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3" r:id="rId3"/>
    <p:sldId id="272" r:id="rId4"/>
    <p:sldId id="276" r:id="rId5"/>
    <p:sldId id="348" r:id="rId6"/>
    <p:sldId id="349" r:id="rId7"/>
    <p:sldId id="335" r:id="rId8"/>
    <p:sldId id="351" r:id="rId9"/>
    <p:sldId id="350" r:id="rId10"/>
    <p:sldId id="352" r:id="rId11"/>
    <p:sldId id="353" r:id="rId12"/>
    <p:sldId id="339" r:id="rId13"/>
    <p:sldId id="354" r:id="rId14"/>
    <p:sldId id="355" r:id="rId15"/>
    <p:sldId id="356" r:id="rId16"/>
    <p:sldId id="336" r:id="rId17"/>
    <p:sldId id="357" r:id="rId18"/>
    <p:sldId id="358" r:id="rId19"/>
    <p:sldId id="359" r:id="rId20"/>
    <p:sldId id="360" r:id="rId21"/>
    <p:sldId id="340" r:id="rId22"/>
    <p:sldId id="36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8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7" autoAdjust="0"/>
  </p:normalViewPr>
  <p:slideViewPr>
    <p:cSldViewPr>
      <p:cViewPr>
        <p:scale>
          <a:sx n="91" d="100"/>
          <a:sy n="91" d="100"/>
        </p:scale>
        <p:origin x="-48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Ch5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客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服團隊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建立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構築顧客服務組織的認識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客服團隊具備的責任與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技能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64333" y="3212455"/>
            <a:ext cx="5543663" cy="26648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200" dirty="0"/>
              <a:t>人際關係的訓練及專業認知是顧客服務必備的科目，不</a:t>
            </a:r>
            <a:r>
              <a:rPr lang="zh-TW" altLang="en-US" sz="2200" dirty="0" smtClean="0"/>
              <a:t>善於人際關係</a:t>
            </a:r>
            <a:r>
              <a:rPr lang="zh-TW" altLang="en-US" sz="2200" dirty="0"/>
              <a:t>處理的人員是無法期待其與顧客互動中產生好的</a:t>
            </a:r>
            <a:r>
              <a:rPr lang="zh-TW" altLang="en-US" sz="2200" dirty="0" smtClean="0"/>
              <a:t>效果</a:t>
            </a:r>
            <a:r>
              <a:rPr lang="zh-TW" altLang="en-US" sz="2200" dirty="0"/>
              <a:t>。</a:t>
            </a:r>
            <a:endParaRPr lang="en-US" altLang="zh-TW" sz="2200" dirty="0"/>
          </a:p>
        </p:txBody>
      </p:sp>
      <p:sp>
        <p:nvSpPr>
          <p:cNvPr id="8" name="圓角化對角線角落矩形 7"/>
          <p:cNvSpPr/>
          <p:nvPr/>
        </p:nvSpPr>
        <p:spPr>
          <a:xfrm>
            <a:off x="1763688" y="2204864"/>
            <a:ext cx="5544616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dirty="0"/>
              <a:t>人際關係應具備</a:t>
            </a:r>
          </a:p>
          <a:p>
            <a:pPr algn="ctr"/>
            <a:r>
              <a:rPr lang="zh-TW" altLang="en-US" sz="2400" dirty="0"/>
              <a:t>的技能</a:t>
            </a:r>
            <a:endParaRPr lang="zh-TW" alt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構築顧客服務組織的認識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5.2.3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客服團隊的人格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特質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熱心或喜歡與人群接觸的個性，是客服團隊成員的基本特質，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客服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團隊的成員除了基本特質外，還需要以下幾點要求與訓練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5.2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87624" y="3573015"/>
            <a:ext cx="2160240" cy="21252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樂觀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熱情</a:t>
            </a:r>
            <a:endParaRPr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851920" y="3573014"/>
            <a:ext cx="2160240" cy="21252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同理心</a:t>
            </a:r>
            <a:endParaRPr lang="en-US" altLang="zh-TW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1" name="AutoShape 3" descr="paint_tile_2x.jpeg"/>
          <p:cNvSpPr>
            <a:spLocks/>
          </p:cNvSpPr>
          <p:nvPr/>
        </p:nvSpPr>
        <p:spPr bwMode="auto">
          <a:xfrm>
            <a:off x="6156176" y="3492064"/>
            <a:ext cx="2232248" cy="646685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誠懇謙遜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2" name="AutoShape 3" descr="paint_tile_2x.jpeg"/>
          <p:cNvSpPr>
            <a:spLocks/>
          </p:cNvSpPr>
          <p:nvPr/>
        </p:nvSpPr>
        <p:spPr bwMode="auto">
          <a:xfrm>
            <a:off x="6156176" y="4277073"/>
            <a:ext cx="2232248" cy="646685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體諒寬容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3" name="AutoShape 3" descr="paint_tile_2x.jpeg"/>
          <p:cNvSpPr>
            <a:spLocks/>
          </p:cNvSpPr>
          <p:nvPr/>
        </p:nvSpPr>
        <p:spPr bwMode="auto">
          <a:xfrm>
            <a:off x="6156176" y="5069161"/>
            <a:ext cx="2232248" cy="646685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守信重諾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9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企業建構客服團隊，必須招募適當的人員進入團隊進行訓練，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期待能產生預期的效果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心理素質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是否適合客服團隊的要求是基本要務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招募顧客服務的人員</a:t>
            </a:r>
          </a:p>
        </p:txBody>
      </p:sp>
    </p:spTree>
    <p:extLst>
      <p:ext uri="{BB962C8B-B14F-4D97-AF65-F5344CB8AC3E}">
        <p14:creationId xmlns:p14="http://schemas.microsoft.com/office/powerpoint/2010/main" xmlns="" val="1459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工作價值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(Work Values)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係指個人對於所從事的工作或與工作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之各種組織所認定的價值取向或偏好，影響個人已從事或預期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從事的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職場行為、工作態度、工作效率或成果等，根據心理因素存在的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判斷。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招募顧客服務的人員</a:t>
            </a:r>
          </a:p>
        </p:txBody>
      </p:sp>
      <p:sp>
        <p:nvSpPr>
          <p:cNvPr id="4" name="橢圓 3"/>
          <p:cNvSpPr/>
          <p:nvPr/>
        </p:nvSpPr>
        <p:spPr>
          <a:xfrm>
            <a:off x="2771800" y="3789040"/>
            <a:ext cx="2376264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900" b="1" dirty="0" smtClean="0"/>
              <a:t>正向</a:t>
            </a:r>
            <a:endParaRPr lang="zh-TW" altLang="en-US" sz="29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9" t="37284" r="51895" b="24785"/>
          <a:stretch/>
        </p:blipFill>
        <p:spPr bwMode="auto">
          <a:xfrm>
            <a:off x="5724128" y="4003947"/>
            <a:ext cx="2411904" cy="173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8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招募顧客服務的人員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480273"/>
            <a:ext cx="489346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796136" y="3356992"/>
            <a:ext cx="3096343" cy="67509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/>
              <a:t>建立在願意付出但卻不期待回報的基礎上</a:t>
            </a:r>
          </a:p>
        </p:txBody>
      </p:sp>
    </p:spTree>
    <p:extLst>
      <p:ext uri="{BB962C8B-B14F-4D97-AF65-F5344CB8AC3E}">
        <p14:creationId xmlns:p14="http://schemas.microsoft.com/office/powerpoint/2010/main" xmlns="" val="29212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5.3.2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專心聆聽談話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內容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75~80%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的時間來多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聆聽對方的訴求。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聆聽後有兩個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的提問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400"/>
              </a:lnSpc>
            </a:pPr>
            <a:endParaRPr lang="en-US" altLang="zh-TW" sz="105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重點提問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(Key Question)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是指從事顧客服務工作的價值判斷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ts val="34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自由提問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(Open Question)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是指問題內容沒經過事先模擬設計，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範疇更沒有目的。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招募顧客服務的人員</a:t>
            </a:r>
          </a:p>
        </p:txBody>
      </p:sp>
    </p:spTree>
    <p:extLst>
      <p:ext uri="{BB962C8B-B14F-4D97-AF65-F5344CB8AC3E}">
        <p14:creationId xmlns:p14="http://schemas.microsoft.com/office/powerpoint/2010/main" xmlns="" val="2062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3" y="692522"/>
            <a:ext cx="674051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教育訓練顧客服務的技能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3" y="1628800"/>
            <a:ext cx="6711626" cy="4094269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企業組織進行教育訓練主要目的，是要客服人員使用專業的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技能去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面對顧客，並且解決處理顧客的問題或不滿意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5.4.1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專業禮儀態度的培養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專業的禮儀是顧客接觸客服人員的第一印象。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企業服務自檢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作為參考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5.3 )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3889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3" y="692522"/>
            <a:ext cx="674051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教育訓練顧客服務的技能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573" y="1484784"/>
            <a:ext cx="7328634" cy="523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1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3" y="692522"/>
            <a:ext cx="674051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教育訓練顧客服務的技能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912" y="476672"/>
            <a:ext cx="78009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3" y="692522"/>
            <a:ext cx="674051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教育訓練顧客服務的技能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3" y="1628800"/>
            <a:ext cx="6711626" cy="409426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5.4.2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顧客服務對於專業技巧的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要求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專業技巧包含服務</a:t>
            </a:r>
            <a:r>
              <a:rPr lang="zh-TW" altLang="en-US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用詞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專業形象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，這兩部分是要讓顧客有好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的感受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，這些都是表層的做法所以容易被看到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就核心基礎來看，專業的服務技能是實力的展現，能從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各種觀點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下發展出不同的需求。總括來看，不外乎</a:t>
            </a:r>
            <a:r>
              <a:rPr lang="zh-TW" altLang="en-US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專業的知識、溝通</a:t>
            </a:r>
            <a:r>
              <a:rPr lang="zh-TW" altLang="en-US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技巧</a:t>
            </a:r>
            <a:r>
              <a:rPr lang="zh-TW" altLang="en-US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、接待技巧、顧客抱怨處理及服務技巧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等面向。</a:t>
            </a:r>
          </a:p>
        </p:txBody>
      </p:sp>
    </p:spTree>
    <p:extLst>
      <p:ext uri="{BB962C8B-B14F-4D97-AF65-F5344CB8AC3E}">
        <p14:creationId xmlns:p14="http://schemas.microsoft.com/office/powerpoint/2010/main" xmlns="" val="38886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052736"/>
            <a:ext cx="6196405" cy="445430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5.1 </a:t>
            </a:r>
            <a:r>
              <a:rPr lang="zh-TW" altLang="en-US" dirty="0"/>
              <a:t>組織內部形成有效的服務氛圍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5.2 </a:t>
            </a:r>
            <a:r>
              <a:rPr lang="zh-TW" altLang="en-US" dirty="0"/>
              <a:t>構築顧客服務組織的認識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5.3 </a:t>
            </a:r>
            <a:r>
              <a:rPr lang="zh-TW" altLang="en-US" dirty="0"/>
              <a:t>招募顧客服務的人員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5.4 </a:t>
            </a:r>
            <a:r>
              <a:rPr lang="zh-TW" altLang="en-US" dirty="0"/>
              <a:t>教育訓練顧客服務的技能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5.5 </a:t>
            </a:r>
            <a:r>
              <a:rPr lang="zh-TW" altLang="en-US" dirty="0"/>
              <a:t>團隊領導主管的甄選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5.6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3" y="692522"/>
            <a:ext cx="674051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教育訓練顧客服務的技能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3" y="1628800"/>
            <a:ext cx="6711626" cy="409426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5.4.3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標準的專業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形象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客服人員進行服務時，顧客第一眼所看到的就是客服人員的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2" t="39655" r="45189" b="23060"/>
          <a:stretch/>
        </p:blipFill>
        <p:spPr bwMode="auto">
          <a:xfrm>
            <a:off x="1235803" y="3558600"/>
            <a:ext cx="3203298" cy="19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5" t="43530" r="57474" b="31371"/>
          <a:stretch/>
        </p:blipFill>
        <p:spPr bwMode="auto">
          <a:xfrm>
            <a:off x="5004048" y="3068960"/>
            <a:ext cx="3133432" cy="24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5556790"/>
            <a:ext cx="20882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陽春麵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平價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8144" y="5589240"/>
            <a:ext cx="1728192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拉麵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高價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團隊領導主管的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甄選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259633" y="1628800"/>
            <a:ext cx="6711626" cy="4094269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主管是決定團隊方向與服務屬性最有影響力的人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領導主管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決定了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團隊的性格與行為。</a:t>
            </a:r>
          </a:p>
        </p:txBody>
      </p:sp>
    </p:spTree>
    <p:extLst>
      <p:ext uri="{BB962C8B-B14F-4D97-AF65-F5344CB8AC3E}">
        <p14:creationId xmlns:p14="http://schemas.microsoft.com/office/powerpoint/2010/main" xmlns="" val="34051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團隊領導主管的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甄選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259633" y="1628800"/>
            <a:ext cx="6711626" cy="40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5.5.1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甄選團隊主管的準則條件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311860" y="2996952"/>
            <a:ext cx="2664296" cy="2088232"/>
          </a:xfrm>
          <a:prstGeom prst="ellipse">
            <a:avLst/>
          </a:prstGeom>
          <a:gradFill rotWithShape="1">
            <a:gsLst>
              <a:gs pos="0">
                <a:srgbClr val="EB641B">
                  <a:shade val="15000"/>
                  <a:satMod val="180000"/>
                </a:srgbClr>
              </a:gs>
              <a:gs pos="50000">
                <a:srgbClr val="EB641B">
                  <a:shade val="45000"/>
                  <a:satMod val="170000"/>
                </a:srgbClr>
              </a:gs>
              <a:gs pos="70000">
                <a:srgbClr val="EB641B">
                  <a:tint val="99000"/>
                  <a:shade val="65000"/>
                  <a:satMod val="155000"/>
                </a:srgbClr>
              </a:gs>
              <a:gs pos="100000">
                <a:srgbClr val="EB641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EB641B">
                <a:satMod val="300000"/>
              </a:srgbClr>
            </a:contourClr>
          </a:sp3d>
        </p:spPr>
        <p:txBody>
          <a:bodyPr wrap="square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標楷體" pitchFamily="65" charset="-120"/>
                <a:cs typeface="+mn-cs"/>
              </a:rPr>
              <a:t>主管特質</a:t>
            </a:r>
            <a:endParaRPr kumimoji="0" lang="zh-TW" altLang="en-US" sz="3200" b="0" i="0" u="sng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標楷體" pitchFamily="65" charset="-120"/>
              <a:cs typeface="+mn-cs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796136" y="2248090"/>
            <a:ext cx="1944217" cy="1235698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474B78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溝通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389865" y="2248090"/>
            <a:ext cx="1944216" cy="1235698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2DA2BF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決策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09519" y="4653136"/>
            <a:ext cx="1944217" cy="1206916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7D3C4A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積極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796136" y="4653136"/>
            <a:ext cx="1944216" cy="1235698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EB641B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回饋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8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假如妳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你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應徵遠通顧客服務主管，要處理的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不僅僅是民眾對圖利遠通負面的不滿情緒，也需要面對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公司政策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跳票的情況，又況且不裝設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eTag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也可以行駛在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高速公路上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。請試由本章的學習基礎上，討論甄選客服主管過程中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表達妳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你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是合格的主管候選人？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國道計程收費爭議不斷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44208" y="4509119"/>
            <a:ext cx="1684800" cy="16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好的服務組織氛圍，會讓顧客產生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優質的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評語並有積極的效果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反之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，不佳的服務組織氛圍，會讓顧客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發出厭惡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的批評並產生負面的作用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每一家企業都有其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利用評核表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企業自我評估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5.1 )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組織內部形成有效的服務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氛圍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8" y="4581128"/>
            <a:ext cx="2932386" cy="189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組織內部形成有效的服務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氛圍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9362" y="1484784"/>
            <a:ext cx="776307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8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組織內部形成有效的服務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氛圍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556792"/>
            <a:ext cx="778734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5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構築顧客服務組織的認識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當企業決定加入顧客服務的功能後，在企業內部須要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凝聚並且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形成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服務的氛圍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顧客服務所需的關鍵要求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975" y="2852936"/>
            <a:ext cx="4856321" cy="38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796137" y="3181444"/>
            <a:ext cx="1440160" cy="57127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教育訓練</a:t>
            </a:r>
            <a:endParaRPr lang="zh-TW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6988740" y="5460990"/>
            <a:ext cx="1872208" cy="57127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剔除不適用者</a:t>
            </a:r>
            <a:endParaRPr lang="zh-TW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971600" y="5460990"/>
            <a:ext cx="1584176" cy="70431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專業課程 </a:t>
            </a:r>
            <a:r>
              <a:rPr lang="en-US" altLang="zh-TW" sz="2000" b="1" dirty="0" smtClean="0"/>
              <a:t>/ </a:t>
            </a:r>
            <a:r>
              <a:rPr lang="zh-TW" altLang="en-US" sz="2000" b="1" dirty="0" smtClean="0"/>
              <a:t>涵養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7837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構築顧客服務組織的認識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客服團隊具備的責任與技能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64333" y="3284463"/>
            <a:ext cx="5553869" cy="2664817"/>
          </a:xfrm>
          <a:prstGeom prst="rect">
            <a:avLst/>
          </a:prstGeom>
          <a:solidFill>
            <a:schemeClr val="lt1"/>
          </a:solidFill>
          <a:ln w="28575">
            <a:solidFill>
              <a:srgbClr val="8064A2">
                <a:lumMod val="60000"/>
                <a:lumOff val="40000"/>
              </a:srgb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400" dirty="0"/>
              <a:t>清楚企業的服務願景。內化後的訊息能夠從心做起，服務</a:t>
            </a:r>
            <a:r>
              <a:rPr lang="zh-TW" altLang="en-US" sz="2400" dirty="0" smtClean="0"/>
              <a:t>底蘊</a:t>
            </a:r>
            <a:r>
              <a:rPr lang="zh-TW" altLang="en-US" sz="2400" dirty="0"/>
              <a:t>的厚實而落實到行為當中。服務任務由內心開始，內化</a:t>
            </a:r>
            <a:r>
              <a:rPr lang="zh-TW" altLang="en-US" sz="2400" dirty="0" smtClean="0"/>
              <a:t>的知識</a:t>
            </a:r>
            <a:r>
              <a:rPr lang="zh-TW" altLang="en-US" sz="2400" dirty="0"/>
              <a:t>移轉成外顯的行為模式。</a:t>
            </a:r>
            <a:endParaRPr lang="en-US" altLang="zh-TW" sz="2400" dirty="0"/>
          </a:p>
        </p:txBody>
      </p:sp>
      <p:sp>
        <p:nvSpPr>
          <p:cNvPr id="13" name="圓角化對角線角落矩形 12"/>
          <p:cNvSpPr/>
          <p:nvPr/>
        </p:nvSpPr>
        <p:spPr>
          <a:xfrm>
            <a:off x="1763688" y="2276872"/>
            <a:ext cx="5539138" cy="864096"/>
          </a:xfrm>
          <a:prstGeom prst="round2DiagRect">
            <a:avLst/>
          </a:prstGeom>
          <a:solidFill>
            <a:srgbClr val="8064A2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8064A2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chemeClr val="dk1"/>
                </a:solidFill>
              </a:rPr>
              <a:t>達成企業賦予的任務</a:t>
            </a:r>
          </a:p>
        </p:txBody>
      </p:sp>
    </p:spTree>
    <p:extLst>
      <p:ext uri="{BB962C8B-B14F-4D97-AF65-F5344CB8AC3E}">
        <p14:creationId xmlns:p14="http://schemas.microsoft.com/office/powerpoint/2010/main" xmlns="" val="22573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構築顧客服務組織的認識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客服團隊具備的責任與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技能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19673" y="3356471"/>
            <a:ext cx="5688631" cy="2664817"/>
          </a:xfrm>
          <a:prstGeom prst="rect">
            <a:avLst/>
          </a:prstGeom>
          <a:solidFill>
            <a:schemeClr val="lt1"/>
          </a:solidFill>
          <a:ln w="28575">
            <a:solidFill>
              <a:srgbClr val="F79646">
                <a:lumMod val="60000"/>
                <a:lumOff val="40000"/>
              </a:srgbClr>
            </a:solidFill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6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標準作業程序在雙方的互動中進行，具專業能力溝通的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效果</a:t>
            </a: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，如沒具備專業能力，那麼溝通必然會產生「代溝」。</a:t>
            </a:r>
            <a:endParaRPr lang="en-US" altLang="zh-TW" sz="2200" dirty="0">
              <a:solidFill>
                <a:srgbClr val="1C5C90"/>
              </a:solidFill>
              <a:cs typeface="Segoe UI" pitchFamily="34" charset="0"/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>
            <a:off x="1626436" y="2348880"/>
            <a:ext cx="5673542" cy="864096"/>
          </a:xfrm>
          <a:prstGeom prst="round2DiagRect">
            <a:avLst/>
          </a:prstGeom>
          <a:solidFill>
            <a:srgbClr val="F79646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F79646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schemeClr val="dk1"/>
                </a:solidFill>
              </a:rPr>
              <a:t>達成任務所需具</a:t>
            </a:r>
          </a:p>
          <a:p>
            <a:pPr lvl="0" algn="ctr">
              <a:defRPr/>
            </a:pPr>
            <a:r>
              <a:rPr lang="zh-TW" altLang="en-US" sz="2400" dirty="0">
                <a:solidFill>
                  <a:schemeClr val="dk1"/>
                </a:solidFill>
              </a:rPr>
              <a:t>備的專業能力</a:t>
            </a:r>
          </a:p>
        </p:txBody>
      </p:sp>
    </p:spTree>
    <p:extLst>
      <p:ext uri="{BB962C8B-B14F-4D97-AF65-F5344CB8AC3E}">
        <p14:creationId xmlns:p14="http://schemas.microsoft.com/office/powerpoint/2010/main" xmlns="" val="19818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2367</TotalTime>
  <Words>983</Words>
  <Application>Microsoft Office PowerPoint</Application>
  <PresentationFormat>如螢幕大小 (4:3)</PresentationFormat>
  <Paragraphs>98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80</cp:revision>
  <dcterms:created xsi:type="dcterms:W3CDTF">2013-07-09T07:02:50Z</dcterms:created>
  <dcterms:modified xsi:type="dcterms:W3CDTF">2016-01-20T08:35:32Z</dcterms:modified>
</cp:coreProperties>
</file>