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6" r:id="rId2"/>
    <p:sldId id="257" r:id="rId3"/>
    <p:sldId id="258" r:id="rId4"/>
    <p:sldId id="259" r:id="rId5"/>
    <p:sldId id="334" r:id="rId6"/>
    <p:sldId id="260" r:id="rId7"/>
    <p:sldId id="261" r:id="rId8"/>
    <p:sldId id="307" r:id="rId9"/>
    <p:sldId id="335" r:id="rId10"/>
    <p:sldId id="336" r:id="rId11"/>
    <p:sldId id="337" r:id="rId12"/>
    <p:sldId id="338" r:id="rId13"/>
    <p:sldId id="308" r:id="rId14"/>
    <p:sldId id="339" r:id="rId15"/>
    <p:sldId id="340" r:id="rId16"/>
    <p:sldId id="341" r:id="rId17"/>
    <p:sldId id="342" r:id="rId18"/>
    <p:sldId id="343" r:id="rId19"/>
    <p:sldId id="323" r:id="rId20"/>
    <p:sldId id="344" r:id="rId21"/>
    <p:sldId id="284" r:id="rId22"/>
    <p:sldId id="286" r:id="rId2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86341" autoAdjust="0"/>
  </p:normalViewPr>
  <p:slideViewPr>
    <p:cSldViewPr>
      <p:cViewPr varScale="1">
        <p:scale>
          <a:sx n="72" d="100"/>
          <a:sy n="72"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37621F-07F4-4E73-A5A9-77EF5918B7C2}" type="slidenum">
              <a:rPr lang="en-US" altLang="zh-TW"/>
              <a:pPr/>
              <a:t>‹#›</a:t>
            </a:fld>
            <a:endParaRPr lang="en-US" altLang="zh-TW"/>
          </a:p>
        </p:txBody>
      </p:sp>
    </p:spTree>
    <p:extLst>
      <p:ext uri="{BB962C8B-B14F-4D97-AF65-F5344CB8AC3E}">
        <p14:creationId xmlns:p14="http://schemas.microsoft.com/office/powerpoint/2010/main" val="3062689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02594-B4A0-46CD-BA20-93FCD51E5806}" type="slidenum">
              <a:rPr lang="en-US" altLang="zh-TW"/>
              <a:pPr/>
              <a:t>1</a:t>
            </a:fld>
            <a:endParaRPr lang="en-US" altLang="zh-TW"/>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D9AD9-936F-4714-805F-E82A4AEAED30}" type="slidenum">
              <a:rPr lang="en-US" altLang="zh-TW"/>
              <a:pPr/>
              <a:t>2</a:t>
            </a:fld>
            <a:endParaRPr lang="en-US" altLang="zh-TW"/>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FC28A36-9B8B-4F93-8E7B-61F6BD1C39D1}" type="datetimeFigureOut">
              <a:rPr lang="zh-TW" altLang="en-US" smtClean="0"/>
              <a:t>2016/1/19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9FE6D1-D358-4FB0-8BAB-188016C1070E}" type="slidenum">
              <a:rPr lang="zh-TW" altLang="en-US" smtClean="0"/>
              <a:t>‹#›</a:t>
            </a:fld>
            <a:endParaRPr lang="zh-TW" altLang="en-US"/>
          </a:p>
        </p:txBody>
      </p:sp>
      <p:sp>
        <p:nvSpPr>
          <p:cNvPr id="8" name="Text Box 7"/>
          <p:cNvSpPr txBox="1">
            <a:spLocks noChangeArrowheads="1"/>
          </p:cNvSpPr>
          <p:nvPr userDrawn="1"/>
        </p:nvSpPr>
        <p:spPr bwMode="auto">
          <a:xfrm>
            <a:off x="0" y="6573311"/>
            <a:ext cx="7848997" cy="27699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b="1" dirty="0">
                <a:latin typeface="Arial" charset="0"/>
                <a:ea typeface="新細明體" pitchFamily="18" charset="-120"/>
              </a:rPr>
              <a:t>企業</a:t>
            </a:r>
            <a:r>
              <a:rPr lang="zh-TW" altLang="en-US" sz="1200" b="1" dirty="0" smtClean="0">
                <a:latin typeface="Arial" charset="0"/>
                <a:ea typeface="新細明體" pitchFamily="18" charset="-120"/>
              </a:rPr>
              <a:t>倫理：內外部管理觀點與個案</a:t>
            </a:r>
            <a:r>
              <a:rPr lang="en-US" altLang="zh-TW" sz="1200" b="1" dirty="0" smtClean="0">
                <a:latin typeface="Arial" charset="0"/>
                <a:ea typeface="新細明體" pitchFamily="18" charset="-120"/>
              </a:rPr>
              <a:t>2/e</a:t>
            </a:r>
            <a:r>
              <a:rPr lang="zh-TW" altLang="en-US" sz="1200" b="1" dirty="0" smtClean="0">
                <a:latin typeface="Arial" charset="0"/>
                <a:ea typeface="新細明體" pitchFamily="18" charset="-120"/>
              </a:rPr>
              <a:t>．</a:t>
            </a:r>
            <a:r>
              <a:rPr lang="zh-TW" altLang="en-US" sz="1200" b="1" dirty="0">
                <a:latin typeface="Arial" charset="0"/>
                <a:ea typeface="新細明體" pitchFamily="18" charset="-120"/>
              </a:rPr>
              <a:t>孫震、許士軍 審訂．陳勁甫、許金田 著．財團法人信義文化基金會 出版</a:t>
            </a:r>
          </a:p>
        </p:txBody>
      </p:sp>
      <p:sp>
        <p:nvSpPr>
          <p:cNvPr id="9" name="標題 1"/>
          <p:cNvSpPr>
            <a:spLocks noGrp="1"/>
          </p:cNvSpPr>
          <p:nvPr>
            <p:ph type="ctrTitle"/>
          </p:nvPr>
        </p:nvSpPr>
        <p:spPr>
          <a:xfrm>
            <a:off x="685800" y="1052736"/>
            <a:ext cx="7772400" cy="1470025"/>
          </a:xfrm>
        </p:spPr>
        <p:txBody>
          <a:bodyPr/>
          <a:lstStyle>
            <a:lvl1pPr>
              <a:defRPr>
                <a:latin typeface="Arial" panose="020B0604020202020204" pitchFamily="34" charset="0"/>
                <a:ea typeface="華康粗黑體" panose="020B0709000000000000" pitchFamily="49" charset="-120"/>
                <a:cs typeface="Arial" panose="020B0604020202020204" pitchFamily="34" charset="0"/>
              </a:defRPr>
            </a:lvl1pPr>
          </a:lstStyle>
          <a:p>
            <a:r>
              <a:rPr lang="zh-TW" altLang="en-US" dirty="0" smtClean="0"/>
              <a:t>按一下以編輯母片標題樣式</a:t>
            </a:r>
            <a:endParaRPr lang="zh-TW" altLang="en-US" dirty="0"/>
          </a:p>
        </p:txBody>
      </p:sp>
      <p:sp>
        <p:nvSpPr>
          <p:cNvPr id="10" name="副標題 2"/>
          <p:cNvSpPr>
            <a:spLocks noGrp="1"/>
          </p:cNvSpPr>
          <p:nvPr>
            <p:ph type="subTitle" idx="1"/>
          </p:nvPr>
        </p:nvSpPr>
        <p:spPr>
          <a:xfrm>
            <a:off x="107504" y="3886200"/>
            <a:ext cx="4392488" cy="1198984"/>
          </a:xfrm>
        </p:spPr>
        <p:txBody>
          <a:bodyPr/>
          <a:lstStyle>
            <a:lvl1pPr marL="0" indent="0" algn="ctr">
              <a:buNone/>
              <a:defRPr>
                <a:solidFill>
                  <a:schemeClr val="tx1"/>
                </a:solidFill>
                <a:latin typeface="華康中圓體" panose="020F0509000000000000" pitchFamily="49" charset="-120"/>
                <a:ea typeface="華康中圓體" panose="020F0509000000000000" pitchFamily="49"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3031602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1CD442BC-2061-4905-814B-1FAC82E36A26}"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528F172C-8B4B-4609-9AEE-CCDE44779BD8}" type="slidenum">
              <a:rPr lang="en-US" altLang="zh-TW" smtClean="0"/>
              <a:pPr/>
              <a:t>‹#›</a:t>
            </a:fld>
            <a:endParaRPr lang="en-US" altLang="zh-TW"/>
          </a:p>
        </p:txBody>
      </p:sp>
    </p:spTree>
    <p:extLst>
      <p:ext uri="{BB962C8B-B14F-4D97-AF65-F5344CB8AC3E}">
        <p14:creationId xmlns:p14="http://schemas.microsoft.com/office/powerpoint/2010/main" val="27067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FC13C3DE-CA58-4CF5-B926-A31AC9644D45}"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A0F78627-6D3A-4103-85B9-60271F073EFC}" type="slidenum">
              <a:rPr lang="en-US" altLang="zh-TW" smtClean="0"/>
              <a:pPr/>
              <a:t>‹#›</a:t>
            </a:fld>
            <a:endParaRPr lang="en-US" altLang="zh-TW"/>
          </a:p>
        </p:txBody>
      </p:sp>
    </p:spTree>
    <p:extLst>
      <p:ext uri="{BB962C8B-B14F-4D97-AF65-F5344CB8AC3E}">
        <p14:creationId xmlns:p14="http://schemas.microsoft.com/office/powerpoint/2010/main" val="109602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92738" y="1600200"/>
            <a:ext cx="8543758"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A1D3B89D-D673-4822-9CC3-06E198AF3697}"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864ECCC1-2723-43EE-83A8-9824A89C985E}" type="slidenum">
              <a:rPr lang="en-US" altLang="zh-TW" smtClean="0"/>
              <a:pPr/>
              <a:t>‹#›</a:t>
            </a:fld>
            <a:endParaRPr lang="en-US" altLang="zh-TW"/>
          </a:p>
        </p:txBody>
      </p:sp>
    </p:spTree>
    <p:extLst>
      <p:ext uri="{BB962C8B-B14F-4D97-AF65-F5344CB8AC3E}">
        <p14:creationId xmlns:p14="http://schemas.microsoft.com/office/powerpoint/2010/main" val="25687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4D4373DF-22B6-482B-8148-1473EDCB1694}"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600A7B72-1C0E-4D2D-955A-131F947E87BD}" type="slidenum">
              <a:rPr lang="en-US" altLang="zh-TW" smtClean="0"/>
              <a:pPr/>
              <a:t>‹#›</a:t>
            </a:fld>
            <a:endParaRPr lang="en-US" altLang="zh-TW"/>
          </a:p>
        </p:txBody>
      </p:sp>
    </p:spTree>
    <p:extLst>
      <p:ext uri="{BB962C8B-B14F-4D97-AF65-F5344CB8AC3E}">
        <p14:creationId xmlns:p14="http://schemas.microsoft.com/office/powerpoint/2010/main" val="110171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28F94F9F-8E06-41FD-8934-1BDFE8B9F8A5}"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AD8ADA3C-C8C3-40A9-9B34-06E6C131F826}" type="slidenum">
              <a:rPr lang="en-US" altLang="zh-TW" smtClean="0"/>
              <a:pPr/>
              <a:t>‹#›</a:t>
            </a:fld>
            <a:endParaRPr lang="en-US" altLang="zh-TW"/>
          </a:p>
        </p:txBody>
      </p:sp>
    </p:spTree>
    <p:extLst>
      <p:ext uri="{BB962C8B-B14F-4D97-AF65-F5344CB8AC3E}">
        <p14:creationId xmlns:p14="http://schemas.microsoft.com/office/powerpoint/2010/main" val="54855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p:txBody>
          <a:bodyPr/>
          <a:lstStyle/>
          <a:p>
            <a:fld id="{0EA8AF0D-8551-4AFA-9904-BC3A35382293}" type="slidenum">
              <a:rPr lang="en-US" altLang="zh-TW" smtClean="0"/>
              <a:pPr/>
              <a:t>‹#›</a:t>
            </a:fld>
            <a:endParaRPr lang="en-US" altLang="zh-TW"/>
          </a:p>
        </p:txBody>
      </p:sp>
      <p:sp>
        <p:nvSpPr>
          <p:cNvPr id="9" name="投影片編號版面配置區 8"/>
          <p:cNvSpPr>
            <a:spLocks noGrp="1"/>
          </p:cNvSpPr>
          <p:nvPr>
            <p:ph type="sldNum" sz="quarter" idx="12"/>
          </p:nvPr>
        </p:nvSpPr>
        <p:spPr/>
        <p:txBody>
          <a:bodyPr/>
          <a:lstStyle/>
          <a:p>
            <a:fld id="{6C897175-F3C9-4D57-A3A9-550DDB0B4702}" type="slidenum">
              <a:rPr lang="en-US" altLang="zh-TW" smtClean="0"/>
              <a:pPr/>
              <a:t>‹#›</a:t>
            </a:fld>
            <a:endParaRPr lang="en-US" altLang="zh-TW"/>
          </a:p>
        </p:txBody>
      </p:sp>
    </p:spTree>
    <p:extLst>
      <p:ext uri="{BB962C8B-B14F-4D97-AF65-F5344CB8AC3E}">
        <p14:creationId xmlns:p14="http://schemas.microsoft.com/office/powerpoint/2010/main" val="36087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fld id="{828EB0FC-CBE2-4260-A9F1-2F021850E1C1}" type="slidenum">
              <a:rPr lang="en-US" altLang="zh-TW" smtClean="0"/>
              <a:pPr/>
              <a:t>‹#›</a:t>
            </a:fld>
            <a:endParaRPr lang="en-US" altLang="zh-TW"/>
          </a:p>
        </p:txBody>
      </p:sp>
      <p:sp>
        <p:nvSpPr>
          <p:cNvPr id="5" name="投影片編號版面配置區 4"/>
          <p:cNvSpPr>
            <a:spLocks noGrp="1"/>
          </p:cNvSpPr>
          <p:nvPr>
            <p:ph type="sldNum" sz="quarter" idx="12"/>
          </p:nvPr>
        </p:nvSpPr>
        <p:spPr/>
        <p:txBody>
          <a:bodyPr/>
          <a:lstStyle/>
          <a:p>
            <a:fld id="{43F9F880-D4D8-43B9-901A-5F24574F994D}" type="slidenum">
              <a:rPr lang="en-US" altLang="zh-TW" smtClean="0"/>
              <a:pPr/>
              <a:t>‹#›</a:t>
            </a:fld>
            <a:endParaRPr lang="en-US" altLang="zh-TW"/>
          </a:p>
        </p:txBody>
      </p:sp>
    </p:spTree>
    <p:extLst>
      <p:ext uri="{BB962C8B-B14F-4D97-AF65-F5344CB8AC3E}">
        <p14:creationId xmlns:p14="http://schemas.microsoft.com/office/powerpoint/2010/main" val="31043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fld id="{AED95EEA-3DF1-4596-AA29-F20B514AF9A7}" type="slidenum">
              <a:rPr lang="en-US" altLang="zh-TW" smtClean="0"/>
              <a:pPr/>
              <a:t>‹#›</a:t>
            </a:fld>
            <a:endParaRPr lang="en-US" altLang="zh-TW"/>
          </a:p>
        </p:txBody>
      </p:sp>
      <p:sp>
        <p:nvSpPr>
          <p:cNvPr id="4" name="投影片編號版面配置區 3"/>
          <p:cNvSpPr>
            <a:spLocks noGrp="1"/>
          </p:cNvSpPr>
          <p:nvPr>
            <p:ph type="sldNum" sz="quarter" idx="12"/>
          </p:nvPr>
        </p:nvSpPr>
        <p:spPr/>
        <p:txBody>
          <a:bodyPr/>
          <a:lstStyle/>
          <a:p>
            <a:fld id="{8326CD26-06FF-4F8E-91ED-22354FEAC125}" type="slidenum">
              <a:rPr lang="en-US" altLang="zh-TW" smtClean="0"/>
              <a:pPr/>
              <a:t>‹#›</a:t>
            </a:fld>
            <a:endParaRPr lang="en-US" altLang="zh-TW"/>
          </a:p>
        </p:txBody>
      </p:sp>
    </p:spTree>
    <p:extLst>
      <p:ext uri="{BB962C8B-B14F-4D97-AF65-F5344CB8AC3E}">
        <p14:creationId xmlns:p14="http://schemas.microsoft.com/office/powerpoint/2010/main" val="28426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7B81034-9A2B-4A6D-B098-5B5BB292C17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6F9B47A0-D0B1-4CF4-8FD2-A9BBF68D1F1A}" type="slidenum">
              <a:rPr lang="en-US" altLang="zh-TW" smtClean="0"/>
              <a:pPr/>
              <a:t>‹#›</a:t>
            </a:fld>
            <a:endParaRPr lang="en-US" altLang="zh-TW"/>
          </a:p>
        </p:txBody>
      </p:sp>
    </p:spTree>
    <p:extLst>
      <p:ext uri="{BB962C8B-B14F-4D97-AF65-F5344CB8AC3E}">
        <p14:creationId xmlns:p14="http://schemas.microsoft.com/office/powerpoint/2010/main" val="41300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A0561AC-DB71-4140-A6CF-2D97B87CB0C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446F1DB2-83CE-4CB8-A030-748B4E6D127D}" type="slidenum">
              <a:rPr lang="en-US" altLang="zh-TW" smtClean="0"/>
              <a:pPr/>
              <a:t>‹#›</a:t>
            </a:fld>
            <a:endParaRPr lang="en-US" altLang="zh-TW"/>
          </a:p>
        </p:txBody>
      </p:sp>
    </p:spTree>
    <p:extLst>
      <p:ext uri="{BB962C8B-B14F-4D97-AF65-F5344CB8AC3E}">
        <p14:creationId xmlns:p14="http://schemas.microsoft.com/office/powerpoint/2010/main" val="31547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2738" y="274638"/>
            <a:ext cx="8229600" cy="1143000"/>
          </a:xfrm>
          <a:prstGeom prst="rect">
            <a:avLst/>
          </a:prstGeom>
        </p:spPr>
        <p:txBody>
          <a:bodyPr vert="horz" lIns="91440" tIns="45720" rIns="91440" bIns="45720" rtlCol="0" anchor="ctr">
            <a:normAutofit/>
          </a:bodyPr>
          <a:lstStyle/>
          <a:p>
            <a:pPr lvl="0"/>
            <a:r>
              <a:rPr lang="zh-TW" altLang="en-US" smtClean="0"/>
              <a:t>按一下以編輯母片標題樣式</a:t>
            </a:r>
            <a:endParaRPr lang="zh-TW" altLang="en-US"/>
          </a:p>
        </p:txBody>
      </p:sp>
      <p:sp>
        <p:nvSpPr>
          <p:cNvPr id="3" name="文字版面配置區 2"/>
          <p:cNvSpPr>
            <a:spLocks noGrp="1"/>
          </p:cNvSpPr>
          <p:nvPr>
            <p:ph type="body" idx="1"/>
          </p:nvPr>
        </p:nvSpPr>
        <p:spPr>
          <a:xfrm>
            <a:off x="492738"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438E9F4-864D-462A-93B8-E77C2F3DE2D2}" type="slidenum">
              <a:rPr lang="en-US" altLang="zh-TW" smtClean="0"/>
              <a:pPr/>
              <a:t>‹#›</a:t>
            </a:fld>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4BEBF-7940-49F6-B25A-5B4711E6D5A4}" type="slidenum">
              <a:rPr lang="en-US" altLang="zh-TW" smtClean="0"/>
              <a:pPr/>
              <a:t>‹#›</a:t>
            </a:fld>
            <a:endParaRPr lang="en-US" altLang="zh-TW"/>
          </a:p>
        </p:txBody>
      </p:sp>
    </p:spTree>
    <p:extLst>
      <p:ext uri="{BB962C8B-B14F-4D97-AF65-F5344CB8AC3E}">
        <p14:creationId xmlns:p14="http://schemas.microsoft.com/office/powerpoint/2010/main" val="3197807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ctr" defTabSz="914400" rtl="0" eaLnBrk="1" latinLnBrk="0" hangingPunct="1">
        <a:spcBef>
          <a:spcPct val="0"/>
        </a:spcBef>
        <a:buNone/>
        <a:defRPr lang="zh-TW" altLang="en-US" sz="4000" kern="1200">
          <a:solidFill>
            <a:schemeClr val="tx1"/>
          </a:solidFill>
          <a:latin typeface="Times New Roman" panose="02020603050405020304" pitchFamily="18" charset="0"/>
          <a:ea typeface="華康中黑體" panose="020B0509000000000000" pitchFamily="49"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07504" y="3886200"/>
            <a:ext cx="4680520" cy="622300"/>
          </a:xfrm>
          <a:solidFill>
            <a:schemeClr val="bg1">
              <a:alpha val="60000"/>
            </a:schemeClr>
          </a:solidFill>
        </p:spPr>
        <p:txBody>
          <a:bodyPr/>
          <a:lstStyle/>
          <a:p>
            <a:pPr algn="l"/>
            <a:r>
              <a:rPr lang="zh-TW" altLang="en-US"/>
              <a:t>授課老師：</a:t>
            </a:r>
          </a:p>
        </p:txBody>
      </p:sp>
      <p:sp>
        <p:nvSpPr>
          <p:cNvPr id="9" name="Line 4"/>
          <p:cNvSpPr>
            <a:spLocks noChangeShapeType="1"/>
          </p:cNvSpPr>
          <p:nvPr/>
        </p:nvSpPr>
        <p:spPr bwMode="auto">
          <a:xfrm>
            <a:off x="2195736" y="4437112"/>
            <a:ext cx="2520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n>
                <a:solidFill>
                  <a:sysClr val="windowText" lastClr="000000"/>
                </a:solidFill>
              </a:ln>
            </a:endParaRPr>
          </a:p>
        </p:txBody>
      </p:sp>
      <p:sp>
        <p:nvSpPr>
          <p:cNvPr id="10" name="Rectangle 2"/>
          <p:cNvSpPr txBox="1">
            <a:spLocks noChangeArrowheads="1"/>
          </p:cNvSpPr>
          <p:nvPr/>
        </p:nvSpPr>
        <p:spPr>
          <a:xfrm>
            <a:off x="685800" y="980729"/>
            <a:ext cx="7989888" cy="2619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zh-TW" altLang="en-US" sz="4400" kern="1200">
                <a:solidFill>
                  <a:schemeClr val="tx1"/>
                </a:solidFill>
                <a:latin typeface="Arial" panose="020B0604020202020204" pitchFamily="34" charset="0"/>
                <a:ea typeface="華康粗黑體" panose="020B0709000000000000" pitchFamily="49" charset="-120"/>
                <a:cs typeface="Arial" panose="020B0604020202020204" pitchFamily="34" charset="0"/>
              </a:defRPr>
            </a:lvl1pPr>
          </a:lstStyle>
          <a:p>
            <a:pPr fontAlgn="auto">
              <a:spcBef>
                <a:spcPts val="768"/>
              </a:spcBef>
              <a:spcAft>
                <a:spcPts val="0"/>
              </a:spcAft>
            </a:pPr>
            <a:r>
              <a:rPr lang="zh-TW" altLang="en-US" dirty="0" smtClean="0">
                <a:latin typeface="華康新特明體" panose="02020909000000000000" pitchFamily="49" charset="-120"/>
                <a:ea typeface="華康新特明體" panose="02020909000000000000" pitchFamily="49" charset="-120"/>
              </a:rPr>
              <a:t>第</a:t>
            </a:r>
            <a:r>
              <a:rPr lang="en-US" altLang="zh-TW" dirty="0" smtClean="0">
                <a:latin typeface="華康新特明體" panose="02020909000000000000" pitchFamily="49" charset="-120"/>
                <a:ea typeface="華康新特明體" panose="02020909000000000000" pitchFamily="49" charset="-120"/>
              </a:rPr>
              <a:t>18</a:t>
            </a:r>
            <a:r>
              <a:rPr lang="zh-TW" altLang="en-US" dirty="0" smtClean="0">
                <a:latin typeface="華康新特明體" panose="02020909000000000000" pitchFamily="49" charset="-120"/>
                <a:ea typeface="華康新特明體" panose="02020909000000000000" pitchFamily="49" charset="-120"/>
              </a:rPr>
              <a:t>章 </a:t>
            </a:r>
            <a:r>
              <a:rPr kumimoji="0" lang="zh-TW" altLang="en-US" dirty="0" smtClean="0">
                <a:latin typeface="華康新特明體" panose="02020909000000000000" pitchFamily="49" charset="-120"/>
                <a:ea typeface="華康新特明體" panose="02020909000000000000" pitchFamily="49" charset="-120"/>
              </a:rPr>
              <a:t>環境</a:t>
            </a:r>
            <a:r>
              <a:rPr kumimoji="0" lang="zh-TW" altLang="en-US" dirty="0" smtClean="0">
                <a:latin typeface="華康新特明體" panose="02020909000000000000" pitchFamily="49" charset="-120"/>
                <a:ea typeface="華康新特明體" panose="02020909000000000000" pitchFamily="49" charset="-120"/>
              </a:rPr>
              <a:t>倫理</a:t>
            </a:r>
            <a:endParaRPr kumimoji="0" lang="zh-TW" altLang="en-US" dirty="0">
              <a:latin typeface="華康新特明體" panose="02020909000000000000" pitchFamily="49" charset="-120"/>
              <a:ea typeface="華康新特明體" panose="02020909000000000000"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a:t>18.2  </a:t>
            </a:r>
            <a:r>
              <a:rPr lang="zh-TW" altLang="en-US" dirty="0"/>
              <a:t>氣候變遷</a:t>
            </a:r>
            <a:r>
              <a:rPr lang="en-US" altLang="zh-TW" sz="2800" dirty="0" smtClean="0"/>
              <a:t>(3/5</a:t>
            </a:r>
            <a:r>
              <a:rPr lang="en-US" altLang="zh-TW" sz="2800" dirty="0"/>
              <a:t>)</a:t>
            </a:r>
            <a:endParaRPr lang="zh-TW" altLang="en-US" sz="3200" dirty="0"/>
          </a:p>
        </p:txBody>
      </p:sp>
      <p:sp>
        <p:nvSpPr>
          <p:cNvPr id="11267" name="Rectangle 3"/>
          <p:cNvSpPr>
            <a:spLocks noGrp="1" noChangeArrowheads="1"/>
          </p:cNvSpPr>
          <p:nvPr>
            <p:ph idx="1"/>
          </p:nvPr>
        </p:nvSpPr>
        <p:spPr>
          <a:xfrm>
            <a:off x="492738" y="1412776"/>
            <a:ext cx="8543758" cy="5328592"/>
          </a:xfrm>
        </p:spPr>
        <p:txBody>
          <a:bodyPr>
            <a:noAutofit/>
          </a:bodyPr>
          <a:lstStyle/>
          <a:p>
            <a:pPr marL="342900" lvl="1" indent="-342900">
              <a:buFont typeface="Arial" panose="020B0604020202020204" pitchFamily="34" charset="0"/>
              <a:buChar char="•"/>
            </a:pPr>
            <a:r>
              <a:rPr lang="zh-TW" altLang="en-US" sz="3200" dirty="0" smtClean="0"/>
              <a:t>對</a:t>
            </a:r>
            <a:r>
              <a:rPr lang="zh-TW" altLang="en-US" sz="3200" dirty="0"/>
              <a:t>企業的</a:t>
            </a:r>
            <a:r>
              <a:rPr lang="zh-TW" altLang="en-US" sz="3200" dirty="0" smtClean="0"/>
              <a:t>衝擊</a:t>
            </a:r>
            <a:endParaRPr lang="en-US" altLang="zh-TW" sz="3200" dirty="0" smtClean="0"/>
          </a:p>
          <a:p>
            <a:pPr lvl="1"/>
            <a:r>
              <a:rPr lang="zh-TW" altLang="en-US" dirty="0"/>
              <a:t>為因應未來企業將</a:t>
            </a:r>
            <a:r>
              <a:rPr lang="zh-TW" altLang="en-US" dirty="0" smtClean="0"/>
              <a:t>面臨</a:t>
            </a:r>
            <a:r>
              <a:rPr lang="zh-TW" altLang="en-US" dirty="0"/>
              <a:t>碳足跡的報告、碳排放的管制、碳權的交易、再生能源的使用與</a:t>
            </a:r>
            <a:r>
              <a:rPr lang="zh-TW" altLang="en-US" dirty="0" smtClean="0"/>
              <a:t>能源成本</a:t>
            </a:r>
            <a:r>
              <a:rPr lang="zh-TW" altLang="en-US" dirty="0"/>
              <a:t>的增加等挑戰，在企業經營之策略面上必然要有所調整，才能將</a:t>
            </a:r>
            <a:r>
              <a:rPr lang="zh-TW" altLang="en-US" dirty="0" smtClean="0"/>
              <a:t>衝擊</a:t>
            </a:r>
            <a:r>
              <a:rPr lang="zh-TW" altLang="en-US" dirty="0"/>
              <a:t>降低或掌握機會</a:t>
            </a:r>
            <a:r>
              <a:rPr lang="zh-TW" altLang="en-US" dirty="0" smtClean="0"/>
              <a:t>優勢</a:t>
            </a:r>
            <a:endParaRPr lang="en-US" altLang="zh-TW" dirty="0" smtClean="0"/>
          </a:p>
          <a:p>
            <a:pPr lvl="1"/>
            <a:r>
              <a:rPr lang="zh-TW" altLang="en-US" dirty="0" smtClean="0"/>
              <a:t>近二</a:t>
            </a:r>
            <a:r>
              <a:rPr lang="zh-TW" altLang="en-US" dirty="0"/>
              <a:t>十年來，台灣</a:t>
            </a:r>
            <a:r>
              <a:rPr lang="en-US" altLang="zh-TW" dirty="0"/>
              <a:t>CO</a:t>
            </a:r>
            <a:r>
              <a:rPr lang="en-US" altLang="zh-TW" baseline="-25000" dirty="0"/>
              <a:t>2</a:t>
            </a:r>
            <a:r>
              <a:rPr lang="zh-TW" altLang="en-US" dirty="0" smtClean="0"/>
              <a:t>排放量</a:t>
            </a:r>
            <a:r>
              <a:rPr lang="zh-TW" altLang="en-US" dirty="0"/>
              <a:t>年平均成長率超過</a:t>
            </a:r>
            <a:r>
              <a:rPr lang="en-US" altLang="zh-TW" dirty="0"/>
              <a:t>4.9% </a:t>
            </a:r>
            <a:r>
              <a:rPr lang="zh-TW" altLang="en-US" dirty="0" smtClean="0"/>
              <a:t>。</a:t>
            </a:r>
            <a:r>
              <a:rPr lang="zh-TW" altLang="en-US" dirty="0"/>
              <a:t>未來國際間一旦開始監督各國</a:t>
            </a:r>
            <a:r>
              <a:rPr lang="en-US" altLang="zh-TW" dirty="0" smtClean="0"/>
              <a:t>CO</a:t>
            </a:r>
            <a:r>
              <a:rPr lang="en-US" altLang="zh-TW" baseline="-25000" dirty="0"/>
              <a:t>2</a:t>
            </a:r>
            <a:r>
              <a:rPr lang="zh-TW" altLang="en-US" dirty="0" smtClean="0"/>
              <a:t>排放量後</a:t>
            </a:r>
            <a:r>
              <a:rPr lang="zh-TW" altLang="en-US" dirty="0"/>
              <a:t>，勢必會對台灣產業造成重大衝擊與影響</a:t>
            </a:r>
            <a:endParaRPr lang="en-US" altLang="zh-TW" dirty="0"/>
          </a:p>
        </p:txBody>
      </p:sp>
      <p:sp>
        <p:nvSpPr>
          <p:cNvPr id="5" name="頁尾版面配置區 4"/>
          <p:cNvSpPr>
            <a:spLocks noGrp="1"/>
          </p:cNvSpPr>
          <p:nvPr>
            <p:ph type="ftr" sz="quarter" idx="11"/>
          </p:nvPr>
        </p:nvSpPr>
        <p:spPr/>
        <p:txBody>
          <a:bodyPr/>
          <a:lstStyle/>
          <a:p>
            <a:fld id="{336FE5D7-1113-4B6C-A919-C35959568A84}" type="slidenum">
              <a:rPr lang="en-US" altLang="zh-TW"/>
              <a:pPr/>
              <a:t>10</a:t>
            </a:fld>
            <a:endParaRPr lang="en-US" altLang="zh-TW" dirty="0"/>
          </a:p>
        </p:txBody>
      </p:sp>
    </p:spTree>
    <p:extLst>
      <p:ext uri="{BB962C8B-B14F-4D97-AF65-F5344CB8AC3E}">
        <p14:creationId xmlns:p14="http://schemas.microsoft.com/office/powerpoint/2010/main" val="284570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a:t>18.2  </a:t>
            </a:r>
            <a:r>
              <a:rPr lang="zh-TW" altLang="en-US" dirty="0"/>
              <a:t>氣候變遷</a:t>
            </a:r>
            <a:r>
              <a:rPr lang="en-US" altLang="zh-TW" sz="2800" dirty="0" smtClean="0"/>
              <a:t>(4/5</a:t>
            </a:r>
            <a:r>
              <a:rPr lang="en-US" altLang="zh-TW" sz="2800" dirty="0"/>
              <a:t>)</a:t>
            </a:r>
            <a:endParaRPr lang="zh-TW" altLang="en-US" sz="3200" dirty="0"/>
          </a:p>
        </p:txBody>
      </p:sp>
      <p:sp>
        <p:nvSpPr>
          <p:cNvPr id="11267" name="Rectangle 3"/>
          <p:cNvSpPr>
            <a:spLocks noGrp="1" noChangeArrowheads="1"/>
          </p:cNvSpPr>
          <p:nvPr>
            <p:ph idx="1"/>
          </p:nvPr>
        </p:nvSpPr>
        <p:spPr>
          <a:xfrm>
            <a:off x="492738" y="1412776"/>
            <a:ext cx="8543758" cy="5328592"/>
          </a:xfrm>
        </p:spPr>
        <p:txBody>
          <a:bodyPr>
            <a:noAutofit/>
          </a:bodyPr>
          <a:lstStyle/>
          <a:p>
            <a:pPr marL="342900" lvl="1" indent="-342900">
              <a:lnSpc>
                <a:spcPct val="92000"/>
              </a:lnSpc>
              <a:spcBef>
                <a:spcPts val="1125"/>
              </a:spcBef>
              <a:buFont typeface="Arial" panose="020B0604020202020204" pitchFamily="34" charset="0"/>
              <a:buChar char="•"/>
            </a:pPr>
            <a:r>
              <a:rPr lang="zh-TW" altLang="en-US" sz="3200" dirty="0"/>
              <a:t>碳</a:t>
            </a:r>
            <a:r>
              <a:rPr lang="zh-TW" altLang="en-US" sz="3200" dirty="0" smtClean="0"/>
              <a:t>交易</a:t>
            </a:r>
            <a:endParaRPr lang="en-US" altLang="zh-TW" sz="3200" dirty="0" smtClean="0"/>
          </a:p>
          <a:p>
            <a:pPr lvl="1">
              <a:lnSpc>
                <a:spcPct val="92000"/>
              </a:lnSpc>
              <a:spcBef>
                <a:spcPts val="1125"/>
              </a:spcBef>
            </a:pPr>
            <a:r>
              <a:rPr lang="zh-TW" altLang="en-US" dirty="0"/>
              <a:t>碳</a:t>
            </a:r>
            <a:r>
              <a:rPr lang="zh-TW" altLang="en-US" dirty="0" smtClean="0"/>
              <a:t>稅</a:t>
            </a:r>
            <a:r>
              <a:rPr lang="en-US" altLang="zh-TW" dirty="0" smtClean="0"/>
              <a:t>(carbon tax)</a:t>
            </a:r>
            <a:r>
              <a:rPr lang="zh-TW" altLang="en-US" dirty="0" smtClean="0"/>
              <a:t>是</a:t>
            </a:r>
            <a:r>
              <a:rPr lang="zh-TW" altLang="en-US" dirty="0"/>
              <a:t>一種價格工具，直接對每單位溫室氣體</a:t>
            </a:r>
            <a:r>
              <a:rPr lang="zh-TW" altLang="en-US" dirty="0" smtClean="0"/>
              <a:t>排放</a:t>
            </a:r>
            <a:r>
              <a:rPr lang="zh-TW" altLang="en-US" dirty="0"/>
              <a:t>量課徵一筆稅目。碳交易</a:t>
            </a:r>
            <a:r>
              <a:rPr lang="zh-TW" altLang="en-US" dirty="0" smtClean="0"/>
              <a:t>機制</a:t>
            </a:r>
            <a:r>
              <a:rPr lang="en-US" altLang="zh-TW" dirty="0" smtClean="0"/>
              <a:t>(cap </a:t>
            </a:r>
            <a:r>
              <a:rPr lang="en-US" altLang="zh-TW" dirty="0"/>
              <a:t>and </a:t>
            </a:r>
            <a:r>
              <a:rPr lang="en-US" altLang="zh-TW" dirty="0" smtClean="0"/>
              <a:t>trade)</a:t>
            </a:r>
            <a:r>
              <a:rPr lang="zh-TW" altLang="en-US" dirty="0" smtClean="0"/>
              <a:t>則</a:t>
            </a:r>
            <a:r>
              <a:rPr lang="zh-TW" altLang="en-US" dirty="0"/>
              <a:t>是所謂的數量</a:t>
            </a:r>
            <a:r>
              <a:rPr lang="zh-TW" altLang="en-US" dirty="0" smtClean="0"/>
              <a:t>工具</a:t>
            </a:r>
            <a:r>
              <a:rPr lang="zh-TW" altLang="en-US" dirty="0"/>
              <a:t>，先建立溫室氣體總量管制</a:t>
            </a:r>
            <a:r>
              <a:rPr lang="zh-TW" altLang="en-US" dirty="0" smtClean="0"/>
              <a:t>目標</a:t>
            </a:r>
            <a:r>
              <a:rPr lang="en-US" altLang="zh-TW" dirty="0" smtClean="0"/>
              <a:t>(cap)</a:t>
            </a:r>
            <a:r>
              <a:rPr lang="zh-TW" altLang="en-US" dirty="0" smtClean="0"/>
              <a:t>，</a:t>
            </a:r>
            <a:r>
              <a:rPr lang="zh-TW" altLang="en-US" dirty="0"/>
              <a:t>然後將二氧化碳排放</a:t>
            </a:r>
            <a:r>
              <a:rPr lang="zh-TW" altLang="en-US" dirty="0" smtClean="0"/>
              <a:t>許可</a:t>
            </a:r>
            <a:r>
              <a:rPr lang="en-US" altLang="zh-TW" dirty="0" smtClean="0"/>
              <a:t>(emissions </a:t>
            </a:r>
            <a:r>
              <a:rPr lang="en-US" altLang="zh-TW" dirty="0"/>
              <a:t>permits</a:t>
            </a:r>
            <a:r>
              <a:rPr lang="zh-TW" altLang="en-US" dirty="0"/>
              <a:t>，或稱二氧化碳排放</a:t>
            </a:r>
            <a:r>
              <a:rPr lang="zh-TW" altLang="en-US" dirty="0" smtClean="0"/>
              <a:t>權</a:t>
            </a:r>
            <a:r>
              <a:rPr lang="en-US" altLang="zh-TW" dirty="0" smtClean="0"/>
              <a:t>)</a:t>
            </a:r>
            <a:r>
              <a:rPr lang="zh-TW" altLang="en-US" dirty="0" smtClean="0"/>
              <a:t>核</a:t>
            </a:r>
            <a:r>
              <a:rPr lang="zh-TW" altLang="en-US" dirty="0"/>
              <a:t>配給各個排碳國家</a:t>
            </a:r>
            <a:r>
              <a:rPr lang="zh-TW" altLang="en-US" dirty="0" smtClean="0"/>
              <a:t>或廠商</a:t>
            </a:r>
            <a:r>
              <a:rPr lang="zh-TW" altLang="en-US" dirty="0"/>
              <a:t>。廠商的碳排放量不得超過許可的範圍。獲得許可的方式有初始</a:t>
            </a:r>
            <a:r>
              <a:rPr lang="zh-TW" altLang="en-US" dirty="0" smtClean="0"/>
              <a:t>撥配</a:t>
            </a:r>
            <a:r>
              <a:rPr lang="zh-TW" altLang="en-US" dirty="0"/>
              <a:t>、拍賣、或與其他廠商逕行交易。由於每個廠商減少污染量的成本</a:t>
            </a:r>
            <a:r>
              <a:rPr lang="zh-TW" altLang="en-US" dirty="0" smtClean="0"/>
              <a:t>和能力</a:t>
            </a:r>
            <a:r>
              <a:rPr lang="zh-TW" altLang="en-US" dirty="0"/>
              <a:t>不同，碳交易機制可誘使廠商依其能力改善物料獲得運輸、生產</a:t>
            </a:r>
            <a:r>
              <a:rPr lang="zh-TW" altLang="en-US" dirty="0" smtClean="0"/>
              <a:t>技術</a:t>
            </a:r>
            <a:r>
              <a:rPr lang="zh-TW" altLang="en-US" dirty="0"/>
              <a:t>流程、研發設計等來減少碳排放或將剩餘碳排權拍賣從中獲得利潤</a:t>
            </a:r>
            <a:endParaRPr lang="en-US" altLang="zh-TW" dirty="0"/>
          </a:p>
        </p:txBody>
      </p:sp>
      <p:sp>
        <p:nvSpPr>
          <p:cNvPr id="5" name="頁尾版面配置區 4"/>
          <p:cNvSpPr>
            <a:spLocks noGrp="1"/>
          </p:cNvSpPr>
          <p:nvPr>
            <p:ph type="ftr" sz="quarter" idx="11"/>
          </p:nvPr>
        </p:nvSpPr>
        <p:spPr/>
        <p:txBody>
          <a:bodyPr/>
          <a:lstStyle/>
          <a:p>
            <a:fld id="{336FE5D7-1113-4B6C-A919-C35959568A84}" type="slidenum">
              <a:rPr lang="en-US" altLang="zh-TW"/>
              <a:pPr/>
              <a:t>11</a:t>
            </a:fld>
            <a:endParaRPr lang="en-US" altLang="zh-TW" dirty="0"/>
          </a:p>
        </p:txBody>
      </p:sp>
    </p:spTree>
    <p:extLst>
      <p:ext uri="{BB962C8B-B14F-4D97-AF65-F5344CB8AC3E}">
        <p14:creationId xmlns:p14="http://schemas.microsoft.com/office/powerpoint/2010/main" val="2369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a:t>18.2  </a:t>
            </a:r>
            <a:r>
              <a:rPr lang="zh-TW" altLang="en-US" dirty="0"/>
              <a:t>氣候變遷</a:t>
            </a:r>
            <a:r>
              <a:rPr lang="en-US" altLang="zh-TW" sz="2800" dirty="0" smtClean="0"/>
              <a:t>(5/5</a:t>
            </a:r>
            <a:r>
              <a:rPr lang="en-US" altLang="zh-TW" sz="2800" dirty="0"/>
              <a:t>)</a:t>
            </a:r>
            <a:endParaRPr lang="zh-TW" altLang="en-US" sz="3200" dirty="0"/>
          </a:p>
        </p:txBody>
      </p:sp>
      <p:sp>
        <p:nvSpPr>
          <p:cNvPr id="11267" name="Rectangle 3"/>
          <p:cNvSpPr>
            <a:spLocks noGrp="1" noChangeArrowheads="1"/>
          </p:cNvSpPr>
          <p:nvPr>
            <p:ph idx="1"/>
          </p:nvPr>
        </p:nvSpPr>
        <p:spPr>
          <a:xfrm>
            <a:off x="492738" y="1412776"/>
            <a:ext cx="8543758" cy="5328592"/>
          </a:xfrm>
        </p:spPr>
        <p:txBody>
          <a:bodyPr>
            <a:noAutofit/>
          </a:bodyPr>
          <a:lstStyle/>
          <a:p>
            <a:pPr marL="342900" lvl="1" indent="-342900">
              <a:spcBef>
                <a:spcPts val="1152"/>
              </a:spcBef>
              <a:buFont typeface="Arial" panose="020B0604020202020204" pitchFamily="34" charset="0"/>
              <a:buChar char="•"/>
            </a:pPr>
            <a:r>
              <a:rPr lang="zh-TW" altLang="en-US" sz="3200" dirty="0"/>
              <a:t>澳洲廢除</a:t>
            </a:r>
            <a:r>
              <a:rPr lang="zh-TW" altLang="en-US" sz="3200" dirty="0" smtClean="0"/>
              <a:t>案例</a:t>
            </a:r>
            <a:endParaRPr lang="en-US" altLang="zh-TW" sz="3200" dirty="0"/>
          </a:p>
          <a:p>
            <a:pPr lvl="1">
              <a:spcBef>
                <a:spcPts val="1152"/>
              </a:spcBef>
            </a:pPr>
            <a:r>
              <a:rPr lang="zh-TW" altLang="en-US" dirty="0"/>
              <a:t>澳洲總理艾博特</a:t>
            </a:r>
            <a:r>
              <a:rPr lang="en-US" altLang="zh-TW" dirty="0" smtClean="0"/>
              <a:t>2014</a:t>
            </a:r>
            <a:r>
              <a:rPr lang="zh-TW" altLang="en-US" dirty="0" smtClean="0"/>
              <a:t>年</a:t>
            </a:r>
            <a:r>
              <a:rPr lang="zh-TW" altLang="en-US" dirty="0"/>
              <a:t>上任時取消碳交易計畫，成為全球首個反悔實施碳稅制的國家，改提碳減排</a:t>
            </a:r>
            <a:r>
              <a:rPr lang="zh-TW" altLang="en-US" dirty="0" smtClean="0"/>
              <a:t>基金</a:t>
            </a:r>
            <a:r>
              <a:rPr lang="en-US" altLang="zh-TW" dirty="0" smtClean="0"/>
              <a:t>(ETF)</a:t>
            </a:r>
            <a:r>
              <a:rPr lang="zh-TW" altLang="en-US" dirty="0" smtClean="0"/>
              <a:t>，</a:t>
            </a:r>
            <a:r>
              <a:rPr lang="zh-TW" altLang="en-US" dirty="0"/>
              <a:t>作為替代方案，艾博特提出碳減排基金，獎勵</a:t>
            </a:r>
            <a:r>
              <a:rPr lang="zh-TW" altLang="en-US" dirty="0" smtClean="0"/>
              <a:t>企業</a:t>
            </a:r>
            <a:r>
              <a:rPr lang="zh-TW" altLang="en-US" dirty="0"/>
              <a:t>改善能源效率，及鼓勵地主植樹固碳</a:t>
            </a:r>
            <a:r>
              <a:rPr lang="zh-TW" altLang="en-US" dirty="0" smtClean="0"/>
              <a:t>。學者</a:t>
            </a:r>
            <a:r>
              <a:rPr lang="zh-TW" altLang="en-US" dirty="0"/>
              <a:t>們認為這項決定將毀掉澳洲過去為降低碳排的努力，且是國際間的</a:t>
            </a:r>
            <a:r>
              <a:rPr lang="zh-TW" altLang="en-US" dirty="0" smtClean="0"/>
              <a:t>不良</a:t>
            </a:r>
            <a:r>
              <a:rPr lang="zh-TW" altLang="en-US" dirty="0"/>
              <a:t>示範，將使澳洲恐無法達到</a:t>
            </a:r>
            <a:r>
              <a:rPr lang="en-US" altLang="zh-TW" dirty="0"/>
              <a:t>2020</a:t>
            </a:r>
            <a:r>
              <a:rPr lang="zh-TW" altLang="en-US" dirty="0"/>
              <a:t>年的碳排放減量</a:t>
            </a:r>
            <a:r>
              <a:rPr lang="zh-TW" altLang="en-US" dirty="0" smtClean="0"/>
              <a:t>目標</a:t>
            </a:r>
            <a:endParaRPr lang="en-US" altLang="zh-TW" dirty="0"/>
          </a:p>
        </p:txBody>
      </p:sp>
      <p:sp>
        <p:nvSpPr>
          <p:cNvPr id="5" name="頁尾版面配置區 4"/>
          <p:cNvSpPr>
            <a:spLocks noGrp="1"/>
          </p:cNvSpPr>
          <p:nvPr>
            <p:ph type="ftr" sz="quarter" idx="11"/>
          </p:nvPr>
        </p:nvSpPr>
        <p:spPr/>
        <p:txBody>
          <a:bodyPr/>
          <a:lstStyle/>
          <a:p>
            <a:fld id="{336FE5D7-1113-4B6C-A919-C35959568A84}" type="slidenum">
              <a:rPr lang="en-US" altLang="zh-TW"/>
              <a:pPr/>
              <a:t>12</a:t>
            </a:fld>
            <a:endParaRPr lang="en-US" altLang="zh-TW" dirty="0"/>
          </a:p>
        </p:txBody>
      </p:sp>
    </p:spTree>
    <p:extLst>
      <p:ext uri="{BB962C8B-B14F-4D97-AF65-F5344CB8AC3E}">
        <p14:creationId xmlns:p14="http://schemas.microsoft.com/office/powerpoint/2010/main" val="73780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18.3  </a:t>
            </a:r>
            <a:r>
              <a:rPr lang="zh-TW" altLang="en-US" dirty="0" smtClean="0"/>
              <a:t>環境</a:t>
            </a:r>
            <a:r>
              <a:rPr lang="zh-TW" altLang="en-US" dirty="0" smtClean="0"/>
              <a:t>資源的使用</a:t>
            </a:r>
            <a:r>
              <a:rPr lang="en-US" altLang="zh-TW" sz="2800" dirty="0" smtClean="0"/>
              <a:t>(1/3)</a:t>
            </a:r>
            <a:endParaRPr lang="zh-TW" altLang="en-US" sz="2800" dirty="0"/>
          </a:p>
        </p:txBody>
      </p:sp>
      <p:sp>
        <p:nvSpPr>
          <p:cNvPr id="11267" name="Rectangle 3"/>
          <p:cNvSpPr>
            <a:spLocks noGrp="1" noChangeArrowheads="1"/>
          </p:cNvSpPr>
          <p:nvPr>
            <p:ph idx="1"/>
          </p:nvPr>
        </p:nvSpPr>
        <p:spPr>
          <a:xfrm>
            <a:off x="492738" y="1412776"/>
            <a:ext cx="8543758" cy="5112568"/>
          </a:xfrm>
        </p:spPr>
        <p:txBody>
          <a:bodyPr>
            <a:noAutofit/>
          </a:bodyPr>
          <a:lstStyle/>
          <a:p>
            <a:r>
              <a:rPr lang="zh-TW" altLang="en-US" sz="3000" dirty="0"/>
              <a:t>人類為了居住、造紙、起居家具、種植經濟產物如玉米等生</a:t>
            </a:r>
            <a:r>
              <a:rPr lang="zh-TW" altLang="en-US" sz="3000" dirty="0" smtClean="0"/>
              <a:t>質能源</a:t>
            </a:r>
            <a:r>
              <a:rPr lang="zh-TW" altLang="en-US" sz="3000" dirty="0"/>
              <a:t>、或畜牧大量濫墾森林，造成每年約有</a:t>
            </a:r>
            <a:r>
              <a:rPr lang="en-US" altLang="zh-TW" sz="3000" dirty="0"/>
              <a:t>1800</a:t>
            </a:r>
            <a:r>
              <a:rPr lang="zh-TW" altLang="en-US" sz="3000" dirty="0"/>
              <a:t>萬英畝的森林</a:t>
            </a:r>
            <a:r>
              <a:rPr lang="zh-TW" altLang="en-US" sz="3000" dirty="0" smtClean="0"/>
              <a:t>消失，</a:t>
            </a:r>
            <a:r>
              <a:rPr lang="zh-TW" altLang="en-US" sz="3000" dirty="0"/>
              <a:t>降低地球對二氧化碳的吸收循環，助長的溫室氣體與全球暖</a:t>
            </a:r>
            <a:r>
              <a:rPr lang="zh-TW" altLang="en-US" sz="3000" dirty="0" smtClean="0"/>
              <a:t>化</a:t>
            </a:r>
            <a:endParaRPr lang="en-US" altLang="zh-TW" sz="3000" dirty="0" smtClean="0"/>
          </a:p>
          <a:p>
            <a:r>
              <a:rPr lang="zh-TW" altLang="en-US" sz="3000" dirty="0" smtClean="0"/>
              <a:t>經濟</a:t>
            </a:r>
            <a:r>
              <a:rPr lang="zh-TW" altLang="en-US" sz="3000" dirty="0"/>
              <a:t>發展與</a:t>
            </a:r>
            <a:r>
              <a:rPr lang="zh-TW" altLang="en-US" sz="3000" dirty="0" smtClean="0"/>
              <a:t>環境保護</a:t>
            </a:r>
            <a:r>
              <a:rPr lang="zh-TW" altLang="en-US" sz="3000" dirty="0"/>
              <a:t>一直是充滿矛盾的兩大議題，雖然企業的生產製造過程一定會對</a:t>
            </a:r>
            <a:r>
              <a:rPr lang="zh-TW" altLang="en-US" sz="3000" dirty="0" smtClean="0"/>
              <a:t>當地</a:t>
            </a:r>
            <a:r>
              <a:rPr lang="zh-TW" altLang="en-US" sz="3000" dirty="0"/>
              <a:t>的自然環境造成一定程度的影響，</a:t>
            </a:r>
            <a:r>
              <a:rPr lang="zh-TW" altLang="en-US" sz="3000" dirty="0" smtClean="0"/>
              <a:t>但是，</a:t>
            </a:r>
            <a:r>
              <a:rPr lang="zh-TW" altLang="en-US" sz="3000" dirty="0"/>
              <a:t>企業的運行</a:t>
            </a:r>
            <a:r>
              <a:rPr lang="zh-TW" altLang="en-US" sz="3000" dirty="0" smtClean="0"/>
              <a:t>也會</a:t>
            </a:r>
            <a:r>
              <a:rPr lang="zh-TW" altLang="en-US" sz="3000" dirty="0"/>
              <a:t>帶動地方的經濟發展，此兩項議題絕非對與錯的是非題，而是如何</a:t>
            </a:r>
            <a:r>
              <a:rPr lang="zh-TW" altLang="en-US" sz="3000" dirty="0" smtClean="0"/>
              <a:t>在兩者</a:t>
            </a:r>
            <a:r>
              <a:rPr lang="zh-TW" altLang="en-US" sz="3000" dirty="0"/>
              <a:t>之間進行評估與選擇，取得一個效益</a:t>
            </a:r>
            <a:r>
              <a:rPr lang="zh-TW" altLang="en-US" sz="3000" dirty="0" smtClean="0"/>
              <a:t>最大的均衡點</a:t>
            </a:r>
            <a:endParaRPr lang="zh-TW" altLang="en-US" sz="3000" dirty="0"/>
          </a:p>
        </p:txBody>
      </p:sp>
      <p:sp>
        <p:nvSpPr>
          <p:cNvPr id="5" name="頁尾版面配置區 4"/>
          <p:cNvSpPr>
            <a:spLocks noGrp="1"/>
          </p:cNvSpPr>
          <p:nvPr>
            <p:ph type="ftr" sz="quarter" idx="11"/>
          </p:nvPr>
        </p:nvSpPr>
        <p:spPr/>
        <p:txBody>
          <a:bodyPr/>
          <a:lstStyle/>
          <a:p>
            <a:fld id="{336FE5D7-1113-4B6C-A919-C35959568A84}" type="slidenum">
              <a:rPr lang="en-US" altLang="zh-TW"/>
              <a:pPr/>
              <a:t>13</a:t>
            </a:fld>
            <a:endParaRPr lang="en-US" altLang="zh-TW"/>
          </a:p>
        </p:txBody>
      </p:sp>
    </p:spTree>
    <p:extLst>
      <p:ext uri="{BB962C8B-B14F-4D97-AF65-F5344CB8AC3E}">
        <p14:creationId xmlns:p14="http://schemas.microsoft.com/office/powerpoint/2010/main" val="30194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a:t>18.3  </a:t>
            </a:r>
            <a:r>
              <a:rPr lang="zh-TW" altLang="en-US" dirty="0"/>
              <a:t>環境資源的使用</a:t>
            </a:r>
            <a:r>
              <a:rPr lang="en-US" altLang="zh-TW" sz="2800" dirty="0" smtClean="0"/>
              <a:t>(2/3</a:t>
            </a:r>
            <a:r>
              <a:rPr lang="en-US" altLang="zh-TW" sz="2800" dirty="0"/>
              <a:t>)</a:t>
            </a:r>
            <a:endParaRPr lang="zh-TW" altLang="en-US" sz="3200" dirty="0"/>
          </a:p>
        </p:txBody>
      </p:sp>
      <p:sp>
        <p:nvSpPr>
          <p:cNvPr id="11267" name="Rectangle 3"/>
          <p:cNvSpPr>
            <a:spLocks noGrp="1" noChangeArrowheads="1"/>
          </p:cNvSpPr>
          <p:nvPr>
            <p:ph idx="1"/>
          </p:nvPr>
        </p:nvSpPr>
        <p:spPr>
          <a:xfrm>
            <a:off x="492738" y="1412776"/>
            <a:ext cx="8543758" cy="5112568"/>
          </a:xfrm>
        </p:spPr>
        <p:txBody>
          <a:bodyPr>
            <a:noAutofit/>
          </a:bodyPr>
          <a:lstStyle/>
          <a:p>
            <a:pPr>
              <a:spcBef>
                <a:spcPts val="1152"/>
              </a:spcBef>
            </a:pPr>
            <a:r>
              <a:rPr lang="zh-TW" altLang="en-US" dirty="0"/>
              <a:t>歐萊德「</a:t>
            </a:r>
            <a:r>
              <a:rPr lang="en-US" altLang="zh-TW" dirty="0" err="1"/>
              <a:t>O‘right</a:t>
            </a:r>
            <a:r>
              <a:rPr lang="zh-TW" altLang="en-US" dirty="0" smtClean="0"/>
              <a:t>」</a:t>
            </a:r>
            <a:endParaRPr lang="en-US" altLang="zh-TW" dirty="0" smtClean="0"/>
          </a:p>
          <a:p>
            <a:pPr lvl="1">
              <a:spcBef>
                <a:spcPts val="1152"/>
              </a:spcBef>
            </a:pPr>
            <a:r>
              <a:rPr lang="zh-TW" altLang="en-US" dirty="0"/>
              <a:t>歐</a:t>
            </a:r>
            <a:r>
              <a:rPr lang="zh-TW" altLang="en-US" dirty="0" smtClean="0"/>
              <a:t>萊</a:t>
            </a:r>
            <a:r>
              <a:rPr lang="zh-TW" altLang="en-US" dirty="0"/>
              <a:t>德企業以綠色髮妝品起家，以綠色生活品牌自居，傳達</a:t>
            </a:r>
            <a:r>
              <a:rPr lang="zh-TW" altLang="en-US" dirty="0" smtClean="0"/>
              <a:t>台灣在</a:t>
            </a:r>
            <a:r>
              <a:rPr lang="zh-TW" altLang="en-US" dirty="0"/>
              <a:t>地的綠色文化素養，希望能對這塊土地作為生命的情感連結。其願</a:t>
            </a:r>
            <a:r>
              <a:rPr lang="zh-TW" altLang="en-US" dirty="0" smtClean="0"/>
              <a:t>景</a:t>
            </a:r>
            <a:r>
              <a:rPr lang="en-US" altLang="zh-TW" dirty="0" smtClean="0"/>
              <a:t>It‘s </a:t>
            </a:r>
            <a:r>
              <a:rPr lang="en-US" altLang="zh-TW" dirty="0" err="1" smtClean="0"/>
              <a:t>O’right</a:t>
            </a:r>
            <a:r>
              <a:rPr lang="en-US" altLang="zh-TW" dirty="0" smtClean="0"/>
              <a:t>!</a:t>
            </a:r>
            <a:r>
              <a:rPr lang="zh-TW" altLang="en-US" dirty="0" smtClean="0"/>
              <a:t>其中</a:t>
            </a:r>
            <a:r>
              <a:rPr lang="zh-TW" altLang="en-US" dirty="0"/>
              <a:t>大大的「</a:t>
            </a:r>
            <a:r>
              <a:rPr lang="en-US" altLang="zh-TW" dirty="0"/>
              <a:t>O</a:t>
            </a:r>
            <a:r>
              <a:rPr lang="zh-TW" altLang="en-US" dirty="0"/>
              <a:t>」象徵理想中美麗的地球，</a:t>
            </a:r>
            <a:r>
              <a:rPr lang="en-US" altLang="zh-TW" dirty="0" err="1" smtClean="0"/>
              <a:t>O‘right</a:t>
            </a:r>
            <a:r>
              <a:rPr lang="zh-TW" altLang="en-US" dirty="0"/>
              <a:t>的讀音「</a:t>
            </a:r>
            <a:r>
              <a:rPr lang="en-US" altLang="zh-TW" dirty="0" smtClean="0"/>
              <a:t>all</a:t>
            </a:r>
            <a:r>
              <a:rPr lang="zh-TW" altLang="en-US" dirty="0" smtClean="0"/>
              <a:t> </a:t>
            </a:r>
            <a:r>
              <a:rPr lang="en-US" altLang="zh-TW" dirty="0" smtClean="0"/>
              <a:t>right</a:t>
            </a:r>
            <a:r>
              <a:rPr lang="zh-TW" altLang="en-US" dirty="0"/>
              <a:t>」代表堅持只做符合永續的事情，堅信企業的作為必須對人健康</a:t>
            </a:r>
            <a:r>
              <a:rPr lang="zh-TW" altLang="en-US" dirty="0" smtClean="0"/>
              <a:t>、對</a:t>
            </a:r>
            <a:r>
              <a:rPr lang="zh-TW" altLang="en-US" dirty="0"/>
              <a:t>社會健康、亦對環境健康。這個承諾不僅讓瓶身包裝設計的綠色</a:t>
            </a:r>
            <a:r>
              <a:rPr lang="zh-TW" altLang="en-US" dirty="0" smtClean="0"/>
              <a:t>思維具體化</a:t>
            </a:r>
            <a:r>
              <a:rPr lang="zh-TW" altLang="en-US" dirty="0"/>
              <a:t>，對於成分更是講究天然健康無傷害，讓生活中對人關懷，對</a:t>
            </a:r>
            <a:r>
              <a:rPr lang="zh-TW" altLang="en-US" dirty="0" smtClean="0"/>
              <a:t>自然</a:t>
            </a:r>
            <a:r>
              <a:rPr lang="zh-TW" altLang="en-US" dirty="0"/>
              <a:t>的尊重無限延伸</a:t>
            </a:r>
          </a:p>
        </p:txBody>
      </p:sp>
      <p:sp>
        <p:nvSpPr>
          <p:cNvPr id="5" name="頁尾版面配置區 4"/>
          <p:cNvSpPr>
            <a:spLocks noGrp="1"/>
          </p:cNvSpPr>
          <p:nvPr>
            <p:ph type="ftr" sz="quarter" idx="11"/>
          </p:nvPr>
        </p:nvSpPr>
        <p:spPr/>
        <p:txBody>
          <a:bodyPr/>
          <a:lstStyle/>
          <a:p>
            <a:fld id="{336FE5D7-1113-4B6C-A919-C35959568A84}" type="slidenum">
              <a:rPr lang="en-US" altLang="zh-TW"/>
              <a:pPr/>
              <a:t>14</a:t>
            </a:fld>
            <a:endParaRPr lang="en-US" altLang="zh-TW"/>
          </a:p>
        </p:txBody>
      </p:sp>
    </p:spTree>
    <p:extLst>
      <p:ext uri="{BB962C8B-B14F-4D97-AF65-F5344CB8AC3E}">
        <p14:creationId xmlns:p14="http://schemas.microsoft.com/office/powerpoint/2010/main" val="179914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a:t>18.3  </a:t>
            </a:r>
            <a:r>
              <a:rPr lang="zh-TW" altLang="en-US" dirty="0"/>
              <a:t>環境資源的使用</a:t>
            </a:r>
            <a:r>
              <a:rPr lang="en-US" altLang="zh-TW" sz="2800" dirty="0" smtClean="0"/>
              <a:t>(3/3</a:t>
            </a:r>
            <a:r>
              <a:rPr lang="en-US" altLang="zh-TW" sz="2800" dirty="0"/>
              <a:t>)</a:t>
            </a:r>
            <a:endParaRPr lang="zh-TW" altLang="en-US" sz="32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1152"/>
              </a:spcBef>
            </a:pPr>
            <a:r>
              <a:rPr lang="zh-TW" altLang="en-US" dirty="0"/>
              <a:t>食品公司</a:t>
            </a:r>
            <a:r>
              <a:rPr lang="zh-TW" altLang="en-US" dirty="0" smtClean="0"/>
              <a:t>海外污染事件</a:t>
            </a:r>
            <a:endParaRPr lang="en-US" altLang="zh-TW" dirty="0" smtClean="0"/>
          </a:p>
          <a:p>
            <a:pPr lvl="1">
              <a:spcBef>
                <a:spcPts val="1152"/>
              </a:spcBef>
            </a:pPr>
            <a:r>
              <a:rPr lang="en-US" altLang="zh-TW" dirty="0"/>
              <a:t>2008</a:t>
            </a:r>
            <a:r>
              <a:rPr lang="zh-TW" altLang="en-US" dirty="0"/>
              <a:t>年</a:t>
            </a:r>
            <a:r>
              <a:rPr lang="en-US" altLang="zh-TW" dirty="0"/>
              <a:t>9</a:t>
            </a:r>
            <a:r>
              <a:rPr lang="zh-TW" altLang="en-US" dirty="0"/>
              <a:t>月越南環境資源部與環境警察局宣布，來自台灣</a:t>
            </a:r>
            <a:r>
              <a:rPr lang="zh-TW" altLang="en-US" dirty="0" smtClean="0"/>
              <a:t>著名</a:t>
            </a:r>
            <a:r>
              <a:rPr lang="zh-TW" altLang="en-US" dirty="0"/>
              <a:t>的食品製造廠商因污水排放未達標準，嚴重污染胡志明市的</a:t>
            </a:r>
            <a:r>
              <a:rPr lang="en-US" altLang="zh-TW" dirty="0" err="1"/>
              <a:t>Thi</a:t>
            </a:r>
            <a:r>
              <a:rPr lang="en-US" altLang="zh-TW" dirty="0"/>
              <a:t> </a:t>
            </a:r>
            <a:r>
              <a:rPr lang="en-US" altLang="zh-TW" dirty="0" err="1" smtClean="0"/>
              <a:t>Vai</a:t>
            </a:r>
            <a:r>
              <a:rPr lang="zh-TW" altLang="en-US" dirty="0" smtClean="0"/>
              <a:t>河</a:t>
            </a:r>
            <a:r>
              <a:rPr lang="zh-TW" altLang="en-US" dirty="0"/>
              <a:t>，將被處以鉅額</a:t>
            </a:r>
            <a:r>
              <a:rPr lang="zh-TW" altLang="en-US" dirty="0" smtClean="0"/>
              <a:t>罰款</a:t>
            </a:r>
            <a:endParaRPr lang="en-US" altLang="zh-TW" dirty="0" smtClean="0"/>
          </a:p>
          <a:p>
            <a:pPr lvl="1">
              <a:spcBef>
                <a:spcPts val="1152"/>
              </a:spcBef>
            </a:pPr>
            <a:r>
              <a:rPr lang="zh-TW" altLang="en-US" dirty="0"/>
              <a:t>世界各國政府除了持續鼓勵、吸引外資投入本國經濟活動之外，政府與社區居民等利害關係人越來越關注廠商生產活動所可能造成的環境污染，因此，赴海外投資設廠的國際企業為達永續經營的目標，除了善盡經濟與法律的責任之外，採取適當環保行動才是獲取當地居民歡迎的關鍵</a:t>
            </a:r>
          </a:p>
        </p:txBody>
      </p:sp>
      <p:sp>
        <p:nvSpPr>
          <p:cNvPr id="5" name="頁尾版面配置區 4"/>
          <p:cNvSpPr>
            <a:spLocks noGrp="1"/>
          </p:cNvSpPr>
          <p:nvPr>
            <p:ph type="ftr" sz="quarter" idx="11"/>
          </p:nvPr>
        </p:nvSpPr>
        <p:spPr/>
        <p:txBody>
          <a:bodyPr/>
          <a:lstStyle/>
          <a:p>
            <a:fld id="{336FE5D7-1113-4B6C-A919-C35959568A84}" type="slidenum">
              <a:rPr lang="en-US" altLang="zh-TW"/>
              <a:pPr/>
              <a:t>15</a:t>
            </a:fld>
            <a:endParaRPr lang="en-US" altLang="zh-TW"/>
          </a:p>
        </p:txBody>
      </p:sp>
    </p:spTree>
    <p:extLst>
      <p:ext uri="{BB962C8B-B14F-4D97-AF65-F5344CB8AC3E}">
        <p14:creationId xmlns:p14="http://schemas.microsoft.com/office/powerpoint/2010/main" val="1781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0" dur="500"/>
                                        <p:tgtEl>
                                          <p:spTgt spid="11267">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3"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18.4  </a:t>
            </a:r>
            <a:r>
              <a:rPr lang="zh-TW" altLang="en-US" dirty="0" smtClean="0"/>
              <a:t>廢棄物</a:t>
            </a:r>
            <a:r>
              <a:rPr lang="zh-TW" altLang="en-US" dirty="0" smtClean="0"/>
              <a:t>排放</a:t>
            </a:r>
            <a:endParaRPr lang="zh-TW" altLang="en-US" sz="32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1152"/>
              </a:spcBef>
            </a:pPr>
            <a:r>
              <a:rPr lang="zh-TW" altLang="en-US" dirty="0"/>
              <a:t>石安</a:t>
            </a:r>
            <a:r>
              <a:rPr lang="zh-TW" altLang="en-US" dirty="0" smtClean="0"/>
              <a:t>牧場</a:t>
            </a:r>
            <a:endParaRPr lang="en-US" altLang="zh-TW" dirty="0" smtClean="0"/>
          </a:p>
          <a:p>
            <a:pPr lvl="1">
              <a:spcBef>
                <a:spcPts val="1152"/>
              </a:spcBef>
            </a:pPr>
            <a:r>
              <a:rPr lang="zh-TW" altLang="en-US" dirty="0"/>
              <a:t>位於高雄市阿蓮區的石安牧場在逆境中找到機會，引進丹麥技術</a:t>
            </a:r>
            <a:r>
              <a:rPr lang="zh-TW" altLang="en-US" dirty="0" smtClean="0"/>
              <a:t>建造</a:t>
            </a:r>
            <a:r>
              <a:rPr lang="zh-TW" altLang="en-US" dirty="0"/>
              <a:t>全台第一套六層樓高的壓氧、發酵、儲氣的沼氣發電廠，不只把雞</a:t>
            </a:r>
            <a:r>
              <a:rPr lang="zh-TW" altLang="en-US" dirty="0" smtClean="0"/>
              <a:t>糞變</a:t>
            </a:r>
            <a:r>
              <a:rPr lang="zh-TW" altLang="en-US" dirty="0"/>
              <a:t>黃金，每月最多節省</a:t>
            </a:r>
            <a:r>
              <a:rPr lang="en-US" altLang="zh-TW" dirty="0"/>
              <a:t>200</a:t>
            </a:r>
            <a:r>
              <a:rPr lang="zh-TW" altLang="en-US" dirty="0"/>
              <a:t>萬元電費，還能將多餘的電賣給台電，連</a:t>
            </a:r>
            <a:r>
              <a:rPr lang="zh-TW" altLang="en-US" dirty="0" smtClean="0"/>
              <a:t>以往</a:t>
            </a:r>
            <a:r>
              <a:rPr lang="zh-TW" altLang="en-US" dirty="0"/>
              <a:t>每年需花</a:t>
            </a:r>
            <a:r>
              <a:rPr lang="en-US" altLang="zh-TW" dirty="0"/>
              <a:t>300</a:t>
            </a:r>
            <a:r>
              <a:rPr lang="zh-TW" altLang="en-US" dirty="0"/>
              <a:t>萬元運送雞糞的費用也省下。更早在十多年前就效法</a:t>
            </a:r>
            <a:r>
              <a:rPr lang="zh-TW" altLang="en-US" dirty="0" smtClean="0"/>
              <a:t>可口可樂</a:t>
            </a:r>
            <a:r>
              <a:rPr lang="zh-TW" altLang="en-US" dirty="0"/>
              <a:t>等國際食品大廠，建立碳盤查機制，從各項電器設備、養雞</a:t>
            </a:r>
            <a:r>
              <a:rPr lang="zh-TW" altLang="en-US" dirty="0" smtClean="0"/>
              <a:t>過程</a:t>
            </a:r>
            <a:r>
              <a:rPr lang="zh-TW" altLang="en-US" dirty="0"/>
              <a:t>、到運送雞蛋的貨車都會記錄分析，並逐年檢討成效。並為雞蛋</a:t>
            </a:r>
            <a:r>
              <a:rPr lang="zh-TW" altLang="en-US" dirty="0" smtClean="0"/>
              <a:t>打造生產</a:t>
            </a:r>
            <a:r>
              <a:rPr lang="zh-TW" altLang="en-US" dirty="0"/>
              <a:t>履歷的「身份證」</a:t>
            </a:r>
          </a:p>
        </p:txBody>
      </p:sp>
      <p:sp>
        <p:nvSpPr>
          <p:cNvPr id="5" name="頁尾版面配置區 4"/>
          <p:cNvSpPr>
            <a:spLocks noGrp="1"/>
          </p:cNvSpPr>
          <p:nvPr>
            <p:ph type="ftr" sz="quarter" idx="11"/>
          </p:nvPr>
        </p:nvSpPr>
        <p:spPr/>
        <p:txBody>
          <a:bodyPr/>
          <a:lstStyle/>
          <a:p>
            <a:fld id="{336FE5D7-1113-4B6C-A919-C35959568A84}" type="slidenum">
              <a:rPr lang="en-US" altLang="zh-TW"/>
              <a:pPr/>
              <a:t>16</a:t>
            </a:fld>
            <a:endParaRPr lang="en-US" altLang="zh-TW"/>
          </a:p>
        </p:txBody>
      </p:sp>
    </p:spTree>
    <p:extLst>
      <p:ext uri="{BB962C8B-B14F-4D97-AF65-F5344CB8AC3E}">
        <p14:creationId xmlns:p14="http://schemas.microsoft.com/office/powerpoint/2010/main" val="239890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18.5  </a:t>
            </a:r>
            <a:r>
              <a:rPr lang="zh-TW" altLang="en-US" dirty="0" smtClean="0"/>
              <a:t>造成</a:t>
            </a:r>
            <a:r>
              <a:rPr lang="zh-TW" altLang="en-US" dirty="0" smtClean="0"/>
              <a:t>原因</a:t>
            </a:r>
            <a:endParaRPr lang="zh-TW" altLang="en-US" sz="32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1152"/>
              </a:spcBef>
            </a:pPr>
            <a:r>
              <a:rPr lang="zh-TW" altLang="en-US" dirty="0"/>
              <a:t>全球化、人類經濟活動與企業營運造成的環境</a:t>
            </a:r>
            <a:r>
              <a:rPr lang="zh-TW" altLang="en-US" dirty="0" smtClean="0"/>
              <a:t>問題：</a:t>
            </a:r>
            <a:endParaRPr lang="en-US" altLang="zh-TW" dirty="0" smtClean="0"/>
          </a:p>
          <a:p>
            <a:pPr marL="914400" lvl="1" indent="-514350">
              <a:spcBef>
                <a:spcPts val="1152"/>
              </a:spcBef>
              <a:buFont typeface="+mj-lt"/>
              <a:buAutoNum type="arabicPeriod"/>
            </a:pPr>
            <a:r>
              <a:rPr lang="zh-TW" altLang="en-US" dirty="0"/>
              <a:t>公有地</a:t>
            </a:r>
            <a:r>
              <a:rPr lang="zh-TW" altLang="en-US" dirty="0" smtClean="0"/>
              <a:t>悲劇</a:t>
            </a:r>
            <a:endParaRPr lang="en-US" altLang="zh-TW" dirty="0" smtClean="0"/>
          </a:p>
          <a:p>
            <a:pPr marL="914400" lvl="1" indent="-514350">
              <a:spcBef>
                <a:spcPts val="1152"/>
              </a:spcBef>
              <a:buFont typeface="+mj-lt"/>
              <a:buAutoNum type="arabicPeriod"/>
            </a:pPr>
            <a:r>
              <a:rPr lang="zh-TW" altLang="en-US" dirty="0"/>
              <a:t>環境外部</a:t>
            </a:r>
            <a:r>
              <a:rPr lang="zh-TW" altLang="en-US" dirty="0" smtClean="0"/>
              <a:t>成本</a:t>
            </a:r>
            <a:r>
              <a:rPr lang="en-US" altLang="zh-TW" dirty="0" smtClean="0"/>
              <a:t>(externalities)</a:t>
            </a:r>
            <a:endParaRPr lang="en-US" altLang="zh-TW" dirty="0"/>
          </a:p>
          <a:p>
            <a:pPr marL="914400" lvl="1" indent="-514350">
              <a:spcBef>
                <a:spcPts val="1152"/>
              </a:spcBef>
              <a:buFont typeface="+mj-lt"/>
              <a:buAutoNum type="arabicPeriod"/>
            </a:pPr>
            <a:r>
              <a:rPr lang="zh-TW" altLang="en-US" dirty="0"/>
              <a:t>鄰避情結</a:t>
            </a:r>
            <a:endParaRPr lang="en-US" altLang="zh-TW" dirty="0"/>
          </a:p>
          <a:p>
            <a:pPr marL="914400" lvl="1" indent="-514350">
              <a:spcBef>
                <a:spcPts val="1152"/>
              </a:spcBef>
              <a:buFont typeface="+mj-lt"/>
              <a:buAutoNum type="arabicPeriod"/>
            </a:pPr>
            <a:r>
              <a:rPr lang="zh-TW" altLang="en-US" dirty="0"/>
              <a:t>搭便車</a:t>
            </a:r>
          </a:p>
        </p:txBody>
      </p:sp>
      <p:sp>
        <p:nvSpPr>
          <p:cNvPr id="5" name="頁尾版面配置區 4"/>
          <p:cNvSpPr>
            <a:spLocks noGrp="1"/>
          </p:cNvSpPr>
          <p:nvPr>
            <p:ph type="ftr" sz="quarter" idx="11"/>
          </p:nvPr>
        </p:nvSpPr>
        <p:spPr/>
        <p:txBody>
          <a:bodyPr/>
          <a:lstStyle/>
          <a:p>
            <a:fld id="{336FE5D7-1113-4B6C-A919-C35959568A84}" type="slidenum">
              <a:rPr lang="en-US" altLang="zh-TW"/>
              <a:pPr/>
              <a:t>17</a:t>
            </a:fld>
            <a:endParaRPr lang="en-US" altLang="zh-TW"/>
          </a:p>
        </p:txBody>
      </p:sp>
    </p:spTree>
    <p:extLst>
      <p:ext uri="{BB962C8B-B14F-4D97-AF65-F5344CB8AC3E}">
        <p14:creationId xmlns:p14="http://schemas.microsoft.com/office/powerpoint/2010/main" val="226795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6" dur="500"/>
                                        <p:tgtEl>
                                          <p:spTgt spid="11267">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19"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18.6  </a:t>
            </a:r>
            <a:r>
              <a:rPr lang="zh-TW" altLang="en-US" dirty="0" smtClean="0"/>
              <a:t>綠色</a:t>
            </a:r>
            <a:r>
              <a:rPr lang="zh-TW" altLang="en-US" dirty="0" smtClean="0"/>
              <a:t>環境管理標準</a:t>
            </a:r>
            <a:endParaRPr lang="zh-TW" altLang="en-US" sz="32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1152"/>
              </a:spcBef>
            </a:pPr>
            <a:r>
              <a:rPr lang="en-US" altLang="zh-TW" dirty="0" smtClean="0"/>
              <a:t>GRI</a:t>
            </a:r>
          </a:p>
          <a:p>
            <a:pPr>
              <a:spcBef>
                <a:spcPts val="1152"/>
              </a:spcBef>
            </a:pPr>
            <a:r>
              <a:rPr lang="en-US" altLang="zh-TW" dirty="0" smtClean="0"/>
              <a:t>ISO14000</a:t>
            </a:r>
          </a:p>
          <a:p>
            <a:pPr>
              <a:spcBef>
                <a:spcPts val="1152"/>
              </a:spcBef>
            </a:pPr>
            <a:r>
              <a:rPr lang="en-US" altLang="zh-TW" dirty="0" err="1" smtClean="0"/>
              <a:t>AccountAbility</a:t>
            </a:r>
            <a:r>
              <a:rPr lang="en-US" altLang="zh-TW" dirty="0" smtClean="0"/>
              <a:t> 1000</a:t>
            </a:r>
            <a:r>
              <a:rPr lang="zh-TW" altLang="en-US" dirty="0" smtClean="0"/>
              <a:t>標準系列</a:t>
            </a:r>
            <a:endParaRPr lang="zh-TW" altLang="en-US" dirty="0"/>
          </a:p>
        </p:txBody>
      </p:sp>
      <p:sp>
        <p:nvSpPr>
          <p:cNvPr id="5" name="頁尾版面配置區 4"/>
          <p:cNvSpPr>
            <a:spLocks noGrp="1"/>
          </p:cNvSpPr>
          <p:nvPr>
            <p:ph type="ftr" sz="quarter" idx="11"/>
          </p:nvPr>
        </p:nvSpPr>
        <p:spPr/>
        <p:txBody>
          <a:bodyPr/>
          <a:lstStyle/>
          <a:p>
            <a:fld id="{336FE5D7-1113-4B6C-A919-C35959568A84}" type="slidenum">
              <a:rPr lang="en-US" altLang="zh-TW"/>
              <a:pPr/>
              <a:t>18</a:t>
            </a:fld>
            <a:endParaRPr lang="en-US" altLang="zh-TW"/>
          </a:p>
        </p:txBody>
      </p:sp>
    </p:spTree>
    <p:extLst>
      <p:ext uri="{BB962C8B-B14F-4D97-AF65-F5344CB8AC3E}">
        <p14:creationId xmlns:p14="http://schemas.microsoft.com/office/powerpoint/2010/main" val="41233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5"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18.7  </a:t>
            </a:r>
            <a:r>
              <a:rPr lang="zh-TW" altLang="en-US" dirty="0" smtClean="0"/>
              <a:t>企業</a:t>
            </a:r>
            <a:r>
              <a:rPr lang="zh-TW" altLang="en-US" dirty="0" smtClean="0"/>
              <a:t>應有的認知與作為</a:t>
            </a:r>
            <a:r>
              <a:rPr lang="en-US" altLang="zh-TW" sz="2800" dirty="0" smtClean="0"/>
              <a:t>(1/2)</a:t>
            </a:r>
            <a:endParaRPr lang="zh-TW" altLang="en-US" sz="2800" dirty="0"/>
          </a:p>
        </p:txBody>
      </p:sp>
      <p:sp>
        <p:nvSpPr>
          <p:cNvPr id="11267" name="Rectangle 3"/>
          <p:cNvSpPr>
            <a:spLocks noGrp="1" noChangeArrowheads="1"/>
          </p:cNvSpPr>
          <p:nvPr>
            <p:ph idx="1"/>
          </p:nvPr>
        </p:nvSpPr>
        <p:spPr>
          <a:xfrm>
            <a:off x="492738" y="1412776"/>
            <a:ext cx="8543758" cy="5112568"/>
          </a:xfrm>
        </p:spPr>
        <p:txBody>
          <a:bodyPr>
            <a:noAutofit/>
          </a:bodyPr>
          <a:lstStyle/>
          <a:p>
            <a:pPr>
              <a:spcBef>
                <a:spcPts val="1152"/>
              </a:spcBef>
            </a:pPr>
            <a:r>
              <a:rPr lang="zh-TW" altLang="en-US" dirty="0"/>
              <a:t>企業若要</a:t>
            </a:r>
            <a:r>
              <a:rPr lang="zh-TW" altLang="en-US" dirty="0" smtClean="0"/>
              <a:t>維持永</a:t>
            </a:r>
            <a:r>
              <a:rPr lang="zh-TW" altLang="en-US" dirty="0"/>
              <a:t>續經營則必須尊重自然生態系統、關注環境保護的議題。因此，</a:t>
            </a:r>
            <a:r>
              <a:rPr lang="zh-TW" altLang="en-US" dirty="0" smtClean="0"/>
              <a:t>企業</a:t>
            </a:r>
            <a:r>
              <a:rPr lang="zh-TW" altLang="en-US" dirty="0"/>
              <a:t>應擔負起全球公民的責任，愛惜與保護環境，成為環境友善</a:t>
            </a:r>
            <a:r>
              <a:rPr lang="zh-TW" altLang="en-US" dirty="0" smtClean="0"/>
              <a:t>企業</a:t>
            </a:r>
            <a:endParaRPr lang="zh-TW" altLang="en-US" dirty="0"/>
          </a:p>
          <a:p>
            <a:pPr>
              <a:spcBef>
                <a:spcPts val="1152"/>
              </a:spcBef>
            </a:pPr>
            <a:r>
              <a:rPr lang="zh-TW" altLang="en-US" dirty="0" smtClean="0"/>
              <a:t>綠色</a:t>
            </a:r>
            <a:r>
              <a:rPr lang="zh-TW" altLang="en-US" dirty="0"/>
              <a:t>消費原則包括最</a:t>
            </a:r>
            <a:r>
              <a:rPr lang="zh-TW" altLang="en-US" dirty="0" smtClean="0"/>
              <a:t>常見的</a:t>
            </a:r>
            <a:r>
              <a:rPr lang="zh-TW" altLang="en-US" dirty="0"/>
              <a:t>八</a:t>
            </a:r>
            <a:r>
              <a:rPr lang="en-US" altLang="zh-TW" dirty="0"/>
              <a:t>R</a:t>
            </a:r>
            <a:r>
              <a:rPr lang="zh-TW" altLang="en-US" dirty="0"/>
              <a:t>：減</a:t>
            </a:r>
            <a:r>
              <a:rPr lang="zh-TW" altLang="en-US" dirty="0" smtClean="0"/>
              <a:t>量</a:t>
            </a:r>
            <a:r>
              <a:rPr lang="en-US" altLang="zh-TW" dirty="0" smtClean="0"/>
              <a:t>(reduction)</a:t>
            </a:r>
            <a:r>
              <a:rPr lang="zh-TW" altLang="en-US" dirty="0" smtClean="0"/>
              <a:t>、</a:t>
            </a:r>
            <a:r>
              <a:rPr lang="zh-TW" altLang="en-US" dirty="0"/>
              <a:t>重複</a:t>
            </a:r>
            <a:r>
              <a:rPr lang="zh-TW" altLang="en-US" dirty="0" smtClean="0"/>
              <a:t>使用</a:t>
            </a:r>
            <a:r>
              <a:rPr lang="en-US" altLang="zh-TW" dirty="0" smtClean="0"/>
              <a:t>(reuse)</a:t>
            </a:r>
            <a:r>
              <a:rPr lang="zh-TW" altLang="en-US" dirty="0" smtClean="0"/>
              <a:t>、回收</a:t>
            </a:r>
            <a:r>
              <a:rPr lang="en-US" altLang="zh-TW" dirty="0" smtClean="0"/>
              <a:t>(recycle)</a:t>
            </a:r>
            <a:r>
              <a:rPr lang="zh-TW" altLang="en-US" dirty="0" smtClean="0"/>
              <a:t>、再生</a:t>
            </a:r>
            <a:r>
              <a:rPr lang="en-US" altLang="zh-TW" dirty="0" smtClean="0"/>
              <a:t>(regeneration)</a:t>
            </a:r>
            <a:r>
              <a:rPr lang="zh-TW" altLang="en-US" dirty="0" smtClean="0"/>
              <a:t>、修復</a:t>
            </a:r>
            <a:r>
              <a:rPr lang="en-US" altLang="zh-TW" dirty="0" smtClean="0"/>
              <a:t>(repair)</a:t>
            </a:r>
            <a:r>
              <a:rPr lang="zh-TW" altLang="en-US" dirty="0" smtClean="0"/>
              <a:t>、</a:t>
            </a:r>
            <a:r>
              <a:rPr lang="zh-TW" altLang="en-US" dirty="0"/>
              <a:t>拒</a:t>
            </a:r>
            <a:r>
              <a:rPr lang="zh-TW" altLang="en-US" dirty="0" smtClean="0"/>
              <a:t>用</a:t>
            </a:r>
            <a:r>
              <a:rPr lang="en-US" altLang="zh-TW" dirty="0" smtClean="0"/>
              <a:t>(refuse)</a:t>
            </a:r>
            <a:r>
              <a:rPr lang="zh-TW" altLang="en-US" dirty="0" smtClean="0"/>
              <a:t>、</a:t>
            </a:r>
            <a:r>
              <a:rPr lang="zh-TW" altLang="en-US" dirty="0"/>
              <a:t>生態復</a:t>
            </a:r>
            <a:r>
              <a:rPr lang="zh-TW" altLang="en-US" dirty="0" smtClean="0"/>
              <a:t>育</a:t>
            </a:r>
            <a:r>
              <a:rPr lang="en-US" altLang="zh-TW" dirty="0" smtClean="0"/>
              <a:t>(recover)</a:t>
            </a:r>
            <a:r>
              <a:rPr lang="zh-TW" altLang="en-US" dirty="0" smtClean="0"/>
              <a:t>、</a:t>
            </a:r>
            <a:r>
              <a:rPr lang="zh-TW" altLang="en-US" dirty="0"/>
              <a:t>結合環保</a:t>
            </a:r>
            <a:r>
              <a:rPr lang="zh-TW" altLang="en-US" dirty="0" smtClean="0"/>
              <a:t>理念</a:t>
            </a:r>
            <a:r>
              <a:rPr lang="en-US" altLang="zh-TW" dirty="0" smtClean="0"/>
              <a:t>(re-integration)</a:t>
            </a:r>
            <a:endParaRPr lang="zh-TW" altLang="en-US" dirty="0"/>
          </a:p>
        </p:txBody>
      </p:sp>
      <p:sp>
        <p:nvSpPr>
          <p:cNvPr id="5" name="頁尾版面配置區 4"/>
          <p:cNvSpPr>
            <a:spLocks noGrp="1"/>
          </p:cNvSpPr>
          <p:nvPr>
            <p:ph type="ftr" sz="quarter" idx="11"/>
          </p:nvPr>
        </p:nvSpPr>
        <p:spPr/>
        <p:txBody>
          <a:bodyPr/>
          <a:lstStyle/>
          <a:p>
            <a:fld id="{336FE5D7-1113-4B6C-A919-C35959568A84}" type="slidenum">
              <a:rPr lang="en-US" altLang="zh-TW"/>
              <a:pPr/>
              <a:t>19</a:t>
            </a:fld>
            <a:endParaRPr lang="en-US" altLang="zh-TW"/>
          </a:p>
        </p:txBody>
      </p:sp>
    </p:spTree>
    <p:extLst>
      <p:ext uri="{BB962C8B-B14F-4D97-AF65-F5344CB8AC3E}">
        <p14:creationId xmlns:p14="http://schemas.microsoft.com/office/powerpoint/2010/main" val="1273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spcBef>
                <a:spcPct val="35000"/>
              </a:spcBef>
            </a:pPr>
            <a:r>
              <a:rPr lang="zh-TW" altLang="en-US" dirty="0"/>
              <a:t>佳句精選</a:t>
            </a:r>
          </a:p>
        </p:txBody>
      </p:sp>
      <p:sp>
        <p:nvSpPr>
          <p:cNvPr id="6147" name="Rectangle 3"/>
          <p:cNvSpPr>
            <a:spLocks noGrp="1" noChangeArrowheads="1"/>
          </p:cNvSpPr>
          <p:nvPr>
            <p:ph idx="1"/>
          </p:nvPr>
        </p:nvSpPr>
        <p:spPr>
          <a:xfrm>
            <a:off x="492738" y="1600200"/>
            <a:ext cx="8471750" cy="4997152"/>
          </a:xfrm>
        </p:spPr>
        <p:txBody>
          <a:bodyPr>
            <a:normAutofit/>
          </a:bodyPr>
          <a:lstStyle/>
          <a:p>
            <a:r>
              <a:rPr lang="en-US" altLang="zh-TW" i="1" dirty="0"/>
              <a:t>It’s the need of the poor [to raise themselves up] that is the biggest polluter.</a:t>
            </a:r>
          </a:p>
          <a:p>
            <a:r>
              <a:rPr lang="zh-TW" altLang="en-US" dirty="0"/>
              <a:t>貧窮是最大的污染者。</a:t>
            </a:r>
          </a:p>
          <a:p>
            <a:pPr marL="0" indent="0" algn="r">
              <a:buNone/>
            </a:pPr>
            <a:r>
              <a:rPr lang="en-US" altLang="zh-TW" sz="2400" dirty="0"/>
              <a:t>Indira Gandhi</a:t>
            </a:r>
          </a:p>
        </p:txBody>
      </p:sp>
      <p:sp>
        <p:nvSpPr>
          <p:cNvPr id="5" name="頁尾版面配置區 4"/>
          <p:cNvSpPr>
            <a:spLocks noGrp="1"/>
          </p:cNvSpPr>
          <p:nvPr>
            <p:ph type="ftr" sz="quarter" idx="11"/>
          </p:nvPr>
        </p:nvSpPr>
        <p:spPr/>
        <p:txBody>
          <a:bodyPr/>
          <a:lstStyle/>
          <a:p>
            <a:fld id="{CC7D840C-5D6C-44E3-9EEA-3BDA1F0D41F3}" type="slidenum">
              <a:rPr lang="en-US" altLang="zh-TW"/>
              <a:pPr/>
              <a:t>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0" dur="500"/>
                                        <p:tgtEl>
                                          <p:spTgt spid="614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18.7  </a:t>
            </a:r>
            <a:r>
              <a:rPr lang="zh-TW" altLang="en-US" dirty="0" smtClean="0"/>
              <a:t>企業</a:t>
            </a:r>
            <a:r>
              <a:rPr lang="zh-TW" altLang="en-US" dirty="0" smtClean="0"/>
              <a:t>應有的認知與作為</a:t>
            </a:r>
            <a:r>
              <a:rPr lang="en-US" altLang="zh-TW" sz="2800" dirty="0" smtClean="0"/>
              <a:t>(2/2)</a:t>
            </a:r>
            <a:endParaRPr lang="zh-TW" altLang="en-US" sz="2800" dirty="0"/>
          </a:p>
        </p:txBody>
      </p:sp>
      <p:sp>
        <p:nvSpPr>
          <p:cNvPr id="11267" name="Rectangle 3"/>
          <p:cNvSpPr>
            <a:spLocks noGrp="1" noChangeArrowheads="1"/>
          </p:cNvSpPr>
          <p:nvPr>
            <p:ph idx="1"/>
          </p:nvPr>
        </p:nvSpPr>
        <p:spPr>
          <a:xfrm>
            <a:off x="492738" y="1412776"/>
            <a:ext cx="8543758" cy="5112568"/>
          </a:xfrm>
        </p:spPr>
        <p:txBody>
          <a:bodyPr>
            <a:noAutofit/>
          </a:bodyPr>
          <a:lstStyle/>
          <a:p>
            <a:r>
              <a:rPr lang="en-US" altLang="zh-TW" dirty="0"/>
              <a:t>Porter </a:t>
            </a:r>
            <a:r>
              <a:rPr lang="en-US" altLang="zh-TW" dirty="0" smtClean="0"/>
              <a:t>&amp;</a:t>
            </a:r>
            <a:r>
              <a:rPr lang="zh-TW" altLang="en-US" dirty="0" smtClean="0"/>
              <a:t> </a:t>
            </a:r>
            <a:r>
              <a:rPr lang="en-US" altLang="zh-TW" dirty="0" smtClean="0"/>
              <a:t>Kramer(2006)</a:t>
            </a:r>
            <a:r>
              <a:rPr lang="zh-TW" altLang="en-US" dirty="0" smtClean="0"/>
              <a:t>指出</a:t>
            </a:r>
            <a:r>
              <a:rPr lang="zh-TW" altLang="en-US" dirty="0"/>
              <a:t>在現今紅海競爭環境中，企業落實社會</a:t>
            </a:r>
            <a:r>
              <a:rPr lang="zh-TW" altLang="en-US" dirty="0" smtClean="0"/>
              <a:t>責任已經</a:t>
            </a:r>
            <a:r>
              <a:rPr lang="zh-TW" altLang="en-US" dirty="0"/>
              <a:t>是進入藍海的一種競爭策略，因此必須全面將企業社會責任整合</a:t>
            </a:r>
            <a:r>
              <a:rPr lang="zh-TW" altLang="en-US" dirty="0" smtClean="0"/>
              <a:t>進其</a:t>
            </a:r>
            <a:r>
              <a:rPr lang="zh-TW" altLang="en-US" dirty="0"/>
              <a:t>競爭策略與價值鏈</a:t>
            </a:r>
            <a:r>
              <a:rPr lang="zh-TW" altLang="en-US" dirty="0" smtClean="0"/>
              <a:t>中</a:t>
            </a:r>
            <a:endParaRPr lang="zh-TW" altLang="en-US" dirty="0"/>
          </a:p>
          <a:p>
            <a:r>
              <a:rPr lang="zh-TW" altLang="en-US" dirty="0"/>
              <a:t>環境經濟責任</a:t>
            </a:r>
            <a:r>
              <a:rPr lang="zh-TW" altLang="en-US" dirty="0" smtClean="0"/>
              <a:t>聯盟</a:t>
            </a:r>
            <a:endParaRPr lang="en-US" altLang="zh-TW" dirty="0" smtClean="0"/>
          </a:p>
          <a:p>
            <a:pPr lvl="1"/>
            <a:r>
              <a:rPr lang="zh-TW" altLang="en-US" dirty="0" smtClean="0"/>
              <a:t>提出</a:t>
            </a:r>
            <a:r>
              <a:rPr lang="en-US" altLang="zh-TW" dirty="0" smtClean="0"/>
              <a:t>10</a:t>
            </a:r>
            <a:r>
              <a:rPr lang="zh-TW" altLang="en-US" dirty="0" smtClean="0"/>
              <a:t>點</a:t>
            </a:r>
            <a:r>
              <a:rPr lang="en-US" altLang="zh-TW" dirty="0" smtClean="0"/>
              <a:t>Ceres</a:t>
            </a:r>
            <a:r>
              <a:rPr lang="zh-TW" altLang="en-US" dirty="0" smtClean="0"/>
              <a:t>原則</a:t>
            </a:r>
            <a:endParaRPr lang="en-US" altLang="zh-TW" dirty="0" smtClean="0"/>
          </a:p>
          <a:p>
            <a:pPr marL="342900" lvl="1" indent="-342900">
              <a:buFont typeface="Arial" panose="020B0604020202020204" pitchFamily="34" charset="0"/>
              <a:buChar char="•"/>
            </a:pPr>
            <a:r>
              <a:rPr lang="en-US" altLang="zh-TW" sz="3200" dirty="0"/>
              <a:t>2009</a:t>
            </a:r>
            <a:r>
              <a:rPr lang="zh-TW" altLang="en-US" sz="3200" dirty="0" smtClean="0"/>
              <a:t>年</a:t>
            </a:r>
            <a:r>
              <a:rPr lang="en-US" altLang="zh-TW" sz="3200" dirty="0"/>
              <a:t>Ceres 20‧20</a:t>
            </a:r>
            <a:r>
              <a:rPr lang="zh-TW" altLang="en-US" sz="3200" dirty="0"/>
              <a:t>願</a:t>
            </a:r>
            <a:r>
              <a:rPr lang="zh-TW" altLang="en-US" sz="3200" dirty="0" smtClean="0"/>
              <a:t>景</a:t>
            </a:r>
            <a:endParaRPr lang="en-US" altLang="zh-TW" sz="3200" dirty="0" smtClean="0"/>
          </a:p>
          <a:p>
            <a:pPr lvl="1"/>
            <a:r>
              <a:rPr lang="zh-TW" altLang="en-US" dirty="0"/>
              <a:t>包含四大</a:t>
            </a:r>
            <a:r>
              <a:rPr lang="zh-TW" altLang="en-US" dirty="0" smtClean="0"/>
              <a:t>支柱</a:t>
            </a:r>
            <a:endParaRPr lang="en-US" altLang="zh-TW" dirty="0" smtClean="0"/>
          </a:p>
          <a:p>
            <a:r>
              <a:rPr lang="en-US" altLang="zh-TW" dirty="0"/>
              <a:t>2000</a:t>
            </a:r>
            <a:r>
              <a:rPr lang="zh-TW" altLang="en-US" dirty="0"/>
              <a:t>年國際</a:t>
            </a:r>
            <a:r>
              <a:rPr lang="zh-TW" altLang="en-US" dirty="0" smtClean="0"/>
              <a:t>商會永續發展</a:t>
            </a:r>
            <a:r>
              <a:rPr lang="zh-TW" altLang="en-US" dirty="0"/>
              <a:t>的商業</a:t>
            </a:r>
            <a:r>
              <a:rPr lang="zh-TW" altLang="en-US" dirty="0" smtClean="0"/>
              <a:t>契約</a:t>
            </a:r>
            <a:endParaRPr lang="en-US" altLang="zh-TW" dirty="0" smtClean="0"/>
          </a:p>
          <a:p>
            <a:pPr lvl="1"/>
            <a:r>
              <a:rPr lang="en-US" altLang="zh-TW" dirty="0"/>
              <a:t>16</a:t>
            </a:r>
            <a:r>
              <a:rPr lang="zh-TW" altLang="en-US" dirty="0"/>
              <a:t>點原則</a:t>
            </a:r>
          </a:p>
        </p:txBody>
      </p:sp>
      <p:sp>
        <p:nvSpPr>
          <p:cNvPr id="5" name="頁尾版面配置區 4"/>
          <p:cNvSpPr>
            <a:spLocks noGrp="1"/>
          </p:cNvSpPr>
          <p:nvPr>
            <p:ph type="ftr" sz="quarter" idx="11"/>
          </p:nvPr>
        </p:nvSpPr>
        <p:spPr/>
        <p:txBody>
          <a:bodyPr/>
          <a:lstStyle/>
          <a:p>
            <a:fld id="{336FE5D7-1113-4B6C-A919-C35959568A84}" type="slidenum">
              <a:rPr lang="en-US" altLang="zh-TW"/>
              <a:pPr/>
              <a:t>20</a:t>
            </a:fld>
            <a:endParaRPr lang="en-US" altLang="zh-TW"/>
          </a:p>
        </p:txBody>
      </p:sp>
    </p:spTree>
    <p:extLst>
      <p:ext uri="{BB962C8B-B14F-4D97-AF65-F5344CB8AC3E}">
        <p14:creationId xmlns:p14="http://schemas.microsoft.com/office/powerpoint/2010/main" val="276857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4" dur="500"/>
                                        <p:tgtEl>
                                          <p:spTgt spid="11267">
                                            <p:txEl>
                                              <p:pRg st="2" end="2"/>
                                            </p:txEl>
                                          </p:spTgt>
                                        </p:tgtEl>
                                      </p:cBhvr>
                                    </p:animEffect>
                                  </p:childTnLst>
                                </p:cTn>
                              </p:par>
                            </p:childTnLst>
                          </p:cTn>
                        </p:par>
                        <p:par>
                          <p:cTn id="15" fill="hold">
                            <p:stCondLst>
                              <p:cond delay="1000"/>
                            </p:stCondLst>
                            <p:childTnLst>
                              <p:par>
                                <p:cTn id="16" presetID="5" presetClass="entr" presetSubtype="10" fill="hold" nodeType="after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8" dur="500"/>
                                        <p:tgtEl>
                                          <p:spTgt spid="11267">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21" dur="500"/>
                                        <p:tgtEl>
                                          <p:spTgt spid="11267">
                                            <p:txEl>
                                              <p:pRg st="4" end="4"/>
                                            </p:txEl>
                                          </p:spTgt>
                                        </p:tgtEl>
                                      </p:cBhvr>
                                    </p:animEffect>
                                  </p:childTnLst>
                                </p:cTn>
                              </p:par>
                            </p:childTnLst>
                          </p:cTn>
                        </p:par>
                        <p:par>
                          <p:cTn id="22" fill="hold">
                            <p:stCondLst>
                              <p:cond delay="1500"/>
                            </p:stCondLst>
                            <p:childTnLst>
                              <p:par>
                                <p:cTn id="23" presetID="5" presetClass="entr" presetSubtype="10" fill="hold" nodeType="after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Effect transition="in" filter="checkerboard(across)">
                                      <p:cBhvr>
                                        <p:cTn id="25" dur="500"/>
                                        <p:tgtEl>
                                          <p:spTgt spid="11267">
                                            <p:txEl>
                                              <p:pRg st="5" end="5"/>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1267">
                                            <p:txEl>
                                              <p:pRg st="6" end="6"/>
                                            </p:txEl>
                                          </p:spTgt>
                                        </p:tgtEl>
                                        <p:attrNameLst>
                                          <p:attrName>style.visibility</p:attrName>
                                        </p:attrNameLst>
                                      </p:cBhvr>
                                      <p:to>
                                        <p:strVal val="visible"/>
                                      </p:to>
                                    </p:set>
                                    <p:animEffect transition="in" filter="checkerboard(across)">
                                      <p:cBhvr>
                                        <p:cTn id="28"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2040" y="274638"/>
            <a:ext cx="8542448" cy="1143000"/>
          </a:xfrm>
        </p:spPr>
        <p:txBody>
          <a:bodyPr>
            <a:noAutofit/>
          </a:bodyPr>
          <a:lstStyle/>
          <a:p>
            <a:pPr>
              <a:spcBef>
                <a:spcPct val="35000"/>
              </a:spcBef>
            </a:pPr>
            <a:r>
              <a:rPr lang="en-US" altLang="zh-TW" dirty="0" smtClean="0"/>
              <a:t>18.8  </a:t>
            </a:r>
            <a:r>
              <a:rPr lang="zh-TW" altLang="en-US" dirty="0" smtClean="0"/>
              <a:t>綠色</a:t>
            </a:r>
            <a:r>
              <a:rPr lang="zh-TW" altLang="en-US" dirty="0" smtClean="0"/>
              <a:t>思考</a:t>
            </a:r>
            <a:endParaRPr lang="en-US" altLang="zh-TW" sz="32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法鼓山聖嚴法師於</a:t>
            </a:r>
            <a:r>
              <a:rPr lang="en-US" altLang="zh-TW" dirty="0"/>
              <a:t>1992</a:t>
            </a:r>
            <a:r>
              <a:rPr lang="zh-TW" altLang="en-US" dirty="0"/>
              <a:t>年提出「心靈環保」</a:t>
            </a:r>
            <a:r>
              <a:rPr lang="zh-TW" altLang="en-US" dirty="0" smtClean="0"/>
              <a:t>理念</a:t>
            </a:r>
            <a:r>
              <a:rPr lang="zh-TW" altLang="en-US" dirty="0"/>
              <a:t>。其弟子果光法師進一步整理出「心靈環保經濟學</a:t>
            </a:r>
            <a:r>
              <a:rPr lang="zh-TW" altLang="en-US" dirty="0" smtClean="0"/>
              <a:t>」，</a:t>
            </a:r>
            <a:r>
              <a:rPr lang="zh-TW" altLang="en-US" dirty="0"/>
              <a:t>主張</a:t>
            </a:r>
            <a:r>
              <a:rPr lang="zh-TW" altLang="en-US" dirty="0" smtClean="0"/>
              <a:t>經濟學應</a:t>
            </a:r>
            <a:r>
              <a:rPr lang="zh-TW" altLang="en-US" dirty="0"/>
              <a:t>從人生意義及目的著眼，追求「在最少的消費下達到最大的幸福</a:t>
            </a:r>
            <a:r>
              <a:rPr lang="zh-TW" altLang="en-US" dirty="0" smtClean="0"/>
              <a:t>」</a:t>
            </a:r>
            <a:endParaRPr lang="en-US" altLang="zh-TW" dirty="0"/>
          </a:p>
          <a:p>
            <a:pPr>
              <a:spcBef>
                <a:spcPts val="1152"/>
              </a:spcBef>
            </a:pPr>
            <a:r>
              <a:rPr lang="zh-TW" altLang="en-US" dirty="0" smtClean="0"/>
              <a:t>人</a:t>
            </a:r>
            <a:r>
              <a:rPr lang="zh-TW" altLang="en-US" dirty="0"/>
              <a:t>有貪欲和善欲。過去市場經濟學鼓吹了貪欲，而心靈環保經濟學</a:t>
            </a:r>
            <a:r>
              <a:rPr lang="zh-TW" altLang="en-US" dirty="0" smtClean="0"/>
              <a:t>著重善</a:t>
            </a:r>
            <a:r>
              <a:rPr lang="zh-TW" altLang="en-US" dirty="0"/>
              <a:t>欲，是一種自利利他、寬容和平「利和同均」的經濟學</a:t>
            </a:r>
          </a:p>
        </p:txBody>
      </p:sp>
      <p:sp>
        <p:nvSpPr>
          <p:cNvPr id="5" name="頁尾版面配置區 4"/>
          <p:cNvSpPr>
            <a:spLocks noGrp="1"/>
          </p:cNvSpPr>
          <p:nvPr>
            <p:ph type="ftr" sz="quarter" idx="11"/>
          </p:nvPr>
        </p:nvSpPr>
        <p:spPr/>
        <p:txBody>
          <a:bodyPr/>
          <a:lstStyle/>
          <a:p>
            <a:fld id="{AA6D5B54-EE27-4BCC-A2E8-A65C1973ABE8}" type="slidenum">
              <a:rPr lang="en-US" altLang="zh-TW"/>
              <a:pPr/>
              <a:t>21</a:t>
            </a:fld>
            <a:endParaRPr lang="en-US" altLang="zh-TW" dirty="0"/>
          </a:p>
        </p:txBody>
      </p:sp>
    </p:spTree>
    <p:extLst>
      <p:ext uri="{BB962C8B-B14F-4D97-AF65-F5344CB8AC3E}">
        <p14:creationId xmlns:p14="http://schemas.microsoft.com/office/powerpoint/2010/main" val="1089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1560" y="274638"/>
            <a:ext cx="8532440" cy="1143000"/>
          </a:xfrm>
        </p:spPr>
        <p:txBody>
          <a:bodyPr>
            <a:noAutofit/>
          </a:bodyPr>
          <a:lstStyle/>
          <a:p>
            <a:pPr>
              <a:spcBef>
                <a:spcPct val="35000"/>
              </a:spcBef>
            </a:pPr>
            <a:r>
              <a:rPr lang="zh-TW" altLang="en-US" dirty="0" smtClean="0"/>
              <a:t>從</a:t>
            </a:r>
            <a:r>
              <a:rPr lang="zh-TW" altLang="en-US" dirty="0"/>
              <a:t>電影談</a:t>
            </a:r>
            <a:r>
              <a:rPr lang="zh-TW" altLang="en-US" dirty="0" smtClean="0"/>
              <a:t>倫理─</a:t>
            </a:r>
            <a:r>
              <a:rPr lang="en-US" altLang="zh-TW" dirty="0" smtClean="0"/>
              <a:t>《</a:t>
            </a:r>
            <a:r>
              <a:rPr lang="zh-TW" altLang="en-US" dirty="0"/>
              <a:t>不願面對的真相</a:t>
            </a:r>
            <a:r>
              <a:rPr lang="en-US" altLang="zh-TW" dirty="0" smtClean="0"/>
              <a:t>》(An </a:t>
            </a:r>
            <a:r>
              <a:rPr lang="en-US" altLang="zh-TW" dirty="0"/>
              <a:t>Inconvenient </a:t>
            </a:r>
            <a:r>
              <a:rPr lang="en-US" altLang="zh-TW" dirty="0" smtClean="0"/>
              <a:t>Truth)</a:t>
            </a:r>
            <a:endParaRPr lang="en-US" altLang="zh-TW"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問題與討論：</a:t>
            </a:r>
          </a:p>
          <a:p>
            <a:pPr lvl="1">
              <a:spcBef>
                <a:spcPts val="1152"/>
              </a:spcBef>
            </a:pPr>
            <a:r>
              <a:rPr lang="zh-TW" altLang="en-US" dirty="0"/>
              <a:t>針對人類追求發展而對環境產生難以彌補的破壞個人、企業、</a:t>
            </a:r>
            <a:r>
              <a:rPr lang="zh-TW" altLang="en-US" dirty="0" smtClean="0"/>
              <a:t>政府</a:t>
            </a:r>
            <a:r>
              <a:rPr lang="zh-TW" altLang="en-US" dirty="0"/>
              <a:t>、該如何面對這個真相？</a:t>
            </a:r>
          </a:p>
          <a:p>
            <a:pPr lvl="1">
              <a:spcBef>
                <a:spcPts val="1152"/>
              </a:spcBef>
            </a:pPr>
            <a:r>
              <a:rPr lang="zh-TW" altLang="en-US" dirty="0" smtClean="0"/>
              <a:t>為</a:t>
            </a:r>
            <a:r>
              <a:rPr lang="zh-TW" altLang="en-US" dirty="0"/>
              <a:t>何在美國副總統大力推動下，美國仍未簽署「京都議定書」？</a:t>
            </a:r>
          </a:p>
          <a:p>
            <a:pPr lvl="1">
              <a:spcBef>
                <a:spcPts val="1152"/>
              </a:spcBef>
            </a:pPr>
            <a:r>
              <a:rPr lang="zh-TW" altLang="en-US" dirty="0" smtClean="0"/>
              <a:t>身</a:t>
            </a:r>
            <a:r>
              <a:rPr lang="zh-TW" altLang="en-US" dirty="0"/>
              <a:t>為一個企業領導人或組織的一份子該如何面對或處理該組織對</a:t>
            </a:r>
            <a:r>
              <a:rPr lang="zh-TW" altLang="en-US" dirty="0" smtClean="0"/>
              <a:t>環境</a:t>
            </a:r>
            <a:r>
              <a:rPr lang="zh-TW" altLang="en-US" dirty="0"/>
              <a:t>的傷害？</a:t>
            </a:r>
          </a:p>
        </p:txBody>
      </p:sp>
      <p:sp>
        <p:nvSpPr>
          <p:cNvPr id="5" name="頁尾版面配置區 4"/>
          <p:cNvSpPr>
            <a:spLocks noGrp="1"/>
          </p:cNvSpPr>
          <p:nvPr>
            <p:ph type="ftr" sz="quarter" idx="11"/>
          </p:nvPr>
        </p:nvSpPr>
        <p:spPr/>
        <p:txBody>
          <a:bodyPr/>
          <a:lstStyle/>
          <a:p>
            <a:fld id="{AA6D5B54-EE27-4BCC-A2E8-A65C1973ABE8}" type="slidenum">
              <a:rPr lang="en-US" altLang="zh-TW"/>
              <a:pPr/>
              <a:t>22</a:t>
            </a:fld>
            <a:endParaRPr lang="en-US" altLang="zh-TW" dirty="0"/>
          </a:p>
        </p:txBody>
      </p:sp>
    </p:spTree>
    <p:extLst>
      <p:ext uri="{BB962C8B-B14F-4D97-AF65-F5344CB8AC3E}">
        <p14:creationId xmlns:p14="http://schemas.microsoft.com/office/powerpoint/2010/main" val="20474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6"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fld id="{95BCC949-48D5-469E-AF12-377D3F0F08C2}" type="slidenum">
              <a:rPr lang="en-US" altLang="zh-TW"/>
              <a:pPr/>
              <a:t>3</a:t>
            </a:fld>
            <a:endParaRPr lang="en-US" altLang="zh-TW"/>
          </a:p>
        </p:txBody>
      </p:sp>
      <p:sp>
        <p:nvSpPr>
          <p:cNvPr id="7" name="Rectangle 2"/>
          <p:cNvSpPr>
            <a:spLocks noGrp="1" noChangeArrowheads="1"/>
          </p:cNvSpPr>
          <p:nvPr>
            <p:ph type="title"/>
          </p:nvPr>
        </p:nvSpPr>
        <p:spPr>
          <a:xfrm>
            <a:off x="539552" y="0"/>
            <a:ext cx="8424936" cy="1628800"/>
          </a:xfrm>
        </p:spPr>
        <p:txBody>
          <a:bodyPr>
            <a:normAutofit/>
          </a:bodyPr>
          <a:lstStyle/>
          <a:p>
            <a:pPr>
              <a:lnSpc>
                <a:spcPct val="80000"/>
              </a:lnSpc>
            </a:pPr>
            <a:r>
              <a:rPr lang="zh-TW" altLang="en-US" dirty="0"/>
              <a:t>章前</a:t>
            </a:r>
            <a:r>
              <a:rPr lang="zh-TW" altLang="en-US" dirty="0" smtClean="0"/>
              <a:t>個案：</a:t>
            </a:r>
            <a:r>
              <a:rPr lang="zh-TW" altLang="en-US" dirty="0"/>
              <a:t>台灣美國無線</a:t>
            </a:r>
            <a:r>
              <a:rPr lang="zh-TW" altLang="en-US" dirty="0" smtClean="0"/>
              <a:t>公司</a:t>
            </a:r>
            <a:r>
              <a:rPr lang="en-US" altLang="zh-TW" dirty="0" smtClean="0"/>
              <a:t/>
            </a:r>
            <a:br>
              <a:rPr lang="en-US" altLang="zh-TW" dirty="0" smtClean="0"/>
            </a:br>
            <a:r>
              <a:rPr lang="zh-TW" altLang="en-US" dirty="0" smtClean="0"/>
              <a:t>桃園縣</a:t>
            </a:r>
            <a:r>
              <a:rPr lang="zh-TW" altLang="en-US" dirty="0"/>
              <a:t>八德市水污染</a:t>
            </a:r>
            <a:r>
              <a:rPr lang="zh-TW" altLang="en-US" dirty="0" smtClean="0"/>
              <a:t>事件</a:t>
            </a:r>
            <a:endParaRPr lang="zh-TW" altLang="en-US" dirty="0"/>
          </a:p>
        </p:txBody>
      </p:sp>
      <p:sp>
        <p:nvSpPr>
          <p:cNvPr id="8" name="Rectangle 3"/>
          <p:cNvSpPr txBox="1">
            <a:spLocks noChangeArrowheads="1"/>
          </p:cNvSpPr>
          <p:nvPr/>
        </p:nvSpPr>
        <p:spPr>
          <a:xfrm>
            <a:off x="489452" y="1556792"/>
            <a:ext cx="8475036" cy="5301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768"/>
              </a:spcBef>
              <a:spcAft>
                <a:spcPts val="0"/>
              </a:spcAft>
            </a:pPr>
            <a:r>
              <a:rPr kumimoji="0" lang="zh-TW" altLang="en-US" dirty="0" smtClean="0"/>
              <a:t>思考問題：</a:t>
            </a:r>
          </a:p>
          <a:p>
            <a:pPr lvl="1">
              <a:spcBef>
                <a:spcPts val="768"/>
              </a:spcBef>
              <a:spcAft>
                <a:spcPts val="0"/>
              </a:spcAft>
            </a:pPr>
            <a:r>
              <a:rPr lang="zh-TW" altLang="en-US" dirty="0"/>
              <a:t>許多科技、物料對人體或環境的影響都有很大的不確定性，企業</a:t>
            </a:r>
            <a:r>
              <a:rPr lang="zh-TW" altLang="en-US" dirty="0" smtClean="0"/>
              <a:t>若以</a:t>
            </a:r>
            <a:r>
              <a:rPr lang="zh-TW" altLang="en-US" dirty="0"/>
              <a:t>當時最先進的科技水準，並符合當時法令要求，也提供必要的</a:t>
            </a:r>
            <a:r>
              <a:rPr lang="zh-TW" altLang="en-US" dirty="0" smtClean="0"/>
              <a:t>防護</a:t>
            </a:r>
            <a:r>
              <a:rPr lang="zh-TW" altLang="en-US" dirty="0"/>
              <a:t>和訓練，多年後發現可能的傷害，是否仍負有賠償的責任？</a:t>
            </a:r>
          </a:p>
          <a:p>
            <a:pPr lvl="1">
              <a:spcBef>
                <a:spcPts val="768"/>
              </a:spcBef>
              <a:spcAft>
                <a:spcPts val="0"/>
              </a:spcAft>
            </a:pPr>
            <a:r>
              <a:rPr lang="zh-TW" altLang="en-US" dirty="0" smtClean="0"/>
              <a:t>這次</a:t>
            </a:r>
            <a:r>
              <a:rPr lang="zh-TW" altLang="en-US" dirty="0"/>
              <a:t>判決中從過去要證明災害的因果關係，改依「疫學因果」</a:t>
            </a:r>
            <a:r>
              <a:rPr lang="zh-TW" altLang="en-US" dirty="0" smtClean="0"/>
              <a:t>可能性</a:t>
            </a:r>
            <a:r>
              <a:rPr lang="zh-TW" altLang="en-US" dirty="0"/>
              <a:t>的倫理爭議為何？</a:t>
            </a:r>
          </a:p>
          <a:p>
            <a:pPr lvl="1">
              <a:spcBef>
                <a:spcPts val="768"/>
              </a:spcBef>
              <a:spcAft>
                <a:spcPts val="0"/>
              </a:spcAft>
            </a:pPr>
            <a:r>
              <a:rPr lang="zh-TW" altLang="en-US" dirty="0" smtClean="0"/>
              <a:t>政府</a:t>
            </a:r>
            <a:r>
              <a:rPr lang="zh-TW" altLang="en-US" dirty="0"/>
              <a:t>在此個案中有哪些倫理議題？</a:t>
            </a:r>
          </a:p>
          <a:p>
            <a:pPr lvl="1">
              <a:spcBef>
                <a:spcPts val="768"/>
              </a:spcBef>
              <a:spcAft>
                <a:spcPts val="0"/>
              </a:spcAft>
            </a:pPr>
            <a:r>
              <a:rPr lang="zh-TW" altLang="en-US" dirty="0" smtClean="0"/>
              <a:t>在</a:t>
            </a:r>
            <a:r>
              <a:rPr lang="en-US" altLang="zh-TW" dirty="0"/>
              <a:t>RCA</a:t>
            </a:r>
            <a:r>
              <a:rPr lang="zh-TW" altLang="en-US" dirty="0"/>
              <a:t>尚未關廠前，若員工就揭發公司不當作為，是否可避免對</a:t>
            </a:r>
            <a:r>
              <a:rPr lang="zh-TW" altLang="en-US" dirty="0" smtClean="0"/>
              <a:t>更多</a:t>
            </a:r>
            <a:r>
              <a:rPr lang="zh-TW" altLang="en-US" dirty="0"/>
              <a:t>員工、社區、環境的傷害？為何當年沒有員工吹哨？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heckerboard(across)">
                                      <p:cBhvr>
                                        <p:cTn id="16" dur="500"/>
                                        <p:tgtEl>
                                          <p:spTgt spid="8">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checkerboard(across)">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smtClean="0"/>
              <a:t>引言</a:t>
            </a:r>
            <a:r>
              <a:rPr lang="en-US" altLang="zh-TW" sz="2800" dirty="0" smtClean="0"/>
              <a:t>(1/2)</a:t>
            </a:r>
            <a:endParaRPr lang="zh-TW" altLang="en-US" sz="2800" dirty="0"/>
          </a:p>
        </p:txBody>
      </p:sp>
      <p:sp>
        <p:nvSpPr>
          <p:cNvPr id="9219" name="Rectangle 3"/>
          <p:cNvSpPr>
            <a:spLocks noGrp="1" noChangeArrowheads="1"/>
          </p:cNvSpPr>
          <p:nvPr>
            <p:ph idx="1"/>
          </p:nvPr>
        </p:nvSpPr>
        <p:spPr>
          <a:xfrm>
            <a:off x="492738" y="1600200"/>
            <a:ext cx="8543758" cy="4709120"/>
          </a:xfrm>
        </p:spPr>
        <p:txBody>
          <a:bodyPr>
            <a:noAutofit/>
          </a:bodyPr>
          <a:lstStyle/>
          <a:p>
            <a:pPr>
              <a:spcBef>
                <a:spcPts val="1152"/>
              </a:spcBef>
            </a:pPr>
            <a:r>
              <a:rPr lang="en-US" altLang="zh-TW" dirty="0"/>
              <a:t>1972</a:t>
            </a:r>
            <a:r>
              <a:rPr lang="zh-TW" altLang="en-US" dirty="0"/>
              <a:t>年</a:t>
            </a:r>
            <a:r>
              <a:rPr lang="en-US" altLang="zh-TW" dirty="0"/>
              <a:t>6</a:t>
            </a:r>
            <a:r>
              <a:rPr lang="zh-TW" altLang="en-US" dirty="0"/>
              <a:t>月</a:t>
            </a:r>
            <a:r>
              <a:rPr lang="en-US" altLang="zh-TW" dirty="0"/>
              <a:t>5</a:t>
            </a:r>
            <a:r>
              <a:rPr lang="zh-TW" altLang="en-US" dirty="0"/>
              <a:t>日</a:t>
            </a:r>
            <a:r>
              <a:rPr lang="zh-TW" altLang="en-US" dirty="0" smtClean="0"/>
              <a:t>聯合國發表</a:t>
            </a:r>
            <a:r>
              <a:rPr lang="zh-TW" altLang="en-US" dirty="0"/>
              <a:t>「人類環境宣言</a:t>
            </a:r>
            <a:r>
              <a:rPr lang="zh-TW" altLang="en-US" dirty="0" smtClean="0"/>
              <a:t>」</a:t>
            </a:r>
            <a:r>
              <a:rPr lang="en-US" altLang="zh-TW" dirty="0" smtClean="0"/>
              <a:t>(</a:t>
            </a:r>
            <a:r>
              <a:rPr lang="zh-TW" altLang="en-US" dirty="0" smtClean="0"/>
              <a:t>斯德哥爾摩宣言</a:t>
            </a:r>
            <a:r>
              <a:rPr lang="en-US" altLang="zh-TW" dirty="0" smtClean="0"/>
              <a:t>)</a:t>
            </a:r>
            <a:r>
              <a:rPr lang="zh-TW" altLang="en-US" dirty="0" smtClean="0"/>
              <a:t>，由於</a:t>
            </a:r>
            <a:r>
              <a:rPr lang="zh-TW" altLang="en-US" dirty="0"/>
              <a:t>人類</a:t>
            </a:r>
            <a:r>
              <a:rPr lang="zh-TW" altLang="en-US" dirty="0" smtClean="0"/>
              <a:t>人口與</a:t>
            </a:r>
            <a:r>
              <a:rPr lang="zh-TW" altLang="en-US" dirty="0"/>
              <a:t>經濟的發展已經對環境造成傷害，人類負有保護和改善這一代和</a:t>
            </a:r>
            <a:r>
              <a:rPr lang="zh-TW" altLang="en-US" dirty="0" smtClean="0"/>
              <a:t>將來的</a:t>
            </a:r>
            <a:r>
              <a:rPr lang="zh-TW" altLang="en-US" dirty="0"/>
              <a:t>世代環境的莊嚴責任，因此必須通過周密計畫、法令規定、協調</a:t>
            </a:r>
            <a:r>
              <a:rPr lang="zh-TW" altLang="en-US" dirty="0" smtClean="0"/>
              <a:t>磋商或</a:t>
            </a:r>
            <a:r>
              <a:rPr lang="zh-TW" altLang="en-US" dirty="0"/>
              <a:t>適當管理加以</a:t>
            </a:r>
            <a:r>
              <a:rPr lang="zh-TW" altLang="en-US" dirty="0" smtClean="0"/>
              <a:t>保護</a:t>
            </a:r>
            <a:endParaRPr lang="en-US" altLang="zh-TW" dirty="0" smtClean="0"/>
          </a:p>
          <a:p>
            <a:pPr>
              <a:spcBef>
                <a:spcPts val="1152"/>
              </a:spcBef>
            </a:pPr>
            <a:r>
              <a:rPr lang="zh-TW" altLang="en-US" dirty="0"/>
              <a:t>企業既為環境的一員，</a:t>
            </a:r>
            <a:r>
              <a:rPr lang="zh-TW" altLang="en-US" dirty="0" smtClean="0"/>
              <a:t>也深深</a:t>
            </a:r>
            <a:r>
              <a:rPr lang="zh-TW" altLang="en-US" dirty="0"/>
              <a:t>融入社會各層面，當企業在生產產品而尋求最大利潤與經濟發展</a:t>
            </a:r>
            <a:r>
              <a:rPr lang="zh-TW" altLang="en-US" dirty="0" smtClean="0"/>
              <a:t>的過程</a:t>
            </a:r>
            <a:r>
              <a:rPr lang="zh-TW" altLang="en-US" dirty="0"/>
              <a:t>中，同時也製造了許多副產品而污染了生態</a:t>
            </a:r>
            <a:r>
              <a:rPr lang="zh-TW" altLang="en-US" dirty="0" smtClean="0"/>
              <a:t>環境</a:t>
            </a:r>
            <a:endParaRPr lang="zh-TW" altLang="en-US" dirty="0"/>
          </a:p>
        </p:txBody>
      </p:sp>
      <p:sp>
        <p:nvSpPr>
          <p:cNvPr id="5" name="頁尾版面配置區 4"/>
          <p:cNvSpPr>
            <a:spLocks noGrp="1"/>
          </p:cNvSpPr>
          <p:nvPr>
            <p:ph type="ftr" sz="quarter" idx="11"/>
          </p:nvPr>
        </p:nvSpPr>
        <p:spPr/>
        <p:txBody>
          <a:bodyPr/>
          <a:lstStyle/>
          <a:p>
            <a:fld id="{1A982445-54D9-45DB-BC57-4C366FBABC45}" type="slidenum">
              <a:rPr lang="en-US" altLang="zh-TW"/>
              <a:pPr/>
              <a:t>4</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1"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smtClean="0"/>
              <a:t>引言</a:t>
            </a:r>
            <a:r>
              <a:rPr lang="en-US" altLang="zh-TW" sz="2800" dirty="0" smtClean="0"/>
              <a:t>(2/2)</a:t>
            </a:r>
            <a:endParaRPr lang="zh-TW" altLang="en-US" sz="2800" dirty="0"/>
          </a:p>
        </p:txBody>
      </p:sp>
      <p:sp>
        <p:nvSpPr>
          <p:cNvPr id="9219" name="Rectangle 3"/>
          <p:cNvSpPr>
            <a:spLocks noGrp="1" noChangeArrowheads="1"/>
          </p:cNvSpPr>
          <p:nvPr>
            <p:ph idx="1"/>
          </p:nvPr>
        </p:nvSpPr>
        <p:spPr>
          <a:xfrm>
            <a:off x="492738" y="1600200"/>
            <a:ext cx="8543758" cy="4709120"/>
          </a:xfrm>
        </p:spPr>
        <p:txBody>
          <a:bodyPr>
            <a:noAutofit/>
          </a:bodyPr>
          <a:lstStyle/>
          <a:p>
            <a:pPr>
              <a:spcBef>
                <a:spcPts val="1152"/>
              </a:spcBef>
            </a:pPr>
            <a:r>
              <a:rPr lang="zh-TW" altLang="en-US" dirty="0" smtClean="0"/>
              <a:t>因此</a:t>
            </a:r>
            <a:r>
              <a:rPr lang="zh-TW" altLang="en-US" dirty="0"/>
              <a:t>，企業應</a:t>
            </a:r>
            <a:r>
              <a:rPr lang="zh-TW" altLang="en-US" dirty="0" smtClean="0"/>
              <a:t>擔負</a:t>
            </a:r>
            <a:r>
              <a:rPr lang="zh-TW" altLang="en-US" dirty="0"/>
              <a:t>起全球公民的責任，愛惜與保護環境，成為環境友善企業，成為</a:t>
            </a:r>
            <a:r>
              <a:rPr lang="zh-TW" altLang="en-US" dirty="0" smtClean="0"/>
              <a:t>解決社會</a:t>
            </a:r>
            <a:r>
              <a:rPr lang="zh-TW" altLang="en-US" dirty="0"/>
              <a:t>環境問題的重要</a:t>
            </a:r>
            <a:r>
              <a:rPr lang="zh-TW" altLang="en-US" dirty="0" smtClean="0"/>
              <a:t>角色</a:t>
            </a:r>
            <a:endParaRPr lang="en-US" altLang="zh-TW" dirty="0"/>
          </a:p>
          <a:p>
            <a:r>
              <a:rPr lang="zh-TW" altLang="en-US" dirty="0"/>
              <a:t>本章將從環境永續、氣候變遷、環境資源使用與廢棄物排放等四</a:t>
            </a:r>
            <a:r>
              <a:rPr lang="zh-TW" altLang="en-US" dirty="0" smtClean="0"/>
              <a:t>個議題</a:t>
            </a:r>
            <a:r>
              <a:rPr lang="zh-TW" altLang="en-US" dirty="0"/>
              <a:t>討論其對企業的衝擊與</a:t>
            </a:r>
            <a:r>
              <a:rPr lang="zh-TW" altLang="en-US" dirty="0" smtClean="0"/>
              <a:t>因應</a:t>
            </a:r>
            <a:endParaRPr lang="zh-TW" altLang="en-US" dirty="0"/>
          </a:p>
        </p:txBody>
      </p:sp>
      <p:sp>
        <p:nvSpPr>
          <p:cNvPr id="5" name="頁尾版面配置區 4"/>
          <p:cNvSpPr>
            <a:spLocks noGrp="1"/>
          </p:cNvSpPr>
          <p:nvPr>
            <p:ph type="ftr" sz="quarter" idx="11"/>
          </p:nvPr>
        </p:nvSpPr>
        <p:spPr/>
        <p:txBody>
          <a:bodyPr/>
          <a:lstStyle/>
          <a:p>
            <a:fld id="{1A982445-54D9-45DB-BC57-4C366FBABC45}" type="slidenum">
              <a:rPr lang="en-US" altLang="zh-TW"/>
              <a:pPr/>
              <a:t>5</a:t>
            </a:fld>
            <a:endParaRPr lang="en-US" altLang="zh-TW" dirty="0"/>
          </a:p>
        </p:txBody>
      </p:sp>
    </p:spTree>
    <p:extLst>
      <p:ext uri="{BB962C8B-B14F-4D97-AF65-F5344CB8AC3E}">
        <p14:creationId xmlns:p14="http://schemas.microsoft.com/office/powerpoint/2010/main" val="177938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1"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Bef>
                <a:spcPct val="35000"/>
              </a:spcBef>
            </a:pPr>
            <a:r>
              <a:rPr lang="zh-TW" altLang="en-US"/>
              <a:t>本章架構</a:t>
            </a:r>
          </a:p>
        </p:txBody>
      </p:sp>
      <p:sp>
        <p:nvSpPr>
          <p:cNvPr id="10243" name="Rectangle 3"/>
          <p:cNvSpPr>
            <a:spLocks noGrp="1" noChangeArrowheads="1"/>
          </p:cNvSpPr>
          <p:nvPr>
            <p:ph idx="1"/>
          </p:nvPr>
        </p:nvSpPr>
        <p:spPr>
          <a:xfrm>
            <a:off x="492738" y="1412776"/>
            <a:ext cx="8543758" cy="5445224"/>
          </a:xfrm>
        </p:spPr>
        <p:txBody>
          <a:bodyPr>
            <a:normAutofit/>
          </a:bodyPr>
          <a:lstStyle/>
          <a:p>
            <a:pPr>
              <a:spcBef>
                <a:spcPts val="1152"/>
              </a:spcBef>
            </a:pPr>
            <a:r>
              <a:rPr lang="zh-TW" altLang="en-US" dirty="0"/>
              <a:t>基於上述，本章內容包括</a:t>
            </a:r>
          </a:p>
          <a:p>
            <a:pPr lvl="1">
              <a:spcBef>
                <a:spcPts val="1000"/>
              </a:spcBef>
            </a:pPr>
            <a:r>
              <a:rPr lang="zh-TW" altLang="en-US" dirty="0" smtClean="0"/>
              <a:t>環境</a:t>
            </a:r>
            <a:r>
              <a:rPr lang="zh-TW" altLang="en-US" dirty="0"/>
              <a:t>永續</a:t>
            </a:r>
          </a:p>
          <a:p>
            <a:pPr lvl="1">
              <a:spcBef>
                <a:spcPts val="1000"/>
              </a:spcBef>
            </a:pPr>
            <a:r>
              <a:rPr lang="zh-TW" altLang="en-US" dirty="0" smtClean="0"/>
              <a:t>氣候</a:t>
            </a:r>
            <a:r>
              <a:rPr lang="zh-TW" altLang="en-US" dirty="0"/>
              <a:t>變遷</a:t>
            </a:r>
          </a:p>
          <a:p>
            <a:pPr lvl="1">
              <a:spcBef>
                <a:spcPts val="1000"/>
              </a:spcBef>
            </a:pPr>
            <a:r>
              <a:rPr lang="zh-TW" altLang="en-US" dirty="0" smtClean="0"/>
              <a:t>環境</a:t>
            </a:r>
            <a:r>
              <a:rPr lang="zh-TW" altLang="en-US" dirty="0"/>
              <a:t>資源的使用</a:t>
            </a:r>
          </a:p>
          <a:p>
            <a:pPr lvl="1">
              <a:spcBef>
                <a:spcPts val="1000"/>
              </a:spcBef>
            </a:pPr>
            <a:r>
              <a:rPr lang="zh-TW" altLang="en-US" dirty="0" smtClean="0"/>
              <a:t>廢棄物</a:t>
            </a:r>
            <a:r>
              <a:rPr lang="zh-TW" altLang="en-US" dirty="0"/>
              <a:t>排放</a:t>
            </a:r>
          </a:p>
          <a:p>
            <a:pPr lvl="1">
              <a:spcBef>
                <a:spcPts val="1000"/>
              </a:spcBef>
            </a:pPr>
            <a:r>
              <a:rPr lang="zh-TW" altLang="en-US" dirty="0" smtClean="0"/>
              <a:t>造成</a:t>
            </a:r>
            <a:r>
              <a:rPr lang="zh-TW" altLang="en-US" dirty="0"/>
              <a:t>原因</a:t>
            </a:r>
          </a:p>
          <a:p>
            <a:pPr lvl="1">
              <a:spcBef>
                <a:spcPts val="1000"/>
              </a:spcBef>
            </a:pPr>
            <a:r>
              <a:rPr lang="zh-TW" altLang="en-US" dirty="0" smtClean="0"/>
              <a:t>綠色</a:t>
            </a:r>
            <a:r>
              <a:rPr lang="zh-TW" altLang="en-US" dirty="0"/>
              <a:t>環境管理標準</a:t>
            </a:r>
          </a:p>
          <a:p>
            <a:pPr lvl="1">
              <a:spcBef>
                <a:spcPts val="1000"/>
              </a:spcBef>
            </a:pPr>
            <a:r>
              <a:rPr lang="zh-TW" altLang="en-US" dirty="0" smtClean="0"/>
              <a:t>企業</a:t>
            </a:r>
            <a:r>
              <a:rPr lang="zh-TW" altLang="en-US" dirty="0"/>
              <a:t>應有的認知與作為</a:t>
            </a:r>
          </a:p>
          <a:p>
            <a:pPr lvl="1">
              <a:spcBef>
                <a:spcPts val="1000"/>
              </a:spcBef>
            </a:pPr>
            <a:r>
              <a:rPr lang="zh-TW" altLang="en-US" dirty="0" smtClean="0"/>
              <a:t>綠色</a:t>
            </a:r>
            <a:r>
              <a:rPr lang="zh-TW" altLang="en-US" dirty="0"/>
              <a:t>思考</a:t>
            </a:r>
            <a:endParaRPr lang="en-US" altLang="zh-TW" dirty="0"/>
          </a:p>
        </p:txBody>
      </p:sp>
      <p:sp>
        <p:nvSpPr>
          <p:cNvPr id="5" name="頁尾版面配置區 4"/>
          <p:cNvSpPr>
            <a:spLocks noGrp="1"/>
          </p:cNvSpPr>
          <p:nvPr>
            <p:ph type="ftr" sz="quarter" idx="11"/>
          </p:nvPr>
        </p:nvSpPr>
        <p:spPr/>
        <p:txBody>
          <a:bodyPr/>
          <a:lstStyle/>
          <a:p>
            <a:fld id="{AE38E2FD-2341-4B0A-A7DE-20040E0F9D3C}" type="slidenum">
              <a:rPr lang="en-US" altLang="zh-TW"/>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6" dur="500"/>
                                        <p:tgtEl>
                                          <p:spTgt spid="1024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19" dur="500"/>
                                        <p:tgtEl>
                                          <p:spTgt spid="1024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22" dur="500"/>
                                        <p:tgtEl>
                                          <p:spTgt spid="1024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25" dur="500"/>
                                        <p:tgtEl>
                                          <p:spTgt spid="1024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0243">
                                            <p:txEl>
                                              <p:pRg st="7" end="7"/>
                                            </p:txEl>
                                          </p:spTgt>
                                        </p:tgtEl>
                                        <p:attrNameLst>
                                          <p:attrName>style.visibility</p:attrName>
                                        </p:attrNameLst>
                                      </p:cBhvr>
                                      <p:to>
                                        <p:strVal val="visible"/>
                                      </p:to>
                                    </p:set>
                                    <p:animEffect transition="in" filter="checkerboard(across)">
                                      <p:cBhvr>
                                        <p:cTn id="28" dur="500"/>
                                        <p:tgtEl>
                                          <p:spTgt spid="10243">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0243">
                                            <p:txEl>
                                              <p:pRg st="8" end="8"/>
                                            </p:txEl>
                                          </p:spTgt>
                                        </p:tgtEl>
                                        <p:attrNameLst>
                                          <p:attrName>style.visibility</p:attrName>
                                        </p:attrNameLst>
                                      </p:cBhvr>
                                      <p:to>
                                        <p:strVal val="visible"/>
                                      </p:to>
                                    </p:set>
                                    <p:animEffect transition="in" filter="checkerboard(across)">
                                      <p:cBhvr>
                                        <p:cTn id="31"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399742" cy="1143000"/>
          </a:xfrm>
        </p:spPr>
        <p:txBody>
          <a:bodyPr>
            <a:noAutofit/>
          </a:bodyPr>
          <a:lstStyle/>
          <a:p>
            <a:pPr>
              <a:spcBef>
                <a:spcPct val="35000"/>
              </a:spcBef>
            </a:pPr>
            <a:r>
              <a:rPr lang="en-US" altLang="zh-TW" dirty="0" smtClean="0"/>
              <a:t>18.1  </a:t>
            </a:r>
            <a:r>
              <a:rPr lang="zh-TW" altLang="en-US" dirty="0" smtClean="0"/>
              <a:t>環境</a:t>
            </a:r>
            <a:r>
              <a:rPr lang="zh-TW" altLang="en-US" dirty="0" smtClean="0"/>
              <a:t>永續</a:t>
            </a:r>
            <a:endParaRPr lang="zh-TW" altLang="en-US" sz="3200" dirty="0"/>
          </a:p>
        </p:txBody>
      </p:sp>
      <p:sp>
        <p:nvSpPr>
          <p:cNvPr id="11267" name="Rectangle 3"/>
          <p:cNvSpPr>
            <a:spLocks noGrp="1" noChangeArrowheads="1"/>
          </p:cNvSpPr>
          <p:nvPr>
            <p:ph idx="1"/>
          </p:nvPr>
        </p:nvSpPr>
        <p:spPr>
          <a:xfrm>
            <a:off x="492738" y="1556792"/>
            <a:ext cx="8543758" cy="5112568"/>
          </a:xfrm>
        </p:spPr>
        <p:txBody>
          <a:bodyPr>
            <a:noAutofit/>
          </a:bodyPr>
          <a:lstStyle/>
          <a:p>
            <a:pPr>
              <a:spcBef>
                <a:spcPts val="1152"/>
              </a:spcBef>
            </a:pPr>
            <a:r>
              <a:rPr lang="zh-TW" altLang="en-US" sz="3000" dirty="0"/>
              <a:t>永續發展應包含</a:t>
            </a:r>
            <a:r>
              <a:rPr lang="zh-TW" altLang="en-US" sz="3000" dirty="0" smtClean="0"/>
              <a:t>公平性</a:t>
            </a:r>
            <a:r>
              <a:rPr lang="en-US" altLang="zh-TW" sz="3000" dirty="0" smtClean="0"/>
              <a:t>(fairness)</a:t>
            </a:r>
            <a:r>
              <a:rPr lang="zh-TW" altLang="en-US" sz="3000" dirty="0" smtClean="0"/>
              <a:t>、</a:t>
            </a:r>
            <a:r>
              <a:rPr lang="zh-TW" altLang="en-US" sz="3000" dirty="0"/>
              <a:t>永續</a:t>
            </a:r>
            <a:r>
              <a:rPr lang="zh-TW" altLang="en-US" sz="3000" dirty="0" smtClean="0"/>
              <a:t>性</a:t>
            </a:r>
            <a:r>
              <a:rPr lang="en-US" altLang="zh-TW" sz="3000" dirty="0" smtClean="0"/>
              <a:t>(sustainability)</a:t>
            </a:r>
            <a:r>
              <a:rPr lang="zh-TW" altLang="en-US" sz="3000" dirty="0" smtClean="0"/>
              <a:t>、</a:t>
            </a:r>
            <a:r>
              <a:rPr lang="zh-TW" altLang="en-US" sz="3000" dirty="0"/>
              <a:t>及</a:t>
            </a:r>
            <a:r>
              <a:rPr lang="zh-TW" altLang="en-US" sz="3000" dirty="0" smtClean="0"/>
              <a:t>共同性</a:t>
            </a:r>
            <a:r>
              <a:rPr lang="en-US" altLang="zh-TW" sz="3000" dirty="0" smtClean="0"/>
              <a:t>(commonality)</a:t>
            </a:r>
            <a:r>
              <a:rPr lang="zh-TW" altLang="en-US" sz="3000" dirty="0" smtClean="0"/>
              <a:t>三個</a:t>
            </a:r>
            <a:r>
              <a:rPr lang="zh-TW" altLang="en-US" sz="3000" dirty="0"/>
              <a:t>原則。並在社會層面，主張公平分配，以滿足當代及後代全體人民</a:t>
            </a:r>
            <a:r>
              <a:rPr lang="zh-TW" altLang="en-US" sz="3000" dirty="0" smtClean="0"/>
              <a:t>的基本</a:t>
            </a:r>
            <a:r>
              <a:rPr lang="zh-TW" altLang="en-US" sz="3000" dirty="0"/>
              <a:t>需求；在經濟層面，主張建立在保護地球自然系統基礎上的可</a:t>
            </a:r>
            <a:r>
              <a:rPr lang="zh-TW" altLang="en-US" sz="3000" dirty="0" smtClean="0"/>
              <a:t>持續經濟成長</a:t>
            </a:r>
            <a:r>
              <a:rPr lang="zh-TW" altLang="en-US" sz="3000" dirty="0"/>
              <a:t>；在自然生態層面，主張人類與自然和諧</a:t>
            </a:r>
            <a:r>
              <a:rPr lang="zh-TW" altLang="en-US" sz="3000" dirty="0" smtClean="0"/>
              <a:t>相處</a:t>
            </a:r>
            <a:endParaRPr lang="en-US" altLang="zh-TW" sz="3000" dirty="0" smtClean="0"/>
          </a:p>
          <a:p>
            <a:pPr>
              <a:spcBef>
                <a:spcPts val="1152"/>
              </a:spcBef>
            </a:pPr>
            <a:r>
              <a:rPr lang="zh-TW" altLang="en-US" sz="3000" dirty="0"/>
              <a:t>近年許多國家倡議企業公民、企業社會責任，都將環境表現視為</a:t>
            </a:r>
            <a:r>
              <a:rPr lang="zh-TW" altLang="en-US" sz="3000" dirty="0" smtClean="0"/>
              <a:t>一家</a:t>
            </a:r>
            <a:r>
              <a:rPr lang="zh-TW" altLang="en-US" sz="3000" dirty="0"/>
              <a:t>公司營運的重要準則</a:t>
            </a:r>
            <a:r>
              <a:rPr lang="zh-TW" altLang="en-US" sz="3000" dirty="0" smtClean="0"/>
              <a:t>。為</a:t>
            </a:r>
            <a:r>
              <a:rPr lang="zh-TW" altLang="en-US" sz="3000" dirty="0"/>
              <a:t>達到環境保護的目標，國際間</a:t>
            </a:r>
            <a:r>
              <a:rPr lang="zh-TW" altLang="en-US" sz="3000" dirty="0" smtClean="0"/>
              <a:t>通常透過</a:t>
            </a:r>
            <a:r>
              <a:rPr lang="zh-TW" altLang="en-US" sz="3000" dirty="0"/>
              <a:t>三種途徑：訂定相關法規、提供誘因機制和使用定價機制</a:t>
            </a:r>
          </a:p>
        </p:txBody>
      </p:sp>
      <p:sp>
        <p:nvSpPr>
          <p:cNvPr id="5" name="頁尾版面配置區 4"/>
          <p:cNvSpPr>
            <a:spLocks noGrp="1"/>
          </p:cNvSpPr>
          <p:nvPr>
            <p:ph type="ftr" sz="quarter" idx="11"/>
          </p:nvPr>
        </p:nvSpPr>
        <p:spPr/>
        <p:txBody>
          <a:bodyPr/>
          <a:lstStyle/>
          <a:p>
            <a:fld id="{336FE5D7-1113-4B6C-A919-C35959568A84}" type="slidenum">
              <a:rPr lang="en-US" altLang="zh-TW"/>
              <a:pPr/>
              <a:t>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18.2  </a:t>
            </a:r>
            <a:r>
              <a:rPr lang="zh-TW" altLang="en-US" dirty="0" smtClean="0"/>
              <a:t>氣候</a:t>
            </a:r>
            <a:r>
              <a:rPr lang="zh-TW" altLang="en-US" dirty="0" smtClean="0"/>
              <a:t>變遷</a:t>
            </a:r>
            <a:r>
              <a:rPr lang="en-US" altLang="zh-TW" sz="2800" dirty="0" smtClean="0"/>
              <a:t>(1/5)</a:t>
            </a:r>
            <a:endParaRPr lang="zh-TW" altLang="en-US" sz="2800" dirty="0"/>
          </a:p>
        </p:txBody>
      </p:sp>
      <p:sp>
        <p:nvSpPr>
          <p:cNvPr id="11267" name="Rectangle 3"/>
          <p:cNvSpPr>
            <a:spLocks noGrp="1" noChangeArrowheads="1"/>
          </p:cNvSpPr>
          <p:nvPr>
            <p:ph idx="1"/>
          </p:nvPr>
        </p:nvSpPr>
        <p:spPr>
          <a:xfrm>
            <a:off x="492738" y="1412776"/>
            <a:ext cx="8543758" cy="5328592"/>
          </a:xfrm>
        </p:spPr>
        <p:txBody>
          <a:bodyPr>
            <a:noAutofit/>
          </a:bodyPr>
          <a:lstStyle/>
          <a:p>
            <a:r>
              <a:rPr lang="en-US" altLang="zh-TW" dirty="0" smtClean="0"/>
              <a:t>2006</a:t>
            </a:r>
            <a:r>
              <a:rPr lang="zh-TW" altLang="en-US" dirty="0" smtClean="0"/>
              <a:t>年</a:t>
            </a:r>
            <a:r>
              <a:rPr lang="en-US" altLang="zh-TW" dirty="0" smtClean="0"/>
              <a:t>《</a:t>
            </a:r>
            <a:r>
              <a:rPr lang="zh-TW" altLang="en-US" dirty="0"/>
              <a:t>史登報告</a:t>
            </a:r>
            <a:r>
              <a:rPr lang="en-US" altLang="zh-TW" dirty="0" smtClean="0"/>
              <a:t>》(Stern Review)</a:t>
            </a:r>
            <a:r>
              <a:rPr lang="zh-TW" altLang="en-US" dirty="0" smtClean="0"/>
              <a:t>警告</a:t>
            </a:r>
            <a:r>
              <a:rPr lang="zh-TW" altLang="en-US" dirty="0"/>
              <a:t>全球暖化將造成全世界</a:t>
            </a:r>
            <a:r>
              <a:rPr lang="zh-TW" altLang="en-US" dirty="0" smtClean="0"/>
              <a:t>經濟</a:t>
            </a:r>
            <a:r>
              <a:rPr lang="zh-TW" altLang="en-US" dirty="0"/>
              <a:t>萎縮</a:t>
            </a:r>
            <a:r>
              <a:rPr lang="en-US" altLang="zh-TW" dirty="0"/>
              <a:t>20%</a:t>
            </a:r>
            <a:r>
              <a:rPr lang="zh-TW" altLang="en-US" dirty="0"/>
              <a:t>並造成全球兩億以上人口受旱災或洪水肆虐成為氣候變遷</a:t>
            </a:r>
            <a:r>
              <a:rPr lang="zh-TW" altLang="en-US" dirty="0" smtClean="0"/>
              <a:t>難民</a:t>
            </a:r>
            <a:endParaRPr lang="en-US" altLang="zh-TW" dirty="0"/>
          </a:p>
          <a:p>
            <a:r>
              <a:rPr lang="zh-TW" altLang="en-US" dirty="0"/>
              <a:t>氣候變遷的災害與現狀</a:t>
            </a:r>
          </a:p>
          <a:p>
            <a:pPr lvl="1"/>
            <a:r>
              <a:rPr lang="zh-TW" altLang="en-US" dirty="0"/>
              <a:t>近年氣候變遷所帶來的冰山融化、海平面上升、氣候異常帶來得</a:t>
            </a:r>
            <a:r>
              <a:rPr lang="zh-TW" altLang="en-US" dirty="0" smtClean="0"/>
              <a:t>嚴重</a:t>
            </a:r>
            <a:r>
              <a:rPr lang="zh-TW" altLang="en-US" dirty="0"/>
              <a:t>乾旱或水災以及糧食短缺，已經是近百年來人類面臨的最嚴峻挑戰</a:t>
            </a:r>
            <a:r>
              <a:rPr lang="zh-TW" altLang="en-US" dirty="0" smtClean="0"/>
              <a:t>。而</a:t>
            </a:r>
            <a:r>
              <a:rPr lang="zh-TW" altLang="en-US" dirty="0"/>
              <a:t>這現象主要來自人類大量排放溫室氣體，遠超過生態環境負荷能力</a:t>
            </a:r>
            <a:endParaRPr lang="en-US" altLang="zh-TW" dirty="0"/>
          </a:p>
        </p:txBody>
      </p:sp>
      <p:sp>
        <p:nvSpPr>
          <p:cNvPr id="5" name="頁尾版面配置區 4"/>
          <p:cNvSpPr>
            <a:spLocks noGrp="1"/>
          </p:cNvSpPr>
          <p:nvPr>
            <p:ph type="ftr" sz="quarter" idx="11"/>
          </p:nvPr>
        </p:nvSpPr>
        <p:spPr/>
        <p:txBody>
          <a:bodyPr/>
          <a:lstStyle/>
          <a:p>
            <a:fld id="{336FE5D7-1113-4B6C-A919-C35959568A84}" type="slidenum">
              <a:rPr lang="en-US" altLang="zh-TW"/>
              <a:pPr/>
              <a:t>8</a:t>
            </a:fld>
            <a:endParaRPr lang="en-US" altLang="zh-TW" dirty="0"/>
          </a:p>
        </p:txBody>
      </p:sp>
    </p:spTree>
    <p:extLst>
      <p:ext uri="{BB962C8B-B14F-4D97-AF65-F5344CB8AC3E}">
        <p14:creationId xmlns:p14="http://schemas.microsoft.com/office/powerpoint/2010/main" val="32145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4"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a:t>18.2  </a:t>
            </a:r>
            <a:r>
              <a:rPr lang="zh-TW" altLang="en-US" dirty="0"/>
              <a:t>氣候變遷</a:t>
            </a:r>
            <a:r>
              <a:rPr lang="en-US" altLang="zh-TW" sz="2800" dirty="0" smtClean="0"/>
              <a:t>(2/5</a:t>
            </a:r>
            <a:r>
              <a:rPr lang="en-US" altLang="zh-TW" sz="2800" dirty="0"/>
              <a:t>)</a:t>
            </a:r>
            <a:endParaRPr lang="zh-TW" altLang="en-US" sz="3200" dirty="0"/>
          </a:p>
        </p:txBody>
      </p:sp>
      <p:sp>
        <p:nvSpPr>
          <p:cNvPr id="11267" name="Rectangle 3"/>
          <p:cNvSpPr>
            <a:spLocks noGrp="1" noChangeArrowheads="1"/>
          </p:cNvSpPr>
          <p:nvPr>
            <p:ph idx="1"/>
          </p:nvPr>
        </p:nvSpPr>
        <p:spPr>
          <a:xfrm>
            <a:off x="492738" y="1412776"/>
            <a:ext cx="8543758" cy="5328592"/>
          </a:xfrm>
        </p:spPr>
        <p:txBody>
          <a:bodyPr>
            <a:noAutofit/>
          </a:bodyPr>
          <a:lstStyle/>
          <a:p>
            <a:r>
              <a:rPr lang="zh-TW" altLang="en-US" dirty="0" smtClean="0"/>
              <a:t>氣候</a:t>
            </a:r>
            <a:r>
              <a:rPr lang="zh-TW" altLang="en-US" dirty="0"/>
              <a:t>變遷的災害與現狀</a:t>
            </a:r>
          </a:p>
          <a:p>
            <a:pPr lvl="1"/>
            <a:r>
              <a:rPr lang="zh-TW" altLang="en-US" dirty="0" smtClean="0"/>
              <a:t>關心</a:t>
            </a:r>
            <a:r>
              <a:rPr lang="zh-TW" altLang="en-US" dirty="0"/>
              <a:t>科學家</a:t>
            </a:r>
            <a:r>
              <a:rPr lang="zh-TW" altLang="en-US" dirty="0" smtClean="0"/>
              <a:t>聯盟</a:t>
            </a:r>
            <a:r>
              <a:rPr lang="en-US" altLang="zh-TW" dirty="0" smtClean="0"/>
              <a:t>(Union </a:t>
            </a:r>
            <a:r>
              <a:rPr lang="en-US" altLang="zh-TW" dirty="0"/>
              <a:t>of </a:t>
            </a:r>
            <a:r>
              <a:rPr lang="en-US" altLang="zh-TW" dirty="0" smtClean="0"/>
              <a:t>Concerned</a:t>
            </a:r>
            <a:r>
              <a:rPr lang="zh-TW" altLang="en-US" dirty="0" smtClean="0"/>
              <a:t> </a:t>
            </a:r>
            <a:r>
              <a:rPr lang="en-US" altLang="zh-TW" dirty="0" smtClean="0"/>
              <a:t>Scientists)</a:t>
            </a:r>
            <a:r>
              <a:rPr lang="zh-TW" altLang="en-US" dirty="0" smtClean="0"/>
              <a:t>指出</a:t>
            </a:r>
            <a:r>
              <a:rPr lang="zh-TW" altLang="en-US" dirty="0"/>
              <a:t>造成全球暖化的主要原因是「來自人類的活動，最</a:t>
            </a:r>
            <a:r>
              <a:rPr lang="zh-TW" altLang="en-US" dirty="0" smtClean="0"/>
              <a:t>顯著的</a:t>
            </a:r>
            <a:r>
              <a:rPr lang="zh-TW" altLang="en-US" dirty="0"/>
              <a:t>是開車燃燒的石油、發電以及家庭和商業活動」所產生的二氧化碳</a:t>
            </a:r>
            <a:r>
              <a:rPr lang="zh-TW" altLang="en-US" dirty="0" smtClean="0"/>
              <a:t>增加</a:t>
            </a:r>
            <a:endParaRPr lang="en-US" altLang="zh-TW" dirty="0"/>
          </a:p>
          <a:p>
            <a:pPr marL="342900" lvl="1" indent="-342900">
              <a:buFont typeface="Arial" panose="020B0604020202020204" pitchFamily="34" charset="0"/>
              <a:buChar char="•"/>
            </a:pPr>
            <a:r>
              <a:rPr lang="zh-TW" altLang="en-US" sz="3200" dirty="0"/>
              <a:t>對企業的</a:t>
            </a:r>
            <a:r>
              <a:rPr lang="zh-TW" altLang="en-US" sz="3200" dirty="0" smtClean="0"/>
              <a:t>衝擊</a:t>
            </a:r>
            <a:endParaRPr lang="en-US" altLang="zh-TW" sz="3200" dirty="0" smtClean="0"/>
          </a:p>
          <a:p>
            <a:pPr lvl="1"/>
            <a:r>
              <a:rPr lang="zh-TW" altLang="en-US" dirty="0"/>
              <a:t>經濟學家認為，因廠商和家戶缺乏減碳誘因，若放任市場自由</a:t>
            </a:r>
            <a:r>
              <a:rPr lang="zh-TW" altLang="en-US" dirty="0" smtClean="0"/>
              <a:t>運作</a:t>
            </a:r>
            <a:r>
              <a:rPr lang="zh-TW" altLang="en-US" dirty="0"/>
              <a:t>，溫室氣體排放量恐將大幅增加。為促進企業改善能源效率或主動</a:t>
            </a:r>
            <a:r>
              <a:rPr lang="zh-TW" altLang="en-US" dirty="0" smtClean="0"/>
              <a:t>減碳</a:t>
            </a:r>
            <a:r>
              <a:rPr lang="zh-TW" altLang="en-US" dirty="0"/>
              <a:t>，經濟學家建議導入汙染者付費的原則，透過碳稅或碳交易機制，</a:t>
            </a:r>
            <a:r>
              <a:rPr lang="zh-TW" altLang="en-US" dirty="0" smtClean="0"/>
              <a:t>將二氧化碳</a:t>
            </a:r>
            <a:r>
              <a:rPr lang="zh-TW" altLang="en-US" dirty="0"/>
              <a:t>等溫室氣體訂價</a:t>
            </a:r>
            <a:endParaRPr lang="en-US" altLang="zh-TW" dirty="0"/>
          </a:p>
        </p:txBody>
      </p:sp>
      <p:sp>
        <p:nvSpPr>
          <p:cNvPr id="5" name="頁尾版面配置區 4"/>
          <p:cNvSpPr>
            <a:spLocks noGrp="1"/>
          </p:cNvSpPr>
          <p:nvPr>
            <p:ph type="ftr" sz="quarter" idx="11"/>
          </p:nvPr>
        </p:nvSpPr>
        <p:spPr/>
        <p:txBody>
          <a:bodyPr/>
          <a:lstStyle/>
          <a:p>
            <a:fld id="{336FE5D7-1113-4B6C-A919-C35959568A84}" type="slidenum">
              <a:rPr lang="en-US" altLang="zh-TW"/>
              <a:pPr/>
              <a:t>9</a:t>
            </a:fld>
            <a:endParaRPr lang="en-US" altLang="zh-TW" dirty="0"/>
          </a:p>
        </p:txBody>
      </p:sp>
    </p:spTree>
    <p:extLst>
      <p:ext uri="{BB962C8B-B14F-4D97-AF65-F5344CB8AC3E}">
        <p14:creationId xmlns:p14="http://schemas.microsoft.com/office/powerpoint/2010/main" val="194713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4" dur="500"/>
                                        <p:tgtEl>
                                          <p:spTgt spid="11267">
                                            <p:txEl>
                                              <p:pRg st="2" end="2"/>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7"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1262</TotalTime>
  <Words>2070</Words>
  <Application>Microsoft Office PowerPoint</Application>
  <PresentationFormat>如螢幕大小 (4:3)</PresentationFormat>
  <Paragraphs>115</Paragraphs>
  <Slides>22</Slides>
  <Notes>2</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Office 佈景主題</vt:lpstr>
      <vt:lpstr>PowerPoint 簡報</vt:lpstr>
      <vt:lpstr>佳句精選</vt:lpstr>
      <vt:lpstr>章前個案：台灣美國無線公司 桃園縣八德市水污染事件</vt:lpstr>
      <vt:lpstr>引言(1/2)</vt:lpstr>
      <vt:lpstr>引言(2/2)</vt:lpstr>
      <vt:lpstr>本章架構</vt:lpstr>
      <vt:lpstr>18.1  環境永續</vt:lpstr>
      <vt:lpstr>18.2  氣候變遷(1/5)</vt:lpstr>
      <vt:lpstr>18.2  氣候變遷(2/5)</vt:lpstr>
      <vt:lpstr>18.2  氣候變遷(3/5)</vt:lpstr>
      <vt:lpstr>18.2  氣候變遷(4/5)</vt:lpstr>
      <vt:lpstr>18.2  氣候變遷(5/5)</vt:lpstr>
      <vt:lpstr>18.3  環境資源的使用(1/3)</vt:lpstr>
      <vt:lpstr>18.3  環境資源的使用(2/3)</vt:lpstr>
      <vt:lpstr>18.3  環境資源的使用(3/3)</vt:lpstr>
      <vt:lpstr>18.4  廢棄物排放</vt:lpstr>
      <vt:lpstr>18.5  造成原因</vt:lpstr>
      <vt:lpstr>18.6  綠色環境管理標準</vt:lpstr>
      <vt:lpstr>18.7  企業應有的認知與作為(1/2)</vt:lpstr>
      <vt:lpstr>18.7  企業應有的認知與作為(2/2)</vt:lpstr>
      <vt:lpstr>18.8  綠色思考</vt:lpstr>
      <vt:lpstr>從電影談倫理─《不願面對的真相》(An Inconvenient Truth)</vt:lpstr>
    </vt:vector>
  </TitlesOfParts>
  <Company>前程文化事業有限公司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企業倫理的重要性與發展</dc:title>
  <dc:creator>企劃部</dc:creator>
  <cp:lastModifiedBy>NO.43</cp:lastModifiedBy>
  <cp:revision>96</cp:revision>
  <dcterms:created xsi:type="dcterms:W3CDTF">2010-08-12T10:54:33Z</dcterms:created>
  <dcterms:modified xsi:type="dcterms:W3CDTF">2016-01-19T02:15:20Z</dcterms:modified>
</cp:coreProperties>
</file>