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43"/>
  </p:notesMasterIdLst>
  <p:handoutMasterIdLst>
    <p:handoutMasterId r:id="rId44"/>
  </p:handout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96" r:id="rId20"/>
    <p:sldId id="275" r:id="rId21"/>
    <p:sldId id="276" r:id="rId22"/>
    <p:sldId id="277" r:id="rId23"/>
    <p:sldId id="278" r:id="rId24"/>
    <p:sldId id="279" r:id="rId25"/>
    <p:sldId id="280" r:id="rId26"/>
    <p:sldId id="281" r:id="rId27"/>
    <p:sldId id="282" r:id="rId28"/>
    <p:sldId id="283" r:id="rId29"/>
    <p:sldId id="297" r:id="rId30"/>
    <p:sldId id="285" r:id="rId31"/>
    <p:sldId id="286" r:id="rId32"/>
    <p:sldId id="298" r:id="rId33"/>
    <p:sldId id="288" r:id="rId34"/>
    <p:sldId id="289" r:id="rId35"/>
    <p:sldId id="290" r:id="rId36"/>
    <p:sldId id="291" r:id="rId37"/>
    <p:sldId id="292" r:id="rId38"/>
    <p:sldId id="293" r:id="rId39"/>
    <p:sldId id="294" r:id="rId40"/>
    <p:sldId id="295" r:id="rId41"/>
    <p:sldId id="299" r:id="rId42"/>
  </p:sldIdLst>
  <p:sldSz cx="9144000" cy="6858000" type="screen4x3"/>
  <p:notesSz cx="6858000" cy="9144000"/>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18E"/>
    <a:srgbClr val="385723"/>
    <a:srgbClr val="A50021"/>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4660"/>
  </p:normalViewPr>
  <p:slideViewPr>
    <p:cSldViewPr snapToGrid="0">
      <p:cViewPr varScale="1">
        <p:scale>
          <a:sx n="87" d="100"/>
          <a:sy n="87" d="100"/>
        </p:scale>
        <p:origin x="1133" y="77"/>
      </p:cViewPr>
      <p:guideLst>
        <p:guide orient="horz" pos="2160"/>
        <p:guide pos="2880"/>
      </p:guideLst>
    </p:cSldViewPr>
  </p:slideViewPr>
  <p:notesTextViewPr>
    <p:cViewPr>
      <p:scale>
        <a:sx n="1" d="1"/>
        <a:sy n="1" d="1"/>
      </p:scale>
      <p:origin x="0" y="0"/>
    </p:cViewPr>
  </p:notesTextViewPr>
  <p:notesViewPr>
    <p:cSldViewPr snapToGrid="0">
      <p:cViewPr varScale="1">
        <p:scale>
          <a:sx n="77" d="100"/>
          <a:sy n="77" d="100"/>
        </p:scale>
        <p:origin x="204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50000"/>
          </a:schemeClr>
        </a:solidFill>
      </dgm:spPr>
      <dgm:t>
        <a:bodyPr/>
        <a:lstStyle/>
        <a:p>
          <a:r>
            <a:rPr lang="en-US" altLang="zh-TW" b="1" dirty="0" smtClean="0">
              <a:solidFill>
                <a:schemeClr val="bg1"/>
              </a:solidFill>
              <a:latin typeface="微軟正黑體" pitchFamily="34" charset="-120"/>
              <a:ea typeface="微軟正黑體" pitchFamily="34" charset="-120"/>
            </a:rPr>
            <a:t>§1.1</a:t>
          </a:r>
          <a:r>
            <a:rPr lang="zh-TW" altLang="en-US" b="1" dirty="0" smtClean="0">
              <a:solidFill>
                <a:schemeClr val="bg1"/>
              </a:solidFill>
              <a:latin typeface="微軟正黑體" pitchFamily="34" charset="-120"/>
              <a:ea typeface="微軟正黑體" pitchFamily="34" charset="-120"/>
            </a:rPr>
            <a:t> 策略管理的基本概念</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p>
      </dgm:t>
    </dgm:pt>
    <dgm:pt modelId="{09A1A4BB-F87A-43D9-AC54-9702698BADAC}" type="sibTrans" cxnId="{47C01544-8DD8-4312-B637-6C3D33CB396A}">
      <dgm:prSet/>
      <dgm:spPr/>
      <dgm:t>
        <a:bodyPr/>
        <a:lstStyle/>
        <a:p>
          <a:endParaRPr lang="zh-TW" altLang="en-US"/>
        </a:p>
      </dgm:t>
    </dgm:pt>
    <dgm:pt modelId="{8568854A-A447-4B03-835B-45F0AE423C9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§1.2</a:t>
          </a:r>
          <a:r>
            <a:rPr lang="zh-TW" altLang="en-US" b="1" dirty="0" smtClean="0">
              <a:solidFill>
                <a:schemeClr val="bg1"/>
              </a:solidFill>
              <a:latin typeface="微軟正黑體" pitchFamily="34" charset="-120"/>
              <a:ea typeface="微軟正黑體" pitchFamily="34" charset="-120"/>
            </a:rPr>
            <a:t> 策略的內涵</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p>
      </dgm:t>
    </dgm:pt>
    <dgm:pt modelId="{E4C276F7-0D70-4940-B8D3-F8CFA11B26E9}" type="sibTrans" cxnId="{0DF401DF-5BA8-4CA0-8B4A-86FF63D176F0}">
      <dgm:prSet/>
      <dgm:spPr/>
      <dgm:t>
        <a:bodyPr/>
        <a:lstStyle/>
        <a:p>
          <a:endParaRPr lang="zh-TW" altLang="en-US"/>
        </a:p>
      </dgm:t>
    </dgm:pt>
    <dgm:pt modelId="{4E70093C-0310-4E69-8776-A6DFB0C26E7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§1.3</a:t>
          </a:r>
          <a:r>
            <a:rPr lang="zh-TW" altLang="en-US" b="1" dirty="0" smtClean="0">
              <a:solidFill>
                <a:schemeClr val="bg1"/>
              </a:solidFill>
              <a:latin typeface="微軟正黑體" pitchFamily="34" charset="-120"/>
              <a:ea typeface="微軟正黑體" pitchFamily="34" charset="-120"/>
            </a:rPr>
            <a:t> 基本的策略邏輯</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p>
      </dgm:t>
    </dgm:pt>
    <dgm:pt modelId="{D3B83BFA-C633-4D52-8135-033F0E93D69F}" type="sibTrans" cxnId="{41626EF4-E6BE-4245-9094-CB8FEA06D062}">
      <dgm:prSet/>
      <dgm:spPr/>
      <dgm:t>
        <a:bodyPr/>
        <a:lstStyle/>
        <a:p>
          <a:endParaRPr lang="zh-TW" altLang="en-US"/>
        </a:p>
      </dgm:t>
    </dgm:pt>
    <dgm:pt modelId="{17E29535-6AF0-42DF-A0D3-C9CB6560FA2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§1.4</a:t>
          </a:r>
          <a:r>
            <a:rPr lang="zh-TW" altLang="en-US" b="1" dirty="0" smtClean="0">
              <a:solidFill>
                <a:schemeClr val="bg1"/>
              </a:solidFill>
              <a:latin typeface="微軟正黑體" pitchFamily="34" charset="-120"/>
              <a:ea typeface="微軟正黑體" pitchFamily="34" charset="-120"/>
            </a:rPr>
            <a:t> 策略管理的實踐</a:t>
          </a:r>
          <a:endParaRPr lang="zh-TW" altLang="en-US" b="1" dirty="0">
            <a:solidFill>
              <a:schemeClr val="bg1"/>
            </a:solidFill>
            <a:latin typeface="微軟正黑體" pitchFamily="34" charset="-120"/>
            <a:ea typeface="微軟正黑體" pitchFamily="34" charset="-120"/>
          </a:endParaRPr>
        </a:p>
      </dgm:t>
    </dgm:pt>
    <dgm:pt modelId="{353D4049-5CD6-420C-B713-313EFB5547A8}" type="parTrans" cxnId="{CAA9DD61-0B59-4702-B251-C72065E39AA6}">
      <dgm:prSet/>
      <dgm:spPr/>
      <dgm:t>
        <a:bodyPr/>
        <a:lstStyle/>
        <a:p>
          <a:endParaRPr lang="zh-TW" altLang="en-US"/>
        </a:p>
      </dgm:t>
    </dgm:pt>
    <dgm:pt modelId="{9CFF9BF7-2A8E-4BF7-BAE1-5423A44D642F}" type="sibTrans" cxnId="{CAA9DD61-0B59-4702-B251-C72065E39AA6}">
      <dgm:prSet/>
      <dgm:spPr/>
      <dgm:t>
        <a:bodyPr/>
        <a:lstStyle/>
        <a:p>
          <a:endParaRPr lang="zh-TW" altLang="en-US"/>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4">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4">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4">
        <dgm:presLayoutVars>
          <dgm:chMax val="0"/>
          <dgm:bulletEnabled val="1"/>
        </dgm:presLayoutVars>
      </dgm:prSet>
      <dgm:spPr/>
      <dgm:t>
        <a:bodyPr/>
        <a:lstStyle/>
        <a:p>
          <a:endParaRPr lang="zh-TW" altLang="en-US"/>
        </a:p>
      </dgm:t>
    </dgm:pt>
    <dgm:pt modelId="{BDD2B5E0-E2CA-4CBD-9E20-C7CA150C68F9}" type="pres">
      <dgm:prSet presAssocID="{D3B83BFA-C633-4D52-8135-033F0E93D69F}" presName="spacer" presStyleCnt="0"/>
      <dgm:spPr/>
    </dgm:pt>
    <dgm:pt modelId="{1571E1A3-2EAD-4D46-9361-502BECB663B7}" type="pres">
      <dgm:prSet presAssocID="{17E29535-6AF0-42DF-A0D3-C9CB6560FA2F}" presName="parentText" presStyleLbl="node1" presStyleIdx="3" presStyleCnt="4">
        <dgm:presLayoutVars>
          <dgm:chMax val="0"/>
          <dgm:bulletEnabled val="1"/>
        </dgm:presLayoutVars>
      </dgm:prSet>
      <dgm:spPr/>
      <dgm:t>
        <a:bodyPr/>
        <a:lstStyle/>
        <a:p>
          <a:endParaRPr lang="zh-TW" altLang="en-US"/>
        </a:p>
      </dgm:t>
    </dgm:pt>
  </dgm:ptLst>
  <dgm:cxnLst>
    <dgm:cxn modelId="{95F311AB-BBD9-40C7-BB42-D6C24146A3A1}" type="presOf" srcId="{5D83FBFE-DA44-4E7D-83ED-94E4B84DBE1F}" destId="{C4AE292F-DE7B-44B4-9E4C-25DCB97EF6B9}" srcOrd="0" destOrd="0" presId="urn:microsoft.com/office/officeart/2005/8/layout/vList2"/>
    <dgm:cxn modelId="{5BC19556-BBC4-4DEB-857C-0FF6ACC78B20}" type="presOf" srcId="{17E29535-6AF0-42DF-A0D3-C9CB6560FA2F}" destId="{1571E1A3-2EAD-4D46-9361-502BECB663B7}" srcOrd="0" destOrd="0" presId="urn:microsoft.com/office/officeart/2005/8/layout/vList2"/>
    <dgm:cxn modelId="{CAA9DD61-0B59-4702-B251-C72065E39AA6}" srcId="{5D83FBFE-DA44-4E7D-83ED-94E4B84DBE1F}" destId="{17E29535-6AF0-42DF-A0D3-C9CB6560FA2F}" srcOrd="3" destOrd="0" parTransId="{353D4049-5CD6-420C-B713-313EFB5547A8}" sibTransId="{9CFF9BF7-2A8E-4BF7-BAE1-5423A44D642F}"/>
    <dgm:cxn modelId="{BFF4182E-FEF1-4C2C-81E1-B3611E08F036}" type="presOf" srcId="{E0BE5102-0D12-4217-B370-5C6810A1ED0C}" destId="{712F8263-28A0-42F7-A532-BB05114E06A4}"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3ECF332E-12D0-49C5-9280-0DE013D501A4}" type="presOf" srcId="{8568854A-A447-4B03-835B-45F0AE423C9C}" destId="{8ECE8589-8516-4D5C-8698-B69BE5F46FB4}" srcOrd="0" destOrd="0" presId="urn:microsoft.com/office/officeart/2005/8/layout/vList2"/>
    <dgm:cxn modelId="{0DF401DF-5BA8-4CA0-8B4A-86FF63D176F0}" srcId="{5D83FBFE-DA44-4E7D-83ED-94E4B84DBE1F}" destId="{8568854A-A447-4B03-835B-45F0AE423C9C}" srcOrd="1" destOrd="0" parTransId="{6636148B-3A1B-4331-8831-5384796FE18F}" sibTransId="{E4C276F7-0D70-4940-B8D3-F8CFA11B26E9}"/>
    <dgm:cxn modelId="{41626EF4-E6BE-4245-9094-CB8FEA06D062}" srcId="{5D83FBFE-DA44-4E7D-83ED-94E4B84DBE1F}" destId="{4E70093C-0310-4E69-8776-A6DFB0C26E7F}" srcOrd="2" destOrd="0" parTransId="{21BD4D73-0642-4E95-8E14-97BE1AAB21A7}" sibTransId="{D3B83BFA-C633-4D52-8135-033F0E93D69F}"/>
    <dgm:cxn modelId="{9C527F7F-994D-4B25-B22E-091EFDCB2A7B}" type="presOf" srcId="{4E70093C-0310-4E69-8776-A6DFB0C26E7F}" destId="{AE0AAF5F-BFF0-4A8C-9D32-008D956B3228}" srcOrd="0" destOrd="0" presId="urn:microsoft.com/office/officeart/2005/8/layout/vList2"/>
    <dgm:cxn modelId="{06D9997E-211A-4E6C-B9C6-81C3C5A1AD26}" type="presParOf" srcId="{C4AE292F-DE7B-44B4-9E4C-25DCB97EF6B9}" destId="{712F8263-28A0-42F7-A532-BB05114E06A4}" srcOrd="0" destOrd="0" presId="urn:microsoft.com/office/officeart/2005/8/layout/vList2"/>
    <dgm:cxn modelId="{D1DDA1EE-7B20-460F-A253-19645C7622BF}" type="presParOf" srcId="{C4AE292F-DE7B-44B4-9E4C-25DCB97EF6B9}" destId="{FBD49CCE-CFA8-4672-BC9D-DCAFEF8D5634}" srcOrd="1" destOrd="0" presId="urn:microsoft.com/office/officeart/2005/8/layout/vList2"/>
    <dgm:cxn modelId="{E61ED165-5BE5-4F49-B57B-EDE3AFD0347D}" type="presParOf" srcId="{C4AE292F-DE7B-44B4-9E4C-25DCB97EF6B9}" destId="{8ECE8589-8516-4D5C-8698-B69BE5F46FB4}" srcOrd="2" destOrd="0" presId="urn:microsoft.com/office/officeart/2005/8/layout/vList2"/>
    <dgm:cxn modelId="{06C5BF89-8FA7-42D3-9E4E-B8991DF427B1}" type="presParOf" srcId="{C4AE292F-DE7B-44B4-9E4C-25DCB97EF6B9}" destId="{00A968C6-6FA7-4B96-BB75-94E6D5D63E87}" srcOrd="3" destOrd="0" presId="urn:microsoft.com/office/officeart/2005/8/layout/vList2"/>
    <dgm:cxn modelId="{68FBA2DE-0C1F-4CFF-9357-3508B9808F45}" type="presParOf" srcId="{C4AE292F-DE7B-44B4-9E4C-25DCB97EF6B9}" destId="{AE0AAF5F-BFF0-4A8C-9D32-008D956B3228}" srcOrd="4" destOrd="0" presId="urn:microsoft.com/office/officeart/2005/8/layout/vList2"/>
    <dgm:cxn modelId="{AE4F1E03-F208-4348-9E98-818284776C48}" type="presParOf" srcId="{C4AE292F-DE7B-44B4-9E4C-25DCB97EF6B9}" destId="{BDD2B5E0-E2CA-4CBD-9E20-C7CA150C68F9}" srcOrd="5" destOrd="0" presId="urn:microsoft.com/office/officeart/2005/8/layout/vList2"/>
    <dgm:cxn modelId="{8056D57F-56CB-4E58-9F67-ED1EE80E8E36}" type="presParOf" srcId="{C4AE292F-DE7B-44B4-9E4C-25DCB97EF6B9}" destId="{1571E1A3-2EAD-4D46-9361-502BECB663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0B6211-62CF-4BED-A76C-9893ED9014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73309E7A-FE96-4C2B-8215-099EC5EDBBC0}">
      <dgm:prSet phldrT="[文字]" custT="1"/>
      <dgm:spPr>
        <a:solidFill>
          <a:srgbClr val="FF5050"/>
        </a:solidFill>
      </dgm:spPr>
      <dgm:t>
        <a:bodyPr/>
        <a:lstStyle/>
        <a:p>
          <a:pPr algn="ctr"/>
          <a:r>
            <a:rPr lang="zh-TW" altLang="en-US" sz="2400" b="1" dirty="0" smtClean="0">
              <a:latin typeface="微軟正黑體" pitchFamily="34" charset="-120"/>
              <a:ea typeface="微軟正黑體" pitchFamily="34" charset="-120"/>
            </a:rPr>
            <a:t>獨挑大樑的觀點</a:t>
          </a:r>
          <a:r>
            <a:rPr lang="en-US" altLang="zh-TW" sz="2400" b="1" dirty="0" smtClean="0">
              <a:latin typeface="微軟正黑體" pitchFamily="34" charset="-120"/>
              <a:ea typeface="微軟正黑體" pitchFamily="34" charset="-120"/>
            </a:rPr>
            <a:t>(The Chief Architect Approach)</a:t>
          </a:r>
          <a:endParaRPr lang="zh-TW" altLang="en-US" sz="2400" b="1" dirty="0">
            <a:latin typeface="微軟正黑體" pitchFamily="34" charset="-120"/>
            <a:ea typeface="微軟正黑體" pitchFamily="34" charset="-120"/>
          </a:endParaRPr>
        </a:p>
      </dgm:t>
    </dgm:pt>
    <dgm:pt modelId="{14B52D53-D75D-4DE1-B3BC-EDC8B760303A}" type="parTrans" cxnId="{0E9C220B-E043-4436-B486-EEAEBB52961E}">
      <dgm:prSet/>
      <dgm:spPr/>
      <dgm:t>
        <a:bodyPr/>
        <a:lstStyle/>
        <a:p>
          <a:endParaRPr lang="zh-TW" altLang="en-US"/>
        </a:p>
      </dgm:t>
    </dgm:pt>
    <dgm:pt modelId="{EB1BBCE8-AD67-474A-97EB-4B60BAB27614}" type="sibTrans" cxnId="{0E9C220B-E043-4436-B486-EEAEBB52961E}">
      <dgm:prSet/>
      <dgm:spPr/>
      <dgm:t>
        <a:bodyPr/>
        <a:lstStyle/>
        <a:p>
          <a:endParaRPr lang="zh-TW" altLang="en-US"/>
        </a:p>
      </dgm:t>
    </dgm:pt>
    <dgm:pt modelId="{25B1AE26-FF9B-44E8-8E16-B5ADE0B0E4FA}">
      <dgm:prSet phldrT="[文字]" custT="1"/>
      <dgm:spPr>
        <a:solidFill>
          <a:srgbClr val="FFC000"/>
        </a:solidFill>
      </dgm:spPr>
      <dgm:t>
        <a:bodyPr/>
        <a:lstStyle/>
        <a:p>
          <a:pPr algn="ctr"/>
          <a:r>
            <a:rPr lang="zh-TW" altLang="en-US" sz="2400" b="1" dirty="0" smtClean="0">
              <a:latin typeface="微軟正黑體" pitchFamily="34" charset="-120"/>
              <a:ea typeface="微軟正黑體" pitchFamily="34" charset="-120"/>
            </a:rPr>
            <a:t>授權共享的觀點</a:t>
          </a:r>
          <a:r>
            <a:rPr lang="en-US" altLang="zh-TW" sz="2400" b="1" dirty="0" smtClean="0">
              <a:latin typeface="微軟正黑體" pitchFamily="34" charset="-120"/>
              <a:ea typeface="微軟正黑體" pitchFamily="34" charset="-120"/>
            </a:rPr>
            <a:t>(The Delegation Approach)</a:t>
          </a:r>
          <a:endParaRPr lang="zh-TW" altLang="en-US" sz="2400" b="1" dirty="0">
            <a:latin typeface="微軟正黑體" pitchFamily="34" charset="-120"/>
            <a:ea typeface="微軟正黑體" pitchFamily="34" charset="-120"/>
          </a:endParaRPr>
        </a:p>
      </dgm:t>
    </dgm:pt>
    <dgm:pt modelId="{0BA5FA83-977D-4328-8C94-B03C5046B573}" type="parTrans" cxnId="{FAA01247-26B9-4DEC-B9CB-554E4EBD856B}">
      <dgm:prSet/>
      <dgm:spPr/>
      <dgm:t>
        <a:bodyPr/>
        <a:lstStyle/>
        <a:p>
          <a:endParaRPr lang="zh-TW" altLang="en-US"/>
        </a:p>
      </dgm:t>
    </dgm:pt>
    <dgm:pt modelId="{D0118529-F391-486D-8126-D6EC85A022BF}" type="sibTrans" cxnId="{FAA01247-26B9-4DEC-B9CB-554E4EBD856B}">
      <dgm:prSet/>
      <dgm:spPr/>
      <dgm:t>
        <a:bodyPr/>
        <a:lstStyle/>
        <a:p>
          <a:endParaRPr lang="zh-TW" altLang="en-US"/>
        </a:p>
      </dgm:t>
    </dgm:pt>
    <dgm:pt modelId="{F9A6F0FF-BDD2-46F8-8320-14618B949884}">
      <dgm:prSet phldrT="[文字]" custT="1"/>
      <dgm:spPr>
        <a:solidFill>
          <a:srgbClr val="00CC66"/>
        </a:solidFill>
      </dgm:spPr>
      <dgm:t>
        <a:bodyPr/>
        <a:lstStyle/>
        <a:p>
          <a:pPr algn="ctr"/>
          <a:r>
            <a:rPr lang="zh-TW" altLang="en-US" sz="2400" b="1" dirty="0" smtClean="0">
              <a:latin typeface="微軟正黑體" pitchFamily="34" charset="-120"/>
              <a:ea typeface="微軟正黑體" pitchFamily="34" charset="-120"/>
            </a:rPr>
            <a:t>團隊合作的觀點</a:t>
          </a:r>
          <a:r>
            <a:rPr lang="en-US" altLang="zh-TW" sz="2400" b="1" dirty="0" smtClean="0">
              <a:latin typeface="微軟正黑體" pitchFamily="34" charset="-120"/>
              <a:ea typeface="微軟正黑體" pitchFamily="34" charset="-120"/>
            </a:rPr>
            <a:t>(The Collaborative or Team Approach)</a:t>
          </a:r>
          <a:endParaRPr lang="zh-TW" altLang="en-US" sz="2400" b="1" dirty="0">
            <a:latin typeface="微軟正黑體" pitchFamily="34" charset="-120"/>
            <a:ea typeface="微軟正黑體" pitchFamily="34" charset="-120"/>
          </a:endParaRPr>
        </a:p>
      </dgm:t>
    </dgm:pt>
    <dgm:pt modelId="{88111AF4-63B1-43BE-9EF5-A288C2505E39}" type="parTrans" cxnId="{77EFEE76-6AB7-49E2-9B6B-FCD5DC313810}">
      <dgm:prSet/>
      <dgm:spPr/>
      <dgm:t>
        <a:bodyPr/>
        <a:lstStyle/>
        <a:p>
          <a:endParaRPr lang="zh-TW" altLang="en-US"/>
        </a:p>
      </dgm:t>
    </dgm:pt>
    <dgm:pt modelId="{1CAAACDC-3CCC-4FEB-9080-38E44D948464}" type="sibTrans" cxnId="{77EFEE76-6AB7-49E2-9B6B-FCD5DC313810}">
      <dgm:prSet/>
      <dgm:spPr/>
      <dgm:t>
        <a:bodyPr/>
        <a:lstStyle/>
        <a:p>
          <a:endParaRPr lang="zh-TW" altLang="en-US"/>
        </a:p>
      </dgm:t>
    </dgm:pt>
    <dgm:pt modelId="{E9530577-B5E3-4E31-A131-6998FD694FE4}">
      <dgm:prSet phldrT="[文字]" custT="1"/>
      <dgm:spPr>
        <a:solidFill>
          <a:srgbClr val="00B0F0"/>
        </a:solidFill>
      </dgm:spPr>
      <dgm:t>
        <a:bodyPr/>
        <a:lstStyle/>
        <a:p>
          <a:pPr algn="ctr"/>
          <a:r>
            <a:rPr lang="zh-TW" altLang="en-US" sz="2400" b="1" dirty="0" smtClean="0">
              <a:latin typeface="微軟正黑體" pitchFamily="34" charset="-120"/>
              <a:ea typeface="微軟正黑體" pitchFamily="34" charset="-120"/>
            </a:rPr>
            <a:t>內部創業的觀點</a:t>
          </a:r>
          <a:r>
            <a:rPr lang="en-US" altLang="zh-TW" sz="2400" b="1" dirty="0" smtClean="0">
              <a:latin typeface="微軟正黑體" pitchFamily="34" charset="-120"/>
              <a:ea typeface="微軟正黑體" pitchFamily="34" charset="-120"/>
            </a:rPr>
            <a:t>(The Corporate Intrepreneur </a:t>
          </a:r>
          <a:r>
            <a:rPr lang="zh-TW" altLang="en-US" sz="2400" b="1" dirty="0" smtClean="0">
              <a:latin typeface="微軟正黑體" pitchFamily="34" charset="-120"/>
              <a:ea typeface="微軟正黑體" pitchFamily="34" charset="-120"/>
            </a:rPr>
            <a:t> </a:t>
          </a:r>
          <a:r>
            <a:rPr lang="en-US" altLang="zh-TW" sz="2400" b="1" dirty="0" smtClean="0">
              <a:latin typeface="微軟正黑體" pitchFamily="34" charset="-120"/>
              <a:ea typeface="微軟正黑體" pitchFamily="34" charset="-120"/>
            </a:rPr>
            <a:t>Approach)</a:t>
          </a:r>
          <a:endParaRPr lang="zh-TW" altLang="en-US" sz="2400" b="1" dirty="0">
            <a:latin typeface="微軟正黑體" pitchFamily="34" charset="-120"/>
            <a:ea typeface="微軟正黑體" pitchFamily="34" charset="-120"/>
          </a:endParaRPr>
        </a:p>
      </dgm:t>
    </dgm:pt>
    <dgm:pt modelId="{B4B90FD3-C12D-49B3-BA9E-2F75D4B08879}" type="parTrans" cxnId="{8BFCC8C9-5A21-41B5-92DF-92D20E1BB73E}">
      <dgm:prSet/>
      <dgm:spPr/>
      <dgm:t>
        <a:bodyPr/>
        <a:lstStyle/>
        <a:p>
          <a:endParaRPr lang="zh-TW" altLang="en-US"/>
        </a:p>
      </dgm:t>
    </dgm:pt>
    <dgm:pt modelId="{4EE21651-B4EF-4E56-A633-BDD558843CBD}" type="sibTrans" cxnId="{8BFCC8C9-5A21-41B5-92DF-92D20E1BB73E}">
      <dgm:prSet/>
      <dgm:spPr/>
      <dgm:t>
        <a:bodyPr/>
        <a:lstStyle/>
        <a:p>
          <a:endParaRPr lang="zh-TW" altLang="en-US"/>
        </a:p>
      </dgm:t>
    </dgm:pt>
    <dgm:pt modelId="{D807DD06-5D61-49D6-B81B-39D467A69260}" type="pres">
      <dgm:prSet presAssocID="{250B6211-62CF-4BED-A76C-9893ED901427}" presName="linear" presStyleCnt="0">
        <dgm:presLayoutVars>
          <dgm:animLvl val="lvl"/>
          <dgm:resizeHandles val="exact"/>
        </dgm:presLayoutVars>
      </dgm:prSet>
      <dgm:spPr/>
      <dgm:t>
        <a:bodyPr/>
        <a:lstStyle/>
        <a:p>
          <a:endParaRPr lang="zh-TW" altLang="en-US"/>
        </a:p>
      </dgm:t>
    </dgm:pt>
    <dgm:pt modelId="{470749E9-2A21-4569-A6FC-366F0A7B40DE}" type="pres">
      <dgm:prSet presAssocID="{73309E7A-FE96-4C2B-8215-099EC5EDBBC0}" presName="parentText" presStyleLbl="node1" presStyleIdx="0" presStyleCnt="4" custLinFactNeighborY="-5880">
        <dgm:presLayoutVars>
          <dgm:chMax val="0"/>
          <dgm:bulletEnabled val="1"/>
        </dgm:presLayoutVars>
      </dgm:prSet>
      <dgm:spPr/>
      <dgm:t>
        <a:bodyPr/>
        <a:lstStyle/>
        <a:p>
          <a:endParaRPr lang="zh-TW" altLang="en-US"/>
        </a:p>
      </dgm:t>
    </dgm:pt>
    <dgm:pt modelId="{62050F48-E3A2-4613-ACC9-C5B023B947BE}" type="pres">
      <dgm:prSet presAssocID="{EB1BBCE8-AD67-474A-97EB-4B60BAB27614}" presName="spacer" presStyleCnt="0"/>
      <dgm:spPr/>
    </dgm:pt>
    <dgm:pt modelId="{0F46AB64-6ED3-41F4-99FC-3FBB9739B8A1}" type="pres">
      <dgm:prSet presAssocID="{25B1AE26-FF9B-44E8-8E16-B5ADE0B0E4FA}" presName="parentText" presStyleLbl="node1" presStyleIdx="1" presStyleCnt="4">
        <dgm:presLayoutVars>
          <dgm:chMax val="0"/>
          <dgm:bulletEnabled val="1"/>
        </dgm:presLayoutVars>
      </dgm:prSet>
      <dgm:spPr/>
      <dgm:t>
        <a:bodyPr/>
        <a:lstStyle/>
        <a:p>
          <a:endParaRPr lang="zh-TW" altLang="en-US"/>
        </a:p>
      </dgm:t>
    </dgm:pt>
    <dgm:pt modelId="{4D4E9102-ECEC-4431-ABA3-82131CA653BA}" type="pres">
      <dgm:prSet presAssocID="{D0118529-F391-486D-8126-D6EC85A022BF}" presName="spacer" presStyleCnt="0"/>
      <dgm:spPr/>
    </dgm:pt>
    <dgm:pt modelId="{BF1B74CA-581E-4AF3-8163-C9824676E13A}" type="pres">
      <dgm:prSet presAssocID="{F9A6F0FF-BDD2-46F8-8320-14618B949884}" presName="parentText" presStyleLbl="node1" presStyleIdx="2" presStyleCnt="4">
        <dgm:presLayoutVars>
          <dgm:chMax val="0"/>
          <dgm:bulletEnabled val="1"/>
        </dgm:presLayoutVars>
      </dgm:prSet>
      <dgm:spPr/>
      <dgm:t>
        <a:bodyPr/>
        <a:lstStyle/>
        <a:p>
          <a:endParaRPr lang="zh-TW" altLang="en-US"/>
        </a:p>
      </dgm:t>
    </dgm:pt>
    <dgm:pt modelId="{784700DE-BF18-4F87-A54A-5BF97D45AFA3}" type="pres">
      <dgm:prSet presAssocID="{1CAAACDC-3CCC-4FEB-9080-38E44D948464}" presName="spacer" presStyleCnt="0"/>
      <dgm:spPr/>
    </dgm:pt>
    <dgm:pt modelId="{D78FE3D3-7575-4D67-AF4C-17E5F2C09111}" type="pres">
      <dgm:prSet presAssocID="{E9530577-B5E3-4E31-A131-6998FD694FE4}" presName="parentText" presStyleLbl="node1" presStyleIdx="3" presStyleCnt="4">
        <dgm:presLayoutVars>
          <dgm:chMax val="0"/>
          <dgm:bulletEnabled val="1"/>
        </dgm:presLayoutVars>
      </dgm:prSet>
      <dgm:spPr/>
      <dgm:t>
        <a:bodyPr/>
        <a:lstStyle/>
        <a:p>
          <a:endParaRPr lang="zh-TW" altLang="en-US"/>
        </a:p>
      </dgm:t>
    </dgm:pt>
  </dgm:ptLst>
  <dgm:cxnLst>
    <dgm:cxn modelId="{77EFEE76-6AB7-49E2-9B6B-FCD5DC313810}" srcId="{250B6211-62CF-4BED-A76C-9893ED901427}" destId="{F9A6F0FF-BDD2-46F8-8320-14618B949884}" srcOrd="2" destOrd="0" parTransId="{88111AF4-63B1-43BE-9EF5-A288C2505E39}" sibTransId="{1CAAACDC-3CCC-4FEB-9080-38E44D948464}"/>
    <dgm:cxn modelId="{2240F193-22D5-4A89-A726-6778BADCF9C6}" type="presOf" srcId="{25B1AE26-FF9B-44E8-8E16-B5ADE0B0E4FA}" destId="{0F46AB64-6ED3-41F4-99FC-3FBB9739B8A1}" srcOrd="0" destOrd="0" presId="urn:microsoft.com/office/officeart/2005/8/layout/vList2"/>
    <dgm:cxn modelId="{D0C2FD22-DD69-4C4C-8D61-147AF63DD98B}" type="presOf" srcId="{250B6211-62CF-4BED-A76C-9893ED901427}" destId="{D807DD06-5D61-49D6-B81B-39D467A69260}" srcOrd="0" destOrd="0" presId="urn:microsoft.com/office/officeart/2005/8/layout/vList2"/>
    <dgm:cxn modelId="{843A37FC-B36D-437F-BF30-E28EEF396E35}" type="presOf" srcId="{E9530577-B5E3-4E31-A131-6998FD694FE4}" destId="{D78FE3D3-7575-4D67-AF4C-17E5F2C09111}" srcOrd="0" destOrd="0" presId="urn:microsoft.com/office/officeart/2005/8/layout/vList2"/>
    <dgm:cxn modelId="{8BFCC8C9-5A21-41B5-92DF-92D20E1BB73E}" srcId="{250B6211-62CF-4BED-A76C-9893ED901427}" destId="{E9530577-B5E3-4E31-A131-6998FD694FE4}" srcOrd="3" destOrd="0" parTransId="{B4B90FD3-C12D-49B3-BA9E-2F75D4B08879}" sibTransId="{4EE21651-B4EF-4E56-A633-BDD558843CBD}"/>
    <dgm:cxn modelId="{0E9C220B-E043-4436-B486-EEAEBB52961E}" srcId="{250B6211-62CF-4BED-A76C-9893ED901427}" destId="{73309E7A-FE96-4C2B-8215-099EC5EDBBC0}" srcOrd="0" destOrd="0" parTransId="{14B52D53-D75D-4DE1-B3BC-EDC8B760303A}" sibTransId="{EB1BBCE8-AD67-474A-97EB-4B60BAB27614}"/>
    <dgm:cxn modelId="{FAA01247-26B9-4DEC-B9CB-554E4EBD856B}" srcId="{250B6211-62CF-4BED-A76C-9893ED901427}" destId="{25B1AE26-FF9B-44E8-8E16-B5ADE0B0E4FA}" srcOrd="1" destOrd="0" parTransId="{0BA5FA83-977D-4328-8C94-B03C5046B573}" sibTransId="{D0118529-F391-486D-8126-D6EC85A022BF}"/>
    <dgm:cxn modelId="{42E73FE7-C1B6-4AFB-B628-432BACD6E416}" type="presOf" srcId="{F9A6F0FF-BDD2-46F8-8320-14618B949884}" destId="{BF1B74CA-581E-4AF3-8163-C9824676E13A}" srcOrd="0" destOrd="0" presId="urn:microsoft.com/office/officeart/2005/8/layout/vList2"/>
    <dgm:cxn modelId="{282BAAA0-B89B-42DB-B271-C5F05D05FC31}" type="presOf" srcId="{73309E7A-FE96-4C2B-8215-099EC5EDBBC0}" destId="{470749E9-2A21-4569-A6FC-366F0A7B40DE}" srcOrd="0" destOrd="0" presId="urn:microsoft.com/office/officeart/2005/8/layout/vList2"/>
    <dgm:cxn modelId="{0E759383-15C4-4CC4-8C66-52AC40911628}" type="presParOf" srcId="{D807DD06-5D61-49D6-B81B-39D467A69260}" destId="{470749E9-2A21-4569-A6FC-366F0A7B40DE}" srcOrd="0" destOrd="0" presId="urn:microsoft.com/office/officeart/2005/8/layout/vList2"/>
    <dgm:cxn modelId="{C9ACAE21-4D6D-4B2A-86CE-B53E19649DFC}" type="presParOf" srcId="{D807DD06-5D61-49D6-B81B-39D467A69260}" destId="{62050F48-E3A2-4613-ACC9-C5B023B947BE}" srcOrd="1" destOrd="0" presId="urn:microsoft.com/office/officeart/2005/8/layout/vList2"/>
    <dgm:cxn modelId="{DD0B4264-DDAE-4CE9-9774-33023B97CE92}" type="presParOf" srcId="{D807DD06-5D61-49D6-B81B-39D467A69260}" destId="{0F46AB64-6ED3-41F4-99FC-3FBB9739B8A1}" srcOrd="2" destOrd="0" presId="urn:microsoft.com/office/officeart/2005/8/layout/vList2"/>
    <dgm:cxn modelId="{66799B1B-4EE7-4CE4-8C2B-BFA401B72BA6}" type="presParOf" srcId="{D807DD06-5D61-49D6-B81B-39D467A69260}" destId="{4D4E9102-ECEC-4431-ABA3-82131CA653BA}" srcOrd="3" destOrd="0" presId="urn:microsoft.com/office/officeart/2005/8/layout/vList2"/>
    <dgm:cxn modelId="{88BAFC7E-2B8B-42A7-A21B-2573B98EB294}" type="presParOf" srcId="{D807DD06-5D61-49D6-B81B-39D467A69260}" destId="{BF1B74CA-581E-4AF3-8163-C9824676E13A}" srcOrd="4" destOrd="0" presId="urn:microsoft.com/office/officeart/2005/8/layout/vList2"/>
    <dgm:cxn modelId="{A038F4EB-563F-4535-94E5-05A78820845C}" type="presParOf" srcId="{D807DD06-5D61-49D6-B81B-39D467A69260}" destId="{784700DE-BF18-4F87-A54A-5BF97D45AFA3}" srcOrd="5" destOrd="0" presId="urn:microsoft.com/office/officeart/2005/8/layout/vList2"/>
    <dgm:cxn modelId="{672070B8-C1E0-4ABB-9568-587A55DA31BB}" type="presParOf" srcId="{D807DD06-5D61-49D6-B81B-39D467A69260}" destId="{D78FE3D3-7575-4D67-AF4C-17E5F2C0911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19CC91F-C749-4041-81B2-2D91BF60A21D}" type="doc">
      <dgm:prSet loTypeId="urn:microsoft.com/office/officeart/2005/8/layout/process1" loCatId="process" qsTypeId="urn:microsoft.com/office/officeart/2005/8/quickstyle/3d2" qsCatId="3D" csTypeId="urn:microsoft.com/office/officeart/2005/8/colors/accent1_2" csCatId="accent1" phldr="1"/>
      <dgm:spPr/>
    </dgm:pt>
    <dgm:pt modelId="{17DCCD9B-D957-43E0-A86E-57D5AA504A39}">
      <dgm:prSet phldrT="[文字]" custT="1"/>
      <dgm:spPr>
        <a:solidFill>
          <a:srgbClr val="FF5050"/>
        </a:solidFill>
      </dgm:spPr>
      <dgm:t>
        <a:bodyPr/>
        <a:lstStyle/>
        <a:p>
          <a:r>
            <a:rPr lang="zh-TW" altLang="en-US" sz="2400" b="1" dirty="0" smtClean="0">
              <a:latin typeface="微軟正黑體" pitchFamily="34" charset="-120"/>
              <a:ea typeface="微軟正黑體" pitchFamily="34" charset="-120"/>
            </a:rPr>
            <a:t>現狀評估</a:t>
          </a:r>
          <a:endParaRPr lang="zh-TW" altLang="en-US" sz="2400" b="1" dirty="0">
            <a:latin typeface="微軟正黑體" pitchFamily="34" charset="-120"/>
            <a:ea typeface="微軟正黑體" pitchFamily="34" charset="-120"/>
          </a:endParaRPr>
        </a:p>
      </dgm:t>
    </dgm:pt>
    <dgm:pt modelId="{B534C2C0-B188-41C7-B438-62E078139725}" type="parTrans" cxnId="{0A769B19-C3AE-45A5-9BAF-26E82C5FFF57}">
      <dgm:prSet/>
      <dgm:spPr/>
      <dgm:t>
        <a:bodyPr/>
        <a:lstStyle/>
        <a:p>
          <a:endParaRPr lang="zh-TW" altLang="en-US"/>
        </a:p>
      </dgm:t>
    </dgm:pt>
    <dgm:pt modelId="{24C68C2E-0942-43CB-BD75-80645DC5286E}" type="sibTrans" cxnId="{0A769B19-C3AE-45A5-9BAF-26E82C5FFF57}">
      <dgm:prSet/>
      <dgm:spPr/>
      <dgm:t>
        <a:bodyPr/>
        <a:lstStyle/>
        <a:p>
          <a:endParaRPr lang="zh-TW" altLang="en-US"/>
        </a:p>
      </dgm:t>
    </dgm:pt>
    <dgm:pt modelId="{2F188687-F81D-46C1-938F-CC06C7621624}">
      <dgm:prSet phldrT="[文字]" custT="1"/>
      <dgm:spPr>
        <a:solidFill>
          <a:srgbClr val="00B050"/>
        </a:solidFill>
      </dgm:spPr>
      <dgm:t>
        <a:bodyPr/>
        <a:lstStyle/>
        <a:p>
          <a:r>
            <a:rPr lang="zh-TW" altLang="en-US" sz="2400" b="1" dirty="0" smtClean="0">
              <a:latin typeface="微軟正黑體" pitchFamily="34" charset="-120"/>
              <a:ea typeface="微軟正黑體" pitchFamily="34" charset="-120"/>
            </a:rPr>
            <a:t>使命與目標的調整</a:t>
          </a:r>
          <a:endParaRPr lang="zh-TW" altLang="en-US" sz="2400" b="1" dirty="0">
            <a:latin typeface="微軟正黑體" pitchFamily="34" charset="-120"/>
            <a:ea typeface="微軟正黑體" pitchFamily="34" charset="-120"/>
          </a:endParaRPr>
        </a:p>
      </dgm:t>
    </dgm:pt>
    <dgm:pt modelId="{619F843F-DFA5-43DD-8389-E953BD447E68}" type="parTrans" cxnId="{17581FBA-D8B8-4029-9B70-E3951FDA845A}">
      <dgm:prSet/>
      <dgm:spPr/>
      <dgm:t>
        <a:bodyPr/>
        <a:lstStyle/>
        <a:p>
          <a:endParaRPr lang="zh-TW" altLang="en-US"/>
        </a:p>
      </dgm:t>
    </dgm:pt>
    <dgm:pt modelId="{0B12D581-C2C4-447D-B458-57D2647C778B}" type="sibTrans" cxnId="{17581FBA-D8B8-4029-9B70-E3951FDA845A}">
      <dgm:prSet/>
      <dgm:spPr/>
      <dgm:t>
        <a:bodyPr/>
        <a:lstStyle/>
        <a:p>
          <a:endParaRPr lang="zh-TW" altLang="en-US"/>
        </a:p>
      </dgm:t>
    </dgm:pt>
    <dgm:pt modelId="{EE343050-C991-4327-AF9B-9299B1B4AF5D}">
      <dgm:prSet phldrT="[文字]" custT="1"/>
      <dgm:spPr>
        <a:solidFill>
          <a:srgbClr val="0070C0"/>
        </a:solidFill>
      </dgm:spPr>
      <dgm:t>
        <a:bodyPr/>
        <a:lstStyle/>
        <a:p>
          <a:r>
            <a:rPr lang="zh-TW" altLang="en-US" sz="2400" b="1" dirty="0" smtClean="0">
              <a:latin typeface="微軟正黑體" pitchFamily="34" charset="-120"/>
              <a:ea typeface="微軟正黑體" pitchFamily="34" charset="-120"/>
            </a:rPr>
            <a:t>進行</a:t>
          </a:r>
          <a:r>
            <a:rPr lang="en-US" altLang="zh-TW" sz="2400" b="1" dirty="0" smtClean="0">
              <a:latin typeface="微軟正黑體" pitchFamily="34" charset="-120"/>
              <a:ea typeface="微軟正黑體" pitchFamily="34" charset="-120"/>
            </a:rPr>
            <a:t>SWOT</a:t>
          </a:r>
          <a:r>
            <a:rPr lang="zh-TW" altLang="en-US" sz="2400" b="1" dirty="0" smtClean="0">
              <a:latin typeface="微軟正黑體" pitchFamily="34" charset="-120"/>
              <a:ea typeface="微軟正黑體" pitchFamily="34" charset="-120"/>
            </a:rPr>
            <a:t>分析</a:t>
          </a:r>
          <a:endParaRPr lang="zh-TW" altLang="en-US" sz="2400" b="1" dirty="0">
            <a:latin typeface="微軟正黑體" pitchFamily="34" charset="-120"/>
            <a:ea typeface="微軟正黑體" pitchFamily="34" charset="-120"/>
          </a:endParaRPr>
        </a:p>
      </dgm:t>
    </dgm:pt>
    <dgm:pt modelId="{52257231-2B6A-4B95-A65A-B11BE40BBD84}" type="parTrans" cxnId="{3D4550E0-0BE3-44D0-B42B-A28E3F395F2D}">
      <dgm:prSet/>
      <dgm:spPr/>
      <dgm:t>
        <a:bodyPr/>
        <a:lstStyle/>
        <a:p>
          <a:endParaRPr lang="zh-TW" altLang="en-US"/>
        </a:p>
      </dgm:t>
    </dgm:pt>
    <dgm:pt modelId="{4C2E1AA2-23C5-48D6-BC92-13AE85F05E3F}" type="sibTrans" cxnId="{3D4550E0-0BE3-44D0-B42B-A28E3F395F2D}">
      <dgm:prSet/>
      <dgm:spPr/>
      <dgm:t>
        <a:bodyPr/>
        <a:lstStyle/>
        <a:p>
          <a:endParaRPr lang="zh-TW" altLang="en-US"/>
        </a:p>
      </dgm:t>
    </dgm:pt>
    <dgm:pt modelId="{001E7D05-8526-4524-8353-96687A3DB5AE}">
      <dgm:prSet phldrT="[文字]" custT="1"/>
      <dgm:spPr>
        <a:solidFill>
          <a:srgbClr val="7030A0"/>
        </a:solidFill>
      </dgm:spPr>
      <dgm:t>
        <a:bodyPr/>
        <a:lstStyle/>
        <a:p>
          <a:r>
            <a:rPr lang="zh-TW" altLang="en-US" sz="2400" b="1" dirty="0" smtClean="0">
              <a:latin typeface="微軟正黑體" pitchFamily="34" charset="-120"/>
              <a:ea typeface="微軟正黑體" pitchFamily="34" charset="-120"/>
            </a:rPr>
            <a:t>落差界定</a:t>
          </a:r>
          <a:endParaRPr lang="zh-TW" altLang="en-US" sz="2400" b="1" dirty="0">
            <a:latin typeface="微軟正黑體" pitchFamily="34" charset="-120"/>
            <a:ea typeface="微軟正黑體" pitchFamily="34" charset="-120"/>
          </a:endParaRPr>
        </a:p>
      </dgm:t>
    </dgm:pt>
    <dgm:pt modelId="{313E83C6-DA6E-40E1-9C8E-54ED900A723E}" type="parTrans" cxnId="{72F4691C-EF99-49EA-9759-4B38EB1A35DF}">
      <dgm:prSet/>
      <dgm:spPr/>
      <dgm:t>
        <a:bodyPr/>
        <a:lstStyle/>
        <a:p>
          <a:endParaRPr lang="zh-TW" altLang="en-US"/>
        </a:p>
      </dgm:t>
    </dgm:pt>
    <dgm:pt modelId="{2F401D8F-9220-452C-83BA-294A34BA0477}" type="sibTrans" cxnId="{72F4691C-EF99-49EA-9759-4B38EB1A35DF}">
      <dgm:prSet/>
      <dgm:spPr/>
      <dgm:t>
        <a:bodyPr/>
        <a:lstStyle/>
        <a:p>
          <a:endParaRPr lang="zh-TW" altLang="en-US"/>
        </a:p>
      </dgm:t>
    </dgm:pt>
    <dgm:pt modelId="{077CB2BB-C5A1-45C5-B102-2E5B81FD5551}">
      <dgm:prSet phldrT="[文字]"/>
      <dgm:spPr>
        <a:solidFill>
          <a:srgbClr val="FF9966"/>
        </a:solidFill>
      </dgm:spPr>
      <dgm:t>
        <a:bodyPr/>
        <a:lstStyle/>
        <a:p>
          <a:r>
            <a:rPr lang="zh-TW" altLang="en-US" b="1" dirty="0" smtClean="0">
              <a:latin typeface="微軟正黑體" pitchFamily="34" charset="-120"/>
              <a:ea typeface="微軟正黑體" pitchFamily="34" charset="-120"/>
            </a:rPr>
            <a:t>策略形成</a:t>
          </a:r>
          <a:endParaRPr lang="zh-TW" altLang="en-US" b="1" dirty="0">
            <a:latin typeface="微軟正黑體" pitchFamily="34" charset="-120"/>
            <a:ea typeface="微軟正黑體" pitchFamily="34" charset="-120"/>
          </a:endParaRPr>
        </a:p>
      </dgm:t>
    </dgm:pt>
    <dgm:pt modelId="{66AD09FE-FF29-45E5-980F-E538BF7504CD}" type="parTrans" cxnId="{444AE2E8-0243-4CD7-9B5C-475C1CE2727D}">
      <dgm:prSet/>
      <dgm:spPr/>
      <dgm:t>
        <a:bodyPr/>
        <a:lstStyle/>
        <a:p>
          <a:endParaRPr lang="zh-TW" altLang="en-US"/>
        </a:p>
      </dgm:t>
    </dgm:pt>
    <dgm:pt modelId="{4D513007-A19A-4A5D-BC68-BBA402F4814B}" type="sibTrans" cxnId="{444AE2E8-0243-4CD7-9B5C-475C1CE2727D}">
      <dgm:prSet/>
      <dgm:spPr/>
      <dgm:t>
        <a:bodyPr/>
        <a:lstStyle/>
        <a:p>
          <a:endParaRPr lang="zh-TW" altLang="en-US"/>
        </a:p>
      </dgm:t>
    </dgm:pt>
    <dgm:pt modelId="{DCDB04F8-B2B0-496C-8218-5784C6BBD4A6}">
      <dgm:prSet phldrT="[文字]"/>
      <dgm:spPr>
        <a:solidFill>
          <a:schemeClr val="tx2">
            <a:lumMod val="65000"/>
            <a:lumOff val="35000"/>
          </a:schemeClr>
        </a:solidFill>
      </dgm:spPr>
      <dgm:t>
        <a:bodyPr/>
        <a:lstStyle/>
        <a:p>
          <a:r>
            <a:rPr lang="zh-TW" altLang="en-US" b="1" dirty="0" smtClean="0">
              <a:latin typeface="微軟正黑體" pitchFamily="34" charset="-120"/>
              <a:ea typeface="微軟正黑體" pitchFamily="34" charset="-120"/>
            </a:rPr>
            <a:t>策略執行</a:t>
          </a:r>
          <a:endParaRPr lang="zh-TW" altLang="en-US" b="1" dirty="0">
            <a:latin typeface="微軟正黑體" pitchFamily="34" charset="-120"/>
            <a:ea typeface="微軟正黑體" pitchFamily="34" charset="-120"/>
          </a:endParaRPr>
        </a:p>
      </dgm:t>
    </dgm:pt>
    <dgm:pt modelId="{365D88FB-7FC1-4F5B-B216-38A7F0E99046}" type="parTrans" cxnId="{FA8D0268-CA82-48E2-8C43-774F1CAA7459}">
      <dgm:prSet/>
      <dgm:spPr/>
      <dgm:t>
        <a:bodyPr/>
        <a:lstStyle/>
        <a:p>
          <a:endParaRPr lang="zh-TW" altLang="en-US"/>
        </a:p>
      </dgm:t>
    </dgm:pt>
    <dgm:pt modelId="{4D2611B8-4310-4788-B295-1D7A82F23089}" type="sibTrans" cxnId="{FA8D0268-CA82-48E2-8C43-774F1CAA7459}">
      <dgm:prSet/>
      <dgm:spPr/>
      <dgm:t>
        <a:bodyPr/>
        <a:lstStyle/>
        <a:p>
          <a:endParaRPr lang="zh-TW" altLang="en-US"/>
        </a:p>
      </dgm:t>
    </dgm:pt>
    <dgm:pt modelId="{7CAA9F03-A7B2-474B-89BB-B4AE76395490}">
      <dgm:prSet phldrT="[文字]"/>
      <dgm:spPr>
        <a:solidFill>
          <a:srgbClr val="996633"/>
        </a:solidFill>
      </dgm:spPr>
      <dgm:t>
        <a:bodyPr/>
        <a:lstStyle/>
        <a:p>
          <a:r>
            <a:rPr lang="zh-TW" altLang="en-US" b="1" dirty="0" smtClean="0">
              <a:latin typeface="微軟正黑體" pitchFamily="34" charset="-120"/>
              <a:ea typeface="微軟正黑體" pitchFamily="34" charset="-120"/>
            </a:rPr>
            <a:t>策略控制</a:t>
          </a:r>
          <a:endParaRPr lang="zh-TW" altLang="en-US" b="1" dirty="0">
            <a:latin typeface="微軟正黑體" pitchFamily="34" charset="-120"/>
            <a:ea typeface="微軟正黑體" pitchFamily="34" charset="-120"/>
          </a:endParaRPr>
        </a:p>
      </dgm:t>
    </dgm:pt>
    <dgm:pt modelId="{5895143A-4AAE-488D-9762-E29053CFB141}" type="parTrans" cxnId="{7BF66C05-B6AC-425A-9C01-7CFD71C5105A}">
      <dgm:prSet/>
      <dgm:spPr/>
      <dgm:t>
        <a:bodyPr/>
        <a:lstStyle/>
        <a:p>
          <a:endParaRPr lang="zh-TW" altLang="en-US"/>
        </a:p>
      </dgm:t>
    </dgm:pt>
    <dgm:pt modelId="{09C8D180-2E3F-44FC-A378-78B7315A0448}" type="sibTrans" cxnId="{7BF66C05-B6AC-425A-9C01-7CFD71C5105A}">
      <dgm:prSet/>
      <dgm:spPr/>
      <dgm:t>
        <a:bodyPr/>
        <a:lstStyle/>
        <a:p>
          <a:endParaRPr lang="zh-TW" altLang="en-US"/>
        </a:p>
      </dgm:t>
    </dgm:pt>
    <dgm:pt modelId="{E1D2C7B4-D9F0-45CA-8841-56D455F5E40B}" type="pres">
      <dgm:prSet presAssocID="{119CC91F-C749-4041-81B2-2D91BF60A21D}" presName="Name0" presStyleCnt="0">
        <dgm:presLayoutVars>
          <dgm:dir/>
          <dgm:resizeHandles val="exact"/>
        </dgm:presLayoutVars>
      </dgm:prSet>
      <dgm:spPr/>
    </dgm:pt>
    <dgm:pt modelId="{E9D8210C-B39D-4A6F-9284-686C1E72A82E}" type="pres">
      <dgm:prSet presAssocID="{17DCCD9B-D957-43E0-A86E-57D5AA504A39}" presName="node" presStyleLbl="node1" presStyleIdx="0" presStyleCnt="7">
        <dgm:presLayoutVars>
          <dgm:bulletEnabled val="1"/>
        </dgm:presLayoutVars>
      </dgm:prSet>
      <dgm:spPr/>
      <dgm:t>
        <a:bodyPr/>
        <a:lstStyle/>
        <a:p>
          <a:endParaRPr lang="zh-TW" altLang="en-US"/>
        </a:p>
      </dgm:t>
    </dgm:pt>
    <dgm:pt modelId="{7108640C-048F-4FC4-897D-0565DB174461}" type="pres">
      <dgm:prSet presAssocID="{24C68C2E-0942-43CB-BD75-80645DC5286E}" presName="sibTrans" presStyleLbl="sibTrans2D1" presStyleIdx="0" presStyleCnt="6"/>
      <dgm:spPr/>
      <dgm:t>
        <a:bodyPr/>
        <a:lstStyle/>
        <a:p>
          <a:endParaRPr lang="zh-TW" altLang="en-US"/>
        </a:p>
      </dgm:t>
    </dgm:pt>
    <dgm:pt modelId="{764E8214-9ACA-41F1-BE55-BE32C5ABD751}" type="pres">
      <dgm:prSet presAssocID="{24C68C2E-0942-43CB-BD75-80645DC5286E}" presName="connectorText" presStyleLbl="sibTrans2D1" presStyleIdx="0" presStyleCnt="6"/>
      <dgm:spPr/>
      <dgm:t>
        <a:bodyPr/>
        <a:lstStyle/>
        <a:p>
          <a:endParaRPr lang="zh-TW" altLang="en-US"/>
        </a:p>
      </dgm:t>
    </dgm:pt>
    <dgm:pt modelId="{9993A41C-987D-407E-B246-8A268C460327}" type="pres">
      <dgm:prSet presAssocID="{2F188687-F81D-46C1-938F-CC06C7621624}" presName="node" presStyleLbl="node1" presStyleIdx="1" presStyleCnt="7">
        <dgm:presLayoutVars>
          <dgm:bulletEnabled val="1"/>
        </dgm:presLayoutVars>
      </dgm:prSet>
      <dgm:spPr/>
      <dgm:t>
        <a:bodyPr/>
        <a:lstStyle/>
        <a:p>
          <a:endParaRPr lang="zh-TW" altLang="en-US"/>
        </a:p>
      </dgm:t>
    </dgm:pt>
    <dgm:pt modelId="{27751FA8-C340-4864-A436-0791E8D6484F}" type="pres">
      <dgm:prSet presAssocID="{0B12D581-C2C4-447D-B458-57D2647C778B}" presName="sibTrans" presStyleLbl="sibTrans2D1" presStyleIdx="1" presStyleCnt="6"/>
      <dgm:spPr/>
      <dgm:t>
        <a:bodyPr/>
        <a:lstStyle/>
        <a:p>
          <a:endParaRPr lang="zh-TW" altLang="en-US"/>
        </a:p>
      </dgm:t>
    </dgm:pt>
    <dgm:pt modelId="{ECC8BCF3-A43D-4C8F-BBBD-5688BC10EB3B}" type="pres">
      <dgm:prSet presAssocID="{0B12D581-C2C4-447D-B458-57D2647C778B}" presName="connectorText" presStyleLbl="sibTrans2D1" presStyleIdx="1" presStyleCnt="6"/>
      <dgm:spPr/>
      <dgm:t>
        <a:bodyPr/>
        <a:lstStyle/>
        <a:p>
          <a:endParaRPr lang="zh-TW" altLang="en-US"/>
        </a:p>
      </dgm:t>
    </dgm:pt>
    <dgm:pt modelId="{8B8F9588-C56B-406B-A0EF-BBA706078628}" type="pres">
      <dgm:prSet presAssocID="{EE343050-C991-4327-AF9B-9299B1B4AF5D}" presName="node" presStyleLbl="node1" presStyleIdx="2" presStyleCnt="7">
        <dgm:presLayoutVars>
          <dgm:bulletEnabled val="1"/>
        </dgm:presLayoutVars>
      </dgm:prSet>
      <dgm:spPr/>
      <dgm:t>
        <a:bodyPr/>
        <a:lstStyle/>
        <a:p>
          <a:endParaRPr lang="zh-TW" altLang="en-US"/>
        </a:p>
      </dgm:t>
    </dgm:pt>
    <dgm:pt modelId="{D555514A-2940-4BF1-9FE9-C820297EFF91}" type="pres">
      <dgm:prSet presAssocID="{4C2E1AA2-23C5-48D6-BC92-13AE85F05E3F}" presName="sibTrans" presStyleLbl="sibTrans2D1" presStyleIdx="2" presStyleCnt="6"/>
      <dgm:spPr/>
      <dgm:t>
        <a:bodyPr/>
        <a:lstStyle/>
        <a:p>
          <a:endParaRPr lang="zh-TW" altLang="en-US"/>
        </a:p>
      </dgm:t>
    </dgm:pt>
    <dgm:pt modelId="{03986A64-3E6E-411B-8DC7-69E8D167E603}" type="pres">
      <dgm:prSet presAssocID="{4C2E1AA2-23C5-48D6-BC92-13AE85F05E3F}" presName="connectorText" presStyleLbl="sibTrans2D1" presStyleIdx="2" presStyleCnt="6"/>
      <dgm:spPr/>
      <dgm:t>
        <a:bodyPr/>
        <a:lstStyle/>
        <a:p>
          <a:endParaRPr lang="zh-TW" altLang="en-US"/>
        </a:p>
      </dgm:t>
    </dgm:pt>
    <dgm:pt modelId="{23263824-817E-4E2D-85C1-0D969E68682D}" type="pres">
      <dgm:prSet presAssocID="{001E7D05-8526-4524-8353-96687A3DB5AE}" presName="node" presStyleLbl="node1" presStyleIdx="3" presStyleCnt="7">
        <dgm:presLayoutVars>
          <dgm:bulletEnabled val="1"/>
        </dgm:presLayoutVars>
      </dgm:prSet>
      <dgm:spPr/>
      <dgm:t>
        <a:bodyPr/>
        <a:lstStyle/>
        <a:p>
          <a:endParaRPr lang="zh-TW" altLang="en-US"/>
        </a:p>
      </dgm:t>
    </dgm:pt>
    <dgm:pt modelId="{CC70B1BC-0E06-4B0F-AD19-5429BBAE1BC5}" type="pres">
      <dgm:prSet presAssocID="{2F401D8F-9220-452C-83BA-294A34BA0477}" presName="sibTrans" presStyleLbl="sibTrans2D1" presStyleIdx="3" presStyleCnt="6"/>
      <dgm:spPr/>
      <dgm:t>
        <a:bodyPr/>
        <a:lstStyle/>
        <a:p>
          <a:endParaRPr lang="zh-TW" altLang="en-US"/>
        </a:p>
      </dgm:t>
    </dgm:pt>
    <dgm:pt modelId="{80F5B139-9BDE-43E0-BE27-284C45FE2E35}" type="pres">
      <dgm:prSet presAssocID="{2F401D8F-9220-452C-83BA-294A34BA0477}" presName="connectorText" presStyleLbl="sibTrans2D1" presStyleIdx="3" presStyleCnt="6"/>
      <dgm:spPr/>
      <dgm:t>
        <a:bodyPr/>
        <a:lstStyle/>
        <a:p>
          <a:endParaRPr lang="zh-TW" altLang="en-US"/>
        </a:p>
      </dgm:t>
    </dgm:pt>
    <dgm:pt modelId="{EC438A5C-5C32-4037-BD7B-AA4F5CC85115}" type="pres">
      <dgm:prSet presAssocID="{077CB2BB-C5A1-45C5-B102-2E5B81FD5551}" presName="node" presStyleLbl="node1" presStyleIdx="4" presStyleCnt="7">
        <dgm:presLayoutVars>
          <dgm:bulletEnabled val="1"/>
        </dgm:presLayoutVars>
      </dgm:prSet>
      <dgm:spPr/>
      <dgm:t>
        <a:bodyPr/>
        <a:lstStyle/>
        <a:p>
          <a:endParaRPr lang="zh-TW" altLang="en-US"/>
        </a:p>
      </dgm:t>
    </dgm:pt>
    <dgm:pt modelId="{D12DC996-3F6B-4D3F-9FED-2070D9E45B1A}" type="pres">
      <dgm:prSet presAssocID="{4D513007-A19A-4A5D-BC68-BBA402F4814B}" presName="sibTrans" presStyleLbl="sibTrans2D1" presStyleIdx="4" presStyleCnt="6"/>
      <dgm:spPr/>
      <dgm:t>
        <a:bodyPr/>
        <a:lstStyle/>
        <a:p>
          <a:endParaRPr lang="zh-TW" altLang="en-US"/>
        </a:p>
      </dgm:t>
    </dgm:pt>
    <dgm:pt modelId="{8D5F14B9-8530-479C-9167-3BF90321A85E}" type="pres">
      <dgm:prSet presAssocID="{4D513007-A19A-4A5D-BC68-BBA402F4814B}" presName="connectorText" presStyleLbl="sibTrans2D1" presStyleIdx="4" presStyleCnt="6"/>
      <dgm:spPr/>
      <dgm:t>
        <a:bodyPr/>
        <a:lstStyle/>
        <a:p>
          <a:endParaRPr lang="zh-TW" altLang="en-US"/>
        </a:p>
      </dgm:t>
    </dgm:pt>
    <dgm:pt modelId="{46A4C0D4-685D-481B-9A5C-CEB7F25FD214}" type="pres">
      <dgm:prSet presAssocID="{DCDB04F8-B2B0-496C-8218-5784C6BBD4A6}" presName="node" presStyleLbl="node1" presStyleIdx="5" presStyleCnt="7">
        <dgm:presLayoutVars>
          <dgm:bulletEnabled val="1"/>
        </dgm:presLayoutVars>
      </dgm:prSet>
      <dgm:spPr/>
      <dgm:t>
        <a:bodyPr/>
        <a:lstStyle/>
        <a:p>
          <a:endParaRPr lang="zh-TW" altLang="en-US"/>
        </a:p>
      </dgm:t>
    </dgm:pt>
    <dgm:pt modelId="{DDC346E3-D7DC-4CC3-B502-2D16444A05DB}" type="pres">
      <dgm:prSet presAssocID="{4D2611B8-4310-4788-B295-1D7A82F23089}" presName="sibTrans" presStyleLbl="sibTrans2D1" presStyleIdx="5" presStyleCnt="6"/>
      <dgm:spPr/>
      <dgm:t>
        <a:bodyPr/>
        <a:lstStyle/>
        <a:p>
          <a:endParaRPr lang="zh-TW" altLang="en-US"/>
        </a:p>
      </dgm:t>
    </dgm:pt>
    <dgm:pt modelId="{6A72FA07-F526-4C52-922A-33A818A0855D}" type="pres">
      <dgm:prSet presAssocID="{4D2611B8-4310-4788-B295-1D7A82F23089}" presName="connectorText" presStyleLbl="sibTrans2D1" presStyleIdx="5" presStyleCnt="6"/>
      <dgm:spPr/>
      <dgm:t>
        <a:bodyPr/>
        <a:lstStyle/>
        <a:p>
          <a:endParaRPr lang="zh-TW" altLang="en-US"/>
        </a:p>
      </dgm:t>
    </dgm:pt>
    <dgm:pt modelId="{4E9C9F41-C718-483B-8836-4AF80EC23476}" type="pres">
      <dgm:prSet presAssocID="{7CAA9F03-A7B2-474B-89BB-B4AE76395490}" presName="node" presStyleLbl="node1" presStyleIdx="6" presStyleCnt="7">
        <dgm:presLayoutVars>
          <dgm:bulletEnabled val="1"/>
        </dgm:presLayoutVars>
      </dgm:prSet>
      <dgm:spPr/>
      <dgm:t>
        <a:bodyPr/>
        <a:lstStyle/>
        <a:p>
          <a:endParaRPr lang="zh-TW" altLang="en-US"/>
        </a:p>
      </dgm:t>
    </dgm:pt>
  </dgm:ptLst>
  <dgm:cxnLst>
    <dgm:cxn modelId="{EA828B53-4A65-4D94-9E6B-52F70A925BC6}" type="presOf" srcId="{2F188687-F81D-46C1-938F-CC06C7621624}" destId="{9993A41C-987D-407E-B246-8A268C460327}" srcOrd="0" destOrd="0" presId="urn:microsoft.com/office/officeart/2005/8/layout/process1"/>
    <dgm:cxn modelId="{78985E75-3A45-44DB-9AB2-6F9F66F8746C}" type="presOf" srcId="{0B12D581-C2C4-447D-B458-57D2647C778B}" destId="{ECC8BCF3-A43D-4C8F-BBBD-5688BC10EB3B}" srcOrd="1" destOrd="0" presId="urn:microsoft.com/office/officeart/2005/8/layout/process1"/>
    <dgm:cxn modelId="{E6DE9E98-1E63-47DF-B767-FEBC3C1F0788}" type="presOf" srcId="{2F401D8F-9220-452C-83BA-294A34BA0477}" destId="{CC70B1BC-0E06-4B0F-AD19-5429BBAE1BC5}" srcOrd="0" destOrd="0" presId="urn:microsoft.com/office/officeart/2005/8/layout/process1"/>
    <dgm:cxn modelId="{2EACB8CE-C243-4C3A-81B2-1CDBE620964E}" type="presOf" srcId="{077CB2BB-C5A1-45C5-B102-2E5B81FD5551}" destId="{EC438A5C-5C32-4037-BD7B-AA4F5CC85115}" srcOrd="0" destOrd="0" presId="urn:microsoft.com/office/officeart/2005/8/layout/process1"/>
    <dgm:cxn modelId="{5CB604D3-33B3-4870-8DF1-3AE3C66B69D9}" type="presOf" srcId="{17DCCD9B-D957-43E0-A86E-57D5AA504A39}" destId="{E9D8210C-B39D-4A6F-9284-686C1E72A82E}" srcOrd="0" destOrd="0" presId="urn:microsoft.com/office/officeart/2005/8/layout/process1"/>
    <dgm:cxn modelId="{931140BF-C9B7-4AD5-8064-20EB64122F3B}" type="presOf" srcId="{2F401D8F-9220-452C-83BA-294A34BA0477}" destId="{80F5B139-9BDE-43E0-BE27-284C45FE2E35}" srcOrd="1" destOrd="0" presId="urn:microsoft.com/office/officeart/2005/8/layout/process1"/>
    <dgm:cxn modelId="{A9F6DF7C-E776-4203-965D-179D595B5438}" type="presOf" srcId="{7CAA9F03-A7B2-474B-89BB-B4AE76395490}" destId="{4E9C9F41-C718-483B-8836-4AF80EC23476}" srcOrd="0" destOrd="0" presId="urn:microsoft.com/office/officeart/2005/8/layout/process1"/>
    <dgm:cxn modelId="{C9702660-C73D-4ABD-9BD5-DD0055348FA3}" type="presOf" srcId="{4D2611B8-4310-4788-B295-1D7A82F23089}" destId="{DDC346E3-D7DC-4CC3-B502-2D16444A05DB}" srcOrd="0" destOrd="0" presId="urn:microsoft.com/office/officeart/2005/8/layout/process1"/>
    <dgm:cxn modelId="{7BF66C05-B6AC-425A-9C01-7CFD71C5105A}" srcId="{119CC91F-C749-4041-81B2-2D91BF60A21D}" destId="{7CAA9F03-A7B2-474B-89BB-B4AE76395490}" srcOrd="6" destOrd="0" parTransId="{5895143A-4AAE-488D-9762-E29053CFB141}" sibTransId="{09C8D180-2E3F-44FC-A378-78B7315A0448}"/>
    <dgm:cxn modelId="{3D4550E0-0BE3-44D0-B42B-A28E3F395F2D}" srcId="{119CC91F-C749-4041-81B2-2D91BF60A21D}" destId="{EE343050-C991-4327-AF9B-9299B1B4AF5D}" srcOrd="2" destOrd="0" parTransId="{52257231-2B6A-4B95-A65A-B11BE40BBD84}" sibTransId="{4C2E1AA2-23C5-48D6-BC92-13AE85F05E3F}"/>
    <dgm:cxn modelId="{727A24A2-E61C-40E7-9F45-B55C2DF8A038}" type="presOf" srcId="{0B12D581-C2C4-447D-B458-57D2647C778B}" destId="{27751FA8-C340-4864-A436-0791E8D6484F}" srcOrd="0" destOrd="0" presId="urn:microsoft.com/office/officeart/2005/8/layout/process1"/>
    <dgm:cxn modelId="{299CB45A-AFC8-4695-A845-D477CD8BBE1F}" type="presOf" srcId="{4D2611B8-4310-4788-B295-1D7A82F23089}" destId="{6A72FA07-F526-4C52-922A-33A818A0855D}" srcOrd="1" destOrd="0" presId="urn:microsoft.com/office/officeart/2005/8/layout/process1"/>
    <dgm:cxn modelId="{0A769B19-C3AE-45A5-9BAF-26E82C5FFF57}" srcId="{119CC91F-C749-4041-81B2-2D91BF60A21D}" destId="{17DCCD9B-D957-43E0-A86E-57D5AA504A39}" srcOrd="0" destOrd="0" parTransId="{B534C2C0-B188-41C7-B438-62E078139725}" sibTransId="{24C68C2E-0942-43CB-BD75-80645DC5286E}"/>
    <dgm:cxn modelId="{B77AD0C6-C8E0-40AA-B1D9-0E123A31188C}" type="presOf" srcId="{4C2E1AA2-23C5-48D6-BC92-13AE85F05E3F}" destId="{03986A64-3E6E-411B-8DC7-69E8D167E603}" srcOrd="1" destOrd="0" presId="urn:microsoft.com/office/officeart/2005/8/layout/process1"/>
    <dgm:cxn modelId="{72F4691C-EF99-49EA-9759-4B38EB1A35DF}" srcId="{119CC91F-C749-4041-81B2-2D91BF60A21D}" destId="{001E7D05-8526-4524-8353-96687A3DB5AE}" srcOrd="3" destOrd="0" parTransId="{313E83C6-DA6E-40E1-9C8E-54ED900A723E}" sibTransId="{2F401D8F-9220-452C-83BA-294A34BA0477}"/>
    <dgm:cxn modelId="{674B4AEF-6D0A-44AC-9A32-E471EAD9A84D}" type="presOf" srcId="{4D513007-A19A-4A5D-BC68-BBA402F4814B}" destId="{D12DC996-3F6B-4D3F-9FED-2070D9E45B1A}" srcOrd="0" destOrd="0" presId="urn:microsoft.com/office/officeart/2005/8/layout/process1"/>
    <dgm:cxn modelId="{C5C0D6CE-BA44-4EAD-AF83-39444F615002}" type="presOf" srcId="{EE343050-C991-4327-AF9B-9299B1B4AF5D}" destId="{8B8F9588-C56B-406B-A0EF-BBA706078628}" srcOrd="0" destOrd="0" presId="urn:microsoft.com/office/officeart/2005/8/layout/process1"/>
    <dgm:cxn modelId="{D11A1738-2FC0-4E7A-BB9F-62CD000CFFF4}" type="presOf" srcId="{DCDB04F8-B2B0-496C-8218-5784C6BBD4A6}" destId="{46A4C0D4-685D-481B-9A5C-CEB7F25FD214}" srcOrd="0" destOrd="0" presId="urn:microsoft.com/office/officeart/2005/8/layout/process1"/>
    <dgm:cxn modelId="{585885B5-C88A-4150-AACE-C46FCC2CC752}" type="presOf" srcId="{24C68C2E-0942-43CB-BD75-80645DC5286E}" destId="{7108640C-048F-4FC4-897D-0565DB174461}" srcOrd="0" destOrd="0" presId="urn:microsoft.com/office/officeart/2005/8/layout/process1"/>
    <dgm:cxn modelId="{33070F32-129C-450F-AD84-EF8AA635BB1E}" type="presOf" srcId="{119CC91F-C749-4041-81B2-2D91BF60A21D}" destId="{E1D2C7B4-D9F0-45CA-8841-56D455F5E40B}" srcOrd="0" destOrd="0" presId="urn:microsoft.com/office/officeart/2005/8/layout/process1"/>
    <dgm:cxn modelId="{CAE07FA8-1A87-4AB4-B9D8-3C4CA40BA813}" type="presOf" srcId="{4C2E1AA2-23C5-48D6-BC92-13AE85F05E3F}" destId="{D555514A-2940-4BF1-9FE9-C820297EFF91}" srcOrd="0" destOrd="0" presId="urn:microsoft.com/office/officeart/2005/8/layout/process1"/>
    <dgm:cxn modelId="{1881A961-2068-416A-9D53-C4BF4FA1AC06}" type="presOf" srcId="{001E7D05-8526-4524-8353-96687A3DB5AE}" destId="{23263824-817E-4E2D-85C1-0D969E68682D}" srcOrd="0" destOrd="0" presId="urn:microsoft.com/office/officeart/2005/8/layout/process1"/>
    <dgm:cxn modelId="{444AE2E8-0243-4CD7-9B5C-475C1CE2727D}" srcId="{119CC91F-C749-4041-81B2-2D91BF60A21D}" destId="{077CB2BB-C5A1-45C5-B102-2E5B81FD5551}" srcOrd="4" destOrd="0" parTransId="{66AD09FE-FF29-45E5-980F-E538BF7504CD}" sibTransId="{4D513007-A19A-4A5D-BC68-BBA402F4814B}"/>
    <dgm:cxn modelId="{844CEE74-A3D2-44AA-BA3E-4CFB73104137}" type="presOf" srcId="{4D513007-A19A-4A5D-BC68-BBA402F4814B}" destId="{8D5F14B9-8530-479C-9167-3BF90321A85E}" srcOrd="1" destOrd="0" presId="urn:microsoft.com/office/officeart/2005/8/layout/process1"/>
    <dgm:cxn modelId="{FA8D0268-CA82-48E2-8C43-774F1CAA7459}" srcId="{119CC91F-C749-4041-81B2-2D91BF60A21D}" destId="{DCDB04F8-B2B0-496C-8218-5784C6BBD4A6}" srcOrd="5" destOrd="0" parTransId="{365D88FB-7FC1-4F5B-B216-38A7F0E99046}" sibTransId="{4D2611B8-4310-4788-B295-1D7A82F23089}"/>
    <dgm:cxn modelId="{B548FE99-8D8A-4C0E-AEFF-3347C335A8EB}" type="presOf" srcId="{24C68C2E-0942-43CB-BD75-80645DC5286E}" destId="{764E8214-9ACA-41F1-BE55-BE32C5ABD751}" srcOrd="1" destOrd="0" presId="urn:microsoft.com/office/officeart/2005/8/layout/process1"/>
    <dgm:cxn modelId="{17581FBA-D8B8-4029-9B70-E3951FDA845A}" srcId="{119CC91F-C749-4041-81B2-2D91BF60A21D}" destId="{2F188687-F81D-46C1-938F-CC06C7621624}" srcOrd="1" destOrd="0" parTransId="{619F843F-DFA5-43DD-8389-E953BD447E68}" sibTransId="{0B12D581-C2C4-447D-B458-57D2647C778B}"/>
    <dgm:cxn modelId="{CF09D663-231C-4A22-8960-62DF2F7DA9A2}" type="presParOf" srcId="{E1D2C7B4-D9F0-45CA-8841-56D455F5E40B}" destId="{E9D8210C-B39D-4A6F-9284-686C1E72A82E}" srcOrd="0" destOrd="0" presId="urn:microsoft.com/office/officeart/2005/8/layout/process1"/>
    <dgm:cxn modelId="{F4B9598C-1FC3-434B-AFED-CC4F82BCECE3}" type="presParOf" srcId="{E1D2C7B4-D9F0-45CA-8841-56D455F5E40B}" destId="{7108640C-048F-4FC4-897D-0565DB174461}" srcOrd="1" destOrd="0" presId="urn:microsoft.com/office/officeart/2005/8/layout/process1"/>
    <dgm:cxn modelId="{8DB562D4-9076-49A0-A395-F96DC3F5CEAE}" type="presParOf" srcId="{7108640C-048F-4FC4-897D-0565DB174461}" destId="{764E8214-9ACA-41F1-BE55-BE32C5ABD751}" srcOrd="0" destOrd="0" presId="urn:microsoft.com/office/officeart/2005/8/layout/process1"/>
    <dgm:cxn modelId="{3B748B02-7A9F-4329-B0F1-220B3B7E2486}" type="presParOf" srcId="{E1D2C7B4-D9F0-45CA-8841-56D455F5E40B}" destId="{9993A41C-987D-407E-B246-8A268C460327}" srcOrd="2" destOrd="0" presId="urn:microsoft.com/office/officeart/2005/8/layout/process1"/>
    <dgm:cxn modelId="{1E01E640-8A8F-412B-A316-E2DD59DCDE7D}" type="presParOf" srcId="{E1D2C7B4-D9F0-45CA-8841-56D455F5E40B}" destId="{27751FA8-C340-4864-A436-0791E8D6484F}" srcOrd="3" destOrd="0" presId="urn:microsoft.com/office/officeart/2005/8/layout/process1"/>
    <dgm:cxn modelId="{232EA749-7526-4830-9CE3-8843B1B93D8E}" type="presParOf" srcId="{27751FA8-C340-4864-A436-0791E8D6484F}" destId="{ECC8BCF3-A43D-4C8F-BBBD-5688BC10EB3B}" srcOrd="0" destOrd="0" presId="urn:microsoft.com/office/officeart/2005/8/layout/process1"/>
    <dgm:cxn modelId="{44EBF20C-2A6C-4281-BBF1-1E8C7A61AF93}" type="presParOf" srcId="{E1D2C7B4-D9F0-45CA-8841-56D455F5E40B}" destId="{8B8F9588-C56B-406B-A0EF-BBA706078628}" srcOrd="4" destOrd="0" presId="urn:microsoft.com/office/officeart/2005/8/layout/process1"/>
    <dgm:cxn modelId="{72B12FAB-6391-49DD-803B-D91D745FD671}" type="presParOf" srcId="{E1D2C7B4-D9F0-45CA-8841-56D455F5E40B}" destId="{D555514A-2940-4BF1-9FE9-C820297EFF91}" srcOrd="5" destOrd="0" presId="urn:microsoft.com/office/officeart/2005/8/layout/process1"/>
    <dgm:cxn modelId="{2EB3E45F-9D4D-4B24-A703-C4B23F8CD385}" type="presParOf" srcId="{D555514A-2940-4BF1-9FE9-C820297EFF91}" destId="{03986A64-3E6E-411B-8DC7-69E8D167E603}" srcOrd="0" destOrd="0" presId="urn:microsoft.com/office/officeart/2005/8/layout/process1"/>
    <dgm:cxn modelId="{174F5881-F08E-4D3C-80A2-24DE1B35A67D}" type="presParOf" srcId="{E1D2C7B4-D9F0-45CA-8841-56D455F5E40B}" destId="{23263824-817E-4E2D-85C1-0D969E68682D}" srcOrd="6" destOrd="0" presId="urn:microsoft.com/office/officeart/2005/8/layout/process1"/>
    <dgm:cxn modelId="{73B99478-0CA2-46B5-A842-D318A50D6456}" type="presParOf" srcId="{E1D2C7B4-D9F0-45CA-8841-56D455F5E40B}" destId="{CC70B1BC-0E06-4B0F-AD19-5429BBAE1BC5}" srcOrd="7" destOrd="0" presId="urn:microsoft.com/office/officeart/2005/8/layout/process1"/>
    <dgm:cxn modelId="{5FAC873E-C2FE-4A82-A253-96DBDF3962C7}" type="presParOf" srcId="{CC70B1BC-0E06-4B0F-AD19-5429BBAE1BC5}" destId="{80F5B139-9BDE-43E0-BE27-284C45FE2E35}" srcOrd="0" destOrd="0" presId="urn:microsoft.com/office/officeart/2005/8/layout/process1"/>
    <dgm:cxn modelId="{77C9C5B0-DAAD-41D6-B583-5B18C2DDADEF}" type="presParOf" srcId="{E1D2C7B4-D9F0-45CA-8841-56D455F5E40B}" destId="{EC438A5C-5C32-4037-BD7B-AA4F5CC85115}" srcOrd="8" destOrd="0" presId="urn:microsoft.com/office/officeart/2005/8/layout/process1"/>
    <dgm:cxn modelId="{767ACB24-B690-4A43-8DA4-BE8DA910C020}" type="presParOf" srcId="{E1D2C7B4-D9F0-45CA-8841-56D455F5E40B}" destId="{D12DC996-3F6B-4D3F-9FED-2070D9E45B1A}" srcOrd="9" destOrd="0" presId="urn:microsoft.com/office/officeart/2005/8/layout/process1"/>
    <dgm:cxn modelId="{BC1E610F-DDD0-451A-AF30-31F109692165}" type="presParOf" srcId="{D12DC996-3F6B-4D3F-9FED-2070D9E45B1A}" destId="{8D5F14B9-8530-479C-9167-3BF90321A85E}" srcOrd="0" destOrd="0" presId="urn:microsoft.com/office/officeart/2005/8/layout/process1"/>
    <dgm:cxn modelId="{AEDFCE5C-F98B-4F98-ACC2-DBB5DCD4BEF0}" type="presParOf" srcId="{E1D2C7B4-D9F0-45CA-8841-56D455F5E40B}" destId="{46A4C0D4-685D-481B-9A5C-CEB7F25FD214}" srcOrd="10" destOrd="0" presId="urn:microsoft.com/office/officeart/2005/8/layout/process1"/>
    <dgm:cxn modelId="{CEE8E764-548A-4DFF-AE6E-7648508CB8FD}" type="presParOf" srcId="{E1D2C7B4-D9F0-45CA-8841-56D455F5E40B}" destId="{DDC346E3-D7DC-4CC3-B502-2D16444A05DB}" srcOrd="11" destOrd="0" presId="urn:microsoft.com/office/officeart/2005/8/layout/process1"/>
    <dgm:cxn modelId="{7E829C1E-5126-4C9F-8CB2-D2EF8BD6E831}" type="presParOf" srcId="{DDC346E3-D7DC-4CC3-B502-2D16444A05DB}" destId="{6A72FA07-F526-4C52-922A-33A818A0855D}" srcOrd="0" destOrd="0" presId="urn:microsoft.com/office/officeart/2005/8/layout/process1"/>
    <dgm:cxn modelId="{D762C131-0125-413E-A30B-B2038EB39F28}" type="presParOf" srcId="{E1D2C7B4-D9F0-45CA-8841-56D455F5E40B}" destId="{4E9C9F41-C718-483B-8836-4AF80EC23476}"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436B3-5363-4A25-B9BC-AAD0C4DA69F8}" type="doc">
      <dgm:prSet loTypeId="urn:microsoft.com/office/officeart/2005/8/layout/pList1#1" loCatId="list" qsTypeId="urn:microsoft.com/office/officeart/2005/8/quickstyle/3d1" qsCatId="3D" csTypeId="urn:microsoft.com/office/officeart/2005/8/colors/accent6_4" csCatId="accent6" phldr="1"/>
      <dgm:spPr/>
      <dgm:t>
        <a:bodyPr/>
        <a:lstStyle/>
        <a:p>
          <a:endParaRPr lang="zh-TW" altLang="en-US"/>
        </a:p>
      </dgm:t>
    </dgm:pt>
    <dgm:pt modelId="{5A16C613-43BF-444D-AE07-8B3BB9B785FF}">
      <dgm:prSet phldrT="[文字]"/>
      <dgm:spPr/>
      <dgm:t>
        <a:bodyPr/>
        <a:lstStyle/>
        <a:p>
          <a:r>
            <a:rPr lang="zh-TW" altLang="en-US" b="1" dirty="0" smtClean="0">
              <a:solidFill>
                <a:srgbClr val="FF5050"/>
              </a:solidFill>
              <a:latin typeface="微軟正黑體" pitchFamily="34" charset="-120"/>
              <a:ea typeface="微軟正黑體" pitchFamily="34" charset="-120"/>
            </a:rPr>
            <a:t>策略規劃階段</a:t>
          </a:r>
          <a:endParaRPr lang="zh-TW" altLang="en-US" b="1" dirty="0">
            <a:solidFill>
              <a:srgbClr val="FF5050"/>
            </a:solidFill>
            <a:latin typeface="微軟正黑體" pitchFamily="34" charset="-120"/>
            <a:ea typeface="微軟正黑體" pitchFamily="34" charset="-120"/>
          </a:endParaRPr>
        </a:p>
      </dgm:t>
    </dgm:pt>
    <dgm:pt modelId="{1E966F57-9824-46D0-8CAA-3536517FFB36}" type="parTrans" cxnId="{4C630B4B-B48E-4A05-BFCD-483B51B23017}">
      <dgm:prSet/>
      <dgm:spPr/>
      <dgm:t>
        <a:bodyPr/>
        <a:lstStyle/>
        <a:p>
          <a:endParaRPr lang="zh-TW" altLang="en-US"/>
        </a:p>
      </dgm:t>
    </dgm:pt>
    <dgm:pt modelId="{6D46CF33-6441-4EC3-88B9-C5234C23D3D1}" type="sibTrans" cxnId="{4C630B4B-B48E-4A05-BFCD-483B51B23017}">
      <dgm:prSet/>
      <dgm:spPr/>
      <dgm:t>
        <a:bodyPr/>
        <a:lstStyle/>
        <a:p>
          <a:endParaRPr lang="zh-TW" altLang="en-US"/>
        </a:p>
      </dgm:t>
    </dgm:pt>
    <dgm:pt modelId="{15034DF6-9E6D-453A-8C95-FA6505CCF744}">
      <dgm:prSet phldrT="[文字]"/>
      <dgm:spPr/>
      <dgm:t>
        <a:bodyPr/>
        <a:lstStyle/>
        <a:p>
          <a:r>
            <a:rPr lang="zh-TW" altLang="en-US" b="1" dirty="0" smtClean="0">
              <a:solidFill>
                <a:srgbClr val="00B050"/>
              </a:solidFill>
              <a:latin typeface="微軟正黑體" pitchFamily="34" charset="-120"/>
              <a:ea typeface="微軟正黑體" pitchFamily="34" charset="-120"/>
            </a:rPr>
            <a:t>策略執行階段</a:t>
          </a:r>
          <a:endParaRPr lang="zh-TW" altLang="en-US" b="1" dirty="0">
            <a:solidFill>
              <a:srgbClr val="00B050"/>
            </a:solidFill>
            <a:latin typeface="微軟正黑體" pitchFamily="34" charset="-120"/>
            <a:ea typeface="微軟正黑體" pitchFamily="34" charset="-120"/>
          </a:endParaRPr>
        </a:p>
      </dgm:t>
    </dgm:pt>
    <dgm:pt modelId="{437F914D-A0E1-4FE7-B562-58F5EC474A60}" type="parTrans" cxnId="{918393D5-A0A3-4255-B2EC-E2CBD383B7CD}">
      <dgm:prSet/>
      <dgm:spPr/>
      <dgm:t>
        <a:bodyPr/>
        <a:lstStyle/>
        <a:p>
          <a:endParaRPr lang="zh-TW" altLang="en-US"/>
        </a:p>
      </dgm:t>
    </dgm:pt>
    <dgm:pt modelId="{D5604753-99F9-4F44-838D-DB0E24C5712B}" type="sibTrans" cxnId="{918393D5-A0A3-4255-B2EC-E2CBD383B7CD}">
      <dgm:prSet/>
      <dgm:spPr/>
      <dgm:t>
        <a:bodyPr/>
        <a:lstStyle/>
        <a:p>
          <a:endParaRPr lang="zh-TW" altLang="en-US"/>
        </a:p>
      </dgm:t>
    </dgm:pt>
    <dgm:pt modelId="{16030CAC-1403-4DD2-A531-C13403F1B8C1}">
      <dgm:prSet phldrT="[文字]"/>
      <dgm:spPr/>
      <dgm:t>
        <a:bodyPr/>
        <a:lstStyle/>
        <a:p>
          <a:r>
            <a:rPr lang="zh-TW" altLang="en-US" b="1" dirty="0" smtClean="0">
              <a:solidFill>
                <a:srgbClr val="7030A0"/>
              </a:solidFill>
              <a:latin typeface="微軟正黑體" pitchFamily="34" charset="-120"/>
              <a:ea typeface="微軟正黑體" pitchFamily="34" charset="-120"/>
            </a:rPr>
            <a:t>策略控制階段</a:t>
          </a:r>
          <a:endParaRPr lang="zh-TW" altLang="en-US" b="1" dirty="0">
            <a:solidFill>
              <a:srgbClr val="7030A0"/>
            </a:solidFill>
            <a:latin typeface="微軟正黑體" pitchFamily="34" charset="-120"/>
            <a:ea typeface="微軟正黑體" pitchFamily="34" charset="-120"/>
          </a:endParaRPr>
        </a:p>
      </dgm:t>
    </dgm:pt>
    <dgm:pt modelId="{20ABC7E9-88F6-4BD5-B372-ED5F2616DDEF}" type="parTrans" cxnId="{83B53936-1DEB-4A6B-B30E-8892886DAEE1}">
      <dgm:prSet/>
      <dgm:spPr/>
      <dgm:t>
        <a:bodyPr/>
        <a:lstStyle/>
        <a:p>
          <a:endParaRPr lang="zh-TW" altLang="en-US"/>
        </a:p>
      </dgm:t>
    </dgm:pt>
    <dgm:pt modelId="{5DD17608-B92F-4CF7-A389-BF421F5303B9}" type="sibTrans" cxnId="{83B53936-1DEB-4A6B-B30E-8892886DAEE1}">
      <dgm:prSet/>
      <dgm:spPr/>
      <dgm:t>
        <a:bodyPr/>
        <a:lstStyle/>
        <a:p>
          <a:endParaRPr lang="zh-TW" altLang="en-US"/>
        </a:p>
      </dgm:t>
    </dgm:pt>
    <dgm:pt modelId="{9230582F-696E-412F-B213-5DEF8AAB406C}" type="pres">
      <dgm:prSet presAssocID="{660436B3-5363-4A25-B9BC-AAD0C4DA69F8}" presName="Name0" presStyleCnt="0">
        <dgm:presLayoutVars>
          <dgm:dir/>
          <dgm:resizeHandles val="exact"/>
        </dgm:presLayoutVars>
      </dgm:prSet>
      <dgm:spPr/>
      <dgm:t>
        <a:bodyPr/>
        <a:lstStyle/>
        <a:p>
          <a:endParaRPr lang="zh-TW" altLang="en-US"/>
        </a:p>
      </dgm:t>
    </dgm:pt>
    <dgm:pt modelId="{95CF3D03-A67F-4FDD-B9E0-8669E3100E60}" type="pres">
      <dgm:prSet presAssocID="{5A16C613-43BF-444D-AE07-8B3BB9B785FF}" presName="compNode" presStyleCnt="0"/>
      <dgm:spPr/>
    </dgm:pt>
    <dgm:pt modelId="{D4B6F9BE-96AC-4229-BB6A-537F6DA97C72}" type="pres">
      <dgm:prSet presAssocID="{5A16C613-43BF-444D-AE07-8B3BB9B785FF}" presName="pict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dgm:spPr>
      <dgm:t>
        <a:bodyPr/>
        <a:lstStyle/>
        <a:p>
          <a:endParaRPr lang="zh-TW" altLang="en-US"/>
        </a:p>
      </dgm:t>
    </dgm:pt>
    <dgm:pt modelId="{4C8457D7-7DA5-4AFE-A1BF-88AC927EEB58}" type="pres">
      <dgm:prSet presAssocID="{5A16C613-43BF-444D-AE07-8B3BB9B785FF}" presName="textRect" presStyleLbl="revTx" presStyleIdx="0" presStyleCnt="3">
        <dgm:presLayoutVars>
          <dgm:bulletEnabled val="1"/>
        </dgm:presLayoutVars>
      </dgm:prSet>
      <dgm:spPr/>
      <dgm:t>
        <a:bodyPr/>
        <a:lstStyle/>
        <a:p>
          <a:endParaRPr lang="zh-TW" altLang="en-US"/>
        </a:p>
      </dgm:t>
    </dgm:pt>
    <dgm:pt modelId="{9E80F602-D069-4A86-86FD-81B329B55DA5}" type="pres">
      <dgm:prSet presAssocID="{6D46CF33-6441-4EC3-88B9-C5234C23D3D1}" presName="sibTrans" presStyleLbl="sibTrans2D1" presStyleIdx="0" presStyleCnt="0"/>
      <dgm:spPr/>
      <dgm:t>
        <a:bodyPr/>
        <a:lstStyle/>
        <a:p>
          <a:endParaRPr lang="zh-TW" altLang="en-US"/>
        </a:p>
      </dgm:t>
    </dgm:pt>
    <dgm:pt modelId="{2D4BA6F7-436F-4268-B92E-88E3B201A543}" type="pres">
      <dgm:prSet presAssocID="{15034DF6-9E6D-453A-8C95-FA6505CCF744}" presName="compNode" presStyleCnt="0"/>
      <dgm:spPr/>
    </dgm:pt>
    <dgm:pt modelId="{010D2160-51D8-4768-A6D4-D579E71810F5}" type="pres">
      <dgm:prSet presAssocID="{15034DF6-9E6D-453A-8C95-FA6505CCF744}" presName="pict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t>
        <a:bodyPr/>
        <a:lstStyle/>
        <a:p>
          <a:endParaRPr lang="zh-TW" altLang="en-US"/>
        </a:p>
      </dgm:t>
    </dgm:pt>
    <dgm:pt modelId="{CDCDC77C-DED1-4F7D-BFD6-9F568F648D08}" type="pres">
      <dgm:prSet presAssocID="{15034DF6-9E6D-453A-8C95-FA6505CCF744}" presName="textRect" presStyleLbl="revTx" presStyleIdx="1" presStyleCnt="3">
        <dgm:presLayoutVars>
          <dgm:bulletEnabled val="1"/>
        </dgm:presLayoutVars>
      </dgm:prSet>
      <dgm:spPr/>
      <dgm:t>
        <a:bodyPr/>
        <a:lstStyle/>
        <a:p>
          <a:endParaRPr lang="zh-TW" altLang="en-US"/>
        </a:p>
      </dgm:t>
    </dgm:pt>
    <dgm:pt modelId="{B6D52A08-44AB-4FFB-A912-705787EA9011}" type="pres">
      <dgm:prSet presAssocID="{D5604753-99F9-4F44-838D-DB0E24C5712B}" presName="sibTrans" presStyleLbl="sibTrans2D1" presStyleIdx="0" presStyleCnt="0"/>
      <dgm:spPr/>
      <dgm:t>
        <a:bodyPr/>
        <a:lstStyle/>
        <a:p>
          <a:endParaRPr lang="zh-TW" altLang="en-US"/>
        </a:p>
      </dgm:t>
    </dgm:pt>
    <dgm:pt modelId="{242A9EAE-4D58-4440-9BEF-2B866CA46534}" type="pres">
      <dgm:prSet presAssocID="{16030CAC-1403-4DD2-A531-C13403F1B8C1}" presName="compNode" presStyleCnt="0"/>
      <dgm:spPr/>
    </dgm:pt>
    <dgm:pt modelId="{74BB5DF6-C520-4F82-A6A7-999495C907CC}" type="pres">
      <dgm:prSet presAssocID="{16030CAC-1403-4DD2-A531-C13403F1B8C1}" presName="pict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t>
        <a:bodyPr/>
        <a:lstStyle/>
        <a:p>
          <a:endParaRPr lang="zh-TW" altLang="en-US"/>
        </a:p>
      </dgm:t>
    </dgm:pt>
    <dgm:pt modelId="{D9888038-C6BA-47D3-984B-9FC319819B4D}" type="pres">
      <dgm:prSet presAssocID="{16030CAC-1403-4DD2-A531-C13403F1B8C1}" presName="textRect" presStyleLbl="revTx" presStyleIdx="2" presStyleCnt="3">
        <dgm:presLayoutVars>
          <dgm:bulletEnabled val="1"/>
        </dgm:presLayoutVars>
      </dgm:prSet>
      <dgm:spPr/>
      <dgm:t>
        <a:bodyPr/>
        <a:lstStyle/>
        <a:p>
          <a:endParaRPr lang="zh-TW" altLang="en-US"/>
        </a:p>
      </dgm:t>
    </dgm:pt>
  </dgm:ptLst>
  <dgm:cxnLst>
    <dgm:cxn modelId="{6CAC2909-D862-45E4-8C32-19B157FD30BA}" type="presOf" srcId="{16030CAC-1403-4DD2-A531-C13403F1B8C1}" destId="{D9888038-C6BA-47D3-984B-9FC319819B4D}" srcOrd="0" destOrd="0" presId="urn:microsoft.com/office/officeart/2005/8/layout/pList1#1"/>
    <dgm:cxn modelId="{FB5BC1FD-11A5-430E-9FB5-CA6FB251B3BF}" type="presOf" srcId="{5A16C613-43BF-444D-AE07-8B3BB9B785FF}" destId="{4C8457D7-7DA5-4AFE-A1BF-88AC927EEB58}" srcOrd="0" destOrd="0" presId="urn:microsoft.com/office/officeart/2005/8/layout/pList1#1"/>
    <dgm:cxn modelId="{93C23323-9D00-468B-AF45-9F9AC229681D}" type="presOf" srcId="{660436B3-5363-4A25-B9BC-AAD0C4DA69F8}" destId="{9230582F-696E-412F-B213-5DEF8AAB406C}" srcOrd="0" destOrd="0" presId="urn:microsoft.com/office/officeart/2005/8/layout/pList1#1"/>
    <dgm:cxn modelId="{4E1FCC01-2AB6-4F5E-936F-A0BD43203A2D}" type="presOf" srcId="{D5604753-99F9-4F44-838D-DB0E24C5712B}" destId="{B6D52A08-44AB-4FFB-A912-705787EA9011}" srcOrd="0" destOrd="0" presId="urn:microsoft.com/office/officeart/2005/8/layout/pList1#1"/>
    <dgm:cxn modelId="{83B53936-1DEB-4A6B-B30E-8892886DAEE1}" srcId="{660436B3-5363-4A25-B9BC-AAD0C4DA69F8}" destId="{16030CAC-1403-4DD2-A531-C13403F1B8C1}" srcOrd="2" destOrd="0" parTransId="{20ABC7E9-88F6-4BD5-B372-ED5F2616DDEF}" sibTransId="{5DD17608-B92F-4CF7-A389-BF421F5303B9}"/>
    <dgm:cxn modelId="{4C630B4B-B48E-4A05-BFCD-483B51B23017}" srcId="{660436B3-5363-4A25-B9BC-AAD0C4DA69F8}" destId="{5A16C613-43BF-444D-AE07-8B3BB9B785FF}" srcOrd="0" destOrd="0" parTransId="{1E966F57-9824-46D0-8CAA-3536517FFB36}" sibTransId="{6D46CF33-6441-4EC3-88B9-C5234C23D3D1}"/>
    <dgm:cxn modelId="{0C3959F6-A1A0-4B94-B848-8B0E5F8CEBB6}" type="presOf" srcId="{6D46CF33-6441-4EC3-88B9-C5234C23D3D1}" destId="{9E80F602-D069-4A86-86FD-81B329B55DA5}" srcOrd="0" destOrd="0" presId="urn:microsoft.com/office/officeart/2005/8/layout/pList1#1"/>
    <dgm:cxn modelId="{2313E23A-456A-44CC-9FBA-0B9CEBD0C770}" type="presOf" srcId="{15034DF6-9E6D-453A-8C95-FA6505CCF744}" destId="{CDCDC77C-DED1-4F7D-BFD6-9F568F648D08}" srcOrd="0" destOrd="0" presId="urn:microsoft.com/office/officeart/2005/8/layout/pList1#1"/>
    <dgm:cxn modelId="{918393D5-A0A3-4255-B2EC-E2CBD383B7CD}" srcId="{660436B3-5363-4A25-B9BC-AAD0C4DA69F8}" destId="{15034DF6-9E6D-453A-8C95-FA6505CCF744}" srcOrd="1" destOrd="0" parTransId="{437F914D-A0E1-4FE7-B562-58F5EC474A60}" sibTransId="{D5604753-99F9-4F44-838D-DB0E24C5712B}"/>
    <dgm:cxn modelId="{ED91AE88-5005-4A07-AF86-FD11F2D95D27}" type="presParOf" srcId="{9230582F-696E-412F-B213-5DEF8AAB406C}" destId="{95CF3D03-A67F-4FDD-B9E0-8669E3100E60}" srcOrd="0" destOrd="0" presId="urn:microsoft.com/office/officeart/2005/8/layout/pList1#1"/>
    <dgm:cxn modelId="{904A2FBB-6086-4B31-9741-7E0B111CCFCC}" type="presParOf" srcId="{95CF3D03-A67F-4FDD-B9E0-8669E3100E60}" destId="{D4B6F9BE-96AC-4229-BB6A-537F6DA97C72}" srcOrd="0" destOrd="0" presId="urn:microsoft.com/office/officeart/2005/8/layout/pList1#1"/>
    <dgm:cxn modelId="{46219433-D653-48B8-90A3-6C61B80FA410}" type="presParOf" srcId="{95CF3D03-A67F-4FDD-B9E0-8669E3100E60}" destId="{4C8457D7-7DA5-4AFE-A1BF-88AC927EEB58}" srcOrd="1" destOrd="0" presId="urn:microsoft.com/office/officeart/2005/8/layout/pList1#1"/>
    <dgm:cxn modelId="{74F77796-8D9E-4FF3-9080-F52EB8037565}" type="presParOf" srcId="{9230582F-696E-412F-B213-5DEF8AAB406C}" destId="{9E80F602-D069-4A86-86FD-81B329B55DA5}" srcOrd="1" destOrd="0" presId="urn:microsoft.com/office/officeart/2005/8/layout/pList1#1"/>
    <dgm:cxn modelId="{E2C71858-6046-4C25-BE74-0944F2DAEA68}" type="presParOf" srcId="{9230582F-696E-412F-B213-5DEF8AAB406C}" destId="{2D4BA6F7-436F-4268-B92E-88E3B201A543}" srcOrd="2" destOrd="0" presId="urn:microsoft.com/office/officeart/2005/8/layout/pList1#1"/>
    <dgm:cxn modelId="{8772BF81-612A-446F-9C41-4186993514C8}" type="presParOf" srcId="{2D4BA6F7-436F-4268-B92E-88E3B201A543}" destId="{010D2160-51D8-4768-A6D4-D579E71810F5}" srcOrd="0" destOrd="0" presId="urn:microsoft.com/office/officeart/2005/8/layout/pList1#1"/>
    <dgm:cxn modelId="{58DDE2F6-5708-4DA3-97F9-88E88D715EC8}" type="presParOf" srcId="{2D4BA6F7-436F-4268-B92E-88E3B201A543}" destId="{CDCDC77C-DED1-4F7D-BFD6-9F568F648D08}" srcOrd="1" destOrd="0" presId="urn:microsoft.com/office/officeart/2005/8/layout/pList1#1"/>
    <dgm:cxn modelId="{5C94F8CC-BCB4-4D4A-9C42-CF55F00CCAE8}" type="presParOf" srcId="{9230582F-696E-412F-B213-5DEF8AAB406C}" destId="{B6D52A08-44AB-4FFB-A912-705787EA9011}" srcOrd="3" destOrd="0" presId="urn:microsoft.com/office/officeart/2005/8/layout/pList1#1"/>
    <dgm:cxn modelId="{082CD05A-FAE2-4F83-98A7-F6C3B583031C}" type="presParOf" srcId="{9230582F-696E-412F-B213-5DEF8AAB406C}" destId="{242A9EAE-4D58-4440-9BEF-2B866CA46534}" srcOrd="4" destOrd="0" presId="urn:microsoft.com/office/officeart/2005/8/layout/pList1#1"/>
    <dgm:cxn modelId="{E5FE2E24-01C5-4752-81E1-0C1D4749D892}" type="presParOf" srcId="{242A9EAE-4D58-4440-9BEF-2B866CA46534}" destId="{74BB5DF6-C520-4F82-A6A7-999495C907CC}" srcOrd="0" destOrd="0" presId="urn:microsoft.com/office/officeart/2005/8/layout/pList1#1"/>
    <dgm:cxn modelId="{73A0947E-8428-4DA0-8999-0B8725FD0709}" type="presParOf" srcId="{242A9EAE-4D58-4440-9BEF-2B866CA46534}" destId="{D9888038-C6BA-47D3-984B-9FC319819B4D}"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264DE-5834-44C6-84AC-370F108F0178}" type="doc">
      <dgm:prSet loTypeId="urn:microsoft.com/office/officeart/2005/8/layout/vList2" loCatId="list" qsTypeId="urn:microsoft.com/office/officeart/2005/8/quickstyle/3d1" qsCatId="3D" csTypeId="urn:microsoft.com/office/officeart/2005/8/colors/accent6_5" csCatId="accent6" phldr="1"/>
      <dgm:spPr/>
      <dgm:t>
        <a:bodyPr/>
        <a:lstStyle/>
        <a:p>
          <a:endParaRPr lang="zh-TW" altLang="en-US"/>
        </a:p>
      </dgm:t>
    </dgm:pt>
    <dgm:pt modelId="{2BC2DB7C-2E11-42D4-BD43-0FE90D43D33E}">
      <dgm:prSet phldrT="[文字]"/>
      <dgm:spPr>
        <a:solidFill>
          <a:schemeClr val="accent6">
            <a:lumMod val="75000"/>
          </a:schemeClr>
        </a:solidFill>
      </dgm:spPr>
      <dgm:t>
        <a:bodyPr/>
        <a:lstStyle/>
        <a:p>
          <a:pPr algn="ctr"/>
          <a:r>
            <a:rPr lang="zh-TW" altLang="en-US" b="1" dirty="0" smtClean="0">
              <a:latin typeface="微軟正黑體" pitchFamily="34" charset="-120"/>
              <a:ea typeface="微軟正黑體" pitchFamily="34" charset="-120"/>
            </a:rPr>
            <a:t>策略規劃階段</a:t>
          </a:r>
          <a:endParaRPr lang="zh-TW" altLang="en-US" b="1" dirty="0">
            <a:latin typeface="微軟正黑體" pitchFamily="34" charset="-120"/>
            <a:ea typeface="微軟正黑體" pitchFamily="34" charset="-120"/>
          </a:endParaRPr>
        </a:p>
      </dgm:t>
    </dgm:pt>
    <dgm:pt modelId="{F544A14A-B119-4730-9451-141392C3B63C}" type="parTrans" cxnId="{F4F9AF92-26B1-4290-8BDC-2E31746FD66C}">
      <dgm:prSet/>
      <dgm:spPr/>
      <dgm:t>
        <a:bodyPr/>
        <a:lstStyle/>
        <a:p>
          <a:endParaRPr lang="zh-TW" altLang="en-US"/>
        </a:p>
      </dgm:t>
    </dgm:pt>
    <dgm:pt modelId="{2F091199-EDBE-4CF7-B074-AE528048B5B8}" type="sibTrans" cxnId="{F4F9AF92-26B1-4290-8BDC-2E31746FD66C}">
      <dgm:prSet/>
      <dgm:spPr/>
      <dgm:t>
        <a:bodyPr/>
        <a:lstStyle/>
        <a:p>
          <a:endParaRPr lang="zh-TW" altLang="en-US"/>
        </a:p>
      </dgm:t>
    </dgm:pt>
    <dgm:pt modelId="{B964AB31-E932-4B57-84CB-B443922190B1}" type="pres">
      <dgm:prSet presAssocID="{6EE264DE-5834-44C6-84AC-370F108F0178}" presName="linear" presStyleCnt="0">
        <dgm:presLayoutVars>
          <dgm:animLvl val="lvl"/>
          <dgm:resizeHandles val="exact"/>
        </dgm:presLayoutVars>
      </dgm:prSet>
      <dgm:spPr/>
      <dgm:t>
        <a:bodyPr/>
        <a:lstStyle/>
        <a:p>
          <a:endParaRPr lang="zh-TW" altLang="en-US"/>
        </a:p>
      </dgm:t>
    </dgm:pt>
    <dgm:pt modelId="{EF43510F-1E4B-4D82-A576-C203DCCF8506}" type="pres">
      <dgm:prSet presAssocID="{2BC2DB7C-2E11-42D4-BD43-0FE90D43D33E}" presName="parentText" presStyleLbl="node1" presStyleIdx="0" presStyleCnt="1">
        <dgm:presLayoutVars>
          <dgm:chMax val="0"/>
          <dgm:bulletEnabled val="1"/>
        </dgm:presLayoutVars>
      </dgm:prSet>
      <dgm:spPr/>
      <dgm:t>
        <a:bodyPr/>
        <a:lstStyle/>
        <a:p>
          <a:endParaRPr lang="zh-TW" altLang="en-US"/>
        </a:p>
      </dgm:t>
    </dgm:pt>
  </dgm:ptLst>
  <dgm:cxnLst>
    <dgm:cxn modelId="{E9E585A4-B41F-48D3-95C3-90BEDE1693E2}" type="presOf" srcId="{2BC2DB7C-2E11-42D4-BD43-0FE90D43D33E}" destId="{EF43510F-1E4B-4D82-A576-C203DCCF8506}" srcOrd="0" destOrd="0" presId="urn:microsoft.com/office/officeart/2005/8/layout/vList2"/>
    <dgm:cxn modelId="{C8F4F9EB-59C3-4C6B-8F3C-0219788C2257}" type="presOf" srcId="{6EE264DE-5834-44C6-84AC-370F108F0178}" destId="{B964AB31-E932-4B57-84CB-B443922190B1}" srcOrd="0" destOrd="0" presId="urn:microsoft.com/office/officeart/2005/8/layout/vList2"/>
    <dgm:cxn modelId="{F4F9AF92-26B1-4290-8BDC-2E31746FD66C}" srcId="{6EE264DE-5834-44C6-84AC-370F108F0178}" destId="{2BC2DB7C-2E11-42D4-BD43-0FE90D43D33E}" srcOrd="0" destOrd="0" parTransId="{F544A14A-B119-4730-9451-141392C3B63C}" sibTransId="{2F091199-EDBE-4CF7-B074-AE528048B5B8}"/>
    <dgm:cxn modelId="{52F4D119-9D7C-4C50-BE3A-97DAD0F878A2}" type="presParOf" srcId="{B964AB31-E932-4B57-84CB-B443922190B1}" destId="{EF43510F-1E4B-4D82-A576-C203DCCF850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a:t>
          </a:r>
          <a:r>
            <a:rPr lang="zh-TW" altLang="en-US" b="1" dirty="0" smtClean="0">
              <a:solidFill>
                <a:schemeClr val="bg1"/>
              </a:solidFill>
              <a:latin typeface="微軟正黑體" pitchFamily="34" charset="-120"/>
              <a:ea typeface="微軟正黑體" pitchFamily="34" charset="-120"/>
            </a:rPr>
            <a:t> 策略管理的基本概念</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p>
      </dgm:t>
    </dgm:pt>
    <dgm:pt modelId="{09A1A4BB-F87A-43D9-AC54-9702698BADAC}" type="sibTrans" cxnId="{47C01544-8DD8-4312-B637-6C3D33CB396A}">
      <dgm:prSet/>
      <dgm:spPr/>
      <dgm:t>
        <a:bodyPr/>
        <a:lstStyle/>
        <a:p>
          <a:endParaRPr lang="zh-TW" altLang="en-US"/>
        </a:p>
      </dgm:t>
    </dgm:pt>
    <dgm:pt modelId="{8568854A-A447-4B03-835B-45F0AE423C9C}">
      <dgm:prSet phldrT="[文字]"/>
      <dgm:spPr>
        <a:solidFill>
          <a:schemeClr val="accent6">
            <a:lumMod val="50000"/>
          </a:schemeClr>
        </a:solidFill>
      </dgm:spPr>
      <dgm:t>
        <a:bodyPr/>
        <a:lstStyle/>
        <a:p>
          <a:r>
            <a:rPr lang="en-US" altLang="zh-TW" b="1" dirty="0" smtClean="0">
              <a:solidFill>
                <a:schemeClr val="bg1"/>
              </a:solidFill>
              <a:latin typeface="微軟正黑體" pitchFamily="34" charset="-120"/>
              <a:ea typeface="微軟正黑體" pitchFamily="34" charset="-120"/>
            </a:rPr>
            <a:t>§1.2</a:t>
          </a:r>
          <a:r>
            <a:rPr lang="zh-TW" altLang="en-US" b="1" dirty="0" smtClean="0">
              <a:solidFill>
                <a:schemeClr val="bg1"/>
              </a:solidFill>
              <a:latin typeface="微軟正黑體" pitchFamily="34" charset="-120"/>
              <a:ea typeface="微軟正黑體" pitchFamily="34" charset="-120"/>
            </a:rPr>
            <a:t> 策略的內涵</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p>
      </dgm:t>
    </dgm:pt>
    <dgm:pt modelId="{E4C276F7-0D70-4940-B8D3-F8CFA11B26E9}" type="sibTrans" cxnId="{0DF401DF-5BA8-4CA0-8B4A-86FF63D176F0}">
      <dgm:prSet/>
      <dgm:spPr/>
      <dgm:t>
        <a:bodyPr/>
        <a:lstStyle/>
        <a:p>
          <a:endParaRPr lang="zh-TW" altLang="en-US"/>
        </a:p>
      </dgm:t>
    </dgm:pt>
    <dgm:pt modelId="{4E70093C-0310-4E69-8776-A6DFB0C26E7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§1.3</a:t>
          </a:r>
          <a:r>
            <a:rPr lang="zh-TW" altLang="en-US" b="1" dirty="0" smtClean="0">
              <a:solidFill>
                <a:schemeClr val="bg1"/>
              </a:solidFill>
              <a:latin typeface="微軟正黑體" pitchFamily="34" charset="-120"/>
              <a:ea typeface="微軟正黑體" pitchFamily="34" charset="-120"/>
            </a:rPr>
            <a:t> 基本的策略邏輯</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p>
      </dgm:t>
    </dgm:pt>
    <dgm:pt modelId="{D3B83BFA-C633-4D52-8135-033F0E93D69F}" type="sibTrans" cxnId="{41626EF4-E6BE-4245-9094-CB8FEA06D062}">
      <dgm:prSet/>
      <dgm:spPr/>
      <dgm:t>
        <a:bodyPr/>
        <a:lstStyle/>
        <a:p>
          <a:endParaRPr lang="zh-TW" altLang="en-US"/>
        </a:p>
      </dgm:t>
    </dgm:pt>
    <dgm:pt modelId="{17E29535-6AF0-42DF-A0D3-C9CB6560FA2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§1.4</a:t>
          </a:r>
          <a:r>
            <a:rPr lang="zh-TW" altLang="en-US" b="1" dirty="0" smtClean="0">
              <a:solidFill>
                <a:schemeClr val="bg1"/>
              </a:solidFill>
              <a:latin typeface="微軟正黑體" pitchFamily="34" charset="-120"/>
              <a:ea typeface="微軟正黑體" pitchFamily="34" charset="-120"/>
            </a:rPr>
            <a:t> 策略管理的實踐</a:t>
          </a:r>
          <a:endParaRPr lang="zh-TW" altLang="en-US" b="1" dirty="0">
            <a:solidFill>
              <a:schemeClr val="bg1"/>
            </a:solidFill>
            <a:latin typeface="微軟正黑體" pitchFamily="34" charset="-120"/>
            <a:ea typeface="微軟正黑體" pitchFamily="34" charset="-120"/>
          </a:endParaRPr>
        </a:p>
      </dgm:t>
    </dgm:pt>
    <dgm:pt modelId="{353D4049-5CD6-420C-B713-313EFB5547A8}" type="parTrans" cxnId="{CAA9DD61-0B59-4702-B251-C72065E39AA6}">
      <dgm:prSet/>
      <dgm:spPr/>
      <dgm:t>
        <a:bodyPr/>
        <a:lstStyle/>
        <a:p>
          <a:endParaRPr lang="zh-TW" altLang="en-US"/>
        </a:p>
      </dgm:t>
    </dgm:pt>
    <dgm:pt modelId="{9CFF9BF7-2A8E-4BF7-BAE1-5423A44D642F}" type="sibTrans" cxnId="{CAA9DD61-0B59-4702-B251-C72065E39AA6}">
      <dgm:prSet/>
      <dgm:spPr/>
      <dgm:t>
        <a:bodyPr/>
        <a:lstStyle/>
        <a:p>
          <a:endParaRPr lang="zh-TW" altLang="en-US"/>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4">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4">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4">
        <dgm:presLayoutVars>
          <dgm:chMax val="0"/>
          <dgm:bulletEnabled val="1"/>
        </dgm:presLayoutVars>
      </dgm:prSet>
      <dgm:spPr/>
      <dgm:t>
        <a:bodyPr/>
        <a:lstStyle/>
        <a:p>
          <a:endParaRPr lang="zh-TW" altLang="en-US"/>
        </a:p>
      </dgm:t>
    </dgm:pt>
    <dgm:pt modelId="{BDD2B5E0-E2CA-4CBD-9E20-C7CA150C68F9}" type="pres">
      <dgm:prSet presAssocID="{D3B83BFA-C633-4D52-8135-033F0E93D69F}" presName="spacer" presStyleCnt="0"/>
      <dgm:spPr/>
    </dgm:pt>
    <dgm:pt modelId="{1571E1A3-2EAD-4D46-9361-502BECB663B7}" type="pres">
      <dgm:prSet presAssocID="{17E29535-6AF0-42DF-A0D3-C9CB6560FA2F}" presName="parentText" presStyleLbl="node1" presStyleIdx="3" presStyleCnt="4">
        <dgm:presLayoutVars>
          <dgm:chMax val="0"/>
          <dgm:bulletEnabled val="1"/>
        </dgm:presLayoutVars>
      </dgm:prSet>
      <dgm:spPr/>
      <dgm:t>
        <a:bodyPr/>
        <a:lstStyle/>
        <a:p>
          <a:endParaRPr lang="zh-TW" altLang="en-US"/>
        </a:p>
      </dgm:t>
    </dgm:pt>
  </dgm:ptLst>
  <dgm:cxnLst>
    <dgm:cxn modelId="{95F311AB-BBD9-40C7-BB42-D6C24146A3A1}" type="presOf" srcId="{5D83FBFE-DA44-4E7D-83ED-94E4B84DBE1F}" destId="{C4AE292F-DE7B-44B4-9E4C-25DCB97EF6B9}" srcOrd="0" destOrd="0" presId="urn:microsoft.com/office/officeart/2005/8/layout/vList2"/>
    <dgm:cxn modelId="{5BC19556-BBC4-4DEB-857C-0FF6ACC78B20}" type="presOf" srcId="{17E29535-6AF0-42DF-A0D3-C9CB6560FA2F}" destId="{1571E1A3-2EAD-4D46-9361-502BECB663B7}" srcOrd="0" destOrd="0" presId="urn:microsoft.com/office/officeart/2005/8/layout/vList2"/>
    <dgm:cxn modelId="{CAA9DD61-0B59-4702-B251-C72065E39AA6}" srcId="{5D83FBFE-DA44-4E7D-83ED-94E4B84DBE1F}" destId="{17E29535-6AF0-42DF-A0D3-C9CB6560FA2F}" srcOrd="3" destOrd="0" parTransId="{353D4049-5CD6-420C-B713-313EFB5547A8}" sibTransId="{9CFF9BF7-2A8E-4BF7-BAE1-5423A44D642F}"/>
    <dgm:cxn modelId="{BFF4182E-FEF1-4C2C-81E1-B3611E08F036}" type="presOf" srcId="{E0BE5102-0D12-4217-B370-5C6810A1ED0C}" destId="{712F8263-28A0-42F7-A532-BB05114E06A4}"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3ECF332E-12D0-49C5-9280-0DE013D501A4}" type="presOf" srcId="{8568854A-A447-4B03-835B-45F0AE423C9C}" destId="{8ECE8589-8516-4D5C-8698-B69BE5F46FB4}" srcOrd="0" destOrd="0" presId="urn:microsoft.com/office/officeart/2005/8/layout/vList2"/>
    <dgm:cxn modelId="{0DF401DF-5BA8-4CA0-8B4A-86FF63D176F0}" srcId="{5D83FBFE-DA44-4E7D-83ED-94E4B84DBE1F}" destId="{8568854A-A447-4B03-835B-45F0AE423C9C}" srcOrd="1" destOrd="0" parTransId="{6636148B-3A1B-4331-8831-5384796FE18F}" sibTransId="{E4C276F7-0D70-4940-B8D3-F8CFA11B26E9}"/>
    <dgm:cxn modelId="{41626EF4-E6BE-4245-9094-CB8FEA06D062}" srcId="{5D83FBFE-DA44-4E7D-83ED-94E4B84DBE1F}" destId="{4E70093C-0310-4E69-8776-A6DFB0C26E7F}" srcOrd="2" destOrd="0" parTransId="{21BD4D73-0642-4E95-8E14-97BE1AAB21A7}" sibTransId="{D3B83BFA-C633-4D52-8135-033F0E93D69F}"/>
    <dgm:cxn modelId="{9C527F7F-994D-4B25-B22E-091EFDCB2A7B}" type="presOf" srcId="{4E70093C-0310-4E69-8776-A6DFB0C26E7F}" destId="{AE0AAF5F-BFF0-4A8C-9D32-008D956B3228}" srcOrd="0" destOrd="0" presId="urn:microsoft.com/office/officeart/2005/8/layout/vList2"/>
    <dgm:cxn modelId="{06D9997E-211A-4E6C-B9C6-81C3C5A1AD26}" type="presParOf" srcId="{C4AE292F-DE7B-44B4-9E4C-25DCB97EF6B9}" destId="{712F8263-28A0-42F7-A532-BB05114E06A4}" srcOrd="0" destOrd="0" presId="urn:microsoft.com/office/officeart/2005/8/layout/vList2"/>
    <dgm:cxn modelId="{D1DDA1EE-7B20-460F-A253-19645C7622BF}" type="presParOf" srcId="{C4AE292F-DE7B-44B4-9E4C-25DCB97EF6B9}" destId="{FBD49CCE-CFA8-4672-BC9D-DCAFEF8D5634}" srcOrd="1" destOrd="0" presId="urn:microsoft.com/office/officeart/2005/8/layout/vList2"/>
    <dgm:cxn modelId="{E61ED165-5BE5-4F49-B57B-EDE3AFD0347D}" type="presParOf" srcId="{C4AE292F-DE7B-44B4-9E4C-25DCB97EF6B9}" destId="{8ECE8589-8516-4D5C-8698-B69BE5F46FB4}" srcOrd="2" destOrd="0" presId="urn:microsoft.com/office/officeart/2005/8/layout/vList2"/>
    <dgm:cxn modelId="{06C5BF89-8FA7-42D3-9E4E-B8991DF427B1}" type="presParOf" srcId="{C4AE292F-DE7B-44B4-9E4C-25DCB97EF6B9}" destId="{00A968C6-6FA7-4B96-BB75-94E6D5D63E87}" srcOrd="3" destOrd="0" presId="urn:microsoft.com/office/officeart/2005/8/layout/vList2"/>
    <dgm:cxn modelId="{68FBA2DE-0C1F-4CFF-9357-3508B9808F45}" type="presParOf" srcId="{C4AE292F-DE7B-44B4-9E4C-25DCB97EF6B9}" destId="{AE0AAF5F-BFF0-4A8C-9D32-008D956B3228}" srcOrd="4" destOrd="0" presId="urn:microsoft.com/office/officeart/2005/8/layout/vList2"/>
    <dgm:cxn modelId="{AE4F1E03-F208-4348-9E98-818284776C48}" type="presParOf" srcId="{C4AE292F-DE7B-44B4-9E4C-25DCB97EF6B9}" destId="{BDD2B5E0-E2CA-4CBD-9E20-C7CA150C68F9}" srcOrd="5" destOrd="0" presId="urn:microsoft.com/office/officeart/2005/8/layout/vList2"/>
    <dgm:cxn modelId="{8056D57F-56CB-4E58-9F67-ED1EE80E8E36}" type="presParOf" srcId="{C4AE292F-DE7B-44B4-9E4C-25DCB97EF6B9}" destId="{1571E1A3-2EAD-4D46-9361-502BECB663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342D94-BED6-433D-9B31-4D567E73E424}"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zh-TW" altLang="en-US"/>
        </a:p>
      </dgm:t>
    </dgm:pt>
    <dgm:pt modelId="{2CB07A61-64EB-4B03-A079-3BDD0DA1978D}">
      <dgm:prSet phldrT="[文字]"/>
      <dgm:spPr>
        <a:solidFill>
          <a:srgbClr val="FF5050"/>
        </a:solidFill>
      </dgm:spPr>
      <dgm:t>
        <a:bodyPr/>
        <a:lstStyle/>
        <a:p>
          <a:r>
            <a:rPr lang="zh-TW" altLang="en-US" b="1" dirty="0" smtClean="0">
              <a:latin typeface="微軟正黑體" pitchFamily="34" charset="-120"/>
              <a:ea typeface="微軟正黑體" pitchFamily="34" charset="-120"/>
            </a:rPr>
            <a:t>範圍</a:t>
          </a:r>
          <a:endParaRPr lang="zh-TW" altLang="en-US" b="1" dirty="0">
            <a:latin typeface="微軟正黑體" pitchFamily="34" charset="-120"/>
            <a:ea typeface="微軟正黑體" pitchFamily="34" charset="-120"/>
          </a:endParaRPr>
        </a:p>
      </dgm:t>
    </dgm:pt>
    <dgm:pt modelId="{92CFC769-63FA-40D5-AF8F-7B17EAD30CEB}" type="parTrans" cxnId="{8A4C9E4F-4BE6-4289-A1D5-CA2967511585}">
      <dgm:prSet/>
      <dgm:spPr/>
      <dgm:t>
        <a:bodyPr/>
        <a:lstStyle/>
        <a:p>
          <a:endParaRPr lang="zh-TW" altLang="en-US"/>
        </a:p>
      </dgm:t>
    </dgm:pt>
    <dgm:pt modelId="{703CE5DD-3E84-4B97-BB91-687298968551}" type="sibTrans" cxnId="{8A4C9E4F-4BE6-4289-A1D5-CA2967511585}">
      <dgm:prSet/>
      <dgm:spPr/>
      <dgm:t>
        <a:bodyPr/>
        <a:lstStyle/>
        <a:p>
          <a:endParaRPr lang="zh-TW" altLang="en-US"/>
        </a:p>
      </dgm:t>
    </dgm:pt>
    <dgm:pt modelId="{BAB2784E-9816-4DA6-BD29-6AB0DC4FA8D7}">
      <dgm:prSet phldrT="[文字]"/>
      <dgm:spPr>
        <a:solidFill>
          <a:schemeClr val="accent5">
            <a:alpha val="90000"/>
          </a:schemeClr>
        </a:solidFill>
      </dgm:spPr>
      <dgm:t>
        <a:bodyPr/>
        <a:lstStyle/>
        <a:p>
          <a:r>
            <a:rPr lang="zh-TW" altLang="en-US" b="1" dirty="0" smtClean="0">
              <a:solidFill>
                <a:schemeClr val="bg1"/>
              </a:solidFill>
              <a:latin typeface="微軟正黑體" pitchFamily="34" charset="-120"/>
              <a:ea typeface="微軟正黑體" pitchFamily="34" charset="-120"/>
            </a:rPr>
            <a:t>必須指出競爭的領域</a:t>
          </a:r>
          <a:endParaRPr lang="zh-TW" altLang="en-US" b="1" dirty="0">
            <a:solidFill>
              <a:schemeClr val="bg1"/>
            </a:solidFill>
            <a:latin typeface="微軟正黑體" pitchFamily="34" charset="-120"/>
            <a:ea typeface="微軟正黑體" pitchFamily="34" charset="-120"/>
          </a:endParaRPr>
        </a:p>
      </dgm:t>
    </dgm:pt>
    <dgm:pt modelId="{5C779AF7-CBEE-42C4-B0A9-5D793F2F4275}" type="parTrans" cxnId="{C966E0FB-B472-4799-96FC-F047CDB9AEF4}">
      <dgm:prSet/>
      <dgm:spPr/>
      <dgm:t>
        <a:bodyPr/>
        <a:lstStyle/>
        <a:p>
          <a:endParaRPr lang="zh-TW" altLang="en-US"/>
        </a:p>
      </dgm:t>
    </dgm:pt>
    <dgm:pt modelId="{5E9C9AD4-7983-483B-9367-0D0B0B7D71C6}" type="sibTrans" cxnId="{C966E0FB-B472-4799-96FC-F047CDB9AEF4}">
      <dgm:prSet/>
      <dgm:spPr/>
      <dgm:t>
        <a:bodyPr/>
        <a:lstStyle/>
        <a:p>
          <a:endParaRPr lang="zh-TW" altLang="en-US"/>
        </a:p>
      </dgm:t>
    </dgm:pt>
    <dgm:pt modelId="{98940459-EB82-4F3D-A731-B13E820BE232}">
      <dgm:prSet phldrT="[文字]"/>
      <dgm:spPr>
        <a:solidFill>
          <a:schemeClr val="accent6">
            <a:lumMod val="75000"/>
          </a:schemeClr>
        </a:solidFill>
      </dgm:spPr>
      <dgm:t>
        <a:bodyPr/>
        <a:lstStyle/>
        <a:p>
          <a:r>
            <a:rPr lang="zh-TW" altLang="en-US" b="1" dirty="0" smtClean="0">
              <a:latin typeface="微軟正黑體" pitchFamily="34" charset="-120"/>
              <a:ea typeface="微軟正黑體" pitchFamily="34" charset="-120"/>
            </a:rPr>
            <a:t>資源的配置</a:t>
          </a:r>
          <a:endParaRPr lang="zh-TW" altLang="en-US" b="1" dirty="0">
            <a:latin typeface="微軟正黑體" pitchFamily="34" charset="-120"/>
            <a:ea typeface="微軟正黑體" pitchFamily="34" charset="-120"/>
          </a:endParaRPr>
        </a:p>
      </dgm:t>
    </dgm:pt>
    <dgm:pt modelId="{736CF53F-16BC-4480-8B51-7D1DA7EA25B4}" type="parTrans" cxnId="{F352F970-9464-4252-B1A4-E91578495CD7}">
      <dgm:prSet/>
      <dgm:spPr/>
      <dgm:t>
        <a:bodyPr/>
        <a:lstStyle/>
        <a:p>
          <a:endParaRPr lang="zh-TW" altLang="en-US"/>
        </a:p>
      </dgm:t>
    </dgm:pt>
    <dgm:pt modelId="{9DD4A33A-1A27-4AD0-B6E1-FC4A38BFF062}" type="sibTrans" cxnId="{F352F970-9464-4252-B1A4-E91578495CD7}">
      <dgm:prSet/>
      <dgm:spPr/>
      <dgm:t>
        <a:bodyPr/>
        <a:lstStyle/>
        <a:p>
          <a:endParaRPr lang="zh-TW" altLang="en-US"/>
        </a:p>
      </dgm:t>
    </dgm:pt>
    <dgm:pt modelId="{7BC72CD6-BA8A-44F1-8449-7CF52A79CF4B}">
      <dgm:prSet phldrT="[文字]"/>
      <dgm:spPr/>
      <dgm:t>
        <a:bodyPr/>
        <a:lstStyle/>
        <a:p>
          <a:r>
            <a:rPr lang="zh-TW" altLang="en-US" b="1" dirty="0" smtClean="0">
              <a:solidFill>
                <a:schemeClr val="accent6">
                  <a:lumMod val="75000"/>
                </a:schemeClr>
              </a:solidFill>
              <a:latin typeface="微軟正黑體" pitchFamily="34" charset="-120"/>
              <a:ea typeface="微軟正黑體" pitchFamily="34" charset="-120"/>
            </a:rPr>
            <a:t>必須指出企業從何取得與分配資源</a:t>
          </a:r>
          <a:endParaRPr lang="zh-TW" altLang="en-US" b="1" dirty="0">
            <a:solidFill>
              <a:schemeClr val="accent6">
                <a:lumMod val="75000"/>
              </a:schemeClr>
            </a:solidFill>
            <a:latin typeface="微軟正黑體" pitchFamily="34" charset="-120"/>
            <a:ea typeface="微軟正黑體" pitchFamily="34" charset="-120"/>
          </a:endParaRPr>
        </a:p>
      </dgm:t>
    </dgm:pt>
    <dgm:pt modelId="{366E3E15-10D5-4E8E-85B9-1C83C2563198}" type="parTrans" cxnId="{19DBEC0A-7152-4FA3-9C56-608903F98A3A}">
      <dgm:prSet/>
      <dgm:spPr/>
      <dgm:t>
        <a:bodyPr/>
        <a:lstStyle/>
        <a:p>
          <a:endParaRPr lang="zh-TW" altLang="en-US"/>
        </a:p>
      </dgm:t>
    </dgm:pt>
    <dgm:pt modelId="{4B52B0CA-3CF1-43BF-AFA5-DF7413FCDD22}" type="sibTrans" cxnId="{19DBEC0A-7152-4FA3-9C56-608903F98A3A}">
      <dgm:prSet/>
      <dgm:spPr/>
      <dgm:t>
        <a:bodyPr/>
        <a:lstStyle/>
        <a:p>
          <a:endParaRPr lang="zh-TW" altLang="en-US"/>
        </a:p>
      </dgm:t>
    </dgm:pt>
    <dgm:pt modelId="{277CB218-235D-4CFE-A3CF-9D7FAC4495E3}">
      <dgm:prSet phldrT="[文字]"/>
      <dgm:spPr>
        <a:solidFill>
          <a:srgbClr val="00B050"/>
        </a:solidFill>
      </dgm:spPr>
      <dgm:t>
        <a:bodyPr/>
        <a:lstStyle/>
        <a:p>
          <a:r>
            <a:rPr lang="zh-TW" altLang="en-US" b="1" dirty="0" smtClean="0">
              <a:latin typeface="微軟正黑體" pitchFamily="34" charset="-120"/>
              <a:ea typeface="微軟正黑體" pitchFamily="34" charset="-120"/>
            </a:rPr>
            <a:t>競爭優勢</a:t>
          </a:r>
          <a:endParaRPr lang="zh-TW" altLang="en-US" b="1" dirty="0">
            <a:latin typeface="微軟正黑體" pitchFamily="34" charset="-120"/>
            <a:ea typeface="微軟正黑體" pitchFamily="34" charset="-120"/>
          </a:endParaRPr>
        </a:p>
      </dgm:t>
    </dgm:pt>
    <dgm:pt modelId="{5A7DA5A8-6599-4D76-BD29-EA505E9D1C8F}" type="parTrans" cxnId="{D77C6BF7-2FF7-432A-BB4A-C345B46CD9D0}">
      <dgm:prSet/>
      <dgm:spPr/>
      <dgm:t>
        <a:bodyPr/>
        <a:lstStyle/>
        <a:p>
          <a:endParaRPr lang="zh-TW" altLang="en-US"/>
        </a:p>
      </dgm:t>
    </dgm:pt>
    <dgm:pt modelId="{A8D9DD08-99E3-4D0D-A29D-2DC551616A25}" type="sibTrans" cxnId="{D77C6BF7-2FF7-432A-BB4A-C345B46CD9D0}">
      <dgm:prSet/>
      <dgm:spPr/>
      <dgm:t>
        <a:bodyPr/>
        <a:lstStyle/>
        <a:p>
          <a:endParaRPr lang="zh-TW" altLang="en-US"/>
        </a:p>
      </dgm:t>
    </dgm:pt>
    <dgm:pt modelId="{13CCAC25-9654-4E72-B936-D4CC36F41240}">
      <dgm:prSet phldrT="[文字]"/>
      <dgm:spPr>
        <a:solidFill>
          <a:schemeClr val="accent5">
            <a:alpha val="90000"/>
          </a:schemeClr>
        </a:solidFill>
      </dgm:spPr>
      <dgm:t>
        <a:bodyPr/>
        <a:lstStyle/>
        <a:p>
          <a:r>
            <a:rPr lang="zh-TW" altLang="en-US" b="1" dirty="0" smtClean="0">
              <a:solidFill>
                <a:schemeClr val="bg1"/>
              </a:solidFill>
              <a:latin typeface="微軟正黑體" pitchFamily="34" charset="-120"/>
              <a:ea typeface="微軟正黑體" pitchFamily="34" charset="-120"/>
            </a:rPr>
            <a:t>必須指出企業如何在其領域內從事競爭</a:t>
          </a:r>
          <a:endParaRPr lang="zh-TW" altLang="en-US" b="1" dirty="0">
            <a:solidFill>
              <a:schemeClr val="bg1"/>
            </a:solidFill>
            <a:latin typeface="微軟正黑體" pitchFamily="34" charset="-120"/>
            <a:ea typeface="微軟正黑體" pitchFamily="34" charset="-120"/>
          </a:endParaRPr>
        </a:p>
      </dgm:t>
    </dgm:pt>
    <dgm:pt modelId="{D20812E1-D6F9-4389-8A69-F4DFF4240A01}" type="parTrans" cxnId="{072BA9F5-DA73-44F3-83EF-8119CE67DE5A}">
      <dgm:prSet/>
      <dgm:spPr/>
      <dgm:t>
        <a:bodyPr/>
        <a:lstStyle/>
        <a:p>
          <a:endParaRPr lang="zh-TW" altLang="en-US"/>
        </a:p>
      </dgm:t>
    </dgm:pt>
    <dgm:pt modelId="{25C80142-0318-4BEF-A5E5-14C0355CC182}" type="sibTrans" cxnId="{072BA9F5-DA73-44F3-83EF-8119CE67DE5A}">
      <dgm:prSet/>
      <dgm:spPr/>
      <dgm:t>
        <a:bodyPr/>
        <a:lstStyle/>
        <a:p>
          <a:endParaRPr lang="zh-TW" altLang="en-US"/>
        </a:p>
      </dgm:t>
    </dgm:pt>
    <dgm:pt modelId="{3F97C28B-3092-4D6B-98E2-C6C026440C4A}">
      <dgm:prSet phldrT="[文字]"/>
      <dgm:spPr>
        <a:solidFill>
          <a:srgbClr val="5F5F5F"/>
        </a:solidFill>
      </dgm:spPr>
      <dgm:t>
        <a:bodyPr/>
        <a:lstStyle/>
        <a:p>
          <a:r>
            <a:rPr lang="zh-TW" altLang="en-US" b="1" dirty="0" smtClean="0">
              <a:latin typeface="微軟正黑體" pitchFamily="34" charset="-120"/>
              <a:ea typeface="微軟正黑體" pitchFamily="34" charset="-120"/>
            </a:rPr>
            <a:t>綜效</a:t>
          </a:r>
          <a:endParaRPr lang="zh-TW" altLang="en-US" b="1" dirty="0">
            <a:latin typeface="微軟正黑體" pitchFamily="34" charset="-120"/>
            <a:ea typeface="微軟正黑體" pitchFamily="34" charset="-120"/>
          </a:endParaRPr>
        </a:p>
      </dgm:t>
    </dgm:pt>
    <dgm:pt modelId="{935973FF-1DF8-4B00-864D-D1EF3D9EEA8F}" type="parTrans" cxnId="{AE7FADA8-4C85-4E00-85E5-7F3B545E4DA9}">
      <dgm:prSet/>
      <dgm:spPr/>
      <dgm:t>
        <a:bodyPr/>
        <a:lstStyle/>
        <a:p>
          <a:endParaRPr lang="zh-TW" altLang="en-US"/>
        </a:p>
      </dgm:t>
    </dgm:pt>
    <dgm:pt modelId="{14CEA012-5CFF-44CA-A278-A7DF7FD6AE6C}" type="sibTrans" cxnId="{AE7FADA8-4C85-4E00-85E5-7F3B545E4DA9}">
      <dgm:prSet/>
      <dgm:spPr/>
      <dgm:t>
        <a:bodyPr/>
        <a:lstStyle/>
        <a:p>
          <a:endParaRPr lang="zh-TW" altLang="en-US"/>
        </a:p>
      </dgm:t>
    </dgm:pt>
    <dgm:pt modelId="{2A4E35AF-1C49-4EFC-8253-D3E6CEA75475}">
      <dgm:prSet phldrT="[文字]"/>
      <dgm:spPr>
        <a:solidFill>
          <a:schemeClr val="accent5">
            <a:alpha val="90000"/>
          </a:schemeClr>
        </a:solidFill>
      </dgm:spPr>
      <dgm:t>
        <a:bodyPr/>
        <a:lstStyle/>
        <a:p>
          <a:r>
            <a:rPr lang="zh-TW" altLang="en-US" b="1" dirty="0" smtClean="0">
              <a:solidFill>
                <a:schemeClr val="bg1"/>
              </a:solidFill>
              <a:latin typeface="微軟正黑體" pitchFamily="34" charset="-120"/>
              <a:ea typeface="微軟正黑體" pitchFamily="34" charset="-120"/>
            </a:rPr>
            <a:t>必須能夠發揮相輔相成的力量</a:t>
          </a:r>
          <a:endParaRPr lang="zh-TW" altLang="en-US" b="1" dirty="0">
            <a:solidFill>
              <a:schemeClr val="bg1"/>
            </a:solidFill>
            <a:latin typeface="微軟正黑體" pitchFamily="34" charset="-120"/>
            <a:ea typeface="微軟正黑體" pitchFamily="34" charset="-120"/>
          </a:endParaRPr>
        </a:p>
      </dgm:t>
    </dgm:pt>
    <dgm:pt modelId="{651B004B-0641-4B8A-8AED-604E502F3D17}" type="parTrans" cxnId="{C178AA40-DF0E-408D-845A-EEA590D5F51D}">
      <dgm:prSet/>
      <dgm:spPr/>
      <dgm:t>
        <a:bodyPr/>
        <a:lstStyle/>
        <a:p>
          <a:endParaRPr lang="zh-TW" altLang="en-US"/>
        </a:p>
      </dgm:t>
    </dgm:pt>
    <dgm:pt modelId="{200D4A9D-0CFE-4837-95DB-1B98728F0FF3}" type="sibTrans" cxnId="{C178AA40-DF0E-408D-845A-EEA590D5F51D}">
      <dgm:prSet/>
      <dgm:spPr/>
      <dgm:t>
        <a:bodyPr/>
        <a:lstStyle/>
        <a:p>
          <a:endParaRPr lang="zh-TW" altLang="en-US"/>
        </a:p>
      </dgm:t>
    </dgm:pt>
    <dgm:pt modelId="{0A8453EE-0662-4ADB-AC2F-36E12D5B4C0F}" type="pres">
      <dgm:prSet presAssocID="{55342D94-BED6-433D-9B31-4D567E73E424}" presName="Name0" presStyleCnt="0">
        <dgm:presLayoutVars>
          <dgm:dir/>
          <dgm:animLvl val="lvl"/>
          <dgm:resizeHandles val="exact"/>
        </dgm:presLayoutVars>
      </dgm:prSet>
      <dgm:spPr/>
      <dgm:t>
        <a:bodyPr/>
        <a:lstStyle/>
        <a:p>
          <a:endParaRPr lang="zh-TW" altLang="en-US"/>
        </a:p>
      </dgm:t>
    </dgm:pt>
    <dgm:pt modelId="{EB224C58-A5FA-455D-9CEB-785CE4548E22}" type="pres">
      <dgm:prSet presAssocID="{2CB07A61-64EB-4B03-A079-3BDD0DA1978D}" presName="composite" presStyleCnt="0"/>
      <dgm:spPr/>
    </dgm:pt>
    <dgm:pt modelId="{3936C2B3-DD5E-4E0A-B41C-014962AC3823}" type="pres">
      <dgm:prSet presAssocID="{2CB07A61-64EB-4B03-A079-3BDD0DA1978D}" presName="parTx" presStyleLbl="alignNode1" presStyleIdx="0" presStyleCnt="4">
        <dgm:presLayoutVars>
          <dgm:chMax val="0"/>
          <dgm:chPref val="0"/>
          <dgm:bulletEnabled val="1"/>
        </dgm:presLayoutVars>
      </dgm:prSet>
      <dgm:spPr/>
      <dgm:t>
        <a:bodyPr/>
        <a:lstStyle/>
        <a:p>
          <a:endParaRPr lang="zh-TW" altLang="en-US"/>
        </a:p>
      </dgm:t>
    </dgm:pt>
    <dgm:pt modelId="{B298A5F7-90E0-4CCC-92A7-E38E78A17FE9}" type="pres">
      <dgm:prSet presAssocID="{2CB07A61-64EB-4B03-A079-3BDD0DA1978D}" presName="desTx" presStyleLbl="alignAccFollowNode1" presStyleIdx="0" presStyleCnt="4">
        <dgm:presLayoutVars>
          <dgm:bulletEnabled val="1"/>
        </dgm:presLayoutVars>
      </dgm:prSet>
      <dgm:spPr/>
      <dgm:t>
        <a:bodyPr/>
        <a:lstStyle/>
        <a:p>
          <a:endParaRPr lang="zh-TW" altLang="en-US"/>
        </a:p>
      </dgm:t>
    </dgm:pt>
    <dgm:pt modelId="{EE2E212F-AD71-4E7B-B232-E7429499FBD6}" type="pres">
      <dgm:prSet presAssocID="{703CE5DD-3E84-4B97-BB91-687298968551}" presName="space" presStyleCnt="0"/>
      <dgm:spPr/>
    </dgm:pt>
    <dgm:pt modelId="{C9FB171F-D8F0-46C9-9AD5-FAF71B32995B}" type="pres">
      <dgm:prSet presAssocID="{98940459-EB82-4F3D-A731-B13E820BE232}" presName="composite" presStyleCnt="0"/>
      <dgm:spPr/>
    </dgm:pt>
    <dgm:pt modelId="{8385BD8A-A942-45D3-96EC-4FF27DDDD02C}" type="pres">
      <dgm:prSet presAssocID="{98940459-EB82-4F3D-A731-B13E820BE232}" presName="parTx" presStyleLbl="alignNode1" presStyleIdx="1" presStyleCnt="4">
        <dgm:presLayoutVars>
          <dgm:chMax val="0"/>
          <dgm:chPref val="0"/>
          <dgm:bulletEnabled val="1"/>
        </dgm:presLayoutVars>
      </dgm:prSet>
      <dgm:spPr/>
      <dgm:t>
        <a:bodyPr/>
        <a:lstStyle/>
        <a:p>
          <a:endParaRPr lang="zh-TW" altLang="en-US"/>
        </a:p>
      </dgm:t>
    </dgm:pt>
    <dgm:pt modelId="{F7A64F84-664E-4A7F-BE56-29BED222B10E}" type="pres">
      <dgm:prSet presAssocID="{98940459-EB82-4F3D-A731-B13E820BE232}" presName="desTx" presStyleLbl="alignAccFollowNode1" presStyleIdx="1" presStyleCnt="4">
        <dgm:presLayoutVars>
          <dgm:bulletEnabled val="1"/>
        </dgm:presLayoutVars>
      </dgm:prSet>
      <dgm:spPr/>
      <dgm:t>
        <a:bodyPr/>
        <a:lstStyle/>
        <a:p>
          <a:endParaRPr lang="zh-TW" altLang="en-US"/>
        </a:p>
      </dgm:t>
    </dgm:pt>
    <dgm:pt modelId="{A8825E61-6EA0-4529-9AA2-FD048C0B9979}" type="pres">
      <dgm:prSet presAssocID="{9DD4A33A-1A27-4AD0-B6E1-FC4A38BFF062}" presName="space" presStyleCnt="0"/>
      <dgm:spPr/>
    </dgm:pt>
    <dgm:pt modelId="{CFE1EC97-2D29-4ED7-B2E1-1FD59FE27054}" type="pres">
      <dgm:prSet presAssocID="{277CB218-235D-4CFE-A3CF-9D7FAC4495E3}" presName="composite" presStyleCnt="0"/>
      <dgm:spPr/>
    </dgm:pt>
    <dgm:pt modelId="{BDBAB46E-2484-4BA2-98DB-F26899FFCFBA}" type="pres">
      <dgm:prSet presAssocID="{277CB218-235D-4CFE-A3CF-9D7FAC4495E3}" presName="parTx" presStyleLbl="alignNode1" presStyleIdx="2" presStyleCnt="4">
        <dgm:presLayoutVars>
          <dgm:chMax val="0"/>
          <dgm:chPref val="0"/>
          <dgm:bulletEnabled val="1"/>
        </dgm:presLayoutVars>
      </dgm:prSet>
      <dgm:spPr/>
      <dgm:t>
        <a:bodyPr/>
        <a:lstStyle/>
        <a:p>
          <a:endParaRPr lang="zh-TW" altLang="en-US"/>
        </a:p>
      </dgm:t>
    </dgm:pt>
    <dgm:pt modelId="{C8B608B2-A5BE-4B60-8BEC-AAC24AACF00E}" type="pres">
      <dgm:prSet presAssocID="{277CB218-235D-4CFE-A3CF-9D7FAC4495E3}" presName="desTx" presStyleLbl="alignAccFollowNode1" presStyleIdx="2" presStyleCnt="4">
        <dgm:presLayoutVars>
          <dgm:bulletEnabled val="1"/>
        </dgm:presLayoutVars>
      </dgm:prSet>
      <dgm:spPr/>
      <dgm:t>
        <a:bodyPr/>
        <a:lstStyle/>
        <a:p>
          <a:endParaRPr lang="zh-TW" altLang="en-US"/>
        </a:p>
      </dgm:t>
    </dgm:pt>
    <dgm:pt modelId="{C4AD25B3-3541-4455-9748-0572C4B3074D}" type="pres">
      <dgm:prSet presAssocID="{A8D9DD08-99E3-4D0D-A29D-2DC551616A25}" presName="space" presStyleCnt="0"/>
      <dgm:spPr/>
    </dgm:pt>
    <dgm:pt modelId="{FC7078F2-26DE-4AEF-9F77-68642F4BF137}" type="pres">
      <dgm:prSet presAssocID="{3F97C28B-3092-4D6B-98E2-C6C026440C4A}" presName="composite" presStyleCnt="0"/>
      <dgm:spPr/>
    </dgm:pt>
    <dgm:pt modelId="{2A3531E1-9D40-4AC2-B792-73DEEB9E1330}" type="pres">
      <dgm:prSet presAssocID="{3F97C28B-3092-4D6B-98E2-C6C026440C4A}" presName="parTx" presStyleLbl="alignNode1" presStyleIdx="3" presStyleCnt="4">
        <dgm:presLayoutVars>
          <dgm:chMax val="0"/>
          <dgm:chPref val="0"/>
          <dgm:bulletEnabled val="1"/>
        </dgm:presLayoutVars>
      </dgm:prSet>
      <dgm:spPr/>
      <dgm:t>
        <a:bodyPr/>
        <a:lstStyle/>
        <a:p>
          <a:endParaRPr lang="zh-TW" altLang="en-US"/>
        </a:p>
      </dgm:t>
    </dgm:pt>
    <dgm:pt modelId="{D3774C54-1B27-4A6D-8747-8DA8CED50E58}" type="pres">
      <dgm:prSet presAssocID="{3F97C28B-3092-4D6B-98E2-C6C026440C4A}" presName="desTx" presStyleLbl="alignAccFollowNode1" presStyleIdx="3" presStyleCnt="4">
        <dgm:presLayoutVars>
          <dgm:bulletEnabled val="1"/>
        </dgm:presLayoutVars>
      </dgm:prSet>
      <dgm:spPr/>
      <dgm:t>
        <a:bodyPr/>
        <a:lstStyle/>
        <a:p>
          <a:endParaRPr lang="zh-TW" altLang="en-US"/>
        </a:p>
      </dgm:t>
    </dgm:pt>
  </dgm:ptLst>
  <dgm:cxnLst>
    <dgm:cxn modelId="{C178AA40-DF0E-408D-845A-EEA590D5F51D}" srcId="{3F97C28B-3092-4D6B-98E2-C6C026440C4A}" destId="{2A4E35AF-1C49-4EFC-8253-D3E6CEA75475}" srcOrd="0" destOrd="0" parTransId="{651B004B-0641-4B8A-8AED-604E502F3D17}" sibTransId="{200D4A9D-0CFE-4837-95DB-1B98728F0FF3}"/>
    <dgm:cxn modelId="{0EF23709-E734-4556-A1BA-6A9178B26E31}" type="presOf" srcId="{55342D94-BED6-433D-9B31-4D567E73E424}" destId="{0A8453EE-0662-4ADB-AC2F-36E12D5B4C0F}" srcOrd="0" destOrd="0" presId="urn:microsoft.com/office/officeart/2005/8/layout/hList1"/>
    <dgm:cxn modelId="{6B69AE6F-7A7F-447F-A7B0-5A703D5BC9D7}" type="presOf" srcId="{13CCAC25-9654-4E72-B936-D4CC36F41240}" destId="{C8B608B2-A5BE-4B60-8BEC-AAC24AACF00E}" srcOrd="0" destOrd="0" presId="urn:microsoft.com/office/officeart/2005/8/layout/hList1"/>
    <dgm:cxn modelId="{072BA9F5-DA73-44F3-83EF-8119CE67DE5A}" srcId="{277CB218-235D-4CFE-A3CF-9D7FAC4495E3}" destId="{13CCAC25-9654-4E72-B936-D4CC36F41240}" srcOrd="0" destOrd="0" parTransId="{D20812E1-D6F9-4389-8A69-F4DFF4240A01}" sibTransId="{25C80142-0318-4BEF-A5E5-14C0355CC182}"/>
    <dgm:cxn modelId="{ADADB369-17DB-469C-92CC-B70E91074D54}" type="presOf" srcId="{2A4E35AF-1C49-4EFC-8253-D3E6CEA75475}" destId="{D3774C54-1B27-4A6D-8747-8DA8CED50E58}" srcOrd="0" destOrd="0" presId="urn:microsoft.com/office/officeart/2005/8/layout/hList1"/>
    <dgm:cxn modelId="{238351B8-7B66-443E-BE94-167715136C57}" type="presOf" srcId="{2CB07A61-64EB-4B03-A079-3BDD0DA1978D}" destId="{3936C2B3-DD5E-4E0A-B41C-014962AC3823}" srcOrd="0" destOrd="0" presId="urn:microsoft.com/office/officeart/2005/8/layout/hList1"/>
    <dgm:cxn modelId="{AE7FADA8-4C85-4E00-85E5-7F3B545E4DA9}" srcId="{55342D94-BED6-433D-9B31-4D567E73E424}" destId="{3F97C28B-3092-4D6B-98E2-C6C026440C4A}" srcOrd="3" destOrd="0" parTransId="{935973FF-1DF8-4B00-864D-D1EF3D9EEA8F}" sibTransId="{14CEA012-5CFF-44CA-A278-A7DF7FD6AE6C}"/>
    <dgm:cxn modelId="{8A4C9E4F-4BE6-4289-A1D5-CA2967511585}" srcId="{55342D94-BED6-433D-9B31-4D567E73E424}" destId="{2CB07A61-64EB-4B03-A079-3BDD0DA1978D}" srcOrd="0" destOrd="0" parTransId="{92CFC769-63FA-40D5-AF8F-7B17EAD30CEB}" sibTransId="{703CE5DD-3E84-4B97-BB91-687298968551}"/>
    <dgm:cxn modelId="{54D51BA6-5E4F-4FF9-91F4-5ACBF59CC910}" type="presOf" srcId="{BAB2784E-9816-4DA6-BD29-6AB0DC4FA8D7}" destId="{B298A5F7-90E0-4CCC-92A7-E38E78A17FE9}" srcOrd="0" destOrd="0" presId="urn:microsoft.com/office/officeart/2005/8/layout/hList1"/>
    <dgm:cxn modelId="{D77C6BF7-2FF7-432A-BB4A-C345B46CD9D0}" srcId="{55342D94-BED6-433D-9B31-4D567E73E424}" destId="{277CB218-235D-4CFE-A3CF-9D7FAC4495E3}" srcOrd="2" destOrd="0" parTransId="{5A7DA5A8-6599-4D76-BD29-EA505E9D1C8F}" sibTransId="{A8D9DD08-99E3-4D0D-A29D-2DC551616A25}"/>
    <dgm:cxn modelId="{F352F970-9464-4252-B1A4-E91578495CD7}" srcId="{55342D94-BED6-433D-9B31-4D567E73E424}" destId="{98940459-EB82-4F3D-A731-B13E820BE232}" srcOrd="1" destOrd="0" parTransId="{736CF53F-16BC-4480-8B51-7D1DA7EA25B4}" sibTransId="{9DD4A33A-1A27-4AD0-B6E1-FC4A38BFF062}"/>
    <dgm:cxn modelId="{770C6268-20E2-4784-99B1-CE595D400579}" type="presOf" srcId="{98940459-EB82-4F3D-A731-B13E820BE232}" destId="{8385BD8A-A942-45D3-96EC-4FF27DDDD02C}" srcOrd="0" destOrd="0" presId="urn:microsoft.com/office/officeart/2005/8/layout/hList1"/>
    <dgm:cxn modelId="{4926A3F1-9173-4BF3-9C2B-A9D069C63AC7}" type="presOf" srcId="{7BC72CD6-BA8A-44F1-8449-7CF52A79CF4B}" destId="{F7A64F84-664E-4A7F-BE56-29BED222B10E}" srcOrd="0" destOrd="0" presId="urn:microsoft.com/office/officeart/2005/8/layout/hList1"/>
    <dgm:cxn modelId="{351BBC50-7883-4734-AD74-5335861E019B}" type="presOf" srcId="{3F97C28B-3092-4D6B-98E2-C6C026440C4A}" destId="{2A3531E1-9D40-4AC2-B792-73DEEB9E1330}" srcOrd="0" destOrd="0" presId="urn:microsoft.com/office/officeart/2005/8/layout/hList1"/>
    <dgm:cxn modelId="{C966E0FB-B472-4799-96FC-F047CDB9AEF4}" srcId="{2CB07A61-64EB-4B03-A079-3BDD0DA1978D}" destId="{BAB2784E-9816-4DA6-BD29-6AB0DC4FA8D7}" srcOrd="0" destOrd="0" parTransId="{5C779AF7-CBEE-42C4-B0A9-5D793F2F4275}" sibTransId="{5E9C9AD4-7983-483B-9367-0D0B0B7D71C6}"/>
    <dgm:cxn modelId="{B8C1037D-13EA-4FF7-A28E-18CF6D22EAFA}" type="presOf" srcId="{277CB218-235D-4CFE-A3CF-9D7FAC4495E3}" destId="{BDBAB46E-2484-4BA2-98DB-F26899FFCFBA}" srcOrd="0" destOrd="0" presId="urn:microsoft.com/office/officeart/2005/8/layout/hList1"/>
    <dgm:cxn modelId="{19DBEC0A-7152-4FA3-9C56-608903F98A3A}" srcId="{98940459-EB82-4F3D-A731-B13E820BE232}" destId="{7BC72CD6-BA8A-44F1-8449-7CF52A79CF4B}" srcOrd="0" destOrd="0" parTransId="{366E3E15-10D5-4E8E-85B9-1C83C2563198}" sibTransId="{4B52B0CA-3CF1-43BF-AFA5-DF7413FCDD22}"/>
    <dgm:cxn modelId="{29C00C12-5DEE-458C-BCA7-EF7E5304B08F}" type="presParOf" srcId="{0A8453EE-0662-4ADB-AC2F-36E12D5B4C0F}" destId="{EB224C58-A5FA-455D-9CEB-785CE4548E22}" srcOrd="0" destOrd="0" presId="urn:microsoft.com/office/officeart/2005/8/layout/hList1"/>
    <dgm:cxn modelId="{518DCF09-9ED8-4931-9D4E-B7BB8C2EA20B}" type="presParOf" srcId="{EB224C58-A5FA-455D-9CEB-785CE4548E22}" destId="{3936C2B3-DD5E-4E0A-B41C-014962AC3823}" srcOrd="0" destOrd="0" presId="urn:microsoft.com/office/officeart/2005/8/layout/hList1"/>
    <dgm:cxn modelId="{EC38DF12-FE0B-42C2-940C-30D601AE4689}" type="presParOf" srcId="{EB224C58-A5FA-455D-9CEB-785CE4548E22}" destId="{B298A5F7-90E0-4CCC-92A7-E38E78A17FE9}" srcOrd="1" destOrd="0" presId="urn:microsoft.com/office/officeart/2005/8/layout/hList1"/>
    <dgm:cxn modelId="{BC1B7EBD-80D0-465E-A11E-9DB499B4B680}" type="presParOf" srcId="{0A8453EE-0662-4ADB-AC2F-36E12D5B4C0F}" destId="{EE2E212F-AD71-4E7B-B232-E7429499FBD6}" srcOrd="1" destOrd="0" presId="urn:microsoft.com/office/officeart/2005/8/layout/hList1"/>
    <dgm:cxn modelId="{BFA9A78F-8A1E-412E-B9BB-89BF64757CF4}" type="presParOf" srcId="{0A8453EE-0662-4ADB-AC2F-36E12D5B4C0F}" destId="{C9FB171F-D8F0-46C9-9AD5-FAF71B32995B}" srcOrd="2" destOrd="0" presId="urn:microsoft.com/office/officeart/2005/8/layout/hList1"/>
    <dgm:cxn modelId="{DE8EF5CF-2DF6-4E86-B2E1-3BE43F565930}" type="presParOf" srcId="{C9FB171F-D8F0-46C9-9AD5-FAF71B32995B}" destId="{8385BD8A-A942-45D3-96EC-4FF27DDDD02C}" srcOrd="0" destOrd="0" presId="urn:microsoft.com/office/officeart/2005/8/layout/hList1"/>
    <dgm:cxn modelId="{89836702-B814-4D1D-94DE-080DD6DD54F0}" type="presParOf" srcId="{C9FB171F-D8F0-46C9-9AD5-FAF71B32995B}" destId="{F7A64F84-664E-4A7F-BE56-29BED222B10E}" srcOrd="1" destOrd="0" presId="urn:microsoft.com/office/officeart/2005/8/layout/hList1"/>
    <dgm:cxn modelId="{EC2529AF-D40C-4915-AB21-B61FBE0621AF}" type="presParOf" srcId="{0A8453EE-0662-4ADB-AC2F-36E12D5B4C0F}" destId="{A8825E61-6EA0-4529-9AA2-FD048C0B9979}" srcOrd="3" destOrd="0" presId="urn:microsoft.com/office/officeart/2005/8/layout/hList1"/>
    <dgm:cxn modelId="{A9155CE1-2F98-4E85-9ED1-E450DDA44B53}" type="presParOf" srcId="{0A8453EE-0662-4ADB-AC2F-36E12D5B4C0F}" destId="{CFE1EC97-2D29-4ED7-B2E1-1FD59FE27054}" srcOrd="4" destOrd="0" presId="urn:microsoft.com/office/officeart/2005/8/layout/hList1"/>
    <dgm:cxn modelId="{055D7C1E-DB97-4548-87A6-B6D71095865C}" type="presParOf" srcId="{CFE1EC97-2D29-4ED7-B2E1-1FD59FE27054}" destId="{BDBAB46E-2484-4BA2-98DB-F26899FFCFBA}" srcOrd="0" destOrd="0" presId="urn:microsoft.com/office/officeart/2005/8/layout/hList1"/>
    <dgm:cxn modelId="{DC5CE29A-9306-47F4-8C16-43E47755D019}" type="presParOf" srcId="{CFE1EC97-2D29-4ED7-B2E1-1FD59FE27054}" destId="{C8B608B2-A5BE-4B60-8BEC-AAC24AACF00E}" srcOrd="1" destOrd="0" presId="urn:microsoft.com/office/officeart/2005/8/layout/hList1"/>
    <dgm:cxn modelId="{D578D4AA-CDF3-4981-AC16-F3A792374988}" type="presParOf" srcId="{0A8453EE-0662-4ADB-AC2F-36E12D5B4C0F}" destId="{C4AD25B3-3541-4455-9748-0572C4B3074D}" srcOrd="5" destOrd="0" presId="urn:microsoft.com/office/officeart/2005/8/layout/hList1"/>
    <dgm:cxn modelId="{FB79F021-1847-4D56-9C0C-0999868FBE51}" type="presParOf" srcId="{0A8453EE-0662-4ADB-AC2F-36E12D5B4C0F}" destId="{FC7078F2-26DE-4AEF-9F77-68642F4BF137}" srcOrd="6" destOrd="0" presId="urn:microsoft.com/office/officeart/2005/8/layout/hList1"/>
    <dgm:cxn modelId="{AF9B9766-255F-46C6-ADD1-F6AE6F41588D}" type="presParOf" srcId="{FC7078F2-26DE-4AEF-9F77-68642F4BF137}" destId="{2A3531E1-9D40-4AC2-B792-73DEEB9E1330}" srcOrd="0" destOrd="0" presId="urn:microsoft.com/office/officeart/2005/8/layout/hList1"/>
    <dgm:cxn modelId="{689E0835-010C-4A78-AC72-6A1DF955DDB4}" type="presParOf" srcId="{FC7078F2-26DE-4AEF-9F77-68642F4BF137}" destId="{D3774C54-1B27-4A6D-8747-8DA8CED50E5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EB59A9-55DD-4FAF-A767-A2395EFF7C48}" type="doc">
      <dgm:prSet loTypeId="urn:microsoft.com/office/officeart/2005/8/layout/vList2" loCatId="list" qsTypeId="urn:microsoft.com/office/officeart/2005/8/quickstyle/3d1" qsCatId="3D" csTypeId="urn:microsoft.com/office/officeart/2005/8/colors/accent2_2" csCatId="accent2" phldr="1"/>
      <dgm:spPr/>
      <dgm:t>
        <a:bodyPr/>
        <a:lstStyle/>
        <a:p>
          <a:endParaRPr lang="zh-TW" altLang="en-US"/>
        </a:p>
      </dgm:t>
    </dgm:pt>
    <dgm:pt modelId="{D5990C21-3B52-4179-A706-5E960F9A4232}">
      <dgm:prSet phldrT="[文字]" custT="1"/>
      <dgm:spPr/>
      <dgm:t>
        <a:bodyPr/>
        <a:lstStyle/>
        <a:p>
          <a:r>
            <a:rPr kumimoji="0" lang="zh-TW" altLang="en-US" sz="2000" b="1" dirty="0" smtClean="0">
              <a:latin typeface="微軟正黑體" pitchFamily="34" charset="-120"/>
              <a:ea typeface="微軟正黑體" pitchFamily="34" charset="-120"/>
            </a:rPr>
            <a:t>策略是一種計畫（</a:t>
          </a:r>
          <a:r>
            <a:rPr kumimoji="0" lang="en-US" altLang="zh-TW" sz="2000" b="1" dirty="0" smtClean="0">
              <a:latin typeface="微軟正黑體" pitchFamily="34" charset="-120"/>
              <a:ea typeface="微軟正黑體" pitchFamily="34" charset="-120"/>
            </a:rPr>
            <a:t>Plan</a:t>
          </a:r>
          <a:r>
            <a:rPr kumimoji="0" lang="zh-TW" altLang="en-US" sz="2000" b="1" dirty="0" smtClean="0">
              <a:latin typeface="微軟正黑體" pitchFamily="34" charset="-120"/>
              <a:ea typeface="微軟正黑體" pitchFamily="34" charset="-120"/>
            </a:rPr>
            <a:t>） </a:t>
          </a:r>
          <a:endParaRPr lang="zh-TW" altLang="en-US" sz="2000" b="1" dirty="0"/>
        </a:p>
      </dgm:t>
    </dgm:pt>
    <dgm:pt modelId="{14811FE6-EE86-4D0B-8D83-447C0D85330D}" type="parTrans" cxnId="{880500B8-509E-4D69-BF21-7527496E28A8}">
      <dgm:prSet/>
      <dgm:spPr/>
      <dgm:t>
        <a:bodyPr/>
        <a:lstStyle/>
        <a:p>
          <a:endParaRPr lang="zh-TW" altLang="en-US"/>
        </a:p>
      </dgm:t>
    </dgm:pt>
    <dgm:pt modelId="{2A173383-32BF-422C-A313-6E0E62688852}" type="sibTrans" cxnId="{880500B8-509E-4D69-BF21-7527496E28A8}">
      <dgm:prSet/>
      <dgm:spPr/>
      <dgm:t>
        <a:bodyPr/>
        <a:lstStyle/>
        <a:p>
          <a:endParaRPr lang="zh-TW" altLang="en-US"/>
        </a:p>
      </dgm:t>
    </dgm:pt>
    <dgm:pt modelId="{30160320-77CD-4764-8CB7-82EA16E3556F}">
      <dgm:prSet phldrT="[文字]" custT="1"/>
      <dgm:spPr/>
      <dgm:t>
        <a:bodyPr/>
        <a:lstStyle/>
        <a:p>
          <a:r>
            <a:rPr lang="zh-TW" altLang="en-US" sz="1800" dirty="0" smtClean="0">
              <a:latin typeface="微軟正黑體" pitchFamily="34" charset="-120"/>
              <a:ea typeface="微軟正黑體" pitchFamily="34" charset="-120"/>
            </a:rPr>
            <a:t>策略是經過有意識思考後的一種行動企圖，或是處理某種狀況的指導綱領。</a:t>
          </a:r>
          <a:endParaRPr lang="zh-TW" altLang="en-US" sz="1800" dirty="0">
            <a:latin typeface="微軟正黑體" pitchFamily="34" charset="-120"/>
            <a:ea typeface="微軟正黑體" pitchFamily="34" charset="-120"/>
          </a:endParaRPr>
        </a:p>
      </dgm:t>
    </dgm:pt>
    <dgm:pt modelId="{218F820B-F51C-42D7-973A-ADF8F025B502}" type="parTrans" cxnId="{A7ED3E46-2622-48BE-82B5-A21B97DBC1D6}">
      <dgm:prSet/>
      <dgm:spPr/>
      <dgm:t>
        <a:bodyPr/>
        <a:lstStyle/>
        <a:p>
          <a:endParaRPr lang="zh-TW" altLang="en-US"/>
        </a:p>
      </dgm:t>
    </dgm:pt>
    <dgm:pt modelId="{9D2A8347-CECE-4C9C-8387-41E9056260B1}" type="sibTrans" cxnId="{A7ED3E46-2622-48BE-82B5-A21B97DBC1D6}">
      <dgm:prSet/>
      <dgm:spPr/>
      <dgm:t>
        <a:bodyPr/>
        <a:lstStyle/>
        <a:p>
          <a:endParaRPr lang="zh-TW" altLang="en-US"/>
        </a:p>
      </dgm:t>
    </dgm:pt>
    <dgm:pt modelId="{17E7F454-9F2F-4A6E-A67A-87FE12E58EB4}">
      <dgm:prSet phldrT="[文字]" custT="1"/>
      <dgm:spPr/>
      <dgm:t>
        <a:bodyPr/>
        <a:lstStyle/>
        <a:p>
          <a:r>
            <a:rPr kumimoji="0" lang="zh-TW" altLang="en-US" sz="2000" b="1" dirty="0" smtClean="0">
              <a:latin typeface="微軟正黑體" pitchFamily="34" charset="-120"/>
              <a:ea typeface="微軟正黑體" pitchFamily="34" charset="-120"/>
            </a:rPr>
            <a:t>策略是一種手段（</a:t>
          </a:r>
          <a:r>
            <a:rPr kumimoji="0" lang="en-US" altLang="zh-TW" sz="2000" b="1" dirty="0" smtClean="0">
              <a:latin typeface="微軟正黑體" pitchFamily="34" charset="-120"/>
              <a:ea typeface="微軟正黑體" pitchFamily="34" charset="-120"/>
            </a:rPr>
            <a:t>Poly</a:t>
          </a:r>
          <a:r>
            <a:rPr kumimoji="0" lang="zh-TW" altLang="en-US" sz="2000" b="1" dirty="0" smtClean="0">
              <a:latin typeface="微軟正黑體" pitchFamily="34" charset="-120"/>
              <a:ea typeface="微軟正黑體" pitchFamily="34" charset="-120"/>
            </a:rPr>
            <a:t>） </a:t>
          </a:r>
          <a:endParaRPr lang="zh-TW" altLang="en-US" sz="2000" b="1" dirty="0"/>
        </a:p>
      </dgm:t>
    </dgm:pt>
    <dgm:pt modelId="{73D4A058-1E2D-4344-B2EF-C4C2A067DD74}" type="parTrans" cxnId="{6F5FAB90-0420-41E4-BE03-8D6BE6010E12}">
      <dgm:prSet/>
      <dgm:spPr/>
      <dgm:t>
        <a:bodyPr/>
        <a:lstStyle/>
        <a:p>
          <a:endParaRPr lang="zh-TW" altLang="en-US"/>
        </a:p>
      </dgm:t>
    </dgm:pt>
    <dgm:pt modelId="{C80EC465-7E59-44D5-87FE-E520129B9538}" type="sibTrans" cxnId="{6F5FAB90-0420-41E4-BE03-8D6BE6010E12}">
      <dgm:prSet/>
      <dgm:spPr/>
      <dgm:t>
        <a:bodyPr/>
        <a:lstStyle/>
        <a:p>
          <a:endParaRPr lang="zh-TW" altLang="en-US"/>
        </a:p>
      </dgm:t>
    </dgm:pt>
    <dgm:pt modelId="{36DAD6ED-3D93-4332-9612-9ED221970C0F}">
      <dgm:prSet phldrT="[文字]" custT="1"/>
      <dgm:spPr/>
      <dgm:t>
        <a:bodyPr/>
        <a:lstStyle/>
        <a:p>
          <a:r>
            <a:rPr lang="zh-TW" altLang="en-US" sz="1800" dirty="0" smtClean="0">
              <a:latin typeface="微軟正黑體" pitchFamily="34" charset="-120"/>
              <a:ea typeface="微軟正黑體" pitchFamily="34" charset="-120"/>
            </a:rPr>
            <a:t>策略可以是一種用來擊倒競爭者的行動。</a:t>
          </a:r>
          <a:endParaRPr lang="zh-TW" altLang="en-US" sz="1800" dirty="0">
            <a:latin typeface="微軟正黑體" pitchFamily="34" charset="-120"/>
            <a:ea typeface="微軟正黑體" pitchFamily="34" charset="-120"/>
          </a:endParaRPr>
        </a:p>
      </dgm:t>
    </dgm:pt>
    <dgm:pt modelId="{B638D2C8-0C11-4648-B015-EBAFDCC99C0D}" type="parTrans" cxnId="{C3F30043-C05A-4E72-88D3-EE7EB7267A9D}">
      <dgm:prSet/>
      <dgm:spPr/>
      <dgm:t>
        <a:bodyPr/>
        <a:lstStyle/>
        <a:p>
          <a:endParaRPr lang="zh-TW" altLang="en-US"/>
        </a:p>
      </dgm:t>
    </dgm:pt>
    <dgm:pt modelId="{D95A80E5-F797-4D2B-81AF-41F73784C3D6}" type="sibTrans" cxnId="{C3F30043-C05A-4E72-88D3-EE7EB7267A9D}">
      <dgm:prSet/>
      <dgm:spPr/>
      <dgm:t>
        <a:bodyPr/>
        <a:lstStyle/>
        <a:p>
          <a:endParaRPr lang="zh-TW" altLang="en-US"/>
        </a:p>
      </dgm:t>
    </dgm:pt>
    <dgm:pt modelId="{4744BB73-9E70-4E00-B99D-C357792328AC}">
      <dgm:prSet phldrT="[文字]" custT="1"/>
      <dgm:spPr/>
      <dgm:t>
        <a:bodyPr/>
        <a:lstStyle/>
        <a:p>
          <a:r>
            <a:rPr kumimoji="0" lang="zh-TW" altLang="en-US" sz="2000" b="1" dirty="0" smtClean="0">
              <a:latin typeface="微軟正黑體" pitchFamily="34" charset="-120"/>
              <a:ea typeface="微軟正黑體" pitchFamily="34" charset="-120"/>
            </a:rPr>
            <a:t>策略是一種型態（</a:t>
          </a:r>
          <a:r>
            <a:rPr kumimoji="0" lang="en-US" altLang="zh-TW" sz="2000" b="1" dirty="0" smtClean="0">
              <a:latin typeface="微軟正黑體" pitchFamily="34" charset="-120"/>
              <a:ea typeface="微軟正黑體" pitchFamily="34" charset="-120"/>
            </a:rPr>
            <a:t>Pattern</a:t>
          </a:r>
          <a:r>
            <a:rPr kumimoji="0" lang="zh-TW" altLang="en-US" sz="2000" b="1" dirty="0" smtClean="0">
              <a:latin typeface="微軟正黑體" pitchFamily="34" charset="-120"/>
              <a:ea typeface="微軟正黑體" pitchFamily="34" charset="-120"/>
            </a:rPr>
            <a:t>） </a:t>
          </a:r>
          <a:endParaRPr lang="zh-TW" altLang="en-US" sz="2000" b="1" dirty="0"/>
        </a:p>
      </dgm:t>
    </dgm:pt>
    <dgm:pt modelId="{4655D0DE-1BBD-4D85-B721-A916DBF88FFB}" type="parTrans" cxnId="{95AA10F5-6125-464B-9C95-03D2D8E0D9B7}">
      <dgm:prSet/>
      <dgm:spPr/>
      <dgm:t>
        <a:bodyPr/>
        <a:lstStyle/>
        <a:p>
          <a:endParaRPr lang="zh-TW" altLang="en-US"/>
        </a:p>
      </dgm:t>
    </dgm:pt>
    <dgm:pt modelId="{C033BC44-23CE-4408-B780-4A72FEE6E7C8}" type="sibTrans" cxnId="{95AA10F5-6125-464B-9C95-03D2D8E0D9B7}">
      <dgm:prSet/>
      <dgm:spPr/>
      <dgm:t>
        <a:bodyPr/>
        <a:lstStyle/>
        <a:p>
          <a:endParaRPr lang="zh-TW" altLang="en-US"/>
        </a:p>
      </dgm:t>
    </dgm:pt>
    <dgm:pt modelId="{AA478BD0-FE09-46DD-B5EA-DD97CFFC4FE5}">
      <dgm:prSet phldrT="[文字]" custT="1"/>
      <dgm:spPr/>
      <dgm:t>
        <a:bodyPr/>
        <a:lstStyle/>
        <a:p>
          <a:r>
            <a:rPr kumimoji="0" lang="zh-TW" altLang="en-US" sz="2000" b="1" dirty="0" smtClean="0">
              <a:latin typeface="微軟正黑體" pitchFamily="34" charset="-120"/>
              <a:ea typeface="微軟正黑體" pitchFamily="34" charset="-120"/>
            </a:rPr>
            <a:t>策略是一種定位（</a:t>
          </a:r>
          <a:r>
            <a:rPr kumimoji="0" lang="en-US" altLang="zh-TW" sz="2000" b="1" dirty="0" smtClean="0">
              <a:latin typeface="微軟正黑體" pitchFamily="34" charset="-120"/>
              <a:ea typeface="微軟正黑體" pitchFamily="34" charset="-120"/>
            </a:rPr>
            <a:t>Position</a:t>
          </a:r>
          <a:r>
            <a:rPr kumimoji="0" lang="zh-TW" altLang="en-US" sz="2000" b="1" dirty="0" smtClean="0">
              <a:latin typeface="微軟正黑體" pitchFamily="34" charset="-120"/>
              <a:ea typeface="微軟正黑體" pitchFamily="34" charset="-120"/>
            </a:rPr>
            <a:t>）</a:t>
          </a:r>
          <a:endParaRPr lang="zh-TW" altLang="en-US" sz="2000" b="1" dirty="0"/>
        </a:p>
      </dgm:t>
    </dgm:pt>
    <dgm:pt modelId="{052B7F8E-BED1-4B3F-B130-5DAE4B361C7D}" type="parTrans" cxnId="{77F3AD16-A408-430A-8BE4-AD5255E26967}">
      <dgm:prSet/>
      <dgm:spPr/>
      <dgm:t>
        <a:bodyPr/>
        <a:lstStyle/>
        <a:p>
          <a:endParaRPr lang="zh-TW" altLang="en-US"/>
        </a:p>
      </dgm:t>
    </dgm:pt>
    <dgm:pt modelId="{525ECA18-BB4E-41C4-9650-989BAF22B779}" type="sibTrans" cxnId="{77F3AD16-A408-430A-8BE4-AD5255E26967}">
      <dgm:prSet/>
      <dgm:spPr/>
      <dgm:t>
        <a:bodyPr/>
        <a:lstStyle/>
        <a:p>
          <a:endParaRPr lang="zh-TW" altLang="en-US"/>
        </a:p>
      </dgm:t>
    </dgm:pt>
    <dgm:pt modelId="{A2F651B8-54E1-45D6-A734-D3D67F15268A}">
      <dgm:prSet phldrT="[文字]" custT="1"/>
      <dgm:spPr/>
      <dgm:t>
        <a:bodyPr/>
        <a:lstStyle/>
        <a:p>
          <a:r>
            <a:rPr kumimoji="0" lang="zh-TW" altLang="en-US" sz="2000" b="1" dirty="0" smtClean="0">
              <a:latin typeface="微軟正黑體" pitchFamily="34" charset="-120"/>
              <a:ea typeface="微軟正黑體" pitchFamily="34" charset="-120"/>
            </a:rPr>
            <a:t>策略是一種觀點（</a:t>
          </a:r>
          <a:r>
            <a:rPr kumimoji="0" lang="en-US" altLang="zh-TW" sz="2000" b="1" dirty="0" smtClean="0">
              <a:latin typeface="微軟正黑體" pitchFamily="34" charset="-120"/>
              <a:ea typeface="微軟正黑體" pitchFamily="34" charset="-120"/>
            </a:rPr>
            <a:t>Perspective</a:t>
          </a:r>
          <a:r>
            <a:rPr kumimoji="0" lang="zh-TW" altLang="en-US" sz="2000" b="1" dirty="0" smtClean="0">
              <a:latin typeface="微軟正黑體" pitchFamily="34" charset="-120"/>
              <a:ea typeface="微軟正黑體" pitchFamily="34" charset="-120"/>
            </a:rPr>
            <a:t>） </a:t>
          </a:r>
          <a:endParaRPr lang="zh-TW" altLang="en-US" sz="2000" b="1" dirty="0"/>
        </a:p>
      </dgm:t>
    </dgm:pt>
    <dgm:pt modelId="{2AF5EF65-D3F4-4817-BF08-53F8FF900F49}" type="parTrans" cxnId="{07304771-5811-4679-AB02-EAAD2CAEC134}">
      <dgm:prSet/>
      <dgm:spPr/>
      <dgm:t>
        <a:bodyPr/>
        <a:lstStyle/>
        <a:p>
          <a:endParaRPr lang="zh-TW" altLang="en-US"/>
        </a:p>
      </dgm:t>
    </dgm:pt>
    <dgm:pt modelId="{B18CC434-0615-4594-A0C7-6B333E0BF84C}" type="sibTrans" cxnId="{07304771-5811-4679-AB02-EAAD2CAEC134}">
      <dgm:prSet/>
      <dgm:spPr/>
      <dgm:t>
        <a:bodyPr/>
        <a:lstStyle/>
        <a:p>
          <a:endParaRPr lang="zh-TW" altLang="en-US"/>
        </a:p>
      </dgm:t>
    </dgm:pt>
    <dgm:pt modelId="{371B1345-4DA6-4175-9B31-E3C94C19866F}">
      <dgm:prSet phldrT="[文字]" custT="1"/>
      <dgm:spPr/>
      <dgm:t>
        <a:bodyPr/>
        <a:lstStyle/>
        <a:p>
          <a:r>
            <a:rPr lang="zh-TW" altLang="en-US" sz="2000" dirty="0" smtClean="0">
              <a:latin typeface="微軟正黑體" pitchFamily="34" charset="-120"/>
              <a:ea typeface="微軟正黑體" pitchFamily="34" charset="-120"/>
            </a:rPr>
            <a:t>策略是一連串行動中所呈現出來的型態。</a:t>
          </a:r>
          <a:endParaRPr lang="zh-TW" altLang="en-US" sz="2000" b="1" dirty="0">
            <a:latin typeface="微軟正黑體" pitchFamily="34" charset="-120"/>
            <a:ea typeface="微軟正黑體" pitchFamily="34" charset="-120"/>
          </a:endParaRPr>
        </a:p>
      </dgm:t>
    </dgm:pt>
    <dgm:pt modelId="{B3EC550A-6BCE-4EEA-BD66-7E248DEBB764}" type="parTrans" cxnId="{F28BA266-E760-42A3-875F-837E417BA53B}">
      <dgm:prSet/>
      <dgm:spPr/>
      <dgm:t>
        <a:bodyPr/>
        <a:lstStyle/>
        <a:p>
          <a:endParaRPr lang="zh-TW" altLang="en-US"/>
        </a:p>
      </dgm:t>
    </dgm:pt>
    <dgm:pt modelId="{7895DF52-22C6-4558-B67A-1C632CF90E4F}" type="sibTrans" cxnId="{F28BA266-E760-42A3-875F-837E417BA53B}">
      <dgm:prSet/>
      <dgm:spPr/>
      <dgm:t>
        <a:bodyPr/>
        <a:lstStyle/>
        <a:p>
          <a:endParaRPr lang="zh-TW" altLang="en-US"/>
        </a:p>
      </dgm:t>
    </dgm:pt>
    <dgm:pt modelId="{3DD154D7-F480-42F3-ADC1-1CC933E809CA}">
      <dgm:prSet phldrT="[文字]" custT="1"/>
      <dgm:spPr/>
      <dgm:t>
        <a:bodyPr/>
        <a:lstStyle/>
        <a:p>
          <a:r>
            <a:rPr lang="zh-TW" altLang="en-US" sz="2000" dirty="0" smtClean="0">
              <a:latin typeface="微軟正黑體" pitchFamily="34" charset="-120"/>
              <a:ea typeface="微軟正黑體" pitchFamily="34" charset="-120"/>
            </a:rPr>
            <a:t>策略是協助企業在環境或市場中找到一個適當的容身之處，也就是找到一種定位。</a:t>
          </a:r>
          <a:endParaRPr lang="zh-TW" altLang="en-US" sz="2000" b="1" dirty="0">
            <a:latin typeface="微軟正黑體" pitchFamily="34" charset="-120"/>
            <a:ea typeface="微軟正黑體" pitchFamily="34" charset="-120"/>
          </a:endParaRPr>
        </a:p>
      </dgm:t>
    </dgm:pt>
    <dgm:pt modelId="{954B7A76-0751-4041-AE4A-1F7987971086}" type="parTrans" cxnId="{142AEE60-D779-4B29-BECF-D233003B8BB6}">
      <dgm:prSet/>
      <dgm:spPr/>
      <dgm:t>
        <a:bodyPr/>
        <a:lstStyle/>
        <a:p>
          <a:endParaRPr lang="zh-TW" altLang="en-US"/>
        </a:p>
      </dgm:t>
    </dgm:pt>
    <dgm:pt modelId="{C51EDAAC-7D98-4667-8DC8-1AAB1CA7728E}" type="sibTrans" cxnId="{142AEE60-D779-4B29-BECF-D233003B8BB6}">
      <dgm:prSet/>
      <dgm:spPr/>
      <dgm:t>
        <a:bodyPr/>
        <a:lstStyle/>
        <a:p>
          <a:endParaRPr lang="zh-TW" altLang="en-US"/>
        </a:p>
      </dgm:t>
    </dgm:pt>
    <dgm:pt modelId="{351A397F-E496-41F0-8DDC-EC0963F15072}">
      <dgm:prSet phldrT="[文字]" custT="1"/>
      <dgm:spPr/>
      <dgm:t>
        <a:bodyPr/>
        <a:lstStyle/>
        <a:p>
          <a:r>
            <a:rPr lang="zh-TW" altLang="en-US" sz="2000" dirty="0" smtClean="0">
              <a:latin typeface="微軟正黑體" pitchFamily="34" charset="-120"/>
              <a:ea typeface="微軟正黑體" pitchFamily="34" charset="-120"/>
            </a:rPr>
            <a:t>策略是一種組織全體成員所共有的世界觀或市場觀。</a:t>
          </a:r>
          <a:endParaRPr lang="zh-TW" altLang="en-US" sz="2000" b="1" dirty="0">
            <a:latin typeface="微軟正黑體" pitchFamily="34" charset="-120"/>
            <a:ea typeface="微軟正黑體" pitchFamily="34" charset="-120"/>
          </a:endParaRPr>
        </a:p>
      </dgm:t>
    </dgm:pt>
    <dgm:pt modelId="{3A643B6F-50A2-49FF-9341-17EAC758DE5F}" type="parTrans" cxnId="{C294E66D-BBBB-4385-B92C-DE7657867B5C}">
      <dgm:prSet/>
      <dgm:spPr/>
      <dgm:t>
        <a:bodyPr/>
        <a:lstStyle/>
        <a:p>
          <a:endParaRPr lang="zh-TW" altLang="en-US"/>
        </a:p>
      </dgm:t>
    </dgm:pt>
    <dgm:pt modelId="{26193C91-A51B-4237-B756-04FDF470A7E0}" type="sibTrans" cxnId="{C294E66D-BBBB-4385-B92C-DE7657867B5C}">
      <dgm:prSet/>
      <dgm:spPr/>
      <dgm:t>
        <a:bodyPr/>
        <a:lstStyle/>
        <a:p>
          <a:endParaRPr lang="zh-TW" altLang="en-US"/>
        </a:p>
      </dgm:t>
    </dgm:pt>
    <dgm:pt modelId="{64AE0F54-CB37-462E-BFB6-AD6866D79559}" type="pres">
      <dgm:prSet presAssocID="{50EB59A9-55DD-4FAF-A767-A2395EFF7C48}" presName="linear" presStyleCnt="0">
        <dgm:presLayoutVars>
          <dgm:animLvl val="lvl"/>
          <dgm:resizeHandles val="exact"/>
        </dgm:presLayoutVars>
      </dgm:prSet>
      <dgm:spPr/>
      <dgm:t>
        <a:bodyPr/>
        <a:lstStyle/>
        <a:p>
          <a:endParaRPr lang="zh-TW" altLang="en-US"/>
        </a:p>
      </dgm:t>
    </dgm:pt>
    <dgm:pt modelId="{576CCB05-0757-4B2A-8140-FE4AF034EA23}" type="pres">
      <dgm:prSet presAssocID="{D5990C21-3B52-4179-A706-5E960F9A4232}" presName="parentText" presStyleLbl="node1" presStyleIdx="0" presStyleCnt="5">
        <dgm:presLayoutVars>
          <dgm:chMax val="0"/>
          <dgm:bulletEnabled val="1"/>
        </dgm:presLayoutVars>
      </dgm:prSet>
      <dgm:spPr/>
      <dgm:t>
        <a:bodyPr/>
        <a:lstStyle/>
        <a:p>
          <a:endParaRPr lang="zh-TW" altLang="en-US"/>
        </a:p>
      </dgm:t>
    </dgm:pt>
    <dgm:pt modelId="{E3091A82-872D-46D0-9A93-F294FF9C4E4B}" type="pres">
      <dgm:prSet presAssocID="{D5990C21-3B52-4179-A706-5E960F9A4232}" presName="childText" presStyleLbl="revTx" presStyleIdx="0" presStyleCnt="5">
        <dgm:presLayoutVars>
          <dgm:bulletEnabled val="1"/>
        </dgm:presLayoutVars>
      </dgm:prSet>
      <dgm:spPr/>
      <dgm:t>
        <a:bodyPr/>
        <a:lstStyle/>
        <a:p>
          <a:endParaRPr lang="zh-TW" altLang="en-US"/>
        </a:p>
      </dgm:t>
    </dgm:pt>
    <dgm:pt modelId="{070BB299-974A-4DE1-AE0D-A11D7E0138AB}" type="pres">
      <dgm:prSet presAssocID="{17E7F454-9F2F-4A6E-A67A-87FE12E58EB4}" presName="parentText" presStyleLbl="node1" presStyleIdx="1" presStyleCnt="5">
        <dgm:presLayoutVars>
          <dgm:chMax val="0"/>
          <dgm:bulletEnabled val="1"/>
        </dgm:presLayoutVars>
      </dgm:prSet>
      <dgm:spPr/>
      <dgm:t>
        <a:bodyPr/>
        <a:lstStyle/>
        <a:p>
          <a:endParaRPr lang="zh-TW" altLang="en-US"/>
        </a:p>
      </dgm:t>
    </dgm:pt>
    <dgm:pt modelId="{674ED97F-5DDA-4D2E-9F12-42C5A39DD3C0}" type="pres">
      <dgm:prSet presAssocID="{17E7F454-9F2F-4A6E-A67A-87FE12E58EB4}" presName="childText" presStyleLbl="revTx" presStyleIdx="1" presStyleCnt="5">
        <dgm:presLayoutVars>
          <dgm:bulletEnabled val="1"/>
        </dgm:presLayoutVars>
      </dgm:prSet>
      <dgm:spPr/>
      <dgm:t>
        <a:bodyPr/>
        <a:lstStyle/>
        <a:p>
          <a:endParaRPr lang="zh-TW" altLang="en-US"/>
        </a:p>
      </dgm:t>
    </dgm:pt>
    <dgm:pt modelId="{B8ACE6BD-9DD6-4DA5-9D41-4600A1949800}" type="pres">
      <dgm:prSet presAssocID="{4744BB73-9E70-4E00-B99D-C357792328AC}" presName="parentText" presStyleLbl="node1" presStyleIdx="2" presStyleCnt="5">
        <dgm:presLayoutVars>
          <dgm:chMax val="0"/>
          <dgm:bulletEnabled val="1"/>
        </dgm:presLayoutVars>
      </dgm:prSet>
      <dgm:spPr/>
      <dgm:t>
        <a:bodyPr/>
        <a:lstStyle/>
        <a:p>
          <a:endParaRPr lang="zh-TW" altLang="en-US"/>
        </a:p>
      </dgm:t>
    </dgm:pt>
    <dgm:pt modelId="{03452828-4A4D-41B4-9490-D9AA2F34A416}" type="pres">
      <dgm:prSet presAssocID="{4744BB73-9E70-4E00-B99D-C357792328AC}" presName="childText" presStyleLbl="revTx" presStyleIdx="2" presStyleCnt="5">
        <dgm:presLayoutVars>
          <dgm:bulletEnabled val="1"/>
        </dgm:presLayoutVars>
      </dgm:prSet>
      <dgm:spPr/>
      <dgm:t>
        <a:bodyPr/>
        <a:lstStyle/>
        <a:p>
          <a:endParaRPr lang="zh-TW" altLang="en-US"/>
        </a:p>
      </dgm:t>
    </dgm:pt>
    <dgm:pt modelId="{A3C52FAD-0730-4EF9-A0BE-F416F4880A78}" type="pres">
      <dgm:prSet presAssocID="{AA478BD0-FE09-46DD-B5EA-DD97CFFC4FE5}" presName="parentText" presStyleLbl="node1" presStyleIdx="3" presStyleCnt="5">
        <dgm:presLayoutVars>
          <dgm:chMax val="0"/>
          <dgm:bulletEnabled val="1"/>
        </dgm:presLayoutVars>
      </dgm:prSet>
      <dgm:spPr/>
      <dgm:t>
        <a:bodyPr/>
        <a:lstStyle/>
        <a:p>
          <a:endParaRPr lang="zh-TW" altLang="en-US"/>
        </a:p>
      </dgm:t>
    </dgm:pt>
    <dgm:pt modelId="{FD50F028-3899-459F-B567-F8C93289AC4E}" type="pres">
      <dgm:prSet presAssocID="{AA478BD0-FE09-46DD-B5EA-DD97CFFC4FE5}" presName="childText" presStyleLbl="revTx" presStyleIdx="3" presStyleCnt="5">
        <dgm:presLayoutVars>
          <dgm:bulletEnabled val="1"/>
        </dgm:presLayoutVars>
      </dgm:prSet>
      <dgm:spPr/>
      <dgm:t>
        <a:bodyPr/>
        <a:lstStyle/>
        <a:p>
          <a:endParaRPr lang="zh-TW" altLang="en-US"/>
        </a:p>
      </dgm:t>
    </dgm:pt>
    <dgm:pt modelId="{0F843C1F-363B-419B-8500-1A9DFCE5A818}" type="pres">
      <dgm:prSet presAssocID="{A2F651B8-54E1-45D6-A734-D3D67F15268A}" presName="parentText" presStyleLbl="node1" presStyleIdx="4" presStyleCnt="5">
        <dgm:presLayoutVars>
          <dgm:chMax val="0"/>
          <dgm:bulletEnabled val="1"/>
        </dgm:presLayoutVars>
      </dgm:prSet>
      <dgm:spPr/>
      <dgm:t>
        <a:bodyPr/>
        <a:lstStyle/>
        <a:p>
          <a:endParaRPr lang="zh-TW" altLang="en-US"/>
        </a:p>
      </dgm:t>
    </dgm:pt>
    <dgm:pt modelId="{74F97436-21E8-42BD-AF65-87E952876420}" type="pres">
      <dgm:prSet presAssocID="{A2F651B8-54E1-45D6-A734-D3D67F15268A}" presName="childText" presStyleLbl="revTx" presStyleIdx="4" presStyleCnt="5">
        <dgm:presLayoutVars>
          <dgm:bulletEnabled val="1"/>
        </dgm:presLayoutVars>
      </dgm:prSet>
      <dgm:spPr/>
      <dgm:t>
        <a:bodyPr/>
        <a:lstStyle/>
        <a:p>
          <a:endParaRPr lang="zh-TW" altLang="en-US"/>
        </a:p>
      </dgm:t>
    </dgm:pt>
  </dgm:ptLst>
  <dgm:cxnLst>
    <dgm:cxn modelId="{95AA10F5-6125-464B-9C95-03D2D8E0D9B7}" srcId="{50EB59A9-55DD-4FAF-A767-A2395EFF7C48}" destId="{4744BB73-9E70-4E00-B99D-C357792328AC}" srcOrd="2" destOrd="0" parTransId="{4655D0DE-1BBD-4D85-B721-A916DBF88FFB}" sibTransId="{C033BC44-23CE-4408-B780-4A72FEE6E7C8}"/>
    <dgm:cxn modelId="{31313E4A-515D-4878-9860-9584BEB4203F}" type="presOf" srcId="{30160320-77CD-4764-8CB7-82EA16E3556F}" destId="{E3091A82-872D-46D0-9A93-F294FF9C4E4B}" srcOrd="0" destOrd="0" presId="urn:microsoft.com/office/officeart/2005/8/layout/vList2"/>
    <dgm:cxn modelId="{C48B32B3-DC41-4D88-9A66-95668775727B}" type="presOf" srcId="{D5990C21-3B52-4179-A706-5E960F9A4232}" destId="{576CCB05-0757-4B2A-8140-FE4AF034EA23}" srcOrd="0" destOrd="0" presId="urn:microsoft.com/office/officeart/2005/8/layout/vList2"/>
    <dgm:cxn modelId="{9598042F-D015-4EEE-8562-A332C4DA2AE5}" type="presOf" srcId="{3DD154D7-F480-42F3-ADC1-1CC933E809CA}" destId="{FD50F028-3899-459F-B567-F8C93289AC4E}" srcOrd="0" destOrd="0" presId="urn:microsoft.com/office/officeart/2005/8/layout/vList2"/>
    <dgm:cxn modelId="{142AEE60-D779-4B29-BECF-D233003B8BB6}" srcId="{AA478BD0-FE09-46DD-B5EA-DD97CFFC4FE5}" destId="{3DD154D7-F480-42F3-ADC1-1CC933E809CA}" srcOrd="0" destOrd="0" parTransId="{954B7A76-0751-4041-AE4A-1F7987971086}" sibTransId="{C51EDAAC-7D98-4667-8DC8-1AAB1CA7728E}"/>
    <dgm:cxn modelId="{10A0D91A-CFDB-424D-9325-C1C5B04147A8}" type="presOf" srcId="{36DAD6ED-3D93-4332-9612-9ED221970C0F}" destId="{674ED97F-5DDA-4D2E-9F12-42C5A39DD3C0}" srcOrd="0" destOrd="0" presId="urn:microsoft.com/office/officeart/2005/8/layout/vList2"/>
    <dgm:cxn modelId="{880500B8-509E-4D69-BF21-7527496E28A8}" srcId="{50EB59A9-55DD-4FAF-A767-A2395EFF7C48}" destId="{D5990C21-3B52-4179-A706-5E960F9A4232}" srcOrd="0" destOrd="0" parTransId="{14811FE6-EE86-4D0B-8D83-447C0D85330D}" sibTransId="{2A173383-32BF-422C-A313-6E0E62688852}"/>
    <dgm:cxn modelId="{07304771-5811-4679-AB02-EAAD2CAEC134}" srcId="{50EB59A9-55DD-4FAF-A767-A2395EFF7C48}" destId="{A2F651B8-54E1-45D6-A734-D3D67F15268A}" srcOrd="4" destOrd="0" parTransId="{2AF5EF65-D3F4-4817-BF08-53F8FF900F49}" sibTransId="{B18CC434-0615-4594-A0C7-6B333E0BF84C}"/>
    <dgm:cxn modelId="{C294E66D-BBBB-4385-B92C-DE7657867B5C}" srcId="{A2F651B8-54E1-45D6-A734-D3D67F15268A}" destId="{351A397F-E496-41F0-8DDC-EC0963F15072}" srcOrd="0" destOrd="0" parTransId="{3A643B6F-50A2-49FF-9341-17EAC758DE5F}" sibTransId="{26193C91-A51B-4237-B756-04FDF470A7E0}"/>
    <dgm:cxn modelId="{73C68F06-3E59-4908-BCB2-30DA04EEDB2D}" type="presOf" srcId="{A2F651B8-54E1-45D6-A734-D3D67F15268A}" destId="{0F843C1F-363B-419B-8500-1A9DFCE5A818}" srcOrd="0" destOrd="0" presId="urn:microsoft.com/office/officeart/2005/8/layout/vList2"/>
    <dgm:cxn modelId="{EDAA8C10-84A3-4CE6-B565-F677CFBE072E}" type="presOf" srcId="{AA478BD0-FE09-46DD-B5EA-DD97CFFC4FE5}" destId="{A3C52FAD-0730-4EF9-A0BE-F416F4880A78}" srcOrd="0" destOrd="0" presId="urn:microsoft.com/office/officeart/2005/8/layout/vList2"/>
    <dgm:cxn modelId="{6F5FAB90-0420-41E4-BE03-8D6BE6010E12}" srcId="{50EB59A9-55DD-4FAF-A767-A2395EFF7C48}" destId="{17E7F454-9F2F-4A6E-A67A-87FE12E58EB4}" srcOrd="1" destOrd="0" parTransId="{73D4A058-1E2D-4344-B2EF-C4C2A067DD74}" sibTransId="{C80EC465-7E59-44D5-87FE-E520129B9538}"/>
    <dgm:cxn modelId="{EFBA10ED-5A8E-48E9-9B9E-571F26FD7F73}" type="presOf" srcId="{17E7F454-9F2F-4A6E-A67A-87FE12E58EB4}" destId="{070BB299-974A-4DE1-AE0D-A11D7E0138AB}" srcOrd="0" destOrd="0" presId="urn:microsoft.com/office/officeart/2005/8/layout/vList2"/>
    <dgm:cxn modelId="{A7ED3E46-2622-48BE-82B5-A21B97DBC1D6}" srcId="{D5990C21-3B52-4179-A706-5E960F9A4232}" destId="{30160320-77CD-4764-8CB7-82EA16E3556F}" srcOrd="0" destOrd="0" parTransId="{218F820B-F51C-42D7-973A-ADF8F025B502}" sibTransId="{9D2A8347-CECE-4C9C-8387-41E9056260B1}"/>
    <dgm:cxn modelId="{F28BA266-E760-42A3-875F-837E417BA53B}" srcId="{4744BB73-9E70-4E00-B99D-C357792328AC}" destId="{371B1345-4DA6-4175-9B31-E3C94C19866F}" srcOrd="0" destOrd="0" parTransId="{B3EC550A-6BCE-4EEA-BD66-7E248DEBB764}" sibTransId="{7895DF52-22C6-4558-B67A-1C632CF90E4F}"/>
    <dgm:cxn modelId="{17F29ED1-0C1A-4ED9-B9B3-403CBAEDE88C}" type="presOf" srcId="{371B1345-4DA6-4175-9B31-E3C94C19866F}" destId="{03452828-4A4D-41B4-9490-D9AA2F34A416}" srcOrd="0" destOrd="0" presId="urn:microsoft.com/office/officeart/2005/8/layout/vList2"/>
    <dgm:cxn modelId="{A4ABAD68-A0BC-4055-9D18-2D775F7F7297}" type="presOf" srcId="{50EB59A9-55DD-4FAF-A767-A2395EFF7C48}" destId="{64AE0F54-CB37-462E-BFB6-AD6866D79559}" srcOrd="0" destOrd="0" presId="urn:microsoft.com/office/officeart/2005/8/layout/vList2"/>
    <dgm:cxn modelId="{C3F30043-C05A-4E72-88D3-EE7EB7267A9D}" srcId="{17E7F454-9F2F-4A6E-A67A-87FE12E58EB4}" destId="{36DAD6ED-3D93-4332-9612-9ED221970C0F}" srcOrd="0" destOrd="0" parTransId="{B638D2C8-0C11-4648-B015-EBAFDCC99C0D}" sibTransId="{D95A80E5-F797-4D2B-81AF-41F73784C3D6}"/>
    <dgm:cxn modelId="{282C8EA6-77C4-4D94-AD23-EFC8030823A4}" type="presOf" srcId="{4744BB73-9E70-4E00-B99D-C357792328AC}" destId="{B8ACE6BD-9DD6-4DA5-9D41-4600A1949800}" srcOrd="0" destOrd="0" presId="urn:microsoft.com/office/officeart/2005/8/layout/vList2"/>
    <dgm:cxn modelId="{4419056B-C77C-4757-A500-A7D128EF06BC}" type="presOf" srcId="{351A397F-E496-41F0-8DDC-EC0963F15072}" destId="{74F97436-21E8-42BD-AF65-87E952876420}" srcOrd="0" destOrd="0" presId="urn:microsoft.com/office/officeart/2005/8/layout/vList2"/>
    <dgm:cxn modelId="{77F3AD16-A408-430A-8BE4-AD5255E26967}" srcId="{50EB59A9-55DD-4FAF-A767-A2395EFF7C48}" destId="{AA478BD0-FE09-46DD-B5EA-DD97CFFC4FE5}" srcOrd="3" destOrd="0" parTransId="{052B7F8E-BED1-4B3F-B130-5DAE4B361C7D}" sibTransId="{525ECA18-BB4E-41C4-9650-989BAF22B779}"/>
    <dgm:cxn modelId="{0DE957D8-9436-425C-A98B-2114AF5DBD0B}" type="presParOf" srcId="{64AE0F54-CB37-462E-BFB6-AD6866D79559}" destId="{576CCB05-0757-4B2A-8140-FE4AF034EA23}" srcOrd="0" destOrd="0" presId="urn:microsoft.com/office/officeart/2005/8/layout/vList2"/>
    <dgm:cxn modelId="{D6395F6E-2E59-44ED-82C4-EEB1CF306787}" type="presParOf" srcId="{64AE0F54-CB37-462E-BFB6-AD6866D79559}" destId="{E3091A82-872D-46D0-9A93-F294FF9C4E4B}" srcOrd="1" destOrd="0" presId="urn:microsoft.com/office/officeart/2005/8/layout/vList2"/>
    <dgm:cxn modelId="{7EFA36A4-1886-4BDB-B5C8-6FE9130D123A}" type="presParOf" srcId="{64AE0F54-CB37-462E-BFB6-AD6866D79559}" destId="{070BB299-974A-4DE1-AE0D-A11D7E0138AB}" srcOrd="2" destOrd="0" presId="urn:microsoft.com/office/officeart/2005/8/layout/vList2"/>
    <dgm:cxn modelId="{72C4DE02-78D7-4D70-A2B1-559BA7D8F7F5}" type="presParOf" srcId="{64AE0F54-CB37-462E-BFB6-AD6866D79559}" destId="{674ED97F-5DDA-4D2E-9F12-42C5A39DD3C0}" srcOrd="3" destOrd="0" presId="urn:microsoft.com/office/officeart/2005/8/layout/vList2"/>
    <dgm:cxn modelId="{6394599A-1F5F-4BD2-B63F-00F2E9F77853}" type="presParOf" srcId="{64AE0F54-CB37-462E-BFB6-AD6866D79559}" destId="{B8ACE6BD-9DD6-4DA5-9D41-4600A1949800}" srcOrd="4" destOrd="0" presId="urn:microsoft.com/office/officeart/2005/8/layout/vList2"/>
    <dgm:cxn modelId="{4981FD6E-3973-4EC0-801F-2DC0BA43F39D}" type="presParOf" srcId="{64AE0F54-CB37-462E-BFB6-AD6866D79559}" destId="{03452828-4A4D-41B4-9490-D9AA2F34A416}" srcOrd="5" destOrd="0" presId="urn:microsoft.com/office/officeart/2005/8/layout/vList2"/>
    <dgm:cxn modelId="{9A275C66-0AC2-446D-802A-2BCCAED314F0}" type="presParOf" srcId="{64AE0F54-CB37-462E-BFB6-AD6866D79559}" destId="{A3C52FAD-0730-4EF9-A0BE-F416F4880A78}" srcOrd="6" destOrd="0" presId="urn:microsoft.com/office/officeart/2005/8/layout/vList2"/>
    <dgm:cxn modelId="{38EBC582-D041-4D02-A664-318E903852E3}" type="presParOf" srcId="{64AE0F54-CB37-462E-BFB6-AD6866D79559}" destId="{FD50F028-3899-459F-B567-F8C93289AC4E}" srcOrd="7" destOrd="0" presId="urn:microsoft.com/office/officeart/2005/8/layout/vList2"/>
    <dgm:cxn modelId="{38C3A7FA-A72F-407C-BB56-131AD25D621C}" type="presParOf" srcId="{64AE0F54-CB37-462E-BFB6-AD6866D79559}" destId="{0F843C1F-363B-419B-8500-1A9DFCE5A818}" srcOrd="8" destOrd="0" presId="urn:microsoft.com/office/officeart/2005/8/layout/vList2"/>
    <dgm:cxn modelId="{539B85DD-2421-43EE-9B6D-8348BAE043B0}" type="presParOf" srcId="{64AE0F54-CB37-462E-BFB6-AD6866D79559}" destId="{74F97436-21E8-42BD-AF65-87E952876420}"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D49AEA65-9DC6-441B-B998-7F2653BBDF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CF709E8D-6EF9-4C0E-992D-DEF1A310CA72}">
      <dgm:prSet phldrT="[文字]" custT="1"/>
      <dgm:spPr>
        <a:solidFill>
          <a:srgbClr val="FFFFCC"/>
        </a:solidFill>
        <a:scene3d>
          <a:camera prst="orthographicFront"/>
          <a:lightRig rig="threePt" dir="t"/>
        </a:scene3d>
        <a:sp3d>
          <a:bevelT/>
        </a:sp3d>
      </dgm:spPr>
      <dgm:t>
        <a:bodyPr/>
        <a:lstStyle/>
        <a:p>
          <a:r>
            <a:rPr lang="zh-TW" altLang="en-US" sz="2000" b="1" dirty="0" smtClean="0">
              <a:solidFill>
                <a:srgbClr val="FF5050"/>
              </a:solidFill>
              <a:latin typeface="微軟正黑體" pitchFamily="34" charset="-120"/>
              <a:ea typeface="微軟正黑體" pitchFamily="34" charset="-120"/>
            </a:rPr>
            <a:t>一致性</a:t>
          </a:r>
          <a:r>
            <a:rPr lang="en-US" altLang="zh-TW" sz="2000" b="1" dirty="0" smtClean="0">
              <a:solidFill>
                <a:srgbClr val="FF5050"/>
              </a:solidFill>
              <a:latin typeface="微軟正黑體" pitchFamily="34" charset="-120"/>
              <a:ea typeface="微軟正黑體" pitchFamily="34" charset="-120"/>
            </a:rPr>
            <a:t>(Consistency)</a:t>
          </a:r>
          <a:r>
            <a:rPr lang="zh-TW" altLang="en-US" sz="2000" b="1" dirty="0" smtClean="0">
              <a:solidFill>
                <a:srgbClr val="FF5050"/>
              </a:solidFill>
              <a:latin typeface="微軟正黑體" pitchFamily="34" charset="-120"/>
              <a:ea typeface="微軟正黑體" pitchFamily="34" charset="-120"/>
            </a:rPr>
            <a:t> ：</a:t>
          </a:r>
          <a:r>
            <a:rPr lang="zh-TW" altLang="en-US" sz="2000" b="1" dirty="0" smtClean="0">
              <a:solidFill>
                <a:schemeClr val="tx1"/>
              </a:solidFill>
              <a:latin typeface="微軟正黑體" pitchFamily="34" charset="-120"/>
              <a:ea typeface="微軟正黑體" pitchFamily="34" charset="-120"/>
            </a:rPr>
            <a:t>策略不能存在著不一致，不一致的策略常來自互相矛盾或不一致的目標。</a:t>
          </a:r>
          <a:r>
            <a:rPr lang="zh-TW" sz="2000" b="1" dirty="0" smtClean="0">
              <a:solidFill>
                <a:schemeClr val="tx1"/>
              </a:solidFill>
              <a:latin typeface="微軟正黑體" pitchFamily="34" charset="-120"/>
              <a:ea typeface="微軟正黑體" pitchFamily="34" charset="-120"/>
            </a:rPr>
            <a:t> </a:t>
          </a:r>
          <a:endParaRPr lang="zh-TW" altLang="en-US" sz="2000" b="1" dirty="0">
            <a:solidFill>
              <a:schemeClr val="tx1"/>
            </a:solidFill>
            <a:latin typeface="微軟正黑體" pitchFamily="34" charset="-120"/>
            <a:ea typeface="微軟正黑體" pitchFamily="34" charset="-120"/>
          </a:endParaRPr>
        </a:p>
      </dgm:t>
    </dgm:pt>
    <dgm:pt modelId="{491EFB06-E5ED-4214-886C-C98ACD90E26F}" type="parTrans" cxnId="{0CE4C332-A20D-4BD0-817E-D654B7EE0201}">
      <dgm:prSet/>
      <dgm:spPr/>
      <dgm:t>
        <a:bodyPr/>
        <a:lstStyle/>
        <a:p>
          <a:endParaRPr lang="zh-TW" altLang="en-US"/>
        </a:p>
      </dgm:t>
    </dgm:pt>
    <dgm:pt modelId="{8FF2056A-E328-45E8-A67F-38E877ABB0B6}" type="sibTrans" cxnId="{0CE4C332-A20D-4BD0-817E-D654B7EE0201}">
      <dgm:prSet/>
      <dgm:spPr/>
      <dgm:t>
        <a:bodyPr/>
        <a:lstStyle/>
        <a:p>
          <a:endParaRPr lang="zh-TW" altLang="en-US"/>
        </a:p>
      </dgm:t>
    </dgm:pt>
    <dgm:pt modelId="{2B09E92C-B3BD-419C-B86B-E310DDE75004}">
      <dgm:prSet phldrT="[文字]" custT="1"/>
      <dgm:spPr>
        <a:solidFill>
          <a:schemeClr val="accent5"/>
        </a:solidFill>
        <a:scene3d>
          <a:camera prst="orthographicFront"/>
          <a:lightRig rig="threePt" dir="t"/>
        </a:scene3d>
        <a:sp3d>
          <a:bevelT/>
        </a:sp3d>
      </dgm:spPr>
      <dgm:t>
        <a:bodyPr/>
        <a:lstStyle/>
        <a:p>
          <a:r>
            <a:rPr lang="zh-TW" altLang="en-US" sz="2000" b="1" dirty="0" smtClean="0">
              <a:solidFill>
                <a:schemeClr val="bg2"/>
              </a:solidFill>
              <a:latin typeface="微軟正黑體" pitchFamily="34" charset="-120"/>
              <a:ea typeface="微軟正黑體" pitchFamily="34" charset="-120"/>
            </a:rPr>
            <a:t>調適性</a:t>
          </a:r>
          <a:r>
            <a:rPr lang="en-US" altLang="zh-TW" sz="2000" b="1" dirty="0" smtClean="0">
              <a:solidFill>
                <a:schemeClr val="bg2"/>
              </a:solidFill>
              <a:latin typeface="微軟正黑體" pitchFamily="34" charset="-120"/>
              <a:ea typeface="微軟正黑體" pitchFamily="34" charset="-120"/>
            </a:rPr>
            <a:t>(Consonance)</a:t>
          </a:r>
          <a:r>
            <a:rPr lang="zh-TW" altLang="en-US" sz="2000" b="1" dirty="0" smtClean="0">
              <a:solidFill>
                <a:schemeClr val="bg2"/>
              </a:solidFill>
              <a:latin typeface="微軟正黑體" pitchFamily="34" charset="-120"/>
              <a:ea typeface="微軟正黑體" pitchFamily="34" charset="-120"/>
            </a:rPr>
            <a:t>：策略</a:t>
          </a:r>
          <a:r>
            <a:rPr lang="zh-TW" altLang="en-US" sz="2000" b="1" dirty="0" smtClean="0">
              <a:solidFill>
                <a:schemeClr val="tx1"/>
              </a:solidFill>
              <a:latin typeface="微軟正黑體" pitchFamily="34" charset="-120"/>
              <a:ea typeface="微軟正黑體" pitchFamily="34" charset="-120"/>
            </a:rPr>
            <a:t>必須對於環境所引發的變革，進行適當的回應與調適。</a:t>
          </a:r>
          <a:r>
            <a:rPr lang="zh-TW" sz="2000" b="1" dirty="0" smtClean="0">
              <a:solidFill>
                <a:schemeClr val="tx1"/>
              </a:solidFill>
              <a:latin typeface="微軟正黑體" pitchFamily="34" charset="-120"/>
              <a:ea typeface="微軟正黑體" pitchFamily="34" charset="-120"/>
            </a:rPr>
            <a:t> </a:t>
          </a:r>
          <a:endParaRPr lang="zh-TW" altLang="en-US" sz="2000" b="1" dirty="0">
            <a:solidFill>
              <a:schemeClr val="tx1"/>
            </a:solidFill>
            <a:latin typeface="微軟正黑體" pitchFamily="34" charset="-120"/>
            <a:ea typeface="微軟正黑體" pitchFamily="34" charset="-120"/>
          </a:endParaRPr>
        </a:p>
      </dgm:t>
    </dgm:pt>
    <dgm:pt modelId="{F32D5ACF-6A1F-4834-8EE1-29C2D40055E7}" type="parTrans" cxnId="{659813E9-07F3-4668-9364-6EFA07ABF5E4}">
      <dgm:prSet/>
      <dgm:spPr/>
      <dgm:t>
        <a:bodyPr/>
        <a:lstStyle/>
        <a:p>
          <a:endParaRPr lang="zh-TW" altLang="en-US"/>
        </a:p>
      </dgm:t>
    </dgm:pt>
    <dgm:pt modelId="{0DAD68CA-B108-472B-8C8D-D8DBCA7D139F}" type="sibTrans" cxnId="{659813E9-07F3-4668-9364-6EFA07ABF5E4}">
      <dgm:prSet/>
      <dgm:spPr/>
      <dgm:t>
        <a:bodyPr/>
        <a:lstStyle/>
        <a:p>
          <a:endParaRPr lang="zh-TW" altLang="en-US"/>
        </a:p>
      </dgm:t>
    </dgm:pt>
    <dgm:pt modelId="{C8A72391-D1F7-4FB2-BB15-CDBB862F01D2}">
      <dgm:prSet phldrT="[文字]" custT="1"/>
      <dgm:spPr>
        <a:solidFill>
          <a:srgbClr val="CCFF99"/>
        </a:solidFill>
        <a:scene3d>
          <a:camera prst="orthographicFront"/>
          <a:lightRig rig="threePt" dir="t"/>
        </a:scene3d>
        <a:sp3d>
          <a:bevelT/>
        </a:sp3d>
      </dgm:spPr>
      <dgm:t>
        <a:bodyPr/>
        <a:lstStyle/>
        <a:p>
          <a:r>
            <a:rPr lang="zh-TW" altLang="en-US" sz="2000" b="1" dirty="0" smtClean="0">
              <a:solidFill>
                <a:srgbClr val="00B050"/>
              </a:solidFill>
              <a:latin typeface="微軟正黑體" pitchFamily="34" charset="-120"/>
              <a:ea typeface="微軟正黑體" pitchFamily="34" charset="-120"/>
            </a:rPr>
            <a:t>優勢性</a:t>
          </a:r>
          <a:r>
            <a:rPr lang="en-US" altLang="zh-TW" sz="2000" b="1" dirty="0" smtClean="0">
              <a:solidFill>
                <a:srgbClr val="00B050"/>
              </a:solidFill>
              <a:latin typeface="微軟正黑體" pitchFamily="34" charset="-120"/>
              <a:ea typeface="微軟正黑體" pitchFamily="34" charset="-120"/>
            </a:rPr>
            <a:t>(Advantage)</a:t>
          </a:r>
          <a:r>
            <a:rPr lang="zh-TW" altLang="en-US" sz="2000" b="1" dirty="0" smtClean="0">
              <a:solidFill>
                <a:srgbClr val="00B050"/>
              </a:solidFill>
              <a:latin typeface="微軟正黑體" pitchFamily="34" charset="-120"/>
              <a:ea typeface="微軟正黑體" pitchFamily="34" charset="-120"/>
            </a:rPr>
            <a:t>：</a:t>
          </a:r>
          <a:r>
            <a:rPr lang="zh-TW" altLang="en-US" sz="2000" b="1" dirty="0" smtClean="0">
              <a:solidFill>
                <a:schemeClr val="tx1"/>
              </a:solidFill>
              <a:latin typeface="微軟正黑體" pitchFamily="34" charset="-120"/>
              <a:ea typeface="微軟正黑體" pitchFamily="34" charset="-120"/>
            </a:rPr>
            <a:t>策略必須能夠在某一所選定的範圍或活動領域中取得或維持競爭的優勢。</a:t>
          </a:r>
          <a:r>
            <a:rPr lang="zh-TW" sz="2000" b="1" dirty="0" smtClean="0">
              <a:solidFill>
                <a:schemeClr val="tx1"/>
              </a:solidFill>
              <a:latin typeface="微軟正黑體" pitchFamily="34" charset="-120"/>
              <a:ea typeface="微軟正黑體" pitchFamily="34" charset="-120"/>
            </a:rPr>
            <a:t> </a:t>
          </a:r>
          <a:endParaRPr lang="zh-TW" altLang="en-US" sz="2000" b="1" dirty="0">
            <a:solidFill>
              <a:schemeClr val="tx1"/>
            </a:solidFill>
            <a:latin typeface="微軟正黑體" pitchFamily="34" charset="-120"/>
            <a:ea typeface="微軟正黑體" pitchFamily="34" charset="-120"/>
          </a:endParaRPr>
        </a:p>
      </dgm:t>
    </dgm:pt>
    <dgm:pt modelId="{33D92312-4424-464C-B422-EAC69A569DC1}" type="parTrans" cxnId="{ED804C86-A1EC-4086-897F-265FA4F8DA0F}">
      <dgm:prSet/>
      <dgm:spPr/>
      <dgm:t>
        <a:bodyPr/>
        <a:lstStyle/>
        <a:p>
          <a:endParaRPr lang="zh-TW" altLang="en-US"/>
        </a:p>
      </dgm:t>
    </dgm:pt>
    <dgm:pt modelId="{6037C589-ED29-4CEF-B4B8-682F1CA1CBB5}" type="sibTrans" cxnId="{ED804C86-A1EC-4086-897F-265FA4F8DA0F}">
      <dgm:prSet/>
      <dgm:spPr/>
      <dgm:t>
        <a:bodyPr/>
        <a:lstStyle/>
        <a:p>
          <a:endParaRPr lang="zh-TW" altLang="en-US"/>
        </a:p>
      </dgm:t>
    </dgm:pt>
    <dgm:pt modelId="{C24DABF4-64E3-4044-9DC1-7BE9658EFDC1}">
      <dgm:prSet phldrT="[文字]" custT="1"/>
      <dgm:spPr>
        <a:solidFill>
          <a:schemeClr val="accent6">
            <a:lumMod val="20000"/>
            <a:lumOff val="80000"/>
          </a:schemeClr>
        </a:solidFill>
        <a:scene3d>
          <a:camera prst="orthographicFront"/>
          <a:lightRig rig="threePt" dir="t"/>
        </a:scene3d>
        <a:sp3d>
          <a:bevelT/>
        </a:sp3d>
      </dgm:spPr>
      <dgm:t>
        <a:bodyPr/>
        <a:lstStyle/>
        <a:p>
          <a:r>
            <a:rPr lang="zh-TW" altLang="en-US" sz="2000" b="1" dirty="0" smtClean="0">
              <a:solidFill>
                <a:srgbClr val="7030A0"/>
              </a:solidFill>
              <a:latin typeface="微軟正黑體" pitchFamily="34" charset="-120"/>
              <a:ea typeface="微軟正黑體" pitchFamily="34" charset="-120"/>
            </a:rPr>
            <a:t>可行性</a:t>
          </a:r>
          <a:r>
            <a:rPr lang="en-US" altLang="zh-TW" sz="2000" b="1" dirty="0" smtClean="0">
              <a:solidFill>
                <a:srgbClr val="7030A0"/>
              </a:solidFill>
              <a:latin typeface="微軟正黑體" pitchFamily="34" charset="-120"/>
              <a:ea typeface="微軟正黑體" pitchFamily="34" charset="-120"/>
            </a:rPr>
            <a:t>(Feasibility)</a:t>
          </a:r>
          <a:r>
            <a:rPr lang="zh-TW" altLang="en-US" sz="2000" b="1" dirty="0" smtClean="0">
              <a:solidFill>
                <a:srgbClr val="7030A0"/>
              </a:solidFill>
              <a:latin typeface="微軟正黑體" pitchFamily="34" charset="-120"/>
              <a:ea typeface="微軟正黑體" pitchFamily="34" charset="-120"/>
            </a:rPr>
            <a:t>：</a:t>
          </a:r>
          <a:r>
            <a:rPr lang="zh-TW" altLang="en-US" sz="2000" b="1" dirty="0" smtClean="0">
              <a:solidFill>
                <a:schemeClr val="tx1"/>
              </a:solidFill>
              <a:latin typeface="微軟正黑體" pitchFamily="34" charset="-120"/>
              <a:ea typeface="微軟正黑體" pitchFamily="34" charset="-120"/>
            </a:rPr>
            <a:t>策略所使用的資源，不能超過企業所能負荷的程度。</a:t>
          </a:r>
          <a:endParaRPr lang="zh-TW" altLang="en-US" sz="2000" b="1" dirty="0">
            <a:solidFill>
              <a:schemeClr val="tx1"/>
            </a:solidFill>
            <a:latin typeface="微軟正黑體" pitchFamily="34" charset="-120"/>
            <a:ea typeface="微軟正黑體" pitchFamily="34" charset="-120"/>
          </a:endParaRPr>
        </a:p>
      </dgm:t>
    </dgm:pt>
    <dgm:pt modelId="{A8615BB8-04C4-4DC5-AFCE-D09813D5B565}" type="parTrans" cxnId="{9B8CF5C9-F501-4C9F-A06B-005EE195C129}">
      <dgm:prSet/>
      <dgm:spPr/>
      <dgm:t>
        <a:bodyPr/>
        <a:lstStyle/>
        <a:p>
          <a:endParaRPr lang="zh-TW" altLang="en-US"/>
        </a:p>
      </dgm:t>
    </dgm:pt>
    <dgm:pt modelId="{2B8D529F-01AB-4E6F-88F1-6AF0C2B52D13}" type="sibTrans" cxnId="{9B8CF5C9-F501-4C9F-A06B-005EE195C129}">
      <dgm:prSet/>
      <dgm:spPr/>
      <dgm:t>
        <a:bodyPr/>
        <a:lstStyle/>
        <a:p>
          <a:endParaRPr lang="zh-TW" altLang="en-US"/>
        </a:p>
      </dgm:t>
    </dgm:pt>
    <dgm:pt modelId="{44FE63EB-B050-4716-8246-7BD245D04A67}" type="pres">
      <dgm:prSet presAssocID="{D49AEA65-9DC6-441B-B998-7F2653BBDF84}" presName="linear" presStyleCnt="0">
        <dgm:presLayoutVars>
          <dgm:animLvl val="lvl"/>
          <dgm:resizeHandles val="exact"/>
        </dgm:presLayoutVars>
      </dgm:prSet>
      <dgm:spPr/>
      <dgm:t>
        <a:bodyPr/>
        <a:lstStyle/>
        <a:p>
          <a:endParaRPr lang="zh-TW" altLang="en-US"/>
        </a:p>
      </dgm:t>
    </dgm:pt>
    <dgm:pt modelId="{996F38FF-6C00-4B1C-B328-6478BCD835F7}" type="pres">
      <dgm:prSet presAssocID="{CF709E8D-6EF9-4C0E-992D-DEF1A310CA72}" presName="parentText" presStyleLbl="node1" presStyleIdx="0" presStyleCnt="4">
        <dgm:presLayoutVars>
          <dgm:chMax val="0"/>
          <dgm:bulletEnabled val="1"/>
        </dgm:presLayoutVars>
      </dgm:prSet>
      <dgm:spPr/>
      <dgm:t>
        <a:bodyPr/>
        <a:lstStyle/>
        <a:p>
          <a:endParaRPr lang="zh-TW" altLang="en-US"/>
        </a:p>
      </dgm:t>
    </dgm:pt>
    <dgm:pt modelId="{083EFAB1-7667-4703-AEAB-E82C2F3209E3}" type="pres">
      <dgm:prSet presAssocID="{8FF2056A-E328-45E8-A67F-38E877ABB0B6}" presName="spacer" presStyleCnt="0"/>
      <dgm:spPr>
        <a:scene3d>
          <a:camera prst="orthographicFront"/>
          <a:lightRig rig="threePt" dir="t"/>
        </a:scene3d>
        <a:sp3d>
          <a:bevelT/>
        </a:sp3d>
      </dgm:spPr>
      <dgm:t>
        <a:bodyPr/>
        <a:lstStyle/>
        <a:p>
          <a:endParaRPr lang="zh-TW" altLang="en-US"/>
        </a:p>
      </dgm:t>
    </dgm:pt>
    <dgm:pt modelId="{1B3B041B-0F56-4376-BF75-575470950995}" type="pres">
      <dgm:prSet presAssocID="{2B09E92C-B3BD-419C-B86B-E310DDE75004}" presName="parentText" presStyleLbl="node1" presStyleIdx="1" presStyleCnt="4">
        <dgm:presLayoutVars>
          <dgm:chMax val="0"/>
          <dgm:bulletEnabled val="1"/>
        </dgm:presLayoutVars>
      </dgm:prSet>
      <dgm:spPr/>
      <dgm:t>
        <a:bodyPr/>
        <a:lstStyle/>
        <a:p>
          <a:endParaRPr lang="zh-TW" altLang="en-US"/>
        </a:p>
      </dgm:t>
    </dgm:pt>
    <dgm:pt modelId="{D49F1811-71EE-4507-9D14-9C344A283A28}" type="pres">
      <dgm:prSet presAssocID="{0DAD68CA-B108-472B-8C8D-D8DBCA7D139F}" presName="spacer" presStyleCnt="0"/>
      <dgm:spPr>
        <a:scene3d>
          <a:camera prst="orthographicFront"/>
          <a:lightRig rig="threePt" dir="t"/>
        </a:scene3d>
        <a:sp3d>
          <a:bevelT/>
        </a:sp3d>
      </dgm:spPr>
      <dgm:t>
        <a:bodyPr/>
        <a:lstStyle/>
        <a:p>
          <a:endParaRPr lang="zh-TW" altLang="en-US"/>
        </a:p>
      </dgm:t>
    </dgm:pt>
    <dgm:pt modelId="{0D77D2E7-AD2D-43E1-A42B-3ECE1ED9CA30}" type="pres">
      <dgm:prSet presAssocID="{C8A72391-D1F7-4FB2-BB15-CDBB862F01D2}" presName="parentText" presStyleLbl="node1" presStyleIdx="2" presStyleCnt="4">
        <dgm:presLayoutVars>
          <dgm:chMax val="0"/>
          <dgm:bulletEnabled val="1"/>
        </dgm:presLayoutVars>
      </dgm:prSet>
      <dgm:spPr/>
      <dgm:t>
        <a:bodyPr/>
        <a:lstStyle/>
        <a:p>
          <a:endParaRPr lang="zh-TW" altLang="en-US"/>
        </a:p>
      </dgm:t>
    </dgm:pt>
    <dgm:pt modelId="{D30FFE85-C557-4CE5-AD20-2C3044007C99}" type="pres">
      <dgm:prSet presAssocID="{6037C589-ED29-4CEF-B4B8-682F1CA1CBB5}" presName="spacer" presStyleCnt="0"/>
      <dgm:spPr>
        <a:scene3d>
          <a:camera prst="orthographicFront"/>
          <a:lightRig rig="threePt" dir="t"/>
        </a:scene3d>
        <a:sp3d>
          <a:bevelT/>
        </a:sp3d>
      </dgm:spPr>
      <dgm:t>
        <a:bodyPr/>
        <a:lstStyle/>
        <a:p>
          <a:endParaRPr lang="zh-TW" altLang="en-US"/>
        </a:p>
      </dgm:t>
    </dgm:pt>
    <dgm:pt modelId="{DB8E73D4-0611-4A25-B328-D6407FED38FC}" type="pres">
      <dgm:prSet presAssocID="{C24DABF4-64E3-4044-9DC1-7BE9658EFDC1}" presName="parentText" presStyleLbl="node1" presStyleIdx="3" presStyleCnt="4">
        <dgm:presLayoutVars>
          <dgm:chMax val="0"/>
          <dgm:bulletEnabled val="1"/>
        </dgm:presLayoutVars>
      </dgm:prSet>
      <dgm:spPr/>
      <dgm:t>
        <a:bodyPr/>
        <a:lstStyle/>
        <a:p>
          <a:endParaRPr lang="zh-TW" altLang="en-US"/>
        </a:p>
      </dgm:t>
    </dgm:pt>
  </dgm:ptLst>
  <dgm:cxnLst>
    <dgm:cxn modelId="{5E285CA3-23E0-4437-A8BF-0B6B67AD16F9}" type="presOf" srcId="{2B09E92C-B3BD-419C-B86B-E310DDE75004}" destId="{1B3B041B-0F56-4376-BF75-575470950995}" srcOrd="0" destOrd="0" presId="urn:microsoft.com/office/officeart/2005/8/layout/vList2"/>
    <dgm:cxn modelId="{BD335B86-7CE0-49BE-9F3E-DF6303532984}" type="presOf" srcId="{CF709E8D-6EF9-4C0E-992D-DEF1A310CA72}" destId="{996F38FF-6C00-4B1C-B328-6478BCD835F7}" srcOrd="0" destOrd="0" presId="urn:microsoft.com/office/officeart/2005/8/layout/vList2"/>
    <dgm:cxn modelId="{9B8CF5C9-F501-4C9F-A06B-005EE195C129}" srcId="{D49AEA65-9DC6-441B-B998-7F2653BBDF84}" destId="{C24DABF4-64E3-4044-9DC1-7BE9658EFDC1}" srcOrd="3" destOrd="0" parTransId="{A8615BB8-04C4-4DC5-AFCE-D09813D5B565}" sibTransId="{2B8D529F-01AB-4E6F-88F1-6AF0C2B52D13}"/>
    <dgm:cxn modelId="{ED804C86-A1EC-4086-897F-265FA4F8DA0F}" srcId="{D49AEA65-9DC6-441B-B998-7F2653BBDF84}" destId="{C8A72391-D1F7-4FB2-BB15-CDBB862F01D2}" srcOrd="2" destOrd="0" parTransId="{33D92312-4424-464C-B422-EAC69A569DC1}" sibTransId="{6037C589-ED29-4CEF-B4B8-682F1CA1CBB5}"/>
    <dgm:cxn modelId="{659813E9-07F3-4668-9364-6EFA07ABF5E4}" srcId="{D49AEA65-9DC6-441B-B998-7F2653BBDF84}" destId="{2B09E92C-B3BD-419C-B86B-E310DDE75004}" srcOrd="1" destOrd="0" parTransId="{F32D5ACF-6A1F-4834-8EE1-29C2D40055E7}" sibTransId="{0DAD68CA-B108-472B-8C8D-D8DBCA7D139F}"/>
    <dgm:cxn modelId="{18A75999-0167-42FF-A866-4111D3A2BD9D}" type="presOf" srcId="{C24DABF4-64E3-4044-9DC1-7BE9658EFDC1}" destId="{DB8E73D4-0611-4A25-B328-D6407FED38FC}" srcOrd="0" destOrd="0" presId="urn:microsoft.com/office/officeart/2005/8/layout/vList2"/>
    <dgm:cxn modelId="{2C884D78-3BEE-4CC9-96E1-133BF61CDB1C}" type="presOf" srcId="{D49AEA65-9DC6-441B-B998-7F2653BBDF84}" destId="{44FE63EB-B050-4716-8246-7BD245D04A67}" srcOrd="0" destOrd="0" presId="urn:microsoft.com/office/officeart/2005/8/layout/vList2"/>
    <dgm:cxn modelId="{22B169C5-49A4-41D6-AAC6-02BB8E31BCB5}" type="presOf" srcId="{C8A72391-D1F7-4FB2-BB15-CDBB862F01D2}" destId="{0D77D2E7-AD2D-43E1-A42B-3ECE1ED9CA30}" srcOrd="0" destOrd="0" presId="urn:microsoft.com/office/officeart/2005/8/layout/vList2"/>
    <dgm:cxn modelId="{0CE4C332-A20D-4BD0-817E-D654B7EE0201}" srcId="{D49AEA65-9DC6-441B-B998-7F2653BBDF84}" destId="{CF709E8D-6EF9-4C0E-992D-DEF1A310CA72}" srcOrd="0" destOrd="0" parTransId="{491EFB06-E5ED-4214-886C-C98ACD90E26F}" sibTransId="{8FF2056A-E328-45E8-A67F-38E877ABB0B6}"/>
    <dgm:cxn modelId="{78088161-3349-49FB-9B1A-13307295A2E9}" type="presParOf" srcId="{44FE63EB-B050-4716-8246-7BD245D04A67}" destId="{996F38FF-6C00-4B1C-B328-6478BCD835F7}" srcOrd="0" destOrd="0" presId="urn:microsoft.com/office/officeart/2005/8/layout/vList2"/>
    <dgm:cxn modelId="{3753D836-F21B-4EC7-94CC-AE85D5B9BC08}" type="presParOf" srcId="{44FE63EB-B050-4716-8246-7BD245D04A67}" destId="{083EFAB1-7667-4703-AEAB-E82C2F3209E3}" srcOrd="1" destOrd="0" presId="urn:microsoft.com/office/officeart/2005/8/layout/vList2"/>
    <dgm:cxn modelId="{81E2484E-1987-4C16-8481-4BDA6FE29366}" type="presParOf" srcId="{44FE63EB-B050-4716-8246-7BD245D04A67}" destId="{1B3B041B-0F56-4376-BF75-575470950995}" srcOrd="2" destOrd="0" presId="urn:microsoft.com/office/officeart/2005/8/layout/vList2"/>
    <dgm:cxn modelId="{EA8B80C6-6DAA-4D78-916E-30300C5AEFC4}" type="presParOf" srcId="{44FE63EB-B050-4716-8246-7BD245D04A67}" destId="{D49F1811-71EE-4507-9D14-9C344A283A28}" srcOrd="3" destOrd="0" presId="urn:microsoft.com/office/officeart/2005/8/layout/vList2"/>
    <dgm:cxn modelId="{35ED7F2F-ADBB-4EC9-ADC2-C3211898D69B}" type="presParOf" srcId="{44FE63EB-B050-4716-8246-7BD245D04A67}" destId="{0D77D2E7-AD2D-43E1-A42B-3ECE1ED9CA30}" srcOrd="4" destOrd="0" presId="urn:microsoft.com/office/officeart/2005/8/layout/vList2"/>
    <dgm:cxn modelId="{B12B75D1-B7D0-4B65-813B-D67342E30E8B}" type="presParOf" srcId="{44FE63EB-B050-4716-8246-7BD245D04A67}" destId="{D30FFE85-C557-4CE5-AD20-2C3044007C99}" srcOrd="5" destOrd="0" presId="urn:microsoft.com/office/officeart/2005/8/layout/vList2"/>
    <dgm:cxn modelId="{C6F47E1C-EE96-44AC-BBF9-96F9E11FD002}" type="presParOf" srcId="{44FE63EB-B050-4716-8246-7BD245D04A67}" destId="{DB8E73D4-0611-4A25-B328-D6407FED38F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a:t>
          </a:r>
          <a:r>
            <a:rPr lang="zh-TW" altLang="en-US" b="1" dirty="0" smtClean="0">
              <a:solidFill>
                <a:schemeClr val="bg1"/>
              </a:solidFill>
              <a:latin typeface="微軟正黑體" pitchFamily="34" charset="-120"/>
              <a:ea typeface="微軟正黑體" pitchFamily="34" charset="-120"/>
            </a:rPr>
            <a:t> 策略管理的基本概念</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p>
      </dgm:t>
    </dgm:pt>
    <dgm:pt modelId="{09A1A4BB-F87A-43D9-AC54-9702698BADAC}" type="sibTrans" cxnId="{47C01544-8DD8-4312-B637-6C3D33CB396A}">
      <dgm:prSet/>
      <dgm:spPr/>
      <dgm:t>
        <a:bodyPr/>
        <a:lstStyle/>
        <a:p>
          <a:endParaRPr lang="zh-TW" altLang="en-US"/>
        </a:p>
      </dgm:t>
    </dgm:pt>
    <dgm:pt modelId="{8568854A-A447-4B03-835B-45F0AE423C9C}">
      <dgm:prSet phldrT="[文字]"/>
      <dgm:spPr>
        <a:solidFill>
          <a:srgbClr val="A9D18E"/>
        </a:solidFill>
      </dgm:spPr>
      <dgm:t>
        <a:bodyPr/>
        <a:lstStyle/>
        <a:p>
          <a:r>
            <a:rPr lang="en-US" altLang="zh-TW" b="1" dirty="0" smtClean="0">
              <a:solidFill>
                <a:schemeClr val="bg1"/>
              </a:solidFill>
              <a:latin typeface="微軟正黑體" pitchFamily="34" charset="-120"/>
              <a:ea typeface="微軟正黑體" pitchFamily="34" charset="-120"/>
            </a:rPr>
            <a:t>§1.2</a:t>
          </a:r>
          <a:r>
            <a:rPr lang="zh-TW" altLang="en-US" b="1" dirty="0" smtClean="0">
              <a:solidFill>
                <a:schemeClr val="bg1"/>
              </a:solidFill>
              <a:latin typeface="微軟正黑體" pitchFamily="34" charset="-120"/>
              <a:ea typeface="微軟正黑體" pitchFamily="34" charset="-120"/>
            </a:rPr>
            <a:t> 策略的內涵</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p>
      </dgm:t>
    </dgm:pt>
    <dgm:pt modelId="{E4C276F7-0D70-4940-B8D3-F8CFA11B26E9}" type="sibTrans" cxnId="{0DF401DF-5BA8-4CA0-8B4A-86FF63D176F0}">
      <dgm:prSet/>
      <dgm:spPr/>
      <dgm:t>
        <a:bodyPr/>
        <a:lstStyle/>
        <a:p>
          <a:endParaRPr lang="zh-TW" altLang="en-US"/>
        </a:p>
      </dgm:t>
    </dgm:pt>
    <dgm:pt modelId="{4E70093C-0310-4E69-8776-A6DFB0C26E7F}">
      <dgm:prSet phldrT="[文字]"/>
      <dgm:spPr>
        <a:solidFill>
          <a:srgbClr val="385723"/>
        </a:solidFill>
      </dgm:spPr>
      <dgm:t>
        <a:bodyPr/>
        <a:lstStyle/>
        <a:p>
          <a:r>
            <a:rPr lang="en-US" altLang="zh-TW" b="1" dirty="0" smtClean="0">
              <a:solidFill>
                <a:schemeClr val="bg1"/>
              </a:solidFill>
              <a:latin typeface="微軟正黑體" pitchFamily="34" charset="-120"/>
              <a:ea typeface="微軟正黑體" pitchFamily="34" charset="-120"/>
            </a:rPr>
            <a:t>§1.3</a:t>
          </a:r>
          <a:r>
            <a:rPr lang="zh-TW" altLang="en-US" b="1" dirty="0" smtClean="0">
              <a:solidFill>
                <a:schemeClr val="bg1"/>
              </a:solidFill>
              <a:latin typeface="微軟正黑體" pitchFamily="34" charset="-120"/>
              <a:ea typeface="微軟正黑體" pitchFamily="34" charset="-120"/>
            </a:rPr>
            <a:t> 基本的策略邏輯</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p>
      </dgm:t>
    </dgm:pt>
    <dgm:pt modelId="{D3B83BFA-C633-4D52-8135-033F0E93D69F}" type="sibTrans" cxnId="{41626EF4-E6BE-4245-9094-CB8FEA06D062}">
      <dgm:prSet/>
      <dgm:spPr/>
      <dgm:t>
        <a:bodyPr/>
        <a:lstStyle/>
        <a:p>
          <a:endParaRPr lang="zh-TW" altLang="en-US"/>
        </a:p>
      </dgm:t>
    </dgm:pt>
    <dgm:pt modelId="{17E29535-6AF0-42DF-A0D3-C9CB6560FA2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§1.4</a:t>
          </a:r>
          <a:r>
            <a:rPr lang="zh-TW" altLang="en-US" b="1" dirty="0" smtClean="0">
              <a:solidFill>
                <a:schemeClr val="bg1"/>
              </a:solidFill>
              <a:latin typeface="微軟正黑體" pitchFamily="34" charset="-120"/>
              <a:ea typeface="微軟正黑體" pitchFamily="34" charset="-120"/>
            </a:rPr>
            <a:t> 策略管理的實踐</a:t>
          </a:r>
          <a:endParaRPr lang="zh-TW" altLang="en-US" b="1" dirty="0">
            <a:solidFill>
              <a:schemeClr val="bg1"/>
            </a:solidFill>
            <a:latin typeface="微軟正黑體" pitchFamily="34" charset="-120"/>
            <a:ea typeface="微軟正黑體" pitchFamily="34" charset="-120"/>
          </a:endParaRPr>
        </a:p>
      </dgm:t>
    </dgm:pt>
    <dgm:pt modelId="{353D4049-5CD6-420C-B713-313EFB5547A8}" type="parTrans" cxnId="{CAA9DD61-0B59-4702-B251-C72065E39AA6}">
      <dgm:prSet/>
      <dgm:spPr/>
      <dgm:t>
        <a:bodyPr/>
        <a:lstStyle/>
        <a:p>
          <a:endParaRPr lang="zh-TW" altLang="en-US"/>
        </a:p>
      </dgm:t>
    </dgm:pt>
    <dgm:pt modelId="{9CFF9BF7-2A8E-4BF7-BAE1-5423A44D642F}" type="sibTrans" cxnId="{CAA9DD61-0B59-4702-B251-C72065E39AA6}">
      <dgm:prSet/>
      <dgm:spPr/>
      <dgm:t>
        <a:bodyPr/>
        <a:lstStyle/>
        <a:p>
          <a:endParaRPr lang="zh-TW" altLang="en-US"/>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4">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4">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4">
        <dgm:presLayoutVars>
          <dgm:chMax val="0"/>
          <dgm:bulletEnabled val="1"/>
        </dgm:presLayoutVars>
      </dgm:prSet>
      <dgm:spPr/>
      <dgm:t>
        <a:bodyPr/>
        <a:lstStyle/>
        <a:p>
          <a:endParaRPr lang="zh-TW" altLang="en-US"/>
        </a:p>
      </dgm:t>
    </dgm:pt>
    <dgm:pt modelId="{BDD2B5E0-E2CA-4CBD-9E20-C7CA150C68F9}" type="pres">
      <dgm:prSet presAssocID="{D3B83BFA-C633-4D52-8135-033F0E93D69F}" presName="spacer" presStyleCnt="0"/>
      <dgm:spPr/>
    </dgm:pt>
    <dgm:pt modelId="{1571E1A3-2EAD-4D46-9361-502BECB663B7}" type="pres">
      <dgm:prSet presAssocID="{17E29535-6AF0-42DF-A0D3-C9CB6560FA2F}" presName="parentText" presStyleLbl="node1" presStyleIdx="3" presStyleCnt="4">
        <dgm:presLayoutVars>
          <dgm:chMax val="0"/>
          <dgm:bulletEnabled val="1"/>
        </dgm:presLayoutVars>
      </dgm:prSet>
      <dgm:spPr/>
      <dgm:t>
        <a:bodyPr/>
        <a:lstStyle/>
        <a:p>
          <a:endParaRPr lang="zh-TW" altLang="en-US"/>
        </a:p>
      </dgm:t>
    </dgm:pt>
  </dgm:ptLst>
  <dgm:cxnLst>
    <dgm:cxn modelId="{95F311AB-BBD9-40C7-BB42-D6C24146A3A1}" type="presOf" srcId="{5D83FBFE-DA44-4E7D-83ED-94E4B84DBE1F}" destId="{C4AE292F-DE7B-44B4-9E4C-25DCB97EF6B9}" srcOrd="0" destOrd="0" presId="urn:microsoft.com/office/officeart/2005/8/layout/vList2"/>
    <dgm:cxn modelId="{5BC19556-BBC4-4DEB-857C-0FF6ACC78B20}" type="presOf" srcId="{17E29535-6AF0-42DF-A0D3-C9CB6560FA2F}" destId="{1571E1A3-2EAD-4D46-9361-502BECB663B7}" srcOrd="0" destOrd="0" presId="urn:microsoft.com/office/officeart/2005/8/layout/vList2"/>
    <dgm:cxn modelId="{CAA9DD61-0B59-4702-B251-C72065E39AA6}" srcId="{5D83FBFE-DA44-4E7D-83ED-94E4B84DBE1F}" destId="{17E29535-6AF0-42DF-A0D3-C9CB6560FA2F}" srcOrd="3" destOrd="0" parTransId="{353D4049-5CD6-420C-B713-313EFB5547A8}" sibTransId="{9CFF9BF7-2A8E-4BF7-BAE1-5423A44D642F}"/>
    <dgm:cxn modelId="{BFF4182E-FEF1-4C2C-81E1-B3611E08F036}" type="presOf" srcId="{E0BE5102-0D12-4217-B370-5C6810A1ED0C}" destId="{712F8263-28A0-42F7-A532-BB05114E06A4}"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3ECF332E-12D0-49C5-9280-0DE013D501A4}" type="presOf" srcId="{8568854A-A447-4B03-835B-45F0AE423C9C}" destId="{8ECE8589-8516-4D5C-8698-B69BE5F46FB4}" srcOrd="0" destOrd="0" presId="urn:microsoft.com/office/officeart/2005/8/layout/vList2"/>
    <dgm:cxn modelId="{0DF401DF-5BA8-4CA0-8B4A-86FF63D176F0}" srcId="{5D83FBFE-DA44-4E7D-83ED-94E4B84DBE1F}" destId="{8568854A-A447-4B03-835B-45F0AE423C9C}" srcOrd="1" destOrd="0" parTransId="{6636148B-3A1B-4331-8831-5384796FE18F}" sibTransId="{E4C276F7-0D70-4940-B8D3-F8CFA11B26E9}"/>
    <dgm:cxn modelId="{41626EF4-E6BE-4245-9094-CB8FEA06D062}" srcId="{5D83FBFE-DA44-4E7D-83ED-94E4B84DBE1F}" destId="{4E70093C-0310-4E69-8776-A6DFB0C26E7F}" srcOrd="2" destOrd="0" parTransId="{21BD4D73-0642-4E95-8E14-97BE1AAB21A7}" sibTransId="{D3B83BFA-C633-4D52-8135-033F0E93D69F}"/>
    <dgm:cxn modelId="{9C527F7F-994D-4B25-B22E-091EFDCB2A7B}" type="presOf" srcId="{4E70093C-0310-4E69-8776-A6DFB0C26E7F}" destId="{AE0AAF5F-BFF0-4A8C-9D32-008D956B3228}" srcOrd="0" destOrd="0" presId="urn:microsoft.com/office/officeart/2005/8/layout/vList2"/>
    <dgm:cxn modelId="{06D9997E-211A-4E6C-B9C6-81C3C5A1AD26}" type="presParOf" srcId="{C4AE292F-DE7B-44B4-9E4C-25DCB97EF6B9}" destId="{712F8263-28A0-42F7-A532-BB05114E06A4}" srcOrd="0" destOrd="0" presId="urn:microsoft.com/office/officeart/2005/8/layout/vList2"/>
    <dgm:cxn modelId="{D1DDA1EE-7B20-460F-A253-19645C7622BF}" type="presParOf" srcId="{C4AE292F-DE7B-44B4-9E4C-25DCB97EF6B9}" destId="{FBD49CCE-CFA8-4672-BC9D-DCAFEF8D5634}" srcOrd="1" destOrd="0" presId="urn:microsoft.com/office/officeart/2005/8/layout/vList2"/>
    <dgm:cxn modelId="{E61ED165-5BE5-4F49-B57B-EDE3AFD0347D}" type="presParOf" srcId="{C4AE292F-DE7B-44B4-9E4C-25DCB97EF6B9}" destId="{8ECE8589-8516-4D5C-8698-B69BE5F46FB4}" srcOrd="2" destOrd="0" presId="urn:microsoft.com/office/officeart/2005/8/layout/vList2"/>
    <dgm:cxn modelId="{06C5BF89-8FA7-42D3-9E4E-B8991DF427B1}" type="presParOf" srcId="{C4AE292F-DE7B-44B4-9E4C-25DCB97EF6B9}" destId="{00A968C6-6FA7-4B96-BB75-94E6D5D63E87}" srcOrd="3" destOrd="0" presId="urn:microsoft.com/office/officeart/2005/8/layout/vList2"/>
    <dgm:cxn modelId="{68FBA2DE-0C1F-4CFF-9357-3508B9808F45}" type="presParOf" srcId="{C4AE292F-DE7B-44B4-9E4C-25DCB97EF6B9}" destId="{AE0AAF5F-BFF0-4A8C-9D32-008D956B3228}" srcOrd="4" destOrd="0" presId="urn:microsoft.com/office/officeart/2005/8/layout/vList2"/>
    <dgm:cxn modelId="{AE4F1E03-F208-4348-9E98-818284776C48}" type="presParOf" srcId="{C4AE292F-DE7B-44B4-9E4C-25DCB97EF6B9}" destId="{BDD2B5E0-E2CA-4CBD-9E20-C7CA150C68F9}" srcOrd="5" destOrd="0" presId="urn:microsoft.com/office/officeart/2005/8/layout/vList2"/>
    <dgm:cxn modelId="{8056D57F-56CB-4E58-9F67-ED1EE80E8E36}" type="presParOf" srcId="{C4AE292F-DE7B-44B4-9E4C-25DCB97EF6B9}" destId="{1571E1A3-2EAD-4D46-9361-502BECB663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a:t>
          </a:r>
          <a:r>
            <a:rPr lang="zh-TW" altLang="en-US" b="1" dirty="0" smtClean="0">
              <a:solidFill>
                <a:schemeClr val="bg1"/>
              </a:solidFill>
              <a:latin typeface="微軟正黑體" pitchFamily="34" charset="-120"/>
              <a:ea typeface="微軟正黑體" pitchFamily="34" charset="-120"/>
            </a:rPr>
            <a:t> 策略管理的基本概念</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p>
      </dgm:t>
    </dgm:pt>
    <dgm:pt modelId="{09A1A4BB-F87A-43D9-AC54-9702698BADAC}" type="sibTrans" cxnId="{47C01544-8DD8-4312-B637-6C3D33CB396A}">
      <dgm:prSet/>
      <dgm:spPr/>
      <dgm:t>
        <a:bodyPr/>
        <a:lstStyle/>
        <a:p>
          <a:endParaRPr lang="zh-TW" altLang="en-US"/>
        </a:p>
      </dgm:t>
    </dgm:pt>
    <dgm:pt modelId="{8568854A-A447-4B03-835B-45F0AE423C9C}">
      <dgm:prSet phldrT="[文字]"/>
      <dgm:spPr>
        <a:solidFill>
          <a:srgbClr val="A9D18E"/>
        </a:solidFill>
      </dgm:spPr>
      <dgm:t>
        <a:bodyPr/>
        <a:lstStyle/>
        <a:p>
          <a:r>
            <a:rPr lang="en-US" altLang="zh-TW" b="1" dirty="0" smtClean="0">
              <a:solidFill>
                <a:schemeClr val="bg1"/>
              </a:solidFill>
              <a:latin typeface="微軟正黑體" pitchFamily="34" charset="-120"/>
              <a:ea typeface="微軟正黑體" pitchFamily="34" charset="-120"/>
            </a:rPr>
            <a:t>§1.2</a:t>
          </a:r>
          <a:r>
            <a:rPr lang="zh-TW" altLang="en-US" b="1" dirty="0" smtClean="0">
              <a:solidFill>
                <a:schemeClr val="bg1"/>
              </a:solidFill>
              <a:latin typeface="微軟正黑體" pitchFamily="34" charset="-120"/>
              <a:ea typeface="微軟正黑體" pitchFamily="34" charset="-120"/>
            </a:rPr>
            <a:t> 策略的內涵</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p>
      </dgm:t>
    </dgm:pt>
    <dgm:pt modelId="{E4C276F7-0D70-4940-B8D3-F8CFA11B26E9}" type="sibTrans" cxnId="{0DF401DF-5BA8-4CA0-8B4A-86FF63D176F0}">
      <dgm:prSet/>
      <dgm:spPr/>
      <dgm:t>
        <a:bodyPr/>
        <a:lstStyle/>
        <a:p>
          <a:endParaRPr lang="zh-TW" altLang="en-US"/>
        </a:p>
      </dgm:t>
    </dgm:pt>
    <dgm:pt modelId="{4E70093C-0310-4E69-8776-A6DFB0C26E7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§1.3</a:t>
          </a:r>
          <a:r>
            <a:rPr lang="zh-TW" altLang="en-US" b="1" dirty="0" smtClean="0">
              <a:solidFill>
                <a:schemeClr val="bg1"/>
              </a:solidFill>
              <a:latin typeface="微軟正黑體" pitchFamily="34" charset="-120"/>
              <a:ea typeface="微軟正黑體" pitchFamily="34" charset="-120"/>
            </a:rPr>
            <a:t> 基本的策略邏輯</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p>
      </dgm:t>
    </dgm:pt>
    <dgm:pt modelId="{D3B83BFA-C633-4D52-8135-033F0E93D69F}" type="sibTrans" cxnId="{41626EF4-E6BE-4245-9094-CB8FEA06D062}">
      <dgm:prSet/>
      <dgm:spPr/>
      <dgm:t>
        <a:bodyPr/>
        <a:lstStyle/>
        <a:p>
          <a:endParaRPr lang="zh-TW" altLang="en-US"/>
        </a:p>
      </dgm:t>
    </dgm:pt>
    <dgm:pt modelId="{17E29535-6AF0-42DF-A0D3-C9CB6560FA2F}">
      <dgm:prSet phldrT="[文字]"/>
      <dgm:spPr>
        <a:solidFill>
          <a:srgbClr val="385723"/>
        </a:solidFill>
      </dgm:spPr>
      <dgm:t>
        <a:bodyPr/>
        <a:lstStyle/>
        <a:p>
          <a:r>
            <a:rPr lang="en-US" altLang="zh-TW" b="1" dirty="0" smtClean="0">
              <a:solidFill>
                <a:schemeClr val="bg1"/>
              </a:solidFill>
              <a:latin typeface="微軟正黑體" pitchFamily="34" charset="-120"/>
              <a:ea typeface="微軟正黑體" pitchFamily="34" charset="-120"/>
            </a:rPr>
            <a:t>§1.4</a:t>
          </a:r>
          <a:r>
            <a:rPr lang="zh-TW" altLang="en-US" b="1" dirty="0" smtClean="0">
              <a:solidFill>
                <a:schemeClr val="bg1"/>
              </a:solidFill>
              <a:latin typeface="微軟正黑體" pitchFamily="34" charset="-120"/>
              <a:ea typeface="微軟正黑體" pitchFamily="34" charset="-120"/>
            </a:rPr>
            <a:t> 策略管理的實踐</a:t>
          </a:r>
          <a:endParaRPr lang="zh-TW" altLang="en-US" b="1" dirty="0">
            <a:solidFill>
              <a:schemeClr val="bg1"/>
            </a:solidFill>
            <a:latin typeface="微軟正黑體" pitchFamily="34" charset="-120"/>
            <a:ea typeface="微軟正黑體" pitchFamily="34" charset="-120"/>
          </a:endParaRPr>
        </a:p>
      </dgm:t>
    </dgm:pt>
    <dgm:pt modelId="{353D4049-5CD6-420C-B713-313EFB5547A8}" type="parTrans" cxnId="{CAA9DD61-0B59-4702-B251-C72065E39AA6}">
      <dgm:prSet/>
      <dgm:spPr/>
      <dgm:t>
        <a:bodyPr/>
        <a:lstStyle/>
        <a:p>
          <a:endParaRPr lang="zh-TW" altLang="en-US"/>
        </a:p>
      </dgm:t>
    </dgm:pt>
    <dgm:pt modelId="{9CFF9BF7-2A8E-4BF7-BAE1-5423A44D642F}" type="sibTrans" cxnId="{CAA9DD61-0B59-4702-B251-C72065E39AA6}">
      <dgm:prSet/>
      <dgm:spPr/>
      <dgm:t>
        <a:bodyPr/>
        <a:lstStyle/>
        <a:p>
          <a:endParaRPr lang="zh-TW" altLang="en-US"/>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4">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4">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4">
        <dgm:presLayoutVars>
          <dgm:chMax val="0"/>
          <dgm:bulletEnabled val="1"/>
        </dgm:presLayoutVars>
      </dgm:prSet>
      <dgm:spPr/>
      <dgm:t>
        <a:bodyPr/>
        <a:lstStyle/>
        <a:p>
          <a:endParaRPr lang="zh-TW" altLang="en-US"/>
        </a:p>
      </dgm:t>
    </dgm:pt>
    <dgm:pt modelId="{BDD2B5E0-E2CA-4CBD-9E20-C7CA150C68F9}" type="pres">
      <dgm:prSet presAssocID="{D3B83BFA-C633-4D52-8135-033F0E93D69F}" presName="spacer" presStyleCnt="0"/>
      <dgm:spPr/>
    </dgm:pt>
    <dgm:pt modelId="{1571E1A3-2EAD-4D46-9361-502BECB663B7}" type="pres">
      <dgm:prSet presAssocID="{17E29535-6AF0-42DF-A0D3-C9CB6560FA2F}" presName="parentText" presStyleLbl="node1" presStyleIdx="3" presStyleCnt="4">
        <dgm:presLayoutVars>
          <dgm:chMax val="0"/>
          <dgm:bulletEnabled val="1"/>
        </dgm:presLayoutVars>
      </dgm:prSet>
      <dgm:spPr/>
      <dgm:t>
        <a:bodyPr/>
        <a:lstStyle/>
        <a:p>
          <a:endParaRPr lang="zh-TW" altLang="en-US"/>
        </a:p>
      </dgm:t>
    </dgm:pt>
  </dgm:ptLst>
  <dgm:cxnLst>
    <dgm:cxn modelId="{95F311AB-BBD9-40C7-BB42-D6C24146A3A1}" type="presOf" srcId="{5D83FBFE-DA44-4E7D-83ED-94E4B84DBE1F}" destId="{C4AE292F-DE7B-44B4-9E4C-25DCB97EF6B9}" srcOrd="0" destOrd="0" presId="urn:microsoft.com/office/officeart/2005/8/layout/vList2"/>
    <dgm:cxn modelId="{5BC19556-BBC4-4DEB-857C-0FF6ACC78B20}" type="presOf" srcId="{17E29535-6AF0-42DF-A0D3-C9CB6560FA2F}" destId="{1571E1A3-2EAD-4D46-9361-502BECB663B7}" srcOrd="0" destOrd="0" presId="urn:microsoft.com/office/officeart/2005/8/layout/vList2"/>
    <dgm:cxn modelId="{CAA9DD61-0B59-4702-B251-C72065E39AA6}" srcId="{5D83FBFE-DA44-4E7D-83ED-94E4B84DBE1F}" destId="{17E29535-6AF0-42DF-A0D3-C9CB6560FA2F}" srcOrd="3" destOrd="0" parTransId="{353D4049-5CD6-420C-B713-313EFB5547A8}" sibTransId="{9CFF9BF7-2A8E-4BF7-BAE1-5423A44D642F}"/>
    <dgm:cxn modelId="{BFF4182E-FEF1-4C2C-81E1-B3611E08F036}" type="presOf" srcId="{E0BE5102-0D12-4217-B370-5C6810A1ED0C}" destId="{712F8263-28A0-42F7-A532-BB05114E06A4}"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3ECF332E-12D0-49C5-9280-0DE013D501A4}" type="presOf" srcId="{8568854A-A447-4B03-835B-45F0AE423C9C}" destId="{8ECE8589-8516-4D5C-8698-B69BE5F46FB4}" srcOrd="0" destOrd="0" presId="urn:microsoft.com/office/officeart/2005/8/layout/vList2"/>
    <dgm:cxn modelId="{0DF401DF-5BA8-4CA0-8B4A-86FF63D176F0}" srcId="{5D83FBFE-DA44-4E7D-83ED-94E4B84DBE1F}" destId="{8568854A-A447-4B03-835B-45F0AE423C9C}" srcOrd="1" destOrd="0" parTransId="{6636148B-3A1B-4331-8831-5384796FE18F}" sibTransId="{E4C276F7-0D70-4940-B8D3-F8CFA11B26E9}"/>
    <dgm:cxn modelId="{41626EF4-E6BE-4245-9094-CB8FEA06D062}" srcId="{5D83FBFE-DA44-4E7D-83ED-94E4B84DBE1F}" destId="{4E70093C-0310-4E69-8776-A6DFB0C26E7F}" srcOrd="2" destOrd="0" parTransId="{21BD4D73-0642-4E95-8E14-97BE1AAB21A7}" sibTransId="{D3B83BFA-C633-4D52-8135-033F0E93D69F}"/>
    <dgm:cxn modelId="{9C527F7F-994D-4B25-B22E-091EFDCB2A7B}" type="presOf" srcId="{4E70093C-0310-4E69-8776-A6DFB0C26E7F}" destId="{AE0AAF5F-BFF0-4A8C-9D32-008D956B3228}" srcOrd="0" destOrd="0" presId="urn:microsoft.com/office/officeart/2005/8/layout/vList2"/>
    <dgm:cxn modelId="{06D9997E-211A-4E6C-B9C6-81C3C5A1AD26}" type="presParOf" srcId="{C4AE292F-DE7B-44B4-9E4C-25DCB97EF6B9}" destId="{712F8263-28A0-42F7-A532-BB05114E06A4}" srcOrd="0" destOrd="0" presId="urn:microsoft.com/office/officeart/2005/8/layout/vList2"/>
    <dgm:cxn modelId="{D1DDA1EE-7B20-460F-A253-19645C7622BF}" type="presParOf" srcId="{C4AE292F-DE7B-44B4-9E4C-25DCB97EF6B9}" destId="{FBD49CCE-CFA8-4672-BC9D-DCAFEF8D5634}" srcOrd="1" destOrd="0" presId="urn:microsoft.com/office/officeart/2005/8/layout/vList2"/>
    <dgm:cxn modelId="{E61ED165-5BE5-4F49-B57B-EDE3AFD0347D}" type="presParOf" srcId="{C4AE292F-DE7B-44B4-9E4C-25DCB97EF6B9}" destId="{8ECE8589-8516-4D5C-8698-B69BE5F46FB4}" srcOrd="2" destOrd="0" presId="urn:microsoft.com/office/officeart/2005/8/layout/vList2"/>
    <dgm:cxn modelId="{06C5BF89-8FA7-42D3-9E4E-B8991DF427B1}" type="presParOf" srcId="{C4AE292F-DE7B-44B4-9E4C-25DCB97EF6B9}" destId="{00A968C6-6FA7-4B96-BB75-94E6D5D63E87}" srcOrd="3" destOrd="0" presId="urn:microsoft.com/office/officeart/2005/8/layout/vList2"/>
    <dgm:cxn modelId="{68FBA2DE-0C1F-4CFF-9357-3508B9808F45}" type="presParOf" srcId="{C4AE292F-DE7B-44B4-9E4C-25DCB97EF6B9}" destId="{AE0AAF5F-BFF0-4A8C-9D32-008D956B3228}" srcOrd="4" destOrd="0" presId="urn:microsoft.com/office/officeart/2005/8/layout/vList2"/>
    <dgm:cxn modelId="{AE4F1E03-F208-4348-9E98-818284776C48}" type="presParOf" srcId="{C4AE292F-DE7B-44B4-9E4C-25DCB97EF6B9}" destId="{BDD2B5E0-E2CA-4CBD-9E20-C7CA150C68F9}" srcOrd="5" destOrd="0" presId="urn:microsoft.com/office/officeart/2005/8/layout/vList2"/>
    <dgm:cxn modelId="{8056D57F-56CB-4E58-9F67-ED1EE80E8E36}" type="presParOf" srcId="{C4AE292F-DE7B-44B4-9E4C-25DCB97EF6B9}" destId="{1571E1A3-2EAD-4D46-9361-502BECB663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20162"/>
          <a:ext cx="7182678" cy="941118"/>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§1.1</a:t>
          </a:r>
          <a:r>
            <a:rPr lang="zh-TW" altLang="en-US" sz="3000" b="1" kern="1200" dirty="0" smtClean="0">
              <a:solidFill>
                <a:schemeClr val="bg1"/>
              </a:solidFill>
              <a:latin typeface="微軟正黑體" pitchFamily="34" charset="-120"/>
              <a:ea typeface="微軟正黑體" pitchFamily="34" charset="-120"/>
            </a:rPr>
            <a:t> 策略管理的基本概念</a:t>
          </a:r>
          <a:endParaRPr lang="zh-TW" altLang="en-US" sz="3000" b="1" kern="1200" dirty="0">
            <a:solidFill>
              <a:schemeClr val="bg1"/>
            </a:solidFill>
            <a:latin typeface="微軟正黑體" pitchFamily="34" charset="-120"/>
            <a:ea typeface="微軟正黑體" pitchFamily="34" charset="-120"/>
          </a:endParaRPr>
        </a:p>
      </dsp:txBody>
      <dsp:txXfrm>
        <a:off x="45942" y="66104"/>
        <a:ext cx="7090794" cy="849234"/>
      </dsp:txXfrm>
    </dsp:sp>
    <dsp:sp modelId="{8ECE8589-8516-4D5C-8698-B69BE5F46FB4}">
      <dsp:nvSpPr>
        <dsp:cNvPr id="0" name=""/>
        <dsp:cNvSpPr/>
      </dsp:nvSpPr>
      <dsp:spPr>
        <a:xfrm>
          <a:off x="0" y="1047681"/>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§1.2</a:t>
          </a:r>
          <a:r>
            <a:rPr lang="zh-TW" altLang="en-US" sz="3000" b="1" kern="1200" dirty="0" smtClean="0">
              <a:solidFill>
                <a:schemeClr val="bg1"/>
              </a:solidFill>
              <a:latin typeface="微軟正黑體" pitchFamily="34" charset="-120"/>
              <a:ea typeface="微軟正黑體" pitchFamily="34" charset="-120"/>
            </a:rPr>
            <a:t> 策略的內涵</a:t>
          </a:r>
          <a:endParaRPr lang="zh-TW" altLang="en-US" sz="3000" b="1" kern="1200" dirty="0">
            <a:solidFill>
              <a:schemeClr val="bg1"/>
            </a:solidFill>
            <a:latin typeface="微軟正黑體" pitchFamily="34" charset="-120"/>
            <a:ea typeface="微軟正黑體" pitchFamily="34" charset="-120"/>
          </a:endParaRPr>
        </a:p>
      </dsp:txBody>
      <dsp:txXfrm>
        <a:off x="45942" y="1093623"/>
        <a:ext cx="7090794" cy="849234"/>
      </dsp:txXfrm>
    </dsp:sp>
    <dsp:sp modelId="{AE0AAF5F-BFF0-4A8C-9D32-008D956B3228}">
      <dsp:nvSpPr>
        <dsp:cNvPr id="0" name=""/>
        <dsp:cNvSpPr/>
      </dsp:nvSpPr>
      <dsp:spPr>
        <a:xfrm>
          <a:off x="0" y="2075199"/>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§1.3</a:t>
          </a:r>
          <a:r>
            <a:rPr lang="zh-TW" altLang="en-US" sz="3000" b="1" kern="1200" dirty="0" smtClean="0">
              <a:solidFill>
                <a:schemeClr val="bg1"/>
              </a:solidFill>
              <a:latin typeface="微軟正黑體" pitchFamily="34" charset="-120"/>
              <a:ea typeface="微軟正黑體" pitchFamily="34" charset="-120"/>
            </a:rPr>
            <a:t> 基本的策略邏輯</a:t>
          </a:r>
          <a:endParaRPr lang="zh-TW" altLang="en-US" sz="3000" b="1" kern="1200" dirty="0">
            <a:solidFill>
              <a:schemeClr val="bg1"/>
            </a:solidFill>
            <a:latin typeface="微軟正黑體" pitchFamily="34" charset="-120"/>
            <a:ea typeface="微軟正黑體" pitchFamily="34" charset="-120"/>
          </a:endParaRPr>
        </a:p>
      </dsp:txBody>
      <dsp:txXfrm>
        <a:off x="45942" y="2121141"/>
        <a:ext cx="7090794" cy="849234"/>
      </dsp:txXfrm>
    </dsp:sp>
    <dsp:sp modelId="{1571E1A3-2EAD-4D46-9361-502BECB663B7}">
      <dsp:nvSpPr>
        <dsp:cNvPr id="0" name=""/>
        <dsp:cNvSpPr/>
      </dsp:nvSpPr>
      <dsp:spPr>
        <a:xfrm>
          <a:off x="0" y="3102718"/>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a:t>
          </a:r>
          <a:r>
            <a:rPr lang="zh-TW" altLang="en-US" sz="3000" b="1" kern="1200" dirty="0" smtClean="0">
              <a:solidFill>
                <a:schemeClr val="bg1"/>
              </a:solidFill>
              <a:latin typeface="微軟正黑體" pitchFamily="34" charset="-120"/>
              <a:ea typeface="微軟正黑體" pitchFamily="34" charset="-120"/>
            </a:rPr>
            <a:t> 策略管理的實踐</a:t>
          </a:r>
          <a:endParaRPr lang="zh-TW" altLang="en-US" sz="3000" b="1" kern="1200" dirty="0">
            <a:solidFill>
              <a:schemeClr val="bg1"/>
            </a:solidFill>
            <a:latin typeface="微軟正黑體" pitchFamily="34" charset="-120"/>
            <a:ea typeface="微軟正黑體" pitchFamily="34" charset="-120"/>
          </a:endParaRPr>
        </a:p>
      </dsp:txBody>
      <dsp:txXfrm>
        <a:off x="45942" y="3148660"/>
        <a:ext cx="7090794" cy="8492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749E9-2A21-4569-A6FC-366F0A7B40DE}">
      <dsp:nvSpPr>
        <dsp:cNvPr id="0" name=""/>
        <dsp:cNvSpPr/>
      </dsp:nvSpPr>
      <dsp:spPr>
        <a:xfrm>
          <a:off x="0" y="10628"/>
          <a:ext cx="8423598" cy="936000"/>
        </a:xfrm>
        <a:prstGeom prst="roundRect">
          <a:avLst/>
        </a:prstGeom>
        <a:solidFill>
          <a:srgbClr val="FF5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獨挑大樑的觀點</a:t>
          </a:r>
          <a:r>
            <a:rPr lang="en-US" altLang="zh-TW" sz="2400" b="1" kern="1200" dirty="0" smtClean="0">
              <a:latin typeface="微軟正黑體" pitchFamily="34" charset="-120"/>
              <a:ea typeface="微軟正黑體" pitchFamily="34" charset="-120"/>
            </a:rPr>
            <a:t>(The Chief Architect Approach)</a:t>
          </a:r>
          <a:endParaRPr lang="zh-TW" altLang="en-US" sz="2400" b="1" kern="1200" dirty="0">
            <a:latin typeface="微軟正黑體" pitchFamily="34" charset="-120"/>
            <a:ea typeface="微軟正黑體" pitchFamily="34" charset="-120"/>
          </a:endParaRPr>
        </a:p>
      </dsp:txBody>
      <dsp:txXfrm>
        <a:off x="45692" y="56320"/>
        <a:ext cx="8332214" cy="844616"/>
      </dsp:txXfrm>
    </dsp:sp>
    <dsp:sp modelId="{0F46AB64-6ED3-41F4-99FC-3FBB9739B8A1}">
      <dsp:nvSpPr>
        <dsp:cNvPr id="0" name=""/>
        <dsp:cNvSpPr/>
      </dsp:nvSpPr>
      <dsp:spPr>
        <a:xfrm>
          <a:off x="0" y="1099095"/>
          <a:ext cx="8423598" cy="93600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授權共享的觀點</a:t>
          </a:r>
          <a:r>
            <a:rPr lang="en-US" altLang="zh-TW" sz="2400" b="1" kern="1200" dirty="0" smtClean="0">
              <a:latin typeface="微軟正黑體" pitchFamily="34" charset="-120"/>
              <a:ea typeface="微軟正黑體" pitchFamily="34" charset="-120"/>
            </a:rPr>
            <a:t>(The Delegation Approach)</a:t>
          </a:r>
          <a:endParaRPr lang="zh-TW" altLang="en-US" sz="2400" b="1" kern="1200" dirty="0">
            <a:latin typeface="微軟正黑體" pitchFamily="34" charset="-120"/>
            <a:ea typeface="微軟正黑體" pitchFamily="34" charset="-120"/>
          </a:endParaRPr>
        </a:p>
      </dsp:txBody>
      <dsp:txXfrm>
        <a:off x="45692" y="1144787"/>
        <a:ext cx="8332214" cy="844616"/>
      </dsp:txXfrm>
    </dsp:sp>
    <dsp:sp modelId="{BF1B74CA-581E-4AF3-8163-C9824676E13A}">
      <dsp:nvSpPr>
        <dsp:cNvPr id="0" name=""/>
        <dsp:cNvSpPr/>
      </dsp:nvSpPr>
      <dsp:spPr>
        <a:xfrm>
          <a:off x="0" y="2179096"/>
          <a:ext cx="8423598" cy="936000"/>
        </a:xfrm>
        <a:prstGeom prst="roundRect">
          <a:avLst/>
        </a:prstGeom>
        <a:solidFill>
          <a:srgbClr val="00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團隊合作的觀點</a:t>
          </a:r>
          <a:r>
            <a:rPr lang="en-US" altLang="zh-TW" sz="2400" b="1" kern="1200" dirty="0" smtClean="0">
              <a:latin typeface="微軟正黑體" pitchFamily="34" charset="-120"/>
              <a:ea typeface="微軟正黑體" pitchFamily="34" charset="-120"/>
            </a:rPr>
            <a:t>(The Collaborative or Team Approach)</a:t>
          </a:r>
          <a:endParaRPr lang="zh-TW" altLang="en-US" sz="2400" b="1" kern="1200" dirty="0">
            <a:latin typeface="微軟正黑體" pitchFamily="34" charset="-120"/>
            <a:ea typeface="微軟正黑體" pitchFamily="34" charset="-120"/>
          </a:endParaRPr>
        </a:p>
      </dsp:txBody>
      <dsp:txXfrm>
        <a:off x="45692" y="2224788"/>
        <a:ext cx="8332214" cy="844616"/>
      </dsp:txXfrm>
    </dsp:sp>
    <dsp:sp modelId="{D78FE3D3-7575-4D67-AF4C-17E5F2C09111}">
      <dsp:nvSpPr>
        <dsp:cNvPr id="0" name=""/>
        <dsp:cNvSpPr/>
      </dsp:nvSpPr>
      <dsp:spPr>
        <a:xfrm>
          <a:off x="0" y="3259096"/>
          <a:ext cx="8423598" cy="93600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內部創業的觀點</a:t>
          </a:r>
          <a:r>
            <a:rPr lang="en-US" altLang="zh-TW" sz="2400" b="1" kern="1200" dirty="0" smtClean="0">
              <a:latin typeface="微軟正黑體" pitchFamily="34" charset="-120"/>
              <a:ea typeface="微軟正黑體" pitchFamily="34" charset="-120"/>
            </a:rPr>
            <a:t>(The Corporate Intrepreneur </a:t>
          </a:r>
          <a:r>
            <a:rPr lang="zh-TW" altLang="en-US" sz="2400" b="1" kern="1200" dirty="0" smtClean="0">
              <a:latin typeface="微軟正黑體" pitchFamily="34" charset="-120"/>
              <a:ea typeface="微軟正黑體" pitchFamily="34" charset="-120"/>
            </a:rPr>
            <a:t> </a:t>
          </a:r>
          <a:r>
            <a:rPr lang="en-US" altLang="zh-TW" sz="2400" b="1" kern="1200" dirty="0" smtClean="0">
              <a:latin typeface="微軟正黑體" pitchFamily="34" charset="-120"/>
              <a:ea typeface="微軟正黑體" pitchFamily="34" charset="-120"/>
            </a:rPr>
            <a:t>Approach)</a:t>
          </a:r>
          <a:endParaRPr lang="zh-TW" altLang="en-US" sz="2400" b="1" kern="1200" dirty="0">
            <a:latin typeface="微軟正黑體" pitchFamily="34" charset="-120"/>
            <a:ea typeface="微軟正黑體" pitchFamily="34" charset="-120"/>
          </a:endParaRPr>
        </a:p>
      </dsp:txBody>
      <dsp:txXfrm>
        <a:off x="45692" y="3304788"/>
        <a:ext cx="8332214" cy="8446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8210C-B39D-4A6F-9284-686C1E72A82E}">
      <dsp:nvSpPr>
        <dsp:cNvPr id="0" name=""/>
        <dsp:cNvSpPr/>
      </dsp:nvSpPr>
      <dsp:spPr>
        <a:xfrm>
          <a:off x="6336" y="866696"/>
          <a:ext cx="875550" cy="2136241"/>
        </a:xfrm>
        <a:prstGeom prst="roundRect">
          <a:avLst>
            <a:gd name="adj" fmla="val 10000"/>
          </a:avLst>
        </a:prstGeom>
        <a:solidFill>
          <a:srgbClr val="FF5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現狀評估</a:t>
          </a:r>
          <a:endParaRPr lang="zh-TW" altLang="en-US" sz="2400" b="1" kern="1200" dirty="0">
            <a:latin typeface="微軟正黑體" pitchFamily="34" charset="-120"/>
            <a:ea typeface="微軟正黑體" pitchFamily="34" charset="-120"/>
          </a:endParaRPr>
        </a:p>
      </dsp:txBody>
      <dsp:txXfrm>
        <a:off x="31980" y="892340"/>
        <a:ext cx="824262" cy="2084953"/>
      </dsp:txXfrm>
    </dsp:sp>
    <dsp:sp modelId="{7108640C-048F-4FC4-897D-0565DB174461}">
      <dsp:nvSpPr>
        <dsp:cNvPr id="0" name=""/>
        <dsp:cNvSpPr/>
      </dsp:nvSpPr>
      <dsp:spPr>
        <a:xfrm>
          <a:off x="969442" y="1826249"/>
          <a:ext cx="185616" cy="21713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969442" y="1869676"/>
        <a:ext cx="129931" cy="130282"/>
      </dsp:txXfrm>
    </dsp:sp>
    <dsp:sp modelId="{9993A41C-987D-407E-B246-8A268C460327}">
      <dsp:nvSpPr>
        <dsp:cNvPr id="0" name=""/>
        <dsp:cNvSpPr/>
      </dsp:nvSpPr>
      <dsp:spPr>
        <a:xfrm>
          <a:off x="1232108" y="866696"/>
          <a:ext cx="875550" cy="2136241"/>
        </a:xfrm>
        <a:prstGeom prst="roundRect">
          <a:avLst>
            <a:gd name="adj" fmla="val 10000"/>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使命與目標的調整</a:t>
          </a:r>
          <a:endParaRPr lang="zh-TW" altLang="en-US" sz="2400" b="1" kern="1200" dirty="0">
            <a:latin typeface="微軟正黑體" pitchFamily="34" charset="-120"/>
            <a:ea typeface="微軟正黑體" pitchFamily="34" charset="-120"/>
          </a:endParaRPr>
        </a:p>
      </dsp:txBody>
      <dsp:txXfrm>
        <a:off x="1257752" y="892340"/>
        <a:ext cx="824262" cy="2084953"/>
      </dsp:txXfrm>
    </dsp:sp>
    <dsp:sp modelId="{27751FA8-C340-4864-A436-0791E8D6484F}">
      <dsp:nvSpPr>
        <dsp:cNvPr id="0" name=""/>
        <dsp:cNvSpPr/>
      </dsp:nvSpPr>
      <dsp:spPr>
        <a:xfrm>
          <a:off x="2195214" y="1826249"/>
          <a:ext cx="185616" cy="21713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2195214" y="1869676"/>
        <a:ext cx="129931" cy="130282"/>
      </dsp:txXfrm>
    </dsp:sp>
    <dsp:sp modelId="{8B8F9588-C56B-406B-A0EF-BBA706078628}">
      <dsp:nvSpPr>
        <dsp:cNvPr id="0" name=""/>
        <dsp:cNvSpPr/>
      </dsp:nvSpPr>
      <dsp:spPr>
        <a:xfrm>
          <a:off x="2457879" y="866696"/>
          <a:ext cx="875550" cy="2136241"/>
        </a:xfrm>
        <a:prstGeom prst="roundRect">
          <a:avLst>
            <a:gd name="adj" fmla="val 10000"/>
          </a:avLst>
        </a:prstGeom>
        <a:solidFill>
          <a:srgbClr val="0070C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進行</a:t>
          </a:r>
          <a:r>
            <a:rPr lang="en-US" altLang="zh-TW" sz="2400" b="1" kern="1200" dirty="0" smtClean="0">
              <a:latin typeface="微軟正黑體" pitchFamily="34" charset="-120"/>
              <a:ea typeface="微軟正黑體" pitchFamily="34" charset="-120"/>
            </a:rPr>
            <a:t>SWOT</a:t>
          </a:r>
          <a:r>
            <a:rPr lang="zh-TW" altLang="en-US" sz="2400" b="1" kern="1200" dirty="0" smtClean="0">
              <a:latin typeface="微軟正黑體" pitchFamily="34" charset="-120"/>
              <a:ea typeface="微軟正黑體" pitchFamily="34" charset="-120"/>
            </a:rPr>
            <a:t>分析</a:t>
          </a:r>
          <a:endParaRPr lang="zh-TW" altLang="en-US" sz="2400" b="1" kern="1200" dirty="0">
            <a:latin typeface="微軟正黑體" pitchFamily="34" charset="-120"/>
            <a:ea typeface="微軟正黑體" pitchFamily="34" charset="-120"/>
          </a:endParaRPr>
        </a:p>
      </dsp:txBody>
      <dsp:txXfrm>
        <a:off x="2483523" y="892340"/>
        <a:ext cx="824262" cy="2084953"/>
      </dsp:txXfrm>
    </dsp:sp>
    <dsp:sp modelId="{D555514A-2940-4BF1-9FE9-C820297EFF91}">
      <dsp:nvSpPr>
        <dsp:cNvPr id="0" name=""/>
        <dsp:cNvSpPr/>
      </dsp:nvSpPr>
      <dsp:spPr>
        <a:xfrm>
          <a:off x="3420985" y="1826249"/>
          <a:ext cx="185616" cy="21713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20985" y="1869676"/>
        <a:ext cx="129931" cy="130282"/>
      </dsp:txXfrm>
    </dsp:sp>
    <dsp:sp modelId="{23263824-817E-4E2D-85C1-0D969E68682D}">
      <dsp:nvSpPr>
        <dsp:cNvPr id="0" name=""/>
        <dsp:cNvSpPr/>
      </dsp:nvSpPr>
      <dsp:spPr>
        <a:xfrm>
          <a:off x="3683651" y="866696"/>
          <a:ext cx="875550" cy="2136241"/>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落差界定</a:t>
          </a:r>
          <a:endParaRPr lang="zh-TW" altLang="en-US" sz="2400" b="1" kern="1200" dirty="0">
            <a:latin typeface="微軟正黑體" pitchFamily="34" charset="-120"/>
            <a:ea typeface="微軟正黑體" pitchFamily="34" charset="-120"/>
          </a:endParaRPr>
        </a:p>
      </dsp:txBody>
      <dsp:txXfrm>
        <a:off x="3709295" y="892340"/>
        <a:ext cx="824262" cy="2084953"/>
      </dsp:txXfrm>
    </dsp:sp>
    <dsp:sp modelId="{CC70B1BC-0E06-4B0F-AD19-5429BBAE1BC5}">
      <dsp:nvSpPr>
        <dsp:cNvPr id="0" name=""/>
        <dsp:cNvSpPr/>
      </dsp:nvSpPr>
      <dsp:spPr>
        <a:xfrm>
          <a:off x="4646757" y="1826249"/>
          <a:ext cx="185616" cy="21713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4646757" y="1869676"/>
        <a:ext cx="129931" cy="130282"/>
      </dsp:txXfrm>
    </dsp:sp>
    <dsp:sp modelId="{EC438A5C-5C32-4037-BD7B-AA4F5CC85115}">
      <dsp:nvSpPr>
        <dsp:cNvPr id="0" name=""/>
        <dsp:cNvSpPr/>
      </dsp:nvSpPr>
      <dsp:spPr>
        <a:xfrm>
          <a:off x="4909422" y="866696"/>
          <a:ext cx="875550" cy="2136241"/>
        </a:xfrm>
        <a:prstGeom prst="roundRect">
          <a:avLst>
            <a:gd name="adj" fmla="val 10000"/>
          </a:avLst>
        </a:prstGeom>
        <a:solidFill>
          <a:srgbClr val="FF996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策略形成</a:t>
          </a:r>
          <a:endParaRPr lang="zh-TW" altLang="en-US" sz="2400" b="1" kern="1200" dirty="0">
            <a:latin typeface="微軟正黑體" pitchFamily="34" charset="-120"/>
            <a:ea typeface="微軟正黑體" pitchFamily="34" charset="-120"/>
          </a:endParaRPr>
        </a:p>
      </dsp:txBody>
      <dsp:txXfrm>
        <a:off x="4935066" y="892340"/>
        <a:ext cx="824262" cy="2084953"/>
      </dsp:txXfrm>
    </dsp:sp>
    <dsp:sp modelId="{D12DC996-3F6B-4D3F-9FED-2070D9E45B1A}">
      <dsp:nvSpPr>
        <dsp:cNvPr id="0" name=""/>
        <dsp:cNvSpPr/>
      </dsp:nvSpPr>
      <dsp:spPr>
        <a:xfrm>
          <a:off x="5872528" y="1826249"/>
          <a:ext cx="185616" cy="21713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5872528" y="1869676"/>
        <a:ext cx="129931" cy="130282"/>
      </dsp:txXfrm>
    </dsp:sp>
    <dsp:sp modelId="{46A4C0D4-685D-481B-9A5C-CEB7F25FD214}">
      <dsp:nvSpPr>
        <dsp:cNvPr id="0" name=""/>
        <dsp:cNvSpPr/>
      </dsp:nvSpPr>
      <dsp:spPr>
        <a:xfrm>
          <a:off x="6135193" y="866696"/>
          <a:ext cx="875550" cy="2136241"/>
        </a:xfrm>
        <a:prstGeom prst="roundRect">
          <a:avLst>
            <a:gd name="adj" fmla="val 10000"/>
          </a:avLst>
        </a:prstGeom>
        <a:solidFill>
          <a:schemeClr val="tx2">
            <a:lumMod val="65000"/>
            <a:lumOff val="3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策略執行</a:t>
          </a:r>
          <a:endParaRPr lang="zh-TW" altLang="en-US" sz="2400" b="1" kern="1200" dirty="0">
            <a:latin typeface="微軟正黑體" pitchFamily="34" charset="-120"/>
            <a:ea typeface="微軟正黑體" pitchFamily="34" charset="-120"/>
          </a:endParaRPr>
        </a:p>
      </dsp:txBody>
      <dsp:txXfrm>
        <a:off x="6160837" y="892340"/>
        <a:ext cx="824262" cy="2084953"/>
      </dsp:txXfrm>
    </dsp:sp>
    <dsp:sp modelId="{DDC346E3-D7DC-4CC3-B502-2D16444A05DB}">
      <dsp:nvSpPr>
        <dsp:cNvPr id="0" name=""/>
        <dsp:cNvSpPr/>
      </dsp:nvSpPr>
      <dsp:spPr>
        <a:xfrm>
          <a:off x="7098299" y="1826249"/>
          <a:ext cx="185616" cy="21713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7098299" y="1869676"/>
        <a:ext cx="129931" cy="130282"/>
      </dsp:txXfrm>
    </dsp:sp>
    <dsp:sp modelId="{4E9C9F41-C718-483B-8836-4AF80EC23476}">
      <dsp:nvSpPr>
        <dsp:cNvPr id="0" name=""/>
        <dsp:cNvSpPr/>
      </dsp:nvSpPr>
      <dsp:spPr>
        <a:xfrm>
          <a:off x="7360965" y="866696"/>
          <a:ext cx="875550" cy="2136241"/>
        </a:xfrm>
        <a:prstGeom prst="roundRect">
          <a:avLst>
            <a:gd name="adj" fmla="val 10000"/>
          </a:avLst>
        </a:prstGeom>
        <a:solidFill>
          <a:srgbClr val="996633"/>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策略控制</a:t>
          </a:r>
          <a:endParaRPr lang="zh-TW" altLang="en-US" sz="2400" b="1" kern="1200" dirty="0">
            <a:latin typeface="微軟正黑體" pitchFamily="34" charset="-120"/>
            <a:ea typeface="微軟正黑體" pitchFamily="34" charset="-120"/>
          </a:endParaRPr>
        </a:p>
      </dsp:txBody>
      <dsp:txXfrm>
        <a:off x="7386609" y="892340"/>
        <a:ext cx="824262" cy="2084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6F9BE-96AC-4229-BB6A-537F6DA97C72}">
      <dsp:nvSpPr>
        <dsp:cNvPr id="0" name=""/>
        <dsp:cNvSpPr/>
      </dsp:nvSpPr>
      <dsp:spPr>
        <a:xfrm>
          <a:off x="1588" y="695872"/>
          <a:ext cx="2520995" cy="1736965"/>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C8457D7-7DA5-4AFE-A1BF-88AC927EEB58}">
      <dsp:nvSpPr>
        <dsp:cNvPr id="0" name=""/>
        <dsp:cNvSpPr/>
      </dsp:nvSpPr>
      <dsp:spPr>
        <a:xfrm>
          <a:off x="1588" y="2432838"/>
          <a:ext cx="2520995" cy="935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lvl="0" algn="ctr" defTabSz="1200150">
            <a:lnSpc>
              <a:spcPct val="90000"/>
            </a:lnSpc>
            <a:spcBef>
              <a:spcPct val="0"/>
            </a:spcBef>
            <a:spcAft>
              <a:spcPct val="35000"/>
            </a:spcAft>
          </a:pPr>
          <a:r>
            <a:rPr lang="zh-TW" altLang="en-US" sz="2700" b="1" kern="1200" dirty="0" smtClean="0">
              <a:solidFill>
                <a:srgbClr val="FF5050"/>
              </a:solidFill>
              <a:latin typeface="微軟正黑體" pitchFamily="34" charset="-120"/>
              <a:ea typeface="微軟正黑體" pitchFamily="34" charset="-120"/>
            </a:rPr>
            <a:t>策略規劃階段</a:t>
          </a:r>
          <a:endParaRPr lang="zh-TW" altLang="en-US" sz="2700" b="1" kern="1200" dirty="0">
            <a:solidFill>
              <a:srgbClr val="FF5050"/>
            </a:solidFill>
            <a:latin typeface="微軟正黑體" pitchFamily="34" charset="-120"/>
            <a:ea typeface="微軟正黑體" pitchFamily="34" charset="-120"/>
          </a:endParaRPr>
        </a:p>
      </dsp:txBody>
      <dsp:txXfrm>
        <a:off x="1588" y="2432838"/>
        <a:ext cx="2520995" cy="935289"/>
      </dsp:txXfrm>
    </dsp:sp>
    <dsp:sp modelId="{010D2160-51D8-4768-A6D4-D579E71810F5}">
      <dsp:nvSpPr>
        <dsp:cNvPr id="0" name=""/>
        <dsp:cNvSpPr/>
      </dsp:nvSpPr>
      <dsp:spPr>
        <a:xfrm>
          <a:off x="2774789" y="695872"/>
          <a:ext cx="2520995" cy="1736965"/>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DCDC77C-DED1-4F7D-BFD6-9F568F648D08}">
      <dsp:nvSpPr>
        <dsp:cNvPr id="0" name=""/>
        <dsp:cNvSpPr/>
      </dsp:nvSpPr>
      <dsp:spPr>
        <a:xfrm>
          <a:off x="2774789" y="2432838"/>
          <a:ext cx="2520995" cy="935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lvl="0" algn="ctr" defTabSz="1200150">
            <a:lnSpc>
              <a:spcPct val="90000"/>
            </a:lnSpc>
            <a:spcBef>
              <a:spcPct val="0"/>
            </a:spcBef>
            <a:spcAft>
              <a:spcPct val="35000"/>
            </a:spcAft>
          </a:pPr>
          <a:r>
            <a:rPr lang="zh-TW" altLang="en-US" sz="2700" b="1" kern="1200" dirty="0" smtClean="0">
              <a:solidFill>
                <a:srgbClr val="00B050"/>
              </a:solidFill>
              <a:latin typeface="微軟正黑體" pitchFamily="34" charset="-120"/>
              <a:ea typeface="微軟正黑體" pitchFamily="34" charset="-120"/>
            </a:rPr>
            <a:t>策略執行階段</a:t>
          </a:r>
          <a:endParaRPr lang="zh-TW" altLang="en-US" sz="2700" b="1" kern="1200" dirty="0">
            <a:solidFill>
              <a:srgbClr val="00B050"/>
            </a:solidFill>
            <a:latin typeface="微軟正黑體" pitchFamily="34" charset="-120"/>
            <a:ea typeface="微軟正黑體" pitchFamily="34" charset="-120"/>
          </a:endParaRPr>
        </a:p>
      </dsp:txBody>
      <dsp:txXfrm>
        <a:off x="2774789" y="2432838"/>
        <a:ext cx="2520995" cy="935289"/>
      </dsp:txXfrm>
    </dsp:sp>
    <dsp:sp modelId="{74BB5DF6-C520-4F82-A6A7-999495C907CC}">
      <dsp:nvSpPr>
        <dsp:cNvPr id="0" name=""/>
        <dsp:cNvSpPr/>
      </dsp:nvSpPr>
      <dsp:spPr>
        <a:xfrm>
          <a:off x="5547989" y="695872"/>
          <a:ext cx="2520995" cy="1736965"/>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9888038-C6BA-47D3-984B-9FC319819B4D}">
      <dsp:nvSpPr>
        <dsp:cNvPr id="0" name=""/>
        <dsp:cNvSpPr/>
      </dsp:nvSpPr>
      <dsp:spPr>
        <a:xfrm>
          <a:off x="5547989" y="2432838"/>
          <a:ext cx="2520995" cy="935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lvl="0" algn="ctr" defTabSz="1200150">
            <a:lnSpc>
              <a:spcPct val="90000"/>
            </a:lnSpc>
            <a:spcBef>
              <a:spcPct val="0"/>
            </a:spcBef>
            <a:spcAft>
              <a:spcPct val="35000"/>
            </a:spcAft>
          </a:pPr>
          <a:r>
            <a:rPr lang="zh-TW" altLang="en-US" sz="2700" b="1" kern="1200" dirty="0" smtClean="0">
              <a:solidFill>
                <a:srgbClr val="7030A0"/>
              </a:solidFill>
              <a:latin typeface="微軟正黑體" pitchFamily="34" charset="-120"/>
              <a:ea typeface="微軟正黑體" pitchFamily="34" charset="-120"/>
            </a:rPr>
            <a:t>策略控制階段</a:t>
          </a:r>
          <a:endParaRPr lang="zh-TW" altLang="en-US" sz="2700" b="1" kern="1200" dirty="0">
            <a:solidFill>
              <a:srgbClr val="7030A0"/>
            </a:solidFill>
            <a:latin typeface="微軟正黑體" pitchFamily="34" charset="-120"/>
            <a:ea typeface="微軟正黑體" pitchFamily="34" charset="-120"/>
          </a:endParaRPr>
        </a:p>
      </dsp:txBody>
      <dsp:txXfrm>
        <a:off x="5547989" y="2432838"/>
        <a:ext cx="2520995" cy="935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510F-1E4B-4D82-A576-C203DCCF8506}">
      <dsp:nvSpPr>
        <dsp:cNvPr id="0" name=""/>
        <dsp:cNvSpPr/>
      </dsp:nvSpPr>
      <dsp:spPr>
        <a:xfrm>
          <a:off x="0" y="61237"/>
          <a:ext cx="3074504" cy="1064700"/>
        </a:xfrm>
        <a:prstGeom prst="roundRect">
          <a:avLst/>
        </a:prstGeom>
        <a:solidFill>
          <a:schemeClr val="accent6">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TW" altLang="en-US" sz="3500" b="1" kern="1200" dirty="0" smtClean="0">
              <a:latin typeface="微軟正黑體" pitchFamily="34" charset="-120"/>
              <a:ea typeface="微軟正黑體" pitchFamily="34" charset="-120"/>
            </a:rPr>
            <a:t>策略規劃階段</a:t>
          </a:r>
          <a:endParaRPr lang="zh-TW" altLang="en-US" sz="3500" b="1" kern="1200" dirty="0">
            <a:latin typeface="微軟正黑體" pitchFamily="34" charset="-120"/>
            <a:ea typeface="微軟正黑體" pitchFamily="34" charset="-120"/>
          </a:endParaRPr>
        </a:p>
      </dsp:txBody>
      <dsp:txXfrm>
        <a:off x="51974" y="113211"/>
        <a:ext cx="2970556" cy="9607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20162"/>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§1.1</a:t>
          </a:r>
          <a:r>
            <a:rPr lang="zh-TW" altLang="en-US" sz="3000" b="1" kern="1200" dirty="0" smtClean="0">
              <a:solidFill>
                <a:schemeClr val="bg1"/>
              </a:solidFill>
              <a:latin typeface="微軟正黑體" pitchFamily="34" charset="-120"/>
              <a:ea typeface="微軟正黑體" pitchFamily="34" charset="-120"/>
            </a:rPr>
            <a:t> 策略管理的基本概念</a:t>
          </a:r>
          <a:endParaRPr lang="zh-TW" altLang="en-US" sz="3000" b="1" kern="1200" dirty="0">
            <a:solidFill>
              <a:schemeClr val="bg1"/>
            </a:solidFill>
            <a:latin typeface="微軟正黑體" pitchFamily="34" charset="-120"/>
            <a:ea typeface="微軟正黑體" pitchFamily="34" charset="-120"/>
          </a:endParaRPr>
        </a:p>
      </dsp:txBody>
      <dsp:txXfrm>
        <a:off x="45942" y="66104"/>
        <a:ext cx="7090794" cy="849234"/>
      </dsp:txXfrm>
    </dsp:sp>
    <dsp:sp modelId="{8ECE8589-8516-4D5C-8698-B69BE5F46FB4}">
      <dsp:nvSpPr>
        <dsp:cNvPr id="0" name=""/>
        <dsp:cNvSpPr/>
      </dsp:nvSpPr>
      <dsp:spPr>
        <a:xfrm>
          <a:off x="0" y="1047681"/>
          <a:ext cx="7182678" cy="941118"/>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§1.2</a:t>
          </a:r>
          <a:r>
            <a:rPr lang="zh-TW" altLang="en-US" sz="3000" b="1" kern="1200" dirty="0" smtClean="0">
              <a:solidFill>
                <a:schemeClr val="bg1"/>
              </a:solidFill>
              <a:latin typeface="微軟正黑體" pitchFamily="34" charset="-120"/>
              <a:ea typeface="微軟正黑體" pitchFamily="34" charset="-120"/>
            </a:rPr>
            <a:t> 策略的內涵</a:t>
          </a:r>
          <a:endParaRPr lang="zh-TW" altLang="en-US" sz="3000" b="1" kern="1200" dirty="0">
            <a:solidFill>
              <a:schemeClr val="bg1"/>
            </a:solidFill>
            <a:latin typeface="微軟正黑體" pitchFamily="34" charset="-120"/>
            <a:ea typeface="微軟正黑體" pitchFamily="34" charset="-120"/>
          </a:endParaRPr>
        </a:p>
      </dsp:txBody>
      <dsp:txXfrm>
        <a:off x="45942" y="1093623"/>
        <a:ext cx="7090794" cy="849234"/>
      </dsp:txXfrm>
    </dsp:sp>
    <dsp:sp modelId="{AE0AAF5F-BFF0-4A8C-9D32-008D956B3228}">
      <dsp:nvSpPr>
        <dsp:cNvPr id="0" name=""/>
        <dsp:cNvSpPr/>
      </dsp:nvSpPr>
      <dsp:spPr>
        <a:xfrm>
          <a:off x="0" y="2075199"/>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§1.3</a:t>
          </a:r>
          <a:r>
            <a:rPr lang="zh-TW" altLang="en-US" sz="3000" b="1" kern="1200" dirty="0" smtClean="0">
              <a:solidFill>
                <a:schemeClr val="bg1"/>
              </a:solidFill>
              <a:latin typeface="微軟正黑體" pitchFamily="34" charset="-120"/>
              <a:ea typeface="微軟正黑體" pitchFamily="34" charset="-120"/>
            </a:rPr>
            <a:t> 基本的策略邏輯</a:t>
          </a:r>
          <a:endParaRPr lang="zh-TW" altLang="en-US" sz="3000" b="1" kern="1200" dirty="0">
            <a:solidFill>
              <a:schemeClr val="bg1"/>
            </a:solidFill>
            <a:latin typeface="微軟正黑體" pitchFamily="34" charset="-120"/>
            <a:ea typeface="微軟正黑體" pitchFamily="34" charset="-120"/>
          </a:endParaRPr>
        </a:p>
      </dsp:txBody>
      <dsp:txXfrm>
        <a:off x="45942" y="2121141"/>
        <a:ext cx="7090794" cy="849234"/>
      </dsp:txXfrm>
    </dsp:sp>
    <dsp:sp modelId="{1571E1A3-2EAD-4D46-9361-502BECB663B7}">
      <dsp:nvSpPr>
        <dsp:cNvPr id="0" name=""/>
        <dsp:cNvSpPr/>
      </dsp:nvSpPr>
      <dsp:spPr>
        <a:xfrm>
          <a:off x="0" y="3102718"/>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a:t>
          </a:r>
          <a:r>
            <a:rPr lang="zh-TW" altLang="en-US" sz="3000" b="1" kern="1200" dirty="0" smtClean="0">
              <a:solidFill>
                <a:schemeClr val="bg1"/>
              </a:solidFill>
              <a:latin typeface="微軟正黑體" pitchFamily="34" charset="-120"/>
              <a:ea typeface="微軟正黑體" pitchFamily="34" charset="-120"/>
            </a:rPr>
            <a:t> 策略管理的實踐</a:t>
          </a:r>
          <a:endParaRPr lang="zh-TW" altLang="en-US" sz="3000" b="1" kern="1200" dirty="0">
            <a:solidFill>
              <a:schemeClr val="bg1"/>
            </a:solidFill>
            <a:latin typeface="微軟正黑體" pitchFamily="34" charset="-120"/>
            <a:ea typeface="微軟正黑體" pitchFamily="34" charset="-120"/>
          </a:endParaRPr>
        </a:p>
      </dsp:txBody>
      <dsp:txXfrm>
        <a:off x="45942" y="3148660"/>
        <a:ext cx="7090794" cy="8492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6C2B3-DD5E-4E0A-B41C-014962AC3823}">
      <dsp:nvSpPr>
        <dsp:cNvPr id="0" name=""/>
        <dsp:cNvSpPr/>
      </dsp:nvSpPr>
      <dsp:spPr>
        <a:xfrm>
          <a:off x="3114" y="422170"/>
          <a:ext cx="1872484" cy="691200"/>
        </a:xfrm>
        <a:prstGeom prst="rect">
          <a:avLst/>
        </a:prstGeom>
        <a:solidFill>
          <a:srgbClr val="FF5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範圍</a:t>
          </a:r>
          <a:endParaRPr lang="zh-TW" altLang="en-US" sz="2400" b="1" kern="1200" dirty="0">
            <a:latin typeface="微軟正黑體" pitchFamily="34" charset="-120"/>
            <a:ea typeface="微軟正黑體" pitchFamily="34" charset="-120"/>
          </a:endParaRPr>
        </a:p>
      </dsp:txBody>
      <dsp:txXfrm>
        <a:off x="3114" y="422170"/>
        <a:ext cx="1872484" cy="691200"/>
      </dsp:txXfrm>
    </dsp:sp>
    <dsp:sp modelId="{B298A5F7-90E0-4CCC-92A7-E38E78A17FE9}">
      <dsp:nvSpPr>
        <dsp:cNvPr id="0" name=""/>
        <dsp:cNvSpPr/>
      </dsp:nvSpPr>
      <dsp:spPr>
        <a:xfrm>
          <a:off x="3114" y="1113370"/>
          <a:ext cx="1872484" cy="2726138"/>
        </a:xfrm>
        <a:prstGeom prst="rect">
          <a:avLst/>
        </a:prstGeom>
        <a:solidFill>
          <a:schemeClr val="accent5">
            <a:alpha val="9000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chemeClr val="bg1"/>
              </a:solidFill>
              <a:latin typeface="微軟正黑體" pitchFamily="34" charset="-120"/>
              <a:ea typeface="微軟正黑體" pitchFamily="34" charset="-120"/>
            </a:rPr>
            <a:t>必須指出競爭的領域</a:t>
          </a:r>
          <a:endParaRPr lang="zh-TW" altLang="en-US" sz="2400" b="1" kern="1200" dirty="0">
            <a:solidFill>
              <a:schemeClr val="bg1"/>
            </a:solidFill>
            <a:latin typeface="微軟正黑體" pitchFamily="34" charset="-120"/>
            <a:ea typeface="微軟正黑體" pitchFamily="34" charset="-120"/>
          </a:endParaRPr>
        </a:p>
      </dsp:txBody>
      <dsp:txXfrm>
        <a:off x="3114" y="1113370"/>
        <a:ext cx="1872484" cy="2726138"/>
      </dsp:txXfrm>
    </dsp:sp>
    <dsp:sp modelId="{8385BD8A-A942-45D3-96EC-4FF27DDDD02C}">
      <dsp:nvSpPr>
        <dsp:cNvPr id="0" name=""/>
        <dsp:cNvSpPr/>
      </dsp:nvSpPr>
      <dsp:spPr>
        <a:xfrm>
          <a:off x="2137745" y="422170"/>
          <a:ext cx="1872484" cy="691200"/>
        </a:xfrm>
        <a:prstGeom prst="rec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資源的配置</a:t>
          </a:r>
          <a:endParaRPr lang="zh-TW" altLang="en-US" sz="2400" b="1" kern="1200" dirty="0">
            <a:latin typeface="微軟正黑體" pitchFamily="34" charset="-120"/>
            <a:ea typeface="微軟正黑體" pitchFamily="34" charset="-120"/>
          </a:endParaRPr>
        </a:p>
      </dsp:txBody>
      <dsp:txXfrm>
        <a:off x="2137745" y="422170"/>
        <a:ext cx="1872484" cy="691200"/>
      </dsp:txXfrm>
    </dsp:sp>
    <dsp:sp modelId="{F7A64F84-664E-4A7F-BE56-29BED222B10E}">
      <dsp:nvSpPr>
        <dsp:cNvPr id="0" name=""/>
        <dsp:cNvSpPr/>
      </dsp:nvSpPr>
      <dsp:spPr>
        <a:xfrm>
          <a:off x="2137745" y="1113370"/>
          <a:ext cx="1872484" cy="2726138"/>
        </a:xfrm>
        <a:prstGeom prst="rect">
          <a:avLst/>
        </a:prstGeom>
        <a:solidFill>
          <a:schemeClr val="accent5">
            <a:tint val="40000"/>
            <a:alpha val="90000"/>
            <a:hueOff val="-2463918"/>
            <a:satOff val="-4272"/>
            <a:lumOff val="-430"/>
            <a:alphaOff val="0"/>
          </a:schemeClr>
        </a:solidFill>
        <a:ln w="6350" cap="flat" cmpd="sng" algn="ctr">
          <a:solidFill>
            <a:schemeClr val="accent5">
              <a:tint val="40000"/>
              <a:alpha val="90000"/>
              <a:hueOff val="-2463918"/>
              <a:satOff val="-4272"/>
              <a:lumOff val="-43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chemeClr val="accent6">
                  <a:lumMod val="75000"/>
                </a:schemeClr>
              </a:solidFill>
              <a:latin typeface="微軟正黑體" pitchFamily="34" charset="-120"/>
              <a:ea typeface="微軟正黑體" pitchFamily="34" charset="-120"/>
            </a:rPr>
            <a:t>必須指出企業從何取得與分配資源</a:t>
          </a:r>
          <a:endParaRPr lang="zh-TW" altLang="en-US" sz="2400" b="1" kern="1200" dirty="0">
            <a:solidFill>
              <a:schemeClr val="accent6">
                <a:lumMod val="75000"/>
              </a:schemeClr>
            </a:solidFill>
            <a:latin typeface="微軟正黑體" pitchFamily="34" charset="-120"/>
            <a:ea typeface="微軟正黑體" pitchFamily="34" charset="-120"/>
          </a:endParaRPr>
        </a:p>
      </dsp:txBody>
      <dsp:txXfrm>
        <a:off x="2137745" y="1113370"/>
        <a:ext cx="1872484" cy="2726138"/>
      </dsp:txXfrm>
    </dsp:sp>
    <dsp:sp modelId="{BDBAB46E-2484-4BA2-98DB-F26899FFCFBA}">
      <dsp:nvSpPr>
        <dsp:cNvPr id="0" name=""/>
        <dsp:cNvSpPr/>
      </dsp:nvSpPr>
      <dsp:spPr>
        <a:xfrm>
          <a:off x="4272377" y="422170"/>
          <a:ext cx="1872484" cy="691200"/>
        </a:xfrm>
        <a:prstGeom prst="rect">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競爭優勢</a:t>
          </a:r>
          <a:endParaRPr lang="zh-TW" altLang="en-US" sz="2400" b="1" kern="1200" dirty="0">
            <a:latin typeface="微軟正黑體" pitchFamily="34" charset="-120"/>
            <a:ea typeface="微軟正黑體" pitchFamily="34" charset="-120"/>
          </a:endParaRPr>
        </a:p>
      </dsp:txBody>
      <dsp:txXfrm>
        <a:off x="4272377" y="422170"/>
        <a:ext cx="1872484" cy="691200"/>
      </dsp:txXfrm>
    </dsp:sp>
    <dsp:sp modelId="{C8B608B2-A5BE-4B60-8BEC-AAC24AACF00E}">
      <dsp:nvSpPr>
        <dsp:cNvPr id="0" name=""/>
        <dsp:cNvSpPr/>
      </dsp:nvSpPr>
      <dsp:spPr>
        <a:xfrm>
          <a:off x="4272377" y="1113370"/>
          <a:ext cx="1872484" cy="2726138"/>
        </a:xfrm>
        <a:prstGeom prst="rect">
          <a:avLst/>
        </a:prstGeom>
        <a:solidFill>
          <a:schemeClr val="accent5">
            <a:alpha val="90000"/>
          </a:schemeClr>
        </a:solidFill>
        <a:ln w="6350" cap="flat" cmpd="sng" algn="ctr">
          <a:solidFill>
            <a:schemeClr val="accent5">
              <a:tint val="40000"/>
              <a:alpha val="90000"/>
              <a:hueOff val="-4927837"/>
              <a:satOff val="-8544"/>
              <a:lumOff val="-859"/>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chemeClr val="bg1"/>
              </a:solidFill>
              <a:latin typeface="微軟正黑體" pitchFamily="34" charset="-120"/>
              <a:ea typeface="微軟正黑體" pitchFamily="34" charset="-120"/>
            </a:rPr>
            <a:t>必須指出企業如何在其領域內從事競爭</a:t>
          </a:r>
          <a:endParaRPr lang="zh-TW" altLang="en-US" sz="2400" b="1" kern="1200" dirty="0">
            <a:solidFill>
              <a:schemeClr val="bg1"/>
            </a:solidFill>
            <a:latin typeface="微軟正黑體" pitchFamily="34" charset="-120"/>
            <a:ea typeface="微軟正黑體" pitchFamily="34" charset="-120"/>
          </a:endParaRPr>
        </a:p>
      </dsp:txBody>
      <dsp:txXfrm>
        <a:off x="4272377" y="1113370"/>
        <a:ext cx="1872484" cy="2726138"/>
      </dsp:txXfrm>
    </dsp:sp>
    <dsp:sp modelId="{2A3531E1-9D40-4AC2-B792-73DEEB9E1330}">
      <dsp:nvSpPr>
        <dsp:cNvPr id="0" name=""/>
        <dsp:cNvSpPr/>
      </dsp:nvSpPr>
      <dsp:spPr>
        <a:xfrm>
          <a:off x="6407009" y="422170"/>
          <a:ext cx="1872484" cy="691200"/>
        </a:xfrm>
        <a:prstGeom prst="rect">
          <a:avLst/>
        </a:prstGeom>
        <a:solidFill>
          <a:srgbClr val="5F5F5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綜效</a:t>
          </a:r>
          <a:endParaRPr lang="zh-TW" altLang="en-US" sz="2400" b="1" kern="1200" dirty="0">
            <a:latin typeface="微軟正黑體" pitchFamily="34" charset="-120"/>
            <a:ea typeface="微軟正黑體" pitchFamily="34" charset="-120"/>
          </a:endParaRPr>
        </a:p>
      </dsp:txBody>
      <dsp:txXfrm>
        <a:off x="6407009" y="422170"/>
        <a:ext cx="1872484" cy="691200"/>
      </dsp:txXfrm>
    </dsp:sp>
    <dsp:sp modelId="{D3774C54-1B27-4A6D-8747-8DA8CED50E58}">
      <dsp:nvSpPr>
        <dsp:cNvPr id="0" name=""/>
        <dsp:cNvSpPr/>
      </dsp:nvSpPr>
      <dsp:spPr>
        <a:xfrm>
          <a:off x="6407009" y="1113370"/>
          <a:ext cx="1872484" cy="2726138"/>
        </a:xfrm>
        <a:prstGeom prst="rect">
          <a:avLst/>
        </a:prstGeom>
        <a:solidFill>
          <a:schemeClr val="accent5">
            <a:alpha val="90000"/>
          </a:schemeClr>
        </a:solidFill>
        <a:ln w="6350" cap="flat" cmpd="sng" algn="ctr">
          <a:solidFill>
            <a:schemeClr val="accent5">
              <a:tint val="40000"/>
              <a:alpha val="90000"/>
              <a:hueOff val="-7391755"/>
              <a:satOff val="-12816"/>
              <a:lumOff val="-1289"/>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chemeClr val="bg1"/>
              </a:solidFill>
              <a:latin typeface="微軟正黑體" pitchFamily="34" charset="-120"/>
              <a:ea typeface="微軟正黑體" pitchFamily="34" charset="-120"/>
            </a:rPr>
            <a:t>必須能夠發揮相輔相成的力量</a:t>
          </a:r>
          <a:endParaRPr lang="zh-TW" altLang="en-US" sz="2400" b="1" kern="1200" dirty="0">
            <a:solidFill>
              <a:schemeClr val="bg1"/>
            </a:solidFill>
            <a:latin typeface="微軟正黑體" pitchFamily="34" charset="-120"/>
            <a:ea typeface="微軟正黑體" pitchFamily="34" charset="-120"/>
          </a:endParaRPr>
        </a:p>
      </dsp:txBody>
      <dsp:txXfrm>
        <a:off x="6407009" y="1113370"/>
        <a:ext cx="1872484" cy="2726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CCB05-0757-4B2A-8140-FE4AF034EA23}">
      <dsp:nvSpPr>
        <dsp:cNvPr id="0" name=""/>
        <dsp:cNvSpPr/>
      </dsp:nvSpPr>
      <dsp:spPr>
        <a:xfrm>
          <a:off x="0" y="1538"/>
          <a:ext cx="8415131" cy="5929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zh-TW" altLang="en-US" sz="2000" b="1" kern="1200" dirty="0" smtClean="0">
              <a:latin typeface="微軟正黑體" pitchFamily="34" charset="-120"/>
              <a:ea typeface="微軟正黑體" pitchFamily="34" charset="-120"/>
            </a:rPr>
            <a:t>策略是一種計畫（</a:t>
          </a:r>
          <a:r>
            <a:rPr kumimoji="0" lang="en-US" altLang="zh-TW" sz="2000" b="1" kern="1200" dirty="0" smtClean="0">
              <a:latin typeface="微軟正黑體" pitchFamily="34" charset="-120"/>
              <a:ea typeface="微軟正黑體" pitchFamily="34" charset="-120"/>
            </a:rPr>
            <a:t>Plan</a:t>
          </a:r>
          <a:r>
            <a:rPr kumimoji="0" lang="zh-TW" altLang="en-US" sz="2000" b="1" kern="1200" dirty="0" smtClean="0">
              <a:latin typeface="微軟正黑體" pitchFamily="34" charset="-120"/>
              <a:ea typeface="微軟正黑體" pitchFamily="34" charset="-120"/>
            </a:rPr>
            <a:t>） </a:t>
          </a:r>
          <a:endParaRPr lang="zh-TW" altLang="en-US" sz="2000" b="1" kern="1200" dirty="0"/>
        </a:p>
      </dsp:txBody>
      <dsp:txXfrm>
        <a:off x="28946" y="30484"/>
        <a:ext cx="8357239" cy="535060"/>
      </dsp:txXfrm>
    </dsp:sp>
    <dsp:sp modelId="{E3091A82-872D-46D0-9A93-F294FF9C4E4B}">
      <dsp:nvSpPr>
        <dsp:cNvPr id="0" name=""/>
        <dsp:cNvSpPr/>
      </dsp:nvSpPr>
      <dsp:spPr>
        <a:xfrm>
          <a:off x="0" y="594491"/>
          <a:ext cx="8415131" cy="393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18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TW" altLang="en-US" sz="1800" kern="1200" dirty="0" smtClean="0">
              <a:latin typeface="微軟正黑體" pitchFamily="34" charset="-120"/>
              <a:ea typeface="微軟正黑體" pitchFamily="34" charset="-120"/>
            </a:rPr>
            <a:t>策略是經過有意識思考後的一種行動企圖，或是處理某種狀況的指導綱領。</a:t>
          </a:r>
          <a:endParaRPr lang="zh-TW" altLang="en-US" sz="1800" kern="1200" dirty="0">
            <a:latin typeface="微軟正黑體" pitchFamily="34" charset="-120"/>
            <a:ea typeface="微軟正黑體" pitchFamily="34" charset="-120"/>
          </a:endParaRPr>
        </a:p>
      </dsp:txBody>
      <dsp:txXfrm>
        <a:off x="0" y="594491"/>
        <a:ext cx="8415131" cy="393401"/>
      </dsp:txXfrm>
    </dsp:sp>
    <dsp:sp modelId="{070BB299-974A-4DE1-AE0D-A11D7E0138AB}">
      <dsp:nvSpPr>
        <dsp:cNvPr id="0" name=""/>
        <dsp:cNvSpPr/>
      </dsp:nvSpPr>
      <dsp:spPr>
        <a:xfrm>
          <a:off x="0" y="987892"/>
          <a:ext cx="8415131" cy="5929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zh-TW" altLang="en-US" sz="2000" b="1" kern="1200" dirty="0" smtClean="0">
              <a:latin typeface="微軟正黑體" pitchFamily="34" charset="-120"/>
              <a:ea typeface="微軟正黑體" pitchFamily="34" charset="-120"/>
            </a:rPr>
            <a:t>策略是一種手段（</a:t>
          </a:r>
          <a:r>
            <a:rPr kumimoji="0" lang="en-US" altLang="zh-TW" sz="2000" b="1" kern="1200" dirty="0" smtClean="0">
              <a:latin typeface="微軟正黑體" pitchFamily="34" charset="-120"/>
              <a:ea typeface="微軟正黑體" pitchFamily="34" charset="-120"/>
            </a:rPr>
            <a:t>Poly</a:t>
          </a:r>
          <a:r>
            <a:rPr kumimoji="0" lang="zh-TW" altLang="en-US" sz="2000" b="1" kern="1200" dirty="0" smtClean="0">
              <a:latin typeface="微軟正黑體" pitchFamily="34" charset="-120"/>
              <a:ea typeface="微軟正黑體" pitchFamily="34" charset="-120"/>
            </a:rPr>
            <a:t>） </a:t>
          </a:r>
          <a:endParaRPr lang="zh-TW" altLang="en-US" sz="2000" b="1" kern="1200" dirty="0"/>
        </a:p>
      </dsp:txBody>
      <dsp:txXfrm>
        <a:off x="28946" y="1016838"/>
        <a:ext cx="8357239" cy="535060"/>
      </dsp:txXfrm>
    </dsp:sp>
    <dsp:sp modelId="{674ED97F-5DDA-4D2E-9F12-42C5A39DD3C0}">
      <dsp:nvSpPr>
        <dsp:cNvPr id="0" name=""/>
        <dsp:cNvSpPr/>
      </dsp:nvSpPr>
      <dsp:spPr>
        <a:xfrm>
          <a:off x="0" y="1580844"/>
          <a:ext cx="8415131" cy="393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18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TW" altLang="en-US" sz="1800" kern="1200" dirty="0" smtClean="0">
              <a:latin typeface="微軟正黑體" pitchFamily="34" charset="-120"/>
              <a:ea typeface="微軟正黑體" pitchFamily="34" charset="-120"/>
            </a:rPr>
            <a:t>策略可以是一種用來擊倒競爭者的行動。</a:t>
          </a:r>
          <a:endParaRPr lang="zh-TW" altLang="en-US" sz="1800" kern="1200" dirty="0">
            <a:latin typeface="微軟正黑體" pitchFamily="34" charset="-120"/>
            <a:ea typeface="微軟正黑體" pitchFamily="34" charset="-120"/>
          </a:endParaRPr>
        </a:p>
      </dsp:txBody>
      <dsp:txXfrm>
        <a:off x="0" y="1580844"/>
        <a:ext cx="8415131" cy="393401"/>
      </dsp:txXfrm>
    </dsp:sp>
    <dsp:sp modelId="{B8ACE6BD-9DD6-4DA5-9D41-4600A1949800}">
      <dsp:nvSpPr>
        <dsp:cNvPr id="0" name=""/>
        <dsp:cNvSpPr/>
      </dsp:nvSpPr>
      <dsp:spPr>
        <a:xfrm>
          <a:off x="0" y="1974245"/>
          <a:ext cx="8415131" cy="5929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zh-TW" altLang="en-US" sz="2000" b="1" kern="1200" dirty="0" smtClean="0">
              <a:latin typeface="微軟正黑體" pitchFamily="34" charset="-120"/>
              <a:ea typeface="微軟正黑體" pitchFamily="34" charset="-120"/>
            </a:rPr>
            <a:t>策略是一種型態（</a:t>
          </a:r>
          <a:r>
            <a:rPr kumimoji="0" lang="en-US" altLang="zh-TW" sz="2000" b="1" kern="1200" dirty="0" smtClean="0">
              <a:latin typeface="微軟正黑體" pitchFamily="34" charset="-120"/>
              <a:ea typeface="微軟正黑體" pitchFamily="34" charset="-120"/>
            </a:rPr>
            <a:t>Pattern</a:t>
          </a:r>
          <a:r>
            <a:rPr kumimoji="0" lang="zh-TW" altLang="en-US" sz="2000" b="1" kern="1200" dirty="0" smtClean="0">
              <a:latin typeface="微軟正黑體" pitchFamily="34" charset="-120"/>
              <a:ea typeface="微軟正黑體" pitchFamily="34" charset="-120"/>
            </a:rPr>
            <a:t>） </a:t>
          </a:r>
          <a:endParaRPr lang="zh-TW" altLang="en-US" sz="2000" b="1" kern="1200" dirty="0"/>
        </a:p>
      </dsp:txBody>
      <dsp:txXfrm>
        <a:off x="28946" y="2003191"/>
        <a:ext cx="8357239" cy="535060"/>
      </dsp:txXfrm>
    </dsp:sp>
    <dsp:sp modelId="{03452828-4A4D-41B4-9490-D9AA2F34A416}">
      <dsp:nvSpPr>
        <dsp:cNvPr id="0" name=""/>
        <dsp:cNvSpPr/>
      </dsp:nvSpPr>
      <dsp:spPr>
        <a:xfrm>
          <a:off x="0" y="2567198"/>
          <a:ext cx="8415131" cy="443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18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TW" altLang="en-US" sz="2000" kern="1200" dirty="0" smtClean="0">
              <a:latin typeface="微軟正黑體" pitchFamily="34" charset="-120"/>
              <a:ea typeface="微軟正黑體" pitchFamily="34" charset="-120"/>
            </a:rPr>
            <a:t>策略是一連串行動中所呈現出來的型態。</a:t>
          </a:r>
          <a:endParaRPr lang="zh-TW" altLang="en-US" sz="2000" b="1" kern="1200" dirty="0">
            <a:latin typeface="微軟正黑體" pitchFamily="34" charset="-120"/>
            <a:ea typeface="微軟正黑體" pitchFamily="34" charset="-120"/>
          </a:endParaRPr>
        </a:p>
      </dsp:txBody>
      <dsp:txXfrm>
        <a:off x="0" y="2567198"/>
        <a:ext cx="8415131" cy="443837"/>
      </dsp:txXfrm>
    </dsp:sp>
    <dsp:sp modelId="{A3C52FAD-0730-4EF9-A0BE-F416F4880A78}">
      <dsp:nvSpPr>
        <dsp:cNvPr id="0" name=""/>
        <dsp:cNvSpPr/>
      </dsp:nvSpPr>
      <dsp:spPr>
        <a:xfrm>
          <a:off x="0" y="3011035"/>
          <a:ext cx="8415131" cy="5929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zh-TW" altLang="en-US" sz="2000" b="1" kern="1200" dirty="0" smtClean="0">
              <a:latin typeface="微軟正黑體" pitchFamily="34" charset="-120"/>
              <a:ea typeface="微軟正黑體" pitchFamily="34" charset="-120"/>
            </a:rPr>
            <a:t>策略是一種定位（</a:t>
          </a:r>
          <a:r>
            <a:rPr kumimoji="0" lang="en-US" altLang="zh-TW" sz="2000" b="1" kern="1200" dirty="0" smtClean="0">
              <a:latin typeface="微軟正黑體" pitchFamily="34" charset="-120"/>
              <a:ea typeface="微軟正黑體" pitchFamily="34" charset="-120"/>
            </a:rPr>
            <a:t>Position</a:t>
          </a:r>
          <a:r>
            <a:rPr kumimoji="0" lang="zh-TW" altLang="en-US" sz="2000" b="1" kern="1200" dirty="0" smtClean="0">
              <a:latin typeface="微軟正黑體" pitchFamily="34" charset="-120"/>
              <a:ea typeface="微軟正黑體" pitchFamily="34" charset="-120"/>
            </a:rPr>
            <a:t>）</a:t>
          </a:r>
          <a:endParaRPr lang="zh-TW" altLang="en-US" sz="2000" b="1" kern="1200" dirty="0"/>
        </a:p>
      </dsp:txBody>
      <dsp:txXfrm>
        <a:off x="28946" y="3039981"/>
        <a:ext cx="8357239" cy="535060"/>
      </dsp:txXfrm>
    </dsp:sp>
    <dsp:sp modelId="{FD50F028-3899-459F-B567-F8C93289AC4E}">
      <dsp:nvSpPr>
        <dsp:cNvPr id="0" name=""/>
        <dsp:cNvSpPr/>
      </dsp:nvSpPr>
      <dsp:spPr>
        <a:xfrm>
          <a:off x="0" y="3603987"/>
          <a:ext cx="8415131" cy="82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18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TW" altLang="en-US" sz="2000" kern="1200" dirty="0" smtClean="0">
              <a:latin typeface="微軟正黑體" pitchFamily="34" charset="-120"/>
              <a:ea typeface="微軟正黑體" pitchFamily="34" charset="-120"/>
            </a:rPr>
            <a:t>策略是協助企業在環境或市場中找到一個適當的容身之處，也就是找到一種定位。</a:t>
          </a:r>
          <a:endParaRPr lang="zh-TW" altLang="en-US" sz="2000" b="1" kern="1200" dirty="0">
            <a:latin typeface="微軟正黑體" pitchFamily="34" charset="-120"/>
            <a:ea typeface="微軟正黑體" pitchFamily="34" charset="-120"/>
          </a:endParaRPr>
        </a:p>
      </dsp:txBody>
      <dsp:txXfrm>
        <a:off x="0" y="3603987"/>
        <a:ext cx="8415131" cy="827150"/>
      </dsp:txXfrm>
    </dsp:sp>
    <dsp:sp modelId="{0F843C1F-363B-419B-8500-1A9DFCE5A818}">
      <dsp:nvSpPr>
        <dsp:cNvPr id="0" name=""/>
        <dsp:cNvSpPr/>
      </dsp:nvSpPr>
      <dsp:spPr>
        <a:xfrm>
          <a:off x="0" y="4431138"/>
          <a:ext cx="8415131" cy="5929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zh-TW" altLang="en-US" sz="2000" b="1" kern="1200" dirty="0" smtClean="0">
              <a:latin typeface="微軟正黑體" pitchFamily="34" charset="-120"/>
              <a:ea typeface="微軟正黑體" pitchFamily="34" charset="-120"/>
            </a:rPr>
            <a:t>策略是一種觀點（</a:t>
          </a:r>
          <a:r>
            <a:rPr kumimoji="0" lang="en-US" altLang="zh-TW" sz="2000" b="1" kern="1200" dirty="0" smtClean="0">
              <a:latin typeface="微軟正黑體" pitchFamily="34" charset="-120"/>
              <a:ea typeface="微軟正黑體" pitchFamily="34" charset="-120"/>
            </a:rPr>
            <a:t>Perspective</a:t>
          </a:r>
          <a:r>
            <a:rPr kumimoji="0" lang="zh-TW" altLang="en-US" sz="2000" b="1" kern="1200" dirty="0" smtClean="0">
              <a:latin typeface="微軟正黑體" pitchFamily="34" charset="-120"/>
              <a:ea typeface="微軟正黑體" pitchFamily="34" charset="-120"/>
            </a:rPr>
            <a:t>） </a:t>
          </a:r>
          <a:endParaRPr lang="zh-TW" altLang="en-US" sz="2000" b="1" kern="1200" dirty="0"/>
        </a:p>
      </dsp:txBody>
      <dsp:txXfrm>
        <a:off x="28946" y="4460084"/>
        <a:ext cx="8357239" cy="535060"/>
      </dsp:txXfrm>
    </dsp:sp>
    <dsp:sp modelId="{74F97436-21E8-42BD-AF65-87E952876420}">
      <dsp:nvSpPr>
        <dsp:cNvPr id="0" name=""/>
        <dsp:cNvSpPr/>
      </dsp:nvSpPr>
      <dsp:spPr>
        <a:xfrm>
          <a:off x="0" y="5024090"/>
          <a:ext cx="8415131" cy="443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18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TW" altLang="en-US" sz="2000" kern="1200" dirty="0" smtClean="0">
              <a:latin typeface="微軟正黑體" pitchFamily="34" charset="-120"/>
              <a:ea typeface="微軟正黑體" pitchFamily="34" charset="-120"/>
            </a:rPr>
            <a:t>策略是一種組織全體成員所共有的世界觀或市場觀。</a:t>
          </a:r>
          <a:endParaRPr lang="zh-TW" altLang="en-US" sz="2000" b="1" kern="1200" dirty="0">
            <a:latin typeface="微軟正黑體" pitchFamily="34" charset="-120"/>
            <a:ea typeface="微軟正黑體" pitchFamily="34" charset="-120"/>
          </a:endParaRPr>
        </a:p>
      </dsp:txBody>
      <dsp:txXfrm>
        <a:off x="0" y="5024090"/>
        <a:ext cx="8415131" cy="4438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F38FF-6C00-4B1C-B328-6478BCD835F7}">
      <dsp:nvSpPr>
        <dsp:cNvPr id="0" name=""/>
        <dsp:cNvSpPr/>
      </dsp:nvSpPr>
      <dsp:spPr>
        <a:xfrm>
          <a:off x="0" y="892"/>
          <a:ext cx="8216348" cy="1012895"/>
        </a:xfrm>
        <a:prstGeom prst="roundRect">
          <a:avLst/>
        </a:prstGeom>
        <a:solidFill>
          <a:srgbClr val="FFFFCC"/>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1" kern="1200" dirty="0" smtClean="0">
              <a:solidFill>
                <a:srgbClr val="FF5050"/>
              </a:solidFill>
              <a:latin typeface="微軟正黑體" pitchFamily="34" charset="-120"/>
              <a:ea typeface="微軟正黑體" pitchFamily="34" charset="-120"/>
            </a:rPr>
            <a:t>一致性</a:t>
          </a:r>
          <a:r>
            <a:rPr lang="en-US" altLang="zh-TW" sz="2000" b="1" kern="1200" dirty="0" smtClean="0">
              <a:solidFill>
                <a:srgbClr val="FF5050"/>
              </a:solidFill>
              <a:latin typeface="微軟正黑體" pitchFamily="34" charset="-120"/>
              <a:ea typeface="微軟正黑體" pitchFamily="34" charset="-120"/>
            </a:rPr>
            <a:t>(Consistency)</a:t>
          </a:r>
          <a:r>
            <a:rPr lang="zh-TW" altLang="en-US" sz="2000" b="1" kern="1200" dirty="0" smtClean="0">
              <a:solidFill>
                <a:srgbClr val="FF5050"/>
              </a:solidFill>
              <a:latin typeface="微軟正黑體" pitchFamily="34" charset="-120"/>
              <a:ea typeface="微軟正黑體" pitchFamily="34" charset="-120"/>
            </a:rPr>
            <a:t> ：</a:t>
          </a:r>
          <a:r>
            <a:rPr lang="zh-TW" altLang="en-US" sz="2000" b="1" kern="1200" dirty="0" smtClean="0">
              <a:solidFill>
                <a:schemeClr val="tx1"/>
              </a:solidFill>
              <a:latin typeface="微軟正黑體" pitchFamily="34" charset="-120"/>
              <a:ea typeface="微軟正黑體" pitchFamily="34" charset="-120"/>
            </a:rPr>
            <a:t>策略不能存在著不一致，不一致的策略常來自互相矛盾或不一致的目標。</a:t>
          </a:r>
          <a:r>
            <a:rPr lang="zh-TW" sz="2000" b="1" kern="1200" dirty="0" smtClean="0">
              <a:solidFill>
                <a:schemeClr val="tx1"/>
              </a:solidFill>
              <a:latin typeface="微軟正黑體" pitchFamily="34" charset="-120"/>
              <a:ea typeface="微軟正黑體" pitchFamily="34" charset="-120"/>
            </a:rPr>
            <a:t> </a:t>
          </a:r>
          <a:endParaRPr lang="zh-TW" altLang="en-US" sz="2000" b="1" kern="1200" dirty="0">
            <a:solidFill>
              <a:schemeClr val="tx1"/>
            </a:solidFill>
            <a:latin typeface="微軟正黑體" pitchFamily="34" charset="-120"/>
            <a:ea typeface="微軟正黑體" pitchFamily="34" charset="-120"/>
          </a:endParaRPr>
        </a:p>
      </dsp:txBody>
      <dsp:txXfrm>
        <a:off x="49445" y="50337"/>
        <a:ext cx="8117458" cy="914005"/>
      </dsp:txXfrm>
    </dsp:sp>
    <dsp:sp modelId="{1B3B041B-0F56-4376-BF75-575470950995}">
      <dsp:nvSpPr>
        <dsp:cNvPr id="0" name=""/>
        <dsp:cNvSpPr/>
      </dsp:nvSpPr>
      <dsp:spPr>
        <a:xfrm>
          <a:off x="0" y="1027639"/>
          <a:ext cx="8216348" cy="1012895"/>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1" kern="1200" dirty="0" smtClean="0">
              <a:solidFill>
                <a:schemeClr val="bg2"/>
              </a:solidFill>
              <a:latin typeface="微軟正黑體" pitchFamily="34" charset="-120"/>
              <a:ea typeface="微軟正黑體" pitchFamily="34" charset="-120"/>
            </a:rPr>
            <a:t>調適性</a:t>
          </a:r>
          <a:r>
            <a:rPr lang="en-US" altLang="zh-TW" sz="2000" b="1" kern="1200" dirty="0" smtClean="0">
              <a:solidFill>
                <a:schemeClr val="bg2"/>
              </a:solidFill>
              <a:latin typeface="微軟正黑體" pitchFamily="34" charset="-120"/>
              <a:ea typeface="微軟正黑體" pitchFamily="34" charset="-120"/>
            </a:rPr>
            <a:t>(Consonance)</a:t>
          </a:r>
          <a:r>
            <a:rPr lang="zh-TW" altLang="en-US" sz="2000" b="1" kern="1200" dirty="0" smtClean="0">
              <a:solidFill>
                <a:schemeClr val="bg2"/>
              </a:solidFill>
              <a:latin typeface="微軟正黑體" pitchFamily="34" charset="-120"/>
              <a:ea typeface="微軟正黑體" pitchFamily="34" charset="-120"/>
            </a:rPr>
            <a:t>：策略</a:t>
          </a:r>
          <a:r>
            <a:rPr lang="zh-TW" altLang="en-US" sz="2000" b="1" kern="1200" dirty="0" smtClean="0">
              <a:solidFill>
                <a:schemeClr val="tx1"/>
              </a:solidFill>
              <a:latin typeface="微軟正黑體" pitchFamily="34" charset="-120"/>
              <a:ea typeface="微軟正黑體" pitchFamily="34" charset="-120"/>
            </a:rPr>
            <a:t>必須對於環境所引發的變革，進行適當的回應與調適。</a:t>
          </a:r>
          <a:r>
            <a:rPr lang="zh-TW" sz="2000" b="1" kern="1200" dirty="0" smtClean="0">
              <a:solidFill>
                <a:schemeClr val="tx1"/>
              </a:solidFill>
              <a:latin typeface="微軟正黑體" pitchFamily="34" charset="-120"/>
              <a:ea typeface="微軟正黑體" pitchFamily="34" charset="-120"/>
            </a:rPr>
            <a:t> </a:t>
          </a:r>
          <a:endParaRPr lang="zh-TW" altLang="en-US" sz="2000" b="1" kern="1200" dirty="0">
            <a:solidFill>
              <a:schemeClr val="tx1"/>
            </a:solidFill>
            <a:latin typeface="微軟正黑體" pitchFamily="34" charset="-120"/>
            <a:ea typeface="微軟正黑體" pitchFamily="34" charset="-120"/>
          </a:endParaRPr>
        </a:p>
      </dsp:txBody>
      <dsp:txXfrm>
        <a:off x="49445" y="1077084"/>
        <a:ext cx="8117458" cy="914005"/>
      </dsp:txXfrm>
    </dsp:sp>
    <dsp:sp modelId="{0D77D2E7-AD2D-43E1-A42B-3ECE1ED9CA30}">
      <dsp:nvSpPr>
        <dsp:cNvPr id="0" name=""/>
        <dsp:cNvSpPr/>
      </dsp:nvSpPr>
      <dsp:spPr>
        <a:xfrm>
          <a:off x="0" y="2054386"/>
          <a:ext cx="8216348" cy="1012895"/>
        </a:xfrm>
        <a:prstGeom prst="roundRect">
          <a:avLst/>
        </a:prstGeom>
        <a:solidFill>
          <a:srgbClr val="CCFF99"/>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1" kern="1200" dirty="0" smtClean="0">
              <a:solidFill>
                <a:srgbClr val="00B050"/>
              </a:solidFill>
              <a:latin typeface="微軟正黑體" pitchFamily="34" charset="-120"/>
              <a:ea typeface="微軟正黑體" pitchFamily="34" charset="-120"/>
            </a:rPr>
            <a:t>優勢性</a:t>
          </a:r>
          <a:r>
            <a:rPr lang="en-US" altLang="zh-TW" sz="2000" b="1" kern="1200" dirty="0" smtClean="0">
              <a:solidFill>
                <a:srgbClr val="00B050"/>
              </a:solidFill>
              <a:latin typeface="微軟正黑體" pitchFamily="34" charset="-120"/>
              <a:ea typeface="微軟正黑體" pitchFamily="34" charset="-120"/>
            </a:rPr>
            <a:t>(Advantage)</a:t>
          </a:r>
          <a:r>
            <a:rPr lang="zh-TW" altLang="en-US" sz="2000" b="1" kern="1200" dirty="0" smtClean="0">
              <a:solidFill>
                <a:srgbClr val="00B050"/>
              </a:solidFill>
              <a:latin typeface="微軟正黑體" pitchFamily="34" charset="-120"/>
              <a:ea typeface="微軟正黑體" pitchFamily="34" charset="-120"/>
            </a:rPr>
            <a:t>：</a:t>
          </a:r>
          <a:r>
            <a:rPr lang="zh-TW" altLang="en-US" sz="2000" b="1" kern="1200" dirty="0" smtClean="0">
              <a:solidFill>
                <a:schemeClr val="tx1"/>
              </a:solidFill>
              <a:latin typeface="微軟正黑體" pitchFamily="34" charset="-120"/>
              <a:ea typeface="微軟正黑體" pitchFamily="34" charset="-120"/>
            </a:rPr>
            <a:t>策略必須能夠在某一所選定的範圍或活動領域中取得或維持競爭的優勢。</a:t>
          </a:r>
          <a:r>
            <a:rPr lang="zh-TW" sz="2000" b="1" kern="1200" dirty="0" smtClean="0">
              <a:solidFill>
                <a:schemeClr val="tx1"/>
              </a:solidFill>
              <a:latin typeface="微軟正黑體" pitchFamily="34" charset="-120"/>
              <a:ea typeface="微軟正黑體" pitchFamily="34" charset="-120"/>
            </a:rPr>
            <a:t> </a:t>
          </a:r>
          <a:endParaRPr lang="zh-TW" altLang="en-US" sz="2000" b="1" kern="1200" dirty="0">
            <a:solidFill>
              <a:schemeClr val="tx1"/>
            </a:solidFill>
            <a:latin typeface="微軟正黑體" pitchFamily="34" charset="-120"/>
            <a:ea typeface="微軟正黑體" pitchFamily="34" charset="-120"/>
          </a:endParaRPr>
        </a:p>
      </dsp:txBody>
      <dsp:txXfrm>
        <a:off x="49445" y="2103831"/>
        <a:ext cx="8117458" cy="914005"/>
      </dsp:txXfrm>
    </dsp:sp>
    <dsp:sp modelId="{DB8E73D4-0611-4A25-B328-D6407FED38FC}">
      <dsp:nvSpPr>
        <dsp:cNvPr id="0" name=""/>
        <dsp:cNvSpPr/>
      </dsp:nvSpPr>
      <dsp:spPr>
        <a:xfrm>
          <a:off x="0" y="3081133"/>
          <a:ext cx="8216348" cy="1012895"/>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1" kern="1200" dirty="0" smtClean="0">
              <a:solidFill>
                <a:srgbClr val="7030A0"/>
              </a:solidFill>
              <a:latin typeface="微軟正黑體" pitchFamily="34" charset="-120"/>
              <a:ea typeface="微軟正黑體" pitchFamily="34" charset="-120"/>
            </a:rPr>
            <a:t>可行性</a:t>
          </a:r>
          <a:r>
            <a:rPr lang="en-US" altLang="zh-TW" sz="2000" b="1" kern="1200" dirty="0" smtClean="0">
              <a:solidFill>
                <a:srgbClr val="7030A0"/>
              </a:solidFill>
              <a:latin typeface="微軟正黑體" pitchFamily="34" charset="-120"/>
              <a:ea typeface="微軟正黑體" pitchFamily="34" charset="-120"/>
            </a:rPr>
            <a:t>(Feasibility)</a:t>
          </a:r>
          <a:r>
            <a:rPr lang="zh-TW" altLang="en-US" sz="2000" b="1" kern="1200" dirty="0" smtClean="0">
              <a:solidFill>
                <a:srgbClr val="7030A0"/>
              </a:solidFill>
              <a:latin typeface="微軟正黑體" pitchFamily="34" charset="-120"/>
              <a:ea typeface="微軟正黑體" pitchFamily="34" charset="-120"/>
            </a:rPr>
            <a:t>：</a:t>
          </a:r>
          <a:r>
            <a:rPr lang="zh-TW" altLang="en-US" sz="2000" b="1" kern="1200" dirty="0" smtClean="0">
              <a:solidFill>
                <a:schemeClr val="tx1"/>
              </a:solidFill>
              <a:latin typeface="微軟正黑體" pitchFamily="34" charset="-120"/>
              <a:ea typeface="微軟正黑體" pitchFamily="34" charset="-120"/>
            </a:rPr>
            <a:t>策略所使用的資源，不能超過企業所能負荷的程度。</a:t>
          </a:r>
          <a:endParaRPr lang="zh-TW" altLang="en-US" sz="2000" b="1" kern="1200" dirty="0">
            <a:solidFill>
              <a:schemeClr val="tx1"/>
            </a:solidFill>
            <a:latin typeface="微軟正黑體" pitchFamily="34" charset="-120"/>
            <a:ea typeface="微軟正黑體" pitchFamily="34" charset="-120"/>
          </a:endParaRPr>
        </a:p>
      </dsp:txBody>
      <dsp:txXfrm>
        <a:off x="49445" y="3130578"/>
        <a:ext cx="8117458" cy="9140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20162"/>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§1.1</a:t>
          </a:r>
          <a:r>
            <a:rPr lang="zh-TW" altLang="en-US" sz="3000" b="1" kern="1200" dirty="0" smtClean="0">
              <a:solidFill>
                <a:schemeClr val="bg1"/>
              </a:solidFill>
              <a:latin typeface="微軟正黑體" pitchFamily="34" charset="-120"/>
              <a:ea typeface="微軟正黑體" pitchFamily="34" charset="-120"/>
            </a:rPr>
            <a:t> 策略管理的基本概念</a:t>
          </a:r>
          <a:endParaRPr lang="zh-TW" altLang="en-US" sz="3000" b="1" kern="1200" dirty="0">
            <a:solidFill>
              <a:schemeClr val="bg1"/>
            </a:solidFill>
            <a:latin typeface="微軟正黑體" pitchFamily="34" charset="-120"/>
            <a:ea typeface="微軟正黑體" pitchFamily="34" charset="-120"/>
          </a:endParaRPr>
        </a:p>
      </dsp:txBody>
      <dsp:txXfrm>
        <a:off x="45942" y="66104"/>
        <a:ext cx="7090794" cy="849234"/>
      </dsp:txXfrm>
    </dsp:sp>
    <dsp:sp modelId="{8ECE8589-8516-4D5C-8698-B69BE5F46FB4}">
      <dsp:nvSpPr>
        <dsp:cNvPr id="0" name=""/>
        <dsp:cNvSpPr/>
      </dsp:nvSpPr>
      <dsp:spPr>
        <a:xfrm>
          <a:off x="0" y="1047681"/>
          <a:ext cx="7182678" cy="941118"/>
        </a:xfrm>
        <a:prstGeom prst="roundRect">
          <a:avLst/>
        </a:prstGeom>
        <a:solidFill>
          <a:srgbClr val="A9D1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§1.2</a:t>
          </a:r>
          <a:r>
            <a:rPr lang="zh-TW" altLang="en-US" sz="3000" b="1" kern="1200" dirty="0" smtClean="0">
              <a:solidFill>
                <a:schemeClr val="bg1"/>
              </a:solidFill>
              <a:latin typeface="微軟正黑體" pitchFamily="34" charset="-120"/>
              <a:ea typeface="微軟正黑體" pitchFamily="34" charset="-120"/>
            </a:rPr>
            <a:t> 策略的內涵</a:t>
          </a:r>
          <a:endParaRPr lang="zh-TW" altLang="en-US" sz="3000" b="1" kern="1200" dirty="0">
            <a:solidFill>
              <a:schemeClr val="bg1"/>
            </a:solidFill>
            <a:latin typeface="微軟正黑體" pitchFamily="34" charset="-120"/>
            <a:ea typeface="微軟正黑體" pitchFamily="34" charset="-120"/>
          </a:endParaRPr>
        </a:p>
      </dsp:txBody>
      <dsp:txXfrm>
        <a:off x="45942" y="1093623"/>
        <a:ext cx="7090794" cy="849234"/>
      </dsp:txXfrm>
    </dsp:sp>
    <dsp:sp modelId="{AE0AAF5F-BFF0-4A8C-9D32-008D956B3228}">
      <dsp:nvSpPr>
        <dsp:cNvPr id="0" name=""/>
        <dsp:cNvSpPr/>
      </dsp:nvSpPr>
      <dsp:spPr>
        <a:xfrm>
          <a:off x="0" y="2075199"/>
          <a:ext cx="7182678" cy="941118"/>
        </a:xfrm>
        <a:prstGeom prst="roundRect">
          <a:avLst/>
        </a:prstGeom>
        <a:solidFill>
          <a:srgbClr val="3857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§1.3</a:t>
          </a:r>
          <a:r>
            <a:rPr lang="zh-TW" altLang="en-US" sz="3000" b="1" kern="1200" dirty="0" smtClean="0">
              <a:solidFill>
                <a:schemeClr val="bg1"/>
              </a:solidFill>
              <a:latin typeface="微軟正黑體" pitchFamily="34" charset="-120"/>
              <a:ea typeface="微軟正黑體" pitchFamily="34" charset="-120"/>
            </a:rPr>
            <a:t> 基本的策略邏輯</a:t>
          </a:r>
          <a:endParaRPr lang="zh-TW" altLang="en-US" sz="3000" b="1" kern="1200" dirty="0">
            <a:solidFill>
              <a:schemeClr val="bg1"/>
            </a:solidFill>
            <a:latin typeface="微軟正黑體" pitchFamily="34" charset="-120"/>
            <a:ea typeface="微軟正黑體" pitchFamily="34" charset="-120"/>
          </a:endParaRPr>
        </a:p>
      </dsp:txBody>
      <dsp:txXfrm>
        <a:off x="45942" y="2121141"/>
        <a:ext cx="7090794" cy="849234"/>
      </dsp:txXfrm>
    </dsp:sp>
    <dsp:sp modelId="{1571E1A3-2EAD-4D46-9361-502BECB663B7}">
      <dsp:nvSpPr>
        <dsp:cNvPr id="0" name=""/>
        <dsp:cNvSpPr/>
      </dsp:nvSpPr>
      <dsp:spPr>
        <a:xfrm>
          <a:off x="0" y="3102718"/>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a:t>
          </a:r>
          <a:r>
            <a:rPr lang="zh-TW" altLang="en-US" sz="3000" b="1" kern="1200" dirty="0" smtClean="0">
              <a:solidFill>
                <a:schemeClr val="bg1"/>
              </a:solidFill>
              <a:latin typeface="微軟正黑體" pitchFamily="34" charset="-120"/>
              <a:ea typeface="微軟正黑體" pitchFamily="34" charset="-120"/>
            </a:rPr>
            <a:t> 策略管理的實踐</a:t>
          </a:r>
          <a:endParaRPr lang="zh-TW" altLang="en-US" sz="3000" b="1" kern="1200" dirty="0">
            <a:solidFill>
              <a:schemeClr val="bg1"/>
            </a:solidFill>
            <a:latin typeface="微軟正黑體" pitchFamily="34" charset="-120"/>
            <a:ea typeface="微軟正黑體" pitchFamily="34" charset="-120"/>
          </a:endParaRPr>
        </a:p>
      </dsp:txBody>
      <dsp:txXfrm>
        <a:off x="45942" y="3148660"/>
        <a:ext cx="7090794" cy="8492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20162"/>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§1.1</a:t>
          </a:r>
          <a:r>
            <a:rPr lang="zh-TW" altLang="en-US" sz="3000" b="1" kern="1200" dirty="0" smtClean="0">
              <a:solidFill>
                <a:schemeClr val="bg1"/>
              </a:solidFill>
              <a:latin typeface="微軟正黑體" pitchFamily="34" charset="-120"/>
              <a:ea typeface="微軟正黑體" pitchFamily="34" charset="-120"/>
            </a:rPr>
            <a:t> 策略管理的基本概念</a:t>
          </a:r>
          <a:endParaRPr lang="zh-TW" altLang="en-US" sz="3000" b="1" kern="1200" dirty="0">
            <a:solidFill>
              <a:schemeClr val="bg1"/>
            </a:solidFill>
            <a:latin typeface="微軟正黑體" pitchFamily="34" charset="-120"/>
            <a:ea typeface="微軟正黑體" pitchFamily="34" charset="-120"/>
          </a:endParaRPr>
        </a:p>
      </dsp:txBody>
      <dsp:txXfrm>
        <a:off x="45942" y="66104"/>
        <a:ext cx="7090794" cy="849234"/>
      </dsp:txXfrm>
    </dsp:sp>
    <dsp:sp modelId="{8ECE8589-8516-4D5C-8698-B69BE5F46FB4}">
      <dsp:nvSpPr>
        <dsp:cNvPr id="0" name=""/>
        <dsp:cNvSpPr/>
      </dsp:nvSpPr>
      <dsp:spPr>
        <a:xfrm>
          <a:off x="0" y="1047681"/>
          <a:ext cx="7182678" cy="941118"/>
        </a:xfrm>
        <a:prstGeom prst="roundRect">
          <a:avLst/>
        </a:prstGeom>
        <a:solidFill>
          <a:srgbClr val="A9D1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§1.2</a:t>
          </a:r>
          <a:r>
            <a:rPr lang="zh-TW" altLang="en-US" sz="3000" b="1" kern="1200" dirty="0" smtClean="0">
              <a:solidFill>
                <a:schemeClr val="bg1"/>
              </a:solidFill>
              <a:latin typeface="微軟正黑體" pitchFamily="34" charset="-120"/>
              <a:ea typeface="微軟正黑體" pitchFamily="34" charset="-120"/>
            </a:rPr>
            <a:t> 策略的內涵</a:t>
          </a:r>
          <a:endParaRPr lang="zh-TW" altLang="en-US" sz="3000" b="1" kern="1200" dirty="0">
            <a:solidFill>
              <a:schemeClr val="bg1"/>
            </a:solidFill>
            <a:latin typeface="微軟正黑體" pitchFamily="34" charset="-120"/>
            <a:ea typeface="微軟正黑體" pitchFamily="34" charset="-120"/>
          </a:endParaRPr>
        </a:p>
      </dsp:txBody>
      <dsp:txXfrm>
        <a:off x="45942" y="1093623"/>
        <a:ext cx="7090794" cy="849234"/>
      </dsp:txXfrm>
    </dsp:sp>
    <dsp:sp modelId="{AE0AAF5F-BFF0-4A8C-9D32-008D956B3228}">
      <dsp:nvSpPr>
        <dsp:cNvPr id="0" name=""/>
        <dsp:cNvSpPr/>
      </dsp:nvSpPr>
      <dsp:spPr>
        <a:xfrm>
          <a:off x="0" y="2075199"/>
          <a:ext cx="7182678" cy="9411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§1.3</a:t>
          </a:r>
          <a:r>
            <a:rPr lang="zh-TW" altLang="en-US" sz="3000" b="1" kern="1200" dirty="0" smtClean="0">
              <a:solidFill>
                <a:schemeClr val="bg1"/>
              </a:solidFill>
              <a:latin typeface="微軟正黑體" pitchFamily="34" charset="-120"/>
              <a:ea typeface="微軟正黑體" pitchFamily="34" charset="-120"/>
            </a:rPr>
            <a:t> 基本的策略邏輯</a:t>
          </a:r>
          <a:endParaRPr lang="zh-TW" altLang="en-US" sz="3000" b="1" kern="1200" dirty="0">
            <a:solidFill>
              <a:schemeClr val="bg1"/>
            </a:solidFill>
            <a:latin typeface="微軟正黑體" pitchFamily="34" charset="-120"/>
            <a:ea typeface="微軟正黑體" pitchFamily="34" charset="-120"/>
          </a:endParaRPr>
        </a:p>
      </dsp:txBody>
      <dsp:txXfrm>
        <a:off x="45942" y="2121141"/>
        <a:ext cx="7090794" cy="849234"/>
      </dsp:txXfrm>
    </dsp:sp>
    <dsp:sp modelId="{1571E1A3-2EAD-4D46-9361-502BECB663B7}">
      <dsp:nvSpPr>
        <dsp:cNvPr id="0" name=""/>
        <dsp:cNvSpPr/>
      </dsp:nvSpPr>
      <dsp:spPr>
        <a:xfrm>
          <a:off x="0" y="3102718"/>
          <a:ext cx="7182678" cy="941118"/>
        </a:xfrm>
        <a:prstGeom prst="roundRect">
          <a:avLst/>
        </a:prstGeom>
        <a:solidFill>
          <a:srgbClr val="3857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altLang="zh-TW" sz="3000" b="1" kern="1200" dirty="0" smtClean="0">
              <a:solidFill>
                <a:schemeClr val="bg1"/>
              </a:solidFill>
              <a:latin typeface="微軟正黑體" pitchFamily="34" charset="-120"/>
              <a:ea typeface="微軟正黑體" pitchFamily="34" charset="-120"/>
            </a:rPr>
            <a:t>§1.4</a:t>
          </a:r>
          <a:r>
            <a:rPr lang="zh-TW" altLang="en-US" sz="3000" b="1" kern="1200" dirty="0" smtClean="0">
              <a:solidFill>
                <a:schemeClr val="bg1"/>
              </a:solidFill>
              <a:latin typeface="微軟正黑體" pitchFamily="34" charset="-120"/>
              <a:ea typeface="微軟正黑體" pitchFamily="34" charset="-120"/>
            </a:rPr>
            <a:t> 策略管理的實踐</a:t>
          </a:r>
          <a:endParaRPr lang="zh-TW" altLang="en-US" sz="3000" b="1" kern="1200" dirty="0">
            <a:solidFill>
              <a:schemeClr val="bg1"/>
            </a:solidFill>
            <a:latin typeface="微軟正黑體" pitchFamily="34" charset="-120"/>
            <a:ea typeface="微軟正黑體" pitchFamily="34" charset="-120"/>
          </a:endParaRPr>
        </a:p>
      </dsp:txBody>
      <dsp:txXfrm>
        <a:off x="45942" y="3148660"/>
        <a:ext cx="7090794" cy="8492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TW" altLang="en-US" dirty="0">
              <a:ea typeface="微軟正黑體" panose="020B0604030504040204" pitchFamily="34" charset="-120"/>
            </a:endParaRPr>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B835DE06-DA41-437B-A189-0C3960FB904B}" type="datetimeFigureOut">
              <a:rPr lang="zh-TW" altLang="en-US">
                <a:ea typeface="微軟正黑體" panose="020B0604030504040204" pitchFamily="34" charset="-120"/>
              </a:rPr>
              <a:pPr>
                <a:defRPr/>
              </a:pPr>
              <a:t>2017/6/22</a:t>
            </a:fld>
            <a:endParaRPr lang="zh-TW" altLang="en-US" dirty="0">
              <a:ea typeface="微軟正黑體" panose="020B0604030504040204" pitchFamily="34" charset="-120"/>
            </a:endParaRPr>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TW" altLang="en-US" dirty="0">
              <a:ea typeface="微軟正黑體" panose="020B0604030504040204" pitchFamily="34" charset="-120"/>
            </a:endParaRPr>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B682433-2EF7-4199-8BAE-4DC8ADB31DA9}" type="slidenum">
              <a:rPr lang="zh-TW" altLang="en-US">
                <a:ea typeface="微軟正黑體" panose="020B0604030504040204" pitchFamily="34" charset="-120"/>
              </a:rPr>
              <a:pPr>
                <a:defRPr/>
              </a:pPr>
              <a:t>‹#›</a:t>
            </a:fld>
            <a:endParaRPr lang="zh-TW" altLang="en-US" dirty="0">
              <a:ea typeface="微軟正黑體" panose="020B0604030504040204" pitchFamily="34" charset="-12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微軟正黑體" panose="020B0604030504040204" pitchFamily="34" charset="-120"/>
              </a:defRPr>
            </a:lvl1pPr>
          </a:lstStyle>
          <a:p>
            <a:pPr>
              <a:defRPr/>
            </a:pPr>
            <a:endParaRPr lang="zh-TW" altLang="en-US" dirty="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微軟正黑體" panose="020B0604030504040204" pitchFamily="34" charset="-120"/>
              </a:defRPr>
            </a:lvl1pPr>
          </a:lstStyle>
          <a:p>
            <a:pPr>
              <a:defRPr/>
            </a:pPr>
            <a:fld id="{68C2C973-E89C-4097-8AD8-1C6D8931E0C6}" type="datetimeFigureOut">
              <a:rPr lang="zh-TW" altLang="en-US" smtClean="0"/>
              <a:pPr>
                <a:defRPr/>
              </a:pPr>
              <a:t>2017/6/22</a:t>
            </a:fld>
            <a:endParaRPr lang="zh-TW" altLang="en-US" dirty="0"/>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TW" altLang="en-US" noProof="0" dirty="0" smtClean="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dirty="0" smtClean="0"/>
              <a:t>按一下以編輯母片文字樣式</a:t>
            </a:r>
          </a:p>
          <a:p>
            <a:pPr lvl="1"/>
            <a:r>
              <a:rPr lang="zh-TW" altLang="en-US" noProof="0" dirty="0" smtClean="0"/>
              <a:t>第二層</a:t>
            </a:r>
          </a:p>
          <a:p>
            <a:pPr lvl="2"/>
            <a:r>
              <a:rPr lang="zh-TW" altLang="en-US" noProof="0" dirty="0" smtClean="0"/>
              <a:t>第三層</a:t>
            </a:r>
          </a:p>
          <a:p>
            <a:pPr lvl="3"/>
            <a:r>
              <a:rPr lang="zh-TW" altLang="en-US" noProof="0" dirty="0" smtClean="0"/>
              <a:t>第四層</a:t>
            </a:r>
          </a:p>
          <a:p>
            <a:pPr lvl="4"/>
            <a:r>
              <a:rPr lang="zh-TW" altLang="en-US" noProof="0" dirty="0" smtClean="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微軟正黑體" panose="020B0604030504040204" pitchFamily="34" charset="-120"/>
              </a:defRPr>
            </a:lvl1pPr>
          </a:lstStyle>
          <a:p>
            <a:pPr>
              <a:defRPr/>
            </a:pPr>
            <a:endParaRPr lang="zh-TW" altLang="en-US" dirty="0"/>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微軟正黑體" panose="020B0604030504040204" pitchFamily="34" charset="-120"/>
              </a:defRPr>
            </a:lvl1pPr>
          </a:lstStyle>
          <a:p>
            <a:pPr>
              <a:defRPr/>
            </a:pPr>
            <a:fld id="{B0402BE4-D4BA-4834-99EF-1D35F46EC0EC}" type="slidenum">
              <a:rPr lang="zh-TW" altLang="en-US" smtClean="0"/>
              <a:pPr>
                <a:defRPr/>
              </a:pPr>
              <a:t>‹#›</a:t>
            </a:fld>
            <a:endParaRPr lang="zh-TW"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軟正黑體" panose="020B0604030504040204" pitchFamily="34" charset="-120"/>
        <a:cs typeface="+mn-cs"/>
      </a:defRPr>
    </a:lvl1pPr>
    <a:lvl2pPr marL="457200" algn="l" rtl="0" eaLnBrk="0" fontAlgn="base" hangingPunct="0">
      <a:spcBef>
        <a:spcPct val="30000"/>
      </a:spcBef>
      <a:spcAft>
        <a:spcPct val="0"/>
      </a:spcAft>
      <a:defRPr sz="1200" kern="1200">
        <a:solidFill>
          <a:schemeClr val="tx1"/>
        </a:solidFill>
        <a:latin typeface="+mn-lt"/>
        <a:ea typeface="微軟正黑體" panose="020B0604030504040204" pitchFamily="34" charset="-120"/>
        <a:cs typeface="+mn-cs"/>
      </a:defRPr>
    </a:lvl2pPr>
    <a:lvl3pPr marL="914400" algn="l" rtl="0" eaLnBrk="0" fontAlgn="base" hangingPunct="0">
      <a:spcBef>
        <a:spcPct val="30000"/>
      </a:spcBef>
      <a:spcAft>
        <a:spcPct val="0"/>
      </a:spcAft>
      <a:defRPr sz="1200" kern="1200">
        <a:solidFill>
          <a:schemeClr val="tx1"/>
        </a:solidFill>
        <a:latin typeface="+mn-lt"/>
        <a:ea typeface="微軟正黑體" panose="020B0604030504040204" pitchFamily="34" charset="-120"/>
        <a:cs typeface="+mn-cs"/>
      </a:defRPr>
    </a:lvl3pPr>
    <a:lvl4pPr marL="1371600" algn="l" rtl="0" eaLnBrk="0" fontAlgn="base" hangingPunct="0">
      <a:spcBef>
        <a:spcPct val="30000"/>
      </a:spcBef>
      <a:spcAft>
        <a:spcPct val="0"/>
      </a:spcAft>
      <a:defRPr sz="1200" kern="1200">
        <a:solidFill>
          <a:schemeClr val="tx1"/>
        </a:solidFill>
        <a:latin typeface="+mn-lt"/>
        <a:ea typeface="微軟正黑體" panose="020B0604030504040204" pitchFamily="34" charset="-120"/>
        <a:cs typeface="+mn-cs"/>
      </a:defRPr>
    </a:lvl4pPr>
    <a:lvl5pPr marL="1828800" algn="l" rtl="0" eaLnBrk="0" fontAlgn="base" hangingPunct="0">
      <a:spcBef>
        <a:spcPct val="30000"/>
      </a:spcBef>
      <a:spcAft>
        <a:spcPct val="0"/>
      </a:spcAft>
      <a:defRPr sz="1200" kern="1200">
        <a:solidFill>
          <a:schemeClr val="tx1"/>
        </a:solidFill>
        <a:latin typeface="+mn-lt"/>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715E9DC1-E370-43D2-83D5-665B8FFE04EE}" type="slidenum">
              <a:rPr lang="zh-TW" altLang="en-US" smtClean="0">
                <a:ea typeface="微軟正黑體" panose="020B0604030504040204" pitchFamily="34" charset="-120"/>
              </a:rPr>
              <a:pPr/>
              <a:t>2</a:t>
            </a:fld>
            <a:endParaRPr lang="zh-TW" altLang="en-US" dirty="0" smtClean="0">
              <a:ea typeface="微軟正黑體" panose="020B0604030504040204" pitchFamily="34"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2B42F6B5-E063-4F89-B24B-6E24427BDABA}" type="slidenum">
              <a:rPr lang="zh-TW" altLang="en-US"/>
              <a:pPr>
                <a:defRPr/>
              </a:pPr>
              <a:t>‹#›</a:t>
            </a:fld>
            <a:endParaRPr lang="zh-TW" altLang="en-US"/>
          </a:p>
        </p:txBody>
      </p:sp>
    </p:spTree>
    <p:extLst>
      <p:ext uri="{BB962C8B-B14F-4D97-AF65-F5344CB8AC3E}">
        <p14:creationId xmlns:p14="http://schemas.microsoft.com/office/powerpoint/2010/main" val="320368338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24FC6B2B-C960-432D-98D9-1FA038C46259}" type="slidenum">
              <a:rPr lang="zh-TW" altLang="en-US"/>
              <a:pPr>
                <a:defRPr/>
              </a:pPr>
              <a:t>‹#›</a:t>
            </a:fld>
            <a:endParaRPr lang="zh-TW" altLang="en-US"/>
          </a:p>
        </p:txBody>
      </p:sp>
    </p:spTree>
    <p:extLst>
      <p:ext uri="{BB962C8B-B14F-4D97-AF65-F5344CB8AC3E}">
        <p14:creationId xmlns:p14="http://schemas.microsoft.com/office/powerpoint/2010/main" val="303426606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5F92572-224D-4910-B6BD-D1830EAC0F32}" type="slidenum">
              <a:rPr lang="zh-TW" altLang="en-US"/>
              <a:pPr>
                <a:defRPr/>
              </a:pPr>
              <a:t>‹#›</a:t>
            </a:fld>
            <a:endParaRPr lang="zh-TW" altLang="en-US"/>
          </a:p>
        </p:txBody>
      </p:sp>
    </p:spTree>
    <p:extLst>
      <p:ext uri="{BB962C8B-B14F-4D97-AF65-F5344CB8AC3E}">
        <p14:creationId xmlns:p14="http://schemas.microsoft.com/office/powerpoint/2010/main" val="167917690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077239" y="788358"/>
            <a:ext cx="6412272" cy="935723"/>
          </a:xfrm>
        </p:spPr>
        <p:txBody>
          <a:bodyPr anchor="b">
            <a:noAutofit/>
          </a:bodyPr>
          <a:lstStyle>
            <a:lvl1pPr algn="l">
              <a:defRPr sz="4800" b="1">
                <a:latin typeface="Arial" panose="020B0604020202020204" pitchFamily="34" charset="0"/>
                <a:cs typeface="Arial" panose="020B0604020202020204" pitchFamily="34" charset="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233747" y="2897845"/>
            <a:ext cx="6676505" cy="1412170"/>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2C26313-1407-42CB-AA76-C9FCF00494FB}" type="slidenum">
              <a:rPr lang="zh-TW" altLang="en-US"/>
              <a:pPr>
                <a:defRPr/>
              </a:pPr>
              <a:t>‹#›</a:t>
            </a:fld>
            <a:endParaRPr lang="zh-TW" altLang="en-US"/>
          </a:p>
        </p:txBody>
      </p:sp>
    </p:spTree>
    <p:extLst>
      <p:ext uri="{BB962C8B-B14F-4D97-AF65-F5344CB8AC3E}">
        <p14:creationId xmlns:p14="http://schemas.microsoft.com/office/powerpoint/2010/main" val="377715051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228600" indent="-228600">
              <a:buFont typeface="Myriad Hebrew" panose="01010101010101010101" pitchFamily="50" charset="-79"/>
              <a:buChar char="­"/>
              <a:defRPr/>
            </a:lvl1pPr>
            <a:lvl2pPr marL="685800" indent="-228600">
              <a:buFont typeface="Myriad Hebrew" panose="01010101010101010101" pitchFamily="50" charset="-79"/>
              <a:buChar char="­"/>
              <a:defRPr/>
            </a:lvl2pPr>
            <a:lvl3pPr marL="1143000" indent="-228600">
              <a:buFont typeface="Myriad Hebrew" panose="01010101010101010101" pitchFamily="50" charset="-79"/>
              <a:buChar char="­"/>
              <a:defRPr/>
            </a:lvl3pPr>
            <a:lvl4pPr marL="1600200" indent="-228600">
              <a:buFont typeface="Myriad Hebrew" panose="01010101010101010101" pitchFamily="50" charset="-79"/>
              <a:buChar char="­"/>
              <a:defRPr/>
            </a:lvl4pPr>
            <a:lvl5pPr marL="2057400" indent="-228600">
              <a:buFont typeface="Myriad Hebrew" panose="01010101010101010101" pitchFamily="50" charset="-79"/>
              <a:buChar char="­"/>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1-</a:t>
            </a:r>
            <a:fld id="{D057DAE9-908A-4E33-994C-D01CE7523647}" type="slidenum">
              <a:rPr lang="zh-TW" altLang="en-US"/>
              <a:pPr>
                <a:defRPr/>
              </a:pPr>
              <a:t>‹#›</a:t>
            </a:fld>
            <a:endParaRPr lang="zh-TW" altLang="en-US"/>
          </a:p>
        </p:txBody>
      </p:sp>
    </p:spTree>
    <p:extLst>
      <p:ext uri="{BB962C8B-B14F-4D97-AF65-F5344CB8AC3E}">
        <p14:creationId xmlns:p14="http://schemas.microsoft.com/office/powerpoint/2010/main" val="151258930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47104CB-BF4B-428C-9C06-24EA20A881D4}" type="slidenum">
              <a:rPr lang="zh-TW" altLang="en-US"/>
              <a:pPr>
                <a:defRPr/>
              </a:pPr>
              <a:t>‹#›</a:t>
            </a:fld>
            <a:endParaRPr lang="zh-TW" altLang="en-US"/>
          </a:p>
        </p:txBody>
      </p:sp>
    </p:spTree>
    <p:extLst>
      <p:ext uri="{BB962C8B-B14F-4D97-AF65-F5344CB8AC3E}">
        <p14:creationId xmlns:p14="http://schemas.microsoft.com/office/powerpoint/2010/main" val="127598820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6715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825625"/>
            <a:ext cx="386715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A2A386D-B584-4BEB-B455-4116BAC99B9E}" type="slidenum">
              <a:rPr lang="zh-TW" altLang="en-US"/>
              <a:pPr>
                <a:defRPr/>
              </a:pPr>
              <a:t>‹#›</a:t>
            </a:fld>
            <a:endParaRPr lang="zh-TW" altLang="en-US"/>
          </a:p>
        </p:txBody>
      </p:sp>
    </p:spTree>
    <p:extLst>
      <p:ext uri="{BB962C8B-B14F-4D97-AF65-F5344CB8AC3E}">
        <p14:creationId xmlns:p14="http://schemas.microsoft.com/office/powerpoint/2010/main" val="363950632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1CC3626C-CE14-412A-AB89-2C6905E9C717}" type="slidenum">
              <a:rPr lang="zh-TW" altLang="en-US"/>
              <a:pPr>
                <a:defRPr/>
              </a:pPr>
              <a:t>‹#›</a:t>
            </a:fld>
            <a:endParaRPr lang="zh-TW" altLang="en-US"/>
          </a:p>
        </p:txBody>
      </p:sp>
    </p:spTree>
    <p:extLst>
      <p:ext uri="{BB962C8B-B14F-4D97-AF65-F5344CB8AC3E}">
        <p14:creationId xmlns:p14="http://schemas.microsoft.com/office/powerpoint/2010/main" val="110954317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1B500055-A618-4382-9B28-F79B31E91820}" type="slidenum">
              <a:rPr lang="zh-TW" altLang="en-US"/>
              <a:pPr>
                <a:defRPr/>
              </a:pPr>
              <a:t>‹#›</a:t>
            </a:fld>
            <a:endParaRPr lang="zh-TW" altLang="en-US"/>
          </a:p>
        </p:txBody>
      </p:sp>
    </p:spTree>
    <p:extLst>
      <p:ext uri="{BB962C8B-B14F-4D97-AF65-F5344CB8AC3E}">
        <p14:creationId xmlns:p14="http://schemas.microsoft.com/office/powerpoint/2010/main" val="393966976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1D284BDE-6D5B-445A-BD4D-04964B90FA3F}" type="slidenum">
              <a:rPr lang="zh-TW" altLang="en-US"/>
              <a:pPr>
                <a:defRPr/>
              </a:pPr>
              <a:t>‹#›</a:t>
            </a:fld>
            <a:endParaRPr lang="zh-TW" altLang="en-US"/>
          </a:p>
        </p:txBody>
      </p:sp>
    </p:spTree>
    <p:extLst>
      <p:ext uri="{BB962C8B-B14F-4D97-AF65-F5344CB8AC3E}">
        <p14:creationId xmlns:p14="http://schemas.microsoft.com/office/powerpoint/2010/main" val="17166931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C4FF5BE-0CD3-4198-8C07-C32A7743A621}" type="slidenum">
              <a:rPr lang="zh-TW" altLang="en-US"/>
              <a:pPr>
                <a:defRPr/>
              </a:pPr>
              <a:t>‹#›</a:t>
            </a:fld>
            <a:endParaRPr lang="zh-TW" altLang="en-US"/>
          </a:p>
        </p:txBody>
      </p:sp>
    </p:spTree>
    <p:extLst>
      <p:ext uri="{BB962C8B-B14F-4D97-AF65-F5344CB8AC3E}">
        <p14:creationId xmlns:p14="http://schemas.microsoft.com/office/powerpoint/2010/main" val="21754543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08522" y="552280"/>
            <a:ext cx="7594333" cy="747413"/>
          </a:xfrm>
        </p:spPr>
        <p:txBody>
          <a:bodyPr/>
          <a:lstStyle>
            <a:lvl1pPr>
              <a:defRPr>
                <a:solidFill>
                  <a:schemeClr val="accent1">
                    <a:lumMod val="50000"/>
                  </a:schemeClr>
                </a:solidFill>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808522" y="1653436"/>
            <a:ext cx="7594333" cy="4523527"/>
          </a:xfrm>
        </p:spPr>
        <p:txBody>
          <a:bodyPr/>
          <a:lstStyle>
            <a:lvl1pPr>
              <a:lnSpc>
                <a:spcPct val="100000"/>
              </a:lnSpc>
              <a:defRPr>
                <a:latin typeface="Times New Roman" panose="02020603050405020304" pitchFamily="18" charset="0"/>
                <a:cs typeface="Times New Roman" panose="02020603050405020304" pitchFamily="18" charset="0"/>
              </a:defRPr>
            </a:lvl1pPr>
            <a:lvl2pPr>
              <a:defRPr sz="25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a:xfrm>
            <a:off x="115888" y="6388100"/>
            <a:ext cx="4418012" cy="276225"/>
          </a:xfrm>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a:xfrm>
            <a:off x="6457950" y="6388100"/>
            <a:ext cx="2560638" cy="276225"/>
          </a:xfrm>
        </p:spPr>
        <p:txBody>
          <a:bodyPr/>
          <a:lstStyle>
            <a:lvl1pPr>
              <a:defRPr/>
            </a:lvl1pPr>
          </a:lstStyle>
          <a:p>
            <a:pPr>
              <a:defRPr/>
            </a:pPr>
            <a:r>
              <a:rPr lang="en-US" altLang="zh-TW"/>
              <a:t>1-</a:t>
            </a:r>
            <a:fld id="{980E255B-103E-46CD-A7CD-2A0B2BB99C0E}" type="slidenum">
              <a:rPr lang="zh-TW" altLang="en-US"/>
              <a:pPr>
                <a:defRPr/>
              </a:pPr>
              <a:t>‹#›</a:t>
            </a:fld>
            <a:endParaRPr lang="zh-TW" altLang="en-US"/>
          </a:p>
        </p:txBody>
      </p:sp>
    </p:spTree>
    <p:extLst>
      <p:ext uri="{BB962C8B-B14F-4D97-AF65-F5344CB8AC3E}">
        <p14:creationId xmlns:p14="http://schemas.microsoft.com/office/powerpoint/2010/main" val="344519946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22FD15B-0942-4167-A046-0CB00F52FEA6}" type="slidenum">
              <a:rPr lang="zh-TW" altLang="en-US"/>
              <a:pPr>
                <a:defRPr/>
              </a:pPr>
              <a:t>‹#›</a:t>
            </a:fld>
            <a:endParaRPr lang="zh-TW" altLang="en-US"/>
          </a:p>
        </p:txBody>
      </p:sp>
    </p:spTree>
    <p:extLst>
      <p:ext uri="{BB962C8B-B14F-4D97-AF65-F5344CB8AC3E}">
        <p14:creationId xmlns:p14="http://schemas.microsoft.com/office/powerpoint/2010/main" val="229982537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AEB6AE6-69A0-4C46-98CB-FD68CC565357}" type="slidenum">
              <a:rPr lang="zh-TW" altLang="en-US"/>
              <a:pPr>
                <a:defRPr/>
              </a:pPr>
              <a:t>‹#›</a:t>
            </a:fld>
            <a:endParaRPr lang="zh-TW" altLang="en-US"/>
          </a:p>
        </p:txBody>
      </p:sp>
    </p:spTree>
    <p:extLst>
      <p:ext uri="{BB962C8B-B14F-4D97-AF65-F5344CB8AC3E}">
        <p14:creationId xmlns:p14="http://schemas.microsoft.com/office/powerpoint/2010/main" val="381304409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7626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F885AD7-3E86-4361-8AC3-D0CCA831E1F0}" type="slidenum">
              <a:rPr lang="zh-TW" altLang="en-US"/>
              <a:pPr>
                <a:defRPr/>
              </a:pPr>
              <a:t>‹#›</a:t>
            </a:fld>
            <a:endParaRPr lang="zh-TW" altLang="en-US"/>
          </a:p>
        </p:txBody>
      </p:sp>
    </p:spTree>
    <p:extLst>
      <p:ext uri="{BB962C8B-B14F-4D97-AF65-F5344CB8AC3E}">
        <p14:creationId xmlns:p14="http://schemas.microsoft.com/office/powerpoint/2010/main" val="48562389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9B70E039-B309-451D-AECD-67912023E358}" type="slidenum">
              <a:rPr lang="zh-TW" altLang="en-US"/>
              <a:pPr>
                <a:defRPr/>
              </a:pPr>
              <a:t>‹#›</a:t>
            </a:fld>
            <a:endParaRPr lang="zh-TW" altLang="en-US"/>
          </a:p>
        </p:txBody>
      </p:sp>
    </p:spTree>
    <p:extLst>
      <p:ext uri="{BB962C8B-B14F-4D97-AF65-F5344CB8AC3E}">
        <p14:creationId xmlns:p14="http://schemas.microsoft.com/office/powerpoint/2010/main" val="58871104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6" name="Footer Placeholder 5"/>
          <p:cNvSpPr>
            <a:spLocks noGrp="1"/>
          </p:cNvSpPr>
          <p:nvPr>
            <p:ph type="ftr" sz="quarter" idx="11"/>
          </p:nvPr>
        </p:nvSpPr>
        <p:spPr/>
        <p:txBody>
          <a:bodyPr/>
          <a:lstStyle>
            <a:lvl1pPr>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a:lvl1pPr>
          </a:lstStyle>
          <a:p>
            <a:pPr>
              <a:defRPr/>
            </a:pPr>
            <a:r>
              <a:rPr lang="en-US" altLang="zh-TW"/>
              <a:t>1-</a:t>
            </a:r>
            <a:fld id="{32F17391-532F-41F7-BF29-7FEE2E9A30F7}" type="slidenum">
              <a:rPr lang="zh-TW" altLang="en-US"/>
              <a:pPr>
                <a:defRPr/>
              </a:pPr>
              <a:t>‹#›</a:t>
            </a:fld>
            <a:endParaRPr lang="zh-TW" altLang="en-US"/>
          </a:p>
        </p:txBody>
      </p:sp>
    </p:spTree>
    <p:extLst>
      <p:ext uri="{BB962C8B-B14F-4D97-AF65-F5344CB8AC3E}">
        <p14:creationId xmlns:p14="http://schemas.microsoft.com/office/powerpoint/2010/main" val="199218732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59078B9F-878C-44D8-B8F4-E1E0E52C21AD}" type="slidenum">
              <a:rPr lang="zh-TW" altLang="en-US"/>
              <a:pPr>
                <a:defRPr/>
              </a:pPr>
              <a:t>‹#›</a:t>
            </a:fld>
            <a:endParaRPr lang="zh-TW" altLang="en-US"/>
          </a:p>
        </p:txBody>
      </p:sp>
    </p:spTree>
    <p:extLst>
      <p:ext uri="{BB962C8B-B14F-4D97-AF65-F5344CB8AC3E}">
        <p14:creationId xmlns:p14="http://schemas.microsoft.com/office/powerpoint/2010/main" val="265924190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D3557D92-6C7B-439D-AF9D-2AB0CAAE4C7F}" type="slidenum">
              <a:rPr lang="zh-TW" altLang="en-US"/>
              <a:pPr>
                <a:defRPr/>
              </a:pPr>
              <a:t>‹#›</a:t>
            </a:fld>
            <a:endParaRPr lang="zh-TW" altLang="en-US"/>
          </a:p>
        </p:txBody>
      </p:sp>
    </p:spTree>
    <p:extLst>
      <p:ext uri="{BB962C8B-B14F-4D97-AF65-F5344CB8AC3E}">
        <p14:creationId xmlns:p14="http://schemas.microsoft.com/office/powerpoint/2010/main" val="314571494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4E7F2EA6-0AAE-499A-824C-CCD1AC24C6F2}" type="slidenum">
              <a:rPr lang="zh-TW" altLang="en-US"/>
              <a:pPr>
                <a:defRPr/>
              </a:pPr>
              <a:t>‹#›</a:t>
            </a:fld>
            <a:endParaRPr lang="zh-TW" altLang="en-US"/>
          </a:p>
        </p:txBody>
      </p:sp>
    </p:spTree>
    <p:extLst>
      <p:ext uri="{BB962C8B-B14F-4D97-AF65-F5344CB8AC3E}">
        <p14:creationId xmlns:p14="http://schemas.microsoft.com/office/powerpoint/2010/main" val="62040572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842EAFFB-F1AD-428F-AD1A-20399CB129AE}" type="slidenum">
              <a:rPr lang="zh-TW" altLang="en-US"/>
              <a:pPr>
                <a:defRPr/>
              </a:pPr>
              <a:t>‹#›</a:t>
            </a:fld>
            <a:endParaRPr lang="zh-TW" altLang="en-US"/>
          </a:p>
        </p:txBody>
      </p:sp>
    </p:spTree>
    <p:extLst>
      <p:ext uri="{BB962C8B-B14F-4D97-AF65-F5344CB8AC3E}">
        <p14:creationId xmlns:p14="http://schemas.microsoft.com/office/powerpoint/2010/main" val="51598684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A165B2A5-608A-48F5-84D7-B2F785479F39}" type="slidenum">
              <a:rPr lang="zh-TW" altLang="en-US"/>
              <a:pPr>
                <a:defRPr/>
              </a:pPr>
              <a:t>‹#›</a:t>
            </a:fld>
            <a:endParaRPr lang="zh-TW" altLang="en-US"/>
          </a:p>
        </p:txBody>
      </p:sp>
    </p:spTree>
    <p:extLst>
      <p:ext uri="{BB962C8B-B14F-4D97-AF65-F5344CB8AC3E}">
        <p14:creationId xmlns:p14="http://schemas.microsoft.com/office/powerpoint/2010/main" val="289866766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563563"/>
            <a:ext cx="7886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endParaRPr lang="en-US" altLang="zh-TW" dirty="0"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
        <p:nvSpPr>
          <p:cNvPr id="4" name="Date Placeholder 3"/>
          <p:cNvSpPr>
            <a:spLocks noGrp="1"/>
          </p:cNvSpPr>
          <p:nvPr>
            <p:ph type="dt" sz="half" idx="2"/>
          </p:nvPr>
        </p:nvSpPr>
        <p:spPr>
          <a:xfrm>
            <a:off x="115888" y="6464300"/>
            <a:ext cx="4418012" cy="2762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bg1">
                    <a:lumMod val="50000"/>
                  </a:schemeClr>
                </a:solidFill>
                <a:latin typeface="+mn-lt"/>
                <a:ea typeface="+mn-ea"/>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Footer Placeholder 4"/>
          <p:cNvSpPr>
            <a:spLocks noGrp="1"/>
          </p:cNvSpPr>
          <p:nvPr>
            <p:ph type="ftr" sz="quarter" idx="3"/>
          </p:nvPr>
        </p:nvSpPr>
        <p:spPr>
          <a:xfrm>
            <a:off x="3028950" y="637540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微軟正黑體" panose="020B0604030504040204" pitchFamily="34" charset="-120"/>
              </a:defRPr>
            </a:lvl1pPr>
          </a:lstStyle>
          <a:p>
            <a:pPr>
              <a:defRPr/>
            </a:pPr>
            <a:endParaRPr lang="zh-TW" altLang="en-US" dirty="0"/>
          </a:p>
        </p:txBody>
      </p:sp>
      <p:sp>
        <p:nvSpPr>
          <p:cNvPr id="6" name="Slide Number Placeholder 5"/>
          <p:cNvSpPr>
            <a:spLocks noGrp="1"/>
          </p:cNvSpPr>
          <p:nvPr>
            <p:ph type="sldNum" sz="quarter" idx="4"/>
          </p:nvPr>
        </p:nvSpPr>
        <p:spPr>
          <a:xfrm>
            <a:off x="6457950" y="6464300"/>
            <a:ext cx="2560638" cy="2762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chemeClr val="bg1">
                    <a:lumMod val="50000"/>
                  </a:schemeClr>
                </a:solidFill>
                <a:ea typeface="微軟正黑體" panose="020B0604030504040204" pitchFamily="34" charset="-120"/>
              </a:defRPr>
            </a:lvl1pPr>
          </a:lstStyle>
          <a:p>
            <a:pPr>
              <a:defRPr/>
            </a:pPr>
            <a:fld id="{1CF19FDE-DAA3-40B2-9562-B6FC57B73629}" type="slidenum">
              <a:rPr lang="zh-TW" altLang="en-US" smtClean="0"/>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4550" r:id="rId1"/>
    <p:sldLayoutId id="2147484551" r:id="rId2"/>
    <p:sldLayoutId id="2147484532" r:id="rId3"/>
    <p:sldLayoutId id="2147484552" r:id="rId4"/>
    <p:sldLayoutId id="2147484533" r:id="rId5"/>
    <p:sldLayoutId id="2147484534" r:id="rId6"/>
    <p:sldLayoutId id="2147484535" r:id="rId7"/>
    <p:sldLayoutId id="2147484536" r:id="rId8"/>
    <p:sldLayoutId id="2147484537" r:id="rId9"/>
    <p:sldLayoutId id="2147484538" r:id="rId10"/>
    <p:sldLayoutId id="2147484539" r:id="rId11"/>
  </p:sldLayoutIdLst>
  <p:transition spd="med">
    <p:fade/>
  </p:transition>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3600" b="1" kern="1200">
          <a:solidFill>
            <a:srgbClr val="843C0C"/>
          </a:solidFill>
          <a:latin typeface="微軟正黑體" panose="020B0604030504040204" pitchFamily="34" charset="-120"/>
          <a:ea typeface="微軟正黑體" panose="020B0604030504040204" pitchFamily="34" charset="-120"/>
          <a:cs typeface="+mj-cs"/>
        </a:defRPr>
      </a:lvl1pPr>
      <a:lvl2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2pPr>
      <a:lvl3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3pPr>
      <a:lvl4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4pPr>
      <a:lvl5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9pPr>
    </p:titleStyle>
    <p:bodyStyle>
      <a:lvl1pPr marL="228600" indent="-228600" algn="l" rtl="0" eaLnBrk="0" fontAlgn="base" hangingPunct="0">
        <a:lnSpc>
          <a:spcPct val="90000"/>
        </a:lnSpc>
        <a:spcBef>
          <a:spcPts val="1000"/>
        </a:spcBef>
        <a:spcAft>
          <a:spcPct val="0"/>
        </a:spcAft>
        <a:buBlip>
          <a:blip r:embed="rId14"/>
        </a:buBlip>
        <a:defRPr sz="2800" b="1"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rtl="0" eaLnBrk="0" fontAlgn="base" hangingPunct="0">
        <a:lnSpc>
          <a:spcPct val="90000"/>
        </a:lnSpc>
        <a:spcBef>
          <a:spcPts val="500"/>
        </a:spcBef>
        <a:spcAft>
          <a:spcPct val="0"/>
        </a:spcAft>
        <a:buBlip>
          <a:blip r:embed="rId15"/>
        </a:buBlip>
        <a:defRPr sz="2400" b="1"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rtl="0" eaLnBrk="0" fontAlgn="base" hangingPunct="0">
        <a:lnSpc>
          <a:spcPct val="90000"/>
        </a:lnSpc>
        <a:spcBef>
          <a:spcPts val="500"/>
        </a:spcBef>
        <a:spcAft>
          <a:spcPct val="0"/>
        </a:spcAft>
        <a:buBlip>
          <a:blip r:embed="rId16"/>
        </a:buBlip>
        <a:defRPr sz="2000" b="1"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rtl="0" eaLnBrk="0" fontAlgn="base" hangingPunct="0">
        <a:lnSpc>
          <a:spcPct val="90000"/>
        </a:lnSpc>
        <a:spcBef>
          <a:spcPts val="500"/>
        </a:spcBef>
        <a:spcAft>
          <a:spcPct val="0"/>
        </a:spcAft>
        <a:buBlip>
          <a:blip r:embed="rId17"/>
        </a:buBlip>
        <a:defRPr b="1"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rtl="0" eaLnBrk="0" fontAlgn="base" hangingPunct="0">
        <a:lnSpc>
          <a:spcPct val="90000"/>
        </a:lnSpc>
        <a:spcBef>
          <a:spcPts val="500"/>
        </a:spcBef>
        <a:spcAft>
          <a:spcPct val="0"/>
        </a:spcAft>
        <a:buBlip>
          <a:blip r:embed="rId18"/>
        </a:buBlip>
        <a:defRPr b="1"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文字版面配置區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125413" y="6453188"/>
            <a:ext cx="2560637" cy="3651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bg1"/>
                </a:solidFill>
                <a:latin typeface="+mn-lt"/>
                <a:ea typeface="+mn-ea"/>
              </a:defRPr>
            </a:lvl1pPr>
          </a:lstStyle>
          <a:p>
            <a:pPr>
              <a:defRPr/>
            </a:pPr>
            <a:r>
              <a:rPr lang="zh-TW" altLang="en-US" dirty="0" smtClean="0">
                <a:ea typeface="微軟正黑體" panose="020B0604030504040204" pitchFamily="34" charset="-120"/>
              </a:rPr>
              <a:t>策略管理 </a:t>
            </a:r>
            <a:r>
              <a:rPr lang="en-US" altLang="zh-TW" dirty="0" smtClean="0">
                <a:ea typeface="微軟正黑體" panose="020B0604030504040204" pitchFamily="34" charset="-120"/>
              </a:rPr>
              <a:t>ch1 </a:t>
            </a:r>
            <a:endParaRPr lang="zh-TW" altLang="en-US" dirty="0">
              <a:ea typeface="微軟正黑體" panose="020B0604030504040204" pitchFamily="34" charset="-120"/>
            </a:endParaRPr>
          </a:p>
        </p:txBody>
      </p:sp>
      <p:sp>
        <p:nvSpPr>
          <p:cNvPr id="5" name="頁尾版面配置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ea typeface="微軟正黑體" panose="020B0604030504040204" pitchFamily="34" charset="-120"/>
              </a:defRPr>
            </a:lvl1pPr>
          </a:lstStyle>
          <a:p>
            <a:pPr>
              <a:defRPr/>
            </a:pPr>
            <a:endParaRPr lang="zh-TW" altLang="en-US" dirty="0"/>
          </a:p>
        </p:txBody>
      </p:sp>
      <p:sp>
        <p:nvSpPr>
          <p:cNvPr id="6" name="投影片編號版面配置區 5"/>
          <p:cNvSpPr>
            <a:spLocks noGrp="1"/>
          </p:cNvSpPr>
          <p:nvPr>
            <p:ph type="sldNum" sz="quarter" idx="4"/>
          </p:nvPr>
        </p:nvSpPr>
        <p:spPr>
          <a:xfrm>
            <a:off x="6457950" y="6453188"/>
            <a:ext cx="2589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chemeClr val="bg1"/>
                </a:solidFill>
                <a:ea typeface="微軟正黑體" panose="020B0604030504040204" pitchFamily="34" charset="-120"/>
              </a:defRPr>
            </a:lvl1pPr>
          </a:lstStyle>
          <a:p>
            <a:pPr>
              <a:defRPr/>
            </a:pPr>
            <a:fld id="{EB42C099-C034-4691-A580-1C117A16E5C6}" type="slidenum">
              <a:rPr lang="zh-TW" altLang="en-US" smtClean="0"/>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4540" r:id="rId1"/>
    <p:sldLayoutId id="2147484553"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Lst>
  <p:transition spd="slow">
    <p:push dir="u"/>
  </p:transition>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4400" b="1" kern="1200">
          <a:solidFill>
            <a:schemeClr val="bg1"/>
          </a:solidFill>
          <a:latin typeface="微軟正黑體" panose="020B0604030504040204" pitchFamily="34" charset="-120"/>
          <a:ea typeface="微軟正黑體" panose="020B0604030504040204" pitchFamily="34" charset="-120"/>
          <a:cs typeface="+mj-cs"/>
        </a:defRPr>
      </a:lvl1pPr>
      <a:lvl2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2pPr>
      <a:lvl3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3pPr>
      <a:lvl4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4pPr>
      <a:lvl5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5pPr>
      <a:lvl6pPr marL="4572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6pPr>
      <a:lvl7pPr marL="9144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7pPr>
      <a:lvl8pPr marL="13716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8pPr>
      <a:lvl9pPr marL="18288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bg1"/>
          </a:solidFill>
          <a:latin typeface="微軟正黑體" panose="020B0604030504040204" pitchFamily="34" charset="-120"/>
          <a:ea typeface="微軟正黑體" panose="020B0604030504040204" pitchFamily="34" charset="-120"/>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bg1"/>
          </a:solidFill>
          <a:latin typeface="微軟正黑體" panose="020B0604030504040204" pitchFamily="34" charset="-120"/>
          <a:ea typeface="微軟正黑體" panose="020B0604030504040204" pitchFamily="34"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bg1"/>
          </a:solidFill>
          <a:latin typeface="微軟正黑體" panose="020B0604030504040204" pitchFamily="34" charset="-120"/>
          <a:ea typeface="微軟正黑體" panose="020B0604030504040204" pitchFamily="34"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bg1"/>
          </a:solidFill>
          <a:latin typeface="微軟正黑體" panose="020B0604030504040204" pitchFamily="34" charset="-120"/>
          <a:ea typeface="微軟正黑體" panose="020B0604030504040204" pitchFamily="34"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bg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9.gif"/><Relationship Id="rId1" Type="http://schemas.openxmlformats.org/officeDocument/2006/relationships/slideLayout" Target="../slideLayouts/slideLayout2.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p:txBody>
          <a:bodyPr/>
          <a:lstStyle/>
          <a:p>
            <a:pPr eaLnBrk="1" hangingPunct="1"/>
            <a:endParaRPr lang="zh-TW" altLang="en-US" smtClean="0"/>
          </a:p>
        </p:txBody>
      </p:sp>
      <p:sp>
        <p:nvSpPr>
          <p:cNvPr id="9219" name="副標題 4"/>
          <p:cNvSpPr>
            <a:spLocks noGrp="1"/>
          </p:cNvSpPr>
          <p:nvPr>
            <p:ph type="subTitle" idx="1"/>
          </p:nvPr>
        </p:nvSpPr>
        <p:spPr/>
        <p:txBody>
          <a:bodyPr/>
          <a:lstStyle/>
          <a:p>
            <a:pPr eaLnBrk="1" hangingPunct="1"/>
            <a:endParaRPr lang="zh-TW" altLang="en-US"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2145" y="467129"/>
            <a:ext cx="759433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a:t>
            </a:r>
            <a:r>
              <a:rPr lang="zh-TW" altLang="en-US" sz="4400" dirty="0">
                <a:latin typeface="微軟正黑體" pitchFamily="34" charset="-120"/>
                <a:ea typeface="微軟正黑體" pitchFamily="34" charset="-120"/>
              </a:rPr>
              <a:t>策略管理的基本概念</a:t>
            </a:r>
          </a:p>
        </p:txBody>
      </p:sp>
      <p:sp>
        <p:nvSpPr>
          <p:cNvPr id="3" name="內容版面配置區 2"/>
          <p:cNvSpPr>
            <a:spLocks noGrp="1"/>
          </p:cNvSpPr>
          <p:nvPr>
            <p:ph idx="1"/>
          </p:nvPr>
        </p:nvSpPr>
        <p:spPr>
          <a:xfrm>
            <a:off x="462084" y="2649538"/>
            <a:ext cx="8229600" cy="1698625"/>
          </a:xfrm>
        </p:spPr>
        <p:txBody>
          <a:bodyPr/>
          <a:lstStyle/>
          <a:p>
            <a:pPr eaLnBrk="1" hangingPunct="1">
              <a:buFontTx/>
              <a:buBlip>
                <a:blip r:embed="rId2"/>
              </a:buBlip>
            </a:pPr>
            <a:r>
              <a:rPr lang="zh-TW" altLang="en-US" dirty="0" smtClean="0"/>
              <a:t>必須先瞭解企業目前所採取的做法，包括企業目前的使命、目標、策略，與環境假設。</a:t>
            </a:r>
            <a:endParaRPr lang="en-US" altLang="zh-TW" dirty="0" smtClean="0"/>
          </a:p>
          <a:p>
            <a:pPr eaLnBrk="1" hangingPunct="1">
              <a:buFontTx/>
              <a:buBlip>
                <a:blip r:embed="rId2"/>
              </a:buBlip>
            </a:pPr>
            <a:r>
              <a:rPr lang="zh-TW" altLang="en-US" dirty="0" smtClean="0"/>
              <a:t>接著必須針對企業的</a:t>
            </a:r>
            <a:r>
              <a:rPr lang="zh-TW" altLang="en-US" dirty="0" smtClean="0">
                <a:solidFill>
                  <a:srgbClr val="FF5050"/>
                </a:solidFill>
              </a:rPr>
              <a:t>內部</a:t>
            </a:r>
            <a:r>
              <a:rPr lang="zh-TW" altLang="en-US" dirty="0" smtClean="0"/>
              <a:t>與</a:t>
            </a:r>
            <a:r>
              <a:rPr lang="zh-TW" altLang="en-US" dirty="0" smtClean="0">
                <a:solidFill>
                  <a:srgbClr val="FF5050"/>
                </a:solidFill>
              </a:rPr>
              <a:t>外部</a:t>
            </a:r>
            <a:r>
              <a:rPr lang="zh-TW" altLang="en-US" dirty="0" smtClean="0"/>
              <a:t>進行分析</a:t>
            </a:r>
          </a:p>
        </p:txBody>
      </p:sp>
      <p:sp>
        <p:nvSpPr>
          <p:cNvPr id="12292"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endParaRPr lang="en-US" altLang="zh-TW" dirty="0" smtClean="0">
              <a:ea typeface="微軟正黑體" panose="020B0604030504040204" pitchFamily="34" charset="-120"/>
            </a:endParaRPr>
          </a:p>
        </p:txBody>
      </p:sp>
      <p:sp>
        <p:nvSpPr>
          <p:cNvPr id="12293"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6581C197-C922-4D96-84EA-B6A9C89CBF99}" type="slidenum">
              <a:rPr lang="en-US" altLang="zh-TW">
                <a:ea typeface="微軟正黑體" panose="020B0604030504040204" pitchFamily="34" charset="-120"/>
              </a:rPr>
              <a:pPr eaLnBrk="1" hangingPunct="1"/>
              <a:t>10</a:t>
            </a:fld>
            <a:endParaRPr lang="en-US" altLang="zh-TW" dirty="0">
              <a:ea typeface="微軟正黑體" panose="020B0604030504040204" pitchFamily="34" charset="-120"/>
            </a:endParaRPr>
          </a:p>
        </p:txBody>
      </p:sp>
      <p:graphicFrame>
        <p:nvGraphicFramePr>
          <p:cNvPr id="6" name="資料庫圖表 5"/>
          <p:cNvGraphicFramePr/>
          <p:nvPr>
            <p:extLst>
              <p:ext uri="{D42A27DB-BD31-4B8C-83A1-F6EECF244321}">
                <p14:modId xmlns:p14="http://schemas.microsoft.com/office/powerpoint/2010/main" val="773960066"/>
              </p:ext>
            </p:extLst>
          </p:nvPr>
        </p:nvGraphicFramePr>
        <p:xfrm>
          <a:off x="454905" y="1332811"/>
          <a:ext cx="3074504" cy="1187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群組 6"/>
          <p:cNvGrpSpPr>
            <a:grpSpLocks/>
          </p:cNvGrpSpPr>
          <p:nvPr/>
        </p:nvGrpSpPr>
        <p:grpSpPr bwMode="auto">
          <a:xfrm>
            <a:off x="1814633" y="4559300"/>
            <a:ext cx="3008313" cy="1828800"/>
            <a:chOff x="2292625" y="4644884"/>
            <a:chExt cx="2895602" cy="1557132"/>
          </a:xfrm>
        </p:grpSpPr>
        <p:sp>
          <p:nvSpPr>
            <p:cNvPr id="8" name="圓角矩形圖說文字 7"/>
            <p:cNvSpPr/>
            <p:nvPr/>
          </p:nvSpPr>
          <p:spPr>
            <a:xfrm rot="10800000">
              <a:off x="2292625" y="4644884"/>
              <a:ext cx="2895602" cy="1557132"/>
            </a:xfrm>
            <a:prstGeom prst="wedgeRoundRectCallout">
              <a:avLst>
                <a:gd name="adj1" fmla="val -32755"/>
                <a:gd name="adj2" fmla="val 75315"/>
                <a:gd name="adj3" fmla="val 16667"/>
              </a:avLst>
            </a:prstGeom>
            <a:solidFill>
              <a:srgbClr val="FF9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9" name="文字方塊 8"/>
            <p:cNvSpPr txBox="1"/>
            <p:nvPr/>
          </p:nvSpPr>
          <p:spPr>
            <a:xfrm>
              <a:off x="2438675" y="4784566"/>
              <a:ext cx="2624140" cy="1199991"/>
            </a:xfrm>
            <a:prstGeom prst="rect">
              <a:avLst/>
            </a:prstGeom>
            <a:noFill/>
          </p:spPr>
          <p:txBody>
            <a:bodyPr>
              <a:spAutoFit/>
            </a:bodyPr>
            <a:lstStyle/>
            <a:p>
              <a:pPr>
                <a:defRPr/>
              </a:pPr>
              <a:r>
                <a:rPr lang="zh-TW" altLang="en-US" sz="2400" b="1" dirty="0">
                  <a:solidFill>
                    <a:schemeClr val="accent6">
                      <a:lumMod val="75000"/>
                    </a:schemeClr>
                  </a:solidFill>
                  <a:latin typeface="微軟正黑體" pitchFamily="34" charset="-120"/>
                  <a:ea typeface="微軟正黑體" pitchFamily="34" charset="-120"/>
                </a:rPr>
                <a:t>主要係分析企業所擁有的資源和能耐，以找出強勢與弱勢。</a:t>
              </a:r>
            </a:p>
          </p:txBody>
        </p:sp>
      </p:grpSp>
      <p:grpSp>
        <p:nvGrpSpPr>
          <p:cNvPr id="5" name="群組 9"/>
          <p:cNvGrpSpPr>
            <a:grpSpLocks/>
          </p:cNvGrpSpPr>
          <p:nvPr/>
        </p:nvGrpSpPr>
        <p:grpSpPr bwMode="auto">
          <a:xfrm>
            <a:off x="4856285" y="4537075"/>
            <a:ext cx="2895600" cy="1601787"/>
            <a:chOff x="2080590" y="4671388"/>
            <a:chExt cx="2895602" cy="1602792"/>
          </a:xfrm>
        </p:grpSpPr>
        <p:sp>
          <p:nvSpPr>
            <p:cNvPr id="11" name="圓角矩形圖說文字 10"/>
            <p:cNvSpPr/>
            <p:nvPr/>
          </p:nvSpPr>
          <p:spPr>
            <a:xfrm rot="10800000">
              <a:off x="2080590" y="4671388"/>
              <a:ext cx="2895602" cy="1557132"/>
            </a:xfrm>
            <a:prstGeom prst="wedgeRoundRectCallout">
              <a:avLst>
                <a:gd name="adj1" fmla="val 27545"/>
                <a:gd name="adj2" fmla="val 74852"/>
                <a:gd name="adj3" fmla="val 16667"/>
              </a:avLst>
            </a:prstGeom>
            <a:solidFill>
              <a:srgbClr val="FFFF6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12" name="文字方塊 11"/>
            <p:cNvSpPr txBox="1"/>
            <p:nvPr/>
          </p:nvSpPr>
          <p:spPr>
            <a:xfrm>
              <a:off x="2199652" y="4704746"/>
              <a:ext cx="2624140" cy="1569434"/>
            </a:xfrm>
            <a:prstGeom prst="rect">
              <a:avLst/>
            </a:prstGeom>
            <a:noFill/>
          </p:spPr>
          <p:txBody>
            <a:bodyPr>
              <a:spAutoFit/>
            </a:bodyPr>
            <a:lstStyle/>
            <a:p>
              <a:pPr>
                <a:defRPr/>
              </a:pPr>
              <a:r>
                <a:rPr lang="zh-TW" altLang="en-US" sz="2400" b="1" dirty="0">
                  <a:solidFill>
                    <a:schemeClr val="accent6">
                      <a:lumMod val="75000"/>
                    </a:schemeClr>
                  </a:solidFill>
                  <a:latin typeface="微軟正黑體" pitchFamily="34" charset="-120"/>
                  <a:ea typeface="微軟正黑體" pitchFamily="34" charset="-120"/>
                </a:rPr>
                <a:t>針對企業所處的經營環境，去尋找環境中所存在的機會與威脅。</a:t>
              </a:r>
            </a:p>
          </p:txBody>
        </p:sp>
      </p:grpSp>
    </p:spTree>
    <p:extLst>
      <p:ext uri="{BB962C8B-B14F-4D97-AF65-F5344CB8AC3E}">
        <p14:creationId xmlns:p14="http://schemas.microsoft.com/office/powerpoint/2010/main" val="23290472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10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amond(in)">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a:t>
            </a:r>
            <a:r>
              <a:rPr lang="zh-TW" altLang="en-US" sz="4400" dirty="0">
                <a:latin typeface="微軟正黑體" pitchFamily="34" charset="-120"/>
                <a:ea typeface="微軟正黑體" pitchFamily="34" charset="-120"/>
              </a:rPr>
              <a:t>策略管理的基本概念</a:t>
            </a:r>
          </a:p>
        </p:txBody>
      </p:sp>
      <p:sp>
        <p:nvSpPr>
          <p:cNvPr id="13315" name="內容版面配置區 2"/>
          <p:cNvSpPr>
            <a:spLocks noGrp="1"/>
          </p:cNvSpPr>
          <p:nvPr>
            <p:ph idx="1"/>
          </p:nvPr>
        </p:nvSpPr>
        <p:spPr>
          <a:xfrm>
            <a:off x="444500" y="2889250"/>
            <a:ext cx="8229600" cy="2795588"/>
          </a:xfrm>
        </p:spPr>
        <p:txBody>
          <a:bodyPr/>
          <a:lstStyle/>
          <a:p>
            <a:pPr eaLnBrk="1" hangingPunct="1">
              <a:buFontTx/>
              <a:buBlip>
                <a:blip r:embed="rId2"/>
              </a:buBlip>
            </a:pPr>
            <a:r>
              <a:rPr lang="zh-TW" altLang="en-US" dirty="0" smtClean="0"/>
              <a:t>針對資源與環境所進行的內外部分析，又稱為</a:t>
            </a:r>
            <a:r>
              <a:rPr lang="en-US" altLang="zh-TW" dirty="0" smtClean="0"/>
              <a:t>SWOT</a:t>
            </a:r>
            <a:r>
              <a:rPr lang="zh-TW" altLang="en-US" dirty="0" smtClean="0"/>
              <a:t>分析。</a:t>
            </a:r>
            <a:endParaRPr lang="en-US" altLang="zh-TW" dirty="0" smtClean="0"/>
          </a:p>
          <a:p>
            <a:pPr eaLnBrk="1" hangingPunct="1">
              <a:buFontTx/>
              <a:buBlip>
                <a:blip r:embed="rId2"/>
              </a:buBlip>
            </a:pPr>
            <a:r>
              <a:rPr lang="zh-TW" altLang="en-US" dirty="0" smtClean="0"/>
              <a:t>總結來說，策略規劃的主要觀念為</a:t>
            </a:r>
            <a:r>
              <a:rPr lang="zh-TW" altLang="en-US" dirty="0" smtClean="0">
                <a:solidFill>
                  <a:srgbClr val="FF5050"/>
                </a:solidFill>
              </a:rPr>
              <a:t>「策略是達成目標的手段，這種手段必須能運用資源的強勢，來彌補其弱勢，並能掌握環境中的機會，來迴避其威脅。」</a:t>
            </a:r>
          </a:p>
        </p:txBody>
      </p:sp>
      <p:sp>
        <p:nvSpPr>
          <p:cNvPr id="13316"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13317"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93BDA200-D993-4B1C-AA8A-EE15C0FC9F2F}" type="slidenum">
              <a:rPr lang="en-US" altLang="zh-TW">
                <a:ea typeface="微軟正黑體" panose="020B0604030504040204" pitchFamily="34" charset="-120"/>
              </a:rPr>
              <a:pPr eaLnBrk="1" hangingPunct="1"/>
              <a:t>11</a:t>
            </a:fld>
            <a:endParaRPr lang="en-US" altLang="zh-TW" dirty="0">
              <a:ea typeface="微軟正黑體" panose="020B0604030504040204" pitchFamily="34" charset="-120"/>
            </a:endParaRPr>
          </a:p>
        </p:txBody>
      </p:sp>
      <p:grpSp>
        <p:nvGrpSpPr>
          <p:cNvPr id="3" name="群組 5"/>
          <p:cNvGrpSpPr/>
          <p:nvPr/>
        </p:nvGrpSpPr>
        <p:grpSpPr>
          <a:xfrm>
            <a:off x="503583" y="1611188"/>
            <a:ext cx="3074504" cy="1064700"/>
            <a:chOff x="0" y="61237"/>
            <a:chExt cx="3074504" cy="1064700"/>
          </a:xfrm>
          <a:scene3d>
            <a:camera prst="orthographicFront"/>
            <a:lightRig rig="flat" dir="t"/>
          </a:scene3d>
        </p:grpSpPr>
        <p:sp>
          <p:nvSpPr>
            <p:cNvPr id="7" name="圓角矩形 6"/>
            <p:cNvSpPr/>
            <p:nvPr/>
          </p:nvSpPr>
          <p:spPr>
            <a:xfrm>
              <a:off x="0" y="61237"/>
              <a:ext cx="3074504" cy="1064700"/>
            </a:xfrm>
            <a:prstGeom prst="roundRect">
              <a:avLst/>
            </a:prstGeom>
            <a:solidFill>
              <a:schemeClr val="accent6">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0"/>
              </a:schemeClr>
            </a:effectRef>
            <a:fontRef idx="minor">
              <a:schemeClr val="lt1"/>
            </a:fontRef>
          </p:style>
        </p:sp>
        <p:sp>
          <p:nvSpPr>
            <p:cNvPr id="8" name="圓角矩形 4"/>
            <p:cNvSpPr/>
            <p:nvPr/>
          </p:nvSpPr>
          <p:spPr>
            <a:xfrm>
              <a:off x="51974" y="113211"/>
              <a:ext cx="2970556" cy="960752"/>
            </a:xfrm>
            <a:prstGeom prst="rect">
              <a:avLst/>
            </a:prstGeom>
            <a:sp3d/>
          </p:spPr>
          <p:style>
            <a:lnRef idx="0">
              <a:scrgbClr r="0" g="0" b="0"/>
            </a:lnRef>
            <a:fillRef idx="0">
              <a:scrgbClr r="0" g="0" b="0"/>
            </a:fillRef>
            <a:effectRef idx="0">
              <a:scrgbClr r="0" g="0" b="0"/>
            </a:effectRef>
            <a:fontRef idx="minor">
              <a:schemeClr val="lt1"/>
            </a:fontRef>
          </p:style>
          <p:txBody>
            <a:bodyPr lIns="133350" tIns="133350" rIns="133350" bIns="133350" spcCol="1270" anchor="ctr"/>
            <a:lstStyle/>
            <a:p>
              <a:pPr algn="ctr" defTabSz="1555750">
                <a:lnSpc>
                  <a:spcPct val="90000"/>
                </a:lnSpc>
                <a:spcAft>
                  <a:spcPct val="35000"/>
                </a:spcAft>
                <a:defRPr/>
              </a:pPr>
              <a:r>
                <a:rPr lang="zh-TW" altLang="en-US" sz="3500" b="1" dirty="0">
                  <a:latin typeface="微軟正黑體" pitchFamily="34" charset="-120"/>
                  <a:ea typeface="微軟正黑體" pitchFamily="34" charset="-120"/>
                </a:rPr>
                <a:t>策略規劃階段</a:t>
              </a:r>
            </a:p>
          </p:txBody>
        </p:sp>
      </p:grpSp>
    </p:spTree>
    <p:extLst>
      <p:ext uri="{BB962C8B-B14F-4D97-AF65-F5344CB8AC3E}">
        <p14:creationId xmlns:p14="http://schemas.microsoft.com/office/powerpoint/2010/main" val="40052411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1000" fill="hold"/>
                                        <p:tgtEl>
                                          <p:spTgt spid="133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3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3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 calcmode="lin" valueType="num">
                                      <p:cBhvr>
                                        <p:cTn id="14" dur="1000" fill="hold"/>
                                        <p:tgtEl>
                                          <p:spTgt spid="1331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331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a:t>
            </a:r>
            <a:r>
              <a:rPr lang="zh-TW" altLang="en-US" sz="4400" dirty="0">
                <a:latin typeface="微軟正黑體" pitchFamily="34" charset="-120"/>
                <a:ea typeface="微軟正黑體" pitchFamily="34" charset="-120"/>
              </a:rPr>
              <a:t>策略管理的基本概念</a:t>
            </a:r>
          </a:p>
        </p:txBody>
      </p:sp>
      <p:sp>
        <p:nvSpPr>
          <p:cNvPr id="14339" name="內容版面配置區 2"/>
          <p:cNvSpPr>
            <a:spLocks noGrp="1"/>
          </p:cNvSpPr>
          <p:nvPr>
            <p:ph idx="1"/>
          </p:nvPr>
        </p:nvSpPr>
        <p:spPr>
          <a:xfrm>
            <a:off x="457200" y="2690321"/>
            <a:ext cx="8229600" cy="3462338"/>
          </a:xfrm>
        </p:spPr>
        <p:txBody>
          <a:bodyPr/>
          <a:lstStyle/>
          <a:p>
            <a:pPr eaLnBrk="1" hangingPunct="1">
              <a:buFontTx/>
              <a:buBlip>
                <a:blip r:embed="rId2"/>
              </a:buBlip>
            </a:pPr>
            <a:r>
              <a:rPr lang="zh-TW" altLang="en-US" dirty="0" smtClean="0">
                <a:latin typeface="微軟正黑體" panose="020B0604030504040204" pitchFamily="34" charset="-120"/>
                <a:ea typeface="微軟正黑體" panose="020B0604030504040204" pitchFamily="34" charset="-120"/>
              </a:rPr>
              <a:t>策略執行時面臨的最大挑戰便是策略與組織內其他相關因素的配適。</a:t>
            </a:r>
            <a:endParaRPr lang="en-US" altLang="zh-TW" dirty="0" smtClean="0">
              <a:latin typeface="微軟正黑體" panose="020B0604030504040204" pitchFamily="34" charset="-120"/>
              <a:ea typeface="微軟正黑體" panose="020B0604030504040204" pitchFamily="34" charset="-120"/>
            </a:endParaRPr>
          </a:p>
          <a:p>
            <a:pPr eaLnBrk="1" hangingPunct="1">
              <a:buFontTx/>
              <a:buBlip>
                <a:blip r:embed="rId2"/>
              </a:buBlip>
            </a:pPr>
            <a:r>
              <a:rPr lang="en-US" altLang="zh-TW" dirty="0" smtClean="0">
                <a:solidFill>
                  <a:srgbClr val="FF5050"/>
                </a:solidFill>
                <a:latin typeface="微軟正黑體" panose="020B0604030504040204" pitchFamily="34" charset="-120"/>
                <a:ea typeface="微軟正黑體" panose="020B0604030504040204" pitchFamily="34" charset="-120"/>
              </a:rPr>
              <a:t>7-S</a:t>
            </a:r>
            <a:r>
              <a:rPr lang="zh-TW" altLang="en-US" dirty="0" smtClean="0">
                <a:latin typeface="微軟正黑體" panose="020B0604030504040204" pitchFamily="34" charset="-120"/>
                <a:ea typeface="微軟正黑體" panose="020B0604030504040204" pitchFamily="34" charset="-120"/>
              </a:rPr>
              <a:t>架構便是策略執行上一個很好的</a:t>
            </a:r>
            <a:r>
              <a:rPr lang="zh-TW" altLang="en-US" dirty="0" smtClean="0">
                <a:latin typeface="微軟正黑體" panose="020B0604030504040204" pitchFamily="34" charset="-120"/>
              </a:rPr>
              <a:t>參考</a:t>
            </a:r>
            <a:r>
              <a:rPr lang="zh-TW" altLang="en-US" dirty="0" smtClean="0">
                <a:latin typeface="微軟正黑體" panose="020B0604030504040204" pitchFamily="34" charset="-120"/>
                <a:ea typeface="微軟正黑體" panose="020B0604030504040204" pitchFamily="34" charset="-120"/>
              </a:rPr>
              <a:t>架構。</a:t>
            </a:r>
            <a:endParaRPr lang="en-US" altLang="zh-TW" dirty="0" smtClean="0">
              <a:latin typeface="微軟正黑體" panose="020B0604030504040204" pitchFamily="34" charset="-120"/>
              <a:ea typeface="微軟正黑體" panose="020B0604030504040204" pitchFamily="34" charset="-120"/>
            </a:endParaRPr>
          </a:p>
          <a:p>
            <a:pPr eaLnBrk="1" hangingPunct="1">
              <a:buFontTx/>
              <a:buBlip>
                <a:blip r:embed="rId2"/>
              </a:buBlip>
            </a:pPr>
            <a:r>
              <a:rPr lang="zh-TW" altLang="en-US" dirty="0" smtClean="0">
                <a:latin typeface="微軟正黑體" panose="020B0604030504040204" pitchFamily="34" charset="-120"/>
                <a:ea typeface="微軟正黑體" panose="020B0604030504040204" pitchFamily="34" charset="-120"/>
              </a:rPr>
              <a:t>在策略執行上，策略管理人員必須考慮策略與其他六個</a:t>
            </a:r>
            <a:r>
              <a:rPr lang="en-US" altLang="zh-TW" dirty="0" smtClean="0">
                <a:latin typeface="微軟正黑體" panose="020B0604030504040204" pitchFamily="34" charset="-120"/>
                <a:ea typeface="微軟正黑體" panose="020B0604030504040204" pitchFamily="34" charset="-120"/>
              </a:rPr>
              <a:t>S</a:t>
            </a:r>
            <a:r>
              <a:rPr lang="zh-TW" altLang="en-US" dirty="0" smtClean="0">
                <a:latin typeface="微軟正黑體" panose="020B0604030504040204" pitchFamily="34" charset="-120"/>
                <a:ea typeface="微軟正黑體" panose="020B0604030504040204" pitchFamily="34" charset="-120"/>
              </a:rPr>
              <a:t>的配適是否恰當。</a:t>
            </a:r>
          </a:p>
        </p:txBody>
      </p:sp>
      <p:sp>
        <p:nvSpPr>
          <p:cNvPr id="14340"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14341"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F95FA4FC-8C41-4410-BFEE-1B531E8A98D8}" type="slidenum">
              <a:rPr lang="en-US" altLang="zh-TW">
                <a:ea typeface="微軟正黑體" panose="020B0604030504040204" pitchFamily="34" charset="-120"/>
              </a:rPr>
              <a:pPr eaLnBrk="1" hangingPunct="1"/>
              <a:t>12</a:t>
            </a:fld>
            <a:endParaRPr lang="en-US" altLang="zh-TW" dirty="0">
              <a:ea typeface="微軟正黑體" panose="020B0604030504040204" pitchFamily="34" charset="-120"/>
            </a:endParaRPr>
          </a:p>
        </p:txBody>
      </p:sp>
      <p:grpSp>
        <p:nvGrpSpPr>
          <p:cNvPr id="3" name="群組 6"/>
          <p:cNvGrpSpPr/>
          <p:nvPr/>
        </p:nvGrpSpPr>
        <p:grpSpPr>
          <a:xfrm>
            <a:off x="457200" y="1402880"/>
            <a:ext cx="3074504" cy="1064700"/>
            <a:chOff x="0" y="61237"/>
            <a:chExt cx="3074504" cy="1064700"/>
          </a:xfrm>
          <a:scene3d>
            <a:camera prst="orthographicFront"/>
            <a:lightRig rig="flat" dir="t"/>
          </a:scene3d>
        </p:grpSpPr>
        <p:sp>
          <p:nvSpPr>
            <p:cNvPr id="8" name="圓角矩形 7"/>
            <p:cNvSpPr/>
            <p:nvPr/>
          </p:nvSpPr>
          <p:spPr>
            <a:xfrm>
              <a:off x="0" y="61237"/>
              <a:ext cx="3074504" cy="1064700"/>
            </a:xfrm>
            <a:prstGeom prst="roundRect">
              <a:avLst/>
            </a:prstGeom>
            <a:solidFill>
              <a:schemeClr val="accent6">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0"/>
              </a:schemeClr>
            </a:effectRef>
            <a:fontRef idx="minor">
              <a:schemeClr val="lt1"/>
            </a:fontRef>
          </p:style>
        </p:sp>
        <p:sp>
          <p:nvSpPr>
            <p:cNvPr id="9" name="圓角矩形 4"/>
            <p:cNvSpPr/>
            <p:nvPr/>
          </p:nvSpPr>
          <p:spPr>
            <a:xfrm>
              <a:off x="51974" y="113211"/>
              <a:ext cx="2970556" cy="960752"/>
            </a:xfrm>
            <a:prstGeom prst="rect">
              <a:avLst/>
            </a:prstGeom>
            <a:sp3d/>
          </p:spPr>
          <p:style>
            <a:lnRef idx="0">
              <a:scrgbClr r="0" g="0" b="0"/>
            </a:lnRef>
            <a:fillRef idx="0">
              <a:scrgbClr r="0" g="0" b="0"/>
            </a:fillRef>
            <a:effectRef idx="0">
              <a:scrgbClr r="0" g="0" b="0"/>
            </a:effectRef>
            <a:fontRef idx="minor">
              <a:schemeClr val="lt1"/>
            </a:fontRef>
          </p:style>
          <p:txBody>
            <a:bodyPr lIns="133350" tIns="133350" rIns="133350" bIns="133350" spcCol="1270" anchor="ctr"/>
            <a:lstStyle/>
            <a:p>
              <a:pPr algn="ctr" defTabSz="1555750">
                <a:lnSpc>
                  <a:spcPct val="90000"/>
                </a:lnSpc>
                <a:spcAft>
                  <a:spcPct val="35000"/>
                </a:spcAft>
                <a:defRPr/>
              </a:pPr>
              <a:r>
                <a:rPr lang="zh-TW" altLang="en-US" sz="3500" b="1" dirty="0">
                  <a:latin typeface="微軟正黑體" pitchFamily="34" charset="-120"/>
                  <a:ea typeface="微軟正黑體" pitchFamily="34" charset="-120"/>
                </a:rPr>
                <a:t>策略執行階段</a:t>
              </a:r>
            </a:p>
          </p:txBody>
        </p:sp>
      </p:grpSp>
    </p:spTree>
    <p:extLst>
      <p:ext uri="{BB962C8B-B14F-4D97-AF65-F5344CB8AC3E}">
        <p14:creationId xmlns:p14="http://schemas.microsoft.com/office/powerpoint/2010/main" val="10326677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3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 calcmode="lin" valueType="num">
                                      <p:cBhvr>
                                        <p:cTn id="14" dur="1000" fill="hold"/>
                                        <p:tgtEl>
                                          <p:spTgt spid="1433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433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433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 calcmode="lin" valueType="num">
                                      <p:cBhvr>
                                        <p:cTn id="21" dur="1000" fill="hold"/>
                                        <p:tgtEl>
                                          <p:spTgt spid="1433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433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a:t>
            </a:r>
            <a:r>
              <a:rPr lang="zh-TW" altLang="en-US" sz="4400" dirty="0">
                <a:latin typeface="微軟正黑體" pitchFamily="34" charset="-120"/>
                <a:ea typeface="微軟正黑體" pitchFamily="34" charset="-120"/>
              </a:rPr>
              <a:t>策略管理的基本概念</a:t>
            </a:r>
          </a:p>
        </p:txBody>
      </p:sp>
      <p:sp>
        <p:nvSpPr>
          <p:cNvPr id="48" name="手繪多邊形 47"/>
          <p:cNvSpPr/>
          <p:nvPr/>
        </p:nvSpPr>
        <p:spPr>
          <a:xfrm rot="16200000">
            <a:off x="4358088" y="2824953"/>
            <a:ext cx="427822" cy="31025"/>
          </a:xfrm>
          <a:custGeom>
            <a:avLst/>
            <a:gdLst>
              <a:gd name="connsiteX0" fmla="*/ 0 w 427822"/>
              <a:gd name="connsiteY0" fmla="*/ 15512 h 31025"/>
              <a:gd name="connsiteX1" fmla="*/ 427822 w 427822"/>
              <a:gd name="connsiteY1" fmla="*/ 15512 h 31025"/>
            </a:gdLst>
            <a:ahLst/>
            <a:cxnLst>
              <a:cxn ang="0">
                <a:pos x="connsiteX0" y="connsiteY0"/>
              </a:cxn>
              <a:cxn ang="0">
                <a:pos x="connsiteX1" y="connsiteY1"/>
              </a:cxn>
            </a:cxnLst>
            <a:rect l="l" t="t" r="r" b="b"/>
            <a:pathLst>
              <a:path w="427822" h="31025">
                <a:moveTo>
                  <a:pt x="0" y="15512"/>
                </a:moveTo>
                <a:lnTo>
                  <a:pt x="427822" y="15512"/>
                </a:lnTo>
              </a:path>
            </a:pathLst>
          </a:custGeom>
          <a:noFill/>
          <a:sp3d z="-40000" prstMaterial="matte"/>
        </p:spPr>
        <p:style>
          <a:lnRef idx="2">
            <a:schemeClr val="accent6">
              <a:tint val="90000"/>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215915" tIns="4817" rIns="215915" bIns="4817" numCol="1" spcCol="1270" anchor="ctr" anchorCtr="0">
            <a:noAutofit/>
          </a:bodyPr>
          <a:lstStyle/>
          <a:p>
            <a:pPr lvl="0" algn="ctr" defTabSz="222250">
              <a:lnSpc>
                <a:spcPct val="90000"/>
              </a:lnSpc>
              <a:spcBef>
                <a:spcPct val="0"/>
              </a:spcBef>
              <a:spcAft>
                <a:spcPct val="35000"/>
              </a:spcAft>
            </a:pPr>
            <a:endParaRPr lang="zh-TW" altLang="en-US" sz="500" kern="1200"/>
          </a:p>
        </p:txBody>
      </p:sp>
      <p:sp>
        <p:nvSpPr>
          <p:cNvPr id="50" name="手繪多邊形 49"/>
          <p:cNvSpPr/>
          <p:nvPr/>
        </p:nvSpPr>
        <p:spPr>
          <a:xfrm rot="20362896">
            <a:off x="5193322" y="3264765"/>
            <a:ext cx="1326658" cy="31025"/>
          </a:xfrm>
          <a:custGeom>
            <a:avLst/>
            <a:gdLst>
              <a:gd name="connsiteX0" fmla="*/ 0 w 1326658"/>
              <a:gd name="connsiteY0" fmla="*/ 15512 h 31025"/>
              <a:gd name="connsiteX1" fmla="*/ 1326658 w 1326658"/>
              <a:gd name="connsiteY1" fmla="*/ 15512 h 31025"/>
            </a:gdLst>
            <a:ahLst/>
            <a:cxnLst>
              <a:cxn ang="0">
                <a:pos x="connsiteX0" y="connsiteY0"/>
              </a:cxn>
              <a:cxn ang="0">
                <a:pos x="connsiteX1" y="connsiteY1"/>
              </a:cxn>
            </a:cxnLst>
            <a:rect l="l" t="t" r="r" b="b"/>
            <a:pathLst>
              <a:path w="1326658" h="31025">
                <a:moveTo>
                  <a:pt x="0" y="15512"/>
                </a:moveTo>
                <a:lnTo>
                  <a:pt x="1326658" y="15512"/>
                </a:lnTo>
              </a:path>
            </a:pathLst>
          </a:custGeom>
          <a:noFill/>
          <a:sp3d z="-40000" prstMaterial="matte"/>
        </p:spPr>
        <p:style>
          <a:lnRef idx="2">
            <a:schemeClr val="accent6">
              <a:tint val="90000"/>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642862" tIns="-17654" rIns="642863" bIns="-17653" numCol="1" spcCol="1270" anchor="ctr" anchorCtr="0">
            <a:noAutofit/>
          </a:bodyPr>
          <a:lstStyle/>
          <a:p>
            <a:pPr lvl="0" algn="ctr" defTabSz="222250">
              <a:lnSpc>
                <a:spcPct val="90000"/>
              </a:lnSpc>
              <a:spcBef>
                <a:spcPct val="0"/>
              </a:spcBef>
              <a:spcAft>
                <a:spcPct val="35000"/>
              </a:spcAft>
            </a:pPr>
            <a:endParaRPr lang="zh-TW" altLang="en-US" sz="500" kern="1200"/>
          </a:p>
        </p:txBody>
      </p:sp>
      <p:sp>
        <p:nvSpPr>
          <p:cNvPr id="52" name="手繪多邊形 51"/>
          <p:cNvSpPr/>
          <p:nvPr/>
        </p:nvSpPr>
        <p:spPr>
          <a:xfrm rot="1513620">
            <a:off x="5144362" y="4359785"/>
            <a:ext cx="1451874" cy="31025"/>
          </a:xfrm>
          <a:custGeom>
            <a:avLst/>
            <a:gdLst>
              <a:gd name="connsiteX0" fmla="*/ 0 w 1451874"/>
              <a:gd name="connsiteY0" fmla="*/ 15512 h 31025"/>
              <a:gd name="connsiteX1" fmla="*/ 1451874 w 1451874"/>
              <a:gd name="connsiteY1" fmla="*/ 15512 h 31025"/>
            </a:gdLst>
            <a:ahLst/>
            <a:cxnLst>
              <a:cxn ang="0">
                <a:pos x="connsiteX0" y="connsiteY0"/>
              </a:cxn>
              <a:cxn ang="0">
                <a:pos x="connsiteX1" y="connsiteY1"/>
              </a:cxn>
            </a:cxnLst>
            <a:rect l="l" t="t" r="r" b="b"/>
            <a:pathLst>
              <a:path w="1451874" h="31025">
                <a:moveTo>
                  <a:pt x="0" y="15512"/>
                </a:moveTo>
                <a:lnTo>
                  <a:pt x="1451874" y="15512"/>
                </a:lnTo>
              </a:path>
            </a:pathLst>
          </a:custGeom>
          <a:noFill/>
          <a:sp3d z="-40000" prstMaterial="matte"/>
        </p:spPr>
        <p:style>
          <a:lnRef idx="2">
            <a:schemeClr val="accent6">
              <a:tint val="90000"/>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702340" tIns="-20784" rIns="702340" bIns="-20785" numCol="1" spcCol="1270" anchor="ctr" anchorCtr="0">
            <a:noAutofit/>
          </a:bodyPr>
          <a:lstStyle/>
          <a:p>
            <a:pPr lvl="0" algn="ctr" defTabSz="222250">
              <a:lnSpc>
                <a:spcPct val="90000"/>
              </a:lnSpc>
              <a:spcBef>
                <a:spcPct val="0"/>
              </a:spcBef>
              <a:spcAft>
                <a:spcPct val="35000"/>
              </a:spcAft>
            </a:pPr>
            <a:endParaRPr lang="zh-TW" altLang="en-US" sz="500" kern="1200"/>
          </a:p>
        </p:txBody>
      </p:sp>
      <p:sp>
        <p:nvSpPr>
          <p:cNvPr id="54" name="手繪多邊形 53"/>
          <p:cNvSpPr/>
          <p:nvPr/>
        </p:nvSpPr>
        <p:spPr>
          <a:xfrm rot="5301451">
            <a:off x="4383147" y="4672319"/>
            <a:ext cx="430707" cy="31025"/>
          </a:xfrm>
          <a:custGeom>
            <a:avLst/>
            <a:gdLst>
              <a:gd name="connsiteX0" fmla="*/ 0 w 430707"/>
              <a:gd name="connsiteY0" fmla="*/ 15512 h 31025"/>
              <a:gd name="connsiteX1" fmla="*/ 430707 w 430707"/>
              <a:gd name="connsiteY1" fmla="*/ 15512 h 31025"/>
            </a:gdLst>
            <a:ahLst/>
            <a:cxnLst>
              <a:cxn ang="0">
                <a:pos x="connsiteX0" y="connsiteY0"/>
              </a:cxn>
              <a:cxn ang="0">
                <a:pos x="connsiteX1" y="connsiteY1"/>
              </a:cxn>
            </a:cxnLst>
            <a:rect l="l" t="t" r="r" b="b"/>
            <a:pathLst>
              <a:path w="430707" h="31025">
                <a:moveTo>
                  <a:pt x="0" y="15512"/>
                </a:moveTo>
                <a:lnTo>
                  <a:pt x="430707" y="15512"/>
                </a:lnTo>
              </a:path>
            </a:pathLst>
          </a:custGeom>
          <a:noFill/>
          <a:sp3d z="-40000" prstMaterial="matte"/>
        </p:spPr>
        <p:style>
          <a:lnRef idx="2">
            <a:schemeClr val="accent6">
              <a:tint val="90000"/>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217286" tIns="4744" rIns="217285" bIns="4745" numCol="1" spcCol="1270" anchor="ctr" anchorCtr="0">
            <a:noAutofit/>
          </a:bodyPr>
          <a:lstStyle/>
          <a:p>
            <a:pPr lvl="0" algn="ctr" defTabSz="222250">
              <a:lnSpc>
                <a:spcPct val="90000"/>
              </a:lnSpc>
              <a:spcBef>
                <a:spcPct val="0"/>
              </a:spcBef>
              <a:spcAft>
                <a:spcPct val="35000"/>
              </a:spcAft>
            </a:pPr>
            <a:endParaRPr lang="zh-TW" altLang="en-US" sz="500" kern="1200"/>
          </a:p>
        </p:txBody>
      </p:sp>
      <p:sp>
        <p:nvSpPr>
          <p:cNvPr id="56" name="手繪多邊形 55"/>
          <p:cNvSpPr/>
          <p:nvPr/>
        </p:nvSpPr>
        <p:spPr>
          <a:xfrm rot="19986102">
            <a:off x="2713833" y="4362074"/>
            <a:ext cx="1295751" cy="31026"/>
          </a:xfrm>
          <a:custGeom>
            <a:avLst/>
            <a:gdLst>
              <a:gd name="connsiteX0" fmla="*/ 0 w 1295750"/>
              <a:gd name="connsiteY0" fmla="*/ 15512 h 31025"/>
              <a:gd name="connsiteX1" fmla="*/ 1295750 w 1295750"/>
              <a:gd name="connsiteY1" fmla="*/ 15512 h 31025"/>
            </a:gdLst>
            <a:ahLst/>
            <a:cxnLst>
              <a:cxn ang="0">
                <a:pos x="connsiteX0" y="connsiteY0"/>
              </a:cxn>
              <a:cxn ang="0">
                <a:pos x="connsiteX1" y="connsiteY1"/>
              </a:cxn>
            </a:cxnLst>
            <a:rect l="l" t="t" r="r" b="b"/>
            <a:pathLst>
              <a:path w="1295750" h="31025">
                <a:moveTo>
                  <a:pt x="1295750" y="15513"/>
                </a:moveTo>
                <a:lnTo>
                  <a:pt x="0" y="15513"/>
                </a:lnTo>
              </a:path>
            </a:pathLst>
          </a:custGeom>
          <a:noFill/>
          <a:sp3d z="-40000" prstMaterial="matte"/>
        </p:spPr>
        <p:style>
          <a:lnRef idx="2">
            <a:schemeClr val="accent6">
              <a:tint val="90000"/>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628181" tIns="-16880" rIns="628182" bIns="-16882" numCol="1" spcCol="1270" anchor="ctr" anchorCtr="0">
            <a:noAutofit/>
          </a:bodyPr>
          <a:lstStyle/>
          <a:p>
            <a:pPr lvl="0" algn="ctr" defTabSz="222250">
              <a:lnSpc>
                <a:spcPct val="90000"/>
              </a:lnSpc>
              <a:spcBef>
                <a:spcPct val="0"/>
              </a:spcBef>
              <a:spcAft>
                <a:spcPct val="35000"/>
              </a:spcAft>
            </a:pPr>
            <a:endParaRPr lang="zh-TW" altLang="en-US" sz="500" kern="1200"/>
          </a:p>
        </p:txBody>
      </p:sp>
      <p:sp>
        <p:nvSpPr>
          <p:cNvPr id="58" name="手繪多邊形 57"/>
          <p:cNvSpPr/>
          <p:nvPr/>
        </p:nvSpPr>
        <p:spPr>
          <a:xfrm rot="1176426">
            <a:off x="2783456" y="3316502"/>
            <a:ext cx="1153882" cy="31026"/>
          </a:xfrm>
          <a:custGeom>
            <a:avLst/>
            <a:gdLst>
              <a:gd name="connsiteX0" fmla="*/ 0 w 1153881"/>
              <a:gd name="connsiteY0" fmla="*/ 15512 h 31025"/>
              <a:gd name="connsiteX1" fmla="*/ 1153881 w 1153881"/>
              <a:gd name="connsiteY1" fmla="*/ 15512 h 31025"/>
            </a:gdLst>
            <a:ahLst/>
            <a:cxnLst>
              <a:cxn ang="0">
                <a:pos x="connsiteX0" y="connsiteY0"/>
              </a:cxn>
              <a:cxn ang="0">
                <a:pos x="connsiteX1" y="connsiteY1"/>
              </a:cxn>
            </a:cxnLst>
            <a:rect l="l" t="t" r="r" b="b"/>
            <a:pathLst>
              <a:path w="1153881" h="31025">
                <a:moveTo>
                  <a:pt x="1153881" y="15513"/>
                </a:moveTo>
                <a:lnTo>
                  <a:pt x="0" y="15513"/>
                </a:lnTo>
              </a:path>
            </a:pathLst>
          </a:custGeom>
          <a:noFill/>
          <a:sp3d z="-40000" prstMaterial="matte"/>
        </p:spPr>
        <p:style>
          <a:lnRef idx="2">
            <a:schemeClr val="accent6">
              <a:tint val="90000"/>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560794" tIns="-13334" rIns="560793" bIns="-13335" numCol="1" spcCol="1270" anchor="ctr" anchorCtr="0">
            <a:noAutofit/>
          </a:bodyPr>
          <a:lstStyle/>
          <a:p>
            <a:pPr lvl="0" algn="ctr" defTabSz="222250">
              <a:lnSpc>
                <a:spcPct val="90000"/>
              </a:lnSpc>
              <a:spcBef>
                <a:spcPct val="0"/>
              </a:spcBef>
              <a:spcAft>
                <a:spcPct val="35000"/>
              </a:spcAft>
            </a:pPr>
            <a:endParaRPr lang="zh-TW" altLang="en-US" sz="500" kern="1200"/>
          </a:p>
        </p:txBody>
      </p:sp>
      <p:sp>
        <p:nvSpPr>
          <p:cNvPr id="15364"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1536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6B78EEC9-A10C-4B19-B620-84F101EBE767}" type="slidenum">
              <a:rPr lang="en-US" altLang="zh-TW">
                <a:ea typeface="微軟正黑體" panose="020B0604030504040204" pitchFamily="34" charset="-120"/>
              </a:rPr>
              <a:pPr eaLnBrk="1" hangingPunct="1"/>
              <a:t>13</a:t>
            </a:fld>
            <a:endParaRPr lang="en-US" altLang="zh-TW" dirty="0">
              <a:ea typeface="微軟正黑體" panose="020B0604030504040204" pitchFamily="34" charset="-120"/>
            </a:endParaRPr>
          </a:p>
        </p:txBody>
      </p:sp>
      <p:cxnSp>
        <p:nvCxnSpPr>
          <p:cNvPr id="8" name="直線接點 7"/>
          <p:cNvCxnSpPr/>
          <p:nvPr/>
        </p:nvCxnSpPr>
        <p:spPr>
          <a:xfrm flipV="1">
            <a:off x="2718287" y="2049787"/>
            <a:ext cx="1223476" cy="545837"/>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187462" y="2020093"/>
            <a:ext cx="1326051" cy="489606"/>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V="1">
            <a:off x="2831123" y="2806132"/>
            <a:ext cx="3626827" cy="39601"/>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2134518" y="3437792"/>
            <a:ext cx="39564" cy="94175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7130563" y="3389312"/>
            <a:ext cx="17583" cy="99023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2743200" y="5407025"/>
            <a:ext cx="1198563" cy="37670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V="1">
            <a:off x="5254625" y="5375413"/>
            <a:ext cx="1398588" cy="41499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V="1">
            <a:off x="2783438" y="4827139"/>
            <a:ext cx="3802000" cy="84841"/>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flipV="1">
            <a:off x="2542838" y="2437805"/>
            <a:ext cx="1556761" cy="2107269"/>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flipV="1">
            <a:off x="5254625" y="3376613"/>
            <a:ext cx="1527175" cy="2069531"/>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5073162" y="2437805"/>
            <a:ext cx="1916723" cy="2002657"/>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2382715" y="3437792"/>
            <a:ext cx="1740877" cy="188350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6269038" y="6016625"/>
            <a:ext cx="2052637" cy="369888"/>
          </a:xfrm>
          <a:prstGeom prst="rect">
            <a:avLst/>
          </a:prstGeom>
          <a:noFill/>
        </p:spPr>
        <p:txBody>
          <a:bodyPr>
            <a:spAutoFit/>
          </a:bodyPr>
          <a:lstStyle/>
          <a:p>
            <a:pPr>
              <a:defRPr/>
            </a:pPr>
            <a:r>
              <a:rPr lang="zh-TW" altLang="en-US" b="1" dirty="0">
                <a:solidFill>
                  <a:schemeClr val="accent6">
                    <a:lumMod val="50000"/>
                  </a:schemeClr>
                </a:solidFill>
                <a:latin typeface="微軟正黑體" pitchFamily="34" charset="-120"/>
                <a:ea typeface="微軟正黑體" pitchFamily="34" charset="-120"/>
              </a:rPr>
              <a:t>圖</a:t>
            </a:r>
            <a:r>
              <a:rPr lang="en-US" altLang="zh-TW" b="1" dirty="0">
                <a:solidFill>
                  <a:schemeClr val="accent6">
                    <a:lumMod val="50000"/>
                  </a:schemeClr>
                </a:solidFill>
                <a:latin typeface="微軟正黑體" pitchFamily="34" charset="-120"/>
                <a:ea typeface="微軟正黑體" pitchFamily="34" charset="-120"/>
              </a:rPr>
              <a:t>1-3</a:t>
            </a:r>
            <a:r>
              <a:rPr lang="zh-TW" altLang="en-US" b="1" dirty="0">
                <a:solidFill>
                  <a:schemeClr val="accent6">
                    <a:lumMod val="50000"/>
                  </a:schemeClr>
                </a:solidFill>
                <a:latin typeface="微軟正黑體" pitchFamily="34" charset="-120"/>
                <a:ea typeface="微軟正黑體" pitchFamily="34" charset="-120"/>
              </a:rPr>
              <a:t>  </a:t>
            </a:r>
            <a:r>
              <a:rPr lang="en-US" altLang="zh-TW" b="1" dirty="0">
                <a:solidFill>
                  <a:schemeClr val="accent6">
                    <a:lumMod val="50000"/>
                  </a:schemeClr>
                </a:solidFill>
                <a:latin typeface="微軟正黑體" pitchFamily="34" charset="-120"/>
                <a:ea typeface="微軟正黑體" pitchFamily="34" charset="-120"/>
              </a:rPr>
              <a:t> 7-S</a:t>
            </a:r>
            <a:r>
              <a:rPr lang="zh-TW" altLang="en-US" b="1" dirty="0">
                <a:solidFill>
                  <a:schemeClr val="accent6">
                    <a:lumMod val="50000"/>
                  </a:schemeClr>
                </a:solidFill>
                <a:latin typeface="微軟正黑體" pitchFamily="34" charset="-120"/>
                <a:ea typeface="微軟正黑體" pitchFamily="34" charset="-120"/>
              </a:rPr>
              <a:t>架構</a:t>
            </a:r>
          </a:p>
        </p:txBody>
      </p:sp>
      <p:sp>
        <p:nvSpPr>
          <p:cNvPr id="55" name="手繪多邊形 54"/>
          <p:cNvSpPr/>
          <p:nvPr/>
        </p:nvSpPr>
        <p:spPr>
          <a:xfrm>
            <a:off x="3915762" y="4902806"/>
            <a:ext cx="1418480" cy="1418480"/>
          </a:xfrm>
          <a:custGeom>
            <a:avLst/>
            <a:gdLst>
              <a:gd name="connsiteX0" fmla="*/ 0 w 1418480"/>
              <a:gd name="connsiteY0" fmla="*/ 709240 h 1418480"/>
              <a:gd name="connsiteX1" fmla="*/ 709240 w 1418480"/>
              <a:gd name="connsiteY1" fmla="*/ 0 h 1418480"/>
              <a:gd name="connsiteX2" fmla="*/ 1418480 w 1418480"/>
              <a:gd name="connsiteY2" fmla="*/ 709240 h 1418480"/>
              <a:gd name="connsiteX3" fmla="*/ 709240 w 1418480"/>
              <a:gd name="connsiteY3" fmla="*/ 1418480 h 1418480"/>
              <a:gd name="connsiteX4" fmla="*/ 0 w 1418480"/>
              <a:gd name="connsiteY4" fmla="*/ 709240 h 141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480" h="1418480">
                <a:moveTo>
                  <a:pt x="0" y="709240"/>
                </a:moveTo>
                <a:cubicBezTo>
                  <a:pt x="0" y="317538"/>
                  <a:pt x="317538" y="0"/>
                  <a:pt x="709240" y="0"/>
                </a:cubicBezTo>
                <a:cubicBezTo>
                  <a:pt x="1100942" y="0"/>
                  <a:pt x="1418480" y="317538"/>
                  <a:pt x="1418480" y="709240"/>
                </a:cubicBezTo>
                <a:cubicBezTo>
                  <a:pt x="1418480" y="1100942"/>
                  <a:pt x="1100942" y="1418480"/>
                  <a:pt x="709240" y="1418480"/>
                </a:cubicBezTo>
                <a:cubicBezTo>
                  <a:pt x="317538" y="1418480"/>
                  <a:pt x="0" y="1100942"/>
                  <a:pt x="0" y="709240"/>
                </a:cubicBezTo>
                <a:close/>
              </a:path>
            </a:pathLst>
          </a:custGeom>
          <a:solidFill>
            <a:srgbClr val="FFC000">
              <a:alpha val="65882"/>
            </a:srgb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6">
              <a:alpha val="90000"/>
              <a:hueOff val="0"/>
              <a:satOff val="0"/>
              <a:lumOff val="0"/>
              <a:alphaOff val="-24000"/>
            </a:schemeClr>
          </a:effectRef>
          <a:fontRef idx="minor">
            <a:schemeClr val="lt1"/>
          </a:fontRef>
        </p:style>
        <p:txBody>
          <a:bodyPr spcFirstLastPara="0" vert="horz" wrap="square" lIns="219162" tIns="219162" rIns="219162" bIns="219162"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anose="020B0604030504040204" pitchFamily="34" charset="-120"/>
                <a:ea typeface="微軟正黑體" panose="020B0604030504040204" pitchFamily="34" charset="-120"/>
              </a:rPr>
              <a:t>人才</a:t>
            </a:r>
            <a:r>
              <a:rPr lang="en-US" altLang="zh-TW" sz="1800" kern="1200" dirty="0" smtClean="0">
                <a:latin typeface="微軟正黑體" panose="020B0604030504040204" pitchFamily="34" charset="-120"/>
                <a:ea typeface="微軟正黑體" panose="020B0604030504040204" pitchFamily="34" charset="-120"/>
              </a:rPr>
              <a:t>(Staff)</a:t>
            </a:r>
            <a:endParaRPr lang="zh-TW" altLang="en-US" sz="1800" kern="1200" dirty="0">
              <a:latin typeface="微軟正黑體" panose="020B0604030504040204" pitchFamily="34" charset="-120"/>
              <a:ea typeface="微軟正黑體" panose="020B0604030504040204" pitchFamily="34" charset="-120"/>
            </a:endParaRPr>
          </a:p>
        </p:txBody>
      </p:sp>
      <p:sp>
        <p:nvSpPr>
          <p:cNvPr id="47" name="手繪多邊形 46"/>
          <p:cNvSpPr/>
          <p:nvPr/>
        </p:nvSpPr>
        <p:spPr>
          <a:xfrm>
            <a:off x="3862759" y="3054377"/>
            <a:ext cx="1418480" cy="1418480"/>
          </a:xfrm>
          <a:custGeom>
            <a:avLst/>
            <a:gdLst>
              <a:gd name="connsiteX0" fmla="*/ 0 w 1418480"/>
              <a:gd name="connsiteY0" fmla="*/ 709240 h 1418480"/>
              <a:gd name="connsiteX1" fmla="*/ 709240 w 1418480"/>
              <a:gd name="connsiteY1" fmla="*/ 0 h 1418480"/>
              <a:gd name="connsiteX2" fmla="*/ 1418480 w 1418480"/>
              <a:gd name="connsiteY2" fmla="*/ 709240 h 1418480"/>
              <a:gd name="connsiteX3" fmla="*/ 709240 w 1418480"/>
              <a:gd name="connsiteY3" fmla="*/ 1418480 h 1418480"/>
              <a:gd name="connsiteX4" fmla="*/ 0 w 1418480"/>
              <a:gd name="connsiteY4" fmla="*/ 709240 h 141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480" h="1418480">
                <a:moveTo>
                  <a:pt x="0" y="709240"/>
                </a:moveTo>
                <a:cubicBezTo>
                  <a:pt x="0" y="317538"/>
                  <a:pt x="317538" y="0"/>
                  <a:pt x="709240" y="0"/>
                </a:cubicBezTo>
                <a:cubicBezTo>
                  <a:pt x="1100942" y="0"/>
                  <a:pt x="1418480" y="317538"/>
                  <a:pt x="1418480" y="709240"/>
                </a:cubicBezTo>
                <a:cubicBezTo>
                  <a:pt x="1418480" y="1100942"/>
                  <a:pt x="1100942" y="1418480"/>
                  <a:pt x="709240" y="1418480"/>
                </a:cubicBezTo>
                <a:cubicBezTo>
                  <a:pt x="317538" y="1418480"/>
                  <a:pt x="0" y="1100942"/>
                  <a:pt x="0" y="709240"/>
                </a:cubicBezTo>
                <a:close/>
              </a:path>
            </a:pathLst>
          </a:custGeom>
          <a:solidFill>
            <a:srgbClr val="FF0000">
              <a:alpha val="80000"/>
            </a:srgb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6">
              <a:alpha val="80000"/>
              <a:hueOff val="0"/>
              <a:satOff val="0"/>
              <a:lumOff val="0"/>
              <a:alphaOff val="0"/>
            </a:schemeClr>
          </a:effectRef>
          <a:fontRef idx="minor">
            <a:schemeClr val="lt1"/>
          </a:fontRef>
        </p:style>
        <p:txBody>
          <a:bodyPr spcFirstLastPara="0" vert="horz" wrap="square" lIns="219797" tIns="219797" rIns="219797" bIns="219797" numCol="1" spcCol="1270" anchor="ctr" anchorCtr="0">
            <a:noAutofit/>
          </a:bodyPr>
          <a:lstStyle/>
          <a:p>
            <a:pPr lvl="0" algn="ctr" defTabSz="844550">
              <a:lnSpc>
                <a:spcPct val="90000"/>
              </a:lnSpc>
              <a:spcBef>
                <a:spcPct val="0"/>
              </a:spcBef>
              <a:spcAft>
                <a:spcPct val="35000"/>
              </a:spcAft>
            </a:pPr>
            <a:r>
              <a:rPr lang="zh-TW" altLang="en-US" sz="1900" kern="1200" dirty="0" smtClean="0">
                <a:latin typeface="微軟正黑體" panose="020B0604030504040204" pitchFamily="34" charset="-120"/>
                <a:ea typeface="微軟正黑體" panose="020B0604030504040204" pitchFamily="34" charset="-120"/>
              </a:rPr>
              <a:t>共享價值</a:t>
            </a:r>
            <a:r>
              <a:rPr lang="en-US" altLang="zh-TW" sz="1900" kern="1200" dirty="0" smtClean="0">
                <a:latin typeface="微軟正黑體" panose="020B0604030504040204" pitchFamily="34" charset="-120"/>
                <a:ea typeface="微軟正黑體" panose="020B0604030504040204" pitchFamily="34" charset="-120"/>
              </a:rPr>
              <a:t>(Shared value)</a:t>
            </a:r>
            <a:endParaRPr lang="zh-TW" altLang="en-US" sz="1900" kern="1200" dirty="0">
              <a:latin typeface="微軟正黑體" panose="020B0604030504040204" pitchFamily="34" charset="-120"/>
              <a:ea typeface="微軟正黑體" panose="020B0604030504040204" pitchFamily="34" charset="-120"/>
            </a:endParaRPr>
          </a:p>
        </p:txBody>
      </p:sp>
      <p:sp>
        <p:nvSpPr>
          <p:cNvPr id="49" name="手繪多邊形 48"/>
          <p:cNvSpPr/>
          <p:nvPr/>
        </p:nvSpPr>
        <p:spPr>
          <a:xfrm>
            <a:off x="3915762" y="1234056"/>
            <a:ext cx="1418480" cy="1418480"/>
          </a:xfrm>
          <a:custGeom>
            <a:avLst/>
            <a:gdLst>
              <a:gd name="connsiteX0" fmla="*/ 0 w 1418480"/>
              <a:gd name="connsiteY0" fmla="*/ 709240 h 1418480"/>
              <a:gd name="connsiteX1" fmla="*/ 709240 w 1418480"/>
              <a:gd name="connsiteY1" fmla="*/ 0 h 1418480"/>
              <a:gd name="connsiteX2" fmla="*/ 1418480 w 1418480"/>
              <a:gd name="connsiteY2" fmla="*/ 709240 h 1418480"/>
              <a:gd name="connsiteX3" fmla="*/ 709240 w 1418480"/>
              <a:gd name="connsiteY3" fmla="*/ 1418480 h 1418480"/>
              <a:gd name="connsiteX4" fmla="*/ 0 w 1418480"/>
              <a:gd name="connsiteY4" fmla="*/ 709240 h 141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480" h="1418480">
                <a:moveTo>
                  <a:pt x="0" y="709240"/>
                </a:moveTo>
                <a:cubicBezTo>
                  <a:pt x="0" y="317538"/>
                  <a:pt x="317538" y="0"/>
                  <a:pt x="709240" y="0"/>
                </a:cubicBezTo>
                <a:cubicBezTo>
                  <a:pt x="1100942" y="0"/>
                  <a:pt x="1418480" y="317538"/>
                  <a:pt x="1418480" y="709240"/>
                </a:cubicBezTo>
                <a:cubicBezTo>
                  <a:pt x="1418480" y="1100942"/>
                  <a:pt x="1100942" y="1418480"/>
                  <a:pt x="709240" y="1418480"/>
                </a:cubicBezTo>
                <a:cubicBezTo>
                  <a:pt x="317538" y="1418480"/>
                  <a:pt x="0" y="1100942"/>
                  <a:pt x="0" y="709240"/>
                </a:cubicBezTo>
                <a:close/>
              </a:path>
            </a:pathLst>
          </a:custGeom>
          <a:solidFill>
            <a:srgbClr val="FF5050">
              <a:alpha val="89804"/>
            </a:srgb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6">
              <a:alpha val="90000"/>
              <a:hueOff val="0"/>
              <a:satOff val="0"/>
              <a:lumOff val="0"/>
              <a:alphaOff val="0"/>
            </a:schemeClr>
          </a:effectRef>
          <a:fontRef idx="minor">
            <a:schemeClr val="lt1"/>
          </a:fontRef>
        </p:style>
        <p:txBody>
          <a:bodyPr spcFirstLastPara="0" vert="horz" wrap="square" lIns="219162" tIns="219162" rIns="219162" bIns="219162" numCol="1" spcCol="1270" anchor="ctr" anchorCtr="0">
            <a:noAutofit/>
          </a:bodyPr>
          <a:lstStyle/>
          <a:p>
            <a:pPr lvl="0" algn="ctr" defTabSz="800100">
              <a:lnSpc>
                <a:spcPct val="90000"/>
              </a:lnSpc>
              <a:spcBef>
                <a:spcPct val="0"/>
              </a:spcBef>
              <a:spcAft>
                <a:spcPct val="35000"/>
              </a:spcAft>
            </a:pPr>
            <a:r>
              <a:rPr lang="zh-TW" altLang="en-US" sz="1600" kern="1200" dirty="0" smtClean="0">
                <a:latin typeface="微軟正黑體" panose="020B0604030504040204" pitchFamily="34" charset="-120"/>
                <a:ea typeface="微軟正黑體" panose="020B0604030504040204" pitchFamily="34" charset="-120"/>
              </a:rPr>
              <a:t>組織結構</a:t>
            </a:r>
            <a:r>
              <a:rPr lang="en-US" altLang="zh-TW" sz="1600" kern="1200" dirty="0" smtClean="0">
                <a:latin typeface="微軟正黑體" panose="020B0604030504040204" pitchFamily="34" charset="-120"/>
                <a:ea typeface="微軟正黑體" panose="020B0604030504040204" pitchFamily="34" charset="-120"/>
              </a:rPr>
              <a:t>(Structure)</a:t>
            </a:r>
            <a:endParaRPr lang="zh-TW" altLang="en-US" sz="1600" kern="1200" dirty="0">
              <a:latin typeface="微軟正黑體" panose="020B0604030504040204" pitchFamily="34" charset="-120"/>
              <a:ea typeface="微軟正黑體" panose="020B0604030504040204" pitchFamily="34" charset="-120"/>
            </a:endParaRPr>
          </a:p>
        </p:txBody>
      </p:sp>
      <p:sp>
        <p:nvSpPr>
          <p:cNvPr id="51" name="手繪多邊形 50"/>
          <p:cNvSpPr/>
          <p:nvPr/>
        </p:nvSpPr>
        <p:spPr>
          <a:xfrm>
            <a:off x="6432062" y="2087697"/>
            <a:ext cx="1418480" cy="1418480"/>
          </a:xfrm>
          <a:custGeom>
            <a:avLst/>
            <a:gdLst>
              <a:gd name="connsiteX0" fmla="*/ 0 w 1418480"/>
              <a:gd name="connsiteY0" fmla="*/ 709240 h 1418480"/>
              <a:gd name="connsiteX1" fmla="*/ 709240 w 1418480"/>
              <a:gd name="connsiteY1" fmla="*/ 0 h 1418480"/>
              <a:gd name="connsiteX2" fmla="*/ 1418480 w 1418480"/>
              <a:gd name="connsiteY2" fmla="*/ 709240 h 1418480"/>
              <a:gd name="connsiteX3" fmla="*/ 709240 w 1418480"/>
              <a:gd name="connsiteY3" fmla="*/ 1418480 h 1418480"/>
              <a:gd name="connsiteX4" fmla="*/ 0 w 1418480"/>
              <a:gd name="connsiteY4" fmla="*/ 709240 h 141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480" h="1418480">
                <a:moveTo>
                  <a:pt x="0" y="709240"/>
                </a:moveTo>
                <a:cubicBezTo>
                  <a:pt x="0" y="317538"/>
                  <a:pt x="317538" y="0"/>
                  <a:pt x="709240" y="0"/>
                </a:cubicBezTo>
                <a:cubicBezTo>
                  <a:pt x="1100942" y="0"/>
                  <a:pt x="1418480" y="317538"/>
                  <a:pt x="1418480" y="709240"/>
                </a:cubicBezTo>
                <a:cubicBezTo>
                  <a:pt x="1418480" y="1100942"/>
                  <a:pt x="1100942" y="1418480"/>
                  <a:pt x="709240" y="1418480"/>
                </a:cubicBezTo>
                <a:cubicBezTo>
                  <a:pt x="317538" y="1418480"/>
                  <a:pt x="0" y="1100942"/>
                  <a:pt x="0" y="709240"/>
                </a:cubicBezTo>
                <a:close/>
              </a:path>
            </a:pathLst>
          </a:custGeom>
          <a:solidFill>
            <a:srgbClr val="0070C0">
              <a:alpha val="81961"/>
            </a:srgb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6">
              <a:alpha val="90000"/>
              <a:hueOff val="0"/>
              <a:satOff val="0"/>
              <a:lumOff val="0"/>
              <a:alphaOff val="-8000"/>
            </a:schemeClr>
          </a:effectRef>
          <a:fontRef idx="minor">
            <a:schemeClr val="lt1"/>
          </a:fontRef>
        </p:style>
        <p:txBody>
          <a:bodyPr spcFirstLastPara="0" vert="horz" wrap="square" lIns="219162" tIns="219162" rIns="219162" bIns="219162"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anose="020B0604030504040204" pitchFamily="34" charset="-120"/>
                <a:ea typeface="微軟正黑體" panose="020B0604030504040204" pitchFamily="34" charset="-120"/>
              </a:rPr>
              <a:t>體制</a:t>
            </a:r>
            <a:r>
              <a:rPr lang="en-US" altLang="zh-TW" sz="1800" kern="1200" dirty="0" smtClean="0">
                <a:latin typeface="微軟正黑體" panose="020B0604030504040204" pitchFamily="34" charset="-120"/>
                <a:ea typeface="微軟正黑體" panose="020B0604030504040204" pitchFamily="34" charset="-120"/>
              </a:rPr>
              <a:t>(System)</a:t>
            </a:r>
            <a:endParaRPr lang="zh-TW" altLang="en-US" sz="1800" kern="1200" dirty="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442177" y="4282317"/>
            <a:ext cx="1418480" cy="1418480"/>
          </a:xfrm>
          <a:custGeom>
            <a:avLst/>
            <a:gdLst>
              <a:gd name="connsiteX0" fmla="*/ 0 w 1418480"/>
              <a:gd name="connsiteY0" fmla="*/ 709240 h 1418480"/>
              <a:gd name="connsiteX1" fmla="*/ 709240 w 1418480"/>
              <a:gd name="connsiteY1" fmla="*/ 0 h 1418480"/>
              <a:gd name="connsiteX2" fmla="*/ 1418480 w 1418480"/>
              <a:gd name="connsiteY2" fmla="*/ 709240 h 1418480"/>
              <a:gd name="connsiteX3" fmla="*/ 709240 w 1418480"/>
              <a:gd name="connsiteY3" fmla="*/ 1418480 h 1418480"/>
              <a:gd name="connsiteX4" fmla="*/ 0 w 1418480"/>
              <a:gd name="connsiteY4" fmla="*/ 709240 h 141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480" h="1418480">
                <a:moveTo>
                  <a:pt x="0" y="709240"/>
                </a:moveTo>
                <a:cubicBezTo>
                  <a:pt x="0" y="317538"/>
                  <a:pt x="317538" y="0"/>
                  <a:pt x="709240" y="0"/>
                </a:cubicBezTo>
                <a:cubicBezTo>
                  <a:pt x="1100942" y="0"/>
                  <a:pt x="1418480" y="317538"/>
                  <a:pt x="1418480" y="709240"/>
                </a:cubicBezTo>
                <a:cubicBezTo>
                  <a:pt x="1418480" y="1100942"/>
                  <a:pt x="1100942" y="1418480"/>
                  <a:pt x="709240" y="1418480"/>
                </a:cubicBezTo>
                <a:cubicBezTo>
                  <a:pt x="317538" y="1418480"/>
                  <a:pt x="0" y="1100942"/>
                  <a:pt x="0" y="709240"/>
                </a:cubicBezTo>
                <a:close/>
              </a:path>
            </a:pathLst>
          </a:custGeom>
          <a:solidFill>
            <a:srgbClr val="FF9966">
              <a:alpha val="57647"/>
            </a:srgb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6">
              <a:alpha val="90000"/>
              <a:hueOff val="0"/>
              <a:satOff val="0"/>
              <a:lumOff val="0"/>
              <a:alphaOff val="-32000"/>
            </a:schemeClr>
          </a:effectRef>
          <a:fontRef idx="minor">
            <a:schemeClr val="lt1"/>
          </a:fontRef>
        </p:style>
        <p:txBody>
          <a:bodyPr spcFirstLastPara="0" vert="horz" wrap="square" lIns="219162" tIns="219162" rIns="219162" bIns="219162"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anose="020B0604030504040204" pitchFamily="34" charset="-120"/>
                <a:ea typeface="微軟正黑體" panose="020B0604030504040204" pitchFamily="34" charset="-120"/>
              </a:rPr>
              <a:t>技能</a:t>
            </a:r>
            <a:r>
              <a:rPr lang="en-US" altLang="zh-TW" sz="1800" kern="1200" dirty="0" smtClean="0">
                <a:latin typeface="微軟正黑體" panose="020B0604030504040204" pitchFamily="34" charset="-120"/>
                <a:ea typeface="微軟正黑體" panose="020B0604030504040204" pitchFamily="34" charset="-120"/>
              </a:rPr>
              <a:t>(Skill)</a:t>
            </a:r>
            <a:endParaRPr lang="zh-TW" altLang="en-US" sz="1800" kern="1200" dirty="0">
              <a:latin typeface="微軟正黑體" panose="020B0604030504040204" pitchFamily="34" charset="-120"/>
              <a:ea typeface="微軟正黑體" panose="020B0604030504040204" pitchFamily="34" charset="-120"/>
            </a:endParaRPr>
          </a:p>
        </p:txBody>
      </p:sp>
      <p:sp>
        <p:nvSpPr>
          <p:cNvPr id="59" name="手繪多邊形 58"/>
          <p:cNvSpPr/>
          <p:nvPr/>
        </p:nvSpPr>
        <p:spPr>
          <a:xfrm>
            <a:off x="1439553" y="2191173"/>
            <a:ext cx="1418480" cy="1418480"/>
          </a:xfrm>
          <a:custGeom>
            <a:avLst/>
            <a:gdLst>
              <a:gd name="connsiteX0" fmla="*/ 0 w 1418480"/>
              <a:gd name="connsiteY0" fmla="*/ 709240 h 1418480"/>
              <a:gd name="connsiteX1" fmla="*/ 709240 w 1418480"/>
              <a:gd name="connsiteY1" fmla="*/ 0 h 1418480"/>
              <a:gd name="connsiteX2" fmla="*/ 1418480 w 1418480"/>
              <a:gd name="connsiteY2" fmla="*/ 709240 h 1418480"/>
              <a:gd name="connsiteX3" fmla="*/ 709240 w 1418480"/>
              <a:gd name="connsiteY3" fmla="*/ 1418480 h 1418480"/>
              <a:gd name="connsiteX4" fmla="*/ 0 w 1418480"/>
              <a:gd name="connsiteY4" fmla="*/ 709240 h 141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480" h="1418480">
                <a:moveTo>
                  <a:pt x="0" y="709240"/>
                </a:moveTo>
                <a:cubicBezTo>
                  <a:pt x="0" y="317538"/>
                  <a:pt x="317538" y="0"/>
                  <a:pt x="709240" y="0"/>
                </a:cubicBezTo>
                <a:cubicBezTo>
                  <a:pt x="1100942" y="0"/>
                  <a:pt x="1418480" y="317538"/>
                  <a:pt x="1418480" y="709240"/>
                </a:cubicBezTo>
                <a:cubicBezTo>
                  <a:pt x="1418480" y="1100942"/>
                  <a:pt x="1100942" y="1418480"/>
                  <a:pt x="709240" y="1418480"/>
                </a:cubicBezTo>
                <a:cubicBezTo>
                  <a:pt x="317538" y="1418480"/>
                  <a:pt x="0" y="1100942"/>
                  <a:pt x="0" y="709240"/>
                </a:cubicBezTo>
                <a:close/>
              </a:path>
            </a:pathLst>
          </a:custGeom>
          <a:solidFill>
            <a:srgbClr val="00CC66">
              <a:alpha val="49804"/>
            </a:srgb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6">
              <a:alpha val="90000"/>
              <a:hueOff val="0"/>
              <a:satOff val="0"/>
              <a:lumOff val="0"/>
              <a:alphaOff val="-40000"/>
            </a:schemeClr>
          </a:effectRef>
          <a:fontRef idx="minor">
            <a:schemeClr val="lt1"/>
          </a:fontRef>
        </p:style>
        <p:txBody>
          <a:bodyPr spcFirstLastPara="0" vert="horz" wrap="square" lIns="219162" tIns="219162" rIns="219162" bIns="219162"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anose="020B0604030504040204" pitchFamily="34" charset="-120"/>
                <a:ea typeface="微軟正黑體" panose="020B0604030504040204" pitchFamily="34" charset="-120"/>
              </a:rPr>
              <a:t>策略</a:t>
            </a:r>
            <a:r>
              <a:rPr lang="en-US" altLang="zh-TW" sz="1800" kern="1200" dirty="0" smtClean="0">
                <a:latin typeface="微軟正黑體" panose="020B0604030504040204" pitchFamily="34" charset="-120"/>
                <a:ea typeface="微軟正黑體" panose="020B0604030504040204" pitchFamily="34" charset="-120"/>
              </a:rPr>
              <a:t>(Strategy)</a:t>
            </a:r>
            <a:endParaRPr lang="zh-TW" altLang="en-US" sz="1800" kern="1200" dirty="0">
              <a:latin typeface="微軟正黑體" panose="020B0604030504040204" pitchFamily="34" charset="-120"/>
              <a:ea typeface="微軟正黑體" panose="020B0604030504040204" pitchFamily="34" charset="-120"/>
            </a:endParaRPr>
          </a:p>
        </p:txBody>
      </p:sp>
      <p:sp>
        <p:nvSpPr>
          <p:cNvPr id="53" name="手繪多邊形 52"/>
          <p:cNvSpPr/>
          <p:nvPr/>
        </p:nvSpPr>
        <p:spPr>
          <a:xfrm>
            <a:off x="6459358" y="4277738"/>
            <a:ext cx="1418480" cy="1418480"/>
          </a:xfrm>
          <a:custGeom>
            <a:avLst/>
            <a:gdLst>
              <a:gd name="connsiteX0" fmla="*/ 0 w 1418480"/>
              <a:gd name="connsiteY0" fmla="*/ 709240 h 1418480"/>
              <a:gd name="connsiteX1" fmla="*/ 709240 w 1418480"/>
              <a:gd name="connsiteY1" fmla="*/ 0 h 1418480"/>
              <a:gd name="connsiteX2" fmla="*/ 1418480 w 1418480"/>
              <a:gd name="connsiteY2" fmla="*/ 709240 h 1418480"/>
              <a:gd name="connsiteX3" fmla="*/ 709240 w 1418480"/>
              <a:gd name="connsiteY3" fmla="*/ 1418480 h 1418480"/>
              <a:gd name="connsiteX4" fmla="*/ 0 w 1418480"/>
              <a:gd name="connsiteY4" fmla="*/ 709240 h 141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480" h="1418480">
                <a:moveTo>
                  <a:pt x="0" y="709240"/>
                </a:moveTo>
                <a:cubicBezTo>
                  <a:pt x="0" y="317538"/>
                  <a:pt x="317538" y="0"/>
                  <a:pt x="709240" y="0"/>
                </a:cubicBezTo>
                <a:cubicBezTo>
                  <a:pt x="1100942" y="0"/>
                  <a:pt x="1418480" y="317538"/>
                  <a:pt x="1418480" y="709240"/>
                </a:cubicBezTo>
                <a:cubicBezTo>
                  <a:pt x="1418480" y="1100942"/>
                  <a:pt x="1100942" y="1418480"/>
                  <a:pt x="709240" y="1418480"/>
                </a:cubicBezTo>
                <a:cubicBezTo>
                  <a:pt x="317538" y="1418480"/>
                  <a:pt x="0" y="1100942"/>
                  <a:pt x="0" y="709240"/>
                </a:cubicBezTo>
                <a:close/>
              </a:path>
            </a:pathLst>
          </a:custGeom>
          <a:solidFill>
            <a:srgbClr val="7030A0">
              <a:alpha val="73333"/>
            </a:srgb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6">
              <a:alpha val="90000"/>
              <a:hueOff val="0"/>
              <a:satOff val="0"/>
              <a:lumOff val="0"/>
              <a:alphaOff val="-16000"/>
            </a:schemeClr>
          </a:effectRef>
          <a:fontRef idx="minor">
            <a:schemeClr val="lt1"/>
          </a:fontRef>
        </p:style>
        <p:txBody>
          <a:bodyPr spcFirstLastPara="0" vert="horz" wrap="square" lIns="219162" tIns="219162" rIns="219162" bIns="219162"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anose="020B0604030504040204" pitchFamily="34" charset="-120"/>
                <a:ea typeface="微軟正黑體" panose="020B0604030504040204" pitchFamily="34" charset="-120"/>
              </a:rPr>
              <a:t>領導風格</a:t>
            </a:r>
            <a:r>
              <a:rPr lang="en-US" altLang="zh-TW" sz="1800" kern="1200" dirty="0" smtClean="0">
                <a:latin typeface="微軟正黑體" panose="020B0604030504040204" pitchFamily="34" charset="-120"/>
                <a:ea typeface="微軟正黑體" panose="020B0604030504040204" pitchFamily="34" charset="-120"/>
              </a:rPr>
              <a:t>(Style)</a:t>
            </a:r>
            <a:endParaRPr lang="zh-TW" altLang="en-US" sz="1800" kern="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9862334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a:t>
            </a:r>
            <a:r>
              <a:rPr lang="zh-TW" altLang="en-US" sz="4400" dirty="0">
                <a:latin typeface="微軟正黑體" pitchFamily="34" charset="-120"/>
                <a:ea typeface="微軟正黑體" pitchFamily="34" charset="-120"/>
              </a:rPr>
              <a:t>策略管理的基本概念</a:t>
            </a:r>
          </a:p>
        </p:txBody>
      </p:sp>
      <p:sp>
        <p:nvSpPr>
          <p:cNvPr id="16387" name="內容版面配置區 2"/>
          <p:cNvSpPr>
            <a:spLocks noGrp="1"/>
          </p:cNvSpPr>
          <p:nvPr>
            <p:ph idx="1"/>
          </p:nvPr>
        </p:nvSpPr>
        <p:spPr>
          <a:xfrm>
            <a:off x="552195" y="3018204"/>
            <a:ext cx="8229600" cy="2438400"/>
          </a:xfrm>
        </p:spPr>
        <p:txBody>
          <a:bodyPr/>
          <a:lstStyle/>
          <a:p>
            <a:pPr eaLnBrk="1" hangingPunct="1">
              <a:buFontTx/>
              <a:buBlip>
                <a:blip r:embed="rId2"/>
              </a:buBlip>
            </a:pPr>
            <a:r>
              <a:rPr lang="zh-TW" altLang="en-US" dirty="0" smtClean="0">
                <a:latin typeface="微軟正黑體" panose="020B0604030504040204" pitchFamily="34" charset="-120"/>
                <a:ea typeface="微軟正黑體" panose="020B0604030504040204" pitchFamily="34" charset="-120"/>
              </a:rPr>
              <a:t>策略控制是衡量企業的實際績效，並與目標進行比較，然後根據兩者的差距，來進行目標、策略計畫，和實際執行行動上的</a:t>
            </a:r>
            <a:r>
              <a:rPr lang="zh-TW" altLang="en-US" dirty="0" smtClean="0">
                <a:solidFill>
                  <a:srgbClr val="FF5050"/>
                </a:solidFill>
                <a:latin typeface="微軟正黑體" panose="020B0604030504040204" pitchFamily="34" charset="-120"/>
                <a:ea typeface="微軟正黑體" panose="020B0604030504040204" pitchFamily="34" charset="-120"/>
              </a:rPr>
              <a:t>修正</a:t>
            </a:r>
            <a:r>
              <a:rPr lang="zh-TW" altLang="en-US" dirty="0" smtClean="0">
                <a:latin typeface="微軟正黑體" panose="020B0604030504040204" pitchFamily="34" charset="-120"/>
                <a:ea typeface="微軟正黑體" panose="020B0604030504040204" pitchFamily="34" charset="-120"/>
              </a:rPr>
              <a:t>與</a:t>
            </a:r>
            <a:r>
              <a:rPr lang="zh-TW" altLang="en-US" dirty="0" smtClean="0">
                <a:solidFill>
                  <a:srgbClr val="FF5050"/>
                </a:solidFill>
                <a:latin typeface="微軟正黑體" panose="020B0604030504040204" pitchFamily="34" charset="-120"/>
                <a:ea typeface="微軟正黑體" panose="020B0604030504040204" pitchFamily="34" charset="-120"/>
              </a:rPr>
              <a:t>調整</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eaLnBrk="1" hangingPunct="1">
              <a:buFontTx/>
              <a:buBlip>
                <a:blip r:embed="rId2"/>
              </a:buBlip>
            </a:pPr>
            <a:r>
              <a:rPr lang="zh-TW" altLang="en-US" dirty="0" smtClean="0">
                <a:latin typeface="微軟正黑體" panose="020B0604030504040204" pitchFamily="34" charset="-120"/>
                <a:ea typeface="微軟正黑體" panose="020B0604030504040204" pitchFamily="34" charset="-120"/>
              </a:rPr>
              <a:t>策略控制階段包括績效評估與修正行動。</a:t>
            </a:r>
          </a:p>
          <a:p>
            <a:pPr eaLnBrk="1" hangingPunct="1"/>
            <a:endParaRPr lang="zh-TW" altLang="en-US" dirty="0" smtClean="0"/>
          </a:p>
        </p:txBody>
      </p:sp>
      <p:sp>
        <p:nvSpPr>
          <p:cNvPr id="16388"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16389"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E8918260-63C5-4816-884E-7CE2645DAE77}" type="slidenum">
              <a:rPr lang="en-US" altLang="zh-TW">
                <a:ea typeface="微軟正黑體" panose="020B0604030504040204" pitchFamily="34" charset="-120"/>
              </a:rPr>
              <a:pPr eaLnBrk="1" hangingPunct="1"/>
              <a:t>14</a:t>
            </a:fld>
            <a:endParaRPr lang="en-US" altLang="zh-TW" dirty="0">
              <a:ea typeface="微軟正黑體" panose="020B0604030504040204" pitchFamily="34" charset="-120"/>
            </a:endParaRPr>
          </a:p>
        </p:txBody>
      </p:sp>
      <p:grpSp>
        <p:nvGrpSpPr>
          <p:cNvPr id="3" name="群組 5"/>
          <p:cNvGrpSpPr/>
          <p:nvPr/>
        </p:nvGrpSpPr>
        <p:grpSpPr>
          <a:xfrm>
            <a:off x="556591" y="1664197"/>
            <a:ext cx="3074504" cy="1064700"/>
            <a:chOff x="0" y="61237"/>
            <a:chExt cx="3074504" cy="1064700"/>
          </a:xfrm>
          <a:scene3d>
            <a:camera prst="orthographicFront"/>
            <a:lightRig rig="flat" dir="t"/>
          </a:scene3d>
        </p:grpSpPr>
        <p:sp>
          <p:nvSpPr>
            <p:cNvPr id="7" name="圓角矩形 6"/>
            <p:cNvSpPr/>
            <p:nvPr/>
          </p:nvSpPr>
          <p:spPr>
            <a:xfrm>
              <a:off x="0" y="61237"/>
              <a:ext cx="3074504" cy="1064700"/>
            </a:xfrm>
            <a:prstGeom prst="roundRect">
              <a:avLst/>
            </a:prstGeom>
            <a:solidFill>
              <a:schemeClr val="accent6">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0"/>
              </a:schemeClr>
            </a:effectRef>
            <a:fontRef idx="minor">
              <a:schemeClr val="lt1"/>
            </a:fontRef>
          </p:style>
        </p:sp>
        <p:sp>
          <p:nvSpPr>
            <p:cNvPr id="8" name="圓角矩形 4"/>
            <p:cNvSpPr/>
            <p:nvPr/>
          </p:nvSpPr>
          <p:spPr>
            <a:xfrm>
              <a:off x="51974" y="113211"/>
              <a:ext cx="2970556" cy="960752"/>
            </a:xfrm>
            <a:prstGeom prst="rect">
              <a:avLst/>
            </a:prstGeom>
            <a:sp3d/>
          </p:spPr>
          <p:style>
            <a:lnRef idx="0">
              <a:scrgbClr r="0" g="0" b="0"/>
            </a:lnRef>
            <a:fillRef idx="0">
              <a:scrgbClr r="0" g="0" b="0"/>
            </a:fillRef>
            <a:effectRef idx="0">
              <a:scrgbClr r="0" g="0" b="0"/>
            </a:effectRef>
            <a:fontRef idx="minor">
              <a:schemeClr val="lt1"/>
            </a:fontRef>
          </p:style>
          <p:txBody>
            <a:bodyPr lIns="133350" tIns="133350" rIns="133350" bIns="133350" spcCol="1270" anchor="ctr"/>
            <a:lstStyle/>
            <a:p>
              <a:pPr algn="ctr" defTabSz="1555750">
                <a:lnSpc>
                  <a:spcPct val="90000"/>
                </a:lnSpc>
                <a:spcAft>
                  <a:spcPct val="35000"/>
                </a:spcAft>
                <a:defRPr/>
              </a:pPr>
              <a:r>
                <a:rPr lang="zh-TW" altLang="en-US" sz="3500" b="1" dirty="0">
                  <a:latin typeface="微軟正黑體" pitchFamily="34" charset="-120"/>
                  <a:ea typeface="微軟正黑體" pitchFamily="34" charset="-120"/>
                </a:rPr>
                <a:t>策略控制階段</a:t>
              </a:r>
            </a:p>
          </p:txBody>
        </p:sp>
      </p:grpSp>
    </p:spTree>
    <p:extLst>
      <p:ext uri="{BB962C8B-B14F-4D97-AF65-F5344CB8AC3E}">
        <p14:creationId xmlns:p14="http://schemas.microsoft.com/office/powerpoint/2010/main" val="16572908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000" fill="hold"/>
                                        <p:tgtEl>
                                          <p:spTgt spid="163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3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3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 calcmode="lin" valueType="num">
                                      <p:cBhvr>
                                        <p:cTn id="14" dur="1000" fill="hold"/>
                                        <p:tgtEl>
                                          <p:spTgt spid="1638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638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a:t>
            </a:r>
            <a:r>
              <a:rPr lang="zh-TW" altLang="en-US" sz="4400" dirty="0">
                <a:latin typeface="微軟正黑體" pitchFamily="34" charset="-120"/>
                <a:ea typeface="微軟正黑體" pitchFamily="34" charset="-120"/>
              </a:rPr>
              <a:t>策略管理的基本概念</a:t>
            </a:r>
          </a:p>
        </p:txBody>
      </p:sp>
      <p:sp>
        <p:nvSpPr>
          <p:cNvPr id="17411" name="內容版面配置區 2"/>
          <p:cNvSpPr>
            <a:spLocks noGrp="1"/>
          </p:cNvSpPr>
          <p:nvPr>
            <p:ph idx="1"/>
          </p:nvPr>
        </p:nvSpPr>
        <p:spPr>
          <a:xfrm>
            <a:off x="457200" y="1417638"/>
            <a:ext cx="8229600" cy="4525963"/>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lumMod val="75000"/>
                  </a:schemeClr>
                </a:solidFill>
                <a:latin typeface="微軟正黑體" pitchFamily="34" charset="-120"/>
                <a:ea typeface="微軟正黑體" pitchFamily="34" charset="-120"/>
              </a:rPr>
              <a:t>策略管理的效益</a:t>
            </a:r>
            <a:endParaRPr lang="en-US" altLang="zh-TW" sz="3200" dirty="0" smtClean="0">
              <a:solidFill>
                <a:schemeClr val="accent6">
                  <a:lumMod val="75000"/>
                </a:schemeClr>
              </a:solidFill>
              <a:latin typeface="微軟正黑體" pitchFamily="34" charset="-120"/>
              <a:ea typeface="微軟正黑體" pitchFamily="34" charset="-120"/>
            </a:endParaRPr>
          </a:p>
          <a:p>
            <a:pPr eaLnBrk="1" hangingPunct="1">
              <a:buFontTx/>
              <a:buBlip>
                <a:blip r:embed="rId2"/>
              </a:buBlip>
              <a:defRPr/>
            </a:pPr>
            <a:r>
              <a:rPr lang="zh-TW" altLang="en-US" dirty="0" smtClean="0"/>
              <a:t>更有效地分配和運用珍貴的資源和能耐</a:t>
            </a:r>
            <a:endParaRPr lang="en-US" altLang="zh-TW" dirty="0" smtClean="0"/>
          </a:p>
          <a:p>
            <a:pPr eaLnBrk="1" hangingPunct="1">
              <a:buFontTx/>
              <a:buBlip>
                <a:blip r:embed="rId2"/>
              </a:buBlip>
              <a:defRPr/>
            </a:pPr>
            <a:r>
              <a:rPr lang="zh-TW" altLang="en-US" dirty="0" smtClean="0"/>
              <a:t>避免將資源浪費在一些錯誤的決策上。</a:t>
            </a:r>
            <a:endParaRPr lang="en-US" altLang="zh-TW" dirty="0" smtClean="0"/>
          </a:p>
          <a:p>
            <a:pPr eaLnBrk="1" hangingPunct="1">
              <a:buFontTx/>
              <a:buBlip>
                <a:blip r:embed="rId2"/>
              </a:buBlip>
              <a:defRPr/>
            </a:pPr>
            <a:r>
              <a:rPr lang="zh-TW" altLang="en-US" dirty="0" smtClean="0"/>
              <a:t>促使企業對於事業的本質進行根本性的思考。</a:t>
            </a:r>
            <a:endParaRPr lang="en-US" altLang="zh-TW" dirty="0" smtClean="0"/>
          </a:p>
          <a:p>
            <a:pPr eaLnBrk="1" hangingPunct="1">
              <a:buFontTx/>
              <a:buBlip>
                <a:blip r:embed="rId2"/>
              </a:buBlip>
              <a:defRPr/>
            </a:pPr>
            <a:r>
              <a:rPr lang="zh-TW" altLang="en-US" dirty="0" smtClean="0"/>
              <a:t>鼓勵企業進行前瞻性的思考。</a:t>
            </a:r>
            <a:endParaRPr lang="zh-TW" altLang="en-US" dirty="0" smtClean="0">
              <a:latin typeface="微軟正黑體" pitchFamily="34" charset="-120"/>
              <a:ea typeface="微軟正黑體" pitchFamily="34" charset="-120"/>
            </a:endParaRPr>
          </a:p>
        </p:txBody>
      </p:sp>
      <p:sp>
        <p:nvSpPr>
          <p:cNvPr id="17412"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17413"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58D04129-64D0-49EB-BB30-9CDC6061C531}" type="slidenum">
              <a:rPr lang="en-US" altLang="zh-TW">
                <a:ea typeface="微軟正黑體" panose="020B0604030504040204" pitchFamily="34" charset="-120"/>
              </a:rPr>
              <a:pPr eaLnBrk="1" hangingPunct="1"/>
              <a:t>15</a:t>
            </a:fld>
            <a:endParaRPr lang="en-US" altLang="zh-TW" dirty="0">
              <a:ea typeface="微軟正黑體" panose="020B0604030504040204" pitchFamily="34" charset="-120"/>
            </a:endParaRPr>
          </a:p>
        </p:txBody>
      </p:sp>
      <p:pic>
        <p:nvPicPr>
          <p:cNvPr id="7" name="圖片 6" descr="imagesCAIMADY6.jpg"/>
          <p:cNvPicPr>
            <a:picLocks noChangeAspect="1"/>
          </p:cNvPicPr>
          <p:nvPr/>
        </p:nvPicPr>
        <p:blipFill>
          <a:blip r:embed="rId3"/>
          <a:stretch>
            <a:fillRect/>
          </a:stretch>
        </p:blipFill>
        <p:spPr>
          <a:xfrm>
            <a:off x="6287484" y="4344064"/>
            <a:ext cx="2752726" cy="20805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圖片 2"/>
          <p:cNvPicPr>
            <a:picLocks noChangeAspect="1"/>
          </p:cNvPicPr>
          <p:nvPr/>
        </p:nvPicPr>
        <p:blipFill>
          <a:blip r:embed="rId4"/>
          <a:stretch>
            <a:fillRect/>
          </a:stretch>
        </p:blipFill>
        <p:spPr>
          <a:xfrm>
            <a:off x="3659951" y="4205649"/>
            <a:ext cx="2021006" cy="24586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圖片 3"/>
          <p:cNvPicPr>
            <a:picLocks noChangeAspect="1"/>
          </p:cNvPicPr>
          <p:nvPr/>
        </p:nvPicPr>
        <p:blipFill>
          <a:blip r:embed="rId5"/>
          <a:stretch>
            <a:fillRect/>
          </a:stretch>
        </p:blipFill>
        <p:spPr>
          <a:xfrm>
            <a:off x="457200" y="4428062"/>
            <a:ext cx="2596224" cy="1912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420116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p:cTn id="13"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4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p:cTn id="19"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741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p:cTn id="25"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741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p:cTn id="31" dur="5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7411">
                                            <p:txEl>
                                              <p:pRg st="4" end="4"/>
                                            </p:txEl>
                                          </p:spTgt>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500"/>
                            </p:stCondLst>
                            <p:childTnLst>
                              <p:par>
                                <p:cTn id="34" presetID="8"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amond(in)">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a:t>
            </a:r>
            <a:r>
              <a:rPr lang="zh-TW" altLang="en-US" sz="4400" dirty="0">
                <a:latin typeface="微軟正黑體" pitchFamily="34" charset="-120"/>
                <a:ea typeface="微軟正黑體" pitchFamily="34" charset="-120"/>
              </a:rPr>
              <a:t>策略管理的基本概念</a:t>
            </a:r>
          </a:p>
        </p:txBody>
      </p:sp>
      <p:sp>
        <p:nvSpPr>
          <p:cNvPr id="18435" name="內容版面配置區 2"/>
          <p:cNvSpPr>
            <a:spLocks noGrp="1"/>
          </p:cNvSpPr>
          <p:nvPr>
            <p:ph idx="1"/>
          </p:nvPr>
        </p:nvSpPr>
        <p:spPr>
          <a:xfrm>
            <a:off x="457200" y="1417638"/>
            <a:ext cx="8229600" cy="4708525"/>
          </a:xfrm>
        </p:spPr>
        <p:txBody>
          <a:bodyPr/>
          <a:lstStyle/>
          <a:p>
            <a:pPr eaLnBrk="1" hangingPunct="1">
              <a:defRPr/>
            </a:pPr>
            <a:r>
              <a:rPr lang="zh-TW" altLang="en-US" dirty="0" smtClean="0"/>
              <a:t> </a:t>
            </a:r>
            <a:r>
              <a:rPr lang="zh-TW" altLang="en-US" sz="3200" dirty="0" smtClean="0">
                <a:solidFill>
                  <a:schemeClr val="accent6">
                    <a:lumMod val="75000"/>
                  </a:schemeClr>
                </a:solidFill>
              </a:rPr>
              <a:t>策略管理存在的風險與問題</a:t>
            </a:r>
            <a:endParaRPr lang="en-US" altLang="zh-TW" sz="3200" dirty="0" smtClean="0">
              <a:solidFill>
                <a:schemeClr val="accent6">
                  <a:lumMod val="75000"/>
                </a:schemeClr>
              </a:solidFill>
            </a:endParaRPr>
          </a:p>
          <a:p>
            <a:pPr eaLnBrk="1" hangingPunct="1">
              <a:buFontTx/>
              <a:buBlip>
                <a:blip r:embed="rId2"/>
              </a:buBlip>
              <a:defRPr/>
            </a:pPr>
            <a:r>
              <a:rPr lang="zh-TW" altLang="en-US" dirty="0" smtClean="0"/>
              <a:t>不應將策略管理作為取得資源與控制決策的手段，或只是單純為了滿足外界的要求和期望。</a:t>
            </a:r>
            <a:endParaRPr lang="en-US" altLang="zh-TW" dirty="0" smtClean="0"/>
          </a:p>
          <a:p>
            <a:pPr eaLnBrk="1" hangingPunct="1">
              <a:buFontTx/>
              <a:buBlip>
                <a:blip r:embed="rId2"/>
              </a:buBlip>
              <a:defRPr/>
            </a:pPr>
            <a:r>
              <a:rPr lang="zh-TW" altLang="en-US" dirty="0"/>
              <a:t>策略</a:t>
            </a:r>
            <a:r>
              <a:rPr lang="zh-TW" altLang="en-US" dirty="0" smtClean="0"/>
              <a:t>管理人員在尚未清楚界定企業使命之前，急著擬定策略，則會忽略了企業的根本價值所在。</a:t>
            </a:r>
            <a:endParaRPr lang="en-US" altLang="zh-TW" dirty="0" smtClean="0"/>
          </a:p>
          <a:p>
            <a:pPr eaLnBrk="1" hangingPunct="1">
              <a:buFontTx/>
              <a:buBlip>
                <a:blip r:embed="rId2"/>
              </a:buBlip>
              <a:defRPr/>
            </a:pPr>
            <a:r>
              <a:rPr lang="zh-TW" altLang="en-US" dirty="0" smtClean="0"/>
              <a:t>沒有將策略計畫對成員溝通清楚。</a:t>
            </a:r>
            <a:endParaRPr lang="en-US" altLang="zh-TW" dirty="0" smtClean="0"/>
          </a:p>
          <a:p>
            <a:pPr eaLnBrk="1" hangingPunct="1">
              <a:buFontTx/>
              <a:buBlip>
                <a:blip r:embed="rId2"/>
              </a:buBlip>
              <a:defRPr/>
            </a:pPr>
            <a:r>
              <a:rPr lang="zh-TW" altLang="en-US" dirty="0" smtClean="0"/>
              <a:t>計畫與執行相衝突。</a:t>
            </a:r>
          </a:p>
          <a:p>
            <a:pPr marL="0" indent="0" eaLnBrk="1" hangingPunct="1">
              <a:buNone/>
              <a:defRPr/>
            </a:pPr>
            <a:endParaRPr lang="zh-TW" altLang="en-US" dirty="0" smtClean="0"/>
          </a:p>
        </p:txBody>
      </p:sp>
      <p:sp>
        <p:nvSpPr>
          <p:cNvPr id="18436"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18437"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D1267AA0-7CF1-44C6-A82F-07BDF8CBB2A3}" type="slidenum">
              <a:rPr lang="en-US" altLang="zh-TW">
                <a:ea typeface="微軟正黑體" panose="020B0604030504040204" pitchFamily="34" charset="-120"/>
              </a:rPr>
              <a:pPr eaLnBrk="1" hangingPunct="1"/>
              <a:t>16</a:t>
            </a:fld>
            <a:endParaRPr lang="en-US" altLang="zh-TW" dirty="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5781676" y="4640998"/>
            <a:ext cx="2905124" cy="17344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272855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1000" fill="hold"/>
                                        <p:tgtEl>
                                          <p:spTgt spid="1843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3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 calcmode="lin" valueType="num">
                                      <p:cBhvr>
                                        <p:cTn id="14" dur="1000" fill="hold"/>
                                        <p:tgtEl>
                                          <p:spTgt spid="1843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843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843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 calcmode="lin" valueType="num">
                                      <p:cBhvr>
                                        <p:cTn id="21" dur="1000" fill="hold"/>
                                        <p:tgtEl>
                                          <p:spTgt spid="1843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843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843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8435">
                                            <p:txEl>
                                              <p:pRg st="3" end="3"/>
                                            </p:txEl>
                                          </p:spTgt>
                                        </p:tgtEl>
                                        <p:attrNameLst>
                                          <p:attrName>style.visibility</p:attrName>
                                        </p:attrNameLst>
                                      </p:cBhvr>
                                      <p:to>
                                        <p:strVal val="visible"/>
                                      </p:to>
                                    </p:set>
                                    <p:anim calcmode="lin" valueType="num">
                                      <p:cBhvr>
                                        <p:cTn id="28" dur="1000" fill="hold"/>
                                        <p:tgtEl>
                                          <p:spTgt spid="1843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843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843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8435">
                                            <p:txEl>
                                              <p:pRg st="4" end="4"/>
                                            </p:txEl>
                                          </p:spTgt>
                                        </p:tgtEl>
                                        <p:attrNameLst>
                                          <p:attrName>style.visibility</p:attrName>
                                        </p:attrNameLst>
                                      </p:cBhvr>
                                      <p:to>
                                        <p:strVal val="visible"/>
                                      </p:to>
                                    </p:set>
                                    <p:anim calcmode="lin" valueType="num">
                                      <p:cBhvr>
                                        <p:cTn id="35" dur="1000" fill="hold"/>
                                        <p:tgtEl>
                                          <p:spTgt spid="1843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843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a:t>
            </a:r>
            <a:r>
              <a:rPr lang="zh-TW" altLang="en-US" sz="4400" dirty="0">
                <a:latin typeface="微軟正黑體" pitchFamily="34" charset="-120"/>
                <a:ea typeface="微軟正黑體" pitchFamily="34" charset="-120"/>
              </a:rPr>
              <a:t>策略管理的基本概念</a:t>
            </a:r>
          </a:p>
        </p:txBody>
      </p:sp>
      <p:sp>
        <p:nvSpPr>
          <p:cNvPr id="3" name="內容版面配置區 2"/>
          <p:cNvSpPr>
            <a:spLocks noGrp="1"/>
          </p:cNvSpPr>
          <p:nvPr>
            <p:ph idx="1"/>
          </p:nvPr>
        </p:nvSpPr>
        <p:spPr/>
        <p:txBody>
          <a:bodyPr/>
          <a:lstStyle/>
          <a:p>
            <a:pPr>
              <a:defRPr/>
            </a:pPr>
            <a:r>
              <a:rPr lang="zh-TW" altLang="en-US" sz="2800" dirty="0" smtClean="0"/>
              <a:t> </a:t>
            </a:r>
            <a:r>
              <a:rPr lang="zh-TW" altLang="en-US" sz="3200" dirty="0" smtClean="0">
                <a:solidFill>
                  <a:schemeClr val="accent6">
                    <a:lumMod val="75000"/>
                  </a:schemeClr>
                </a:solidFill>
                <a:latin typeface="微軟正黑體" pitchFamily="34" charset="-120"/>
                <a:ea typeface="微軟正黑體" pitchFamily="34" charset="-120"/>
              </a:rPr>
              <a:t>策略管理存在的風險與問題</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沒有在企業內創造出一種支持策略規劃的整體氣氛。</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過於執著在目前的問題上，導致規劃不足或是根本沒有規劃。</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策略管理人</a:t>
            </a:r>
            <a:r>
              <a:rPr lang="zh-TW" altLang="en-US" dirty="0">
                <a:latin typeface="微軟正黑體" pitchFamily="34" charset="-120"/>
                <a:ea typeface="微軟正黑體" pitchFamily="34" charset="-120"/>
              </a:rPr>
              <a:t>員</a:t>
            </a:r>
            <a:r>
              <a:rPr lang="zh-TW" altLang="en-US" dirty="0" smtClean="0">
                <a:latin typeface="微軟正黑體" pitchFamily="34" charset="-120"/>
                <a:ea typeface="微軟正黑體" pitchFamily="34" charset="-120"/>
              </a:rPr>
              <a:t>將規劃看得太過於正式，也會失去彈性與創意。</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策略規劃變成例行公事。</a:t>
            </a:r>
          </a:p>
          <a:p>
            <a:pPr>
              <a:buFontTx/>
              <a:buNone/>
              <a:defRPr/>
            </a:pPr>
            <a:endParaRPr lang="zh-TW" altLang="en-US" dirty="0"/>
          </a:p>
        </p:txBody>
      </p:sp>
      <p:sp>
        <p:nvSpPr>
          <p:cNvPr id="19460"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19461"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43E278E1-2C72-4DE2-8096-A52B8C3C639E}" type="slidenum">
              <a:rPr lang="en-US" altLang="zh-TW">
                <a:ea typeface="微軟正黑體" panose="020B0604030504040204" pitchFamily="34" charset="-120"/>
              </a:rPr>
              <a:pPr eaLnBrk="1" hangingPunct="1"/>
              <a:t>17</a:t>
            </a:fld>
            <a:endParaRPr lang="en-US" altLang="zh-TW" dirty="0">
              <a:ea typeface="微軟正黑體" panose="020B0604030504040204" pitchFamily="34" charset="-120"/>
            </a:endParaRPr>
          </a:p>
        </p:txBody>
      </p:sp>
    </p:spTree>
    <p:extLst>
      <p:ext uri="{BB962C8B-B14F-4D97-AF65-F5344CB8AC3E}">
        <p14:creationId xmlns:p14="http://schemas.microsoft.com/office/powerpoint/2010/main" val="19764179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xfrm>
            <a:off x="457200" y="6546850"/>
            <a:ext cx="3852863" cy="31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a:ea typeface="微軟正黑體" panose="020B0604030504040204" pitchFamily="34" charset="-120"/>
              </a:rPr>
              <a:t>緒論</a:t>
            </a:r>
            <a:endParaRPr lang="zh-TW" altLang="en-US" dirty="0" smtClean="0">
              <a:ea typeface="微軟正黑體" panose="020B0604030504040204" pitchFamily="34" charset="-120"/>
            </a:endParaRP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10082325-9C2E-48CA-A25B-390F0ECB2284}" type="slidenum">
              <a:rPr lang="en-US" altLang="zh-TW">
                <a:ea typeface="微軟正黑體" panose="020B0604030504040204" pitchFamily="34" charset="-120"/>
              </a:rPr>
              <a:pPr eaLnBrk="1" hangingPunct="1"/>
              <a:t>18</a:t>
            </a:fld>
            <a:endParaRPr lang="en-US" altLang="zh-TW" dirty="0">
              <a:ea typeface="微軟正黑體" panose="020B0604030504040204" pitchFamily="34" charset="-120"/>
            </a:endParaRPr>
          </a:p>
        </p:txBody>
      </p:sp>
      <p:sp>
        <p:nvSpPr>
          <p:cNvPr id="5124" name="Rectangle 2"/>
          <p:cNvSpPr>
            <a:spLocks noGrp="1" noChangeArrowheads="1"/>
          </p:cNvSpPr>
          <p:nvPr>
            <p:ph type="title"/>
          </p:nvPr>
        </p:nvSpPr>
        <p:spPr/>
        <p:txBody>
          <a:bodyPr/>
          <a:lstStyle/>
          <a:p>
            <a:pPr eaLnBrk="1" hangingPunct="1"/>
            <a:r>
              <a:rPr lang="en-US" altLang="zh-TW" sz="4200" dirty="0" smtClean="0">
                <a:solidFill>
                  <a:schemeClr val="accent6">
                    <a:lumMod val="50000"/>
                  </a:schemeClr>
                </a:solidFill>
                <a:latin typeface="微軟正黑體" panose="020B0604030504040204" pitchFamily="34" charset="-120"/>
                <a:ea typeface="微軟正黑體" panose="020B0604030504040204" pitchFamily="34" charset="-120"/>
              </a:rPr>
              <a:t>CHAPTER 1  </a:t>
            </a:r>
            <a:r>
              <a:rPr lang="zh-TW" altLang="en-US" sz="4200" dirty="0" smtClean="0">
                <a:solidFill>
                  <a:schemeClr val="accent6">
                    <a:lumMod val="50000"/>
                  </a:schemeClr>
                </a:solidFill>
                <a:latin typeface="微軟正黑體" panose="020B0604030504040204" pitchFamily="34" charset="-120"/>
                <a:ea typeface="微軟正黑體" panose="020B0604030504040204" pitchFamily="34" charset="-120"/>
              </a:rPr>
              <a:t>緒論</a:t>
            </a:r>
            <a:endParaRPr lang="zh-TW" altLang="zh-TW" sz="4200" dirty="0" smtClean="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dirty="0">
                <a:ea typeface="微軟正黑體" panose="020B0604030504040204" pitchFamily="34" charset="-120"/>
              </a:rPr>
              <a:t>Chapter 1</a:t>
            </a:r>
          </a:p>
        </p:txBody>
      </p:sp>
      <p:graphicFrame>
        <p:nvGraphicFramePr>
          <p:cNvPr id="8" name="資料庫圖表 7"/>
          <p:cNvGraphicFramePr/>
          <p:nvPr>
            <p:extLst>
              <p:ext uri="{D42A27DB-BD31-4B8C-83A1-F6EECF244321}">
                <p14:modId xmlns:p14="http://schemas.microsoft.com/office/powerpoint/2010/main" val="3680729916"/>
              </p:ext>
            </p:extLst>
          </p:nvPr>
        </p:nvGraphicFramePr>
        <p:xfrm>
          <a:off x="901148" y="1834322"/>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872170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1129" y="331539"/>
            <a:ext cx="759433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§1.2</a:t>
            </a:r>
            <a:r>
              <a:rPr lang="zh-TW" altLang="en-US" sz="4400" dirty="0">
                <a:latin typeface="微軟正黑體" pitchFamily="34" charset="-120"/>
                <a:ea typeface="微軟正黑體" pitchFamily="34" charset="-120"/>
              </a:rPr>
              <a:t>策略的內涵</a:t>
            </a:r>
          </a:p>
        </p:txBody>
      </p:sp>
      <p:sp>
        <p:nvSpPr>
          <p:cNvPr id="3" name="內容版面配置區 2"/>
          <p:cNvSpPr>
            <a:spLocks noGrp="1"/>
          </p:cNvSpPr>
          <p:nvPr>
            <p:ph idx="1"/>
          </p:nvPr>
        </p:nvSpPr>
        <p:spPr>
          <a:xfrm>
            <a:off x="457200" y="1127411"/>
            <a:ext cx="8229600" cy="4525963"/>
          </a:xfrm>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策略的本質</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None/>
              <a:defRPr/>
            </a:pPr>
            <a:r>
              <a:rPr lang="zh-TW" altLang="en-US" dirty="0" smtClean="0">
                <a:latin typeface="微軟正黑體" pitchFamily="34" charset="-120"/>
                <a:ea typeface="微軟正黑體" pitchFamily="34" charset="-120"/>
              </a:rPr>
              <a:t>一個完整的策略，應該包括以下一些</a:t>
            </a:r>
            <a:endParaRPr lang="en-US" altLang="zh-TW" dirty="0" smtClean="0">
              <a:latin typeface="微軟正黑體" pitchFamily="34" charset="-120"/>
              <a:ea typeface="微軟正黑體" pitchFamily="34" charset="-120"/>
            </a:endParaRPr>
          </a:p>
          <a:p>
            <a:pPr>
              <a:buFontTx/>
              <a:buNone/>
              <a:defRPr/>
            </a:pPr>
            <a:r>
              <a:rPr lang="zh-TW" altLang="en-US" dirty="0" smtClean="0">
                <a:latin typeface="微軟正黑體" pitchFamily="34" charset="-120"/>
                <a:ea typeface="微軟正黑體" pitchFamily="34" charset="-120"/>
              </a:rPr>
              <a:t>共同的構成要素：</a:t>
            </a:r>
            <a:endParaRPr lang="zh-TW" altLang="en-US" dirty="0">
              <a:latin typeface="微軟正黑體" pitchFamily="34" charset="-120"/>
              <a:ea typeface="微軟正黑體" pitchFamily="34" charset="-120"/>
            </a:endParaRPr>
          </a:p>
        </p:txBody>
      </p:sp>
      <p:sp>
        <p:nvSpPr>
          <p:cNvPr id="21508"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21509"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A78FC352-E802-4884-A819-788975CD98B5}" type="slidenum">
              <a:rPr lang="en-US" altLang="zh-TW">
                <a:ea typeface="微軟正黑體" panose="020B0604030504040204" pitchFamily="34" charset="-120"/>
              </a:rPr>
              <a:pPr eaLnBrk="1" hangingPunct="1"/>
              <a:t>19</a:t>
            </a:fld>
            <a:endParaRPr lang="en-US" altLang="zh-TW" dirty="0">
              <a:ea typeface="微軟正黑體" panose="020B0604030504040204" pitchFamily="34" charset="-120"/>
            </a:endParaRPr>
          </a:p>
        </p:txBody>
      </p:sp>
      <p:graphicFrame>
        <p:nvGraphicFramePr>
          <p:cNvPr id="9" name="資料庫圖表 8"/>
          <p:cNvGraphicFramePr/>
          <p:nvPr>
            <p:extLst>
              <p:ext uri="{D42A27DB-BD31-4B8C-83A1-F6EECF244321}">
                <p14:modId xmlns:p14="http://schemas.microsoft.com/office/powerpoint/2010/main" val="1371813635"/>
              </p:ext>
            </p:extLst>
          </p:nvPr>
        </p:nvGraphicFramePr>
        <p:xfrm>
          <a:off x="430696" y="2483895"/>
          <a:ext cx="8282608" cy="4261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群組 11"/>
          <p:cNvGrpSpPr>
            <a:grpSpLocks/>
          </p:cNvGrpSpPr>
          <p:nvPr/>
        </p:nvGrpSpPr>
        <p:grpSpPr bwMode="auto">
          <a:xfrm>
            <a:off x="6559055" y="1056612"/>
            <a:ext cx="2530475" cy="1576387"/>
            <a:chOff x="6453805" y="945427"/>
            <a:chExt cx="2531166" cy="1577009"/>
          </a:xfrm>
        </p:grpSpPr>
        <p:sp>
          <p:nvSpPr>
            <p:cNvPr id="10" name="圓角矩形圖說文字 9"/>
            <p:cNvSpPr/>
            <p:nvPr/>
          </p:nvSpPr>
          <p:spPr>
            <a:xfrm>
              <a:off x="6453805" y="945427"/>
              <a:ext cx="2531166" cy="1577009"/>
            </a:xfrm>
            <a:prstGeom prst="wedgeRoundRectCallout">
              <a:avLst/>
            </a:prstGeom>
            <a:solidFill>
              <a:srgbClr val="FFFF6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21515" name="文字方塊 10"/>
            <p:cNvSpPr txBox="1">
              <a:spLocks noChangeArrowheads="1"/>
            </p:cNvSpPr>
            <p:nvPr/>
          </p:nvSpPr>
          <p:spPr bwMode="auto">
            <a:xfrm>
              <a:off x="6594880" y="1148705"/>
              <a:ext cx="23191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400" b="1" dirty="0">
                  <a:latin typeface="微軟正黑體" panose="020B0604030504040204" pitchFamily="34" charset="-120"/>
                  <a:ea typeface="微軟正黑體" panose="020B0604030504040204" pitchFamily="34" charset="-120"/>
                </a:rPr>
                <a:t>總和績效大於各部分績效之和</a:t>
              </a:r>
              <a:endParaRPr lang="en-US" altLang="zh-TW" sz="2400" b="1" dirty="0">
                <a:latin typeface="微軟正黑體" panose="020B0604030504040204" pitchFamily="34" charset="-120"/>
                <a:ea typeface="微軟正黑體" panose="020B0604030504040204" pitchFamily="34" charset="-120"/>
              </a:endParaRPr>
            </a:p>
            <a:p>
              <a:pPr eaLnBrk="1" hangingPunct="1"/>
              <a:r>
                <a:rPr lang="en-US" altLang="zh-TW" sz="2400" b="1" dirty="0">
                  <a:latin typeface="微軟正黑體" panose="020B0604030504040204" pitchFamily="34" charset="-120"/>
                  <a:ea typeface="微軟正黑體" panose="020B0604030504040204" pitchFamily="34" charset="-120"/>
                </a:rPr>
                <a:t>1+1&gt;2</a:t>
              </a:r>
            </a:p>
          </p:txBody>
        </p:sp>
      </p:grpSp>
    </p:spTree>
    <p:extLst>
      <p:ext uri="{BB962C8B-B14F-4D97-AF65-F5344CB8AC3E}">
        <p14:creationId xmlns:p14="http://schemas.microsoft.com/office/powerpoint/2010/main" val="35464022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4"/>
          <p:cNvSpPr>
            <a:spLocks noGrp="1"/>
          </p:cNvSpPr>
          <p:nvPr>
            <p:ph type="ctrTitle"/>
          </p:nvPr>
        </p:nvSpPr>
        <p:spPr>
          <a:xfrm>
            <a:off x="1077913" y="788988"/>
            <a:ext cx="6411912" cy="935037"/>
          </a:xfrm>
        </p:spPr>
        <p:txBody>
          <a:bodyPr/>
          <a:lstStyle/>
          <a:p>
            <a:r>
              <a:rPr lang="zh-TW" altLang="en-US" dirty="0" smtClean="0"/>
              <a:t>第 </a:t>
            </a:r>
            <a:r>
              <a:rPr lang="en-US" altLang="zh-TW" dirty="0" smtClean="0"/>
              <a:t>1 </a:t>
            </a:r>
            <a:r>
              <a:rPr lang="zh-TW" altLang="en-US" dirty="0" smtClean="0"/>
              <a:t>章</a:t>
            </a:r>
          </a:p>
        </p:txBody>
      </p:sp>
      <p:sp>
        <p:nvSpPr>
          <p:cNvPr id="10243" name="副標題 2"/>
          <p:cNvSpPr>
            <a:spLocks noGrp="1"/>
          </p:cNvSpPr>
          <p:nvPr>
            <p:ph type="subTitle" idx="1"/>
          </p:nvPr>
        </p:nvSpPr>
        <p:spPr>
          <a:xfrm>
            <a:off x="3440359" y="3047390"/>
            <a:ext cx="2555997" cy="1138481"/>
          </a:xfrm>
        </p:spPr>
        <p:txBody>
          <a:bodyPr>
            <a:noAutofit/>
          </a:bodyPr>
          <a:lstStyle/>
          <a:p>
            <a:pPr algn="l">
              <a:spcBef>
                <a:spcPct val="0"/>
              </a:spcBef>
            </a:pPr>
            <a:r>
              <a:rPr lang="zh-TW" altLang="en-US" sz="8000" dirty="0">
                <a:latin typeface="Arial" panose="020B0604020202020204" pitchFamily="34" charset="0"/>
                <a:cs typeface="Arial" panose="020B0604020202020204" pitchFamily="34" charset="0"/>
              </a:rPr>
              <a:t>緒論</a:t>
            </a: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5371"/>
            <a:ext cx="8229600" cy="6185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§1.2</a:t>
            </a:r>
            <a:r>
              <a:rPr lang="zh-TW" altLang="en-US" sz="4400" dirty="0">
                <a:latin typeface="微軟正黑體" pitchFamily="34" charset="-120"/>
                <a:ea typeface="微軟正黑體" pitchFamily="34" charset="-120"/>
              </a:rPr>
              <a:t>策略的內涵</a:t>
            </a:r>
          </a:p>
        </p:txBody>
      </p:sp>
      <p:sp>
        <p:nvSpPr>
          <p:cNvPr id="22531"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2253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622925E8-40FC-423C-BF63-EA16CC4960B6}" type="slidenum">
              <a:rPr lang="en-US" altLang="zh-TW">
                <a:ea typeface="微軟正黑體" panose="020B0604030504040204" pitchFamily="34" charset="-120"/>
              </a:rPr>
              <a:pPr eaLnBrk="1" hangingPunct="1"/>
              <a:t>20</a:t>
            </a:fld>
            <a:endParaRPr lang="en-US" altLang="zh-TW" dirty="0">
              <a:ea typeface="微軟正黑體" panose="020B0604030504040204" pitchFamily="34" charset="-120"/>
            </a:endParaRPr>
          </a:p>
        </p:txBody>
      </p:sp>
      <p:graphicFrame>
        <p:nvGraphicFramePr>
          <p:cNvPr id="6" name="資料庫圖表 5"/>
          <p:cNvGraphicFramePr/>
          <p:nvPr>
            <p:extLst/>
          </p:nvPr>
        </p:nvGraphicFramePr>
        <p:xfrm>
          <a:off x="556590" y="1041400"/>
          <a:ext cx="8415131" cy="5469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方塊 6"/>
          <p:cNvSpPr txBox="1"/>
          <p:nvPr/>
        </p:nvSpPr>
        <p:spPr>
          <a:xfrm rot="759976">
            <a:off x="7074850" y="805286"/>
            <a:ext cx="2036567" cy="523220"/>
          </a:xfrm>
          <a:prstGeom prst="rect">
            <a:avLst/>
          </a:prstGeom>
          <a:solidFill>
            <a:srgbClr val="FFFF66"/>
          </a:solidFill>
          <a:ln>
            <a:no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algn="ctr">
              <a:defRPr/>
            </a:pPr>
            <a:r>
              <a:rPr lang="zh-TW" altLang="en-US" sz="2800" b="1" dirty="0">
                <a:solidFill>
                  <a:schemeClr val="accent6">
                    <a:lumMod val="75000"/>
                  </a:schemeClr>
                </a:solidFill>
                <a:latin typeface="微軟正黑體" pitchFamily="34" charset="-120"/>
                <a:ea typeface="微軟正黑體" pitchFamily="34" charset="-120"/>
              </a:rPr>
              <a:t>策略</a:t>
            </a:r>
            <a:r>
              <a:rPr lang="en-US" altLang="zh-TW" sz="2800" b="1" dirty="0">
                <a:solidFill>
                  <a:schemeClr val="accent6">
                    <a:lumMod val="75000"/>
                  </a:schemeClr>
                </a:solidFill>
                <a:latin typeface="微軟正黑體" pitchFamily="34" charset="-120"/>
                <a:ea typeface="微軟正黑體" pitchFamily="34" charset="-120"/>
              </a:rPr>
              <a:t>5P</a:t>
            </a:r>
            <a:endParaRPr lang="zh-TW" altLang="en-US" sz="2800" b="1" dirty="0">
              <a:solidFill>
                <a:schemeClr val="accent6">
                  <a:lumMod val="7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88251307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9684" y="342966"/>
            <a:ext cx="759433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§1.2</a:t>
            </a:r>
            <a:r>
              <a:rPr lang="zh-TW" altLang="en-US" sz="4400" dirty="0">
                <a:latin typeface="微軟正黑體" pitchFamily="34" charset="-120"/>
                <a:ea typeface="微軟正黑體" pitchFamily="34" charset="-120"/>
              </a:rPr>
              <a:t>策略的內涵</a:t>
            </a:r>
          </a:p>
        </p:txBody>
      </p:sp>
      <p:sp>
        <p:nvSpPr>
          <p:cNvPr id="3" name="內容版面配置區 2"/>
          <p:cNvSpPr>
            <a:spLocks noGrp="1"/>
          </p:cNvSpPr>
          <p:nvPr>
            <p:ph idx="1"/>
          </p:nvPr>
        </p:nvSpPr>
        <p:spPr>
          <a:xfrm>
            <a:off x="392050" y="1148532"/>
            <a:ext cx="8229600" cy="4525962"/>
          </a:xfrm>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策略的重心</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None/>
              <a:defRPr/>
            </a:pPr>
            <a:r>
              <a:rPr lang="zh-TW" altLang="en-US" dirty="0" smtClean="0"/>
              <a:t>     </a:t>
            </a:r>
            <a:r>
              <a:rPr lang="zh-TW" altLang="en-US" dirty="0" smtClean="0">
                <a:latin typeface="微軟正黑體" pitchFamily="34" charset="-120"/>
                <a:ea typeface="微軟正黑體" pitchFamily="34" charset="-120"/>
              </a:rPr>
              <a:t>主要在於：競爭領域與競爭方式的抉擇</a:t>
            </a:r>
            <a:endParaRPr lang="zh-TW" altLang="en-US" dirty="0">
              <a:latin typeface="微軟正黑體" pitchFamily="34" charset="-120"/>
              <a:ea typeface="微軟正黑體" pitchFamily="34" charset="-120"/>
            </a:endParaRPr>
          </a:p>
        </p:txBody>
      </p:sp>
      <p:sp>
        <p:nvSpPr>
          <p:cNvPr id="23556"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23557"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2FD35F69-FEB3-49F4-8170-ED79B5959ACD}" type="slidenum">
              <a:rPr lang="en-US" altLang="zh-TW">
                <a:ea typeface="微軟正黑體" panose="020B0604030504040204" pitchFamily="34" charset="-120"/>
              </a:rPr>
              <a:pPr eaLnBrk="1" hangingPunct="1"/>
              <a:t>21</a:t>
            </a:fld>
            <a:endParaRPr lang="en-US" altLang="zh-TW" dirty="0">
              <a:ea typeface="微軟正黑體" panose="020B0604030504040204" pitchFamily="34" charset="-120"/>
            </a:endParaRPr>
          </a:p>
        </p:txBody>
      </p:sp>
      <p:pic>
        <p:nvPicPr>
          <p:cNvPr id="6" name="Picture 4"/>
          <p:cNvPicPr>
            <a:picLocks noChangeAspect="1" noChangeArrowheads="1"/>
          </p:cNvPicPr>
          <p:nvPr/>
        </p:nvPicPr>
        <p:blipFill>
          <a:blip r:embed="rId2"/>
          <a:srcRect/>
          <a:stretch>
            <a:fillRect/>
          </a:stretch>
        </p:blipFill>
        <p:spPr bwMode="auto">
          <a:xfrm>
            <a:off x="257906" y="2548473"/>
            <a:ext cx="8497887" cy="37072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文字方塊 6"/>
          <p:cNvSpPr txBox="1"/>
          <p:nvPr/>
        </p:nvSpPr>
        <p:spPr>
          <a:xfrm rot="21330579">
            <a:off x="265044" y="2796209"/>
            <a:ext cx="4770782" cy="369332"/>
          </a:xfrm>
          <a:prstGeom prst="rect">
            <a:avLst/>
          </a:prstGeom>
          <a:solidFill>
            <a:srgbClr val="FFFF66"/>
          </a:solidFill>
          <a:ln>
            <a:noFill/>
          </a:ln>
          <a:scene3d>
            <a:camera prst="orthographicFront"/>
            <a:lightRig rig="threePt" dir="t"/>
          </a:scene3d>
          <a:sp3d>
            <a:bevelT/>
          </a:sp3d>
        </p:spPr>
        <p:txBody>
          <a:bodyPr>
            <a:spAutoFit/>
          </a:bodyPr>
          <a:lstStyle/>
          <a:p>
            <a:pPr>
              <a:defRPr/>
            </a:pPr>
            <a:r>
              <a:rPr lang="zh-TW" altLang="en-US" b="1" dirty="0">
                <a:solidFill>
                  <a:schemeClr val="accent6">
                    <a:lumMod val="75000"/>
                  </a:schemeClr>
                </a:solidFill>
                <a:latin typeface="微軟正黑體" pitchFamily="34" charset="-120"/>
                <a:ea typeface="微軟正黑體" pitchFamily="34" charset="-120"/>
              </a:rPr>
              <a:t>策略、競爭優勢、競爭領域與競爭方式之關係</a:t>
            </a:r>
          </a:p>
        </p:txBody>
      </p:sp>
    </p:spTree>
    <p:extLst>
      <p:ext uri="{BB962C8B-B14F-4D97-AF65-F5344CB8AC3E}">
        <p14:creationId xmlns:p14="http://schemas.microsoft.com/office/powerpoint/2010/main" val="8760117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§1.2</a:t>
            </a:r>
            <a:r>
              <a:rPr lang="zh-TW" altLang="en-US" sz="4400" dirty="0">
                <a:latin typeface="微軟正黑體" pitchFamily="34" charset="-120"/>
                <a:ea typeface="微軟正黑體" pitchFamily="34" charset="-120"/>
              </a:rPr>
              <a:t>策略的內涵</a:t>
            </a:r>
          </a:p>
        </p:txBody>
      </p:sp>
      <p:sp>
        <p:nvSpPr>
          <p:cNvPr id="3" name="內容版面配置區 2"/>
          <p:cNvSpPr>
            <a:spLocks noGrp="1"/>
          </p:cNvSpPr>
          <p:nvPr>
            <p:ph idx="1"/>
          </p:nvPr>
        </p:nvSpPr>
        <p:spPr>
          <a:xfrm>
            <a:off x="457200" y="1393295"/>
            <a:ext cx="8483600" cy="5031318"/>
          </a:xfrm>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競爭領域</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競爭領域不單單是指企業所運作的地理範圍，尚應包括所進行的活動。</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競爭領域的觀念是指策略的「</a:t>
            </a:r>
            <a:r>
              <a:rPr lang="en-US" altLang="zh-TW" dirty="0" smtClean="0">
                <a:latin typeface="微軟正黑體" pitchFamily="34" charset="-120"/>
                <a:ea typeface="微軟正黑體" pitchFamily="34" charset="-120"/>
              </a:rPr>
              <a:t>What</a:t>
            </a:r>
            <a:r>
              <a:rPr lang="zh-TW" altLang="en-US" dirty="0" smtClean="0">
                <a:latin typeface="微軟正黑體" pitchFamily="34" charset="-120"/>
                <a:ea typeface="微軟正黑體" pitchFamily="34" charset="-120"/>
              </a:rPr>
              <a:t>」，包括何種產品、何種活動，與何種市場。</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在競爭領域的觀念裡，包括了抉擇和分配的觀念，因此「決定什麼不要做」和「決定什麼要做」是同等重要。</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競爭領域的抉擇主要反映在總體策略上。</a:t>
            </a:r>
          </a:p>
          <a:p>
            <a:pPr>
              <a:defRPr/>
            </a:pPr>
            <a:endParaRPr lang="zh-TW" altLang="en-US" dirty="0">
              <a:solidFill>
                <a:schemeClr val="accent6">
                  <a:lumMod val="75000"/>
                </a:schemeClr>
              </a:solidFill>
            </a:endParaRPr>
          </a:p>
        </p:txBody>
      </p:sp>
      <p:sp>
        <p:nvSpPr>
          <p:cNvPr id="24580"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24581"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BDFE94F1-2DD9-4351-8DC3-F96112529FE2}" type="slidenum">
              <a:rPr lang="en-US" altLang="zh-TW">
                <a:ea typeface="微軟正黑體" panose="020B0604030504040204" pitchFamily="34" charset="-120"/>
              </a:rPr>
              <a:pPr eaLnBrk="1" hangingPunct="1"/>
              <a:t>22</a:t>
            </a:fld>
            <a:endParaRPr lang="en-US" altLang="zh-TW" dirty="0">
              <a:ea typeface="微軟正黑體" panose="020B0604030504040204" pitchFamily="34" charset="-120"/>
            </a:endParaRPr>
          </a:p>
        </p:txBody>
      </p:sp>
    </p:spTree>
    <p:extLst>
      <p:ext uri="{BB962C8B-B14F-4D97-AF65-F5344CB8AC3E}">
        <p14:creationId xmlns:p14="http://schemas.microsoft.com/office/powerpoint/2010/main" val="31316814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§1.2</a:t>
            </a:r>
            <a:r>
              <a:rPr lang="zh-TW" altLang="en-US" sz="4400" dirty="0">
                <a:latin typeface="微軟正黑體" pitchFamily="34" charset="-120"/>
                <a:ea typeface="微軟正黑體" pitchFamily="34" charset="-120"/>
              </a:rPr>
              <a:t>策略的內涵</a:t>
            </a:r>
          </a:p>
        </p:txBody>
      </p:sp>
      <p:sp>
        <p:nvSpPr>
          <p:cNvPr id="3" name="內容版面配置區 2"/>
          <p:cNvSpPr>
            <a:spLocks noGrp="1"/>
          </p:cNvSpPr>
          <p:nvPr>
            <p:ph idx="1"/>
          </p:nvPr>
        </p:nvSpPr>
        <p:spPr>
          <a:xfrm>
            <a:off x="550333" y="1320800"/>
            <a:ext cx="8229600" cy="4525963"/>
          </a:xfrm>
        </p:spPr>
        <p:txBody>
          <a:bodyPr/>
          <a:lstStyle/>
          <a:p>
            <a:pPr>
              <a:defRPr/>
            </a:pPr>
            <a:r>
              <a:rPr lang="zh-TW" altLang="en-US" sz="3200" dirty="0" smtClean="0">
                <a:solidFill>
                  <a:schemeClr val="accent6">
                    <a:lumMod val="75000"/>
                  </a:schemeClr>
                </a:solidFill>
                <a:latin typeface="微軟正黑體" pitchFamily="34" charset="-120"/>
                <a:ea typeface="微軟正黑體" pitchFamily="34" charset="-120"/>
              </a:rPr>
              <a:t>競爭方式</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決定在每一競爭領域中所要採取的競爭方式。</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在競爭領域中是由關係人來決定輸贏。由於不同的領域中，關係人也不同，因此決定輸贏的方式也不盡相同，所以競爭方式也不一樣。</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競爭方式的抉擇則主要反映在事業策略上。</a:t>
            </a:r>
          </a:p>
          <a:p>
            <a:pPr>
              <a:buFontTx/>
              <a:buNone/>
              <a:defRPr/>
            </a:pPr>
            <a:endParaRPr lang="zh-TW" altLang="en-US" dirty="0">
              <a:solidFill>
                <a:schemeClr val="accent6">
                  <a:lumMod val="75000"/>
                </a:schemeClr>
              </a:solidFill>
              <a:latin typeface="微軟正黑體" pitchFamily="34" charset="-120"/>
              <a:ea typeface="微軟正黑體" pitchFamily="34" charset="-120"/>
            </a:endParaRPr>
          </a:p>
        </p:txBody>
      </p:sp>
      <p:sp>
        <p:nvSpPr>
          <p:cNvPr id="25604"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2560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61CCE760-A67D-4B69-B2F1-92874677811D}" type="slidenum">
              <a:rPr lang="en-US" altLang="zh-TW">
                <a:ea typeface="微軟正黑體" panose="020B0604030504040204" pitchFamily="34" charset="-120"/>
              </a:rPr>
              <a:pPr eaLnBrk="1" hangingPunct="1"/>
              <a:t>23</a:t>
            </a:fld>
            <a:endParaRPr lang="en-US" altLang="zh-TW" dirty="0">
              <a:ea typeface="微軟正黑體" panose="020B0604030504040204" pitchFamily="34" charset="-120"/>
            </a:endParaRPr>
          </a:p>
        </p:txBody>
      </p:sp>
      <p:pic>
        <p:nvPicPr>
          <p:cNvPr id="5" name="圖片 4"/>
          <p:cNvPicPr>
            <a:picLocks noChangeAspect="1"/>
          </p:cNvPicPr>
          <p:nvPr/>
        </p:nvPicPr>
        <p:blipFill>
          <a:blip r:embed="rId3"/>
          <a:stretch>
            <a:fillRect/>
          </a:stretch>
        </p:blipFill>
        <p:spPr>
          <a:xfrm>
            <a:off x="5202849" y="4518729"/>
            <a:ext cx="3316898" cy="22217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638517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2221" y="482599"/>
            <a:ext cx="759433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§1.2</a:t>
            </a:r>
            <a:r>
              <a:rPr lang="zh-TW" altLang="en-US" sz="4400" dirty="0">
                <a:latin typeface="微軟正黑體" pitchFamily="34" charset="-120"/>
                <a:ea typeface="微軟正黑體" pitchFamily="34" charset="-120"/>
              </a:rPr>
              <a:t>策略的內涵</a:t>
            </a:r>
          </a:p>
        </p:txBody>
      </p:sp>
      <p:sp>
        <p:nvSpPr>
          <p:cNvPr id="3" name="內容版面配置區 2"/>
          <p:cNvSpPr>
            <a:spLocks noGrp="1"/>
          </p:cNvSpPr>
          <p:nvPr>
            <p:ph idx="1"/>
          </p:nvPr>
        </p:nvSpPr>
        <p:spPr>
          <a:xfrm>
            <a:off x="457200" y="1399781"/>
            <a:ext cx="8229600" cy="4525963"/>
          </a:xfrm>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策略與戰術</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None/>
              <a:defRPr/>
            </a:pPr>
            <a:r>
              <a:rPr lang="zh-TW" altLang="en-US" dirty="0" smtClean="0">
                <a:latin typeface="微軟正黑體" pitchFamily="34" charset="-120"/>
                <a:ea typeface="微軟正黑體" pitchFamily="34" charset="-120"/>
              </a:rPr>
              <a:t>      策略著重於效能，而戰術著重於效率。</a:t>
            </a:r>
            <a:endParaRPr lang="en-US" altLang="zh-TW" dirty="0" smtClean="0">
              <a:latin typeface="微軟正黑體" pitchFamily="34" charset="-120"/>
              <a:ea typeface="微軟正黑體" pitchFamily="34" charset="-120"/>
            </a:endParaRPr>
          </a:p>
          <a:p>
            <a:pPr>
              <a:buFontTx/>
              <a:buNone/>
              <a:defRPr/>
            </a:pPr>
            <a:endParaRPr lang="zh-TW" altLang="en-US" dirty="0">
              <a:solidFill>
                <a:schemeClr val="accent6">
                  <a:lumMod val="75000"/>
                </a:schemeClr>
              </a:solidFill>
            </a:endParaRPr>
          </a:p>
        </p:txBody>
      </p:sp>
      <p:sp>
        <p:nvSpPr>
          <p:cNvPr id="26628"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26629"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0EC59401-6CF4-40C7-BF5D-5E3433C500DB}" type="slidenum">
              <a:rPr lang="en-US" altLang="zh-TW">
                <a:ea typeface="微軟正黑體" panose="020B0604030504040204" pitchFamily="34" charset="-120"/>
              </a:rPr>
              <a:pPr eaLnBrk="1" hangingPunct="1"/>
              <a:t>24</a:t>
            </a:fld>
            <a:endParaRPr lang="en-US" altLang="zh-TW" dirty="0">
              <a:ea typeface="微軟正黑體" panose="020B0604030504040204" pitchFamily="34" charset="-120"/>
            </a:endParaRPr>
          </a:p>
        </p:txBody>
      </p:sp>
      <p:grpSp>
        <p:nvGrpSpPr>
          <p:cNvPr id="4" name="群組 13"/>
          <p:cNvGrpSpPr>
            <a:grpSpLocks/>
          </p:cNvGrpSpPr>
          <p:nvPr/>
        </p:nvGrpSpPr>
        <p:grpSpPr bwMode="auto">
          <a:xfrm>
            <a:off x="662222" y="2797146"/>
            <a:ext cx="3363913" cy="1439529"/>
            <a:chOff x="1444487" y="3008242"/>
            <a:chExt cx="2133601" cy="1470991"/>
          </a:xfrm>
        </p:grpSpPr>
        <p:sp>
          <p:nvSpPr>
            <p:cNvPr id="6" name="圓角矩形圖說文字 5"/>
            <p:cNvSpPr/>
            <p:nvPr/>
          </p:nvSpPr>
          <p:spPr>
            <a:xfrm rot="10800000">
              <a:off x="1444487" y="3008242"/>
              <a:ext cx="2133601" cy="1470991"/>
            </a:xfrm>
            <a:prstGeom prst="wedgeRoundRectCallout">
              <a:avLst>
                <a:gd name="adj1" fmla="val -24492"/>
                <a:gd name="adj2" fmla="val 69219"/>
                <a:gd name="adj3" fmla="val 16667"/>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8" name="文字方塊 7"/>
            <p:cNvSpPr txBox="1"/>
            <p:nvPr/>
          </p:nvSpPr>
          <p:spPr>
            <a:xfrm>
              <a:off x="1536617" y="3271357"/>
              <a:ext cx="1949340" cy="849159"/>
            </a:xfrm>
            <a:prstGeom prst="rect">
              <a:avLst/>
            </a:prstGeom>
            <a:noFill/>
          </p:spPr>
          <p:txBody>
            <a:bodyPr wrap="square">
              <a:spAutoFit/>
            </a:bodyPr>
            <a:lstStyle/>
            <a:p>
              <a:pPr>
                <a:defRPr/>
              </a:pPr>
              <a:r>
                <a:rPr lang="zh-TW" altLang="en-US" sz="2400" b="1" dirty="0">
                  <a:solidFill>
                    <a:schemeClr val="bg1"/>
                  </a:solidFill>
                  <a:latin typeface="微軟正黑體" pitchFamily="34" charset="-120"/>
                  <a:ea typeface="微軟正黑體" pitchFamily="34" charset="-120"/>
                </a:rPr>
                <a:t>做對的</a:t>
              </a:r>
              <a:r>
                <a:rPr lang="zh-TW" altLang="en-US" sz="2400" b="1" dirty="0" smtClean="0">
                  <a:solidFill>
                    <a:schemeClr val="bg1"/>
                  </a:solidFill>
                  <a:latin typeface="微軟正黑體" pitchFamily="34" charset="-120"/>
                  <a:ea typeface="微軟正黑體" pitchFamily="34" charset="-120"/>
                </a:rPr>
                <a:t>事</a:t>
              </a:r>
              <a:endParaRPr lang="en-US" altLang="zh-TW" sz="2400" b="1" dirty="0" smtClean="0">
                <a:solidFill>
                  <a:schemeClr val="bg1"/>
                </a:solidFill>
                <a:latin typeface="微軟正黑體" pitchFamily="34" charset="-120"/>
                <a:ea typeface="微軟正黑體" pitchFamily="34" charset="-120"/>
              </a:endParaRPr>
            </a:p>
            <a:p>
              <a:pPr>
                <a:defRPr/>
              </a:pPr>
              <a:r>
                <a:rPr lang="zh-TW" altLang="en-US" sz="2000" b="1" dirty="0" smtClean="0">
                  <a:solidFill>
                    <a:schemeClr val="bg1"/>
                  </a:solidFill>
                  <a:latin typeface="微軟正黑體" pitchFamily="34" charset="-120"/>
                  <a:ea typeface="微軟正黑體" pitchFamily="34" charset="-120"/>
                </a:rPr>
                <a:t>（</a:t>
              </a:r>
              <a:r>
                <a:rPr lang="en-US" altLang="zh-TW" sz="2000" b="1" dirty="0">
                  <a:solidFill>
                    <a:schemeClr val="bg1"/>
                  </a:solidFill>
                  <a:latin typeface="微軟正黑體" pitchFamily="34" charset="-120"/>
                  <a:ea typeface="微軟正黑體" pitchFamily="34" charset="-120"/>
                </a:rPr>
                <a:t>Do the </a:t>
              </a:r>
              <a:r>
                <a:rPr lang="en-US" altLang="zh-TW" sz="2000" b="1" dirty="0" smtClean="0">
                  <a:solidFill>
                    <a:schemeClr val="bg1"/>
                  </a:solidFill>
                  <a:latin typeface="微軟正黑體" pitchFamily="34" charset="-120"/>
                  <a:ea typeface="微軟正黑體" pitchFamily="34" charset="-120"/>
                </a:rPr>
                <a:t>Right Thing</a:t>
              </a:r>
              <a:r>
                <a:rPr lang="zh-TW" altLang="en-US" sz="2400" b="1" dirty="0">
                  <a:solidFill>
                    <a:schemeClr val="bg1"/>
                  </a:solidFill>
                  <a:latin typeface="微軟正黑體" pitchFamily="34" charset="-120"/>
                  <a:ea typeface="微軟正黑體" pitchFamily="34" charset="-120"/>
                </a:rPr>
                <a:t>）</a:t>
              </a:r>
            </a:p>
          </p:txBody>
        </p:sp>
      </p:grpSp>
      <p:grpSp>
        <p:nvGrpSpPr>
          <p:cNvPr id="5" name="群組 12"/>
          <p:cNvGrpSpPr>
            <a:grpSpLocks/>
          </p:cNvGrpSpPr>
          <p:nvPr/>
        </p:nvGrpSpPr>
        <p:grpSpPr bwMode="auto">
          <a:xfrm>
            <a:off x="4231157" y="2849443"/>
            <a:ext cx="3347812" cy="1392237"/>
            <a:chOff x="4777410" y="3028121"/>
            <a:chExt cx="2133601" cy="1470991"/>
          </a:xfrm>
        </p:grpSpPr>
        <p:sp>
          <p:nvSpPr>
            <p:cNvPr id="7" name="圓角矩形圖說文字 6"/>
            <p:cNvSpPr/>
            <p:nvPr/>
          </p:nvSpPr>
          <p:spPr>
            <a:xfrm rot="10800000">
              <a:off x="4777410" y="3028121"/>
              <a:ext cx="2133601" cy="1470991"/>
            </a:xfrm>
            <a:prstGeom prst="wedgeRoundRectCallout">
              <a:avLst>
                <a:gd name="adj1" fmla="val -20833"/>
                <a:gd name="adj2" fmla="val 70609"/>
                <a:gd name="adj3" fmla="val 16667"/>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9" name="文字方塊 8"/>
            <p:cNvSpPr txBox="1"/>
            <p:nvPr/>
          </p:nvSpPr>
          <p:spPr>
            <a:xfrm>
              <a:off x="4901729" y="3304651"/>
              <a:ext cx="1987551" cy="769116"/>
            </a:xfrm>
            <a:prstGeom prst="rect">
              <a:avLst/>
            </a:prstGeom>
            <a:noFill/>
          </p:spPr>
          <p:txBody>
            <a:bodyPr>
              <a:spAutoFit/>
            </a:bodyPr>
            <a:lstStyle/>
            <a:p>
              <a:pPr>
                <a:defRPr/>
              </a:pPr>
              <a:r>
                <a:rPr lang="zh-TW" altLang="en-US" sz="2400" b="1" dirty="0">
                  <a:solidFill>
                    <a:schemeClr val="accent6">
                      <a:lumMod val="75000"/>
                    </a:schemeClr>
                  </a:solidFill>
                  <a:latin typeface="微軟正黑體" pitchFamily="34" charset="-120"/>
                  <a:ea typeface="微軟正黑體" pitchFamily="34" charset="-120"/>
                </a:rPr>
                <a:t>把事情做</a:t>
              </a:r>
              <a:r>
                <a:rPr lang="zh-TW" altLang="en-US" sz="2400" b="1" dirty="0" smtClean="0">
                  <a:solidFill>
                    <a:schemeClr val="accent6">
                      <a:lumMod val="75000"/>
                    </a:schemeClr>
                  </a:solidFill>
                  <a:latin typeface="微軟正黑體" pitchFamily="34" charset="-120"/>
                  <a:ea typeface="微軟正黑體" pitchFamily="34" charset="-120"/>
                </a:rPr>
                <a:t>對</a:t>
              </a:r>
              <a:endParaRPr lang="en-US" altLang="zh-TW" sz="2400" b="1" dirty="0" smtClean="0">
                <a:solidFill>
                  <a:schemeClr val="accent6">
                    <a:lumMod val="75000"/>
                  </a:schemeClr>
                </a:solidFill>
                <a:latin typeface="微軟正黑體" pitchFamily="34" charset="-120"/>
                <a:ea typeface="微軟正黑體" pitchFamily="34" charset="-120"/>
              </a:endParaRPr>
            </a:p>
            <a:p>
              <a:pPr>
                <a:defRPr/>
              </a:pPr>
              <a:r>
                <a:rPr lang="zh-TW" altLang="en-US" sz="2000" b="1" dirty="0" smtClean="0">
                  <a:solidFill>
                    <a:schemeClr val="accent6">
                      <a:lumMod val="75000"/>
                    </a:schemeClr>
                  </a:solidFill>
                  <a:latin typeface="微軟正黑體" pitchFamily="34" charset="-120"/>
                  <a:ea typeface="微軟正黑體" pitchFamily="34" charset="-120"/>
                </a:rPr>
                <a:t>（</a:t>
              </a:r>
              <a:r>
                <a:rPr lang="en-US" altLang="zh-TW" sz="2000" b="1" dirty="0">
                  <a:solidFill>
                    <a:schemeClr val="accent6">
                      <a:lumMod val="75000"/>
                    </a:schemeClr>
                  </a:solidFill>
                  <a:latin typeface="微軟正黑體" pitchFamily="34" charset="-120"/>
                  <a:ea typeface="微軟正黑體" pitchFamily="34" charset="-120"/>
                </a:rPr>
                <a:t>Do the Thing Right</a:t>
              </a:r>
              <a:r>
                <a:rPr lang="zh-TW" altLang="en-US" sz="2000" b="1" dirty="0">
                  <a:solidFill>
                    <a:schemeClr val="accent6">
                      <a:lumMod val="75000"/>
                    </a:schemeClr>
                  </a:solidFill>
                  <a:latin typeface="微軟正黑體" pitchFamily="34" charset="-120"/>
                  <a:ea typeface="微軟正黑體" pitchFamily="34" charset="-120"/>
                </a:rPr>
                <a:t>）</a:t>
              </a:r>
            </a:p>
          </p:txBody>
        </p:sp>
      </p:grpSp>
      <p:pic>
        <p:nvPicPr>
          <p:cNvPr id="12" name="圖片 11" descr="untitled2.bmp"/>
          <p:cNvPicPr>
            <a:picLocks noChangeAspect="1"/>
          </p:cNvPicPr>
          <p:nvPr/>
        </p:nvPicPr>
        <p:blipFill>
          <a:blip r:embed="rId2"/>
          <a:stretch>
            <a:fillRect/>
          </a:stretch>
        </p:blipFill>
        <p:spPr bwMode="auto">
          <a:xfrm>
            <a:off x="3393457" y="4671221"/>
            <a:ext cx="2357086" cy="15326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圖片 12"/>
          <p:cNvPicPr>
            <a:picLocks noChangeAspect="1"/>
          </p:cNvPicPr>
          <p:nvPr/>
        </p:nvPicPr>
        <p:blipFill>
          <a:blip r:embed="rId3">
            <a:extLst>
              <a:ext uri="{BEBA8EAE-BF5A-486C-A8C5-ECC9F3942E4B}">
                <a14:imgProps xmlns:a14="http://schemas.microsoft.com/office/drawing/2010/main">
                  <a14:imgLayer r:embed="rId4">
                    <a14:imgEffect>
                      <a14:backgroundRemoval t="3125" b="90000" l="3467" r="98400">
                        <a14:backgroundMark x1="83200" y1="85000" x2="78667" y2="87813"/>
                        <a14:backgroundMark x1="64800" y1="85625" x2="71467" y2="86875"/>
                      </a14:backgroundRemoval>
                    </a14:imgEffect>
                  </a14:imgLayer>
                </a14:imgProps>
              </a:ext>
            </a:extLst>
          </a:blip>
          <a:stretch>
            <a:fillRect/>
          </a:stretch>
        </p:blipFill>
        <p:spPr>
          <a:xfrm>
            <a:off x="807478" y="4384649"/>
            <a:ext cx="2301387" cy="1963850"/>
          </a:xfrm>
          <a:prstGeom prst="rect">
            <a:avLst/>
          </a:prstGeom>
        </p:spPr>
      </p:pic>
      <p:pic>
        <p:nvPicPr>
          <p:cNvPr id="15" name="圖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050" y="4384649"/>
            <a:ext cx="2105758" cy="2105758"/>
          </a:xfrm>
          <a:prstGeom prst="rect">
            <a:avLst/>
          </a:prstGeom>
        </p:spPr>
      </p:pic>
    </p:spTree>
    <p:extLst>
      <p:ext uri="{BB962C8B-B14F-4D97-AF65-F5344CB8AC3E}">
        <p14:creationId xmlns:p14="http://schemas.microsoft.com/office/powerpoint/2010/main" val="1476367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48" presetClass="entr" presetSubtype="0" accel="5000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§1.2</a:t>
            </a:r>
            <a:r>
              <a:rPr lang="zh-TW" altLang="en-US" sz="4400" dirty="0">
                <a:latin typeface="微軟正黑體" pitchFamily="34" charset="-120"/>
                <a:ea typeface="微軟正黑體" pitchFamily="34" charset="-120"/>
              </a:rPr>
              <a:t>策略的內涵</a:t>
            </a:r>
          </a:p>
        </p:txBody>
      </p:sp>
      <p:sp>
        <p:nvSpPr>
          <p:cNvPr id="3" name="內容版面配置區 2"/>
          <p:cNvSpPr>
            <a:spLocks noGrp="1"/>
          </p:cNvSpPr>
          <p:nvPr>
            <p:ph idx="1"/>
          </p:nvPr>
        </p:nvSpPr>
        <p:spPr>
          <a:xfrm>
            <a:off x="270933" y="1444015"/>
            <a:ext cx="8602134" cy="4525963"/>
          </a:xfrm>
        </p:spPr>
        <p:txBody>
          <a:bodyPr/>
          <a:lstStyle/>
          <a:p>
            <a:pPr>
              <a:defRPr/>
            </a:pPr>
            <a:r>
              <a:rPr lang="zh-TW" altLang="en-US" dirty="0" smtClean="0">
                <a:solidFill>
                  <a:schemeClr val="accent6">
                    <a:lumMod val="75000"/>
                  </a:schemeClr>
                </a:solidFill>
                <a:latin typeface="微軟正黑體" pitchFamily="34" charset="-120"/>
                <a:ea typeface="微軟正黑體" pitchFamily="34" charset="-120"/>
              </a:rPr>
              <a:t> </a:t>
            </a:r>
            <a:r>
              <a:rPr lang="zh-TW" altLang="en-US" sz="3200" dirty="0" smtClean="0">
                <a:solidFill>
                  <a:schemeClr val="accent6">
                    <a:lumMod val="75000"/>
                  </a:schemeClr>
                </a:solidFill>
                <a:latin typeface="微軟正黑體" pitchFamily="34" charset="-120"/>
                <a:ea typeface="微軟正黑體" pitchFamily="34" charset="-120"/>
              </a:rPr>
              <a:t>策略性決策與作業性決策</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策略是偏向效能的問題，而戰術則是偏向效率的問題。</a:t>
            </a:r>
          </a:p>
          <a:p>
            <a:pPr>
              <a:buFontTx/>
              <a:buBlip>
                <a:blip r:embed="rId2"/>
              </a:buBlip>
              <a:defRPr/>
            </a:pPr>
            <a:r>
              <a:rPr lang="zh-TW" altLang="en-US" dirty="0" smtClean="0">
                <a:latin typeface="微軟正黑體" pitchFamily="34" charset="-120"/>
                <a:ea typeface="微軟正黑體" pitchFamily="34" charset="-120"/>
              </a:rPr>
              <a:t>策略性決策隱含著較大和較長期的資源投入和承諾，同時決策錯誤的成本也較大。</a:t>
            </a:r>
          </a:p>
          <a:p>
            <a:pPr>
              <a:buFontTx/>
              <a:buBlip>
                <a:blip r:embed="rId2"/>
              </a:buBlip>
              <a:defRPr/>
            </a:pPr>
            <a:r>
              <a:rPr lang="zh-TW" altLang="en-US" dirty="0" smtClean="0">
                <a:latin typeface="微軟正黑體" pitchFamily="34" charset="-120"/>
                <a:ea typeface="微軟正黑體" pitchFamily="34" charset="-120"/>
              </a:rPr>
              <a:t>策略性決策的結果也會產生較長遠和巨大的衝擊。</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策略性決策常具有爭議性的本質，不像作業性決策明顯清楚。</a:t>
            </a:r>
          </a:p>
          <a:p>
            <a:pPr>
              <a:defRPr/>
            </a:pPr>
            <a:endParaRPr lang="en-US" altLang="zh-TW" dirty="0" smtClean="0">
              <a:solidFill>
                <a:schemeClr val="accent6">
                  <a:lumMod val="75000"/>
                </a:schemeClr>
              </a:solidFill>
              <a:latin typeface="微軟正黑體" pitchFamily="34" charset="-120"/>
              <a:ea typeface="微軟正黑體" pitchFamily="34" charset="-120"/>
            </a:endParaRPr>
          </a:p>
        </p:txBody>
      </p:sp>
      <p:sp>
        <p:nvSpPr>
          <p:cNvPr id="27652"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27653"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E3C38818-2A86-4E5B-B2EE-F58D30E71942}" type="slidenum">
              <a:rPr lang="en-US" altLang="zh-TW">
                <a:ea typeface="微軟正黑體" panose="020B0604030504040204" pitchFamily="34" charset="-120"/>
              </a:rPr>
              <a:pPr eaLnBrk="1" hangingPunct="1"/>
              <a:t>25</a:t>
            </a:fld>
            <a:endParaRPr lang="en-US" altLang="zh-TW" dirty="0">
              <a:ea typeface="微軟正黑體" panose="020B0604030504040204" pitchFamily="34" charset="-120"/>
            </a:endParaRPr>
          </a:p>
        </p:txBody>
      </p:sp>
      <p:grpSp>
        <p:nvGrpSpPr>
          <p:cNvPr id="4" name="群組 7"/>
          <p:cNvGrpSpPr>
            <a:grpSpLocks/>
          </p:cNvGrpSpPr>
          <p:nvPr/>
        </p:nvGrpSpPr>
        <p:grpSpPr bwMode="auto">
          <a:xfrm>
            <a:off x="2383631" y="2062021"/>
            <a:ext cx="5354638" cy="487749"/>
            <a:chOff x="2530475" y="2197487"/>
            <a:chExt cx="5354638" cy="487749"/>
          </a:xfrm>
        </p:grpSpPr>
        <p:sp>
          <p:nvSpPr>
            <p:cNvPr id="6" name="圓角矩形 5"/>
            <p:cNvSpPr/>
            <p:nvPr/>
          </p:nvSpPr>
          <p:spPr>
            <a:xfrm>
              <a:off x="2530475" y="2239964"/>
              <a:ext cx="737638" cy="445272"/>
            </a:xfrm>
            <a:prstGeom prst="roundRect">
              <a:avLst/>
            </a:prstGeom>
            <a:noFill/>
            <a:ln w="381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7" name="圓角矩形 6"/>
            <p:cNvSpPr/>
            <p:nvPr/>
          </p:nvSpPr>
          <p:spPr>
            <a:xfrm>
              <a:off x="7163106" y="2197487"/>
              <a:ext cx="722007" cy="487749"/>
            </a:xfrm>
            <a:prstGeom prst="roundRect">
              <a:avLst/>
            </a:prstGeom>
            <a:noFill/>
            <a:ln w="381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grpSp>
    </p:spTree>
    <p:extLst>
      <p:ext uri="{BB962C8B-B14F-4D97-AF65-F5344CB8AC3E}">
        <p14:creationId xmlns:p14="http://schemas.microsoft.com/office/powerpoint/2010/main" val="41848144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4237" y="217033"/>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§1.2</a:t>
            </a:r>
            <a:r>
              <a:rPr lang="zh-TW" altLang="en-US" sz="4400" dirty="0">
                <a:latin typeface="微軟正黑體" pitchFamily="34" charset="-120"/>
                <a:ea typeface="微軟正黑體" pitchFamily="34" charset="-120"/>
              </a:rPr>
              <a:t>策略的內涵</a:t>
            </a:r>
          </a:p>
        </p:txBody>
      </p:sp>
      <p:sp>
        <p:nvSpPr>
          <p:cNvPr id="3" name="內容版面配置區 2"/>
          <p:cNvSpPr>
            <a:spLocks noGrp="1"/>
          </p:cNvSpPr>
          <p:nvPr>
            <p:ph idx="1"/>
          </p:nvPr>
        </p:nvSpPr>
        <p:spPr>
          <a:xfrm>
            <a:off x="284163" y="1354931"/>
            <a:ext cx="8229600" cy="4525963"/>
          </a:xfrm>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策略的形成</a:t>
            </a:r>
            <a:endParaRPr lang="en-US" altLang="zh-TW" sz="3200" dirty="0" smtClean="0">
              <a:solidFill>
                <a:schemeClr val="accent6">
                  <a:lumMod val="75000"/>
                </a:schemeClr>
              </a:solidFill>
              <a:latin typeface="微軟正黑體" pitchFamily="34" charset="-120"/>
              <a:ea typeface="微軟正黑體" pitchFamily="34" charset="-120"/>
            </a:endParaRPr>
          </a:p>
          <a:p>
            <a:pPr>
              <a:defRPr/>
            </a:pPr>
            <a:endParaRPr lang="zh-TW" altLang="en-US" dirty="0"/>
          </a:p>
        </p:txBody>
      </p:sp>
      <p:sp>
        <p:nvSpPr>
          <p:cNvPr id="28676"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28677"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0C75B87A-2C7D-4195-BAF7-BDDF6F8F9A53}" type="slidenum">
              <a:rPr lang="en-US" altLang="zh-TW">
                <a:ea typeface="微軟正黑體" panose="020B0604030504040204" pitchFamily="34" charset="-120"/>
              </a:rPr>
              <a:pPr eaLnBrk="1" hangingPunct="1"/>
              <a:t>26</a:t>
            </a:fld>
            <a:endParaRPr lang="en-US" altLang="zh-TW" dirty="0">
              <a:ea typeface="微軟正黑體" panose="020B0604030504040204" pitchFamily="34" charset="-120"/>
            </a:endParaRPr>
          </a:p>
        </p:txBody>
      </p:sp>
      <p:grpSp>
        <p:nvGrpSpPr>
          <p:cNvPr id="28678" name="群組 11"/>
          <p:cNvGrpSpPr>
            <a:grpSpLocks/>
          </p:cNvGrpSpPr>
          <p:nvPr/>
        </p:nvGrpSpPr>
        <p:grpSpPr bwMode="auto">
          <a:xfrm>
            <a:off x="795338" y="3060700"/>
            <a:ext cx="2279650" cy="1060450"/>
            <a:chOff x="503584" y="3101008"/>
            <a:chExt cx="2279373" cy="1060174"/>
          </a:xfrm>
          <a:solidFill>
            <a:srgbClr val="00B0F0"/>
          </a:solidFill>
        </p:grpSpPr>
        <p:sp>
          <p:nvSpPr>
            <p:cNvPr id="8" name="圓角矩形 7"/>
            <p:cNvSpPr/>
            <p:nvPr/>
          </p:nvSpPr>
          <p:spPr>
            <a:xfrm>
              <a:off x="503584" y="3101008"/>
              <a:ext cx="2279373" cy="1060174"/>
            </a:xfrm>
            <a:prstGeom prst="round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28708" name="文字方塊 6"/>
            <p:cNvSpPr txBox="1">
              <a:spLocks noChangeArrowheads="1"/>
            </p:cNvSpPr>
            <p:nvPr/>
          </p:nvSpPr>
          <p:spPr bwMode="auto">
            <a:xfrm>
              <a:off x="609599" y="3313042"/>
              <a:ext cx="2080591" cy="6463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3600" b="1" dirty="0">
                  <a:latin typeface="微軟正黑體" panose="020B0604030504040204" pitchFamily="34" charset="-120"/>
                  <a:ea typeface="微軟正黑體" panose="020B0604030504040204" pitchFamily="34" charset="-120"/>
                </a:rPr>
                <a:t>意圖策略</a:t>
              </a:r>
            </a:p>
          </p:txBody>
        </p:sp>
      </p:grpSp>
      <p:grpSp>
        <p:nvGrpSpPr>
          <p:cNvPr id="28679" name="群組 10"/>
          <p:cNvGrpSpPr>
            <a:grpSpLocks/>
          </p:cNvGrpSpPr>
          <p:nvPr/>
        </p:nvGrpSpPr>
        <p:grpSpPr bwMode="auto">
          <a:xfrm>
            <a:off x="6235700" y="3121025"/>
            <a:ext cx="2278063" cy="1060450"/>
            <a:chOff x="6009862" y="3120886"/>
            <a:chExt cx="2279373" cy="1060174"/>
          </a:xfrm>
        </p:grpSpPr>
        <p:sp>
          <p:nvSpPr>
            <p:cNvPr id="9" name="圓角矩形 8"/>
            <p:cNvSpPr/>
            <p:nvPr/>
          </p:nvSpPr>
          <p:spPr>
            <a:xfrm>
              <a:off x="6009862" y="3120886"/>
              <a:ext cx="2279373" cy="1060174"/>
            </a:xfrm>
            <a:prstGeom prst="roundRect">
              <a:avLst/>
            </a:prstGeom>
            <a:solidFill>
              <a:srgbClr val="FFFF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28704" name="文字方塊 9"/>
            <p:cNvSpPr txBox="1">
              <a:spLocks noChangeArrowheads="1"/>
            </p:cNvSpPr>
            <p:nvPr/>
          </p:nvSpPr>
          <p:spPr bwMode="auto">
            <a:xfrm>
              <a:off x="6102625" y="3332920"/>
              <a:ext cx="20805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3600" b="1">
                  <a:latin typeface="微軟正黑體" panose="020B0604030504040204" pitchFamily="34" charset="-120"/>
                  <a:ea typeface="微軟正黑體" panose="020B0604030504040204" pitchFamily="34" charset="-120"/>
                </a:rPr>
                <a:t>實踐策略</a:t>
              </a:r>
            </a:p>
          </p:txBody>
        </p:sp>
      </p:grpSp>
      <p:sp>
        <p:nvSpPr>
          <p:cNvPr id="28680" name="文字方塊 12"/>
          <p:cNvSpPr txBox="1">
            <a:spLocks noChangeArrowheads="1"/>
          </p:cNvSpPr>
          <p:nvPr/>
        </p:nvSpPr>
        <p:spPr bwMode="auto">
          <a:xfrm>
            <a:off x="3803650" y="3365500"/>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800" b="1">
                <a:latin typeface="微軟正黑體" panose="020B0604030504040204" pitchFamily="34" charset="-120"/>
                <a:ea typeface="微軟正黑體" panose="020B0604030504040204" pitchFamily="34" charset="-120"/>
              </a:rPr>
              <a:t>慎思策略</a:t>
            </a:r>
          </a:p>
        </p:txBody>
      </p:sp>
      <p:sp>
        <p:nvSpPr>
          <p:cNvPr id="28681" name="文字方塊 13"/>
          <p:cNvSpPr txBox="1">
            <a:spLocks noChangeArrowheads="1"/>
          </p:cNvSpPr>
          <p:nvPr/>
        </p:nvSpPr>
        <p:spPr bwMode="auto">
          <a:xfrm>
            <a:off x="4803775" y="4877534"/>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800" b="1" dirty="0">
                <a:latin typeface="微軟正黑體" panose="020B0604030504040204" pitchFamily="34" charset="-120"/>
                <a:ea typeface="微軟正黑體" panose="020B0604030504040204" pitchFamily="34" charset="-120"/>
              </a:rPr>
              <a:t>浮現策略</a:t>
            </a:r>
          </a:p>
        </p:txBody>
      </p:sp>
      <p:sp>
        <p:nvSpPr>
          <p:cNvPr id="28682" name="文字方塊 14"/>
          <p:cNvSpPr txBox="1">
            <a:spLocks noChangeArrowheads="1"/>
          </p:cNvSpPr>
          <p:nvPr/>
        </p:nvSpPr>
        <p:spPr bwMode="auto">
          <a:xfrm>
            <a:off x="2319338" y="4929188"/>
            <a:ext cx="2079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800" b="1">
                <a:latin typeface="微軟正黑體" panose="020B0604030504040204" pitchFamily="34" charset="-120"/>
                <a:ea typeface="微軟正黑體" panose="020B0604030504040204" pitchFamily="34" charset="-120"/>
              </a:rPr>
              <a:t>未實踐策略</a:t>
            </a:r>
          </a:p>
        </p:txBody>
      </p:sp>
      <p:cxnSp>
        <p:nvCxnSpPr>
          <p:cNvPr id="17" name="直線單箭頭接點 16"/>
          <p:cNvCxnSpPr/>
          <p:nvPr/>
        </p:nvCxnSpPr>
        <p:spPr>
          <a:xfrm flipV="1">
            <a:off x="3167063" y="3605213"/>
            <a:ext cx="530225" cy="127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flipV="1">
            <a:off x="5586413" y="3571875"/>
            <a:ext cx="530225" cy="127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8685" name="群組 28"/>
          <p:cNvGrpSpPr>
            <a:grpSpLocks/>
          </p:cNvGrpSpPr>
          <p:nvPr/>
        </p:nvGrpSpPr>
        <p:grpSpPr bwMode="auto">
          <a:xfrm>
            <a:off x="3167063" y="3910013"/>
            <a:ext cx="438150" cy="887412"/>
            <a:chOff x="3167270" y="3909391"/>
            <a:chExt cx="437324" cy="887897"/>
          </a:xfrm>
        </p:grpSpPr>
        <p:cxnSp>
          <p:nvCxnSpPr>
            <p:cNvPr id="22" name="直線單箭頭接點 21"/>
            <p:cNvCxnSpPr/>
            <p:nvPr/>
          </p:nvCxnSpPr>
          <p:spPr>
            <a:xfrm rot="16200000" flipH="1">
              <a:off x="3154307" y="4347001"/>
              <a:ext cx="887897" cy="12676"/>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3167270" y="3909391"/>
              <a:ext cx="437324" cy="1588"/>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8686" name="群組 34"/>
          <p:cNvGrpSpPr>
            <a:grpSpLocks/>
          </p:cNvGrpSpPr>
          <p:nvPr/>
        </p:nvGrpSpPr>
        <p:grpSpPr bwMode="auto">
          <a:xfrm>
            <a:off x="5605463" y="3895725"/>
            <a:ext cx="530225" cy="862013"/>
            <a:chOff x="5605668" y="3896138"/>
            <a:chExt cx="530087" cy="861392"/>
          </a:xfrm>
        </p:grpSpPr>
        <p:cxnSp>
          <p:nvCxnSpPr>
            <p:cNvPr id="30" name="直線接點 29"/>
            <p:cNvCxnSpPr/>
            <p:nvPr/>
          </p:nvCxnSpPr>
          <p:spPr>
            <a:xfrm rot="16200000" flipH="1">
              <a:off x="5201948" y="4326830"/>
              <a:ext cx="840769" cy="20632"/>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flipV="1">
              <a:off x="5605668" y="3896138"/>
              <a:ext cx="530087" cy="12691"/>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群組 40"/>
          <p:cNvGrpSpPr>
            <a:grpSpLocks/>
          </p:cNvGrpSpPr>
          <p:nvPr/>
        </p:nvGrpSpPr>
        <p:grpSpPr bwMode="auto">
          <a:xfrm>
            <a:off x="2990321" y="1136412"/>
            <a:ext cx="3245379" cy="1741725"/>
            <a:chOff x="2992231" y="1267115"/>
            <a:chExt cx="3076690" cy="1722376"/>
          </a:xfrm>
          <a:solidFill>
            <a:schemeClr val="accent5">
              <a:lumMod val="90000"/>
            </a:schemeClr>
          </a:solidFill>
        </p:grpSpPr>
        <p:sp>
          <p:nvSpPr>
            <p:cNvPr id="36" name="雲朵形圖說文字 35"/>
            <p:cNvSpPr/>
            <p:nvPr/>
          </p:nvSpPr>
          <p:spPr>
            <a:xfrm>
              <a:off x="2992231" y="1267115"/>
              <a:ext cx="3076690" cy="1722376"/>
            </a:xfrm>
            <a:prstGeom prst="cloudCallout">
              <a:avLst>
                <a:gd name="adj1" fmla="val -39015"/>
                <a:gd name="adj2" fmla="val 77554"/>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38" name="文字方塊 37"/>
            <p:cNvSpPr txBox="1"/>
            <p:nvPr/>
          </p:nvSpPr>
          <p:spPr>
            <a:xfrm>
              <a:off x="3362087" y="1582869"/>
              <a:ext cx="2142296" cy="1015347"/>
            </a:xfrm>
            <a:prstGeom prst="rect">
              <a:avLst/>
            </a:prstGeom>
            <a:noFill/>
          </p:spPr>
          <p:txBody>
            <a:bodyPr wrap="square">
              <a:spAutoFit/>
            </a:bodyPr>
            <a:lstStyle/>
            <a:p>
              <a:pPr>
                <a:defRPr/>
              </a:pPr>
              <a:r>
                <a:rPr lang="zh-TW" altLang="en-US" sz="2000" b="1" dirty="0">
                  <a:solidFill>
                    <a:schemeClr val="bg1"/>
                  </a:solidFill>
                  <a:latin typeface="微軟正黑體" pitchFamily="34" charset="-120"/>
                  <a:ea typeface="微軟正黑體" pitchFamily="34" charset="-120"/>
                </a:rPr>
                <a:t>有系統、規劃、由策略管理人員引發、由上自下、連續</a:t>
              </a:r>
            </a:p>
          </p:txBody>
        </p:sp>
      </p:grpSp>
      <p:grpSp>
        <p:nvGrpSpPr>
          <p:cNvPr id="11" name="群組 39"/>
          <p:cNvGrpSpPr>
            <a:grpSpLocks/>
          </p:cNvGrpSpPr>
          <p:nvPr/>
        </p:nvGrpSpPr>
        <p:grpSpPr bwMode="auto">
          <a:xfrm>
            <a:off x="6151889" y="5119378"/>
            <a:ext cx="2952750" cy="1719263"/>
            <a:chOff x="6145873" y="5170439"/>
            <a:chExt cx="2952824" cy="1719263"/>
          </a:xfrm>
          <a:solidFill>
            <a:schemeClr val="accent5">
              <a:lumMod val="90000"/>
            </a:schemeClr>
          </a:solidFill>
        </p:grpSpPr>
        <p:sp>
          <p:nvSpPr>
            <p:cNvPr id="37" name="雲朵形圖說文字 36"/>
            <p:cNvSpPr/>
            <p:nvPr/>
          </p:nvSpPr>
          <p:spPr>
            <a:xfrm>
              <a:off x="6145873" y="5170439"/>
              <a:ext cx="2952824" cy="1719263"/>
            </a:xfrm>
            <a:prstGeom prst="cloudCallout">
              <a:avLst>
                <a:gd name="adj1" fmla="val -65559"/>
                <a:gd name="adj2" fmla="val -30419"/>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39" name="文字方塊 38"/>
            <p:cNvSpPr txBox="1"/>
            <p:nvPr/>
          </p:nvSpPr>
          <p:spPr>
            <a:xfrm>
              <a:off x="6764688" y="5446610"/>
              <a:ext cx="2147941" cy="1323439"/>
            </a:xfrm>
            <a:prstGeom prst="rect">
              <a:avLst/>
            </a:prstGeom>
            <a:noFill/>
          </p:spPr>
          <p:txBody>
            <a:bodyPr>
              <a:spAutoFit/>
            </a:bodyPr>
            <a:lstStyle/>
            <a:p>
              <a:pPr>
                <a:defRPr/>
              </a:pPr>
              <a:r>
                <a:rPr lang="zh-TW" altLang="en-US" sz="2000" b="1" dirty="0">
                  <a:solidFill>
                    <a:schemeClr val="bg1"/>
                  </a:solidFill>
                  <a:latin typeface="微軟正黑體" pitchFamily="34" charset="-120"/>
                  <a:ea typeface="微軟正黑體" pitchFamily="34" charset="-120"/>
                </a:rPr>
                <a:t>偶發、隨機、</a:t>
              </a:r>
              <a:r>
                <a:rPr lang="zh-TW" altLang="en-US" sz="2000" b="1" dirty="0" smtClean="0">
                  <a:solidFill>
                    <a:schemeClr val="bg1"/>
                  </a:solidFill>
                  <a:latin typeface="微軟正黑體" pitchFamily="34" charset="-120"/>
                  <a:ea typeface="微軟正黑體" pitchFamily="34" charset="-120"/>
                </a:rPr>
                <a:t>發自組織</a:t>
              </a:r>
              <a:r>
                <a:rPr lang="zh-TW" altLang="en-US" sz="2000" b="1" dirty="0">
                  <a:solidFill>
                    <a:schemeClr val="bg1"/>
                  </a:solidFill>
                  <a:latin typeface="微軟正黑體" pitchFamily="34" charset="-120"/>
                  <a:ea typeface="微軟正黑體" pitchFamily="34" charset="-120"/>
                </a:rPr>
                <a:t>各處、由下自上、非</a:t>
              </a:r>
              <a:r>
                <a:rPr lang="zh-TW" altLang="en-US" sz="2000" b="1" dirty="0" smtClean="0">
                  <a:solidFill>
                    <a:schemeClr val="bg1"/>
                  </a:solidFill>
                  <a:latin typeface="微軟正黑體" pitchFamily="34" charset="-120"/>
                  <a:ea typeface="微軟正黑體" pitchFamily="34" charset="-120"/>
                </a:rPr>
                <a:t>連續過程</a:t>
              </a:r>
              <a:endParaRPr lang="zh-TW" altLang="en-US" sz="2000" b="1" dirty="0">
                <a:solidFill>
                  <a:schemeClr val="bg1"/>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12289520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§1.2</a:t>
            </a:r>
            <a:r>
              <a:rPr lang="zh-TW" altLang="en-US" sz="4400" dirty="0">
                <a:latin typeface="微軟正黑體" pitchFamily="34" charset="-120"/>
                <a:ea typeface="微軟正黑體" pitchFamily="34" charset="-120"/>
              </a:rPr>
              <a:t>策略的內涵</a:t>
            </a:r>
          </a:p>
        </p:txBody>
      </p:sp>
      <p:sp>
        <p:nvSpPr>
          <p:cNvPr id="29699" name="內容版面配置區 2"/>
          <p:cNvSpPr>
            <a:spLocks noGrp="1"/>
          </p:cNvSpPr>
          <p:nvPr>
            <p:ph idx="1"/>
          </p:nvPr>
        </p:nvSpPr>
        <p:spPr>
          <a:xfrm>
            <a:off x="463827" y="1299693"/>
            <a:ext cx="7594333" cy="4523527"/>
          </a:xfrm>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有效策略的原則</a:t>
            </a:r>
          </a:p>
        </p:txBody>
      </p:sp>
      <p:sp>
        <p:nvSpPr>
          <p:cNvPr id="29700"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29701"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57E4FA8B-C5F2-4686-B72F-06FD04860388}" type="slidenum">
              <a:rPr lang="en-US" altLang="zh-TW">
                <a:ea typeface="微軟正黑體" panose="020B0604030504040204" pitchFamily="34" charset="-120"/>
              </a:rPr>
              <a:pPr eaLnBrk="1" hangingPunct="1"/>
              <a:t>27</a:t>
            </a:fld>
            <a:endParaRPr lang="en-US" altLang="zh-TW" dirty="0">
              <a:ea typeface="微軟正黑體" panose="020B0604030504040204" pitchFamily="34" charset="-120"/>
            </a:endParaRPr>
          </a:p>
        </p:txBody>
      </p:sp>
      <p:graphicFrame>
        <p:nvGraphicFramePr>
          <p:cNvPr id="6" name="資料庫圖表 5"/>
          <p:cNvGraphicFramePr/>
          <p:nvPr>
            <p:extLst>
              <p:ext uri="{D42A27DB-BD31-4B8C-83A1-F6EECF244321}">
                <p14:modId xmlns:p14="http://schemas.microsoft.com/office/powerpoint/2010/main" val="1875724969"/>
              </p:ext>
            </p:extLst>
          </p:nvPr>
        </p:nvGraphicFramePr>
        <p:xfrm>
          <a:off x="497514" y="2142902"/>
          <a:ext cx="8216348" cy="4094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6944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graphicEl>
                                              <a:dgm id="{996F38FF-6C00-4B1C-B328-6478BCD835F7}"/>
                                            </p:graphicEl>
                                          </p:spTgt>
                                        </p:tgtEl>
                                        <p:attrNameLst>
                                          <p:attrName>style.visibility</p:attrName>
                                        </p:attrNameLst>
                                      </p:cBhvr>
                                      <p:to>
                                        <p:strVal val="visible"/>
                                      </p:to>
                                    </p:set>
                                    <p:anim calcmode="lin" valueType="num">
                                      <p:cBhvr>
                                        <p:cTn id="7" dur="500" fill="hold"/>
                                        <p:tgtEl>
                                          <p:spTgt spid="6">
                                            <p:graphicEl>
                                              <a:dgm id="{996F38FF-6C00-4B1C-B328-6478BCD835F7}"/>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996F38FF-6C00-4B1C-B328-6478BCD835F7}"/>
                                            </p:graphic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graphicEl>
                                              <a:dgm id="{1B3B041B-0F56-4376-BF75-575470950995}"/>
                                            </p:graphicEl>
                                          </p:spTgt>
                                        </p:tgtEl>
                                        <p:attrNameLst>
                                          <p:attrName>style.visibility</p:attrName>
                                        </p:attrNameLst>
                                      </p:cBhvr>
                                      <p:to>
                                        <p:strVal val="visible"/>
                                      </p:to>
                                    </p:set>
                                    <p:anim calcmode="lin" valueType="num">
                                      <p:cBhvr>
                                        <p:cTn id="13" dur="500" fill="hold"/>
                                        <p:tgtEl>
                                          <p:spTgt spid="6">
                                            <p:graphicEl>
                                              <a:dgm id="{1B3B041B-0F56-4376-BF75-575470950995}"/>
                                            </p:graphicEl>
                                          </p:spTgt>
                                        </p:tgtEl>
                                        <p:attrNameLst>
                                          <p:attrName>ppt_w</p:attrName>
                                        </p:attrNameLst>
                                      </p:cBhvr>
                                      <p:tavLst>
                                        <p:tav tm="0">
                                          <p:val>
                                            <p:fltVal val="0"/>
                                          </p:val>
                                        </p:tav>
                                        <p:tav tm="100000">
                                          <p:val>
                                            <p:strVal val="#ppt_w"/>
                                          </p:val>
                                        </p:tav>
                                      </p:tavLst>
                                    </p:anim>
                                    <p:anim calcmode="lin" valueType="num">
                                      <p:cBhvr>
                                        <p:cTn id="14" dur="500" fill="hold"/>
                                        <p:tgtEl>
                                          <p:spTgt spid="6">
                                            <p:graphicEl>
                                              <a:dgm id="{1B3B041B-0F56-4376-BF75-575470950995}"/>
                                            </p:graphic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graphicEl>
                                              <a:dgm id="{0D77D2E7-AD2D-43E1-A42B-3ECE1ED9CA30}"/>
                                            </p:graphicEl>
                                          </p:spTgt>
                                        </p:tgtEl>
                                        <p:attrNameLst>
                                          <p:attrName>style.visibility</p:attrName>
                                        </p:attrNameLst>
                                      </p:cBhvr>
                                      <p:to>
                                        <p:strVal val="visible"/>
                                      </p:to>
                                    </p:set>
                                    <p:anim calcmode="lin" valueType="num">
                                      <p:cBhvr>
                                        <p:cTn id="19" dur="500" fill="hold"/>
                                        <p:tgtEl>
                                          <p:spTgt spid="6">
                                            <p:graphicEl>
                                              <a:dgm id="{0D77D2E7-AD2D-43E1-A42B-3ECE1ED9CA30}"/>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0D77D2E7-AD2D-43E1-A42B-3ECE1ED9CA30}"/>
                                            </p:graphic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graphicEl>
                                              <a:dgm id="{DB8E73D4-0611-4A25-B328-D6407FED38FC}"/>
                                            </p:graphicEl>
                                          </p:spTgt>
                                        </p:tgtEl>
                                        <p:attrNameLst>
                                          <p:attrName>style.visibility</p:attrName>
                                        </p:attrNameLst>
                                      </p:cBhvr>
                                      <p:to>
                                        <p:strVal val="visible"/>
                                      </p:to>
                                    </p:set>
                                    <p:anim calcmode="lin" valueType="num">
                                      <p:cBhvr>
                                        <p:cTn id="25" dur="500" fill="hold"/>
                                        <p:tgtEl>
                                          <p:spTgt spid="6">
                                            <p:graphicEl>
                                              <a:dgm id="{DB8E73D4-0611-4A25-B328-D6407FED38FC}"/>
                                            </p:graphicEl>
                                          </p:spTgt>
                                        </p:tgtEl>
                                        <p:attrNameLst>
                                          <p:attrName>ppt_w</p:attrName>
                                        </p:attrNameLst>
                                      </p:cBhvr>
                                      <p:tavLst>
                                        <p:tav tm="0">
                                          <p:val>
                                            <p:fltVal val="0"/>
                                          </p:val>
                                        </p:tav>
                                        <p:tav tm="100000">
                                          <p:val>
                                            <p:strVal val="#ppt_w"/>
                                          </p:val>
                                        </p:tav>
                                      </p:tavLst>
                                    </p:anim>
                                    <p:anim calcmode="lin" valueType="num">
                                      <p:cBhvr>
                                        <p:cTn id="26" dur="500" fill="hold"/>
                                        <p:tgtEl>
                                          <p:spTgt spid="6">
                                            <p:graphicEl>
                                              <a:dgm id="{DB8E73D4-0611-4A25-B328-D6407FED38F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xfrm>
            <a:off x="457200" y="6546850"/>
            <a:ext cx="3852863" cy="31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a:ea typeface="微軟正黑體" panose="020B0604030504040204" pitchFamily="34" charset="-120"/>
              </a:rPr>
              <a:t>緒論</a:t>
            </a:r>
            <a:endParaRPr lang="zh-TW" altLang="en-US" dirty="0" smtClean="0">
              <a:ea typeface="微軟正黑體" panose="020B0604030504040204" pitchFamily="34" charset="-120"/>
            </a:endParaRP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10082325-9C2E-48CA-A25B-390F0ECB2284}" type="slidenum">
              <a:rPr lang="en-US" altLang="zh-TW">
                <a:ea typeface="微軟正黑體" panose="020B0604030504040204" pitchFamily="34" charset="-120"/>
              </a:rPr>
              <a:pPr eaLnBrk="1" hangingPunct="1"/>
              <a:t>28</a:t>
            </a:fld>
            <a:endParaRPr lang="en-US" altLang="zh-TW" dirty="0">
              <a:ea typeface="微軟正黑體" panose="020B0604030504040204" pitchFamily="34" charset="-120"/>
            </a:endParaRPr>
          </a:p>
        </p:txBody>
      </p:sp>
      <p:sp>
        <p:nvSpPr>
          <p:cNvPr id="5124" name="Rectangle 2"/>
          <p:cNvSpPr>
            <a:spLocks noGrp="1" noChangeArrowheads="1"/>
          </p:cNvSpPr>
          <p:nvPr>
            <p:ph type="title"/>
          </p:nvPr>
        </p:nvSpPr>
        <p:spPr/>
        <p:txBody>
          <a:bodyPr/>
          <a:lstStyle/>
          <a:p>
            <a:pPr eaLnBrk="1" hangingPunct="1"/>
            <a:r>
              <a:rPr lang="en-US" altLang="zh-TW" sz="4200" dirty="0" smtClean="0">
                <a:solidFill>
                  <a:schemeClr val="accent6">
                    <a:lumMod val="50000"/>
                  </a:schemeClr>
                </a:solidFill>
                <a:latin typeface="微軟正黑體" panose="020B0604030504040204" pitchFamily="34" charset="-120"/>
                <a:ea typeface="微軟正黑體" panose="020B0604030504040204" pitchFamily="34" charset="-120"/>
              </a:rPr>
              <a:t>CHAPTER 1  </a:t>
            </a:r>
            <a:r>
              <a:rPr lang="zh-TW" altLang="en-US" sz="4200" dirty="0" smtClean="0">
                <a:solidFill>
                  <a:schemeClr val="accent6">
                    <a:lumMod val="50000"/>
                  </a:schemeClr>
                </a:solidFill>
                <a:latin typeface="微軟正黑體" panose="020B0604030504040204" pitchFamily="34" charset="-120"/>
                <a:ea typeface="微軟正黑體" panose="020B0604030504040204" pitchFamily="34" charset="-120"/>
              </a:rPr>
              <a:t>緒論</a:t>
            </a:r>
            <a:endParaRPr lang="zh-TW" altLang="zh-TW" sz="4200" dirty="0" smtClean="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dirty="0">
                <a:ea typeface="微軟正黑體" panose="020B0604030504040204" pitchFamily="34" charset="-120"/>
              </a:rPr>
              <a:t>Chapter 1</a:t>
            </a:r>
          </a:p>
        </p:txBody>
      </p:sp>
      <p:graphicFrame>
        <p:nvGraphicFramePr>
          <p:cNvPr id="8" name="資料庫圖表 7"/>
          <p:cNvGraphicFramePr/>
          <p:nvPr>
            <p:extLst>
              <p:ext uri="{D42A27DB-BD31-4B8C-83A1-F6EECF244321}">
                <p14:modId xmlns:p14="http://schemas.microsoft.com/office/powerpoint/2010/main" val="4282227820"/>
              </p:ext>
            </p:extLst>
          </p:nvPr>
        </p:nvGraphicFramePr>
        <p:xfrm>
          <a:off x="901148" y="1834322"/>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4301010"/>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7222" y="387121"/>
            <a:ext cx="759433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§1.3</a:t>
            </a:r>
            <a:r>
              <a:rPr lang="zh-TW" altLang="en-US" sz="4400" dirty="0">
                <a:latin typeface="微軟正黑體" pitchFamily="34" charset="-120"/>
                <a:ea typeface="微軟正黑體" pitchFamily="34" charset="-120"/>
              </a:rPr>
              <a:t>基本的策略邏輯</a:t>
            </a:r>
          </a:p>
        </p:txBody>
      </p:sp>
      <p:sp>
        <p:nvSpPr>
          <p:cNvPr id="3" name="內容版面配置區 2"/>
          <p:cNvSpPr>
            <a:spLocks noGrp="1"/>
          </p:cNvSpPr>
          <p:nvPr>
            <p:ph idx="1"/>
          </p:nvPr>
        </p:nvSpPr>
        <p:spPr>
          <a:xfrm>
            <a:off x="457200" y="1134534"/>
            <a:ext cx="8229600" cy="4991630"/>
          </a:xfrm>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策略邏輯</a:t>
            </a:r>
            <a:r>
              <a:rPr lang="en-US" altLang="zh-TW" sz="3200" dirty="0" smtClean="0">
                <a:solidFill>
                  <a:schemeClr val="accent6">
                    <a:lumMod val="75000"/>
                  </a:schemeClr>
                </a:solidFill>
                <a:latin typeface="微軟正黑體" pitchFamily="34" charset="-120"/>
                <a:ea typeface="微軟正黑體" pitchFamily="34" charset="-120"/>
              </a:rPr>
              <a:t>(Strategic Logic) </a:t>
            </a:r>
          </a:p>
          <a:p>
            <a:pPr>
              <a:buFontTx/>
              <a:buNone/>
              <a:defRPr/>
            </a:pPr>
            <a:r>
              <a:rPr lang="zh-TW" altLang="en-US" dirty="0" smtClean="0">
                <a:solidFill>
                  <a:schemeClr val="accent6">
                    <a:lumMod val="75000"/>
                  </a:schemeClr>
                </a:solidFill>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是策略管理人員在形成策略時，背後所根據的想法與推理。</a:t>
            </a:r>
            <a:endParaRPr lang="zh-TW" altLang="en-US" dirty="0">
              <a:latin typeface="微軟正黑體" pitchFamily="34" charset="-120"/>
              <a:ea typeface="微軟正黑體" pitchFamily="34" charset="-120"/>
            </a:endParaRPr>
          </a:p>
        </p:txBody>
      </p:sp>
      <p:sp>
        <p:nvSpPr>
          <p:cNvPr id="31748"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31749"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3BB8E018-C4DB-4E43-8BA0-A62D5A5A1CEE}" type="slidenum">
              <a:rPr lang="en-US" altLang="zh-TW">
                <a:ea typeface="微軟正黑體" panose="020B0604030504040204" pitchFamily="34" charset="-120"/>
              </a:rPr>
              <a:pPr eaLnBrk="1" hangingPunct="1"/>
              <a:t>29</a:t>
            </a:fld>
            <a:endParaRPr lang="en-US" altLang="zh-TW" dirty="0">
              <a:ea typeface="微軟正黑體" panose="020B0604030504040204" pitchFamily="34" charset="-120"/>
            </a:endParaRPr>
          </a:p>
        </p:txBody>
      </p:sp>
      <p:pic>
        <p:nvPicPr>
          <p:cNvPr id="6" name="Picture 4"/>
          <p:cNvPicPr>
            <a:picLocks noChangeAspect="1" noChangeArrowheads="1"/>
          </p:cNvPicPr>
          <p:nvPr/>
        </p:nvPicPr>
        <p:blipFill>
          <a:blip r:embed="rId2"/>
          <a:srcRect/>
          <a:stretch>
            <a:fillRect/>
          </a:stretch>
        </p:blipFill>
        <p:spPr bwMode="auto">
          <a:xfrm>
            <a:off x="1147233" y="2749438"/>
            <a:ext cx="6849534" cy="37767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文字方塊 6"/>
          <p:cNvSpPr txBox="1"/>
          <p:nvPr/>
        </p:nvSpPr>
        <p:spPr>
          <a:xfrm rot="20886644">
            <a:off x="133259" y="3302185"/>
            <a:ext cx="1603513" cy="400110"/>
          </a:xfrm>
          <a:prstGeom prst="rect">
            <a:avLst/>
          </a:prstGeom>
          <a:solidFill>
            <a:srgbClr val="FFFF66"/>
          </a:solidFill>
          <a:scene3d>
            <a:camera prst="orthographicFront"/>
            <a:lightRig rig="threePt" dir="t"/>
          </a:scene3d>
          <a:sp3d>
            <a:bevelT/>
          </a:sp3d>
        </p:spPr>
        <p:txBody>
          <a:bodyPr>
            <a:spAutoFit/>
          </a:bodyPr>
          <a:lstStyle/>
          <a:p>
            <a:pPr algn="ctr">
              <a:defRPr/>
            </a:pPr>
            <a:r>
              <a:rPr lang="zh-TW" altLang="en-US" sz="2000" b="1" dirty="0">
                <a:solidFill>
                  <a:srgbClr val="0070C0"/>
                </a:solidFill>
                <a:latin typeface="微軟正黑體" pitchFamily="34" charset="-120"/>
                <a:ea typeface="微軟正黑體" pitchFamily="34" charset="-120"/>
              </a:rPr>
              <a:t>策略邏輯</a:t>
            </a:r>
          </a:p>
        </p:txBody>
      </p:sp>
    </p:spTree>
    <p:extLst>
      <p:ext uri="{BB962C8B-B14F-4D97-AF65-F5344CB8AC3E}">
        <p14:creationId xmlns:p14="http://schemas.microsoft.com/office/powerpoint/2010/main" val="34322189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xfrm>
            <a:off x="457200" y="6546850"/>
            <a:ext cx="3852863" cy="31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a:ea typeface="微軟正黑體" panose="020B0604030504040204" pitchFamily="34" charset="-120"/>
              </a:rPr>
              <a:t>緒論</a:t>
            </a:r>
            <a:endParaRPr lang="zh-TW" altLang="en-US" dirty="0" smtClean="0">
              <a:ea typeface="微軟正黑體" panose="020B0604030504040204" pitchFamily="34" charset="-120"/>
            </a:endParaRP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10082325-9C2E-48CA-A25B-390F0ECB2284}" type="slidenum">
              <a:rPr lang="en-US" altLang="zh-TW">
                <a:ea typeface="微軟正黑體" panose="020B0604030504040204" pitchFamily="34" charset="-120"/>
              </a:rPr>
              <a:pPr eaLnBrk="1" hangingPunct="1"/>
              <a:t>3</a:t>
            </a:fld>
            <a:endParaRPr lang="en-US" altLang="zh-TW" dirty="0">
              <a:ea typeface="微軟正黑體" panose="020B0604030504040204" pitchFamily="34" charset="-120"/>
            </a:endParaRPr>
          </a:p>
        </p:txBody>
      </p:sp>
      <p:sp>
        <p:nvSpPr>
          <p:cNvPr id="5124" name="Rectangle 2"/>
          <p:cNvSpPr>
            <a:spLocks noGrp="1" noChangeArrowheads="1"/>
          </p:cNvSpPr>
          <p:nvPr>
            <p:ph type="title"/>
          </p:nvPr>
        </p:nvSpPr>
        <p:spPr/>
        <p:txBody>
          <a:bodyPr/>
          <a:lstStyle/>
          <a:p>
            <a:pPr eaLnBrk="1" hangingPunct="1"/>
            <a:r>
              <a:rPr lang="en-US" altLang="zh-TW" sz="4200" dirty="0" smtClean="0">
                <a:solidFill>
                  <a:schemeClr val="accent6">
                    <a:lumMod val="50000"/>
                  </a:schemeClr>
                </a:solidFill>
                <a:latin typeface="微軟正黑體" panose="020B0604030504040204" pitchFamily="34" charset="-120"/>
                <a:ea typeface="微軟正黑體" panose="020B0604030504040204" pitchFamily="34" charset="-120"/>
              </a:rPr>
              <a:t>CHAPTER 1  </a:t>
            </a:r>
            <a:r>
              <a:rPr lang="zh-TW" altLang="en-US" sz="4200" dirty="0" smtClean="0">
                <a:solidFill>
                  <a:schemeClr val="accent6">
                    <a:lumMod val="50000"/>
                  </a:schemeClr>
                </a:solidFill>
                <a:latin typeface="微軟正黑體" panose="020B0604030504040204" pitchFamily="34" charset="-120"/>
                <a:ea typeface="微軟正黑體" panose="020B0604030504040204" pitchFamily="34" charset="-120"/>
              </a:rPr>
              <a:t>緒論</a:t>
            </a:r>
            <a:endParaRPr lang="zh-TW" altLang="zh-TW" sz="4200" dirty="0" smtClean="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dirty="0">
                <a:ea typeface="微軟正黑體" panose="020B0604030504040204" pitchFamily="34" charset="-120"/>
              </a:rPr>
              <a:t>Chapter 1</a:t>
            </a:r>
          </a:p>
        </p:txBody>
      </p:sp>
      <p:graphicFrame>
        <p:nvGraphicFramePr>
          <p:cNvPr id="8" name="資料庫圖表 7"/>
          <p:cNvGraphicFramePr/>
          <p:nvPr>
            <p:extLst>
              <p:ext uri="{D42A27DB-BD31-4B8C-83A1-F6EECF244321}">
                <p14:modId xmlns:p14="http://schemas.microsoft.com/office/powerpoint/2010/main" val="1661190483"/>
              </p:ext>
            </p:extLst>
          </p:nvPr>
        </p:nvGraphicFramePr>
        <p:xfrm>
          <a:off x="901148" y="1834322"/>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4860339"/>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§1.3</a:t>
            </a:r>
            <a:r>
              <a:rPr lang="zh-TW" altLang="en-US" sz="4400" dirty="0">
                <a:latin typeface="微軟正黑體" pitchFamily="34" charset="-120"/>
                <a:ea typeface="微軟正黑體" pitchFamily="34" charset="-120"/>
              </a:rPr>
              <a:t>基本的策略邏輯</a:t>
            </a:r>
          </a:p>
        </p:txBody>
      </p:sp>
      <p:sp>
        <p:nvSpPr>
          <p:cNvPr id="32772"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32773" name="投影片編號版面配置區 4"/>
          <p:cNvSpPr>
            <a:spLocks noGrp="1"/>
          </p:cNvSpPr>
          <p:nvPr>
            <p:ph type="sldNum" sz="quarter" idx="12"/>
          </p:nvPr>
        </p:nvSpPr>
        <p:spPr>
          <a:xfrm>
            <a:off x="6570500" y="6424613"/>
            <a:ext cx="2133600" cy="31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1EE029BB-8768-4035-B394-32CD7297AE57}" type="slidenum">
              <a:rPr lang="en-US" altLang="zh-TW">
                <a:ea typeface="微軟正黑體" panose="020B0604030504040204" pitchFamily="34" charset="-120"/>
              </a:rPr>
              <a:pPr eaLnBrk="1" hangingPunct="1"/>
              <a:t>30</a:t>
            </a:fld>
            <a:endParaRPr lang="en-US" altLang="zh-TW" dirty="0">
              <a:ea typeface="微軟正黑體" panose="020B0604030504040204" pitchFamily="34" charset="-120"/>
            </a:endParaRPr>
          </a:p>
        </p:txBody>
      </p:sp>
      <p:sp>
        <p:nvSpPr>
          <p:cNvPr id="20" name="內容版面配置區 2"/>
          <p:cNvSpPr txBox="1">
            <a:spLocks/>
          </p:cNvSpPr>
          <p:nvPr/>
        </p:nvSpPr>
        <p:spPr bwMode="auto">
          <a:xfrm>
            <a:off x="607422" y="1183754"/>
            <a:ext cx="8079377" cy="546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lnSpc>
                <a:spcPct val="120000"/>
              </a:lnSpc>
              <a:spcBef>
                <a:spcPct val="20000"/>
              </a:spcBef>
              <a:spcAft>
                <a:spcPct val="0"/>
              </a:spcAft>
              <a:buBlip>
                <a:blip r:embed="rId2"/>
              </a:buBlip>
              <a:defRPr kumimoji="1" sz="2600" b="1">
                <a:solidFill>
                  <a:schemeClr val="tx1"/>
                </a:solidFill>
                <a:latin typeface="+mn-lt"/>
                <a:ea typeface="+mn-ea"/>
                <a:cs typeface="+mn-cs"/>
              </a:defRPr>
            </a:lvl1pPr>
            <a:lvl2pPr marL="742950" indent="-285750" algn="just" rtl="0" eaLnBrk="0" fontAlgn="base" hangingPunct="0">
              <a:lnSpc>
                <a:spcPct val="120000"/>
              </a:lnSpc>
              <a:spcBef>
                <a:spcPct val="20000"/>
              </a:spcBef>
              <a:spcAft>
                <a:spcPct val="0"/>
              </a:spcAft>
              <a:buBlip>
                <a:blip r:embed="rId3"/>
              </a:buBlip>
              <a:defRPr kumimoji="1" sz="2600" b="1">
                <a:solidFill>
                  <a:schemeClr val="tx1"/>
                </a:solidFill>
                <a:latin typeface="+mn-lt"/>
                <a:ea typeface="+mn-ea"/>
              </a:defRPr>
            </a:lvl2pPr>
            <a:lvl3pPr marL="1143000" indent="-228600" algn="just" rtl="0" eaLnBrk="0" fontAlgn="base" hangingPunct="0">
              <a:lnSpc>
                <a:spcPct val="120000"/>
              </a:lnSpc>
              <a:spcBef>
                <a:spcPct val="20000"/>
              </a:spcBef>
              <a:spcAft>
                <a:spcPct val="0"/>
              </a:spcAft>
              <a:buBlip>
                <a:blip r:embed="rId4"/>
              </a:buBlip>
              <a:defRPr kumimoji="1" sz="2600" b="1">
                <a:solidFill>
                  <a:schemeClr val="tx1"/>
                </a:solidFill>
                <a:latin typeface="+mn-lt"/>
                <a:ea typeface="+mn-ea"/>
              </a:defRPr>
            </a:lvl3pPr>
            <a:lvl4pPr marL="1600200" indent="-228600" algn="just" rtl="0" eaLnBrk="0" fontAlgn="base" hangingPunct="0">
              <a:lnSpc>
                <a:spcPct val="120000"/>
              </a:lnSpc>
              <a:spcBef>
                <a:spcPct val="20000"/>
              </a:spcBef>
              <a:spcAft>
                <a:spcPct val="0"/>
              </a:spcAft>
              <a:buBlip>
                <a:blip r:embed="rId5"/>
              </a:buBlip>
              <a:defRPr kumimoji="1" sz="2600" b="1">
                <a:solidFill>
                  <a:schemeClr val="tx1"/>
                </a:solidFill>
                <a:latin typeface="+mn-lt"/>
                <a:ea typeface="+mn-ea"/>
              </a:defRPr>
            </a:lvl4pPr>
            <a:lvl5pPr marL="2057400" indent="-228600" algn="just" rtl="0" eaLnBrk="0" fontAlgn="base" hangingPunct="0">
              <a:lnSpc>
                <a:spcPct val="120000"/>
              </a:lnSpc>
              <a:spcBef>
                <a:spcPct val="20000"/>
              </a:spcBef>
              <a:spcAft>
                <a:spcPct val="0"/>
              </a:spcAft>
              <a:buBlip>
                <a:blip r:embed="rId6"/>
              </a:buBlip>
              <a:defRPr kumimoji="1" sz="2600" b="1">
                <a:solidFill>
                  <a:schemeClr val="tx1"/>
                </a:solidFill>
                <a:latin typeface="+mn-lt"/>
                <a:ea typeface="+mn-ea"/>
              </a:defRPr>
            </a:lvl5pPr>
            <a:lvl6pPr marL="2514600" indent="-228600" algn="just" rtl="0" fontAlgn="base">
              <a:lnSpc>
                <a:spcPct val="120000"/>
              </a:lnSpc>
              <a:spcBef>
                <a:spcPct val="20000"/>
              </a:spcBef>
              <a:spcAft>
                <a:spcPct val="0"/>
              </a:spcAft>
              <a:buBlip>
                <a:blip r:embed="rId6"/>
              </a:buBlip>
              <a:defRPr kumimoji="1" sz="2600" b="1">
                <a:solidFill>
                  <a:schemeClr val="tx1"/>
                </a:solidFill>
                <a:latin typeface="+mn-lt"/>
                <a:ea typeface="+mn-ea"/>
              </a:defRPr>
            </a:lvl6pPr>
            <a:lvl7pPr marL="2971800" indent="-228600" algn="just" rtl="0" fontAlgn="base">
              <a:lnSpc>
                <a:spcPct val="120000"/>
              </a:lnSpc>
              <a:spcBef>
                <a:spcPct val="20000"/>
              </a:spcBef>
              <a:spcAft>
                <a:spcPct val="0"/>
              </a:spcAft>
              <a:buBlip>
                <a:blip r:embed="rId6"/>
              </a:buBlip>
              <a:defRPr kumimoji="1" sz="2600" b="1">
                <a:solidFill>
                  <a:schemeClr val="tx1"/>
                </a:solidFill>
                <a:latin typeface="+mn-lt"/>
                <a:ea typeface="+mn-ea"/>
              </a:defRPr>
            </a:lvl7pPr>
            <a:lvl8pPr marL="3429000" indent="-228600" algn="just" rtl="0" fontAlgn="base">
              <a:lnSpc>
                <a:spcPct val="120000"/>
              </a:lnSpc>
              <a:spcBef>
                <a:spcPct val="20000"/>
              </a:spcBef>
              <a:spcAft>
                <a:spcPct val="0"/>
              </a:spcAft>
              <a:buBlip>
                <a:blip r:embed="rId6"/>
              </a:buBlip>
              <a:defRPr kumimoji="1" sz="2600" b="1">
                <a:solidFill>
                  <a:schemeClr val="tx1"/>
                </a:solidFill>
                <a:latin typeface="+mn-lt"/>
                <a:ea typeface="+mn-ea"/>
              </a:defRPr>
            </a:lvl8pPr>
            <a:lvl9pPr marL="3886200" indent="-228600" algn="just" rtl="0" fontAlgn="base">
              <a:lnSpc>
                <a:spcPct val="120000"/>
              </a:lnSpc>
              <a:spcBef>
                <a:spcPct val="20000"/>
              </a:spcBef>
              <a:spcAft>
                <a:spcPct val="0"/>
              </a:spcAft>
              <a:buBlip>
                <a:blip r:embed="rId6"/>
              </a:buBlip>
              <a:defRPr kumimoji="1" sz="2600" b="1">
                <a:solidFill>
                  <a:schemeClr val="tx1"/>
                </a:solidFill>
                <a:latin typeface="+mn-lt"/>
                <a:ea typeface="+mn-ea"/>
              </a:defRPr>
            </a:lvl9pPr>
          </a:lstStyle>
          <a:p>
            <a:pPr>
              <a:defRPr/>
            </a:pPr>
            <a:r>
              <a:rPr lang="zh-TW" altLang="en-US" sz="2800" dirty="0">
                <a:solidFill>
                  <a:srgbClr val="0070C0"/>
                </a:solidFill>
                <a:latin typeface="微軟正黑體" panose="020B0604030504040204" pitchFamily="34" charset="-120"/>
                <a:ea typeface="微軟正黑體" panose="020B0604030504040204" pitchFamily="34" charset="-120"/>
              </a:rPr>
              <a:t>配適的觀念</a:t>
            </a:r>
            <a:r>
              <a:rPr lang="en-US" altLang="zh-TW" sz="2800" dirty="0">
                <a:solidFill>
                  <a:srgbClr val="0070C0"/>
                </a:solidFill>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沒有最好的</a:t>
            </a:r>
            <a:r>
              <a:rPr lang="zh-TW" altLang="en-US" sz="2000" dirty="0" smtClean="0">
                <a:latin typeface="微軟正黑體" panose="020B0604030504040204" pitchFamily="34" charset="-120"/>
                <a:ea typeface="微軟正黑體" panose="020B0604030504040204" pitchFamily="34" charset="-120"/>
              </a:rPr>
              <a:t>策略，</a:t>
            </a:r>
            <a:r>
              <a:rPr lang="zh-TW" altLang="en-US" sz="2000" dirty="0">
                <a:latin typeface="微軟正黑體" panose="020B0604030504040204" pitchFamily="34" charset="-120"/>
                <a:ea typeface="微軟正黑體" panose="020B0604030504040204" pitchFamily="34" charset="-120"/>
              </a:rPr>
              <a:t>只有適合與不適合的策略。</a:t>
            </a:r>
            <a:endParaRPr lang="en-US" altLang="zh-TW" sz="2400" dirty="0">
              <a:latin typeface="微軟正黑體" panose="020B0604030504040204" pitchFamily="34" charset="-120"/>
              <a:ea typeface="微軟正黑體" panose="020B0604030504040204" pitchFamily="34" charset="-120"/>
            </a:endParaRPr>
          </a:p>
          <a:p>
            <a:pPr eaLnBrk="1" hangingPunct="1">
              <a:buFontTx/>
              <a:buBlip>
                <a:blip r:embed="rId7"/>
              </a:buBlip>
            </a:pPr>
            <a:r>
              <a:rPr lang="zh-TW" altLang="en-US" sz="2000" dirty="0" smtClean="0">
                <a:latin typeface="微軟正黑體" panose="020B0604030504040204" pitchFamily="34" charset="-120"/>
                <a:ea typeface="微軟正黑體" panose="020B0604030504040204" pitchFamily="34" charset="-120"/>
              </a:rPr>
              <a:t>所選定的策略要配合自己的獨特長處，同時也要和所處的環境相配適。</a:t>
            </a:r>
            <a:endParaRPr lang="en-US" altLang="zh-TW" sz="2000" dirty="0" smtClean="0">
              <a:latin typeface="微軟正黑體" panose="020B0604030504040204" pitchFamily="34" charset="-120"/>
              <a:ea typeface="微軟正黑體" panose="020B0604030504040204" pitchFamily="34" charset="-120"/>
            </a:endParaRPr>
          </a:p>
          <a:p>
            <a:pPr eaLnBrk="1" hangingPunct="1">
              <a:buFontTx/>
              <a:buBlip>
                <a:blip r:embed="rId7"/>
              </a:buBlip>
            </a:pPr>
            <a:r>
              <a:rPr lang="zh-TW" altLang="en-US" sz="2000" dirty="0" smtClean="0">
                <a:latin typeface="微軟正黑體" panose="020B0604030504040204" pitchFamily="34" charset="-120"/>
                <a:ea typeface="微軟正黑體" panose="020B0604030504040204" pitchFamily="34" charset="-120"/>
              </a:rPr>
              <a:t>策略層級之間也要相互配適，它們不是個別獨立，而是配套的。</a:t>
            </a:r>
            <a:endParaRPr lang="en-US" altLang="zh-TW" sz="2400" kern="0" dirty="0" smtClean="0">
              <a:latin typeface="微軟正黑體" pitchFamily="34" charset="-120"/>
              <a:ea typeface="微軟正黑體" pitchFamily="34" charset="-120"/>
            </a:endParaRPr>
          </a:p>
          <a:p>
            <a:pPr>
              <a:defRPr/>
            </a:pPr>
            <a:r>
              <a:rPr lang="zh-TW" altLang="en-US" sz="2800" dirty="0">
                <a:solidFill>
                  <a:srgbClr val="0070C0"/>
                </a:solidFill>
                <a:latin typeface="微軟正黑體" panose="020B0604030504040204" pitchFamily="34" charset="-120"/>
                <a:ea typeface="微軟正黑體" panose="020B0604030504040204" pitchFamily="34" charset="-120"/>
              </a:rPr>
              <a:t>價值導向的觀念</a:t>
            </a:r>
            <a:r>
              <a:rPr lang="en-US" altLang="zh-TW" sz="2800" dirty="0">
                <a:solidFill>
                  <a:srgbClr val="0070C0"/>
                </a:solidFill>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策略管理是價值導向，也就是如何透過創造關係人的價值，來塑造競爭優勢，以達成企業目標</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0" indent="0">
              <a:buNone/>
              <a:defRPr/>
            </a:pPr>
            <a:r>
              <a:rPr lang="zh-TW" altLang="en-US" sz="2000" dirty="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    包括</a:t>
            </a:r>
            <a:r>
              <a:rPr lang="zh-TW" altLang="en-US" sz="2000" dirty="0">
                <a:latin typeface="微軟正黑體" panose="020B0604030504040204" pitchFamily="34" charset="-120"/>
                <a:ea typeface="微軟正黑體" panose="020B0604030504040204" pitchFamily="34" charset="-120"/>
              </a:rPr>
              <a:t>兩個關鍵問題</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 關係人的重要性排序 。 </a:t>
            </a: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他們所追求的價值</a:t>
            </a:r>
            <a:r>
              <a:rPr lang="zh-TW" altLang="en-US" sz="20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a:defRPr/>
            </a:pPr>
            <a:r>
              <a:rPr lang="zh-TW" altLang="en-US" sz="2800" dirty="0">
                <a:solidFill>
                  <a:srgbClr val="0070C0"/>
                </a:solidFill>
                <a:latin typeface="微軟正黑體" panose="020B0604030504040204" pitchFamily="34" charset="-120"/>
                <a:ea typeface="微軟正黑體" panose="020B0604030504040204" pitchFamily="34" charset="-120"/>
              </a:rPr>
              <a:t>層級的觀念</a:t>
            </a:r>
            <a:r>
              <a:rPr lang="en-US" altLang="zh-TW" sz="2800" dirty="0">
                <a:solidFill>
                  <a:srgbClr val="0070C0"/>
                </a:solidFill>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策略</a:t>
            </a:r>
            <a:r>
              <a:rPr lang="zh-TW" altLang="en-US" sz="2000" dirty="0">
                <a:latin typeface="微軟正黑體" panose="020B0604030504040204" pitchFamily="34" charset="-120"/>
                <a:ea typeface="微軟正黑體" panose="020B0604030504040204" pitchFamily="34" charset="-120"/>
              </a:rPr>
              <a:t>布局具有很濃厚的層級觀念。在策略層次上可以分為總體策略、事業策略和職能策略等關係。目標和組織結構來看也都具有層級的觀念。</a:t>
            </a:r>
          </a:p>
          <a:p>
            <a:pPr>
              <a:defRPr/>
            </a:pPr>
            <a:endParaRPr lang="en-US" altLang="zh-TW" kern="0" dirty="0">
              <a:latin typeface="微軟正黑體" pitchFamily="34" charset="-120"/>
              <a:ea typeface="微軟正黑體" pitchFamily="34" charset="-120"/>
            </a:endParaRPr>
          </a:p>
        </p:txBody>
      </p:sp>
    </p:spTree>
    <p:extLst>
      <p:ext uri="{BB962C8B-B14F-4D97-AF65-F5344CB8AC3E}">
        <p14:creationId xmlns:p14="http://schemas.microsoft.com/office/powerpoint/2010/main" val="801286097"/>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xfrm>
            <a:off x="457200" y="6546850"/>
            <a:ext cx="3852863" cy="31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a:ea typeface="微軟正黑體" panose="020B0604030504040204" pitchFamily="34" charset="-120"/>
              </a:rPr>
              <a:t>緒論</a:t>
            </a:r>
            <a:endParaRPr lang="zh-TW" altLang="en-US" dirty="0" smtClean="0">
              <a:ea typeface="微軟正黑體" panose="020B0604030504040204" pitchFamily="34" charset="-120"/>
            </a:endParaRP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10082325-9C2E-48CA-A25B-390F0ECB2284}" type="slidenum">
              <a:rPr lang="en-US" altLang="zh-TW">
                <a:ea typeface="微軟正黑體" panose="020B0604030504040204" pitchFamily="34" charset="-120"/>
              </a:rPr>
              <a:pPr eaLnBrk="1" hangingPunct="1"/>
              <a:t>31</a:t>
            </a:fld>
            <a:endParaRPr lang="en-US" altLang="zh-TW" dirty="0">
              <a:ea typeface="微軟正黑體" panose="020B0604030504040204" pitchFamily="34" charset="-120"/>
            </a:endParaRPr>
          </a:p>
        </p:txBody>
      </p:sp>
      <p:sp>
        <p:nvSpPr>
          <p:cNvPr id="5124" name="Rectangle 2"/>
          <p:cNvSpPr>
            <a:spLocks noGrp="1" noChangeArrowheads="1"/>
          </p:cNvSpPr>
          <p:nvPr>
            <p:ph type="title"/>
          </p:nvPr>
        </p:nvSpPr>
        <p:spPr/>
        <p:txBody>
          <a:bodyPr/>
          <a:lstStyle/>
          <a:p>
            <a:pPr eaLnBrk="1" hangingPunct="1"/>
            <a:r>
              <a:rPr lang="en-US" altLang="zh-TW" sz="4200" dirty="0" smtClean="0">
                <a:solidFill>
                  <a:schemeClr val="accent6">
                    <a:lumMod val="50000"/>
                  </a:schemeClr>
                </a:solidFill>
                <a:latin typeface="微軟正黑體" panose="020B0604030504040204" pitchFamily="34" charset="-120"/>
                <a:ea typeface="微軟正黑體" panose="020B0604030504040204" pitchFamily="34" charset="-120"/>
              </a:rPr>
              <a:t>CHAPTER 1  </a:t>
            </a:r>
            <a:r>
              <a:rPr lang="zh-TW" altLang="en-US" sz="4200" dirty="0" smtClean="0">
                <a:solidFill>
                  <a:schemeClr val="accent6">
                    <a:lumMod val="50000"/>
                  </a:schemeClr>
                </a:solidFill>
                <a:latin typeface="微軟正黑體" panose="020B0604030504040204" pitchFamily="34" charset="-120"/>
                <a:ea typeface="微軟正黑體" panose="020B0604030504040204" pitchFamily="34" charset="-120"/>
              </a:rPr>
              <a:t>緒論</a:t>
            </a:r>
            <a:endParaRPr lang="zh-TW" altLang="zh-TW" sz="4200" dirty="0" smtClean="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dirty="0">
                <a:ea typeface="微軟正黑體" panose="020B0604030504040204" pitchFamily="34" charset="-120"/>
              </a:rPr>
              <a:t>Chapter 1</a:t>
            </a:r>
          </a:p>
        </p:txBody>
      </p:sp>
      <p:graphicFrame>
        <p:nvGraphicFramePr>
          <p:cNvPr id="8" name="資料庫圖表 7"/>
          <p:cNvGraphicFramePr/>
          <p:nvPr>
            <p:extLst>
              <p:ext uri="{D42A27DB-BD31-4B8C-83A1-F6EECF244321}">
                <p14:modId xmlns:p14="http://schemas.microsoft.com/office/powerpoint/2010/main" val="584006195"/>
              </p:ext>
            </p:extLst>
          </p:nvPr>
        </p:nvGraphicFramePr>
        <p:xfrm>
          <a:off x="901148" y="1834322"/>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492734"/>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a:t>
            </a:r>
            <a:r>
              <a:rPr lang="zh-TW" altLang="en-US" sz="4400" dirty="0">
                <a:latin typeface="微軟正黑體" pitchFamily="34" charset="-120"/>
                <a:ea typeface="微軟正黑體" pitchFamily="34" charset="-120"/>
              </a:rPr>
              <a:t>策略管理的實踐</a:t>
            </a:r>
          </a:p>
        </p:txBody>
      </p:sp>
      <p:sp>
        <p:nvSpPr>
          <p:cNvPr id="3" name="內容版面配置區 2"/>
          <p:cNvSpPr>
            <a:spLocks noGrp="1"/>
          </p:cNvSpPr>
          <p:nvPr>
            <p:ph idx="1"/>
          </p:nvPr>
        </p:nvSpPr>
        <p:spPr>
          <a:xfrm>
            <a:off x="457200" y="1346201"/>
            <a:ext cx="8229600" cy="4525963"/>
          </a:xfrm>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策略規劃職責的承擔 </a:t>
            </a:r>
            <a:endParaRPr lang="zh-TW" altLang="en-US" sz="3200" dirty="0">
              <a:solidFill>
                <a:schemeClr val="accent6">
                  <a:lumMod val="75000"/>
                </a:schemeClr>
              </a:solidFill>
              <a:latin typeface="微軟正黑體" pitchFamily="34" charset="-120"/>
              <a:ea typeface="微軟正黑體" pitchFamily="34" charset="-120"/>
            </a:endParaRPr>
          </a:p>
        </p:txBody>
      </p:sp>
      <p:sp>
        <p:nvSpPr>
          <p:cNvPr id="34820"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34821"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F4876B39-DA6B-4E8D-AD89-F476B50AC7AD}" type="slidenum">
              <a:rPr lang="en-US" altLang="zh-TW">
                <a:ea typeface="微軟正黑體" panose="020B0604030504040204" pitchFamily="34" charset="-120"/>
              </a:rPr>
              <a:pPr eaLnBrk="1" hangingPunct="1"/>
              <a:t>32</a:t>
            </a:fld>
            <a:endParaRPr lang="en-US" altLang="zh-TW" dirty="0">
              <a:ea typeface="微軟正黑體" panose="020B0604030504040204" pitchFamily="34" charset="-120"/>
            </a:endParaRPr>
          </a:p>
        </p:txBody>
      </p:sp>
      <p:graphicFrame>
        <p:nvGraphicFramePr>
          <p:cNvPr id="6" name="資料庫圖表 5"/>
          <p:cNvGraphicFramePr/>
          <p:nvPr>
            <p:extLst/>
          </p:nvPr>
        </p:nvGraphicFramePr>
        <p:xfrm>
          <a:off x="457200" y="2091267"/>
          <a:ext cx="8423598" cy="4214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42014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graphicEl>
                                              <a:dgm id="{470749E9-2A21-4569-A6FC-366F0A7B40DE}"/>
                                            </p:graphicEl>
                                          </p:spTgt>
                                        </p:tgtEl>
                                        <p:attrNameLst>
                                          <p:attrName>style.visibility</p:attrName>
                                        </p:attrNameLst>
                                      </p:cBhvr>
                                      <p:to>
                                        <p:strVal val="visible"/>
                                      </p:to>
                                    </p:set>
                                    <p:anim calcmode="lin" valueType="num">
                                      <p:cBhvr>
                                        <p:cTn id="7" dur="1000" fill="hold"/>
                                        <p:tgtEl>
                                          <p:spTgt spid="6">
                                            <p:graphicEl>
                                              <a:dgm id="{470749E9-2A21-4569-A6FC-366F0A7B40DE}"/>
                                            </p:graphicEl>
                                          </p:spTgt>
                                        </p:tgtEl>
                                        <p:attrNameLst>
                                          <p:attrName>ppt_w</p:attrName>
                                        </p:attrNameLst>
                                      </p:cBhvr>
                                      <p:tavLst>
                                        <p:tav tm="0">
                                          <p:val>
                                            <p:strVal val="#ppt_w*0.70"/>
                                          </p:val>
                                        </p:tav>
                                        <p:tav tm="100000">
                                          <p:val>
                                            <p:strVal val="#ppt_w"/>
                                          </p:val>
                                        </p:tav>
                                      </p:tavLst>
                                    </p:anim>
                                    <p:anim calcmode="lin" valueType="num">
                                      <p:cBhvr>
                                        <p:cTn id="8" dur="1000" fill="hold"/>
                                        <p:tgtEl>
                                          <p:spTgt spid="6">
                                            <p:graphicEl>
                                              <a:dgm id="{470749E9-2A21-4569-A6FC-366F0A7B40DE}"/>
                                            </p:graphicEl>
                                          </p:spTgt>
                                        </p:tgtEl>
                                        <p:attrNameLst>
                                          <p:attrName>ppt_h</p:attrName>
                                        </p:attrNameLst>
                                      </p:cBhvr>
                                      <p:tavLst>
                                        <p:tav tm="0">
                                          <p:val>
                                            <p:strVal val="#ppt_h"/>
                                          </p:val>
                                        </p:tav>
                                        <p:tav tm="100000">
                                          <p:val>
                                            <p:strVal val="#ppt_h"/>
                                          </p:val>
                                        </p:tav>
                                      </p:tavLst>
                                    </p:anim>
                                    <p:animEffect transition="in" filter="fade">
                                      <p:cBhvr>
                                        <p:cTn id="9" dur="1000"/>
                                        <p:tgtEl>
                                          <p:spTgt spid="6">
                                            <p:graphicEl>
                                              <a:dgm id="{470749E9-2A21-4569-A6FC-366F0A7B40DE}"/>
                                            </p:graphic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graphicEl>
                                              <a:dgm id="{0F46AB64-6ED3-41F4-99FC-3FBB9739B8A1}"/>
                                            </p:graphicEl>
                                          </p:spTgt>
                                        </p:tgtEl>
                                        <p:attrNameLst>
                                          <p:attrName>style.visibility</p:attrName>
                                        </p:attrNameLst>
                                      </p:cBhvr>
                                      <p:to>
                                        <p:strVal val="visible"/>
                                      </p:to>
                                    </p:set>
                                    <p:anim calcmode="lin" valueType="num">
                                      <p:cBhvr>
                                        <p:cTn id="13" dur="1000" fill="hold"/>
                                        <p:tgtEl>
                                          <p:spTgt spid="6">
                                            <p:graphicEl>
                                              <a:dgm id="{0F46AB64-6ED3-41F4-99FC-3FBB9739B8A1}"/>
                                            </p:graphicEl>
                                          </p:spTgt>
                                        </p:tgtEl>
                                        <p:attrNameLst>
                                          <p:attrName>ppt_w</p:attrName>
                                        </p:attrNameLst>
                                      </p:cBhvr>
                                      <p:tavLst>
                                        <p:tav tm="0">
                                          <p:val>
                                            <p:strVal val="#ppt_w*0.70"/>
                                          </p:val>
                                        </p:tav>
                                        <p:tav tm="100000">
                                          <p:val>
                                            <p:strVal val="#ppt_w"/>
                                          </p:val>
                                        </p:tav>
                                      </p:tavLst>
                                    </p:anim>
                                    <p:anim calcmode="lin" valueType="num">
                                      <p:cBhvr>
                                        <p:cTn id="14" dur="1000" fill="hold"/>
                                        <p:tgtEl>
                                          <p:spTgt spid="6">
                                            <p:graphicEl>
                                              <a:dgm id="{0F46AB64-6ED3-41F4-99FC-3FBB9739B8A1}"/>
                                            </p:graphicEl>
                                          </p:spTgt>
                                        </p:tgtEl>
                                        <p:attrNameLst>
                                          <p:attrName>ppt_h</p:attrName>
                                        </p:attrNameLst>
                                      </p:cBhvr>
                                      <p:tavLst>
                                        <p:tav tm="0">
                                          <p:val>
                                            <p:strVal val="#ppt_h"/>
                                          </p:val>
                                        </p:tav>
                                        <p:tav tm="100000">
                                          <p:val>
                                            <p:strVal val="#ppt_h"/>
                                          </p:val>
                                        </p:tav>
                                      </p:tavLst>
                                    </p:anim>
                                    <p:animEffect transition="in" filter="fade">
                                      <p:cBhvr>
                                        <p:cTn id="15" dur="1000"/>
                                        <p:tgtEl>
                                          <p:spTgt spid="6">
                                            <p:graphicEl>
                                              <a:dgm id="{0F46AB64-6ED3-41F4-99FC-3FBB9739B8A1}"/>
                                            </p:graphic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6">
                                            <p:graphicEl>
                                              <a:dgm id="{BF1B74CA-581E-4AF3-8163-C9824676E13A}"/>
                                            </p:graphicEl>
                                          </p:spTgt>
                                        </p:tgtEl>
                                        <p:attrNameLst>
                                          <p:attrName>style.visibility</p:attrName>
                                        </p:attrNameLst>
                                      </p:cBhvr>
                                      <p:to>
                                        <p:strVal val="visible"/>
                                      </p:to>
                                    </p:set>
                                    <p:anim calcmode="lin" valueType="num">
                                      <p:cBhvr>
                                        <p:cTn id="19" dur="1000" fill="hold"/>
                                        <p:tgtEl>
                                          <p:spTgt spid="6">
                                            <p:graphicEl>
                                              <a:dgm id="{BF1B74CA-581E-4AF3-8163-C9824676E13A}"/>
                                            </p:graphicEl>
                                          </p:spTgt>
                                        </p:tgtEl>
                                        <p:attrNameLst>
                                          <p:attrName>ppt_w</p:attrName>
                                        </p:attrNameLst>
                                      </p:cBhvr>
                                      <p:tavLst>
                                        <p:tav tm="0">
                                          <p:val>
                                            <p:strVal val="#ppt_w*0.70"/>
                                          </p:val>
                                        </p:tav>
                                        <p:tav tm="100000">
                                          <p:val>
                                            <p:strVal val="#ppt_w"/>
                                          </p:val>
                                        </p:tav>
                                      </p:tavLst>
                                    </p:anim>
                                    <p:anim calcmode="lin" valueType="num">
                                      <p:cBhvr>
                                        <p:cTn id="20" dur="1000" fill="hold"/>
                                        <p:tgtEl>
                                          <p:spTgt spid="6">
                                            <p:graphicEl>
                                              <a:dgm id="{BF1B74CA-581E-4AF3-8163-C9824676E13A}"/>
                                            </p:graphicEl>
                                          </p:spTgt>
                                        </p:tgtEl>
                                        <p:attrNameLst>
                                          <p:attrName>ppt_h</p:attrName>
                                        </p:attrNameLst>
                                      </p:cBhvr>
                                      <p:tavLst>
                                        <p:tav tm="0">
                                          <p:val>
                                            <p:strVal val="#ppt_h"/>
                                          </p:val>
                                        </p:tav>
                                        <p:tav tm="100000">
                                          <p:val>
                                            <p:strVal val="#ppt_h"/>
                                          </p:val>
                                        </p:tav>
                                      </p:tavLst>
                                    </p:anim>
                                    <p:animEffect transition="in" filter="fade">
                                      <p:cBhvr>
                                        <p:cTn id="21" dur="1000"/>
                                        <p:tgtEl>
                                          <p:spTgt spid="6">
                                            <p:graphicEl>
                                              <a:dgm id="{BF1B74CA-581E-4AF3-8163-C9824676E13A}"/>
                                            </p:graphic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6">
                                            <p:graphicEl>
                                              <a:dgm id="{D78FE3D3-7575-4D67-AF4C-17E5F2C09111}"/>
                                            </p:graphicEl>
                                          </p:spTgt>
                                        </p:tgtEl>
                                        <p:attrNameLst>
                                          <p:attrName>style.visibility</p:attrName>
                                        </p:attrNameLst>
                                      </p:cBhvr>
                                      <p:to>
                                        <p:strVal val="visible"/>
                                      </p:to>
                                    </p:set>
                                    <p:anim calcmode="lin" valueType="num">
                                      <p:cBhvr>
                                        <p:cTn id="25" dur="1000" fill="hold"/>
                                        <p:tgtEl>
                                          <p:spTgt spid="6">
                                            <p:graphicEl>
                                              <a:dgm id="{D78FE3D3-7575-4D67-AF4C-17E5F2C09111}"/>
                                            </p:graphicEl>
                                          </p:spTgt>
                                        </p:tgtEl>
                                        <p:attrNameLst>
                                          <p:attrName>ppt_w</p:attrName>
                                        </p:attrNameLst>
                                      </p:cBhvr>
                                      <p:tavLst>
                                        <p:tav tm="0">
                                          <p:val>
                                            <p:strVal val="#ppt_w*0.70"/>
                                          </p:val>
                                        </p:tav>
                                        <p:tav tm="100000">
                                          <p:val>
                                            <p:strVal val="#ppt_w"/>
                                          </p:val>
                                        </p:tav>
                                      </p:tavLst>
                                    </p:anim>
                                    <p:anim calcmode="lin" valueType="num">
                                      <p:cBhvr>
                                        <p:cTn id="26" dur="1000" fill="hold"/>
                                        <p:tgtEl>
                                          <p:spTgt spid="6">
                                            <p:graphicEl>
                                              <a:dgm id="{D78FE3D3-7575-4D67-AF4C-17E5F2C09111}"/>
                                            </p:graphicEl>
                                          </p:spTgt>
                                        </p:tgtEl>
                                        <p:attrNameLst>
                                          <p:attrName>ppt_h</p:attrName>
                                        </p:attrNameLst>
                                      </p:cBhvr>
                                      <p:tavLst>
                                        <p:tav tm="0">
                                          <p:val>
                                            <p:strVal val="#ppt_h"/>
                                          </p:val>
                                        </p:tav>
                                        <p:tav tm="100000">
                                          <p:val>
                                            <p:strVal val="#ppt_h"/>
                                          </p:val>
                                        </p:tav>
                                      </p:tavLst>
                                    </p:anim>
                                    <p:animEffect transition="in" filter="fade">
                                      <p:cBhvr>
                                        <p:cTn id="27" dur="1000"/>
                                        <p:tgtEl>
                                          <p:spTgt spid="6">
                                            <p:graphicEl>
                                              <a:dgm id="{D78FE3D3-7575-4D67-AF4C-17E5F2C0911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a:t>
            </a:r>
            <a:r>
              <a:rPr lang="zh-TW" altLang="en-US" sz="4400" dirty="0">
                <a:latin typeface="微軟正黑體" pitchFamily="34" charset="-120"/>
                <a:ea typeface="微軟正黑體" pitchFamily="34" charset="-120"/>
              </a:rPr>
              <a:t>策略管理的實踐</a:t>
            </a:r>
          </a:p>
        </p:txBody>
      </p:sp>
      <p:sp>
        <p:nvSpPr>
          <p:cNvPr id="3" name="內容版面配置區 2"/>
          <p:cNvSpPr>
            <a:spLocks noGrp="1"/>
          </p:cNvSpPr>
          <p:nvPr>
            <p:ph idx="1"/>
          </p:nvPr>
        </p:nvSpPr>
        <p:spPr>
          <a:xfrm>
            <a:off x="457199" y="1473134"/>
            <a:ext cx="8551333" cy="4653030"/>
          </a:xfrm>
        </p:spPr>
        <p:txBody>
          <a:bodyPr/>
          <a:lstStyle/>
          <a:p>
            <a:pPr>
              <a:defRPr/>
            </a:pPr>
            <a:r>
              <a:rPr lang="en-US" altLang="zh-TW" dirty="0" smtClean="0"/>
              <a:t>  </a:t>
            </a:r>
            <a:r>
              <a:rPr lang="zh-TW" altLang="en-US" sz="2800" dirty="0" smtClean="0">
                <a:solidFill>
                  <a:schemeClr val="accent6">
                    <a:lumMod val="75000"/>
                  </a:schemeClr>
                </a:solidFill>
                <a:latin typeface="微軟正黑體" pitchFamily="34" charset="-120"/>
                <a:ea typeface="微軟正黑體" pitchFamily="34" charset="-120"/>
              </a:rPr>
              <a:t>獨挑大樑的觀點</a:t>
            </a:r>
            <a:r>
              <a:rPr lang="en-US" altLang="zh-TW" sz="2800" dirty="0" smtClean="0">
                <a:solidFill>
                  <a:schemeClr val="accent6">
                    <a:lumMod val="75000"/>
                  </a:schemeClr>
                </a:solidFill>
                <a:latin typeface="微軟正黑體" pitchFamily="34" charset="-120"/>
                <a:ea typeface="微軟正黑體" pitchFamily="34" charset="-120"/>
              </a:rPr>
              <a:t>(The Chief Architect Approach)</a:t>
            </a:r>
          </a:p>
          <a:p>
            <a:pPr>
              <a:buFontTx/>
              <a:buBlip>
                <a:blip r:embed="rId2"/>
              </a:buBlip>
              <a:defRPr/>
            </a:pPr>
            <a:r>
              <a:rPr lang="zh-TW" altLang="en-US" dirty="0" smtClean="0">
                <a:latin typeface="微軟正黑體" pitchFamily="34" charset="-120"/>
                <a:ea typeface="微軟正黑體" pitchFamily="34" charset="-120"/>
              </a:rPr>
              <a:t>主要的策略規劃工作應該是由企業中的單一個人來進行，並獨自完成大部份或全部的策略。</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通常，他們就是企業的最高主管或企業的擁有者。</a:t>
            </a:r>
          </a:p>
          <a:p>
            <a:pPr>
              <a:buFontTx/>
              <a:buBlip>
                <a:blip r:embed="rId2"/>
              </a:buBlip>
              <a:defRPr/>
            </a:pPr>
            <a:endParaRPr lang="en-US" altLang="zh-TW" dirty="0" smtClean="0"/>
          </a:p>
        </p:txBody>
      </p:sp>
      <p:sp>
        <p:nvSpPr>
          <p:cNvPr id="35844"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3584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719E99CC-64CD-44FB-9CE5-A3DA4B985E8F}" type="slidenum">
              <a:rPr lang="en-US" altLang="zh-TW">
                <a:ea typeface="微軟正黑體" panose="020B0604030504040204" pitchFamily="34" charset="-120"/>
              </a:rPr>
              <a:pPr eaLnBrk="1" hangingPunct="1"/>
              <a:t>33</a:t>
            </a:fld>
            <a:endParaRPr lang="en-US" altLang="zh-TW" dirty="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1272289" y="3792241"/>
            <a:ext cx="3009729" cy="2002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圖片 4"/>
          <p:cNvPicPr>
            <a:picLocks noChangeAspect="1"/>
          </p:cNvPicPr>
          <p:nvPr/>
        </p:nvPicPr>
        <p:blipFill>
          <a:blip r:embed="rId4"/>
          <a:stretch>
            <a:fillRect/>
          </a:stretch>
        </p:blipFill>
        <p:spPr>
          <a:xfrm>
            <a:off x="5097107" y="3799649"/>
            <a:ext cx="3132491" cy="19954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15333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a:t>
            </a:r>
            <a:r>
              <a:rPr lang="zh-TW" altLang="en-US" sz="4400" dirty="0">
                <a:latin typeface="微軟正黑體" pitchFamily="34" charset="-120"/>
                <a:ea typeface="微軟正黑體" pitchFamily="34" charset="-120"/>
              </a:rPr>
              <a:t>策略管理的實踐</a:t>
            </a:r>
          </a:p>
        </p:txBody>
      </p:sp>
      <p:sp>
        <p:nvSpPr>
          <p:cNvPr id="3" name="內容版面配置區 2"/>
          <p:cNvSpPr>
            <a:spLocks noGrp="1"/>
          </p:cNvSpPr>
          <p:nvPr>
            <p:ph idx="1"/>
          </p:nvPr>
        </p:nvSpPr>
        <p:spPr>
          <a:xfrm>
            <a:off x="624040" y="1582133"/>
            <a:ext cx="8210066" cy="4523527"/>
          </a:xfrm>
        </p:spPr>
        <p:txBody>
          <a:bodyPr/>
          <a:lstStyle/>
          <a:p>
            <a:pPr>
              <a:defRPr/>
            </a:pPr>
            <a:r>
              <a:rPr lang="en-US" altLang="zh-TW" dirty="0" smtClean="0"/>
              <a:t>  </a:t>
            </a:r>
            <a:r>
              <a:rPr lang="zh-TW" altLang="en-US" sz="2800" dirty="0" smtClean="0">
                <a:solidFill>
                  <a:schemeClr val="accent6">
                    <a:lumMod val="75000"/>
                  </a:schemeClr>
                </a:solidFill>
                <a:latin typeface="微軟正黑體" pitchFamily="34" charset="-120"/>
                <a:ea typeface="微軟正黑體" pitchFamily="34" charset="-120"/>
              </a:rPr>
              <a:t>授權共享的觀點</a:t>
            </a:r>
            <a:r>
              <a:rPr lang="en-US" altLang="zh-TW" sz="2800" dirty="0" smtClean="0">
                <a:solidFill>
                  <a:schemeClr val="accent6">
                    <a:lumMod val="75000"/>
                  </a:schemeClr>
                </a:solidFill>
                <a:latin typeface="微軟正黑體" pitchFamily="34" charset="-120"/>
                <a:ea typeface="微軟正黑體" pitchFamily="34" charset="-120"/>
              </a:rPr>
              <a:t>(The Delegation Approach)</a:t>
            </a:r>
          </a:p>
          <a:p>
            <a:pPr>
              <a:buFontTx/>
              <a:buBlip>
                <a:blip r:embed="rId2"/>
              </a:buBlip>
              <a:defRPr/>
            </a:pPr>
            <a:r>
              <a:rPr lang="zh-TW" altLang="en-US" dirty="0" smtClean="0">
                <a:latin typeface="微軟正黑體" pitchFamily="34" charset="-120"/>
                <a:ea typeface="微軟正黑體" pitchFamily="34" charset="-120"/>
              </a:rPr>
              <a:t>指將大部分的策略規劃工作，授權給可以信賴的部屬，或是下一階層的管理人員，或是由各個部門的人員所組成的任務小組來進行。</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此種觀點比較能反映市場的快速變動。</a:t>
            </a:r>
          </a:p>
          <a:p>
            <a:pPr>
              <a:defRPr/>
            </a:pPr>
            <a:endParaRPr lang="zh-TW" altLang="en-US" sz="2800" dirty="0">
              <a:solidFill>
                <a:schemeClr val="accent6">
                  <a:lumMod val="75000"/>
                </a:schemeClr>
              </a:solidFill>
              <a:latin typeface="微軟正黑體" pitchFamily="34" charset="-120"/>
              <a:ea typeface="微軟正黑體" pitchFamily="34" charset="-120"/>
            </a:endParaRPr>
          </a:p>
        </p:txBody>
      </p:sp>
      <p:sp>
        <p:nvSpPr>
          <p:cNvPr id="36868"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36869"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6C024B84-306B-4427-A10A-D70E2BBC73EB}" type="slidenum">
              <a:rPr lang="en-US" altLang="zh-TW">
                <a:ea typeface="微軟正黑體" panose="020B0604030504040204" pitchFamily="34" charset="-120"/>
              </a:rPr>
              <a:pPr eaLnBrk="1" hangingPunct="1"/>
              <a:t>34</a:t>
            </a:fld>
            <a:endParaRPr lang="en-US" altLang="zh-TW" dirty="0">
              <a:ea typeface="微軟正黑體" panose="020B0604030504040204" pitchFamily="34" charset="-120"/>
            </a:endParaRPr>
          </a:p>
        </p:txBody>
      </p:sp>
      <p:pic>
        <p:nvPicPr>
          <p:cNvPr id="4" name="圖片 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5095346" y="4369893"/>
            <a:ext cx="3386532" cy="1555145"/>
          </a:xfrm>
          <a:prstGeom prst="rect">
            <a:avLst/>
          </a:prstGeom>
        </p:spPr>
      </p:pic>
    </p:spTree>
    <p:extLst>
      <p:ext uri="{BB962C8B-B14F-4D97-AF65-F5344CB8AC3E}">
        <p14:creationId xmlns:p14="http://schemas.microsoft.com/office/powerpoint/2010/main" val="9874053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a:t>
            </a:r>
            <a:r>
              <a:rPr lang="zh-TW" altLang="en-US" sz="4400" dirty="0">
                <a:latin typeface="微軟正黑體" pitchFamily="34" charset="-120"/>
                <a:ea typeface="微軟正黑體" pitchFamily="34" charset="-120"/>
              </a:rPr>
              <a:t>策略管理的實踐</a:t>
            </a:r>
          </a:p>
        </p:txBody>
      </p:sp>
      <p:sp>
        <p:nvSpPr>
          <p:cNvPr id="3" name="內容版面配置區 2"/>
          <p:cNvSpPr>
            <a:spLocks noGrp="1"/>
          </p:cNvSpPr>
          <p:nvPr>
            <p:ph idx="1"/>
          </p:nvPr>
        </p:nvSpPr>
        <p:spPr>
          <a:xfrm>
            <a:off x="457199" y="1372035"/>
            <a:ext cx="8370711" cy="4525963"/>
          </a:xfrm>
        </p:spPr>
        <p:txBody>
          <a:bodyPr/>
          <a:lstStyle/>
          <a:p>
            <a:pPr>
              <a:defRPr/>
            </a:pPr>
            <a:r>
              <a:rPr lang="zh-TW" altLang="en-US" dirty="0" smtClean="0"/>
              <a:t>  </a:t>
            </a:r>
            <a:r>
              <a:rPr lang="zh-TW" altLang="en-US" sz="2800" dirty="0" smtClean="0">
                <a:solidFill>
                  <a:schemeClr val="accent6">
                    <a:lumMod val="75000"/>
                  </a:schemeClr>
                </a:solidFill>
                <a:latin typeface="微軟正黑體" pitchFamily="34" charset="-120"/>
                <a:ea typeface="微軟正黑體" pitchFamily="34" charset="-120"/>
              </a:rPr>
              <a:t>團隊合作的觀點</a:t>
            </a:r>
            <a:r>
              <a:rPr lang="en-US" altLang="zh-TW" sz="2800" dirty="0" smtClean="0">
                <a:solidFill>
                  <a:schemeClr val="accent6">
                    <a:lumMod val="75000"/>
                  </a:schemeClr>
                </a:solidFill>
                <a:latin typeface="微軟正黑體" pitchFamily="34" charset="-120"/>
                <a:ea typeface="微軟正黑體" pitchFamily="34" charset="-120"/>
              </a:rPr>
              <a:t>(The Collaborative or Team Approach)</a:t>
            </a:r>
          </a:p>
          <a:p>
            <a:pPr>
              <a:buFontTx/>
              <a:buBlip>
                <a:blip r:embed="rId2"/>
              </a:buBlip>
              <a:defRPr/>
            </a:pPr>
            <a:r>
              <a:rPr lang="zh-TW" altLang="en-US" dirty="0" smtClean="0">
                <a:latin typeface="微軟正黑體" pitchFamily="34" charset="-120"/>
                <a:ea typeface="微軟正黑體" pitchFamily="34" charset="-120"/>
              </a:rPr>
              <a:t>折衷上述兩種方式，藉由高階管理當局和部屬共同努力來形成一致的策略。</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此種方式特別適合於所面對的策略問題是橫跨好幾個產品、部門，或事業領域，此時需要藉由這些具有不同經驗、專長，和眼光的人員來共同形成策略。</a:t>
            </a:r>
          </a:p>
          <a:p>
            <a:pPr>
              <a:defRPr/>
            </a:pPr>
            <a:endParaRPr lang="zh-TW" altLang="en-US" sz="2800" dirty="0">
              <a:solidFill>
                <a:schemeClr val="accent6">
                  <a:lumMod val="75000"/>
                </a:schemeClr>
              </a:solidFill>
              <a:latin typeface="微軟正黑體" pitchFamily="34" charset="-120"/>
              <a:ea typeface="微軟正黑體" pitchFamily="34" charset="-120"/>
            </a:endParaRPr>
          </a:p>
        </p:txBody>
      </p:sp>
      <p:sp>
        <p:nvSpPr>
          <p:cNvPr id="37892"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37893"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0758FA9E-65F3-470B-A329-C3FB9B88F197}" type="slidenum">
              <a:rPr lang="en-US" altLang="zh-TW">
                <a:ea typeface="微軟正黑體" panose="020B0604030504040204" pitchFamily="34" charset="-120"/>
              </a:rPr>
              <a:pPr eaLnBrk="1" hangingPunct="1"/>
              <a:t>35</a:t>
            </a:fld>
            <a:endParaRPr lang="en-US" altLang="zh-TW" dirty="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5958761" y="4719284"/>
            <a:ext cx="2728039" cy="18386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234269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a:t>
            </a:r>
            <a:r>
              <a:rPr lang="zh-TW" altLang="en-US" sz="4400" dirty="0">
                <a:latin typeface="微軟正黑體" pitchFamily="34" charset="-120"/>
                <a:ea typeface="微軟正黑體" pitchFamily="34" charset="-120"/>
              </a:rPr>
              <a:t>策略管理的實踐</a:t>
            </a:r>
          </a:p>
        </p:txBody>
      </p:sp>
      <p:sp>
        <p:nvSpPr>
          <p:cNvPr id="3" name="內容版面配置區 2"/>
          <p:cNvSpPr>
            <a:spLocks noGrp="1"/>
          </p:cNvSpPr>
          <p:nvPr>
            <p:ph idx="1"/>
          </p:nvPr>
        </p:nvSpPr>
        <p:spPr>
          <a:xfrm>
            <a:off x="355600" y="1210733"/>
            <a:ext cx="8195733" cy="4525963"/>
          </a:xfrm>
        </p:spPr>
        <p:txBody>
          <a:bodyPr/>
          <a:lstStyle/>
          <a:p>
            <a:pPr>
              <a:defRPr/>
            </a:pPr>
            <a:r>
              <a:rPr lang="en-US" altLang="zh-TW" dirty="0" smtClean="0"/>
              <a:t> </a:t>
            </a:r>
            <a:r>
              <a:rPr lang="zh-TW" altLang="en-US" sz="2800" dirty="0" smtClean="0">
                <a:solidFill>
                  <a:schemeClr val="accent6">
                    <a:lumMod val="75000"/>
                  </a:schemeClr>
                </a:solidFill>
                <a:latin typeface="微軟正黑體" pitchFamily="34" charset="-120"/>
                <a:ea typeface="微軟正黑體" pitchFamily="34" charset="-120"/>
              </a:rPr>
              <a:t>內部創業的觀點</a:t>
            </a:r>
            <a:r>
              <a:rPr lang="en-US" altLang="zh-TW" sz="2800" dirty="0" smtClean="0">
                <a:solidFill>
                  <a:schemeClr val="accent6">
                    <a:lumMod val="75000"/>
                  </a:schemeClr>
                </a:solidFill>
                <a:latin typeface="微軟正黑體" pitchFamily="34" charset="-120"/>
                <a:ea typeface="微軟正黑體" pitchFamily="34" charset="-120"/>
              </a:rPr>
              <a:t>(The Corporate Intrepreneur </a:t>
            </a:r>
            <a:r>
              <a:rPr lang="zh-TW" altLang="en-US" sz="2800" dirty="0" smtClean="0">
                <a:solidFill>
                  <a:schemeClr val="accent6">
                    <a:lumMod val="75000"/>
                  </a:schemeClr>
                </a:solidFill>
                <a:latin typeface="微軟正黑體" pitchFamily="34" charset="-120"/>
                <a:ea typeface="微軟正黑體" pitchFamily="34" charset="-120"/>
              </a:rPr>
              <a:t> </a:t>
            </a:r>
            <a:r>
              <a:rPr lang="en-US" altLang="zh-TW" sz="2800" dirty="0" smtClean="0">
                <a:solidFill>
                  <a:schemeClr val="accent6">
                    <a:lumMod val="75000"/>
                  </a:schemeClr>
                </a:solidFill>
                <a:latin typeface="微軟正黑體" pitchFamily="34" charset="-120"/>
                <a:ea typeface="微軟正黑體" pitchFamily="34" charset="-120"/>
              </a:rPr>
              <a:t>Approach)</a:t>
            </a:r>
          </a:p>
          <a:p>
            <a:pPr>
              <a:buFontTx/>
              <a:buBlip>
                <a:blip r:embed="rId2"/>
              </a:buBlip>
              <a:defRPr/>
            </a:pPr>
            <a:r>
              <a:rPr lang="zh-TW" altLang="en-US" dirty="0" smtClean="0">
                <a:latin typeface="微軟正黑體" pitchFamily="34" charset="-120"/>
                <a:ea typeface="微軟正黑體" pitchFamily="34" charset="-120"/>
              </a:rPr>
              <a:t>高階管理當局會鼓勵企業內的單一個人或團隊，針對新的產品線或事業提出策略計畫。</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在這種觀點下，企業的整個策略等於是所有創業提案的總和。</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通常這種觀點對於一些產業技術進展很快，以及必須在多個領域中競爭的企業特別有益。</a:t>
            </a:r>
          </a:p>
          <a:p>
            <a:pPr marL="0" indent="0">
              <a:buNone/>
              <a:defRPr/>
            </a:pPr>
            <a:endParaRPr lang="zh-TW" altLang="en-US" dirty="0"/>
          </a:p>
        </p:txBody>
      </p:sp>
      <p:sp>
        <p:nvSpPr>
          <p:cNvPr id="38916"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38917"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D1E55925-8E22-43FA-AE94-50906F6C3522}" type="slidenum">
              <a:rPr lang="en-US" altLang="zh-TW">
                <a:ea typeface="微軟正黑體" panose="020B0604030504040204" pitchFamily="34" charset="-120"/>
              </a:rPr>
              <a:pPr eaLnBrk="1" hangingPunct="1"/>
              <a:t>36</a:t>
            </a:fld>
            <a:endParaRPr lang="en-US" altLang="zh-TW" dirty="0">
              <a:ea typeface="微軟正黑體" panose="020B0604030504040204" pitchFamily="34" charset="-120"/>
            </a:endParaRPr>
          </a:p>
        </p:txBody>
      </p:sp>
      <p:pic>
        <p:nvPicPr>
          <p:cNvPr id="1026" name="Picture 2" descr="「點子」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178" y="5151349"/>
            <a:ext cx="2186181" cy="15129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7201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a:t>
            </a:r>
            <a:r>
              <a:rPr lang="zh-TW" altLang="en-US" sz="4400" dirty="0">
                <a:latin typeface="微軟正黑體" pitchFamily="34" charset="-120"/>
                <a:ea typeface="微軟正黑體" pitchFamily="34" charset="-120"/>
              </a:rPr>
              <a:t>策略管理的實踐</a:t>
            </a:r>
          </a:p>
        </p:txBody>
      </p:sp>
      <p:sp>
        <p:nvSpPr>
          <p:cNvPr id="39939"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3994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69859E96-7F46-461E-943F-9509584D85B1}" type="slidenum">
              <a:rPr lang="en-US" altLang="zh-TW">
                <a:ea typeface="微軟正黑體" panose="020B0604030504040204" pitchFamily="34" charset="-120"/>
              </a:rPr>
              <a:pPr eaLnBrk="1" hangingPunct="1"/>
              <a:t>37</a:t>
            </a:fld>
            <a:endParaRPr lang="en-US" altLang="zh-TW" dirty="0">
              <a:ea typeface="微軟正黑體" panose="020B0604030504040204" pitchFamily="34" charset="-120"/>
            </a:endParaRPr>
          </a:p>
        </p:txBody>
      </p:sp>
      <p:pic>
        <p:nvPicPr>
          <p:cNvPr id="6" name="Picture 4"/>
          <p:cNvPicPr>
            <a:picLocks noChangeAspect="1" noChangeArrowheads="1"/>
          </p:cNvPicPr>
          <p:nvPr/>
        </p:nvPicPr>
        <p:blipFill>
          <a:blip r:embed="rId2"/>
          <a:srcRect/>
          <a:stretch>
            <a:fillRect/>
          </a:stretch>
        </p:blipFill>
        <p:spPr bwMode="auto">
          <a:xfrm>
            <a:off x="420130" y="1298712"/>
            <a:ext cx="8564844" cy="50954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文字方塊 6"/>
          <p:cNvSpPr txBox="1"/>
          <p:nvPr/>
        </p:nvSpPr>
        <p:spPr>
          <a:xfrm rot="21297994">
            <a:off x="583097" y="1470991"/>
            <a:ext cx="2266122" cy="400110"/>
          </a:xfrm>
          <a:prstGeom prst="rect">
            <a:avLst/>
          </a:prstGeom>
          <a:solidFill>
            <a:srgbClr val="FFFF66"/>
          </a:solidFill>
          <a:scene3d>
            <a:camera prst="orthographicFront"/>
            <a:lightRig rig="threePt" dir="t"/>
          </a:scene3d>
          <a:sp3d>
            <a:bevelT/>
          </a:sp3d>
        </p:spPr>
        <p:txBody>
          <a:bodyPr anchor="ctr">
            <a:spAutoFit/>
          </a:bodyPr>
          <a:lstStyle/>
          <a:p>
            <a:pPr algn="ctr">
              <a:defRPr/>
            </a:pPr>
            <a:r>
              <a:rPr lang="zh-TW" altLang="en-US" sz="2000" b="1" dirty="0">
                <a:solidFill>
                  <a:srgbClr val="0070C0"/>
                </a:solidFill>
                <a:latin typeface="微軟正黑體" pitchFamily="34" charset="-120"/>
                <a:ea typeface="微軟正黑體" pitchFamily="34" charset="-120"/>
              </a:rPr>
              <a:t>策略管理程序</a:t>
            </a:r>
          </a:p>
        </p:txBody>
      </p:sp>
    </p:spTree>
    <p:extLst>
      <p:ext uri="{BB962C8B-B14F-4D97-AF65-F5344CB8AC3E}">
        <p14:creationId xmlns:p14="http://schemas.microsoft.com/office/powerpoint/2010/main" val="30519043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a:t>
            </a:r>
            <a:r>
              <a:rPr lang="zh-TW" altLang="en-US" sz="4400" dirty="0">
                <a:latin typeface="微軟正黑體" pitchFamily="34" charset="-120"/>
                <a:ea typeface="微軟正黑體" pitchFamily="34" charset="-120"/>
              </a:rPr>
              <a:t>策略管理的實踐</a:t>
            </a:r>
          </a:p>
        </p:txBody>
      </p:sp>
      <p:sp>
        <p:nvSpPr>
          <p:cNvPr id="3" name="內容版面配置區 2"/>
          <p:cNvSpPr>
            <a:spLocks noGrp="1"/>
          </p:cNvSpPr>
          <p:nvPr>
            <p:ph idx="1"/>
          </p:nvPr>
        </p:nvSpPr>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策略管理的程序</a:t>
            </a:r>
            <a:endParaRPr lang="zh-TW" altLang="en-US" sz="3200" dirty="0">
              <a:solidFill>
                <a:schemeClr val="accent6">
                  <a:lumMod val="75000"/>
                </a:schemeClr>
              </a:solidFill>
              <a:latin typeface="微軟正黑體" pitchFamily="34" charset="-120"/>
              <a:ea typeface="微軟正黑體" pitchFamily="34" charset="-120"/>
            </a:endParaRPr>
          </a:p>
        </p:txBody>
      </p:sp>
      <p:sp>
        <p:nvSpPr>
          <p:cNvPr id="40964"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4096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F8946784-9C09-48AA-B431-30F0B014FEAC}" type="slidenum">
              <a:rPr lang="en-US" altLang="zh-TW">
                <a:ea typeface="微軟正黑體" panose="020B0604030504040204" pitchFamily="34" charset="-120"/>
              </a:rPr>
              <a:pPr eaLnBrk="1" hangingPunct="1"/>
              <a:t>38</a:t>
            </a:fld>
            <a:endParaRPr lang="en-US" altLang="zh-TW" dirty="0">
              <a:ea typeface="微軟正黑體" panose="020B0604030504040204" pitchFamily="34" charset="-120"/>
            </a:endParaRPr>
          </a:p>
        </p:txBody>
      </p:sp>
      <p:graphicFrame>
        <p:nvGraphicFramePr>
          <p:cNvPr id="6" name="資料庫圖表 5"/>
          <p:cNvGraphicFramePr/>
          <p:nvPr>
            <p:extLst>
              <p:ext uri="{D42A27DB-BD31-4B8C-83A1-F6EECF244321}">
                <p14:modId xmlns:p14="http://schemas.microsoft.com/office/powerpoint/2010/main" val="999647836"/>
              </p:ext>
            </p:extLst>
          </p:nvPr>
        </p:nvGraphicFramePr>
        <p:xfrm>
          <a:off x="579658" y="1980381"/>
          <a:ext cx="8242853" cy="3869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69261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graphicEl>
                                              <a:dgm id="{E9D8210C-B39D-4A6F-9284-686C1E72A82E}"/>
                                            </p:graphicEl>
                                          </p:spTgt>
                                        </p:tgtEl>
                                        <p:attrNameLst>
                                          <p:attrName>style.visibility</p:attrName>
                                        </p:attrNameLst>
                                      </p:cBhvr>
                                      <p:to>
                                        <p:strVal val="visible"/>
                                      </p:to>
                                    </p:set>
                                    <p:anim calcmode="lin" valueType="num">
                                      <p:cBhvr>
                                        <p:cTn id="7" dur="1000" fill="hold"/>
                                        <p:tgtEl>
                                          <p:spTgt spid="6">
                                            <p:graphicEl>
                                              <a:dgm id="{E9D8210C-B39D-4A6F-9284-686C1E72A82E}"/>
                                            </p:graphicEl>
                                          </p:spTgt>
                                        </p:tgtEl>
                                        <p:attrNameLst>
                                          <p:attrName>ppt_w</p:attrName>
                                        </p:attrNameLst>
                                      </p:cBhvr>
                                      <p:tavLst>
                                        <p:tav tm="0">
                                          <p:val>
                                            <p:strVal val="#ppt_w*0.70"/>
                                          </p:val>
                                        </p:tav>
                                        <p:tav tm="100000">
                                          <p:val>
                                            <p:strVal val="#ppt_w"/>
                                          </p:val>
                                        </p:tav>
                                      </p:tavLst>
                                    </p:anim>
                                    <p:anim calcmode="lin" valueType="num">
                                      <p:cBhvr>
                                        <p:cTn id="8" dur="1000" fill="hold"/>
                                        <p:tgtEl>
                                          <p:spTgt spid="6">
                                            <p:graphicEl>
                                              <a:dgm id="{E9D8210C-B39D-4A6F-9284-686C1E72A82E}"/>
                                            </p:graphicEl>
                                          </p:spTgt>
                                        </p:tgtEl>
                                        <p:attrNameLst>
                                          <p:attrName>ppt_h</p:attrName>
                                        </p:attrNameLst>
                                      </p:cBhvr>
                                      <p:tavLst>
                                        <p:tav tm="0">
                                          <p:val>
                                            <p:strVal val="#ppt_h"/>
                                          </p:val>
                                        </p:tav>
                                        <p:tav tm="100000">
                                          <p:val>
                                            <p:strVal val="#ppt_h"/>
                                          </p:val>
                                        </p:tav>
                                      </p:tavLst>
                                    </p:anim>
                                    <p:animEffect transition="in" filter="fade">
                                      <p:cBhvr>
                                        <p:cTn id="9" dur="1000"/>
                                        <p:tgtEl>
                                          <p:spTgt spid="6">
                                            <p:graphicEl>
                                              <a:dgm id="{E9D8210C-B39D-4A6F-9284-686C1E72A82E}"/>
                                            </p:graphic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graphicEl>
                                              <a:dgm id="{7108640C-048F-4FC4-897D-0565DB174461}"/>
                                            </p:graphicEl>
                                          </p:spTgt>
                                        </p:tgtEl>
                                        <p:attrNameLst>
                                          <p:attrName>style.visibility</p:attrName>
                                        </p:attrNameLst>
                                      </p:cBhvr>
                                      <p:to>
                                        <p:strVal val="visible"/>
                                      </p:to>
                                    </p:set>
                                    <p:anim calcmode="lin" valueType="num">
                                      <p:cBhvr>
                                        <p:cTn id="13" dur="1000" fill="hold"/>
                                        <p:tgtEl>
                                          <p:spTgt spid="6">
                                            <p:graphicEl>
                                              <a:dgm id="{7108640C-048F-4FC4-897D-0565DB174461}"/>
                                            </p:graphicEl>
                                          </p:spTgt>
                                        </p:tgtEl>
                                        <p:attrNameLst>
                                          <p:attrName>ppt_w</p:attrName>
                                        </p:attrNameLst>
                                      </p:cBhvr>
                                      <p:tavLst>
                                        <p:tav tm="0">
                                          <p:val>
                                            <p:strVal val="#ppt_w*0.70"/>
                                          </p:val>
                                        </p:tav>
                                        <p:tav tm="100000">
                                          <p:val>
                                            <p:strVal val="#ppt_w"/>
                                          </p:val>
                                        </p:tav>
                                      </p:tavLst>
                                    </p:anim>
                                    <p:anim calcmode="lin" valueType="num">
                                      <p:cBhvr>
                                        <p:cTn id="14" dur="1000" fill="hold"/>
                                        <p:tgtEl>
                                          <p:spTgt spid="6">
                                            <p:graphicEl>
                                              <a:dgm id="{7108640C-048F-4FC4-897D-0565DB174461}"/>
                                            </p:graphicEl>
                                          </p:spTgt>
                                        </p:tgtEl>
                                        <p:attrNameLst>
                                          <p:attrName>ppt_h</p:attrName>
                                        </p:attrNameLst>
                                      </p:cBhvr>
                                      <p:tavLst>
                                        <p:tav tm="0">
                                          <p:val>
                                            <p:strVal val="#ppt_h"/>
                                          </p:val>
                                        </p:tav>
                                        <p:tav tm="100000">
                                          <p:val>
                                            <p:strVal val="#ppt_h"/>
                                          </p:val>
                                        </p:tav>
                                      </p:tavLst>
                                    </p:anim>
                                    <p:animEffect transition="in" filter="fade">
                                      <p:cBhvr>
                                        <p:cTn id="15" dur="1000"/>
                                        <p:tgtEl>
                                          <p:spTgt spid="6">
                                            <p:graphicEl>
                                              <a:dgm id="{7108640C-048F-4FC4-897D-0565DB174461}"/>
                                            </p:graphicEl>
                                          </p:spTgt>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6">
                                            <p:graphicEl>
                                              <a:dgm id="{9993A41C-987D-407E-B246-8A268C460327}"/>
                                            </p:graphicEl>
                                          </p:spTgt>
                                        </p:tgtEl>
                                        <p:attrNameLst>
                                          <p:attrName>style.visibility</p:attrName>
                                        </p:attrNameLst>
                                      </p:cBhvr>
                                      <p:to>
                                        <p:strVal val="visible"/>
                                      </p:to>
                                    </p:set>
                                    <p:anim calcmode="lin" valueType="num">
                                      <p:cBhvr>
                                        <p:cTn id="18" dur="1000" fill="hold"/>
                                        <p:tgtEl>
                                          <p:spTgt spid="6">
                                            <p:graphicEl>
                                              <a:dgm id="{9993A41C-987D-407E-B246-8A268C460327}"/>
                                            </p:graphicEl>
                                          </p:spTgt>
                                        </p:tgtEl>
                                        <p:attrNameLst>
                                          <p:attrName>ppt_w</p:attrName>
                                        </p:attrNameLst>
                                      </p:cBhvr>
                                      <p:tavLst>
                                        <p:tav tm="0">
                                          <p:val>
                                            <p:strVal val="#ppt_w*0.70"/>
                                          </p:val>
                                        </p:tav>
                                        <p:tav tm="100000">
                                          <p:val>
                                            <p:strVal val="#ppt_w"/>
                                          </p:val>
                                        </p:tav>
                                      </p:tavLst>
                                    </p:anim>
                                    <p:anim calcmode="lin" valueType="num">
                                      <p:cBhvr>
                                        <p:cTn id="19" dur="1000" fill="hold"/>
                                        <p:tgtEl>
                                          <p:spTgt spid="6">
                                            <p:graphicEl>
                                              <a:dgm id="{9993A41C-987D-407E-B246-8A268C460327}"/>
                                            </p:graphicEl>
                                          </p:spTgt>
                                        </p:tgtEl>
                                        <p:attrNameLst>
                                          <p:attrName>ppt_h</p:attrName>
                                        </p:attrNameLst>
                                      </p:cBhvr>
                                      <p:tavLst>
                                        <p:tav tm="0">
                                          <p:val>
                                            <p:strVal val="#ppt_h"/>
                                          </p:val>
                                        </p:tav>
                                        <p:tav tm="100000">
                                          <p:val>
                                            <p:strVal val="#ppt_h"/>
                                          </p:val>
                                        </p:tav>
                                      </p:tavLst>
                                    </p:anim>
                                    <p:animEffect transition="in" filter="fade">
                                      <p:cBhvr>
                                        <p:cTn id="20" dur="1000"/>
                                        <p:tgtEl>
                                          <p:spTgt spid="6">
                                            <p:graphicEl>
                                              <a:dgm id="{9993A41C-987D-407E-B246-8A268C460327}"/>
                                            </p:graphicEl>
                                          </p:spTgt>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6">
                                            <p:graphicEl>
                                              <a:dgm id="{27751FA8-C340-4864-A436-0791E8D6484F}"/>
                                            </p:graphicEl>
                                          </p:spTgt>
                                        </p:tgtEl>
                                        <p:attrNameLst>
                                          <p:attrName>style.visibility</p:attrName>
                                        </p:attrNameLst>
                                      </p:cBhvr>
                                      <p:to>
                                        <p:strVal val="visible"/>
                                      </p:to>
                                    </p:set>
                                    <p:anim calcmode="lin" valueType="num">
                                      <p:cBhvr>
                                        <p:cTn id="24" dur="1000" fill="hold"/>
                                        <p:tgtEl>
                                          <p:spTgt spid="6">
                                            <p:graphicEl>
                                              <a:dgm id="{27751FA8-C340-4864-A436-0791E8D6484F}"/>
                                            </p:graphicEl>
                                          </p:spTgt>
                                        </p:tgtEl>
                                        <p:attrNameLst>
                                          <p:attrName>ppt_w</p:attrName>
                                        </p:attrNameLst>
                                      </p:cBhvr>
                                      <p:tavLst>
                                        <p:tav tm="0">
                                          <p:val>
                                            <p:strVal val="#ppt_w*0.70"/>
                                          </p:val>
                                        </p:tav>
                                        <p:tav tm="100000">
                                          <p:val>
                                            <p:strVal val="#ppt_w"/>
                                          </p:val>
                                        </p:tav>
                                      </p:tavLst>
                                    </p:anim>
                                    <p:anim calcmode="lin" valueType="num">
                                      <p:cBhvr>
                                        <p:cTn id="25" dur="1000" fill="hold"/>
                                        <p:tgtEl>
                                          <p:spTgt spid="6">
                                            <p:graphicEl>
                                              <a:dgm id="{27751FA8-C340-4864-A436-0791E8D6484F}"/>
                                            </p:graphicEl>
                                          </p:spTgt>
                                        </p:tgtEl>
                                        <p:attrNameLst>
                                          <p:attrName>ppt_h</p:attrName>
                                        </p:attrNameLst>
                                      </p:cBhvr>
                                      <p:tavLst>
                                        <p:tav tm="0">
                                          <p:val>
                                            <p:strVal val="#ppt_h"/>
                                          </p:val>
                                        </p:tav>
                                        <p:tav tm="100000">
                                          <p:val>
                                            <p:strVal val="#ppt_h"/>
                                          </p:val>
                                        </p:tav>
                                      </p:tavLst>
                                    </p:anim>
                                    <p:animEffect transition="in" filter="fade">
                                      <p:cBhvr>
                                        <p:cTn id="26" dur="1000"/>
                                        <p:tgtEl>
                                          <p:spTgt spid="6">
                                            <p:graphicEl>
                                              <a:dgm id="{27751FA8-C340-4864-A436-0791E8D6484F}"/>
                                            </p:graphic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6">
                                            <p:graphicEl>
                                              <a:dgm id="{8B8F9588-C56B-406B-A0EF-BBA706078628}"/>
                                            </p:graphicEl>
                                          </p:spTgt>
                                        </p:tgtEl>
                                        <p:attrNameLst>
                                          <p:attrName>style.visibility</p:attrName>
                                        </p:attrNameLst>
                                      </p:cBhvr>
                                      <p:to>
                                        <p:strVal val="visible"/>
                                      </p:to>
                                    </p:set>
                                    <p:anim calcmode="lin" valueType="num">
                                      <p:cBhvr>
                                        <p:cTn id="29" dur="1000" fill="hold"/>
                                        <p:tgtEl>
                                          <p:spTgt spid="6">
                                            <p:graphicEl>
                                              <a:dgm id="{8B8F9588-C56B-406B-A0EF-BBA706078628}"/>
                                            </p:graphicEl>
                                          </p:spTgt>
                                        </p:tgtEl>
                                        <p:attrNameLst>
                                          <p:attrName>ppt_w</p:attrName>
                                        </p:attrNameLst>
                                      </p:cBhvr>
                                      <p:tavLst>
                                        <p:tav tm="0">
                                          <p:val>
                                            <p:strVal val="#ppt_w*0.70"/>
                                          </p:val>
                                        </p:tav>
                                        <p:tav tm="100000">
                                          <p:val>
                                            <p:strVal val="#ppt_w"/>
                                          </p:val>
                                        </p:tav>
                                      </p:tavLst>
                                    </p:anim>
                                    <p:anim calcmode="lin" valueType="num">
                                      <p:cBhvr>
                                        <p:cTn id="30" dur="1000" fill="hold"/>
                                        <p:tgtEl>
                                          <p:spTgt spid="6">
                                            <p:graphicEl>
                                              <a:dgm id="{8B8F9588-C56B-406B-A0EF-BBA706078628}"/>
                                            </p:graphicEl>
                                          </p:spTgt>
                                        </p:tgtEl>
                                        <p:attrNameLst>
                                          <p:attrName>ppt_h</p:attrName>
                                        </p:attrNameLst>
                                      </p:cBhvr>
                                      <p:tavLst>
                                        <p:tav tm="0">
                                          <p:val>
                                            <p:strVal val="#ppt_h"/>
                                          </p:val>
                                        </p:tav>
                                        <p:tav tm="100000">
                                          <p:val>
                                            <p:strVal val="#ppt_h"/>
                                          </p:val>
                                        </p:tav>
                                      </p:tavLst>
                                    </p:anim>
                                    <p:animEffect transition="in" filter="fade">
                                      <p:cBhvr>
                                        <p:cTn id="31" dur="1000"/>
                                        <p:tgtEl>
                                          <p:spTgt spid="6">
                                            <p:graphicEl>
                                              <a:dgm id="{8B8F9588-C56B-406B-A0EF-BBA706078628}"/>
                                            </p:graphicEl>
                                          </p:spTgt>
                                        </p:tgtEl>
                                      </p:cBhvr>
                                    </p:animEffect>
                                  </p:childTnLst>
                                </p:cTn>
                              </p:par>
                            </p:childTnLst>
                          </p:cTn>
                        </p:par>
                        <p:par>
                          <p:cTn id="32" fill="hold">
                            <p:stCondLst>
                              <p:cond delay="3000"/>
                            </p:stCondLst>
                            <p:childTnLst>
                              <p:par>
                                <p:cTn id="33" presetID="55" presetClass="entr" presetSubtype="0" fill="hold" grpId="0" nodeType="afterEffect">
                                  <p:stCondLst>
                                    <p:cond delay="0"/>
                                  </p:stCondLst>
                                  <p:childTnLst>
                                    <p:set>
                                      <p:cBhvr>
                                        <p:cTn id="34" dur="1" fill="hold">
                                          <p:stCondLst>
                                            <p:cond delay="0"/>
                                          </p:stCondLst>
                                        </p:cTn>
                                        <p:tgtEl>
                                          <p:spTgt spid="6">
                                            <p:graphicEl>
                                              <a:dgm id="{D555514A-2940-4BF1-9FE9-C820297EFF91}"/>
                                            </p:graphicEl>
                                          </p:spTgt>
                                        </p:tgtEl>
                                        <p:attrNameLst>
                                          <p:attrName>style.visibility</p:attrName>
                                        </p:attrNameLst>
                                      </p:cBhvr>
                                      <p:to>
                                        <p:strVal val="visible"/>
                                      </p:to>
                                    </p:set>
                                    <p:anim calcmode="lin" valueType="num">
                                      <p:cBhvr>
                                        <p:cTn id="35" dur="1000" fill="hold"/>
                                        <p:tgtEl>
                                          <p:spTgt spid="6">
                                            <p:graphicEl>
                                              <a:dgm id="{D555514A-2940-4BF1-9FE9-C820297EFF91}"/>
                                            </p:graphicEl>
                                          </p:spTgt>
                                        </p:tgtEl>
                                        <p:attrNameLst>
                                          <p:attrName>ppt_w</p:attrName>
                                        </p:attrNameLst>
                                      </p:cBhvr>
                                      <p:tavLst>
                                        <p:tav tm="0">
                                          <p:val>
                                            <p:strVal val="#ppt_w*0.70"/>
                                          </p:val>
                                        </p:tav>
                                        <p:tav tm="100000">
                                          <p:val>
                                            <p:strVal val="#ppt_w"/>
                                          </p:val>
                                        </p:tav>
                                      </p:tavLst>
                                    </p:anim>
                                    <p:anim calcmode="lin" valueType="num">
                                      <p:cBhvr>
                                        <p:cTn id="36" dur="1000" fill="hold"/>
                                        <p:tgtEl>
                                          <p:spTgt spid="6">
                                            <p:graphicEl>
                                              <a:dgm id="{D555514A-2940-4BF1-9FE9-C820297EFF91}"/>
                                            </p:graphicEl>
                                          </p:spTgt>
                                        </p:tgtEl>
                                        <p:attrNameLst>
                                          <p:attrName>ppt_h</p:attrName>
                                        </p:attrNameLst>
                                      </p:cBhvr>
                                      <p:tavLst>
                                        <p:tav tm="0">
                                          <p:val>
                                            <p:strVal val="#ppt_h"/>
                                          </p:val>
                                        </p:tav>
                                        <p:tav tm="100000">
                                          <p:val>
                                            <p:strVal val="#ppt_h"/>
                                          </p:val>
                                        </p:tav>
                                      </p:tavLst>
                                    </p:anim>
                                    <p:animEffect transition="in" filter="fade">
                                      <p:cBhvr>
                                        <p:cTn id="37" dur="1000"/>
                                        <p:tgtEl>
                                          <p:spTgt spid="6">
                                            <p:graphicEl>
                                              <a:dgm id="{D555514A-2940-4BF1-9FE9-C820297EFF91}"/>
                                            </p:graphicEl>
                                          </p:spTgt>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6">
                                            <p:graphicEl>
                                              <a:dgm id="{23263824-817E-4E2D-85C1-0D969E68682D}"/>
                                            </p:graphicEl>
                                          </p:spTgt>
                                        </p:tgtEl>
                                        <p:attrNameLst>
                                          <p:attrName>style.visibility</p:attrName>
                                        </p:attrNameLst>
                                      </p:cBhvr>
                                      <p:to>
                                        <p:strVal val="visible"/>
                                      </p:to>
                                    </p:set>
                                    <p:anim calcmode="lin" valueType="num">
                                      <p:cBhvr>
                                        <p:cTn id="40" dur="1000" fill="hold"/>
                                        <p:tgtEl>
                                          <p:spTgt spid="6">
                                            <p:graphicEl>
                                              <a:dgm id="{23263824-817E-4E2D-85C1-0D969E68682D}"/>
                                            </p:graphicEl>
                                          </p:spTgt>
                                        </p:tgtEl>
                                        <p:attrNameLst>
                                          <p:attrName>ppt_w</p:attrName>
                                        </p:attrNameLst>
                                      </p:cBhvr>
                                      <p:tavLst>
                                        <p:tav tm="0">
                                          <p:val>
                                            <p:strVal val="#ppt_w*0.70"/>
                                          </p:val>
                                        </p:tav>
                                        <p:tav tm="100000">
                                          <p:val>
                                            <p:strVal val="#ppt_w"/>
                                          </p:val>
                                        </p:tav>
                                      </p:tavLst>
                                    </p:anim>
                                    <p:anim calcmode="lin" valueType="num">
                                      <p:cBhvr>
                                        <p:cTn id="41" dur="1000" fill="hold"/>
                                        <p:tgtEl>
                                          <p:spTgt spid="6">
                                            <p:graphicEl>
                                              <a:dgm id="{23263824-817E-4E2D-85C1-0D969E68682D}"/>
                                            </p:graphicEl>
                                          </p:spTgt>
                                        </p:tgtEl>
                                        <p:attrNameLst>
                                          <p:attrName>ppt_h</p:attrName>
                                        </p:attrNameLst>
                                      </p:cBhvr>
                                      <p:tavLst>
                                        <p:tav tm="0">
                                          <p:val>
                                            <p:strVal val="#ppt_h"/>
                                          </p:val>
                                        </p:tav>
                                        <p:tav tm="100000">
                                          <p:val>
                                            <p:strVal val="#ppt_h"/>
                                          </p:val>
                                        </p:tav>
                                      </p:tavLst>
                                    </p:anim>
                                    <p:animEffect transition="in" filter="fade">
                                      <p:cBhvr>
                                        <p:cTn id="42" dur="1000"/>
                                        <p:tgtEl>
                                          <p:spTgt spid="6">
                                            <p:graphicEl>
                                              <a:dgm id="{23263824-817E-4E2D-85C1-0D969E68682D}"/>
                                            </p:graphicEl>
                                          </p:spTgt>
                                        </p:tgtEl>
                                      </p:cBhvr>
                                    </p:animEffect>
                                  </p:childTnLst>
                                </p:cTn>
                              </p:par>
                            </p:childTnLst>
                          </p:cTn>
                        </p:par>
                        <p:par>
                          <p:cTn id="43" fill="hold">
                            <p:stCondLst>
                              <p:cond delay="4000"/>
                            </p:stCondLst>
                            <p:childTnLst>
                              <p:par>
                                <p:cTn id="44" presetID="55" presetClass="entr" presetSubtype="0" fill="hold" grpId="0" nodeType="afterEffect">
                                  <p:stCondLst>
                                    <p:cond delay="0"/>
                                  </p:stCondLst>
                                  <p:childTnLst>
                                    <p:set>
                                      <p:cBhvr>
                                        <p:cTn id="45" dur="1" fill="hold">
                                          <p:stCondLst>
                                            <p:cond delay="0"/>
                                          </p:stCondLst>
                                        </p:cTn>
                                        <p:tgtEl>
                                          <p:spTgt spid="6">
                                            <p:graphicEl>
                                              <a:dgm id="{CC70B1BC-0E06-4B0F-AD19-5429BBAE1BC5}"/>
                                            </p:graphicEl>
                                          </p:spTgt>
                                        </p:tgtEl>
                                        <p:attrNameLst>
                                          <p:attrName>style.visibility</p:attrName>
                                        </p:attrNameLst>
                                      </p:cBhvr>
                                      <p:to>
                                        <p:strVal val="visible"/>
                                      </p:to>
                                    </p:set>
                                    <p:anim calcmode="lin" valueType="num">
                                      <p:cBhvr>
                                        <p:cTn id="46" dur="1000" fill="hold"/>
                                        <p:tgtEl>
                                          <p:spTgt spid="6">
                                            <p:graphicEl>
                                              <a:dgm id="{CC70B1BC-0E06-4B0F-AD19-5429BBAE1BC5}"/>
                                            </p:graphicEl>
                                          </p:spTgt>
                                        </p:tgtEl>
                                        <p:attrNameLst>
                                          <p:attrName>ppt_w</p:attrName>
                                        </p:attrNameLst>
                                      </p:cBhvr>
                                      <p:tavLst>
                                        <p:tav tm="0">
                                          <p:val>
                                            <p:strVal val="#ppt_w*0.70"/>
                                          </p:val>
                                        </p:tav>
                                        <p:tav tm="100000">
                                          <p:val>
                                            <p:strVal val="#ppt_w"/>
                                          </p:val>
                                        </p:tav>
                                      </p:tavLst>
                                    </p:anim>
                                    <p:anim calcmode="lin" valueType="num">
                                      <p:cBhvr>
                                        <p:cTn id="47" dur="1000" fill="hold"/>
                                        <p:tgtEl>
                                          <p:spTgt spid="6">
                                            <p:graphicEl>
                                              <a:dgm id="{CC70B1BC-0E06-4B0F-AD19-5429BBAE1BC5}"/>
                                            </p:graphicEl>
                                          </p:spTgt>
                                        </p:tgtEl>
                                        <p:attrNameLst>
                                          <p:attrName>ppt_h</p:attrName>
                                        </p:attrNameLst>
                                      </p:cBhvr>
                                      <p:tavLst>
                                        <p:tav tm="0">
                                          <p:val>
                                            <p:strVal val="#ppt_h"/>
                                          </p:val>
                                        </p:tav>
                                        <p:tav tm="100000">
                                          <p:val>
                                            <p:strVal val="#ppt_h"/>
                                          </p:val>
                                        </p:tav>
                                      </p:tavLst>
                                    </p:anim>
                                    <p:animEffect transition="in" filter="fade">
                                      <p:cBhvr>
                                        <p:cTn id="48" dur="1000"/>
                                        <p:tgtEl>
                                          <p:spTgt spid="6">
                                            <p:graphicEl>
                                              <a:dgm id="{CC70B1BC-0E06-4B0F-AD19-5429BBAE1BC5}"/>
                                            </p:graphicEl>
                                          </p:spTgt>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6">
                                            <p:graphicEl>
                                              <a:dgm id="{EC438A5C-5C32-4037-BD7B-AA4F5CC85115}"/>
                                            </p:graphicEl>
                                          </p:spTgt>
                                        </p:tgtEl>
                                        <p:attrNameLst>
                                          <p:attrName>style.visibility</p:attrName>
                                        </p:attrNameLst>
                                      </p:cBhvr>
                                      <p:to>
                                        <p:strVal val="visible"/>
                                      </p:to>
                                    </p:set>
                                    <p:anim calcmode="lin" valueType="num">
                                      <p:cBhvr>
                                        <p:cTn id="51" dur="1000" fill="hold"/>
                                        <p:tgtEl>
                                          <p:spTgt spid="6">
                                            <p:graphicEl>
                                              <a:dgm id="{EC438A5C-5C32-4037-BD7B-AA4F5CC85115}"/>
                                            </p:graphicEl>
                                          </p:spTgt>
                                        </p:tgtEl>
                                        <p:attrNameLst>
                                          <p:attrName>ppt_w</p:attrName>
                                        </p:attrNameLst>
                                      </p:cBhvr>
                                      <p:tavLst>
                                        <p:tav tm="0">
                                          <p:val>
                                            <p:strVal val="#ppt_w*0.70"/>
                                          </p:val>
                                        </p:tav>
                                        <p:tav tm="100000">
                                          <p:val>
                                            <p:strVal val="#ppt_w"/>
                                          </p:val>
                                        </p:tav>
                                      </p:tavLst>
                                    </p:anim>
                                    <p:anim calcmode="lin" valueType="num">
                                      <p:cBhvr>
                                        <p:cTn id="52" dur="1000" fill="hold"/>
                                        <p:tgtEl>
                                          <p:spTgt spid="6">
                                            <p:graphicEl>
                                              <a:dgm id="{EC438A5C-5C32-4037-BD7B-AA4F5CC85115}"/>
                                            </p:graphicEl>
                                          </p:spTgt>
                                        </p:tgtEl>
                                        <p:attrNameLst>
                                          <p:attrName>ppt_h</p:attrName>
                                        </p:attrNameLst>
                                      </p:cBhvr>
                                      <p:tavLst>
                                        <p:tav tm="0">
                                          <p:val>
                                            <p:strVal val="#ppt_h"/>
                                          </p:val>
                                        </p:tav>
                                        <p:tav tm="100000">
                                          <p:val>
                                            <p:strVal val="#ppt_h"/>
                                          </p:val>
                                        </p:tav>
                                      </p:tavLst>
                                    </p:anim>
                                    <p:animEffect transition="in" filter="fade">
                                      <p:cBhvr>
                                        <p:cTn id="53" dur="1000"/>
                                        <p:tgtEl>
                                          <p:spTgt spid="6">
                                            <p:graphicEl>
                                              <a:dgm id="{EC438A5C-5C32-4037-BD7B-AA4F5CC85115}"/>
                                            </p:graphicEl>
                                          </p:spTgt>
                                        </p:tgtEl>
                                      </p:cBhvr>
                                    </p:animEffect>
                                  </p:childTnLst>
                                </p:cTn>
                              </p:par>
                            </p:childTnLst>
                          </p:cTn>
                        </p:par>
                        <p:par>
                          <p:cTn id="54" fill="hold">
                            <p:stCondLst>
                              <p:cond delay="5000"/>
                            </p:stCondLst>
                            <p:childTnLst>
                              <p:par>
                                <p:cTn id="55" presetID="55" presetClass="entr" presetSubtype="0" fill="hold" grpId="0" nodeType="afterEffect">
                                  <p:stCondLst>
                                    <p:cond delay="0"/>
                                  </p:stCondLst>
                                  <p:childTnLst>
                                    <p:set>
                                      <p:cBhvr>
                                        <p:cTn id="56" dur="1" fill="hold">
                                          <p:stCondLst>
                                            <p:cond delay="0"/>
                                          </p:stCondLst>
                                        </p:cTn>
                                        <p:tgtEl>
                                          <p:spTgt spid="6">
                                            <p:graphicEl>
                                              <a:dgm id="{D12DC996-3F6B-4D3F-9FED-2070D9E45B1A}"/>
                                            </p:graphicEl>
                                          </p:spTgt>
                                        </p:tgtEl>
                                        <p:attrNameLst>
                                          <p:attrName>style.visibility</p:attrName>
                                        </p:attrNameLst>
                                      </p:cBhvr>
                                      <p:to>
                                        <p:strVal val="visible"/>
                                      </p:to>
                                    </p:set>
                                    <p:anim calcmode="lin" valueType="num">
                                      <p:cBhvr>
                                        <p:cTn id="57" dur="1000" fill="hold"/>
                                        <p:tgtEl>
                                          <p:spTgt spid="6">
                                            <p:graphicEl>
                                              <a:dgm id="{D12DC996-3F6B-4D3F-9FED-2070D9E45B1A}"/>
                                            </p:graphicEl>
                                          </p:spTgt>
                                        </p:tgtEl>
                                        <p:attrNameLst>
                                          <p:attrName>ppt_w</p:attrName>
                                        </p:attrNameLst>
                                      </p:cBhvr>
                                      <p:tavLst>
                                        <p:tav tm="0">
                                          <p:val>
                                            <p:strVal val="#ppt_w*0.70"/>
                                          </p:val>
                                        </p:tav>
                                        <p:tav tm="100000">
                                          <p:val>
                                            <p:strVal val="#ppt_w"/>
                                          </p:val>
                                        </p:tav>
                                      </p:tavLst>
                                    </p:anim>
                                    <p:anim calcmode="lin" valueType="num">
                                      <p:cBhvr>
                                        <p:cTn id="58" dur="1000" fill="hold"/>
                                        <p:tgtEl>
                                          <p:spTgt spid="6">
                                            <p:graphicEl>
                                              <a:dgm id="{D12DC996-3F6B-4D3F-9FED-2070D9E45B1A}"/>
                                            </p:graphicEl>
                                          </p:spTgt>
                                        </p:tgtEl>
                                        <p:attrNameLst>
                                          <p:attrName>ppt_h</p:attrName>
                                        </p:attrNameLst>
                                      </p:cBhvr>
                                      <p:tavLst>
                                        <p:tav tm="0">
                                          <p:val>
                                            <p:strVal val="#ppt_h"/>
                                          </p:val>
                                        </p:tav>
                                        <p:tav tm="100000">
                                          <p:val>
                                            <p:strVal val="#ppt_h"/>
                                          </p:val>
                                        </p:tav>
                                      </p:tavLst>
                                    </p:anim>
                                    <p:animEffect transition="in" filter="fade">
                                      <p:cBhvr>
                                        <p:cTn id="59" dur="1000"/>
                                        <p:tgtEl>
                                          <p:spTgt spid="6">
                                            <p:graphicEl>
                                              <a:dgm id="{D12DC996-3F6B-4D3F-9FED-2070D9E45B1A}"/>
                                            </p:graphicEl>
                                          </p:spTgt>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6">
                                            <p:graphicEl>
                                              <a:dgm id="{46A4C0D4-685D-481B-9A5C-CEB7F25FD214}"/>
                                            </p:graphicEl>
                                          </p:spTgt>
                                        </p:tgtEl>
                                        <p:attrNameLst>
                                          <p:attrName>style.visibility</p:attrName>
                                        </p:attrNameLst>
                                      </p:cBhvr>
                                      <p:to>
                                        <p:strVal val="visible"/>
                                      </p:to>
                                    </p:set>
                                    <p:anim calcmode="lin" valueType="num">
                                      <p:cBhvr>
                                        <p:cTn id="62" dur="1000" fill="hold"/>
                                        <p:tgtEl>
                                          <p:spTgt spid="6">
                                            <p:graphicEl>
                                              <a:dgm id="{46A4C0D4-685D-481B-9A5C-CEB7F25FD214}"/>
                                            </p:graphicEl>
                                          </p:spTgt>
                                        </p:tgtEl>
                                        <p:attrNameLst>
                                          <p:attrName>ppt_w</p:attrName>
                                        </p:attrNameLst>
                                      </p:cBhvr>
                                      <p:tavLst>
                                        <p:tav tm="0">
                                          <p:val>
                                            <p:strVal val="#ppt_w*0.70"/>
                                          </p:val>
                                        </p:tav>
                                        <p:tav tm="100000">
                                          <p:val>
                                            <p:strVal val="#ppt_w"/>
                                          </p:val>
                                        </p:tav>
                                      </p:tavLst>
                                    </p:anim>
                                    <p:anim calcmode="lin" valueType="num">
                                      <p:cBhvr>
                                        <p:cTn id="63" dur="1000" fill="hold"/>
                                        <p:tgtEl>
                                          <p:spTgt spid="6">
                                            <p:graphicEl>
                                              <a:dgm id="{46A4C0D4-685D-481B-9A5C-CEB7F25FD214}"/>
                                            </p:graphicEl>
                                          </p:spTgt>
                                        </p:tgtEl>
                                        <p:attrNameLst>
                                          <p:attrName>ppt_h</p:attrName>
                                        </p:attrNameLst>
                                      </p:cBhvr>
                                      <p:tavLst>
                                        <p:tav tm="0">
                                          <p:val>
                                            <p:strVal val="#ppt_h"/>
                                          </p:val>
                                        </p:tav>
                                        <p:tav tm="100000">
                                          <p:val>
                                            <p:strVal val="#ppt_h"/>
                                          </p:val>
                                        </p:tav>
                                      </p:tavLst>
                                    </p:anim>
                                    <p:animEffect transition="in" filter="fade">
                                      <p:cBhvr>
                                        <p:cTn id="64" dur="1000"/>
                                        <p:tgtEl>
                                          <p:spTgt spid="6">
                                            <p:graphicEl>
                                              <a:dgm id="{46A4C0D4-685D-481B-9A5C-CEB7F25FD214}"/>
                                            </p:graphicEl>
                                          </p:spTgt>
                                        </p:tgtEl>
                                      </p:cBhvr>
                                    </p:animEffect>
                                  </p:childTnLst>
                                </p:cTn>
                              </p:par>
                            </p:childTnLst>
                          </p:cTn>
                        </p:par>
                        <p:par>
                          <p:cTn id="65" fill="hold">
                            <p:stCondLst>
                              <p:cond delay="6000"/>
                            </p:stCondLst>
                            <p:childTnLst>
                              <p:par>
                                <p:cTn id="66" presetID="55" presetClass="entr" presetSubtype="0" fill="hold" grpId="0" nodeType="afterEffect">
                                  <p:stCondLst>
                                    <p:cond delay="0"/>
                                  </p:stCondLst>
                                  <p:childTnLst>
                                    <p:set>
                                      <p:cBhvr>
                                        <p:cTn id="67" dur="1" fill="hold">
                                          <p:stCondLst>
                                            <p:cond delay="0"/>
                                          </p:stCondLst>
                                        </p:cTn>
                                        <p:tgtEl>
                                          <p:spTgt spid="6">
                                            <p:graphicEl>
                                              <a:dgm id="{DDC346E3-D7DC-4CC3-B502-2D16444A05DB}"/>
                                            </p:graphicEl>
                                          </p:spTgt>
                                        </p:tgtEl>
                                        <p:attrNameLst>
                                          <p:attrName>style.visibility</p:attrName>
                                        </p:attrNameLst>
                                      </p:cBhvr>
                                      <p:to>
                                        <p:strVal val="visible"/>
                                      </p:to>
                                    </p:set>
                                    <p:anim calcmode="lin" valueType="num">
                                      <p:cBhvr>
                                        <p:cTn id="68" dur="1000" fill="hold"/>
                                        <p:tgtEl>
                                          <p:spTgt spid="6">
                                            <p:graphicEl>
                                              <a:dgm id="{DDC346E3-D7DC-4CC3-B502-2D16444A05DB}"/>
                                            </p:graphicEl>
                                          </p:spTgt>
                                        </p:tgtEl>
                                        <p:attrNameLst>
                                          <p:attrName>ppt_w</p:attrName>
                                        </p:attrNameLst>
                                      </p:cBhvr>
                                      <p:tavLst>
                                        <p:tav tm="0">
                                          <p:val>
                                            <p:strVal val="#ppt_w*0.70"/>
                                          </p:val>
                                        </p:tav>
                                        <p:tav tm="100000">
                                          <p:val>
                                            <p:strVal val="#ppt_w"/>
                                          </p:val>
                                        </p:tav>
                                      </p:tavLst>
                                    </p:anim>
                                    <p:anim calcmode="lin" valueType="num">
                                      <p:cBhvr>
                                        <p:cTn id="69" dur="1000" fill="hold"/>
                                        <p:tgtEl>
                                          <p:spTgt spid="6">
                                            <p:graphicEl>
                                              <a:dgm id="{DDC346E3-D7DC-4CC3-B502-2D16444A05DB}"/>
                                            </p:graphicEl>
                                          </p:spTgt>
                                        </p:tgtEl>
                                        <p:attrNameLst>
                                          <p:attrName>ppt_h</p:attrName>
                                        </p:attrNameLst>
                                      </p:cBhvr>
                                      <p:tavLst>
                                        <p:tav tm="0">
                                          <p:val>
                                            <p:strVal val="#ppt_h"/>
                                          </p:val>
                                        </p:tav>
                                        <p:tav tm="100000">
                                          <p:val>
                                            <p:strVal val="#ppt_h"/>
                                          </p:val>
                                        </p:tav>
                                      </p:tavLst>
                                    </p:anim>
                                    <p:animEffect transition="in" filter="fade">
                                      <p:cBhvr>
                                        <p:cTn id="70" dur="1000"/>
                                        <p:tgtEl>
                                          <p:spTgt spid="6">
                                            <p:graphicEl>
                                              <a:dgm id="{DDC346E3-D7DC-4CC3-B502-2D16444A05DB}"/>
                                            </p:graphicEl>
                                          </p:spTgt>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6">
                                            <p:graphicEl>
                                              <a:dgm id="{4E9C9F41-C718-483B-8836-4AF80EC23476}"/>
                                            </p:graphicEl>
                                          </p:spTgt>
                                        </p:tgtEl>
                                        <p:attrNameLst>
                                          <p:attrName>style.visibility</p:attrName>
                                        </p:attrNameLst>
                                      </p:cBhvr>
                                      <p:to>
                                        <p:strVal val="visible"/>
                                      </p:to>
                                    </p:set>
                                    <p:anim calcmode="lin" valueType="num">
                                      <p:cBhvr>
                                        <p:cTn id="73" dur="1000" fill="hold"/>
                                        <p:tgtEl>
                                          <p:spTgt spid="6">
                                            <p:graphicEl>
                                              <a:dgm id="{4E9C9F41-C718-483B-8836-4AF80EC23476}"/>
                                            </p:graphicEl>
                                          </p:spTgt>
                                        </p:tgtEl>
                                        <p:attrNameLst>
                                          <p:attrName>ppt_w</p:attrName>
                                        </p:attrNameLst>
                                      </p:cBhvr>
                                      <p:tavLst>
                                        <p:tav tm="0">
                                          <p:val>
                                            <p:strVal val="#ppt_w*0.70"/>
                                          </p:val>
                                        </p:tav>
                                        <p:tav tm="100000">
                                          <p:val>
                                            <p:strVal val="#ppt_w"/>
                                          </p:val>
                                        </p:tav>
                                      </p:tavLst>
                                    </p:anim>
                                    <p:anim calcmode="lin" valueType="num">
                                      <p:cBhvr>
                                        <p:cTn id="74" dur="1000" fill="hold"/>
                                        <p:tgtEl>
                                          <p:spTgt spid="6">
                                            <p:graphicEl>
                                              <a:dgm id="{4E9C9F41-C718-483B-8836-4AF80EC23476}"/>
                                            </p:graphicEl>
                                          </p:spTgt>
                                        </p:tgtEl>
                                        <p:attrNameLst>
                                          <p:attrName>ppt_h</p:attrName>
                                        </p:attrNameLst>
                                      </p:cBhvr>
                                      <p:tavLst>
                                        <p:tav tm="0">
                                          <p:val>
                                            <p:strVal val="#ppt_h"/>
                                          </p:val>
                                        </p:tav>
                                        <p:tav tm="100000">
                                          <p:val>
                                            <p:strVal val="#ppt_h"/>
                                          </p:val>
                                        </p:tav>
                                      </p:tavLst>
                                    </p:anim>
                                    <p:animEffect transition="in" filter="fade">
                                      <p:cBhvr>
                                        <p:cTn id="75" dur="1000"/>
                                        <p:tgtEl>
                                          <p:spTgt spid="6">
                                            <p:graphicEl>
                                              <a:dgm id="{4E9C9F41-C718-483B-8836-4AF80EC234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§1.4</a:t>
            </a:r>
            <a:r>
              <a:rPr lang="zh-TW" altLang="en-US" sz="4400" dirty="0">
                <a:latin typeface="微軟正黑體" pitchFamily="34" charset="-120"/>
                <a:ea typeface="微軟正黑體" pitchFamily="34" charset="-120"/>
              </a:rPr>
              <a:t>策略管理的實踐</a:t>
            </a:r>
          </a:p>
        </p:txBody>
      </p:sp>
      <p:sp>
        <p:nvSpPr>
          <p:cNvPr id="41987"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4198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80D8486F-89CE-4F7F-A737-BD33584A1D80}" type="slidenum">
              <a:rPr lang="en-US" altLang="zh-TW">
                <a:ea typeface="微軟正黑體" panose="020B0604030504040204" pitchFamily="34" charset="-120"/>
              </a:rPr>
              <a:pPr eaLnBrk="1" hangingPunct="1"/>
              <a:t>39</a:t>
            </a:fld>
            <a:endParaRPr lang="en-US" altLang="zh-TW" dirty="0">
              <a:ea typeface="微軟正黑體" panose="020B0604030504040204" pitchFamily="34" charset="-120"/>
            </a:endParaRPr>
          </a:p>
        </p:txBody>
      </p:sp>
      <p:pic>
        <p:nvPicPr>
          <p:cNvPr id="41989" name="圖片 6" descr="01-08.jpg"/>
          <p:cNvPicPr>
            <a:picLocks noChangeAspect="1"/>
          </p:cNvPicPr>
          <p:nvPr/>
        </p:nvPicPr>
        <p:blipFill>
          <a:blip r:embed="rId2"/>
          <a:srcRect/>
          <a:stretch>
            <a:fillRect/>
          </a:stretch>
        </p:blipFill>
        <p:spPr bwMode="auto">
          <a:xfrm>
            <a:off x="331788" y="1563688"/>
            <a:ext cx="8599487" cy="4905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文字方塊 6"/>
          <p:cNvSpPr txBox="1"/>
          <p:nvPr/>
        </p:nvSpPr>
        <p:spPr>
          <a:xfrm rot="21169284">
            <a:off x="5618922" y="5307712"/>
            <a:ext cx="3167269" cy="461665"/>
          </a:xfrm>
          <a:prstGeom prst="rect">
            <a:avLst/>
          </a:prstGeom>
          <a:solidFill>
            <a:srgbClr val="FFFF66"/>
          </a:solidFill>
          <a:ln>
            <a:noFill/>
          </a:ln>
          <a:scene3d>
            <a:camera prst="orthographicFront"/>
            <a:lightRig rig="threePt" dir="t"/>
          </a:scene3d>
          <a:sp3d>
            <a:bevelT/>
          </a:sp3d>
        </p:spPr>
        <p:txBody>
          <a:bodyPr>
            <a:spAutoFit/>
          </a:bodyPr>
          <a:lstStyle/>
          <a:p>
            <a:pPr algn="ctr">
              <a:defRPr/>
            </a:pPr>
            <a:r>
              <a:rPr lang="zh-TW" altLang="en-US" sz="2400" b="1" dirty="0">
                <a:solidFill>
                  <a:srgbClr val="0070C0"/>
                </a:solidFill>
                <a:latin typeface="微軟正黑體" pitchFamily="34" charset="-120"/>
                <a:ea typeface="微軟正黑體" pitchFamily="34" charset="-120"/>
              </a:rPr>
              <a:t>策略規劃的思考架構</a:t>
            </a:r>
          </a:p>
        </p:txBody>
      </p:sp>
    </p:spTree>
    <p:extLst>
      <p:ext uri="{BB962C8B-B14F-4D97-AF65-F5344CB8AC3E}">
        <p14:creationId xmlns:p14="http://schemas.microsoft.com/office/powerpoint/2010/main" val="19161923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down)">
                                      <p:cBhvr>
                                        <p:cTn id="7" dur="580">
                                          <p:stCondLst>
                                            <p:cond delay="0"/>
                                          </p:stCondLst>
                                        </p:cTn>
                                        <p:tgtEl>
                                          <p:spTgt spid="41989"/>
                                        </p:tgtEl>
                                      </p:cBhvr>
                                    </p:animEffect>
                                    <p:anim calcmode="lin" valueType="num">
                                      <p:cBhvr>
                                        <p:cTn id="8" dur="1822" tmFilter="0,0; 0.14,0.36; 0.43,0.73; 0.71,0.91; 1.0,1.0">
                                          <p:stCondLst>
                                            <p:cond delay="0"/>
                                          </p:stCondLst>
                                        </p:cTn>
                                        <p:tgtEl>
                                          <p:spTgt spid="4198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98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98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98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989"/>
                                        </p:tgtEl>
                                        <p:attrNameLst>
                                          <p:attrName>ppt_y</p:attrName>
                                        </p:attrNameLst>
                                      </p:cBhvr>
                                      <p:tavLst>
                                        <p:tav tm="0" fmla="#ppt_y-sin(pi*$)/81">
                                          <p:val>
                                            <p:fltVal val="0"/>
                                          </p:val>
                                        </p:tav>
                                        <p:tav tm="100000">
                                          <p:val>
                                            <p:fltVal val="1"/>
                                          </p:val>
                                        </p:tav>
                                      </p:tavLst>
                                    </p:anim>
                                    <p:animScale>
                                      <p:cBhvr>
                                        <p:cTn id="13" dur="26">
                                          <p:stCondLst>
                                            <p:cond delay="650"/>
                                          </p:stCondLst>
                                        </p:cTn>
                                        <p:tgtEl>
                                          <p:spTgt spid="41989"/>
                                        </p:tgtEl>
                                      </p:cBhvr>
                                      <p:to x="100000" y="60000"/>
                                    </p:animScale>
                                    <p:animScale>
                                      <p:cBhvr>
                                        <p:cTn id="14" dur="166" decel="50000">
                                          <p:stCondLst>
                                            <p:cond delay="676"/>
                                          </p:stCondLst>
                                        </p:cTn>
                                        <p:tgtEl>
                                          <p:spTgt spid="41989"/>
                                        </p:tgtEl>
                                      </p:cBhvr>
                                      <p:to x="100000" y="100000"/>
                                    </p:animScale>
                                    <p:animScale>
                                      <p:cBhvr>
                                        <p:cTn id="15" dur="26">
                                          <p:stCondLst>
                                            <p:cond delay="1312"/>
                                          </p:stCondLst>
                                        </p:cTn>
                                        <p:tgtEl>
                                          <p:spTgt spid="41989"/>
                                        </p:tgtEl>
                                      </p:cBhvr>
                                      <p:to x="100000" y="80000"/>
                                    </p:animScale>
                                    <p:animScale>
                                      <p:cBhvr>
                                        <p:cTn id="16" dur="166" decel="50000">
                                          <p:stCondLst>
                                            <p:cond delay="1338"/>
                                          </p:stCondLst>
                                        </p:cTn>
                                        <p:tgtEl>
                                          <p:spTgt spid="41989"/>
                                        </p:tgtEl>
                                      </p:cBhvr>
                                      <p:to x="100000" y="100000"/>
                                    </p:animScale>
                                    <p:animScale>
                                      <p:cBhvr>
                                        <p:cTn id="17" dur="26">
                                          <p:stCondLst>
                                            <p:cond delay="1642"/>
                                          </p:stCondLst>
                                        </p:cTn>
                                        <p:tgtEl>
                                          <p:spTgt spid="41989"/>
                                        </p:tgtEl>
                                      </p:cBhvr>
                                      <p:to x="100000" y="90000"/>
                                    </p:animScale>
                                    <p:animScale>
                                      <p:cBhvr>
                                        <p:cTn id="18" dur="166" decel="50000">
                                          <p:stCondLst>
                                            <p:cond delay="1668"/>
                                          </p:stCondLst>
                                        </p:cTn>
                                        <p:tgtEl>
                                          <p:spTgt spid="41989"/>
                                        </p:tgtEl>
                                      </p:cBhvr>
                                      <p:to x="100000" y="100000"/>
                                    </p:animScale>
                                    <p:animScale>
                                      <p:cBhvr>
                                        <p:cTn id="19" dur="26">
                                          <p:stCondLst>
                                            <p:cond delay="1808"/>
                                          </p:stCondLst>
                                        </p:cTn>
                                        <p:tgtEl>
                                          <p:spTgt spid="41989"/>
                                        </p:tgtEl>
                                      </p:cBhvr>
                                      <p:to x="100000" y="95000"/>
                                    </p:animScale>
                                    <p:animScale>
                                      <p:cBhvr>
                                        <p:cTn id="20" dur="166" decel="50000">
                                          <p:stCondLst>
                                            <p:cond delay="1834"/>
                                          </p:stCondLst>
                                        </p:cTn>
                                        <p:tgtEl>
                                          <p:spTgt spid="4198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614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4DE2031B-27CD-4C79-980C-46A5A762CCD7}" type="slidenum">
              <a:rPr lang="en-US" altLang="zh-TW">
                <a:ea typeface="微軟正黑體" panose="020B0604030504040204" pitchFamily="34" charset="-120"/>
              </a:rPr>
              <a:pPr eaLnBrk="1" hangingPunct="1"/>
              <a:t>4</a:t>
            </a:fld>
            <a:endParaRPr lang="en-US" altLang="zh-TW" dirty="0">
              <a:ea typeface="微軟正黑體" panose="020B0604030504040204" pitchFamily="34" charset="-120"/>
            </a:endParaRPr>
          </a:p>
        </p:txBody>
      </p:sp>
      <p:sp>
        <p:nvSpPr>
          <p:cNvPr id="8194" name="Rectangle 2"/>
          <p:cNvSpPr>
            <a:spLocks noGrp="1" noChangeArrowheads="1"/>
          </p:cNvSpPr>
          <p:nvPr>
            <p:ph type="title"/>
          </p:nvPr>
        </p:nvSpPr>
        <p:spPr>
          <a:xfrm>
            <a:off x="518376" y="341265"/>
            <a:ext cx="7594333" cy="747413"/>
          </a:xfrm>
        </p:spPr>
        <p:txBody>
          <a:bodyPr/>
          <a:lstStyle/>
          <a:p>
            <a:pPr eaLnBrk="1" hangingPunct="1">
              <a:defRPr/>
            </a:pPr>
            <a:r>
              <a:rPr lang="en-US" altLang="zh-TW" sz="4400" dirty="0" smtClean="0">
                <a:latin typeface="微軟正黑體" pitchFamily="34" charset="-120"/>
                <a:ea typeface="微軟正黑體" pitchFamily="34" charset="-120"/>
              </a:rPr>
              <a:t>§1.1</a:t>
            </a:r>
            <a:r>
              <a:rPr lang="zh-TW" altLang="en-US" sz="4400" dirty="0" smtClean="0">
                <a:latin typeface="微軟正黑體" pitchFamily="34" charset="-120"/>
                <a:ea typeface="微軟正黑體" pitchFamily="34" charset="-120"/>
              </a:rPr>
              <a:t>策略管理的基本概念</a:t>
            </a:r>
            <a:endParaRPr lang="zh-TW" altLang="zh-TW" sz="4400" dirty="0" smtClean="0">
              <a:latin typeface="微軟正黑體" pitchFamily="34" charset="-120"/>
              <a:ea typeface="微軟正黑體" pitchFamily="34" charset="-120"/>
            </a:endParaRPr>
          </a:p>
        </p:txBody>
      </p:sp>
      <p:sp>
        <p:nvSpPr>
          <p:cNvPr id="8195" name="Rectangle 3"/>
          <p:cNvSpPr>
            <a:spLocks noGrp="1" noChangeArrowheads="1"/>
          </p:cNvSpPr>
          <p:nvPr>
            <p:ph type="body" idx="1"/>
          </p:nvPr>
        </p:nvSpPr>
        <p:spPr>
          <a:xfrm>
            <a:off x="518376" y="1359749"/>
            <a:ext cx="7594333" cy="4523527"/>
          </a:xfrm>
        </p:spPr>
        <p:txBody>
          <a:bodyPr/>
          <a:lstStyle/>
          <a:p>
            <a:pPr eaLnBrk="1" hangingPunct="1">
              <a:defRPr/>
            </a:pPr>
            <a:r>
              <a:rPr lang="zh-TW" altLang="en-US" dirty="0" smtClean="0">
                <a:solidFill>
                  <a:schemeClr val="bg1"/>
                </a:solidFill>
                <a:latin typeface="微軟正黑體" pitchFamily="34" charset="-120"/>
                <a:ea typeface="微軟正黑體" pitchFamily="34" charset="-120"/>
              </a:rPr>
              <a:t> </a:t>
            </a:r>
            <a:r>
              <a:rPr lang="zh-TW" altLang="en-US" sz="3200" dirty="0" smtClean="0">
                <a:solidFill>
                  <a:srgbClr val="002060"/>
                </a:solidFill>
                <a:latin typeface="微軟正黑體" pitchFamily="34" charset="-120"/>
                <a:ea typeface="微軟正黑體" pitchFamily="34" charset="-120"/>
              </a:rPr>
              <a:t>策略</a:t>
            </a:r>
            <a:r>
              <a:rPr lang="en-US" altLang="zh-TW" sz="3200" dirty="0" smtClean="0">
                <a:solidFill>
                  <a:srgbClr val="002060"/>
                </a:solidFill>
                <a:latin typeface="微軟正黑體" pitchFamily="34" charset="-120"/>
                <a:ea typeface="微軟正黑體" pitchFamily="34" charset="-120"/>
              </a:rPr>
              <a:t>(Strategy)</a:t>
            </a:r>
          </a:p>
          <a:p>
            <a:pPr eaLnBrk="1" hangingPunct="1">
              <a:buFontTx/>
              <a:buBlip>
                <a:blip r:embed="rId2"/>
              </a:buBlip>
              <a:defRPr/>
            </a:pPr>
            <a:r>
              <a:rPr lang="zh-TW" altLang="en-US" dirty="0" smtClean="0">
                <a:latin typeface="微軟正黑體" pitchFamily="34" charset="-120"/>
                <a:ea typeface="微軟正黑體" pitchFamily="34" charset="-120"/>
              </a:rPr>
              <a:t>是指達成目標的手段，也就是為了達成企業的目標而所採取的行動方案。</a:t>
            </a:r>
            <a:endParaRPr lang="en-US" altLang="zh-TW" dirty="0" smtClean="0">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是在「衡外情」和「量己力」下所作的一種抉擇結果。</a:t>
            </a:r>
            <a:endParaRPr lang="en-US" altLang="zh-TW" dirty="0" smtClean="0">
              <a:latin typeface="微軟正黑體" pitchFamily="34" charset="-120"/>
              <a:ea typeface="微軟正黑體" pitchFamily="34" charset="-120"/>
            </a:endParaRPr>
          </a:p>
          <a:p>
            <a:pPr eaLnBrk="1" hangingPunct="1">
              <a:buFontTx/>
              <a:buNone/>
              <a:defRPr/>
            </a:pPr>
            <a:endParaRPr lang="zh-TW" altLang="zh-TW" dirty="0" smtClean="0">
              <a:latin typeface="微軟正黑體" pitchFamily="34" charset="-120"/>
              <a:ea typeface="微軟正黑體" pitchFamily="34" charset="-120"/>
            </a:endParaRPr>
          </a:p>
        </p:txBody>
      </p:sp>
      <p:grpSp>
        <p:nvGrpSpPr>
          <p:cNvPr id="2" name="群組 11"/>
          <p:cNvGrpSpPr>
            <a:grpSpLocks/>
          </p:cNvGrpSpPr>
          <p:nvPr/>
        </p:nvGrpSpPr>
        <p:grpSpPr bwMode="auto">
          <a:xfrm>
            <a:off x="644769" y="4200525"/>
            <a:ext cx="2895600" cy="1557338"/>
            <a:chOff x="2292625" y="4644884"/>
            <a:chExt cx="2895602" cy="1557132"/>
          </a:xfrm>
        </p:grpSpPr>
        <p:sp>
          <p:nvSpPr>
            <p:cNvPr id="9" name="圓角矩形圖說文字 8"/>
            <p:cNvSpPr/>
            <p:nvPr/>
          </p:nvSpPr>
          <p:spPr>
            <a:xfrm rot="10800000">
              <a:off x="2292625" y="4644884"/>
              <a:ext cx="2895602" cy="1557132"/>
            </a:xfrm>
            <a:prstGeom prst="wedgeRoundRectCallout">
              <a:avLst>
                <a:gd name="adj1" fmla="val -20480"/>
                <a:gd name="adj2" fmla="val 71469"/>
                <a:gd name="adj3" fmla="val 16667"/>
              </a:avLst>
            </a:prstGeom>
            <a:solidFill>
              <a:srgbClr val="FF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10" name="文字方塊 9"/>
            <p:cNvSpPr txBox="1"/>
            <p:nvPr/>
          </p:nvSpPr>
          <p:spPr>
            <a:xfrm>
              <a:off x="2505350" y="4730598"/>
              <a:ext cx="2478090" cy="1385705"/>
            </a:xfrm>
            <a:prstGeom prst="rect">
              <a:avLst/>
            </a:prstGeom>
            <a:noFill/>
          </p:spPr>
          <p:txBody>
            <a:bodyPr>
              <a:spAutoFit/>
            </a:bodyPr>
            <a:lstStyle/>
            <a:p>
              <a:pPr>
                <a:defRPr/>
              </a:pPr>
              <a:r>
                <a:rPr lang="zh-TW" altLang="en-US" sz="2800" b="1" dirty="0">
                  <a:solidFill>
                    <a:schemeClr val="accent6">
                      <a:lumMod val="75000"/>
                    </a:schemeClr>
                  </a:solidFill>
                  <a:latin typeface="微軟正黑體" pitchFamily="34" charset="-120"/>
                  <a:ea typeface="微軟正黑體" pitchFamily="34" charset="-120"/>
                </a:rPr>
                <a:t>指衡量企業外界環境所隱含的機會與威脅</a:t>
              </a:r>
            </a:p>
          </p:txBody>
        </p:sp>
      </p:grpSp>
      <p:grpSp>
        <p:nvGrpSpPr>
          <p:cNvPr id="3" name="群組 12"/>
          <p:cNvGrpSpPr>
            <a:grpSpLocks/>
          </p:cNvGrpSpPr>
          <p:nvPr/>
        </p:nvGrpSpPr>
        <p:grpSpPr bwMode="auto">
          <a:xfrm>
            <a:off x="3909769" y="4154488"/>
            <a:ext cx="3232150" cy="1603375"/>
            <a:chOff x="5287615" y="4651512"/>
            <a:chExt cx="3233532" cy="1603513"/>
          </a:xfrm>
        </p:grpSpPr>
        <p:sp>
          <p:nvSpPr>
            <p:cNvPr id="7" name="圓角矩形圖說文字 6"/>
            <p:cNvSpPr/>
            <p:nvPr/>
          </p:nvSpPr>
          <p:spPr>
            <a:xfrm rot="10800000">
              <a:off x="5287615" y="4651512"/>
              <a:ext cx="3114418" cy="1603513"/>
            </a:xfrm>
            <a:prstGeom prst="wedgeRoundRectCallout">
              <a:avLst>
                <a:gd name="adj1" fmla="val 20903"/>
                <a:gd name="adj2" fmla="val 71389"/>
                <a:gd name="adj3" fmla="val 16667"/>
              </a:avLst>
            </a:prstGeom>
            <a:solidFill>
              <a:srgbClr val="99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11" name="文字方塊 10"/>
            <p:cNvSpPr txBox="1"/>
            <p:nvPr/>
          </p:nvSpPr>
          <p:spPr>
            <a:xfrm>
              <a:off x="5300320" y="4743595"/>
              <a:ext cx="3220827" cy="1386007"/>
            </a:xfrm>
            <a:prstGeom prst="rect">
              <a:avLst/>
            </a:prstGeom>
            <a:noFill/>
          </p:spPr>
          <p:txBody>
            <a:bodyPr>
              <a:spAutoFit/>
            </a:bodyPr>
            <a:lstStyle/>
            <a:p>
              <a:pPr>
                <a:defRPr/>
              </a:pPr>
              <a:r>
                <a:rPr lang="zh-TW" altLang="en-US" sz="2800" b="1" dirty="0">
                  <a:solidFill>
                    <a:schemeClr val="accent6">
                      <a:lumMod val="75000"/>
                    </a:schemeClr>
                  </a:solidFill>
                  <a:latin typeface="微軟正黑體" pitchFamily="34" charset="-120"/>
                  <a:ea typeface="微軟正黑體" pitchFamily="34" charset="-120"/>
                </a:rPr>
                <a:t>指評估企業本身內部在資源上所具有的強勢與弱勢</a:t>
              </a:r>
            </a:p>
          </p:txBody>
        </p:sp>
      </p:grpSp>
    </p:spTree>
    <p:extLst>
      <p:ext uri="{BB962C8B-B14F-4D97-AF65-F5344CB8AC3E}">
        <p14:creationId xmlns:p14="http://schemas.microsoft.com/office/powerpoint/2010/main" val="9178355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p:cTn id="13" dur="5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19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p:cTn id="19" dur="5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19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amond(in)">
                                      <p:cBhvr>
                                        <p:cTn id="25" dur="10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amond(in)">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49499" y="2697604"/>
            <a:ext cx="3860193" cy="123255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smtClean="0">
                <a:latin typeface="微軟正黑體" pitchFamily="34" charset="-120"/>
                <a:ea typeface="微軟正黑體" pitchFamily="34" charset="-120"/>
              </a:rPr>
              <a:t>THE</a:t>
            </a:r>
            <a:r>
              <a:rPr lang="zh-TW" altLang="en-US" sz="4400" dirty="0" smtClean="0">
                <a:latin typeface="微軟正黑體" pitchFamily="34" charset="-120"/>
                <a:ea typeface="微軟正黑體" pitchFamily="34" charset="-120"/>
              </a:rPr>
              <a:t> </a:t>
            </a:r>
            <a:r>
              <a:rPr lang="en-US" altLang="zh-TW" sz="4400" dirty="0" smtClean="0">
                <a:latin typeface="微軟正黑體" pitchFamily="34" charset="-120"/>
                <a:ea typeface="微軟正黑體" pitchFamily="34" charset="-120"/>
              </a:rPr>
              <a:t>END</a:t>
            </a:r>
            <a:endParaRPr lang="zh-TW" altLang="en-US" sz="4400" dirty="0">
              <a:latin typeface="微軟正黑體" pitchFamily="34" charset="-120"/>
              <a:ea typeface="微軟正黑體" pitchFamily="34" charset="-120"/>
            </a:endParaRPr>
          </a:p>
        </p:txBody>
      </p:sp>
      <p:sp>
        <p:nvSpPr>
          <p:cNvPr id="40964"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4096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F8946784-9C09-48AA-B431-30F0B014FEAC}" type="slidenum">
              <a:rPr lang="en-US" altLang="zh-TW">
                <a:ea typeface="微軟正黑體" panose="020B0604030504040204" pitchFamily="34" charset="-120"/>
              </a:rPr>
              <a:pPr eaLnBrk="1" hangingPunct="1"/>
              <a:t>40</a:t>
            </a:fld>
            <a:endParaRPr lang="en-US" altLang="zh-TW" dirty="0">
              <a:ea typeface="微軟正黑體" panose="020B0604030504040204" pitchFamily="34" charset="-120"/>
            </a:endParaRPr>
          </a:p>
        </p:txBody>
      </p:sp>
    </p:spTree>
    <p:extLst>
      <p:ext uri="{BB962C8B-B14F-4D97-AF65-F5344CB8AC3E}">
        <p14:creationId xmlns:p14="http://schemas.microsoft.com/office/powerpoint/2010/main" val="119831690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a:t>
            </a:r>
            <a:r>
              <a:rPr lang="zh-TW" altLang="en-US" sz="4400" dirty="0">
                <a:latin typeface="微軟正黑體" pitchFamily="34" charset="-120"/>
                <a:ea typeface="微軟正黑體" pitchFamily="34" charset="-120"/>
              </a:rPr>
              <a:t>策略管理的基本概念</a:t>
            </a:r>
          </a:p>
        </p:txBody>
      </p:sp>
      <p:sp>
        <p:nvSpPr>
          <p:cNvPr id="7171" name="內容版面配置區 2"/>
          <p:cNvSpPr>
            <a:spLocks noGrp="1"/>
          </p:cNvSpPr>
          <p:nvPr>
            <p:ph idx="1"/>
          </p:nvPr>
        </p:nvSpPr>
        <p:spPr>
          <a:xfrm>
            <a:off x="245999" y="1405848"/>
            <a:ext cx="8652001" cy="4523527"/>
          </a:xfrm>
        </p:spPr>
        <p:txBody>
          <a:bodyPr/>
          <a:lstStyle/>
          <a:p>
            <a:pPr eaLnBrk="1" hangingPunct="1">
              <a:buFontTx/>
              <a:buBlip>
                <a:blip r:embed="rId2"/>
              </a:buBlip>
            </a:pPr>
            <a:r>
              <a:rPr lang="zh-TW" altLang="en-US" dirty="0" smtClean="0">
                <a:latin typeface="微軟正黑體" panose="020B0604030504040204" pitchFamily="34" charset="-120"/>
                <a:ea typeface="微軟正黑體" panose="020B0604030504040204" pitchFamily="34" charset="-120"/>
              </a:rPr>
              <a:t>策略是指企業為了發揮其資源上的強勢和</a:t>
            </a:r>
            <a:r>
              <a:rPr lang="zh-TW" altLang="en-US" dirty="0">
                <a:latin typeface="微軟正黑體" panose="020B0604030504040204" pitchFamily="34" charset="-120"/>
                <a:ea typeface="微軟正黑體" panose="020B0604030504040204" pitchFamily="34" charset="-120"/>
              </a:rPr>
              <a:t>彌補</a:t>
            </a:r>
            <a:r>
              <a:rPr lang="zh-TW" altLang="en-US" dirty="0" smtClean="0">
                <a:latin typeface="微軟正黑體" panose="020B0604030504040204" pitchFamily="34" charset="-120"/>
                <a:ea typeface="微軟正黑體" panose="020B0604030504040204" pitchFamily="34" charset="-120"/>
              </a:rPr>
              <a:t>其弱勢，來掌控外界環境中的機會與迴避其威脅，所採取的一種企圖達成目標的行動方案。 </a:t>
            </a:r>
            <a:endParaRPr lang="zh-TW" altLang="en-US" sz="3600" dirty="0" smtClean="0">
              <a:latin typeface="微軟正黑體" panose="020B0604030504040204" pitchFamily="34" charset="-120"/>
              <a:ea typeface="微軟正黑體" panose="020B0604030504040204" pitchFamily="34" charset="-120"/>
            </a:endParaRPr>
          </a:p>
        </p:txBody>
      </p:sp>
      <p:sp>
        <p:nvSpPr>
          <p:cNvPr id="7172" name="日期版面配置區 3"/>
          <p:cNvSpPr>
            <a:spLocks noGrp="1"/>
          </p:cNvSpPr>
          <p:nvPr>
            <p:ph type="dt" sz="quarter" idx="11"/>
          </p:nvPr>
        </p:nvSpPr>
        <p:spPr>
          <a:xfrm>
            <a:off x="-353474" y="6417880"/>
            <a:ext cx="30861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7173"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8D41FD7B-C0C0-42C4-B94F-21220C51CA09}" type="slidenum">
              <a:rPr lang="en-US" altLang="zh-TW">
                <a:ea typeface="微軟正黑體" panose="020B0604030504040204" pitchFamily="34" charset="-120"/>
              </a:rPr>
              <a:pPr eaLnBrk="1" hangingPunct="1"/>
              <a:t>5</a:t>
            </a:fld>
            <a:endParaRPr lang="en-US" altLang="zh-TW" dirty="0">
              <a:ea typeface="微軟正黑體" panose="020B0604030504040204" pitchFamily="34" charset="-120"/>
            </a:endParaRPr>
          </a:p>
        </p:txBody>
      </p:sp>
      <p:grpSp>
        <p:nvGrpSpPr>
          <p:cNvPr id="3" name="群組 9"/>
          <p:cNvGrpSpPr>
            <a:grpSpLocks/>
          </p:cNvGrpSpPr>
          <p:nvPr/>
        </p:nvGrpSpPr>
        <p:grpSpPr bwMode="auto">
          <a:xfrm>
            <a:off x="1103313" y="3114675"/>
            <a:ext cx="6318250" cy="3289300"/>
            <a:chOff x="1103902" y="3114126"/>
            <a:chExt cx="6317315" cy="3289455"/>
          </a:xfrm>
        </p:grpSpPr>
        <p:pic>
          <p:nvPicPr>
            <p:cNvPr id="6" name="Picture 4"/>
            <p:cNvPicPr>
              <a:picLocks noChangeAspect="1" noChangeArrowheads="1"/>
            </p:cNvPicPr>
            <p:nvPr/>
          </p:nvPicPr>
          <p:blipFill>
            <a:blip r:embed="rId3"/>
            <a:srcRect/>
            <a:stretch>
              <a:fillRect/>
            </a:stretch>
          </p:blipFill>
          <p:spPr bwMode="auto">
            <a:xfrm>
              <a:off x="2093843" y="3114126"/>
              <a:ext cx="5327374" cy="32894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文字方塊 8"/>
            <p:cNvSpPr txBox="1"/>
            <p:nvPr/>
          </p:nvSpPr>
          <p:spPr>
            <a:xfrm rot="20801386">
              <a:off x="1103902" y="3374702"/>
              <a:ext cx="2345030" cy="584775"/>
            </a:xfrm>
            <a:prstGeom prst="rect">
              <a:avLst/>
            </a:prstGeom>
            <a:solidFill>
              <a:srgbClr val="FFFF66"/>
            </a:solidFill>
          </p:spPr>
          <p:style>
            <a:lnRef idx="0">
              <a:schemeClr val="accent5"/>
            </a:lnRef>
            <a:fillRef idx="3">
              <a:schemeClr val="accent5"/>
            </a:fillRef>
            <a:effectRef idx="3">
              <a:schemeClr val="accent5"/>
            </a:effectRef>
            <a:fontRef idx="minor">
              <a:schemeClr val="lt1"/>
            </a:fontRef>
          </p:style>
          <p:txBody>
            <a:bodyPr>
              <a:spAutoFit/>
            </a:bodyPr>
            <a:lstStyle/>
            <a:p>
              <a:pPr>
                <a:defRPr/>
              </a:pPr>
              <a:r>
                <a:rPr lang="zh-TW" altLang="en-US" sz="3200" b="1" dirty="0">
                  <a:solidFill>
                    <a:srgbClr val="0070C0"/>
                  </a:solidFill>
                  <a:latin typeface="微軟正黑體" pitchFamily="34" charset="-120"/>
                  <a:ea typeface="微軟正黑體" pitchFamily="34" charset="-120"/>
                </a:rPr>
                <a:t>策略金三角</a:t>
              </a:r>
            </a:p>
          </p:txBody>
        </p:sp>
      </p:grpSp>
      <p:grpSp>
        <p:nvGrpSpPr>
          <p:cNvPr id="4" name="群組 10"/>
          <p:cNvGrpSpPr>
            <a:grpSpLocks/>
          </p:cNvGrpSpPr>
          <p:nvPr/>
        </p:nvGrpSpPr>
        <p:grpSpPr bwMode="auto">
          <a:xfrm>
            <a:off x="6083300" y="2743200"/>
            <a:ext cx="2901950" cy="2027238"/>
            <a:chOff x="6082748" y="2743200"/>
            <a:chExt cx="2902226" cy="2027583"/>
          </a:xfrm>
        </p:grpSpPr>
        <p:sp>
          <p:nvSpPr>
            <p:cNvPr id="7" name="圓角矩形圖說文字 6"/>
            <p:cNvSpPr/>
            <p:nvPr/>
          </p:nvSpPr>
          <p:spPr>
            <a:xfrm>
              <a:off x="6082748" y="2743200"/>
              <a:ext cx="2902226" cy="2027583"/>
            </a:xfrm>
            <a:prstGeom prst="wedgeRoundRectCallout">
              <a:avLst>
                <a:gd name="adj1" fmla="val -60102"/>
                <a:gd name="adj2" fmla="val 20016"/>
                <a:gd name="adj3" fmla="val 16667"/>
              </a:avLst>
            </a:prstGeom>
            <a:solidFill>
              <a:srgbClr val="99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8" name="文字方塊 7"/>
            <p:cNvSpPr txBox="1"/>
            <p:nvPr/>
          </p:nvSpPr>
          <p:spPr>
            <a:xfrm>
              <a:off x="6214524" y="2835291"/>
              <a:ext cx="2505313" cy="1816409"/>
            </a:xfrm>
            <a:prstGeom prst="rect">
              <a:avLst/>
            </a:prstGeom>
            <a:noFill/>
          </p:spPr>
          <p:txBody>
            <a:bodyPr>
              <a:spAutoFit/>
            </a:bodyPr>
            <a:lstStyle/>
            <a:p>
              <a:pPr>
                <a:defRPr/>
              </a:pPr>
              <a:r>
                <a:rPr lang="zh-TW" altLang="en-US" sz="2800" b="1" dirty="0">
                  <a:solidFill>
                    <a:schemeClr val="accent6">
                      <a:lumMod val="75000"/>
                    </a:schemeClr>
                  </a:solidFill>
                  <a:latin typeface="微軟正黑體" pitchFamily="34" charset="-120"/>
                  <a:ea typeface="微軟正黑體" pitchFamily="34" charset="-120"/>
                </a:rPr>
                <a:t>策略是綜合考慮</a:t>
              </a:r>
              <a:r>
                <a:rPr lang="zh-TW" altLang="en-US" sz="2800" b="1" dirty="0">
                  <a:solidFill>
                    <a:srgbClr val="FF5050"/>
                  </a:solidFill>
                  <a:latin typeface="微軟正黑體" pitchFamily="34" charset="-120"/>
                  <a:ea typeface="微軟正黑體" pitchFamily="34" charset="-120"/>
                </a:rPr>
                <a:t>目標</a:t>
              </a:r>
              <a:r>
                <a:rPr lang="zh-TW" altLang="en-US" sz="2800" b="1" dirty="0">
                  <a:solidFill>
                    <a:schemeClr val="accent6">
                      <a:lumMod val="75000"/>
                    </a:schemeClr>
                  </a:solidFill>
                  <a:latin typeface="微軟正黑體" pitchFamily="34" charset="-120"/>
                  <a:ea typeface="微軟正黑體" pitchFamily="34" charset="-120"/>
                </a:rPr>
                <a:t>、</a:t>
              </a:r>
              <a:r>
                <a:rPr lang="zh-TW" altLang="en-US" sz="2800" b="1" dirty="0">
                  <a:solidFill>
                    <a:srgbClr val="FF5050"/>
                  </a:solidFill>
                  <a:latin typeface="微軟正黑體" pitchFamily="34" charset="-120"/>
                  <a:ea typeface="微軟正黑體" pitchFamily="34" charset="-120"/>
                </a:rPr>
                <a:t>環境</a:t>
              </a:r>
              <a:r>
                <a:rPr lang="zh-TW" altLang="en-US" sz="2800" b="1" dirty="0">
                  <a:solidFill>
                    <a:schemeClr val="accent6">
                      <a:lumMod val="75000"/>
                    </a:schemeClr>
                  </a:solidFill>
                  <a:latin typeface="微軟正黑體" pitchFamily="34" charset="-120"/>
                  <a:ea typeface="微軟正黑體" pitchFamily="34" charset="-120"/>
                </a:rPr>
                <a:t>、</a:t>
              </a:r>
              <a:r>
                <a:rPr lang="zh-TW" altLang="en-US" sz="2800" b="1" dirty="0">
                  <a:solidFill>
                    <a:srgbClr val="FF5050"/>
                  </a:solidFill>
                  <a:latin typeface="微軟正黑體" pitchFamily="34" charset="-120"/>
                  <a:ea typeface="微軟正黑體" pitchFamily="34" charset="-120"/>
                </a:rPr>
                <a:t>資源</a:t>
              </a:r>
              <a:r>
                <a:rPr lang="zh-TW" altLang="en-US" sz="2800" b="1" dirty="0">
                  <a:solidFill>
                    <a:schemeClr val="accent6">
                      <a:lumMod val="75000"/>
                    </a:schemeClr>
                  </a:solidFill>
                  <a:latin typeface="微軟正黑體" pitchFamily="34" charset="-120"/>
                  <a:ea typeface="微軟正黑體" pitchFamily="34" charset="-120"/>
                </a:rPr>
                <a:t>三項因素的結果</a:t>
              </a:r>
            </a:p>
          </p:txBody>
        </p:sp>
      </p:grpSp>
      <p:sp>
        <p:nvSpPr>
          <p:cNvPr id="14" name="圓角矩形 13"/>
          <p:cNvSpPr/>
          <p:nvPr/>
        </p:nvSpPr>
        <p:spPr>
          <a:xfrm>
            <a:off x="1644406" y="1878917"/>
            <a:ext cx="4993786" cy="457200"/>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15" name="圓角矩形 14"/>
          <p:cNvSpPr/>
          <p:nvPr/>
        </p:nvSpPr>
        <p:spPr>
          <a:xfrm>
            <a:off x="4484073" y="1359867"/>
            <a:ext cx="4290463" cy="530225"/>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spTree>
    <p:extLst>
      <p:ext uri="{BB962C8B-B14F-4D97-AF65-F5344CB8AC3E}">
        <p14:creationId xmlns:p14="http://schemas.microsoft.com/office/powerpoint/2010/main" val="37753437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a:t>
            </a:r>
            <a:r>
              <a:rPr lang="zh-TW" altLang="en-US" sz="4400" dirty="0">
                <a:latin typeface="微軟正黑體" pitchFamily="34" charset="-120"/>
                <a:ea typeface="微軟正黑體" pitchFamily="34" charset="-120"/>
              </a:rPr>
              <a:t>策略管理的基本概念</a:t>
            </a:r>
          </a:p>
        </p:txBody>
      </p:sp>
      <p:sp>
        <p:nvSpPr>
          <p:cNvPr id="8195" name="內容版面配置區 2"/>
          <p:cNvSpPr>
            <a:spLocks noGrp="1"/>
          </p:cNvSpPr>
          <p:nvPr>
            <p:ph idx="1"/>
          </p:nvPr>
        </p:nvSpPr>
        <p:spPr>
          <a:xfrm>
            <a:off x="597507" y="1575783"/>
            <a:ext cx="7594333" cy="4523527"/>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管理</a:t>
            </a:r>
            <a:r>
              <a:rPr lang="en-US" altLang="zh-TW" sz="3200" dirty="0" smtClean="0">
                <a:solidFill>
                  <a:schemeClr val="accent6">
                    <a:lumMod val="75000"/>
                  </a:schemeClr>
                </a:solidFill>
                <a:latin typeface="微軟正黑體" pitchFamily="34" charset="-120"/>
                <a:ea typeface="微軟正黑體" pitchFamily="34" charset="-120"/>
              </a:rPr>
              <a:t>(Management)</a:t>
            </a:r>
          </a:p>
          <a:p>
            <a:pPr eaLnBrk="1" hangingPunct="1">
              <a:buFontTx/>
              <a:buBlip>
                <a:blip r:embed="rId2"/>
              </a:buBlip>
              <a:defRPr/>
            </a:pPr>
            <a:r>
              <a:rPr lang="zh-TW" altLang="en-US" dirty="0" smtClean="0">
                <a:latin typeface="微軟正黑體" pitchFamily="34" charset="-120"/>
                <a:ea typeface="微軟正黑體" pitchFamily="34" charset="-120"/>
              </a:rPr>
              <a:t>是指以一種有效能和有效率的方式，運用企業資源來企圖達成目標的一套活動和程序。</a:t>
            </a:r>
            <a:endParaRPr lang="en-US" altLang="zh-TW" dirty="0" smtClean="0">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管理是企業經由</a:t>
            </a:r>
            <a:r>
              <a:rPr lang="zh-TW" altLang="en-US" dirty="0" smtClean="0">
                <a:solidFill>
                  <a:srgbClr val="FF5050"/>
                </a:solidFill>
                <a:latin typeface="微軟正黑體" pitchFamily="34" charset="-120"/>
                <a:ea typeface="微軟正黑體" pitchFamily="34" charset="-120"/>
              </a:rPr>
              <a:t>規劃</a:t>
            </a:r>
            <a:r>
              <a:rPr lang="zh-TW" altLang="en-US" dirty="0" smtClean="0">
                <a:latin typeface="微軟正黑體" pitchFamily="34" charset="-120"/>
                <a:ea typeface="微軟正黑體" pitchFamily="34" charset="-120"/>
              </a:rPr>
              <a:t>、</a:t>
            </a:r>
            <a:r>
              <a:rPr lang="zh-TW" altLang="en-US" dirty="0" smtClean="0">
                <a:solidFill>
                  <a:srgbClr val="FF5050"/>
                </a:solidFill>
                <a:latin typeface="微軟正黑體" pitchFamily="34" charset="-120"/>
                <a:ea typeface="微軟正黑體" pitchFamily="34" charset="-120"/>
              </a:rPr>
              <a:t>組織</a:t>
            </a:r>
            <a:r>
              <a:rPr lang="zh-TW" altLang="en-US" dirty="0" smtClean="0">
                <a:latin typeface="微軟正黑體" pitchFamily="34" charset="-120"/>
                <a:ea typeface="微軟正黑體" pitchFamily="34" charset="-120"/>
              </a:rPr>
              <a:t>、</a:t>
            </a:r>
            <a:r>
              <a:rPr lang="zh-TW" altLang="en-US" dirty="0" smtClean="0">
                <a:solidFill>
                  <a:srgbClr val="FF5050"/>
                </a:solidFill>
                <a:latin typeface="微軟正黑體" pitchFamily="34" charset="-120"/>
                <a:ea typeface="微軟正黑體" pitchFamily="34" charset="-120"/>
              </a:rPr>
              <a:t>領導</a:t>
            </a:r>
            <a:r>
              <a:rPr lang="zh-TW" altLang="en-US" dirty="0" smtClean="0">
                <a:latin typeface="微軟正黑體" pitchFamily="34" charset="-120"/>
                <a:ea typeface="微軟正黑體" pitchFamily="34" charset="-120"/>
              </a:rPr>
              <a:t>，與</a:t>
            </a:r>
            <a:r>
              <a:rPr lang="zh-TW" altLang="en-US" dirty="0" smtClean="0">
                <a:solidFill>
                  <a:srgbClr val="FF5050"/>
                </a:solidFill>
                <a:latin typeface="微軟正黑體" pitchFamily="34" charset="-120"/>
                <a:ea typeface="微軟正黑體" pitchFamily="34" charset="-120"/>
              </a:rPr>
              <a:t>控制</a:t>
            </a:r>
            <a:r>
              <a:rPr lang="zh-TW" altLang="en-US" dirty="0" smtClean="0">
                <a:latin typeface="微軟正黑體" pitchFamily="34" charset="-120"/>
                <a:ea typeface="微軟正黑體" pitchFamily="34" charset="-120"/>
              </a:rPr>
              <a:t>等一連串程序，來達成目標的一種有系統方法。</a:t>
            </a:r>
          </a:p>
          <a:p>
            <a:pPr eaLnBrk="1" hangingPunct="1">
              <a:buFontTx/>
              <a:buNone/>
              <a:defRPr/>
            </a:pPr>
            <a:endParaRPr lang="en-US" altLang="zh-TW" dirty="0" smtClean="0"/>
          </a:p>
          <a:p>
            <a:pPr eaLnBrk="1" hangingPunct="1">
              <a:buFontTx/>
              <a:buNone/>
              <a:defRPr/>
            </a:pPr>
            <a:endParaRPr lang="zh-TW" altLang="en-US" sz="3600" dirty="0" smtClean="0"/>
          </a:p>
        </p:txBody>
      </p:sp>
      <p:sp>
        <p:nvSpPr>
          <p:cNvPr id="8196"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8197"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091A4862-3348-412C-BA20-D0B9865C1775}" type="slidenum">
              <a:rPr lang="en-US" altLang="zh-TW">
                <a:ea typeface="微軟正黑體" panose="020B0604030504040204" pitchFamily="34" charset="-120"/>
              </a:rPr>
              <a:pPr eaLnBrk="1" hangingPunct="1"/>
              <a:t>6</a:t>
            </a:fld>
            <a:endParaRPr lang="en-US" altLang="zh-TW" dirty="0">
              <a:ea typeface="微軟正黑體" panose="020B0604030504040204" pitchFamily="34" charset="-120"/>
            </a:endParaRPr>
          </a:p>
        </p:txBody>
      </p:sp>
      <p:grpSp>
        <p:nvGrpSpPr>
          <p:cNvPr id="3" name="群組 7"/>
          <p:cNvGrpSpPr>
            <a:grpSpLocks/>
          </p:cNvGrpSpPr>
          <p:nvPr/>
        </p:nvGrpSpPr>
        <p:grpSpPr bwMode="auto">
          <a:xfrm>
            <a:off x="3059723" y="2160833"/>
            <a:ext cx="2148744" cy="536575"/>
            <a:chOff x="2862263" y="2239963"/>
            <a:chExt cx="2020887" cy="536575"/>
          </a:xfrm>
        </p:grpSpPr>
        <p:sp>
          <p:nvSpPr>
            <p:cNvPr id="6" name="圓角矩形 5"/>
            <p:cNvSpPr/>
            <p:nvPr/>
          </p:nvSpPr>
          <p:spPr>
            <a:xfrm>
              <a:off x="2862263" y="2239963"/>
              <a:ext cx="690562" cy="530225"/>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7" name="圓角矩形 6"/>
            <p:cNvSpPr/>
            <p:nvPr/>
          </p:nvSpPr>
          <p:spPr>
            <a:xfrm>
              <a:off x="4194175" y="2246313"/>
              <a:ext cx="688975" cy="530225"/>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微軟正黑體" panose="020B0604030504040204" pitchFamily="34" charset="-120"/>
              </a:endParaRPr>
            </a:p>
          </p:txBody>
        </p:sp>
      </p:grpSp>
    </p:spTree>
    <p:extLst>
      <p:ext uri="{BB962C8B-B14F-4D97-AF65-F5344CB8AC3E}">
        <p14:creationId xmlns:p14="http://schemas.microsoft.com/office/powerpoint/2010/main" val="19823570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1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19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 calcmode="lin" valueType="num">
                                      <p:cBhvr>
                                        <p:cTn id="14" dur="1000" fill="hold"/>
                                        <p:tgtEl>
                                          <p:spTgt spid="819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819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195">
                                            <p:txEl>
                                              <p:pRg st="1" end="1"/>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195">
                                            <p:txEl>
                                              <p:pRg st="2" end="2"/>
                                            </p:txEl>
                                          </p:spTgt>
                                        </p:tgtEl>
                                        <p:attrNameLst>
                                          <p:attrName>style.visibility</p:attrName>
                                        </p:attrNameLst>
                                      </p:cBhvr>
                                      <p:to>
                                        <p:strVal val="visible"/>
                                      </p:to>
                                    </p:set>
                                    <p:anim calcmode="lin" valueType="num">
                                      <p:cBhvr>
                                        <p:cTn id="26" dur="1000" fill="hold"/>
                                        <p:tgtEl>
                                          <p:spTgt spid="8195">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8195">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2288" y="259856"/>
            <a:ext cx="759433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a:t>
            </a:r>
            <a:r>
              <a:rPr lang="zh-TW" altLang="en-US" sz="4400" dirty="0">
                <a:latin typeface="微軟正黑體" pitchFamily="34" charset="-120"/>
                <a:ea typeface="微軟正黑體" pitchFamily="34" charset="-120"/>
              </a:rPr>
              <a:t>策略管理的基本概念</a:t>
            </a:r>
          </a:p>
        </p:txBody>
      </p:sp>
      <p:sp>
        <p:nvSpPr>
          <p:cNvPr id="9219"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922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2069D0E7-8D9B-45B3-9403-F8C5B740FABF}" type="slidenum">
              <a:rPr lang="en-US" altLang="zh-TW">
                <a:ea typeface="微軟正黑體" panose="020B0604030504040204" pitchFamily="34" charset="-120"/>
              </a:rPr>
              <a:pPr eaLnBrk="1" hangingPunct="1"/>
              <a:t>7</a:t>
            </a:fld>
            <a:endParaRPr lang="en-US" altLang="zh-TW" dirty="0">
              <a:ea typeface="微軟正黑體" panose="020B0604030504040204" pitchFamily="34" charset="-120"/>
            </a:endParaRPr>
          </a:p>
        </p:txBody>
      </p:sp>
      <p:grpSp>
        <p:nvGrpSpPr>
          <p:cNvPr id="9221" name="群組 8"/>
          <p:cNvGrpSpPr>
            <a:grpSpLocks/>
          </p:cNvGrpSpPr>
          <p:nvPr/>
        </p:nvGrpSpPr>
        <p:grpSpPr bwMode="auto">
          <a:xfrm>
            <a:off x="741363" y="1219200"/>
            <a:ext cx="7912100" cy="4786313"/>
            <a:chOff x="741303" y="1218584"/>
            <a:chExt cx="7912367" cy="4786721"/>
          </a:xfrm>
        </p:grpSpPr>
        <p:pic>
          <p:nvPicPr>
            <p:cNvPr id="7" name="圖片 6" descr="01-02.jpg"/>
            <p:cNvPicPr>
              <a:picLocks noChangeAspect="1"/>
            </p:cNvPicPr>
            <p:nvPr/>
          </p:nvPicPr>
          <p:blipFill>
            <a:blip r:embed="rId2"/>
            <a:srcRect/>
            <a:stretch>
              <a:fillRect/>
            </a:stretch>
          </p:blipFill>
          <p:spPr bwMode="auto">
            <a:xfrm>
              <a:off x="846897" y="1426955"/>
              <a:ext cx="7806773" cy="4578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文字方塊 7"/>
            <p:cNvSpPr txBox="1"/>
            <p:nvPr/>
          </p:nvSpPr>
          <p:spPr>
            <a:xfrm>
              <a:off x="741303" y="1218584"/>
              <a:ext cx="3803373" cy="523265"/>
            </a:xfrm>
            <a:prstGeom prst="rect">
              <a:avLst/>
            </a:prstGeom>
            <a:solidFill>
              <a:srgbClr val="0070C0"/>
            </a:solidFill>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zh-TW" altLang="en-US" sz="2000" b="1" dirty="0">
                  <a:solidFill>
                    <a:schemeClr val="bg1"/>
                  </a:solidFill>
                  <a:latin typeface="微軟正黑體" pitchFamily="34" charset="-120"/>
                  <a:ea typeface="微軟正黑體" pitchFamily="34" charset="-120"/>
                </a:rPr>
                <a:t>管理循環</a:t>
              </a:r>
              <a:r>
                <a:rPr lang="en-US" altLang="zh-TW" sz="2000" b="1" dirty="0">
                  <a:solidFill>
                    <a:schemeClr val="bg1"/>
                  </a:solidFill>
                  <a:latin typeface="微軟正黑體" pitchFamily="34" charset="-120"/>
                  <a:ea typeface="微軟正黑體" pitchFamily="34" charset="-120"/>
                </a:rPr>
                <a:t>(Management Cycle</a:t>
              </a:r>
              <a:r>
                <a:rPr lang="en-US" altLang="zh-TW" sz="2800" b="1" dirty="0">
                  <a:solidFill>
                    <a:schemeClr val="bg1"/>
                  </a:solidFill>
                  <a:latin typeface="微軟正黑體" pitchFamily="34" charset="-120"/>
                  <a:ea typeface="微軟正黑體" pitchFamily="34" charset="-120"/>
                </a:rPr>
                <a:t>)</a:t>
              </a:r>
              <a:endParaRPr lang="zh-TW" altLang="en-US" sz="2800" b="1" dirty="0">
                <a:solidFill>
                  <a:schemeClr val="bg1"/>
                </a:solidFill>
                <a:latin typeface="微軟正黑體" pitchFamily="34" charset="-120"/>
                <a:ea typeface="微軟正黑體" pitchFamily="34" charset="-120"/>
              </a:endParaRPr>
            </a:p>
          </p:txBody>
        </p:sp>
      </p:grpSp>
      <p:grpSp>
        <p:nvGrpSpPr>
          <p:cNvPr id="4" name="群組 11"/>
          <p:cNvGrpSpPr>
            <a:grpSpLocks/>
          </p:cNvGrpSpPr>
          <p:nvPr/>
        </p:nvGrpSpPr>
        <p:grpSpPr bwMode="auto">
          <a:xfrm>
            <a:off x="6573838" y="1444625"/>
            <a:ext cx="2357437" cy="1635125"/>
            <a:chOff x="6573077" y="1444486"/>
            <a:chExt cx="2358887" cy="1635922"/>
          </a:xfrm>
        </p:grpSpPr>
        <p:sp>
          <p:nvSpPr>
            <p:cNvPr id="10" name="圓角矩形圖說文字 9"/>
            <p:cNvSpPr/>
            <p:nvPr/>
          </p:nvSpPr>
          <p:spPr>
            <a:xfrm>
              <a:off x="6573077" y="1444486"/>
              <a:ext cx="2358887" cy="1616765"/>
            </a:xfrm>
            <a:prstGeom prst="wedgeRoundRectCallout">
              <a:avLst>
                <a:gd name="adj1" fmla="val -59035"/>
                <a:gd name="adj2" fmla="val 19057"/>
                <a:gd name="adj3" fmla="val 16667"/>
              </a:avLst>
            </a:prstGeom>
            <a:solidFill>
              <a:srgbClr val="FF9966"/>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11" name="文字方塊 10"/>
            <p:cNvSpPr txBox="1"/>
            <p:nvPr/>
          </p:nvSpPr>
          <p:spPr>
            <a:xfrm>
              <a:off x="6665209" y="1511193"/>
              <a:ext cx="2160328" cy="1569215"/>
            </a:xfrm>
            <a:prstGeom prst="rect">
              <a:avLst/>
            </a:prstGeom>
            <a:noFill/>
          </p:spPr>
          <p:txBody>
            <a:bodyPr>
              <a:spAutoFit/>
            </a:bodyPr>
            <a:lstStyle/>
            <a:p>
              <a:pPr>
                <a:defRPr/>
              </a:pPr>
              <a:r>
                <a:rPr lang="zh-TW" altLang="en-US" sz="2400" b="1" dirty="0">
                  <a:solidFill>
                    <a:schemeClr val="accent6">
                      <a:lumMod val="75000"/>
                    </a:schemeClr>
                  </a:solidFill>
                  <a:latin typeface="微軟正黑體" pitchFamily="34" charset="-120"/>
                  <a:ea typeface="微軟正黑體" pitchFamily="34" charset="-120"/>
                </a:rPr>
                <a:t>設定企業的目標</a:t>
              </a:r>
              <a:r>
                <a:rPr lang="en-US" altLang="zh-TW" sz="2400" b="1" dirty="0">
                  <a:solidFill>
                    <a:schemeClr val="accent6">
                      <a:lumMod val="75000"/>
                    </a:schemeClr>
                  </a:solidFill>
                  <a:latin typeface="微軟正黑體" pitchFamily="34" charset="-120"/>
                  <a:ea typeface="微軟正黑體" pitchFamily="34" charset="-120"/>
                </a:rPr>
                <a:t>(What</a:t>
              </a:r>
              <a:r>
                <a:rPr lang="en-US" altLang="zh-TW" sz="2400" b="1" dirty="0" smtClean="0">
                  <a:solidFill>
                    <a:schemeClr val="accent6">
                      <a:lumMod val="75000"/>
                    </a:schemeClr>
                  </a:solidFill>
                  <a:latin typeface="微軟正黑體" pitchFamily="34" charset="-120"/>
                  <a:ea typeface="微軟正黑體" pitchFamily="34" charset="-120"/>
                </a:rPr>
                <a:t>)</a:t>
              </a:r>
              <a:r>
                <a:rPr lang="zh-TW" altLang="en-US" sz="2400" b="1" dirty="0">
                  <a:solidFill>
                    <a:schemeClr val="accent6">
                      <a:lumMod val="75000"/>
                    </a:schemeClr>
                  </a:solidFill>
                  <a:latin typeface="微軟正黑體" pitchFamily="34" charset="-120"/>
                  <a:ea typeface="微軟正黑體" pitchFamily="34" charset="-120"/>
                </a:rPr>
                <a:t>與</a:t>
              </a:r>
              <a:r>
                <a:rPr lang="zh-TW" altLang="en-US" sz="2400" b="1" dirty="0" smtClean="0">
                  <a:solidFill>
                    <a:schemeClr val="accent6">
                      <a:lumMod val="75000"/>
                    </a:schemeClr>
                  </a:solidFill>
                  <a:latin typeface="微軟正黑體" pitchFamily="34" charset="-120"/>
                  <a:ea typeface="微軟正黑體" pitchFamily="34" charset="-120"/>
                </a:rPr>
                <a:t>選擇</a:t>
              </a:r>
              <a:r>
                <a:rPr lang="zh-TW" altLang="en-US" sz="2400" b="1" dirty="0">
                  <a:solidFill>
                    <a:schemeClr val="accent6">
                      <a:lumMod val="75000"/>
                    </a:schemeClr>
                  </a:solidFill>
                  <a:latin typeface="微軟正黑體" pitchFamily="34" charset="-120"/>
                  <a:ea typeface="微軟正黑體" pitchFamily="34" charset="-120"/>
                </a:rPr>
                <a:t>達成目標的手段</a:t>
              </a:r>
              <a:r>
                <a:rPr lang="en-US" altLang="zh-TW" sz="2400" b="1" dirty="0">
                  <a:solidFill>
                    <a:schemeClr val="accent6">
                      <a:lumMod val="75000"/>
                    </a:schemeClr>
                  </a:solidFill>
                  <a:latin typeface="微軟正黑體" pitchFamily="34" charset="-120"/>
                  <a:ea typeface="微軟正黑體" pitchFamily="34" charset="-120"/>
                </a:rPr>
                <a:t>(How)</a:t>
              </a:r>
              <a:endParaRPr lang="zh-TW" altLang="en-US" sz="2400" b="1" dirty="0">
                <a:solidFill>
                  <a:schemeClr val="accent6">
                    <a:lumMod val="75000"/>
                  </a:schemeClr>
                </a:solidFill>
                <a:latin typeface="微軟正黑體" pitchFamily="34" charset="-120"/>
                <a:ea typeface="微軟正黑體" pitchFamily="34" charset="-120"/>
              </a:endParaRPr>
            </a:p>
          </p:txBody>
        </p:sp>
      </p:grpSp>
      <p:grpSp>
        <p:nvGrpSpPr>
          <p:cNvPr id="5" name="群組 12"/>
          <p:cNvGrpSpPr>
            <a:grpSpLocks/>
          </p:cNvGrpSpPr>
          <p:nvPr/>
        </p:nvGrpSpPr>
        <p:grpSpPr bwMode="auto">
          <a:xfrm>
            <a:off x="6486525" y="3849688"/>
            <a:ext cx="2657475" cy="2114550"/>
            <a:chOff x="6573077" y="1444486"/>
            <a:chExt cx="2358887" cy="2005254"/>
          </a:xfrm>
        </p:grpSpPr>
        <p:sp>
          <p:nvSpPr>
            <p:cNvPr id="14" name="圓角矩形圖說文字 13"/>
            <p:cNvSpPr/>
            <p:nvPr/>
          </p:nvSpPr>
          <p:spPr>
            <a:xfrm>
              <a:off x="6573077" y="1444486"/>
              <a:ext cx="2358887" cy="1616765"/>
            </a:xfrm>
            <a:prstGeom prst="wedgeRoundRectCallout">
              <a:avLst>
                <a:gd name="adj1" fmla="val -59035"/>
                <a:gd name="adj2" fmla="val 19057"/>
                <a:gd name="adj3" fmla="val 16667"/>
              </a:avLst>
            </a:prstGeom>
            <a:solidFill>
              <a:srgbClr val="99FF66"/>
            </a:solidFill>
            <a:ln>
              <a:solidFill>
                <a:srgbClr val="9999FF"/>
              </a:solidFill>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15" name="文字方塊 14"/>
            <p:cNvSpPr txBox="1"/>
            <p:nvPr/>
          </p:nvSpPr>
          <p:spPr>
            <a:xfrm>
              <a:off x="6666080" y="1510726"/>
              <a:ext cx="2160200" cy="1939014"/>
            </a:xfrm>
            <a:prstGeom prst="rect">
              <a:avLst/>
            </a:prstGeom>
            <a:noFill/>
          </p:spPr>
          <p:txBody>
            <a:bodyPr>
              <a:spAutoFit/>
            </a:bodyPr>
            <a:lstStyle/>
            <a:p>
              <a:pPr>
                <a:defRPr/>
              </a:pPr>
              <a:r>
                <a:rPr lang="zh-TW" altLang="en-US" sz="2400" b="1" dirty="0">
                  <a:solidFill>
                    <a:schemeClr val="accent6">
                      <a:lumMod val="75000"/>
                    </a:schemeClr>
                  </a:solidFill>
                  <a:latin typeface="微軟正黑體" pitchFamily="34" charset="-120"/>
                  <a:ea typeface="微軟正黑體" pitchFamily="34" charset="-120"/>
                </a:rPr>
                <a:t>根據企業所必須完成的任務，來決定企業內人員之間的關係。</a:t>
              </a:r>
            </a:p>
          </p:txBody>
        </p:sp>
      </p:grpSp>
      <p:grpSp>
        <p:nvGrpSpPr>
          <p:cNvPr id="6" name="群組 15"/>
          <p:cNvGrpSpPr>
            <a:grpSpLocks/>
          </p:cNvGrpSpPr>
          <p:nvPr/>
        </p:nvGrpSpPr>
        <p:grpSpPr bwMode="auto">
          <a:xfrm>
            <a:off x="430213" y="3797300"/>
            <a:ext cx="2359025" cy="1635125"/>
            <a:chOff x="6573077" y="1444486"/>
            <a:chExt cx="2358887" cy="1635922"/>
          </a:xfrm>
        </p:grpSpPr>
        <p:sp>
          <p:nvSpPr>
            <p:cNvPr id="17" name="圓角矩形圖說文字 16"/>
            <p:cNvSpPr/>
            <p:nvPr/>
          </p:nvSpPr>
          <p:spPr>
            <a:xfrm rot="10800000">
              <a:off x="6573077" y="1444486"/>
              <a:ext cx="2358887" cy="1616765"/>
            </a:xfrm>
            <a:prstGeom prst="wedgeRoundRectCallout">
              <a:avLst>
                <a:gd name="adj1" fmla="val -59035"/>
                <a:gd name="adj2" fmla="val 19057"/>
                <a:gd name="adj3" fmla="val 16667"/>
              </a:avLst>
            </a:prstGeom>
            <a:solidFill>
              <a:srgbClr val="FFFF66"/>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18" name="文字方塊 17"/>
            <p:cNvSpPr txBox="1"/>
            <p:nvPr/>
          </p:nvSpPr>
          <p:spPr>
            <a:xfrm>
              <a:off x="6665147" y="1511193"/>
              <a:ext cx="2160461" cy="1569215"/>
            </a:xfrm>
            <a:prstGeom prst="rect">
              <a:avLst/>
            </a:prstGeom>
            <a:noFill/>
          </p:spPr>
          <p:txBody>
            <a:bodyPr>
              <a:spAutoFit/>
            </a:bodyPr>
            <a:lstStyle/>
            <a:p>
              <a:pPr>
                <a:defRPr/>
              </a:pPr>
              <a:r>
                <a:rPr lang="zh-TW" altLang="en-US" sz="2400" b="1" dirty="0">
                  <a:solidFill>
                    <a:schemeClr val="accent6">
                      <a:lumMod val="75000"/>
                    </a:schemeClr>
                  </a:solidFill>
                  <a:latin typeface="微軟正黑體" pitchFamily="34" charset="-120"/>
                  <a:ea typeface="微軟正黑體" pitchFamily="34" charset="-120"/>
                </a:rPr>
                <a:t>指管理人員如何來指揮、激勵以及協調相關人員。</a:t>
              </a:r>
            </a:p>
          </p:txBody>
        </p:sp>
      </p:grpSp>
      <p:grpSp>
        <p:nvGrpSpPr>
          <p:cNvPr id="9" name="群組 18"/>
          <p:cNvGrpSpPr/>
          <p:nvPr/>
        </p:nvGrpSpPr>
        <p:grpSpPr>
          <a:xfrm>
            <a:off x="315343" y="2214069"/>
            <a:ext cx="2588764" cy="1027043"/>
            <a:chOff x="6573077" y="1444486"/>
            <a:chExt cx="2358887" cy="1616765"/>
          </a:xfrm>
          <a:solidFill>
            <a:srgbClr val="9999FF"/>
          </a:solidFill>
        </p:grpSpPr>
        <p:sp>
          <p:nvSpPr>
            <p:cNvPr id="20" name="圓角矩形圖說文字 19"/>
            <p:cNvSpPr/>
            <p:nvPr/>
          </p:nvSpPr>
          <p:spPr>
            <a:xfrm rot="10800000">
              <a:off x="6573077" y="1444486"/>
              <a:ext cx="2358887" cy="1616765"/>
            </a:xfrm>
            <a:prstGeom prst="wedgeRoundRectCallout">
              <a:avLst>
                <a:gd name="adj1" fmla="val -59035"/>
                <a:gd name="adj2" fmla="val 19057"/>
                <a:gd name="adj3" fmla="val 16667"/>
              </a:avLst>
            </a:prstGeom>
            <a:grp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TW" altLang="en-US" dirty="0">
                <a:ea typeface="微軟正黑體" panose="020B0604030504040204" pitchFamily="34" charset="-120"/>
              </a:endParaRPr>
            </a:p>
          </p:txBody>
        </p:sp>
        <p:sp>
          <p:nvSpPr>
            <p:cNvPr id="21" name="文字方塊 20"/>
            <p:cNvSpPr txBox="1"/>
            <p:nvPr/>
          </p:nvSpPr>
          <p:spPr>
            <a:xfrm>
              <a:off x="6665844" y="1510748"/>
              <a:ext cx="2160104" cy="1158646"/>
            </a:xfrm>
            <a:prstGeom prst="rect">
              <a:avLst/>
            </a:prstGeom>
            <a:grpFill/>
          </p:spPr>
          <p:txBody>
            <a:bodyPr>
              <a:spAutoFit/>
            </a:bodyPr>
            <a:lstStyle/>
            <a:p>
              <a:pPr>
                <a:defRPr/>
              </a:pPr>
              <a:r>
                <a:rPr lang="zh-TW" altLang="en-US" sz="2400" b="1" dirty="0">
                  <a:solidFill>
                    <a:schemeClr val="accent6">
                      <a:lumMod val="75000"/>
                    </a:schemeClr>
                  </a:solidFill>
                  <a:latin typeface="微軟正黑體" pitchFamily="34" charset="-120"/>
                  <a:ea typeface="微軟正黑體" pitchFamily="34" charset="-120"/>
                </a:rPr>
                <a:t>是為了確保企業目標的達成。</a:t>
              </a:r>
            </a:p>
          </p:txBody>
        </p:sp>
      </p:grpSp>
    </p:spTree>
    <p:extLst>
      <p:ext uri="{BB962C8B-B14F-4D97-AF65-F5344CB8AC3E}">
        <p14:creationId xmlns:p14="http://schemas.microsoft.com/office/powerpoint/2010/main" val="6469564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a:t>
            </a:r>
            <a:r>
              <a:rPr lang="zh-TW" altLang="en-US" sz="4400" dirty="0">
                <a:latin typeface="微軟正黑體" pitchFamily="34" charset="-120"/>
                <a:ea typeface="微軟正黑體" pitchFamily="34" charset="-120"/>
              </a:rPr>
              <a:t>策略管理的基本概念</a:t>
            </a:r>
          </a:p>
        </p:txBody>
      </p:sp>
      <p:sp>
        <p:nvSpPr>
          <p:cNvPr id="3" name="內容版面配置區 2"/>
          <p:cNvSpPr>
            <a:spLocks noGrp="1"/>
          </p:cNvSpPr>
          <p:nvPr>
            <p:ph idx="1"/>
          </p:nvPr>
        </p:nvSpPr>
        <p:spPr>
          <a:xfrm>
            <a:off x="650261" y="1582133"/>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lumMod val="75000"/>
                  </a:schemeClr>
                </a:solidFill>
                <a:latin typeface="微軟正黑體" pitchFamily="34" charset="-120"/>
                <a:ea typeface="微軟正黑體" pitchFamily="34" charset="-120"/>
              </a:rPr>
              <a:t>策略管理</a:t>
            </a:r>
            <a:r>
              <a:rPr lang="en-US" altLang="zh-TW" sz="3200" dirty="0" smtClean="0">
                <a:solidFill>
                  <a:schemeClr val="accent6">
                    <a:lumMod val="75000"/>
                  </a:schemeClr>
                </a:solidFill>
                <a:latin typeface="微軟正黑體" pitchFamily="34" charset="-120"/>
                <a:ea typeface="微軟正黑體" pitchFamily="34" charset="-120"/>
              </a:rPr>
              <a:t>(Strategic Management)</a:t>
            </a:r>
          </a:p>
          <a:p>
            <a:pPr eaLnBrk="1" hangingPunct="1">
              <a:buFontTx/>
              <a:buBlip>
                <a:blip r:embed="rId2"/>
              </a:buBlip>
              <a:defRPr/>
            </a:pPr>
            <a:r>
              <a:rPr lang="zh-TW" altLang="en-US" dirty="0" smtClean="0">
                <a:latin typeface="微軟正黑體" pitchFamily="34" charset="-120"/>
                <a:ea typeface="微軟正黑體" pitchFamily="34" charset="-120"/>
              </a:rPr>
              <a:t>是藉由維持和創造</a:t>
            </a:r>
            <a:r>
              <a:rPr lang="zh-TW" altLang="en-US" dirty="0">
                <a:latin typeface="微軟正黑體" pitchFamily="34" charset="-120"/>
                <a:ea typeface="微軟正黑體" pitchFamily="34" charset="-120"/>
              </a:rPr>
              <a:t>企業</a:t>
            </a:r>
            <a:r>
              <a:rPr lang="zh-TW" altLang="en-US" dirty="0" smtClean="0">
                <a:solidFill>
                  <a:srgbClr val="FF5050"/>
                </a:solidFill>
                <a:latin typeface="微軟正黑體" pitchFamily="34" charset="-120"/>
                <a:ea typeface="微軟正黑體" pitchFamily="34" charset="-120"/>
              </a:rPr>
              <a:t>目標</a:t>
            </a:r>
            <a:r>
              <a:rPr lang="zh-TW" altLang="en-US" dirty="0" smtClean="0">
                <a:latin typeface="微軟正黑體" pitchFamily="34" charset="-120"/>
                <a:ea typeface="微軟正黑體" pitchFamily="34" charset="-120"/>
              </a:rPr>
              <a:t>、</a:t>
            </a:r>
            <a:r>
              <a:rPr lang="zh-TW" altLang="en-US" dirty="0" smtClean="0">
                <a:solidFill>
                  <a:srgbClr val="FF5050"/>
                </a:solidFill>
                <a:latin typeface="微軟正黑體" pitchFamily="34" charset="-120"/>
                <a:ea typeface="微軟正黑體" pitchFamily="34" charset="-120"/>
              </a:rPr>
              <a:t>環境</a:t>
            </a:r>
            <a:r>
              <a:rPr lang="zh-TW" altLang="en-US" dirty="0" smtClean="0">
                <a:latin typeface="微軟正黑體" pitchFamily="34" charset="-120"/>
                <a:ea typeface="微軟正黑體" pitchFamily="34" charset="-120"/>
              </a:rPr>
              <a:t>與</a:t>
            </a:r>
            <a:r>
              <a:rPr lang="zh-TW" altLang="en-US" dirty="0" smtClean="0">
                <a:solidFill>
                  <a:srgbClr val="FF5050"/>
                </a:solidFill>
                <a:latin typeface="微軟正黑體" pitchFamily="34" charset="-120"/>
                <a:ea typeface="微軟正黑體" pitchFamily="34" charset="-120"/>
              </a:rPr>
              <a:t>資源</a:t>
            </a:r>
            <a:r>
              <a:rPr lang="zh-TW" altLang="en-US" dirty="0" smtClean="0">
                <a:latin typeface="微軟正黑體" pitchFamily="34" charset="-120"/>
                <a:ea typeface="微軟正黑體" pitchFamily="34" charset="-120"/>
              </a:rPr>
              <a:t>三者的配合，以發展出策略的一種管理程序。</a:t>
            </a:r>
            <a:endParaRPr lang="en-US" altLang="zh-TW" dirty="0" smtClean="0">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是一種</a:t>
            </a:r>
            <a:r>
              <a:rPr lang="zh-TW" altLang="en-US" dirty="0" smtClean="0">
                <a:solidFill>
                  <a:srgbClr val="FF5050"/>
                </a:solidFill>
                <a:latin typeface="微軟正黑體" pitchFamily="34" charset="-120"/>
                <a:ea typeface="微軟正黑體" pitchFamily="34" charset="-120"/>
              </a:rPr>
              <a:t>連續的過程</a:t>
            </a:r>
            <a:r>
              <a:rPr lang="zh-TW" altLang="en-US" dirty="0" smtClean="0">
                <a:latin typeface="微軟正黑體" pitchFamily="34" charset="-120"/>
                <a:ea typeface="微軟正黑體" pitchFamily="34" charset="-120"/>
              </a:rPr>
              <a:t>，其目的是為了發展出一套有效的策略來達成企業的目標。</a:t>
            </a:r>
            <a:endParaRPr lang="en-US" altLang="zh-TW" dirty="0" smtClean="0">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包含了策略</a:t>
            </a:r>
            <a:r>
              <a:rPr lang="zh-TW" altLang="en-US" dirty="0" smtClean="0">
                <a:solidFill>
                  <a:srgbClr val="FF5050"/>
                </a:solidFill>
                <a:latin typeface="微軟正黑體" pitchFamily="34" charset="-120"/>
                <a:ea typeface="微軟正黑體" pitchFamily="34" charset="-120"/>
              </a:rPr>
              <a:t>規劃</a:t>
            </a:r>
            <a:r>
              <a:rPr lang="zh-TW" altLang="en-US" dirty="0" smtClean="0">
                <a:latin typeface="微軟正黑體" pitchFamily="34" charset="-120"/>
                <a:ea typeface="微軟正黑體" pitchFamily="34" charset="-120"/>
              </a:rPr>
              <a:t>、</a:t>
            </a:r>
            <a:r>
              <a:rPr lang="zh-TW" altLang="en-US" dirty="0" smtClean="0">
                <a:solidFill>
                  <a:srgbClr val="FF5050"/>
                </a:solidFill>
                <a:latin typeface="微軟正黑體" pitchFamily="34" charset="-120"/>
                <a:ea typeface="微軟正黑體" pitchFamily="34" charset="-120"/>
              </a:rPr>
              <a:t>執行</a:t>
            </a:r>
            <a:r>
              <a:rPr lang="zh-TW" altLang="en-US" dirty="0" smtClean="0">
                <a:latin typeface="微軟正黑體" pitchFamily="34" charset="-120"/>
                <a:ea typeface="微軟正黑體" pitchFamily="34" charset="-120"/>
              </a:rPr>
              <a:t>與</a:t>
            </a:r>
            <a:r>
              <a:rPr lang="zh-TW" altLang="en-US" dirty="0" smtClean="0">
                <a:solidFill>
                  <a:srgbClr val="FF5050"/>
                </a:solidFill>
                <a:latin typeface="微軟正黑體" pitchFamily="34" charset="-120"/>
                <a:ea typeface="微軟正黑體" pitchFamily="34" charset="-120"/>
              </a:rPr>
              <a:t>控制</a:t>
            </a:r>
            <a:r>
              <a:rPr lang="zh-TW" altLang="en-US" dirty="0" smtClean="0">
                <a:latin typeface="微軟正黑體" pitchFamily="34" charset="-120"/>
                <a:ea typeface="微軟正黑體" pitchFamily="34" charset="-120"/>
              </a:rPr>
              <a:t>三</a:t>
            </a:r>
            <a:r>
              <a:rPr lang="zh-TW" altLang="en-US" dirty="0">
                <a:latin typeface="微軟正黑體" pitchFamily="34" charset="-120"/>
                <a:ea typeface="微軟正黑體" pitchFamily="34" charset="-120"/>
              </a:rPr>
              <a:t>個</a:t>
            </a:r>
            <a:r>
              <a:rPr lang="zh-TW" altLang="en-US" dirty="0" smtClean="0">
                <a:latin typeface="微軟正黑體" pitchFamily="34" charset="-120"/>
                <a:ea typeface="微軟正黑體" pitchFamily="34" charset="-120"/>
              </a:rPr>
              <a:t>階段</a:t>
            </a:r>
          </a:p>
        </p:txBody>
      </p:sp>
      <p:sp>
        <p:nvSpPr>
          <p:cNvPr id="10244"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a:t>
            </a:r>
            <a:r>
              <a:rPr lang="zh-TW" altLang="en-US" dirty="0" smtClean="0">
                <a:ea typeface="微軟正黑體" panose="020B0604030504040204" pitchFamily="34" charset="-120"/>
              </a:rPr>
              <a:t>   緒論</a:t>
            </a:r>
          </a:p>
        </p:txBody>
      </p:sp>
      <p:sp>
        <p:nvSpPr>
          <p:cNvPr id="1024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062B4DFD-7438-42A2-AC96-B7C74417AD99}" type="slidenum">
              <a:rPr lang="en-US" altLang="zh-TW">
                <a:ea typeface="微軟正黑體" panose="020B0604030504040204" pitchFamily="34" charset="-120"/>
              </a:rPr>
              <a:pPr eaLnBrk="1" hangingPunct="1"/>
              <a:t>8</a:t>
            </a:fld>
            <a:endParaRPr lang="en-US" altLang="zh-TW" dirty="0">
              <a:ea typeface="微軟正黑體" panose="020B0604030504040204" pitchFamily="34" charset="-120"/>
            </a:endParaRPr>
          </a:p>
        </p:txBody>
      </p:sp>
    </p:spTree>
    <p:extLst>
      <p:ext uri="{BB962C8B-B14F-4D97-AF65-F5344CB8AC3E}">
        <p14:creationId xmlns:p14="http://schemas.microsoft.com/office/powerpoint/2010/main" val="25682491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a:t>
            </a:r>
            <a:r>
              <a:rPr lang="zh-TW" altLang="en-US" sz="4400" dirty="0">
                <a:latin typeface="微軟正黑體" pitchFamily="34" charset="-120"/>
                <a:ea typeface="微軟正黑體" pitchFamily="34" charset="-120"/>
              </a:rPr>
              <a:t>策略管理的基本概念</a:t>
            </a:r>
          </a:p>
        </p:txBody>
      </p:sp>
      <p:sp>
        <p:nvSpPr>
          <p:cNvPr id="11267" name="內容版面配置區 2"/>
          <p:cNvSpPr>
            <a:spLocks noGrp="1"/>
          </p:cNvSpPr>
          <p:nvPr>
            <p:ph idx="1"/>
          </p:nvPr>
        </p:nvSpPr>
        <p:spPr>
          <a:xfrm>
            <a:off x="685430" y="1618267"/>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lumMod val="75000"/>
                  </a:schemeClr>
                </a:solidFill>
                <a:latin typeface="微軟正黑體" pitchFamily="34" charset="-120"/>
                <a:ea typeface="微軟正黑體" pitchFamily="34" charset="-120"/>
              </a:rPr>
              <a:t>策略管理的階段</a:t>
            </a:r>
            <a:r>
              <a:rPr lang="zh-TW" altLang="en-US" sz="3200" dirty="0" smtClean="0">
                <a:latin typeface="微軟正黑體" pitchFamily="34" charset="-120"/>
                <a:ea typeface="微軟正黑體" pitchFamily="34" charset="-120"/>
              </a:rPr>
              <a:t> </a:t>
            </a:r>
          </a:p>
        </p:txBody>
      </p:sp>
      <p:sp>
        <p:nvSpPr>
          <p:cNvPr id="11268" name="日期版面配置區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ea typeface="微軟正黑體" panose="020B0604030504040204" pitchFamily="34" charset="-120"/>
              </a:rPr>
              <a:t>策略管理學   </a:t>
            </a:r>
            <a:r>
              <a:rPr lang="en-US" altLang="zh-TW" dirty="0" smtClean="0">
                <a:ea typeface="微軟正黑體" panose="020B0604030504040204" pitchFamily="34" charset="-120"/>
              </a:rPr>
              <a:t>Chapter 1   </a:t>
            </a:r>
            <a:r>
              <a:rPr lang="zh-TW" altLang="en-US" dirty="0" smtClean="0">
                <a:ea typeface="微軟正黑體" panose="020B0604030504040204" pitchFamily="34" charset="-120"/>
              </a:rPr>
              <a:t>緒論</a:t>
            </a:r>
          </a:p>
        </p:txBody>
      </p:sp>
      <p:sp>
        <p:nvSpPr>
          <p:cNvPr id="11269"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ea typeface="微軟正黑體" panose="020B0604030504040204" pitchFamily="34" charset="-120"/>
              </a:rPr>
              <a:t>1-</a:t>
            </a:r>
            <a:fld id="{6B66C5BF-342B-46C9-81AA-F284445A668E}" type="slidenum">
              <a:rPr lang="en-US" altLang="zh-TW">
                <a:ea typeface="微軟正黑體" panose="020B0604030504040204" pitchFamily="34" charset="-120"/>
              </a:rPr>
              <a:pPr eaLnBrk="1" hangingPunct="1"/>
              <a:t>9</a:t>
            </a:fld>
            <a:endParaRPr lang="en-US" altLang="zh-TW" dirty="0">
              <a:ea typeface="微軟正黑體" panose="020B0604030504040204" pitchFamily="34" charset="-120"/>
            </a:endParaRPr>
          </a:p>
        </p:txBody>
      </p:sp>
      <p:graphicFrame>
        <p:nvGraphicFramePr>
          <p:cNvPr id="6" name="資料庫圖表 5"/>
          <p:cNvGraphicFramePr/>
          <p:nvPr>
            <p:extLst>
              <p:ext uri="{D42A27DB-BD31-4B8C-83A1-F6EECF244321}">
                <p14:modId xmlns:p14="http://schemas.microsoft.com/office/powerpoint/2010/main" val="661091989"/>
              </p:ext>
            </p:extLst>
          </p:nvPr>
        </p:nvGraphicFramePr>
        <p:xfrm>
          <a:off x="609600" y="2298148"/>
          <a:ext cx="807057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49990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
                                            <p:graphicEl>
                                              <a:dgm id="{D4B6F9BE-96AC-4229-BB6A-537F6DA97C72}"/>
                                            </p:graphicEl>
                                          </p:spTgt>
                                        </p:tgtEl>
                                        <p:attrNameLst>
                                          <p:attrName>style.visibility</p:attrName>
                                        </p:attrNameLst>
                                      </p:cBhvr>
                                      <p:to>
                                        <p:strVal val="visible"/>
                                      </p:to>
                                    </p:set>
                                    <p:anim calcmode="lin" valueType="num">
                                      <p:cBhvr>
                                        <p:cTn id="7" dur="1000" fill="hold"/>
                                        <p:tgtEl>
                                          <p:spTgt spid="6">
                                            <p:graphicEl>
                                              <a:dgm id="{D4B6F9BE-96AC-4229-BB6A-537F6DA97C72}"/>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graphicEl>
                                              <a:dgm id="{D4B6F9BE-96AC-4229-BB6A-537F6DA97C72}"/>
                                            </p:graphic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graphicEl>
                                              <a:dgm id="{D4B6F9BE-96AC-4229-BB6A-537F6DA97C72}"/>
                                            </p:graphicEl>
                                          </p:spTgt>
                                        </p:tgtEl>
                                        <p:attrNameLst>
                                          <p:attrName>ppt_y</p:attrName>
                                        </p:attrNameLst>
                                      </p:cBhvr>
                                      <p:tavLst>
                                        <p:tav tm="0">
                                          <p:val>
                                            <p:strVal val="#ppt_y"/>
                                          </p:val>
                                        </p:tav>
                                        <p:tav tm="100000">
                                          <p:val>
                                            <p:strVal val="#ppt_y"/>
                                          </p:val>
                                        </p:tav>
                                      </p:tavLst>
                                    </p:anim>
                                    <p:animEffect transition="in" filter="fade">
                                      <p:cBhvr>
                                        <p:cTn id="10" dur="1000"/>
                                        <p:tgtEl>
                                          <p:spTgt spid="6">
                                            <p:graphicEl>
                                              <a:dgm id="{D4B6F9BE-96AC-4229-BB6A-537F6DA97C72}"/>
                                            </p:graphicEl>
                                          </p:spTgt>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6">
                                            <p:graphicEl>
                                              <a:dgm id="{4C8457D7-7DA5-4AFE-A1BF-88AC927EEB58}"/>
                                            </p:graphicEl>
                                          </p:spTgt>
                                        </p:tgtEl>
                                        <p:attrNameLst>
                                          <p:attrName>style.visibility</p:attrName>
                                        </p:attrNameLst>
                                      </p:cBhvr>
                                      <p:to>
                                        <p:strVal val="visible"/>
                                      </p:to>
                                    </p:set>
                                    <p:anim calcmode="lin" valueType="num">
                                      <p:cBhvr>
                                        <p:cTn id="13" dur="1000" fill="hold"/>
                                        <p:tgtEl>
                                          <p:spTgt spid="6">
                                            <p:graphicEl>
                                              <a:dgm id="{4C8457D7-7DA5-4AFE-A1BF-88AC927EEB58}"/>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6">
                                            <p:graphicEl>
                                              <a:dgm id="{4C8457D7-7DA5-4AFE-A1BF-88AC927EEB58}"/>
                                            </p:graphic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6">
                                            <p:graphicEl>
                                              <a:dgm id="{4C8457D7-7DA5-4AFE-A1BF-88AC927EEB58}"/>
                                            </p:graphicEl>
                                          </p:spTgt>
                                        </p:tgtEl>
                                        <p:attrNameLst>
                                          <p:attrName>ppt_y</p:attrName>
                                        </p:attrNameLst>
                                      </p:cBhvr>
                                      <p:tavLst>
                                        <p:tav tm="0">
                                          <p:val>
                                            <p:strVal val="#ppt_y"/>
                                          </p:val>
                                        </p:tav>
                                        <p:tav tm="100000">
                                          <p:val>
                                            <p:strVal val="#ppt_y"/>
                                          </p:val>
                                        </p:tav>
                                      </p:tavLst>
                                    </p:anim>
                                    <p:animEffect transition="in" filter="fade">
                                      <p:cBhvr>
                                        <p:cTn id="16" dur="1000"/>
                                        <p:tgtEl>
                                          <p:spTgt spid="6">
                                            <p:graphicEl>
                                              <a:dgm id="{4C8457D7-7DA5-4AFE-A1BF-88AC927EEB58}"/>
                                            </p:graphicEl>
                                          </p:spTgt>
                                        </p:tgtEl>
                                      </p:cBhvr>
                                    </p:animEffect>
                                  </p:childTnLst>
                                </p:cTn>
                              </p:par>
                            </p:childTnLst>
                          </p:cTn>
                        </p:par>
                        <p:par>
                          <p:cTn id="17" fill="hold">
                            <p:stCondLst>
                              <p:cond delay="1000"/>
                            </p:stCondLst>
                            <p:childTnLst>
                              <p:par>
                                <p:cTn id="18" presetID="48" presetClass="entr" presetSubtype="0" accel="50000" fill="hold" grpId="0" nodeType="afterEffect">
                                  <p:stCondLst>
                                    <p:cond delay="0"/>
                                  </p:stCondLst>
                                  <p:childTnLst>
                                    <p:set>
                                      <p:cBhvr>
                                        <p:cTn id="19" dur="1" fill="hold">
                                          <p:stCondLst>
                                            <p:cond delay="0"/>
                                          </p:stCondLst>
                                        </p:cTn>
                                        <p:tgtEl>
                                          <p:spTgt spid="6">
                                            <p:graphicEl>
                                              <a:dgm id="{010D2160-51D8-4768-A6D4-D579E71810F5}"/>
                                            </p:graphicEl>
                                          </p:spTgt>
                                        </p:tgtEl>
                                        <p:attrNameLst>
                                          <p:attrName>style.visibility</p:attrName>
                                        </p:attrNameLst>
                                      </p:cBhvr>
                                      <p:to>
                                        <p:strVal val="visible"/>
                                      </p:to>
                                    </p:set>
                                    <p:anim calcmode="lin" valueType="num">
                                      <p:cBhvr>
                                        <p:cTn id="20" dur="1000" fill="hold"/>
                                        <p:tgtEl>
                                          <p:spTgt spid="6">
                                            <p:graphicEl>
                                              <a:dgm id="{010D2160-51D8-4768-A6D4-D579E71810F5}"/>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6">
                                            <p:graphicEl>
                                              <a:dgm id="{010D2160-51D8-4768-A6D4-D579E71810F5}"/>
                                            </p:graphicEl>
                                          </p:spTgt>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6">
                                            <p:graphicEl>
                                              <a:dgm id="{010D2160-51D8-4768-A6D4-D579E71810F5}"/>
                                            </p:graphicEl>
                                          </p:spTgt>
                                        </p:tgtEl>
                                        <p:attrNameLst>
                                          <p:attrName>ppt_y</p:attrName>
                                        </p:attrNameLst>
                                      </p:cBhvr>
                                      <p:tavLst>
                                        <p:tav tm="0">
                                          <p:val>
                                            <p:strVal val="#ppt_y"/>
                                          </p:val>
                                        </p:tav>
                                        <p:tav tm="100000">
                                          <p:val>
                                            <p:strVal val="#ppt_y"/>
                                          </p:val>
                                        </p:tav>
                                      </p:tavLst>
                                    </p:anim>
                                    <p:animEffect transition="in" filter="fade">
                                      <p:cBhvr>
                                        <p:cTn id="23" dur="1000"/>
                                        <p:tgtEl>
                                          <p:spTgt spid="6">
                                            <p:graphicEl>
                                              <a:dgm id="{010D2160-51D8-4768-A6D4-D579E71810F5}"/>
                                            </p:graphicEl>
                                          </p:spTgt>
                                        </p:tgtEl>
                                      </p:cBhvr>
                                    </p:animEffect>
                                  </p:childTnLst>
                                </p:cTn>
                              </p:par>
                              <p:par>
                                <p:cTn id="24" presetID="48" presetClass="entr" presetSubtype="0" accel="50000" fill="hold" grpId="0" nodeType="withEffect">
                                  <p:stCondLst>
                                    <p:cond delay="0"/>
                                  </p:stCondLst>
                                  <p:childTnLst>
                                    <p:set>
                                      <p:cBhvr>
                                        <p:cTn id="25" dur="1" fill="hold">
                                          <p:stCondLst>
                                            <p:cond delay="0"/>
                                          </p:stCondLst>
                                        </p:cTn>
                                        <p:tgtEl>
                                          <p:spTgt spid="6">
                                            <p:graphicEl>
                                              <a:dgm id="{CDCDC77C-DED1-4F7D-BFD6-9F568F648D08}"/>
                                            </p:graphicEl>
                                          </p:spTgt>
                                        </p:tgtEl>
                                        <p:attrNameLst>
                                          <p:attrName>style.visibility</p:attrName>
                                        </p:attrNameLst>
                                      </p:cBhvr>
                                      <p:to>
                                        <p:strVal val="visible"/>
                                      </p:to>
                                    </p:set>
                                    <p:anim calcmode="lin" valueType="num">
                                      <p:cBhvr>
                                        <p:cTn id="26" dur="1000" fill="hold"/>
                                        <p:tgtEl>
                                          <p:spTgt spid="6">
                                            <p:graphicEl>
                                              <a:dgm id="{CDCDC77C-DED1-4F7D-BFD6-9F568F648D08}"/>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6">
                                            <p:graphicEl>
                                              <a:dgm id="{CDCDC77C-DED1-4F7D-BFD6-9F568F648D08}"/>
                                            </p:graphicEl>
                                          </p:spTgt>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6">
                                            <p:graphicEl>
                                              <a:dgm id="{CDCDC77C-DED1-4F7D-BFD6-9F568F648D08}"/>
                                            </p:graphicEl>
                                          </p:spTgt>
                                        </p:tgtEl>
                                        <p:attrNameLst>
                                          <p:attrName>ppt_y</p:attrName>
                                        </p:attrNameLst>
                                      </p:cBhvr>
                                      <p:tavLst>
                                        <p:tav tm="0">
                                          <p:val>
                                            <p:strVal val="#ppt_y"/>
                                          </p:val>
                                        </p:tav>
                                        <p:tav tm="100000">
                                          <p:val>
                                            <p:strVal val="#ppt_y"/>
                                          </p:val>
                                        </p:tav>
                                      </p:tavLst>
                                    </p:anim>
                                    <p:animEffect transition="in" filter="fade">
                                      <p:cBhvr>
                                        <p:cTn id="29" dur="1000"/>
                                        <p:tgtEl>
                                          <p:spTgt spid="6">
                                            <p:graphicEl>
                                              <a:dgm id="{CDCDC77C-DED1-4F7D-BFD6-9F568F648D08}"/>
                                            </p:graphicEl>
                                          </p:spTgt>
                                        </p:tgtEl>
                                      </p:cBhvr>
                                    </p:animEffect>
                                  </p:childTnLst>
                                </p:cTn>
                              </p:par>
                            </p:childTnLst>
                          </p:cTn>
                        </p:par>
                        <p:par>
                          <p:cTn id="30" fill="hold">
                            <p:stCondLst>
                              <p:cond delay="2000"/>
                            </p:stCondLst>
                            <p:childTnLst>
                              <p:par>
                                <p:cTn id="31" presetID="48" presetClass="entr" presetSubtype="0" accel="50000" fill="hold" grpId="0" nodeType="afterEffect">
                                  <p:stCondLst>
                                    <p:cond delay="0"/>
                                  </p:stCondLst>
                                  <p:childTnLst>
                                    <p:set>
                                      <p:cBhvr>
                                        <p:cTn id="32" dur="1" fill="hold">
                                          <p:stCondLst>
                                            <p:cond delay="0"/>
                                          </p:stCondLst>
                                        </p:cTn>
                                        <p:tgtEl>
                                          <p:spTgt spid="6">
                                            <p:graphicEl>
                                              <a:dgm id="{74BB5DF6-C520-4F82-A6A7-999495C907CC}"/>
                                            </p:graphicEl>
                                          </p:spTgt>
                                        </p:tgtEl>
                                        <p:attrNameLst>
                                          <p:attrName>style.visibility</p:attrName>
                                        </p:attrNameLst>
                                      </p:cBhvr>
                                      <p:to>
                                        <p:strVal val="visible"/>
                                      </p:to>
                                    </p:set>
                                    <p:anim calcmode="lin" valueType="num">
                                      <p:cBhvr>
                                        <p:cTn id="33" dur="1000" fill="hold"/>
                                        <p:tgtEl>
                                          <p:spTgt spid="6">
                                            <p:graphicEl>
                                              <a:dgm id="{74BB5DF6-C520-4F82-A6A7-999495C907CC}"/>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6">
                                            <p:graphicEl>
                                              <a:dgm id="{74BB5DF6-C520-4F82-A6A7-999495C907CC}"/>
                                            </p:graphicEl>
                                          </p:spTgt>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6">
                                            <p:graphicEl>
                                              <a:dgm id="{74BB5DF6-C520-4F82-A6A7-999495C907CC}"/>
                                            </p:graphicEl>
                                          </p:spTgt>
                                        </p:tgtEl>
                                        <p:attrNameLst>
                                          <p:attrName>ppt_y</p:attrName>
                                        </p:attrNameLst>
                                      </p:cBhvr>
                                      <p:tavLst>
                                        <p:tav tm="0">
                                          <p:val>
                                            <p:strVal val="#ppt_y"/>
                                          </p:val>
                                        </p:tav>
                                        <p:tav tm="100000">
                                          <p:val>
                                            <p:strVal val="#ppt_y"/>
                                          </p:val>
                                        </p:tav>
                                      </p:tavLst>
                                    </p:anim>
                                    <p:animEffect transition="in" filter="fade">
                                      <p:cBhvr>
                                        <p:cTn id="36" dur="1000"/>
                                        <p:tgtEl>
                                          <p:spTgt spid="6">
                                            <p:graphicEl>
                                              <a:dgm id="{74BB5DF6-C520-4F82-A6A7-999495C907CC}"/>
                                            </p:graphicEl>
                                          </p:spTgt>
                                        </p:tgtEl>
                                      </p:cBhvr>
                                    </p:animEffect>
                                  </p:childTnLst>
                                </p:cTn>
                              </p:par>
                              <p:par>
                                <p:cTn id="37" presetID="48" presetClass="entr" presetSubtype="0" accel="50000" fill="hold" grpId="0" nodeType="withEffect">
                                  <p:stCondLst>
                                    <p:cond delay="0"/>
                                  </p:stCondLst>
                                  <p:childTnLst>
                                    <p:set>
                                      <p:cBhvr>
                                        <p:cTn id="38" dur="1" fill="hold">
                                          <p:stCondLst>
                                            <p:cond delay="0"/>
                                          </p:stCondLst>
                                        </p:cTn>
                                        <p:tgtEl>
                                          <p:spTgt spid="6">
                                            <p:graphicEl>
                                              <a:dgm id="{D9888038-C6BA-47D3-984B-9FC319819B4D}"/>
                                            </p:graphicEl>
                                          </p:spTgt>
                                        </p:tgtEl>
                                        <p:attrNameLst>
                                          <p:attrName>style.visibility</p:attrName>
                                        </p:attrNameLst>
                                      </p:cBhvr>
                                      <p:to>
                                        <p:strVal val="visible"/>
                                      </p:to>
                                    </p:set>
                                    <p:anim calcmode="lin" valueType="num">
                                      <p:cBhvr>
                                        <p:cTn id="39" dur="1000" fill="hold"/>
                                        <p:tgtEl>
                                          <p:spTgt spid="6">
                                            <p:graphicEl>
                                              <a:dgm id="{D9888038-C6BA-47D3-984B-9FC319819B4D}"/>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6">
                                            <p:graphicEl>
                                              <a:dgm id="{D9888038-C6BA-47D3-984B-9FC319819B4D}"/>
                                            </p:graphic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6">
                                            <p:graphicEl>
                                              <a:dgm id="{D9888038-C6BA-47D3-984B-9FC319819B4D}"/>
                                            </p:graphicEl>
                                          </p:spTgt>
                                        </p:tgtEl>
                                        <p:attrNameLst>
                                          <p:attrName>ppt_y</p:attrName>
                                        </p:attrNameLst>
                                      </p:cBhvr>
                                      <p:tavLst>
                                        <p:tav tm="0">
                                          <p:val>
                                            <p:strVal val="#ppt_y"/>
                                          </p:val>
                                        </p:tav>
                                        <p:tav tm="100000">
                                          <p:val>
                                            <p:strVal val="#ppt_y"/>
                                          </p:val>
                                        </p:tav>
                                      </p:tavLst>
                                    </p:anim>
                                    <p:animEffect transition="in" filter="fade">
                                      <p:cBhvr>
                                        <p:cTn id="42" dur="1000"/>
                                        <p:tgtEl>
                                          <p:spTgt spid="6">
                                            <p:graphicEl>
                                              <a:dgm id="{D9888038-C6BA-47D3-984B-9FC319819B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3012</TotalTime>
  <Words>2504</Words>
  <Application>Microsoft Office PowerPoint</Application>
  <PresentationFormat>如螢幕大小 (4:3)</PresentationFormat>
  <Paragraphs>296</Paragraphs>
  <Slides>40</Slides>
  <Notes>1</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40</vt:i4>
      </vt:variant>
    </vt:vector>
  </HeadingPairs>
  <TitlesOfParts>
    <vt:vector size="49" baseType="lpstr">
      <vt:lpstr>Myriad Hebrew</vt:lpstr>
      <vt:lpstr>微軟正黑體</vt:lpstr>
      <vt:lpstr>新細明體</vt:lpstr>
      <vt:lpstr>標楷體</vt:lpstr>
      <vt:lpstr>Arial</vt:lpstr>
      <vt:lpstr>Calibri</vt:lpstr>
      <vt:lpstr>Times New Roman</vt:lpstr>
      <vt:lpstr>Office 佈景主題</vt:lpstr>
      <vt:lpstr>自訂設計</vt:lpstr>
      <vt:lpstr>PowerPoint 簡報</vt:lpstr>
      <vt:lpstr>第 1 章</vt:lpstr>
      <vt:lpstr>CHAPTER 1  緒論</vt:lpstr>
      <vt:lpstr>§1.1策略管理的基本概念</vt:lpstr>
      <vt:lpstr>§1.1策略管理的基本概念</vt:lpstr>
      <vt:lpstr>§1.1策略管理的基本概念</vt:lpstr>
      <vt:lpstr>§1.1策略管理的基本概念</vt:lpstr>
      <vt:lpstr>§1.1策略管理的基本概念</vt:lpstr>
      <vt:lpstr>§1.1策略管理的基本概念</vt:lpstr>
      <vt:lpstr>§1.1策略管理的基本概念</vt:lpstr>
      <vt:lpstr>§1.1策略管理的基本概念</vt:lpstr>
      <vt:lpstr>§1.1策略管理的基本概念</vt:lpstr>
      <vt:lpstr>§1.1策略管理的基本概念</vt:lpstr>
      <vt:lpstr>§1.1策略管理的基本概念</vt:lpstr>
      <vt:lpstr>§1.1策略管理的基本概念</vt:lpstr>
      <vt:lpstr>§1.1策略管理的基本概念</vt:lpstr>
      <vt:lpstr>§1.1策略管理的基本概念</vt:lpstr>
      <vt:lpstr>CHAPTER 1  緒論</vt:lpstr>
      <vt:lpstr>§1.2策略的內涵</vt:lpstr>
      <vt:lpstr>§1.2策略的內涵</vt:lpstr>
      <vt:lpstr>§1.2策略的內涵</vt:lpstr>
      <vt:lpstr>§1.2策略的內涵</vt:lpstr>
      <vt:lpstr>§1.2策略的內涵</vt:lpstr>
      <vt:lpstr>§1.2策略的內涵</vt:lpstr>
      <vt:lpstr>§1.2策略的內涵</vt:lpstr>
      <vt:lpstr>§1.2策略的內涵</vt:lpstr>
      <vt:lpstr>§1.2策略的內涵</vt:lpstr>
      <vt:lpstr>CHAPTER 1  緒論</vt:lpstr>
      <vt:lpstr>§1.3基本的策略邏輯</vt:lpstr>
      <vt:lpstr>§1.3基本的策略邏輯</vt:lpstr>
      <vt:lpstr>CHAPTER 1  緒論</vt:lpstr>
      <vt:lpstr>§1.4策略管理的實踐</vt:lpstr>
      <vt:lpstr>§1.4策略管理的實踐</vt:lpstr>
      <vt:lpstr>§1.4策略管理的實踐</vt:lpstr>
      <vt:lpstr>§1.4策略管理的實踐</vt:lpstr>
      <vt:lpstr>§1.4策略管理的實踐</vt:lpstr>
      <vt:lpstr>§1.4策略管理的實踐</vt:lpstr>
      <vt:lpstr>§1.4策略管理的實踐</vt:lpstr>
      <vt:lpstr>§1.4策略管理的實踐</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賴姵均</dc:creator>
  <cp:lastModifiedBy>USER</cp:lastModifiedBy>
  <cp:revision>95</cp:revision>
  <dcterms:created xsi:type="dcterms:W3CDTF">2016-08-22T01:57:40Z</dcterms:created>
  <dcterms:modified xsi:type="dcterms:W3CDTF">2017-06-22T02:38:34Z</dcterms:modified>
</cp:coreProperties>
</file>