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4"/>
  </p:notesMasterIdLst>
  <p:handoutMasterIdLst>
    <p:handoutMasterId r:id="rId35"/>
  </p:handoutMasterIdLst>
  <p:sldIdLst>
    <p:sldId id="256" r:id="rId3"/>
    <p:sldId id="257" r:id="rId4"/>
    <p:sldId id="260" r:id="rId5"/>
    <p:sldId id="261" r:id="rId6"/>
    <p:sldId id="262" r:id="rId7"/>
    <p:sldId id="263" r:id="rId8"/>
    <p:sldId id="264" r:id="rId9"/>
    <p:sldId id="265" r:id="rId10"/>
    <p:sldId id="266" r:id="rId11"/>
    <p:sldId id="288" r:id="rId12"/>
    <p:sldId id="268" r:id="rId13"/>
    <p:sldId id="269" r:id="rId14"/>
    <p:sldId id="270" r:id="rId15"/>
    <p:sldId id="271" r:id="rId16"/>
    <p:sldId id="272" r:id="rId17"/>
    <p:sldId id="273" r:id="rId18"/>
    <p:sldId id="274" r:id="rId19"/>
    <p:sldId id="275" r:id="rId20"/>
    <p:sldId id="276" r:id="rId21"/>
    <p:sldId id="289" r:id="rId22"/>
    <p:sldId id="278" r:id="rId23"/>
    <p:sldId id="279" r:id="rId24"/>
    <p:sldId id="280" r:id="rId25"/>
    <p:sldId id="281" r:id="rId26"/>
    <p:sldId id="282" r:id="rId27"/>
    <p:sldId id="283" r:id="rId28"/>
    <p:sldId id="284" r:id="rId29"/>
    <p:sldId id="285" r:id="rId30"/>
    <p:sldId id="286" r:id="rId31"/>
    <p:sldId id="287" r:id="rId32"/>
    <p:sldId id="259" r:id="rId33"/>
  </p:sldIdLst>
  <p:sldSz cx="9144000" cy="6858000" type="screen4x3"/>
  <p:notesSz cx="6858000" cy="9144000"/>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3" d="100"/>
          <a:sy n="53" d="100"/>
        </p:scale>
        <p:origin x="53" y="811"/>
      </p:cViewPr>
      <p:guideLst>
        <p:guide orient="horz" pos="2160"/>
        <p:guide pos="2880"/>
      </p:guideLst>
    </p:cSldViewPr>
  </p:slideViewPr>
  <p:notesTextViewPr>
    <p:cViewPr>
      <p:scale>
        <a:sx n="1" d="1"/>
        <a:sy n="1" d="1"/>
      </p:scale>
      <p:origin x="0" y="0"/>
    </p:cViewPr>
  </p:notesTextViewPr>
  <p:notesViewPr>
    <p:cSldViewPr snapToGrid="0">
      <p:cViewPr varScale="1">
        <p:scale>
          <a:sx n="77" d="100"/>
          <a:sy n="77" d="100"/>
        </p:scale>
        <p:origin x="204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50000"/>
          </a:schemeClr>
        </a:solidFill>
      </dgm:spPr>
      <dgm:t>
        <a:bodyPr/>
        <a:lstStyle/>
        <a:p>
          <a:r>
            <a:rPr lang="en-US" altLang="zh-TW" b="1" dirty="0" smtClean="0">
              <a:solidFill>
                <a:schemeClr val="bg1"/>
              </a:solidFill>
              <a:latin typeface="微軟正黑體" pitchFamily="34" charset="-120"/>
              <a:ea typeface="微軟正黑體" pitchFamily="34" charset="-120"/>
            </a:rPr>
            <a:t>§4.1</a:t>
          </a:r>
          <a:r>
            <a:rPr lang="zh-TW" altLang="en-US" b="1" dirty="0" smtClean="0">
              <a:solidFill>
                <a:schemeClr val="bg1"/>
              </a:solidFill>
              <a:latin typeface="微軟正黑體" pitchFamily="34" charset="-120"/>
              <a:ea typeface="微軟正黑體" pitchFamily="34" charset="-120"/>
            </a:rPr>
            <a:t> 環境分析的架構與內涵</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solidFill>
              <a:schemeClr val="bg1"/>
            </a:solidFill>
          </a:endParaRPr>
        </a:p>
      </dgm:t>
    </dgm:pt>
    <dgm:pt modelId="{09A1A4BB-F87A-43D9-AC54-9702698BADAC}" type="sibTrans" cxnId="{47C01544-8DD8-4312-B637-6C3D33CB396A}">
      <dgm:prSet/>
      <dgm:spPr/>
      <dgm:t>
        <a:bodyPr/>
        <a:lstStyle/>
        <a:p>
          <a:endParaRPr lang="zh-TW" altLang="en-US">
            <a:solidFill>
              <a:schemeClr val="bg1"/>
            </a:solidFill>
          </a:endParaRPr>
        </a:p>
      </dgm:t>
    </dgm:pt>
    <dgm:pt modelId="{8568854A-A447-4B03-835B-45F0AE423C9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§4.2</a:t>
          </a:r>
          <a:r>
            <a:rPr lang="zh-TW" altLang="en-US" b="1" dirty="0" smtClean="0">
              <a:solidFill>
                <a:schemeClr val="bg1"/>
              </a:solidFill>
              <a:latin typeface="微軟正黑體" pitchFamily="34" charset="-120"/>
              <a:ea typeface="微軟正黑體" pitchFamily="34" charset="-120"/>
            </a:rPr>
            <a:t> 總體環境變數</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solidFill>
              <a:schemeClr val="bg1"/>
            </a:solidFill>
          </a:endParaRPr>
        </a:p>
      </dgm:t>
    </dgm:pt>
    <dgm:pt modelId="{E4C276F7-0D70-4940-B8D3-F8CFA11B26E9}" type="sibTrans" cxnId="{0DF401DF-5BA8-4CA0-8B4A-86FF63D176F0}">
      <dgm:prSet/>
      <dgm:spPr/>
      <dgm:t>
        <a:bodyPr/>
        <a:lstStyle/>
        <a:p>
          <a:endParaRPr lang="zh-TW" altLang="en-US">
            <a:solidFill>
              <a:schemeClr val="bg1"/>
            </a:solidFill>
          </a:endParaRPr>
        </a:p>
      </dgm:t>
    </dgm:pt>
    <dgm:pt modelId="{4E70093C-0310-4E69-8776-A6DFB0C26E7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§4.3</a:t>
          </a:r>
          <a:r>
            <a:rPr lang="zh-TW" altLang="en-US" b="1" dirty="0" smtClean="0">
              <a:solidFill>
                <a:schemeClr val="bg1"/>
              </a:solidFill>
              <a:latin typeface="微軟正黑體" pitchFamily="34" charset="-120"/>
              <a:ea typeface="微軟正黑體" pitchFamily="34" charset="-120"/>
            </a:rPr>
            <a:t> 環境預測的方法與技術</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solidFill>
              <a:schemeClr val="bg1"/>
            </a:solidFill>
          </a:endParaRPr>
        </a:p>
      </dgm:t>
    </dgm:pt>
    <dgm:pt modelId="{D3B83BFA-C633-4D52-8135-033F0E93D69F}" type="sibTrans" cxnId="{41626EF4-E6BE-4245-9094-CB8FEA06D062}">
      <dgm:prSet/>
      <dgm:spPr/>
      <dgm:t>
        <a:bodyPr/>
        <a:lstStyle/>
        <a:p>
          <a:endParaRPr lang="zh-TW" altLang="en-US">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3">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3">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3">
        <dgm:presLayoutVars>
          <dgm:chMax val="0"/>
          <dgm:bulletEnabled val="1"/>
        </dgm:presLayoutVars>
      </dgm:prSet>
      <dgm:spPr/>
      <dgm:t>
        <a:bodyPr/>
        <a:lstStyle/>
        <a:p>
          <a:endParaRPr lang="zh-TW" altLang="en-US"/>
        </a:p>
      </dgm:t>
    </dgm:pt>
  </dgm:ptLst>
  <dgm:cxnLst>
    <dgm:cxn modelId="{87C2C7E7-7B87-4FDE-AF5B-CE1F83744105}" type="presOf" srcId="{8568854A-A447-4B03-835B-45F0AE423C9C}" destId="{8ECE8589-8516-4D5C-8698-B69BE5F46FB4}" srcOrd="0" destOrd="0" presId="urn:microsoft.com/office/officeart/2005/8/layout/vList2"/>
    <dgm:cxn modelId="{00F09866-70FC-4DB5-9B2C-68B48F886557}" type="presOf" srcId="{5D83FBFE-DA44-4E7D-83ED-94E4B84DBE1F}" destId="{C4AE292F-DE7B-44B4-9E4C-25DCB97EF6B9}"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C6063651-CD68-4F2D-BF3A-D55345DA7D05}" type="presOf" srcId="{E0BE5102-0D12-4217-B370-5C6810A1ED0C}" destId="{712F8263-28A0-42F7-A532-BB05114E06A4}"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0DF401DF-5BA8-4CA0-8B4A-86FF63D176F0}" srcId="{5D83FBFE-DA44-4E7D-83ED-94E4B84DBE1F}" destId="{8568854A-A447-4B03-835B-45F0AE423C9C}" srcOrd="1" destOrd="0" parTransId="{6636148B-3A1B-4331-8831-5384796FE18F}" sibTransId="{E4C276F7-0D70-4940-B8D3-F8CFA11B26E9}"/>
    <dgm:cxn modelId="{99357106-2CED-4055-A9A8-6430C4BBCB67}" type="presOf" srcId="{4E70093C-0310-4E69-8776-A6DFB0C26E7F}" destId="{AE0AAF5F-BFF0-4A8C-9D32-008D956B3228}" srcOrd="0" destOrd="0" presId="urn:microsoft.com/office/officeart/2005/8/layout/vList2"/>
    <dgm:cxn modelId="{E3EC1F4E-8700-4B20-9357-CA7769F41485}" type="presParOf" srcId="{C4AE292F-DE7B-44B4-9E4C-25DCB97EF6B9}" destId="{712F8263-28A0-42F7-A532-BB05114E06A4}" srcOrd="0" destOrd="0" presId="urn:microsoft.com/office/officeart/2005/8/layout/vList2"/>
    <dgm:cxn modelId="{D822AF55-F3B4-4CFB-8818-CF09FF0640FD}" type="presParOf" srcId="{C4AE292F-DE7B-44B4-9E4C-25DCB97EF6B9}" destId="{FBD49CCE-CFA8-4672-BC9D-DCAFEF8D5634}" srcOrd="1" destOrd="0" presId="urn:microsoft.com/office/officeart/2005/8/layout/vList2"/>
    <dgm:cxn modelId="{C522AD8C-F1C8-46ED-8484-D658AD54620A}" type="presParOf" srcId="{C4AE292F-DE7B-44B4-9E4C-25DCB97EF6B9}" destId="{8ECE8589-8516-4D5C-8698-B69BE5F46FB4}" srcOrd="2" destOrd="0" presId="urn:microsoft.com/office/officeart/2005/8/layout/vList2"/>
    <dgm:cxn modelId="{3C588609-BC2F-4C2E-9219-B7817A08A4AB}" type="presParOf" srcId="{C4AE292F-DE7B-44B4-9E4C-25DCB97EF6B9}" destId="{00A968C6-6FA7-4B96-BB75-94E6D5D63E87}" srcOrd="3" destOrd="0" presId="urn:microsoft.com/office/officeart/2005/8/layout/vList2"/>
    <dgm:cxn modelId="{932452B3-E318-4911-894B-9AA77C64F30C}" type="presParOf" srcId="{C4AE292F-DE7B-44B4-9E4C-25DCB97EF6B9}" destId="{AE0AAF5F-BFF0-4A8C-9D32-008D956B32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FAC41F-0677-45E6-8FD6-C3F175F9D9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C88D70B6-F9ED-4E9A-BBBA-5843829C4D3D}">
      <dgm:prSet phldrT="[文字]"/>
      <dgm:spPr>
        <a:solidFill>
          <a:srgbClr val="FF505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腦力激盪</a:t>
          </a:r>
          <a:endParaRPr lang="zh-TW" altLang="en-US" dirty="0">
            <a:latin typeface="微軟正黑體" pitchFamily="34" charset="-120"/>
            <a:ea typeface="微軟正黑體" pitchFamily="34" charset="-120"/>
          </a:endParaRPr>
        </a:p>
      </dgm:t>
    </dgm:pt>
    <dgm:pt modelId="{2008D4A6-0EB3-40C9-86FB-4D5016B1C3C7}" type="parTrans" cxnId="{3980747E-D049-4733-BE3F-02794391FBFF}">
      <dgm:prSet/>
      <dgm:spPr/>
      <dgm:t>
        <a:bodyPr/>
        <a:lstStyle/>
        <a:p>
          <a:endParaRPr lang="zh-TW" altLang="en-US"/>
        </a:p>
      </dgm:t>
    </dgm:pt>
    <dgm:pt modelId="{BFE12E70-B8AC-4FC5-AD59-64834D40E060}" type="sibTrans" cxnId="{3980747E-D049-4733-BE3F-02794391FBFF}">
      <dgm:prSet/>
      <dgm:spPr/>
      <dgm:t>
        <a:bodyPr/>
        <a:lstStyle/>
        <a:p>
          <a:endParaRPr lang="zh-TW" altLang="en-US"/>
        </a:p>
      </dgm:t>
    </dgm:pt>
    <dgm:pt modelId="{85127E49-C44D-44E3-9014-25D705A84467}">
      <dgm:prSet phldrT="[文字]"/>
      <dgm:spPr>
        <a:solidFill>
          <a:srgbClr val="7030A0"/>
        </a:solidFill>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交互衝擊分析</a:t>
          </a:r>
          <a:endParaRPr lang="zh-TW" altLang="en-US" dirty="0">
            <a:latin typeface="微軟正黑體" pitchFamily="34" charset="-120"/>
            <a:ea typeface="微軟正黑體" pitchFamily="34" charset="-120"/>
          </a:endParaRPr>
        </a:p>
      </dgm:t>
    </dgm:pt>
    <dgm:pt modelId="{80B11C44-C299-428B-87C5-2D39525D1E71}" type="parTrans" cxnId="{03EABD29-D755-4DF0-B324-5C3A17672BF9}">
      <dgm:prSet/>
      <dgm:spPr/>
      <dgm:t>
        <a:bodyPr/>
        <a:lstStyle/>
        <a:p>
          <a:endParaRPr lang="zh-TW" altLang="en-US"/>
        </a:p>
      </dgm:t>
    </dgm:pt>
    <dgm:pt modelId="{1F49419A-7150-414F-B90A-A668FA3CBAE7}" type="sibTrans" cxnId="{03EABD29-D755-4DF0-B324-5C3A17672BF9}">
      <dgm:prSet/>
      <dgm:spPr/>
      <dgm:t>
        <a:bodyPr/>
        <a:lstStyle/>
        <a:p>
          <a:endParaRPr lang="zh-TW" altLang="en-US"/>
        </a:p>
      </dgm:t>
    </dgm:pt>
    <dgm:pt modelId="{2A27EA71-6A9E-474B-BC94-7C089572171F}">
      <dgm:prSet phldrT="[文字]"/>
      <dgm:spPr>
        <a:solidFill>
          <a:srgbClr val="00B0F0"/>
        </a:solidFill>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關鍵事件分析 </a:t>
          </a:r>
          <a:endParaRPr lang="zh-TW" altLang="en-US" dirty="0">
            <a:latin typeface="微軟正黑體" pitchFamily="34" charset="-120"/>
            <a:ea typeface="微軟正黑體" pitchFamily="34" charset="-120"/>
          </a:endParaRPr>
        </a:p>
      </dgm:t>
    </dgm:pt>
    <dgm:pt modelId="{61138171-CCC2-4FA0-910F-05C3F3C4FD9E}" type="parTrans" cxnId="{7470972D-4667-453F-85F0-FF277A431716}">
      <dgm:prSet/>
      <dgm:spPr/>
      <dgm:t>
        <a:bodyPr/>
        <a:lstStyle/>
        <a:p>
          <a:endParaRPr lang="zh-TW" altLang="en-US"/>
        </a:p>
      </dgm:t>
    </dgm:pt>
    <dgm:pt modelId="{2204924F-6FF3-47ED-8599-099417383365}" type="sibTrans" cxnId="{7470972D-4667-453F-85F0-FF277A431716}">
      <dgm:prSet/>
      <dgm:spPr/>
      <dgm:t>
        <a:bodyPr/>
        <a:lstStyle/>
        <a:p>
          <a:endParaRPr lang="zh-TW" altLang="en-US"/>
        </a:p>
      </dgm:t>
    </dgm:pt>
    <dgm:pt modelId="{D139004D-CFB1-47F7-BE0D-E1516EF0074B}" type="pres">
      <dgm:prSet presAssocID="{29FAC41F-0677-45E6-8FD6-C3F175F9D923}" presName="linear" presStyleCnt="0">
        <dgm:presLayoutVars>
          <dgm:animLvl val="lvl"/>
          <dgm:resizeHandles val="exact"/>
        </dgm:presLayoutVars>
      </dgm:prSet>
      <dgm:spPr/>
      <dgm:t>
        <a:bodyPr/>
        <a:lstStyle/>
        <a:p>
          <a:endParaRPr lang="zh-TW" altLang="en-US"/>
        </a:p>
      </dgm:t>
    </dgm:pt>
    <dgm:pt modelId="{FD0E0578-A242-4E0C-9DBD-B87065A5F7C5}" type="pres">
      <dgm:prSet presAssocID="{C88D70B6-F9ED-4E9A-BBBA-5843829C4D3D}" presName="parentText" presStyleLbl="node1" presStyleIdx="0" presStyleCnt="3" custLinFactNeighborX="806" custLinFactNeighborY="-9187">
        <dgm:presLayoutVars>
          <dgm:chMax val="0"/>
          <dgm:bulletEnabled val="1"/>
        </dgm:presLayoutVars>
      </dgm:prSet>
      <dgm:spPr/>
      <dgm:t>
        <a:bodyPr/>
        <a:lstStyle/>
        <a:p>
          <a:endParaRPr lang="zh-TW" altLang="en-US"/>
        </a:p>
      </dgm:t>
    </dgm:pt>
    <dgm:pt modelId="{3F37377A-9A45-4A5E-AD19-FEBB2232E9F3}" type="pres">
      <dgm:prSet presAssocID="{BFE12E70-B8AC-4FC5-AD59-64834D40E060}" presName="spacer" presStyleCnt="0"/>
      <dgm:spPr/>
    </dgm:pt>
    <dgm:pt modelId="{16791957-E18C-4773-8A7D-CD85C164978A}" type="pres">
      <dgm:prSet presAssocID="{85127E49-C44D-44E3-9014-25D705A84467}" presName="parentText" presStyleLbl="node1" presStyleIdx="1" presStyleCnt="3">
        <dgm:presLayoutVars>
          <dgm:chMax val="0"/>
          <dgm:bulletEnabled val="1"/>
        </dgm:presLayoutVars>
      </dgm:prSet>
      <dgm:spPr/>
      <dgm:t>
        <a:bodyPr/>
        <a:lstStyle/>
        <a:p>
          <a:endParaRPr lang="zh-TW" altLang="en-US"/>
        </a:p>
      </dgm:t>
    </dgm:pt>
    <dgm:pt modelId="{63C71E74-55A4-4CCD-AD20-000397089DBD}" type="pres">
      <dgm:prSet presAssocID="{1F49419A-7150-414F-B90A-A668FA3CBAE7}" presName="spacer" presStyleCnt="0"/>
      <dgm:spPr/>
    </dgm:pt>
    <dgm:pt modelId="{5B0AD0DB-5965-45B8-A122-752DD6B77A67}" type="pres">
      <dgm:prSet presAssocID="{2A27EA71-6A9E-474B-BC94-7C089572171F}" presName="parentText" presStyleLbl="node1" presStyleIdx="2" presStyleCnt="3">
        <dgm:presLayoutVars>
          <dgm:chMax val="0"/>
          <dgm:bulletEnabled val="1"/>
        </dgm:presLayoutVars>
      </dgm:prSet>
      <dgm:spPr/>
      <dgm:t>
        <a:bodyPr/>
        <a:lstStyle/>
        <a:p>
          <a:endParaRPr lang="zh-TW" altLang="en-US"/>
        </a:p>
      </dgm:t>
    </dgm:pt>
  </dgm:ptLst>
  <dgm:cxnLst>
    <dgm:cxn modelId="{3980747E-D049-4733-BE3F-02794391FBFF}" srcId="{29FAC41F-0677-45E6-8FD6-C3F175F9D923}" destId="{C88D70B6-F9ED-4E9A-BBBA-5843829C4D3D}" srcOrd="0" destOrd="0" parTransId="{2008D4A6-0EB3-40C9-86FB-4D5016B1C3C7}" sibTransId="{BFE12E70-B8AC-4FC5-AD59-64834D40E060}"/>
    <dgm:cxn modelId="{03EABD29-D755-4DF0-B324-5C3A17672BF9}" srcId="{29FAC41F-0677-45E6-8FD6-C3F175F9D923}" destId="{85127E49-C44D-44E3-9014-25D705A84467}" srcOrd="1" destOrd="0" parTransId="{80B11C44-C299-428B-87C5-2D39525D1E71}" sibTransId="{1F49419A-7150-414F-B90A-A668FA3CBAE7}"/>
    <dgm:cxn modelId="{F542A1C7-59F6-4342-8191-AAF8BBB4248C}" type="presOf" srcId="{29FAC41F-0677-45E6-8FD6-C3F175F9D923}" destId="{D139004D-CFB1-47F7-BE0D-E1516EF0074B}" srcOrd="0" destOrd="0" presId="urn:microsoft.com/office/officeart/2005/8/layout/vList2"/>
    <dgm:cxn modelId="{7470972D-4667-453F-85F0-FF277A431716}" srcId="{29FAC41F-0677-45E6-8FD6-C3F175F9D923}" destId="{2A27EA71-6A9E-474B-BC94-7C089572171F}" srcOrd="2" destOrd="0" parTransId="{61138171-CCC2-4FA0-910F-05C3F3C4FD9E}" sibTransId="{2204924F-6FF3-47ED-8599-099417383365}"/>
    <dgm:cxn modelId="{C77685B9-3A39-40EE-85E6-A2F144ACC998}" type="presOf" srcId="{C88D70B6-F9ED-4E9A-BBBA-5843829C4D3D}" destId="{FD0E0578-A242-4E0C-9DBD-B87065A5F7C5}" srcOrd="0" destOrd="0" presId="urn:microsoft.com/office/officeart/2005/8/layout/vList2"/>
    <dgm:cxn modelId="{6C6669B0-9B99-4F1F-854C-D6664EFE503E}" type="presOf" srcId="{2A27EA71-6A9E-474B-BC94-7C089572171F}" destId="{5B0AD0DB-5965-45B8-A122-752DD6B77A67}" srcOrd="0" destOrd="0" presId="urn:microsoft.com/office/officeart/2005/8/layout/vList2"/>
    <dgm:cxn modelId="{09222448-867F-4F83-90AE-C8E71F3ADDE2}" type="presOf" srcId="{85127E49-C44D-44E3-9014-25D705A84467}" destId="{16791957-E18C-4773-8A7D-CD85C164978A}" srcOrd="0" destOrd="0" presId="urn:microsoft.com/office/officeart/2005/8/layout/vList2"/>
    <dgm:cxn modelId="{D245DF3A-94EF-4868-8B82-DCFEBF8E2632}" type="presParOf" srcId="{D139004D-CFB1-47F7-BE0D-E1516EF0074B}" destId="{FD0E0578-A242-4E0C-9DBD-B87065A5F7C5}" srcOrd="0" destOrd="0" presId="urn:microsoft.com/office/officeart/2005/8/layout/vList2"/>
    <dgm:cxn modelId="{560C24CA-21E1-4A27-9EF1-40E0205E036E}" type="presParOf" srcId="{D139004D-CFB1-47F7-BE0D-E1516EF0074B}" destId="{3F37377A-9A45-4A5E-AD19-FEBB2232E9F3}" srcOrd="1" destOrd="0" presId="urn:microsoft.com/office/officeart/2005/8/layout/vList2"/>
    <dgm:cxn modelId="{44E71955-E8BA-4352-88DE-6DA59691AC36}" type="presParOf" srcId="{D139004D-CFB1-47F7-BE0D-E1516EF0074B}" destId="{16791957-E18C-4773-8A7D-CD85C164978A}" srcOrd="2" destOrd="0" presId="urn:microsoft.com/office/officeart/2005/8/layout/vList2"/>
    <dgm:cxn modelId="{A98BBCA3-B4E6-4026-B568-383345DC538D}" type="presParOf" srcId="{D139004D-CFB1-47F7-BE0D-E1516EF0074B}" destId="{63C71E74-55A4-4CCD-AD20-000397089DBD}" srcOrd="3" destOrd="0" presId="urn:microsoft.com/office/officeart/2005/8/layout/vList2"/>
    <dgm:cxn modelId="{3E15FD64-678A-46AF-9EEC-72ADFA2FABF8}" type="presParOf" srcId="{D139004D-CFB1-47F7-BE0D-E1516EF0074B}" destId="{5B0AD0DB-5965-45B8-A122-752DD6B77A67}"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113082-33A3-42F8-A61E-9F8EC6762202}"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zh-TW" altLang="en-US"/>
        </a:p>
      </dgm:t>
    </dgm:pt>
    <dgm:pt modelId="{E4719AE4-7849-4D52-A7F7-3C8E4A20F544}">
      <dgm:prSet phldrT="[文字]"/>
      <dgm:spPr>
        <a:solidFill>
          <a:srgbClr val="FF5050"/>
        </a:solidFill>
        <a:scene3d>
          <a:camera prst="orthographicFront"/>
          <a:lightRig rig="threePt" dir="t"/>
        </a:scene3d>
        <a:sp3d>
          <a:bevelT/>
        </a:sp3d>
      </dgm:spPr>
      <dgm:t>
        <a:bodyPr/>
        <a:lstStyle/>
        <a:p>
          <a:r>
            <a:rPr lang="zh-TW" altLang="en-US" b="1" dirty="0" smtClean="0">
              <a:latin typeface="微軟正黑體" pitchFamily="34" charset="-120"/>
              <a:ea typeface="微軟正黑體" pitchFamily="34" charset="-120"/>
            </a:rPr>
            <a:t>不可批評</a:t>
          </a:r>
          <a:endParaRPr lang="zh-TW" altLang="en-US" b="1" dirty="0">
            <a:latin typeface="微軟正黑體" pitchFamily="34" charset="-120"/>
            <a:ea typeface="微軟正黑體" pitchFamily="34" charset="-120"/>
          </a:endParaRPr>
        </a:p>
      </dgm:t>
    </dgm:pt>
    <dgm:pt modelId="{712CC038-D727-450A-9740-7FF2ADB93734}" type="parTrans" cxnId="{9360E641-DEC7-4E3F-94AE-F68074F2E435}">
      <dgm:prSet/>
      <dgm:spPr/>
      <dgm:t>
        <a:bodyPr/>
        <a:lstStyle/>
        <a:p>
          <a:endParaRPr lang="zh-TW" altLang="en-US"/>
        </a:p>
      </dgm:t>
    </dgm:pt>
    <dgm:pt modelId="{67E40B51-1D0D-49C1-9E76-DD4284A48906}" type="sibTrans" cxnId="{9360E641-DEC7-4E3F-94AE-F68074F2E435}">
      <dgm:prSet/>
      <dgm:spPr/>
      <dgm:t>
        <a:bodyPr/>
        <a:lstStyle/>
        <a:p>
          <a:endParaRPr lang="zh-TW" altLang="en-US"/>
        </a:p>
      </dgm:t>
    </dgm:pt>
    <dgm:pt modelId="{9843BBF0-9E28-4D91-B465-6859CBDC4EAB}">
      <dgm:prSet phldrT="[文字]"/>
      <dgm:spPr>
        <a:solidFill>
          <a:srgbClr val="0099FF"/>
        </a:solidFill>
        <a:scene3d>
          <a:camera prst="orthographicFront"/>
          <a:lightRig rig="threePt" dir="t"/>
        </a:scene3d>
        <a:sp3d>
          <a:bevelT/>
        </a:sp3d>
      </dgm:spPr>
      <dgm:t>
        <a:bodyPr/>
        <a:lstStyle/>
        <a:p>
          <a:r>
            <a:rPr lang="zh-TW" altLang="en-US" b="1" dirty="0" smtClean="0">
              <a:latin typeface="微軟正黑體" pitchFamily="34" charset="-120"/>
              <a:ea typeface="微軟正黑體" pitchFamily="34" charset="-120"/>
            </a:rPr>
            <a:t>自由自在的聯想</a:t>
          </a:r>
          <a:endParaRPr lang="zh-TW" altLang="en-US" b="1" dirty="0">
            <a:latin typeface="微軟正黑體" pitchFamily="34" charset="-120"/>
            <a:ea typeface="微軟正黑體" pitchFamily="34" charset="-120"/>
          </a:endParaRPr>
        </a:p>
      </dgm:t>
    </dgm:pt>
    <dgm:pt modelId="{BF9DF3A5-EB31-46C0-9C47-B704F3F81C74}" type="parTrans" cxnId="{4274037D-841F-4F84-BAE3-4EB32FB68C75}">
      <dgm:prSet/>
      <dgm:spPr/>
      <dgm:t>
        <a:bodyPr/>
        <a:lstStyle/>
        <a:p>
          <a:endParaRPr lang="zh-TW" altLang="en-US"/>
        </a:p>
      </dgm:t>
    </dgm:pt>
    <dgm:pt modelId="{43364AAA-FCDB-4F97-A3E1-8C6F3BE90FD6}" type="sibTrans" cxnId="{4274037D-841F-4F84-BAE3-4EB32FB68C75}">
      <dgm:prSet/>
      <dgm:spPr/>
      <dgm:t>
        <a:bodyPr/>
        <a:lstStyle/>
        <a:p>
          <a:endParaRPr lang="zh-TW" altLang="en-US"/>
        </a:p>
      </dgm:t>
    </dgm:pt>
    <dgm:pt modelId="{C4D6E92A-51B1-417D-B58A-DB52108FEDD3}">
      <dgm:prSet phldrT="[文字]"/>
      <dgm:spPr>
        <a:solidFill>
          <a:srgbClr val="00B050"/>
        </a:solidFill>
        <a:scene3d>
          <a:camera prst="orthographicFront"/>
          <a:lightRig rig="threePt" dir="t"/>
        </a:scene3d>
        <a:sp3d>
          <a:bevelT/>
        </a:sp3d>
      </dgm:spPr>
      <dgm:t>
        <a:bodyPr/>
        <a:lstStyle/>
        <a:p>
          <a:r>
            <a:rPr lang="zh-TW" altLang="en-US" b="1" dirty="0" smtClean="0">
              <a:latin typeface="微軟正黑體" pitchFamily="34" charset="-120"/>
              <a:ea typeface="微軟正黑體" pitchFamily="34" charset="-120"/>
            </a:rPr>
            <a:t>構想愈多愈好</a:t>
          </a:r>
          <a:endParaRPr lang="zh-TW" altLang="en-US" b="1" dirty="0">
            <a:latin typeface="微軟正黑體" pitchFamily="34" charset="-120"/>
            <a:ea typeface="微軟正黑體" pitchFamily="34" charset="-120"/>
          </a:endParaRPr>
        </a:p>
      </dgm:t>
    </dgm:pt>
    <dgm:pt modelId="{36A0076E-1CA0-4020-9CB2-B87DD3320925}" type="parTrans" cxnId="{ACDDC47E-C0D8-4908-9C90-3D3E36B1324A}">
      <dgm:prSet/>
      <dgm:spPr/>
      <dgm:t>
        <a:bodyPr/>
        <a:lstStyle/>
        <a:p>
          <a:endParaRPr lang="zh-TW" altLang="en-US"/>
        </a:p>
      </dgm:t>
    </dgm:pt>
    <dgm:pt modelId="{793225D7-BE0D-4046-803B-DF9D853BF178}" type="sibTrans" cxnId="{ACDDC47E-C0D8-4908-9C90-3D3E36B1324A}">
      <dgm:prSet/>
      <dgm:spPr/>
      <dgm:t>
        <a:bodyPr/>
        <a:lstStyle/>
        <a:p>
          <a:endParaRPr lang="zh-TW" altLang="en-US"/>
        </a:p>
      </dgm:t>
    </dgm:pt>
    <dgm:pt modelId="{7E40C26C-E1F6-4367-81BA-4DF70C8527A9}">
      <dgm:prSet phldrT="[文字]"/>
      <dgm:spPr>
        <a:solidFill>
          <a:srgbClr val="7030A0"/>
        </a:solidFill>
        <a:scene3d>
          <a:camera prst="orthographicFront"/>
          <a:lightRig rig="threePt" dir="t"/>
        </a:scene3d>
        <a:sp3d>
          <a:bevelT/>
        </a:sp3d>
      </dgm:spPr>
      <dgm:t>
        <a:bodyPr/>
        <a:lstStyle/>
        <a:p>
          <a:r>
            <a:rPr lang="zh-TW" altLang="en-US" b="1" dirty="0" smtClean="0">
              <a:latin typeface="微軟正黑體" pitchFamily="34" charset="-120"/>
              <a:ea typeface="微軟正黑體" pitchFamily="34" charset="-120"/>
            </a:rPr>
            <a:t>尋求構想的組合與改善</a:t>
          </a:r>
          <a:endParaRPr lang="zh-TW" altLang="en-US" b="1" dirty="0">
            <a:latin typeface="微軟正黑體" pitchFamily="34" charset="-120"/>
            <a:ea typeface="微軟正黑體" pitchFamily="34" charset="-120"/>
          </a:endParaRPr>
        </a:p>
      </dgm:t>
    </dgm:pt>
    <dgm:pt modelId="{0DF47FC6-87A0-465C-8AC1-FB67DF52218D}" type="parTrans" cxnId="{822B0FE6-E084-4BB4-B928-9D229DA202E3}">
      <dgm:prSet/>
      <dgm:spPr/>
      <dgm:t>
        <a:bodyPr/>
        <a:lstStyle/>
        <a:p>
          <a:endParaRPr lang="zh-TW" altLang="en-US"/>
        </a:p>
      </dgm:t>
    </dgm:pt>
    <dgm:pt modelId="{D6F882A8-04E2-46B9-9715-514E81A7876C}" type="sibTrans" cxnId="{822B0FE6-E084-4BB4-B928-9D229DA202E3}">
      <dgm:prSet/>
      <dgm:spPr/>
      <dgm:t>
        <a:bodyPr/>
        <a:lstStyle/>
        <a:p>
          <a:endParaRPr lang="zh-TW" altLang="en-US"/>
        </a:p>
      </dgm:t>
    </dgm:pt>
    <dgm:pt modelId="{325F781C-C809-4AA2-8D0F-9308210F96CE}" type="pres">
      <dgm:prSet presAssocID="{F9113082-33A3-42F8-A61E-9F8EC6762202}" presName="diagram" presStyleCnt="0">
        <dgm:presLayoutVars>
          <dgm:dir/>
          <dgm:resizeHandles val="exact"/>
        </dgm:presLayoutVars>
      </dgm:prSet>
      <dgm:spPr/>
      <dgm:t>
        <a:bodyPr/>
        <a:lstStyle/>
        <a:p>
          <a:endParaRPr lang="zh-TW" altLang="en-US"/>
        </a:p>
      </dgm:t>
    </dgm:pt>
    <dgm:pt modelId="{F7DEB231-AF92-4735-A3ED-50F0D0D548EC}" type="pres">
      <dgm:prSet presAssocID="{E4719AE4-7849-4D52-A7F7-3C8E4A20F544}" presName="node" presStyleLbl="node1" presStyleIdx="0" presStyleCnt="4">
        <dgm:presLayoutVars>
          <dgm:bulletEnabled val="1"/>
        </dgm:presLayoutVars>
      </dgm:prSet>
      <dgm:spPr/>
      <dgm:t>
        <a:bodyPr/>
        <a:lstStyle/>
        <a:p>
          <a:endParaRPr lang="zh-TW" altLang="en-US"/>
        </a:p>
      </dgm:t>
    </dgm:pt>
    <dgm:pt modelId="{006C30AD-2E37-4EBD-8942-03253A3623FB}" type="pres">
      <dgm:prSet presAssocID="{67E40B51-1D0D-49C1-9E76-DD4284A48906}" presName="sibTrans" presStyleCnt="0"/>
      <dgm:spPr/>
    </dgm:pt>
    <dgm:pt modelId="{2E64ADEB-2CA6-44AF-9336-E04DA2EBDBEC}" type="pres">
      <dgm:prSet presAssocID="{9843BBF0-9E28-4D91-B465-6859CBDC4EAB}" presName="node" presStyleLbl="node1" presStyleIdx="1" presStyleCnt="4">
        <dgm:presLayoutVars>
          <dgm:bulletEnabled val="1"/>
        </dgm:presLayoutVars>
      </dgm:prSet>
      <dgm:spPr/>
      <dgm:t>
        <a:bodyPr/>
        <a:lstStyle/>
        <a:p>
          <a:endParaRPr lang="zh-TW" altLang="en-US"/>
        </a:p>
      </dgm:t>
    </dgm:pt>
    <dgm:pt modelId="{307A5C5E-BAF5-4307-BEB8-95CFCBE2BAFB}" type="pres">
      <dgm:prSet presAssocID="{43364AAA-FCDB-4F97-A3E1-8C6F3BE90FD6}" presName="sibTrans" presStyleCnt="0"/>
      <dgm:spPr/>
    </dgm:pt>
    <dgm:pt modelId="{83B10E15-67BD-4DEA-82CF-23034559F4CC}" type="pres">
      <dgm:prSet presAssocID="{C4D6E92A-51B1-417D-B58A-DB52108FEDD3}" presName="node" presStyleLbl="node1" presStyleIdx="2" presStyleCnt="4">
        <dgm:presLayoutVars>
          <dgm:bulletEnabled val="1"/>
        </dgm:presLayoutVars>
      </dgm:prSet>
      <dgm:spPr/>
      <dgm:t>
        <a:bodyPr/>
        <a:lstStyle/>
        <a:p>
          <a:endParaRPr lang="zh-TW" altLang="en-US"/>
        </a:p>
      </dgm:t>
    </dgm:pt>
    <dgm:pt modelId="{9718D72C-1AC5-478B-9CC9-65EB038DE25A}" type="pres">
      <dgm:prSet presAssocID="{793225D7-BE0D-4046-803B-DF9D853BF178}" presName="sibTrans" presStyleCnt="0"/>
      <dgm:spPr/>
    </dgm:pt>
    <dgm:pt modelId="{F62D5E2B-87AA-43EA-ABB6-3D9705F5C638}" type="pres">
      <dgm:prSet presAssocID="{7E40C26C-E1F6-4367-81BA-4DF70C8527A9}" presName="node" presStyleLbl="node1" presStyleIdx="3" presStyleCnt="4">
        <dgm:presLayoutVars>
          <dgm:bulletEnabled val="1"/>
        </dgm:presLayoutVars>
      </dgm:prSet>
      <dgm:spPr/>
      <dgm:t>
        <a:bodyPr/>
        <a:lstStyle/>
        <a:p>
          <a:endParaRPr lang="zh-TW" altLang="en-US"/>
        </a:p>
      </dgm:t>
    </dgm:pt>
  </dgm:ptLst>
  <dgm:cxnLst>
    <dgm:cxn modelId="{C50DF24E-6213-4B98-9274-C56C0C69D5DC}" type="presOf" srcId="{9843BBF0-9E28-4D91-B465-6859CBDC4EAB}" destId="{2E64ADEB-2CA6-44AF-9336-E04DA2EBDBEC}" srcOrd="0" destOrd="0" presId="urn:microsoft.com/office/officeart/2005/8/layout/default#3"/>
    <dgm:cxn modelId="{822B0FE6-E084-4BB4-B928-9D229DA202E3}" srcId="{F9113082-33A3-42F8-A61E-9F8EC6762202}" destId="{7E40C26C-E1F6-4367-81BA-4DF70C8527A9}" srcOrd="3" destOrd="0" parTransId="{0DF47FC6-87A0-465C-8AC1-FB67DF52218D}" sibTransId="{D6F882A8-04E2-46B9-9715-514E81A7876C}"/>
    <dgm:cxn modelId="{D6783B07-0C8C-4F3C-83D1-C158E2DD2375}" type="presOf" srcId="{F9113082-33A3-42F8-A61E-9F8EC6762202}" destId="{325F781C-C809-4AA2-8D0F-9308210F96CE}" srcOrd="0" destOrd="0" presId="urn:microsoft.com/office/officeart/2005/8/layout/default#3"/>
    <dgm:cxn modelId="{21BD4AED-AE60-4F24-98CA-56F0E8DE6C94}" type="presOf" srcId="{7E40C26C-E1F6-4367-81BA-4DF70C8527A9}" destId="{F62D5E2B-87AA-43EA-ABB6-3D9705F5C638}" srcOrd="0" destOrd="0" presId="urn:microsoft.com/office/officeart/2005/8/layout/default#3"/>
    <dgm:cxn modelId="{4274037D-841F-4F84-BAE3-4EB32FB68C75}" srcId="{F9113082-33A3-42F8-A61E-9F8EC6762202}" destId="{9843BBF0-9E28-4D91-B465-6859CBDC4EAB}" srcOrd="1" destOrd="0" parTransId="{BF9DF3A5-EB31-46C0-9C47-B704F3F81C74}" sibTransId="{43364AAA-FCDB-4F97-A3E1-8C6F3BE90FD6}"/>
    <dgm:cxn modelId="{9A6DA633-5DC9-4B82-9EA8-F7C98AF7683D}" type="presOf" srcId="{E4719AE4-7849-4D52-A7F7-3C8E4A20F544}" destId="{F7DEB231-AF92-4735-A3ED-50F0D0D548EC}" srcOrd="0" destOrd="0" presId="urn:microsoft.com/office/officeart/2005/8/layout/default#3"/>
    <dgm:cxn modelId="{ACDDC47E-C0D8-4908-9C90-3D3E36B1324A}" srcId="{F9113082-33A3-42F8-A61E-9F8EC6762202}" destId="{C4D6E92A-51B1-417D-B58A-DB52108FEDD3}" srcOrd="2" destOrd="0" parTransId="{36A0076E-1CA0-4020-9CB2-B87DD3320925}" sibTransId="{793225D7-BE0D-4046-803B-DF9D853BF178}"/>
    <dgm:cxn modelId="{9360E641-DEC7-4E3F-94AE-F68074F2E435}" srcId="{F9113082-33A3-42F8-A61E-9F8EC6762202}" destId="{E4719AE4-7849-4D52-A7F7-3C8E4A20F544}" srcOrd="0" destOrd="0" parTransId="{712CC038-D727-450A-9740-7FF2ADB93734}" sibTransId="{67E40B51-1D0D-49C1-9E76-DD4284A48906}"/>
    <dgm:cxn modelId="{B151798C-CF61-4A7D-B6E0-81AA422E81F3}" type="presOf" srcId="{C4D6E92A-51B1-417D-B58A-DB52108FEDD3}" destId="{83B10E15-67BD-4DEA-82CF-23034559F4CC}" srcOrd="0" destOrd="0" presId="urn:microsoft.com/office/officeart/2005/8/layout/default#3"/>
    <dgm:cxn modelId="{2E6B720C-0A88-4D40-9453-B6894DE7731D}" type="presParOf" srcId="{325F781C-C809-4AA2-8D0F-9308210F96CE}" destId="{F7DEB231-AF92-4735-A3ED-50F0D0D548EC}" srcOrd="0" destOrd="0" presId="urn:microsoft.com/office/officeart/2005/8/layout/default#3"/>
    <dgm:cxn modelId="{32B450BC-2F7A-41D2-88B7-D3790705DA68}" type="presParOf" srcId="{325F781C-C809-4AA2-8D0F-9308210F96CE}" destId="{006C30AD-2E37-4EBD-8942-03253A3623FB}" srcOrd="1" destOrd="0" presId="urn:microsoft.com/office/officeart/2005/8/layout/default#3"/>
    <dgm:cxn modelId="{C23524CE-F55C-4972-85A3-96EFC6086737}" type="presParOf" srcId="{325F781C-C809-4AA2-8D0F-9308210F96CE}" destId="{2E64ADEB-2CA6-44AF-9336-E04DA2EBDBEC}" srcOrd="2" destOrd="0" presId="urn:microsoft.com/office/officeart/2005/8/layout/default#3"/>
    <dgm:cxn modelId="{9C651321-2284-4096-8ED7-7C7438DFD384}" type="presParOf" srcId="{325F781C-C809-4AA2-8D0F-9308210F96CE}" destId="{307A5C5E-BAF5-4307-BEB8-95CFCBE2BAFB}" srcOrd="3" destOrd="0" presId="urn:microsoft.com/office/officeart/2005/8/layout/default#3"/>
    <dgm:cxn modelId="{46441C3E-B0CC-4EEE-90F4-942962C65BD2}" type="presParOf" srcId="{325F781C-C809-4AA2-8D0F-9308210F96CE}" destId="{83B10E15-67BD-4DEA-82CF-23034559F4CC}" srcOrd="4" destOrd="0" presId="urn:microsoft.com/office/officeart/2005/8/layout/default#3"/>
    <dgm:cxn modelId="{FAD3E9EA-9DA8-4EEF-85BC-4BFDB7C8736C}" type="presParOf" srcId="{325F781C-C809-4AA2-8D0F-9308210F96CE}" destId="{9718D72C-1AC5-478B-9CC9-65EB038DE25A}" srcOrd="5" destOrd="0" presId="urn:microsoft.com/office/officeart/2005/8/layout/default#3"/>
    <dgm:cxn modelId="{B9F89C93-1E09-49D7-BB05-B50D1E03FDDD}" type="presParOf" srcId="{325F781C-C809-4AA2-8D0F-9308210F96CE}" destId="{F62D5E2B-87AA-43EA-ABB6-3D9705F5C638}"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781A85-534E-4003-970C-58430DD1EF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5D76A384-04D2-43F0-A082-2A612B005D1C}">
      <dgm:prSet phldrT="[文字]"/>
      <dgm:spPr>
        <a:solidFill>
          <a:srgbClr val="FF505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環境掃描 </a:t>
          </a:r>
          <a:endParaRPr lang="zh-TW" altLang="en-US" dirty="0">
            <a:latin typeface="微軟正黑體" pitchFamily="34" charset="-120"/>
            <a:ea typeface="微軟正黑體" pitchFamily="34" charset="-120"/>
          </a:endParaRPr>
        </a:p>
      </dgm:t>
    </dgm:pt>
    <dgm:pt modelId="{35659796-E68B-4D80-AC62-260267742C7A}" type="parTrans" cxnId="{53934214-FFDA-4B7F-83EA-C5642DA3F6A1}">
      <dgm:prSet/>
      <dgm:spPr/>
      <dgm:t>
        <a:bodyPr/>
        <a:lstStyle/>
        <a:p>
          <a:endParaRPr lang="zh-TW" altLang="en-US"/>
        </a:p>
      </dgm:t>
    </dgm:pt>
    <dgm:pt modelId="{45BCAE55-246E-430F-9333-B570A9E563FF}" type="sibTrans" cxnId="{53934214-FFDA-4B7F-83EA-C5642DA3F6A1}">
      <dgm:prSet/>
      <dgm:spPr/>
      <dgm:t>
        <a:bodyPr/>
        <a:lstStyle/>
        <a:p>
          <a:endParaRPr lang="zh-TW" altLang="en-US"/>
        </a:p>
      </dgm:t>
    </dgm:pt>
    <dgm:pt modelId="{6759E4A8-F53F-4EAA-ACD3-65123EDA31C2}">
      <dgm:prSet phldrT="[文字]"/>
      <dgm:spPr>
        <a:solidFill>
          <a:srgbClr val="FFFF0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環境監控 </a:t>
          </a:r>
          <a:endParaRPr lang="zh-TW" altLang="en-US" dirty="0">
            <a:latin typeface="微軟正黑體" pitchFamily="34" charset="-120"/>
            <a:ea typeface="微軟正黑體" pitchFamily="34" charset="-120"/>
          </a:endParaRPr>
        </a:p>
      </dgm:t>
    </dgm:pt>
    <dgm:pt modelId="{E8CEAE10-EE53-4D44-BC03-A5363CDE7E9C}" type="parTrans" cxnId="{61FF92F4-F3B5-4822-880F-6E32DEA2DB08}">
      <dgm:prSet/>
      <dgm:spPr/>
      <dgm:t>
        <a:bodyPr/>
        <a:lstStyle/>
        <a:p>
          <a:endParaRPr lang="zh-TW" altLang="en-US"/>
        </a:p>
      </dgm:t>
    </dgm:pt>
    <dgm:pt modelId="{BC9A4E8C-D7E3-4A3A-9A45-FFB45E4CD946}" type="sibTrans" cxnId="{61FF92F4-F3B5-4822-880F-6E32DEA2DB08}">
      <dgm:prSet/>
      <dgm:spPr/>
      <dgm:t>
        <a:bodyPr/>
        <a:lstStyle/>
        <a:p>
          <a:endParaRPr lang="zh-TW" altLang="en-US"/>
        </a:p>
      </dgm:t>
    </dgm:pt>
    <dgm:pt modelId="{9559C299-FF82-432A-B73F-2EF319D3445E}">
      <dgm:prSet phldrT="[文字]"/>
      <dgm:spPr>
        <a:solidFill>
          <a:srgbClr val="00B05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環境預測 </a:t>
          </a:r>
          <a:endParaRPr lang="zh-TW" altLang="en-US" dirty="0">
            <a:latin typeface="微軟正黑體" pitchFamily="34" charset="-120"/>
            <a:ea typeface="微軟正黑體" pitchFamily="34" charset="-120"/>
          </a:endParaRPr>
        </a:p>
      </dgm:t>
    </dgm:pt>
    <dgm:pt modelId="{B97B3694-BD8E-4ED4-8291-F542A85DB7B1}" type="parTrans" cxnId="{C9C54865-02DD-4D3C-81B6-C91B701A1510}">
      <dgm:prSet/>
      <dgm:spPr/>
      <dgm:t>
        <a:bodyPr/>
        <a:lstStyle/>
        <a:p>
          <a:endParaRPr lang="zh-TW" altLang="en-US"/>
        </a:p>
      </dgm:t>
    </dgm:pt>
    <dgm:pt modelId="{FE69BA72-61EE-4F30-A63D-A01860F51F55}" type="sibTrans" cxnId="{C9C54865-02DD-4D3C-81B6-C91B701A1510}">
      <dgm:prSet/>
      <dgm:spPr/>
      <dgm:t>
        <a:bodyPr/>
        <a:lstStyle/>
        <a:p>
          <a:endParaRPr lang="zh-TW" altLang="en-US"/>
        </a:p>
      </dgm:t>
    </dgm:pt>
    <dgm:pt modelId="{ADF8DED6-7217-4A74-86F6-4974FFBC4F94}">
      <dgm:prSet phldrT="[文字]"/>
      <dgm:spPr>
        <a:solidFill>
          <a:srgbClr val="00B0F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環境評估 </a:t>
          </a:r>
          <a:endParaRPr lang="zh-TW" altLang="en-US" dirty="0">
            <a:latin typeface="微軟正黑體" pitchFamily="34" charset="-120"/>
            <a:ea typeface="微軟正黑體" pitchFamily="34" charset="-120"/>
          </a:endParaRPr>
        </a:p>
      </dgm:t>
    </dgm:pt>
    <dgm:pt modelId="{A4FE6E7A-99AB-431E-AAB0-E47D9253E15A}" type="parTrans" cxnId="{D66E4E2D-E857-43E5-B725-8ED9C60C184C}">
      <dgm:prSet/>
      <dgm:spPr/>
      <dgm:t>
        <a:bodyPr/>
        <a:lstStyle/>
        <a:p>
          <a:endParaRPr lang="zh-TW" altLang="en-US"/>
        </a:p>
      </dgm:t>
    </dgm:pt>
    <dgm:pt modelId="{0F021401-5F46-4058-B022-E9FD5C382900}" type="sibTrans" cxnId="{D66E4E2D-E857-43E5-B725-8ED9C60C184C}">
      <dgm:prSet/>
      <dgm:spPr/>
      <dgm:t>
        <a:bodyPr/>
        <a:lstStyle/>
        <a:p>
          <a:endParaRPr lang="zh-TW" altLang="en-US"/>
        </a:p>
      </dgm:t>
    </dgm:pt>
    <dgm:pt modelId="{53B637F1-C698-4ADD-9685-8348722C3935}" type="pres">
      <dgm:prSet presAssocID="{76781A85-534E-4003-970C-58430DD1EF4C}" presName="linear" presStyleCnt="0">
        <dgm:presLayoutVars>
          <dgm:animLvl val="lvl"/>
          <dgm:resizeHandles val="exact"/>
        </dgm:presLayoutVars>
      </dgm:prSet>
      <dgm:spPr/>
      <dgm:t>
        <a:bodyPr/>
        <a:lstStyle/>
        <a:p>
          <a:endParaRPr lang="zh-TW" altLang="en-US"/>
        </a:p>
      </dgm:t>
    </dgm:pt>
    <dgm:pt modelId="{1C6B4745-6A8A-4FC4-A979-E57A59CD2522}" type="pres">
      <dgm:prSet presAssocID="{5D76A384-04D2-43F0-A082-2A612B005D1C}" presName="parentText" presStyleLbl="node1" presStyleIdx="0" presStyleCnt="4">
        <dgm:presLayoutVars>
          <dgm:chMax val="0"/>
          <dgm:bulletEnabled val="1"/>
        </dgm:presLayoutVars>
      </dgm:prSet>
      <dgm:spPr/>
      <dgm:t>
        <a:bodyPr/>
        <a:lstStyle/>
        <a:p>
          <a:endParaRPr lang="zh-TW" altLang="en-US"/>
        </a:p>
      </dgm:t>
    </dgm:pt>
    <dgm:pt modelId="{AD03DC46-3385-4BAA-91CC-567F51C4B0D7}" type="pres">
      <dgm:prSet presAssocID="{45BCAE55-246E-430F-9333-B570A9E563FF}" presName="spacer" presStyleCnt="0"/>
      <dgm:spPr>
        <a:scene3d>
          <a:camera prst="orthographicFront"/>
          <a:lightRig rig="threePt" dir="t"/>
        </a:scene3d>
        <a:sp3d>
          <a:bevelT/>
        </a:sp3d>
      </dgm:spPr>
      <dgm:t>
        <a:bodyPr/>
        <a:lstStyle/>
        <a:p>
          <a:endParaRPr lang="zh-TW" altLang="en-US"/>
        </a:p>
      </dgm:t>
    </dgm:pt>
    <dgm:pt modelId="{161D7F30-D785-4E53-9816-A86ABFCD23DB}" type="pres">
      <dgm:prSet presAssocID="{6759E4A8-F53F-4EAA-ACD3-65123EDA31C2}" presName="parentText" presStyleLbl="node1" presStyleIdx="1" presStyleCnt="4">
        <dgm:presLayoutVars>
          <dgm:chMax val="0"/>
          <dgm:bulletEnabled val="1"/>
        </dgm:presLayoutVars>
      </dgm:prSet>
      <dgm:spPr/>
      <dgm:t>
        <a:bodyPr/>
        <a:lstStyle/>
        <a:p>
          <a:endParaRPr lang="zh-TW" altLang="en-US"/>
        </a:p>
      </dgm:t>
    </dgm:pt>
    <dgm:pt modelId="{7481DF1E-9B6D-434C-B168-6F67721FFA94}" type="pres">
      <dgm:prSet presAssocID="{BC9A4E8C-D7E3-4A3A-9A45-FFB45E4CD946}" presName="spacer" presStyleCnt="0"/>
      <dgm:spPr>
        <a:scene3d>
          <a:camera prst="orthographicFront"/>
          <a:lightRig rig="threePt" dir="t"/>
        </a:scene3d>
        <a:sp3d>
          <a:bevelT/>
        </a:sp3d>
      </dgm:spPr>
      <dgm:t>
        <a:bodyPr/>
        <a:lstStyle/>
        <a:p>
          <a:endParaRPr lang="zh-TW" altLang="en-US"/>
        </a:p>
      </dgm:t>
    </dgm:pt>
    <dgm:pt modelId="{59F69D8A-94FE-4531-8E43-8CCCB6E08C9D}" type="pres">
      <dgm:prSet presAssocID="{9559C299-FF82-432A-B73F-2EF319D3445E}" presName="parentText" presStyleLbl="node1" presStyleIdx="2" presStyleCnt="4" custLinFactNeighborX="905" custLinFactNeighborY="-47641">
        <dgm:presLayoutVars>
          <dgm:chMax val="0"/>
          <dgm:bulletEnabled val="1"/>
        </dgm:presLayoutVars>
      </dgm:prSet>
      <dgm:spPr/>
      <dgm:t>
        <a:bodyPr/>
        <a:lstStyle/>
        <a:p>
          <a:endParaRPr lang="zh-TW" altLang="en-US"/>
        </a:p>
      </dgm:t>
    </dgm:pt>
    <dgm:pt modelId="{63DFBDCB-182C-452E-836B-7465D14104F6}" type="pres">
      <dgm:prSet presAssocID="{FE69BA72-61EE-4F30-A63D-A01860F51F55}" presName="spacer" presStyleCnt="0"/>
      <dgm:spPr>
        <a:scene3d>
          <a:camera prst="orthographicFront"/>
          <a:lightRig rig="threePt" dir="t"/>
        </a:scene3d>
        <a:sp3d>
          <a:bevelT/>
        </a:sp3d>
      </dgm:spPr>
      <dgm:t>
        <a:bodyPr/>
        <a:lstStyle/>
        <a:p>
          <a:endParaRPr lang="zh-TW" altLang="en-US"/>
        </a:p>
      </dgm:t>
    </dgm:pt>
    <dgm:pt modelId="{A959D230-351C-450C-A025-BAE1AE594D85}" type="pres">
      <dgm:prSet presAssocID="{ADF8DED6-7217-4A74-86F6-4974FFBC4F94}" presName="parentText" presStyleLbl="node1" presStyleIdx="3" presStyleCnt="4">
        <dgm:presLayoutVars>
          <dgm:chMax val="0"/>
          <dgm:bulletEnabled val="1"/>
        </dgm:presLayoutVars>
      </dgm:prSet>
      <dgm:spPr/>
      <dgm:t>
        <a:bodyPr/>
        <a:lstStyle/>
        <a:p>
          <a:endParaRPr lang="zh-TW" altLang="en-US"/>
        </a:p>
      </dgm:t>
    </dgm:pt>
  </dgm:ptLst>
  <dgm:cxnLst>
    <dgm:cxn modelId="{7294C059-AF3E-47BD-A972-968203E0088A}" type="presOf" srcId="{9559C299-FF82-432A-B73F-2EF319D3445E}" destId="{59F69D8A-94FE-4531-8E43-8CCCB6E08C9D}" srcOrd="0" destOrd="0" presId="urn:microsoft.com/office/officeart/2005/8/layout/vList2"/>
    <dgm:cxn modelId="{53934214-FFDA-4B7F-83EA-C5642DA3F6A1}" srcId="{76781A85-534E-4003-970C-58430DD1EF4C}" destId="{5D76A384-04D2-43F0-A082-2A612B005D1C}" srcOrd="0" destOrd="0" parTransId="{35659796-E68B-4D80-AC62-260267742C7A}" sibTransId="{45BCAE55-246E-430F-9333-B570A9E563FF}"/>
    <dgm:cxn modelId="{D66E4E2D-E857-43E5-B725-8ED9C60C184C}" srcId="{76781A85-534E-4003-970C-58430DD1EF4C}" destId="{ADF8DED6-7217-4A74-86F6-4974FFBC4F94}" srcOrd="3" destOrd="0" parTransId="{A4FE6E7A-99AB-431E-AAB0-E47D9253E15A}" sibTransId="{0F021401-5F46-4058-B022-E9FD5C382900}"/>
    <dgm:cxn modelId="{C9C54865-02DD-4D3C-81B6-C91B701A1510}" srcId="{76781A85-534E-4003-970C-58430DD1EF4C}" destId="{9559C299-FF82-432A-B73F-2EF319D3445E}" srcOrd="2" destOrd="0" parTransId="{B97B3694-BD8E-4ED4-8291-F542A85DB7B1}" sibTransId="{FE69BA72-61EE-4F30-A63D-A01860F51F55}"/>
    <dgm:cxn modelId="{1C417F93-A3F0-4F34-885D-BA8343B6D0FA}" type="presOf" srcId="{ADF8DED6-7217-4A74-86F6-4974FFBC4F94}" destId="{A959D230-351C-450C-A025-BAE1AE594D85}" srcOrd="0" destOrd="0" presId="urn:microsoft.com/office/officeart/2005/8/layout/vList2"/>
    <dgm:cxn modelId="{CE7E3C5D-DA0E-4D49-9829-EB95EFFFD3E2}" type="presOf" srcId="{5D76A384-04D2-43F0-A082-2A612B005D1C}" destId="{1C6B4745-6A8A-4FC4-A979-E57A59CD2522}" srcOrd="0" destOrd="0" presId="urn:microsoft.com/office/officeart/2005/8/layout/vList2"/>
    <dgm:cxn modelId="{F185695B-A24A-4F05-842B-87D611BD93AE}" type="presOf" srcId="{6759E4A8-F53F-4EAA-ACD3-65123EDA31C2}" destId="{161D7F30-D785-4E53-9816-A86ABFCD23DB}" srcOrd="0" destOrd="0" presId="urn:microsoft.com/office/officeart/2005/8/layout/vList2"/>
    <dgm:cxn modelId="{61FF92F4-F3B5-4822-880F-6E32DEA2DB08}" srcId="{76781A85-534E-4003-970C-58430DD1EF4C}" destId="{6759E4A8-F53F-4EAA-ACD3-65123EDA31C2}" srcOrd="1" destOrd="0" parTransId="{E8CEAE10-EE53-4D44-BC03-A5363CDE7E9C}" sibTransId="{BC9A4E8C-D7E3-4A3A-9A45-FFB45E4CD946}"/>
    <dgm:cxn modelId="{83FB668C-A881-4E0C-AA78-48E7CBE7CB29}" type="presOf" srcId="{76781A85-534E-4003-970C-58430DD1EF4C}" destId="{53B637F1-C698-4ADD-9685-8348722C3935}" srcOrd="0" destOrd="0" presId="urn:microsoft.com/office/officeart/2005/8/layout/vList2"/>
    <dgm:cxn modelId="{F5CCED0E-850A-4F39-9E0E-806BEE2763B1}" type="presParOf" srcId="{53B637F1-C698-4ADD-9685-8348722C3935}" destId="{1C6B4745-6A8A-4FC4-A979-E57A59CD2522}" srcOrd="0" destOrd="0" presId="urn:microsoft.com/office/officeart/2005/8/layout/vList2"/>
    <dgm:cxn modelId="{E98A2333-B3BC-4226-A6F1-9C7C3268C959}" type="presParOf" srcId="{53B637F1-C698-4ADD-9685-8348722C3935}" destId="{AD03DC46-3385-4BAA-91CC-567F51C4B0D7}" srcOrd="1" destOrd="0" presId="urn:microsoft.com/office/officeart/2005/8/layout/vList2"/>
    <dgm:cxn modelId="{B78E3B69-8438-48D0-BF06-A64287B8FB38}" type="presParOf" srcId="{53B637F1-C698-4ADD-9685-8348722C3935}" destId="{161D7F30-D785-4E53-9816-A86ABFCD23DB}" srcOrd="2" destOrd="0" presId="urn:microsoft.com/office/officeart/2005/8/layout/vList2"/>
    <dgm:cxn modelId="{19EE6CA0-315C-4FE0-84B8-152012B7E80A}" type="presParOf" srcId="{53B637F1-C698-4ADD-9685-8348722C3935}" destId="{7481DF1E-9B6D-434C-B168-6F67721FFA94}" srcOrd="3" destOrd="0" presId="urn:microsoft.com/office/officeart/2005/8/layout/vList2"/>
    <dgm:cxn modelId="{B87CB9FF-86FE-4193-97B9-EE85104C80F5}" type="presParOf" srcId="{53B637F1-C698-4ADD-9685-8348722C3935}" destId="{59F69D8A-94FE-4531-8E43-8CCCB6E08C9D}" srcOrd="4" destOrd="0" presId="urn:microsoft.com/office/officeart/2005/8/layout/vList2"/>
    <dgm:cxn modelId="{59190040-A005-4593-A91E-F48D925910E2}" type="presParOf" srcId="{53B637F1-C698-4ADD-9685-8348722C3935}" destId="{63DFBDCB-182C-452E-836B-7465D14104F6}" srcOrd="5" destOrd="0" presId="urn:microsoft.com/office/officeart/2005/8/layout/vList2"/>
    <dgm:cxn modelId="{CD647393-8DF0-4125-8472-861B018C27E6}" type="presParOf" srcId="{53B637F1-C698-4ADD-9685-8348722C3935}" destId="{A959D230-351C-450C-A025-BAE1AE594D8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§4.1</a:t>
          </a:r>
          <a:r>
            <a:rPr lang="zh-TW" altLang="en-US" b="1" dirty="0" smtClean="0">
              <a:solidFill>
                <a:schemeClr val="bg1"/>
              </a:solidFill>
              <a:latin typeface="微軟正黑體" pitchFamily="34" charset="-120"/>
              <a:ea typeface="微軟正黑體" pitchFamily="34" charset="-120"/>
            </a:rPr>
            <a:t> 環境分析的架構與內涵</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solidFill>
              <a:schemeClr val="bg1"/>
            </a:solidFill>
          </a:endParaRPr>
        </a:p>
      </dgm:t>
    </dgm:pt>
    <dgm:pt modelId="{09A1A4BB-F87A-43D9-AC54-9702698BADAC}" type="sibTrans" cxnId="{47C01544-8DD8-4312-B637-6C3D33CB396A}">
      <dgm:prSet/>
      <dgm:spPr/>
      <dgm:t>
        <a:bodyPr/>
        <a:lstStyle/>
        <a:p>
          <a:endParaRPr lang="zh-TW" altLang="en-US">
            <a:solidFill>
              <a:schemeClr val="bg1"/>
            </a:solidFill>
          </a:endParaRPr>
        </a:p>
      </dgm:t>
    </dgm:pt>
    <dgm:pt modelId="{8568854A-A447-4B03-835B-45F0AE423C9C}">
      <dgm:prSet phldrT="[文字]"/>
      <dgm:spPr>
        <a:solidFill>
          <a:schemeClr val="accent6">
            <a:lumMod val="50000"/>
          </a:schemeClr>
        </a:solidFill>
      </dgm:spPr>
      <dgm:t>
        <a:bodyPr/>
        <a:lstStyle/>
        <a:p>
          <a:r>
            <a:rPr lang="en-US" altLang="zh-TW" b="1" dirty="0" smtClean="0">
              <a:solidFill>
                <a:schemeClr val="bg1"/>
              </a:solidFill>
              <a:latin typeface="微軟正黑體" pitchFamily="34" charset="-120"/>
              <a:ea typeface="微軟正黑體" pitchFamily="34" charset="-120"/>
            </a:rPr>
            <a:t>§4.2</a:t>
          </a:r>
          <a:r>
            <a:rPr lang="zh-TW" altLang="en-US" b="1" dirty="0" smtClean="0">
              <a:solidFill>
                <a:schemeClr val="bg1"/>
              </a:solidFill>
              <a:latin typeface="微軟正黑體" pitchFamily="34" charset="-120"/>
              <a:ea typeface="微軟正黑體" pitchFamily="34" charset="-120"/>
            </a:rPr>
            <a:t> 總體環境變數</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solidFill>
              <a:schemeClr val="bg1"/>
            </a:solidFill>
          </a:endParaRPr>
        </a:p>
      </dgm:t>
    </dgm:pt>
    <dgm:pt modelId="{E4C276F7-0D70-4940-B8D3-F8CFA11B26E9}" type="sibTrans" cxnId="{0DF401DF-5BA8-4CA0-8B4A-86FF63D176F0}">
      <dgm:prSet/>
      <dgm:spPr/>
      <dgm:t>
        <a:bodyPr/>
        <a:lstStyle/>
        <a:p>
          <a:endParaRPr lang="zh-TW" altLang="en-US">
            <a:solidFill>
              <a:schemeClr val="bg1"/>
            </a:solidFill>
          </a:endParaRPr>
        </a:p>
      </dgm:t>
    </dgm:pt>
    <dgm:pt modelId="{4E70093C-0310-4E69-8776-A6DFB0C26E7F}">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§4.3</a:t>
          </a:r>
          <a:r>
            <a:rPr lang="zh-TW" altLang="en-US" b="1" dirty="0" smtClean="0">
              <a:solidFill>
                <a:schemeClr val="bg1"/>
              </a:solidFill>
              <a:latin typeface="微軟正黑體" pitchFamily="34" charset="-120"/>
              <a:ea typeface="微軟正黑體" pitchFamily="34" charset="-120"/>
            </a:rPr>
            <a:t> 環境預測的方法與技術</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solidFill>
              <a:schemeClr val="bg1"/>
            </a:solidFill>
          </a:endParaRPr>
        </a:p>
      </dgm:t>
    </dgm:pt>
    <dgm:pt modelId="{D3B83BFA-C633-4D52-8135-033F0E93D69F}" type="sibTrans" cxnId="{41626EF4-E6BE-4245-9094-CB8FEA06D062}">
      <dgm:prSet/>
      <dgm:spPr/>
      <dgm:t>
        <a:bodyPr/>
        <a:lstStyle/>
        <a:p>
          <a:endParaRPr lang="zh-TW" altLang="en-US">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3">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3">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3">
        <dgm:presLayoutVars>
          <dgm:chMax val="0"/>
          <dgm:bulletEnabled val="1"/>
        </dgm:presLayoutVars>
      </dgm:prSet>
      <dgm:spPr/>
      <dgm:t>
        <a:bodyPr/>
        <a:lstStyle/>
        <a:p>
          <a:endParaRPr lang="zh-TW" altLang="en-US"/>
        </a:p>
      </dgm:t>
    </dgm:pt>
  </dgm:ptLst>
  <dgm:cxnLst>
    <dgm:cxn modelId="{87C2C7E7-7B87-4FDE-AF5B-CE1F83744105}" type="presOf" srcId="{8568854A-A447-4B03-835B-45F0AE423C9C}" destId="{8ECE8589-8516-4D5C-8698-B69BE5F46FB4}" srcOrd="0" destOrd="0" presId="urn:microsoft.com/office/officeart/2005/8/layout/vList2"/>
    <dgm:cxn modelId="{00F09866-70FC-4DB5-9B2C-68B48F886557}" type="presOf" srcId="{5D83FBFE-DA44-4E7D-83ED-94E4B84DBE1F}" destId="{C4AE292F-DE7B-44B4-9E4C-25DCB97EF6B9}"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C6063651-CD68-4F2D-BF3A-D55345DA7D05}" type="presOf" srcId="{E0BE5102-0D12-4217-B370-5C6810A1ED0C}" destId="{712F8263-28A0-42F7-A532-BB05114E06A4}"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0DF401DF-5BA8-4CA0-8B4A-86FF63D176F0}" srcId="{5D83FBFE-DA44-4E7D-83ED-94E4B84DBE1F}" destId="{8568854A-A447-4B03-835B-45F0AE423C9C}" srcOrd="1" destOrd="0" parTransId="{6636148B-3A1B-4331-8831-5384796FE18F}" sibTransId="{E4C276F7-0D70-4940-B8D3-F8CFA11B26E9}"/>
    <dgm:cxn modelId="{99357106-2CED-4055-A9A8-6430C4BBCB67}" type="presOf" srcId="{4E70093C-0310-4E69-8776-A6DFB0C26E7F}" destId="{AE0AAF5F-BFF0-4A8C-9D32-008D956B3228}" srcOrd="0" destOrd="0" presId="urn:microsoft.com/office/officeart/2005/8/layout/vList2"/>
    <dgm:cxn modelId="{E3EC1F4E-8700-4B20-9357-CA7769F41485}" type="presParOf" srcId="{C4AE292F-DE7B-44B4-9E4C-25DCB97EF6B9}" destId="{712F8263-28A0-42F7-A532-BB05114E06A4}" srcOrd="0" destOrd="0" presId="urn:microsoft.com/office/officeart/2005/8/layout/vList2"/>
    <dgm:cxn modelId="{D822AF55-F3B4-4CFB-8818-CF09FF0640FD}" type="presParOf" srcId="{C4AE292F-DE7B-44B4-9E4C-25DCB97EF6B9}" destId="{FBD49CCE-CFA8-4672-BC9D-DCAFEF8D5634}" srcOrd="1" destOrd="0" presId="urn:microsoft.com/office/officeart/2005/8/layout/vList2"/>
    <dgm:cxn modelId="{C522AD8C-F1C8-46ED-8484-D658AD54620A}" type="presParOf" srcId="{C4AE292F-DE7B-44B4-9E4C-25DCB97EF6B9}" destId="{8ECE8589-8516-4D5C-8698-B69BE5F46FB4}" srcOrd="2" destOrd="0" presId="urn:microsoft.com/office/officeart/2005/8/layout/vList2"/>
    <dgm:cxn modelId="{3C588609-BC2F-4C2E-9219-B7817A08A4AB}" type="presParOf" srcId="{C4AE292F-DE7B-44B4-9E4C-25DCB97EF6B9}" destId="{00A968C6-6FA7-4B96-BB75-94E6D5D63E87}" srcOrd="3" destOrd="0" presId="urn:microsoft.com/office/officeart/2005/8/layout/vList2"/>
    <dgm:cxn modelId="{932452B3-E318-4911-894B-9AA77C64F30C}" type="presParOf" srcId="{C4AE292F-DE7B-44B4-9E4C-25DCB97EF6B9}" destId="{AE0AAF5F-BFF0-4A8C-9D32-008D956B32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A3A241-1C84-4A4F-8236-D37B1202AF1E}" type="doc">
      <dgm:prSet loTypeId="urn:microsoft.com/office/officeart/2005/8/layout/default#1" loCatId="list" qsTypeId="urn:microsoft.com/office/officeart/2005/8/quickstyle/3d2" qsCatId="3D" csTypeId="urn:microsoft.com/office/officeart/2005/8/colors/accent1_2" csCatId="accent1" phldr="1"/>
      <dgm:spPr/>
      <dgm:t>
        <a:bodyPr/>
        <a:lstStyle/>
        <a:p>
          <a:endParaRPr lang="zh-TW" altLang="en-US"/>
        </a:p>
      </dgm:t>
    </dgm:pt>
    <dgm:pt modelId="{7DFB6C22-7614-4C13-8BAE-01C490178973}">
      <dgm:prSet phldrT="[文字]" custT="1"/>
      <dgm:spPr>
        <a:solidFill>
          <a:srgbClr val="0099FF"/>
        </a:solidFill>
      </dgm:spPr>
      <dgm:t>
        <a:bodyPr/>
        <a:lstStyle/>
        <a:p>
          <a:r>
            <a:rPr kumimoji="1" lang="zh-TW" altLang="en-US" sz="2800" b="1" i="0" u="none" strike="noStrike" cap="none" spc="0" normalizeH="0" baseline="0" noProof="0" dirty="0" smtClean="0">
              <a:ln/>
              <a:effectLst/>
              <a:uLnTx/>
              <a:uFillTx/>
              <a:latin typeface="微軟正黑體" panose="020B0604030504040204" pitchFamily="34" charset="-120"/>
              <a:ea typeface="微軟正黑體" panose="020B0604030504040204" pitchFamily="34" charset="-120"/>
              <a:cs typeface="+mn-cs"/>
            </a:rPr>
            <a:t>人口統計</a:t>
          </a:r>
          <a:endParaRPr lang="zh-TW" altLang="en-US" sz="2800" dirty="0">
            <a:latin typeface="微軟正黑體" panose="020B0604030504040204" pitchFamily="34" charset="-120"/>
            <a:ea typeface="微軟正黑體" panose="020B0604030504040204" pitchFamily="34" charset="-120"/>
          </a:endParaRPr>
        </a:p>
      </dgm:t>
    </dgm:pt>
    <dgm:pt modelId="{45BD31D8-59E5-4F15-B088-5ADAD9FED527}" type="parTrans" cxnId="{4969F4D7-579A-4C75-BF3F-29E5DA3365A5}">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09E516CE-DD3B-4F45-A0EF-E26CAFEE2A67}" type="sibTrans" cxnId="{4969F4D7-579A-4C75-BF3F-29E5DA3365A5}">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2E137169-3F56-448E-8AE0-8B6D7A33EEB8}">
      <dgm:prSet phldrT="[文字]" custT="1"/>
      <dgm:spPr>
        <a:solidFill>
          <a:srgbClr val="00B050"/>
        </a:solidFill>
      </dgm:spPr>
      <dgm:t>
        <a:bodyPr/>
        <a:lstStyle/>
        <a:p>
          <a:pPr rtl="0"/>
          <a:r>
            <a:rPr kumimoji="1" lang="zh-TW" altLang="en-US" sz="2800" b="1" i="0" u="none" strike="noStrike" cap="none" spc="0" normalizeH="0" baseline="0" noProof="0" dirty="0" smtClean="0">
              <a:ln/>
              <a:effectLst/>
              <a:uLnTx/>
              <a:uFillTx/>
              <a:latin typeface="微軟正黑體" panose="020B0604030504040204" pitchFamily="34" charset="-120"/>
              <a:ea typeface="微軟正黑體" panose="020B0604030504040204" pitchFamily="34" charset="-120"/>
              <a:cs typeface="+mn-cs"/>
            </a:rPr>
            <a:t>經濟</a:t>
          </a:r>
          <a:endParaRPr lang="zh-TW" altLang="en-US" sz="2800" dirty="0">
            <a:latin typeface="微軟正黑體" panose="020B0604030504040204" pitchFamily="34" charset="-120"/>
            <a:ea typeface="微軟正黑體" panose="020B0604030504040204" pitchFamily="34" charset="-120"/>
          </a:endParaRPr>
        </a:p>
      </dgm:t>
    </dgm:pt>
    <dgm:pt modelId="{A70AE213-E28F-49DD-87B7-E52F300167EF}" type="parTrans" cxnId="{75964A65-3568-4CAE-B01D-9842C4C749E0}">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63E6405F-6426-43D9-A2C5-E5190FB5007C}" type="sibTrans" cxnId="{75964A65-3568-4CAE-B01D-9842C4C749E0}">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1BA194CF-9C04-4083-9437-F5E1E326E16A}">
      <dgm:prSet phldrT="[文字]" custT="1"/>
      <dgm:spPr>
        <a:solidFill>
          <a:srgbClr val="FF5050"/>
        </a:solidFill>
      </dgm:spPr>
      <dgm:t>
        <a:bodyPr/>
        <a:lstStyle/>
        <a:p>
          <a:pPr rtl="0"/>
          <a:r>
            <a:rPr kumimoji="1" lang="zh-TW" altLang="en-US" sz="2800" b="1" i="0" u="none" strike="noStrike" cap="none" spc="0" normalizeH="0" baseline="0" noProof="0" dirty="0" smtClean="0">
              <a:ln/>
              <a:effectLst/>
              <a:uLnTx/>
              <a:uFillTx/>
              <a:latin typeface="微軟正黑體" panose="020B0604030504040204" pitchFamily="34" charset="-120"/>
              <a:ea typeface="微軟正黑體" panose="020B0604030504040204" pitchFamily="34" charset="-120"/>
              <a:cs typeface="+mn-cs"/>
            </a:rPr>
            <a:t>社會與文化</a:t>
          </a:r>
          <a:endParaRPr lang="zh-TW" altLang="en-US" sz="2800" dirty="0">
            <a:latin typeface="微軟正黑體" panose="020B0604030504040204" pitchFamily="34" charset="-120"/>
            <a:ea typeface="微軟正黑體" panose="020B0604030504040204" pitchFamily="34" charset="-120"/>
          </a:endParaRPr>
        </a:p>
      </dgm:t>
    </dgm:pt>
    <dgm:pt modelId="{2E45C860-25AB-4FE8-BB8A-FA78C7F787D0}" type="parTrans" cxnId="{FE9482A9-9102-446B-973F-B5EF6B2B2EC9}">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67A6F827-E8C9-4262-A773-F1E715A7ECBB}" type="sibTrans" cxnId="{FE9482A9-9102-446B-973F-B5EF6B2B2EC9}">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33951596-7FF5-4C93-A448-624CE99EB960}">
      <dgm:prSet phldrT="[文字]" custT="1"/>
      <dgm:spPr>
        <a:solidFill>
          <a:schemeClr val="tx2">
            <a:lumMod val="65000"/>
            <a:lumOff val="35000"/>
          </a:schemeClr>
        </a:solidFill>
      </dgm:spPr>
      <dgm:t>
        <a:bodyPr/>
        <a:lstStyle/>
        <a:p>
          <a:pPr rtl="0"/>
          <a:r>
            <a:rPr kumimoji="1" lang="zh-TW" altLang="en-US" sz="2800" b="1" i="0" u="none" strike="noStrike" cap="none" spc="0" normalizeH="0" baseline="0" noProof="0" dirty="0" smtClean="0">
              <a:ln/>
              <a:effectLst/>
              <a:uLnTx/>
              <a:uFillTx/>
              <a:latin typeface="微軟正黑體" panose="020B0604030504040204" pitchFamily="34" charset="-120"/>
              <a:ea typeface="微軟正黑體" panose="020B0604030504040204" pitchFamily="34" charset="-120"/>
              <a:cs typeface="+mn-cs"/>
            </a:rPr>
            <a:t>政治與</a:t>
          </a:r>
          <a:endParaRPr kumimoji="1" lang="en-US" altLang="zh-TW" sz="2800" b="1" i="0" u="none" strike="noStrike" cap="none" spc="0" normalizeH="0" baseline="0" noProof="0" dirty="0" smtClean="0">
            <a:ln/>
            <a:effectLst/>
            <a:uLnTx/>
            <a:uFillTx/>
            <a:latin typeface="微軟正黑體" panose="020B0604030504040204" pitchFamily="34" charset="-120"/>
            <a:ea typeface="微軟正黑體" panose="020B0604030504040204" pitchFamily="34" charset="-120"/>
            <a:cs typeface="+mn-cs"/>
          </a:endParaRPr>
        </a:p>
        <a:p>
          <a:pPr rtl="0"/>
          <a:r>
            <a:rPr kumimoji="1" lang="zh-TW" altLang="en-US" sz="2800" b="1" i="0" u="none" strike="noStrike" cap="none" spc="0" normalizeH="0" baseline="0" noProof="0" dirty="0" smtClean="0">
              <a:ln/>
              <a:effectLst/>
              <a:uLnTx/>
              <a:uFillTx/>
              <a:latin typeface="微軟正黑體" panose="020B0604030504040204" pitchFamily="34" charset="-120"/>
              <a:ea typeface="微軟正黑體" panose="020B0604030504040204" pitchFamily="34" charset="-120"/>
              <a:cs typeface="+mn-cs"/>
            </a:rPr>
            <a:t>法律</a:t>
          </a:r>
          <a:endParaRPr lang="zh-TW" altLang="en-US" sz="2800" dirty="0">
            <a:latin typeface="微軟正黑體" panose="020B0604030504040204" pitchFamily="34" charset="-120"/>
            <a:ea typeface="微軟正黑體" panose="020B0604030504040204" pitchFamily="34" charset="-120"/>
          </a:endParaRPr>
        </a:p>
      </dgm:t>
    </dgm:pt>
    <dgm:pt modelId="{4E7A8995-C78B-48A8-BD41-B5ECF0CB979E}" type="parTrans" cxnId="{41E66751-495A-4A2E-BE82-ACE80B1E4B68}">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891D0C16-9CE4-40A8-BD5B-25B60A487EF3}" type="sibTrans" cxnId="{41E66751-495A-4A2E-BE82-ACE80B1E4B68}">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D4BECE9E-8797-4DDD-A4A8-F37E99FE382D}">
      <dgm:prSet phldrT="[文字]" custT="1"/>
      <dgm:spPr>
        <a:solidFill>
          <a:srgbClr val="990000"/>
        </a:solidFill>
        <a:ln>
          <a:solidFill>
            <a:srgbClr val="990000"/>
          </a:solidFill>
        </a:ln>
      </dgm:spPr>
      <dgm:t>
        <a:bodyPr/>
        <a:lstStyle/>
        <a:p>
          <a:pPr rtl="0"/>
          <a:r>
            <a:rPr kumimoji="1" lang="zh-TW" altLang="en-US" sz="2800" b="1" i="0" u="none" strike="noStrike" cap="none" spc="0" normalizeH="0" baseline="0" noProof="0" smtClean="0">
              <a:ln/>
              <a:effectLst/>
              <a:uLnTx/>
              <a:uFillTx/>
              <a:latin typeface="微軟正黑體" panose="020B0604030504040204" pitchFamily="34" charset="-120"/>
              <a:ea typeface="微軟正黑體" panose="020B0604030504040204" pitchFamily="34" charset="-120"/>
              <a:cs typeface="+mn-cs"/>
            </a:rPr>
            <a:t>科技</a:t>
          </a:r>
          <a:endParaRPr lang="zh-TW" altLang="en-US" sz="2800" dirty="0">
            <a:latin typeface="微軟正黑體" panose="020B0604030504040204" pitchFamily="34" charset="-120"/>
            <a:ea typeface="微軟正黑體" panose="020B0604030504040204" pitchFamily="34" charset="-120"/>
          </a:endParaRPr>
        </a:p>
      </dgm:t>
    </dgm:pt>
    <dgm:pt modelId="{193E5032-CF7C-4D63-9DB0-36D315D547A0}" type="parTrans" cxnId="{4EE3646E-88A8-42C0-B675-C07588BE5CBF}">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ED9F759E-F441-4B44-9564-41BBE2D3F785}" type="sibTrans" cxnId="{4EE3646E-88A8-42C0-B675-C07588BE5CBF}">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CEAD1188-BCDB-4695-954E-C86AF9C5A93C}">
      <dgm:prSet phldrT="[文字]" custT="1"/>
      <dgm:spPr>
        <a:solidFill>
          <a:schemeClr val="accent2">
            <a:lumMod val="75000"/>
          </a:schemeClr>
        </a:solidFill>
      </dgm:spPr>
      <dgm:t>
        <a:bodyPr/>
        <a:lstStyle/>
        <a:p>
          <a:pPr rtl="0"/>
          <a:r>
            <a:rPr kumimoji="1" lang="zh-TW" altLang="en-US" sz="2800" b="1" i="0" u="none" strike="noStrike" cap="none" spc="0" normalizeH="0" baseline="0" noProof="0" smtClean="0">
              <a:ln/>
              <a:effectLst/>
              <a:uLnTx/>
              <a:uFillTx/>
              <a:latin typeface="微軟正黑體" panose="020B0604030504040204" pitchFamily="34" charset="-120"/>
              <a:ea typeface="微軟正黑體" panose="020B0604030504040204" pitchFamily="34" charset="-120"/>
              <a:cs typeface="+mn-cs"/>
            </a:rPr>
            <a:t>自然</a:t>
          </a:r>
          <a:endParaRPr lang="zh-TW" altLang="en-US" sz="2800" dirty="0">
            <a:latin typeface="微軟正黑體" panose="020B0604030504040204" pitchFamily="34" charset="-120"/>
            <a:ea typeface="微軟正黑體" panose="020B0604030504040204" pitchFamily="34" charset="-120"/>
          </a:endParaRPr>
        </a:p>
      </dgm:t>
    </dgm:pt>
    <dgm:pt modelId="{4EFAF265-519E-4A54-9B82-F8CE067A1F34}" type="parTrans" cxnId="{7709C4BE-0711-4775-A57D-30BAC6567814}">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08FA6C8F-4A54-460D-8033-D90CF2F995A7}" type="sibTrans" cxnId="{7709C4BE-0711-4775-A57D-30BAC6567814}">
      <dgm:prSet/>
      <dgm:spPr/>
      <dgm:t>
        <a:bodyPr/>
        <a:lstStyle/>
        <a:p>
          <a:endParaRPr lang="zh-TW" altLang="en-US" sz="2400">
            <a:latin typeface="微軟正黑體" panose="020B0604030504040204" pitchFamily="34" charset="-120"/>
            <a:ea typeface="微軟正黑體" panose="020B0604030504040204" pitchFamily="34" charset="-120"/>
          </a:endParaRPr>
        </a:p>
      </dgm:t>
    </dgm:pt>
    <dgm:pt modelId="{CA616062-2D65-494C-B767-F37229488D06}" type="pres">
      <dgm:prSet presAssocID="{60A3A241-1C84-4A4F-8236-D37B1202AF1E}" presName="diagram" presStyleCnt="0">
        <dgm:presLayoutVars>
          <dgm:dir/>
          <dgm:resizeHandles val="exact"/>
        </dgm:presLayoutVars>
      </dgm:prSet>
      <dgm:spPr/>
      <dgm:t>
        <a:bodyPr/>
        <a:lstStyle/>
        <a:p>
          <a:endParaRPr lang="zh-TW" altLang="en-US"/>
        </a:p>
      </dgm:t>
    </dgm:pt>
    <dgm:pt modelId="{1154BF0A-D7AF-4F5A-A301-A9D22E5B5E8E}" type="pres">
      <dgm:prSet presAssocID="{7DFB6C22-7614-4C13-8BAE-01C490178973}" presName="node" presStyleLbl="node1" presStyleIdx="0" presStyleCnt="6">
        <dgm:presLayoutVars>
          <dgm:bulletEnabled val="1"/>
        </dgm:presLayoutVars>
      </dgm:prSet>
      <dgm:spPr/>
      <dgm:t>
        <a:bodyPr/>
        <a:lstStyle/>
        <a:p>
          <a:endParaRPr lang="zh-TW" altLang="en-US"/>
        </a:p>
      </dgm:t>
    </dgm:pt>
    <dgm:pt modelId="{74ADCE4D-7DF4-4FE9-9022-EDD956580FF8}" type="pres">
      <dgm:prSet presAssocID="{09E516CE-DD3B-4F45-A0EF-E26CAFEE2A67}" presName="sibTrans" presStyleCnt="0"/>
      <dgm:spPr/>
      <dgm:t>
        <a:bodyPr/>
        <a:lstStyle/>
        <a:p>
          <a:endParaRPr lang="zh-TW" altLang="en-US"/>
        </a:p>
      </dgm:t>
    </dgm:pt>
    <dgm:pt modelId="{CEB9FF0A-37C9-4B46-8B4D-300006AE2BD5}" type="pres">
      <dgm:prSet presAssocID="{2E137169-3F56-448E-8AE0-8B6D7A33EEB8}" presName="node" presStyleLbl="node1" presStyleIdx="1" presStyleCnt="6">
        <dgm:presLayoutVars>
          <dgm:bulletEnabled val="1"/>
        </dgm:presLayoutVars>
      </dgm:prSet>
      <dgm:spPr/>
      <dgm:t>
        <a:bodyPr/>
        <a:lstStyle/>
        <a:p>
          <a:endParaRPr lang="zh-TW" altLang="en-US"/>
        </a:p>
      </dgm:t>
    </dgm:pt>
    <dgm:pt modelId="{18B6CE90-FEFA-4986-8CC6-DCCA14B0494F}" type="pres">
      <dgm:prSet presAssocID="{63E6405F-6426-43D9-A2C5-E5190FB5007C}" presName="sibTrans" presStyleCnt="0"/>
      <dgm:spPr/>
      <dgm:t>
        <a:bodyPr/>
        <a:lstStyle/>
        <a:p>
          <a:endParaRPr lang="zh-TW" altLang="en-US"/>
        </a:p>
      </dgm:t>
    </dgm:pt>
    <dgm:pt modelId="{D7383869-0D93-4C97-BB9B-9C9FA7529387}" type="pres">
      <dgm:prSet presAssocID="{1BA194CF-9C04-4083-9437-F5E1E326E16A}" presName="node" presStyleLbl="node1" presStyleIdx="2" presStyleCnt="6">
        <dgm:presLayoutVars>
          <dgm:bulletEnabled val="1"/>
        </dgm:presLayoutVars>
      </dgm:prSet>
      <dgm:spPr/>
      <dgm:t>
        <a:bodyPr/>
        <a:lstStyle/>
        <a:p>
          <a:endParaRPr lang="zh-TW" altLang="en-US"/>
        </a:p>
      </dgm:t>
    </dgm:pt>
    <dgm:pt modelId="{3646951A-4A75-4C74-9B77-AD153F3410E9}" type="pres">
      <dgm:prSet presAssocID="{67A6F827-E8C9-4262-A773-F1E715A7ECBB}" presName="sibTrans" presStyleCnt="0"/>
      <dgm:spPr/>
      <dgm:t>
        <a:bodyPr/>
        <a:lstStyle/>
        <a:p>
          <a:endParaRPr lang="zh-TW" altLang="en-US"/>
        </a:p>
      </dgm:t>
    </dgm:pt>
    <dgm:pt modelId="{4D6F1976-890F-4A07-8A65-2DF108472C98}" type="pres">
      <dgm:prSet presAssocID="{33951596-7FF5-4C93-A448-624CE99EB960}" presName="node" presStyleLbl="node1" presStyleIdx="3" presStyleCnt="6">
        <dgm:presLayoutVars>
          <dgm:bulletEnabled val="1"/>
        </dgm:presLayoutVars>
      </dgm:prSet>
      <dgm:spPr/>
      <dgm:t>
        <a:bodyPr/>
        <a:lstStyle/>
        <a:p>
          <a:endParaRPr lang="zh-TW" altLang="en-US"/>
        </a:p>
      </dgm:t>
    </dgm:pt>
    <dgm:pt modelId="{D8BBB2A8-BF21-406A-A794-B364726E9880}" type="pres">
      <dgm:prSet presAssocID="{891D0C16-9CE4-40A8-BD5B-25B60A487EF3}" presName="sibTrans" presStyleCnt="0"/>
      <dgm:spPr/>
      <dgm:t>
        <a:bodyPr/>
        <a:lstStyle/>
        <a:p>
          <a:endParaRPr lang="zh-TW" altLang="en-US"/>
        </a:p>
      </dgm:t>
    </dgm:pt>
    <dgm:pt modelId="{9DB757F8-4F26-4813-ABCA-5CDF5066909B}" type="pres">
      <dgm:prSet presAssocID="{D4BECE9E-8797-4DDD-A4A8-F37E99FE382D}" presName="node" presStyleLbl="node1" presStyleIdx="4" presStyleCnt="6">
        <dgm:presLayoutVars>
          <dgm:bulletEnabled val="1"/>
        </dgm:presLayoutVars>
      </dgm:prSet>
      <dgm:spPr/>
      <dgm:t>
        <a:bodyPr/>
        <a:lstStyle/>
        <a:p>
          <a:endParaRPr lang="zh-TW" altLang="en-US"/>
        </a:p>
      </dgm:t>
    </dgm:pt>
    <dgm:pt modelId="{5FEAB128-43B8-44F2-9E58-2362D81C0F92}" type="pres">
      <dgm:prSet presAssocID="{ED9F759E-F441-4B44-9564-41BBE2D3F785}" presName="sibTrans" presStyleCnt="0"/>
      <dgm:spPr/>
      <dgm:t>
        <a:bodyPr/>
        <a:lstStyle/>
        <a:p>
          <a:endParaRPr lang="zh-TW" altLang="en-US"/>
        </a:p>
      </dgm:t>
    </dgm:pt>
    <dgm:pt modelId="{06A109EF-6A73-4755-85E5-BC1FDAB25785}" type="pres">
      <dgm:prSet presAssocID="{CEAD1188-BCDB-4695-954E-C86AF9C5A93C}" presName="node" presStyleLbl="node1" presStyleIdx="5" presStyleCnt="6">
        <dgm:presLayoutVars>
          <dgm:bulletEnabled val="1"/>
        </dgm:presLayoutVars>
      </dgm:prSet>
      <dgm:spPr/>
      <dgm:t>
        <a:bodyPr/>
        <a:lstStyle/>
        <a:p>
          <a:endParaRPr lang="zh-TW" altLang="en-US"/>
        </a:p>
      </dgm:t>
    </dgm:pt>
  </dgm:ptLst>
  <dgm:cxnLst>
    <dgm:cxn modelId="{7709C4BE-0711-4775-A57D-30BAC6567814}" srcId="{60A3A241-1C84-4A4F-8236-D37B1202AF1E}" destId="{CEAD1188-BCDB-4695-954E-C86AF9C5A93C}" srcOrd="5" destOrd="0" parTransId="{4EFAF265-519E-4A54-9B82-F8CE067A1F34}" sibTransId="{08FA6C8F-4A54-460D-8033-D90CF2F995A7}"/>
    <dgm:cxn modelId="{4E568F08-A612-49C6-95A9-66C61F46B82B}" type="presOf" srcId="{1BA194CF-9C04-4083-9437-F5E1E326E16A}" destId="{D7383869-0D93-4C97-BB9B-9C9FA7529387}" srcOrd="0" destOrd="0" presId="urn:microsoft.com/office/officeart/2005/8/layout/default#1"/>
    <dgm:cxn modelId="{FA5A7F04-8F5C-4502-90C0-9B712C3B78FB}" type="presOf" srcId="{2E137169-3F56-448E-8AE0-8B6D7A33EEB8}" destId="{CEB9FF0A-37C9-4B46-8B4D-300006AE2BD5}" srcOrd="0" destOrd="0" presId="urn:microsoft.com/office/officeart/2005/8/layout/default#1"/>
    <dgm:cxn modelId="{75964A65-3568-4CAE-B01D-9842C4C749E0}" srcId="{60A3A241-1C84-4A4F-8236-D37B1202AF1E}" destId="{2E137169-3F56-448E-8AE0-8B6D7A33EEB8}" srcOrd="1" destOrd="0" parTransId="{A70AE213-E28F-49DD-87B7-E52F300167EF}" sibTransId="{63E6405F-6426-43D9-A2C5-E5190FB5007C}"/>
    <dgm:cxn modelId="{B8675C32-2BDC-41B9-BAAC-D66EF8017882}" type="presOf" srcId="{33951596-7FF5-4C93-A448-624CE99EB960}" destId="{4D6F1976-890F-4A07-8A65-2DF108472C98}" srcOrd="0" destOrd="0" presId="urn:microsoft.com/office/officeart/2005/8/layout/default#1"/>
    <dgm:cxn modelId="{89E588FA-39FF-4678-BAE8-781772C65A00}" type="presOf" srcId="{7DFB6C22-7614-4C13-8BAE-01C490178973}" destId="{1154BF0A-D7AF-4F5A-A301-A9D22E5B5E8E}" srcOrd="0" destOrd="0" presId="urn:microsoft.com/office/officeart/2005/8/layout/default#1"/>
    <dgm:cxn modelId="{41E66751-495A-4A2E-BE82-ACE80B1E4B68}" srcId="{60A3A241-1C84-4A4F-8236-D37B1202AF1E}" destId="{33951596-7FF5-4C93-A448-624CE99EB960}" srcOrd="3" destOrd="0" parTransId="{4E7A8995-C78B-48A8-BD41-B5ECF0CB979E}" sibTransId="{891D0C16-9CE4-40A8-BD5B-25B60A487EF3}"/>
    <dgm:cxn modelId="{FE9482A9-9102-446B-973F-B5EF6B2B2EC9}" srcId="{60A3A241-1C84-4A4F-8236-D37B1202AF1E}" destId="{1BA194CF-9C04-4083-9437-F5E1E326E16A}" srcOrd="2" destOrd="0" parTransId="{2E45C860-25AB-4FE8-BB8A-FA78C7F787D0}" sibTransId="{67A6F827-E8C9-4262-A773-F1E715A7ECBB}"/>
    <dgm:cxn modelId="{6C4030F9-8A74-44F9-B5B2-CE42280A299A}" type="presOf" srcId="{CEAD1188-BCDB-4695-954E-C86AF9C5A93C}" destId="{06A109EF-6A73-4755-85E5-BC1FDAB25785}" srcOrd="0" destOrd="0" presId="urn:microsoft.com/office/officeart/2005/8/layout/default#1"/>
    <dgm:cxn modelId="{9AADB63F-EBA0-4D5A-B8C5-513E94B1923A}" type="presOf" srcId="{60A3A241-1C84-4A4F-8236-D37B1202AF1E}" destId="{CA616062-2D65-494C-B767-F37229488D06}" srcOrd="0" destOrd="0" presId="urn:microsoft.com/office/officeart/2005/8/layout/default#1"/>
    <dgm:cxn modelId="{4EE3646E-88A8-42C0-B675-C07588BE5CBF}" srcId="{60A3A241-1C84-4A4F-8236-D37B1202AF1E}" destId="{D4BECE9E-8797-4DDD-A4A8-F37E99FE382D}" srcOrd="4" destOrd="0" parTransId="{193E5032-CF7C-4D63-9DB0-36D315D547A0}" sibTransId="{ED9F759E-F441-4B44-9564-41BBE2D3F785}"/>
    <dgm:cxn modelId="{24BA5BE4-37D9-4B9B-AEB7-741097B42EDC}" type="presOf" srcId="{D4BECE9E-8797-4DDD-A4A8-F37E99FE382D}" destId="{9DB757F8-4F26-4813-ABCA-5CDF5066909B}" srcOrd="0" destOrd="0" presId="urn:microsoft.com/office/officeart/2005/8/layout/default#1"/>
    <dgm:cxn modelId="{4969F4D7-579A-4C75-BF3F-29E5DA3365A5}" srcId="{60A3A241-1C84-4A4F-8236-D37B1202AF1E}" destId="{7DFB6C22-7614-4C13-8BAE-01C490178973}" srcOrd="0" destOrd="0" parTransId="{45BD31D8-59E5-4F15-B088-5ADAD9FED527}" sibTransId="{09E516CE-DD3B-4F45-A0EF-E26CAFEE2A67}"/>
    <dgm:cxn modelId="{D259AFFF-E0B7-409A-BE69-C08D1D70526D}" type="presParOf" srcId="{CA616062-2D65-494C-B767-F37229488D06}" destId="{1154BF0A-D7AF-4F5A-A301-A9D22E5B5E8E}" srcOrd="0" destOrd="0" presId="urn:microsoft.com/office/officeart/2005/8/layout/default#1"/>
    <dgm:cxn modelId="{766A9B94-B71D-4E09-B89E-186BB1C7113B}" type="presParOf" srcId="{CA616062-2D65-494C-B767-F37229488D06}" destId="{74ADCE4D-7DF4-4FE9-9022-EDD956580FF8}" srcOrd="1" destOrd="0" presId="urn:microsoft.com/office/officeart/2005/8/layout/default#1"/>
    <dgm:cxn modelId="{A32F367C-FF98-4556-9074-CE40604206A1}" type="presParOf" srcId="{CA616062-2D65-494C-B767-F37229488D06}" destId="{CEB9FF0A-37C9-4B46-8B4D-300006AE2BD5}" srcOrd="2" destOrd="0" presId="urn:microsoft.com/office/officeart/2005/8/layout/default#1"/>
    <dgm:cxn modelId="{919F8CF4-32AC-4633-AEF3-E079E30FDCE5}" type="presParOf" srcId="{CA616062-2D65-494C-B767-F37229488D06}" destId="{18B6CE90-FEFA-4986-8CC6-DCCA14B0494F}" srcOrd="3" destOrd="0" presId="urn:microsoft.com/office/officeart/2005/8/layout/default#1"/>
    <dgm:cxn modelId="{679C6825-83AE-4554-BF5D-60AC90D08ECB}" type="presParOf" srcId="{CA616062-2D65-494C-B767-F37229488D06}" destId="{D7383869-0D93-4C97-BB9B-9C9FA7529387}" srcOrd="4" destOrd="0" presId="urn:microsoft.com/office/officeart/2005/8/layout/default#1"/>
    <dgm:cxn modelId="{3B3716BA-1D77-4718-BDCA-897AD3289E25}" type="presParOf" srcId="{CA616062-2D65-494C-B767-F37229488D06}" destId="{3646951A-4A75-4C74-9B77-AD153F3410E9}" srcOrd="5" destOrd="0" presId="urn:microsoft.com/office/officeart/2005/8/layout/default#1"/>
    <dgm:cxn modelId="{EA54AA88-CEC0-42DA-9769-4EF182595B61}" type="presParOf" srcId="{CA616062-2D65-494C-B767-F37229488D06}" destId="{4D6F1976-890F-4A07-8A65-2DF108472C98}" srcOrd="6" destOrd="0" presId="urn:microsoft.com/office/officeart/2005/8/layout/default#1"/>
    <dgm:cxn modelId="{22318E68-10B7-4F9F-9093-AB794C49DBBB}" type="presParOf" srcId="{CA616062-2D65-494C-B767-F37229488D06}" destId="{D8BBB2A8-BF21-406A-A794-B364726E9880}" srcOrd="7" destOrd="0" presId="urn:microsoft.com/office/officeart/2005/8/layout/default#1"/>
    <dgm:cxn modelId="{0CA926F3-858E-486D-BD3C-6C964E463665}" type="presParOf" srcId="{CA616062-2D65-494C-B767-F37229488D06}" destId="{9DB757F8-4F26-4813-ABCA-5CDF5066909B}" srcOrd="8" destOrd="0" presId="urn:microsoft.com/office/officeart/2005/8/layout/default#1"/>
    <dgm:cxn modelId="{FFCE3081-8B4F-4EA2-BCF5-9A4CCDDC31C5}" type="presParOf" srcId="{CA616062-2D65-494C-B767-F37229488D06}" destId="{5FEAB128-43B8-44F2-9E58-2362D81C0F92}" srcOrd="9" destOrd="0" presId="urn:microsoft.com/office/officeart/2005/8/layout/default#1"/>
    <dgm:cxn modelId="{B2ACB26A-C259-4615-BA5C-9193514A4FBB}" type="presParOf" srcId="{CA616062-2D65-494C-B767-F37229488D06}" destId="{06A109EF-6A73-4755-85E5-BC1FDAB25785}"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567634-A164-4975-AF56-560CEE16CC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5C7827A8-95C0-4538-9088-E48C69E2D325}">
      <dgm:prSet phldrT="[文字]"/>
      <dgm:spPr>
        <a:solidFill>
          <a:srgbClr val="00CC66"/>
        </a:solidFill>
        <a:scene3d>
          <a:camera prst="orthographicFront"/>
          <a:lightRig rig="threePt" dir="t"/>
        </a:scene3d>
        <a:sp3d>
          <a:bevelT/>
        </a:sp3d>
      </dgm:spPr>
      <dgm:t>
        <a:bodyPr/>
        <a:lstStyle/>
        <a:p>
          <a:pPr algn="ctr"/>
          <a:r>
            <a:rPr lang="zh-TW" altLang="en-US" b="1" dirty="0" smtClean="0">
              <a:latin typeface="微軟正黑體" pitchFamily="34" charset="-120"/>
              <a:ea typeface="微軟正黑體" pitchFamily="34" charset="-120"/>
            </a:rPr>
            <a:t>總體環境的疆域很大</a:t>
          </a:r>
          <a:endParaRPr lang="zh-TW" altLang="en-US" b="1" dirty="0">
            <a:latin typeface="微軟正黑體" pitchFamily="34" charset="-120"/>
            <a:ea typeface="微軟正黑體" pitchFamily="34" charset="-120"/>
          </a:endParaRPr>
        </a:p>
      </dgm:t>
    </dgm:pt>
    <dgm:pt modelId="{5F2B881E-2EE0-4593-9BD0-63E1E64E13D2}" type="parTrans" cxnId="{1F5D950A-CFEF-4C01-B63D-668CE11399BF}">
      <dgm:prSet/>
      <dgm:spPr/>
      <dgm:t>
        <a:bodyPr/>
        <a:lstStyle/>
        <a:p>
          <a:endParaRPr lang="zh-TW" altLang="en-US"/>
        </a:p>
      </dgm:t>
    </dgm:pt>
    <dgm:pt modelId="{285CBC9C-C89F-4D45-B03E-0FE292290190}" type="sibTrans" cxnId="{1F5D950A-CFEF-4C01-B63D-668CE11399BF}">
      <dgm:prSet/>
      <dgm:spPr/>
      <dgm:t>
        <a:bodyPr/>
        <a:lstStyle/>
        <a:p>
          <a:endParaRPr lang="zh-TW" altLang="en-US"/>
        </a:p>
      </dgm:t>
    </dgm:pt>
    <dgm:pt modelId="{D96DDE33-C9E6-4162-9743-FD06449310BD}">
      <dgm:prSet phldrT="[文字]"/>
      <dgm:spPr>
        <a:solidFill>
          <a:srgbClr val="FF5050"/>
        </a:solidFill>
        <a:scene3d>
          <a:camera prst="orthographicFront"/>
          <a:lightRig rig="threePt" dir="t"/>
        </a:scene3d>
        <a:sp3d>
          <a:bevelT/>
        </a:sp3d>
      </dgm:spPr>
      <dgm:t>
        <a:bodyPr/>
        <a:lstStyle/>
        <a:p>
          <a:pPr algn="ctr"/>
          <a:r>
            <a:rPr lang="zh-TW" altLang="en-US" b="1" dirty="0" smtClean="0">
              <a:latin typeface="微軟正黑體" pitchFamily="34" charset="-120"/>
              <a:ea typeface="微軟正黑體" pitchFamily="34" charset="-120"/>
            </a:rPr>
            <a:t>總體環境的癥候與信號很微弱</a:t>
          </a:r>
          <a:endParaRPr lang="zh-TW" altLang="en-US" b="1" dirty="0">
            <a:latin typeface="微軟正黑體" pitchFamily="34" charset="-120"/>
            <a:ea typeface="微軟正黑體" pitchFamily="34" charset="-120"/>
          </a:endParaRPr>
        </a:p>
      </dgm:t>
    </dgm:pt>
    <dgm:pt modelId="{ECA07483-FEBC-4E4B-A318-E01CA83A24FD}" type="parTrans" cxnId="{B1FEF71B-0020-46D1-96E4-0A2109C98CBF}">
      <dgm:prSet/>
      <dgm:spPr/>
      <dgm:t>
        <a:bodyPr/>
        <a:lstStyle/>
        <a:p>
          <a:endParaRPr lang="zh-TW" altLang="en-US"/>
        </a:p>
      </dgm:t>
    </dgm:pt>
    <dgm:pt modelId="{B4E70199-E492-4D61-A0C7-F34C52701902}" type="sibTrans" cxnId="{B1FEF71B-0020-46D1-96E4-0A2109C98CBF}">
      <dgm:prSet/>
      <dgm:spPr/>
      <dgm:t>
        <a:bodyPr/>
        <a:lstStyle/>
        <a:p>
          <a:endParaRPr lang="zh-TW" altLang="en-US"/>
        </a:p>
      </dgm:t>
    </dgm:pt>
    <dgm:pt modelId="{E26A0171-C190-4349-96A4-2807B5907244}">
      <dgm:prSet phldrT="[文字]"/>
      <dgm:spPr>
        <a:solidFill>
          <a:srgbClr val="7030A0"/>
        </a:solidFill>
        <a:scene3d>
          <a:camera prst="orthographicFront"/>
          <a:lightRig rig="threePt" dir="t"/>
        </a:scene3d>
        <a:sp3d>
          <a:bevelT/>
        </a:sp3d>
      </dgm:spPr>
      <dgm:t>
        <a:bodyPr/>
        <a:lstStyle/>
        <a:p>
          <a:pPr algn="ctr"/>
          <a:r>
            <a:rPr lang="zh-TW" altLang="en-US" b="1" dirty="0" smtClean="0">
              <a:latin typeface="微軟正黑體" pitchFamily="34" charset="-120"/>
              <a:ea typeface="微軟正黑體" pitchFamily="34" charset="-120"/>
            </a:rPr>
            <a:t>總體環境的變數難以控制</a:t>
          </a:r>
          <a:endParaRPr lang="zh-TW" altLang="en-US" b="1" dirty="0">
            <a:latin typeface="微軟正黑體" pitchFamily="34" charset="-120"/>
            <a:ea typeface="微軟正黑體" pitchFamily="34" charset="-120"/>
          </a:endParaRPr>
        </a:p>
      </dgm:t>
    </dgm:pt>
    <dgm:pt modelId="{CB9748E1-1F99-4354-A4EA-BA15D58EC762}" type="parTrans" cxnId="{6AD6F670-6105-4C50-801A-39366CAF8A0E}">
      <dgm:prSet/>
      <dgm:spPr/>
      <dgm:t>
        <a:bodyPr/>
        <a:lstStyle/>
        <a:p>
          <a:endParaRPr lang="zh-TW" altLang="en-US"/>
        </a:p>
      </dgm:t>
    </dgm:pt>
    <dgm:pt modelId="{778153AF-7348-488B-B667-56637CD1B643}" type="sibTrans" cxnId="{6AD6F670-6105-4C50-801A-39366CAF8A0E}">
      <dgm:prSet/>
      <dgm:spPr/>
      <dgm:t>
        <a:bodyPr/>
        <a:lstStyle/>
        <a:p>
          <a:endParaRPr lang="zh-TW" altLang="en-US"/>
        </a:p>
      </dgm:t>
    </dgm:pt>
    <dgm:pt modelId="{D7286978-AE83-476A-84AF-6BCED8366512}">
      <dgm:prSet phldrT="[文字]"/>
      <dgm:spPr>
        <a:solidFill>
          <a:srgbClr val="00B0F0"/>
        </a:solidFill>
        <a:scene3d>
          <a:camera prst="orthographicFront"/>
          <a:lightRig rig="threePt" dir="t"/>
        </a:scene3d>
        <a:sp3d>
          <a:bevelT/>
        </a:sp3d>
      </dgm:spPr>
      <dgm:t>
        <a:bodyPr/>
        <a:lstStyle/>
        <a:p>
          <a:pPr algn="ctr"/>
          <a:r>
            <a:rPr lang="zh-TW" altLang="en-US" b="1" dirty="0" smtClean="0">
              <a:latin typeface="微軟正黑體" pitchFamily="34" charset="-120"/>
              <a:ea typeface="微軟正黑體" pitchFamily="34" charset="-120"/>
            </a:rPr>
            <a:t>總體環境的變數很多樣，需要各種不同的專家參與</a:t>
          </a:r>
          <a:endParaRPr lang="zh-TW" altLang="en-US" b="1" dirty="0">
            <a:latin typeface="微軟正黑體" pitchFamily="34" charset="-120"/>
            <a:ea typeface="微軟正黑體" pitchFamily="34" charset="-120"/>
          </a:endParaRPr>
        </a:p>
      </dgm:t>
    </dgm:pt>
    <dgm:pt modelId="{1A3A2D86-1C3B-4656-86D3-82BC8C000A5C}" type="parTrans" cxnId="{CAF9F41E-0221-4DD6-B964-30CDE17D353D}">
      <dgm:prSet/>
      <dgm:spPr/>
      <dgm:t>
        <a:bodyPr/>
        <a:lstStyle/>
        <a:p>
          <a:endParaRPr lang="zh-TW" altLang="en-US"/>
        </a:p>
      </dgm:t>
    </dgm:pt>
    <dgm:pt modelId="{E7BB6FCB-E978-4B30-A9AF-30DD9A363EF6}" type="sibTrans" cxnId="{CAF9F41E-0221-4DD6-B964-30CDE17D353D}">
      <dgm:prSet/>
      <dgm:spPr/>
      <dgm:t>
        <a:bodyPr/>
        <a:lstStyle/>
        <a:p>
          <a:endParaRPr lang="zh-TW" altLang="en-US"/>
        </a:p>
      </dgm:t>
    </dgm:pt>
    <dgm:pt modelId="{81074FEE-B177-460C-AD22-DA40667B5658}" type="pres">
      <dgm:prSet presAssocID="{02567634-A164-4975-AF56-560CEE16CC36}" presName="linear" presStyleCnt="0">
        <dgm:presLayoutVars>
          <dgm:animLvl val="lvl"/>
          <dgm:resizeHandles val="exact"/>
        </dgm:presLayoutVars>
      </dgm:prSet>
      <dgm:spPr/>
      <dgm:t>
        <a:bodyPr/>
        <a:lstStyle/>
        <a:p>
          <a:endParaRPr lang="zh-TW" altLang="en-US"/>
        </a:p>
      </dgm:t>
    </dgm:pt>
    <dgm:pt modelId="{38A9F599-F876-4B0B-A5BD-3A9C42534523}" type="pres">
      <dgm:prSet presAssocID="{5C7827A8-95C0-4538-9088-E48C69E2D325}" presName="parentText" presStyleLbl="node1" presStyleIdx="0" presStyleCnt="4" custLinFactY="8173" custLinFactNeighborY="100000">
        <dgm:presLayoutVars>
          <dgm:chMax val="0"/>
          <dgm:bulletEnabled val="1"/>
        </dgm:presLayoutVars>
      </dgm:prSet>
      <dgm:spPr/>
      <dgm:t>
        <a:bodyPr/>
        <a:lstStyle/>
        <a:p>
          <a:endParaRPr lang="zh-TW" altLang="en-US"/>
        </a:p>
      </dgm:t>
    </dgm:pt>
    <dgm:pt modelId="{06E9EC9B-66FB-4EBE-BF47-7FFA29158B03}" type="pres">
      <dgm:prSet presAssocID="{285CBC9C-C89F-4D45-B03E-0FE292290190}" presName="spacer" presStyleCnt="0"/>
      <dgm:spPr>
        <a:scene3d>
          <a:camera prst="orthographicFront"/>
          <a:lightRig rig="threePt" dir="t"/>
        </a:scene3d>
        <a:sp3d>
          <a:bevelT/>
        </a:sp3d>
      </dgm:spPr>
      <dgm:t>
        <a:bodyPr/>
        <a:lstStyle/>
        <a:p>
          <a:endParaRPr lang="zh-TW" altLang="en-US"/>
        </a:p>
      </dgm:t>
    </dgm:pt>
    <dgm:pt modelId="{82184CD2-DC8E-466B-B5D2-28A509A00850}" type="pres">
      <dgm:prSet presAssocID="{D96DDE33-C9E6-4162-9743-FD06449310BD}" presName="parentText" presStyleLbl="node1" presStyleIdx="1" presStyleCnt="4">
        <dgm:presLayoutVars>
          <dgm:chMax val="0"/>
          <dgm:bulletEnabled val="1"/>
        </dgm:presLayoutVars>
      </dgm:prSet>
      <dgm:spPr/>
      <dgm:t>
        <a:bodyPr/>
        <a:lstStyle/>
        <a:p>
          <a:endParaRPr lang="zh-TW" altLang="en-US"/>
        </a:p>
      </dgm:t>
    </dgm:pt>
    <dgm:pt modelId="{61770840-ADD2-47B3-80D4-E76FF094C776}" type="pres">
      <dgm:prSet presAssocID="{B4E70199-E492-4D61-A0C7-F34C52701902}" presName="spacer" presStyleCnt="0"/>
      <dgm:spPr>
        <a:scene3d>
          <a:camera prst="orthographicFront"/>
          <a:lightRig rig="threePt" dir="t"/>
        </a:scene3d>
        <a:sp3d>
          <a:bevelT/>
        </a:sp3d>
      </dgm:spPr>
      <dgm:t>
        <a:bodyPr/>
        <a:lstStyle/>
        <a:p>
          <a:endParaRPr lang="zh-TW" altLang="en-US"/>
        </a:p>
      </dgm:t>
    </dgm:pt>
    <dgm:pt modelId="{F49D7CCA-DD41-4612-944B-4C2FE162F6E8}" type="pres">
      <dgm:prSet presAssocID="{E26A0171-C190-4349-96A4-2807B5907244}" presName="parentText" presStyleLbl="node1" presStyleIdx="2" presStyleCnt="4">
        <dgm:presLayoutVars>
          <dgm:chMax val="0"/>
          <dgm:bulletEnabled val="1"/>
        </dgm:presLayoutVars>
      </dgm:prSet>
      <dgm:spPr/>
      <dgm:t>
        <a:bodyPr/>
        <a:lstStyle/>
        <a:p>
          <a:endParaRPr lang="zh-TW" altLang="en-US"/>
        </a:p>
      </dgm:t>
    </dgm:pt>
    <dgm:pt modelId="{4545714A-9B50-4784-91C5-005F2923D154}" type="pres">
      <dgm:prSet presAssocID="{778153AF-7348-488B-B667-56637CD1B643}" presName="spacer" presStyleCnt="0"/>
      <dgm:spPr>
        <a:scene3d>
          <a:camera prst="orthographicFront"/>
          <a:lightRig rig="threePt" dir="t"/>
        </a:scene3d>
        <a:sp3d>
          <a:bevelT/>
        </a:sp3d>
      </dgm:spPr>
      <dgm:t>
        <a:bodyPr/>
        <a:lstStyle/>
        <a:p>
          <a:endParaRPr lang="zh-TW" altLang="en-US"/>
        </a:p>
      </dgm:t>
    </dgm:pt>
    <dgm:pt modelId="{C1ED07F5-BC84-4A04-950F-DB3ED1B0F6A9}" type="pres">
      <dgm:prSet presAssocID="{D7286978-AE83-476A-84AF-6BCED8366512}" presName="parentText" presStyleLbl="node1" presStyleIdx="3" presStyleCnt="4">
        <dgm:presLayoutVars>
          <dgm:chMax val="0"/>
          <dgm:bulletEnabled val="1"/>
        </dgm:presLayoutVars>
      </dgm:prSet>
      <dgm:spPr/>
      <dgm:t>
        <a:bodyPr/>
        <a:lstStyle/>
        <a:p>
          <a:endParaRPr lang="zh-TW" altLang="en-US"/>
        </a:p>
      </dgm:t>
    </dgm:pt>
  </dgm:ptLst>
  <dgm:cxnLst>
    <dgm:cxn modelId="{6AD6F670-6105-4C50-801A-39366CAF8A0E}" srcId="{02567634-A164-4975-AF56-560CEE16CC36}" destId="{E26A0171-C190-4349-96A4-2807B5907244}" srcOrd="2" destOrd="0" parTransId="{CB9748E1-1F99-4354-A4EA-BA15D58EC762}" sibTransId="{778153AF-7348-488B-B667-56637CD1B643}"/>
    <dgm:cxn modelId="{4DBB5ABA-7884-461F-BE41-0BD1B29C5A10}" type="presOf" srcId="{02567634-A164-4975-AF56-560CEE16CC36}" destId="{81074FEE-B177-460C-AD22-DA40667B5658}" srcOrd="0" destOrd="0" presId="urn:microsoft.com/office/officeart/2005/8/layout/vList2"/>
    <dgm:cxn modelId="{1F5D950A-CFEF-4C01-B63D-668CE11399BF}" srcId="{02567634-A164-4975-AF56-560CEE16CC36}" destId="{5C7827A8-95C0-4538-9088-E48C69E2D325}" srcOrd="0" destOrd="0" parTransId="{5F2B881E-2EE0-4593-9BD0-63E1E64E13D2}" sibTransId="{285CBC9C-C89F-4D45-B03E-0FE292290190}"/>
    <dgm:cxn modelId="{5A4D7CF1-5346-4B2F-A72C-2C13A5DD362C}" type="presOf" srcId="{D96DDE33-C9E6-4162-9743-FD06449310BD}" destId="{82184CD2-DC8E-466B-B5D2-28A509A00850}" srcOrd="0" destOrd="0" presId="urn:microsoft.com/office/officeart/2005/8/layout/vList2"/>
    <dgm:cxn modelId="{B1FEF71B-0020-46D1-96E4-0A2109C98CBF}" srcId="{02567634-A164-4975-AF56-560CEE16CC36}" destId="{D96DDE33-C9E6-4162-9743-FD06449310BD}" srcOrd="1" destOrd="0" parTransId="{ECA07483-FEBC-4E4B-A318-E01CA83A24FD}" sibTransId="{B4E70199-E492-4D61-A0C7-F34C52701902}"/>
    <dgm:cxn modelId="{E5A7B96E-F628-4E04-886F-347E63BC23A4}" type="presOf" srcId="{E26A0171-C190-4349-96A4-2807B5907244}" destId="{F49D7CCA-DD41-4612-944B-4C2FE162F6E8}" srcOrd="0" destOrd="0" presId="urn:microsoft.com/office/officeart/2005/8/layout/vList2"/>
    <dgm:cxn modelId="{CD134369-8ADD-4146-9DC7-49ED630A994B}" type="presOf" srcId="{5C7827A8-95C0-4538-9088-E48C69E2D325}" destId="{38A9F599-F876-4B0B-A5BD-3A9C42534523}" srcOrd="0" destOrd="0" presId="urn:microsoft.com/office/officeart/2005/8/layout/vList2"/>
    <dgm:cxn modelId="{CAF9F41E-0221-4DD6-B964-30CDE17D353D}" srcId="{02567634-A164-4975-AF56-560CEE16CC36}" destId="{D7286978-AE83-476A-84AF-6BCED8366512}" srcOrd="3" destOrd="0" parTransId="{1A3A2D86-1C3B-4656-86D3-82BC8C000A5C}" sibTransId="{E7BB6FCB-E978-4B30-A9AF-30DD9A363EF6}"/>
    <dgm:cxn modelId="{09C16948-00FA-46A5-9D7D-7A0BC2D12DFF}" type="presOf" srcId="{D7286978-AE83-476A-84AF-6BCED8366512}" destId="{C1ED07F5-BC84-4A04-950F-DB3ED1B0F6A9}" srcOrd="0" destOrd="0" presId="urn:microsoft.com/office/officeart/2005/8/layout/vList2"/>
    <dgm:cxn modelId="{464B0F01-01F8-4DDC-A5AB-6B04329A298D}" type="presParOf" srcId="{81074FEE-B177-460C-AD22-DA40667B5658}" destId="{38A9F599-F876-4B0B-A5BD-3A9C42534523}" srcOrd="0" destOrd="0" presId="urn:microsoft.com/office/officeart/2005/8/layout/vList2"/>
    <dgm:cxn modelId="{C6E67778-B217-4A02-936E-E81235080DE2}" type="presParOf" srcId="{81074FEE-B177-460C-AD22-DA40667B5658}" destId="{06E9EC9B-66FB-4EBE-BF47-7FFA29158B03}" srcOrd="1" destOrd="0" presId="urn:microsoft.com/office/officeart/2005/8/layout/vList2"/>
    <dgm:cxn modelId="{27EA3539-B643-4D3C-B6F8-98762A387E11}" type="presParOf" srcId="{81074FEE-B177-460C-AD22-DA40667B5658}" destId="{82184CD2-DC8E-466B-B5D2-28A509A00850}" srcOrd="2" destOrd="0" presId="urn:microsoft.com/office/officeart/2005/8/layout/vList2"/>
    <dgm:cxn modelId="{95212289-1F97-4503-AA21-BB392B2A46A0}" type="presParOf" srcId="{81074FEE-B177-460C-AD22-DA40667B5658}" destId="{61770840-ADD2-47B3-80D4-E76FF094C776}" srcOrd="3" destOrd="0" presId="urn:microsoft.com/office/officeart/2005/8/layout/vList2"/>
    <dgm:cxn modelId="{6CA7C8D1-03D6-48D1-ADD7-485A0249BF37}" type="presParOf" srcId="{81074FEE-B177-460C-AD22-DA40667B5658}" destId="{F49D7CCA-DD41-4612-944B-4C2FE162F6E8}" srcOrd="4" destOrd="0" presId="urn:microsoft.com/office/officeart/2005/8/layout/vList2"/>
    <dgm:cxn modelId="{989FEA5E-5D8A-46F0-9894-1D3E54F62958}" type="presParOf" srcId="{81074FEE-B177-460C-AD22-DA40667B5658}" destId="{4545714A-9B50-4784-91C5-005F2923D154}" srcOrd="5" destOrd="0" presId="urn:microsoft.com/office/officeart/2005/8/layout/vList2"/>
    <dgm:cxn modelId="{A6589B56-146B-4BA6-A0A1-EDC84FE3B1C7}" type="presParOf" srcId="{81074FEE-B177-460C-AD22-DA40667B5658}" destId="{C1ED07F5-BC84-4A04-950F-DB3ED1B0F6A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56577B-73FC-45F0-8226-9D51617D6A4E}"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zh-TW" altLang="en-US"/>
        </a:p>
      </dgm:t>
    </dgm:pt>
    <dgm:pt modelId="{EFADC6C6-AC63-4A7B-BC7D-375932DBAA92}">
      <dgm:prSet phldrT="[文字]"/>
      <dgm:spPr>
        <a:solidFill>
          <a:srgbClr val="FF5050"/>
        </a:solidFill>
        <a:ln>
          <a:noFill/>
        </a:ln>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政治風險 </a:t>
          </a:r>
          <a:endParaRPr lang="zh-TW" altLang="en-US" dirty="0">
            <a:latin typeface="微軟正黑體" pitchFamily="34" charset="-120"/>
            <a:ea typeface="微軟正黑體" pitchFamily="34" charset="-120"/>
          </a:endParaRPr>
        </a:p>
      </dgm:t>
    </dgm:pt>
    <dgm:pt modelId="{D44F8B45-F458-46D3-AAEC-5F627958606E}" type="parTrans" cxnId="{FA69626A-FA6A-47A3-99B1-D2B1E46EFF4E}">
      <dgm:prSet/>
      <dgm:spPr/>
      <dgm:t>
        <a:bodyPr/>
        <a:lstStyle/>
        <a:p>
          <a:endParaRPr lang="zh-TW" altLang="en-US"/>
        </a:p>
      </dgm:t>
    </dgm:pt>
    <dgm:pt modelId="{0122A325-4FD2-4C84-B7DA-6B770FCBFDD6}" type="sibTrans" cxnId="{FA69626A-FA6A-47A3-99B1-D2B1E46EFF4E}">
      <dgm:prSet/>
      <dgm:spPr/>
      <dgm:t>
        <a:bodyPr/>
        <a:lstStyle/>
        <a:p>
          <a:endParaRPr lang="zh-TW" altLang="en-US"/>
        </a:p>
      </dgm:t>
    </dgm:pt>
    <dgm:pt modelId="{15E557F3-A335-4680-A34E-4E04888A2FE0}">
      <dgm:prSet phldrT="[文字]"/>
      <dgm:spPr>
        <a:solidFill>
          <a:srgbClr val="FFFF00"/>
        </a:solidFill>
        <a:ln>
          <a:noFill/>
        </a:ln>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社會風險 </a:t>
          </a:r>
          <a:endParaRPr lang="zh-TW" altLang="en-US" dirty="0">
            <a:latin typeface="微軟正黑體" pitchFamily="34" charset="-120"/>
            <a:ea typeface="微軟正黑體" pitchFamily="34" charset="-120"/>
          </a:endParaRPr>
        </a:p>
      </dgm:t>
    </dgm:pt>
    <dgm:pt modelId="{9F4B3046-8F2B-491C-85AD-27F232E6CB1B}" type="parTrans" cxnId="{06977EB4-A606-4AFF-92ED-D23C405BDC72}">
      <dgm:prSet/>
      <dgm:spPr/>
      <dgm:t>
        <a:bodyPr/>
        <a:lstStyle/>
        <a:p>
          <a:endParaRPr lang="zh-TW" altLang="en-US"/>
        </a:p>
      </dgm:t>
    </dgm:pt>
    <dgm:pt modelId="{5815F45C-377E-495A-B372-18D9BC528AAE}" type="sibTrans" cxnId="{06977EB4-A606-4AFF-92ED-D23C405BDC72}">
      <dgm:prSet/>
      <dgm:spPr/>
      <dgm:t>
        <a:bodyPr/>
        <a:lstStyle/>
        <a:p>
          <a:endParaRPr lang="zh-TW" altLang="en-US"/>
        </a:p>
      </dgm:t>
    </dgm:pt>
    <dgm:pt modelId="{3B9EA54F-3B26-445E-9266-728D7E883702}">
      <dgm:prSet phldrT="[文字]"/>
      <dgm:spPr>
        <a:solidFill>
          <a:srgbClr val="00B0F0"/>
        </a:solidFill>
        <a:ln>
          <a:noFill/>
        </a:ln>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經濟風險 </a:t>
          </a:r>
          <a:endParaRPr lang="zh-TW" altLang="en-US" dirty="0">
            <a:latin typeface="微軟正黑體" pitchFamily="34" charset="-120"/>
            <a:ea typeface="微軟正黑體" pitchFamily="34" charset="-120"/>
          </a:endParaRPr>
        </a:p>
      </dgm:t>
    </dgm:pt>
    <dgm:pt modelId="{22DAA169-23F5-4096-A659-638F30A98B99}" type="parTrans" cxnId="{1376834E-A0C6-485A-86A1-A5E2D14060DC}">
      <dgm:prSet/>
      <dgm:spPr/>
      <dgm:t>
        <a:bodyPr/>
        <a:lstStyle/>
        <a:p>
          <a:endParaRPr lang="zh-TW" altLang="en-US"/>
        </a:p>
      </dgm:t>
    </dgm:pt>
    <dgm:pt modelId="{99587FDB-C582-4365-B925-16E83B3CC99A}" type="sibTrans" cxnId="{1376834E-A0C6-485A-86A1-A5E2D14060DC}">
      <dgm:prSet/>
      <dgm:spPr/>
      <dgm:t>
        <a:bodyPr/>
        <a:lstStyle/>
        <a:p>
          <a:endParaRPr lang="zh-TW" altLang="en-US"/>
        </a:p>
      </dgm:t>
    </dgm:pt>
    <dgm:pt modelId="{DB2E2900-5320-460A-AE3A-B55B0FB1E09C}">
      <dgm:prSet phldrT="[文字]"/>
      <dgm:spPr>
        <a:solidFill>
          <a:srgbClr val="92D050"/>
        </a:solidFill>
        <a:ln>
          <a:noFill/>
        </a:ln>
        <a:scene3d>
          <a:camera prst="orthographicFront"/>
          <a:lightRig rig="threePt" dir="t"/>
        </a:scene3d>
        <a:sp3d>
          <a:bevelT/>
        </a:sp3d>
      </dgm:spPr>
      <dgm:t>
        <a:bodyPr/>
        <a:lstStyle/>
        <a:p>
          <a:pP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財務風險 </a:t>
          </a:r>
          <a:endParaRPr lang="zh-TW" altLang="en-US" dirty="0">
            <a:latin typeface="微軟正黑體" pitchFamily="34" charset="-120"/>
            <a:ea typeface="微軟正黑體" pitchFamily="34" charset="-120"/>
          </a:endParaRPr>
        </a:p>
      </dgm:t>
    </dgm:pt>
    <dgm:pt modelId="{BCFCC325-6737-4115-A3DE-F46589C9F880}" type="parTrans" cxnId="{893AA574-BFE7-47D1-B4A8-FB78FA8A2CC4}">
      <dgm:prSet/>
      <dgm:spPr/>
      <dgm:t>
        <a:bodyPr/>
        <a:lstStyle/>
        <a:p>
          <a:endParaRPr lang="zh-TW" altLang="en-US"/>
        </a:p>
      </dgm:t>
    </dgm:pt>
    <dgm:pt modelId="{CF4F88BF-96D8-438F-8301-EAE7C29D083D}" type="sibTrans" cxnId="{893AA574-BFE7-47D1-B4A8-FB78FA8A2CC4}">
      <dgm:prSet/>
      <dgm:spPr/>
      <dgm:t>
        <a:bodyPr/>
        <a:lstStyle/>
        <a:p>
          <a:endParaRPr lang="zh-TW" altLang="en-US"/>
        </a:p>
      </dgm:t>
    </dgm:pt>
    <dgm:pt modelId="{237614B8-2BCB-4196-BDE3-9447139CB5C8}" type="pres">
      <dgm:prSet presAssocID="{2F56577B-73FC-45F0-8226-9D51617D6A4E}" presName="diagram" presStyleCnt="0">
        <dgm:presLayoutVars>
          <dgm:dir/>
          <dgm:resizeHandles val="exact"/>
        </dgm:presLayoutVars>
      </dgm:prSet>
      <dgm:spPr/>
      <dgm:t>
        <a:bodyPr/>
        <a:lstStyle/>
        <a:p>
          <a:endParaRPr lang="zh-TW" altLang="en-US"/>
        </a:p>
      </dgm:t>
    </dgm:pt>
    <dgm:pt modelId="{DEFEDD4F-B70C-4771-AF35-2AC8C961FF62}" type="pres">
      <dgm:prSet presAssocID="{EFADC6C6-AC63-4A7B-BC7D-375932DBAA92}" presName="node" presStyleLbl="node1" presStyleIdx="0" presStyleCnt="4">
        <dgm:presLayoutVars>
          <dgm:bulletEnabled val="1"/>
        </dgm:presLayoutVars>
      </dgm:prSet>
      <dgm:spPr/>
      <dgm:t>
        <a:bodyPr/>
        <a:lstStyle/>
        <a:p>
          <a:endParaRPr lang="zh-TW" altLang="en-US"/>
        </a:p>
      </dgm:t>
    </dgm:pt>
    <dgm:pt modelId="{AE3C1ADC-CA19-4E36-9210-B27F753B5D92}" type="pres">
      <dgm:prSet presAssocID="{0122A325-4FD2-4C84-B7DA-6B770FCBFDD6}" presName="sibTrans" presStyleCnt="0"/>
      <dgm:spPr/>
    </dgm:pt>
    <dgm:pt modelId="{6C1F06FE-7791-4DA8-806D-12CECD3DFB96}" type="pres">
      <dgm:prSet presAssocID="{15E557F3-A335-4680-A34E-4E04888A2FE0}" presName="node" presStyleLbl="node1" presStyleIdx="1" presStyleCnt="4">
        <dgm:presLayoutVars>
          <dgm:bulletEnabled val="1"/>
        </dgm:presLayoutVars>
      </dgm:prSet>
      <dgm:spPr/>
      <dgm:t>
        <a:bodyPr/>
        <a:lstStyle/>
        <a:p>
          <a:endParaRPr lang="zh-TW" altLang="en-US"/>
        </a:p>
      </dgm:t>
    </dgm:pt>
    <dgm:pt modelId="{F4C56973-7D16-4139-A511-4B148ED7B733}" type="pres">
      <dgm:prSet presAssocID="{5815F45C-377E-495A-B372-18D9BC528AAE}" presName="sibTrans" presStyleCnt="0"/>
      <dgm:spPr/>
    </dgm:pt>
    <dgm:pt modelId="{70852B08-8E50-455A-BA4F-F6B20D63B754}" type="pres">
      <dgm:prSet presAssocID="{3B9EA54F-3B26-445E-9266-728D7E883702}" presName="node" presStyleLbl="node1" presStyleIdx="2" presStyleCnt="4">
        <dgm:presLayoutVars>
          <dgm:bulletEnabled val="1"/>
        </dgm:presLayoutVars>
      </dgm:prSet>
      <dgm:spPr/>
      <dgm:t>
        <a:bodyPr/>
        <a:lstStyle/>
        <a:p>
          <a:endParaRPr lang="zh-TW" altLang="en-US"/>
        </a:p>
      </dgm:t>
    </dgm:pt>
    <dgm:pt modelId="{E53E34AF-54F1-4A77-B428-BFD8ED4A491E}" type="pres">
      <dgm:prSet presAssocID="{99587FDB-C582-4365-B925-16E83B3CC99A}" presName="sibTrans" presStyleCnt="0"/>
      <dgm:spPr/>
    </dgm:pt>
    <dgm:pt modelId="{D701D287-0C0A-4B88-AB59-172647D5E416}" type="pres">
      <dgm:prSet presAssocID="{DB2E2900-5320-460A-AE3A-B55B0FB1E09C}" presName="node" presStyleLbl="node1" presStyleIdx="3" presStyleCnt="4">
        <dgm:presLayoutVars>
          <dgm:bulletEnabled val="1"/>
        </dgm:presLayoutVars>
      </dgm:prSet>
      <dgm:spPr/>
      <dgm:t>
        <a:bodyPr/>
        <a:lstStyle/>
        <a:p>
          <a:endParaRPr lang="zh-TW" altLang="en-US"/>
        </a:p>
      </dgm:t>
    </dgm:pt>
  </dgm:ptLst>
  <dgm:cxnLst>
    <dgm:cxn modelId="{893AA574-BFE7-47D1-B4A8-FB78FA8A2CC4}" srcId="{2F56577B-73FC-45F0-8226-9D51617D6A4E}" destId="{DB2E2900-5320-460A-AE3A-B55B0FB1E09C}" srcOrd="3" destOrd="0" parTransId="{BCFCC325-6737-4115-A3DE-F46589C9F880}" sibTransId="{CF4F88BF-96D8-438F-8301-EAE7C29D083D}"/>
    <dgm:cxn modelId="{85F41485-48B7-4E68-BDD3-6C04086F6EBE}" type="presOf" srcId="{3B9EA54F-3B26-445E-9266-728D7E883702}" destId="{70852B08-8E50-455A-BA4F-F6B20D63B754}" srcOrd="0" destOrd="0" presId="urn:microsoft.com/office/officeart/2005/8/layout/default#2"/>
    <dgm:cxn modelId="{1D6F224E-ACE1-4DF1-A840-811F58C41FBE}" type="presOf" srcId="{2F56577B-73FC-45F0-8226-9D51617D6A4E}" destId="{237614B8-2BCB-4196-BDE3-9447139CB5C8}" srcOrd="0" destOrd="0" presId="urn:microsoft.com/office/officeart/2005/8/layout/default#2"/>
    <dgm:cxn modelId="{589804BF-2EB8-4B4B-93A6-B6BFFE2AA49C}" type="presOf" srcId="{EFADC6C6-AC63-4A7B-BC7D-375932DBAA92}" destId="{DEFEDD4F-B70C-4771-AF35-2AC8C961FF62}" srcOrd="0" destOrd="0" presId="urn:microsoft.com/office/officeart/2005/8/layout/default#2"/>
    <dgm:cxn modelId="{79D10B56-7010-4E18-9EA4-D0ACB3A5F25E}" type="presOf" srcId="{DB2E2900-5320-460A-AE3A-B55B0FB1E09C}" destId="{D701D287-0C0A-4B88-AB59-172647D5E416}" srcOrd="0" destOrd="0" presId="urn:microsoft.com/office/officeart/2005/8/layout/default#2"/>
    <dgm:cxn modelId="{FA69626A-FA6A-47A3-99B1-D2B1E46EFF4E}" srcId="{2F56577B-73FC-45F0-8226-9D51617D6A4E}" destId="{EFADC6C6-AC63-4A7B-BC7D-375932DBAA92}" srcOrd="0" destOrd="0" parTransId="{D44F8B45-F458-46D3-AAEC-5F627958606E}" sibTransId="{0122A325-4FD2-4C84-B7DA-6B770FCBFDD6}"/>
    <dgm:cxn modelId="{06977EB4-A606-4AFF-92ED-D23C405BDC72}" srcId="{2F56577B-73FC-45F0-8226-9D51617D6A4E}" destId="{15E557F3-A335-4680-A34E-4E04888A2FE0}" srcOrd="1" destOrd="0" parTransId="{9F4B3046-8F2B-491C-85AD-27F232E6CB1B}" sibTransId="{5815F45C-377E-495A-B372-18D9BC528AAE}"/>
    <dgm:cxn modelId="{F1789432-B462-41AB-8C2B-ECE0CCB42B7E}" type="presOf" srcId="{15E557F3-A335-4680-A34E-4E04888A2FE0}" destId="{6C1F06FE-7791-4DA8-806D-12CECD3DFB96}" srcOrd="0" destOrd="0" presId="urn:microsoft.com/office/officeart/2005/8/layout/default#2"/>
    <dgm:cxn modelId="{1376834E-A0C6-485A-86A1-A5E2D14060DC}" srcId="{2F56577B-73FC-45F0-8226-9D51617D6A4E}" destId="{3B9EA54F-3B26-445E-9266-728D7E883702}" srcOrd="2" destOrd="0" parTransId="{22DAA169-23F5-4096-A659-638F30A98B99}" sibTransId="{99587FDB-C582-4365-B925-16E83B3CC99A}"/>
    <dgm:cxn modelId="{C8A33221-49E6-4010-B2DA-569F5E26EBC1}" type="presParOf" srcId="{237614B8-2BCB-4196-BDE3-9447139CB5C8}" destId="{DEFEDD4F-B70C-4771-AF35-2AC8C961FF62}" srcOrd="0" destOrd="0" presId="urn:microsoft.com/office/officeart/2005/8/layout/default#2"/>
    <dgm:cxn modelId="{5E5C0E92-81F5-4709-B6EC-1140772879F9}" type="presParOf" srcId="{237614B8-2BCB-4196-BDE3-9447139CB5C8}" destId="{AE3C1ADC-CA19-4E36-9210-B27F753B5D92}" srcOrd="1" destOrd="0" presId="urn:microsoft.com/office/officeart/2005/8/layout/default#2"/>
    <dgm:cxn modelId="{64A66B46-EF27-4233-A2FB-22E7B633022D}" type="presParOf" srcId="{237614B8-2BCB-4196-BDE3-9447139CB5C8}" destId="{6C1F06FE-7791-4DA8-806D-12CECD3DFB96}" srcOrd="2" destOrd="0" presId="urn:microsoft.com/office/officeart/2005/8/layout/default#2"/>
    <dgm:cxn modelId="{65662C6A-BABC-4F57-AA17-A3D3633DA8E8}" type="presParOf" srcId="{237614B8-2BCB-4196-BDE3-9447139CB5C8}" destId="{F4C56973-7D16-4139-A511-4B148ED7B733}" srcOrd="3" destOrd="0" presId="urn:microsoft.com/office/officeart/2005/8/layout/default#2"/>
    <dgm:cxn modelId="{C56AA800-DDE4-443B-B47D-846067A6C4E1}" type="presParOf" srcId="{237614B8-2BCB-4196-BDE3-9447139CB5C8}" destId="{70852B08-8E50-455A-BA4F-F6B20D63B754}" srcOrd="4" destOrd="0" presId="urn:microsoft.com/office/officeart/2005/8/layout/default#2"/>
    <dgm:cxn modelId="{8ADBBED4-6DD1-4FA0-9A68-734770EF5E72}" type="presParOf" srcId="{237614B8-2BCB-4196-BDE3-9447139CB5C8}" destId="{E53E34AF-54F1-4A77-B428-BFD8ED4A491E}" srcOrd="5" destOrd="0" presId="urn:microsoft.com/office/officeart/2005/8/layout/default#2"/>
    <dgm:cxn modelId="{3CEC1647-4E18-40B8-880E-7FCA2AD001A2}" type="presParOf" srcId="{237614B8-2BCB-4196-BDE3-9447139CB5C8}" destId="{D701D287-0C0A-4B88-AB59-172647D5E416}" srcOrd="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83FBFE-DA44-4E7D-83ED-94E4B84DBE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E0BE5102-0D12-4217-B370-5C6810A1ED0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§4.1</a:t>
          </a:r>
          <a:r>
            <a:rPr lang="zh-TW" altLang="en-US" b="1" dirty="0" smtClean="0">
              <a:solidFill>
                <a:schemeClr val="bg1"/>
              </a:solidFill>
              <a:latin typeface="微軟正黑體" pitchFamily="34" charset="-120"/>
              <a:ea typeface="微軟正黑體" pitchFamily="34" charset="-120"/>
            </a:rPr>
            <a:t> 環境分析的架構與內涵</a:t>
          </a:r>
          <a:endParaRPr lang="zh-TW" altLang="en-US" b="1" dirty="0">
            <a:solidFill>
              <a:schemeClr val="bg1"/>
            </a:solidFill>
            <a:latin typeface="微軟正黑體" pitchFamily="34" charset="-120"/>
            <a:ea typeface="微軟正黑體" pitchFamily="34" charset="-120"/>
          </a:endParaRPr>
        </a:p>
      </dgm:t>
    </dgm:pt>
    <dgm:pt modelId="{AF50BAE1-748D-42B7-9988-785F865016BF}" type="parTrans" cxnId="{47C01544-8DD8-4312-B637-6C3D33CB396A}">
      <dgm:prSet/>
      <dgm:spPr/>
      <dgm:t>
        <a:bodyPr/>
        <a:lstStyle/>
        <a:p>
          <a:endParaRPr lang="zh-TW" altLang="en-US">
            <a:solidFill>
              <a:schemeClr val="bg1"/>
            </a:solidFill>
          </a:endParaRPr>
        </a:p>
      </dgm:t>
    </dgm:pt>
    <dgm:pt modelId="{09A1A4BB-F87A-43D9-AC54-9702698BADAC}" type="sibTrans" cxnId="{47C01544-8DD8-4312-B637-6C3D33CB396A}">
      <dgm:prSet/>
      <dgm:spPr/>
      <dgm:t>
        <a:bodyPr/>
        <a:lstStyle/>
        <a:p>
          <a:endParaRPr lang="zh-TW" altLang="en-US">
            <a:solidFill>
              <a:schemeClr val="bg1"/>
            </a:solidFill>
          </a:endParaRPr>
        </a:p>
      </dgm:t>
    </dgm:pt>
    <dgm:pt modelId="{8568854A-A447-4B03-835B-45F0AE423C9C}">
      <dgm:prSet phldrT="[文字]"/>
      <dgm:spPr>
        <a:solidFill>
          <a:schemeClr val="accent6">
            <a:lumMod val="60000"/>
            <a:lumOff val="40000"/>
          </a:schemeClr>
        </a:solidFill>
      </dgm:spPr>
      <dgm:t>
        <a:bodyPr/>
        <a:lstStyle/>
        <a:p>
          <a:r>
            <a:rPr lang="en-US" altLang="zh-TW" b="1" dirty="0" smtClean="0">
              <a:solidFill>
                <a:schemeClr val="bg1"/>
              </a:solidFill>
              <a:latin typeface="微軟正黑體" pitchFamily="34" charset="-120"/>
              <a:ea typeface="微軟正黑體" pitchFamily="34" charset="-120"/>
            </a:rPr>
            <a:t>§4.2</a:t>
          </a:r>
          <a:r>
            <a:rPr lang="zh-TW" altLang="en-US" b="1" dirty="0" smtClean="0">
              <a:solidFill>
                <a:schemeClr val="bg1"/>
              </a:solidFill>
              <a:latin typeface="微軟正黑體" pitchFamily="34" charset="-120"/>
              <a:ea typeface="微軟正黑體" pitchFamily="34" charset="-120"/>
            </a:rPr>
            <a:t> 總體環境變數</a:t>
          </a:r>
          <a:endParaRPr lang="zh-TW" altLang="en-US" b="1" dirty="0">
            <a:solidFill>
              <a:schemeClr val="bg1"/>
            </a:solidFill>
            <a:latin typeface="微軟正黑體" pitchFamily="34" charset="-120"/>
            <a:ea typeface="微軟正黑體" pitchFamily="34" charset="-120"/>
          </a:endParaRPr>
        </a:p>
      </dgm:t>
    </dgm:pt>
    <dgm:pt modelId="{6636148B-3A1B-4331-8831-5384796FE18F}" type="parTrans" cxnId="{0DF401DF-5BA8-4CA0-8B4A-86FF63D176F0}">
      <dgm:prSet/>
      <dgm:spPr/>
      <dgm:t>
        <a:bodyPr/>
        <a:lstStyle/>
        <a:p>
          <a:endParaRPr lang="zh-TW" altLang="en-US">
            <a:solidFill>
              <a:schemeClr val="bg1"/>
            </a:solidFill>
          </a:endParaRPr>
        </a:p>
      </dgm:t>
    </dgm:pt>
    <dgm:pt modelId="{E4C276F7-0D70-4940-B8D3-F8CFA11B26E9}" type="sibTrans" cxnId="{0DF401DF-5BA8-4CA0-8B4A-86FF63D176F0}">
      <dgm:prSet/>
      <dgm:spPr/>
      <dgm:t>
        <a:bodyPr/>
        <a:lstStyle/>
        <a:p>
          <a:endParaRPr lang="zh-TW" altLang="en-US">
            <a:solidFill>
              <a:schemeClr val="bg1"/>
            </a:solidFill>
          </a:endParaRPr>
        </a:p>
      </dgm:t>
    </dgm:pt>
    <dgm:pt modelId="{4E70093C-0310-4E69-8776-A6DFB0C26E7F}">
      <dgm:prSet phldrT="[文字]"/>
      <dgm:spPr>
        <a:solidFill>
          <a:schemeClr val="accent6">
            <a:lumMod val="50000"/>
          </a:schemeClr>
        </a:solidFill>
      </dgm:spPr>
      <dgm:t>
        <a:bodyPr/>
        <a:lstStyle/>
        <a:p>
          <a:r>
            <a:rPr lang="en-US" altLang="zh-TW" b="1" dirty="0" smtClean="0">
              <a:solidFill>
                <a:schemeClr val="bg1"/>
              </a:solidFill>
              <a:latin typeface="微軟正黑體" pitchFamily="34" charset="-120"/>
              <a:ea typeface="微軟正黑體" pitchFamily="34" charset="-120"/>
            </a:rPr>
            <a:t>§4.3</a:t>
          </a:r>
          <a:r>
            <a:rPr lang="zh-TW" altLang="en-US" b="1" dirty="0" smtClean="0">
              <a:solidFill>
                <a:schemeClr val="bg1"/>
              </a:solidFill>
              <a:latin typeface="微軟正黑體" pitchFamily="34" charset="-120"/>
              <a:ea typeface="微軟正黑體" pitchFamily="34" charset="-120"/>
            </a:rPr>
            <a:t> 環境預測的方法與技術</a:t>
          </a:r>
          <a:endParaRPr lang="zh-TW" altLang="en-US" b="1" dirty="0">
            <a:solidFill>
              <a:schemeClr val="bg1"/>
            </a:solidFill>
            <a:latin typeface="微軟正黑體" pitchFamily="34" charset="-120"/>
            <a:ea typeface="微軟正黑體" pitchFamily="34" charset="-120"/>
          </a:endParaRPr>
        </a:p>
      </dgm:t>
    </dgm:pt>
    <dgm:pt modelId="{21BD4D73-0642-4E95-8E14-97BE1AAB21A7}" type="parTrans" cxnId="{41626EF4-E6BE-4245-9094-CB8FEA06D062}">
      <dgm:prSet/>
      <dgm:spPr/>
      <dgm:t>
        <a:bodyPr/>
        <a:lstStyle/>
        <a:p>
          <a:endParaRPr lang="zh-TW" altLang="en-US">
            <a:solidFill>
              <a:schemeClr val="bg1"/>
            </a:solidFill>
          </a:endParaRPr>
        </a:p>
      </dgm:t>
    </dgm:pt>
    <dgm:pt modelId="{D3B83BFA-C633-4D52-8135-033F0E93D69F}" type="sibTrans" cxnId="{41626EF4-E6BE-4245-9094-CB8FEA06D062}">
      <dgm:prSet/>
      <dgm:spPr/>
      <dgm:t>
        <a:bodyPr/>
        <a:lstStyle/>
        <a:p>
          <a:endParaRPr lang="zh-TW" altLang="en-US">
            <a:solidFill>
              <a:schemeClr val="bg1"/>
            </a:solidFill>
          </a:endParaRPr>
        </a:p>
      </dgm:t>
    </dgm:pt>
    <dgm:pt modelId="{C4AE292F-DE7B-44B4-9E4C-25DCB97EF6B9}" type="pres">
      <dgm:prSet presAssocID="{5D83FBFE-DA44-4E7D-83ED-94E4B84DBE1F}" presName="linear" presStyleCnt="0">
        <dgm:presLayoutVars>
          <dgm:animLvl val="lvl"/>
          <dgm:resizeHandles val="exact"/>
        </dgm:presLayoutVars>
      </dgm:prSet>
      <dgm:spPr/>
      <dgm:t>
        <a:bodyPr/>
        <a:lstStyle/>
        <a:p>
          <a:endParaRPr lang="zh-TW" altLang="en-US"/>
        </a:p>
      </dgm:t>
    </dgm:pt>
    <dgm:pt modelId="{712F8263-28A0-42F7-A532-BB05114E06A4}" type="pres">
      <dgm:prSet presAssocID="{E0BE5102-0D12-4217-B370-5C6810A1ED0C}" presName="parentText" presStyleLbl="node1" presStyleIdx="0" presStyleCnt="3">
        <dgm:presLayoutVars>
          <dgm:chMax val="0"/>
          <dgm:bulletEnabled val="1"/>
        </dgm:presLayoutVars>
      </dgm:prSet>
      <dgm:spPr/>
      <dgm:t>
        <a:bodyPr/>
        <a:lstStyle/>
        <a:p>
          <a:endParaRPr lang="zh-TW" altLang="en-US"/>
        </a:p>
      </dgm:t>
    </dgm:pt>
    <dgm:pt modelId="{FBD49CCE-CFA8-4672-BC9D-DCAFEF8D5634}" type="pres">
      <dgm:prSet presAssocID="{09A1A4BB-F87A-43D9-AC54-9702698BADAC}" presName="spacer" presStyleCnt="0"/>
      <dgm:spPr/>
    </dgm:pt>
    <dgm:pt modelId="{8ECE8589-8516-4D5C-8698-B69BE5F46FB4}" type="pres">
      <dgm:prSet presAssocID="{8568854A-A447-4B03-835B-45F0AE423C9C}" presName="parentText" presStyleLbl="node1" presStyleIdx="1" presStyleCnt="3">
        <dgm:presLayoutVars>
          <dgm:chMax val="0"/>
          <dgm:bulletEnabled val="1"/>
        </dgm:presLayoutVars>
      </dgm:prSet>
      <dgm:spPr/>
      <dgm:t>
        <a:bodyPr/>
        <a:lstStyle/>
        <a:p>
          <a:endParaRPr lang="zh-TW" altLang="en-US"/>
        </a:p>
      </dgm:t>
    </dgm:pt>
    <dgm:pt modelId="{00A968C6-6FA7-4B96-BB75-94E6D5D63E87}" type="pres">
      <dgm:prSet presAssocID="{E4C276F7-0D70-4940-B8D3-F8CFA11B26E9}" presName="spacer" presStyleCnt="0"/>
      <dgm:spPr/>
    </dgm:pt>
    <dgm:pt modelId="{AE0AAF5F-BFF0-4A8C-9D32-008D956B3228}" type="pres">
      <dgm:prSet presAssocID="{4E70093C-0310-4E69-8776-A6DFB0C26E7F}" presName="parentText" presStyleLbl="node1" presStyleIdx="2" presStyleCnt="3">
        <dgm:presLayoutVars>
          <dgm:chMax val="0"/>
          <dgm:bulletEnabled val="1"/>
        </dgm:presLayoutVars>
      </dgm:prSet>
      <dgm:spPr/>
      <dgm:t>
        <a:bodyPr/>
        <a:lstStyle/>
        <a:p>
          <a:endParaRPr lang="zh-TW" altLang="en-US"/>
        </a:p>
      </dgm:t>
    </dgm:pt>
  </dgm:ptLst>
  <dgm:cxnLst>
    <dgm:cxn modelId="{87C2C7E7-7B87-4FDE-AF5B-CE1F83744105}" type="presOf" srcId="{8568854A-A447-4B03-835B-45F0AE423C9C}" destId="{8ECE8589-8516-4D5C-8698-B69BE5F46FB4}" srcOrd="0" destOrd="0" presId="urn:microsoft.com/office/officeart/2005/8/layout/vList2"/>
    <dgm:cxn modelId="{00F09866-70FC-4DB5-9B2C-68B48F886557}" type="presOf" srcId="{5D83FBFE-DA44-4E7D-83ED-94E4B84DBE1F}" destId="{C4AE292F-DE7B-44B4-9E4C-25DCB97EF6B9}" srcOrd="0" destOrd="0" presId="urn:microsoft.com/office/officeart/2005/8/layout/vList2"/>
    <dgm:cxn modelId="{47C01544-8DD8-4312-B637-6C3D33CB396A}" srcId="{5D83FBFE-DA44-4E7D-83ED-94E4B84DBE1F}" destId="{E0BE5102-0D12-4217-B370-5C6810A1ED0C}" srcOrd="0" destOrd="0" parTransId="{AF50BAE1-748D-42B7-9988-785F865016BF}" sibTransId="{09A1A4BB-F87A-43D9-AC54-9702698BADAC}"/>
    <dgm:cxn modelId="{C6063651-CD68-4F2D-BF3A-D55345DA7D05}" type="presOf" srcId="{E0BE5102-0D12-4217-B370-5C6810A1ED0C}" destId="{712F8263-28A0-42F7-A532-BB05114E06A4}" srcOrd="0" destOrd="0" presId="urn:microsoft.com/office/officeart/2005/8/layout/vList2"/>
    <dgm:cxn modelId="{41626EF4-E6BE-4245-9094-CB8FEA06D062}" srcId="{5D83FBFE-DA44-4E7D-83ED-94E4B84DBE1F}" destId="{4E70093C-0310-4E69-8776-A6DFB0C26E7F}" srcOrd="2" destOrd="0" parTransId="{21BD4D73-0642-4E95-8E14-97BE1AAB21A7}" sibTransId="{D3B83BFA-C633-4D52-8135-033F0E93D69F}"/>
    <dgm:cxn modelId="{0DF401DF-5BA8-4CA0-8B4A-86FF63D176F0}" srcId="{5D83FBFE-DA44-4E7D-83ED-94E4B84DBE1F}" destId="{8568854A-A447-4B03-835B-45F0AE423C9C}" srcOrd="1" destOrd="0" parTransId="{6636148B-3A1B-4331-8831-5384796FE18F}" sibTransId="{E4C276F7-0D70-4940-B8D3-F8CFA11B26E9}"/>
    <dgm:cxn modelId="{99357106-2CED-4055-A9A8-6430C4BBCB67}" type="presOf" srcId="{4E70093C-0310-4E69-8776-A6DFB0C26E7F}" destId="{AE0AAF5F-BFF0-4A8C-9D32-008D956B3228}" srcOrd="0" destOrd="0" presId="urn:microsoft.com/office/officeart/2005/8/layout/vList2"/>
    <dgm:cxn modelId="{E3EC1F4E-8700-4B20-9357-CA7769F41485}" type="presParOf" srcId="{C4AE292F-DE7B-44B4-9E4C-25DCB97EF6B9}" destId="{712F8263-28A0-42F7-A532-BB05114E06A4}" srcOrd="0" destOrd="0" presId="urn:microsoft.com/office/officeart/2005/8/layout/vList2"/>
    <dgm:cxn modelId="{D822AF55-F3B4-4CFB-8818-CF09FF0640FD}" type="presParOf" srcId="{C4AE292F-DE7B-44B4-9E4C-25DCB97EF6B9}" destId="{FBD49CCE-CFA8-4672-BC9D-DCAFEF8D5634}" srcOrd="1" destOrd="0" presId="urn:microsoft.com/office/officeart/2005/8/layout/vList2"/>
    <dgm:cxn modelId="{C522AD8C-F1C8-46ED-8484-D658AD54620A}" type="presParOf" srcId="{C4AE292F-DE7B-44B4-9E4C-25DCB97EF6B9}" destId="{8ECE8589-8516-4D5C-8698-B69BE5F46FB4}" srcOrd="2" destOrd="0" presId="urn:microsoft.com/office/officeart/2005/8/layout/vList2"/>
    <dgm:cxn modelId="{3C588609-BC2F-4C2E-9219-B7817A08A4AB}" type="presParOf" srcId="{C4AE292F-DE7B-44B4-9E4C-25DCB97EF6B9}" destId="{00A968C6-6FA7-4B96-BB75-94E6D5D63E87}" srcOrd="3" destOrd="0" presId="urn:microsoft.com/office/officeart/2005/8/layout/vList2"/>
    <dgm:cxn modelId="{932452B3-E318-4911-894B-9AA77C64F30C}" type="presParOf" srcId="{C4AE292F-DE7B-44B4-9E4C-25DCB97EF6B9}" destId="{AE0AAF5F-BFF0-4A8C-9D32-008D956B32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D8B754-7604-4EAB-9674-03E47540D9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336D003F-0806-4BA9-8983-ECB6119953B0}">
      <dgm:prSet phldrT="[文字]"/>
      <dgm:spPr>
        <a:solidFill>
          <a:srgbClr val="FF5050"/>
        </a:solidFill>
        <a:scene3d>
          <a:camera prst="orthographicFront"/>
          <a:lightRig rig="threePt" dir="t"/>
        </a:scene3d>
        <a:sp3d>
          <a:bevelT/>
        </a:sp3d>
      </dgm:spPr>
      <dgm:t>
        <a:bodyPr/>
        <a:lstStyle/>
        <a:p>
          <a:r>
            <a:rPr lang="zh-TW" altLang="en-US" b="1" dirty="0" smtClean="0">
              <a:latin typeface="微軟正黑體" pitchFamily="34" charset="-120"/>
              <a:ea typeface="微軟正黑體" pitchFamily="34" charset="-120"/>
            </a:rPr>
            <a:t>迴歸分析</a:t>
          </a:r>
          <a:r>
            <a:rPr lang="en-US" altLang="zh-TW" b="1" dirty="0" smtClean="0">
              <a:latin typeface="微軟正黑體" pitchFamily="34" charset="-120"/>
              <a:ea typeface="微軟正黑體" pitchFamily="34" charset="-120"/>
            </a:rPr>
            <a:t>(Regression Analysis)</a:t>
          </a:r>
          <a:endParaRPr lang="zh-TW" altLang="en-US" b="1" dirty="0">
            <a:latin typeface="微軟正黑體" pitchFamily="34" charset="-120"/>
            <a:ea typeface="微軟正黑體" pitchFamily="34" charset="-120"/>
          </a:endParaRPr>
        </a:p>
      </dgm:t>
    </dgm:pt>
    <dgm:pt modelId="{C7379271-6B59-4807-A300-1C9292C40D02}" type="parTrans" cxnId="{1696DC49-981E-41D1-B801-4A152805429B}">
      <dgm:prSet/>
      <dgm:spPr/>
      <dgm:t>
        <a:bodyPr/>
        <a:lstStyle/>
        <a:p>
          <a:endParaRPr lang="zh-TW" altLang="en-US"/>
        </a:p>
      </dgm:t>
    </dgm:pt>
    <dgm:pt modelId="{D17B7624-F16B-4BAC-8E0F-FCF93CD34B6D}" type="sibTrans" cxnId="{1696DC49-981E-41D1-B801-4A152805429B}">
      <dgm:prSet/>
      <dgm:spPr/>
      <dgm:t>
        <a:bodyPr/>
        <a:lstStyle/>
        <a:p>
          <a:endParaRPr lang="zh-TW" altLang="en-US"/>
        </a:p>
      </dgm:t>
    </dgm:pt>
    <dgm:pt modelId="{0D6D42D4-075A-45A5-A5B3-1F7632E0493E}">
      <dgm:prSet phldrT="[文字]"/>
      <dgm:spPr>
        <a:scene3d>
          <a:camera prst="orthographicFront"/>
          <a:lightRig rig="threePt" dir="t"/>
        </a:scene3d>
        <a:sp3d>
          <a:bevelT/>
        </a:sp3d>
      </dgm:spPr>
      <dgm:t>
        <a:bodyPr/>
        <a:lstStyle/>
        <a:p>
          <a:r>
            <a:rPr lang="zh-TW" altLang="en-US" b="1" dirty="0" smtClean="0">
              <a:latin typeface="微軟正黑體" pitchFamily="34" charset="-120"/>
              <a:ea typeface="微軟正黑體" pitchFamily="34" charset="-120"/>
            </a:rPr>
            <a:t>迴歸分析在所欲預測的環境變數與用來預測該環境變數的</a:t>
          </a:r>
          <a:r>
            <a:rPr lang="zh-TW" altLang="en-US" b="1" dirty="0" smtClean="0">
              <a:latin typeface="微軟正黑體" pitchFamily="34" charset="-120"/>
              <a:ea typeface="微軟正黑體" pitchFamily="34" charset="-120"/>
            </a:rPr>
            <a:t>獨立變數</a:t>
          </a:r>
          <a:r>
            <a:rPr lang="zh-TW" altLang="en-US" b="1" dirty="0" smtClean="0">
              <a:latin typeface="微軟正黑體" pitchFamily="34" charset="-120"/>
              <a:ea typeface="微軟正黑體" pitchFamily="34" charset="-120"/>
            </a:rPr>
            <a:t>兩者之間，找到對應的關係式。</a:t>
          </a:r>
          <a:endParaRPr lang="zh-TW" altLang="en-US" b="1" dirty="0">
            <a:latin typeface="微軟正黑體" pitchFamily="34" charset="-120"/>
            <a:ea typeface="微軟正黑體" pitchFamily="34" charset="-120"/>
          </a:endParaRPr>
        </a:p>
      </dgm:t>
    </dgm:pt>
    <dgm:pt modelId="{3CF5CEB6-9DDD-42D1-9FCA-D5A669845E89}" type="parTrans" cxnId="{F43A01E6-EBF7-4DB5-ABE5-656E0AC8EFCA}">
      <dgm:prSet/>
      <dgm:spPr/>
      <dgm:t>
        <a:bodyPr/>
        <a:lstStyle/>
        <a:p>
          <a:endParaRPr lang="zh-TW" altLang="en-US"/>
        </a:p>
      </dgm:t>
    </dgm:pt>
    <dgm:pt modelId="{6FAEBF88-3439-4E40-9601-121096AA43F5}" type="sibTrans" cxnId="{F43A01E6-EBF7-4DB5-ABE5-656E0AC8EFCA}">
      <dgm:prSet/>
      <dgm:spPr/>
      <dgm:t>
        <a:bodyPr/>
        <a:lstStyle/>
        <a:p>
          <a:endParaRPr lang="zh-TW" altLang="en-US"/>
        </a:p>
      </dgm:t>
    </dgm:pt>
    <dgm:pt modelId="{40F1B2B8-6D92-4C93-99B1-227879EBA935}">
      <dgm:prSet phldrT="[文字]"/>
      <dgm:spPr>
        <a:solidFill>
          <a:srgbClr val="0099FF"/>
        </a:solidFill>
        <a:scene3d>
          <a:camera prst="orthographicFront"/>
          <a:lightRig rig="threePt" dir="t"/>
        </a:scene3d>
        <a:sp3d>
          <a:bevelT/>
        </a:sp3d>
      </dgm:spPr>
      <dgm:t>
        <a:bodyPr/>
        <a:lstStyle/>
        <a:p>
          <a:r>
            <a:rPr lang="zh-TW" altLang="en-US" b="1" dirty="0" smtClean="0">
              <a:latin typeface="微軟正黑體" pitchFamily="34" charset="-120"/>
              <a:ea typeface="微軟正黑體" pitchFamily="34" charset="-120"/>
            </a:rPr>
            <a:t>趨勢外推法</a:t>
          </a:r>
          <a:r>
            <a:rPr lang="en-US" altLang="zh-TW" b="1" dirty="0" smtClean="0">
              <a:latin typeface="微軟正黑體" pitchFamily="34" charset="-120"/>
              <a:ea typeface="微軟正黑體" pitchFamily="34" charset="-120"/>
            </a:rPr>
            <a:t>(Trend Extrapolation)</a:t>
          </a:r>
          <a:endParaRPr lang="zh-TW" altLang="en-US" b="1" dirty="0">
            <a:latin typeface="微軟正黑體" pitchFamily="34" charset="-120"/>
            <a:ea typeface="微軟正黑體" pitchFamily="34" charset="-120"/>
          </a:endParaRPr>
        </a:p>
      </dgm:t>
    </dgm:pt>
    <dgm:pt modelId="{65B7548B-5717-46BB-AB80-6CC1DCC89151}" type="parTrans" cxnId="{01FB7016-804E-4062-8E41-A01738EF6C75}">
      <dgm:prSet/>
      <dgm:spPr/>
      <dgm:t>
        <a:bodyPr/>
        <a:lstStyle/>
        <a:p>
          <a:endParaRPr lang="zh-TW" altLang="en-US"/>
        </a:p>
      </dgm:t>
    </dgm:pt>
    <dgm:pt modelId="{C04422D8-0908-4A8A-9B7F-430CA518A409}" type="sibTrans" cxnId="{01FB7016-804E-4062-8E41-A01738EF6C75}">
      <dgm:prSet/>
      <dgm:spPr/>
      <dgm:t>
        <a:bodyPr/>
        <a:lstStyle/>
        <a:p>
          <a:endParaRPr lang="zh-TW" altLang="en-US"/>
        </a:p>
      </dgm:t>
    </dgm:pt>
    <dgm:pt modelId="{78E97499-28BA-4461-B778-B3B03B90BFD3}">
      <dgm:prSet phldrT="[文字]"/>
      <dgm:spPr>
        <a:scene3d>
          <a:camera prst="orthographicFront"/>
          <a:lightRig rig="threePt" dir="t"/>
        </a:scene3d>
        <a:sp3d>
          <a:bevelT/>
        </a:sp3d>
      </dgm:spPr>
      <dgm:t>
        <a:bodyPr/>
        <a:lstStyle/>
        <a:p>
          <a:r>
            <a:rPr lang="zh-TW" altLang="en-US" b="1" dirty="0" smtClean="0">
              <a:latin typeface="微軟正黑體" pitchFamily="34" charset="-120"/>
              <a:ea typeface="微軟正黑體" pitchFamily="34" charset="-120"/>
            </a:rPr>
            <a:t>趨勢外推法是利用過去已有的歷史資料，運用時間數列的方法來推估未來的趨勢。</a:t>
          </a:r>
          <a:endParaRPr lang="zh-TW" altLang="en-US" b="1" dirty="0">
            <a:latin typeface="微軟正黑體" pitchFamily="34" charset="-120"/>
            <a:ea typeface="微軟正黑體" pitchFamily="34" charset="-120"/>
          </a:endParaRPr>
        </a:p>
      </dgm:t>
    </dgm:pt>
    <dgm:pt modelId="{51F3A73E-DB9F-4392-8C9C-0FDD5A94C922}" type="parTrans" cxnId="{0C6C85B4-E9DF-4779-93E9-C50A89CCE1BF}">
      <dgm:prSet/>
      <dgm:spPr/>
      <dgm:t>
        <a:bodyPr/>
        <a:lstStyle/>
        <a:p>
          <a:endParaRPr lang="zh-TW" altLang="en-US"/>
        </a:p>
      </dgm:t>
    </dgm:pt>
    <dgm:pt modelId="{0B08CC94-DBEA-4856-B8A1-A7A9E0AB9FEB}" type="sibTrans" cxnId="{0C6C85B4-E9DF-4779-93E9-C50A89CCE1BF}">
      <dgm:prSet/>
      <dgm:spPr/>
      <dgm:t>
        <a:bodyPr/>
        <a:lstStyle/>
        <a:p>
          <a:endParaRPr lang="zh-TW" altLang="en-US"/>
        </a:p>
      </dgm:t>
    </dgm:pt>
    <dgm:pt modelId="{48A0E2EE-15A7-47B6-AC05-3825DB12636D}">
      <dgm:prSet phldrT="[文字]"/>
      <dgm:spPr>
        <a:solidFill>
          <a:srgbClr val="00CC66"/>
        </a:solidFill>
        <a:scene3d>
          <a:camera prst="orthographicFront"/>
          <a:lightRig rig="threePt" dir="t"/>
        </a:scene3d>
        <a:sp3d>
          <a:bevelT/>
        </a:sp3d>
      </dgm:spPr>
      <dgm:t>
        <a:bodyPr/>
        <a:lstStyle/>
        <a:p>
          <a:r>
            <a:rPr lang="zh-TW" altLang="en-US" b="1" dirty="0" smtClean="0">
              <a:latin typeface="微軟正黑體" pitchFamily="34" charset="-120"/>
              <a:ea typeface="微軟正黑體" pitchFamily="34" charset="-120"/>
            </a:rPr>
            <a:t>動態模型</a:t>
          </a:r>
          <a:r>
            <a:rPr lang="en-US" altLang="zh-TW" b="1" dirty="0" smtClean="0">
              <a:latin typeface="微軟正黑體" pitchFamily="34" charset="-120"/>
              <a:ea typeface="微軟正黑體" pitchFamily="34" charset="-120"/>
            </a:rPr>
            <a:t>(Dynamic Modeling)</a:t>
          </a:r>
          <a:endParaRPr lang="zh-TW" altLang="en-US" b="1" dirty="0">
            <a:latin typeface="微軟正黑體" pitchFamily="34" charset="-120"/>
            <a:ea typeface="微軟正黑體" pitchFamily="34" charset="-120"/>
          </a:endParaRPr>
        </a:p>
      </dgm:t>
    </dgm:pt>
    <dgm:pt modelId="{B5877A16-9DF3-4808-A2CB-5E81FAF4F4CA}" type="parTrans" cxnId="{5715553D-5B21-4CD3-8928-6A004A03EAD2}">
      <dgm:prSet/>
      <dgm:spPr/>
      <dgm:t>
        <a:bodyPr/>
        <a:lstStyle/>
        <a:p>
          <a:endParaRPr lang="zh-TW" altLang="en-US"/>
        </a:p>
      </dgm:t>
    </dgm:pt>
    <dgm:pt modelId="{E4B911A1-792C-4321-8878-60F8F22F0088}" type="sibTrans" cxnId="{5715553D-5B21-4CD3-8928-6A004A03EAD2}">
      <dgm:prSet/>
      <dgm:spPr/>
      <dgm:t>
        <a:bodyPr/>
        <a:lstStyle/>
        <a:p>
          <a:endParaRPr lang="zh-TW" altLang="en-US"/>
        </a:p>
      </dgm:t>
    </dgm:pt>
    <dgm:pt modelId="{0E849EC4-72D1-4D39-91FF-0F61EAF14F3A}">
      <dgm:prSet phldrT="[文字]"/>
      <dgm:spPr>
        <a:scene3d>
          <a:camera prst="orthographicFront"/>
          <a:lightRig rig="threePt" dir="t"/>
        </a:scene3d>
        <a:sp3d>
          <a:bevelT/>
        </a:sp3d>
      </dgm:spPr>
      <dgm:t>
        <a:bodyPr/>
        <a:lstStyle/>
        <a:p>
          <a:r>
            <a:rPr lang="zh-TW" altLang="en-US" b="1" dirty="0" smtClean="0">
              <a:latin typeface="微軟正黑體" pitchFamily="34" charset="-120"/>
              <a:ea typeface="微軟正黑體" pitchFamily="34" charset="-120"/>
            </a:rPr>
            <a:t>動態模型是策略管理人員</a:t>
          </a:r>
          <a:r>
            <a:rPr lang="zh-TW" altLang="en-US" b="1" dirty="0" smtClean="0">
              <a:latin typeface="微軟正黑體" pitchFamily="34" charset="-120"/>
              <a:ea typeface="微軟正黑體" pitchFamily="34" charset="-120"/>
            </a:rPr>
            <a:t>根據對於整個</a:t>
          </a:r>
          <a:r>
            <a:rPr lang="zh-TW" altLang="en-US" b="1" dirty="0" smtClean="0">
              <a:latin typeface="微軟正黑體" pitchFamily="34" charset="-120"/>
              <a:ea typeface="微軟正黑體" pitchFamily="34" charset="-120"/>
            </a:rPr>
            <a:t>環境系統的了解，找出各項環境變數與其他變數間的關係，然後以一套數學等式來描述整個環境系統。</a:t>
          </a:r>
          <a:endParaRPr lang="zh-TW" altLang="en-US" b="1" dirty="0">
            <a:latin typeface="微軟正黑體" pitchFamily="34" charset="-120"/>
            <a:ea typeface="微軟正黑體" pitchFamily="34" charset="-120"/>
          </a:endParaRPr>
        </a:p>
      </dgm:t>
    </dgm:pt>
    <dgm:pt modelId="{D872FED8-AF83-4217-B280-5C5B691F2C4E}" type="parTrans" cxnId="{A632D302-B75D-440B-BE40-10430932499B}">
      <dgm:prSet/>
      <dgm:spPr/>
      <dgm:t>
        <a:bodyPr/>
        <a:lstStyle/>
        <a:p>
          <a:endParaRPr lang="zh-TW" altLang="en-US"/>
        </a:p>
      </dgm:t>
    </dgm:pt>
    <dgm:pt modelId="{5B251736-5390-4A52-8E14-4CE5474C6968}" type="sibTrans" cxnId="{A632D302-B75D-440B-BE40-10430932499B}">
      <dgm:prSet/>
      <dgm:spPr/>
      <dgm:t>
        <a:bodyPr/>
        <a:lstStyle/>
        <a:p>
          <a:endParaRPr lang="zh-TW" altLang="en-US"/>
        </a:p>
      </dgm:t>
    </dgm:pt>
    <dgm:pt modelId="{70DCD996-9AD6-4882-9BFB-69E47BAEE1BB}" type="pres">
      <dgm:prSet presAssocID="{2AD8B754-7604-4EAB-9674-03E47540D92C}" presName="linear" presStyleCnt="0">
        <dgm:presLayoutVars>
          <dgm:animLvl val="lvl"/>
          <dgm:resizeHandles val="exact"/>
        </dgm:presLayoutVars>
      </dgm:prSet>
      <dgm:spPr/>
      <dgm:t>
        <a:bodyPr/>
        <a:lstStyle/>
        <a:p>
          <a:endParaRPr lang="zh-TW" altLang="en-US"/>
        </a:p>
      </dgm:t>
    </dgm:pt>
    <dgm:pt modelId="{00F78D14-CADF-43FF-A4FC-6576D9CE91B3}" type="pres">
      <dgm:prSet presAssocID="{336D003F-0806-4BA9-8983-ECB6119953B0}" presName="parentText" presStyleLbl="node1" presStyleIdx="0" presStyleCnt="3">
        <dgm:presLayoutVars>
          <dgm:chMax val="0"/>
          <dgm:bulletEnabled val="1"/>
        </dgm:presLayoutVars>
      </dgm:prSet>
      <dgm:spPr/>
      <dgm:t>
        <a:bodyPr/>
        <a:lstStyle/>
        <a:p>
          <a:endParaRPr lang="zh-TW" altLang="en-US"/>
        </a:p>
      </dgm:t>
    </dgm:pt>
    <dgm:pt modelId="{0197BB79-0C30-408E-933A-290D8E4585B2}" type="pres">
      <dgm:prSet presAssocID="{336D003F-0806-4BA9-8983-ECB6119953B0}" presName="childText" presStyleLbl="revTx" presStyleIdx="0" presStyleCnt="3">
        <dgm:presLayoutVars>
          <dgm:bulletEnabled val="1"/>
        </dgm:presLayoutVars>
      </dgm:prSet>
      <dgm:spPr/>
      <dgm:t>
        <a:bodyPr/>
        <a:lstStyle/>
        <a:p>
          <a:endParaRPr lang="zh-TW" altLang="en-US"/>
        </a:p>
      </dgm:t>
    </dgm:pt>
    <dgm:pt modelId="{6F37E3A0-E0C0-4054-B9C7-CC89F905BE3A}" type="pres">
      <dgm:prSet presAssocID="{40F1B2B8-6D92-4C93-99B1-227879EBA935}" presName="parentText" presStyleLbl="node1" presStyleIdx="1" presStyleCnt="3">
        <dgm:presLayoutVars>
          <dgm:chMax val="0"/>
          <dgm:bulletEnabled val="1"/>
        </dgm:presLayoutVars>
      </dgm:prSet>
      <dgm:spPr/>
      <dgm:t>
        <a:bodyPr/>
        <a:lstStyle/>
        <a:p>
          <a:endParaRPr lang="zh-TW" altLang="en-US"/>
        </a:p>
      </dgm:t>
    </dgm:pt>
    <dgm:pt modelId="{88B8D7FB-92E0-409D-AEB0-8707A4437D76}" type="pres">
      <dgm:prSet presAssocID="{40F1B2B8-6D92-4C93-99B1-227879EBA935}" presName="childText" presStyleLbl="revTx" presStyleIdx="1" presStyleCnt="3">
        <dgm:presLayoutVars>
          <dgm:bulletEnabled val="1"/>
        </dgm:presLayoutVars>
      </dgm:prSet>
      <dgm:spPr/>
      <dgm:t>
        <a:bodyPr/>
        <a:lstStyle/>
        <a:p>
          <a:endParaRPr lang="zh-TW" altLang="en-US"/>
        </a:p>
      </dgm:t>
    </dgm:pt>
    <dgm:pt modelId="{D7565847-9ECB-4D17-A4CE-24DE0E24B39E}" type="pres">
      <dgm:prSet presAssocID="{48A0E2EE-15A7-47B6-AC05-3825DB12636D}" presName="parentText" presStyleLbl="node1" presStyleIdx="2" presStyleCnt="3">
        <dgm:presLayoutVars>
          <dgm:chMax val="0"/>
          <dgm:bulletEnabled val="1"/>
        </dgm:presLayoutVars>
      </dgm:prSet>
      <dgm:spPr/>
      <dgm:t>
        <a:bodyPr/>
        <a:lstStyle/>
        <a:p>
          <a:endParaRPr lang="zh-TW" altLang="en-US"/>
        </a:p>
      </dgm:t>
    </dgm:pt>
    <dgm:pt modelId="{9A905F49-C800-411E-BC5A-009D82000DF8}" type="pres">
      <dgm:prSet presAssocID="{48A0E2EE-15A7-47B6-AC05-3825DB12636D}" presName="childText" presStyleLbl="revTx" presStyleIdx="2" presStyleCnt="3">
        <dgm:presLayoutVars>
          <dgm:bulletEnabled val="1"/>
        </dgm:presLayoutVars>
      </dgm:prSet>
      <dgm:spPr/>
      <dgm:t>
        <a:bodyPr/>
        <a:lstStyle/>
        <a:p>
          <a:endParaRPr lang="zh-TW" altLang="en-US"/>
        </a:p>
      </dgm:t>
    </dgm:pt>
  </dgm:ptLst>
  <dgm:cxnLst>
    <dgm:cxn modelId="{A632D302-B75D-440B-BE40-10430932499B}" srcId="{48A0E2EE-15A7-47B6-AC05-3825DB12636D}" destId="{0E849EC4-72D1-4D39-91FF-0F61EAF14F3A}" srcOrd="0" destOrd="0" parTransId="{D872FED8-AF83-4217-B280-5C5B691F2C4E}" sibTransId="{5B251736-5390-4A52-8E14-4CE5474C6968}"/>
    <dgm:cxn modelId="{4B6967DA-439A-41F1-BB3A-32847794BF0D}" type="presOf" srcId="{336D003F-0806-4BA9-8983-ECB6119953B0}" destId="{00F78D14-CADF-43FF-A4FC-6576D9CE91B3}" srcOrd="0" destOrd="0" presId="urn:microsoft.com/office/officeart/2005/8/layout/vList2"/>
    <dgm:cxn modelId="{5715553D-5B21-4CD3-8928-6A004A03EAD2}" srcId="{2AD8B754-7604-4EAB-9674-03E47540D92C}" destId="{48A0E2EE-15A7-47B6-AC05-3825DB12636D}" srcOrd="2" destOrd="0" parTransId="{B5877A16-9DF3-4808-A2CB-5E81FAF4F4CA}" sibTransId="{E4B911A1-792C-4321-8878-60F8F22F0088}"/>
    <dgm:cxn modelId="{F43A01E6-EBF7-4DB5-ABE5-656E0AC8EFCA}" srcId="{336D003F-0806-4BA9-8983-ECB6119953B0}" destId="{0D6D42D4-075A-45A5-A5B3-1F7632E0493E}" srcOrd="0" destOrd="0" parTransId="{3CF5CEB6-9DDD-42D1-9FCA-D5A669845E89}" sibTransId="{6FAEBF88-3439-4E40-9601-121096AA43F5}"/>
    <dgm:cxn modelId="{553B1D80-928A-4E1D-9527-48D2B6FF42B9}" type="presOf" srcId="{48A0E2EE-15A7-47B6-AC05-3825DB12636D}" destId="{D7565847-9ECB-4D17-A4CE-24DE0E24B39E}" srcOrd="0" destOrd="0" presId="urn:microsoft.com/office/officeart/2005/8/layout/vList2"/>
    <dgm:cxn modelId="{1696DC49-981E-41D1-B801-4A152805429B}" srcId="{2AD8B754-7604-4EAB-9674-03E47540D92C}" destId="{336D003F-0806-4BA9-8983-ECB6119953B0}" srcOrd="0" destOrd="0" parTransId="{C7379271-6B59-4807-A300-1C9292C40D02}" sibTransId="{D17B7624-F16B-4BAC-8E0F-FCF93CD34B6D}"/>
    <dgm:cxn modelId="{F9E16BF5-0824-4A57-A43A-DF2B4EF8F2C0}" type="presOf" srcId="{78E97499-28BA-4461-B778-B3B03B90BFD3}" destId="{88B8D7FB-92E0-409D-AEB0-8707A4437D76}" srcOrd="0" destOrd="0" presId="urn:microsoft.com/office/officeart/2005/8/layout/vList2"/>
    <dgm:cxn modelId="{22DC0E53-3D69-46C5-858A-6F685550D208}" type="presOf" srcId="{0E849EC4-72D1-4D39-91FF-0F61EAF14F3A}" destId="{9A905F49-C800-411E-BC5A-009D82000DF8}" srcOrd="0" destOrd="0" presId="urn:microsoft.com/office/officeart/2005/8/layout/vList2"/>
    <dgm:cxn modelId="{CF7961B5-0AC5-4BCB-83CB-0DF40AE4BFC6}" type="presOf" srcId="{40F1B2B8-6D92-4C93-99B1-227879EBA935}" destId="{6F37E3A0-E0C0-4054-B9C7-CC89F905BE3A}" srcOrd="0" destOrd="0" presId="urn:microsoft.com/office/officeart/2005/8/layout/vList2"/>
    <dgm:cxn modelId="{01FB7016-804E-4062-8E41-A01738EF6C75}" srcId="{2AD8B754-7604-4EAB-9674-03E47540D92C}" destId="{40F1B2B8-6D92-4C93-99B1-227879EBA935}" srcOrd="1" destOrd="0" parTransId="{65B7548B-5717-46BB-AB80-6CC1DCC89151}" sibTransId="{C04422D8-0908-4A8A-9B7F-430CA518A409}"/>
    <dgm:cxn modelId="{BB931B7F-2D62-483F-8D74-A136AAE5B19B}" type="presOf" srcId="{0D6D42D4-075A-45A5-A5B3-1F7632E0493E}" destId="{0197BB79-0C30-408E-933A-290D8E4585B2}" srcOrd="0" destOrd="0" presId="urn:microsoft.com/office/officeart/2005/8/layout/vList2"/>
    <dgm:cxn modelId="{0C6C85B4-E9DF-4779-93E9-C50A89CCE1BF}" srcId="{40F1B2B8-6D92-4C93-99B1-227879EBA935}" destId="{78E97499-28BA-4461-B778-B3B03B90BFD3}" srcOrd="0" destOrd="0" parTransId="{51F3A73E-DB9F-4392-8C9C-0FDD5A94C922}" sibTransId="{0B08CC94-DBEA-4856-B8A1-A7A9E0AB9FEB}"/>
    <dgm:cxn modelId="{D4219C6C-9B9C-43DE-AB60-6D020CDBAC36}" type="presOf" srcId="{2AD8B754-7604-4EAB-9674-03E47540D92C}" destId="{70DCD996-9AD6-4882-9BFB-69E47BAEE1BB}" srcOrd="0" destOrd="0" presId="urn:microsoft.com/office/officeart/2005/8/layout/vList2"/>
    <dgm:cxn modelId="{7EDD770A-D46F-4DBD-8766-FF9F51E9466F}" type="presParOf" srcId="{70DCD996-9AD6-4882-9BFB-69E47BAEE1BB}" destId="{00F78D14-CADF-43FF-A4FC-6576D9CE91B3}" srcOrd="0" destOrd="0" presId="urn:microsoft.com/office/officeart/2005/8/layout/vList2"/>
    <dgm:cxn modelId="{EB50DE72-DAFC-400B-AC2C-CAAE75222A6F}" type="presParOf" srcId="{70DCD996-9AD6-4882-9BFB-69E47BAEE1BB}" destId="{0197BB79-0C30-408E-933A-290D8E4585B2}" srcOrd="1" destOrd="0" presId="urn:microsoft.com/office/officeart/2005/8/layout/vList2"/>
    <dgm:cxn modelId="{9DB0A715-3644-4DE9-886D-3AED228585A1}" type="presParOf" srcId="{70DCD996-9AD6-4882-9BFB-69E47BAEE1BB}" destId="{6F37E3A0-E0C0-4054-B9C7-CC89F905BE3A}" srcOrd="2" destOrd="0" presId="urn:microsoft.com/office/officeart/2005/8/layout/vList2"/>
    <dgm:cxn modelId="{9ED0C88C-7804-4B21-AF04-BAC3F22593B0}" type="presParOf" srcId="{70DCD996-9AD6-4882-9BFB-69E47BAEE1BB}" destId="{88B8D7FB-92E0-409D-AEB0-8707A4437D76}" srcOrd="3" destOrd="0" presId="urn:microsoft.com/office/officeart/2005/8/layout/vList2"/>
    <dgm:cxn modelId="{525111F6-994C-4B3C-A64F-9EF1A86F987E}" type="presParOf" srcId="{70DCD996-9AD6-4882-9BFB-69E47BAEE1BB}" destId="{D7565847-9ECB-4D17-A4CE-24DE0E24B39E}" srcOrd="4" destOrd="0" presId="urn:microsoft.com/office/officeart/2005/8/layout/vList2"/>
    <dgm:cxn modelId="{AC7D7F51-9FB2-4B1F-9CED-B2A1B9F713BA}" type="presParOf" srcId="{70DCD996-9AD6-4882-9BFB-69E47BAEE1BB}" destId="{9A905F49-C800-411E-BC5A-009D82000DF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93E394-A2AF-4DDD-8F70-41CC7B3F32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C2A742B2-56A9-4BB5-B26B-9D602A9AADC3}">
      <dgm:prSet phldrT="[文字]"/>
      <dgm:spPr>
        <a:solidFill>
          <a:srgbClr val="00CC66"/>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銷售人員預測法</a:t>
          </a:r>
          <a:endParaRPr lang="zh-TW" altLang="en-US" dirty="0">
            <a:latin typeface="微軟正黑體" pitchFamily="34" charset="-120"/>
            <a:ea typeface="微軟正黑體" pitchFamily="34" charset="-120"/>
          </a:endParaRPr>
        </a:p>
      </dgm:t>
    </dgm:pt>
    <dgm:pt modelId="{DA3D1EDC-CC3C-4D9A-A314-0C39F8942786}" type="parTrans" cxnId="{27BFCA85-301D-462B-900C-D78412AAD1AE}">
      <dgm:prSet/>
      <dgm:spPr/>
      <dgm:t>
        <a:bodyPr/>
        <a:lstStyle/>
        <a:p>
          <a:endParaRPr lang="zh-TW" altLang="en-US"/>
        </a:p>
      </dgm:t>
    </dgm:pt>
    <dgm:pt modelId="{A0E005B9-B2CF-4003-B49A-9B0D8D0455FB}" type="sibTrans" cxnId="{27BFCA85-301D-462B-900C-D78412AAD1AE}">
      <dgm:prSet/>
      <dgm:spPr/>
      <dgm:t>
        <a:bodyPr/>
        <a:lstStyle/>
        <a:p>
          <a:endParaRPr lang="zh-TW" altLang="en-US"/>
        </a:p>
      </dgm:t>
    </dgm:pt>
    <dgm:pt modelId="{15E59C73-A744-4945-955C-66437D9A752A}">
      <dgm:prSet phldrT="[文字]"/>
      <dgm:spPr>
        <a:solidFill>
          <a:srgbClr val="FFFF00"/>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主管人員意見法</a:t>
          </a:r>
          <a:endParaRPr lang="zh-TW" altLang="en-US" dirty="0">
            <a:latin typeface="微軟正黑體" pitchFamily="34" charset="-120"/>
            <a:ea typeface="微軟正黑體" pitchFamily="34" charset="-120"/>
          </a:endParaRPr>
        </a:p>
      </dgm:t>
    </dgm:pt>
    <dgm:pt modelId="{17D57BC1-E014-4C06-A9A8-9391C23D42DF}" type="parTrans" cxnId="{20E9C942-D150-4DA6-9054-F9308373C7D1}">
      <dgm:prSet/>
      <dgm:spPr/>
      <dgm:t>
        <a:bodyPr/>
        <a:lstStyle/>
        <a:p>
          <a:endParaRPr lang="zh-TW" altLang="en-US"/>
        </a:p>
      </dgm:t>
    </dgm:pt>
    <dgm:pt modelId="{D3A0FCFF-9685-4A8E-84AB-751F7C567FD1}" type="sibTrans" cxnId="{20E9C942-D150-4DA6-9054-F9308373C7D1}">
      <dgm:prSet/>
      <dgm:spPr/>
      <dgm:t>
        <a:bodyPr/>
        <a:lstStyle/>
        <a:p>
          <a:endParaRPr lang="zh-TW" altLang="en-US"/>
        </a:p>
      </dgm:t>
    </dgm:pt>
    <dgm:pt modelId="{2ED0BD7C-2229-4B66-9445-A45DE697B294}">
      <dgm:prSet phldrT="[文字]"/>
      <dgm:spPr>
        <a:solidFill>
          <a:srgbClr val="69A4D9"/>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德爾菲法</a:t>
          </a:r>
          <a:endParaRPr lang="zh-TW" altLang="en-US" dirty="0">
            <a:latin typeface="微軟正黑體" pitchFamily="34" charset="-120"/>
            <a:ea typeface="微軟正黑體" pitchFamily="34" charset="-120"/>
          </a:endParaRPr>
        </a:p>
      </dgm:t>
    </dgm:pt>
    <dgm:pt modelId="{4D214581-B33D-4C72-AF3C-97C54C2E8CD5}" type="parTrans" cxnId="{DA07FFDC-71AC-46E8-8A9F-CABA6FF2F875}">
      <dgm:prSet/>
      <dgm:spPr/>
      <dgm:t>
        <a:bodyPr/>
        <a:lstStyle/>
        <a:p>
          <a:endParaRPr lang="zh-TW" altLang="en-US"/>
        </a:p>
      </dgm:t>
    </dgm:pt>
    <dgm:pt modelId="{99768B95-D7FC-43E1-A145-2EFB09C9A6AA}" type="sibTrans" cxnId="{DA07FFDC-71AC-46E8-8A9F-CABA6FF2F875}">
      <dgm:prSet/>
      <dgm:spPr/>
      <dgm:t>
        <a:bodyPr/>
        <a:lstStyle/>
        <a:p>
          <a:endParaRPr lang="zh-TW" altLang="en-US"/>
        </a:p>
      </dgm:t>
    </dgm:pt>
    <dgm:pt modelId="{DEAA9B8A-860B-4F86-89AF-2DF70EF359BC}">
      <dgm:prSet phldrT="[文字]"/>
      <dgm:spPr>
        <a:solidFill>
          <a:schemeClr val="tx2">
            <a:lumMod val="50000"/>
            <a:lumOff val="50000"/>
          </a:schemeClr>
        </a:solidFill>
        <a:scene3d>
          <a:camera prst="orthographicFront"/>
          <a:lightRig rig="threePt" dir="t"/>
        </a:scene3d>
        <a:sp3d>
          <a:bevelT/>
        </a:sp3d>
      </dgm:spPr>
      <dgm:t>
        <a:bodyPr/>
        <a:lstStyle/>
        <a:p>
          <a:pPr algn="ctr" rtl="0"/>
          <a:r>
            <a:rPr kumimoji="1" lang="zh-TW" altLang="en-US" b="1" i="0" u="none" strike="noStrike" cap="none" spc="0" normalizeH="0" baseline="0" noProof="0" dirty="0" smtClean="0">
              <a:ln>
                <a:noFill/>
              </a:ln>
              <a:solidFill>
                <a:schemeClr val="tx1"/>
              </a:solidFill>
              <a:effectLst/>
              <a:uLnTx/>
              <a:uFillTx/>
              <a:latin typeface="微軟正黑體" pitchFamily="34" charset="-120"/>
              <a:ea typeface="微軟正黑體" pitchFamily="34" charset="-120"/>
              <a:cs typeface="+mn-cs"/>
            </a:rPr>
            <a:t>情境法</a:t>
          </a:r>
          <a:endParaRPr lang="zh-TW" altLang="en-US" dirty="0">
            <a:latin typeface="微軟正黑體" pitchFamily="34" charset="-120"/>
            <a:ea typeface="微軟正黑體" pitchFamily="34" charset="-120"/>
          </a:endParaRPr>
        </a:p>
      </dgm:t>
    </dgm:pt>
    <dgm:pt modelId="{0A0F652B-6CAF-4799-96FD-CC3D5CF62440}" type="parTrans" cxnId="{0167DEB6-E49B-4A57-95A3-A7AD84BEC4F2}">
      <dgm:prSet/>
      <dgm:spPr/>
      <dgm:t>
        <a:bodyPr/>
        <a:lstStyle/>
        <a:p>
          <a:endParaRPr lang="zh-TW" altLang="en-US"/>
        </a:p>
      </dgm:t>
    </dgm:pt>
    <dgm:pt modelId="{7766EFEF-E697-4CC0-9A66-6E299DC54DFD}" type="sibTrans" cxnId="{0167DEB6-E49B-4A57-95A3-A7AD84BEC4F2}">
      <dgm:prSet/>
      <dgm:spPr/>
      <dgm:t>
        <a:bodyPr/>
        <a:lstStyle/>
        <a:p>
          <a:endParaRPr lang="zh-TW" altLang="en-US"/>
        </a:p>
      </dgm:t>
    </dgm:pt>
    <dgm:pt modelId="{0BC96F53-6CE8-41B9-B2B0-E50187658B33}" type="pres">
      <dgm:prSet presAssocID="{9193E394-A2AF-4DDD-8F70-41CC7B3F3275}" presName="linear" presStyleCnt="0">
        <dgm:presLayoutVars>
          <dgm:animLvl val="lvl"/>
          <dgm:resizeHandles val="exact"/>
        </dgm:presLayoutVars>
      </dgm:prSet>
      <dgm:spPr/>
      <dgm:t>
        <a:bodyPr/>
        <a:lstStyle/>
        <a:p>
          <a:endParaRPr lang="zh-TW" altLang="en-US"/>
        </a:p>
      </dgm:t>
    </dgm:pt>
    <dgm:pt modelId="{5BC41E37-65E2-47CB-823D-F8C0C2C6EA22}" type="pres">
      <dgm:prSet presAssocID="{C2A742B2-56A9-4BB5-B26B-9D602A9AADC3}" presName="parentText" presStyleLbl="node1" presStyleIdx="0" presStyleCnt="4">
        <dgm:presLayoutVars>
          <dgm:chMax val="0"/>
          <dgm:bulletEnabled val="1"/>
        </dgm:presLayoutVars>
      </dgm:prSet>
      <dgm:spPr/>
      <dgm:t>
        <a:bodyPr/>
        <a:lstStyle/>
        <a:p>
          <a:endParaRPr lang="zh-TW" altLang="en-US"/>
        </a:p>
      </dgm:t>
    </dgm:pt>
    <dgm:pt modelId="{F76A024A-8C4A-4AFE-9871-E9E115B26B2E}" type="pres">
      <dgm:prSet presAssocID="{A0E005B9-B2CF-4003-B49A-9B0D8D0455FB}" presName="spacer" presStyleCnt="0"/>
      <dgm:spPr>
        <a:scene3d>
          <a:camera prst="orthographicFront"/>
          <a:lightRig rig="threePt" dir="t"/>
        </a:scene3d>
        <a:sp3d>
          <a:bevelT/>
        </a:sp3d>
      </dgm:spPr>
      <dgm:t>
        <a:bodyPr/>
        <a:lstStyle/>
        <a:p>
          <a:endParaRPr lang="zh-TW" altLang="en-US"/>
        </a:p>
      </dgm:t>
    </dgm:pt>
    <dgm:pt modelId="{ACE08E77-7BB1-4D60-8309-6C4148B41180}" type="pres">
      <dgm:prSet presAssocID="{15E59C73-A744-4945-955C-66437D9A752A}" presName="parentText" presStyleLbl="node1" presStyleIdx="1" presStyleCnt="4">
        <dgm:presLayoutVars>
          <dgm:chMax val="0"/>
          <dgm:bulletEnabled val="1"/>
        </dgm:presLayoutVars>
      </dgm:prSet>
      <dgm:spPr/>
      <dgm:t>
        <a:bodyPr/>
        <a:lstStyle/>
        <a:p>
          <a:endParaRPr lang="zh-TW" altLang="en-US"/>
        </a:p>
      </dgm:t>
    </dgm:pt>
    <dgm:pt modelId="{2CE345B0-3614-444A-9653-7631CC82B365}" type="pres">
      <dgm:prSet presAssocID="{D3A0FCFF-9685-4A8E-84AB-751F7C567FD1}" presName="spacer" presStyleCnt="0"/>
      <dgm:spPr>
        <a:scene3d>
          <a:camera prst="orthographicFront"/>
          <a:lightRig rig="threePt" dir="t"/>
        </a:scene3d>
        <a:sp3d>
          <a:bevelT/>
        </a:sp3d>
      </dgm:spPr>
      <dgm:t>
        <a:bodyPr/>
        <a:lstStyle/>
        <a:p>
          <a:endParaRPr lang="zh-TW" altLang="en-US"/>
        </a:p>
      </dgm:t>
    </dgm:pt>
    <dgm:pt modelId="{568F8EAA-6CE0-4CC3-830C-84482D441724}" type="pres">
      <dgm:prSet presAssocID="{2ED0BD7C-2229-4B66-9445-A45DE697B294}" presName="parentText" presStyleLbl="node1" presStyleIdx="2" presStyleCnt="4">
        <dgm:presLayoutVars>
          <dgm:chMax val="0"/>
          <dgm:bulletEnabled val="1"/>
        </dgm:presLayoutVars>
      </dgm:prSet>
      <dgm:spPr/>
      <dgm:t>
        <a:bodyPr/>
        <a:lstStyle/>
        <a:p>
          <a:endParaRPr lang="zh-TW" altLang="en-US"/>
        </a:p>
      </dgm:t>
    </dgm:pt>
    <dgm:pt modelId="{481A3631-E6A8-4BD6-97EA-625496CEF3EC}" type="pres">
      <dgm:prSet presAssocID="{99768B95-D7FC-43E1-A145-2EFB09C9A6AA}" presName="spacer" presStyleCnt="0"/>
      <dgm:spPr>
        <a:scene3d>
          <a:camera prst="orthographicFront"/>
          <a:lightRig rig="threePt" dir="t"/>
        </a:scene3d>
        <a:sp3d>
          <a:bevelT/>
        </a:sp3d>
      </dgm:spPr>
      <dgm:t>
        <a:bodyPr/>
        <a:lstStyle/>
        <a:p>
          <a:endParaRPr lang="zh-TW" altLang="en-US"/>
        </a:p>
      </dgm:t>
    </dgm:pt>
    <dgm:pt modelId="{065F98C3-C1EF-4A4E-B77D-3429F8AEFF02}" type="pres">
      <dgm:prSet presAssocID="{DEAA9B8A-860B-4F86-89AF-2DF70EF359BC}" presName="parentText" presStyleLbl="node1" presStyleIdx="3" presStyleCnt="4" custLinFactNeighborX="311" custLinFactNeighborY="33136">
        <dgm:presLayoutVars>
          <dgm:chMax val="0"/>
          <dgm:bulletEnabled val="1"/>
        </dgm:presLayoutVars>
      </dgm:prSet>
      <dgm:spPr/>
      <dgm:t>
        <a:bodyPr/>
        <a:lstStyle/>
        <a:p>
          <a:endParaRPr lang="zh-TW" altLang="en-US"/>
        </a:p>
      </dgm:t>
    </dgm:pt>
  </dgm:ptLst>
  <dgm:cxnLst>
    <dgm:cxn modelId="{C73E8F55-9AE1-4A6D-8A76-4A5A93B76BE0}" type="presOf" srcId="{C2A742B2-56A9-4BB5-B26B-9D602A9AADC3}" destId="{5BC41E37-65E2-47CB-823D-F8C0C2C6EA22}" srcOrd="0" destOrd="0" presId="urn:microsoft.com/office/officeart/2005/8/layout/vList2"/>
    <dgm:cxn modelId="{814F9DAD-D194-48B8-AF16-437C9A33F3D0}" type="presOf" srcId="{2ED0BD7C-2229-4B66-9445-A45DE697B294}" destId="{568F8EAA-6CE0-4CC3-830C-84482D441724}" srcOrd="0" destOrd="0" presId="urn:microsoft.com/office/officeart/2005/8/layout/vList2"/>
    <dgm:cxn modelId="{27BFCA85-301D-462B-900C-D78412AAD1AE}" srcId="{9193E394-A2AF-4DDD-8F70-41CC7B3F3275}" destId="{C2A742B2-56A9-4BB5-B26B-9D602A9AADC3}" srcOrd="0" destOrd="0" parTransId="{DA3D1EDC-CC3C-4D9A-A314-0C39F8942786}" sibTransId="{A0E005B9-B2CF-4003-B49A-9B0D8D0455FB}"/>
    <dgm:cxn modelId="{6243593C-E199-425E-9966-1CF2304CCC4A}" type="presOf" srcId="{15E59C73-A744-4945-955C-66437D9A752A}" destId="{ACE08E77-7BB1-4D60-8309-6C4148B41180}" srcOrd="0" destOrd="0" presId="urn:microsoft.com/office/officeart/2005/8/layout/vList2"/>
    <dgm:cxn modelId="{0167DEB6-E49B-4A57-95A3-A7AD84BEC4F2}" srcId="{9193E394-A2AF-4DDD-8F70-41CC7B3F3275}" destId="{DEAA9B8A-860B-4F86-89AF-2DF70EF359BC}" srcOrd="3" destOrd="0" parTransId="{0A0F652B-6CAF-4799-96FD-CC3D5CF62440}" sibTransId="{7766EFEF-E697-4CC0-9A66-6E299DC54DFD}"/>
    <dgm:cxn modelId="{DA07FFDC-71AC-46E8-8A9F-CABA6FF2F875}" srcId="{9193E394-A2AF-4DDD-8F70-41CC7B3F3275}" destId="{2ED0BD7C-2229-4B66-9445-A45DE697B294}" srcOrd="2" destOrd="0" parTransId="{4D214581-B33D-4C72-AF3C-97C54C2E8CD5}" sibTransId="{99768B95-D7FC-43E1-A145-2EFB09C9A6AA}"/>
    <dgm:cxn modelId="{CE19EA3D-F24D-4CB4-A403-B20D6D3F7E88}" type="presOf" srcId="{DEAA9B8A-860B-4F86-89AF-2DF70EF359BC}" destId="{065F98C3-C1EF-4A4E-B77D-3429F8AEFF02}" srcOrd="0" destOrd="0" presId="urn:microsoft.com/office/officeart/2005/8/layout/vList2"/>
    <dgm:cxn modelId="{20E9C942-D150-4DA6-9054-F9308373C7D1}" srcId="{9193E394-A2AF-4DDD-8F70-41CC7B3F3275}" destId="{15E59C73-A744-4945-955C-66437D9A752A}" srcOrd="1" destOrd="0" parTransId="{17D57BC1-E014-4C06-A9A8-9391C23D42DF}" sibTransId="{D3A0FCFF-9685-4A8E-84AB-751F7C567FD1}"/>
    <dgm:cxn modelId="{E0FB30C1-9797-485C-BD6F-1BB2D11380C1}" type="presOf" srcId="{9193E394-A2AF-4DDD-8F70-41CC7B3F3275}" destId="{0BC96F53-6CE8-41B9-B2B0-E50187658B33}" srcOrd="0" destOrd="0" presId="urn:microsoft.com/office/officeart/2005/8/layout/vList2"/>
    <dgm:cxn modelId="{B062CCD4-5B43-49EF-8DB4-E6D0B05AD04F}" type="presParOf" srcId="{0BC96F53-6CE8-41B9-B2B0-E50187658B33}" destId="{5BC41E37-65E2-47CB-823D-F8C0C2C6EA22}" srcOrd="0" destOrd="0" presId="urn:microsoft.com/office/officeart/2005/8/layout/vList2"/>
    <dgm:cxn modelId="{3DB9D8B3-D8AD-440A-B3D3-BAFC106B1ABC}" type="presParOf" srcId="{0BC96F53-6CE8-41B9-B2B0-E50187658B33}" destId="{F76A024A-8C4A-4AFE-9871-E9E115B26B2E}" srcOrd="1" destOrd="0" presId="urn:microsoft.com/office/officeart/2005/8/layout/vList2"/>
    <dgm:cxn modelId="{6D244FD3-0446-4283-98D5-555EDBBBFC7A}" type="presParOf" srcId="{0BC96F53-6CE8-41B9-B2B0-E50187658B33}" destId="{ACE08E77-7BB1-4D60-8309-6C4148B41180}" srcOrd="2" destOrd="0" presId="urn:microsoft.com/office/officeart/2005/8/layout/vList2"/>
    <dgm:cxn modelId="{BF71E2DE-36B0-499F-A0C7-E8A0072BB9EB}" type="presParOf" srcId="{0BC96F53-6CE8-41B9-B2B0-E50187658B33}" destId="{2CE345B0-3614-444A-9653-7631CC82B365}" srcOrd="3" destOrd="0" presId="urn:microsoft.com/office/officeart/2005/8/layout/vList2"/>
    <dgm:cxn modelId="{40F0FBA5-36A8-493A-9A6B-7704F3079D0B}" type="presParOf" srcId="{0BC96F53-6CE8-41B9-B2B0-E50187658B33}" destId="{568F8EAA-6CE0-4CC3-830C-84482D441724}" srcOrd="4" destOrd="0" presId="urn:microsoft.com/office/officeart/2005/8/layout/vList2"/>
    <dgm:cxn modelId="{960CF95C-9648-4B98-9FBE-9AAB9C5853D0}" type="presParOf" srcId="{0BC96F53-6CE8-41B9-B2B0-E50187658B33}" destId="{481A3631-E6A8-4BD6-97EA-625496CEF3EC}" srcOrd="5" destOrd="0" presId="urn:microsoft.com/office/officeart/2005/8/layout/vList2"/>
    <dgm:cxn modelId="{7F10A19C-5E18-4FB4-BFEC-5E31F97C8F59}" type="presParOf" srcId="{0BC96F53-6CE8-41B9-B2B0-E50187658B33}" destId="{065F98C3-C1EF-4A4E-B77D-3429F8AEFF0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34562"/>
          <a:ext cx="7182678" cy="1254825"/>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altLang="zh-TW" sz="4000" b="1" kern="1200" dirty="0" smtClean="0">
              <a:solidFill>
                <a:schemeClr val="bg1"/>
              </a:solidFill>
              <a:latin typeface="微軟正黑體" pitchFamily="34" charset="-120"/>
              <a:ea typeface="微軟正黑體" pitchFamily="34" charset="-120"/>
            </a:rPr>
            <a:t>§4.1</a:t>
          </a:r>
          <a:r>
            <a:rPr lang="zh-TW" altLang="en-US" sz="4000" b="1" kern="1200" dirty="0" smtClean="0">
              <a:solidFill>
                <a:schemeClr val="bg1"/>
              </a:solidFill>
              <a:latin typeface="微軟正黑體" pitchFamily="34" charset="-120"/>
              <a:ea typeface="微軟正黑體" pitchFamily="34" charset="-120"/>
            </a:rPr>
            <a:t> 環境分析的架構與內涵</a:t>
          </a:r>
          <a:endParaRPr lang="zh-TW" altLang="en-US" sz="4000" b="1" kern="1200" dirty="0">
            <a:solidFill>
              <a:schemeClr val="bg1"/>
            </a:solidFill>
            <a:latin typeface="微軟正黑體" pitchFamily="34" charset="-120"/>
            <a:ea typeface="微軟正黑體" pitchFamily="34" charset="-120"/>
          </a:endParaRPr>
        </a:p>
      </dsp:txBody>
      <dsp:txXfrm>
        <a:off x="61256" y="95818"/>
        <a:ext cx="7060166" cy="1132313"/>
      </dsp:txXfrm>
    </dsp:sp>
    <dsp:sp modelId="{8ECE8589-8516-4D5C-8698-B69BE5F46FB4}">
      <dsp:nvSpPr>
        <dsp:cNvPr id="0" name=""/>
        <dsp:cNvSpPr/>
      </dsp:nvSpPr>
      <dsp:spPr>
        <a:xfrm>
          <a:off x="0" y="1404587"/>
          <a:ext cx="7182678" cy="125482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altLang="zh-TW" sz="4000" b="1" kern="1200" dirty="0" smtClean="0">
              <a:solidFill>
                <a:schemeClr val="bg1"/>
              </a:solidFill>
              <a:latin typeface="微軟正黑體" pitchFamily="34" charset="-120"/>
              <a:ea typeface="微軟正黑體" pitchFamily="34" charset="-120"/>
            </a:rPr>
            <a:t>§4.2</a:t>
          </a:r>
          <a:r>
            <a:rPr lang="zh-TW" altLang="en-US" sz="4000" b="1" kern="1200" dirty="0" smtClean="0">
              <a:solidFill>
                <a:schemeClr val="bg1"/>
              </a:solidFill>
              <a:latin typeface="微軟正黑體" pitchFamily="34" charset="-120"/>
              <a:ea typeface="微軟正黑體" pitchFamily="34" charset="-120"/>
            </a:rPr>
            <a:t> 總體環境變數</a:t>
          </a:r>
          <a:endParaRPr lang="zh-TW" altLang="en-US" sz="4000" b="1" kern="1200" dirty="0">
            <a:solidFill>
              <a:schemeClr val="bg1"/>
            </a:solidFill>
            <a:latin typeface="微軟正黑體" pitchFamily="34" charset="-120"/>
            <a:ea typeface="微軟正黑體" pitchFamily="34" charset="-120"/>
          </a:endParaRPr>
        </a:p>
      </dsp:txBody>
      <dsp:txXfrm>
        <a:off x="61256" y="1465843"/>
        <a:ext cx="7060166" cy="1132313"/>
      </dsp:txXfrm>
    </dsp:sp>
    <dsp:sp modelId="{AE0AAF5F-BFF0-4A8C-9D32-008D956B3228}">
      <dsp:nvSpPr>
        <dsp:cNvPr id="0" name=""/>
        <dsp:cNvSpPr/>
      </dsp:nvSpPr>
      <dsp:spPr>
        <a:xfrm>
          <a:off x="0" y="2774612"/>
          <a:ext cx="7182678" cy="125482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altLang="zh-TW" sz="4000" b="1" kern="1200" dirty="0" smtClean="0">
              <a:solidFill>
                <a:schemeClr val="bg1"/>
              </a:solidFill>
              <a:latin typeface="微軟正黑體" pitchFamily="34" charset="-120"/>
              <a:ea typeface="微軟正黑體" pitchFamily="34" charset="-120"/>
            </a:rPr>
            <a:t>§4.3</a:t>
          </a:r>
          <a:r>
            <a:rPr lang="zh-TW" altLang="en-US" sz="4000" b="1" kern="1200" dirty="0" smtClean="0">
              <a:solidFill>
                <a:schemeClr val="bg1"/>
              </a:solidFill>
              <a:latin typeface="微軟正黑體" pitchFamily="34" charset="-120"/>
              <a:ea typeface="微軟正黑體" pitchFamily="34" charset="-120"/>
            </a:rPr>
            <a:t> 環境預測的方法與技術</a:t>
          </a:r>
          <a:endParaRPr lang="zh-TW" altLang="en-US" sz="4000" b="1" kern="1200" dirty="0">
            <a:solidFill>
              <a:schemeClr val="bg1"/>
            </a:solidFill>
            <a:latin typeface="微軟正黑體" pitchFamily="34" charset="-120"/>
            <a:ea typeface="微軟正黑體" pitchFamily="34" charset="-120"/>
          </a:endParaRPr>
        </a:p>
      </dsp:txBody>
      <dsp:txXfrm>
        <a:off x="61256" y="2835868"/>
        <a:ext cx="7060166" cy="11323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E0578-A242-4E0C-9DBD-B87065A5F7C5}">
      <dsp:nvSpPr>
        <dsp:cNvPr id="0" name=""/>
        <dsp:cNvSpPr/>
      </dsp:nvSpPr>
      <dsp:spPr>
        <a:xfrm>
          <a:off x="0" y="25408"/>
          <a:ext cx="4200940" cy="1003860"/>
        </a:xfrm>
        <a:prstGeom prst="roundRect">
          <a:avLst/>
        </a:prstGeom>
        <a:solidFill>
          <a:srgbClr val="FF5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kumimoji="1" lang="zh-TW" altLang="en-US" sz="3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腦力激盪</a:t>
          </a:r>
          <a:endParaRPr lang="zh-TW" altLang="en-US" sz="3200" kern="1200" dirty="0">
            <a:latin typeface="微軟正黑體" pitchFamily="34" charset="-120"/>
            <a:ea typeface="微軟正黑體" pitchFamily="34" charset="-120"/>
          </a:endParaRPr>
        </a:p>
      </dsp:txBody>
      <dsp:txXfrm>
        <a:off x="49004" y="74412"/>
        <a:ext cx="4102932" cy="905852"/>
      </dsp:txXfrm>
    </dsp:sp>
    <dsp:sp modelId="{16791957-E18C-4773-8A7D-CD85C164978A}">
      <dsp:nvSpPr>
        <dsp:cNvPr id="0" name=""/>
        <dsp:cNvSpPr/>
      </dsp:nvSpPr>
      <dsp:spPr>
        <a:xfrm>
          <a:off x="0" y="1129895"/>
          <a:ext cx="4200940" cy="100386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kumimoji="1" lang="zh-TW" altLang="en-US" sz="3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交互衝擊分析</a:t>
          </a:r>
          <a:endParaRPr lang="zh-TW" altLang="en-US" sz="3200" kern="1200" dirty="0">
            <a:latin typeface="微軟正黑體" pitchFamily="34" charset="-120"/>
            <a:ea typeface="微軟正黑體" pitchFamily="34" charset="-120"/>
          </a:endParaRPr>
        </a:p>
      </dsp:txBody>
      <dsp:txXfrm>
        <a:off x="49004" y="1178899"/>
        <a:ext cx="4102932" cy="905852"/>
      </dsp:txXfrm>
    </dsp:sp>
    <dsp:sp modelId="{5B0AD0DB-5965-45B8-A122-752DD6B77A67}">
      <dsp:nvSpPr>
        <dsp:cNvPr id="0" name=""/>
        <dsp:cNvSpPr/>
      </dsp:nvSpPr>
      <dsp:spPr>
        <a:xfrm>
          <a:off x="0" y="2225915"/>
          <a:ext cx="4200940" cy="100386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kumimoji="1" lang="zh-TW" altLang="en-US" sz="32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關鍵事件分析 </a:t>
          </a:r>
          <a:endParaRPr lang="zh-TW" altLang="en-US" sz="3200" kern="1200" dirty="0">
            <a:latin typeface="微軟正黑體" pitchFamily="34" charset="-120"/>
            <a:ea typeface="微軟正黑體" pitchFamily="34" charset="-120"/>
          </a:endParaRPr>
        </a:p>
      </dsp:txBody>
      <dsp:txXfrm>
        <a:off x="49004" y="2274919"/>
        <a:ext cx="4102932" cy="9058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EB231-AF92-4735-A3ED-50F0D0D548EC}">
      <dsp:nvSpPr>
        <dsp:cNvPr id="0" name=""/>
        <dsp:cNvSpPr/>
      </dsp:nvSpPr>
      <dsp:spPr>
        <a:xfrm>
          <a:off x="2414" y="399288"/>
          <a:ext cx="1915819" cy="1149491"/>
        </a:xfrm>
        <a:prstGeom prst="rect">
          <a:avLst/>
        </a:prstGeom>
        <a:solidFill>
          <a:srgbClr val="FF5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不可批評</a:t>
          </a:r>
          <a:endParaRPr lang="zh-TW" altLang="en-US" sz="2400" b="1" kern="1200" dirty="0">
            <a:latin typeface="微軟正黑體" pitchFamily="34" charset="-120"/>
            <a:ea typeface="微軟正黑體" pitchFamily="34" charset="-120"/>
          </a:endParaRPr>
        </a:p>
      </dsp:txBody>
      <dsp:txXfrm>
        <a:off x="2414" y="399288"/>
        <a:ext cx="1915819" cy="1149491"/>
      </dsp:txXfrm>
    </dsp:sp>
    <dsp:sp modelId="{2E64ADEB-2CA6-44AF-9336-E04DA2EBDBEC}">
      <dsp:nvSpPr>
        <dsp:cNvPr id="0" name=""/>
        <dsp:cNvSpPr/>
      </dsp:nvSpPr>
      <dsp:spPr>
        <a:xfrm>
          <a:off x="2109816" y="399288"/>
          <a:ext cx="1915819" cy="1149491"/>
        </a:xfrm>
        <a:prstGeom prst="rect">
          <a:avLst/>
        </a:prstGeom>
        <a:solidFill>
          <a:srgbClr val="0099FF"/>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自由自在的聯想</a:t>
          </a:r>
          <a:endParaRPr lang="zh-TW" altLang="en-US" sz="2400" b="1" kern="1200" dirty="0">
            <a:latin typeface="微軟正黑體" pitchFamily="34" charset="-120"/>
            <a:ea typeface="微軟正黑體" pitchFamily="34" charset="-120"/>
          </a:endParaRPr>
        </a:p>
      </dsp:txBody>
      <dsp:txXfrm>
        <a:off x="2109816" y="399288"/>
        <a:ext cx="1915819" cy="1149491"/>
      </dsp:txXfrm>
    </dsp:sp>
    <dsp:sp modelId="{83B10E15-67BD-4DEA-82CF-23034559F4CC}">
      <dsp:nvSpPr>
        <dsp:cNvPr id="0" name=""/>
        <dsp:cNvSpPr/>
      </dsp:nvSpPr>
      <dsp:spPr>
        <a:xfrm>
          <a:off x="4217217" y="399288"/>
          <a:ext cx="1915819" cy="1149491"/>
        </a:xfrm>
        <a:prstGeom prst="rect">
          <a:avLst/>
        </a:prstGeom>
        <a:solidFill>
          <a:srgbClr val="00B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構想愈多愈好</a:t>
          </a:r>
          <a:endParaRPr lang="zh-TW" altLang="en-US" sz="2400" b="1" kern="1200" dirty="0">
            <a:latin typeface="微軟正黑體" pitchFamily="34" charset="-120"/>
            <a:ea typeface="微軟正黑體" pitchFamily="34" charset="-120"/>
          </a:endParaRPr>
        </a:p>
      </dsp:txBody>
      <dsp:txXfrm>
        <a:off x="4217217" y="399288"/>
        <a:ext cx="1915819" cy="1149491"/>
      </dsp:txXfrm>
    </dsp:sp>
    <dsp:sp modelId="{F62D5E2B-87AA-43EA-ABB6-3D9705F5C638}">
      <dsp:nvSpPr>
        <dsp:cNvPr id="0" name=""/>
        <dsp:cNvSpPr/>
      </dsp:nvSpPr>
      <dsp:spPr>
        <a:xfrm>
          <a:off x="6324618" y="399288"/>
          <a:ext cx="1915819" cy="1149491"/>
        </a:xfrm>
        <a:prstGeom prst="rect">
          <a:avLst/>
        </a:prstGeom>
        <a:solidFill>
          <a:srgbClr val="7030A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itchFamily="34" charset="-120"/>
              <a:ea typeface="微軟正黑體" pitchFamily="34" charset="-120"/>
            </a:rPr>
            <a:t>尋求構想的組合與改善</a:t>
          </a:r>
          <a:endParaRPr lang="zh-TW" altLang="en-US" sz="2400" b="1" kern="1200" dirty="0">
            <a:latin typeface="微軟正黑體" pitchFamily="34" charset="-120"/>
            <a:ea typeface="微軟正黑體" pitchFamily="34" charset="-120"/>
          </a:endParaRPr>
        </a:p>
      </dsp:txBody>
      <dsp:txXfrm>
        <a:off x="6324618" y="399288"/>
        <a:ext cx="1915819" cy="1149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B4745-6A8A-4FC4-A979-E57A59CD2522}">
      <dsp:nvSpPr>
        <dsp:cNvPr id="0" name=""/>
        <dsp:cNvSpPr/>
      </dsp:nvSpPr>
      <dsp:spPr>
        <a:xfrm>
          <a:off x="0" y="20162"/>
          <a:ext cx="5446644" cy="941118"/>
        </a:xfrm>
        <a:prstGeom prst="roundRect">
          <a:avLst/>
        </a:prstGeom>
        <a:solidFill>
          <a:srgbClr val="FF5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環境掃描 </a:t>
          </a:r>
          <a:endParaRPr lang="zh-TW" altLang="en-US" sz="3000" kern="1200" dirty="0">
            <a:latin typeface="微軟正黑體" pitchFamily="34" charset="-120"/>
            <a:ea typeface="微軟正黑體" pitchFamily="34" charset="-120"/>
          </a:endParaRPr>
        </a:p>
      </dsp:txBody>
      <dsp:txXfrm>
        <a:off x="45942" y="66104"/>
        <a:ext cx="5354760" cy="849234"/>
      </dsp:txXfrm>
    </dsp:sp>
    <dsp:sp modelId="{161D7F30-D785-4E53-9816-A86ABFCD23DB}">
      <dsp:nvSpPr>
        <dsp:cNvPr id="0" name=""/>
        <dsp:cNvSpPr/>
      </dsp:nvSpPr>
      <dsp:spPr>
        <a:xfrm>
          <a:off x="0" y="1047681"/>
          <a:ext cx="5446644" cy="941118"/>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環境監控 </a:t>
          </a:r>
          <a:endParaRPr lang="zh-TW" altLang="en-US" sz="3000" kern="1200" dirty="0">
            <a:latin typeface="微軟正黑體" pitchFamily="34" charset="-120"/>
            <a:ea typeface="微軟正黑體" pitchFamily="34" charset="-120"/>
          </a:endParaRPr>
        </a:p>
      </dsp:txBody>
      <dsp:txXfrm>
        <a:off x="45942" y="1093623"/>
        <a:ext cx="5354760" cy="849234"/>
      </dsp:txXfrm>
    </dsp:sp>
    <dsp:sp modelId="{59F69D8A-94FE-4531-8E43-8CCCB6E08C9D}">
      <dsp:nvSpPr>
        <dsp:cNvPr id="0" name=""/>
        <dsp:cNvSpPr/>
      </dsp:nvSpPr>
      <dsp:spPr>
        <a:xfrm>
          <a:off x="0" y="2034038"/>
          <a:ext cx="5446644" cy="941118"/>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環境預測 </a:t>
          </a:r>
          <a:endParaRPr lang="zh-TW" altLang="en-US" sz="3000" kern="1200" dirty="0">
            <a:latin typeface="微軟正黑體" pitchFamily="34" charset="-120"/>
            <a:ea typeface="微軟正黑體" pitchFamily="34" charset="-120"/>
          </a:endParaRPr>
        </a:p>
      </dsp:txBody>
      <dsp:txXfrm>
        <a:off x="45942" y="2079980"/>
        <a:ext cx="5354760" cy="849234"/>
      </dsp:txXfrm>
    </dsp:sp>
    <dsp:sp modelId="{A959D230-351C-450C-A025-BAE1AE594D85}">
      <dsp:nvSpPr>
        <dsp:cNvPr id="0" name=""/>
        <dsp:cNvSpPr/>
      </dsp:nvSpPr>
      <dsp:spPr>
        <a:xfrm>
          <a:off x="0" y="3102718"/>
          <a:ext cx="5446644" cy="941118"/>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環境評估 </a:t>
          </a:r>
          <a:endParaRPr lang="zh-TW" altLang="en-US" sz="3000" kern="1200" dirty="0">
            <a:latin typeface="微軟正黑體" pitchFamily="34" charset="-120"/>
            <a:ea typeface="微軟正黑體" pitchFamily="34" charset="-120"/>
          </a:endParaRPr>
        </a:p>
      </dsp:txBody>
      <dsp:txXfrm>
        <a:off x="45942" y="3148660"/>
        <a:ext cx="5354760" cy="849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34562"/>
          <a:ext cx="7182678" cy="125482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altLang="zh-TW" sz="4000" b="1" kern="1200" dirty="0" smtClean="0">
              <a:solidFill>
                <a:schemeClr val="bg1"/>
              </a:solidFill>
              <a:latin typeface="微軟正黑體" pitchFamily="34" charset="-120"/>
              <a:ea typeface="微軟正黑體" pitchFamily="34" charset="-120"/>
            </a:rPr>
            <a:t>§4.1</a:t>
          </a:r>
          <a:r>
            <a:rPr lang="zh-TW" altLang="en-US" sz="4000" b="1" kern="1200" dirty="0" smtClean="0">
              <a:solidFill>
                <a:schemeClr val="bg1"/>
              </a:solidFill>
              <a:latin typeface="微軟正黑體" pitchFamily="34" charset="-120"/>
              <a:ea typeface="微軟正黑體" pitchFamily="34" charset="-120"/>
            </a:rPr>
            <a:t> 環境分析的架構與內涵</a:t>
          </a:r>
          <a:endParaRPr lang="zh-TW" altLang="en-US" sz="4000" b="1" kern="1200" dirty="0">
            <a:solidFill>
              <a:schemeClr val="bg1"/>
            </a:solidFill>
            <a:latin typeface="微軟正黑體" pitchFamily="34" charset="-120"/>
            <a:ea typeface="微軟正黑體" pitchFamily="34" charset="-120"/>
          </a:endParaRPr>
        </a:p>
      </dsp:txBody>
      <dsp:txXfrm>
        <a:off x="61256" y="95818"/>
        <a:ext cx="7060166" cy="1132313"/>
      </dsp:txXfrm>
    </dsp:sp>
    <dsp:sp modelId="{8ECE8589-8516-4D5C-8698-B69BE5F46FB4}">
      <dsp:nvSpPr>
        <dsp:cNvPr id="0" name=""/>
        <dsp:cNvSpPr/>
      </dsp:nvSpPr>
      <dsp:spPr>
        <a:xfrm>
          <a:off x="0" y="1404587"/>
          <a:ext cx="7182678" cy="1254825"/>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altLang="zh-TW" sz="4000" b="1" kern="1200" dirty="0" smtClean="0">
              <a:solidFill>
                <a:schemeClr val="bg1"/>
              </a:solidFill>
              <a:latin typeface="微軟正黑體" pitchFamily="34" charset="-120"/>
              <a:ea typeface="微軟正黑體" pitchFamily="34" charset="-120"/>
            </a:rPr>
            <a:t>§4.2</a:t>
          </a:r>
          <a:r>
            <a:rPr lang="zh-TW" altLang="en-US" sz="4000" b="1" kern="1200" dirty="0" smtClean="0">
              <a:solidFill>
                <a:schemeClr val="bg1"/>
              </a:solidFill>
              <a:latin typeface="微軟正黑體" pitchFamily="34" charset="-120"/>
              <a:ea typeface="微軟正黑體" pitchFamily="34" charset="-120"/>
            </a:rPr>
            <a:t> 總體環境變數</a:t>
          </a:r>
          <a:endParaRPr lang="zh-TW" altLang="en-US" sz="4000" b="1" kern="1200" dirty="0">
            <a:solidFill>
              <a:schemeClr val="bg1"/>
            </a:solidFill>
            <a:latin typeface="微軟正黑體" pitchFamily="34" charset="-120"/>
            <a:ea typeface="微軟正黑體" pitchFamily="34" charset="-120"/>
          </a:endParaRPr>
        </a:p>
      </dsp:txBody>
      <dsp:txXfrm>
        <a:off x="61256" y="1465843"/>
        <a:ext cx="7060166" cy="1132313"/>
      </dsp:txXfrm>
    </dsp:sp>
    <dsp:sp modelId="{AE0AAF5F-BFF0-4A8C-9D32-008D956B3228}">
      <dsp:nvSpPr>
        <dsp:cNvPr id="0" name=""/>
        <dsp:cNvSpPr/>
      </dsp:nvSpPr>
      <dsp:spPr>
        <a:xfrm>
          <a:off x="0" y="2774612"/>
          <a:ext cx="7182678" cy="125482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altLang="zh-TW" sz="4000" b="1" kern="1200" dirty="0" smtClean="0">
              <a:solidFill>
                <a:schemeClr val="bg1"/>
              </a:solidFill>
              <a:latin typeface="微軟正黑體" pitchFamily="34" charset="-120"/>
              <a:ea typeface="微軟正黑體" pitchFamily="34" charset="-120"/>
            </a:rPr>
            <a:t>§4.3</a:t>
          </a:r>
          <a:r>
            <a:rPr lang="zh-TW" altLang="en-US" sz="4000" b="1" kern="1200" dirty="0" smtClean="0">
              <a:solidFill>
                <a:schemeClr val="bg1"/>
              </a:solidFill>
              <a:latin typeface="微軟正黑體" pitchFamily="34" charset="-120"/>
              <a:ea typeface="微軟正黑體" pitchFamily="34" charset="-120"/>
            </a:rPr>
            <a:t> 環境預測的方法與技術</a:t>
          </a:r>
          <a:endParaRPr lang="zh-TW" altLang="en-US" sz="4000" b="1" kern="1200" dirty="0">
            <a:solidFill>
              <a:schemeClr val="bg1"/>
            </a:solidFill>
            <a:latin typeface="微軟正黑體" pitchFamily="34" charset="-120"/>
            <a:ea typeface="微軟正黑體" pitchFamily="34" charset="-120"/>
          </a:endParaRPr>
        </a:p>
      </dsp:txBody>
      <dsp:txXfrm>
        <a:off x="61256" y="2835868"/>
        <a:ext cx="7060166" cy="1132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4BF0A-D7AF-4F5A-A301-A9D22E5B5E8E}">
      <dsp:nvSpPr>
        <dsp:cNvPr id="0" name=""/>
        <dsp:cNvSpPr/>
      </dsp:nvSpPr>
      <dsp:spPr>
        <a:xfrm>
          <a:off x="0" y="509026"/>
          <a:ext cx="2078934" cy="1247360"/>
        </a:xfrm>
        <a:prstGeom prst="rect">
          <a:avLst/>
        </a:prstGeom>
        <a:solidFill>
          <a:srgbClr val="0099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zh-TW" altLang="en-US" sz="2800" b="1" i="0" u="none" strike="noStrike" kern="1200" cap="none" spc="0" normalizeH="0" baseline="0" noProof="0" dirty="0" smtClean="0">
              <a:ln/>
              <a:effectLst/>
              <a:uLnTx/>
              <a:uFillTx/>
              <a:latin typeface="微軟正黑體" panose="020B0604030504040204" pitchFamily="34" charset="-120"/>
              <a:ea typeface="微軟正黑體" panose="020B0604030504040204" pitchFamily="34" charset="-120"/>
              <a:cs typeface="+mn-cs"/>
            </a:rPr>
            <a:t>人口統計</a:t>
          </a:r>
          <a:endParaRPr lang="zh-TW" altLang="en-US" sz="2800" kern="1200" dirty="0">
            <a:latin typeface="微軟正黑體" panose="020B0604030504040204" pitchFamily="34" charset="-120"/>
            <a:ea typeface="微軟正黑體" panose="020B0604030504040204" pitchFamily="34" charset="-120"/>
          </a:endParaRPr>
        </a:p>
      </dsp:txBody>
      <dsp:txXfrm>
        <a:off x="0" y="509026"/>
        <a:ext cx="2078934" cy="1247360"/>
      </dsp:txXfrm>
    </dsp:sp>
    <dsp:sp modelId="{CEB9FF0A-37C9-4B46-8B4D-300006AE2BD5}">
      <dsp:nvSpPr>
        <dsp:cNvPr id="0" name=""/>
        <dsp:cNvSpPr/>
      </dsp:nvSpPr>
      <dsp:spPr>
        <a:xfrm>
          <a:off x="2286828" y="509026"/>
          <a:ext cx="2078934" cy="1247360"/>
        </a:xfrm>
        <a:prstGeom prst="rect">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1" lang="zh-TW" altLang="en-US" sz="2800" b="1" i="0" u="none" strike="noStrike" kern="1200" cap="none" spc="0" normalizeH="0" baseline="0" noProof="0" dirty="0" smtClean="0">
              <a:ln/>
              <a:effectLst/>
              <a:uLnTx/>
              <a:uFillTx/>
              <a:latin typeface="微軟正黑體" panose="020B0604030504040204" pitchFamily="34" charset="-120"/>
              <a:ea typeface="微軟正黑體" panose="020B0604030504040204" pitchFamily="34" charset="-120"/>
              <a:cs typeface="+mn-cs"/>
            </a:rPr>
            <a:t>經濟</a:t>
          </a:r>
          <a:endParaRPr lang="zh-TW" altLang="en-US" sz="2800" kern="1200" dirty="0">
            <a:latin typeface="微軟正黑體" panose="020B0604030504040204" pitchFamily="34" charset="-120"/>
            <a:ea typeface="微軟正黑體" panose="020B0604030504040204" pitchFamily="34" charset="-120"/>
          </a:endParaRPr>
        </a:p>
      </dsp:txBody>
      <dsp:txXfrm>
        <a:off x="2286828" y="509026"/>
        <a:ext cx="2078934" cy="1247360"/>
      </dsp:txXfrm>
    </dsp:sp>
    <dsp:sp modelId="{D7383869-0D93-4C97-BB9B-9C9FA7529387}">
      <dsp:nvSpPr>
        <dsp:cNvPr id="0" name=""/>
        <dsp:cNvSpPr/>
      </dsp:nvSpPr>
      <dsp:spPr>
        <a:xfrm>
          <a:off x="4573656" y="509026"/>
          <a:ext cx="2078934" cy="1247360"/>
        </a:xfrm>
        <a:prstGeom prst="rect">
          <a:avLst/>
        </a:prstGeom>
        <a:solidFill>
          <a:srgbClr val="FF5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1" lang="zh-TW" altLang="en-US" sz="2800" b="1" i="0" u="none" strike="noStrike" kern="1200" cap="none" spc="0" normalizeH="0" baseline="0" noProof="0" dirty="0" smtClean="0">
              <a:ln/>
              <a:effectLst/>
              <a:uLnTx/>
              <a:uFillTx/>
              <a:latin typeface="微軟正黑體" panose="020B0604030504040204" pitchFamily="34" charset="-120"/>
              <a:ea typeface="微軟正黑體" panose="020B0604030504040204" pitchFamily="34" charset="-120"/>
              <a:cs typeface="+mn-cs"/>
            </a:rPr>
            <a:t>社會與文化</a:t>
          </a:r>
          <a:endParaRPr lang="zh-TW" altLang="en-US" sz="2800" kern="1200" dirty="0">
            <a:latin typeface="微軟正黑體" panose="020B0604030504040204" pitchFamily="34" charset="-120"/>
            <a:ea typeface="微軟正黑體" panose="020B0604030504040204" pitchFamily="34" charset="-120"/>
          </a:endParaRPr>
        </a:p>
      </dsp:txBody>
      <dsp:txXfrm>
        <a:off x="4573656" y="509026"/>
        <a:ext cx="2078934" cy="1247360"/>
      </dsp:txXfrm>
    </dsp:sp>
    <dsp:sp modelId="{4D6F1976-890F-4A07-8A65-2DF108472C98}">
      <dsp:nvSpPr>
        <dsp:cNvPr id="0" name=""/>
        <dsp:cNvSpPr/>
      </dsp:nvSpPr>
      <dsp:spPr>
        <a:xfrm>
          <a:off x="0" y="1964280"/>
          <a:ext cx="2078934" cy="1247360"/>
        </a:xfrm>
        <a:prstGeom prst="rect">
          <a:avLst/>
        </a:prstGeom>
        <a:solidFill>
          <a:schemeClr val="tx2">
            <a:lumMod val="65000"/>
            <a:lumOff val="3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1" lang="zh-TW" altLang="en-US" sz="2800" b="1" i="0" u="none" strike="noStrike" kern="1200" cap="none" spc="0" normalizeH="0" baseline="0" noProof="0" dirty="0" smtClean="0">
              <a:ln/>
              <a:effectLst/>
              <a:uLnTx/>
              <a:uFillTx/>
              <a:latin typeface="微軟正黑體" panose="020B0604030504040204" pitchFamily="34" charset="-120"/>
              <a:ea typeface="微軟正黑體" panose="020B0604030504040204" pitchFamily="34" charset="-120"/>
              <a:cs typeface="+mn-cs"/>
            </a:rPr>
            <a:t>政治與</a:t>
          </a:r>
          <a:endParaRPr kumimoji="1" lang="en-US" altLang="zh-TW" sz="2800" b="1" i="0" u="none" strike="noStrike" kern="1200" cap="none" spc="0" normalizeH="0" baseline="0" noProof="0" dirty="0" smtClean="0">
            <a:ln/>
            <a:effectLst/>
            <a:uLnTx/>
            <a:uFillTx/>
            <a:latin typeface="微軟正黑體" panose="020B0604030504040204" pitchFamily="34" charset="-120"/>
            <a:ea typeface="微軟正黑體" panose="020B0604030504040204" pitchFamily="34" charset="-120"/>
            <a:cs typeface="+mn-cs"/>
          </a:endParaRPr>
        </a:p>
        <a:p>
          <a:pPr lvl="0" algn="ctr" defTabSz="1244600" rtl="0">
            <a:lnSpc>
              <a:spcPct val="90000"/>
            </a:lnSpc>
            <a:spcBef>
              <a:spcPct val="0"/>
            </a:spcBef>
            <a:spcAft>
              <a:spcPct val="35000"/>
            </a:spcAft>
          </a:pPr>
          <a:r>
            <a:rPr kumimoji="1" lang="zh-TW" altLang="en-US" sz="2800" b="1" i="0" u="none" strike="noStrike" kern="1200" cap="none" spc="0" normalizeH="0" baseline="0" noProof="0" dirty="0" smtClean="0">
              <a:ln/>
              <a:effectLst/>
              <a:uLnTx/>
              <a:uFillTx/>
              <a:latin typeface="微軟正黑體" panose="020B0604030504040204" pitchFamily="34" charset="-120"/>
              <a:ea typeface="微軟正黑體" panose="020B0604030504040204" pitchFamily="34" charset="-120"/>
              <a:cs typeface="+mn-cs"/>
            </a:rPr>
            <a:t>法律</a:t>
          </a:r>
          <a:endParaRPr lang="zh-TW" altLang="en-US" sz="2800" kern="1200" dirty="0">
            <a:latin typeface="微軟正黑體" panose="020B0604030504040204" pitchFamily="34" charset="-120"/>
            <a:ea typeface="微軟正黑體" panose="020B0604030504040204" pitchFamily="34" charset="-120"/>
          </a:endParaRPr>
        </a:p>
      </dsp:txBody>
      <dsp:txXfrm>
        <a:off x="0" y="1964280"/>
        <a:ext cx="2078934" cy="1247360"/>
      </dsp:txXfrm>
    </dsp:sp>
    <dsp:sp modelId="{9DB757F8-4F26-4813-ABCA-5CDF5066909B}">
      <dsp:nvSpPr>
        <dsp:cNvPr id="0" name=""/>
        <dsp:cNvSpPr/>
      </dsp:nvSpPr>
      <dsp:spPr>
        <a:xfrm>
          <a:off x="2286828" y="1964280"/>
          <a:ext cx="2078934" cy="1247360"/>
        </a:xfrm>
        <a:prstGeom prst="rect">
          <a:avLst/>
        </a:prstGeom>
        <a:solidFill>
          <a:srgbClr val="990000"/>
        </a:solidFill>
        <a:ln>
          <a:solidFill>
            <a:srgbClr val="990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1" lang="zh-TW" altLang="en-US" sz="2800" b="1" i="0" u="none" strike="noStrike" kern="1200" cap="none" spc="0" normalizeH="0" baseline="0" noProof="0" smtClean="0">
              <a:ln/>
              <a:effectLst/>
              <a:uLnTx/>
              <a:uFillTx/>
              <a:latin typeface="微軟正黑體" panose="020B0604030504040204" pitchFamily="34" charset="-120"/>
              <a:ea typeface="微軟正黑體" panose="020B0604030504040204" pitchFamily="34" charset="-120"/>
              <a:cs typeface="+mn-cs"/>
            </a:rPr>
            <a:t>科技</a:t>
          </a:r>
          <a:endParaRPr lang="zh-TW" altLang="en-US" sz="2800" kern="1200" dirty="0">
            <a:latin typeface="微軟正黑體" panose="020B0604030504040204" pitchFamily="34" charset="-120"/>
            <a:ea typeface="微軟正黑體" panose="020B0604030504040204" pitchFamily="34" charset="-120"/>
          </a:endParaRPr>
        </a:p>
      </dsp:txBody>
      <dsp:txXfrm>
        <a:off x="2286828" y="1964280"/>
        <a:ext cx="2078934" cy="1247360"/>
      </dsp:txXfrm>
    </dsp:sp>
    <dsp:sp modelId="{06A109EF-6A73-4755-85E5-BC1FDAB25785}">
      <dsp:nvSpPr>
        <dsp:cNvPr id="0" name=""/>
        <dsp:cNvSpPr/>
      </dsp:nvSpPr>
      <dsp:spPr>
        <a:xfrm>
          <a:off x="4573656" y="1964280"/>
          <a:ext cx="2078934" cy="1247360"/>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1" lang="zh-TW" altLang="en-US" sz="2800" b="1" i="0" u="none" strike="noStrike" kern="1200" cap="none" spc="0" normalizeH="0" baseline="0" noProof="0" smtClean="0">
              <a:ln/>
              <a:effectLst/>
              <a:uLnTx/>
              <a:uFillTx/>
              <a:latin typeface="微軟正黑體" panose="020B0604030504040204" pitchFamily="34" charset="-120"/>
              <a:ea typeface="微軟正黑體" panose="020B0604030504040204" pitchFamily="34" charset="-120"/>
              <a:cs typeface="+mn-cs"/>
            </a:rPr>
            <a:t>自然</a:t>
          </a:r>
          <a:endParaRPr lang="zh-TW" altLang="en-US" sz="2800" kern="1200" dirty="0">
            <a:latin typeface="微軟正黑體" panose="020B0604030504040204" pitchFamily="34" charset="-120"/>
            <a:ea typeface="微軟正黑體" panose="020B0604030504040204" pitchFamily="34" charset="-120"/>
          </a:endParaRPr>
        </a:p>
      </dsp:txBody>
      <dsp:txXfrm>
        <a:off x="4573656" y="1964280"/>
        <a:ext cx="2078934" cy="1247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9F599-F876-4B0B-A5BD-3A9C42534523}">
      <dsp:nvSpPr>
        <dsp:cNvPr id="0" name=""/>
        <dsp:cNvSpPr/>
      </dsp:nvSpPr>
      <dsp:spPr>
        <a:xfrm>
          <a:off x="0" y="1153722"/>
          <a:ext cx="6745357" cy="721524"/>
        </a:xfrm>
        <a:prstGeom prst="roundRect">
          <a:avLst/>
        </a:prstGeom>
        <a:solidFill>
          <a:srgbClr val="00CC66"/>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微軟正黑體" pitchFamily="34" charset="-120"/>
              <a:ea typeface="微軟正黑體" pitchFamily="34" charset="-120"/>
            </a:rPr>
            <a:t>總體環境的疆域很大</a:t>
          </a:r>
          <a:endParaRPr lang="zh-TW" altLang="en-US" sz="2300" b="1" kern="1200" dirty="0">
            <a:latin typeface="微軟正黑體" pitchFamily="34" charset="-120"/>
            <a:ea typeface="微軟正黑體" pitchFamily="34" charset="-120"/>
          </a:endParaRPr>
        </a:p>
      </dsp:txBody>
      <dsp:txXfrm>
        <a:off x="35222" y="1188944"/>
        <a:ext cx="6674913" cy="651080"/>
      </dsp:txXfrm>
    </dsp:sp>
    <dsp:sp modelId="{82184CD2-DC8E-466B-B5D2-28A509A00850}">
      <dsp:nvSpPr>
        <dsp:cNvPr id="0" name=""/>
        <dsp:cNvSpPr/>
      </dsp:nvSpPr>
      <dsp:spPr>
        <a:xfrm>
          <a:off x="0" y="1816276"/>
          <a:ext cx="6745357" cy="721524"/>
        </a:xfrm>
        <a:prstGeom prst="roundRect">
          <a:avLst/>
        </a:prstGeom>
        <a:solidFill>
          <a:srgbClr val="FF5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微軟正黑體" pitchFamily="34" charset="-120"/>
              <a:ea typeface="微軟正黑體" pitchFamily="34" charset="-120"/>
            </a:rPr>
            <a:t>總體環境的癥候與信號很微弱</a:t>
          </a:r>
          <a:endParaRPr lang="zh-TW" altLang="en-US" sz="2300" b="1" kern="1200" dirty="0">
            <a:latin typeface="微軟正黑體" pitchFamily="34" charset="-120"/>
            <a:ea typeface="微軟正黑體" pitchFamily="34" charset="-120"/>
          </a:endParaRPr>
        </a:p>
      </dsp:txBody>
      <dsp:txXfrm>
        <a:off x="35222" y="1851498"/>
        <a:ext cx="6674913" cy="651080"/>
      </dsp:txXfrm>
    </dsp:sp>
    <dsp:sp modelId="{F49D7CCA-DD41-4612-944B-4C2FE162F6E8}">
      <dsp:nvSpPr>
        <dsp:cNvPr id="0" name=""/>
        <dsp:cNvSpPr/>
      </dsp:nvSpPr>
      <dsp:spPr>
        <a:xfrm>
          <a:off x="0" y="2604041"/>
          <a:ext cx="6745357" cy="721524"/>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微軟正黑體" pitchFamily="34" charset="-120"/>
              <a:ea typeface="微軟正黑體" pitchFamily="34" charset="-120"/>
            </a:rPr>
            <a:t>總體環境的變數難以控制</a:t>
          </a:r>
          <a:endParaRPr lang="zh-TW" altLang="en-US" sz="2300" b="1" kern="1200" dirty="0">
            <a:latin typeface="微軟正黑體" pitchFamily="34" charset="-120"/>
            <a:ea typeface="微軟正黑體" pitchFamily="34" charset="-120"/>
          </a:endParaRPr>
        </a:p>
      </dsp:txBody>
      <dsp:txXfrm>
        <a:off x="35222" y="2639263"/>
        <a:ext cx="6674913" cy="651080"/>
      </dsp:txXfrm>
    </dsp:sp>
    <dsp:sp modelId="{C1ED07F5-BC84-4A04-950F-DB3ED1B0F6A9}">
      <dsp:nvSpPr>
        <dsp:cNvPr id="0" name=""/>
        <dsp:cNvSpPr/>
      </dsp:nvSpPr>
      <dsp:spPr>
        <a:xfrm>
          <a:off x="0" y="3391805"/>
          <a:ext cx="6745357" cy="721524"/>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TW" altLang="en-US" sz="2300" b="1" kern="1200" dirty="0" smtClean="0">
              <a:latin typeface="微軟正黑體" pitchFamily="34" charset="-120"/>
              <a:ea typeface="微軟正黑體" pitchFamily="34" charset="-120"/>
            </a:rPr>
            <a:t>總體環境的變數很多樣，需要各種不同的專家參與</a:t>
          </a:r>
          <a:endParaRPr lang="zh-TW" altLang="en-US" sz="2300" b="1" kern="1200" dirty="0">
            <a:latin typeface="微軟正黑體" pitchFamily="34" charset="-120"/>
            <a:ea typeface="微軟正黑體" pitchFamily="34" charset="-120"/>
          </a:endParaRPr>
        </a:p>
      </dsp:txBody>
      <dsp:txXfrm>
        <a:off x="35222" y="3427027"/>
        <a:ext cx="6674913" cy="651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EDD4F-B70C-4771-AF35-2AC8C961FF62}">
      <dsp:nvSpPr>
        <dsp:cNvPr id="0" name=""/>
        <dsp:cNvSpPr/>
      </dsp:nvSpPr>
      <dsp:spPr>
        <a:xfrm>
          <a:off x="266402" y="1393"/>
          <a:ext cx="2649140" cy="1589484"/>
        </a:xfrm>
        <a:prstGeom prst="rect">
          <a:avLst/>
        </a:prstGeom>
        <a:solidFill>
          <a:srgbClr val="FF505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kumimoji="1" lang="zh-TW" altLang="en-US" sz="45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政治風險 </a:t>
          </a:r>
          <a:endParaRPr lang="zh-TW" altLang="en-US" sz="4500" kern="1200" dirty="0">
            <a:latin typeface="微軟正黑體" pitchFamily="34" charset="-120"/>
            <a:ea typeface="微軟正黑體" pitchFamily="34" charset="-120"/>
          </a:endParaRPr>
        </a:p>
      </dsp:txBody>
      <dsp:txXfrm>
        <a:off x="266402" y="1393"/>
        <a:ext cx="2649140" cy="1589484"/>
      </dsp:txXfrm>
    </dsp:sp>
    <dsp:sp modelId="{6C1F06FE-7791-4DA8-806D-12CECD3DFB96}">
      <dsp:nvSpPr>
        <dsp:cNvPr id="0" name=""/>
        <dsp:cNvSpPr/>
      </dsp:nvSpPr>
      <dsp:spPr>
        <a:xfrm>
          <a:off x="3180457" y="1393"/>
          <a:ext cx="2649140" cy="1589484"/>
        </a:xfrm>
        <a:prstGeom prst="rect">
          <a:avLst/>
        </a:prstGeom>
        <a:solidFill>
          <a:srgbClr val="FFFF0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kumimoji="1" lang="zh-TW" altLang="en-US" sz="45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社會風險 </a:t>
          </a:r>
          <a:endParaRPr lang="zh-TW" altLang="en-US" sz="4500" kern="1200" dirty="0">
            <a:latin typeface="微軟正黑體" pitchFamily="34" charset="-120"/>
            <a:ea typeface="微軟正黑體" pitchFamily="34" charset="-120"/>
          </a:endParaRPr>
        </a:p>
      </dsp:txBody>
      <dsp:txXfrm>
        <a:off x="3180457" y="1393"/>
        <a:ext cx="2649140" cy="1589484"/>
      </dsp:txXfrm>
    </dsp:sp>
    <dsp:sp modelId="{70852B08-8E50-455A-BA4F-F6B20D63B754}">
      <dsp:nvSpPr>
        <dsp:cNvPr id="0" name=""/>
        <dsp:cNvSpPr/>
      </dsp:nvSpPr>
      <dsp:spPr>
        <a:xfrm>
          <a:off x="266402" y="1855792"/>
          <a:ext cx="2649140" cy="1589484"/>
        </a:xfrm>
        <a:prstGeom prst="rect">
          <a:avLst/>
        </a:prstGeom>
        <a:solidFill>
          <a:srgbClr val="00B0F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kumimoji="1" lang="zh-TW" altLang="en-US" sz="45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經濟風險 </a:t>
          </a:r>
          <a:endParaRPr lang="zh-TW" altLang="en-US" sz="4500" kern="1200" dirty="0">
            <a:latin typeface="微軟正黑體" pitchFamily="34" charset="-120"/>
            <a:ea typeface="微軟正黑體" pitchFamily="34" charset="-120"/>
          </a:endParaRPr>
        </a:p>
      </dsp:txBody>
      <dsp:txXfrm>
        <a:off x="266402" y="1855792"/>
        <a:ext cx="2649140" cy="1589484"/>
      </dsp:txXfrm>
    </dsp:sp>
    <dsp:sp modelId="{D701D287-0C0A-4B88-AB59-172647D5E416}">
      <dsp:nvSpPr>
        <dsp:cNvPr id="0" name=""/>
        <dsp:cNvSpPr/>
      </dsp:nvSpPr>
      <dsp:spPr>
        <a:xfrm>
          <a:off x="3180457" y="1855792"/>
          <a:ext cx="2649140" cy="1589484"/>
        </a:xfrm>
        <a:prstGeom prst="rect">
          <a:avLst/>
        </a:prstGeom>
        <a:solidFill>
          <a:srgbClr val="92D05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kumimoji="1" lang="zh-TW" altLang="en-US" sz="45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財務風險 </a:t>
          </a:r>
          <a:endParaRPr lang="zh-TW" altLang="en-US" sz="4500" kern="1200" dirty="0">
            <a:latin typeface="微軟正黑體" pitchFamily="34" charset="-120"/>
            <a:ea typeface="微軟正黑體" pitchFamily="34" charset="-120"/>
          </a:endParaRPr>
        </a:p>
      </dsp:txBody>
      <dsp:txXfrm>
        <a:off x="3180457" y="1855792"/>
        <a:ext cx="2649140" cy="15894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F8263-28A0-42F7-A532-BB05114E06A4}">
      <dsp:nvSpPr>
        <dsp:cNvPr id="0" name=""/>
        <dsp:cNvSpPr/>
      </dsp:nvSpPr>
      <dsp:spPr>
        <a:xfrm>
          <a:off x="0" y="34562"/>
          <a:ext cx="7182678" cy="125482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altLang="zh-TW" sz="4000" b="1" kern="1200" dirty="0" smtClean="0">
              <a:solidFill>
                <a:schemeClr val="bg1"/>
              </a:solidFill>
              <a:latin typeface="微軟正黑體" pitchFamily="34" charset="-120"/>
              <a:ea typeface="微軟正黑體" pitchFamily="34" charset="-120"/>
            </a:rPr>
            <a:t>§4.1</a:t>
          </a:r>
          <a:r>
            <a:rPr lang="zh-TW" altLang="en-US" sz="4000" b="1" kern="1200" dirty="0" smtClean="0">
              <a:solidFill>
                <a:schemeClr val="bg1"/>
              </a:solidFill>
              <a:latin typeface="微軟正黑體" pitchFamily="34" charset="-120"/>
              <a:ea typeface="微軟正黑體" pitchFamily="34" charset="-120"/>
            </a:rPr>
            <a:t> 環境分析的架構與內涵</a:t>
          </a:r>
          <a:endParaRPr lang="zh-TW" altLang="en-US" sz="4000" b="1" kern="1200" dirty="0">
            <a:solidFill>
              <a:schemeClr val="bg1"/>
            </a:solidFill>
            <a:latin typeface="微軟正黑體" pitchFamily="34" charset="-120"/>
            <a:ea typeface="微軟正黑體" pitchFamily="34" charset="-120"/>
          </a:endParaRPr>
        </a:p>
      </dsp:txBody>
      <dsp:txXfrm>
        <a:off x="61256" y="95818"/>
        <a:ext cx="7060166" cy="1132313"/>
      </dsp:txXfrm>
    </dsp:sp>
    <dsp:sp modelId="{8ECE8589-8516-4D5C-8698-B69BE5F46FB4}">
      <dsp:nvSpPr>
        <dsp:cNvPr id="0" name=""/>
        <dsp:cNvSpPr/>
      </dsp:nvSpPr>
      <dsp:spPr>
        <a:xfrm>
          <a:off x="0" y="1404587"/>
          <a:ext cx="7182678" cy="125482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altLang="zh-TW" sz="4000" b="1" kern="1200" dirty="0" smtClean="0">
              <a:solidFill>
                <a:schemeClr val="bg1"/>
              </a:solidFill>
              <a:latin typeface="微軟正黑體" pitchFamily="34" charset="-120"/>
              <a:ea typeface="微軟正黑體" pitchFamily="34" charset="-120"/>
            </a:rPr>
            <a:t>§4.2</a:t>
          </a:r>
          <a:r>
            <a:rPr lang="zh-TW" altLang="en-US" sz="4000" b="1" kern="1200" dirty="0" smtClean="0">
              <a:solidFill>
                <a:schemeClr val="bg1"/>
              </a:solidFill>
              <a:latin typeface="微軟正黑體" pitchFamily="34" charset="-120"/>
              <a:ea typeface="微軟正黑體" pitchFamily="34" charset="-120"/>
            </a:rPr>
            <a:t> 總體環境變數</a:t>
          </a:r>
          <a:endParaRPr lang="zh-TW" altLang="en-US" sz="4000" b="1" kern="1200" dirty="0">
            <a:solidFill>
              <a:schemeClr val="bg1"/>
            </a:solidFill>
            <a:latin typeface="微軟正黑體" pitchFamily="34" charset="-120"/>
            <a:ea typeface="微軟正黑體" pitchFamily="34" charset="-120"/>
          </a:endParaRPr>
        </a:p>
      </dsp:txBody>
      <dsp:txXfrm>
        <a:off x="61256" y="1465843"/>
        <a:ext cx="7060166" cy="1132313"/>
      </dsp:txXfrm>
    </dsp:sp>
    <dsp:sp modelId="{AE0AAF5F-BFF0-4A8C-9D32-008D956B3228}">
      <dsp:nvSpPr>
        <dsp:cNvPr id="0" name=""/>
        <dsp:cNvSpPr/>
      </dsp:nvSpPr>
      <dsp:spPr>
        <a:xfrm>
          <a:off x="0" y="2774612"/>
          <a:ext cx="7182678" cy="1254825"/>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altLang="zh-TW" sz="4000" b="1" kern="1200" dirty="0" smtClean="0">
              <a:solidFill>
                <a:schemeClr val="bg1"/>
              </a:solidFill>
              <a:latin typeface="微軟正黑體" pitchFamily="34" charset="-120"/>
              <a:ea typeface="微軟正黑體" pitchFamily="34" charset="-120"/>
            </a:rPr>
            <a:t>§4.3</a:t>
          </a:r>
          <a:r>
            <a:rPr lang="zh-TW" altLang="en-US" sz="4000" b="1" kern="1200" dirty="0" smtClean="0">
              <a:solidFill>
                <a:schemeClr val="bg1"/>
              </a:solidFill>
              <a:latin typeface="微軟正黑體" pitchFamily="34" charset="-120"/>
              <a:ea typeface="微軟正黑體" pitchFamily="34" charset="-120"/>
            </a:rPr>
            <a:t> 環境預測的方法與技術</a:t>
          </a:r>
          <a:endParaRPr lang="zh-TW" altLang="en-US" sz="4000" b="1" kern="1200" dirty="0">
            <a:solidFill>
              <a:schemeClr val="bg1"/>
            </a:solidFill>
            <a:latin typeface="微軟正黑體" pitchFamily="34" charset="-120"/>
            <a:ea typeface="微軟正黑體" pitchFamily="34" charset="-120"/>
          </a:endParaRPr>
        </a:p>
      </dsp:txBody>
      <dsp:txXfrm>
        <a:off x="61256" y="2835868"/>
        <a:ext cx="7060166" cy="11323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78D14-CADF-43FF-A4FC-6576D9CE91B3}">
      <dsp:nvSpPr>
        <dsp:cNvPr id="0" name=""/>
        <dsp:cNvSpPr/>
      </dsp:nvSpPr>
      <dsp:spPr>
        <a:xfrm>
          <a:off x="0" y="41615"/>
          <a:ext cx="8136835" cy="658783"/>
        </a:xfrm>
        <a:prstGeom prst="roundRect">
          <a:avLst/>
        </a:prstGeom>
        <a:solidFill>
          <a:srgbClr val="FF5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迴歸分析</a:t>
          </a:r>
          <a:r>
            <a:rPr lang="en-US" altLang="zh-TW" sz="2100" b="1" kern="1200" dirty="0" smtClean="0">
              <a:latin typeface="微軟正黑體" pitchFamily="34" charset="-120"/>
              <a:ea typeface="微軟正黑體" pitchFamily="34" charset="-120"/>
            </a:rPr>
            <a:t>(Regression Analysis)</a:t>
          </a:r>
          <a:endParaRPr lang="zh-TW" altLang="en-US" sz="2100" b="1" kern="1200" dirty="0">
            <a:latin typeface="微軟正黑體" pitchFamily="34" charset="-120"/>
            <a:ea typeface="微軟正黑體" pitchFamily="34" charset="-120"/>
          </a:endParaRPr>
        </a:p>
      </dsp:txBody>
      <dsp:txXfrm>
        <a:off x="32159" y="73774"/>
        <a:ext cx="8072517" cy="594465"/>
      </dsp:txXfrm>
    </dsp:sp>
    <dsp:sp modelId="{0197BB79-0C30-408E-933A-290D8E4585B2}">
      <dsp:nvSpPr>
        <dsp:cNvPr id="0" name=""/>
        <dsp:cNvSpPr/>
      </dsp:nvSpPr>
      <dsp:spPr>
        <a:xfrm>
          <a:off x="0" y="700398"/>
          <a:ext cx="8136835" cy="6955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5834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zh-TW" altLang="en-US" sz="1600" b="1" kern="1200" dirty="0" smtClean="0">
              <a:latin typeface="微軟正黑體" pitchFamily="34" charset="-120"/>
              <a:ea typeface="微軟正黑體" pitchFamily="34" charset="-120"/>
            </a:rPr>
            <a:t>迴歸分析在所欲預測的環境變數與用來預測該環境變數的</a:t>
          </a:r>
          <a:r>
            <a:rPr lang="zh-TW" altLang="en-US" sz="1600" b="1" kern="1200" dirty="0" smtClean="0">
              <a:latin typeface="微軟正黑體" pitchFamily="34" charset="-120"/>
              <a:ea typeface="微軟正黑體" pitchFamily="34" charset="-120"/>
            </a:rPr>
            <a:t>獨立變數</a:t>
          </a:r>
          <a:r>
            <a:rPr lang="zh-TW" altLang="en-US" sz="1600" b="1" kern="1200" dirty="0" smtClean="0">
              <a:latin typeface="微軟正黑體" pitchFamily="34" charset="-120"/>
              <a:ea typeface="微軟正黑體" pitchFamily="34" charset="-120"/>
            </a:rPr>
            <a:t>兩者之間，找到對應的關係式。</a:t>
          </a:r>
          <a:endParaRPr lang="zh-TW" altLang="en-US" sz="1600" b="1" kern="1200" dirty="0">
            <a:latin typeface="微軟正黑體" pitchFamily="34" charset="-120"/>
            <a:ea typeface="微軟正黑體" pitchFamily="34" charset="-120"/>
          </a:endParaRPr>
        </a:p>
      </dsp:txBody>
      <dsp:txXfrm>
        <a:off x="0" y="700398"/>
        <a:ext cx="8136835" cy="695520"/>
      </dsp:txXfrm>
    </dsp:sp>
    <dsp:sp modelId="{6F37E3A0-E0C0-4054-B9C7-CC89F905BE3A}">
      <dsp:nvSpPr>
        <dsp:cNvPr id="0" name=""/>
        <dsp:cNvSpPr/>
      </dsp:nvSpPr>
      <dsp:spPr>
        <a:xfrm>
          <a:off x="0" y="1395918"/>
          <a:ext cx="8136835" cy="658783"/>
        </a:xfrm>
        <a:prstGeom prst="roundRect">
          <a:avLst/>
        </a:prstGeom>
        <a:solidFill>
          <a:srgbClr val="0099FF"/>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趨勢外推法</a:t>
          </a:r>
          <a:r>
            <a:rPr lang="en-US" altLang="zh-TW" sz="2100" b="1" kern="1200" dirty="0" smtClean="0">
              <a:latin typeface="微軟正黑體" pitchFamily="34" charset="-120"/>
              <a:ea typeface="微軟正黑體" pitchFamily="34" charset="-120"/>
            </a:rPr>
            <a:t>(Trend Extrapolation)</a:t>
          </a:r>
          <a:endParaRPr lang="zh-TW" altLang="en-US" sz="2100" b="1" kern="1200" dirty="0">
            <a:latin typeface="微軟正黑體" pitchFamily="34" charset="-120"/>
            <a:ea typeface="微軟正黑體" pitchFamily="34" charset="-120"/>
          </a:endParaRPr>
        </a:p>
      </dsp:txBody>
      <dsp:txXfrm>
        <a:off x="32159" y="1428077"/>
        <a:ext cx="8072517" cy="594465"/>
      </dsp:txXfrm>
    </dsp:sp>
    <dsp:sp modelId="{88B8D7FB-92E0-409D-AEB0-8707A4437D76}">
      <dsp:nvSpPr>
        <dsp:cNvPr id="0" name=""/>
        <dsp:cNvSpPr/>
      </dsp:nvSpPr>
      <dsp:spPr>
        <a:xfrm>
          <a:off x="0" y="2054701"/>
          <a:ext cx="8136835" cy="38036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5834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zh-TW" altLang="en-US" sz="1600" b="1" kern="1200" dirty="0" smtClean="0">
              <a:latin typeface="微軟正黑體" pitchFamily="34" charset="-120"/>
              <a:ea typeface="微軟正黑體" pitchFamily="34" charset="-120"/>
            </a:rPr>
            <a:t>趨勢外推法是利用過去已有的歷史資料，運用時間數列的方法來推估未來的趨勢。</a:t>
          </a:r>
          <a:endParaRPr lang="zh-TW" altLang="en-US" sz="1600" b="1" kern="1200" dirty="0">
            <a:latin typeface="微軟正黑體" pitchFamily="34" charset="-120"/>
            <a:ea typeface="微軟正黑體" pitchFamily="34" charset="-120"/>
          </a:endParaRPr>
        </a:p>
      </dsp:txBody>
      <dsp:txXfrm>
        <a:off x="0" y="2054701"/>
        <a:ext cx="8136835" cy="380362"/>
      </dsp:txXfrm>
    </dsp:sp>
    <dsp:sp modelId="{D7565847-9ECB-4D17-A4CE-24DE0E24B39E}">
      <dsp:nvSpPr>
        <dsp:cNvPr id="0" name=""/>
        <dsp:cNvSpPr/>
      </dsp:nvSpPr>
      <dsp:spPr>
        <a:xfrm>
          <a:off x="0" y="2435064"/>
          <a:ext cx="8136835" cy="658783"/>
        </a:xfrm>
        <a:prstGeom prst="roundRect">
          <a:avLst/>
        </a:prstGeom>
        <a:solidFill>
          <a:srgbClr val="00CC66"/>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zh-TW" altLang="en-US" sz="2100" b="1" kern="1200" dirty="0" smtClean="0">
              <a:latin typeface="微軟正黑體" pitchFamily="34" charset="-120"/>
              <a:ea typeface="微軟正黑體" pitchFamily="34" charset="-120"/>
            </a:rPr>
            <a:t>動態模型</a:t>
          </a:r>
          <a:r>
            <a:rPr lang="en-US" altLang="zh-TW" sz="2100" b="1" kern="1200" dirty="0" smtClean="0">
              <a:latin typeface="微軟正黑體" pitchFamily="34" charset="-120"/>
              <a:ea typeface="微軟正黑體" pitchFamily="34" charset="-120"/>
            </a:rPr>
            <a:t>(Dynamic Modeling)</a:t>
          </a:r>
          <a:endParaRPr lang="zh-TW" altLang="en-US" sz="2100" b="1" kern="1200" dirty="0">
            <a:latin typeface="微軟正黑體" pitchFamily="34" charset="-120"/>
            <a:ea typeface="微軟正黑體" pitchFamily="34" charset="-120"/>
          </a:endParaRPr>
        </a:p>
      </dsp:txBody>
      <dsp:txXfrm>
        <a:off x="32159" y="2467223"/>
        <a:ext cx="8072517" cy="594465"/>
      </dsp:txXfrm>
    </dsp:sp>
    <dsp:sp modelId="{9A905F49-C800-411E-BC5A-009D82000DF8}">
      <dsp:nvSpPr>
        <dsp:cNvPr id="0" name=""/>
        <dsp:cNvSpPr/>
      </dsp:nvSpPr>
      <dsp:spPr>
        <a:xfrm>
          <a:off x="0" y="3093847"/>
          <a:ext cx="8136835" cy="6955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5834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zh-TW" altLang="en-US" sz="1600" b="1" kern="1200" dirty="0" smtClean="0">
              <a:latin typeface="微軟正黑體" pitchFamily="34" charset="-120"/>
              <a:ea typeface="微軟正黑體" pitchFamily="34" charset="-120"/>
            </a:rPr>
            <a:t>動態模型是策略管理人員</a:t>
          </a:r>
          <a:r>
            <a:rPr lang="zh-TW" altLang="en-US" sz="1600" b="1" kern="1200" dirty="0" smtClean="0">
              <a:latin typeface="微軟正黑體" pitchFamily="34" charset="-120"/>
              <a:ea typeface="微軟正黑體" pitchFamily="34" charset="-120"/>
            </a:rPr>
            <a:t>根據對於整個</a:t>
          </a:r>
          <a:r>
            <a:rPr lang="zh-TW" altLang="en-US" sz="1600" b="1" kern="1200" dirty="0" smtClean="0">
              <a:latin typeface="微軟正黑體" pitchFamily="34" charset="-120"/>
              <a:ea typeface="微軟正黑體" pitchFamily="34" charset="-120"/>
            </a:rPr>
            <a:t>環境系統的了解，找出各項環境變數與其他變數間的關係，然後以一套數學等式來描述整個環境系統。</a:t>
          </a:r>
          <a:endParaRPr lang="zh-TW" altLang="en-US" sz="1600" b="1" kern="1200" dirty="0">
            <a:latin typeface="微軟正黑體" pitchFamily="34" charset="-120"/>
            <a:ea typeface="微軟正黑體" pitchFamily="34" charset="-120"/>
          </a:endParaRPr>
        </a:p>
      </dsp:txBody>
      <dsp:txXfrm>
        <a:off x="0" y="3093847"/>
        <a:ext cx="8136835" cy="6955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41E37-65E2-47CB-823D-F8C0C2C6EA22}">
      <dsp:nvSpPr>
        <dsp:cNvPr id="0" name=""/>
        <dsp:cNvSpPr/>
      </dsp:nvSpPr>
      <dsp:spPr>
        <a:xfrm>
          <a:off x="0" y="20162"/>
          <a:ext cx="4181061" cy="941118"/>
        </a:xfrm>
        <a:prstGeom prst="roundRect">
          <a:avLst/>
        </a:prstGeom>
        <a:solidFill>
          <a:srgbClr val="00CC66"/>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銷售人員預測法</a:t>
          </a:r>
          <a:endParaRPr lang="zh-TW" altLang="en-US" sz="3000" kern="1200" dirty="0">
            <a:latin typeface="微軟正黑體" pitchFamily="34" charset="-120"/>
            <a:ea typeface="微軟正黑體" pitchFamily="34" charset="-120"/>
          </a:endParaRPr>
        </a:p>
      </dsp:txBody>
      <dsp:txXfrm>
        <a:off x="45942" y="66104"/>
        <a:ext cx="4089177" cy="849234"/>
      </dsp:txXfrm>
    </dsp:sp>
    <dsp:sp modelId="{ACE08E77-7BB1-4D60-8309-6C4148B41180}">
      <dsp:nvSpPr>
        <dsp:cNvPr id="0" name=""/>
        <dsp:cNvSpPr/>
      </dsp:nvSpPr>
      <dsp:spPr>
        <a:xfrm>
          <a:off x="0" y="1047681"/>
          <a:ext cx="4181061" cy="941118"/>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主管人員意見法</a:t>
          </a:r>
          <a:endParaRPr lang="zh-TW" altLang="en-US" sz="3000" kern="1200" dirty="0">
            <a:latin typeface="微軟正黑體" pitchFamily="34" charset="-120"/>
            <a:ea typeface="微軟正黑體" pitchFamily="34" charset="-120"/>
          </a:endParaRPr>
        </a:p>
      </dsp:txBody>
      <dsp:txXfrm>
        <a:off x="45942" y="1093623"/>
        <a:ext cx="4089177" cy="849234"/>
      </dsp:txXfrm>
    </dsp:sp>
    <dsp:sp modelId="{568F8EAA-6CE0-4CC3-830C-84482D441724}">
      <dsp:nvSpPr>
        <dsp:cNvPr id="0" name=""/>
        <dsp:cNvSpPr/>
      </dsp:nvSpPr>
      <dsp:spPr>
        <a:xfrm>
          <a:off x="0" y="2075199"/>
          <a:ext cx="4181061" cy="941118"/>
        </a:xfrm>
        <a:prstGeom prst="roundRect">
          <a:avLst/>
        </a:prstGeom>
        <a:solidFill>
          <a:srgbClr val="69A4D9"/>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德爾菲法</a:t>
          </a:r>
          <a:endParaRPr lang="zh-TW" altLang="en-US" sz="3000" kern="1200" dirty="0">
            <a:latin typeface="微軟正黑體" pitchFamily="34" charset="-120"/>
            <a:ea typeface="微軟正黑體" pitchFamily="34" charset="-120"/>
          </a:endParaRPr>
        </a:p>
      </dsp:txBody>
      <dsp:txXfrm>
        <a:off x="45942" y="2121141"/>
        <a:ext cx="4089177" cy="849234"/>
      </dsp:txXfrm>
    </dsp:sp>
    <dsp:sp modelId="{065F98C3-C1EF-4A4E-B77D-3429F8AEFF02}">
      <dsp:nvSpPr>
        <dsp:cNvPr id="0" name=""/>
        <dsp:cNvSpPr/>
      </dsp:nvSpPr>
      <dsp:spPr>
        <a:xfrm>
          <a:off x="0" y="3122881"/>
          <a:ext cx="4181061" cy="941118"/>
        </a:xfrm>
        <a:prstGeom prst="roundRect">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kumimoji="1" lang="zh-TW" altLang="en-US" sz="3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n-cs"/>
            </a:rPr>
            <a:t>情境法</a:t>
          </a:r>
          <a:endParaRPr lang="zh-TW" altLang="en-US" sz="3000" kern="1200" dirty="0">
            <a:latin typeface="微軟正黑體" pitchFamily="34" charset="-120"/>
            <a:ea typeface="微軟正黑體" pitchFamily="34" charset="-120"/>
          </a:endParaRPr>
        </a:p>
      </dsp:txBody>
      <dsp:txXfrm>
        <a:off x="45942" y="3168823"/>
        <a:ext cx="4089177" cy="8492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E394D409-F903-4AF3-8D3D-BEC41518BCCE}" type="datetimeFigureOut">
              <a:rPr lang="zh-TW" altLang="en-US"/>
              <a:pPr>
                <a:defRPr/>
              </a:pPr>
              <a:t>2017/6/23</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FF19162-A5F2-40F3-9CEF-06E4A540FB9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A89D6158-2E60-42CA-9479-16B85061EB8C}" type="datetimeFigureOut">
              <a:rPr lang="zh-TW" altLang="en-US"/>
              <a:pPr>
                <a:defRPr/>
              </a:pPr>
              <a:t>2017/6/23</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399B795-7276-4374-84D8-EABBD7E655B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04BB2C3F-2A87-4BD0-A0A6-B95EEBA6FEDE}" type="slidenum">
              <a:rPr lang="zh-TW" altLang="en-US" smtClean="0"/>
              <a:pPr/>
              <a:t>2</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BF27C0B-DDE5-455A-89F1-0C4B6B8D3028}" type="slidenum">
              <a:rPr lang="zh-TW" altLang="en-US"/>
              <a:pPr>
                <a:defRPr/>
              </a:pPr>
              <a:t>‹#›</a:t>
            </a:fld>
            <a:endParaRPr lang="zh-TW" altLang="en-US"/>
          </a:p>
        </p:txBody>
      </p:sp>
    </p:spTree>
    <p:extLst>
      <p:ext uri="{BB962C8B-B14F-4D97-AF65-F5344CB8AC3E}">
        <p14:creationId xmlns:p14="http://schemas.microsoft.com/office/powerpoint/2010/main" val="170748376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018624DD-6111-4B73-8FA7-EDD3E56A32E2}" type="slidenum">
              <a:rPr lang="zh-TW" altLang="en-US"/>
              <a:pPr>
                <a:defRPr/>
              </a:pPr>
              <a:t>‹#›</a:t>
            </a:fld>
            <a:endParaRPr lang="zh-TW" altLang="en-US"/>
          </a:p>
        </p:txBody>
      </p:sp>
    </p:spTree>
    <p:extLst>
      <p:ext uri="{BB962C8B-B14F-4D97-AF65-F5344CB8AC3E}">
        <p14:creationId xmlns:p14="http://schemas.microsoft.com/office/powerpoint/2010/main" val="262887629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ECB4CCFA-D3D3-4EFF-BEBF-C26E134DD922}" type="slidenum">
              <a:rPr lang="zh-TW" altLang="en-US"/>
              <a:pPr>
                <a:defRPr/>
              </a:pPr>
              <a:t>‹#›</a:t>
            </a:fld>
            <a:endParaRPr lang="zh-TW" altLang="en-US"/>
          </a:p>
        </p:txBody>
      </p:sp>
    </p:spTree>
    <p:extLst>
      <p:ext uri="{BB962C8B-B14F-4D97-AF65-F5344CB8AC3E}">
        <p14:creationId xmlns:p14="http://schemas.microsoft.com/office/powerpoint/2010/main" val="68844740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077239" y="788358"/>
            <a:ext cx="6412272" cy="935723"/>
          </a:xfrm>
        </p:spPr>
        <p:txBody>
          <a:bodyPr anchor="b">
            <a:noAutofit/>
          </a:bodyPr>
          <a:lstStyle>
            <a:lvl1pPr algn="l">
              <a:defRPr sz="4800" b="1">
                <a:latin typeface="Arial" panose="020B0604020202020204" pitchFamily="34" charset="0"/>
                <a:cs typeface="Arial" panose="020B0604020202020204" pitchFamily="34" charset="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233747" y="2897845"/>
            <a:ext cx="6676505" cy="1412170"/>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3BDB390-012C-4B9C-9239-079746FAF47B}" type="slidenum">
              <a:rPr lang="zh-TW" altLang="en-US"/>
              <a:pPr>
                <a:defRPr/>
              </a:pPr>
              <a:t>‹#›</a:t>
            </a:fld>
            <a:endParaRPr lang="zh-TW" altLang="en-US"/>
          </a:p>
        </p:txBody>
      </p:sp>
    </p:spTree>
    <p:extLst>
      <p:ext uri="{BB962C8B-B14F-4D97-AF65-F5344CB8AC3E}">
        <p14:creationId xmlns:p14="http://schemas.microsoft.com/office/powerpoint/2010/main" val="7253623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228600" indent="-228600">
              <a:buFont typeface="Myriad Hebrew" panose="01010101010101010101" pitchFamily="50" charset="-79"/>
              <a:buChar char="­"/>
              <a:defRPr/>
            </a:lvl1pPr>
            <a:lvl2pPr marL="685800" indent="-228600">
              <a:buFont typeface="Myriad Hebrew" panose="01010101010101010101" pitchFamily="50" charset="-79"/>
              <a:buChar char="­"/>
              <a:defRPr/>
            </a:lvl2pPr>
            <a:lvl3pPr marL="1143000" indent="-228600">
              <a:buFont typeface="Myriad Hebrew" panose="01010101010101010101" pitchFamily="50" charset="-79"/>
              <a:buChar char="­"/>
              <a:defRPr/>
            </a:lvl3pPr>
            <a:lvl4pPr marL="1600200" indent="-228600">
              <a:buFont typeface="Myriad Hebrew" panose="01010101010101010101" pitchFamily="50" charset="-79"/>
              <a:buChar char="­"/>
              <a:defRPr/>
            </a:lvl4pPr>
            <a:lvl5pPr marL="2057400" indent="-228600">
              <a:buFont typeface="Myriad Hebrew" panose="01010101010101010101" pitchFamily="50" charset="-79"/>
              <a:buChar char="­"/>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r>
              <a:rPr lang="en-US" altLang="zh-TW"/>
              <a:t>1-</a:t>
            </a:r>
            <a:fld id="{D1192392-048F-4005-9BD6-2AAE61D704D8}" type="slidenum">
              <a:rPr lang="zh-TW" altLang="en-US"/>
              <a:pPr>
                <a:defRPr/>
              </a:pPr>
              <a:t>‹#›</a:t>
            </a:fld>
            <a:endParaRPr lang="zh-TW" altLang="en-US"/>
          </a:p>
        </p:txBody>
      </p:sp>
    </p:spTree>
    <p:extLst>
      <p:ext uri="{BB962C8B-B14F-4D97-AF65-F5344CB8AC3E}">
        <p14:creationId xmlns:p14="http://schemas.microsoft.com/office/powerpoint/2010/main" val="386636703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E17C4F2-534B-44D0-BFCE-84E7D6D6D2E1}" type="slidenum">
              <a:rPr lang="zh-TW" altLang="en-US"/>
              <a:pPr>
                <a:defRPr/>
              </a:pPr>
              <a:t>‹#›</a:t>
            </a:fld>
            <a:endParaRPr lang="zh-TW" altLang="en-US"/>
          </a:p>
        </p:txBody>
      </p:sp>
    </p:spTree>
    <p:extLst>
      <p:ext uri="{BB962C8B-B14F-4D97-AF65-F5344CB8AC3E}">
        <p14:creationId xmlns:p14="http://schemas.microsoft.com/office/powerpoint/2010/main" val="414876488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6715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825625"/>
            <a:ext cx="386715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4D5FFB6-15AB-4318-9E22-5FE820087F8B}" type="slidenum">
              <a:rPr lang="zh-TW" altLang="en-US"/>
              <a:pPr>
                <a:defRPr/>
              </a:pPr>
              <a:t>‹#›</a:t>
            </a:fld>
            <a:endParaRPr lang="zh-TW" altLang="en-US"/>
          </a:p>
        </p:txBody>
      </p:sp>
    </p:spTree>
    <p:extLst>
      <p:ext uri="{BB962C8B-B14F-4D97-AF65-F5344CB8AC3E}">
        <p14:creationId xmlns:p14="http://schemas.microsoft.com/office/powerpoint/2010/main" val="234829020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F86A5C05-39B6-4E94-9E99-0CBC92CC26C5}" type="slidenum">
              <a:rPr lang="zh-TW" altLang="en-US"/>
              <a:pPr>
                <a:defRPr/>
              </a:pPr>
              <a:t>‹#›</a:t>
            </a:fld>
            <a:endParaRPr lang="zh-TW" altLang="en-US"/>
          </a:p>
        </p:txBody>
      </p:sp>
    </p:spTree>
    <p:extLst>
      <p:ext uri="{BB962C8B-B14F-4D97-AF65-F5344CB8AC3E}">
        <p14:creationId xmlns:p14="http://schemas.microsoft.com/office/powerpoint/2010/main" val="67133468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734B6A16-D1AA-4A43-AAE3-E6CD519F645C}" type="slidenum">
              <a:rPr lang="zh-TW" altLang="en-US"/>
              <a:pPr>
                <a:defRPr/>
              </a:pPr>
              <a:t>‹#›</a:t>
            </a:fld>
            <a:endParaRPr lang="zh-TW" altLang="en-US"/>
          </a:p>
        </p:txBody>
      </p:sp>
    </p:spTree>
    <p:extLst>
      <p:ext uri="{BB962C8B-B14F-4D97-AF65-F5344CB8AC3E}">
        <p14:creationId xmlns:p14="http://schemas.microsoft.com/office/powerpoint/2010/main" val="4272784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92DD308F-D0E8-40EE-9DD1-77B8005176CA}" type="slidenum">
              <a:rPr lang="zh-TW" altLang="en-US"/>
              <a:pPr>
                <a:defRPr/>
              </a:pPr>
              <a:t>‹#›</a:t>
            </a:fld>
            <a:endParaRPr lang="zh-TW" altLang="en-US"/>
          </a:p>
        </p:txBody>
      </p:sp>
    </p:spTree>
    <p:extLst>
      <p:ext uri="{BB962C8B-B14F-4D97-AF65-F5344CB8AC3E}">
        <p14:creationId xmlns:p14="http://schemas.microsoft.com/office/powerpoint/2010/main" val="188634471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F1BEC51-6CA0-4447-813C-EB640A234D7B}" type="slidenum">
              <a:rPr lang="zh-TW" altLang="en-US"/>
              <a:pPr>
                <a:defRPr/>
              </a:pPr>
              <a:t>‹#›</a:t>
            </a:fld>
            <a:endParaRPr lang="zh-TW" altLang="en-US"/>
          </a:p>
        </p:txBody>
      </p:sp>
    </p:spTree>
    <p:extLst>
      <p:ext uri="{BB962C8B-B14F-4D97-AF65-F5344CB8AC3E}">
        <p14:creationId xmlns:p14="http://schemas.microsoft.com/office/powerpoint/2010/main" val="325674911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08522" y="552280"/>
            <a:ext cx="7594333" cy="747413"/>
          </a:xfrm>
        </p:spPr>
        <p:txBody>
          <a:bodyPr/>
          <a:lstStyle>
            <a:lvl1pPr>
              <a:defRPr>
                <a:solidFill>
                  <a:schemeClr val="accent1">
                    <a:lumMod val="50000"/>
                  </a:schemeClr>
                </a:solidFill>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808522" y="1653436"/>
            <a:ext cx="7594333" cy="4523527"/>
          </a:xfrm>
        </p:spPr>
        <p:txBody>
          <a:bodyPr/>
          <a:lstStyle>
            <a:lvl1pPr>
              <a:lnSpc>
                <a:spcPct val="100000"/>
              </a:lnSpc>
              <a:defRPr>
                <a:latin typeface="Times New Roman" panose="02020603050405020304" pitchFamily="18" charset="0"/>
                <a:cs typeface="Times New Roman" panose="02020603050405020304" pitchFamily="18" charset="0"/>
              </a:defRPr>
            </a:lvl1pPr>
            <a:lvl2pPr>
              <a:defRPr sz="25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a:xfrm>
            <a:off x="115888" y="6388100"/>
            <a:ext cx="4418012" cy="276225"/>
          </a:xfrm>
        </p:spPr>
        <p:txBody>
          <a:bodyPr/>
          <a:lstStyle>
            <a:lvl1pPr>
              <a:defRPr/>
            </a:lvl1pPr>
          </a:lstStyle>
          <a:p>
            <a:pPr>
              <a:defRPr/>
            </a:pPr>
            <a:r>
              <a:rPr lang="zh-TW" altLang="en-US"/>
              <a:t>策略管理 </a:t>
            </a:r>
            <a:r>
              <a:rPr lang="en-US" altLang="zh-TW"/>
              <a:t>ch1 </a:t>
            </a:r>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a:xfrm>
            <a:off x="6457950" y="6388100"/>
            <a:ext cx="2560638" cy="276225"/>
          </a:xfrm>
        </p:spPr>
        <p:txBody>
          <a:bodyPr/>
          <a:lstStyle>
            <a:lvl1pPr>
              <a:defRPr/>
            </a:lvl1pPr>
          </a:lstStyle>
          <a:p>
            <a:pPr>
              <a:defRPr/>
            </a:pPr>
            <a:r>
              <a:rPr lang="en-US" altLang="zh-TW"/>
              <a:t>1-</a:t>
            </a:r>
            <a:fld id="{BCB42C34-2BA6-4F58-9619-BCA47AF1856E}" type="slidenum">
              <a:rPr lang="zh-TW" altLang="en-US"/>
              <a:pPr>
                <a:defRPr/>
              </a:pPr>
              <a:t>‹#›</a:t>
            </a:fld>
            <a:endParaRPr lang="zh-TW" altLang="en-US"/>
          </a:p>
        </p:txBody>
      </p:sp>
    </p:spTree>
    <p:extLst>
      <p:ext uri="{BB962C8B-B14F-4D97-AF65-F5344CB8AC3E}">
        <p14:creationId xmlns:p14="http://schemas.microsoft.com/office/powerpoint/2010/main" val="60741046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6D08CD5-D90E-445D-A4C9-5B3BB083ECC7}" type="slidenum">
              <a:rPr lang="zh-TW" altLang="en-US"/>
              <a:pPr>
                <a:defRPr/>
              </a:pPr>
              <a:t>‹#›</a:t>
            </a:fld>
            <a:endParaRPr lang="zh-TW" altLang="en-US"/>
          </a:p>
        </p:txBody>
      </p:sp>
    </p:spTree>
    <p:extLst>
      <p:ext uri="{BB962C8B-B14F-4D97-AF65-F5344CB8AC3E}">
        <p14:creationId xmlns:p14="http://schemas.microsoft.com/office/powerpoint/2010/main" val="332505082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3F6C700-00EF-4FF1-8B6C-F7AC78A0E100}" type="slidenum">
              <a:rPr lang="zh-TW" altLang="en-US"/>
              <a:pPr>
                <a:defRPr/>
              </a:pPr>
              <a:t>‹#›</a:t>
            </a:fld>
            <a:endParaRPr lang="zh-TW" altLang="en-US"/>
          </a:p>
        </p:txBody>
      </p:sp>
    </p:spTree>
    <p:extLst>
      <p:ext uri="{BB962C8B-B14F-4D97-AF65-F5344CB8AC3E}">
        <p14:creationId xmlns:p14="http://schemas.microsoft.com/office/powerpoint/2010/main" val="255344080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7626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FCE0689-50A2-4ADD-93B5-13D346B3706D}" type="slidenum">
              <a:rPr lang="zh-TW" altLang="en-US"/>
              <a:pPr>
                <a:defRPr/>
              </a:pPr>
              <a:t>‹#›</a:t>
            </a:fld>
            <a:endParaRPr lang="zh-TW" altLang="en-US"/>
          </a:p>
        </p:txBody>
      </p:sp>
    </p:spTree>
    <p:extLst>
      <p:ext uri="{BB962C8B-B14F-4D97-AF65-F5344CB8AC3E}">
        <p14:creationId xmlns:p14="http://schemas.microsoft.com/office/powerpoint/2010/main" val="33665773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8E169C65-51DD-4990-BDA5-4E7EF61F6FAA}" type="slidenum">
              <a:rPr lang="zh-TW" altLang="en-US"/>
              <a:pPr>
                <a:defRPr/>
              </a:pPr>
              <a:t>‹#›</a:t>
            </a:fld>
            <a:endParaRPr lang="zh-TW" altLang="en-US"/>
          </a:p>
        </p:txBody>
      </p:sp>
    </p:spTree>
    <p:extLst>
      <p:ext uri="{BB962C8B-B14F-4D97-AF65-F5344CB8AC3E}">
        <p14:creationId xmlns:p14="http://schemas.microsoft.com/office/powerpoint/2010/main" val="100543312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a:p>
        </p:txBody>
      </p:sp>
      <p:sp>
        <p:nvSpPr>
          <p:cNvPr id="6" name="Footer Placeholder 5"/>
          <p:cNvSpPr>
            <a:spLocks noGrp="1"/>
          </p:cNvSpPr>
          <p:nvPr>
            <p:ph type="ftr" sz="quarter" idx="11"/>
          </p:nvPr>
        </p:nvSpPr>
        <p:spPr/>
        <p:txBody>
          <a:bodyPr/>
          <a:lstStyle>
            <a:lvl1pPr>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a:lvl1pPr>
          </a:lstStyle>
          <a:p>
            <a:pPr>
              <a:defRPr/>
            </a:pPr>
            <a:r>
              <a:rPr lang="en-US" altLang="zh-TW"/>
              <a:t>1-</a:t>
            </a:r>
            <a:fld id="{59D46515-3B11-4FA8-9AC8-32EA0257B425}" type="slidenum">
              <a:rPr lang="zh-TW" altLang="en-US"/>
              <a:pPr>
                <a:defRPr/>
              </a:pPr>
              <a:t>‹#›</a:t>
            </a:fld>
            <a:endParaRPr lang="zh-TW" altLang="en-US"/>
          </a:p>
        </p:txBody>
      </p:sp>
    </p:spTree>
    <p:extLst>
      <p:ext uri="{BB962C8B-B14F-4D97-AF65-F5344CB8AC3E}">
        <p14:creationId xmlns:p14="http://schemas.microsoft.com/office/powerpoint/2010/main" val="420346229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A0DE9DB6-7DFB-4EC2-BFD1-15D3E55CA59A}" type="slidenum">
              <a:rPr lang="zh-TW" altLang="en-US"/>
              <a:pPr>
                <a:defRPr/>
              </a:pPr>
              <a:t>‹#›</a:t>
            </a:fld>
            <a:endParaRPr lang="zh-TW" altLang="en-US"/>
          </a:p>
        </p:txBody>
      </p:sp>
    </p:spTree>
    <p:extLst>
      <p:ext uri="{BB962C8B-B14F-4D97-AF65-F5344CB8AC3E}">
        <p14:creationId xmlns:p14="http://schemas.microsoft.com/office/powerpoint/2010/main" val="241152594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EE43EC2F-4F78-4E63-AA36-222226875F05}" type="slidenum">
              <a:rPr lang="zh-TW" altLang="en-US"/>
              <a:pPr>
                <a:defRPr/>
              </a:pPr>
              <a:t>‹#›</a:t>
            </a:fld>
            <a:endParaRPr lang="zh-TW" altLang="en-US"/>
          </a:p>
        </p:txBody>
      </p:sp>
    </p:spTree>
    <p:extLst>
      <p:ext uri="{BB962C8B-B14F-4D97-AF65-F5344CB8AC3E}">
        <p14:creationId xmlns:p14="http://schemas.microsoft.com/office/powerpoint/2010/main" val="39711149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7E170E4F-128F-4081-B314-8D3F96EA3792}" type="slidenum">
              <a:rPr lang="zh-TW" altLang="en-US"/>
              <a:pPr>
                <a:defRPr/>
              </a:pPr>
              <a:t>‹#›</a:t>
            </a:fld>
            <a:endParaRPr lang="zh-TW" altLang="en-US"/>
          </a:p>
        </p:txBody>
      </p:sp>
    </p:spTree>
    <p:extLst>
      <p:ext uri="{BB962C8B-B14F-4D97-AF65-F5344CB8AC3E}">
        <p14:creationId xmlns:p14="http://schemas.microsoft.com/office/powerpoint/2010/main" val="217682617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90B35DF6-48FE-415C-8ACC-CAFA97DE325A}" type="slidenum">
              <a:rPr lang="zh-TW" altLang="en-US"/>
              <a:pPr>
                <a:defRPr/>
              </a:pPr>
              <a:t>‹#›</a:t>
            </a:fld>
            <a:endParaRPr lang="zh-TW" altLang="en-US"/>
          </a:p>
        </p:txBody>
      </p:sp>
    </p:spTree>
    <p:extLst>
      <p:ext uri="{BB962C8B-B14F-4D97-AF65-F5344CB8AC3E}">
        <p14:creationId xmlns:p14="http://schemas.microsoft.com/office/powerpoint/2010/main" val="99540339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r>
              <a:rPr lang="zh-TW" altLang="en-US"/>
              <a:t>策略管理 </a:t>
            </a:r>
            <a:r>
              <a:rPr lang="en-US" altLang="zh-TW"/>
              <a:t>ch1 </a:t>
            </a:r>
            <a:endParaRPr lang="zh-TW" altLang="en-US" dirty="0"/>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D4E73E36-818B-43E7-A558-0E81C0FCE8DA}" type="slidenum">
              <a:rPr lang="zh-TW" altLang="en-US"/>
              <a:pPr>
                <a:defRPr/>
              </a:pPr>
              <a:t>‹#›</a:t>
            </a:fld>
            <a:endParaRPr lang="zh-TW" altLang="en-US"/>
          </a:p>
        </p:txBody>
      </p:sp>
    </p:spTree>
    <p:extLst>
      <p:ext uri="{BB962C8B-B14F-4D97-AF65-F5344CB8AC3E}">
        <p14:creationId xmlns:p14="http://schemas.microsoft.com/office/powerpoint/2010/main" val="90181036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563563"/>
            <a:ext cx="7886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115888" y="6464300"/>
            <a:ext cx="4418012" cy="2762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bg1">
                    <a:lumMod val="50000"/>
                  </a:schemeClr>
                </a:solidFill>
                <a:latin typeface="+mn-lt"/>
                <a:ea typeface="+mn-ea"/>
              </a:defRPr>
            </a:lvl1pPr>
          </a:lstStyle>
          <a:p>
            <a:pPr>
              <a:defRPr/>
            </a:pPr>
            <a:r>
              <a:rPr lang="zh-TW" altLang="en-US"/>
              <a:t>策略管理 </a:t>
            </a:r>
            <a:r>
              <a:rPr lang="en-US" altLang="zh-TW"/>
              <a:t>ch1 </a:t>
            </a:r>
            <a:endParaRPr lang="zh-TW" altLang="en-US" dirty="0"/>
          </a:p>
        </p:txBody>
      </p:sp>
      <p:sp>
        <p:nvSpPr>
          <p:cNvPr id="5" name="Footer Placeholder 4"/>
          <p:cNvSpPr>
            <a:spLocks noGrp="1"/>
          </p:cNvSpPr>
          <p:nvPr>
            <p:ph type="ftr" sz="quarter" idx="3"/>
          </p:nvPr>
        </p:nvSpPr>
        <p:spPr>
          <a:xfrm>
            <a:off x="3028950" y="637540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464300"/>
            <a:ext cx="2560638" cy="2762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chemeClr val="bg1">
                    <a:lumMod val="50000"/>
                  </a:schemeClr>
                </a:solidFill>
              </a:defRPr>
            </a:lvl1pPr>
          </a:lstStyle>
          <a:p>
            <a:pPr>
              <a:defRPr/>
            </a:pPr>
            <a:fld id="{B2790B49-404A-4A64-904A-97CD9F7AC24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576" r:id="rId1"/>
    <p:sldLayoutId id="2147484577" r:id="rId2"/>
    <p:sldLayoutId id="2147484558" r:id="rId3"/>
    <p:sldLayoutId id="2147484578" r:id="rId4"/>
    <p:sldLayoutId id="2147484559" r:id="rId5"/>
    <p:sldLayoutId id="2147484560" r:id="rId6"/>
    <p:sldLayoutId id="2147484561" r:id="rId7"/>
    <p:sldLayoutId id="2147484562" r:id="rId8"/>
    <p:sldLayoutId id="2147484563" r:id="rId9"/>
    <p:sldLayoutId id="2147484564" r:id="rId10"/>
    <p:sldLayoutId id="2147484565" r:id="rId11"/>
  </p:sldLayoutIdLst>
  <p:transition spd="med">
    <p:fade/>
  </p:transition>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3600" b="1" kern="1200">
          <a:solidFill>
            <a:srgbClr val="843C0C"/>
          </a:solidFill>
          <a:latin typeface="標楷體" panose="03000509000000000000" pitchFamily="65" charset="-120"/>
          <a:ea typeface="標楷體" panose="03000509000000000000" pitchFamily="65" charset="-120"/>
          <a:cs typeface="+mj-cs"/>
        </a:defRPr>
      </a:lvl1pPr>
      <a:lvl2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2pPr>
      <a:lvl3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3pPr>
      <a:lvl4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4pPr>
      <a:lvl5pPr algn="l" rtl="0" eaLnBrk="0" fontAlgn="base" hangingPunct="0">
        <a:lnSpc>
          <a:spcPct val="90000"/>
        </a:lnSpc>
        <a:spcBef>
          <a:spcPct val="0"/>
        </a:spcBef>
        <a:spcAft>
          <a:spcPct val="0"/>
        </a:spcAft>
        <a:defRPr sz="3600" b="1">
          <a:solidFill>
            <a:srgbClr val="843C0C"/>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3600" b="1">
          <a:solidFill>
            <a:srgbClr val="203864"/>
          </a:solidFill>
          <a:latin typeface="標楷體" panose="03000509000000000000" pitchFamily="65" charset="-120"/>
          <a:ea typeface="標楷體" panose="03000509000000000000" pitchFamily="65" charset="-120"/>
        </a:defRPr>
      </a:lvl9pPr>
    </p:titleStyle>
    <p:bodyStyle>
      <a:lvl1pPr marL="228600" indent="-228600" algn="l" rtl="0" eaLnBrk="0" fontAlgn="base" hangingPunct="0">
        <a:lnSpc>
          <a:spcPct val="90000"/>
        </a:lnSpc>
        <a:spcBef>
          <a:spcPts val="1000"/>
        </a:spcBef>
        <a:spcAft>
          <a:spcPct val="0"/>
        </a:spcAft>
        <a:buBlip>
          <a:blip r:embed="rId14"/>
        </a:buBlip>
        <a:defRPr sz="2800" b="1" kern="1200">
          <a:solidFill>
            <a:schemeClr val="tx1"/>
          </a:solidFill>
          <a:latin typeface="標楷體" panose="03000509000000000000" pitchFamily="65" charset="-120"/>
          <a:ea typeface="標楷體" panose="03000509000000000000" pitchFamily="65" charset="-120"/>
          <a:cs typeface="+mn-cs"/>
        </a:defRPr>
      </a:lvl1pPr>
      <a:lvl2pPr marL="685800" indent="-228600" algn="l" rtl="0" eaLnBrk="0" fontAlgn="base" hangingPunct="0">
        <a:lnSpc>
          <a:spcPct val="90000"/>
        </a:lnSpc>
        <a:spcBef>
          <a:spcPts val="500"/>
        </a:spcBef>
        <a:spcAft>
          <a:spcPct val="0"/>
        </a:spcAft>
        <a:buBlip>
          <a:blip r:embed="rId15"/>
        </a:buBlip>
        <a:defRPr sz="2400" b="1" kern="1200">
          <a:solidFill>
            <a:schemeClr val="tx1"/>
          </a:solidFill>
          <a:latin typeface="標楷體" panose="03000509000000000000" pitchFamily="65" charset="-120"/>
          <a:ea typeface="標楷體" panose="03000509000000000000" pitchFamily="65" charset="-120"/>
          <a:cs typeface="+mn-cs"/>
        </a:defRPr>
      </a:lvl2pPr>
      <a:lvl3pPr marL="1143000" indent="-228600" algn="l" rtl="0" eaLnBrk="0" fontAlgn="base" hangingPunct="0">
        <a:lnSpc>
          <a:spcPct val="90000"/>
        </a:lnSpc>
        <a:spcBef>
          <a:spcPts val="500"/>
        </a:spcBef>
        <a:spcAft>
          <a:spcPct val="0"/>
        </a:spcAft>
        <a:buBlip>
          <a:blip r:embed="rId16"/>
        </a:buBlip>
        <a:defRPr sz="2000" b="1" kern="1200">
          <a:solidFill>
            <a:schemeClr val="tx1"/>
          </a:solidFill>
          <a:latin typeface="標楷體" panose="03000509000000000000" pitchFamily="65" charset="-120"/>
          <a:ea typeface="標楷體" panose="03000509000000000000" pitchFamily="65" charset="-120"/>
          <a:cs typeface="+mn-cs"/>
        </a:defRPr>
      </a:lvl3pPr>
      <a:lvl4pPr marL="1600200" indent="-228600" algn="l" rtl="0" eaLnBrk="0" fontAlgn="base" hangingPunct="0">
        <a:lnSpc>
          <a:spcPct val="90000"/>
        </a:lnSpc>
        <a:spcBef>
          <a:spcPts val="500"/>
        </a:spcBef>
        <a:spcAft>
          <a:spcPct val="0"/>
        </a:spcAft>
        <a:buBlip>
          <a:blip r:embed="rId17"/>
        </a:buBlip>
        <a:defRPr b="1" kern="1200">
          <a:solidFill>
            <a:schemeClr val="tx1"/>
          </a:solidFill>
          <a:latin typeface="標楷體" panose="03000509000000000000" pitchFamily="65" charset="-120"/>
          <a:ea typeface="標楷體" panose="03000509000000000000" pitchFamily="65" charset="-120"/>
          <a:cs typeface="+mn-cs"/>
        </a:defRPr>
      </a:lvl4pPr>
      <a:lvl5pPr marL="2057400" indent="-228600" algn="l" rtl="0" eaLnBrk="0" fontAlgn="base" hangingPunct="0">
        <a:lnSpc>
          <a:spcPct val="90000"/>
        </a:lnSpc>
        <a:spcBef>
          <a:spcPts val="500"/>
        </a:spcBef>
        <a:spcAft>
          <a:spcPct val="0"/>
        </a:spcAft>
        <a:buBlip>
          <a:blip r:embed="rId18"/>
        </a:buBlip>
        <a:defRPr b="1"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文字版面配置區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125413" y="6453188"/>
            <a:ext cx="2560637" cy="3651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bg1"/>
                </a:solidFill>
                <a:latin typeface="+mn-lt"/>
                <a:ea typeface="+mn-ea"/>
              </a:defRPr>
            </a:lvl1pPr>
          </a:lstStyle>
          <a:p>
            <a:pPr>
              <a:defRPr/>
            </a:pPr>
            <a:r>
              <a:rPr lang="zh-TW" altLang="en-US"/>
              <a:t>策略管理 </a:t>
            </a:r>
            <a:r>
              <a:rPr lang="en-US" altLang="zh-TW"/>
              <a:t>ch1 </a:t>
            </a:r>
            <a:endParaRPr lang="zh-TW" altLang="en-US" dirty="0"/>
          </a:p>
        </p:txBody>
      </p:sp>
      <p:sp>
        <p:nvSpPr>
          <p:cNvPr id="5" name="頁尾版面配置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457950" y="6453188"/>
            <a:ext cx="2589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chemeClr val="bg1"/>
                </a:solidFill>
              </a:defRPr>
            </a:lvl1pPr>
          </a:lstStyle>
          <a:p>
            <a:pPr>
              <a:defRPr/>
            </a:pPr>
            <a:fld id="{3B6F9A40-F9A4-4338-8DB9-A033CACACFB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566" r:id="rId1"/>
    <p:sldLayoutId id="2147484579"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ransition spd="slow">
    <p:push dir="u"/>
  </p:transition>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4400" b="1" kern="1200">
          <a:solidFill>
            <a:schemeClr val="bg1"/>
          </a:solidFill>
          <a:latin typeface="微軟正黑體" panose="020B0604030504040204" pitchFamily="34" charset="-120"/>
          <a:ea typeface="微軟正黑體" panose="020B0604030504040204" pitchFamily="34" charset="-120"/>
          <a:cs typeface="+mj-cs"/>
        </a:defRPr>
      </a:lvl1pPr>
      <a:lvl2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2pPr>
      <a:lvl3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3pPr>
      <a:lvl4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4pPr>
      <a:lvl5pPr algn="l" rtl="0" eaLnBrk="0" fontAlgn="base" hangingPunct="0">
        <a:lnSpc>
          <a:spcPct val="90000"/>
        </a:lnSpc>
        <a:spcBef>
          <a:spcPct val="0"/>
        </a:spcBef>
        <a:spcAft>
          <a:spcPct val="0"/>
        </a:spcAft>
        <a:defRPr sz="4400" b="1">
          <a:solidFill>
            <a:schemeClr val="bg1"/>
          </a:solidFill>
          <a:latin typeface="微軟正黑體" panose="020B0604030504040204" pitchFamily="34" charset="-120"/>
          <a:ea typeface="微軟正黑體" panose="020B0604030504040204" pitchFamily="34" charset="-120"/>
        </a:defRPr>
      </a:lvl5pPr>
      <a:lvl6pPr marL="4572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6pPr>
      <a:lvl7pPr marL="9144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7pPr>
      <a:lvl8pPr marL="13716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8pPr>
      <a:lvl9pPr marL="1828800" algn="l" rtl="0" fontAlgn="base">
        <a:lnSpc>
          <a:spcPct val="90000"/>
        </a:lnSpc>
        <a:spcBef>
          <a:spcPct val="0"/>
        </a:spcBef>
        <a:spcAft>
          <a:spcPct val="0"/>
        </a:spcAft>
        <a:defRPr sz="4400" b="1">
          <a:solidFill>
            <a:schemeClr val="tx1"/>
          </a:solidFill>
          <a:latin typeface="微軟正黑體" panose="020B0604030504040204" pitchFamily="34" charset="-120"/>
          <a:ea typeface="微軟正黑體" panose="020B0604030504040204" pitchFamily="34"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1" kern="1200">
          <a:solidFill>
            <a:schemeClr val="bg1"/>
          </a:solidFill>
          <a:latin typeface="微軟正黑體" panose="020B0604030504040204" pitchFamily="34" charset="-120"/>
          <a:ea typeface="微軟正黑體" panose="020B0604030504040204" pitchFamily="34" charset="-120"/>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1" kern="1200">
          <a:solidFill>
            <a:schemeClr val="bg1"/>
          </a:solidFill>
          <a:latin typeface="微軟正黑體" panose="020B0604030504040204" pitchFamily="34" charset="-120"/>
          <a:ea typeface="微軟正黑體" panose="020B0604030504040204" pitchFamily="34"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1" kern="1200">
          <a:solidFill>
            <a:schemeClr val="bg1"/>
          </a:solidFill>
          <a:latin typeface="微軟正黑體" panose="020B0604030504040204" pitchFamily="34" charset="-120"/>
          <a:ea typeface="微軟正黑體" panose="020B0604030504040204" pitchFamily="34"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bg1"/>
          </a:solidFill>
          <a:latin typeface="微軟正黑體" panose="020B0604030504040204" pitchFamily="34" charset="-120"/>
          <a:ea typeface="微軟正黑體" panose="020B0604030504040204" pitchFamily="34"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1" kern="1200">
          <a:solidFill>
            <a:schemeClr val="bg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4.xml"/><Relationship Id="rId7" Type="http://schemas.openxmlformats.org/officeDocument/2006/relationships/image" Target="../media/image20.png"/><Relationship Id="rId12" Type="http://schemas.openxmlformats.org/officeDocument/2006/relationships/image" Target="../media/image2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23.jpeg"/><Relationship Id="rId5" Type="http://schemas.openxmlformats.org/officeDocument/2006/relationships/diagramColors" Target="../diagrams/colors4.xml"/><Relationship Id="rId10" Type="http://schemas.openxmlformats.org/officeDocument/2006/relationships/image" Target="../media/image22.jpeg"/><Relationship Id="rId4" Type="http://schemas.openxmlformats.org/officeDocument/2006/relationships/diagramQuickStyle" Target="../diagrams/quickStyle4.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5.xml"/><Relationship Id="rId7" Type="http://schemas.openxmlformats.org/officeDocument/2006/relationships/image" Target="../media/image4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hdphoto" Target="../media/hdphoto5.wdp"/><Relationship Id="rId5" Type="http://schemas.openxmlformats.org/officeDocument/2006/relationships/diagramColors" Target="../diagrams/colors5.xml"/><Relationship Id="rId10" Type="http://schemas.openxmlformats.org/officeDocument/2006/relationships/image" Target="../media/image44.png"/><Relationship Id="rId4" Type="http://schemas.openxmlformats.org/officeDocument/2006/relationships/diagramQuickStyle" Target="../diagrams/quickStyle5.xml"/><Relationship Id="rId9" Type="http://schemas.microsoft.com/office/2007/relationships/hdphoto" Target="../media/hdphoto4.wdp"/></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Layout" Target="../diagrams/layout6.xml"/><Relationship Id="rId7" Type="http://schemas.openxmlformats.org/officeDocument/2006/relationships/image" Target="../media/image4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hdphoto" Target="../media/hdphoto6.wdp"/><Relationship Id="rId5" Type="http://schemas.openxmlformats.org/officeDocument/2006/relationships/diagramColors" Target="../diagrams/colors6.xml"/><Relationship Id="rId10" Type="http://schemas.openxmlformats.org/officeDocument/2006/relationships/image" Target="../media/image48.png"/><Relationship Id="rId4" Type="http://schemas.openxmlformats.org/officeDocument/2006/relationships/diagramQuickStyle" Target="../diagrams/quickStyle6.xml"/><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50.jp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5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9.gif"/><Relationship Id="rId1" Type="http://schemas.openxmlformats.org/officeDocument/2006/relationships/slideLayout" Target="../slideLayouts/slideLayout2.xml"/><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58.jpeg"/><Relationship Id="rId4" Type="http://schemas.microsoft.com/office/2007/relationships/hdphoto" Target="../media/hdphoto8.wdp"/></Relationships>
</file>

<file path=ppt/slides/_rels/slide28.xml.rels><?xml version="1.0" encoding="UTF-8" standalone="yes"?>
<Relationships xmlns="http://schemas.openxmlformats.org/package/2006/relationships"><Relationship Id="rId8" Type="http://schemas.openxmlformats.org/officeDocument/2006/relationships/image" Target="../media/image59.gi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61.png"/><Relationship Id="rId4" Type="http://schemas.openxmlformats.org/officeDocument/2006/relationships/diagramLayout" Target="../diagrams/layout11.xml"/><Relationship Id="rId9"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p:txBody>
          <a:bodyPr/>
          <a:lstStyle/>
          <a:p>
            <a:pPr eaLnBrk="1" hangingPunct="1"/>
            <a:endParaRPr lang="zh-TW" altLang="en-US" smtClean="0"/>
          </a:p>
        </p:txBody>
      </p:sp>
      <p:sp>
        <p:nvSpPr>
          <p:cNvPr id="9219" name="副標題 4"/>
          <p:cNvSpPr>
            <a:spLocks noGrp="1"/>
          </p:cNvSpPr>
          <p:nvPr>
            <p:ph type="subTitle" idx="1"/>
          </p:nvPr>
        </p:nvSpPr>
        <p:spPr/>
        <p:txBody>
          <a:bodyPr/>
          <a:lstStyle/>
          <a:p>
            <a:pPr eaLnBrk="1" hangingPunct="1"/>
            <a:endParaRPr lang="zh-TW" altLang="en-US"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1FAF7E18-92E4-4D8F-9BAD-EC59B7DC47E1}" type="slidenum">
              <a:rPr lang="en-US" altLang="zh-TW"/>
              <a:pPr eaLnBrk="1" hangingPunct="1"/>
              <a:t>10</a:t>
            </a:fld>
            <a:endParaRPr lang="en-US" altLang="zh-TW"/>
          </a:p>
        </p:txBody>
      </p:sp>
      <p:sp>
        <p:nvSpPr>
          <p:cNvPr id="512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dirty="0">
                <a:solidFill>
                  <a:schemeClr val="accent6">
                    <a:lumMod val="50000"/>
                  </a:schemeClr>
                </a:solidFill>
                <a:latin typeface="微軟正黑體" panose="020B0604030504040204" pitchFamily="34" charset="-120"/>
                <a:ea typeface="微軟正黑體" panose="020B0604030504040204" pitchFamily="34" charset="-120"/>
              </a:rPr>
              <a:t>CHAPTER 4  </a:t>
            </a:r>
            <a:r>
              <a:rPr lang="zh-TW" altLang="en-US" sz="4200" dirty="0">
                <a:solidFill>
                  <a:schemeClr val="accent6">
                    <a:lumMod val="50000"/>
                  </a:schemeClr>
                </a:solidFill>
                <a:latin typeface="微軟正黑體" panose="020B0604030504040204" pitchFamily="34" charset="-120"/>
                <a:ea typeface="微軟正黑體" panose="020B0604030504040204" pitchFamily="34" charset="-120"/>
              </a:rPr>
              <a:t>總體環境分析</a:t>
            </a:r>
            <a:endParaRPr lang="zh-TW" altLang="zh-TW" sz="42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30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t>Chapter 4</a:t>
            </a:r>
          </a:p>
        </p:txBody>
      </p:sp>
      <p:graphicFrame>
        <p:nvGraphicFramePr>
          <p:cNvPr id="7" name="資料庫圖表 6"/>
          <p:cNvGraphicFramePr/>
          <p:nvPr>
            <p:extLst>
              <p:ext uri="{D42A27DB-BD31-4B8C-83A1-F6EECF244321}">
                <p14:modId xmlns:p14="http://schemas.microsoft.com/office/powerpoint/2010/main" val="297662516"/>
              </p:ext>
            </p:extLst>
          </p:nvPr>
        </p:nvGraphicFramePr>
        <p:xfrm>
          <a:off x="901148" y="1834322"/>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466672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t>策略管理學   </a:t>
            </a:r>
            <a:r>
              <a:rPr lang="en-US" altLang="zh-TW" dirty="0" smtClean="0"/>
              <a:t>Chapter 4   </a:t>
            </a:r>
            <a:r>
              <a:rPr lang="zh-TW" altLang="en-US" dirty="0" smtClean="0"/>
              <a:t>總體環境分析</a:t>
            </a:r>
            <a:endParaRPr lang="en-US" altLang="zh-TW" dirty="0" smtClean="0"/>
          </a:p>
        </p:txBody>
      </p:sp>
      <p:sp>
        <p:nvSpPr>
          <p:cNvPr id="1331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EC35D1C4-71A3-4266-98E4-616F8C7AB1DE}" type="slidenum">
              <a:rPr lang="en-US" altLang="zh-TW"/>
              <a:pPr eaLnBrk="1" hangingPunct="1"/>
              <a:t>11</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§4.2</a:t>
            </a:r>
            <a:r>
              <a:rPr lang="zh-TW" altLang="en-US" sz="4400" dirty="0">
                <a:latin typeface="微軟正黑體" pitchFamily="34" charset="-120"/>
                <a:ea typeface="微軟正黑體" pitchFamily="34" charset="-120"/>
              </a:rPr>
              <a:t>總體環境變數</a:t>
            </a:r>
            <a:endParaRPr lang="zh-TW" altLang="zh-TW" sz="4400" dirty="0">
              <a:latin typeface="微軟正黑體" pitchFamily="34" charset="-120"/>
              <a:ea typeface="微軟正黑體" pitchFamily="34" charset="-120"/>
            </a:endParaRPr>
          </a:p>
        </p:txBody>
      </p:sp>
      <p:sp>
        <p:nvSpPr>
          <p:cNvPr id="12293" name="Rectangle 3"/>
          <p:cNvSpPr>
            <a:spLocks noGrp="1" noChangeArrowheads="1"/>
          </p:cNvSpPr>
          <p:nvPr>
            <p:ph type="body" idx="1"/>
          </p:nvPr>
        </p:nvSpPr>
        <p:spPr>
          <a:xfrm>
            <a:off x="314325" y="1596231"/>
            <a:ext cx="8229600" cy="4525963"/>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常見的總體環境變數</a:t>
            </a:r>
            <a:r>
              <a:rPr lang="zh-TW" sz="3200" dirty="0" smtClean="0">
                <a:solidFill>
                  <a:schemeClr val="accent6">
                    <a:lumMod val="75000"/>
                  </a:schemeClr>
                </a:solidFill>
                <a:latin typeface="微軟正黑體" pitchFamily="34" charset="-120"/>
                <a:ea typeface="微軟正黑體" pitchFamily="34" charset="-120"/>
              </a:rPr>
              <a:t> </a:t>
            </a:r>
            <a:endParaRPr lang="en-US" altLang="zh-TW" sz="3200" dirty="0" smtClean="0">
              <a:solidFill>
                <a:schemeClr val="accent6">
                  <a:lumMod val="75000"/>
                </a:schemeClr>
              </a:solidFill>
              <a:latin typeface="微軟正黑體" pitchFamily="34" charset="-120"/>
              <a:ea typeface="微軟正黑體" pitchFamily="34" charset="-120"/>
            </a:endParaRPr>
          </a:p>
          <a:p>
            <a:pPr eaLnBrk="1" hangingPunct="1">
              <a:defRPr/>
            </a:pPr>
            <a:endParaRPr lang="zh-TW" altLang="zh-TW" dirty="0" smtClean="0"/>
          </a:p>
        </p:txBody>
      </p:sp>
      <p:graphicFrame>
        <p:nvGraphicFramePr>
          <p:cNvPr id="8" name="資料庫圖表 7"/>
          <p:cNvGraphicFramePr/>
          <p:nvPr>
            <p:extLst>
              <p:ext uri="{D42A27DB-BD31-4B8C-83A1-F6EECF244321}">
                <p14:modId xmlns:p14="http://schemas.microsoft.com/office/powerpoint/2010/main" val="3228018265"/>
              </p:ext>
            </p:extLst>
          </p:nvPr>
        </p:nvGraphicFramePr>
        <p:xfrm>
          <a:off x="1422768" y="2122704"/>
          <a:ext cx="6652591" cy="3720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群組 11"/>
          <p:cNvGrpSpPr/>
          <p:nvPr/>
        </p:nvGrpSpPr>
        <p:grpSpPr>
          <a:xfrm>
            <a:off x="231234" y="2149896"/>
            <a:ext cx="1296144" cy="1306489"/>
            <a:chOff x="2112613" y="4737354"/>
            <a:chExt cx="1296144" cy="1306489"/>
          </a:xfrm>
        </p:grpSpPr>
        <p:sp>
          <p:nvSpPr>
            <p:cNvPr id="15" name="橢圓 14"/>
            <p:cNvSpPr/>
            <p:nvPr/>
          </p:nvSpPr>
          <p:spPr>
            <a:xfrm>
              <a:off x="2112613" y="4737354"/>
              <a:ext cx="1296144" cy="1306489"/>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Picture 16" descr="elderly, grandmother, grandson, old age, old lady, old woman icon"/>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375" b="100000" l="9375" r="100000">
                          <a14:foregroundMark x1="25781" y1="53125" x2="28906" y2="59375"/>
                          <a14:foregroundMark x1="29688" y1="33594" x2="28906" y2="38281"/>
                          <a14:foregroundMark x1="62500" y1="18750" x2="64844" y2="22656"/>
                        </a14:backgroundRemoval>
                      </a14:imgEffect>
                    </a14:imgLayer>
                  </a14:imgProps>
                </a:ext>
                <a:ext uri="{28A0092B-C50C-407E-A947-70E740481C1C}">
                  <a14:useLocalDpi xmlns:a14="http://schemas.microsoft.com/office/drawing/2010/main" val="0"/>
                </a:ext>
              </a:extLst>
            </a:blip>
            <a:srcRect/>
            <a:stretch>
              <a:fillRect/>
            </a:stretch>
          </p:blipFill>
          <p:spPr bwMode="auto">
            <a:xfrm>
              <a:off x="2140387" y="4790747"/>
              <a:ext cx="1198487" cy="1198488"/>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8" descr="coins, diagram, graph, icons, money, percent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5899" y="731793"/>
            <a:ext cx="1812689" cy="1812690"/>
          </a:xfrm>
          <a:prstGeom prst="rect">
            <a:avLst/>
          </a:prstGeom>
          <a:noFill/>
          <a:extLst>
            <a:ext uri="{909E8E84-426E-40DD-AFC4-6F175D3DCCD1}">
              <a14:hiddenFill xmlns:a14="http://schemas.microsoft.com/office/drawing/2010/main">
                <a:solidFill>
                  <a:srgbClr val="FFFFFF"/>
                </a:solidFill>
              </a14:hiddenFill>
            </a:ext>
          </a:extLst>
        </p:spPr>
      </p:pic>
      <p:pic>
        <p:nvPicPr>
          <p:cNvPr id="60418" name="Picture 2" descr="「法律」的圖片搜尋結果"/>
          <p:cNvPicPr>
            <a:picLocks noChangeAspect="1" noChangeArrowheads="1"/>
          </p:cNvPicPr>
          <p:nvPr/>
        </p:nvPicPr>
        <p:blipFill rotWithShape="1">
          <a:blip r:embed="rId10">
            <a:extLst>
              <a:ext uri="{28A0092B-C50C-407E-A947-70E740481C1C}">
                <a14:useLocalDpi xmlns:a14="http://schemas.microsoft.com/office/drawing/2010/main" val="0"/>
              </a:ext>
            </a:extLst>
          </a:blip>
          <a:srcRect l="18688" r="17440"/>
          <a:stretch/>
        </p:blipFill>
        <p:spPr bwMode="auto">
          <a:xfrm>
            <a:off x="172903" y="5387975"/>
            <a:ext cx="2153653" cy="1352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2" descr="「寬頻上網」的圖片搜尋結果"/>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987" r="5240"/>
          <a:stretch/>
        </p:blipFill>
        <p:spPr bwMode="auto">
          <a:xfrm>
            <a:off x="3403161" y="5473583"/>
            <a:ext cx="2599728" cy="1266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圖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50721" y="5301967"/>
            <a:ext cx="1523043" cy="1524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0664294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1433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6613EE15-4921-411D-AF09-CA0C3FA794DB}" type="slidenum">
              <a:rPr lang="en-US" altLang="zh-TW"/>
              <a:pPr eaLnBrk="1" hangingPunct="1"/>
              <a:t>12</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§4.2</a:t>
            </a:r>
            <a:r>
              <a:rPr lang="zh-TW" altLang="en-US" sz="4400" dirty="0">
                <a:latin typeface="微軟正黑體" pitchFamily="34" charset="-120"/>
                <a:ea typeface="微軟正黑體" pitchFamily="34" charset="-120"/>
              </a:rPr>
              <a:t>總體環境變數</a:t>
            </a:r>
            <a:endParaRPr lang="zh-TW" altLang="zh-TW" sz="4400" dirty="0">
              <a:latin typeface="微軟正黑體" pitchFamily="34" charset="-120"/>
              <a:ea typeface="微軟正黑體" pitchFamily="34" charset="-120"/>
            </a:endParaRPr>
          </a:p>
        </p:txBody>
      </p:sp>
      <p:sp>
        <p:nvSpPr>
          <p:cNvPr id="13317" name="Rectangle 3"/>
          <p:cNvSpPr>
            <a:spLocks noGrp="1" noChangeArrowheads="1"/>
          </p:cNvSpPr>
          <p:nvPr>
            <p:ph type="body" idx="1"/>
          </p:nvPr>
        </p:nvSpPr>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人口統計環境變數</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是一些直接和個人自身屬性相關的變數。</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包括離婚率、子女數目、出生率、死亡率、教育程度，與人口年齡分布等。</a:t>
            </a:r>
          </a:p>
          <a:p>
            <a:pPr eaLnBrk="1" hangingPunct="1">
              <a:defRPr/>
            </a:pPr>
            <a:endParaRPr lang="zh-TW" altLang="zh-TW" dirty="0" smtClean="0"/>
          </a:p>
        </p:txBody>
      </p:sp>
      <p:pic>
        <p:nvPicPr>
          <p:cNvPr id="11" name="Picture 4" descr="analysis, business, growth, hr, performance, productivit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78" y="4446387"/>
            <a:ext cx="1306488" cy="130648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群組 11"/>
          <p:cNvGrpSpPr/>
          <p:nvPr/>
        </p:nvGrpSpPr>
        <p:grpSpPr>
          <a:xfrm>
            <a:off x="3893114" y="4446387"/>
            <a:ext cx="1307488" cy="1306489"/>
            <a:chOff x="4197852" y="1772816"/>
            <a:chExt cx="1440160" cy="1440161"/>
          </a:xfrm>
        </p:grpSpPr>
        <p:grpSp>
          <p:nvGrpSpPr>
            <p:cNvPr id="13" name="群組 12"/>
            <p:cNvGrpSpPr/>
            <p:nvPr/>
          </p:nvGrpSpPr>
          <p:grpSpPr>
            <a:xfrm>
              <a:off x="4197852" y="1772816"/>
              <a:ext cx="1440160" cy="1440161"/>
              <a:chOff x="4197852" y="1772816"/>
              <a:chExt cx="1440160" cy="1440161"/>
            </a:xfrm>
          </p:grpSpPr>
          <p:pic>
            <p:nvPicPr>
              <p:cNvPr id="15" name="Picture 6" descr="diploma, graduate, graduatio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852" y="1772816"/>
                <a:ext cx="1440160" cy="14401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iploma, graduate, graduation icon"/>
              <p:cNvPicPr>
                <a:picLocks noChangeAspect="1" noChangeArrowheads="1"/>
              </p:cNvPicPr>
              <p:nvPr/>
            </p:nvPicPr>
            <p:blipFill rotWithShape="1">
              <a:blip r:embed="rId4">
                <a:extLst>
                  <a:ext uri="{28A0092B-C50C-407E-A947-70E740481C1C}">
                    <a14:useLocalDpi xmlns:a14="http://schemas.microsoft.com/office/drawing/2010/main" val="0"/>
                  </a:ext>
                </a:extLst>
              </a:blip>
              <a:srcRect l="19999" t="13706" r="15001" b="71293"/>
              <a:stretch/>
            </p:blipFill>
            <p:spPr bwMode="auto">
              <a:xfrm>
                <a:off x="4293862" y="2276872"/>
                <a:ext cx="1248139" cy="52345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8" descr="cap, graduation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9879" y="2066733"/>
              <a:ext cx="936104" cy="9361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群組 16"/>
          <p:cNvGrpSpPr/>
          <p:nvPr/>
        </p:nvGrpSpPr>
        <p:grpSpPr>
          <a:xfrm>
            <a:off x="5757272" y="4446386"/>
            <a:ext cx="1296144" cy="1306489"/>
            <a:chOff x="5932102" y="4736748"/>
            <a:chExt cx="1296144" cy="1306489"/>
          </a:xfrm>
        </p:grpSpPr>
        <p:sp>
          <p:nvSpPr>
            <p:cNvPr id="18" name="橢圓 17"/>
            <p:cNvSpPr/>
            <p:nvPr/>
          </p:nvSpPr>
          <p:spPr>
            <a:xfrm>
              <a:off x="5932102" y="4736748"/>
              <a:ext cx="1296144" cy="1306489"/>
            </a:xfrm>
            <a:prstGeom prst="ellips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Picture 12" descr="heart, love, married, ring, valentine's day, wedding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8557" y="4848374"/>
              <a:ext cx="1083234" cy="1083235"/>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4" descr="avatar, grandmother, mature, old, person, user, woman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9572" y="4416626"/>
            <a:ext cx="1336248" cy="133624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群組 20"/>
          <p:cNvGrpSpPr/>
          <p:nvPr/>
        </p:nvGrpSpPr>
        <p:grpSpPr>
          <a:xfrm>
            <a:off x="2029368" y="4446386"/>
            <a:ext cx="1296144" cy="1306489"/>
            <a:chOff x="2112613" y="4737354"/>
            <a:chExt cx="1296144" cy="1306489"/>
          </a:xfrm>
        </p:grpSpPr>
        <p:sp>
          <p:nvSpPr>
            <p:cNvPr id="22" name="橢圓 21"/>
            <p:cNvSpPr/>
            <p:nvPr/>
          </p:nvSpPr>
          <p:spPr>
            <a:xfrm>
              <a:off x="2112613" y="4737354"/>
              <a:ext cx="1296144" cy="1306489"/>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3" name="Picture 16" descr="elderly, grandmother, grandson, old age, old lady, old woman ic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375" b="100000" l="9375" r="100000">
                          <a14:foregroundMark x1="25781" y1="53125" x2="28906" y2="59375"/>
                          <a14:foregroundMark x1="29688" y1="33594" x2="28906" y2="38281"/>
                          <a14:foregroundMark x1="62500" y1="18750" x2="64844" y2="22656"/>
                        </a14:backgroundRemoval>
                      </a14:imgEffect>
                    </a14:imgLayer>
                  </a14:imgProps>
                </a:ext>
                <a:ext uri="{28A0092B-C50C-407E-A947-70E740481C1C}">
                  <a14:useLocalDpi xmlns:a14="http://schemas.microsoft.com/office/drawing/2010/main" val="0"/>
                </a:ext>
              </a:extLst>
            </a:blip>
            <a:srcRect/>
            <a:stretch>
              <a:fillRect/>
            </a:stretch>
          </p:blipFill>
          <p:spPr bwMode="auto">
            <a:xfrm>
              <a:off x="2140387" y="4790747"/>
              <a:ext cx="1198487" cy="11984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624134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p:cTn id="7" dur="1000" fill="hold"/>
                                        <p:tgtEl>
                                          <p:spTgt spid="1331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31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31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317">
                                            <p:txEl>
                                              <p:pRg st="1" end="1"/>
                                            </p:txEl>
                                          </p:spTgt>
                                        </p:tgtEl>
                                        <p:attrNameLst>
                                          <p:attrName>style.visibility</p:attrName>
                                        </p:attrNameLst>
                                      </p:cBhvr>
                                      <p:to>
                                        <p:strVal val="visible"/>
                                      </p:to>
                                    </p:set>
                                    <p:anim calcmode="lin" valueType="num">
                                      <p:cBhvr>
                                        <p:cTn id="14" dur="1000" fill="hold"/>
                                        <p:tgtEl>
                                          <p:spTgt spid="1331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331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331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317">
                                            <p:txEl>
                                              <p:pRg st="2" end="2"/>
                                            </p:txEl>
                                          </p:spTgt>
                                        </p:tgtEl>
                                        <p:attrNameLst>
                                          <p:attrName>style.visibility</p:attrName>
                                        </p:attrNameLst>
                                      </p:cBhvr>
                                      <p:to>
                                        <p:strVal val="visible"/>
                                      </p:to>
                                    </p:set>
                                    <p:anim calcmode="lin" valueType="num">
                                      <p:cBhvr>
                                        <p:cTn id="21" dur="1000" fill="hold"/>
                                        <p:tgtEl>
                                          <p:spTgt spid="1331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331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3317">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1536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7C4917A4-507B-4761-8E32-6258A5B107C5}" type="slidenum">
              <a:rPr lang="en-US" altLang="zh-TW"/>
              <a:pPr eaLnBrk="1" hangingPunct="1"/>
              <a:t>13</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§4.2</a:t>
            </a:r>
            <a:r>
              <a:rPr lang="zh-TW" altLang="en-US" sz="4400" dirty="0">
                <a:latin typeface="微軟正黑體" pitchFamily="34" charset="-120"/>
                <a:ea typeface="微軟正黑體" pitchFamily="34" charset="-120"/>
              </a:rPr>
              <a:t>總體環境變數</a:t>
            </a:r>
            <a:endParaRPr lang="zh-TW" altLang="zh-TW" sz="4400" dirty="0">
              <a:latin typeface="微軟正黑體" pitchFamily="34" charset="-120"/>
              <a:ea typeface="微軟正黑體" pitchFamily="34" charset="-120"/>
            </a:endParaRPr>
          </a:p>
        </p:txBody>
      </p:sp>
      <p:sp>
        <p:nvSpPr>
          <p:cNvPr id="14341" name="Rectangle 3"/>
          <p:cNvSpPr>
            <a:spLocks noGrp="1" noChangeArrowheads="1"/>
          </p:cNvSpPr>
          <p:nvPr>
            <p:ph type="body" idx="1"/>
          </p:nvPr>
        </p:nvSpPr>
        <p:spPr>
          <a:xfrm>
            <a:off x="621975" y="1450236"/>
            <a:ext cx="7900049" cy="4523527"/>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經濟環境變數</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是企業最關切和最熟悉的總體環境變數。</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包括所得、支出與財富、政府財政、物價、勞力</a:t>
            </a:r>
            <a:r>
              <a:rPr lang="zh-TW" altLang="en-US"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就業與工資、銀行與金融，以及產業結構等。</a:t>
            </a:r>
          </a:p>
          <a:p>
            <a:pPr eaLnBrk="1" hangingPunct="1">
              <a:defRPr/>
            </a:pPr>
            <a:endParaRPr lang="zh-TW" altLang="zh-TW" dirty="0" smtClean="0"/>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32431" y="3979980"/>
            <a:ext cx="2362285" cy="11227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相關圖片"/>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162" y="4129856"/>
            <a:ext cx="1691904" cy="12858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3" name="群組 12"/>
          <p:cNvGrpSpPr/>
          <p:nvPr/>
        </p:nvGrpSpPr>
        <p:grpSpPr>
          <a:xfrm>
            <a:off x="3589195" y="4819097"/>
            <a:ext cx="1799226" cy="1707115"/>
            <a:chOff x="3711137" y="5023713"/>
            <a:chExt cx="1799226" cy="1707115"/>
          </a:xfrm>
        </p:grpSpPr>
        <p:pic>
          <p:nvPicPr>
            <p:cNvPr id="14" name="Picture 8" descr="「政府」的圖片搜尋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1137" y="5023713"/>
              <a:ext cx="1721726" cy="17071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12" descr="business, coin, currency, graphic, line, money, set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6833" y="5680790"/>
              <a:ext cx="973530" cy="9735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358056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 calcmode="lin" valueType="num">
                                      <p:cBhvr>
                                        <p:cTn id="7" dur="1000" fill="hold"/>
                                        <p:tgtEl>
                                          <p:spTgt spid="1434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34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34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341">
                                            <p:txEl>
                                              <p:pRg st="1" end="1"/>
                                            </p:txEl>
                                          </p:spTgt>
                                        </p:tgtEl>
                                        <p:attrNameLst>
                                          <p:attrName>style.visibility</p:attrName>
                                        </p:attrNameLst>
                                      </p:cBhvr>
                                      <p:to>
                                        <p:strVal val="visible"/>
                                      </p:to>
                                    </p:set>
                                    <p:anim calcmode="lin" valueType="num">
                                      <p:cBhvr>
                                        <p:cTn id="14" dur="1000" fill="hold"/>
                                        <p:tgtEl>
                                          <p:spTgt spid="1434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434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434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4341">
                                            <p:txEl>
                                              <p:pRg st="2" end="2"/>
                                            </p:txEl>
                                          </p:spTgt>
                                        </p:tgtEl>
                                        <p:attrNameLst>
                                          <p:attrName>style.visibility</p:attrName>
                                        </p:attrNameLst>
                                      </p:cBhvr>
                                      <p:to>
                                        <p:strVal val="visible"/>
                                      </p:to>
                                    </p:set>
                                    <p:anim calcmode="lin" valueType="num">
                                      <p:cBhvr>
                                        <p:cTn id="21" dur="1000" fill="hold"/>
                                        <p:tgtEl>
                                          <p:spTgt spid="1434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434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4341">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1638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CB051542-C68A-4ED8-985E-5CCB1C87E20F}" type="slidenum">
              <a:rPr lang="en-US" altLang="zh-TW"/>
              <a:pPr eaLnBrk="1" hangingPunct="1"/>
              <a:t>14</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§4.2</a:t>
            </a:r>
            <a:r>
              <a:rPr lang="zh-TW" altLang="en-US" sz="4400" dirty="0">
                <a:latin typeface="微軟正黑體" pitchFamily="34" charset="-120"/>
                <a:ea typeface="微軟正黑體" pitchFamily="34" charset="-120"/>
              </a:rPr>
              <a:t>總體環境變數</a:t>
            </a:r>
            <a:endParaRPr lang="zh-TW" altLang="zh-TW" sz="4400" dirty="0">
              <a:latin typeface="微軟正黑體" pitchFamily="34" charset="-120"/>
              <a:ea typeface="微軟正黑體" pitchFamily="34" charset="-120"/>
            </a:endParaRPr>
          </a:p>
        </p:txBody>
      </p:sp>
      <p:sp>
        <p:nvSpPr>
          <p:cNvPr id="15365" name="Rectangle 3"/>
          <p:cNvSpPr>
            <a:spLocks noGrp="1" noChangeArrowheads="1"/>
          </p:cNvSpPr>
          <p:nvPr>
            <p:ph type="body" idx="1"/>
          </p:nvPr>
        </p:nvSpPr>
        <p:spPr>
          <a:xfrm>
            <a:off x="922866" y="1474787"/>
            <a:ext cx="7561527" cy="4525963"/>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社會與文化環境變數</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是所有變數中涵蓋範圍最廣與涵蓋變數最多的環境因素。</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包括：利益團體數目、生活型態變遷、家庭型態的變化、社會治安、休閒娛樂，與人口移動等。</a:t>
            </a:r>
          </a:p>
          <a:p>
            <a:pPr eaLnBrk="1" hangingPunct="1">
              <a:defRPr/>
            </a:pPr>
            <a:endParaRPr lang="zh-TW" altLang="zh-TW" dirty="0" smtClean="0"/>
          </a:p>
        </p:txBody>
      </p:sp>
      <p:pic>
        <p:nvPicPr>
          <p:cNvPr id="10" name="Picture 8" descr="coins, diagram, graph, icons, money, percen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162" y="4477258"/>
            <a:ext cx="1812689" cy="18126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criminal, cybercriminal, prisoner, thief, us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129" y="4694355"/>
            <a:ext cx="1378496" cy="137849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群組 11"/>
          <p:cNvGrpSpPr/>
          <p:nvPr/>
        </p:nvGrpSpPr>
        <p:grpSpPr>
          <a:xfrm>
            <a:off x="3698688" y="4694355"/>
            <a:ext cx="2416362" cy="1900847"/>
            <a:chOff x="2211460" y="4820628"/>
            <a:chExt cx="2416362" cy="1900847"/>
          </a:xfrm>
        </p:grpSpPr>
        <p:pic>
          <p:nvPicPr>
            <p:cNvPr id="13" name="Picture 14" descr="auto, automobile, car, sedan, vehicl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903" y="5512648"/>
              <a:ext cx="2035919" cy="12088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omputer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1460" y="4820628"/>
              <a:ext cx="1401889" cy="14018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52661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blinds(horizontal)">
                                      <p:cBhvr>
                                        <p:cTn id="7" dur="500"/>
                                        <p:tgtEl>
                                          <p:spTgt spid="153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5">
                                            <p:txEl>
                                              <p:pRg st="1" end="1"/>
                                            </p:txEl>
                                          </p:spTgt>
                                        </p:tgtEl>
                                        <p:attrNameLst>
                                          <p:attrName>style.visibility</p:attrName>
                                        </p:attrNameLst>
                                      </p:cBhvr>
                                      <p:to>
                                        <p:strVal val="visible"/>
                                      </p:to>
                                    </p:set>
                                    <p:animEffect transition="in" filter="blinds(horizontal)">
                                      <p:cBhvr>
                                        <p:cTn id="12" dur="500"/>
                                        <p:tgtEl>
                                          <p:spTgt spid="153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5">
                                            <p:txEl>
                                              <p:pRg st="2" end="2"/>
                                            </p:txEl>
                                          </p:spTgt>
                                        </p:tgtEl>
                                        <p:attrNameLst>
                                          <p:attrName>style.visibility</p:attrName>
                                        </p:attrNameLst>
                                      </p:cBhvr>
                                      <p:to>
                                        <p:strVal val="visible"/>
                                      </p:to>
                                    </p:set>
                                    <p:animEffect transition="in" filter="blinds(horizontal)">
                                      <p:cBhvr>
                                        <p:cTn id="17" dur="500"/>
                                        <p:tgtEl>
                                          <p:spTgt spid="1536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1741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3AFA99F2-4646-4782-BD02-0BEACA7DACA8}" type="slidenum">
              <a:rPr lang="en-US" altLang="zh-TW"/>
              <a:pPr eaLnBrk="1" hangingPunct="1"/>
              <a:t>15</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§4.2</a:t>
            </a:r>
            <a:r>
              <a:rPr lang="zh-TW" altLang="en-US" sz="4400" dirty="0">
                <a:latin typeface="微軟正黑體" pitchFamily="34" charset="-120"/>
                <a:ea typeface="微軟正黑體" pitchFamily="34" charset="-120"/>
              </a:rPr>
              <a:t>總體環境變數</a:t>
            </a:r>
            <a:endParaRPr lang="zh-TW" altLang="zh-TW" sz="4400" dirty="0">
              <a:latin typeface="微軟正黑體" pitchFamily="34" charset="-120"/>
              <a:ea typeface="微軟正黑體" pitchFamily="34" charset="-120"/>
            </a:endParaRPr>
          </a:p>
        </p:txBody>
      </p:sp>
      <p:sp>
        <p:nvSpPr>
          <p:cNvPr id="16389" name="Rectangle 3"/>
          <p:cNvSpPr>
            <a:spLocks noGrp="1" noChangeArrowheads="1"/>
          </p:cNvSpPr>
          <p:nvPr>
            <p:ph type="body" idx="1"/>
          </p:nvPr>
        </p:nvSpPr>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政治與法律</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常扮演著規則制定者的角色，因此對於企業的運作具有很大的規範力量。</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包括財政政策、貨幣政策、外交政策、對不公平競爭的規範、消費者保護措施、對員工的保護措施、環境的保護措施、能源政策、進出口政策、賦稅政策、證券市場管理的政策、刑法的規範、商事法的規範、民法的規範，與政府相關的行政命令等。</a:t>
            </a:r>
            <a:endParaRPr lang="zh-TW" altLang="zh-TW" dirty="0" smtClean="0">
              <a:latin typeface="微軟正黑體" pitchFamily="34" charset="-120"/>
              <a:ea typeface="微軟正黑體" pitchFamily="34" charset="-120"/>
            </a:endParaRPr>
          </a:p>
        </p:txBody>
      </p:sp>
      <p:pic>
        <p:nvPicPr>
          <p:cNvPr id="8" name="圖片 7"/>
          <p:cNvPicPr>
            <a:picLocks noChangeAspect="1"/>
          </p:cNvPicPr>
          <p:nvPr/>
        </p:nvPicPr>
        <p:blipFill rotWithShape="1">
          <a:blip r:embed="rId3"/>
          <a:srcRect t="18186" r="80986" b="73480"/>
          <a:stretch/>
        </p:blipFill>
        <p:spPr>
          <a:xfrm>
            <a:off x="4849572" y="5696703"/>
            <a:ext cx="3896183" cy="960520"/>
          </a:xfrm>
          <a:prstGeom prst="rect">
            <a:avLst/>
          </a:prstGeom>
        </p:spPr>
      </p:pic>
      <p:pic>
        <p:nvPicPr>
          <p:cNvPr id="4" name="圖片 3"/>
          <p:cNvPicPr>
            <a:picLocks noChangeAspect="1"/>
          </p:cNvPicPr>
          <p:nvPr/>
        </p:nvPicPr>
        <p:blipFill>
          <a:blip r:embed="rId4"/>
          <a:stretch>
            <a:fillRect/>
          </a:stretch>
        </p:blipFill>
        <p:spPr>
          <a:xfrm>
            <a:off x="5618843" y="615722"/>
            <a:ext cx="3276600" cy="1390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336034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p:cTn id="7" dur="1000" fill="hold"/>
                                        <p:tgtEl>
                                          <p:spTgt spid="1638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638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38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389">
                                            <p:txEl>
                                              <p:pRg st="1" end="1"/>
                                            </p:txEl>
                                          </p:spTgt>
                                        </p:tgtEl>
                                        <p:attrNameLst>
                                          <p:attrName>style.visibility</p:attrName>
                                        </p:attrNameLst>
                                      </p:cBhvr>
                                      <p:to>
                                        <p:strVal val="visible"/>
                                      </p:to>
                                    </p:set>
                                    <p:anim calcmode="lin" valueType="num">
                                      <p:cBhvr>
                                        <p:cTn id="14" dur="1000" fill="hold"/>
                                        <p:tgtEl>
                                          <p:spTgt spid="1638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638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638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6389">
                                            <p:txEl>
                                              <p:pRg st="2" end="2"/>
                                            </p:txEl>
                                          </p:spTgt>
                                        </p:tgtEl>
                                        <p:attrNameLst>
                                          <p:attrName>style.visibility</p:attrName>
                                        </p:attrNameLst>
                                      </p:cBhvr>
                                      <p:to>
                                        <p:strVal val="visible"/>
                                      </p:to>
                                    </p:set>
                                    <p:anim calcmode="lin" valueType="num">
                                      <p:cBhvr>
                                        <p:cTn id="21" dur="1000" fill="hold"/>
                                        <p:tgtEl>
                                          <p:spTgt spid="1638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638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638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1843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52C37F2B-42C1-40DB-91B8-35BDA20CBCDA}" type="slidenum">
              <a:rPr lang="en-US" altLang="zh-TW"/>
              <a:pPr eaLnBrk="1" hangingPunct="1"/>
              <a:t>16</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§4.2</a:t>
            </a:r>
            <a:r>
              <a:rPr lang="zh-TW" altLang="en-US" sz="4400" dirty="0">
                <a:latin typeface="微軟正黑體" pitchFamily="34" charset="-120"/>
                <a:ea typeface="微軟正黑體" pitchFamily="34" charset="-120"/>
              </a:rPr>
              <a:t>總體環境變數</a:t>
            </a:r>
            <a:endParaRPr lang="zh-TW" altLang="zh-TW" sz="4400" dirty="0">
              <a:latin typeface="微軟正黑體" pitchFamily="34" charset="-120"/>
              <a:ea typeface="微軟正黑體" pitchFamily="34" charset="-120"/>
            </a:endParaRPr>
          </a:p>
        </p:txBody>
      </p:sp>
      <p:sp>
        <p:nvSpPr>
          <p:cNvPr id="17413" name="Rectangle 3"/>
          <p:cNvSpPr>
            <a:spLocks noGrp="1" noChangeArrowheads="1"/>
          </p:cNvSpPr>
          <p:nvPr>
            <p:ph type="body" idx="1"/>
          </p:nvPr>
        </p:nvSpPr>
        <p:spPr>
          <a:xfrm>
            <a:off x="808522" y="1440980"/>
            <a:ext cx="7594333" cy="4523527"/>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科技環境變數</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常常決定企業未來的發展潛力與榮枯。</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包括國家的研發支出、產業的研發支出、科技發展重點、專利權狀況、智慧財產權狀況、技術轉移狀況、自動化、新科技發展的速度，以及新科技引進的速度等。</a:t>
            </a:r>
          </a:p>
          <a:p>
            <a:pPr eaLnBrk="1" hangingPunct="1">
              <a:defRPr/>
            </a:pPr>
            <a:endParaRPr lang="zh-TW" altLang="zh-TW" dirty="0" smtClean="0"/>
          </a:p>
        </p:txBody>
      </p:sp>
      <p:pic>
        <p:nvPicPr>
          <p:cNvPr id="9" name="Picture 2" descr="「寬頻上網」的圖片搜尋結果"/>
          <p:cNvPicPr>
            <a:picLocks noChangeAspect="1" noChangeArrowheads="1"/>
          </p:cNvPicPr>
          <p:nvPr/>
        </p:nvPicPr>
        <p:blipFill rotWithShape="1">
          <a:blip r:embed="rId3">
            <a:extLst>
              <a:ext uri="{28A0092B-C50C-407E-A947-70E740481C1C}">
                <a14:useLocalDpi xmlns:a14="http://schemas.microsoft.com/office/drawing/2010/main" val="0"/>
              </a:ext>
            </a:extLst>
          </a:blip>
          <a:srcRect l="4987" r="5240"/>
          <a:stretch/>
        </p:blipFill>
        <p:spPr bwMode="auto">
          <a:xfrm>
            <a:off x="4973905" y="4747685"/>
            <a:ext cx="3600400" cy="17546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rotWithShape="1">
          <a:blip r:embed="rId4"/>
          <a:srcRect l="12545" r="10304"/>
          <a:stretch/>
        </p:blipFill>
        <p:spPr>
          <a:xfrm>
            <a:off x="1208364" y="4723764"/>
            <a:ext cx="2612572" cy="1778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451947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 calcmode="lin" valueType="num">
                                      <p:cBhvr>
                                        <p:cTn id="7" dur="1000" fill="hold"/>
                                        <p:tgtEl>
                                          <p:spTgt spid="1741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741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741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413">
                                            <p:txEl>
                                              <p:pRg st="1" end="1"/>
                                            </p:txEl>
                                          </p:spTgt>
                                        </p:tgtEl>
                                        <p:attrNameLst>
                                          <p:attrName>style.visibility</p:attrName>
                                        </p:attrNameLst>
                                      </p:cBhvr>
                                      <p:to>
                                        <p:strVal val="visible"/>
                                      </p:to>
                                    </p:set>
                                    <p:anim calcmode="lin" valueType="num">
                                      <p:cBhvr>
                                        <p:cTn id="14" dur="1000" fill="hold"/>
                                        <p:tgtEl>
                                          <p:spTgt spid="1741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741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741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7413">
                                            <p:txEl>
                                              <p:pRg st="2" end="2"/>
                                            </p:txEl>
                                          </p:spTgt>
                                        </p:tgtEl>
                                        <p:attrNameLst>
                                          <p:attrName>style.visibility</p:attrName>
                                        </p:attrNameLst>
                                      </p:cBhvr>
                                      <p:to>
                                        <p:strVal val="visible"/>
                                      </p:to>
                                    </p:set>
                                    <p:anim calcmode="lin" valueType="num">
                                      <p:cBhvr>
                                        <p:cTn id="21" dur="1000" fill="hold"/>
                                        <p:tgtEl>
                                          <p:spTgt spid="1741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741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741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1945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56C2732E-04E5-40E9-A215-692636398884}" type="slidenum">
              <a:rPr lang="en-US" altLang="zh-TW"/>
              <a:pPr eaLnBrk="1" hangingPunct="1"/>
              <a:t>17</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§4.2</a:t>
            </a:r>
            <a:r>
              <a:rPr lang="zh-TW" altLang="en-US" sz="4400" dirty="0">
                <a:latin typeface="微軟正黑體" pitchFamily="34" charset="-120"/>
                <a:ea typeface="微軟正黑體" pitchFamily="34" charset="-120"/>
              </a:rPr>
              <a:t>總體環境變數</a:t>
            </a:r>
            <a:endParaRPr lang="zh-TW" altLang="zh-TW" sz="4400" dirty="0">
              <a:latin typeface="微軟正黑體" pitchFamily="34" charset="-120"/>
              <a:ea typeface="微軟正黑體" pitchFamily="34" charset="-120"/>
            </a:endParaRPr>
          </a:p>
        </p:txBody>
      </p:sp>
      <p:sp>
        <p:nvSpPr>
          <p:cNvPr id="18437" name="Rectangle 3"/>
          <p:cNvSpPr>
            <a:spLocks noGrp="1" noChangeArrowheads="1"/>
          </p:cNvSpPr>
          <p:nvPr>
            <p:ph type="body" idx="1"/>
          </p:nvPr>
        </p:nvSpPr>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自然環境變數</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是指企業所生存的自然空間。</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包括環境污染指標、環保團體數目，與環保議題等。</a:t>
            </a:r>
          </a:p>
          <a:p>
            <a:pPr eaLnBrk="1" hangingPunct="1">
              <a:defRPr/>
            </a:pPr>
            <a:endParaRPr lang="zh-TW" altLang="zh-TW"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28914" y="3765300"/>
            <a:ext cx="3953547" cy="2411663"/>
          </a:xfrm>
          <a:prstGeom prst="roundRect">
            <a:avLst>
              <a:gd name="adj" fmla="val 131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5393" y="500791"/>
            <a:ext cx="2092061" cy="20941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758126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 calcmode="lin" valueType="num">
                                      <p:cBhvr>
                                        <p:cTn id="7" dur="1000" fill="hold"/>
                                        <p:tgtEl>
                                          <p:spTgt spid="1843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3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3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437">
                                            <p:txEl>
                                              <p:pRg st="1" end="1"/>
                                            </p:txEl>
                                          </p:spTgt>
                                        </p:tgtEl>
                                        <p:attrNameLst>
                                          <p:attrName>style.visibility</p:attrName>
                                        </p:attrNameLst>
                                      </p:cBhvr>
                                      <p:to>
                                        <p:strVal val="visible"/>
                                      </p:to>
                                    </p:set>
                                    <p:anim calcmode="lin" valueType="num">
                                      <p:cBhvr>
                                        <p:cTn id="14" dur="1000" fill="hold"/>
                                        <p:tgtEl>
                                          <p:spTgt spid="1843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843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843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8437">
                                            <p:txEl>
                                              <p:pRg st="2" end="2"/>
                                            </p:txEl>
                                          </p:spTgt>
                                        </p:tgtEl>
                                        <p:attrNameLst>
                                          <p:attrName>style.visibility</p:attrName>
                                        </p:attrNameLst>
                                      </p:cBhvr>
                                      <p:to>
                                        <p:strVal val="visible"/>
                                      </p:to>
                                    </p:set>
                                    <p:anim calcmode="lin" valueType="num">
                                      <p:cBhvr>
                                        <p:cTn id="21" dur="1000" fill="hold"/>
                                        <p:tgtEl>
                                          <p:spTgt spid="1843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843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8437">
                                            <p:txEl>
                                              <p:pRg st="2" end="2"/>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2048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19C23323-3396-427D-B1D3-E809E83FB026}" type="slidenum">
              <a:rPr lang="en-US" altLang="zh-TW"/>
              <a:pPr eaLnBrk="1" hangingPunct="1"/>
              <a:t>18</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§4.2</a:t>
            </a:r>
            <a:r>
              <a:rPr lang="zh-TW" altLang="en-US" sz="4400" dirty="0">
                <a:latin typeface="微軟正黑體" pitchFamily="34" charset="-120"/>
                <a:ea typeface="微軟正黑體" pitchFamily="34" charset="-120"/>
              </a:rPr>
              <a:t>總體環境變數</a:t>
            </a:r>
            <a:endParaRPr lang="zh-TW" altLang="zh-TW" sz="4400" dirty="0">
              <a:latin typeface="微軟正黑體" pitchFamily="34" charset="-120"/>
              <a:ea typeface="微軟正黑體" pitchFamily="34" charset="-120"/>
            </a:endParaRPr>
          </a:p>
        </p:txBody>
      </p:sp>
      <p:sp>
        <p:nvSpPr>
          <p:cNvPr id="19461" name="Rectangle 3"/>
          <p:cNvSpPr>
            <a:spLocks noGrp="1" noChangeArrowheads="1"/>
          </p:cNvSpPr>
          <p:nvPr>
            <p:ph type="body" idx="1"/>
          </p:nvPr>
        </p:nvSpPr>
        <p:spPr/>
        <p:txBody>
          <a:bodyPr/>
          <a:lstStyle/>
          <a:p>
            <a:pPr eaLnBrk="1" hangingPunct="1">
              <a:defRPr/>
            </a:pPr>
            <a:r>
              <a:rPr lang="zh-TW" altLang="en-US" dirty="0" smtClean="0">
                <a:solidFill>
                  <a:schemeClr val="accent6">
                    <a:lumMod val="75000"/>
                  </a:schemeClr>
                </a:solidFill>
              </a:rPr>
              <a:t> </a:t>
            </a:r>
            <a:r>
              <a:rPr lang="zh-TW" altLang="en-US" sz="3200" dirty="0" smtClean="0">
                <a:solidFill>
                  <a:schemeClr val="accent6">
                    <a:lumMod val="75000"/>
                  </a:schemeClr>
                </a:solidFill>
                <a:latin typeface="微軟正黑體" pitchFamily="34" charset="-120"/>
                <a:ea typeface="微軟正黑體" pitchFamily="34" charset="-120"/>
              </a:rPr>
              <a:t>總體環境變數的特性</a:t>
            </a:r>
            <a:endParaRPr lang="zh-TW" altLang="zh-TW" sz="3200" dirty="0" smtClean="0">
              <a:solidFill>
                <a:schemeClr val="accent6">
                  <a:lumMod val="75000"/>
                </a:schemeClr>
              </a:solidFill>
              <a:latin typeface="微軟正黑體" pitchFamily="34" charset="-120"/>
              <a:ea typeface="微軟正黑體" pitchFamily="34" charset="-120"/>
            </a:endParaRPr>
          </a:p>
        </p:txBody>
      </p:sp>
      <p:graphicFrame>
        <p:nvGraphicFramePr>
          <p:cNvPr id="6" name="資料庫圖表 5"/>
          <p:cNvGraphicFramePr/>
          <p:nvPr>
            <p:extLst>
              <p:ext uri="{D42A27DB-BD31-4B8C-83A1-F6EECF244321}">
                <p14:modId xmlns:p14="http://schemas.microsoft.com/office/powerpoint/2010/main" val="914265175"/>
              </p:ext>
            </p:extLst>
          </p:nvPr>
        </p:nvGraphicFramePr>
        <p:xfrm>
          <a:off x="1322414" y="1447994"/>
          <a:ext cx="6745357" cy="5141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圖片 3"/>
          <p:cNvPicPr>
            <a:picLocks noChangeAspect="1"/>
          </p:cNvPicPr>
          <p:nvPr/>
        </p:nvPicPr>
        <p:blipFill>
          <a:blip r:embed="rId7"/>
          <a:stretch>
            <a:fillRect/>
          </a:stretch>
        </p:blipFill>
        <p:spPr>
          <a:xfrm>
            <a:off x="6660463" y="907896"/>
            <a:ext cx="2251552" cy="14910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圖片 13"/>
          <p:cNvPicPr>
            <a:picLocks noChangeAspect="1"/>
          </p:cNvPicPr>
          <p:nvPr/>
        </p:nvPicPr>
        <p:blipFill>
          <a:blip r:embed="rId8">
            <a:extLst>
              <a:ext uri="{BEBA8EAE-BF5A-486C-A8C5-ECC9F3942E4B}">
                <a14:imgProps xmlns:a14="http://schemas.microsoft.com/office/drawing/2010/main">
                  <a14:imgLayer r:embed="rId9">
                    <a14:imgEffect>
                      <a14:backgroundRemoval t="4633" b="93450" l="0" r="100000">
                        <a14:foregroundMark x1="31310" y1="42652" x2="31310" y2="42652"/>
                        <a14:foregroundMark x1="49042" y1="55112" x2="49042" y2="55112"/>
                        <a14:foregroundMark x1="52875" y1="85463" x2="52875" y2="85463"/>
                      </a14:backgroundRemoval>
                    </a14:imgEffect>
                  </a14:imgLayer>
                </a14:imgProps>
              </a:ext>
            </a:extLst>
          </a:blip>
          <a:stretch>
            <a:fillRect/>
          </a:stretch>
        </p:blipFill>
        <p:spPr>
          <a:xfrm>
            <a:off x="67734" y="2902857"/>
            <a:ext cx="1153024" cy="1153024"/>
          </a:xfrm>
          <a:prstGeom prst="rect">
            <a:avLst/>
          </a:prstGeom>
        </p:spPr>
      </p:pic>
      <p:pic>
        <p:nvPicPr>
          <p:cNvPr id="9" name="圖片 8"/>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foregroundMark x1="49367" y1="15248" x2="62025" y2="43262"/>
                        <a14:foregroundMark x1="66772" y1="56738" x2="58544" y2="54255"/>
                        <a14:foregroundMark x1="66456" y1="34752" x2="75633" y2="62411"/>
                        <a14:foregroundMark x1="70886" y1="21277" x2="85127" y2="37943"/>
                        <a14:foregroundMark x1="71203" y1="56383" x2="61076" y2="56383"/>
                        <a14:foregroundMark x1="86076" y1="50355" x2="73734" y2="53546"/>
                        <a14:foregroundMark x1="64557" y1="61702" x2="59177" y2="69858"/>
                        <a14:foregroundMark x1="41772" y1="24468" x2="58544" y2="37943"/>
                        <a14:foregroundMark x1="38291" y1="47163" x2="43354" y2="39716"/>
                        <a14:foregroundMark x1="40823" y1="51064" x2="40823" y2="51064"/>
                        <a14:foregroundMark x1="42405" y1="52482" x2="42405" y2="52482"/>
                        <a14:foregroundMark x1="44620" y1="52482" x2="44620" y2="52482"/>
                        <a14:foregroundMark x1="46519" y1="19504" x2="46519" y2="19504"/>
                        <a14:foregroundMark x1="58544" y1="17376" x2="58544" y2="17376"/>
                        <a14:foregroundMark x1="56646" y1="12057" x2="56646" y2="12057"/>
                        <a14:foregroundMark x1="43354" y1="21277" x2="43354" y2="21277"/>
                      </a14:backgroundRemoval>
                    </a14:imgEffect>
                  </a14:imgLayer>
                </a14:imgProps>
              </a:ext>
            </a:extLst>
          </a:blip>
          <a:stretch>
            <a:fillRect/>
          </a:stretch>
        </p:blipFill>
        <p:spPr>
          <a:xfrm>
            <a:off x="7220434" y="4862285"/>
            <a:ext cx="2102018" cy="1875851"/>
          </a:xfrm>
          <a:prstGeom prst="rect">
            <a:avLst/>
          </a:prstGeom>
        </p:spPr>
      </p:pic>
    </p:spTree>
    <p:extLst>
      <p:ext uri="{BB962C8B-B14F-4D97-AF65-F5344CB8AC3E}">
        <p14:creationId xmlns:p14="http://schemas.microsoft.com/office/powerpoint/2010/main" val="40565575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2150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E1273CEA-115F-4387-ADE7-5E7194FC119A}" type="slidenum">
              <a:rPr lang="en-US" altLang="zh-TW"/>
              <a:pPr eaLnBrk="1" hangingPunct="1"/>
              <a:t>19</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§4.2</a:t>
            </a:r>
            <a:r>
              <a:rPr lang="zh-TW" altLang="en-US" sz="4400" dirty="0">
                <a:latin typeface="微軟正黑體" pitchFamily="34" charset="-120"/>
                <a:ea typeface="微軟正黑體" pitchFamily="34" charset="-120"/>
              </a:rPr>
              <a:t>總體環境變數</a:t>
            </a:r>
            <a:endParaRPr lang="zh-TW" altLang="zh-TW" sz="4400" dirty="0">
              <a:latin typeface="微軟正黑體" pitchFamily="34" charset="-120"/>
              <a:ea typeface="微軟正黑體" pitchFamily="34" charset="-120"/>
            </a:endParaRPr>
          </a:p>
        </p:txBody>
      </p:sp>
      <p:sp>
        <p:nvSpPr>
          <p:cNvPr id="20485" name="Rectangle 3"/>
          <p:cNvSpPr>
            <a:spLocks noGrp="1" noChangeArrowheads="1"/>
          </p:cNvSpPr>
          <p:nvPr>
            <p:ph type="body" idx="1"/>
          </p:nvPr>
        </p:nvSpPr>
        <p:spPr>
          <a:xfrm>
            <a:off x="646855" y="1299693"/>
            <a:ext cx="6943623" cy="5012796"/>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國際環境的影響</a:t>
            </a:r>
            <a:endParaRPr lang="en-US" altLang="zh-TW" sz="3200" dirty="0" smtClean="0">
              <a:solidFill>
                <a:schemeClr val="accent6">
                  <a:lumMod val="75000"/>
                </a:schemeClr>
              </a:solidFill>
              <a:latin typeface="微軟正黑體" pitchFamily="34" charset="-120"/>
              <a:ea typeface="微軟正黑體" pitchFamily="34" charset="-120"/>
            </a:endParaRPr>
          </a:p>
          <a:p>
            <a:pPr eaLnBrk="1" hangingPunct="1">
              <a:defRPr/>
            </a:pPr>
            <a:endParaRPr lang="zh-TW" altLang="zh-TW" dirty="0" smtClean="0"/>
          </a:p>
        </p:txBody>
      </p:sp>
      <p:graphicFrame>
        <p:nvGraphicFramePr>
          <p:cNvPr id="6" name="資料庫圖表 5"/>
          <p:cNvGraphicFramePr/>
          <p:nvPr/>
        </p:nvGraphicFramePr>
        <p:xfrm>
          <a:off x="1497495" y="2491408"/>
          <a:ext cx="6096000" cy="3446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utoShape 4" descr="「戰爭」的圖片搜尋結果"/>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9" name="圖片 8"/>
          <p:cNvPicPr>
            <a:picLocks noChangeAspect="1"/>
          </p:cNvPicPr>
          <p:nvPr/>
        </p:nvPicPr>
        <p:blipFill>
          <a:blip r:embed="rId7"/>
          <a:stretch>
            <a:fillRect/>
          </a:stretch>
        </p:blipFill>
        <p:spPr>
          <a:xfrm>
            <a:off x="1" y="2010615"/>
            <a:ext cx="1727200" cy="1383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圖片 9"/>
          <p:cNvPicPr>
            <a:picLocks noChangeAspect="1"/>
          </p:cNvPicPr>
          <p:nvPr/>
        </p:nvPicPr>
        <p:blipFill>
          <a:blip r:embed="rId8"/>
          <a:stretch>
            <a:fillRect/>
          </a:stretch>
        </p:blipFill>
        <p:spPr>
          <a:xfrm>
            <a:off x="6457950" y="112374"/>
            <a:ext cx="2526759" cy="2248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圖片 10"/>
          <p:cNvPicPr>
            <a:picLocks noChangeAspect="1"/>
          </p:cNvPicPr>
          <p:nvPr/>
        </p:nvPicPr>
        <p:blipFill>
          <a:blip r:embed="rId9"/>
          <a:stretch>
            <a:fillRect/>
          </a:stretch>
        </p:blipFill>
        <p:spPr>
          <a:xfrm>
            <a:off x="144463" y="5491758"/>
            <a:ext cx="1910962" cy="12670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圖片 11"/>
          <p:cNvPicPr>
            <a:picLocks noChangeAspect="1"/>
          </p:cNvPicPr>
          <p:nvPr/>
        </p:nvPicPr>
        <p:blipFill rotWithShape="1">
          <a:blip r:embed="rId10">
            <a:extLst>
              <a:ext uri="{BEBA8EAE-BF5A-486C-A8C5-ECC9F3942E4B}">
                <a14:imgProps xmlns:a14="http://schemas.microsoft.com/office/drawing/2010/main">
                  <a14:imgLayer r:embed="rId11">
                    <a14:imgEffect>
                      <a14:backgroundRemoval t="0" b="36133" l="66895" r="99316">
                        <a14:foregroundMark x1="81055" y1="10156" x2="74512" y2="19531"/>
                        <a14:foregroundMark x1="87109" y1="13281" x2="89941" y2="21094"/>
                        <a14:foregroundMark x1="87598" y1="14648" x2="86816" y2="20117"/>
                        <a14:foregroundMark x1="89160" y1="12500" x2="87109" y2="21680"/>
                        <a14:foregroundMark x1="84473" y1="24512" x2="84473" y2="24512"/>
                        <a14:foregroundMark x1="77637" y1="23730" x2="87109" y2="23242"/>
                        <a14:foregroundMark x1="86035" y1="24805" x2="82617" y2="25000"/>
                        <a14:foregroundMark x1="82910" y1="27344" x2="83984" y2="16406"/>
                        <a14:foregroundMark x1="83203" y1="10742" x2="73730" y2="13281"/>
                        <a14:foregroundMark x1="74805" y1="10449" x2="75586" y2="17969"/>
                        <a14:foregroundMark x1="85254" y1="9180" x2="87305" y2="17480"/>
                        <a14:foregroundMark x1="86328" y1="12500" x2="90723" y2="19043"/>
                        <a14:foregroundMark x1="83691" y1="22656" x2="83691" y2="22656"/>
                      </a14:backgroundRemoval>
                    </a14:imgEffect>
                  </a14:imgLayer>
                </a14:imgProps>
              </a:ext>
            </a:extLst>
          </a:blip>
          <a:srcRect l="66210" b="65840"/>
          <a:stretch/>
        </p:blipFill>
        <p:spPr>
          <a:xfrm>
            <a:off x="7262705" y="4259365"/>
            <a:ext cx="1881295" cy="1901873"/>
          </a:xfrm>
          <a:prstGeom prst="rect">
            <a:avLst/>
          </a:prstGeom>
        </p:spPr>
      </p:pic>
    </p:spTree>
    <p:extLst>
      <p:ext uri="{BB962C8B-B14F-4D97-AF65-F5344CB8AC3E}">
        <p14:creationId xmlns:p14="http://schemas.microsoft.com/office/powerpoint/2010/main" val="11613301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4"/>
          <p:cNvSpPr>
            <a:spLocks noGrp="1"/>
          </p:cNvSpPr>
          <p:nvPr>
            <p:ph type="ctrTitle"/>
          </p:nvPr>
        </p:nvSpPr>
        <p:spPr>
          <a:xfrm>
            <a:off x="1077913" y="788988"/>
            <a:ext cx="6411912" cy="935037"/>
          </a:xfrm>
        </p:spPr>
        <p:txBody>
          <a:bodyPr/>
          <a:lstStyle/>
          <a:p>
            <a:r>
              <a:rPr lang="zh-TW" altLang="en-US" dirty="0" smtClean="0"/>
              <a:t>第 </a:t>
            </a:r>
            <a:r>
              <a:rPr lang="en-US" altLang="zh-TW" dirty="0"/>
              <a:t>4</a:t>
            </a:r>
            <a:r>
              <a:rPr lang="en-US" altLang="zh-TW" dirty="0" smtClean="0"/>
              <a:t> </a:t>
            </a:r>
            <a:r>
              <a:rPr lang="zh-TW" altLang="en-US" dirty="0" smtClean="0"/>
              <a:t>章</a:t>
            </a:r>
          </a:p>
        </p:txBody>
      </p:sp>
      <p:sp>
        <p:nvSpPr>
          <p:cNvPr id="10243" name="副標題 2"/>
          <p:cNvSpPr>
            <a:spLocks noGrp="1"/>
          </p:cNvSpPr>
          <p:nvPr>
            <p:ph type="subTitle" idx="1"/>
          </p:nvPr>
        </p:nvSpPr>
        <p:spPr>
          <a:xfrm>
            <a:off x="1293646" y="2957346"/>
            <a:ext cx="6677025" cy="1412875"/>
          </a:xfrm>
        </p:spPr>
        <p:txBody>
          <a:bodyPr>
            <a:normAutofit/>
          </a:bodyPr>
          <a:lstStyle/>
          <a:p>
            <a:r>
              <a:rPr lang="zh-TW" altLang="en-US" sz="8000" dirty="0">
                <a:latin typeface="Arial" panose="020B0604020202020204" pitchFamily="34" charset="0"/>
                <a:cs typeface="Arial" panose="020B0604020202020204" pitchFamily="34" charset="0"/>
              </a:rPr>
              <a:t>總體環境分析</a:t>
            </a: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1FAF7E18-92E4-4D8F-9BAD-EC59B7DC47E1}" type="slidenum">
              <a:rPr lang="en-US" altLang="zh-TW"/>
              <a:pPr eaLnBrk="1" hangingPunct="1"/>
              <a:t>20</a:t>
            </a:fld>
            <a:endParaRPr lang="en-US" altLang="zh-TW"/>
          </a:p>
        </p:txBody>
      </p:sp>
      <p:sp>
        <p:nvSpPr>
          <p:cNvPr id="512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dirty="0">
                <a:solidFill>
                  <a:schemeClr val="accent6">
                    <a:lumMod val="50000"/>
                  </a:schemeClr>
                </a:solidFill>
                <a:latin typeface="微軟正黑體" panose="020B0604030504040204" pitchFamily="34" charset="-120"/>
                <a:ea typeface="微軟正黑體" panose="020B0604030504040204" pitchFamily="34" charset="-120"/>
              </a:rPr>
              <a:t>CHAPTER 4  </a:t>
            </a:r>
            <a:r>
              <a:rPr lang="zh-TW" altLang="en-US" sz="4200" dirty="0">
                <a:solidFill>
                  <a:schemeClr val="accent6">
                    <a:lumMod val="50000"/>
                  </a:schemeClr>
                </a:solidFill>
                <a:latin typeface="微軟正黑體" panose="020B0604030504040204" pitchFamily="34" charset="-120"/>
                <a:ea typeface="微軟正黑體" panose="020B0604030504040204" pitchFamily="34" charset="-120"/>
              </a:rPr>
              <a:t>總體環境分析</a:t>
            </a:r>
            <a:endParaRPr lang="zh-TW" altLang="zh-TW" sz="42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30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t>Chapter 4</a:t>
            </a:r>
          </a:p>
        </p:txBody>
      </p:sp>
      <p:graphicFrame>
        <p:nvGraphicFramePr>
          <p:cNvPr id="7" name="資料庫圖表 6"/>
          <p:cNvGraphicFramePr/>
          <p:nvPr>
            <p:extLst>
              <p:ext uri="{D42A27DB-BD31-4B8C-83A1-F6EECF244321}">
                <p14:modId xmlns:p14="http://schemas.microsoft.com/office/powerpoint/2010/main" val="3613624904"/>
              </p:ext>
            </p:extLst>
          </p:nvPr>
        </p:nvGraphicFramePr>
        <p:xfrm>
          <a:off x="901148" y="1834322"/>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409473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2355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F1ED9E87-994B-4023-A85E-2D561DF1C0D7}" type="slidenum">
              <a:rPr lang="en-US" altLang="zh-TW"/>
              <a:pPr eaLnBrk="1" hangingPunct="1"/>
              <a:t>21</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§4.3</a:t>
            </a:r>
            <a:r>
              <a:rPr lang="zh-TW" altLang="en-US" sz="4400" dirty="0">
                <a:latin typeface="微軟正黑體" pitchFamily="34" charset="-120"/>
                <a:ea typeface="微軟正黑體" pitchFamily="34" charset="-120"/>
              </a:rPr>
              <a:t>環境預測的方法與技術</a:t>
            </a:r>
            <a:endParaRPr lang="zh-TW" altLang="zh-TW" sz="4400" dirty="0">
              <a:latin typeface="微軟正黑體" pitchFamily="34" charset="-120"/>
              <a:ea typeface="微軟正黑體" pitchFamily="34" charset="-120"/>
            </a:endParaRPr>
          </a:p>
        </p:txBody>
      </p:sp>
      <p:sp>
        <p:nvSpPr>
          <p:cNvPr id="21509" name="Rectangle 3"/>
          <p:cNvSpPr>
            <a:spLocks noGrp="1" noChangeArrowheads="1"/>
          </p:cNvSpPr>
          <p:nvPr>
            <p:ph type="body" idx="1"/>
          </p:nvPr>
        </p:nvSpPr>
        <p:spPr/>
        <p:txBody>
          <a:bodyPr/>
          <a:lstStyle/>
          <a:p>
            <a:pPr eaLnBrk="1" hangingPunct="1">
              <a:defRPr/>
            </a:pPr>
            <a:r>
              <a:rPr lang="zh-TW" altLang="en-US" sz="2800" dirty="0" smtClean="0"/>
              <a:t> </a:t>
            </a:r>
            <a:r>
              <a:rPr lang="zh-TW" altLang="en-US" sz="3200" dirty="0" smtClean="0">
                <a:solidFill>
                  <a:schemeClr val="accent6">
                    <a:lumMod val="75000"/>
                  </a:schemeClr>
                </a:solidFill>
                <a:latin typeface="微軟正黑體" pitchFamily="34" charset="-120"/>
                <a:ea typeface="微軟正黑體" pitchFamily="34" charset="-120"/>
              </a:rPr>
              <a:t>定量技術</a:t>
            </a:r>
            <a:endParaRPr lang="en-US" altLang="zh-TW" sz="3200" dirty="0" smtClean="0">
              <a:solidFill>
                <a:schemeClr val="accent6">
                  <a:lumMod val="75000"/>
                </a:schemeClr>
              </a:solidFill>
              <a:latin typeface="微軟正黑體" pitchFamily="34" charset="-120"/>
              <a:ea typeface="微軟正黑體" pitchFamily="34" charset="-120"/>
            </a:endParaRPr>
          </a:p>
          <a:p>
            <a:pPr eaLnBrk="1" hangingPunct="1">
              <a:defRPr/>
            </a:pPr>
            <a:endParaRPr lang="en-US" altLang="zh-TW" sz="2800" dirty="0" smtClean="0"/>
          </a:p>
          <a:p>
            <a:pPr eaLnBrk="1" hangingPunct="1">
              <a:defRPr/>
            </a:pPr>
            <a:endParaRPr lang="zh-TW" altLang="zh-TW" dirty="0" smtClean="0"/>
          </a:p>
        </p:txBody>
      </p:sp>
      <p:graphicFrame>
        <p:nvGraphicFramePr>
          <p:cNvPr id="6" name="資料庫圖表 5"/>
          <p:cNvGraphicFramePr/>
          <p:nvPr>
            <p:extLst>
              <p:ext uri="{D42A27DB-BD31-4B8C-83A1-F6EECF244321}">
                <p14:modId xmlns:p14="http://schemas.microsoft.com/office/powerpoint/2010/main" val="1755673969"/>
              </p:ext>
            </p:extLst>
          </p:nvPr>
        </p:nvGraphicFramePr>
        <p:xfrm>
          <a:off x="503581" y="2319129"/>
          <a:ext cx="8136835" cy="383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74022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2457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967B34B4-485B-4C6D-9CB4-41D0F03D9E84}" type="slidenum">
              <a:rPr lang="en-US" altLang="zh-TW"/>
              <a:pPr eaLnBrk="1" hangingPunct="1"/>
              <a:t>22</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§4.3</a:t>
            </a:r>
            <a:r>
              <a:rPr lang="zh-TW" altLang="en-US" sz="4400" dirty="0">
                <a:latin typeface="微軟正黑體" pitchFamily="34" charset="-120"/>
                <a:ea typeface="微軟正黑體" pitchFamily="34" charset="-120"/>
              </a:rPr>
              <a:t>環境預測的方法與技術</a:t>
            </a:r>
            <a:endParaRPr lang="zh-TW" altLang="zh-TW" sz="4400" dirty="0">
              <a:latin typeface="微軟正黑體" pitchFamily="34" charset="-120"/>
              <a:ea typeface="微軟正黑體" pitchFamily="34" charset="-120"/>
            </a:endParaRPr>
          </a:p>
        </p:txBody>
      </p:sp>
      <p:sp>
        <p:nvSpPr>
          <p:cNvPr id="22533" name="Rectangle 3"/>
          <p:cNvSpPr>
            <a:spLocks noGrp="1" noChangeArrowheads="1"/>
          </p:cNvSpPr>
          <p:nvPr>
            <p:ph type="body" idx="1"/>
          </p:nvPr>
        </p:nvSpPr>
        <p:spPr/>
        <p:txBody>
          <a:bodyPr/>
          <a:lstStyle/>
          <a:p>
            <a:pPr eaLnBrk="1" hangingPunct="1">
              <a:defRPr/>
            </a:pPr>
            <a:r>
              <a:rPr lang="zh-TW" altLang="en-US" sz="2800" dirty="0" smtClean="0"/>
              <a:t> </a:t>
            </a:r>
            <a:r>
              <a:rPr lang="zh-TW" altLang="en-US" sz="3200" dirty="0" smtClean="0">
                <a:solidFill>
                  <a:schemeClr val="accent6">
                    <a:lumMod val="75000"/>
                  </a:schemeClr>
                </a:solidFill>
                <a:latin typeface="微軟正黑體" pitchFamily="34" charset="-120"/>
                <a:ea typeface="微軟正黑體" pitchFamily="34" charset="-120"/>
              </a:rPr>
              <a:t>趨勢外推法和迴歸分析的不同</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趨勢外推法僅僅利用環境變數本身的歷史資料來推估；而迴歸分析則同時利用環境變數和相關預測變數的歷史資料。</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必須注意，當環境本質產生很大變化時，則趨勢外推法便會失靈。</a:t>
            </a:r>
          </a:p>
          <a:p>
            <a:pPr eaLnBrk="1" hangingPunct="1">
              <a:buFontTx/>
              <a:buBlip>
                <a:blip r:embed="rId2"/>
              </a:buBlip>
              <a:defRPr/>
            </a:pPr>
            <a:endParaRPr lang="zh-TW" altLang="zh-TW" dirty="0" smtClean="0">
              <a:latin typeface="微軟正黑體" pitchFamily="34" charset="-120"/>
              <a:ea typeface="微軟正黑體" pitchFamily="34" charset="-120"/>
            </a:endParaRPr>
          </a:p>
        </p:txBody>
      </p:sp>
      <p:pic>
        <p:nvPicPr>
          <p:cNvPr id="6" name="圖片 5" descr="imagesCA4MSWQZ.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8167" y="210340"/>
            <a:ext cx="13493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6366" y="4619847"/>
            <a:ext cx="1683222" cy="1906588"/>
          </a:xfrm>
          <a:prstGeom prst="rect">
            <a:avLst/>
          </a:prstGeom>
          <a:ln>
            <a:noFill/>
          </a:ln>
          <a:effectLst>
            <a:softEdge rad="112500"/>
          </a:effectLst>
        </p:spPr>
      </p:pic>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2040" y="4467457"/>
            <a:ext cx="2691625" cy="2058978"/>
          </a:xfrm>
          <a:prstGeom prst="rect">
            <a:avLst/>
          </a:prstGeom>
          <a:ln>
            <a:noFill/>
          </a:ln>
          <a:effectLst>
            <a:softEdge rad="112500"/>
          </a:effectLst>
        </p:spPr>
      </p:pic>
    </p:spTree>
    <p:extLst>
      <p:ext uri="{BB962C8B-B14F-4D97-AF65-F5344CB8AC3E}">
        <p14:creationId xmlns:p14="http://schemas.microsoft.com/office/powerpoint/2010/main" val="35555478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 calcmode="lin" valueType="num">
                                      <p:cBhvr>
                                        <p:cTn id="7" dur="1000" fill="hold"/>
                                        <p:tgtEl>
                                          <p:spTgt spid="2253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253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253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2533">
                                            <p:txEl>
                                              <p:pRg st="1" end="1"/>
                                            </p:txEl>
                                          </p:spTgt>
                                        </p:tgtEl>
                                        <p:attrNameLst>
                                          <p:attrName>style.visibility</p:attrName>
                                        </p:attrNameLst>
                                      </p:cBhvr>
                                      <p:to>
                                        <p:strVal val="visible"/>
                                      </p:to>
                                    </p:set>
                                    <p:anim calcmode="lin" valueType="num">
                                      <p:cBhvr>
                                        <p:cTn id="14" dur="1000" fill="hold"/>
                                        <p:tgtEl>
                                          <p:spTgt spid="2253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253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2533">
                                            <p:txEl>
                                              <p:pRg st="1" end="1"/>
                                            </p:txEl>
                                          </p:spTgt>
                                        </p:tgtEl>
                                      </p:cBhvr>
                                    </p:animEffect>
                                  </p:childTnLst>
                                </p:cTn>
                              </p:par>
                              <p:par>
                                <p:cTn id="17" presetID="42" presetClass="path" presetSubtype="0" accel="50000" decel="50000" fill="hold" nodeType="withEffect">
                                  <p:stCondLst>
                                    <p:cond delay="0"/>
                                  </p:stCondLst>
                                  <p:childTnLst>
                                    <p:animMotion origin="layout" path="M -3.61111E-6 -2.22222E-6 L 0.00434 0.5882 " pathEditMode="relative" rAng="0" ptsTypes="AA">
                                      <p:cBhvr>
                                        <p:cTn id="18" dur="2000" fill="hold"/>
                                        <p:tgtEl>
                                          <p:spTgt spid="6"/>
                                        </p:tgtEl>
                                        <p:attrNameLst>
                                          <p:attrName>ppt_x</p:attrName>
                                          <p:attrName>ppt_y</p:attrName>
                                        </p:attrNameLst>
                                      </p:cBhvr>
                                      <p:rCtr x="208" y="29398"/>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22533">
                                            <p:txEl>
                                              <p:pRg st="2" end="2"/>
                                            </p:txEl>
                                          </p:spTgt>
                                        </p:tgtEl>
                                        <p:attrNameLst>
                                          <p:attrName>style.visibility</p:attrName>
                                        </p:attrNameLst>
                                      </p:cBhvr>
                                      <p:to>
                                        <p:strVal val="visible"/>
                                      </p:to>
                                    </p:set>
                                    <p:anim calcmode="lin" valueType="num">
                                      <p:cBhvr>
                                        <p:cTn id="23" dur="1000" fill="hold"/>
                                        <p:tgtEl>
                                          <p:spTgt spid="22533">
                                            <p:txEl>
                                              <p:pRg st="2" end="2"/>
                                            </p:txEl>
                                          </p:spTgt>
                                        </p:tgtEl>
                                        <p:attrNameLst>
                                          <p:attrName>ppt_w</p:attrName>
                                        </p:attrNameLst>
                                      </p:cBhvr>
                                      <p:tavLst>
                                        <p:tav tm="0">
                                          <p:val>
                                            <p:strVal val="#ppt_w*0.70"/>
                                          </p:val>
                                        </p:tav>
                                        <p:tav tm="100000">
                                          <p:val>
                                            <p:strVal val="#ppt_w"/>
                                          </p:val>
                                        </p:tav>
                                      </p:tavLst>
                                    </p:anim>
                                    <p:anim calcmode="lin" valueType="num">
                                      <p:cBhvr>
                                        <p:cTn id="24" dur="1000" fill="hold"/>
                                        <p:tgtEl>
                                          <p:spTgt spid="22533">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22533">
                                            <p:txEl>
                                              <p:pRg st="2" end="2"/>
                                            </p:txEl>
                                          </p:spTgt>
                                        </p:tgtEl>
                                      </p:cBhvr>
                                    </p:animEffect>
                                  </p:childTnLst>
                                </p:cTn>
                              </p:par>
                              <p:par>
                                <p:cTn id="26" presetID="35" presetClass="path" presetSubtype="0" accel="50000" decel="50000" fill="hold" nodeType="withEffect">
                                  <p:stCondLst>
                                    <p:cond delay="0"/>
                                  </p:stCondLst>
                                  <p:childTnLst>
                                    <p:animMotion origin="layout" path="M 0.00434 0.5882 L -0.35573 0.59005 " pathEditMode="relative" rAng="0" ptsTypes="AA">
                                      <p:cBhvr>
                                        <p:cTn id="27" dur="2000" fill="hold"/>
                                        <p:tgtEl>
                                          <p:spTgt spid="6"/>
                                        </p:tgtEl>
                                        <p:attrNameLst>
                                          <p:attrName>ppt_x</p:attrName>
                                          <p:attrName>ppt_y</p:attrName>
                                        </p:attrNameLst>
                                      </p:cBhvr>
                                      <p:rCtr x="-18003"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t>策略管理學   </a:t>
            </a:r>
            <a:r>
              <a:rPr lang="en-US" altLang="zh-TW" dirty="0" smtClean="0"/>
              <a:t>Chapter 4   </a:t>
            </a:r>
            <a:r>
              <a:rPr lang="zh-TW" altLang="en-US" dirty="0" smtClean="0"/>
              <a:t>總體環境分析</a:t>
            </a:r>
            <a:endParaRPr lang="en-US" altLang="zh-TW" dirty="0" smtClean="0"/>
          </a:p>
        </p:txBody>
      </p:sp>
      <p:sp>
        <p:nvSpPr>
          <p:cNvPr id="2560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t>4-</a:t>
            </a:r>
            <a:fld id="{01C17465-9782-4CC2-B72E-00E66B85AE93}" type="slidenum">
              <a:rPr lang="en-US" altLang="zh-TW"/>
              <a:pPr eaLnBrk="1" hangingPunct="1"/>
              <a:t>23</a:t>
            </a:fld>
            <a:endParaRPr lang="en-US" altLang="zh-TW" dirty="0"/>
          </a:p>
        </p:txBody>
      </p:sp>
      <p:sp>
        <p:nvSpPr>
          <p:cNvPr id="8194" name="Rectangle 2"/>
          <p:cNvSpPr>
            <a:spLocks noGrp="1" noChangeArrowheads="1"/>
          </p:cNvSpPr>
          <p:nvPr>
            <p:ph type="title"/>
          </p:nvPr>
        </p:nvSpPr>
        <p:spPr>
          <a:xfrm>
            <a:off x="280103" y="502583"/>
            <a:ext cx="7594333" cy="7474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§4.3</a:t>
            </a:r>
            <a:r>
              <a:rPr lang="zh-TW" altLang="en-US" sz="4400" dirty="0">
                <a:latin typeface="微軟正黑體" pitchFamily="34" charset="-120"/>
                <a:ea typeface="微軟正黑體" pitchFamily="34" charset="-120"/>
              </a:rPr>
              <a:t>環境預測的方法與技術</a:t>
            </a:r>
            <a:endParaRPr lang="zh-TW" altLang="zh-TW" sz="4400" dirty="0">
              <a:latin typeface="微軟正黑體" pitchFamily="34" charset="-120"/>
              <a:ea typeface="微軟正黑體" pitchFamily="34" charset="-120"/>
            </a:endParaRPr>
          </a:p>
        </p:txBody>
      </p:sp>
      <p:sp>
        <p:nvSpPr>
          <p:cNvPr id="23557" name="Rectangle 3"/>
          <p:cNvSpPr>
            <a:spLocks noGrp="1" noChangeArrowheads="1"/>
          </p:cNvSpPr>
          <p:nvPr>
            <p:ph type="body" idx="1"/>
          </p:nvPr>
        </p:nvSpPr>
        <p:spPr>
          <a:xfrm>
            <a:off x="496888" y="1587500"/>
            <a:ext cx="8229600" cy="4525963"/>
          </a:xfrm>
        </p:spPr>
        <p:txBody>
          <a:bodyPr/>
          <a:lstStyle/>
          <a:p>
            <a:pPr eaLnBrk="1" hangingPunct="1">
              <a:defRPr/>
            </a:pPr>
            <a:r>
              <a:rPr lang="zh-TW" altLang="en-US" dirty="0" smtClean="0">
                <a:solidFill>
                  <a:schemeClr val="accent6">
                    <a:lumMod val="75000"/>
                  </a:schemeClr>
                </a:solidFill>
              </a:rPr>
              <a:t> </a:t>
            </a:r>
            <a:r>
              <a:rPr lang="zh-TW" altLang="en-US" sz="3200" dirty="0" smtClean="0">
                <a:solidFill>
                  <a:schemeClr val="accent6">
                    <a:lumMod val="75000"/>
                  </a:schemeClr>
                </a:solidFill>
                <a:latin typeface="微軟正黑體" pitchFamily="34" charset="-120"/>
                <a:ea typeface="微軟正黑體" pitchFamily="34" charset="-120"/>
              </a:rPr>
              <a:t>定性技術</a:t>
            </a:r>
            <a:endParaRPr lang="zh-TW" altLang="zh-TW" sz="3200" dirty="0" smtClean="0">
              <a:solidFill>
                <a:schemeClr val="accent6">
                  <a:lumMod val="75000"/>
                </a:schemeClr>
              </a:solidFill>
              <a:latin typeface="微軟正黑體" pitchFamily="34" charset="-120"/>
              <a:ea typeface="微軟正黑體" pitchFamily="34" charset="-120"/>
            </a:endParaRPr>
          </a:p>
        </p:txBody>
      </p:sp>
      <p:graphicFrame>
        <p:nvGraphicFramePr>
          <p:cNvPr id="6" name="資料庫圖表 5"/>
          <p:cNvGraphicFramePr/>
          <p:nvPr>
            <p:extLst/>
          </p:nvPr>
        </p:nvGraphicFramePr>
        <p:xfrm>
          <a:off x="280103" y="2292727"/>
          <a:ext cx="418106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nvPr>
        </p:nvGraphicFramePr>
        <p:xfrm>
          <a:off x="4735845" y="2262508"/>
          <a:ext cx="4200940" cy="32636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圖片 3"/>
          <p:cNvPicPr>
            <a:picLocks noChangeAspect="1"/>
          </p:cNvPicPr>
          <p:nvPr/>
        </p:nvPicPr>
        <p:blipFill rotWithShape="1">
          <a:blip r:embed="rId12"/>
          <a:srcRect l="16217" r="15970"/>
          <a:stretch/>
        </p:blipFill>
        <p:spPr>
          <a:xfrm>
            <a:off x="7055002" y="754743"/>
            <a:ext cx="1805373" cy="1490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423323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from="(-#ppt_w/2)" to="(#ppt_x)" calcmode="lin" valueType="num">
                                      <p:cBhvr>
                                        <p:cTn id="13" dur="600" fill="hold">
                                          <p:stCondLst>
                                            <p:cond delay="0"/>
                                          </p:stCondLst>
                                        </p:cTn>
                                        <p:tgtEl>
                                          <p:spTgt spid="7"/>
                                        </p:tgtEl>
                                        <p:attrNameLst>
                                          <p:attrName>ppt_x</p:attrName>
                                        </p:attrNameLst>
                                      </p:cBhvr>
                                    </p:anim>
                                    <p:anim from="0" to="-1.0" calcmode="lin" valueType="num">
                                      <p:cBhvr>
                                        <p:cTn id="14" dur="200" decel="50000" autoRev="1" fill="hold">
                                          <p:stCondLst>
                                            <p:cond delay="600"/>
                                          </p:stCondLst>
                                        </p:cTn>
                                        <p:tgtEl>
                                          <p:spTgt spid="7"/>
                                        </p:tgtEl>
                                        <p:attrNameLst>
                                          <p:attrName>xshear</p:attrName>
                                        </p:attrNameLst>
                                      </p:cBhvr>
                                    </p:anim>
                                    <p:animScale>
                                      <p:cBhvr>
                                        <p:cTn id="15" dur="200" decel="100000" autoRev="1" fill="hold">
                                          <p:stCondLst>
                                            <p:cond delay="600"/>
                                          </p:stCondLst>
                                        </p:cTn>
                                        <p:tgtEl>
                                          <p:spTgt spid="7"/>
                                        </p:tgtEl>
                                      </p:cBhvr>
                                      <p:from x="100000" y="100000"/>
                                      <p:to x="80000" y="100000"/>
                                    </p:animScale>
                                    <p:anim by="(#ppt_h/3+#ppt_w*0.1)" calcmode="lin" valueType="num">
                                      <p:cBhvr additive="sum">
                                        <p:cTn id="16" dur="200" decel="100000" autoRev="1" fill="hold">
                                          <p:stCondLst>
                                            <p:cond delay="600"/>
                                          </p:stCondLst>
                                        </p:cTn>
                                        <p:tgtEl>
                                          <p:spTgt spid="7"/>
                                        </p:tgtEl>
                                        <p:attrNameLst>
                                          <p:attrName>ppt_x</p:attrName>
                                        </p:attrNameLst>
                                      </p:cBhvr>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2662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dirty="0"/>
              <a:t>4-</a:t>
            </a:r>
            <a:fld id="{DACD438F-BB00-441C-9DB5-78A3ECA3736B}" type="slidenum">
              <a:rPr lang="en-US" altLang="zh-TW"/>
              <a:pPr eaLnBrk="1" hangingPunct="1"/>
              <a:t>24</a:t>
            </a:fld>
            <a:endParaRPr lang="en-US" altLang="zh-TW" dirty="0"/>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§4.3</a:t>
            </a:r>
            <a:r>
              <a:rPr lang="zh-TW" altLang="en-US" sz="4400" dirty="0">
                <a:latin typeface="微軟正黑體" pitchFamily="34" charset="-120"/>
                <a:ea typeface="微軟正黑體" pitchFamily="34" charset="-120"/>
              </a:rPr>
              <a:t>環境預測的方法與技術</a:t>
            </a:r>
            <a:endParaRPr lang="zh-TW" altLang="zh-TW" sz="4400" dirty="0">
              <a:latin typeface="微軟正黑體" pitchFamily="34" charset="-120"/>
              <a:ea typeface="微軟正黑體" pitchFamily="34" charset="-120"/>
            </a:endParaRPr>
          </a:p>
        </p:txBody>
      </p:sp>
      <p:sp>
        <p:nvSpPr>
          <p:cNvPr id="24581" name="Rectangle 3"/>
          <p:cNvSpPr>
            <a:spLocks noGrp="1" noChangeArrowheads="1"/>
          </p:cNvSpPr>
          <p:nvPr>
            <p:ph type="body" idx="1"/>
          </p:nvPr>
        </p:nvSpPr>
        <p:spPr>
          <a:xfrm>
            <a:off x="457200" y="1320800"/>
            <a:ext cx="8229600" cy="4525963"/>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銷售人員預測法</a:t>
            </a:r>
            <a:r>
              <a:rPr lang="zh-TW" sz="3200" dirty="0" smtClean="0">
                <a:solidFill>
                  <a:schemeClr val="accent6">
                    <a:lumMod val="75000"/>
                  </a:schemeClr>
                </a:solidFill>
                <a:latin typeface="微軟正黑體" pitchFamily="34" charset="-120"/>
                <a:ea typeface="微軟正黑體" pitchFamily="34" charset="-120"/>
              </a:rPr>
              <a:t> </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這是一種由下往上，也是一種相當迅速，並且花費不高的預測方法。</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由於銷售人員經常和市場中的顧客、銷售通路成員以及競爭廠商的銷售人員接觸，因此對於某些環境變數的了解及預測，通常相當準確。</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此一方法也比較容易出現極端的預測值，也就是預測會偏向過於樂觀或過於悲觀</a:t>
            </a:r>
            <a:endParaRPr lang="zh-TW" altLang="zh-TW" dirty="0" smtClean="0">
              <a:latin typeface="微軟正黑體" pitchFamily="34" charset="-120"/>
              <a:ea typeface="微軟正黑體" pitchFamily="34" charset="-120"/>
            </a:endParaRPr>
          </a:p>
        </p:txBody>
      </p:sp>
      <p:pic>
        <p:nvPicPr>
          <p:cNvPr id="2" name="圖片 1"/>
          <p:cNvPicPr>
            <a:picLocks noChangeAspect="1"/>
          </p:cNvPicPr>
          <p:nvPr/>
        </p:nvPicPr>
        <p:blipFill>
          <a:blip r:embed="rId3"/>
          <a:stretch>
            <a:fillRect/>
          </a:stretch>
        </p:blipFill>
        <p:spPr>
          <a:xfrm>
            <a:off x="6238875" y="4921250"/>
            <a:ext cx="2619375"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798549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 calcmode="lin" valueType="num">
                                      <p:cBhvr additive="base">
                                        <p:cTn id="7" dur="500" fill="hold"/>
                                        <p:tgtEl>
                                          <p:spTgt spid="245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1">
                                            <p:txEl>
                                              <p:pRg st="1" end="1"/>
                                            </p:txEl>
                                          </p:spTgt>
                                        </p:tgtEl>
                                        <p:attrNameLst>
                                          <p:attrName>style.visibility</p:attrName>
                                        </p:attrNameLst>
                                      </p:cBhvr>
                                      <p:to>
                                        <p:strVal val="visible"/>
                                      </p:to>
                                    </p:set>
                                    <p:anim calcmode="lin" valueType="num">
                                      <p:cBhvr additive="base">
                                        <p:cTn id="13" dur="500" fill="hold"/>
                                        <p:tgtEl>
                                          <p:spTgt spid="2458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81">
                                            <p:txEl>
                                              <p:pRg st="2" end="2"/>
                                            </p:txEl>
                                          </p:spTgt>
                                        </p:tgtEl>
                                        <p:attrNameLst>
                                          <p:attrName>style.visibility</p:attrName>
                                        </p:attrNameLst>
                                      </p:cBhvr>
                                      <p:to>
                                        <p:strVal val="visible"/>
                                      </p:to>
                                    </p:set>
                                    <p:anim calcmode="lin" valueType="num">
                                      <p:cBhvr additive="base">
                                        <p:cTn id="19" dur="500" fill="hold"/>
                                        <p:tgtEl>
                                          <p:spTgt spid="2458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8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81">
                                            <p:txEl>
                                              <p:pRg st="3" end="3"/>
                                            </p:txEl>
                                          </p:spTgt>
                                        </p:tgtEl>
                                        <p:attrNameLst>
                                          <p:attrName>style.visibility</p:attrName>
                                        </p:attrNameLst>
                                      </p:cBhvr>
                                      <p:to>
                                        <p:strVal val="visible"/>
                                      </p:to>
                                    </p:set>
                                    <p:anim calcmode="lin" valueType="num">
                                      <p:cBhvr additive="base">
                                        <p:cTn id="25" dur="500" fill="hold"/>
                                        <p:tgtEl>
                                          <p:spTgt spid="245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8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2765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D81A4AAE-99AA-4507-8218-5223D8506490}" type="slidenum">
              <a:rPr lang="en-US" altLang="zh-TW"/>
              <a:pPr eaLnBrk="1" hangingPunct="1"/>
              <a:t>25</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§4.3</a:t>
            </a:r>
            <a:r>
              <a:rPr lang="zh-TW" altLang="en-US" sz="4400" dirty="0">
                <a:latin typeface="微軟正黑體" pitchFamily="34" charset="-120"/>
                <a:ea typeface="微軟正黑體" pitchFamily="34" charset="-120"/>
              </a:rPr>
              <a:t>環境預測的方法與技術</a:t>
            </a:r>
            <a:endParaRPr lang="zh-TW" altLang="zh-TW" sz="4400" dirty="0">
              <a:latin typeface="微軟正黑體" pitchFamily="34" charset="-120"/>
              <a:ea typeface="微軟正黑體" pitchFamily="34" charset="-120"/>
            </a:endParaRPr>
          </a:p>
        </p:txBody>
      </p:sp>
      <p:sp>
        <p:nvSpPr>
          <p:cNvPr id="25605" name="Rectangle 3"/>
          <p:cNvSpPr>
            <a:spLocks noGrp="1" noChangeArrowheads="1"/>
          </p:cNvSpPr>
          <p:nvPr>
            <p:ph type="body" idx="1"/>
          </p:nvPr>
        </p:nvSpPr>
        <p:spPr>
          <a:xfrm>
            <a:off x="590021" y="1582133"/>
            <a:ext cx="7594333" cy="4523527"/>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主管人員意見法</a:t>
            </a:r>
            <a:r>
              <a:rPr lang="zh-TW" sz="3200" dirty="0" smtClean="0">
                <a:solidFill>
                  <a:schemeClr val="accent6">
                    <a:lumMod val="75000"/>
                  </a:schemeClr>
                </a:solidFill>
                <a:latin typeface="微軟正黑體" pitchFamily="34" charset="-120"/>
                <a:ea typeface="微軟正黑體" pitchFamily="34" charset="-120"/>
              </a:rPr>
              <a:t> </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是由企業內的高階主管和各部門主管，聯合對於環境所進行的評估與預測。</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最大的優點是能融合各個不同部門主管的意見，因此相對上較為客觀。</a:t>
            </a:r>
          </a:p>
          <a:p>
            <a:pPr eaLnBrk="1" hangingPunct="1">
              <a:defRPr/>
            </a:pPr>
            <a:endParaRPr lang="en-US" altLang="zh-TW" dirty="0" smtClean="0"/>
          </a:p>
          <a:p>
            <a:pPr eaLnBrk="1" hangingPunct="1">
              <a:defRPr/>
            </a:pPr>
            <a:endParaRPr lang="zh-TW" altLang="zh-TW" dirty="0" smtClean="0"/>
          </a:p>
        </p:txBody>
      </p:sp>
      <p:pic>
        <p:nvPicPr>
          <p:cNvPr id="2" name="圖片 1"/>
          <p:cNvPicPr>
            <a:picLocks noChangeAspect="1"/>
          </p:cNvPicPr>
          <p:nvPr/>
        </p:nvPicPr>
        <p:blipFill>
          <a:blip r:embed="rId3"/>
          <a:stretch>
            <a:fillRect/>
          </a:stretch>
        </p:blipFill>
        <p:spPr>
          <a:xfrm>
            <a:off x="967392" y="4319488"/>
            <a:ext cx="2877269" cy="19146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圖片 2"/>
          <p:cNvPicPr>
            <a:picLocks noChangeAspect="1"/>
          </p:cNvPicPr>
          <p:nvPr/>
        </p:nvPicPr>
        <p:blipFill>
          <a:blip r:embed="rId4"/>
          <a:stretch>
            <a:fillRect/>
          </a:stretch>
        </p:blipFill>
        <p:spPr>
          <a:xfrm>
            <a:off x="4605688" y="4319488"/>
            <a:ext cx="3595885" cy="19146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169830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 calcmode="lin" valueType="num">
                                      <p:cBhvr>
                                        <p:cTn id="7" dur="1000" fill="hold"/>
                                        <p:tgtEl>
                                          <p:spTgt spid="2560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560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5605">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 calcmode="lin" valueType="num">
                                      <p:cBhvr>
                                        <p:cTn id="12" dur="1000" fill="hold"/>
                                        <p:tgtEl>
                                          <p:spTgt spid="2560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560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5605">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 calcmode="lin" valueType="num">
                                      <p:cBhvr>
                                        <p:cTn id="17" dur="1000" fill="hold"/>
                                        <p:tgtEl>
                                          <p:spTgt spid="25605">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25605">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5605">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2867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FE8E4971-4FDA-4EED-9D8B-6F0197386626}" type="slidenum">
              <a:rPr lang="en-US" altLang="zh-TW"/>
              <a:pPr eaLnBrk="1" hangingPunct="1"/>
              <a:t>26</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§4.3</a:t>
            </a:r>
            <a:r>
              <a:rPr lang="zh-TW" altLang="en-US" sz="4400" dirty="0">
                <a:latin typeface="微軟正黑體" pitchFamily="34" charset="-120"/>
                <a:ea typeface="微軟正黑體" pitchFamily="34" charset="-120"/>
              </a:rPr>
              <a:t>環境預測的方法與技術</a:t>
            </a:r>
            <a:endParaRPr lang="zh-TW" altLang="zh-TW" sz="4400" dirty="0">
              <a:latin typeface="微軟正黑體" pitchFamily="34" charset="-120"/>
              <a:ea typeface="微軟正黑體" pitchFamily="34" charset="-120"/>
            </a:endParaRPr>
          </a:p>
        </p:txBody>
      </p:sp>
      <p:sp>
        <p:nvSpPr>
          <p:cNvPr id="26629" name="Rectangle 3"/>
          <p:cNvSpPr>
            <a:spLocks noGrp="1" noChangeArrowheads="1"/>
          </p:cNvSpPr>
          <p:nvPr>
            <p:ph type="body" idx="1"/>
          </p:nvPr>
        </p:nvSpPr>
        <p:spPr>
          <a:xfrm>
            <a:off x="313267" y="1676400"/>
            <a:ext cx="8229600" cy="4525963"/>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德爾菲法</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是由美國蘭德公司（</a:t>
            </a:r>
            <a:r>
              <a:rPr lang="en-US" altLang="zh-TW" dirty="0" smtClean="0">
                <a:latin typeface="微軟正黑體" pitchFamily="34" charset="-120"/>
                <a:ea typeface="微軟正黑體" pitchFamily="34" charset="-120"/>
              </a:rPr>
              <a:t>Rand Corporation</a:t>
            </a:r>
            <a:r>
              <a:rPr lang="zh-TW" altLang="en-US" dirty="0" smtClean="0">
                <a:latin typeface="微軟正黑體" pitchFamily="34" charset="-120"/>
                <a:ea typeface="微軟正黑體" pitchFamily="34" charset="-120"/>
              </a:rPr>
              <a:t>）所發展出來的一種匿名群體的預測方法。</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德爾菲法是透過匿名、互動以及回饋控制，來運用專家進行預測的方法。</a:t>
            </a:r>
          </a:p>
          <a:p>
            <a:pPr>
              <a:buFontTx/>
              <a:buBlip>
                <a:blip r:embed="rId2"/>
              </a:buBlip>
              <a:defRPr/>
            </a:pPr>
            <a:r>
              <a:rPr lang="zh-TW" altLang="en-US" dirty="0" smtClean="0">
                <a:latin typeface="微軟正黑體" pitchFamily="34" charset="-120"/>
                <a:ea typeface="微軟正黑體" pitchFamily="34" charset="-120"/>
              </a:rPr>
              <a:t>德爾菲法的主要缺點，在於一來一往會耗費很多時間和成本。此外，由於必須多次回答問題，很多專家可能會在</a:t>
            </a:r>
            <a:r>
              <a:rPr lang="zh-TW" altLang="en-US" dirty="0" smtClean="0">
                <a:latin typeface="微軟正黑體" pitchFamily="34" charset="-120"/>
                <a:ea typeface="微軟正黑體" pitchFamily="34" charset="-120"/>
              </a:rPr>
              <a:t>半途放棄退出</a:t>
            </a:r>
            <a:r>
              <a:rPr lang="zh-TW" altLang="en-US" dirty="0" smtClean="0">
                <a:latin typeface="微軟正黑體" pitchFamily="34" charset="-120"/>
                <a:ea typeface="微軟正黑體" pitchFamily="34" charset="-120"/>
              </a:rPr>
              <a:t>。</a:t>
            </a:r>
          </a:p>
          <a:p>
            <a:pPr eaLnBrk="1" hangingPunct="1">
              <a:defRPr/>
            </a:pPr>
            <a:endParaRPr lang="zh-TW" altLang="zh-TW" dirty="0" smtClean="0"/>
          </a:p>
        </p:txBody>
      </p:sp>
      <p:grpSp>
        <p:nvGrpSpPr>
          <p:cNvPr id="3" name="群組 2"/>
          <p:cNvGrpSpPr/>
          <p:nvPr/>
        </p:nvGrpSpPr>
        <p:grpSpPr>
          <a:xfrm>
            <a:off x="6303436" y="4980213"/>
            <a:ext cx="2924701" cy="1828575"/>
            <a:chOff x="6303436" y="4980213"/>
            <a:chExt cx="2924701" cy="1828575"/>
          </a:xfrm>
        </p:grpSpPr>
        <p:pic>
          <p:nvPicPr>
            <p:cNvPr id="2" name="圖片 1"/>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1119" y1="36170" x2="51119" y2="51596"/>
                          <a14:foregroundMark x1="43284" y1="72340" x2="52985" y2="68617"/>
                        </a14:backgroundRemoval>
                      </a14:imgEffect>
                    </a14:imgLayer>
                  </a14:imgProps>
                </a:ext>
              </a:extLst>
            </a:blip>
            <a:srcRect l="25958" t="16163" r="23537" b="16033"/>
            <a:stretch/>
          </p:blipFill>
          <p:spPr>
            <a:xfrm>
              <a:off x="7733166" y="5400901"/>
              <a:ext cx="1494971" cy="1407887"/>
            </a:xfrm>
            <a:prstGeom prst="rect">
              <a:avLst/>
            </a:prstGeom>
          </p:spPr>
        </p:pic>
        <p:pic>
          <p:nvPicPr>
            <p:cNvPr id="8" name="圖片 7"/>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1119" y1="36170" x2="51119" y2="51596"/>
                          <a14:foregroundMark x1="43284" y1="72340" x2="52985" y2="68617"/>
                        </a14:backgroundRemoval>
                      </a14:imgEffect>
                    </a14:imgLayer>
                  </a14:imgProps>
                </a:ext>
              </a:extLst>
            </a:blip>
            <a:srcRect l="25958" t="16163" r="23537" b="16033"/>
            <a:stretch/>
          </p:blipFill>
          <p:spPr>
            <a:xfrm>
              <a:off x="6303436" y="5256438"/>
              <a:ext cx="1494971" cy="1407887"/>
            </a:xfrm>
            <a:prstGeom prst="rect">
              <a:avLst/>
            </a:prstGeom>
          </p:spPr>
        </p:pic>
        <p:pic>
          <p:nvPicPr>
            <p:cNvPr id="9" name="圖片 8"/>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1119" y1="36170" x2="51119" y2="51596"/>
                          <a14:foregroundMark x1="43284" y1="72340" x2="52985" y2="68617"/>
                        </a14:backgroundRemoval>
                      </a14:imgEffect>
                    </a14:imgLayer>
                  </a14:imgProps>
                </a:ext>
              </a:extLst>
            </a:blip>
            <a:srcRect l="25958" t="16163" r="23537" b="16033"/>
            <a:stretch/>
          </p:blipFill>
          <p:spPr>
            <a:xfrm>
              <a:off x="7018301" y="4980213"/>
              <a:ext cx="1494971" cy="1407887"/>
            </a:xfrm>
            <a:prstGeom prst="rect">
              <a:avLst/>
            </a:prstGeom>
          </p:spPr>
        </p:pic>
      </p:grpSp>
    </p:spTree>
    <p:extLst>
      <p:ext uri="{BB962C8B-B14F-4D97-AF65-F5344CB8AC3E}">
        <p14:creationId xmlns:p14="http://schemas.microsoft.com/office/powerpoint/2010/main" val="2616997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 calcmode="lin" valueType="num">
                                      <p:cBhvr>
                                        <p:cTn id="7" dur="1000" fill="hold"/>
                                        <p:tgtEl>
                                          <p:spTgt spid="2662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662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662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6629">
                                            <p:txEl>
                                              <p:pRg st="1" end="1"/>
                                            </p:txEl>
                                          </p:spTgt>
                                        </p:tgtEl>
                                        <p:attrNameLst>
                                          <p:attrName>style.visibility</p:attrName>
                                        </p:attrNameLst>
                                      </p:cBhvr>
                                      <p:to>
                                        <p:strVal val="visible"/>
                                      </p:to>
                                    </p:set>
                                    <p:anim calcmode="lin" valueType="num">
                                      <p:cBhvr>
                                        <p:cTn id="14" dur="1000" fill="hold"/>
                                        <p:tgtEl>
                                          <p:spTgt spid="2662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662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662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6629">
                                            <p:txEl>
                                              <p:pRg st="2" end="2"/>
                                            </p:txEl>
                                          </p:spTgt>
                                        </p:tgtEl>
                                        <p:attrNameLst>
                                          <p:attrName>style.visibility</p:attrName>
                                        </p:attrNameLst>
                                      </p:cBhvr>
                                      <p:to>
                                        <p:strVal val="visible"/>
                                      </p:to>
                                    </p:set>
                                    <p:anim calcmode="lin" valueType="num">
                                      <p:cBhvr>
                                        <p:cTn id="21" dur="1000" fill="hold"/>
                                        <p:tgtEl>
                                          <p:spTgt spid="2662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662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6629">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6629">
                                            <p:txEl>
                                              <p:pRg st="3" end="3"/>
                                            </p:txEl>
                                          </p:spTgt>
                                        </p:tgtEl>
                                        <p:attrNameLst>
                                          <p:attrName>style.visibility</p:attrName>
                                        </p:attrNameLst>
                                      </p:cBhvr>
                                      <p:to>
                                        <p:strVal val="visible"/>
                                      </p:to>
                                    </p:set>
                                    <p:anim calcmode="lin" valueType="num">
                                      <p:cBhvr>
                                        <p:cTn id="31" dur="1000" fill="hold"/>
                                        <p:tgtEl>
                                          <p:spTgt spid="26629">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26629">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266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2969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DA2107A6-C1CC-4AA4-BDD1-BF06DBD46072}" type="slidenum">
              <a:rPr lang="en-US" altLang="zh-TW"/>
              <a:pPr eaLnBrk="1" hangingPunct="1"/>
              <a:t>27</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§4.3</a:t>
            </a:r>
            <a:r>
              <a:rPr lang="zh-TW" altLang="en-US" sz="4400" dirty="0">
                <a:latin typeface="微軟正黑體" pitchFamily="34" charset="-120"/>
                <a:ea typeface="微軟正黑體" pitchFamily="34" charset="-120"/>
              </a:rPr>
              <a:t>環境預測的方法與技術</a:t>
            </a:r>
            <a:endParaRPr lang="zh-TW" altLang="zh-TW" sz="4400" dirty="0">
              <a:latin typeface="微軟正黑體" pitchFamily="34" charset="-120"/>
              <a:ea typeface="微軟正黑體" pitchFamily="34" charset="-120"/>
            </a:endParaRPr>
          </a:p>
        </p:txBody>
      </p:sp>
      <p:sp>
        <p:nvSpPr>
          <p:cNvPr id="27653" name="Rectangle 3"/>
          <p:cNvSpPr>
            <a:spLocks noGrp="1" noChangeArrowheads="1"/>
          </p:cNvSpPr>
          <p:nvPr>
            <p:ph type="body" idx="1"/>
          </p:nvPr>
        </p:nvSpPr>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情境法</a:t>
            </a:r>
            <a:endParaRPr lang="en-US" altLang="zh-TW" sz="3200" dirty="0" smtClean="0">
              <a:solidFill>
                <a:schemeClr val="accent6">
                  <a:lumMod val="75000"/>
                </a:schemeClr>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情境法是就某一主題對未來環境分別研擬二至三套構想，例如樂觀的未來情境、悲觀的未來情境，以及最可能的未來情境，並列出每種情境的出現機率。其次，策略管理人員必須針對每一項未來情境，研擬一套相對應的策略。</a:t>
            </a:r>
          </a:p>
          <a:p>
            <a:pPr eaLnBrk="1" hangingPunct="1">
              <a:defRPr/>
            </a:pPr>
            <a:endParaRPr lang="zh-TW" altLang="zh-TW" dirty="0" smtClean="0"/>
          </a:p>
        </p:txBody>
      </p:sp>
      <p:pic>
        <p:nvPicPr>
          <p:cNvPr id="4" name="圖片 3"/>
          <p:cNvPicPr>
            <a:picLocks noChangeAspect="1"/>
          </p:cNvPicPr>
          <p:nvPr/>
        </p:nvPicPr>
        <p:blipFill>
          <a:blip r:embed="rId3">
            <a:extLst>
              <a:ext uri="{BEBA8EAE-BF5A-486C-A8C5-ECC9F3942E4B}">
                <a14:imgProps xmlns:a14="http://schemas.microsoft.com/office/drawing/2010/main">
                  <a14:imgLayer r:embed="rId4">
                    <a14:imgEffect>
                      <a14:backgroundRemoval t="0" b="89571" l="0" r="100000">
                        <a14:foregroundMark x1="34194" y1="38650" x2="22581" y2="61963"/>
                        <a14:foregroundMark x1="11290" y1="36810" x2="11613" y2="51534"/>
                        <a14:foregroundMark x1="62258" y1="11656" x2="62258" y2="11656"/>
                        <a14:foregroundMark x1="80968" y1="10429" x2="80968" y2="10429"/>
                      </a14:backgroundRemoval>
                    </a14:imgEffect>
                  </a14:imgLayer>
                </a14:imgProps>
              </a:ext>
            </a:extLst>
          </a:blip>
          <a:stretch>
            <a:fillRect/>
          </a:stretch>
        </p:blipFill>
        <p:spPr>
          <a:xfrm>
            <a:off x="1194253" y="4784612"/>
            <a:ext cx="2952750" cy="1552575"/>
          </a:xfrm>
          <a:prstGeom prst="rect">
            <a:avLst/>
          </a:prstGeom>
        </p:spPr>
      </p:pic>
      <p:pic>
        <p:nvPicPr>
          <p:cNvPr id="62466" name="Picture 2" descr="「未來」的圖片搜尋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325" y="4719637"/>
            <a:ext cx="3143250" cy="14573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8862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 calcmode="lin" valueType="num">
                                      <p:cBhvr>
                                        <p:cTn id="7" dur="1000" fill="hold"/>
                                        <p:tgtEl>
                                          <p:spTgt spid="2765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65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653">
                                            <p:txEl>
                                              <p:pRg st="0" end="0"/>
                                            </p:txEl>
                                          </p:spTgt>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7653">
                                            <p:txEl>
                                              <p:pRg st="1" end="1"/>
                                            </p:txEl>
                                          </p:spTgt>
                                        </p:tgtEl>
                                        <p:attrNameLst>
                                          <p:attrName>style.visibility</p:attrName>
                                        </p:attrNameLst>
                                      </p:cBhvr>
                                      <p:to>
                                        <p:strVal val="visible"/>
                                      </p:to>
                                    </p:set>
                                    <p:anim calcmode="lin" valueType="num">
                                      <p:cBhvr>
                                        <p:cTn id="13" dur="1000" fill="hold"/>
                                        <p:tgtEl>
                                          <p:spTgt spid="2765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765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76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307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0BF771AA-801A-4DAC-A5B6-2F950B1E89EA}" type="slidenum">
              <a:rPr lang="en-US" altLang="zh-TW"/>
              <a:pPr eaLnBrk="1" hangingPunct="1"/>
              <a:t>28</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§4.3</a:t>
            </a:r>
            <a:r>
              <a:rPr lang="zh-TW" altLang="en-US" sz="4400" dirty="0">
                <a:latin typeface="微軟正黑體" pitchFamily="34" charset="-120"/>
                <a:ea typeface="微軟正黑體" pitchFamily="34" charset="-120"/>
              </a:rPr>
              <a:t>環境預測的方法與技術</a:t>
            </a:r>
            <a:endParaRPr lang="zh-TW" altLang="zh-TW" sz="4400" dirty="0">
              <a:latin typeface="微軟正黑體" pitchFamily="34" charset="-120"/>
              <a:ea typeface="微軟正黑體" pitchFamily="34" charset="-120"/>
            </a:endParaRPr>
          </a:p>
        </p:txBody>
      </p:sp>
      <p:sp>
        <p:nvSpPr>
          <p:cNvPr id="28677" name="Rectangle 3"/>
          <p:cNvSpPr>
            <a:spLocks noGrp="1" noChangeArrowheads="1"/>
          </p:cNvSpPr>
          <p:nvPr>
            <p:ph type="body" idx="1"/>
          </p:nvPr>
        </p:nvSpPr>
        <p:spPr>
          <a:xfrm>
            <a:off x="287643" y="1299693"/>
            <a:ext cx="7594333" cy="4523527"/>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腦力激盪</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是一種</a:t>
            </a:r>
            <a:r>
              <a:rPr lang="zh-TW" altLang="en-US" dirty="0" smtClean="0">
                <a:solidFill>
                  <a:srgbClr val="FF5050"/>
                </a:solidFill>
                <a:latin typeface="微軟正黑體" pitchFamily="34" charset="-120"/>
                <a:ea typeface="微軟正黑體" pitchFamily="34" charset="-120"/>
              </a:rPr>
              <a:t>量中求質</a:t>
            </a:r>
            <a:r>
              <a:rPr lang="zh-TW" altLang="en-US" dirty="0" smtClean="0">
                <a:latin typeface="微軟正黑體" pitchFamily="34" charset="-120"/>
                <a:ea typeface="微軟正黑體" pitchFamily="34" charset="-120"/>
              </a:rPr>
              <a:t>，並避免團體的求同壓力，以產生創意方案的團體創意技巧。</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腦力激盪的重要原則</a:t>
            </a:r>
            <a:endParaRPr lang="zh-TW" altLang="zh-TW" dirty="0" smtClean="0">
              <a:latin typeface="微軟正黑體" pitchFamily="34" charset="-120"/>
              <a:ea typeface="微軟正黑體" pitchFamily="34" charset="-120"/>
            </a:endParaRPr>
          </a:p>
        </p:txBody>
      </p:sp>
      <p:graphicFrame>
        <p:nvGraphicFramePr>
          <p:cNvPr id="6" name="資料庫圖表 5"/>
          <p:cNvGraphicFramePr/>
          <p:nvPr>
            <p:extLst>
              <p:ext uri="{D42A27DB-BD31-4B8C-83A1-F6EECF244321}">
                <p14:modId xmlns:p14="http://schemas.microsoft.com/office/powerpoint/2010/main" val="3220040359"/>
              </p:ext>
            </p:extLst>
          </p:nvPr>
        </p:nvGraphicFramePr>
        <p:xfrm>
          <a:off x="554760" y="3170857"/>
          <a:ext cx="8242853" cy="1948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圖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5482" y="4881813"/>
            <a:ext cx="2312988" cy="2030803"/>
          </a:xfrm>
          <a:prstGeom prst="rect">
            <a:avLst/>
          </a:prstGeom>
        </p:spPr>
      </p:pic>
      <p:pic>
        <p:nvPicPr>
          <p:cNvPr id="5" name="圖片 4"/>
          <p:cNvPicPr>
            <a:picLocks noChangeAspect="1"/>
          </p:cNvPicPr>
          <p:nvPr/>
        </p:nvPicPr>
        <p:blipFill>
          <a:blip r:embed="rId9"/>
          <a:stretch>
            <a:fillRect/>
          </a:stretch>
        </p:blipFill>
        <p:spPr>
          <a:xfrm>
            <a:off x="612203" y="5004414"/>
            <a:ext cx="2626827" cy="1553548"/>
          </a:xfrm>
          <a:prstGeom prst="rect">
            <a:avLst/>
          </a:prstGeom>
        </p:spPr>
      </p:pic>
      <p:sp>
        <p:nvSpPr>
          <p:cNvPr id="10" name="乘號 9"/>
          <p:cNvSpPr/>
          <p:nvPr/>
        </p:nvSpPr>
        <p:spPr>
          <a:xfrm>
            <a:off x="-467349" y="4722641"/>
            <a:ext cx="4785930" cy="2201158"/>
          </a:xfrm>
          <a:prstGeom prst="mathMultiply">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pic>
        <p:nvPicPr>
          <p:cNvPr id="11" name="圖片 10"/>
          <p:cNvPicPr>
            <a:picLocks noChangeAspect="1"/>
          </p:cNvPicPr>
          <p:nvPr/>
        </p:nvPicPr>
        <p:blipFill>
          <a:blip r:embed="rId10"/>
          <a:stretch>
            <a:fillRect/>
          </a:stretch>
        </p:blipFill>
        <p:spPr>
          <a:xfrm>
            <a:off x="3779270" y="5031702"/>
            <a:ext cx="2588606" cy="15389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843215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 calcmode="lin" valueType="num">
                                      <p:cBhvr>
                                        <p:cTn id="7" dur="1000" fill="hold"/>
                                        <p:tgtEl>
                                          <p:spTgt spid="2867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67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677">
                                            <p:txEl>
                                              <p:pRg st="0" end="0"/>
                                            </p:txEl>
                                          </p:spTgt>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8677">
                                            <p:txEl>
                                              <p:pRg st="1" end="1"/>
                                            </p:txEl>
                                          </p:spTgt>
                                        </p:tgtEl>
                                        <p:attrNameLst>
                                          <p:attrName>style.visibility</p:attrName>
                                        </p:attrNameLst>
                                      </p:cBhvr>
                                      <p:to>
                                        <p:strVal val="visible"/>
                                      </p:to>
                                    </p:set>
                                    <p:anim calcmode="lin" valueType="num">
                                      <p:cBhvr>
                                        <p:cTn id="13" dur="1000" fill="hold"/>
                                        <p:tgtEl>
                                          <p:spTgt spid="2867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867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8677">
                                            <p:txEl>
                                              <p:pRg st="1" end="1"/>
                                            </p:txEl>
                                          </p:spTgt>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28677">
                                            <p:txEl>
                                              <p:pRg st="2" end="2"/>
                                            </p:txEl>
                                          </p:spTgt>
                                        </p:tgtEl>
                                        <p:attrNameLst>
                                          <p:attrName>style.visibility</p:attrName>
                                        </p:attrNameLst>
                                      </p:cBhvr>
                                      <p:to>
                                        <p:strVal val="visible"/>
                                      </p:to>
                                    </p:set>
                                    <p:anim calcmode="lin" valueType="num">
                                      <p:cBhvr>
                                        <p:cTn id="18" dur="1000" fill="hold"/>
                                        <p:tgtEl>
                                          <p:spTgt spid="28677">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28677">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28677">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from="(-#ppt_w/2)" to="(#ppt_x)" calcmode="lin" valueType="num">
                                      <p:cBhvr>
                                        <p:cTn id="25" dur="600" fill="hold">
                                          <p:stCondLst>
                                            <p:cond delay="0"/>
                                          </p:stCondLst>
                                        </p:cTn>
                                        <p:tgtEl>
                                          <p:spTgt spid="6"/>
                                        </p:tgtEl>
                                        <p:attrNameLst>
                                          <p:attrName>ppt_x</p:attrName>
                                        </p:attrNameLst>
                                      </p:cBhvr>
                                    </p:anim>
                                    <p:anim from="0" to="-1.0" calcmode="lin" valueType="num">
                                      <p:cBhvr>
                                        <p:cTn id="26" dur="200" decel="50000" autoRev="1" fill="hold">
                                          <p:stCondLst>
                                            <p:cond delay="600"/>
                                          </p:stCondLst>
                                        </p:cTn>
                                        <p:tgtEl>
                                          <p:spTgt spid="6"/>
                                        </p:tgtEl>
                                        <p:attrNameLst>
                                          <p:attrName>xshear</p:attrName>
                                        </p:attrNameLst>
                                      </p:cBhvr>
                                    </p:anim>
                                    <p:animScale>
                                      <p:cBhvr>
                                        <p:cTn id="27" dur="200" decel="100000" autoRev="1" fill="hold">
                                          <p:stCondLst>
                                            <p:cond delay="600"/>
                                          </p:stCondLst>
                                        </p:cTn>
                                        <p:tgtEl>
                                          <p:spTgt spid="6"/>
                                        </p:tgtEl>
                                      </p:cBhvr>
                                      <p:from x="100000" y="100000"/>
                                      <p:to x="80000" y="100000"/>
                                    </p:animScale>
                                    <p:anim by="(#ppt_h/3+#ppt_w*0.1)" calcmode="lin" valueType="num">
                                      <p:cBhvr additive="sum">
                                        <p:cTn id="28"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allAtOnce"/>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dirty="0" smtClean="0"/>
              <a:t>策略管理學   </a:t>
            </a:r>
            <a:r>
              <a:rPr lang="en-US" altLang="zh-TW" dirty="0" smtClean="0"/>
              <a:t>Chapter 4   </a:t>
            </a:r>
            <a:r>
              <a:rPr lang="zh-TW" altLang="en-US" dirty="0" smtClean="0"/>
              <a:t>總體環境分析</a:t>
            </a:r>
            <a:endParaRPr lang="en-US" altLang="zh-TW" dirty="0" smtClean="0"/>
          </a:p>
        </p:txBody>
      </p:sp>
      <p:sp>
        <p:nvSpPr>
          <p:cNvPr id="3174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0F7900E0-5F48-4774-A389-0B8CAEFF426E}" type="slidenum">
              <a:rPr lang="en-US" altLang="zh-TW"/>
              <a:pPr eaLnBrk="1" hangingPunct="1"/>
              <a:t>29</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§4.3</a:t>
            </a:r>
            <a:r>
              <a:rPr lang="zh-TW" altLang="en-US" sz="4400" dirty="0">
                <a:latin typeface="微軟正黑體" pitchFamily="34" charset="-120"/>
                <a:ea typeface="微軟正黑體" pitchFamily="34" charset="-120"/>
              </a:rPr>
              <a:t>環境預測的方法與技術</a:t>
            </a:r>
            <a:endParaRPr lang="zh-TW" altLang="zh-TW" sz="4400" dirty="0">
              <a:latin typeface="微軟正黑體" pitchFamily="34" charset="-120"/>
              <a:ea typeface="微軟正黑體" pitchFamily="34" charset="-120"/>
            </a:endParaRPr>
          </a:p>
        </p:txBody>
      </p:sp>
      <p:sp>
        <p:nvSpPr>
          <p:cNvPr id="29701" name="Rectangle 3"/>
          <p:cNvSpPr>
            <a:spLocks noGrp="1" noChangeArrowheads="1"/>
          </p:cNvSpPr>
          <p:nvPr>
            <p:ph type="body" idx="1"/>
          </p:nvPr>
        </p:nvSpPr>
        <p:spPr>
          <a:xfrm>
            <a:off x="468039" y="1553090"/>
            <a:ext cx="8464294" cy="4523527"/>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交互衝擊分析</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主要是用來評估各種未來環境事件的交互影響。</a:t>
            </a:r>
            <a:endParaRPr lang="en-US" altLang="zh-TW" dirty="0" smtClean="0">
              <a:latin typeface="微軟正黑體" pitchFamily="34" charset="-120"/>
              <a:ea typeface="微軟正黑體" pitchFamily="34" charset="-120"/>
            </a:endParaRPr>
          </a:p>
          <a:p>
            <a:pPr eaLnBrk="1" hangingPunct="1">
              <a:defRPr/>
            </a:pPr>
            <a:endParaRPr lang="zh-TW" altLang="zh-TW" dirty="0" smtClean="0"/>
          </a:p>
        </p:txBody>
      </p:sp>
      <p:sp>
        <p:nvSpPr>
          <p:cNvPr id="29702" name="文字方塊 5"/>
          <p:cNvSpPr txBox="1">
            <a:spLocks noChangeArrowheads="1"/>
          </p:cNvSpPr>
          <p:nvPr/>
        </p:nvSpPr>
        <p:spPr bwMode="auto">
          <a:xfrm>
            <a:off x="1844372" y="3514130"/>
            <a:ext cx="2756657" cy="2123658"/>
          </a:xfrm>
          <a:prstGeom prst="rect">
            <a:avLst/>
          </a:prstGeom>
          <a:solidFill>
            <a:srgbClr val="00B0F0"/>
          </a:solidFill>
          <a:ln w="9525">
            <a:noFill/>
            <a:miter lim="800000"/>
            <a:headEnd/>
            <a:tailEnd/>
          </a:ln>
          <a:scene3d>
            <a:camera prst="orthographicFront"/>
            <a:lightRig rig="threePt" dir="t"/>
          </a:scene3d>
          <a:sp3d>
            <a:bevelT/>
          </a:sp3d>
        </p:spPr>
        <p:txBody>
          <a:bodyPr wrap="square">
            <a:spAutoFit/>
          </a:bodyPr>
          <a:lstStyle/>
          <a:p>
            <a:pPr>
              <a:defRPr/>
            </a:pPr>
            <a:r>
              <a:rPr lang="zh-TW" altLang="en-US" sz="2200" b="1" dirty="0">
                <a:latin typeface="微軟正黑體" pitchFamily="34" charset="-120"/>
                <a:ea typeface="微軟正黑體" pitchFamily="34" charset="-120"/>
              </a:rPr>
              <a:t>當主要競爭者突然大幅降價時，往往可能引發一連串的連鎖反應，運用交互衝擊分析可以評估其可能產生的交互影響。</a:t>
            </a:r>
          </a:p>
        </p:txBody>
      </p:sp>
      <p:pic>
        <p:nvPicPr>
          <p:cNvPr id="8" name="圖片 7" descr="untitled 11.bmp"/>
          <p:cNvPicPr>
            <a:picLocks noChangeAspect="1"/>
          </p:cNvPicPr>
          <p:nvPr/>
        </p:nvPicPr>
        <p:blipFill>
          <a:blip r:embed="rId3"/>
          <a:stretch>
            <a:fillRect/>
          </a:stretch>
        </p:blipFill>
        <p:spPr>
          <a:xfrm>
            <a:off x="5207775" y="3081903"/>
            <a:ext cx="2138257" cy="2555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14370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par>
                                <p:cTn id="11" presetID="26" presetClass="entr" presetSubtype="0" fill="hold" nodeType="withEffect">
                                  <p:stCondLst>
                                    <p:cond delay="0"/>
                                  </p:stCondLst>
                                  <p:childTnLst>
                                    <p:set>
                                      <p:cBhvr>
                                        <p:cTn id="12" dur="1" fill="hold">
                                          <p:stCondLst>
                                            <p:cond delay="0"/>
                                          </p:stCondLst>
                                        </p:cTn>
                                        <p:tgtEl>
                                          <p:spTgt spid="29702"/>
                                        </p:tgtEl>
                                        <p:attrNameLst>
                                          <p:attrName>style.visibility</p:attrName>
                                        </p:attrNameLst>
                                      </p:cBhvr>
                                      <p:to>
                                        <p:strVal val="visible"/>
                                      </p:to>
                                    </p:set>
                                    <p:animEffect transition="in" filter="wipe(down)">
                                      <p:cBhvr>
                                        <p:cTn id="13" dur="580">
                                          <p:stCondLst>
                                            <p:cond delay="0"/>
                                          </p:stCondLst>
                                        </p:cTn>
                                        <p:tgtEl>
                                          <p:spTgt spid="29702"/>
                                        </p:tgtEl>
                                      </p:cBhvr>
                                    </p:animEffect>
                                    <p:anim calcmode="lin" valueType="num">
                                      <p:cBhvr>
                                        <p:cTn id="14" dur="1822" tmFilter="0,0; 0.14,0.36; 0.43,0.73; 0.71,0.91; 1.0,1.0">
                                          <p:stCondLst>
                                            <p:cond delay="0"/>
                                          </p:stCondLst>
                                        </p:cTn>
                                        <p:tgtEl>
                                          <p:spTgt spid="2970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970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970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970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9702"/>
                                        </p:tgtEl>
                                        <p:attrNameLst>
                                          <p:attrName>ppt_y</p:attrName>
                                        </p:attrNameLst>
                                      </p:cBhvr>
                                      <p:tavLst>
                                        <p:tav tm="0" fmla="#ppt_y-sin(pi*$)/81">
                                          <p:val>
                                            <p:fltVal val="0"/>
                                          </p:val>
                                        </p:tav>
                                        <p:tav tm="100000">
                                          <p:val>
                                            <p:fltVal val="1"/>
                                          </p:val>
                                        </p:tav>
                                      </p:tavLst>
                                    </p:anim>
                                    <p:animScale>
                                      <p:cBhvr>
                                        <p:cTn id="19" dur="26">
                                          <p:stCondLst>
                                            <p:cond delay="650"/>
                                          </p:stCondLst>
                                        </p:cTn>
                                        <p:tgtEl>
                                          <p:spTgt spid="29702"/>
                                        </p:tgtEl>
                                      </p:cBhvr>
                                      <p:to x="100000" y="60000"/>
                                    </p:animScale>
                                    <p:animScale>
                                      <p:cBhvr>
                                        <p:cTn id="20" dur="166" decel="50000">
                                          <p:stCondLst>
                                            <p:cond delay="676"/>
                                          </p:stCondLst>
                                        </p:cTn>
                                        <p:tgtEl>
                                          <p:spTgt spid="29702"/>
                                        </p:tgtEl>
                                      </p:cBhvr>
                                      <p:to x="100000" y="100000"/>
                                    </p:animScale>
                                    <p:animScale>
                                      <p:cBhvr>
                                        <p:cTn id="21" dur="26">
                                          <p:stCondLst>
                                            <p:cond delay="1312"/>
                                          </p:stCondLst>
                                        </p:cTn>
                                        <p:tgtEl>
                                          <p:spTgt spid="29702"/>
                                        </p:tgtEl>
                                      </p:cBhvr>
                                      <p:to x="100000" y="80000"/>
                                    </p:animScale>
                                    <p:animScale>
                                      <p:cBhvr>
                                        <p:cTn id="22" dur="166" decel="50000">
                                          <p:stCondLst>
                                            <p:cond delay="1338"/>
                                          </p:stCondLst>
                                        </p:cTn>
                                        <p:tgtEl>
                                          <p:spTgt spid="29702"/>
                                        </p:tgtEl>
                                      </p:cBhvr>
                                      <p:to x="100000" y="100000"/>
                                    </p:animScale>
                                    <p:animScale>
                                      <p:cBhvr>
                                        <p:cTn id="23" dur="26">
                                          <p:stCondLst>
                                            <p:cond delay="1642"/>
                                          </p:stCondLst>
                                        </p:cTn>
                                        <p:tgtEl>
                                          <p:spTgt spid="29702"/>
                                        </p:tgtEl>
                                      </p:cBhvr>
                                      <p:to x="100000" y="90000"/>
                                    </p:animScale>
                                    <p:animScale>
                                      <p:cBhvr>
                                        <p:cTn id="24" dur="166" decel="50000">
                                          <p:stCondLst>
                                            <p:cond delay="1668"/>
                                          </p:stCondLst>
                                        </p:cTn>
                                        <p:tgtEl>
                                          <p:spTgt spid="29702"/>
                                        </p:tgtEl>
                                      </p:cBhvr>
                                      <p:to x="100000" y="100000"/>
                                    </p:animScale>
                                    <p:animScale>
                                      <p:cBhvr>
                                        <p:cTn id="25" dur="26">
                                          <p:stCondLst>
                                            <p:cond delay="1808"/>
                                          </p:stCondLst>
                                        </p:cTn>
                                        <p:tgtEl>
                                          <p:spTgt spid="29702"/>
                                        </p:tgtEl>
                                      </p:cBhvr>
                                      <p:to x="100000" y="95000"/>
                                    </p:animScale>
                                    <p:animScale>
                                      <p:cBhvr>
                                        <p:cTn id="26" dur="166" decel="50000">
                                          <p:stCondLst>
                                            <p:cond delay="1834"/>
                                          </p:stCondLst>
                                        </p:cTn>
                                        <p:tgtEl>
                                          <p:spTgt spid="297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p>
        </p:txBody>
      </p:sp>
      <p:sp>
        <p:nvSpPr>
          <p:cNvPr id="512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1FAF7E18-92E4-4D8F-9BAD-EC59B7DC47E1}" type="slidenum">
              <a:rPr lang="en-US" altLang="zh-TW"/>
              <a:pPr eaLnBrk="1" hangingPunct="1"/>
              <a:t>3</a:t>
            </a:fld>
            <a:endParaRPr lang="en-US" altLang="zh-TW"/>
          </a:p>
        </p:txBody>
      </p:sp>
      <p:sp>
        <p:nvSpPr>
          <p:cNvPr id="512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200" dirty="0">
                <a:solidFill>
                  <a:schemeClr val="accent6">
                    <a:lumMod val="50000"/>
                  </a:schemeClr>
                </a:solidFill>
                <a:latin typeface="微軟正黑體" panose="020B0604030504040204" pitchFamily="34" charset="-120"/>
                <a:ea typeface="微軟正黑體" panose="020B0604030504040204" pitchFamily="34" charset="-120"/>
              </a:rPr>
              <a:t>CHAPTER 4  </a:t>
            </a:r>
            <a:r>
              <a:rPr lang="zh-TW" altLang="en-US" sz="4200" dirty="0">
                <a:solidFill>
                  <a:schemeClr val="accent6">
                    <a:lumMod val="50000"/>
                  </a:schemeClr>
                </a:solidFill>
                <a:latin typeface="微軟正黑體" panose="020B0604030504040204" pitchFamily="34" charset="-120"/>
                <a:ea typeface="微軟正黑體" panose="020B0604030504040204" pitchFamily="34" charset="-120"/>
              </a:rPr>
              <a:t>總體環境分析</a:t>
            </a:r>
            <a:endParaRPr lang="zh-TW" altLang="zh-TW" sz="42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5125" name="Text Box 5"/>
          <p:cNvSpPr txBox="1">
            <a:spLocks noChangeArrowheads="1"/>
          </p:cNvSpPr>
          <p:nvPr/>
        </p:nvSpPr>
        <p:spPr bwMode="auto">
          <a:xfrm>
            <a:off x="7748588" y="47625"/>
            <a:ext cx="130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i="1"/>
              <a:t>Chapter 4</a:t>
            </a:r>
          </a:p>
        </p:txBody>
      </p:sp>
      <p:graphicFrame>
        <p:nvGraphicFramePr>
          <p:cNvPr id="7" name="資料庫圖表 6"/>
          <p:cNvGraphicFramePr/>
          <p:nvPr>
            <p:extLst>
              <p:ext uri="{D42A27DB-BD31-4B8C-83A1-F6EECF244321}">
                <p14:modId xmlns:p14="http://schemas.microsoft.com/office/powerpoint/2010/main" val="101158039"/>
              </p:ext>
            </p:extLst>
          </p:nvPr>
        </p:nvGraphicFramePr>
        <p:xfrm>
          <a:off x="901148" y="1834322"/>
          <a:ext cx="71826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1879802"/>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3277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E47568AF-4B04-42B5-A72C-D591038C008A}" type="slidenum">
              <a:rPr lang="en-US" altLang="zh-TW"/>
              <a:pPr eaLnBrk="1" hangingPunct="1"/>
              <a:t>30</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§4.3</a:t>
            </a:r>
            <a:r>
              <a:rPr lang="zh-TW" altLang="en-US" sz="4400" dirty="0">
                <a:latin typeface="微軟正黑體" pitchFamily="34" charset="-120"/>
                <a:ea typeface="微軟正黑體" pitchFamily="34" charset="-120"/>
              </a:rPr>
              <a:t>環境預測的方法與技術</a:t>
            </a:r>
            <a:endParaRPr lang="zh-TW" altLang="zh-TW" sz="4400" dirty="0">
              <a:latin typeface="微軟正黑體" pitchFamily="34" charset="-120"/>
              <a:ea typeface="微軟正黑體" pitchFamily="34" charset="-120"/>
            </a:endParaRPr>
          </a:p>
        </p:txBody>
      </p:sp>
      <p:sp>
        <p:nvSpPr>
          <p:cNvPr id="30725" name="Rectangle 3"/>
          <p:cNvSpPr>
            <a:spLocks noGrp="1" noChangeArrowheads="1"/>
          </p:cNvSpPr>
          <p:nvPr>
            <p:ph type="body" idx="1"/>
          </p:nvPr>
        </p:nvSpPr>
        <p:spPr>
          <a:xfrm>
            <a:off x="532751" y="1513251"/>
            <a:ext cx="7594333" cy="4523527"/>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關鍵事件分析</a:t>
            </a:r>
            <a:r>
              <a:rPr lang="zh-TW" sz="3200" dirty="0" smtClean="0">
                <a:solidFill>
                  <a:schemeClr val="accent6">
                    <a:lumMod val="75000"/>
                  </a:schemeClr>
                </a:solidFill>
                <a:latin typeface="微軟正黑體" pitchFamily="34" charset="-120"/>
                <a:ea typeface="微軟正黑體" pitchFamily="34" charset="-120"/>
              </a:rPr>
              <a:t> </a:t>
            </a:r>
            <a:endParaRPr lang="en-US" altLang="zh-TW" sz="3200" dirty="0" smtClean="0">
              <a:solidFill>
                <a:schemeClr val="accent6">
                  <a:lumMod val="75000"/>
                </a:schemeClr>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針對所選出的關鍵事件，策略管理人員可以根據其衝擊的程度與衝擊的影響時間幅度來進行分析。</a:t>
            </a:r>
          </a:p>
          <a:p>
            <a:pPr eaLnBrk="1" hangingPunct="1">
              <a:defRPr/>
            </a:pPr>
            <a:endParaRPr lang="zh-TW" altLang="zh-TW" dirty="0" smtClean="0"/>
          </a:p>
        </p:txBody>
      </p:sp>
      <p:pic>
        <p:nvPicPr>
          <p:cNvPr id="6" name="圖片 6" descr="04-02.jpg"/>
          <p:cNvPicPr>
            <a:picLocks noChangeAspect="1"/>
          </p:cNvPicPr>
          <p:nvPr/>
        </p:nvPicPr>
        <p:blipFill>
          <a:blip r:embed="rId3"/>
          <a:srcRect/>
          <a:stretch>
            <a:fillRect/>
          </a:stretch>
        </p:blipFill>
        <p:spPr bwMode="auto">
          <a:xfrm>
            <a:off x="1819725" y="3468550"/>
            <a:ext cx="5918544" cy="3089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文字方塊 6"/>
          <p:cNvSpPr txBox="1"/>
          <p:nvPr/>
        </p:nvSpPr>
        <p:spPr>
          <a:xfrm rot="20986671">
            <a:off x="824394" y="3471307"/>
            <a:ext cx="2473614" cy="400110"/>
          </a:xfrm>
          <a:prstGeom prst="rect">
            <a:avLst/>
          </a:prstGeom>
          <a:solidFill>
            <a:srgbClr val="FFFF66"/>
          </a:solidFill>
          <a:scene3d>
            <a:camera prst="orthographicFront"/>
            <a:lightRig rig="threePt" dir="t"/>
          </a:scene3d>
          <a:sp3d>
            <a:bevelT/>
          </a:sp3d>
        </p:spPr>
        <p:txBody>
          <a:bodyPr anchor="ctr">
            <a:spAutoFit/>
          </a:bodyPr>
          <a:lstStyle/>
          <a:p>
            <a:pPr algn="ctr">
              <a:defRPr/>
            </a:pPr>
            <a:r>
              <a:rPr lang="zh-TW" altLang="en-US" sz="2000" b="1" dirty="0">
                <a:solidFill>
                  <a:srgbClr val="0070C0"/>
                </a:solidFill>
                <a:latin typeface="微軟正黑體" pitchFamily="34" charset="-120"/>
                <a:ea typeface="微軟正黑體" pitchFamily="34" charset="-120"/>
              </a:rPr>
              <a:t>關鍵事件分析圖</a:t>
            </a:r>
          </a:p>
        </p:txBody>
      </p:sp>
    </p:spTree>
    <p:extLst>
      <p:ext uri="{BB962C8B-B14F-4D97-AF65-F5344CB8AC3E}">
        <p14:creationId xmlns:p14="http://schemas.microsoft.com/office/powerpoint/2010/main" val="11129519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 calcmode="lin" valueType="num">
                                      <p:cBhvr>
                                        <p:cTn id="7" dur="1000" fill="hold"/>
                                        <p:tgtEl>
                                          <p:spTgt spid="3072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72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25">
                                            <p:txEl>
                                              <p:pRg st="0" end="0"/>
                                            </p:txEl>
                                          </p:spTgt>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0725">
                                            <p:txEl>
                                              <p:pRg st="1" end="1"/>
                                            </p:txEl>
                                          </p:spTgt>
                                        </p:tgtEl>
                                        <p:attrNameLst>
                                          <p:attrName>style.visibility</p:attrName>
                                        </p:attrNameLst>
                                      </p:cBhvr>
                                      <p:to>
                                        <p:strVal val="visible"/>
                                      </p:to>
                                    </p:set>
                                    <p:anim calcmode="lin" valueType="num">
                                      <p:cBhvr>
                                        <p:cTn id="13" dur="1000" fill="hold"/>
                                        <p:tgtEl>
                                          <p:spTgt spid="30725">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072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072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49625" y="2697163"/>
            <a:ext cx="3860800" cy="1233487"/>
          </a:xfrm>
          <a:extLst/>
        </p:spPr>
        <p:txBody>
          <a:bodyPr/>
          <a:lstStyle/>
          <a:p>
            <a:pPr eaLnBrk="1" hangingPunct="1">
              <a:defRPr/>
            </a:pPr>
            <a:r>
              <a:rPr lang="en-US" altLang="zh-TW" sz="4400" dirty="0" smtClean="0">
                <a:latin typeface="微軟正黑體" pitchFamily="34" charset="-120"/>
                <a:ea typeface="微軟正黑體" pitchFamily="34" charset="-120"/>
              </a:rPr>
              <a:t>THE</a:t>
            </a:r>
            <a:r>
              <a:rPr lang="zh-TW" altLang="en-US" sz="4400" dirty="0" smtClean="0">
                <a:latin typeface="微軟正黑體" pitchFamily="34" charset="-120"/>
                <a:ea typeface="微軟正黑體" pitchFamily="34" charset="-120"/>
              </a:rPr>
              <a:t> </a:t>
            </a:r>
            <a:r>
              <a:rPr lang="en-US" altLang="zh-TW" sz="4400" dirty="0" smtClean="0">
                <a:latin typeface="微軟正黑體" pitchFamily="34" charset="-120"/>
                <a:ea typeface="微軟正黑體" pitchFamily="34" charset="-120"/>
              </a:rPr>
              <a:t>END</a:t>
            </a:r>
            <a:endParaRPr lang="zh-TW" altLang="en-US" sz="4400" dirty="0">
              <a:latin typeface="微軟正黑體" pitchFamily="34" charset="-120"/>
              <a:ea typeface="微軟正黑體" pitchFamily="34" charset="-120"/>
            </a:endParaRPr>
          </a:p>
        </p:txBody>
      </p:sp>
      <p:sp>
        <p:nvSpPr>
          <p:cNvPr id="13315" name="日期版面配置區 3"/>
          <p:cNvSpPr>
            <a:spLocks noGrp="1"/>
          </p:cNvSpPr>
          <p:nvPr>
            <p:ph type="dt" sz="quarter" idx="10"/>
          </p:nvPr>
        </p:nvSpPr>
        <p:spPr bwMode="auto">
          <a:xfrm>
            <a:off x="3028950" y="63754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Blip>
                <a:blip r:embed="rId2"/>
              </a:buBlip>
              <a:defRPr sz="2800" b="1">
                <a:solidFill>
                  <a:schemeClr val="tx1"/>
                </a:solidFill>
                <a:latin typeface="標楷體" panose="03000509000000000000" pitchFamily="65" charset="-120"/>
                <a:ea typeface="標楷體" panose="03000509000000000000" pitchFamily="65" charset="-120"/>
              </a:defRPr>
            </a:lvl1pPr>
            <a:lvl2pPr marL="742950" indent="-285750">
              <a:lnSpc>
                <a:spcPct val="90000"/>
              </a:lnSpc>
              <a:spcBef>
                <a:spcPts val="500"/>
              </a:spcBef>
              <a:buBlip>
                <a:blip r:embed="rId3"/>
              </a:buBlip>
              <a:defRPr sz="2400" b="1">
                <a:solidFill>
                  <a:schemeClr val="tx1"/>
                </a:solidFill>
                <a:latin typeface="標楷體" panose="03000509000000000000" pitchFamily="65" charset="-120"/>
                <a:ea typeface="標楷體" panose="03000509000000000000" pitchFamily="65" charset="-120"/>
              </a:defRPr>
            </a:lvl2pPr>
            <a:lvl3pPr marL="1143000" indent="-228600">
              <a:lnSpc>
                <a:spcPct val="90000"/>
              </a:lnSpc>
              <a:spcBef>
                <a:spcPts val="500"/>
              </a:spcBef>
              <a:buBlip>
                <a:blip r:embed="rId4"/>
              </a:buBlip>
              <a:defRPr sz="2000" b="1">
                <a:solidFill>
                  <a:schemeClr val="tx1"/>
                </a:solidFill>
                <a:latin typeface="標楷體" panose="03000509000000000000" pitchFamily="65" charset="-120"/>
                <a:ea typeface="標楷體" panose="03000509000000000000" pitchFamily="65" charset="-120"/>
              </a:defRPr>
            </a:lvl3pPr>
            <a:lvl4pPr marL="1600200" indent="-228600">
              <a:lnSpc>
                <a:spcPct val="90000"/>
              </a:lnSpc>
              <a:spcBef>
                <a:spcPts val="500"/>
              </a:spcBef>
              <a:buBlip>
                <a:blip r:embed="rId5"/>
              </a:buBlip>
              <a:defRPr b="1">
                <a:solidFill>
                  <a:schemeClr val="tx1"/>
                </a:solidFill>
                <a:latin typeface="標楷體" panose="03000509000000000000" pitchFamily="65" charset="-120"/>
                <a:ea typeface="標楷體" panose="03000509000000000000" pitchFamily="65" charset="-120"/>
              </a:defRPr>
            </a:lvl4pPr>
            <a:lvl5pPr marL="2057400" indent="-228600">
              <a:lnSpc>
                <a:spcPct val="90000"/>
              </a:lnSpc>
              <a:spcBef>
                <a:spcPts val="500"/>
              </a:spcBef>
              <a:buBlip>
                <a:blip r:embed="rId6"/>
              </a:buBlip>
              <a:defRPr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9pPr>
          </a:lstStyle>
          <a:p>
            <a:pPr algn="ctr" fontAlgn="base">
              <a:lnSpc>
                <a:spcPct val="100000"/>
              </a:lnSpc>
              <a:spcBef>
                <a:spcPct val="0"/>
              </a:spcBef>
              <a:spcAft>
                <a:spcPct val="0"/>
              </a:spcAft>
              <a:buFontTx/>
              <a:buNone/>
            </a:pPr>
            <a:r>
              <a:rPr kumimoji="1" lang="zh-TW" altLang="en-US" sz="1200" b="0" smtClean="0">
                <a:latin typeface="Arial" panose="020B0604020202020204" pitchFamily="34" charset="0"/>
                <a:ea typeface="微軟正黑體" panose="020B0604030504040204" pitchFamily="34" charset="-120"/>
              </a:rPr>
              <a:t>策略管理學   </a:t>
            </a:r>
            <a:r>
              <a:rPr kumimoji="1" lang="en-US" altLang="zh-TW" sz="1200" b="0" smtClean="0">
                <a:latin typeface="Arial" panose="020B0604020202020204" pitchFamily="34" charset="0"/>
                <a:ea typeface="微軟正黑體" panose="020B0604030504040204" pitchFamily="34" charset="-120"/>
              </a:rPr>
              <a:t>Chapter 1   </a:t>
            </a:r>
            <a:r>
              <a:rPr kumimoji="1" lang="zh-TW" altLang="en-US" sz="1200" b="0" smtClean="0">
                <a:latin typeface="Arial" panose="020B0604020202020204" pitchFamily="34" charset="0"/>
                <a:ea typeface="微軟正黑體" panose="020B0604030504040204" pitchFamily="34" charset="-120"/>
              </a:rPr>
              <a:t>緒論</a:t>
            </a:r>
          </a:p>
        </p:txBody>
      </p:sp>
      <p:sp>
        <p:nvSpPr>
          <p:cNvPr id="13316"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Blip>
                <a:blip r:embed="rId2"/>
              </a:buBlip>
              <a:defRPr sz="2800" b="1">
                <a:solidFill>
                  <a:schemeClr val="tx1"/>
                </a:solidFill>
                <a:latin typeface="標楷體" panose="03000509000000000000" pitchFamily="65" charset="-120"/>
                <a:ea typeface="標楷體" panose="03000509000000000000" pitchFamily="65" charset="-120"/>
              </a:defRPr>
            </a:lvl1pPr>
            <a:lvl2pPr marL="742950" indent="-285750">
              <a:lnSpc>
                <a:spcPct val="90000"/>
              </a:lnSpc>
              <a:spcBef>
                <a:spcPts val="500"/>
              </a:spcBef>
              <a:buBlip>
                <a:blip r:embed="rId3"/>
              </a:buBlip>
              <a:defRPr sz="2400" b="1">
                <a:solidFill>
                  <a:schemeClr val="tx1"/>
                </a:solidFill>
                <a:latin typeface="標楷體" panose="03000509000000000000" pitchFamily="65" charset="-120"/>
                <a:ea typeface="標楷體" panose="03000509000000000000" pitchFamily="65" charset="-120"/>
              </a:defRPr>
            </a:lvl2pPr>
            <a:lvl3pPr marL="1143000" indent="-228600">
              <a:lnSpc>
                <a:spcPct val="90000"/>
              </a:lnSpc>
              <a:spcBef>
                <a:spcPts val="500"/>
              </a:spcBef>
              <a:buBlip>
                <a:blip r:embed="rId4"/>
              </a:buBlip>
              <a:defRPr sz="2000" b="1">
                <a:solidFill>
                  <a:schemeClr val="tx1"/>
                </a:solidFill>
                <a:latin typeface="標楷體" panose="03000509000000000000" pitchFamily="65" charset="-120"/>
                <a:ea typeface="標楷體" panose="03000509000000000000" pitchFamily="65" charset="-120"/>
              </a:defRPr>
            </a:lvl3pPr>
            <a:lvl4pPr marL="1600200" indent="-228600">
              <a:lnSpc>
                <a:spcPct val="90000"/>
              </a:lnSpc>
              <a:spcBef>
                <a:spcPts val="500"/>
              </a:spcBef>
              <a:buBlip>
                <a:blip r:embed="rId5"/>
              </a:buBlip>
              <a:defRPr b="1">
                <a:solidFill>
                  <a:schemeClr val="tx1"/>
                </a:solidFill>
                <a:latin typeface="標楷體" panose="03000509000000000000" pitchFamily="65" charset="-120"/>
                <a:ea typeface="標楷體" panose="03000509000000000000" pitchFamily="65" charset="-120"/>
              </a:defRPr>
            </a:lvl4pPr>
            <a:lvl5pPr marL="2057400" indent="-228600">
              <a:lnSpc>
                <a:spcPct val="90000"/>
              </a:lnSpc>
              <a:spcBef>
                <a:spcPts val="500"/>
              </a:spcBef>
              <a:buBlip>
                <a:blip r:embed="rId6"/>
              </a:buBlip>
              <a:defRPr b="1">
                <a:solidFill>
                  <a:schemeClr val="tx1"/>
                </a:solidFill>
                <a:latin typeface="標楷體" panose="03000509000000000000" pitchFamily="65" charset="-120"/>
                <a:ea typeface="標楷體" panose="03000509000000000000" pitchFamily="65" charset="-120"/>
              </a:defRPr>
            </a:lvl5pPr>
            <a:lvl6pPr marL="25146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6pPr>
            <a:lvl7pPr marL="29718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7pPr>
            <a:lvl8pPr marL="34290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8pPr>
            <a:lvl9pPr marL="3886200" indent="-228600" eaLnBrk="0" fontAlgn="base" hangingPunct="0">
              <a:lnSpc>
                <a:spcPct val="90000"/>
              </a:lnSpc>
              <a:spcBef>
                <a:spcPts val="500"/>
              </a:spcBef>
              <a:spcAft>
                <a:spcPct val="0"/>
              </a:spcAft>
              <a:buBlip>
                <a:blip r:embed="rId6"/>
              </a:buBlip>
              <a:defRPr b="1">
                <a:solidFill>
                  <a:schemeClr val="tx1"/>
                </a:solidFill>
                <a:latin typeface="標楷體" panose="03000509000000000000" pitchFamily="65" charset="-120"/>
                <a:ea typeface="標楷體" panose="03000509000000000000" pitchFamily="65" charset="-120"/>
              </a:defRPr>
            </a:lvl9pPr>
          </a:lstStyle>
          <a:p>
            <a:pPr>
              <a:lnSpc>
                <a:spcPct val="100000"/>
              </a:lnSpc>
              <a:spcBef>
                <a:spcPct val="0"/>
              </a:spcBef>
              <a:buFontTx/>
              <a:buNone/>
            </a:pPr>
            <a:r>
              <a:rPr kumimoji="1" lang="en-US" altLang="zh-TW" sz="1100" b="0" smtClean="0">
                <a:latin typeface="Arial" panose="020B0604020202020204" pitchFamily="34" charset="0"/>
                <a:ea typeface="微軟正黑體" panose="020B0604030504040204" pitchFamily="34" charset="-120"/>
              </a:rPr>
              <a:t>1-</a:t>
            </a:r>
            <a:fld id="{0C8DEB85-B560-4340-8C61-187833F480D5}" type="slidenum">
              <a:rPr kumimoji="1" lang="en-US" altLang="zh-TW" sz="1100" b="0" smtClean="0">
                <a:latin typeface="Arial" panose="020B0604020202020204" pitchFamily="34" charset="0"/>
                <a:ea typeface="微軟正黑體" panose="020B0604030504040204" pitchFamily="34" charset="-120"/>
              </a:rPr>
              <a:pPr>
                <a:lnSpc>
                  <a:spcPct val="100000"/>
                </a:lnSpc>
                <a:spcBef>
                  <a:spcPct val="0"/>
                </a:spcBef>
                <a:buFontTx/>
                <a:buNone/>
              </a:pPr>
              <a:t>31</a:t>
            </a:fld>
            <a:endParaRPr kumimoji="1" lang="en-US" altLang="zh-TW" sz="1100" b="0" smtClean="0">
              <a:latin typeface="Arial" panose="020B0604020202020204" pitchFamily="34" charset="0"/>
              <a:ea typeface="微軟正黑體" panose="020B0604030504040204" pitchFamily="34" charset="-12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614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14954496-3649-4A45-9298-475D0BA4FD43}" type="slidenum">
              <a:rPr lang="en-US" altLang="zh-TW"/>
              <a:pPr eaLnBrk="1" hangingPunct="1"/>
              <a:t>4</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§4.1</a:t>
            </a:r>
            <a:r>
              <a:rPr lang="zh-TW" altLang="en-US" sz="4400" dirty="0">
                <a:latin typeface="微軟正黑體" pitchFamily="34" charset="-120"/>
                <a:ea typeface="微軟正黑體" pitchFamily="34" charset="-120"/>
              </a:rPr>
              <a:t>環境分析的架構與內涵</a:t>
            </a:r>
            <a:endParaRPr lang="zh-TW" altLang="zh-TW" sz="4400" dirty="0">
              <a:latin typeface="微軟正黑體" pitchFamily="34" charset="-120"/>
              <a:ea typeface="微軟正黑體" pitchFamily="34" charset="-120"/>
            </a:endParaRPr>
          </a:p>
        </p:txBody>
      </p:sp>
      <p:sp>
        <p:nvSpPr>
          <p:cNvPr id="6149" name="Rectangle 3"/>
          <p:cNvSpPr>
            <a:spLocks noGrp="1" noChangeArrowheads="1"/>
          </p:cNvSpPr>
          <p:nvPr>
            <p:ph type="body" idx="1"/>
          </p:nvPr>
        </p:nvSpPr>
        <p:spPr>
          <a:xfrm>
            <a:off x="628047" y="1426694"/>
            <a:ext cx="7594333" cy="4523527"/>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環境分析的架構</a:t>
            </a:r>
            <a:endParaRPr lang="en-US" altLang="zh-TW" sz="3200" dirty="0" smtClean="0">
              <a:solidFill>
                <a:schemeClr val="accent6">
                  <a:lumMod val="75000"/>
                </a:schemeClr>
              </a:solidFill>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企業無法免於外部環境的影響，它們必須和環境進行交換。</a:t>
            </a:r>
            <a:endParaRPr lang="en-US" altLang="zh-TW" dirty="0" smtClean="0">
              <a:latin typeface="微軟正黑體" pitchFamily="34" charset="-120"/>
              <a:ea typeface="微軟正黑體" pitchFamily="34" charset="-120"/>
            </a:endParaRPr>
          </a:p>
          <a:p>
            <a:pPr eaLnBrk="1" hangingPunct="1">
              <a:buFontTx/>
              <a:buBlip>
                <a:blip r:embed="rId2"/>
              </a:buBlip>
              <a:defRPr/>
            </a:pPr>
            <a:r>
              <a:rPr lang="zh-TW" altLang="en-US" dirty="0" smtClean="0">
                <a:latin typeface="微軟正黑體" pitchFamily="34" charset="-120"/>
                <a:ea typeface="微軟正黑體" pitchFamily="34" charset="-120"/>
              </a:rPr>
              <a:t>策略管理人員面臨的環境可以分成個體環境、總體環境與超環境三種。</a:t>
            </a:r>
            <a:endParaRPr lang="zh-TW" altLang="zh-TW" dirty="0" smtClean="0">
              <a:latin typeface="微軟正黑體" pitchFamily="34" charset="-120"/>
              <a:ea typeface="微軟正黑體" pitchFamily="34" charset="-120"/>
            </a:endParaRPr>
          </a:p>
        </p:txBody>
      </p:sp>
      <p:sp>
        <p:nvSpPr>
          <p:cNvPr id="6150" name="文字方塊 6"/>
          <p:cNvSpPr txBox="1">
            <a:spLocks noChangeArrowheads="1"/>
          </p:cNvSpPr>
          <p:nvPr/>
        </p:nvSpPr>
        <p:spPr bwMode="auto">
          <a:xfrm>
            <a:off x="1821987" y="4309407"/>
            <a:ext cx="2198736" cy="1938992"/>
          </a:xfrm>
          <a:prstGeom prst="rect">
            <a:avLst/>
          </a:prstGeom>
          <a:solidFill>
            <a:srgbClr val="FF5050"/>
          </a:solidFill>
          <a:ln w="9525">
            <a:noFill/>
            <a:miter lim="800000"/>
            <a:headEnd/>
            <a:tailEnd/>
          </a:ln>
          <a:scene3d>
            <a:camera prst="orthographicFront"/>
            <a:lightRig rig="threePt" dir="t"/>
          </a:scene3d>
          <a:sp3d>
            <a:bevelT/>
          </a:sp3d>
        </p:spPr>
        <p:txBody>
          <a:bodyPr>
            <a:spAutoFit/>
          </a:bodyPr>
          <a:lstStyle/>
          <a:p>
            <a:pPr>
              <a:defRPr/>
            </a:pPr>
            <a:r>
              <a:rPr lang="zh-TW" altLang="en-US" sz="2000" b="1" dirty="0" smtClean="0">
                <a:solidFill>
                  <a:schemeClr val="bg1"/>
                </a:solidFill>
                <a:latin typeface="微軟正黑體" pitchFamily="34" charset="-120"/>
                <a:ea typeface="微軟正黑體" pitchFamily="34" charset="-120"/>
              </a:rPr>
              <a:t>金價的飛漲和崩跌曾經超出很多人的想像，顯示了環境的變化不但迅速，而且難以預測。</a:t>
            </a:r>
            <a:endParaRPr lang="zh-TW" altLang="en-US" sz="2000" b="1" dirty="0">
              <a:solidFill>
                <a:schemeClr val="bg1"/>
              </a:solidFill>
              <a:latin typeface="微軟正黑體" pitchFamily="34" charset="-120"/>
              <a:ea typeface="微軟正黑體" pitchFamily="34" charset="-120"/>
            </a:endParaRPr>
          </a:p>
        </p:txBody>
      </p:sp>
      <p:pic>
        <p:nvPicPr>
          <p:cNvPr id="3" name="圖片 2"/>
          <p:cNvPicPr>
            <a:picLocks noChangeAspect="1"/>
          </p:cNvPicPr>
          <p:nvPr/>
        </p:nvPicPr>
        <p:blipFill>
          <a:blip r:embed="rId3">
            <a:extLst>
              <a:ext uri="{BEBA8EAE-BF5A-486C-A8C5-ECC9F3942E4B}">
                <a14:imgProps xmlns:a14="http://schemas.microsoft.com/office/drawing/2010/main">
                  <a14:imgLayer r:embed="rId4">
                    <a14:imgEffect>
                      <a14:backgroundRemoval t="5000" b="90000" l="4250" r="98000">
                        <a14:foregroundMark x1="13000" y1="64667" x2="16000" y2="55333"/>
                        <a14:backgroundMark x1="55250" y1="64333" x2="32250" y2="80000"/>
                      </a14:backgroundRemoval>
                    </a14:imgEffect>
                  </a14:imgLayer>
                </a14:imgProps>
              </a:ext>
            </a:extLst>
          </a:blip>
          <a:stretch>
            <a:fillRect/>
          </a:stretch>
        </p:blipFill>
        <p:spPr>
          <a:xfrm>
            <a:off x="4605687" y="4083666"/>
            <a:ext cx="3299060" cy="2474295"/>
          </a:xfrm>
          <a:prstGeom prst="rect">
            <a:avLst/>
          </a:prstGeom>
        </p:spPr>
      </p:pic>
    </p:spTree>
    <p:extLst>
      <p:ext uri="{BB962C8B-B14F-4D97-AF65-F5344CB8AC3E}">
        <p14:creationId xmlns:p14="http://schemas.microsoft.com/office/powerpoint/2010/main" val="14879147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calcmode="lin" valueType="num">
                                      <p:cBhvr>
                                        <p:cTn id="7" dur="1000" fill="hold"/>
                                        <p:tgtEl>
                                          <p:spTgt spid="614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14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4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149">
                                            <p:txEl>
                                              <p:pRg st="1" end="1"/>
                                            </p:txEl>
                                          </p:spTgt>
                                        </p:tgtEl>
                                        <p:attrNameLst>
                                          <p:attrName>style.visibility</p:attrName>
                                        </p:attrNameLst>
                                      </p:cBhvr>
                                      <p:to>
                                        <p:strVal val="visible"/>
                                      </p:to>
                                    </p:set>
                                    <p:anim calcmode="lin" valueType="num">
                                      <p:cBhvr>
                                        <p:cTn id="14" dur="1000" fill="hold"/>
                                        <p:tgtEl>
                                          <p:spTgt spid="614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14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14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149">
                                            <p:txEl>
                                              <p:pRg st="2" end="2"/>
                                            </p:txEl>
                                          </p:spTgt>
                                        </p:tgtEl>
                                        <p:attrNameLst>
                                          <p:attrName>style.visibility</p:attrName>
                                        </p:attrNameLst>
                                      </p:cBhvr>
                                      <p:to>
                                        <p:strVal val="visible"/>
                                      </p:to>
                                    </p:set>
                                    <p:anim calcmode="lin" valueType="num">
                                      <p:cBhvr>
                                        <p:cTn id="21" dur="1000" fill="hold"/>
                                        <p:tgtEl>
                                          <p:spTgt spid="614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14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14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150"/>
                                        </p:tgtEl>
                                        <p:attrNameLst>
                                          <p:attrName>style.visibility</p:attrName>
                                        </p:attrNameLst>
                                      </p:cBhvr>
                                      <p:to>
                                        <p:strVal val="visible"/>
                                      </p:to>
                                    </p:set>
                                    <p:animEffect transition="in" filter="fade">
                                      <p:cBhvr>
                                        <p:cTn id="28" dur="500"/>
                                        <p:tgtEl>
                                          <p:spTgt spid="6150"/>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P spid="61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7171"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369FE025-DBA5-44DF-B995-687CB8338B7D}" type="slidenum">
              <a:rPr lang="en-US" altLang="zh-TW"/>
              <a:pPr eaLnBrk="1" hangingPunct="1"/>
              <a:t>5</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§4.1</a:t>
            </a:r>
            <a:r>
              <a:rPr lang="zh-TW" altLang="en-US" sz="4400" dirty="0">
                <a:latin typeface="微軟正黑體" pitchFamily="34" charset="-120"/>
                <a:ea typeface="微軟正黑體" pitchFamily="34" charset="-120"/>
              </a:rPr>
              <a:t>環境分析的架構與內涵</a:t>
            </a:r>
            <a:endParaRPr lang="zh-TW" altLang="zh-TW" sz="4400" dirty="0">
              <a:latin typeface="微軟正黑體" pitchFamily="34" charset="-120"/>
              <a:ea typeface="微軟正黑體" pitchFamily="34" charset="-120"/>
            </a:endParaRPr>
          </a:p>
        </p:txBody>
      </p:sp>
      <p:sp>
        <p:nvSpPr>
          <p:cNvPr id="7173" name="Rectangle 3"/>
          <p:cNvSpPr>
            <a:spLocks noGrp="1" noChangeArrowheads="1"/>
          </p:cNvSpPr>
          <p:nvPr>
            <p:ph type="body" idx="1"/>
          </p:nvPr>
        </p:nvSpPr>
        <p:spPr>
          <a:xfrm>
            <a:off x="567890" y="1569433"/>
            <a:ext cx="7594333" cy="4523527"/>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個體環境</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個體環境是指對企業的經營有直接與立即影響的環境變數。</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個體環境也稱為直接環境。</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個體環境的內容大多是偏向產業內的變數，亦即同一產業內的企業往往會面臨著類似的個體環境。個體環境又稱為產業環境或市場環境。</a:t>
            </a:r>
            <a:endParaRPr lang="zh-TW" altLang="zh-TW" dirty="0" smtClean="0">
              <a:latin typeface="微軟正黑體" pitchFamily="34" charset="-120"/>
              <a:ea typeface="微軟正黑體" pitchFamily="34" charset="-120"/>
            </a:endParaRPr>
          </a:p>
        </p:txBody>
      </p:sp>
      <p:sp>
        <p:nvSpPr>
          <p:cNvPr id="3" name="AutoShape 2" descr="「消費者」的圖片搜尋結果"/>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4" name="圖片 3"/>
          <p:cNvPicPr>
            <a:picLocks noChangeAspect="1"/>
          </p:cNvPicPr>
          <p:nvPr/>
        </p:nvPicPr>
        <p:blipFill rotWithShape="1">
          <a:blip r:embed="rId3"/>
          <a:srcRect l="57279" t="10111"/>
          <a:stretch/>
        </p:blipFill>
        <p:spPr>
          <a:xfrm>
            <a:off x="7304723" y="5200233"/>
            <a:ext cx="1200400" cy="14640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圖片 4"/>
          <p:cNvPicPr>
            <a:picLocks noChangeAspect="1"/>
          </p:cNvPicPr>
          <p:nvPr/>
        </p:nvPicPr>
        <p:blipFill>
          <a:blip r:embed="rId4"/>
          <a:stretch>
            <a:fillRect/>
          </a:stretch>
        </p:blipFill>
        <p:spPr>
          <a:xfrm>
            <a:off x="5339001" y="5233027"/>
            <a:ext cx="1552097" cy="1398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242718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500"/>
                            </p:stCondLst>
                            <p:childTnLst>
                              <p:par>
                                <p:cTn id="5" presetID="55" presetClass="entr" presetSubtype="0" fill="hold" grpId="0" nodeType="with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 calcmode="lin" valueType="num">
                                      <p:cBhvr>
                                        <p:cTn id="7" dur="1000" fill="hold"/>
                                        <p:tgtEl>
                                          <p:spTgt spid="717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17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17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173">
                                            <p:txEl>
                                              <p:pRg st="1" end="1"/>
                                            </p:txEl>
                                          </p:spTgt>
                                        </p:tgtEl>
                                        <p:attrNameLst>
                                          <p:attrName>style.visibility</p:attrName>
                                        </p:attrNameLst>
                                      </p:cBhvr>
                                      <p:to>
                                        <p:strVal val="visible"/>
                                      </p:to>
                                    </p:set>
                                    <p:anim calcmode="lin" valueType="num">
                                      <p:cBhvr>
                                        <p:cTn id="14" dur="1000" fill="hold"/>
                                        <p:tgtEl>
                                          <p:spTgt spid="717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17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17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173">
                                            <p:txEl>
                                              <p:pRg st="2" end="2"/>
                                            </p:txEl>
                                          </p:spTgt>
                                        </p:tgtEl>
                                        <p:attrNameLst>
                                          <p:attrName>style.visibility</p:attrName>
                                        </p:attrNameLst>
                                      </p:cBhvr>
                                      <p:to>
                                        <p:strVal val="visible"/>
                                      </p:to>
                                    </p:set>
                                    <p:anim calcmode="lin" valueType="num">
                                      <p:cBhvr>
                                        <p:cTn id="29" dur="1000" fill="hold"/>
                                        <p:tgtEl>
                                          <p:spTgt spid="7173">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7173">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7173">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7173">
                                            <p:txEl>
                                              <p:pRg st="3" end="3"/>
                                            </p:txEl>
                                          </p:spTgt>
                                        </p:tgtEl>
                                        <p:attrNameLst>
                                          <p:attrName>style.visibility</p:attrName>
                                        </p:attrNameLst>
                                      </p:cBhvr>
                                      <p:to>
                                        <p:strVal val="visible"/>
                                      </p:to>
                                    </p:set>
                                    <p:anim calcmode="lin" valueType="num">
                                      <p:cBhvr>
                                        <p:cTn id="36" dur="1000" fill="hold"/>
                                        <p:tgtEl>
                                          <p:spTgt spid="7173">
                                            <p:txEl>
                                              <p:pRg st="3" end="3"/>
                                            </p:txEl>
                                          </p:spTgt>
                                        </p:tgtEl>
                                        <p:attrNameLst>
                                          <p:attrName>ppt_w</p:attrName>
                                        </p:attrNameLst>
                                      </p:cBhvr>
                                      <p:tavLst>
                                        <p:tav tm="0">
                                          <p:val>
                                            <p:strVal val="#ppt_w*0.70"/>
                                          </p:val>
                                        </p:tav>
                                        <p:tav tm="100000">
                                          <p:val>
                                            <p:strVal val="#ppt_w"/>
                                          </p:val>
                                        </p:tav>
                                      </p:tavLst>
                                    </p:anim>
                                    <p:anim calcmode="lin" valueType="num">
                                      <p:cBhvr>
                                        <p:cTn id="37" dur="1000" fill="hold"/>
                                        <p:tgtEl>
                                          <p:spTgt spid="7173">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71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8195"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888A8A42-0AAC-46FB-8398-1844BD563A37}" type="slidenum">
              <a:rPr lang="en-US" altLang="zh-TW"/>
              <a:pPr eaLnBrk="1" hangingPunct="1"/>
              <a:t>6</a:t>
            </a:fld>
            <a:endParaRPr lang="en-US" altLang="zh-TW"/>
          </a:p>
        </p:txBody>
      </p:sp>
      <p:sp>
        <p:nvSpPr>
          <p:cNvPr id="2"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§4.1</a:t>
            </a:r>
            <a:r>
              <a:rPr lang="zh-TW" altLang="en-US" sz="4400" dirty="0">
                <a:latin typeface="微軟正黑體" pitchFamily="34" charset="-120"/>
                <a:ea typeface="微軟正黑體" pitchFamily="34" charset="-120"/>
              </a:rPr>
              <a:t>環境分析的架構與內涵</a:t>
            </a:r>
            <a:endParaRPr lang="zh-TW" altLang="zh-TW" sz="4400" dirty="0">
              <a:latin typeface="微軟正黑體" pitchFamily="34" charset="-120"/>
              <a:ea typeface="微軟正黑體" pitchFamily="34" charset="-120"/>
            </a:endParaRPr>
          </a:p>
        </p:txBody>
      </p:sp>
      <p:sp>
        <p:nvSpPr>
          <p:cNvPr id="8197" name="Rectangle 3"/>
          <p:cNvSpPr>
            <a:spLocks noGrp="1" noChangeArrowheads="1"/>
          </p:cNvSpPr>
          <p:nvPr>
            <p:ph type="body" idx="1"/>
          </p:nvPr>
        </p:nvSpPr>
        <p:spPr>
          <a:xfrm>
            <a:off x="368167" y="1400772"/>
            <a:ext cx="8070913" cy="4523527"/>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總體環境</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總體環境是指對企業的經營有間接影響的環境變數。</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總體環境又稱為間接環境。</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總體環境的變數通常變化比較緩慢，但影響層面卻很大而廣泛，其所影響的不只是單一產業，而是泛產業，亦即很多不同產業都會受其影響。</a:t>
            </a:r>
          </a:p>
          <a:p>
            <a:pPr eaLnBrk="1" hangingPunct="1">
              <a:defRPr/>
            </a:pPr>
            <a:endParaRPr lang="zh-TW" altLang="zh-TW" dirty="0" smtClean="0"/>
          </a:p>
        </p:txBody>
      </p:sp>
      <p:pic>
        <p:nvPicPr>
          <p:cNvPr id="4" name="圖片 3"/>
          <p:cNvPicPr>
            <a:picLocks noChangeAspect="1"/>
          </p:cNvPicPr>
          <p:nvPr/>
        </p:nvPicPr>
        <p:blipFill>
          <a:blip r:embed="rId3"/>
          <a:stretch>
            <a:fillRect/>
          </a:stretch>
        </p:blipFill>
        <p:spPr>
          <a:xfrm>
            <a:off x="6538498" y="5086249"/>
            <a:ext cx="2191574" cy="1471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圖片 4"/>
          <p:cNvPicPr>
            <a:picLocks noChangeAspect="1"/>
          </p:cNvPicPr>
          <p:nvPr/>
        </p:nvPicPr>
        <p:blipFill>
          <a:blip r:embed="rId4"/>
          <a:stretch>
            <a:fillRect/>
          </a:stretch>
        </p:blipFill>
        <p:spPr>
          <a:xfrm>
            <a:off x="3984383" y="5086248"/>
            <a:ext cx="2211592" cy="1471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840788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 calcmode="lin" valueType="num">
                                      <p:cBhvr>
                                        <p:cTn id="7" dur="1000" fill="hold"/>
                                        <p:tgtEl>
                                          <p:spTgt spid="819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19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19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7">
                                            <p:txEl>
                                              <p:pRg st="1" end="1"/>
                                            </p:txEl>
                                          </p:spTgt>
                                        </p:tgtEl>
                                        <p:attrNameLst>
                                          <p:attrName>style.visibility</p:attrName>
                                        </p:attrNameLst>
                                      </p:cBhvr>
                                      <p:to>
                                        <p:strVal val="visible"/>
                                      </p:to>
                                    </p:set>
                                    <p:anim calcmode="lin" valueType="num">
                                      <p:cBhvr>
                                        <p:cTn id="14" dur="1000" fill="hold"/>
                                        <p:tgtEl>
                                          <p:spTgt spid="819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819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197">
                                            <p:txEl>
                                              <p:pRg st="1" end="1"/>
                                            </p:txEl>
                                          </p:spTgt>
                                        </p:tgtEl>
                                      </p:cBhvr>
                                    </p:animEffect>
                                  </p:childTnLst>
                                </p:cTn>
                              </p:par>
                            </p:childTnLst>
                          </p:cTn>
                        </p:par>
                        <p:par>
                          <p:cTn id="17" fill="hold" nodeType="with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8197">
                                            <p:txEl>
                                              <p:pRg st="2" end="2"/>
                                            </p:txEl>
                                          </p:spTgt>
                                        </p:tgtEl>
                                        <p:attrNameLst>
                                          <p:attrName>style.visibility</p:attrName>
                                        </p:attrNameLst>
                                      </p:cBhvr>
                                      <p:to>
                                        <p:strVal val="visible"/>
                                      </p:to>
                                    </p:set>
                                    <p:anim calcmode="lin" valueType="num">
                                      <p:cBhvr>
                                        <p:cTn id="29" dur="1000" fill="hold"/>
                                        <p:tgtEl>
                                          <p:spTgt spid="8197">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8197">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8197">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8197">
                                            <p:txEl>
                                              <p:pRg st="3" end="3"/>
                                            </p:txEl>
                                          </p:spTgt>
                                        </p:tgtEl>
                                        <p:attrNameLst>
                                          <p:attrName>style.visibility</p:attrName>
                                        </p:attrNameLst>
                                      </p:cBhvr>
                                      <p:to>
                                        <p:strVal val="visible"/>
                                      </p:to>
                                    </p:set>
                                    <p:anim calcmode="lin" valueType="num">
                                      <p:cBhvr>
                                        <p:cTn id="36" dur="1000" fill="hold"/>
                                        <p:tgtEl>
                                          <p:spTgt spid="8197">
                                            <p:txEl>
                                              <p:pRg st="3" end="3"/>
                                            </p:txEl>
                                          </p:spTgt>
                                        </p:tgtEl>
                                        <p:attrNameLst>
                                          <p:attrName>ppt_w</p:attrName>
                                        </p:attrNameLst>
                                      </p:cBhvr>
                                      <p:tavLst>
                                        <p:tav tm="0">
                                          <p:val>
                                            <p:strVal val="#ppt_w*0.70"/>
                                          </p:val>
                                        </p:tav>
                                        <p:tav tm="100000">
                                          <p:val>
                                            <p:strVal val="#ppt_w"/>
                                          </p:val>
                                        </p:tav>
                                      </p:tavLst>
                                    </p:anim>
                                    <p:anim calcmode="lin" valueType="num">
                                      <p:cBhvr>
                                        <p:cTn id="37" dur="1000" fill="hold"/>
                                        <p:tgtEl>
                                          <p:spTgt spid="8197">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81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9219"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88ED6A6D-0EAB-405F-90E2-DB10AAE2BE95}" type="slidenum">
              <a:rPr lang="en-US" altLang="zh-TW"/>
              <a:pPr eaLnBrk="1" hangingPunct="1"/>
              <a:t>7</a:t>
            </a:fld>
            <a:endParaRPr lang="en-US" altLang="zh-TW"/>
          </a:p>
        </p:txBody>
      </p:sp>
      <p:sp>
        <p:nvSpPr>
          <p:cNvPr id="8194" name="Rectangle 2"/>
          <p:cNvSpPr>
            <a:spLocks noGrp="1" noChangeArrowheads="1"/>
          </p:cNvSpPr>
          <p:nvPr>
            <p:ph type="title"/>
          </p:nvPr>
        </p:nvSpPr>
        <p:spPr>
          <a:xfrm>
            <a:off x="457200" y="8045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§4.1</a:t>
            </a:r>
            <a:r>
              <a:rPr lang="zh-TW" altLang="en-US" sz="4400" dirty="0">
                <a:latin typeface="微軟正黑體" pitchFamily="34" charset="-120"/>
                <a:ea typeface="微軟正黑體" pitchFamily="34" charset="-120"/>
              </a:rPr>
              <a:t>環境分析的架構與內涵</a:t>
            </a:r>
            <a:endParaRPr lang="zh-TW" altLang="zh-TW" sz="4400" dirty="0">
              <a:latin typeface="微軟正黑體" pitchFamily="34" charset="-120"/>
              <a:ea typeface="微軟正黑體" pitchFamily="34" charset="-120"/>
            </a:endParaRPr>
          </a:p>
        </p:txBody>
      </p:sp>
      <p:sp>
        <p:nvSpPr>
          <p:cNvPr id="9221" name="Rectangle 3"/>
          <p:cNvSpPr>
            <a:spLocks noGrp="1" noChangeArrowheads="1"/>
          </p:cNvSpPr>
          <p:nvPr>
            <p:ph type="body" idx="1"/>
          </p:nvPr>
        </p:nvSpPr>
        <p:spPr>
          <a:xfrm>
            <a:off x="571764" y="1272154"/>
            <a:ext cx="8229600" cy="4525963"/>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超</a:t>
            </a:r>
            <a:r>
              <a:rPr lang="zh-TW" altLang="en-US" sz="3200" dirty="0" smtClean="0">
                <a:solidFill>
                  <a:schemeClr val="accent6">
                    <a:lumMod val="75000"/>
                  </a:schemeClr>
                </a:solidFill>
                <a:latin typeface="微軟正黑體" pitchFamily="34" charset="-120"/>
                <a:ea typeface="微軟正黑體" pitchFamily="34" charset="-120"/>
              </a:rPr>
              <a:t>環境</a:t>
            </a:r>
            <a:endParaRPr lang="en-US" altLang="zh-TW" sz="3200" dirty="0" smtClean="0">
              <a:solidFill>
                <a:schemeClr val="accent6">
                  <a:lumMod val="75000"/>
                </a:schemeClr>
              </a:solidFill>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超環境又名鬼神環境，這是指宇宙中所存在的一些冥冥不可知的力量。</a:t>
            </a:r>
            <a:endParaRPr lang="en-US" altLang="zh-TW" dirty="0" smtClean="0">
              <a:latin typeface="微軟正黑體" pitchFamily="34" charset="-120"/>
              <a:ea typeface="微軟正黑體" pitchFamily="34" charset="-120"/>
            </a:endParaRPr>
          </a:p>
          <a:p>
            <a:pPr>
              <a:buFontTx/>
              <a:buBlip>
                <a:blip r:embed="rId2"/>
              </a:buBlip>
              <a:defRPr/>
            </a:pPr>
            <a:r>
              <a:rPr lang="zh-TW" altLang="en-US" dirty="0" smtClean="0">
                <a:latin typeface="微軟正黑體" pitchFamily="34" charset="-120"/>
                <a:ea typeface="微軟正黑體" pitchFamily="34" charset="-120"/>
              </a:rPr>
              <a:t>由於有些企業相信這些冥冥不可知的力量會影響其經營績效，因此會試圖去掌握與影響超環境的變數。</a:t>
            </a:r>
          </a:p>
          <a:p>
            <a:pPr eaLnBrk="1" hangingPunct="1">
              <a:defRPr/>
            </a:pPr>
            <a:endParaRPr lang="zh-TW" altLang="zh-TW" dirty="0" smtClean="0"/>
          </a:p>
        </p:txBody>
      </p:sp>
      <p:pic>
        <p:nvPicPr>
          <p:cNvPr id="8" name="Picture 4" descr="「風水」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706" y="4483885"/>
            <a:ext cx="2556446" cy="17096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 name="Picture 6" descr="「開工拜拜」的圖片搜尋結果"/>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0" r="3310" b="7257"/>
          <a:stretch/>
        </p:blipFill>
        <p:spPr bwMode="auto">
          <a:xfrm>
            <a:off x="5570094" y="4299276"/>
            <a:ext cx="2222834" cy="1905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191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p:cTn id="7" dur="1000" fill="hold"/>
                                        <p:tgtEl>
                                          <p:spTgt spid="922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2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2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221">
                                            <p:txEl>
                                              <p:pRg st="1" end="1"/>
                                            </p:txEl>
                                          </p:spTgt>
                                        </p:tgtEl>
                                        <p:attrNameLst>
                                          <p:attrName>style.visibility</p:attrName>
                                        </p:attrNameLst>
                                      </p:cBhvr>
                                      <p:to>
                                        <p:strVal val="visible"/>
                                      </p:to>
                                    </p:set>
                                    <p:anim calcmode="lin" valueType="num">
                                      <p:cBhvr>
                                        <p:cTn id="14" dur="1000" fill="hold"/>
                                        <p:tgtEl>
                                          <p:spTgt spid="922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22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22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221">
                                            <p:txEl>
                                              <p:pRg st="2" end="2"/>
                                            </p:txEl>
                                          </p:spTgt>
                                        </p:tgtEl>
                                        <p:attrNameLst>
                                          <p:attrName>style.visibility</p:attrName>
                                        </p:attrNameLst>
                                      </p:cBhvr>
                                      <p:to>
                                        <p:strVal val="visible"/>
                                      </p:to>
                                    </p:set>
                                    <p:anim calcmode="lin" valueType="num">
                                      <p:cBhvr>
                                        <p:cTn id="21" dur="1000" fill="hold"/>
                                        <p:tgtEl>
                                          <p:spTgt spid="922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22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221">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10243"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BEDD97A1-BAD2-4012-869C-48B93574B55D}" type="slidenum">
              <a:rPr lang="en-US" altLang="zh-TW"/>
              <a:pPr eaLnBrk="1" hangingPunct="1"/>
              <a:t>8</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§4.1</a:t>
            </a:r>
            <a:r>
              <a:rPr lang="zh-TW" altLang="en-US" sz="4400" dirty="0">
                <a:latin typeface="微軟正黑體" pitchFamily="34" charset="-120"/>
                <a:ea typeface="微軟正黑體" pitchFamily="34" charset="-120"/>
              </a:rPr>
              <a:t>環境分析的架構與內涵</a:t>
            </a:r>
            <a:endParaRPr lang="zh-TW" altLang="zh-TW" sz="4400" dirty="0">
              <a:latin typeface="微軟正黑體" pitchFamily="34" charset="-120"/>
              <a:ea typeface="微軟正黑體" pitchFamily="34" charset="-120"/>
            </a:endParaRPr>
          </a:p>
        </p:txBody>
      </p:sp>
      <p:pic>
        <p:nvPicPr>
          <p:cNvPr id="6" name="Picture 4" descr="4-1"/>
          <p:cNvPicPr>
            <a:picLocks noChangeAspect="1" noChangeArrowheads="1"/>
          </p:cNvPicPr>
          <p:nvPr/>
        </p:nvPicPr>
        <p:blipFill>
          <a:blip r:embed="rId2"/>
          <a:srcRect/>
          <a:stretch>
            <a:fillRect/>
          </a:stretch>
        </p:blipFill>
        <p:spPr bwMode="auto">
          <a:xfrm>
            <a:off x="998055" y="1114621"/>
            <a:ext cx="7271301" cy="52928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文字方塊 6"/>
          <p:cNvSpPr txBox="1"/>
          <p:nvPr/>
        </p:nvSpPr>
        <p:spPr>
          <a:xfrm rot="20986671">
            <a:off x="383525" y="1472469"/>
            <a:ext cx="2473614" cy="400110"/>
          </a:xfrm>
          <a:prstGeom prst="rect">
            <a:avLst/>
          </a:prstGeom>
          <a:solidFill>
            <a:srgbClr val="FFFF66"/>
          </a:solidFill>
          <a:scene3d>
            <a:camera prst="orthographicFront"/>
            <a:lightRig rig="threePt" dir="t"/>
          </a:scene3d>
          <a:sp3d>
            <a:bevelT/>
          </a:sp3d>
        </p:spPr>
        <p:txBody>
          <a:bodyPr anchor="ctr">
            <a:spAutoFit/>
          </a:bodyPr>
          <a:lstStyle/>
          <a:p>
            <a:pPr algn="ctr">
              <a:defRPr/>
            </a:pPr>
            <a:r>
              <a:rPr lang="zh-TW" altLang="en-US" sz="2000" b="1" dirty="0">
                <a:solidFill>
                  <a:srgbClr val="0070C0"/>
                </a:solidFill>
                <a:latin typeface="微軟正黑體" pitchFamily="34" charset="-120"/>
                <a:ea typeface="微軟正黑體" pitchFamily="34" charset="-120"/>
              </a:rPr>
              <a:t>企業環境的架構</a:t>
            </a:r>
          </a:p>
        </p:txBody>
      </p:sp>
    </p:spTree>
    <p:extLst>
      <p:ext uri="{BB962C8B-B14F-4D97-AF65-F5344CB8AC3E}">
        <p14:creationId xmlns:p14="http://schemas.microsoft.com/office/powerpoint/2010/main" val="32663422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版面配置區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mtClean="0"/>
              <a:t>策略管理學   </a:t>
            </a:r>
            <a:r>
              <a:rPr lang="en-US" altLang="zh-TW" smtClean="0"/>
              <a:t>Chapter 4   </a:t>
            </a:r>
            <a:r>
              <a:rPr lang="zh-TW" altLang="en-US" smtClean="0"/>
              <a:t>總體環境分析</a:t>
            </a:r>
            <a:endParaRPr lang="en-US" altLang="zh-TW" smtClean="0"/>
          </a:p>
        </p:txBody>
      </p:sp>
      <p:sp>
        <p:nvSpPr>
          <p:cNvPr id="11267"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a:t>4-</a:t>
            </a:r>
            <a:fld id="{3E587A32-C5F3-4DA2-A631-D4ECD053BF0C}" type="slidenum">
              <a:rPr lang="en-US" altLang="zh-TW"/>
              <a:pPr eaLnBrk="1" hangingPunct="1"/>
              <a:t>9</a:t>
            </a:fld>
            <a:endParaRPr lang="en-US" altLang="zh-TW"/>
          </a:p>
        </p:txBody>
      </p:sp>
      <p:sp>
        <p:nvSpPr>
          <p:cNvPr id="819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zh-TW" sz="4400" dirty="0">
                <a:latin typeface="微軟正黑體" pitchFamily="34" charset="-120"/>
                <a:ea typeface="微軟正黑體" pitchFamily="34" charset="-120"/>
              </a:rPr>
              <a:t>§4.1</a:t>
            </a:r>
            <a:r>
              <a:rPr lang="zh-TW" altLang="en-US" sz="4400" dirty="0">
                <a:latin typeface="微軟正黑體" pitchFamily="34" charset="-120"/>
                <a:ea typeface="微軟正黑體" pitchFamily="34" charset="-120"/>
              </a:rPr>
              <a:t>環境分析的架構與內涵</a:t>
            </a:r>
            <a:endParaRPr lang="zh-TW" altLang="zh-TW" sz="4400" dirty="0">
              <a:latin typeface="微軟正黑體" pitchFamily="34" charset="-120"/>
              <a:ea typeface="微軟正黑體" pitchFamily="34" charset="-120"/>
            </a:endParaRPr>
          </a:p>
        </p:txBody>
      </p:sp>
      <p:sp>
        <p:nvSpPr>
          <p:cNvPr id="11269" name="Rectangle 3"/>
          <p:cNvSpPr>
            <a:spLocks noGrp="1" noChangeArrowheads="1"/>
          </p:cNvSpPr>
          <p:nvPr>
            <p:ph type="body" idx="1"/>
          </p:nvPr>
        </p:nvSpPr>
        <p:spPr>
          <a:xfrm>
            <a:off x="707758" y="1502120"/>
            <a:ext cx="7594333" cy="4523527"/>
          </a:xfrm>
        </p:spPr>
        <p:txBody>
          <a:bodyPr/>
          <a:lstStyle/>
          <a:p>
            <a:pPr eaLnBrk="1" hangingPunct="1">
              <a:defRPr/>
            </a:pPr>
            <a:r>
              <a:rPr lang="zh-TW" altLang="en-US" dirty="0" smtClean="0"/>
              <a:t>  </a:t>
            </a:r>
            <a:r>
              <a:rPr lang="zh-TW" altLang="en-US" sz="3200" dirty="0" smtClean="0">
                <a:solidFill>
                  <a:schemeClr val="accent6">
                    <a:lumMod val="75000"/>
                  </a:schemeClr>
                </a:solidFill>
                <a:latin typeface="微軟正黑體" pitchFamily="34" charset="-120"/>
                <a:ea typeface="微軟正黑體" pitchFamily="34" charset="-120"/>
              </a:rPr>
              <a:t>環境分析的內涵 </a:t>
            </a:r>
            <a:endParaRPr lang="en-US" altLang="zh-TW" sz="3200" dirty="0" smtClean="0">
              <a:solidFill>
                <a:schemeClr val="accent6">
                  <a:lumMod val="75000"/>
                </a:schemeClr>
              </a:solidFill>
              <a:latin typeface="微軟正黑體" pitchFamily="34" charset="-120"/>
              <a:ea typeface="微軟正黑體" pitchFamily="34" charset="-120"/>
            </a:endParaRPr>
          </a:p>
          <a:p>
            <a:pPr eaLnBrk="1" hangingPunct="1">
              <a:defRPr/>
            </a:pPr>
            <a:endParaRPr lang="zh-TW" altLang="zh-TW" dirty="0" smtClean="0"/>
          </a:p>
        </p:txBody>
      </p:sp>
      <p:graphicFrame>
        <p:nvGraphicFramePr>
          <p:cNvPr id="6" name="資料庫圖表 5"/>
          <p:cNvGraphicFramePr/>
          <p:nvPr>
            <p:extLst/>
          </p:nvPr>
        </p:nvGraphicFramePr>
        <p:xfrm>
          <a:off x="2266121" y="2205382"/>
          <a:ext cx="54466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圖片 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50538" y="2625652"/>
            <a:ext cx="1986736" cy="1611730"/>
          </a:xfrm>
          <a:prstGeom prst="rect">
            <a:avLst/>
          </a:prstGeom>
        </p:spPr>
      </p:pic>
      <p:pic>
        <p:nvPicPr>
          <p:cNvPr id="4" name="圖片 3"/>
          <p:cNvPicPr>
            <a:picLocks noChangeAspect="1"/>
          </p:cNvPicPr>
          <p:nvPr/>
        </p:nvPicPr>
        <p:blipFill>
          <a:blip r:embed="rId9"/>
          <a:stretch>
            <a:fillRect/>
          </a:stretch>
        </p:blipFill>
        <p:spPr>
          <a:xfrm>
            <a:off x="7598829" y="5322384"/>
            <a:ext cx="1406525" cy="1406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3826135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1414</TotalTime>
  <Words>1756</Words>
  <Application>Microsoft Office PowerPoint</Application>
  <PresentationFormat>如螢幕大小 (4:3)</PresentationFormat>
  <Paragraphs>203</Paragraphs>
  <Slides>31</Slides>
  <Notes>1</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31</vt:i4>
      </vt:variant>
    </vt:vector>
  </HeadingPairs>
  <TitlesOfParts>
    <vt:vector size="39" baseType="lpstr">
      <vt:lpstr>Calibri</vt:lpstr>
      <vt:lpstr>新細明體</vt:lpstr>
      <vt:lpstr>Arial</vt:lpstr>
      <vt:lpstr>標楷體</vt:lpstr>
      <vt:lpstr>微軟正黑體</vt:lpstr>
      <vt:lpstr>Times New Roman</vt:lpstr>
      <vt:lpstr>Office 佈景主題</vt:lpstr>
      <vt:lpstr>自訂設計</vt:lpstr>
      <vt:lpstr>PowerPoint 簡報</vt:lpstr>
      <vt:lpstr>第 4 章</vt:lpstr>
      <vt:lpstr>CHAPTER 4  總體環境分析</vt:lpstr>
      <vt:lpstr>§4.1環境分析的架構與內涵</vt:lpstr>
      <vt:lpstr>§4.1環境分析的架構與內涵</vt:lpstr>
      <vt:lpstr>§4.1環境分析的架構與內涵</vt:lpstr>
      <vt:lpstr>§4.1環境分析的架構與內涵</vt:lpstr>
      <vt:lpstr>§4.1環境分析的架構與內涵</vt:lpstr>
      <vt:lpstr>§4.1環境分析的架構與內涵</vt:lpstr>
      <vt:lpstr>CHAPTER 4  總體環境分析</vt:lpstr>
      <vt:lpstr>§4.2總體環境變數</vt:lpstr>
      <vt:lpstr>§4.2總體環境變數</vt:lpstr>
      <vt:lpstr>§4.2總體環境變數</vt:lpstr>
      <vt:lpstr>§4.2總體環境變數</vt:lpstr>
      <vt:lpstr>§4.2總體環境變數</vt:lpstr>
      <vt:lpstr>§4.2總體環境變數</vt:lpstr>
      <vt:lpstr>§4.2總體環境變數</vt:lpstr>
      <vt:lpstr>§4.2總體環境變數</vt:lpstr>
      <vt:lpstr>§4.2總體環境變數</vt:lpstr>
      <vt:lpstr>CHAPTER 4  總體環境分析</vt:lpstr>
      <vt:lpstr>§4.3環境預測的方法與技術</vt:lpstr>
      <vt:lpstr>§4.3環境預測的方法與技術</vt:lpstr>
      <vt:lpstr>§4.3環境預測的方法與技術</vt:lpstr>
      <vt:lpstr>§4.3環境預測的方法與技術</vt:lpstr>
      <vt:lpstr>§4.3環境預測的方法與技術</vt:lpstr>
      <vt:lpstr>§4.3環境預測的方法與技術</vt:lpstr>
      <vt:lpstr>§4.3環境預測的方法與技術</vt:lpstr>
      <vt:lpstr>§4.3環境預測的方法與技術</vt:lpstr>
      <vt:lpstr>§4.3環境預測的方法與技術</vt:lpstr>
      <vt:lpstr>§4.3環境預測的方法與技術</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賴姵均</dc:creator>
  <cp:lastModifiedBy>USER</cp:lastModifiedBy>
  <cp:revision>98</cp:revision>
  <dcterms:created xsi:type="dcterms:W3CDTF">2016-08-22T01:57:40Z</dcterms:created>
  <dcterms:modified xsi:type="dcterms:W3CDTF">2017-06-23T07:15:43Z</dcterms:modified>
</cp:coreProperties>
</file>