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3" r:id="rId2"/>
  </p:sldMasterIdLst>
  <p:notesMasterIdLst>
    <p:notesMasterId r:id="rId52"/>
  </p:notesMasterIdLst>
  <p:handoutMasterIdLst>
    <p:handoutMasterId r:id="rId53"/>
  </p:handoutMasterIdLst>
  <p:sldIdLst>
    <p:sldId id="347" r:id="rId3"/>
    <p:sldId id="299" r:id="rId4"/>
    <p:sldId id="297" r:id="rId5"/>
    <p:sldId id="300" r:id="rId6"/>
    <p:sldId id="298" r:id="rId7"/>
    <p:sldId id="348" r:id="rId8"/>
    <p:sldId id="303" r:id="rId9"/>
    <p:sldId id="305" r:id="rId10"/>
    <p:sldId id="307" r:id="rId11"/>
    <p:sldId id="301" r:id="rId12"/>
    <p:sldId id="308" r:id="rId13"/>
    <p:sldId id="332" r:id="rId14"/>
    <p:sldId id="309" r:id="rId15"/>
    <p:sldId id="310" r:id="rId16"/>
    <p:sldId id="311" r:id="rId17"/>
    <p:sldId id="312" r:id="rId18"/>
    <p:sldId id="313" r:id="rId19"/>
    <p:sldId id="314" r:id="rId20"/>
    <p:sldId id="315" r:id="rId21"/>
    <p:sldId id="316" r:id="rId22"/>
    <p:sldId id="317" r:id="rId23"/>
    <p:sldId id="318" r:id="rId24"/>
    <p:sldId id="349" r:id="rId25"/>
    <p:sldId id="321" r:id="rId26"/>
    <p:sldId id="319" r:id="rId27"/>
    <p:sldId id="346" r:id="rId28"/>
    <p:sldId id="350" r:id="rId29"/>
    <p:sldId id="322" r:id="rId30"/>
    <p:sldId id="351" r:id="rId31"/>
    <p:sldId id="325" r:id="rId32"/>
    <p:sldId id="326" r:id="rId33"/>
    <p:sldId id="327" r:id="rId34"/>
    <p:sldId id="328" r:id="rId35"/>
    <p:sldId id="329" r:id="rId36"/>
    <p:sldId id="330" r:id="rId37"/>
    <p:sldId id="334" r:id="rId38"/>
    <p:sldId id="331" r:id="rId39"/>
    <p:sldId id="333" r:id="rId40"/>
    <p:sldId id="335" r:id="rId41"/>
    <p:sldId id="336" r:id="rId42"/>
    <p:sldId id="337" r:id="rId43"/>
    <p:sldId id="338" r:id="rId44"/>
    <p:sldId id="339" r:id="rId45"/>
    <p:sldId id="340" r:id="rId46"/>
    <p:sldId id="341" r:id="rId47"/>
    <p:sldId id="342" r:id="rId48"/>
    <p:sldId id="343" r:id="rId49"/>
    <p:sldId id="344" r:id="rId50"/>
    <p:sldId id="345" r:id="rId51"/>
  </p:sldIdLst>
  <p:sldSz cx="9144000" cy="6858000" type="screen4x3"/>
  <p:notesSz cx="6858000" cy="9144000"/>
  <p:defaultTextStyle>
    <a:defPPr>
      <a:defRPr lang="ko-KR"/>
    </a:defPPr>
    <a:lvl1pPr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66CCFF"/>
    <a:srgbClr val="0000CC"/>
    <a:srgbClr val="101640"/>
    <a:srgbClr val="00132F"/>
    <a:srgbClr val="005EA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autoAdjust="0"/>
  </p:normalViewPr>
  <p:slideViewPr>
    <p:cSldViewPr>
      <p:cViewPr varScale="1">
        <p:scale>
          <a:sx n="84" d="100"/>
          <a:sy n="84" d="100"/>
        </p:scale>
        <p:origin x="834" y="96"/>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282BE-ADDD-4547-B8BD-7B59E79737BC}" type="doc">
      <dgm:prSet loTypeId="urn:microsoft.com/office/officeart/2005/8/layout/pyramid1" loCatId="pyramid" qsTypeId="urn:microsoft.com/office/officeart/2005/8/quickstyle/simple2" qsCatId="simple" csTypeId="urn:microsoft.com/office/officeart/2005/8/colors/accent1_3" csCatId="accent1" phldr="1"/>
      <dgm:spPr/>
    </dgm:pt>
    <dgm:pt modelId="{53EF5A65-6662-47E7-8469-42FDF8A9E521}">
      <dgm:prSet phldrT="[文字]" custT="1"/>
      <dgm:spPr/>
      <dgm:t>
        <a:bodyPr/>
        <a:lstStyle/>
        <a:p>
          <a:br>
            <a:rPr lang="en-US" altLang="zh-TW" sz="2800" dirty="0"/>
          </a:br>
          <a:r>
            <a:rPr lang="zh-TW" altLang="en-US" sz="2800" dirty="0"/>
            <a:t>高階管理</a:t>
          </a:r>
        </a:p>
      </dgm:t>
    </dgm:pt>
    <dgm:pt modelId="{EDADED69-77A8-4A6D-806D-B3609E3D2565}" type="parTrans" cxnId="{B55B3366-B368-4EBC-974C-A6EC661D209F}">
      <dgm:prSet/>
      <dgm:spPr/>
      <dgm:t>
        <a:bodyPr/>
        <a:lstStyle/>
        <a:p>
          <a:endParaRPr lang="zh-TW" altLang="en-US"/>
        </a:p>
      </dgm:t>
    </dgm:pt>
    <dgm:pt modelId="{EE1FF37D-7D96-4702-AF1D-3A10CD5BA7ED}" type="sibTrans" cxnId="{B55B3366-B368-4EBC-974C-A6EC661D209F}">
      <dgm:prSet/>
      <dgm:spPr/>
      <dgm:t>
        <a:bodyPr/>
        <a:lstStyle/>
        <a:p>
          <a:endParaRPr lang="zh-TW" altLang="en-US"/>
        </a:p>
      </dgm:t>
    </dgm:pt>
    <dgm:pt modelId="{D7186637-CDC6-489D-AB32-1469618A49E4}">
      <dgm:prSet phldrT="[文字]" custT="1"/>
      <dgm:spPr/>
      <dgm:t>
        <a:bodyPr/>
        <a:lstStyle/>
        <a:p>
          <a:r>
            <a:rPr lang="zh-TW" altLang="en-US" sz="2800" dirty="0"/>
            <a:t>中階管理</a:t>
          </a:r>
          <a:br>
            <a:rPr lang="en-US" altLang="zh-TW" sz="3300" dirty="0"/>
          </a:br>
          <a:r>
            <a:rPr lang="zh-TW" altLang="en-US" sz="2000" dirty="0"/>
            <a:t>科學家與知識工作者</a:t>
          </a:r>
          <a:endParaRPr lang="zh-TW" altLang="en-US" sz="3300" dirty="0"/>
        </a:p>
      </dgm:t>
    </dgm:pt>
    <dgm:pt modelId="{84CC77BE-1CE8-4CAA-AEB9-821B0548CF81}" type="parTrans" cxnId="{34225075-84D8-45EF-91F3-BAB64049D022}">
      <dgm:prSet/>
      <dgm:spPr/>
      <dgm:t>
        <a:bodyPr/>
        <a:lstStyle/>
        <a:p>
          <a:endParaRPr lang="zh-TW" altLang="en-US"/>
        </a:p>
      </dgm:t>
    </dgm:pt>
    <dgm:pt modelId="{1A73F750-1B15-4D3D-8ECC-276227414317}" type="sibTrans" cxnId="{34225075-84D8-45EF-91F3-BAB64049D022}">
      <dgm:prSet/>
      <dgm:spPr/>
      <dgm:t>
        <a:bodyPr/>
        <a:lstStyle/>
        <a:p>
          <a:endParaRPr lang="zh-TW" altLang="en-US"/>
        </a:p>
      </dgm:t>
    </dgm:pt>
    <dgm:pt modelId="{59F2BE67-AACC-4E42-81FD-8DA5A65FCD36}">
      <dgm:prSet phldrT="[文字]" custT="1"/>
      <dgm:spPr/>
      <dgm:t>
        <a:bodyPr/>
        <a:lstStyle/>
        <a:p>
          <a:r>
            <a:rPr lang="zh-TW" altLang="en-US" sz="2800" dirty="0"/>
            <a:t>作業管理</a:t>
          </a:r>
          <a:br>
            <a:rPr lang="en-US" altLang="zh-TW" sz="3300" dirty="0"/>
          </a:br>
          <a:r>
            <a:rPr lang="zh-TW" altLang="en-US" sz="2000" dirty="0"/>
            <a:t>生產與服務人員、資料處理者</a:t>
          </a:r>
          <a:endParaRPr lang="zh-TW" altLang="en-US" sz="3300" dirty="0"/>
        </a:p>
      </dgm:t>
    </dgm:pt>
    <dgm:pt modelId="{B6F91B05-98EA-43AF-8BA4-5221B2BE3795}" type="parTrans" cxnId="{F450508D-F0CC-4BCF-BAE2-D485D3D6D595}">
      <dgm:prSet/>
      <dgm:spPr/>
      <dgm:t>
        <a:bodyPr/>
        <a:lstStyle/>
        <a:p>
          <a:endParaRPr lang="zh-TW" altLang="en-US"/>
        </a:p>
      </dgm:t>
    </dgm:pt>
    <dgm:pt modelId="{743D2697-486C-4213-8ACF-D18DA1C0D216}" type="sibTrans" cxnId="{F450508D-F0CC-4BCF-BAE2-D485D3D6D595}">
      <dgm:prSet/>
      <dgm:spPr/>
      <dgm:t>
        <a:bodyPr/>
        <a:lstStyle/>
        <a:p>
          <a:endParaRPr lang="zh-TW" altLang="en-US"/>
        </a:p>
      </dgm:t>
    </dgm:pt>
    <dgm:pt modelId="{879D7CB2-2EA9-4618-A178-3C02CE41B8D2}" type="pres">
      <dgm:prSet presAssocID="{672282BE-ADDD-4547-B8BD-7B59E79737BC}" presName="Name0" presStyleCnt="0">
        <dgm:presLayoutVars>
          <dgm:dir/>
          <dgm:animLvl val="lvl"/>
          <dgm:resizeHandles val="exact"/>
        </dgm:presLayoutVars>
      </dgm:prSet>
      <dgm:spPr/>
    </dgm:pt>
    <dgm:pt modelId="{98BA4F0D-1446-40CF-9CF1-E52274D74FDD}" type="pres">
      <dgm:prSet presAssocID="{53EF5A65-6662-47E7-8469-42FDF8A9E521}" presName="Name8" presStyleCnt="0"/>
      <dgm:spPr/>
    </dgm:pt>
    <dgm:pt modelId="{BE08BF0D-D2D9-4C4D-901C-ACB02BEE231C}" type="pres">
      <dgm:prSet presAssocID="{53EF5A65-6662-47E7-8469-42FDF8A9E521}" presName="level" presStyleLbl="node1" presStyleIdx="0" presStyleCnt="3">
        <dgm:presLayoutVars>
          <dgm:chMax val="1"/>
          <dgm:bulletEnabled val="1"/>
        </dgm:presLayoutVars>
      </dgm:prSet>
      <dgm:spPr/>
    </dgm:pt>
    <dgm:pt modelId="{7E8CC2CC-FFF3-4855-970A-F390F7C4BF7E}" type="pres">
      <dgm:prSet presAssocID="{53EF5A65-6662-47E7-8469-42FDF8A9E521}" presName="levelTx" presStyleLbl="revTx" presStyleIdx="0" presStyleCnt="0">
        <dgm:presLayoutVars>
          <dgm:chMax val="1"/>
          <dgm:bulletEnabled val="1"/>
        </dgm:presLayoutVars>
      </dgm:prSet>
      <dgm:spPr/>
    </dgm:pt>
    <dgm:pt modelId="{94BC07BB-BC52-4803-B225-97E3AB295F73}" type="pres">
      <dgm:prSet presAssocID="{D7186637-CDC6-489D-AB32-1469618A49E4}" presName="Name8" presStyleCnt="0"/>
      <dgm:spPr/>
    </dgm:pt>
    <dgm:pt modelId="{A54E20A4-8F47-4982-B3F1-C87B25CD4EBC}" type="pres">
      <dgm:prSet presAssocID="{D7186637-CDC6-489D-AB32-1469618A49E4}" presName="level" presStyleLbl="node1" presStyleIdx="1" presStyleCnt="3" custScaleY="55669">
        <dgm:presLayoutVars>
          <dgm:chMax val="1"/>
          <dgm:bulletEnabled val="1"/>
        </dgm:presLayoutVars>
      </dgm:prSet>
      <dgm:spPr/>
    </dgm:pt>
    <dgm:pt modelId="{974A6D88-32DA-42EE-ACE4-BC1CD0ADD68C}" type="pres">
      <dgm:prSet presAssocID="{D7186637-CDC6-489D-AB32-1469618A49E4}" presName="levelTx" presStyleLbl="revTx" presStyleIdx="0" presStyleCnt="0">
        <dgm:presLayoutVars>
          <dgm:chMax val="1"/>
          <dgm:bulletEnabled val="1"/>
        </dgm:presLayoutVars>
      </dgm:prSet>
      <dgm:spPr/>
    </dgm:pt>
    <dgm:pt modelId="{2384B442-9D32-4838-AF98-AEDCAB9A5F24}" type="pres">
      <dgm:prSet presAssocID="{59F2BE67-AACC-4E42-81FD-8DA5A65FCD36}" presName="Name8" presStyleCnt="0"/>
      <dgm:spPr/>
    </dgm:pt>
    <dgm:pt modelId="{B951A0BC-8E03-438F-A20C-29FC7EA4124F}" type="pres">
      <dgm:prSet presAssocID="{59F2BE67-AACC-4E42-81FD-8DA5A65FCD36}" presName="level" presStyleLbl="node1" presStyleIdx="2" presStyleCnt="3" custScaleY="64417">
        <dgm:presLayoutVars>
          <dgm:chMax val="1"/>
          <dgm:bulletEnabled val="1"/>
        </dgm:presLayoutVars>
      </dgm:prSet>
      <dgm:spPr/>
    </dgm:pt>
    <dgm:pt modelId="{78E177FA-1BFA-4258-A803-D1F2459FC50E}" type="pres">
      <dgm:prSet presAssocID="{59F2BE67-AACC-4E42-81FD-8DA5A65FCD36}" presName="levelTx" presStyleLbl="revTx" presStyleIdx="0" presStyleCnt="0">
        <dgm:presLayoutVars>
          <dgm:chMax val="1"/>
          <dgm:bulletEnabled val="1"/>
        </dgm:presLayoutVars>
      </dgm:prSet>
      <dgm:spPr/>
    </dgm:pt>
  </dgm:ptLst>
  <dgm:cxnLst>
    <dgm:cxn modelId="{8E364517-CCAF-43AB-86A1-0FA528BAB5D2}" type="presOf" srcId="{59F2BE67-AACC-4E42-81FD-8DA5A65FCD36}" destId="{78E177FA-1BFA-4258-A803-D1F2459FC50E}" srcOrd="1" destOrd="0" presId="urn:microsoft.com/office/officeart/2005/8/layout/pyramid1"/>
    <dgm:cxn modelId="{8AF2AB1D-CD02-4D7C-A4AD-5694DD57DAD4}" type="presOf" srcId="{D7186637-CDC6-489D-AB32-1469618A49E4}" destId="{974A6D88-32DA-42EE-ACE4-BC1CD0ADD68C}" srcOrd="1" destOrd="0" presId="urn:microsoft.com/office/officeart/2005/8/layout/pyramid1"/>
    <dgm:cxn modelId="{E7509826-E39C-42B1-BF7C-E05BFA69905E}" type="presOf" srcId="{59F2BE67-AACC-4E42-81FD-8DA5A65FCD36}" destId="{B951A0BC-8E03-438F-A20C-29FC7EA4124F}" srcOrd="0" destOrd="0" presId="urn:microsoft.com/office/officeart/2005/8/layout/pyramid1"/>
    <dgm:cxn modelId="{B55B3366-B368-4EBC-974C-A6EC661D209F}" srcId="{672282BE-ADDD-4547-B8BD-7B59E79737BC}" destId="{53EF5A65-6662-47E7-8469-42FDF8A9E521}" srcOrd="0" destOrd="0" parTransId="{EDADED69-77A8-4A6D-806D-B3609E3D2565}" sibTransId="{EE1FF37D-7D96-4702-AF1D-3A10CD5BA7ED}"/>
    <dgm:cxn modelId="{649D0C4D-5BF1-46DF-B58B-FF10BDAB13F3}" type="presOf" srcId="{D7186637-CDC6-489D-AB32-1469618A49E4}" destId="{A54E20A4-8F47-4982-B3F1-C87B25CD4EBC}" srcOrd="0" destOrd="0" presId="urn:microsoft.com/office/officeart/2005/8/layout/pyramid1"/>
    <dgm:cxn modelId="{34225075-84D8-45EF-91F3-BAB64049D022}" srcId="{672282BE-ADDD-4547-B8BD-7B59E79737BC}" destId="{D7186637-CDC6-489D-AB32-1469618A49E4}" srcOrd="1" destOrd="0" parTransId="{84CC77BE-1CE8-4CAA-AEB9-821B0548CF81}" sibTransId="{1A73F750-1B15-4D3D-8ECC-276227414317}"/>
    <dgm:cxn modelId="{08E69379-B64A-4455-BE85-499D2935233F}" type="presOf" srcId="{53EF5A65-6662-47E7-8469-42FDF8A9E521}" destId="{BE08BF0D-D2D9-4C4D-901C-ACB02BEE231C}" srcOrd="0" destOrd="0" presId="urn:microsoft.com/office/officeart/2005/8/layout/pyramid1"/>
    <dgm:cxn modelId="{178C9287-085E-4FED-8CC4-DAC49635B887}" type="presOf" srcId="{672282BE-ADDD-4547-B8BD-7B59E79737BC}" destId="{879D7CB2-2EA9-4618-A178-3C02CE41B8D2}" srcOrd="0" destOrd="0" presId="urn:microsoft.com/office/officeart/2005/8/layout/pyramid1"/>
    <dgm:cxn modelId="{F450508D-F0CC-4BCF-BAE2-D485D3D6D595}" srcId="{672282BE-ADDD-4547-B8BD-7B59E79737BC}" destId="{59F2BE67-AACC-4E42-81FD-8DA5A65FCD36}" srcOrd="2" destOrd="0" parTransId="{B6F91B05-98EA-43AF-8BA4-5221B2BE3795}" sibTransId="{743D2697-486C-4213-8ACF-D18DA1C0D216}"/>
    <dgm:cxn modelId="{3FDBB4D7-5AFC-4167-9E4B-D476A9E2E952}" type="presOf" srcId="{53EF5A65-6662-47E7-8469-42FDF8A9E521}" destId="{7E8CC2CC-FFF3-4855-970A-F390F7C4BF7E}" srcOrd="1" destOrd="0" presId="urn:microsoft.com/office/officeart/2005/8/layout/pyramid1"/>
    <dgm:cxn modelId="{A8CB0317-419B-4B0B-9F1A-5F69695CB0A5}" type="presParOf" srcId="{879D7CB2-2EA9-4618-A178-3C02CE41B8D2}" destId="{98BA4F0D-1446-40CF-9CF1-E52274D74FDD}" srcOrd="0" destOrd="0" presId="urn:microsoft.com/office/officeart/2005/8/layout/pyramid1"/>
    <dgm:cxn modelId="{96DA3739-0B35-4322-8375-65F71A3BE5DA}" type="presParOf" srcId="{98BA4F0D-1446-40CF-9CF1-E52274D74FDD}" destId="{BE08BF0D-D2D9-4C4D-901C-ACB02BEE231C}" srcOrd="0" destOrd="0" presId="urn:microsoft.com/office/officeart/2005/8/layout/pyramid1"/>
    <dgm:cxn modelId="{87F2E303-750D-474C-A8F5-A104E4D39524}" type="presParOf" srcId="{98BA4F0D-1446-40CF-9CF1-E52274D74FDD}" destId="{7E8CC2CC-FFF3-4855-970A-F390F7C4BF7E}" srcOrd="1" destOrd="0" presId="urn:microsoft.com/office/officeart/2005/8/layout/pyramid1"/>
    <dgm:cxn modelId="{29CC1857-5A28-4B36-BA69-3A2B73879F36}" type="presParOf" srcId="{879D7CB2-2EA9-4618-A178-3C02CE41B8D2}" destId="{94BC07BB-BC52-4803-B225-97E3AB295F73}" srcOrd="1" destOrd="0" presId="urn:microsoft.com/office/officeart/2005/8/layout/pyramid1"/>
    <dgm:cxn modelId="{950A815F-9AC9-454C-A05B-C38DCB0800C0}" type="presParOf" srcId="{94BC07BB-BC52-4803-B225-97E3AB295F73}" destId="{A54E20A4-8F47-4982-B3F1-C87B25CD4EBC}" srcOrd="0" destOrd="0" presId="urn:microsoft.com/office/officeart/2005/8/layout/pyramid1"/>
    <dgm:cxn modelId="{C0B79607-D26B-4529-9F49-CF9AC55F2AFA}" type="presParOf" srcId="{94BC07BB-BC52-4803-B225-97E3AB295F73}" destId="{974A6D88-32DA-42EE-ACE4-BC1CD0ADD68C}" srcOrd="1" destOrd="0" presId="urn:microsoft.com/office/officeart/2005/8/layout/pyramid1"/>
    <dgm:cxn modelId="{D18CC02E-6FE7-4BF4-85F9-77E4ED305DFB}" type="presParOf" srcId="{879D7CB2-2EA9-4618-A178-3C02CE41B8D2}" destId="{2384B442-9D32-4838-AF98-AEDCAB9A5F24}" srcOrd="2" destOrd="0" presId="urn:microsoft.com/office/officeart/2005/8/layout/pyramid1"/>
    <dgm:cxn modelId="{C145FC52-2469-4BC9-B345-38A56030D9E0}" type="presParOf" srcId="{2384B442-9D32-4838-AF98-AEDCAB9A5F24}" destId="{B951A0BC-8E03-438F-A20C-29FC7EA4124F}" srcOrd="0" destOrd="0" presId="urn:microsoft.com/office/officeart/2005/8/layout/pyramid1"/>
    <dgm:cxn modelId="{DD734A05-BB04-416D-AF32-0454B5B98CB7}" type="presParOf" srcId="{2384B442-9D32-4838-AF98-AEDCAB9A5F24}" destId="{78E177FA-1BFA-4258-A803-D1F2459FC50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8BF0D-D2D9-4C4D-901C-ACB02BEE231C}">
      <dsp:nvSpPr>
        <dsp:cNvPr id="0" name=""/>
        <dsp:cNvSpPr/>
      </dsp:nvSpPr>
      <dsp:spPr>
        <a:xfrm>
          <a:off x="1760451" y="0"/>
          <a:ext cx="2931985" cy="2381762"/>
        </a:xfrm>
        <a:prstGeom prst="trapezoid">
          <a:avLst>
            <a:gd name="adj" fmla="val 61551"/>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br>
            <a:rPr lang="en-US" altLang="zh-TW" sz="2800" kern="1200" dirty="0"/>
          </a:br>
          <a:r>
            <a:rPr lang="zh-TW" altLang="en-US" sz="2800" kern="1200" dirty="0"/>
            <a:t>高階管理</a:t>
          </a:r>
        </a:p>
      </dsp:txBody>
      <dsp:txXfrm>
        <a:off x="1760451" y="0"/>
        <a:ext cx="2931985" cy="2381762"/>
      </dsp:txXfrm>
    </dsp:sp>
    <dsp:sp modelId="{A54E20A4-8F47-4982-B3F1-C87B25CD4EBC}">
      <dsp:nvSpPr>
        <dsp:cNvPr id="0" name=""/>
        <dsp:cNvSpPr/>
      </dsp:nvSpPr>
      <dsp:spPr>
        <a:xfrm>
          <a:off x="944348" y="2381762"/>
          <a:ext cx="4564192" cy="1325903"/>
        </a:xfrm>
        <a:prstGeom prst="trapezoid">
          <a:avLst>
            <a:gd name="adj" fmla="val 61551"/>
          </a:avLst>
        </a:prstGeom>
        <a:solidFill>
          <a:schemeClr val="accent1">
            <a:shade val="80000"/>
            <a:hueOff val="6129"/>
            <a:satOff val="6459"/>
            <a:lumOff val="70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t>中階管理</a:t>
          </a:r>
          <a:br>
            <a:rPr lang="en-US" altLang="zh-TW" sz="3300" kern="1200" dirty="0"/>
          </a:br>
          <a:r>
            <a:rPr lang="zh-TW" altLang="en-US" sz="2000" kern="1200" dirty="0"/>
            <a:t>科學家與知識工作者</a:t>
          </a:r>
          <a:endParaRPr lang="zh-TW" altLang="en-US" sz="3300" kern="1200" dirty="0"/>
        </a:p>
      </dsp:txBody>
      <dsp:txXfrm>
        <a:off x="1743082" y="2381762"/>
        <a:ext cx="2966724" cy="1325903"/>
      </dsp:txXfrm>
    </dsp:sp>
    <dsp:sp modelId="{B951A0BC-8E03-438F-A20C-29FC7EA4124F}">
      <dsp:nvSpPr>
        <dsp:cNvPr id="0" name=""/>
        <dsp:cNvSpPr/>
      </dsp:nvSpPr>
      <dsp:spPr>
        <a:xfrm>
          <a:off x="0" y="3707665"/>
          <a:ext cx="6452889" cy="1534259"/>
        </a:xfrm>
        <a:prstGeom prst="trapezoid">
          <a:avLst>
            <a:gd name="adj" fmla="val 61551"/>
          </a:avLst>
        </a:prstGeom>
        <a:solidFill>
          <a:schemeClr val="accent1">
            <a:shade val="80000"/>
            <a:hueOff val="12259"/>
            <a:satOff val="12919"/>
            <a:lumOff val="140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t>作業管理</a:t>
          </a:r>
          <a:br>
            <a:rPr lang="en-US" altLang="zh-TW" sz="3300" kern="1200" dirty="0"/>
          </a:br>
          <a:r>
            <a:rPr lang="zh-TW" altLang="en-US" sz="2000" kern="1200" dirty="0"/>
            <a:t>生產與服務人員、資料處理者</a:t>
          </a:r>
          <a:endParaRPr lang="zh-TW" altLang="en-US" sz="3300" kern="1200" dirty="0"/>
        </a:p>
      </dsp:txBody>
      <dsp:txXfrm>
        <a:off x="1129255" y="3707665"/>
        <a:ext cx="4194377" cy="15342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C154BD1A-B346-4E17-BDD2-37E5F27C55E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056E6765-CCBA-43A0-84A9-1C79921C2BC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3797A758-0689-4C90-B8C3-4486E3AF2779}" type="datetimeFigureOut">
              <a:rPr lang="ko-KR" altLang="en-US"/>
              <a:pPr>
                <a:defRPr/>
              </a:pPr>
              <a:t>2018-02-02</a:t>
            </a:fld>
            <a:endParaRPr lang="ko-KR" altLang="en-US"/>
          </a:p>
        </p:txBody>
      </p:sp>
      <p:sp>
        <p:nvSpPr>
          <p:cNvPr id="4" name="바닥글 개체 틀 3">
            <a:extLst>
              <a:ext uri="{FF2B5EF4-FFF2-40B4-BE49-F238E27FC236}">
                <a16:creationId xmlns:a16="http://schemas.microsoft.com/office/drawing/2014/main" id="{CFCB2A09-A9EC-4AB8-AA35-E872B6F113D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5" name="슬라이드 번호 개체 틀 4">
            <a:extLst>
              <a:ext uri="{FF2B5EF4-FFF2-40B4-BE49-F238E27FC236}">
                <a16:creationId xmlns:a16="http://schemas.microsoft.com/office/drawing/2014/main" id="{F6C683D1-4D35-45C7-93BC-EDB54A04B1E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A019261E-6A37-42B9-8900-CB543352934E}" type="slidenum">
              <a:rPr lang="ko-KR" altLang="en-US"/>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076F8E1-CAAE-4D86-A93E-0E89B300F2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488266CA-689B-4A53-93E2-8C47978097D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B46D149F-83B5-4480-A29C-93D2DB52F443}" type="datetimeFigureOut">
              <a:rPr lang="ko-KR" altLang="en-US"/>
              <a:pPr>
                <a:defRPr/>
              </a:pPr>
              <a:t>2018-02-02</a:t>
            </a:fld>
            <a:endParaRPr lang="ko-KR" altLang="en-US"/>
          </a:p>
        </p:txBody>
      </p:sp>
      <p:sp>
        <p:nvSpPr>
          <p:cNvPr id="4" name="슬라이드 이미지 개체 틀 3">
            <a:extLst>
              <a:ext uri="{FF2B5EF4-FFF2-40B4-BE49-F238E27FC236}">
                <a16:creationId xmlns:a16="http://schemas.microsoft.com/office/drawing/2014/main" id="{24477762-FC64-4863-B094-088C5021DF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a:extLst>
              <a:ext uri="{FF2B5EF4-FFF2-40B4-BE49-F238E27FC236}">
                <a16:creationId xmlns:a16="http://schemas.microsoft.com/office/drawing/2014/main" id="{3DB72EDA-41A6-4A4B-BA19-07EA6C7E887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a:extLst>
              <a:ext uri="{FF2B5EF4-FFF2-40B4-BE49-F238E27FC236}">
                <a16:creationId xmlns:a16="http://schemas.microsoft.com/office/drawing/2014/main" id="{1A84EBE1-5318-4F8F-94E7-5DBE8D45B4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7" name="슬라이드 번호 개체 틀 6">
            <a:extLst>
              <a:ext uri="{FF2B5EF4-FFF2-40B4-BE49-F238E27FC236}">
                <a16:creationId xmlns:a16="http://schemas.microsoft.com/office/drawing/2014/main" id="{C8288597-FD74-42E9-8B0A-9935D50D072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6566A276-DE23-4266-90FF-35B9F301E7AA}" type="slidenum">
              <a:rPr lang="ko-KR" altLang="en-US"/>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標題">
    <p:spTree>
      <p:nvGrpSpPr>
        <p:cNvPr id="1" name=""/>
        <p:cNvGrpSpPr/>
        <p:nvPr/>
      </p:nvGrpSpPr>
      <p:grpSpPr>
        <a:xfrm>
          <a:off x="0" y="0"/>
          <a:ext cx="0" cy="0"/>
          <a:chOff x="0" y="0"/>
          <a:chExt cx="0" cy="0"/>
        </a:xfrm>
      </p:grpSpPr>
      <p:sp>
        <p:nvSpPr>
          <p:cNvPr id="2" name="직사각형 15">
            <a:extLst>
              <a:ext uri="{FF2B5EF4-FFF2-40B4-BE49-F238E27FC236}">
                <a16:creationId xmlns:a16="http://schemas.microsoft.com/office/drawing/2014/main" id="{F29FA3F0-DE40-4995-AFF8-D3D5D810F50B}"/>
              </a:ext>
            </a:extLst>
          </p:cNvPr>
          <p:cNvSpPr/>
          <p:nvPr userDrawn="1"/>
        </p:nvSpPr>
        <p:spPr>
          <a:xfrm>
            <a:off x="0" y="0"/>
            <a:ext cx="9144000" cy="4786313"/>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pic>
        <p:nvPicPr>
          <p:cNvPr id="3" name="그림 13" descr="지도.png">
            <a:extLst>
              <a:ext uri="{FF2B5EF4-FFF2-40B4-BE49-F238E27FC236}">
                <a16:creationId xmlns:a16="http://schemas.microsoft.com/office/drawing/2014/main" id="{7C5BE0C5-1CA5-4947-BD41-EF4A60F0CD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00588"/>
            <a:ext cx="9144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그림 14" descr="건물.png">
            <a:extLst>
              <a:ext uri="{FF2B5EF4-FFF2-40B4-BE49-F238E27FC236}">
                <a16:creationId xmlns:a16="http://schemas.microsoft.com/office/drawing/2014/main" id="{FBAAE247-0C7B-418B-BD21-5ED301E13F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86125"/>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15" descr="vnf.png">
            <a:extLst>
              <a:ext uri="{FF2B5EF4-FFF2-40B4-BE49-F238E27FC236}">
                <a16:creationId xmlns:a16="http://schemas.microsoft.com/office/drawing/2014/main" id="{965127EA-C41B-4738-A89D-0242233798F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2915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8" descr="밤하늘별.png">
            <a:extLst>
              <a:ext uri="{FF2B5EF4-FFF2-40B4-BE49-F238E27FC236}">
                <a16:creationId xmlns:a16="http://schemas.microsoft.com/office/drawing/2014/main" id="{B9161EFD-5991-40A3-9A07-F81EF2824B0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75" y="2601913"/>
            <a:ext cx="73437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9" descr="그림자.png">
            <a:extLst>
              <a:ext uri="{FF2B5EF4-FFF2-40B4-BE49-F238E27FC236}">
                <a16:creationId xmlns:a16="http://schemas.microsoft.com/office/drawing/2014/main" id="{3DAA80AC-DA99-47FC-A65B-A163AD4CC929}"/>
              </a:ext>
            </a:extLst>
          </p:cNvPr>
          <p:cNvPicPr>
            <a:picLocks noChangeAspect="1"/>
          </p:cNvPicPr>
          <p:nvPr userDrawn="1"/>
        </p:nvPicPr>
        <p:blipFill>
          <a:blip r:embed="rId6">
            <a:lum bright="18000"/>
            <a:extLst>
              <a:ext uri="{28A0092B-C50C-407E-A947-70E740481C1C}">
                <a14:useLocalDpi xmlns:a14="http://schemas.microsoft.com/office/drawing/2010/main" val="0"/>
              </a:ext>
            </a:extLst>
          </a:blip>
          <a:srcRect/>
          <a:stretch>
            <a:fillRect/>
          </a:stretch>
        </p:blipFill>
        <p:spPr bwMode="auto">
          <a:xfrm>
            <a:off x="2076450" y="4048125"/>
            <a:ext cx="70675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20" descr="전구.png">
            <a:extLst>
              <a:ext uri="{FF2B5EF4-FFF2-40B4-BE49-F238E27FC236}">
                <a16:creationId xmlns:a16="http://schemas.microsoft.com/office/drawing/2014/main" id="{6181920C-66FF-4106-9996-8FA3B39E0AC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00625" y="0"/>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21" descr="전구빤작이.png">
            <a:extLst>
              <a:ext uri="{FF2B5EF4-FFF2-40B4-BE49-F238E27FC236}">
                <a16:creationId xmlns:a16="http://schemas.microsoft.com/office/drawing/2014/main" id="{03893E13-00C5-4211-B263-880EE689C38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15000" y="1112838"/>
            <a:ext cx="23574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25" descr="문서.png">
            <a:extLst>
              <a:ext uri="{FF2B5EF4-FFF2-40B4-BE49-F238E27FC236}">
                <a16:creationId xmlns:a16="http://schemas.microsoft.com/office/drawing/2014/main" id="{37386B02-6ED9-4E5B-A1F7-6ECCE133C8E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28875" y="5143500"/>
            <a:ext cx="1784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31" descr="연두나비.png">
            <a:extLst>
              <a:ext uri="{FF2B5EF4-FFF2-40B4-BE49-F238E27FC236}">
                <a16:creationId xmlns:a16="http://schemas.microsoft.com/office/drawing/2014/main" id="{F852AEAF-F654-4DF2-95E8-894A0896AF6F}"/>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86688" y="1714500"/>
            <a:ext cx="652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33" descr="파란나비.png">
            <a:extLst>
              <a:ext uri="{FF2B5EF4-FFF2-40B4-BE49-F238E27FC236}">
                <a16:creationId xmlns:a16="http://schemas.microsoft.com/office/drawing/2014/main" id="{65FE3C27-29F0-498D-9A1E-9123882A9B7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286375" y="16478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35" descr="컴퓨터.png">
            <a:extLst>
              <a:ext uri="{FF2B5EF4-FFF2-40B4-BE49-F238E27FC236}">
                <a16:creationId xmlns:a16="http://schemas.microsoft.com/office/drawing/2014/main" id="{9FBDB591-68FD-4D31-89A6-A745BD3D0DF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1038" y="3922713"/>
            <a:ext cx="25336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그림 36" descr="나비.png">
            <a:extLst>
              <a:ext uri="{FF2B5EF4-FFF2-40B4-BE49-F238E27FC236}">
                <a16:creationId xmlns:a16="http://schemas.microsoft.com/office/drawing/2014/main" id="{94EBA513-8E6B-46B7-8C71-74D095BB95C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1563" y="4500563"/>
            <a:ext cx="13128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그림 38" descr="str2.png">
            <a:extLst>
              <a:ext uri="{FF2B5EF4-FFF2-40B4-BE49-F238E27FC236}">
                <a16:creationId xmlns:a16="http://schemas.microsoft.com/office/drawing/2014/main" id="{10CDE048-B330-418D-B665-6D375A1314B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85938" y="2982913"/>
            <a:ext cx="55816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그림 39" descr="str.png">
            <a:extLst>
              <a:ext uri="{FF2B5EF4-FFF2-40B4-BE49-F238E27FC236}">
                <a16:creationId xmlns:a16="http://schemas.microsoft.com/office/drawing/2014/main" id="{2E859EDE-EB3E-42B3-9C77-5541108D9E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51025" y="2849563"/>
            <a:ext cx="5668963"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ABE6E351-65F4-4847-A38D-1044C7786335}"/>
              </a:ext>
            </a:extLst>
          </p:cNvPr>
          <p:cNvSpPr>
            <a:spLocks noGrp="1" noChangeArrowheads="1"/>
          </p:cNvSpPr>
          <p:nvPr userDrawn="1"/>
        </p:nvSpPr>
        <p:spPr bwMode="auto">
          <a:xfrm>
            <a:off x="457200" y="1331913"/>
            <a:ext cx="8229600" cy="4525962"/>
          </a:xfrm>
          <a:prstGeom prst="rect">
            <a:avLst/>
          </a:prstGeom>
          <a:noFill/>
          <a:ln w="9525">
            <a:noFill/>
            <a:miter lim="800000"/>
            <a:headEnd/>
            <a:tailEnd/>
          </a:ln>
        </p:spPr>
        <p:txBody>
          <a:bodyPr/>
          <a:lstStyle/>
          <a:p>
            <a:pPr marL="342900" indent="-342900" latinLnBrk="1">
              <a:spcBef>
                <a:spcPct val="20000"/>
              </a:spcBef>
              <a:buFontTx/>
              <a:buChar char="•"/>
              <a:defRPr/>
            </a:pPr>
            <a:endParaRPr lang="ko-KR" altLang="en-US" sz="2000">
              <a:solidFill>
                <a:schemeClr val="bg1"/>
              </a:solidFill>
              <a:latin typeface="HY헤드라인M" pitchFamily="18" charset="-127"/>
              <a:ea typeface="HY헤드라인M" pitchFamily="18" charset="-127"/>
            </a:endParaRPr>
          </a:p>
        </p:txBody>
      </p:sp>
      <p:sp>
        <p:nvSpPr>
          <p:cNvPr id="21" name="Rectangle 6">
            <a:extLst>
              <a:ext uri="{FF2B5EF4-FFF2-40B4-BE49-F238E27FC236}">
                <a16:creationId xmlns:a16="http://schemas.microsoft.com/office/drawing/2014/main" id="{7BE820C8-2F6A-4D66-9172-0CC1519D0D7B}"/>
              </a:ext>
            </a:extLst>
          </p:cNvPr>
          <p:cNvSpPr>
            <a:spLocks noGrp="1" noChangeArrowheads="1"/>
          </p:cNvSpPr>
          <p:nvPr>
            <p:ph type="sldNum" sz="quarter" idx="10"/>
          </p:nvPr>
        </p:nvSpPr>
        <p:spPr/>
        <p:txBody>
          <a:bodyPr/>
          <a:lstStyle>
            <a:lvl1pPr>
              <a:defRPr/>
            </a:lvl1pPr>
          </a:lstStyle>
          <a:p>
            <a:fld id="{D02F2111-3328-428E-AF71-D7A4716169C8}" type="slidenum">
              <a:rPr lang="en-US" altLang="ko-KR"/>
              <a:pPr/>
              <a:t>‹#›</a:t>
            </a:fld>
            <a:endParaRPr lang="en-US" altLang="ko-KR"/>
          </a:p>
        </p:txBody>
      </p:sp>
      <p:sp>
        <p:nvSpPr>
          <p:cNvPr id="22" name="Rectangle 28">
            <a:extLst>
              <a:ext uri="{FF2B5EF4-FFF2-40B4-BE49-F238E27FC236}">
                <a16:creationId xmlns:a16="http://schemas.microsoft.com/office/drawing/2014/main" id="{5D30D93D-668B-4067-A61B-48A8D2064134}"/>
              </a:ext>
            </a:extLst>
          </p:cNvPr>
          <p:cNvSpPr>
            <a:spLocks noGrp="1" noChangeArrowheads="1"/>
          </p:cNvSpPr>
          <p:nvPr>
            <p:ph type="dt" sz="half" idx="11"/>
          </p:nvPr>
        </p:nvSpPr>
        <p:spPr/>
        <p:txBody>
          <a:bodyPr/>
          <a:lstStyle>
            <a:lvl1pPr eaLnBrk="0" hangingPunct="0">
              <a:defRPr>
                <a:latin typeface="굴림" charset="-127"/>
                <a:ea typeface="굴림" charset="-127"/>
              </a:defRPr>
            </a:lvl1pPr>
          </a:lstStyle>
          <a:p>
            <a:pPr>
              <a:defRPr/>
            </a:pPr>
            <a:endParaRPr lang="en-US" altLang="ko-KR"/>
          </a:p>
        </p:txBody>
      </p:sp>
      <p:sp>
        <p:nvSpPr>
          <p:cNvPr id="23" name="Rectangle 29">
            <a:extLst>
              <a:ext uri="{FF2B5EF4-FFF2-40B4-BE49-F238E27FC236}">
                <a16:creationId xmlns:a16="http://schemas.microsoft.com/office/drawing/2014/main" id="{B52BFAC4-9B6F-480A-83BE-18605EF7FDA9}"/>
              </a:ext>
            </a:extLst>
          </p:cNvPr>
          <p:cNvSpPr>
            <a:spLocks noGrp="1" noChangeArrowheads="1"/>
          </p:cNvSpPr>
          <p:nvPr>
            <p:ph type="ftr" sz="quarter" idx="12"/>
          </p:nvPr>
        </p:nvSpPr>
        <p:spPr/>
        <p:txBody>
          <a:bodyPr/>
          <a:lstStyle>
            <a:lvl1pPr>
              <a:defRPr/>
            </a:lvl1pPr>
          </a:lstStyle>
          <a:p>
            <a:pPr>
              <a:defRPr/>
            </a:pPr>
            <a:endParaRPr lang="en-US" altLang="ko-KR"/>
          </a:p>
        </p:txBody>
      </p:sp>
      <p:sp>
        <p:nvSpPr>
          <p:cNvPr id="24" name="標題 23">
            <a:extLst>
              <a:ext uri="{FF2B5EF4-FFF2-40B4-BE49-F238E27FC236}">
                <a16:creationId xmlns:a16="http://schemas.microsoft.com/office/drawing/2014/main" id="{173AB65D-B477-4B9F-974F-3347EFFE13DF}"/>
              </a:ext>
            </a:extLst>
          </p:cNvPr>
          <p:cNvSpPr>
            <a:spLocks noGrp="1"/>
          </p:cNvSpPr>
          <p:nvPr>
            <p:ph type="title"/>
          </p:nvPr>
        </p:nvSpPr>
        <p:spPr>
          <a:xfrm>
            <a:off x="700088" y="836712"/>
            <a:ext cx="8229600" cy="1091271"/>
          </a:xfrm>
        </p:spPr>
        <p:txBody>
          <a:bodyPr/>
          <a:lstStyle>
            <a:lvl1pPr algn="l">
              <a:defRPr sz="4400"/>
            </a:lvl1pPr>
          </a:lstStyle>
          <a:p>
            <a:r>
              <a:rPr lang="zh-TW" altLang="en-US" dirty="0"/>
              <a:t>按一下以編輯母片標題樣式</a:t>
            </a:r>
          </a:p>
        </p:txBody>
      </p:sp>
      <p:pic>
        <p:nvPicPr>
          <p:cNvPr id="28" name="圖片 27">
            <a:extLst>
              <a:ext uri="{FF2B5EF4-FFF2-40B4-BE49-F238E27FC236}">
                <a16:creationId xmlns:a16="http://schemas.microsoft.com/office/drawing/2014/main" id="{8A784D6A-00EC-4BDB-A4A4-EB64384D7EB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05212" y="5805264"/>
            <a:ext cx="1933575" cy="648229"/>
          </a:xfrm>
          <a:prstGeom prst="rect">
            <a:avLst/>
          </a:prstGeom>
        </p:spPr>
      </p:pic>
      <p:sp>
        <p:nvSpPr>
          <p:cNvPr id="25" name="矩形 24">
            <a:extLst>
              <a:ext uri="{FF2B5EF4-FFF2-40B4-BE49-F238E27FC236}">
                <a16:creationId xmlns:a16="http://schemas.microsoft.com/office/drawing/2014/main" id="{9328B9B2-EAA2-439D-840B-E9B031095444}"/>
              </a:ext>
            </a:extLst>
          </p:cNvPr>
          <p:cNvSpPr/>
          <p:nvPr userDrawn="1"/>
        </p:nvSpPr>
        <p:spPr>
          <a:xfrm>
            <a:off x="2051720" y="6481142"/>
            <a:ext cx="6048672" cy="369332"/>
          </a:xfrm>
          <a:prstGeom prst="rect">
            <a:avLst/>
          </a:prstGeom>
        </p:spPr>
        <p:txBody>
          <a:bodyPr wrap="square">
            <a:spAutoFit/>
          </a:bodyPr>
          <a:lstStyle/>
          <a:p>
            <a:r>
              <a:rPr lang="zh-TW" altLang="en-US" dirty="0"/>
              <a:t>本內容僅供授課使用，禁止提供網路下載、重製或翻印。</a:t>
            </a:r>
          </a:p>
        </p:txBody>
      </p:sp>
    </p:spTree>
    <p:extLst>
      <p:ext uri="{BB962C8B-B14F-4D97-AF65-F5344CB8AC3E}">
        <p14:creationId xmlns:p14="http://schemas.microsoft.com/office/powerpoint/2010/main" val="4075614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000"/>
                                        <p:tgtEl>
                                          <p:spTgt spid="19"/>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3"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0" presetClass="path" presetSubtype="0" accel="50000" decel="50000" fill="hold" nodeType="withEffect">
                                  <p:stCondLst>
                                    <p:cond delay="0"/>
                                  </p:stCondLst>
                                  <p:childTnLst>
                                    <p:animMotion origin="layout" path="M 0.59219 -0.33203 C 0.47031 -0.2844 0.34844 -0.23653 0.29531 -0.20509 C 0.24219 -0.17364 0.26805 -0.16948 0.27309 -0.14382 C 0.27812 -0.11815 0.33732 -0.07584 0.32552 -0.05087 C 0.31371 -0.0259 0.24166 0.00092 0.20173 0.00624 C 0.1618 0.01156 0.11944 -0.01827 0.08576 -0.01919 C 0.05208 -0.02012 0.01423 -0.00324 1.38889E-6 -6.35838E-7 " pathEditMode="relative" ptsTypes="aaaaaaA">
                                      <p:cBhvr>
                                        <p:cTn id="33" dur="500" fill="hold"/>
                                        <p:tgtEl>
                                          <p:spTgt spid="17"/>
                                        </p:tgtEl>
                                        <p:attrNameLst>
                                          <p:attrName>ppt_x</p:attrName>
                                          <p:attrName>ppt_y</p:attrName>
                                        </p:attrNameLst>
                                      </p:cBhvr>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53"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Effect transition="in" filter="fade">
                                      <p:cBhvr>
                                        <p:cTn id="42" dur="1000"/>
                                        <p:tgtEl>
                                          <p:spTgt spid="15"/>
                                        </p:tgtEl>
                                      </p:cBhvr>
                                    </p:animEffect>
                                  </p:childTnLst>
                                </p:cTn>
                              </p:par>
                              <p:par>
                                <p:cTn id="43" presetID="0" presetClass="path" presetSubtype="0" accel="50000" decel="50000" fill="hold" nodeType="withEffect">
                                  <p:stCondLst>
                                    <p:cond delay="0"/>
                                  </p:stCondLst>
                                  <p:childTnLst>
                                    <p:animMotion origin="layout" path="M -0.43802 0.15861 C -0.41354 0.13595 -0.38906 0.11329 -0.33958 0.10983 C -0.2901 0.10636 -0.19392 0.15237 -0.14132 0.13734 C -0.08871 0.12231 -0.04739 0.04185 -0.02378 0.01896 C -0.00017 -0.00393 -0.00017 -0.00208 -4.72222E-6 1.21387E-6 " pathEditMode="relative" ptsTypes="aaaaA">
                                      <p:cBhvr>
                                        <p:cTn id="44" dur="1000" fill="hold"/>
                                        <p:tgtEl>
                                          <p:spTgt spid="15"/>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par>
                                <p:cTn id="48" presetID="0" presetClass="path" presetSubtype="0" accel="50000" decel="50000" fill="hold" nodeType="withEffect">
                                  <p:stCondLst>
                                    <p:cond delay="0"/>
                                  </p:stCondLst>
                                  <p:childTnLst>
                                    <p:animMotion origin="layout" path="M 0.20643 0.19444 C 0.19202 0.15537 0.17778 0.11629 0.16667 0.09733 C 0.15556 0.07838 0.16268 0.08693 0.13976 0.08022 C 0.11685 0.07352 0.05192 0.07051 0.02865 0.0571 C 0.00539 0.04369 0.00469 0.01063 6.11111E-6 -7.63006E-6 " pathEditMode="relative" ptsTypes="aaaaA">
                                      <p:cBhvr>
                                        <p:cTn id="49"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內文">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08CAE9-BDD8-4B83-A912-A2EB063119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6">
            <a:extLst>
              <a:ext uri="{FF2B5EF4-FFF2-40B4-BE49-F238E27FC236}">
                <a16:creationId xmlns:a16="http://schemas.microsoft.com/office/drawing/2014/main" id="{DAAE8F31-01B8-4A9B-BDED-5676633D7684}"/>
              </a:ext>
            </a:extLst>
          </p:cNvPr>
          <p:cNvSpPr>
            <a:spLocks noGrp="1" noChangeArrowheads="1"/>
          </p:cNvSpPr>
          <p:nvPr>
            <p:ph type="sldNum" sz="quarter" idx="11"/>
          </p:nvPr>
        </p:nvSpPr>
        <p:spPr>
          <a:ln/>
        </p:spPr>
        <p:txBody>
          <a:bodyPr/>
          <a:lstStyle>
            <a:lvl1pPr>
              <a:defRPr/>
            </a:lvl1pPr>
          </a:lstStyle>
          <a:p>
            <a:fld id="{11EAAEBC-C5C5-4637-938A-6F2616932A96}" type="slidenum">
              <a:rPr lang="en-US" altLang="ko-KR"/>
              <a:pPr/>
              <a:t>‹#›</a:t>
            </a:fld>
            <a:endParaRPr lang="en-US" altLang="ko-KR"/>
          </a:p>
        </p:txBody>
      </p:sp>
      <p:sp>
        <p:nvSpPr>
          <p:cNvPr id="4" name="Rectangle 23">
            <a:extLst>
              <a:ext uri="{FF2B5EF4-FFF2-40B4-BE49-F238E27FC236}">
                <a16:creationId xmlns:a16="http://schemas.microsoft.com/office/drawing/2014/main" id="{9CE8F9E4-4E7B-42A4-9371-70A3511B3A9D}"/>
              </a:ext>
            </a:extLst>
          </p:cNvPr>
          <p:cNvSpPr>
            <a:spLocks noGrp="1" noChangeArrowheads="1"/>
          </p:cNvSpPr>
          <p:nvPr>
            <p:ph type="ftr" sz="quarter" idx="12"/>
          </p:nvPr>
        </p:nvSpPr>
        <p:spPr>
          <a:ln/>
        </p:spPr>
        <p:txBody>
          <a:bodyPr/>
          <a:lstStyle>
            <a:lvl1pPr>
              <a:defRPr/>
            </a:lvl1pPr>
          </a:lstStyle>
          <a:p>
            <a:pPr>
              <a:defRPr/>
            </a:pPr>
            <a:endParaRPr lang="en-US" altLang="ko-KR"/>
          </a:p>
        </p:txBody>
      </p:sp>
      <p:sp>
        <p:nvSpPr>
          <p:cNvPr id="5" name="標題 4">
            <a:extLst>
              <a:ext uri="{FF2B5EF4-FFF2-40B4-BE49-F238E27FC236}">
                <a16:creationId xmlns:a16="http://schemas.microsoft.com/office/drawing/2014/main" id="{8B82CB64-B0C5-47B3-A5CD-0CCCABE2EEDF}"/>
              </a:ext>
            </a:extLst>
          </p:cNvPr>
          <p:cNvSpPr>
            <a:spLocks noGrp="1"/>
          </p:cNvSpPr>
          <p:nvPr>
            <p:ph type="title"/>
          </p:nvPr>
        </p:nvSpPr>
        <p:spPr/>
        <p:txBody>
          <a:bodyPr/>
          <a:lstStyle/>
          <a:p>
            <a:r>
              <a:rPr lang="zh-TW" altLang="en-US"/>
              <a:t>按一下以編輯母片標題樣式</a:t>
            </a:r>
            <a:endParaRPr lang="zh-TW" altLang="en-US" dirty="0"/>
          </a:p>
        </p:txBody>
      </p:sp>
      <p:sp>
        <p:nvSpPr>
          <p:cNvPr id="7" name="內容版面配置區 6">
            <a:extLst>
              <a:ext uri="{FF2B5EF4-FFF2-40B4-BE49-F238E27FC236}">
                <a16:creationId xmlns:a16="http://schemas.microsoft.com/office/drawing/2014/main" id="{BF900EB1-90B3-40BE-BE5D-9355E0BC73C6}"/>
              </a:ext>
            </a:extLst>
          </p:cNvPr>
          <p:cNvSpPr>
            <a:spLocks noGrp="1"/>
          </p:cNvSpPr>
          <p:nvPr>
            <p:ph sz="quarter" idx="13"/>
          </p:nvPr>
        </p:nvSpPr>
        <p:spPr>
          <a:xfrm>
            <a:off x="827088" y="1340767"/>
            <a:ext cx="3816350" cy="4536505"/>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9" name="內容版面配置區 8">
            <a:extLst>
              <a:ext uri="{FF2B5EF4-FFF2-40B4-BE49-F238E27FC236}">
                <a16:creationId xmlns:a16="http://schemas.microsoft.com/office/drawing/2014/main" id="{B58ABDA9-DA46-48C1-A8B0-E63AB6AEE08C}"/>
              </a:ext>
            </a:extLst>
          </p:cNvPr>
          <p:cNvSpPr>
            <a:spLocks noGrp="1"/>
          </p:cNvSpPr>
          <p:nvPr>
            <p:ph sz="quarter" idx="14"/>
          </p:nvPr>
        </p:nvSpPr>
        <p:spPr>
          <a:xfrm>
            <a:off x="4787900" y="1341438"/>
            <a:ext cx="4141788" cy="45354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97438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ko-KR" altLang="en-US"/>
          </a:p>
        </p:txBody>
      </p:sp>
      <p:sp>
        <p:nvSpPr>
          <p:cNvPr id="7" name="日期版面配置區 6">
            <a:extLst>
              <a:ext uri="{FF2B5EF4-FFF2-40B4-BE49-F238E27FC236}">
                <a16:creationId xmlns:a16="http://schemas.microsoft.com/office/drawing/2014/main" id="{6DFFAA28-0A1B-4C53-BDD8-DB00B6AC734A}"/>
              </a:ext>
            </a:extLst>
          </p:cNvPr>
          <p:cNvSpPr>
            <a:spLocks noGrp="1"/>
          </p:cNvSpPr>
          <p:nvPr>
            <p:ph type="dt" sz="half" idx="10"/>
          </p:nvPr>
        </p:nvSpPr>
        <p:spPr/>
        <p:txBody>
          <a:bodyPr/>
          <a:lstStyle/>
          <a:p>
            <a:pPr>
              <a:defRPr/>
            </a:pPr>
            <a:endParaRPr lang="en-US" altLang="ko-KR" dirty="0"/>
          </a:p>
        </p:txBody>
      </p:sp>
      <p:sp>
        <p:nvSpPr>
          <p:cNvPr id="8" name="頁尾版面配置區 7">
            <a:extLst>
              <a:ext uri="{FF2B5EF4-FFF2-40B4-BE49-F238E27FC236}">
                <a16:creationId xmlns:a16="http://schemas.microsoft.com/office/drawing/2014/main" id="{DC464E5E-D07F-43F7-8233-EDFE9135D440}"/>
              </a:ext>
            </a:extLst>
          </p:cNvPr>
          <p:cNvSpPr>
            <a:spLocks noGrp="1"/>
          </p:cNvSpPr>
          <p:nvPr>
            <p:ph type="ftr" sz="quarter" idx="11"/>
          </p:nvPr>
        </p:nvSpPr>
        <p:spPr/>
        <p:txBody>
          <a:bodyPr/>
          <a:lstStyle/>
          <a:p>
            <a:pPr>
              <a:defRPr/>
            </a:pPr>
            <a:endParaRPr lang="en-US" altLang="ko-KR"/>
          </a:p>
        </p:txBody>
      </p:sp>
      <p:sp>
        <p:nvSpPr>
          <p:cNvPr id="9" name="投影片編號版面配置區 8">
            <a:extLst>
              <a:ext uri="{FF2B5EF4-FFF2-40B4-BE49-F238E27FC236}">
                <a16:creationId xmlns:a16="http://schemas.microsoft.com/office/drawing/2014/main" id="{6F58F350-143D-4D5B-83F0-596644A88CD0}"/>
              </a:ext>
            </a:extLst>
          </p:cNvPr>
          <p:cNvSpPr>
            <a:spLocks noGrp="1"/>
          </p:cNvSpPr>
          <p:nvPr>
            <p:ph type="sldNum" sz="quarter" idx="12"/>
          </p:nvPr>
        </p:nvSpPr>
        <p:spPr/>
        <p:txBody>
          <a:bodyPr/>
          <a:lstStyle/>
          <a:p>
            <a:fld id="{D55CB18B-31BB-4254-9559-1B86933C9FD7}" type="slidenum">
              <a:rPr lang="en-US" altLang="ko-KR" smtClean="0"/>
              <a:pPr/>
              <a:t>‹#›</a:t>
            </a:fld>
            <a:endParaRPr lang="en-US" altLang="ko-KR"/>
          </a:p>
        </p:txBody>
      </p:sp>
      <p:sp>
        <p:nvSpPr>
          <p:cNvPr id="10" name="標題 9">
            <a:extLst>
              <a:ext uri="{FF2B5EF4-FFF2-40B4-BE49-F238E27FC236}">
                <a16:creationId xmlns:a16="http://schemas.microsoft.com/office/drawing/2014/main" id="{96C24A02-D6E1-4617-BD43-812E3E83CCCC}"/>
              </a:ext>
            </a:extLst>
          </p:cNvPr>
          <p:cNvSpPr>
            <a:spLocks noGrp="1"/>
          </p:cNvSpPr>
          <p:nvPr>
            <p:ph type="title"/>
          </p:nvPr>
        </p:nvSpPr>
        <p:spPr/>
        <p:txBody>
          <a:bodyPr/>
          <a:lstStyle>
            <a:lvl1pPr>
              <a:defRPr>
                <a:effectLst/>
              </a:defRPr>
            </a:lvl1pPr>
          </a:lstStyle>
          <a:p>
            <a:r>
              <a:rPr lang="zh-TW" altLang="en-US"/>
              <a:t>按一下以編輯母片標題樣式</a:t>
            </a:r>
            <a:endParaRPr lang="zh-TW" altLang="en-US" dirty="0"/>
          </a:p>
        </p:txBody>
      </p:sp>
    </p:spTree>
    <p:extLst>
      <p:ext uri="{BB962C8B-B14F-4D97-AF65-F5344CB8AC3E}">
        <p14:creationId xmlns:p14="http://schemas.microsoft.com/office/powerpoint/2010/main" val="41541554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spc="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77000"/>
            <a:ext cx="8153400" cy="244475"/>
          </a:xfrm>
          <a:prstGeom prst="rect">
            <a:avLst/>
          </a:prstGeom>
        </p:spPr>
        <p:txBody>
          <a:bodyPr/>
          <a:lstStyle>
            <a:lvl1pPr algn="l">
              <a:defRPr sz="1000"/>
            </a:lvl1pPr>
          </a:lstStyle>
          <a:p>
            <a:r>
              <a:rPr lang="en-US" altLang="zh-TW">
                <a:latin typeface="Arial" pitchFamily="34" charset="0"/>
                <a:cs typeface="Arial" pitchFamily="34" charset="0"/>
              </a:rPr>
              <a:t>© 2017 Cengage Learning®. May not be scanned, copied or duplicated, or posted to a publicly accessible website, in whole or in part. </a:t>
            </a:r>
            <a:endParaRPr lang="en-US" dirty="0"/>
          </a:p>
        </p:txBody>
      </p:sp>
    </p:spTree>
    <p:extLst>
      <p:ext uri="{BB962C8B-B14F-4D97-AF65-F5344CB8AC3E}">
        <p14:creationId xmlns:p14="http://schemas.microsoft.com/office/powerpoint/2010/main" val="370397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7" name="標題 6">
            <a:extLst>
              <a:ext uri="{FF2B5EF4-FFF2-40B4-BE49-F238E27FC236}">
                <a16:creationId xmlns:a16="http://schemas.microsoft.com/office/drawing/2014/main" id="{676BE4DE-02B2-43E3-937C-29FC95D0AF5F}"/>
              </a:ext>
            </a:extLst>
          </p:cNvPr>
          <p:cNvSpPr>
            <a:spLocks noGrp="1"/>
          </p:cNvSpPr>
          <p:nvPr>
            <p:ph type="title"/>
          </p:nvPr>
        </p:nvSpPr>
        <p:spPr/>
        <p:txBody>
          <a:bodyPr/>
          <a:lstStyle/>
          <a:p>
            <a:r>
              <a:rPr lang="zh-TW" altLang="en-US" dirty="0"/>
              <a:t>按一下以編輯母片標題樣式</a:t>
            </a:r>
          </a:p>
        </p:txBody>
      </p:sp>
      <p:sp>
        <p:nvSpPr>
          <p:cNvPr id="8" name="日期版面配置區 7">
            <a:extLst>
              <a:ext uri="{FF2B5EF4-FFF2-40B4-BE49-F238E27FC236}">
                <a16:creationId xmlns:a16="http://schemas.microsoft.com/office/drawing/2014/main" id="{18872B26-DD7B-4559-B4AD-217C4DAB2004}"/>
              </a:ext>
            </a:extLst>
          </p:cNvPr>
          <p:cNvSpPr>
            <a:spLocks noGrp="1"/>
          </p:cNvSpPr>
          <p:nvPr>
            <p:ph type="dt" sz="half" idx="10"/>
          </p:nvPr>
        </p:nvSpPr>
        <p:spPr/>
        <p:txBody>
          <a:bodyPr/>
          <a:lstStyle/>
          <a:p>
            <a:pPr>
              <a:defRPr/>
            </a:pPr>
            <a:endParaRPr lang="en-US" altLang="ko-KR"/>
          </a:p>
        </p:txBody>
      </p:sp>
      <p:sp>
        <p:nvSpPr>
          <p:cNvPr id="9" name="頁尾版面配置區 8">
            <a:extLst>
              <a:ext uri="{FF2B5EF4-FFF2-40B4-BE49-F238E27FC236}">
                <a16:creationId xmlns:a16="http://schemas.microsoft.com/office/drawing/2014/main" id="{4A66AB43-F3B0-4816-9DFC-EDAFA110CFF8}"/>
              </a:ext>
            </a:extLst>
          </p:cNvPr>
          <p:cNvSpPr>
            <a:spLocks noGrp="1"/>
          </p:cNvSpPr>
          <p:nvPr>
            <p:ph type="ftr" sz="quarter" idx="11"/>
          </p:nvPr>
        </p:nvSpPr>
        <p:spPr/>
        <p:txBody>
          <a:bodyPr/>
          <a:lstStyle/>
          <a:p>
            <a:pPr>
              <a:defRPr/>
            </a:pPr>
            <a:endParaRPr lang="en-US" altLang="ko-KR"/>
          </a:p>
        </p:txBody>
      </p:sp>
      <p:sp>
        <p:nvSpPr>
          <p:cNvPr id="10" name="投影片編號版面配置區 9">
            <a:extLst>
              <a:ext uri="{FF2B5EF4-FFF2-40B4-BE49-F238E27FC236}">
                <a16:creationId xmlns:a16="http://schemas.microsoft.com/office/drawing/2014/main" id="{47D0E54C-36E3-4F0A-90F2-EE93018C8525}"/>
              </a:ext>
            </a:extLst>
          </p:cNvPr>
          <p:cNvSpPr>
            <a:spLocks noGrp="1"/>
          </p:cNvSpPr>
          <p:nvPr>
            <p:ph type="sldNum" sz="quarter" idx="12"/>
          </p:nvPr>
        </p:nvSpPr>
        <p:spPr/>
        <p:txBody>
          <a:bodyPr/>
          <a:lstStyle/>
          <a:p>
            <a:fld id="{1A39A694-C9D2-4A1F-B22B-D5A13C3121DA}" type="slidenum">
              <a:rPr lang="en-US" altLang="ko-KR" smtClean="0"/>
              <a:pPr/>
              <a:t>‹#›</a:t>
            </a:fld>
            <a:endParaRPr lang="en-US" altLang="ko-KR"/>
          </a:p>
        </p:txBody>
      </p:sp>
    </p:spTree>
    <p:extLst>
      <p:ext uri="{BB962C8B-B14F-4D97-AF65-F5344CB8AC3E}">
        <p14:creationId xmlns:p14="http://schemas.microsoft.com/office/powerpoint/2010/main" val="3897891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71DA9D9B-4034-4A66-9E10-3796E16B2930}"/>
              </a:ext>
            </a:extLst>
          </p:cNvPr>
          <p:cNvSpPr/>
          <p:nvPr/>
        </p:nvSpPr>
        <p:spPr>
          <a:xfrm>
            <a:off x="0" y="0"/>
            <a:ext cx="9144000" cy="7143750"/>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4" name="그룹 14">
            <a:extLst>
              <a:ext uri="{FF2B5EF4-FFF2-40B4-BE49-F238E27FC236}">
                <a16:creationId xmlns:a16="http://schemas.microsoft.com/office/drawing/2014/main" id="{9E8A2FA8-DE79-4414-95E1-BE2F760354D8}"/>
              </a:ext>
            </a:extLst>
          </p:cNvPr>
          <p:cNvGrpSpPr>
            <a:grpSpLocks/>
          </p:cNvGrpSpPr>
          <p:nvPr userDrawn="1"/>
        </p:nvGrpSpPr>
        <p:grpSpPr bwMode="auto">
          <a:xfrm>
            <a:off x="-285750" y="5877272"/>
            <a:ext cx="10001250" cy="2623791"/>
            <a:chOff x="-285784" y="5500688"/>
            <a:chExt cx="10001320" cy="3000375"/>
          </a:xfrm>
        </p:grpSpPr>
        <p:pic>
          <p:nvPicPr>
            <p:cNvPr id="5" name="그림 28" descr="건물.png">
              <a:extLst>
                <a:ext uri="{FF2B5EF4-FFF2-40B4-BE49-F238E27FC236}">
                  <a16:creationId xmlns:a16="http://schemas.microsoft.com/office/drawing/2014/main" id="{2ECC8577-5A92-413C-85CE-96FAC35DC4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500688"/>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그룹 13">
              <a:extLst>
                <a:ext uri="{FF2B5EF4-FFF2-40B4-BE49-F238E27FC236}">
                  <a16:creationId xmlns:a16="http://schemas.microsoft.com/office/drawing/2014/main" id="{4FD29314-DE0F-44BE-9178-D304AE560C14}"/>
                </a:ext>
              </a:extLst>
            </p:cNvPr>
            <p:cNvGrpSpPr>
              <a:grpSpLocks/>
            </p:cNvGrpSpPr>
            <p:nvPr userDrawn="1"/>
          </p:nvGrpSpPr>
          <p:grpSpPr bwMode="auto">
            <a:xfrm>
              <a:off x="-285784" y="6343650"/>
              <a:ext cx="10001320" cy="2157413"/>
              <a:chOff x="-285784" y="6343650"/>
              <a:chExt cx="10001320" cy="2157413"/>
            </a:xfrm>
          </p:grpSpPr>
          <p:sp>
            <p:nvSpPr>
              <p:cNvPr id="13" name="타원 12">
                <a:extLst>
                  <a:ext uri="{FF2B5EF4-FFF2-40B4-BE49-F238E27FC236}">
                    <a16:creationId xmlns:a16="http://schemas.microsoft.com/office/drawing/2014/main" id="{8C4FEFFA-637D-4CD6-8109-79FAED98C20F}"/>
                  </a:ext>
                </a:extLst>
              </p:cNvPr>
              <p:cNvSpPr/>
              <p:nvPr userDrawn="1"/>
            </p:nvSpPr>
            <p:spPr>
              <a:xfrm>
                <a:off x="-285784" y="6731000"/>
                <a:ext cx="10001320" cy="100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2061" name="그룹 11">
                <a:extLst>
                  <a:ext uri="{FF2B5EF4-FFF2-40B4-BE49-F238E27FC236}">
                    <a16:creationId xmlns:a16="http://schemas.microsoft.com/office/drawing/2014/main" id="{FAD731D8-8C56-4320-846E-5CE98C00C822}"/>
                  </a:ext>
                </a:extLst>
              </p:cNvPr>
              <p:cNvGrpSpPr>
                <a:grpSpLocks/>
              </p:cNvGrpSpPr>
              <p:nvPr userDrawn="1"/>
            </p:nvGrpSpPr>
            <p:grpSpPr bwMode="auto">
              <a:xfrm>
                <a:off x="0" y="6343650"/>
                <a:ext cx="9144000" cy="2157413"/>
                <a:chOff x="0" y="6343650"/>
                <a:chExt cx="9144000" cy="2157413"/>
              </a:xfrm>
            </p:grpSpPr>
            <p:pic>
              <p:nvPicPr>
                <p:cNvPr id="2062" name="그림 27" descr="지도.png">
                  <a:extLst>
                    <a:ext uri="{FF2B5EF4-FFF2-40B4-BE49-F238E27FC236}">
                      <a16:creationId xmlns:a16="http://schemas.microsoft.com/office/drawing/2014/main" id="{A07B11EB-0A2E-4106-9F4D-24EE43157D6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30193">
                  <a:off x="0" y="6343650"/>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그림 29" descr="vnf.png">
                  <a:extLst>
                    <a:ext uri="{FF2B5EF4-FFF2-40B4-BE49-F238E27FC236}">
                      <a16:creationId xmlns:a16="http://schemas.microsoft.com/office/drawing/2014/main" id="{306FE32A-6BC1-46AD-BC3C-93640FB1FA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94463"/>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 name="Rectangle 4">
            <a:extLst>
              <a:ext uri="{FF2B5EF4-FFF2-40B4-BE49-F238E27FC236}">
                <a16:creationId xmlns:a16="http://schemas.microsoft.com/office/drawing/2014/main" id="{41AE4E9B-8A92-4558-B8E6-DEB84B086847}"/>
              </a:ext>
            </a:extLst>
          </p:cNvPr>
          <p:cNvSpPr>
            <a:spLocks noGrp="1" noChangeArrowheads="1"/>
          </p:cNvSpPr>
          <p:nvPr>
            <p:ph type="dt" sz="half" idx="2"/>
          </p:nvPr>
        </p:nvSpPr>
        <p:spPr bwMode="auto">
          <a:xfrm>
            <a:off x="457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3" name="Rectangle 6">
            <a:extLst>
              <a:ext uri="{FF2B5EF4-FFF2-40B4-BE49-F238E27FC236}">
                <a16:creationId xmlns:a16="http://schemas.microsoft.com/office/drawing/2014/main" id="{6AC7B486-A84A-4F26-8E09-B7F0FE6BAA3F}"/>
              </a:ext>
            </a:extLst>
          </p:cNvPr>
          <p:cNvSpPr>
            <a:spLocks noGrp="1" noChangeArrowheads="1"/>
          </p:cNvSpPr>
          <p:nvPr>
            <p:ph type="sldNum" sz="quarter" idx="4"/>
          </p:nvPr>
        </p:nvSpPr>
        <p:spPr bwMode="auto">
          <a:xfrm>
            <a:off x="6553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1"/>
                </a:solidFill>
              </a:defRPr>
            </a:lvl1pPr>
          </a:lstStyle>
          <a:p>
            <a:fld id="{D55CB18B-31BB-4254-9559-1B86933C9FD7}" type="slidenum">
              <a:rPr lang="en-US" altLang="ko-KR" smtClean="0"/>
              <a:pPr/>
              <a:t>‹#›</a:t>
            </a:fld>
            <a:endParaRPr lang="en-US" altLang="ko-KR"/>
          </a:p>
        </p:txBody>
      </p:sp>
      <p:sp>
        <p:nvSpPr>
          <p:cNvPr id="2071" name="Rectangle 23">
            <a:extLst>
              <a:ext uri="{FF2B5EF4-FFF2-40B4-BE49-F238E27FC236}">
                <a16:creationId xmlns:a16="http://schemas.microsoft.com/office/drawing/2014/main" id="{583E748F-A412-47AC-B550-246EEF45D955}"/>
              </a:ext>
            </a:extLst>
          </p:cNvPr>
          <p:cNvSpPr>
            <a:spLocks noGrp="1" noChangeArrowheads="1"/>
          </p:cNvSpPr>
          <p:nvPr>
            <p:ph type="ftr" sz="quarter" idx="3"/>
          </p:nvPr>
        </p:nvSpPr>
        <p:spPr bwMode="auto">
          <a:xfrm>
            <a:off x="3124200" y="6481142"/>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latinLnBrk="1" hangingPunct="0">
              <a:defRPr sz="1400">
                <a:latin typeface="굴림" charset="-127"/>
                <a:ea typeface="굴림" charset="-127"/>
              </a:defRPr>
            </a:lvl1pPr>
          </a:lstStyle>
          <a:p>
            <a:pPr>
              <a:defRPr/>
            </a:pPr>
            <a:endParaRPr lang="en-US" altLang="ko-KR"/>
          </a:p>
        </p:txBody>
      </p:sp>
      <p:pic>
        <p:nvPicPr>
          <p:cNvPr id="2057" name="그림 30" descr="밤하늘별.png">
            <a:extLst>
              <a:ext uri="{FF2B5EF4-FFF2-40B4-BE49-F238E27FC236}">
                <a16:creationId xmlns:a16="http://schemas.microsoft.com/office/drawing/2014/main" id="{A4342B9A-8D21-4594-9BD2-99BAF87DDBA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00500" y="0"/>
            <a:ext cx="51435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그림 32" descr="전구.png">
            <a:extLst>
              <a:ext uri="{FF2B5EF4-FFF2-40B4-BE49-F238E27FC236}">
                <a16:creationId xmlns:a16="http://schemas.microsoft.com/office/drawing/2014/main" id="{A9CEFF85-9098-4EFD-BC7B-965E356D163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714375"/>
            <a:ext cx="22479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제목 개체 틀 21">
            <a:extLst>
              <a:ext uri="{FF2B5EF4-FFF2-40B4-BE49-F238E27FC236}">
                <a16:creationId xmlns:a16="http://schemas.microsoft.com/office/drawing/2014/main" id="{AB5307E4-F09F-48BE-B35F-D0D5DD33C2AF}"/>
              </a:ext>
            </a:extLst>
          </p:cNvPr>
          <p:cNvSpPr>
            <a:spLocks noGrp="1"/>
          </p:cNvSpPr>
          <p:nvPr>
            <p:ph type="title"/>
          </p:nvPr>
        </p:nvSpPr>
        <p:spPr bwMode="auto">
          <a:xfrm>
            <a:off x="827584" y="116632"/>
            <a:ext cx="8102104"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7" name="文字版面配置區 6">
            <a:extLst>
              <a:ext uri="{FF2B5EF4-FFF2-40B4-BE49-F238E27FC236}">
                <a16:creationId xmlns:a16="http://schemas.microsoft.com/office/drawing/2014/main" id="{380E1B18-E3D3-45CE-98AC-3C5CB946B8DC}"/>
              </a:ext>
            </a:extLst>
          </p:cNvPr>
          <p:cNvSpPr>
            <a:spLocks noGrp="1"/>
          </p:cNvSpPr>
          <p:nvPr>
            <p:ph type="body" idx="1"/>
          </p:nvPr>
        </p:nvSpPr>
        <p:spPr>
          <a:xfrm>
            <a:off x="395536" y="1324535"/>
            <a:ext cx="8534152" cy="4654366"/>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 bg1="lt1" tx1="dk1" bg2="lt2" tx2="dk2" accent1="accent1" accent2="accent2" accent3="accent3" accent4="accent4" accent5="accent5" accent6="accent6" hlink="hlink" folHlink="folHlink"/>
  <p:sldLayoutIdLst>
    <p:sldLayoutId id="2147484505" r:id="rId1"/>
    <p:sldLayoutId id="2147484500" r:id="rId2"/>
    <p:sldLayoutId id="2147484506" r:id="rId3"/>
    <p:sldLayoutId id="2147484507" r:id="rId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wipe(left)">
                                      <p:cBhvr>
                                        <p:cTn id="7" dur="1000"/>
                                        <p:tgtEl>
                                          <p:spTgt spid="2059"/>
                                        </p:tgtEl>
                                      </p:cBhvr>
                                    </p:animEffect>
                                  </p:childTnLst>
                                </p:cTn>
                              </p:par>
                              <p:par>
                                <p:cTn id="8" presetID="22" presetClass="entr" presetSubtype="8"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wipe(left)">
                                      <p:cBhvr>
                                        <p:cTn id="10"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hf hdr="0" ftr="0" dt="0"/>
  <p:txStyles>
    <p:titleStyle>
      <a:lvl1pPr algn="ctr" rtl="0" eaLnBrk="1" fontAlgn="base" latinLnBrk="1" hangingPunct="1">
        <a:spcBef>
          <a:spcPct val="0"/>
        </a:spcBef>
        <a:spcAft>
          <a:spcPct val="0"/>
        </a:spcAft>
        <a:defRPr kumimoji="1" sz="3600" b="1" baseline="0">
          <a:solidFill>
            <a:srgbClr val="00FFFF"/>
          </a:solidFill>
          <a:latin typeface="Arial" panose="020B0604020202020204" pitchFamily="34" charset="0"/>
          <a:ea typeface="標楷體" panose="03000509000000000000" pitchFamily="65" charset="-120"/>
          <a:cs typeface="+mj-cs"/>
        </a:defRPr>
      </a:lvl1pPr>
      <a:lvl2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2pPr>
      <a:lvl3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3pPr>
      <a:lvl4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4pPr>
      <a:lvl5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6pPr>
      <a:lvl7pPr marL="9144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7pPr>
      <a:lvl8pPr marL="13716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8pPr>
      <a:lvl9pPr marL="18288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cs typeface="+mn-cs"/>
        </a:defRPr>
      </a:lvl1pPr>
      <a:lvl2pPr marL="742950" indent="-28575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defRPr>
      </a:lvl2pPr>
      <a:lvl3pPr marL="1143000" indent="-228600" algn="l" rtl="0" eaLnBrk="1" fontAlgn="base" latinLnBrk="0" hangingPunct="1">
        <a:spcBef>
          <a:spcPct val="20000"/>
        </a:spcBef>
        <a:spcAft>
          <a:spcPct val="0"/>
        </a:spcAft>
        <a:buChar char="•"/>
        <a:defRPr kumimoji="1" sz="2400" baseline="0">
          <a:solidFill>
            <a:schemeClr val="bg1"/>
          </a:solidFill>
          <a:latin typeface="Arial" panose="020B0604020202020204" pitchFamily="34" charset="0"/>
          <a:ea typeface="標楷體" panose="03000509000000000000" pitchFamily="65" charset="-120"/>
        </a:defRPr>
      </a:lvl3pPr>
      <a:lvl4pPr marL="16002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4pPr>
      <a:lvl5pPr marL="20574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32F"/>
        </a:solidFill>
        <a:effectLst/>
      </p:bgPr>
    </p:bg>
    <p:spTree>
      <p:nvGrpSpPr>
        <p:cNvPr id="1" name=""/>
        <p:cNvGrpSpPr/>
        <p:nvPr/>
      </p:nvGrpSpPr>
      <p:grpSpPr>
        <a:xfrm>
          <a:off x="0" y="0"/>
          <a:ext cx="0" cy="0"/>
          <a:chOff x="0" y="0"/>
          <a:chExt cx="0" cy="0"/>
        </a:xfrm>
      </p:grpSpPr>
      <p:pic>
        <p:nvPicPr>
          <p:cNvPr id="5122" name="그림 26" descr="전구.png">
            <a:extLst>
              <a:ext uri="{FF2B5EF4-FFF2-40B4-BE49-F238E27FC236}">
                <a16:creationId xmlns:a16="http://schemas.microsoft.com/office/drawing/2014/main" id="{AB921955-ACCE-4294-A8A7-0DFFA4C63C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4704" y="-142875"/>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그림 24" descr="전구빤작이.png">
            <a:extLst>
              <a:ext uri="{FF2B5EF4-FFF2-40B4-BE49-F238E27FC236}">
                <a16:creationId xmlns:a16="http://schemas.microsoft.com/office/drawing/2014/main" id="{B921C91E-43EA-485F-A78F-11B5E8019E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14313"/>
            <a:ext cx="19399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그림 25" descr="연두나비.png">
            <a:extLst>
              <a:ext uri="{FF2B5EF4-FFF2-40B4-BE49-F238E27FC236}">
                <a16:creationId xmlns:a16="http://schemas.microsoft.com/office/drawing/2014/main" id="{AECC4969-F114-4997-B6FC-6CA2B23B3D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57375"/>
            <a:ext cx="652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D:\김희숙\2006work\ppt코리아\ppt코리아작업\애니형\풍경_여행_p\p_00006\png\7.png">
            <a:extLst>
              <a:ext uri="{FF2B5EF4-FFF2-40B4-BE49-F238E27FC236}">
                <a16:creationId xmlns:a16="http://schemas.microsoft.com/office/drawing/2014/main" id="{3411D189-C04C-4570-A06B-E2509924A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4584700"/>
            <a:ext cx="44846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D:\김희숙\2006work\ppt코리아\ppt코리아작업\애니형\풍경_여행_p\p_00006\png\8.png">
            <a:extLst>
              <a:ext uri="{FF2B5EF4-FFF2-40B4-BE49-F238E27FC236}">
                <a16:creationId xmlns:a16="http://schemas.microsoft.com/office/drawing/2014/main" id="{3A3CC43C-4042-4492-BCEB-7AB599B98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50" y="357188"/>
            <a:ext cx="64579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4" descr="8">
            <a:extLst>
              <a:ext uri="{FF2B5EF4-FFF2-40B4-BE49-F238E27FC236}">
                <a16:creationId xmlns:a16="http://schemas.microsoft.com/office/drawing/2014/main" id="{2128A174-25CB-40B3-AEE4-42BF8FA007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15875"/>
            <a:ext cx="810153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3">
            <a:extLst>
              <a:ext uri="{FF2B5EF4-FFF2-40B4-BE49-F238E27FC236}">
                <a16:creationId xmlns:a16="http://schemas.microsoft.com/office/drawing/2014/main" id="{40656A74-EF19-492E-B3E8-2A833F1A648C}"/>
              </a:ext>
            </a:extLst>
          </p:cNvPr>
          <p:cNvSpPr>
            <a:spLocks noGrp="1" noChangeArrowheads="1"/>
          </p:cNvSpPr>
          <p:nvPr>
            <p:ph type="body" idx="1"/>
          </p:nvPr>
        </p:nvSpPr>
        <p:spPr bwMode="auto">
          <a:xfrm>
            <a:off x="1288208" y="1067397"/>
            <a:ext cx="7604272" cy="52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129" name="Rectangle 2">
            <a:extLst>
              <a:ext uri="{FF2B5EF4-FFF2-40B4-BE49-F238E27FC236}">
                <a16:creationId xmlns:a16="http://schemas.microsoft.com/office/drawing/2014/main" id="{AE9B36B7-A915-4617-9A47-8633A50A3D8D}"/>
              </a:ext>
            </a:extLst>
          </p:cNvPr>
          <p:cNvSpPr>
            <a:spLocks noGrp="1" noChangeArrowheads="1"/>
          </p:cNvSpPr>
          <p:nvPr>
            <p:ph type="title"/>
          </p:nvPr>
        </p:nvSpPr>
        <p:spPr bwMode="auto">
          <a:xfrm>
            <a:off x="1288208" y="60325"/>
            <a:ext cx="7604272" cy="93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ko-KR" dirty="0"/>
          </a:p>
        </p:txBody>
      </p:sp>
      <p:sp>
        <p:nvSpPr>
          <p:cNvPr id="9220" name="Rectangle 4">
            <a:extLst>
              <a:ext uri="{FF2B5EF4-FFF2-40B4-BE49-F238E27FC236}">
                <a16:creationId xmlns:a16="http://schemas.microsoft.com/office/drawing/2014/main" id="{CEACD826-A38E-48AB-9141-C4C3E55BA686}"/>
              </a:ext>
            </a:extLst>
          </p:cNvPr>
          <p:cNvSpPr>
            <a:spLocks noGrp="1" noChangeArrowheads="1"/>
          </p:cNvSpPr>
          <p:nvPr>
            <p:ph type="dt" sz="half" idx="2"/>
          </p:nvPr>
        </p:nvSpPr>
        <p:spPr bwMode="auto">
          <a:xfrm>
            <a:off x="457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9221" name="Rectangle 5">
            <a:extLst>
              <a:ext uri="{FF2B5EF4-FFF2-40B4-BE49-F238E27FC236}">
                <a16:creationId xmlns:a16="http://schemas.microsoft.com/office/drawing/2014/main" id="{024564FB-DE6D-4F0E-867E-1309ED303A20}"/>
              </a:ext>
            </a:extLst>
          </p:cNvPr>
          <p:cNvSpPr>
            <a:spLocks noGrp="1" noChangeArrowheads="1"/>
          </p:cNvSpPr>
          <p:nvPr>
            <p:ph type="ftr" sz="quarter" idx="3"/>
          </p:nvPr>
        </p:nvSpPr>
        <p:spPr bwMode="auto">
          <a:xfrm>
            <a:off x="3124200" y="638132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tx1"/>
                </a:solidFill>
                <a:latin typeface="굴림" pitchFamily="50" charset="-127"/>
                <a:ea typeface="굴림" pitchFamily="50" charset="-127"/>
              </a:defRPr>
            </a:lvl1pPr>
          </a:lstStyle>
          <a:p>
            <a:pPr>
              <a:defRPr/>
            </a:pPr>
            <a:endParaRPr lang="en-US" altLang="ko-KR"/>
          </a:p>
        </p:txBody>
      </p:sp>
      <p:sp>
        <p:nvSpPr>
          <p:cNvPr id="9222" name="Rectangle 6">
            <a:extLst>
              <a:ext uri="{FF2B5EF4-FFF2-40B4-BE49-F238E27FC236}">
                <a16:creationId xmlns:a16="http://schemas.microsoft.com/office/drawing/2014/main" id="{D6D00C98-5287-498F-ABBD-DD94D9B95DD5}"/>
              </a:ext>
            </a:extLst>
          </p:cNvPr>
          <p:cNvSpPr>
            <a:spLocks noGrp="1" noChangeArrowheads="1"/>
          </p:cNvSpPr>
          <p:nvPr>
            <p:ph type="sldNum" sz="quarter" idx="4"/>
          </p:nvPr>
        </p:nvSpPr>
        <p:spPr bwMode="auto">
          <a:xfrm>
            <a:off x="6553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lvl1pPr>
          </a:lstStyle>
          <a:p>
            <a:fld id="{1A39A694-C9D2-4A1F-B22B-D5A13C3121DA}" type="slidenum">
              <a:rPr lang="en-US" altLang="ko-KR"/>
              <a:pPr/>
              <a:t>‹#›</a:t>
            </a:fld>
            <a:endParaRPr lang="en-US" altLang="ko-KR"/>
          </a:p>
        </p:txBody>
      </p:sp>
      <p:grpSp>
        <p:nvGrpSpPr>
          <p:cNvPr id="2" name="그룹 21">
            <a:extLst>
              <a:ext uri="{FF2B5EF4-FFF2-40B4-BE49-F238E27FC236}">
                <a16:creationId xmlns:a16="http://schemas.microsoft.com/office/drawing/2014/main" id="{F5AE30DE-5BC9-4974-BCC4-90C054626880}"/>
              </a:ext>
            </a:extLst>
          </p:cNvPr>
          <p:cNvGrpSpPr>
            <a:grpSpLocks/>
          </p:cNvGrpSpPr>
          <p:nvPr/>
        </p:nvGrpSpPr>
        <p:grpSpPr bwMode="auto">
          <a:xfrm>
            <a:off x="-468560" y="5143500"/>
            <a:ext cx="1571626" cy="1495425"/>
            <a:chOff x="1500166" y="2928934"/>
            <a:chExt cx="3525839" cy="3355976"/>
          </a:xfrm>
        </p:grpSpPr>
        <p:pic>
          <p:nvPicPr>
            <p:cNvPr id="5137" name="Picture 244" descr="7">
              <a:extLst>
                <a:ext uri="{FF2B5EF4-FFF2-40B4-BE49-F238E27FC236}">
                  <a16:creationId xmlns:a16="http://schemas.microsoft.com/office/drawing/2014/main" id="{F0529C67-B4E9-4532-B320-0453C9E1725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14480" y="2928934"/>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45" descr="8">
              <a:extLst>
                <a:ext uri="{FF2B5EF4-FFF2-40B4-BE49-F238E27FC236}">
                  <a16:creationId xmlns:a16="http://schemas.microsoft.com/office/drawing/2014/main" id="{5BFE663D-20B6-418D-9347-9EA2F4291A9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00166" y="3000372"/>
              <a:ext cx="261461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3"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129"/>
                                        </p:tgtEl>
                                        <p:attrNameLst>
                                          <p:attrName>style.visibility</p:attrName>
                                        </p:attrNameLst>
                                      </p:cBhvr>
                                      <p:to>
                                        <p:strVal val="visible"/>
                                      </p:to>
                                    </p:set>
                                    <p:animEffect transition="in" filter="wipe(left)">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hf hdr="0" ftr="0" dt="0"/>
  <p:txStyles>
    <p:titleStyle>
      <a:lvl1pPr algn="ctr" rtl="0" eaLnBrk="0" fontAlgn="base" latinLnBrk="1" hangingPunct="0">
        <a:spcBef>
          <a:spcPct val="0"/>
        </a:spcBef>
        <a:spcAft>
          <a:spcPct val="0"/>
        </a:spcAft>
        <a:defRPr kumimoji="1" lang="en-US" altLang="ko-KR" sz="3600" b="1" baseline="0" dirty="0">
          <a:solidFill>
            <a:srgbClr val="002060"/>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cs typeface="+mn-cs"/>
        </a:defRPr>
      </a:lvl1pPr>
      <a:lvl2pPr marL="742950" indent="-28575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defRPr>
      </a:lvl2pPr>
      <a:lvl3pPr marL="1143000" indent="-228600" algn="l" rtl="0" eaLnBrk="0" fontAlgn="base" latinLnBrk="0" hangingPunct="0">
        <a:spcBef>
          <a:spcPct val="20000"/>
        </a:spcBef>
        <a:spcAft>
          <a:spcPct val="0"/>
        </a:spcAft>
        <a:buChar char="•"/>
        <a:defRPr kumimoji="1" sz="2400" baseline="0">
          <a:solidFill>
            <a:schemeClr val="tx1"/>
          </a:solidFill>
          <a:latin typeface="Arial" panose="020B0604020202020204" pitchFamily="34" charset="0"/>
          <a:ea typeface="標楷體" panose="03000509000000000000" pitchFamily="65" charset="-120"/>
        </a:defRPr>
      </a:lvl3pPr>
      <a:lvl4pPr marL="16002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4pPr>
      <a:lvl5pPr marL="20574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5pPr>
      <a:lvl6pPr marL="2514600" indent="-228600" algn="l" rtl="0" fontAlgn="base" latinLnBrk="1">
        <a:spcBef>
          <a:spcPct val="20000"/>
        </a:spcBef>
        <a:spcAft>
          <a:spcPct val="0"/>
        </a:spcAft>
        <a:buChar char="»"/>
        <a:defRPr kumimoji="1" sz="2000">
          <a:solidFill>
            <a:schemeClr val="bg1"/>
          </a:solidFill>
          <a:latin typeface="+mn-lt"/>
          <a:ea typeface="+mn-ea"/>
        </a:defRPr>
      </a:lvl6pPr>
      <a:lvl7pPr marL="2971800" indent="-228600" algn="l" rtl="0" fontAlgn="base" latinLnBrk="1">
        <a:spcBef>
          <a:spcPct val="20000"/>
        </a:spcBef>
        <a:spcAft>
          <a:spcPct val="0"/>
        </a:spcAft>
        <a:buChar char="»"/>
        <a:defRPr kumimoji="1" sz="2000">
          <a:solidFill>
            <a:schemeClr val="bg1"/>
          </a:solidFill>
          <a:latin typeface="+mn-lt"/>
          <a:ea typeface="+mn-ea"/>
        </a:defRPr>
      </a:lvl7pPr>
      <a:lvl8pPr marL="3429000" indent="-228600" algn="l" rtl="0" fontAlgn="base" latinLnBrk="1">
        <a:spcBef>
          <a:spcPct val="20000"/>
        </a:spcBef>
        <a:spcAft>
          <a:spcPct val="0"/>
        </a:spcAft>
        <a:buChar char="»"/>
        <a:defRPr kumimoji="1" sz="2000">
          <a:solidFill>
            <a:schemeClr val="bg1"/>
          </a:solidFill>
          <a:latin typeface="+mn-lt"/>
          <a:ea typeface="+mn-ea"/>
        </a:defRPr>
      </a:lvl8pPr>
      <a:lvl9pPr marL="3886200" indent="-228600" algn="l" rtl="0" fontAlgn="base" latinLnBrk="1">
        <a:spcBef>
          <a:spcPct val="20000"/>
        </a:spcBef>
        <a:spcAft>
          <a:spcPct val="0"/>
        </a:spcAft>
        <a:buChar char="»"/>
        <a:defRPr kumimoji="1" sz="2000">
          <a:solidFill>
            <a:schemeClr val="bg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4">
            <a:extLst>
              <a:ext uri="{FF2B5EF4-FFF2-40B4-BE49-F238E27FC236}">
                <a16:creationId xmlns:a16="http://schemas.microsoft.com/office/drawing/2014/main" id="{5E75D9F1-7A0F-40E0-9836-013A38796F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620688"/>
            <a:ext cx="3711633" cy="997527"/>
          </a:xfrm>
          <a:prstGeom prst="rect">
            <a:avLst/>
          </a:prstGeom>
        </p:spPr>
      </p:pic>
      <p:sp>
        <p:nvSpPr>
          <p:cNvPr id="6" name="文字方塊 2">
            <a:extLst>
              <a:ext uri="{FF2B5EF4-FFF2-40B4-BE49-F238E27FC236}">
                <a16:creationId xmlns:a16="http://schemas.microsoft.com/office/drawing/2014/main" id="{41AFDD60-174F-4449-BEA9-BAC4358A4816}"/>
              </a:ext>
            </a:extLst>
          </p:cNvPr>
          <p:cNvSpPr txBox="1"/>
          <p:nvPr/>
        </p:nvSpPr>
        <p:spPr>
          <a:xfrm>
            <a:off x="549966" y="2060848"/>
            <a:ext cx="8044068" cy="32624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本教學投影片係屬教科書著作之延伸，亦受著作權法之保護。</a:t>
            </a: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請依出版社授權使用規範利用本教學資源，非經授權許可不得以影印、拷貝、列印等方法進行重製，亦不得改作、公開展示著作內容，亦請勿對第三人公開傳輸、散布。</a:t>
            </a:r>
          </a:p>
        </p:txBody>
      </p:sp>
    </p:spTree>
    <p:extLst>
      <p:ext uri="{BB962C8B-B14F-4D97-AF65-F5344CB8AC3E}">
        <p14:creationId xmlns:p14="http://schemas.microsoft.com/office/powerpoint/2010/main" val="355607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C93FCF57-4D99-4898-B3D0-67EBEEC28805}"/>
              </a:ext>
            </a:extLst>
          </p:cNvPr>
          <p:cNvSpPr>
            <a:spLocks noGrp="1"/>
          </p:cNvSpPr>
          <p:nvPr>
            <p:ph idx="1"/>
          </p:nvPr>
        </p:nvSpPr>
        <p:spPr/>
        <p:txBody>
          <a:bodyPr/>
          <a:lstStyle/>
          <a:p>
            <a:r>
              <a:rPr lang="zh-TW" altLang="en-US" dirty="0"/>
              <a:t>身為一個商學院的學生，你所面臨的挑戰為：透過教育與實際工作經驗，打造高水準且無法被外包的技能。而你的公司所面臨的挑戰則是：避免海外能以非常低廉的成本生產商品與服務</a:t>
            </a:r>
            <a:endParaRPr lang="en-US" altLang="zh-TW" dirty="0"/>
          </a:p>
          <a:p>
            <a:endParaRPr lang="en-US" altLang="zh-TW" dirty="0"/>
          </a:p>
          <a:p>
            <a:r>
              <a:rPr lang="zh-TW" altLang="en-US" dirty="0"/>
              <a:t>管理資訊系統在全球化的哪些事情上扮演重要角色呢？很簡單：每件事情</a:t>
            </a:r>
          </a:p>
        </p:txBody>
      </p:sp>
      <p:sp>
        <p:nvSpPr>
          <p:cNvPr id="3" name="投影片編號版面配置區 2">
            <a:extLst>
              <a:ext uri="{FF2B5EF4-FFF2-40B4-BE49-F238E27FC236}">
                <a16:creationId xmlns:a16="http://schemas.microsoft.com/office/drawing/2014/main" id="{0A18025E-7515-4E68-815F-8AB4C2974B19}"/>
              </a:ext>
            </a:extLst>
          </p:cNvPr>
          <p:cNvSpPr>
            <a:spLocks noGrp="1"/>
          </p:cNvSpPr>
          <p:nvPr>
            <p:ph type="sldNum" sz="quarter" idx="12"/>
          </p:nvPr>
        </p:nvSpPr>
        <p:spPr/>
        <p:txBody>
          <a:bodyPr/>
          <a:lstStyle/>
          <a:p>
            <a:fld id="{D55CB18B-31BB-4254-9559-1B86933C9FD7}" type="slidenum">
              <a:rPr lang="en-US" altLang="ko-KR" smtClean="0"/>
              <a:pPr/>
              <a:t>10</a:t>
            </a:fld>
            <a:endParaRPr lang="en-US" altLang="ko-KR"/>
          </a:p>
        </p:txBody>
      </p:sp>
      <p:sp>
        <p:nvSpPr>
          <p:cNvPr id="4" name="標題 3">
            <a:extLst>
              <a:ext uri="{FF2B5EF4-FFF2-40B4-BE49-F238E27FC236}">
                <a16:creationId xmlns:a16="http://schemas.microsoft.com/office/drawing/2014/main" id="{7DA9C8F9-A6A1-4731-BD10-C4EF80C7F4BD}"/>
              </a:ext>
            </a:extLst>
          </p:cNvPr>
          <p:cNvSpPr>
            <a:spLocks noGrp="1"/>
          </p:cNvSpPr>
          <p:nvPr>
            <p:ph type="title"/>
          </p:nvPr>
        </p:nvSpPr>
        <p:spPr/>
        <p:txBody>
          <a:bodyPr/>
          <a:lstStyle/>
          <a:p>
            <a:r>
              <a:rPr lang="zh-TW" altLang="en-US" dirty="0"/>
              <a:t>全球化的挑戰和機會：一個扁平的世界</a:t>
            </a:r>
          </a:p>
        </p:txBody>
      </p:sp>
    </p:spTree>
    <p:extLst>
      <p:ext uri="{BB962C8B-B14F-4D97-AF65-F5344CB8AC3E}">
        <p14:creationId xmlns:p14="http://schemas.microsoft.com/office/powerpoint/2010/main" val="5110039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C46FD877-09ED-4EBE-A843-AFA30FCF46E5}"/>
              </a:ext>
            </a:extLst>
          </p:cNvPr>
          <p:cNvSpPr>
            <a:spLocks noGrp="1"/>
          </p:cNvSpPr>
          <p:nvPr>
            <p:ph idx="1"/>
          </p:nvPr>
        </p:nvSpPr>
        <p:spPr>
          <a:xfrm>
            <a:off x="395536" y="1324534"/>
            <a:ext cx="8534152" cy="4984785"/>
          </a:xfrm>
        </p:spPr>
        <p:txBody>
          <a:bodyPr>
            <a:normAutofit lnSpcReduction="10000"/>
          </a:bodyPr>
          <a:lstStyle/>
          <a:p>
            <a:r>
              <a:rPr lang="zh-TW" altLang="en-US" dirty="0">
                <a:solidFill>
                  <a:srgbClr val="92D050"/>
                </a:solidFill>
              </a:rPr>
              <a:t>個案研究問題</a:t>
            </a:r>
            <a:endParaRPr lang="en-US" altLang="zh-TW" dirty="0">
              <a:solidFill>
                <a:srgbClr val="92D050"/>
              </a:solidFill>
            </a:endParaRPr>
          </a:p>
          <a:p>
            <a:pPr marL="971550" lvl="1" indent="-514350">
              <a:buFont typeface="+mj-lt"/>
              <a:buAutoNum type="arabicPeriod"/>
            </a:pPr>
            <a:r>
              <a:rPr lang="zh-TW" altLang="en-US" dirty="0"/>
              <a:t>個案中描述了哪些類別的應用？它們支援哪些企業功能？它們如何強化營運效率和決策制定？</a:t>
            </a:r>
          </a:p>
          <a:p>
            <a:pPr marL="971550" lvl="1" indent="-514350">
              <a:buFont typeface="+mj-lt"/>
              <a:buAutoNum type="arabicPeriod"/>
            </a:pPr>
            <a:r>
              <a:rPr lang="zh-TW" altLang="en-US" dirty="0"/>
              <a:t>找出個案中的企業使用行動數位裝置所解決的問題。</a:t>
            </a:r>
          </a:p>
          <a:p>
            <a:pPr marL="971550" lvl="1" indent="-514350">
              <a:buFont typeface="+mj-lt"/>
              <a:buAutoNum type="arabicPeriod"/>
            </a:pPr>
            <a:r>
              <a:rPr lang="zh-TW" altLang="en-US" dirty="0"/>
              <a:t>員工配備如</a:t>
            </a:r>
            <a:r>
              <a:rPr lang="en-US" altLang="zh-TW" dirty="0"/>
              <a:t>iPhone </a:t>
            </a:r>
            <a:r>
              <a:rPr lang="zh-TW" altLang="en-US" dirty="0"/>
              <a:t>與</a:t>
            </a:r>
            <a:r>
              <a:rPr lang="en-US" altLang="zh-TW" dirty="0"/>
              <a:t>iPad </a:t>
            </a:r>
            <a:r>
              <a:rPr lang="zh-TW" altLang="en-US" dirty="0"/>
              <a:t>等行動數位裝置，哪類企業最能從中獲利？</a:t>
            </a:r>
          </a:p>
          <a:p>
            <a:pPr marL="971550" lvl="1" indent="-514350">
              <a:buFont typeface="+mj-lt"/>
              <a:buAutoNum type="arabicPeriod"/>
            </a:pPr>
            <a:r>
              <a:rPr lang="zh-TW" altLang="en-US" dirty="0"/>
              <a:t>一個部署</a:t>
            </a:r>
            <a:r>
              <a:rPr lang="en-US" altLang="zh-TW" dirty="0"/>
              <a:t>iPhone </a:t>
            </a:r>
            <a:r>
              <a:rPr lang="zh-TW" altLang="en-US" dirty="0"/>
              <a:t>的公司說：「</a:t>
            </a:r>
            <a:r>
              <a:rPr lang="en-US" altLang="zh-TW" dirty="0"/>
              <a:t>iPhone </a:t>
            </a:r>
            <a:r>
              <a:rPr lang="zh-TW" altLang="en-US" dirty="0"/>
              <a:t>並不是一個遊戲規則的改變者，而是一個產業的顛覆者。它改變了你與客戶及供應商間的互動方式。」請討論此說法的含意。</a:t>
            </a:r>
          </a:p>
        </p:txBody>
      </p:sp>
      <p:sp>
        <p:nvSpPr>
          <p:cNvPr id="3" name="投影片編號版面配置區 2">
            <a:extLst>
              <a:ext uri="{FF2B5EF4-FFF2-40B4-BE49-F238E27FC236}">
                <a16:creationId xmlns:a16="http://schemas.microsoft.com/office/drawing/2014/main" id="{29DBCDCE-CD8B-4E63-90AC-8F27C7336B90}"/>
              </a:ext>
            </a:extLst>
          </p:cNvPr>
          <p:cNvSpPr>
            <a:spLocks noGrp="1"/>
          </p:cNvSpPr>
          <p:nvPr>
            <p:ph type="sldNum" sz="quarter" idx="12"/>
          </p:nvPr>
        </p:nvSpPr>
        <p:spPr/>
        <p:txBody>
          <a:bodyPr/>
          <a:lstStyle/>
          <a:p>
            <a:fld id="{D55CB18B-31BB-4254-9559-1B86933C9FD7}" type="slidenum">
              <a:rPr lang="en-US" altLang="ko-KR" smtClean="0"/>
              <a:pPr/>
              <a:t>11</a:t>
            </a:fld>
            <a:endParaRPr lang="en-US" altLang="ko-KR"/>
          </a:p>
        </p:txBody>
      </p:sp>
      <p:sp>
        <p:nvSpPr>
          <p:cNvPr id="4" name="標題 3">
            <a:extLst>
              <a:ext uri="{FF2B5EF4-FFF2-40B4-BE49-F238E27FC236}">
                <a16:creationId xmlns:a16="http://schemas.microsoft.com/office/drawing/2014/main" id="{4E3BF308-B3D1-475F-AAE8-24569A5A42B6}"/>
              </a:ext>
            </a:extLst>
          </p:cNvPr>
          <p:cNvSpPr>
            <a:spLocks noGrp="1"/>
          </p:cNvSpPr>
          <p:nvPr>
            <p:ph type="title"/>
          </p:nvPr>
        </p:nvSpPr>
        <p:spPr/>
        <p:txBody>
          <a:bodyPr/>
          <a:lstStyle/>
          <a:p>
            <a:r>
              <a:rPr lang="zh-TW" altLang="en-US" dirty="0"/>
              <a:t>互動個案：管理的觀點</a:t>
            </a:r>
          </a:p>
        </p:txBody>
      </p:sp>
      <p:pic>
        <p:nvPicPr>
          <p:cNvPr id="6" name="圖片 5">
            <a:extLst>
              <a:ext uri="{FF2B5EF4-FFF2-40B4-BE49-F238E27FC236}">
                <a16:creationId xmlns:a16="http://schemas.microsoft.com/office/drawing/2014/main" id="{408E1373-01DE-483C-8F3D-7D4AD7F35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83402"/>
            <a:ext cx="1219200" cy="1219200"/>
          </a:xfrm>
          <a:prstGeom prst="rect">
            <a:avLst/>
          </a:prstGeom>
        </p:spPr>
      </p:pic>
    </p:spTree>
    <p:extLst>
      <p:ext uri="{BB962C8B-B14F-4D97-AF65-F5344CB8AC3E}">
        <p14:creationId xmlns:p14="http://schemas.microsoft.com/office/powerpoint/2010/main" val="40586226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DDD7F7F5-0FE7-4076-BED9-6C1D6B69872D}"/>
              </a:ext>
            </a:extLst>
          </p:cNvPr>
          <p:cNvPicPr>
            <a:picLocks noChangeAspect="1"/>
          </p:cNvPicPr>
          <p:nvPr/>
        </p:nvPicPr>
        <p:blipFill>
          <a:blip r:embed="rId2"/>
          <a:stretch>
            <a:fillRect/>
          </a:stretch>
        </p:blipFill>
        <p:spPr>
          <a:xfrm>
            <a:off x="3910976" y="1556792"/>
            <a:ext cx="2317208" cy="3021331"/>
          </a:xfrm>
          <a:prstGeom prst="rect">
            <a:avLst/>
          </a:prstGeom>
        </p:spPr>
      </p:pic>
      <p:sp>
        <p:nvSpPr>
          <p:cNvPr id="5" name="標題 4">
            <a:extLst>
              <a:ext uri="{FF2B5EF4-FFF2-40B4-BE49-F238E27FC236}">
                <a16:creationId xmlns:a16="http://schemas.microsoft.com/office/drawing/2014/main" id="{AA1C60A7-FDB1-44C1-9C31-4E34F58D5FFC}"/>
              </a:ext>
            </a:extLst>
          </p:cNvPr>
          <p:cNvSpPr>
            <a:spLocks noGrp="1"/>
          </p:cNvSpPr>
          <p:nvPr>
            <p:ph type="title"/>
          </p:nvPr>
        </p:nvSpPr>
        <p:spPr/>
        <p:txBody>
          <a:bodyPr/>
          <a:lstStyle/>
          <a:p>
            <a:r>
              <a:rPr lang="zh-TW" altLang="en-US" dirty="0"/>
              <a:t>互動個案：管理的觀點</a:t>
            </a:r>
          </a:p>
        </p:txBody>
      </p:sp>
      <p:sp>
        <p:nvSpPr>
          <p:cNvPr id="3" name="投影片編號版面配置區 2">
            <a:extLst>
              <a:ext uri="{FF2B5EF4-FFF2-40B4-BE49-F238E27FC236}">
                <a16:creationId xmlns:a16="http://schemas.microsoft.com/office/drawing/2014/main" id="{88FD8698-4373-41D1-B875-56CDF007BEF2}"/>
              </a:ext>
            </a:extLst>
          </p:cNvPr>
          <p:cNvSpPr>
            <a:spLocks noGrp="1"/>
          </p:cNvSpPr>
          <p:nvPr>
            <p:ph type="sldNum" sz="quarter" idx="12"/>
          </p:nvPr>
        </p:nvSpPr>
        <p:spPr/>
        <p:txBody>
          <a:bodyPr/>
          <a:lstStyle/>
          <a:p>
            <a:fld id="{D55CB18B-31BB-4254-9559-1B86933C9FD7}" type="slidenum">
              <a:rPr lang="en-US" altLang="ko-KR" smtClean="0"/>
              <a:pPr/>
              <a:t>12</a:t>
            </a:fld>
            <a:endParaRPr lang="en-US" altLang="ko-KR"/>
          </a:p>
        </p:txBody>
      </p:sp>
      <p:sp>
        <p:nvSpPr>
          <p:cNvPr id="8" name="矩形 7">
            <a:extLst>
              <a:ext uri="{FF2B5EF4-FFF2-40B4-BE49-F238E27FC236}">
                <a16:creationId xmlns:a16="http://schemas.microsoft.com/office/drawing/2014/main" id="{D23EB18A-0512-4A88-812E-4F0B5965D150}"/>
              </a:ext>
            </a:extLst>
          </p:cNvPr>
          <p:cNvSpPr/>
          <p:nvPr/>
        </p:nvSpPr>
        <p:spPr>
          <a:xfrm>
            <a:off x="6071076" y="2060848"/>
            <a:ext cx="2755941" cy="2862322"/>
          </a:xfrm>
          <a:prstGeom prst="rect">
            <a:avLst/>
          </a:prstGeom>
        </p:spPr>
        <p:txBody>
          <a:bodyPr wrap="square">
            <a:spAutoFit/>
          </a:bodyPr>
          <a:lstStyle/>
          <a:p>
            <a:r>
              <a:rPr lang="zh-TW" altLang="en-US" dirty="0">
                <a:latin typeface="Arial" panose="020B0604020202020204" pitchFamily="34" charset="0"/>
                <a:ea typeface="標楷體" panose="03000509000000000000" pitchFamily="65" charset="-120"/>
              </a:rPr>
              <a:t>不論是參加線上會議、檢查訂單、編修檔案與文件，或取用企業智慧，</a:t>
            </a:r>
            <a:r>
              <a:rPr lang="en-US" altLang="zh-TW" dirty="0">
                <a:latin typeface="Arial" panose="020B0604020202020204" pitchFamily="34" charset="0"/>
                <a:ea typeface="標楷體" panose="03000509000000000000" pitchFamily="65" charset="-120"/>
              </a:rPr>
              <a:t>Apple </a:t>
            </a:r>
            <a:r>
              <a:rPr lang="zh-TW" altLang="en-US" dirty="0">
                <a:latin typeface="Arial" panose="020B0604020202020204" pitchFamily="34" charset="0"/>
                <a:ea typeface="標楷體" panose="03000509000000000000" pitchFamily="65" charset="-120"/>
              </a:rPr>
              <a:t>的</a:t>
            </a:r>
            <a:r>
              <a:rPr lang="en-US" altLang="zh-TW" dirty="0">
                <a:latin typeface="Arial" panose="020B0604020202020204" pitchFamily="34" charset="0"/>
                <a:ea typeface="標楷體" panose="03000509000000000000" pitchFamily="65" charset="-120"/>
              </a:rPr>
              <a:t>iPhone </a:t>
            </a:r>
            <a:r>
              <a:rPr lang="zh-TW" altLang="en-US" dirty="0">
                <a:latin typeface="Arial" panose="020B0604020202020204" pitchFamily="34" charset="0"/>
                <a:ea typeface="標楷體" panose="03000509000000000000" pitchFamily="65" charset="-120"/>
              </a:rPr>
              <a:t>及</a:t>
            </a:r>
            <a:r>
              <a:rPr lang="en-US" altLang="zh-TW" dirty="0">
                <a:latin typeface="Arial" panose="020B0604020202020204" pitchFamily="34" charset="0"/>
                <a:ea typeface="標楷體" panose="03000509000000000000" pitchFamily="65" charset="-120"/>
              </a:rPr>
              <a:t>iPad </a:t>
            </a:r>
            <a:r>
              <a:rPr lang="zh-TW" altLang="en-US" dirty="0">
                <a:latin typeface="Arial" panose="020B0604020202020204" pitchFamily="34" charset="0"/>
                <a:ea typeface="標楷體" panose="03000509000000000000" pitchFamily="65" charset="-120"/>
              </a:rPr>
              <a:t>提供企業用戶無限可能。漂亮的多觸控螢幕、全網路瀏覽，以及傳訊、音訊傳輸與文件管理，讓</a:t>
            </a:r>
            <a:r>
              <a:rPr lang="en-US" altLang="zh-TW" dirty="0">
                <a:latin typeface="Arial" panose="020B0604020202020204" pitchFamily="34" charset="0"/>
                <a:ea typeface="標楷體" panose="03000509000000000000" pitchFamily="65" charset="-120"/>
              </a:rPr>
              <a:t>iPhone </a:t>
            </a:r>
            <a:r>
              <a:rPr lang="zh-TW" altLang="en-US" dirty="0">
                <a:latin typeface="Arial" panose="020B0604020202020204" pitchFamily="34" charset="0"/>
                <a:ea typeface="標楷體" panose="03000509000000000000" pitchFamily="65" charset="-120"/>
              </a:rPr>
              <a:t>及</a:t>
            </a:r>
            <a:r>
              <a:rPr lang="en-US" altLang="zh-TW" dirty="0">
                <a:latin typeface="Arial" panose="020B0604020202020204" pitchFamily="34" charset="0"/>
                <a:ea typeface="標楷體" panose="03000509000000000000" pitchFamily="65" charset="-120"/>
              </a:rPr>
              <a:t>iPad </a:t>
            </a:r>
            <a:r>
              <a:rPr lang="zh-TW" altLang="en-US" dirty="0">
                <a:latin typeface="Arial" panose="020B0604020202020204" pitchFamily="34" charset="0"/>
                <a:ea typeface="標楷體" panose="03000509000000000000" pitchFamily="65" charset="-120"/>
              </a:rPr>
              <a:t>成為全方位的運算平台。</a:t>
            </a:r>
          </a:p>
        </p:txBody>
      </p:sp>
      <p:sp>
        <p:nvSpPr>
          <p:cNvPr id="9" name="矩形 8">
            <a:extLst>
              <a:ext uri="{FF2B5EF4-FFF2-40B4-BE49-F238E27FC236}">
                <a16:creationId xmlns:a16="http://schemas.microsoft.com/office/drawing/2014/main" id="{AC063D2E-E418-420D-9E27-0D39A6565E0F}"/>
              </a:ext>
            </a:extLst>
          </p:cNvPr>
          <p:cNvSpPr/>
          <p:nvPr/>
        </p:nvSpPr>
        <p:spPr>
          <a:xfrm>
            <a:off x="1187624" y="2060848"/>
            <a:ext cx="2880320" cy="3416320"/>
          </a:xfrm>
          <a:prstGeom prst="rect">
            <a:avLst/>
          </a:prstGeom>
        </p:spPr>
        <p:txBody>
          <a:bodyPr wrap="square">
            <a:spAutoFit/>
          </a:bodyPr>
          <a:lstStyle/>
          <a:p>
            <a:r>
              <a:rPr lang="en-US" altLang="zh-TW" dirty="0">
                <a:latin typeface="Arial" panose="020B0604020202020204" pitchFamily="34" charset="0"/>
                <a:ea typeface="標楷體" panose="03000509000000000000" pitchFamily="65" charset="-120"/>
              </a:rPr>
              <a:t>iPhone </a:t>
            </a:r>
            <a:r>
              <a:rPr lang="zh-TW" altLang="en-US" dirty="0">
                <a:latin typeface="Arial" panose="020B0604020202020204" pitchFamily="34" charset="0"/>
                <a:ea typeface="標楷體" panose="03000509000000000000" pitchFamily="65" charset="-120"/>
              </a:rPr>
              <a:t>與</a:t>
            </a:r>
            <a:r>
              <a:rPr lang="en-US" altLang="zh-TW" dirty="0">
                <a:latin typeface="Arial" panose="020B0604020202020204" pitchFamily="34" charset="0"/>
                <a:ea typeface="標楷體" panose="03000509000000000000" pitchFamily="65" charset="-120"/>
              </a:rPr>
              <a:t>iPad </a:t>
            </a:r>
            <a:r>
              <a:rPr lang="zh-TW" altLang="en-US" dirty="0">
                <a:latin typeface="Arial" panose="020B0604020202020204" pitchFamily="34" charset="0"/>
                <a:ea typeface="標楷體" panose="03000509000000000000" pitchFamily="65" charset="-120"/>
              </a:rPr>
              <a:t>的企業應用程式：</a:t>
            </a:r>
          </a:p>
          <a:p>
            <a:r>
              <a:rPr lang="en-US" altLang="zh-TW" dirty="0">
                <a:latin typeface="Arial" panose="020B0604020202020204" pitchFamily="34" charset="0"/>
                <a:ea typeface="標楷體" panose="03000509000000000000" pitchFamily="65" charset="-120"/>
              </a:rPr>
              <a:t>1. </a:t>
            </a:r>
            <a:r>
              <a:rPr lang="en-US" altLang="zh-TW" dirty="0" err="1">
                <a:latin typeface="Arial" panose="020B0604020202020204" pitchFamily="34" charset="0"/>
                <a:ea typeface="標楷體" panose="03000509000000000000" pitchFamily="65" charset="-120"/>
              </a:rPr>
              <a:t>Salesforce1</a:t>
            </a:r>
            <a:endParaRPr lang="en-US" altLang="zh-TW" dirty="0">
              <a:latin typeface="Arial" panose="020B0604020202020204" pitchFamily="34" charset="0"/>
              <a:ea typeface="標楷體" panose="03000509000000000000" pitchFamily="65" charset="-120"/>
            </a:endParaRPr>
          </a:p>
          <a:p>
            <a:r>
              <a:rPr lang="en-US" altLang="zh-TW" dirty="0">
                <a:latin typeface="Arial" panose="020B0604020202020204" pitchFamily="34" charset="0"/>
                <a:ea typeface="標楷體" panose="03000509000000000000" pitchFamily="65" charset="-120"/>
              </a:rPr>
              <a:t>2. Cisco WebEx</a:t>
            </a:r>
          </a:p>
          <a:p>
            <a:r>
              <a:rPr lang="en-US" altLang="zh-TW" dirty="0">
                <a:latin typeface="Arial" panose="020B0604020202020204" pitchFamily="34" charset="0"/>
                <a:ea typeface="標楷體" panose="03000509000000000000" pitchFamily="65" charset="-120"/>
              </a:rPr>
              <a:t>3. SAP Business </a:t>
            </a:r>
            <a:r>
              <a:rPr lang="en-US" altLang="zh-TW" dirty="0" err="1">
                <a:latin typeface="Arial" panose="020B0604020202020204" pitchFamily="34" charset="0"/>
                <a:ea typeface="標楷體" panose="03000509000000000000" pitchFamily="65" charset="-120"/>
              </a:rPr>
              <a:t>ByDesign</a:t>
            </a:r>
            <a:endParaRPr lang="en-US" altLang="zh-TW" dirty="0">
              <a:latin typeface="Arial" panose="020B0604020202020204" pitchFamily="34" charset="0"/>
              <a:ea typeface="標楷體" panose="03000509000000000000" pitchFamily="65" charset="-120"/>
            </a:endParaRPr>
          </a:p>
          <a:p>
            <a:r>
              <a:rPr lang="en-US" altLang="zh-TW" dirty="0">
                <a:latin typeface="Arial" panose="020B0604020202020204" pitchFamily="34" charset="0"/>
                <a:ea typeface="標楷體" panose="03000509000000000000" pitchFamily="65" charset="-120"/>
              </a:rPr>
              <a:t>4. iWork</a:t>
            </a:r>
          </a:p>
          <a:p>
            <a:r>
              <a:rPr lang="en-US" altLang="zh-TW" dirty="0">
                <a:latin typeface="Arial" panose="020B0604020202020204" pitchFamily="34" charset="0"/>
                <a:ea typeface="標楷體" panose="03000509000000000000" pitchFamily="65" charset="-120"/>
              </a:rPr>
              <a:t>5. Evernote</a:t>
            </a:r>
          </a:p>
          <a:p>
            <a:r>
              <a:rPr lang="en-US" altLang="zh-TW" dirty="0">
                <a:latin typeface="Arial" panose="020B0604020202020204" pitchFamily="34" charset="0"/>
                <a:ea typeface="標楷體" panose="03000509000000000000" pitchFamily="65" charset="-120"/>
              </a:rPr>
              <a:t>6. Adobe Reader</a:t>
            </a:r>
          </a:p>
          <a:p>
            <a:r>
              <a:rPr lang="en-US" altLang="zh-TW" dirty="0">
                <a:latin typeface="Arial" panose="020B0604020202020204" pitchFamily="34" charset="0"/>
                <a:ea typeface="標楷體" panose="03000509000000000000" pitchFamily="65" charset="-120"/>
              </a:rPr>
              <a:t>7. Oracle Business Intelligence</a:t>
            </a:r>
          </a:p>
          <a:p>
            <a:r>
              <a:rPr lang="en-US" altLang="zh-TW" dirty="0">
                <a:latin typeface="Arial" panose="020B0604020202020204" pitchFamily="34" charset="0"/>
                <a:ea typeface="標楷體" panose="03000509000000000000" pitchFamily="65" charset="-120"/>
              </a:rPr>
              <a:t>8. Dropbox</a:t>
            </a:r>
            <a:endParaRPr lang="zh-TW" altLang="en-US" dirty="0">
              <a:latin typeface="Arial" panose="020B0604020202020204" pitchFamily="34" charset="0"/>
              <a:ea typeface="標楷體" panose="03000509000000000000" pitchFamily="65" charset="-120"/>
            </a:endParaRPr>
          </a:p>
        </p:txBody>
      </p:sp>
      <p:pic>
        <p:nvPicPr>
          <p:cNvPr id="11" name="圖片 10">
            <a:extLst>
              <a:ext uri="{FF2B5EF4-FFF2-40B4-BE49-F238E27FC236}">
                <a16:creationId xmlns:a16="http://schemas.microsoft.com/office/drawing/2014/main" id="{0698E1CD-95C0-4887-8E74-A1A05D12B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83402"/>
            <a:ext cx="1219200" cy="1219200"/>
          </a:xfrm>
          <a:prstGeom prst="rect">
            <a:avLst/>
          </a:prstGeom>
        </p:spPr>
      </p:pic>
    </p:spTree>
    <p:extLst>
      <p:ext uri="{BB962C8B-B14F-4D97-AF65-F5344CB8AC3E}">
        <p14:creationId xmlns:p14="http://schemas.microsoft.com/office/powerpoint/2010/main" val="42862512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0B3D5550-5BD5-4B2C-A85B-BC28A6800FC8}"/>
              </a:ext>
            </a:extLst>
          </p:cNvPr>
          <p:cNvSpPr>
            <a:spLocks noGrp="1"/>
          </p:cNvSpPr>
          <p:nvPr>
            <p:ph idx="1"/>
          </p:nvPr>
        </p:nvSpPr>
        <p:spPr/>
        <p:txBody>
          <a:bodyPr/>
          <a:lstStyle/>
          <a:p>
            <a:r>
              <a:rPr lang="zh-TW" altLang="en-US" dirty="0">
                <a:solidFill>
                  <a:srgbClr val="FFFF00"/>
                </a:solidFill>
              </a:rPr>
              <a:t>數位化公司</a:t>
            </a:r>
            <a:r>
              <a:rPr lang="en-US" altLang="zh-TW" dirty="0">
                <a:solidFill>
                  <a:srgbClr val="FFFF00"/>
                </a:solidFill>
              </a:rPr>
              <a:t>(digital firm) </a:t>
            </a:r>
            <a:r>
              <a:rPr lang="zh-TW" altLang="en-US" dirty="0"/>
              <a:t>意指一家公司以數位化的方式，來促成與調節其與客戶、供應商，及員工間的</a:t>
            </a:r>
            <a:r>
              <a:rPr lang="zh-TW" altLang="en-US" i="1" dirty="0"/>
              <a:t>重要企業關係</a:t>
            </a:r>
            <a:r>
              <a:rPr lang="en-US" altLang="zh-TW" i="1" dirty="0"/>
              <a:t>(significant business relationship) </a:t>
            </a:r>
            <a:r>
              <a:rPr lang="zh-TW" altLang="en-US" dirty="0"/>
              <a:t>。而公司的</a:t>
            </a:r>
            <a:r>
              <a:rPr lang="zh-TW" altLang="en-US" i="1" dirty="0"/>
              <a:t>核心企業流程</a:t>
            </a:r>
            <a:r>
              <a:rPr lang="en-US" altLang="zh-TW" i="1" dirty="0"/>
              <a:t>(core business process) </a:t>
            </a:r>
            <a:r>
              <a:rPr lang="zh-TW" altLang="en-US" dirty="0"/>
              <a:t>則透過貫穿整個組織，或連結到多個組織的數位化網路來完成</a:t>
            </a:r>
            <a:endParaRPr lang="en-US" altLang="zh-TW" dirty="0"/>
          </a:p>
          <a:p>
            <a:r>
              <a:rPr lang="zh-TW" altLang="en-US" dirty="0">
                <a:solidFill>
                  <a:srgbClr val="FFFF00"/>
                </a:solidFill>
              </a:rPr>
              <a:t>企業流程</a:t>
            </a:r>
            <a:r>
              <a:rPr lang="en-US" altLang="zh-TW" dirty="0">
                <a:solidFill>
                  <a:srgbClr val="FFFF00"/>
                </a:solidFill>
              </a:rPr>
              <a:t>(business process) </a:t>
            </a:r>
            <a:r>
              <a:rPr lang="zh-TW" altLang="en-US" dirty="0"/>
              <a:t>是指為了產出特定的成果，企業隨著時間的推移，所發展出的邏輯上相關之任務與行為，以及有組織且協調的獨特運作方式</a:t>
            </a:r>
          </a:p>
        </p:txBody>
      </p:sp>
      <p:sp>
        <p:nvSpPr>
          <p:cNvPr id="3" name="投影片編號版面配置區 2">
            <a:extLst>
              <a:ext uri="{FF2B5EF4-FFF2-40B4-BE49-F238E27FC236}">
                <a16:creationId xmlns:a16="http://schemas.microsoft.com/office/drawing/2014/main" id="{6ECD9B1D-C1B8-4DDB-8D0F-3BDDC8DF0C7D}"/>
              </a:ext>
            </a:extLst>
          </p:cNvPr>
          <p:cNvSpPr>
            <a:spLocks noGrp="1"/>
          </p:cNvSpPr>
          <p:nvPr>
            <p:ph type="sldNum" sz="quarter" idx="12"/>
          </p:nvPr>
        </p:nvSpPr>
        <p:spPr/>
        <p:txBody>
          <a:bodyPr/>
          <a:lstStyle/>
          <a:p>
            <a:fld id="{D55CB18B-31BB-4254-9559-1B86933C9FD7}" type="slidenum">
              <a:rPr lang="en-US" altLang="ko-KR" smtClean="0"/>
              <a:pPr/>
              <a:t>13</a:t>
            </a:fld>
            <a:endParaRPr lang="en-US" altLang="ko-KR"/>
          </a:p>
        </p:txBody>
      </p:sp>
      <p:sp>
        <p:nvSpPr>
          <p:cNvPr id="4" name="標題 3">
            <a:extLst>
              <a:ext uri="{FF2B5EF4-FFF2-40B4-BE49-F238E27FC236}">
                <a16:creationId xmlns:a16="http://schemas.microsoft.com/office/drawing/2014/main" id="{4C903D4D-ACA4-47BF-A04F-C9CA30C978AC}"/>
              </a:ext>
            </a:extLst>
          </p:cNvPr>
          <p:cNvSpPr>
            <a:spLocks noGrp="1"/>
          </p:cNvSpPr>
          <p:nvPr>
            <p:ph type="title"/>
          </p:nvPr>
        </p:nvSpPr>
        <p:spPr/>
        <p:txBody>
          <a:bodyPr/>
          <a:lstStyle/>
          <a:p>
            <a:r>
              <a:rPr lang="zh-TW" altLang="en-US" dirty="0"/>
              <a:t>興起中的數位化公司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42729869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6ECD9B1D-C1B8-4DDB-8D0F-3BDDC8DF0C7D}"/>
              </a:ext>
            </a:extLst>
          </p:cNvPr>
          <p:cNvSpPr>
            <a:spLocks noGrp="1"/>
          </p:cNvSpPr>
          <p:nvPr>
            <p:ph type="sldNum" sz="quarter" idx="12"/>
          </p:nvPr>
        </p:nvSpPr>
        <p:spPr/>
        <p:txBody>
          <a:bodyPr/>
          <a:lstStyle/>
          <a:p>
            <a:fld id="{D55CB18B-31BB-4254-9559-1B86933C9FD7}" type="slidenum">
              <a:rPr lang="en-US" altLang="ko-KR" smtClean="0"/>
              <a:pPr/>
              <a:t>14</a:t>
            </a:fld>
            <a:endParaRPr lang="en-US" altLang="ko-KR"/>
          </a:p>
        </p:txBody>
      </p:sp>
      <p:sp>
        <p:nvSpPr>
          <p:cNvPr id="4" name="標題 3">
            <a:extLst>
              <a:ext uri="{FF2B5EF4-FFF2-40B4-BE49-F238E27FC236}">
                <a16:creationId xmlns:a16="http://schemas.microsoft.com/office/drawing/2014/main" id="{4C903D4D-ACA4-47BF-A04F-C9CA30C978AC}"/>
              </a:ext>
            </a:extLst>
          </p:cNvPr>
          <p:cNvSpPr>
            <a:spLocks noGrp="1"/>
          </p:cNvSpPr>
          <p:nvPr>
            <p:ph type="title"/>
          </p:nvPr>
        </p:nvSpPr>
        <p:spPr/>
        <p:txBody>
          <a:bodyPr/>
          <a:lstStyle/>
          <a:p>
            <a:r>
              <a:rPr lang="zh-TW" altLang="en-US" dirty="0"/>
              <a:t>興起中的數位化公司 </a:t>
            </a:r>
            <a:r>
              <a:rPr lang="en-US" altLang="zh-TW" dirty="0"/>
              <a:t>(</a:t>
            </a:r>
            <a:r>
              <a:rPr lang="zh-TW" altLang="en-US" dirty="0"/>
              <a:t>二</a:t>
            </a:r>
            <a:r>
              <a:rPr lang="en-US" altLang="zh-TW" dirty="0"/>
              <a:t>)</a:t>
            </a:r>
            <a:endParaRPr lang="zh-TW" altLang="en-US" dirty="0"/>
          </a:p>
        </p:txBody>
      </p:sp>
      <p:sp>
        <p:nvSpPr>
          <p:cNvPr id="5" name="內容版面配置區 4">
            <a:extLst>
              <a:ext uri="{FF2B5EF4-FFF2-40B4-BE49-F238E27FC236}">
                <a16:creationId xmlns:a16="http://schemas.microsoft.com/office/drawing/2014/main" id="{FCF88A6D-3455-424D-8A20-6901F4C37048}"/>
              </a:ext>
            </a:extLst>
          </p:cNvPr>
          <p:cNvSpPr>
            <a:spLocks noGrp="1"/>
          </p:cNvSpPr>
          <p:nvPr>
            <p:ph idx="1"/>
          </p:nvPr>
        </p:nvSpPr>
        <p:spPr/>
        <p:txBody>
          <a:bodyPr/>
          <a:lstStyle/>
          <a:p>
            <a:r>
              <a:rPr lang="zh-TW" altLang="en-US" dirty="0"/>
              <a:t>智財權、核心能力、財務以及人力資源等</a:t>
            </a:r>
            <a:r>
              <a:rPr lang="zh-TW" altLang="en-US" i="1" dirty="0"/>
              <a:t>關鍵企業資產</a:t>
            </a:r>
            <a:r>
              <a:rPr lang="en-US" altLang="zh-TW" i="1" dirty="0"/>
              <a:t>(key corporate assets) </a:t>
            </a:r>
            <a:r>
              <a:rPr lang="zh-TW" altLang="en-US" dirty="0"/>
              <a:t>，都可以透過數位化方式來管理</a:t>
            </a:r>
            <a:endParaRPr lang="en-US" altLang="zh-TW" dirty="0"/>
          </a:p>
          <a:p>
            <a:endParaRPr lang="en-US" altLang="zh-TW" dirty="0"/>
          </a:p>
          <a:p>
            <a:r>
              <a:rPr lang="zh-TW" altLang="en-US" dirty="0"/>
              <a:t>數位化公司對於環境的感知與回應較傳統公司快得多，讓他們得以在紛亂的時刻更具彈性並生存下來</a:t>
            </a:r>
          </a:p>
        </p:txBody>
      </p:sp>
    </p:spTree>
    <p:extLst>
      <p:ext uri="{BB962C8B-B14F-4D97-AF65-F5344CB8AC3E}">
        <p14:creationId xmlns:p14="http://schemas.microsoft.com/office/powerpoint/2010/main" val="16493768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70050A0D-FC81-4AAA-BAE1-928142226A47}"/>
              </a:ext>
            </a:extLst>
          </p:cNvPr>
          <p:cNvSpPr>
            <a:spLocks noGrp="1"/>
          </p:cNvSpPr>
          <p:nvPr>
            <p:ph idx="1"/>
          </p:nvPr>
        </p:nvSpPr>
        <p:spPr/>
        <p:txBody>
          <a:bodyPr/>
          <a:lstStyle/>
          <a:p>
            <a:r>
              <a:rPr lang="zh-TW" altLang="en-US" dirty="0"/>
              <a:t>資訊系統對每日的例行工作與企業策略性目標的達成，都扮演不可或缺的角色</a:t>
            </a:r>
            <a:endParaRPr lang="en-US" altLang="zh-TW" dirty="0"/>
          </a:p>
          <a:p>
            <a:r>
              <a:rPr lang="zh-TW" altLang="en-US" dirty="0"/>
              <a:t>公司使用資訊科技的能力，與它執行企業策略達成企業目標間的關係正日益緊密</a:t>
            </a:r>
            <a:endParaRPr lang="en-US" altLang="zh-TW" dirty="0"/>
          </a:p>
          <a:p>
            <a:r>
              <a:rPr lang="zh-TW" altLang="en-US" dirty="0"/>
              <a:t>公司在資訊系統大量投資，以達成以下六個策略性企業目標：卓越的營運；新的產品、服務和經營模式；客戶與供應商的親密關係；改善決策品質；競爭優勢；以及求生存</a:t>
            </a:r>
          </a:p>
        </p:txBody>
      </p:sp>
      <p:sp>
        <p:nvSpPr>
          <p:cNvPr id="3" name="投影片編號版面配置區 2">
            <a:extLst>
              <a:ext uri="{FF2B5EF4-FFF2-40B4-BE49-F238E27FC236}">
                <a16:creationId xmlns:a16="http://schemas.microsoft.com/office/drawing/2014/main" id="{860E0232-5D93-4138-9470-94A36FA51D05}"/>
              </a:ext>
            </a:extLst>
          </p:cNvPr>
          <p:cNvSpPr>
            <a:spLocks noGrp="1"/>
          </p:cNvSpPr>
          <p:nvPr>
            <p:ph type="sldNum" sz="quarter" idx="12"/>
          </p:nvPr>
        </p:nvSpPr>
        <p:spPr/>
        <p:txBody>
          <a:bodyPr/>
          <a:lstStyle/>
          <a:p>
            <a:fld id="{D55CB18B-31BB-4254-9559-1B86933C9FD7}" type="slidenum">
              <a:rPr lang="en-US" altLang="ko-KR" smtClean="0"/>
              <a:pPr/>
              <a:t>15</a:t>
            </a:fld>
            <a:endParaRPr lang="en-US" altLang="ko-KR"/>
          </a:p>
        </p:txBody>
      </p:sp>
      <p:sp>
        <p:nvSpPr>
          <p:cNvPr id="4" name="標題 3">
            <a:extLst>
              <a:ext uri="{FF2B5EF4-FFF2-40B4-BE49-F238E27FC236}">
                <a16:creationId xmlns:a16="http://schemas.microsoft.com/office/drawing/2014/main" id="{8607ADE9-65B3-4D53-AB04-3B3BEC096718}"/>
              </a:ext>
            </a:extLst>
          </p:cNvPr>
          <p:cNvSpPr>
            <a:spLocks noGrp="1"/>
          </p:cNvSpPr>
          <p:nvPr>
            <p:ph type="title"/>
          </p:nvPr>
        </p:nvSpPr>
        <p:spPr/>
        <p:txBody>
          <a:bodyPr/>
          <a:lstStyle/>
          <a:p>
            <a:r>
              <a:rPr lang="zh-TW" altLang="en-US" dirty="0"/>
              <a:t>資訊系統的企業策略性目標</a:t>
            </a:r>
          </a:p>
        </p:txBody>
      </p:sp>
    </p:spTree>
    <p:extLst>
      <p:ext uri="{BB962C8B-B14F-4D97-AF65-F5344CB8AC3E}">
        <p14:creationId xmlns:p14="http://schemas.microsoft.com/office/powerpoint/2010/main" val="18779854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15AB59C-8DB3-463E-A0D1-8956C291CFB6}"/>
              </a:ext>
            </a:extLst>
          </p:cNvPr>
          <p:cNvSpPr>
            <a:spLocks noGrp="1"/>
          </p:cNvSpPr>
          <p:nvPr>
            <p:ph type="title"/>
          </p:nvPr>
        </p:nvSpPr>
        <p:spPr/>
        <p:txBody>
          <a:bodyPr/>
          <a:lstStyle/>
          <a:p>
            <a:r>
              <a:rPr lang="zh-TW" altLang="en-US" dirty="0"/>
              <a:t>組織與資訊系統間的相依關係</a:t>
            </a:r>
          </a:p>
        </p:txBody>
      </p:sp>
      <p:sp>
        <p:nvSpPr>
          <p:cNvPr id="3" name="投影片編號版面配置區 2">
            <a:extLst>
              <a:ext uri="{FF2B5EF4-FFF2-40B4-BE49-F238E27FC236}">
                <a16:creationId xmlns:a16="http://schemas.microsoft.com/office/drawing/2014/main" id="{E1763001-8943-46EC-A53B-374E02C512AD}"/>
              </a:ext>
            </a:extLst>
          </p:cNvPr>
          <p:cNvSpPr>
            <a:spLocks noGrp="1"/>
          </p:cNvSpPr>
          <p:nvPr>
            <p:ph type="sldNum" sz="quarter" idx="12"/>
          </p:nvPr>
        </p:nvSpPr>
        <p:spPr/>
        <p:txBody>
          <a:bodyPr/>
          <a:lstStyle/>
          <a:p>
            <a:fld id="{D55CB18B-31BB-4254-9559-1B86933C9FD7}" type="slidenum">
              <a:rPr lang="en-US" altLang="ko-KR" smtClean="0"/>
              <a:pPr/>
              <a:t>16</a:t>
            </a:fld>
            <a:endParaRPr lang="en-US" altLang="ko-KR"/>
          </a:p>
        </p:txBody>
      </p:sp>
      <p:grpSp>
        <p:nvGrpSpPr>
          <p:cNvPr id="37" name="群組 36">
            <a:extLst>
              <a:ext uri="{FF2B5EF4-FFF2-40B4-BE49-F238E27FC236}">
                <a16:creationId xmlns:a16="http://schemas.microsoft.com/office/drawing/2014/main" id="{67512D8A-A45C-416C-BD89-CB571C371892}"/>
              </a:ext>
            </a:extLst>
          </p:cNvPr>
          <p:cNvGrpSpPr/>
          <p:nvPr/>
        </p:nvGrpSpPr>
        <p:grpSpPr>
          <a:xfrm>
            <a:off x="1287463" y="1268760"/>
            <a:ext cx="7605017" cy="4449706"/>
            <a:chOff x="1287463" y="1268760"/>
            <a:chExt cx="7605017" cy="4449706"/>
          </a:xfrm>
        </p:grpSpPr>
        <p:sp>
          <p:nvSpPr>
            <p:cNvPr id="2" name="橢圓 1">
              <a:extLst>
                <a:ext uri="{FF2B5EF4-FFF2-40B4-BE49-F238E27FC236}">
                  <a16:creationId xmlns:a16="http://schemas.microsoft.com/office/drawing/2014/main" id="{A6EC016C-70AE-4A2C-996E-EFA66D577C00}"/>
                </a:ext>
              </a:extLst>
            </p:cNvPr>
            <p:cNvSpPr/>
            <p:nvPr/>
          </p:nvSpPr>
          <p:spPr>
            <a:xfrm>
              <a:off x="1287463" y="2852936"/>
              <a:ext cx="2204417" cy="15121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dirty="0"/>
                <a:t>企業策略性目標、企業流程</a:t>
              </a:r>
            </a:p>
          </p:txBody>
        </p:sp>
        <p:sp>
          <p:nvSpPr>
            <p:cNvPr id="4" name="橢圓 3">
              <a:extLst>
                <a:ext uri="{FF2B5EF4-FFF2-40B4-BE49-F238E27FC236}">
                  <a16:creationId xmlns:a16="http://schemas.microsoft.com/office/drawing/2014/main" id="{EA71F99E-0E71-497D-82F9-6CEC5B595809}"/>
                </a:ext>
              </a:extLst>
            </p:cNvPr>
            <p:cNvSpPr/>
            <p:nvPr/>
          </p:nvSpPr>
          <p:spPr>
            <a:xfrm>
              <a:off x="4932040" y="2996952"/>
              <a:ext cx="1296144" cy="122413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t>軟體</a:t>
              </a:r>
            </a:p>
          </p:txBody>
        </p:sp>
        <p:sp>
          <p:nvSpPr>
            <p:cNvPr id="6" name="橢圓 5">
              <a:extLst>
                <a:ext uri="{FF2B5EF4-FFF2-40B4-BE49-F238E27FC236}">
                  <a16:creationId xmlns:a16="http://schemas.microsoft.com/office/drawing/2014/main" id="{A125E8D7-E3DB-4754-9251-64DB02B9DE51}"/>
                </a:ext>
              </a:extLst>
            </p:cNvPr>
            <p:cNvSpPr/>
            <p:nvPr/>
          </p:nvSpPr>
          <p:spPr>
            <a:xfrm>
              <a:off x="6804248" y="1628800"/>
              <a:ext cx="2016224" cy="122413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dirty="0"/>
                <a:t>硬體</a:t>
              </a:r>
            </a:p>
          </p:txBody>
        </p:sp>
        <p:sp>
          <p:nvSpPr>
            <p:cNvPr id="9" name="橢圓 8">
              <a:extLst>
                <a:ext uri="{FF2B5EF4-FFF2-40B4-BE49-F238E27FC236}">
                  <a16:creationId xmlns:a16="http://schemas.microsoft.com/office/drawing/2014/main" id="{3488909B-AC27-4F8B-A67A-29F13B2F1546}"/>
                </a:ext>
              </a:extLst>
            </p:cNvPr>
            <p:cNvSpPr/>
            <p:nvPr/>
          </p:nvSpPr>
          <p:spPr>
            <a:xfrm>
              <a:off x="6876256" y="2996952"/>
              <a:ext cx="2016224" cy="122413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dirty="0"/>
                <a:t>資料管理</a:t>
              </a:r>
            </a:p>
          </p:txBody>
        </p:sp>
        <p:sp>
          <p:nvSpPr>
            <p:cNvPr id="11" name="橢圓 10">
              <a:extLst>
                <a:ext uri="{FF2B5EF4-FFF2-40B4-BE49-F238E27FC236}">
                  <a16:creationId xmlns:a16="http://schemas.microsoft.com/office/drawing/2014/main" id="{FE0BB7A4-4E0B-427C-B091-08423D54A229}"/>
                </a:ext>
              </a:extLst>
            </p:cNvPr>
            <p:cNvSpPr/>
            <p:nvPr/>
          </p:nvSpPr>
          <p:spPr>
            <a:xfrm>
              <a:off x="6876256" y="4437112"/>
              <a:ext cx="2016224" cy="122413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dirty="0"/>
                <a:t>電傳通訊</a:t>
              </a:r>
            </a:p>
          </p:txBody>
        </p:sp>
        <p:sp>
          <p:nvSpPr>
            <p:cNvPr id="7" name="文字方塊 6">
              <a:extLst>
                <a:ext uri="{FF2B5EF4-FFF2-40B4-BE49-F238E27FC236}">
                  <a16:creationId xmlns:a16="http://schemas.microsoft.com/office/drawing/2014/main" id="{2421F1E6-F095-46B5-A01B-38177DBDED16}"/>
                </a:ext>
              </a:extLst>
            </p:cNvPr>
            <p:cNvSpPr txBox="1"/>
            <p:nvPr/>
          </p:nvSpPr>
          <p:spPr>
            <a:xfrm>
              <a:off x="2006697" y="4954766"/>
              <a:ext cx="4108817" cy="369332"/>
            </a:xfrm>
            <a:prstGeom prst="rect">
              <a:avLst/>
            </a:prstGeom>
            <a:noFill/>
          </p:spPr>
          <p:txBody>
            <a:bodyPr wrap="none" rtlCol="0">
              <a:spAutoFit/>
            </a:bodyPr>
            <a:lstStyle/>
            <a:p>
              <a:r>
                <a:rPr lang="zh-TW" altLang="en-US" dirty="0"/>
                <a:t>企業公司</a:t>
              </a:r>
              <a:r>
                <a:rPr lang="en-US" altLang="zh-TW" dirty="0"/>
                <a:t>		</a:t>
              </a:r>
              <a:r>
                <a:rPr lang="zh-TW" altLang="en-US" dirty="0"/>
                <a:t>   資訊系統</a:t>
              </a:r>
            </a:p>
          </p:txBody>
        </p:sp>
        <p:cxnSp>
          <p:nvCxnSpPr>
            <p:cNvPr id="13" name="直線單箭頭接點 12">
              <a:extLst>
                <a:ext uri="{FF2B5EF4-FFF2-40B4-BE49-F238E27FC236}">
                  <a16:creationId xmlns:a16="http://schemas.microsoft.com/office/drawing/2014/main" id="{0DB49CBC-9FD1-4B2C-95D1-F8317234CF22}"/>
                </a:ext>
              </a:extLst>
            </p:cNvPr>
            <p:cNvCxnSpPr>
              <a:stCxn id="2" idx="6"/>
              <a:endCxn id="4" idx="2"/>
            </p:cNvCxnSpPr>
            <p:nvPr/>
          </p:nvCxnSpPr>
          <p:spPr>
            <a:xfrm>
              <a:off x="3491880" y="3609020"/>
              <a:ext cx="144016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5" name="直線接點 14">
              <a:extLst>
                <a:ext uri="{FF2B5EF4-FFF2-40B4-BE49-F238E27FC236}">
                  <a16:creationId xmlns:a16="http://schemas.microsoft.com/office/drawing/2014/main" id="{C35238CF-4110-478E-8003-DA570F5790EA}"/>
                </a:ext>
              </a:extLst>
            </p:cNvPr>
            <p:cNvCxnSpPr>
              <a:stCxn id="4" idx="6"/>
              <a:endCxn id="9" idx="2"/>
            </p:cNvCxnSpPr>
            <p:nvPr/>
          </p:nvCxnSpPr>
          <p:spPr>
            <a:xfrm>
              <a:off x="6228184" y="3609020"/>
              <a:ext cx="648072" cy="0"/>
            </a:xfrm>
            <a:prstGeom prst="line">
              <a:avLst/>
            </a:prstGeom>
          </p:spPr>
          <p:style>
            <a:lnRef idx="2">
              <a:schemeClr val="dk1"/>
            </a:lnRef>
            <a:fillRef idx="0">
              <a:schemeClr val="dk1"/>
            </a:fillRef>
            <a:effectRef idx="1">
              <a:schemeClr val="dk1"/>
            </a:effectRef>
            <a:fontRef idx="minor">
              <a:schemeClr val="tx1"/>
            </a:fontRef>
          </p:style>
        </p:cxnSp>
        <p:cxnSp>
          <p:nvCxnSpPr>
            <p:cNvPr id="24" name="接點: 肘形 23">
              <a:extLst>
                <a:ext uri="{FF2B5EF4-FFF2-40B4-BE49-F238E27FC236}">
                  <a16:creationId xmlns:a16="http://schemas.microsoft.com/office/drawing/2014/main" id="{5A419CBB-5288-429A-BE0A-CC202597EC78}"/>
                </a:ext>
              </a:extLst>
            </p:cNvPr>
            <p:cNvCxnSpPr>
              <a:stCxn id="6" idx="2"/>
              <a:endCxn id="4" idx="6"/>
            </p:cNvCxnSpPr>
            <p:nvPr/>
          </p:nvCxnSpPr>
          <p:spPr>
            <a:xfrm rot="10800000" flipV="1">
              <a:off x="6228184" y="2240868"/>
              <a:ext cx="576064" cy="1368152"/>
            </a:xfrm>
            <a:prstGeom prst="bentConnector3">
              <a:avLst/>
            </a:prstGeom>
          </p:spPr>
          <p:style>
            <a:lnRef idx="2">
              <a:schemeClr val="dk1"/>
            </a:lnRef>
            <a:fillRef idx="0">
              <a:schemeClr val="dk1"/>
            </a:fillRef>
            <a:effectRef idx="1">
              <a:schemeClr val="dk1"/>
            </a:effectRef>
            <a:fontRef idx="minor">
              <a:schemeClr val="tx1"/>
            </a:fontRef>
          </p:style>
        </p:cxnSp>
        <p:cxnSp>
          <p:nvCxnSpPr>
            <p:cNvPr id="30" name="接點: 肘形 29">
              <a:extLst>
                <a:ext uri="{FF2B5EF4-FFF2-40B4-BE49-F238E27FC236}">
                  <a16:creationId xmlns:a16="http://schemas.microsoft.com/office/drawing/2014/main" id="{4978D711-7593-4773-98F3-297000CEE509}"/>
                </a:ext>
              </a:extLst>
            </p:cNvPr>
            <p:cNvCxnSpPr>
              <a:stCxn id="4" idx="6"/>
              <a:endCxn id="11" idx="2"/>
            </p:cNvCxnSpPr>
            <p:nvPr/>
          </p:nvCxnSpPr>
          <p:spPr>
            <a:xfrm>
              <a:off x="6228184" y="3609020"/>
              <a:ext cx="648072" cy="1440160"/>
            </a:xfrm>
            <a:prstGeom prst="bentConnector3">
              <a:avLst>
                <a:gd name="adj1" fmla="val 44838"/>
              </a:avLst>
            </a:prstGeom>
          </p:spPr>
          <p:style>
            <a:lnRef idx="2">
              <a:schemeClr val="dk1"/>
            </a:lnRef>
            <a:fillRef idx="0">
              <a:schemeClr val="dk1"/>
            </a:fillRef>
            <a:effectRef idx="1">
              <a:schemeClr val="dk1"/>
            </a:effectRef>
            <a:fontRef idx="minor">
              <a:schemeClr val="tx1"/>
            </a:fontRef>
          </p:style>
        </p:cxnSp>
        <p:cxnSp>
          <p:nvCxnSpPr>
            <p:cNvPr id="32" name="直線接點 31">
              <a:extLst>
                <a:ext uri="{FF2B5EF4-FFF2-40B4-BE49-F238E27FC236}">
                  <a16:creationId xmlns:a16="http://schemas.microsoft.com/office/drawing/2014/main" id="{BD4F7ECD-0036-410E-A152-659B5F5AB52B}"/>
                </a:ext>
              </a:extLst>
            </p:cNvPr>
            <p:cNvCxnSpPr>
              <a:cxnSpLocks/>
            </p:cNvCxnSpPr>
            <p:nvPr/>
          </p:nvCxnSpPr>
          <p:spPr>
            <a:xfrm>
              <a:off x="4211960" y="1268760"/>
              <a:ext cx="0" cy="4449706"/>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5323693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9B177C6C-4B26-45EA-85FB-BF8F47C8CC97}"/>
              </a:ext>
            </a:extLst>
          </p:cNvPr>
          <p:cNvSpPr>
            <a:spLocks noGrp="1"/>
          </p:cNvSpPr>
          <p:nvPr>
            <p:ph idx="1"/>
          </p:nvPr>
        </p:nvSpPr>
        <p:spPr/>
        <p:txBody>
          <a:bodyPr/>
          <a:lstStyle/>
          <a:p>
            <a:r>
              <a:rPr lang="zh-TW" altLang="en-US" dirty="0"/>
              <a:t>資訊系統和科技是企業開發新產品、服務及全新經營模式的工具</a:t>
            </a:r>
            <a:endParaRPr lang="en-US" altLang="zh-TW" dirty="0"/>
          </a:p>
          <a:p>
            <a:endParaRPr lang="en-US" altLang="zh-TW" dirty="0"/>
          </a:p>
          <a:p>
            <a:r>
              <a:rPr lang="zh-TW" altLang="en-US" dirty="0">
                <a:solidFill>
                  <a:srgbClr val="FFFF00"/>
                </a:solidFill>
              </a:rPr>
              <a:t>經營模式</a:t>
            </a:r>
            <a:r>
              <a:rPr lang="en-US" altLang="zh-TW" dirty="0">
                <a:solidFill>
                  <a:srgbClr val="FFFF00"/>
                </a:solidFill>
              </a:rPr>
              <a:t>(business model) </a:t>
            </a:r>
            <a:r>
              <a:rPr lang="zh-TW" altLang="en-US" dirty="0"/>
              <a:t>是描述一家公司為了創造財富，如何生產、運送及銷售一項商品或服務</a:t>
            </a:r>
          </a:p>
        </p:txBody>
      </p:sp>
      <p:sp>
        <p:nvSpPr>
          <p:cNvPr id="4" name="投影片編號版面配置區 3">
            <a:extLst>
              <a:ext uri="{FF2B5EF4-FFF2-40B4-BE49-F238E27FC236}">
                <a16:creationId xmlns:a16="http://schemas.microsoft.com/office/drawing/2014/main" id="{73472EB1-26E3-4D8A-84D2-3F700C3F13B5}"/>
              </a:ext>
            </a:extLst>
          </p:cNvPr>
          <p:cNvSpPr>
            <a:spLocks noGrp="1"/>
          </p:cNvSpPr>
          <p:nvPr>
            <p:ph type="sldNum" sz="quarter" idx="12"/>
          </p:nvPr>
        </p:nvSpPr>
        <p:spPr/>
        <p:txBody>
          <a:bodyPr/>
          <a:lstStyle/>
          <a:p>
            <a:fld id="{1A39A694-C9D2-4A1F-B22B-D5A13C3121DA}" type="slidenum">
              <a:rPr lang="en-US" altLang="ko-KR" smtClean="0"/>
              <a:pPr/>
              <a:t>17</a:t>
            </a:fld>
            <a:endParaRPr lang="en-US" altLang="ko-KR"/>
          </a:p>
        </p:txBody>
      </p:sp>
      <p:sp>
        <p:nvSpPr>
          <p:cNvPr id="5" name="標題 4">
            <a:extLst>
              <a:ext uri="{FF2B5EF4-FFF2-40B4-BE49-F238E27FC236}">
                <a16:creationId xmlns:a16="http://schemas.microsoft.com/office/drawing/2014/main" id="{E12B83FD-25E4-4A8A-9200-4B5A6B5EEB84}"/>
              </a:ext>
            </a:extLst>
          </p:cNvPr>
          <p:cNvSpPr>
            <a:spLocks noGrp="1"/>
          </p:cNvSpPr>
          <p:nvPr>
            <p:ph type="title"/>
          </p:nvPr>
        </p:nvSpPr>
        <p:spPr/>
        <p:txBody>
          <a:bodyPr/>
          <a:lstStyle/>
          <a:p>
            <a:r>
              <a:rPr lang="zh-TW" altLang="en-US"/>
              <a:t>新的產品、服務和經營模式</a:t>
            </a:r>
            <a:endParaRPr lang="zh-TW" altLang="en-US" dirty="0"/>
          </a:p>
        </p:txBody>
      </p:sp>
    </p:spTree>
    <p:extLst>
      <p:ext uri="{BB962C8B-B14F-4D97-AF65-F5344CB8AC3E}">
        <p14:creationId xmlns:p14="http://schemas.microsoft.com/office/powerpoint/2010/main" val="223674204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B0615F78-2704-45F4-90D1-8DF89B061BEF}"/>
              </a:ext>
            </a:extLst>
          </p:cNvPr>
          <p:cNvSpPr>
            <a:spLocks noGrp="1"/>
          </p:cNvSpPr>
          <p:nvPr>
            <p:ph idx="1"/>
          </p:nvPr>
        </p:nvSpPr>
        <p:spPr/>
        <p:txBody>
          <a:bodyPr/>
          <a:lstStyle/>
          <a:p>
            <a:r>
              <a:rPr lang="zh-TW" altLang="en-US" dirty="0"/>
              <a:t>客戶與供應商的親密關係當企業真正了解客戶並提供他們良好服務時，客戶通常會以不斷再次光臨並購買更多來回應</a:t>
            </a:r>
            <a:endParaRPr lang="en-US" altLang="zh-TW" dirty="0"/>
          </a:p>
          <a:p>
            <a:r>
              <a:rPr lang="zh-TW" altLang="en-US" dirty="0"/>
              <a:t>當企業在它的供應商付出越多，供應商也會報以關鍵投入</a:t>
            </a:r>
            <a:endParaRPr lang="en-US" altLang="zh-TW" dirty="0"/>
          </a:p>
          <a:p>
            <a:r>
              <a:rPr lang="zh-TW" altLang="en-US" dirty="0"/>
              <a:t>如何真正了解你的客戶或供應商，是擁有數百萬線上與實體客戶的企業所面臨的核心課題</a:t>
            </a:r>
          </a:p>
        </p:txBody>
      </p:sp>
      <p:sp>
        <p:nvSpPr>
          <p:cNvPr id="3" name="投影片編號版面配置區 2">
            <a:extLst>
              <a:ext uri="{FF2B5EF4-FFF2-40B4-BE49-F238E27FC236}">
                <a16:creationId xmlns:a16="http://schemas.microsoft.com/office/drawing/2014/main" id="{38205C79-85AE-4B53-B062-78840411763B}"/>
              </a:ext>
            </a:extLst>
          </p:cNvPr>
          <p:cNvSpPr>
            <a:spLocks noGrp="1"/>
          </p:cNvSpPr>
          <p:nvPr>
            <p:ph type="sldNum" sz="quarter" idx="12"/>
          </p:nvPr>
        </p:nvSpPr>
        <p:spPr/>
        <p:txBody>
          <a:bodyPr/>
          <a:lstStyle/>
          <a:p>
            <a:fld id="{D55CB18B-31BB-4254-9559-1B86933C9FD7}" type="slidenum">
              <a:rPr lang="en-US" altLang="ko-KR" smtClean="0"/>
              <a:pPr/>
              <a:t>18</a:t>
            </a:fld>
            <a:endParaRPr lang="en-US" altLang="ko-KR"/>
          </a:p>
        </p:txBody>
      </p:sp>
      <p:sp>
        <p:nvSpPr>
          <p:cNvPr id="4" name="標題 3">
            <a:extLst>
              <a:ext uri="{FF2B5EF4-FFF2-40B4-BE49-F238E27FC236}">
                <a16:creationId xmlns:a16="http://schemas.microsoft.com/office/drawing/2014/main" id="{C9601D9F-2C42-40C7-BADC-56E408C8C72A}"/>
              </a:ext>
            </a:extLst>
          </p:cNvPr>
          <p:cNvSpPr>
            <a:spLocks noGrp="1"/>
          </p:cNvSpPr>
          <p:nvPr>
            <p:ph type="title"/>
          </p:nvPr>
        </p:nvSpPr>
        <p:spPr/>
        <p:txBody>
          <a:bodyPr/>
          <a:lstStyle/>
          <a:p>
            <a:r>
              <a:rPr lang="zh-TW" altLang="en-US"/>
              <a:t>客戶與供應商的親密關係</a:t>
            </a:r>
          </a:p>
        </p:txBody>
      </p:sp>
    </p:spTree>
    <p:extLst>
      <p:ext uri="{BB962C8B-B14F-4D97-AF65-F5344CB8AC3E}">
        <p14:creationId xmlns:p14="http://schemas.microsoft.com/office/powerpoint/2010/main" val="40774445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C107823-DF4B-4CE9-8E76-8A0D41AD50FD}"/>
              </a:ext>
            </a:extLst>
          </p:cNvPr>
          <p:cNvSpPr>
            <a:spLocks noGrp="1"/>
          </p:cNvSpPr>
          <p:nvPr>
            <p:ph idx="1"/>
          </p:nvPr>
        </p:nvSpPr>
        <p:spPr/>
        <p:txBody>
          <a:bodyPr/>
          <a:lstStyle/>
          <a:p>
            <a:r>
              <a:rPr lang="zh-TW" altLang="en-US" dirty="0"/>
              <a:t>許多企業管理者不曾在對的時間下擁有正確的資訊並做出明確的決定，僅能依賴預測、猜測與運氣</a:t>
            </a:r>
            <a:endParaRPr lang="en-US" altLang="zh-TW" dirty="0"/>
          </a:p>
          <a:p>
            <a:endParaRPr lang="en-US" altLang="zh-TW" dirty="0"/>
          </a:p>
          <a:p>
            <a:r>
              <a:rPr lang="zh-TW" altLang="en-US" dirty="0"/>
              <a:t>造成生產不足或過剩、資源錯置與回應緩慢，引發成本提高與顧客流失的窘境</a:t>
            </a:r>
            <a:endParaRPr lang="en-US" altLang="zh-TW" dirty="0"/>
          </a:p>
          <a:p>
            <a:endParaRPr lang="en-US" altLang="zh-TW" dirty="0"/>
          </a:p>
          <a:p>
            <a:r>
              <a:rPr lang="zh-TW" altLang="en-US" dirty="0"/>
              <a:t>在過去</a:t>
            </a:r>
            <a:r>
              <a:rPr lang="en-US" altLang="zh-TW" dirty="0"/>
              <a:t>10 </a:t>
            </a:r>
            <a:r>
              <a:rPr lang="zh-TW" altLang="en-US" dirty="0"/>
              <a:t>年，資訊系統與科技已經能夠提供管理者決策所需的市場即時資料</a:t>
            </a:r>
          </a:p>
        </p:txBody>
      </p:sp>
      <p:sp>
        <p:nvSpPr>
          <p:cNvPr id="3" name="投影片編號版面配置區 2">
            <a:extLst>
              <a:ext uri="{FF2B5EF4-FFF2-40B4-BE49-F238E27FC236}">
                <a16:creationId xmlns:a16="http://schemas.microsoft.com/office/drawing/2014/main" id="{DB155ADD-D136-4322-9BBE-BAC0A25CA845}"/>
              </a:ext>
            </a:extLst>
          </p:cNvPr>
          <p:cNvSpPr>
            <a:spLocks noGrp="1"/>
          </p:cNvSpPr>
          <p:nvPr>
            <p:ph type="sldNum" sz="quarter" idx="12"/>
          </p:nvPr>
        </p:nvSpPr>
        <p:spPr/>
        <p:txBody>
          <a:bodyPr/>
          <a:lstStyle/>
          <a:p>
            <a:fld id="{D55CB18B-31BB-4254-9559-1B86933C9FD7}" type="slidenum">
              <a:rPr lang="en-US" altLang="ko-KR" smtClean="0"/>
              <a:pPr/>
              <a:t>19</a:t>
            </a:fld>
            <a:endParaRPr lang="en-US" altLang="ko-KR"/>
          </a:p>
        </p:txBody>
      </p:sp>
      <p:sp>
        <p:nvSpPr>
          <p:cNvPr id="4" name="標題 3">
            <a:extLst>
              <a:ext uri="{FF2B5EF4-FFF2-40B4-BE49-F238E27FC236}">
                <a16:creationId xmlns:a16="http://schemas.microsoft.com/office/drawing/2014/main" id="{1EA326DF-46EF-48AE-A73B-B7DD9A67A483}"/>
              </a:ext>
            </a:extLst>
          </p:cNvPr>
          <p:cNvSpPr>
            <a:spLocks noGrp="1"/>
          </p:cNvSpPr>
          <p:nvPr>
            <p:ph type="title"/>
          </p:nvPr>
        </p:nvSpPr>
        <p:spPr/>
        <p:txBody>
          <a:bodyPr/>
          <a:lstStyle/>
          <a:p>
            <a:r>
              <a:rPr lang="zh-TW" altLang="en-US"/>
              <a:t>改善決策品質</a:t>
            </a:r>
            <a:endParaRPr lang="zh-TW" altLang="en-US" dirty="0"/>
          </a:p>
        </p:txBody>
      </p:sp>
    </p:spTree>
    <p:extLst>
      <p:ext uri="{BB962C8B-B14F-4D97-AF65-F5344CB8AC3E}">
        <p14:creationId xmlns:p14="http://schemas.microsoft.com/office/powerpoint/2010/main" val="8063392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85412C00-7C9A-4A45-99D6-0873764C66DF}"/>
              </a:ext>
            </a:extLst>
          </p:cNvPr>
          <p:cNvSpPr>
            <a:spLocks noGrp="1"/>
          </p:cNvSpPr>
          <p:nvPr>
            <p:ph type="title"/>
          </p:nvPr>
        </p:nvSpPr>
        <p:spPr/>
        <p:txBody>
          <a:bodyPr/>
          <a:lstStyle/>
          <a:p>
            <a:r>
              <a:rPr lang="en-US" altLang="zh-TW" b="1" dirty="0"/>
              <a:t>CHAPTER 1</a:t>
            </a:r>
            <a:endParaRPr lang="zh-TW" altLang="en-US" dirty="0"/>
          </a:p>
        </p:txBody>
      </p:sp>
      <p:sp>
        <p:nvSpPr>
          <p:cNvPr id="5" name="投影片編號版面配置區 4">
            <a:extLst>
              <a:ext uri="{FF2B5EF4-FFF2-40B4-BE49-F238E27FC236}">
                <a16:creationId xmlns:a16="http://schemas.microsoft.com/office/drawing/2014/main" id="{1B1FC4F7-4146-4FD2-BF6B-75A3C9AAD8C2}"/>
              </a:ext>
            </a:extLst>
          </p:cNvPr>
          <p:cNvSpPr>
            <a:spLocks noGrp="1"/>
          </p:cNvSpPr>
          <p:nvPr>
            <p:ph type="sldNum" sz="quarter" idx="10"/>
          </p:nvPr>
        </p:nvSpPr>
        <p:spPr/>
        <p:txBody>
          <a:bodyPr/>
          <a:lstStyle/>
          <a:p>
            <a:fld id="{D02F2111-3328-428E-AF71-D7A4716169C8}" type="slidenum">
              <a:rPr lang="en-US" altLang="ko-KR" smtClean="0"/>
              <a:pPr/>
              <a:t>2</a:t>
            </a:fld>
            <a:endParaRPr lang="en-US" altLang="ko-KR" dirty="0"/>
          </a:p>
        </p:txBody>
      </p:sp>
      <p:sp>
        <p:nvSpPr>
          <p:cNvPr id="6" name="標題 23">
            <a:extLst>
              <a:ext uri="{FF2B5EF4-FFF2-40B4-BE49-F238E27FC236}">
                <a16:creationId xmlns:a16="http://schemas.microsoft.com/office/drawing/2014/main" id="{46E5AC33-BD90-4090-A2E0-B4899C8E544F}"/>
              </a:ext>
            </a:extLst>
          </p:cNvPr>
          <p:cNvSpPr txBox="1">
            <a:spLocks/>
          </p:cNvSpPr>
          <p:nvPr/>
        </p:nvSpPr>
        <p:spPr bwMode="auto">
          <a:xfrm>
            <a:off x="700088" y="2007929"/>
            <a:ext cx="4952032" cy="149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kumimoji="1" sz="4400" baseline="0">
                <a:solidFill>
                  <a:srgbClr val="00FFFF"/>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a:lstStyle>
          <a:p>
            <a:r>
              <a:rPr lang="zh-TW" altLang="en-US" sz="3600" kern="0" dirty="0">
                <a:solidFill>
                  <a:srgbClr val="FFC000"/>
                </a:solidFill>
              </a:rPr>
              <a:t>現今全球化企業的</a:t>
            </a:r>
            <a:br>
              <a:rPr lang="zh-TW" altLang="en-US" sz="3600" kern="0" dirty="0">
                <a:solidFill>
                  <a:srgbClr val="FFC000"/>
                </a:solidFill>
              </a:rPr>
            </a:br>
            <a:r>
              <a:rPr lang="zh-TW" altLang="en-US" sz="3600" kern="0" dirty="0">
                <a:solidFill>
                  <a:srgbClr val="FFC000"/>
                </a:solidFill>
              </a:rPr>
              <a:t>資訊系統</a:t>
            </a:r>
            <a:endParaRPr lang="zh-TW" altLang="en-US" sz="3600" kern="0" dirty="0">
              <a:solidFill>
                <a:srgbClr val="FFC000"/>
              </a:solidFill>
              <a:effectLst/>
            </a:endParaRPr>
          </a:p>
        </p:txBody>
      </p:sp>
    </p:spTree>
    <p:extLst>
      <p:ext uri="{BB962C8B-B14F-4D97-AF65-F5344CB8AC3E}">
        <p14:creationId xmlns:p14="http://schemas.microsoft.com/office/powerpoint/2010/main" val="7276031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B3D9F6AB-D337-4381-883F-12C516F67CD4}"/>
              </a:ext>
            </a:extLst>
          </p:cNvPr>
          <p:cNvSpPr>
            <a:spLocks noGrp="1"/>
          </p:cNvSpPr>
          <p:nvPr>
            <p:ph idx="1"/>
          </p:nvPr>
        </p:nvSpPr>
        <p:spPr/>
        <p:txBody>
          <a:bodyPr/>
          <a:lstStyle/>
          <a:p>
            <a:r>
              <a:rPr lang="zh-TW" altLang="en-US" dirty="0"/>
              <a:t>當公司達成卓越的營運、新的產品、服務和經營模式、客戶與供應商的親密關係、改善決策品質等一個或多個企業目標時，便可能因此獲得競爭優勢</a:t>
            </a:r>
            <a:endParaRPr lang="en-US" altLang="zh-TW" dirty="0"/>
          </a:p>
          <a:p>
            <a:endParaRPr lang="en-US" altLang="zh-TW" dirty="0"/>
          </a:p>
          <a:p>
            <a:r>
              <a:rPr lang="zh-TW" altLang="en-US" dirty="0"/>
              <a:t>蘋果公司、沃爾瑪與優比速，就是知道如何運用資訊系統獲取競爭優勢，進而成為產業的領導者</a:t>
            </a:r>
          </a:p>
        </p:txBody>
      </p:sp>
      <p:sp>
        <p:nvSpPr>
          <p:cNvPr id="3" name="投影片編號版面配置區 2">
            <a:extLst>
              <a:ext uri="{FF2B5EF4-FFF2-40B4-BE49-F238E27FC236}">
                <a16:creationId xmlns:a16="http://schemas.microsoft.com/office/drawing/2014/main" id="{0BA91137-A67C-4EFC-9E6D-4FF1F66939C7}"/>
              </a:ext>
            </a:extLst>
          </p:cNvPr>
          <p:cNvSpPr>
            <a:spLocks noGrp="1"/>
          </p:cNvSpPr>
          <p:nvPr>
            <p:ph type="sldNum" sz="quarter" idx="12"/>
          </p:nvPr>
        </p:nvSpPr>
        <p:spPr/>
        <p:txBody>
          <a:bodyPr/>
          <a:lstStyle/>
          <a:p>
            <a:fld id="{D55CB18B-31BB-4254-9559-1B86933C9FD7}" type="slidenum">
              <a:rPr lang="en-US" altLang="ko-KR" smtClean="0"/>
              <a:pPr/>
              <a:t>20</a:t>
            </a:fld>
            <a:endParaRPr lang="en-US" altLang="ko-KR"/>
          </a:p>
        </p:txBody>
      </p:sp>
      <p:sp>
        <p:nvSpPr>
          <p:cNvPr id="4" name="標題 3">
            <a:extLst>
              <a:ext uri="{FF2B5EF4-FFF2-40B4-BE49-F238E27FC236}">
                <a16:creationId xmlns:a16="http://schemas.microsoft.com/office/drawing/2014/main" id="{6768A0D7-8E67-4C5D-8D2B-0B1F321ECC1F}"/>
              </a:ext>
            </a:extLst>
          </p:cNvPr>
          <p:cNvSpPr>
            <a:spLocks noGrp="1"/>
          </p:cNvSpPr>
          <p:nvPr>
            <p:ph type="title"/>
          </p:nvPr>
        </p:nvSpPr>
        <p:spPr/>
        <p:txBody>
          <a:bodyPr/>
          <a:lstStyle/>
          <a:p>
            <a:r>
              <a:rPr lang="zh-TW" altLang="en-US" dirty="0"/>
              <a:t>競爭優勢</a:t>
            </a:r>
          </a:p>
        </p:txBody>
      </p:sp>
    </p:spTree>
    <p:extLst>
      <p:ext uri="{BB962C8B-B14F-4D97-AF65-F5344CB8AC3E}">
        <p14:creationId xmlns:p14="http://schemas.microsoft.com/office/powerpoint/2010/main" val="2352022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248F3B76-A1FF-42F0-871E-666BC57BD9B6}"/>
              </a:ext>
            </a:extLst>
          </p:cNvPr>
          <p:cNvSpPr>
            <a:spLocks noGrp="1"/>
          </p:cNvSpPr>
          <p:nvPr>
            <p:ph idx="1"/>
          </p:nvPr>
        </p:nvSpPr>
        <p:spPr>
          <a:xfrm>
            <a:off x="395536" y="1324535"/>
            <a:ext cx="8534152" cy="4984786"/>
          </a:xfrm>
        </p:spPr>
        <p:txBody>
          <a:bodyPr>
            <a:normAutofit lnSpcReduction="10000"/>
          </a:bodyPr>
          <a:lstStyle/>
          <a:p>
            <a:r>
              <a:rPr lang="zh-TW" altLang="en-US" dirty="0"/>
              <a:t>有些資訊系統與科技是企業經營的必需品，迫使公司必須花錢導入。有時候，這些「必需品」伴隨著產業演變而來</a:t>
            </a:r>
            <a:endParaRPr lang="en-US" altLang="zh-TW" dirty="0"/>
          </a:p>
          <a:p>
            <a:r>
              <a:rPr lang="zh-TW" altLang="en-US" dirty="0"/>
              <a:t>例如，提供個人金融客戶</a:t>
            </a:r>
            <a:r>
              <a:rPr lang="en-US" altLang="zh-TW" dirty="0"/>
              <a:t>ATM </a:t>
            </a:r>
            <a:r>
              <a:rPr lang="zh-TW" altLang="en-US" dirty="0"/>
              <a:t>服務，已成了個金銀行加入戰局並存活的基本要件</a:t>
            </a:r>
            <a:endParaRPr lang="en-US" altLang="zh-TW" dirty="0"/>
          </a:p>
          <a:p>
            <a:r>
              <a:rPr lang="zh-TW" altLang="en-US" dirty="0"/>
              <a:t>美國目前許多聯邦與州的法律規範，明訂紀錄留存</a:t>
            </a:r>
            <a:r>
              <a:rPr lang="en-US" altLang="zh-TW" dirty="0"/>
              <a:t>(</a:t>
            </a:r>
            <a:r>
              <a:rPr lang="zh-TW" altLang="en-US" dirty="0"/>
              <a:t>包括數位化紀錄</a:t>
            </a:r>
            <a:r>
              <a:rPr lang="en-US" altLang="zh-TW" dirty="0"/>
              <a:t>) </a:t>
            </a:r>
            <a:r>
              <a:rPr lang="zh-TW" altLang="en-US" dirty="0"/>
              <a:t>為公司和員工的法律責任</a:t>
            </a:r>
            <a:endParaRPr lang="en-US" altLang="zh-TW" dirty="0"/>
          </a:p>
          <a:p>
            <a:r>
              <a:rPr lang="zh-TW" altLang="en-US" dirty="0"/>
              <a:t>其他聯邦或州法案，亦在健康照護、金融服務、教育與隱私權保護上多所著墨，要求美國企業必須保留重要資訊並加以回報。讓企業不得不引進資訊系統與科技來回應這些挑戰</a:t>
            </a:r>
          </a:p>
        </p:txBody>
      </p:sp>
      <p:sp>
        <p:nvSpPr>
          <p:cNvPr id="3" name="投影片編號版面配置區 2">
            <a:extLst>
              <a:ext uri="{FF2B5EF4-FFF2-40B4-BE49-F238E27FC236}">
                <a16:creationId xmlns:a16="http://schemas.microsoft.com/office/drawing/2014/main" id="{799B9B19-6E94-427E-BB8F-821E34F1F45E}"/>
              </a:ext>
            </a:extLst>
          </p:cNvPr>
          <p:cNvSpPr>
            <a:spLocks noGrp="1"/>
          </p:cNvSpPr>
          <p:nvPr>
            <p:ph type="sldNum" sz="quarter" idx="12"/>
          </p:nvPr>
        </p:nvSpPr>
        <p:spPr/>
        <p:txBody>
          <a:bodyPr/>
          <a:lstStyle/>
          <a:p>
            <a:fld id="{D55CB18B-31BB-4254-9559-1B86933C9FD7}" type="slidenum">
              <a:rPr lang="en-US" altLang="ko-KR" smtClean="0"/>
              <a:pPr/>
              <a:t>21</a:t>
            </a:fld>
            <a:endParaRPr lang="en-US" altLang="ko-KR"/>
          </a:p>
        </p:txBody>
      </p:sp>
      <p:sp>
        <p:nvSpPr>
          <p:cNvPr id="4" name="標題 3">
            <a:extLst>
              <a:ext uri="{FF2B5EF4-FFF2-40B4-BE49-F238E27FC236}">
                <a16:creationId xmlns:a16="http://schemas.microsoft.com/office/drawing/2014/main" id="{9D3037CD-54DF-4484-B87B-19441C26B336}"/>
              </a:ext>
            </a:extLst>
          </p:cNvPr>
          <p:cNvSpPr>
            <a:spLocks noGrp="1"/>
          </p:cNvSpPr>
          <p:nvPr>
            <p:ph type="title"/>
          </p:nvPr>
        </p:nvSpPr>
        <p:spPr/>
        <p:txBody>
          <a:bodyPr/>
          <a:lstStyle/>
          <a:p>
            <a:r>
              <a:rPr lang="zh-TW" altLang="en-US"/>
              <a:t>求生存</a:t>
            </a:r>
            <a:endParaRPr lang="zh-TW" altLang="en-US" dirty="0"/>
          </a:p>
        </p:txBody>
      </p:sp>
    </p:spTree>
    <p:extLst>
      <p:ext uri="{BB962C8B-B14F-4D97-AF65-F5344CB8AC3E}">
        <p14:creationId xmlns:p14="http://schemas.microsoft.com/office/powerpoint/2010/main" val="197699153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22C77C06-E5B8-4395-9A81-6B5AD896A284}"/>
              </a:ext>
            </a:extLst>
          </p:cNvPr>
          <p:cNvSpPr>
            <a:spLocks noGrp="1"/>
          </p:cNvSpPr>
          <p:nvPr>
            <p:ph idx="1"/>
          </p:nvPr>
        </p:nvSpPr>
        <p:spPr>
          <a:xfrm>
            <a:off x="395536" y="1324534"/>
            <a:ext cx="8534152" cy="5156607"/>
          </a:xfrm>
        </p:spPr>
        <p:txBody>
          <a:bodyPr>
            <a:normAutofit/>
          </a:bodyPr>
          <a:lstStyle/>
          <a:p>
            <a:r>
              <a:rPr lang="zh-TW" altLang="en-US" dirty="0">
                <a:solidFill>
                  <a:srgbClr val="FFFF00"/>
                </a:solidFill>
              </a:rPr>
              <a:t>資訊科技</a:t>
            </a:r>
            <a:r>
              <a:rPr lang="en-US" altLang="zh-TW" dirty="0">
                <a:solidFill>
                  <a:srgbClr val="FFFF00"/>
                </a:solidFill>
              </a:rPr>
              <a:t>(information technology, IT) </a:t>
            </a:r>
            <a:r>
              <a:rPr lang="zh-TW" altLang="en-US" dirty="0"/>
              <a:t>是公司為了達到企業目標，所使用的所有軟硬體</a:t>
            </a:r>
            <a:endParaRPr lang="en-US" altLang="zh-TW" dirty="0"/>
          </a:p>
          <a:p>
            <a:r>
              <a:rPr lang="zh-TW" altLang="en-US" dirty="0"/>
              <a:t>在技術上，</a:t>
            </a:r>
            <a:r>
              <a:rPr lang="zh-TW" altLang="en-US" dirty="0">
                <a:solidFill>
                  <a:srgbClr val="FFFF00"/>
                </a:solidFill>
              </a:rPr>
              <a:t>資訊系統</a:t>
            </a:r>
            <a:r>
              <a:rPr lang="en-US" altLang="zh-TW" dirty="0">
                <a:solidFill>
                  <a:srgbClr val="FFFF00"/>
                </a:solidFill>
              </a:rPr>
              <a:t>(information system) </a:t>
            </a:r>
            <a:r>
              <a:rPr lang="zh-TW" altLang="en-US" dirty="0"/>
              <a:t>被定義為：一組具備相互關聯的元件，負責蒐集</a:t>
            </a:r>
            <a:r>
              <a:rPr lang="en-US" altLang="zh-TW" dirty="0"/>
              <a:t>(</a:t>
            </a:r>
            <a:r>
              <a:rPr lang="zh-TW" altLang="en-US" dirty="0"/>
              <a:t>或存取</a:t>
            </a:r>
            <a:r>
              <a:rPr lang="en-US" altLang="zh-TW" dirty="0"/>
              <a:t>)</a:t>
            </a:r>
            <a:r>
              <a:rPr lang="zh-TW" altLang="en-US" dirty="0"/>
              <a:t>、處理、儲存與散播資訊，以支援組織決策制定與控制</a:t>
            </a:r>
            <a:endParaRPr lang="en-US" altLang="zh-TW" dirty="0"/>
          </a:p>
          <a:p>
            <a:r>
              <a:rPr lang="zh-TW" altLang="en-US" dirty="0">
                <a:solidFill>
                  <a:srgbClr val="FFFF00"/>
                </a:solidFill>
              </a:rPr>
              <a:t>資訊</a:t>
            </a:r>
            <a:r>
              <a:rPr lang="en-US" altLang="zh-TW" dirty="0">
                <a:solidFill>
                  <a:srgbClr val="FFFF00"/>
                </a:solidFill>
              </a:rPr>
              <a:t>(information) </a:t>
            </a:r>
            <a:r>
              <a:rPr lang="zh-TW" altLang="en-US" dirty="0"/>
              <a:t>意指資料經過整理，以對人類有意義且有用的形式來加以呈現</a:t>
            </a:r>
            <a:endParaRPr lang="en-US" altLang="zh-TW" dirty="0"/>
          </a:p>
          <a:p>
            <a:r>
              <a:rPr lang="zh-TW" altLang="en-US" dirty="0">
                <a:solidFill>
                  <a:srgbClr val="FFFF00"/>
                </a:solidFill>
              </a:rPr>
              <a:t>資料</a:t>
            </a:r>
            <a:r>
              <a:rPr lang="en-US" altLang="zh-TW" dirty="0">
                <a:solidFill>
                  <a:srgbClr val="FFFF00"/>
                </a:solidFill>
              </a:rPr>
              <a:t>(data) </a:t>
            </a:r>
            <a:r>
              <a:rPr lang="zh-TW" altLang="en-US" dirty="0"/>
              <a:t>則是原始的事實，記錄在組織內或實體環境發生的事件，且尚未被組織或整理成人們可以了解或使用的形式</a:t>
            </a:r>
            <a:endParaRPr lang="en-US" altLang="zh-TW" dirty="0"/>
          </a:p>
        </p:txBody>
      </p:sp>
      <p:sp>
        <p:nvSpPr>
          <p:cNvPr id="3" name="投影片編號版面配置區 2">
            <a:extLst>
              <a:ext uri="{FF2B5EF4-FFF2-40B4-BE49-F238E27FC236}">
                <a16:creationId xmlns:a16="http://schemas.microsoft.com/office/drawing/2014/main" id="{C0559ECA-58C6-40AC-B989-281A5B084367}"/>
              </a:ext>
            </a:extLst>
          </p:cNvPr>
          <p:cNvSpPr>
            <a:spLocks noGrp="1"/>
          </p:cNvSpPr>
          <p:nvPr>
            <p:ph type="sldNum" sz="quarter" idx="12"/>
          </p:nvPr>
        </p:nvSpPr>
        <p:spPr/>
        <p:txBody>
          <a:bodyPr/>
          <a:lstStyle/>
          <a:p>
            <a:fld id="{D55CB18B-31BB-4254-9559-1B86933C9FD7}" type="slidenum">
              <a:rPr lang="en-US" altLang="ko-KR" smtClean="0"/>
              <a:pPr/>
              <a:t>22</a:t>
            </a:fld>
            <a:endParaRPr lang="en-US" altLang="ko-KR"/>
          </a:p>
        </p:txBody>
      </p:sp>
      <p:sp>
        <p:nvSpPr>
          <p:cNvPr id="4" name="標題 3">
            <a:extLst>
              <a:ext uri="{FF2B5EF4-FFF2-40B4-BE49-F238E27FC236}">
                <a16:creationId xmlns:a16="http://schemas.microsoft.com/office/drawing/2014/main" id="{41A67589-5485-4295-B363-F2C3DF1517D4}"/>
              </a:ext>
            </a:extLst>
          </p:cNvPr>
          <p:cNvSpPr>
            <a:spLocks noGrp="1"/>
          </p:cNvSpPr>
          <p:nvPr>
            <p:ph type="title"/>
          </p:nvPr>
        </p:nvSpPr>
        <p:spPr/>
        <p:txBody>
          <a:bodyPr/>
          <a:lstStyle/>
          <a:p>
            <a:r>
              <a:rPr lang="zh-TW" altLang="en-US"/>
              <a:t>何謂資訊系統？它如何運作？</a:t>
            </a:r>
            <a:endParaRPr lang="zh-TW" altLang="en-US" dirty="0"/>
          </a:p>
        </p:txBody>
      </p:sp>
    </p:spTree>
    <p:extLst>
      <p:ext uri="{BB962C8B-B14F-4D97-AF65-F5344CB8AC3E}">
        <p14:creationId xmlns:p14="http://schemas.microsoft.com/office/powerpoint/2010/main" val="117199595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E63DD981-8410-4D21-AA32-6B10D725C55F}"/>
              </a:ext>
            </a:extLst>
          </p:cNvPr>
          <p:cNvPicPr>
            <a:picLocks noGrp="1" noChangeAspect="1"/>
          </p:cNvPicPr>
          <p:nvPr>
            <p:ph idx="1"/>
          </p:nvPr>
        </p:nvPicPr>
        <p:blipFill>
          <a:blip r:embed="rId2"/>
          <a:stretch>
            <a:fillRect/>
          </a:stretch>
        </p:blipFill>
        <p:spPr>
          <a:xfrm>
            <a:off x="1287463" y="2083365"/>
            <a:ext cx="7605712" cy="3208795"/>
          </a:xfrm>
          <a:prstGeom prst="rect">
            <a:avLst/>
          </a:prstGeom>
        </p:spPr>
      </p:pic>
      <p:sp>
        <p:nvSpPr>
          <p:cNvPr id="5" name="標題 4">
            <a:extLst>
              <a:ext uri="{FF2B5EF4-FFF2-40B4-BE49-F238E27FC236}">
                <a16:creationId xmlns:a16="http://schemas.microsoft.com/office/drawing/2014/main" id="{058587D6-80FB-4131-8E86-8876757CFDA3}"/>
              </a:ext>
            </a:extLst>
          </p:cNvPr>
          <p:cNvSpPr>
            <a:spLocks noGrp="1"/>
          </p:cNvSpPr>
          <p:nvPr>
            <p:ph type="title"/>
          </p:nvPr>
        </p:nvSpPr>
        <p:spPr/>
        <p:txBody>
          <a:bodyPr/>
          <a:lstStyle/>
          <a:p>
            <a:r>
              <a:rPr lang="zh-TW" altLang="en-US" dirty="0"/>
              <a:t>資料與資訊</a:t>
            </a:r>
          </a:p>
        </p:txBody>
      </p:sp>
      <p:sp>
        <p:nvSpPr>
          <p:cNvPr id="3" name="投影片編號版面配置區 2">
            <a:extLst>
              <a:ext uri="{FF2B5EF4-FFF2-40B4-BE49-F238E27FC236}">
                <a16:creationId xmlns:a16="http://schemas.microsoft.com/office/drawing/2014/main" id="{FDA3E783-B667-4D56-BCCC-A2BB6885BDD4}"/>
              </a:ext>
            </a:extLst>
          </p:cNvPr>
          <p:cNvSpPr>
            <a:spLocks noGrp="1"/>
          </p:cNvSpPr>
          <p:nvPr>
            <p:ph type="sldNum" sz="quarter" idx="12"/>
          </p:nvPr>
        </p:nvSpPr>
        <p:spPr/>
        <p:txBody>
          <a:bodyPr/>
          <a:lstStyle/>
          <a:p>
            <a:fld id="{D55CB18B-31BB-4254-9559-1B86933C9FD7}" type="slidenum">
              <a:rPr lang="en-US" altLang="ko-KR" smtClean="0"/>
              <a:pPr/>
              <a:t>23</a:t>
            </a:fld>
            <a:endParaRPr lang="en-US" altLang="ko-KR"/>
          </a:p>
        </p:txBody>
      </p:sp>
      <p:sp>
        <p:nvSpPr>
          <p:cNvPr id="2" name="橢圓 1">
            <a:extLst>
              <a:ext uri="{FF2B5EF4-FFF2-40B4-BE49-F238E27FC236}">
                <a16:creationId xmlns:a16="http://schemas.microsoft.com/office/drawing/2014/main" id="{05CD15FF-C9FE-4D26-8AD2-DE39070A3FF9}"/>
              </a:ext>
            </a:extLst>
          </p:cNvPr>
          <p:cNvSpPr/>
          <p:nvPr/>
        </p:nvSpPr>
        <p:spPr>
          <a:xfrm>
            <a:off x="4283968" y="2852936"/>
            <a:ext cx="1656184" cy="1656184"/>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資訊系統</a:t>
            </a:r>
          </a:p>
        </p:txBody>
      </p:sp>
    </p:spTree>
    <p:extLst>
      <p:ext uri="{BB962C8B-B14F-4D97-AF65-F5344CB8AC3E}">
        <p14:creationId xmlns:p14="http://schemas.microsoft.com/office/powerpoint/2010/main" val="9720401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550B1EE0-80A9-4F37-998B-80EF968AE845}"/>
              </a:ext>
            </a:extLst>
          </p:cNvPr>
          <p:cNvSpPr>
            <a:spLocks noGrp="1"/>
          </p:cNvSpPr>
          <p:nvPr>
            <p:ph type="title"/>
          </p:nvPr>
        </p:nvSpPr>
        <p:spPr/>
        <p:txBody>
          <a:bodyPr/>
          <a:lstStyle/>
          <a:p>
            <a:r>
              <a:rPr lang="zh-TW" altLang="en-US" dirty="0"/>
              <a:t>資訊系統的功能</a:t>
            </a:r>
          </a:p>
        </p:txBody>
      </p:sp>
      <p:sp>
        <p:nvSpPr>
          <p:cNvPr id="4" name="投影片編號版面配置區 3">
            <a:extLst>
              <a:ext uri="{FF2B5EF4-FFF2-40B4-BE49-F238E27FC236}">
                <a16:creationId xmlns:a16="http://schemas.microsoft.com/office/drawing/2014/main" id="{8BBC1824-231C-4CB2-9B54-D699CA79A303}"/>
              </a:ext>
            </a:extLst>
          </p:cNvPr>
          <p:cNvSpPr>
            <a:spLocks noGrp="1"/>
          </p:cNvSpPr>
          <p:nvPr>
            <p:ph type="sldNum" sz="quarter" idx="12"/>
          </p:nvPr>
        </p:nvSpPr>
        <p:spPr/>
        <p:txBody>
          <a:bodyPr/>
          <a:lstStyle/>
          <a:p>
            <a:fld id="{1A39A694-C9D2-4A1F-B22B-D5A13C3121DA}" type="slidenum">
              <a:rPr lang="en-US" altLang="ko-KR" smtClean="0"/>
              <a:pPr/>
              <a:t>24</a:t>
            </a:fld>
            <a:endParaRPr lang="en-US" altLang="ko-KR"/>
          </a:p>
        </p:txBody>
      </p:sp>
      <p:grpSp>
        <p:nvGrpSpPr>
          <p:cNvPr id="41" name="群組 40">
            <a:extLst>
              <a:ext uri="{FF2B5EF4-FFF2-40B4-BE49-F238E27FC236}">
                <a16:creationId xmlns:a16="http://schemas.microsoft.com/office/drawing/2014/main" id="{A6D54C12-68DF-4688-8679-34DE0CB10D14}"/>
              </a:ext>
            </a:extLst>
          </p:cNvPr>
          <p:cNvGrpSpPr/>
          <p:nvPr/>
        </p:nvGrpSpPr>
        <p:grpSpPr>
          <a:xfrm>
            <a:off x="1287463" y="1258090"/>
            <a:ext cx="7604272" cy="4859345"/>
            <a:chOff x="1287463" y="1258090"/>
            <a:chExt cx="7604272" cy="4859345"/>
          </a:xfrm>
        </p:grpSpPr>
        <p:sp>
          <p:nvSpPr>
            <p:cNvPr id="2" name="矩形 1">
              <a:extLst>
                <a:ext uri="{FF2B5EF4-FFF2-40B4-BE49-F238E27FC236}">
                  <a16:creationId xmlns:a16="http://schemas.microsoft.com/office/drawing/2014/main" id="{81683FF3-79F2-485A-A65C-C51995790B3A}"/>
                </a:ext>
              </a:extLst>
            </p:cNvPr>
            <p:cNvSpPr/>
            <p:nvPr/>
          </p:nvSpPr>
          <p:spPr>
            <a:xfrm>
              <a:off x="1287463" y="1258090"/>
              <a:ext cx="7604272" cy="4859345"/>
            </a:xfrm>
            <a:prstGeom prst="rect">
              <a:avLst/>
            </a:prstGeom>
            <a:solidFill>
              <a:schemeClr val="accent3">
                <a:lumMod val="8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dirty="0"/>
            </a:p>
          </p:txBody>
        </p:sp>
        <p:sp>
          <p:nvSpPr>
            <p:cNvPr id="5" name="矩形 4">
              <a:extLst>
                <a:ext uri="{FF2B5EF4-FFF2-40B4-BE49-F238E27FC236}">
                  <a16:creationId xmlns:a16="http://schemas.microsoft.com/office/drawing/2014/main" id="{21D457B7-A540-4EFD-8A6E-F90A9B91631E}"/>
                </a:ext>
              </a:extLst>
            </p:cNvPr>
            <p:cNvSpPr/>
            <p:nvPr/>
          </p:nvSpPr>
          <p:spPr>
            <a:xfrm>
              <a:off x="1619672" y="2708920"/>
              <a:ext cx="7067128" cy="2232248"/>
            </a:xfrm>
            <a:prstGeom prst="rect">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0683BB6B-38A3-4658-B065-CEE1FFE054B8}"/>
                </a:ext>
              </a:extLst>
            </p:cNvPr>
            <p:cNvSpPr/>
            <p:nvPr/>
          </p:nvSpPr>
          <p:spPr>
            <a:xfrm>
              <a:off x="2123728" y="3356992"/>
              <a:ext cx="1440160" cy="936104"/>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輸入</a:t>
              </a:r>
            </a:p>
          </p:txBody>
        </p:sp>
        <p:sp>
          <p:nvSpPr>
            <p:cNvPr id="9" name="矩形 8">
              <a:extLst>
                <a:ext uri="{FF2B5EF4-FFF2-40B4-BE49-F238E27FC236}">
                  <a16:creationId xmlns:a16="http://schemas.microsoft.com/office/drawing/2014/main" id="{853E1539-C4EA-438B-AF20-04D5D37F5213}"/>
                </a:ext>
              </a:extLst>
            </p:cNvPr>
            <p:cNvSpPr/>
            <p:nvPr/>
          </p:nvSpPr>
          <p:spPr>
            <a:xfrm>
              <a:off x="7020272" y="3353750"/>
              <a:ext cx="1440160" cy="936104"/>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輸出</a:t>
              </a:r>
            </a:p>
          </p:txBody>
        </p:sp>
        <p:sp>
          <p:nvSpPr>
            <p:cNvPr id="10" name="矩形 9">
              <a:extLst>
                <a:ext uri="{FF2B5EF4-FFF2-40B4-BE49-F238E27FC236}">
                  <a16:creationId xmlns:a16="http://schemas.microsoft.com/office/drawing/2014/main" id="{C62C447C-307F-44F0-AF07-A029E6723BEC}"/>
                </a:ext>
              </a:extLst>
            </p:cNvPr>
            <p:cNvSpPr/>
            <p:nvPr/>
          </p:nvSpPr>
          <p:spPr>
            <a:xfrm>
              <a:off x="4433156" y="3219710"/>
              <a:ext cx="1579004" cy="1217402"/>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solidFill>
                    <a:schemeClr val="tx1"/>
                  </a:solidFill>
                </a:rPr>
                <a:t>處理、分類、</a:t>
              </a:r>
            </a:p>
            <a:p>
              <a:pPr algn="ctr"/>
              <a:r>
                <a:rPr lang="zh-TW" altLang="en-US" dirty="0">
                  <a:solidFill>
                    <a:schemeClr val="tx1"/>
                  </a:solidFill>
                </a:rPr>
                <a:t>整理、計算</a:t>
              </a:r>
            </a:p>
          </p:txBody>
        </p:sp>
        <p:sp>
          <p:nvSpPr>
            <p:cNvPr id="7" name="文字方塊 6">
              <a:extLst>
                <a:ext uri="{FF2B5EF4-FFF2-40B4-BE49-F238E27FC236}">
                  <a16:creationId xmlns:a16="http://schemas.microsoft.com/office/drawing/2014/main" id="{9ABADE3B-7848-4962-817B-7D18C8F5A645}"/>
                </a:ext>
              </a:extLst>
            </p:cNvPr>
            <p:cNvSpPr txBox="1"/>
            <p:nvPr/>
          </p:nvSpPr>
          <p:spPr>
            <a:xfrm>
              <a:off x="4738082" y="2719028"/>
              <a:ext cx="1107996" cy="369332"/>
            </a:xfrm>
            <a:prstGeom prst="rect">
              <a:avLst/>
            </a:prstGeom>
            <a:noFill/>
          </p:spPr>
          <p:txBody>
            <a:bodyPr wrap="none" rtlCol="0">
              <a:spAutoFit/>
            </a:bodyPr>
            <a:lstStyle/>
            <a:p>
              <a:r>
                <a:rPr lang="zh-TW" altLang="en-US" dirty="0"/>
                <a:t>資訊系統</a:t>
              </a:r>
            </a:p>
          </p:txBody>
        </p:sp>
        <p:sp>
          <p:nvSpPr>
            <p:cNvPr id="11" name="文字方塊 10">
              <a:extLst>
                <a:ext uri="{FF2B5EF4-FFF2-40B4-BE49-F238E27FC236}">
                  <a16:creationId xmlns:a16="http://schemas.microsoft.com/office/drawing/2014/main" id="{4B4F2188-C6BA-4389-A829-28E4C5844AFC}"/>
                </a:ext>
              </a:extLst>
            </p:cNvPr>
            <p:cNvSpPr txBox="1"/>
            <p:nvPr/>
          </p:nvSpPr>
          <p:spPr>
            <a:xfrm>
              <a:off x="4939823" y="1487590"/>
              <a:ext cx="646331" cy="369332"/>
            </a:xfrm>
            <a:prstGeom prst="rect">
              <a:avLst/>
            </a:prstGeom>
            <a:noFill/>
          </p:spPr>
          <p:txBody>
            <a:bodyPr wrap="none" rtlCol="0">
              <a:spAutoFit/>
            </a:bodyPr>
            <a:lstStyle/>
            <a:p>
              <a:r>
                <a:rPr lang="zh-TW" altLang="en-US" dirty="0"/>
                <a:t>環境</a:t>
              </a:r>
            </a:p>
          </p:txBody>
        </p:sp>
        <p:sp>
          <p:nvSpPr>
            <p:cNvPr id="12" name="文字方塊 11">
              <a:extLst>
                <a:ext uri="{FF2B5EF4-FFF2-40B4-BE49-F238E27FC236}">
                  <a16:creationId xmlns:a16="http://schemas.microsoft.com/office/drawing/2014/main" id="{A7B7882B-0BDA-4BF1-B869-FAEA66F7A405}"/>
                </a:ext>
              </a:extLst>
            </p:cNvPr>
            <p:cNvSpPr txBox="1"/>
            <p:nvPr/>
          </p:nvSpPr>
          <p:spPr>
            <a:xfrm>
              <a:off x="4939823" y="2183717"/>
              <a:ext cx="646331" cy="369332"/>
            </a:xfrm>
            <a:prstGeom prst="rect">
              <a:avLst/>
            </a:prstGeom>
            <a:noFill/>
          </p:spPr>
          <p:txBody>
            <a:bodyPr wrap="none" rtlCol="0">
              <a:spAutoFit/>
            </a:bodyPr>
            <a:lstStyle/>
            <a:p>
              <a:r>
                <a:rPr lang="zh-TW" altLang="en-US" dirty="0"/>
                <a:t>組織</a:t>
              </a:r>
            </a:p>
          </p:txBody>
        </p:sp>
        <p:sp>
          <p:nvSpPr>
            <p:cNvPr id="13" name="文字方塊 12">
              <a:extLst>
                <a:ext uri="{FF2B5EF4-FFF2-40B4-BE49-F238E27FC236}">
                  <a16:creationId xmlns:a16="http://schemas.microsoft.com/office/drawing/2014/main" id="{1F8977B1-27E3-4AEC-87F9-779DE5BAB6FD}"/>
                </a:ext>
              </a:extLst>
            </p:cNvPr>
            <p:cNvSpPr txBox="1"/>
            <p:nvPr/>
          </p:nvSpPr>
          <p:spPr>
            <a:xfrm>
              <a:off x="7583268" y="1640219"/>
              <a:ext cx="646331" cy="369332"/>
            </a:xfrm>
            <a:prstGeom prst="rect">
              <a:avLst/>
            </a:prstGeom>
            <a:noFill/>
          </p:spPr>
          <p:txBody>
            <a:bodyPr wrap="none" rtlCol="0">
              <a:spAutoFit/>
            </a:bodyPr>
            <a:lstStyle/>
            <a:p>
              <a:r>
                <a:rPr lang="zh-TW" altLang="en-US" dirty="0"/>
                <a:t>客戶</a:t>
              </a:r>
            </a:p>
          </p:txBody>
        </p:sp>
        <p:sp>
          <p:nvSpPr>
            <p:cNvPr id="14" name="文字方塊 13">
              <a:extLst>
                <a:ext uri="{FF2B5EF4-FFF2-40B4-BE49-F238E27FC236}">
                  <a16:creationId xmlns:a16="http://schemas.microsoft.com/office/drawing/2014/main" id="{C908748F-8369-42AF-B229-1114857ED617}"/>
                </a:ext>
              </a:extLst>
            </p:cNvPr>
            <p:cNvSpPr txBox="1"/>
            <p:nvPr/>
          </p:nvSpPr>
          <p:spPr>
            <a:xfrm>
              <a:off x="2123728" y="1643461"/>
              <a:ext cx="877163" cy="369332"/>
            </a:xfrm>
            <a:prstGeom prst="rect">
              <a:avLst/>
            </a:prstGeom>
            <a:noFill/>
          </p:spPr>
          <p:txBody>
            <a:bodyPr wrap="none" rtlCol="0">
              <a:spAutoFit/>
            </a:bodyPr>
            <a:lstStyle/>
            <a:p>
              <a:r>
                <a:rPr lang="zh-TW" altLang="en-US" dirty="0"/>
                <a:t>供應商</a:t>
              </a:r>
            </a:p>
          </p:txBody>
        </p:sp>
        <p:sp>
          <p:nvSpPr>
            <p:cNvPr id="15" name="文字方塊 14">
              <a:extLst>
                <a:ext uri="{FF2B5EF4-FFF2-40B4-BE49-F238E27FC236}">
                  <a16:creationId xmlns:a16="http://schemas.microsoft.com/office/drawing/2014/main" id="{963D7A52-2EE3-4A3B-8BC7-FE39C5832C56}"/>
                </a:ext>
              </a:extLst>
            </p:cNvPr>
            <p:cNvSpPr txBox="1"/>
            <p:nvPr/>
          </p:nvSpPr>
          <p:spPr>
            <a:xfrm>
              <a:off x="2123728" y="5698877"/>
              <a:ext cx="1107996" cy="369332"/>
            </a:xfrm>
            <a:prstGeom prst="rect">
              <a:avLst/>
            </a:prstGeom>
            <a:noFill/>
          </p:spPr>
          <p:txBody>
            <a:bodyPr wrap="none" rtlCol="0">
              <a:spAutoFit/>
            </a:bodyPr>
            <a:lstStyle/>
            <a:p>
              <a:r>
                <a:rPr lang="zh-TW" altLang="en-US" dirty="0"/>
                <a:t>監管機構</a:t>
              </a:r>
            </a:p>
          </p:txBody>
        </p:sp>
        <p:sp>
          <p:nvSpPr>
            <p:cNvPr id="16" name="文字方塊 15">
              <a:extLst>
                <a:ext uri="{FF2B5EF4-FFF2-40B4-BE49-F238E27FC236}">
                  <a16:creationId xmlns:a16="http://schemas.microsoft.com/office/drawing/2014/main" id="{EAD6D0DE-3199-4A7B-BCFB-434AD257D1F4}"/>
                </a:ext>
              </a:extLst>
            </p:cNvPr>
            <p:cNvSpPr txBox="1"/>
            <p:nvPr/>
          </p:nvSpPr>
          <p:spPr>
            <a:xfrm>
              <a:off x="4934614" y="5683758"/>
              <a:ext cx="646331" cy="369332"/>
            </a:xfrm>
            <a:prstGeom prst="rect">
              <a:avLst/>
            </a:prstGeom>
            <a:noFill/>
          </p:spPr>
          <p:txBody>
            <a:bodyPr wrap="none" rtlCol="0">
              <a:spAutoFit/>
            </a:bodyPr>
            <a:lstStyle/>
            <a:p>
              <a:r>
                <a:rPr lang="zh-TW" altLang="en-US" dirty="0"/>
                <a:t>股東</a:t>
              </a:r>
            </a:p>
          </p:txBody>
        </p:sp>
        <p:sp>
          <p:nvSpPr>
            <p:cNvPr id="17" name="文字方塊 16">
              <a:extLst>
                <a:ext uri="{FF2B5EF4-FFF2-40B4-BE49-F238E27FC236}">
                  <a16:creationId xmlns:a16="http://schemas.microsoft.com/office/drawing/2014/main" id="{AA1F08A0-B826-48D1-AB42-6DA82E2C7EC3}"/>
                </a:ext>
              </a:extLst>
            </p:cNvPr>
            <p:cNvSpPr txBox="1"/>
            <p:nvPr/>
          </p:nvSpPr>
          <p:spPr>
            <a:xfrm>
              <a:off x="7352436" y="5695384"/>
              <a:ext cx="1107996" cy="369332"/>
            </a:xfrm>
            <a:prstGeom prst="rect">
              <a:avLst/>
            </a:prstGeom>
            <a:noFill/>
          </p:spPr>
          <p:txBody>
            <a:bodyPr wrap="none" rtlCol="0">
              <a:spAutoFit/>
            </a:bodyPr>
            <a:lstStyle/>
            <a:p>
              <a:r>
                <a:rPr lang="zh-TW" altLang="en-US" dirty="0"/>
                <a:t>競爭對手</a:t>
              </a:r>
            </a:p>
          </p:txBody>
        </p:sp>
        <p:cxnSp>
          <p:nvCxnSpPr>
            <p:cNvPr id="19" name="直線單箭頭接點 18">
              <a:extLst>
                <a:ext uri="{FF2B5EF4-FFF2-40B4-BE49-F238E27FC236}">
                  <a16:creationId xmlns:a16="http://schemas.microsoft.com/office/drawing/2014/main" id="{5A46D627-6BF8-4E53-A194-B61D097A4A08}"/>
                </a:ext>
              </a:extLst>
            </p:cNvPr>
            <p:cNvCxnSpPr>
              <a:cxnSpLocks/>
              <a:stCxn id="6" idx="3"/>
              <a:endCxn id="10" idx="1"/>
            </p:cNvCxnSpPr>
            <p:nvPr/>
          </p:nvCxnSpPr>
          <p:spPr>
            <a:xfrm>
              <a:off x="3563888" y="3825044"/>
              <a:ext cx="869268" cy="33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直線單箭頭接點 21">
              <a:extLst>
                <a:ext uri="{FF2B5EF4-FFF2-40B4-BE49-F238E27FC236}">
                  <a16:creationId xmlns:a16="http://schemas.microsoft.com/office/drawing/2014/main" id="{1374D7CE-6E80-43BE-950E-EA107B8328BC}"/>
                </a:ext>
              </a:extLst>
            </p:cNvPr>
            <p:cNvCxnSpPr>
              <a:stCxn id="10" idx="3"/>
              <a:endCxn id="9" idx="1"/>
            </p:cNvCxnSpPr>
            <p:nvPr/>
          </p:nvCxnSpPr>
          <p:spPr>
            <a:xfrm flipV="1">
              <a:off x="6012160" y="3821802"/>
              <a:ext cx="1008112" cy="66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接點: 肘形 23">
              <a:extLst>
                <a:ext uri="{FF2B5EF4-FFF2-40B4-BE49-F238E27FC236}">
                  <a16:creationId xmlns:a16="http://schemas.microsoft.com/office/drawing/2014/main" id="{4307A063-F98B-48A8-9F7A-5B4477BBA5AA}"/>
                </a:ext>
              </a:extLst>
            </p:cNvPr>
            <p:cNvCxnSpPr>
              <a:stCxn id="9" idx="2"/>
              <a:endCxn id="6" idx="2"/>
            </p:cNvCxnSpPr>
            <p:nvPr/>
          </p:nvCxnSpPr>
          <p:spPr>
            <a:xfrm rot="5400000">
              <a:off x="5290459" y="1843203"/>
              <a:ext cx="3242" cy="4896544"/>
            </a:xfrm>
            <a:prstGeom prst="bentConnector3">
              <a:avLst>
                <a:gd name="adj1" fmla="val 13342505"/>
              </a:avLst>
            </a:prstGeom>
            <a:ln>
              <a:tailEnd type="triangle"/>
            </a:ln>
          </p:spPr>
          <p:style>
            <a:lnRef idx="2">
              <a:schemeClr val="dk1"/>
            </a:lnRef>
            <a:fillRef idx="0">
              <a:schemeClr val="dk1"/>
            </a:fillRef>
            <a:effectRef idx="1">
              <a:schemeClr val="dk1"/>
            </a:effectRef>
            <a:fontRef idx="minor">
              <a:schemeClr val="tx1"/>
            </a:fontRef>
          </p:style>
        </p:cxnSp>
        <p:cxnSp>
          <p:nvCxnSpPr>
            <p:cNvPr id="27" name="直線單箭頭接點 26">
              <a:extLst>
                <a:ext uri="{FF2B5EF4-FFF2-40B4-BE49-F238E27FC236}">
                  <a16:creationId xmlns:a16="http://schemas.microsoft.com/office/drawing/2014/main" id="{02F72C75-E30D-4A3B-94C3-1DD76F0C317E}"/>
                </a:ext>
              </a:extLst>
            </p:cNvPr>
            <p:cNvCxnSpPr/>
            <p:nvPr/>
          </p:nvCxnSpPr>
          <p:spPr>
            <a:xfrm>
              <a:off x="2699792" y="2012793"/>
              <a:ext cx="432048" cy="696127"/>
            </a:xfrm>
            <a:prstGeom prst="straightConnector1">
              <a:avLst/>
            </a:prstGeom>
            <a:ln>
              <a:prstDash val="sysDash"/>
              <a:headEnd type="stealth" w="med" len="med"/>
              <a:tailEnd type="stealth" w="med" len="med"/>
            </a:ln>
          </p:spPr>
          <p:style>
            <a:lnRef idx="2">
              <a:schemeClr val="dk1"/>
            </a:lnRef>
            <a:fillRef idx="0">
              <a:schemeClr val="dk1"/>
            </a:fillRef>
            <a:effectRef idx="1">
              <a:schemeClr val="dk1"/>
            </a:effectRef>
            <a:fontRef idx="minor">
              <a:schemeClr val="tx1"/>
            </a:fontRef>
          </p:style>
        </p:cxnSp>
        <p:cxnSp>
          <p:nvCxnSpPr>
            <p:cNvPr id="29" name="直線接點 28">
              <a:extLst>
                <a:ext uri="{FF2B5EF4-FFF2-40B4-BE49-F238E27FC236}">
                  <a16:creationId xmlns:a16="http://schemas.microsoft.com/office/drawing/2014/main" id="{D8284B2A-76AE-43BB-B410-52AD3A06D633}"/>
                </a:ext>
              </a:extLst>
            </p:cNvPr>
            <p:cNvCxnSpPr/>
            <p:nvPr/>
          </p:nvCxnSpPr>
          <p:spPr>
            <a:xfrm flipH="1">
              <a:off x="7417955" y="2012793"/>
              <a:ext cx="438582" cy="648072"/>
            </a:xfrm>
            <a:prstGeom prst="line">
              <a:avLst/>
            </a:prstGeom>
            <a:ln>
              <a:prstDash val="sysDash"/>
              <a:headEnd type="stealth"/>
              <a:tailEnd type="stealth"/>
            </a:ln>
          </p:spPr>
          <p:style>
            <a:lnRef idx="2">
              <a:schemeClr val="dk1"/>
            </a:lnRef>
            <a:fillRef idx="0">
              <a:schemeClr val="dk1"/>
            </a:fillRef>
            <a:effectRef idx="1">
              <a:schemeClr val="dk1"/>
            </a:effectRef>
            <a:fontRef idx="minor">
              <a:schemeClr val="tx1"/>
            </a:fontRef>
          </p:style>
        </p:cxnSp>
        <p:cxnSp>
          <p:nvCxnSpPr>
            <p:cNvPr id="31" name="直線單箭頭接點 30">
              <a:extLst>
                <a:ext uri="{FF2B5EF4-FFF2-40B4-BE49-F238E27FC236}">
                  <a16:creationId xmlns:a16="http://schemas.microsoft.com/office/drawing/2014/main" id="{BBD69EF0-1179-43CF-865E-9CA8DB62F340}"/>
                </a:ext>
              </a:extLst>
            </p:cNvPr>
            <p:cNvCxnSpPr/>
            <p:nvPr/>
          </p:nvCxnSpPr>
          <p:spPr>
            <a:xfrm flipV="1">
              <a:off x="2743200" y="5041504"/>
              <a:ext cx="388640" cy="595791"/>
            </a:xfrm>
            <a:prstGeom prst="straightConnector1">
              <a:avLst/>
            </a:prstGeom>
            <a:ln>
              <a:prstDash val="sysDash"/>
              <a:headEnd type="stealth"/>
              <a:tailEnd type="stealth"/>
            </a:ln>
          </p:spPr>
          <p:style>
            <a:lnRef idx="2">
              <a:schemeClr val="dk1"/>
            </a:lnRef>
            <a:fillRef idx="0">
              <a:schemeClr val="dk1"/>
            </a:fillRef>
            <a:effectRef idx="1">
              <a:schemeClr val="dk1"/>
            </a:effectRef>
            <a:fontRef idx="minor">
              <a:schemeClr val="tx1"/>
            </a:fontRef>
          </p:style>
        </p:cxnSp>
        <p:cxnSp>
          <p:nvCxnSpPr>
            <p:cNvPr id="33" name="直線單箭頭接點 32">
              <a:extLst>
                <a:ext uri="{FF2B5EF4-FFF2-40B4-BE49-F238E27FC236}">
                  <a16:creationId xmlns:a16="http://schemas.microsoft.com/office/drawing/2014/main" id="{38BC6A17-27BA-488B-AA86-54851EC9415B}"/>
                </a:ext>
              </a:extLst>
            </p:cNvPr>
            <p:cNvCxnSpPr>
              <a:endCxn id="16" idx="0"/>
            </p:cNvCxnSpPr>
            <p:nvPr/>
          </p:nvCxnSpPr>
          <p:spPr>
            <a:xfrm>
              <a:off x="5257779" y="4955682"/>
              <a:ext cx="1" cy="728076"/>
            </a:xfrm>
            <a:prstGeom prst="straightConnector1">
              <a:avLst/>
            </a:prstGeom>
            <a:ln>
              <a:prstDash val="sysDash"/>
              <a:headEnd type="stealth"/>
              <a:tailEnd type="stealth"/>
            </a:ln>
          </p:spPr>
          <p:style>
            <a:lnRef idx="2">
              <a:schemeClr val="dk1"/>
            </a:lnRef>
            <a:fillRef idx="0">
              <a:schemeClr val="dk1"/>
            </a:fillRef>
            <a:effectRef idx="1">
              <a:schemeClr val="dk1"/>
            </a:effectRef>
            <a:fontRef idx="minor">
              <a:schemeClr val="tx1"/>
            </a:fontRef>
          </p:style>
        </p:cxnSp>
        <p:sp>
          <p:nvSpPr>
            <p:cNvPr id="34" name="文字方塊 33">
              <a:extLst>
                <a:ext uri="{FF2B5EF4-FFF2-40B4-BE49-F238E27FC236}">
                  <a16:creationId xmlns:a16="http://schemas.microsoft.com/office/drawing/2014/main" id="{02917923-A0CA-4A8E-B057-12EE4E3B4565}"/>
                </a:ext>
              </a:extLst>
            </p:cNvPr>
            <p:cNvSpPr txBox="1"/>
            <p:nvPr/>
          </p:nvSpPr>
          <p:spPr>
            <a:xfrm>
              <a:off x="4934613" y="4365104"/>
              <a:ext cx="646331" cy="369332"/>
            </a:xfrm>
            <a:prstGeom prst="rect">
              <a:avLst/>
            </a:prstGeom>
            <a:noFill/>
          </p:spPr>
          <p:txBody>
            <a:bodyPr wrap="none" rtlCol="0">
              <a:spAutoFit/>
            </a:bodyPr>
            <a:lstStyle/>
            <a:p>
              <a:r>
                <a:rPr lang="zh-TW" altLang="en-US" dirty="0"/>
                <a:t>回饋</a:t>
              </a:r>
            </a:p>
          </p:txBody>
        </p:sp>
        <p:cxnSp>
          <p:nvCxnSpPr>
            <p:cNvPr id="36" name="直線單箭頭接點 35">
              <a:extLst>
                <a:ext uri="{FF2B5EF4-FFF2-40B4-BE49-F238E27FC236}">
                  <a16:creationId xmlns:a16="http://schemas.microsoft.com/office/drawing/2014/main" id="{8ECA7E1B-0233-4CE1-90C0-B32F8827761A}"/>
                </a:ext>
              </a:extLst>
            </p:cNvPr>
            <p:cNvCxnSpPr/>
            <p:nvPr/>
          </p:nvCxnSpPr>
          <p:spPr>
            <a:xfrm>
              <a:off x="7417955" y="5021172"/>
              <a:ext cx="438582" cy="616123"/>
            </a:xfrm>
            <a:prstGeom prst="straightConnector1">
              <a:avLst/>
            </a:prstGeom>
            <a:ln>
              <a:prstDash val="sysDash"/>
              <a:headEnd type="stealth"/>
              <a:tailEnd type="stealth"/>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98261618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a:extLst>
              <a:ext uri="{FF2B5EF4-FFF2-40B4-BE49-F238E27FC236}">
                <a16:creationId xmlns:a16="http://schemas.microsoft.com/office/drawing/2014/main" id="{56F1B35C-123E-4312-9FB1-C46AB1501A48}"/>
              </a:ext>
            </a:extLst>
          </p:cNvPr>
          <p:cNvSpPr>
            <a:spLocks noGrp="1"/>
          </p:cNvSpPr>
          <p:nvPr>
            <p:ph idx="1"/>
          </p:nvPr>
        </p:nvSpPr>
        <p:spPr/>
        <p:txBody>
          <a:bodyPr>
            <a:normAutofit/>
          </a:bodyPr>
          <a:lstStyle/>
          <a:p>
            <a:r>
              <a:rPr lang="zh-TW" altLang="en-US" dirty="0"/>
              <a:t>要完全了解資訊系統，必須更廣泛地了解系統的組織、管理與資訊科技等三個構面，以及它在解決企業環境挑戰及問題的強大威力</a:t>
            </a:r>
            <a:endParaRPr lang="en-US" altLang="zh-TW" dirty="0"/>
          </a:p>
          <a:p>
            <a:endParaRPr lang="en-US" altLang="zh-TW" dirty="0"/>
          </a:p>
          <a:p>
            <a:r>
              <a:rPr lang="zh-TW" altLang="en-US" dirty="0"/>
              <a:t>更廣泛地了解資訊系統意指：同時具備系統的管理、組織與科技三個構面的思維，也就是所謂的</a:t>
            </a:r>
            <a:r>
              <a:rPr lang="zh-TW" altLang="en-US" dirty="0">
                <a:solidFill>
                  <a:srgbClr val="FFFF00"/>
                </a:solidFill>
              </a:rPr>
              <a:t>資訊系統素養</a:t>
            </a:r>
            <a:r>
              <a:rPr lang="en-US" altLang="zh-TW" dirty="0">
                <a:solidFill>
                  <a:srgbClr val="FFFF00"/>
                </a:solidFill>
              </a:rPr>
              <a:t>(information systems literacy)</a:t>
            </a:r>
            <a:r>
              <a:rPr lang="zh-TW" altLang="en-US" dirty="0"/>
              <a:t>。與</a:t>
            </a:r>
            <a:r>
              <a:rPr lang="zh-TW" altLang="en-US" dirty="0">
                <a:solidFill>
                  <a:srgbClr val="FFFF00"/>
                </a:solidFill>
              </a:rPr>
              <a:t>電腦素養</a:t>
            </a:r>
            <a:r>
              <a:rPr lang="en-US" altLang="zh-TW" dirty="0">
                <a:solidFill>
                  <a:srgbClr val="FFFF00"/>
                </a:solidFill>
              </a:rPr>
              <a:t>(computer literacy) </a:t>
            </a:r>
            <a:r>
              <a:rPr lang="zh-TW" altLang="en-US" dirty="0"/>
              <a:t>不同的是，後者主要集中在資訊科技相關的知識上</a:t>
            </a:r>
            <a:endParaRPr lang="en-US" altLang="zh-TW" dirty="0"/>
          </a:p>
          <a:p>
            <a:endParaRPr lang="en-US" altLang="zh-TW" dirty="0"/>
          </a:p>
        </p:txBody>
      </p:sp>
      <p:sp>
        <p:nvSpPr>
          <p:cNvPr id="3" name="投影片編號版面配置區 2">
            <a:extLst>
              <a:ext uri="{FF2B5EF4-FFF2-40B4-BE49-F238E27FC236}">
                <a16:creationId xmlns:a16="http://schemas.microsoft.com/office/drawing/2014/main" id="{3BE78980-6829-41EB-905A-FB2E2079FD63}"/>
              </a:ext>
            </a:extLst>
          </p:cNvPr>
          <p:cNvSpPr>
            <a:spLocks noGrp="1"/>
          </p:cNvSpPr>
          <p:nvPr>
            <p:ph type="sldNum" sz="quarter" idx="12"/>
          </p:nvPr>
        </p:nvSpPr>
        <p:spPr/>
        <p:txBody>
          <a:bodyPr/>
          <a:lstStyle/>
          <a:p>
            <a:fld id="{D55CB18B-31BB-4254-9559-1B86933C9FD7}" type="slidenum">
              <a:rPr lang="en-US" altLang="ko-KR" smtClean="0"/>
              <a:pPr/>
              <a:t>25</a:t>
            </a:fld>
            <a:endParaRPr lang="en-US" altLang="ko-KR"/>
          </a:p>
        </p:txBody>
      </p:sp>
      <p:sp>
        <p:nvSpPr>
          <p:cNvPr id="6" name="標題 5">
            <a:extLst>
              <a:ext uri="{FF2B5EF4-FFF2-40B4-BE49-F238E27FC236}">
                <a16:creationId xmlns:a16="http://schemas.microsoft.com/office/drawing/2014/main" id="{F7DEDF64-B3A0-4917-9671-8DFFF404A880}"/>
              </a:ext>
            </a:extLst>
          </p:cNvPr>
          <p:cNvSpPr>
            <a:spLocks noGrp="1"/>
          </p:cNvSpPr>
          <p:nvPr>
            <p:ph type="title"/>
          </p:nvPr>
        </p:nvSpPr>
        <p:spPr/>
        <p:txBody>
          <a:bodyPr/>
          <a:lstStyle/>
          <a:p>
            <a:r>
              <a:rPr lang="zh-TW" altLang="en-US" dirty="0"/>
              <a:t>資訊系統的構面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162584836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a:extLst>
              <a:ext uri="{FF2B5EF4-FFF2-40B4-BE49-F238E27FC236}">
                <a16:creationId xmlns:a16="http://schemas.microsoft.com/office/drawing/2014/main" id="{56F1B35C-123E-4312-9FB1-C46AB1501A48}"/>
              </a:ext>
            </a:extLst>
          </p:cNvPr>
          <p:cNvSpPr>
            <a:spLocks noGrp="1"/>
          </p:cNvSpPr>
          <p:nvPr>
            <p:ph idx="1"/>
          </p:nvPr>
        </p:nvSpPr>
        <p:spPr/>
        <p:txBody>
          <a:bodyPr>
            <a:normAutofit/>
          </a:bodyPr>
          <a:lstStyle/>
          <a:p>
            <a:r>
              <a:rPr lang="zh-TW" altLang="en-US" dirty="0">
                <a:solidFill>
                  <a:srgbClr val="FFFF00"/>
                </a:solidFill>
              </a:rPr>
              <a:t>管理資訊系統</a:t>
            </a:r>
            <a:r>
              <a:rPr lang="en-US" altLang="zh-TW" dirty="0">
                <a:solidFill>
                  <a:srgbClr val="FFFF00"/>
                </a:solidFill>
              </a:rPr>
              <a:t>(management information systems, MIS) </a:t>
            </a:r>
            <a:r>
              <a:rPr lang="zh-TW" altLang="en-US" dirty="0"/>
              <a:t>這個學域，即是朝著培養資訊系統素養的目標前進。</a:t>
            </a:r>
            <a:r>
              <a:rPr lang="en-US" altLang="zh-TW" dirty="0"/>
              <a:t>MIS </a:t>
            </a:r>
            <a:r>
              <a:rPr lang="zh-TW" altLang="en-US" dirty="0"/>
              <a:t>處理公司管理者與員工在資訊系統開發與使用時，所會面臨的行為與技術上的相關議題與衝擊</a:t>
            </a:r>
          </a:p>
        </p:txBody>
      </p:sp>
      <p:sp>
        <p:nvSpPr>
          <p:cNvPr id="3" name="投影片編號版面配置區 2">
            <a:extLst>
              <a:ext uri="{FF2B5EF4-FFF2-40B4-BE49-F238E27FC236}">
                <a16:creationId xmlns:a16="http://schemas.microsoft.com/office/drawing/2014/main" id="{3BE78980-6829-41EB-905A-FB2E2079FD63}"/>
              </a:ext>
            </a:extLst>
          </p:cNvPr>
          <p:cNvSpPr>
            <a:spLocks noGrp="1"/>
          </p:cNvSpPr>
          <p:nvPr>
            <p:ph type="sldNum" sz="quarter" idx="12"/>
          </p:nvPr>
        </p:nvSpPr>
        <p:spPr/>
        <p:txBody>
          <a:bodyPr/>
          <a:lstStyle/>
          <a:p>
            <a:fld id="{D55CB18B-31BB-4254-9559-1B86933C9FD7}" type="slidenum">
              <a:rPr lang="en-US" altLang="ko-KR" smtClean="0"/>
              <a:pPr/>
              <a:t>26</a:t>
            </a:fld>
            <a:endParaRPr lang="en-US" altLang="ko-KR"/>
          </a:p>
        </p:txBody>
      </p:sp>
      <p:sp>
        <p:nvSpPr>
          <p:cNvPr id="6" name="標題 5">
            <a:extLst>
              <a:ext uri="{FF2B5EF4-FFF2-40B4-BE49-F238E27FC236}">
                <a16:creationId xmlns:a16="http://schemas.microsoft.com/office/drawing/2014/main" id="{F7DEDF64-B3A0-4917-9671-8DFFF404A880}"/>
              </a:ext>
            </a:extLst>
          </p:cNvPr>
          <p:cNvSpPr>
            <a:spLocks noGrp="1"/>
          </p:cNvSpPr>
          <p:nvPr>
            <p:ph type="title"/>
          </p:nvPr>
        </p:nvSpPr>
        <p:spPr/>
        <p:txBody>
          <a:bodyPr/>
          <a:lstStyle/>
          <a:p>
            <a:r>
              <a:rPr lang="zh-TW" altLang="en-US" dirty="0"/>
              <a:t>資訊系統的構面 </a:t>
            </a:r>
            <a:r>
              <a:rPr lang="en-US" altLang="zh-TW" dirty="0"/>
              <a:t>(</a:t>
            </a:r>
            <a:r>
              <a:rPr lang="zh-TW" altLang="en-US" dirty="0"/>
              <a:t>二</a:t>
            </a:r>
            <a:r>
              <a:rPr lang="en-US" altLang="zh-TW" dirty="0"/>
              <a:t>)</a:t>
            </a:r>
            <a:endParaRPr lang="zh-TW" altLang="en-US" dirty="0"/>
          </a:p>
        </p:txBody>
      </p:sp>
    </p:spTree>
    <p:extLst>
      <p:ext uri="{BB962C8B-B14F-4D97-AF65-F5344CB8AC3E}">
        <p14:creationId xmlns:p14="http://schemas.microsoft.com/office/powerpoint/2010/main" val="162584836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8F9451A-A7BD-4D26-8FAF-F6BA5F1FB945}"/>
              </a:ext>
            </a:extLst>
          </p:cNvPr>
          <p:cNvSpPr>
            <a:spLocks noGrp="1"/>
          </p:cNvSpPr>
          <p:nvPr>
            <p:ph type="title"/>
          </p:nvPr>
        </p:nvSpPr>
        <p:spPr/>
        <p:txBody>
          <a:bodyPr/>
          <a:lstStyle/>
          <a:p>
            <a:r>
              <a:rPr lang="zh-TW" altLang="en-US" dirty="0"/>
              <a:t>資訊系統不只是電腦</a:t>
            </a:r>
          </a:p>
        </p:txBody>
      </p:sp>
      <p:sp>
        <p:nvSpPr>
          <p:cNvPr id="3" name="投影片編號版面配置區 2">
            <a:extLst>
              <a:ext uri="{FF2B5EF4-FFF2-40B4-BE49-F238E27FC236}">
                <a16:creationId xmlns:a16="http://schemas.microsoft.com/office/drawing/2014/main" id="{7E8C53C8-BEE7-4639-A38A-ADCB4B6FE2D5}"/>
              </a:ext>
            </a:extLst>
          </p:cNvPr>
          <p:cNvSpPr>
            <a:spLocks noGrp="1"/>
          </p:cNvSpPr>
          <p:nvPr>
            <p:ph type="sldNum" sz="quarter" idx="12"/>
          </p:nvPr>
        </p:nvSpPr>
        <p:spPr/>
        <p:txBody>
          <a:bodyPr/>
          <a:lstStyle/>
          <a:p>
            <a:fld id="{D55CB18B-31BB-4254-9559-1B86933C9FD7}" type="slidenum">
              <a:rPr lang="en-US" altLang="ko-KR" smtClean="0"/>
              <a:pPr/>
              <a:t>27</a:t>
            </a:fld>
            <a:endParaRPr lang="en-US" altLang="ko-KR"/>
          </a:p>
        </p:txBody>
      </p:sp>
      <p:grpSp>
        <p:nvGrpSpPr>
          <p:cNvPr id="14" name="群組 13">
            <a:extLst>
              <a:ext uri="{FF2B5EF4-FFF2-40B4-BE49-F238E27FC236}">
                <a16:creationId xmlns:a16="http://schemas.microsoft.com/office/drawing/2014/main" id="{AB11646F-E5B7-40D4-882A-9298B311DDFA}"/>
              </a:ext>
            </a:extLst>
          </p:cNvPr>
          <p:cNvGrpSpPr/>
          <p:nvPr/>
        </p:nvGrpSpPr>
        <p:grpSpPr>
          <a:xfrm>
            <a:off x="2195736" y="1466996"/>
            <a:ext cx="5760640" cy="4686136"/>
            <a:chOff x="2195736" y="1466996"/>
            <a:chExt cx="5760640" cy="4686136"/>
          </a:xfrm>
        </p:grpSpPr>
        <p:sp>
          <p:nvSpPr>
            <p:cNvPr id="8" name="手繪多邊形: 圖案 7">
              <a:extLst>
                <a:ext uri="{FF2B5EF4-FFF2-40B4-BE49-F238E27FC236}">
                  <a16:creationId xmlns:a16="http://schemas.microsoft.com/office/drawing/2014/main" id="{DB0115E7-E84A-4136-986A-FFA4F12269C2}"/>
                </a:ext>
              </a:extLst>
            </p:cNvPr>
            <p:cNvSpPr/>
            <p:nvPr/>
          </p:nvSpPr>
          <p:spPr>
            <a:xfrm>
              <a:off x="2195736" y="1466996"/>
              <a:ext cx="5760640" cy="4686135"/>
            </a:xfrm>
            <a:custGeom>
              <a:avLst/>
              <a:gdLst>
                <a:gd name="connsiteX0" fmla="*/ 2201608 w 4403217"/>
                <a:gd name="connsiteY0" fmla="*/ 0 h 4403217"/>
                <a:gd name="connsiteX1" fmla="*/ 4108257 w 4403217"/>
                <a:gd name="connsiteY1" fmla="*/ 1100804 h 4403217"/>
                <a:gd name="connsiteX2" fmla="*/ 4108257 w 4403217"/>
                <a:gd name="connsiteY2" fmla="*/ 3302413 h 4403217"/>
                <a:gd name="connsiteX3" fmla="*/ 2201609 w 4403217"/>
                <a:gd name="connsiteY3" fmla="*/ 2201609 h 4403217"/>
                <a:gd name="connsiteX4" fmla="*/ 2201608 w 4403217"/>
                <a:gd name="connsiteY4" fmla="*/ 0 h 440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217" h="4403217">
                  <a:moveTo>
                    <a:pt x="2201608" y="0"/>
                  </a:moveTo>
                  <a:cubicBezTo>
                    <a:pt x="2988167" y="0"/>
                    <a:pt x="3714978" y="419624"/>
                    <a:pt x="4108257" y="1100804"/>
                  </a:cubicBezTo>
                  <a:cubicBezTo>
                    <a:pt x="4501537" y="1781984"/>
                    <a:pt x="4501537" y="2621233"/>
                    <a:pt x="4108257" y="3302413"/>
                  </a:cubicBezTo>
                  <a:lnTo>
                    <a:pt x="2201609" y="2201609"/>
                  </a:lnTo>
                  <a:cubicBezTo>
                    <a:pt x="2201609" y="1467739"/>
                    <a:pt x="2201608" y="733870"/>
                    <a:pt x="2201608" y="0"/>
                  </a:cubicBezTo>
                  <a:close/>
                </a:path>
              </a:pathLst>
            </a:custGeom>
            <a:effectLst>
              <a:innerShdw blurRad="114300">
                <a:prstClr val="black"/>
              </a:inn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448597" tIns="867109" rIns="569892" bIns="2177589" numCol="1" spcCol="1270" anchor="ctr" anchorCtr="0">
              <a:noAutofit/>
            </a:bodyPr>
            <a:lstStyle/>
            <a:p>
              <a:pPr marL="1520825" lvl="0" defTabSz="1911350">
                <a:lnSpc>
                  <a:spcPct val="90000"/>
                </a:lnSpc>
                <a:spcBef>
                  <a:spcPct val="0"/>
                </a:spcBef>
                <a:spcAft>
                  <a:spcPct val="35000"/>
                </a:spcAft>
                <a:buNone/>
              </a:pPr>
              <a:r>
                <a:rPr lang="zh-TW" altLang="en-US" sz="2400" kern="1200" dirty="0">
                  <a:solidFill>
                    <a:schemeClr val="tx1"/>
                  </a:solidFill>
                </a:rPr>
                <a:t>科技</a:t>
              </a:r>
            </a:p>
          </p:txBody>
        </p:sp>
        <p:sp>
          <p:nvSpPr>
            <p:cNvPr id="9" name="手繪多邊形: 圖案 8">
              <a:extLst>
                <a:ext uri="{FF2B5EF4-FFF2-40B4-BE49-F238E27FC236}">
                  <a16:creationId xmlns:a16="http://schemas.microsoft.com/office/drawing/2014/main" id="{A5C571C9-BC44-476E-B3D7-DF795573B49E}"/>
                </a:ext>
              </a:extLst>
            </p:cNvPr>
            <p:cNvSpPr/>
            <p:nvPr/>
          </p:nvSpPr>
          <p:spPr>
            <a:xfrm>
              <a:off x="2195736" y="1466997"/>
              <a:ext cx="5760640" cy="4686135"/>
            </a:xfrm>
            <a:custGeom>
              <a:avLst/>
              <a:gdLst>
                <a:gd name="connsiteX0" fmla="*/ 4108257 w 4403217"/>
                <a:gd name="connsiteY0" fmla="*/ 3302413 h 4403217"/>
                <a:gd name="connsiteX1" fmla="*/ 2201608 w 4403217"/>
                <a:gd name="connsiteY1" fmla="*/ 4403218 h 4403217"/>
                <a:gd name="connsiteX2" fmla="*/ 294959 w 4403217"/>
                <a:gd name="connsiteY2" fmla="*/ 3302414 h 4403217"/>
                <a:gd name="connsiteX3" fmla="*/ 2201609 w 4403217"/>
                <a:gd name="connsiteY3" fmla="*/ 2201609 h 4403217"/>
                <a:gd name="connsiteX4" fmla="*/ 4108257 w 4403217"/>
                <a:gd name="connsiteY4" fmla="*/ 3302413 h 440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217" h="4403217">
                  <a:moveTo>
                    <a:pt x="4108257" y="3302413"/>
                  </a:moveTo>
                  <a:cubicBezTo>
                    <a:pt x="3714977" y="3983593"/>
                    <a:pt x="2988167" y="4403218"/>
                    <a:pt x="2201608" y="4403218"/>
                  </a:cubicBezTo>
                  <a:cubicBezTo>
                    <a:pt x="1415049" y="4403218"/>
                    <a:pt x="688238" y="3983594"/>
                    <a:pt x="294959" y="3302414"/>
                  </a:cubicBezTo>
                  <a:lnTo>
                    <a:pt x="2201609" y="2201609"/>
                  </a:lnTo>
                  <a:lnTo>
                    <a:pt x="4108257" y="3302413"/>
                  </a:lnTo>
                  <a:close/>
                </a:path>
              </a:pathLst>
            </a:custGeom>
            <a:effectLst>
              <a:innerShdw blurRad="114300">
                <a:prstClr val="black"/>
              </a:innerShdw>
            </a:effectLst>
          </p:spPr>
          <p:style>
            <a:lnRef idx="2">
              <a:schemeClr val="lt1">
                <a:hueOff val="0"/>
                <a:satOff val="0"/>
                <a:lumOff val="0"/>
                <a:alphaOff val="0"/>
              </a:schemeClr>
            </a:lnRef>
            <a:fillRef idx="1">
              <a:schemeClr val="accent5">
                <a:hueOff val="1628513"/>
                <a:satOff val="5598"/>
                <a:lumOff val="-26863"/>
                <a:alphaOff val="0"/>
              </a:schemeClr>
            </a:fillRef>
            <a:effectRef idx="0">
              <a:schemeClr val="accent5">
                <a:hueOff val="1628513"/>
                <a:satOff val="5598"/>
                <a:lumOff val="-26863"/>
                <a:alphaOff val="0"/>
              </a:schemeClr>
            </a:effectRef>
            <a:fontRef idx="minor">
              <a:schemeClr val="lt1"/>
            </a:fontRef>
          </p:style>
          <p:txBody>
            <a:bodyPr spcFirstLastPara="0" vert="horz" wrap="square" lIns="1279303" tIns="2851880" rIns="1279303" bIns="335757" numCol="1" spcCol="1270" anchor="ctr" anchorCtr="0">
              <a:noAutofit/>
            </a:bodyPr>
            <a:lstStyle/>
            <a:p>
              <a:pPr marL="0" lvl="0" indent="0" algn="ctr" defTabSz="2578100">
                <a:lnSpc>
                  <a:spcPct val="90000"/>
                </a:lnSpc>
                <a:spcBef>
                  <a:spcPct val="0"/>
                </a:spcBef>
                <a:spcAft>
                  <a:spcPct val="35000"/>
                </a:spcAft>
                <a:buNone/>
              </a:pPr>
              <a:r>
                <a:rPr lang="zh-TW" altLang="en-US" sz="2400" kern="1200" dirty="0"/>
                <a:t>管理</a:t>
              </a:r>
            </a:p>
          </p:txBody>
        </p:sp>
        <p:grpSp>
          <p:nvGrpSpPr>
            <p:cNvPr id="13" name="群組 12">
              <a:extLst>
                <a:ext uri="{FF2B5EF4-FFF2-40B4-BE49-F238E27FC236}">
                  <a16:creationId xmlns:a16="http://schemas.microsoft.com/office/drawing/2014/main" id="{58FD0E4D-D6E6-4780-9A9E-6D299C05E786}"/>
                </a:ext>
              </a:extLst>
            </p:cNvPr>
            <p:cNvGrpSpPr/>
            <p:nvPr/>
          </p:nvGrpSpPr>
          <p:grpSpPr>
            <a:xfrm>
              <a:off x="2195736" y="1466997"/>
              <a:ext cx="5760640" cy="4686135"/>
              <a:chOff x="2195736" y="1466997"/>
              <a:chExt cx="5760640" cy="4686135"/>
            </a:xfrm>
          </p:grpSpPr>
          <p:sp>
            <p:nvSpPr>
              <p:cNvPr id="10" name="手繪多邊形: 圖案 9">
                <a:extLst>
                  <a:ext uri="{FF2B5EF4-FFF2-40B4-BE49-F238E27FC236}">
                    <a16:creationId xmlns:a16="http://schemas.microsoft.com/office/drawing/2014/main" id="{CA0D0988-CD7D-40B4-BCA6-DEF79066E947}"/>
                  </a:ext>
                </a:extLst>
              </p:cNvPr>
              <p:cNvSpPr/>
              <p:nvPr/>
            </p:nvSpPr>
            <p:spPr>
              <a:xfrm>
                <a:off x="2195736" y="1466997"/>
                <a:ext cx="5760640" cy="4686135"/>
              </a:xfrm>
              <a:custGeom>
                <a:avLst/>
                <a:gdLst>
                  <a:gd name="connsiteX0" fmla="*/ 294960 w 4403217"/>
                  <a:gd name="connsiteY0" fmla="*/ 3302413 h 4403217"/>
                  <a:gd name="connsiteX1" fmla="*/ 294960 w 4403217"/>
                  <a:gd name="connsiteY1" fmla="*/ 1100804 h 4403217"/>
                  <a:gd name="connsiteX2" fmla="*/ 2201609 w 4403217"/>
                  <a:gd name="connsiteY2" fmla="*/ -1 h 4403217"/>
                  <a:gd name="connsiteX3" fmla="*/ 2201609 w 4403217"/>
                  <a:gd name="connsiteY3" fmla="*/ 2201609 h 4403217"/>
                  <a:gd name="connsiteX4" fmla="*/ 294960 w 4403217"/>
                  <a:gd name="connsiteY4" fmla="*/ 3302413 h 440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217" h="4403217">
                    <a:moveTo>
                      <a:pt x="294960" y="3302413"/>
                    </a:moveTo>
                    <a:cubicBezTo>
                      <a:pt x="-98320" y="2621233"/>
                      <a:pt x="-98320" y="1781984"/>
                      <a:pt x="294960" y="1100804"/>
                    </a:cubicBezTo>
                    <a:cubicBezTo>
                      <a:pt x="688240" y="419624"/>
                      <a:pt x="1415050" y="-1"/>
                      <a:pt x="2201609" y="-1"/>
                    </a:cubicBezTo>
                    <a:lnTo>
                      <a:pt x="2201609" y="2201609"/>
                    </a:lnTo>
                    <a:lnTo>
                      <a:pt x="294960" y="3302413"/>
                    </a:lnTo>
                    <a:close/>
                  </a:path>
                </a:pathLst>
              </a:custGeom>
              <a:effectLst>
                <a:innerShdw blurRad="114300">
                  <a:prstClr val="black"/>
                </a:innerShdw>
              </a:effectLst>
            </p:spPr>
            <p:style>
              <a:lnRef idx="2">
                <a:schemeClr val="lt1">
                  <a:hueOff val="0"/>
                  <a:satOff val="0"/>
                  <a:lumOff val="0"/>
                  <a:alphaOff val="0"/>
                </a:schemeClr>
              </a:lnRef>
              <a:fillRef idx="1">
                <a:schemeClr val="accent5">
                  <a:hueOff val="3257026"/>
                  <a:satOff val="11196"/>
                  <a:lumOff val="-53726"/>
                  <a:alphaOff val="0"/>
                </a:schemeClr>
              </a:fillRef>
              <a:effectRef idx="0">
                <a:schemeClr val="accent5">
                  <a:hueOff val="3257026"/>
                  <a:satOff val="11196"/>
                  <a:lumOff val="-53726"/>
                  <a:alphaOff val="0"/>
                </a:schemeClr>
              </a:effectRef>
              <a:fontRef idx="minor">
                <a:schemeClr val="lt1"/>
              </a:fontRef>
            </p:style>
            <p:txBody>
              <a:bodyPr spcFirstLastPara="0" vert="horz" wrap="square" lIns="526384" tIns="919527" rIns="2492105" bIns="2125171" numCol="1" spcCol="1270" anchor="ctr" anchorCtr="0">
                <a:noAutofit/>
              </a:bodyPr>
              <a:lstStyle/>
              <a:p>
                <a:pPr marL="446088" lvl="0" defTabSz="1911350">
                  <a:lnSpc>
                    <a:spcPct val="90000"/>
                  </a:lnSpc>
                  <a:spcBef>
                    <a:spcPct val="0"/>
                  </a:spcBef>
                  <a:spcAft>
                    <a:spcPct val="35000"/>
                  </a:spcAft>
                  <a:buNone/>
                </a:pPr>
                <a:r>
                  <a:rPr lang="zh-TW" altLang="en-US" sz="2400" kern="1200" dirty="0"/>
                  <a:t>組織</a:t>
                </a:r>
              </a:p>
            </p:txBody>
          </p:sp>
          <p:sp>
            <p:nvSpPr>
              <p:cNvPr id="11" name="橢圓 10">
                <a:extLst>
                  <a:ext uri="{FF2B5EF4-FFF2-40B4-BE49-F238E27FC236}">
                    <a16:creationId xmlns:a16="http://schemas.microsoft.com/office/drawing/2014/main" id="{077A7CBD-B8B2-49A8-BE0A-229D63A43641}"/>
                  </a:ext>
                </a:extLst>
              </p:cNvPr>
              <p:cNvSpPr/>
              <p:nvPr/>
            </p:nvSpPr>
            <p:spPr>
              <a:xfrm>
                <a:off x="4321687" y="3097473"/>
                <a:ext cx="1508738" cy="1425179"/>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dirty="0">
                    <a:solidFill>
                      <a:schemeClr val="tx1"/>
                    </a:solidFill>
                  </a:rPr>
                  <a:t>資訊系統</a:t>
                </a:r>
              </a:p>
            </p:txBody>
          </p:sp>
        </p:grpSp>
      </p:grpSp>
    </p:spTree>
    <p:extLst>
      <p:ext uri="{BB962C8B-B14F-4D97-AF65-F5344CB8AC3E}">
        <p14:creationId xmlns:p14="http://schemas.microsoft.com/office/powerpoint/2010/main" val="30261847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100CCD2-56C6-4E2A-81ED-FE5FD13B7A8F}"/>
              </a:ext>
            </a:extLst>
          </p:cNvPr>
          <p:cNvSpPr>
            <a:spLocks noGrp="1"/>
          </p:cNvSpPr>
          <p:nvPr>
            <p:ph idx="1"/>
          </p:nvPr>
        </p:nvSpPr>
        <p:spPr/>
        <p:txBody>
          <a:bodyPr/>
          <a:lstStyle/>
          <a:p>
            <a:r>
              <a:rPr lang="zh-TW" altLang="en-US" dirty="0"/>
              <a:t>資訊系統是組織不可或缺的一部分</a:t>
            </a:r>
            <a:endParaRPr lang="en-US" altLang="zh-TW" dirty="0"/>
          </a:p>
          <a:p>
            <a:r>
              <a:rPr lang="zh-TW" altLang="en-US" dirty="0"/>
              <a:t>組織架構是由不同的層級和專業人士所組成</a:t>
            </a:r>
            <a:endParaRPr lang="en-US" altLang="zh-TW" dirty="0"/>
          </a:p>
          <a:p>
            <a:r>
              <a:rPr lang="zh-TW" altLang="en-US" dirty="0">
                <a:solidFill>
                  <a:srgbClr val="FFFF00"/>
                </a:solidFill>
              </a:rPr>
              <a:t>高階管理</a:t>
            </a:r>
            <a:r>
              <a:rPr lang="en-US" altLang="zh-TW" dirty="0">
                <a:solidFill>
                  <a:srgbClr val="FFFF00"/>
                </a:solidFill>
              </a:rPr>
              <a:t>(senior management) </a:t>
            </a:r>
            <a:r>
              <a:rPr lang="zh-TW" altLang="en-US" dirty="0"/>
              <a:t>負責產品與服務的長期策略方針，並確保公司的財務績效</a:t>
            </a:r>
            <a:endParaRPr lang="en-US" altLang="zh-TW" dirty="0"/>
          </a:p>
          <a:p>
            <a:r>
              <a:rPr lang="zh-TW" altLang="en-US" dirty="0">
                <a:solidFill>
                  <a:srgbClr val="FFFF00"/>
                </a:solidFill>
              </a:rPr>
              <a:t>中階管理</a:t>
            </a:r>
            <a:r>
              <a:rPr lang="en-US" altLang="zh-TW" dirty="0">
                <a:solidFill>
                  <a:srgbClr val="FFFF00"/>
                </a:solidFill>
              </a:rPr>
              <a:t>(middle management) </a:t>
            </a:r>
            <a:r>
              <a:rPr lang="zh-TW" altLang="en-US" dirty="0"/>
              <a:t>執行高階主管所制定的計畫，而作業管理</a:t>
            </a:r>
            <a:r>
              <a:rPr lang="en-US" altLang="zh-TW" dirty="0"/>
              <a:t>(operational management) </a:t>
            </a:r>
            <a:r>
              <a:rPr lang="zh-TW" altLang="en-US" dirty="0"/>
              <a:t>則負責監控企業的日常運作</a:t>
            </a:r>
          </a:p>
        </p:txBody>
      </p:sp>
      <p:sp>
        <p:nvSpPr>
          <p:cNvPr id="3" name="投影片編號版面配置區 2">
            <a:extLst>
              <a:ext uri="{FF2B5EF4-FFF2-40B4-BE49-F238E27FC236}">
                <a16:creationId xmlns:a16="http://schemas.microsoft.com/office/drawing/2014/main" id="{10E3160F-E22A-4387-BE67-567EBAEC0909}"/>
              </a:ext>
            </a:extLst>
          </p:cNvPr>
          <p:cNvSpPr>
            <a:spLocks noGrp="1"/>
          </p:cNvSpPr>
          <p:nvPr>
            <p:ph type="sldNum" sz="quarter" idx="12"/>
          </p:nvPr>
        </p:nvSpPr>
        <p:spPr/>
        <p:txBody>
          <a:bodyPr/>
          <a:lstStyle/>
          <a:p>
            <a:fld id="{D55CB18B-31BB-4254-9559-1B86933C9FD7}" type="slidenum">
              <a:rPr lang="en-US" altLang="ko-KR" smtClean="0"/>
              <a:pPr/>
              <a:t>28</a:t>
            </a:fld>
            <a:endParaRPr lang="en-US" altLang="ko-KR"/>
          </a:p>
        </p:txBody>
      </p:sp>
      <p:sp>
        <p:nvSpPr>
          <p:cNvPr id="4" name="標題 3">
            <a:extLst>
              <a:ext uri="{FF2B5EF4-FFF2-40B4-BE49-F238E27FC236}">
                <a16:creationId xmlns:a16="http://schemas.microsoft.com/office/drawing/2014/main" id="{64FE22DB-C592-4577-9207-0382D1D72A4C}"/>
              </a:ext>
            </a:extLst>
          </p:cNvPr>
          <p:cNvSpPr>
            <a:spLocks noGrp="1"/>
          </p:cNvSpPr>
          <p:nvPr>
            <p:ph type="title"/>
          </p:nvPr>
        </p:nvSpPr>
        <p:spPr/>
        <p:txBody>
          <a:bodyPr/>
          <a:lstStyle/>
          <a:p>
            <a:r>
              <a:rPr lang="zh-TW" altLang="en-US" dirty="0"/>
              <a:t>組織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93790557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8A24843D-FD9B-4130-884C-5B5FE9316553}"/>
              </a:ext>
            </a:extLst>
          </p:cNvPr>
          <p:cNvSpPr>
            <a:spLocks noGrp="1"/>
          </p:cNvSpPr>
          <p:nvPr>
            <p:ph type="title"/>
          </p:nvPr>
        </p:nvSpPr>
        <p:spPr/>
        <p:txBody>
          <a:bodyPr/>
          <a:lstStyle/>
          <a:p>
            <a:r>
              <a:rPr lang="zh-TW" altLang="en-US" dirty="0"/>
              <a:t>公司的層級結構</a:t>
            </a:r>
          </a:p>
        </p:txBody>
      </p:sp>
      <p:sp>
        <p:nvSpPr>
          <p:cNvPr id="3" name="投影片編號版面配置區 2">
            <a:extLst>
              <a:ext uri="{FF2B5EF4-FFF2-40B4-BE49-F238E27FC236}">
                <a16:creationId xmlns:a16="http://schemas.microsoft.com/office/drawing/2014/main" id="{D96A0B08-E0BB-41FF-B87B-A2A2552A4119}"/>
              </a:ext>
            </a:extLst>
          </p:cNvPr>
          <p:cNvSpPr>
            <a:spLocks noGrp="1"/>
          </p:cNvSpPr>
          <p:nvPr>
            <p:ph type="sldNum" sz="quarter" idx="12"/>
          </p:nvPr>
        </p:nvSpPr>
        <p:spPr/>
        <p:txBody>
          <a:bodyPr/>
          <a:lstStyle/>
          <a:p>
            <a:fld id="{D55CB18B-31BB-4254-9559-1B86933C9FD7}" type="slidenum">
              <a:rPr lang="en-US" altLang="ko-KR" smtClean="0"/>
              <a:pPr/>
              <a:t>29</a:t>
            </a:fld>
            <a:endParaRPr lang="en-US" altLang="ko-KR"/>
          </a:p>
        </p:txBody>
      </p:sp>
      <p:graphicFrame>
        <p:nvGraphicFramePr>
          <p:cNvPr id="6" name="內容版面配置區 5">
            <a:extLst>
              <a:ext uri="{FF2B5EF4-FFF2-40B4-BE49-F238E27FC236}">
                <a16:creationId xmlns:a16="http://schemas.microsoft.com/office/drawing/2014/main" id="{C846C735-A8B9-4C13-87F5-48FAA017BC83}"/>
              </a:ext>
            </a:extLst>
          </p:cNvPr>
          <p:cNvGraphicFramePr>
            <a:graphicFrameLocks noGrp="1"/>
          </p:cNvGraphicFramePr>
          <p:nvPr>
            <p:ph idx="1"/>
            <p:extLst>
              <p:ext uri="{D42A27DB-BD31-4B8C-83A1-F6EECF244321}">
                <p14:modId xmlns:p14="http://schemas.microsoft.com/office/powerpoint/2010/main" val="1289365090"/>
              </p:ext>
            </p:extLst>
          </p:nvPr>
        </p:nvGraphicFramePr>
        <p:xfrm>
          <a:off x="1691680" y="1067396"/>
          <a:ext cx="6452889" cy="524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6259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F657FEB-A734-4158-AD33-519C3434E742}"/>
              </a:ext>
            </a:extLst>
          </p:cNvPr>
          <p:cNvSpPr>
            <a:spLocks noGrp="1"/>
          </p:cNvSpPr>
          <p:nvPr>
            <p:ph idx="1"/>
          </p:nvPr>
        </p:nvSpPr>
        <p:spPr/>
        <p:txBody>
          <a:bodyPr/>
          <a:lstStyle/>
          <a:p>
            <a:r>
              <a:rPr lang="zh-TW" altLang="en-US" dirty="0">
                <a:solidFill>
                  <a:srgbClr val="92D050"/>
                </a:solidFill>
              </a:rPr>
              <a:t>在閱讀完本章後，你將能夠回答下列的問題：</a:t>
            </a:r>
            <a:endParaRPr lang="en-US" altLang="zh-TW" dirty="0">
              <a:solidFill>
                <a:srgbClr val="92D050"/>
              </a:solidFill>
            </a:endParaRPr>
          </a:p>
          <a:p>
            <a:pPr marL="914400" lvl="1" indent="-514350">
              <a:buFont typeface="+mj-lt"/>
              <a:buAutoNum type="arabicPeriod"/>
            </a:pPr>
            <a:r>
              <a:rPr lang="zh-TW" altLang="en-US" dirty="0"/>
              <a:t>資訊系統如何改造企業？為何它們對現今企業的運作與管理如此重要？</a:t>
            </a:r>
          </a:p>
          <a:p>
            <a:pPr marL="914400" lvl="1" indent="-514350">
              <a:buFont typeface="+mj-lt"/>
              <a:buAutoNum type="arabicPeriod"/>
            </a:pPr>
            <a:r>
              <a:rPr lang="zh-TW" altLang="en-US" dirty="0"/>
              <a:t>何謂資訊系統？它如何運作？它的管理、組織與科技元件分別為何？為何互補性資產對資訊系統提供組織真正價值上扮演著關鍵的角色？</a:t>
            </a:r>
          </a:p>
          <a:p>
            <a:pPr marL="914400" lvl="1" indent="-514350">
              <a:buFont typeface="+mj-lt"/>
              <a:buAutoNum type="arabicPeriod"/>
            </a:pPr>
            <a:r>
              <a:rPr lang="zh-TW" altLang="en-US" dirty="0"/>
              <a:t>研讀資訊系統時，尚需了解哪些學科的知識？這些學科對了解資訊系統會帶來哪些貢獻？</a:t>
            </a:r>
          </a:p>
        </p:txBody>
      </p:sp>
      <p:sp>
        <p:nvSpPr>
          <p:cNvPr id="4" name="投影片編號版面配置區 3">
            <a:extLst>
              <a:ext uri="{FF2B5EF4-FFF2-40B4-BE49-F238E27FC236}">
                <a16:creationId xmlns:a16="http://schemas.microsoft.com/office/drawing/2014/main" id="{7F7757C9-3C4E-4EB7-AD13-8D40F7761686}"/>
              </a:ext>
            </a:extLst>
          </p:cNvPr>
          <p:cNvSpPr>
            <a:spLocks noGrp="1"/>
          </p:cNvSpPr>
          <p:nvPr>
            <p:ph type="sldNum" sz="quarter" idx="12"/>
          </p:nvPr>
        </p:nvSpPr>
        <p:spPr/>
        <p:txBody>
          <a:bodyPr/>
          <a:lstStyle/>
          <a:p>
            <a:fld id="{D55CB18B-31BB-4254-9559-1B86933C9FD7}" type="slidenum">
              <a:rPr lang="en-US" altLang="ko-KR" smtClean="0"/>
              <a:pPr/>
              <a:t>3</a:t>
            </a:fld>
            <a:endParaRPr lang="en-US" altLang="ko-KR" dirty="0"/>
          </a:p>
        </p:txBody>
      </p:sp>
      <p:sp>
        <p:nvSpPr>
          <p:cNvPr id="2" name="標題 1">
            <a:extLst>
              <a:ext uri="{FF2B5EF4-FFF2-40B4-BE49-F238E27FC236}">
                <a16:creationId xmlns:a16="http://schemas.microsoft.com/office/drawing/2014/main" id="{41E11CE2-1196-44AA-BA47-FD23176F1FC8}"/>
              </a:ext>
            </a:extLst>
          </p:cNvPr>
          <p:cNvSpPr>
            <a:spLocks noGrp="1"/>
          </p:cNvSpPr>
          <p:nvPr>
            <p:ph type="title"/>
          </p:nvPr>
        </p:nvSpPr>
        <p:spPr/>
        <p:txBody>
          <a:bodyPr/>
          <a:lstStyle/>
          <a:p>
            <a:r>
              <a:rPr lang="zh-TW" altLang="en-US" dirty="0"/>
              <a:t>學習目標</a:t>
            </a:r>
            <a:endParaRPr lang="zh-TW" altLang="en-US" dirty="0">
              <a:solidFill>
                <a:schemeClr val="bg1"/>
              </a:solidFill>
            </a:endParaRPr>
          </a:p>
        </p:txBody>
      </p:sp>
    </p:spTree>
    <p:extLst>
      <p:ext uri="{BB962C8B-B14F-4D97-AF65-F5344CB8AC3E}">
        <p14:creationId xmlns:p14="http://schemas.microsoft.com/office/powerpoint/2010/main" val="56131333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0C670B96-4256-4F8E-8530-DBA39990E125}"/>
              </a:ext>
            </a:extLst>
          </p:cNvPr>
          <p:cNvPicPr>
            <a:picLocks noGrp="1" noChangeAspect="1"/>
          </p:cNvPicPr>
          <p:nvPr>
            <p:ph idx="1"/>
          </p:nvPr>
        </p:nvPicPr>
        <p:blipFill>
          <a:blip r:embed="rId2"/>
          <a:stretch>
            <a:fillRect/>
          </a:stretch>
        </p:blipFill>
        <p:spPr>
          <a:xfrm>
            <a:off x="395288" y="2060848"/>
            <a:ext cx="8534400" cy="2398206"/>
          </a:xfrm>
        </p:spPr>
      </p:pic>
      <p:sp>
        <p:nvSpPr>
          <p:cNvPr id="4" name="投影片編號版面配置區 3">
            <a:extLst>
              <a:ext uri="{FF2B5EF4-FFF2-40B4-BE49-F238E27FC236}">
                <a16:creationId xmlns:a16="http://schemas.microsoft.com/office/drawing/2014/main" id="{FF79E621-7983-4B7F-BC2D-E1C1AD94AD17}"/>
              </a:ext>
            </a:extLst>
          </p:cNvPr>
          <p:cNvSpPr>
            <a:spLocks noGrp="1"/>
          </p:cNvSpPr>
          <p:nvPr>
            <p:ph type="sldNum" sz="quarter" idx="12"/>
          </p:nvPr>
        </p:nvSpPr>
        <p:spPr/>
        <p:txBody>
          <a:bodyPr/>
          <a:lstStyle/>
          <a:p>
            <a:fld id="{1A39A694-C9D2-4A1F-B22B-D5A13C3121DA}" type="slidenum">
              <a:rPr lang="en-US" altLang="ko-KR" smtClean="0"/>
              <a:pPr/>
              <a:t>30</a:t>
            </a:fld>
            <a:endParaRPr lang="en-US" altLang="ko-KR"/>
          </a:p>
        </p:txBody>
      </p:sp>
      <p:sp>
        <p:nvSpPr>
          <p:cNvPr id="6" name="標題 5">
            <a:extLst>
              <a:ext uri="{FF2B5EF4-FFF2-40B4-BE49-F238E27FC236}">
                <a16:creationId xmlns:a16="http://schemas.microsoft.com/office/drawing/2014/main" id="{DC34EB68-C8C8-471B-BCAF-9DC7E38FDC63}"/>
              </a:ext>
            </a:extLst>
          </p:cNvPr>
          <p:cNvSpPr>
            <a:spLocks noGrp="1"/>
          </p:cNvSpPr>
          <p:nvPr>
            <p:ph type="title"/>
          </p:nvPr>
        </p:nvSpPr>
        <p:spPr/>
        <p:txBody>
          <a:bodyPr/>
          <a:lstStyle/>
          <a:p>
            <a:r>
              <a:rPr lang="zh-TW" altLang="en-US" dirty="0"/>
              <a:t>企業的主要功能</a:t>
            </a:r>
          </a:p>
        </p:txBody>
      </p:sp>
    </p:spTree>
    <p:extLst>
      <p:ext uri="{BB962C8B-B14F-4D97-AF65-F5344CB8AC3E}">
        <p14:creationId xmlns:p14="http://schemas.microsoft.com/office/powerpoint/2010/main" val="244052084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C75D149-545C-4183-A1BA-61FB4E8D185E}"/>
              </a:ext>
            </a:extLst>
          </p:cNvPr>
          <p:cNvSpPr>
            <a:spLocks noGrp="1"/>
          </p:cNvSpPr>
          <p:nvPr>
            <p:ph idx="1"/>
          </p:nvPr>
        </p:nvSpPr>
        <p:spPr/>
        <p:txBody>
          <a:bodyPr/>
          <a:lstStyle/>
          <a:p>
            <a:r>
              <a:rPr lang="zh-TW" altLang="en-US" dirty="0">
                <a:solidFill>
                  <a:srgbClr val="FFFF00"/>
                </a:solidFill>
              </a:rPr>
              <a:t>企業流程</a:t>
            </a:r>
            <a:r>
              <a:rPr lang="en-US" altLang="zh-TW" dirty="0">
                <a:solidFill>
                  <a:srgbClr val="FFFF00"/>
                </a:solidFill>
              </a:rPr>
              <a:t>(business processes) </a:t>
            </a:r>
            <a:r>
              <a:rPr lang="zh-TW" altLang="en-US" dirty="0"/>
              <a:t>意指為了完成工作，在邏輯上相關的任務與行為</a:t>
            </a:r>
            <a:endParaRPr lang="en-US" altLang="zh-TW" dirty="0"/>
          </a:p>
          <a:p>
            <a:endParaRPr lang="en-US" altLang="zh-TW" dirty="0"/>
          </a:p>
          <a:p>
            <a:r>
              <a:rPr lang="zh-TW" altLang="en-US" dirty="0"/>
              <a:t>每個組織都有絕大部分成員所接受的獨特</a:t>
            </a:r>
            <a:r>
              <a:rPr lang="zh-TW" altLang="en-US" dirty="0">
                <a:solidFill>
                  <a:srgbClr val="FFFF00"/>
                </a:solidFill>
              </a:rPr>
              <a:t>文化</a:t>
            </a:r>
            <a:r>
              <a:rPr lang="en-US" altLang="zh-TW" dirty="0">
                <a:solidFill>
                  <a:srgbClr val="FFFF00"/>
                </a:solidFill>
              </a:rPr>
              <a:t>(culture)</a:t>
            </a:r>
            <a:r>
              <a:rPr lang="zh-TW" altLang="en-US" dirty="0"/>
              <a:t>、基本假設、價值以及做事方法</a:t>
            </a:r>
            <a:endParaRPr lang="en-US" altLang="zh-TW" dirty="0"/>
          </a:p>
          <a:p>
            <a:endParaRPr lang="en-US" altLang="zh-TW" dirty="0"/>
          </a:p>
          <a:p>
            <a:r>
              <a:rPr lang="zh-TW" altLang="en-US" dirty="0"/>
              <a:t>衝突是組織政治的基礎，資訊系統就是在所有組織</a:t>
            </a:r>
            <a:endParaRPr lang="en-US" altLang="zh-TW" dirty="0"/>
          </a:p>
          <a:p>
            <a:endParaRPr lang="zh-TW" altLang="en-US" dirty="0"/>
          </a:p>
          <a:p>
            <a:r>
              <a:rPr lang="zh-TW" altLang="en-US" dirty="0"/>
              <a:t>都會面對的不同觀點、衝突、妥協與共識下誕生</a:t>
            </a:r>
          </a:p>
        </p:txBody>
      </p:sp>
      <p:sp>
        <p:nvSpPr>
          <p:cNvPr id="3" name="投影片編號版面配置區 2">
            <a:extLst>
              <a:ext uri="{FF2B5EF4-FFF2-40B4-BE49-F238E27FC236}">
                <a16:creationId xmlns:a16="http://schemas.microsoft.com/office/drawing/2014/main" id="{DDC60F37-521F-4050-B091-1FCA58FAB6FD}"/>
              </a:ext>
            </a:extLst>
          </p:cNvPr>
          <p:cNvSpPr>
            <a:spLocks noGrp="1"/>
          </p:cNvSpPr>
          <p:nvPr>
            <p:ph type="sldNum" sz="quarter" idx="12"/>
          </p:nvPr>
        </p:nvSpPr>
        <p:spPr/>
        <p:txBody>
          <a:bodyPr/>
          <a:lstStyle/>
          <a:p>
            <a:fld id="{D55CB18B-31BB-4254-9559-1B86933C9FD7}" type="slidenum">
              <a:rPr lang="en-US" altLang="ko-KR" smtClean="0"/>
              <a:pPr/>
              <a:t>31</a:t>
            </a:fld>
            <a:endParaRPr lang="en-US" altLang="ko-KR"/>
          </a:p>
        </p:txBody>
      </p:sp>
      <p:sp>
        <p:nvSpPr>
          <p:cNvPr id="4" name="標題 3">
            <a:extLst>
              <a:ext uri="{FF2B5EF4-FFF2-40B4-BE49-F238E27FC236}">
                <a16:creationId xmlns:a16="http://schemas.microsoft.com/office/drawing/2014/main" id="{F4683CFC-4605-4AA7-9E74-11D480D847F6}"/>
              </a:ext>
            </a:extLst>
          </p:cNvPr>
          <p:cNvSpPr>
            <a:spLocks noGrp="1"/>
          </p:cNvSpPr>
          <p:nvPr>
            <p:ph type="title"/>
          </p:nvPr>
        </p:nvSpPr>
        <p:spPr/>
        <p:txBody>
          <a:bodyPr/>
          <a:lstStyle/>
          <a:p>
            <a:r>
              <a:rPr lang="zh-TW" altLang="en-US"/>
              <a:t>組織 </a:t>
            </a:r>
            <a:r>
              <a:rPr lang="en-US" altLang="zh-TW"/>
              <a:t>(</a:t>
            </a:r>
            <a:r>
              <a:rPr lang="zh-TW" altLang="en-US"/>
              <a:t>二</a:t>
            </a:r>
            <a:r>
              <a:rPr lang="en-US" altLang="zh-TW"/>
              <a:t>)</a:t>
            </a:r>
            <a:endParaRPr lang="zh-TW" altLang="en-US" dirty="0"/>
          </a:p>
        </p:txBody>
      </p:sp>
    </p:spTree>
    <p:extLst>
      <p:ext uri="{BB962C8B-B14F-4D97-AF65-F5344CB8AC3E}">
        <p14:creationId xmlns:p14="http://schemas.microsoft.com/office/powerpoint/2010/main" val="83800434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3DB105B-97AF-48C1-B14A-AF48E215CD6B}"/>
              </a:ext>
            </a:extLst>
          </p:cNvPr>
          <p:cNvSpPr>
            <a:spLocks noGrp="1"/>
          </p:cNvSpPr>
          <p:nvPr>
            <p:ph idx="1"/>
          </p:nvPr>
        </p:nvSpPr>
        <p:spPr/>
        <p:txBody>
          <a:bodyPr/>
          <a:lstStyle/>
          <a:p>
            <a:r>
              <a:rPr lang="zh-TW" altLang="en-US" dirty="0"/>
              <a:t>管理的工作是去解讀組織所面臨的狀況，制定決策並擬訂行動計畫來解決組織的問題</a:t>
            </a:r>
            <a:endParaRPr lang="en-US" altLang="zh-TW" dirty="0"/>
          </a:p>
          <a:p>
            <a:endParaRPr lang="en-US" altLang="zh-TW" dirty="0"/>
          </a:p>
          <a:p>
            <a:r>
              <a:rPr lang="zh-TW" altLang="en-US" dirty="0"/>
              <a:t>管理者的責任之一即是透過新知識及資訊來進行工作革新，而資訊科技能協助管理者在設計與提供新產品和服務上扮演關鍵的角色</a:t>
            </a:r>
          </a:p>
        </p:txBody>
      </p:sp>
      <p:sp>
        <p:nvSpPr>
          <p:cNvPr id="3" name="投影片編號版面配置區 2">
            <a:extLst>
              <a:ext uri="{FF2B5EF4-FFF2-40B4-BE49-F238E27FC236}">
                <a16:creationId xmlns:a16="http://schemas.microsoft.com/office/drawing/2014/main" id="{45439F98-5969-4BE3-ABA3-5C9B2202A365}"/>
              </a:ext>
            </a:extLst>
          </p:cNvPr>
          <p:cNvSpPr>
            <a:spLocks noGrp="1"/>
          </p:cNvSpPr>
          <p:nvPr>
            <p:ph type="sldNum" sz="quarter" idx="12"/>
          </p:nvPr>
        </p:nvSpPr>
        <p:spPr/>
        <p:txBody>
          <a:bodyPr/>
          <a:lstStyle/>
          <a:p>
            <a:fld id="{D55CB18B-31BB-4254-9559-1B86933C9FD7}" type="slidenum">
              <a:rPr lang="en-US" altLang="ko-KR" smtClean="0"/>
              <a:pPr/>
              <a:t>32</a:t>
            </a:fld>
            <a:endParaRPr lang="en-US" altLang="ko-KR"/>
          </a:p>
        </p:txBody>
      </p:sp>
      <p:sp>
        <p:nvSpPr>
          <p:cNvPr id="4" name="標題 3">
            <a:extLst>
              <a:ext uri="{FF2B5EF4-FFF2-40B4-BE49-F238E27FC236}">
                <a16:creationId xmlns:a16="http://schemas.microsoft.com/office/drawing/2014/main" id="{0219D286-20B9-423F-8C8B-D124FC47B13D}"/>
              </a:ext>
            </a:extLst>
          </p:cNvPr>
          <p:cNvSpPr>
            <a:spLocks noGrp="1"/>
          </p:cNvSpPr>
          <p:nvPr>
            <p:ph type="title"/>
          </p:nvPr>
        </p:nvSpPr>
        <p:spPr/>
        <p:txBody>
          <a:bodyPr/>
          <a:lstStyle/>
          <a:p>
            <a:r>
              <a:rPr lang="zh-TW" altLang="en-US"/>
              <a:t>管理</a:t>
            </a:r>
            <a:endParaRPr lang="zh-TW" altLang="en-US" dirty="0"/>
          </a:p>
        </p:txBody>
      </p:sp>
    </p:spTree>
    <p:extLst>
      <p:ext uri="{BB962C8B-B14F-4D97-AF65-F5344CB8AC3E}">
        <p14:creationId xmlns:p14="http://schemas.microsoft.com/office/powerpoint/2010/main" val="291555742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49D40E8B-8230-4E02-95BA-4BDD915DFD21}"/>
              </a:ext>
            </a:extLst>
          </p:cNvPr>
          <p:cNvSpPr>
            <a:spLocks noGrp="1"/>
          </p:cNvSpPr>
          <p:nvPr>
            <p:ph idx="1"/>
          </p:nvPr>
        </p:nvSpPr>
        <p:spPr>
          <a:xfrm>
            <a:off x="395536" y="1324534"/>
            <a:ext cx="8534152" cy="5156607"/>
          </a:xfrm>
        </p:spPr>
        <p:txBody>
          <a:bodyPr>
            <a:normAutofit/>
          </a:bodyPr>
          <a:lstStyle/>
          <a:p>
            <a:r>
              <a:rPr lang="zh-TW" altLang="en-US" dirty="0">
                <a:solidFill>
                  <a:srgbClr val="FFFF00"/>
                </a:solidFill>
              </a:rPr>
              <a:t>電腦硬體</a:t>
            </a:r>
            <a:r>
              <a:rPr lang="en-US" altLang="zh-TW" dirty="0">
                <a:solidFill>
                  <a:srgbClr val="FFFF00"/>
                </a:solidFill>
              </a:rPr>
              <a:t>(computer hardware) </a:t>
            </a:r>
            <a:r>
              <a:rPr lang="zh-TW" altLang="en-US" dirty="0"/>
              <a:t>是資訊系統中，用來接受輸入、進行處理與產生輸出的實體設備</a:t>
            </a:r>
            <a:endParaRPr lang="en-US" altLang="zh-TW" dirty="0"/>
          </a:p>
          <a:p>
            <a:endParaRPr lang="en-US" altLang="zh-TW" dirty="0">
              <a:solidFill>
                <a:srgbClr val="FFFF00"/>
              </a:solidFill>
            </a:endParaRPr>
          </a:p>
          <a:p>
            <a:r>
              <a:rPr lang="zh-TW" altLang="en-US" dirty="0">
                <a:solidFill>
                  <a:srgbClr val="FFFF00"/>
                </a:solidFill>
              </a:rPr>
              <a:t>電腦軟體</a:t>
            </a:r>
            <a:r>
              <a:rPr lang="en-US" altLang="zh-TW" dirty="0">
                <a:solidFill>
                  <a:srgbClr val="FFFF00"/>
                </a:solidFill>
              </a:rPr>
              <a:t>(computer software) </a:t>
            </a:r>
            <a:r>
              <a:rPr lang="zh-TW" altLang="en-US" dirty="0"/>
              <a:t>包括預先撰寫好的詳細指令集，能控制與協調資訊系統中的電腦硬體元件</a:t>
            </a:r>
            <a:endParaRPr lang="en-US" altLang="zh-TW" dirty="0"/>
          </a:p>
          <a:p>
            <a:endParaRPr lang="en-US" altLang="zh-TW" dirty="0"/>
          </a:p>
          <a:p>
            <a:r>
              <a:rPr lang="zh-TW" altLang="en-US" dirty="0">
                <a:solidFill>
                  <a:srgbClr val="FFFF00"/>
                </a:solidFill>
              </a:rPr>
              <a:t>資料管理科技</a:t>
            </a:r>
            <a:r>
              <a:rPr lang="en-US" altLang="zh-TW" dirty="0">
                <a:solidFill>
                  <a:srgbClr val="FFFF00"/>
                </a:solidFill>
              </a:rPr>
              <a:t>(data management technology) </a:t>
            </a:r>
            <a:r>
              <a:rPr lang="zh-TW" altLang="en-US" dirty="0"/>
              <a:t>包括管理資料組織的軟體，以及存放資料的實體儲存媒體</a:t>
            </a:r>
            <a:endParaRPr lang="en-US" altLang="zh-TW" dirty="0"/>
          </a:p>
        </p:txBody>
      </p:sp>
      <p:sp>
        <p:nvSpPr>
          <p:cNvPr id="3" name="投影片編號版面配置區 2">
            <a:extLst>
              <a:ext uri="{FF2B5EF4-FFF2-40B4-BE49-F238E27FC236}">
                <a16:creationId xmlns:a16="http://schemas.microsoft.com/office/drawing/2014/main" id="{9F8E01D8-F717-4694-AA88-C76EF984395B}"/>
              </a:ext>
            </a:extLst>
          </p:cNvPr>
          <p:cNvSpPr>
            <a:spLocks noGrp="1"/>
          </p:cNvSpPr>
          <p:nvPr>
            <p:ph type="sldNum" sz="quarter" idx="12"/>
          </p:nvPr>
        </p:nvSpPr>
        <p:spPr/>
        <p:txBody>
          <a:bodyPr/>
          <a:lstStyle/>
          <a:p>
            <a:fld id="{D55CB18B-31BB-4254-9559-1B86933C9FD7}" type="slidenum">
              <a:rPr lang="en-US" altLang="ko-KR" smtClean="0"/>
              <a:pPr/>
              <a:t>33</a:t>
            </a:fld>
            <a:endParaRPr lang="en-US" altLang="ko-KR"/>
          </a:p>
        </p:txBody>
      </p:sp>
      <p:sp>
        <p:nvSpPr>
          <p:cNvPr id="4" name="標題 3">
            <a:extLst>
              <a:ext uri="{FF2B5EF4-FFF2-40B4-BE49-F238E27FC236}">
                <a16:creationId xmlns:a16="http://schemas.microsoft.com/office/drawing/2014/main" id="{F055A36C-B226-42E5-B0C5-942B4BC458BF}"/>
              </a:ext>
            </a:extLst>
          </p:cNvPr>
          <p:cNvSpPr>
            <a:spLocks noGrp="1"/>
          </p:cNvSpPr>
          <p:nvPr>
            <p:ph type="title"/>
          </p:nvPr>
        </p:nvSpPr>
        <p:spPr/>
        <p:txBody>
          <a:bodyPr/>
          <a:lstStyle/>
          <a:p>
            <a:r>
              <a:rPr lang="zh-TW" altLang="en-US" dirty="0"/>
              <a:t>資訊科技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234770213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7EB0E45-F758-4125-BED1-79C51016B5F6}"/>
              </a:ext>
            </a:extLst>
          </p:cNvPr>
          <p:cNvSpPr>
            <a:spLocks noGrp="1"/>
          </p:cNvSpPr>
          <p:nvPr>
            <p:ph idx="1"/>
          </p:nvPr>
        </p:nvSpPr>
        <p:spPr/>
        <p:txBody>
          <a:bodyPr/>
          <a:lstStyle/>
          <a:p>
            <a:r>
              <a:rPr lang="zh-TW" altLang="en-US" dirty="0">
                <a:solidFill>
                  <a:srgbClr val="FFFF00"/>
                </a:solidFill>
              </a:rPr>
              <a:t>網路和通訊科技</a:t>
            </a:r>
            <a:r>
              <a:rPr lang="en-US" altLang="zh-TW" dirty="0">
                <a:solidFill>
                  <a:srgbClr val="FFFF00"/>
                </a:solidFill>
              </a:rPr>
              <a:t>(networking and telecommunications technology)</a:t>
            </a:r>
            <a:r>
              <a:rPr lang="zh-TW" altLang="en-US" dirty="0"/>
              <a:t>，由實體設備與軟體所組成，連接各類硬體並在不同的實體位置間傳輸資料</a:t>
            </a:r>
            <a:endParaRPr lang="en-US" altLang="zh-TW" dirty="0"/>
          </a:p>
          <a:p>
            <a:endParaRPr lang="zh-TW" altLang="en-US" dirty="0"/>
          </a:p>
          <a:p>
            <a:r>
              <a:rPr lang="zh-TW" altLang="en-US" dirty="0">
                <a:solidFill>
                  <a:srgbClr val="FFFF00"/>
                </a:solidFill>
              </a:rPr>
              <a:t>資訊科技基礎建設</a:t>
            </a:r>
            <a:r>
              <a:rPr lang="en-US" altLang="zh-TW" dirty="0">
                <a:solidFill>
                  <a:srgbClr val="FFFF00"/>
                </a:solidFill>
              </a:rPr>
              <a:t>(information technology (IT) infrastructure)</a:t>
            </a:r>
            <a:r>
              <a:rPr lang="zh-TW" altLang="en-US" dirty="0"/>
              <a:t>提供公司在建立資訊系統時所需的基礎或</a:t>
            </a:r>
            <a:r>
              <a:rPr lang="zh-TW" altLang="en-US" i="1" dirty="0"/>
              <a:t>平台</a:t>
            </a:r>
            <a:r>
              <a:rPr lang="en-US" altLang="zh-TW" i="1" dirty="0"/>
              <a:t>(platform) </a:t>
            </a:r>
            <a:endParaRPr lang="zh-TW" altLang="en-US" i="1" dirty="0"/>
          </a:p>
        </p:txBody>
      </p:sp>
      <p:sp>
        <p:nvSpPr>
          <p:cNvPr id="3" name="投影片編號版面配置區 2">
            <a:extLst>
              <a:ext uri="{FF2B5EF4-FFF2-40B4-BE49-F238E27FC236}">
                <a16:creationId xmlns:a16="http://schemas.microsoft.com/office/drawing/2014/main" id="{A269866C-FB3B-4F41-9345-6829E5974D23}"/>
              </a:ext>
            </a:extLst>
          </p:cNvPr>
          <p:cNvSpPr>
            <a:spLocks noGrp="1"/>
          </p:cNvSpPr>
          <p:nvPr>
            <p:ph type="sldNum" sz="quarter" idx="12"/>
          </p:nvPr>
        </p:nvSpPr>
        <p:spPr/>
        <p:txBody>
          <a:bodyPr/>
          <a:lstStyle/>
          <a:p>
            <a:fld id="{D55CB18B-31BB-4254-9559-1B86933C9FD7}" type="slidenum">
              <a:rPr lang="en-US" altLang="ko-KR" smtClean="0"/>
              <a:pPr/>
              <a:t>34</a:t>
            </a:fld>
            <a:endParaRPr lang="en-US" altLang="ko-KR"/>
          </a:p>
        </p:txBody>
      </p:sp>
      <p:sp>
        <p:nvSpPr>
          <p:cNvPr id="4" name="標題 3">
            <a:extLst>
              <a:ext uri="{FF2B5EF4-FFF2-40B4-BE49-F238E27FC236}">
                <a16:creationId xmlns:a16="http://schemas.microsoft.com/office/drawing/2014/main" id="{AC49824D-C3DC-4618-AD69-2AEA020B3595}"/>
              </a:ext>
            </a:extLst>
          </p:cNvPr>
          <p:cNvSpPr>
            <a:spLocks noGrp="1"/>
          </p:cNvSpPr>
          <p:nvPr>
            <p:ph type="title"/>
          </p:nvPr>
        </p:nvSpPr>
        <p:spPr/>
        <p:txBody>
          <a:bodyPr/>
          <a:lstStyle/>
          <a:p>
            <a:r>
              <a:rPr lang="zh-TW" altLang="en-US" dirty="0"/>
              <a:t>資訊科技 </a:t>
            </a:r>
            <a:r>
              <a:rPr lang="en-US" altLang="zh-TW" dirty="0"/>
              <a:t>(</a:t>
            </a:r>
            <a:r>
              <a:rPr lang="zh-TW" altLang="en-US" dirty="0"/>
              <a:t>二</a:t>
            </a:r>
            <a:r>
              <a:rPr lang="en-US" altLang="zh-TW" dirty="0"/>
              <a:t>)</a:t>
            </a:r>
            <a:endParaRPr lang="zh-TW" altLang="en-US" dirty="0"/>
          </a:p>
        </p:txBody>
      </p:sp>
    </p:spTree>
    <p:extLst>
      <p:ext uri="{BB962C8B-B14F-4D97-AF65-F5344CB8AC3E}">
        <p14:creationId xmlns:p14="http://schemas.microsoft.com/office/powerpoint/2010/main" val="1163604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2F948991-C206-42BE-9CF7-CC8164A64C98}"/>
              </a:ext>
            </a:extLst>
          </p:cNvPr>
          <p:cNvSpPr>
            <a:spLocks noGrp="1"/>
          </p:cNvSpPr>
          <p:nvPr>
            <p:ph idx="1"/>
          </p:nvPr>
        </p:nvSpPr>
        <p:spPr/>
        <p:txBody>
          <a:bodyPr/>
          <a:lstStyle/>
          <a:p>
            <a:r>
              <a:rPr lang="zh-TW" altLang="en-US" dirty="0"/>
              <a:t>由於資訊科技與系統能為企業帶來經濟價值，所以管理者與企業公司紛紛投資</a:t>
            </a:r>
          </a:p>
          <a:p>
            <a:r>
              <a:rPr lang="zh-TW" altLang="en-US" dirty="0"/>
              <a:t>是否要建立或維護資訊系統取決於投資它們所帶來的效益是否會優於在建物、機器或其他資產上的投資</a:t>
            </a:r>
            <a:endParaRPr lang="en-US" altLang="zh-TW" dirty="0"/>
          </a:p>
          <a:p>
            <a:r>
              <a:rPr lang="zh-TW" altLang="en-US" dirty="0"/>
              <a:t>資訊系統為管理者提供資訊，讓他們能制定更好的決策或強化企業流程的執行效率，帶來收入增加或成本減少的好處</a:t>
            </a:r>
          </a:p>
        </p:txBody>
      </p:sp>
      <p:sp>
        <p:nvSpPr>
          <p:cNvPr id="3" name="投影片編號版面配置區 2">
            <a:extLst>
              <a:ext uri="{FF2B5EF4-FFF2-40B4-BE49-F238E27FC236}">
                <a16:creationId xmlns:a16="http://schemas.microsoft.com/office/drawing/2014/main" id="{6DDDE144-3697-4A4D-8FD1-760B63329A88}"/>
              </a:ext>
            </a:extLst>
          </p:cNvPr>
          <p:cNvSpPr>
            <a:spLocks noGrp="1"/>
          </p:cNvSpPr>
          <p:nvPr>
            <p:ph type="sldNum" sz="quarter" idx="12"/>
          </p:nvPr>
        </p:nvSpPr>
        <p:spPr/>
        <p:txBody>
          <a:bodyPr/>
          <a:lstStyle/>
          <a:p>
            <a:fld id="{D55CB18B-31BB-4254-9559-1B86933C9FD7}" type="slidenum">
              <a:rPr lang="en-US" altLang="ko-KR" smtClean="0"/>
              <a:pPr/>
              <a:t>35</a:t>
            </a:fld>
            <a:endParaRPr lang="en-US" altLang="ko-KR"/>
          </a:p>
        </p:txBody>
      </p:sp>
      <p:sp>
        <p:nvSpPr>
          <p:cNvPr id="4" name="標題 3">
            <a:extLst>
              <a:ext uri="{FF2B5EF4-FFF2-40B4-BE49-F238E27FC236}">
                <a16:creationId xmlns:a16="http://schemas.microsoft.com/office/drawing/2014/main" id="{80B022BF-7B4D-4D48-AA6B-618CCEAE8DE7}"/>
              </a:ext>
            </a:extLst>
          </p:cNvPr>
          <p:cNvSpPr>
            <a:spLocks noGrp="1"/>
          </p:cNvSpPr>
          <p:nvPr>
            <p:ph type="title"/>
          </p:nvPr>
        </p:nvSpPr>
        <p:spPr/>
        <p:txBody>
          <a:bodyPr/>
          <a:lstStyle/>
          <a:p>
            <a:r>
              <a:rPr lang="zh-TW" altLang="en-US" dirty="0"/>
              <a:t>它不只是科技：資訊系統的企業觀點</a:t>
            </a:r>
          </a:p>
        </p:txBody>
      </p:sp>
    </p:spTree>
    <p:extLst>
      <p:ext uri="{BB962C8B-B14F-4D97-AF65-F5344CB8AC3E}">
        <p14:creationId xmlns:p14="http://schemas.microsoft.com/office/powerpoint/2010/main" val="256025154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F382840-D695-4A0E-B017-7E81FC0E4D20}"/>
              </a:ext>
            </a:extLst>
          </p:cNvPr>
          <p:cNvSpPr>
            <a:spLocks noGrp="1"/>
          </p:cNvSpPr>
          <p:nvPr>
            <p:ph type="title"/>
          </p:nvPr>
        </p:nvSpPr>
        <p:spPr/>
        <p:txBody>
          <a:bodyPr/>
          <a:lstStyle/>
          <a:p>
            <a:r>
              <a:rPr lang="zh-TW" altLang="en-US" dirty="0"/>
              <a:t>企業資訊價值鏈</a:t>
            </a:r>
          </a:p>
        </p:txBody>
      </p:sp>
      <p:sp>
        <p:nvSpPr>
          <p:cNvPr id="4" name="投影片編號版面配置區 3">
            <a:extLst>
              <a:ext uri="{FF2B5EF4-FFF2-40B4-BE49-F238E27FC236}">
                <a16:creationId xmlns:a16="http://schemas.microsoft.com/office/drawing/2014/main" id="{E1464228-C286-4163-911E-6A53CD0F643C}"/>
              </a:ext>
            </a:extLst>
          </p:cNvPr>
          <p:cNvSpPr>
            <a:spLocks noGrp="1"/>
          </p:cNvSpPr>
          <p:nvPr>
            <p:ph type="sldNum" sz="quarter" idx="12"/>
          </p:nvPr>
        </p:nvSpPr>
        <p:spPr/>
        <p:txBody>
          <a:bodyPr/>
          <a:lstStyle/>
          <a:p>
            <a:fld id="{1A39A694-C9D2-4A1F-B22B-D5A13C3121DA}" type="slidenum">
              <a:rPr lang="en-US" altLang="ko-KR" smtClean="0"/>
              <a:pPr/>
              <a:t>36</a:t>
            </a:fld>
            <a:endParaRPr lang="en-US" altLang="ko-KR"/>
          </a:p>
        </p:txBody>
      </p:sp>
      <p:grpSp>
        <p:nvGrpSpPr>
          <p:cNvPr id="40" name="群組 39">
            <a:extLst>
              <a:ext uri="{FF2B5EF4-FFF2-40B4-BE49-F238E27FC236}">
                <a16:creationId xmlns:a16="http://schemas.microsoft.com/office/drawing/2014/main" id="{60492218-625A-4F6E-81F0-46F584A4E58E}"/>
              </a:ext>
            </a:extLst>
          </p:cNvPr>
          <p:cNvGrpSpPr/>
          <p:nvPr/>
        </p:nvGrpSpPr>
        <p:grpSpPr>
          <a:xfrm>
            <a:off x="1260038" y="1344035"/>
            <a:ext cx="7632442" cy="4677253"/>
            <a:chOff x="1260038" y="1344035"/>
            <a:chExt cx="7632442" cy="4677253"/>
          </a:xfrm>
        </p:grpSpPr>
        <p:sp>
          <p:nvSpPr>
            <p:cNvPr id="2" name="箭號: ＞形 1">
              <a:extLst>
                <a:ext uri="{FF2B5EF4-FFF2-40B4-BE49-F238E27FC236}">
                  <a16:creationId xmlns:a16="http://schemas.microsoft.com/office/drawing/2014/main" id="{3657789A-4AE9-46C1-B28B-590C1670B4EC}"/>
                </a:ext>
              </a:extLst>
            </p:cNvPr>
            <p:cNvSpPr/>
            <p:nvPr/>
          </p:nvSpPr>
          <p:spPr>
            <a:xfrm>
              <a:off x="1403648" y="2852936"/>
              <a:ext cx="792088" cy="720080"/>
            </a:xfrm>
            <a:prstGeom prst="chevron">
              <a:avLst>
                <a:gd name="adj" fmla="val 2142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solidFill>
                  <a:schemeClr val="tx1"/>
                </a:solidFill>
              </a:endParaRPr>
            </a:p>
          </p:txBody>
        </p:sp>
        <p:sp>
          <p:nvSpPr>
            <p:cNvPr id="6" name="箭號: ＞形 5">
              <a:extLst>
                <a:ext uri="{FF2B5EF4-FFF2-40B4-BE49-F238E27FC236}">
                  <a16:creationId xmlns:a16="http://schemas.microsoft.com/office/drawing/2014/main" id="{64C1FAB0-DA1A-492A-B172-4A5C743759E7}"/>
                </a:ext>
              </a:extLst>
            </p:cNvPr>
            <p:cNvSpPr/>
            <p:nvPr/>
          </p:nvSpPr>
          <p:spPr>
            <a:xfrm>
              <a:off x="2311921" y="2852936"/>
              <a:ext cx="792088" cy="720080"/>
            </a:xfrm>
            <a:prstGeom prst="chevron">
              <a:avLst>
                <a:gd name="adj" fmla="val 2142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solidFill>
                  <a:schemeClr val="tx1"/>
                </a:solidFill>
              </a:endParaRPr>
            </a:p>
          </p:txBody>
        </p:sp>
        <p:sp>
          <p:nvSpPr>
            <p:cNvPr id="7" name="箭號: ＞形 6">
              <a:extLst>
                <a:ext uri="{FF2B5EF4-FFF2-40B4-BE49-F238E27FC236}">
                  <a16:creationId xmlns:a16="http://schemas.microsoft.com/office/drawing/2014/main" id="{0650B133-9F34-4931-AAD5-E9F53C223A48}"/>
                </a:ext>
              </a:extLst>
            </p:cNvPr>
            <p:cNvSpPr/>
            <p:nvPr/>
          </p:nvSpPr>
          <p:spPr>
            <a:xfrm>
              <a:off x="3220194" y="2852936"/>
              <a:ext cx="792088" cy="720080"/>
            </a:xfrm>
            <a:prstGeom prst="chevron">
              <a:avLst>
                <a:gd name="adj" fmla="val 2142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solidFill>
                  <a:schemeClr val="tx1"/>
                </a:solidFill>
              </a:endParaRPr>
            </a:p>
          </p:txBody>
        </p:sp>
        <p:sp>
          <p:nvSpPr>
            <p:cNvPr id="9" name="箭號: ＞形 8">
              <a:extLst>
                <a:ext uri="{FF2B5EF4-FFF2-40B4-BE49-F238E27FC236}">
                  <a16:creationId xmlns:a16="http://schemas.microsoft.com/office/drawing/2014/main" id="{13566669-5323-4166-AF21-C017C6FD9552}"/>
                </a:ext>
              </a:extLst>
            </p:cNvPr>
            <p:cNvSpPr/>
            <p:nvPr/>
          </p:nvSpPr>
          <p:spPr>
            <a:xfrm>
              <a:off x="4026034" y="4077072"/>
              <a:ext cx="792088" cy="720080"/>
            </a:xfrm>
            <a:prstGeom prst="chevron">
              <a:avLst>
                <a:gd name="adj" fmla="val 2142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solidFill>
                  <a:schemeClr val="tx1"/>
                </a:solidFill>
              </a:endParaRPr>
            </a:p>
          </p:txBody>
        </p:sp>
        <p:sp>
          <p:nvSpPr>
            <p:cNvPr id="10" name="箭號: ＞形 9">
              <a:extLst>
                <a:ext uri="{FF2B5EF4-FFF2-40B4-BE49-F238E27FC236}">
                  <a16:creationId xmlns:a16="http://schemas.microsoft.com/office/drawing/2014/main" id="{232D5798-632B-4A91-A812-B20F13B60E24}"/>
                </a:ext>
              </a:extLst>
            </p:cNvPr>
            <p:cNvSpPr/>
            <p:nvPr/>
          </p:nvSpPr>
          <p:spPr>
            <a:xfrm>
              <a:off x="4963975" y="4077072"/>
              <a:ext cx="792088" cy="720080"/>
            </a:xfrm>
            <a:prstGeom prst="chevron">
              <a:avLst>
                <a:gd name="adj" fmla="val 2142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solidFill>
                  <a:schemeClr val="tx1"/>
                </a:solidFill>
              </a:endParaRPr>
            </a:p>
          </p:txBody>
        </p:sp>
        <p:sp>
          <p:nvSpPr>
            <p:cNvPr id="11" name="箭號: ＞形 10">
              <a:extLst>
                <a:ext uri="{FF2B5EF4-FFF2-40B4-BE49-F238E27FC236}">
                  <a16:creationId xmlns:a16="http://schemas.microsoft.com/office/drawing/2014/main" id="{E4CA0A79-24C0-48E5-A7F2-60CB11922349}"/>
                </a:ext>
              </a:extLst>
            </p:cNvPr>
            <p:cNvSpPr/>
            <p:nvPr/>
          </p:nvSpPr>
          <p:spPr>
            <a:xfrm>
              <a:off x="5901916" y="4077072"/>
              <a:ext cx="792088" cy="720080"/>
            </a:xfrm>
            <a:prstGeom prst="chevron">
              <a:avLst>
                <a:gd name="adj" fmla="val 2142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solidFill>
                  <a:schemeClr val="tx1"/>
                </a:solidFill>
              </a:endParaRPr>
            </a:p>
          </p:txBody>
        </p:sp>
        <p:sp>
          <p:nvSpPr>
            <p:cNvPr id="12" name="箭號: ＞形 11">
              <a:extLst>
                <a:ext uri="{FF2B5EF4-FFF2-40B4-BE49-F238E27FC236}">
                  <a16:creationId xmlns:a16="http://schemas.microsoft.com/office/drawing/2014/main" id="{46C3BADF-7935-4936-A1DC-B3263DD11C9D}"/>
                </a:ext>
              </a:extLst>
            </p:cNvPr>
            <p:cNvSpPr/>
            <p:nvPr/>
          </p:nvSpPr>
          <p:spPr>
            <a:xfrm>
              <a:off x="6871792" y="4077072"/>
              <a:ext cx="792088" cy="720080"/>
            </a:xfrm>
            <a:prstGeom prst="chevron">
              <a:avLst>
                <a:gd name="adj" fmla="val 2142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solidFill>
                  <a:schemeClr val="tx1"/>
                </a:solidFill>
              </a:endParaRPr>
            </a:p>
          </p:txBody>
        </p:sp>
        <p:sp>
          <p:nvSpPr>
            <p:cNvPr id="13" name="箭號: ＞形 12">
              <a:extLst>
                <a:ext uri="{FF2B5EF4-FFF2-40B4-BE49-F238E27FC236}">
                  <a16:creationId xmlns:a16="http://schemas.microsoft.com/office/drawing/2014/main" id="{7CA60AED-54BB-48DF-9EB6-F8E11B5FC43A}"/>
                </a:ext>
              </a:extLst>
            </p:cNvPr>
            <p:cNvSpPr/>
            <p:nvPr/>
          </p:nvSpPr>
          <p:spPr>
            <a:xfrm>
              <a:off x="4026034" y="1694396"/>
              <a:ext cx="792088" cy="720080"/>
            </a:xfrm>
            <a:prstGeom prst="chevron">
              <a:avLst>
                <a:gd name="adj" fmla="val 21428"/>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solidFill>
                  <a:schemeClr val="tx1"/>
                </a:solidFill>
              </a:endParaRPr>
            </a:p>
          </p:txBody>
        </p:sp>
        <p:sp>
          <p:nvSpPr>
            <p:cNvPr id="14" name="箭號: ＞形 13">
              <a:extLst>
                <a:ext uri="{FF2B5EF4-FFF2-40B4-BE49-F238E27FC236}">
                  <a16:creationId xmlns:a16="http://schemas.microsoft.com/office/drawing/2014/main" id="{B59990EE-4D74-4DA2-9AF3-F2C8D4B3D933}"/>
                </a:ext>
              </a:extLst>
            </p:cNvPr>
            <p:cNvSpPr/>
            <p:nvPr/>
          </p:nvSpPr>
          <p:spPr>
            <a:xfrm>
              <a:off x="4963975" y="1694396"/>
              <a:ext cx="792088" cy="720080"/>
            </a:xfrm>
            <a:prstGeom prst="chevron">
              <a:avLst>
                <a:gd name="adj" fmla="val 21428"/>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solidFill>
                  <a:schemeClr val="tx1"/>
                </a:solidFill>
              </a:endParaRPr>
            </a:p>
          </p:txBody>
        </p:sp>
        <p:sp>
          <p:nvSpPr>
            <p:cNvPr id="15" name="箭號: ＞形 14">
              <a:extLst>
                <a:ext uri="{FF2B5EF4-FFF2-40B4-BE49-F238E27FC236}">
                  <a16:creationId xmlns:a16="http://schemas.microsoft.com/office/drawing/2014/main" id="{E8229EF6-257B-488C-9C35-4C745B14EEF9}"/>
                </a:ext>
              </a:extLst>
            </p:cNvPr>
            <p:cNvSpPr/>
            <p:nvPr/>
          </p:nvSpPr>
          <p:spPr>
            <a:xfrm>
              <a:off x="5893501" y="1694396"/>
              <a:ext cx="792088" cy="720080"/>
            </a:xfrm>
            <a:prstGeom prst="chevron">
              <a:avLst>
                <a:gd name="adj" fmla="val 21428"/>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solidFill>
                  <a:schemeClr val="tx1"/>
                </a:solidFill>
              </a:endParaRPr>
            </a:p>
          </p:txBody>
        </p:sp>
        <p:sp>
          <p:nvSpPr>
            <p:cNvPr id="16" name="箭號: ＞形 15">
              <a:extLst>
                <a:ext uri="{FF2B5EF4-FFF2-40B4-BE49-F238E27FC236}">
                  <a16:creationId xmlns:a16="http://schemas.microsoft.com/office/drawing/2014/main" id="{C4C0C141-8353-49D3-9817-2DBB0D4FD001}"/>
                </a:ext>
              </a:extLst>
            </p:cNvPr>
            <p:cNvSpPr/>
            <p:nvPr/>
          </p:nvSpPr>
          <p:spPr>
            <a:xfrm>
              <a:off x="6823027" y="1694396"/>
              <a:ext cx="792088" cy="720080"/>
            </a:xfrm>
            <a:prstGeom prst="chevron">
              <a:avLst>
                <a:gd name="adj" fmla="val 21428"/>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solidFill>
                  <a:schemeClr val="tx1"/>
                </a:solidFill>
              </a:endParaRPr>
            </a:p>
          </p:txBody>
        </p:sp>
        <p:sp>
          <p:nvSpPr>
            <p:cNvPr id="5" name="箭號: 五邊形 4">
              <a:extLst>
                <a:ext uri="{FF2B5EF4-FFF2-40B4-BE49-F238E27FC236}">
                  <a16:creationId xmlns:a16="http://schemas.microsoft.com/office/drawing/2014/main" id="{89F88AA1-14A4-4A9D-8BA4-5B674A3ACE71}"/>
                </a:ext>
              </a:extLst>
            </p:cNvPr>
            <p:cNvSpPr/>
            <p:nvPr/>
          </p:nvSpPr>
          <p:spPr>
            <a:xfrm>
              <a:off x="7393338" y="2852936"/>
              <a:ext cx="1499142" cy="936104"/>
            </a:xfrm>
            <a:prstGeom prst="homePlate">
              <a:avLst>
                <a:gd name="adj" fmla="val 29243"/>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t>公司獲利與策略定位</a:t>
              </a:r>
            </a:p>
          </p:txBody>
        </p:sp>
        <p:cxnSp>
          <p:nvCxnSpPr>
            <p:cNvPr id="18" name="直線單箭頭接點 17">
              <a:extLst>
                <a:ext uri="{FF2B5EF4-FFF2-40B4-BE49-F238E27FC236}">
                  <a16:creationId xmlns:a16="http://schemas.microsoft.com/office/drawing/2014/main" id="{675BB509-21E9-4FC8-AF16-7C45D690C9E4}"/>
                </a:ext>
              </a:extLst>
            </p:cNvPr>
            <p:cNvCxnSpPr/>
            <p:nvPr/>
          </p:nvCxnSpPr>
          <p:spPr>
            <a:xfrm>
              <a:off x="1475656" y="5714513"/>
              <a:ext cx="721114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直線單箭頭接點 19">
              <a:extLst>
                <a:ext uri="{FF2B5EF4-FFF2-40B4-BE49-F238E27FC236}">
                  <a16:creationId xmlns:a16="http://schemas.microsoft.com/office/drawing/2014/main" id="{3DC97141-CBDD-4874-9DC7-470D46BD3521}"/>
                </a:ext>
              </a:extLst>
            </p:cNvPr>
            <p:cNvCxnSpPr/>
            <p:nvPr/>
          </p:nvCxnSpPr>
          <p:spPr>
            <a:xfrm flipV="1">
              <a:off x="3419872" y="2348880"/>
              <a:ext cx="504056" cy="36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直線單箭頭接點 21">
              <a:extLst>
                <a:ext uri="{FF2B5EF4-FFF2-40B4-BE49-F238E27FC236}">
                  <a16:creationId xmlns:a16="http://schemas.microsoft.com/office/drawing/2014/main" id="{1925D4CD-A889-4458-A617-4429308C3F80}"/>
                </a:ext>
              </a:extLst>
            </p:cNvPr>
            <p:cNvCxnSpPr/>
            <p:nvPr/>
          </p:nvCxnSpPr>
          <p:spPr>
            <a:xfrm>
              <a:off x="3419872" y="3933056"/>
              <a:ext cx="468724" cy="4320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文字方塊 22">
              <a:extLst>
                <a:ext uri="{FF2B5EF4-FFF2-40B4-BE49-F238E27FC236}">
                  <a16:creationId xmlns:a16="http://schemas.microsoft.com/office/drawing/2014/main" id="{16130927-0B6A-4695-9F14-1EBD84E1EEE0}"/>
                </a:ext>
              </a:extLst>
            </p:cNvPr>
            <p:cNvSpPr txBox="1"/>
            <p:nvPr/>
          </p:nvSpPr>
          <p:spPr>
            <a:xfrm>
              <a:off x="1534349" y="5345181"/>
              <a:ext cx="1415772" cy="338554"/>
            </a:xfrm>
            <a:prstGeom prst="rect">
              <a:avLst/>
            </a:prstGeom>
            <a:noFill/>
          </p:spPr>
          <p:txBody>
            <a:bodyPr wrap="none" rtlCol="0">
              <a:spAutoFit/>
            </a:bodyPr>
            <a:lstStyle/>
            <a:p>
              <a:r>
                <a:rPr lang="zh-TW" altLang="en-US" sz="1600" dirty="0"/>
                <a:t>資訊處理活動</a:t>
              </a:r>
            </a:p>
          </p:txBody>
        </p:sp>
        <p:sp>
          <p:nvSpPr>
            <p:cNvPr id="24" name="文字方塊 23">
              <a:extLst>
                <a:ext uri="{FF2B5EF4-FFF2-40B4-BE49-F238E27FC236}">
                  <a16:creationId xmlns:a16="http://schemas.microsoft.com/office/drawing/2014/main" id="{FBD17B9E-DBB6-4F0D-8904-4450C08E041B}"/>
                </a:ext>
              </a:extLst>
            </p:cNvPr>
            <p:cNvSpPr txBox="1"/>
            <p:nvPr/>
          </p:nvSpPr>
          <p:spPr>
            <a:xfrm>
              <a:off x="5081228" y="5326987"/>
              <a:ext cx="1005403" cy="338554"/>
            </a:xfrm>
            <a:prstGeom prst="rect">
              <a:avLst/>
            </a:prstGeom>
            <a:noFill/>
          </p:spPr>
          <p:txBody>
            <a:bodyPr wrap="none" rtlCol="0">
              <a:spAutoFit/>
            </a:bodyPr>
            <a:lstStyle/>
            <a:p>
              <a:r>
                <a:rPr lang="zh-TW" altLang="en-US" sz="1600" dirty="0"/>
                <a:t>管理活動</a:t>
              </a:r>
            </a:p>
          </p:txBody>
        </p:sp>
        <p:sp>
          <p:nvSpPr>
            <p:cNvPr id="25" name="文字方塊 24">
              <a:extLst>
                <a:ext uri="{FF2B5EF4-FFF2-40B4-BE49-F238E27FC236}">
                  <a16:creationId xmlns:a16="http://schemas.microsoft.com/office/drawing/2014/main" id="{2E9E2F51-74A7-45CF-967D-A33C2E716773}"/>
                </a:ext>
              </a:extLst>
            </p:cNvPr>
            <p:cNvSpPr txBox="1"/>
            <p:nvPr/>
          </p:nvSpPr>
          <p:spPr>
            <a:xfrm>
              <a:off x="4572000" y="5682734"/>
              <a:ext cx="1005403" cy="338554"/>
            </a:xfrm>
            <a:prstGeom prst="rect">
              <a:avLst/>
            </a:prstGeom>
            <a:noFill/>
          </p:spPr>
          <p:txBody>
            <a:bodyPr wrap="none" rtlCol="0">
              <a:spAutoFit/>
            </a:bodyPr>
            <a:lstStyle/>
            <a:p>
              <a:r>
                <a:rPr lang="zh-TW" altLang="en-US" sz="1600" dirty="0"/>
                <a:t>企業價值</a:t>
              </a:r>
            </a:p>
          </p:txBody>
        </p:sp>
        <p:sp>
          <p:nvSpPr>
            <p:cNvPr id="26" name="文字方塊 25">
              <a:extLst>
                <a:ext uri="{FF2B5EF4-FFF2-40B4-BE49-F238E27FC236}">
                  <a16:creationId xmlns:a16="http://schemas.microsoft.com/office/drawing/2014/main" id="{26AAF48C-A8E3-4D4C-BFB0-E340D7D0078F}"/>
                </a:ext>
              </a:extLst>
            </p:cNvPr>
            <p:cNvSpPr txBox="1"/>
            <p:nvPr/>
          </p:nvSpPr>
          <p:spPr>
            <a:xfrm>
              <a:off x="1260038" y="3573016"/>
              <a:ext cx="902811" cy="523220"/>
            </a:xfrm>
            <a:prstGeom prst="rect">
              <a:avLst/>
            </a:prstGeom>
            <a:noFill/>
          </p:spPr>
          <p:txBody>
            <a:bodyPr wrap="none" rtlCol="0">
              <a:spAutoFit/>
            </a:bodyPr>
            <a:lstStyle/>
            <a:p>
              <a:pPr algn="ctr"/>
              <a:r>
                <a:rPr lang="zh-TW" altLang="en-US" sz="1400" dirty="0"/>
                <a:t>資料蒐集</a:t>
              </a:r>
            </a:p>
            <a:p>
              <a:pPr algn="ctr"/>
              <a:r>
                <a:rPr lang="zh-TW" altLang="en-US" sz="1400" dirty="0"/>
                <a:t>與儲存</a:t>
              </a:r>
            </a:p>
          </p:txBody>
        </p:sp>
        <p:sp>
          <p:nvSpPr>
            <p:cNvPr id="27" name="文字方塊 26">
              <a:extLst>
                <a:ext uri="{FF2B5EF4-FFF2-40B4-BE49-F238E27FC236}">
                  <a16:creationId xmlns:a16="http://schemas.microsoft.com/office/drawing/2014/main" id="{C6F45F5F-95D0-4F7A-AE06-3141D12F845B}"/>
                </a:ext>
              </a:extLst>
            </p:cNvPr>
            <p:cNvSpPr txBox="1"/>
            <p:nvPr/>
          </p:nvSpPr>
          <p:spPr>
            <a:xfrm>
              <a:off x="2162849" y="3578458"/>
              <a:ext cx="902811" cy="523220"/>
            </a:xfrm>
            <a:prstGeom prst="rect">
              <a:avLst/>
            </a:prstGeom>
            <a:noFill/>
          </p:spPr>
          <p:txBody>
            <a:bodyPr wrap="none" rtlCol="0">
              <a:spAutoFit/>
            </a:bodyPr>
            <a:lstStyle/>
            <a:p>
              <a:pPr algn="ctr"/>
              <a:r>
                <a:rPr lang="zh-TW" altLang="en-US" sz="1400" dirty="0"/>
                <a:t>轉換輸入</a:t>
              </a:r>
            </a:p>
            <a:p>
              <a:pPr algn="ctr"/>
              <a:r>
                <a:rPr lang="zh-TW" altLang="en-US" sz="1400" dirty="0"/>
                <a:t>企業系統</a:t>
              </a:r>
            </a:p>
          </p:txBody>
        </p:sp>
        <p:sp>
          <p:nvSpPr>
            <p:cNvPr id="28" name="文字方塊 27">
              <a:extLst>
                <a:ext uri="{FF2B5EF4-FFF2-40B4-BE49-F238E27FC236}">
                  <a16:creationId xmlns:a16="http://schemas.microsoft.com/office/drawing/2014/main" id="{1B844269-C196-4B62-A733-ABE2D953EE33}"/>
                </a:ext>
              </a:extLst>
            </p:cNvPr>
            <p:cNvSpPr txBox="1"/>
            <p:nvPr/>
          </p:nvSpPr>
          <p:spPr>
            <a:xfrm>
              <a:off x="3283545" y="3573016"/>
              <a:ext cx="543739" cy="307777"/>
            </a:xfrm>
            <a:prstGeom prst="rect">
              <a:avLst/>
            </a:prstGeom>
            <a:noFill/>
          </p:spPr>
          <p:txBody>
            <a:bodyPr wrap="none" rtlCol="0">
              <a:spAutoFit/>
            </a:bodyPr>
            <a:lstStyle/>
            <a:p>
              <a:pPr algn="ctr"/>
              <a:r>
                <a:rPr lang="zh-TW" altLang="en-US" sz="1400" dirty="0"/>
                <a:t>散布</a:t>
              </a:r>
            </a:p>
          </p:txBody>
        </p:sp>
        <p:sp>
          <p:nvSpPr>
            <p:cNvPr id="29" name="文字方塊 28">
              <a:extLst>
                <a:ext uri="{FF2B5EF4-FFF2-40B4-BE49-F238E27FC236}">
                  <a16:creationId xmlns:a16="http://schemas.microsoft.com/office/drawing/2014/main" id="{F0618D7E-D725-4897-9E03-EDC92408EF0E}"/>
                </a:ext>
              </a:extLst>
            </p:cNvPr>
            <p:cNvSpPr txBox="1"/>
            <p:nvPr/>
          </p:nvSpPr>
          <p:spPr>
            <a:xfrm>
              <a:off x="4001572" y="2393061"/>
              <a:ext cx="723275" cy="523220"/>
            </a:xfrm>
            <a:prstGeom prst="rect">
              <a:avLst/>
            </a:prstGeom>
            <a:noFill/>
          </p:spPr>
          <p:txBody>
            <a:bodyPr wrap="none" rtlCol="0">
              <a:spAutoFit/>
            </a:bodyPr>
            <a:lstStyle/>
            <a:p>
              <a:pPr algn="ctr"/>
              <a:r>
                <a:rPr lang="zh-TW" altLang="en-US" sz="1400" dirty="0"/>
                <a:t>供應鏈</a:t>
              </a:r>
            </a:p>
            <a:p>
              <a:pPr algn="ctr"/>
              <a:r>
                <a:rPr lang="zh-TW" altLang="en-US" sz="1400" dirty="0"/>
                <a:t>管理</a:t>
              </a:r>
            </a:p>
          </p:txBody>
        </p:sp>
        <p:sp>
          <p:nvSpPr>
            <p:cNvPr id="30" name="文字方塊 29">
              <a:extLst>
                <a:ext uri="{FF2B5EF4-FFF2-40B4-BE49-F238E27FC236}">
                  <a16:creationId xmlns:a16="http://schemas.microsoft.com/office/drawing/2014/main" id="{8CDAA268-AEC9-4EBF-A874-48311668D0CB}"/>
                </a:ext>
              </a:extLst>
            </p:cNvPr>
            <p:cNvSpPr txBox="1"/>
            <p:nvPr/>
          </p:nvSpPr>
          <p:spPr>
            <a:xfrm>
              <a:off x="5033664" y="2393061"/>
              <a:ext cx="543739" cy="523220"/>
            </a:xfrm>
            <a:prstGeom prst="rect">
              <a:avLst/>
            </a:prstGeom>
            <a:noFill/>
          </p:spPr>
          <p:txBody>
            <a:bodyPr wrap="none" rtlCol="0">
              <a:spAutoFit/>
            </a:bodyPr>
            <a:lstStyle/>
            <a:p>
              <a:pPr algn="ctr"/>
              <a:r>
                <a:rPr lang="zh-TW" altLang="en-US" sz="1400" dirty="0"/>
                <a:t>企業</a:t>
              </a:r>
            </a:p>
            <a:p>
              <a:pPr algn="ctr"/>
              <a:r>
                <a:rPr lang="zh-TW" altLang="en-US" sz="1400" dirty="0"/>
                <a:t>管理</a:t>
              </a:r>
            </a:p>
          </p:txBody>
        </p:sp>
        <p:sp>
          <p:nvSpPr>
            <p:cNvPr id="31" name="文字方塊 30">
              <a:extLst>
                <a:ext uri="{FF2B5EF4-FFF2-40B4-BE49-F238E27FC236}">
                  <a16:creationId xmlns:a16="http://schemas.microsoft.com/office/drawing/2014/main" id="{53ED524F-A73F-4B53-9E55-5DE54226541B}"/>
                </a:ext>
              </a:extLst>
            </p:cNvPr>
            <p:cNvSpPr txBox="1"/>
            <p:nvPr/>
          </p:nvSpPr>
          <p:spPr>
            <a:xfrm>
              <a:off x="5994530" y="2384858"/>
              <a:ext cx="543739" cy="523220"/>
            </a:xfrm>
            <a:prstGeom prst="rect">
              <a:avLst/>
            </a:prstGeom>
            <a:noFill/>
          </p:spPr>
          <p:txBody>
            <a:bodyPr wrap="none" rtlCol="0">
              <a:spAutoFit/>
            </a:bodyPr>
            <a:lstStyle/>
            <a:p>
              <a:pPr algn="ctr"/>
              <a:r>
                <a:rPr lang="zh-TW" altLang="en-US" sz="1400" dirty="0"/>
                <a:t>客戶</a:t>
              </a:r>
            </a:p>
            <a:p>
              <a:pPr algn="ctr"/>
              <a:r>
                <a:rPr lang="zh-TW" altLang="en-US" sz="1400" dirty="0"/>
                <a:t>管理</a:t>
              </a:r>
            </a:p>
          </p:txBody>
        </p:sp>
        <p:sp>
          <p:nvSpPr>
            <p:cNvPr id="32" name="文字方塊 31">
              <a:extLst>
                <a:ext uri="{FF2B5EF4-FFF2-40B4-BE49-F238E27FC236}">
                  <a16:creationId xmlns:a16="http://schemas.microsoft.com/office/drawing/2014/main" id="{06D9DDC4-4C8F-449C-AE09-90E954A596F3}"/>
                </a:ext>
              </a:extLst>
            </p:cNvPr>
            <p:cNvSpPr txBox="1"/>
            <p:nvPr/>
          </p:nvSpPr>
          <p:spPr>
            <a:xfrm>
              <a:off x="6870026" y="2393061"/>
              <a:ext cx="543739" cy="523220"/>
            </a:xfrm>
            <a:prstGeom prst="rect">
              <a:avLst/>
            </a:prstGeom>
            <a:noFill/>
          </p:spPr>
          <p:txBody>
            <a:bodyPr wrap="none" rtlCol="0">
              <a:spAutoFit/>
            </a:bodyPr>
            <a:lstStyle/>
            <a:p>
              <a:pPr algn="ctr"/>
              <a:r>
                <a:rPr lang="zh-TW" altLang="en-US" sz="1400" dirty="0"/>
                <a:t>知識</a:t>
              </a:r>
            </a:p>
            <a:p>
              <a:pPr algn="ctr"/>
              <a:r>
                <a:rPr lang="zh-TW" altLang="en-US" sz="1400" dirty="0"/>
                <a:t>管理</a:t>
              </a:r>
            </a:p>
          </p:txBody>
        </p:sp>
        <p:sp>
          <p:nvSpPr>
            <p:cNvPr id="33" name="文字方塊 32">
              <a:extLst>
                <a:ext uri="{FF2B5EF4-FFF2-40B4-BE49-F238E27FC236}">
                  <a16:creationId xmlns:a16="http://schemas.microsoft.com/office/drawing/2014/main" id="{415B6531-1E81-44AA-931A-90E74FBAC8B9}"/>
                </a:ext>
              </a:extLst>
            </p:cNvPr>
            <p:cNvSpPr txBox="1"/>
            <p:nvPr/>
          </p:nvSpPr>
          <p:spPr>
            <a:xfrm>
              <a:off x="5292557" y="1344035"/>
              <a:ext cx="1005403" cy="338554"/>
            </a:xfrm>
            <a:prstGeom prst="rect">
              <a:avLst/>
            </a:prstGeom>
            <a:noFill/>
          </p:spPr>
          <p:txBody>
            <a:bodyPr wrap="none" rtlCol="0">
              <a:spAutoFit/>
            </a:bodyPr>
            <a:lstStyle/>
            <a:p>
              <a:r>
                <a:rPr lang="zh-TW" altLang="en-US" sz="1600" dirty="0"/>
                <a:t>企業流程</a:t>
              </a:r>
            </a:p>
          </p:txBody>
        </p:sp>
        <p:sp>
          <p:nvSpPr>
            <p:cNvPr id="34" name="文字方塊 33">
              <a:extLst>
                <a:ext uri="{FF2B5EF4-FFF2-40B4-BE49-F238E27FC236}">
                  <a16:creationId xmlns:a16="http://schemas.microsoft.com/office/drawing/2014/main" id="{B5030ED4-B980-464E-BDEC-2F3CB555C3B1}"/>
                </a:ext>
              </a:extLst>
            </p:cNvPr>
            <p:cNvSpPr txBox="1"/>
            <p:nvPr/>
          </p:nvSpPr>
          <p:spPr>
            <a:xfrm>
              <a:off x="4069865" y="4777988"/>
              <a:ext cx="543739" cy="307777"/>
            </a:xfrm>
            <a:prstGeom prst="rect">
              <a:avLst/>
            </a:prstGeom>
            <a:noFill/>
          </p:spPr>
          <p:txBody>
            <a:bodyPr wrap="none" rtlCol="0">
              <a:spAutoFit/>
            </a:bodyPr>
            <a:lstStyle/>
            <a:p>
              <a:pPr algn="ctr"/>
              <a:r>
                <a:rPr lang="zh-TW" altLang="en-US" sz="1400" dirty="0"/>
                <a:t>規劃</a:t>
              </a:r>
            </a:p>
          </p:txBody>
        </p:sp>
        <p:sp>
          <p:nvSpPr>
            <p:cNvPr id="35" name="文字方塊 34">
              <a:extLst>
                <a:ext uri="{FF2B5EF4-FFF2-40B4-BE49-F238E27FC236}">
                  <a16:creationId xmlns:a16="http://schemas.microsoft.com/office/drawing/2014/main" id="{F6C792E6-8944-42D3-AE5E-A80E9EDB7E91}"/>
                </a:ext>
              </a:extLst>
            </p:cNvPr>
            <p:cNvSpPr txBox="1"/>
            <p:nvPr/>
          </p:nvSpPr>
          <p:spPr>
            <a:xfrm>
              <a:off x="4832653" y="4777988"/>
              <a:ext cx="902811" cy="307777"/>
            </a:xfrm>
            <a:prstGeom prst="rect">
              <a:avLst/>
            </a:prstGeom>
            <a:noFill/>
          </p:spPr>
          <p:txBody>
            <a:bodyPr wrap="none" rtlCol="0">
              <a:spAutoFit/>
            </a:bodyPr>
            <a:lstStyle/>
            <a:p>
              <a:pPr algn="ctr"/>
              <a:r>
                <a:rPr lang="zh-TW" altLang="en-US" sz="1400" dirty="0"/>
                <a:t>協同合作</a:t>
              </a:r>
            </a:p>
          </p:txBody>
        </p:sp>
        <p:sp>
          <p:nvSpPr>
            <p:cNvPr id="36" name="文字方塊 35">
              <a:extLst>
                <a:ext uri="{FF2B5EF4-FFF2-40B4-BE49-F238E27FC236}">
                  <a16:creationId xmlns:a16="http://schemas.microsoft.com/office/drawing/2014/main" id="{CDB4DE1B-5BB4-487B-AE89-E35DCE3A289E}"/>
                </a:ext>
              </a:extLst>
            </p:cNvPr>
            <p:cNvSpPr txBox="1"/>
            <p:nvPr/>
          </p:nvSpPr>
          <p:spPr>
            <a:xfrm>
              <a:off x="5973055" y="4769785"/>
              <a:ext cx="543739" cy="307777"/>
            </a:xfrm>
            <a:prstGeom prst="rect">
              <a:avLst/>
            </a:prstGeom>
            <a:noFill/>
          </p:spPr>
          <p:txBody>
            <a:bodyPr wrap="none" rtlCol="0">
              <a:spAutoFit/>
            </a:bodyPr>
            <a:lstStyle/>
            <a:p>
              <a:pPr algn="ctr"/>
              <a:r>
                <a:rPr lang="zh-TW" altLang="en-US" sz="1400" dirty="0"/>
                <a:t>控制</a:t>
              </a:r>
            </a:p>
          </p:txBody>
        </p:sp>
        <p:sp>
          <p:nvSpPr>
            <p:cNvPr id="37" name="文字方塊 36">
              <a:extLst>
                <a:ext uri="{FF2B5EF4-FFF2-40B4-BE49-F238E27FC236}">
                  <a16:creationId xmlns:a16="http://schemas.microsoft.com/office/drawing/2014/main" id="{08550AC5-D0CB-4CEA-BD0D-84CB92C319A9}"/>
                </a:ext>
              </a:extLst>
            </p:cNvPr>
            <p:cNvSpPr txBox="1"/>
            <p:nvPr/>
          </p:nvSpPr>
          <p:spPr>
            <a:xfrm>
              <a:off x="6669015" y="4777988"/>
              <a:ext cx="902811" cy="523220"/>
            </a:xfrm>
            <a:prstGeom prst="rect">
              <a:avLst/>
            </a:prstGeom>
            <a:noFill/>
          </p:spPr>
          <p:txBody>
            <a:bodyPr wrap="none" rtlCol="0">
              <a:spAutoFit/>
            </a:bodyPr>
            <a:lstStyle/>
            <a:p>
              <a:pPr algn="ctr"/>
              <a:r>
                <a:rPr lang="zh-TW" altLang="en-US" sz="1400" dirty="0"/>
                <a:t>建模以及</a:t>
              </a:r>
            </a:p>
            <a:p>
              <a:pPr algn="ctr"/>
              <a:r>
                <a:rPr lang="zh-TW" altLang="en-US" sz="1400" dirty="0"/>
                <a:t>決策制定</a:t>
              </a:r>
            </a:p>
          </p:txBody>
        </p:sp>
      </p:grpSp>
    </p:spTree>
    <p:extLst>
      <p:ext uri="{BB962C8B-B14F-4D97-AF65-F5344CB8AC3E}">
        <p14:creationId xmlns:p14="http://schemas.microsoft.com/office/powerpoint/2010/main" val="374526640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AAD5877-439C-4D46-B2C0-3785754AC73E}"/>
              </a:ext>
            </a:extLst>
          </p:cNvPr>
          <p:cNvSpPr>
            <a:spLocks noGrp="1"/>
          </p:cNvSpPr>
          <p:nvPr>
            <p:ph idx="1"/>
          </p:nvPr>
        </p:nvSpPr>
        <p:spPr/>
        <p:txBody>
          <a:bodyPr/>
          <a:lstStyle/>
          <a:p>
            <a:r>
              <a:rPr lang="zh-TW" altLang="en-US" dirty="0">
                <a:solidFill>
                  <a:srgbClr val="92D050"/>
                </a:solidFill>
              </a:rPr>
              <a:t>個案研究問題</a:t>
            </a:r>
            <a:endParaRPr lang="en-US" altLang="zh-TW" dirty="0">
              <a:solidFill>
                <a:srgbClr val="92D050"/>
              </a:solidFill>
            </a:endParaRPr>
          </a:p>
          <a:p>
            <a:pPr marL="971550" lvl="1" indent="-514350">
              <a:buFont typeface="+mj-lt"/>
              <a:buAutoNum type="arabicPeriod"/>
            </a:pPr>
            <a:r>
              <a:rPr lang="en-US" altLang="zh-TW" dirty="0"/>
              <a:t>UPS </a:t>
            </a:r>
            <a:r>
              <a:rPr lang="zh-TW" altLang="en-US" dirty="0"/>
              <a:t>包裹追蹤系統的輸入、處理和輸出分別為何？</a:t>
            </a:r>
          </a:p>
          <a:p>
            <a:pPr marL="971550" lvl="1" indent="-514350">
              <a:buFont typeface="+mj-lt"/>
              <a:buAutoNum type="arabicPeriod"/>
            </a:pPr>
            <a:r>
              <a:rPr lang="en-US" altLang="zh-TW" dirty="0"/>
              <a:t>UPS </a:t>
            </a:r>
            <a:r>
              <a:rPr lang="zh-TW" altLang="en-US" dirty="0"/>
              <a:t>利用了哪些科技？這些科技與</a:t>
            </a:r>
            <a:r>
              <a:rPr lang="en-US" altLang="zh-TW" dirty="0"/>
              <a:t>UPS </a:t>
            </a:r>
            <a:r>
              <a:rPr lang="zh-TW" altLang="en-US" dirty="0"/>
              <a:t>的企業策略有何關係？</a:t>
            </a:r>
          </a:p>
          <a:p>
            <a:pPr marL="971550" lvl="1" indent="-514350">
              <a:buFont typeface="+mj-lt"/>
              <a:buAutoNum type="arabicPeriod"/>
            </a:pPr>
            <a:r>
              <a:rPr lang="en-US" altLang="zh-TW" dirty="0"/>
              <a:t>UPS </a:t>
            </a:r>
            <a:r>
              <a:rPr lang="zh-TW" altLang="en-US" dirty="0"/>
              <a:t>的資訊系統彰顯出哪些企業策略目的？</a:t>
            </a:r>
          </a:p>
          <a:p>
            <a:pPr marL="971550" lvl="1" indent="-514350">
              <a:buFont typeface="+mj-lt"/>
              <a:buAutoNum type="arabicPeriod"/>
            </a:pPr>
            <a:r>
              <a:rPr lang="zh-TW" altLang="en-US" dirty="0"/>
              <a:t>如果</a:t>
            </a:r>
            <a:r>
              <a:rPr lang="en-US" altLang="zh-TW" dirty="0"/>
              <a:t>UPS </a:t>
            </a:r>
            <a:r>
              <a:rPr lang="zh-TW" altLang="en-US" dirty="0"/>
              <a:t>資訊系統並不存在，將會發生什麼事？</a:t>
            </a:r>
          </a:p>
        </p:txBody>
      </p:sp>
      <p:sp>
        <p:nvSpPr>
          <p:cNvPr id="3" name="投影片編號版面配置區 2">
            <a:extLst>
              <a:ext uri="{FF2B5EF4-FFF2-40B4-BE49-F238E27FC236}">
                <a16:creationId xmlns:a16="http://schemas.microsoft.com/office/drawing/2014/main" id="{853DA467-1BDA-4674-B981-487586B8B719}"/>
              </a:ext>
            </a:extLst>
          </p:cNvPr>
          <p:cNvSpPr>
            <a:spLocks noGrp="1"/>
          </p:cNvSpPr>
          <p:nvPr>
            <p:ph type="sldNum" sz="quarter" idx="12"/>
          </p:nvPr>
        </p:nvSpPr>
        <p:spPr/>
        <p:txBody>
          <a:bodyPr/>
          <a:lstStyle/>
          <a:p>
            <a:fld id="{D55CB18B-31BB-4254-9559-1B86933C9FD7}" type="slidenum">
              <a:rPr lang="en-US" altLang="ko-KR" smtClean="0"/>
              <a:pPr/>
              <a:t>37</a:t>
            </a:fld>
            <a:endParaRPr lang="en-US" altLang="ko-KR"/>
          </a:p>
        </p:txBody>
      </p:sp>
      <p:sp>
        <p:nvSpPr>
          <p:cNvPr id="4" name="標題 3">
            <a:extLst>
              <a:ext uri="{FF2B5EF4-FFF2-40B4-BE49-F238E27FC236}">
                <a16:creationId xmlns:a16="http://schemas.microsoft.com/office/drawing/2014/main" id="{59F90AEA-6E04-4D15-8419-399D48E87A0B}"/>
              </a:ext>
            </a:extLst>
          </p:cNvPr>
          <p:cNvSpPr>
            <a:spLocks noGrp="1"/>
          </p:cNvSpPr>
          <p:nvPr>
            <p:ph type="title"/>
          </p:nvPr>
        </p:nvSpPr>
        <p:spPr/>
        <p:txBody>
          <a:bodyPr/>
          <a:lstStyle/>
          <a:p>
            <a:r>
              <a:rPr lang="zh-TW" altLang="en-US" dirty="0"/>
              <a:t>互動個案：科技的觀點</a:t>
            </a:r>
          </a:p>
        </p:txBody>
      </p:sp>
      <p:pic>
        <p:nvPicPr>
          <p:cNvPr id="8" name="圖片 7">
            <a:extLst>
              <a:ext uri="{FF2B5EF4-FFF2-40B4-BE49-F238E27FC236}">
                <a16:creationId xmlns:a16="http://schemas.microsoft.com/office/drawing/2014/main" id="{BAAAB551-B8C9-45F6-BDF7-D055C7508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83402"/>
            <a:ext cx="1219200" cy="1219200"/>
          </a:xfrm>
          <a:prstGeom prst="rect">
            <a:avLst/>
          </a:prstGeom>
        </p:spPr>
      </p:pic>
    </p:spTree>
    <p:extLst>
      <p:ext uri="{BB962C8B-B14F-4D97-AF65-F5344CB8AC3E}">
        <p14:creationId xmlns:p14="http://schemas.microsoft.com/office/powerpoint/2010/main" val="296013915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C9BDA01E-B9F2-4E8A-A548-3E064848A4E0}"/>
              </a:ext>
            </a:extLst>
          </p:cNvPr>
          <p:cNvSpPr>
            <a:spLocks noGrp="1"/>
          </p:cNvSpPr>
          <p:nvPr>
            <p:ph idx="1"/>
          </p:nvPr>
        </p:nvSpPr>
        <p:spPr/>
        <p:txBody>
          <a:bodyPr/>
          <a:lstStyle/>
          <a:p>
            <a:r>
              <a:rPr lang="zh-TW" altLang="en-US" dirty="0"/>
              <a:t>使用名為「配送資訊取得設備」</a:t>
            </a:r>
            <a:r>
              <a:rPr lang="en-US" altLang="zh-TW" dirty="0"/>
              <a:t>(</a:t>
            </a:r>
            <a:r>
              <a:rPr lang="en-US" altLang="zh-TW" dirty="0" err="1"/>
              <a:t>DIAD</a:t>
            </a:r>
            <a:r>
              <a:rPr lang="en-US" altLang="zh-TW" dirty="0"/>
              <a:t>) </a:t>
            </a:r>
            <a:r>
              <a:rPr lang="zh-TW" altLang="en-US" dirty="0"/>
              <a:t>的手持式電腦，</a:t>
            </a:r>
            <a:r>
              <a:rPr lang="en-US" altLang="zh-TW" dirty="0"/>
              <a:t>UPS </a:t>
            </a:r>
            <a:r>
              <a:rPr lang="zh-TW" altLang="en-US" dirty="0"/>
              <a:t>司機便能自動捕捉客戶的簽名，以及取貨、配送和時間的相關資訊。</a:t>
            </a:r>
            <a:r>
              <a:rPr lang="en-US" altLang="zh-TW" dirty="0"/>
              <a:t>UPS</a:t>
            </a:r>
            <a:r>
              <a:rPr lang="zh-TW" altLang="en-US" dirty="0"/>
              <a:t>的資訊系統使用這些資料在配送時追蹤包裹</a:t>
            </a:r>
          </a:p>
        </p:txBody>
      </p:sp>
      <p:sp>
        <p:nvSpPr>
          <p:cNvPr id="5" name="標題 4">
            <a:extLst>
              <a:ext uri="{FF2B5EF4-FFF2-40B4-BE49-F238E27FC236}">
                <a16:creationId xmlns:a16="http://schemas.microsoft.com/office/drawing/2014/main" id="{696E703A-3E59-4F8F-8E6B-872CD9DB38E9}"/>
              </a:ext>
            </a:extLst>
          </p:cNvPr>
          <p:cNvSpPr>
            <a:spLocks noGrp="1"/>
          </p:cNvSpPr>
          <p:nvPr>
            <p:ph type="title"/>
          </p:nvPr>
        </p:nvSpPr>
        <p:spPr/>
        <p:txBody>
          <a:bodyPr/>
          <a:lstStyle/>
          <a:p>
            <a:r>
              <a:rPr lang="zh-TW" altLang="en-US"/>
              <a:t>互動個案：科技的觀點</a:t>
            </a:r>
            <a:endParaRPr lang="zh-TW" altLang="en-US" dirty="0"/>
          </a:p>
        </p:txBody>
      </p:sp>
      <p:sp>
        <p:nvSpPr>
          <p:cNvPr id="3" name="投影片編號版面配置區 2">
            <a:extLst>
              <a:ext uri="{FF2B5EF4-FFF2-40B4-BE49-F238E27FC236}">
                <a16:creationId xmlns:a16="http://schemas.microsoft.com/office/drawing/2014/main" id="{0B4C9808-7E82-4939-8B91-667880C426A1}"/>
              </a:ext>
            </a:extLst>
          </p:cNvPr>
          <p:cNvSpPr>
            <a:spLocks noGrp="1"/>
          </p:cNvSpPr>
          <p:nvPr>
            <p:ph type="sldNum" sz="quarter" idx="12"/>
          </p:nvPr>
        </p:nvSpPr>
        <p:spPr/>
        <p:txBody>
          <a:bodyPr/>
          <a:lstStyle/>
          <a:p>
            <a:fld id="{D55CB18B-31BB-4254-9559-1B86933C9FD7}" type="slidenum">
              <a:rPr lang="en-US" altLang="ko-KR" smtClean="0"/>
              <a:pPr/>
              <a:t>38</a:t>
            </a:fld>
            <a:endParaRPr lang="en-US" altLang="ko-KR"/>
          </a:p>
        </p:txBody>
      </p:sp>
      <p:pic>
        <p:nvPicPr>
          <p:cNvPr id="11" name="圖片 10">
            <a:extLst>
              <a:ext uri="{FF2B5EF4-FFF2-40B4-BE49-F238E27FC236}">
                <a16:creationId xmlns:a16="http://schemas.microsoft.com/office/drawing/2014/main" id="{35ED7276-D10D-446E-8801-5934B3C875EC}"/>
              </a:ext>
            </a:extLst>
          </p:cNvPr>
          <p:cNvPicPr>
            <a:picLocks noChangeAspect="1"/>
          </p:cNvPicPr>
          <p:nvPr/>
        </p:nvPicPr>
        <p:blipFill>
          <a:blip r:embed="rId2"/>
          <a:stretch>
            <a:fillRect/>
          </a:stretch>
        </p:blipFill>
        <p:spPr>
          <a:xfrm>
            <a:off x="2818634" y="3275434"/>
            <a:ext cx="5016028" cy="3344019"/>
          </a:xfrm>
          <a:prstGeom prst="rect">
            <a:avLst/>
          </a:prstGeom>
        </p:spPr>
      </p:pic>
      <p:pic>
        <p:nvPicPr>
          <p:cNvPr id="12" name="圖片 11">
            <a:extLst>
              <a:ext uri="{FF2B5EF4-FFF2-40B4-BE49-F238E27FC236}">
                <a16:creationId xmlns:a16="http://schemas.microsoft.com/office/drawing/2014/main" id="{B43F3AD9-A286-4A80-A63E-F994874B2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83402"/>
            <a:ext cx="1219200" cy="1219200"/>
          </a:xfrm>
          <a:prstGeom prst="rect">
            <a:avLst/>
          </a:prstGeom>
        </p:spPr>
      </p:pic>
    </p:spTree>
    <p:extLst>
      <p:ext uri="{BB962C8B-B14F-4D97-AF65-F5344CB8AC3E}">
        <p14:creationId xmlns:p14="http://schemas.microsoft.com/office/powerpoint/2010/main" val="184871747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6359F45C-72EE-4800-936E-795A39980FC0}"/>
              </a:ext>
            </a:extLst>
          </p:cNvPr>
          <p:cNvSpPr>
            <a:spLocks noGrp="1"/>
          </p:cNvSpPr>
          <p:nvPr>
            <p:ph idx="1"/>
          </p:nvPr>
        </p:nvSpPr>
        <p:spPr/>
        <p:txBody>
          <a:bodyPr/>
          <a:lstStyle/>
          <a:p>
            <a:r>
              <a:rPr lang="zh-TW" altLang="en-US" dirty="0"/>
              <a:t>投資資訊科技，不一定能讓組織與管理者變得更有效率，除非組織內支援的價值、結構與行為模式，以及其他的互補性資產能同時配合</a:t>
            </a:r>
            <a:endParaRPr lang="en-US" altLang="zh-TW" dirty="0"/>
          </a:p>
          <a:p>
            <a:endParaRPr lang="en-US" altLang="zh-TW" dirty="0"/>
          </a:p>
          <a:p>
            <a:r>
              <a:rPr lang="zh-TW" altLang="en-US" dirty="0">
                <a:solidFill>
                  <a:srgbClr val="FFFF00"/>
                </a:solidFill>
              </a:rPr>
              <a:t>互補性資產</a:t>
            </a:r>
            <a:r>
              <a:rPr lang="en-US" altLang="zh-TW" dirty="0">
                <a:solidFill>
                  <a:srgbClr val="FFFF00"/>
                </a:solidFill>
              </a:rPr>
              <a:t>(complementary assets) </a:t>
            </a:r>
            <a:r>
              <a:rPr lang="zh-TW" altLang="en-US" dirty="0"/>
              <a:t>是指，讓主要投資發揮其價值所需的資產</a:t>
            </a:r>
            <a:r>
              <a:rPr lang="en-US" altLang="zh-TW" dirty="0"/>
              <a:t>(Teece, 1988)</a:t>
            </a:r>
          </a:p>
          <a:p>
            <a:endParaRPr lang="en-US" altLang="zh-TW" dirty="0"/>
          </a:p>
          <a:p>
            <a:r>
              <a:rPr lang="zh-TW" altLang="en-US" dirty="0"/>
              <a:t>這些在組織和管理上的投資，亦稱之為</a:t>
            </a:r>
            <a:r>
              <a:rPr lang="zh-TW" altLang="en-US" dirty="0">
                <a:solidFill>
                  <a:srgbClr val="FFFF00"/>
                </a:solidFill>
              </a:rPr>
              <a:t>組織和管理資本</a:t>
            </a:r>
            <a:r>
              <a:rPr lang="en-US" altLang="zh-TW" dirty="0">
                <a:solidFill>
                  <a:srgbClr val="FFFF00"/>
                </a:solidFill>
              </a:rPr>
              <a:t>(organizational and management capital)</a:t>
            </a:r>
            <a:endParaRPr lang="zh-TW" altLang="en-US" dirty="0">
              <a:solidFill>
                <a:srgbClr val="FFFF00"/>
              </a:solidFill>
            </a:endParaRPr>
          </a:p>
        </p:txBody>
      </p:sp>
      <p:sp>
        <p:nvSpPr>
          <p:cNvPr id="4" name="投影片編號版面配置區 3">
            <a:extLst>
              <a:ext uri="{FF2B5EF4-FFF2-40B4-BE49-F238E27FC236}">
                <a16:creationId xmlns:a16="http://schemas.microsoft.com/office/drawing/2014/main" id="{A6571B08-C0E8-4CF3-B9AF-A88D0FD8EA88}"/>
              </a:ext>
            </a:extLst>
          </p:cNvPr>
          <p:cNvSpPr>
            <a:spLocks noGrp="1"/>
          </p:cNvSpPr>
          <p:nvPr>
            <p:ph type="sldNum" sz="quarter" idx="12"/>
          </p:nvPr>
        </p:nvSpPr>
        <p:spPr/>
        <p:txBody>
          <a:bodyPr/>
          <a:lstStyle/>
          <a:p>
            <a:fld id="{1A39A694-C9D2-4A1F-B22B-D5A13C3121DA}" type="slidenum">
              <a:rPr lang="en-US" altLang="ko-KR" smtClean="0"/>
              <a:pPr/>
              <a:t>39</a:t>
            </a:fld>
            <a:endParaRPr lang="en-US" altLang="ko-KR"/>
          </a:p>
        </p:txBody>
      </p:sp>
      <p:sp>
        <p:nvSpPr>
          <p:cNvPr id="5" name="標題 4">
            <a:extLst>
              <a:ext uri="{FF2B5EF4-FFF2-40B4-BE49-F238E27FC236}">
                <a16:creationId xmlns:a16="http://schemas.microsoft.com/office/drawing/2014/main" id="{6B053A99-9D6B-4B94-B30D-70AA035C6308}"/>
              </a:ext>
            </a:extLst>
          </p:cNvPr>
          <p:cNvSpPr>
            <a:spLocks noGrp="1"/>
          </p:cNvSpPr>
          <p:nvPr>
            <p:ph type="title"/>
          </p:nvPr>
        </p:nvSpPr>
        <p:spPr/>
        <p:txBody>
          <a:bodyPr/>
          <a:lstStyle/>
          <a:p>
            <a:r>
              <a:rPr lang="zh-TW" altLang="en-US"/>
              <a:t>互補性資產：組織資本與正確的經營模式</a:t>
            </a:r>
            <a:endParaRPr lang="zh-TW" altLang="en-US" dirty="0"/>
          </a:p>
        </p:txBody>
      </p:sp>
    </p:spTree>
    <p:extLst>
      <p:ext uri="{BB962C8B-B14F-4D97-AF65-F5344CB8AC3E}">
        <p14:creationId xmlns:p14="http://schemas.microsoft.com/office/powerpoint/2010/main" val="27265879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302093FC-D028-46D2-9574-6E4BC6FE00EE}"/>
              </a:ext>
            </a:extLst>
          </p:cNvPr>
          <p:cNvSpPr>
            <a:spLocks noGrp="1"/>
          </p:cNvSpPr>
          <p:nvPr>
            <p:ph type="title"/>
          </p:nvPr>
        </p:nvSpPr>
        <p:spPr/>
        <p:txBody>
          <a:bodyPr/>
          <a:lstStyle/>
          <a:p>
            <a:r>
              <a:rPr lang="zh-TW" altLang="en-US" dirty="0"/>
              <a:t>舊金山巨人隊運用資訊科技贏得勝利</a:t>
            </a:r>
            <a:r>
              <a:rPr lang="en-US" altLang="zh-TW" dirty="0"/>
              <a:t>(</a:t>
            </a:r>
            <a:r>
              <a:rPr lang="zh-TW" altLang="en-US" dirty="0"/>
              <a:t>一</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4</a:t>
            </a:fld>
            <a:endParaRPr lang="en-US" altLang="ko-KR" dirty="0"/>
          </a:p>
        </p:txBody>
      </p:sp>
      <p:sp>
        <p:nvSpPr>
          <p:cNvPr id="2" name="內容版面配置區 1">
            <a:extLst>
              <a:ext uri="{FF2B5EF4-FFF2-40B4-BE49-F238E27FC236}">
                <a16:creationId xmlns:a16="http://schemas.microsoft.com/office/drawing/2014/main" id="{6D6B0E6D-8B57-4DAA-80B9-3C7E139D2DAA}"/>
              </a:ext>
            </a:extLst>
          </p:cNvPr>
          <p:cNvSpPr>
            <a:spLocks noGrp="1"/>
          </p:cNvSpPr>
          <p:nvPr>
            <p:ph idx="1"/>
          </p:nvPr>
        </p:nvSpPr>
        <p:spPr/>
        <p:txBody>
          <a:bodyPr/>
          <a:lstStyle/>
          <a:p>
            <a:r>
              <a:rPr lang="zh-TW" altLang="en-US" sz="2800" dirty="0"/>
              <a:t>棒球是一門充滿統計數據的運動，每個球隊會不斷地分析球員績效的資料與上場時的防守表現。但巨人隊做更進一步，他們導入一套</a:t>
            </a:r>
            <a:r>
              <a:rPr lang="en-US" altLang="zh-TW" sz="2800" dirty="0" err="1"/>
              <a:t>Sportsvision</a:t>
            </a:r>
            <a:r>
              <a:rPr lang="en-US" altLang="zh-TW" sz="2800" dirty="0"/>
              <a:t> </a:t>
            </a:r>
            <a:r>
              <a:rPr lang="zh-TW" altLang="en-US" sz="2800" dirty="0"/>
              <a:t>公司所開發的</a:t>
            </a:r>
            <a:r>
              <a:rPr lang="en-US" altLang="zh-TW" sz="2800" dirty="0" err="1"/>
              <a:t>FIELDf</a:t>
            </a:r>
            <a:r>
              <a:rPr lang="en-US" altLang="zh-TW" sz="2800" dirty="0"/>
              <a:t>/x </a:t>
            </a:r>
            <a:r>
              <a:rPr lang="zh-TW" altLang="en-US" sz="2800" dirty="0"/>
              <a:t>影像系統，以數位化的方式即時記錄所有球員的防守與打擊情況</a:t>
            </a:r>
          </a:p>
          <a:p>
            <a:pPr marL="0" indent="0">
              <a:buNone/>
            </a:pPr>
            <a:endParaRPr lang="zh-TW" altLang="en-US" sz="2800" dirty="0"/>
          </a:p>
          <a:p>
            <a:endParaRPr lang="zh-TW" altLang="en-US" sz="2800" dirty="0"/>
          </a:p>
        </p:txBody>
      </p:sp>
      <p:pic>
        <p:nvPicPr>
          <p:cNvPr id="5" name="圖片 4">
            <a:extLst>
              <a:ext uri="{FF2B5EF4-FFF2-40B4-BE49-F238E27FC236}">
                <a16:creationId xmlns:a16="http://schemas.microsoft.com/office/drawing/2014/main" id="{FC43BAA5-5F66-4493-935F-DE4B31814932}"/>
              </a:ext>
            </a:extLst>
          </p:cNvPr>
          <p:cNvPicPr>
            <a:picLocks noChangeAspect="1"/>
          </p:cNvPicPr>
          <p:nvPr/>
        </p:nvPicPr>
        <p:blipFill>
          <a:blip r:embed="rId2"/>
          <a:stretch>
            <a:fillRect/>
          </a:stretch>
        </p:blipFill>
        <p:spPr>
          <a:xfrm>
            <a:off x="4139952" y="3550246"/>
            <a:ext cx="4187783" cy="3083787"/>
          </a:xfrm>
          <a:prstGeom prst="rect">
            <a:avLst/>
          </a:prstGeom>
        </p:spPr>
      </p:pic>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spTree>
    <p:extLst>
      <p:ext uri="{BB962C8B-B14F-4D97-AF65-F5344CB8AC3E}">
        <p14:creationId xmlns:p14="http://schemas.microsoft.com/office/powerpoint/2010/main" val="412375578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59AF15FA-CB14-42EE-8ED1-D84208F7C283}"/>
              </a:ext>
            </a:extLst>
          </p:cNvPr>
          <p:cNvPicPr>
            <a:picLocks noGrp="1" noChangeAspect="1"/>
          </p:cNvPicPr>
          <p:nvPr>
            <p:ph idx="1"/>
          </p:nvPr>
        </p:nvPicPr>
        <p:blipFill>
          <a:blip r:embed="rId2"/>
          <a:stretch>
            <a:fillRect/>
          </a:stretch>
        </p:blipFill>
        <p:spPr>
          <a:xfrm>
            <a:off x="1287463" y="1236965"/>
            <a:ext cx="7605712" cy="4901594"/>
          </a:xfrm>
          <a:prstGeom prst="rect">
            <a:avLst/>
          </a:prstGeom>
        </p:spPr>
      </p:pic>
      <p:sp>
        <p:nvSpPr>
          <p:cNvPr id="5" name="標題 4">
            <a:extLst>
              <a:ext uri="{FF2B5EF4-FFF2-40B4-BE49-F238E27FC236}">
                <a16:creationId xmlns:a16="http://schemas.microsoft.com/office/drawing/2014/main" id="{7DAC3920-61D8-4D7F-A810-B20D28C24C27}"/>
              </a:ext>
            </a:extLst>
          </p:cNvPr>
          <p:cNvSpPr>
            <a:spLocks noGrp="1"/>
          </p:cNvSpPr>
          <p:nvPr>
            <p:ph type="title"/>
          </p:nvPr>
        </p:nvSpPr>
        <p:spPr/>
        <p:txBody>
          <a:bodyPr/>
          <a:lstStyle/>
          <a:p>
            <a:r>
              <a:rPr lang="zh-TW" altLang="en-US" dirty="0"/>
              <a:t>資訊科技投資報酬的變異</a:t>
            </a:r>
          </a:p>
        </p:txBody>
      </p:sp>
      <p:sp>
        <p:nvSpPr>
          <p:cNvPr id="3" name="投影片編號版面配置區 2">
            <a:extLst>
              <a:ext uri="{FF2B5EF4-FFF2-40B4-BE49-F238E27FC236}">
                <a16:creationId xmlns:a16="http://schemas.microsoft.com/office/drawing/2014/main" id="{AD2AF49C-4D60-4193-B4DC-49E6DCE9FE6F}"/>
              </a:ext>
            </a:extLst>
          </p:cNvPr>
          <p:cNvSpPr>
            <a:spLocks noGrp="1"/>
          </p:cNvSpPr>
          <p:nvPr>
            <p:ph type="sldNum" sz="quarter" idx="12"/>
          </p:nvPr>
        </p:nvSpPr>
        <p:spPr/>
        <p:txBody>
          <a:bodyPr/>
          <a:lstStyle/>
          <a:p>
            <a:fld id="{D55CB18B-31BB-4254-9559-1B86933C9FD7}" type="slidenum">
              <a:rPr lang="en-US" altLang="ko-KR" smtClean="0"/>
              <a:pPr/>
              <a:t>40</a:t>
            </a:fld>
            <a:endParaRPr lang="en-US" altLang="ko-KR"/>
          </a:p>
        </p:txBody>
      </p:sp>
    </p:spTree>
    <p:extLst>
      <p:ext uri="{BB962C8B-B14F-4D97-AF65-F5344CB8AC3E}">
        <p14:creationId xmlns:p14="http://schemas.microsoft.com/office/powerpoint/2010/main" val="340297641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a:extLst>
              <a:ext uri="{FF2B5EF4-FFF2-40B4-BE49-F238E27FC236}">
                <a16:creationId xmlns:a16="http://schemas.microsoft.com/office/drawing/2014/main" id="{13D6EBC1-156A-4075-B897-392FB49EF91D}"/>
              </a:ext>
            </a:extLst>
          </p:cNvPr>
          <p:cNvPicPr>
            <a:picLocks noGrp="1" noChangeAspect="1"/>
          </p:cNvPicPr>
          <p:nvPr>
            <p:ph idx="1"/>
          </p:nvPr>
        </p:nvPicPr>
        <p:blipFill>
          <a:blip r:embed="rId2"/>
          <a:stretch>
            <a:fillRect/>
          </a:stretch>
        </p:blipFill>
        <p:spPr>
          <a:xfrm>
            <a:off x="1287463" y="1370188"/>
            <a:ext cx="7605712" cy="4635148"/>
          </a:xfrm>
          <a:prstGeom prst="rect">
            <a:avLst/>
          </a:prstGeom>
        </p:spPr>
      </p:pic>
      <p:sp>
        <p:nvSpPr>
          <p:cNvPr id="3" name="標題 2">
            <a:extLst>
              <a:ext uri="{FF2B5EF4-FFF2-40B4-BE49-F238E27FC236}">
                <a16:creationId xmlns:a16="http://schemas.microsoft.com/office/drawing/2014/main" id="{16C911E0-99C7-4DDC-B887-53AC29C67161}"/>
              </a:ext>
            </a:extLst>
          </p:cNvPr>
          <p:cNvSpPr>
            <a:spLocks noGrp="1"/>
          </p:cNvSpPr>
          <p:nvPr>
            <p:ph type="title"/>
          </p:nvPr>
        </p:nvSpPr>
        <p:spPr/>
        <p:txBody>
          <a:bodyPr/>
          <a:lstStyle/>
          <a:p>
            <a:r>
              <a:rPr lang="zh-TW" altLang="en-US" dirty="0"/>
              <a:t>資訊科技投資最大化所需的社會、管理與組織等互補性資產</a:t>
            </a:r>
          </a:p>
        </p:txBody>
      </p:sp>
      <p:sp>
        <p:nvSpPr>
          <p:cNvPr id="4" name="投影片編號版面配置區 3">
            <a:extLst>
              <a:ext uri="{FF2B5EF4-FFF2-40B4-BE49-F238E27FC236}">
                <a16:creationId xmlns:a16="http://schemas.microsoft.com/office/drawing/2014/main" id="{DFB364F6-DE30-4183-9ED6-BAB6BF1C9EDE}"/>
              </a:ext>
            </a:extLst>
          </p:cNvPr>
          <p:cNvSpPr>
            <a:spLocks noGrp="1"/>
          </p:cNvSpPr>
          <p:nvPr>
            <p:ph type="sldNum" sz="quarter" idx="12"/>
          </p:nvPr>
        </p:nvSpPr>
        <p:spPr/>
        <p:txBody>
          <a:bodyPr/>
          <a:lstStyle/>
          <a:p>
            <a:fld id="{1A39A694-C9D2-4A1F-B22B-D5A13C3121DA}" type="slidenum">
              <a:rPr lang="en-US" altLang="ko-KR" smtClean="0"/>
              <a:pPr/>
              <a:t>41</a:t>
            </a:fld>
            <a:endParaRPr lang="en-US" altLang="ko-KR"/>
          </a:p>
        </p:txBody>
      </p:sp>
    </p:spTree>
    <p:extLst>
      <p:ext uri="{BB962C8B-B14F-4D97-AF65-F5344CB8AC3E}">
        <p14:creationId xmlns:p14="http://schemas.microsoft.com/office/powerpoint/2010/main" val="317003219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757F133D-33FB-439C-AA2B-15F185DCA9C0}"/>
              </a:ext>
            </a:extLst>
          </p:cNvPr>
          <p:cNvSpPr>
            <a:spLocks noGrp="1"/>
          </p:cNvSpPr>
          <p:nvPr>
            <p:ph type="title"/>
          </p:nvPr>
        </p:nvSpPr>
        <p:spPr/>
        <p:txBody>
          <a:bodyPr/>
          <a:lstStyle/>
          <a:p>
            <a:r>
              <a:rPr lang="zh-TW" altLang="en-US" dirty="0"/>
              <a:t>資訊系統相關的學門</a:t>
            </a:r>
          </a:p>
        </p:txBody>
      </p:sp>
      <p:sp>
        <p:nvSpPr>
          <p:cNvPr id="4" name="投影片編號版面配置區 3">
            <a:extLst>
              <a:ext uri="{FF2B5EF4-FFF2-40B4-BE49-F238E27FC236}">
                <a16:creationId xmlns:a16="http://schemas.microsoft.com/office/drawing/2014/main" id="{C3961E1F-F325-469B-B7CC-0D3E766E1C7D}"/>
              </a:ext>
            </a:extLst>
          </p:cNvPr>
          <p:cNvSpPr>
            <a:spLocks noGrp="1"/>
          </p:cNvSpPr>
          <p:nvPr>
            <p:ph type="sldNum" sz="quarter" idx="12"/>
          </p:nvPr>
        </p:nvSpPr>
        <p:spPr/>
        <p:txBody>
          <a:bodyPr/>
          <a:lstStyle/>
          <a:p>
            <a:fld id="{1A39A694-C9D2-4A1F-B22B-D5A13C3121DA}" type="slidenum">
              <a:rPr lang="en-US" altLang="ko-KR" smtClean="0"/>
              <a:pPr/>
              <a:t>42</a:t>
            </a:fld>
            <a:endParaRPr lang="en-US" altLang="ko-KR"/>
          </a:p>
        </p:txBody>
      </p:sp>
      <p:grpSp>
        <p:nvGrpSpPr>
          <p:cNvPr id="18" name="群組 17">
            <a:extLst>
              <a:ext uri="{FF2B5EF4-FFF2-40B4-BE49-F238E27FC236}">
                <a16:creationId xmlns:a16="http://schemas.microsoft.com/office/drawing/2014/main" id="{4A0B870C-DEFB-4546-9E0C-AED710BBD4D6}"/>
              </a:ext>
            </a:extLst>
          </p:cNvPr>
          <p:cNvGrpSpPr/>
          <p:nvPr/>
        </p:nvGrpSpPr>
        <p:grpSpPr>
          <a:xfrm>
            <a:off x="1619672" y="1599641"/>
            <a:ext cx="6912768" cy="4403217"/>
            <a:chOff x="1619672" y="1599641"/>
            <a:chExt cx="6912768" cy="4403217"/>
          </a:xfrm>
        </p:grpSpPr>
        <p:grpSp>
          <p:nvGrpSpPr>
            <p:cNvPr id="7" name="群組 6">
              <a:extLst>
                <a:ext uri="{FF2B5EF4-FFF2-40B4-BE49-F238E27FC236}">
                  <a16:creationId xmlns:a16="http://schemas.microsoft.com/office/drawing/2014/main" id="{4EF01842-C93F-4E0C-A6CA-720BF5AE22E3}"/>
                </a:ext>
              </a:extLst>
            </p:cNvPr>
            <p:cNvGrpSpPr/>
            <p:nvPr/>
          </p:nvGrpSpPr>
          <p:grpSpPr>
            <a:xfrm>
              <a:off x="1979712" y="1599641"/>
              <a:ext cx="6192688" cy="4403217"/>
              <a:chOff x="2823186" y="1599641"/>
              <a:chExt cx="4403217" cy="4403217"/>
            </a:xfrm>
          </p:grpSpPr>
          <p:sp>
            <p:nvSpPr>
              <p:cNvPr id="9" name="手繪多邊形: 圖案 8">
                <a:extLst>
                  <a:ext uri="{FF2B5EF4-FFF2-40B4-BE49-F238E27FC236}">
                    <a16:creationId xmlns:a16="http://schemas.microsoft.com/office/drawing/2014/main" id="{91136DCA-F0D7-4FB6-A397-87409EE91CF0}"/>
                  </a:ext>
                </a:extLst>
              </p:cNvPr>
              <p:cNvSpPr/>
              <p:nvPr/>
            </p:nvSpPr>
            <p:spPr>
              <a:xfrm>
                <a:off x="2823186" y="1599641"/>
                <a:ext cx="4403217" cy="4403217"/>
              </a:xfrm>
              <a:custGeom>
                <a:avLst/>
                <a:gdLst>
                  <a:gd name="connsiteX0" fmla="*/ 2201608 w 4403217"/>
                  <a:gd name="connsiteY0" fmla="*/ 0 h 4403217"/>
                  <a:gd name="connsiteX1" fmla="*/ 4108257 w 4403217"/>
                  <a:gd name="connsiteY1" fmla="*/ 1100804 h 4403217"/>
                  <a:gd name="connsiteX2" fmla="*/ 2201609 w 4403217"/>
                  <a:gd name="connsiteY2" fmla="*/ 2201609 h 4403217"/>
                  <a:gd name="connsiteX3" fmla="*/ 2201608 w 4403217"/>
                  <a:gd name="connsiteY3" fmla="*/ 0 h 4403217"/>
                </a:gdLst>
                <a:ahLst/>
                <a:cxnLst>
                  <a:cxn ang="0">
                    <a:pos x="connsiteX0" y="connsiteY0"/>
                  </a:cxn>
                  <a:cxn ang="0">
                    <a:pos x="connsiteX1" y="connsiteY1"/>
                  </a:cxn>
                  <a:cxn ang="0">
                    <a:pos x="connsiteX2" y="connsiteY2"/>
                  </a:cxn>
                  <a:cxn ang="0">
                    <a:pos x="connsiteX3" y="connsiteY3"/>
                  </a:cxn>
                </a:cxnLst>
                <a:rect l="l" t="t" r="r" b="b"/>
                <a:pathLst>
                  <a:path w="4403217" h="4403217">
                    <a:moveTo>
                      <a:pt x="2201608" y="0"/>
                    </a:moveTo>
                    <a:cubicBezTo>
                      <a:pt x="2988167" y="0"/>
                      <a:pt x="3714978" y="419624"/>
                      <a:pt x="4108257" y="1100804"/>
                    </a:cubicBezTo>
                    <a:lnTo>
                      <a:pt x="2201609" y="2201609"/>
                    </a:lnTo>
                    <a:cubicBezTo>
                      <a:pt x="2201609" y="1467739"/>
                      <a:pt x="2201608" y="733870"/>
                      <a:pt x="2201608" y="0"/>
                    </a:cubicBezTo>
                    <a:close/>
                  </a:path>
                </a:pathLst>
              </a:custGeom>
              <a:solidFill>
                <a:schemeClr val="accent2">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95776" tIns="518763" rIns="917150" bIns="3034888" numCol="1" spcCol="1270" anchor="ctr" anchorCtr="0">
                <a:noAutofit/>
              </a:bodyPr>
              <a:lstStyle/>
              <a:p>
                <a:pPr lvl="0" algn="ctr" defTabSz="1644650">
                  <a:lnSpc>
                    <a:spcPct val="90000"/>
                  </a:lnSpc>
                  <a:spcAft>
                    <a:spcPct val="35000"/>
                  </a:spcAft>
                </a:pPr>
                <a:r>
                  <a:rPr lang="zh-TW" altLang="en-US" dirty="0">
                    <a:solidFill>
                      <a:schemeClr val="tx1"/>
                    </a:solidFill>
                  </a:rPr>
                  <a:t>作業研究</a:t>
                </a:r>
                <a:endParaRPr lang="zh-TW" altLang="en-US" sz="3700" kern="1200" dirty="0">
                  <a:solidFill>
                    <a:schemeClr val="tx1"/>
                  </a:solidFill>
                </a:endParaRPr>
              </a:p>
            </p:txBody>
          </p:sp>
          <p:sp>
            <p:nvSpPr>
              <p:cNvPr id="10" name="手繪多邊形: 圖案 9">
                <a:extLst>
                  <a:ext uri="{FF2B5EF4-FFF2-40B4-BE49-F238E27FC236}">
                    <a16:creationId xmlns:a16="http://schemas.microsoft.com/office/drawing/2014/main" id="{45BCBDD9-CB9A-4FA3-9E2B-F62F6C8A9854}"/>
                  </a:ext>
                </a:extLst>
              </p:cNvPr>
              <p:cNvSpPr/>
              <p:nvPr/>
            </p:nvSpPr>
            <p:spPr>
              <a:xfrm>
                <a:off x="2823186" y="1599641"/>
                <a:ext cx="4403217" cy="4403217"/>
              </a:xfrm>
              <a:custGeom>
                <a:avLst/>
                <a:gdLst>
                  <a:gd name="connsiteX0" fmla="*/ 4108257 w 4403217"/>
                  <a:gd name="connsiteY0" fmla="*/ 1100804 h 4403217"/>
                  <a:gd name="connsiteX1" fmla="*/ 4108257 w 4403217"/>
                  <a:gd name="connsiteY1" fmla="*/ 3302413 h 4403217"/>
                  <a:gd name="connsiteX2" fmla="*/ 2201609 w 4403217"/>
                  <a:gd name="connsiteY2" fmla="*/ 2201609 h 4403217"/>
                  <a:gd name="connsiteX3" fmla="*/ 4108257 w 4403217"/>
                  <a:gd name="connsiteY3" fmla="*/ 1100804 h 4403217"/>
                </a:gdLst>
                <a:ahLst/>
                <a:cxnLst>
                  <a:cxn ang="0">
                    <a:pos x="connsiteX0" y="connsiteY0"/>
                  </a:cxn>
                  <a:cxn ang="0">
                    <a:pos x="connsiteX1" y="connsiteY1"/>
                  </a:cxn>
                  <a:cxn ang="0">
                    <a:pos x="connsiteX2" y="connsiteY2"/>
                  </a:cxn>
                  <a:cxn ang="0">
                    <a:pos x="connsiteX3" y="connsiteY3"/>
                  </a:cxn>
                </a:cxnLst>
                <a:rect l="l" t="t" r="r" b="b"/>
                <a:pathLst>
                  <a:path w="4403217" h="4403217">
                    <a:moveTo>
                      <a:pt x="4108257" y="1100804"/>
                    </a:moveTo>
                    <a:cubicBezTo>
                      <a:pt x="4501537" y="1781984"/>
                      <a:pt x="4501537" y="2621233"/>
                      <a:pt x="4108257" y="3302413"/>
                    </a:cubicBezTo>
                    <a:lnTo>
                      <a:pt x="2201609" y="2201609"/>
                    </a:lnTo>
                    <a:lnTo>
                      <a:pt x="4108257" y="110080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62367" tIns="1804305" rIns="105922" bIns="1804305" numCol="1" spcCol="1270" anchor="ctr" anchorCtr="0">
                <a:noAutofit/>
              </a:bodyPr>
              <a:lstStyle/>
              <a:p>
                <a:pPr lvl="0" algn="ctr" defTabSz="1689100">
                  <a:lnSpc>
                    <a:spcPct val="90000"/>
                  </a:lnSpc>
                  <a:spcAft>
                    <a:spcPct val="35000"/>
                  </a:spcAft>
                </a:pPr>
                <a:r>
                  <a:rPr lang="zh-TW" altLang="en-US" dirty="0"/>
                  <a:t>社會學</a:t>
                </a:r>
                <a:endParaRPr lang="zh-TW" altLang="en-US" sz="3800" kern="1200" dirty="0"/>
              </a:p>
            </p:txBody>
          </p:sp>
          <p:sp>
            <p:nvSpPr>
              <p:cNvPr id="11" name="手繪多邊形: 圖案 10">
                <a:extLst>
                  <a:ext uri="{FF2B5EF4-FFF2-40B4-BE49-F238E27FC236}">
                    <a16:creationId xmlns:a16="http://schemas.microsoft.com/office/drawing/2014/main" id="{175931ED-AA3C-40E6-AABD-EB5BF47C5850}"/>
                  </a:ext>
                </a:extLst>
              </p:cNvPr>
              <p:cNvSpPr/>
              <p:nvPr/>
            </p:nvSpPr>
            <p:spPr>
              <a:xfrm>
                <a:off x="2823186" y="1599641"/>
                <a:ext cx="4403217" cy="4403217"/>
              </a:xfrm>
              <a:custGeom>
                <a:avLst/>
                <a:gdLst>
                  <a:gd name="connsiteX0" fmla="*/ 4108257 w 4403217"/>
                  <a:gd name="connsiteY0" fmla="*/ 3302413 h 4403217"/>
                  <a:gd name="connsiteX1" fmla="*/ 2201608 w 4403217"/>
                  <a:gd name="connsiteY1" fmla="*/ 4403218 h 4403217"/>
                  <a:gd name="connsiteX2" fmla="*/ 2201609 w 4403217"/>
                  <a:gd name="connsiteY2" fmla="*/ 2201609 h 4403217"/>
                  <a:gd name="connsiteX3" fmla="*/ 4108257 w 4403217"/>
                  <a:gd name="connsiteY3" fmla="*/ 3302413 h 4403217"/>
                </a:gdLst>
                <a:ahLst/>
                <a:cxnLst>
                  <a:cxn ang="0">
                    <a:pos x="connsiteX0" y="connsiteY0"/>
                  </a:cxn>
                  <a:cxn ang="0">
                    <a:pos x="connsiteX1" y="connsiteY1"/>
                  </a:cxn>
                  <a:cxn ang="0">
                    <a:pos x="connsiteX2" y="connsiteY2"/>
                  </a:cxn>
                  <a:cxn ang="0">
                    <a:pos x="connsiteX3" y="connsiteY3"/>
                  </a:cxn>
                </a:cxnLst>
                <a:rect l="l" t="t" r="r" b="b"/>
                <a:pathLst>
                  <a:path w="4403217" h="4403217">
                    <a:moveTo>
                      <a:pt x="4108257" y="3302413"/>
                    </a:moveTo>
                    <a:cubicBezTo>
                      <a:pt x="3714977" y="3983593"/>
                      <a:pt x="2988167" y="4403218"/>
                      <a:pt x="2201608" y="4403218"/>
                    </a:cubicBezTo>
                    <a:cubicBezTo>
                      <a:pt x="2201608" y="3669348"/>
                      <a:pt x="2201609" y="2935479"/>
                      <a:pt x="2201609" y="2201609"/>
                    </a:cubicBezTo>
                    <a:lnTo>
                      <a:pt x="4108257" y="330241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95776" tIns="3034887" rIns="917150" bIns="518764" numCol="1" spcCol="1270" anchor="ctr" anchorCtr="0">
                <a:noAutofit/>
              </a:bodyPr>
              <a:lstStyle/>
              <a:p>
                <a:pPr lvl="0" algn="ctr" defTabSz="1644650">
                  <a:lnSpc>
                    <a:spcPct val="90000"/>
                  </a:lnSpc>
                  <a:spcAft>
                    <a:spcPct val="35000"/>
                  </a:spcAft>
                </a:pPr>
                <a:r>
                  <a:rPr lang="zh-TW" altLang="en-US" dirty="0"/>
                  <a:t>經濟學</a:t>
                </a:r>
                <a:endParaRPr lang="zh-TW" altLang="en-US" sz="3700" kern="1200" dirty="0"/>
              </a:p>
            </p:txBody>
          </p:sp>
          <p:sp>
            <p:nvSpPr>
              <p:cNvPr id="12" name="手繪多邊形: 圖案 11">
                <a:extLst>
                  <a:ext uri="{FF2B5EF4-FFF2-40B4-BE49-F238E27FC236}">
                    <a16:creationId xmlns:a16="http://schemas.microsoft.com/office/drawing/2014/main" id="{CD8326B1-9A37-4720-ADD1-345A229F9344}"/>
                  </a:ext>
                </a:extLst>
              </p:cNvPr>
              <p:cNvSpPr/>
              <p:nvPr/>
            </p:nvSpPr>
            <p:spPr>
              <a:xfrm>
                <a:off x="2823186" y="1599641"/>
                <a:ext cx="4403217" cy="4403217"/>
              </a:xfrm>
              <a:custGeom>
                <a:avLst/>
                <a:gdLst>
                  <a:gd name="connsiteX0" fmla="*/ 2201609 w 4403217"/>
                  <a:gd name="connsiteY0" fmla="*/ 4403217 h 4403217"/>
                  <a:gd name="connsiteX1" fmla="*/ 294960 w 4403217"/>
                  <a:gd name="connsiteY1" fmla="*/ 3302413 h 4403217"/>
                  <a:gd name="connsiteX2" fmla="*/ 2201609 w 4403217"/>
                  <a:gd name="connsiteY2" fmla="*/ 2201609 h 4403217"/>
                  <a:gd name="connsiteX3" fmla="*/ 2201609 w 4403217"/>
                  <a:gd name="connsiteY3" fmla="*/ 4403217 h 4403217"/>
                </a:gdLst>
                <a:ahLst/>
                <a:cxnLst>
                  <a:cxn ang="0">
                    <a:pos x="connsiteX0" y="connsiteY0"/>
                  </a:cxn>
                  <a:cxn ang="0">
                    <a:pos x="connsiteX1" y="connsiteY1"/>
                  </a:cxn>
                  <a:cxn ang="0">
                    <a:pos x="connsiteX2" y="connsiteY2"/>
                  </a:cxn>
                  <a:cxn ang="0">
                    <a:pos x="connsiteX3" y="connsiteY3"/>
                  </a:cxn>
                </a:cxnLst>
                <a:rect l="l" t="t" r="r" b="b"/>
                <a:pathLst>
                  <a:path w="4403217" h="4403217">
                    <a:moveTo>
                      <a:pt x="2201609" y="4403217"/>
                    </a:moveTo>
                    <a:cubicBezTo>
                      <a:pt x="1415050" y="4403217"/>
                      <a:pt x="688239" y="3983593"/>
                      <a:pt x="294960" y="3302413"/>
                    </a:cubicBezTo>
                    <a:lnTo>
                      <a:pt x="2201609" y="2201609"/>
                    </a:lnTo>
                    <a:lnTo>
                      <a:pt x="2201609" y="44032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38739" tIns="3056477" rIns="2317367" bIns="540354" numCol="1" spcCol="1270" anchor="ctr" anchorCtr="0">
                <a:noAutofit/>
              </a:bodyPr>
              <a:lstStyle/>
              <a:p>
                <a:pPr lvl="0" algn="ctr" defTabSz="2400300">
                  <a:lnSpc>
                    <a:spcPct val="90000"/>
                  </a:lnSpc>
                  <a:spcAft>
                    <a:spcPct val="35000"/>
                  </a:spcAft>
                </a:pPr>
                <a:r>
                  <a:rPr lang="zh-TW" altLang="en-US" dirty="0"/>
                  <a:t>心理學</a:t>
                </a:r>
                <a:endParaRPr lang="zh-TW" altLang="en-US" sz="5400" kern="1200" dirty="0"/>
              </a:p>
            </p:txBody>
          </p:sp>
          <p:sp>
            <p:nvSpPr>
              <p:cNvPr id="13" name="手繪多邊形: 圖案 12">
                <a:extLst>
                  <a:ext uri="{FF2B5EF4-FFF2-40B4-BE49-F238E27FC236}">
                    <a16:creationId xmlns:a16="http://schemas.microsoft.com/office/drawing/2014/main" id="{2CBF81AC-05D0-4C92-AD3E-CA589F2C5EDC}"/>
                  </a:ext>
                </a:extLst>
              </p:cNvPr>
              <p:cNvSpPr/>
              <p:nvPr/>
            </p:nvSpPr>
            <p:spPr>
              <a:xfrm>
                <a:off x="2823186" y="1599641"/>
                <a:ext cx="4403217" cy="4403217"/>
              </a:xfrm>
              <a:custGeom>
                <a:avLst/>
                <a:gdLst>
                  <a:gd name="connsiteX0" fmla="*/ 294960 w 4403217"/>
                  <a:gd name="connsiteY0" fmla="*/ 3302413 h 4403217"/>
                  <a:gd name="connsiteX1" fmla="*/ 294960 w 4403217"/>
                  <a:gd name="connsiteY1" fmla="*/ 1100804 h 4403217"/>
                  <a:gd name="connsiteX2" fmla="*/ 2201609 w 4403217"/>
                  <a:gd name="connsiteY2" fmla="*/ 2201609 h 4403217"/>
                  <a:gd name="connsiteX3" fmla="*/ 294960 w 4403217"/>
                  <a:gd name="connsiteY3" fmla="*/ 3302413 h 4403217"/>
                </a:gdLst>
                <a:ahLst/>
                <a:cxnLst>
                  <a:cxn ang="0">
                    <a:pos x="connsiteX0" y="connsiteY0"/>
                  </a:cxn>
                  <a:cxn ang="0">
                    <a:pos x="connsiteX1" y="connsiteY1"/>
                  </a:cxn>
                  <a:cxn ang="0">
                    <a:pos x="connsiteX2" y="connsiteY2"/>
                  </a:cxn>
                  <a:cxn ang="0">
                    <a:pos x="connsiteX3" y="connsiteY3"/>
                  </a:cxn>
                </a:cxnLst>
                <a:rect l="l" t="t" r="r" b="b"/>
                <a:pathLst>
                  <a:path w="4403217" h="4403217">
                    <a:moveTo>
                      <a:pt x="294960" y="3302413"/>
                    </a:moveTo>
                    <a:cubicBezTo>
                      <a:pt x="-98320" y="2621233"/>
                      <a:pt x="-98320" y="1781984"/>
                      <a:pt x="294960" y="1100804"/>
                    </a:cubicBezTo>
                    <a:lnTo>
                      <a:pt x="2201609" y="2201609"/>
                    </a:lnTo>
                    <a:lnTo>
                      <a:pt x="294960" y="3302413"/>
                    </a:lnTo>
                    <a:close/>
                  </a:path>
                </a:pathLst>
              </a:custGeom>
              <a:solidFill>
                <a:schemeClr val="accent2">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2915" tIns="1820815" rIns="3068394" bIns="1820815" numCol="1" spcCol="1270" anchor="ctr" anchorCtr="0">
                <a:noAutofit/>
              </a:bodyPr>
              <a:lstStyle/>
              <a:p>
                <a:pPr lvl="0" algn="ctr" defTabSz="2266950">
                  <a:lnSpc>
                    <a:spcPct val="90000"/>
                  </a:lnSpc>
                  <a:spcAft>
                    <a:spcPct val="35000"/>
                  </a:spcAft>
                </a:pPr>
                <a:r>
                  <a:rPr lang="zh-TW" altLang="en-US" dirty="0">
                    <a:solidFill>
                      <a:schemeClr val="tx1"/>
                    </a:solidFill>
                  </a:rPr>
                  <a:t>管理科學</a:t>
                </a:r>
                <a:endParaRPr lang="zh-TW" altLang="en-US" sz="5100" kern="1200" dirty="0">
                  <a:solidFill>
                    <a:schemeClr val="tx1"/>
                  </a:solidFill>
                </a:endParaRPr>
              </a:p>
            </p:txBody>
          </p:sp>
          <p:sp>
            <p:nvSpPr>
              <p:cNvPr id="14" name="手繪多邊形: 圖案 13">
                <a:extLst>
                  <a:ext uri="{FF2B5EF4-FFF2-40B4-BE49-F238E27FC236}">
                    <a16:creationId xmlns:a16="http://schemas.microsoft.com/office/drawing/2014/main" id="{EC8C43B0-5AC4-450C-BDF1-8182C6BFCA0B}"/>
                  </a:ext>
                </a:extLst>
              </p:cNvPr>
              <p:cNvSpPr/>
              <p:nvPr/>
            </p:nvSpPr>
            <p:spPr>
              <a:xfrm>
                <a:off x="2823186" y="1599641"/>
                <a:ext cx="4403217" cy="4403217"/>
              </a:xfrm>
              <a:custGeom>
                <a:avLst/>
                <a:gdLst>
                  <a:gd name="connsiteX0" fmla="*/ 294960 w 4403217"/>
                  <a:gd name="connsiteY0" fmla="*/ 1100804 h 4403217"/>
                  <a:gd name="connsiteX1" fmla="*/ 2201609 w 4403217"/>
                  <a:gd name="connsiteY1" fmla="*/ -1 h 4403217"/>
                  <a:gd name="connsiteX2" fmla="*/ 2201609 w 4403217"/>
                  <a:gd name="connsiteY2" fmla="*/ 2201609 h 4403217"/>
                  <a:gd name="connsiteX3" fmla="*/ 294960 w 4403217"/>
                  <a:gd name="connsiteY3" fmla="*/ 1100804 h 4403217"/>
                </a:gdLst>
                <a:ahLst/>
                <a:cxnLst>
                  <a:cxn ang="0">
                    <a:pos x="connsiteX0" y="connsiteY0"/>
                  </a:cxn>
                  <a:cxn ang="0">
                    <a:pos x="connsiteX1" y="connsiteY1"/>
                  </a:cxn>
                  <a:cxn ang="0">
                    <a:pos x="connsiteX2" y="connsiteY2"/>
                  </a:cxn>
                  <a:cxn ang="0">
                    <a:pos x="connsiteX3" y="connsiteY3"/>
                  </a:cxn>
                </a:cxnLst>
                <a:rect l="l" t="t" r="r" b="b"/>
                <a:pathLst>
                  <a:path w="4403217" h="4403217">
                    <a:moveTo>
                      <a:pt x="294960" y="1100804"/>
                    </a:moveTo>
                    <a:cubicBezTo>
                      <a:pt x="688240" y="419624"/>
                      <a:pt x="1415050" y="-1"/>
                      <a:pt x="2201609" y="-1"/>
                    </a:cubicBezTo>
                    <a:lnTo>
                      <a:pt x="2201609" y="2201609"/>
                    </a:lnTo>
                    <a:lnTo>
                      <a:pt x="294960" y="1100804"/>
                    </a:lnTo>
                    <a:close/>
                  </a:path>
                </a:pathLst>
              </a:custGeom>
              <a:solidFill>
                <a:schemeClr val="accent2">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38739" tIns="540353" rIns="2317367" bIns="3056478" numCol="1" spcCol="1270" anchor="ctr" anchorCtr="0">
                <a:noAutofit/>
              </a:bodyPr>
              <a:lstStyle/>
              <a:p>
                <a:pPr lvl="0" algn="ctr" defTabSz="2400300">
                  <a:lnSpc>
                    <a:spcPct val="90000"/>
                  </a:lnSpc>
                  <a:spcAft>
                    <a:spcPct val="35000"/>
                  </a:spcAft>
                </a:pPr>
                <a:r>
                  <a:rPr lang="zh-TW" altLang="en-US" dirty="0">
                    <a:solidFill>
                      <a:schemeClr val="tx1"/>
                    </a:solidFill>
                  </a:rPr>
                  <a:t>電腦科學</a:t>
                </a:r>
                <a:endParaRPr lang="zh-TW" altLang="en-US" sz="5400" kern="1200" dirty="0">
                  <a:solidFill>
                    <a:schemeClr val="tx1"/>
                  </a:solidFill>
                </a:endParaRPr>
              </a:p>
            </p:txBody>
          </p:sp>
        </p:grpSp>
        <p:sp>
          <p:nvSpPr>
            <p:cNvPr id="15" name="橢圓 14">
              <a:extLst>
                <a:ext uri="{FF2B5EF4-FFF2-40B4-BE49-F238E27FC236}">
                  <a16:creationId xmlns:a16="http://schemas.microsoft.com/office/drawing/2014/main" id="{A02770B7-65B9-4041-862D-8E43C6BFE633}"/>
                </a:ext>
              </a:extLst>
            </p:cNvPr>
            <p:cNvSpPr/>
            <p:nvPr/>
          </p:nvSpPr>
          <p:spPr>
            <a:xfrm>
              <a:off x="4173099" y="3088659"/>
              <a:ext cx="1834489" cy="1425179"/>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400" dirty="0">
                  <a:solidFill>
                    <a:schemeClr val="tx1"/>
                  </a:solidFill>
                </a:rPr>
                <a:t>MIS</a:t>
              </a:r>
              <a:endParaRPr lang="zh-TW" altLang="en-US" sz="2400" dirty="0">
                <a:solidFill>
                  <a:schemeClr val="tx1"/>
                </a:solidFill>
              </a:endParaRPr>
            </a:p>
          </p:txBody>
        </p:sp>
        <p:sp>
          <p:nvSpPr>
            <p:cNvPr id="16" name="文字方塊 15">
              <a:extLst>
                <a:ext uri="{FF2B5EF4-FFF2-40B4-BE49-F238E27FC236}">
                  <a16:creationId xmlns:a16="http://schemas.microsoft.com/office/drawing/2014/main" id="{EE412AA5-C23A-43A3-95EB-B3A3E18FA100}"/>
                </a:ext>
              </a:extLst>
            </p:cNvPr>
            <p:cNvSpPr txBox="1"/>
            <p:nvPr/>
          </p:nvSpPr>
          <p:spPr>
            <a:xfrm>
              <a:off x="1619672" y="1599641"/>
              <a:ext cx="1261884" cy="523220"/>
            </a:xfrm>
            <a:prstGeom prst="rect">
              <a:avLst/>
            </a:prstGeom>
            <a:noFill/>
          </p:spPr>
          <p:txBody>
            <a:bodyPr wrap="none" rtlCol="0">
              <a:spAutoFit/>
            </a:bodyPr>
            <a:lstStyle/>
            <a:p>
              <a:pPr algn="l"/>
              <a:r>
                <a:rPr lang="zh-TW" altLang="en-US" sz="2800" dirty="0"/>
                <a:t>技術面</a:t>
              </a:r>
            </a:p>
          </p:txBody>
        </p:sp>
        <p:sp>
          <p:nvSpPr>
            <p:cNvPr id="17" name="文字方塊 16">
              <a:extLst>
                <a:ext uri="{FF2B5EF4-FFF2-40B4-BE49-F238E27FC236}">
                  <a16:creationId xmlns:a16="http://schemas.microsoft.com/office/drawing/2014/main" id="{E57D0C87-D4C3-4DD5-A098-F0F4388E499C}"/>
                </a:ext>
              </a:extLst>
            </p:cNvPr>
            <p:cNvSpPr txBox="1"/>
            <p:nvPr/>
          </p:nvSpPr>
          <p:spPr>
            <a:xfrm>
              <a:off x="7270556" y="5479638"/>
              <a:ext cx="1261884" cy="523220"/>
            </a:xfrm>
            <a:prstGeom prst="rect">
              <a:avLst/>
            </a:prstGeom>
            <a:noFill/>
          </p:spPr>
          <p:txBody>
            <a:bodyPr wrap="none" rtlCol="0">
              <a:spAutoFit/>
            </a:bodyPr>
            <a:lstStyle/>
            <a:p>
              <a:pPr algn="l"/>
              <a:r>
                <a:rPr lang="zh-TW" altLang="en-US" sz="2800" dirty="0"/>
                <a:t>行為面</a:t>
              </a:r>
            </a:p>
          </p:txBody>
        </p:sp>
      </p:grpSp>
    </p:spTree>
    <p:extLst>
      <p:ext uri="{BB962C8B-B14F-4D97-AF65-F5344CB8AC3E}">
        <p14:creationId xmlns:p14="http://schemas.microsoft.com/office/powerpoint/2010/main" val="20399861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a:extLst>
              <a:ext uri="{FF2B5EF4-FFF2-40B4-BE49-F238E27FC236}">
                <a16:creationId xmlns:a16="http://schemas.microsoft.com/office/drawing/2014/main" id="{6734F482-3A1F-47AD-B18D-CD777DDE09F7}"/>
              </a:ext>
            </a:extLst>
          </p:cNvPr>
          <p:cNvSpPr>
            <a:spLocks noGrp="1"/>
          </p:cNvSpPr>
          <p:nvPr>
            <p:ph idx="1"/>
          </p:nvPr>
        </p:nvSpPr>
        <p:spPr/>
        <p:txBody>
          <a:bodyPr/>
          <a:lstStyle/>
          <a:p>
            <a:r>
              <a:rPr lang="zh-TW" altLang="en-US" dirty="0"/>
              <a:t>資訊系統技術的觀點，著重在研讀資訊系統時所需了解的數學模式、實體科技以及系統所具備的能力。相關的學門包括電腦科學、管理科學以及作業研究</a:t>
            </a:r>
          </a:p>
        </p:txBody>
      </p:sp>
      <p:sp>
        <p:nvSpPr>
          <p:cNvPr id="4" name="投影片編號版面配置區 3">
            <a:extLst>
              <a:ext uri="{FF2B5EF4-FFF2-40B4-BE49-F238E27FC236}">
                <a16:creationId xmlns:a16="http://schemas.microsoft.com/office/drawing/2014/main" id="{31934B0F-CFE7-4E7F-89B2-208983CC8BA3}"/>
              </a:ext>
            </a:extLst>
          </p:cNvPr>
          <p:cNvSpPr>
            <a:spLocks noGrp="1"/>
          </p:cNvSpPr>
          <p:nvPr>
            <p:ph type="sldNum" sz="quarter" idx="12"/>
          </p:nvPr>
        </p:nvSpPr>
        <p:spPr/>
        <p:txBody>
          <a:bodyPr/>
          <a:lstStyle/>
          <a:p>
            <a:fld id="{1A39A694-C9D2-4A1F-B22B-D5A13C3121DA}" type="slidenum">
              <a:rPr lang="en-US" altLang="ko-KR" smtClean="0"/>
              <a:pPr/>
              <a:t>43</a:t>
            </a:fld>
            <a:endParaRPr lang="en-US" altLang="ko-KR"/>
          </a:p>
        </p:txBody>
      </p:sp>
      <p:sp>
        <p:nvSpPr>
          <p:cNvPr id="6" name="標題 5">
            <a:extLst>
              <a:ext uri="{FF2B5EF4-FFF2-40B4-BE49-F238E27FC236}">
                <a16:creationId xmlns:a16="http://schemas.microsoft.com/office/drawing/2014/main" id="{C482F30F-3FBD-4DDB-9007-5E2C743E9D2B}"/>
              </a:ext>
            </a:extLst>
          </p:cNvPr>
          <p:cNvSpPr>
            <a:spLocks noGrp="1"/>
          </p:cNvSpPr>
          <p:nvPr>
            <p:ph type="title"/>
          </p:nvPr>
        </p:nvSpPr>
        <p:spPr/>
        <p:txBody>
          <a:bodyPr/>
          <a:lstStyle/>
          <a:p>
            <a:r>
              <a:rPr lang="zh-TW" altLang="en-US" dirty="0"/>
              <a:t>技術的觀點</a:t>
            </a:r>
          </a:p>
        </p:txBody>
      </p:sp>
    </p:spTree>
    <p:extLst>
      <p:ext uri="{BB962C8B-B14F-4D97-AF65-F5344CB8AC3E}">
        <p14:creationId xmlns:p14="http://schemas.microsoft.com/office/powerpoint/2010/main" val="324475658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4430E8B4-11E0-4893-901A-ED2B15E4825F}"/>
              </a:ext>
            </a:extLst>
          </p:cNvPr>
          <p:cNvSpPr>
            <a:spLocks noGrp="1"/>
          </p:cNvSpPr>
          <p:nvPr>
            <p:ph idx="1"/>
          </p:nvPr>
        </p:nvSpPr>
        <p:spPr/>
        <p:txBody>
          <a:bodyPr/>
          <a:lstStyle/>
          <a:p>
            <a:r>
              <a:rPr lang="zh-TW" altLang="en-US" dirty="0"/>
              <a:t>資訊系統的開發與長期維護，衍生出許多行為面的議題，像是策略性的企業整合、設計、導入、運用與管理等議題</a:t>
            </a:r>
            <a:endParaRPr lang="en-US" altLang="zh-TW" dirty="0"/>
          </a:p>
          <a:p>
            <a:endParaRPr lang="en-US" altLang="zh-TW" dirty="0"/>
          </a:p>
          <a:p>
            <a:r>
              <a:rPr lang="zh-TW" altLang="en-US" dirty="0"/>
              <a:t>這些是無法透過技術觀點的模式來加以探討。此時，行為觀點相關的學科提供了重要的概念和方法</a:t>
            </a:r>
          </a:p>
        </p:txBody>
      </p:sp>
      <p:sp>
        <p:nvSpPr>
          <p:cNvPr id="3" name="投影片編號版面配置區 2">
            <a:extLst>
              <a:ext uri="{FF2B5EF4-FFF2-40B4-BE49-F238E27FC236}">
                <a16:creationId xmlns:a16="http://schemas.microsoft.com/office/drawing/2014/main" id="{B2C53637-FAF1-4828-AAF5-CA5C100B7901}"/>
              </a:ext>
            </a:extLst>
          </p:cNvPr>
          <p:cNvSpPr>
            <a:spLocks noGrp="1"/>
          </p:cNvSpPr>
          <p:nvPr>
            <p:ph type="sldNum" sz="quarter" idx="12"/>
          </p:nvPr>
        </p:nvSpPr>
        <p:spPr/>
        <p:txBody>
          <a:bodyPr/>
          <a:lstStyle/>
          <a:p>
            <a:fld id="{D55CB18B-31BB-4254-9559-1B86933C9FD7}" type="slidenum">
              <a:rPr lang="en-US" altLang="ko-KR" smtClean="0"/>
              <a:pPr/>
              <a:t>44</a:t>
            </a:fld>
            <a:endParaRPr lang="en-US" altLang="ko-KR"/>
          </a:p>
        </p:txBody>
      </p:sp>
      <p:sp>
        <p:nvSpPr>
          <p:cNvPr id="4" name="標題 3">
            <a:extLst>
              <a:ext uri="{FF2B5EF4-FFF2-40B4-BE49-F238E27FC236}">
                <a16:creationId xmlns:a16="http://schemas.microsoft.com/office/drawing/2014/main" id="{4F65D6AE-952E-42BC-877A-348169ECD92F}"/>
              </a:ext>
            </a:extLst>
          </p:cNvPr>
          <p:cNvSpPr>
            <a:spLocks noGrp="1"/>
          </p:cNvSpPr>
          <p:nvPr>
            <p:ph type="title"/>
          </p:nvPr>
        </p:nvSpPr>
        <p:spPr/>
        <p:txBody>
          <a:bodyPr/>
          <a:lstStyle/>
          <a:p>
            <a:r>
              <a:rPr lang="zh-TW" altLang="en-US" dirty="0"/>
              <a:t>行為的觀點</a:t>
            </a:r>
          </a:p>
        </p:txBody>
      </p:sp>
    </p:spTree>
    <p:extLst>
      <p:ext uri="{BB962C8B-B14F-4D97-AF65-F5344CB8AC3E}">
        <p14:creationId xmlns:p14="http://schemas.microsoft.com/office/powerpoint/2010/main" val="313349188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68DA3E1C-2A76-4E26-8A4F-F54E51086198}"/>
              </a:ext>
            </a:extLst>
          </p:cNvPr>
          <p:cNvSpPr>
            <a:spLocks noGrp="1"/>
          </p:cNvSpPr>
          <p:nvPr>
            <p:ph idx="1"/>
          </p:nvPr>
        </p:nvSpPr>
        <p:spPr/>
        <p:txBody>
          <a:bodyPr/>
          <a:lstStyle/>
          <a:p>
            <a:r>
              <a:rPr lang="zh-TW" altLang="en-US" dirty="0"/>
              <a:t>你將會看到四個主要角色：</a:t>
            </a:r>
            <a:endParaRPr lang="en-US" altLang="zh-TW" dirty="0"/>
          </a:p>
          <a:p>
            <a:pPr marL="971550" lvl="1" indent="-514350">
              <a:buFont typeface="+mj-lt"/>
              <a:buAutoNum type="arabicPeriod"/>
            </a:pPr>
            <a:r>
              <a:rPr lang="zh-TW" altLang="en-US" dirty="0"/>
              <a:t>硬體與軟體供應商</a:t>
            </a:r>
            <a:r>
              <a:rPr lang="en-US" altLang="zh-TW" dirty="0"/>
              <a:t>(</a:t>
            </a:r>
            <a:r>
              <a:rPr lang="zh-TW" altLang="en-US" dirty="0"/>
              <a:t>技術專家</a:t>
            </a:r>
            <a:r>
              <a:rPr lang="en-US" altLang="zh-TW" dirty="0"/>
              <a:t>)</a:t>
            </a:r>
          </a:p>
          <a:p>
            <a:pPr marL="971550" lvl="1" indent="-514350">
              <a:buFont typeface="+mj-lt"/>
              <a:buAutoNum type="arabicPeriod"/>
            </a:pPr>
            <a:r>
              <a:rPr lang="zh-TW" altLang="en-US" dirty="0"/>
              <a:t>進行投資，嘗試從科技中獲得價值的公司</a:t>
            </a:r>
            <a:endParaRPr lang="en-US" altLang="zh-TW" dirty="0"/>
          </a:p>
          <a:p>
            <a:pPr marL="971550" lvl="1" indent="-514350">
              <a:buFont typeface="+mj-lt"/>
              <a:buAutoNum type="arabicPeriod"/>
            </a:pPr>
            <a:r>
              <a:rPr lang="zh-TW" altLang="en-US" dirty="0"/>
              <a:t>想要達到企業價值與其他目標的管理者和員工</a:t>
            </a:r>
            <a:endParaRPr lang="en-US" altLang="zh-TW" dirty="0"/>
          </a:p>
          <a:p>
            <a:pPr marL="971550" lvl="1" indent="-514350">
              <a:buFont typeface="+mj-lt"/>
              <a:buAutoNum type="arabicPeriod"/>
            </a:pPr>
            <a:r>
              <a:rPr lang="zh-TW" altLang="en-US" dirty="0"/>
              <a:t>當代的法律、社會與文化氛圍</a:t>
            </a:r>
            <a:r>
              <a:rPr lang="en-US" altLang="zh-TW" dirty="0"/>
              <a:t>(</a:t>
            </a:r>
            <a:r>
              <a:rPr lang="zh-TW" altLang="en-US" dirty="0"/>
              <a:t>公司的環境</a:t>
            </a:r>
            <a:r>
              <a:rPr lang="en-US" altLang="zh-TW" dirty="0"/>
              <a:t>)</a:t>
            </a:r>
          </a:p>
          <a:p>
            <a:pPr marL="971550" lvl="1" indent="-514350">
              <a:buFont typeface="+mj-lt"/>
              <a:buAutoNum type="arabicPeriod"/>
            </a:pPr>
            <a:endParaRPr lang="en-US" altLang="zh-TW" dirty="0"/>
          </a:p>
          <a:p>
            <a:r>
              <a:rPr lang="zh-TW" altLang="en-US" dirty="0"/>
              <a:t>這四個角色相互激盪，產生了所謂的</a:t>
            </a:r>
            <a:r>
              <a:rPr lang="zh-TW" altLang="en-US" i="1" dirty="0"/>
              <a:t>「管理資訊系統」</a:t>
            </a:r>
            <a:r>
              <a:rPr lang="en-US" altLang="zh-TW" i="1" dirty="0"/>
              <a:t>(management information systems, MIS) </a:t>
            </a:r>
            <a:endParaRPr lang="zh-TW" altLang="en-US" i="1" dirty="0"/>
          </a:p>
        </p:txBody>
      </p:sp>
      <p:sp>
        <p:nvSpPr>
          <p:cNvPr id="3" name="投影片編號版面配置區 2">
            <a:extLst>
              <a:ext uri="{FF2B5EF4-FFF2-40B4-BE49-F238E27FC236}">
                <a16:creationId xmlns:a16="http://schemas.microsoft.com/office/drawing/2014/main" id="{3C3CB3A7-B712-4BB0-A7A3-1665A13C8853}"/>
              </a:ext>
            </a:extLst>
          </p:cNvPr>
          <p:cNvSpPr>
            <a:spLocks noGrp="1"/>
          </p:cNvSpPr>
          <p:nvPr>
            <p:ph type="sldNum" sz="quarter" idx="12"/>
          </p:nvPr>
        </p:nvSpPr>
        <p:spPr/>
        <p:txBody>
          <a:bodyPr/>
          <a:lstStyle/>
          <a:p>
            <a:fld id="{D55CB18B-31BB-4254-9559-1B86933C9FD7}" type="slidenum">
              <a:rPr lang="en-US" altLang="ko-KR" smtClean="0"/>
              <a:pPr/>
              <a:t>45</a:t>
            </a:fld>
            <a:endParaRPr lang="en-US" altLang="ko-KR"/>
          </a:p>
        </p:txBody>
      </p:sp>
      <p:sp>
        <p:nvSpPr>
          <p:cNvPr id="4" name="標題 3">
            <a:extLst>
              <a:ext uri="{FF2B5EF4-FFF2-40B4-BE49-F238E27FC236}">
                <a16:creationId xmlns:a16="http://schemas.microsoft.com/office/drawing/2014/main" id="{5F2D2FD2-11EB-463A-9EF7-EDE624FAD482}"/>
              </a:ext>
            </a:extLst>
          </p:cNvPr>
          <p:cNvSpPr>
            <a:spLocks noGrp="1"/>
          </p:cNvSpPr>
          <p:nvPr>
            <p:ph type="title"/>
          </p:nvPr>
        </p:nvSpPr>
        <p:spPr/>
        <p:txBody>
          <a:bodyPr/>
          <a:lstStyle/>
          <a:p>
            <a:r>
              <a:rPr lang="zh-TW" altLang="en-US" dirty="0"/>
              <a:t>本書的觀點：社會技術系統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392513809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D0D6093-10FA-4C79-BC1F-D80587B127CB}"/>
              </a:ext>
            </a:extLst>
          </p:cNvPr>
          <p:cNvSpPr>
            <a:spLocks noGrp="1"/>
          </p:cNvSpPr>
          <p:nvPr>
            <p:ph idx="1"/>
          </p:nvPr>
        </p:nvSpPr>
        <p:spPr>
          <a:xfrm>
            <a:off x="395536" y="1324534"/>
            <a:ext cx="8534152" cy="4984785"/>
          </a:xfrm>
        </p:spPr>
        <p:txBody>
          <a:bodyPr>
            <a:normAutofit/>
          </a:bodyPr>
          <a:lstStyle/>
          <a:p>
            <a:r>
              <a:rPr lang="zh-TW" altLang="en-US" dirty="0"/>
              <a:t>管理資訊系統</a:t>
            </a:r>
            <a:r>
              <a:rPr lang="en-US" altLang="zh-TW" dirty="0"/>
              <a:t>(MIS) </a:t>
            </a:r>
            <a:r>
              <a:rPr lang="zh-TW" altLang="en-US" dirty="0"/>
              <a:t>聚焦於電腦化資訊系統在企業組織與政府部門中的運用，結合電腦科學、管理科學與作業研究等學門的知識，以實務為導向，試著透過資訊系統的開發來解決實務上的問題，並對資訊科技資源做有效地管理。</a:t>
            </a:r>
            <a:r>
              <a:rPr lang="en-US" altLang="zh-TW" dirty="0"/>
              <a:t>MIS </a:t>
            </a:r>
            <a:r>
              <a:rPr lang="zh-TW" altLang="en-US" dirty="0"/>
              <a:t>也關注行為議題，包括資訊系統開發、使用、衝擊等社會學、經濟學和心理學領域所經常討論的課題</a:t>
            </a:r>
            <a:endParaRPr lang="en-US" altLang="zh-TW" dirty="0"/>
          </a:p>
          <a:p>
            <a:r>
              <a:rPr lang="zh-TW" altLang="en-US" dirty="0">
                <a:solidFill>
                  <a:srgbClr val="FFFF00"/>
                </a:solidFill>
              </a:rPr>
              <a:t>社會技術的觀點</a:t>
            </a:r>
            <a:r>
              <a:rPr lang="en-US" altLang="zh-TW" dirty="0">
                <a:solidFill>
                  <a:srgbClr val="FFFF00"/>
                </a:solidFill>
              </a:rPr>
              <a:t>(sociotechnical view) </a:t>
            </a:r>
            <a:r>
              <a:rPr lang="zh-TW" altLang="en-US" dirty="0"/>
              <a:t>最能說明本書對系統的看法。從這個角度來看，用在生產的社會與技術系統同時達到最佳化，正是組織績效最佳化的不二法門</a:t>
            </a:r>
          </a:p>
        </p:txBody>
      </p:sp>
      <p:sp>
        <p:nvSpPr>
          <p:cNvPr id="3" name="投影片編號版面配置區 2">
            <a:extLst>
              <a:ext uri="{FF2B5EF4-FFF2-40B4-BE49-F238E27FC236}">
                <a16:creationId xmlns:a16="http://schemas.microsoft.com/office/drawing/2014/main" id="{CADE6E98-D7F7-4140-8191-27D3195EE436}"/>
              </a:ext>
            </a:extLst>
          </p:cNvPr>
          <p:cNvSpPr>
            <a:spLocks noGrp="1"/>
          </p:cNvSpPr>
          <p:nvPr>
            <p:ph type="sldNum" sz="quarter" idx="12"/>
          </p:nvPr>
        </p:nvSpPr>
        <p:spPr/>
        <p:txBody>
          <a:bodyPr/>
          <a:lstStyle/>
          <a:p>
            <a:fld id="{D55CB18B-31BB-4254-9559-1B86933C9FD7}" type="slidenum">
              <a:rPr lang="en-US" altLang="ko-KR" smtClean="0"/>
              <a:pPr/>
              <a:t>46</a:t>
            </a:fld>
            <a:endParaRPr lang="en-US" altLang="ko-KR"/>
          </a:p>
        </p:txBody>
      </p:sp>
      <p:sp>
        <p:nvSpPr>
          <p:cNvPr id="4" name="標題 3">
            <a:extLst>
              <a:ext uri="{FF2B5EF4-FFF2-40B4-BE49-F238E27FC236}">
                <a16:creationId xmlns:a16="http://schemas.microsoft.com/office/drawing/2014/main" id="{1A79A40C-D9AE-43FF-9819-AB21D45FCB94}"/>
              </a:ext>
            </a:extLst>
          </p:cNvPr>
          <p:cNvSpPr>
            <a:spLocks noGrp="1"/>
          </p:cNvSpPr>
          <p:nvPr>
            <p:ph type="title"/>
          </p:nvPr>
        </p:nvSpPr>
        <p:spPr/>
        <p:txBody>
          <a:bodyPr/>
          <a:lstStyle/>
          <a:p>
            <a:r>
              <a:rPr lang="zh-TW" altLang="en-US" dirty="0"/>
              <a:t>本書的觀點：社會技術系統 </a:t>
            </a:r>
            <a:r>
              <a:rPr lang="en-US" altLang="zh-TW" dirty="0"/>
              <a:t>(</a:t>
            </a:r>
            <a:r>
              <a:rPr lang="zh-TW" altLang="en-US" dirty="0"/>
              <a:t>二</a:t>
            </a:r>
            <a:r>
              <a:rPr lang="en-US" altLang="zh-TW" dirty="0"/>
              <a:t>)</a:t>
            </a:r>
            <a:endParaRPr lang="zh-TW" altLang="en-US" dirty="0"/>
          </a:p>
        </p:txBody>
      </p:sp>
    </p:spTree>
    <p:extLst>
      <p:ext uri="{BB962C8B-B14F-4D97-AF65-F5344CB8AC3E}">
        <p14:creationId xmlns:p14="http://schemas.microsoft.com/office/powerpoint/2010/main" val="333267980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D4125225-A75F-4AB3-B64E-E4E6E9336538}"/>
              </a:ext>
            </a:extLst>
          </p:cNvPr>
          <p:cNvSpPr>
            <a:spLocks noGrp="1"/>
          </p:cNvSpPr>
          <p:nvPr>
            <p:ph type="title"/>
          </p:nvPr>
        </p:nvSpPr>
        <p:spPr/>
        <p:txBody>
          <a:bodyPr/>
          <a:lstStyle/>
          <a:p>
            <a:r>
              <a:rPr lang="zh-TW" altLang="en-US" dirty="0"/>
              <a:t>資訊系統社會技術的觀點</a:t>
            </a:r>
          </a:p>
        </p:txBody>
      </p:sp>
      <p:sp>
        <p:nvSpPr>
          <p:cNvPr id="3" name="投影片編號版面配置區 2">
            <a:extLst>
              <a:ext uri="{FF2B5EF4-FFF2-40B4-BE49-F238E27FC236}">
                <a16:creationId xmlns:a16="http://schemas.microsoft.com/office/drawing/2014/main" id="{9DDEBED7-5AD7-4630-B05A-26FC16905F58}"/>
              </a:ext>
            </a:extLst>
          </p:cNvPr>
          <p:cNvSpPr>
            <a:spLocks noGrp="1"/>
          </p:cNvSpPr>
          <p:nvPr>
            <p:ph type="sldNum" sz="quarter" idx="12"/>
          </p:nvPr>
        </p:nvSpPr>
        <p:spPr/>
        <p:txBody>
          <a:bodyPr/>
          <a:lstStyle/>
          <a:p>
            <a:fld id="{D55CB18B-31BB-4254-9559-1B86933C9FD7}" type="slidenum">
              <a:rPr lang="en-US" altLang="ko-KR" smtClean="0"/>
              <a:pPr/>
              <a:t>47</a:t>
            </a:fld>
            <a:endParaRPr lang="en-US" altLang="ko-KR"/>
          </a:p>
        </p:txBody>
      </p:sp>
      <p:grpSp>
        <p:nvGrpSpPr>
          <p:cNvPr id="25" name="群組 24">
            <a:extLst>
              <a:ext uri="{FF2B5EF4-FFF2-40B4-BE49-F238E27FC236}">
                <a16:creationId xmlns:a16="http://schemas.microsoft.com/office/drawing/2014/main" id="{F5885C10-E9B5-474C-9AC6-DEC797CD9511}"/>
              </a:ext>
            </a:extLst>
          </p:cNvPr>
          <p:cNvGrpSpPr/>
          <p:nvPr/>
        </p:nvGrpSpPr>
        <p:grpSpPr>
          <a:xfrm>
            <a:off x="1287463" y="1960415"/>
            <a:ext cx="7544876" cy="3262719"/>
            <a:chOff x="1287463" y="1960415"/>
            <a:chExt cx="7544876" cy="3262719"/>
          </a:xfrm>
        </p:grpSpPr>
        <p:sp>
          <p:nvSpPr>
            <p:cNvPr id="2" name="矩形 1">
              <a:extLst>
                <a:ext uri="{FF2B5EF4-FFF2-40B4-BE49-F238E27FC236}">
                  <a16:creationId xmlns:a16="http://schemas.microsoft.com/office/drawing/2014/main" id="{76107C2D-2B89-4335-8B09-EB7F3D0C28AB}"/>
                </a:ext>
              </a:extLst>
            </p:cNvPr>
            <p:cNvSpPr/>
            <p:nvPr/>
          </p:nvSpPr>
          <p:spPr>
            <a:xfrm>
              <a:off x="1287463" y="2348880"/>
              <a:ext cx="1196305" cy="72008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t>方案一</a:t>
              </a:r>
            </a:p>
          </p:txBody>
        </p:sp>
        <p:sp>
          <p:nvSpPr>
            <p:cNvPr id="6" name="矩形 5">
              <a:extLst>
                <a:ext uri="{FF2B5EF4-FFF2-40B4-BE49-F238E27FC236}">
                  <a16:creationId xmlns:a16="http://schemas.microsoft.com/office/drawing/2014/main" id="{2654E164-5D88-449F-9BA0-22323F09D152}"/>
                </a:ext>
              </a:extLst>
            </p:cNvPr>
            <p:cNvSpPr/>
            <p:nvPr/>
          </p:nvSpPr>
          <p:spPr>
            <a:xfrm>
              <a:off x="2411760" y="2920072"/>
              <a:ext cx="1196305" cy="72008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t>方案二</a:t>
              </a:r>
            </a:p>
          </p:txBody>
        </p:sp>
        <p:sp>
          <p:nvSpPr>
            <p:cNvPr id="7" name="矩形 6">
              <a:extLst>
                <a:ext uri="{FF2B5EF4-FFF2-40B4-BE49-F238E27FC236}">
                  <a16:creationId xmlns:a16="http://schemas.microsoft.com/office/drawing/2014/main" id="{4BD396EA-2613-44C5-9FC3-C7D868ACE7FD}"/>
                </a:ext>
              </a:extLst>
            </p:cNvPr>
            <p:cNvSpPr/>
            <p:nvPr/>
          </p:nvSpPr>
          <p:spPr>
            <a:xfrm>
              <a:off x="3387155" y="3491264"/>
              <a:ext cx="1196305" cy="72008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t>方案三</a:t>
              </a:r>
            </a:p>
          </p:txBody>
        </p:sp>
        <p:sp>
          <p:nvSpPr>
            <p:cNvPr id="8" name="矩形 7">
              <a:extLst>
                <a:ext uri="{FF2B5EF4-FFF2-40B4-BE49-F238E27FC236}">
                  <a16:creationId xmlns:a16="http://schemas.microsoft.com/office/drawing/2014/main" id="{EA49A1D6-3EE4-417E-B8E3-8731AEF0F13A}"/>
                </a:ext>
              </a:extLst>
            </p:cNvPr>
            <p:cNvSpPr/>
            <p:nvPr/>
          </p:nvSpPr>
          <p:spPr>
            <a:xfrm>
              <a:off x="3779912" y="4211343"/>
              <a:ext cx="1296144" cy="101179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t>科技的</a:t>
              </a:r>
              <a:endParaRPr lang="en-US" altLang="zh-TW" dirty="0"/>
            </a:p>
            <a:p>
              <a:pPr algn="ctr"/>
              <a:r>
                <a:rPr lang="zh-TW" altLang="en-US" dirty="0"/>
                <a:t>最終設計</a:t>
              </a:r>
            </a:p>
          </p:txBody>
        </p:sp>
        <p:sp>
          <p:nvSpPr>
            <p:cNvPr id="9" name="矩形 8">
              <a:extLst>
                <a:ext uri="{FF2B5EF4-FFF2-40B4-BE49-F238E27FC236}">
                  <a16:creationId xmlns:a16="http://schemas.microsoft.com/office/drawing/2014/main" id="{DE2E3CE9-3FE6-40AF-9CB9-ED159FA565EB}"/>
                </a:ext>
              </a:extLst>
            </p:cNvPr>
            <p:cNvSpPr/>
            <p:nvPr/>
          </p:nvSpPr>
          <p:spPr>
            <a:xfrm>
              <a:off x="7636034" y="2348880"/>
              <a:ext cx="1196305" cy="720080"/>
            </a:xfrm>
            <a:prstGeom prst="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solidFill>
                    <a:schemeClr val="tx1"/>
                  </a:solidFill>
                </a:rPr>
                <a:t>方案一</a:t>
              </a:r>
            </a:p>
          </p:txBody>
        </p:sp>
        <p:sp>
          <p:nvSpPr>
            <p:cNvPr id="11" name="矩形 10">
              <a:extLst>
                <a:ext uri="{FF2B5EF4-FFF2-40B4-BE49-F238E27FC236}">
                  <a16:creationId xmlns:a16="http://schemas.microsoft.com/office/drawing/2014/main" id="{EC93FC28-3544-425A-9B96-67EFDC100F9F}"/>
                </a:ext>
              </a:extLst>
            </p:cNvPr>
            <p:cNvSpPr/>
            <p:nvPr/>
          </p:nvSpPr>
          <p:spPr>
            <a:xfrm>
              <a:off x="6565796" y="2920072"/>
              <a:ext cx="1196305" cy="720080"/>
            </a:xfrm>
            <a:prstGeom prst="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solidFill>
                    <a:schemeClr val="tx1"/>
                  </a:solidFill>
                </a:rPr>
                <a:t>方案二</a:t>
              </a:r>
            </a:p>
          </p:txBody>
        </p:sp>
        <p:sp>
          <p:nvSpPr>
            <p:cNvPr id="12" name="矩形 11">
              <a:extLst>
                <a:ext uri="{FF2B5EF4-FFF2-40B4-BE49-F238E27FC236}">
                  <a16:creationId xmlns:a16="http://schemas.microsoft.com/office/drawing/2014/main" id="{70D09CD7-EB0D-4C9F-BE3E-7FE436E6EBF5}"/>
                </a:ext>
              </a:extLst>
            </p:cNvPr>
            <p:cNvSpPr/>
            <p:nvPr/>
          </p:nvSpPr>
          <p:spPr>
            <a:xfrm>
              <a:off x="5558855" y="3491264"/>
              <a:ext cx="1196305" cy="720080"/>
            </a:xfrm>
            <a:prstGeom prst="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solidFill>
                    <a:schemeClr val="tx1"/>
                  </a:solidFill>
                </a:rPr>
                <a:t>方案三</a:t>
              </a:r>
            </a:p>
          </p:txBody>
        </p:sp>
        <p:sp>
          <p:nvSpPr>
            <p:cNvPr id="13" name="矩形 12">
              <a:extLst>
                <a:ext uri="{FF2B5EF4-FFF2-40B4-BE49-F238E27FC236}">
                  <a16:creationId xmlns:a16="http://schemas.microsoft.com/office/drawing/2014/main" id="{08B9A96E-5919-45CE-A23D-03C674D07C4C}"/>
                </a:ext>
              </a:extLst>
            </p:cNvPr>
            <p:cNvSpPr/>
            <p:nvPr/>
          </p:nvSpPr>
          <p:spPr>
            <a:xfrm>
              <a:off x="5090319" y="4205016"/>
              <a:ext cx="1296144" cy="1011791"/>
            </a:xfrm>
            <a:prstGeom prst="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solidFill>
                    <a:schemeClr val="tx1"/>
                  </a:solidFill>
                </a:rPr>
                <a:t>組織的</a:t>
              </a:r>
              <a:endParaRPr lang="en-US" altLang="zh-TW" dirty="0">
                <a:solidFill>
                  <a:schemeClr val="tx1"/>
                </a:solidFill>
              </a:endParaRPr>
            </a:p>
            <a:p>
              <a:pPr algn="ctr"/>
              <a:r>
                <a:rPr lang="zh-TW" altLang="en-US" dirty="0">
                  <a:solidFill>
                    <a:schemeClr val="tx1"/>
                  </a:solidFill>
                </a:rPr>
                <a:t>最終設計</a:t>
              </a:r>
            </a:p>
          </p:txBody>
        </p:sp>
        <p:cxnSp>
          <p:nvCxnSpPr>
            <p:cNvPr id="14" name="直線單箭頭接點 13">
              <a:extLst>
                <a:ext uri="{FF2B5EF4-FFF2-40B4-BE49-F238E27FC236}">
                  <a16:creationId xmlns:a16="http://schemas.microsoft.com/office/drawing/2014/main" id="{B646889D-2AC3-4AEE-954F-5A5BB8B0E5E2}"/>
                </a:ext>
              </a:extLst>
            </p:cNvPr>
            <p:cNvCxnSpPr>
              <a:stCxn id="2" idx="3"/>
              <a:endCxn id="9" idx="1"/>
            </p:cNvCxnSpPr>
            <p:nvPr/>
          </p:nvCxnSpPr>
          <p:spPr>
            <a:xfrm>
              <a:off x="2483768" y="2708920"/>
              <a:ext cx="5152266"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5" name="文字方塊 14">
              <a:extLst>
                <a:ext uri="{FF2B5EF4-FFF2-40B4-BE49-F238E27FC236}">
                  <a16:creationId xmlns:a16="http://schemas.microsoft.com/office/drawing/2014/main" id="{4FF4A82D-23E4-4DA7-A634-819E82D995E9}"/>
                </a:ext>
              </a:extLst>
            </p:cNvPr>
            <p:cNvSpPr txBox="1"/>
            <p:nvPr/>
          </p:nvSpPr>
          <p:spPr>
            <a:xfrm>
              <a:off x="1562449" y="1960415"/>
              <a:ext cx="646331" cy="369332"/>
            </a:xfrm>
            <a:prstGeom prst="rect">
              <a:avLst/>
            </a:prstGeom>
            <a:noFill/>
          </p:spPr>
          <p:txBody>
            <a:bodyPr wrap="none" rtlCol="0">
              <a:spAutoFit/>
            </a:bodyPr>
            <a:lstStyle/>
            <a:p>
              <a:pPr algn="l"/>
              <a:r>
                <a:rPr lang="zh-TW" altLang="en-US" dirty="0"/>
                <a:t>科技</a:t>
              </a:r>
            </a:p>
          </p:txBody>
        </p:sp>
        <p:sp>
          <p:nvSpPr>
            <p:cNvPr id="16" name="文字方塊 15">
              <a:extLst>
                <a:ext uri="{FF2B5EF4-FFF2-40B4-BE49-F238E27FC236}">
                  <a16:creationId xmlns:a16="http://schemas.microsoft.com/office/drawing/2014/main" id="{CF80848D-2E41-4C1D-93EC-32A79F292673}"/>
                </a:ext>
              </a:extLst>
            </p:cNvPr>
            <p:cNvSpPr txBox="1"/>
            <p:nvPr/>
          </p:nvSpPr>
          <p:spPr>
            <a:xfrm>
              <a:off x="7911020" y="1960415"/>
              <a:ext cx="646331" cy="369332"/>
            </a:xfrm>
            <a:prstGeom prst="rect">
              <a:avLst/>
            </a:prstGeom>
            <a:noFill/>
          </p:spPr>
          <p:txBody>
            <a:bodyPr wrap="none" rtlCol="0">
              <a:spAutoFit/>
            </a:bodyPr>
            <a:lstStyle/>
            <a:p>
              <a:pPr algn="l"/>
              <a:r>
                <a:rPr lang="zh-TW" altLang="en-US" dirty="0"/>
                <a:t>組織</a:t>
              </a:r>
            </a:p>
          </p:txBody>
        </p:sp>
        <p:cxnSp>
          <p:nvCxnSpPr>
            <p:cNvPr id="22" name="直線單箭頭接點 21">
              <a:extLst>
                <a:ext uri="{FF2B5EF4-FFF2-40B4-BE49-F238E27FC236}">
                  <a16:creationId xmlns:a16="http://schemas.microsoft.com/office/drawing/2014/main" id="{79AA6C55-EBE1-49E1-A3A5-38B05C9C575E}"/>
                </a:ext>
              </a:extLst>
            </p:cNvPr>
            <p:cNvCxnSpPr>
              <a:stCxn id="6" idx="3"/>
              <a:endCxn id="11" idx="1"/>
            </p:cNvCxnSpPr>
            <p:nvPr/>
          </p:nvCxnSpPr>
          <p:spPr>
            <a:xfrm>
              <a:off x="3608065" y="3280112"/>
              <a:ext cx="2957731"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4" name="直線單箭頭接點 23">
              <a:extLst>
                <a:ext uri="{FF2B5EF4-FFF2-40B4-BE49-F238E27FC236}">
                  <a16:creationId xmlns:a16="http://schemas.microsoft.com/office/drawing/2014/main" id="{2187DB6C-227F-43DE-8A14-0E29450D7663}"/>
                </a:ext>
              </a:extLst>
            </p:cNvPr>
            <p:cNvCxnSpPr>
              <a:stCxn id="7" idx="3"/>
              <a:endCxn id="12" idx="1"/>
            </p:cNvCxnSpPr>
            <p:nvPr/>
          </p:nvCxnSpPr>
          <p:spPr>
            <a:xfrm>
              <a:off x="4583460" y="3851304"/>
              <a:ext cx="975395"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84542269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EFD856E5-95F0-42BF-8D08-D0576625D8E2}"/>
              </a:ext>
            </a:extLst>
          </p:cNvPr>
          <p:cNvSpPr>
            <a:spLocks noGrp="1"/>
          </p:cNvSpPr>
          <p:nvPr>
            <p:ph idx="1"/>
          </p:nvPr>
        </p:nvSpPr>
        <p:spPr/>
        <p:txBody>
          <a:bodyPr>
            <a:normAutofit/>
          </a:bodyPr>
          <a:lstStyle/>
          <a:p>
            <a:r>
              <a:rPr lang="zh-TW" altLang="en-US" dirty="0">
                <a:solidFill>
                  <a:srgbClr val="92D050"/>
                </a:solidFill>
              </a:rPr>
              <a:t>個案研究問題</a:t>
            </a:r>
          </a:p>
          <a:p>
            <a:pPr marL="971550" lvl="1" indent="-514350">
              <a:buFont typeface="+mj-lt"/>
              <a:buAutoNum type="arabicPeriod"/>
            </a:pPr>
            <a:r>
              <a:rPr lang="zh-TW" altLang="en-US" dirty="0"/>
              <a:t>家得寶經歷過哪些問題與挑戰？</a:t>
            </a:r>
            <a:endParaRPr lang="en-US" altLang="zh-TW" dirty="0"/>
          </a:p>
          <a:p>
            <a:pPr marL="971550" lvl="1" indent="-514350">
              <a:buFont typeface="+mj-lt"/>
              <a:buAutoNum type="arabicPeriod"/>
            </a:pPr>
            <a:r>
              <a:rPr lang="zh-TW" altLang="en-US" dirty="0"/>
              <a:t>請描述家得寶之管理、組織以及科技三者間的關係。並隨著時間的推移，這些關係有何變化？</a:t>
            </a:r>
          </a:p>
          <a:p>
            <a:pPr marL="971550" lvl="1" indent="-514350">
              <a:buFont typeface="+mj-lt"/>
              <a:buAutoNum type="arabicPeriod"/>
            </a:pPr>
            <a:r>
              <a:rPr lang="zh-TW" altLang="en-US" dirty="0"/>
              <a:t>家得寶的問題，與管理相關的有哪些？科技與技術因素的角色又分別為何？</a:t>
            </a:r>
          </a:p>
          <a:p>
            <a:pPr marL="971550" lvl="1" indent="-514350">
              <a:buFont typeface="+mj-lt"/>
              <a:buAutoNum type="arabicPeriod"/>
            </a:pPr>
            <a:r>
              <a:rPr lang="zh-TW" altLang="en-US" dirty="0"/>
              <a:t>家得寶的供應鏈副總裁馬克</a:t>
            </a:r>
            <a:r>
              <a:rPr lang="en-US" altLang="zh-TW" dirty="0"/>
              <a:t>• </a:t>
            </a:r>
            <a:r>
              <a:rPr lang="zh-TW" altLang="en-US" dirty="0"/>
              <a:t>赫利費德說：「公司並沒有最尖端的科技，但它仍為供應鏈帶來巨大的變革。」請討論這句話的啟示。</a:t>
            </a:r>
          </a:p>
        </p:txBody>
      </p:sp>
      <p:sp>
        <p:nvSpPr>
          <p:cNvPr id="4" name="投影片編號版面配置區 3">
            <a:extLst>
              <a:ext uri="{FF2B5EF4-FFF2-40B4-BE49-F238E27FC236}">
                <a16:creationId xmlns:a16="http://schemas.microsoft.com/office/drawing/2014/main" id="{35C4D9D5-870C-4D81-A8A9-C907A7AC70C5}"/>
              </a:ext>
            </a:extLst>
          </p:cNvPr>
          <p:cNvSpPr>
            <a:spLocks noGrp="1"/>
          </p:cNvSpPr>
          <p:nvPr>
            <p:ph type="sldNum" sz="quarter" idx="12"/>
          </p:nvPr>
        </p:nvSpPr>
        <p:spPr/>
        <p:txBody>
          <a:bodyPr/>
          <a:lstStyle/>
          <a:p>
            <a:fld id="{1A39A694-C9D2-4A1F-B22B-D5A13C3121DA}" type="slidenum">
              <a:rPr lang="en-US" altLang="ko-KR" smtClean="0"/>
              <a:pPr/>
              <a:t>48</a:t>
            </a:fld>
            <a:endParaRPr lang="en-US" altLang="ko-KR"/>
          </a:p>
        </p:txBody>
      </p:sp>
      <p:sp>
        <p:nvSpPr>
          <p:cNvPr id="5" name="標題 4">
            <a:extLst>
              <a:ext uri="{FF2B5EF4-FFF2-40B4-BE49-F238E27FC236}">
                <a16:creationId xmlns:a16="http://schemas.microsoft.com/office/drawing/2014/main" id="{D4ECB455-BB53-4DDF-A977-23CA1FFE0A03}"/>
              </a:ext>
            </a:extLst>
          </p:cNvPr>
          <p:cNvSpPr>
            <a:spLocks noGrp="1"/>
          </p:cNvSpPr>
          <p:nvPr>
            <p:ph type="title"/>
          </p:nvPr>
        </p:nvSpPr>
        <p:spPr/>
        <p:txBody>
          <a:bodyPr/>
          <a:lstStyle/>
          <a:p>
            <a:r>
              <a:rPr lang="zh-TW" altLang="en-US"/>
              <a:t>個案研究：家得寶利用新系統進行再造</a:t>
            </a:r>
            <a:endParaRPr lang="zh-TW" altLang="en-US" dirty="0"/>
          </a:p>
        </p:txBody>
      </p:sp>
      <p:pic>
        <p:nvPicPr>
          <p:cNvPr id="13" name="圖片 12">
            <a:extLst>
              <a:ext uri="{FF2B5EF4-FFF2-40B4-BE49-F238E27FC236}">
                <a16:creationId xmlns:a16="http://schemas.microsoft.com/office/drawing/2014/main" id="{B4E32BFD-2344-46EA-98D2-E07F6F65E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893" y="1052737"/>
            <a:ext cx="1219200" cy="1219200"/>
          </a:xfrm>
          <a:prstGeom prst="rect">
            <a:avLst/>
          </a:prstGeom>
        </p:spPr>
      </p:pic>
    </p:spTree>
    <p:extLst>
      <p:ext uri="{BB962C8B-B14F-4D97-AF65-F5344CB8AC3E}">
        <p14:creationId xmlns:p14="http://schemas.microsoft.com/office/powerpoint/2010/main" val="394169345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982648D-F1F4-47CA-BD82-D777E7ABE338}"/>
              </a:ext>
            </a:extLst>
          </p:cNvPr>
          <p:cNvSpPr>
            <a:spLocks noGrp="1"/>
          </p:cNvSpPr>
          <p:nvPr>
            <p:ph type="sldNum" sz="quarter" idx="12"/>
          </p:nvPr>
        </p:nvSpPr>
        <p:spPr/>
        <p:txBody>
          <a:bodyPr/>
          <a:lstStyle/>
          <a:p>
            <a:fld id="{D55CB18B-31BB-4254-9559-1B86933C9FD7}" type="slidenum">
              <a:rPr lang="en-US" altLang="ko-KR" smtClean="0"/>
              <a:pPr/>
              <a:t>49</a:t>
            </a:fld>
            <a:endParaRPr lang="en-US" altLang="ko-KR"/>
          </a:p>
        </p:txBody>
      </p:sp>
      <p:sp>
        <p:nvSpPr>
          <p:cNvPr id="6" name="Rectangle 3">
            <a:extLst>
              <a:ext uri="{FF2B5EF4-FFF2-40B4-BE49-F238E27FC236}">
                <a16:creationId xmlns:a16="http://schemas.microsoft.com/office/drawing/2014/main" id="{878E9B5E-D140-4383-9BD4-684CA1D46884}"/>
              </a:ext>
            </a:extLst>
          </p:cNvPr>
          <p:cNvSpPr/>
          <p:nvPr/>
        </p:nvSpPr>
        <p:spPr>
          <a:xfrm>
            <a:off x="2034177" y="3873361"/>
            <a:ext cx="5001463" cy="72422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ignika" panose="02010003020600000004" pitchFamily="50" charset="0"/>
              </a:rPr>
              <a:t>THANKS FOR WATCHING</a:t>
            </a:r>
          </a:p>
        </p:txBody>
      </p:sp>
      <p:grpSp>
        <p:nvGrpSpPr>
          <p:cNvPr id="7" name="Group 76">
            <a:extLst>
              <a:ext uri="{FF2B5EF4-FFF2-40B4-BE49-F238E27FC236}">
                <a16:creationId xmlns:a16="http://schemas.microsoft.com/office/drawing/2014/main" id="{BD1C7305-024E-4639-B6C9-50EAB9AAA763}"/>
              </a:ext>
            </a:extLst>
          </p:cNvPr>
          <p:cNvGrpSpPr/>
          <p:nvPr/>
        </p:nvGrpSpPr>
        <p:grpSpPr>
          <a:xfrm>
            <a:off x="3059832" y="815665"/>
            <a:ext cx="3010442" cy="2428995"/>
            <a:chOff x="4585077" y="1387391"/>
            <a:chExt cx="3010442" cy="2428995"/>
          </a:xfrm>
        </p:grpSpPr>
        <p:sp>
          <p:nvSpPr>
            <p:cNvPr id="8" name="Rectangle 29">
              <a:extLst>
                <a:ext uri="{FF2B5EF4-FFF2-40B4-BE49-F238E27FC236}">
                  <a16:creationId xmlns:a16="http://schemas.microsoft.com/office/drawing/2014/main" id="{EAE3324B-7B40-40D5-BCB9-854C6BD94AAF}"/>
                </a:ext>
              </a:extLst>
            </p:cNvPr>
            <p:cNvSpPr>
              <a:spLocks noChangeArrowheads="1"/>
            </p:cNvSpPr>
            <p:nvPr/>
          </p:nvSpPr>
          <p:spPr bwMode="auto">
            <a:xfrm>
              <a:off x="5906366"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1">
              <a:extLst>
                <a:ext uri="{FF2B5EF4-FFF2-40B4-BE49-F238E27FC236}">
                  <a16:creationId xmlns:a16="http://schemas.microsoft.com/office/drawing/2014/main" id="{4B148985-1A51-4264-AA62-33EAE8B080EF}"/>
                </a:ext>
              </a:extLst>
            </p:cNvPr>
            <p:cNvSpPr>
              <a:spLocks noChangeArrowheads="1"/>
            </p:cNvSpPr>
            <p:nvPr/>
          </p:nvSpPr>
          <p:spPr bwMode="auto">
            <a:xfrm>
              <a:off x="6263107"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71">
              <a:extLst>
                <a:ext uri="{FF2B5EF4-FFF2-40B4-BE49-F238E27FC236}">
                  <a16:creationId xmlns:a16="http://schemas.microsoft.com/office/drawing/2014/main" id="{FE5B4B9D-A72E-4533-8AD9-87AF274E2268}"/>
                </a:ext>
              </a:extLst>
            </p:cNvPr>
            <p:cNvGrpSpPr/>
            <p:nvPr/>
          </p:nvGrpSpPr>
          <p:grpSpPr>
            <a:xfrm>
              <a:off x="4585077" y="1387391"/>
              <a:ext cx="3010442" cy="1726871"/>
              <a:chOff x="4585077" y="1387391"/>
              <a:chExt cx="3010442" cy="1726871"/>
            </a:xfrm>
          </p:grpSpPr>
          <p:sp>
            <p:nvSpPr>
              <p:cNvPr id="26" name="Freeform 32">
                <a:extLst>
                  <a:ext uri="{FF2B5EF4-FFF2-40B4-BE49-F238E27FC236}">
                    <a16:creationId xmlns:a16="http://schemas.microsoft.com/office/drawing/2014/main" id="{3F97310B-C50A-4ED9-95DB-BB34228B1A06}"/>
                  </a:ext>
                </a:extLst>
              </p:cNvPr>
              <p:cNvSpPr>
                <a:spLocks/>
              </p:cNvSpPr>
              <p:nvPr/>
            </p:nvSpPr>
            <p:spPr bwMode="auto">
              <a:xfrm>
                <a:off x="4585077" y="1387391"/>
                <a:ext cx="1505619" cy="1726870"/>
              </a:xfrm>
              <a:custGeom>
                <a:avLst/>
                <a:gdLst>
                  <a:gd name="T0" fmla="*/ 801 w 801"/>
                  <a:gd name="T1" fmla="*/ 0 h 901"/>
                  <a:gd name="T2" fmla="*/ 701 w 801"/>
                  <a:gd name="T3" fmla="*/ 901 h 901"/>
                  <a:gd name="T4" fmla="*/ 730 w 801"/>
                  <a:gd name="T5" fmla="*/ 901 h 901"/>
                  <a:gd name="T6" fmla="*/ 801 w 801"/>
                  <a:gd name="T7" fmla="*/ 0 h 901"/>
                </a:gdLst>
                <a:ahLst/>
                <a:cxnLst>
                  <a:cxn ang="0">
                    <a:pos x="T0" y="T1"/>
                  </a:cxn>
                  <a:cxn ang="0">
                    <a:pos x="T2" y="T3"/>
                  </a:cxn>
                  <a:cxn ang="0">
                    <a:pos x="T4" y="T5"/>
                  </a:cxn>
                  <a:cxn ang="0">
                    <a:pos x="T6" y="T7"/>
                  </a:cxn>
                </a:cxnLst>
                <a:rect l="0" t="0" r="r" b="b"/>
                <a:pathLst>
                  <a:path w="801" h="901">
                    <a:moveTo>
                      <a:pt x="801" y="0"/>
                    </a:moveTo>
                    <a:cubicBezTo>
                      <a:pt x="0" y="0"/>
                      <a:pt x="701" y="901"/>
                      <a:pt x="701" y="901"/>
                    </a:cubicBezTo>
                    <a:cubicBezTo>
                      <a:pt x="730" y="901"/>
                      <a:pt x="730" y="901"/>
                      <a:pt x="730" y="901"/>
                    </a:cubicBezTo>
                    <a:cubicBezTo>
                      <a:pt x="571" y="663"/>
                      <a:pt x="244" y="79"/>
                      <a:pt x="801" y="0"/>
                    </a:cubicBezTo>
                  </a:path>
                </a:pathLst>
              </a:custGeom>
              <a:solidFill>
                <a:srgbClr val="00BBD6">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F48491AF-E5A9-4F4B-B3E7-B4966BDFD75C}"/>
                  </a:ext>
                </a:extLst>
              </p:cNvPr>
              <p:cNvSpPr>
                <a:spLocks/>
              </p:cNvSpPr>
              <p:nvPr/>
            </p:nvSpPr>
            <p:spPr bwMode="auto">
              <a:xfrm>
                <a:off x="5043516" y="1387391"/>
                <a:ext cx="1047179" cy="1726870"/>
              </a:xfrm>
              <a:custGeom>
                <a:avLst/>
                <a:gdLst>
                  <a:gd name="T0" fmla="*/ 557 w 557"/>
                  <a:gd name="T1" fmla="*/ 0 h 901"/>
                  <a:gd name="T2" fmla="*/ 486 w 557"/>
                  <a:gd name="T3" fmla="*/ 901 h 901"/>
                  <a:gd name="T4" fmla="*/ 506 w 557"/>
                  <a:gd name="T5" fmla="*/ 901 h 901"/>
                  <a:gd name="T6" fmla="*/ 557 w 557"/>
                  <a:gd name="T7" fmla="*/ 0 h 901"/>
                </a:gdLst>
                <a:ahLst/>
                <a:cxnLst>
                  <a:cxn ang="0">
                    <a:pos x="T0" y="T1"/>
                  </a:cxn>
                  <a:cxn ang="0">
                    <a:pos x="T2" y="T3"/>
                  </a:cxn>
                  <a:cxn ang="0">
                    <a:pos x="T4" y="T5"/>
                  </a:cxn>
                  <a:cxn ang="0">
                    <a:pos x="T6" y="T7"/>
                  </a:cxn>
                </a:cxnLst>
                <a:rect l="0" t="0" r="r" b="b"/>
                <a:pathLst>
                  <a:path w="557" h="901">
                    <a:moveTo>
                      <a:pt x="557" y="0"/>
                    </a:moveTo>
                    <a:cubicBezTo>
                      <a:pt x="0" y="79"/>
                      <a:pt x="327" y="663"/>
                      <a:pt x="486" y="901"/>
                    </a:cubicBezTo>
                    <a:cubicBezTo>
                      <a:pt x="506" y="901"/>
                      <a:pt x="506" y="901"/>
                      <a:pt x="506" y="901"/>
                    </a:cubicBezTo>
                    <a:cubicBezTo>
                      <a:pt x="393" y="663"/>
                      <a:pt x="159" y="79"/>
                      <a:pt x="557" y="0"/>
                    </a:cubicBezTo>
                  </a:path>
                </a:pathLst>
              </a:custGeom>
              <a:solidFill>
                <a:srgbClr val="F49D15">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96742004-1B24-4A07-B916-1CDC453E5F3A}"/>
                  </a:ext>
                </a:extLst>
              </p:cNvPr>
              <p:cNvSpPr>
                <a:spLocks/>
              </p:cNvSpPr>
              <p:nvPr/>
            </p:nvSpPr>
            <p:spPr bwMode="auto">
              <a:xfrm>
                <a:off x="5641791" y="1387391"/>
                <a:ext cx="448905" cy="1726870"/>
              </a:xfrm>
              <a:custGeom>
                <a:avLst/>
                <a:gdLst>
                  <a:gd name="T0" fmla="*/ 239 w 239"/>
                  <a:gd name="T1" fmla="*/ 0 h 901"/>
                  <a:gd name="T2" fmla="*/ 208 w 239"/>
                  <a:gd name="T3" fmla="*/ 901 h 901"/>
                  <a:gd name="T4" fmla="*/ 239 w 239"/>
                  <a:gd name="T5" fmla="*/ 901 h 901"/>
                  <a:gd name="T6" fmla="*/ 239 w 239"/>
                  <a:gd name="T7" fmla="*/ 0 h 901"/>
                </a:gdLst>
                <a:ahLst/>
                <a:cxnLst>
                  <a:cxn ang="0">
                    <a:pos x="T0" y="T1"/>
                  </a:cxn>
                  <a:cxn ang="0">
                    <a:pos x="T2" y="T3"/>
                  </a:cxn>
                  <a:cxn ang="0">
                    <a:pos x="T4" y="T5"/>
                  </a:cxn>
                  <a:cxn ang="0">
                    <a:pos x="T6" y="T7"/>
                  </a:cxn>
                </a:cxnLst>
                <a:rect l="0" t="0" r="r" b="b"/>
                <a:pathLst>
                  <a:path w="239" h="901">
                    <a:moveTo>
                      <a:pt x="239" y="0"/>
                    </a:moveTo>
                    <a:cubicBezTo>
                      <a:pt x="0" y="79"/>
                      <a:pt x="140" y="663"/>
                      <a:pt x="208" y="901"/>
                    </a:cubicBezTo>
                    <a:cubicBezTo>
                      <a:pt x="239" y="901"/>
                      <a:pt x="239" y="901"/>
                      <a:pt x="239" y="901"/>
                    </a:cubicBezTo>
                    <a:cubicBezTo>
                      <a:pt x="239" y="0"/>
                      <a:pt x="239" y="0"/>
                      <a:pt x="239" y="0"/>
                    </a:cubicBezTo>
                  </a:path>
                </a:pathLst>
              </a:custGeom>
              <a:solidFill>
                <a:srgbClr val="0EBEA9">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27126938-7B26-43AB-84FE-A9AA8F14F15D}"/>
                  </a:ext>
                </a:extLst>
              </p:cNvPr>
              <p:cNvSpPr>
                <a:spLocks/>
              </p:cNvSpPr>
              <p:nvPr/>
            </p:nvSpPr>
            <p:spPr bwMode="auto">
              <a:xfrm>
                <a:off x="5342256" y="1387391"/>
                <a:ext cx="748439" cy="1726870"/>
              </a:xfrm>
              <a:custGeom>
                <a:avLst/>
                <a:gdLst>
                  <a:gd name="T0" fmla="*/ 398 w 398"/>
                  <a:gd name="T1" fmla="*/ 0 h 901"/>
                  <a:gd name="T2" fmla="*/ 347 w 398"/>
                  <a:gd name="T3" fmla="*/ 901 h 901"/>
                  <a:gd name="T4" fmla="*/ 367 w 398"/>
                  <a:gd name="T5" fmla="*/ 901 h 901"/>
                  <a:gd name="T6" fmla="*/ 398 w 398"/>
                  <a:gd name="T7" fmla="*/ 0 h 901"/>
                </a:gdLst>
                <a:ahLst/>
                <a:cxnLst>
                  <a:cxn ang="0">
                    <a:pos x="T0" y="T1"/>
                  </a:cxn>
                  <a:cxn ang="0">
                    <a:pos x="T2" y="T3"/>
                  </a:cxn>
                  <a:cxn ang="0">
                    <a:pos x="T4" y="T5"/>
                  </a:cxn>
                  <a:cxn ang="0">
                    <a:pos x="T6" y="T7"/>
                  </a:cxn>
                </a:cxnLst>
                <a:rect l="0" t="0" r="r" b="b"/>
                <a:pathLst>
                  <a:path w="398" h="901">
                    <a:moveTo>
                      <a:pt x="398" y="0"/>
                    </a:moveTo>
                    <a:cubicBezTo>
                      <a:pt x="0" y="79"/>
                      <a:pt x="234" y="663"/>
                      <a:pt x="347" y="901"/>
                    </a:cubicBezTo>
                    <a:cubicBezTo>
                      <a:pt x="367" y="901"/>
                      <a:pt x="367" y="901"/>
                      <a:pt x="367" y="901"/>
                    </a:cubicBezTo>
                    <a:cubicBezTo>
                      <a:pt x="299" y="663"/>
                      <a:pt x="159" y="79"/>
                      <a:pt x="398" y="0"/>
                    </a:cubicBezTo>
                  </a:path>
                </a:pathLst>
              </a:custGeom>
              <a:solidFill>
                <a:srgbClr val="9BC319">
                  <a:alpha val="9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5063A000-3BFB-46B8-BB53-B6498FF45EE6}"/>
                  </a:ext>
                </a:extLst>
              </p:cNvPr>
              <p:cNvSpPr>
                <a:spLocks/>
              </p:cNvSpPr>
              <p:nvPr/>
            </p:nvSpPr>
            <p:spPr bwMode="auto">
              <a:xfrm>
                <a:off x="6090695" y="1387391"/>
                <a:ext cx="1504824" cy="1726870"/>
              </a:xfrm>
              <a:custGeom>
                <a:avLst/>
                <a:gdLst>
                  <a:gd name="T0" fmla="*/ 0 w 801"/>
                  <a:gd name="T1" fmla="*/ 0 h 901"/>
                  <a:gd name="T2" fmla="*/ 100 w 801"/>
                  <a:gd name="T3" fmla="*/ 901 h 901"/>
                  <a:gd name="T4" fmla="*/ 71 w 801"/>
                  <a:gd name="T5" fmla="*/ 901 h 901"/>
                  <a:gd name="T6" fmla="*/ 0 w 801"/>
                  <a:gd name="T7" fmla="*/ 0 h 901"/>
                </a:gdLst>
                <a:ahLst/>
                <a:cxnLst>
                  <a:cxn ang="0">
                    <a:pos x="T0" y="T1"/>
                  </a:cxn>
                  <a:cxn ang="0">
                    <a:pos x="T2" y="T3"/>
                  </a:cxn>
                  <a:cxn ang="0">
                    <a:pos x="T4" y="T5"/>
                  </a:cxn>
                  <a:cxn ang="0">
                    <a:pos x="T6" y="T7"/>
                  </a:cxn>
                </a:cxnLst>
                <a:rect l="0" t="0" r="r" b="b"/>
                <a:pathLst>
                  <a:path w="801" h="901">
                    <a:moveTo>
                      <a:pt x="0" y="0"/>
                    </a:moveTo>
                    <a:cubicBezTo>
                      <a:pt x="801" y="0"/>
                      <a:pt x="100" y="901"/>
                      <a:pt x="100" y="901"/>
                    </a:cubicBezTo>
                    <a:cubicBezTo>
                      <a:pt x="71" y="901"/>
                      <a:pt x="71" y="901"/>
                      <a:pt x="71" y="901"/>
                    </a:cubicBezTo>
                    <a:cubicBezTo>
                      <a:pt x="229" y="663"/>
                      <a:pt x="556" y="79"/>
                      <a:pt x="0" y="0"/>
                    </a:cubicBezTo>
                  </a:path>
                </a:pathLst>
              </a:custGeom>
              <a:solidFill>
                <a:srgbClr val="AC59C1">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18F416FC-D508-47E1-A076-26D04D044557}"/>
                  </a:ext>
                </a:extLst>
              </p:cNvPr>
              <p:cNvSpPr>
                <a:spLocks/>
              </p:cNvSpPr>
              <p:nvPr/>
            </p:nvSpPr>
            <p:spPr bwMode="auto">
              <a:xfrm>
                <a:off x="6090695" y="1387391"/>
                <a:ext cx="1044796" cy="1726870"/>
              </a:xfrm>
              <a:custGeom>
                <a:avLst/>
                <a:gdLst>
                  <a:gd name="T0" fmla="*/ 0 w 556"/>
                  <a:gd name="T1" fmla="*/ 0 h 901"/>
                  <a:gd name="T2" fmla="*/ 71 w 556"/>
                  <a:gd name="T3" fmla="*/ 901 h 901"/>
                  <a:gd name="T4" fmla="*/ 50 w 556"/>
                  <a:gd name="T5" fmla="*/ 901 h 901"/>
                  <a:gd name="T6" fmla="*/ 0 w 556"/>
                  <a:gd name="T7" fmla="*/ 0 h 901"/>
                </a:gdLst>
                <a:ahLst/>
                <a:cxnLst>
                  <a:cxn ang="0">
                    <a:pos x="T0" y="T1"/>
                  </a:cxn>
                  <a:cxn ang="0">
                    <a:pos x="T2" y="T3"/>
                  </a:cxn>
                  <a:cxn ang="0">
                    <a:pos x="T4" y="T5"/>
                  </a:cxn>
                  <a:cxn ang="0">
                    <a:pos x="T6" y="T7"/>
                  </a:cxn>
                </a:cxnLst>
                <a:rect l="0" t="0" r="r" b="b"/>
                <a:pathLst>
                  <a:path w="556" h="901">
                    <a:moveTo>
                      <a:pt x="0" y="0"/>
                    </a:moveTo>
                    <a:cubicBezTo>
                      <a:pt x="556" y="79"/>
                      <a:pt x="229" y="663"/>
                      <a:pt x="71" y="901"/>
                    </a:cubicBezTo>
                    <a:cubicBezTo>
                      <a:pt x="50" y="901"/>
                      <a:pt x="50" y="901"/>
                      <a:pt x="50" y="901"/>
                    </a:cubicBezTo>
                    <a:cubicBezTo>
                      <a:pt x="164" y="663"/>
                      <a:pt x="397" y="79"/>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13BDC51B-08B5-471F-9A09-3995B2DBE568}"/>
                  </a:ext>
                </a:extLst>
              </p:cNvPr>
              <p:cNvSpPr>
                <a:spLocks/>
              </p:cNvSpPr>
              <p:nvPr/>
            </p:nvSpPr>
            <p:spPr bwMode="auto">
              <a:xfrm>
                <a:off x="6090695" y="1387391"/>
                <a:ext cx="447316" cy="1726870"/>
              </a:xfrm>
              <a:custGeom>
                <a:avLst/>
                <a:gdLst>
                  <a:gd name="T0" fmla="*/ 0 w 238"/>
                  <a:gd name="T1" fmla="*/ 0 h 901"/>
                  <a:gd name="T2" fmla="*/ 30 w 238"/>
                  <a:gd name="T3" fmla="*/ 901 h 901"/>
                  <a:gd name="T4" fmla="*/ 0 w 238"/>
                  <a:gd name="T5" fmla="*/ 901 h 901"/>
                  <a:gd name="T6" fmla="*/ 0 w 238"/>
                  <a:gd name="T7" fmla="*/ 0 h 901"/>
                </a:gdLst>
                <a:ahLst/>
                <a:cxnLst>
                  <a:cxn ang="0">
                    <a:pos x="T0" y="T1"/>
                  </a:cxn>
                  <a:cxn ang="0">
                    <a:pos x="T2" y="T3"/>
                  </a:cxn>
                  <a:cxn ang="0">
                    <a:pos x="T4" y="T5"/>
                  </a:cxn>
                  <a:cxn ang="0">
                    <a:pos x="T6" y="T7"/>
                  </a:cxn>
                </a:cxnLst>
                <a:rect l="0" t="0" r="r" b="b"/>
                <a:pathLst>
                  <a:path w="238" h="901">
                    <a:moveTo>
                      <a:pt x="0" y="0"/>
                    </a:moveTo>
                    <a:cubicBezTo>
                      <a:pt x="238" y="79"/>
                      <a:pt x="98" y="663"/>
                      <a:pt x="30" y="901"/>
                    </a:cubicBezTo>
                    <a:cubicBezTo>
                      <a:pt x="0" y="901"/>
                      <a:pt x="0" y="901"/>
                      <a:pt x="0" y="901"/>
                    </a:cubicBezTo>
                    <a:cubicBezTo>
                      <a:pt x="0" y="0"/>
                      <a:pt x="0" y="0"/>
                      <a:pt x="0" y="0"/>
                    </a:cubicBezTo>
                  </a:path>
                </a:pathLst>
              </a:custGeom>
              <a:solidFill>
                <a:srgbClr val="F13B48">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B3B8653E-0A39-405D-9E8E-FF7B84B29F75}"/>
                  </a:ext>
                </a:extLst>
              </p:cNvPr>
              <p:cNvSpPr>
                <a:spLocks/>
              </p:cNvSpPr>
              <p:nvPr/>
            </p:nvSpPr>
            <p:spPr bwMode="auto">
              <a:xfrm>
                <a:off x="6090695" y="1387391"/>
                <a:ext cx="746056" cy="1726870"/>
              </a:xfrm>
              <a:custGeom>
                <a:avLst/>
                <a:gdLst>
                  <a:gd name="T0" fmla="*/ 0 w 397"/>
                  <a:gd name="T1" fmla="*/ 0 h 901"/>
                  <a:gd name="T2" fmla="*/ 50 w 397"/>
                  <a:gd name="T3" fmla="*/ 901 h 901"/>
                  <a:gd name="T4" fmla="*/ 30 w 397"/>
                  <a:gd name="T5" fmla="*/ 901 h 901"/>
                  <a:gd name="T6" fmla="*/ 0 w 397"/>
                  <a:gd name="T7" fmla="*/ 0 h 901"/>
                </a:gdLst>
                <a:ahLst/>
                <a:cxnLst>
                  <a:cxn ang="0">
                    <a:pos x="T0" y="T1"/>
                  </a:cxn>
                  <a:cxn ang="0">
                    <a:pos x="T2" y="T3"/>
                  </a:cxn>
                  <a:cxn ang="0">
                    <a:pos x="T4" y="T5"/>
                  </a:cxn>
                  <a:cxn ang="0">
                    <a:pos x="T6" y="T7"/>
                  </a:cxn>
                </a:cxnLst>
                <a:rect l="0" t="0" r="r" b="b"/>
                <a:pathLst>
                  <a:path w="397" h="901">
                    <a:moveTo>
                      <a:pt x="0" y="0"/>
                    </a:moveTo>
                    <a:cubicBezTo>
                      <a:pt x="397" y="79"/>
                      <a:pt x="164" y="663"/>
                      <a:pt x="50" y="901"/>
                    </a:cubicBezTo>
                    <a:cubicBezTo>
                      <a:pt x="30" y="901"/>
                      <a:pt x="30" y="901"/>
                      <a:pt x="30" y="901"/>
                    </a:cubicBezTo>
                    <a:cubicBezTo>
                      <a:pt x="98" y="663"/>
                      <a:pt x="238" y="79"/>
                      <a:pt x="0" y="0"/>
                    </a:cubicBezTo>
                  </a:path>
                </a:pathLst>
              </a:custGeom>
              <a:solidFill>
                <a:srgbClr val="937863">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6">
                <a:extLst>
                  <a:ext uri="{FF2B5EF4-FFF2-40B4-BE49-F238E27FC236}">
                    <a16:creationId xmlns:a16="http://schemas.microsoft.com/office/drawing/2014/main" id="{88C25655-892C-4CD9-9A3A-5F63A915526A}"/>
                  </a:ext>
                </a:extLst>
              </p:cNvPr>
              <p:cNvSpPr>
                <a:spLocks noEditPoints="1"/>
              </p:cNvSpPr>
              <p:nvPr/>
            </p:nvSpPr>
            <p:spPr bwMode="auto">
              <a:xfrm>
                <a:off x="6278202" y="3111020"/>
                <a:ext cx="2384" cy="3241"/>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0 w 1"/>
                  <a:gd name="T23" fmla="*/ 2 h 2"/>
                  <a:gd name="T24" fmla="*/ 0 w 1"/>
                  <a:gd name="T25" fmla="*/ 2 h 2"/>
                  <a:gd name="T26" fmla="*/ 0 w 1"/>
                  <a:gd name="T27" fmla="*/ 2 h 2"/>
                  <a:gd name="T28" fmla="*/ 0 w 1"/>
                  <a:gd name="T29" fmla="*/ 2 h 2"/>
                  <a:gd name="T30" fmla="*/ 0 w 1"/>
                  <a:gd name="T31" fmla="*/ 1 h 2"/>
                  <a:gd name="T32" fmla="*/ 0 w 1"/>
                  <a:gd name="T33" fmla="*/ 2 h 2"/>
                  <a:gd name="T34" fmla="*/ 0 w 1"/>
                  <a:gd name="T35" fmla="*/ 1 h 2"/>
                  <a:gd name="T36" fmla="*/ 0 w 1"/>
                  <a:gd name="T37" fmla="*/ 1 h 2"/>
                  <a:gd name="T38" fmla="*/ 0 w 1"/>
                  <a:gd name="T39" fmla="*/ 1 h 2"/>
                  <a:gd name="T40" fmla="*/ 0 w 1"/>
                  <a:gd name="T41" fmla="*/ 1 h 2"/>
                  <a:gd name="T42" fmla="*/ 1 w 1"/>
                  <a:gd name="T43" fmla="*/ 1 h 2"/>
                  <a:gd name="T44" fmla="*/ 0 w 1"/>
                  <a:gd name="T45" fmla="*/ 1 h 2"/>
                  <a:gd name="T46" fmla="*/ 1 w 1"/>
                  <a:gd name="T47" fmla="*/ 1 h 2"/>
                  <a:gd name="T48" fmla="*/ 1 w 1"/>
                  <a:gd name="T49" fmla="*/ 0 h 2"/>
                  <a:gd name="T50" fmla="*/ 1 w 1"/>
                  <a:gd name="T51" fmla="*/ 0 h 2"/>
                  <a:gd name="T52" fmla="*/ 1 w 1"/>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1" y="1"/>
                    </a:moveTo>
                    <a:cubicBezTo>
                      <a:pt x="1" y="1"/>
                      <a:pt x="0" y="1"/>
                      <a:pt x="0" y="1"/>
                    </a:cubicBezTo>
                    <a:cubicBezTo>
                      <a:pt x="0" y="1"/>
                      <a:pt x="1" y="1"/>
                      <a:pt x="1" y="1"/>
                    </a:cubicBezTo>
                    <a:moveTo>
                      <a:pt x="1" y="0"/>
                    </a:moveTo>
                    <a:cubicBezTo>
                      <a:pt x="1" y="0"/>
                      <a:pt x="1" y="0"/>
                      <a:pt x="1" y="0"/>
                    </a:cubicBezTo>
                    <a:cubicBezTo>
                      <a:pt x="1" y="0"/>
                      <a:pt x="1" y="0"/>
                      <a:pt x="1"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
                <a:extLst>
                  <a:ext uri="{FF2B5EF4-FFF2-40B4-BE49-F238E27FC236}">
                    <a16:creationId xmlns:a16="http://schemas.microsoft.com/office/drawing/2014/main" id="{5EC1D9BA-8566-4F35-99BB-8E0CB3BF857F}"/>
                  </a:ext>
                </a:extLst>
              </p:cNvPr>
              <p:cNvSpPr>
                <a:spLocks/>
              </p:cNvSpPr>
              <p:nvPr/>
            </p:nvSpPr>
            <p:spPr bwMode="auto">
              <a:xfrm>
                <a:off x="6224175" y="2089160"/>
                <a:ext cx="567288" cy="1025101"/>
              </a:xfrm>
              <a:custGeom>
                <a:avLst/>
                <a:gdLst>
                  <a:gd name="T0" fmla="*/ 302 w 302"/>
                  <a:gd name="T1" fmla="*/ 0 h 535"/>
                  <a:gd name="T2" fmla="*/ 235 w 302"/>
                  <a:gd name="T3" fmla="*/ 11 h 535"/>
                  <a:gd name="T4" fmla="*/ 0 w 302"/>
                  <a:gd name="T5" fmla="*/ 535 h 535"/>
                  <a:gd name="T6" fmla="*/ 29 w 302"/>
                  <a:gd name="T7" fmla="*/ 535 h 535"/>
                  <a:gd name="T8" fmla="*/ 29 w 302"/>
                  <a:gd name="T9" fmla="*/ 535 h 535"/>
                  <a:gd name="T10" fmla="*/ 29 w 302"/>
                  <a:gd name="T11" fmla="*/ 535 h 535"/>
                  <a:gd name="T12" fmla="*/ 29 w 302"/>
                  <a:gd name="T13" fmla="*/ 535 h 535"/>
                  <a:gd name="T14" fmla="*/ 29 w 302"/>
                  <a:gd name="T15" fmla="*/ 535 h 535"/>
                  <a:gd name="T16" fmla="*/ 29 w 302"/>
                  <a:gd name="T17" fmla="*/ 535 h 535"/>
                  <a:gd name="T18" fmla="*/ 29 w 302"/>
                  <a:gd name="T19" fmla="*/ 535 h 535"/>
                  <a:gd name="T20" fmla="*/ 29 w 302"/>
                  <a:gd name="T21" fmla="*/ 535 h 535"/>
                  <a:gd name="T22" fmla="*/ 29 w 302"/>
                  <a:gd name="T23" fmla="*/ 535 h 535"/>
                  <a:gd name="T24" fmla="*/ 29 w 302"/>
                  <a:gd name="T25" fmla="*/ 535 h 535"/>
                  <a:gd name="T26" fmla="*/ 29 w 302"/>
                  <a:gd name="T27" fmla="*/ 535 h 535"/>
                  <a:gd name="T28" fmla="*/ 29 w 302"/>
                  <a:gd name="T29" fmla="*/ 535 h 535"/>
                  <a:gd name="T30" fmla="*/ 29 w 302"/>
                  <a:gd name="T31" fmla="*/ 534 h 535"/>
                  <a:gd name="T32" fmla="*/ 29 w 302"/>
                  <a:gd name="T33" fmla="*/ 534 h 535"/>
                  <a:gd name="T34" fmla="*/ 29 w 302"/>
                  <a:gd name="T35" fmla="*/ 534 h 535"/>
                  <a:gd name="T36" fmla="*/ 29 w 302"/>
                  <a:gd name="T37" fmla="*/ 534 h 535"/>
                  <a:gd name="T38" fmla="*/ 30 w 302"/>
                  <a:gd name="T39" fmla="*/ 534 h 535"/>
                  <a:gd name="T40" fmla="*/ 30 w 302"/>
                  <a:gd name="T41" fmla="*/ 533 h 535"/>
                  <a:gd name="T42" fmla="*/ 30 w 302"/>
                  <a:gd name="T43" fmla="*/ 533 h 535"/>
                  <a:gd name="T44" fmla="*/ 302 w 302"/>
                  <a:gd name="T45"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535">
                    <a:moveTo>
                      <a:pt x="302" y="0"/>
                    </a:moveTo>
                    <a:cubicBezTo>
                      <a:pt x="280" y="3"/>
                      <a:pt x="257" y="7"/>
                      <a:pt x="235" y="11"/>
                    </a:cubicBezTo>
                    <a:cubicBezTo>
                      <a:pt x="207" y="200"/>
                      <a:pt x="81" y="413"/>
                      <a:pt x="0"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4"/>
                      <a:pt x="29" y="534"/>
                    </a:cubicBezTo>
                    <a:cubicBezTo>
                      <a:pt x="29" y="534"/>
                      <a:pt x="29" y="534"/>
                      <a:pt x="29" y="534"/>
                    </a:cubicBezTo>
                    <a:cubicBezTo>
                      <a:pt x="29" y="534"/>
                      <a:pt x="29" y="534"/>
                      <a:pt x="29" y="534"/>
                    </a:cubicBezTo>
                    <a:cubicBezTo>
                      <a:pt x="29" y="534"/>
                      <a:pt x="29" y="534"/>
                      <a:pt x="29" y="534"/>
                    </a:cubicBezTo>
                    <a:cubicBezTo>
                      <a:pt x="29" y="534"/>
                      <a:pt x="30" y="534"/>
                      <a:pt x="30" y="534"/>
                    </a:cubicBezTo>
                    <a:cubicBezTo>
                      <a:pt x="30" y="534"/>
                      <a:pt x="30" y="533"/>
                      <a:pt x="30" y="533"/>
                    </a:cubicBezTo>
                    <a:cubicBezTo>
                      <a:pt x="30" y="533"/>
                      <a:pt x="30" y="533"/>
                      <a:pt x="30" y="533"/>
                    </a:cubicBezTo>
                    <a:cubicBezTo>
                      <a:pt x="49" y="508"/>
                      <a:pt x="253" y="238"/>
                      <a:pt x="302" y="0"/>
                    </a:cubicBezTo>
                  </a:path>
                </a:pathLst>
              </a:custGeom>
              <a:solidFill>
                <a:srgbClr val="AC5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8">
                <a:extLst>
                  <a:ext uri="{FF2B5EF4-FFF2-40B4-BE49-F238E27FC236}">
                    <a16:creationId xmlns:a16="http://schemas.microsoft.com/office/drawing/2014/main" id="{2AFFB45D-B965-4535-9969-7985A436760D}"/>
                  </a:ext>
                </a:extLst>
              </p:cNvPr>
              <p:cNvSpPr>
                <a:spLocks/>
              </p:cNvSpPr>
              <p:nvPr/>
            </p:nvSpPr>
            <p:spPr bwMode="auto">
              <a:xfrm>
                <a:off x="6184449" y="2110229"/>
                <a:ext cx="481480" cy="1004032"/>
              </a:xfrm>
              <a:custGeom>
                <a:avLst/>
                <a:gdLst>
                  <a:gd name="T0" fmla="*/ 256 w 256"/>
                  <a:gd name="T1" fmla="*/ 0 h 524"/>
                  <a:gd name="T2" fmla="*/ 166 w 256"/>
                  <a:gd name="T3" fmla="*/ 21 h 524"/>
                  <a:gd name="T4" fmla="*/ 0 w 256"/>
                  <a:gd name="T5" fmla="*/ 524 h 524"/>
                  <a:gd name="T6" fmla="*/ 21 w 256"/>
                  <a:gd name="T7" fmla="*/ 524 h 524"/>
                  <a:gd name="T8" fmla="*/ 256 w 256"/>
                  <a:gd name="T9" fmla="*/ 0 h 524"/>
                </a:gdLst>
                <a:ahLst/>
                <a:cxnLst>
                  <a:cxn ang="0">
                    <a:pos x="T0" y="T1"/>
                  </a:cxn>
                  <a:cxn ang="0">
                    <a:pos x="T2" y="T3"/>
                  </a:cxn>
                  <a:cxn ang="0">
                    <a:pos x="T4" y="T5"/>
                  </a:cxn>
                  <a:cxn ang="0">
                    <a:pos x="T6" y="T7"/>
                  </a:cxn>
                  <a:cxn ang="0">
                    <a:pos x="T8" y="T9"/>
                  </a:cxn>
                </a:cxnLst>
                <a:rect l="0" t="0" r="r" b="b"/>
                <a:pathLst>
                  <a:path w="256" h="524">
                    <a:moveTo>
                      <a:pt x="256" y="0"/>
                    </a:moveTo>
                    <a:cubicBezTo>
                      <a:pt x="226" y="6"/>
                      <a:pt x="196" y="13"/>
                      <a:pt x="166" y="21"/>
                    </a:cubicBezTo>
                    <a:cubicBezTo>
                      <a:pt x="142" y="205"/>
                      <a:pt x="56" y="407"/>
                      <a:pt x="0" y="524"/>
                    </a:cubicBezTo>
                    <a:cubicBezTo>
                      <a:pt x="21" y="524"/>
                      <a:pt x="21" y="524"/>
                      <a:pt x="21" y="524"/>
                    </a:cubicBezTo>
                    <a:cubicBezTo>
                      <a:pt x="102" y="402"/>
                      <a:pt x="228" y="189"/>
                      <a:pt x="256"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72BD3D-4F09-4967-82E0-C9E5DDE0674F}"/>
                  </a:ext>
                </a:extLst>
              </p:cNvPr>
              <p:cNvSpPr>
                <a:spLocks noEditPoints="1"/>
              </p:cNvSpPr>
              <p:nvPr/>
            </p:nvSpPr>
            <p:spPr bwMode="auto">
              <a:xfrm>
                <a:off x="5900805" y="3114261"/>
                <a:ext cx="1589" cy="0"/>
              </a:xfrm>
              <a:custGeom>
                <a:avLst/>
                <a:gdLst>
                  <a:gd name="T0" fmla="*/ 1 w 1"/>
                  <a:gd name="T1" fmla="*/ 1 w 1"/>
                  <a:gd name="T2" fmla="*/ 1 w 1"/>
                  <a:gd name="T3" fmla="*/ 1 w 1"/>
                  <a:gd name="T4" fmla="*/ 1 w 1"/>
                  <a:gd name="T5" fmla="*/ 1 w 1"/>
                  <a:gd name="T6" fmla="*/ 1 w 1"/>
                  <a:gd name="T7" fmla="*/ 1 w 1"/>
                  <a:gd name="T8" fmla="*/ 1 w 1"/>
                  <a:gd name="T9" fmla="*/ 0 w 1"/>
                  <a:gd name="T10" fmla="*/ 1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1" y="0"/>
                      <a:pt x="1" y="0"/>
                    </a:cubicBezTo>
                    <a:cubicBezTo>
                      <a:pt x="1" y="0"/>
                      <a:pt x="1" y="0"/>
                      <a:pt x="0"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7A51E7F-E5E7-41F8-95E6-235DD1F51790}"/>
                  </a:ext>
                </a:extLst>
              </p:cNvPr>
              <p:cNvSpPr>
                <a:spLocks/>
              </p:cNvSpPr>
              <p:nvPr/>
            </p:nvSpPr>
            <p:spPr bwMode="auto">
              <a:xfrm>
                <a:off x="5590941" y="2568081"/>
                <a:ext cx="366275" cy="546181"/>
              </a:xfrm>
              <a:custGeom>
                <a:avLst/>
                <a:gdLst>
                  <a:gd name="T0" fmla="*/ 35 w 195"/>
                  <a:gd name="T1" fmla="*/ 0 h 285"/>
                  <a:gd name="T2" fmla="*/ 0 w 195"/>
                  <a:gd name="T3" fmla="*/ 26 h 285"/>
                  <a:gd name="T4" fmla="*/ 165 w 195"/>
                  <a:gd name="T5" fmla="*/ 285 h 285"/>
                  <a:gd name="T6" fmla="*/ 166 w 195"/>
                  <a:gd name="T7" fmla="*/ 285 h 285"/>
                  <a:gd name="T8" fmla="*/ 166 w 195"/>
                  <a:gd name="T9" fmla="*/ 285 h 285"/>
                  <a:gd name="T10" fmla="*/ 166 w 195"/>
                  <a:gd name="T11" fmla="*/ 285 h 285"/>
                  <a:gd name="T12" fmla="*/ 166 w 195"/>
                  <a:gd name="T13" fmla="*/ 285 h 285"/>
                  <a:gd name="T14" fmla="*/ 166 w 195"/>
                  <a:gd name="T15" fmla="*/ 285 h 285"/>
                  <a:gd name="T16" fmla="*/ 166 w 195"/>
                  <a:gd name="T17" fmla="*/ 285 h 285"/>
                  <a:gd name="T18" fmla="*/ 166 w 195"/>
                  <a:gd name="T19" fmla="*/ 285 h 285"/>
                  <a:gd name="T20" fmla="*/ 166 w 195"/>
                  <a:gd name="T21" fmla="*/ 285 h 285"/>
                  <a:gd name="T22" fmla="*/ 195 w 195"/>
                  <a:gd name="T23" fmla="*/ 285 h 285"/>
                  <a:gd name="T24" fmla="*/ 35 w 195"/>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85">
                    <a:moveTo>
                      <a:pt x="35" y="0"/>
                    </a:moveTo>
                    <a:cubicBezTo>
                      <a:pt x="23" y="8"/>
                      <a:pt x="11" y="17"/>
                      <a:pt x="0" y="26"/>
                    </a:cubicBezTo>
                    <a:cubicBezTo>
                      <a:pt x="76" y="169"/>
                      <a:pt x="162" y="280"/>
                      <a:pt x="165"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95" y="285"/>
                      <a:pt x="195" y="285"/>
                      <a:pt x="195" y="285"/>
                    </a:cubicBezTo>
                    <a:cubicBezTo>
                      <a:pt x="147" y="213"/>
                      <a:pt x="84" y="111"/>
                      <a:pt x="35" y="0"/>
                    </a:cubicBezTo>
                  </a:path>
                </a:pathLst>
              </a:custGeom>
              <a:solidFill>
                <a:srgbClr val="00B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1">
                <a:extLst>
                  <a:ext uri="{FF2B5EF4-FFF2-40B4-BE49-F238E27FC236}">
                    <a16:creationId xmlns:a16="http://schemas.microsoft.com/office/drawing/2014/main" id="{7DEEC0A2-C94A-4A94-9738-0B899C29A5F7}"/>
                  </a:ext>
                </a:extLst>
              </p:cNvPr>
              <p:cNvSpPr>
                <a:spLocks/>
              </p:cNvSpPr>
              <p:nvPr/>
            </p:nvSpPr>
            <p:spPr bwMode="auto">
              <a:xfrm>
                <a:off x="5656092" y="2493528"/>
                <a:ext cx="338466" cy="620733"/>
              </a:xfrm>
              <a:custGeom>
                <a:avLst/>
                <a:gdLst>
                  <a:gd name="T0" fmla="*/ 54 w 180"/>
                  <a:gd name="T1" fmla="*/ 0 h 324"/>
                  <a:gd name="T2" fmla="*/ 0 w 180"/>
                  <a:gd name="T3" fmla="*/ 39 h 324"/>
                  <a:gd name="T4" fmla="*/ 160 w 180"/>
                  <a:gd name="T5" fmla="*/ 324 h 324"/>
                  <a:gd name="T6" fmla="*/ 160 w 180"/>
                  <a:gd name="T7" fmla="*/ 324 h 324"/>
                  <a:gd name="T8" fmla="*/ 180 w 180"/>
                  <a:gd name="T9" fmla="*/ 324 h 324"/>
                  <a:gd name="T10" fmla="*/ 54 w 180"/>
                  <a:gd name="T11" fmla="*/ 0 h 324"/>
                </a:gdLst>
                <a:ahLst/>
                <a:cxnLst>
                  <a:cxn ang="0">
                    <a:pos x="T0" y="T1"/>
                  </a:cxn>
                  <a:cxn ang="0">
                    <a:pos x="T2" y="T3"/>
                  </a:cxn>
                  <a:cxn ang="0">
                    <a:pos x="T4" y="T5"/>
                  </a:cxn>
                  <a:cxn ang="0">
                    <a:pos x="T6" y="T7"/>
                  </a:cxn>
                  <a:cxn ang="0">
                    <a:pos x="T8" y="T9"/>
                  </a:cxn>
                  <a:cxn ang="0">
                    <a:pos x="T10" y="T11"/>
                  </a:cxn>
                </a:cxnLst>
                <a:rect l="0" t="0" r="r" b="b"/>
                <a:pathLst>
                  <a:path w="180" h="324">
                    <a:moveTo>
                      <a:pt x="54" y="0"/>
                    </a:moveTo>
                    <a:cubicBezTo>
                      <a:pt x="35" y="13"/>
                      <a:pt x="17" y="25"/>
                      <a:pt x="0" y="39"/>
                    </a:cubicBezTo>
                    <a:cubicBezTo>
                      <a:pt x="49" y="150"/>
                      <a:pt x="112" y="252"/>
                      <a:pt x="160" y="324"/>
                    </a:cubicBezTo>
                    <a:cubicBezTo>
                      <a:pt x="160" y="324"/>
                      <a:pt x="160" y="324"/>
                      <a:pt x="160" y="324"/>
                    </a:cubicBezTo>
                    <a:cubicBezTo>
                      <a:pt x="180" y="324"/>
                      <a:pt x="180" y="324"/>
                      <a:pt x="180" y="324"/>
                    </a:cubicBezTo>
                    <a:cubicBezTo>
                      <a:pt x="142" y="244"/>
                      <a:pt x="91" y="126"/>
                      <a:pt x="54" y="0"/>
                    </a:cubicBezTo>
                  </a:path>
                </a:pathLst>
              </a:custGeom>
              <a:solidFill>
                <a:srgbClr val="F49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53CD061B-927F-4EEB-815E-10CF4E4A7499}"/>
                  </a:ext>
                </a:extLst>
              </p:cNvPr>
              <p:cNvSpPr>
                <a:spLocks/>
              </p:cNvSpPr>
              <p:nvPr/>
            </p:nvSpPr>
            <p:spPr bwMode="auto">
              <a:xfrm>
                <a:off x="5878558" y="2303904"/>
                <a:ext cx="212138" cy="810357"/>
              </a:xfrm>
              <a:custGeom>
                <a:avLst/>
                <a:gdLst>
                  <a:gd name="T0" fmla="*/ 113 w 113"/>
                  <a:gd name="T1" fmla="*/ 0 h 423"/>
                  <a:gd name="T2" fmla="*/ 108 w 113"/>
                  <a:gd name="T3" fmla="*/ 2 h 423"/>
                  <a:gd name="T4" fmla="*/ 0 w 113"/>
                  <a:gd name="T5" fmla="*/ 59 h 423"/>
                  <a:gd name="T6" fmla="*/ 82 w 113"/>
                  <a:gd name="T7" fmla="*/ 423 h 423"/>
                  <a:gd name="T8" fmla="*/ 82 w 113"/>
                  <a:gd name="T9" fmla="*/ 423 h 423"/>
                  <a:gd name="T10" fmla="*/ 113 w 113"/>
                  <a:gd name="T11" fmla="*/ 423 h 423"/>
                  <a:gd name="T12" fmla="*/ 113 w 113"/>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13" h="423">
                    <a:moveTo>
                      <a:pt x="113" y="0"/>
                    </a:moveTo>
                    <a:cubicBezTo>
                      <a:pt x="111" y="0"/>
                      <a:pt x="110" y="1"/>
                      <a:pt x="108" y="2"/>
                    </a:cubicBezTo>
                    <a:cubicBezTo>
                      <a:pt x="71" y="20"/>
                      <a:pt x="35" y="39"/>
                      <a:pt x="0" y="59"/>
                    </a:cubicBezTo>
                    <a:cubicBezTo>
                      <a:pt x="22" y="199"/>
                      <a:pt x="57" y="335"/>
                      <a:pt x="82" y="423"/>
                    </a:cubicBezTo>
                    <a:cubicBezTo>
                      <a:pt x="82" y="423"/>
                      <a:pt x="82" y="423"/>
                      <a:pt x="82" y="423"/>
                    </a:cubicBezTo>
                    <a:cubicBezTo>
                      <a:pt x="113" y="423"/>
                      <a:pt x="113" y="423"/>
                      <a:pt x="113" y="423"/>
                    </a:cubicBezTo>
                    <a:cubicBezTo>
                      <a:pt x="113" y="0"/>
                      <a:pt x="113" y="0"/>
                      <a:pt x="113" y="0"/>
                    </a:cubicBezTo>
                  </a:path>
                </a:pathLst>
              </a:custGeom>
              <a:solidFill>
                <a:srgbClr val="0EB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3">
                <a:extLst>
                  <a:ext uri="{FF2B5EF4-FFF2-40B4-BE49-F238E27FC236}">
                    <a16:creationId xmlns:a16="http://schemas.microsoft.com/office/drawing/2014/main" id="{3E2FEEE0-02C5-4A7B-80A8-7635E575A100}"/>
                  </a:ext>
                </a:extLst>
              </p:cNvPr>
              <p:cNvSpPr>
                <a:spLocks/>
              </p:cNvSpPr>
              <p:nvPr/>
            </p:nvSpPr>
            <p:spPr bwMode="auto">
              <a:xfrm>
                <a:off x="5757791" y="2416544"/>
                <a:ext cx="274904" cy="697717"/>
              </a:xfrm>
              <a:custGeom>
                <a:avLst/>
                <a:gdLst>
                  <a:gd name="T0" fmla="*/ 64 w 146"/>
                  <a:gd name="T1" fmla="*/ 0 h 364"/>
                  <a:gd name="T2" fmla="*/ 0 w 146"/>
                  <a:gd name="T3" fmla="*/ 40 h 364"/>
                  <a:gd name="T4" fmla="*/ 126 w 146"/>
                  <a:gd name="T5" fmla="*/ 364 h 364"/>
                  <a:gd name="T6" fmla="*/ 126 w 146"/>
                  <a:gd name="T7" fmla="*/ 364 h 364"/>
                  <a:gd name="T8" fmla="*/ 146 w 146"/>
                  <a:gd name="T9" fmla="*/ 364 h 364"/>
                  <a:gd name="T10" fmla="*/ 64 w 146"/>
                  <a:gd name="T11" fmla="*/ 0 h 364"/>
                </a:gdLst>
                <a:ahLst/>
                <a:cxnLst>
                  <a:cxn ang="0">
                    <a:pos x="T0" y="T1"/>
                  </a:cxn>
                  <a:cxn ang="0">
                    <a:pos x="T2" y="T3"/>
                  </a:cxn>
                  <a:cxn ang="0">
                    <a:pos x="T4" y="T5"/>
                  </a:cxn>
                  <a:cxn ang="0">
                    <a:pos x="T6" y="T7"/>
                  </a:cxn>
                  <a:cxn ang="0">
                    <a:pos x="T8" y="T9"/>
                  </a:cxn>
                  <a:cxn ang="0">
                    <a:pos x="T10" y="T11"/>
                  </a:cxn>
                </a:cxnLst>
                <a:rect l="0" t="0" r="r" b="b"/>
                <a:pathLst>
                  <a:path w="146" h="364">
                    <a:moveTo>
                      <a:pt x="64" y="0"/>
                    </a:moveTo>
                    <a:cubicBezTo>
                      <a:pt x="42" y="13"/>
                      <a:pt x="21" y="26"/>
                      <a:pt x="0" y="40"/>
                    </a:cubicBezTo>
                    <a:cubicBezTo>
                      <a:pt x="37" y="166"/>
                      <a:pt x="88" y="284"/>
                      <a:pt x="126" y="364"/>
                    </a:cubicBezTo>
                    <a:cubicBezTo>
                      <a:pt x="126" y="364"/>
                      <a:pt x="126" y="364"/>
                      <a:pt x="126" y="364"/>
                    </a:cubicBezTo>
                    <a:cubicBezTo>
                      <a:pt x="146" y="364"/>
                      <a:pt x="146" y="364"/>
                      <a:pt x="146" y="364"/>
                    </a:cubicBezTo>
                    <a:cubicBezTo>
                      <a:pt x="121" y="276"/>
                      <a:pt x="86" y="140"/>
                      <a:pt x="64" y="0"/>
                    </a:cubicBezTo>
                  </a:path>
                </a:pathLst>
              </a:custGeom>
              <a:solidFill>
                <a:srgbClr val="9BC3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4">
                <a:extLst>
                  <a:ext uri="{FF2B5EF4-FFF2-40B4-BE49-F238E27FC236}">
                    <a16:creationId xmlns:a16="http://schemas.microsoft.com/office/drawing/2014/main" id="{715938E7-96A6-49C9-89F4-D90D62E27ADC}"/>
                  </a:ext>
                </a:extLst>
              </p:cNvPr>
              <p:cNvSpPr>
                <a:spLocks/>
              </p:cNvSpPr>
              <p:nvPr/>
            </p:nvSpPr>
            <p:spPr bwMode="auto">
              <a:xfrm>
                <a:off x="6090695" y="2204231"/>
                <a:ext cx="238356" cy="910031"/>
              </a:xfrm>
              <a:custGeom>
                <a:avLst/>
                <a:gdLst>
                  <a:gd name="T0" fmla="*/ 127 w 127"/>
                  <a:gd name="T1" fmla="*/ 0 h 475"/>
                  <a:gd name="T2" fmla="*/ 0 w 127"/>
                  <a:gd name="T3" fmla="*/ 52 h 475"/>
                  <a:gd name="T4" fmla="*/ 0 w 127"/>
                  <a:gd name="T5" fmla="*/ 475 h 475"/>
                  <a:gd name="T6" fmla="*/ 30 w 127"/>
                  <a:gd name="T7" fmla="*/ 475 h 475"/>
                  <a:gd name="T8" fmla="*/ 127 w 127"/>
                  <a:gd name="T9" fmla="*/ 0 h 475"/>
                </a:gdLst>
                <a:ahLst/>
                <a:cxnLst>
                  <a:cxn ang="0">
                    <a:pos x="T0" y="T1"/>
                  </a:cxn>
                  <a:cxn ang="0">
                    <a:pos x="T2" y="T3"/>
                  </a:cxn>
                  <a:cxn ang="0">
                    <a:pos x="T4" y="T5"/>
                  </a:cxn>
                  <a:cxn ang="0">
                    <a:pos x="T6" y="T7"/>
                  </a:cxn>
                  <a:cxn ang="0">
                    <a:pos x="T8" y="T9"/>
                  </a:cxn>
                </a:cxnLst>
                <a:rect l="0" t="0" r="r" b="b"/>
                <a:pathLst>
                  <a:path w="127" h="475">
                    <a:moveTo>
                      <a:pt x="127" y="0"/>
                    </a:moveTo>
                    <a:cubicBezTo>
                      <a:pt x="84" y="15"/>
                      <a:pt x="42" y="32"/>
                      <a:pt x="0" y="52"/>
                    </a:cubicBezTo>
                    <a:cubicBezTo>
                      <a:pt x="0" y="475"/>
                      <a:pt x="0" y="475"/>
                      <a:pt x="0" y="475"/>
                    </a:cubicBezTo>
                    <a:cubicBezTo>
                      <a:pt x="30" y="475"/>
                      <a:pt x="30" y="475"/>
                      <a:pt x="30" y="475"/>
                    </a:cubicBezTo>
                    <a:cubicBezTo>
                      <a:pt x="62" y="363"/>
                      <a:pt x="110" y="176"/>
                      <a:pt x="127" y="0"/>
                    </a:cubicBezTo>
                  </a:path>
                </a:pathLst>
              </a:custGeom>
              <a:solidFill>
                <a:srgbClr val="F13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5">
                <a:extLst>
                  <a:ext uri="{FF2B5EF4-FFF2-40B4-BE49-F238E27FC236}">
                    <a16:creationId xmlns:a16="http://schemas.microsoft.com/office/drawing/2014/main" id="{7C4BF8AB-E2C5-4B4F-9BEC-3DF447E29127}"/>
                  </a:ext>
                </a:extLst>
              </p:cNvPr>
              <p:cNvSpPr>
                <a:spLocks/>
              </p:cNvSpPr>
              <p:nvPr/>
            </p:nvSpPr>
            <p:spPr bwMode="auto">
              <a:xfrm>
                <a:off x="6147106" y="2149937"/>
                <a:ext cx="349589" cy="964325"/>
              </a:xfrm>
              <a:custGeom>
                <a:avLst/>
                <a:gdLst>
                  <a:gd name="T0" fmla="*/ 186 w 186"/>
                  <a:gd name="T1" fmla="*/ 0 h 503"/>
                  <a:gd name="T2" fmla="*/ 97 w 186"/>
                  <a:gd name="T3" fmla="*/ 28 h 503"/>
                  <a:gd name="T4" fmla="*/ 0 w 186"/>
                  <a:gd name="T5" fmla="*/ 503 h 503"/>
                  <a:gd name="T6" fmla="*/ 20 w 186"/>
                  <a:gd name="T7" fmla="*/ 503 h 503"/>
                  <a:gd name="T8" fmla="*/ 186 w 186"/>
                  <a:gd name="T9" fmla="*/ 0 h 503"/>
                </a:gdLst>
                <a:ahLst/>
                <a:cxnLst>
                  <a:cxn ang="0">
                    <a:pos x="T0" y="T1"/>
                  </a:cxn>
                  <a:cxn ang="0">
                    <a:pos x="T2" y="T3"/>
                  </a:cxn>
                  <a:cxn ang="0">
                    <a:pos x="T4" y="T5"/>
                  </a:cxn>
                  <a:cxn ang="0">
                    <a:pos x="T6" y="T7"/>
                  </a:cxn>
                  <a:cxn ang="0">
                    <a:pos x="T8" y="T9"/>
                  </a:cxn>
                </a:cxnLst>
                <a:rect l="0" t="0" r="r" b="b"/>
                <a:pathLst>
                  <a:path w="186" h="503">
                    <a:moveTo>
                      <a:pt x="186" y="0"/>
                    </a:moveTo>
                    <a:cubicBezTo>
                      <a:pt x="156" y="8"/>
                      <a:pt x="127" y="17"/>
                      <a:pt x="97" y="28"/>
                    </a:cubicBezTo>
                    <a:cubicBezTo>
                      <a:pt x="80" y="204"/>
                      <a:pt x="32" y="391"/>
                      <a:pt x="0" y="503"/>
                    </a:cubicBezTo>
                    <a:cubicBezTo>
                      <a:pt x="20" y="503"/>
                      <a:pt x="20" y="503"/>
                      <a:pt x="20" y="503"/>
                    </a:cubicBezTo>
                    <a:cubicBezTo>
                      <a:pt x="76" y="386"/>
                      <a:pt x="162" y="184"/>
                      <a:pt x="186" y="0"/>
                    </a:cubicBezTo>
                  </a:path>
                </a:pathLst>
              </a:custGeom>
              <a:solidFill>
                <a:srgbClr val="937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1">
                <a:extLst>
                  <a:ext uri="{FF2B5EF4-FFF2-40B4-BE49-F238E27FC236}">
                    <a16:creationId xmlns:a16="http://schemas.microsoft.com/office/drawing/2014/main" id="{7BAFEB13-ADC5-4642-99CB-F2D254393BBD}"/>
                  </a:ext>
                </a:extLst>
              </p:cNvPr>
              <p:cNvSpPr>
                <a:spLocks/>
              </p:cNvSpPr>
              <p:nvPr/>
            </p:nvSpPr>
            <p:spPr bwMode="auto">
              <a:xfrm>
                <a:off x="5312859" y="1584308"/>
                <a:ext cx="162877" cy="761736"/>
              </a:xfrm>
              <a:custGeom>
                <a:avLst/>
                <a:gdLst>
                  <a:gd name="T0" fmla="*/ 87 w 87"/>
                  <a:gd name="T1" fmla="*/ 0 h 397"/>
                  <a:gd name="T2" fmla="*/ 82 w 87"/>
                  <a:gd name="T3" fmla="*/ 397 h 397"/>
                  <a:gd name="T4" fmla="*/ 82 w 87"/>
                  <a:gd name="T5" fmla="*/ 397 h 397"/>
                  <a:gd name="T6" fmla="*/ 87 w 87"/>
                  <a:gd name="T7" fmla="*/ 0 h 397"/>
                  <a:gd name="T8" fmla="*/ 87 w 87"/>
                  <a:gd name="T9" fmla="*/ 0 h 397"/>
                </a:gdLst>
                <a:ahLst/>
                <a:cxnLst>
                  <a:cxn ang="0">
                    <a:pos x="T0" y="T1"/>
                  </a:cxn>
                  <a:cxn ang="0">
                    <a:pos x="T2" y="T3"/>
                  </a:cxn>
                  <a:cxn ang="0">
                    <a:pos x="T4" y="T5"/>
                  </a:cxn>
                  <a:cxn ang="0">
                    <a:pos x="T6" y="T7"/>
                  </a:cxn>
                  <a:cxn ang="0">
                    <a:pos x="T8" y="T9"/>
                  </a:cxn>
                </a:cxnLst>
                <a:rect l="0" t="0" r="r" b="b"/>
                <a:pathLst>
                  <a:path w="87" h="397">
                    <a:moveTo>
                      <a:pt x="87" y="0"/>
                    </a:moveTo>
                    <a:cubicBezTo>
                      <a:pt x="0" y="98"/>
                      <a:pt x="24" y="251"/>
                      <a:pt x="82" y="397"/>
                    </a:cubicBezTo>
                    <a:cubicBezTo>
                      <a:pt x="82" y="397"/>
                      <a:pt x="82" y="397"/>
                      <a:pt x="82" y="397"/>
                    </a:cubicBezTo>
                    <a:cubicBezTo>
                      <a:pt x="24" y="251"/>
                      <a:pt x="0" y="98"/>
                      <a:pt x="87" y="0"/>
                    </a:cubicBezTo>
                    <a:cubicBezTo>
                      <a:pt x="87" y="0"/>
                      <a:pt x="87" y="0"/>
                      <a:pt x="87" y="0"/>
                    </a:cubicBezTo>
                  </a:path>
                </a:pathLst>
              </a:custGeom>
              <a:solidFill>
                <a:srgbClr val="A35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46">
              <a:extLst>
                <a:ext uri="{FF2B5EF4-FFF2-40B4-BE49-F238E27FC236}">
                  <a16:creationId xmlns:a16="http://schemas.microsoft.com/office/drawing/2014/main" id="{A11835CD-0BD4-4A48-ABCA-2BCB634C5D4D}"/>
                </a:ext>
              </a:extLst>
            </p:cNvPr>
            <p:cNvSpPr>
              <a:spLocks/>
            </p:cNvSpPr>
            <p:nvPr/>
          </p:nvSpPr>
          <p:spPr bwMode="auto">
            <a:xfrm>
              <a:off x="5903651" y="3115443"/>
              <a:ext cx="342208" cy="142588"/>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9">
              <a:extLst>
                <a:ext uri="{FF2B5EF4-FFF2-40B4-BE49-F238E27FC236}">
                  <a16:creationId xmlns:a16="http://schemas.microsoft.com/office/drawing/2014/main" id="{166E3458-3B20-4753-ADEA-F41D335674AD}"/>
                </a:ext>
              </a:extLst>
            </p:cNvPr>
            <p:cNvSpPr>
              <a:spLocks noChangeArrowheads="1"/>
            </p:cNvSpPr>
            <p:nvPr/>
          </p:nvSpPr>
          <p:spPr bwMode="auto">
            <a:xfrm>
              <a:off x="5903644" y="3557464"/>
              <a:ext cx="342208" cy="4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0">
              <a:extLst>
                <a:ext uri="{FF2B5EF4-FFF2-40B4-BE49-F238E27FC236}">
                  <a16:creationId xmlns:a16="http://schemas.microsoft.com/office/drawing/2014/main" id="{32C8E92D-D2A8-404F-8B75-55543AAB6C26}"/>
                </a:ext>
              </a:extLst>
            </p:cNvPr>
            <p:cNvSpPr>
              <a:spLocks noChangeArrowheads="1"/>
            </p:cNvSpPr>
            <p:nvPr/>
          </p:nvSpPr>
          <p:spPr bwMode="auto">
            <a:xfrm>
              <a:off x="6074747" y="3258031"/>
              <a:ext cx="14258" cy="2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1">
              <a:extLst>
                <a:ext uri="{FF2B5EF4-FFF2-40B4-BE49-F238E27FC236}">
                  <a16:creationId xmlns:a16="http://schemas.microsoft.com/office/drawing/2014/main" id="{ECBABDCE-354B-4648-878F-5CDCEDC664A4}"/>
                </a:ext>
              </a:extLst>
            </p:cNvPr>
            <p:cNvSpPr>
              <a:spLocks/>
            </p:cNvSpPr>
            <p:nvPr/>
          </p:nvSpPr>
          <p:spPr bwMode="auto">
            <a:xfrm>
              <a:off x="5903643" y="3115442"/>
              <a:ext cx="186878" cy="155731"/>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close/>
                </a:path>
              </a:pathLst>
            </a:custGeom>
            <a:solidFill>
              <a:srgbClr val="3E3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2">
              <a:extLst>
                <a:ext uri="{FF2B5EF4-FFF2-40B4-BE49-F238E27FC236}">
                  <a16:creationId xmlns:a16="http://schemas.microsoft.com/office/drawing/2014/main" id="{E3CF02BA-CEFA-4795-9DDA-1237E0ADCB35}"/>
                </a:ext>
              </a:extLst>
            </p:cNvPr>
            <p:cNvSpPr>
              <a:spLocks/>
            </p:cNvSpPr>
            <p:nvPr/>
          </p:nvSpPr>
          <p:spPr bwMode="auto">
            <a:xfrm>
              <a:off x="5903634" y="3115442"/>
              <a:ext cx="171105" cy="142588"/>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75D5E59A-1D5F-4287-9CFF-23C695739368}"/>
                </a:ext>
              </a:extLst>
            </p:cNvPr>
            <p:cNvSpPr>
              <a:spLocks/>
            </p:cNvSpPr>
            <p:nvPr/>
          </p:nvSpPr>
          <p:spPr bwMode="auto">
            <a:xfrm>
              <a:off x="5903620" y="3557499"/>
              <a:ext cx="171104" cy="42776"/>
            </a:xfrm>
            <a:custGeom>
              <a:avLst/>
              <a:gdLst>
                <a:gd name="T0" fmla="*/ 12 w 12"/>
                <a:gd name="T1" fmla="*/ 0 h 3"/>
                <a:gd name="T2" fmla="*/ 12 w 12"/>
                <a:gd name="T3" fmla="*/ 0 h 3"/>
                <a:gd name="T4" fmla="*/ 12 w 12"/>
                <a:gd name="T5" fmla="*/ 0 h 3"/>
                <a:gd name="T6" fmla="*/ 0 w 12"/>
                <a:gd name="T7" fmla="*/ 0 h 3"/>
                <a:gd name="T8" fmla="*/ 0 w 12"/>
                <a:gd name="T9" fmla="*/ 3 h 3"/>
                <a:gd name="T10" fmla="*/ 0 w 12"/>
                <a:gd name="T11" fmla="*/ 3 h 3"/>
                <a:gd name="T12" fmla="*/ 12 w 12"/>
                <a:gd name="T13" fmla="*/ 3 h 3"/>
                <a:gd name="T14" fmla="*/ 12 w 12"/>
                <a:gd name="T15" fmla="*/ 0 h 3"/>
                <a:gd name="T16" fmla="*/ 12 w 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12" y="0"/>
                  </a:moveTo>
                  <a:lnTo>
                    <a:pt x="12" y="0"/>
                  </a:lnTo>
                  <a:lnTo>
                    <a:pt x="12" y="0"/>
                  </a:lnTo>
                  <a:lnTo>
                    <a:pt x="0" y="0"/>
                  </a:lnTo>
                  <a:lnTo>
                    <a:pt x="0" y="3"/>
                  </a:lnTo>
                  <a:lnTo>
                    <a:pt x="0" y="3"/>
                  </a:lnTo>
                  <a:lnTo>
                    <a:pt x="12" y="3"/>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72">
              <a:extLst>
                <a:ext uri="{FF2B5EF4-FFF2-40B4-BE49-F238E27FC236}">
                  <a16:creationId xmlns:a16="http://schemas.microsoft.com/office/drawing/2014/main" id="{7B94C398-4528-4C8A-A8E9-2F61D6FEEF9E}"/>
                </a:ext>
              </a:extLst>
            </p:cNvPr>
            <p:cNvGrpSpPr/>
            <p:nvPr/>
          </p:nvGrpSpPr>
          <p:grpSpPr>
            <a:xfrm>
              <a:off x="5922661" y="3235013"/>
              <a:ext cx="342247" cy="581373"/>
              <a:chOff x="5922661" y="3235013"/>
              <a:chExt cx="342247" cy="581373"/>
            </a:xfrm>
          </p:grpSpPr>
          <p:grpSp>
            <p:nvGrpSpPr>
              <p:cNvPr id="19" name="Group 69">
                <a:extLst>
                  <a:ext uri="{FF2B5EF4-FFF2-40B4-BE49-F238E27FC236}">
                    <a16:creationId xmlns:a16="http://schemas.microsoft.com/office/drawing/2014/main" id="{76016C9A-498A-42B0-B3E1-B63FEA0BA773}"/>
                  </a:ext>
                </a:extLst>
              </p:cNvPr>
              <p:cNvGrpSpPr/>
              <p:nvPr/>
            </p:nvGrpSpPr>
            <p:grpSpPr>
              <a:xfrm>
                <a:off x="5922661" y="3235013"/>
                <a:ext cx="342247" cy="579783"/>
                <a:chOff x="5922661" y="3258031"/>
                <a:chExt cx="342247" cy="579783"/>
              </a:xfrm>
            </p:grpSpPr>
            <p:cxnSp>
              <p:nvCxnSpPr>
                <p:cNvPr id="21" name="Straight Connector 43">
                  <a:extLst>
                    <a:ext uri="{FF2B5EF4-FFF2-40B4-BE49-F238E27FC236}">
                      <a16:creationId xmlns:a16="http://schemas.microsoft.com/office/drawing/2014/main" id="{007435DC-BE03-4B67-8367-4F22AF89D6DD}"/>
                    </a:ext>
                  </a:extLst>
                </p:cNvPr>
                <p:cNvCxnSpPr/>
                <p:nvPr/>
              </p:nvCxnSpPr>
              <p:spPr>
                <a:xfrm>
                  <a:off x="6187638" y="3268792"/>
                  <a:ext cx="74884" cy="3076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44">
                  <a:extLst>
                    <a:ext uri="{FF2B5EF4-FFF2-40B4-BE49-F238E27FC236}">
                      <a16:creationId xmlns:a16="http://schemas.microsoft.com/office/drawing/2014/main" id="{0B1B4ACD-8BB3-4F7F-AD31-6BFF6EAC3DF5}"/>
                    </a:ext>
                  </a:extLst>
                </p:cNvPr>
                <p:cNvCxnSpPr/>
                <p:nvPr/>
              </p:nvCxnSpPr>
              <p:spPr>
                <a:xfrm flipH="1">
                  <a:off x="6093805" y="3258031"/>
                  <a:ext cx="1" cy="29943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Freeform 47">
                  <a:extLst>
                    <a:ext uri="{FF2B5EF4-FFF2-40B4-BE49-F238E27FC236}">
                      <a16:creationId xmlns:a16="http://schemas.microsoft.com/office/drawing/2014/main" id="{6D38C3B8-6425-4435-970A-2A171C7C51B2}"/>
                    </a:ext>
                  </a:extLst>
                </p:cNvPr>
                <p:cNvSpPr>
                  <a:spLocks/>
                </p:cNvSpPr>
                <p:nvPr/>
              </p:nvSpPr>
              <p:spPr bwMode="auto">
                <a:xfrm>
                  <a:off x="5922700" y="3566899"/>
                  <a:ext cx="342208" cy="270915"/>
                </a:xfrm>
                <a:custGeom>
                  <a:avLst/>
                  <a:gdLst>
                    <a:gd name="T0" fmla="*/ 5 w 10"/>
                    <a:gd name="T1" fmla="*/ 0 h 8"/>
                    <a:gd name="T2" fmla="*/ 5 w 10"/>
                    <a:gd name="T3" fmla="*/ 0 h 8"/>
                    <a:gd name="T4" fmla="*/ 5 w 10"/>
                    <a:gd name="T5" fmla="*/ 0 h 8"/>
                    <a:gd name="T6" fmla="*/ 5 w 10"/>
                    <a:gd name="T7" fmla="*/ 0 h 8"/>
                    <a:gd name="T8" fmla="*/ 5 w 10"/>
                    <a:gd name="T9" fmla="*/ 0 h 8"/>
                    <a:gd name="T10" fmla="*/ 0 w 10"/>
                    <a:gd name="T11" fmla="*/ 0 h 8"/>
                    <a:gd name="T12" fmla="*/ 1 w 10"/>
                    <a:gd name="T13" fmla="*/ 7 h 8"/>
                    <a:gd name="T14" fmla="*/ 3 w 10"/>
                    <a:gd name="T15" fmla="*/ 8 h 8"/>
                    <a:gd name="T16" fmla="*/ 5 w 10"/>
                    <a:gd name="T17" fmla="*/ 8 h 8"/>
                    <a:gd name="T18" fmla="*/ 5 w 10"/>
                    <a:gd name="T19" fmla="*/ 8 h 8"/>
                    <a:gd name="T20" fmla="*/ 7 w 10"/>
                    <a:gd name="T21" fmla="*/ 8 h 8"/>
                    <a:gd name="T22" fmla="*/ 9 w 10"/>
                    <a:gd name="T23" fmla="*/ 7 h 8"/>
                    <a:gd name="T24" fmla="*/ 10 w 10"/>
                    <a:gd name="T25" fmla="*/ 0 h 8"/>
                    <a:gd name="T26" fmla="*/ 5 w 1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5" y="0"/>
                      </a:moveTo>
                      <a:cubicBezTo>
                        <a:pt x="5" y="0"/>
                        <a:pt x="5" y="0"/>
                        <a:pt x="5" y="0"/>
                      </a:cubicBezTo>
                      <a:cubicBezTo>
                        <a:pt x="5" y="0"/>
                        <a:pt x="5" y="0"/>
                        <a:pt x="5" y="0"/>
                      </a:cubicBezTo>
                      <a:cubicBezTo>
                        <a:pt x="5" y="0"/>
                        <a:pt x="5" y="0"/>
                        <a:pt x="5" y="0"/>
                      </a:cubicBezTo>
                      <a:cubicBezTo>
                        <a:pt x="5" y="0"/>
                        <a:pt x="5" y="0"/>
                        <a:pt x="5" y="0"/>
                      </a:cubicBezTo>
                      <a:cubicBezTo>
                        <a:pt x="0" y="0"/>
                        <a:pt x="0" y="0"/>
                        <a:pt x="0" y="0"/>
                      </a:cubicBezTo>
                      <a:cubicBezTo>
                        <a:pt x="1" y="7"/>
                        <a:pt x="1" y="7"/>
                        <a:pt x="1" y="7"/>
                      </a:cubicBezTo>
                      <a:cubicBezTo>
                        <a:pt x="1" y="7"/>
                        <a:pt x="1" y="8"/>
                        <a:pt x="3" y="8"/>
                      </a:cubicBezTo>
                      <a:cubicBezTo>
                        <a:pt x="4" y="8"/>
                        <a:pt x="5" y="8"/>
                        <a:pt x="5" y="8"/>
                      </a:cubicBezTo>
                      <a:cubicBezTo>
                        <a:pt x="5" y="8"/>
                        <a:pt x="5" y="8"/>
                        <a:pt x="5" y="8"/>
                      </a:cubicBezTo>
                      <a:cubicBezTo>
                        <a:pt x="5" y="8"/>
                        <a:pt x="6" y="8"/>
                        <a:pt x="7" y="8"/>
                      </a:cubicBezTo>
                      <a:cubicBezTo>
                        <a:pt x="9" y="8"/>
                        <a:pt x="9" y="7"/>
                        <a:pt x="9" y="7"/>
                      </a:cubicBezTo>
                      <a:cubicBezTo>
                        <a:pt x="10" y="0"/>
                        <a:pt x="10" y="0"/>
                        <a:pt x="10" y="0"/>
                      </a:cubicBezTo>
                      <a:cubicBezTo>
                        <a:pt x="5" y="0"/>
                        <a:pt x="5" y="0"/>
                        <a:pt x="5" y="0"/>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48">
                  <a:extLst>
                    <a:ext uri="{FF2B5EF4-FFF2-40B4-BE49-F238E27FC236}">
                      <a16:creationId xmlns:a16="http://schemas.microsoft.com/office/drawing/2014/main" id="{D7343E96-1A98-49B5-9E29-1B76E7D3FFA2}"/>
                    </a:ext>
                  </a:extLst>
                </p:cNvPr>
                <p:cNvSpPr>
                  <a:spLocks noChangeArrowheads="1"/>
                </p:cNvSpPr>
                <p:nvPr/>
              </p:nvSpPr>
              <p:spPr bwMode="auto">
                <a:xfrm>
                  <a:off x="5922695" y="3524123"/>
                  <a:ext cx="342208" cy="42776"/>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5" name="Straight Connector 60">
                  <a:extLst>
                    <a:ext uri="{FF2B5EF4-FFF2-40B4-BE49-F238E27FC236}">
                      <a16:creationId xmlns:a16="http://schemas.microsoft.com/office/drawing/2014/main" id="{FF9E5BE7-52AD-4B76-8876-EC10E4BF8251}"/>
                    </a:ext>
                  </a:extLst>
                </p:cNvPr>
                <p:cNvCxnSpPr/>
                <p:nvPr/>
              </p:nvCxnSpPr>
              <p:spPr>
                <a:xfrm flipH="1">
                  <a:off x="5922661" y="3271173"/>
                  <a:ext cx="72552" cy="2862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53">
                <a:extLst>
                  <a:ext uri="{FF2B5EF4-FFF2-40B4-BE49-F238E27FC236}">
                    <a16:creationId xmlns:a16="http://schemas.microsoft.com/office/drawing/2014/main" id="{70C75824-8EAF-4782-B311-A71572BDEE51}"/>
                  </a:ext>
                </a:extLst>
              </p:cNvPr>
              <p:cNvSpPr>
                <a:spLocks/>
              </p:cNvSpPr>
              <p:nvPr/>
            </p:nvSpPr>
            <p:spPr bwMode="auto">
              <a:xfrm>
                <a:off x="5922672" y="3545471"/>
                <a:ext cx="171104" cy="270915"/>
              </a:xfrm>
              <a:custGeom>
                <a:avLst/>
                <a:gdLst>
                  <a:gd name="T0" fmla="*/ 5 w 5"/>
                  <a:gd name="T1" fmla="*/ 0 h 8"/>
                  <a:gd name="T2" fmla="*/ 0 w 5"/>
                  <a:gd name="T3" fmla="*/ 0 h 8"/>
                  <a:gd name="T4" fmla="*/ 1 w 5"/>
                  <a:gd name="T5" fmla="*/ 7 h 8"/>
                  <a:gd name="T6" fmla="*/ 3 w 5"/>
                  <a:gd name="T7" fmla="*/ 8 h 8"/>
                  <a:gd name="T8" fmla="*/ 5 w 5"/>
                  <a:gd name="T9" fmla="*/ 8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0" y="0"/>
                      <a:pt x="0" y="0"/>
                      <a:pt x="0" y="0"/>
                    </a:cubicBezTo>
                    <a:cubicBezTo>
                      <a:pt x="1" y="7"/>
                      <a:pt x="1" y="7"/>
                      <a:pt x="1" y="7"/>
                    </a:cubicBezTo>
                    <a:cubicBezTo>
                      <a:pt x="1" y="7"/>
                      <a:pt x="1" y="8"/>
                      <a:pt x="3" y="8"/>
                    </a:cubicBezTo>
                    <a:cubicBezTo>
                      <a:pt x="4" y="8"/>
                      <a:pt x="4" y="8"/>
                      <a:pt x="5" y="8"/>
                    </a:cubicBezTo>
                    <a:cubicBezTo>
                      <a:pt x="5" y="0"/>
                      <a:pt x="5" y="0"/>
                      <a:pt x="5" y="0"/>
                    </a:cubicBezTo>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8" name="Freeform 45">
              <a:extLst>
                <a:ext uri="{FF2B5EF4-FFF2-40B4-BE49-F238E27FC236}">
                  <a16:creationId xmlns:a16="http://schemas.microsoft.com/office/drawing/2014/main" id="{B7232A63-0C54-4517-A301-FE676B96A474}"/>
                </a:ext>
              </a:extLst>
            </p:cNvPr>
            <p:cNvSpPr>
              <a:spLocks/>
            </p:cNvSpPr>
            <p:nvPr/>
          </p:nvSpPr>
          <p:spPr bwMode="auto">
            <a:xfrm>
              <a:off x="5903654" y="3115443"/>
              <a:ext cx="373753" cy="155731"/>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close/>
                </a:path>
              </a:pathLst>
            </a:custGeom>
            <a:solidFill>
              <a:srgbClr val="4C4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7869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83174DFA-BF6D-4CDC-A3FC-C1C4357133F9}"/>
              </a:ext>
            </a:extLst>
          </p:cNvPr>
          <p:cNvSpPr>
            <a:spLocks noGrp="1"/>
          </p:cNvSpPr>
          <p:nvPr>
            <p:ph idx="1"/>
          </p:nvPr>
        </p:nvSpPr>
        <p:spPr/>
        <p:txBody>
          <a:bodyPr/>
          <a:lstStyle/>
          <a:p>
            <a:r>
              <a:rPr lang="en-US" altLang="zh-TW" dirty="0" err="1"/>
              <a:t>FIELDf</a:t>
            </a:r>
            <a:r>
              <a:rPr lang="en-US" altLang="zh-TW" dirty="0"/>
              <a:t>/x </a:t>
            </a:r>
            <a:r>
              <a:rPr lang="zh-TW" altLang="en-US" dirty="0"/>
              <a:t>每場比賽能產出</a:t>
            </a:r>
            <a:r>
              <a:rPr lang="en-US" altLang="zh-TW" dirty="0"/>
              <a:t>100 </a:t>
            </a:r>
            <a:r>
              <a:rPr lang="zh-TW" altLang="en-US" dirty="0"/>
              <a:t>萬筆的紀錄，</a:t>
            </a:r>
            <a:r>
              <a:rPr lang="en-US" altLang="zh-TW" dirty="0"/>
              <a:t>3 </a:t>
            </a:r>
            <a:r>
              <a:rPr lang="zh-TW" altLang="en-US" dirty="0"/>
              <a:t>年內匯聚了</a:t>
            </a:r>
            <a:r>
              <a:rPr lang="en-US" altLang="zh-TW" dirty="0"/>
              <a:t>50 </a:t>
            </a:r>
            <a:r>
              <a:rPr lang="zh-TW" altLang="en-US" dirty="0"/>
              <a:t>億筆的資料量，提供巨人隊高品質的資料內容。除了球員與球隊的統計數據外，巨人隊也開始蒐集球迷的資料，包括購票與社交媒體活動</a:t>
            </a:r>
            <a:endParaRPr lang="en-US" altLang="zh-TW" dirty="0"/>
          </a:p>
          <a:p>
            <a:r>
              <a:rPr lang="zh-TW" altLang="en-US" dirty="0"/>
              <a:t>巨人隊也推出無線網路服務來強化球迷體驗，而這也是全世界最大的公共無線網路</a:t>
            </a:r>
          </a:p>
        </p:txBody>
      </p:sp>
      <p:sp>
        <p:nvSpPr>
          <p:cNvPr id="5" name="標題 4">
            <a:extLst>
              <a:ext uri="{FF2B5EF4-FFF2-40B4-BE49-F238E27FC236}">
                <a16:creationId xmlns:a16="http://schemas.microsoft.com/office/drawing/2014/main" id="{7715E829-231A-42C2-B180-2DDF3B7A45EC}"/>
              </a:ext>
            </a:extLst>
          </p:cNvPr>
          <p:cNvSpPr>
            <a:spLocks noGrp="1"/>
          </p:cNvSpPr>
          <p:nvPr>
            <p:ph type="title"/>
          </p:nvPr>
        </p:nvSpPr>
        <p:spPr/>
        <p:txBody>
          <a:bodyPr/>
          <a:lstStyle/>
          <a:p>
            <a:r>
              <a:rPr lang="zh-TW" altLang="en-US" dirty="0"/>
              <a:t>舊金山巨人隊運用資訊科技贏得勝利</a:t>
            </a:r>
            <a:r>
              <a:rPr lang="en-US" altLang="zh-TW" dirty="0"/>
              <a:t>(</a:t>
            </a:r>
            <a:r>
              <a:rPr lang="zh-TW" altLang="en-US" dirty="0"/>
              <a:t>二</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F5C135C7-4893-4D7B-9E15-BE35AB8BB3F2}"/>
              </a:ext>
            </a:extLst>
          </p:cNvPr>
          <p:cNvSpPr>
            <a:spLocks noGrp="1"/>
          </p:cNvSpPr>
          <p:nvPr>
            <p:ph type="sldNum" sz="quarter" idx="12"/>
          </p:nvPr>
        </p:nvSpPr>
        <p:spPr/>
        <p:txBody>
          <a:bodyPr/>
          <a:lstStyle/>
          <a:p>
            <a:fld id="{11EAAEBC-C5C5-4637-938A-6F2616932A96}" type="slidenum">
              <a:rPr lang="en-US" altLang="ko-KR" smtClean="0"/>
              <a:pPr/>
              <a:t>5</a:t>
            </a:fld>
            <a:endParaRPr lang="en-US" altLang="ko-KR"/>
          </a:p>
        </p:txBody>
      </p:sp>
      <p:pic>
        <p:nvPicPr>
          <p:cNvPr id="8" name="圖片 7">
            <a:extLst>
              <a:ext uri="{FF2B5EF4-FFF2-40B4-BE49-F238E27FC236}">
                <a16:creationId xmlns:a16="http://schemas.microsoft.com/office/drawing/2014/main" id="{737DC8C1-A589-4732-8119-3922AB673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spTree>
    <p:extLst>
      <p:ext uri="{BB962C8B-B14F-4D97-AF65-F5344CB8AC3E}">
        <p14:creationId xmlns:p14="http://schemas.microsoft.com/office/powerpoint/2010/main" val="21336730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제목 3">
            <a:extLst>
              <a:ext uri="{FF2B5EF4-FFF2-40B4-BE49-F238E27FC236}">
                <a16:creationId xmlns:a16="http://schemas.microsoft.com/office/drawing/2014/main" id="{EC1381F1-06A3-4AB9-B0FA-4D7B04EEE118}"/>
              </a:ext>
            </a:extLst>
          </p:cNvPr>
          <p:cNvSpPr>
            <a:spLocks noGrp="1"/>
          </p:cNvSpPr>
          <p:nvPr>
            <p:ph type="title"/>
          </p:nvPr>
        </p:nvSpPr>
        <p:spPr/>
        <p:txBody>
          <a:bodyPr/>
          <a:lstStyle/>
          <a:p>
            <a:r>
              <a:rPr lang="zh-TW" altLang="en-US"/>
              <a:t>舊金山巨人隊運用資訊科技贏得勝利</a:t>
            </a:r>
            <a:r>
              <a:rPr lang="en-US" altLang="zh-TW"/>
              <a:t>(</a:t>
            </a:r>
            <a:r>
              <a:rPr lang="zh-TW" altLang="en-US"/>
              <a:t>三</a:t>
            </a:r>
            <a:r>
              <a:rPr lang="en-US" altLang="zh-TW"/>
              <a:t>)</a:t>
            </a:r>
            <a:endParaRPr lang="en-US" altLang="ko-KR" dirty="0"/>
          </a:p>
        </p:txBody>
      </p:sp>
      <p:sp>
        <p:nvSpPr>
          <p:cNvPr id="2" name="投影片編號版面配置區 1">
            <a:extLst>
              <a:ext uri="{FF2B5EF4-FFF2-40B4-BE49-F238E27FC236}">
                <a16:creationId xmlns:a16="http://schemas.microsoft.com/office/drawing/2014/main" id="{7DC3103D-589E-41CE-9F6C-20FA078C4CDA}"/>
              </a:ext>
            </a:extLst>
          </p:cNvPr>
          <p:cNvSpPr>
            <a:spLocks noGrp="1"/>
          </p:cNvSpPr>
          <p:nvPr>
            <p:ph type="sldNum" sz="quarter" idx="12"/>
          </p:nvPr>
        </p:nvSpPr>
        <p:spPr/>
        <p:txBody>
          <a:bodyPr/>
          <a:lstStyle/>
          <a:p>
            <a:fld id="{1A39A694-C9D2-4A1F-B22B-D5A13C3121DA}" type="slidenum">
              <a:rPr lang="en-US" altLang="ko-KR" smtClean="0"/>
              <a:pPr/>
              <a:t>6</a:t>
            </a:fld>
            <a:endParaRPr lang="en-US" altLang="ko-KR"/>
          </a:p>
        </p:txBody>
      </p:sp>
      <p:pic>
        <p:nvPicPr>
          <p:cNvPr id="6" name="圖片 5">
            <a:extLst>
              <a:ext uri="{FF2B5EF4-FFF2-40B4-BE49-F238E27FC236}">
                <a16:creationId xmlns:a16="http://schemas.microsoft.com/office/drawing/2014/main" id="{A9225E25-40CF-4C20-9319-24FEBE9FA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grpSp>
        <p:nvGrpSpPr>
          <p:cNvPr id="12288" name="群組 12287">
            <a:extLst>
              <a:ext uri="{FF2B5EF4-FFF2-40B4-BE49-F238E27FC236}">
                <a16:creationId xmlns:a16="http://schemas.microsoft.com/office/drawing/2014/main" id="{097820E4-C7D3-4D89-ACF9-2AC0B1CEB2D9}"/>
              </a:ext>
            </a:extLst>
          </p:cNvPr>
          <p:cNvGrpSpPr/>
          <p:nvPr/>
        </p:nvGrpSpPr>
        <p:grpSpPr>
          <a:xfrm>
            <a:off x="1186592" y="1556792"/>
            <a:ext cx="7633880" cy="4232505"/>
            <a:chOff x="1186592" y="1556792"/>
            <a:chExt cx="7633880" cy="4232505"/>
          </a:xfrm>
        </p:grpSpPr>
        <p:sp>
          <p:nvSpPr>
            <p:cNvPr id="3" name="矩形 2">
              <a:extLst>
                <a:ext uri="{FF2B5EF4-FFF2-40B4-BE49-F238E27FC236}">
                  <a16:creationId xmlns:a16="http://schemas.microsoft.com/office/drawing/2014/main" id="{33BEBA3C-32F6-46AC-8318-CD0DAB1661F8}"/>
                </a:ext>
              </a:extLst>
            </p:cNvPr>
            <p:cNvSpPr/>
            <p:nvPr/>
          </p:nvSpPr>
          <p:spPr>
            <a:xfrm>
              <a:off x="3419872" y="242088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管理</a:t>
              </a:r>
            </a:p>
          </p:txBody>
        </p:sp>
        <p:sp>
          <p:nvSpPr>
            <p:cNvPr id="7" name="矩形 6">
              <a:extLst>
                <a:ext uri="{FF2B5EF4-FFF2-40B4-BE49-F238E27FC236}">
                  <a16:creationId xmlns:a16="http://schemas.microsoft.com/office/drawing/2014/main" id="{D3CF3B33-179E-406A-9799-A3EBE2A0FDB2}"/>
                </a:ext>
              </a:extLst>
            </p:cNvPr>
            <p:cNvSpPr/>
            <p:nvPr/>
          </p:nvSpPr>
          <p:spPr>
            <a:xfrm>
              <a:off x="34198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組織</a:t>
              </a:r>
            </a:p>
          </p:txBody>
        </p:sp>
        <p:sp>
          <p:nvSpPr>
            <p:cNvPr id="8" name="矩形 7">
              <a:extLst>
                <a:ext uri="{FF2B5EF4-FFF2-40B4-BE49-F238E27FC236}">
                  <a16:creationId xmlns:a16="http://schemas.microsoft.com/office/drawing/2014/main" id="{2B916717-F2CA-44AF-A7B0-17B650691416}"/>
                </a:ext>
              </a:extLst>
            </p:cNvPr>
            <p:cNvSpPr/>
            <p:nvPr/>
          </p:nvSpPr>
          <p:spPr>
            <a:xfrm>
              <a:off x="3419872" y="473932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科技</a:t>
              </a:r>
            </a:p>
          </p:txBody>
        </p:sp>
        <p:sp>
          <p:nvSpPr>
            <p:cNvPr id="9" name="矩形 8">
              <a:extLst>
                <a:ext uri="{FF2B5EF4-FFF2-40B4-BE49-F238E27FC236}">
                  <a16:creationId xmlns:a16="http://schemas.microsoft.com/office/drawing/2014/main" id="{703CA544-CFCA-42F5-8201-6F0101095069}"/>
                </a:ext>
              </a:extLst>
            </p:cNvPr>
            <p:cNvSpPr/>
            <p:nvPr/>
          </p:nvSpPr>
          <p:spPr>
            <a:xfrm>
              <a:off x="5220072" y="1556792"/>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企業挑戰</a:t>
              </a:r>
            </a:p>
          </p:txBody>
        </p:sp>
        <p:sp>
          <p:nvSpPr>
            <p:cNvPr id="10" name="矩形 9">
              <a:extLst>
                <a:ext uri="{FF2B5EF4-FFF2-40B4-BE49-F238E27FC236}">
                  <a16:creationId xmlns:a16="http://schemas.microsoft.com/office/drawing/2014/main" id="{3F394183-3372-445E-8563-0A80A604D33F}"/>
                </a:ext>
              </a:extLst>
            </p:cNvPr>
            <p:cNvSpPr/>
            <p:nvPr/>
          </p:nvSpPr>
          <p:spPr>
            <a:xfrm>
              <a:off x="52200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資訊系統</a:t>
              </a:r>
            </a:p>
          </p:txBody>
        </p:sp>
        <p:sp>
          <p:nvSpPr>
            <p:cNvPr id="11" name="矩形 10">
              <a:extLst>
                <a:ext uri="{FF2B5EF4-FFF2-40B4-BE49-F238E27FC236}">
                  <a16:creationId xmlns:a16="http://schemas.microsoft.com/office/drawing/2014/main" id="{012B7A7D-B4EB-4A89-9D26-EB164AA4C4D0}"/>
                </a:ext>
              </a:extLst>
            </p:cNvPr>
            <p:cNvSpPr/>
            <p:nvPr/>
          </p:nvSpPr>
          <p:spPr>
            <a:xfrm>
              <a:off x="7534672" y="3399729"/>
              <a:ext cx="1285800" cy="74935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t>企業</a:t>
              </a:r>
              <a:endParaRPr lang="en-US" altLang="zh-TW" b="1"/>
            </a:p>
            <a:p>
              <a:pPr algn="ctr"/>
              <a:r>
                <a:rPr lang="zh-TW" altLang="en-US" b="1"/>
                <a:t>解決</a:t>
              </a:r>
              <a:r>
                <a:rPr lang="zh-TW" altLang="en-US" b="1" dirty="0"/>
                <a:t>方案</a:t>
              </a:r>
            </a:p>
          </p:txBody>
        </p:sp>
        <p:sp>
          <p:nvSpPr>
            <p:cNvPr id="4" name="文字方塊 3">
              <a:extLst>
                <a:ext uri="{FF2B5EF4-FFF2-40B4-BE49-F238E27FC236}">
                  <a16:creationId xmlns:a16="http://schemas.microsoft.com/office/drawing/2014/main" id="{B96BA839-649F-4DD8-9F7C-916FE7DB0E9D}"/>
                </a:ext>
              </a:extLst>
            </p:cNvPr>
            <p:cNvSpPr txBox="1"/>
            <p:nvPr/>
          </p:nvSpPr>
          <p:spPr>
            <a:xfrm>
              <a:off x="5220072" y="2122195"/>
              <a:ext cx="1800493" cy="584775"/>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高度競爭的運動</a:t>
              </a:r>
            </a:p>
            <a:p>
              <a:pPr marL="177800" indent="-177800">
                <a:buFont typeface="Arial" panose="020B0604020202020204" pitchFamily="34" charset="0"/>
                <a:buChar char="•"/>
              </a:pPr>
              <a:r>
                <a:rPr lang="zh-TW" altLang="en-US" sz="1600" dirty="0"/>
                <a:t>新科技帶來機會</a:t>
              </a:r>
            </a:p>
          </p:txBody>
        </p:sp>
        <p:sp>
          <p:nvSpPr>
            <p:cNvPr id="12" name="文字方塊 11">
              <a:extLst>
                <a:ext uri="{FF2B5EF4-FFF2-40B4-BE49-F238E27FC236}">
                  <a16:creationId xmlns:a16="http://schemas.microsoft.com/office/drawing/2014/main" id="{CB9D5F7F-8DBB-47AB-8438-70658FB79369}"/>
                </a:ext>
              </a:extLst>
            </p:cNvPr>
            <p:cNvSpPr txBox="1"/>
            <p:nvPr/>
          </p:nvSpPr>
          <p:spPr>
            <a:xfrm>
              <a:off x="7501860" y="4202258"/>
              <a:ext cx="1184940" cy="338554"/>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增加收益</a:t>
              </a:r>
            </a:p>
          </p:txBody>
        </p:sp>
        <p:sp>
          <p:nvSpPr>
            <p:cNvPr id="13" name="文字方塊 12">
              <a:extLst>
                <a:ext uri="{FF2B5EF4-FFF2-40B4-BE49-F238E27FC236}">
                  <a16:creationId xmlns:a16="http://schemas.microsoft.com/office/drawing/2014/main" id="{820F6BA3-2233-4119-8154-F48D4B184803}"/>
                </a:ext>
              </a:extLst>
            </p:cNvPr>
            <p:cNvSpPr txBox="1"/>
            <p:nvPr/>
          </p:nvSpPr>
          <p:spPr>
            <a:xfrm>
              <a:off x="5220072" y="4219637"/>
              <a:ext cx="2133600" cy="1569660"/>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最佳化門票銷售</a:t>
              </a:r>
            </a:p>
            <a:p>
              <a:pPr marL="177800" indent="-177800">
                <a:buFont typeface="Arial" panose="020B0604020202020204" pitchFamily="34" charset="0"/>
                <a:buChar char="•"/>
              </a:pPr>
              <a:r>
                <a:rPr lang="zh-TW" altLang="en-US" sz="1600" dirty="0"/>
                <a:t>提供二手門票銷售市場</a:t>
              </a:r>
            </a:p>
            <a:p>
              <a:pPr marL="177800" indent="-177800">
                <a:buFont typeface="Arial" panose="020B0604020202020204" pitchFamily="34" charset="0"/>
                <a:buChar char="•"/>
              </a:pPr>
              <a:r>
                <a:rPr lang="zh-TW" altLang="en-US" sz="1600" dirty="0"/>
                <a:t>提供新的互動服務</a:t>
              </a:r>
            </a:p>
            <a:p>
              <a:pPr marL="177800" indent="-177800">
                <a:buFont typeface="Arial" panose="020B0604020202020204" pitchFamily="34" charset="0"/>
                <a:buChar char="•"/>
              </a:pPr>
              <a:r>
                <a:rPr lang="zh-TW" altLang="en-US" sz="1600" dirty="0"/>
                <a:t>分析球員的反應時間與績效</a:t>
              </a:r>
            </a:p>
          </p:txBody>
        </p:sp>
        <p:sp>
          <p:nvSpPr>
            <p:cNvPr id="14" name="文字方塊 13">
              <a:extLst>
                <a:ext uri="{FF2B5EF4-FFF2-40B4-BE49-F238E27FC236}">
                  <a16:creationId xmlns:a16="http://schemas.microsoft.com/office/drawing/2014/main" id="{F9D7AA4C-ECA4-493D-AE4F-F1336C15F91F}"/>
                </a:ext>
              </a:extLst>
            </p:cNvPr>
            <p:cNvSpPr txBox="1"/>
            <p:nvPr/>
          </p:nvSpPr>
          <p:spPr>
            <a:xfrm>
              <a:off x="1186592" y="2366273"/>
              <a:ext cx="2210862" cy="584775"/>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監督賽事與門票銷售</a:t>
              </a:r>
            </a:p>
            <a:p>
              <a:pPr marL="177800" indent="-177800">
                <a:buFont typeface="Arial" panose="020B0604020202020204" pitchFamily="34" charset="0"/>
                <a:buChar char="•"/>
              </a:pPr>
              <a:r>
                <a:rPr lang="zh-TW" altLang="en-US" sz="1600" dirty="0"/>
                <a:t>調整企業策略</a:t>
              </a:r>
            </a:p>
          </p:txBody>
        </p:sp>
        <p:sp>
          <p:nvSpPr>
            <p:cNvPr id="15" name="文字方塊 14">
              <a:extLst>
                <a:ext uri="{FF2B5EF4-FFF2-40B4-BE49-F238E27FC236}">
                  <a16:creationId xmlns:a16="http://schemas.microsoft.com/office/drawing/2014/main" id="{F6AC9909-CD08-4F4A-BE8C-107F6020F8F3}"/>
                </a:ext>
              </a:extLst>
            </p:cNvPr>
            <p:cNvSpPr txBox="1"/>
            <p:nvPr/>
          </p:nvSpPr>
          <p:spPr>
            <a:xfrm>
              <a:off x="1186592" y="3508882"/>
              <a:ext cx="2233280"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重新設計工作內容與工作流程</a:t>
              </a:r>
            </a:p>
          </p:txBody>
        </p:sp>
        <p:sp>
          <p:nvSpPr>
            <p:cNvPr id="16" name="文字方塊 15">
              <a:extLst>
                <a:ext uri="{FF2B5EF4-FFF2-40B4-BE49-F238E27FC236}">
                  <a16:creationId xmlns:a16="http://schemas.microsoft.com/office/drawing/2014/main" id="{64BDE061-1329-4583-82A5-3CCBB82E9130}"/>
                </a:ext>
              </a:extLst>
            </p:cNvPr>
            <p:cNvSpPr txBox="1"/>
            <p:nvPr/>
          </p:nvSpPr>
          <p:spPr>
            <a:xfrm>
              <a:off x="1191693" y="4656038"/>
              <a:ext cx="2205762" cy="1077218"/>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導入動態售票軟體</a:t>
              </a:r>
            </a:p>
            <a:p>
              <a:pPr marL="177800" indent="-177800">
                <a:buFont typeface="Arial" panose="020B0604020202020204" pitchFamily="34" charset="0"/>
                <a:buChar char="•"/>
              </a:pPr>
              <a:r>
                <a:rPr lang="zh-TW" altLang="en-US" sz="1600" dirty="0"/>
                <a:t>建置二手門票販售平台系統</a:t>
              </a:r>
            </a:p>
            <a:p>
              <a:pPr marL="177800" indent="-177800">
                <a:buFont typeface="Arial" panose="020B0604020202020204" pitchFamily="34" charset="0"/>
                <a:buChar char="•"/>
              </a:pPr>
              <a:r>
                <a:rPr lang="zh-TW" altLang="en-US" sz="1600" dirty="0"/>
                <a:t>部署 </a:t>
              </a:r>
              <a:r>
                <a:rPr lang="en-US" altLang="zh-TW" sz="1600" dirty="0"/>
                <a:t>Wi-Fi </a:t>
              </a:r>
              <a:r>
                <a:rPr lang="zh-TW" altLang="en-US" sz="1600" dirty="0"/>
                <a:t>網路</a:t>
              </a:r>
            </a:p>
          </p:txBody>
        </p:sp>
        <p:cxnSp>
          <p:nvCxnSpPr>
            <p:cNvPr id="18" name="接點: 肘形 17">
              <a:extLst>
                <a:ext uri="{FF2B5EF4-FFF2-40B4-BE49-F238E27FC236}">
                  <a16:creationId xmlns:a16="http://schemas.microsoft.com/office/drawing/2014/main" id="{D80F1E94-CD42-4DBE-9B29-C4E8B2AEAF32}"/>
                </a:ext>
              </a:extLst>
            </p:cNvPr>
            <p:cNvCxnSpPr>
              <a:stCxn id="9" idx="1"/>
              <a:endCxn id="3" idx="0"/>
            </p:cNvCxnSpPr>
            <p:nvPr/>
          </p:nvCxnSpPr>
          <p:spPr>
            <a:xfrm rot="10800000" flipV="1">
              <a:off x="3995936" y="1844824"/>
              <a:ext cx="1224136" cy="57606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0" name="直線單箭頭接點 19">
              <a:extLst>
                <a:ext uri="{FF2B5EF4-FFF2-40B4-BE49-F238E27FC236}">
                  <a16:creationId xmlns:a16="http://schemas.microsoft.com/office/drawing/2014/main" id="{A13ED4B7-BF3F-4492-AC1C-8F21E37B2E80}"/>
                </a:ext>
              </a:extLst>
            </p:cNvPr>
            <p:cNvCxnSpPr>
              <a:stCxn id="3" idx="3"/>
            </p:cNvCxnSpPr>
            <p:nvPr/>
          </p:nvCxnSpPr>
          <p:spPr>
            <a:xfrm>
              <a:off x="4572000" y="2708920"/>
              <a:ext cx="720080" cy="8640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直線單箭頭接點 21">
              <a:extLst>
                <a:ext uri="{FF2B5EF4-FFF2-40B4-BE49-F238E27FC236}">
                  <a16:creationId xmlns:a16="http://schemas.microsoft.com/office/drawing/2014/main" id="{DBB6BA06-CD97-4343-B10F-E8DA427DE937}"/>
                </a:ext>
              </a:extLst>
            </p:cNvPr>
            <p:cNvCxnSpPr>
              <a:stCxn id="7" idx="3"/>
              <a:endCxn id="10" idx="1"/>
            </p:cNvCxnSpPr>
            <p:nvPr/>
          </p:nvCxnSpPr>
          <p:spPr>
            <a:xfrm>
              <a:off x="4572000" y="3861049"/>
              <a:ext cx="6480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直線單箭頭接點 23">
              <a:extLst>
                <a:ext uri="{FF2B5EF4-FFF2-40B4-BE49-F238E27FC236}">
                  <a16:creationId xmlns:a16="http://schemas.microsoft.com/office/drawing/2014/main" id="{F71F502F-41D8-4077-AD85-F6A32D0A8FF5}"/>
                </a:ext>
              </a:extLst>
            </p:cNvPr>
            <p:cNvCxnSpPr>
              <a:cxnSpLocks/>
              <a:stCxn id="8" idx="3"/>
            </p:cNvCxnSpPr>
            <p:nvPr/>
          </p:nvCxnSpPr>
          <p:spPr>
            <a:xfrm flipV="1">
              <a:off x="4572000" y="4149080"/>
              <a:ext cx="720080" cy="878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接點: 肘形 25">
              <a:extLst>
                <a:ext uri="{FF2B5EF4-FFF2-40B4-BE49-F238E27FC236}">
                  <a16:creationId xmlns:a16="http://schemas.microsoft.com/office/drawing/2014/main" id="{893E4D17-1D6B-498D-A1E2-B110BF54FE2A}"/>
                </a:ext>
              </a:extLst>
            </p:cNvPr>
            <p:cNvCxnSpPr>
              <a:stCxn id="11" idx="0"/>
              <a:endCxn id="9" idx="3"/>
            </p:cNvCxnSpPr>
            <p:nvPr/>
          </p:nvCxnSpPr>
          <p:spPr>
            <a:xfrm rot="16200000" flipV="1">
              <a:off x="6497434" y="1719591"/>
              <a:ext cx="1554905" cy="180537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8" name="直線單箭頭接點 27">
              <a:extLst>
                <a:ext uri="{FF2B5EF4-FFF2-40B4-BE49-F238E27FC236}">
                  <a16:creationId xmlns:a16="http://schemas.microsoft.com/office/drawing/2014/main" id="{C756155E-60A8-40DD-AE4B-B11579B4AD26}"/>
                </a:ext>
              </a:extLst>
            </p:cNvPr>
            <p:cNvCxnSpPr>
              <a:stCxn id="10" idx="3"/>
            </p:cNvCxnSpPr>
            <p:nvPr/>
          </p:nvCxnSpPr>
          <p:spPr>
            <a:xfrm>
              <a:off x="6372200" y="3861049"/>
              <a:ext cx="11849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7215899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0728E984-0AD7-40E1-9B9C-44EAF46C2883}"/>
              </a:ext>
            </a:extLst>
          </p:cNvPr>
          <p:cNvSpPr>
            <a:spLocks noGrp="1"/>
          </p:cNvSpPr>
          <p:nvPr>
            <p:ph idx="1"/>
          </p:nvPr>
        </p:nvSpPr>
        <p:spPr/>
        <p:txBody>
          <a:bodyPr>
            <a:normAutofit lnSpcReduction="10000"/>
          </a:bodyPr>
          <a:lstStyle/>
          <a:p>
            <a:r>
              <a:rPr lang="zh-TW" altLang="en-US" dirty="0"/>
              <a:t>科技的改變與創新經營模式</a:t>
            </a:r>
            <a:r>
              <a:rPr lang="en-US" altLang="zh-TW" dirty="0"/>
              <a:t>(business models) </a:t>
            </a:r>
            <a:r>
              <a:rPr lang="zh-TW" altLang="en-US" dirty="0"/>
              <a:t>的興起，已經改變了社交生活與企業營運的方式</a:t>
            </a:r>
            <a:endParaRPr lang="en-US" altLang="zh-TW" dirty="0"/>
          </a:p>
          <a:p>
            <a:r>
              <a:rPr lang="zh-TW" altLang="en-US" dirty="0"/>
              <a:t>智慧型手機、社群網路、傳訊、電子郵件以及線上會議已經成了企業經營的基本工具</a:t>
            </a:r>
            <a:endParaRPr lang="en-US" altLang="zh-TW" dirty="0"/>
          </a:p>
          <a:p>
            <a:r>
              <a:rPr lang="zh-TW" altLang="en-US" dirty="0"/>
              <a:t>紙本報紙的讀者數持續下滑，企業開始使用社群網路來與世界各地的員工、客戶與管理者進行聯繫</a:t>
            </a:r>
            <a:endParaRPr lang="en-US" altLang="zh-TW" dirty="0"/>
          </a:p>
          <a:p>
            <a:r>
              <a:rPr lang="zh-TW" altLang="en-US" dirty="0"/>
              <a:t>電子商務和網路廣告持續擴張，網路廣告每年的成長幅度則超過</a:t>
            </a:r>
            <a:r>
              <a:rPr lang="en-US" altLang="zh-TW" dirty="0"/>
              <a:t>15%</a:t>
            </a:r>
          </a:p>
          <a:p>
            <a:r>
              <a:rPr lang="zh-TW" altLang="en-US" dirty="0"/>
              <a:t>新的聯邦安全與會計法案，造成數位資訊量每年以</a:t>
            </a:r>
            <a:r>
              <a:rPr lang="en-US" altLang="zh-TW" dirty="0"/>
              <a:t>5 exabytes (5,000,000 TB) </a:t>
            </a:r>
            <a:r>
              <a:rPr lang="zh-TW" altLang="en-US" dirty="0"/>
              <a:t>的速度成長</a:t>
            </a:r>
          </a:p>
        </p:txBody>
      </p:sp>
      <p:sp>
        <p:nvSpPr>
          <p:cNvPr id="3" name="投影片編號版面配置區 2">
            <a:extLst>
              <a:ext uri="{FF2B5EF4-FFF2-40B4-BE49-F238E27FC236}">
                <a16:creationId xmlns:a16="http://schemas.microsoft.com/office/drawing/2014/main" id="{4F603226-A50D-47D3-8BF5-49CA1F49A815}"/>
              </a:ext>
            </a:extLst>
          </p:cNvPr>
          <p:cNvSpPr>
            <a:spLocks noGrp="1"/>
          </p:cNvSpPr>
          <p:nvPr>
            <p:ph type="sldNum" sz="quarter" idx="12"/>
          </p:nvPr>
        </p:nvSpPr>
        <p:spPr/>
        <p:txBody>
          <a:bodyPr/>
          <a:lstStyle/>
          <a:p>
            <a:fld id="{D55CB18B-31BB-4254-9559-1B86933C9FD7}" type="slidenum">
              <a:rPr lang="en-US" altLang="ko-KR" smtClean="0"/>
              <a:pPr/>
              <a:t>7</a:t>
            </a:fld>
            <a:endParaRPr lang="en-US" altLang="ko-KR"/>
          </a:p>
        </p:txBody>
      </p:sp>
      <p:sp>
        <p:nvSpPr>
          <p:cNvPr id="4" name="標題 3">
            <a:extLst>
              <a:ext uri="{FF2B5EF4-FFF2-40B4-BE49-F238E27FC236}">
                <a16:creationId xmlns:a16="http://schemas.microsoft.com/office/drawing/2014/main" id="{4AA93BC1-447D-488E-A05B-554A6F48D467}"/>
              </a:ext>
            </a:extLst>
          </p:cNvPr>
          <p:cNvSpPr>
            <a:spLocks noGrp="1"/>
          </p:cNvSpPr>
          <p:nvPr>
            <p:ph type="title"/>
          </p:nvPr>
        </p:nvSpPr>
        <p:spPr/>
        <p:txBody>
          <a:bodyPr/>
          <a:lstStyle/>
          <a:p>
            <a:r>
              <a:rPr lang="zh-TW" altLang="en-US" dirty="0"/>
              <a:t>資訊系統正如何再造企業？</a:t>
            </a:r>
          </a:p>
        </p:txBody>
      </p:sp>
    </p:spTree>
    <p:extLst>
      <p:ext uri="{BB962C8B-B14F-4D97-AF65-F5344CB8AC3E}">
        <p14:creationId xmlns:p14="http://schemas.microsoft.com/office/powerpoint/2010/main" val="39646250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a:extLst>
              <a:ext uri="{FF2B5EF4-FFF2-40B4-BE49-F238E27FC236}">
                <a16:creationId xmlns:a16="http://schemas.microsoft.com/office/drawing/2014/main" id="{48655CF0-EE8C-483A-92F0-00F74AF7EE95}"/>
              </a:ext>
            </a:extLst>
          </p:cNvPr>
          <p:cNvPicPr>
            <a:picLocks noGrp="1" noChangeAspect="1"/>
          </p:cNvPicPr>
          <p:nvPr>
            <p:ph idx="1"/>
          </p:nvPr>
        </p:nvPicPr>
        <p:blipFill>
          <a:blip r:embed="rId2"/>
          <a:stretch>
            <a:fillRect/>
          </a:stretch>
        </p:blipFill>
        <p:spPr>
          <a:xfrm>
            <a:off x="323850" y="1772816"/>
            <a:ext cx="8605838" cy="3440391"/>
          </a:xfrm>
          <a:prstGeom prst="rect">
            <a:avLst/>
          </a:prstGeom>
        </p:spPr>
      </p:pic>
      <p:sp>
        <p:nvSpPr>
          <p:cNvPr id="3" name="投影片編號版面配置區 2">
            <a:extLst>
              <a:ext uri="{FF2B5EF4-FFF2-40B4-BE49-F238E27FC236}">
                <a16:creationId xmlns:a16="http://schemas.microsoft.com/office/drawing/2014/main" id="{D2F97771-024C-4258-93E0-13015E3C3E5A}"/>
              </a:ext>
            </a:extLst>
          </p:cNvPr>
          <p:cNvSpPr>
            <a:spLocks noGrp="1"/>
          </p:cNvSpPr>
          <p:nvPr>
            <p:ph type="sldNum" sz="quarter" idx="12"/>
          </p:nvPr>
        </p:nvSpPr>
        <p:spPr/>
        <p:txBody>
          <a:bodyPr/>
          <a:lstStyle/>
          <a:p>
            <a:fld id="{D55CB18B-31BB-4254-9559-1B86933C9FD7}" type="slidenum">
              <a:rPr lang="en-US" altLang="ko-KR" smtClean="0"/>
              <a:pPr/>
              <a:t>8</a:t>
            </a:fld>
            <a:endParaRPr lang="en-US" altLang="ko-KR"/>
          </a:p>
        </p:txBody>
      </p:sp>
      <p:sp>
        <p:nvSpPr>
          <p:cNvPr id="4" name="標題 3">
            <a:extLst>
              <a:ext uri="{FF2B5EF4-FFF2-40B4-BE49-F238E27FC236}">
                <a16:creationId xmlns:a16="http://schemas.microsoft.com/office/drawing/2014/main" id="{251B3F78-DFEA-49AB-940E-565DE1C0FE59}"/>
              </a:ext>
            </a:extLst>
          </p:cNvPr>
          <p:cNvSpPr>
            <a:spLocks noGrp="1"/>
          </p:cNvSpPr>
          <p:nvPr>
            <p:ph type="title"/>
          </p:nvPr>
        </p:nvSpPr>
        <p:spPr/>
        <p:txBody>
          <a:bodyPr/>
          <a:lstStyle/>
          <a:p>
            <a:r>
              <a:rPr lang="zh-TW" altLang="en-US" dirty="0"/>
              <a:t>管理資訊系統的新鮮事 </a:t>
            </a:r>
            <a:r>
              <a:rPr lang="en-US" altLang="zh-TW" dirty="0"/>
              <a:t>(</a:t>
            </a:r>
            <a:r>
              <a:rPr lang="zh-TW" altLang="en-US" dirty="0"/>
              <a:t>一</a:t>
            </a:r>
            <a:r>
              <a:rPr lang="en-US" altLang="zh-TW" dirty="0"/>
              <a:t>)</a:t>
            </a:r>
            <a:endParaRPr lang="zh-TW" altLang="en-US" dirty="0"/>
          </a:p>
        </p:txBody>
      </p:sp>
    </p:spTree>
    <p:extLst>
      <p:ext uri="{BB962C8B-B14F-4D97-AF65-F5344CB8AC3E}">
        <p14:creationId xmlns:p14="http://schemas.microsoft.com/office/powerpoint/2010/main" val="392879222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D2F97771-024C-4258-93E0-13015E3C3E5A}"/>
              </a:ext>
            </a:extLst>
          </p:cNvPr>
          <p:cNvSpPr>
            <a:spLocks noGrp="1"/>
          </p:cNvSpPr>
          <p:nvPr>
            <p:ph type="sldNum" sz="quarter" idx="12"/>
          </p:nvPr>
        </p:nvSpPr>
        <p:spPr/>
        <p:txBody>
          <a:bodyPr/>
          <a:lstStyle/>
          <a:p>
            <a:fld id="{D55CB18B-31BB-4254-9559-1B86933C9FD7}" type="slidenum">
              <a:rPr lang="en-US" altLang="ko-KR" smtClean="0"/>
              <a:pPr/>
              <a:t>9</a:t>
            </a:fld>
            <a:endParaRPr lang="en-US" altLang="ko-KR"/>
          </a:p>
        </p:txBody>
      </p:sp>
      <p:sp>
        <p:nvSpPr>
          <p:cNvPr id="4" name="標題 3">
            <a:extLst>
              <a:ext uri="{FF2B5EF4-FFF2-40B4-BE49-F238E27FC236}">
                <a16:creationId xmlns:a16="http://schemas.microsoft.com/office/drawing/2014/main" id="{251B3F78-DFEA-49AB-940E-565DE1C0FE59}"/>
              </a:ext>
            </a:extLst>
          </p:cNvPr>
          <p:cNvSpPr>
            <a:spLocks noGrp="1"/>
          </p:cNvSpPr>
          <p:nvPr>
            <p:ph type="title"/>
          </p:nvPr>
        </p:nvSpPr>
        <p:spPr/>
        <p:txBody>
          <a:bodyPr/>
          <a:lstStyle/>
          <a:p>
            <a:r>
              <a:rPr lang="zh-TW" altLang="en-US" dirty="0"/>
              <a:t>管理資訊系統的新鮮事 </a:t>
            </a:r>
            <a:r>
              <a:rPr lang="en-US" altLang="zh-TW" dirty="0"/>
              <a:t>(</a:t>
            </a:r>
            <a:r>
              <a:rPr lang="zh-TW" altLang="en-US" dirty="0"/>
              <a:t>二</a:t>
            </a:r>
            <a:r>
              <a:rPr lang="en-US" altLang="zh-TW" dirty="0"/>
              <a:t>)</a:t>
            </a:r>
            <a:endParaRPr lang="zh-TW" altLang="en-US" dirty="0"/>
          </a:p>
        </p:txBody>
      </p:sp>
      <p:pic>
        <p:nvPicPr>
          <p:cNvPr id="9" name="內容版面配置區 8">
            <a:extLst>
              <a:ext uri="{FF2B5EF4-FFF2-40B4-BE49-F238E27FC236}">
                <a16:creationId xmlns:a16="http://schemas.microsoft.com/office/drawing/2014/main" id="{3823CA99-9B34-4B7A-821A-76C08FE5F63C}"/>
              </a:ext>
            </a:extLst>
          </p:cNvPr>
          <p:cNvPicPr>
            <a:picLocks noGrp="1" noChangeAspect="1"/>
          </p:cNvPicPr>
          <p:nvPr>
            <p:ph idx="1"/>
          </p:nvPr>
        </p:nvPicPr>
        <p:blipFill>
          <a:blip r:embed="rId2"/>
          <a:stretch>
            <a:fillRect/>
          </a:stretch>
        </p:blipFill>
        <p:spPr>
          <a:xfrm>
            <a:off x="288175" y="1196752"/>
            <a:ext cx="8604162" cy="5273675"/>
          </a:xfrm>
          <a:prstGeom prst="rect">
            <a:avLst/>
          </a:prstGeom>
        </p:spPr>
      </p:pic>
    </p:spTree>
    <p:extLst>
      <p:ext uri="{BB962C8B-B14F-4D97-AF65-F5344CB8AC3E}">
        <p14:creationId xmlns:p14="http://schemas.microsoft.com/office/powerpoint/2010/main" val="881213515"/>
      </p:ext>
    </p:extLst>
  </p:cSld>
  <p:clrMapOvr>
    <a:masterClrMapping/>
  </p:clrMapOvr>
  <p:transition>
    <p:fade/>
  </p:transition>
</p:sld>
</file>

<file path=ppt/theme/theme1.xml><?xml version="1.0" encoding="utf-8"?>
<a:theme xmlns:a="http://schemas.openxmlformats.org/drawingml/2006/main" name="MIS">
  <a:themeElements>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C384405A-31F4-4686-8B61-20FDEB481D2F}" vid="{A3116FEF-6EAE-476F-B83C-68700F3F0FAC}"/>
    </a:ext>
  </a:extLst>
</a:theme>
</file>

<file path=ppt/theme/theme2.xml><?xml version="1.0" encoding="utf-8"?>
<a:theme xmlns:a="http://schemas.openxmlformats.org/drawingml/2006/main" name="MIS2">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177800" indent="-177800" algn="l">
          <a:buFont typeface="Arial" panose="020B0604020202020204" pitchFamily="34" charset="0"/>
          <a:buChar char="•"/>
          <a:defRPr dirty="0"/>
        </a:defPPr>
      </a:lstStyle>
    </a:txDef>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C384405A-31F4-4686-8B61-20FDEB481D2F}" vid="{342FF1D5-4663-4A4A-ABB7-5EC007611601}"/>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Template>
  <TotalTime>363</TotalTime>
  <Words>3130</Words>
  <Application>Microsoft Office PowerPoint</Application>
  <PresentationFormat>如螢幕大小 (4:3)</PresentationFormat>
  <Paragraphs>309</Paragraphs>
  <Slides>49</Slides>
  <Notes>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49</vt:i4>
      </vt:variant>
    </vt:vector>
  </HeadingPairs>
  <TitlesOfParts>
    <vt:vector size="57" baseType="lpstr">
      <vt:lpstr>굴림</vt:lpstr>
      <vt:lpstr>HY헤드라인M</vt:lpstr>
      <vt:lpstr>맑은 고딕</vt:lpstr>
      <vt:lpstr>Signika</vt:lpstr>
      <vt:lpstr>標楷體</vt:lpstr>
      <vt:lpstr>Arial</vt:lpstr>
      <vt:lpstr>MIS</vt:lpstr>
      <vt:lpstr>MIS2</vt:lpstr>
      <vt:lpstr>PowerPoint 簡報</vt:lpstr>
      <vt:lpstr>CHAPTER 1</vt:lpstr>
      <vt:lpstr>學習目標</vt:lpstr>
      <vt:lpstr>舊金山巨人隊運用資訊科技贏得勝利(一)</vt:lpstr>
      <vt:lpstr>舊金山巨人隊運用資訊科技贏得勝利(二)</vt:lpstr>
      <vt:lpstr>舊金山巨人隊運用資訊科技贏得勝利(三)</vt:lpstr>
      <vt:lpstr>資訊系統正如何再造企業？</vt:lpstr>
      <vt:lpstr>管理資訊系統的新鮮事 (一)</vt:lpstr>
      <vt:lpstr>管理資訊系統的新鮮事 (二)</vt:lpstr>
      <vt:lpstr>全球化的挑戰和機會：一個扁平的世界</vt:lpstr>
      <vt:lpstr>互動個案：管理的觀點</vt:lpstr>
      <vt:lpstr>互動個案：管理的觀點</vt:lpstr>
      <vt:lpstr>興起中的數位化公司 (一)</vt:lpstr>
      <vt:lpstr>興起中的數位化公司 (二)</vt:lpstr>
      <vt:lpstr>資訊系統的企業策略性目標</vt:lpstr>
      <vt:lpstr>組織與資訊系統間的相依關係</vt:lpstr>
      <vt:lpstr>新的產品、服務和經營模式</vt:lpstr>
      <vt:lpstr>客戶與供應商的親密關係</vt:lpstr>
      <vt:lpstr>改善決策品質</vt:lpstr>
      <vt:lpstr>競爭優勢</vt:lpstr>
      <vt:lpstr>求生存</vt:lpstr>
      <vt:lpstr>何謂資訊系統？它如何運作？</vt:lpstr>
      <vt:lpstr>資料與資訊</vt:lpstr>
      <vt:lpstr>資訊系統的功能</vt:lpstr>
      <vt:lpstr>資訊系統的構面 (一)</vt:lpstr>
      <vt:lpstr>資訊系統的構面 (二)</vt:lpstr>
      <vt:lpstr>資訊系統不只是電腦</vt:lpstr>
      <vt:lpstr>組織 (一)</vt:lpstr>
      <vt:lpstr>公司的層級結構</vt:lpstr>
      <vt:lpstr>企業的主要功能</vt:lpstr>
      <vt:lpstr>組織 (二)</vt:lpstr>
      <vt:lpstr>管理</vt:lpstr>
      <vt:lpstr>資訊科技 (一)</vt:lpstr>
      <vt:lpstr>資訊科技 (二)</vt:lpstr>
      <vt:lpstr>它不只是科技：資訊系統的企業觀點</vt:lpstr>
      <vt:lpstr>企業資訊價值鏈</vt:lpstr>
      <vt:lpstr>互動個案：科技的觀點</vt:lpstr>
      <vt:lpstr>互動個案：科技的觀點</vt:lpstr>
      <vt:lpstr>互補性資產：組織資本與正確的經營模式</vt:lpstr>
      <vt:lpstr>資訊科技投資報酬的變異</vt:lpstr>
      <vt:lpstr>資訊科技投資最大化所需的社會、管理與組織等互補性資產</vt:lpstr>
      <vt:lpstr>資訊系統相關的學門</vt:lpstr>
      <vt:lpstr>技術的觀點</vt:lpstr>
      <vt:lpstr>行為的觀點</vt:lpstr>
      <vt:lpstr>本書的觀點：社會技術系統 (一)</vt:lpstr>
      <vt:lpstr>本書的觀點：社會技術系統 (二)</vt:lpstr>
      <vt:lpstr>資訊系統社會技術的觀點</vt:lpstr>
      <vt:lpstr>個案研究：家得寶利用新系統進行再造</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圖書 鼎隆</dc:creator>
  <cp:lastModifiedBy>圖書 鼎隆</cp:lastModifiedBy>
  <cp:revision>46</cp:revision>
  <dcterms:created xsi:type="dcterms:W3CDTF">2017-10-31T06:15:22Z</dcterms:created>
  <dcterms:modified xsi:type="dcterms:W3CDTF">2018-02-02T06:20:57Z</dcterms:modified>
</cp:coreProperties>
</file>