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 id="2147484507" r:id="rId2"/>
    <p:sldMasterId id="2147484511" r:id="rId3"/>
  </p:sldMasterIdLst>
  <p:notesMasterIdLst>
    <p:notesMasterId r:id="rId32"/>
  </p:notesMasterIdLst>
  <p:handoutMasterIdLst>
    <p:handoutMasterId r:id="rId33"/>
  </p:handoutMasterIdLst>
  <p:sldIdLst>
    <p:sldId id="370" r:id="rId4"/>
    <p:sldId id="299" r:id="rId5"/>
    <p:sldId id="346" r:id="rId6"/>
    <p:sldId id="347" r:id="rId7"/>
    <p:sldId id="300" r:id="rId8"/>
    <p:sldId id="348" r:id="rId9"/>
    <p:sldId id="349" r:id="rId10"/>
    <p:sldId id="350" r:id="rId11"/>
    <p:sldId id="351" r:id="rId12"/>
    <p:sldId id="352" r:id="rId13"/>
    <p:sldId id="344" r:id="rId14"/>
    <p:sldId id="354" r:id="rId15"/>
    <p:sldId id="355" r:id="rId16"/>
    <p:sldId id="356" r:id="rId17"/>
    <p:sldId id="357" r:id="rId18"/>
    <p:sldId id="358" r:id="rId19"/>
    <p:sldId id="359" r:id="rId20"/>
    <p:sldId id="360" r:id="rId21"/>
    <p:sldId id="361" r:id="rId22"/>
    <p:sldId id="363" r:id="rId23"/>
    <p:sldId id="364" r:id="rId24"/>
    <p:sldId id="365" r:id="rId25"/>
    <p:sldId id="366" r:id="rId26"/>
    <p:sldId id="367" r:id="rId27"/>
    <p:sldId id="368" r:id="rId28"/>
    <p:sldId id="369" r:id="rId29"/>
    <p:sldId id="362" r:id="rId30"/>
    <p:sldId id="345" r:id="rId31"/>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p:cViewPr varScale="1">
        <p:scale>
          <a:sx n="86" d="100"/>
          <a:sy n="86" d="100"/>
        </p:scale>
        <p:origin x="978" y="6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788B6-7B64-440A-8F52-D54D0B3709F6}"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zh-TW" altLang="en-US"/>
        </a:p>
      </dgm:t>
    </dgm:pt>
    <dgm:pt modelId="{3D78AD5C-4A05-4617-9D65-C0759FEA8783}">
      <dgm:prSet/>
      <dgm:spPr/>
      <dgm:t>
        <a:bodyPr/>
        <a:lstStyle/>
        <a:p>
          <a:pPr algn="ctr"/>
          <a:r>
            <a:rPr kumimoji="1" lang="zh-TW" baseline="0">
              <a:solidFill>
                <a:schemeClr val="accent4"/>
              </a:solidFill>
            </a:rPr>
            <a:t>資訊的權利與義務</a:t>
          </a:r>
          <a:endParaRPr lang="zh-TW">
            <a:solidFill>
              <a:schemeClr val="accent4"/>
            </a:solidFill>
          </a:endParaRPr>
        </a:p>
      </dgm:t>
    </dgm:pt>
    <dgm:pt modelId="{D846EDC7-F37B-4361-9E5B-45ABDBB272C7}" type="parTrans" cxnId="{ABEDC420-EC14-497A-8CF2-FF6315B8F0BA}">
      <dgm:prSet/>
      <dgm:spPr/>
      <dgm:t>
        <a:bodyPr/>
        <a:lstStyle/>
        <a:p>
          <a:pPr algn="ctr"/>
          <a:endParaRPr lang="zh-TW" altLang="en-US">
            <a:solidFill>
              <a:schemeClr val="accent4"/>
            </a:solidFill>
          </a:endParaRPr>
        </a:p>
      </dgm:t>
    </dgm:pt>
    <dgm:pt modelId="{73C4A033-CA15-4DE1-98C1-C81F489D3742}" type="sibTrans" cxnId="{ABEDC420-EC14-497A-8CF2-FF6315B8F0BA}">
      <dgm:prSet/>
      <dgm:spPr/>
      <dgm:t>
        <a:bodyPr/>
        <a:lstStyle/>
        <a:p>
          <a:pPr algn="ctr"/>
          <a:endParaRPr lang="zh-TW" altLang="en-US">
            <a:solidFill>
              <a:schemeClr val="accent4"/>
            </a:solidFill>
          </a:endParaRPr>
        </a:p>
      </dgm:t>
    </dgm:pt>
    <dgm:pt modelId="{359A5C3B-8E83-4953-A718-F6476195AD3E}">
      <dgm:prSet/>
      <dgm:spPr/>
      <dgm:t>
        <a:bodyPr/>
        <a:lstStyle/>
        <a:p>
          <a:pPr algn="ctr"/>
          <a:r>
            <a:rPr kumimoji="1" lang="zh-TW" baseline="0">
              <a:solidFill>
                <a:schemeClr val="accent4"/>
              </a:solidFill>
            </a:rPr>
            <a:t>資產的權利與義務</a:t>
          </a:r>
          <a:endParaRPr lang="zh-TW">
            <a:solidFill>
              <a:schemeClr val="accent4"/>
            </a:solidFill>
          </a:endParaRPr>
        </a:p>
      </dgm:t>
    </dgm:pt>
    <dgm:pt modelId="{07CA3F85-AF3E-48A6-B376-32C915DB5119}" type="parTrans" cxnId="{4382CD8C-39D2-44E6-880B-C0E2BC149C3E}">
      <dgm:prSet/>
      <dgm:spPr/>
      <dgm:t>
        <a:bodyPr/>
        <a:lstStyle/>
        <a:p>
          <a:pPr algn="ctr"/>
          <a:endParaRPr lang="zh-TW" altLang="en-US">
            <a:solidFill>
              <a:schemeClr val="accent4"/>
            </a:solidFill>
          </a:endParaRPr>
        </a:p>
      </dgm:t>
    </dgm:pt>
    <dgm:pt modelId="{0F13BBBB-1A57-4211-9B9E-090A45E4BA73}" type="sibTrans" cxnId="{4382CD8C-39D2-44E6-880B-C0E2BC149C3E}">
      <dgm:prSet/>
      <dgm:spPr/>
      <dgm:t>
        <a:bodyPr/>
        <a:lstStyle/>
        <a:p>
          <a:pPr algn="ctr"/>
          <a:endParaRPr lang="zh-TW" altLang="en-US">
            <a:solidFill>
              <a:schemeClr val="accent4"/>
            </a:solidFill>
          </a:endParaRPr>
        </a:p>
      </dgm:t>
    </dgm:pt>
    <dgm:pt modelId="{A1C094EC-DB02-45B4-B698-9AC84908BA74}">
      <dgm:prSet/>
      <dgm:spPr/>
      <dgm:t>
        <a:bodyPr/>
        <a:lstStyle/>
        <a:p>
          <a:pPr algn="ctr"/>
          <a:r>
            <a:rPr kumimoji="1" lang="zh-TW" baseline="0">
              <a:solidFill>
                <a:schemeClr val="accent4"/>
              </a:solidFill>
            </a:rPr>
            <a:t>責任與控制</a:t>
          </a:r>
          <a:endParaRPr lang="zh-TW">
            <a:solidFill>
              <a:schemeClr val="accent4"/>
            </a:solidFill>
          </a:endParaRPr>
        </a:p>
      </dgm:t>
    </dgm:pt>
    <dgm:pt modelId="{4E76269E-BFD0-4E71-8DED-37BFAF94653E}" type="parTrans" cxnId="{15968A35-AD8B-4998-8E25-05F54195B44F}">
      <dgm:prSet/>
      <dgm:spPr/>
      <dgm:t>
        <a:bodyPr/>
        <a:lstStyle/>
        <a:p>
          <a:pPr algn="ctr"/>
          <a:endParaRPr lang="zh-TW" altLang="en-US">
            <a:solidFill>
              <a:schemeClr val="accent4"/>
            </a:solidFill>
          </a:endParaRPr>
        </a:p>
      </dgm:t>
    </dgm:pt>
    <dgm:pt modelId="{3DF30BFB-FF3D-45BB-8D9D-E83194C664B9}" type="sibTrans" cxnId="{15968A35-AD8B-4998-8E25-05F54195B44F}">
      <dgm:prSet/>
      <dgm:spPr/>
      <dgm:t>
        <a:bodyPr/>
        <a:lstStyle/>
        <a:p>
          <a:pPr algn="ctr"/>
          <a:endParaRPr lang="zh-TW" altLang="en-US">
            <a:solidFill>
              <a:schemeClr val="accent4"/>
            </a:solidFill>
          </a:endParaRPr>
        </a:p>
      </dgm:t>
    </dgm:pt>
    <dgm:pt modelId="{1344A841-24DA-48C0-AF12-876CAD2E2B03}">
      <dgm:prSet/>
      <dgm:spPr/>
      <dgm:t>
        <a:bodyPr/>
        <a:lstStyle/>
        <a:p>
          <a:pPr algn="ctr"/>
          <a:r>
            <a:rPr kumimoji="1" lang="zh-TW" baseline="0">
              <a:solidFill>
                <a:schemeClr val="accent4"/>
              </a:solidFill>
            </a:rPr>
            <a:t>系統品質</a:t>
          </a:r>
          <a:endParaRPr lang="zh-TW">
            <a:solidFill>
              <a:schemeClr val="accent4"/>
            </a:solidFill>
          </a:endParaRPr>
        </a:p>
      </dgm:t>
    </dgm:pt>
    <dgm:pt modelId="{8A30B806-1E14-48B1-BCB7-522FE7278B26}" type="parTrans" cxnId="{F5778FE5-D3A8-4318-B539-94E622032C9C}">
      <dgm:prSet/>
      <dgm:spPr/>
      <dgm:t>
        <a:bodyPr/>
        <a:lstStyle/>
        <a:p>
          <a:pPr algn="ctr"/>
          <a:endParaRPr lang="zh-TW" altLang="en-US">
            <a:solidFill>
              <a:schemeClr val="accent4"/>
            </a:solidFill>
          </a:endParaRPr>
        </a:p>
      </dgm:t>
    </dgm:pt>
    <dgm:pt modelId="{B5E66349-319B-4E70-8D5F-A2F33EC3243E}" type="sibTrans" cxnId="{F5778FE5-D3A8-4318-B539-94E622032C9C}">
      <dgm:prSet/>
      <dgm:spPr/>
      <dgm:t>
        <a:bodyPr/>
        <a:lstStyle/>
        <a:p>
          <a:pPr algn="ctr"/>
          <a:endParaRPr lang="zh-TW" altLang="en-US">
            <a:solidFill>
              <a:schemeClr val="accent4"/>
            </a:solidFill>
          </a:endParaRPr>
        </a:p>
      </dgm:t>
    </dgm:pt>
    <dgm:pt modelId="{1DE284A5-4A70-4515-BB3D-F7EF532D7696}">
      <dgm:prSet/>
      <dgm:spPr/>
      <dgm:t>
        <a:bodyPr/>
        <a:lstStyle/>
        <a:p>
          <a:pPr algn="ctr"/>
          <a:r>
            <a:rPr kumimoji="1" lang="zh-TW" baseline="0">
              <a:solidFill>
                <a:schemeClr val="accent4"/>
              </a:solidFill>
            </a:rPr>
            <a:t>生活品質</a:t>
          </a:r>
          <a:endParaRPr lang="zh-TW">
            <a:solidFill>
              <a:schemeClr val="accent4"/>
            </a:solidFill>
          </a:endParaRPr>
        </a:p>
      </dgm:t>
    </dgm:pt>
    <dgm:pt modelId="{111B55AF-641F-4893-9463-B80D628CC48F}" type="parTrans" cxnId="{0E69CDDB-CC21-45E9-A0C1-A6AE64F598D0}">
      <dgm:prSet/>
      <dgm:spPr/>
      <dgm:t>
        <a:bodyPr/>
        <a:lstStyle/>
        <a:p>
          <a:pPr algn="ctr"/>
          <a:endParaRPr lang="zh-TW" altLang="en-US">
            <a:solidFill>
              <a:schemeClr val="accent4"/>
            </a:solidFill>
          </a:endParaRPr>
        </a:p>
      </dgm:t>
    </dgm:pt>
    <dgm:pt modelId="{A43BBBF9-257C-4AE9-AB8D-A72A83B542F3}" type="sibTrans" cxnId="{0E69CDDB-CC21-45E9-A0C1-A6AE64F598D0}">
      <dgm:prSet/>
      <dgm:spPr/>
      <dgm:t>
        <a:bodyPr/>
        <a:lstStyle/>
        <a:p>
          <a:pPr algn="ctr"/>
          <a:endParaRPr lang="zh-TW" altLang="en-US">
            <a:solidFill>
              <a:schemeClr val="accent4"/>
            </a:solidFill>
          </a:endParaRPr>
        </a:p>
      </dgm:t>
    </dgm:pt>
    <dgm:pt modelId="{E10167A3-39F0-45F2-82D9-D39B5720433B}" type="pres">
      <dgm:prSet presAssocID="{A27788B6-7B64-440A-8F52-D54D0B3709F6}" presName="linear" presStyleCnt="0">
        <dgm:presLayoutVars>
          <dgm:animLvl val="lvl"/>
          <dgm:resizeHandles val="exact"/>
        </dgm:presLayoutVars>
      </dgm:prSet>
      <dgm:spPr/>
    </dgm:pt>
    <dgm:pt modelId="{7CF95D4F-B24F-4587-B14B-5349E17075D1}" type="pres">
      <dgm:prSet presAssocID="{3D78AD5C-4A05-4617-9D65-C0759FEA8783}" presName="parentText" presStyleLbl="node1" presStyleIdx="0" presStyleCnt="5" custLinFactNeighborX="4723" custLinFactNeighborY="-24637">
        <dgm:presLayoutVars>
          <dgm:chMax val="0"/>
          <dgm:bulletEnabled val="1"/>
        </dgm:presLayoutVars>
      </dgm:prSet>
      <dgm:spPr/>
    </dgm:pt>
    <dgm:pt modelId="{3BB2F765-F10E-45E1-A34D-43D86D79BBC3}" type="pres">
      <dgm:prSet presAssocID="{73C4A033-CA15-4DE1-98C1-C81F489D3742}" presName="spacer" presStyleCnt="0"/>
      <dgm:spPr/>
    </dgm:pt>
    <dgm:pt modelId="{640AB1A8-1AA9-4FBC-AC25-5CD0971BF5E0}" type="pres">
      <dgm:prSet presAssocID="{359A5C3B-8E83-4953-A718-F6476195AD3E}" presName="parentText" presStyleLbl="node1" presStyleIdx="1" presStyleCnt="5">
        <dgm:presLayoutVars>
          <dgm:chMax val="0"/>
          <dgm:bulletEnabled val="1"/>
        </dgm:presLayoutVars>
      </dgm:prSet>
      <dgm:spPr/>
    </dgm:pt>
    <dgm:pt modelId="{9D26B775-7C90-453A-BEAF-1F3753C38941}" type="pres">
      <dgm:prSet presAssocID="{0F13BBBB-1A57-4211-9B9E-090A45E4BA73}" presName="spacer" presStyleCnt="0"/>
      <dgm:spPr/>
    </dgm:pt>
    <dgm:pt modelId="{3DFF2705-4F3F-47BB-AC6B-783F3C7CBFD7}" type="pres">
      <dgm:prSet presAssocID="{A1C094EC-DB02-45B4-B698-9AC84908BA74}" presName="parentText" presStyleLbl="node1" presStyleIdx="2" presStyleCnt="5">
        <dgm:presLayoutVars>
          <dgm:chMax val="0"/>
          <dgm:bulletEnabled val="1"/>
        </dgm:presLayoutVars>
      </dgm:prSet>
      <dgm:spPr/>
    </dgm:pt>
    <dgm:pt modelId="{B7C4055D-15DB-4737-9CFE-D2FF2EF48B2B}" type="pres">
      <dgm:prSet presAssocID="{3DF30BFB-FF3D-45BB-8D9D-E83194C664B9}" presName="spacer" presStyleCnt="0"/>
      <dgm:spPr/>
    </dgm:pt>
    <dgm:pt modelId="{D9C11444-214C-4D35-890D-226ABA2177B8}" type="pres">
      <dgm:prSet presAssocID="{1344A841-24DA-48C0-AF12-876CAD2E2B03}" presName="parentText" presStyleLbl="node1" presStyleIdx="3" presStyleCnt="5">
        <dgm:presLayoutVars>
          <dgm:chMax val="0"/>
          <dgm:bulletEnabled val="1"/>
        </dgm:presLayoutVars>
      </dgm:prSet>
      <dgm:spPr/>
    </dgm:pt>
    <dgm:pt modelId="{E0D237FF-89A4-4D12-A7F5-CAFA6552514B}" type="pres">
      <dgm:prSet presAssocID="{B5E66349-319B-4E70-8D5F-A2F33EC3243E}" presName="spacer" presStyleCnt="0"/>
      <dgm:spPr/>
    </dgm:pt>
    <dgm:pt modelId="{6ABBB710-9D01-46BB-B3CA-A6E5E11284BB}" type="pres">
      <dgm:prSet presAssocID="{1DE284A5-4A70-4515-BB3D-F7EF532D7696}" presName="parentText" presStyleLbl="node1" presStyleIdx="4" presStyleCnt="5">
        <dgm:presLayoutVars>
          <dgm:chMax val="0"/>
          <dgm:bulletEnabled val="1"/>
        </dgm:presLayoutVars>
      </dgm:prSet>
      <dgm:spPr/>
    </dgm:pt>
  </dgm:ptLst>
  <dgm:cxnLst>
    <dgm:cxn modelId="{ABEDC420-EC14-497A-8CF2-FF6315B8F0BA}" srcId="{A27788B6-7B64-440A-8F52-D54D0B3709F6}" destId="{3D78AD5C-4A05-4617-9D65-C0759FEA8783}" srcOrd="0" destOrd="0" parTransId="{D846EDC7-F37B-4361-9E5B-45ABDBB272C7}" sibTransId="{73C4A033-CA15-4DE1-98C1-C81F489D3742}"/>
    <dgm:cxn modelId="{15968A35-AD8B-4998-8E25-05F54195B44F}" srcId="{A27788B6-7B64-440A-8F52-D54D0B3709F6}" destId="{A1C094EC-DB02-45B4-B698-9AC84908BA74}" srcOrd="2" destOrd="0" parTransId="{4E76269E-BFD0-4E71-8DED-37BFAF94653E}" sibTransId="{3DF30BFB-FF3D-45BB-8D9D-E83194C664B9}"/>
    <dgm:cxn modelId="{52153245-1334-4190-89C9-7ACE1F314692}" type="presOf" srcId="{1DE284A5-4A70-4515-BB3D-F7EF532D7696}" destId="{6ABBB710-9D01-46BB-B3CA-A6E5E11284BB}" srcOrd="0" destOrd="0" presId="urn:microsoft.com/office/officeart/2005/8/layout/vList2"/>
    <dgm:cxn modelId="{4BDC9C7B-435D-4893-8A66-6F3972DB4184}" type="presOf" srcId="{3D78AD5C-4A05-4617-9D65-C0759FEA8783}" destId="{7CF95D4F-B24F-4587-B14B-5349E17075D1}" srcOrd="0" destOrd="0" presId="urn:microsoft.com/office/officeart/2005/8/layout/vList2"/>
    <dgm:cxn modelId="{4382CD8C-39D2-44E6-880B-C0E2BC149C3E}" srcId="{A27788B6-7B64-440A-8F52-D54D0B3709F6}" destId="{359A5C3B-8E83-4953-A718-F6476195AD3E}" srcOrd="1" destOrd="0" parTransId="{07CA3F85-AF3E-48A6-B376-32C915DB5119}" sibTransId="{0F13BBBB-1A57-4211-9B9E-090A45E4BA73}"/>
    <dgm:cxn modelId="{F63458B9-8715-4A2E-9DEE-135D4EE1AD67}" type="presOf" srcId="{359A5C3B-8E83-4953-A718-F6476195AD3E}" destId="{640AB1A8-1AA9-4FBC-AC25-5CD0971BF5E0}" srcOrd="0" destOrd="0" presId="urn:microsoft.com/office/officeart/2005/8/layout/vList2"/>
    <dgm:cxn modelId="{102ED3D3-A0BE-47FF-8861-DDA9AD693A39}" type="presOf" srcId="{A1C094EC-DB02-45B4-B698-9AC84908BA74}" destId="{3DFF2705-4F3F-47BB-AC6B-783F3C7CBFD7}" srcOrd="0" destOrd="0" presId="urn:microsoft.com/office/officeart/2005/8/layout/vList2"/>
    <dgm:cxn modelId="{D85E7CD7-FFB0-425D-8385-F5157BC8832A}" type="presOf" srcId="{A27788B6-7B64-440A-8F52-D54D0B3709F6}" destId="{E10167A3-39F0-45F2-82D9-D39B5720433B}" srcOrd="0" destOrd="0" presId="urn:microsoft.com/office/officeart/2005/8/layout/vList2"/>
    <dgm:cxn modelId="{0E69CDDB-CC21-45E9-A0C1-A6AE64F598D0}" srcId="{A27788B6-7B64-440A-8F52-D54D0B3709F6}" destId="{1DE284A5-4A70-4515-BB3D-F7EF532D7696}" srcOrd="4" destOrd="0" parTransId="{111B55AF-641F-4893-9463-B80D628CC48F}" sibTransId="{A43BBBF9-257C-4AE9-AB8D-A72A83B542F3}"/>
    <dgm:cxn modelId="{F5778FE5-D3A8-4318-B539-94E622032C9C}" srcId="{A27788B6-7B64-440A-8F52-D54D0B3709F6}" destId="{1344A841-24DA-48C0-AF12-876CAD2E2B03}" srcOrd="3" destOrd="0" parTransId="{8A30B806-1E14-48B1-BCB7-522FE7278B26}" sibTransId="{B5E66349-319B-4E70-8D5F-A2F33EC3243E}"/>
    <dgm:cxn modelId="{925C60FD-63AE-471A-99B5-0D28C99B5C2B}" type="presOf" srcId="{1344A841-24DA-48C0-AF12-876CAD2E2B03}" destId="{D9C11444-214C-4D35-890D-226ABA2177B8}" srcOrd="0" destOrd="0" presId="urn:microsoft.com/office/officeart/2005/8/layout/vList2"/>
    <dgm:cxn modelId="{E7C4CEC1-EF37-4E56-AC59-2BD271B8B555}" type="presParOf" srcId="{E10167A3-39F0-45F2-82D9-D39B5720433B}" destId="{7CF95D4F-B24F-4587-B14B-5349E17075D1}" srcOrd="0" destOrd="0" presId="urn:microsoft.com/office/officeart/2005/8/layout/vList2"/>
    <dgm:cxn modelId="{DAF3B534-A7AB-447C-9967-2A2C70F4D537}" type="presParOf" srcId="{E10167A3-39F0-45F2-82D9-D39B5720433B}" destId="{3BB2F765-F10E-45E1-A34D-43D86D79BBC3}" srcOrd="1" destOrd="0" presId="urn:microsoft.com/office/officeart/2005/8/layout/vList2"/>
    <dgm:cxn modelId="{8E32721A-7FAE-4A16-B5BD-7D7B98359B0C}" type="presParOf" srcId="{E10167A3-39F0-45F2-82D9-D39B5720433B}" destId="{640AB1A8-1AA9-4FBC-AC25-5CD0971BF5E0}" srcOrd="2" destOrd="0" presId="urn:microsoft.com/office/officeart/2005/8/layout/vList2"/>
    <dgm:cxn modelId="{0C2EE42D-C1AE-4C61-A5D1-68E270731D28}" type="presParOf" srcId="{E10167A3-39F0-45F2-82D9-D39B5720433B}" destId="{9D26B775-7C90-453A-BEAF-1F3753C38941}" srcOrd="3" destOrd="0" presId="urn:microsoft.com/office/officeart/2005/8/layout/vList2"/>
    <dgm:cxn modelId="{B7DE2FC6-4943-4724-AEC5-6692AFE2CB29}" type="presParOf" srcId="{E10167A3-39F0-45F2-82D9-D39B5720433B}" destId="{3DFF2705-4F3F-47BB-AC6B-783F3C7CBFD7}" srcOrd="4" destOrd="0" presId="urn:microsoft.com/office/officeart/2005/8/layout/vList2"/>
    <dgm:cxn modelId="{26F56B92-0F0E-47A5-9B91-5B7806A278F2}" type="presParOf" srcId="{E10167A3-39F0-45F2-82D9-D39B5720433B}" destId="{B7C4055D-15DB-4737-9CFE-D2FF2EF48B2B}" srcOrd="5" destOrd="0" presId="urn:microsoft.com/office/officeart/2005/8/layout/vList2"/>
    <dgm:cxn modelId="{A90C0B11-CDFD-492B-BA27-707A1606A43F}" type="presParOf" srcId="{E10167A3-39F0-45F2-82D9-D39B5720433B}" destId="{D9C11444-214C-4D35-890D-226ABA2177B8}" srcOrd="6" destOrd="0" presId="urn:microsoft.com/office/officeart/2005/8/layout/vList2"/>
    <dgm:cxn modelId="{1261DD01-AF69-4CC6-841D-EE86AC55D0E9}" type="presParOf" srcId="{E10167A3-39F0-45F2-82D9-D39B5720433B}" destId="{E0D237FF-89A4-4D12-A7F5-CAFA6552514B}" srcOrd="7" destOrd="0" presId="urn:microsoft.com/office/officeart/2005/8/layout/vList2"/>
    <dgm:cxn modelId="{A6B8FCF3-5D08-4679-97D1-9104A5F8F5B6}" type="presParOf" srcId="{E10167A3-39F0-45F2-82D9-D39B5720433B}" destId="{6ABBB710-9D01-46BB-B3CA-A6E5E11284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95D4F-B24F-4587-B14B-5349E17075D1}">
      <dsp:nvSpPr>
        <dsp:cNvPr id="0" name=""/>
        <dsp:cNvSpPr/>
      </dsp:nvSpPr>
      <dsp:spPr>
        <a:xfrm>
          <a:off x="0" y="0"/>
          <a:ext cx="4573488" cy="8584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TW" sz="2800" kern="1200" baseline="0">
              <a:solidFill>
                <a:schemeClr val="accent4"/>
              </a:solidFill>
            </a:rPr>
            <a:t>資訊的權利與義務</a:t>
          </a:r>
          <a:endParaRPr lang="zh-TW" sz="2800" kern="1200">
            <a:solidFill>
              <a:schemeClr val="accent4"/>
            </a:solidFill>
          </a:endParaRPr>
        </a:p>
      </dsp:txBody>
      <dsp:txXfrm>
        <a:off x="41904" y="41904"/>
        <a:ext cx="4489680" cy="774606"/>
      </dsp:txXfrm>
    </dsp:sp>
    <dsp:sp modelId="{640AB1A8-1AA9-4FBC-AC25-5CD0971BF5E0}">
      <dsp:nvSpPr>
        <dsp:cNvPr id="0" name=""/>
        <dsp:cNvSpPr/>
      </dsp:nvSpPr>
      <dsp:spPr>
        <a:xfrm>
          <a:off x="0" y="958921"/>
          <a:ext cx="4573488" cy="8584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TW" sz="2800" kern="1200" baseline="0">
              <a:solidFill>
                <a:schemeClr val="accent4"/>
              </a:solidFill>
            </a:rPr>
            <a:t>資產的權利與義務</a:t>
          </a:r>
          <a:endParaRPr lang="zh-TW" sz="2800" kern="1200">
            <a:solidFill>
              <a:schemeClr val="accent4"/>
            </a:solidFill>
          </a:endParaRPr>
        </a:p>
      </dsp:txBody>
      <dsp:txXfrm>
        <a:off x="41904" y="1000825"/>
        <a:ext cx="4489680" cy="774606"/>
      </dsp:txXfrm>
    </dsp:sp>
    <dsp:sp modelId="{3DFF2705-4F3F-47BB-AC6B-783F3C7CBFD7}">
      <dsp:nvSpPr>
        <dsp:cNvPr id="0" name=""/>
        <dsp:cNvSpPr/>
      </dsp:nvSpPr>
      <dsp:spPr>
        <a:xfrm>
          <a:off x="0" y="1897975"/>
          <a:ext cx="4573488" cy="8584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TW" sz="2800" kern="1200" baseline="0">
              <a:solidFill>
                <a:schemeClr val="accent4"/>
              </a:solidFill>
            </a:rPr>
            <a:t>責任與控制</a:t>
          </a:r>
          <a:endParaRPr lang="zh-TW" sz="2800" kern="1200">
            <a:solidFill>
              <a:schemeClr val="accent4"/>
            </a:solidFill>
          </a:endParaRPr>
        </a:p>
      </dsp:txBody>
      <dsp:txXfrm>
        <a:off x="41904" y="1939879"/>
        <a:ext cx="4489680" cy="774606"/>
      </dsp:txXfrm>
    </dsp:sp>
    <dsp:sp modelId="{D9C11444-214C-4D35-890D-226ABA2177B8}">
      <dsp:nvSpPr>
        <dsp:cNvPr id="0" name=""/>
        <dsp:cNvSpPr/>
      </dsp:nvSpPr>
      <dsp:spPr>
        <a:xfrm>
          <a:off x="0" y="2837030"/>
          <a:ext cx="4573488" cy="8584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TW" sz="2800" kern="1200" baseline="0">
              <a:solidFill>
                <a:schemeClr val="accent4"/>
              </a:solidFill>
            </a:rPr>
            <a:t>系統品質</a:t>
          </a:r>
          <a:endParaRPr lang="zh-TW" sz="2800" kern="1200">
            <a:solidFill>
              <a:schemeClr val="accent4"/>
            </a:solidFill>
          </a:endParaRPr>
        </a:p>
      </dsp:txBody>
      <dsp:txXfrm>
        <a:off x="41904" y="2878934"/>
        <a:ext cx="4489680" cy="774606"/>
      </dsp:txXfrm>
    </dsp:sp>
    <dsp:sp modelId="{6ABBB710-9D01-46BB-B3CA-A6E5E11284BB}">
      <dsp:nvSpPr>
        <dsp:cNvPr id="0" name=""/>
        <dsp:cNvSpPr/>
      </dsp:nvSpPr>
      <dsp:spPr>
        <a:xfrm>
          <a:off x="0" y="3776084"/>
          <a:ext cx="4573488" cy="8584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TW" sz="2800" kern="1200" baseline="0">
              <a:solidFill>
                <a:schemeClr val="accent4"/>
              </a:solidFill>
            </a:rPr>
            <a:t>生活品質</a:t>
          </a:r>
          <a:endParaRPr lang="zh-TW" sz="2800" kern="1200">
            <a:solidFill>
              <a:schemeClr val="accent4"/>
            </a:solidFill>
          </a:endParaRPr>
        </a:p>
      </dsp:txBody>
      <dsp:txXfrm>
        <a:off x="41904" y="3817988"/>
        <a:ext cx="4489680" cy="774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smtClean="0"/>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sp>
        <p:nvSpPr>
          <p:cNvPr id="26" name="직사각형 15">
            <a:extLst>
              <a:ext uri="{FF2B5EF4-FFF2-40B4-BE49-F238E27FC236}">
                <a16:creationId xmlns:a16="http://schemas.microsoft.com/office/drawing/2014/main" id="{52E24992-C9EC-435D-8912-320BE4F803C7}"/>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27" name="그림 13" descr="지도.png">
            <a:extLst>
              <a:ext uri="{FF2B5EF4-FFF2-40B4-BE49-F238E27FC236}">
                <a16:creationId xmlns:a16="http://schemas.microsoft.com/office/drawing/2014/main" id="{9DCD8B89-4AA0-4FA5-B0BB-381F8D856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그림 14" descr="건물.png">
            <a:extLst>
              <a:ext uri="{FF2B5EF4-FFF2-40B4-BE49-F238E27FC236}">
                <a16:creationId xmlns:a16="http://schemas.microsoft.com/office/drawing/2014/main" id="{7AEF00F4-8A6B-470E-AE19-49AB7E9B25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그림 15" descr="vnf.png">
            <a:extLst>
              <a:ext uri="{FF2B5EF4-FFF2-40B4-BE49-F238E27FC236}">
                <a16:creationId xmlns:a16="http://schemas.microsoft.com/office/drawing/2014/main" id="{52925369-BBB6-402F-B108-F1A1DFD5B33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그림 18" descr="밤하늘별.png">
            <a:extLst>
              <a:ext uri="{FF2B5EF4-FFF2-40B4-BE49-F238E27FC236}">
                <a16:creationId xmlns:a16="http://schemas.microsoft.com/office/drawing/2014/main" id="{95E0DD83-631D-4614-9D05-E19B369B35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그림 19" descr="그림자.png">
            <a:extLst>
              <a:ext uri="{FF2B5EF4-FFF2-40B4-BE49-F238E27FC236}">
                <a16:creationId xmlns:a16="http://schemas.microsoft.com/office/drawing/2014/main" id="{97D3C505-6097-426B-A2AF-E8F2A4745EF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그림 20" descr="전구.png">
            <a:extLst>
              <a:ext uri="{FF2B5EF4-FFF2-40B4-BE49-F238E27FC236}">
                <a16:creationId xmlns:a16="http://schemas.microsoft.com/office/drawing/2014/main" id="{AD60FA71-1CE5-4F70-A11B-7F41DF34606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그림 21" descr="전구빤작이.png">
            <a:extLst>
              <a:ext uri="{FF2B5EF4-FFF2-40B4-BE49-F238E27FC236}">
                <a16:creationId xmlns:a16="http://schemas.microsoft.com/office/drawing/2014/main" id="{68289D61-03C9-4CFA-9981-93AFC517C4D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그림 25" descr="문서.png">
            <a:extLst>
              <a:ext uri="{FF2B5EF4-FFF2-40B4-BE49-F238E27FC236}">
                <a16:creationId xmlns:a16="http://schemas.microsoft.com/office/drawing/2014/main" id="{0BEB1FE7-1E17-417D-BF2A-9D93FE64D08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그림 31" descr="연두나비.png">
            <a:extLst>
              <a:ext uri="{FF2B5EF4-FFF2-40B4-BE49-F238E27FC236}">
                <a16:creationId xmlns:a16="http://schemas.microsoft.com/office/drawing/2014/main" id="{833DB57C-C98F-4DA5-82F7-EAACB343D7F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그림 33" descr="파란나비.png">
            <a:extLst>
              <a:ext uri="{FF2B5EF4-FFF2-40B4-BE49-F238E27FC236}">
                <a16:creationId xmlns:a16="http://schemas.microsoft.com/office/drawing/2014/main" id="{0EA3E7B9-6DF2-4D48-B853-6234EBD018E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그림 35" descr="컴퓨터.png">
            <a:extLst>
              <a:ext uri="{FF2B5EF4-FFF2-40B4-BE49-F238E27FC236}">
                <a16:creationId xmlns:a16="http://schemas.microsoft.com/office/drawing/2014/main" id="{36034D7B-0C46-46D1-BCAC-169A4BA00EAC}"/>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그림 36" descr="나비.png">
            <a:extLst>
              <a:ext uri="{FF2B5EF4-FFF2-40B4-BE49-F238E27FC236}">
                <a16:creationId xmlns:a16="http://schemas.microsoft.com/office/drawing/2014/main" id="{AEA1DF1E-667D-453B-B5B9-CA8CB18C035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그림 38" descr="str2.png">
            <a:extLst>
              <a:ext uri="{FF2B5EF4-FFF2-40B4-BE49-F238E27FC236}">
                <a16:creationId xmlns:a16="http://schemas.microsoft.com/office/drawing/2014/main" id="{869DFC59-6220-4C02-B668-FB97DEE436D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그림 39" descr="str.png">
            <a:extLst>
              <a:ext uri="{FF2B5EF4-FFF2-40B4-BE49-F238E27FC236}">
                <a16:creationId xmlns:a16="http://schemas.microsoft.com/office/drawing/2014/main" id="{88F9960B-89CA-4DB5-B8F5-BB806FCE433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3">
            <a:extLst>
              <a:ext uri="{FF2B5EF4-FFF2-40B4-BE49-F238E27FC236}">
                <a16:creationId xmlns:a16="http://schemas.microsoft.com/office/drawing/2014/main" id="{D6D50B97-9B69-4ECE-9463-B39EAFF190C1}"/>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pic>
        <p:nvPicPr>
          <p:cNvPr id="28" name="圖片 27">
            <a:extLst>
              <a:ext uri="{FF2B5EF4-FFF2-40B4-BE49-F238E27FC236}">
                <a16:creationId xmlns:a16="http://schemas.microsoft.com/office/drawing/2014/main" id="{8A784D6A-00EC-4BDB-A4A4-EB64384D7EB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0C312F66-092D-42D3-8BB9-779B3751F02D}"/>
              </a:ext>
            </a:extLst>
          </p:cNvPr>
          <p:cNvSpPr/>
          <p:nvPr/>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3309250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1000"/>
                                        <p:tgtEl>
                                          <p:spTgt spid="41"/>
                                        </p:tgtEl>
                                      </p:cBhvr>
                                    </p:animEffect>
                                  </p:childTnLst>
                                </p:cTn>
                              </p:par>
                            </p:childTnLst>
                          </p:cTn>
                        </p:par>
                        <p:par>
                          <p:cTn id="69" fill="hold">
                            <p:stCondLst>
                              <p:cond delay="7500"/>
                            </p:stCondLst>
                            <p:childTnLst>
                              <p:par>
                                <p:cTn id="70" presetID="22" presetClass="entr" presetSubtype="1"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up)">
                                      <p:cBhvr>
                                        <p:cTn id="72" dur="500"/>
                                        <p:tgtEl>
                                          <p:spTgt spid="40"/>
                                        </p:tgtEl>
                                      </p:cBhvr>
                                    </p:animEffect>
                                  </p:childTnLst>
                                </p:cTn>
                              </p:par>
                              <p:par>
                                <p:cTn id="73" presetID="53"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par>
                                <p:cTn id="78"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79" dur="500" fill="hold"/>
                                        <p:tgtEl>
                                          <p:spTgt spid="39"/>
                                        </p:tgtEl>
                                        <p:attrNameLst>
                                          <p:attrName>ppt_x</p:attrName>
                                          <p:attrName>ppt_y</p:attrName>
                                        </p:attrNameLst>
                                      </p:cBhvr>
                                    </p:animMotion>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childTnLst>
                                </p:cTn>
                              </p:par>
                              <p:par>
                                <p:cTn id="84" presetID="53"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1000" fill="hold"/>
                                        <p:tgtEl>
                                          <p:spTgt spid="37"/>
                                        </p:tgtEl>
                                        <p:attrNameLst>
                                          <p:attrName>ppt_w</p:attrName>
                                        </p:attrNameLst>
                                      </p:cBhvr>
                                      <p:tavLst>
                                        <p:tav tm="0">
                                          <p:val>
                                            <p:fltVal val="0"/>
                                          </p:val>
                                        </p:tav>
                                        <p:tav tm="100000">
                                          <p:val>
                                            <p:strVal val="#ppt_w"/>
                                          </p:val>
                                        </p:tav>
                                      </p:tavLst>
                                    </p:anim>
                                    <p:anim calcmode="lin" valueType="num">
                                      <p:cBhvr>
                                        <p:cTn id="87" dur="1000" fill="hold"/>
                                        <p:tgtEl>
                                          <p:spTgt spid="37"/>
                                        </p:tgtEl>
                                        <p:attrNameLst>
                                          <p:attrName>ppt_h</p:attrName>
                                        </p:attrNameLst>
                                      </p:cBhvr>
                                      <p:tavLst>
                                        <p:tav tm="0">
                                          <p:val>
                                            <p:fltVal val="0"/>
                                          </p:val>
                                        </p:tav>
                                        <p:tav tm="100000">
                                          <p:val>
                                            <p:strVal val="#ppt_h"/>
                                          </p:val>
                                        </p:tav>
                                      </p:tavLst>
                                    </p:anim>
                                    <p:animEffect transition="in" filter="fade">
                                      <p:cBhvr>
                                        <p:cTn id="88" dur="1000"/>
                                        <p:tgtEl>
                                          <p:spTgt spid="37"/>
                                        </p:tgtEl>
                                      </p:cBhvr>
                                    </p:animEffect>
                                  </p:childTnLst>
                                </p:cTn>
                              </p:par>
                              <p:par>
                                <p:cTn id="89"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90" dur="1000" fill="hold"/>
                                        <p:tgtEl>
                                          <p:spTgt spid="37"/>
                                        </p:tgtEl>
                                        <p:attrNameLst>
                                          <p:attrName>ppt_x</p:attrName>
                                          <p:attrName>ppt_y</p:attrName>
                                        </p:attrNameLst>
                                      </p:cBhvr>
                                    </p:animMotion>
                                  </p:childTnLst>
                                </p:cTn>
                              </p:par>
                              <p:par>
                                <p:cTn id="91" presetID="10"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childTnLst>
                                </p:cTn>
                              </p:par>
                              <p:par>
                                <p:cTn id="94"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95" dur="1000" fill="hold"/>
                                        <p:tgtEl>
                                          <p:spTgt spid="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smtClean="0"/>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42550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20060408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79A815F3-EE04-4D8A-A96B-C6B62D38F8F7}"/>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8153400" cy="244475"/>
          </a:xfrm>
          <a:prstGeom prst="rect">
            <a:avLst/>
          </a:prstGeom>
        </p:spPr>
        <p:txBody>
          <a:bodyPr/>
          <a:lstStyle>
            <a:lvl1pPr algn="l">
              <a:defRPr sz="1000"/>
            </a:lvl1pPr>
          </a:lstStyle>
          <a:p>
            <a:r>
              <a:rPr lang="en-US" altLang="zh-TW">
                <a:latin typeface="Arial" pitchFamily="34" charset="0"/>
                <a:cs typeface="Arial" pitchFamily="34" charset="0"/>
              </a:rPr>
              <a:t>© 2017 Cengage Learning®.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135842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dirty="0"/>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a:t>按一下以編輯母片標題樣式</a:t>
            </a:r>
            <a:endParaRPr lang="zh-TW" altLang="en-US" dirty="0"/>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16305546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slideLayout" Target="../slideLayouts/slideLayout5.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grpSp>
        <p:nvGrpSpPr>
          <p:cNvPr id="17" name="그룹 14">
            <a:extLst>
              <a:ext uri="{FF2B5EF4-FFF2-40B4-BE49-F238E27FC236}">
                <a16:creationId xmlns:a16="http://schemas.microsoft.com/office/drawing/2014/main" id="{3364E906-CA06-4166-A663-91CEF36FD463}"/>
              </a:ext>
            </a:extLst>
          </p:cNvPr>
          <p:cNvGrpSpPr>
            <a:grpSpLocks/>
          </p:cNvGrpSpPr>
          <p:nvPr userDrawn="1"/>
        </p:nvGrpSpPr>
        <p:grpSpPr bwMode="auto">
          <a:xfrm>
            <a:off x="-285750" y="5877272"/>
            <a:ext cx="10001250" cy="2623791"/>
            <a:chOff x="-285784" y="5500688"/>
            <a:chExt cx="10001320" cy="3000375"/>
          </a:xfrm>
        </p:grpSpPr>
        <p:pic>
          <p:nvPicPr>
            <p:cNvPr id="18" name="그림 28" descr="건물.png">
              <a:extLst>
                <a:ext uri="{FF2B5EF4-FFF2-40B4-BE49-F238E27FC236}">
                  <a16:creationId xmlns:a16="http://schemas.microsoft.com/office/drawing/2014/main" id="{00565AE9-AA5F-4EDD-8714-0BDD0AB8EF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그룹 13">
              <a:extLst>
                <a:ext uri="{FF2B5EF4-FFF2-40B4-BE49-F238E27FC236}">
                  <a16:creationId xmlns:a16="http://schemas.microsoft.com/office/drawing/2014/main" id="{724403E2-9E85-45B9-A885-6D8C6494A90B}"/>
                </a:ext>
              </a:extLst>
            </p:cNvPr>
            <p:cNvGrpSpPr>
              <a:grpSpLocks/>
            </p:cNvGrpSpPr>
            <p:nvPr userDrawn="1"/>
          </p:nvGrpSpPr>
          <p:grpSpPr bwMode="auto">
            <a:xfrm>
              <a:off x="-285784" y="6343650"/>
              <a:ext cx="10001320" cy="2157413"/>
              <a:chOff x="-285784" y="6343650"/>
              <a:chExt cx="10001320" cy="2157413"/>
            </a:xfrm>
          </p:grpSpPr>
          <p:sp>
            <p:nvSpPr>
              <p:cNvPr id="20" name="타원 12">
                <a:extLst>
                  <a:ext uri="{FF2B5EF4-FFF2-40B4-BE49-F238E27FC236}">
                    <a16:creationId xmlns:a16="http://schemas.microsoft.com/office/drawing/2014/main" id="{CC2B8A2E-DD99-47DF-BD3B-22964A635DEA}"/>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1" name="그룹 11">
                <a:extLst>
                  <a:ext uri="{FF2B5EF4-FFF2-40B4-BE49-F238E27FC236}">
                    <a16:creationId xmlns:a16="http://schemas.microsoft.com/office/drawing/2014/main" id="{AC7862B0-6809-41C0-87D7-F048162CDBBC}"/>
                  </a:ext>
                </a:extLst>
              </p:cNvPr>
              <p:cNvGrpSpPr>
                <a:grpSpLocks/>
              </p:cNvGrpSpPr>
              <p:nvPr userDrawn="1"/>
            </p:nvGrpSpPr>
            <p:grpSpPr bwMode="auto">
              <a:xfrm>
                <a:off x="0" y="6343650"/>
                <a:ext cx="9144000" cy="2157413"/>
                <a:chOff x="0" y="6343650"/>
                <a:chExt cx="9144000" cy="2157413"/>
              </a:xfrm>
            </p:grpSpPr>
            <p:pic>
              <p:nvPicPr>
                <p:cNvPr id="22" name="그림 27" descr="지도.png">
                  <a:extLst>
                    <a:ext uri="{FF2B5EF4-FFF2-40B4-BE49-F238E27FC236}">
                      <a16:creationId xmlns:a16="http://schemas.microsoft.com/office/drawing/2014/main" id="{01BD491C-BA9E-450F-95D0-472E69345BD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그림 29" descr="vnf.png">
                  <a:extLst>
                    <a:ext uri="{FF2B5EF4-FFF2-40B4-BE49-F238E27FC236}">
                      <a16:creationId xmlns:a16="http://schemas.microsoft.com/office/drawing/2014/main" id="{6A56EB01-E93D-44D1-B3D0-BFF92C3210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88020153"/>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05" r:id="rId4"/>
    <p:sldLayoutId id="2147484500" r:id="rId5"/>
    <p:sldLayoutId id="2147484506" r:id="rId6"/>
    <p:sldLayoutId id="2147484513" r:id="rId7"/>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7948584"/>
      </p:ext>
    </p:extLst>
  </p:cSld>
  <p:clrMap bg1="lt1" tx1="dk1" bg2="lt2" tx2="dk2" accent1="accent1" accent2="accent2" accent3="accent3" accent4="accent4" accent5="accent5" accent6="accent6" hlink="hlink" folHlink="folHlink"/>
  <p:sldLayoutIdLst>
    <p:sldLayoutId id="2147484512"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1" fontAlgn="base" latinLnBrk="1" hangingPunct="1">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rgbClr val="0070C0"/>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rgbClr val="0070C0"/>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rgbClr val="0070C0"/>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bg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bg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bg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B5F81EE0-E475-4EB1-A2B3-B94FA56CC667}"/>
              </a:ext>
            </a:extLst>
          </p:cNvPr>
          <p:cNvSpPr>
            <a:spLocks noGrp="1"/>
          </p:cNvSpPr>
          <p:nvPr>
            <p:ph idx="1"/>
          </p:nvPr>
        </p:nvSpPr>
        <p:spPr/>
        <p:txBody>
          <a:bodyPr/>
          <a:lstStyle/>
          <a:p>
            <a:r>
              <a:rPr lang="zh-TW" altLang="en-US" dirty="0"/>
              <a:t>信用卡消費讓市場研究者、電話行銷及郵件型錄公司得以取得個資。資訊科技的進步讓隱私更容易</a:t>
            </a:r>
            <a:r>
              <a:rPr lang="zh-TW" altLang="en-US"/>
              <a:t>受到侵犯</a:t>
            </a:r>
            <a:endParaRPr lang="zh-TW" altLang="en-US" dirty="0"/>
          </a:p>
        </p:txBody>
      </p:sp>
      <p:sp>
        <p:nvSpPr>
          <p:cNvPr id="5" name="標題 4">
            <a:extLst>
              <a:ext uri="{FF2B5EF4-FFF2-40B4-BE49-F238E27FC236}">
                <a16:creationId xmlns:a16="http://schemas.microsoft.com/office/drawing/2014/main" id="{A4F344AE-9901-48C9-8151-C995B588C12F}"/>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0BA33724-319F-4EDD-A948-BA260FB2530F}"/>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pic>
        <p:nvPicPr>
          <p:cNvPr id="7" name="圖片 6">
            <a:extLst>
              <a:ext uri="{FF2B5EF4-FFF2-40B4-BE49-F238E27FC236}">
                <a16:creationId xmlns:a16="http://schemas.microsoft.com/office/drawing/2014/main" id="{F6908952-05C9-460B-B5C3-2E804D428826}"/>
              </a:ext>
            </a:extLst>
          </p:cNvPr>
          <p:cNvPicPr>
            <a:picLocks noChangeAspect="1"/>
          </p:cNvPicPr>
          <p:nvPr/>
        </p:nvPicPr>
        <p:blipFill>
          <a:blip r:embed="rId2"/>
          <a:stretch>
            <a:fillRect/>
          </a:stretch>
        </p:blipFill>
        <p:spPr>
          <a:xfrm>
            <a:off x="1979712" y="2564904"/>
            <a:ext cx="6055077" cy="3973644"/>
          </a:xfrm>
          <a:prstGeom prst="rect">
            <a:avLst/>
          </a:prstGeom>
        </p:spPr>
      </p:pic>
    </p:spTree>
    <p:extLst>
      <p:ext uri="{BB962C8B-B14F-4D97-AF65-F5344CB8AC3E}">
        <p14:creationId xmlns:p14="http://schemas.microsoft.com/office/powerpoint/2010/main" val="32679218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9C4D48F6-FB6B-4E62-9201-0C6D169DDABC}"/>
              </a:ext>
            </a:extLst>
          </p:cNvPr>
          <p:cNvSpPr>
            <a:spLocks noGrp="1"/>
          </p:cNvSpPr>
          <p:nvPr>
            <p:ph idx="1"/>
          </p:nvPr>
        </p:nvSpPr>
        <p:spPr/>
        <p:txBody>
          <a:bodyPr/>
          <a:lstStyle/>
          <a:p>
            <a:r>
              <a:rPr lang="zh-TW" altLang="en-US" dirty="0">
                <a:solidFill>
                  <a:srgbClr val="92D050"/>
                </a:solidFill>
              </a:rPr>
              <a:t>愛德華</a:t>
            </a:r>
            <a:r>
              <a:rPr lang="en-US" altLang="zh-TW" dirty="0">
                <a:solidFill>
                  <a:srgbClr val="92D050"/>
                </a:solidFill>
              </a:rPr>
              <a:t>• </a:t>
            </a:r>
            <a:r>
              <a:rPr lang="zh-TW" altLang="en-US" dirty="0">
                <a:solidFill>
                  <a:srgbClr val="92D050"/>
                </a:solidFill>
              </a:rPr>
              <a:t>史諾登：叛國賊還是隱私的捍衛者？</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對稜鏡計畫與</a:t>
            </a:r>
            <a:r>
              <a:rPr lang="en-US" altLang="zh-TW" dirty="0"/>
              <a:t>NSA </a:t>
            </a:r>
            <a:r>
              <a:rPr lang="zh-TW" altLang="en-US" dirty="0"/>
              <a:t>的監控活動進行道德分析。在這個案例中，道德的兩難為何？</a:t>
            </a:r>
          </a:p>
          <a:p>
            <a:pPr marL="971550" lvl="1" indent="-514350">
              <a:buFont typeface="+mj-lt"/>
              <a:buAutoNum type="arabicPeriod"/>
            </a:pPr>
            <a:r>
              <a:rPr lang="zh-TW" altLang="en-US" dirty="0"/>
              <a:t>描述資訊科技在此道德困境中所扮演的角色。</a:t>
            </a:r>
          </a:p>
          <a:p>
            <a:pPr marL="971550" lvl="1" indent="-514350">
              <a:buFont typeface="+mj-lt"/>
              <a:buAutoNum type="arabicPeriod"/>
            </a:pPr>
            <a:r>
              <a:rPr lang="zh-TW" altLang="en-US" dirty="0"/>
              <a:t>你認為</a:t>
            </a:r>
            <a:r>
              <a:rPr lang="en-US" altLang="zh-TW" dirty="0"/>
              <a:t>NSA </a:t>
            </a:r>
            <a:r>
              <a:rPr lang="zh-TW" altLang="en-US" dirty="0"/>
              <a:t>應該被允許繼續進行電子監控嗎？為什麼？</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11</a:t>
            </a:fld>
            <a:endParaRPr lang="en-US" altLang="ko-KR"/>
          </a:p>
        </p:txBody>
      </p:sp>
      <p:sp>
        <p:nvSpPr>
          <p:cNvPr id="3" name="標題 2">
            <a:extLst>
              <a:ext uri="{FF2B5EF4-FFF2-40B4-BE49-F238E27FC236}">
                <a16:creationId xmlns:a16="http://schemas.microsoft.com/office/drawing/2014/main" id="{BAB7D10C-AE21-4B98-BE82-2769BECA0B22}"/>
              </a:ext>
            </a:extLst>
          </p:cNvPr>
          <p:cNvSpPr>
            <a:spLocks noGrp="1"/>
          </p:cNvSpPr>
          <p:nvPr>
            <p:ph type="title"/>
          </p:nvPr>
        </p:nvSpPr>
        <p:spPr/>
        <p:txBody>
          <a:bodyPr/>
          <a:lstStyle/>
          <a:p>
            <a:r>
              <a:rPr lang="zh-TW" altLang="en-US"/>
              <a:t>互動個案：管理的觀點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16632"/>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AF33CE8-2890-4754-9529-5CE6666D04D2}"/>
              </a:ext>
            </a:extLst>
          </p:cNvPr>
          <p:cNvSpPr>
            <a:spLocks noGrp="1"/>
          </p:cNvSpPr>
          <p:nvPr>
            <p:ph idx="1"/>
          </p:nvPr>
        </p:nvSpPr>
        <p:spPr/>
        <p:txBody>
          <a:bodyPr>
            <a:normAutofit/>
          </a:bodyPr>
          <a:lstStyle/>
          <a:p>
            <a:r>
              <a:rPr lang="zh-TW" altLang="en-US" dirty="0">
                <a:solidFill>
                  <a:srgbClr val="FFFF00"/>
                </a:solidFill>
              </a:rPr>
              <a:t>責任</a:t>
            </a:r>
            <a:r>
              <a:rPr lang="en-US" altLang="zh-TW" dirty="0">
                <a:solidFill>
                  <a:srgbClr val="FFFF00"/>
                </a:solidFill>
              </a:rPr>
              <a:t>(responsibility)</a:t>
            </a:r>
            <a:r>
              <a:rPr lang="zh-TW" altLang="en-US" dirty="0"/>
              <a:t>是道德行動的關鍵因素，意指你接受你的決定之潛在成本、職責與義務</a:t>
            </a:r>
            <a:endParaRPr lang="en-US" altLang="zh-TW" dirty="0"/>
          </a:p>
          <a:p>
            <a:r>
              <a:rPr lang="zh-TW" altLang="en-US" dirty="0">
                <a:solidFill>
                  <a:srgbClr val="FFFF00"/>
                </a:solidFill>
              </a:rPr>
              <a:t>責任歸屬</a:t>
            </a:r>
            <a:r>
              <a:rPr lang="en-US" altLang="zh-TW" dirty="0">
                <a:solidFill>
                  <a:srgbClr val="FFFF00"/>
                </a:solidFill>
              </a:rPr>
              <a:t>(accountability) </a:t>
            </a:r>
            <a:r>
              <a:rPr lang="zh-TW" altLang="en-US" dirty="0"/>
              <a:t>是系統和社會制度的特質，這個機制決定誰執行須承擔責任的行動以及由誰負責</a:t>
            </a:r>
            <a:endParaRPr lang="en-US" altLang="zh-TW" dirty="0"/>
          </a:p>
          <a:p>
            <a:r>
              <a:rPr lang="zh-TW" altLang="en-US" dirty="0">
                <a:solidFill>
                  <a:srgbClr val="FFFF00"/>
                </a:solidFill>
              </a:rPr>
              <a:t>賠償負擔</a:t>
            </a:r>
            <a:r>
              <a:rPr lang="en-US" altLang="zh-TW" dirty="0">
                <a:solidFill>
                  <a:srgbClr val="FFFF00"/>
                </a:solidFill>
              </a:rPr>
              <a:t>(liability) </a:t>
            </a:r>
            <a:r>
              <a:rPr lang="zh-TW" altLang="en-US" dirty="0"/>
              <a:t>則進一步將責任的概念延伸到法律層面</a:t>
            </a:r>
            <a:endParaRPr lang="en-US" altLang="zh-TW" dirty="0"/>
          </a:p>
          <a:p>
            <a:r>
              <a:rPr lang="zh-TW" altLang="en-US" dirty="0">
                <a:solidFill>
                  <a:srgbClr val="FFFF00"/>
                </a:solidFill>
              </a:rPr>
              <a:t>正當法律程序</a:t>
            </a:r>
            <a:r>
              <a:rPr lang="en-US" altLang="zh-TW" dirty="0">
                <a:solidFill>
                  <a:srgbClr val="FFFF00"/>
                </a:solidFill>
              </a:rPr>
              <a:t>(due process) </a:t>
            </a:r>
            <a:r>
              <a:rPr lang="zh-TW" altLang="en-US" dirty="0"/>
              <a:t>是法制社會的特質，人們知道且了解法律，並可向更高的權責單位上訴，以確保法律被正確的使用</a:t>
            </a:r>
          </a:p>
        </p:txBody>
      </p:sp>
      <p:sp>
        <p:nvSpPr>
          <p:cNvPr id="3" name="投影片編號版面配置區 2">
            <a:extLst>
              <a:ext uri="{FF2B5EF4-FFF2-40B4-BE49-F238E27FC236}">
                <a16:creationId xmlns:a16="http://schemas.microsoft.com/office/drawing/2014/main" id="{79F62B19-74B4-4DA4-9094-C086A5670BB3}"/>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4" name="標題 3">
            <a:extLst>
              <a:ext uri="{FF2B5EF4-FFF2-40B4-BE49-F238E27FC236}">
                <a16:creationId xmlns:a16="http://schemas.microsoft.com/office/drawing/2014/main" id="{51BEE251-C058-437B-947B-93515F2BA1D9}"/>
              </a:ext>
            </a:extLst>
          </p:cNvPr>
          <p:cNvSpPr>
            <a:spLocks noGrp="1"/>
          </p:cNvSpPr>
          <p:nvPr>
            <p:ph type="title"/>
          </p:nvPr>
        </p:nvSpPr>
        <p:spPr/>
        <p:txBody>
          <a:bodyPr/>
          <a:lstStyle/>
          <a:p>
            <a:r>
              <a:rPr lang="zh-TW" altLang="en-US"/>
              <a:t>基本觀念：責任、責任歸屬和賠償負擔</a:t>
            </a:r>
            <a:endParaRPr lang="zh-TW" altLang="en-US" dirty="0"/>
          </a:p>
        </p:txBody>
      </p:sp>
    </p:spTree>
    <p:extLst>
      <p:ext uri="{BB962C8B-B14F-4D97-AF65-F5344CB8AC3E}">
        <p14:creationId xmlns:p14="http://schemas.microsoft.com/office/powerpoint/2010/main" val="362963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703F79D-33A4-4462-8C29-FAF8673E9D22}"/>
              </a:ext>
            </a:extLst>
          </p:cNvPr>
          <p:cNvSpPr>
            <a:spLocks noGrp="1"/>
          </p:cNvSpPr>
          <p:nvPr>
            <p:ph idx="1"/>
          </p:nvPr>
        </p:nvSpPr>
        <p:spPr/>
        <p:txBody>
          <a:bodyPr>
            <a:normAutofit/>
          </a:bodyPr>
          <a:lstStyle/>
          <a:p>
            <a:pPr marL="514350" indent="-514350">
              <a:buFont typeface="+mj-lt"/>
              <a:buAutoNum type="arabicPeriod"/>
            </a:pPr>
            <a:r>
              <a:rPr lang="zh-TW" altLang="en-US" dirty="0"/>
              <a:t>清楚地辨認並描述事實</a:t>
            </a:r>
            <a:endParaRPr lang="en-US" altLang="zh-TW" dirty="0"/>
          </a:p>
          <a:p>
            <a:pPr marL="514350" indent="-514350">
              <a:buFont typeface="+mj-lt"/>
              <a:buAutoNum type="arabicPeriod"/>
            </a:pPr>
            <a:r>
              <a:rPr lang="zh-TW" altLang="en-US" dirty="0"/>
              <a:t>定義衝突或困境，並辨認所牽扯的更高層級價值觀</a:t>
            </a:r>
            <a:endParaRPr lang="en-US" altLang="zh-TW" dirty="0"/>
          </a:p>
          <a:p>
            <a:pPr marL="514350" indent="-514350">
              <a:buFont typeface="+mj-lt"/>
              <a:buAutoNum type="arabicPeriod"/>
            </a:pPr>
            <a:r>
              <a:rPr lang="zh-TW" altLang="en-US" dirty="0"/>
              <a:t>辨認出利害關係人</a:t>
            </a:r>
            <a:endParaRPr lang="en-US" altLang="zh-TW" dirty="0"/>
          </a:p>
          <a:p>
            <a:pPr marL="514350" indent="-514350">
              <a:buFont typeface="+mj-lt"/>
              <a:buAutoNum type="arabicPeriod"/>
            </a:pPr>
            <a:r>
              <a:rPr lang="zh-TW" altLang="en-US" dirty="0"/>
              <a:t>找出你可以採取的合理選項</a:t>
            </a:r>
            <a:endParaRPr lang="en-US" altLang="zh-TW" dirty="0"/>
          </a:p>
          <a:p>
            <a:pPr marL="514350" indent="-514350">
              <a:buFont typeface="+mj-lt"/>
              <a:buAutoNum type="arabicPeriod"/>
            </a:pPr>
            <a:r>
              <a:rPr lang="zh-TW" altLang="en-US" dirty="0"/>
              <a:t>辨認你的選項的潛在後果</a:t>
            </a:r>
          </a:p>
        </p:txBody>
      </p:sp>
      <p:sp>
        <p:nvSpPr>
          <p:cNvPr id="3" name="投影片編號版面配置區 2">
            <a:extLst>
              <a:ext uri="{FF2B5EF4-FFF2-40B4-BE49-F238E27FC236}">
                <a16:creationId xmlns:a16="http://schemas.microsoft.com/office/drawing/2014/main" id="{FC4E640C-6107-4511-B69D-3C56372026DF}"/>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8B243015-CAAC-4D7A-91CC-B07C1450C0B9}"/>
              </a:ext>
            </a:extLst>
          </p:cNvPr>
          <p:cNvSpPr>
            <a:spLocks noGrp="1"/>
          </p:cNvSpPr>
          <p:nvPr>
            <p:ph type="title"/>
          </p:nvPr>
        </p:nvSpPr>
        <p:spPr/>
        <p:txBody>
          <a:bodyPr/>
          <a:lstStyle/>
          <a:p>
            <a:r>
              <a:rPr lang="zh-TW" altLang="en-US"/>
              <a:t>道德分析</a:t>
            </a:r>
          </a:p>
        </p:txBody>
      </p:sp>
    </p:spTree>
    <p:extLst>
      <p:ext uri="{BB962C8B-B14F-4D97-AF65-F5344CB8AC3E}">
        <p14:creationId xmlns:p14="http://schemas.microsoft.com/office/powerpoint/2010/main" val="27384957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428A4E9-A592-4A4F-A275-631ECA41CE65}"/>
              </a:ext>
            </a:extLst>
          </p:cNvPr>
          <p:cNvSpPr>
            <a:spLocks noGrp="1"/>
          </p:cNvSpPr>
          <p:nvPr>
            <p:ph idx="1"/>
          </p:nvPr>
        </p:nvSpPr>
        <p:spPr/>
        <p:txBody>
          <a:bodyPr/>
          <a:lstStyle/>
          <a:p>
            <a:pPr marL="514350" indent="-514350">
              <a:buFont typeface="+mj-lt"/>
              <a:buAutoNum type="arabicPeriod"/>
            </a:pPr>
            <a:r>
              <a:rPr lang="zh-TW" altLang="en-US" dirty="0"/>
              <a:t>己所不欲，勿施於人</a:t>
            </a:r>
            <a:endParaRPr lang="en-US" altLang="zh-TW" dirty="0"/>
          </a:p>
          <a:p>
            <a:pPr marL="514350" indent="-514350">
              <a:buFont typeface="+mj-lt"/>
              <a:buAutoNum type="arabicPeriod"/>
            </a:pPr>
            <a:r>
              <a:rPr lang="zh-TW" altLang="en-US" dirty="0"/>
              <a:t>如果對每個人來說，採取某項行動是不對的，那它就是不對的</a:t>
            </a:r>
            <a:endParaRPr lang="en-US" altLang="zh-TW" dirty="0"/>
          </a:p>
          <a:p>
            <a:pPr marL="514350" indent="-514350">
              <a:buFont typeface="+mj-lt"/>
              <a:buAutoNum type="arabicPeriod"/>
            </a:pPr>
            <a:r>
              <a:rPr lang="zh-TW" altLang="en-US" dirty="0"/>
              <a:t>如果某個行動不該重複做，那就根本不要去做</a:t>
            </a:r>
            <a:endParaRPr lang="en-US" altLang="zh-TW" dirty="0"/>
          </a:p>
          <a:p>
            <a:pPr marL="514350" indent="-514350">
              <a:buFont typeface="+mj-lt"/>
              <a:buAutoNum type="arabicPeriod"/>
            </a:pPr>
            <a:r>
              <a:rPr lang="zh-TW" altLang="en-US" dirty="0"/>
              <a:t>採取可以達到更高或更大價值的行動</a:t>
            </a:r>
            <a:endParaRPr lang="en-US" altLang="zh-TW" dirty="0"/>
          </a:p>
          <a:p>
            <a:pPr marL="514350" indent="-514350">
              <a:buFont typeface="+mj-lt"/>
              <a:buAutoNum type="arabicPeriod"/>
            </a:pPr>
            <a:r>
              <a:rPr lang="zh-TW" altLang="en-US" dirty="0"/>
              <a:t>採取傷害最小或潛在成本最低的行動</a:t>
            </a:r>
            <a:endParaRPr lang="en-US" altLang="zh-TW" dirty="0"/>
          </a:p>
          <a:p>
            <a:pPr marL="514350" indent="-514350">
              <a:buFont typeface="+mj-lt"/>
              <a:buAutoNum type="arabicPeriod"/>
            </a:pPr>
            <a:r>
              <a:rPr lang="zh-TW" altLang="en-US" dirty="0"/>
              <a:t>除非特別宣布，假設幾乎所有無形和有形的東西都是由某人所擁有</a:t>
            </a:r>
          </a:p>
        </p:txBody>
      </p:sp>
      <p:sp>
        <p:nvSpPr>
          <p:cNvPr id="3" name="投影片編號版面配置區 2">
            <a:extLst>
              <a:ext uri="{FF2B5EF4-FFF2-40B4-BE49-F238E27FC236}">
                <a16:creationId xmlns:a16="http://schemas.microsoft.com/office/drawing/2014/main" id="{60865D47-DA8F-4A95-BA88-E5D3CAA89B1D}"/>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
        <p:nvSpPr>
          <p:cNvPr id="4" name="標題 3">
            <a:extLst>
              <a:ext uri="{FF2B5EF4-FFF2-40B4-BE49-F238E27FC236}">
                <a16:creationId xmlns:a16="http://schemas.microsoft.com/office/drawing/2014/main" id="{E0E7F376-8464-48A7-83F6-007BD5DB5099}"/>
              </a:ext>
            </a:extLst>
          </p:cNvPr>
          <p:cNvSpPr>
            <a:spLocks noGrp="1"/>
          </p:cNvSpPr>
          <p:nvPr>
            <p:ph type="title"/>
          </p:nvPr>
        </p:nvSpPr>
        <p:spPr/>
        <p:txBody>
          <a:bodyPr/>
          <a:lstStyle/>
          <a:p>
            <a:r>
              <a:rPr lang="zh-TW" altLang="en-US"/>
              <a:t>道德原則參考</a:t>
            </a:r>
          </a:p>
        </p:txBody>
      </p:sp>
    </p:spTree>
    <p:extLst>
      <p:ext uri="{BB962C8B-B14F-4D97-AF65-F5344CB8AC3E}">
        <p14:creationId xmlns:p14="http://schemas.microsoft.com/office/powerpoint/2010/main" val="12610124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CCD358D-F9E0-43DA-8934-B0F62057918D}"/>
              </a:ext>
            </a:extLst>
          </p:cNvPr>
          <p:cNvSpPr>
            <a:spLocks noGrp="1"/>
          </p:cNvSpPr>
          <p:nvPr>
            <p:ph idx="1"/>
          </p:nvPr>
        </p:nvSpPr>
        <p:spPr/>
        <p:txBody>
          <a:bodyPr/>
          <a:lstStyle/>
          <a:p>
            <a:r>
              <a:rPr lang="zh-TW" altLang="en-US" dirty="0"/>
              <a:t>專業人員的行為守則由所屬的專業協會制定，例如</a:t>
            </a:r>
            <a:r>
              <a:rPr lang="en-US" altLang="zh-TW" dirty="0"/>
              <a:t>the Association of Information Technology Professionals (</a:t>
            </a:r>
            <a:r>
              <a:rPr lang="en-US" altLang="zh-TW" dirty="0" err="1"/>
              <a:t>AITP</a:t>
            </a:r>
            <a:r>
              <a:rPr lang="en-US" altLang="zh-TW" dirty="0"/>
              <a:t>) </a:t>
            </a:r>
            <a:r>
              <a:rPr lang="zh-TW" altLang="en-US" dirty="0"/>
              <a:t>和</a:t>
            </a:r>
            <a:r>
              <a:rPr lang="en-US" altLang="zh-TW" dirty="0"/>
              <a:t>the Association for Computing Machinery (ACM)</a:t>
            </a:r>
            <a:endParaRPr lang="zh-TW" altLang="en-US" dirty="0"/>
          </a:p>
        </p:txBody>
      </p:sp>
      <p:sp>
        <p:nvSpPr>
          <p:cNvPr id="3" name="投影片編號版面配置區 2">
            <a:extLst>
              <a:ext uri="{FF2B5EF4-FFF2-40B4-BE49-F238E27FC236}">
                <a16:creationId xmlns:a16="http://schemas.microsoft.com/office/drawing/2014/main" id="{2C73331A-274A-4EB0-B35A-EA41E51DC297}"/>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CE852074-C7F1-4852-9C06-87B0A9C9BCB8}"/>
              </a:ext>
            </a:extLst>
          </p:cNvPr>
          <p:cNvSpPr>
            <a:spLocks noGrp="1"/>
          </p:cNvSpPr>
          <p:nvPr>
            <p:ph type="title"/>
          </p:nvPr>
        </p:nvSpPr>
        <p:spPr/>
        <p:txBody>
          <a:bodyPr/>
          <a:lstStyle/>
          <a:p>
            <a:r>
              <a:rPr lang="zh-TW" altLang="en-US" dirty="0"/>
              <a:t>專業人員的行為守則</a:t>
            </a:r>
          </a:p>
        </p:txBody>
      </p:sp>
    </p:spTree>
    <p:extLst>
      <p:ext uri="{BB962C8B-B14F-4D97-AF65-F5344CB8AC3E}">
        <p14:creationId xmlns:p14="http://schemas.microsoft.com/office/powerpoint/2010/main" val="34203281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EE09139-196A-4E15-893B-22A4EEA0C44F}"/>
              </a:ext>
            </a:extLst>
          </p:cNvPr>
          <p:cNvSpPr>
            <a:spLocks noGrp="1"/>
          </p:cNvSpPr>
          <p:nvPr>
            <p:ph idx="1"/>
          </p:nvPr>
        </p:nvSpPr>
        <p:spPr/>
        <p:txBody>
          <a:bodyPr/>
          <a:lstStyle/>
          <a:p>
            <a:r>
              <a:rPr lang="zh-TW" altLang="en-US" dirty="0">
                <a:solidFill>
                  <a:srgbClr val="FFFF00"/>
                </a:solidFill>
              </a:rPr>
              <a:t>隱私</a:t>
            </a:r>
            <a:r>
              <a:rPr lang="en-US" altLang="zh-TW" dirty="0">
                <a:solidFill>
                  <a:srgbClr val="FFFF00"/>
                </a:solidFill>
              </a:rPr>
              <a:t>(privacy) </a:t>
            </a:r>
            <a:r>
              <a:rPr lang="zh-TW" altLang="en-US" dirty="0"/>
              <a:t>是個人獨處時，不受他人或政府在內的組織監視和干擾的權利</a:t>
            </a:r>
            <a:endParaRPr lang="en-US" altLang="zh-TW" dirty="0"/>
          </a:p>
          <a:p>
            <a:endParaRPr lang="en-US" altLang="zh-TW" dirty="0"/>
          </a:p>
          <a:p>
            <a:r>
              <a:rPr lang="zh-TW" altLang="en-US" dirty="0"/>
              <a:t>絕大多數的美國和歐洲隱私法規是基於</a:t>
            </a:r>
            <a:r>
              <a:rPr lang="zh-TW" altLang="en-US" dirty="0">
                <a:solidFill>
                  <a:srgbClr val="FFFF00"/>
                </a:solidFill>
              </a:rPr>
              <a:t>「公平資訊實務」</a:t>
            </a:r>
            <a:r>
              <a:rPr lang="en-US" altLang="zh-TW" dirty="0">
                <a:solidFill>
                  <a:srgbClr val="FFFF00"/>
                </a:solidFill>
              </a:rPr>
              <a:t>(Fair Information Practices, </a:t>
            </a:r>
            <a:r>
              <a:rPr lang="en-US" altLang="zh-TW" dirty="0" err="1">
                <a:solidFill>
                  <a:srgbClr val="FFFF00"/>
                </a:solidFill>
              </a:rPr>
              <a:t>FIP</a:t>
            </a:r>
            <a:r>
              <a:rPr lang="en-US" altLang="zh-TW" dirty="0">
                <a:solidFill>
                  <a:srgbClr val="FFFF00"/>
                </a:solidFill>
              </a:rPr>
              <a:t>)</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FE383114-0C2C-4407-99C2-8A88707969E9}"/>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sp>
        <p:nvSpPr>
          <p:cNvPr id="4" name="標題 3">
            <a:extLst>
              <a:ext uri="{FF2B5EF4-FFF2-40B4-BE49-F238E27FC236}">
                <a16:creationId xmlns:a16="http://schemas.microsoft.com/office/drawing/2014/main" id="{72EA15A7-B7FA-4477-BE9B-3EC1FB709D24}"/>
              </a:ext>
            </a:extLst>
          </p:cNvPr>
          <p:cNvSpPr>
            <a:spLocks noGrp="1"/>
          </p:cNvSpPr>
          <p:nvPr>
            <p:ph type="title"/>
          </p:nvPr>
        </p:nvSpPr>
        <p:spPr/>
        <p:txBody>
          <a:bodyPr/>
          <a:lstStyle/>
          <a:p>
            <a:r>
              <a:rPr lang="zh-TW" altLang="en-US"/>
              <a:t>資訊權：網際網路時代中的隱私和自由</a:t>
            </a:r>
            <a:endParaRPr lang="zh-TW" altLang="en-US" dirty="0"/>
          </a:p>
        </p:txBody>
      </p:sp>
    </p:spTree>
    <p:extLst>
      <p:ext uri="{BB962C8B-B14F-4D97-AF65-F5344CB8AC3E}">
        <p14:creationId xmlns:p14="http://schemas.microsoft.com/office/powerpoint/2010/main" val="28350139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1DD51D23-01F3-4BAF-9B68-BE071D9AE2B7}"/>
              </a:ext>
            </a:extLst>
          </p:cNvPr>
          <p:cNvPicPr>
            <a:picLocks noGrp="1" noChangeAspect="1"/>
          </p:cNvPicPr>
          <p:nvPr>
            <p:ph idx="1"/>
          </p:nvPr>
        </p:nvPicPr>
        <p:blipFill>
          <a:blip r:embed="rId2"/>
          <a:stretch>
            <a:fillRect/>
          </a:stretch>
        </p:blipFill>
        <p:spPr>
          <a:xfrm>
            <a:off x="323528" y="1700808"/>
            <a:ext cx="8534400" cy="2740800"/>
          </a:xfrm>
          <a:prstGeom prst="rect">
            <a:avLst/>
          </a:prstGeom>
        </p:spPr>
      </p:pic>
      <p:sp>
        <p:nvSpPr>
          <p:cNvPr id="3" name="投影片編號版面配置區 2">
            <a:extLst>
              <a:ext uri="{FF2B5EF4-FFF2-40B4-BE49-F238E27FC236}">
                <a16:creationId xmlns:a16="http://schemas.microsoft.com/office/drawing/2014/main" id="{9C08B049-6DB1-48EC-BA23-A9DDDA051557}"/>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
        <p:nvSpPr>
          <p:cNvPr id="4" name="標題 3">
            <a:extLst>
              <a:ext uri="{FF2B5EF4-FFF2-40B4-BE49-F238E27FC236}">
                <a16:creationId xmlns:a16="http://schemas.microsoft.com/office/drawing/2014/main" id="{C190C55A-1254-4E72-9AC0-662F766B6CD9}"/>
              </a:ext>
            </a:extLst>
          </p:cNvPr>
          <p:cNvSpPr>
            <a:spLocks noGrp="1"/>
          </p:cNvSpPr>
          <p:nvPr>
            <p:ph type="title"/>
          </p:nvPr>
        </p:nvSpPr>
        <p:spPr/>
        <p:txBody>
          <a:bodyPr/>
          <a:lstStyle/>
          <a:p>
            <a:r>
              <a:rPr lang="zh-TW" altLang="en-US" dirty="0"/>
              <a:t>聯邦貿易委員會公平資訊實行原則</a:t>
            </a:r>
          </a:p>
        </p:txBody>
      </p:sp>
    </p:spTree>
    <p:extLst>
      <p:ext uri="{BB962C8B-B14F-4D97-AF65-F5344CB8AC3E}">
        <p14:creationId xmlns:p14="http://schemas.microsoft.com/office/powerpoint/2010/main" val="3842332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F100E4E-8FDB-442D-8056-B750B84BEEEF}"/>
              </a:ext>
            </a:extLst>
          </p:cNvPr>
          <p:cNvSpPr>
            <a:spLocks noGrp="1"/>
          </p:cNvSpPr>
          <p:nvPr>
            <p:ph idx="1"/>
          </p:nvPr>
        </p:nvSpPr>
        <p:spPr/>
        <p:txBody>
          <a:bodyPr/>
          <a:lstStyle/>
          <a:p>
            <a:r>
              <a:rPr lang="zh-TW" altLang="en-US" dirty="0"/>
              <a:t>網站會追蹤被執行的搜尋、網址、瀏覽過的網頁、個人所存取的線上內容、在網頁上查看或購買的項目</a:t>
            </a:r>
            <a:endParaRPr lang="en-US" altLang="zh-TW" dirty="0"/>
          </a:p>
          <a:p>
            <a:r>
              <a:rPr lang="en-US" altLang="zh-TW" dirty="0">
                <a:solidFill>
                  <a:srgbClr val="FFFF00"/>
                </a:solidFill>
              </a:rPr>
              <a:t>Cookies </a:t>
            </a:r>
            <a:r>
              <a:rPr lang="zh-TW" altLang="en-US" dirty="0"/>
              <a:t>是使用者瀏覽網站時儲存在電腦硬碟裡的小型文字檔</a:t>
            </a:r>
            <a:endParaRPr lang="en-US" altLang="zh-TW" dirty="0"/>
          </a:p>
          <a:p>
            <a:r>
              <a:rPr lang="en-US" altLang="zh-TW" dirty="0"/>
              <a:t>DoubleClick</a:t>
            </a:r>
            <a:r>
              <a:rPr lang="zh-TW" altLang="en-US" dirty="0"/>
              <a:t>，就是使用</a:t>
            </a:r>
            <a:r>
              <a:rPr lang="en-US" altLang="zh-TW" dirty="0"/>
              <a:t>cookies </a:t>
            </a:r>
            <a:r>
              <a:rPr lang="zh-TW" altLang="en-US" dirty="0"/>
              <a:t>來建構詳細的線上購買電子檔案，並了解網站的使用者行為</a:t>
            </a:r>
          </a:p>
        </p:txBody>
      </p:sp>
      <p:sp>
        <p:nvSpPr>
          <p:cNvPr id="3" name="投影片編號版面配置區 2">
            <a:extLst>
              <a:ext uri="{FF2B5EF4-FFF2-40B4-BE49-F238E27FC236}">
                <a16:creationId xmlns:a16="http://schemas.microsoft.com/office/drawing/2014/main" id="{1AC4988B-5376-43E3-8A87-05E415D3E64D}"/>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AE976FE3-AB33-4AF5-AB29-3A65E36E2EF9}"/>
              </a:ext>
            </a:extLst>
          </p:cNvPr>
          <p:cNvSpPr>
            <a:spLocks noGrp="1"/>
          </p:cNvSpPr>
          <p:nvPr>
            <p:ph type="title"/>
          </p:nvPr>
        </p:nvSpPr>
        <p:spPr/>
        <p:txBody>
          <a:bodyPr/>
          <a:lstStyle/>
          <a:p>
            <a:r>
              <a:rPr lang="zh-TW" altLang="en-US" dirty="0"/>
              <a:t>網際網路對隱私的挑戰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5822701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A6DFD235-4EED-44CC-BAE9-17B4E0C6B7C7}"/>
              </a:ext>
            </a:extLst>
          </p:cNvPr>
          <p:cNvPicPr>
            <a:picLocks noGrp="1" noChangeAspect="1"/>
          </p:cNvPicPr>
          <p:nvPr>
            <p:ph idx="1"/>
          </p:nvPr>
        </p:nvPicPr>
        <p:blipFill>
          <a:blip r:embed="rId2"/>
          <a:stretch>
            <a:fillRect/>
          </a:stretch>
        </p:blipFill>
        <p:spPr>
          <a:xfrm>
            <a:off x="1287463" y="1650898"/>
            <a:ext cx="7605712" cy="4073729"/>
          </a:xfrm>
          <a:prstGeom prst="rect">
            <a:avLst/>
          </a:prstGeom>
        </p:spPr>
      </p:pic>
      <p:sp>
        <p:nvSpPr>
          <p:cNvPr id="5" name="標題 4">
            <a:extLst>
              <a:ext uri="{FF2B5EF4-FFF2-40B4-BE49-F238E27FC236}">
                <a16:creationId xmlns:a16="http://schemas.microsoft.com/office/drawing/2014/main" id="{F8BF6565-4398-4A9A-8D30-EE6BFDB3818C}"/>
              </a:ext>
            </a:extLst>
          </p:cNvPr>
          <p:cNvSpPr>
            <a:spLocks noGrp="1"/>
          </p:cNvSpPr>
          <p:nvPr>
            <p:ph type="title"/>
          </p:nvPr>
        </p:nvSpPr>
        <p:spPr/>
        <p:txBody>
          <a:bodyPr/>
          <a:lstStyle/>
          <a:p>
            <a:r>
              <a:rPr lang="en-US" altLang="zh-TW" dirty="0"/>
              <a:t>Cookies </a:t>
            </a:r>
            <a:r>
              <a:rPr lang="zh-TW" altLang="en-US" dirty="0"/>
              <a:t>如何辨識網站訪客</a:t>
            </a:r>
          </a:p>
        </p:txBody>
      </p:sp>
      <p:sp>
        <p:nvSpPr>
          <p:cNvPr id="3" name="投影片編號版面配置區 2">
            <a:extLst>
              <a:ext uri="{FF2B5EF4-FFF2-40B4-BE49-F238E27FC236}">
                <a16:creationId xmlns:a16="http://schemas.microsoft.com/office/drawing/2014/main" id="{8E6CBDE8-4C4D-4608-80DF-3BA869DE4978}"/>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Tree>
    <p:extLst>
      <p:ext uri="{BB962C8B-B14F-4D97-AF65-F5344CB8AC3E}">
        <p14:creationId xmlns:p14="http://schemas.microsoft.com/office/powerpoint/2010/main" val="15314589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a:t>CHAPTER 4</a:t>
            </a:r>
            <a:endParaRPr lang="zh-TW" altLang="en-US"/>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資訊系統的道德與</a:t>
            </a:r>
          </a:p>
          <a:p>
            <a:r>
              <a:rPr lang="zh-TW" altLang="en-US" sz="3600" kern="0" dirty="0">
                <a:solidFill>
                  <a:srgbClr val="FFC000"/>
                </a:solidFill>
              </a:rPr>
              <a:t>社會議題</a:t>
            </a:r>
            <a:endParaRPr lang="zh-TW" altLang="en-US" sz="3600" kern="0" dirty="0">
              <a:solidFill>
                <a:srgbClr val="FFC000"/>
              </a:solidFill>
              <a:effectLst/>
            </a:endParaRPr>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8DD40126-0D90-4EFC-B8BD-D234F18F1D5F}"/>
              </a:ext>
            </a:extLst>
          </p:cNvPr>
          <p:cNvSpPr>
            <a:spLocks noGrp="1"/>
          </p:cNvSpPr>
          <p:nvPr>
            <p:ph idx="1"/>
          </p:nvPr>
        </p:nvSpPr>
        <p:spPr/>
        <p:txBody>
          <a:bodyPr/>
          <a:lstStyle/>
          <a:p>
            <a:r>
              <a:rPr lang="zh-TW" altLang="en-US" dirty="0">
                <a:solidFill>
                  <a:srgbClr val="FFFF00"/>
                </a:solidFill>
              </a:rPr>
              <a:t>網路信標</a:t>
            </a:r>
            <a:r>
              <a:rPr lang="en-US" altLang="zh-TW" dirty="0">
                <a:solidFill>
                  <a:srgbClr val="FFFF00"/>
                </a:solidFill>
              </a:rPr>
              <a:t>(Web beacons) </a:t>
            </a:r>
            <a:r>
              <a:rPr lang="zh-TW" altLang="en-US" dirty="0"/>
              <a:t>嵌入在電子郵件的訊息和網頁中，用來監控使用者的網站瀏覽或電子郵件寄發的行為</a:t>
            </a:r>
            <a:endParaRPr lang="en-US" altLang="zh-TW" dirty="0"/>
          </a:p>
          <a:p>
            <a:endParaRPr lang="en-US" altLang="zh-TW" dirty="0"/>
          </a:p>
          <a:p>
            <a:r>
              <a:rPr lang="zh-TW" altLang="en-US" dirty="0">
                <a:solidFill>
                  <a:srgbClr val="FFFF00"/>
                </a:solidFill>
              </a:rPr>
              <a:t>間諜軟體</a:t>
            </a:r>
            <a:r>
              <a:rPr lang="en-US" altLang="zh-TW" dirty="0">
                <a:solidFill>
                  <a:srgbClr val="FFFF00"/>
                </a:solidFill>
              </a:rPr>
              <a:t>(spyware) </a:t>
            </a:r>
            <a:r>
              <a:rPr lang="zh-TW" altLang="en-US" dirty="0">
                <a:solidFill>
                  <a:schemeClr val="accent1"/>
                </a:solidFill>
              </a:rPr>
              <a:t>則</a:t>
            </a:r>
            <a:r>
              <a:rPr lang="zh-TW" altLang="en-US" dirty="0"/>
              <a:t>可以藉由依附在大型應用程式，祕密地安裝在網路使用者的電腦上</a:t>
            </a:r>
          </a:p>
        </p:txBody>
      </p:sp>
      <p:sp>
        <p:nvSpPr>
          <p:cNvPr id="4" name="投影片編號版面配置區 3">
            <a:extLst>
              <a:ext uri="{FF2B5EF4-FFF2-40B4-BE49-F238E27FC236}">
                <a16:creationId xmlns:a16="http://schemas.microsoft.com/office/drawing/2014/main" id="{9F69D663-7E9E-4448-986B-5BDE1CD6EF83}"/>
              </a:ext>
            </a:extLst>
          </p:cNvPr>
          <p:cNvSpPr>
            <a:spLocks noGrp="1"/>
          </p:cNvSpPr>
          <p:nvPr>
            <p:ph type="sldNum" sz="quarter" idx="12"/>
          </p:nvPr>
        </p:nvSpPr>
        <p:spPr/>
        <p:txBody>
          <a:bodyPr/>
          <a:lstStyle/>
          <a:p>
            <a:fld id="{1A39A694-C9D2-4A1F-B22B-D5A13C3121DA}" type="slidenum">
              <a:rPr lang="en-US" altLang="ko-KR" smtClean="0"/>
              <a:pPr/>
              <a:t>20</a:t>
            </a:fld>
            <a:endParaRPr lang="en-US" altLang="ko-KR"/>
          </a:p>
        </p:txBody>
      </p:sp>
      <p:sp>
        <p:nvSpPr>
          <p:cNvPr id="3" name="標題 2">
            <a:extLst>
              <a:ext uri="{FF2B5EF4-FFF2-40B4-BE49-F238E27FC236}">
                <a16:creationId xmlns:a16="http://schemas.microsoft.com/office/drawing/2014/main" id="{48848D71-CFB9-4499-8377-E0BA96D8E141}"/>
              </a:ext>
            </a:extLst>
          </p:cNvPr>
          <p:cNvSpPr>
            <a:spLocks noGrp="1"/>
          </p:cNvSpPr>
          <p:nvPr>
            <p:ph type="title"/>
          </p:nvPr>
        </p:nvSpPr>
        <p:spPr/>
        <p:txBody>
          <a:bodyPr/>
          <a:lstStyle/>
          <a:p>
            <a:r>
              <a:rPr lang="zh-TW" altLang="en-US" dirty="0"/>
              <a:t>網際網路對隱私的挑戰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19726632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2F14A8D-D944-419B-BCF6-C1EFAC22C24B}"/>
              </a:ext>
            </a:extLst>
          </p:cNvPr>
          <p:cNvSpPr>
            <a:spLocks noGrp="1"/>
          </p:cNvSpPr>
          <p:nvPr>
            <p:ph idx="1"/>
          </p:nvPr>
        </p:nvSpPr>
        <p:spPr/>
        <p:txBody>
          <a:bodyPr/>
          <a:lstStyle/>
          <a:p>
            <a:r>
              <a:rPr lang="zh-TW" altLang="en-US" dirty="0">
                <a:solidFill>
                  <a:srgbClr val="FFFF00"/>
                </a:solidFill>
              </a:rPr>
              <a:t>智慧財產</a:t>
            </a:r>
            <a:r>
              <a:rPr lang="en-US" altLang="zh-TW" dirty="0">
                <a:solidFill>
                  <a:srgbClr val="FFFF00"/>
                </a:solidFill>
              </a:rPr>
              <a:t>(intellectual property) </a:t>
            </a:r>
            <a:r>
              <a:rPr lang="zh-TW" altLang="en-US" dirty="0"/>
              <a:t>被視為個人或公司所創造的無形財產</a:t>
            </a:r>
            <a:endParaRPr lang="en-US" altLang="zh-TW" dirty="0"/>
          </a:p>
          <a:p>
            <a:endParaRPr lang="en-US" altLang="zh-TW" dirty="0"/>
          </a:p>
          <a:p>
            <a:r>
              <a:rPr lang="zh-TW" altLang="en-US" dirty="0"/>
              <a:t>智慧財產在三種不同的法律傳統下受到各種保護：商業機密、著作權與專利法</a:t>
            </a:r>
          </a:p>
        </p:txBody>
      </p:sp>
      <p:sp>
        <p:nvSpPr>
          <p:cNvPr id="3" name="投影片編號版面配置區 2">
            <a:extLst>
              <a:ext uri="{FF2B5EF4-FFF2-40B4-BE49-F238E27FC236}">
                <a16:creationId xmlns:a16="http://schemas.microsoft.com/office/drawing/2014/main" id="{641E0654-0759-4F34-A6A7-1F16952AF59A}"/>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5AB21BE2-3220-4FC4-BE94-08C1AD685DA2}"/>
              </a:ext>
            </a:extLst>
          </p:cNvPr>
          <p:cNvSpPr>
            <a:spLocks noGrp="1"/>
          </p:cNvSpPr>
          <p:nvPr>
            <p:ph type="title"/>
          </p:nvPr>
        </p:nvSpPr>
        <p:spPr/>
        <p:txBody>
          <a:bodyPr/>
          <a:lstStyle/>
          <a:p>
            <a:r>
              <a:rPr lang="zh-TW" altLang="en-US"/>
              <a:t>財產權：智慧財產</a:t>
            </a:r>
            <a:endParaRPr lang="zh-TW" altLang="en-US" dirty="0"/>
          </a:p>
        </p:txBody>
      </p:sp>
    </p:spTree>
    <p:extLst>
      <p:ext uri="{BB962C8B-B14F-4D97-AF65-F5344CB8AC3E}">
        <p14:creationId xmlns:p14="http://schemas.microsoft.com/office/powerpoint/2010/main" val="14893963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3A2ECBE6-F9D9-4FBF-AA5F-A8634C386BE1}"/>
              </a:ext>
            </a:extLst>
          </p:cNvPr>
          <p:cNvSpPr>
            <a:spLocks noGrp="1"/>
          </p:cNvSpPr>
          <p:nvPr>
            <p:ph idx="1"/>
          </p:nvPr>
        </p:nvSpPr>
        <p:spPr/>
        <p:txBody>
          <a:bodyPr/>
          <a:lstStyle/>
          <a:p>
            <a:r>
              <a:rPr lang="zh-TW" altLang="en-US" dirty="0"/>
              <a:t>誰該為信用卡資訊外洩所造成的個人與公司經濟損失負責呢？</a:t>
            </a:r>
            <a:endParaRPr lang="en-US" altLang="zh-TW" dirty="0"/>
          </a:p>
          <a:p>
            <a:endParaRPr lang="en-US" altLang="zh-TW" dirty="0"/>
          </a:p>
          <a:p>
            <a:r>
              <a:rPr lang="zh-TW" altLang="en-US" dirty="0"/>
              <a:t>就電腦軟體是機器的一部分的角度來看，當機器造成某人生理上或經濟上的傷害時，軟體的製造者和營運商可能要為損害負責</a:t>
            </a:r>
            <a:endParaRPr lang="en-US" altLang="zh-TW" dirty="0"/>
          </a:p>
        </p:txBody>
      </p:sp>
      <p:sp>
        <p:nvSpPr>
          <p:cNvPr id="3" name="投影片編號版面配置區 2">
            <a:extLst>
              <a:ext uri="{FF2B5EF4-FFF2-40B4-BE49-F238E27FC236}">
                <a16:creationId xmlns:a16="http://schemas.microsoft.com/office/drawing/2014/main" id="{B9844103-9F15-409E-B3C7-4CA08D2B513F}"/>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0AB28C80-4957-4725-AB1C-33B867ABA67A}"/>
              </a:ext>
            </a:extLst>
          </p:cNvPr>
          <p:cNvSpPr>
            <a:spLocks noGrp="1"/>
          </p:cNvSpPr>
          <p:nvPr>
            <p:ph type="title"/>
          </p:nvPr>
        </p:nvSpPr>
        <p:spPr/>
        <p:txBody>
          <a:bodyPr/>
          <a:lstStyle/>
          <a:p>
            <a:r>
              <a:rPr lang="zh-TW" altLang="en-US" dirty="0"/>
              <a:t>電腦相關的賠償責任問題</a:t>
            </a:r>
          </a:p>
        </p:txBody>
      </p:sp>
    </p:spTree>
    <p:extLst>
      <p:ext uri="{BB962C8B-B14F-4D97-AF65-F5344CB8AC3E}">
        <p14:creationId xmlns:p14="http://schemas.microsoft.com/office/powerpoint/2010/main" val="14920718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3F13F4E-E234-4014-AD64-5A7D331667A2}"/>
              </a:ext>
            </a:extLst>
          </p:cNvPr>
          <p:cNvSpPr>
            <a:spLocks noGrp="1"/>
          </p:cNvSpPr>
          <p:nvPr>
            <p:ph idx="1"/>
          </p:nvPr>
        </p:nvSpPr>
        <p:spPr/>
        <p:txBody>
          <a:bodyPr/>
          <a:lstStyle/>
          <a:p>
            <a:r>
              <a:rPr lang="zh-TW" altLang="en-US" dirty="0"/>
              <a:t>對於系統使用所造成的非意圖傷害，賠償與責任歸屬該怎麼處理的爭辯，引發一個相關但獨立的道德問題：什麼是可接受且技術上來說可行的系統品質？</a:t>
            </a:r>
            <a:endParaRPr lang="en-US" altLang="zh-TW" dirty="0"/>
          </a:p>
          <a:p>
            <a:r>
              <a:rPr lang="zh-TW" altLang="en-US" dirty="0"/>
              <a:t>系統效能低落的三個主要來源：</a:t>
            </a:r>
            <a:endParaRPr lang="en-US" altLang="zh-TW" dirty="0"/>
          </a:p>
          <a:p>
            <a:pPr marL="971550" lvl="1" indent="-514350">
              <a:buAutoNum type="arabicParenBoth"/>
            </a:pPr>
            <a:r>
              <a:rPr lang="zh-TW" altLang="en-US" dirty="0"/>
              <a:t>軟體蟲</a:t>
            </a:r>
            <a:r>
              <a:rPr lang="en-US" altLang="zh-TW" dirty="0"/>
              <a:t>(bugs) </a:t>
            </a:r>
            <a:r>
              <a:rPr lang="zh-TW" altLang="en-US" dirty="0"/>
              <a:t>和錯誤</a:t>
            </a:r>
            <a:endParaRPr lang="en-US" altLang="zh-TW" dirty="0"/>
          </a:p>
          <a:p>
            <a:pPr marL="971550" lvl="1" indent="-514350">
              <a:buAutoNum type="arabicParenBoth"/>
            </a:pPr>
            <a:r>
              <a:rPr lang="zh-TW" altLang="en-US" dirty="0"/>
              <a:t>天然因素導致硬體或設備錯誤</a:t>
            </a:r>
            <a:endParaRPr lang="en-US" altLang="zh-TW" dirty="0"/>
          </a:p>
          <a:p>
            <a:pPr marL="971550" lvl="1" indent="-514350">
              <a:buAutoNum type="arabicParenBoth"/>
            </a:pPr>
            <a:r>
              <a:rPr lang="zh-TW" altLang="en-US" dirty="0"/>
              <a:t>輸入的資料品質不良</a:t>
            </a:r>
          </a:p>
        </p:txBody>
      </p:sp>
      <p:sp>
        <p:nvSpPr>
          <p:cNvPr id="3" name="投影片編號版面配置區 2">
            <a:extLst>
              <a:ext uri="{FF2B5EF4-FFF2-40B4-BE49-F238E27FC236}">
                <a16:creationId xmlns:a16="http://schemas.microsoft.com/office/drawing/2014/main" id="{A58CD9E4-59D2-4F62-97FB-558A7BDC1115}"/>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D1C9A308-B2B4-4A8E-924B-7DD754555452}"/>
              </a:ext>
            </a:extLst>
          </p:cNvPr>
          <p:cNvSpPr>
            <a:spLocks noGrp="1"/>
          </p:cNvSpPr>
          <p:nvPr>
            <p:ph type="title"/>
          </p:nvPr>
        </p:nvSpPr>
        <p:spPr/>
        <p:txBody>
          <a:bodyPr/>
          <a:lstStyle/>
          <a:p>
            <a:r>
              <a:rPr lang="zh-TW" altLang="en-US" dirty="0"/>
              <a:t>系統品質：資料品質和系統錯誤</a:t>
            </a:r>
          </a:p>
        </p:txBody>
      </p:sp>
    </p:spTree>
    <p:extLst>
      <p:ext uri="{BB962C8B-B14F-4D97-AF65-F5344CB8AC3E}">
        <p14:creationId xmlns:p14="http://schemas.microsoft.com/office/powerpoint/2010/main" val="255770618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3F679B6B-94F0-43BB-95FE-1EC4DCC83A97}"/>
              </a:ext>
            </a:extLst>
          </p:cNvPr>
          <p:cNvSpPr>
            <a:spLocks noGrp="1"/>
          </p:cNvSpPr>
          <p:nvPr>
            <p:ph idx="1"/>
          </p:nvPr>
        </p:nvSpPr>
        <p:spPr/>
        <p:txBody>
          <a:bodyPr/>
          <a:lstStyle/>
          <a:p>
            <a:r>
              <a:rPr lang="zh-TW" altLang="en-US" dirty="0"/>
              <a:t>平衡的權力：中心和邊陲</a:t>
            </a:r>
            <a:endParaRPr lang="en-US" altLang="zh-TW" dirty="0"/>
          </a:p>
          <a:p>
            <a:r>
              <a:rPr lang="zh-TW" altLang="en-US" dirty="0"/>
              <a:t>快速改變：競爭的回應時間大幅降低</a:t>
            </a:r>
            <a:endParaRPr lang="en-US" altLang="zh-TW" dirty="0"/>
          </a:p>
          <a:p>
            <a:r>
              <a:rPr lang="zh-TW" altLang="en-US" dirty="0"/>
              <a:t>保持界線：家庭、工作和休閒</a:t>
            </a:r>
            <a:endParaRPr lang="en-US" altLang="zh-TW" dirty="0"/>
          </a:p>
          <a:p>
            <a:r>
              <a:rPr lang="zh-TW" altLang="en-US" dirty="0"/>
              <a:t>依賴和脆弱性</a:t>
            </a:r>
            <a:endParaRPr lang="en-US" altLang="zh-TW" dirty="0"/>
          </a:p>
          <a:p>
            <a:r>
              <a:rPr lang="zh-TW" altLang="en-US" dirty="0"/>
              <a:t>電腦犯罪和濫用</a:t>
            </a:r>
            <a:endParaRPr lang="en-US" altLang="zh-TW" dirty="0"/>
          </a:p>
          <a:p>
            <a:r>
              <a:rPr lang="zh-TW" altLang="en-US" dirty="0"/>
              <a:t>就業：科技的涓滴和再造工程對失業的影響</a:t>
            </a:r>
          </a:p>
          <a:p>
            <a:r>
              <a:rPr lang="zh-TW" altLang="en-US" dirty="0"/>
              <a:t>公平和存取：增加種族和社會階層的分裂</a:t>
            </a:r>
            <a:endParaRPr lang="en-US" altLang="zh-TW" dirty="0"/>
          </a:p>
          <a:p>
            <a:r>
              <a:rPr lang="zh-TW" altLang="en-US" dirty="0"/>
              <a:t>健康風險：</a:t>
            </a:r>
            <a:r>
              <a:rPr lang="en-US" altLang="zh-TW" dirty="0"/>
              <a:t>RSI</a:t>
            </a:r>
            <a:r>
              <a:rPr lang="zh-TW" altLang="en-US" dirty="0"/>
              <a:t>、</a:t>
            </a:r>
            <a:r>
              <a:rPr lang="en-US" altLang="zh-TW" dirty="0"/>
              <a:t>CVS </a:t>
            </a:r>
            <a:r>
              <a:rPr lang="zh-TW" altLang="en-US" dirty="0"/>
              <a:t>和科技壓力</a:t>
            </a:r>
            <a:endParaRPr lang="en-US" altLang="zh-TW" dirty="0"/>
          </a:p>
        </p:txBody>
      </p:sp>
      <p:sp>
        <p:nvSpPr>
          <p:cNvPr id="3" name="投影片編號版面配置區 2">
            <a:extLst>
              <a:ext uri="{FF2B5EF4-FFF2-40B4-BE49-F238E27FC236}">
                <a16:creationId xmlns:a16="http://schemas.microsoft.com/office/drawing/2014/main" id="{046A6493-AA82-42B4-894A-960B9265E837}"/>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4" name="標題 3">
            <a:extLst>
              <a:ext uri="{FF2B5EF4-FFF2-40B4-BE49-F238E27FC236}">
                <a16:creationId xmlns:a16="http://schemas.microsoft.com/office/drawing/2014/main" id="{1FE93BF8-69F5-4AB4-ACC6-B9630CA8927F}"/>
              </a:ext>
            </a:extLst>
          </p:cNvPr>
          <p:cNvSpPr>
            <a:spLocks noGrp="1"/>
          </p:cNvSpPr>
          <p:nvPr>
            <p:ph type="title"/>
          </p:nvPr>
        </p:nvSpPr>
        <p:spPr/>
        <p:txBody>
          <a:bodyPr/>
          <a:lstStyle/>
          <a:p>
            <a:r>
              <a:rPr lang="zh-TW" altLang="en-US" dirty="0"/>
              <a:t>生活品質：平等、存取，與疆界</a:t>
            </a:r>
          </a:p>
        </p:txBody>
      </p:sp>
    </p:spTree>
    <p:extLst>
      <p:ext uri="{BB962C8B-B14F-4D97-AF65-F5344CB8AC3E}">
        <p14:creationId xmlns:p14="http://schemas.microsoft.com/office/powerpoint/2010/main" val="18590912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92C6F734-977E-4255-93ED-18ED2B293722}"/>
              </a:ext>
            </a:extLst>
          </p:cNvPr>
          <p:cNvSpPr>
            <a:spLocks noGrp="1"/>
          </p:cNvSpPr>
          <p:nvPr>
            <p:ph idx="1"/>
          </p:nvPr>
        </p:nvSpPr>
        <p:spPr/>
        <p:txBody>
          <a:bodyPr/>
          <a:lstStyle/>
          <a:p>
            <a:r>
              <a:rPr lang="zh-TW" altLang="en-US" dirty="0"/>
              <a:t>雖然有些人很享受在家工作的方便性，但「在任何地方做任何事情」的運算環境，會讓工作和家庭時間的傳統界線變模糊</a:t>
            </a:r>
          </a:p>
        </p:txBody>
      </p:sp>
      <p:sp>
        <p:nvSpPr>
          <p:cNvPr id="5" name="標題 4">
            <a:extLst>
              <a:ext uri="{FF2B5EF4-FFF2-40B4-BE49-F238E27FC236}">
                <a16:creationId xmlns:a16="http://schemas.microsoft.com/office/drawing/2014/main" id="{5A79A270-BCE8-43C9-ADDF-D0BB307DB174}"/>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D6116643-4BE0-4D39-B959-124673D577D3}"/>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pic>
        <p:nvPicPr>
          <p:cNvPr id="7" name="圖片 6">
            <a:extLst>
              <a:ext uri="{FF2B5EF4-FFF2-40B4-BE49-F238E27FC236}">
                <a16:creationId xmlns:a16="http://schemas.microsoft.com/office/drawing/2014/main" id="{82A55278-06C2-4BC3-84CB-1ED8C7FEC64A}"/>
              </a:ext>
            </a:extLst>
          </p:cNvPr>
          <p:cNvPicPr>
            <a:picLocks noChangeAspect="1"/>
          </p:cNvPicPr>
          <p:nvPr/>
        </p:nvPicPr>
        <p:blipFill>
          <a:blip r:embed="rId2"/>
          <a:stretch>
            <a:fillRect/>
          </a:stretch>
        </p:blipFill>
        <p:spPr>
          <a:xfrm>
            <a:off x="2195736" y="2583635"/>
            <a:ext cx="5720946" cy="3816424"/>
          </a:xfrm>
          <a:prstGeom prst="rect">
            <a:avLst/>
          </a:prstGeom>
        </p:spPr>
      </p:pic>
    </p:spTree>
    <p:extLst>
      <p:ext uri="{BB962C8B-B14F-4D97-AF65-F5344CB8AC3E}">
        <p14:creationId xmlns:p14="http://schemas.microsoft.com/office/powerpoint/2010/main" val="103659548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020A77A7-65B4-420A-B75F-05566A8640BE}"/>
              </a:ext>
            </a:extLst>
          </p:cNvPr>
          <p:cNvSpPr>
            <a:spLocks noGrp="1"/>
          </p:cNvSpPr>
          <p:nvPr>
            <p:ph idx="1"/>
          </p:nvPr>
        </p:nvSpPr>
        <p:spPr/>
        <p:txBody>
          <a:bodyPr/>
          <a:lstStyle/>
          <a:p>
            <a:r>
              <a:rPr lang="zh-TW" altLang="en-US" dirty="0"/>
              <a:t>重複施力傷害</a:t>
            </a:r>
            <a:r>
              <a:rPr lang="en-US" altLang="zh-TW" dirty="0"/>
              <a:t>(RSI) </a:t>
            </a:r>
            <a:r>
              <a:rPr lang="zh-TW" altLang="en-US" dirty="0"/>
              <a:t>為目前職業傷害之首；導致</a:t>
            </a:r>
            <a:r>
              <a:rPr lang="en-US" altLang="zh-TW" dirty="0"/>
              <a:t>RSI </a:t>
            </a:r>
            <a:r>
              <a:rPr lang="zh-TW" altLang="en-US" dirty="0"/>
              <a:t>最大的原因是使用電腦鍵盤</a:t>
            </a:r>
          </a:p>
        </p:txBody>
      </p:sp>
      <p:sp>
        <p:nvSpPr>
          <p:cNvPr id="7" name="標題 6">
            <a:extLst>
              <a:ext uri="{FF2B5EF4-FFF2-40B4-BE49-F238E27FC236}">
                <a16:creationId xmlns:a16="http://schemas.microsoft.com/office/drawing/2014/main" id="{B8463A28-41A6-468C-8FF2-FC8B8423708E}"/>
              </a:ext>
            </a:extLst>
          </p:cNvPr>
          <p:cNvSpPr>
            <a:spLocks noGrp="1"/>
          </p:cNvSpPr>
          <p:nvPr>
            <p:ph type="title"/>
          </p:nvPr>
        </p:nvSpPr>
        <p:spPr/>
        <p:txBody>
          <a:bodyPr/>
          <a:lstStyle/>
          <a:p>
            <a:endParaRPr lang="zh-TW" altLang="en-US"/>
          </a:p>
        </p:txBody>
      </p:sp>
      <p:sp>
        <p:nvSpPr>
          <p:cNvPr id="4" name="投影片編號版面配置區 3">
            <a:extLst>
              <a:ext uri="{FF2B5EF4-FFF2-40B4-BE49-F238E27FC236}">
                <a16:creationId xmlns:a16="http://schemas.microsoft.com/office/drawing/2014/main" id="{6F9CCBCE-8454-4DDD-95C1-543EEF4ECA0F}"/>
              </a:ext>
            </a:extLst>
          </p:cNvPr>
          <p:cNvSpPr>
            <a:spLocks noGrp="1"/>
          </p:cNvSpPr>
          <p:nvPr>
            <p:ph type="sldNum" sz="quarter" idx="12"/>
          </p:nvPr>
        </p:nvSpPr>
        <p:spPr/>
        <p:txBody>
          <a:bodyPr/>
          <a:lstStyle/>
          <a:p>
            <a:fld id="{1A39A694-C9D2-4A1F-B22B-D5A13C3121DA}" type="slidenum">
              <a:rPr lang="en-US" altLang="ko-KR" smtClean="0"/>
              <a:pPr/>
              <a:t>26</a:t>
            </a:fld>
            <a:endParaRPr lang="en-US" altLang="ko-KR"/>
          </a:p>
        </p:txBody>
      </p:sp>
      <p:pic>
        <p:nvPicPr>
          <p:cNvPr id="9" name="圖片 8">
            <a:extLst>
              <a:ext uri="{FF2B5EF4-FFF2-40B4-BE49-F238E27FC236}">
                <a16:creationId xmlns:a16="http://schemas.microsoft.com/office/drawing/2014/main" id="{5C86A143-9DA1-46CE-B093-EADFA89DF339}"/>
              </a:ext>
            </a:extLst>
          </p:cNvPr>
          <p:cNvPicPr>
            <a:picLocks noChangeAspect="1"/>
          </p:cNvPicPr>
          <p:nvPr/>
        </p:nvPicPr>
        <p:blipFill>
          <a:blip r:embed="rId2"/>
          <a:stretch>
            <a:fillRect/>
          </a:stretch>
        </p:blipFill>
        <p:spPr>
          <a:xfrm>
            <a:off x="1907704" y="2276872"/>
            <a:ext cx="6320755" cy="3865324"/>
          </a:xfrm>
          <a:prstGeom prst="rect">
            <a:avLst/>
          </a:prstGeom>
        </p:spPr>
      </p:pic>
    </p:spTree>
    <p:extLst>
      <p:ext uri="{BB962C8B-B14F-4D97-AF65-F5344CB8AC3E}">
        <p14:creationId xmlns:p14="http://schemas.microsoft.com/office/powerpoint/2010/main" val="35301134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內容版面配置區 19">
            <a:extLst>
              <a:ext uri="{FF2B5EF4-FFF2-40B4-BE49-F238E27FC236}">
                <a16:creationId xmlns:a16="http://schemas.microsoft.com/office/drawing/2014/main" id="{E52542FF-BCFD-44B3-9F74-F8CD355B3B27}"/>
              </a:ext>
            </a:extLst>
          </p:cNvPr>
          <p:cNvSpPr>
            <a:spLocks noGrp="1"/>
          </p:cNvSpPr>
          <p:nvPr>
            <p:ph idx="1"/>
          </p:nvPr>
        </p:nvSpPr>
        <p:spPr/>
        <p:txBody>
          <a:bodyPr>
            <a:normAutofit/>
          </a:bodyPr>
          <a:lstStyle/>
          <a:p>
            <a:r>
              <a:rPr lang="zh-TW" altLang="en-US" dirty="0"/>
              <a:t>個案研究問題</a:t>
            </a:r>
          </a:p>
          <a:p>
            <a:pPr marL="971550" lvl="1" indent="-514350">
              <a:buFont typeface="+mj-lt"/>
              <a:buAutoNum type="arabicPeriod"/>
            </a:pPr>
            <a:r>
              <a:rPr lang="zh-TW" altLang="en-US" dirty="0"/>
              <a:t>進行臉書的道德分析。這個個案凸顯哪些道德困境？</a:t>
            </a:r>
          </a:p>
          <a:p>
            <a:pPr marL="971550" lvl="1" indent="-514350">
              <a:buFont typeface="+mj-lt"/>
              <a:buAutoNum type="arabicPeriod"/>
            </a:pPr>
            <a:r>
              <a:rPr lang="zh-TW" altLang="en-US" dirty="0"/>
              <a:t>隱私和臉書的經營模式間有什麼關係？</a:t>
            </a:r>
          </a:p>
          <a:p>
            <a:pPr marL="971550" lvl="1" indent="-514350">
              <a:buFont typeface="+mj-lt"/>
              <a:buAutoNum type="arabicPeriod"/>
            </a:pPr>
            <a:r>
              <a:rPr lang="zh-TW" altLang="en-US" dirty="0"/>
              <a:t>請描述臉書隱私政策和功能的缺點。哪些管理、組織以及技術因素構成了這些缺點？</a:t>
            </a:r>
          </a:p>
          <a:p>
            <a:pPr marL="971550" lvl="1" indent="-514350">
              <a:buFont typeface="+mj-lt"/>
              <a:buAutoNum type="arabicPeriod"/>
            </a:pPr>
            <a:r>
              <a:rPr lang="zh-TW" altLang="en-US" dirty="0"/>
              <a:t>臉書是否能在不侵犯隱私的條件下建立一個成功的經營模式？請解釋你的答案。臉書可以採用什麼方法來讓這個模式成功？</a:t>
            </a:r>
          </a:p>
        </p:txBody>
      </p:sp>
      <p:sp>
        <p:nvSpPr>
          <p:cNvPr id="4" name="投影片編號版面配置區 3">
            <a:extLst>
              <a:ext uri="{FF2B5EF4-FFF2-40B4-BE49-F238E27FC236}">
                <a16:creationId xmlns:a16="http://schemas.microsoft.com/office/drawing/2014/main" id="{5521185C-191B-4478-BB4D-A54C8569BEDD}"/>
              </a:ext>
            </a:extLst>
          </p:cNvPr>
          <p:cNvSpPr>
            <a:spLocks noGrp="1"/>
          </p:cNvSpPr>
          <p:nvPr>
            <p:ph type="sldNum" sz="quarter" idx="12"/>
          </p:nvPr>
        </p:nvSpPr>
        <p:spPr/>
        <p:txBody>
          <a:bodyPr/>
          <a:lstStyle/>
          <a:p>
            <a:fld id="{1A39A694-C9D2-4A1F-B22B-D5A13C3121DA}" type="slidenum">
              <a:rPr lang="en-US" altLang="ko-KR" smtClean="0"/>
              <a:pPr/>
              <a:t>27</a:t>
            </a:fld>
            <a:endParaRPr lang="en-US" altLang="ko-KR"/>
          </a:p>
        </p:txBody>
      </p:sp>
      <p:sp>
        <p:nvSpPr>
          <p:cNvPr id="17" name="標題 16">
            <a:extLst>
              <a:ext uri="{FF2B5EF4-FFF2-40B4-BE49-F238E27FC236}">
                <a16:creationId xmlns:a16="http://schemas.microsoft.com/office/drawing/2014/main" id="{89780C26-59C3-433B-BD7B-C74D524457FE}"/>
              </a:ext>
            </a:extLst>
          </p:cNvPr>
          <p:cNvSpPr>
            <a:spLocks noGrp="1"/>
          </p:cNvSpPr>
          <p:nvPr>
            <p:ph type="title"/>
          </p:nvPr>
        </p:nvSpPr>
        <p:spPr/>
        <p:txBody>
          <a:bodyPr/>
          <a:lstStyle/>
          <a:p>
            <a:r>
              <a:rPr lang="zh-TW" altLang="en-US"/>
              <a:t>個案研究：臉書：這一切都是為了錢</a:t>
            </a:r>
            <a:endParaRPr lang="zh-TW" altLang="en-US" dirty="0"/>
          </a:p>
        </p:txBody>
      </p:sp>
      <p:pic>
        <p:nvPicPr>
          <p:cNvPr id="7" name="圖片 6">
            <a:extLst>
              <a:ext uri="{FF2B5EF4-FFF2-40B4-BE49-F238E27FC236}">
                <a16:creationId xmlns:a16="http://schemas.microsoft.com/office/drawing/2014/main" id="{55F5B662-81E3-4350-8121-212CBBE0B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261942"/>
            <a:ext cx="1219200" cy="1219200"/>
          </a:xfrm>
          <a:prstGeom prst="rect">
            <a:avLst/>
          </a:prstGeom>
        </p:spPr>
      </p:pic>
    </p:spTree>
    <p:extLst>
      <p:ext uri="{BB962C8B-B14F-4D97-AF65-F5344CB8AC3E}">
        <p14:creationId xmlns:p14="http://schemas.microsoft.com/office/powerpoint/2010/main" val="33927915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B89CA9B1-0ABD-43A9-A735-B6E152D3044F}"/>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資訊系統引發哪些道德、社會與政治的議題？</a:t>
            </a:r>
          </a:p>
          <a:p>
            <a:pPr marL="971550" lvl="1" indent="-514350">
              <a:buFont typeface="+mj-lt"/>
              <a:buAutoNum type="arabicPeriod"/>
            </a:pPr>
            <a:r>
              <a:rPr lang="zh-TW" altLang="en-US" dirty="0"/>
              <a:t>有哪些準則可用來做為道德決策的指引？</a:t>
            </a:r>
          </a:p>
          <a:p>
            <a:pPr marL="971550" lvl="1" indent="-514350">
              <a:buFont typeface="+mj-lt"/>
              <a:buAutoNum type="arabicPeriod"/>
            </a:pPr>
            <a:r>
              <a:rPr lang="zh-TW" altLang="en-US" dirty="0"/>
              <a:t>為何當代資訊系統科技和網際網路會對個人隱私與智慧財產權帶來衝擊？</a:t>
            </a:r>
          </a:p>
          <a:p>
            <a:pPr marL="971550" lvl="1" indent="-514350">
              <a:buFont typeface="+mj-lt"/>
              <a:buAutoNum type="arabicPeriod"/>
            </a:pPr>
            <a:r>
              <a:rPr lang="zh-TW" altLang="en-US" dirty="0"/>
              <a:t>資訊系統如何影響責任歸屬、賠償責任以及每日生活品質的相關法規？</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9DFF5C3-4A3F-4197-BA5E-535C47F5D19E}"/>
              </a:ext>
            </a:extLst>
          </p:cNvPr>
          <p:cNvSpPr>
            <a:spLocks noGrp="1"/>
          </p:cNvSpPr>
          <p:nvPr>
            <p:ph idx="1"/>
          </p:nvPr>
        </p:nvSpPr>
        <p:spPr/>
        <p:txBody>
          <a:bodyPr/>
          <a:lstStyle/>
          <a:p>
            <a:r>
              <a:rPr lang="zh-TW" altLang="en-US" dirty="0"/>
              <a:t>「內容海盜」</a:t>
            </a:r>
            <a:r>
              <a:rPr lang="en-US" altLang="zh-TW" dirty="0"/>
              <a:t>(content pirates) </a:t>
            </a:r>
            <a:r>
              <a:rPr lang="zh-TW" altLang="en-US" dirty="0"/>
              <a:t>已經在網際網路上出沒頗長一段時間</a:t>
            </a:r>
            <a:endParaRPr lang="en-US" altLang="zh-TW" dirty="0"/>
          </a:p>
          <a:p>
            <a:r>
              <a:rPr lang="zh-TW" altLang="en-US" dirty="0"/>
              <a:t>瑞典的海盜灣</a:t>
            </a:r>
            <a:r>
              <a:rPr lang="en-US" altLang="zh-TW" dirty="0"/>
              <a:t>(The Pirate Bay) </a:t>
            </a:r>
            <a:r>
              <a:rPr lang="zh-TW" altLang="en-US" dirty="0"/>
              <a:t>是世界上最大的盜版網站之一，提供數百萬首有版權的歌曲，與上千部有版權的電影</a:t>
            </a:r>
            <a:endParaRPr lang="en-US" altLang="zh-TW" dirty="0"/>
          </a:p>
          <a:p>
            <a:r>
              <a:rPr lang="zh-TW" altLang="en-US" dirty="0"/>
              <a:t>有什麼辦法來阻礙侵權？</a:t>
            </a:r>
          </a:p>
        </p:txBody>
      </p:sp>
      <p:sp>
        <p:nvSpPr>
          <p:cNvPr id="4" name="標題 3">
            <a:extLst>
              <a:ext uri="{FF2B5EF4-FFF2-40B4-BE49-F238E27FC236}">
                <a16:creationId xmlns:a16="http://schemas.microsoft.com/office/drawing/2014/main" id="{B0F5AFDC-C969-4A9F-AECC-CC9B47D8C1C9}"/>
              </a:ext>
            </a:extLst>
          </p:cNvPr>
          <p:cNvSpPr>
            <a:spLocks noGrp="1"/>
          </p:cNvSpPr>
          <p:nvPr>
            <p:ph type="title"/>
          </p:nvPr>
        </p:nvSpPr>
        <p:spPr/>
        <p:txBody>
          <a:bodyPr/>
          <a:lstStyle/>
          <a:p>
            <a:r>
              <a:rPr lang="zh-TW" altLang="en-US" dirty="0"/>
              <a:t>內容海盜在網路上橫行 </a:t>
            </a: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F5A4A70E-389E-4826-9906-0A051F54FC70}"/>
              </a:ext>
            </a:extLst>
          </p:cNvPr>
          <p:cNvSpPr>
            <a:spLocks noGrp="1"/>
          </p:cNvSpPr>
          <p:nvPr>
            <p:ph type="sldNum" sz="quarter" idx="12"/>
          </p:nvPr>
        </p:nvSpPr>
        <p:spPr/>
        <p:txBody>
          <a:bodyPr/>
          <a:lstStyle/>
          <a:p>
            <a:fld id="{D55CB18B-31BB-4254-9559-1B86933C9FD7}" type="slidenum">
              <a:rPr lang="en-US" altLang="ko-KR" smtClean="0"/>
              <a:pPr/>
              <a:t>4</a:t>
            </a:fld>
            <a:endParaRPr lang="en-US" altLang="ko-KR"/>
          </a:p>
        </p:txBody>
      </p:sp>
      <p:pic>
        <p:nvPicPr>
          <p:cNvPr id="8" name="圖片 7">
            <a:extLst>
              <a:ext uri="{FF2B5EF4-FFF2-40B4-BE49-F238E27FC236}">
                <a16:creationId xmlns:a16="http://schemas.microsoft.com/office/drawing/2014/main" id="{8C311BF7-D836-4634-B9B9-8AC2821B8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9" name="圖片 8">
            <a:extLst>
              <a:ext uri="{FF2B5EF4-FFF2-40B4-BE49-F238E27FC236}">
                <a16:creationId xmlns:a16="http://schemas.microsoft.com/office/drawing/2014/main" id="{2550FF2C-B120-4CDD-A08E-63F84DD99FC2}"/>
              </a:ext>
            </a:extLst>
          </p:cNvPr>
          <p:cNvPicPr>
            <a:picLocks noChangeAspect="1"/>
          </p:cNvPicPr>
          <p:nvPr/>
        </p:nvPicPr>
        <p:blipFill>
          <a:blip r:embed="rId3"/>
          <a:stretch>
            <a:fillRect/>
          </a:stretch>
        </p:blipFill>
        <p:spPr>
          <a:xfrm>
            <a:off x="3923928" y="4005064"/>
            <a:ext cx="4104456" cy="2743958"/>
          </a:xfrm>
          <a:prstGeom prst="rect">
            <a:avLst/>
          </a:prstGeom>
        </p:spPr>
      </p:pic>
    </p:spTree>
    <p:extLst>
      <p:ext uri="{BB962C8B-B14F-4D97-AF65-F5344CB8AC3E}">
        <p14:creationId xmlns:p14="http://schemas.microsoft.com/office/powerpoint/2010/main" val="2379351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dirty="0"/>
              <a:t>內容海盜在網路上橫行 </a:t>
            </a:r>
            <a:r>
              <a:rPr lang="en-US" altLang="zh-TW" dirty="0"/>
              <a:t>(</a:t>
            </a:r>
            <a:r>
              <a:rPr lang="zh-TW" altLang="en-US" dirty="0"/>
              <a:t>二</a:t>
            </a:r>
            <a:r>
              <a:rPr lang="en-US" altLang="zh-TW" dirty="0"/>
              <a:t>)</a:t>
            </a:r>
            <a:endParaRPr lang="zh-TW" altLang="en-US" dirty="0"/>
          </a:p>
        </p:txBody>
      </p:sp>
      <p:pic>
        <p:nvPicPr>
          <p:cNvPr id="7" name="圖片 6">
            <a:extLst>
              <a:ext uri="{FF2B5EF4-FFF2-40B4-BE49-F238E27FC236}">
                <a16:creationId xmlns:a16="http://schemas.microsoft.com/office/drawing/2014/main" id="{EB06D5EB-B4D2-4817-82E1-5FC57B973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8" name="群組 7">
            <a:extLst>
              <a:ext uri="{FF2B5EF4-FFF2-40B4-BE49-F238E27FC236}">
                <a16:creationId xmlns:a16="http://schemas.microsoft.com/office/drawing/2014/main" id="{3E558198-0129-4BC4-A932-89B287D7E55E}"/>
              </a:ext>
            </a:extLst>
          </p:cNvPr>
          <p:cNvGrpSpPr/>
          <p:nvPr/>
        </p:nvGrpSpPr>
        <p:grpSpPr>
          <a:xfrm>
            <a:off x="1186592" y="1556792"/>
            <a:ext cx="7705392" cy="4422685"/>
            <a:chOff x="1186592" y="1556792"/>
            <a:chExt cx="7705392" cy="4422685"/>
          </a:xfrm>
        </p:grpSpPr>
        <p:sp>
          <p:nvSpPr>
            <p:cNvPr id="9" name="矩形 8">
              <a:extLst>
                <a:ext uri="{FF2B5EF4-FFF2-40B4-BE49-F238E27FC236}">
                  <a16:creationId xmlns:a16="http://schemas.microsoft.com/office/drawing/2014/main" id="{F4B6AF5C-C20C-4358-9FC7-7FA1BA22A370}"/>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0" name="矩形 9">
              <a:extLst>
                <a:ext uri="{FF2B5EF4-FFF2-40B4-BE49-F238E27FC236}">
                  <a16:creationId xmlns:a16="http://schemas.microsoft.com/office/drawing/2014/main" id="{B3A19F41-9725-4C26-99FB-2136AD8FD600}"/>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1" name="矩形 10">
              <a:extLst>
                <a:ext uri="{FF2B5EF4-FFF2-40B4-BE49-F238E27FC236}">
                  <a16:creationId xmlns:a16="http://schemas.microsoft.com/office/drawing/2014/main" id="{38561C61-F24C-4E60-96DD-9EDDAE26DC46}"/>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3" name="矩形 12">
              <a:extLst>
                <a:ext uri="{FF2B5EF4-FFF2-40B4-BE49-F238E27FC236}">
                  <a16:creationId xmlns:a16="http://schemas.microsoft.com/office/drawing/2014/main" id="{1B9848DE-C4AB-4514-9A11-D18566FA7328}"/>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4" name="矩形 13">
              <a:extLst>
                <a:ext uri="{FF2B5EF4-FFF2-40B4-BE49-F238E27FC236}">
                  <a16:creationId xmlns:a16="http://schemas.microsoft.com/office/drawing/2014/main" id="{A79A3DAF-2FA0-417D-927B-9AF43691BE86}"/>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5" name="矩形 14">
              <a:extLst>
                <a:ext uri="{FF2B5EF4-FFF2-40B4-BE49-F238E27FC236}">
                  <a16:creationId xmlns:a16="http://schemas.microsoft.com/office/drawing/2014/main" id="{810BA12F-1976-405E-9EC4-8DF81405F7BA}"/>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6" name="文字方塊 15">
              <a:extLst>
                <a:ext uri="{FF2B5EF4-FFF2-40B4-BE49-F238E27FC236}">
                  <a16:creationId xmlns:a16="http://schemas.microsoft.com/office/drawing/2014/main" id="{67142177-3C03-4BE8-9BB8-490B65B75DD9}"/>
                </a:ext>
              </a:extLst>
            </p:cNvPr>
            <p:cNvSpPr txBox="1"/>
            <p:nvPr/>
          </p:nvSpPr>
          <p:spPr>
            <a:xfrm>
              <a:off x="5220072" y="2122195"/>
              <a:ext cx="2005677"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新科技帶來的機會</a:t>
              </a:r>
            </a:p>
            <a:p>
              <a:pPr marL="177800" indent="-177800">
                <a:buFont typeface="Arial" panose="020B0604020202020204" pitchFamily="34" charset="0"/>
                <a:buChar char="•"/>
              </a:pPr>
              <a:r>
                <a:rPr lang="zh-TW" altLang="en-US" sz="1600" dirty="0"/>
                <a:t>全球法律環境</a:t>
              </a:r>
            </a:p>
          </p:txBody>
        </p:sp>
        <p:sp>
          <p:nvSpPr>
            <p:cNvPr id="17" name="文字方塊 16">
              <a:extLst>
                <a:ext uri="{FF2B5EF4-FFF2-40B4-BE49-F238E27FC236}">
                  <a16:creationId xmlns:a16="http://schemas.microsoft.com/office/drawing/2014/main" id="{935935A5-C214-4686-BF84-7432F6388E3F}"/>
                </a:ext>
              </a:extLst>
            </p:cNvPr>
            <p:cNvSpPr txBox="1"/>
            <p:nvPr/>
          </p:nvSpPr>
          <p:spPr>
            <a:xfrm>
              <a:off x="7501860" y="4202258"/>
              <a:ext cx="1390124"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降低侵權？</a:t>
              </a:r>
            </a:p>
            <a:p>
              <a:pPr marL="177800" indent="-177800">
                <a:buFont typeface="Arial" panose="020B0604020202020204" pitchFamily="34" charset="0"/>
                <a:buChar char="•"/>
              </a:pPr>
              <a:r>
                <a:rPr lang="zh-TW" altLang="en-US" sz="1600" dirty="0"/>
                <a:t>增加收益？</a:t>
              </a:r>
            </a:p>
          </p:txBody>
        </p:sp>
        <p:sp>
          <p:nvSpPr>
            <p:cNvPr id="18" name="文字方塊 17">
              <a:extLst>
                <a:ext uri="{FF2B5EF4-FFF2-40B4-BE49-F238E27FC236}">
                  <a16:creationId xmlns:a16="http://schemas.microsoft.com/office/drawing/2014/main" id="{963C3A17-CB4C-41DC-BD8F-A7F1A31F44DB}"/>
                </a:ext>
              </a:extLst>
            </p:cNvPr>
            <p:cNvSpPr txBox="1"/>
            <p:nvPr/>
          </p:nvSpPr>
          <p:spPr>
            <a:xfrm>
              <a:off x="5220072" y="4219637"/>
              <a:ext cx="1800493"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減少內容侵權</a:t>
              </a:r>
            </a:p>
          </p:txBody>
        </p:sp>
        <p:sp>
          <p:nvSpPr>
            <p:cNvPr id="19" name="文字方塊 18">
              <a:extLst>
                <a:ext uri="{FF2B5EF4-FFF2-40B4-BE49-F238E27FC236}">
                  <a16:creationId xmlns:a16="http://schemas.microsoft.com/office/drawing/2014/main" id="{EE991C1A-BBFE-4F18-8410-09048941825B}"/>
                </a:ext>
              </a:extLst>
            </p:cNvPr>
            <p:cNvSpPr txBox="1"/>
            <p:nvPr/>
          </p:nvSpPr>
          <p:spPr>
            <a:xfrm>
              <a:off x="1186592" y="2366273"/>
              <a:ext cx="2210863"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設計反盜版策略</a:t>
              </a:r>
            </a:p>
            <a:p>
              <a:pPr marL="177800" indent="-177800">
                <a:buFont typeface="Arial" panose="020B0604020202020204" pitchFamily="34" charset="0"/>
                <a:buChar char="•"/>
              </a:pPr>
              <a:r>
                <a:rPr lang="zh-TW" altLang="en-US" sz="1600" dirty="0"/>
                <a:t>監督銷售與侵權活動</a:t>
              </a:r>
            </a:p>
          </p:txBody>
        </p:sp>
        <p:sp>
          <p:nvSpPr>
            <p:cNvPr id="20" name="文字方塊 19">
              <a:extLst>
                <a:ext uri="{FF2B5EF4-FFF2-40B4-BE49-F238E27FC236}">
                  <a16:creationId xmlns:a16="http://schemas.microsoft.com/office/drawing/2014/main" id="{4F352581-41C2-48D5-A945-D5E76CFFCA9C}"/>
                </a:ext>
              </a:extLst>
            </p:cNvPr>
            <p:cNvSpPr txBox="1"/>
            <p:nvPr/>
          </p:nvSpPr>
          <p:spPr>
            <a:xfrm>
              <a:off x="1186592" y="3508882"/>
              <a:ext cx="2233280"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開發專利內容</a:t>
              </a:r>
            </a:p>
            <a:p>
              <a:pPr marL="177800" indent="-177800">
                <a:buFont typeface="Arial" panose="020B0604020202020204" pitchFamily="34" charset="0"/>
                <a:buChar char="•"/>
              </a:pPr>
              <a:r>
                <a:rPr lang="zh-TW" altLang="en-US" sz="1600" dirty="0"/>
                <a:t>推動反盜版政策</a:t>
              </a:r>
            </a:p>
            <a:p>
              <a:pPr marL="177800" indent="-177800">
                <a:buFont typeface="Arial" panose="020B0604020202020204" pitchFamily="34" charset="0"/>
                <a:buChar char="•"/>
              </a:pPr>
              <a:r>
                <a:rPr lang="zh-TW" altLang="en-US" sz="1600" dirty="0"/>
                <a:t>開發低價的數位產品</a:t>
              </a:r>
            </a:p>
          </p:txBody>
        </p:sp>
        <p:sp>
          <p:nvSpPr>
            <p:cNvPr id="21" name="文字方塊 20">
              <a:extLst>
                <a:ext uri="{FF2B5EF4-FFF2-40B4-BE49-F238E27FC236}">
                  <a16:creationId xmlns:a16="http://schemas.microsoft.com/office/drawing/2014/main" id="{9C86EE1D-2992-4B12-9C8E-C82FF8C99484}"/>
                </a:ext>
              </a:extLst>
            </p:cNvPr>
            <p:cNvSpPr txBox="1"/>
            <p:nvPr/>
          </p:nvSpPr>
          <p:spPr>
            <a:xfrm>
              <a:off x="1191693" y="4656038"/>
              <a:ext cx="2205762" cy="1323439"/>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調整搜尋演算法</a:t>
              </a:r>
            </a:p>
            <a:p>
              <a:pPr marL="177800" indent="-177800">
                <a:buFont typeface="Arial" panose="020B0604020202020204" pitchFamily="34" charset="0"/>
                <a:buChar char="•"/>
              </a:pPr>
              <a:r>
                <a:rPr lang="zh-TW" altLang="en-US" sz="1600" dirty="0"/>
                <a:t>部署網路蜘蛛</a:t>
              </a:r>
            </a:p>
            <a:p>
              <a:pPr marL="177800" indent="-177800">
                <a:buFont typeface="Arial" panose="020B0604020202020204" pitchFamily="34" charset="0"/>
                <a:buChar char="•"/>
              </a:pPr>
              <a:r>
                <a:rPr lang="zh-TW" altLang="en-US" sz="1600" dirty="0"/>
                <a:t>導入內容辨識科技</a:t>
              </a:r>
            </a:p>
            <a:p>
              <a:pPr marL="177800" indent="-177800">
                <a:buFont typeface="Arial" panose="020B0604020202020204" pitchFamily="34" charset="0"/>
                <a:buChar char="•"/>
              </a:pPr>
              <a:r>
                <a:rPr lang="zh-TW" altLang="en-US" sz="1600" dirty="0"/>
                <a:t>啟動網路使用者警告系統</a:t>
              </a:r>
            </a:p>
          </p:txBody>
        </p:sp>
        <p:cxnSp>
          <p:nvCxnSpPr>
            <p:cNvPr id="22" name="接點: 肘形 21">
              <a:extLst>
                <a:ext uri="{FF2B5EF4-FFF2-40B4-BE49-F238E27FC236}">
                  <a16:creationId xmlns:a16="http://schemas.microsoft.com/office/drawing/2014/main" id="{A92384A7-1866-449D-A8CF-1F98BBF1D2F9}"/>
                </a:ext>
              </a:extLst>
            </p:cNvPr>
            <p:cNvCxnSpPr>
              <a:stCxn id="13" idx="1"/>
              <a:endCxn id="9"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3" name="直線單箭頭接點 22">
              <a:extLst>
                <a:ext uri="{FF2B5EF4-FFF2-40B4-BE49-F238E27FC236}">
                  <a16:creationId xmlns:a16="http://schemas.microsoft.com/office/drawing/2014/main" id="{1B5777EE-3771-40E7-8B4B-D425A9CDB267}"/>
                </a:ext>
              </a:extLst>
            </p:cNvPr>
            <p:cNvCxnSpPr>
              <a:stCxn id="9"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D64B6D0B-AE2F-4BCF-8B44-27DC28DF91D7}"/>
                </a:ext>
              </a:extLst>
            </p:cNvPr>
            <p:cNvCxnSpPr>
              <a:stCxn id="10" idx="3"/>
              <a:endCxn id="14"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BBB1B8EA-3859-487F-9F1A-45DB61F7599B}"/>
                </a:ext>
              </a:extLst>
            </p:cNvPr>
            <p:cNvCxnSpPr>
              <a:cxnSpLocks/>
              <a:stCxn id="11"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接點: 肘形 25">
              <a:extLst>
                <a:ext uri="{FF2B5EF4-FFF2-40B4-BE49-F238E27FC236}">
                  <a16:creationId xmlns:a16="http://schemas.microsoft.com/office/drawing/2014/main" id="{AE258591-0739-4E26-87CA-87C89BD9916C}"/>
                </a:ext>
              </a:extLst>
            </p:cNvPr>
            <p:cNvCxnSpPr>
              <a:stCxn id="15" idx="0"/>
              <a:endCxn id="13"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7" name="直線單箭頭接點 26">
              <a:extLst>
                <a:ext uri="{FF2B5EF4-FFF2-40B4-BE49-F238E27FC236}">
                  <a16:creationId xmlns:a16="http://schemas.microsoft.com/office/drawing/2014/main" id="{75944BA4-203C-45DA-A06D-AA8A82AF0F10}"/>
                </a:ext>
              </a:extLst>
            </p:cNvPr>
            <p:cNvCxnSpPr>
              <a:stCxn id="14"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237557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5472FDAC-4098-4AD1-9934-478A7B62A1F8}"/>
              </a:ext>
            </a:extLst>
          </p:cNvPr>
          <p:cNvSpPr>
            <a:spLocks noGrp="1"/>
          </p:cNvSpPr>
          <p:nvPr>
            <p:ph idx="1"/>
          </p:nvPr>
        </p:nvSpPr>
        <p:spPr/>
        <p:txBody>
          <a:bodyPr/>
          <a:lstStyle/>
          <a:p>
            <a:r>
              <a:rPr lang="zh-TW" altLang="en-US" dirty="0">
                <a:solidFill>
                  <a:srgbClr val="FFFF00"/>
                </a:solidFill>
              </a:rPr>
              <a:t>道德</a:t>
            </a:r>
            <a:r>
              <a:rPr lang="en-US" altLang="zh-TW" dirty="0">
                <a:solidFill>
                  <a:srgbClr val="FFFF00"/>
                </a:solidFill>
              </a:rPr>
              <a:t>(ethics) </a:t>
            </a:r>
            <a:r>
              <a:rPr lang="zh-TW" altLang="en-US" dirty="0"/>
              <a:t>意指個人對於是非判斷的原則，做為品行的指引並規範其行為</a:t>
            </a:r>
            <a:endParaRPr lang="en-US" altLang="zh-TW" dirty="0"/>
          </a:p>
          <a:p>
            <a:r>
              <a:rPr lang="zh-TW" altLang="en-US" dirty="0"/>
              <a:t>資訊系統同時為個人與社會帶來新的道德問題，因為它們創造出改變社會的機會，因而威脅到既有的權力、金錢、權利和義務的分配</a:t>
            </a:r>
            <a:endParaRPr lang="en-US" altLang="zh-TW" dirty="0"/>
          </a:p>
          <a:p>
            <a:r>
              <a:rPr lang="zh-TW" altLang="en-US" dirty="0"/>
              <a:t>網際網路和數位公司科技讓資訊的組合、整合和傳輸變得比以往更容易，但也產生妥善利用客戶資訊、保護個人隱私和智慧財產的新考量</a:t>
            </a:r>
          </a:p>
        </p:txBody>
      </p:sp>
      <p:sp>
        <p:nvSpPr>
          <p:cNvPr id="4" name="投影片編號版面配置區 3">
            <a:extLst>
              <a:ext uri="{FF2B5EF4-FFF2-40B4-BE49-F238E27FC236}">
                <a16:creationId xmlns:a16="http://schemas.microsoft.com/office/drawing/2014/main" id="{DA0105F3-AF38-4526-A071-AD3D6A8D46ED}"/>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3" name="標題 2">
            <a:extLst>
              <a:ext uri="{FF2B5EF4-FFF2-40B4-BE49-F238E27FC236}">
                <a16:creationId xmlns:a16="http://schemas.microsoft.com/office/drawing/2014/main" id="{883084A5-C57F-4FA7-9912-8D44848F1357}"/>
              </a:ext>
            </a:extLst>
          </p:cNvPr>
          <p:cNvSpPr>
            <a:spLocks noGrp="1"/>
          </p:cNvSpPr>
          <p:nvPr>
            <p:ph type="title"/>
          </p:nvPr>
        </p:nvSpPr>
        <p:spPr/>
        <p:txBody>
          <a:bodyPr/>
          <a:lstStyle/>
          <a:p>
            <a:r>
              <a:rPr lang="zh-TW" altLang="en-US"/>
              <a:t>資訊系統引發哪些道德、社會與政治的議題？</a:t>
            </a:r>
            <a:endParaRPr lang="zh-TW" altLang="en-US" dirty="0"/>
          </a:p>
        </p:txBody>
      </p:sp>
    </p:spTree>
    <p:extLst>
      <p:ext uri="{BB962C8B-B14F-4D97-AF65-F5344CB8AC3E}">
        <p14:creationId xmlns:p14="http://schemas.microsoft.com/office/powerpoint/2010/main" val="42385045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FB5F33E1-9B9C-4678-9684-9BB7A96805C8}"/>
              </a:ext>
            </a:extLst>
          </p:cNvPr>
          <p:cNvPicPr>
            <a:picLocks noGrp="1" noChangeAspect="1"/>
          </p:cNvPicPr>
          <p:nvPr>
            <p:ph idx="1"/>
          </p:nvPr>
        </p:nvPicPr>
        <p:blipFill>
          <a:blip r:embed="rId2"/>
          <a:stretch>
            <a:fillRect/>
          </a:stretch>
        </p:blipFill>
        <p:spPr>
          <a:xfrm>
            <a:off x="1901956" y="1066800"/>
            <a:ext cx="6376725" cy="5241925"/>
          </a:xfrm>
          <a:prstGeom prst="rect">
            <a:avLst/>
          </a:prstGeom>
        </p:spPr>
      </p:pic>
      <p:sp>
        <p:nvSpPr>
          <p:cNvPr id="5" name="標題 4">
            <a:extLst>
              <a:ext uri="{FF2B5EF4-FFF2-40B4-BE49-F238E27FC236}">
                <a16:creationId xmlns:a16="http://schemas.microsoft.com/office/drawing/2014/main" id="{D806E887-F5E0-49C0-880A-A0EE9970AE7B}"/>
              </a:ext>
            </a:extLst>
          </p:cNvPr>
          <p:cNvSpPr>
            <a:spLocks noGrp="1"/>
          </p:cNvSpPr>
          <p:nvPr>
            <p:ph type="title"/>
          </p:nvPr>
        </p:nvSpPr>
        <p:spPr/>
        <p:txBody>
          <a:bodyPr/>
          <a:lstStyle/>
          <a:p>
            <a:r>
              <a:rPr lang="zh-TW" altLang="en-US" dirty="0"/>
              <a:t>資訊社會中，道德、社會和政治議題的關係</a:t>
            </a:r>
          </a:p>
        </p:txBody>
      </p:sp>
      <p:sp>
        <p:nvSpPr>
          <p:cNvPr id="3" name="投影片編號版面配置區 2">
            <a:extLst>
              <a:ext uri="{FF2B5EF4-FFF2-40B4-BE49-F238E27FC236}">
                <a16:creationId xmlns:a16="http://schemas.microsoft.com/office/drawing/2014/main" id="{4D2F1D71-7833-40EB-AC48-F1CD6AEBECF5}"/>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Tree>
    <p:extLst>
      <p:ext uri="{BB962C8B-B14F-4D97-AF65-F5344CB8AC3E}">
        <p14:creationId xmlns:p14="http://schemas.microsoft.com/office/powerpoint/2010/main" val="20726180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a:extLst>
              <a:ext uri="{FF2B5EF4-FFF2-40B4-BE49-F238E27FC236}">
                <a16:creationId xmlns:a16="http://schemas.microsoft.com/office/drawing/2014/main" id="{3525F34C-6B40-44B3-8E19-F34E0BBABEB3}"/>
              </a:ext>
            </a:extLst>
          </p:cNvPr>
          <p:cNvGraphicFramePr>
            <a:graphicFrameLocks noGrp="1"/>
          </p:cNvGraphicFramePr>
          <p:nvPr>
            <p:ph idx="1"/>
            <p:extLst>
              <p:ext uri="{D42A27DB-BD31-4B8C-83A1-F6EECF244321}">
                <p14:modId xmlns:p14="http://schemas.microsoft.com/office/powerpoint/2010/main" val="2876100705"/>
              </p:ext>
            </p:extLst>
          </p:nvPr>
        </p:nvGraphicFramePr>
        <p:xfrm>
          <a:off x="1979712" y="1412776"/>
          <a:ext cx="4573488" cy="465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a:extLst>
              <a:ext uri="{FF2B5EF4-FFF2-40B4-BE49-F238E27FC236}">
                <a16:creationId xmlns:a16="http://schemas.microsoft.com/office/drawing/2014/main" id="{27A166A0-D49D-44DC-9083-75706F8AC7D4}"/>
              </a:ext>
            </a:extLst>
          </p:cNvPr>
          <p:cNvSpPr>
            <a:spLocks noGrp="1"/>
          </p:cNvSpPr>
          <p:nvPr>
            <p:ph type="sldNum" sz="quarter" idx="12"/>
          </p:nvPr>
        </p:nvSpPr>
        <p:spPr/>
        <p:txBody>
          <a:bodyPr/>
          <a:lstStyle/>
          <a:p>
            <a:fld id="{1A39A694-C9D2-4A1F-B22B-D5A13C3121DA}" type="slidenum">
              <a:rPr lang="en-US" altLang="ko-KR" smtClean="0"/>
              <a:pPr/>
              <a:t>8</a:t>
            </a:fld>
            <a:endParaRPr lang="en-US" altLang="ko-KR"/>
          </a:p>
        </p:txBody>
      </p:sp>
      <p:sp>
        <p:nvSpPr>
          <p:cNvPr id="5" name="標題 4">
            <a:extLst>
              <a:ext uri="{FF2B5EF4-FFF2-40B4-BE49-F238E27FC236}">
                <a16:creationId xmlns:a16="http://schemas.microsoft.com/office/drawing/2014/main" id="{8076AA97-9108-4181-83C0-48001376FDA0}"/>
              </a:ext>
            </a:extLst>
          </p:cNvPr>
          <p:cNvSpPr>
            <a:spLocks noGrp="1"/>
          </p:cNvSpPr>
          <p:nvPr>
            <p:ph type="title"/>
          </p:nvPr>
        </p:nvSpPr>
        <p:spPr/>
        <p:txBody>
          <a:bodyPr/>
          <a:lstStyle/>
          <a:p>
            <a:r>
              <a:rPr lang="zh-TW" altLang="en-US" dirty="0"/>
              <a:t>資訊時代的五個道德構面</a:t>
            </a:r>
          </a:p>
        </p:txBody>
      </p:sp>
    </p:spTree>
    <p:extLst>
      <p:ext uri="{BB962C8B-B14F-4D97-AF65-F5344CB8AC3E}">
        <p14:creationId xmlns:p14="http://schemas.microsoft.com/office/powerpoint/2010/main" val="36808363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5AEE606D-0A36-4994-8C0E-D122D323B740}"/>
              </a:ext>
            </a:extLst>
          </p:cNvPr>
          <p:cNvPicPr>
            <a:picLocks noGrp="1" noChangeAspect="1"/>
          </p:cNvPicPr>
          <p:nvPr>
            <p:ph idx="1"/>
          </p:nvPr>
        </p:nvPicPr>
        <p:blipFill>
          <a:blip r:embed="rId2"/>
          <a:stretch>
            <a:fillRect/>
          </a:stretch>
        </p:blipFill>
        <p:spPr>
          <a:xfrm>
            <a:off x="395288" y="1772816"/>
            <a:ext cx="8534400" cy="2128750"/>
          </a:xfrm>
          <a:prstGeom prst="rect">
            <a:avLst/>
          </a:prstGeom>
        </p:spPr>
      </p:pic>
      <p:sp>
        <p:nvSpPr>
          <p:cNvPr id="3" name="投影片編號版面配置區 2">
            <a:extLst>
              <a:ext uri="{FF2B5EF4-FFF2-40B4-BE49-F238E27FC236}">
                <a16:creationId xmlns:a16="http://schemas.microsoft.com/office/drawing/2014/main" id="{0E85FFC7-C66D-4882-B405-ED71706CAC64}"/>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
        <p:nvSpPr>
          <p:cNvPr id="4" name="標題 3">
            <a:extLst>
              <a:ext uri="{FF2B5EF4-FFF2-40B4-BE49-F238E27FC236}">
                <a16:creationId xmlns:a16="http://schemas.microsoft.com/office/drawing/2014/main" id="{83F23FC7-2C2C-4996-9F3E-2F5106048C89}"/>
              </a:ext>
            </a:extLst>
          </p:cNvPr>
          <p:cNvSpPr>
            <a:spLocks noGrp="1"/>
          </p:cNvSpPr>
          <p:nvPr>
            <p:ph type="title"/>
          </p:nvPr>
        </p:nvSpPr>
        <p:spPr/>
        <p:txBody>
          <a:bodyPr/>
          <a:lstStyle/>
          <a:p>
            <a:r>
              <a:rPr lang="zh-TW" altLang="en-US" dirty="0"/>
              <a:t>科技趨勢所引發的道德議題</a:t>
            </a:r>
          </a:p>
        </p:txBody>
      </p:sp>
    </p:spTree>
    <p:extLst>
      <p:ext uri="{BB962C8B-B14F-4D97-AF65-F5344CB8AC3E}">
        <p14:creationId xmlns:p14="http://schemas.microsoft.com/office/powerpoint/2010/main" val="1612607881"/>
      </p:ext>
    </p:extLst>
  </p:cSld>
  <p:clrMapOvr>
    <a:masterClrMapping/>
  </p:clrMapOvr>
  <p:transition>
    <p:fade/>
  </p:transition>
</p:sld>
</file>

<file path=ppt/theme/theme1.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2.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DCD3108E-6F30-4481-8C77-2D4FBCEB317B}" vid="{A1FC49DC-B7B1-487F-9E42-7A5DC2EC3F08}"/>
    </a:ext>
  </a:extLst>
</a:theme>
</file>

<file path=ppt/theme/theme3.xml><?xml version="1.0" encoding="utf-8"?>
<a:theme xmlns:a="http://schemas.openxmlformats.org/drawingml/2006/main" name="1_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DCD3108E-6F30-4481-8C77-2D4FBCEB317B}" vid="{C16677CD-E10A-4B28-8F87-84F1BE75DC03}"/>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97</TotalTime>
  <Words>1445</Words>
  <Application>Microsoft Office PowerPoint</Application>
  <PresentationFormat>如螢幕大小 (4:3)</PresentationFormat>
  <Paragraphs>150</Paragraphs>
  <Slides>28</Slides>
  <Notes>0</Notes>
  <HiddenSlides>0</HiddenSlides>
  <MMClips>0</MMClips>
  <ScaleCrop>false</ScaleCrop>
  <HeadingPairs>
    <vt:vector size="6" baseType="variant">
      <vt:variant>
        <vt:lpstr>使用字型</vt:lpstr>
      </vt:variant>
      <vt:variant>
        <vt:i4>6</vt:i4>
      </vt:variant>
      <vt:variant>
        <vt:lpstr>佈景主題</vt:lpstr>
      </vt:variant>
      <vt:variant>
        <vt:i4>3</vt:i4>
      </vt:variant>
      <vt:variant>
        <vt:lpstr>投影片標題</vt:lpstr>
      </vt:variant>
      <vt:variant>
        <vt:i4>28</vt:i4>
      </vt:variant>
    </vt:vector>
  </HeadingPairs>
  <TitlesOfParts>
    <vt:vector size="37" baseType="lpstr">
      <vt:lpstr>굴림</vt:lpstr>
      <vt:lpstr>HY헤드라인M</vt:lpstr>
      <vt:lpstr>맑은 고딕</vt:lpstr>
      <vt:lpstr>Signika</vt:lpstr>
      <vt:lpstr>標楷體</vt:lpstr>
      <vt:lpstr>Arial</vt:lpstr>
      <vt:lpstr>MIS2</vt:lpstr>
      <vt:lpstr>MIS</vt:lpstr>
      <vt:lpstr>1_MIS2</vt:lpstr>
      <vt:lpstr>PowerPoint 簡報</vt:lpstr>
      <vt:lpstr>CHAPTER 4</vt:lpstr>
      <vt:lpstr>學習目標</vt:lpstr>
      <vt:lpstr>內容海盜在網路上橫行 (一)</vt:lpstr>
      <vt:lpstr>內容海盜在網路上橫行 (二)</vt:lpstr>
      <vt:lpstr>資訊系統引發哪些道德、社會與政治的議題？</vt:lpstr>
      <vt:lpstr>資訊社會中，道德、社會和政治議題的關係</vt:lpstr>
      <vt:lpstr>資訊時代的五個道德構面</vt:lpstr>
      <vt:lpstr>科技趨勢所引發的道德議題</vt:lpstr>
      <vt:lpstr>PowerPoint 簡報</vt:lpstr>
      <vt:lpstr>互動個案：管理的觀點</vt:lpstr>
      <vt:lpstr>基本觀念：責任、責任歸屬和賠償負擔</vt:lpstr>
      <vt:lpstr>道德分析</vt:lpstr>
      <vt:lpstr>道德原則參考</vt:lpstr>
      <vt:lpstr>專業人員的行為守則</vt:lpstr>
      <vt:lpstr>資訊權：網際網路時代中的隱私和自由</vt:lpstr>
      <vt:lpstr>聯邦貿易委員會公平資訊實行原則</vt:lpstr>
      <vt:lpstr>網際網路對隱私的挑戰 (一)</vt:lpstr>
      <vt:lpstr>Cookies 如何辨識網站訪客</vt:lpstr>
      <vt:lpstr>網際網路對隱私的挑戰 (二)</vt:lpstr>
      <vt:lpstr>財產權：智慧財產</vt:lpstr>
      <vt:lpstr>電腦相關的賠償責任問題</vt:lpstr>
      <vt:lpstr>系統品質：資料品質和系統錯誤</vt:lpstr>
      <vt:lpstr>生活品質：平等、存取，與疆界</vt:lpstr>
      <vt:lpstr>PowerPoint 簡報</vt:lpstr>
      <vt:lpstr>PowerPoint 簡報</vt:lpstr>
      <vt:lpstr>個案研究：臉書：這一切都是為了錢</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圖書 鼎隆</dc:creator>
  <cp:lastModifiedBy>圖書 鼎隆</cp:lastModifiedBy>
  <cp:revision>24</cp:revision>
  <dcterms:created xsi:type="dcterms:W3CDTF">2017-10-31T09:34:06Z</dcterms:created>
  <dcterms:modified xsi:type="dcterms:W3CDTF">2018-02-23T05:23:50Z</dcterms:modified>
</cp:coreProperties>
</file>