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3" r:id="rId2"/>
  </p:sldMasterIdLst>
  <p:notesMasterIdLst>
    <p:notesMasterId r:id="rId43"/>
  </p:notesMasterIdLst>
  <p:handoutMasterIdLst>
    <p:handoutMasterId r:id="rId44"/>
  </p:handoutMasterIdLst>
  <p:sldIdLst>
    <p:sldId id="386" r:id="rId3"/>
    <p:sldId id="299" r:id="rId4"/>
    <p:sldId id="346" r:id="rId5"/>
    <p:sldId id="300" r:id="rId6"/>
    <p:sldId id="347" r:id="rId7"/>
    <p:sldId id="348" r:id="rId8"/>
    <p:sldId id="349" r:id="rId9"/>
    <p:sldId id="350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44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2" r:id="rId31"/>
    <p:sldId id="373" r:id="rId32"/>
    <p:sldId id="375" r:id="rId33"/>
    <p:sldId id="377" r:id="rId34"/>
    <p:sldId id="378" r:id="rId35"/>
    <p:sldId id="379" r:id="rId36"/>
    <p:sldId id="380" r:id="rId37"/>
    <p:sldId id="381" r:id="rId38"/>
    <p:sldId id="382" r:id="rId39"/>
    <p:sldId id="371" r:id="rId40"/>
    <p:sldId id="385" r:id="rId41"/>
    <p:sldId id="345" r:id="rId4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  <a:srgbClr val="66CCFF"/>
    <a:srgbClr val="0000CC"/>
    <a:srgbClr val="101640"/>
    <a:srgbClr val="00132F"/>
    <a:srgbClr val="005EA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 autoAdjust="0"/>
  </p:normalViewPr>
  <p:slideViewPr>
    <p:cSldViewPr>
      <p:cViewPr varScale="1">
        <p:scale>
          <a:sx n="86" d="100"/>
          <a:sy n="86" d="100"/>
        </p:scale>
        <p:origin x="9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154BD1A-B346-4E17-BDD2-37E5F27C5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56E6765-CCBA-43A0-84A9-1C79921C2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797A758-0689-4C90-B8C3-4486E3AF2779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CB2A09-A9EC-4AB8-AA35-E872B6F113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C683D1-4D35-45C7-93BC-EDB54A04B1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A019261E-6A37-42B9-8900-CB543352934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076F8E1-CAAE-4D86-A93E-0E89B300F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88266CA-689B-4A53-93E2-8C47978097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46D149F-83B5-4480-A29C-93D2DB52F443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24477762-FC64-4863-B094-088C5021D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3DB72EDA-41A6-4A4B-BA19-07EA6C7E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84EBE1-5318-4F8F-94E7-5DBE8D45B4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288597-FD74-42E9-8B0A-9935D50D0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6566A276-DE23-4266-90FF-35B9F301E7A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5">
            <a:extLst>
              <a:ext uri="{FF2B5EF4-FFF2-40B4-BE49-F238E27FC236}">
                <a16:creationId xmlns:a16="http://schemas.microsoft.com/office/drawing/2014/main" id="{F29FA3F0-DE40-4995-AFF8-D3D5D810F50B}"/>
              </a:ext>
            </a:extLst>
          </p:cNvPr>
          <p:cNvSpPr/>
          <p:nvPr userDrawn="1"/>
        </p:nvSpPr>
        <p:spPr>
          <a:xfrm>
            <a:off x="0" y="0"/>
            <a:ext cx="9144000" cy="4786313"/>
          </a:xfrm>
          <a:prstGeom prst="rect">
            <a:avLst/>
          </a:prstGeom>
          <a:solidFill>
            <a:srgbClr val="001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3" name="그림 13" descr="지도.png">
            <a:extLst>
              <a:ext uri="{FF2B5EF4-FFF2-40B4-BE49-F238E27FC236}">
                <a16:creationId xmlns:a16="http://schemas.microsoft.com/office/drawing/2014/main" id="{7C5BE0C5-1CA5-4947-BD41-EF4A60F0C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588"/>
            <a:ext cx="91440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4" descr="건물.png">
            <a:extLst>
              <a:ext uri="{FF2B5EF4-FFF2-40B4-BE49-F238E27FC236}">
                <a16:creationId xmlns:a16="http://schemas.microsoft.com/office/drawing/2014/main" id="{FBAAE247-0C7B-418B-BD21-5ED301E13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5" descr="vnf.png">
            <a:extLst>
              <a:ext uri="{FF2B5EF4-FFF2-40B4-BE49-F238E27FC236}">
                <a16:creationId xmlns:a16="http://schemas.microsoft.com/office/drawing/2014/main" id="{965127EA-C41B-4738-A89D-024223379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8" descr="밤하늘별.png">
            <a:extLst>
              <a:ext uri="{FF2B5EF4-FFF2-40B4-BE49-F238E27FC236}">
                <a16:creationId xmlns:a16="http://schemas.microsoft.com/office/drawing/2014/main" id="{B9161EFD-5991-40A3-9A07-F81EF2824B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601913"/>
            <a:ext cx="73437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9" descr="그림자.png">
            <a:extLst>
              <a:ext uri="{FF2B5EF4-FFF2-40B4-BE49-F238E27FC236}">
                <a16:creationId xmlns:a16="http://schemas.microsoft.com/office/drawing/2014/main" id="{3DAA80AC-DA99-47FC-A65B-A163AD4CC9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048125"/>
            <a:ext cx="70675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20" descr="전구.png">
            <a:extLst>
              <a:ext uri="{FF2B5EF4-FFF2-40B4-BE49-F238E27FC236}">
                <a16:creationId xmlns:a16="http://schemas.microsoft.com/office/drawing/2014/main" id="{6181920C-66FF-4106-9996-8FA3B39E0A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42656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21" descr="전구빤작이.png">
            <a:extLst>
              <a:ext uri="{FF2B5EF4-FFF2-40B4-BE49-F238E27FC236}">
                <a16:creationId xmlns:a16="http://schemas.microsoft.com/office/drawing/2014/main" id="{03893E13-00C5-4211-B263-880EE689C3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2838"/>
            <a:ext cx="23574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25" descr="문서.png">
            <a:extLst>
              <a:ext uri="{FF2B5EF4-FFF2-40B4-BE49-F238E27FC236}">
                <a16:creationId xmlns:a16="http://schemas.microsoft.com/office/drawing/2014/main" id="{37386B02-6ED9-4E5B-A1F7-6ECCE133C8E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43500"/>
            <a:ext cx="1784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31" descr="연두나비.png">
            <a:extLst>
              <a:ext uri="{FF2B5EF4-FFF2-40B4-BE49-F238E27FC236}">
                <a16:creationId xmlns:a16="http://schemas.microsoft.com/office/drawing/2014/main" id="{F852AEAF-F654-4DF2-95E8-894A0896AF6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6524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33" descr="파란나비.png">
            <a:extLst>
              <a:ext uri="{FF2B5EF4-FFF2-40B4-BE49-F238E27FC236}">
                <a16:creationId xmlns:a16="http://schemas.microsoft.com/office/drawing/2014/main" id="{65FE3C27-29F0-498D-9A1E-9123882A9B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78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35" descr="컴퓨터.png">
            <a:extLst>
              <a:ext uri="{FF2B5EF4-FFF2-40B4-BE49-F238E27FC236}">
                <a16:creationId xmlns:a16="http://schemas.microsoft.com/office/drawing/2014/main" id="{9FBDB591-68FD-4D31-89A6-A745BD3D0DF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922713"/>
            <a:ext cx="25336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36" descr="나비.png">
            <a:extLst>
              <a:ext uri="{FF2B5EF4-FFF2-40B4-BE49-F238E27FC236}">
                <a16:creationId xmlns:a16="http://schemas.microsoft.com/office/drawing/2014/main" id="{94EBA513-8E6B-46B7-8C71-74D095BB95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00563"/>
            <a:ext cx="13128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38" descr="str2.png">
            <a:extLst>
              <a:ext uri="{FF2B5EF4-FFF2-40B4-BE49-F238E27FC236}">
                <a16:creationId xmlns:a16="http://schemas.microsoft.com/office/drawing/2014/main" id="{10CDE048-B330-418D-B665-6D375A1314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982913"/>
            <a:ext cx="55816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39" descr="str.png">
            <a:extLst>
              <a:ext uri="{FF2B5EF4-FFF2-40B4-BE49-F238E27FC236}">
                <a16:creationId xmlns:a16="http://schemas.microsoft.com/office/drawing/2014/main" id="{2E859EDE-EB3E-42B3-9C77-5541108D9E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849563"/>
            <a:ext cx="56689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ABE6E351-65F4-4847-A38D-1044C778633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57200" y="13319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Tx/>
              <a:buChar char="•"/>
              <a:defRPr/>
            </a:pPr>
            <a:endParaRPr lang="ko-KR" altLang="en-US" sz="2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7BE820C8-2F6A-4D66-9172-0CC1519D0D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F2111-3328-428E-AF71-D7A4716169C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5D30D93D-668B-4067-A61B-48A8D206413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B52BFAC4-9B6F-480A-83BE-18605EF7FDA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" name="標題 23">
            <a:extLst>
              <a:ext uri="{FF2B5EF4-FFF2-40B4-BE49-F238E27FC236}">
                <a16:creationId xmlns:a16="http://schemas.microsoft.com/office/drawing/2014/main" id="{173AB65D-B477-4B9F-974F-3347EFFE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836712"/>
            <a:ext cx="8229600" cy="1091271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8A784D6A-00EC-4BDB-A4A4-EB64384D7E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5805264"/>
            <a:ext cx="1933575" cy="64822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16E89D7-EDF7-4737-A317-8FAC1CBED81C}"/>
              </a:ext>
            </a:extLst>
          </p:cNvPr>
          <p:cNvSpPr/>
          <p:nvPr userDrawn="1"/>
        </p:nvSpPr>
        <p:spPr>
          <a:xfrm>
            <a:off x="2051720" y="648114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本內容僅供授課使用，禁止提供網路下載、重製或翻印。</a:t>
            </a:r>
          </a:p>
        </p:txBody>
      </p:sp>
    </p:spTree>
    <p:extLst>
      <p:ext uri="{BB962C8B-B14F-4D97-AF65-F5344CB8AC3E}">
        <p14:creationId xmlns:p14="http://schemas.microsoft.com/office/powerpoint/2010/main" val="4075614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19 -0.33203 C 0.47031 -0.2844 0.34844 -0.23653 0.29531 -0.20509 C 0.24219 -0.17364 0.26805 -0.16948 0.27309 -0.14382 C 0.27812 -0.11815 0.33732 -0.07584 0.32552 -0.05087 C 0.31371 -0.0259 0.24166 0.00092 0.20173 0.00624 C 0.1618 0.01156 0.11944 -0.01827 0.08576 -0.01919 C 0.05208 -0.02012 0.01423 -0.00324 1.38889E-6 -6.35838E-7 " pathEditMode="relative" ptsTypes="aaaaaaA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02 0.15861 C -0.41354 0.13595 -0.38906 0.11329 -0.33958 0.10983 C -0.2901 0.10636 -0.19392 0.15237 -0.14132 0.13734 C -0.08871 0.12231 -0.04739 0.04185 -0.02378 0.01896 C -0.00017 -0.00393 -0.00017 -0.00208 -4.72222E-6 1.21387E-6 " pathEditMode="relative" ptsTypes="aaa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3 0.19444 C 0.19202 0.15537 0.17778 0.11629 0.16667 0.09733 C 0.15556 0.07838 0.16268 0.08693 0.13976 0.08022 C 0.11685 0.07352 0.05192 0.07051 0.02865 0.0571 C 0.00539 0.04369 0.00469 0.01063 6.11111E-6 -7.63006E-6 " pathEditMode="relative" ptsTypes="aaaaA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08CAE9-BDD8-4B83-A912-A2EB06311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AAE8F31-01B8-4A9B-BDED-5676633D76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AAEBC-C5C5-4637-938A-6F2616932A9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CE8F9E4-4E7B-42A4-9371-70A3511B3A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B82CB64-B0C5-47B3-A5CD-0CCCABE2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F900EB1-90B3-40BE-BE5D-9355E0BC7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340767"/>
            <a:ext cx="3816350" cy="453650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B58ABDA9-DA46-48C1-A8B0-E63AB6AEE0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7900" y="1341438"/>
            <a:ext cx="4141788" cy="45354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197438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ko-KR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FFAA28-0A1B-4C53-BDD8-DB00B6AC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C464E5E-D07F-43F7-8233-EDFE9135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F58F350-143D-4D5B-83F0-596644A8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96C24A02-D6E1-4617-BD43-812E3E83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1554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593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676BE4DE-02B2-43E3-937C-29FC95D0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18872B26-DD7B-4559-B4AD-217C4DAB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A66AB43-F3B0-4816-9DFC-EDAFA110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7D0E54C-36E3-4F0A-90F2-EE93018C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7891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71DA9D9B-4034-4A66-9E10-3796E16B2930}"/>
              </a:ext>
            </a:extLst>
          </p:cNvPr>
          <p:cNvSpPr/>
          <p:nvPr/>
        </p:nvSpPr>
        <p:spPr>
          <a:xfrm>
            <a:off x="0" y="0"/>
            <a:ext cx="9144000" cy="7143750"/>
          </a:xfrm>
          <a:prstGeom prst="rect">
            <a:avLst/>
          </a:prstGeom>
          <a:solidFill>
            <a:srgbClr val="001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4" name="그룹 14">
            <a:extLst>
              <a:ext uri="{FF2B5EF4-FFF2-40B4-BE49-F238E27FC236}">
                <a16:creationId xmlns:a16="http://schemas.microsoft.com/office/drawing/2014/main" id="{9E8A2FA8-DE79-4414-95E1-BE2F760354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" y="5877272"/>
            <a:ext cx="10001250" cy="2623791"/>
            <a:chOff x="-285784" y="5500688"/>
            <a:chExt cx="10001320" cy="3000375"/>
          </a:xfrm>
        </p:grpSpPr>
        <p:pic>
          <p:nvPicPr>
            <p:cNvPr id="5" name="그림 28" descr="건물.png">
              <a:extLst>
                <a:ext uri="{FF2B5EF4-FFF2-40B4-BE49-F238E27FC236}">
                  <a16:creationId xmlns:a16="http://schemas.microsoft.com/office/drawing/2014/main" id="{2ECC8577-5A92-413C-85CE-96FAC35D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00688"/>
              <a:ext cx="9144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그룹 13">
              <a:extLst>
                <a:ext uri="{FF2B5EF4-FFF2-40B4-BE49-F238E27FC236}">
                  <a16:creationId xmlns:a16="http://schemas.microsoft.com/office/drawing/2014/main" id="{4FD29314-DE0F-44BE-9178-D304AE560C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85784" y="6343650"/>
              <a:ext cx="10001320" cy="2157413"/>
              <a:chOff x="-285784" y="6343650"/>
              <a:chExt cx="10001320" cy="2157413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8C4FEFFA-637D-4CD6-8109-79FAED98C20F}"/>
                  </a:ext>
                </a:extLst>
              </p:cNvPr>
              <p:cNvSpPr/>
              <p:nvPr userDrawn="1"/>
            </p:nvSpPr>
            <p:spPr>
              <a:xfrm>
                <a:off x="-285784" y="6731000"/>
                <a:ext cx="10001320" cy="1000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grpSp>
            <p:nvGrpSpPr>
              <p:cNvPr id="2061" name="그룹 11">
                <a:extLst>
                  <a:ext uri="{FF2B5EF4-FFF2-40B4-BE49-F238E27FC236}">
                    <a16:creationId xmlns:a16="http://schemas.microsoft.com/office/drawing/2014/main" id="{FAD731D8-8C56-4320-846E-5CE98C00C8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6343650"/>
                <a:ext cx="9144000" cy="2157413"/>
                <a:chOff x="0" y="6343650"/>
                <a:chExt cx="9144000" cy="2157413"/>
              </a:xfrm>
            </p:grpSpPr>
            <p:pic>
              <p:nvPicPr>
                <p:cNvPr id="2062" name="그림 27" descr="지도.png">
                  <a:extLst>
                    <a:ext uri="{FF2B5EF4-FFF2-40B4-BE49-F238E27FC236}">
                      <a16:creationId xmlns:a16="http://schemas.microsoft.com/office/drawing/2014/main" id="{A07B11EB-0A2E-4106-9F4D-24EE43157D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30193">
                  <a:off x="0" y="6343650"/>
                  <a:ext cx="9144000" cy="2157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3" name="그림 29" descr="vnf.png">
                  <a:extLst>
                    <a:ext uri="{FF2B5EF4-FFF2-40B4-BE49-F238E27FC236}">
                      <a16:creationId xmlns:a16="http://schemas.microsoft.com/office/drawing/2014/main" id="{306FE32A-6BC1-46AD-BC3C-93640FB1F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494463"/>
                  <a:ext cx="9144000" cy="728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41AE4E9B-8A92-4558-B8E6-DEB84B0868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AC7B486-A84A-4F26-8E09-B7F0FE6BAA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D55CB18B-31BB-4254-9559-1B86933C9FD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583E748F-A412-47AC-B550-246EEF45D9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142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1" hangingPunct="0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57" name="그림 30" descr="밤하늘별.png">
            <a:extLst>
              <a:ext uri="{FF2B5EF4-FFF2-40B4-BE49-F238E27FC236}">
                <a16:creationId xmlns:a16="http://schemas.microsoft.com/office/drawing/2014/main" id="{A4342B9A-8D21-4594-9BD2-99BAF87DD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그림 32" descr="전구.png">
            <a:extLst>
              <a:ext uri="{FF2B5EF4-FFF2-40B4-BE49-F238E27FC236}">
                <a16:creationId xmlns:a16="http://schemas.microsoft.com/office/drawing/2014/main" id="{A9CEFF85-9098-4EFD-BC7B-965E356D1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14375"/>
            <a:ext cx="22479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제목 개체 틀 21">
            <a:extLst>
              <a:ext uri="{FF2B5EF4-FFF2-40B4-BE49-F238E27FC236}">
                <a16:creationId xmlns:a16="http://schemas.microsoft.com/office/drawing/2014/main" id="{AB5307E4-F09F-48BE-B35F-D0D5DD33C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27584" y="116632"/>
            <a:ext cx="8102104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80E1B18-E3D3-45CE-98AC-3C5CB946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324535"/>
            <a:ext cx="8534152" cy="465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0" r:id="rId2"/>
    <p:sldLayoutId id="2147484506" r:id="rId3"/>
    <p:sldLayoutId id="2147484507" r:id="rId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  <p:hf hdr="0" ft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3600" b="1" baseline="0">
          <a:solidFill>
            <a:srgbClr val="00FFFF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8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6" descr="전구.png">
            <a:extLst>
              <a:ext uri="{FF2B5EF4-FFF2-40B4-BE49-F238E27FC236}">
                <a16:creationId xmlns:a16="http://schemas.microsoft.com/office/drawing/2014/main" id="{AB921955-ACCE-4294-A8A7-0DFFA4C63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42875"/>
            <a:ext cx="42656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24" descr="전구빤작이.png">
            <a:extLst>
              <a:ext uri="{FF2B5EF4-FFF2-40B4-BE49-F238E27FC236}">
                <a16:creationId xmlns:a16="http://schemas.microsoft.com/office/drawing/2014/main" id="{B921C91E-43EA-485F-A78F-11B5E8019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14313"/>
            <a:ext cx="19399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그림 25" descr="연두나비.png">
            <a:extLst>
              <a:ext uri="{FF2B5EF4-FFF2-40B4-BE49-F238E27FC236}">
                <a16:creationId xmlns:a16="http://schemas.microsoft.com/office/drawing/2014/main" id="{AECC4969-F114-4997-B6FC-6CA2B23B3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7375"/>
            <a:ext cx="652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D:\김희숙\2006work\ppt코리아\ppt코리아작업\애니형\풍경_여행_p\p_00006\png\7.png">
            <a:extLst>
              <a:ext uri="{FF2B5EF4-FFF2-40B4-BE49-F238E27FC236}">
                <a16:creationId xmlns:a16="http://schemas.microsoft.com/office/drawing/2014/main" id="{3411D189-C04C-4570-A06B-E2509924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584700"/>
            <a:ext cx="44846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D:\김희숙\2006work\ppt코리아\ppt코리아작업\애니형\풍경_여행_p\p_00006\png\8.png">
            <a:extLst>
              <a:ext uri="{FF2B5EF4-FFF2-40B4-BE49-F238E27FC236}">
                <a16:creationId xmlns:a16="http://schemas.microsoft.com/office/drawing/2014/main" id="{3A3CC43C-4042-4492-BCEB-7AB599B9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57188"/>
            <a:ext cx="64579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4" descr="8">
            <a:extLst>
              <a:ext uri="{FF2B5EF4-FFF2-40B4-BE49-F238E27FC236}">
                <a16:creationId xmlns:a16="http://schemas.microsoft.com/office/drawing/2014/main" id="{2128A174-25CB-40B3-AEE4-42BF8FA0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5875"/>
            <a:ext cx="810153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3">
            <a:extLst>
              <a:ext uri="{FF2B5EF4-FFF2-40B4-BE49-F238E27FC236}">
                <a16:creationId xmlns:a16="http://schemas.microsoft.com/office/drawing/2014/main" id="{40656A74-EF19-492E-B3E8-2A833F1A6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8208" y="1067397"/>
            <a:ext cx="7604272" cy="524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129" name="Rectangle 2">
            <a:extLst>
              <a:ext uri="{FF2B5EF4-FFF2-40B4-BE49-F238E27FC236}">
                <a16:creationId xmlns:a16="http://schemas.microsoft.com/office/drawing/2014/main" id="{AE9B36B7-A915-4617-9A47-8633A50A3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88208" y="60325"/>
            <a:ext cx="7604272" cy="9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ko-KR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EACD826-A38E-48AB-9141-C4C3E55BA6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24564FB-DE6D-4F0E-867E-1309ED303A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6D00C98-5287-498F-ABBD-DD94D9B95D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A39A694-C9D2-4A1F-B22B-D5A13C3121DA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2" name="그룹 21">
            <a:extLst>
              <a:ext uri="{FF2B5EF4-FFF2-40B4-BE49-F238E27FC236}">
                <a16:creationId xmlns:a16="http://schemas.microsoft.com/office/drawing/2014/main" id="{F5AE30DE-5BC9-4974-BCC4-90C054626880}"/>
              </a:ext>
            </a:extLst>
          </p:cNvPr>
          <p:cNvGrpSpPr>
            <a:grpSpLocks/>
          </p:cNvGrpSpPr>
          <p:nvPr/>
        </p:nvGrpSpPr>
        <p:grpSpPr bwMode="auto">
          <a:xfrm>
            <a:off x="-468560" y="5143500"/>
            <a:ext cx="1571626" cy="1495425"/>
            <a:chOff x="1500166" y="2928934"/>
            <a:chExt cx="3525839" cy="3355976"/>
          </a:xfrm>
        </p:grpSpPr>
        <p:pic>
          <p:nvPicPr>
            <p:cNvPr id="5137" name="Picture 244" descr="7">
              <a:extLst>
                <a:ext uri="{FF2B5EF4-FFF2-40B4-BE49-F238E27FC236}">
                  <a16:creationId xmlns:a16="http://schemas.microsoft.com/office/drawing/2014/main" id="{F0529C67-B4E9-4532-B320-0453C9E172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2928934"/>
              <a:ext cx="3311525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245" descr="8">
              <a:extLst>
                <a:ext uri="{FF2B5EF4-FFF2-40B4-BE49-F238E27FC236}">
                  <a16:creationId xmlns:a16="http://schemas.microsoft.com/office/drawing/2014/main" id="{5BFE663D-20B6-418D-9347-9EA2F4291A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000372"/>
              <a:ext cx="2614613" cy="328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lang="en-US" altLang="ko-KR" sz="3600" b="1" baseline="0" dirty="0">
          <a:solidFill>
            <a:srgbClr val="002060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0" hangingPunct="0">
        <a:spcBef>
          <a:spcPct val="20000"/>
        </a:spcBef>
        <a:spcAft>
          <a:spcPct val="0"/>
        </a:spcAft>
        <a:buChar char="•"/>
        <a:defRPr kumimoji="1" sz="28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latinLnBrk="0" hangingPunct="0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43000" indent="-228600" algn="l" rtl="0" eaLnBrk="0" fontAlgn="base" latinLnBrk="0" hangingPunct="0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00200" indent="-228600" algn="l" rtl="0" eaLnBrk="0" fontAlgn="base" latinLnBrk="0" hangingPunct="0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57400" indent="-228600" algn="l" rtl="0" eaLnBrk="0" fontAlgn="base" latinLnBrk="0" hangingPunct="0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4">
            <a:extLst>
              <a:ext uri="{FF2B5EF4-FFF2-40B4-BE49-F238E27FC236}">
                <a16:creationId xmlns:a16="http://schemas.microsoft.com/office/drawing/2014/main" id="{5E75D9F1-7A0F-40E0-9836-013A3879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711633" cy="997527"/>
          </a:xfrm>
          <a:prstGeom prst="rect">
            <a:avLst/>
          </a:prstGeom>
        </p:spPr>
      </p:pic>
      <p:sp>
        <p:nvSpPr>
          <p:cNvPr id="6" name="文字方塊 2">
            <a:extLst>
              <a:ext uri="{FF2B5EF4-FFF2-40B4-BE49-F238E27FC236}">
                <a16:creationId xmlns:a16="http://schemas.microsoft.com/office/drawing/2014/main" id="{41AFDD60-174F-4449-BEA9-BAC4358A4816}"/>
              </a:ext>
            </a:extLst>
          </p:cNvPr>
          <p:cNvSpPr txBox="1"/>
          <p:nvPr/>
        </p:nvSpPr>
        <p:spPr>
          <a:xfrm>
            <a:off x="549966" y="2060848"/>
            <a:ext cx="80440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本教學投影片係屬教科書著作之延伸，亦受著作權法之保護。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請依出版社授權使用規範利用本教學資源，非經授權許可不得以影印、拷貝、列印等方法進行重製，亦不得改作、公開展示著作內容，亦請勿對第三人公開傳輸、散布。</a:t>
            </a:r>
          </a:p>
        </p:txBody>
      </p:sp>
    </p:spTree>
    <p:extLst>
      <p:ext uri="{BB962C8B-B14F-4D97-AF65-F5344CB8AC3E}">
        <p14:creationId xmlns:p14="http://schemas.microsoft.com/office/powerpoint/2010/main" val="355607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0BA56A47-78D4-4A6B-9287-E2C40E7E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駭客</a:t>
            </a:r>
            <a:r>
              <a:rPr lang="en-US" altLang="zh-TW" dirty="0">
                <a:solidFill>
                  <a:srgbClr val="FFFF00"/>
                </a:solidFill>
              </a:rPr>
              <a:t>(hacker) </a:t>
            </a:r>
            <a:r>
              <a:rPr lang="zh-TW" altLang="en-US" dirty="0"/>
              <a:t>意指企圖在未經授權下存取電腦系統的個人</a:t>
            </a:r>
            <a:endParaRPr lang="en-US" altLang="zh-TW" dirty="0"/>
          </a:p>
          <a:p>
            <a:endParaRPr lang="en-US" altLang="zh-TW" i="1" dirty="0"/>
          </a:p>
          <a:p>
            <a:r>
              <a:rPr lang="zh-TW" altLang="en-US" i="1" dirty="0"/>
              <a:t>潰客</a:t>
            </a:r>
            <a:r>
              <a:rPr lang="en-US" altLang="zh-TW" dirty="0"/>
              <a:t>(</a:t>
            </a:r>
            <a:r>
              <a:rPr lang="en-US" altLang="zh-TW" i="1" dirty="0"/>
              <a:t>cracker </a:t>
            </a:r>
            <a:r>
              <a:rPr lang="zh-TW" altLang="en-US" dirty="0"/>
              <a:t>，有時又稱為黑帽駭客</a:t>
            </a:r>
            <a:r>
              <a:rPr lang="en-US" altLang="zh-TW" dirty="0"/>
              <a:t>) </a:t>
            </a:r>
            <a:r>
              <a:rPr lang="zh-TW" altLang="en-US" dirty="0"/>
              <a:t>通常是指具有犯罪意圖的駭客，但一般的大眾媒體會將駭客和潰客交替使用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7F96D67-EDEA-41B6-BD74-682E7E89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40095B2-A4FC-49C8-8D16-575D2137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駭客與電腦犯罪</a:t>
            </a:r>
          </a:p>
        </p:txBody>
      </p:sp>
    </p:spTree>
    <p:extLst>
      <p:ext uri="{BB962C8B-B14F-4D97-AF65-F5344CB8AC3E}">
        <p14:creationId xmlns:p14="http://schemas.microsoft.com/office/powerpoint/2010/main" val="1875076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B6F34A6-7F3A-4976-8DEE-0A05C192B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欺騙</a:t>
            </a:r>
            <a:r>
              <a:rPr lang="en-US" altLang="zh-TW" dirty="0">
                <a:solidFill>
                  <a:srgbClr val="FFFF00"/>
                </a:solidFill>
              </a:rPr>
              <a:t>(spoofing) </a:t>
            </a:r>
            <a:r>
              <a:rPr lang="zh-TW" altLang="en-US" dirty="0"/>
              <a:t>是將網址重新引導到偽裝成使用者想要連接的目的地網站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網路監聽</a:t>
            </a:r>
            <a:r>
              <a:rPr lang="en-US" altLang="zh-TW" dirty="0">
                <a:solidFill>
                  <a:srgbClr val="FFFF00"/>
                </a:solidFill>
              </a:rPr>
              <a:t>(sniffer) </a:t>
            </a:r>
            <a:r>
              <a:rPr lang="zh-TW" altLang="en-US" dirty="0"/>
              <a:t>是一種監控網路上資訊流動的竊聽程式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8262D77-1D51-4AB0-998F-2A6E68B3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11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4BCCF83-DABB-4730-BD7D-BCB19F82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欺騙與網路竊聽</a:t>
            </a:r>
          </a:p>
        </p:txBody>
      </p:sp>
    </p:spTree>
    <p:extLst>
      <p:ext uri="{BB962C8B-B14F-4D97-AF65-F5344CB8AC3E}">
        <p14:creationId xmlns:p14="http://schemas.microsoft.com/office/powerpoint/2010/main" val="1946348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F18D9D2-A39B-4147-A366-E2FC9016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阻斷服務</a:t>
            </a:r>
            <a:r>
              <a:rPr lang="en-US" altLang="zh-TW" dirty="0">
                <a:solidFill>
                  <a:srgbClr val="FFFF00"/>
                </a:solidFill>
              </a:rPr>
              <a:t>(</a:t>
            </a:r>
            <a:r>
              <a:rPr lang="en-US" altLang="zh-TW" dirty="0" err="1">
                <a:solidFill>
                  <a:srgbClr val="FFFF00"/>
                </a:solidFill>
              </a:rPr>
              <a:t>DoS</a:t>
            </a:r>
            <a:r>
              <a:rPr lang="en-US" altLang="zh-TW" dirty="0">
                <a:solidFill>
                  <a:srgbClr val="FFFF00"/>
                </a:solidFill>
              </a:rPr>
              <a:t>) </a:t>
            </a:r>
            <a:r>
              <a:rPr lang="zh-TW" altLang="en-US" dirty="0">
                <a:solidFill>
                  <a:srgbClr val="FFFF00"/>
                </a:solidFill>
              </a:rPr>
              <a:t>攻擊</a:t>
            </a:r>
            <a:r>
              <a:rPr lang="en-US" altLang="zh-TW" dirty="0">
                <a:solidFill>
                  <a:srgbClr val="FFFF00"/>
                </a:solidFill>
              </a:rPr>
              <a:t>(denial-of-service attack) </a:t>
            </a:r>
            <a:r>
              <a:rPr lang="zh-TW" altLang="en-US" dirty="0"/>
              <a:t>意指駭客發送成千上萬個假的通訊服務需求，來淹沒網路伺服器或網站伺服器，造成網路癱瘓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分散式阻斷服務</a:t>
            </a:r>
            <a:r>
              <a:rPr lang="en-US" altLang="zh-TW" dirty="0">
                <a:solidFill>
                  <a:srgbClr val="FFFF00"/>
                </a:solidFill>
              </a:rPr>
              <a:t>(distributed denial-of-service,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DDoS) </a:t>
            </a:r>
            <a:r>
              <a:rPr lang="zh-TW" altLang="en-US" dirty="0"/>
              <a:t>攻擊，則利用大量的電腦，在同一時間於多個地點同時發動攻擊，進而塞爆與癱瘓網路。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DDA6F1B-5B29-4B48-A245-68EDAF09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45FDB7D-3FF8-4416-8C42-7BF7340C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阻斷服務攻擊</a:t>
            </a:r>
          </a:p>
        </p:txBody>
      </p:sp>
    </p:spTree>
    <p:extLst>
      <p:ext uri="{BB962C8B-B14F-4D97-AF65-F5344CB8AC3E}">
        <p14:creationId xmlns:p14="http://schemas.microsoft.com/office/powerpoint/2010/main" val="5193449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4BF3B75-322A-4053-A1AB-7B0F95522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美國司法部對電腦犯罪的定義如下：「於遂行、追訴或審判過程中，需要電腦科技知識的所有違犯刑事法規的行為。」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4A7ED4A-2FB6-40B4-AD41-B553B90A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13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FB19A05-7BDF-44BD-B941-83215296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電腦犯罪</a:t>
            </a:r>
          </a:p>
        </p:txBody>
      </p:sp>
    </p:spTree>
    <p:extLst>
      <p:ext uri="{BB962C8B-B14F-4D97-AF65-F5344CB8AC3E}">
        <p14:creationId xmlns:p14="http://schemas.microsoft.com/office/powerpoint/2010/main" val="11384520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210C836-F350-421E-B9A0-90755A3E5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913" y="1323975"/>
            <a:ext cx="7497150" cy="465455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CC998A-1DDF-4387-8360-825E44AA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7DCFC04-62FD-4A7C-9CDF-65C6859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電腦犯罪的例子</a:t>
            </a:r>
          </a:p>
        </p:txBody>
      </p:sp>
    </p:spTree>
    <p:extLst>
      <p:ext uri="{BB962C8B-B14F-4D97-AF65-F5344CB8AC3E}">
        <p14:creationId xmlns:p14="http://schemas.microsoft.com/office/powerpoint/2010/main" val="12493287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B6C6E7D-54C2-4B26-BBB9-BB1C9A795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身分盜用</a:t>
            </a:r>
            <a:r>
              <a:rPr lang="en-US" altLang="zh-TW" dirty="0">
                <a:solidFill>
                  <a:srgbClr val="FFFF00"/>
                </a:solidFill>
              </a:rPr>
              <a:t>(identity theft) </a:t>
            </a:r>
            <a:r>
              <a:rPr lang="zh-TW" altLang="en-US" dirty="0"/>
              <a:t>是一種非法取得個資關鍵資訊的犯罪行為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網路釣魚</a:t>
            </a:r>
            <a:r>
              <a:rPr lang="en-US" altLang="zh-TW" dirty="0">
                <a:solidFill>
                  <a:srgbClr val="FFFF00"/>
                </a:solidFill>
              </a:rPr>
              <a:t>(phishing) </a:t>
            </a:r>
            <a:r>
              <a:rPr lang="zh-TW" altLang="en-US" dirty="0"/>
              <a:t>會建立假網站或發送看似合法公司所發送的電子郵件，來要求使用者輸入個資</a:t>
            </a:r>
            <a:endParaRPr lang="en-US" altLang="zh-TW" dirty="0"/>
          </a:p>
          <a:p>
            <a:r>
              <a:rPr lang="zh-TW" altLang="en-US" i="1" dirty="0"/>
              <a:t>魚叉式釣魚</a:t>
            </a:r>
            <a:r>
              <a:rPr lang="en-US" altLang="zh-TW" i="1" dirty="0"/>
              <a:t>(spear phishing) </a:t>
            </a:r>
            <a:r>
              <a:rPr lang="zh-TW" altLang="en-US" dirty="0"/>
              <a:t>，會以收件人所在的公司或是朋友等容易被信任的來源發送訊息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網址嫁接</a:t>
            </a:r>
            <a:r>
              <a:rPr lang="en-US" altLang="zh-TW" dirty="0">
                <a:solidFill>
                  <a:srgbClr val="FFFF00"/>
                </a:solidFill>
              </a:rPr>
              <a:t>(pharming) </a:t>
            </a:r>
            <a:r>
              <a:rPr lang="zh-TW" altLang="en-US" dirty="0"/>
              <a:t>能夠把使用者轉接到偽造的網站上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906CD1-3553-40EF-A5D6-C6CDF1E6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491C925-EF63-4070-960D-12A4C27B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身分盜用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91103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305E4B0-F78F-43AE-861A-ADB559C5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92D050"/>
                </a:solidFill>
              </a:rPr>
              <a:t>標靶百貨成了資料竊賊的標靶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列出並描述個案所討論的標靶百貨其安全和控制的弱點。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哪些管理、組織和科技的因素促成這些問題？管理階層該負多少責任？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標靶百貨資料遺失對標靶百貨及其顧客造成哪些影響？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你建議透過哪些解決方案來預防這些問題？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C4D9D5-870C-4D81-A8A9-C907A7A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9286325-53BB-46D7-868B-9E801614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互動個案：管理的觀點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4E32BFD-2344-46EA-98D2-E07F6F65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49" y="10533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345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9DD5B40-9354-4EF1-A2CA-B550B552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點擊詐欺</a:t>
            </a:r>
            <a:r>
              <a:rPr lang="en-US" altLang="zh-TW" dirty="0">
                <a:solidFill>
                  <a:srgbClr val="FFFF00"/>
                </a:solidFill>
              </a:rPr>
              <a:t>(click fraud) </a:t>
            </a:r>
            <a:r>
              <a:rPr lang="zh-TW" altLang="en-US" dirty="0"/>
              <a:t>意指個人或電腦程式蓄意點選線上廣告，但卻沒有進一步了解廣告或是購買商品的意圖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有些公司會雇用第三方公司</a:t>
            </a:r>
            <a:r>
              <a:rPr lang="en-US" altLang="zh-TW" dirty="0"/>
              <a:t>(</a:t>
            </a:r>
            <a:r>
              <a:rPr lang="zh-TW" altLang="en-US" dirty="0"/>
              <a:t>通常為薪資較低的國家</a:t>
            </a:r>
            <a:r>
              <a:rPr lang="en-US" altLang="zh-TW" dirty="0"/>
              <a:t>)</a:t>
            </a:r>
            <a:r>
              <a:rPr lang="zh-TW" altLang="en-US" dirty="0"/>
              <a:t>，蓄意點擊競爭對手的廣告，進而增加對手的行銷成本，削弱其競爭力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E2520F8-19FD-490B-8806-C1B2D22E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17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825446B-0E2B-4C39-B0BB-4E19225F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點擊詐欺</a:t>
            </a:r>
          </a:p>
        </p:txBody>
      </p:sp>
    </p:spTree>
    <p:extLst>
      <p:ext uri="{BB962C8B-B14F-4D97-AF65-F5344CB8AC3E}">
        <p14:creationId xmlns:p14="http://schemas.microsoft.com/office/powerpoint/2010/main" val="28538425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1A47FBFB-5C64-48F7-9B8E-FEE68325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網路戰爭</a:t>
            </a:r>
            <a:r>
              <a:rPr lang="en-US" altLang="zh-TW" dirty="0">
                <a:solidFill>
                  <a:srgbClr val="FFFF00"/>
                </a:solidFill>
              </a:rPr>
              <a:t>(cyberwarfare) </a:t>
            </a:r>
            <a:r>
              <a:rPr lang="zh-TW" altLang="en-US" dirty="0"/>
              <a:t>為國家所發起的行動，企圖透過駭入他國電腦或網路，來達到破壞與瓦解的目的，進而癱瘓和擊敗這個政府或國家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E774203-6469-4BFA-AC84-8E8F6BD7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18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497C314-9F7D-40D4-B0D5-64F1DFED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全球威脅：網路恐怖主義與網路戰爭</a:t>
            </a:r>
          </a:p>
        </p:txBody>
      </p:sp>
    </p:spTree>
    <p:extLst>
      <p:ext uri="{BB962C8B-B14F-4D97-AF65-F5344CB8AC3E}">
        <p14:creationId xmlns:p14="http://schemas.microsoft.com/office/powerpoint/2010/main" val="355132967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60895486-C923-418C-92FA-E2E32D52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使用者知識的缺乏，是網路安全的最大問題來源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惡意入侵者會偽裝成需要資訊的公司成員，以騙取員工告知密碼，並找機會進入系統，這種手法稱作</a:t>
            </a:r>
            <a:r>
              <a:rPr lang="zh-TW" altLang="en-US" dirty="0">
                <a:solidFill>
                  <a:srgbClr val="FFFF00"/>
                </a:solidFill>
              </a:rPr>
              <a:t>社交工程術</a:t>
            </a:r>
            <a:r>
              <a:rPr lang="en-US" altLang="zh-TW" dirty="0">
                <a:solidFill>
                  <a:srgbClr val="FFFF00"/>
                </a:solidFill>
              </a:rPr>
              <a:t>(social engineering)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5F2C5F5-BD98-44D8-A58B-EF48C974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19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973EFC6-CA3D-49B1-9FAB-F8A9CBFF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內部威脅：員工</a:t>
            </a:r>
          </a:p>
        </p:txBody>
      </p:sp>
    </p:spTree>
    <p:extLst>
      <p:ext uri="{BB962C8B-B14F-4D97-AF65-F5344CB8AC3E}">
        <p14:creationId xmlns:p14="http://schemas.microsoft.com/office/powerpoint/2010/main" val="5541614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1FC4F7-4146-4FD2-BF6B-75A3C9AAD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2111-3328-428E-AF71-D7A4716169C8}" type="slidenum">
              <a:rPr lang="en-US" altLang="ko-KR" smtClean="0"/>
              <a:pPr/>
              <a:t>2</a:t>
            </a:fld>
            <a:endParaRPr lang="en-US" altLang="ko-KR" dirty="0"/>
          </a:p>
        </p:txBody>
      </p:sp>
      <p:sp>
        <p:nvSpPr>
          <p:cNvPr id="6" name="標題 23">
            <a:extLst>
              <a:ext uri="{FF2B5EF4-FFF2-40B4-BE49-F238E27FC236}">
                <a16:creationId xmlns:a16="http://schemas.microsoft.com/office/drawing/2014/main" id="{46E5AC33-BD90-4090-A2E0-B4899C8E544F}"/>
              </a:ext>
            </a:extLst>
          </p:cNvPr>
          <p:cNvSpPr txBox="1">
            <a:spLocks/>
          </p:cNvSpPr>
          <p:nvPr/>
        </p:nvSpPr>
        <p:spPr bwMode="auto">
          <a:xfrm>
            <a:off x="700088" y="2007929"/>
            <a:ext cx="4952032" cy="149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aseline="0">
                <a:solidFill>
                  <a:srgbClr val="00FFFF"/>
                </a:solidFill>
                <a:latin typeface="Arial" panose="020B0604020202020204" pitchFamily="34" charset="0"/>
                <a:ea typeface="標楷體" panose="03000509000000000000" pitchFamily="65" charset="-120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zh-TW" altLang="en-US" sz="3600" kern="0" dirty="0">
                <a:solidFill>
                  <a:srgbClr val="FFC000"/>
                </a:solidFill>
              </a:rPr>
              <a:t>資訊系統安全</a:t>
            </a:r>
            <a:endParaRPr lang="zh-TW" altLang="en-US" sz="3600" kern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C0A7E51-941C-4C37-A344-49849698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6031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959CA9F5-B0AB-4B13-B5FA-02130DBC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軟體最主要的問題是藏匿其中的</a:t>
            </a:r>
            <a:r>
              <a:rPr lang="zh-TW" altLang="en-US" dirty="0">
                <a:solidFill>
                  <a:srgbClr val="FFFF00"/>
                </a:solidFill>
              </a:rPr>
              <a:t>臭蟲</a:t>
            </a:r>
            <a:r>
              <a:rPr lang="en-US" altLang="zh-TW" dirty="0">
                <a:solidFill>
                  <a:srgbClr val="FFFF00"/>
                </a:solidFill>
              </a:rPr>
              <a:t>(bugs) </a:t>
            </a:r>
            <a:r>
              <a:rPr lang="zh-TW" altLang="en-US" dirty="0"/>
              <a:t>或錯誤程式碼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B941B18-C85C-433E-ADDC-AA9D940B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20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9F089A0-9EAE-4C9E-B541-6B57E5CD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軟體漏洞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388543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4EE1E58-F01C-424B-8A11-84AB0D58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許多公司認為資安與營收沒有直接關係，所以不太願意投入太多經費。然而，保護資訊系統對企業營運來說至關重要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資訊資產擁有極大的價值，如果遺失、損毀或落入不法之徒的手中，將會發生可怕的後果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不當的安全與控制措施會引發嚴重的法律責任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5B2D273-17F2-4D25-A49A-B0E9DC23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21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6D257CB-6F18-4447-B2E2-E577AEC7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安全與控制帶來哪些企業價值？</a:t>
            </a:r>
          </a:p>
        </p:txBody>
      </p:sp>
    </p:spTree>
    <p:extLst>
      <p:ext uri="{BB962C8B-B14F-4D97-AF65-F5344CB8AC3E}">
        <p14:creationId xmlns:p14="http://schemas.microsoft.com/office/powerpoint/2010/main" val="92156911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1DFB133-63B3-4046-BA96-B9598DA38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電腦鑑識</a:t>
            </a:r>
            <a:r>
              <a:rPr lang="en-US" altLang="zh-TW" dirty="0"/>
              <a:t>(computer forensics) </a:t>
            </a:r>
            <a:r>
              <a:rPr lang="zh-TW" altLang="en-US" dirty="0"/>
              <a:t>針對握有的資料或儲存於電腦媒體的資料，進行科學化的蒐證、檢驗、鑑定、保存與分析，做為日後法庭上的證據</a:t>
            </a:r>
            <a:endParaRPr lang="en-US" altLang="zh-TW" dirty="0"/>
          </a:p>
          <a:p>
            <a:r>
              <a:rPr lang="zh-TW" altLang="en-US" dirty="0"/>
              <a:t>電腦鑑識處理的問題包含：</a:t>
            </a:r>
            <a:endParaRPr lang="en-US" altLang="zh-TW" dirty="0"/>
          </a:p>
          <a:p>
            <a:pPr lvl="1"/>
            <a:r>
              <a:rPr lang="zh-TW" altLang="en-US" dirty="0"/>
              <a:t>復原電腦的資料，以保存證據的完整性</a:t>
            </a:r>
          </a:p>
          <a:p>
            <a:pPr lvl="1"/>
            <a:r>
              <a:rPr lang="zh-TW" altLang="en-US" dirty="0"/>
              <a:t>安全地儲存與處理已復原的資料</a:t>
            </a:r>
          </a:p>
          <a:p>
            <a:pPr lvl="1"/>
            <a:r>
              <a:rPr lang="zh-TW" altLang="en-US" dirty="0"/>
              <a:t>從大量電子資料中找到關鍵的資訊</a:t>
            </a:r>
          </a:p>
          <a:p>
            <a:pPr lvl="1"/>
            <a:r>
              <a:rPr lang="zh-TW" altLang="en-US" dirty="0"/>
              <a:t>在法庭上提供重要資訊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C0579F3-B667-4228-9C5D-A912DB87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22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E14AAA6-4394-449D-BA1B-5F984330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電子證據與電腦鑑識</a:t>
            </a:r>
          </a:p>
        </p:txBody>
      </p:sp>
    </p:spTree>
    <p:extLst>
      <p:ext uri="{BB962C8B-B14F-4D97-AF65-F5344CB8AC3E}">
        <p14:creationId xmlns:p14="http://schemas.microsoft.com/office/powerpoint/2010/main" val="36035734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C4AA870-5839-49A5-AFF0-0FC6D7F1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4534"/>
            <a:ext cx="8534152" cy="5156607"/>
          </a:xfrm>
        </p:spPr>
        <p:txBody>
          <a:bodyPr>
            <a:normAutofit/>
          </a:bodyPr>
          <a:lstStyle/>
          <a:p>
            <a:r>
              <a:rPr lang="zh-TW" altLang="en-US" dirty="0"/>
              <a:t>資訊系統控制可以分為手動與自動，由一般控制與應用控制所組成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一般控制</a:t>
            </a:r>
            <a:r>
              <a:rPr lang="en-US" altLang="zh-TW" dirty="0">
                <a:solidFill>
                  <a:srgbClr val="FFFF00"/>
                </a:solidFill>
              </a:rPr>
              <a:t>(general controls) </a:t>
            </a:r>
            <a:r>
              <a:rPr lang="zh-TW" altLang="en-US" dirty="0"/>
              <a:t>治理整個組織的資訊科技基礎架構之設計、安全、電腦程式使用與檔案安全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應用控制</a:t>
            </a:r>
            <a:r>
              <a:rPr lang="en-US" altLang="zh-TW" dirty="0">
                <a:solidFill>
                  <a:srgbClr val="FFFF00"/>
                </a:solidFill>
              </a:rPr>
              <a:t>(application controls) </a:t>
            </a:r>
            <a:r>
              <a:rPr lang="zh-TW" altLang="en-US" dirty="0"/>
              <a:t>則是每個電腦化應用都有其相對應的控制機制。應用控制可分為：</a:t>
            </a:r>
            <a:endParaRPr lang="en-US" altLang="zh-TW" dirty="0"/>
          </a:p>
          <a:p>
            <a:pPr marL="971550" lvl="1" indent="-514350">
              <a:buAutoNum type="arabicParenBoth"/>
            </a:pPr>
            <a:r>
              <a:rPr lang="zh-TW" altLang="en-US" dirty="0"/>
              <a:t>輸入控制</a:t>
            </a:r>
            <a:endParaRPr lang="en-US" altLang="zh-TW" dirty="0"/>
          </a:p>
          <a:p>
            <a:pPr marL="971550" lvl="1" indent="-514350">
              <a:buAutoNum type="arabicParenBoth"/>
            </a:pPr>
            <a:r>
              <a:rPr lang="zh-TW" altLang="en-US" dirty="0"/>
              <a:t>處理控制</a:t>
            </a:r>
            <a:endParaRPr lang="en-US" altLang="zh-TW" dirty="0"/>
          </a:p>
          <a:p>
            <a:pPr marL="971550" lvl="1" indent="-514350">
              <a:buAutoNum type="arabicParenBoth"/>
            </a:pPr>
            <a:r>
              <a:rPr lang="zh-TW" altLang="en-US" dirty="0"/>
              <a:t>輸出控制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DA887FD-5FC0-4814-96B7-716DCFED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23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4F713FD-96A2-4438-A0F9-244A13C6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資訊系統控制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448464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4EECF89-7501-4BA0-AAA9-E40F7BF9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8534400" cy="365622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F118CA7-5DFA-4042-A5E2-695B5969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24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B4D5887-5345-49C8-836E-D87D2576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一般控制</a:t>
            </a:r>
          </a:p>
        </p:txBody>
      </p:sp>
    </p:spTree>
    <p:extLst>
      <p:ext uri="{BB962C8B-B14F-4D97-AF65-F5344CB8AC3E}">
        <p14:creationId xmlns:p14="http://schemas.microsoft.com/office/powerpoint/2010/main" val="123389232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0FAD867F-15EF-4B5F-B4B6-98BA5764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風險評估</a:t>
            </a:r>
            <a:r>
              <a:rPr lang="en-US" altLang="zh-TW" dirty="0">
                <a:solidFill>
                  <a:srgbClr val="FFFF00"/>
                </a:solidFill>
              </a:rPr>
              <a:t>(risk assessment) </a:t>
            </a:r>
            <a:r>
              <a:rPr lang="zh-TW" altLang="en-US" dirty="0"/>
              <a:t>決定公司在某個特定活動或流程控制不當時，所將承受的風險等級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904A54-73A3-487B-9998-AFB6B1F2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25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02502C6-6FDF-492F-9EA5-4F798EFE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風險評估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46909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1127D71-F445-47B5-9B7D-5BAAA165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安全政策</a:t>
            </a:r>
            <a:r>
              <a:rPr lang="en-US" altLang="zh-TW" dirty="0">
                <a:solidFill>
                  <a:srgbClr val="FFFF00"/>
                </a:solidFill>
              </a:rPr>
              <a:t>(security policy) </a:t>
            </a:r>
            <a:r>
              <a:rPr lang="zh-TW" altLang="en-US" dirty="0"/>
              <a:t>敘述資訊風險的分類等級、定義可接受的安全目標，並描繪可以達到這些目標的機制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可接受使用政策</a:t>
            </a:r>
            <a:r>
              <a:rPr lang="en-US" altLang="zh-TW" dirty="0">
                <a:solidFill>
                  <a:srgbClr val="FFFF00"/>
                </a:solidFill>
              </a:rPr>
              <a:t>(acceptable use policy, </a:t>
            </a:r>
            <a:r>
              <a:rPr lang="en-US" altLang="zh-TW" dirty="0" err="1">
                <a:solidFill>
                  <a:srgbClr val="FFFF00"/>
                </a:solidFill>
              </a:rPr>
              <a:t>AUP</a:t>
            </a:r>
            <a:r>
              <a:rPr lang="en-US" altLang="zh-TW" dirty="0">
                <a:solidFill>
                  <a:srgbClr val="FFFF00"/>
                </a:solidFill>
              </a:rPr>
              <a:t>) </a:t>
            </a:r>
            <a:r>
              <a:rPr lang="zh-TW" altLang="en-US" dirty="0"/>
              <a:t>定義公司的資訊資源與運算設備之可接受使用模式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身分管理</a:t>
            </a:r>
            <a:r>
              <a:rPr lang="en-US" altLang="zh-TW" dirty="0">
                <a:solidFill>
                  <a:srgbClr val="FFFF00"/>
                </a:solidFill>
              </a:rPr>
              <a:t>(identity management) </a:t>
            </a:r>
            <a:r>
              <a:rPr lang="zh-TW" altLang="en-US" dirty="0"/>
              <a:t>包含界定合法系統使用者，以及控管他們存取系統資源的企業流程與軟體工具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89853CD-E7C5-49E7-8880-50184D94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26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64A2347E-DCC6-4C30-A6B4-31A41E46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安全政策</a:t>
            </a:r>
          </a:p>
        </p:txBody>
      </p:sp>
    </p:spTree>
    <p:extLst>
      <p:ext uri="{BB962C8B-B14F-4D97-AF65-F5344CB8AC3E}">
        <p14:creationId xmlns:p14="http://schemas.microsoft.com/office/powerpoint/2010/main" val="216505422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7B18EBD-8CA0-4802-A6F7-9B106D3B0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災難復原計畫</a:t>
            </a:r>
            <a:r>
              <a:rPr lang="en-US" altLang="zh-TW" dirty="0">
                <a:solidFill>
                  <a:srgbClr val="FFFF00"/>
                </a:solidFill>
              </a:rPr>
              <a:t>(disaster recovery planning) </a:t>
            </a:r>
            <a:r>
              <a:rPr lang="zh-TW" altLang="en-US" dirty="0"/>
              <a:t>說明電腦與通訊服務中斷後，恢復正常運作的方式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企業永續經營計畫</a:t>
            </a:r>
            <a:r>
              <a:rPr lang="en-US" altLang="zh-TW" dirty="0">
                <a:solidFill>
                  <a:srgbClr val="FFFF00"/>
                </a:solidFill>
              </a:rPr>
              <a:t>(business continuity planning) </a:t>
            </a:r>
            <a:r>
              <a:rPr lang="zh-TW" altLang="en-US" dirty="0"/>
              <a:t>聚焦於公司如何在災難後恢復企業運作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8680AE9-06DF-42AD-8B9B-8E80A61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27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878EFCC-D259-4F03-A16D-00DC8311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災難復原計畫與企業永續經營計畫</a:t>
            </a:r>
          </a:p>
        </p:txBody>
      </p:sp>
    </p:spTree>
    <p:extLst>
      <p:ext uri="{BB962C8B-B14F-4D97-AF65-F5344CB8AC3E}">
        <p14:creationId xmlns:p14="http://schemas.microsoft.com/office/powerpoint/2010/main" val="202469612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0EFADB0E-2072-4599-B8DA-DE0370A59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資訊系統稽核</a:t>
            </a:r>
            <a:r>
              <a:rPr lang="en-US" altLang="zh-TW" dirty="0">
                <a:solidFill>
                  <a:srgbClr val="FFFF00"/>
                </a:solidFill>
              </a:rPr>
              <a:t>(information systems audit) </a:t>
            </a:r>
            <a:r>
              <a:rPr lang="zh-TW" altLang="en-US" dirty="0"/>
              <a:t>除了檢驗公司的整體安全環境外，也控管個別資訊系統的治理機制。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14DF5B-B040-4857-A453-CFF254F3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28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A534248-27AA-4382-A339-847D9511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稽核的角色</a:t>
            </a:r>
          </a:p>
        </p:txBody>
      </p:sp>
    </p:spTree>
    <p:extLst>
      <p:ext uri="{BB962C8B-B14F-4D97-AF65-F5344CB8AC3E}">
        <p14:creationId xmlns:p14="http://schemas.microsoft.com/office/powerpoint/2010/main" val="293390190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88F0006-A41D-4876-8AAA-714527A8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身分認證</a:t>
            </a:r>
            <a:r>
              <a:rPr lang="en-US" altLang="zh-TW" dirty="0">
                <a:solidFill>
                  <a:srgbClr val="FFFF00"/>
                </a:solidFill>
              </a:rPr>
              <a:t>(authentication) </a:t>
            </a:r>
            <a:r>
              <a:rPr lang="zh-TW" altLang="en-US" dirty="0"/>
              <a:t>指的是，確認某個人是否為他</a:t>
            </a:r>
            <a:r>
              <a:rPr lang="en-US" altLang="zh-TW" dirty="0"/>
              <a:t>/ </a:t>
            </a:r>
            <a:r>
              <a:rPr lang="zh-TW" altLang="en-US" dirty="0"/>
              <a:t>她所宣稱的那個人之能力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密碼</a:t>
            </a:r>
            <a:r>
              <a:rPr lang="en-US" altLang="zh-TW" dirty="0">
                <a:solidFill>
                  <a:srgbClr val="FFFF00"/>
                </a:solidFill>
              </a:rPr>
              <a:t>(passwords) </a:t>
            </a:r>
            <a:r>
              <a:rPr lang="zh-TW" altLang="en-US" dirty="0"/>
              <a:t>為身分認證最常使用的方法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令牌</a:t>
            </a:r>
            <a:r>
              <a:rPr lang="en-US" altLang="zh-TW" dirty="0">
                <a:solidFill>
                  <a:srgbClr val="FFFF00"/>
                </a:solidFill>
              </a:rPr>
              <a:t>(token) </a:t>
            </a:r>
            <a:r>
              <a:rPr lang="zh-TW" altLang="en-US" dirty="0"/>
              <a:t>是一個類似身分證、用來證明身分的實體設備，常被裝在鑰匙圈上，會不斷地改變密碼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智慧卡</a:t>
            </a:r>
            <a:r>
              <a:rPr lang="en-US" altLang="zh-TW" dirty="0">
                <a:solidFill>
                  <a:srgbClr val="FFFF00"/>
                </a:solidFill>
              </a:rPr>
              <a:t>(smart card) </a:t>
            </a:r>
            <a:r>
              <a:rPr lang="zh-TW" altLang="en-US" dirty="0"/>
              <a:t>是一個信用卡大小、內有存放存取許可與其他資料的晶片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4FDDAE5-103F-414E-9B62-9A195A32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29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A46D94F-17BB-44A7-810D-6B4DA365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身分管理與認證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85406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3E0D68-D875-4054-9874-F35A21E59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</a:rPr>
              <a:t>在閱讀完本章後，你將能夠回答下列的問題：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為何資訊系統容易受到破壞、發生錯誤與濫用？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安全與控制帶來哪些企業價值？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安全與控制的組織架構元件為何？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保護資訊資源最重要的工具與技術為何？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4D3A65-8F50-4969-956F-21E479B5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AEBC-C5C5-4637-938A-6F2616932A96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CFC2771-0ADA-4997-8A7E-FD00BA7A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學習目標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58280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401749E-0CEC-435F-BB95-36A0A380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生物辨識</a:t>
            </a:r>
            <a:r>
              <a:rPr lang="en-US" altLang="zh-TW" dirty="0">
                <a:solidFill>
                  <a:srgbClr val="FFFF00"/>
                </a:solidFill>
              </a:rPr>
              <a:t>(biometric authentication) </a:t>
            </a:r>
            <a:r>
              <a:rPr lang="zh-TW" altLang="en-US" dirty="0"/>
              <a:t>透過系統讀取與解譯個人的生理特徵，像是指紋、虹膜與聲音，來決定是否讓其登入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>
                <a:solidFill>
                  <a:srgbClr val="FFFF00"/>
                </a:solidFill>
              </a:rPr>
              <a:t>雙因子認證</a:t>
            </a:r>
            <a:r>
              <a:rPr lang="en-US" altLang="zh-TW" dirty="0">
                <a:solidFill>
                  <a:srgbClr val="FFFF00"/>
                </a:solidFill>
              </a:rPr>
              <a:t>(two-factor authentication) </a:t>
            </a:r>
            <a:r>
              <a:rPr lang="zh-TW" altLang="en-US" dirty="0"/>
              <a:t>透過多個階段流程來驗證使用者，進而提高安全性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2DD1936-9807-4291-A1D0-54CACB2D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30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F877E9E-F7D8-4BFF-AF7C-69E5AD7D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身分管理與認證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396905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4B7FB18A-9711-43C5-B54C-ABFBF399B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4534"/>
            <a:ext cx="8534152" cy="5156607"/>
          </a:xfrm>
        </p:spPr>
        <p:txBody>
          <a:bodyPr>
            <a:normAutofit/>
          </a:bodyPr>
          <a:lstStyle/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防火牆</a:t>
            </a:r>
            <a:r>
              <a:rPr lang="en-US" altLang="zh-TW" dirty="0">
                <a:solidFill>
                  <a:srgbClr val="FFFF00"/>
                </a:solidFill>
              </a:rPr>
              <a:t>(firewall) </a:t>
            </a:r>
            <a:r>
              <a:rPr lang="zh-TW" altLang="en-US" dirty="0"/>
              <a:t>能防止未經授權的使用者存取私有網路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20F9E8-85DC-48E6-B86E-639A2381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31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647352C3-012D-45C2-8FC2-BF36B45F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防火牆</a:t>
            </a:r>
          </a:p>
        </p:txBody>
      </p:sp>
    </p:spTree>
    <p:extLst>
      <p:ext uri="{BB962C8B-B14F-4D97-AF65-F5344CB8AC3E}">
        <p14:creationId xmlns:p14="http://schemas.microsoft.com/office/powerpoint/2010/main" val="139148357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63D193D-7A61-4A72-AD5A-1CB1E31A9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防毒軟體</a:t>
            </a:r>
            <a:r>
              <a:rPr lang="en-US" altLang="zh-TW" dirty="0">
                <a:solidFill>
                  <a:srgbClr val="FFFF00"/>
                </a:solidFill>
              </a:rPr>
              <a:t>(antivirus software) </a:t>
            </a:r>
            <a:r>
              <a:rPr lang="zh-TW" altLang="en-US" dirty="0"/>
              <a:t>能預防、偵測以及移除惡意軟體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028626F-104A-4AF6-B821-8FBBA593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32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119CD4E-EBC3-42B2-8351-9AA5262E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防毒軟體與反間諜軟體</a:t>
            </a:r>
          </a:p>
        </p:txBody>
      </p:sp>
    </p:spTree>
    <p:extLst>
      <p:ext uri="{BB962C8B-B14F-4D97-AF65-F5344CB8AC3E}">
        <p14:creationId xmlns:p14="http://schemas.microsoft.com/office/powerpoint/2010/main" val="202737933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61A0E3B-2EC0-4D4B-A07E-4E9072B4D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為了幫助企業降低成本和提升管理能力，安全防護廠商將防火牆、虛擬私有網路、入侵偵測系統、網頁內容過濾與垃圾郵件過濾軟體等各種安全防護工具予以整合，這種全面性的安全管理產品，稱為</a:t>
            </a:r>
            <a:r>
              <a:rPr lang="zh-TW" altLang="en-US" dirty="0">
                <a:solidFill>
                  <a:srgbClr val="FFFF00"/>
                </a:solidFill>
              </a:rPr>
              <a:t>整合式威脅管理</a:t>
            </a:r>
            <a:r>
              <a:rPr lang="en-US" altLang="zh-TW" dirty="0">
                <a:solidFill>
                  <a:srgbClr val="FFFF00"/>
                </a:solidFill>
              </a:rPr>
              <a:t>(unified threat management, </a:t>
            </a:r>
            <a:r>
              <a:rPr lang="en-US" altLang="zh-TW" dirty="0" err="1">
                <a:solidFill>
                  <a:srgbClr val="FFFF00"/>
                </a:solidFill>
              </a:rPr>
              <a:t>UTM</a:t>
            </a:r>
            <a:r>
              <a:rPr lang="en-US" altLang="zh-TW" dirty="0">
                <a:solidFill>
                  <a:srgbClr val="FFFF00"/>
                </a:solidFill>
              </a:rPr>
              <a:t>) </a:t>
            </a:r>
            <a:r>
              <a:rPr lang="zh-TW" altLang="en-US" dirty="0">
                <a:solidFill>
                  <a:srgbClr val="FFFF00"/>
                </a:solidFill>
              </a:rPr>
              <a:t>系統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115938F-231F-4F94-8C52-42E53B22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33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F897412-6F26-4C3A-96A2-312106E7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整合式威脅管理系統</a:t>
            </a:r>
          </a:p>
        </p:txBody>
      </p:sp>
    </p:spTree>
    <p:extLst>
      <p:ext uri="{BB962C8B-B14F-4D97-AF65-F5344CB8AC3E}">
        <p14:creationId xmlns:p14="http://schemas.microsoft.com/office/powerpoint/2010/main" val="145091295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9F43557A-D0E2-41BC-9E8C-419618BB0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加密</a:t>
            </a:r>
            <a:r>
              <a:rPr lang="en-US" altLang="zh-TW" dirty="0">
                <a:solidFill>
                  <a:srgbClr val="FFFF00"/>
                </a:solidFill>
              </a:rPr>
              <a:t>(encryption) </a:t>
            </a:r>
            <a:r>
              <a:rPr lang="zh-TW" altLang="en-US" dirty="0"/>
              <a:t>是將清楚的文字或資料轉成密碼文件的過程，進而讓只有發文者與指定的接收者才能讀取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安全通訊協議</a:t>
            </a:r>
            <a:r>
              <a:rPr lang="en-US" altLang="zh-TW" dirty="0">
                <a:solidFill>
                  <a:srgbClr val="FFFF00"/>
                </a:solidFill>
              </a:rPr>
              <a:t>(Secure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Sockets Layer, SSL)</a:t>
            </a:r>
            <a:r>
              <a:rPr lang="zh-TW" altLang="en-US" dirty="0"/>
              <a:t>，以及後來的傳輸層安全協議</a:t>
            </a:r>
            <a:r>
              <a:rPr lang="en-US" altLang="zh-TW" dirty="0"/>
              <a:t>(Transport Layer Security, TLS)</a:t>
            </a:r>
            <a:r>
              <a:rPr lang="zh-TW" altLang="en-US" dirty="0"/>
              <a:t>，讓用戶端與伺服器端的電腦，在一個安全的網站對話連線進行溝通時，得以管理加密和解密的活動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安全超文字傳輸協定</a:t>
            </a:r>
            <a:r>
              <a:rPr lang="en-US" altLang="zh-TW" dirty="0">
                <a:solidFill>
                  <a:srgbClr val="FFFF00"/>
                </a:solidFill>
              </a:rPr>
              <a:t>(Secure Hypertext Transfer Protocol, S-HTTP) </a:t>
            </a:r>
            <a:r>
              <a:rPr lang="zh-TW" altLang="en-US" dirty="0"/>
              <a:t>是一個用於加密網路傳輸資料的協定，但僅限於個別訊息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962641D-6E76-46DC-A05D-CCCADF6B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34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D744F8B-4981-44A9-9411-5D0180ED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加密與公開金鑰架構</a:t>
            </a:r>
          </a:p>
        </p:txBody>
      </p:sp>
    </p:spTree>
    <p:extLst>
      <p:ext uri="{BB962C8B-B14F-4D97-AF65-F5344CB8AC3E}">
        <p14:creationId xmlns:p14="http://schemas.microsoft.com/office/powerpoint/2010/main" val="189405882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9508F21D-794A-4642-B0FD-3C2107D39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916832"/>
            <a:ext cx="7605712" cy="1522839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46FDA126-B7A4-428F-97CA-C763B586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公開金鑰加密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20C03F3-EC54-4C69-B780-513B72D3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798922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2BFBD54-DB53-4588-8F56-2B5D9D5FA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377" y="1066800"/>
            <a:ext cx="7421884" cy="524192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FAFB37A9-D859-4898-80C1-41887B7C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數位認證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111D60-E7FA-45D0-93F8-2AEC229B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934486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0A6A0264-5C15-410D-8F86-F4EABE2A1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容錯電腦系統</a:t>
            </a:r>
            <a:r>
              <a:rPr lang="en-US" altLang="zh-TW" dirty="0">
                <a:solidFill>
                  <a:srgbClr val="FFFF00"/>
                </a:solidFill>
              </a:rPr>
              <a:t>(fault-tolerant computer systems) </a:t>
            </a:r>
            <a:r>
              <a:rPr lang="zh-TW" altLang="en-US" dirty="0"/>
              <a:t>包括備援的軟硬體與電源供應元件，用來打造出持續沒有中斷的服務環境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2E2713-0C00-4980-9994-27EEE2A9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37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CBBA0286-E7E9-4DC2-B782-135072AF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確保系統可用度</a:t>
            </a:r>
          </a:p>
        </p:txBody>
      </p:sp>
    </p:spTree>
    <p:extLst>
      <p:ext uri="{BB962C8B-B14F-4D97-AF65-F5344CB8AC3E}">
        <p14:creationId xmlns:p14="http://schemas.microsoft.com/office/powerpoint/2010/main" val="76736607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27BF24D-3223-4724-9839-689C275BB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solidFill>
                  <a:srgbClr val="92D050"/>
                </a:solidFill>
              </a:rPr>
              <a:t>BYOD </a:t>
            </a:r>
            <a:r>
              <a:rPr lang="zh-TW" altLang="en-US" dirty="0">
                <a:solidFill>
                  <a:srgbClr val="92D050"/>
                </a:solidFill>
              </a:rPr>
              <a:t>沒你想像中的安全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有人說：「智慧型手機就是你掌上的電腦。」請討論這句話所引發的安全意涵。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智慧型手機有哪些管理、組織和科技上的議題需要考量？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智慧型手機的安全弱點可能會對企業造成什麼問題？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個人或企業可以採取哪些步驟來讓自己的智慧型手機變得更為安全？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570FAB6-B76A-485B-8EAE-A3585D14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38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74182F2-7786-474D-9818-0F51DCFC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互動個案：科技的觀點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0F03D5-804F-4EB4-A6A3-8F39A285B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49" y="10533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4138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4CC0D8E7-6931-4011-BCE4-3FB7C635B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網路戰爭是一個嚴重的問題嗎？為什麼？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請評估管理、組織以及科技因素，在這個問題上所扮演的角色。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對這個問題來說，有什麼可行的解決方案？你認為這些解決方案會有效嗎？為什麼？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570FAB6-B76A-485B-8EAE-A3585D14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39</a:t>
            </a:fld>
            <a:endParaRPr lang="en-US" altLang="ko-KR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2F44D72A-6038-445C-8781-1DDBCA5A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個案研究：迫在眉睫的網路戰爭威脅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0F03D5-804F-4EB4-A6A3-8F39A285B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07" y="465313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41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F70EE336-69F8-426A-882A-7B33345A8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發生在</a:t>
            </a:r>
            <a:r>
              <a:rPr lang="en-US" altLang="zh-TW" dirty="0"/>
              <a:t>2012 </a:t>
            </a:r>
            <a:r>
              <a:rPr lang="zh-TW" altLang="en-US" dirty="0"/>
              <a:t>年</a:t>
            </a:r>
            <a:r>
              <a:rPr lang="en-US" altLang="zh-TW" dirty="0"/>
              <a:t>12 </a:t>
            </a:r>
            <a:r>
              <a:rPr lang="zh-TW" altLang="en-US" dirty="0"/>
              <a:t>月與</a:t>
            </a:r>
            <a:r>
              <a:rPr lang="en-US" altLang="zh-TW" dirty="0"/>
              <a:t>2013 </a:t>
            </a:r>
            <a:r>
              <a:rPr lang="zh-TW" altLang="en-US" dirty="0"/>
              <a:t>年</a:t>
            </a:r>
            <a:r>
              <a:rPr lang="en-US" altLang="zh-TW" dirty="0"/>
              <a:t>2 </a:t>
            </a:r>
            <a:r>
              <a:rPr lang="zh-TW" altLang="en-US" dirty="0"/>
              <a:t>月，透過數位入侵從銀行搬走</a:t>
            </a:r>
            <a:r>
              <a:rPr lang="en-US" altLang="zh-TW" dirty="0"/>
              <a:t>4,500 </a:t>
            </a:r>
            <a:r>
              <a:rPr lang="zh-TW" altLang="en-US" dirty="0"/>
              <a:t>萬美元的全球網路犯罪，為史上十大銀行搶案之一</a:t>
            </a:r>
            <a:endParaRPr lang="en-US" altLang="zh-TW" dirty="0"/>
          </a:p>
          <a:p>
            <a:r>
              <a:rPr lang="zh-TW" altLang="en-US" dirty="0"/>
              <a:t>由於處理付款業務的公司，所採用的網路安全嚴謹度遠低於財務機構，駭客找到兩家資料庫安全管理鬆散的中東銀行做為目標</a:t>
            </a:r>
            <a:endParaRPr lang="en-US" altLang="zh-TW" dirty="0"/>
          </a:p>
          <a:p>
            <a:r>
              <a:rPr lang="zh-TW" altLang="en-US" dirty="0"/>
              <a:t>多數國家已改用</a:t>
            </a:r>
            <a:br>
              <a:rPr lang="en-US" altLang="zh-TW" dirty="0"/>
            </a:br>
            <a:r>
              <a:rPr lang="en-US" altLang="zh-TW" dirty="0" err="1"/>
              <a:t>EMV</a:t>
            </a:r>
            <a:r>
              <a:rPr lang="en-US" altLang="zh-TW" dirty="0"/>
              <a:t> (</a:t>
            </a:r>
            <a:r>
              <a:rPr lang="en-US" altLang="zh-TW" dirty="0" err="1"/>
              <a:t>Europay</a:t>
            </a:r>
            <a:r>
              <a:rPr lang="en-US" altLang="zh-TW" dirty="0"/>
              <a:t>, </a:t>
            </a:r>
            <a:br>
              <a:rPr lang="en-US" altLang="zh-TW" dirty="0"/>
            </a:br>
            <a:r>
              <a:rPr lang="en-US" altLang="zh-TW" dirty="0"/>
              <a:t>MasterCard </a:t>
            </a:r>
            <a:r>
              <a:rPr lang="zh-TW" altLang="en-US" dirty="0"/>
              <a:t>和</a:t>
            </a:r>
            <a:br>
              <a:rPr lang="en-US" altLang="zh-TW" dirty="0"/>
            </a:br>
            <a:r>
              <a:rPr lang="en-US" altLang="zh-TW" dirty="0"/>
              <a:t>Visa)</a:t>
            </a:r>
            <a:r>
              <a:rPr lang="zh-TW" altLang="en-US" dirty="0"/>
              <a:t>科技將近</a:t>
            </a:r>
            <a:r>
              <a:rPr lang="en-US" altLang="zh-TW" dirty="0"/>
              <a:t>20</a:t>
            </a:r>
            <a:br>
              <a:rPr lang="en-US" altLang="zh-TW" dirty="0"/>
            </a:br>
            <a:r>
              <a:rPr lang="zh-TW" altLang="en-US" dirty="0"/>
              <a:t>年</a:t>
            </a:r>
          </a:p>
          <a:p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3A2711E1-D37F-44CA-88C5-8FA0E215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21 </a:t>
            </a:r>
            <a:r>
              <a:rPr lang="zh-TW" altLang="en-US" dirty="0"/>
              <a:t>世紀的銀行搶劫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3DBF315-BB37-4478-BE0F-1159DF0E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4</a:t>
            </a:fld>
            <a:endParaRPr lang="en-US" altLang="ko-KR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ED3753-E251-43B9-8110-88124D01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1"/>
            <a:ext cx="1219200" cy="12192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ED8781C-BE8C-4EA3-B4C1-F72397933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982837"/>
            <a:ext cx="3960440" cy="26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5578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982648D-F1F4-47CA-BD82-D777E7AB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40</a:t>
            </a:fld>
            <a:endParaRPr lang="en-US" altLang="ko-K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8E9B5E-D140-4383-9BD4-684CA1D46884}"/>
              </a:ext>
            </a:extLst>
          </p:cNvPr>
          <p:cNvSpPr/>
          <p:nvPr/>
        </p:nvSpPr>
        <p:spPr>
          <a:xfrm>
            <a:off x="2034177" y="3873361"/>
            <a:ext cx="5001463" cy="724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ignika" panose="02010003020600000004" pitchFamily="50" charset="0"/>
              </a:rPr>
              <a:t>THANKS FOR WATCHING</a:t>
            </a:r>
          </a:p>
        </p:txBody>
      </p:sp>
      <p:grpSp>
        <p:nvGrpSpPr>
          <p:cNvPr id="7" name="Group 76">
            <a:extLst>
              <a:ext uri="{FF2B5EF4-FFF2-40B4-BE49-F238E27FC236}">
                <a16:creationId xmlns:a16="http://schemas.microsoft.com/office/drawing/2014/main" id="{BD1C7305-024E-4639-B6C9-50EAB9AAA763}"/>
              </a:ext>
            </a:extLst>
          </p:cNvPr>
          <p:cNvGrpSpPr/>
          <p:nvPr/>
        </p:nvGrpSpPr>
        <p:grpSpPr>
          <a:xfrm>
            <a:off x="3059832" y="815665"/>
            <a:ext cx="3010442" cy="2428995"/>
            <a:chOff x="4585077" y="1387391"/>
            <a:chExt cx="3010442" cy="2428995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EAE3324B-7B40-40D5-BCB9-854C6BD9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366" y="3114261"/>
              <a:ext cx="9534" cy="1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1">
              <a:extLst>
                <a:ext uri="{FF2B5EF4-FFF2-40B4-BE49-F238E27FC236}">
                  <a16:creationId xmlns:a16="http://schemas.microsoft.com/office/drawing/2014/main" id="{4B148985-1A51-4264-AA62-33EAE8B08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107" y="3114261"/>
              <a:ext cx="9534" cy="1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71">
              <a:extLst>
                <a:ext uri="{FF2B5EF4-FFF2-40B4-BE49-F238E27FC236}">
                  <a16:creationId xmlns:a16="http://schemas.microsoft.com/office/drawing/2014/main" id="{FE5B4B9D-A72E-4533-8AD9-87AF274E2268}"/>
                </a:ext>
              </a:extLst>
            </p:cNvPr>
            <p:cNvGrpSpPr/>
            <p:nvPr/>
          </p:nvGrpSpPr>
          <p:grpSpPr>
            <a:xfrm>
              <a:off x="4585077" y="1387391"/>
              <a:ext cx="3010442" cy="1726871"/>
              <a:chOff x="4585077" y="1387391"/>
              <a:chExt cx="3010442" cy="1726871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F97310B-C50A-4ED9-95DB-BB34228B1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077" y="1387391"/>
                <a:ext cx="1505619" cy="1726870"/>
              </a:xfrm>
              <a:custGeom>
                <a:avLst/>
                <a:gdLst>
                  <a:gd name="T0" fmla="*/ 801 w 801"/>
                  <a:gd name="T1" fmla="*/ 0 h 901"/>
                  <a:gd name="T2" fmla="*/ 701 w 801"/>
                  <a:gd name="T3" fmla="*/ 901 h 901"/>
                  <a:gd name="T4" fmla="*/ 730 w 801"/>
                  <a:gd name="T5" fmla="*/ 901 h 901"/>
                  <a:gd name="T6" fmla="*/ 801 w 801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801" y="0"/>
                    </a:moveTo>
                    <a:cubicBezTo>
                      <a:pt x="0" y="0"/>
                      <a:pt x="701" y="901"/>
                      <a:pt x="701" y="901"/>
                    </a:cubicBezTo>
                    <a:cubicBezTo>
                      <a:pt x="730" y="901"/>
                      <a:pt x="730" y="901"/>
                      <a:pt x="730" y="901"/>
                    </a:cubicBezTo>
                    <a:cubicBezTo>
                      <a:pt x="571" y="663"/>
                      <a:pt x="244" y="79"/>
                      <a:pt x="801" y="0"/>
                    </a:cubicBezTo>
                  </a:path>
                </a:pathLst>
              </a:custGeom>
              <a:solidFill>
                <a:srgbClr val="00BBD6">
                  <a:alpha val="7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F48491AF-E5A9-4F4B-B3E7-B4966BDF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516" y="1387391"/>
                <a:ext cx="1047179" cy="1726870"/>
              </a:xfrm>
              <a:custGeom>
                <a:avLst/>
                <a:gdLst>
                  <a:gd name="T0" fmla="*/ 557 w 557"/>
                  <a:gd name="T1" fmla="*/ 0 h 901"/>
                  <a:gd name="T2" fmla="*/ 486 w 557"/>
                  <a:gd name="T3" fmla="*/ 901 h 901"/>
                  <a:gd name="T4" fmla="*/ 506 w 557"/>
                  <a:gd name="T5" fmla="*/ 901 h 901"/>
                  <a:gd name="T6" fmla="*/ 557 w 557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7" h="901">
                    <a:moveTo>
                      <a:pt x="557" y="0"/>
                    </a:moveTo>
                    <a:cubicBezTo>
                      <a:pt x="0" y="79"/>
                      <a:pt x="327" y="663"/>
                      <a:pt x="486" y="901"/>
                    </a:cubicBezTo>
                    <a:cubicBezTo>
                      <a:pt x="506" y="901"/>
                      <a:pt x="506" y="901"/>
                      <a:pt x="506" y="901"/>
                    </a:cubicBezTo>
                    <a:cubicBezTo>
                      <a:pt x="393" y="663"/>
                      <a:pt x="159" y="79"/>
                      <a:pt x="557" y="0"/>
                    </a:cubicBezTo>
                  </a:path>
                </a:pathLst>
              </a:custGeom>
              <a:solidFill>
                <a:srgbClr val="F49D15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96742004-1B24-4A07-B916-1CDC453E5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791" y="1387391"/>
                <a:ext cx="448905" cy="1726870"/>
              </a:xfrm>
              <a:custGeom>
                <a:avLst/>
                <a:gdLst>
                  <a:gd name="T0" fmla="*/ 239 w 239"/>
                  <a:gd name="T1" fmla="*/ 0 h 901"/>
                  <a:gd name="T2" fmla="*/ 208 w 239"/>
                  <a:gd name="T3" fmla="*/ 901 h 901"/>
                  <a:gd name="T4" fmla="*/ 239 w 239"/>
                  <a:gd name="T5" fmla="*/ 901 h 901"/>
                  <a:gd name="T6" fmla="*/ 239 w 239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9" h="901">
                    <a:moveTo>
                      <a:pt x="239" y="0"/>
                    </a:moveTo>
                    <a:cubicBezTo>
                      <a:pt x="0" y="79"/>
                      <a:pt x="140" y="663"/>
                      <a:pt x="208" y="901"/>
                    </a:cubicBezTo>
                    <a:cubicBezTo>
                      <a:pt x="239" y="901"/>
                      <a:pt x="239" y="901"/>
                      <a:pt x="239" y="901"/>
                    </a:cubicBezTo>
                    <a:cubicBezTo>
                      <a:pt x="239" y="0"/>
                      <a:pt x="239" y="0"/>
                      <a:pt x="239" y="0"/>
                    </a:cubicBezTo>
                  </a:path>
                </a:pathLst>
              </a:custGeom>
              <a:solidFill>
                <a:srgbClr val="0EBEA9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27126938-7B26-43AB-84FE-A9AA8F14F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256" y="1387391"/>
                <a:ext cx="748439" cy="1726870"/>
              </a:xfrm>
              <a:custGeom>
                <a:avLst/>
                <a:gdLst>
                  <a:gd name="T0" fmla="*/ 398 w 398"/>
                  <a:gd name="T1" fmla="*/ 0 h 901"/>
                  <a:gd name="T2" fmla="*/ 347 w 398"/>
                  <a:gd name="T3" fmla="*/ 901 h 901"/>
                  <a:gd name="T4" fmla="*/ 367 w 398"/>
                  <a:gd name="T5" fmla="*/ 901 h 901"/>
                  <a:gd name="T6" fmla="*/ 398 w 398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8" h="901">
                    <a:moveTo>
                      <a:pt x="398" y="0"/>
                    </a:moveTo>
                    <a:cubicBezTo>
                      <a:pt x="0" y="79"/>
                      <a:pt x="234" y="663"/>
                      <a:pt x="347" y="901"/>
                    </a:cubicBezTo>
                    <a:cubicBezTo>
                      <a:pt x="367" y="901"/>
                      <a:pt x="367" y="901"/>
                      <a:pt x="367" y="901"/>
                    </a:cubicBezTo>
                    <a:cubicBezTo>
                      <a:pt x="299" y="663"/>
                      <a:pt x="159" y="79"/>
                      <a:pt x="398" y="0"/>
                    </a:cubicBezTo>
                  </a:path>
                </a:pathLst>
              </a:custGeom>
              <a:solidFill>
                <a:srgbClr val="9BC319">
                  <a:alpha val="9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5063A000-3BFB-46B8-BB53-B6498FF45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1504824" cy="1726870"/>
              </a:xfrm>
              <a:custGeom>
                <a:avLst/>
                <a:gdLst>
                  <a:gd name="T0" fmla="*/ 0 w 801"/>
                  <a:gd name="T1" fmla="*/ 0 h 901"/>
                  <a:gd name="T2" fmla="*/ 100 w 801"/>
                  <a:gd name="T3" fmla="*/ 901 h 901"/>
                  <a:gd name="T4" fmla="*/ 71 w 801"/>
                  <a:gd name="T5" fmla="*/ 901 h 901"/>
                  <a:gd name="T6" fmla="*/ 0 w 801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0" y="0"/>
                    </a:moveTo>
                    <a:cubicBezTo>
                      <a:pt x="801" y="0"/>
                      <a:pt x="100" y="901"/>
                      <a:pt x="100" y="901"/>
                    </a:cubicBezTo>
                    <a:cubicBezTo>
                      <a:pt x="71" y="901"/>
                      <a:pt x="71" y="901"/>
                      <a:pt x="71" y="901"/>
                    </a:cubicBezTo>
                    <a:cubicBezTo>
                      <a:pt x="229" y="663"/>
                      <a:pt x="556" y="79"/>
                      <a:pt x="0" y="0"/>
                    </a:cubicBezTo>
                  </a:path>
                </a:pathLst>
              </a:custGeom>
              <a:solidFill>
                <a:srgbClr val="AC59C1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18F416FC-D508-47E1-A076-26D04D044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1044796" cy="1726870"/>
              </a:xfrm>
              <a:custGeom>
                <a:avLst/>
                <a:gdLst>
                  <a:gd name="T0" fmla="*/ 0 w 556"/>
                  <a:gd name="T1" fmla="*/ 0 h 901"/>
                  <a:gd name="T2" fmla="*/ 71 w 556"/>
                  <a:gd name="T3" fmla="*/ 901 h 901"/>
                  <a:gd name="T4" fmla="*/ 50 w 556"/>
                  <a:gd name="T5" fmla="*/ 901 h 901"/>
                  <a:gd name="T6" fmla="*/ 0 w 556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6" h="901">
                    <a:moveTo>
                      <a:pt x="0" y="0"/>
                    </a:moveTo>
                    <a:cubicBezTo>
                      <a:pt x="556" y="79"/>
                      <a:pt x="229" y="663"/>
                      <a:pt x="71" y="901"/>
                    </a:cubicBezTo>
                    <a:cubicBezTo>
                      <a:pt x="50" y="901"/>
                      <a:pt x="50" y="901"/>
                      <a:pt x="50" y="901"/>
                    </a:cubicBezTo>
                    <a:cubicBezTo>
                      <a:pt x="164" y="663"/>
                      <a:pt x="397" y="79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13BDC51B-08B5-471F-9A09-3995B2DBE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447316" cy="1726870"/>
              </a:xfrm>
              <a:custGeom>
                <a:avLst/>
                <a:gdLst>
                  <a:gd name="T0" fmla="*/ 0 w 238"/>
                  <a:gd name="T1" fmla="*/ 0 h 901"/>
                  <a:gd name="T2" fmla="*/ 30 w 238"/>
                  <a:gd name="T3" fmla="*/ 901 h 901"/>
                  <a:gd name="T4" fmla="*/ 0 w 238"/>
                  <a:gd name="T5" fmla="*/ 901 h 901"/>
                  <a:gd name="T6" fmla="*/ 0 w 238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901">
                    <a:moveTo>
                      <a:pt x="0" y="0"/>
                    </a:moveTo>
                    <a:cubicBezTo>
                      <a:pt x="238" y="79"/>
                      <a:pt x="98" y="663"/>
                      <a:pt x="30" y="901"/>
                    </a:cubicBezTo>
                    <a:cubicBezTo>
                      <a:pt x="0" y="901"/>
                      <a:pt x="0" y="901"/>
                      <a:pt x="0" y="90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3B48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B3B8653E-0A39-405D-9E8E-FF7B84B29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746056" cy="1726870"/>
              </a:xfrm>
              <a:custGeom>
                <a:avLst/>
                <a:gdLst>
                  <a:gd name="T0" fmla="*/ 0 w 397"/>
                  <a:gd name="T1" fmla="*/ 0 h 901"/>
                  <a:gd name="T2" fmla="*/ 50 w 397"/>
                  <a:gd name="T3" fmla="*/ 901 h 901"/>
                  <a:gd name="T4" fmla="*/ 30 w 397"/>
                  <a:gd name="T5" fmla="*/ 901 h 901"/>
                  <a:gd name="T6" fmla="*/ 0 w 397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901">
                    <a:moveTo>
                      <a:pt x="0" y="0"/>
                    </a:moveTo>
                    <a:cubicBezTo>
                      <a:pt x="397" y="79"/>
                      <a:pt x="164" y="663"/>
                      <a:pt x="50" y="901"/>
                    </a:cubicBezTo>
                    <a:cubicBezTo>
                      <a:pt x="30" y="901"/>
                      <a:pt x="30" y="901"/>
                      <a:pt x="30" y="901"/>
                    </a:cubicBezTo>
                    <a:cubicBezTo>
                      <a:pt x="98" y="663"/>
                      <a:pt x="238" y="79"/>
                      <a:pt x="0" y="0"/>
                    </a:cubicBezTo>
                  </a:path>
                </a:pathLst>
              </a:custGeom>
              <a:solidFill>
                <a:srgbClr val="937863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88C25655-892C-4CD9-9A3A-5F63A9155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8202" y="3111020"/>
                <a:ext cx="2384" cy="3241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  <a:gd name="T20" fmla="*/ 0 w 1"/>
                  <a:gd name="T21" fmla="*/ 2 h 2"/>
                  <a:gd name="T22" fmla="*/ 0 w 1"/>
                  <a:gd name="T23" fmla="*/ 2 h 2"/>
                  <a:gd name="T24" fmla="*/ 0 w 1"/>
                  <a:gd name="T25" fmla="*/ 2 h 2"/>
                  <a:gd name="T26" fmla="*/ 0 w 1"/>
                  <a:gd name="T27" fmla="*/ 2 h 2"/>
                  <a:gd name="T28" fmla="*/ 0 w 1"/>
                  <a:gd name="T29" fmla="*/ 2 h 2"/>
                  <a:gd name="T30" fmla="*/ 0 w 1"/>
                  <a:gd name="T31" fmla="*/ 1 h 2"/>
                  <a:gd name="T32" fmla="*/ 0 w 1"/>
                  <a:gd name="T33" fmla="*/ 2 h 2"/>
                  <a:gd name="T34" fmla="*/ 0 w 1"/>
                  <a:gd name="T35" fmla="*/ 1 h 2"/>
                  <a:gd name="T36" fmla="*/ 0 w 1"/>
                  <a:gd name="T37" fmla="*/ 1 h 2"/>
                  <a:gd name="T38" fmla="*/ 0 w 1"/>
                  <a:gd name="T39" fmla="*/ 1 h 2"/>
                  <a:gd name="T40" fmla="*/ 0 w 1"/>
                  <a:gd name="T41" fmla="*/ 1 h 2"/>
                  <a:gd name="T42" fmla="*/ 1 w 1"/>
                  <a:gd name="T43" fmla="*/ 1 h 2"/>
                  <a:gd name="T44" fmla="*/ 0 w 1"/>
                  <a:gd name="T45" fmla="*/ 1 h 2"/>
                  <a:gd name="T46" fmla="*/ 1 w 1"/>
                  <a:gd name="T47" fmla="*/ 1 h 2"/>
                  <a:gd name="T48" fmla="*/ 1 w 1"/>
                  <a:gd name="T49" fmla="*/ 0 h 2"/>
                  <a:gd name="T50" fmla="*/ 1 w 1"/>
                  <a:gd name="T51" fmla="*/ 0 h 2"/>
                  <a:gd name="T52" fmla="*/ 1 w 1"/>
                  <a:gd name="T5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5EC1D9BA-8566-4F35-99BB-8E0CB3BF8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175" y="2089160"/>
                <a:ext cx="567288" cy="1025101"/>
              </a:xfrm>
              <a:custGeom>
                <a:avLst/>
                <a:gdLst>
                  <a:gd name="T0" fmla="*/ 302 w 302"/>
                  <a:gd name="T1" fmla="*/ 0 h 535"/>
                  <a:gd name="T2" fmla="*/ 235 w 302"/>
                  <a:gd name="T3" fmla="*/ 11 h 535"/>
                  <a:gd name="T4" fmla="*/ 0 w 302"/>
                  <a:gd name="T5" fmla="*/ 535 h 535"/>
                  <a:gd name="T6" fmla="*/ 29 w 302"/>
                  <a:gd name="T7" fmla="*/ 535 h 535"/>
                  <a:gd name="T8" fmla="*/ 29 w 302"/>
                  <a:gd name="T9" fmla="*/ 535 h 535"/>
                  <a:gd name="T10" fmla="*/ 29 w 302"/>
                  <a:gd name="T11" fmla="*/ 535 h 535"/>
                  <a:gd name="T12" fmla="*/ 29 w 302"/>
                  <a:gd name="T13" fmla="*/ 535 h 535"/>
                  <a:gd name="T14" fmla="*/ 29 w 302"/>
                  <a:gd name="T15" fmla="*/ 535 h 535"/>
                  <a:gd name="T16" fmla="*/ 29 w 302"/>
                  <a:gd name="T17" fmla="*/ 535 h 535"/>
                  <a:gd name="T18" fmla="*/ 29 w 302"/>
                  <a:gd name="T19" fmla="*/ 535 h 535"/>
                  <a:gd name="T20" fmla="*/ 29 w 302"/>
                  <a:gd name="T21" fmla="*/ 535 h 535"/>
                  <a:gd name="T22" fmla="*/ 29 w 302"/>
                  <a:gd name="T23" fmla="*/ 535 h 535"/>
                  <a:gd name="T24" fmla="*/ 29 w 302"/>
                  <a:gd name="T25" fmla="*/ 535 h 535"/>
                  <a:gd name="T26" fmla="*/ 29 w 302"/>
                  <a:gd name="T27" fmla="*/ 535 h 535"/>
                  <a:gd name="T28" fmla="*/ 29 w 302"/>
                  <a:gd name="T29" fmla="*/ 535 h 535"/>
                  <a:gd name="T30" fmla="*/ 29 w 302"/>
                  <a:gd name="T31" fmla="*/ 534 h 535"/>
                  <a:gd name="T32" fmla="*/ 29 w 302"/>
                  <a:gd name="T33" fmla="*/ 534 h 535"/>
                  <a:gd name="T34" fmla="*/ 29 w 302"/>
                  <a:gd name="T35" fmla="*/ 534 h 535"/>
                  <a:gd name="T36" fmla="*/ 29 w 302"/>
                  <a:gd name="T37" fmla="*/ 534 h 535"/>
                  <a:gd name="T38" fmla="*/ 30 w 302"/>
                  <a:gd name="T39" fmla="*/ 534 h 535"/>
                  <a:gd name="T40" fmla="*/ 30 w 302"/>
                  <a:gd name="T41" fmla="*/ 533 h 535"/>
                  <a:gd name="T42" fmla="*/ 30 w 302"/>
                  <a:gd name="T43" fmla="*/ 533 h 535"/>
                  <a:gd name="T44" fmla="*/ 302 w 302"/>
                  <a:gd name="T45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2" h="535">
                    <a:moveTo>
                      <a:pt x="302" y="0"/>
                    </a:moveTo>
                    <a:cubicBezTo>
                      <a:pt x="280" y="3"/>
                      <a:pt x="257" y="7"/>
                      <a:pt x="235" y="11"/>
                    </a:cubicBezTo>
                    <a:cubicBezTo>
                      <a:pt x="207" y="200"/>
                      <a:pt x="81" y="413"/>
                      <a:pt x="0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30" y="534"/>
                      <a:pt x="30" y="534"/>
                    </a:cubicBezTo>
                    <a:cubicBezTo>
                      <a:pt x="30" y="534"/>
                      <a:pt x="30" y="533"/>
                      <a:pt x="30" y="533"/>
                    </a:cubicBezTo>
                    <a:cubicBezTo>
                      <a:pt x="30" y="533"/>
                      <a:pt x="30" y="533"/>
                      <a:pt x="30" y="533"/>
                    </a:cubicBezTo>
                    <a:cubicBezTo>
                      <a:pt x="49" y="508"/>
                      <a:pt x="253" y="238"/>
                      <a:pt x="302" y="0"/>
                    </a:cubicBezTo>
                  </a:path>
                </a:pathLst>
              </a:custGeom>
              <a:solidFill>
                <a:srgbClr val="AC5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2AFFB45D-B965-4535-9969-7985A4367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449" y="2110229"/>
                <a:ext cx="481480" cy="1004032"/>
              </a:xfrm>
              <a:custGeom>
                <a:avLst/>
                <a:gdLst>
                  <a:gd name="T0" fmla="*/ 256 w 256"/>
                  <a:gd name="T1" fmla="*/ 0 h 524"/>
                  <a:gd name="T2" fmla="*/ 166 w 256"/>
                  <a:gd name="T3" fmla="*/ 21 h 524"/>
                  <a:gd name="T4" fmla="*/ 0 w 256"/>
                  <a:gd name="T5" fmla="*/ 524 h 524"/>
                  <a:gd name="T6" fmla="*/ 21 w 256"/>
                  <a:gd name="T7" fmla="*/ 524 h 524"/>
                  <a:gd name="T8" fmla="*/ 256 w 256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524">
                    <a:moveTo>
                      <a:pt x="256" y="0"/>
                    </a:moveTo>
                    <a:cubicBezTo>
                      <a:pt x="226" y="6"/>
                      <a:pt x="196" y="13"/>
                      <a:pt x="166" y="21"/>
                    </a:cubicBezTo>
                    <a:cubicBezTo>
                      <a:pt x="142" y="205"/>
                      <a:pt x="56" y="407"/>
                      <a:pt x="0" y="524"/>
                    </a:cubicBezTo>
                    <a:cubicBezTo>
                      <a:pt x="21" y="524"/>
                      <a:pt x="21" y="524"/>
                      <a:pt x="21" y="524"/>
                    </a:cubicBezTo>
                    <a:cubicBezTo>
                      <a:pt x="102" y="402"/>
                      <a:pt x="228" y="189"/>
                      <a:pt x="256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DA72BD3D-4F09-4967-82E0-C9E5DDE06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805" y="3114261"/>
                <a:ext cx="1589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0 w 1"/>
                  <a:gd name="T10" fmla="*/ 1 w 1"/>
                  <a:gd name="T1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0">
                <a:extLst>
                  <a:ext uri="{FF2B5EF4-FFF2-40B4-BE49-F238E27FC236}">
                    <a16:creationId xmlns:a16="http://schemas.microsoft.com/office/drawing/2014/main" id="{57A51E7F-E5E7-41F8-95E6-235DD1F51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941" y="2568081"/>
                <a:ext cx="366275" cy="546181"/>
              </a:xfrm>
              <a:custGeom>
                <a:avLst/>
                <a:gdLst>
                  <a:gd name="T0" fmla="*/ 35 w 195"/>
                  <a:gd name="T1" fmla="*/ 0 h 285"/>
                  <a:gd name="T2" fmla="*/ 0 w 195"/>
                  <a:gd name="T3" fmla="*/ 26 h 285"/>
                  <a:gd name="T4" fmla="*/ 165 w 195"/>
                  <a:gd name="T5" fmla="*/ 285 h 285"/>
                  <a:gd name="T6" fmla="*/ 166 w 195"/>
                  <a:gd name="T7" fmla="*/ 285 h 285"/>
                  <a:gd name="T8" fmla="*/ 166 w 195"/>
                  <a:gd name="T9" fmla="*/ 285 h 285"/>
                  <a:gd name="T10" fmla="*/ 166 w 195"/>
                  <a:gd name="T11" fmla="*/ 285 h 285"/>
                  <a:gd name="T12" fmla="*/ 166 w 195"/>
                  <a:gd name="T13" fmla="*/ 285 h 285"/>
                  <a:gd name="T14" fmla="*/ 166 w 195"/>
                  <a:gd name="T15" fmla="*/ 285 h 285"/>
                  <a:gd name="T16" fmla="*/ 166 w 195"/>
                  <a:gd name="T17" fmla="*/ 285 h 285"/>
                  <a:gd name="T18" fmla="*/ 166 w 195"/>
                  <a:gd name="T19" fmla="*/ 285 h 285"/>
                  <a:gd name="T20" fmla="*/ 166 w 195"/>
                  <a:gd name="T21" fmla="*/ 285 h 285"/>
                  <a:gd name="T22" fmla="*/ 195 w 195"/>
                  <a:gd name="T23" fmla="*/ 285 h 285"/>
                  <a:gd name="T24" fmla="*/ 35 w 195"/>
                  <a:gd name="T2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5" h="285">
                    <a:moveTo>
                      <a:pt x="35" y="0"/>
                    </a:moveTo>
                    <a:cubicBezTo>
                      <a:pt x="23" y="8"/>
                      <a:pt x="11" y="17"/>
                      <a:pt x="0" y="26"/>
                    </a:cubicBezTo>
                    <a:cubicBezTo>
                      <a:pt x="76" y="169"/>
                      <a:pt x="162" y="280"/>
                      <a:pt x="165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95" y="285"/>
                      <a:pt x="195" y="285"/>
                      <a:pt x="195" y="285"/>
                    </a:cubicBezTo>
                    <a:cubicBezTo>
                      <a:pt x="147" y="213"/>
                      <a:pt x="84" y="111"/>
                      <a:pt x="35" y="0"/>
                    </a:cubicBezTo>
                  </a:path>
                </a:pathLst>
              </a:custGeom>
              <a:solidFill>
                <a:srgbClr val="00B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7DEEC0A2-C94A-4A94-9738-0B899C29A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092" y="2493528"/>
                <a:ext cx="338466" cy="620733"/>
              </a:xfrm>
              <a:custGeom>
                <a:avLst/>
                <a:gdLst>
                  <a:gd name="T0" fmla="*/ 54 w 180"/>
                  <a:gd name="T1" fmla="*/ 0 h 324"/>
                  <a:gd name="T2" fmla="*/ 0 w 180"/>
                  <a:gd name="T3" fmla="*/ 39 h 324"/>
                  <a:gd name="T4" fmla="*/ 160 w 180"/>
                  <a:gd name="T5" fmla="*/ 324 h 324"/>
                  <a:gd name="T6" fmla="*/ 160 w 180"/>
                  <a:gd name="T7" fmla="*/ 324 h 324"/>
                  <a:gd name="T8" fmla="*/ 180 w 180"/>
                  <a:gd name="T9" fmla="*/ 324 h 324"/>
                  <a:gd name="T10" fmla="*/ 54 w 180"/>
                  <a:gd name="T11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324">
                    <a:moveTo>
                      <a:pt x="54" y="0"/>
                    </a:moveTo>
                    <a:cubicBezTo>
                      <a:pt x="35" y="13"/>
                      <a:pt x="17" y="25"/>
                      <a:pt x="0" y="39"/>
                    </a:cubicBezTo>
                    <a:cubicBezTo>
                      <a:pt x="49" y="150"/>
                      <a:pt x="112" y="252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80" y="324"/>
                      <a:pt x="180" y="324"/>
                      <a:pt x="180" y="324"/>
                    </a:cubicBezTo>
                    <a:cubicBezTo>
                      <a:pt x="142" y="244"/>
                      <a:pt x="91" y="126"/>
                      <a:pt x="54" y="0"/>
                    </a:cubicBezTo>
                  </a:path>
                </a:pathLst>
              </a:custGeom>
              <a:solidFill>
                <a:srgbClr val="F49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53CD061B-927F-4EEB-815E-10CF4E4A7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8558" y="2303904"/>
                <a:ext cx="212138" cy="810357"/>
              </a:xfrm>
              <a:custGeom>
                <a:avLst/>
                <a:gdLst>
                  <a:gd name="T0" fmla="*/ 113 w 113"/>
                  <a:gd name="T1" fmla="*/ 0 h 423"/>
                  <a:gd name="T2" fmla="*/ 108 w 113"/>
                  <a:gd name="T3" fmla="*/ 2 h 423"/>
                  <a:gd name="T4" fmla="*/ 0 w 113"/>
                  <a:gd name="T5" fmla="*/ 59 h 423"/>
                  <a:gd name="T6" fmla="*/ 82 w 113"/>
                  <a:gd name="T7" fmla="*/ 423 h 423"/>
                  <a:gd name="T8" fmla="*/ 82 w 113"/>
                  <a:gd name="T9" fmla="*/ 423 h 423"/>
                  <a:gd name="T10" fmla="*/ 113 w 113"/>
                  <a:gd name="T11" fmla="*/ 423 h 423"/>
                  <a:gd name="T12" fmla="*/ 113 w 113"/>
                  <a:gd name="T13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423">
                    <a:moveTo>
                      <a:pt x="113" y="0"/>
                    </a:moveTo>
                    <a:cubicBezTo>
                      <a:pt x="111" y="0"/>
                      <a:pt x="110" y="1"/>
                      <a:pt x="108" y="2"/>
                    </a:cubicBezTo>
                    <a:cubicBezTo>
                      <a:pt x="71" y="20"/>
                      <a:pt x="35" y="39"/>
                      <a:pt x="0" y="59"/>
                    </a:cubicBezTo>
                    <a:cubicBezTo>
                      <a:pt x="22" y="199"/>
                      <a:pt x="57" y="335"/>
                      <a:pt x="82" y="423"/>
                    </a:cubicBezTo>
                    <a:cubicBezTo>
                      <a:pt x="82" y="423"/>
                      <a:pt x="82" y="423"/>
                      <a:pt x="82" y="423"/>
                    </a:cubicBezTo>
                    <a:cubicBezTo>
                      <a:pt x="113" y="423"/>
                      <a:pt x="113" y="423"/>
                      <a:pt x="113" y="423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0EB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3E2FEEE0-02C5-4A7B-80A8-7635E575A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7791" y="2416544"/>
                <a:ext cx="274904" cy="697717"/>
              </a:xfrm>
              <a:custGeom>
                <a:avLst/>
                <a:gdLst>
                  <a:gd name="T0" fmla="*/ 64 w 146"/>
                  <a:gd name="T1" fmla="*/ 0 h 364"/>
                  <a:gd name="T2" fmla="*/ 0 w 146"/>
                  <a:gd name="T3" fmla="*/ 40 h 364"/>
                  <a:gd name="T4" fmla="*/ 126 w 146"/>
                  <a:gd name="T5" fmla="*/ 364 h 364"/>
                  <a:gd name="T6" fmla="*/ 126 w 146"/>
                  <a:gd name="T7" fmla="*/ 364 h 364"/>
                  <a:gd name="T8" fmla="*/ 146 w 146"/>
                  <a:gd name="T9" fmla="*/ 364 h 364"/>
                  <a:gd name="T10" fmla="*/ 64 w 146"/>
                  <a:gd name="T1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364">
                    <a:moveTo>
                      <a:pt x="64" y="0"/>
                    </a:moveTo>
                    <a:cubicBezTo>
                      <a:pt x="42" y="13"/>
                      <a:pt x="21" y="26"/>
                      <a:pt x="0" y="40"/>
                    </a:cubicBezTo>
                    <a:cubicBezTo>
                      <a:pt x="37" y="166"/>
                      <a:pt x="88" y="284"/>
                      <a:pt x="126" y="364"/>
                    </a:cubicBezTo>
                    <a:cubicBezTo>
                      <a:pt x="126" y="364"/>
                      <a:pt x="126" y="364"/>
                      <a:pt x="126" y="364"/>
                    </a:cubicBezTo>
                    <a:cubicBezTo>
                      <a:pt x="146" y="364"/>
                      <a:pt x="146" y="364"/>
                      <a:pt x="146" y="364"/>
                    </a:cubicBezTo>
                    <a:cubicBezTo>
                      <a:pt x="121" y="276"/>
                      <a:pt x="86" y="140"/>
                      <a:pt x="64" y="0"/>
                    </a:cubicBezTo>
                  </a:path>
                </a:pathLst>
              </a:custGeom>
              <a:solidFill>
                <a:srgbClr val="9BC3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715938E7-96A6-49C9-89F4-D90D62E27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2204231"/>
                <a:ext cx="238356" cy="910031"/>
              </a:xfrm>
              <a:custGeom>
                <a:avLst/>
                <a:gdLst>
                  <a:gd name="T0" fmla="*/ 127 w 127"/>
                  <a:gd name="T1" fmla="*/ 0 h 475"/>
                  <a:gd name="T2" fmla="*/ 0 w 127"/>
                  <a:gd name="T3" fmla="*/ 52 h 475"/>
                  <a:gd name="T4" fmla="*/ 0 w 127"/>
                  <a:gd name="T5" fmla="*/ 475 h 475"/>
                  <a:gd name="T6" fmla="*/ 30 w 127"/>
                  <a:gd name="T7" fmla="*/ 475 h 475"/>
                  <a:gd name="T8" fmla="*/ 127 w 127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475">
                    <a:moveTo>
                      <a:pt x="127" y="0"/>
                    </a:moveTo>
                    <a:cubicBezTo>
                      <a:pt x="84" y="15"/>
                      <a:pt x="42" y="32"/>
                      <a:pt x="0" y="52"/>
                    </a:cubicBezTo>
                    <a:cubicBezTo>
                      <a:pt x="0" y="475"/>
                      <a:pt x="0" y="475"/>
                      <a:pt x="0" y="475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62" y="363"/>
                      <a:pt x="110" y="176"/>
                      <a:pt x="127" y="0"/>
                    </a:cubicBezTo>
                  </a:path>
                </a:pathLst>
              </a:custGeom>
              <a:solidFill>
                <a:srgbClr val="F13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7C4BF8AB-E2C5-4B4F-9BEC-3DF447E29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106" y="2149937"/>
                <a:ext cx="349589" cy="964325"/>
              </a:xfrm>
              <a:custGeom>
                <a:avLst/>
                <a:gdLst>
                  <a:gd name="T0" fmla="*/ 186 w 186"/>
                  <a:gd name="T1" fmla="*/ 0 h 503"/>
                  <a:gd name="T2" fmla="*/ 97 w 186"/>
                  <a:gd name="T3" fmla="*/ 28 h 503"/>
                  <a:gd name="T4" fmla="*/ 0 w 186"/>
                  <a:gd name="T5" fmla="*/ 503 h 503"/>
                  <a:gd name="T6" fmla="*/ 20 w 186"/>
                  <a:gd name="T7" fmla="*/ 503 h 503"/>
                  <a:gd name="T8" fmla="*/ 186 w 186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503">
                    <a:moveTo>
                      <a:pt x="186" y="0"/>
                    </a:moveTo>
                    <a:cubicBezTo>
                      <a:pt x="156" y="8"/>
                      <a:pt x="127" y="17"/>
                      <a:pt x="97" y="28"/>
                    </a:cubicBezTo>
                    <a:cubicBezTo>
                      <a:pt x="80" y="204"/>
                      <a:pt x="32" y="391"/>
                      <a:pt x="0" y="503"/>
                    </a:cubicBezTo>
                    <a:cubicBezTo>
                      <a:pt x="20" y="503"/>
                      <a:pt x="20" y="503"/>
                      <a:pt x="20" y="503"/>
                    </a:cubicBezTo>
                    <a:cubicBezTo>
                      <a:pt x="76" y="386"/>
                      <a:pt x="162" y="184"/>
                      <a:pt x="186" y="0"/>
                    </a:cubicBezTo>
                  </a:path>
                </a:pathLst>
              </a:custGeom>
              <a:solidFill>
                <a:srgbClr val="93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7BAFEB13-ADC5-4642-99CB-F2D254393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859" y="1584308"/>
                <a:ext cx="162877" cy="761736"/>
              </a:xfrm>
              <a:custGeom>
                <a:avLst/>
                <a:gdLst>
                  <a:gd name="T0" fmla="*/ 87 w 87"/>
                  <a:gd name="T1" fmla="*/ 0 h 397"/>
                  <a:gd name="T2" fmla="*/ 82 w 87"/>
                  <a:gd name="T3" fmla="*/ 397 h 397"/>
                  <a:gd name="T4" fmla="*/ 82 w 87"/>
                  <a:gd name="T5" fmla="*/ 397 h 397"/>
                  <a:gd name="T6" fmla="*/ 87 w 87"/>
                  <a:gd name="T7" fmla="*/ 0 h 397"/>
                  <a:gd name="T8" fmla="*/ 87 w 87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97">
                    <a:moveTo>
                      <a:pt x="87" y="0"/>
                    </a:moveTo>
                    <a:cubicBezTo>
                      <a:pt x="0" y="98"/>
                      <a:pt x="24" y="251"/>
                      <a:pt x="82" y="397"/>
                    </a:cubicBezTo>
                    <a:cubicBezTo>
                      <a:pt x="82" y="397"/>
                      <a:pt x="82" y="397"/>
                      <a:pt x="82" y="397"/>
                    </a:cubicBezTo>
                    <a:cubicBezTo>
                      <a:pt x="24" y="251"/>
                      <a:pt x="0" y="98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solidFill>
                <a:srgbClr val="A35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A11835CD-0BD4-4A48-ABCA-2BCB634C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51" y="3115443"/>
              <a:ext cx="342208" cy="142588"/>
            </a:xfrm>
            <a:custGeom>
              <a:avLst/>
              <a:gdLst>
                <a:gd name="T0" fmla="*/ 0 w 24"/>
                <a:gd name="T1" fmla="*/ 0 h 10"/>
                <a:gd name="T2" fmla="*/ 5 w 24"/>
                <a:gd name="T3" fmla="*/ 10 h 10"/>
                <a:gd name="T4" fmla="*/ 19 w 24"/>
                <a:gd name="T5" fmla="*/ 10 h 10"/>
                <a:gd name="T6" fmla="*/ 24 w 24"/>
                <a:gd name="T7" fmla="*/ 0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5" y="10"/>
                  </a:lnTo>
                  <a:lnTo>
                    <a:pt x="19" y="10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166E3458-3B20-4753-ADEA-F41D33567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644" y="3557464"/>
              <a:ext cx="342208" cy="4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id="{32C8E92D-D2A8-404F-8B75-55543AAB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747" y="3258031"/>
              <a:ext cx="14258" cy="29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ECBABDCE-354B-4648-878F-5CDCEDC66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43" y="3115442"/>
              <a:ext cx="186878" cy="155731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0 h 10"/>
                <a:gd name="T4" fmla="*/ 5 w 12"/>
                <a:gd name="T5" fmla="*/ 0 h 10"/>
                <a:gd name="T6" fmla="*/ 3 w 12"/>
                <a:gd name="T7" fmla="*/ 0 h 10"/>
                <a:gd name="T8" fmla="*/ 0 w 12"/>
                <a:gd name="T9" fmla="*/ 0 h 10"/>
                <a:gd name="T10" fmla="*/ 0 w 12"/>
                <a:gd name="T11" fmla="*/ 0 h 10"/>
                <a:gd name="T12" fmla="*/ 5 w 12"/>
                <a:gd name="T13" fmla="*/ 10 h 10"/>
                <a:gd name="T14" fmla="*/ 5 w 12"/>
                <a:gd name="T15" fmla="*/ 10 h 10"/>
                <a:gd name="T16" fmla="*/ 7 w 12"/>
                <a:gd name="T17" fmla="*/ 10 h 10"/>
                <a:gd name="T18" fmla="*/ 12 w 12"/>
                <a:gd name="T19" fmla="*/ 10 h 10"/>
                <a:gd name="T20" fmla="*/ 12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E3CF02BA-CEFA-4795-9DDA-1237E0AD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34" y="3115442"/>
              <a:ext cx="171105" cy="142588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0 h 10"/>
                <a:gd name="T4" fmla="*/ 5 w 12"/>
                <a:gd name="T5" fmla="*/ 0 h 10"/>
                <a:gd name="T6" fmla="*/ 3 w 12"/>
                <a:gd name="T7" fmla="*/ 0 h 10"/>
                <a:gd name="T8" fmla="*/ 0 w 12"/>
                <a:gd name="T9" fmla="*/ 0 h 10"/>
                <a:gd name="T10" fmla="*/ 0 w 12"/>
                <a:gd name="T11" fmla="*/ 0 h 10"/>
                <a:gd name="T12" fmla="*/ 5 w 12"/>
                <a:gd name="T13" fmla="*/ 10 h 10"/>
                <a:gd name="T14" fmla="*/ 5 w 12"/>
                <a:gd name="T15" fmla="*/ 10 h 10"/>
                <a:gd name="T16" fmla="*/ 7 w 12"/>
                <a:gd name="T17" fmla="*/ 10 h 10"/>
                <a:gd name="T18" fmla="*/ 12 w 12"/>
                <a:gd name="T19" fmla="*/ 10 h 10"/>
                <a:gd name="T20" fmla="*/ 12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75D5E59A-1D5F-4287-9CFF-23C69573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20" y="3557499"/>
              <a:ext cx="171104" cy="42776"/>
            </a:xfrm>
            <a:custGeom>
              <a:avLst/>
              <a:gdLst>
                <a:gd name="T0" fmla="*/ 12 w 12"/>
                <a:gd name="T1" fmla="*/ 0 h 3"/>
                <a:gd name="T2" fmla="*/ 12 w 12"/>
                <a:gd name="T3" fmla="*/ 0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0 w 12"/>
                <a:gd name="T11" fmla="*/ 3 h 3"/>
                <a:gd name="T12" fmla="*/ 12 w 12"/>
                <a:gd name="T13" fmla="*/ 3 h 3"/>
                <a:gd name="T14" fmla="*/ 12 w 12"/>
                <a:gd name="T15" fmla="*/ 0 h 3"/>
                <a:gd name="T16" fmla="*/ 12 w 1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72">
              <a:extLst>
                <a:ext uri="{FF2B5EF4-FFF2-40B4-BE49-F238E27FC236}">
                  <a16:creationId xmlns:a16="http://schemas.microsoft.com/office/drawing/2014/main" id="{7B94C398-4528-4C8A-A8E9-2F61D6FEEF9E}"/>
                </a:ext>
              </a:extLst>
            </p:cNvPr>
            <p:cNvGrpSpPr/>
            <p:nvPr/>
          </p:nvGrpSpPr>
          <p:grpSpPr>
            <a:xfrm>
              <a:off x="5922661" y="3235013"/>
              <a:ext cx="342247" cy="581373"/>
              <a:chOff x="5922661" y="3235013"/>
              <a:chExt cx="342247" cy="581373"/>
            </a:xfrm>
          </p:grpSpPr>
          <p:grpSp>
            <p:nvGrpSpPr>
              <p:cNvPr id="19" name="Group 69">
                <a:extLst>
                  <a:ext uri="{FF2B5EF4-FFF2-40B4-BE49-F238E27FC236}">
                    <a16:creationId xmlns:a16="http://schemas.microsoft.com/office/drawing/2014/main" id="{76016C9A-498A-42B0-B3E1-B63FEA0BA773}"/>
                  </a:ext>
                </a:extLst>
              </p:cNvPr>
              <p:cNvGrpSpPr/>
              <p:nvPr/>
            </p:nvGrpSpPr>
            <p:grpSpPr>
              <a:xfrm>
                <a:off x="5922661" y="3235013"/>
                <a:ext cx="342247" cy="579783"/>
                <a:chOff x="5922661" y="3258031"/>
                <a:chExt cx="342247" cy="579783"/>
              </a:xfrm>
            </p:grpSpPr>
            <p:cxnSp>
              <p:nvCxnSpPr>
                <p:cNvPr id="21" name="Straight Connector 43">
                  <a:extLst>
                    <a:ext uri="{FF2B5EF4-FFF2-40B4-BE49-F238E27FC236}">
                      <a16:creationId xmlns:a16="http://schemas.microsoft.com/office/drawing/2014/main" id="{007435DC-BE03-4B67-8367-4F22AF89D6DD}"/>
                    </a:ext>
                  </a:extLst>
                </p:cNvPr>
                <p:cNvCxnSpPr/>
                <p:nvPr/>
              </p:nvCxnSpPr>
              <p:spPr>
                <a:xfrm>
                  <a:off x="6187638" y="3268792"/>
                  <a:ext cx="74884" cy="3076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44">
                  <a:extLst>
                    <a:ext uri="{FF2B5EF4-FFF2-40B4-BE49-F238E27FC236}">
                      <a16:creationId xmlns:a16="http://schemas.microsoft.com/office/drawing/2014/main" id="{0B1B4ACD-8BB3-4F7F-AD31-6BFF6EAC3DF5}"/>
                    </a:ext>
                  </a:extLst>
                </p:cNvPr>
                <p:cNvCxnSpPr/>
                <p:nvPr/>
              </p:nvCxnSpPr>
              <p:spPr>
                <a:xfrm flipH="1">
                  <a:off x="6093805" y="3258031"/>
                  <a:ext cx="1" cy="29943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47">
                  <a:extLst>
                    <a:ext uri="{FF2B5EF4-FFF2-40B4-BE49-F238E27FC236}">
                      <a16:creationId xmlns:a16="http://schemas.microsoft.com/office/drawing/2014/main" id="{6D38C3B8-6425-4435-970A-2A171C7C5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2700" y="3566899"/>
                  <a:ext cx="342208" cy="270915"/>
                </a:xfrm>
                <a:custGeom>
                  <a:avLst/>
                  <a:gdLst>
                    <a:gd name="T0" fmla="*/ 5 w 10"/>
                    <a:gd name="T1" fmla="*/ 0 h 8"/>
                    <a:gd name="T2" fmla="*/ 5 w 10"/>
                    <a:gd name="T3" fmla="*/ 0 h 8"/>
                    <a:gd name="T4" fmla="*/ 5 w 10"/>
                    <a:gd name="T5" fmla="*/ 0 h 8"/>
                    <a:gd name="T6" fmla="*/ 5 w 10"/>
                    <a:gd name="T7" fmla="*/ 0 h 8"/>
                    <a:gd name="T8" fmla="*/ 5 w 10"/>
                    <a:gd name="T9" fmla="*/ 0 h 8"/>
                    <a:gd name="T10" fmla="*/ 0 w 10"/>
                    <a:gd name="T11" fmla="*/ 0 h 8"/>
                    <a:gd name="T12" fmla="*/ 1 w 10"/>
                    <a:gd name="T13" fmla="*/ 7 h 8"/>
                    <a:gd name="T14" fmla="*/ 3 w 10"/>
                    <a:gd name="T15" fmla="*/ 8 h 8"/>
                    <a:gd name="T16" fmla="*/ 5 w 10"/>
                    <a:gd name="T17" fmla="*/ 8 h 8"/>
                    <a:gd name="T18" fmla="*/ 5 w 10"/>
                    <a:gd name="T19" fmla="*/ 8 h 8"/>
                    <a:gd name="T20" fmla="*/ 7 w 10"/>
                    <a:gd name="T21" fmla="*/ 8 h 8"/>
                    <a:gd name="T22" fmla="*/ 9 w 10"/>
                    <a:gd name="T23" fmla="*/ 7 h 8"/>
                    <a:gd name="T24" fmla="*/ 10 w 10"/>
                    <a:gd name="T25" fmla="*/ 0 h 8"/>
                    <a:gd name="T26" fmla="*/ 5 w 10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8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3" y="8"/>
                      </a:cubicBezTo>
                      <a:cubicBezTo>
                        <a:pt x="4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48">
                  <a:extLst>
                    <a:ext uri="{FF2B5EF4-FFF2-40B4-BE49-F238E27FC236}">
                      <a16:creationId xmlns:a16="http://schemas.microsoft.com/office/drawing/2014/main" id="{D7343E96-1A98-49B5-9E29-1B76E7D3F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2695" y="3524123"/>
                  <a:ext cx="342208" cy="4277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5" name="Straight Connector 60">
                  <a:extLst>
                    <a:ext uri="{FF2B5EF4-FFF2-40B4-BE49-F238E27FC236}">
                      <a16:creationId xmlns:a16="http://schemas.microsoft.com/office/drawing/2014/main" id="{FF9E5BE7-52AD-4B76-8876-EC10E4BF8251}"/>
                    </a:ext>
                  </a:extLst>
                </p:cNvPr>
                <p:cNvCxnSpPr/>
                <p:nvPr/>
              </p:nvCxnSpPr>
              <p:spPr>
                <a:xfrm flipH="1">
                  <a:off x="5922661" y="3271173"/>
                  <a:ext cx="72552" cy="2862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Freeform 53">
                <a:extLst>
                  <a:ext uri="{FF2B5EF4-FFF2-40B4-BE49-F238E27FC236}">
                    <a16:creationId xmlns:a16="http://schemas.microsoft.com/office/drawing/2014/main" id="{70C75824-8EAF-4782-B311-A71572BDE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672" y="3545471"/>
                <a:ext cx="171104" cy="270915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0 h 8"/>
                  <a:gd name="T4" fmla="*/ 1 w 5"/>
                  <a:gd name="T5" fmla="*/ 7 h 8"/>
                  <a:gd name="T6" fmla="*/ 3 w 5"/>
                  <a:gd name="T7" fmla="*/ 8 h 8"/>
                  <a:gd name="T8" fmla="*/ 5 w 5"/>
                  <a:gd name="T9" fmla="*/ 8 h 8"/>
                  <a:gd name="T10" fmla="*/ 5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B7232A63-0C54-4517-A301-FE676B96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54" y="3115443"/>
              <a:ext cx="373753" cy="155731"/>
            </a:xfrm>
            <a:custGeom>
              <a:avLst/>
              <a:gdLst>
                <a:gd name="T0" fmla="*/ 0 w 24"/>
                <a:gd name="T1" fmla="*/ 0 h 10"/>
                <a:gd name="T2" fmla="*/ 5 w 24"/>
                <a:gd name="T3" fmla="*/ 10 h 10"/>
                <a:gd name="T4" fmla="*/ 19 w 24"/>
                <a:gd name="T5" fmla="*/ 10 h 10"/>
                <a:gd name="T6" fmla="*/ 24 w 24"/>
                <a:gd name="T7" fmla="*/ 0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5" y="10"/>
                  </a:lnTo>
                  <a:lnTo>
                    <a:pt x="19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869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BBCF3BE-D4BF-49D6-8A95-70FCEF7E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21 </a:t>
            </a:r>
            <a:r>
              <a:rPr lang="zh-TW" altLang="en-US" dirty="0"/>
              <a:t>世紀的銀行搶劫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E4D922-F4E2-4CA7-A08E-CD93B30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9D1C74-7EFF-454B-AF97-FA2407065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1"/>
            <a:ext cx="1219200" cy="1219200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CBFB810C-8AFB-43B0-B0F4-BB0505F95FED}"/>
              </a:ext>
            </a:extLst>
          </p:cNvPr>
          <p:cNvGrpSpPr/>
          <p:nvPr/>
        </p:nvGrpSpPr>
        <p:grpSpPr>
          <a:xfrm>
            <a:off x="1186592" y="1556792"/>
            <a:ext cx="7910577" cy="3758600"/>
            <a:chOff x="1186592" y="1556792"/>
            <a:chExt cx="7910577" cy="37586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3AFCA63-4673-4FD5-97E3-41B7212A759B}"/>
                </a:ext>
              </a:extLst>
            </p:cNvPr>
            <p:cNvSpPr/>
            <p:nvPr/>
          </p:nvSpPr>
          <p:spPr>
            <a:xfrm>
              <a:off x="3419872" y="2420888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管理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D315F48-1DA7-4A29-886A-F590D27CC391}"/>
                </a:ext>
              </a:extLst>
            </p:cNvPr>
            <p:cNvSpPr/>
            <p:nvPr/>
          </p:nvSpPr>
          <p:spPr>
            <a:xfrm>
              <a:off x="3419872" y="3573017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組織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F7751B5-1DC0-4E4F-889F-3178CC62803D}"/>
                </a:ext>
              </a:extLst>
            </p:cNvPr>
            <p:cNvSpPr/>
            <p:nvPr/>
          </p:nvSpPr>
          <p:spPr>
            <a:xfrm>
              <a:off x="3419872" y="4739328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科技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66302C2-F4CF-40C5-97FF-BD4E392FB2EE}"/>
                </a:ext>
              </a:extLst>
            </p:cNvPr>
            <p:cNvSpPr/>
            <p:nvPr/>
          </p:nvSpPr>
          <p:spPr>
            <a:xfrm>
              <a:off x="5220072" y="1556792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企業挑戰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0A7498C-7C20-4700-9B1C-371B262593D5}"/>
                </a:ext>
              </a:extLst>
            </p:cNvPr>
            <p:cNvSpPr/>
            <p:nvPr/>
          </p:nvSpPr>
          <p:spPr>
            <a:xfrm>
              <a:off x="5220072" y="3573017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資訊系統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35CF8A0-2E8D-4FCB-A92A-13D1BE78C00A}"/>
                </a:ext>
              </a:extLst>
            </p:cNvPr>
            <p:cNvSpPr/>
            <p:nvPr/>
          </p:nvSpPr>
          <p:spPr>
            <a:xfrm>
              <a:off x="7534672" y="3399729"/>
              <a:ext cx="1285800" cy="7493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企業</a:t>
              </a:r>
              <a:endParaRPr lang="en-US" altLang="zh-TW" b="1" dirty="0"/>
            </a:p>
            <a:p>
              <a:pPr algn="ctr"/>
              <a:r>
                <a:rPr lang="zh-TW" altLang="en-US" b="1" dirty="0"/>
                <a:t>解決方案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08BF18E-3183-4A86-9547-396D6B0360D8}"/>
                </a:ext>
              </a:extLst>
            </p:cNvPr>
            <p:cNvSpPr txBox="1"/>
            <p:nvPr/>
          </p:nvSpPr>
          <p:spPr>
            <a:xfrm>
              <a:off x="5220072" y="2122195"/>
              <a:ext cx="23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過時的卡片保護技術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薄弱的網路和資料庫安全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9E760E73-98DF-4792-AD20-98402E73AA46}"/>
                </a:ext>
              </a:extLst>
            </p:cNvPr>
            <p:cNvSpPr txBox="1"/>
            <p:nvPr/>
          </p:nvSpPr>
          <p:spPr>
            <a:xfrm>
              <a:off x="7501860" y="4202258"/>
              <a:ext cx="1595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保護財務資產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降低營運成本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80ACB77-D06F-4DDF-A00F-AF08902CADFD}"/>
                </a:ext>
              </a:extLst>
            </p:cNvPr>
            <p:cNvSpPr txBox="1"/>
            <p:nvPr/>
          </p:nvSpPr>
          <p:spPr>
            <a:xfrm>
              <a:off x="5220072" y="4219637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預防資料與 </a:t>
              </a:r>
              <a:r>
                <a:rPr lang="en-US" altLang="zh-TW" sz="1600" dirty="0"/>
                <a:t>ID </a:t>
              </a:r>
              <a:r>
                <a:rPr lang="zh-TW" altLang="en-US" sz="1600" dirty="0"/>
                <a:t>竊賊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E21BE5DF-A62F-4CA6-B1F2-B9E50C7318CD}"/>
                </a:ext>
              </a:extLst>
            </p:cNvPr>
            <p:cNvSpPr txBox="1"/>
            <p:nvPr/>
          </p:nvSpPr>
          <p:spPr>
            <a:xfrm>
              <a:off x="1186592" y="2366273"/>
              <a:ext cx="2210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開發安全政策與計畫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選擇資安科技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DC7F8BEE-907A-4BB2-9BDD-F870D7FE833A}"/>
                </a:ext>
              </a:extLst>
            </p:cNvPr>
            <p:cNvSpPr txBox="1"/>
            <p:nvPr/>
          </p:nvSpPr>
          <p:spPr>
            <a:xfrm>
              <a:off x="1186592" y="3508882"/>
              <a:ext cx="2233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開發付款程序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發行信用卡和簽帳卡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321DD92D-FF0B-4743-803E-A755E3FAC8E4}"/>
                </a:ext>
              </a:extLst>
            </p:cNvPr>
            <p:cNvSpPr txBox="1"/>
            <p:nvPr/>
          </p:nvSpPr>
          <p:spPr>
            <a:xfrm>
              <a:off x="1191693" y="4656038"/>
              <a:ext cx="2205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部署磁條科技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 </a:t>
              </a:r>
              <a:r>
                <a:rPr lang="en-US" altLang="zh-TW" sz="1600" dirty="0" err="1"/>
                <a:t>EMV</a:t>
              </a:r>
              <a:r>
                <a:rPr lang="en-US" altLang="zh-TW" sz="1600" dirty="0"/>
                <a:t> </a:t>
              </a:r>
              <a:r>
                <a:rPr lang="zh-TW" altLang="en-US" sz="1600" dirty="0"/>
                <a:t>科技</a:t>
              </a:r>
            </a:p>
          </p:txBody>
        </p:sp>
        <p:cxnSp>
          <p:nvCxnSpPr>
            <p:cNvPr id="21" name="接點: 肘形 20">
              <a:extLst>
                <a:ext uri="{FF2B5EF4-FFF2-40B4-BE49-F238E27FC236}">
                  <a16:creationId xmlns:a16="http://schemas.microsoft.com/office/drawing/2014/main" id="{24F19F1F-75B3-4998-83C4-5FA31D90C6B2}"/>
                </a:ext>
              </a:extLst>
            </p:cNvPr>
            <p:cNvCxnSpPr>
              <a:stCxn id="12" idx="1"/>
              <a:endCxn id="9" idx="0"/>
            </p:cNvCxnSpPr>
            <p:nvPr/>
          </p:nvCxnSpPr>
          <p:spPr>
            <a:xfrm rot="10800000" flipV="1">
              <a:off x="3995936" y="1844824"/>
              <a:ext cx="1224136" cy="57606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535BCC93-1955-49B4-A556-BC4D90CFE3F5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4572000" y="2708920"/>
              <a:ext cx="720080" cy="8640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7DE95C60-5A84-4022-A090-1ADC8FCA6CEA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4572000" y="3861049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08F7F2BD-D77F-410E-B43A-8304A7E5A985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4572000" y="4149080"/>
              <a:ext cx="720080" cy="87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接點: 肘形 24">
              <a:extLst>
                <a:ext uri="{FF2B5EF4-FFF2-40B4-BE49-F238E27FC236}">
                  <a16:creationId xmlns:a16="http://schemas.microsoft.com/office/drawing/2014/main" id="{32F28B6D-F1C7-41C7-8F47-C1F62333280A}"/>
                </a:ext>
              </a:extLst>
            </p:cNvPr>
            <p:cNvCxnSpPr>
              <a:stCxn id="14" idx="0"/>
              <a:endCxn id="12" idx="3"/>
            </p:cNvCxnSpPr>
            <p:nvPr/>
          </p:nvCxnSpPr>
          <p:spPr>
            <a:xfrm rot="16200000" flipV="1">
              <a:off x="6497434" y="1719591"/>
              <a:ext cx="1554905" cy="180537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36DE2E57-FF9E-42B6-A31D-FD2800F30F60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6372200" y="3861049"/>
              <a:ext cx="11849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3578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EA445D52-FC3E-40E9-93C9-B1F57B08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系統故障肇因於電腦硬體當機、設定錯誤、不當使用或犯罪行為，程式撰寫錯誤、安裝不當或未經授權的更動也常常引起電腦軟體停擺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停電、水災、火災或其他天災也會造成電腦系統當機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4B03A8-B577-4C19-BB3A-FCDE97B6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5D28273-78DF-4E0E-AB2D-A7CB4F6B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為什麼系統是脆弱的？</a:t>
            </a:r>
          </a:p>
        </p:txBody>
      </p:sp>
    </p:spTree>
    <p:extLst>
      <p:ext uri="{BB962C8B-B14F-4D97-AF65-F5344CB8AC3E}">
        <p14:creationId xmlns:p14="http://schemas.microsoft.com/office/powerpoint/2010/main" val="22385355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F16E2EC3-4072-49C2-908B-7CB9D7E3E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700808"/>
            <a:ext cx="7605712" cy="3321887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EF35DAB5-8B6F-436E-AA87-DFBEE82F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當代資安的挑戰與威脅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9B9BCD-C03B-4640-B0CF-14DC9A7E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93287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A5C31E4-99D2-4D38-AD30-34ADA6F9D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惡意軟體程式</a:t>
            </a:r>
            <a:r>
              <a:rPr lang="en-US" altLang="zh-TW" dirty="0">
                <a:solidFill>
                  <a:srgbClr val="FFFF00"/>
                </a:solidFill>
              </a:rPr>
              <a:t>(malware) </a:t>
            </a:r>
            <a:r>
              <a:rPr lang="zh-TW" altLang="en-US" dirty="0"/>
              <a:t>包含多種威脅，像是電腦病毒、蠕蟲及木馬程式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電腦病毒</a:t>
            </a:r>
            <a:r>
              <a:rPr lang="en-US" altLang="zh-TW" dirty="0">
                <a:solidFill>
                  <a:srgbClr val="FFFF00"/>
                </a:solidFill>
              </a:rPr>
              <a:t>(computer virus) </a:t>
            </a:r>
            <a:r>
              <a:rPr lang="zh-TW" altLang="en-US" dirty="0"/>
              <a:t>是一種附加在其他軟體或檔案的惡意軟體程式，以便在使用者未知或未經允許下執行。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蠕蟲</a:t>
            </a:r>
            <a:r>
              <a:rPr lang="en-US" altLang="zh-TW" dirty="0">
                <a:solidFill>
                  <a:srgbClr val="FFFF00"/>
                </a:solidFill>
              </a:rPr>
              <a:t>(worms)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zh-TW" altLang="en-US" dirty="0"/>
              <a:t>是一種獨立的電腦程式，會自行複製並透過網路在電腦間散播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下載驅動</a:t>
            </a:r>
            <a:r>
              <a:rPr lang="en-US" altLang="zh-TW" dirty="0">
                <a:solidFill>
                  <a:srgbClr val="FFFF00"/>
                </a:solidFill>
              </a:rPr>
              <a:t>(drive-by downloads) </a:t>
            </a:r>
            <a:r>
              <a:rPr lang="zh-TW" altLang="en-US" dirty="0"/>
              <a:t>感染，則是在使用者不知情的情況下，下載了夾帶惡意軟體的檔案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2C85A1-F5E5-4F20-8323-AE13AF80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56B008A-86D7-49C8-B859-A1F208E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惡意軟體：病毒、蠕蟲、木馬程式與間諜軟體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588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822DF59-3572-4796-AC4B-F346BE614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木馬程式</a:t>
            </a:r>
            <a:r>
              <a:rPr lang="en-US" altLang="zh-TW" dirty="0">
                <a:solidFill>
                  <a:srgbClr val="FFFF00"/>
                </a:solidFill>
              </a:rPr>
              <a:t>(Trojan horse) </a:t>
            </a:r>
            <a:r>
              <a:rPr lang="zh-TW" altLang="en-US" dirty="0"/>
              <a:t>看似無害，但會做出超出我們想像的事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勒索軟體</a:t>
            </a:r>
            <a:r>
              <a:rPr lang="en-US" altLang="zh-TW" dirty="0">
                <a:solidFill>
                  <a:srgbClr val="FFFF00"/>
                </a:solidFill>
              </a:rPr>
              <a:t>(ransomware) </a:t>
            </a:r>
            <a:r>
              <a:rPr lang="zh-TW" altLang="en-US" dirty="0"/>
              <a:t>為另一個正在桌機與行動裝置上蔓延的惡意軟體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間諜軟體</a:t>
            </a:r>
            <a:r>
              <a:rPr lang="en-US" altLang="zh-TW" dirty="0">
                <a:solidFill>
                  <a:srgbClr val="FFFF00"/>
                </a:solidFill>
              </a:rPr>
              <a:t>(spyware) </a:t>
            </a:r>
            <a:r>
              <a:rPr lang="zh-TW" altLang="en-US" dirty="0"/>
              <a:t>也會扮演惡意軟體的角色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鍵盤側錄軟體</a:t>
            </a:r>
            <a:r>
              <a:rPr lang="en-US" altLang="zh-TW" dirty="0">
                <a:solidFill>
                  <a:srgbClr val="FFFF00"/>
                </a:solidFill>
              </a:rPr>
              <a:t>(keyloggers) </a:t>
            </a:r>
            <a:r>
              <a:rPr lang="zh-TW" altLang="en-US" dirty="0"/>
              <a:t>會記錄使用者敲打鍵盤時的每一個按鍵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C1E16A-EDBC-40F3-A166-C3EF63D5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47883214-103E-4859-A407-5EE5506C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惡意軟體：病毒、蠕蟲、木馬程式與間諜軟體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6817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S">
  <a:themeElements>
    <a:clrScheme name="기본 디자인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S.potx" id="{A2255A8B-59F9-429A-BA9A-4B96DD98754C}" vid="{E48CC662-1759-4578-BCFD-A72AEB75B6A0}"/>
    </a:ext>
  </a:extLst>
</a:theme>
</file>

<file path=ppt/theme/theme2.xml><?xml version="1.0" encoding="utf-8"?>
<a:theme xmlns:a="http://schemas.openxmlformats.org/drawingml/2006/main" name="MIS2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S.potx" id="{A2255A8B-59F9-429A-BA9A-4B96DD98754C}" vid="{FFF9D2B6-5627-4139-B2BD-A077B27ED15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</Template>
  <TotalTime>152</TotalTime>
  <Words>2074</Words>
  <Application>Microsoft Office PowerPoint</Application>
  <PresentationFormat>如螢幕大小 (4:3)</PresentationFormat>
  <Paragraphs>204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굴림</vt:lpstr>
      <vt:lpstr>HY헤드라인M</vt:lpstr>
      <vt:lpstr>맑은 고딕</vt:lpstr>
      <vt:lpstr>Signika</vt:lpstr>
      <vt:lpstr>標楷體</vt:lpstr>
      <vt:lpstr>Arial</vt:lpstr>
      <vt:lpstr>MIS</vt:lpstr>
      <vt:lpstr>MIS2</vt:lpstr>
      <vt:lpstr>PowerPoint 簡報</vt:lpstr>
      <vt:lpstr>CHAPTER 8</vt:lpstr>
      <vt:lpstr>學習目標</vt:lpstr>
      <vt:lpstr>21 世紀的銀行搶劫 (一)</vt:lpstr>
      <vt:lpstr>21 世紀的銀行搶劫 (二)</vt:lpstr>
      <vt:lpstr>為什麼系統是脆弱的？</vt:lpstr>
      <vt:lpstr>當代資安的挑戰與威脅</vt:lpstr>
      <vt:lpstr>惡意軟體：病毒、蠕蟲、木馬程式與間諜軟體 (一)</vt:lpstr>
      <vt:lpstr>惡意軟體：病毒、蠕蟲、木馬程式與間諜軟體 (二)</vt:lpstr>
      <vt:lpstr>駭客與電腦犯罪</vt:lpstr>
      <vt:lpstr>欺騙與網路竊聽</vt:lpstr>
      <vt:lpstr>阻斷服務攻擊</vt:lpstr>
      <vt:lpstr>電腦犯罪</vt:lpstr>
      <vt:lpstr>電腦犯罪的例子</vt:lpstr>
      <vt:lpstr>身分盜用</vt:lpstr>
      <vt:lpstr>互動個案：管理的觀點</vt:lpstr>
      <vt:lpstr>點擊詐欺</vt:lpstr>
      <vt:lpstr>全球威脅：網路恐怖主義與網路戰爭</vt:lpstr>
      <vt:lpstr>內部威脅：員工</vt:lpstr>
      <vt:lpstr>軟體漏洞</vt:lpstr>
      <vt:lpstr>安全與控制帶來哪些企業價值？</vt:lpstr>
      <vt:lpstr>電子證據與電腦鑑識</vt:lpstr>
      <vt:lpstr>資訊系統控制</vt:lpstr>
      <vt:lpstr>一般控制</vt:lpstr>
      <vt:lpstr>風險評估</vt:lpstr>
      <vt:lpstr>安全政策</vt:lpstr>
      <vt:lpstr>災難復原計畫與企業永續經營計畫</vt:lpstr>
      <vt:lpstr>稽核的角色</vt:lpstr>
      <vt:lpstr>身分管理與認證 (一)</vt:lpstr>
      <vt:lpstr>身分管理與認證 (二)</vt:lpstr>
      <vt:lpstr>防火牆</vt:lpstr>
      <vt:lpstr>防毒軟體與反間諜軟體</vt:lpstr>
      <vt:lpstr>整合式威脅管理系統</vt:lpstr>
      <vt:lpstr>加密與公開金鑰架構</vt:lpstr>
      <vt:lpstr>公開金鑰加密</vt:lpstr>
      <vt:lpstr>數位認證</vt:lpstr>
      <vt:lpstr>確保系統可用度</vt:lpstr>
      <vt:lpstr>互動個案：科技的觀點</vt:lpstr>
      <vt:lpstr>個案研究：迫在眉睫的網路戰爭威脅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圖書 鼎隆</dc:creator>
  <cp:lastModifiedBy>圖書 鼎隆</cp:lastModifiedBy>
  <cp:revision>27</cp:revision>
  <dcterms:created xsi:type="dcterms:W3CDTF">2017-11-01T06:59:57Z</dcterms:created>
  <dcterms:modified xsi:type="dcterms:W3CDTF">2018-02-23T06:28:13Z</dcterms:modified>
</cp:coreProperties>
</file>