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29"/>
  </p:notesMasterIdLst>
  <p:handoutMasterIdLst>
    <p:handoutMasterId r:id="rId30"/>
  </p:handoutMasterIdLst>
  <p:sldIdLst>
    <p:sldId id="371" r:id="rId3"/>
    <p:sldId id="299" r:id="rId4"/>
    <p:sldId id="346" r:id="rId5"/>
    <p:sldId id="300" r:id="rId6"/>
    <p:sldId id="347" r:id="rId7"/>
    <p:sldId id="348" r:id="rId8"/>
    <p:sldId id="349" r:id="rId9"/>
    <p:sldId id="350" r:id="rId10"/>
    <p:sldId id="351" r:id="rId11"/>
    <p:sldId id="352" r:id="rId12"/>
    <p:sldId id="354" r:id="rId13"/>
    <p:sldId id="356" r:id="rId14"/>
    <p:sldId id="344" r:id="rId15"/>
    <p:sldId id="357" r:id="rId16"/>
    <p:sldId id="358" r:id="rId17"/>
    <p:sldId id="360" r:id="rId18"/>
    <p:sldId id="359" r:id="rId19"/>
    <p:sldId id="361" r:id="rId20"/>
    <p:sldId id="362" r:id="rId21"/>
    <p:sldId id="363" r:id="rId22"/>
    <p:sldId id="365" r:id="rId23"/>
    <p:sldId id="366" r:id="rId24"/>
    <p:sldId id="367" r:id="rId25"/>
    <p:sldId id="369" r:id="rId26"/>
    <p:sldId id="370" r:id="rId27"/>
    <p:sldId id="345" r:id="rId28"/>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autoAdjust="0"/>
  </p:normalViewPr>
  <p:slideViewPr>
    <p:cSldViewPr>
      <p:cViewPr varScale="1">
        <p:scale>
          <a:sx n="86" d="100"/>
          <a:sy n="86" d="100"/>
        </p:scale>
        <p:origin x="978" y="10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AE55E855-1E48-4BD2-8200-78A9A2826231}"/>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48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CB3FE41-20A0-4A62-8029-83C006AAB052}"/>
              </a:ext>
            </a:extLst>
          </p:cNvPr>
          <p:cNvSpPr>
            <a:spLocks noGrp="1"/>
          </p:cNvSpPr>
          <p:nvPr>
            <p:ph idx="1"/>
          </p:nvPr>
        </p:nvSpPr>
        <p:spPr/>
        <p:txBody>
          <a:bodyPr/>
          <a:lstStyle/>
          <a:p>
            <a:r>
              <a:rPr lang="zh-TW" altLang="en-US" dirty="0"/>
              <a:t>公司的</a:t>
            </a:r>
            <a:r>
              <a:rPr lang="zh-TW" altLang="en-US" dirty="0">
                <a:solidFill>
                  <a:srgbClr val="FFFF00"/>
                </a:solidFill>
              </a:rPr>
              <a:t>供應鏈</a:t>
            </a:r>
            <a:r>
              <a:rPr lang="en-US" altLang="zh-TW" dirty="0">
                <a:solidFill>
                  <a:srgbClr val="FFFF00"/>
                </a:solidFill>
              </a:rPr>
              <a:t>(supply chain) </a:t>
            </a:r>
            <a:r>
              <a:rPr lang="zh-TW" altLang="en-US" dirty="0"/>
              <a:t>是由組織與企業流程所構成，用來採購原物料、將原物料轉換成半成品與成品，並配送到客戶手中</a:t>
            </a:r>
            <a:endParaRPr lang="en-US" altLang="zh-TW" dirty="0"/>
          </a:p>
          <a:p>
            <a:r>
              <a:rPr lang="zh-TW" altLang="en-US" dirty="0"/>
              <a:t>供應鏈</a:t>
            </a:r>
            <a:r>
              <a:rPr lang="zh-TW" altLang="en-US" i="1" dirty="0"/>
              <a:t>上游</a:t>
            </a:r>
            <a:r>
              <a:rPr lang="en-US" altLang="zh-TW" i="1" dirty="0"/>
              <a:t>(upstream) </a:t>
            </a:r>
            <a:r>
              <a:rPr lang="zh-TW" altLang="en-US" dirty="0"/>
              <a:t>部分，包括公司的供應商、供應商的供應商，以及管理彼此關係的流程</a:t>
            </a:r>
            <a:endParaRPr lang="en-US" altLang="zh-TW" dirty="0"/>
          </a:p>
          <a:p>
            <a:r>
              <a:rPr lang="zh-TW" altLang="en-US" i="1" dirty="0"/>
              <a:t>下游</a:t>
            </a:r>
            <a:r>
              <a:rPr lang="en-US" altLang="zh-TW" i="1" dirty="0"/>
              <a:t>(downstream) </a:t>
            </a:r>
            <a:r>
              <a:rPr lang="zh-TW" altLang="en-US" dirty="0"/>
              <a:t>部分則有配送與遞交產品給最終客戶的組織和流程。</a:t>
            </a:r>
          </a:p>
        </p:txBody>
      </p:sp>
      <p:sp>
        <p:nvSpPr>
          <p:cNvPr id="3" name="投影片編號版面配置區 2">
            <a:extLst>
              <a:ext uri="{FF2B5EF4-FFF2-40B4-BE49-F238E27FC236}">
                <a16:creationId xmlns:a16="http://schemas.microsoft.com/office/drawing/2014/main" id="{7992E4BF-9F01-4300-A5A2-28CA9C99A914}"/>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sp>
        <p:nvSpPr>
          <p:cNvPr id="4" name="標題 3">
            <a:extLst>
              <a:ext uri="{FF2B5EF4-FFF2-40B4-BE49-F238E27FC236}">
                <a16:creationId xmlns:a16="http://schemas.microsoft.com/office/drawing/2014/main" id="{B265DA40-B2B6-458E-95B6-77CC0570E4F7}"/>
              </a:ext>
            </a:extLst>
          </p:cNvPr>
          <p:cNvSpPr>
            <a:spLocks noGrp="1"/>
          </p:cNvSpPr>
          <p:nvPr>
            <p:ph type="title"/>
          </p:nvPr>
        </p:nvSpPr>
        <p:spPr/>
        <p:txBody>
          <a:bodyPr/>
          <a:lstStyle/>
          <a:p>
            <a:r>
              <a:rPr lang="zh-TW" altLang="en-US" dirty="0"/>
              <a:t>供應鏈</a:t>
            </a:r>
          </a:p>
        </p:txBody>
      </p:sp>
    </p:spTree>
    <p:extLst>
      <p:ext uri="{BB962C8B-B14F-4D97-AF65-F5344CB8AC3E}">
        <p14:creationId xmlns:p14="http://schemas.microsoft.com/office/powerpoint/2010/main" val="26197851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2FFEE456-ADD0-4C18-98BD-1B0F879D4FA0}"/>
              </a:ext>
            </a:extLst>
          </p:cNvPr>
          <p:cNvSpPr>
            <a:spLocks noGrp="1"/>
          </p:cNvSpPr>
          <p:nvPr>
            <p:ph idx="1"/>
          </p:nvPr>
        </p:nvSpPr>
        <p:spPr/>
        <p:txBody>
          <a:bodyPr/>
          <a:lstStyle/>
          <a:p>
            <a:r>
              <a:rPr lang="zh-TW" altLang="en-US" dirty="0">
                <a:solidFill>
                  <a:srgbClr val="FFFF00"/>
                </a:solidFill>
              </a:rPr>
              <a:t>及時生產策略</a:t>
            </a:r>
            <a:r>
              <a:rPr lang="en-US" altLang="zh-TW" dirty="0">
                <a:solidFill>
                  <a:srgbClr val="FFFF00"/>
                </a:solidFill>
              </a:rPr>
              <a:t>(just-in-time strategy)</a:t>
            </a:r>
            <a:r>
              <a:rPr lang="zh-TW" altLang="en-US" dirty="0">
                <a:solidFill>
                  <a:srgbClr val="FFFF00"/>
                </a:solidFill>
              </a:rPr>
              <a:t>：</a:t>
            </a:r>
            <a:r>
              <a:rPr lang="zh-TW" altLang="en-US" dirty="0"/>
              <a:t>零件會剛好在需要時送達，而成品會在離開生產線後立即出貨</a:t>
            </a:r>
            <a:endParaRPr lang="en-US" altLang="zh-TW" dirty="0"/>
          </a:p>
          <a:p>
            <a:endParaRPr lang="en-US" altLang="zh-TW" dirty="0"/>
          </a:p>
          <a:p>
            <a:r>
              <a:rPr lang="zh-TW" altLang="en-US" dirty="0">
                <a:solidFill>
                  <a:srgbClr val="FFFF00"/>
                </a:solidFill>
              </a:rPr>
              <a:t>長鞭效應</a:t>
            </a:r>
            <a:r>
              <a:rPr lang="en-US" altLang="zh-TW" dirty="0">
                <a:solidFill>
                  <a:srgbClr val="FFFF00"/>
                </a:solidFill>
              </a:rPr>
              <a:t>(bullwhip effect) </a:t>
            </a:r>
            <a:r>
              <a:rPr lang="zh-TW" altLang="en-US" dirty="0"/>
              <a:t>是供應鏈管理中會循環發生的問題，肇因於產品需求資訊在供應鏈成員間傳遞時產生扭曲</a:t>
            </a:r>
          </a:p>
        </p:txBody>
      </p:sp>
      <p:sp>
        <p:nvSpPr>
          <p:cNvPr id="4" name="投影片編號版面配置區 3">
            <a:extLst>
              <a:ext uri="{FF2B5EF4-FFF2-40B4-BE49-F238E27FC236}">
                <a16:creationId xmlns:a16="http://schemas.microsoft.com/office/drawing/2014/main" id="{660C0B81-78AD-4A1C-93C8-AC27F40835A6}"/>
              </a:ext>
            </a:extLst>
          </p:cNvPr>
          <p:cNvSpPr>
            <a:spLocks noGrp="1"/>
          </p:cNvSpPr>
          <p:nvPr>
            <p:ph type="sldNum" sz="quarter" idx="12"/>
          </p:nvPr>
        </p:nvSpPr>
        <p:spPr/>
        <p:txBody>
          <a:bodyPr/>
          <a:lstStyle/>
          <a:p>
            <a:fld id="{1A39A694-C9D2-4A1F-B22B-D5A13C3121DA}" type="slidenum">
              <a:rPr lang="en-US" altLang="ko-KR" smtClean="0"/>
              <a:pPr/>
              <a:t>11</a:t>
            </a:fld>
            <a:endParaRPr lang="en-US" altLang="ko-KR"/>
          </a:p>
        </p:txBody>
      </p:sp>
      <p:sp>
        <p:nvSpPr>
          <p:cNvPr id="5" name="標題 4">
            <a:extLst>
              <a:ext uri="{FF2B5EF4-FFF2-40B4-BE49-F238E27FC236}">
                <a16:creationId xmlns:a16="http://schemas.microsoft.com/office/drawing/2014/main" id="{2FAE6CCE-CB57-4DDA-B1C0-F723FC73B9B0}"/>
              </a:ext>
            </a:extLst>
          </p:cNvPr>
          <p:cNvSpPr>
            <a:spLocks noGrp="1"/>
          </p:cNvSpPr>
          <p:nvPr>
            <p:ph type="title"/>
          </p:nvPr>
        </p:nvSpPr>
        <p:spPr/>
        <p:txBody>
          <a:bodyPr/>
          <a:lstStyle/>
          <a:p>
            <a:r>
              <a:rPr lang="zh-TW" altLang="en-US" dirty="0"/>
              <a:t>資訊系統與供應鏈管理</a:t>
            </a:r>
          </a:p>
        </p:txBody>
      </p:sp>
    </p:spTree>
    <p:extLst>
      <p:ext uri="{BB962C8B-B14F-4D97-AF65-F5344CB8AC3E}">
        <p14:creationId xmlns:p14="http://schemas.microsoft.com/office/powerpoint/2010/main" val="42271587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9EC59C9B-76F2-4DA6-941F-2017A79ABF2C}"/>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供應鏈規劃系統</a:t>
            </a:r>
            <a:r>
              <a:rPr lang="en-US" altLang="zh-TW" dirty="0">
                <a:solidFill>
                  <a:srgbClr val="FFFF00"/>
                </a:solidFill>
              </a:rPr>
              <a:t>(supply chain planning systems) </a:t>
            </a:r>
            <a:r>
              <a:rPr lang="zh-TW" altLang="en-US" dirty="0"/>
              <a:t>能讓公司針對現有的供應鏈建立模式，產生產品需求預測，並開發出最佳的原物料與製造計畫</a:t>
            </a:r>
            <a:endParaRPr lang="en-US" altLang="zh-TW" dirty="0"/>
          </a:p>
          <a:p>
            <a:endParaRPr lang="en-US" altLang="zh-TW" dirty="0"/>
          </a:p>
          <a:p>
            <a:r>
              <a:rPr lang="zh-TW" altLang="en-US" dirty="0">
                <a:solidFill>
                  <a:srgbClr val="FFFF00"/>
                </a:solidFill>
              </a:rPr>
              <a:t>供應鏈執行系統</a:t>
            </a:r>
            <a:r>
              <a:rPr lang="en-US" altLang="zh-TW" dirty="0">
                <a:solidFill>
                  <a:srgbClr val="FFFF00"/>
                </a:solidFill>
              </a:rPr>
              <a:t>(supply chain execution systems) </a:t>
            </a:r>
            <a:r>
              <a:rPr lang="zh-TW" altLang="en-US" dirty="0"/>
              <a:t>管理產品從配銷中心到倉儲的流動，確保產品在最高效率下送達正確地點</a:t>
            </a:r>
          </a:p>
        </p:txBody>
      </p:sp>
      <p:sp>
        <p:nvSpPr>
          <p:cNvPr id="4" name="投影片編號版面配置區 3">
            <a:extLst>
              <a:ext uri="{FF2B5EF4-FFF2-40B4-BE49-F238E27FC236}">
                <a16:creationId xmlns:a16="http://schemas.microsoft.com/office/drawing/2014/main" id="{3CE95BCD-DCAF-4F09-B702-104C6ED22CD9}"/>
              </a:ext>
            </a:extLst>
          </p:cNvPr>
          <p:cNvSpPr>
            <a:spLocks noGrp="1"/>
          </p:cNvSpPr>
          <p:nvPr>
            <p:ph type="sldNum" sz="quarter" idx="12"/>
          </p:nvPr>
        </p:nvSpPr>
        <p:spPr/>
        <p:txBody>
          <a:bodyPr/>
          <a:lstStyle/>
          <a:p>
            <a:fld id="{1A39A694-C9D2-4A1F-B22B-D5A13C3121DA}" type="slidenum">
              <a:rPr lang="en-US" altLang="ko-KR" smtClean="0"/>
              <a:pPr/>
              <a:t>12</a:t>
            </a:fld>
            <a:endParaRPr lang="en-US" altLang="ko-KR"/>
          </a:p>
        </p:txBody>
      </p:sp>
      <p:sp>
        <p:nvSpPr>
          <p:cNvPr id="5" name="標題 4">
            <a:extLst>
              <a:ext uri="{FF2B5EF4-FFF2-40B4-BE49-F238E27FC236}">
                <a16:creationId xmlns:a16="http://schemas.microsoft.com/office/drawing/2014/main" id="{1F402E82-8B9A-4ECA-B87B-E22CCBD91459}"/>
              </a:ext>
            </a:extLst>
          </p:cNvPr>
          <p:cNvSpPr>
            <a:spLocks noGrp="1"/>
          </p:cNvSpPr>
          <p:nvPr>
            <p:ph type="title"/>
          </p:nvPr>
        </p:nvSpPr>
        <p:spPr/>
        <p:txBody>
          <a:bodyPr/>
          <a:lstStyle/>
          <a:p>
            <a:r>
              <a:rPr lang="zh-TW" altLang="en-US" dirty="0"/>
              <a:t>供應鏈管理軟體</a:t>
            </a:r>
          </a:p>
        </p:txBody>
      </p:sp>
    </p:spTree>
    <p:extLst>
      <p:ext uri="{BB962C8B-B14F-4D97-AF65-F5344CB8AC3E}">
        <p14:creationId xmlns:p14="http://schemas.microsoft.com/office/powerpoint/2010/main" val="6720635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內容版面配置區 17">
            <a:extLst>
              <a:ext uri="{FF2B5EF4-FFF2-40B4-BE49-F238E27FC236}">
                <a16:creationId xmlns:a16="http://schemas.microsoft.com/office/drawing/2014/main" id="{220442FA-7DE5-43F3-94D9-4ABA0F7A465C}"/>
              </a:ext>
            </a:extLst>
          </p:cNvPr>
          <p:cNvSpPr>
            <a:spLocks noGrp="1"/>
          </p:cNvSpPr>
          <p:nvPr>
            <p:ph idx="1"/>
          </p:nvPr>
        </p:nvSpPr>
        <p:spPr/>
        <p:txBody>
          <a:bodyPr>
            <a:normAutofit fontScale="92500"/>
          </a:bodyPr>
          <a:lstStyle/>
          <a:p>
            <a:r>
              <a:rPr lang="en-US" altLang="zh-TW" dirty="0">
                <a:solidFill>
                  <a:srgbClr val="92D050"/>
                </a:solidFill>
              </a:rPr>
              <a:t>Scotts Miracle-</a:t>
            </a:r>
            <a:r>
              <a:rPr lang="en-US" altLang="zh-TW" dirty="0" err="1">
                <a:solidFill>
                  <a:srgbClr val="92D050"/>
                </a:solidFill>
              </a:rPr>
              <a:t>Gro</a:t>
            </a:r>
            <a:r>
              <a:rPr lang="en-US" altLang="zh-TW" dirty="0">
                <a:solidFill>
                  <a:srgbClr val="92D050"/>
                </a:solidFill>
              </a:rPr>
              <a:t> </a:t>
            </a:r>
            <a:r>
              <a:rPr lang="zh-TW" altLang="en-US" dirty="0">
                <a:solidFill>
                  <a:srgbClr val="92D050"/>
                </a:solidFill>
              </a:rPr>
              <a:t>建立供應鏈效率</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定義</a:t>
            </a:r>
            <a:r>
              <a:rPr lang="en-US" altLang="zh-TW" dirty="0"/>
              <a:t>Scotts Miracle-</a:t>
            </a:r>
            <a:r>
              <a:rPr lang="en-US" altLang="zh-TW" dirty="0" err="1"/>
              <a:t>Gro</a:t>
            </a:r>
            <a:r>
              <a:rPr lang="en-US" altLang="zh-TW" dirty="0"/>
              <a:t> </a:t>
            </a:r>
            <a:r>
              <a:rPr lang="zh-TW" altLang="en-US" dirty="0"/>
              <a:t>所面臨的供應鏈管理問題。若沒有管理好公司的供應鏈，會帶來哪些企業衝擊？</a:t>
            </a:r>
          </a:p>
          <a:p>
            <a:pPr marL="971550" lvl="1" indent="-514350">
              <a:buFont typeface="+mj-lt"/>
              <a:buAutoNum type="arabicPeriod"/>
            </a:pPr>
            <a:r>
              <a:rPr lang="zh-TW" altLang="en-US" dirty="0"/>
              <a:t>有什麼管理、組織，以及科技因素構成了</a:t>
            </a:r>
            <a:r>
              <a:rPr lang="en-US" altLang="zh-TW" dirty="0"/>
              <a:t>Scotts Miracle-</a:t>
            </a:r>
            <a:r>
              <a:rPr lang="en-US" altLang="zh-TW" dirty="0" err="1"/>
              <a:t>Gro</a:t>
            </a:r>
            <a:r>
              <a:rPr lang="en-US" altLang="zh-TW" dirty="0"/>
              <a:t> </a:t>
            </a:r>
            <a:r>
              <a:rPr lang="zh-TW" altLang="en-US" dirty="0"/>
              <a:t>供應鏈的問題？</a:t>
            </a:r>
          </a:p>
          <a:p>
            <a:pPr marL="971550" lvl="1" indent="-514350">
              <a:buFont typeface="+mj-lt"/>
              <a:buAutoNum type="arabicPeriod"/>
            </a:pPr>
            <a:r>
              <a:rPr lang="zh-TW" altLang="en-US" dirty="0"/>
              <a:t>導入</a:t>
            </a:r>
            <a:r>
              <a:rPr lang="en-US" altLang="zh-TW" dirty="0" err="1"/>
              <a:t>JDA</a:t>
            </a:r>
            <a:r>
              <a:rPr lang="en-US" altLang="zh-TW" dirty="0"/>
              <a:t> </a:t>
            </a:r>
            <a:r>
              <a:rPr lang="zh-TW" altLang="en-US" dirty="0"/>
              <a:t>軟體解決方案如何改變</a:t>
            </a:r>
            <a:r>
              <a:rPr lang="en-US" altLang="zh-TW" dirty="0"/>
              <a:t>Scotts</a:t>
            </a:r>
            <a:r>
              <a:rPr lang="zh-TW" altLang="en-US" dirty="0"/>
              <a:t> </a:t>
            </a:r>
            <a:r>
              <a:rPr lang="fr-FR" altLang="zh-TW" dirty="0"/>
              <a:t>Miracle-Gro </a:t>
            </a:r>
            <a:r>
              <a:rPr lang="zh-TW" altLang="fr-FR" dirty="0"/>
              <a:t>做生意的方式？</a:t>
            </a:r>
          </a:p>
          <a:p>
            <a:pPr marL="971550" lvl="1" indent="-514350">
              <a:buFont typeface="+mj-lt"/>
              <a:buAutoNum type="arabicPeriod"/>
            </a:pPr>
            <a:r>
              <a:rPr lang="zh-TW" altLang="en-US" dirty="0"/>
              <a:t>新供應鏈系統如何改善管理決策制定？請描述兩個由新系統改善的決策。</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13</a:t>
            </a:fld>
            <a:endParaRPr lang="en-US" altLang="ko-KR"/>
          </a:p>
        </p:txBody>
      </p:sp>
      <p:sp>
        <p:nvSpPr>
          <p:cNvPr id="3" name="標題 2">
            <a:extLst>
              <a:ext uri="{FF2B5EF4-FFF2-40B4-BE49-F238E27FC236}">
                <a16:creationId xmlns:a16="http://schemas.microsoft.com/office/drawing/2014/main" id="{4A35756B-A671-4318-A0AE-55871A60E29A}"/>
              </a:ext>
            </a:extLst>
          </p:cNvPr>
          <p:cNvSpPr>
            <a:spLocks noGrp="1"/>
          </p:cNvSpPr>
          <p:nvPr>
            <p:ph type="title"/>
          </p:nvPr>
        </p:nvSpPr>
        <p:spPr/>
        <p:txBody>
          <a:bodyPr/>
          <a:lstStyle/>
          <a:p>
            <a:r>
              <a:rPr lang="zh-TW" altLang="en-US"/>
              <a:t>互動個案：管理的觀點</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39656"/>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3E95C60-7BC1-4536-9B41-AFC306FB04E7}"/>
              </a:ext>
            </a:extLst>
          </p:cNvPr>
          <p:cNvSpPr>
            <a:spLocks noGrp="1"/>
          </p:cNvSpPr>
          <p:nvPr>
            <p:ph idx="1"/>
          </p:nvPr>
        </p:nvSpPr>
        <p:spPr/>
        <p:txBody>
          <a:bodyPr/>
          <a:lstStyle/>
          <a:p>
            <a:r>
              <a:rPr lang="zh-TW" altLang="en-US" dirty="0">
                <a:solidFill>
                  <a:srgbClr val="FFFF00"/>
                </a:solidFill>
              </a:rPr>
              <a:t>推式模式</a:t>
            </a:r>
            <a:r>
              <a:rPr lang="en-US" altLang="zh-TW" dirty="0">
                <a:solidFill>
                  <a:srgbClr val="FFFF00"/>
                </a:solidFill>
              </a:rPr>
              <a:t>(push-based</a:t>
            </a:r>
            <a:r>
              <a:rPr lang="zh-TW" altLang="en-US" dirty="0">
                <a:solidFill>
                  <a:srgbClr val="FFFF00"/>
                </a:solidFill>
              </a:rPr>
              <a:t> </a:t>
            </a:r>
            <a:r>
              <a:rPr lang="en-US" altLang="zh-TW" dirty="0">
                <a:solidFill>
                  <a:srgbClr val="FFFF00"/>
                </a:solidFill>
              </a:rPr>
              <a:t>model) </a:t>
            </a:r>
            <a:r>
              <a:rPr lang="zh-TW" altLang="en-US" dirty="0"/>
              <a:t>中，生產排程是依據預測或產品需求的最佳猜測所推導而來，並把產品「推向」給客戶</a:t>
            </a:r>
            <a:endParaRPr lang="en-US" altLang="zh-TW" dirty="0"/>
          </a:p>
          <a:p>
            <a:endParaRPr lang="en-US" altLang="zh-TW" dirty="0"/>
          </a:p>
          <a:p>
            <a:r>
              <a:rPr lang="zh-TW" altLang="en-US" dirty="0">
                <a:solidFill>
                  <a:srgbClr val="FFFF00"/>
                </a:solidFill>
              </a:rPr>
              <a:t>拉式模式</a:t>
            </a:r>
            <a:r>
              <a:rPr lang="en-US" altLang="zh-TW" dirty="0">
                <a:solidFill>
                  <a:srgbClr val="FFFF00"/>
                </a:solidFill>
              </a:rPr>
              <a:t>(pull-based model) </a:t>
            </a:r>
            <a:r>
              <a:rPr lang="zh-TW" altLang="en-US" dirty="0"/>
              <a:t>又稱為需求導向或接單後生產模式，由供應鏈中的客戶實際下單或購買所觸發</a:t>
            </a:r>
          </a:p>
        </p:txBody>
      </p:sp>
      <p:sp>
        <p:nvSpPr>
          <p:cNvPr id="3" name="投影片編號版面配置區 2">
            <a:extLst>
              <a:ext uri="{FF2B5EF4-FFF2-40B4-BE49-F238E27FC236}">
                <a16:creationId xmlns:a16="http://schemas.microsoft.com/office/drawing/2014/main" id="{052BC71B-26F2-4BC0-99A7-A2F5907DAE3B}"/>
              </a:ext>
            </a:extLst>
          </p:cNvPr>
          <p:cNvSpPr>
            <a:spLocks noGrp="1"/>
          </p:cNvSpPr>
          <p:nvPr>
            <p:ph type="sldNum" sz="quarter" idx="12"/>
          </p:nvPr>
        </p:nvSpPr>
        <p:spPr/>
        <p:txBody>
          <a:bodyPr/>
          <a:lstStyle/>
          <a:p>
            <a:fld id="{D55CB18B-31BB-4254-9559-1B86933C9FD7}" type="slidenum">
              <a:rPr lang="en-US" altLang="ko-KR" smtClean="0"/>
              <a:pPr/>
              <a:t>14</a:t>
            </a:fld>
            <a:endParaRPr lang="en-US" altLang="ko-KR"/>
          </a:p>
        </p:txBody>
      </p:sp>
      <p:sp>
        <p:nvSpPr>
          <p:cNvPr id="4" name="標題 3">
            <a:extLst>
              <a:ext uri="{FF2B5EF4-FFF2-40B4-BE49-F238E27FC236}">
                <a16:creationId xmlns:a16="http://schemas.microsoft.com/office/drawing/2014/main" id="{056BE3BC-C298-47BA-92F2-BCA40AFF55ED}"/>
              </a:ext>
            </a:extLst>
          </p:cNvPr>
          <p:cNvSpPr>
            <a:spLocks noGrp="1"/>
          </p:cNvSpPr>
          <p:nvPr>
            <p:ph type="title"/>
          </p:nvPr>
        </p:nvSpPr>
        <p:spPr/>
        <p:txBody>
          <a:bodyPr/>
          <a:lstStyle/>
          <a:p>
            <a:r>
              <a:rPr lang="zh-TW" altLang="en-US" dirty="0"/>
              <a:t>需求驅動的供應鏈</a:t>
            </a:r>
          </a:p>
        </p:txBody>
      </p:sp>
    </p:spTree>
    <p:extLst>
      <p:ext uri="{BB962C8B-B14F-4D97-AF65-F5344CB8AC3E}">
        <p14:creationId xmlns:p14="http://schemas.microsoft.com/office/powerpoint/2010/main" val="24972982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3AF461DB-A5F3-4EC8-9315-6A9D12F501D6}"/>
              </a:ext>
            </a:extLst>
          </p:cNvPr>
          <p:cNvPicPr>
            <a:picLocks noGrp="1" noChangeAspect="1"/>
          </p:cNvPicPr>
          <p:nvPr>
            <p:ph idx="1"/>
          </p:nvPr>
        </p:nvPicPr>
        <p:blipFill>
          <a:blip r:embed="rId2"/>
          <a:stretch>
            <a:fillRect/>
          </a:stretch>
        </p:blipFill>
        <p:spPr>
          <a:xfrm>
            <a:off x="1287463" y="1556792"/>
            <a:ext cx="7605712" cy="3606936"/>
          </a:xfrm>
          <a:prstGeom prst="rect">
            <a:avLst/>
          </a:prstGeom>
        </p:spPr>
      </p:pic>
      <p:sp>
        <p:nvSpPr>
          <p:cNvPr id="5" name="標題 4">
            <a:extLst>
              <a:ext uri="{FF2B5EF4-FFF2-40B4-BE49-F238E27FC236}">
                <a16:creationId xmlns:a16="http://schemas.microsoft.com/office/drawing/2014/main" id="{D38FDD67-FFF3-468A-BDBF-E0088BFC761A}"/>
              </a:ext>
            </a:extLst>
          </p:cNvPr>
          <p:cNvSpPr>
            <a:spLocks noGrp="1"/>
          </p:cNvSpPr>
          <p:nvPr>
            <p:ph type="title"/>
          </p:nvPr>
        </p:nvSpPr>
        <p:spPr/>
        <p:txBody>
          <a:bodyPr/>
          <a:lstStyle/>
          <a:p>
            <a:r>
              <a:rPr lang="zh-TW" altLang="en-US" dirty="0"/>
              <a:t>推式與拉式的供應鏈模式</a:t>
            </a:r>
          </a:p>
        </p:txBody>
      </p:sp>
      <p:sp>
        <p:nvSpPr>
          <p:cNvPr id="3" name="投影片編號版面配置區 2">
            <a:extLst>
              <a:ext uri="{FF2B5EF4-FFF2-40B4-BE49-F238E27FC236}">
                <a16:creationId xmlns:a16="http://schemas.microsoft.com/office/drawing/2014/main" id="{0568C646-BC01-4F53-A0F3-DD4656E985C6}"/>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Tree>
    <p:extLst>
      <p:ext uri="{BB962C8B-B14F-4D97-AF65-F5344CB8AC3E}">
        <p14:creationId xmlns:p14="http://schemas.microsoft.com/office/powerpoint/2010/main" val="8331660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562A8D02-FCB5-4EAA-B8D3-917E30D03221}"/>
              </a:ext>
            </a:extLst>
          </p:cNvPr>
          <p:cNvPicPr>
            <a:picLocks noGrp="1" noChangeAspect="1"/>
          </p:cNvPicPr>
          <p:nvPr>
            <p:ph idx="1"/>
          </p:nvPr>
        </p:nvPicPr>
        <p:blipFill>
          <a:blip r:embed="rId2"/>
          <a:stretch>
            <a:fillRect/>
          </a:stretch>
        </p:blipFill>
        <p:spPr>
          <a:xfrm>
            <a:off x="1287463" y="1298067"/>
            <a:ext cx="7605712" cy="4779391"/>
          </a:xfrm>
          <a:prstGeom prst="rect">
            <a:avLst/>
          </a:prstGeom>
        </p:spPr>
      </p:pic>
      <p:sp>
        <p:nvSpPr>
          <p:cNvPr id="3" name="標題 2">
            <a:extLst>
              <a:ext uri="{FF2B5EF4-FFF2-40B4-BE49-F238E27FC236}">
                <a16:creationId xmlns:a16="http://schemas.microsoft.com/office/drawing/2014/main" id="{EC6060E5-D539-4100-A7F2-A62C728B5471}"/>
              </a:ext>
            </a:extLst>
          </p:cNvPr>
          <p:cNvSpPr>
            <a:spLocks noGrp="1"/>
          </p:cNvSpPr>
          <p:nvPr>
            <p:ph type="title"/>
          </p:nvPr>
        </p:nvSpPr>
        <p:spPr/>
        <p:txBody>
          <a:bodyPr/>
          <a:lstStyle/>
          <a:p>
            <a:r>
              <a:rPr lang="zh-TW" altLang="en-US" dirty="0"/>
              <a:t>興起中的網際網路驅動供應鏈</a:t>
            </a:r>
          </a:p>
        </p:txBody>
      </p:sp>
      <p:sp>
        <p:nvSpPr>
          <p:cNvPr id="4" name="投影片編號版面配置區 3">
            <a:extLst>
              <a:ext uri="{FF2B5EF4-FFF2-40B4-BE49-F238E27FC236}">
                <a16:creationId xmlns:a16="http://schemas.microsoft.com/office/drawing/2014/main" id="{8DDA0E25-2DFD-4CBC-9A8F-AAB9E54178F6}"/>
              </a:ext>
            </a:extLst>
          </p:cNvPr>
          <p:cNvSpPr>
            <a:spLocks noGrp="1"/>
          </p:cNvSpPr>
          <p:nvPr>
            <p:ph type="sldNum" sz="quarter" idx="12"/>
          </p:nvPr>
        </p:nvSpPr>
        <p:spPr/>
        <p:txBody>
          <a:bodyPr/>
          <a:lstStyle/>
          <a:p>
            <a:fld id="{1A39A694-C9D2-4A1F-B22B-D5A13C3121DA}" type="slidenum">
              <a:rPr lang="en-US" altLang="ko-KR" smtClean="0"/>
              <a:pPr/>
              <a:t>16</a:t>
            </a:fld>
            <a:endParaRPr lang="en-US" altLang="ko-KR"/>
          </a:p>
        </p:txBody>
      </p:sp>
    </p:spTree>
    <p:extLst>
      <p:ext uri="{BB962C8B-B14F-4D97-AF65-F5344CB8AC3E}">
        <p14:creationId xmlns:p14="http://schemas.microsoft.com/office/powerpoint/2010/main" val="22816630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B0CF7AB4-87A8-42CF-A2F3-847CB2C57838}"/>
              </a:ext>
            </a:extLst>
          </p:cNvPr>
          <p:cNvSpPr>
            <a:spLocks noGrp="1"/>
          </p:cNvSpPr>
          <p:nvPr>
            <p:ph idx="1"/>
          </p:nvPr>
        </p:nvSpPr>
        <p:spPr/>
        <p:txBody>
          <a:bodyPr/>
          <a:lstStyle/>
          <a:p>
            <a:r>
              <a:rPr lang="zh-TW" altLang="en-US" dirty="0"/>
              <a:t>如何將公司內、外部的供應鏈改造得更有效率，並精確地提供管理階層哪些產品該生產、儲存與移動。藉由導入網路化及整合的供應鏈管理系統，公司的供給能滿足需求、降低存貨水準、改善配送服務、加快產品上架時間，並讓資產的運用更有效率</a:t>
            </a:r>
          </a:p>
        </p:txBody>
      </p:sp>
      <p:sp>
        <p:nvSpPr>
          <p:cNvPr id="4" name="投影片編號版面配置區 3">
            <a:extLst>
              <a:ext uri="{FF2B5EF4-FFF2-40B4-BE49-F238E27FC236}">
                <a16:creationId xmlns:a16="http://schemas.microsoft.com/office/drawing/2014/main" id="{6BE97A20-C5A9-4552-A38C-6DEB8206E5D6}"/>
              </a:ext>
            </a:extLst>
          </p:cNvPr>
          <p:cNvSpPr>
            <a:spLocks noGrp="1"/>
          </p:cNvSpPr>
          <p:nvPr>
            <p:ph type="sldNum" sz="quarter" idx="12"/>
          </p:nvPr>
        </p:nvSpPr>
        <p:spPr/>
        <p:txBody>
          <a:bodyPr/>
          <a:lstStyle/>
          <a:p>
            <a:fld id="{1A39A694-C9D2-4A1F-B22B-D5A13C3121DA}" type="slidenum">
              <a:rPr lang="en-US" altLang="ko-KR" smtClean="0"/>
              <a:pPr/>
              <a:t>17</a:t>
            </a:fld>
            <a:endParaRPr lang="en-US" altLang="ko-KR"/>
          </a:p>
        </p:txBody>
      </p:sp>
      <p:sp>
        <p:nvSpPr>
          <p:cNvPr id="5" name="標題 4">
            <a:extLst>
              <a:ext uri="{FF2B5EF4-FFF2-40B4-BE49-F238E27FC236}">
                <a16:creationId xmlns:a16="http://schemas.microsoft.com/office/drawing/2014/main" id="{A51172E2-5F9C-4762-8957-AD793ECF4BFD}"/>
              </a:ext>
            </a:extLst>
          </p:cNvPr>
          <p:cNvSpPr>
            <a:spLocks noGrp="1"/>
          </p:cNvSpPr>
          <p:nvPr>
            <p:ph type="title"/>
          </p:nvPr>
        </p:nvSpPr>
        <p:spPr/>
        <p:txBody>
          <a:bodyPr/>
          <a:lstStyle/>
          <a:p>
            <a:r>
              <a:rPr lang="zh-TW" altLang="en-US" dirty="0"/>
              <a:t>供應鏈管理系統的企業價值</a:t>
            </a:r>
          </a:p>
        </p:txBody>
      </p:sp>
    </p:spTree>
    <p:extLst>
      <p:ext uri="{BB962C8B-B14F-4D97-AF65-F5344CB8AC3E}">
        <p14:creationId xmlns:p14="http://schemas.microsoft.com/office/powerpoint/2010/main" val="6506134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0FB9D856-1C98-4FA1-94F0-105EAD9DCF35}"/>
              </a:ext>
            </a:extLst>
          </p:cNvPr>
          <p:cNvPicPr>
            <a:picLocks noGrp="1" noChangeAspect="1"/>
          </p:cNvPicPr>
          <p:nvPr>
            <p:ph idx="1"/>
          </p:nvPr>
        </p:nvPicPr>
        <p:blipFill>
          <a:blip r:embed="rId2"/>
          <a:stretch>
            <a:fillRect/>
          </a:stretch>
        </p:blipFill>
        <p:spPr>
          <a:xfrm>
            <a:off x="2383636" y="1066800"/>
            <a:ext cx="5413365" cy="5241925"/>
          </a:xfrm>
          <a:prstGeom prst="rect">
            <a:avLst/>
          </a:prstGeom>
        </p:spPr>
      </p:pic>
      <p:sp>
        <p:nvSpPr>
          <p:cNvPr id="5" name="標題 4">
            <a:extLst>
              <a:ext uri="{FF2B5EF4-FFF2-40B4-BE49-F238E27FC236}">
                <a16:creationId xmlns:a16="http://schemas.microsoft.com/office/drawing/2014/main" id="{2C70D9B1-77A6-405C-8CCB-FCD8A267AFEC}"/>
              </a:ext>
            </a:extLst>
          </p:cNvPr>
          <p:cNvSpPr>
            <a:spLocks noGrp="1"/>
          </p:cNvSpPr>
          <p:nvPr>
            <p:ph type="title"/>
          </p:nvPr>
        </p:nvSpPr>
        <p:spPr/>
        <p:txBody>
          <a:bodyPr/>
          <a:lstStyle/>
          <a:p>
            <a:r>
              <a:rPr lang="zh-TW" altLang="en-US" dirty="0"/>
              <a:t>客戶關係管理</a:t>
            </a:r>
            <a:r>
              <a:rPr lang="en-US" altLang="zh-TW" dirty="0"/>
              <a:t>(CRM)</a:t>
            </a:r>
            <a:endParaRPr lang="zh-TW" altLang="en-US" dirty="0"/>
          </a:p>
        </p:txBody>
      </p:sp>
      <p:sp>
        <p:nvSpPr>
          <p:cNvPr id="3" name="投影片編號版面配置區 2">
            <a:extLst>
              <a:ext uri="{FF2B5EF4-FFF2-40B4-BE49-F238E27FC236}">
                <a16:creationId xmlns:a16="http://schemas.microsoft.com/office/drawing/2014/main" id="{BEE938ED-37D3-443B-84FA-F088283C4B34}"/>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Tree>
    <p:extLst>
      <p:ext uri="{BB962C8B-B14F-4D97-AF65-F5344CB8AC3E}">
        <p14:creationId xmlns:p14="http://schemas.microsoft.com/office/powerpoint/2010/main" val="30311059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09F0168E-8199-41A7-98A4-A84D346EE909}"/>
              </a:ext>
            </a:extLst>
          </p:cNvPr>
          <p:cNvSpPr>
            <a:spLocks noGrp="1"/>
          </p:cNvSpPr>
          <p:nvPr>
            <p:ph idx="1"/>
          </p:nvPr>
        </p:nvSpPr>
        <p:spPr/>
        <p:txBody>
          <a:bodyPr/>
          <a:lstStyle/>
          <a:p>
            <a:r>
              <a:rPr lang="zh-TW" altLang="en-US" dirty="0"/>
              <a:t>許多</a:t>
            </a:r>
            <a:r>
              <a:rPr lang="en-US" altLang="zh-TW" dirty="0"/>
              <a:t>CRM </a:t>
            </a:r>
            <a:r>
              <a:rPr lang="zh-TW" altLang="en-US" dirty="0"/>
              <a:t>套裝軟體還能進一步提供</a:t>
            </a:r>
            <a:r>
              <a:rPr lang="zh-TW" altLang="en-US" dirty="0">
                <a:solidFill>
                  <a:srgbClr val="FFFF00"/>
                </a:solidFill>
              </a:rPr>
              <a:t>夥伴關係管理</a:t>
            </a:r>
            <a:r>
              <a:rPr lang="en-US" altLang="zh-TW" dirty="0">
                <a:solidFill>
                  <a:srgbClr val="FFFF00"/>
                </a:solidFill>
              </a:rPr>
              <a:t>(partner relationship management, </a:t>
            </a:r>
            <a:r>
              <a:rPr lang="en-US" altLang="zh-TW" dirty="0" err="1">
                <a:solidFill>
                  <a:srgbClr val="FFFF00"/>
                </a:solidFill>
              </a:rPr>
              <a:t>PRM</a:t>
            </a:r>
            <a:r>
              <a:rPr lang="en-US" altLang="zh-TW" dirty="0">
                <a:solidFill>
                  <a:srgbClr val="FFFF00"/>
                </a:solidFill>
              </a:rPr>
              <a:t>) </a:t>
            </a:r>
            <a:r>
              <a:rPr lang="zh-TW" altLang="en-US" dirty="0"/>
              <a:t>與</a:t>
            </a:r>
            <a:r>
              <a:rPr lang="zh-TW" altLang="en-US" dirty="0">
                <a:solidFill>
                  <a:srgbClr val="FFFF00"/>
                </a:solidFill>
              </a:rPr>
              <a:t>員工關係管理</a:t>
            </a:r>
            <a:r>
              <a:rPr lang="en-US" altLang="zh-TW" dirty="0">
                <a:solidFill>
                  <a:srgbClr val="FFFF00"/>
                </a:solidFill>
              </a:rPr>
              <a:t>(employee relationship management, </a:t>
            </a:r>
            <a:r>
              <a:rPr lang="en-US" altLang="zh-TW" dirty="0" err="1">
                <a:solidFill>
                  <a:srgbClr val="FFFF00"/>
                </a:solidFill>
              </a:rPr>
              <a:t>ERM</a:t>
            </a:r>
            <a:r>
              <a:rPr lang="en-US" altLang="zh-TW" dirty="0">
                <a:solidFill>
                  <a:srgbClr val="FFFF00"/>
                </a:solidFill>
              </a:rPr>
              <a:t>) </a:t>
            </a:r>
            <a:r>
              <a:rPr lang="zh-TW" altLang="en-US" dirty="0"/>
              <a:t>的模組</a:t>
            </a:r>
            <a:endParaRPr lang="en-US" altLang="zh-TW" dirty="0"/>
          </a:p>
          <a:p>
            <a:r>
              <a:rPr lang="en-US" altLang="zh-TW" dirty="0" err="1"/>
              <a:t>PRM</a:t>
            </a:r>
            <a:r>
              <a:rPr lang="en-US" altLang="zh-TW" dirty="0"/>
              <a:t> </a:t>
            </a:r>
            <a:r>
              <a:rPr lang="zh-TW" altLang="en-US" dirty="0"/>
              <a:t>使用許多與客戶關係管理一樣的資料、工具與系統，來強化公司和銷售夥伴間的合作關係</a:t>
            </a:r>
            <a:endParaRPr lang="en-US" altLang="zh-TW" dirty="0"/>
          </a:p>
          <a:p>
            <a:r>
              <a:rPr lang="en-US" altLang="zh-TW" dirty="0" err="1"/>
              <a:t>ERM</a:t>
            </a:r>
            <a:r>
              <a:rPr lang="en-US" altLang="zh-TW" dirty="0"/>
              <a:t> </a:t>
            </a:r>
            <a:r>
              <a:rPr lang="zh-TW" altLang="en-US" dirty="0"/>
              <a:t>軟體則處理員工的議題，運作方式與</a:t>
            </a:r>
            <a:r>
              <a:rPr lang="en-US" altLang="zh-TW" dirty="0"/>
              <a:t>CRM </a:t>
            </a:r>
            <a:r>
              <a:rPr lang="zh-TW" altLang="en-US" dirty="0"/>
              <a:t>雷同，像是設定目標、員工績效管理、績效獎金的計算與員工訓練</a:t>
            </a:r>
          </a:p>
        </p:txBody>
      </p:sp>
      <p:sp>
        <p:nvSpPr>
          <p:cNvPr id="4" name="投影片編號版面配置區 3">
            <a:extLst>
              <a:ext uri="{FF2B5EF4-FFF2-40B4-BE49-F238E27FC236}">
                <a16:creationId xmlns:a16="http://schemas.microsoft.com/office/drawing/2014/main" id="{894F049A-1698-48BB-B4D0-41144C27E8A7}"/>
              </a:ext>
            </a:extLst>
          </p:cNvPr>
          <p:cNvSpPr>
            <a:spLocks noGrp="1"/>
          </p:cNvSpPr>
          <p:nvPr>
            <p:ph type="sldNum" sz="quarter" idx="12"/>
          </p:nvPr>
        </p:nvSpPr>
        <p:spPr/>
        <p:txBody>
          <a:bodyPr/>
          <a:lstStyle/>
          <a:p>
            <a:fld id="{1A39A694-C9D2-4A1F-B22B-D5A13C3121DA}" type="slidenum">
              <a:rPr lang="en-US" altLang="ko-KR" smtClean="0"/>
              <a:pPr/>
              <a:t>19</a:t>
            </a:fld>
            <a:endParaRPr lang="en-US" altLang="ko-KR"/>
          </a:p>
        </p:txBody>
      </p:sp>
      <p:sp>
        <p:nvSpPr>
          <p:cNvPr id="5" name="標題 4">
            <a:extLst>
              <a:ext uri="{FF2B5EF4-FFF2-40B4-BE49-F238E27FC236}">
                <a16:creationId xmlns:a16="http://schemas.microsoft.com/office/drawing/2014/main" id="{B3A174A0-A42C-4444-BB66-45ED6102CCCF}"/>
              </a:ext>
            </a:extLst>
          </p:cNvPr>
          <p:cNvSpPr>
            <a:spLocks noGrp="1"/>
          </p:cNvSpPr>
          <p:nvPr>
            <p:ph type="title"/>
          </p:nvPr>
        </p:nvSpPr>
        <p:spPr/>
        <p:txBody>
          <a:bodyPr/>
          <a:lstStyle/>
          <a:p>
            <a:r>
              <a:rPr lang="zh-TW" altLang="en-US" dirty="0"/>
              <a:t>客戶關係管理軟體</a:t>
            </a:r>
          </a:p>
        </p:txBody>
      </p:sp>
    </p:spTree>
    <p:extLst>
      <p:ext uri="{BB962C8B-B14F-4D97-AF65-F5344CB8AC3E}">
        <p14:creationId xmlns:p14="http://schemas.microsoft.com/office/powerpoint/2010/main" val="3513387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585311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達成營運卓越與貼近顧客：企業的系統應用</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9</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AAC1EF70-8C28-4866-B72E-DA3976A89256}"/>
              </a:ext>
            </a:extLst>
          </p:cNvPr>
          <p:cNvPicPr>
            <a:picLocks noGrp="1" noChangeAspect="1"/>
          </p:cNvPicPr>
          <p:nvPr>
            <p:ph idx="1"/>
          </p:nvPr>
        </p:nvPicPr>
        <p:blipFill>
          <a:blip r:embed="rId2"/>
          <a:stretch>
            <a:fillRect/>
          </a:stretch>
        </p:blipFill>
        <p:spPr>
          <a:xfrm>
            <a:off x="1917690" y="1066800"/>
            <a:ext cx="6345258" cy="5241925"/>
          </a:xfrm>
          <a:prstGeom prst="rect">
            <a:avLst/>
          </a:prstGeom>
        </p:spPr>
      </p:pic>
      <p:sp>
        <p:nvSpPr>
          <p:cNvPr id="5" name="標題 4">
            <a:extLst>
              <a:ext uri="{FF2B5EF4-FFF2-40B4-BE49-F238E27FC236}">
                <a16:creationId xmlns:a16="http://schemas.microsoft.com/office/drawing/2014/main" id="{9015D905-DF8F-4199-8201-49E2BB4C9F86}"/>
              </a:ext>
            </a:extLst>
          </p:cNvPr>
          <p:cNvSpPr>
            <a:spLocks noGrp="1"/>
          </p:cNvSpPr>
          <p:nvPr>
            <p:ph type="title"/>
          </p:nvPr>
        </p:nvSpPr>
        <p:spPr/>
        <p:txBody>
          <a:bodyPr/>
          <a:lstStyle/>
          <a:p>
            <a:r>
              <a:rPr lang="en-US" altLang="zh-TW" dirty="0"/>
              <a:t>CRM </a:t>
            </a:r>
            <a:r>
              <a:rPr lang="zh-TW" altLang="en-US" dirty="0"/>
              <a:t>軟體的功能</a:t>
            </a:r>
          </a:p>
        </p:txBody>
      </p:sp>
      <p:sp>
        <p:nvSpPr>
          <p:cNvPr id="3" name="投影片編號版面配置區 2">
            <a:extLst>
              <a:ext uri="{FF2B5EF4-FFF2-40B4-BE49-F238E27FC236}">
                <a16:creationId xmlns:a16="http://schemas.microsoft.com/office/drawing/2014/main" id="{96725CE7-5881-41FC-AC95-B6A0B9132167}"/>
              </a:ext>
            </a:extLst>
          </p:cNvPr>
          <p:cNvSpPr>
            <a:spLocks noGrp="1"/>
          </p:cNvSpPr>
          <p:nvPr>
            <p:ph type="sldNum" sz="quarter" idx="12"/>
          </p:nvPr>
        </p:nvSpPr>
        <p:spPr/>
        <p:txBody>
          <a:bodyPr/>
          <a:lstStyle/>
          <a:p>
            <a:fld id="{D55CB18B-31BB-4254-9559-1B86933C9FD7}" type="slidenum">
              <a:rPr lang="en-US" altLang="ko-KR" smtClean="0"/>
              <a:pPr/>
              <a:t>20</a:t>
            </a:fld>
            <a:endParaRPr lang="en-US" altLang="ko-KR"/>
          </a:p>
        </p:txBody>
      </p:sp>
    </p:spTree>
    <p:extLst>
      <p:ext uri="{BB962C8B-B14F-4D97-AF65-F5344CB8AC3E}">
        <p14:creationId xmlns:p14="http://schemas.microsoft.com/office/powerpoint/2010/main" val="5953415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7BA63B80-EFA9-402D-8C38-EB4B03F56D58}"/>
              </a:ext>
            </a:extLst>
          </p:cNvPr>
          <p:cNvSpPr>
            <a:spLocks noGrp="1"/>
          </p:cNvSpPr>
          <p:nvPr>
            <p:ph idx="1"/>
          </p:nvPr>
        </p:nvSpPr>
        <p:spPr/>
        <p:txBody>
          <a:bodyPr>
            <a:normAutofit/>
          </a:bodyPr>
          <a:lstStyle/>
          <a:p>
            <a:r>
              <a:rPr lang="zh-TW" altLang="en-US" dirty="0">
                <a:solidFill>
                  <a:srgbClr val="FFFF00"/>
                </a:solidFill>
              </a:rPr>
              <a:t>操作型</a:t>
            </a:r>
            <a:r>
              <a:rPr lang="en-US" altLang="zh-TW" dirty="0">
                <a:solidFill>
                  <a:srgbClr val="FFFF00"/>
                </a:solidFill>
              </a:rPr>
              <a:t>CRM (operational CRM) </a:t>
            </a:r>
            <a:r>
              <a:rPr lang="zh-TW" altLang="en-US" dirty="0"/>
              <a:t>包括用在與客戶面對面時的應用，例如銷售力自動化、客服中心與客戶服務支援，以及行銷自動化等工具</a:t>
            </a:r>
            <a:endParaRPr lang="en-US" altLang="zh-TW" dirty="0"/>
          </a:p>
          <a:p>
            <a:r>
              <a:rPr lang="zh-TW" altLang="en-US" dirty="0">
                <a:solidFill>
                  <a:srgbClr val="FFFF00"/>
                </a:solidFill>
              </a:rPr>
              <a:t>分析型</a:t>
            </a:r>
            <a:r>
              <a:rPr lang="en-US" altLang="zh-TW" dirty="0">
                <a:solidFill>
                  <a:srgbClr val="FFFF00"/>
                </a:solidFill>
              </a:rPr>
              <a:t>CRM (analytical CRM) </a:t>
            </a:r>
            <a:r>
              <a:rPr lang="zh-TW" altLang="en-US" dirty="0"/>
              <a:t>則針對操作型</a:t>
            </a:r>
            <a:r>
              <a:rPr lang="en-US" altLang="zh-TW" dirty="0"/>
              <a:t>CRM </a:t>
            </a:r>
            <a:r>
              <a:rPr lang="zh-TW" altLang="en-US" dirty="0"/>
              <a:t>所蒐集到的客戶資料進行分析，以提供資訊來改善企業績效</a:t>
            </a:r>
            <a:endParaRPr lang="en-US" altLang="zh-TW" dirty="0"/>
          </a:p>
          <a:p>
            <a:r>
              <a:rPr lang="zh-TW" altLang="en-US" dirty="0">
                <a:solidFill>
                  <a:srgbClr val="FFFF00"/>
                </a:solidFill>
              </a:rPr>
              <a:t>客戶終生價值</a:t>
            </a:r>
            <a:r>
              <a:rPr lang="en-US" altLang="zh-TW" dirty="0">
                <a:solidFill>
                  <a:srgbClr val="FFFF00"/>
                </a:solidFill>
              </a:rPr>
              <a:t>(customer</a:t>
            </a:r>
            <a:r>
              <a:rPr lang="zh-TW" altLang="en-US" dirty="0">
                <a:solidFill>
                  <a:srgbClr val="FFFF00"/>
                </a:solidFill>
              </a:rPr>
              <a:t> </a:t>
            </a:r>
            <a:r>
              <a:rPr lang="en-US" altLang="zh-TW" dirty="0">
                <a:solidFill>
                  <a:srgbClr val="FFFF00"/>
                </a:solidFill>
              </a:rPr>
              <a:t>lifetime value, </a:t>
            </a:r>
            <a:r>
              <a:rPr lang="en-US" altLang="zh-TW" dirty="0" err="1">
                <a:solidFill>
                  <a:srgbClr val="FFFF00"/>
                </a:solidFill>
              </a:rPr>
              <a:t>CLTV</a:t>
            </a:r>
            <a:r>
              <a:rPr lang="en-US" altLang="zh-TW" dirty="0">
                <a:solidFill>
                  <a:srgbClr val="FFFF00"/>
                </a:solidFill>
              </a:rPr>
              <a:t>) </a:t>
            </a:r>
            <a:r>
              <a:rPr lang="zh-TW" altLang="en-US" dirty="0"/>
              <a:t>是依據特定客戶所能帶來的報酬、取得與服務該客戶所需支付的費用，以及該客戶與公司的關係將持續多久等三個變數所計算而得</a:t>
            </a:r>
          </a:p>
        </p:txBody>
      </p:sp>
      <p:sp>
        <p:nvSpPr>
          <p:cNvPr id="4" name="投影片編號版面配置區 3">
            <a:extLst>
              <a:ext uri="{FF2B5EF4-FFF2-40B4-BE49-F238E27FC236}">
                <a16:creationId xmlns:a16="http://schemas.microsoft.com/office/drawing/2014/main" id="{B8B93436-0FDB-44E7-BAF2-F2AECEF70CEA}"/>
              </a:ext>
            </a:extLst>
          </p:cNvPr>
          <p:cNvSpPr>
            <a:spLocks noGrp="1"/>
          </p:cNvSpPr>
          <p:nvPr>
            <p:ph type="sldNum" sz="quarter" idx="12"/>
          </p:nvPr>
        </p:nvSpPr>
        <p:spPr/>
        <p:txBody>
          <a:bodyPr/>
          <a:lstStyle/>
          <a:p>
            <a:fld id="{1A39A694-C9D2-4A1F-B22B-D5A13C3121DA}" type="slidenum">
              <a:rPr lang="en-US" altLang="ko-KR" smtClean="0"/>
              <a:pPr/>
              <a:t>21</a:t>
            </a:fld>
            <a:endParaRPr lang="en-US" altLang="ko-KR"/>
          </a:p>
        </p:txBody>
      </p:sp>
      <p:sp>
        <p:nvSpPr>
          <p:cNvPr id="5" name="標題 4">
            <a:extLst>
              <a:ext uri="{FF2B5EF4-FFF2-40B4-BE49-F238E27FC236}">
                <a16:creationId xmlns:a16="http://schemas.microsoft.com/office/drawing/2014/main" id="{A7FA0DA4-4AC1-426B-A545-F04550C95A00}"/>
              </a:ext>
            </a:extLst>
          </p:cNvPr>
          <p:cNvSpPr>
            <a:spLocks noGrp="1"/>
          </p:cNvSpPr>
          <p:nvPr>
            <p:ph type="title"/>
          </p:nvPr>
        </p:nvSpPr>
        <p:spPr/>
        <p:txBody>
          <a:bodyPr/>
          <a:lstStyle/>
          <a:p>
            <a:r>
              <a:rPr lang="zh-TW" altLang="en-US" dirty="0"/>
              <a:t>操作型與分析型的</a:t>
            </a:r>
            <a:r>
              <a:rPr lang="en-US" altLang="zh-TW" dirty="0"/>
              <a:t>CRM</a:t>
            </a:r>
            <a:endParaRPr lang="zh-TW" altLang="en-US" dirty="0"/>
          </a:p>
        </p:txBody>
      </p:sp>
    </p:spTree>
    <p:extLst>
      <p:ext uri="{BB962C8B-B14F-4D97-AF65-F5344CB8AC3E}">
        <p14:creationId xmlns:p14="http://schemas.microsoft.com/office/powerpoint/2010/main" val="53078880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B375D7C0-352A-41BA-A446-54DA74A806A4}"/>
              </a:ext>
            </a:extLst>
          </p:cNvPr>
          <p:cNvSpPr>
            <a:spLocks noGrp="1"/>
          </p:cNvSpPr>
          <p:nvPr>
            <p:ph idx="1"/>
          </p:nvPr>
        </p:nvSpPr>
        <p:spPr/>
        <p:txBody>
          <a:bodyPr>
            <a:normAutofit fontScale="92500"/>
          </a:bodyPr>
          <a:lstStyle/>
          <a:p>
            <a:r>
              <a:rPr lang="en-US" altLang="zh-TW" dirty="0">
                <a:solidFill>
                  <a:srgbClr val="92D050"/>
                </a:solidFill>
              </a:rPr>
              <a:t>Graybar </a:t>
            </a:r>
            <a:r>
              <a:rPr lang="zh-TW" altLang="en-US" dirty="0">
                <a:solidFill>
                  <a:srgbClr val="92D050"/>
                </a:solidFill>
              </a:rPr>
              <a:t>邁向客戶分析</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此個案描述了</a:t>
            </a:r>
            <a:r>
              <a:rPr lang="en-US" altLang="zh-TW" dirty="0"/>
              <a:t>Graybar </a:t>
            </a:r>
            <a:r>
              <a:rPr lang="zh-TW" altLang="en-US" dirty="0"/>
              <a:t>面臨了什麼問題？這個問題如何影響</a:t>
            </a:r>
            <a:r>
              <a:rPr lang="en-US" altLang="zh-TW" dirty="0"/>
              <a:t>Graybar </a:t>
            </a:r>
            <a:r>
              <a:rPr lang="zh-TW" altLang="en-US" dirty="0"/>
              <a:t>的經營成效？</a:t>
            </a:r>
          </a:p>
          <a:p>
            <a:pPr marL="971550" lvl="1" indent="-514350">
              <a:buFont typeface="+mj-lt"/>
              <a:buAutoNum type="arabicPeriod"/>
            </a:pPr>
            <a:r>
              <a:rPr lang="en-US" altLang="zh-TW" dirty="0"/>
              <a:t>Graybar </a:t>
            </a:r>
            <a:r>
              <a:rPr lang="zh-TW" altLang="en-US" dirty="0"/>
              <a:t>在發展客戶分析解決方案時，有哪些管理、組織，以及科技上的問題必須解決？</a:t>
            </a:r>
          </a:p>
          <a:p>
            <a:pPr marL="971550" lvl="1" indent="-514350">
              <a:buFont typeface="+mj-lt"/>
              <a:buAutoNum type="arabicPeriod"/>
            </a:pPr>
            <a:r>
              <a:rPr lang="zh-TW" altLang="en-US" dirty="0"/>
              <a:t>分析型</a:t>
            </a:r>
            <a:r>
              <a:rPr lang="en-US" altLang="zh-TW" dirty="0"/>
              <a:t>CRM </a:t>
            </a:r>
            <a:r>
              <a:rPr lang="zh-TW" altLang="en-US" dirty="0"/>
              <a:t>如何改變</a:t>
            </a:r>
            <a:r>
              <a:rPr lang="en-US" altLang="zh-TW" dirty="0"/>
              <a:t>Graybar </a:t>
            </a:r>
            <a:r>
              <a:rPr lang="zh-TW" altLang="en-US" dirty="0"/>
              <a:t>做生意的方式？ 比較</a:t>
            </a:r>
            <a:r>
              <a:rPr lang="en-US" altLang="zh-TW" dirty="0"/>
              <a:t>Graybar </a:t>
            </a:r>
            <a:r>
              <a:rPr lang="zh-TW" altLang="en-US" dirty="0"/>
              <a:t>在導入分析型</a:t>
            </a:r>
            <a:r>
              <a:rPr lang="en-US" altLang="zh-TW" dirty="0"/>
              <a:t>CRM </a:t>
            </a:r>
            <a:r>
              <a:rPr lang="zh-TW" altLang="en-US" dirty="0"/>
              <a:t>前後，處理客戶關係的差別。</a:t>
            </a:r>
          </a:p>
          <a:p>
            <a:pPr marL="971550" lvl="1" indent="-514350">
              <a:buFont typeface="+mj-lt"/>
              <a:buAutoNum type="arabicPeriod"/>
            </a:pPr>
            <a:r>
              <a:rPr lang="zh-TW" altLang="en-US" dirty="0"/>
              <a:t>舉出三個</a:t>
            </a:r>
            <a:r>
              <a:rPr lang="en-US" altLang="zh-TW" dirty="0"/>
              <a:t>Graybar </a:t>
            </a:r>
            <a:r>
              <a:rPr lang="zh-TW" altLang="en-US" dirty="0"/>
              <a:t>新客戶分析系統所改善的決策。</a:t>
            </a:r>
          </a:p>
        </p:txBody>
      </p:sp>
      <p:sp>
        <p:nvSpPr>
          <p:cNvPr id="3" name="投影片編號版面配置區 2">
            <a:extLst>
              <a:ext uri="{FF2B5EF4-FFF2-40B4-BE49-F238E27FC236}">
                <a16:creationId xmlns:a16="http://schemas.microsoft.com/office/drawing/2014/main" id="{2D28D9FF-A567-4CEF-9D5E-B8FA8CD530D9}"/>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636E6873-0A39-4DC7-ACDF-8D9B2D2810EE}"/>
              </a:ext>
            </a:extLst>
          </p:cNvPr>
          <p:cNvSpPr>
            <a:spLocks noGrp="1"/>
          </p:cNvSpPr>
          <p:nvPr>
            <p:ph type="title"/>
          </p:nvPr>
        </p:nvSpPr>
        <p:spPr/>
        <p:txBody>
          <a:bodyPr/>
          <a:lstStyle/>
          <a:p>
            <a:r>
              <a:rPr lang="zh-TW" altLang="en-US" dirty="0"/>
              <a:t>互動個案：組織的觀點</a:t>
            </a:r>
          </a:p>
        </p:txBody>
      </p:sp>
      <p:pic>
        <p:nvPicPr>
          <p:cNvPr id="5" name="圖片 4">
            <a:extLst>
              <a:ext uri="{FF2B5EF4-FFF2-40B4-BE49-F238E27FC236}">
                <a16:creationId xmlns:a16="http://schemas.microsoft.com/office/drawing/2014/main" id="{A0A45A2D-526B-4E03-A0F8-F6FBABF9E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39656"/>
            <a:ext cx="1219200" cy="1219200"/>
          </a:xfrm>
          <a:prstGeom prst="rect">
            <a:avLst/>
          </a:prstGeom>
        </p:spPr>
      </p:pic>
    </p:spTree>
    <p:extLst>
      <p:ext uri="{BB962C8B-B14F-4D97-AF65-F5344CB8AC3E}">
        <p14:creationId xmlns:p14="http://schemas.microsoft.com/office/powerpoint/2010/main" val="47240328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CBED5F7-E159-443C-B3C5-2C73963E7A7E}"/>
              </a:ext>
            </a:extLst>
          </p:cNvPr>
          <p:cNvSpPr>
            <a:spLocks noGrp="1"/>
          </p:cNvSpPr>
          <p:nvPr>
            <p:ph idx="1"/>
          </p:nvPr>
        </p:nvSpPr>
        <p:spPr/>
        <p:txBody>
          <a:bodyPr/>
          <a:lstStyle/>
          <a:p>
            <a:r>
              <a:rPr lang="zh-TW" altLang="en-US" dirty="0"/>
              <a:t>企業應用系統不僅需要深層的技術變革，企業營運模式也必須做相對應的改變</a:t>
            </a:r>
            <a:endParaRPr lang="en-US" altLang="zh-TW" dirty="0"/>
          </a:p>
          <a:p>
            <a:r>
              <a:rPr lang="zh-TW" altLang="en-US" dirty="0"/>
              <a:t>供應鏈管理系統需要許多組織來分享彼此的資訊與企業流程。系統的每個參與者可能需要改變自己的部分流程及使用資訊的方式</a:t>
            </a:r>
            <a:endParaRPr lang="en-US" altLang="zh-TW" dirty="0"/>
          </a:p>
          <a:p>
            <a:r>
              <a:rPr lang="zh-TW" altLang="en-US" dirty="0"/>
              <a:t>企業應用系統也會產生「轉換成本」</a:t>
            </a:r>
            <a:endParaRPr lang="en-US" altLang="zh-TW" dirty="0"/>
          </a:p>
          <a:p>
            <a:r>
              <a:rPr lang="zh-TW" altLang="en-US" dirty="0"/>
              <a:t>企業應用系統是以組織整體的資料定義為基礎。你將需要確切了解你的企業如何使用資料</a:t>
            </a:r>
          </a:p>
        </p:txBody>
      </p:sp>
      <p:sp>
        <p:nvSpPr>
          <p:cNvPr id="3" name="投影片編號版面配置區 2">
            <a:extLst>
              <a:ext uri="{FF2B5EF4-FFF2-40B4-BE49-F238E27FC236}">
                <a16:creationId xmlns:a16="http://schemas.microsoft.com/office/drawing/2014/main" id="{84EC8622-9EA7-4054-A883-028873E46BF6}"/>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537487B5-1FBE-421A-B845-9744A9F27050}"/>
              </a:ext>
            </a:extLst>
          </p:cNvPr>
          <p:cNvSpPr>
            <a:spLocks noGrp="1"/>
          </p:cNvSpPr>
          <p:nvPr>
            <p:ph type="title"/>
          </p:nvPr>
        </p:nvSpPr>
        <p:spPr/>
        <p:txBody>
          <a:bodyPr/>
          <a:lstStyle/>
          <a:p>
            <a:r>
              <a:rPr lang="zh-TW" altLang="en-US" dirty="0"/>
              <a:t>企業應用的挑戰</a:t>
            </a:r>
          </a:p>
        </p:txBody>
      </p:sp>
    </p:spTree>
    <p:extLst>
      <p:ext uri="{BB962C8B-B14F-4D97-AF65-F5344CB8AC3E}">
        <p14:creationId xmlns:p14="http://schemas.microsoft.com/office/powerpoint/2010/main" val="33195831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a:extLst>
              <a:ext uri="{FF2B5EF4-FFF2-40B4-BE49-F238E27FC236}">
                <a16:creationId xmlns:a16="http://schemas.microsoft.com/office/drawing/2014/main" id="{6F823033-C823-43F8-A963-446241BC93AA}"/>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社群</a:t>
            </a:r>
            <a:r>
              <a:rPr lang="en-US" altLang="zh-TW" dirty="0">
                <a:solidFill>
                  <a:srgbClr val="FFFF00"/>
                </a:solidFill>
              </a:rPr>
              <a:t>CRM (social CRM) </a:t>
            </a:r>
            <a:r>
              <a:rPr lang="zh-TW" altLang="en-US" dirty="0"/>
              <a:t>系統，讓企業得以將社群網站上的客戶對話與關係和</a:t>
            </a:r>
            <a:r>
              <a:rPr lang="en-US" altLang="zh-TW" dirty="0"/>
              <a:t>CRM</a:t>
            </a:r>
            <a:r>
              <a:rPr lang="zh-TW" altLang="en-US" dirty="0"/>
              <a:t>流程做連結</a:t>
            </a:r>
            <a:endParaRPr lang="en-US" altLang="zh-TW" dirty="0"/>
          </a:p>
          <a:p>
            <a:endParaRPr lang="en-US" altLang="zh-TW" dirty="0"/>
          </a:p>
        </p:txBody>
      </p:sp>
      <p:sp>
        <p:nvSpPr>
          <p:cNvPr id="3" name="投影片編號版面配置區 2">
            <a:extLst>
              <a:ext uri="{FF2B5EF4-FFF2-40B4-BE49-F238E27FC236}">
                <a16:creationId xmlns:a16="http://schemas.microsoft.com/office/drawing/2014/main" id="{014FEF92-F3F9-45FF-8AB0-48E7D39ADC79}"/>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
        <p:nvSpPr>
          <p:cNvPr id="4" name="標題 3">
            <a:extLst>
              <a:ext uri="{FF2B5EF4-FFF2-40B4-BE49-F238E27FC236}">
                <a16:creationId xmlns:a16="http://schemas.microsoft.com/office/drawing/2014/main" id="{D9151B12-8C18-4CA5-A367-DBC4B7A9E1ED}"/>
              </a:ext>
            </a:extLst>
          </p:cNvPr>
          <p:cNvSpPr>
            <a:spLocks noGrp="1"/>
          </p:cNvSpPr>
          <p:nvPr>
            <p:ph type="title"/>
          </p:nvPr>
        </p:nvSpPr>
        <p:spPr/>
        <p:txBody>
          <a:bodyPr/>
          <a:lstStyle/>
          <a:p>
            <a:r>
              <a:rPr lang="zh-TW" altLang="en-US" dirty="0"/>
              <a:t>社群</a:t>
            </a:r>
            <a:r>
              <a:rPr lang="en-US" altLang="zh-TW" dirty="0"/>
              <a:t>CRM </a:t>
            </a:r>
            <a:r>
              <a:rPr lang="zh-TW" altLang="en-US" dirty="0"/>
              <a:t>和企業智慧</a:t>
            </a:r>
          </a:p>
        </p:txBody>
      </p:sp>
    </p:spTree>
    <p:extLst>
      <p:ext uri="{BB962C8B-B14F-4D97-AF65-F5344CB8AC3E}">
        <p14:creationId xmlns:p14="http://schemas.microsoft.com/office/powerpoint/2010/main" val="231561089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25B24C44-B260-455F-AB35-4A6E30483AE4}"/>
              </a:ext>
            </a:extLst>
          </p:cNvPr>
          <p:cNvSpPr>
            <a:spLocks noGrp="1"/>
          </p:cNvSpPr>
          <p:nvPr>
            <p:ph idx="1"/>
          </p:nvPr>
        </p:nvSpPr>
        <p:spPr/>
        <p:txBody>
          <a:bodyPr>
            <a:normAutofit fontScale="92500"/>
          </a:bodyPr>
          <a:lstStyle/>
          <a:p>
            <a:r>
              <a:rPr lang="zh-TW" altLang="en-US" dirty="0"/>
              <a:t>個案研究問題</a:t>
            </a:r>
          </a:p>
          <a:p>
            <a:pPr marL="971550" lvl="1" indent="-514350">
              <a:buFont typeface="+mj-lt"/>
              <a:buAutoNum type="arabicPeriod"/>
            </a:pPr>
            <a:r>
              <a:rPr lang="zh-TW" altLang="en-US" dirty="0"/>
              <a:t>識別並描述這個個案所討論的問題。有什麼管理、組織以及科技的因素牽扯其中？</a:t>
            </a:r>
          </a:p>
          <a:p>
            <a:pPr marL="971550" lvl="1" indent="-514350">
              <a:buFont typeface="+mj-lt"/>
              <a:buAutoNum type="arabicPeriod"/>
            </a:pPr>
            <a:r>
              <a:rPr lang="zh-TW" altLang="en-US" dirty="0"/>
              <a:t>沃達豐在企業轉型的過程中，為何需要花費這麼多的時間來處理變革？</a:t>
            </a:r>
          </a:p>
          <a:p>
            <a:pPr marL="971550" lvl="1" indent="-514350">
              <a:buFont typeface="+mj-lt"/>
              <a:buAutoNum type="arabicPeriod"/>
            </a:pPr>
            <a:r>
              <a:rPr lang="zh-TW" altLang="en-US" dirty="0"/>
              <a:t>為何沃達豐的全球企業轉型需要</a:t>
            </a:r>
            <a:r>
              <a:rPr lang="en-US" altLang="zh-TW" dirty="0"/>
              <a:t>ERP </a:t>
            </a:r>
            <a:r>
              <a:rPr lang="zh-TW" altLang="en-US" dirty="0"/>
              <a:t>系統的協助？</a:t>
            </a:r>
          </a:p>
          <a:p>
            <a:pPr marL="971550" lvl="1" indent="-514350">
              <a:buFont typeface="+mj-lt"/>
              <a:buAutoNum type="arabicPeriod"/>
            </a:pPr>
            <a:r>
              <a:rPr lang="zh-TW" altLang="en-US" dirty="0"/>
              <a:t>沃達豐需要解決哪些管理、組織以及科技上的議題，以確保轉型成功？</a:t>
            </a:r>
          </a:p>
          <a:p>
            <a:pPr marL="971550" lvl="1" indent="-514350">
              <a:buFont typeface="+mj-lt"/>
              <a:buAutoNum type="arabicPeriod"/>
            </a:pPr>
            <a:r>
              <a:rPr lang="zh-TW" altLang="en-US" dirty="0"/>
              <a:t>沃達豐的全球企業轉型帶來哪些企業效益？它如何改變決策和公司營運的方式？</a:t>
            </a:r>
          </a:p>
        </p:txBody>
      </p:sp>
      <p:sp>
        <p:nvSpPr>
          <p:cNvPr id="3" name="投影片編號版面配置區 2">
            <a:extLst>
              <a:ext uri="{FF2B5EF4-FFF2-40B4-BE49-F238E27FC236}">
                <a16:creationId xmlns:a16="http://schemas.microsoft.com/office/drawing/2014/main" id="{0595AD18-C1CF-4453-8BCA-2B75759BD8C0}"/>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4" name="標題 3">
            <a:extLst>
              <a:ext uri="{FF2B5EF4-FFF2-40B4-BE49-F238E27FC236}">
                <a16:creationId xmlns:a16="http://schemas.microsoft.com/office/drawing/2014/main" id="{6892D00A-2401-44F2-BB90-6D6C4ED209A1}"/>
              </a:ext>
            </a:extLst>
          </p:cNvPr>
          <p:cNvSpPr>
            <a:spLocks noGrp="1"/>
          </p:cNvSpPr>
          <p:nvPr>
            <p:ph type="title"/>
          </p:nvPr>
        </p:nvSpPr>
        <p:spPr/>
        <p:txBody>
          <a:bodyPr/>
          <a:lstStyle/>
          <a:p>
            <a:r>
              <a:rPr lang="zh-TW" altLang="en-US"/>
              <a:t>個案研究：沃達豐</a:t>
            </a:r>
            <a:r>
              <a:rPr lang="en-US" altLang="zh-TW"/>
              <a:t>— </a:t>
            </a:r>
            <a:r>
              <a:rPr lang="zh-TW" altLang="en-US"/>
              <a:t>電信巨擘導入大型的全球</a:t>
            </a:r>
            <a:r>
              <a:rPr lang="en-US" altLang="zh-TW"/>
              <a:t>ERP</a:t>
            </a:r>
            <a:endParaRPr lang="zh-TW" altLang="en-US" dirty="0"/>
          </a:p>
        </p:txBody>
      </p:sp>
      <p:pic>
        <p:nvPicPr>
          <p:cNvPr id="5" name="圖片 4">
            <a:extLst>
              <a:ext uri="{FF2B5EF4-FFF2-40B4-BE49-F238E27FC236}">
                <a16:creationId xmlns:a16="http://schemas.microsoft.com/office/drawing/2014/main" id="{149BB88D-3890-45DC-BD39-ACE791BF2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5425077"/>
            <a:ext cx="1219200" cy="1219200"/>
          </a:xfrm>
          <a:prstGeom prst="rect">
            <a:avLst/>
          </a:prstGeom>
        </p:spPr>
      </p:pic>
    </p:spTree>
    <p:extLst>
      <p:ext uri="{BB962C8B-B14F-4D97-AF65-F5344CB8AC3E}">
        <p14:creationId xmlns:p14="http://schemas.microsoft.com/office/powerpoint/2010/main" val="6751751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1FBE67D-DE4C-47A2-B4B6-A7C48313D035}"/>
              </a:ext>
            </a:extLst>
          </p:cNvPr>
          <p:cNvSpPr>
            <a:spLocks noGrp="1"/>
          </p:cNvSpPr>
          <p:nvPr>
            <p:ph idx="1"/>
          </p:nvPr>
        </p:nvSpPr>
        <p:spPr/>
        <p:txBody>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企業系統如何協助公司邁向營運卓越？</a:t>
            </a:r>
          </a:p>
          <a:p>
            <a:pPr marL="971550" lvl="1" indent="-514350">
              <a:buFont typeface="+mj-lt"/>
              <a:buAutoNum type="arabicPeriod"/>
            </a:pPr>
            <a:r>
              <a:rPr lang="zh-TW" altLang="en-US" dirty="0"/>
              <a:t>供應鏈管理系統如何與供應商間進行規劃、生產與物流的協同合作？</a:t>
            </a:r>
          </a:p>
          <a:p>
            <a:pPr marL="971550" lvl="1" indent="-514350">
              <a:buFont typeface="+mj-lt"/>
              <a:buAutoNum type="arabicPeriod"/>
            </a:pPr>
            <a:r>
              <a:rPr lang="zh-TW" altLang="en-US" dirty="0"/>
              <a:t>客戶關係管理系統如何協助公司拉近與客戶間的距離？</a:t>
            </a:r>
          </a:p>
          <a:p>
            <a:pPr marL="971550" lvl="1" indent="-514350">
              <a:buFont typeface="+mj-lt"/>
              <a:buAutoNum type="arabicPeriod"/>
            </a:pPr>
            <a:r>
              <a:rPr lang="zh-TW" altLang="en-US" dirty="0"/>
              <a:t>企業系統帶來哪些挑戰以及企業系統如何善用新科技？</a:t>
            </a:r>
          </a:p>
          <a:p>
            <a:endParaRPr lang="zh-TW" altLang="en-US" dirty="0"/>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dirty="0"/>
              <a:t>學習目標</a:t>
            </a:r>
          </a:p>
        </p:txBody>
      </p:sp>
    </p:spTree>
    <p:extLst>
      <p:ext uri="{BB962C8B-B14F-4D97-AF65-F5344CB8AC3E}">
        <p14:creationId xmlns:p14="http://schemas.microsoft.com/office/powerpoint/2010/main" val="2456582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內容版面配置區 13">
            <a:extLst>
              <a:ext uri="{FF2B5EF4-FFF2-40B4-BE49-F238E27FC236}">
                <a16:creationId xmlns:a16="http://schemas.microsoft.com/office/drawing/2014/main" id="{F70EE336-69F8-426A-882A-7B33345A8933}"/>
              </a:ext>
            </a:extLst>
          </p:cNvPr>
          <p:cNvSpPr>
            <a:spLocks noGrp="1"/>
          </p:cNvSpPr>
          <p:nvPr>
            <p:ph idx="1"/>
          </p:nvPr>
        </p:nvSpPr>
        <p:spPr/>
        <p:txBody>
          <a:bodyPr/>
          <a:lstStyle/>
          <a:p>
            <a:r>
              <a:rPr lang="zh-TW" altLang="en-US" dirty="0"/>
              <a:t>在</a:t>
            </a:r>
            <a:r>
              <a:rPr lang="en-US" altLang="zh-TW" dirty="0"/>
              <a:t>2007 </a:t>
            </a:r>
            <a:r>
              <a:rPr lang="zh-TW" altLang="en-US" dirty="0"/>
              <a:t>年，公司開始導入</a:t>
            </a:r>
            <a:r>
              <a:rPr lang="en-US" altLang="zh-TW" dirty="0"/>
              <a:t>SAP </a:t>
            </a:r>
            <a:r>
              <a:rPr lang="zh-TW" altLang="en-US" dirty="0"/>
              <a:t>的企業資源規劃</a:t>
            </a:r>
            <a:r>
              <a:rPr lang="en-US" altLang="zh-TW" dirty="0"/>
              <a:t>(ERP) </a:t>
            </a:r>
            <a:r>
              <a:rPr lang="zh-TW" altLang="en-US" dirty="0"/>
              <a:t>系統，使用</a:t>
            </a:r>
            <a:r>
              <a:rPr lang="en-US" altLang="zh-TW" dirty="0"/>
              <a:t>ERP </a:t>
            </a:r>
            <a:r>
              <a:rPr lang="zh-TW" altLang="en-US" dirty="0"/>
              <a:t>所提供的財務、訂單管理、請購付款以及企業智慧的模組</a:t>
            </a:r>
            <a:endParaRPr lang="en-US" altLang="zh-TW" dirty="0"/>
          </a:p>
          <a:p>
            <a:r>
              <a:rPr lang="zh-TW" altLang="en-US" dirty="0"/>
              <a:t>在</a:t>
            </a:r>
            <a:r>
              <a:rPr lang="en-US" altLang="zh-TW" dirty="0"/>
              <a:t>2009 </a:t>
            </a:r>
            <a:r>
              <a:rPr lang="zh-TW" altLang="en-US" dirty="0"/>
              <a:t>年末，</a:t>
            </a:r>
            <a:r>
              <a:rPr lang="en-US" altLang="zh-TW" dirty="0" err="1"/>
              <a:t>ACH</a:t>
            </a:r>
            <a:r>
              <a:rPr lang="en-US" altLang="zh-TW" dirty="0"/>
              <a:t> </a:t>
            </a:r>
            <a:r>
              <a:rPr lang="zh-TW" altLang="en-US" dirty="0"/>
              <a:t>進一步導</a:t>
            </a:r>
          </a:p>
          <a:p>
            <a:r>
              <a:rPr lang="zh-TW" altLang="en-US" dirty="0"/>
              <a:t>入</a:t>
            </a:r>
            <a:r>
              <a:rPr lang="en-US" altLang="zh-TW" dirty="0"/>
              <a:t>SAP ERP </a:t>
            </a:r>
            <a:r>
              <a:rPr lang="zh-TW" altLang="en-US" dirty="0"/>
              <a:t>的產品成本與品質管理功能，以及其他</a:t>
            </a:r>
            <a:r>
              <a:rPr lang="en-US" altLang="zh-TW" dirty="0"/>
              <a:t>SAP </a:t>
            </a:r>
            <a:r>
              <a:rPr lang="zh-TW" altLang="en-US" dirty="0"/>
              <a:t>套件中的應用</a:t>
            </a:r>
            <a:endParaRPr lang="en-US" altLang="zh-TW" dirty="0"/>
          </a:p>
          <a:p>
            <a:r>
              <a:rPr lang="zh-TW" altLang="en-US" dirty="0"/>
              <a:t>企業的資料整合一</a:t>
            </a:r>
            <a:br>
              <a:rPr lang="en-US" altLang="zh-TW" dirty="0"/>
            </a:br>
            <a:r>
              <a:rPr lang="zh-TW" altLang="en-US" dirty="0"/>
              <a:t>致，讓管理者能夠</a:t>
            </a:r>
            <a:br>
              <a:rPr lang="en-US" altLang="zh-TW" dirty="0"/>
            </a:br>
            <a:r>
              <a:rPr lang="zh-TW" altLang="en-US" dirty="0"/>
              <a:t>制定更好的決策，</a:t>
            </a:r>
            <a:br>
              <a:rPr lang="en-US" altLang="zh-TW" dirty="0"/>
            </a:br>
            <a:r>
              <a:rPr lang="zh-TW" altLang="en-US" dirty="0"/>
              <a:t>全部的事業單位也</a:t>
            </a:r>
            <a:br>
              <a:rPr lang="en-US" altLang="zh-TW" dirty="0"/>
            </a:br>
            <a:r>
              <a:rPr lang="zh-TW" altLang="en-US" dirty="0"/>
              <a:t>使用相同的技術</a:t>
            </a:r>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normAutofit fontScale="90000"/>
          </a:bodyPr>
          <a:lstStyle/>
          <a:p>
            <a:r>
              <a:rPr lang="en-US" altLang="zh-TW" dirty="0" err="1"/>
              <a:t>ACH</a:t>
            </a:r>
            <a:r>
              <a:rPr lang="en-US" altLang="zh-TW" dirty="0"/>
              <a:t> </a:t>
            </a:r>
            <a:r>
              <a:rPr lang="zh-TW" altLang="en-US" dirty="0"/>
              <a:t>食品公司透過企業系統翻轉公司 </a:t>
            </a:r>
            <a:br>
              <a:rPr lang="en-US" altLang="zh-TW" dirty="0"/>
            </a:br>
            <a:r>
              <a:rPr lang="en-US" altLang="zh-TW" dirty="0"/>
              <a:t>(</a:t>
            </a:r>
            <a:r>
              <a:rPr lang="zh-TW" altLang="en-US" dirty="0"/>
              <a:t>一</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pic>
        <p:nvPicPr>
          <p:cNvPr id="2" name="圖片 1">
            <a:extLst>
              <a:ext uri="{FF2B5EF4-FFF2-40B4-BE49-F238E27FC236}">
                <a16:creationId xmlns:a16="http://schemas.microsoft.com/office/drawing/2014/main" id="{A5BC1CA3-CCDD-45CE-999F-FAB330461FCC}"/>
              </a:ext>
            </a:extLst>
          </p:cNvPr>
          <p:cNvPicPr>
            <a:picLocks noChangeAspect="1"/>
          </p:cNvPicPr>
          <p:nvPr/>
        </p:nvPicPr>
        <p:blipFill>
          <a:blip r:embed="rId3"/>
          <a:stretch>
            <a:fillRect/>
          </a:stretch>
        </p:blipFill>
        <p:spPr>
          <a:xfrm>
            <a:off x="4736183" y="3840301"/>
            <a:ext cx="3975522" cy="2564507"/>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809CD26-B446-4BD5-A370-6E2FC1EBC740}"/>
              </a:ext>
            </a:extLst>
          </p:cNvPr>
          <p:cNvSpPr>
            <a:spLocks noGrp="1"/>
          </p:cNvSpPr>
          <p:nvPr>
            <p:ph type="title"/>
          </p:nvPr>
        </p:nvSpPr>
        <p:spPr/>
        <p:txBody>
          <a:bodyPr>
            <a:normAutofit fontScale="90000"/>
          </a:bodyPr>
          <a:lstStyle/>
          <a:p>
            <a:r>
              <a:rPr lang="en-US" altLang="zh-TW" dirty="0" err="1"/>
              <a:t>ACH</a:t>
            </a:r>
            <a:r>
              <a:rPr lang="en-US" altLang="zh-TW" dirty="0"/>
              <a:t> </a:t>
            </a:r>
            <a:r>
              <a:rPr lang="zh-TW" altLang="en-US" dirty="0"/>
              <a:t>食品公司透過企業系統翻轉公司 </a:t>
            </a:r>
            <a:br>
              <a:rPr lang="en-US" altLang="zh-TW" dirty="0"/>
            </a:br>
            <a:r>
              <a:rPr lang="en-US" altLang="zh-TW" dirty="0"/>
              <a:t>(</a:t>
            </a:r>
            <a:r>
              <a:rPr lang="zh-TW" altLang="en-US" dirty="0"/>
              <a:t>二</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B97FE84E-DD78-47CA-AAE1-D1CF7B76992B}"/>
              </a:ext>
            </a:extLst>
          </p:cNvPr>
          <p:cNvSpPr>
            <a:spLocks noGrp="1"/>
          </p:cNvSpPr>
          <p:nvPr>
            <p:ph type="sldNum" sz="quarter" idx="12"/>
          </p:nvPr>
        </p:nvSpPr>
        <p:spPr/>
        <p:txBody>
          <a:bodyPr/>
          <a:lstStyle/>
          <a:p>
            <a:fld id="{1A39A694-C9D2-4A1F-B22B-D5A13C3121DA}" type="slidenum">
              <a:rPr lang="en-US" altLang="ko-KR" smtClean="0"/>
              <a:pPr/>
              <a:t>5</a:t>
            </a:fld>
            <a:endParaRPr lang="en-US" altLang="ko-KR"/>
          </a:p>
        </p:txBody>
      </p:sp>
      <p:pic>
        <p:nvPicPr>
          <p:cNvPr id="5" name="圖片 4">
            <a:extLst>
              <a:ext uri="{FF2B5EF4-FFF2-40B4-BE49-F238E27FC236}">
                <a16:creationId xmlns:a16="http://schemas.microsoft.com/office/drawing/2014/main" id="{B8C01725-1CCA-4BE2-820F-28B430655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grpSp>
        <p:nvGrpSpPr>
          <p:cNvPr id="8" name="群組 7">
            <a:extLst>
              <a:ext uri="{FF2B5EF4-FFF2-40B4-BE49-F238E27FC236}">
                <a16:creationId xmlns:a16="http://schemas.microsoft.com/office/drawing/2014/main" id="{CF5CEAD6-F2D3-4298-AA8A-389D27071912}"/>
              </a:ext>
            </a:extLst>
          </p:cNvPr>
          <p:cNvGrpSpPr/>
          <p:nvPr/>
        </p:nvGrpSpPr>
        <p:grpSpPr>
          <a:xfrm>
            <a:off x="1186592" y="1556792"/>
            <a:ext cx="7910577" cy="5407570"/>
            <a:chOff x="1186592" y="1556792"/>
            <a:chExt cx="7910577" cy="5407570"/>
          </a:xfrm>
        </p:grpSpPr>
        <p:sp>
          <p:nvSpPr>
            <p:cNvPr id="9" name="矩形 8">
              <a:extLst>
                <a:ext uri="{FF2B5EF4-FFF2-40B4-BE49-F238E27FC236}">
                  <a16:creationId xmlns:a16="http://schemas.microsoft.com/office/drawing/2014/main" id="{C57857FC-2863-4EB5-B0A6-E8283E4E8C0A}"/>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0" name="矩形 9">
              <a:extLst>
                <a:ext uri="{FF2B5EF4-FFF2-40B4-BE49-F238E27FC236}">
                  <a16:creationId xmlns:a16="http://schemas.microsoft.com/office/drawing/2014/main" id="{9151C3BE-C158-4C07-8709-71CDAA878BAF}"/>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1" name="矩形 10">
              <a:extLst>
                <a:ext uri="{FF2B5EF4-FFF2-40B4-BE49-F238E27FC236}">
                  <a16:creationId xmlns:a16="http://schemas.microsoft.com/office/drawing/2014/main" id="{5FB86448-290A-4CB1-B2C3-CD7C298C8E83}"/>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2" name="矩形 11">
              <a:extLst>
                <a:ext uri="{FF2B5EF4-FFF2-40B4-BE49-F238E27FC236}">
                  <a16:creationId xmlns:a16="http://schemas.microsoft.com/office/drawing/2014/main" id="{93937CC7-1997-493D-96B9-915BE4DA03B3}"/>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3" name="矩形 12">
              <a:extLst>
                <a:ext uri="{FF2B5EF4-FFF2-40B4-BE49-F238E27FC236}">
                  <a16:creationId xmlns:a16="http://schemas.microsoft.com/office/drawing/2014/main" id="{96DCED16-9E94-48E2-9D35-61950B075524}"/>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4" name="矩形 13">
              <a:extLst>
                <a:ext uri="{FF2B5EF4-FFF2-40B4-BE49-F238E27FC236}">
                  <a16:creationId xmlns:a16="http://schemas.microsoft.com/office/drawing/2014/main" id="{436988CA-CF33-4723-AB2E-2A3D085793DD}"/>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5" name="文字方塊 14">
              <a:extLst>
                <a:ext uri="{FF2B5EF4-FFF2-40B4-BE49-F238E27FC236}">
                  <a16:creationId xmlns:a16="http://schemas.microsoft.com/office/drawing/2014/main" id="{E70869D6-AB18-4EC7-B430-0081706BF937}"/>
                </a:ext>
              </a:extLst>
            </p:cNvPr>
            <p:cNvSpPr txBox="1"/>
            <p:nvPr/>
          </p:nvSpPr>
          <p:spPr>
            <a:xfrm>
              <a:off x="5220072" y="2122195"/>
              <a:ext cx="231460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各自獨立的老舊系統</a:t>
              </a:r>
            </a:p>
            <a:p>
              <a:pPr marL="177800" indent="-177800">
                <a:buFont typeface="Arial" panose="020B0604020202020204" pitchFamily="34" charset="0"/>
                <a:buChar char="•"/>
              </a:pPr>
              <a:r>
                <a:rPr lang="zh-TW" altLang="en-US" sz="1600" dirty="0"/>
                <a:t>過時的企業流程</a:t>
              </a:r>
            </a:p>
          </p:txBody>
        </p:sp>
        <p:sp>
          <p:nvSpPr>
            <p:cNvPr id="16" name="文字方塊 15">
              <a:extLst>
                <a:ext uri="{FF2B5EF4-FFF2-40B4-BE49-F238E27FC236}">
                  <a16:creationId xmlns:a16="http://schemas.microsoft.com/office/drawing/2014/main" id="{6913C6BE-68D8-48E6-9E85-B67C946428DB}"/>
                </a:ext>
              </a:extLst>
            </p:cNvPr>
            <p:cNvSpPr txBox="1"/>
            <p:nvPr/>
          </p:nvSpPr>
          <p:spPr>
            <a:xfrm>
              <a:off x="7501860" y="4202258"/>
              <a:ext cx="1595309"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降低成本</a:t>
              </a:r>
            </a:p>
            <a:p>
              <a:pPr marL="177800" indent="-177800">
                <a:buFont typeface="Arial" panose="020B0604020202020204" pitchFamily="34" charset="0"/>
                <a:buChar char="•"/>
              </a:pPr>
              <a:r>
                <a:rPr lang="zh-TW" altLang="en-US" sz="1600" dirty="0"/>
                <a:t>支援公司成長</a:t>
              </a:r>
            </a:p>
          </p:txBody>
        </p:sp>
        <p:sp>
          <p:nvSpPr>
            <p:cNvPr id="17" name="文字方塊 16">
              <a:extLst>
                <a:ext uri="{FF2B5EF4-FFF2-40B4-BE49-F238E27FC236}">
                  <a16:creationId xmlns:a16="http://schemas.microsoft.com/office/drawing/2014/main" id="{078D1068-D29C-4A65-A5B2-F79876AFF1EE}"/>
                </a:ext>
              </a:extLst>
            </p:cNvPr>
            <p:cNvSpPr txBox="1"/>
            <p:nvPr/>
          </p:nvSpPr>
          <p:spPr>
            <a:xfrm>
              <a:off x="5220072" y="4219637"/>
              <a:ext cx="2133600" cy="1323439"/>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執行企業流程更有效率</a:t>
              </a:r>
            </a:p>
            <a:p>
              <a:pPr marL="177800" indent="-177800">
                <a:buFont typeface="Arial" panose="020B0604020202020204" pitchFamily="34" charset="0"/>
                <a:buChar char="•"/>
              </a:pPr>
              <a:r>
                <a:rPr lang="zh-TW" altLang="en-US" sz="1600" dirty="0"/>
                <a:t>支援新的企業流程</a:t>
              </a:r>
            </a:p>
            <a:p>
              <a:pPr marL="177800" indent="-177800">
                <a:buFont typeface="Arial" panose="020B0604020202020204" pitchFamily="34" charset="0"/>
                <a:buChar char="•"/>
              </a:pPr>
              <a:r>
                <a:rPr lang="zh-TW" altLang="en-US" sz="1600" dirty="0"/>
                <a:t>整合各個應用系統</a:t>
              </a:r>
            </a:p>
            <a:p>
              <a:pPr marL="177800" indent="-177800">
                <a:buFont typeface="Arial" panose="020B0604020202020204" pitchFamily="34" charset="0"/>
                <a:buChar char="•"/>
              </a:pPr>
              <a:r>
                <a:rPr lang="zh-TW" altLang="en-US" sz="1600" dirty="0"/>
                <a:t>改善決策制定</a:t>
              </a:r>
            </a:p>
          </p:txBody>
        </p:sp>
        <p:sp>
          <p:nvSpPr>
            <p:cNvPr id="18" name="文字方塊 17">
              <a:extLst>
                <a:ext uri="{FF2B5EF4-FFF2-40B4-BE49-F238E27FC236}">
                  <a16:creationId xmlns:a16="http://schemas.microsoft.com/office/drawing/2014/main" id="{0C860E4C-F480-41CF-BB39-6CC53E86B96C}"/>
                </a:ext>
              </a:extLst>
            </p:cNvPr>
            <p:cNvSpPr txBox="1"/>
            <p:nvPr/>
          </p:nvSpPr>
          <p:spPr>
            <a:xfrm>
              <a:off x="1186592" y="2366273"/>
              <a:ext cx="2210863" cy="1077218"/>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修改企業策略</a:t>
              </a:r>
            </a:p>
            <a:p>
              <a:pPr marL="177800" indent="-177800">
                <a:buFont typeface="Arial" panose="020B0604020202020204" pitchFamily="34" charset="0"/>
                <a:buChar char="•"/>
              </a:pPr>
              <a:r>
                <a:rPr lang="zh-TW" altLang="en-US" sz="1600" dirty="0"/>
                <a:t>修改經營模式</a:t>
              </a:r>
            </a:p>
            <a:p>
              <a:pPr marL="177800" indent="-177800">
                <a:buFont typeface="Arial" panose="020B0604020202020204" pitchFamily="34" charset="0"/>
                <a:buChar char="•"/>
              </a:pPr>
              <a:r>
                <a:rPr lang="zh-TW" altLang="en-US" sz="1600" dirty="0"/>
                <a:t>發展全公司的資料標準</a:t>
              </a:r>
            </a:p>
          </p:txBody>
        </p:sp>
        <p:sp>
          <p:nvSpPr>
            <p:cNvPr id="19" name="文字方塊 18">
              <a:extLst>
                <a:ext uri="{FF2B5EF4-FFF2-40B4-BE49-F238E27FC236}">
                  <a16:creationId xmlns:a16="http://schemas.microsoft.com/office/drawing/2014/main" id="{F9046FCB-AE42-433A-AB7F-FC1C5E0B96EA}"/>
                </a:ext>
              </a:extLst>
            </p:cNvPr>
            <p:cNvSpPr txBox="1"/>
            <p:nvPr/>
          </p:nvSpPr>
          <p:spPr>
            <a:xfrm>
              <a:off x="1186592" y="3508882"/>
              <a:ext cx="2233280"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修改企業流程</a:t>
              </a:r>
            </a:p>
          </p:txBody>
        </p:sp>
        <p:sp>
          <p:nvSpPr>
            <p:cNvPr id="20" name="文字方塊 19">
              <a:extLst>
                <a:ext uri="{FF2B5EF4-FFF2-40B4-BE49-F238E27FC236}">
                  <a16:creationId xmlns:a16="http://schemas.microsoft.com/office/drawing/2014/main" id="{8474FD54-B461-4673-9F36-1419FEE2B6D9}"/>
                </a:ext>
              </a:extLst>
            </p:cNvPr>
            <p:cNvSpPr txBox="1"/>
            <p:nvPr/>
          </p:nvSpPr>
          <p:spPr>
            <a:xfrm>
              <a:off x="1191693" y="4656038"/>
              <a:ext cx="2205762" cy="230832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導入 </a:t>
              </a:r>
              <a:r>
                <a:rPr lang="en-US" altLang="zh-TW" sz="1600" dirty="0"/>
                <a:t>SAP ERP</a:t>
              </a:r>
            </a:p>
            <a:p>
              <a:pPr marL="177800" indent="-177800">
                <a:buFont typeface="Arial" panose="020B0604020202020204" pitchFamily="34" charset="0"/>
                <a:buChar char="•"/>
              </a:pPr>
              <a:r>
                <a:rPr lang="zh-TW" altLang="en-US" sz="1600" dirty="0"/>
                <a:t>導入 </a:t>
              </a:r>
              <a:r>
                <a:rPr lang="en-US" altLang="zh-TW" sz="1600" dirty="0"/>
                <a:t>SAP Manufacturing</a:t>
              </a:r>
              <a:r>
                <a:rPr lang="zh-TW" altLang="en-US" sz="1600" dirty="0"/>
                <a:t>、</a:t>
              </a:r>
              <a:r>
                <a:rPr lang="en-US" altLang="zh-TW" sz="1600" dirty="0"/>
                <a:t>Product Lifecycle</a:t>
              </a:r>
              <a:r>
                <a:rPr lang="zh-TW" altLang="en-US" sz="1600" dirty="0"/>
                <a:t> </a:t>
              </a:r>
              <a:r>
                <a:rPr lang="en-US" altLang="zh-TW" sz="1600" dirty="0"/>
                <a:t>Management</a:t>
              </a:r>
              <a:r>
                <a:rPr lang="zh-TW" altLang="en-US" sz="1600" dirty="0"/>
                <a:t>、</a:t>
              </a:r>
              <a:r>
                <a:rPr lang="en-US" altLang="zh-TW" sz="1600" dirty="0"/>
                <a:t>Advanced</a:t>
              </a:r>
              <a:r>
                <a:rPr lang="zh-TW" altLang="en-US" sz="1600" dirty="0"/>
                <a:t> </a:t>
              </a:r>
              <a:r>
                <a:rPr lang="en-US" altLang="zh-TW" sz="1600" dirty="0"/>
                <a:t>Planning &amp; Optimization</a:t>
              </a:r>
              <a:r>
                <a:rPr lang="zh-TW" altLang="en-US" sz="1600" dirty="0"/>
                <a:t>、</a:t>
              </a:r>
              <a:r>
                <a:rPr lang="en-US" altLang="zh-TW" sz="1600" dirty="0"/>
                <a:t>Recipe Management</a:t>
              </a:r>
              <a:endParaRPr lang="zh-TW" altLang="en-US" sz="1600" dirty="0"/>
            </a:p>
          </p:txBody>
        </p:sp>
        <p:cxnSp>
          <p:nvCxnSpPr>
            <p:cNvPr id="21" name="接點: 肘形 20">
              <a:extLst>
                <a:ext uri="{FF2B5EF4-FFF2-40B4-BE49-F238E27FC236}">
                  <a16:creationId xmlns:a16="http://schemas.microsoft.com/office/drawing/2014/main" id="{561AFBA0-8226-4F29-AEB9-75AF02D18F22}"/>
                </a:ext>
              </a:extLst>
            </p:cNvPr>
            <p:cNvCxnSpPr>
              <a:stCxn id="12" idx="1"/>
              <a:endCxn id="9"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單箭頭接點 21">
              <a:extLst>
                <a:ext uri="{FF2B5EF4-FFF2-40B4-BE49-F238E27FC236}">
                  <a16:creationId xmlns:a16="http://schemas.microsoft.com/office/drawing/2014/main" id="{2A25EE1F-0959-44A1-9C72-0F3A395F37C9}"/>
                </a:ext>
              </a:extLst>
            </p:cNvPr>
            <p:cNvCxnSpPr>
              <a:stCxn id="9"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直線單箭頭接點 22">
              <a:extLst>
                <a:ext uri="{FF2B5EF4-FFF2-40B4-BE49-F238E27FC236}">
                  <a16:creationId xmlns:a16="http://schemas.microsoft.com/office/drawing/2014/main" id="{9B1E95F2-FDA4-4C93-B164-FC3C6E8252EE}"/>
                </a:ext>
              </a:extLst>
            </p:cNvPr>
            <p:cNvCxnSpPr>
              <a:stCxn id="10" idx="3"/>
              <a:endCxn id="13"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045075BD-1EB7-4216-8774-6213BF82BC30}"/>
                </a:ext>
              </a:extLst>
            </p:cNvPr>
            <p:cNvCxnSpPr>
              <a:cxnSpLocks/>
              <a:stCxn id="11"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接點: 肘形 24">
              <a:extLst>
                <a:ext uri="{FF2B5EF4-FFF2-40B4-BE49-F238E27FC236}">
                  <a16:creationId xmlns:a16="http://schemas.microsoft.com/office/drawing/2014/main" id="{EA047D5F-B0DC-4686-BA4C-0F17BE54CAC7}"/>
                </a:ext>
              </a:extLst>
            </p:cNvPr>
            <p:cNvCxnSpPr>
              <a:stCxn id="14" idx="0"/>
              <a:endCxn id="12"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32EF259E-8087-4082-AE41-30B16312D064}"/>
                </a:ext>
              </a:extLst>
            </p:cNvPr>
            <p:cNvCxnSpPr>
              <a:stCxn id="13"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253860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90BBA26F-1A80-419A-B8CA-6CD55332FC3A}"/>
              </a:ext>
            </a:extLst>
          </p:cNvPr>
          <p:cNvSpPr>
            <a:spLocks noGrp="1"/>
          </p:cNvSpPr>
          <p:nvPr>
            <p:ph idx="1"/>
          </p:nvPr>
        </p:nvSpPr>
        <p:spPr/>
        <p:txBody>
          <a:bodyPr/>
          <a:lstStyle/>
          <a:p>
            <a:r>
              <a:rPr lang="zh-TW" altLang="en-US" dirty="0"/>
              <a:t>企業系統，常被稱為企業資源規劃</a:t>
            </a:r>
            <a:r>
              <a:rPr lang="en-US" altLang="zh-TW" dirty="0"/>
              <a:t>(enterprise resource planning, ERP)</a:t>
            </a:r>
            <a:r>
              <a:rPr lang="zh-TW" altLang="en-US" dirty="0"/>
              <a:t>系統，它是由一套整合的軟體模組與一個集中資料庫所組成</a:t>
            </a:r>
            <a:endParaRPr lang="en-US" altLang="zh-TW" dirty="0"/>
          </a:p>
          <a:p>
            <a:endParaRPr lang="en-US" altLang="zh-TW" dirty="0"/>
          </a:p>
          <a:p>
            <a:r>
              <a:rPr lang="zh-TW" altLang="en-US" dirty="0"/>
              <a:t>資料庫從公司內的各事業單位與部門蒐集資料，結合生產製造、財務會計、銷售與行銷以及人力資源等大量關鍵企業流程的資料，產出幾乎可以支援組織內企業活動所需的全部資訊</a:t>
            </a:r>
          </a:p>
        </p:txBody>
      </p:sp>
      <p:sp>
        <p:nvSpPr>
          <p:cNvPr id="4" name="投影片編號版面配置區 3">
            <a:extLst>
              <a:ext uri="{FF2B5EF4-FFF2-40B4-BE49-F238E27FC236}">
                <a16:creationId xmlns:a16="http://schemas.microsoft.com/office/drawing/2014/main" id="{47C64FF4-A87D-4202-9D8E-17884028F04E}"/>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sp>
        <p:nvSpPr>
          <p:cNvPr id="5" name="標題 4">
            <a:extLst>
              <a:ext uri="{FF2B5EF4-FFF2-40B4-BE49-F238E27FC236}">
                <a16:creationId xmlns:a16="http://schemas.microsoft.com/office/drawing/2014/main" id="{1220BA0F-5E72-4105-AEC4-333BD754F5AD}"/>
              </a:ext>
            </a:extLst>
          </p:cNvPr>
          <p:cNvSpPr>
            <a:spLocks noGrp="1"/>
          </p:cNvSpPr>
          <p:nvPr>
            <p:ph type="title"/>
          </p:nvPr>
        </p:nvSpPr>
        <p:spPr/>
        <p:txBody>
          <a:bodyPr/>
          <a:lstStyle/>
          <a:p>
            <a:r>
              <a:rPr lang="zh-TW" altLang="en-US" dirty="0"/>
              <a:t>什麼是企業系統？</a:t>
            </a:r>
          </a:p>
        </p:txBody>
      </p:sp>
    </p:spTree>
    <p:extLst>
      <p:ext uri="{BB962C8B-B14F-4D97-AF65-F5344CB8AC3E}">
        <p14:creationId xmlns:p14="http://schemas.microsoft.com/office/powerpoint/2010/main" val="26059154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978A50F2-13CB-4919-8894-A7C941CE58AD}"/>
              </a:ext>
            </a:extLst>
          </p:cNvPr>
          <p:cNvPicPr>
            <a:picLocks noGrp="1" noChangeAspect="1"/>
          </p:cNvPicPr>
          <p:nvPr>
            <p:ph idx="1"/>
          </p:nvPr>
        </p:nvPicPr>
        <p:blipFill>
          <a:blip r:embed="rId2"/>
          <a:stretch>
            <a:fillRect/>
          </a:stretch>
        </p:blipFill>
        <p:spPr>
          <a:xfrm>
            <a:off x="1743471" y="1052736"/>
            <a:ext cx="6693696" cy="5675313"/>
          </a:xfrm>
          <a:prstGeom prst="rect">
            <a:avLst/>
          </a:prstGeom>
        </p:spPr>
      </p:pic>
      <p:sp>
        <p:nvSpPr>
          <p:cNvPr id="5" name="標題 4">
            <a:extLst>
              <a:ext uri="{FF2B5EF4-FFF2-40B4-BE49-F238E27FC236}">
                <a16:creationId xmlns:a16="http://schemas.microsoft.com/office/drawing/2014/main" id="{43974AA0-FBEB-464B-BE49-DE00F830F6AF}"/>
              </a:ext>
            </a:extLst>
          </p:cNvPr>
          <p:cNvSpPr>
            <a:spLocks noGrp="1"/>
          </p:cNvSpPr>
          <p:nvPr>
            <p:ph type="title"/>
          </p:nvPr>
        </p:nvSpPr>
        <p:spPr/>
        <p:txBody>
          <a:bodyPr/>
          <a:lstStyle/>
          <a:p>
            <a:r>
              <a:rPr lang="zh-TW" altLang="en-US" dirty="0"/>
              <a:t>企業系統如何運作</a:t>
            </a:r>
          </a:p>
        </p:txBody>
      </p:sp>
      <p:sp>
        <p:nvSpPr>
          <p:cNvPr id="3" name="投影片編號版面配置區 2">
            <a:extLst>
              <a:ext uri="{FF2B5EF4-FFF2-40B4-BE49-F238E27FC236}">
                <a16:creationId xmlns:a16="http://schemas.microsoft.com/office/drawing/2014/main" id="{9DC40679-710D-485E-A383-5B8C33FCDCC0}"/>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Tree>
    <p:extLst>
      <p:ext uri="{BB962C8B-B14F-4D97-AF65-F5344CB8AC3E}">
        <p14:creationId xmlns:p14="http://schemas.microsoft.com/office/powerpoint/2010/main" val="5674614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80D7E688-01B0-4F2B-842F-FBE8742C3342}"/>
              </a:ext>
            </a:extLst>
          </p:cNvPr>
          <p:cNvSpPr>
            <a:spLocks noGrp="1"/>
          </p:cNvSpPr>
          <p:nvPr>
            <p:ph idx="1"/>
          </p:nvPr>
        </p:nvSpPr>
        <p:spPr/>
        <p:txBody>
          <a:bodyPr/>
          <a:lstStyle/>
          <a:p>
            <a:endParaRPr lang="en-US" altLang="zh-TW" dirty="0">
              <a:solidFill>
                <a:srgbClr val="FFFF00"/>
              </a:solidFill>
            </a:endParaRPr>
          </a:p>
          <a:p>
            <a:r>
              <a:rPr lang="zh-TW" altLang="en-US" dirty="0">
                <a:solidFill>
                  <a:srgbClr val="FFFF00"/>
                </a:solidFill>
              </a:rPr>
              <a:t>企業軟體</a:t>
            </a:r>
            <a:r>
              <a:rPr lang="en-US" altLang="zh-TW" dirty="0">
                <a:solidFill>
                  <a:srgbClr val="FFFF00"/>
                </a:solidFill>
              </a:rPr>
              <a:t>(enterprise software) </a:t>
            </a:r>
            <a:r>
              <a:rPr lang="zh-TW" altLang="en-US" dirty="0"/>
              <a:t>是由數千個預先定義好、能演繹最佳實務的企業流程所組合而成</a:t>
            </a:r>
          </a:p>
        </p:txBody>
      </p:sp>
      <p:sp>
        <p:nvSpPr>
          <p:cNvPr id="4" name="投影片編號版面配置區 3">
            <a:extLst>
              <a:ext uri="{FF2B5EF4-FFF2-40B4-BE49-F238E27FC236}">
                <a16:creationId xmlns:a16="http://schemas.microsoft.com/office/drawing/2014/main" id="{D238A43E-CFB9-4116-AF53-D807E6B52A7B}"/>
              </a:ext>
            </a:extLst>
          </p:cNvPr>
          <p:cNvSpPr>
            <a:spLocks noGrp="1"/>
          </p:cNvSpPr>
          <p:nvPr>
            <p:ph type="sldNum" sz="quarter" idx="12"/>
          </p:nvPr>
        </p:nvSpPr>
        <p:spPr/>
        <p:txBody>
          <a:bodyPr/>
          <a:lstStyle/>
          <a:p>
            <a:fld id="{1A39A694-C9D2-4A1F-B22B-D5A13C3121DA}" type="slidenum">
              <a:rPr lang="en-US" altLang="ko-KR" smtClean="0"/>
              <a:pPr/>
              <a:t>8</a:t>
            </a:fld>
            <a:endParaRPr lang="en-US" altLang="ko-KR"/>
          </a:p>
        </p:txBody>
      </p:sp>
      <p:sp>
        <p:nvSpPr>
          <p:cNvPr id="5" name="標題 4">
            <a:extLst>
              <a:ext uri="{FF2B5EF4-FFF2-40B4-BE49-F238E27FC236}">
                <a16:creationId xmlns:a16="http://schemas.microsoft.com/office/drawing/2014/main" id="{06777C32-12F2-4956-AD33-87F74E55DDF4}"/>
              </a:ext>
            </a:extLst>
          </p:cNvPr>
          <p:cNvSpPr>
            <a:spLocks noGrp="1"/>
          </p:cNvSpPr>
          <p:nvPr>
            <p:ph type="title"/>
          </p:nvPr>
        </p:nvSpPr>
        <p:spPr/>
        <p:txBody>
          <a:bodyPr/>
          <a:lstStyle/>
          <a:p>
            <a:r>
              <a:rPr lang="zh-TW" altLang="en-US"/>
              <a:t>企業軟體</a:t>
            </a:r>
            <a:endParaRPr lang="zh-TW" altLang="en-US" dirty="0"/>
          </a:p>
        </p:txBody>
      </p:sp>
    </p:spTree>
    <p:extLst>
      <p:ext uri="{BB962C8B-B14F-4D97-AF65-F5344CB8AC3E}">
        <p14:creationId xmlns:p14="http://schemas.microsoft.com/office/powerpoint/2010/main" val="7507470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9E55789-EF7B-4549-A194-4275E3C5DFC4}"/>
              </a:ext>
            </a:extLst>
          </p:cNvPr>
          <p:cNvSpPr>
            <a:spLocks noGrp="1"/>
          </p:cNvSpPr>
          <p:nvPr>
            <p:ph idx="1"/>
          </p:nvPr>
        </p:nvSpPr>
        <p:spPr/>
        <p:txBody>
          <a:bodyPr/>
          <a:lstStyle/>
          <a:p>
            <a:r>
              <a:rPr lang="zh-TW" altLang="en-US" dirty="0"/>
              <a:t>企業系統所提供的價值在於強化營運效率與提供全公司的資料讓管理者得以做出更好的決策</a:t>
            </a:r>
            <a:endParaRPr lang="en-US" altLang="zh-TW" dirty="0"/>
          </a:p>
          <a:p>
            <a:r>
              <a:rPr lang="zh-TW" altLang="en-US" dirty="0"/>
              <a:t>分布各地的據點可以透過企業系統建立實務的標準規範，確保身處世界各地的員工都依循相同的模式在運作</a:t>
            </a:r>
            <a:endParaRPr lang="en-US" altLang="zh-TW" dirty="0"/>
          </a:p>
          <a:p>
            <a:r>
              <a:rPr lang="zh-TW" altLang="en-US" dirty="0"/>
              <a:t>企業系統協助公司快速地回應客戶對資訊與產品的需求</a:t>
            </a:r>
            <a:endParaRPr lang="en-US" altLang="zh-TW" dirty="0"/>
          </a:p>
          <a:p>
            <a:r>
              <a:rPr lang="zh-TW" altLang="en-US" dirty="0"/>
              <a:t>企業系統提供大量有價值的資訊來改善管理者的決策品質</a:t>
            </a:r>
          </a:p>
        </p:txBody>
      </p:sp>
      <p:sp>
        <p:nvSpPr>
          <p:cNvPr id="3" name="投影片編號版面配置區 2">
            <a:extLst>
              <a:ext uri="{FF2B5EF4-FFF2-40B4-BE49-F238E27FC236}">
                <a16:creationId xmlns:a16="http://schemas.microsoft.com/office/drawing/2014/main" id="{55A2D05F-AE16-4164-B552-D9E2C1849FEF}"/>
              </a:ext>
            </a:extLst>
          </p:cNvPr>
          <p:cNvSpPr>
            <a:spLocks noGrp="1"/>
          </p:cNvSpPr>
          <p:nvPr>
            <p:ph type="sldNum" sz="quarter" idx="12"/>
          </p:nvPr>
        </p:nvSpPr>
        <p:spPr/>
        <p:txBody>
          <a:bodyPr/>
          <a:lstStyle/>
          <a:p>
            <a:fld id="{D55CB18B-31BB-4254-9559-1B86933C9FD7}" type="slidenum">
              <a:rPr lang="en-US" altLang="ko-KR" smtClean="0"/>
              <a:pPr/>
              <a:t>9</a:t>
            </a:fld>
            <a:endParaRPr lang="en-US" altLang="ko-KR"/>
          </a:p>
        </p:txBody>
      </p:sp>
      <p:sp>
        <p:nvSpPr>
          <p:cNvPr id="4" name="標題 3">
            <a:extLst>
              <a:ext uri="{FF2B5EF4-FFF2-40B4-BE49-F238E27FC236}">
                <a16:creationId xmlns:a16="http://schemas.microsoft.com/office/drawing/2014/main" id="{94B31CE8-6309-4EB9-B64E-D36C6C22E8B7}"/>
              </a:ext>
            </a:extLst>
          </p:cNvPr>
          <p:cNvSpPr>
            <a:spLocks noGrp="1"/>
          </p:cNvSpPr>
          <p:nvPr>
            <p:ph type="title"/>
          </p:nvPr>
        </p:nvSpPr>
        <p:spPr/>
        <p:txBody>
          <a:bodyPr/>
          <a:lstStyle/>
          <a:p>
            <a:r>
              <a:rPr lang="zh-TW" altLang="en-US" dirty="0"/>
              <a:t>企業系統的價值</a:t>
            </a:r>
          </a:p>
        </p:txBody>
      </p:sp>
    </p:spTree>
    <p:extLst>
      <p:ext uri="{BB962C8B-B14F-4D97-AF65-F5344CB8AC3E}">
        <p14:creationId xmlns:p14="http://schemas.microsoft.com/office/powerpoint/2010/main" val="3716912341"/>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E48CC662-1759-4578-BCFD-A72AEB75B6A0}"/>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FFF9D2B6-5627-4139-B2BD-A077B27ED15D}"/>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57</TotalTime>
  <Words>1559</Words>
  <Application>Microsoft Office PowerPoint</Application>
  <PresentationFormat>如螢幕大小 (4:3)</PresentationFormat>
  <Paragraphs>137</Paragraphs>
  <Slides>26</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26</vt:i4>
      </vt:variant>
    </vt:vector>
  </HeadingPairs>
  <TitlesOfParts>
    <vt:vector size="34" baseType="lpstr">
      <vt:lpstr>굴림</vt:lpstr>
      <vt:lpstr>HY헤드라인M</vt:lpstr>
      <vt:lpstr>맑은 고딕</vt:lpstr>
      <vt:lpstr>Signika</vt:lpstr>
      <vt:lpstr>標楷體</vt:lpstr>
      <vt:lpstr>Arial</vt:lpstr>
      <vt:lpstr>MIS</vt:lpstr>
      <vt:lpstr>MIS2</vt:lpstr>
      <vt:lpstr>PowerPoint 簡報</vt:lpstr>
      <vt:lpstr>CHAPTER 9</vt:lpstr>
      <vt:lpstr>學習目標</vt:lpstr>
      <vt:lpstr>ACH 食品公司透過企業系統翻轉公司  (一)</vt:lpstr>
      <vt:lpstr>ACH 食品公司透過企業系統翻轉公司  (二)</vt:lpstr>
      <vt:lpstr>什麼是企業系統？</vt:lpstr>
      <vt:lpstr>企業系統如何運作</vt:lpstr>
      <vt:lpstr>企業軟體</vt:lpstr>
      <vt:lpstr>企業系統的價值</vt:lpstr>
      <vt:lpstr>供應鏈</vt:lpstr>
      <vt:lpstr>資訊系統與供應鏈管理</vt:lpstr>
      <vt:lpstr>供應鏈管理軟體</vt:lpstr>
      <vt:lpstr>互動個案：管理的觀點</vt:lpstr>
      <vt:lpstr>需求驅動的供應鏈</vt:lpstr>
      <vt:lpstr>推式與拉式的供應鏈模式</vt:lpstr>
      <vt:lpstr>興起中的網際網路驅動供應鏈</vt:lpstr>
      <vt:lpstr>供應鏈管理系統的企業價值</vt:lpstr>
      <vt:lpstr>客戶關係管理(CRM)</vt:lpstr>
      <vt:lpstr>客戶關係管理軟體</vt:lpstr>
      <vt:lpstr>CRM 軟體的功能</vt:lpstr>
      <vt:lpstr>操作型與分析型的CRM</vt:lpstr>
      <vt:lpstr>互動個案：組織的觀點</vt:lpstr>
      <vt:lpstr>企業應用的挑戰</vt:lpstr>
      <vt:lpstr>社群CRM 和企業智慧</vt:lpstr>
      <vt:lpstr>個案研究：沃達豐— 電信巨擘導入大型的全球ERP</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圖書 鼎隆</dc:creator>
  <cp:lastModifiedBy>圖書 鼎隆</cp:lastModifiedBy>
  <cp:revision>22</cp:revision>
  <dcterms:created xsi:type="dcterms:W3CDTF">2017-11-02T05:34:59Z</dcterms:created>
  <dcterms:modified xsi:type="dcterms:W3CDTF">2018-02-23T06:40:39Z</dcterms:modified>
</cp:coreProperties>
</file>