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9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00CC"/>
    <a:srgbClr val="000066"/>
    <a:srgbClr val="FFFF66"/>
    <a:srgbClr val="FF9900"/>
    <a:srgbClr val="333300"/>
    <a:srgbClr val="003366"/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12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84638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>
            <a:lvl1pPr marL="288000" indent="-288000">
              <a:lnSpc>
                <a:spcPts val="3200"/>
              </a:lnSpc>
              <a:spcBef>
                <a:spcPts val="500"/>
              </a:spcBef>
              <a:defRPr sz="2400" baseline="0"/>
            </a:lvl1pPr>
            <a:lvl2pPr marL="648000" indent="-288000">
              <a:lnSpc>
                <a:spcPts val="3200"/>
              </a:lnSpc>
              <a:spcBef>
                <a:spcPts val="500"/>
              </a:spcBef>
              <a:buClr>
                <a:srgbClr val="000066"/>
              </a:buClr>
              <a:defRPr sz="2400" baseline="0"/>
            </a:lvl2pPr>
            <a:lvl3pPr marL="1008000" indent="-288000">
              <a:lnSpc>
                <a:spcPts val="3200"/>
              </a:lnSpc>
              <a:spcBef>
                <a:spcPts val="500"/>
              </a:spcBef>
              <a:defRPr sz="2400" baseline="0"/>
            </a:lvl3pPr>
            <a:lvl4pPr>
              <a:lnSpc>
                <a:spcPts val="3200"/>
              </a:lnSpc>
              <a:spcBef>
                <a:spcPts val="500"/>
              </a:spcBef>
              <a:defRPr sz="2400" baseline="0"/>
            </a:lvl4pPr>
            <a:lvl5pPr>
              <a:lnSpc>
                <a:spcPts val="3200"/>
              </a:lnSpc>
              <a:spcBef>
                <a:spcPts val="500"/>
              </a:spcBef>
              <a:defRPr sz="24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9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0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YSTEM\Desktop\新下載ppt 範本\119\119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47248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" y="1290539"/>
            <a:ext cx="82248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00CC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CC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51920" y="1556792"/>
            <a:ext cx="4536504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altLang="zh-TW" dirty="0" smtClean="0"/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112568" cy="194421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資料的測量與描述</a:t>
            </a:r>
            <a:endParaRPr lang="zh-TW" alt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3.1.2	</a:t>
            </a:r>
            <a:r>
              <a:rPr lang="zh-TW" altLang="zh-TW" sz="2800" dirty="0">
                <a:solidFill>
                  <a:srgbClr val="6600CC"/>
                </a:solidFill>
              </a:rPr>
              <a:t>中位數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965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4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3.1.2	</a:t>
            </a:r>
            <a:r>
              <a:rPr lang="zh-TW" altLang="zh-TW" sz="2800" dirty="0">
                <a:solidFill>
                  <a:srgbClr val="6600CC"/>
                </a:solidFill>
              </a:rPr>
              <a:t>中位數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754"/>
            <a:ext cx="6871102" cy="115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4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3.1.2	</a:t>
            </a:r>
            <a:r>
              <a:rPr lang="zh-TW" altLang="zh-TW" sz="2800" dirty="0">
                <a:solidFill>
                  <a:srgbClr val="6600CC"/>
                </a:solidFill>
              </a:rPr>
              <a:t>中位數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8166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4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3.1.2	</a:t>
            </a:r>
            <a:r>
              <a:rPr lang="zh-TW" altLang="zh-TW" sz="2800" dirty="0">
                <a:solidFill>
                  <a:srgbClr val="6600CC"/>
                </a:solidFill>
              </a:rPr>
              <a:t>中位數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3146"/>
            <a:ext cx="6018341" cy="449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4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眾</a:t>
            </a:r>
            <a:r>
              <a:rPr lang="zh-TW" altLang="zh-TW" sz="2800" dirty="0">
                <a:solidFill>
                  <a:srgbClr val="6600CC"/>
                </a:solidFill>
              </a:rPr>
              <a:t>　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眾數 </a:t>
            </a:r>
            <a:r>
              <a:rPr lang="en-US" altLang="zh-TW" dirty="0">
                <a:solidFill>
                  <a:srgbClr val="FF00FF"/>
                </a:solidFill>
              </a:rPr>
              <a:t>(Mode) </a:t>
            </a:r>
            <a:r>
              <a:rPr lang="zh-TW" altLang="zh-TW" dirty="0"/>
              <a:t>是指一組資料中，出現最多次的觀察值。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5270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8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眾</a:t>
            </a:r>
            <a:r>
              <a:rPr lang="zh-TW" altLang="zh-TW" sz="2800" dirty="0">
                <a:solidFill>
                  <a:srgbClr val="6600CC"/>
                </a:solidFill>
              </a:rPr>
              <a:t>　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19" y="3068960"/>
            <a:ext cx="7029189" cy="111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3.2  </a:t>
            </a:r>
            <a:r>
              <a:rPr lang="zh-TW" altLang="zh-TW" dirty="0" smtClean="0"/>
              <a:t>特殊</a:t>
            </a:r>
            <a:r>
              <a:rPr lang="zh-TW" altLang="zh-TW" dirty="0"/>
              <a:t>用途的位置量</a:t>
            </a:r>
            <a:r>
              <a:rPr lang="zh-TW" altLang="zh-TW" dirty="0" smtClean="0"/>
              <a:t>數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>
                <a:solidFill>
                  <a:srgbClr val="6600CC"/>
                </a:solidFill>
              </a:rPr>
              <a:t>3.2.1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加權平均數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資料組中各個數值，其重要性不同，因此常需要依其重要性程度的大小，給予不同的權數來進行調整，在計算平均數時，將權數併入計算，即是</a:t>
            </a:r>
            <a:r>
              <a:rPr lang="zh-TW" altLang="zh-TW" dirty="0">
                <a:solidFill>
                  <a:srgbClr val="FF00FF"/>
                </a:solidFill>
              </a:rPr>
              <a:t>加權平均數 </a:t>
            </a:r>
            <a:r>
              <a:rPr lang="en-US" altLang="zh-TW" dirty="0">
                <a:solidFill>
                  <a:srgbClr val="FF00FF"/>
                </a:solidFill>
              </a:rPr>
              <a:t>(Weighted Mean)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0517"/>
            <a:ext cx="6840761" cy="189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3.2.1  </a:t>
            </a:r>
            <a:r>
              <a:rPr lang="zh-TW" altLang="zh-TW" sz="2800" dirty="0">
                <a:solidFill>
                  <a:srgbClr val="6600CC"/>
                </a:solidFill>
              </a:rPr>
              <a:t>加權平均數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84784"/>
            <a:ext cx="628132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8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幾何</a:t>
            </a:r>
            <a:r>
              <a:rPr lang="zh-TW" altLang="zh-TW" sz="2800" dirty="0">
                <a:solidFill>
                  <a:srgbClr val="6600CC"/>
                </a:solidFill>
              </a:rPr>
              <a:t>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幾何平均數</a:t>
            </a:r>
            <a:r>
              <a:rPr lang="en-US" altLang="zh-TW" dirty="0">
                <a:solidFill>
                  <a:srgbClr val="FF00FF"/>
                </a:solidFill>
              </a:rPr>
              <a:t> (Geometric Mean) </a:t>
            </a:r>
            <a:r>
              <a:rPr lang="zh-TW" altLang="zh-TW" dirty="0"/>
              <a:t>是指</a:t>
            </a:r>
            <a:r>
              <a:rPr lang="en-US" altLang="zh-TW" i="1" dirty="0"/>
              <a:t>n</a:t>
            </a:r>
            <a:r>
              <a:rPr lang="zh-TW" altLang="zh-TW" dirty="0"/>
              <a:t>個數值的乘積開</a:t>
            </a:r>
            <a:r>
              <a:rPr lang="en-US" altLang="zh-TW" i="1" dirty="0"/>
              <a:t>n</a:t>
            </a:r>
            <a:r>
              <a:rPr lang="zh-TW" altLang="zh-TW" dirty="0"/>
              <a:t>次方根。</a:t>
            </a:r>
            <a:endParaRPr lang="zh-TW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0223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3.2.2  </a:t>
            </a:r>
            <a:r>
              <a:rPr lang="zh-TW" altLang="zh-TW" sz="2800" dirty="0">
                <a:solidFill>
                  <a:srgbClr val="6600CC"/>
                </a:solidFill>
              </a:rPr>
              <a:t>幾何平均數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661994" cy="387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2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  </a:t>
            </a:r>
            <a:r>
              <a:rPr lang="zh-TW" altLang="zh-TW" dirty="0" smtClean="0"/>
              <a:t>位置</a:t>
            </a:r>
            <a:r>
              <a:rPr lang="zh-TW" altLang="zh-TW" dirty="0"/>
              <a:t>量數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位置量數 </a:t>
            </a:r>
            <a:r>
              <a:rPr lang="en-US" altLang="zh-TW" dirty="0">
                <a:solidFill>
                  <a:srgbClr val="FF00FF"/>
                </a:solidFill>
              </a:rPr>
              <a:t>(Central Tendency) </a:t>
            </a:r>
            <a:r>
              <a:rPr lang="zh-HK" altLang="zh-TW" dirty="0"/>
              <a:t>來分析資料的中心位置或是中央</a:t>
            </a:r>
            <a:r>
              <a:rPr lang="zh-HK" altLang="zh-TW" dirty="0" smtClean="0"/>
              <a:t>趨勢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四分</a:t>
            </a:r>
            <a:r>
              <a:rPr lang="zh-TW" altLang="zh-TW" sz="2800" dirty="0">
                <a:solidFill>
                  <a:srgbClr val="6600CC"/>
                </a:solidFill>
              </a:rPr>
              <a:t>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81" y="2420888"/>
            <a:ext cx="6656238" cy="24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7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四分</a:t>
            </a:r>
            <a:r>
              <a:rPr lang="zh-TW" altLang="zh-TW" sz="2800" dirty="0">
                <a:solidFill>
                  <a:srgbClr val="6600CC"/>
                </a:solidFill>
              </a:rPr>
              <a:t>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248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9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 </a:t>
            </a:r>
            <a:r>
              <a:rPr lang="zh-TW" altLang="zh-TW" dirty="0" smtClean="0"/>
              <a:t>分散</a:t>
            </a:r>
            <a:r>
              <a:rPr lang="zh-TW" altLang="zh-TW" dirty="0"/>
              <a:t>量數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分散量數</a:t>
            </a:r>
            <a:r>
              <a:rPr lang="en-US" altLang="zh-TW" dirty="0">
                <a:solidFill>
                  <a:srgbClr val="FF00FF"/>
                </a:solidFill>
              </a:rPr>
              <a:t> (Dispersion Tendency)</a:t>
            </a:r>
            <a:r>
              <a:rPr lang="zh-TW" altLang="zh-TW" dirty="0"/>
              <a:t>，它可以用來衡量資料分散的程度，包括全距、標準差與變異數。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823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全</a:t>
            </a:r>
            <a:r>
              <a:rPr lang="zh-TW" altLang="zh-TW" sz="2800" dirty="0">
                <a:solidFill>
                  <a:srgbClr val="6600CC"/>
                </a:solidFill>
              </a:rPr>
              <a:t>　距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全距</a:t>
            </a:r>
            <a:r>
              <a:rPr lang="en-US" altLang="zh-TW" dirty="0">
                <a:solidFill>
                  <a:srgbClr val="FF00FF"/>
                </a:solidFill>
              </a:rPr>
              <a:t> (Range) </a:t>
            </a:r>
            <a:r>
              <a:rPr lang="zh-HK" altLang="zh-TW" dirty="0"/>
              <a:t>是資料組中</a:t>
            </a:r>
            <a:r>
              <a:rPr lang="zh-TW" altLang="zh-TW" dirty="0"/>
              <a:t>最大</a:t>
            </a:r>
            <a:r>
              <a:rPr lang="zh-HK" altLang="zh-TW" dirty="0"/>
              <a:t>觀測值</a:t>
            </a:r>
            <a:r>
              <a:rPr lang="zh-TW" altLang="zh-TW" dirty="0"/>
              <a:t>減去</a:t>
            </a:r>
            <a:r>
              <a:rPr lang="zh-TW" altLang="zh-TW" dirty="0" smtClean="0"/>
              <a:t>最小值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768752" cy="116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6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全</a:t>
            </a:r>
            <a:r>
              <a:rPr lang="zh-TW" altLang="zh-TW" sz="2800" dirty="0">
                <a:solidFill>
                  <a:srgbClr val="6600CC"/>
                </a:solidFill>
              </a:rPr>
              <a:t>　距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276872"/>
            <a:ext cx="64084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14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全</a:t>
            </a:r>
            <a:r>
              <a:rPr lang="zh-TW" altLang="zh-TW" sz="2800" dirty="0">
                <a:solidFill>
                  <a:srgbClr val="6600CC"/>
                </a:solidFill>
              </a:rPr>
              <a:t>　距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161011"/>
            <a:ext cx="6240735" cy="364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14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3.3.2  </a:t>
            </a:r>
            <a:r>
              <a:rPr lang="zh-TW" altLang="zh-TW" sz="2800" dirty="0" smtClean="0">
                <a:solidFill>
                  <a:srgbClr val="6600CC"/>
                </a:solidFill>
              </a:rPr>
              <a:t>變異</a:t>
            </a:r>
            <a:r>
              <a:rPr lang="zh-TW" altLang="zh-TW" sz="2800" dirty="0">
                <a:solidFill>
                  <a:srgbClr val="6600CC"/>
                </a:solidFill>
              </a:rPr>
              <a:t>數與標準差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6810"/>
            <a:ext cx="6984776" cy="254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035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3.3.2  </a:t>
            </a:r>
            <a:r>
              <a:rPr lang="zh-TW" altLang="zh-TW" sz="2800" dirty="0" smtClean="0">
                <a:solidFill>
                  <a:srgbClr val="6600CC"/>
                </a:solidFill>
              </a:rPr>
              <a:t>變異</a:t>
            </a:r>
            <a:r>
              <a:rPr lang="zh-TW" altLang="zh-TW" sz="2800" dirty="0">
                <a:solidFill>
                  <a:srgbClr val="6600CC"/>
                </a:solidFill>
              </a:rPr>
              <a:t>數與標準差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14" y="2690019"/>
            <a:ext cx="6827978" cy="21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376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3.3.2  </a:t>
            </a:r>
            <a:r>
              <a:rPr lang="zh-TW" altLang="zh-TW" sz="2800" dirty="0">
                <a:solidFill>
                  <a:srgbClr val="6600CC"/>
                </a:solidFill>
              </a:rPr>
              <a:t>變異數與標準差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96" y="1772816"/>
            <a:ext cx="63450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73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3.3.2  </a:t>
            </a:r>
            <a:r>
              <a:rPr lang="zh-TW" altLang="zh-TW" sz="2800" dirty="0">
                <a:solidFill>
                  <a:srgbClr val="6600CC"/>
                </a:solidFill>
              </a:rPr>
              <a:t>變異數與標準差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5409"/>
            <a:ext cx="7080769" cy="30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7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平均數</a:t>
            </a:r>
            <a:r>
              <a:rPr lang="en-US" altLang="zh-TW" dirty="0">
                <a:solidFill>
                  <a:srgbClr val="FF00FF"/>
                </a:solidFill>
              </a:rPr>
              <a:t> (Mean) </a:t>
            </a:r>
            <a:r>
              <a:rPr lang="zh-TW" altLang="zh-TW" dirty="0"/>
              <a:t>是最常</a:t>
            </a:r>
            <a:r>
              <a:rPr lang="zh-HK" altLang="zh-TW" dirty="0"/>
              <a:t>被</a:t>
            </a:r>
            <a:r>
              <a:rPr lang="zh-TW" altLang="zh-TW" dirty="0"/>
              <a:t>用</a:t>
            </a:r>
            <a:r>
              <a:rPr lang="zh-HK" altLang="zh-TW" dirty="0"/>
              <a:t>來衡量資料</a:t>
            </a:r>
            <a:r>
              <a:rPr lang="zh-TW" altLang="zh-TW" dirty="0"/>
              <a:t>中</a:t>
            </a:r>
            <a:r>
              <a:rPr lang="zh-HK" altLang="zh-TW" dirty="0"/>
              <a:t>心位置的</a:t>
            </a:r>
            <a:r>
              <a:rPr lang="zh-TW" altLang="zh-TW" dirty="0"/>
              <a:t>量數，一組資料的平均數之定義如下：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488721"/>
            <a:ext cx="6552728" cy="274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92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3.3.2  </a:t>
            </a:r>
            <a:r>
              <a:rPr lang="zh-TW" altLang="zh-TW" sz="2800" dirty="0">
                <a:solidFill>
                  <a:srgbClr val="6600CC"/>
                </a:solidFill>
              </a:rPr>
              <a:t>變異數與標準差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76087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71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3.3.2  </a:t>
            </a:r>
            <a:r>
              <a:rPr lang="zh-TW" altLang="zh-TW" sz="2800" dirty="0">
                <a:solidFill>
                  <a:srgbClr val="6600CC"/>
                </a:solidFill>
              </a:rPr>
              <a:t>變異數與標準差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23358" cy="43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71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3.3.2  </a:t>
            </a:r>
            <a:r>
              <a:rPr lang="zh-TW" altLang="zh-TW" sz="2800" dirty="0">
                <a:solidFill>
                  <a:srgbClr val="6600CC"/>
                </a:solidFill>
              </a:rPr>
              <a:t>變異數與標準差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6" y="1988840"/>
            <a:ext cx="65210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71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3.3.3  </a:t>
            </a:r>
            <a:r>
              <a:rPr lang="zh-TW" altLang="zh-TW" sz="2800" dirty="0" smtClean="0">
                <a:solidFill>
                  <a:srgbClr val="6600CC"/>
                </a:solidFill>
              </a:rPr>
              <a:t>變異係數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變異係數</a:t>
            </a:r>
            <a:r>
              <a:rPr lang="en-US" altLang="zh-TW" dirty="0">
                <a:solidFill>
                  <a:srgbClr val="FF00FF"/>
                </a:solidFill>
              </a:rPr>
              <a:t> (Coefficient of Variation) </a:t>
            </a:r>
            <a:r>
              <a:rPr lang="zh-HK" altLang="zh-TW" dirty="0"/>
              <a:t>即</a:t>
            </a:r>
            <a:r>
              <a:rPr lang="zh-TW" altLang="zh-TW" dirty="0"/>
              <a:t>是標準差除以</a:t>
            </a:r>
            <a:r>
              <a:rPr lang="zh-HK" altLang="zh-TW" dirty="0"/>
              <a:t>算術</a:t>
            </a:r>
            <a:r>
              <a:rPr lang="zh-TW" altLang="zh-TW" dirty="0"/>
              <a:t>平均數</a:t>
            </a:r>
            <a:r>
              <a:rPr lang="zh-HK" altLang="zh-TW" dirty="0"/>
              <a:t>的</a:t>
            </a:r>
            <a:r>
              <a:rPr lang="zh-HK" altLang="zh-TW" dirty="0" smtClean="0"/>
              <a:t>比值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9369"/>
            <a:ext cx="6480720" cy="24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34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3.3.3  </a:t>
            </a:r>
            <a:r>
              <a:rPr lang="zh-TW" altLang="zh-TW" sz="2800" dirty="0" smtClean="0">
                <a:solidFill>
                  <a:srgbClr val="6600CC"/>
                </a:solidFill>
              </a:rPr>
              <a:t>變異係數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11" y="1628800"/>
            <a:ext cx="6184349" cy="458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75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3.3.3  </a:t>
            </a:r>
            <a:r>
              <a:rPr lang="zh-TW" altLang="zh-TW" sz="2800" dirty="0" smtClean="0">
                <a:solidFill>
                  <a:srgbClr val="6600CC"/>
                </a:solidFill>
              </a:rPr>
              <a:t>變異係數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1844824"/>
            <a:ext cx="61130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平均數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zh-TW" b="1" dirty="0" smtClean="0">
                <a:solidFill>
                  <a:srgbClr val="0000FF"/>
                </a:solidFill>
              </a:rPr>
              <a:t>中位數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>
              <a:lnSpc>
                <a:spcPts val="4500"/>
              </a:lnSpc>
              <a:buFont typeface="+mj-lt"/>
              <a:buAutoNum type="arabicPeriod"/>
            </a:pPr>
            <a:r>
              <a:rPr lang="zh-TW" altLang="zh-TW" dirty="0"/>
              <a:t>若</a:t>
            </a:r>
            <a:r>
              <a:rPr lang="en-US" altLang="zh-TW" i="1" dirty="0"/>
              <a:t>n</a:t>
            </a:r>
            <a:r>
              <a:rPr lang="zh-TW" altLang="zh-TW" dirty="0"/>
              <a:t>是奇數，則數據中第</a:t>
            </a:r>
            <a:r>
              <a:rPr lang="en-US" altLang="zh-TW" dirty="0"/>
              <a:t> </a:t>
            </a:r>
            <a:r>
              <a:rPr lang="en-US" altLang="zh-TW" dirty="0" smtClean="0"/>
              <a:t>         </a:t>
            </a:r>
            <a:r>
              <a:rPr lang="zh-TW" altLang="zh-TW" dirty="0" smtClean="0"/>
              <a:t>位置</a:t>
            </a:r>
            <a:r>
              <a:rPr lang="zh-TW" altLang="zh-TW" dirty="0"/>
              <a:t>的對應值，即為中位數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720000" lvl="2" indent="0">
              <a:lnSpc>
                <a:spcPts val="1200"/>
              </a:lnSpc>
              <a:buNone/>
            </a:pPr>
            <a:endParaRPr lang="en-US" altLang="zh-TW" dirty="0" smtClean="0"/>
          </a:p>
          <a:p>
            <a:pPr lvl="1">
              <a:lnSpc>
                <a:spcPts val="4500"/>
              </a:lnSpc>
              <a:buFont typeface="+mj-lt"/>
              <a:buAutoNum type="arabicPeriod"/>
            </a:pPr>
            <a:r>
              <a:rPr lang="zh-TW" altLang="zh-TW" dirty="0"/>
              <a:t>若</a:t>
            </a:r>
            <a:r>
              <a:rPr lang="en-US" altLang="zh-TW" i="1" dirty="0"/>
              <a:t>n</a:t>
            </a:r>
            <a:r>
              <a:rPr lang="zh-TW" altLang="zh-TW" dirty="0"/>
              <a:t>是偶數，則數據中第</a:t>
            </a: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及</a:t>
            </a:r>
            <a:r>
              <a:rPr lang="en-US" altLang="zh-TW" dirty="0" smtClean="0"/>
              <a:t>          </a:t>
            </a:r>
            <a:r>
              <a:rPr lang="zh-TW" altLang="zh-TW" dirty="0" smtClean="0"/>
              <a:t>兩</a:t>
            </a:r>
            <a:r>
              <a:rPr lang="zh-TW" altLang="zh-TW" dirty="0"/>
              <a:t>位置的對應值，其平均數即為中位數。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46084"/>
              </p:ext>
            </p:extLst>
          </p:nvPr>
        </p:nvGraphicFramePr>
        <p:xfrm>
          <a:off x="3180620" y="1916832"/>
          <a:ext cx="247150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3" imgW="1422360" imgH="787320" progId="Equation.DSMT4">
                  <p:embed/>
                </p:oleObj>
              </mc:Choice>
              <mc:Fallback>
                <p:oleObj name="Equation" r:id="rId3" imgW="14223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0620" y="1916832"/>
                        <a:ext cx="2471500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43284"/>
              </p:ext>
            </p:extLst>
          </p:nvPr>
        </p:nvGraphicFramePr>
        <p:xfrm>
          <a:off x="4320000" y="3753120"/>
          <a:ext cx="6804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5" imgW="342720" imgH="380880" progId="Equation.DSMT4">
                  <p:embed/>
                </p:oleObj>
              </mc:Choice>
              <mc:Fallback>
                <p:oleObj name="Equation" r:id="rId5" imgW="342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0000" y="3753120"/>
                        <a:ext cx="680400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4023"/>
              </p:ext>
            </p:extLst>
          </p:nvPr>
        </p:nvGraphicFramePr>
        <p:xfrm>
          <a:off x="4341608" y="4581128"/>
          <a:ext cx="3024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7" imgW="152280" imgH="380880" progId="Equation.DSMT4">
                  <p:embed/>
                </p:oleObj>
              </mc:Choice>
              <mc:Fallback>
                <p:oleObj name="Equation" r:id="rId7" imgW="152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1608" y="4581128"/>
                        <a:ext cx="302400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80541"/>
              </p:ext>
            </p:extLst>
          </p:nvPr>
        </p:nvGraphicFramePr>
        <p:xfrm>
          <a:off x="4968000" y="4617216"/>
          <a:ext cx="7308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9" imgW="368280" imgH="380880" progId="Equation.DSMT4">
                  <p:embed/>
                </p:oleObj>
              </mc:Choice>
              <mc:Fallback>
                <p:oleObj name="Equation" r:id="rId9" imgW="368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68000" y="4617216"/>
                        <a:ext cx="730800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4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眾數</a:t>
            </a:r>
            <a:r>
              <a:rPr lang="zh-TW" altLang="zh-TW" dirty="0"/>
              <a:t>　指一組資料中，出現最多次的觀察值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b="1" dirty="0">
                <a:solidFill>
                  <a:srgbClr val="0000FF"/>
                </a:solidFill>
              </a:rPr>
              <a:t>加權平均數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幾何平均數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76275"/>
              </p:ext>
            </p:extLst>
          </p:nvPr>
        </p:nvGraphicFramePr>
        <p:xfrm>
          <a:off x="3733508" y="2384976"/>
          <a:ext cx="1702588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3" imgW="850680" imgH="431640" progId="Equation.DSMT4">
                  <p:embed/>
                </p:oleObj>
              </mc:Choice>
              <mc:Fallback>
                <p:oleObj name="Equation" r:id="rId3" imgW="850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508" y="2384976"/>
                        <a:ext cx="1702588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47848"/>
              </p:ext>
            </p:extLst>
          </p:nvPr>
        </p:nvGraphicFramePr>
        <p:xfrm>
          <a:off x="3491880" y="3789040"/>
          <a:ext cx="2091600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5" imgW="1054080" imgH="253800" progId="Equation.DSMT4">
                  <p:embed/>
                </p:oleObj>
              </mc:Choice>
              <mc:Fallback>
                <p:oleObj name="Equation" r:id="rId5" imgW="1054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3789040"/>
                        <a:ext cx="2091600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5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四分位數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全　距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變異數</a:t>
            </a:r>
          </a:p>
          <a:p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31863"/>
              </p:ext>
            </p:extLst>
          </p:nvPr>
        </p:nvGraphicFramePr>
        <p:xfrm>
          <a:off x="2627784" y="1837912"/>
          <a:ext cx="3579395" cy="2023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3" imgW="2044440" imgH="1155600" progId="Equation.DSMT4">
                  <p:embed/>
                </p:oleObj>
              </mc:Choice>
              <mc:Fallback>
                <p:oleObj name="Equation" r:id="rId3" imgW="204444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837912"/>
                        <a:ext cx="3579395" cy="2023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93553"/>
              </p:ext>
            </p:extLst>
          </p:nvPr>
        </p:nvGraphicFramePr>
        <p:xfrm>
          <a:off x="2987824" y="4293096"/>
          <a:ext cx="2640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5" imgW="1269720" imgH="190440" progId="Equation.DSMT4">
                  <p:embed/>
                </p:oleObj>
              </mc:Choice>
              <mc:Fallback>
                <p:oleObj name="Equation" r:id="rId5" imgW="1269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7824" y="4293096"/>
                        <a:ext cx="26400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381738"/>
              </p:ext>
            </p:extLst>
          </p:nvPr>
        </p:nvGraphicFramePr>
        <p:xfrm>
          <a:off x="2736350" y="5157192"/>
          <a:ext cx="341982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7" imgW="1866600" imgH="825480" progId="Equation.DSMT4">
                  <p:embed/>
                </p:oleObj>
              </mc:Choice>
              <mc:Fallback>
                <p:oleObj name="Equation" r:id="rId7" imgW="18666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36350" y="5157192"/>
                        <a:ext cx="3419826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1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標準差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變異係數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730026"/>
              </p:ext>
            </p:extLst>
          </p:nvPr>
        </p:nvGraphicFramePr>
        <p:xfrm>
          <a:off x="2784168" y="1916832"/>
          <a:ext cx="3450000" cy="16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3" imgW="1904760" imgH="914400" progId="Equation.DSMT4">
                  <p:embed/>
                </p:oleObj>
              </mc:Choice>
              <mc:Fallback>
                <p:oleObj name="Equation" r:id="rId3" imgW="19047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4168" y="1916832"/>
                        <a:ext cx="3450000" cy="16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394098"/>
              </p:ext>
            </p:extLst>
          </p:nvPr>
        </p:nvGraphicFramePr>
        <p:xfrm>
          <a:off x="2729250" y="4109431"/>
          <a:ext cx="3685500" cy="15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5" imgW="1981080" imgH="812520" progId="Equation.DSMT4">
                  <p:embed/>
                </p:oleObj>
              </mc:Choice>
              <mc:Fallback>
                <p:oleObj name="Equation" r:id="rId5" imgW="1981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9250" y="4109431"/>
                        <a:ext cx="3685500" cy="15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3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4783"/>
            <a:ext cx="6720317" cy="257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52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308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5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111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5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平均數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5"/>
            <a:ext cx="5904656" cy="502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5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3.1.1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平均數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6061"/>
            <a:ext cx="6984776" cy="10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73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3.1.2	</a:t>
            </a:r>
            <a:r>
              <a:rPr lang="zh-TW" altLang="zh-TW" sz="2800" dirty="0">
                <a:solidFill>
                  <a:srgbClr val="6600CC"/>
                </a:solidFill>
              </a:rPr>
              <a:t>中位數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中位數 </a:t>
            </a:r>
            <a:r>
              <a:rPr lang="en-US" altLang="zh-TW" dirty="0">
                <a:solidFill>
                  <a:srgbClr val="FF00FF"/>
                </a:solidFill>
              </a:rPr>
              <a:t>(Median) </a:t>
            </a:r>
            <a:r>
              <a:rPr lang="zh-TW" altLang="zh-TW" dirty="0"/>
              <a:t>就是將資料按照大小順序排列後位於最中間的數值。</a:t>
            </a:r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8" y="2492896"/>
            <a:ext cx="67899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4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376</Words>
  <Application>Microsoft Office PowerPoint</Application>
  <PresentationFormat>如螢幕大小 (4:3)</PresentationFormat>
  <Paragraphs>76</Paragraphs>
  <Slides>40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2" baseType="lpstr">
      <vt:lpstr>Office 佈景主題</vt:lpstr>
      <vt:lpstr>MathType 6.0 Equation</vt:lpstr>
      <vt:lpstr>Chapter 3</vt:lpstr>
      <vt:lpstr>3.1  位置量數</vt:lpstr>
      <vt:lpstr>3.1.1  平均數</vt:lpstr>
      <vt:lpstr>3.1.1  平均數</vt:lpstr>
      <vt:lpstr>3.1.1  平均數</vt:lpstr>
      <vt:lpstr>3.1.1  平均數</vt:lpstr>
      <vt:lpstr>3.1.1  平均數</vt:lpstr>
      <vt:lpstr>3.1.1  平均數</vt:lpstr>
      <vt:lpstr>3.1.2 中位數</vt:lpstr>
      <vt:lpstr>3.1.2 中位數</vt:lpstr>
      <vt:lpstr>3.1.2 中位數</vt:lpstr>
      <vt:lpstr>3.1.2 中位數</vt:lpstr>
      <vt:lpstr>3.1.2 中位數</vt:lpstr>
      <vt:lpstr>3.1.3  眾　數</vt:lpstr>
      <vt:lpstr>3.1.3  眾　數</vt:lpstr>
      <vt:lpstr>3.2  特殊用途的位置量數 3.2.1  加權平均數</vt:lpstr>
      <vt:lpstr>3.2.1  加權平均數</vt:lpstr>
      <vt:lpstr>3.2.2  幾何平均數</vt:lpstr>
      <vt:lpstr>3.2.2  幾何平均數</vt:lpstr>
      <vt:lpstr>3.2.3  四分位數</vt:lpstr>
      <vt:lpstr>3.2.3  四分位數</vt:lpstr>
      <vt:lpstr>3.3  分散量數</vt:lpstr>
      <vt:lpstr>3.3.1  全　距</vt:lpstr>
      <vt:lpstr>3.3.1  全　距</vt:lpstr>
      <vt:lpstr>3.3.1  全　距</vt:lpstr>
      <vt:lpstr>3.3.2  變異數與標準差</vt:lpstr>
      <vt:lpstr>3.3.2  變異數與標準差</vt:lpstr>
      <vt:lpstr>3.3.2  變異數與標準差</vt:lpstr>
      <vt:lpstr>3.3.2  變異數與標準差</vt:lpstr>
      <vt:lpstr>3.3.2  變異數與標準差</vt:lpstr>
      <vt:lpstr>3.3.2  變異數與標準差</vt:lpstr>
      <vt:lpstr>3.3.2  變異數與標準差</vt:lpstr>
      <vt:lpstr>3.3.3  變異係數</vt:lpstr>
      <vt:lpstr>3.3.3  變異係數</vt:lpstr>
      <vt:lpstr>3.3.3  變異係數</vt:lpstr>
      <vt:lpstr>公式彙整</vt:lpstr>
      <vt:lpstr>公式彙整</vt:lpstr>
      <vt:lpstr>公式彙整</vt:lpstr>
      <vt:lpstr>公式彙整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winx</dc:creator>
  <cp:lastModifiedBy>Owner</cp:lastModifiedBy>
  <cp:revision>35</cp:revision>
  <dcterms:created xsi:type="dcterms:W3CDTF">2017-08-29T02:12:46Z</dcterms:created>
  <dcterms:modified xsi:type="dcterms:W3CDTF">2018-08-31T09:02:19Z</dcterms:modified>
</cp:coreProperties>
</file>