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7" r:id="rId28"/>
    <p:sldId id="288" r:id="rId29"/>
    <p:sldId id="293" r:id="rId30"/>
    <p:sldId id="290" r:id="rId31"/>
    <p:sldId id="289" r:id="rId32"/>
    <p:sldId id="286" r:id="rId33"/>
    <p:sldId id="292" r:id="rId34"/>
    <p:sldId id="291" r:id="rId3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FF0066"/>
    <a:srgbClr val="CDACE6"/>
    <a:srgbClr val="009900"/>
    <a:srgbClr val="FF3399"/>
    <a:srgbClr val="3333FF"/>
    <a:srgbClr val="FFFF9F"/>
    <a:srgbClr val="E4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cap="none" spc="150" dirty="0">
            <a:ln w="11430"/>
            <a:solidFill>
              <a:srgbClr val="FFFF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F9CDBA19-2639-4438-A67D-C2BEB95EFBB2}">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35EBC2D1-4258-4010-89F6-EFEA1337589D}" type="parTrans" cxnId="{763D87D0-BE51-47F7-9834-49E138955157}">
      <dgm:prSet/>
      <dgm:spPr/>
      <dgm:t>
        <a:bodyPr/>
        <a:lstStyle/>
        <a:p>
          <a:endParaRPr lang="zh-TW" altLang="en-US" sz="2000"/>
        </a:p>
      </dgm:t>
    </dgm:pt>
    <dgm:pt modelId="{811DC482-B1B3-429A-B604-D858A5D3BF9A}" type="sibTrans" cxnId="{763D87D0-BE51-47F7-9834-49E138955157}">
      <dgm:prSet/>
      <dgm:spPr/>
      <dgm:t>
        <a:bodyPr/>
        <a:lstStyle/>
        <a:p>
          <a:endParaRPr lang="zh-TW" altLang="en-US" sz="2000"/>
        </a:p>
      </dgm:t>
    </dgm:pt>
    <dgm:pt modelId="{F8D2644E-F3BB-4FE8-8354-A72083AF79D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7DCFA50E-D672-4CA0-9C01-2C6A3617F99E}" type="parTrans" cxnId="{03F6E64F-2806-4385-BA35-09339558F016}">
      <dgm:prSet/>
      <dgm:spPr/>
      <dgm:t>
        <a:bodyPr/>
        <a:lstStyle/>
        <a:p>
          <a:endParaRPr lang="zh-TW" altLang="en-US" sz="2000"/>
        </a:p>
      </dgm:t>
    </dgm:pt>
    <dgm:pt modelId="{9E5A90BF-7C29-4C6E-BADF-7F708419F9E5}" type="sibTrans" cxnId="{03F6E64F-2806-4385-BA35-09339558F016}">
      <dgm:prSet/>
      <dgm:spPr/>
      <dgm:t>
        <a:bodyPr/>
        <a:lstStyle/>
        <a:p>
          <a:endParaRPr lang="zh-TW" altLang="en-US" sz="2000"/>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2ED4928-8881-4A59-9274-0850B08A5820}" type="pres">
      <dgm:prSet presAssocID="{CDFD2A5D-B0D1-4D17-A09F-91C885A0B343}" presName="spacer" presStyleCnt="0"/>
      <dgm:spPr/>
    </dgm:pt>
    <dgm:pt modelId="{07497B65-0143-4F94-BC20-1A8DC2C58E29}" type="pres">
      <dgm:prSet presAssocID="{F8D2644E-F3BB-4FE8-8354-A72083AF79DE}" presName="parentText" presStyleLbl="node1" presStyleIdx="4" presStyleCnt="6">
        <dgm:presLayoutVars>
          <dgm:chMax val="0"/>
          <dgm:bulletEnabled val="1"/>
        </dgm:presLayoutVars>
      </dgm:prSet>
      <dgm:spPr/>
      <dgm:t>
        <a:bodyPr/>
        <a:lstStyle/>
        <a:p>
          <a:endParaRPr lang="zh-TW" altLang="en-US"/>
        </a:p>
      </dgm:t>
    </dgm:pt>
    <dgm:pt modelId="{7AB014E9-FDDA-402C-85C2-4E6DA684DCA2}" type="pres">
      <dgm:prSet presAssocID="{9E5A90BF-7C29-4C6E-BADF-7F708419F9E5}" presName="spacer" presStyleCnt="0"/>
      <dgm:spPr/>
    </dgm:pt>
    <dgm:pt modelId="{2EC25530-CF87-4EBD-8EA3-F2847F5386BA}" type="pres">
      <dgm:prSet presAssocID="{F9CDBA19-2639-4438-A67D-C2BEB95EFBB2}" presName="parentText" presStyleLbl="node1" presStyleIdx="5" presStyleCnt="6">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5F3378F4-8932-4F52-8FA6-C60BFA6052DC}" type="presOf" srcId="{21D204B7-8CEF-44B6-9C07-CE12F0775F3A}" destId="{FC1C9785-4EAA-40D5-A517-48DAC3F311E7}" srcOrd="0" destOrd="0" presId="urn:microsoft.com/office/officeart/2005/8/layout/vList2"/>
    <dgm:cxn modelId="{FBE2C632-8459-4C3A-8FCA-EA416D33F145}" type="presOf" srcId="{6EE1F8CB-366B-4837-A5B3-E150B7996724}" destId="{A541DA28-CDCD-489A-9F84-11D61EC9A3FF}" srcOrd="0" destOrd="0" presId="urn:microsoft.com/office/officeart/2005/8/layout/vList2"/>
    <dgm:cxn modelId="{763D87D0-BE51-47F7-9834-49E138955157}" srcId="{6EE1F8CB-366B-4837-A5B3-E150B7996724}" destId="{F9CDBA19-2639-4438-A67D-C2BEB95EFBB2}" srcOrd="5" destOrd="0" parTransId="{35EBC2D1-4258-4010-89F6-EFEA1337589D}" sibTransId="{811DC482-B1B3-429A-B604-D858A5D3BF9A}"/>
    <dgm:cxn modelId="{7061B46D-CEC2-49DB-8281-571211DC342D}" type="presOf" srcId="{466623E0-0040-4E26-A554-EEAA51687F87}" destId="{09A62253-66AE-4B25-BF05-80D4F5919D6A}" srcOrd="0" destOrd="0" presId="urn:microsoft.com/office/officeart/2005/8/layout/vList2"/>
    <dgm:cxn modelId="{E7547784-A9C0-4E53-8D65-F9C6B35DFB4C}" type="presOf" srcId="{F9CDBA19-2639-4438-A67D-C2BEB95EFBB2}" destId="{2EC25530-CF87-4EBD-8EA3-F2847F5386BA}" srcOrd="0" destOrd="0" presId="urn:microsoft.com/office/officeart/2005/8/layout/vList2"/>
    <dgm:cxn modelId="{81B40BDF-1F37-42A6-8C67-61CC0F27EE8A}" type="presOf" srcId="{92441081-EF9A-4A41-9712-FFA268598394}" destId="{0B052A4C-9EC6-4953-B7A4-B3CB579AF515}"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03F6E64F-2806-4385-BA35-09339558F016}" srcId="{6EE1F8CB-366B-4837-A5B3-E150B7996724}" destId="{F8D2644E-F3BB-4FE8-8354-A72083AF79DE}" srcOrd="4" destOrd="0" parTransId="{7DCFA50E-D672-4CA0-9C01-2C6A3617F99E}" sibTransId="{9E5A90BF-7C29-4C6E-BADF-7F708419F9E5}"/>
    <dgm:cxn modelId="{554401DD-C7F8-4204-9EBF-8374D61F146A}" srcId="{6EE1F8CB-366B-4837-A5B3-E150B7996724}" destId="{466623E0-0040-4E26-A554-EEAA51687F87}" srcOrd="0" destOrd="0" parTransId="{FD67E2CB-352D-41D4-9CAE-9719170116A2}" sibTransId="{0A393C8B-C662-42ED-9335-8E91627952F5}"/>
    <dgm:cxn modelId="{C642B4A3-5DBA-4155-B96D-ACD0ACC154CF}" type="presOf" srcId="{F8D2644E-F3BB-4FE8-8354-A72083AF79DE}" destId="{07497B65-0143-4F94-BC20-1A8DC2C58E29}" srcOrd="0" destOrd="0" presId="urn:microsoft.com/office/officeart/2005/8/layout/vList2"/>
    <dgm:cxn modelId="{35428548-8447-4F78-BD94-18D34F3B2AF1}" type="presOf" srcId="{21874C3B-E6F9-46BE-BBA7-51B3A98F393E}" destId="{48045E5C-A433-40C5-A9A1-1F2ACC2731E6}"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26FC269D-D0DC-44A1-867A-E4E8716C1F40}" type="presParOf" srcId="{A541DA28-CDCD-489A-9F84-11D61EC9A3FF}" destId="{09A62253-66AE-4B25-BF05-80D4F5919D6A}" srcOrd="0" destOrd="0" presId="urn:microsoft.com/office/officeart/2005/8/layout/vList2"/>
    <dgm:cxn modelId="{4C8E447D-6E6C-424F-A5F3-E27EFF9D1DEA}" type="presParOf" srcId="{A541DA28-CDCD-489A-9F84-11D61EC9A3FF}" destId="{78E87418-2E9B-4068-BE3B-AA521FD793DE}" srcOrd="1" destOrd="0" presId="urn:microsoft.com/office/officeart/2005/8/layout/vList2"/>
    <dgm:cxn modelId="{F5FD2077-A8BD-4BA8-8AD6-C335E2D879CA}" type="presParOf" srcId="{A541DA28-CDCD-489A-9F84-11D61EC9A3FF}" destId="{48045E5C-A433-40C5-A9A1-1F2ACC2731E6}" srcOrd="2" destOrd="0" presId="urn:microsoft.com/office/officeart/2005/8/layout/vList2"/>
    <dgm:cxn modelId="{DD482373-8599-4028-9216-06B50CF37DDF}" type="presParOf" srcId="{A541DA28-CDCD-489A-9F84-11D61EC9A3FF}" destId="{8E796305-0BD0-4ECF-B55B-8944ACFC328D}" srcOrd="3" destOrd="0" presId="urn:microsoft.com/office/officeart/2005/8/layout/vList2"/>
    <dgm:cxn modelId="{6FFAE788-29B8-43CD-9EDE-7B9BCF1CCA38}" type="presParOf" srcId="{A541DA28-CDCD-489A-9F84-11D61EC9A3FF}" destId="{0B052A4C-9EC6-4953-B7A4-B3CB579AF515}" srcOrd="4" destOrd="0" presId="urn:microsoft.com/office/officeart/2005/8/layout/vList2"/>
    <dgm:cxn modelId="{F5C4F2AD-B687-444B-84DE-05E8AAFB006C}" type="presParOf" srcId="{A541DA28-CDCD-489A-9F84-11D61EC9A3FF}" destId="{74905B49-9F37-450F-B8D7-DD9F28F52CAD}" srcOrd="5" destOrd="0" presId="urn:microsoft.com/office/officeart/2005/8/layout/vList2"/>
    <dgm:cxn modelId="{CA6C1F70-DB4F-405E-B793-BD7BE804D60E}" type="presParOf" srcId="{A541DA28-CDCD-489A-9F84-11D61EC9A3FF}" destId="{FC1C9785-4EAA-40D5-A517-48DAC3F311E7}" srcOrd="6" destOrd="0" presId="urn:microsoft.com/office/officeart/2005/8/layout/vList2"/>
    <dgm:cxn modelId="{2FD0A358-1E2B-4134-A300-9044B2A10DC9}" type="presParOf" srcId="{A541DA28-CDCD-489A-9F84-11D61EC9A3FF}" destId="{12ED4928-8881-4A59-9274-0850B08A5820}" srcOrd="7" destOrd="0" presId="urn:microsoft.com/office/officeart/2005/8/layout/vList2"/>
    <dgm:cxn modelId="{6C1868BD-1781-4B3B-A304-2BFAFAF7541C}" type="presParOf" srcId="{A541DA28-CDCD-489A-9F84-11D61EC9A3FF}" destId="{07497B65-0143-4F94-BC20-1A8DC2C58E29}" srcOrd="8" destOrd="0" presId="urn:microsoft.com/office/officeart/2005/8/layout/vList2"/>
    <dgm:cxn modelId="{4E6602CC-82C5-4B28-B9AD-7C8B70812CEB}" type="presParOf" srcId="{A541DA28-CDCD-489A-9F84-11D61EC9A3FF}" destId="{7AB014E9-FDDA-402C-85C2-4E6DA684DCA2}" srcOrd="9" destOrd="0" presId="urn:microsoft.com/office/officeart/2005/8/layout/vList2"/>
    <dgm:cxn modelId="{C52E4D80-F110-4FE5-A170-C2DC6311EC00}" type="presParOf" srcId="{A541DA28-CDCD-489A-9F84-11D61EC9A3FF}" destId="{2EC25530-CF87-4EBD-8EA3-F2847F5386B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7C101B-3579-4B16-B0D5-997DF324B95D}" type="doc">
      <dgm:prSet loTypeId="urn:microsoft.com/office/officeart/2005/8/layout/hierarchy2" loCatId="hierarchy" qsTypeId="urn:microsoft.com/office/officeart/2005/8/quickstyle/3d2" qsCatId="3D" csTypeId="urn:microsoft.com/office/officeart/2005/8/colors/colorful3" csCatId="colorful" phldr="1"/>
      <dgm:spPr/>
      <dgm:t>
        <a:bodyPr/>
        <a:lstStyle/>
        <a:p>
          <a:endParaRPr lang="zh-TW" altLang="en-US"/>
        </a:p>
      </dgm:t>
    </dgm:pt>
    <dgm:pt modelId="{600D01C6-732E-4319-984C-468E7D156A35}">
      <dgm:prSet phldrT="[文字]" custT="1"/>
      <dgm:spPr>
        <a:solidFill>
          <a:srgbClr val="CC3399"/>
        </a:solidFill>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商業分析</a:t>
          </a:r>
          <a:endParaRPr lang="zh-TW" altLang="en-US" sz="4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EF26291-F9A7-4DC9-85F0-C367BF08A532}" type="parTrans" cxnId="{8B566424-B157-46BA-A603-04ED21B8723E}">
      <dgm:prSet/>
      <dgm:spPr/>
      <dgm:t>
        <a:bodyPr/>
        <a:lstStyle/>
        <a:p>
          <a:endParaRPr lang="zh-TW" altLang="en-US"/>
        </a:p>
      </dgm:t>
    </dgm:pt>
    <dgm:pt modelId="{BB2944AB-5EC9-42DA-B70E-22F48ABBB09D}" type="sibTrans" cxnId="{8B566424-B157-46BA-A603-04ED21B8723E}">
      <dgm:prSet/>
      <dgm:spPr/>
      <dgm:t>
        <a:bodyPr/>
        <a:lstStyle/>
        <a:p>
          <a:endParaRPr lang="zh-TW" altLang="en-US"/>
        </a:p>
      </dgm:t>
    </dgm:pt>
    <dgm:pt modelId="{98FC6353-300A-421A-8D16-3A35C764B938}">
      <dgm:prSet phldrT="[文字]" custT="1"/>
      <dgm:spPr>
        <a:solidFill>
          <a:srgbClr val="3366FF"/>
        </a:solidFill>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rgbClr val="F8F8F8"/>
              </a:solidFill>
              <a:effectLst>
                <a:outerShdw blurRad="25400" algn="tl" rotWithShape="0">
                  <a:srgbClr val="000000">
                    <a:alpha val="43000"/>
                  </a:srgbClr>
                </a:outerShdw>
              </a:effectLst>
            </a:rPr>
            <a:t>估計新產品的銷售量與銷售額</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65808E1-A75A-401A-ADDC-7C2F1EFFB3A7}" type="parTrans" cxnId="{14C10261-7C3F-4884-8C26-E5DD7AF4C0EA}">
      <dgm:prSet/>
      <dgm:spPr/>
      <dgm:t>
        <a:bodyPr/>
        <a:lstStyle/>
        <a:p>
          <a:endParaRPr lang="zh-TW" altLang="en-US"/>
        </a:p>
      </dgm:t>
    </dgm:pt>
    <dgm:pt modelId="{917C7A1D-1F6F-474D-BCA3-8F7D22CE2303}" type="sibTrans" cxnId="{14C10261-7C3F-4884-8C26-E5DD7AF4C0EA}">
      <dgm:prSet/>
      <dgm:spPr/>
      <dgm:t>
        <a:bodyPr/>
        <a:lstStyle/>
        <a:p>
          <a:endParaRPr lang="zh-TW" altLang="en-US"/>
        </a:p>
      </dgm:t>
    </dgm:pt>
    <dgm:pt modelId="{3BA54375-C832-447F-A9FA-A095889339DB}">
      <dgm:prSet phldrT="[文字]" custT="1"/>
      <dgm:spPr>
        <a:solidFill>
          <a:srgbClr val="3366FF"/>
        </a:solidFill>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rgbClr val="F8F8F8"/>
              </a:solidFill>
              <a:effectLst>
                <a:outerShdw blurRad="25400" algn="tl" rotWithShape="0">
                  <a:srgbClr val="000000">
                    <a:alpha val="43000"/>
                  </a:srgbClr>
                </a:outerShdw>
              </a:effectLst>
            </a:rPr>
            <a:t>預測新產品的成本和費用</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9CE436D-30ED-4D34-A4A8-4BF6C4288D46}" type="parTrans" cxnId="{C68D1E61-F790-4A9E-8D42-E07939B3AA8A}">
      <dgm:prSet/>
      <dgm:spPr/>
      <dgm:t>
        <a:bodyPr/>
        <a:lstStyle/>
        <a:p>
          <a:endParaRPr lang="zh-TW" altLang="en-US"/>
        </a:p>
      </dgm:t>
    </dgm:pt>
    <dgm:pt modelId="{A1BD9C88-AEE0-4050-936D-C613C4455ACF}" type="sibTrans" cxnId="{C68D1E61-F790-4A9E-8D42-E07939B3AA8A}">
      <dgm:prSet/>
      <dgm:spPr/>
      <dgm:t>
        <a:bodyPr/>
        <a:lstStyle/>
        <a:p>
          <a:endParaRPr lang="zh-TW" altLang="en-US"/>
        </a:p>
      </dgm:t>
    </dgm:pt>
    <dgm:pt modelId="{37D399DF-013B-4FAF-AEC7-BA24CE9C19C5}" type="pres">
      <dgm:prSet presAssocID="{A27C101B-3579-4B16-B0D5-997DF324B95D}" presName="diagram" presStyleCnt="0">
        <dgm:presLayoutVars>
          <dgm:chPref val="1"/>
          <dgm:dir/>
          <dgm:animOne val="branch"/>
          <dgm:animLvl val="lvl"/>
          <dgm:resizeHandles val="exact"/>
        </dgm:presLayoutVars>
      </dgm:prSet>
      <dgm:spPr/>
      <dgm:t>
        <a:bodyPr/>
        <a:lstStyle/>
        <a:p>
          <a:endParaRPr lang="zh-TW" altLang="en-US"/>
        </a:p>
      </dgm:t>
    </dgm:pt>
    <dgm:pt modelId="{ED01BDCD-BB44-4AC4-AA79-02D0522C4DAE}" type="pres">
      <dgm:prSet presAssocID="{600D01C6-732E-4319-984C-468E7D156A35}" presName="root1" presStyleCnt="0"/>
      <dgm:spPr/>
      <dgm:t>
        <a:bodyPr/>
        <a:lstStyle/>
        <a:p>
          <a:endParaRPr lang="zh-TW" altLang="en-US"/>
        </a:p>
      </dgm:t>
    </dgm:pt>
    <dgm:pt modelId="{31EAB97D-0851-48B6-8D3C-F40DD8E68A73}" type="pres">
      <dgm:prSet presAssocID="{600D01C6-732E-4319-984C-468E7D156A35}" presName="LevelOneTextNode" presStyleLbl="node0" presStyleIdx="0" presStyleCnt="1" custScaleX="82220" custScaleY="82961" custLinFactNeighborX="-28" custLinFactNeighborY="7287">
        <dgm:presLayoutVars>
          <dgm:chPref val="3"/>
        </dgm:presLayoutVars>
      </dgm:prSet>
      <dgm:spPr/>
      <dgm:t>
        <a:bodyPr/>
        <a:lstStyle/>
        <a:p>
          <a:endParaRPr lang="zh-TW" altLang="en-US"/>
        </a:p>
      </dgm:t>
    </dgm:pt>
    <dgm:pt modelId="{1E4E7655-2C5D-420E-B250-5218EE77BBCF}" type="pres">
      <dgm:prSet presAssocID="{600D01C6-732E-4319-984C-468E7D156A35}" presName="level2hierChild" presStyleCnt="0"/>
      <dgm:spPr/>
      <dgm:t>
        <a:bodyPr/>
        <a:lstStyle/>
        <a:p>
          <a:endParaRPr lang="zh-TW" altLang="en-US"/>
        </a:p>
      </dgm:t>
    </dgm:pt>
    <dgm:pt modelId="{45F913F5-4381-4CE2-8475-665F42C5577A}" type="pres">
      <dgm:prSet presAssocID="{165808E1-A75A-401A-ADDC-7C2F1EFFB3A7}" presName="conn2-1" presStyleLbl="parChTrans1D2" presStyleIdx="0" presStyleCnt="2"/>
      <dgm:spPr/>
      <dgm:t>
        <a:bodyPr/>
        <a:lstStyle/>
        <a:p>
          <a:endParaRPr lang="zh-TW" altLang="en-US"/>
        </a:p>
      </dgm:t>
    </dgm:pt>
    <dgm:pt modelId="{96DF6EE3-2BFE-4F56-A53B-1F7321346080}" type="pres">
      <dgm:prSet presAssocID="{165808E1-A75A-401A-ADDC-7C2F1EFFB3A7}" presName="connTx" presStyleLbl="parChTrans1D2" presStyleIdx="0" presStyleCnt="2"/>
      <dgm:spPr/>
      <dgm:t>
        <a:bodyPr/>
        <a:lstStyle/>
        <a:p>
          <a:endParaRPr lang="zh-TW" altLang="en-US"/>
        </a:p>
      </dgm:t>
    </dgm:pt>
    <dgm:pt modelId="{39562FF4-B7E1-45B7-A042-0BE425F8D7FC}" type="pres">
      <dgm:prSet presAssocID="{98FC6353-300A-421A-8D16-3A35C764B938}" presName="root2" presStyleCnt="0"/>
      <dgm:spPr/>
      <dgm:t>
        <a:bodyPr/>
        <a:lstStyle/>
        <a:p>
          <a:endParaRPr lang="zh-TW" altLang="en-US"/>
        </a:p>
      </dgm:t>
    </dgm:pt>
    <dgm:pt modelId="{33C41FF8-F979-4C26-B736-CBBF937996E9}" type="pres">
      <dgm:prSet presAssocID="{98FC6353-300A-421A-8D16-3A35C764B938}" presName="LevelTwoTextNode" presStyleLbl="node2" presStyleIdx="0" presStyleCnt="2" custScaleX="117297" custScaleY="82961" custLinFactNeighborX="-2758" custLinFactNeighborY="-247">
        <dgm:presLayoutVars>
          <dgm:chPref val="3"/>
        </dgm:presLayoutVars>
      </dgm:prSet>
      <dgm:spPr/>
      <dgm:t>
        <a:bodyPr/>
        <a:lstStyle/>
        <a:p>
          <a:endParaRPr lang="zh-TW" altLang="en-US"/>
        </a:p>
      </dgm:t>
    </dgm:pt>
    <dgm:pt modelId="{1DBFACB0-E18D-4D2F-B5DF-1B89B0BA22C4}" type="pres">
      <dgm:prSet presAssocID="{98FC6353-300A-421A-8D16-3A35C764B938}" presName="level3hierChild" presStyleCnt="0"/>
      <dgm:spPr/>
      <dgm:t>
        <a:bodyPr/>
        <a:lstStyle/>
        <a:p>
          <a:endParaRPr lang="zh-TW" altLang="en-US"/>
        </a:p>
      </dgm:t>
    </dgm:pt>
    <dgm:pt modelId="{D841DCC3-8B91-4F27-B03D-D00634D90856}" type="pres">
      <dgm:prSet presAssocID="{A9CE436D-30ED-4D34-A4A8-4BF6C4288D46}" presName="conn2-1" presStyleLbl="parChTrans1D2" presStyleIdx="1" presStyleCnt="2"/>
      <dgm:spPr/>
      <dgm:t>
        <a:bodyPr/>
        <a:lstStyle/>
        <a:p>
          <a:endParaRPr lang="zh-TW" altLang="en-US"/>
        </a:p>
      </dgm:t>
    </dgm:pt>
    <dgm:pt modelId="{BE3D0DEE-CFFE-49E2-803E-5B9123A4827D}" type="pres">
      <dgm:prSet presAssocID="{A9CE436D-30ED-4D34-A4A8-4BF6C4288D46}" presName="connTx" presStyleLbl="parChTrans1D2" presStyleIdx="1" presStyleCnt="2"/>
      <dgm:spPr/>
      <dgm:t>
        <a:bodyPr/>
        <a:lstStyle/>
        <a:p>
          <a:endParaRPr lang="zh-TW" altLang="en-US"/>
        </a:p>
      </dgm:t>
    </dgm:pt>
    <dgm:pt modelId="{729D3C19-F6DF-4997-9FAE-6675DA5ABBF5}" type="pres">
      <dgm:prSet presAssocID="{3BA54375-C832-447F-A9FA-A095889339DB}" presName="root2" presStyleCnt="0"/>
      <dgm:spPr/>
      <dgm:t>
        <a:bodyPr/>
        <a:lstStyle/>
        <a:p>
          <a:endParaRPr lang="zh-TW" altLang="en-US"/>
        </a:p>
      </dgm:t>
    </dgm:pt>
    <dgm:pt modelId="{71CC0386-C2C6-4E20-AA9A-6C8F98219C8B}" type="pres">
      <dgm:prSet presAssocID="{3BA54375-C832-447F-A9FA-A095889339DB}" presName="LevelTwoTextNode" presStyleLbl="node2" presStyleIdx="1" presStyleCnt="2" custScaleX="117297" custScaleY="82961" custLinFactNeighborX="-2896" custLinFactNeighborY="247">
        <dgm:presLayoutVars>
          <dgm:chPref val="3"/>
        </dgm:presLayoutVars>
      </dgm:prSet>
      <dgm:spPr/>
      <dgm:t>
        <a:bodyPr/>
        <a:lstStyle/>
        <a:p>
          <a:endParaRPr lang="zh-TW" altLang="en-US"/>
        </a:p>
      </dgm:t>
    </dgm:pt>
    <dgm:pt modelId="{17932F79-DA29-4EE4-9392-0DD90C1C1209}" type="pres">
      <dgm:prSet presAssocID="{3BA54375-C832-447F-A9FA-A095889339DB}" presName="level3hierChild" presStyleCnt="0"/>
      <dgm:spPr/>
      <dgm:t>
        <a:bodyPr/>
        <a:lstStyle/>
        <a:p>
          <a:endParaRPr lang="zh-TW" altLang="en-US"/>
        </a:p>
      </dgm:t>
    </dgm:pt>
  </dgm:ptLst>
  <dgm:cxnLst>
    <dgm:cxn modelId="{DED5F2F9-93AE-400A-8E8A-7387E125F6B3}" type="presOf" srcId="{165808E1-A75A-401A-ADDC-7C2F1EFFB3A7}" destId="{96DF6EE3-2BFE-4F56-A53B-1F7321346080}" srcOrd="1" destOrd="0" presId="urn:microsoft.com/office/officeart/2005/8/layout/hierarchy2"/>
    <dgm:cxn modelId="{C68D1E61-F790-4A9E-8D42-E07939B3AA8A}" srcId="{600D01C6-732E-4319-984C-468E7D156A35}" destId="{3BA54375-C832-447F-A9FA-A095889339DB}" srcOrd="1" destOrd="0" parTransId="{A9CE436D-30ED-4D34-A4A8-4BF6C4288D46}" sibTransId="{A1BD9C88-AEE0-4050-936D-C613C4455ACF}"/>
    <dgm:cxn modelId="{1F91836D-6998-4CFE-8286-491F5C873BE0}" type="presOf" srcId="{A9CE436D-30ED-4D34-A4A8-4BF6C4288D46}" destId="{D841DCC3-8B91-4F27-B03D-D00634D90856}" srcOrd="0" destOrd="0" presId="urn:microsoft.com/office/officeart/2005/8/layout/hierarchy2"/>
    <dgm:cxn modelId="{8B566424-B157-46BA-A603-04ED21B8723E}" srcId="{A27C101B-3579-4B16-B0D5-997DF324B95D}" destId="{600D01C6-732E-4319-984C-468E7D156A35}" srcOrd="0" destOrd="0" parTransId="{BEF26291-F9A7-4DC9-85F0-C367BF08A532}" sibTransId="{BB2944AB-5EC9-42DA-B70E-22F48ABBB09D}"/>
    <dgm:cxn modelId="{14C10261-7C3F-4884-8C26-E5DD7AF4C0EA}" srcId="{600D01C6-732E-4319-984C-468E7D156A35}" destId="{98FC6353-300A-421A-8D16-3A35C764B938}" srcOrd="0" destOrd="0" parTransId="{165808E1-A75A-401A-ADDC-7C2F1EFFB3A7}" sibTransId="{917C7A1D-1F6F-474D-BCA3-8F7D22CE2303}"/>
    <dgm:cxn modelId="{25279316-DFFE-4A50-A2A9-51D70A1254A8}" type="presOf" srcId="{A27C101B-3579-4B16-B0D5-997DF324B95D}" destId="{37D399DF-013B-4FAF-AEC7-BA24CE9C19C5}" srcOrd="0" destOrd="0" presId="urn:microsoft.com/office/officeart/2005/8/layout/hierarchy2"/>
    <dgm:cxn modelId="{7BFB1FBF-D99E-4259-9B25-EFC6C40002C1}" type="presOf" srcId="{98FC6353-300A-421A-8D16-3A35C764B938}" destId="{33C41FF8-F979-4C26-B736-CBBF937996E9}" srcOrd="0" destOrd="0" presId="urn:microsoft.com/office/officeart/2005/8/layout/hierarchy2"/>
    <dgm:cxn modelId="{7217C476-E93C-4B00-8D2F-87DA69698751}" type="presOf" srcId="{165808E1-A75A-401A-ADDC-7C2F1EFFB3A7}" destId="{45F913F5-4381-4CE2-8475-665F42C5577A}" srcOrd="0" destOrd="0" presId="urn:microsoft.com/office/officeart/2005/8/layout/hierarchy2"/>
    <dgm:cxn modelId="{F6AEACB5-B3C4-48D1-8B4C-F32A00E78BD4}" type="presOf" srcId="{A9CE436D-30ED-4D34-A4A8-4BF6C4288D46}" destId="{BE3D0DEE-CFFE-49E2-803E-5B9123A4827D}" srcOrd="1" destOrd="0" presId="urn:microsoft.com/office/officeart/2005/8/layout/hierarchy2"/>
    <dgm:cxn modelId="{5E95690D-18BE-4CB9-83D3-C5B058AD93E0}" type="presOf" srcId="{600D01C6-732E-4319-984C-468E7D156A35}" destId="{31EAB97D-0851-48B6-8D3C-F40DD8E68A73}" srcOrd="0" destOrd="0" presId="urn:microsoft.com/office/officeart/2005/8/layout/hierarchy2"/>
    <dgm:cxn modelId="{3304F392-0663-47F5-83FF-89A096E892C8}" type="presOf" srcId="{3BA54375-C832-447F-A9FA-A095889339DB}" destId="{71CC0386-C2C6-4E20-AA9A-6C8F98219C8B}" srcOrd="0" destOrd="0" presId="urn:microsoft.com/office/officeart/2005/8/layout/hierarchy2"/>
    <dgm:cxn modelId="{E90126A7-F449-4068-BECF-70B9425952D7}" type="presParOf" srcId="{37D399DF-013B-4FAF-AEC7-BA24CE9C19C5}" destId="{ED01BDCD-BB44-4AC4-AA79-02D0522C4DAE}" srcOrd="0" destOrd="0" presId="urn:microsoft.com/office/officeart/2005/8/layout/hierarchy2"/>
    <dgm:cxn modelId="{DFDAB651-6FBC-48AD-BA30-502D98B19D55}" type="presParOf" srcId="{ED01BDCD-BB44-4AC4-AA79-02D0522C4DAE}" destId="{31EAB97D-0851-48B6-8D3C-F40DD8E68A73}" srcOrd="0" destOrd="0" presId="urn:microsoft.com/office/officeart/2005/8/layout/hierarchy2"/>
    <dgm:cxn modelId="{AD3C8CA6-5B51-4D93-A582-4610E6D00516}" type="presParOf" srcId="{ED01BDCD-BB44-4AC4-AA79-02D0522C4DAE}" destId="{1E4E7655-2C5D-420E-B250-5218EE77BBCF}" srcOrd="1" destOrd="0" presId="urn:microsoft.com/office/officeart/2005/8/layout/hierarchy2"/>
    <dgm:cxn modelId="{0AE72456-BE7D-47D4-BE8E-889D52270918}" type="presParOf" srcId="{1E4E7655-2C5D-420E-B250-5218EE77BBCF}" destId="{45F913F5-4381-4CE2-8475-665F42C5577A}" srcOrd="0" destOrd="0" presId="urn:microsoft.com/office/officeart/2005/8/layout/hierarchy2"/>
    <dgm:cxn modelId="{97CBCB8A-B9AE-4F9A-848B-148D9CC324C1}" type="presParOf" srcId="{45F913F5-4381-4CE2-8475-665F42C5577A}" destId="{96DF6EE3-2BFE-4F56-A53B-1F7321346080}" srcOrd="0" destOrd="0" presId="urn:microsoft.com/office/officeart/2005/8/layout/hierarchy2"/>
    <dgm:cxn modelId="{DBA4B5A8-B1C2-4BDB-A995-A76477C3F0E9}" type="presParOf" srcId="{1E4E7655-2C5D-420E-B250-5218EE77BBCF}" destId="{39562FF4-B7E1-45B7-A042-0BE425F8D7FC}" srcOrd="1" destOrd="0" presId="urn:microsoft.com/office/officeart/2005/8/layout/hierarchy2"/>
    <dgm:cxn modelId="{7CA56716-E418-4753-A70A-D148FEC62ABA}" type="presParOf" srcId="{39562FF4-B7E1-45B7-A042-0BE425F8D7FC}" destId="{33C41FF8-F979-4C26-B736-CBBF937996E9}" srcOrd="0" destOrd="0" presId="urn:microsoft.com/office/officeart/2005/8/layout/hierarchy2"/>
    <dgm:cxn modelId="{A3996279-F418-4FFE-A0CD-970A56F522AA}" type="presParOf" srcId="{39562FF4-B7E1-45B7-A042-0BE425F8D7FC}" destId="{1DBFACB0-E18D-4D2F-B5DF-1B89B0BA22C4}" srcOrd="1" destOrd="0" presId="urn:microsoft.com/office/officeart/2005/8/layout/hierarchy2"/>
    <dgm:cxn modelId="{65D5306D-17F5-4342-8A15-DE0CFEB0AADD}" type="presParOf" srcId="{1E4E7655-2C5D-420E-B250-5218EE77BBCF}" destId="{D841DCC3-8B91-4F27-B03D-D00634D90856}" srcOrd="2" destOrd="0" presId="urn:microsoft.com/office/officeart/2005/8/layout/hierarchy2"/>
    <dgm:cxn modelId="{D868DD74-A434-409E-B3BD-D616E2299A12}" type="presParOf" srcId="{D841DCC3-8B91-4F27-B03D-D00634D90856}" destId="{BE3D0DEE-CFFE-49E2-803E-5B9123A4827D}" srcOrd="0" destOrd="0" presId="urn:microsoft.com/office/officeart/2005/8/layout/hierarchy2"/>
    <dgm:cxn modelId="{7E320F20-C719-4A4F-B105-7C17EA8028EE}" type="presParOf" srcId="{1E4E7655-2C5D-420E-B250-5218EE77BBCF}" destId="{729D3C19-F6DF-4997-9FAE-6675DA5ABBF5}" srcOrd="3" destOrd="0" presId="urn:microsoft.com/office/officeart/2005/8/layout/hierarchy2"/>
    <dgm:cxn modelId="{30BFEE63-3576-4898-A8E5-155EC87EDD3A}" type="presParOf" srcId="{729D3C19-F6DF-4997-9FAE-6675DA5ABBF5}" destId="{71CC0386-C2C6-4E20-AA9A-6C8F98219C8B}" srcOrd="0" destOrd="0" presId="urn:microsoft.com/office/officeart/2005/8/layout/hierarchy2"/>
    <dgm:cxn modelId="{0651CE56-CA7D-4BF6-B17C-76238D18F3DC}" type="presParOf" srcId="{729D3C19-F6DF-4997-9FAE-6675DA5ABBF5}" destId="{17932F79-DA29-4EE4-9392-0DD90C1C120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控制下的試銷</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模擬試銷</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標準試銷</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14126" custLinFactNeighborX="-11271" custLinFactNeighborY="-2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11883" custLinFactNeighborX="15924" custLinFactNeighborY="-28">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A3CAD390-FEAB-4DCB-9BE0-B676857FE0CC}" srcId="{DAA43C58-D23A-420E-8913-BABFFEB08633}" destId="{990438B5-C578-48F7-9400-D2C7C6FD596E}" srcOrd="1" destOrd="0" parTransId="{BA2D3746-5636-4E46-9278-BCC59A0FC2F9}" sibTransId="{F4BE3860-0CFA-4465-AFD3-159CCF051678}"/>
    <dgm:cxn modelId="{66AB34C4-E1C8-4F81-9A25-604A35764ECD}" type="presOf" srcId="{990438B5-C578-48F7-9400-D2C7C6FD596E}" destId="{FA2DFF8C-377F-46BC-B51A-AE7A5145C0B7}" srcOrd="0" destOrd="0" presId="urn:microsoft.com/office/officeart/2005/8/layout/default"/>
    <dgm:cxn modelId="{1E00B080-B435-4E32-93F0-D49F6F08FC60}" type="presOf" srcId="{DAA43C58-D23A-420E-8913-BABFFEB08633}" destId="{76095A23-A959-4D82-8209-F4E6C9D8BD50}" srcOrd="0" destOrd="0" presId="urn:microsoft.com/office/officeart/2005/8/layout/default"/>
    <dgm:cxn modelId="{40169BBA-3750-4483-89C2-E733E3C7C864}" type="presOf" srcId="{1B57BCC4-E97C-4E6A-AC6F-3D345A005198}" destId="{05542A5E-26ED-4234-8664-29E163BCDDA0}"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48660FE3-195D-4E64-A367-D3B629ED5879}" type="presOf" srcId="{AEFFE9C1-8DD6-4989-AAC3-0B713D2D4331}" destId="{B147493B-2ACF-4210-A434-F82BF65829C3}" srcOrd="0" destOrd="0" presId="urn:microsoft.com/office/officeart/2005/8/layout/default"/>
    <dgm:cxn modelId="{60264411-C984-4895-9D52-1444DB5BD0C0}" type="presParOf" srcId="{76095A23-A959-4D82-8209-F4E6C9D8BD50}" destId="{05542A5E-26ED-4234-8664-29E163BCDDA0}" srcOrd="0" destOrd="0" presId="urn:microsoft.com/office/officeart/2005/8/layout/default"/>
    <dgm:cxn modelId="{B1F730A2-E651-40AF-8965-5049414D5A36}" type="presParOf" srcId="{76095A23-A959-4D82-8209-F4E6C9D8BD50}" destId="{5C5C3C28-DBB1-4E45-8E82-71B280824AC3}" srcOrd="1" destOrd="0" presId="urn:microsoft.com/office/officeart/2005/8/layout/default"/>
    <dgm:cxn modelId="{0E65A8D8-EBFC-4D87-B092-D517AD009709}" type="presParOf" srcId="{76095A23-A959-4D82-8209-F4E6C9D8BD50}" destId="{FA2DFF8C-377F-46BC-B51A-AE7A5145C0B7}" srcOrd="2" destOrd="0" presId="urn:microsoft.com/office/officeart/2005/8/layout/default"/>
    <dgm:cxn modelId="{038FED29-AC5F-4164-9C6B-8E8EA46FC9CF}" type="presParOf" srcId="{76095A23-A959-4D82-8209-F4E6C9D8BD50}" destId="{2E5BB301-3918-4EAA-B6D6-A20E41E89F31}" srcOrd="3" destOrd="0" presId="urn:microsoft.com/office/officeart/2005/8/layout/default"/>
    <dgm:cxn modelId="{BAE923B4-CD23-4449-9DD7-21ADF37699CA}"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領先上市</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同步上市</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落後上市</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14126" custLinFactNeighborX="-30318" custLinFactNeighborY="-1">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11883" custLinFactNeighborX="28564" custLinFactNeighborY="-1">
        <dgm:presLayoutVars>
          <dgm:bulletEnabled val="1"/>
        </dgm:presLayoutVars>
      </dgm:prSet>
      <dgm:spPr>
        <a:prstGeom prst="roundRect">
          <a:avLst/>
        </a:prstGeom>
      </dgm:spPr>
      <dgm:t>
        <a:bodyPr/>
        <a:lstStyle/>
        <a:p>
          <a:endParaRPr lang="zh-TW" altLang="en-US"/>
        </a:p>
      </dgm:t>
    </dgm:pt>
  </dgm:ptLst>
  <dgm:cxnLst>
    <dgm:cxn modelId="{50C3EE68-6A60-48FC-848E-4FD6621FA7DF}" srcId="{DAA43C58-D23A-420E-8913-BABFFEB08633}" destId="{1B57BCC4-E97C-4E6A-AC6F-3D345A005198}" srcOrd="0" destOrd="0" parTransId="{22FD5B87-F6D6-4914-B265-6375DE99DEA8}" sibTransId="{C8D70097-48FD-48AE-956D-701D4E336685}"/>
    <dgm:cxn modelId="{A3CAD390-FEAB-4DCB-9BE0-B676857FE0CC}" srcId="{DAA43C58-D23A-420E-8913-BABFFEB08633}" destId="{990438B5-C578-48F7-9400-D2C7C6FD596E}" srcOrd="1" destOrd="0" parTransId="{BA2D3746-5636-4E46-9278-BCC59A0FC2F9}" sibTransId="{F4BE3860-0CFA-4465-AFD3-159CCF051678}"/>
    <dgm:cxn modelId="{4FDFDF91-9554-4812-BE40-B2D9F10BE412}" type="presOf" srcId="{DAA43C58-D23A-420E-8913-BABFFEB08633}" destId="{76095A23-A959-4D82-8209-F4E6C9D8BD50}" srcOrd="0" destOrd="0" presId="urn:microsoft.com/office/officeart/2005/8/layout/default"/>
    <dgm:cxn modelId="{8F270832-6BC3-44F8-8FBA-A32A7D797E35}" type="presOf" srcId="{1B57BCC4-E97C-4E6A-AC6F-3D345A005198}" destId="{05542A5E-26ED-4234-8664-29E163BCDDA0}"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C05FA74B-4C50-43D5-BFB3-15A838E531F9}" type="presOf" srcId="{990438B5-C578-48F7-9400-D2C7C6FD596E}" destId="{FA2DFF8C-377F-46BC-B51A-AE7A5145C0B7}" srcOrd="0" destOrd="0" presId="urn:microsoft.com/office/officeart/2005/8/layout/default"/>
    <dgm:cxn modelId="{5DD3EB46-B369-485E-B1D8-093D424E3FA2}" type="presOf" srcId="{AEFFE9C1-8DD6-4989-AAC3-0B713D2D4331}" destId="{B147493B-2ACF-4210-A434-F82BF65829C3}" srcOrd="0" destOrd="0" presId="urn:microsoft.com/office/officeart/2005/8/layout/default"/>
    <dgm:cxn modelId="{6DCF348C-4BB7-4A4C-BFB4-7E86A4BD0A66}" type="presParOf" srcId="{76095A23-A959-4D82-8209-F4E6C9D8BD50}" destId="{05542A5E-26ED-4234-8664-29E163BCDDA0}" srcOrd="0" destOrd="0" presId="urn:microsoft.com/office/officeart/2005/8/layout/default"/>
    <dgm:cxn modelId="{E828080A-E7DC-46C6-B9A7-C8E5F8372BC5}" type="presParOf" srcId="{76095A23-A959-4D82-8209-F4E6C9D8BD50}" destId="{5C5C3C28-DBB1-4E45-8E82-71B280824AC3}" srcOrd="1" destOrd="0" presId="urn:microsoft.com/office/officeart/2005/8/layout/default"/>
    <dgm:cxn modelId="{964528A5-A394-4FC8-B735-64546FFDD37D}" type="presParOf" srcId="{76095A23-A959-4D82-8209-F4E6C9D8BD50}" destId="{FA2DFF8C-377F-46BC-B51A-AE7A5145C0B7}" srcOrd="2" destOrd="0" presId="urn:microsoft.com/office/officeart/2005/8/layout/default"/>
    <dgm:cxn modelId="{17316FD1-5C34-4DF6-951D-490059418E76}" type="presParOf" srcId="{76095A23-A959-4D82-8209-F4E6C9D8BD50}" destId="{2E5BB301-3918-4EAA-B6D6-A20E41E89F31}" srcOrd="3" destOrd="0" presId="urn:microsoft.com/office/officeart/2005/8/layout/default"/>
    <dgm:cxn modelId="{D1C50E68-35DB-4B05-AEDA-A984803B918B}"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cap="none" spc="150" dirty="0">
            <a:ln w="11430"/>
            <a:solidFill>
              <a:srgbClr val="FFFF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F9CDBA19-2639-4438-A67D-C2BEB95EFBB2}">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35EBC2D1-4258-4010-89F6-EFEA1337589D}" type="parTrans" cxnId="{763D87D0-BE51-47F7-9834-49E138955157}">
      <dgm:prSet/>
      <dgm:spPr/>
      <dgm:t>
        <a:bodyPr/>
        <a:lstStyle/>
        <a:p>
          <a:endParaRPr lang="zh-TW" altLang="en-US" sz="2000"/>
        </a:p>
      </dgm:t>
    </dgm:pt>
    <dgm:pt modelId="{811DC482-B1B3-429A-B604-D858A5D3BF9A}" type="sibTrans" cxnId="{763D87D0-BE51-47F7-9834-49E138955157}">
      <dgm:prSet/>
      <dgm:spPr/>
      <dgm:t>
        <a:bodyPr/>
        <a:lstStyle/>
        <a:p>
          <a:endParaRPr lang="zh-TW" altLang="en-US" sz="2000"/>
        </a:p>
      </dgm:t>
    </dgm:pt>
    <dgm:pt modelId="{F8D2644E-F3BB-4FE8-8354-A72083AF79D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7DCFA50E-D672-4CA0-9C01-2C6A3617F99E}" type="parTrans" cxnId="{03F6E64F-2806-4385-BA35-09339558F016}">
      <dgm:prSet/>
      <dgm:spPr/>
      <dgm:t>
        <a:bodyPr/>
        <a:lstStyle/>
        <a:p>
          <a:endParaRPr lang="zh-TW" altLang="en-US" sz="2000"/>
        </a:p>
      </dgm:t>
    </dgm:pt>
    <dgm:pt modelId="{9E5A90BF-7C29-4C6E-BADF-7F708419F9E5}" type="sibTrans" cxnId="{03F6E64F-2806-4385-BA35-09339558F016}">
      <dgm:prSet/>
      <dgm:spPr/>
      <dgm:t>
        <a:bodyPr/>
        <a:lstStyle/>
        <a:p>
          <a:endParaRPr lang="zh-TW" altLang="en-US" sz="2000"/>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2ED4928-8881-4A59-9274-0850B08A5820}" type="pres">
      <dgm:prSet presAssocID="{CDFD2A5D-B0D1-4D17-A09F-91C885A0B343}" presName="spacer" presStyleCnt="0"/>
      <dgm:spPr/>
    </dgm:pt>
    <dgm:pt modelId="{07497B65-0143-4F94-BC20-1A8DC2C58E29}" type="pres">
      <dgm:prSet presAssocID="{F8D2644E-F3BB-4FE8-8354-A72083AF79DE}" presName="parentText" presStyleLbl="node1" presStyleIdx="4" presStyleCnt="6">
        <dgm:presLayoutVars>
          <dgm:chMax val="0"/>
          <dgm:bulletEnabled val="1"/>
        </dgm:presLayoutVars>
      </dgm:prSet>
      <dgm:spPr/>
      <dgm:t>
        <a:bodyPr/>
        <a:lstStyle/>
        <a:p>
          <a:endParaRPr lang="zh-TW" altLang="en-US"/>
        </a:p>
      </dgm:t>
    </dgm:pt>
    <dgm:pt modelId="{7AB014E9-FDDA-402C-85C2-4E6DA684DCA2}" type="pres">
      <dgm:prSet presAssocID="{9E5A90BF-7C29-4C6E-BADF-7F708419F9E5}" presName="spacer" presStyleCnt="0"/>
      <dgm:spPr/>
    </dgm:pt>
    <dgm:pt modelId="{2EC25530-CF87-4EBD-8EA3-F2847F5386BA}" type="pres">
      <dgm:prSet presAssocID="{F9CDBA19-2639-4438-A67D-C2BEB95EFBB2}" presName="parentText" presStyleLbl="node1" presStyleIdx="5" presStyleCnt="6">
        <dgm:presLayoutVars>
          <dgm:chMax val="0"/>
          <dgm:bulletEnabled val="1"/>
        </dgm:presLayoutVars>
      </dgm:prSet>
      <dgm:spPr/>
      <dgm:t>
        <a:bodyPr/>
        <a:lstStyle/>
        <a:p>
          <a:endParaRPr lang="zh-TW" altLang="en-US"/>
        </a:p>
      </dgm:t>
    </dgm:pt>
  </dgm:ptLst>
  <dgm:cxnLst>
    <dgm:cxn modelId="{2357E024-DC5A-4467-B118-F53B5CA9E292}" type="presOf" srcId="{6EE1F8CB-366B-4837-A5B3-E150B7996724}" destId="{A541DA28-CDCD-489A-9F84-11D61EC9A3FF}" srcOrd="0" destOrd="0" presId="urn:microsoft.com/office/officeart/2005/8/layout/vList2"/>
    <dgm:cxn modelId="{345FA6C4-92AC-4FE4-8C37-2AF19863E409}" type="presOf" srcId="{21874C3B-E6F9-46BE-BBA7-51B3A98F393E}" destId="{48045E5C-A433-40C5-A9A1-1F2ACC2731E6}"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AA7C3A2A-FE5F-4CCB-B6EC-EE80CBE122B6}" type="presOf" srcId="{466623E0-0040-4E26-A554-EEAA51687F87}" destId="{09A62253-66AE-4B25-BF05-80D4F5919D6A}" srcOrd="0" destOrd="0" presId="urn:microsoft.com/office/officeart/2005/8/layout/vList2"/>
    <dgm:cxn modelId="{763D87D0-BE51-47F7-9834-49E138955157}" srcId="{6EE1F8CB-366B-4837-A5B3-E150B7996724}" destId="{F9CDBA19-2639-4438-A67D-C2BEB95EFBB2}" srcOrd="5" destOrd="0" parTransId="{35EBC2D1-4258-4010-89F6-EFEA1337589D}" sibTransId="{811DC482-B1B3-429A-B604-D858A5D3BF9A}"/>
    <dgm:cxn modelId="{E5DE0A4D-73B5-41CB-BDB9-E4AF013746BE}" type="presOf" srcId="{21D204B7-8CEF-44B6-9C07-CE12F0775F3A}" destId="{FC1C9785-4EAA-40D5-A517-48DAC3F311E7}" srcOrd="0" destOrd="0" presId="urn:microsoft.com/office/officeart/2005/8/layout/vList2"/>
    <dgm:cxn modelId="{59508040-3DD3-4F46-80CA-B94C665A24CB}" type="presOf" srcId="{F8D2644E-F3BB-4FE8-8354-A72083AF79DE}" destId="{07497B65-0143-4F94-BC20-1A8DC2C58E29}"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03F6E64F-2806-4385-BA35-09339558F016}" srcId="{6EE1F8CB-366B-4837-A5B3-E150B7996724}" destId="{F8D2644E-F3BB-4FE8-8354-A72083AF79DE}" srcOrd="4" destOrd="0" parTransId="{7DCFA50E-D672-4CA0-9C01-2C6A3617F99E}" sibTransId="{9E5A90BF-7C29-4C6E-BADF-7F708419F9E5}"/>
    <dgm:cxn modelId="{554401DD-C7F8-4204-9EBF-8374D61F146A}" srcId="{6EE1F8CB-366B-4837-A5B3-E150B7996724}" destId="{466623E0-0040-4E26-A554-EEAA51687F87}" srcOrd="0" destOrd="0" parTransId="{FD67E2CB-352D-41D4-9CAE-9719170116A2}" sibTransId="{0A393C8B-C662-42ED-9335-8E91627952F5}"/>
    <dgm:cxn modelId="{57EC3086-8590-48D2-A311-C741B7F799A7}" type="presOf" srcId="{92441081-EF9A-4A41-9712-FFA268598394}" destId="{0B052A4C-9EC6-4953-B7A4-B3CB579AF515}" srcOrd="0" destOrd="0" presId="urn:microsoft.com/office/officeart/2005/8/layout/vList2"/>
    <dgm:cxn modelId="{AB71E69E-D893-4C77-92DC-211DE36EBB77}" type="presOf" srcId="{F9CDBA19-2639-4438-A67D-C2BEB95EFBB2}" destId="{2EC25530-CF87-4EBD-8EA3-F2847F5386BA}"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7CED9D9F-563A-4EEC-9006-8ADD1EC39F35}" type="presParOf" srcId="{A541DA28-CDCD-489A-9F84-11D61EC9A3FF}" destId="{09A62253-66AE-4B25-BF05-80D4F5919D6A}" srcOrd="0" destOrd="0" presId="urn:microsoft.com/office/officeart/2005/8/layout/vList2"/>
    <dgm:cxn modelId="{D677EFF5-7F4B-413A-B81E-4ECCD6661EDC}" type="presParOf" srcId="{A541DA28-CDCD-489A-9F84-11D61EC9A3FF}" destId="{78E87418-2E9B-4068-BE3B-AA521FD793DE}" srcOrd="1" destOrd="0" presId="urn:microsoft.com/office/officeart/2005/8/layout/vList2"/>
    <dgm:cxn modelId="{A051DF29-C185-4E84-96CE-DF8998A3953E}" type="presParOf" srcId="{A541DA28-CDCD-489A-9F84-11D61EC9A3FF}" destId="{48045E5C-A433-40C5-A9A1-1F2ACC2731E6}" srcOrd="2" destOrd="0" presId="urn:microsoft.com/office/officeart/2005/8/layout/vList2"/>
    <dgm:cxn modelId="{A6F9C422-EBCE-40F8-B1D9-94827483C26F}" type="presParOf" srcId="{A541DA28-CDCD-489A-9F84-11D61EC9A3FF}" destId="{8E796305-0BD0-4ECF-B55B-8944ACFC328D}" srcOrd="3" destOrd="0" presId="urn:microsoft.com/office/officeart/2005/8/layout/vList2"/>
    <dgm:cxn modelId="{111F3527-E7AB-44E6-8CAF-AD7695209ADA}" type="presParOf" srcId="{A541DA28-CDCD-489A-9F84-11D61EC9A3FF}" destId="{0B052A4C-9EC6-4953-B7A4-B3CB579AF515}" srcOrd="4" destOrd="0" presId="urn:microsoft.com/office/officeart/2005/8/layout/vList2"/>
    <dgm:cxn modelId="{4191F2AD-8A9A-43FC-A4C3-C9C2F7042DA4}" type="presParOf" srcId="{A541DA28-CDCD-489A-9F84-11D61EC9A3FF}" destId="{74905B49-9F37-450F-B8D7-DD9F28F52CAD}" srcOrd="5" destOrd="0" presId="urn:microsoft.com/office/officeart/2005/8/layout/vList2"/>
    <dgm:cxn modelId="{0F973D47-36ED-42A5-ADF7-A31C29DD868B}" type="presParOf" srcId="{A541DA28-CDCD-489A-9F84-11D61EC9A3FF}" destId="{FC1C9785-4EAA-40D5-A517-48DAC3F311E7}" srcOrd="6" destOrd="0" presId="urn:microsoft.com/office/officeart/2005/8/layout/vList2"/>
    <dgm:cxn modelId="{32A0E830-8602-4029-8C66-37403B3780EF}" type="presParOf" srcId="{A541DA28-CDCD-489A-9F84-11D61EC9A3FF}" destId="{12ED4928-8881-4A59-9274-0850B08A5820}" srcOrd="7" destOrd="0" presId="urn:microsoft.com/office/officeart/2005/8/layout/vList2"/>
    <dgm:cxn modelId="{794D39D1-99DF-46C7-9234-710BDADC80B3}" type="presParOf" srcId="{A541DA28-CDCD-489A-9F84-11D61EC9A3FF}" destId="{07497B65-0143-4F94-BC20-1A8DC2C58E29}" srcOrd="8" destOrd="0" presId="urn:microsoft.com/office/officeart/2005/8/layout/vList2"/>
    <dgm:cxn modelId="{478C3338-6A50-4737-AEF8-A29008AB60ED}" type="presParOf" srcId="{A541DA28-CDCD-489A-9F84-11D61EC9A3FF}" destId="{7AB014E9-FDDA-402C-85C2-4E6DA684DCA2}" srcOrd="9" destOrd="0" presId="urn:microsoft.com/office/officeart/2005/8/layout/vList2"/>
    <dgm:cxn modelId="{245B27A3-BC14-4A14-85DA-17B3427DECDC}" type="presParOf" srcId="{A541DA28-CDCD-489A-9F84-11D61EC9A3FF}" destId="{2EC25530-CF87-4EBD-8EA3-F2847F5386B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cap="none" spc="150" dirty="0">
            <a:ln w="11430"/>
            <a:solidFill>
              <a:srgbClr val="FFFF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F9CDBA19-2639-4438-A67D-C2BEB95EFBB2}">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35EBC2D1-4258-4010-89F6-EFEA1337589D}" type="parTrans" cxnId="{763D87D0-BE51-47F7-9834-49E138955157}">
      <dgm:prSet/>
      <dgm:spPr/>
      <dgm:t>
        <a:bodyPr/>
        <a:lstStyle/>
        <a:p>
          <a:endParaRPr lang="zh-TW" altLang="en-US" sz="2000"/>
        </a:p>
      </dgm:t>
    </dgm:pt>
    <dgm:pt modelId="{811DC482-B1B3-429A-B604-D858A5D3BF9A}" type="sibTrans" cxnId="{763D87D0-BE51-47F7-9834-49E138955157}">
      <dgm:prSet/>
      <dgm:spPr/>
      <dgm:t>
        <a:bodyPr/>
        <a:lstStyle/>
        <a:p>
          <a:endParaRPr lang="zh-TW" altLang="en-US" sz="2000"/>
        </a:p>
      </dgm:t>
    </dgm:pt>
    <dgm:pt modelId="{F8D2644E-F3BB-4FE8-8354-A72083AF79D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7DCFA50E-D672-4CA0-9C01-2C6A3617F99E}" type="parTrans" cxnId="{03F6E64F-2806-4385-BA35-09339558F016}">
      <dgm:prSet/>
      <dgm:spPr/>
      <dgm:t>
        <a:bodyPr/>
        <a:lstStyle/>
        <a:p>
          <a:endParaRPr lang="zh-TW" altLang="en-US" sz="2000"/>
        </a:p>
      </dgm:t>
    </dgm:pt>
    <dgm:pt modelId="{9E5A90BF-7C29-4C6E-BADF-7F708419F9E5}" type="sibTrans" cxnId="{03F6E64F-2806-4385-BA35-09339558F016}">
      <dgm:prSet/>
      <dgm:spPr/>
      <dgm:t>
        <a:bodyPr/>
        <a:lstStyle/>
        <a:p>
          <a:endParaRPr lang="zh-TW" altLang="en-US" sz="2000"/>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2ED4928-8881-4A59-9274-0850B08A5820}" type="pres">
      <dgm:prSet presAssocID="{CDFD2A5D-B0D1-4D17-A09F-91C885A0B343}" presName="spacer" presStyleCnt="0"/>
      <dgm:spPr/>
    </dgm:pt>
    <dgm:pt modelId="{07497B65-0143-4F94-BC20-1A8DC2C58E29}" type="pres">
      <dgm:prSet presAssocID="{F8D2644E-F3BB-4FE8-8354-A72083AF79DE}" presName="parentText" presStyleLbl="node1" presStyleIdx="4" presStyleCnt="6">
        <dgm:presLayoutVars>
          <dgm:chMax val="0"/>
          <dgm:bulletEnabled val="1"/>
        </dgm:presLayoutVars>
      </dgm:prSet>
      <dgm:spPr/>
      <dgm:t>
        <a:bodyPr/>
        <a:lstStyle/>
        <a:p>
          <a:endParaRPr lang="zh-TW" altLang="en-US"/>
        </a:p>
      </dgm:t>
    </dgm:pt>
    <dgm:pt modelId="{7AB014E9-FDDA-402C-85C2-4E6DA684DCA2}" type="pres">
      <dgm:prSet presAssocID="{9E5A90BF-7C29-4C6E-BADF-7F708419F9E5}" presName="spacer" presStyleCnt="0"/>
      <dgm:spPr/>
    </dgm:pt>
    <dgm:pt modelId="{2EC25530-CF87-4EBD-8EA3-F2847F5386BA}" type="pres">
      <dgm:prSet presAssocID="{F9CDBA19-2639-4438-A67D-C2BEB95EFBB2}" presName="parentText" presStyleLbl="node1" presStyleIdx="5" presStyleCnt="6">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6EADE733-DCFC-4DFA-B2BE-A0D85DC3754D}" type="presOf" srcId="{21D204B7-8CEF-44B6-9C07-CE12F0775F3A}" destId="{FC1C9785-4EAA-40D5-A517-48DAC3F311E7}" srcOrd="0" destOrd="0" presId="urn:microsoft.com/office/officeart/2005/8/layout/vList2"/>
    <dgm:cxn modelId="{F3A3CCF2-02BD-4759-AD53-D9454316BB47}" type="presOf" srcId="{92441081-EF9A-4A41-9712-FFA268598394}" destId="{0B052A4C-9EC6-4953-B7A4-B3CB579AF515}" srcOrd="0" destOrd="0" presId="urn:microsoft.com/office/officeart/2005/8/layout/vList2"/>
    <dgm:cxn modelId="{763D87D0-BE51-47F7-9834-49E138955157}" srcId="{6EE1F8CB-366B-4837-A5B3-E150B7996724}" destId="{F9CDBA19-2639-4438-A67D-C2BEB95EFBB2}" srcOrd="5" destOrd="0" parTransId="{35EBC2D1-4258-4010-89F6-EFEA1337589D}" sibTransId="{811DC482-B1B3-429A-B604-D858A5D3BF9A}"/>
    <dgm:cxn modelId="{0C183752-F188-4F83-A5A0-549CB1827C9D}" type="presOf" srcId="{21874C3B-E6F9-46BE-BBA7-51B3A98F393E}" destId="{48045E5C-A433-40C5-A9A1-1F2ACC2731E6}"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03F6E64F-2806-4385-BA35-09339558F016}" srcId="{6EE1F8CB-366B-4837-A5B3-E150B7996724}" destId="{F8D2644E-F3BB-4FE8-8354-A72083AF79DE}" srcOrd="4" destOrd="0" parTransId="{7DCFA50E-D672-4CA0-9C01-2C6A3617F99E}" sibTransId="{9E5A90BF-7C29-4C6E-BADF-7F708419F9E5}"/>
    <dgm:cxn modelId="{FF7E6501-A994-4676-B630-848C7EBD68A0}" type="presOf" srcId="{F9CDBA19-2639-4438-A67D-C2BEB95EFBB2}" destId="{2EC25530-CF87-4EBD-8EA3-F2847F5386BA}" srcOrd="0" destOrd="0" presId="urn:microsoft.com/office/officeart/2005/8/layout/vList2"/>
    <dgm:cxn modelId="{FDE2DF57-0702-4CC6-99A1-181401DABEA3}" type="presOf" srcId="{F8D2644E-F3BB-4FE8-8354-A72083AF79DE}" destId="{07497B65-0143-4F94-BC20-1A8DC2C58E29}"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47CCAD80-3106-4712-A8AB-81D93497D4CF}" type="presOf" srcId="{6EE1F8CB-366B-4837-A5B3-E150B7996724}" destId="{A541DA28-CDCD-489A-9F84-11D61EC9A3FF}"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FAFA102A-F9E2-4A5C-970A-74E44F32D00C}" type="presOf" srcId="{466623E0-0040-4E26-A554-EEAA51687F87}" destId="{09A62253-66AE-4B25-BF05-80D4F5919D6A}" srcOrd="0" destOrd="0" presId="urn:microsoft.com/office/officeart/2005/8/layout/vList2"/>
    <dgm:cxn modelId="{5EC13BE3-0EC3-4448-AF2D-4E7F615A5D19}" type="presParOf" srcId="{A541DA28-CDCD-489A-9F84-11D61EC9A3FF}" destId="{09A62253-66AE-4B25-BF05-80D4F5919D6A}" srcOrd="0" destOrd="0" presId="urn:microsoft.com/office/officeart/2005/8/layout/vList2"/>
    <dgm:cxn modelId="{EBA225F3-F9F2-4EA2-95CC-68E1CBFB9109}" type="presParOf" srcId="{A541DA28-CDCD-489A-9F84-11D61EC9A3FF}" destId="{78E87418-2E9B-4068-BE3B-AA521FD793DE}" srcOrd="1" destOrd="0" presId="urn:microsoft.com/office/officeart/2005/8/layout/vList2"/>
    <dgm:cxn modelId="{FF6F90B3-1F3C-482C-8924-EFBB8DB43FBE}" type="presParOf" srcId="{A541DA28-CDCD-489A-9F84-11D61EC9A3FF}" destId="{48045E5C-A433-40C5-A9A1-1F2ACC2731E6}" srcOrd="2" destOrd="0" presId="urn:microsoft.com/office/officeart/2005/8/layout/vList2"/>
    <dgm:cxn modelId="{512ECE89-89B4-423B-B4CE-0E433BDF0E91}" type="presParOf" srcId="{A541DA28-CDCD-489A-9F84-11D61EC9A3FF}" destId="{8E796305-0BD0-4ECF-B55B-8944ACFC328D}" srcOrd="3" destOrd="0" presId="urn:microsoft.com/office/officeart/2005/8/layout/vList2"/>
    <dgm:cxn modelId="{7E385287-E762-497A-9517-ADC907E039B2}" type="presParOf" srcId="{A541DA28-CDCD-489A-9F84-11D61EC9A3FF}" destId="{0B052A4C-9EC6-4953-B7A4-B3CB579AF515}" srcOrd="4" destOrd="0" presId="urn:microsoft.com/office/officeart/2005/8/layout/vList2"/>
    <dgm:cxn modelId="{CCA3A279-EBFE-471B-88D2-2673781D8593}" type="presParOf" srcId="{A541DA28-CDCD-489A-9F84-11D61EC9A3FF}" destId="{74905B49-9F37-450F-B8D7-DD9F28F52CAD}" srcOrd="5" destOrd="0" presId="urn:microsoft.com/office/officeart/2005/8/layout/vList2"/>
    <dgm:cxn modelId="{F28309BA-BE84-4E10-8C4E-04DC47B42A20}" type="presParOf" srcId="{A541DA28-CDCD-489A-9F84-11D61EC9A3FF}" destId="{FC1C9785-4EAA-40D5-A517-48DAC3F311E7}" srcOrd="6" destOrd="0" presId="urn:microsoft.com/office/officeart/2005/8/layout/vList2"/>
    <dgm:cxn modelId="{4C32F42B-714E-49CD-A92A-C283F980F1E8}" type="presParOf" srcId="{A541DA28-CDCD-489A-9F84-11D61EC9A3FF}" destId="{12ED4928-8881-4A59-9274-0850B08A5820}" srcOrd="7" destOrd="0" presId="urn:microsoft.com/office/officeart/2005/8/layout/vList2"/>
    <dgm:cxn modelId="{14BD6DD8-3621-414B-93D4-3AFD828BFD44}" type="presParOf" srcId="{A541DA28-CDCD-489A-9F84-11D61EC9A3FF}" destId="{07497B65-0143-4F94-BC20-1A8DC2C58E29}" srcOrd="8" destOrd="0" presId="urn:microsoft.com/office/officeart/2005/8/layout/vList2"/>
    <dgm:cxn modelId="{937EBD87-B08E-4C74-B935-035A283037F4}" type="presParOf" srcId="{A541DA28-CDCD-489A-9F84-11D61EC9A3FF}" destId="{7AB014E9-FDDA-402C-85C2-4E6DA684DCA2}" srcOrd="9" destOrd="0" presId="urn:microsoft.com/office/officeart/2005/8/layout/vList2"/>
    <dgm:cxn modelId="{F001E829-1864-442F-A957-75DADFD77C56}" type="presParOf" srcId="{A541DA28-CDCD-489A-9F84-11D61EC9A3FF}" destId="{2EC25530-CF87-4EBD-8EA3-F2847F5386B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sz="3000" b="1" cap="none" spc="150" smtClean="0">
              <a:ln w="11430"/>
              <a:solidFill>
                <a:srgbClr val="F8F8F8"/>
              </a:solidFill>
              <a:effectLst>
                <a:outerShdw blurRad="25400" algn="tl" rotWithShape="0">
                  <a:srgbClr val="000000">
                    <a:alpha val="43000"/>
                  </a:srgbClr>
                </a:outerShdw>
              </a:effectLst>
            </a:rPr>
            <a:t>產品負責人或產品經理</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sz="3000" b="1" cap="none" spc="150" smtClean="0">
              <a:ln w="11430"/>
              <a:solidFill>
                <a:srgbClr val="F8F8F8"/>
              </a:solidFill>
              <a:effectLst>
                <a:outerShdw blurRad="25400" algn="tl" rotWithShape="0">
                  <a:srgbClr val="000000">
                    <a:alpha val="43000"/>
                  </a:srgbClr>
                </a:outerShdw>
              </a:effectLst>
            </a:rPr>
            <a:t>新產品經理</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sz="3000" b="1" cap="none" spc="150" smtClean="0">
              <a:ln w="11430"/>
              <a:solidFill>
                <a:srgbClr val="F8F8F8"/>
              </a:solidFill>
              <a:effectLst>
                <a:outerShdw blurRad="25400" algn="tl" rotWithShape="0">
                  <a:srgbClr val="000000">
                    <a:alpha val="43000"/>
                  </a:srgbClr>
                </a:outerShdw>
              </a:effectLst>
            </a:rPr>
            <a:t>新產品開發委員會</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sz="3000" b="1" cap="none" spc="150" smtClean="0">
              <a:ln w="11430"/>
              <a:solidFill>
                <a:srgbClr val="F8F8F8"/>
              </a:solidFill>
              <a:effectLst>
                <a:outerShdw blurRad="25400" algn="tl" rotWithShape="0">
                  <a:srgbClr val="000000">
                    <a:alpha val="43000"/>
                  </a:srgbClr>
                </a:outerShdw>
              </a:effectLst>
            </a:rPr>
            <a:t>新產品部門</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sz="3000" b="1" cap="none" spc="150" smtClean="0">
              <a:ln w="11430"/>
              <a:solidFill>
                <a:srgbClr val="F8F8F8"/>
              </a:solidFill>
              <a:effectLst>
                <a:outerShdw blurRad="25400" algn="tl" rotWithShape="0">
                  <a:srgbClr val="000000">
                    <a:alpha val="43000"/>
                  </a:srgbClr>
                </a:outerShdw>
              </a:effectLst>
            </a:rPr>
            <a:t>新產品創業小組</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5">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5">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5">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5" custLinFactNeighborX="-3401" custLinFactNeighborY="-10742">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5" custLinFactNeighborX="-1314" custLinFactNeighborY="-10116">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59BC234C-D7A7-43D5-9D13-12C7BC58F71A}" srcId="{DAA43C58-D23A-420E-8913-BABFFEB08633}" destId="{16EC3F02-A1ED-4FB6-ADF3-D528E4E9F080}" srcOrd="4" destOrd="0" parTransId="{69ECB786-1183-4EE3-A66B-9243F1D9FBFD}" sibTransId="{45D76764-9C88-4638-89CD-42EC5F4FF794}"/>
    <dgm:cxn modelId="{0E534C1D-DC5A-4395-BC5F-1ADDBED6352A}" type="presOf" srcId="{16EC3F02-A1ED-4FB6-ADF3-D528E4E9F080}" destId="{519E7015-12AB-4743-AE72-8327EFD0B7ED}" srcOrd="0" destOrd="0" presId="urn:microsoft.com/office/officeart/2005/8/layout/default"/>
    <dgm:cxn modelId="{3CF03E05-CCFA-4C06-AB75-6462DD46A167}" type="presOf" srcId="{AEFFE9C1-8DD6-4989-AAC3-0B713D2D4331}" destId="{B147493B-2ACF-4210-A434-F82BF65829C3}"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014BEEFC-E3B8-4F4E-B85B-B278FCBB5D1E}" srcId="{DAA43C58-D23A-420E-8913-BABFFEB08633}" destId="{AEFFE9C1-8DD6-4989-AAC3-0B713D2D4331}" srcOrd="2" destOrd="0" parTransId="{3DB7E963-7042-4CF1-9053-60BAEACD229B}" sibTransId="{D64BEEAD-9639-4DD5-A173-CEBBE66904C2}"/>
    <dgm:cxn modelId="{E38E854E-72B5-4F12-AEB0-0A607B135BD0}" type="presOf" srcId="{DAA43C58-D23A-420E-8913-BABFFEB08633}" destId="{76095A23-A959-4D82-8209-F4E6C9D8BD50}" srcOrd="0" destOrd="0" presId="urn:microsoft.com/office/officeart/2005/8/layout/default"/>
    <dgm:cxn modelId="{44F64E81-1A41-4893-9A82-2EC27E4D5D8F}" type="presOf" srcId="{25902CEF-40EA-47CC-8C7F-12DECC46187A}" destId="{5A976926-F4C1-4A14-B3EE-713C690953DE}"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8CE90AC0-015B-428B-9B22-6348F894D4D7}" type="presOf" srcId="{990438B5-C578-48F7-9400-D2C7C6FD596E}" destId="{FA2DFF8C-377F-46BC-B51A-AE7A5145C0B7}" srcOrd="0" destOrd="0" presId="urn:microsoft.com/office/officeart/2005/8/layout/default"/>
    <dgm:cxn modelId="{2A6B3C6F-ECEB-4EE4-AB59-7CAA17F3940B}" type="presOf" srcId="{1B57BCC4-E97C-4E6A-AC6F-3D345A005198}" destId="{05542A5E-26ED-4234-8664-29E163BCDDA0}" srcOrd="0" destOrd="0" presId="urn:microsoft.com/office/officeart/2005/8/layout/default"/>
    <dgm:cxn modelId="{4C12F469-BC60-4BC0-8991-3CD41233B02B}" type="presParOf" srcId="{76095A23-A959-4D82-8209-F4E6C9D8BD50}" destId="{05542A5E-26ED-4234-8664-29E163BCDDA0}" srcOrd="0" destOrd="0" presId="urn:microsoft.com/office/officeart/2005/8/layout/default"/>
    <dgm:cxn modelId="{5D188FC1-D9C5-45D0-875C-EAC4D624D79F}" type="presParOf" srcId="{76095A23-A959-4D82-8209-F4E6C9D8BD50}" destId="{5C5C3C28-DBB1-4E45-8E82-71B280824AC3}" srcOrd="1" destOrd="0" presId="urn:microsoft.com/office/officeart/2005/8/layout/default"/>
    <dgm:cxn modelId="{6745C600-547E-4D04-ADBE-2814F78A0B58}" type="presParOf" srcId="{76095A23-A959-4D82-8209-F4E6C9D8BD50}" destId="{FA2DFF8C-377F-46BC-B51A-AE7A5145C0B7}" srcOrd="2" destOrd="0" presId="urn:microsoft.com/office/officeart/2005/8/layout/default"/>
    <dgm:cxn modelId="{622DABDB-DB6B-4F0F-B6D4-128760CFBB9E}" type="presParOf" srcId="{76095A23-A959-4D82-8209-F4E6C9D8BD50}" destId="{2E5BB301-3918-4EAA-B6D6-A20E41E89F31}" srcOrd="3" destOrd="0" presId="urn:microsoft.com/office/officeart/2005/8/layout/default"/>
    <dgm:cxn modelId="{57DEBDA4-CB3E-4BB7-B409-A10196378744}" type="presParOf" srcId="{76095A23-A959-4D82-8209-F4E6C9D8BD50}" destId="{B147493B-2ACF-4210-A434-F82BF65829C3}" srcOrd="4" destOrd="0" presId="urn:microsoft.com/office/officeart/2005/8/layout/default"/>
    <dgm:cxn modelId="{AFD32EB9-95DA-42F5-A58A-136AB31CE46D}" type="presParOf" srcId="{76095A23-A959-4D82-8209-F4E6C9D8BD50}" destId="{D67671A4-B6EE-45B4-A4A9-27714A682E06}" srcOrd="5" destOrd="0" presId="urn:microsoft.com/office/officeart/2005/8/layout/default"/>
    <dgm:cxn modelId="{9FA72269-07DF-4C4D-8F91-26A0AD2BFD29}" type="presParOf" srcId="{76095A23-A959-4D82-8209-F4E6C9D8BD50}" destId="{5A976926-F4C1-4A14-B3EE-713C690953DE}" srcOrd="6" destOrd="0" presId="urn:microsoft.com/office/officeart/2005/8/layout/default"/>
    <dgm:cxn modelId="{95E7B8C5-3B48-4B74-B25C-6B35061D23C2}" type="presParOf" srcId="{76095A23-A959-4D82-8209-F4E6C9D8BD50}" destId="{16A1044C-5A23-4DDC-9F74-CC0A79B401EA}" srcOrd="7" destOrd="0" presId="urn:microsoft.com/office/officeart/2005/8/layout/default"/>
    <dgm:cxn modelId="{01399409-17FF-4793-AF18-265486BF1827}" type="presParOf" srcId="{76095A23-A959-4D82-8209-F4E6C9D8BD50}" destId="{519E7015-12AB-4743-AE72-8327EFD0B7E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F9CDBA19-2639-4438-A67D-C2BEB95EFBB2}">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35EBC2D1-4258-4010-89F6-EFEA1337589D}" type="parTrans" cxnId="{763D87D0-BE51-47F7-9834-49E138955157}">
      <dgm:prSet/>
      <dgm:spPr/>
      <dgm:t>
        <a:bodyPr/>
        <a:lstStyle/>
        <a:p>
          <a:endParaRPr lang="zh-TW" altLang="en-US" sz="2000"/>
        </a:p>
      </dgm:t>
    </dgm:pt>
    <dgm:pt modelId="{811DC482-B1B3-429A-B604-D858A5D3BF9A}" type="sibTrans" cxnId="{763D87D0-BE51-47F7-9834-49E138955157}">
      <dgm:prSet/>
      <dgm:spPr/>
      <dgm:t>
        <a:bodyPr/>
        <a:lstStyle/>
        <a:p>
          <a:endParaRPr lang="zh-TW" altLang="en-US" sz="2000"/>
        </a:p>
      </dgm:t>
    </dgm:pt>
    <dgm:pt modelId="{F8D2644E-F3BB-4FE8-8354-A72083AF79DE}">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cap="none" spc="150" dirty="0">
            <a:ln w="11430"/>
            <a:solidFill>
              <a:srgbClr val="FFFF00"/>
            </a:solidFill>
            <a:effectLst>
              <a:outerShdw blurRad="25400" algn="tl" rotWithShape="0">
                <a:srgbClr val="000000">
                  <a:alpha val="43000"/>
                </a:srgbClr>
              </a:outerShdw>
            </a:effectLst>
          </a:endParaRPr>
        </a:p>
      </dgm:t>
    </dgm:pt>
    <dgm:pt modelId="{7DCFA50E-D672-4CA0-9C01-2C6A3617F99E}" type="parTrans" cxnId="{03F6E64F-2806-4385-BA35-09339558F016}">
      <dgm:prSet/>
      <dgm:spPr/>
      <dgm:t>
        <a:bodyPr/>
        <a:lstStyle/>
        <a:p>
          <a:endParaRPr lang="zh-TW" altLang="en-US" sz="2000"/>
        </a:p>
      </dgm:t>
    </dgm:pt>
    <dgm:pt modelId="{9E5A90BF-7C29-4C6E-BADF-7F708419F9E5}" type="sibTrans" cxnId="{03F6E64F-2806-4385-BA35-09339558F016}">
      <dgm:prSet/>
      <dgm:spPr/>
      <dgm:t>
        <a:bodyPr/>
        <a:lstStyle/>
        <a:p>
          <a:endParaRPr lang="zh-TW" altLang="en-US" sz="2000"/>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2ED4928-8881-4A59-9274-0850B08A5820}" type="pres">
      <dgm:prSet presAssocID="{CDFD2A5D-B0D1-4D17-A09F-91C885A0B343}" presName="spacer" presStyleCnt="0"/>
      <dgm:spPr/>
    </dgm:pt>
    <dgm:pt modelId="{07497B65-0143-4F94-BC20-1A8DC2C58E29}" type="pres">
      <dgm:prSet presAssocID="{F8D2644E-F3BB-4FE8-8354-A72083AF79DE}" presName="parentText" presStyleLbl="node1" presStyleIdx="4" presStyleCnt="6">
        <dgm:presLayoutVars>
          <dgm:chMax val="0"/>
          <dgm:bulletEnabled val="1"/>
        </dgm:presLayoutVars>
      </dgm:prSet>
      <dgm:spPr/>
      <dgm:t>
        <a:bodyPr/>
        <a:lstStyle/>
        <a:p>
          <a:endParaRPr lang="zh-TW" altLang="en-US"/>
        </a:p>
      </dgm:t>
    </dgm:pt>
    <dgm:pt modelId="{7AB014E9-FDDA-402C-85C2-4E6DA684DCA2}" type="pres">
      <dgm:prSet presAssocID="{9E5A90BF-7C29-4C6E-BADF-7F708419F9E5}" presName="spacer" presStyleCnt="0"/>
      <dgm:spPr/>
    </dgm:pt>
    <dgm:pt modelId="{2EC25530-CF87-4EBD-8EA3-F2847F5386BA}" type="pres">
      <dgm:prSet presAssocID="{F9CDBA19-2639-4438-A67D-C2BEB95EFBB2}" presName="parentText" presStyleLbl="node1" presStyleIdx="5" presStyleCnt="6">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7EEEC447-11F9-45AA-B1FA-FD0A26C9467A}" type="presOf" srcId="{F8D2644E-F3BB-4FE8-8354-A72083AF79DE}" destId="{07497B65-0143-4F94-BC20-1A8DC2C58E29}" srcOrd="0" destOrd="0" presId="urn:microsoft.com/office/officeart/2005/8/layout/vList2"/>
    <dgm:cxn modelId="{763D87D0-BE51-47F7-9834-49E138955157}" srcId="{6EE1F8CB-366B-4837-A5B3-E150B7996724}" destId="{F9CDBA19-2639-4438-A67D-C2BEB95EFBB2}" srcOrd="5" destOrd="0" parTransId="{35EBC2D1-4258-4010-89F6-EFEA1337589D}" sibTransId="{811DC482-B1B3-429A-B604-D858A5D3BF9A}"/>
    <dgm:cxn modelId="{D5D09CFA-106E-4898-9F21-96EDE9CF37EE}" type="presOf" srcId="{6EE1F8CB-366B-4837-A5B3-E150B7996724}" destId="{A541DA28-CDCD-489A-9F84-11D61EC9A3FF}"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03F6E64F-2806-4385-BA35-09339558F016}" srcId="{6EE1F8CB-366B-4837-A5B3-E150B7996724}" destId="{F8D2644E-F3BB-4FE8-8354-A72083AF79DE}" srcOrd="4" destOrd="0" parTransId="{7DCFA50E-D672-4CA0-9C01-2C6A3617F99E}" sibTransId="{9E5A90BF-7C29-4C6E-BADF-7F708419F9E5}"/>
    <dgm:cxn modelId="{844C982F-F00B-4F03-97C7-6A072A227FF8}" type="presOf" srcId="{21874C3B-E6F9-46BE-BBA7-51B3A98F393E}" destId="{48045E5C-A433-40C5-A9A1-1F2ACC2731E6}"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A501FAD2-D80B-4A89-845C-2CF99F5A9010}" type="presOf" srcId="{92441081-EF9A-4A41-9712-FFA268598394}" destId="{0B052A4C-9EC6-4953-B7A4-B3CB579AF515}" srcOrd="0" destOrd="0" presId="urn:microsoft.com/office/officeart/2005/8/layout/vList2"/>
    <dgm:cxn modelId="{1907C7AD-15F6-42FB-8B9C-6C1BEA40E33D}" type="presOf" srcId="{F9CDBA19-2639-4438-A67D-C2BEB95EFBB2}" destId="{2EC25530-CF87-4EBD-8EA3-F2847F5386BA}"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3A47A853-1FED-4828-9F8B-63CCDF5BB42E}" type="presOf" srcId="{466623E0-0040-4E26-A554-EEAA51687F87}" destId="{09A62253-66AE-4B25-BF05-80D4F5919D6A}" srcOrd="0" destOrd="0" presId="urn:microsoft.com/office/officeart/2005/8/layout/vList2"/>
    <dgm:cxn modelId="{CF0512D1-96F4-498A-A26C-83B4B3443A11}" type="presOf" srcId="{21D204B7-8CEF-44B6-9C07-CE12F0775F3A}" destId="{FC1C9785-4EAA-40D5-A517-48DAC3F311E7}" srcOrd="0" destOrd="0" presId="urn:microsoft.com/office/officeart/2005/8/layout/vList2"/>
    <dgm:cxn modelId="{AAD9D144-ABED-48B7-A927-BA9DC8A3B5F9}" type="presParOf" srcId="{A541DA28-CDCD-489A-9F84-11D61EC9A3FF}" destId="{09A62253-66AE-4B25-BF05-80D4F5919D6A}" srcOrd="0" destOrd="0" presId="urn:microsoft.com/office/officeart/2005/8/layout/vList2"/>
    <dgm:cxn modelId="{8E01042F-8ECE-4227-BF66-D320409BE951}" type="presParOf" srcId="{A541DA28-CDCD-489A-9F84-11D61EC9A3FF}" destId="{78E87418-2E9B-4068-BE3B-AA521FD793DE}" srcOrd="1" destOrd="0" presId="urn:microsoft.com/office/officeart/2005/8/layout/vList2"/>
    <dgm:cxn modelId="{6E454E2C-48A8-46E2-ABF3-DEC0EBE64A4B}" type="presParOf" srcId="{A541DA28-CDCD-489A-9F84-11D61EC9A3FF}" destId="{48045E5C-A433-40C5-A9A1-1F2ACC2731E6}" srcOrd="2" destOrd="0" presId="urn:microsoft.com/office/officeart/2005/8/layout/vList2"/>
    <dgm:cxn modelId="{96AFCA2D-961E-457C-A446-23BC44177F48}" type="presParOf" srcId="{A541DA28-CDCD-489A-9F84-11D61EC9A3FF}" destId="{8E796305-0BD0-4ECF-B55B-8944ACFC328D}" srcOrd="3" destOrd="0" presId="urn:microsoft.com/office/officeart/2005/8/layout/vList2"/>
    <dgm:cxn modelId="{D0C1AC0C-3F9A-400C-BECF-DDCEA761CE49}" type="presParOf" srcId="{A541DA28-CDCD-489A-9F84-11D61EC9A3FF}" destId="{0B052A4C-9EC6-4953-B7A4-B3CB579AF515}" srcOrd="4" destOrd="0" presId="urn:microsoft.com/office/officeart/2005/8/layout/vList2"/>
    <dgm:cxn modelId="{EEDF4272-9B95-4E4E-8CE3-F1012B9C8C3C}" type="presParOf" srcId="{A541DA28-CDCD-489A-9F84-11D61EC9A3FF}" destId="{74905B49-9F37-450F-B8D7-DD9F28F52CAD}" srcOrd="5" destOrd="0" presId="urn:microsoft.com/office/officeart/2005/8/layout/vList2"/>
    <dgm:cxn modelId="{D0E3CAE8-865F-4E2E-AC95-B0DBF68F384B}" type="presParOf" srcId="{A541DA28-CDCD-489A-9F84-11D61EC9A3FF}" destId="{FC1C9785-4EAA-40D5-A517-48DAC3F311E7}" srcOrd="6" destOrd="0" presId="urn:microsoft.com/office/officeart/2005/8/layout/vList2"/>
    <dgm:cxn modelId="{F44D383D-0E0A-4E93-8F04-E68B80D0CBB7}" type="presParOf" srcId="{A541DA28-CDCD-489A-9F84-11D61EC9A3FF}" destId="{12ED4928-8881-4A59-9274-0850B08A5820}" srcOrd="7" destOrd="0" presId="urn:microsoft.com/office/officeart/2005/8/layout/vList2"/>
    <dgm:cxn modelId="{531B77DC-DF8B-4071-9479-0DCD4344C033}" type="presParOf" srcId="{A541DA28-CDCD-489A-9F84-11D61EC9A3FF}" destId="{07497B65-0143-4F94-BC20-1A8DC2C58E29}" srcOrd="8" destOrd="0" presId="urn:microsoft.com/office/officeart/2005/8/layout/vList2"/>
    <dgm:cxn modelId="{ECDBA6D5-1117-4958-B22E-F60A46FCDD93}" type="presParOf" srcId="{A541DA28-CDCD-489A-9F84-11D61EC9A3FF}" destId="{7AB014E9-FDDA-402C-85C2-4E6DA684DCA2}" srcOrd="9" destOrd="0" presId="urn:microsoft.com/office/officeart/2005/8/layout/vList2"/>
    <dgm:cxn modelId="{14177A99-E3BA-4595-9FC3-11AE3E489375}" type="presParOf" srcId="{A541DA28-CDCD-489A-9F84-11D61EC9A3FF}" destId="{2EC25530-CF87-4EBD-8EA3-F2847F5386B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067807D-49B7-494D-A306-557D1FE25653}"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zh-TW" altLang="en-US"/>
        </a:p>
      </dgm:t>
    </dgm:pt>
    <dgm:pt modelId="{76B493F1-2A53-42E6-A7BF-442932F3A05D}">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創新者</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748F1C2-B7F9-447F-889B-83C9066209B8}" type="par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B447CD-A5C3-437A-84EA-CAC5E771089B}" type="sib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C9300F-8576-4DB0-B274-6C21F69DD2DF}">
      <dgm:prSet phldrT="[文字]" custT="1"/>
      <dgm:spPr/>
      <dgm:t>
        <a:bodyPr>
          <a:scene3d>
            <a:camera prst="orthographicFront"/>
            <a:lightRig rig="soft" dir="t">
              <a:rot lat="0" lon="0" rev="10800000"/>
            </a:lightRig>
          </a:scene3d>
          <a:sp3d>
            <a:bevelT w="27940" h="12700"/>
            <a:contourClr>
              <a:srgbClr val="DDDDDD"/>
            </a:contourClr>
          </a:sp3d>
        </a:bodyPr>
        <a:lstStyle/>
        <a:p>
          <a:r>
            <a:rPr lang="zh-TW" sz="2000" dirty="0" smtClean="0"/>
            <a:t>創新者急於嘗試新產品，他們除了擁有高收入外，也較具世界觀，個性主動積極，並且富有冒險精神。</a:t>
          </a:r>
          <a:endParaRPr lang="zh-TW" altLang="en-US" sz="20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980506A-C8C6-4CDE-A180-811C1583A1C9}" type="par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63957A8-FCAC-4117-A215-4E39AEF23EBF}" type="sib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E47CA9E-8915-402E-90DA-5FCAF009FAA7}">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早期採納者</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45F2CDC-F8A3-45C1-90F6-7053FD20B74B}" type="par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3CE8CAE-0138-463E-A86E-9E8CFBEC672D}" type="sib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DE3B0EC-261C-4E7E-9539-F63AC6960771}">
      <dgm:prSet phldrT="[文字]" custT="1"/>
      <dgm:spPr>
        <a:solidFill>
          <a:schemeClr val="accent6">
            <a:lumMod val="20000"/>
            <a:lumOff val="80000"/>
            <a:alpha val="90000"/>
          </a:schemeClr>
        </a:solidFill>
      </dgm:spPr>
      <dgm:t>
        <a:bodyPr>
          <a:scene3d>
            <a:camera prst="orthographicFront"/>
            <a:lightRig rig="soft" dir="t">
              <a:rot lat="0" lon="0" rev="10800000"/>
            </a:lightRig>
          </a:scene3d>
          <a:sp3d>
            <a:bevelT w="27940" h="12700"/>
            <a:contourClr>
              <a:srgbClr val="DDDDDD"/>
            </a:contourClr>
          </a:sp3d>
        </a:bodyPr>
        <a:lstStyle/>
        <a:p>
          <a:r>
            <a:rPr lang="zh-TW" sz="2000" dirty="0" smtClean="0"/>
            <a:t>較依賴團體規範及價值觀，通常對當地社會較為關切。這些人通常會成為意見領袖，受他人尊重為其特徵。</a:t>
          </a:r>
          <a:endParaRPr lang="zh-TW" altLang="en-US" sz="20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546FE4B-0CD1-4284-ADE7-A1C197C0645E}" type="par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2602F3-B332-4600-9783-9CDCD1441949}" type="sib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D2EDC9-A6C6-44D3-A166-14FCBFDAA9DB}">
      <dgm:prSet phldrT="[文字]" custT="1"/>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早期大眾</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538B44-91DF-4D80-B8C7-E2AF91455FBB}" type="par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1D4A15-BE8D-49E7-B33A-5889DE90277A}" type="sib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4E977BC-6D55-4F02-9DCA-D490EEA2088E}">
      <dgm:prSet phldrT="[文字]" custT="1"/>
      <dgm:spPr/>
      <dgm:t>
        <a:bodyPr>
          <a:scene3d>
            <a:camera prst="orthographicFront"/>
            <a:lightRig rig="soft" dir="t">
              <a:rot lat="0" lon="0" rev="10800000"/>
            </a:lightRig>
          </a:scene3d>
          <a:sp3d>
            <a:bevelT w="27940" h="12700"/>
            <a:contourClr>
              <a:srgbClr val="DDDDDD"/>
            </a:contourClr>
          </a:sp3d>
        </a:bodyPr>
        <a:lstStyle/>
        <a:p>
          <a:r>
            <a:rPr lang="zh-TW" sz="2200" smtClean="0"/>
            <a:t>會衡量採用新產品的優、缺點，他們會蒐集較多的資訊，並評估多種品牌。</a:t>
          </a:r>
          <a:endParaRPr lang="zh-TW" altLang="en-US" sz="22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C6EEE0-9F08-41E7-B7A1-A060ADBDF4E3}" type="par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1A7D9CF-98E7-45E2-89AB-B9AA9CA4ADC1}" type="sib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B5951C9-AE7A-47AD-A4A8-3FB07EE1E6DF}">
      <dgm:prSet phldrT="[文字]" custT="1"/>
      <dgm:spPr/>
      <dgm:t>
        <a:bodyPr/>
        <a:lstStyle/>
        <a:p>
          <a:r>
            <a:rPr lang="zh-TW" sz="2200" dirty="0" smtClean="0"/>
            <a:t>他們受傳統的影響比較大，相當保守，一般在創新的後期，才開始接受創新。</a:t>
          </a:r>
          <a:endParaRPr lang="zh-TW" altLang="en-US" sz="22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B1981A0-AE0A-4175-A82E-711E86A063AC}" type="parTrans" cxnId="{A2986772-9C39-4CF5-BF2D-D8042A9C97B6}">
      <dgm:prSet/>
      <dgm:spPr/>
      <dgm:t>
        <a:bodyPr/>
        <a:lstStyle/>
        <a:p>
          <a:endParaRPr lang="zh-TW" altLang="en-US"/>
        </a:p>
      </dgm:t>
    </dgm:pt>
    <dgm:pt modelId="{0C84C2FF-4F31-47DC-920B-FDD74426C983}" type="sibTrans" cxnId="{A2986772-9C39-4CF5-BF2D-D8042A9C97B6}">
      <dgm:prSet/>
      <dgm:spPr/>
      <dgm:t>
        <a:bodyPr/>
        <a:lstStyle/>
        <a:p>
          <a:endParaRPr lang="zh-TW" altLang="en-US"/>
        </a:p>
      </dgm:t>
    </dgm:pt>
    <dgm:pt modelId="{059A3E84-CE09-4407-BEB5-990791A6480C}">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晚期大眾</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24CFB11-B16F-47AC-8004-6A555FEEA8C0}" type="parTrans" cxnId="{8F8DD06C-60F3-4702-BA72-BAAFBFF0CBBE}">
      <dgm:prSet/>
      <dgm:spPr/>
      <dgm:t>
        <a:bodyPr/>
        <a:lstStyle/>
        <a:p>
          <a:endParaRPr lang="zh-TW" altLang="en-US"/>
        </a:p>
      </dgm:t>
    </dgm:pt>
    <dgm:pt modelId="{327CF733-71CB-43A0-B39A-11C74CB84834}" type="sibTrans" cxnId="{8F8DD06C-60F3-4702-BA72-BAAFBFF0CBBE}">
      <dgm:prSet/>
      <dgm:spPr/>
      <dgm:t>
        <a:bodyPr/>
        <a:lstStyle/>
        <a:p>
          <a:endParaRPr lang="zh-TW" altLang="en-US"/>
        </a:p>
      </dgm:t>
    </dgm:pt>
    <dgm:pt modelId="{E3E5515F-1D50-4960-ADED-41BD5EFAC6BA}">
      <dgm:prSet phldrT="[文字]" custT="1"/>
      <dgm:spPr/>
      <dgm:t>
        <a:bodyPr/>
        <a:lstStyle/>
        <a:p>
          <a:r>
            <a:rPr lang="zh-TW" sz="2200" dirty="0" smtClean="0"/>
            <a:t>主要是受朋友影響而使用新產品，他們主要是受到團體壓力的影響而接納新產品。</a:t>
          </a:r>
          <a:endParaRPr lang="zh-TW" altLang="en-US" sz="22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E3FFAD1-5753-4542-A960-97EC0F892DF1}" type="parTrans" cxnId="{BE7869B7-3D0D-4809-BA00-7ED4090F9359}">
      <dgm:prSet/>
      <dgm:spPr/>
      <dgm:t>
        <a:bodyPr/>
        <a:lstStyle/>
        <a:p>
          <a:endParaRPr lang="zh-TW" altLang="en-US"/>
        </a:p>
      </dgm:t>
    </dgm:pt>
    <dgm:pt modelId="{7A1A2EE7-27F0-46C1-A13E-BA7411C34444}" type="sibTrans" cxnId="{BE7869B7-3D0D-4809-BA00-7ED4090F9359}">
      <dgm:prSet/>
      <dgm:spPr/>
      <dgm:t>
        <a:bodyPr/>
        <a:lstStyle/>
        <a:p>
          <a:endParaRPr lang="zh-TW" altLang="en-US"/>
        </a:p>
      </dgm:t>
    </dgm:pt>
    <dgm:pt modelId="{AFF7D213-EE3C-4AFC-A3AC-775A1F8ACB21}">
      <dgm:prSet phldrT="[文字]" custT="1"/>
      <dgm:spPr>
        <a:solidFill>
          <a:srgbClr val="00B0F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落後者</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FDF5CFF-071A-4A9F-B018-DC9EE7E6EBCC}" type="parTrans" cxnId="{DCFB9172-56C7-4B3E-8511-B2995482A404}">
      <dgm:prSet/>
      <dgm:spPr/>
      <dgm:t>
        <a:bodyPr/>
        <a:lstStyle/>
        <a:p>
          <a:endParaRPr lang="zh-TW" altLang="en-US"/>
        </a:p>
      </dgm:t>
    </dgm:pt>
    <dgm:pt modelId="{5069C6D7-2192-4D6C-B81C-B00D507DC73F}" type="sibTrans" cxnId="{DCFB9172-56C7-4B3E-8511-B2995482A404}">
      <dgm:prSet/>
      <dgm:spPr/>
      <dgm:t>
        <a:bodyPr/>
        <a:lstStyle/>
        <a:p>
          <a:endParaRPr lang="zh-TW" altLang="en-US"/>
        </a:p>
      </dgm:t>
    </dgm:pt>
    <dgm:pt modelId="{FFB1DB85-FB0D-42B7-94BE-A265DC3912BA}" type="pres">
      <dgm:prSet presAssocID="{E067807D-49B7-494D-A306-557D1FE25653}" presName="Name0" presStyleCnt="0">
        <dgm:presLayoutVars>
          <dgm:dir/>
          <dgm:animLvl val="lvl"/>
          <dgm:resizeHandles val="exact"/>
        </dgm:presLayoutVars>
      </dgm:prSet>
      <dgm:spPr/>
      <dgm:t>
        <a:bodyPr/>
        <a:lstStyle/>
        <a:p>
          <a:endParaRPr lang="zh-TW" altLang="en-US"/>
        </a:p>
      </dgm:t>
    </dgm:pt>
    <dgm:pt modelId="{69EDF27F-8102-4921-BE29-811F7AF84D76}" type="pres">
      <dgm:prSet presAssocID="{76B493F1-2A53-42E6-A7BF-442932F3A05D}" presName="linNode" presStyleCnt="0"/>
      <dgm:spPr/>
    </dgm:pt>
    <dgm:pt modelId="{BBE50D1B-DE04-4595-B44C-AA2D05663C7C}" type="pres">
      <dgm:prSet presAssocID="{76B493F1-2A53-42E6-A7BF-442932F3A05D}" presName="parentText" presStyleLbl="node1" presStyleIdx="0" presStyleCnt="5" custScaleX="71989">
        <dgm:presLayoutVars>
          <dgm:chMax val="1"/>
          <dgm:bulletEnabled val="1"/>
        </dgm:presLayoutVars>
      </dgm:prSet>
      <dgm:spPr/>
      <dgm:t>
        <a:bodyPr/>
        <a:lstStyle/>
        <a:p>
          <a:endParaRPr lang="zh-TW" altLang="en-US"/>
        </a:p>
      </dgm:t>
    </dgm:pt>
    <dgm:pt modelId="{0AA2E3C2-0796-4702-9EAC-52838928B19C}" type="pres">
      <dgm:prSet presAssocID="{76B493F1-2A53-42E6-A7BF-442932F3A05D}" presName="descendantText" presStyleLbl="alignAccFollowNode1" presStyleIdx="0" presStyleCnt="5" custScaleX="115869" custScaleY="124648">
        <dgm:presLayoutVars>
          <dgm:bulletEnabled val="1"/>
        </dgm:presLayoutVars>
      </dgm:prSet>
      <dgm:spPr/>
      <dgm:t>
        <a:bodyPr/>
        <a:lstStyle/>
        <a:p>
          <a:endParaRPr lang="zh-TW" altLang="en-US"/>
        </a:p>
      </dgm:t>
    </dgm:pt>
    <dgm:pt modelId="{7C6EF099-9939-421F-A942-58D028CCDBEC}" type="pres">
      <dgm:prSet presAssocID="{43B447CD-A5C3-437A-84EA-CAC5E771089B}" presName="sp" presStyleCnt="0"/>
      <dgm:spPr/>
    </dgm:pt>
    <dgm:pt modelId="{FE4ADDBC-41BA-4D8B-B445-5D9416D0E7DF}" type="pres">
      <dgm:prSet presAssocID="{6E47CA9E-8915-402E-90DA-5FCAF009FAA7}" presName="linNode" presStyleCnt="0"/>
      <dgm:spPr/>
    </dgm:pt>
    <dgm:pt modelId="{E465A98F-C06C-4CD6-A14B-6176EAC4396F}" type="pres">
      <dgm:prSet presAssocID="{6E47CA9E-8915-402E-90DA-5FCAF009FAA7}" presName="parentText" presStyleLbl="node1" presStyleIdx="1" presStyleCnt="5" custScaleX="71989">
        <dgm:presLayoutVars>
          <dgm:chMax val="1"/>
          <dgm:bulletEnabled val="1"/>
        </dgm:presLayoutVars>
      </dgm:prSet>
      <dgm:spPr/>
      <dgm:t>
        <a:bodyPr/>
        <a:lstStyle/>
        <a:p>
          <a:endParaRPr lang="zh-TW" altLang="en-US"/>
        </a:p>
      </dgm:t>
    </dgm:pt>
    <dgm:pt modelId="{0C473A32-7290-4B4D-A437-7A958BADB0F9}" type="pres">
      <dgm:prSet presAssocID="{6E47CA9E-8915-402E-90DA-5FCAF009FAA7}" presName="descendantText" presStyleLbl="alignAccFollowNode1" presStyleIdx="1" presStyleCnt="5" custScaleX="115869" custScaleY="124648">
        <dgm:presLayoutVars>
          <dgm:bulletEnabled val="1"/>
        </dgm:presLayoutVars>
      </dgm:prSet>
      <dgm:spPr/>
      <dgm:t>
        <a:bodyPr/>
        <a:lstStyle/>
        <a:p>
          <a:endParaRPr lang="zh-TW" altLang="en-US"/>
        </a:p>
      </dgm:t>
    </dgm:pt>
    <dgm:pt modelId="{1D85B1CA-A7C9-4737-90B9-3482ACB5B52B}" type="pres">
      <dgm:prSet presAssocID="{73CE8CAE-0138-463E-A86E-9E8CFBEC672D}" presName="sp" presStyleCnt="0"/>
      <dgm:spPr/>
    </dgm:pt>
    <dgm:pt modelId="{68535D44-92C3-4D1D-A416-BAE610902D10}" type="pres">
      <dgm:prSet presAssocID="{53D2EDC9-A6C6-44D3-A166-14FCBFDAA9DB}" presName="linNode" presStyleCnt="0"/>
      <dgm:spPr/>
    </dgm:pt>
    <dgm:pt modelId="{E4866BD7-8CF4-414D-9656-026FEE664F37}" type="pres">
      <dgm:prSet presAssocID="{53D2EDC9-A6C6-44D3-A166-14FCBFDAA9DB}" presName="parentText" presStyleLbl="node1" presStyleIdx="2" presStyleCnt="5" custScaleX="71989">
        <dgm:presLayoutVars>
          <dgm:chMax val="1"/>
          <dgm:bulletEnabled val="1"/>
        </dgm:presLayoutVars>
      </dgm:prSet>
      <dgm:spPr/>
      <dgm:t>
        <a:bodyPr/>
        <a:lstStyle/>
        <a:p>
          <a:endParaRPr lang="zh-TW" altLang="en-US"/>
        </a:p>
      </dgm:t>
    </dgm:pt>
    <dgm:pt modelId="{144DDCE6-22AF-425C-8427-98A664FD0734}" type="pres">
      <dgm:prSet presAssocID="{53D2EDC9-A6C6-44D3-A166-14FCBFDAA9DB}" presName="descendantText" presStyleLbl="alignAccFollowNode1" presStyleIdx="2" presStyleCnt="5" custScaleX="115869">
        <dgm:presLayoutVars>
          <dgm:bulletEnabled val="1"/>
        </dgm:presLayoutVars>
      </dgm:prSet>
      <dgm:spPr/>
      <dgm:t>
        <a:bodyPr/>
        <a:lstStyle/>
        <a:p>
          <a:endParaRPr lang="zh-TW" altLang="en-US"/>
        </a:p>
      </dgm:t>
    </dgm:pt>
    <dgm:pt modelId="{6FE83D75-B05B-453F-A422-53CB4C4853B4}" type="pres">
      <dgm:prSet presAssocID="{261D4A15-BE8D-49E7-B33A-5889DE90277A}" presName="sp" presStyleCnt="0"/>
      <dgm:spPr/>
    </dgm:pt>
    <dgm:pt modelId="{F4FBC230-E059-4DB7-B1EC-D226D6ACA964}" type="pres">
      <dgm:prSet presAssocID="{059A3E84-CE09-4407-BEB5-990791A6480C}" presName="linNode" presStyleCnt="0"/>
      <dgm:spPr/>
    </dgm:pt>
    <dgm:pt modelId="{798C1111-4EE7-47DD-BD9F-93E9046D4458}" type="pres">
      <dgm:prSet presAssocID="{059A3E84-CE09-4407-BEB5-990791A6480C}" presName="parentText" presStyleLbl="node1" presStyleIdx="3" presStyleCnt="5" custScaleX="71989">
        <dgm:presLayoutVars>
          <dgm:chMax val="1"/>
          <dgm:bulletEnabled val="1"/>
        </dgm:presLayoutVars>
      </dgm:prSet>
      <dgm:spPr/>
      <dgm:t>
        <a:bodyPr/>
        <a:lstStyle/>
        <a:p>
          <a:endParaRPr lang="zh-TW" altLang="en-US"/>
        </a:p>
      </dgm:t>
    </dgm:pt>
    <dgm:pt modelId="{AD146475-FBFA-4209-AB75-A54A6350E311}" type="pres">
      <dgm:prSet presAssocID="{059A3E84-CE09-4407-BEB5-990791A6480C}" presName="descendantText" presStyleLbl="alignAccFollowNode1" presStyleIdx="3" presStyleCnt="5" custScaleX="115869">
        <dgm:presLayoutVars>
          <dgm:bulletEnabled val="1"/>
        </dgm:presLayoutVars>
      </dgm:prSet>
      <dgm:spPr/>
      <dgm:t>
        <a:bodyPr/>
        <a:lstStyle/>
        <a:p>
          <a:endParaRPr lang="zh-TW" altLang="en-US"/>
        </a:p>
      </dgm:t>
    </dgm:pt>
    <dgm:pt modelId="{D9119304-92AB-4FB0-9AB0-84255EB5C7B7}" type="pres">
      <dgm:prSet presAssocID="{327CF733-71CB-43A0-B39A-11C74CB84834}" presName="sp" presStyleCnt="0"/>
      <dgm:spPr/>
    </dgm:pt>
    <dgm:pt modelId="{FC0499AF-A25F-4AB4-B98B-63FC262F6EF8}" type="pres">
      <dgm:prSet presAssocID="{AFF7D213-EE3C-4AFC-A3AC-775A1F8ACB21}" presName="linNode" presStyleCnt="0"/>
      <dgm:spPr/>
    </dgm:pt>
    <dgm:pt modelId="{DCEF0476-F834-43C5-8B20-8B50794747A2}" type="pres">
      <dgm:prSet presAssocID="{AFF7D213-EE3C-4AFC-A3AC-775A1F8ACB21}" presName="parentText" presStyleLbl="node1" presStyleIdx="4" presStyleCnt="5" custScaleX="71989">
        <dgm:presLayoutVars>
          <dgm:chMax val="1"/>
          <dgm:bulletEnabled val="1"/>
        </dgm:presLayoutVars>
      </dgm:prSet>
      <dgm:spPr/>
      <dgm:t>
        <a:bodyPr/>
        <a:lstStyle/>
        <a:p>
          <a:endParaRPr lang="zh-TW" altLang="en-US"/>
        </a:p>
      </dgm:t>
    </dgm:pt>
    <dgm:pt modelId="{4CE65BE2-0293-4F6C-AD39-B970A9C135D6}" type="pres">
      <dgm:prSet presAssocID="{AFF7D213-EE3C-4AFC-A3AC-775A1F8ACB21}" presName="descendantText" presStyleLbl="alignAccFollowNode1" presStyleIdx="4" presStyleCnt="5" custScaleX="115869">
        <dgm:presLayoutVars>
          <dgm:bulletEnabled val="1"/>
        </dgm:presLayoutVars>
      </dgm:prSet>
      <dgm:spPr/>
      <dgm:t>
        <a:bodyPr/>
        <a:lstStyle/>
        <a:p>
          <a:endParaRPr lang="zh-TW" altLang="en-US"/>
        </a:p>
      </dgm:t>
    </dgm:pt>
  </dgm:ptLst>
  <dgm:cxnLst>
    <dgm:cxn modelId="{63F6ABF2-036C-4321-B26B-E8D630D1BF4A}" srcId="{76B493F1-2A53-42E6-A7BF-442932F3A05D}" destId="{36C9300F-8576-4DB0-B274-6C21F69DD2DF}" srcOrd="0" destOrd="0" parTransId="{8980506A-C8C6-4CDE-A180-811C1583A1C9}" sibTransId="{E63957A8-FCAC-4117-A215-4E39AEF23EBF}"/>
    <dgm:cxn modelId="{08CBD3EF-FB44-443F-9886-DC420A2512FA}" srcId="{6E47CA9E-8915-402E-90DA-5FCAF009FAA7}" destId="{2DE3B0EC-261C-4E7E-9539-F63AC6960771}" srcOrd="0" destOrd="0" parTransId="{8546FE4B-0CD1-4284-ADE7-A1C197C0645E}" sibTransId="{5E2602F3-B332-4600-9783-9CDCD1441949}"/>
    <dgm:cxn modelId="{BE7869B7-3D0D-4809-BA00-7ED4090F9359}" srcId="{059A3E84-CE09-4407-BEB5-990791A6480C}" destId="{E3E5515F-1D50-4960-ADED-41BD5EFAC6BA}" srcOrd="0" destOrd="0" parTransId="{BE3FFAD1-5753-4542-A960-97EC0F892DF1}" sibTransId="{7A1A2EE7-27F0-46C1-A13E-BA7411C34444}"/>
    <dgm:cxn modelId="{3AB902FE-21C5-40AB-9B23-6F3B8FA17C19}" type="presOf" srcId="{2B5951C9-AE7A-47AD-A4A8-3FB07EE1E6DF}" destId="{4CE65BE2-0293-4F6C-AD39-B970A9C135D6}" srcOrd="0" destOrd="0" presId="urn:microsoft.com/office/officeart/2005/8/layout/vList5"/>
    <dgm:cxn modelId="{515F7783-4CC1-4DE7-AD2B-2A309D0989D0}" type="presOf" srcId="{E3E5515F-1D50-4960-ADED-41BD5EFAC6BA}" destId="{AD146475-FBFA-4209-AB75-A54A6350E311}" srcOrd="0" destOrd="0" presId="urn:microsoft.com/office/officeart/2005/8/layout/vList5"/>
    <dgm:cxn modelId="{7E1538BD-F85D-4FFB-95B3-18153303C3BE}" srcId="{E067807D-49B7-494D-A306-557D1FE25653}" destId="{53D2EDC9-A6C6-44D3-A166-14FCBFDAA9DB}" srcOrd="2" destOrd="0" parTransId="{69538B44-91DF-4D80-B8C7-E2AF91455FBB}" sibTransId="{261D4A15-BE8D-49E7-B33A-5889DE90277A}"/>
    <dgm:cxn modelId="{DCFB9172-56C7-4B3E-8511-B2995482A404}" srcId="{E067807D-49B7-494D-A306-557D1FE25653}" destId="{AFF7D213-EE3C-4AFC-A3AC-775A1F8ACB21}" srcOrd="4" destOrd="0" parTransId="{7FDF5CFF-071A-4A9F-B018-DC9EE7E6EBCC}" sibTransId="{5069C6D7-2192-4D6C-B81C-B00D507DC73F}"/>
    <dgm:cxn modelId="{8F8DD06C-60F3-4702-BA72-BAAFBFF0CBBE}" srcId="{E067807D-49B7-494D-A306-557D1FE25653}" destId="{059A3E84-CE09-4407-BEB5-990791A6480C}" srcOrd="3" destOrd="0" parTransId="{924CFB11-B16F-47AC-8004-6A555FEEA8C0}" sibTransId="{327CF733-71CB-43A0-B39A-11C74CB84834}"/>
    <dgm:cxn modelId="{A73E7283-8FAA-4207-8DDE-89B6F91797DF}" type="presOf" srcId="{2DE3B0EC-261C-4E7E-9539-F63AC6960771}" destId="{0C473A32-7290-4B4D-A437-7A958BADB0F9}" srcOrd="0" destOrd="0" presId="urn:microsoft.com/office/officeart/2005/8/layout/vList5"/>
    <dgm:cxn modelId="{FE83E990-E5DF-4130-B1D0-2756EF01584D}" type="presOf" srcId="{44E977BC-6D55-4F02-9DCA-D490EEA2088E}" destId="{144DDCE6-22AF-425C-8427-98A664FD0734}" srcOrd="0" destOrd="0" presId="urn:microsoft.com/office/officeart/2005/8/layout/vList5"/>
    <dgm:cxn modelId="{50A29B15-82EF-4918-B1BB-F6214D4F843A}" type="presOf" srcId="{6E47CA9E-8915-402E-90DA-5FCAF009FAA7}" destId="{E465A98F-C06C-4CD6-A14B-6176EAC4396F}" srcOrd="0" destOrd="0" presId="urn:microsoft.com/office/officeart/2005/8/layout/vList5"/>
    <dgm:cxn modelId="{5ABFC068-B1CF-4862-9D7E-83B4ACF6F09D}" srcId="{E067807D-49B7-494D-A306-557D1FE25653}" destId="{76B493F1-2A53-42E6-A7BF-442932F3A05D}" srcOrd="0" destOrd="0" parTransId="{B748F1C2-B7F9-447F-889B-83C9066209B8}" sibTransId="{43B447CD-A5C3-437A-84EA-CAC5E771089B}"/>
    <dgm:cxn modelId="{78B8F509-7F6A-40F4-A282-8D4213035805}" type="presOf" srcId="{E067807D-49B7-494D-A306-557D1FE25653}" destId="{FFB1DB85-FB0D-42B7-94BE-A265DC3912BA}" srcOrd="0" destOrd="0" presId="urn:microsoft.com/office/officeart/2005/8/layout/vList5"/>
    <dgm:cxn modelId="{A94267FA-AAAB-460C-AE96-91A75B2B2F11}" type="presOf" srcId="{53D2EDC9-A6C6-44D3-A166-14FCBFDAA9DB}" destId="{E4866BD7-8CF4-414D-9656-026FEE664F37}" srcOrd="0" destOrd="0" presId="urn:microsoft.com/office/officeart/2005/8/layout/vList5"/>
    <dgm:cxn modelId="{BB1DE311-C0B4-4AE2-8AD8-A2736FB61E5A}" type="presOf" srcId="{AFF7D213-EE3C-4AFC-A3AC-775A1F8ACB21}" destId="{DCEF0476-F834-43C5-8B20-8B50794747A2}" srcOrd="0" destOrd="0" presId="urn:microsoft.com/office/officeart/2005/8/layout/vList5"/>
    <dgm:cxn modelId="{C49A1FE7-5467-444B-9F8A-F22162E05B03}" type="presOf" srcId="{059A3E84-CE09-4407-BEB5-990791A6480C}" destId="{798C1111-4EE7-47DD-BD9F-93E9046D4458}" srcOrd="0" destOrd="0" presId="urn:microsoft.com/office/officeart/2005/8/layout/vList5"/>
    <dgm:cxn modelId="{84D8392A-3E24-4F49-9B44-828D85100B8B}" srcId="{E067807D-49B7-494D-A306-557D1FE25653}" destId="{6E47CA9E-8915-402E-90DA-5FCAF009FAA7}" srcOrd="1" destOrd="0" parTransId="{E45F2CDC-F8A3-45C1-90F6-7053FD20B74B}" sibTransId="{73CE8CAE-0138-463E-A86E-9E8CFBEC672D}"/>
    <dgm:cxn modelId="{A2986772-9C39-4CF5-BF2D-D8042A9C97B6}" srcId="{AFF7D213-EE3C-4AFC-A3AC-775A1F8ACB21}" destId="{2B5951C9-AE7A-47AD-A4A8-3FB07EE1E6DF}" srcOrd="0" destOrd="0" parTransId="{FB1981A0-AE0A-4175-A82E-711E86A063AC}" sibTransId="{0C84C2FF-4F31-47DC-920B-FDD74426C983}"/>
    <dgm:cxn modelId="{BAB78B7E-B116-4099-9968-76DF051079F1}" type="presOf" srcId="{76B493F1-2A53-42E6-A7BF-442932F3A05D}" destId="{BBE50D1B-DE04-4595-B44C-AA2D05663C7C}" srcOrd="0" destOrd="0" presId="urn:microsoft.com/office/officeart/2005/8/layout/vList5"/>
    <dgm:cxn modelId="{B0C24CB1-B55E-40E7-A677-202D81075D1C}" type="presOf" srcId="{36C9300F-8576-4DB0-B274-6C21F69DD2DF}" destId="{0AA2E3C2-0796-4702-9EAC-52838928B19C}" srcOrd="0" destOrd="0" presId="urn:microsoft.com/office/officeart/2005/8/layout/vList5"/>
    <dgm:cxn modelId="{D32B5FC8-8010-4EE4-BD61-4B5AF1EAA322}" srcId="{53D2EDC9-A6C6-44D3-A166-14FCBFDAA9DB}" destId="{44E977BC-6D55-4F02-9DCA-D490EEA2088E}" srcOrd="0" destOrd="0" parTransId="{53C6EEE0-9F08-41E7-B7A1-A060ADBDF4E3}" sibTransId="{31A7D9CF-98E7-45E2-89AB-B9AA9CA4ADC1}"/>
    <dgm:cxn modelId="{CCFCBADA-F6DB-4ADB-9BE9-C6823327CC13}" type="presParOf" srcId="{FFB1DB85-FB0D-42B7-94BE-A265DC3912BA}" destId="{69EDF27F-8102-4921-BE29-811F7AF84D76}" srcOrd="0" destOrd="0" presId="urn:microsoft.com/office/officeart/2005/8/layout/vList5"/>
    <dgm:cxn modelId="{D36F5A10-9960-4FD5-B0DA-3431D4F2E3F6}" type="presParOf" srcId="{69EDF27F-8102-4921-BE29-811F7AF84D76}" destId="{BBE50D1B-DE04-4595-B44C-AA2D05663C7C}" srcOrd="0" destOrd="0" presId="urn:microsoft.com/office/officeart/2005/8/layout/vList5"/>
    <dgm:cxn modelId="{DF5A51F7-E501-490F-A608-4ABD4DC25973}" type="presParOf" srcId="{69EDF27F-8102-4921-BE29-811F7AF84D76}" destId="{0AA2E3C2-0796-4702-9EAC-52838928B19C}" srcOrd="1" destOrd="0" presId="urn:microsoft.com/office/officeart/2005/8/layout/vList5"/>
    <dgm:cxn modelId="{055475B9-AD7F-4FCC-91AE-3CD1468E24A0}" type="presParOf" srcId="{FFB1DB85-FB0D-42B7-94BE-A265DC3912BA}" destId="{7C6EF099-9939-421F-A942-58D028CCDBEC}" srcOrd="1" destOrd="0" presId="urn:microsoft.com/office/officeart/2005/8/layout/vList5"/>
    <dgm:cxn modelId="{7AA86295-90E9-4446-B94C-88F912A74749}" type="presParOf" srcId="{FFB1DB85-FB0D-42B7-94BE-A265DC3912BA}" destId="{FE4ADDBC-41BA-4D8B-B445-5D9416D0E7DF}" srcOrd="2" destOrd="0" presId="urn:microsoft.com/office/officeart/2005/8/layout/vList5"/>
    <dgm:cxn modelId="{FBE41C75-1122-4357-84B5-82A132EFAAF8}" type="presParOf" srcId="{FE4ADDBC-41BA-4D8B-B445-5D9416D0E7DF}" destId="{E465A98F-C06C-4CD6-A14B-6176EAC4396F}" srcOrd="0" destOrd="0" presId="urn:microsoft.com/office/officeart/2005/8/layout/vList5"/>
    <dgm:cxn modelId="{8F1B3011-2802-4659-9627-F6BDAAB08250}" type="presParOf" srcId="{FE4ADDBC-41BA-4D8B-B445-5D9416D0E7DF}" destId="{0C473A32-7290-4B4D-A437-7A958BADB0F9}" srcOrd="1" destOrd="0" presId="urn:microsoft.com/office/officeart/2005/8/layout/vList5"/>
    <dgm:cxn modelId="{F236DD60-B8F2-44E7-91D9-9B3886404385}" type="presParOf" srcId="{FFB1DB85-FB0D-42B7-94BE-A265DC3912BA}" destId="{1D85B1CA-A7C9-4737-90B9-3482ACB5B52B}" srcOrd="3" destOrd="0" presId="urn:microsoft.com/office/officeart/2005/8/layout/vList5"/>
    <dgm:cxn modelId="{4370AFDD-7752-4A07-A65E-02AE4AE3E45E}" type="presParOf" srcId="{FFB1DB85-FB0D-42B7-94BE-A265DC3912BA}" destId="{68535D44-92C3-4D1D-A416-BAE610902D10}" srcOrd="4" destOrd="0" presId="urn:microsoft.com/office/officeart/2005/8/layout/vList5"/>
    <dgm:cxn modelId="{A06ACAC0-AD1A-470F-BBE3-F3A768892BE3}" type="presParOf" srcId="{68535D44-92C3-4D1D-A416-BAE610902D10}" destId="{E4866BD7-8CF4-414D-9656-026FEE664F37}" srcOrd="0" destOrd="0" presId="urn:microsoft.com/office/officeart/2005/8/layout/vList5"/>
    <dgm:cxn modelId="{8D915168-2BE5-4288-B489-C4710C2BD9CF}" type="presParOf" srcId="{68535D44-92C3-4D1D-A416-BAE610902D10}" destId="{144DDCE6-22AF-425C-8427-98A664FD0734}" srcOrd="1" destOrd="0" presId="urn:microsoft.com/office/officeart/2005/8/layout/vList5"/>
    <dgm:cxn modelId="{97A15373-3D0C-43A3-AC64-7844C3C42698}" type="presParOf" srcId="{FFB1DB85-FB0D-42B7-94BE-A265DC3912BA}" destId="{6FE83D75-B05B-453F-A422-53CB4C4853B4}" srcOrd="5" destOrd="0" presId="urn:microsoft.com/office/officeart/2005/8/layout/vList5"/>
    <dgm:cxn modelId="{BB2AA41D-A4DA-4E9D-9FEB-77F9F24FEFEC}" type="presParOf" srcId="{FFB1DB85-FB0D-42B7-94BE-A265DC3912BA}" destId="{F4FBC230-E059-4DB7-B1EC-D226D6ACA964}" srcOrd="6" destOrd="0" presId="urn:microsoft.com/office/officeart/2005/8/layout/vList5"/>
    <dgm:cxn modelId="{03AAE34A-F092-49E9-AE88-BBF6866EFA46}" type="presParOf" srcId="{F4FBC230-E059-4DB7-B1EC-D226D6ACA964}" destId="{798C1111-4EE7-47DD-BD9F-93E9046D4458}" srcOrd="0" destOrd="0" presId="urn:microsoft.com/office/officeart/2005/8/layout/vList5"/>
    <dgm:cxn modelId="{0C5EDCA7-3769-44B7-BF63-3F54629BE1B0}" type="presParOf" srcId="{F4FBC230-E059-4DB7-B1EC-D226D6ACA964}" destId="{AD146475-FBFA-4209-AB75-A54A6350E311}" srcOrd="1" destOrd="0" presId="urn:microsoft.com/office/officeart/2005/8/layout/vList5"/>
    <dgm:cxn modelId="{25837062-BDC0-40A4-9A6A-42AE54E74948}" type="presParOf" srcId="{FFB1DB85-FB0D-42B7-94BE-A265DC3912BA}" destId="{D9119304-92AB-4FB0-9AB0-84255EB5C7B7}" srcOrd="7" destOrd="0" presId="urn:microsoft.com/office/officeart/2005/8/layout/vList5"/>
    <dgm:cxn modelId="{B4FB589B-0E58-4D9D-BE49-72331278C16E}" type="presParOf" srcId="{FFB1DB85-FB0D-42B7-94BE-A265DC3912BA}" destId="{FC0499AF-A25F-4AB4-B98B-63FC262F6EF8}" srcOrd="8" destOrd="0" presId="urn:microsoft.com/office/officeart/2005/8/layout/vList5"/>
    <dgm:cxn modelId="{9AC68F54-DB2E-4739-A52C-D0F8A68E5C6A}" type="presParOf" srcId="{FC0499AF-A25F-4AB4-B98B-63FC262F6EF8}" destId="{DCEF0476-F834-43C5-8B20-8B50794747A2}" srcOrd="0" destOrd="0" presId="urn:microsoft.com/office/officeart/2005/8/layout/vList5"/>
    <dgm:cxn modelId="{B2897C92-BD10-416B-928D-1C16F141FCE9}" type="presParOf" srcId="{FC0499AF-A25F-4AB4-B98B-63FC262F6EF8}" destId="{4CE65BE2-0293-4F6C-AD39-B970A9C135D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複雜度</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相容性</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相對優點</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易感受性</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可嘗試性</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5">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5">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5">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5" custLinFactNeighborX="-3104" custLinFactNeighborY="-2320">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5" custLinFactNeighborX="-5218" custLinFactNeighborY="-2011">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59BC234C-D7A7-43D5-9D13-12C7BC58F71A}" srcId="{DAA43C58-D23A-420E-8913-BABFFEB08633}" destId="{16EC3F02-A1ED-4FB6-ADF3-D528E4E9F080}" srcOrd="4" destOrd="0" parTransId="{69ECB786-1183-4EE3-A66B-9243F1D9FBFD}" sibTransId="{45D76764-9C88-4638-89CD-42EC5F4FF794}"/>
    <dgm:cxn modelId="{92B50F56-7BEE-4670-A035-B3D088DD0CEC}" type="presOf" srcId="{AEFFE9C1-8DD6-4989-AAC3-0B713D2D4331}" destId="{B147493B-2ACF-4210-A434-F82BF65829C3}"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79A1DA82-B795-4066-9612-B6E3877AB692}" type="presOf" srcId="{25902CEF-40EA-47CC-8C7F-12DECC46187A}" destId="{5A976926-F4C1-4A14-B3EE-713C690953DE}" srcOrd="0" destOrd="0" presId="urn:microsoft.com/office/officeart/2005/8/layout/default"/>
    <dgm:cxn modelId="{56763216-47A9-487F-854E-F5E551F639F7}" type="presOf" srcId="{DAA43C58-D23A-420E-8913-BABFFEB08633}" destId="{76095A23-A959-4D82-8209-F4E6C9D8BD50}" srcOrd="0" destOrd="0" presId="urn:microsoft.com/office/officeart/2005/8/layout/default"/>
    <dgm:cxn modelId="{6E5305DD-E0F9-4BA4-93CD-5ABBBCE51816}" type="presOf" srcId="{1B57BCC4-E97C-4E6A-AC6F-3D345A005198}" destId="{05542A5E-26ED-4234-8664-29E163BCDDA0}" srcOrd="0" destOrd="0" presId="urn:microsoft.com/office/officeart/2005/8/layout/default"/>
    <dgm:cxn modelId="{DC03351F-43A7-4E62-82A3-3ECB75BC7FA4}" type="presOf" srcId="{16EC3F02-A1ED-4FB6-ADF3-D528E4E9F080}" destId="{519E7015-12AB-4743-AE72-8327EFD0B7ED}"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A5E19423-5099-4FB3-9038-F39490962231}" type="presOf" srcId="{990438B5-C578-48F7-9400-D2C7C6FD596E}" destId="{FA2DFF8C-377F-46BC-B51A-AE7A5145C0B7}"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36D7B35A-B5C4-4C43-93C5-9B4F53D91A9F}" type="presParOf" srcId="{76095A23-A959-4D82-8209-F4E6C9D8BD50}" destId="{05542A5E-26ED-4234-8664-29E163BCDDA0}" srcOrd="0" destOrd="0" presId="urn:microsoft.com/office/officeart/2005/8/layout/default"/>
    <dgm:cxn modelId="{67993465-29A5-47BC-8C1A-1598D80C3661}" type="presParOf" srcId="{76095A23-A959-4D82-8209-F4E6C9D8BD50}" destId="{5C5C3C28-DBB1-4E45-8E82-71B280824AC3}" srcOrd="1" destOrd="0" presId="urn:microsoft.com/office/officeart/2005/8/layout/default"/>
    <dgm:cxn modelId="{58E6DF08-B1C3-4BFD-A110-9DF66408471E}" type="presParOf" srcId="{76095A23-A959-4D82-8209-F4E6C9D8BD50}" destId="{FA2DFF8C-377F-46BC-B51A-AE7A5145C0B7}" srcOrd="2" destOrd="0" presId="urn:microsoft.com/office/officeart/2005/8/layout/default"/>
    <dgm:cxn modelId="{7F0A755E-D35F-4388-B22D-05920411E238}" type="presParOf" srcId="{76095A23-A959-4D82-8209-F4E6C9D8BD50}" destId="{2E5BB301-3918-4EAA-B6D6-A20E41E89F31}" srcOrd="3" destOrd="0" presId="urn:microsoft.com/office/officeart/2005/8/layout/default"/>
    <dgm:cxn modelId="{FC5FB654-7154-4BE8-91BA-E44A5F525E0B}" type="presParOf" srcId="{76095A23-A959-4D82-8209-F4E6C9D8BD50}" destId="{B147493B-2ACF-4210-A434-F82BF65829C3}" srcOrd="4" destOrd="0" presId="urn:microsoft.com/office/officeart/2005/8/layout/default"/>
    <dgm:cxn modelId="{F5BA563C-2FC1-4B7F-8EB5-3172A18BBC68}" type="presParOf" srcId="{76095A23-A959-4D82-8209-F4E6C9D8BD50}" destId="{D67671A4-B6EE-45B4-A4A9-27714A682E06}" srcOrd="5" destOrd="0" presId="urn:microsoft.com/office/officeart/2005/8/layout/default"/>
    <dgm:cxn modelId="{A0F50E79-792C-405E-8023-A6B18B83C2F3}" type="presParOf" srcId="{76095A23-A959-4D82-8209-F4E6C9D8BD50}" destId="{5A976926-F4C1-4A14-B3EE-713C690953DE}" srcOrd="6" destOrd="0" presId="urn:microsoft.com/office/officeart/2005/8/layout/default"/>
    <dgm:cxn modelId="{1DCCA1E1-DADA-40F5-94D4-832DB4DA9F3B}" type="presParOf" srcId="{76095A23-A959-4D82-8209-F4E6C9D8BD50}" destId="{16A1044C-5A23-4DDC-9F74-CC0A79B401EA}" srcOrd="7" destOrd="0" presId="urn:microsoft.com/office/officeart/2005/8/layout/default"/>
    <dgm:cxn modelId="{93490C8F-814F-438B-8AC0-B3EBB790A744}" type="presParOf" srcId="{76095A23-A959-4D82-8209-F4E6C9D8BD50}" destId="{519E7015-12AB-4743-AE72-8327EFD0B7E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F9CDBA19-2639-4438-A67D-C2BEB95EFBB2}">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cap="none" spc="150" dirty="0">
            <a:ln w="11430"/>
            <a:solidFill>
              <a:srgbClr val="FFFF00"/>
            </a:solidFill>
            <a:effectLst>
              <a:outerShdw blurRad="25400" algn="tl" rotWithShape="0">
                <a:srgbClr val="000000">
                  <a:alpha val="43000"/>
                </a:srgbClr>
              </a:outerShdw>
            </a:effectLst>
          </a:endParaRPr>
        </a:p>
      </dgm:t>
    </dgm:pt>
    <dgm:pt modelId="{35EBC2D1-4258-4010-89F6-EFEA1337589D}" type="parTrans" cxnId="{763D87D0-BE51-47F7-9834-49E138955157}">
      <dgm:prSet/>
      <dgm:spPr/>
      <dgm:t>
        <a:bodyPr/>
        <a:lstStyle/>
        <a:p>
          <a:endParaRPr lang="zh-TW" altLang="en-US" sz="2000"/>
        </a:p>
      </dgm:t>
    </dgm:pt>
    <dgm:pt modelId="{811DC482-B1B3-429A-B604-D858A5D3BF9A}" type="sibTrans" cxnId="{763D87D0-BE51-47F7-9834-49E138955157}">
      <dgm:prSet/>
      <dgm:spPr/>
      <dgm:t>
        <a:bodyPr/>
        <a:lstStyle/>
        <a:p>
          <a:endParaRPr lang="zh-TW" altLang="en-US" sz="2000"/>
        </a:p>
      </dgm:t>
    </dgm:pt>
    <dgm:pt modelId="{F8D2644E-F3BB-4FE8-8354-A72083AF79D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7DCFA50E-D672-4CA0-9C01-2C6A3617F99E}" type="parTrans" cxnId="{03F6E64F-2806-4385-BA35-09339558F016}">
      <dgm:prSet/>
      <dgm:spPr/>
      <dgm:t>
        <a:bodyPr/>
        <a:lstStyle/>
        <a:p>
          <a:endParaRPr lang="zh-TW" altLang="en-US" sz="2000"/>
        </a:p>
      </dgm:t>
    </dgm:pt>
    <dgm:pt modelId="{9E5A90BF-7C29-4C6E-BADF-7F708419F9E5}" type="sibTrans" cxnId="{03F6E64F-2806-4385-BA35-09339558F016}">
      <dgm:prSet/>
      <dgm:spPr/>
      <dgm:t>
        <a:bodyPr/>
        <a:lstStyle/>
        <a:p>
          <a:endParaRPr lang="zh-TW" altLang="en-US" sz="2000"/>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2ED4928-8881-4A59-9274-0850B08A5820}" type="pres">
      <dgm:prSet presAssocID="{CDFD2A5D-B0D1-4D17-A09F-91C885A0B343}" presName="spacer" presStyleCnt="0"/>
      <dgm:spPr/>
    </dgm:pt>
    <dgm:pt modelId="{07497B65-0143-4F94-BC20-1A8DC2C58E29}" type="pres">
      <dgm:prSet presAssocID="{F8D2644E-F3BB-4FE8-8354-A72083AF79DE}" presName="parentText" presStyleLbl="node1" presStyleIdx="4" presStyleCnt="6">
        <dgm:presLayoutVars>
          <dgm:chMax val="0"/>
          <dgm:bulletEnabled val="1"/>
        </dgm:presLayoutVars>
      </dgm:prSet>
      <dgm:spPr/>
      <dgm:t>
        <a:bodyPr/>
        <a:lstStyle/>
        <a:p>
          <a:endParaRPr lang="zh-TW" altLang="en-US"/>
        </a:p>
      </dgm:t>
    </dgm:pt>
    <dgm:pt modelId="{7AB014E9-FDDA-402C-85C2-4E6DA684DCA2}" type="pres">
      <dgm:prSet presAssocID="{9E5A90BF-7C29-4C6E-BADF-7F708419F9E5}" presName="spacer" presStyleCnt="0"/>
      <dgm:spPr/>
    </dgm:pt>
    <dgm:pt modelId="{2EC25530-CF87-4EBD-8EA3-F2847F5386BA}" type="pres">
      <dgm:prSet presAssocID="{F9CDBA19-2639-4438-A67D-C2BEB95EFBB2}" presName="parentText" presStyleLbl="node1" presStyleIdx="5" presStyleCnt="6">
        <dgm:presLayoutVars>
          <dgm:chMax val="0"/>
          <dgm:bulletEnabled val="1"/>
        </dgm:presLayoutVars>
      </dgm:prSet>
      <dgm:spPr/>
      <dgm:t>
        <a:bodyPr/>
        <a:lstStyle/>
        <a:p>
          <a:endParaRPr lang="zh-TW" altLang="en-US"/>
        </a:p>
      </dgm:t>
    </dgm:pt>
  </dgm:ptLst>
  <dgm:cxnLst>
    <dgm:cxn modelId="{5441215C-7F41-49FC-9576-B3FA32ACC14D}" type="presOf" srcId="{21874C3B-E6F9-46BE-BBA7-51B3A98F393E}" destId="{48045E5C-A433-40C5-A9A1-1F2ACC2731E6}" srcOrd="0" destOrd="0" presId="urn:microsoft.com/office/officeart/2005/8/layout/vList2"/>
    <dgm:cxn modelId="{048764FC-13EE-4C05-BA7D-55AC22FAFB29}" type="presOf" srcId="{F8D2644E-F3BB-4FE8-8354-A72083AF79DE}" destId="{07497B65-0143-4F94-BC20-1A8DC2C58E29}" srcOrd="0" destOrd="0" presId="urn:microsoft.com/office/officeart/2005/8/layout/vList2"/>
    <dgm:cxn modelId="{C92352D7-3999-46D3-812C-1B031D26519E}" type="presOf" srcId="{466623E0-0040-4E26-A554-EEAA51687F87}" destId="{09A62253-66AE-4B25-BF05-80D4F5919D6A}"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476B0069-E577-44D9-B90F-0C21B9A41DDC}" type="presOf" srcId="{F9CDBA19-2639-4438-A67D-C2BEB95EFBB2}" destId="{2EC25530-CF87-4EBD-8EA3-F2847F5386BA}" srcOrd="0" destOrd="0" presId="urn:microsoft.com/office/officeart/2005/8/layout/vList2"/>
    <dgm:cxn modelId="{763D87D0-BE51-47F7-9834-49E138955157}" srcId="{6EE1F8CB-366B-4837-A5B3-E150B7996724}" destId="{F9CDBA19-2639-4438-A67D-C2BEB95EFBB2}" srcOrd="5" destOrd="0" parTransId="{35EBC2D1-4258-4010-89F6-EFEA1337589D}" sibTransId="{811DC482-B1B3-429A-B604-D858A5D3BF9A}"/>
    <dgm:cxn modelId="{B48C62BA-A096-42B9-80A8-1CA37EFEAC66}" type="presOf" srcId="{6EE1F8CB-366B-4837-A5B3-E150B7996724}" destId="{A541DA28-CDCD-489A-9F84-11D61EC9A3FF}"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03F6E64F-2806-4385-BA35-09339558F016}" srcId="{6EE1F8CB-366B-4837-A5B3-E150B7996724}" destId="{F8D2644E-F3BB-4FE8-8354-A72083AF79DE}" srcOrd="4" destOrd="0" parTransId="{7DCFA50E-D672-4CA0-9C01-2C6A3617F99E}" sibTransId="{9E5A90BF-7C29-4C6E-BADF-7F708419F9E5}"/>
    <dgm:cxn modelId="{554401DD-C7F8-4204-9EBF-8374D61F146A}" srcId="{6EE1F8CB-366B-4837-A5B3-E150B7996724}" destId="{466623E0-0040-4E26-A554-EEAA51687F87}" srcOrd="0" destOrd="0" parTransId="{FD67E2CB-352D-41D4-9CAE-9719170116A2}" sibTransId="{0A393C8B-C662-42ED-9335-8E91627952F5}"/>
    <dgm:cxn modelId="{D1FEA6C7-DD4E-48A2-A59A-A26035AE6924}" type="presOf" srcId="{92441081-EF9A-4A41-9712-FFA268598394}" destId="{0B052A4C-9EC6-4953-B7A4-B3CB579AF515}"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18E92E52-A0AC-4BF1-9937-69D5A5987499}" type="presOf" srcId="{21D204B7-8CEF-44B6-9C07-CE12F0775F3A}" destId="{FC1C9785-4EAA-40D5-A517-48DAC3F311E7}" srcOrd="0" destOrd="0" presId="urn:microsoft.com/office/officeart/2005/8/layout/vList2"/>
    <dgm:cxn modelId="{7D9599EC-7F1F-4408-9798-CE1A75363F55}" type="presParOf" srcId="{A541DA28-CDCD-489A-9F84-11D61EC9A3FF}" destId="{09A62253-66AE-4B25-BF05-80D4F5919D6A}" srcOrd="0" destOrd="0" presId="urn:microsoft.com/office/officeart/2005/8/layout/vList2"/>
    <dgm:cxn modelId="{DA89EC56-6C76-45C2-99CF-25FB2FA689A0}" type="presParOf" srcId="{A541DA28-CDCD-489A-9F84-11D61EC9A3FF}" destId="{78E87418-2E9B-4068-BE3B-AA521FD793DE}" srcOrd="1" destOrd="0" presId="urn:microsoft.com/office/officeart/2005/8/layout/vList2"/>
    <dgm:cxn modelId="{BD8BA749-2CE0-4725-BC3D-EE451C8888B4}" type="presParOf" srcId="{A541DA28-CDCD-489A-9F84-11D61EC9A3FF}" destId="{48045E5C-A433-40C5-A9A1-1F2ACC2731E6}" srcOrd="2" destOrd="0" presId="urn:microsoft.com/office/officeart/2005/8/layout/vList2"/>
    <dgm:cxn modelId="{E57830D8-B08E-44D8-AE3A-40721A0465FC}" type="presParOf" srcId="{A541DA28-CDCD-489A-9F84-11D61EC9A3FF}" destId="{8E796305-0BD0-4ECF-B55B-8944ACFC328D}" srcOrd="3" destOrd="0" presId="urn:microsoft.com/office/officeart/2005/8/layout/vList2"/>
    <dgm:cxn modelId="{C43D12BC-19AC-48B0-90B8-DEE5C4E5FBDD}" type="presParOf" srcId="{A541DA28-CDCD-489A-9F84-11D61EC9A3FF}" destId="{0B052A4C-9EC6-4953-B7A4-B3CB579AF515}" srcOrd="4" destOrd="0" presId="urn:microsoft.com/office/officeart/2005/8/layout/vList2"/>
    <dgm:cxn modelId="{E5485AE5-E23D-4289-8A32-7E29FEB08024}" type="presParOf" srcId="{A541DA28-CDCD-489A-9F84-11D61EC9A3FF}" destId="{74905B49-9F37-450F-B8D7-DD9F28F52CAD}" srcOrd="5" destOrd="0" presId="urn:microsoft.com/office/officeart/2005/8/layout/vList2"/>
    <dgm:cxn modelId="{190388B9-A967-4077-9DB7-9A7D98FBA082}" type="presParOf" srcId="{A541DA28-CDCD-489A-9F84-11D61EC9A3FF}" destId="{FC1C9785-4EAA-40D5-A517-48DAC3F311E7}" srcOrd="6" destOrd="0" presId="urn:microsoft.com/office/officeart/2005/8/layout/vList2"/>
    <dgm:cxn modelId="{2353F231-81C6-4296-9348-CAB463331E4E}" type="presParOf" srcId="{A541DA28-CDCD-489A-9F84-11D61EC9A3FF}" destId="{12ED4928-8881-4A59-9274-0850B08A5820}" srcOrd="7" destOrd="0" presId="urn:microsoft.com/office/officeart/2005/8/layout/vList2"/>
    <dgm:cxn modelId="{484992F2-E0BF-4345-AEB0-AAE69E9A14FB}" type="presParOf" srcId="{A541DA28-CDCD-489A-9F84-11D61EC9A3FF}" destId="{07497B65-0143-4F94-BC20-1A8DC2C58E29}" srcOrd="8" destOrd="0" presId="urn:microsoft.com/office/officeart/2005/8/layout/vList2"/>
    <dgm:cxn modelId="{24743B34-18C7-428E-96F5-77A149386378}" type="presParOf" srcId="{A541DA28-CDCD-489A-9F84-11D61EC9A3FF}" destId="{7AB014E9-FDDA-402C-85C2-4E6DA684DCA2}" srcOrd="9" destOrd="0" presId="urn:microsoft.com/office/officeart/2005/8/layout/vList2"/>
    <dgm:cxn modelId="{50BC81A4-F210-4B49-B87F-5CB66A9FC0BF}" type="presParOf" srcId="{A541DA28-CDCD-489A-9F84-11D61EC9A3FF}" destId="{2EC25530-CF87-4EBD-8EA3-F2847F5386B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EAC915-AB93-4C1E-B4E9-AE94ABD9E3CD}" type="doc">
      <dgm:prSet loTypeId="urn:microsoft.com/office/officeart/2005/8/layout/orgChart1" loCatId="hierarchy" qsTypeId="urn:microsoft.com/office/officeart/2005/8/quickstyle/3d2" qsCatId="3D" csTypeId="urn:microsoft.com/office/officeart/2005/8/colors/colorful3" csCatId="colorful" phldr="1"/>
      <dgm:spPr/>
      <dgm:t>
        <a:bodyPr/>
        <a:lstStyle/>
        <a:p>
          <a:endParaRPr lang="zh-TW" altLang="en-US"/>
        </a:p>
      </dgm:t>
    </dgm:pt>
    <dgm:pt modelId="{076B81F7-F41C-4615-B800-8648CFD7C806}">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創新</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9221C8D-D765-4AB5-B66C-0EE014AEC08E}" type="parTrans" cxnId="{DE26DA1A-A765-4A94-9D39-CF9F985AA37E}">
      <dgm:prSet/>
      <dgm:spPr/>
      <dgm:t>
        <a:bodyPr/>
        <a:lstStyle/>
        <a:p>
          <a:endParaRPr lang="zh-TW" altLang="en-US"/>
        </a:p>
      </dgm:t>
    </dgm:pt>
    <dgm:pt modelId="{7056001C-D3C4-489D-9333-38DEBD3E4AD1}" type="sibTrans" cxnId="{DE26DA1A-A765-4A94-9D39-CF9F985AA37E}">
      <dgm:prSet/>
      <dgm:spPr/>
      <dgm:t>
        <a:bodyPr/>
        <a:lstStyle/>
        <a:p>
          <a:endParaRPr lang="zh-TW" altLang="en-US"/>
        </a:p>
      </dgm:t>
    </dgm:pt>
    <dgm:pt modelId="{FB480F6C-2428-40FF-A2CE-6A85106DBCCE}">
      <dgm:prSet phldrT="[文字]"/>
      <dgm:spPr>
        <a:solidFill>
          <a:srgbClr val="FFC000"/>
        </a:solidFill>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ysClr val="windowText" lastClr="000000"/>
              </a:solidFill>
              <a:effectLst>
                <a:outerShdw blurRad="25400" algn="tl" rotWithShape="0">
                  <a:srgbClr val="000000">
                    <a:alpha val="43000"/>
                  </a:srgbClr>
                </a:outerShdw>
              </a:effectLst>
            </a:rPr>
            <a:t>連續性創新</a:t>
          </a:r>
          <a:endParaRPr lang="zh-TW" altLang="en-US"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00570AB-3693-48B3-AB38-45138237A642}" type="parTrans" cxnId="{9A5C4C1C-F97C-42F0-9C49-9CFA26608CEE}">
      <dgm:prSet>
        <dgm:style>
          <a:lnRef idx="1">
            <a:schemeClr val="accent3"/>
          </a:lnRef>
          <a:fillRef idx="0">
            <a:schemeClr val="accent3"/>
          </a:fillRef>
          <a:effectRef idx="0">
            <a:schemeClr val="accent3"/>
          </a:effectRef>
          <a:fontRef idx="minor">
            <a:schemeClr val="tx1"/>
          </a:fontRef>
        </dgm:style>
      </dgm:prSet>
      <dgm:spPr>
        <a:solidFill>
          <a:srgbClr val="00B050"/>
        </a:solidFill>
        <a:ln>
          <a:solidFill>
            <a:srgbClr val="00B050"/>
          </a:solidFill>
        </a:ln>
      </dgm:spPr>
      <dgm:t>
        <a:bodyPr/>
        <a:lstStyle/>
        <a:p>
          <a:endParaRPr lang="zh-TW" altLang="en-US"/>
        </a:p>
      </dgm:t>
    </dgm:pt>
    <dgm:pt modelId="{459973DC-270D-4D75-889D-5E0503617313}" type="sibTrans" cxnId="{9A5C4C1C-F97C-42F0-9C49-9CFA26608CEE}">
      <dgm:prSet/>
      <dgm:spPr/>
      <dgm:t>
        <a:bodyPr/>
        <a:lstStyle/>
        <a:p>
          <a:endParaRPr lang="zh-TW" altLang="en-US"/>
        </a:p>
      </dgm:t>
    </dgm:pt>
    <dgm:pt modelId="{C32EFB97-2EC8-4E81-A891-4B17AAB94559}">
      <dgm:prSet phldrT="[文字]"/>
      <dgm:spPr>
        <a:solidFill>
          <a:srgbClr val="FFC000"/>
        </a:solidFill>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ysClr val="windowText" lastClr="000000"/>
              </a:solidFill>
              <a:effectLst>
                <a:outerShdw blurRad="25400" algn="tl" rotWithShape="0">
                  <a:srgbClr val="000000">
                    <a:alpha val="43000"/>
                  </a:srgbClr>
                </a:outerShdw>
              </a:effectLst>
            </a:rPr>
            <a:t>動態連續創新</a:t>
          </a:r>
          <a:endParaRPr lang="zh-TW" altLang="en-US"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D4FC56C-4B87-4953-9BB0-C6F09051CAA6}" type="parTrans" cxnId="{BBC7F6E3-412D-45EA-9D36-E4986583181B}">
      <dgm:prSet>
        <dgm:style>
          <a:lnRef idx="1">
            <a:schemeClr val="accent3"/>
          </a:lnRef>
          <a:fillRef idx="0">
            <a:schemeClr val="accent3"/>
          </a:fillRef>
          <a:effectRef idx="0">
            <a:schemeClr val="accent3"/>
          </a:effectRef>
          <a:fontRef idx="minor">
            <a:schemeClr val="tx1"/>
          </a:fontRef>
        </dgm:style>
      </dgm:prSet>
      <dgm:spPr>
        <a:solidFill>
          <a:srgbClr val="00B050"/>
        </a:solidFill>
        <a:ln>
          <a:solidFill>
            <a:srgbClr val="00B050"/>
          </a:solidFill>
        </a:ln>
      </dgm:spPr>
      <dgm:t>
        <a:bodyPr/>
        <a:lstStyle/>
        <a:p>
          <a:endParaRPr lang="zh-TW" altLang="en-US"/>
        </a:p>
      </dgm:t>
    </dgm:pt>
    <dgm:pt modelId="{97733ABC-0193-4827-BBD0-E1B631561228}" type="sibTrans" cxnId="{BBC7F6E3-412D-45EA-9D36-E4986583181B}">
      <dgm:prSet/>
      <dgm:spPr/>
      <dgm:t>
        <a:bodyPr/>
        <a:lstStyle/>
        <a:p>
          <a:endParaRPr lang="zh-TW" altLang="en-US"/>
        </a:p>
      </dgm:t>
    </dgm:pt>
    <dgm:pt modelId="{BF5F0E7E-C956-4343-8CF2-026E3E9F1002}">
      <dgm:prSet phldrT="[文字]"/>
      <dgm:spPr>
        <a:solidFill>
          <a:srgbClr val="FFC000"/>
        </a:solidFill>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ysClr val="windowText" lastClr="000000"/>
              </a:solidFill>
              <a:effectLst>
                <a:outerShdw blurRad="25400" algn="tl" rotWithShape="0">
                  <a:srgbClr val="000000">
                    <a:alpha val="43000"/>
                  </a:srgbClr>
                </a:outerShdw>
              </a:effectLst>
            </a:rPr>
            <a:t>非連續性創新</a:t>
          </a:r>
          <a:endParaRPr lang="zh-TW" altLang="en-US"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9DCB0A4-D26B-4F91-93AE-058B50E00EFB}" type="parTrans" cxnId="{711C8D3E-D937-4609-A319-9EF0BCA6AE13}">
      <dgm:prSet/>
      <dgm:spPr>
        <a:ln>
          <a:solidFill>
            <a:srgbClr val="00B050"/>
          </a:solidFill>
        </a:ln>
      </dgm:spPr>
      <dgm:t>
        <a:bodyPr/>
        <a:lstStyle/>
        <a:p>
          <a:endParaRPr lang="zh-TW" altLang="en-US"/>
        </a:p>
      </dgm:t>
    </dgm:pt>
    <dgm:pt modelId="{3ED754B1-3B9C-4EA9-BEA5-275F1E68040B}" type="sibTrans" cxnId="{711C8D3E-D937-4609-A319-9EF0BCA6AE13}">
      <dgm:prSet/>
      <dgm:spPr/>
      <dgm:t>
        <a:bodyPr/>
        <a:lstStyle/>
        <a:p>
          <a:endParaRPr lang="zh-TW" altLang="en-US"/>
        </a:p>
      </dgm:t>
    </dgm:pt>
    <dgm:pt modelId="{7FB17D53-BC96-4654-8148-606980F3C7C9}" type="pres">
      <dgm:prSet presAssocID="{25EAC915-AB93-4C1E-B4E9-AE94ABD9E3CD}" presName="hierChild1" presStyleCnt="0">
        <dgm:presLayoutVars>
          <dgm:orgChart val="1"/>
          <dgm:chPref val="1"/>
          <dgm:dir/>
          <dgm:animOne val="branch"/>
          <dgm:animLvl val="lvl"/>
          <dgm:resizeHandles/>
        </dgm:presLayoutVars>
      </dgm:prSet>
      <dgm:spPr/>
      <dgm:t>
        <a:bodyPr/>
        <a:lstStyle/>
        <a:p>
          <a:endParaRPr lang="zh-TW" altLang="en-US"/>
        </a:p>
      </dgm:t>
    </dgm:pt>
    <dgm:pt modelId="{8FE1D736-15E7-42B8-A630-46ED4AF68BB4}" type="pres">
      <dgm:prSet presAssocID="{076B81F7-F41C-4615-B800-8648CFD7C806}" presName="hierRoot1" presStyleCnt="0">
        <dgm:presLayoutVars>
          <dgm:hierBranch val="init"/>
        </dgm:presLayoutVars>
      </dgm:prSet>
      <dgm:spPr/>
    </dgm:pt>
    <dgm:pt modelId="{D4C486A3-A805-4BEA-AE43-D3D33B8D75D8}" type="pres">
      <dgm:prSet presAssocID="{076B81F7-F41C-4615-B800-8648CFD7C806}" presName="rootComposite1" presStyleCnt="0"/>
      <dgm:spPr/>
    </dgm:pt>
    <dgm:pt modelId="{EED14A4F-01BE-4F21-A7F0-15596D064B20}" type="pres">
      <dgm:prSet presAssocID="{076B81F7-F41C-4615-B800-8648CFD7C806}" presName="rootText1" presStyleLbl="node0" presStyleIdx="0" presStyleCnt="1" custScaleY="72137" custLinFactNeighborX="-203" custLinFactNeighborY="-3400">
        <dgm:presLayoutVars>
          <dgm:chPref val="3"/>
        </dgm:presLayoutVars>
      </dgm:prSet>
      <dgm:spPr>
        <a:prstGeom prst="roundRect">
          <a:avLst/>
        </a:prstGeom>
      </dgm:spPr>
      <dgm:t>
        <a:bodyPr/>
        <a:lstStyle/>
        <a:p>
          <a:endParaRPr lang="zh-TW" altLang="en-US"/>
        </a:p>
      </dgm:t>
    </dgm:pt>
    <dgm:pt modelId="{3B95FFE4-745A-43D0-BE03-C9B9F30195C0}" type="pres">
      <dgm:prSet presAssocID="{076B81F7-F41C-4615-B800-8648CFD7C806}" presName="rootConnector1" presStyleLbl="node1" presStyleIdx="0" presStyleCnt="0"/>
      <dgm:spPr/>
      <dgm:t>
        <a:bodyPr/>
        <a:lstStyle/>
        <a:p>
          <a:endParaRPr lang="zh-TW" altLang="en-US"/>
        </a:p>
      </dgm:t>
    </dgm:pt>
    <dgm:pt modelId="{A3A932FD-E3F3-450F-85A3-53248A308CD5}" type="pres">
      <dgm:prSet presAssocID="{076B81F7-F41C-4615-B800-8648CFD7C806}" presName="hierChild2" presStyleCnt="0"/>
      <dgm:spPr/>
    </dgm:pt>
    <dgm:pt modelId="{A5A611D5-1F79-4F44-940C-A434CE158C3A}" type="pres">
      <dgm:prSet presAssocID="{B00570AB-3693-48B3-AB38-45138237A642}" presName="Name37" presStyleLbl="parChTrans1D2" presStyleIdx="0" presStyleCnt="3"/>
      <dgm:spPr/>
      <dgm:t>
        <a:bodyPr/>
        <a:lstStyle/>
        <a:p>
          <a:endParaRPr lang="zh-TW" altLang="en-US"/>
        </a:p>
      </dgm:t>
    </dgm:pt>
    <dgm:pt modelId="{02129590-F50E-4A24-939A-46B0B2449407}" type="pres">
      <dgm:prSet presAssocID="{FB480F6C-2428-40FF-A2CE-6A85106DBCCE}" presName="hierRoot2" presStyleCnt="0">
        <dgm:presLayoutVars>
          <dgm:hierBranch val="init"/>
        </dgm:presLayoutVars>
      </dgm:prSet>
      <dgm:spPr/>
    </dgm:pt>
    <dgm:pt modelId="{664A772B-F357-43DD-82E2-E67F162BBC1B}" type="pres">
      <dgm:prSet presAssocID="{FB480F6C-2428-40FF-A2CE-6A85106DBCCE}" presName="rootComposite" presStyleCnt="0"/>
      <dgm:spPr/>
    </dgm:pt>
    <dgm:pt modelId="{458A42EC-3FDA-4976-A451-9A43DC033816}" type="pres">
      <dgm:prSet presAssocID="{FB480F6C-2428-40FF-A2CE-6A85106DBCCE}" presName="rootText" presStyleLbl="node2" presStyleIdx="0" presStyleCnt="3" custScaleY="81873" custLinFactNeighborX="-23375" custLinFactNeighborY="-369">
        <dgm:presLayoutVars>
          <dgm:chPref val="3"/>
        </dgm:presLayoutVars>
      </dgm:prSet>
      <dgm:spPr>
        <a:prstGeom prst="roundRect">
          <a:avLst/>
        </a:prstGeom>
      </dgm:spPr>
      <dgm:t>
        <a:bodyPr/>
        <a:lstStyle/>
        <a:p>
          <a:endParaRPr lang="zh-TW" altLang="en-US"/>
        </a:p>
      </dgm:t>
    </dgm:pt>
    <dgm:pt modelId="{04C4D913-6C42-4E54-BE60-5556C484FED1}" type="pres">
      <dgm:prSet presAssocID="{FB480F6C-2428-40FF-A2CE-6A85106DBCCE}" presName="rootConnector" presStyleLbl="node2" presStyleIdx="0" presStyleCnt="3"/>
      <dgm:spPr/>
      <dgm:t>
        <a:bodyPr/>
        <a:lstStyle/>
        <a:p>
          <a:endParaRPr lang="zh-TW" altLang="en-US"/>
        </a:p>
      </dgm:t>
    </dgm:pt>
    <dgm:pt modelId="{26944F60-2D26-42B7-A888-23A117426534}" type="pres">
      <dgm:prSet presAssocID="{FB480F6C-2428-40FF-A2CE-6A85106DBCCE}" presName="hierChild4" presStyleCnt="0"/>
      <dgm:spPr/>
    </dgm:pt>
    <dgm:pt modelId="{42044EA6-0443-4B42-82E4-40DED9BDE4B6}" type="pres">
      <dgm:prSet presAssocID="{FB480F6C-2428-40FF-A2CE-6A85106DBCCE}" presName="hierChild5" presStyleCnt="0"/>
      <dgm:spPr/>
    </dgm:pt>
    <dgm:pt modelId="{2BF03245-BACF-4AE0-A64D-419E91C3BCC3}" type="pres">
      <dgm:prSet presAssocID="{CD4FC56C-4B87-4953-9BB0-C6F09051CAA6}" presName="Name37" presStyleLbl="parChTrans1D2" presStyleIdx="1" presStyleCnt="3"/>
      <dgm:spPr/>
      <dgm:t>
        <a:bodyPr/>
        <a:lstStyle/>
        <a:p>
          <a:endParaRPr lang="zh-TW" altLang="en-US"/>
        </a:p>
      </dgm:t>
    </dgm:pt>
    <dgm:pt modelId="{728D3B41-B100-4E85-AA9F-68C0465D46E9}" type="pres">
      <dgm:prSet presAssocID="{C32EFB97-2EC8-4E81-A891-4B17AAB94559}" presName="hierRoot2" presStyleCnt="0">
        <dgm:presLayoutVars>
          <dgm:hierBranch val="init"/>
        </dgm:presLayoutVars>
      </dgm:prSet>
      <dgm:spPr/>
    </dgm:pt>
    <dgm:pt modelId="{261789E3-EA30-4BA6-9A57-3C28F6256C8E}" type="pres">
      <dgm:prSet presAssocID="{C32EFB97-2EC8-4E81-A891-4B17AAB94559}" presName="rootComposite" presStyleCnt="0"/>
      <dgm:spPr/>
    </dgm:pt>
    <dgm:pt modelId="{36E93B8B-B732-406F-AF71-D97E890ECABB}" type="pres">
      <dgm:prSet presAssocID="{C32EFB97-2EC8-4E81-A891-4B17AAB94559}" presName="rootText" presStyleLbl="node2" presStyleIdx="1" presStyleCnt="3" custScaleX="105710" custScaleY="81873" custLinFactNeighborX="677" custLinFactNeighborY="1261">
        <dgm:presLayoutVars>
          <dgm:chPref val="3"/>
        </dgm:presLayoutVars>
      </dgm:prSet>
      <dgm:spPr>
        <a:prstGeom prst="roundRect">
          <a:avLst/>
        </a:prstGeom>
      </dgm:spPr>
      <dgm:t>
        <a:bodyPr/>
        <a:lstStyle/>
        <a:p>
          <a:endParaRPr lang="zh-TW" altLang="en-US"/>
        </a:p>
      </dgm:t>
    </dgm:pt>
    <dgm:pt modelId="{7BBE574F-08A3-4E27-AF32-E5656C5AEE45}" type="pres">
      <dgm:prSet presAssocID="{C32EFB97-2EC8-4E81-A891-4B17AAB94559}" presName="rootConnector" presStyleLbl="node2" presStyleIdx="1" presStyleCnt="3"/>
      <dgm:spPr/>
      <dgm:t>
        <a:bodyPr/>
        <a:lstStyle/>
        <a:p>
          <a:endParaRPr lang="zh-TW" altLang="en-US"/>
        </a:p>
      </dgm:t>
    </dgm:pt>
    <dgm:pt modelId="{76C462A0-B99C-4F2D-9CC6-A5AF11A4BC14}" type="pres">
      <dgm:prSet presAssocID="{C32EFB97-2EC8-4E81-A891-4B17AAB94559}" presName="hierChild4" presStyleCnt="0"/>
      <dgm:spPr/>
    </dgm:pt>
    <dgm:pt modelId="{28430CC3-CDC5-4909-B571-BFCE6B3A111F}" type="pres">
      <dgm:prSet presAssocID="{C32EFB97-2EC8-4E81-A891-4B17AAB94559}" presName="hierChild5" presStyleCnt="0"/>
      <dgm:spPr/>
    </dgm:pt>
    <dgm:pt modelId="{6E095DEC-94A5-452C-830E-6FF27846CDC4}" type="pres">
      <dgm:prSet presAssocID="{99DCB0A4-D26B-4F91-93AE-058B50E00EFB}" presName="Name37" presStyleLbl="parChTrans1D2" presStyleIdx="2" presStyleCnt="3"/>
      <dgm:spPr/>
      <dgm:t>
        <a:bodyPr/>
        <a:lstStyle/>
        <a:p>
          <a:endParaRPr lang="zh-TW" altLang="en-US"/>
        </a:p>
      </dgm:t>
    </dgm:pt>
    <dgm:pt modelId="{16E678D2-DF6B-4DFD-A1A8-7C7FE03F777A}" type="pres">
      <dgm:prSet presAssocID="{BF5F0E7E-C956-4343-8CF2-026E3E9F1002}" presName="hierRoot2" presStyleCnt="0">
        <dgm:presLayoutVars>
          <dgm:hierBranch val="init"/>
        </dgm:presLayoutVars>
      </dgm:prSet>
      <dgm:spPr/>
    </dgm:pt>
    <dgm:pt modelId="{B982F87A-B87A-4BA9-A53F-BC51A308D446}" type="pres">
      <dgm:prSet presAssocID="{BF5F0E7E-C956-4343-8CF2-026E3E9F1002}" presName="rootComposite" presStyleCnt="0"/>
      <dgm:spPr/>
    </dgm:pt>
    <dgm:pt modelId="{84EDD4A7-7EF6-495F-A4B5-7FABB859FB80}" type="pres">
      <dgm:prSet presAssocID="{BF5F0E7E-C956-4343-8CF2-026E3E9F1002}" presName="rootText" presStyleLbl="node2" presStyleIdx="2" presStyleCnt="3" custScaleY="80922">
        <dgm:presLayoutVars>
          <dgm:chPref val="3"/>
        </dgm:presLayoutVars>
      </dgm:prSet>
      <dgm:spPr>
        <a:prstGeom prst="roundRect">
          <a:avLst/>
        </a:prstGeom>
      </dgm:spPr>
      <dgm:t>
        <a:bodyPr/>
        <a:lstStyle/>
        <a:p>
          <a:endParaRPr lang="zh-TW" altLang="en-US"/>
        </a:p>
      </dgm:t>
    </dgm:pt>
    <dgm:pt modelId="{A01A0AE3-AEA3-4AFB-90D7-F0F8EAD212F2}" type="pres">
      <dgm:prSet presAssocID="{BF5F0E7E-C956-4343-8CF2-026E3E9F1002}" presName="rootConnector" presStyleLbl="node2" presStyleIdx="2" presStyleCnt="3"/>
      <dgm:spPr/>
      <dgm:t>
        <a:bodyPr/>
        <a:lstStyle/>
        <a:p>
          <a:endParaRPr lang="zh-TW" altLang="en-US"/>
        </a:p>
      </dgm:t>
    </dgm:pt>
    <dgm:pt modelId="{BCACCA6D-414D-47FA-BD63-8FAC55BC0325}" type="pres">
      <dgm:prSet presAssocID="{BF5F0E7E-C956-4343-8CF2-026E3E9F1002}" presName="hierChild4" presStyleCnt="0"/>
      <dgm:spPr/>
    </dgm:pt>
    <dgm:pt modelId="{6F271D29-EBCB-43FC-A2C4-42D29C34230A}" type="pres">
      <dgm:prSet presAssocID="{BF5F0E7E-C956-4343-8CF2-026E3E9F1002}" presName="hierChild5" presStyleCnt="0"/>
      <dgm:spPr/>
    </dgm:pt>
    <dgm:pt modelId="{A2A3B34F-DC6D-469E-BF3F-604A25E79570}" type="pres">
      <dgm:prSet presAssocID="{076B81F7-F41C-4615-B800-8648CFD7C806}" presName="hierChild3" presStyleCnt="0"/>
      <dgm:spPr/>
    </dgm:pt>
  </dgm:ptLst>
  <dgm:cxnLst>
    <dgm:cxn modelId="{9A5C4C1C-F97C-42F0-9C49-9CFA26608CEE}" srcId="{076B81F7-F41C-4615-B800-8648CFD7C806}" destId="{FB480F6C-2428-40FF-A2CE-6A85106DBCCE}" srcOrd="0" destOrd="0" parTransId="{B00570AB-3693-48B3-AB38-45138237A642}" sibTransId="{459973DC-270D-4D75-889D-5E0503617313}"/>
    <dgm:cxn modelId="{C8FEC695-FF50-40C0-97FC-CB2591424757}" type="presOf" srcId="{C32EFB97-2EC8-4E81-A891-4B17AAB94559}" destId="{36E93B8B-B732-406F-AF71-D97E890ECABB}" srcOrd="0" destOrd="0" presId="urn:microsoft.com/office/officeart/2005/8/layout/orgChart1"/>
    <dgm:cxn modelId="{FBD6DC84-8AA0-49A4-AEB0-CB4A8C9EA892}" type="presOf" srcId="{FB480F6C-2428-40FF-A2CE-6A85106DBCCE}" destId="{04C4D913-6C42-4E54-BE60-5556C484FED1}" srcOrd="1" destOrd="0" presId="urn:microsoft.com/office/officeart/2005/8/layout/orgChart1"/>
    <dgm:cxn modelId="{5FA8EFC8-B7B3-48B3-A10F-44F6CA83060D}" type="presOf" srcId="{BF5F0E7E-C956-4343-8CF2-026E3E9F1002}" destId="{A01A0AE3-AEA3-4AFB-90D7-F0F8EAD212F2}" srcOrd="1" destOrd="0" presId="urn:microsoft.com/office/officeart/2005/8/layout/orgChart1"/>
    <dgm:cxn modelId="{DE26DA1A-A765-4A94-9D39-CF9F985AA37E}" srcId="{25EAC915-AB93-4C1E-B4E9-AE94ABD9E3CD}" destId="{076B81F7-F41C-4615-B800-8648CFD7C806}" srcOrd="0" destOrd="0" parTransId="{59221C8D-D765-4AB5-B66C-0EE014AEC08E}" sibTransId="{7056001C-D3C4-489D-9333-38DEBD3E4AD1}"/>
    <dgm:cxn modelId="{BBC7F6E3-412D-45EA-9D36-E4986583181B}" srcId="{076B81F7-F41C-4615-B800-8648CFD7C806}" destId="{C32EFB97-2EC8-4E81-A891-4B17AAB94559}" srcOrd="1" destOrd="0" parTransId="{CD4FC56C-4B87-4953-9BB0-C6F09051CAA6}" sibTransId="{97733ABC-0193-4827-BBD0-E1B631561228}"/>
    <dgm:cxn modelId="{479AEE7A-3848-46EC-98C6-7129042834EC}" type="presOf" srcId="{C32EFB97-2EC8-4E81-A891-4B17AAB94559}" destId="{7BBE574F-08A3-4E27-AF32-E5656C5AEE45}" srcOrd="1" destOrd="0" presId="urn:microsoft.com/office/officeart/2005/8/layout/orgChart1"/>
    <dgm:cxn modelId="{85F7343C-71F6-4BC1-995B-843D8C5D741D}" type="presOf" srcId="{076B81F7-F41C-4615-B800-8648CFD7C806}" destId="{EED14A4F-01BE-4F21-A7F0-15596D064B20}" srcOrd="0" destOrd="0" presId="urn:microsoft.com/office/officeart/2005/8/layout/orgChart1"/>
    <dgm:cxn modelId="{0C4DC596-F728-4AD7-A106-87D703C6CB29}" type="presOf" srcId="{FB480F6C-2428-40FF-A2CE-6A85106DBCCE}" destId="{458A42EC-3FDA-4976-A451-9A43DC033816}" srcOrd="0" destOrd="0" presId="urn:microsoft.com/office/officeart/2005/8/layout/orgChart1"/>
    <dgm:cxn modelId="{3EE30AE6-A0F4-40F2-B3E4-4659B66DE69E}" type="presOf" srcId="{BF5F0E7E-C956-4343-8CF2-026E3E9F1002}" destId="{84EDD4A7-7EF6-495F-A4B5-7FABB859FB80}" srcOrd="0" destOrd="0" presId="urn:microsoft.com/office/officeart/2005/8/layout/orgChart1"/>
    <dgm:cxn modelId="{1E99516D-81C0-436B-9A2D-2655E1706C7A}" type="presOf" srcId="{CD4FC56C-4B87-4953-9BB0-C6F09051CAA6}" destId="{2BF03245-BACF-4AE0-A64D-419E91C3BCC3}" srcOrd="0" destOrd="0" presId="urn:microsoft.com/office/officeart/2005/8/layout/orgChart1"/>
    <dgm:cxn modelId="{D803D2D1-6487-4B9E-8222-C447CC443CF2}" type="presOf" srcId="{25EAC915-AB93-4C1E-B4E9-AE94ABD9E3CD}" destId="{7FB17D53-BC96-4654-8148-606980F3C7C9}" srcOrd="0" destOrd="0" presId="urn:microsoft.com/office/officeart/2005/8/layout/orgChart1"/>
    <dgm:cxn modelId="{711C8D3E-D937-4609-A319-9EF0BCA6AE13}" srcId="{076B81F7-F41C-4615-B800-8648CFD7C806}" destId="{BF5F0E7E-C956-4343-8CF2-026E3E9F1002}" srcOrd="2" destOrd="0" parTransId="{99DCB0A4-D26B-4F91-93AE-058B50E00EFB}" sibTransId="{3ED754B1-3B9C-4EA9-BEA5-275F1E68040B}"/>
    <dgm:cxn modelId="{61F09B71-BEDC-49EF-B5CC-2E684CFE8BF0}" type="presOf" srcId="{B00570AB-3693-48B3-AB38-45138237A642}" destId="{A5A611D5-1F79-4F44-940C-A434CE158C3A}" srcOrd="0" destOrd="0" presId="urn:microsoft.com/office/officeart/2005/8/layout/orgChart1"/>
    <dgm:cxn modelId="{025FFD90-7EA0-48E7-83A8-CE3C79DE255D}" type="presOf" srcId="{99DCB0A4-D26B-4F91-93AE-058B50E00EFB}" destId="{6E095DEC-94A5-452C-830E-6FF27846CDC4}" srcOrd="0" destOrd="0" presId="urn:microsoft.com/office/officeart/2005/8/layout/orgChart1"/>
    <dgm:cxn modelId="{48C1F5B7-A7E5-4D2A-AB17-11889D923E7C}" type="presOf" srcId="{076B81F7-F41C-4615-B800-8648CFD7C806}" destId="{3B95FFE4-745A-43D0-BE03-C9B9F30195C0}" srcOrd="1" destOrd="0" presId="urn:microsoft.com/office/officeart/2005/8/layout/orgChart1"/>
    <dgm:cxn modelId="{E0EC1E86-571E-42FF-90BF-6F6EAC35345D}" type="presParOf" srcId="{7FB17D53-BC96-4654-8148-606980F3C7C9}" destId="{8FE1D736-15E7-42B8-A630-46ED4AF68BB4}" srcOrd="0" destOrd="0" presId="urn:microsoft.com/office/officeart/2005/8/layout/orgChart1"/>
    <dgm:cxn modelId="{5D206FB4-3220-413D-AB00-313E72F12D43}" type="presParOf" srcId="{8FE1D736-15E7-42B8-A630-46ED4AF68BB4}" destId="{D4C486A3-A805-4BEA-AE43-D3D33B8D75D8}" srcOrd="0" destOrd="0" presId="urn:microsoft.com/office/officeart/2005/8/layout/orgChart1"/>
    <dgm:cxn modelId="{1729D979-BAF1-444E-8087-487602CBEF0A}" type="presParOf" srcId="{D4C486A3-A805-4BEA-AE43-D3D33B8D75D8}" destId="{EED14A4F-01BE-4F21-A7F0-15596D064B20}" srcOrd="0" destOrd="0" presId="urn:microsoft.com/office/officeart/2005/8/layout/orgChart1"/>
    <dgm:cxn modelId="{AFC18A43-FD46-44AE-BE9A-9457CFD4A7CF}" type="presParOf" srcId="{D4C486A3-A805-4BEA-AE43-D3D33B8D75D8}" destId="{3B95FFE4-745A-43D0-BE03-C9B9F30195C0}" srcOrd="1" destOrd="0" presId="urn:microsoft.com/office/officeart/2005/8/layout/orgChart1"/>
    <dgm:cxn modelId="{726A2F4B-C891-48A0-844A-6A2B366C55D7}" type="presParOf" srcId="{8FE1D736-15E7-42B8-A630-46ED4AF68BB4}" destId="{A3A932FD-E3F3-450F-85A3-53248A308CD5}" srcOrd="1" destOrd="0" presId="urn:microsoft.com/office/officeart/2005/8/layout/orgChart1"/>
    <dgm:cxn modelId="{53AB71A3-6867-4725-B007-78205AEEAD2D}" type="presParOf" srcId="{A3A932FD-E3F3-450F-85A3-53248A308CD5}" destId="{A5A611D5-1F79-4F44-940C-A434CE158C3A}" srcOrd="0" destOrd="0" presId="urn:microsoft.com/office/officeart/2005/8/layout/orgChart1"/>
    <dgm:cxn modelId="{2FD686C0-CFAA-4034-81D2-8D422E97B7E4}" type="presParOf" srcId="{A3A932FD-E3F3-450F-85A3-53248A308CD5}" destId="{02129590-F50E-4A24-939A-46B0B2449407}" srcOrd="1" destOrd="0" presId="urn:microsoft.com/office/officeart/2005/8/layout/orgChart1"/>
    <dgm:cxn modelId="{0E6B8F66-B1E3-45FB-955A-238BC591BC43}" type="presParOf" srcId="{02129590-F50E-4A24-939A-46B0B2449407}" destId="{664A772B-F357-43DD-82E2-E67F162BBC1B}" srcOrd="0" destOrd="0" presId="urn:microsoft.com/office/officeart/2005/8/layout/orgChart1"/>
    <dgm:cxn modelId="{44E3ED6E-0038-4695-BF5D-1462033EC9C0}" type="presParOf" srcId="{664A772B-F357-43DD-82E2-E67F162BBC1B}" destId="{458A42EC-3FDA-4976-A451-9A43DC033816}" srcOrd="0" destOrd="0" presId="urn:microsoft.com/office/officeart/2005/8/layout/orgChart1"/>
    <dgm:cxn modelId="{6D4A646B-D738-4EA8-B8CF-96EC85645549}" type="presParOf" srcId="{664A772B-F357-43DD-82E2-E67F162BBC1B}" destId="{04C4D913-6C42-4E54-BE60-5556C484FED1}" srcOrd="1" destOrd="0" presId="urn:microsoft.com/office/officeart/2005/8/layout/orgChart1"/>
    <dgm:cxn modelId="{CDF7933C-D7BC-488D-A24F-47B52ADBCB66}" type="presParOf" srcId="{02129590-F50E-4A24-939A-46B0B2449407}" destId="{26944F60-2D26-42B7-A888-23A117426534}" srcOrd="1" destOrd="0" presId="urn:microsoft.com/office/officeart/2005/8/layout/orgChart1"/>
    <dgm:cxn modelId="{7BD3EA3B-4EEB-452E-A8AA-0AE0416C1B81}" type="presParOf" srcId="{02129590-F50E-4A24-939A-46B0B2449407}" destId="{42044EA6-0443-4B42-82E4-40DED9BDE4B6}" srcOrd="2" destOrd="0" presId="urn:microsoft.com/office/officeart/2005/8/layout/orgChart1"/>
    <dgm:cxn modelId="{04B9CCC4-EE54-476A-81FB-92943EBA93EB}" type="presParOf" srcId="{A3A932FD-E3F3-450F-85A3-53248A308CD5}" destId="{2BF03245-BACF-4AE0-A64D-419E91C3BCC3}" srcOrd="2" destOrd="0" presId="urn:microsoft.com/office/officeart/2005/8/layout/orgChart1"/>
    <dgm:cxn modelId="{B5A2BF9C-8EB3-4C6A-BA91-3206A9EF6430}" type="presParOf" srcId="{A3A932FD-E3F3-450F-85A3-53248A308CD5}" destId="{728D3B41-B100-4E85-AA9F-68C0465D46E9}" srcOrd="3" destOrd="0" presId="urn:microsoft.com/office/officeart/2005/8/layout/orgChart1"/>
    <dgm:cxn modelId="{5F3B8D9C-30E3-4983-9140-12D0D3EFDF87}" type="presParOf" srcId="{728D3B41-B100-4E85-AA9F-68C0465D46E9}" destId="{261789E3-EA30-4BA6-9A57-3C28F6256C8E}" srcOrd="0" destOrd="0" presId="urn:microsoft.com/office/officeart/2005/8/layout/orgChart1"/>
    <dgm:cxn modelId="{4D783651-EEF7-433A-A93B-DB532FC8A2FB}" type="presParOf" srcId="{261789E3-EA30-4BA6-9A57-3C28F6256C8E}" destId="{36E93B8B-B732-406F-AF71-D97E890ECABB}" srcOrd="0" destOrd="0" presId="urn:microsoft.com/office/officeart/2005/8/layout/orgChart1"/>
    <dgm:cxn modelId="{FEDBFED9-D6E4-4936-AE05-8D8F931BE335}" type="presParOf" srcId="{261789E3-EA30-4BA6-9A57-3C28F6256C8E}" destId="{7BBE574F-08A3-4E27-AF32-E5656C5AEE45}" srcOrd="1" destOrd="0" presId="urn:microsoft.com/office/officeart/2005/8/layout/orgChart1"/>
    <dgm:cxn modelId="{380FA733-03B9-4554-A297-8D297D33401B}" type="presParOf" srcId="{728D3B41-B100-4E85-AA9F-68C0465D46E9}" destId="{76C462A0-B99C-4F2D-9CC6-A5AF11A4BC14}" srcOrd="1" destOrd="0" presId="urn:microsoft.com/office/officeart/2005/8/layout/orgChart1"/>
    <dgm:cxn modelId="{B840A564-9AFE-4046-A361-33294A3CCA2B}" type="presParOf" srcId="{728D3B41-B100-4E85-AA9F-68C0465D46E9}" destId="{28430CC3-CDC5-4909-B571-BFCE6B3A111F}" srcOrd="2" destOrd="0" presId="urn:microsoft.com/office/officeart/2005/8/layout/orgChart1"/>
    <dgm:cxn modelId="{3606148F-EA38-46C3-BCF5-5C1647CB605D}" type="presParOf" srcId="{A3A932FD-E3F3-450F-85A3-53248A308CD5}" destId="{6E095DEC-94A5-452C-830E-6FF27846CDC4}" srcOrd="4" destOrd="0" presId="urn:microsoft.com/office/officeart/2005/8/layout/orgChart1"/>
    <dgm:cxn modelId="{7D8AF6C4-3FFC-4766-8E18-95E604E9CF04}" type="presParOf" srcId="{A3A932FD-E3F3-450F-85A3-53248A308CD5}" destId="{16E678D2-DF6B-4DFD-A1A8-7C7FE03F777A}" srcOrd="5" destOrd="0" presId="urn:microsoft.com/office/officeart/2005/8/layout/orgChart1"/>
    <dgm:cxn modelId="{D708C731-DDBC-4A66-9C2C-0D5918E0954A}" type="presParOf" srcId="{16E678D2-DF6B-4DFD-A1A8-7C7FE03F777A}" destId="{B982F87A-B87A-4BA9-A53F-BC51A308D446}" srcOrd="0" destOrd="0" presId="urn:microsoft.com/office/officeart/2005/8/layout/orgChart1"/>
    <dgm:cxn modelId="{B3D36171-2F59-4E83-8513-08164C76EF7F}" type="presParOf" srcId="{B982F87A-B87A-4BA9-A53F-BC51A308D446}" destId="{84EDD4A7-7EF6-495F-A4B5-7FABB859FB80}" srcOrd="0" destOrd="0" presId="urn:microsoft.com/office/officeart/2005/8/layout/orgChart1"/>
    <dgm:cxn modelId="{FB9FBC0A-D655-4445-8B1A-3EF76E091C5B}" type="presParOf" srcId="{B982F87A-B87A-4BA9-A53F-BC51A308D446}" destId="{A01A0AE3-AEA3-4AFB-90D7-F0F8EAD212F2}" srcOrd="1" destOrd="0" presId="urn:microsoft.com/office/officeart/2005/8/layout/orgChart1"/>
    <dgm:cxn modelId="{FFB62250-BC7C-47DF-AD7D-8694B6E9DE3D}" type="presParOf" srcId="{16E678D2-DF6B-4DFD-A1A8-7C7FE03F777A}" destId="{BCACCA6D-414D-47FA-BD63-8FAC55BC0325}" srcOrd="1" destOrd="0" presId="urn:microsoft.com/office/officeart/2005/8/layout/orgChart1"/>
    <dgm:cxn modelId="{235FBDDC-1FD4-4A41-B596-698AEFD6D8D6}" type="presParOf" srcId="{16E678D2-DF6B-4DFD-A1A8-7C7FE03F777A}" destId="{6F271D29-EBCB-43FC-A2C4-42D29C34230A}" srcOrd="2" destOrd="0" presId="urn:microsoft.com/office/officeart/2005/8/layout/orgChart1"/>
    <dgm:cxn modelId="{46792060-DBB5-4855-8587-80F4838885B3}" type="presParOf" srcId="{8FE1D736-15E7-42B8-A630-46ED4AF68BB4}" destId="{A2A3B34F-DC6D-469E-BF3F-604A25E7957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導入期</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成長期</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成熟期</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衰退期</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4" custScaleX="199575" custScaleY="155237">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4" custScaleX="199575" custScaleY="155237">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4" custScaleX="199575" custScaleY="155237">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4" custScaleX="199575" custScaleY="155237" custLinFactNeighborX="-3104" custLinFactNeighborY="-2320">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CEBE2A0C-F44F-4B40-92CC-F1940AC2CA7D}" type="presOf" srcId="{DAA43C58-D23A-420E-8913-BABFFEB08633}" destId="{76095A23-A959-4D82-8209-F4E6C9D8BD50}"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7B710C05-A103-4A83-A2FB-DE12EE087E72}" type="presOf" srcId="{990438B5-C578-48F7-9400-D2C7C6FD596E}" destId="{FA2DFF8C-377F-46BC-B51A-AE7A5145C0B7}"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B8284D63-A479-40E3-BCB2-03B368D0AF64}" type="presOf" srcId="{25902CEF-40EA-47CC-8C7F-12DECC46187A}" destId="{5A976926-F4C1-4A14-B3EE-713C690953DE}" srcOrd="0" destOrd="0" presId="urn:microsoft.com/office/officeart/2005/8/layout/default"/>
    <dgm:cxn modelId="{36FD96F0-66CC-4EC9-9A26-41DEFD5B69D2}" type="presOf" srcId="{AEFFE9C1-8DD6-4989-AAC3-0B713D2D4331}" destId="{B147493B-2ACF-4210-A434-F82BF65829C3}"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9777C9E1-E99D-44F7-8244-5393A9D90564}" type="presOf" srcId="{1B57BCC4-E97C-4E6A-AC6F-3D345A005198}" destId="{05542A5E-26ED-4234-8664-29E163BCDDA0}" srcOrd="0" destOrd="0" presId="urn:microsoft.com/office/officeart/2005/8/layout/default"/>
    <dgm:cxn modelId="{52A063C6-559F-4AAD-AF26-E46E28BA6474}" type="presParOf" srcId="{76095A23-A959-4D82-8209-F4E6C9D8BD50}" destId="{05542A5E-26ED-4234-8664-29E163BCDDA0}" srcOrd="0" destOrd="0" presId="urn:microsoft.com/office/officeart/2005/8/layout/default"/>
    <dgm:cxn modelId="{017F5A8F-CC71-4894-8C00-BE7834D7D70D}" type="presParOf" srcId="{76095A23-A959-4D82-8209-F4E6C9D8BD50}" destId="{5C5C3C28-DBB1-4E45-8E82-71B280824AC3}" srcOrd="1" destOrd="0" presId="urn:microsoft.com/office/officeart/2005/8/layout/default"/>
    <dgm:cxn modelId="{7DAAF08C-81F6-4E50-B3D9-3D71C69677D0}" type="presParOf" srcId="{76095A23-A959-4D82-8209-F4E6C9D8BD50}" destId="{FA2DFF8C-377F-46BC-B51A-AE7A5145C0B7}" srcOrd="2" destOrd="0" presId="urn:microsoft.com/office/officeart/2005/8/layout/default"/>
    <dgm:cxn modelId="{F4BC1A31-0252-4E2E-B4E0-4141CCE56CF8}" type="presParOf" srcId="{76095A23-A959-4D82-8209-F4E6C9D8BD50}" destId="{2E5BB301-3918-4EAA-B6D6-A20E41E89F31}" srcOrd="3" destOrd="0" presId="urn:microsoft.com/office/officeart/2005/8/layout/default"/>
    <dgm:cxn modelId="{5804E46B-A654-4447-81DC-E8164BBD2A9C}" type="presParOf" srcId="{76095A23-A959-4D82-8209-F4E6C9D8BD50}" destId="{B147493B-2ACF-4210-A434-F82BF65829C3}" srcOrd="4" destOrd="0" presId="urn:microsoft.com/office/officeart/2005/8/layout/default"/>
    <dgm:cxn modelId="{D62237BE-C27C-4ED5-B6B6-B7B3B854227D}" type="presParOf" srcId="{76095A23-A959-4D82-8209-F4E6C9D8BD50}" destId="{D67671A4-B6EE-45B4-A4A9-27714A682E06}" srcOrd="5" destOrd="0" presId="urn:microsoft.com/office/officeart/2005/8/layout/default"/>
    <dgm:cxn modelId="{DBD8064A-F08D-49C1-93E0-D2E1D01EB476}" type="presParOf" srcId="{76095A23-A959-4D82-8209-F4E6C9D8BD50}" destId="{5A976926-F4C1-4A14-B3EE-713C690953D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增加現有消費者的使用量</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尋找新的目標市場與顧客</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尋找產品新用途</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尋找產品新使用時機</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4" custScaleY="115194">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4" custScaleY="115194">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4" custScaleY="115194">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4" custScaleY="115194" custLinFactNeighborX="-3104" custLinFactNeighborY="-2320">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BDA63FC8-C25E-420F-AC09-153D2026354A}" type="presOf" srcId="{DAA43C58-D23A-420E-8913-BABFFEB08633}" destId="{76095A23-A959-4D82-8209-F4E6C9D8BD50}" srcOrd="0" destOrd="0" presId="urn:microsoft.com/office/officeart/2005/8/layout/default"/>
    <dgm:cxn modelId="{C2AC110E-0CC1-4875-A147-A49C43C23320}" type="presOf" srcId="{25902CEF-40EA-47CC-8C7F-12DECC46187A}" destId="{5A976926-F4C1-4A14-B3EE-713C690953DE}"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30E0FBE5-FEF2-47AB-AE65-E6680B7A73B0}" type="presOf" srcId="{990438B5-C578-48F7-9400-D2C7C6FD596E}" destId="{FA2DFF8C-377F-46BC-B51A-AE7A5145C0B7}"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A4B7744B-678F-4ADD-8BD0-BEF91BD9A557}" type="presOf" srcId="{1B57BCC4-E97C-4E6A-AC6F-3D345A005198}" destId="{05542A5E-26ED-4234-8664-29E163BCDDA0}" srcOrd="0" destOrd="0" presId="urn:microsoft.com/office/officeart/2005/8/layout/default"/>
    <dgm:cxn modelId="{7524C00A-B1E5-438C-8D8E-58C77180D61F}" type="presOf" srcId="{AEFFE9C1-8DD6-4989-AAC3-0B713D2D4331}" destId="{B147493B-2ACF-4210-A434-F82BF65829C3}" srcOrd="0" destOrd="0" presId="urn:microsoft.com/office/officeart/2005/8/layout/default"/>
    <dgm:cxn modelId="{4127AF97-FB4E-48CA-A0BC-B6A8DC35100F}" type="presParOf" srcId="{76095A23-A959-4D82-8209-F4E6C9D8BD50}" destId="{05542A5E-26ED-4234-8664-29E163BCDDA0}" srcOrd="0" destOrd="0" presId="urn:microsoft.com/office/officeart/2005/8/layout/default"/>
    <dgm:cxn modelId="{4B45BDD6-7E50-4AC9-9750-F463B49B2578}" type="presParOf" srcId="{76095A23-A959-4D82-8209-F4E6C9D8BD50}" destId="{5C5C3C28-DBB1-4E45-8E82-71B280824AC3}" srcOrd="1" destOrd="0" presId="urn:microsoft.com/office/officeart/2005/8/layout/default"/>
    <dgm:cxn modelId="{F427F3B5-A340-4B11-9406-EC7D09A36918}" type="presParOf" srcId="{76095A23-A959-4D82-8209-F4E6C9D8BD50}" destId="{FA2DFF8C-377F-46BC-B51A-AE7A5145C0B7}" srcOrd="2" destOrd="0" presId="urn:microsoft.com/office/officeart/2005/8/layout/default"/>
    <dgm:cxn modelId="{334B0916-0C35-48DA-A0C9-F4751E911403}" type="presParOf" srcId="{76095A23-A959-4D82-8209-F4E6C9D8BD50}" destId="{2E5BB301-3918-4EAA-B6D6-A20E41E89F31}" srcOrd="3" destOrd="0" presId="urn:microsoft.com/office/officeart/2005/8/layout/default"/>
    <dgm:cxn modelId="{C7A87B80-4BAF-4CDA-924D-07B14BECAD09}" type="presParOf" srcId="{76095A23-A959-4D82-8209-F4E6C9D8BD50}" destId="{B147493B-2ACF-4210-A434-F82BF65829C3}" srcOrd="4" destOrd="0" presId="urn:microsoft.com/office/officeart/2005/8/layout/default"/>
    <dgm:cxn modelId="{495E149E-D41B-42D5-94FE-D7518DC905F8}" type="presParOf" srcId="{76095A23-A959-4D82-8209-F4E6C9D8BD50}" destId="{D67671A4-B6EE-45B4-A4A9-27714A682E06}" srcOrd="5" destOrd="0" presId="urn:microsoft.com/office/officeart/2005/8/layout/default"/>
    <dgm:cxn modelId="{7BD52584-A108-4884-82EF-7B84D10A329A}" type="presParOf" srcId="{76095A23-A959-4D82-8209-F4E6C9D8BD50}" destId="{5A976926-F4C1-4A14-B3EE-713C690953D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a:solidFill>
          <a:srgbClr val="FFFF00"/>
        </a:solidFill>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建立新的配銷通路</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chemeClr val="accent1">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修改產品</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a:solidFill>
          <a:schemeClr val="bg2">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產品重新定位</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43335" custScaleY="115194" custLinFactNeighborX="-56999" custLinFactNeighborY="-5146">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32003" custScaleY="115194" custLinFactNeighborX="-6721" custLinFactNeighborY="467">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43335" custScaleY="115194" custLinFactNeighborX="47072" custLinFactNeighborY="470">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41AF9FFF-18B1-4ECF-B33E-83C96F08F36E}" type="presOf" srcId="{1B57BCC4-E97C-4E6A-AC6F-3D345A005198}" destId="{05542A5E-26ED-4234-8664-29E163BCDDA0}" srcOrd="0" destOrd="0" presId="urn:microsoft.com/office/officeart/2005/8/layout/default"/>
    <dgm:cxn modelId="{87541F72-F420-4AF0-B2DE-579A0D117AE5}" type="presOf" srcId="{990438B5-C578-48F7-9400-D2C7C6FD596E}" destId="{FA2DFF8C-377F-46BC-B51A-AE7A5145C0B7}"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A1A09391-0C52-4208-83E1-113CB8B4120A}" type="presOf" srcId="{DAA43C58-D23A-420E-8913-BABFFEB08633}" destId="{76095A23-A959-4D82-8209-F4E6C9D8BD50}"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BF569C56-525D-4FEE-98B9-2458DE9C6C69}" type="presOf" srcId="{AEFFE9C1-8DD6-4989-AAC3-0B713D2D4331}" destId="{B147493B-2ACF-4210-A434-F82BF65829C3}" srcOrd="0" destOrd="0" presId="urn:microsoft.com/office/officeart/2005/8/layout/default"/>
    <dgm:cxn modelId="{FDB36D63-41FF-4767-965C-906BCF061439}" type="presParOf" srcId="{76095A23-A959-4D82-8209-F4E6C9D8BD50}" destId="{05542A5E-26ED-4234-8664-29E163BCDDA0}" srcOrd="0" destOrd="0" presId="urn:microsoft.com/office/officeart/2005/8/layout/default"/>
    <dgm:cxn modelId="{2C9AB223-A05E-4FAC-A358-326FA866B08D}" type="presParOf" srcId="{76095A23-A959-4D82-8209-F4E6C9D8BD50}" destId="{5C5C3C28-DBB1-4E45-8E82-71B280824AC3}" srcOrd="1" destOrd="0" presId="urn:microsoft.com/office/officeart/2005/8/layout/default"/>
    <dgm:cxn modelId="{047ABA70-939E-4517-BE79-187D4462261D}" type="presParOf" srcId="{76095A23-A959-4D82-8209-F4E6C9D8BD50}" destId="{FA2DFF8C-377F-46BC-B51A-AE7A5145C0B7}" srcOrd="2" destOrd="0" presId="urn:microsoft.com/office/officeart/2005/8/layout/default"/>
    <dgm:cxn modelId="{A756434B-12B4-479C-B6C3-0D9A0618D793}" type="presParOf" srcId="{76095A23-A959-4D82-8209-F4E6C9D8BD50}" destId="{2E5BB301-3918-4EAA-B6D6-A20E41E89F31}" srcOrd="3" destOrd="0" presId="urn:microsoft.com/office/officeart/2005/8/layout/default"/>
    <dgm:cxn modelId="{565C368D-DBC8-4323-8FF9-6D9606ABB6B2}"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EAC915-AB93-4C1E-B4E9-AE94ABD9E3CD}" type="doc">
      <dgm:prSet loTypeId="urn:microsoft.com/office/officeart/2005/8/layout/orgChart1" loCatId="hierarchy" qsTypeId="urn:microsoft.com/office/officeart/2005/8/quickstyle/3d2" qsCatId="3D" csTypeId="urn:microsoft.com/office/officeart/2005/8/colors/colorful3" csCatId="colorful" phldr="1"/>
      <dgm:spPr/>
      <dgm:t>
        <a:bodyPr/>
        <a:lstStyle/>
        <a:p>
          <a:endParaRPr lang="zh-TW" altLang="en-US"/>
        </a:p>
      </dgm:t>
    </dgm:pt>
    <dgm:pt modelId="{076B81F7-F41C-4615-B800-8648CFD7C806}">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創新</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9221C8D-D765-4AB5-B66C-0EE014AEC08E}" type="parTrans" cxnId="{DE26DA1A-A765-4A94-9D39-CF9F985AA37E}">
      <dgm:prSet/>
      <dgm:spPr/>
      <dgm:t>
        <a:bodyPr/>
        <a:lstStyle/>
        <a:p>
          <a:endParaRPr lang="zh-TW" altLang="en-US"/>
        </a:p>
      </dgm:t>
    </dgm:pt>
    <dgm:pt modelId="{7056001C-D3C4-489D-9333-38DEBD3E4AD1}" type="sibTrans" cxnId="{DE26DA1A-A765-4A94-9D39-CF9F985AA37E}">
      <dgm:prSet/>
      <dgm:spPr/>
      <dgm:t>
        <a:bodyPr/>
        <a:lstStyle/>
        <a:p>
          <a:endParaRPr lang="zh-TW" altLang="en-US"/>
        </a:p>
      </dgm:t>
    </dgm:pt>
    <dgm:pt modelId="{FB480F6C-2428-40FF-A2CE-6A85106DBCCE}">
      <dgm:prSet phldrT="[文字]"/>
      <dgm:spPr>
        <a:solidFill>
          <a:srgbClr val="00B0F0"/>
        </a:solidFill>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chemeClr val="tx1"/>
              </a:solidFill>
              <a:effectLst>
                <a:outerShdw blurRad="25400" algn="tl" rotWithShape="0">
                  <a:srgbClr val="000000">
                    <a:alpha val="43000"/>
                  </a:srgbClr>
                </a:outerShdw>
              </a:effectLst>
            </a:rPr>
            <a:t>技術驅動的創新</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00570AB-3693-48B3-AB38-45138237A642}" type="parTrans" cxnId="{9A5C4C1C-F97C-42F0-9C49-9CFA26608CEE}">
      <dgm:prSet>
        <dgm:style>
          <a:lnRef idx="1">
            <a:schemeClr val="accent3"/>
          </a:lnRef>
          <a:fillRef idx="0">
            <a:schemeClr val="accent3"/>
          </a:fillRef>
          <a:effectRef idx="0">
            <a:schemeClr val="accent3"/>
          </a:effectRef>
          <a:fontRef idx="minor">
            <a:schemeClr val="tx1"/>
          </a:fontRef>
        </dgm:style>
      </dgm:prSet>
      <dgm:spPr>
        <a:solidFill>
          <a:srgbClr val="00B050"/>
        </a:solidFill>
        <a:ln>
          <a:solidFill>
            <a:srgbClr val="00B050"/>
          </a:solidFill>
        </a:ln>
      </dgm:spPr>
      <dgm:t>
        <a:bodyPr/>
        <a:lstStyle/>
        <a:p>
          <a:endParaRPr lang="zh-TW" altLang="en-US"/>
        </a:p>
      </dgm:t>
    </dgm:pt>
    <dgm:pt modelId="{459973DC-270D-4D75-889D-5E0503617313}" type="sibTrans" cxnId="{9A5C4C1C-F97C-42F0-9C49-9CFA26608CEE}">
      <dgm:prSet/>
      <dgm:spPr/>
      <dgm:t>
        <a:bodyPr/>
        <a:lstStyle/>
        <a:p>
          <a:endParaRPr lang="zh-TW" altLang="en-US"/>
        </a:p>
      </dgm:t>
    </dgm:pt>
    <dgm:pt modelId="{C32EFB97-2EC8-4E81-A891-4B17AAB94559}">
      <dgm:prSet phldrT="[文字]"/>
      <dgm:spPr>
        <a:solidFill>
          <a:srgbClr val="00B0F0"/>
        </a:solidFill>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chemeClr val="tx1"/>
              </a:solidFill>
              <a:effectLst>
                <a:outerShdw blurRad="25400" algn="tl" rotWithShape="0">
                  <a:srgbClr val="000000">
                    <a:alpha val="43000"/>
                  </a:srgbClr>
                </a:outerShdw>
              </a:effectLst>
            </a:rPr>
            <a:t>顧客驅動的創新</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D4FC56C-4B87-4953-9BB0-C6F09051CAA6}" type="parTrans" cxnId="{BBC7F6E3-412D-45EA-9D36-E4986583181B}">
      <dgm:prSet>
        <dgm:style>
          <a:lnRef idx="1">
            <a:schemeClr val="accent3"/>
          </a:lnRef>
          <a:fillRef idx="0">
            <a:schemeClr val="accent3"/>
          </a:fillRef>
          <a:effectRef idx="0">
            <a:schemeClr val="accent3"/>
          </a:effectRef>
          <a:fontRef idx="minor">
            <a:schemeClr val="tx1"/>
          </a:fontRef>
        </dgm:style>
      </dgm:prSet>
      <dgm:spPr>
        <a:solidFill>
          <a:srgbClr val="00B050"/>
        </a:solidFill>
        <a:ln>
          <a:solidFill>
            <a:srgbClr val="00B050"/>
          </a:solidFill>
        </a:ln>
      </dgm:spPr>
      <dgm:t>
        <a:bodyPr/>
        <a:lstStyle/>
        <a:p>
          <a:endParaRPr lang="zh-TW" altLang="en-US"/>
        </a:p>
      </dgm:t>
    </dgm:pt>
    <dgm:pt modelId="{97733ABC-0193-4827-BBD0-E1B631561228}" type="sibTrans" cxnId="{BBC7F6E3-412D-45EA-9D36-E4986583181B}">
      <dgm:prSet/>
      <dgm:spPr/>
      <dgm:t>
        <a:bodyPr/>
        <a:lstStyle/>
        <a:p>
          <a:endParaRPr lang="zh-TW" altLang="en-US"/>
        </a:p>
      </dgm:t>
    </dgm:pt>
    <dgm:pt modelId="{7FB17D53-BC96-4654-8148-606980F3C7C9}" type="pres">
      <dgm:prSet presAssocID="{25EAC915-AB93-4C1E-B4E9-AE94ABD9E3CD}" presName="hierChild1" presStyleCnt="0">
        <dgm:presLayoutVars>
          <dgm:orgChart val="1"/>
          <dgm:chPref val="1"/>
          <dgm:dir/>
          <dgm:animOne val="branch"/>
          <dgm:animLvl val="lvl"/>
          <dgm:resizeHandles/>
        </dgm:presLayoutVars>
      </dgm:prSet>
      <dgm:spPr/>
      <dgm:t>
        <a:bodyPr/>
        <a:lstStyle/>
        <a:p>
          <a:endParaRPr lang="zh-TW" altLang="en-US"/>
        </a:p>
      </dgm:t>
    </dgm:pt>
    <dgm:pt modelId="{8FE1D736-15E7-42B8-A630-46ED4AF68BB4}" type="pres">
      <dgm:prSet presAssocID="{076B81F7-F41C-4615-B800-8648CFD7C806}" presName="hierRoot1" presStyleCnt="0">
        <dgm:presLayoutVars>
          <dgm:hierBranch val="init"/>
        </dgm:presLayoutVars>
      </dgm:prSet>
      <dgm:spPr/>
    </dgm:pt>
    <dgm:pt modelId="{D4C486A3-A805-4BEA-AE43-D3D33B8D75D8}" type="pres">
      <dgm:prSet presAssocID="{076B81F7-F41C-4615-B800-8648CFD7C806}" presName="rootComposite1" presStyleCnt="0"/>
      <dgm:spPr/>
    </dgm:pt>
    <dgm:pt modelId="{EED14A4F-01BE-4F21-A7F0-15596D064B20}" type="pres">
      <dgm:prSet presAssocID="{076B81F7-F41C-4615-B800-8648CFD7C806}" presName="rootText1" presStyleLbl="node0" presStyleIdx="0" presStyleCnt="1" custScaleY="72137" custLinFactNeighborX="-203" custLinFactNeighborY="-3400">
        <dgm:presLayoutVars>
          <dgm:chPref val="3"/>
        </dgm:presLayoutVars>
      </dgm:prSet>
      <dgm:spPr>
        <a:prstGeom prst="roundRect">
          <a:avLst/>
        </a:prstGeom>
      </dgm:spPr>
      <dgm:t>
        <a:bodyPr/>
        <a:lstStyle/>
        <a:p>
          <a:endParaRPr lang="zh-TW" altLang="en-US"/>
        </a:p>
      </dgm:t>
    </dgm:pt>
    <dgm:pt modelId="{3B95FFE4-745A-43D0-BE03-C9B9F30195C0}" type="pres">
      <dgm:prSet presAssocID="{076B81F7-F41C-4615-B800-8648CFD7C806}" presName="rootConnector1" presStyleLbl="node1" presStyleIdx="0" presStyleCnt="0"/>
      <dgm:spPr/>
      <dgm:t>
        <a:bodyPr/>
        <a:lstStyle/>
        <a:p>
          <a:endParaRPr lang="zh-TW" altLang="en-US"/>
        </a:p>
      </dgm:t>
    </dgm:pt>
    <dgm:pt modelId="{A3A932FD-E3F3-450F-85A3-53248A308CD5}" type="pres">
      <dgm:prSet presAssocID="{076B81F7-F41C-4615-B800-8648CFD7C806}" presName="hierChild2" presStyleCnt="0"/>
      <dgm:spPr/>
    </dgm:pt>
    <dgm:pt modelId="{A5A611D5-1F79-4F44-940C-A434CE158C3A}" type="pres">
      <dgm:prSet presAssocID="{B00570AB-3693-48B3-AB38-45138237A642}" presName="Name37" presStyleLbl="parChTrans1D2" presStyleIdx="0" presStyleCnt="2"/>
      <dgm:spPr/>
      <dgm:t>
        <a:bodyPr/>
        <a:lstStyle/>
        <a:p>
          <a:endParaRPr lang="zh-TW" altLang="en-US"/>
        </a:p>
      </dgm:t>
    </dgm:pt>
    <dgm:pt modelId="{02129590-F50E-4A24-939A-46B0B2449407}" type="pres">
      <dgm:prSet presAssocID="{FB480F6C-2428-40FF-A2CE-6A85106DBCCE}" presName="hierRoot2" presStyleCnt="0">
        <dgm:presLayoutVars>
          <dgm:hierBranch val="init"/>
        </dgm:presLayoutVars>
      </dgm:prSet>
      <dgm:spPr/>
    </dgm:pt>
    <dgm:pt modelId="{664A772B-F357-43DD-82E2-E67F162BBC1B}" type="pres">
      <dgm:prSet presAssocID="{FB480F6C-2428-40FF-A2CE-6A85106DBCCE}" presName="rootComposite" presStyleCnt="0"/>
      <dgm:spPr/>
    </dgm:pt>
    <dgm:pt modelId="{458A42EC-3FDA-4976-A451-9A43DC033816}" type="pres">
      <dgm:prSet presAssocID="{FB480F6C-2428-40FF-A2CE-6A85106DBCCE}" presName="rootText" presStyleLbl="node2" presStyleIdx="0" presStyleCnt="2" custScaleX="107611" custScaleY="81873" custLinFactNeighborX="-31046" custLinFactNeighborY="25">
        <dgm:presLayoutVars>
          <dgm:chPref val="3"/>
        </dgm:presLayoutVars>
      </dgm:prSet>
      <dgm:spPr>
        <a:prstGeom prst="roundRect">
          <a:avLst/>
        </a:prstGeom>
      </dgm:spPr>
      <dgm:t>
        <a:bodyPr/>
        <a:lstStyle/>
        <a:p>
          <a:endParaRPr lang="zh-TW" altLang="en-US"/>
        </a:p>
      </dgm:t>
    </dgm:pt>
    <dgm:pt modelId="{04C4D913-6C42-4E54-BE60-5556C484FED1}" type="pres">
      <dgm:prSet presAssocID="{FB480F6C-2428-40FF-A2CE-6A85106DBCCE}" presName="rootConnector" presStyleLbl="node2" presStyleIdx="0" presStyleCnt="2"/>
      <dgm:spPr/>
      <dgm:t>
        <a:bodyPr/>
        <a:lstStyle/>
        <a:p>
          <a:endParaRPr lang="zh-TW" altLang="en-US"/>
        </a:p>
      </dgm:t>
    </dgm:pt>
    <dgm:pt modelId="{26944F60-2D26-42B7-A888-23A117426534}" type="pres">
      <dgm:prSet presAssocID="{FB480F6C-2428-40FF-A2CE-6A85106DBCCE}" presName="hierChild4" presStyleCnt="0"/>
      <dgm:spPr/>
    </dgm:pt>
    <dgm:pt modelId="{42044EA6-0443-4B42-82E4-40DED9BDE4B6}" type="pres">
      <dgm:prSet presAssocID="{FB480F6C-2428-40FF-A2CE-6A85106DBCCE}" presName="hierChild5" presStyleCnt="0"/>
      <dgm:spPr/>
    </dgm:pt>
    <dgm:pt modelId="{2BF03245-BACF-4AE0-A64D-419E91C3BCC3}" type="pres">
      <dgm:prSet presAssocID="{CD4FC56C-4B87-4953-9BB0-C6F09051CAA6}" presName="Name37" presStyleLbl="parChTrans1D2" presStyleIdx="1" presStyleCnt="2"/>
      <dgm:spPr/>
      <dgm:t>
        <a:bodyPr/>
        <a:lstStyle/>
        <a:p>
          <a:endParaRPr lang="zh-TW" altLang="en-US"/>
        </a:p>
      </dgm:t>
    </dgm:pt>
    <dgm:pt modelId="{728D3B41-B100-4E85-AA9F-68C0465D46E9}" type="pres">
      <dgm:prSet presAssocID="{C32EFB97-2EC8-4E81-A891-4B17AAB94559}" presName="hierRoot2" presStyleCnt="0">
        <dgm:presLayoutVars>
          <dgm:hierBranch val="init"/>
        </dgm:presLayoutVars>
      </dgm:prSet>
      <dgm:spPr/>
    </dgm:pt>
    <dgm:pt modelId="{261789E3-EA30-4BA6-9A57-3C28F6256C8E}" type="pres">
      <dgm:prSet presAssocID="{C32EFB97-2EC8-4E81-A891-4B17AAB94559}" presName="rootComposite" presStyleCnt="0"/>
      <dgm:spPr/>
    </dgm:pt>
    <dgm:pt modelId="{36E93B8B-B732-406F-AF71-D97E890ECABB}" type="pres">
      <dgm:prSet presAssocID="{C32EFB97-2EC8-4E81-A891-4B17AAB94559}" presName="rootText" presStyleLbl="node2" presStyleIdx="1" presStyleCnt="2" custScaleX="113756" custScaleY="81873" custLinFactNeighborX="35471" custLinFactNeighborY="25">
        <dgm:presLayoutVars>
          <dgm:chPref val="3"/>
        </dgm:presLayoutVars>
      </dgm:prSet>
      <dgm:spPr>
        <a:prstGeom prst="roundRect">
          <a:avLst/>
        </a:prstGeom>
      </dgm:spPr>
      <dgm:t>
        <a:bodyPr/>
        <a:lstStyle/>
        <a:p>
          <a:endParaRPr lang="zh-TW" altLang="en-US"/>
        </a:p>
      </dgm:t>
    </dgm:pt>
    <dgm:pt modelId="{7BBE574F-08A3-4E27-AF32-E5656C5AEE45}" type="pres">
      <dgm:prSet presAssocID="{C32EFB97-2EC8-4E81-A891-4B17AAB94559}" presName="rootConnector" presStyleLbl="node2" presStyleIdx="1" presStyleCnt="2"/>
      <dgm:spPr/>
      <dgm:t>
        <a:bodyPr/>
        <a:lstStyle/>
        <a:p>
          <a:endParaRPr lang="zh-TW" altLang="en-US"/>
        </a:p>
      </dgm:t>
    </dgm:pt>
    <dgm:pt modelId="{76C462A0-B99C-4F2D-9CC6-A5AF11A4BC14}" type="pres">
      <dgm:prSet presAssocID="{C32EFB97-2EC8-4E81-A891-4B17AAB94559}" presName="hierChild4" presStyleCnt="0"/>
      <dgm:spPr/>
    </dgm:pt>
    <dgm:pt modelId="{28430CC3-CDC5-4909-B571-BFCE6B3A111F}" type="pres">
      <dgm:prSet presAssocID="{C32EFB97-2EC8-4E81-A891-4B17AAB94559}" presName="hierChild5" presStyleCnt="0"/>
      <dgm:spPr/>
    </dgm:pt>
    <dgm:pt modelId="{A2A3B34F-DC6D-469E-BF3F-604A25E79570}" type="pres">
      <dgm:prSet presAssocID="{076B81F7-F41C-4615-B800-8648CFD7C806}" presName="hierChild3" presStyleCnt="0"/>
      <dgm:spPr/>
    </dgm:pt>
  </dgm:ptLst>
  <dgm:cxnLst>
    <dgm:cxn modelId="{9A5C4C1C-F97C-42F0-9C49-9CFA26608CEE}" srcId="{076B81F7-F41C-4615-B800-8648CFD7C806}" destId="{FB480F6C-2428-40FF-A2CE-6A85106DBCCE}" srcOrd="0" destOrd="0" parTransId="{B00570AB-3693-48B3-AB38-45138237A642}" sibTransId="{459973DC-270D-4D75-889D-5E0503617313}"/>
    <dgm:cxn modelId="{39AB7763-FDB5-430A-9E91-2FBBF0907072}" type="presOf" srcId="{CD4FC56C-4B87-4953-9BB0-C6F09051CAA6}" destId="{2BF03245-BACF-4AE0-A64D-419E91C3BCC3}" srcOrd="0" destOrd="0" presId="urn:microsoft.com/office/officeart/2005/8/layout/orgChart1"/>
    <dgm:cxn modelId="{BA23561D-0965-462C-AAE8-EC6FF787CB48}" type="presOf" srcId="{B00570AB-3693-48B3-AB38-45138237A642}" destId="{A5A611D5-1F79-4F44-940C-A434CE158C3A}" srcOrd="0" destOrd="0" presId="urn:microsoft.com/office/officeart/2005/8/layout/orgChart1"/>
    <dgm:cxn modelId="{BBC7F6E3-412D-45EA-9D36-E4986583181B}" srcId="{076B81F7-F41C-4615-B800-8648CFD7C806}" destId="{C32EFB97-2EC8-4E81-A891-4B17AAB94559}" srcOrd="1" destOrd="0" parTransId="{CD4FC56C-4B87-4953-9BB0-C6F09051CAA6}" sibTransId="{97733ABC-0193-4827-BBD0-E1B631561228}"/>
    <dgm:cxn modelId="{C701CCAD-A02B-48AE-96E1-BBAD0C438FE6}" type="presOf" srcId="{076B81F7-F41C-4615-B800-8648CFD7C806}" destId="{EED14A4F-01BE-4F21-A7F0-15596D064B20}" srcOrd="0" destOrd="0" presId="urn:microsoft.com/office/officeart/2005/8/layout/orgChart1"/>
    <dgm:cxn modelId="{6F675E05-31E8-41C5-91FB-FC0B9A62BE38}" type="presOf" srcId="{FB480F6C-2428-40FF-A2CE-6A85106DBCCE}" destId="{04C4D913-6C42-4E54-BE60-5556C484FED1}" srcOrd="1" destOrd="0" presId="urn:microsoft.com/office/officeart/2005/8/layout/orgChart1"/>
    <dgm:cxn modelId="{6B7D56AA-7FA9-4BBB-AFA1-7865277EB633}" type="presOf" srcId="{C32EFB97-2EC8-4E81-A891-4B17AAB94559}" destId="{36E93B8B-B732-406F-AF71-D97E890ECABB}" srcOrd="0" destOrd="0" presId="urn:microsoft.com/office/officeart/2005/8/layout/orgChart1"/>
    <dgm:cxn modelId="{DE26DA1A-A765-4A94-9D39-CF9F985AA37E}" srcId="{25EAC915-AB93-4C1E-B4E9-AE94ABD9E3CD}" destId="{076B81F7-F41C-4615-B800-8648CFD7C806}" srcOrd="0" destOrd="0" parTransId="{59221C8D-D765-4AB5-B66C-0EE014AEC08E}" sibTransId="{7056001C-D3C4-489D-9333-38DEBD3E4AD1}"/>
    <dgm:cxn modelId="{333883DF-E32F-4A87-AF28-2892DB8F8A23}" type="presOf" srcId="{25EAC915-AB93-4C1E-B4E9-AE94ABD9E3CD}" destId="{7FB17D53-BC96-4654-8148-606980F3C7C9}" srcOrd="0" destOrd="0" presId="urn:microsoft.com/office/officeart/2005/8/layout/orgChart1"/>
    <dgm:cxn modelId="{0E8F21F5-581C-4D4F-B7C9-BAE0935B4EA2}" type="presOf" srcId="{076B81F7-F41C-4615-B800-8648CFD7C806}" destId="{3B95FFE4-745A-43D0-BE03-C9B9F30195C0}" srcOrd="1" destOrd="0" presId="urn:microsoft.com/office/officeart/2005/8/layout/orgChart1"/>
    <dgm:cxn modelId="{78960265-EBF2-4590-BFC8-67E2535340FA}" type="presOf" srcId="{C32EFB97-2EC8-4E81-A891-4B17AAB94559}" destId="{7BBE574F-08A3-4E27-AF32-E5656C5AEE45}" srcOrd="1" destOrd="0" presId="urn:microsoft.com/office/officeart/2005/8/layout/orgChart1"/>
    <dgm:cxn modelId="{156629B7-C097-4F45-9723-EAB52A26CA8F}" type="presOf" srcId="{FB480F6C-2428-40FF-A2CE-6A85106DBCCE}" destId="{458A42EC-3FDA-4976-A451-9A43DC033816}" srcOrd="0" destOrd="0" presId="urn:microsoft.com/office/officeart/2005/8/layout/orgChart1"/>
    <dgm:cxn modelId="{A54B3A64-3DCD-4D93-83E6-684747135A46}" type="presParOf" srcId="{7FB17D53-BC96-4654-8148-606980F3C7C9}" destId="{8FE1D736-15E7-42B8-A630-46ED4AF68BB4}" srcOrd="0" destOrd="0" presId="urn:microsoft.com/office/officeart/2005/8/layout/orgChart1"/>
    <dgm:cxn modelId="{69E9B996-E601-4F1F-BE19-BD8DDF8760AD}" type="presParOf" srcId="{8FE1D736-15E7-42B8-A630-46ED4AF68BB4}" destId="{D4C486A3-A805-4BEA-AE43-D3D33B8D75D8}" srcOrd="0" destOrd="0" presId="urn:microsoft.com/office/officeart/2005/8/layout/orgChart1"/>
    <dgm:cxn modelId="{0F22AD7C-8D47-4BDB-8D65-0A79C0D28AC7}" type="presParOf" srcId="{D4C486A3-A805-4BEA-AE43-D3D33B8D75D8}" destId="{EED14A4F-01BE-4F21-A7F0-15596D064B20}" srcOrd="0" destOrd="0" presId="urn:microsoft.com/office/officeart/2005/8/layout/orgChart1"/>
    <dgm:cxn modelId="{80FC94F8-C583-42A2-99A0-37CD3F022250}" type="presParOf" srcId="{D4C486A3-A805-4BEA-AE43-D3D33B8D75D8}" destId="{3B95FFE4-745A-43D0-BE03-C9B9F30195C0}" srcOrd="1" destOrd="0" presId="urn:microsoft.com/office/officeart/2005/8/layout/orgChart1"/>
    <dgm:cxn modelId="{08A7D827-7B05-41FB-9FE9-42A5BCD62100}" type="presParOf" srcId="{8FE1D736-15E7-42B8-A630-46ED4AF68BB4}" destId="{A3A932FD-E3F3-450F-85A3-53248A308CD5}" srcOrd="1" destOrd="0" presId="urn:microsoft.com/office/officeart/2005/8/layout/orgChart1"/>
    <dgm:cxn modelId="{886916FE-8841-48E4-844D-9A478601BE3C}" type="presParOf" srcId="{A3A932FD-E3F3-450F-85A3-53248A308CD5}" destId="{A5A611D5-1F79-4F44-940C-A434CE158C3A}" srcOrd="0" destOrd="0" presId="urn:microsoft.com/office/officeart/2005/8/layout/orgChart1"/>
    <dgm:cxn modelId="{B12DEDA0-B967-49C1-A414-A0AF07E008DA}" type="presParOf" srcId="{A3A932FD-E3F3-450F-85A3-53248A308CD5}" destId="{02129590-F50E-4A24-939A-46B0B2449407}" srcOrd="1" destOrd="0" presId="urn:microsoft.com/office/officeart/2005/8/layout/orgChart1"/>
    <dgm:cxn modelId="{F51B835B-1100-439D-B96E-81E2FE5CCC68}" type="presParOf" srcId="{02129590-F50E-4A24-939A-46B0B2449407}" destId="{664A772B-F357-43DD-82E2-E67F162BBC1B}" srcOrd="0" destOrd="0" presId="urn:microsoft.com/office/officeart/2005/8/layout/orgChart1"/>
    <dgm:cxn modelId="{AEDC902E-55F6-428E-9AB0-B1999CDED7C2}" type="presParOf" srcId="{664A772B-F357-43DD-82E2-E67F162BBC1B}" destId="{458A42EC-3FDA-4976-A451-9A43DC033816}" srcOrd="0" destOrd="0" presId="urn:microsoft.com/office/officeart/2005/8/layout/orgChart1"/>
    <dgm:cxn modelId="{5E7F82D1-A1A6-4454-A010-2CF2DFF9A941}" type="presParOf" srcId="{664A772B-F357-43DD-82E2-E67F162BBC1B}" destId="{04C4D913-6C42-4E54-BE60-5556C484FED1}" srcOrd="1" destOrd="0" presId="urn:microsoft.com/office/officeart/2005/8/layout/orgChart1"/>
    <dgm:cxn modelId="{7C71320E-B8DA-481F-9A52-AC564D58F02C}" type="presParOf" srcId="{02129590-F50E-4A24-939A-46B0B2449407}" destId="{26944F60-2D26-42B7-A888-23A117426534}" srcOrd="1" destOrd="0" presId="urn:microsoft.com/office/officeart/2005/8/layout/orgChart1"/>
    <dgm:cxn modelId="{C535F252-A907-4C28-8446-7D954D56E696}" type="presParOf" srcId="{02129590-F50E-4A24-939A-46B0B2449407}" destId="{42044EA6-0443-4B42-82E4-40DED9BDE4B6}" srcOrd="2" destOrd="0" presId="urn:microsoft.com/office/officeart/2005/8/layout/orgChart1"/>
    <dgm:cxn modelId="{7ECAB828-7812-45A2-9200-9023A6884B3B}" type="presParOf" srcId="{A3A932FD-E3F3-450F-85A3-53248A308CD5}" destId="{2BF03245-BACF-4AE0-A64D-419E91C3BCC3}" srcOrd="2" destOrd="0" presId="urn:microsoft.com/office/officeart/2005/8/layout/orgChart1"/>
    <dgm:cxn modelId="{87C45149-9E60-4C24-81B3-C43483B2A128}" type="presParOf" srcId="{A3A932FD-E3F3-450F-85A3-53248A308CD5}" destId="{728D3B41-B100-4E85-AA9F-68C0465D46E9}" srcOrd="3" destOrd="0" presId="urn:microsoft.com/office/officeart/2005/8/layout/orgChart1"/>
    <dgm:cxn modelId="{49326D07-162E-4AF1-A82E-42526FC28EB1}" type="presParOf" srcId="{728D3B41-B100-4E85-AA9F-68C0465D46E9}" destId="{261789E3-EA30-4BA6-9A57-3C28F6256C8E}" srcOrd="0" destOrd="0" presId="urn:microsoft.com/office/officeart/2005/8/layout/orgChart1"/>
    <dgm:cxn modelId="{DE54AED2-D399-4CF5-9932-0DD378A09DEC}" type="presParOf" srcId="{261789E3-EA30-4BA6-9A57-3C28F6256C8E}" destId="{36E93B8B-B732-406F-AF71-D97E890ECABB}" srcOrd="0" destOrd="0" presId="urn:microsoft.com/office/officeart/2005/8/layout/orgChart1"/>
    <dgm:cxn modelId="{185F32FD-F59C-4466-9CCF-67BCE5EF2066}" type="presParOf" srcId="{261789E3-EA30-4BA6-9A57-3C28F6256C8E}" destId="{7BBE574F-08A3-4E27-AF32-E5656C5AEE45}" srcOrd="1" destOrd="0" presId="urn:microsoft.com/office/officeart/2005/8/layout/orgChart1"/>
    <dgm:cxn modelId="{0A76D193-6047-462A-8924-60679480770F}" type="presParOf" srcId="{728D3B41-B100-4E85-AA9F-68C0465D46E9}" destId="{76C462A0-B99C-4F2D-9CC6-A5AF11A4BC14}" srcOrd="1" destOrd="0" presId="urn:microsoft.com/office/officeart/2005/8/layout/orgChart1"/>
    <dgm:cxn modelId="{078CBB11-5027-4569-A9AC-886BB1C7DE89}" type="presParOf" srcId="{728D3B41-B100-4E85-AA9F-68C0465D46E9}" destId="{28430CC3-CDC5-4909-B571-BFCE6B3A111F}" srcOrd="2" destOrd="0" presId="urn:microsoft.com/office/officeart/2005/8/layout/orgChart1"/>
    <dgm:cxn modelId="{806EC73E-02AA-4CDA-9D76-09318142D4FE}" type="presParOf" srcId="{8FE1D736-15E7-42B8-A630-46ED4AF68BB4}" destId="{A2A3B34F-DC6D-469E-BF3F-604A25E7957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chemeClr val="tx1"/>
              </a:solidFill>
              <a:effectLst>
                <a:outerShdw blurRad="25400" algn="tl" rotWithShape="0">
                  <a:srgbClr val="000000">
                    <a:alpha val="43000"/>
                  </a:srgbClr>
                </a:outerShdw>
              </a:effectLst>
            </a:rPr>
            <a:t>新的產品</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990438B5-C578-48F7-9400-D2C7C6FD596E}">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新產品類</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EFFE9C1-8DD6-4989-AAC3-0B713D2D4331}">
      <dgm:prSet phldrT="[文字]"/>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chemeClr val="tx1"/>
              </a:solidFill>
              <a:effectLst>
                <a:outerShdw blurRad="25400" algn="tl" rotWithShape="0">
                  <a:srgbClr val="000000">
                    <a:alpha val="43000"/>
                  </a:srgbClr>
                </a:outerShdw>
              </a:effectLst>
            </a:rPr>
            <a:t>現有產品線的新增產品</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25902CEF-40EA-47CC-8C7F-12DECC46187A}">
      <dgm:prSet phldrT="[文字]"/>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chemeClr val="tx1"/>
              </a:solidFill>
              <a:effectLst>
                <a:outerShdw blurRad="25400" algn="tl" rotWithShape="0">
                  <a:srgbClr val="000000">
                    <a:alpha val="43000"/>
                  </a:srgbClr>
                </a:outerShdw>
              </a:effectLst>
            </a:rPr>
            <a:t>現有產品的改善</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16EC3F02-A1ED-4FB6-ADF3-D528E4E9F080}">
      <dgm:prSet phldrT="[文字]"/>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chemeClr val="tx1"/>
              </a:solidFill>
              <a:effectLst>
                <a:outerShdw blurRad="25400" algn="tl" rotWithShape="0">
                  <a:srgbClr val="000000">
                    <a:alpha val="43000"/>
                  </a:srgbClr>
                </a:outerShdw>
              </a:effectLst>
            </a:rPr>
            <a:t>產品重新定位</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BD20F45-5DF4-4A2B-A9A1-4C2EF25CCA2F}">
      <dgm:prSet phldrT="[文字]"/>
      <dgm:spPr/>
      <dgm:t>
        <a:bodyPr>
          <a:scene3d>
            <a:camera prst="orthographicFront"/>
            <a:lightRig rig="soft" dir="t">
              <a:rot lat="0" lon="0" rev="10800000"/>
            </a:lightRig>
          </a:scene3d>
          <a:sp3d>
            <a:bevelT w="27940" h="12700"/>
            <a:contourClr>
              <a:srgbClr val="DDDDDD"/>
            </a:contourClr>
          </a:sp3d>
        </a:bodyPr>
        <a:lstStyle/>
        <a:p>
          <a:r>
            <a:rPr lang="zh-TW" b="1" cap="none" spc="150" dirty="0" smtClean="0">
              <a:ln w="11430"/>
              <a:solidFill>
                <a:schemeClr val="tx1"/>
              </a:solidFill>
              <a:effectLst>
                <a:outerShdw blurRad="25400" algn="tl" rotWithShape="0">
                  <a:srgbClr val="000000">
                    <a:alpha val="43000"/>
                  </a:srgbClr>
                </a:outerShdw>
              </a:effectLst>
            </a:rPr>
            <a:t>調降現有產品的價格</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D637F85-11DD-4CAF-A97D-0D2E7A30BD77}" type="parTrans" cxnId="{BC735E32-F684-4E7C-9212-82ED7E010769}">
      <dgm:prSet/>
      <dgm:spPr/>
      <dgm:t>
        <a:bodyPr/>
        <a:lstStyle/>
        <a:p>
          <a:endParaRPr lang="zh-TW" altLang="en-US"/>
        </a:p>
      </dgm:t>
    </dgm:pt>
    <dgm:pt modelId="{F1C3D282-27F1-41CF-8FEF-8F1E8D68131E}" type="sibTrans" cxnId="{BC735E32-F684-4E7C-9212-82ED7E010769}">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6" custScaleY="85601">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6" custScaleY="85601">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6" custScaleY="85601">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6" custScaleY="85601" custLinFactNeighborX="-399" custLinFactNeighborY="-8333">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6" custScaleY="85601" custLinFactNeighborX="-399" custLinFactNeighborY="-8333">
        <dgm:presLayoutVars>
          <dgm:bulletEnabled val="1"/>
        </dgm:presLayoutVars>
      </dgm:prSet>
      <dgm:spPr>
        <a:prstGeom prst="roundRect">
          <a:avLst/>
        </a:prstGeom>
      </dgm:spPr>
      <dgm:t>
        <a:bodyPr/>
        <a:lstStyle/>
        <a:p>
          <a:endParaRPr lang="zh-TW" altLang="en-US"/>
        </a:p>
      </dgm:t>
    </dgm:pt>
    <dgm:pt modelId="{589DE81E-BE91-44E6-B947-950AA3B7E162}" type="pres">
      <dgm:prSet presAssocID="{45D76764-9C88-4638-89CD-42EC5F4FF794}" presName="sibTrans" presStyleCnt="0"/>
      <dgm:spPr/>
    </dgm:pt>
    <dgm:pt modelId="{41E56F4A-3D74-418A-9C16-B33637E63C2B}" type="pres">
      <dgm:prSet presAssocID="{CBD20F45-5DF4-4A2B-A9A1-4C2EF25CCA2F}" presName="node" presStyleLbl="node1" presStyleIdx="5" presStyleCnt="6" custScaleY="85601" custLinFactNeighborX="-399" custLinFactNeighborY="-8333">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D307D69B-D4F3-4238-978A-5F48549C856F}" type="presOf" srcId="{25902CEF-40EA-47CC-8C7F-12DECC46187A}" destId="{5A976926-F4C1-4A14-B3EE-713C690953DE}" srcOrd="0" destOrd="0" presId="urn:microsoft.com/office/officeart/2005/8/layout/default"/>
    <dgm:cxn modelId="{59BC234C-D7A7-43D5-9D13-12C7BC58F71A}" srcId="{DAA43C58-D23A-420E-8913-BABFFEB08633}" destId="{16EC3F02-A1ED-4FB6-ADF3-D528E4E9F080}" srcOrd="4" destOrd="0" parTransId="{69ECB786-1183-4EE3-A66B-9243F1D9FBFD}" sibTransId="{45D76764-9C88-4638-89CD-42EC5F4FF794}"/>
    <dgm:cxn modelId="{5A433B42-279B-4F70-848F-F8E4D4DB1873}" type="presOf" srcId="{990438B5-C578-48F7-9400-D2C7C6FD596E}" destId="{FA2DFF8C-377F-46BC-B51A-AE7A5145C0B7}"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18DA1E2E-81EF-4DFE-808E-A8D99E90703D}" type="presOf" srcId="{DAA43C58-D23A-420E-8913-BABFFEB08633}" destId="{76095A23-A959-4D82-8209-F4E6C9D8BD50}" srcOrd="0" destOrd="0" presId="urn:microsoft.com/office/officeart/2005/8/layout/default"/>
    <dgm:cxn modelId="{BC735E32-F684-4E7C-9212-82ED7E010769}" srcId="{DAA43C58-D23A-420E-8913-BABFFEB08633}" destId="{CBD20F45-5DF4-4A2B-A9A1-4C2EF25CCA2F}" srcOrd="5" destOrd="0" parTransId="{0D637F85-11DD-4CAF-A97D-0D2E7A30BD77}" sibTransId="{F1C3D282-27F1-41CF-8FEF-8F1E8D68131E}"/>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9D4DD012-14B3-4A38-AD16-48DF2E9B98C6}" type="presOf" srcId="{1B57BCC4-E97C-4E6A-AC6F-3D345A005198}" destId="{05542A5E-26ED-4234-8664-29E163BCDDA0}" srcOrd="0" destOrd="0" presId="urn:microsoft.com/office/officeart/2005/8/layout/default"/>
    <dgm:cxn modelId="{BFC2E3A4-E259-40F9-B5CA-34159BD9CB26}" type="presOf" srcId="{CBD20F45-5DF4-4A2B-A9A1-4C2EF25CCA2F}" destId="{41E56F4A-3D74-418A-9C16-B33637E63C2B}" srcOrd="0" destOrd="0" presId="urn:microsoft.com/office/officeart/2005/8/layout/default"/>
    <dgm:cxn modelId="{8558036C-19BB-403F-B58E-1A579A75FFFA}" type="presOf" srcId="{AEFFE9C1-8DD6-4989-AAC3-0B713D2D4331}" destId="{B147493B-2ACF-4210-A434-F82BF65829C3}" srcOrd="0" destOrd="0" presId="urn:microsoft.com/office/officeart/2005/8/layout/default"/>
    <dgm:cxn modelId="{E91F2A8F-C690-472A-91DD-8C9B4B59982A}" type="presOf" srcId="{16EC3F02-A1ED-4FB6-ADF3-D528E4E9F080}" destId="{519E7015-12AB-4743-AE72-8327EFD0B7ED}" srcOrd="0" destOrd="0" presId="urn:microsoft.com/office/officeart/2005/8/layout/default"/>
    <dgm:cxn modelId="{6A1AD7C4-522B-4F34-8839-384EAA0BDB13}" type="presParOf" srcId="{76095A23-A959-4D82-8209-F4E6C9D8BD50}" destId="{05542A5E-26ED-4234-8664-29E163BCDDA0}" srcOrd="0" destOrd="0" presId="urn:microsoft.com/office/officeart/2005/8/layout/default"/>
    <dgm:cxn modelId="{406B2D94-13F8-46A5-B3F8-0C77D3EDF6C3}" type="presParOf" srcId="{76095A23-A959-4D82-8209-F4E6C9D8BD50}" destId="{5C5C3C28-DBB1-4E45-8E82-71B280824AC3}" srcOrd="1" destOrd="0" presId="urn:microsoft.com/office/officeart/2005/8/layout/default"/>
    <dgm:cxn modelId="{1AD60146-EDBC-48E8-81CF-850DD473AA56}" type="presParOf" srcId="{76095A23-A959-4D82-8209-F4E6C9D8BD50}" destId="{FA2DFF8C-377F-46BC-B51A-AE7A5145C0B7}" srcOrd="2" destOrd="0" presId="urn:microsoft.com/office/officeart/2005/8/layout/default"/>
    <dgm:cxn modelId="{14BB2410-686E-473C-A791-57A210068781}" type="presParOf" srcId="{76095A23-A959-4D82-8209-F4E6C9D8BD50}" destId="{2E5BB301-3918-4EAA-B6D6-A20E41E89F31}" srcOrd="3" destOrd="0" presId="urn:microsoft.com/office/officeart/2005/8/layout/default"/>
    <dgm:cxn modelId="{17648166-260D-4D0B-B788-0D00DF2FE321}" type="presParOf" srcId="{76095A23-A959-4D82-8209-F4E6C9D8BD50}" destId="{B147493B-2ACF-4210-A434-F82BF65829C3}" srcOrd="4" destOrd="0" presId="urn:microsoft.com/office/officeart/2005/8/layout/default"/>
    <dgm:cxn modelId="{FC793367-CDEB-45F8-A094-43D69351DEB3}" type="presParOf" srcId="{76095A23-A959-4D82-8209-F4E6C9D8BD50}" destId="{D67671A4-B6EE-45B4-A4A9-27714A682E06}" srcOrd="5" destOrd="0" presId="urn:microsoft.com/office/officeart/2005/8/layout/default"/>
    <dgm:cxn modelId="{257AA472-C39A-419C-9DF8-7AD08D14085B}" type="presParOf" srcId="{76095A23-A959-4D82-8209-F4E6C9D8BD50}" destId="{5A976926-F4C1-4A14-B3EE-713C690953DE}" srcOrd="6" destOrd="0" presId="urn:microsoft.com/office/officeart/2005/8/layout/default"/>
    <dgm:cxn modelId="{EEB5D265-958F-4708-B058-037FCBF3EAE4}" type="presParOf" srcId="{76095A23-A959-4D82-8209-F4E6C9D8BD50}" destId="{16A1044C-5A23-4DDC-9F74-CC0A79B401EA}" srcOrd="7" destOrd="0" presId="urn:microsoft.com/office/officeart/2005/8/layout/default"/>
    <dgm:cxn modelId="{81E47030-0388-41F9-8F07-0B4CE2616FDC}" type="presParOf" srcId="{76095A23-A959-4D82-8209-F4E6C9D8BD50}" destId="{519E7015-12AB-4743-AE72-8327EFD0B7ED}" srcOrd="8" destOrd="0" presId="urn:microsoft.com/office/officeart/2005/8/layout/default"/>
    <dgm:cxn modelId="{9FD7311F-C12B-4592-A2CB-24E1992D036C}" type="presParOf" srcId="{76095A23-A959-4D82-8209-F4E6C9D8BD50}" destId="{589DE81E-BE91-44E6-B947-950AA3B7E162}" srcOrd="9" destOrd="0" presId="urn:microsoft.com/office/officeart/2005/8/layout/default"/>
    <dgm:cxn modelId="{F34ED205-810B-42B3-9BC7-1A53C705F4D8}" type="presParOf" srcId="{76095A23-A959-4D82-8209-F4E6C9D8BD50}" destId="{41E56F4A-3D74-418A-9C16-B33637E63C2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cap="none" spc="150" dirty="0">
            <a:ln w="11430"/>
            <a:solidFill>
              <a:srgbClr val="FFFF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sz="2000" b="1" cap="none" spc="150">
            <a:ln w="11430"/>
            <a:solidFill>
              <a:srgbClr val="F8F8F8"/>
            </a:solidFill>
            <a:effectLst>
              <a:outerShdw blurRad="25400" algn="tl" rotWithShape="0">
                <a:srgbClr val="000000">
                  <a:alpha val="43000"/>
                </a:srgbClr>
              </a:outerShdw>
            </a:effectLst>
          </a:endParaRPr>
        </a:p>
      </dgm:t>
    </dgm:pt>
    <dgm:pt modelId="{F9CDBA19-2639-4438-A67D-C2BEB95EFBB2}">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35EBC2D1-4258-4010-89F6-EFEA1337589D}" type="parTrans" cxnId="{763D87D0-BE51-47F7-9834-49E138955157}">
      <dgm:prSet/>
      <dgm:spPr/>
      <dgm:t>
        <a:bodyPr/>
        <a:lstStyle/>
        <a:p>
          <a:endParaRPr lang="zh-TW" altLang="en-US" sz="2000"/>
        </a:p>
      </dgm:t>
    </dgm:pt>
    <dgm:pt modelId="{811DC482-B1B3-429A-B604-D858A5D3BF9A}" type="sibTrans" cxnId="{763D87D0-BE51-47F7-9834-49E138955157}">
      <dgm:prSet/>
      <dgm:spPr/>
      <dgm:t>
        <a:bodyPr/>
        <a:lstStyle/>
        <a:p>
          <a:endParaRPr lang="zh-TW" altLang="en-US" sz="2000"/>
        </a:p>
      </dgm:t>
    </dgm:pt>
    <dgm:pt modelId="{F8D2644E-F3BB-4FE8-8354-A72083AF79D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cap="none" spc="150" dirty="0">
            <a:ln w="11430"/>
            <a:solidFill>
              <a:schemeClr val="tx1"/>
            </a:solidFill>
            <a:effectLst>
              <a:outerShdw blurRad="25400" algn="tl" rotWithShape="0">
                <a:srgbClr val="000000">
                  <a:alpha val="43000"/>
                </a:srgbClr>
              </a:outerShdw>
            </a:effectLst>
          </a:endParaRPr>
        </a:p>
      </dgm:t>
    </dgm:pt>
    <dgm:pt modelId="{7DCFA50E-D672-4CA0-9C01-2C6A3617F99E}" type="parTrans" cxnId="{03F6E64F-2806-4385-BA35-09339558F016}">
      <dgm:prSet/>
      <dgm:spPr/>
      <dgm:t>
        <a:bodyPr/>
        <a:lstStyle/>
        <a:p>
          <a:endParaRPr lang="zh-TW" altLang="en-US" sz="2000"/>
        </a:p>
      </dgm:t>
    </dgm:pt>
    <dgm:pt modelId="{9E5A90BF-7C29-4C6E-BADF-7F708419F9E5}" type="sibTrans" cxnId="{03F6E64F-2806-4385-BA35-09339558F016}">
      <dgm:prSet/>
      <dgm:spPr/>
      <dgm:t>
        <a:bodyPr/>
        <a:lstStyle/>
        <a:p>
          <a:endParaRPr lang="zh-TW" altLang="en-US" sz="2000"/>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2ED4928-8881-4A59-9274-0850B08A5820}" type="pres">
      <dgm:prSet presAssocID="{CDFD2A5D-B0D1-4D17-A09F-91C885A0B343}" presName="spacer" presStyleCnt="0"/>
      <dgm:spPr/>
    </dgm:pt>
    <dgm:pt modelId="{07497B65-0143-4F94-BC20-1A8DC2C58E29}" type="pres">
      <dgm:prSet presAssocID="{F8D2644E-F3BB-4FE8-8354-A72083AF79DE}" presName="parentText" presStyleLbl="node1" presStyleIdx="4" presStyleCnt="6">
        <dgm:presLayoutVars>
          <dgm:chMax val="0"/>
          <dgm:bulletEnabled val="1"/>
        </dgm:presLayoutVars>
      </dgm:prSet>
      <dgm:spPr/>
      <dgm:t>
        <a:bodyPr/>
        <a:lstStyle/>
        <a:p>
          <a:endParaRPr lang="zh-TW" altLang="en-US"/>
        </a:p>
      </dgm:t>
    </dgm:pt>
    <dgm:pt modelId="{7AB014E9-FDDA-402C-85C2-4E6DA684DCA2}" type="pres">
      <dgm:prSet presAssocID="{9E5A90BF-7C29-4C6E-BADF-7F708419F9E5}" presName="spacer" presStyleCnt="0"/>
      <dgm:spPr/>
    </dgm:pt>
    <dgm:pt modelId="{2EC25530-CF87-4EBD-8EA3-F2847F5386BA}" type="pres">
      <dgm:prSet presAssocID="{F9CDBA19-2639-4438-A67D-C2BEB95EFBB2}" presName="parentText" presStyleLbl="node1" presStyleIdx="5" presStyleCnt="6">
        <dgm:presLayoutVars>
          <dgm:chMax val="0"/>
          <dgm:bulletEnabled val="1"/>
        </dgm:presLayoutVars>
      </dgm:prSet>
      <dgm:spPr/>
      <dgm:t>
        <a:bodyPr/>
        <a:lstStyle/>
        <a:p>
          <a:endParaRPr lang="zh-TW" altLang="en-US"/>
        </a:p>
      </dgm:t>
    </dgm:pt>
  </dgm:ptLst>
  <dgm:cxnLst>
    <dgm:cxn modelId="{6D108077-93F2-4723-84B8-3975FCA6E032}" type="presOf" srcId="{F9CDBA19-2639-4438-A67D-C2BEB95EFBB2}" destId="{2EC25530-CF87-4EBD-8EA3-F2847F5386BA}" srcOrd="0" destOrd="0" presId="urn:microsoft.com/office/officeart/2005/8/layout/vList2"/>
    <dgm:cxn modelId="{49F1A652-B831-4DFB-9FD3-B7F3164B7E8D}" type="presOf" srcId="{6EE1F8CB-366B-4837-A5B3-E150B7996724}" destId="{A541DA28-CDCD-489A-9F84-11D61EC9A3FF}"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7932BCF7-47C8-41E9-8B36-82BBA4AD8D33}" type="presOf" srcId="{21874C3B-E6F9-46BE-BBA7-51B3A98F393E}" destId="{48045E5C-A433-40C5-A9A1-1F2ACC2731E6}" srcOrd="0" destOrd="0" presId="urn:microsoft.com/office/officeart/2005/8/layout/vList2"/>
    <dgm:cxn modelId="{EFD28185-BF1D-44A8-8BD6-FD8F1DFC2ACC}" type="presOf" srcId="{F8D2644E-F3BB-4FE8-8354-A72083AF79DE}" destId="{07497B65-0143-4F94-BC20-1A8DC2C58E29}" srcOrd="0" destOrd="0" presId="urn:microsoft.com/office/officeart/2005/8/layout/vList2"/>
    <dgm:cxn modelId="{763D87D0-BE51-47F7-9834-49E138955157}" srcId="{6EE1F8CB-366B-4837-A5B3-E150B7996724}" destId="{F9CDBA19-2639-4438-A67D-C2BEB95EFBB2}" srcOrd="5" destOrd="0" parTransId="{35EBC2D1-4258-4010-89F6-EFEA1337589D}" sibTransId="{811DC482-B1B3-429A-B604-D858A5D3BF9A}"/>
    <dgm:cxn modelId="{070BCE07-AD38-4B37-A6A8-B108AAB7C9DB}" type="presOf" srcId="{466623E0-0040-4E26-A554-EEAA51687F87}" destId="{09A62253-66AE-4B25-BF05-80D4F5919D6A}"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03F6E64F-2806-4385-BA35-09339558F016}" srcId="{6EE1F8CB-366B-4837-A5B3-E150B7996724}" destId="{F8D2644E-F3BB-4FE8-8354-A72083AF79DE}" srcOrd="4" destOrd="0" parTransId="{7DCFA50E-D672-4CA0-9C01-2C6A3617F99E}" sibTransId="{9E5A90BF-7C29-4C6E-BADF-7F708419F9E5}"/>
    <dgm:cxn modelId="{554401DD-C7F8-4204-9EBF-8374D61F146A}" srcId="{6EE1F8CB-366B-4837-A5B3-E150B7996724}" destId="{466623E0-0040-4E26-A554-EEAA51687F87}" srcOrd="0" destOrd="0" parTransId="{FD67E2CB-352D-41D4-9CAE-9719170116A2}" sibTransId="{0A393C8B-C662-42ED-9335-8E91627952F5}"/>
    <dgm:cxn modelId="{8DE1B494-7DB6-4E03-AAE0-1B069362A5D3}" type="presOf" srcId="{21D204B7-8CEF-44B6-9C07-CE12F0775F3A}" destId="{FC1C9785-4EAA-40D5-A517-48DAC3F311E7}" srcOrd="0" destOrd="0" presId="urn:microsoft.com/office/officeart/2005/8/layout/vList2"/>
    <dgm:cxn modelId="{DE30559A-F1E6-4037-8B5B-679532F894BB}" type="presOf" srcId="{92441081-EF9A-4A41-9712-FFA268598394}" destId="{0B052A4C-9EC6-4953-B7A4-B3CB579AF515}"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E067DF82-94D1-4ACC-93A8-2829BC5991FF}" type="presParOf" srcId="{A541DA28-CDCD-489A-9F84-11D61EC9A3FF}" destId="{09A62253-66AE-4B25-BF05-80D4F5919D6A}" srcOrd="0" destOrd="0" presId="urn:microsoft.com/office/officeart/2005/8/layout/vList2"/>
    <dgm:cxn modelId="{03F534A2-986E-43FE-8F7E-A993CB605F89}" type="presParOf" srcId="{A541DA28-CDCD-489A-9F84-11D61EC9A3FF}" destId="{78E87418-2E9B-4068-BE3B-AA521FD793DE}" srcOrd="1" destOrd="0" presId="urn:microsoft.com/office/officeart/2005/8/layout/vList2"/>
    <dgm:cxn modelId="{6E05131C-BF29-474D-9FC0-56B7A628FE58}" type="presParOf" srcId="{A541DA28-CDCD-489A-9F84-11D61EC9A3FF}" destId="{48045E5C-A433-40C5-A9A1-1F2ACC2731E6}" srcOrd="2" destOrd="0" presId="urn:microsoft.com/office/officeart/2005/8/layout/vList2"/>
    <dgm:cxn modelId="{F25476B0-30D2-49BC-8FDA-4FE0C38A1DCC}" type="presParOf" srcId="{A541DA28-CDCD-489A-9F84-11D61EC9A3FF}" destId="{8E796305-0BD0-4ECF-B55B-8944ACFC328D}" srcOrd="3" destOrd="0" presId="urn:microsoft.com/office/officeart/2005/8/layout/vList2"/>
    <dgm:cxn modelId="{5D43F640-20FB-4D22-8E77-7CDB2E5FA69C}" type="presParOf" srcId="{A541DA28-CDCD-489A-9F84-11D61EC9A3FF}" destId="{0B052A4C-9EC6-4953-B7A4-B3CB579AF515}" srcOrd="4" destOrd="0" presId="urn:microsoft.com/office/officeart/2005/8/layout/vList2"/>
    <dgm:cxn modelId="{BE63BE05-2D07-45C6-BBE7-7AC5DAF9116B}" type="presParOf" srcId="{A541DA28-CDCD-489A-9F84-11D61EC9A3FF}" destId="{74905B49-9F37-450F-B8D7-DD9F28F52CAD}" srcOrd="5" destOrd="0" presId="urn:microsoft.com/office/officeart/2005/8/layout/vList2"/>
    <dgm:cxn modelId="{92BC5E1B-AD32-44F5-AD39-7FA3BBBF1398}" type="presParOf" srcId="{A541DA28-CDCD-489A-9F84-11D61EC9A3FF}" destId="{FC1C9785-4EAA-40D5-A517-48DAC3F311E7}" srcOrd="6" destOrd="0" presId="urn:microsoft.com/office/officeart/2005/8/layout/vList2"/>
    <dgm:cxn modelId="{4AB6CB9A-2098-43E8-A5A7-297675D0C7D7}" type="presParOf" srcId="{A541DA28-CDCD-489A-9F84-11D61EC9A3FF}" destId="{12ED4928-8881-4A59-9274-0850B08A5820}" srcOrd="7" destOrd="0" presId="urn:microsoft.com/office/officeart/2005/8/layout/vList2"/>
    <dgm:cxn modelId="{ACDF96C1-BD7C-4E04-BBFB-318C25D05C24}" type="presParOf" srcId="{A541DA28-CDCD-489A-9F84-11D61EC9A3FF}" destId="{07497B65-0143-4F94-BC20-1A8DC2C58E29}" srcOrd="8" destOrd="0" presId="urn:microsoft.com/office/officeart/2005/8/layout/vList2"/>
    <dgm:cxn modelId="{C30DF47F-8721-4228-89DF-2065904B1DC3}" type="presParOf" srcId="{A541DA28-CDCD-489A-9F84-11D61EC9A3FF}" destId="{7AB014E9-FDDA-402C-85C2-4E6DA684DCA2}" srcOrd="9" destOrd="0" presId="urn:microsoft.com/office/officeart/2005/8/layout/vList2"/>
    <dgm:cxn modelId="{1B46D6D5-465C-4E2E-820E-A0CFE0EDC9D4}" type="presParOf" srcId="{A541DA28-CDCD-489A-9F84-11D61EC9A3FF}" destId="{2EC25530-CF87-4EBD-8EA3-F2847F5386B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F2DBD0-5D5C-4517-BEBD-DD4BDE7E3835}" type="doc">
      <dgm:prSet loTypeId="urn:microsoft.com/office/officeart/2005/8/layout/process1" loCatId="process" qsTypeId="urn:microsoft.com/office/officeart/2005/8/quickstyle/3d1" qsCatId="3D" csTypeId="urn:microsoft.com/office/officeart/2005/8/colors/colorful2" csCatId="colorful" phldr="1"/>
      <dgm:spPr/>
    </dgm:pt>
    <dgm:pt modelId="{E9129B3F-B501-4B5D-831D-B1F0A69D7D74}">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sz="3000" b="1" cap="none" spc="150" smtClean="0">
              <a:ln w="11430"/>
              <a:solidFill>
                <a:srgbClr val="F8F8F8"/>
              </a:solidFill>
              <a:effectLst>
                <a:outerShdw blurRad="25400" algn="tl" rotWithShape="0">
                  <a:srgbClr val="000000">
                    <a:alpha val="43000"/>
                  </a:srgbClr>
                </a:outerShdw>
              </a:effectLst>
            </a:rPr>
            <a:t>新產品創意發想</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C5C311A-E114-4C8B-BF72-6050836C81A8}" type="parTrans" cxnId="{BD8039B1-B9D7-40F4-AAF6-A4663975BC3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0157812-3D11-4F3F-A8A0-34812FBE58D7}" type="sibTrans" cxnId="{BD8039B1-B9D7-40F4-AAF6-A4663975BC3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750DBB0-63F1-4AB6-BD1E-C474E147808E}">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sz="3000" b="1" cap="none" spc="150" smtClean="0">
              <a:ln w="11430"/>
              <a:solidFill>
                <a:srgbClr val="F8F8F8"/>
              </a:solidFill>
              <a:effectLst>
                <a:outerShdw blurRad="25400" algn="tl" rotWithShape="0">
                  <a:srgbClr val="000000">
                    <a:alpha val="43000"/>
                  </a:srgbClr>
                </a:outerShdw>
              </a:effectLst>
            </a:rPr>
            <a:t>創意篩選</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97B6A78-A1A1-47C1-A8FC-2A07662D88E5}" type="parTrans" cxnId="{9F2EFA73-9CAF-48CE-BE2D-1F5F9E781BD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5B4935E-DB6F-4659-A22D-C76A4165A1E5}" type="sibTrans" cxnId="{9F2EFA73-9CAF-48CE-BE2D-1F5F9E781BD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52A0423-4A02-4D40-AF2C-3B015418516B}">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概念測試與發展</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CF47A67-23D1-4AEC-9BEA-A45C6F8E90ED}" type="parTrans" cxnId="{2FDD7272-7E9E-4D8D-B146-86D7251A4D0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81C4407-F2F4-49A2-8221-48CC7D031218}" type="sibTrans" cxnId="{2FDD7272-7E9E-4D8D-B146-86D7251A4D0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8AB866E-D76D-4273-9CAD-400B543A119B}">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商業分析</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93173F4-D054-493D-9EF1-34EC12E73061}" type="parTrans" cxnId="{7624142A-2EB5-4EF1-9A49-04AF3AEAB37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192421A-3F0C-4B24-9EC9-9B277219D767}" type="sibTrans" cxnId="{7624142A-2EB5-4EF1-9A49-04AF3AEAB37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DFDABA7-E1BD-4845-A6D4-9F18ECCE23D6}">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產品開發與產品測試</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4A58EF0-CECC-4072-AFDE-FD74DF5F4844}" type="parTrans" cxnId="{FDF70DD6-CD8D-4A0A-852F-93B146C3884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4ABB857-72F3-4157-9BB6-8ACD68F2415F}" type="sibTrans" cxnId="{FDF70DD6-CD8D-4A0A-852F-93B146C3884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970E73D-DEC5-42EB-829B-62024B78FC20}">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試銷</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296C321-E3E7-4044-9EE4-D2C29FFF7117}" type="parTrans" cxnId="{3C6F1449-5886-44C2-98DB-72DE7FA6120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904C1B9-6A4C-4A12-A5DB-16C454E9C25D}" type="sibTrans" cxnId="{3C6F1449-5886-44C2-98DB-72DE7FA6120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FA66D17-F526-4F0A-8CA7-C37E3A4A73A0}">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上市</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26D2FA0-D232-4CEB-B4BE-E4994DF5292C}" type="parTrans" cxnId="{5C34B538-9005-4DE0-813C-1775423311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80DA645-D9E8-43A5-9328-E912C12BCB25}" type="sibTrans" cxnId="{5C34B538-9005-4DE0-813C-1775423311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DEE6F06-A8C4-45AA-82F2-F71D78B0C2C7}" type="pres">
      <dgm:prSet presAssocID="{03F2DBD0-5D5C-4517-BEBD-DD4BDE7E3835}" presName="Name0" presStyleCnt="0">
        <dgm:presLayoutVars>
          <dgm:dir/>
          <dgm:resizeHandles val="exact"/>
        </dgm:presLayoutVars>
      </dgm:prSet>
      <dgm:spPr/>
    </dgm:pt>
    <dgm:pt modelId="{1951D824-CD33-4E02-BFB0-FC159912A2C9}" type="pres">
      <dgm:prSet presAssocID="{E9129B3F-B501-4B5D-831D-B1F0A69D7D74}" presName="node" presStyleLbl="node1" presStyleIdx="0" presStyleCnt="7" custScaleY="1104602" custLinFactNeighborX="36417" custLinFactNeighborY="-3939">
        <dgm:presLayoutVars>
          <dgm:bulletEnabled val="1"/>
        </dgm:presLayoutVars>
      </dgm:prSet>
      <dgm:spPr/>
      <dgm:t>
        <a:bodyPr/>
        <a:lstStyle/>
        <a:p>
          <a:endParaRPr lang="zh-TW" altLang="en-US"/>
        </a:p>
      </dgm:t>
    </dgm:pt>
    <dgm:pt modelId="{331DC0F3-21EF-4A9B-BFD1-3D366A4DA4DC}" type="pres">
      <dgm:prSet presAssocID="{50157812-3D11-4F3F-A8A0-34812FBE58D7}" presName="sibTrans" presStyleLbl="sibTrans2D1" presStyleIdx="0" presStyleCnt="6"/>
      <dgm:spPr/>
      <dgm:t>
        <a:bodyPr/>
        <a:lstStyle/>
        <a:p>
          <a:endParaRPr lang="zh-TW" altLang="en-US"/>
        </a:p>
      </dgm:t>
    </dgm:pt>
    <dgm:pt modelId="{F0D137A7-E813-4641-B073-F581A8C1DACC}" type="pres">
      <dgm:prSet presAssocID="{50157812-3D11-4F3F-A8A0-34812FBE58D7}" presName="connectorText" presStyleLbl="sibTrans2D1" presStyleIdx="0" presStyleCnt="6"/>
      <dgm:spPr/>
      <dgm:t>
        <a:bodyPr/>
        <a:lstStyle/>
        <a:p>
          <a:endParaRPr lang="zh-TW" altLang="en-US"/>
        </a:p>
      </dgm:t>
    </dgm:pt>
    <dgm:pt modelId="{DDD75769-A700-43D6-858B-73CBB9383268}" type="pres">
      <dgm:prSet presAssocID="{9750DBB0-63F1-4AB6-BD1E-C474E147808E}" presName="node" presStyleLbl="node1" presStyleIdx="1" presStyleCnt="7" custScaleY="1104602" custLinFactNeighborX="36417" custLinFactNeighborY="-3939">
        <dgm:presLayoutVars>
          <dgm:bulletEnabled val="1"/>
        </dgm:presLayoutVars>
      </dgm:prSet>
      <dgm:spPr/>
      <dgm:t>
        <a:bodyPr/>
        <a:lstStyle/>
        <a:p>
          <a:endParaRPr lang="zh-TW" altLang="en-US"/>
        </a:p>
      </dgm:t>
    </dgm:pt>
    <dgm:pt modelId="{78BC90E6-E6E5-421A-99AB-3C1FE2001744}" type="pres">
      <dgm:prSet presAssocID="{25B4935E-DB6F-4659-A22D-C76A4165A1E5}" presName="sibTrans" presStyleLbl="sibTrans2D1" presStyleIdx="1" presStyleCnt="6"/>
      <dgm:spPr/>
      <dgm:t>
        <a:bodyPr/>
        <a:lstStyle/>
        <a:p>
          <a:endParaRPr lang="zh-TW" altLang="en-US"/>
        </a:p>
      </dgm:t>
    </dgm:pt>
    <dgm:pt modelId="{D6C1735D-F3F3-479F-85AA-AAE9C329F008}" type="pres">
      <dgm:prSet presAssocID="{25B4935E-DB6F-4659-A22D-C76A4165A1E5}" presName="connectorText" presStyleLbl="sibTrans2D1" presStyleIdx="1" presStyleCnt="6"/>
      <dgm:spPr/>
      <dgm:t>
        <a:bodyPr/>
        <a:lstStyle/>
        <a:p>
          <a:endParaRPr lang="zh-TW" altLang="en-US"/>
        </a:p>
      </dgm:t>
    </dgm:pt>
    <dgm:pt modelId="{EB2178FF-4DE6-44C2-9077-2D9C3F57C202}" type="pres">
      <dgm:prSet presAssocID="{F52A0423-4A02-4D40-AF2C-3B015418516B}" presName="node" presStyleLbl="node1" presStyleIdx="2" presStyleCnt="7" custScaleY="1104602" custLinFactNeighborX="36417" custLinFactNeighborY="-3939">
        <dgm:presLayoutVars>
          <dgm:bulletEnabled val="1"/>
        </dgm:presLayoutVars>
      </dgm:prSet>
      <dgm:spPr/>
      <dgm:t>
        <a:bodyPr/>
        <a:lstStyle/>
        <a:p>
          <a:endParaRPr lang="zh-TW" altLang="en-US"/>
        </a:p>
      </dgm:t>
    </dgm:pt>
    <dgm:pt modelId="{601A6F94-4249-4F62-84E2-68F4EF279CA1}" type="pres">
      <dgm:prSet presAssocID="{881C4407-F2F4-49A2-8221-48CC7D031218}" presName="sibTrans" presStyleLbl="sibTrans2D1" presStyleIdx="2" presStyleCnt="6"/>
      <dgm:spPr/>
      <dgm:t>
        <a:bodyPr/>
        <a:lstStyle/>
        <a:p>
          <a:endParaRPr lang="zh-TW" altLang="en-US"/>
        </a:p>
      </dgm:t>
    </dgm:pt>
    <dgm:pt modelId="{707A2654-581F-4F8F-B265-9079F745525C}" type="pres">
      <dgm:prSet presAssocID="{881C4407-F2F4-49A2-8221-48CC7D031218}" presName="connectorText" presStyleLbl="sibTrans2D1" presStyleIdx="2" presStyleCnt="6"/>
      <dgm:spPr/>
      <dgm:t>
        <a:bodyPr/>
        <a:lstStyle/>
        <a:p>
          <a:endParaRPr lang="zh-TW" altLang="en-US"/>
        </a:p>
      </dgm:t>
    </dgm:pt>
    <dgm:pt modelId="{2668A410-C30A-4816-8C64-7D53BD1F94E6}" type="pres">
      <dgm:prSet presAssocID="{08AB866E-D76D-4273-9CAD-400B543A119B}" presName="node" presStyleLbl="node1" presStyleIdx="3" presStyleCnt="7" custScaleY="1104602" custLinFactNeighborX="36417" custLinFactNeighborY="-3939">
        <dgm:presLayoutVars>
          <dgm:bulletEnabled val="1"/>
        </dgm:presLayoutVars>
      </dgm:prSet>
      <dgm:spPr/>
      <dgm:t>
        <a:bodyPr/>
        <a:lstStyle/>
        <a:p>
          <a:endParaRPr lang="zh-TW" altLang="en-US"/>
        </a:p>
      </dgm:t>
    </dgm:pt>
    <dgm:pt modelId="{A03A8A5D-E447-4C5A-84CD-1FC2C574186E}" type="pres">
      <dgm:prSet presAssocID="{7192421A-3F0C-4B24-9EC9-9B277219D767}" presName="sibTrans" presStyleLbl="sibTrans2D1" presStyleIdx="3" presStyleCnt="6"/>
      <dgm:spPr/>
      <dgm:t>
        <a:bodyPr/>
        <a:lstStyle/>
        <a:p>
          <a:endParaRPr lang="zh-TW" altLang="en-US"/>
        </a:p>
      </dgm:t>
    </dgm:pt>
    <dgm:pt modelId="{563FE898-6900-4244-A193-02843F166CE9}" type="pres">
      <dgm:prSet presAssocID="{7192421A-3F0C-4B24-9EC9-9B277219D767}" presName="connectorText" presStyleLbl="sibTrans2D1" presStyleIdx="3" presStyleCnt="6"/>
      <dgm:spPr/>
      <dgm:t>
        <a:bodyPr/>
        <a:lstStyle/>
        <a:p>
          <a:endParaRPr lang="zh-TW" altLang="en-US"/>
        </a:p>
      </dgm:t>
    </dgm:pt>
    <dgm:pt modelId="{AF6F6989-A419-4AB2-A74E-385FD6B0DD13}" type="pres">
      <dgm:prSet presAssocID="{7DFDABA7-E1BD-4845-A6D4-9F18ECCE23D6}" presName="node" presStyleLbl="node1" presStyleIdx="4" presStyleCnt="7" custScaleY="1104602" custLinFactNeighborX="36417" custLinFactNeighborY="-3939">
        <dgm:presLayoutVars>
          <dgm:bulletEnabled val="1"/>
        </dgm:presLayoutVars>
      </dgm:prSet>
      <dgm:spPr/>
      <dgm:t>
        <a:bodyPr/>
        <a:lstStyle/>
        <a:p>
          <a:endParaRPr lang="zh-TW" altLang="en-US"/>
        </a:p>
      </dgm:t>
    </dgm:pt>
    <dgm:pt modelId="{2DA71C77-A26D-4E50-ABCD-7BE5F22D4C2F}" type="pres">
      <dgm:prSet presAssocID="{14ABB857-72F3-4157-9BB6-8ACD68F2415F}" presName="sibTrans" presStyleLbl="sibTrans2D1" presStyleIdx="4" presStyleCnt="6"/>
      <dgm:spPr/>
      <dgm:t>
        <a:bodyPr/>
        <a:lstStyle/>
        <a:p>
          <a:endParaRPr lang="zh-TW" altLang="en-US"/>
        </a:p>
      </dgm:t>
    </dgm:pt>
    <dgm:pt modelId="{5CD33F4F-E50C-4448-9BC8-3B78B84CA24F}" type="pres">
      <dgm:prSet presAssocID="{14ABB857-72F3-4157-9BB6-8ACD68F2415F}" presName="connectorText" presStyleLbl="sibTrans2D1" presStyleIdx="4" presStyleCnt="6"/>
      <dgm:spPr/>
      <dgm:t>
        <a:bodyPr/>
        <a:lstStyle/>
        <a:p>
          <a:endParaRPr lang="zh-TW" altLang="en-US"/>
        </a:p>
      </dgm:t>
    </dgm:pt>
    <dgm:pt modelId="{CA90274E-DDBA-48E0-8D93-4A24B5F8D831}" type="pres">
      <dgm:prSet presAssocID="{8970E73D-DEC5-42EB-829B-62024B78FC20}" presName="node" presStyleLbl="node1" presStyleIdx="5" presStyleCnt="7" custScaleY="1104602" custLinFactNeighborX="36417" custLinFactNeighborY="-3939">
        <dgm:presLayoutVars>
          <dgm:bulletEnabled val="1"/>
        </dgm:presLayoutVars>
      </dgm:prSet>
      <dgm:spPr/>
      <dgm:t>
        <a:bodyPr/>
        <a:lstStyle/>
        <a:p>
          <a:endParaRPr lang="zh-TW" altLang="en-US"/>
        </a:p>
      </dgm:t>
    </dgm:pt>
    <dgm:pt modelId="{3B367B34-2F63-4B0C-8AB5-F9694C3AE1DD}" type="pres">
      <dgm:prSet presAssocID="{A904C1B9-6A4C-4A12-A5DB-16C454E9C25D}" presName="sibTrans" presStyleLbl="sibTrans2D1" presStyleIdx="5" presStyleCnt="6"/>
      <dgm:spPr/>
      <dgm:t>
        <a:bodyPr/>
        <a:lstStyle/>
        <a:p>
          <a:endParaRPr lang="zh-TW" altLang="en-US"/>
        </a:p>
      </dgm:t>
    </dgm:pt>
    <dgm:pt modelId="{87197DA4-63E0-4F07-89C8-2A27677C8730}" type="pres">
      <dgm:prSet presAssocID="{A904C1B9-6A4C-4A12-A5DB-16C454E9C25D}" presName="connectorText" presStyleLbl="sibTrans2D1" presStyleIdx="5" presStyleCnt="6"/>
      <dgm:spPr/>
      <dgm:t>
        <a:bodyPr/>
        <a:lstStyle/>
        <a:p>
          <a:endParaRPr lang="zh-TW" altLang="en-US"/>
        </a:p>
      </dgm:t>
    </dgm:pt>
    <dgm:pt modelId="{1DF85D93-65E4-4210-B689-5E678202547C}" type="pres">
      <dgm:prSet presAssocID="{5FA66D17-F526-4F0A-8CA7-C37E3A4A73A0}" presName="node" presStyleLbl="node1" presStyleIdx="6" presStyleCnt="7" custScaleY="1104602" custLinFactNeighborX="36417" custLinFactNeighborY="-3939">
        <dgm:presLayoutVars>
          <dgm:bulletEnabled val="1"/>
        </dgm:presLayoutVars>
      </dgm:prSet>
      <dgm:spPr/>
      <dgm:t>
        <a:bodyPr/>
        <a:lstStyle/>
        <a:p>
          <a:endParaRPr lang="zh-TW" altLang="en-US"/>
        </a:p>
      </dgm:t>
    </dgm:pt>
  </dgm:ptLst>
  <dgm:cxnLst>
    <dgm:cxn modelId="{FDF70DD6-CD8D-4A0A-852F-93B146C38841}" srcId="{03F2DBD0-5D5C-4517-BEBD-DD4BDE7E3835}" destId="{7DFDABA7-E1BD-4845-A6D4-9F18ECCE23D6}" srcOrd="4" destOrd="0" parTransId="{A4A58EF0-CECC-4072-AFDE-FD74DF5F4844}" sibTransId="{14ABB857-72F3-4157-9BB6-8ACD68F2415F}"/>
    <dgm:cxn modelId="{95DC3E6B-7E6A-457E-AD67-3880462DC68E}" type="presOf" srcId="{7192421A-3F0C-4B24-9EC9-9B277219D767}" destId="{563FE898-6900-4244-A193-02843F166CE9}" srcOrd="1" destOrd="0" presId="urn:microsoft.com/office/officeart/2005/8/layout/process1"/>
    <dgm:cxn modelId="{22F635CA-903C-4505-B1C9-F70AE7B404C7}" type="presOf" srcId="{9750DBB0-63F1-4AB6-BD1E-C474E147808E}" destId="{DDD75769-A700-43D6-858B-73CBB9383268}" srcOrd="0" destOrd="0" presId="urn:microsoft.com/office/officeart/2005/8/layout/process1"/>
    <dgm:cxn modelId="{2218F2C7-5325-4004-9A4A-DE95FF829303}" type="presOf" srcId="{14ABB857-72F3-4157-9BB6-8ACD68F2415F}" destId="{5CD33F4F-E50C-4448-9BC8-3B78B84CA24F}" srcOrd="1" destOrd="0" presId="urn:microsoft.com/office/officeart/2005/8/layout/process1"/>
    <dgm:cxn modelId="{169ADDCC-0106-41B8-A34A-6D7AB2958534}" type="presOf" srcId="{E9129B3F-B501-4B5D-831D-B1F0A69D7D74}" destId="{1951D824-CD33-4E02-BFB0-FC159912A2C9}" srcOrd="0" destOrd="0" presId="urn:microsoft.com/office/officeart/2005/8/layout/process1"/>
    <dgm:cxn modelId="{3D663BF6-8898-488B-A0A6-CE2E160ACFF5}" type="presOf" srcId="{03F2DBD0-5D5C-4517-BEBD-DD4BDE7E3835}" destId="{0DEE6F06-A8C4-45AA-82F2-F71D78B0C2C7}" srcOrd="0" destOrd="0" presId="urn:microsoft.com/office/officeart/2005/8/layout/process1"/>
    <dgm:cxn modelId="{AB175F0B-B8B7-475E-8CD2-A67E25319ABD}" type="presOf" srcId="{25B4935E-DB6F-4659-A22D-C76A4165A1E5}" destId="{D6C1735D-F3F3-479F-85AA-AAE9C329F008}" srcOrd="1" destOrd="0" presId="urn:microsoft.com/office/officeart/2005/8/layout/process1"/>
    <dgm:cxn modelId="{C139C854-FE0E-4F38-814C-5E1A5C30D136}" type="presOf" srcId="{25B4935E-DB6F-4659-A22D-C76A4165A1E5}" destId="{78BC90E6-E6E5-421A-99AB-3C1FE2001744}" srcOrd="0" destOrd="0" presId="urn:microsoft.com/office/officeart/2005/8/layout/process1"/>
    <dgm:cxn modelId="{2FDD7272-7E9E-4D8D-B146-86D7251A4D0D}" srcId="{03F2DBD0-5D5C-4517-BEBD-DD4BDE7E3835}" destId="{F52A0423-4A02-4D40-AF2C-3B015418516B}" srcOrd="2" destOrd="0" parTransId="{8CF47A67-23D1-4AEC-9BEA-A45C6F8E90ED}" sibTransId="{881C4407-F2F4-49A2-8221-48CC7D031218}"/>
    <dgm:cxn modelId="{99609C8C-C0F1-4F3B-8D39-6FEF012C8840}" type="presOf" srcId="{881C4407-F2F4-49A2-8221-48CC7D031218}" destId="{601A6F94-4249-4F62-84E2-68F4EF279CA1}" srcOrd="0" destOrd="0" presId="urn:microsoft.com/office/officeart/2005/8/layout/process1"/>
    <dgm:cxn modelId="{E1B59D8C-0622-4F34-91CB-D05AAC1194F1}" type="presOf" srcId="{08AB866E-D76D-4273-9CAD-400B543A119B}" destId="{2668A410-C30A-4816-8C64-7D53BD1F94E6}" srcOrd="0" destOrd="0" presId="urn:microsoft.com/office/officeart/2005/8/layout/process1"/>
    <dgm:cxn modelId="{7624142A-2EB5-4EF1-9A49-04AF3AEAB379}" srcId="{03F2DBD0-5D5C-4517-BEBD-DD4BDE7E3835}" destId="{08AB866E-D76D-4273-9CAD-400B543A119B}" srcOrd="3" destOrd="0" parTransId="{C93173F4-D054-493D-9EF1-34EC12E73061}" sibTransId="{7192421A-3F0C-4B24-9EC9-9B277219D767}"/>
    <dgm:cxn modelId="{D3B2D03C-3F22-4995-B051-7E37CC2B36A6}" type="presOf" srcId="{14ABB857-72F3-4157-9BB6-8ACD68F2415F}" destId="{2DA71C77-A26D-4E50-ABCD-7BE5F22D4C2F}" srcOrd="0" destOrd="0" presId="urn:microsoft.com/office/officeart/2005/8/layout/process1"/>
    <dgm:cxn modelId="{C8EA6AE7-E4DA-4415-BF4F-FF98793BD500}" type="presOf" srcId="{F52A0423-4A02-4D40-AF2C-3B015418516B}" destId="{EB2178FF-4DE6-44C2-9077-2D9C3F57C202}" srcOrd="0" destOrd="0" presId="urn:microsoft.com/office/officeart/2005/8/layout/process1"/>
    <dgm:cxn modelId="{87F1CBA5-F652-44A7-83BB-FBE882F05C18}" type="presOf" srcId="{A904C1B9-6A4C-4A12-A5DB-16C454E9C25D}" destId="{3B367B34-2F63-4B0C-8AB5-F9694C3AE1DD}" srcOrd="0" destOrd="0" presId="urn:microsoft.com/office/officeart/2005/8/layout/process1"/>
    <dgm:cxn modelId="{5C34B538-9005-4DE0-813C-177542331149}" srcId="{03F2DBD0-5D5C-4517-BEBD-DD4BDE7E3835}" destId="{5FA66D17-F526-4F0A-8CA7-C37E3A4A73A0}" srcOrd="6" destOrd="0" parTransId="{B26D2FA0-D232-4CEB-B4BE-E4994DF5292C}" sibTransId="{D80DA645-D9E8-43A5-9328-E912C12BCB25}"/>
    <dgm:cxn modelId="{952E7C00-05BF-458A-BA2F-A626F4E05812}" type="presOf" srcId="{50157812-3D11-4F3F-A8A0-34812FBE58D7}" destId="{331DC0F3-21EF-4A9B-BFD1-3D366A4DA4DC}" srcOrd="0" destOrd="0" presId="urn:microsoft.com/office/officeart/2005/8/layout/process1"/>
    <dgm:cxn modelId="{8B4C1795-DE7E-44C3-B340-BE249943B1F1}" type="presOf" srcId="{7192421A-3F0C-4B24-9EC9-9B277219D767}" destId="{A03A8A5D-E447-4C5A-84CD-1FC2C574186E}" srcOrd="0" destOrd="0" presId="urn:microsoft.com/office/officeart/2005/8/layout/process1"/>
    <dgm:cxn modelId="{EE1F3544-2610-42A7-AF09-890A56093D02}" type="presOf" srcId="{881C4407-F2F4-49A2-8221-48CC7D031218}" destId="{707A2654-581F-4F8F-B265-9079F745525C}" srcOrd="1" destOrd="0" presId="urn:microsoft.com/office/officeart/2005/8/layout/process1"/>
    <dgm:cxn modelId="{BD8039B1-B9D7-40F4-AAF6-A4663975BC3E}" srcId="{03F2DBD0-5D5C-4517-BEBD-DD4BDE7E3835}" destId="{E9129B3F-B501-4B5D-831D-B1F0A69D7D74}" srcOrd="0" destOrd="0" parTransId="{7C5C311A-E114-4C8B-BF72-6050836C81A8}" sibTransId="{50157812-3D11-4F3F-A8A0-34812FBE58D7}"/>
    <dgm:cxn modelId="{710C6C73-1880-47B4-8503-D6D149F4ED14}" type="presOf" srcId="{50157812-3D11-4F3F-A8A0-34812FBE58D7}" destId="{F0D137A7-E813-4641-B073-F581A8C1DACC}" srcOrd="1" destOrd="0" presId="urn:microsoft.com/office/officeart/2005/8/layout/process1"/>
    <dgm:cxn modelId="{3C6F1449-5886-44C2-98DB-72DE7FA6120D}" srcId="{03F2DBD0-5D5C-4517-BEBD-DD4BDE7E3835}" destId="{8970E73D-DEC5-42EB-829B-62024B78FC20}" srcOrd="5" destOrd="0" parTransId="{7296C321-E3E7-4044-9EE4-D2C29FFF7117}" sibTransId="{A904C1B9-6A4C-4A12-A5DB-16C454E9C25D}"/>
    <dgm:cxn modelId="{9F2EFA73-9CAF-48CE-BE2D-1F5F9E781BD5}" srcId="{03F2DBD0-5D5C-4517-BEBD-DD4BDE7E3835}" destId="{9750DBB0-63F1-4AB6-BD1E-C474E147808E}" srcOrd="1" destOrd="0" parTransId="{097B6A78-A1A1-47C1-A8FC-2A07662D88E5}" sibTransId="{25B4935E-DB6F-4659-A22D-C76A4165A1E5}"/>
    <dgm:cxn modelId="{0DC1FF32-CF90-4DEA-8690-7D41981A404C}" type="presOf" srcId="{7DFDABA7-E1BD-4845-A6D4-9F18ECCE23D6}" destId="{AF6F6989-A419-4AB2-A74E-385FD6B0DD13}" srcOrd="0" destOrd="0" presId="urn:microsoft.com/office/officeart/2005/8/layout/process1"/>
    <dgm:cxn modelId="{9A2E5EE6-DD75-45AA-86BC-DD0F7C7E0929}" type="presOf" srcId="{A904C1B9-6A4C-4A12-A5DB-16C454E9C25D}" destId="{87197DA4-63E0-4F07-89C8-2A27677C8730}" srcOrd="1" destOrd="0" presId="urn:microsoft.com/office/officeart/2005/8/layout/process1"/>
    <dgm:cxn modelId="{E81DD674-DEDD-4609-8E84-59C1799E9632}" type="presOf" srcId="{8970E73D-DEC5-42EB-829B-62024B78FC20}" destId="{CA90274E-DDBA-48E0-8D93-4A24B5F8D831}" srcOrd="0" destOrd="0" presId="urn:microsoft.com/office/officeart/2005/8/layout/process1"/>
    <dgm:cxn modelId="{5341FAD7-F168-4F39-8A0D-29B519D2B002}" type="presOf" srcId="{5FA66D17-F526-4F0A-8CA7-C37E3A4A73A0}" destId="{1DF85D93-65E4-4210-B689-5E678202547C}" srcOrd="0" destOrd="0" presId="urn:microsoft.com/office/officeart/2005/8/layout/process1"/>
    <dgm:cxn modelId="{B943514E-B0DA-4D42-B665-3C2FC9DA8DDE}" type="presParOf" srcId="{0DEE6F06-A8C4-45AA-82F2-F71D78B0C2C7}" destId="{1951D824-CD33-4E02-BFB0-FC159912A2C9}" srcOrd="0" destOrd="0" presId="urn:microsoft.com/office/officeart/2005/8/layout/process1"/>
    <dgm:cxn modelId="{7A6B7BA7-F909-445E-84C1-AA318025CCA4}" type="presParOf" srcId="{0DEE6F06-A8C4-45AA-82F2-F71D78B0C2C7}" destId="{331DC0F3-21EF-4A9B-BFD1-3D366A4DA4DC}" srcOrd="1" destOrd="0" presId="urn:microsoft.com/office/officeart/2005/8/layout/process1"/>
    <dgm:cxn modelId="{EC568CB1-0ADD-4376-9DE0-889A4FFD18D2}" type="presParOf" srcId="{331DC0F3-21EF-4A9B-BFD1-3D366A4DA4DC}" destId="{F0D137A7-E813-4641-B073-F581A8C1DACC}" srcOrd="0" destOrd="0" presId="urn:microsoft.com/office/officeart/2005/8/layout/process1"/>
    <dgm:cxn modelId="{D3EF7B01-6150-4CD9-80A3-D90EADFAA8F3}" type="presParOf" srcId="{0DEE6F06-A8C4-45AA-82F2-F71D78B0C2C7}" destId="{DDD75769-A700-43D6-858B-73CBB9383268}" srcOrd="2" destOrd="0" presId="urn:microsoft.com/office/officeart/2005/8/layout/process1"/>
    <dgm:cxn modelId="{3E43A709-3EC4-41E3-B879-69AE8E573694}" type="presParOf" srcId="{0DEE6F06-A8C4-45AA-82F2-F71D78B0C2C7}" destId="{78BC90E6-E6E5-421A-99AB-3C1FE2001744}" srcOrd="3" destOrd="0" presId="urn:microsoft.com/office/officeart/2005/8/layout/process1"/>
    <dgm:cxn modelId="{A38647EE-9213-4A8D-8A20-7792EBDFCF12}" type="presParOf" srcId="{78BC90E6-E6E5-421A-99AB-3C1FE2001744}" destId="{D6C1735D-F3F3-479F-85AA-AAE9C329F008}" srcOrd="0" destOrd="0" presId="urn:microsoft.com/office/officeart/2005/8/layout/process1"/>
    <dgm:cxn modelId="{867F9C12-136E-4A9A-82EB-4E0469F5019C}" type="presParOf" srcId="{0DEE6F06-A8C4-45AA-82F2-F71D78B0C2C7}" destId="{EB2178FF-4DE6-44C2-9077-2D9C3F57C202}" srcOrd="4" destOrd="0" presId="urn:microsoft.com/office/officeart/2005/8/layout/process1"/>
    <dgm:cxn modelId="{35C492AA-711A-492F-BBEB-9341D784FDAE}" type="presParOf" srcId="{0DEE6F06-A8C4-45AA-82F2-F71D78B0C2C7}" destId="{601A6F94-4249-4F62-84E2-68F4EF279CA1}" srcOrd="5" destOrd="0" presId="urn:microsoft.com/office/officeart/2005/8/layout/process1"/>
    <dgm:cxn modelId="{5D07A733-3B53-4B18-979F-61D13A0EE64F}" type="presParOf" srcId="{601A6F94-4249-4F62-84E2-68F4EF279CA1}" destId="{707A2654-581F-4F8F-B265-9079F745525C}" srcOrd="0" destOrd="0" presId="urn:microsoft.com/office/officeart/2005/8/layout/process1"/>
    <dgm:cxn modelId="{B43E6916-0FFC-4EFD-A84D-EB6BC2646DAD}" type="presParOf" srcId="{0DEE6F06-A8C4-45AA-82F2-F71D78B0C2C7}" destId="{2668A410-C30A-4816-8C64-7D53BD1F94E6}" srcOrd="6" destOrd="0" presId="urn:microsoft.com/office/officeart/2005/8/layout/process1"/>
    <dgm:cxn modelId="{EB05D697-7240-4D7D-8093-13043560BC6B}" type="presParOf" srcId="{0DEE6F06-A8C4-45AA-82F2-F71D78B0C2C7}" destId="{A03A8A5D-E447-4C5A-84CD-1FC2C574186E}" srcOrd="7" destOrd="0" presId="urn:microsoft.com/office/officeart/2005/8/layout/process1"/>
    <dgm:cxn modelId="{69D0E5C6-962E-4374-833C-A1899D369096}" type="presParOf" srcId="{A03A8A5D-E447-4C5A-84CD-1FC2C574186E}" destId="{563FE898-6900-4244-A193-02843F166CE9}" srcOrd="0" destOrd="0" presId="urn:microsoft.com/office/officeart/2005/8/layout/process1"/>
    <dgm:cxn modelId="{C799DDB6-5B48-46A5-8585-FFD2F0F3FF31}" type="presParOf" srcId="{0DEE6F06-A8C4-45AA-82F2-F71D78B0C2C7}" destId="{AF6F6989-A419-4AB2-A74E-385FD6B0DD13}" srcOrd="8" destOrd="0" presId="urn:microsoft.com/office/officeart/2005/8/layout/process1"/>
    <dgm:cxn modelId="{9D49287F-F6D3-4E0C-8EEF-51F0D2D45EB1}" type="presParOf" srcId="{0DEE6F06-A8C4-45AA-82F2-F71D78B0C2C7}" destId="{2DA71C77-A26D-4E50-ABCD-7BE5F22D4C2F}" srcOrd="9" destOrd="0" presId="urn:microsoft.com/office/officeart/2005/8/layout/process1"/>
    <dgm:cxn modelId="{99E36E00-51C7-47C4-9442-227443CE8838}" type="presParOf" srcId="{2DA71C77-A26D-4E50-ABCD-7BE5F22D4C2F}" destId="{5CD33F4F-E50C-4448-9BC8-3B78B84CA24F}" srcOrd="0" destOrd="0" presId="urn:microsoft.com/office/officeart/2005/8/layout/process1"/>
    <dgm:cxn modelId="{E1837CE0-2750-451C-9D95-B24A153D5EE1}" type="presParOf" srcId="{0DEE6F06-A8C4-45AA-82F2-F71D78B0C2C7}" destId="{CA90274E-DDBA-48E0-8D93-4A24B5F8D831}" srcOrd="10" destOrd="0" presId="urn:microsoft.com/office/officeart/2005/8/layout/process1"/>
    <dgm:cxn modelId="{780A5335-BF14-43F7-8E8E-4D7801E97CAB}" type="presParOf" srcId="{0DEE6F06-A8C4-45AA-82F2-F71D78B0C2C7}" destId="{3B367B34-2F63-4B0C-8AB5-F9694C3AE1DD}" srcOrd="11" destOrd="0" presId="urn:microsoft.com/office/officeart/2005/8/layout/process1"/>
    <dgm:cxn modelId="{680D8541-2E79-49B5-9690-C2E0E545EB43}" type="presParOf" srcId="{3B367B34-2F63-4B0C-8AB5-F9694C3AE1DD}" destId="{87197DA4-63E0-4F07-89C8-2A27677C8730}" srcOrd="0" destOrd="0" presId="urn:microsoft.com/office/officeart/2005/8/layout/process1"/>
    <dgm:cxn modelId="{4AC199BA-8BE4-42B5-A103-3CB587C5626E}" type="presParOf" srcId="{0DEE6F06-A8C4-45AA-82F2-F71D78B0C2C7}" destId="{1DF85D93-65E4-4210-B689-5E678202547C}"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rPr>
            <a:t>顧客</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員工</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rPr>
            <a:t>通路成員</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競爭者</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rPr>
            <a:t>研究機構</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BD20F45-5DF4-4A2B-A9A1-4C2EF25CCA2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高階管理當局</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D637F85-11DD-4CAF-A97D-0D2E7A30BD77}" type="parTrans" cxnId="{BC735E32-F684-4E7C-9212-82ED7E01076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1C3D282-27F1-41CF-8FEF-8F1E8D68131E}" type="sibTrans" cxnId="{BC735E32-F684-4E7C-9212-82ED7E01076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58767106-7F25-4B09-8036-13065495495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rPr>
            <a:t>其他的來源</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B39E812-813B-4985-B842-F132DCEC0C9A}" type="parTrans" cxnId="{E622E9EE-3DC3-4D71-89EA-E52A261E833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58924C1F-E54B-4AAD-BB59-0AB6F6E18988}" type="sibTrans" cxnId="{E622E9EE-3DC3-4D71-89EA-E52A261E833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7">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7">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7">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7" custLinFactNeighborX="-3104" custLinFactNeighborY="-2320">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7" custLinFactNeighborX="-399" custLinFactNeighborY="-8333">
        <dgm:presLayoutVars>
          <dgm:bulletEnabled val="1"/>
        </dgm:presLayoutVars>
      </dgm:prSet>
      <dgm:spPr>
        <a:prstGeom prst="roundRect">
          <a:avLst/>
        </a:prstGeom>
      </dgm:spPr>
      <dgm:t>
        <a:bodyPr/>
        <a:lstStyle/>
        <a:p>
          <a:endParaRPr lang="zh-TW" altLang="en-US"/>
        </a:p>
      </dgm:t>
    </dgm:pt>
    <dgm:pt modelId="{589DE81E-BE91-44E6-B947-950AA3B7E162}" type="pres">
      <dgm:prSet presAssocID="{45D76764-9C88-4638-89CD-42EC5F4FF794}" presName="sibTrans" presStyleCnt="0"/>
      <dgm:spPr/>
      <dgm:t>
        <a:bodyPr/>
        <a:lstStyle/>
        <a:p>
          <a:endParaRPr lang="zh-TW" altLang="en-US"/>
        </a:p>
      </dgm:t>
    </dgm:pt>
    <dgm:pt modelId="{41E56F4A-3D74-418A-9C16-B33637E63C2B}" type="pres">
      <dgm:prSet presAssocID="{CBD20F45-5DF4-4A2B-A9A1-4C2EF25CCA2F}" presName="node" presStyleLbl="node1" presStyleIdx="5" presStyleCnt="7" custLinFactNeighborX="-399" custLinFactNeighborY="-8333">
        <dgm:presLayoutVars>
          <dgm:bulletEnabled val="1"/>
        </dgm:presLayoutVars>
      </dgm:prSet>
      <dgm:spPr>
        <a:prstGeom prst="roundRect">
          <a:avLst/>
        </a:prstGeom>
      </dgm:spPr>
      <dgm:t>
        <a:bodyPr/>
        <a:lstStyle/>
        <a:p>
          <a:endParaRPr lang="zh-TW" altLang="en-US"/>
        </a:p>
      </dgm:t>
    </dgm:pt>
    <dgm:pt modelId="{F109EAFF-AFA9-4C6B-A441-1A4C5987829A}" type="pres">
      <dgm:prSet presAssocID="{F1C3D282-27F1-41CF-8FEF-8F1E8D68131E}" presName="sibTrans" presStyleCnt="0"/>
      <dgm:spPr/>
      <dgm:t>
        <a:bodyPr/>
        <a:lstStyle/>
        <a:p>
          <a:endParaRPr lang="zh-TW" altLang="en-US"/>
        </a:p>
      </dgm:t>
    </dgm:pt>
    <dgm:pt modelId="{4624779D-C14C-4DBF-A1F4-988AA910D9B7}" type="pres">
      <dgm:prSet presAssocID="{58767106-7F25-4B09-8036-13065495495E}" presName="node" presStyleLbl="node1" presStyleIdx="6" presStyleCnt="7" custLinFactNeighborX="987" custLinFactNeighborY="-8333">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59BC234C-D7A7-43D5-9D13-12C7BC58F71A}" srcId="{DAA43C58-D23A-420E-8913-BABFFEB08633}" destId="{16EC3F02-A1ED-4FB6-ADF3-D528E4E9F080}" srcOrd="4" destOrd="0" parTransId="{69ECB786-1183-4EE3-A66B-9243F1D9FBFD}" sibTransId="{45D76764-9C88-4638-89CD-42EC5F4FF794}"/>
    <dgm:cxn modelId="{E622E9EE-3DC3-4D71-89EA-E52A261E833A}" srcId="{DAA43C58-D23A-420E-8913-BABFFEB08633}" destId="{58767106-7F25-4B09-8036-13065495495E}" srcOrd="6" destOrd="0" parTransId="{9B39E812-813B-4985-B842-F132DCEC0C9A}" sibTransId="{58924C1F-E54B-4AAD-BB59-0AB6F6E18988}"/>
    <dgm:cxn modelId="{D50F7826-97B6-4895-BC65-34EA8876B3F1}" type="presOf" srcId="{16EC3F02-A1ED-4FB6-ADF3-D528E4E9F080}" destId="{519E7015-12AB-4743-AE72-8327EFD0B7ED}" srcOrd="0" destOrd="0" presId="urn:microsoft.com/office/officeart/2005/8/layout/default"/>
    <dgm:cxn modelId="{5ED9C113-B026-4B7C-959A-639C0C809661}" type="presOf" srcId="{1B57BCC4-E97C-4E6A-AC6F-3D345A005198}" destId="{05542A5E-26ED-4234-8664-29E163BCDDA0}" srcOrd="0" destOrd="0" presId="urn:microsoft.com/office/officeart/2005/8/layout/default"/>
    <dgm:cxn modelId="{6B46E1D8-8553-4AE0-BCFD-BCB9BBDC272D}" type="presOf" srcId="{DAA43C58-D23A-420E-8913-BABFFEB08633}" destId="{76095A23-A959-4D82-8209-F4E6C9D8BD50}" srcOrd="0" destOrd="0" presId="urn:microsoft.com/office/officeart/2005/8/layout/default"/>
    <dgm:cxn modelId="{8448C12D-60EF-4A0C-867B-D8A940296732}" type="presOf" srcId="{25902CEF-40EA-47CC-8C7F-12DECC46187A}" destId="{5A976926-F4C1-4A14-B3EE-713C690953DE}" srcOrd="0" destOrd="0" presId="urn:microsoft.com/office/officeart/2005/8/layout/default"/>
    <dgm:cxn modelId="{237FC003-8390-4753-BEE1-ABA855615F2D}" type="presOf" srcId="{58767106-7F25-4B09-8036-13065495495E}" destId="{4624779D-C14C-4DBF-A1F4-988AA910D9B7}"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BC735E32-F684-4E7C-9212-82ED7E010769}" srcId="{DAA43C58-D23A-420E-8913-BABFFEB08633}" destId="{CBD20F45-5DF4-4A2B-A9A1-4C2EF25CCA2F}" srcOrd="5" destOrd="0" parTransId="{0D637F85-11DD-4CAF-A97D-0D2E7A30BD77}" sibTransId="{F1C3D282-27F1-41CF-8FEF-8F1E8D68131E}"/>
    <dgm:cxn modelId="{CBAC57BC-CC02-47E3-8376-37E0B961FB13}" type="presOf" srcId="{CBD20F45-5DF4-4A2B-A9A1-4C2EF25CCA2F}" destId="{41E56F4A-3D74-418A-9C16-B33637E63C2B}"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194983F8-9223-4222-B3A0-E4A64DAAD44C}" type="presOf" srcId="{990438B5-C578-48F7-9400-D2C7C6FD596E}" destId="{FA2DFF8C-377F-46BC-B51A-AE7A5145C0B7}" srcOrd="0" destOrd="0" presId="urn:microsoft.com/office/officeart/2005/8/layout/default"/>
    <dgm:cxn modelId="{F69EF15F-0BFD-400B-9207-ED46BB7F8AAD}" type="presOf" srcId="{AEFFE9C1-8DD6-4989-AAC3-0B713D2D4331}" destId="{B147493B-2ACF-4210-A434-F82BF65829C3}" srcOrd="0" destOrd="0" presId="urn:microsoft.com/office/officeart/2005/8/layout/default"/>
    <dgm:cxn modelId="{A085EE57-6C4E-4D5B-809F-AA6D5C15BE9F}" type="presParOf" srcId="{76095A23-A959-4D82-8209-F4E6C9D8BD50}" destId="{05542A5E-26ED-4234-8664-29E163BCDDA0}" srcOrd="0" destOrd="0" presId="urn:microsoft.com/office/officeart/2005/8/layout/default"/>
    <dgm:cxn modelId="{01936BE6-10CE-456A-879C-20DD79170B88}" type="presParOf" srcId="{76095A23-A959-4D82-8209-F4E6C9D8BD50}" destId="{5C5C3C28-DBB1-4E45-8E82-71B280824AC3}" srcOrd="1" destOrd="0" presId="urn:microsoft.com/office/officeart/2005/8/layout/default"/>
    <dgm:cxn modelId="{AE6D6261-EA12-48AA-B7A7-D8FC83609E51}" type="presParOf" srcId="{76095A23-A959-4D82-8209-F4E6C9D8BD50}" destId="{FA2DFF8C-377F-46BC-B51A-AE7A5145C0B7}" srcOrd="2" destOrd="0" presId="urn:microsoft.com/office/officeart/2005/8/layout/default"/>
    <dgm:cxn modelId="{CCECE200-90DA-464D-A267-C1797E7BD471}" type="presParOf" srcId="{76095A23-A959-4D82-8209-F4E6C9D8BD50}" destId="{2E5BB301-3918-4EAA-B6D6-A20E41E89F31}" srcOrd="3" destOrd="0" presId="urn:microsoft.com/office/officeart/2005/8/layout/default"/>
    <dgm:cxn modelId="{DF7D6438-932C-4706-A048-C2DCB4D4B942}" type="presParOf" srcId="{76095A23-A959-4D82-8209-F4E6C9D8BD50}" destId="{B147493B-2ACF-4210-A434-F82BF65829C3}" srcOrd="4" destOrd="0" presId="urn:microsoft.com/office/officeart/2005/8/layout/default"/>
    <dgm:cxn modelId="{7F91FF0C-F636-4BED-B63D-71323FCA0496}" type="presParOf" srcId="{76095A23-A959-4D82-8209-F4E6C9D8BD50}" destId="{D67671A4-B6EE-45B4-A4A9-27714A682E06}" srcOrd="5" destOrd="0" presId="urn:microsoft.com/office/officeart/2005/8/layout/default"/>
    <dgm:cxn modelId="{E9C9B524-4297-49F6-89B5-D14D35BED289}" type="presParOf" srcId="{76095A23-A959-4D82-8209-F4E6C9D8BD50}" destId="{5A976926-F4C1-4A14-B3EE-713C690953DE}" srcOrd="6" destOrd="0" presId="urn:microsoft.com/office/officeart/2005/8/layout/default"/>
    <dgm:cxn modelId="{D41CD4C9-7AA5-4CF9-A861-422D00BFA46F}" type="presParOf" srcId="{76095A23-A959-4D82-8209-F4E6C9D8BD50}" destId="{16A1044C-5A23-4DDC-9F74-CC0A79B401EA}" srcOrd="7" destOrd="0" presId="urn:microsoft.com/office/officeart/2005/8/layout/default"/>
    <dgm:cxn modelId="{E4ED54AE-C205-41FB-9EC9-390BA763C090}" type="presParOf" srcId="{76095A23-A959-4D82-8209-F4E6C9D8BD50}" destId="{519E7015-12AB-4743-AE72-8327EFD0B7ED}" srcOrd="8" destOrd="0" presId="urn:microsoft.com/office/officeart/2005/8/layout/default"/>
    <dgm:cxn modelId="{319A8F19-8573-48CD-9F74-83F1D9DA9A80}" type="presParOf" srcId="{76095A23-A959-4D82-8209-F4E6C9D8BD50}" destId="{589DE81E-BE91-44E6-B947-950AA3B7E162}" srcOrd="9" destOrd="0" presId="urn:microsoft.com/office/officeart/2005/8/layout/default"/>
    <dgm:cxn modelId="{652520A2-2C99-40F8-8ED2-C2DDDD562A65}" type="presParOf" srcId="{76095A23-A959-4D82-8209-F4E6C9D8BD50}" destId="{41E56F4A-3D74-418A-9C16-B33637E63C2B}" srcOrd="10" destOrd="0" presId="urn:microsoft.com/office/officeart/2005/8/layout/default"/>
    <dgm:cxn modelId="{142C6BFE-5F55-45D6-B8A6-A1AA91878249}" type="presParOf" srcId="{76095A23-A959-4D82-8209-F4E6C9D8BD50}" destId="{F109EAFF-AFA9-4C6B-A441-1A4C5987829A}" srcOrd="11" destOrd="0" presId="urn:microsoft.com/office/officeart/2005/8/layout/default"/>
    <dgm:cxn modelId="{17552B91-2219-4915-99DD-C93079CD3DB2}" type="presParOf" srcId="{76095A23-A959-4D82-8209-F4E6C9D8BD50}" destId="{4624779D-C14C-4DBF-A1F4-988AA910D9B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屬性列舉法</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強迫關係術</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結構分析法</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腦力激盪術</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逐步激盪術</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5">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5">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5">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5" custLinFactNeighborX="-3104" custLinFactNeighborY="-2320">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5" custLinFactNeighborX="-5218" custLinFactNeighborY="-2011">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59BC234C-D7A7-43D5-9D13-12C7BC58F71A}" srcId="{DAA43C58-D23A-420E-8913-BABFFEB08633}" destId="{16EC3F02-A1ED-4FB6-ADF3-D528E4E9F080}" srcOrd="4" destOrd="0" parTransId="{69ECB786-1183-4EE3-A66B-9243F1D9FBFD}" sibTransId="{45D76764-9C88-4638-89CD-42EC5F4FF794}"/>
    <dgm:cxn modelId="{1E1ADE99-D96F-43BA-A6EC-5F2EFD558A1C}" type="presOf" srcId="{AEFFE9C1-8DD6-4989-AAC3-0B713D2D4331}" destId="{B147493B-2ACF-4210-A434-F82BF65829C3}" srcOrd="0" destOrd="0" presId="urn:microsoft.com/office/officeart/2005/8/layout/default"/>
    <dgm:cxn modelId="{BE276E01-A081-4831-9E79-178340873BC4}" type="presOf" srcId="{1B57BCC4-E97C-4E6A-AC6F-3D345A005198}" destId="{05542A5E-26ED-4234-8664-29E163BCDDA0}" srcOrd="0" destOrd="0" presId="urn:microsoft.com/office/officeart/2005/8/layout/default"/>
    <dgm:cxn modelId="{36CD6379-2F69-4BCB-AA45-15D1BC14F8D6}" type="presOf" srcId="{DAA43C58-D23A-420E-8913-BABFFEB08633}" destId="{76095A23-A959-4D82-8209-F4E6C9D8BD50}" srcOrd="0" destOrd="0" presId="urn:microsoft.com/office/officeart/2005/8/layout/default"/>
    <dgm:cxn modelId="{C5D260A6-1133-4B11-AE98-8906A088F37A}" type="presOf" srcId="{25902CEF-40EA-47CC-8C7F-12DECC46187A}" destId="{5A976926-F4C1-4A14-B3EE-713C690953DE}"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D8BED0C8-A4F0-4788-8056-423CD0B833DE}" type="presOf" srcId="{990438B5-C578-48F7-9400-D2C7C6FD596E}" destId="{FA2DFF8C-377F-46BC-B51A-AE7A5145C0B7}"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AECB36FB-8384-41BE-83D4-8EF540D08C18}" type="presOf" srcId="{16EC3F02-A1ED-4FB6-ADF3-D528E4E9F080}" destId="{519E7015-12AB-4743-AE72-8327EFD0B7ED}" srcOrd="0" destOrd="0" presId="urn:microsoft.com/office/officeart/2005/8/layout/default"/>
    <dgm:cxn modelId="{1A827B62-3F97-4AFD-A057-4E0A7B4643B9}" type="presParOf" srcId="{76095A23-A959-4D82-8209-F4E6C9D8BD50}" destId="{05542A5E-26ED-4234-8664-29E163BCDDA0}" srcOrd="0" destOrd="0" presId="urn:microsoft.com/office/officeart/2005/8/layout/default"/>
    <dgm:cxn modelId="{6E14458B-28B2-47CB-AC6D-78F296EF09EC}" type="presParOf" srcId="{76095A23-A959-4D82-8209-F4E6C9D8BD50}" destId="{5C5C3C28-DBB1-4E45-8E82-71B280824AC3}" srcOrd="1" destOrd="0" presId="urn:microsoft.com/office/officeart/2005/8/layout/default"/>
    <dgm:cxn modelId="{C06B8F41-5FD6-427F-8FE7-A3676B8C5D61}" type="presParOf" srcId="{76095A23-A959-4D82-8209-F4E6C9D8BD50}" destId="{FA2DFF8C-377F-46BC-B51A-AE7A5145C0B7}" srcOrd="2" destOrd="0" presId="urn:microsoft.com/office/officeart/2005/8/layout/default"/>
    <dgm:cxn modelId="{329779D2-4D40-4C5F-8A8B-A60CA90FC50D}" type="presParOf" srcId="{76095A23-A959-4D82-8209-F4E6C9D8BD50}" destId="{2E5BB301-3918-4EAA-B6D6-A20E41E89F31}" srcOrd="3" destOrd="0" presId="urn:microsoft.com/office/officeart/2005/8/layout/default"/>
    <dgm:cxn modelId="{F96245CD-6402-4266-8B18-AD3704A56D7F}" type="presParOf" srcId="{76095A23-A959-4D82-8209-F4E6C9D8BD50}" destId="{B147493B-2ACF-4210-A434-F82BF65829C3}" srcOrd="4" destOrd="0" presId="urn:microsoft.com/office/officeart/2005/8/layout/default"/>
    <dgm:cxn modelId="{82DF4D93-0A42-4DE9-A40C-1981C9500B55}" type="presParOf" srcId="{76095A23-A959-4D82-8209-F4E6C9D8BD50}" destId="{D67671A4-B6EE-45B4-A4A9-27714A682E06}" srcOrd="5" destOrd="0" presId="urn:microsoft.com/office/officeart/2005/8/layout/default"/>
    <dgm:cxn modelId="{5DC5A532-4D5B-4314-AE97-FC44C4D806F7}" type="presParOf" srcId="{76095A23-A959-4D82-8209-F4E6C9D8BD50}" destId="{5A976926-F4C1-4A14-B3EE-713C690953DE}" srcOrd="6" destOrd="0" presId="urn:microsoft.com/office/officeart/2005/8/layout/default"/>
    <dgm:cxn modelId="{2E74EB55-9F34-46E1-BBED-D92A60175EE6}" type="presParOf" srcId="{76095A23-A959-4D82-8209-F4E6C9D8BD50}" destId="{16A1044C-5A23-4DDC-9F74-CC0A79B401EA}" srcOrd="7" destOrd="0" presId="urn:microsoft.com/office/officeart/2005/8/layout/default"/>
    <dgm:cxn modelId="{10673986-5A04-4B9A-AB2B-47272DAA4302}" type="presParOf" srcId="{76095A23-A959-4D82-8209-F4E6C9D8BD50}" destId="{519E7015-12AB-4743-AE72-8327EFD0B7E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3" csCatId="colorful" phldr="1"/>
      <dgm:spPr/>
      <dgm:t>
        <a:bodyPr/>
        <a:lstStyle/>
        <a:p>
          <a:endParaRPr lang="zh-TW" altLang="en-US"/>
        </a:p>
      </dgm:t>
    </dgm:pt>
    <dgm:pt modelId="{1B57BCC4-E97C-4E6A-AC6F-3D345A005198}">
      <dgm:prSet phldrT="[文字]" custT="1"/>
      <dgm:spPr>
        <a:solidFill>
          <a:srgbClr val="009900"/>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rgbClr val="F8F8F8"/>
              </a:solidFill>
              <a:effectLst>
                <a:outerShdw blurRad="25400" algn="tl" rotWithShape="0">
                  <a:srgbClr val="000000">
                    <a:alpha val="43000"/>
                  </a:srgbClr>
                </a:outerShdw>
              </a:effectLst>
            </a:rPr>
            <a:t>新產品的獨特性優勢</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a:solidFill>
          <a:srgbClr val="3333FF"/>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F8F8F8"/>
              </a:solidFill>
              <a:effectLst>
                <a:outerShdw blurRad="25400" algn="tl" rotWithShape="0">
                  <a:srgbClr val="000000">
                    <a:alpha val="43000"/>
                  </a:srgbClr>
                </a:outerShdw>
              </a:effectLst>
            </a:rPr>
            <a:t>市場本身的吸引力</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a:solidFill>
          <a:srgbClr val="6600CC"/>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F8F8F8"/>
              </a:solidFill>
              <a:effectLst>
                <a:outerShdw blurRad="25400" algn="tl" rotWithShape="0">
                  <a:srgbClr val="000000">
                    <a:alpha val="43000"/>
                  </a:srgbClr>
                </a:outerShdw>
              </a:effectLst>
            </a:rPr>
            <a:t>與公司資源的相配合程度</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B147493B-2ACF-4210-A434-F82BF65829C3}" type="pres">
      <dgm:prSet presAssocID="{AEFFE9C1-8DD6-4989-AAC3-0B713D2D4331}" presName="node" presStyleLbl="node1" presStyleIdx="1" presStyleCnt="3">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2" presStyleCnt="3" custLinFactNeighborX="-3104" custLinFactNeighborY="-2320">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1" destOrd="0" parTransId="{3DB7E963-7042-4CF1-9053-60BAEACD229B}" sibTransId="{D64BEEAD-9639-4DD5-A173-CEBBE66904C2}"/>
    <dgm:cxn modelId="{3CA0FD6C-1866-46CB-A5DD-83364B7C10EC}" srcId="{DAA43C58-D23A-420E-8913-BABFFEB08633}" destId="{25902CEF-40EA-47CC-8C7F-12DECC46187A}" srcOrd="2" destOrd="0" parTransId="{26750A5C-B479-45F9-A243-91A1F72AB838}" sibTransId="{143FA9F6-1B4D-4666-A3AD-1F0BE3FB75E8}"/>
    <dgm:cxn modelId="{26A2651D-79F2-462A-8B1C-78B0D94FC6A2}" type="presOf" srcId="{1B57BCC4-E97C-4E6A-AC6F-3D345A005198}" destId="{05542A5E-26ED-4234-8664-29E163BCDDA0}" srcOrd="0" destOrd="0" presId="urn:microsoft.com/office/officeart/2005/8/layout/default"/>
    <dgm:cxn modelId="{FE0B1583-A60D-462A-BCB7-8E3FCAAE7571}" type="presOf" srcId="{DAA43C58-D23A-420E-8913-BABFFEB08633}" destId="{76095A23-A959-4D82-8209-F4E6C9D8BD50}"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903F2FBA-AA78-47BB-AAD3-4AD62064AC22}" type="presOf" srcId="{AEFFE9C1-8DD6-4989-AAC3-0B713D2D4331}" destId="{B147493B-2ACF-4210-A434-F82BF65829C3}" srcOrd="0" destOrd="0" presId="urn:microsoft.com/office/officeart/2005/8/layout/default"/>
    <dgm:cxn modelId="{4ECFE0F1-357E-48A7-9B13-6C7901D4B5A6}" type="presOf" srcId="{25902CEF-40EA-47CC-8C7F-12DECC46187A}" destId="{5A976926-F4C1-4A14-B3EE-713C690953DE}" srcOrd="0" destOrd="0" presId="urn:microsoft.com/office/officeart/2005/8/layout/default"/>
    <dgm:cxn modelId="{5475CF08-F3A8-4B95-977F-D7E36A1E8449}" type="presParOf" srcId="{76095A23-A959-4D82-8209-F4E6C9D8BD50}" destId="{05542A5E-26ED-4234-8664-29E163BCDDA0}" srcOrd="0" destOrd="0" presId="urn:microsoft.com/office/officeart/2005/8/layout/default"/>
    <dgm:cxn modelId="{19A78AB7-2453-483E-AAD6-6D0BBBCB72F8}" type="presParOf" srcId="{76095A23-A959-4D82-8209-F4E6C9D8BD50}" destId="{5C5C3C28-DBB1-4E45-8E82-71B280824AC3}" srcOrd="1" destOrd="0" presId="urn:microsoft.com/office/officeart/2005/8/layout/default"/>
    <dgm:cxn modelId="{64D5B21D-F2C6-469C-B7E1-ABFBDD91FE1B}" type="presParOf" srcId="{76095A23-A959-4D82-8209-F4E6C9D8BD50}" destId="{B147493B-2ACF-4210-A434-F82BF65829C3}" srcOrd="2" destOrd="0" presId="urn:microsoft.com/office/officeart/2005/8/layout/default"/>
    <dgm:cxn modelId="{D7236387-FA9B-4B84-B515-C946ACB22C60}" type="presParOf" srcId="{76095A23-A959-4D82-8209-F4E6C9D8BD50}" destId="{D67671A4-B6EE-45B4-A4A9-27714A682E06}" srcOrd="3" destOrd="0" presId="urn:microsoft.com/office/officeart/2005/8/layout/default"/>
    <dgm:cxn modelId="{03BC7EDC-12E1-4E53-8D14-34755C7E9759}" type="presParOf" srcId="{76095A23-A959-4D82-8209-F4E6C9D8BD50}" destId="{5A976926-F4C1-4A14-B3EE-713C690953D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34"/>
          <a:ext cx="7488832" cy="840434"/>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kern="1200" cap="none" spc="150" dirty="0">
            <a:ln w="11430"/>
            <a:solidFill>
              <a:srgbClr val="FFFF00"/>
            </a:solidFill>
            <a:effectLst>
              <a:outerShdw blurRad="25400" algn="tl" rotWithShape="0">
                <a:srgbClr val="000000">
                  <a:alpha val="43000"/>
                </a:srgbClr>
              </a:outerShdw>
            </a:effectLst>
          </a:endParaRPr>
        </a:p>
      </dsp:txBody>
      <dsp:txXfrm>
        <a:off x="41027" y="41061"/>
        <a:ext cx="7406778" cy="758380"/>
      </dsp:txXfrm>
    </dsp:sp>
    <dsp:sp modelId="{48045E5C-A433-40C5-A9A1-1F2ACC2731E6}">
      <dsp:nvSpPr>
        <dsp:cNvPr id="0" name=""/>
        <dsp:cNvSpPr/>
      </dsp:nvSpPr>
      <dsp:spPr>
        <a:xfrm>
          <a:off x="0" y="854447"/>
          <a:ext cx="7488832" cy="840434"/>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027" y="895474"/>
        <a:ext cx="7406778" cy="758380"/>
      </dsp:txXfrm>
    </dsp:sp>
    <dsp:sp modelId="{0B052A4C-9EC6-4953-B7A4-B3CB579AF515}">
      <dsp:nvSpPr>
        <dsp:cNvPr id="0" name=""/>
        <dsp:cNvSpPr/>
      </dsp:nvSpPr>
      <dsp:spPr>
        <a:xfrm>
          <a:off x="0" y="1708860"/>
          <a:ext cx="7488832" cy="840434"/>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027" y="1749887"/>
        <a:ext cx="7406778" cy="758380"/>
      </dsp:txXfrm>
    </dsp:sp>
    <dsp:sp modelId="{FC1C9785-4EAA-40D5-A517-48DAC3F311E7}">
      <dsp:nvSpPr>
        <dsp:cNvPr id="0" name=""/>
        <dsp:cNvSpPr/>
      </dsp:nvSpPr>
      <dsp:spPr>
        <a:xfrm>
          <a:off x="0" y="2563273"/>
          <a:ext cx="7488832" cy="840434"/>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027" y="2604300"/>
        <a:ext cx="7406778" cy="758380"/>
      </dsp:txXfrm>
    </dsp:sp>
    <dsp:sp modelId="{07497B65-0143-4F94-BC20-1A8DC2C58E29}">
      <dsp:nvSpPr>
        <dsp:cNvPr id="0" name=""/>
        <dsp:cNvSpPr/>
      </dsp:nvSpPr>
      <dsp:spPr>
        <a:xfrm>
          <a:off x="0" y="3417685"/>
          <a:ext cx="7488832" cy="840434"/>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027" y="3458712"/>
        <a:ext cx="7406778" cy="758380"/>
      </dsp:txXfrm>
    </dsp:sp>
    <dsp:sp modelId="{2EC25530-CF87-4EBD-8EA3-F2847F5386BA}">
      <dsp:nvSpPr>
        <dsp:cNvPr id="0" name=""/>
        <dsp:cNvSpPr/>
      </dsp:nvSpPr>
      <dsp:spPr>
        <a:xfrm>
          <a:off x="0" y="4272098"/>
          <a:ext cx="7488832" cy="840434"/>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027" y="4313125"/>
        <a:ext cx="7406778" cy="7583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95DEC-94A5-452C-830E-6FF27846CDC4}">
      <dsp:nvSpPr>
        <dsp:cNvPr id="0" name=""/>
        <dsp:cNvSpPr/>
      </dsp:nvSpPr>
      <dsp:spPr>
        <a:xfrm>
          <a:off x="4315437" y="895964"/>
          <a:ext cx="3081681" cy="528535"/>
        </a:xfrm>
        <a:custGeom>
          <a:avLst/>
          <a:gdLst/>
          <a:ahLst/>
          <a:cxnLst/>
          <a:rect l="0" t="0" r="0" b="0"/>
          <a:pathLst>
            <a:path>
              <a:moveTo>
                <a:pt x="0" y="0"/>
              </a:moveTo>
              <a:lnTo>
                <a:pt x="0" y="267708"/>
              </a:lnTo>
              <a:lnTo>
                <a:pt x="3081681" y="267708"/>
              </a:lnTo>
              <a:lnTo>
                <a:pt x="3081681" y="528535"/>
              </a:lnTo>
            </a:path>
          </a:pathLst>
        </a:custGeom>
        <a:noFill/>
        <a:ln w="25400" cap="flat" cmpd="sng" algn="ctr">
          <a:solidFill>
            <a:srgbClr val="00B05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BF03245-BACF-4AE0-A64D-419E91C3BCC3}">
      <dsp:nvSpPr>
        <dsp:cNvPr id="0" name=""/>
        <dsp:cNvSpPr/>
      </dsp:nvSpPr>
      <dsp:spPr>
        <a:xfrm>
          <a:off x="4269717" y="895964"/>
          <a:ext cx="91440" cy="535416"/>
        </a:xfrm>
        <a:custGeom>
          <a:avLst/>
          <a:gdLst/>
          <a:ahLst/>
          <a:cxnLst/>
          <a:rect l="0" t="0" r="0" b="0"/>
          <a:pathLst>
            <a:path>
              <a:moveTo>
                <a:pt x="45720" y="0"/>
              </a:moveTo>
              <a:lnTo>
                <a:pt x="45720" y="274589"/>
              </a:lnTo>
              <a:lnTo>
                <a:pt x="67579" y="274589"/>
              </a:lnTo>
              <a:lnTo>
                <a:pt x="67579" y="535416"/>
              </a:lnTo>
            </a:path>
          </a:pathLst>
        </a:custGeom>
        <a:noFill/>
        <a:ln w="9525" cap="flat" cmpd="sng" algn="ctr">
          <a:solidFill>
            <a:srgbClr val="00B050"/>
          </a:solidFill>
          <a:prstDash val="solid"/>
        </a:ln>
        <a:effectLst/>
        <a:scene3d>
          <a:camera prst="orthographicFront"/>
          <a:lightRig rig="threePt" dir="t">
            <a:rot lat="0" lon="0" rev="7500000"/>
          </a:lightRig>
        </a:scene3d>
        <a:sp3d z="-40000"/>
      </dsp:spPr>
      <dsp:style>
        <a:lnRef idx="1">
          <a:schemeClr val="accent3"/>
        </a:lnRef>
        <a:fillRef idx="0">
          <a:schemeClr val="accent3"/>
        </a:fillRef>
        <a:effectRef idx="0">
          <a:schemeClr val="accent3"/>
        </a:effectRef>
        <a:fontRef idx="minor">
          <a:schemeClr val="tx1"/>
        </a:fontRef>
      </dsp:style>
    </dsp:sp>
    <dsp:sp modelId="{A5A611D5-1F79-4F44-940C-A434CE158C3A}">
      <dsp:nvSpPr>
        <dsp:cNvPr id="0" name=""/>
        <dsp:cNvSpPr/>
      </dsp:nvSpPr>
      <dsp:spPr>
        <a:xfrm>
          <a:off x="1242032" y="895964"/>
          <a:ext cx="3073404" cy="523952"/>
        </a:xfrm>
        <a:custGeom>
          <a:avLst/>
          <a:gdLst/>
          <a:ahLst/>
          <a:cxnLst/>
          <a:rect l="0" t="0" r="0" b="0"/>
          <a:pathLst>
            <a:path>
              <a:moveTo>
                <a:pt x="3073404" y="0"/>
              </a:moveTo>
              <a:lnTo>
                <a:pt x="3073404" y="263125"/>
              </a:lnTo>
              <a:lnTo>
                <a:pt x="0" y="263125"/>
              </a:lnTo>
              <a:lnTo>
                <a:pt x="0" y="523952"/>
              </a:lnTo>
            </a:path>
          </a:pathLst>
        </a:custGeom>
        <a:noFill/>
        <a:ln w="9525" cap="flat" cmpd="sng" algn="ctr">
          <a:solidFill>
            <a:srgbClr val="00B050"/>
          </a:solidFill>
          <a:prstDash val="solid"/>
        </a:ln>
        <a:effectLst/>
        <a:scene3d>
          <a:camera prst="orthographicFront"/>
          <a:lightRig rig="threePt" dir="t">
            <a:rot lat="0" lon="0" rev="7500000"/>
          </a:lightRig>
        </a:scene3d>
        <a:sp3d z="-40000"/>
      </dsp:spPr>
      <dsp:style>
        <a:lnRef idx="1">
          <a:schemeClr val="accent3"/>
        </a:lnRef>
        <a:fillRef idx="0">
          <a:schemeClr val="accent3"/>
        </a:fillRef>
        <a:effectRef idx="0">
          <a:schemeClr val="accent3"/>
        </a:effectRef>
        <a:fontRef idx="minor">
          <a:schemeClr val="tx1"/>
        </a:fontRef>
      </dsp:style>
    </dsp:sp>
    <dsp:sp modelId="{EED14A4F-01BE-4F21-A7F0-15596D064B20}">
      <dsp:nvSpPr>
        <dsp:cNvPr id="0" name=""/>
        <dsp:cNvSpPr/>
      </dsp:nvSpPr>
      <dsp:spPr>
        <a:xfrm>
          <a:off x="3073404" y="0"/>
          <a:ext cx="2484065" cy="895964"/>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altLang="en-US" sz="29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創新</a:t>
          </a:r>
          <a:endParaRPr lang="zh-TW" altLang="en-US" sz="29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17141" y="43737"/>
        <a:ext cx="2396591" cy="808490"/>
      </dsp:txXfrm>
    </dsp:sp>
    <dsp:sp modelId="{458A42EC-3FDA-4976-A451-9A43DC033816}">
      <dsp:nvSpPr>
        <dsp:cNvPr id="0" name=""/>
        <dsp:cNvSpPr/>
      </dsp:nvSpPr>
      <dsp:spPr>
        <a:xfrm>
          <a:off x="0" y="1419917"/>
          <a:ext cx="2484065" cy="1016889"/>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sz="2900" b="1" kern="1200" cap="none" spc="150" smtClean="0">
              <a:ln w="11430"/>
              <a:solidFill>
                <a:sysClr val="windowText" lastClr="000000"/>
              </a:solidFill>
              <a:effectLst>
                <a:outerShdw blurRad="25400" algn="tl" rotWithShape="0">
                  <a:srgbClr val="000000">
                    <a:alpha val="43000"/>
                  </a:srgbClr>
                </a:outerShdw>
              </a:effectLst>
            </a:rPr>
            <a:t>連續性創新</a:t>
          </a:r>
          <a:endParaRPr lang="zh-TW" altLang="en-US" sz="29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9640" y="1469557"/>
        <a:ext cx="2384785" cy="917609"/>
      </dsp:txXfrm>
    </dsp:sp>
    <dsp:sp modelId="{36E93B8B-B732-406F-AF71-D97E890ECABB}">
      <dsp:nvSpPr>
        <dsp:cNvPr id="0" name=""/>
        <dsp:cNvSpPr/>
      </dsp:nvSpPr>
      <dsp:spPr>
        <a:xfrm>
          <a:off x="3024344" y="1431381"/>
          <a:ext cx="2625905" cy="1016889"/>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sz="2900" b="1" kern="1200" cap="none" spc="150" dirty="0" smtClean="0">
              <a:ln w="11430"/>
              <a:solidFill>
                <a:sysClr val="windowText" lastClr="000000"/>
              </a:solidFill>
              <a:effectLst>
                <a:outerShdw blurRad="25400" algn="tl" rotWithShape="0">
                  <a:srgbClr val="000000">
                    <a:alpha val="43000"/>
                  </a:srgbClr>
                </a:outerShdw>
              </a:effectLst>
            </a:rPr>
            <a:t>動態連續創新</a:t>
          </a:r>
          <a:endParaRPr lang="zh-TW" altLang="en-US" sz="29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073984" y="1481021"/>
        <a:ext cx="2526625" cy="917609"/>
      </dsp:txXfrm>
    </dsp:sp>
    <dsp:sp modelId="{84EDD4A7-7EF6-495F-A4B5-7FABB859FB80}">
      <dsp:nvSpPr>
        <dsp:cNvPr id="0" name=""/>
        <dsp:cNvSpPr/>
      </dsp:nvSpPr>
      <dsp:spPr>
        <a:xfrm>
          <a:off x="6155086" y="1424500"/>
          <a:ext cx="2484065" cy="1005077"/>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89050">
            <a:lnSpc>
              <a:spcPct val="90000"/>
            </a:lnSpc>
            <a:spcBef>
              <a:spcPct val="0"/>
            </a:spcBef>
            <a:spcAft>
              <a:spcPct val="35000"/>
            </a:spcAft>
          </a:pPr>
          <a:r>
            <a:rPr lang="zh-TW" sz="2900" b="1" kern="1200" cap="none" spc="150" dirty="0" smtClean="0">
              <a:ln w="11430"/>
              <a:solidFill>
                <a:sysClr val="windowText" lastClr="000000"/>
              </a:solidFill>
              <a:effectLst>
                <a:outerShdw blurRad="25400" algn="tl" rotWithShape="0">
                  <a:srgbClr val="000000">
                    <a:alpha val="43000"/>
                  </a:srgbClr>
                </a:outerShdw>
              </a:effectLst>
            </a:rPr>
            <a:t>非連續性創新</a:t>
          </a:r>
          <a:endParaRPr lang="zh-TW" altLang="en-US" sz="2900" b="1" kern="1200"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204150" y="1473564"/>
        <a:ext cx="2385937" cy="90694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61" y="72011"/>
          <a:ext cx="2160059" cy="100810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導入期</a:t>
          </a:r>
          <a:endParaRPr lang="zh-TW" altLang="en-US" sz="30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9273" y="121223"/>
        <a:ext cx="2061635" cy="909681"/>
      </dsp:txXfrm>
    </dsp:sp>
    <dsp:sp modelId="{FA2DFF8C-377F-46BC-B51A-AE7A5145C0B7}">
      <dsp:nvSpPr>
        <dsp:cNvPr id="0" name=""/>
        <dsp:cNvSpPr/>
      </dsp:nvSpPr>
      <dsp:spPr>
        <a:xfrm>
          <a:off x="2268353" y="72011"/>
          <a:ext cx="2160059" cy="1008105"/>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成長期</a:t>
          </a:r>
          <a:endParaRPr lang="zh-TW" altLang="en-US" sz="30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317565" y="121223"/>
        <a:ext cx="2061635" cy="909681"/>
      </dsp:txXfrm>
    </dsp:sp>
    <dsp:sp modelId="{B147493B-2ACF-4210-A434-F82BF65829C3}">
      <dsp:nvSpPr>
        <dsp:cNvPr id="0" name=""/>
        <dsp:cNvSpPr/>
      </dsp:nvSpPr>
      <dsp:spPr>
        <a:xfrm>
          <a:off x="4536645" y="72011"/>
          <a:ext cx="2160059" cy="1008105"/>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成熟期</a:t>
          </a:r>
          <a:endParaRPr lang="zh-TW" altLang="en-US" sz="30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585857" y="121223"/>
        <a:ext cx="2061635" cy="909681"/>
      </dsp:txXfrm>
    </dsp:sp>
    <dsp:sp modelId="{5A976926-F4C1-4A14-B3EE-713C690953DE}">
      <dsp:nvSpPr>
        <dsp:cNvPr id="0" name=""/>
        <dsp:cNvSpPr/>
      </dsp:nvSpPr>
      <dsp:spPr>
        <a:xfrm>
          <a:off x="6771342" y="56945"/>
          <a:ext cx="2160059" cy="1008105"/>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衰退期</a:t>
          </a:r>
          <a:endParaRPr lang="zh-TW" altLang="en-US" sz="30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820554" y="106157"/>
        <a:ext cx="2061635" cy="90968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2626" y="72006"/>
          <a:ext cx="2083675" cy="144016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增加現有消費者的使用量</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72929" y="142309"/>
        <a:ext cx="1943069" cy="1299555"/>
      </dsp:txXfrm>
    </dsp:sp>
    <dsp:sp modelId="{FA2DFF8C-377F-46BC-B51A-AE7A5145C0B7}">
      <dsp:nvSpPr>
        <dsp:cNvPr id="0" name=""/>
        <dsp:cNvSpPr/>
      </dsp:nvSpPr>
      <dsp:spPr>
        <a:xfrm>
          <a:off x="2294669" y="72006"/>
          <a:ext cx="2083675" cy="1440161"/>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尋找新的目標市場與顧客</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364972" y="142309"/>
        <a:ext cx="1943069" cy="1299555"/>
      </dsp:txXfrm>
    </dsp:sp>
    <dsp:sp modelId="{B147493B-2ACF-4210-A434-F82BF65829C3}">
      <dsp:nvSpPr>
        <dsp:cNvPr id="0" name=""/>
        <dsp:cNvSpPr/>
      </dsp:nvSpPr>
      <dsp:spPr>
        <a:xfrm>
          <a:off x="4586713" y="72006"/>
          <a:ext cx="2083675" cy="1440161"/>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尋找產品新用途</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57016" y="142309"/>
        <a:ext cx="1943069" cy="1299555"/>
      </dsp:txXfrm>
    </dsp:sp>
    <dsp:sp modelId="{5A976926-F4C1-4A14-B3EE-713C690953DE}">
      <dsp:nvSpPr>
        <dsp:cNvPr id="0" name=""/>
        <dsp:cNvSpPr/>
      </dsp:nvSpPr>
      <dsp:spPr>
        <a:xfrm>
          <a:off x="6814079" y="43001"/>
          <a:ext cx="2083675" cy="1440161"/>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尋找產品新使用時機</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884382" y="113304"/>
        <a:ext cx="1943069" cy="129955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369718" y="0"/>
          <a:ext cx="2133311" cy="1028686"/>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建立新的配銷通路</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19934" y="50216"/>
        <a:ext cx="2032879" cy="928254"/>
      </dsp:txXfrm>
    </dsp:sp>
    <dsp:sp modelId="{FA2DFF8C-377F-46BC-B51A-AE7A5145C0B7}">
      <dsp:nvSpPr>
        <dsp:cNvPr id="0" name=""/>
        <dsp:cNvSpPr/>
      </dsp:nvSpPr>
      <dsp:spPr>
        <a:xfrm>
          <a:off x="3400171" y="198"/>
          <a:ext cx="1964653" cy="1028686"/>
        </a:xfrm>
        <a:prstGeom prst="roundRec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修改產品</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450387" y="50414"/>
        <a:ext cx="1864221" cy="928254"/>
      </dsp:txXfrm>
    </dsp:sp>
    <dsp:sp modelId="{B147493B-2ACF-4210-A434-F82BF65829C3}">
      <dsp:nvSpPr>
        <dsp:cNvPr id="0" name=""/>
        <dsp:cNvSpPr/>
      </dsp:nvSpPr>
      <dsp:spPr>
        <a:xfrm>
          <a:off x="6314281" y="198"/>
          <a:ext cx="2133311" cy="1028686"/>
        </a:xfrm>
        <a:prstGeom prst="roundRect">
          <a:avLst/>
        </a:prstGeom>
        <a:solidFill>
          <a:schemeClr val="bg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產品重新定位</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364497" y="50414"/>
        <a:ext cx="2032879" cy="928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03245-BACF-4AE0-A64D-419E91C3BCC3}">
      <dsp:nvSpPr>
        <dsp:cNvPr id="0" name=""/>
        <dsp:cNvSpPr/>
      </dsp:nvSpPr>
      <dsp:spPr>
        <a:xfrm>
          <a:off x="4315410" y="900720"/>
          <a:ext cx="2496738" cy="525155"/>
        </a:xfrm>
        <a:custGeom>
          <a:avLst/>
          <a:gdLst/>
          <a:ahLst/>
          <a:cxnLst/>
          <a:rect l="0" t="0" r="0" b="0"/>
          <a:pathLst>
            <a:path>
              <a:moveTo>
                <a:pt x="0" y="0"/>
              </a:moveTo>
              <a:lnTo>
                <a:pt x="0" y="262943"/>
              </a:lnTo>
              <a:lnTo>
                <a:pt x="2496738" y="262943"/>
              </a:lnTo>
              <a:lnTo>
                <a:pt x="2496738" y="525155"/>
              </a:lnTo>
            </a:path>
          </a:pathLst>
        </a:custGeom>
        <a:noFill/>
        <a:ln w="9525" cap="flat" cmpd="sng" algn="ctr">
          <a:solidFill>
            <a:srgbClr val="00B050"/>
          </a:solidFill>
          <a:prstDash val="solid"/>
        </a:ln>
        <a:effectLst/>
        <a:scene3d>
          <a:camera prst="orthographicFront"/>
          <a:lightRig rig="threePt" dir="t">
            <a:rot lat="0" lon="0" rev="7500000"/>
          </a:lightRig>
        </a:scene3d>
        <a:sp3d z="-40000"/>
      </dsp:spPr>
      <dsp:style>
        <a:lnRef idx="1">
          <a:schemeClr val="accent3"/>
        </a:lnRef>
        <a:fillRef idx="0">
          <a:schemeClr val="accent3"/>
        </a:fillRef>
        <a:effectRef idx="0">
          <a:schemeClr val="accent3"/>
        </a:effectRef>
        <a:fontRef idx="minor">
          <a:schemeClr val="tx1"/>
        </a:fontRef>
      </dsp:style>
    </dsp:sp>
    <dsp:sp modelId="{A5A611D5-1F79-4F44-940C-A434CE158C3A}">
      <dsp:nvSpPr>
        <dsp:cNvPr id="0" name=""/>
        <dsp:cNvSpPr/>
      </dsp:nvSpPr>
      <dsp:spPr>
        <a:xfrm>
          <a:off x="1862586" y="900720"/>
          <a:ext cx="2452824" cy="525155"/>
        </a:xfrm>
        <a:custGeom>
          <a:avLst/>
          <a:gdLst/>
          <a:ahLst/>
          <a:cxnLst/>
          <a:rect l="0" t="0" r="0" b="0"/>
          <a:pathLst>
            <a:path>
              <a:moveTo>
                <a:pt x="2452824" y="0"/>
              </a:moveTo>
              <a:lnTo>
                <a:pt x="2452824" y="262943"/>
              </a:lnTo>
              <a:lnTo>
                <a:pt x="0" y="262943"/>
              </a:lnTo>
              <a:lnTo>
                <a:pt x="0" y="525155"/>
              </a:lnTo>
            </a:path>
          </a:pathLst>
        </a:custGeom>
        <a:noFill/>
        <a:ln w="9525" cap="flat" cmpd="sng" algn="ctr">
          <a:solidFill>
            <a:srgbClr val="00B050"/>
          </a:solidFill>
          <a:prstDash val="solid"/>
        </a:ln>
        <a:effectLst/>
        <a:scene3d>
          <a:camera prst="orthographicFront"/>
          <a:lightRig rig="threePt" dir="t">
            <a:rot lat="0" lon="0" rev="7500000"/>
          </a:lightRig>
        </a:scene3d>
        <a:sp3d z="-40000"/>
      </dsp:spPr>
      <dsp:style>
        <a:lnRef idx="1">
          <a:schemeClr val="accent3"/>
        </a:lnRef>
        <a:fillRef idx="0">
          <a:schemeClr val="accent3"/>
        </a:fillRef>
        <a:effectRef idx="0">
          <a:schemeClr val="accent3"/>
        </a:effectRef>
        <a:fontRef idx="minor">
          <a:schemeClr val="tx1"/>
        </a:fontRef>
      </dsp:style>
    </dsp:sp>
    <dsp:sp modelId="{EED14A4F-01BE-4F21-A7F0-15596D064B20}">
      <dsp:nvSpPr>
        <dsp:cNvPr id="0" name=""/>
        <dsp:cNvSpPr/>
      </dsp:nvSpPr>
      <dsp:spPr>
        <a:xfrm>
          <a:off x="3066785" y="0"/>
          <a:ext cx="2497250" cy="90072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創新</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10755" y="43970"/>
        <a:ext cx="2409310" cy="812780"/>
      </dsp:txXfrm>
    </dsp:sp>
    <dsp:sp modelId="{458A42EC-3FDA-4976-A451-9A43DC033816}">
      <dsp:nvSpPr>
        <dsp:cNvPr id="0" name=""/>
        <dsp:cNvSpPr/>
      </dsp:nvSpPr>
      <dsp:spPr>
        <a:xfrm>
          <a:off x="518928" y="1425875"/>
          <a:ext cx="2687315" cy="1022286"/>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sz="2700" b="1" kern="1200" cap="none" spc="150" smtClean="0">
              <a:ln w="11430"/>
              <a:solidFill>
                <a:schemeClr val="tx1"/>
              </a:solidFill>
              <a:effectLst>
                <a:outerShdw blurRad="25400" algn="tl" rotWithShape="0">
                  <a:srgbClr val="000000">
                    <a:alpha val="43000"/>
                  </a:srgbClr>
                </a:outerShdw>
              </a:effectLst>
            </a:rPr>
            <a:t>技術驅動的創新</a:t>
          </a:r>
          <a:endParaRPr lang="zh-TW" altLang="en-US" sz="27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68832" y="1475779"/>
        <a:ext cx="2587507" cy="922478"/>
      </dsp:txXfrm>
    </dsp:sp>
    <dsp:sp modelId="{36E93B8B-B732-406F-AF71-D97E890ECABB}">
      <dsp:nvSpPr>
        <dsp:cNvPr id="0" name=""/>
        <dsp:cNvSpPr/>
      </dsp:nvSpPr>
      <dsp:spPr>
        <a:xfrm>
          <a:off x="5391762" y="1425875"/>
          <a:ext cx="2840771" cy="1022286"/>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sz="2700" b="1" kern="1200" cap="none" spc="150" dirty="0" smtClean="0">
              <a:ln w="11430"/>
              <a:solidFill>
                <a:schemeClr val="tx1"/>
              </a:solidFill>
              <a:effectLst>
                <a:outerShdw blurRad="25400" algn="tl" rotWithShape="0">
                  <a:srgbClr val="000000">
                    <a:alpha val="43000"/>
                  </a:srgbClr>
                </a:outerShdw>
              </a:effectLst>
            </a:rPr>
            <a:t>顧客驅動的創新</a:t>
          </a:r>
          <a:endParaRPr lang="zh-TW" altLang="en-US" sz="27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441666" y="1475779"/>
        <a:ext cx="2740963" cy="922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0" y="197135"/>
          <a:ext cx="2571749" cy="132086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smtClean="0">
              <a:ln w="11430"/>
              <a:solidFill>
                <a:schemeClr val="tx1"/>
              </a:solidFill>
              <a:effectLst>
                <a:outerShdw blurRad="25400" algn="tl" rotWithShape="0">
                  <a:srgbClr val="000000">
                    <a:alpha val="43000"/>
                  </a:srgbClr>
                </a:outerShdw>
              </a:effectLst>
            </a:rPr>
            <a:t>新的產品</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4479" y="261614"/>
        <a:ext cx="2442791" cy="1191908"/>
      </dsp:txXfrm>
    </dsp:sp>
    <dsp:sp modelId="{FA2DFF8C-377F-46BC-B51A-AE7A5145C0B7}">
      <dsp:nvSpPr>
        <dsp:cNvPr id="0" name=""/>
        <dsp:cNvSpPr/>
      </dsp:nvSpPr>
      <dsp:spPr>
        <a:xfrm>
          <a:off x="2828925" y="197135"/>
          <a:ext cx="2571749" cy="1320866"/>
        </a:xfrm>
        <a:prstGeom prst="roundRect">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新產品類</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893404" y="261614"/>
        <a:ext cx="2442791" cy="1191908"/>
      </dsp:txXfrm>
    </dsp:sp>
    <dsp:sp modelId="{B147493B-2ACF-4210-A434-F82BF65829C3}">
      <dsp:nvSpPr>
        <dsp:cNvPr id="0" name=""/>
        <dsp:cNvSpPr/>
      </dsp:nvSpPr>
      <dsp:spPr>
        <a:xfrm>
          <a:off x="5657849" y="197135"/>
          <a:ext cx="2571749" cy="1320866"/>
        </a:xfrm>
        <a:prstGeom prst="roundRect">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smtClean="0">
              <a:ln w="11430"/>
              <a:solidFill>
                <a:schemeClr val="tx1"/>
              </a:solidFill>
              <a:effectLst>
                <a:outerShdw blurRad="25400" algn="tl" rotWithShape="0">
                  <a:srgbClr val="000000">
                    <a:alpha val="43000"/>
                  </a:srgbClr>
                </a:outerShdw>
              </a:effectLst>
            </a:rPr>
            <a:t>現有產品線的新增產品</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722328" y="261614"/>
        <a:ext cx="2442791" cy="1191908"/>
      </dsp:txXfrm>
    </dsp:sp>
    <dsp:sp modelId="{5A976926-F4C1-4A14-B3EE-713C690953DE}">
      <dsp:nvSpPr>
        <dsp:cNvPr id="0" name=""/>
        <dsp:cNvSpPr/>
      </dsp:nvSpPr>
      <dsp:spPr>
        <a:xfrm>
          <a:off x="0" y="1646594"/>
          <a:ext cx="2571749" cy="1320866"/>
        </a:xfrm>
        <a:prstGeom prst="roundRect">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dirty="0" smtClean="0">
              <a:ln w="11430"/>
              <a:solidFill>
                <a:schemeClr val="tx1"/>
              </a:solidFill>
              <a:effectLst>
                <a:outerShdw blurRad="25400" algn="tl" rotWithShape="0">
                  <a:srgbClr val="000000">
                    <a:alpha val="43000"/>
                  </a:srgbClr>
                </a:outerShdw>
              </a:effectLst>
            </a:rPr>
            <a:t>現有產品的改善</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4479" y="1711073"/>
        <a:ext cx="2442791" cy="1191908"/>
      </dsp:txXfrm>
    </dsp:sp>
    <dsp:sp modelId="{519E7015-12AB-4743-AE72-8327EFD0B7ED}">
      <dsp:nvSpPr>
        <dsp:cNvPr id="0" name=""/>
        <dsp:cNvSpPr/>
      </dsp:nvSpPr>
      <dsp:spPr>
        <a:xfrm>
          <a:off x="2818663" y="1646594"/>
          <a:ext cx="2571749" cy="1320866"/>
        </a:xfrm>
        <a:prstGeom prst="roundRect">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dirty="0" smtClean="0">
              <a:ln w="11430"/>
              <a:solidFill>
                <a:schemeClr val="tx1"/>
              </a:solidFill>
              <a:effectLst>
                <a:outerShdw blurRad="25400" algn="tl" rotWithShape="0">
                  <a:srgbClr val="000000">
                    <a:alpha val="43000"/>
                  </a:srgbClr>
                </a:outerShdw>
              </a:effectLst>
            </a:rPr>
            <a:t>產品重新定位</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883142" y="1711073"/>
        <a:ext cx="2442791" cy="1191908"/>
      </dsp:txXfrm>
    </dsp:sp>
    <dsp:sp modelId="{41E56F4A-3D74-418A-9C16-B33637E63C2B}">
      <dsp:nvSpPr>
        <dsp:cNvPr id="0" name=""/>
        <dsp:cNvSpPr/>
      </dsp:nvSpPr>
      <dsp:spPr>
        <a:xfrm>
          <a:off x="5647588" y="1646594"/>
          <a:ext cx="2571749" cy="132086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dirty="0" smtClean="0">
              <a:ln w="11430"/>
              <a:solidFill>
                <a:schemeClr val="tx1"/>
              </a:solidFill>
              <a:effectLst>
                <a:outerShdw blurRad="25400" algn="tl" rotWithShape="0">
                  <a:srgbClr val="000000">
                    <a:alpha val="43000"/>
                  </a:srgbClr>
                </a:outerShdw>
              </a:effectLst>
            </a:rPr>
            <a:t>調降現有產品的價格</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712067" y="1711073"/>
        <a:ext cx="2442791" cy="1191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1246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§9.1</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創新與新產品</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54445"/>
        <a:ext cx="7404874" cy="775991"/>
      </dsp:txXfrm>
    </dsp:sp>
    <dsp:sp modelId="{48045E5C-A433-40C5-A9A1-1F2ACC2731E6}">
      <dsp:nvSpPr>
        <dsp:cNvPr id="0" name=""/>
        <dsp:cNvSpPr/>
      </dsp:nvSpPr>
      <dsp:spPr>
        <a:xfrm>
          <a:off x="0" y="973216"/>
          <a:ext cx="7488832" cy="859949"/>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§9.2</a:t>
          </a:r>
          <a:r>
            <a:rPr lang="zh-TW" altLang="en-US" sz="28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新產品開發的過程</a:t>
          </a:r>
          <a:endParaRPr lang="zh-TW" altLang="en-US" sz="2800" b="1" kern="1200" cap="none" spc="150" dirty="0">
            <a:ln w="11430"/>
            <a:solidFill>
              <a:srgbClr val="FFFF00"/>
            </a:solidFill>
            <a:effectLst>
              <a:outerShdw blurRad="25400" algn="tl" rotWithShape="0">
                <a:srgbClr val="000000">
                  <a:alpha val="43000"/>
                </a:srgbClr>
              </a:outerShdw>
            </a:effectLst>
          </a:endParaRPr>
        </a:p>
      </dsp:txBody>
      <dsp:txXfrm>
        <a:off x="41979" y="1015195"/>
        <a:ext cx="7404874" cy="775991"/>
      </dsp:txXfrm>
    </dsp:sp>
    <dsp:sp modelId="{0B052A4C-9EC6-4953-B7A4-B3CB579AF515}">
      <dsp:nvSpPr>
        <dsp:cNvPr id="0" name=""/>
        <dsp:cNvSpPr/>
      </dsp:nvSpPr>
      <dsp:spPr>
        <a:xfrm>
          <a:off x="0" y="1933965"/>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§9.3</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影響新產品成功的因素</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1975944"/>
        <a:ext cx="7404874" cy="775991"/>
      </dsp:txXfrm>
    </dsp:sp>
    <dsp:sp modelId="{FC1C9785-4EAA-40D5-A517-48DAC3F311E7}">
      <dsp:nvSpPr>
        <dsp:cNvPr id="0" name=""/>
        <dsp:cNvSpPr/>
      </dsp:nvSpPr>
      <dsp:spPr>
        <a:xfrm>
          <a:off x="0" y="2894715"/>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§9.4 </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新產品開發的組織</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2936694"/>
        <a:ext cx="7404874" cy="775991"/>
      </dsp:txXfrm>
    </dsp:sp>
    <dsp:sp modelId="{07497B65-0143-4F94-BC20-1A8DC2C58E29}">
      <dsp:nvSpPr>
        <dsp:cNvPr id="0" name=""/>
        <dsp:cNvSpPr/>
      </dsp:nvSpPr>
      <dsp:spPr>
        <a:xfrm>
          <a:off x="0" y="385546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§9.5</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新產品創新的擴散</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3897445"/>
        <a:ext cx="7404874" cy="775991"/>
      </dsp:txXfrm>
    </dsp:sp>
    <dsp:sp modelId="{2EC25530-CF87-4EBD-8EA3-F2847F5386BA}">
      <dsp:nvSpPr>
        <dsp:cNvPr id="0" name=""/>
        <dsp:cNvSpPr/>
      </dsp:nvSpPr>
      <dsp:spPr>
        <a:xfrm>
          <a:off x="0" y="4816216"/>
          <a:ext cx="7488832" cy="859949"/>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44600">
            <a:lnSpc>
              <a:spcPct val="90000"/>
            </a:lnSpc>
            <a:spcBef>
              <a:spcPct val="0"/>
            </a:spcBef>
            <a:spcAft>
              <a:spcPct val="35000"/>
            </a:spcAft>
          </a:pPr>
          <a:r>
            <a:rPr lang="en-US" altLang="zh-TW"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§9.6</a:t>
          </a: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產品生命週期</a:t>
          </a:r>
          <a:endParaRPr lang="zh-TW" altLang="en-US" sz="2800" b="1" kern="1200" cap="none" spc="150" dirty="0">
            <a:ln w="11430"/>
            <a:solidFill>
              <a:schemeClr val="tx1"/>
            </a:solidFill>
            <a:effectLst>
              <a:outerShdw blurRad="25400" algn="tl" rotWithShape="0">
                <a:srgbClr val="000000">
                  <a:alpha val="43000"/>
                </a:srgbClr>
              </a:outerShdw>
            </a:effectLst>
          </a:endParaRPr>
        </a:p>
      </dsp:txBody>
      <dsp:txXfrm>
        <a:off x="41979" y="4858195"/>
        <a:ext cx="7404874" cy="7759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FC25-69EB-47C4-8777-671F4BD42C45}" type="datetimeFigureOut">
              <a:rPr lang="zh-TW" altLang="en-US" smtClean="0"/>
              <a:t>2011/7/3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CE8E2-6758-476F-BD17-E1310D3B4BE0}" type="slidenum">
              <a:rPr lang="zh-TW" altLang="en-US" smtClean="0"/>
              <a:t>‹#›</a:t>
            </a:fld>
            <a:endParaRPr lang="zh-TW" altLang="en-US"/>
          </a:p>
        </p:txBody>
      </p:sp>
    </p:spTree>
    <p:extLst>
      <p:ext uri="{BB962C8B-B14F-4D97-AF65-F5344CB8AC3E}">
        <p14:creationId xmlns:p14="http://schemas.microsoft.com/office/powerpoint/2010/main" val="10593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5A0C53A-C15D-44C7-B264-C8F362EA7132}" type="slidenum">
              <a:rPr lang="zh-TW" altLang="en-US" smtClean="0"/>
              <a:t>2</a:t>
            </a:fld>
            <a:endParaRPr lang="zh-TW" altLang="en-US"/>
          </a:p>
        </p:txBody>
      </p:sp>
    </p:spTree>
    <p:extLst>
      <p:ext uri="{BB962C8B-B14F-4D97-AF65-F5344CB8AC3E}">
        <p14:creationId xmlns:p14="http://schemas.microsoft.com/office/powerpoint/2010/main" val="188336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97714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3670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12959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6564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2809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3437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6276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59096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4841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56821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9768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079146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3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image" Target="../media/image30.png"/><Relationship Id="rId5" Type="http://schemas.openxmlformats.org/officeDocument/2006/relationships/diagramQuickStyle" Target="../diagrams/quickStyle12.xml"/><Relationship Id="rId10" Type="http://schemas.openxmlformats.org/officeDocument/2006/relationships/image" Target="../media/image29.png"/><Relationship Id="rId4" Type="http://schemas.openxmlformats.org/officeDocument/2006/relationships/diagramLayout" Target="../diagrams/layout12.xml"/><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8.xml"/><Relationship Id="rId7" Type="http://schemas.microsoft.com/office/2007/relationships/diagramDrawing" Target="../diagrams/drawing18.xml"/><Relationship Id="rId12" Type="http://schemas.openxmlformats.org/officeDocument/2006/relationships/image" Target="../media/image36.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image" Target="../media/image35.png"/><Relationship Id="rId5" Type="http://schemas.openxmlformats.org/officeDocument/2006/relationships/diagramQuickStyle" Target="../diagrams/quickStyle18.xml"/><Relationship Id="rId10" Type="http://schemas.openxmlformats.org/officeDocument/2006/relationships/image" Target="../media/image34.png"/><Relationship Id="rId4" Type="http://schemas.openxmlformats.org/officeDocument/2006/relationships/diagramLayout" Target="../diagrams/layout18.xml"/><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diagramLayout" Target="../diagrams/layout22.xml"/><Relationship Id="rId3" Type="http://schemas.openxmlformats.org/officeDocument/2006/relationships/diagramData" Target="../diagrams/data21.xml"/><Relationship Id="rId7" Type="http://schemas.microsoft.com/office/2007/relationships/diagramDrawing" Target="../diagrams/drawing21.xml"/><Relationship Id="rId12" Type="http://schemas.openxmlformats.org/officeDocument/2006/relationships/diagramData" Target="../diagrams/data22.xml"/><Relationship Id="rId17" Type="http://schemas.openxmlformats.org/officeDocument/2006/relationships/image" Target="../media/image50.png"/><Relationship Id="rId2" Type="http://schemas.openxmlformats.org/officeDocument/2006/relationships/image" Target="../media/image3.jpg"/><Relationship Id="rId16" Type="http://schemas.microsoft.com/office/2007/relationships/diagramDrawing" Target="../diagrams/drawing22.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image" Target="../media/image49.png"/><Relationship Id="rId5" Type="http://schemas.openxmlformats.org/officeDocument/2006/relationships/diagramQuickStyle" Target="../diagrams/quickStyle21.xml"/><Relationship Id="rId15" Type="http://schemas.openxmlformats.org/officeDocument/2006/relationships/diagramColors" Target="../diagrams/colors22.xml"/><Relationship Id="rId10" Type="http://schemas.openxmlformats.org/officeDocument/2006/relationships/image" Target="../media/image48.png"/><Relationship Id="rId4" Type="http://schemas.openxmlformats.org/officeDocument/2006/relationships/diagramLayout" Target="../diagrams/layout21.xml"/><Relationship Id="rId9" Type="http://schemas.openxmlformats.org/officeDocument/2006/relationships/image" Target="../media/image47.png"/><Relationship Id="rId1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2.png"/><Relationship Id="rId5" Type="http://schemas.openxmlformats.org/officeDocument/2006/relationships/diagramQuickStyle" Target="../diagrams/quickStyle4.xml"/><Relationship Id="rId10" Type="http://schemas.openxmlformats.org/officeDocument/2006/relationships/image" Target="../media/image11.png"/><Relationship Id="rId4" Type="http://schemas.openxmlformats.org/officeDocument/2006/relationships/diagramLayout" Target="../diagrams/layout4.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3.jp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20.png"/><Relationship Id="rId5" Type="http://schemas.openxmlformats.org/officeDocument/2006/relationships/diagramQuickStyle" Target="../diagrams/quickStyle8.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diagramLayout" Target="../diagrams/layout8.xml"/><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字方塊 3"/>
          <p:cNvSpPr txBox="1"/>
          <p:nvPr/>
        </p:nvSpPr>
        <p:spPr>
          <a:xfrm>
            <a:off x="2206456" y="2492895"/>
            <a:ext cx="2199861" cy="584775"/>
          </a:xfrm>
          <a:prstGeom prst="rect">
            <a:avLst/>
          </a:prstGeom>
          <a:noFill/>
        </p:spPr>
        <p:txBody>
          <a:bodyPr wrap="square" rtlCol="0">
            <a:spAutoFit/>
          </a:bodyPr>
          <a:lstStyle/>
          <a:p>
            <a:r>
              <a:rPr lang="en-US" altLang="zh-TW" sz="3200" dirty="0" smtClean="0">
                <a:solidFill>
                  <a:srgbClr val="002060"/>
                </a:solidFill>
                <a:latin typeface="Calibri" pitchFamily="34" charset="0"/>
                <a:cs typeface="Calibri" pitchFamily="34" charset="0"/>
              </a:rPr>
              <a:t>Chapter 9 </a:t>
            </a:r>
            <a:endParaRPr lang="zh-TW" altLang="en-US" sz="3200" dirty="0">
              <a:solidFill>
                <a:srgbClr val="002060"/>
              </a:solidFill>
              <a:latin typeface="Calibri" pitchFamily="34" charset="0"/>
              <a:cs typeface="Calibri" pitchFamily="34" charset="0"/>
            </a:endParaRPr>
          </a:p>
        </p:txBody>
      </p:sp>
      <p:sp>
        <p:nvSpPr>
          <p:cNvPr id="5" name="文字方塊 4"/>
          <p:cNvSpPr txBox="1"/>
          <p:nvPr/>
        </p:nvSpPr>
        <p:spPr>
          <a:xfrm>
            <a:off x="2753519" y="3077671"/>
            <a:ext cx="3384376" cy="1323439"/>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40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新產品開發與產品生命週期</a:t>
            </a:r>
            <a:r>
              <a:rPr lang="en-US" altLang="zh-TW" sz="40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 </a:t>
            </a:r>
            <a:endParaRPr lang="zh-TW" altLang="en-US" sz="40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endParaRPr>
          </a:p>
        </p:txBody>
      </p:sp>
    </p:spTree>
    <p:extLst>
      <p:ext uri="{BB962C8B-B14F-4D97-AF65-F5344CB8AC3E}">
        <p14:creationId xmlns:p14="http://schemas.microsoft.com/office/powerpoint/2010/main" val="3933508425"/>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9.2.2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創意的篩選</a:t>
            </a:r>
            <a:endParaRPr lang="zh-TW" altLang="en-US" dirty="0"/>
          </a:p>
        </p:txBody>
      </p:sp>
      <p:sp>
        <p:nvSpPr>
          <p:cNvPr id="3" name="內容版面配置區 2"/>
          <p:cNvSpPr>
            <a:spLocks noGrp="1"/>
          </p:cNvSpPr>
          <p:nvPr>
            <p:ph idx="1"/>
          </p:nvPr>
        </p:nvSpPr>
        <p:spPr>
          <a:xfrm>
            <a:off x="457200" y="1124744"/>
            <a:ext cx="8229600" cy="3744416"/>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ysClr val="windowText" lastClr="000000"/>
                </a:solidFill>
                <a:effectLst>
                  <a:outerShdw blurRad="25400" algn="tl" rotWithShape="0">
                    <a:srgbClr val="000000">
                      <a:alpha val="43000"/>
                    </a:srgbClr>
                  </a:outerShdw>
                </a:effectLst>
              </a:rPr>
              <a:t>創意的篩選主要在避免</a:t>
            </a:r>
            <a:r>
              <a:rPr lang="zh-TW" altLang="zh-TW" sz="3000" b="1" spc="150" dirty="0">
                <a:ln w="11430"/>
                <a:solidFill>
                  <a:srgbClr val="00B050"/>
                </a:solidFill>
                <a:effectLst>
                  <a:outerShdw blurRad="25400" algn="tl" rotWithShape="0">
                    <a:srgbClr val="000000">
                      <a:alpha val="43000"/>
                    </a:srgbClr>
                  </a:outerShdw>
                </a:effectLst>
              </a:rPr>
              <a:t>「採用的錯誤」</a:t>
            </a:r>
            <a:r>
              <a:rPr lang="en-US" altLang="zh-TW" sz="3000" b="1" spc="150" dirty="0">
                <a:ln w="11430"/>
                <a:solidFill>
                  <a:srgbClr val="00B050"/>
                </a:solidFill>
                <a:effectLst>
                  <a:outerShdw blurRad="25400" algn="tl" rotWithShape="0">
                    <a:srgbClr val="000000">
                      <a:alpha val="43000"/>
                    </a:srgbClr>
                  </a:outerShdw>
                </a:effectLst>
              </a:rPr>
              <a:t>(go-error)</a:t>
            </a:r>
            <a:r>
              <a:rPr lang="zh-TW" altLang="zh-TW" sz="3000" b="1" spc="150" dirty="0">
                <a:ln w="11430"/>
                <a:solidFill>
                  <a:sysClr val="windowText" lastClr="000000"/>
                </a:solidFill>
                <a:effectLst>
                  <a:outerShdw blurRad="25400" algn="tl" rotWithShape="0">
                    <a:srgbClr val="000000">
                      <a:alpha val="43000"/>
                    </a:srgbClr>
                  </a:outerShdw>
                </a:effectLst>
              </a:rPr>
              <a:t>與</a:t>
            </a:r>
            <a:r>
              <a:rPr lang="zh-TW" altLang="zh-TW" sz="3000" b="1" spc="150" dirty="0">
                <a:ln w="11430"/>
                <a:solidFill>
                  <a:srgbClr val="FF0000"/>
                </a:solidFill>
                <a:effectLst>
                  <a:outerShdw blurRad="25400" algn="tl" rotWithShape="0">
                    <a:srgbClr val="000000">
                      <a:alpha val="43000"/>
                    </a:srgbClr>
                  </a:outerShdw>
                </a:effectLst>
              </a:rPr>
              <a:t>「摒棄的錯誤」</a:t>
            </a:r>
            <a:r>
              <a:rPr lang="en-US" altLang="zh-TW" sz="3000" b="1" spc="150" dirty="0">
                <a:ln w="11430"/>
                <a:solidFill>
                  <a:srgbClr val="FF0000"/>
                </a:solidFill>
                <a:effectLst>
                  <a:outerShdw blurRad="25400" algn="tl" rotWithShape="0">
                    <a:srgbClr val="000000">
                      <a:alpha val="43000"/>
                    </a:srgbClr>
                  </a:outerShdw>
                </a:effectLst>
              </a:rPr>
              <a:t>(drop-error)</a:t>
            </a:r>
            <a:r>
              <a:rPr lang="zh-TW" altLang="zh-TW" sz="3000" b="1" spc="150" dirty="0" smtClean="0">
                <a:ln w="11430"/>
                <a:solidFill>
                  <a:sysClr val="windowText" lastClr="000000"/>
                </a:solidFill>
                <a:effectLst>
                  <a:outerShdw blurRad="25400" algn="tl" rotWithShape="0">
                    <a:srgbClr val="000000">
                      <a:alpha val="43000"/>
                    </a:srgbClr>
                  </a:outerShdw>
                </a:effectLst>
              </a:rPr>
              <a:t>。</a:t>
            </a:r>
            <a:endParaRPr lang="en-US" altLang="zh-TW" sz="3000" b="1" spc="150" dirty="0" smtClean="0">
              <a:ln w="11430"/>
              <a:solidFill>
                <a:sysClr val="windowText" lastClr="000000"/>
              </a:solidFill>
              <a:effectLst>
                <a:outerShdw blurRad="25400" algn="tl" rotWithShape="0">
                  <a:srgbClr val="000000">
                    <a:alpha val="43000"/>
                  </a:srgbClr>
                </a:outerShdw>
              </a:effectLst>
            </a:endParaRPr>
          </a:p>
          <a:p>
            <a:endParaRPr lang="en-US" altLang="zh-TW" sz="3000" b="1" spc="150" dirty="0">
              <a:ln w="11430"/>
              <a:solidFill>
                <a:sysClr val="windowText" lastClr="000000"/>
              </a:solidFill>
              <a:effectLst>
                <a:outerShdw blurRad="25400" algn="tl" rotWithShape="0">
                  <a:srgbClr val="000000">
                    <a:alpha val="43000"/>
                  </a:srgbClr>
                </a:outerShdw>
              </a:effectLst>
            </a:endParaRPr>
          </a:p>
          <a:p>
            <a:endParaRPr lang="en-US" altLang="zh-TW" sz="3000" b="1" spc="150" dirty="0" smtClean="0">
              <a:ln w="11430"/>
              <a:solidFill>
                <a:sysClr val="windowText" lastClr="000000"/>
              </a:solidFill>
              <a:effectLst>
                <a:outerShdw blurRad="25400" algn="tl" rotWithShape="0">
                  <a:srgbClr val="000000">
                    <a:alpha val="43000"/>
                  </a:srgbClr>
                </a:outerShdw>
              </a:effectLst>
            </a:endParaRPr>
          </a:p>
          <a:p>
            <a:endParaRPr lang="en-US" altLang="zh-TW" sz="3000" b="1" spc="150" dirty="0" smtClean="0">
              <a:ln w="11430"/>
              <a:solidFill>
                <a:sysClr val="windowText" lastClr="000000"/>
              </a:solidFill>
              <a:effectLst>
                <a:outerShdw blurRad="25400" algn="tl" rotWithShape="0">
                  <a:srgbClr val="000000">
                    <a:alpha val="43000"/>
                  </a:srgbClr>
                </a:outerShdw>
              </a:effectLst>
            </a:endParaRPr>
          </a:p>
          <a:p>
            <a:r>
              <a:rPr lang="zh-TW" altLang="zh-TW" sz="3000" b="1" spc="150" dirty="0">
                <a:ln w="11430"/>
                <a:solidFill>
                  <a:sysClr val="windowText" lastClr="000000"/>
                </a:solidFill>
                <a:effectLst>
                  <a:outerShdw blurRad="25400" algn="tl" rotWithShape="0">
                    <a:srgbClr val="000000">
                      <a:alpha val="43000"/>
                    </a:srgbClr>
                  </a:outerShdw>
                </a:effectLst>
              </a:rPr>
              <a:t>在篩選創意時，可以考慮以下幾個構面：</a:t>
            </a:r>
            <a:endParaRPr lang="en-US" altLang="zh-TW" sz="3000" b="1" spc="150" dirty="0">
              <a:ln w="11430"/>
              <a:solidFill>
                <a:sysClr val="windowText" lastClr="000000"/>
              </a:solidFill>
              <a:effectLst>
                <a:outerShdw blurRad="25400" algn="tl" rotWithShape="0">
                  <a:srgbClr val="000000">
                    <a:alpha val="43000"/>
                  </a:srgbClr>
                </a:outerShdw>
              </a:effectLst>
            </a:endParaRPr>
          </a:p>
          <a:p>
            <a:endParaRPr lang="zh-TW" altLang="en-US" sz="3000" b="1" spc="150" dirty="0">
              <a:ln w="11430"/>
              <a:solidFill>
                <a:sysClr val="windowText" lastClr="000000"/>
              </a:solidFill>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10</a:t>
            </a:fld>
            <a:endParaRPr lang="zh-TW" altLang="en-US" dirty="0"/>
          </a:p>
        </p:txBody>
      </p:sp>
      <p:sp>
        <p:nvSpPr>
          <p:cNvPr id="6" name="雲朵形圖說文字 5"/>
          <p:cNvSpPr/>
          <p:nvPr/>
        </p:nvSpPr>
        <p:spPr>
          <a:xfrm>
            <a:off x="5796136" y="2383780"/>
            <a:ext cx="2808312" cy="1302395"/>
          </a:xfrm>
          <a:prstGeom prst="cloudCallout">
            <a:avLst>
              <a:gd name="adj1" fmla="val 19359"/>
              <a:gd name="adj2" fmla="val -97224"/>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rgbClr val="00B050"/>
                </a:solidFill>
                <a:effectLst>
                  <a:outerShdw blurRad="25400" algn="tl" rotWithShape="0">
                    <a:srgbClr val="000000">
                      <a:alpha val="43000"/>
                    </a:srgbClr>
                  </a:outerShdw>
                </a:effectLst>
              </a:rPr>
              <a:t>指採用了不適合的創意</a:t>
            </a:r>
            <a:endParaRPr lang="zh-TW" altLang="en-US" sz="2400" b="1" spc="150" dirty="0">
              <a:ln w="11430"/>
              <a:solidFill>
                <a:srgbClr val="00B050"/>
              </a:solidFill>
              <a:effectLst>
                <a:outerShdw blurRad="25400" algn="tl" rotWithShape="0">
                  <a:srgbClr val="000000">
                    <a:alpha val="43000"/>
                  </a:srgbClr>
                </a:outerShdw>
              </a:effectLst>
            </a:endParaRPr>
          </a:p>
        </p:txBody>
      </p:sp>
      <p:sp>
        <p:nvSpPr>
          <p:cNvPr id="7" name="雲朵形圖說文字 6"/>
          <p:cNvSpPr/>
          <p:nvPr/>
        </p:nvSpPr>
        <p:spPr>
          <a:xfrm>
            <a:off x="2171700" y="2621383"/>
            <a:ext cx="3076947" cy="1150517"/>
          </a:xfrm>
          <a:prstGeom prst="cloudCallout">
            <a:avLst>
              <a:gd name="adj1" fmla="val -11675"/>
              <a:gd name="adj2" fmla="val -96274"/>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rgbClr val="C00000"/>
                </a:solidFill>
                <a:effectLst>
                  <a:outerShdw blurRad="25400" algn="tl" rotWithShape="0">
                    <a:srgbClr val="000000">
                      <a:alpha val="43000"/>
                    </a:srgbClr>
                  </a:outerShdw>
                </a:effectLst>
              </a:rPr>
              <a:t>指誤將適合的創意摒棄</a:t>
            </a:r>
            <a:endParaRPr lang="zh-TW" altLang="en-US" sz="2300" b="1" spc="150" dirty="0">
              <a:ln w="11430"/>
              <a:solidFill>
                <a:srgbClr val="C00000"/>
              </a:solidFill>
              <a:effectLst>
                <a:outerShdw blurRad="25400" algn="tl" rotWithShape="0">
                  <a:srgbClr val="000000">
                    <a:alpha val="43000"/>
                  </a:srgbClr>
                </a:outerShdw>
              </a:effectLst>
            </a:endParaRPr>
          </a:p>
        </p:txBody>
      </p:sp>
      <p:graphicFrame>
        <p:nvGraphicFramePr>
          <p:cNvPr id="8" name="內容版面配置區 5"/>
          <p:cNvGraphicFramePr>
            <a:graphicFrameLocks/>
          </p:cNvGraphicFramePr>
          <p:nvPr>
            <p:extLst>
              <p:ext uri="{D42A27DB-BD31-4B8C-83A1-F6EECF244321}">
                <p14:modId xmlns:p14="http://schemas.microsoft.com/office/powerpoint/2010/main" val="1513856611"/>
              </p:ext>
            </p:extLst>
          </p:nvPr>
        </p:nvGraphicFramePr>
        <p:xfrm>
          <a:off x="150366" y="4414838"/>
          <a:ext cx="8856984" cy="1606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73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graphicEl>
                                              <a:dgm id="{05542A5E-26ED-4234-8664-29E163BCDDA0}"/>
                                            </p:graphicEl>
                                          </p:spTgt>
                                        </p:tgtEl>
                                        <p:attrNameLst>
                                          <p:attrName>style.visibility</p:attrName>
                                        </p:attrNameLst>
                                      </p:cBhvr>
                                      <p:to>
                                        <p:strVal val="visible"/>
                                      </p:to>
                                    </p:set>
                                    <p:animEffect transition="in" filter="randombar(horizontal)">
                                      <p:cBhvr>
                                        <p:cTn id="31" dur="500"/>
                                        <p:tgtEl>
                                          <p:spTgt spid="8">
                                            <p:graphicEl>
                                              <a:dgm id="{05542A5E-26ED-4234-8664-29E163BCDDA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8">
                                            <p:graphicEl>
                                              <a:dgm id="{B147493B-2ACF-4210-A434-F82BF65829C3}"/>
                                            </p:graphicEl>
                                          </p:spTgt>
                                        </p:tgtEl>
                                        <p:attrNameLst>
                                          <p:attrName>style.visibility</p:attrName>
                                        </p:attrNameLst>
                                      </p:cBhvr>
                                      <p:to>
                                        <p:strVal val="visible"/>
                                      </p:to>
                                    </p:set>
                                    <p:animEffect transition="in" filter="randombar(horizontal)">
                                      <p:cBhvr>
                                        <p:cTn id="36" dur="500"/>
                                        <p:tgtEl>
                                          <p:spTgt spid="8">
                                            <p:graphicEl>
                                              <a:dgm id="{B147493B-2ACF-4210-A434-F82BF65829C3}"/>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
                                            <p:graphicEl>
                                              <a:dgm id="{5A976926-F4C1-4A14-B3EE-713C690953DE}"/>
                                            </p:graphicEl>
                                          </p:spTgt>
                                        </p:tgtEl>
                                        <p:attrNameLst>
                                          <p:attrName>style.visibility</p:attrName>
                                        </p:attrNameLst>
                                      </p:cBhvr>
                                      <p:to>
                                        <p:strVal val="visible"/>
                                      </p:to>
                                    </p:set>
                                    <p:animEffect transition="in" filter="randombar(horizontal)">
                                      <p:cBhvr>
                                        <p:cTn id="41" dur="500"/>
                                        <p:tgtEl>
                                          <p:spTgt spid="8">
                                            <p:graphicEl>
                                              <a:dgm id="{5A976926-F4C1-4A14-B3EE-713C690953D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Graphic spid="8"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075240" cy="1196752"/>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9.2.3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概念測試與發展</a:t>
            </a:r>
            <a:endParaRPr lang="zh-TW" altLang="en-US" dirty="0"/>
          </a:p>
        </p:txBody>
      </p:sp>
      <p:sp>
        <p:nvSpPr>
          <p:cNvPr id="3" name="內容版面配置區 2"/>
          <p:cNvSpPr>
            <a:spLocks noGrp="1"/>
          </p:cNvSpPr>
          <p:nvPr>
            <p:ph idx="1"/>
          </p:nvPr>
        </p:nvSpPr>
        <p:spPr>
          <a:xfrm>
            <a:off x="457200" y="3068960"/>
            <a:ext cx="8229600" cy="3057203"/>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產品創意</a:t>
            </a:r>
            <a:r>
              <a:rPr lang="en-US" altLang="zh-TW" b="1" spc="150" dirty="0">
                <a:ln w="11430"/>
                <a:solidFill>
                  <a:srgbClr val="C00000"/>
                </a:solidFill>
                <a:effectLst>
                  <a:outerShdw blurRad="25400" algn="tl" rotWithShape="0">
                    <a:srgbClr val="000000">
                      <a:alpha val="43000"/>
                    </a:srgbClr>
                  </a:outerShdw>
                </a:effectLst>
              </a:rPr>
              <a:t>(product idea</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從</a:t>
            </a:r>
            <a:r>
              <a:rPr lang="zh-TW" altLang="zh-TW" b="1" u="sng" spc="150" dirty="0">
                <a:ln w="11430"/>
                <a:effectLst>
                  <a:outerShdw blurRad="25400" algn="tl" rotWithShape="0">
                    <a:srgbClr val="000000">
                      <a:alpha val="43000"/>
                    </a:srgbClr>
                  </a:outerShdw>
                </a:effectLst>
              </a:rPr>
              <a:t>製造廠商的角度</a:t>
            </a:r>
            <a:r>
              <a:rPr lang="zh-TW" altLang="zh-TW" b="1" spc="150" dirty="0">
                <a:ln w="11430"/>
                <a:effectLst>
                  <a:outerShdw blurRad="25400" algn="tl" rotWithShape="0">
                    <a:srgbClr val="000000">
                      <a:alpha val="43000"/>
                    </a:srgbClr>
                  </a:outerShdw>
                </a:effectLst>
              </a:rPr>
              <a:t>，提供市場一種新產品的構想</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rgbClr val="C00000"/>
                </a:solidFill>
                <a:effectLst>
                  <a:outerShdw blurRad="25400" algn="tl" rotWithShape="0">
                    <a:srgbClr val="000000">
                      <a:alpha val="43000"/>
                    </a:srgbClr>
                  </a:outerShdw>
                </a:effectLst>
              </a:rPr>
              <a:t>產品概念</a:t>
            </a:r>
            <a:r>
              <a:rPr lang="en-US" altLang="zh-TW" b="1" spc="150" dirty="0">
                <a:ln w="11430"/>
                <a:solidFill>
                  <a:srgbClr val="C00000"/>
                </a:solidFill>
                <a:effectLst>
                  <a:outerShdw blurRad="25400" algn="tl" rotWithShape="0">
                    <a:srgbClr val="000000">
                      <a:alpha val="43000"/>
                    </a:srgbClr>
                  </a:outerShdw>
                </a:effectLst>
              </a:rPr>
              <a:t>(product concept</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solidFill>
                  <a:srgbClr val="C00000"/>
                </a:solidFill>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從</a:t>
            </a:r>
            <a:r>
              <a:rPr lang="zh-TW" altLang="zh-TW" b="1" u="sng" spc="150" dirty="0">
                <a:ln w="11430"/>
                <a:effectLst>
                  <a:outerShdw blurRad="25400" algn="tl" rotWithShape="0">
                    <a:srgbClr val="000000">
                      <a:alpha val="43000"/>
                    </a:srgbClr>
                  </a:outerShdw>
                </a:effectLst>
              </a:rPr>
              <a:t>消費者的觀點</a:t>
            </a:r>
            <a:r>
              <a:rPr lang="zh-TW" altLang="zh-TW" b="1" spc="150" dirty="0">
                <a:ln w="11430"/>
                <a:effectLst>
                  <a:outerShdw blurRad="25400" algn="tl" rotWithShape="0">
                    <a:srgbClr val="000000">
                      <a:alpha val="43000"/>
                    </a:srgbClr>
                  </a:outerShdw>
                </a:effectLst>
              </a:rPr>
              <a:t>出發，將產品創意由消費者利益的角度，來形成一種較為精細的面貌。</a:t>
            </a:r>
            <a:endParaRPr lang="zh-TW" altLang="en-US"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11</a:t>
            </a:fld>
            <a:endParaRPr lang="zh-TW" altLang="en-US" dirty="0"/>
          </a:p>
        </p:txBody>
      </p:sp>
      <p:sp>
        <p:nvSpPr>
          <p:cNvPr id="6" name="流程圖: 替代處理程序 5"/>
          <p:cNvSpPr/>
          <p:nvPr/>
        </p:nvSpPr>
        <p:spPr>
          <a:xfrm>
            <a:off x="1115616" y="1340768"/>
            <a:ext cx="2664296" cy="1368152"/>
          </a:xfrm>
          <a:prstGeom prst="flowChartAlternateProcess">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3600" b="1" spc="150" dirty="0" smtClean="0">
                <a:ln w="11430"/>
                <a:solidFill>
                  <a:srgbClr val="F8F8F8"/>
                </a:solidFill>
                <a:effectLst>
                  <a:outerShdw blurRad="25400" algn="tl" rotWithShape="0">
                    <a:srgbClr val="000000">
                      <a:alpha val="43000"/>
                    </a:srgbClr>
                  </a:outerShdw>
                </a:effectLst>
              </a:rPr>
              <a:t>產品創意</a:t>
            </a:r>
            <a:endParaRPr lang="zh-TW" altLang="en-US" sz="3600" b="1" spc="150" dirty="0">
              <a:ln w="11430"/>
              <a:solidFill>
                <a:srgbClr val="F8F8F8"/>
              </a:solidFill>
              <a:effectLst>
                <a:outerShdw blurRad="25400" algn="tl" rotWithShape="0">
                  <a:srgbClr val="000000">
                    <a:alpha val="43000"/>
                  </a:srgbClr>
                </a:outerShdw>
              </a:effectLst>
            </a:endParaRPr>
          </a:p>
        </p:txBody>
      </p:sp>
      <p:sp>
        <p:nvSpPr>
          <p:cNvPr id="7" name="流程圖: 替代處理程序 6"/>
          <p:cNvSpPr/>
          <p:nvPr/>
        </p:nvSpPr>
        <p:spPr>
          <a:xfrm>
            <a:off x="5220072" y="1355080"/>
            <a:ext cx="2664296" cy="1368152"/>
          </a:xfrm>
          <a:prstGeom prst="flowChartAlternateProcess">
            <a:avLst/>
          </a:prstGeom>
          <a:solidFill>
            <a:srgbClr val="FF3399"/>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3600" b="1" spc="150" dirty="0" smtClean="0">
                <a:ln w="11430"/>
                <a:solidFill>
                  <a:srgbClr val="F8F8F8"/>
                </a:solidFill>
                <a:effectLst>
                  <a:outerShdw blurRad="25400" algn="tl" rotWithShape="0">
                    <a:srgbClr val="000000">
                      <a:alpha val="43000"/>
                    </a:srgbClr>
                  </a:outerShdw>
                </a:effectLst>
              </a:rPr>
              <a:t>產品概念</a:t>
            </a:r>
            <a:endParaRPr lang="zh-TW" altLang="en-US" sz="3600" b="1" spc="150" dirty="0">
              <a:ln w="11430"/>
              <a:solidFill>
                <a:srgbClr val="F8F8F8"/>
              </a:solidFill>
              <a:effectLst>
                <a:outerShdw blurRad="25400" algn="tl" rotWithShape="0">
                  <a:srgbClr val="000000">
                    <a:alpha val="43000"/>
                  </a:srgbClr>
                </a:outerShdw>
              </a:effectLst>
            </a:endParaRPr>
          </a:p>
        </p:txBody>
      </p:sp>
      <p:sp>
        <p:nvSpPr>
          <p:cNvPr id="8" name="不等於 7"/>
          <p:cNvSpPr/>
          <p:nvPr/>
        </p:nvSpPr>
        <p:spPr>
          <a:xfrm>
            <a:off x="3995936" y="1844824"/>
            <a:ext cx="1080120" cy="504056"/>
          </a:xfrm>
          <a:prstGeom prst="mathNotEqual">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66300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9.2.4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商業分析</a:t>
            </a:r>
            <a:endParaRPr lang="zh-TW" altLang="en-US" dirty="0"/>
          </a:p>
        </p:txBody>
      </p:sp>
      <p:sp>
        <p:nvSpPr>
          <p:cNvPr id="3" name="內容版面配置區 2"/>
          <p:cNvSpPr>
            <a:spLocks noGrp="1"/>
          </p:cNvSpPr>
          <p:nvPr>
            <p:ph idx="1"/>
          </p:nvPr>
        </p:nvSpPr>
        <p:spPr>
          <a:xfrm>
            <a:off x="457200" y="1196753"/>
            <a:ext cx="8229600" cy="2952328"/>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7030A0"/>
                </a:solidFill>
                <a:effectLst>
                  <a:outerShdw blurRad="25400" algn="tl" rotWithShape="0">
                    <a:srgbClr val="000000">
                      <a:alpha val="43000"/>
                    </a:srgbClr>
                  </a:outerShdw>
                </a:effectLst>
              </a:rPr>
              <a:t>行銷人員必須預估未來的市場需求、成本、銷售量，及利潤。產品的新穎程度、市場胃納量，以及競爭對手的特性皆會影響預估的結果</a:t>
            </a:r>
            <a:r>
              <a:rPr lang="zh-TW" altLang="zh-TW" b="1" spc="150" dirty="0" smtClean="0">
                <a:ln w="11430"/>
                <a:solidFill>
                  <a:srgbClr val="7030A0"/>
                </a:solidFill>
                <a:effectLst>
                  <a:outerShdw blurRad="25400" algn="tl" rotWithShape="0">
                    <a:srgbClr val="000000">
                      <a:alpha val="43000"/>
                    </a:srgbClr>
                  </a:outerShdw>
                </a:effectLst>
              </a:rPr>
              <a:t>。</a:t>
            </a:r>
            <a:endParaRPr lang="en-US" altLang="zh-TW" b="1" spc="150" dirty="0" smtClean="0">
              <a:ln w="11430"/>
              <a:solidFill>
                <a:srgbClr val="7030A0"/>
              </a:solidFill>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商業分析通常包括兩個部分：</a:t>
            </a:r>
            <a:endParaRPr lang="zh-TW" altLang="en-US" b="1" spc="150" dirty="0">
              <a:ln w="11430"/>
              <a:solidFill>
                <a:schemeClr val="tx1">
                  <a:lumMod val="50000"/>
                  <a:lumOff val="50000"/>
                </a:schemeClr>
              </a:solidFill>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12</a:t>
            </a:fld>
            <a:endParaRPr lang="zh-TW" altLang="en-US" dirty="0"/>
          </a:p>
        </p:txBody>
      </p:sp>
      <p:graphicFrame>
        <p:nvGraphicFramePr>
          <p:cNvPr id="6" name="資料庫圖表 5"/>
          <p:cNvGraphicFramePr/>
          <p:nvPr>
            <p:extLst>
              <p:ext uri="{D42A27DB-BD31-4B8C-83A1-F6EECF244321}">
                <p14:modId xmlns:p14="http://schemas.microsoft.com/office/powerpoint/2010/main" val="2979665886"/>
              </p:ext>
            </p:extLst>
          </p:nvPr>
        </p:nvGraphicFramePr>
        <p:xfrm>
          <a:off x="755576" y="3861048"/>
          <a:ext cx="7920880" cy="2623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083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graphicEl>
                                              <a:dgm id="{31EAB97D-0851-48B6-8D3C-F40DD8E68A73}"/>
                                            </p:graphicEl>
                                          </p:spTgt>
                                        </p:tgtEl>
                                        <p:attrNameLst>
                                          <p:attrName>style.visibility</p:attrName>
                                        </p:attrNameLst>
                                      </p:cBhvr>
                                      <p:to>
                                        <p:strVal val="visible"/>
                                      </p:to>
                                    </p:set>
                                    <p:animEffect transition="in" filter="randombar(horizontal)">
                                      <p:cBhvr>
                                        <p:cTn id="15" dur="500"/>
                                        <p:tgtEl>
                                          <p:spTgt spid="6">
                                            <p:graphicEl>
                                              <a:dgm id="{31EAB97D-0851-48B6-8D3C-F40DD8E68A7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graphicEl>
                                              <a:dgm id="{45F913F5-4381-4CE2-8475-665F42C5577A}"/>
                                            </p:graphicEl>
                                          </p:spTgt>
                                        </p:tgtEl>
                                        <p:attrNameLst>
                                          <p:attrName>style.visibility</p:attrName>
                                        </p:attrNameLst>
                                      </p:cBhvr>
                                      <p:to>
                                        <p:strVal val="visible"/>
                                      </p:to>
                                    </p:set>
                                    <p:animEffect transition="in" filter="randombar(horizontal)">
                                      <p:cBhvr>
                                        <p:cTn id="20" dur="500"/>
                                        <p:tgtEl>
                                          <p:spTgt spid="6">
                                            <p:graphicEl>
                                              <a:dgm id="{45F913F5-4381-4CE2-8475-665F42C5577A}"/>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graphicEl>
                                              <a:dgm id="{33C41FF8-F979-4C26-B736-CBBF937996E9}"/>
                                            </p:graphicEl>
                                          </p:spTgt>
                                        </p:tgtEl>
                                        <p:attrNameLst>
                                          <p:attrName>style.visibility</p:attrName>
                                        </p:attrNameLst>
                                      </p:cBhvr>
                                      <p:to>
                                        <p:strVal val="visible"/>
                                      </p:to>
                                    </p:set>
                                    <p:animEffect transition="in" filter="randombar(horizontal)">
                                      <p:cBhvr>
                                        <p:cTn id="23" dur="500"/>
                                        <p:tgtEl>
                                          <p:spTgt spid="6">
                                            <p:graphicEl>
                                              <a:dgm id="{33C41FF8-F979-4C26-B736-CBBF937996E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graphicEl>
                                              <a:dgm id="{D841DCC3-8B91-4F27-B03D-D00634D90856}"/>
                                            </p:graphicEl>
                                          </p:spTgt>
                                        </p:tgtEl>
                                        <p:attrNameLst>
                                          <p:attrName>style.visibility</p:attrName>
                                        </p:attrNameLst>
                                      </p:cBhvr>
                                      <p:to>
                                        <p:strVal val="visible"/>
                                      </p:to>
                                    </p:set>
                                    <p:animEffect transition="in" filter="randombar(horizontal)">
                                      <p:cBhvr>
                                        <p:cTn id="28" dur="500"/>
                                        <p:tgtEl>
                                          <p:spTgt spid="6">
                                            <p:graphicEl>
                                              <a:dgm id="{D841DCC3-8B91-4F27-B03D-D00634D90856}"/>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
                                            <p:graphicEl>
                                              <a:dgm id="{71CC0386-C2C6-4E20-AA9A-6C8F98219C8B}"/>
                                            </p:graphicEl>
                                          </p:spTgt>
                                        </p:tgtEl>
                                        <p:attrNameLst>
                                          <p:attrName>style.visibility</p:attrName>
                                        </p:attrNameLst>
                                      </p:cBhvr>
                                      <p:to>
                                        <p:strVal val="visible"/>
                                      </p:to>
                                    </p:set>
                                    <p:animEffect transition="in" filter="randombar(horizontal)">
                                      <p:cBhvr>
                                        <p:cTn id="31" dur="500"/>
                                        <p:tgtEl>
                                          <p:spTgt spid="6">
                                            <p:graphicEl>
                                              <a:dgm id="{71CC0386-C2C6-4E20-AA9A-6C8F98219C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9.2.5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產品開發與測試</a:t>
            </a:r>
            <a:endParaRPr lang="zh-TW" altLang="en-US" dirty="0"/>
          </a:p>
        </p:txBody>
      </p:sp>
      <p:sp>
        <p:nvSpPr>
          <p:cNvPr id="3" name="內容版面配置區 2"/>
          <p:cNvSpPr>
            <a:spLocks noGrp="1"/>
          </p:cNvSpPr>
          <p:nvPr>
            <p:ph idx="1"/>
          </p:nvPr>
        </p:nvSpPr>
        <p:spPr>
          <a:xfrm>
            <a:off x="457200" y="1196752"/>
            <a:ext cx="8229600" cy="5184575"/>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0070C0"/>
                </a:solidFill>
                <a:effectLst>
                  <a:outerShdw blurRad="25400" algn="tl" rotWithShape="0">
                    <a:srgbClr val="000000">
                      <a:alpha val="43000"/>
                    </a:srgbClr>
                  </a:outerShdw>
                </a:effectLst>
              </a:rPr>
              <a:t>產品開發</a:t>
            </a:r>
            <a:r>
              <a:rPr lang="zh-TW" altLang="zh-TW" sz="3000" b="1" spc="150" dirty="0">
                <a:ln w="11430"/>
                <a:effectLst>
                  <a:outerShdw blurRad="25400" algn="tl" rotWithShape="0">
                    <a:srgbClr val="000000">
                      <a:alpha val="43000"/>
                    </a:srgbClr>
                  </a:outerShdw>
                </a:effectLst>
              </a:rPr>
              <a:t>的前期，研發部門或工程部門會先開發出產品的</a:t>
            </a:r>
            <a:r>
              <a:rPr lang="zh-TW" altLang="zh-TW" sz="3000" b="1" spc="150" dirty="0">
                <a:ln w="11430"/>
                <a:solidFill>
                  <a:srgbClr val="00B050"/>
                </a:solidFill>
                <a:effectLst>
                  <a:outerShdw blurRad="25400" algn="tl" rotWithShape="0">
                    <a:srgbClr val="000000">
                      <a:alpha val="43000"/>
                    </a:srgbClr>
                  </a:outerShdw>
                </a:effectLst>
              </a:rPr>
              <a:t>原型</a:t>
            </a:r>
            <a:r>
              <a:rPr lang="en-US" altLang="zh-TW" sz="3000" b="1" spc="150" dirty="0">
                <a:ln w="11430"/>
                <a:solidFill>
                  <a:srgbClr val="00B050"/>
                </a:solidFill>
                <a:effectLst>
                  <a:outerShdw blurRad="25400" algn="tl" rotWithShape="0">
                    <a:srgbClr val="000000">
                      <a:alpha val="43000"/>
                    </a:srgbClr>
                  </a:outerShdw>
                </a:effectLst>
              </a:rPr>
              <a:t>(prototype)</a:t>
            </a:r>
            <a:r>
              <a:rPr lang="zh-TW" altLang="zh-TW" sz="3000" b="1" spc="150" dirty="0" smtClean="0">
                <a:ln w="11430"/>
                <a:effectLst>
                  <a:outerShdw blurRad="25400" algn="tl" rotWithShape="0">
                    <a:srgbClr val="000000">
                      <a:alpha val="43000"/>
                    </a:srgbClr>
                  </a:outerShdw>
                </a:effectLst>
              </a:rPr>
              <a:t>，主要</a:t>
            </a:r>
            <a:r>
              <a:rPr lang="zh-TW" altLang="zh-TW" sz="3000" b="1" spc="150" dirty="0">
                <a:ln w="11430"/>
                <a:effectLst>
                  <a:outerShdw blurRad="25400" algn="tl" rotWithShape="0">
                    <a:srgbClr val="000000">
                      <a:alpha val="43000"/>
                    </a:srgbClr>
                  </a:outerShdw>
                </a:effectLst>
              </a:rPr>
              <a:t>是提供實際的產品來供消費者試用，以便觀察是否能夠達成產品概念的利益</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a:ln w="11430"/>
                <a:solidFill>
                  <a:srgbClr val="0070C0"/>
                </a:solidFill>
                <a:effectLst>
                  <a:outerShdw blurRad="25400" algn="tl" rotWithShape="0">
                    <a:srgbClr val="000000">
                      <a:alpha val="43000"/>
                    </a:srgbClr>
                  </a:outerShdw>
                </a:effectLst>
              </a:rPr>
              <a:t>產品測試</a:t>
            </a:r>
            <a:r>
              <a:rPr lang="zh-TW" altLang="zh-TW" sz="3000" b="1" spc="150" dirty="0">
                <a:ln w="11430"/>
                <a:effectLst>
                  <a:outerShdw blurRad="25400" algn="tl" rotWithShape="0">
                    <a:srgbClr val="000000">
                      <a:alpha val="43000"/>
                    </a:srgbClr>
                  </a:outerShdw>
                </a:effectLst>
              </a:rPr>
              <a:t>依照測試的</a:t>
            </a:r>
            <a:r>
              <a:rPr lang="zh-TW" altLang="zh-TW" sz="3000" b="1" spc="150" dirty="0" smtClean="0">
                <a:ln w="11430"/>
                <a:effectLst>
                  <a:outerShdw blurRad="25400" algn="tl" rotWithShape="0">
                    <a:srgbClr val="000000">
                      <a:alpha val="43000"/>
                    </a:srgbClr>
                  </a:outerShdw>
                </a:effectLst>
              </a:rPr>
              <a:t>場所</a:t>
            </a:r>
            <a:r>
              <a:rPr lang="zh-TW" altLang="en-US"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endParaRPr lang="en-US" altLang="zh-TW" sz="3000" b="1" spc="150" dirty="0">
              <a:ln w="11430"/>
              <a:effectLst>
                <a:outerShdw blurRad="25400" algn="tl" rotWithShape="0">
                  <a:srgbClr val="000000">
                    <a:alpha val="43000"/>
                  </a:srgbClr>
                </a:outerShdw>
              </a:effectLst>
            </a:endParaRPr>
          </a:p>
          <a:p>
            <a:endParaRPr lang="en-US" altLang="zh-TW" sz="3000" b="1" spc="150" dirty="0" smtClean="0">
              <a:ln w="11430"/>
              <a:effectLst>
                <a:outerShdw blurRad="25400" algn="tl" rotWithShape="0">
                  <a:srgbClr val="000000">
                    <a:alpha val="43000"/>
                  </a:srgbClr>
                </a:outerShdw>
              </a:effectLst>
            </a:endParaRPr>
          </a:p>
          <a:p>
            <a:r>
              <a:rPr lang="zh-TW" altLang="en-US" sz="3000" b="1" spc="150" dirty="0">
                <a:ln w="11430"/>
                <a:effectLst>
                  <a:outerShdw blurRad="25400" algn="tl" rotWithShape="0">
                    <a:srgbClr val="000000">
                      <a:alpha val="43000"/>
                    </a:srgbClr>
                  </a:outerShdw>
                </a:effectLst>
              </a:rPr>
              <a:t>產品測試依照</a:t>
            </a:r>
            <a:r>
              <a:rPr lang="zh-TW" altLang="en-US" sz="3000" b="1" spc="150" dirty="0">
                <a:ln w="11430"/>
                <a:solidFill>
                  <a:srgbClr val="6600CC"/>
                </a:solidFill>
                <a:effectLst>
                  <a:outerShdw blurRad="25400" algn="tl" rotWithShape="0">
                    <a:srgbClr val="000000">
                      <a:alpha val="43000"/>
                    </a:srgbClr>
                  </a:outerShdw>
                </a:effectLst>
              </a:rPr>
              <a:t>是否接露測試廠商與</a:t>
            </a:r>
            <a:r>
              <a:rPr lang="zh-TW" altLang="en-US" sz="3000" b="1" spc="150" dirty="0" smtClean="0">
                <a:ln w="11430"/>
                <a:solidFill>
                  <a:srgbClr val="6600CC"/>
                </a:solidFill>
                <a:effectLst>
                  <a:outerShdw blurRad="25400" algn="tl" rotWithShape="0">
                    <a:srgbClr val="000000">
                      <a:alpha val="43000"/>
                    </a:srgbClr>
                  </a:outerShdw>
                </a:effectLst>
              </a:rPr>
              <a:t>品牌</a:t>
            </a:r>
            <a:r>
              <a:rPr lang="zh-TW" altLang="en-US" sz="3000" b="1" spc="150" dirty="0" smtClean="0">
                <a:ln w="11430"/>
                <a:effectLst>
                  <a:outerShdw blurRad="25400" algn="tl" rotWithShape="0">
                    <a:srgbClr val="000000">
                      <a:alpha val="43000"/>
                    </a:srgbClr>
                  </a:outerShdw>
                </a:effectLst>
              </a:rPr>
              <a:t>，可分為：</a:t>
            </a:r>
            <a:endParaRPr lang="en-US" altLang="zh-TW" sz="3000"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13</a:t>
            </a:fld>
            <a:endParaRPr lang="zh-TW" altLang="en-US" dirty="0"/>
          </a:p>
        </p:txBody>
      </p:sp>
      <p:sp>
        <p:nvSpPr>
          <p:cNvPr id="6" name="流程圖: 替代處理程序 5"/>
          <p:cNvSpPr/>
          <p:nvPr/>
        </p:nvSpPr>
        <p:spPr>
          <a:xfrm>
            <a:off x="983010" y="3706216"/>
            <a:ext cx="3168352" cy="936104"/>
          </a:xfrm>
          <a:prstGeom prst="flowChartAlternateProcess">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3500" b="1" spc="150" dirty="0" smtClean="0">
                <a:ln w="11430"/>
                <a:solidFill>
                  <a:srgbClr val="F8F8F8"/>
                </a:solidFill>
                <a:effectLst>
                  <a:outerShdw blurRad="25400" algn="tl" rotWithShape="0">
                    <a:srgbClr val="000000">
                      <a:alpha val="43000"/>
                    </a:srgbClr>
                  </a:outerShdw>
                </a:effectLst>
              </a:rPr>
              <a:t>實驗室測試</a:t>
            </a:r>
            <a:endParaRPr lang="zh-TW" altLang="en-US" sz="3500" b="1" spc="150" dirty="0">
              <a:ln w="11430"/>
              <a:solidFill>
                <a:srgbClr val="F8F8F8"/>
              </a:solidFill>
              <a:effectLst>
                <a:outerShdw blurRad="25400" algn="tl" rotWithShape="0">
                  <a:srgbClr val="000000">
                    <a:alpha val="43000"/>
                  </a:srgbClr>
                </a:outerShdw>
              </a:effectLst>
            </a:endParaRPr>
          </a:p>
        </p:txBody>
      </p:sp>
      <p:sp>
        <p:nvSpPr>
          <p:cNvPr id="7" name="流程圖: 替代處理程序 6"/>
          <p:cNvSpPr/>
          <p:nvPr/>
        </p:nvSpPr>
        <p:spPr>
          <a:xfrm>
            <a:off x="5015458" y="3720528"/>
            <a:ext cx="3312368" cy="936104"/>
          </a:xfrm>
          <a:prstGeom prst="flowChartAlternateProcess">
            <a:avLst/>
          </a:prstGeom>
          <a:solidFill>
            <a:schemeClr val="accent6">
              <a:lumMod val="75000"/>
            </a:schemeClr>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3500" b="1" spc="150" dirty="0" smtClean="0">
                <a:ln w="11430"/>
                <a:solidFill>
                  <a:srgbClr val="F8F8F8"/>
                </a:solidFill>
                <a:effectLst>
                  <a:outerShdw blurRad="25400" algn="tl" rotWithShape="0">
                    <a:srgbClr val="000000">
                      <a:alpha val="43000"/>
                    </a:srgbClr>
                  </a:outerShdw>
                </a:effectLst>
              </a:rPr>
              <a:t>真實環境測試</a:t>
            </a:r>
            <a:endParaRPr lang="zh-TW" altLang="en-US" sz="3500" b="1" spc="150" dirty="0">
              <a:ln w="11430"/>
              <a:solidFill>
                <a:srgbClr val="F8F8F8"/>
              </a:solidFill>
              <a:effectLst>
                <a:outerShdw blurRad="25400" algn="tl" rotWithShape="0">
                  <a:srgbClr val="000000">
                    <a:alpha val="43000"/>
                  </a:srgbClr>
                </a:outerShdw>
              </a:effectLst>
            </a:endParaRPr>
          </a:p>
        </p:txBody>
      </p:sp>
      <p:sp>
        <p:nvSpPr>
          <p:cNvPr id="8" name="流程圖: 替代處理程序 7"/>
          <p:cNvSpPr/>
          <p:nvPr/>
        </p:nvSpPr>
        <p:spPr>
          <a:xfrm>
            <a:off x="1302495" y="5791547"/>
            <a:ext cx="2891730" cy="777776"/>
          </a:xfrm>
          <a:prstGeom prst="flowChartAlternateProcess">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3300" b="1" spc="150" dirty="0" smtClean="0">
                <a:ln w="11430"/>
                <a:solidFill>
                  <a:schemeClr val="tx1"/>
                </a:solidFill>
                <a:effectLst>
                  <a:outerShdw blurRad="25400" algn="tl" rotWithShape="0">
                    <a:srgbClr val="000000">
                      <a:alpha val="43000"/>
                    </a:srgbClr>
                  </a:outerShdw>
                </a:effectLst>
              </a:rPr>
              <a:t>匿名測試</a:t>
            </a:r>
            <a:endParaRPr lang="zh-TW" altLang="en-US" sz="3300" b="1" spc="150" dirty="0">
              <a:ln w="11430"/>
              <a:solidFill>
                <a:schemeClr val="tx1"/>
              </a:solidFill>
              <a:effectLst>
                <a:outerShdw blurRad="25400" algn="tl" rotWithShape="0">
                  <a:srgbClr val="000000">
                    <a:alpha val="43000"/>
                  </a:srgbClr>
                </a:outerShdw>
              </a:effectLst>
            </a:endParaRPr>
          </a:p>
        </p:txBody>
      </p:sp>
      <p:sp>
        <p:nvSpPr>
          <p:cNvPr id="9" name="流程圖: 替代處理程序 8"/>
          <p:cNvSpPr/>
          <p:nvPr/>
        </p:nvSpPr>
        <p:spPr>
          <a:xfrm>
            <a:off x="5340824" y="5805859"/>
            <a:ext cx="3023172" cy="777776"/>
          </a:xfrm>
          <a:prstGeom prst="flowChartAlternateProcess">
            <a:avLst/>
          </a:prstGeo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3300" b="1" spc="150" dirty="0" smtClean="0">
                <a:ln w="11430"/>
                <a:solidFill>
                  <a:schemeClr val="tx1"/>
                </a:solidFill>
                <a:effectLst>
                  <a:outerShdw blurRad="25400" algn="tl" rotWithShape="0">
                    <a:srgbClr val="000000">
                      <a:alpha val="43000"/>
                    </a:srgbClr>
                  </a:outerShdw>
                </a:effectLst>
              </a:rPr>
              <a:t>非匿名測試</a:t>
            </a:r>
            <a:endParaRPr lang="zh-TW" altLang="en-US" sz="3300" b="1" spc="150" dirty="0">
              <a:ln w="11430"/>
              <a:solidFill>
                <a:schemeClr val="tx1"/>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4508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9.2.6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試銷</a:t>
            </a:r>
            <a:endParaRPr lang="zh-TW" altLang="en-US" dirty="0"/>
          </a:p>
        </p:txBody>
      </p:sp>
      <p:sp>
        <p:nvSpPr>
          <p:cNvPr id="3" name="內容版面配置區 2"/>
          <p:cNvSpPr>
            <a:spLocks noGrp="1"/>
          </p:cNvSpPr>
          <p:nvPr>
            <p:ph idx="1"/>
          </p:nvPr>
        </p:nvSpPr>
        <p:spPr>
          <a:xfrm>
            <a:off x="457200" y="1124745"/>
            <a:ext cx="8229600" cy="2304256"/>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廠商通常會在市場中進行</a:t>
            </a:r>
            <a:r>
              <a:rPr lang="zh-TW" altLang="zh-TW" sz="3000" b="1" spc="150" dirty="0">
                <a:ln w="11430"/>
                <a:solidFill>
                  <a:srgbClr val="C00000"/>
                </a:solidFill>
                <a:effectLst>
                  <a:outerShdw blurRad="25400" algn="tl" rotWithShape="0">
                    <a:srgbClr val="000000">
                      <a:alpha val="43000"/>
                    </a:srgbClr>
                  </a:outerShdw>
                </a:effectLst>
              </a:rPr>
              <a:t>試銷</a:t>
            </a:r>
            <a:r>
              <a:rPr lang="en-US" altLang="zh-TW" sz="3000" b="1" spc="150" dirty="0">
                <a:ln w="11430"/>
                <a:solidFill>
                  <a:srgbClr val="C00000"/>
                </a:solidFill>
                <a:effectLst>
                  <a:outerShdw blurRad="25400" algn="tl" rotWithShape="0">
                    <a:srgbClr val="000000">
                      <a:alpha val="43000"/>
                    </a:srgbClr>
                  </a:outerShdw>
                </a:effectLst>
              </a:rPr>
              <a:t>(market testing)</a:t>
            </a:r>
            <a:r>
              <a:rPr lang="zh-TW" altLang="zh-TW" sz="3000" b="1" spc="150" dirty="0">
                <a:ln w="11430"/>
                <a:effectLst>
                  <a:outerShdw blurRad="25400" algn="tl" rotWithShape="0">
                    <a:srgbClr val="000000">
                      <a:alpha val="43000"/>
                    </a:srgbClr>
                  </a:outerShdw>
                </a:effectLst>
              </a:rPr>
              <a:t>，</a:t>
            </a:r>
            <a:r>
              <a:rPr lang="zh-TW" altLang="zh-TW" sz="3000" b="1" spc="150" dirty="0">
                <a:ln w="11430"/>
                <a:solidFill>
                  <a:srgbClr val="0070C0"/>
                </a:solidFill>
                <a:effectLst>
                  <a:outerShdw blurRad="25400" algn="tl" rotWithShape="0">
                    <a:srgbClr val="000000">
                      <a:alpha val="43000"/>
                    </a:srgbClr>
                  </a:outerShdw>
                </a:effectLst>
              </a:rPr>
              <a:t>以瞭解整個上市計畫是否存在潛在的問題</a:t>
            </a:r>
            <a:r>
              <a:rPr lang="zh-TW" altLang="zh-TW" sz="3000" b="1" spc="150" dirty="0" smtClean="0">
                <a:ln w="11430"/>
                <a:solidFill>
                  <a:srgbClr val="0070C0"/>
                </a:solidFill>
                <a:effectLst>
                  <a:outerShdw blurRad="25400" algn="tl" rotWithShape="0">
                    <a:srgbClr val="000000">
                      <a:alpha val="43000"/>
                    </a:srgbClr>
                  </a:outerShdw>
                </a:effectLst>
              </a:rPr>
              <a:t>。</a:t>
            </a:r>
            <a:endParaRPr lang="en-US" altLang="zh-TW" sz="3000" b="1" spc="150" dirty="0" smtClean="0">
              <a:ln w="11430"/>
              <a:solidFill>
                <a:srgbClr val="0070C0"/>
              </a:solidFill>
              <a:effectLst>
                <a:outerShdw blurRad="25400" algn="tl" rotWithShape="0">
                  <a:srgbClr val="000000">
                    <a:alpha val="43000"/>
                  </a:srgbClr>
                </a:outerShdw>
              </a:effectLst>
            </a:endParaRPr>
          </a:p>
          <a:p>
            <a:r>
              <a:rPr lang="zh-TW" altLang="zh-TW" sz="3000" b="1" spc="150" dirty="0">
                <a:ln w="11430"/>
                <a:solidFill>
                  <a:schemeClr val="tx1">
                    <a:lumMod val="50000"/>
                    <a:lumOff val="50000"/>
                  </a:schemeClr>
                </a:solidFill>
                <a:effectLst>
                  <a:outerShdw blurRad="25400" algn="tl" rotWithShape="0">
                    <a:srgbClr val="000000">
                      <a:alpha val="43000"/>
                    </a:srgbClr>
                  </a:outerShdw>
                </a:effectLst>
              </a:rPr>
              <a:t>根據測試的目的，可以將試銷分為下列幾種：</a:t>
            </a:r>
            <a:endParaRPr lang="zh-TW" altLang="en-US" sz="3000" b="1" spc="150" dirty="0">
              <a:ln w="11430"/>
              <a:solidFill>
                <a:schemeClr val="tx1">
                  <a:lumMod val="50000"/>
                  <a:lumOff val="50000"/>
                </a:schemeClr>
              </a:solidFill>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14</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777108686"/>
              </p:ext>
            </p:extLst>
          </p:nvPr>
        </p:nvGraphicFramePr>
        <p:xfrm>
          <a:off x="107504" y="3212977"/>
          <a:ext cx="8856984"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323528" y="4509120"/>
            <a:ext cx="2880320" cy="224676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廠商安排某些特約商店，根據行銷計畫，在特定貨架擺上新產品，並加以布置、陳列及訂價，然後根據其銷售量來觀察新產品的接受度。</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8" name="矩形 7"/>
          <p:cNvSpPr/>
          <p:nvPr/>
        </p:nvSpPr>
        <p:spPr>
          <a:xfrm>
            <a:off x="2109440" y="4567411"/>
            <a:ext cx="5328592" cy="224676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chemeClr val="accent3">
                    <a:lumMod val="50000"/>
                  </a:schemeClr>
                </a:solidFill>
                <a:effectLst>
                  <a:outerShdw blurRad="25400" algn="tl" rotWithShape="0">
                    <a:srgbClr val="000000">
                      <a:alpha val="43000"/>
                    </a:srgbClr>
                  </a:outerShdw>
                </a:effectLst>
              </a:rPr>
              <a:t>讓目標顧客看一段影片，影片中夾雜著許多廣告與節目。廣告中除了有新產品的上市廣告外，也包含一些競爭產品的廣告。目標顧客看完影片後，會收到一些購物點券，他可以到特約商店去選購商品，然後根據回收的點券來瞭解有多少人買了公司的新產品，又有多少人買了競爭者的產品。</a:t>
            </a:r>
            <a:endParaRPr lang="zh-TW" altLang="en-US" sz="2000" b="1" spc="150" dirty="0">
              <a:ln w="11430"/>
              <a:solidFill>
                <a:schemeClr val="accent3">
                  <a:lumMod val="50000"/>
                </a:schemeClr>
              </a:solidFill>
              <a:effectLst>
                <a:outerShdw blurRad="25400" algn="tl" rotWithShape="0">
                  <a:srgbClr val="000000">
                    <a:alpha val="43000"/>
                  </a:srgbClr>
                </a:outerShdw>
              </a:effectLst>
            </a:endParaRPr>
          </a:p>
        </p:txBody>
      </p:sp>
      <p:sp>
        <p:nvSpPr>
          <p:cNvPr id="9" name="矩形 8"/>
          <p:cNvSpPr/>
          <p:nvPr/>
        </p:nvSpPr>
        <p:spPr>
          <a:xfrm>
            <a:off x="5724128" y="4598179"/>
            <a:ext cx="3403823" cy="224676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chemeClr val="accent6">
                    <a:lumMod val="50000"/>
                  </a:schemeClr>
                </a:solidFill>
                <a:effectLst>
                  <a:outerShdw blurRad="25400" algn="tl" rotWithShape="0">
                    <a:srgbClr val="000000">
                      <a:alpha val="43000"/>
                    </a:srgbClr>
                  </a:outerShdw>
                </a:effectLst>
              </a:rPr>
              <a:t>在全國市場中，選定某些代表性的區域作為進行測試的市場，然後在該區域中先按照新產品的行銷計畫來上市新產品，並在該區域內展開新產品的廣告或促銷。</a:t>
            </a:r>
            <a:endParaRPr lang="zh-TW" altLang="en-US" sz="2000" b="1" spc="150" dirty="0">
              <a:ln w="11430"/>
              <a:solidFill>
                <a:schemeClr val="accent6">
                  <a:lumMod val="50000"/>
                </a:schemeClr>
              </a:solidFill>
              <a:effectLst>
                <a:outerShdw blurRad="25400" algn="tl" rotWithShape="0">
                  <a:srgbClr val="000000">
                    <a:alpha val="43000"/>
                  </a:srgbClr>
                </a:outerShdw>
              </a:effectLst>
            </a:endParaRPr>
          </a:p>
        </p:txBody>
      </p:sp>
      <p:sp>
        <p:nvSpPr>
          <p:cNvPr id="10" name="雲朵形 9"/>
          <p:cNvSpPr/>
          <p:nvPr/>
        </p:nvSpPr>
        <p:spPr>
          <a:xfrm>
            <a:off x="1385526" y="4705843"/>
            <a:ext cx="6776419" cy="1853321"/>
          </a:xfrm>
          <a:prstGeom prst="cloud">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800" b="1" spc="150" dirty="0" smtClean="0">
                <a:ln w="11430"/>
                <a:solidFill>
                  <a:srgbClr val="002060"/>
                </a:solidFill>
                <a:effectLst>
                  <a:outerShdw blurRad="25400" algn="tl" rotWithShape="0">
                    <a:srgbClr val="000000">
                      <a:alpha val="43000"/>
                    </a:srgbClr>
                  </a:outerShdw>
                </a:effectLst>
              </a:rPr>
              <a:t>試銷</a:t>
            </a:r>
            <a:r>
              <a:rPr lang="zh-TW" altLang="en-US" sz="2800" b="1" spc="150" dirty="0" smtClean="0">
                <a:ln w="11430"/>
                <a:solidFill>
                  <a:srgbClr val="002060"/>
                </a:solidFill>
                <a:effectLst>
                  <a:outerShdw blurRad="25400" algn="tl" rotWithShape="0">
                    <a:srgbClr val="000000">
                      <a:alpha val="43000"/>
                    </a:srgbClr>
                  </a:outerShdw>
                </a:effectLst>
              </a:rPr>
              <a:t>的</a:t>
            </a:r>
            <a:r>
              <a:rPr lang="zh-TW" altLang="zh-TW" sz="2800" b="1" spc="150" dirty="0" smtClean="0">
                <a:ln w="11430"/>
                <a:solidFill>
                  <a:srgbClr val="002060"/>
                </a:solidFill>
                <a:effectLst>
                  <a:outerShdw blurRad="25400" algn="tl" rotWithShape="0">
                    <a:srgbClr val="000000">
                      <a:alpha val="43000"/>
                    </a:srgbClr>
                  </a:outerShdw>
                </a:effectLst>
              </a:rPr>
              <a:t>缺點</a:t>
            </a:r>
            <a:r>
              <a:rPr lang="zh-TW" altLang="en-US" sz="2800" b="1" spc="150" dirty="0" smtClean="0">
                <a:ln w="11430"/>
                <a:solidFill>
                  <a:srgbClr val="002060"/>
                </a:solidFill>
                <a:effectLst>
                  <a:outerShdw blurRad="25400" algn="tl" rotWithShape="0">
                    <a:srgbClr val="000000">
                      <a:alpha val="43000"/>
                    </a:srgbClr>
                  </a:outerShdw>
                </a:effectLst>
              </a:rPr>
              <a:t>是</a:t>
            </a:r>
            <a:r>
              <a:rPr lang="zh-TW" altLang="zh-TW" sz="2800" b="1" spc="150" dirty="0" smtClean="0">
                <a:ln w="11430"/>
                <a:solidFill>
                  <a:srgbClr val="002060"/>
                </a:solidFill>
                <a:effectLst>
                  <a:outerShdw blurRad="25400" algn="tl" rotWithShape="0">
                    <a:srgbClr val="000000">
                      <a:alpha val="43000"/>
                    </a:srgbClr>
                  </a:outerShdw>
                </a:effectLst>
              </a:rPr>
              <a:t>成本</a:t>
            </a:r>
            <a:r>
              <a:rPr lang="zh-TW" altLang="zh-TW" sz="2800" b="1" spc="150" dirty="0">
                <a:ln w="11430"/>
                <a:solidFill>
                  <a:srgbClr val="002060"/>
                </a:solidFill>
                <a:effectLst>
                  <a:outerShdw blurRad="25400" algn="tl" rotWithShape="0">
                    <a:srgbClr val="000000">
                      <a:alpha val="43000"/>
                    </a:srgbClr>
                  </a:outerShdw>
                </a:effectLst>
              </a:rPr>
              <a:t>很高</a:t>
            </a:r>
            <a:endParaRPr lang="zh-TW" altLang="en-US" sz="28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0672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7" dur="500"/>
                                        <p:tgtEl>
                                          <p:spTgt spid="6">
                                            <p:graphicEl>
                                              <a:dgm id="{05542A5E-26ED-4234-8664-29E163BCDDA0}"/>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50"/>
                                        <p:tgtEl>
                                          <p:spTgt spid="7"/>
                                        </p:tgtEl>
                                      </p:cBhvr>
                                    </p:animEffect>
                                    <p:set>
                                      <p:cBhvr>
                                        <p:cTn id="26" dur="1" fill="hold">
                                          <p:stCondLst>
                                            <p:cond delay="249"/>
                                          </p:stCondLst>
                                        </p:cTn>
                                        <p:tgtEl>
                                          <p:spTgt spid="7"/>
                                        </p:tgtEl>
                                        <p:attrNameLst>
                                          <p:attrName>style.visibility</p:attrName>
                                        </p:attrNameLst>
                                      </p:cBhvr>
                                      <p:to>
                                        <p:strVal val="hidden"/>
                                      </p:to>
                                    </p:set>
                                  </p:childTnLst>
                                </p:cTn>
                              </p:par>
                              <p:par>
                                <p:cTn id="27" presetID="14" presetClass="entr" presetSubtype="10" fill="hold" grpId="0" nodeType="withEffect">
                                  <p:stCondLst>
                                    <p:cond delay="0"/>
                                  </p:stCondLst>
                                  <p:childTnLst>
                                    <p:set>
                                      <p:cBhvr>
                                        <p:cTn id="28"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9" dur="500"/>
                                        <p:tgtEl>
                                          <p:spTgt spid="6">
                                            <p:graphicEl>
                                              <a:dgm id="{FA2DFF8C-377F-46BC-B51A-AE7A5145C0B7}"/>
                                            </p:graphicEl>
                                          </p:spTgt>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250"/>
                                        <p:tgtEl>
                                          <p:spTgt spid="8"/>
                                        </p:tgtEl>
                                      </p:cBhvr>
                                    </p:animEffect>
                                    <p:set>
                                      <p:cBhvr>
                                        <p:cTn id="38" dur="1" fill="hold">
                                          <p:stCondLst>
                                            <p:cond delay="249"/>
                                          </p:stCondLst>
                                        </p:cTn>
                                        <p:tgtEl>
                                          <p:spTgt spid="8"/>
                                        </p:tgtEl>
                                        <p:attrNameLst>
                                          <p:attrName>style.visibility</p:attrName>
                                        </p:attrNameLst>
                                      </p:cBhvr>
                                      <p:to>
                                        <p:strVal val="hidden"/>
                                      </p:to>
                                    </p:set>
                                  </p:childTnLst>
                                </p:cTn>
                              </p:par>
                              <p:par>
                                <p:cTn id="39" presetID="14" presetClass="entr" presetSubtype="10" fill="hold" grpId="0" nodeType="withEffect">
                                  <p:stCondLst>
                                    <p:cond delay="0"/>
                                  </p:stCondLst>
                                  <p:childTnLst>
                                    <p:set>
                                      <p:cBhvr>
                                        <p:cTn id="40"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41" dur="500"/>
                                        <p:tgtEl>
                                          <p:spTgt spid="6">
                                            <p:graphicEl>
                                              <a:dgm id="{B147493B-2ACF-4210-A434-F82BF65829C3}"/>
                                            </p:graphicEl>
                                          </p:spTgt>
                                        </p:tgtEl>
                                      </p:cBhvr>
                                    </p:animEffect>
                                  </p:childTnLst>
                                </p:cTn>
                              </p:par>
                            </p:childTnLst>
                          </p:cTn>
                        </p:par>
                        <p:par>
                          <p:cTn id="42" fill="hold">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P spid="7" grpId="0"/>
      <p:bldP spid="7" grpId="1"/>
      <p:bldP spid="8" grpId="0"/>
      <p:bldP spid="8" grpId="1"/>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9.2.7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上市</a:t>
            </a:r>
            <a:endParaRPr lang="zh-TW" altLang="en-US" dirty="0"/>
          </a:p>
        </p:txBody>
      </p:sp>
      <p:sp>
        <p:nvSpPr>
          <p:cNvPr id="3" name="內容版面配置區 2"/>
          <p:cNvSpPr>
            <a:spLocks noGrp="1"/>
          </p:cNvSpPr>
          <p:nvPr>
            <p:ph idx="1"/>
          </p:nvPr>
        </p:nvSpPr>
        <p:spPr>
          <a:xfrm>
            <a:off x="457200" y="1124745"/>
            <a:ext cx="8229600" cy="1008112"/>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chemeClr val="tx1">
                    <a:lumMod val="50000"/>
                    <a:lumOff val="50000"/>
                  </a:schemeClr>
                </a:solidFill>
                <a:effectLst>
                  <a:outerShdw blurRad="25400" algn="tl" rotWithShape="0">
                    <a:srgbClr val="000000">
                      <a:alpha val="43000"/>
                    </a:srgbClr>
                  </a:outerShdw>
                </a:effectLst>
              </a:rPr>
              <a:t>一般而言，上市時機有下列三種選擇：</a:t>
            </a:r>
          </a:p>
          <a:p>
            <a:endParaRPr lang="zh-TW" altLang="en-US" sz="3000" b="1" spc="150" dirty="0">
              <a:ln w="11430"/>
              <a:solidFill>
                <a:schemeClr val="tx1">
                  <a:lumMod val="50000"/>
                  <a:lumOff val="50000"/>
                </a:schemeClr>
              </a:solidFill>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15</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83796397"/>
              </p:ext>
            </p:extLst>
          </p:nvPr>
        </p:nvGraphicFramePr>
        <p:xfrm>
          <a:off x="179512" y="1772816"/>
          <a:ext cx="8856984"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324098" y="3040957"/>
            <a:ext cx="3024336" cy="10618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7030A0"/>
                </a:solidFill>
                <a:effectLst>
                  <a:outerShdw blurRad="25400" algn="tl" rotWithShape="0">
                    <a:srgbClr val="000000">
                      <a:alpha val="43000"/>
                    </a:srgbClr>
                  </a:outerShdw>
                </a:effectLst>
              </a:rPr>
              <a:t>主要在搶先爭取顧客，以確立在顧客心目中第一品牌的地位。</a:t>
            </a:r>
            <a:endParaRPr lang="zh-TW" altLang="en-US" sz="2100" b="1" spc="150" dirty="0">
              <a:ln w="11430"/>
              <a:solidFill>
                <a:srgbClr val="7030A0"/>
              </a:solidFill>
              <a:effectLst>
                <a:outerShdw blurRad="25400" algn="tl" rotWithShape="0">
                  <a:srgbClr val="000000">
                    <a:alpha val="43000"/>
                  </a:srgbClr>
                </a:outerShdw>
              </a:effectLst>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010" y="4240189"/>
            <a:ext cx="1533682" cy="199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9440" y="4141629"/>
            <a:ext cx="1296144" cy="21482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7"/>
          <p:cNvSpPr txBox="1"/>
          <p:nvPr/>
        </p:nvSpPr>
        <p:spPr>
          <a:xfrm>
            <a:off x="-43427" y="4200394"/>
            <a:ext cx="1152128"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2060"/>
                </a:solidFill>
                <a:effectLst>
                  <a:outerShdw blurRad="25400" algn="tl" rotWithShape="0">
                    <a:srgbClr val="000000">
                      <a:alpha val="43000"/>
                    </a:srgbClr>
                  </a:outerShdw>
                </a:effectLst>
              </a:rPr>
              <a:t>阿福機</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0" name="爆炸 1 9"/>
          <p:cNvSpPr/>
          <p:nvPr/>
        </p:nvSpPr>
        <p:spPr>
          <a:xfrm rot="20706930">
            <a:off x="5184" y="4764248"/>
            <a:ext cx="2411760" cy="1525620"/>
          </a:xfrm>
          <a:prstGeom prst="irregularSeal1">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100" b="1" spc="150" dirty="0" smtClean="0">
                <a:ln w="11430"/>
                <a:solidFill>
                  <a:srgbClr val="C00000"/>
                </a:solidFill>
                <a:effectLst>
                  <a:outerShdw blurRad="25400" algn="tl" rotWithShape="0">
                    <a:srgbClr val="000000">
                      <a:alpha val="43000"/>
                    </a:srgbClr>
                  </a:outerShdw>
                </a:effectLst>
              </a:rPr>
              <a:t>領先上市</a:t>
            </a:r>
            <a:endParaRPr lang="zh-TW" altLang="en-US" sz="2100" b="1" spc="150" dirty="0">
              <a:ln w="11430"/>
              <a:solidFill>
                <a:srgbClr val="C00000"/>
              </a:solidFill>
              <a:effectLst>
                <a:outerShdw blurRad="25400" algn="tl" rotWithShape="0">
                  <a:srgbClr val="000000">
                    <a:alpha val="43000"/>
                  </a:srgbClr>
                </a:outerShdw>
              </a:effectLst>
            </a:endParaRPr>
          </a:p>
        </p:txBody>
      </p:sp>
      <p:sp>
        <p:nvSpPr>
          <p:cNvPr id="11" name="矩形 10"/>
          <p:cNvSpPr/>
          <p:nvPr/>
        </p:nvSpPr>
        <p:spPr>
          <a:xfrm>
            <a:off x="3352428" y="3020882"/>
            <a:ext cx="2832894" cy="203132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主要是為了和競爭者共同炒熱市場，以創造消費者的需求，同時也可和競爭者共同分擔昂貴的消費者教育的成本。</a:t>
            </a:r>
            <a:endParaRPr lang="zh-TW" altLang="en-US" sz="2100" b="1" spc="150" dirty="0">
              <a:ln w="11430"/>
              <a:solidFill>
                <a:srgbClr val="002060"/>
              </a:solidFill>
              <a:effectLst>
                <a:outerShdw blurRad="25400" algn="tl" rotWithShape="0">
                  <a:srgbClr val="000000">
                    <a:alpha val="43000"/>
                  </a:srgbClr>
                </a:outerShdw>
              </a:effectLst>
            </a:endParaRPr>
          </a:p>
        </p:txBody>
      </p:sp>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22778" r="20635" b="6977"/>
          <a:stretch/>
        </p:blipFill>
        <p:spPr bwMode="auto">
          <a:xfrm>
            <a:off x="3854930" y="5121605"/>
            <a:ext cx="545619" cy="16220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l="33347" r="34708"/>
          <a:stretch/>
        </p:blipFill>
        <p:spPr bwMode="auto">
          <a:xfrm>
            <a:off x="5078380" y="5097936"/>
            <a:ext cx="533287" cy="1669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6372200" y="3046183"/>
            <a:ext cx="2520280" cy="203132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70C0"/>
                </a:solidFill>
                <a:effectLst>
                  <a:outerShdw blurRad="25400" algn="tl" rotWithShape="0">
                    <a:srgbClr val="000000">
                      <a:alpha val="43000"/>
                    </a:srgbClr>
                  </a:outerShdw>
                </a:effectLst>
              </a:rPr>
              <a:t>主要目的在讓競爭者負擔昂貴的消費者教育成本，等到確定市場接受該新產品後，再上場接收該市場。</a:t>
            </a:r>
            <a:endParaRPr lang="zh-TW" altLang="en-US" sz="2100" b="1" spc="150" dirty="0">
              <a:ln w="11430"/>
              <a:solidFill>
                <a:srgbClr val="0070C0"/>
              </a:solidFill>
              <a:effectLst>
                <a:outerShdw blurRad="25400" algn="tl" rotWithShape="0">
                  <a:srgbClr val="000000">
                    <a:alpha val="43000"/>
                  </a:srgbClr>
                </a:outerShdw>
              </a:effectLst>
            </a:endParaRPr>
          </a:p>
        </p:txBody>
      </p:sp>
      <p:pic>
        <p:nvPicPr>
          <p:cNvPr id="1030"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l="17367" r="17626"/>
          <a:stretch/>
        </p:blipFill>
        <p:spPr bwMode="auto">
          <a:xfrm>
            <a:off x="7089966" y="5096428"/>
            <a:ext cx="1084747" cy="1668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0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2" dur="500"/>
                                        <p:tgtEl>
                                          <p:spTgt spid="6">
                                            <p:graphicEl>
                                              <a:dgm id="{05542A5E-26ED-4234-8664-29E163BCDDA0}"/>
                                            </p:graphic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randombar(horizontal)">
                                      <p:cBhvr>
                                        <p:cTn id="24" dur="500"/>
                                        <p:tgtEl>
                                          <p:spTgt spid="1026"/>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randombar(horizontal)">
                                      <p:cBhvr>
                                        <p:cTn id="28" dur="500"/>
                                        <p:tgtEl>
                                          <p:spTgt spid="1027"/>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39" dur="500"/>
                                        <p:tgtEl>
                                          <p:spTgt spid="6">
                                            <p:graphicEl>
                                              <a:dgm id="{FA2DFF8C-377F-46BC-B51A-AE7A5145C0B7}"/>
                                            </p:graphic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par>
                          <p:cTn id="44" fill="hold">
                            <p:stCondLst>
                              <p:cond delay="1000"/>
                            </p:stCondLst>
                            <p:childTnLst>
                              <p:par>
                                <p:cTn id="45" presetID="14" presetClass="entr" presetSubtype="10" fill="hold" nodeType="after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randombar(horizontal)">
                                      <p:cBhvr>
                                        <p:cTn id="47" dur="500"/>
                                        <p:tgtEl>
                                          <p:spTgt spid="1028"/>
                                        </p:tgtEl>
                                      </p:cBhvr>
                                    </p:animEffect>
                                  </p:childTnLst>
                                </p:cTn>
                              </p:par>
                              <p:par>
                                <p:cTn id="48" presetID="14" presetClass="entr" presetSubtype="10" fill="hold" nodeType="withEffect">
                                  <p:stCondLst>
                                    <p:cond delay="0"/>
                                  </p:stCondLst>
                                  <p:childTnLst>
                                    <p:set>
                                      <p:cBhvr>
                                        <p:cTn id="49" dur="1" fill="hold">
                                          <p:stCondLst>
                                            <p:cond delay="0"/>
                                          </p:stCondLst>
                                        </p:cTn>
                                        <p:tgtEl>
                                          <p:spTgt spid="1029"/>
                                        </p:tgtEl>
                                        <p:attrNameLst>
                                          <p:attrName>style.visibility</p:attrName>
                                        </p:attrNameLst>
                                      </p:cBhvr>
                                      <p:to>
                                        <p:strVal val="visible"/>
                                      </p:to>
                                    </p:set>
                                    <p:animEffect transition="in" filter="randombar(horizontal)">
                                      <p:cBhvr>
                                        <p:cTn id="50" dur="500"/>
                                        <p:tgtEl>
                                          <p:spTgt spid="1029"/>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55" dur="500"/>
                                        <p:tgtEl>
                                          <p:spTgt spid="6">
                                            <p:graphicEl>
                                              <a:dgm id="{B147493B-2ACF-4210-A434-F82BF65829C3}"/>
                                            </p:graphicEl>
                                          </p:spTgt>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horizontal)">
                                      <p:cBhvr>
                                        <p:cTn id="59" dur="500"/>
                                        <p:tgtEl>
                                          <p:spTgt spid="12"/>
                                        </p:tgtEl>
                                      </p:cBhvr>
                                    </p:animEffect>
                                  </p:childTnLst>
                                </p:cTn>
                              </p:par>
                            </p:childTnLst>
                          </p:cTn>
                        </p:par>
                        <p:par>
                          <p:cTn id="60" fill="hold">
                            <p:stCondLst>
                              <p:cond delay="1000"/>
                            </p:stCondLst>
                            <p:childTnLst>
                              <p:par>
                                <p:cTn id="61" presetID="14" presetClass="entr" presetSubtype="10" fill="hold" nodeType="after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randombar(horizontal)">
                                      <p:cBhvr>
                                        <p:cTn id="6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P spid="7" grpId="0" uiExpand="1"/>
      <p:bldP spid="8" grpId="0" uiExpand="1"/>
      <p:bldP spid="10" grpId="0" uiExpand="1" animBg="1"/>
      <p:bldP spid="11" grpId="0" uiExpand="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16</a:t>
            </a:fld>
            <a:endParaRPr lang="zh-TW" altLang="en-US" dirty="0"/>
          </a:p>
        </p:txBody>
      </p:sp>
      <p:graphicFrame>
        <p:nvGraphicFramePr>
          <p:cNvPr id="6" name="資料庫圖表 5"/>
          <p:cNvGraphicFramePr/>
          <p:nvPr>
            <p:extLst>
              <p:ext uri="{D42A27DB-BD31-4B8C-83A1-F6EECF244321}">
                <p14:modId xmlns:p14="http://schemas.microsoft.com/office/powerpoint/2010/main" val="1594740693"/>
              </p:ext>
            </p:extLst>
          </p:nvPr>
        </p:nvGraphicFramePr>
        <p:xfrm>
          <a:off x="899592" y="404664"/>
          <a:ext cx="748883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54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07497B65-0143-4F94-BC20-1A8DC2C58E29}"/>
                                            </p:graphicEl>
                                          </p:spTgt>
                                        </p:tgtEl>
                                        <p:attrNameLst>
                                          <p:attrName>style.visibility</p:attrName>
                                        </p:attrNameLst>
                                      </p:cBhvr>
                                      <p:to>
                                        <p:strVal val="visible"/>
                                      </p:to>
                                    </p:set>
                                    <p:animEffect transition="in" filter="wipe(left)">
                                      <p:cBhvr>
                                        <p:cTn id="23" dur="250"/>
                                        <p:tgtEl>
                                          <p:spTgt spid="6">
                                            <p:graphicEl>
                                              <a:dgm id="{07497B65-0143-4F94-BC20-1A8DC2C58E29}"/>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2EC25530-CF87-4EBD-8EA3-F2847F5386BA}"/>
                                            </p:graphicEl>
                                          </p:spTgt>
                                        </p:tgtEl>
                                        <p:attrNameLst>
                                          <p:attrName>style.visibility</p:attrName>
                                        </p:attrNameLst>
                                      </p:cBhvr>
                                      <p:to>
                                        <p:strVal val="visible"/>
                                      </p:to>
                                    </p:set>
                                    <p:animEffect transition="in" filter="wipe(left)">
                                      <p:cBhvr>
                                        <p:cTn id="27" dur="250"/>
                                        <p:tgtEl>
                                          <p:spTgt spid="6">
                                            <p:graphicEl>
                                              <a:dgm id="{2EC25530-CF87-4EBD-8EA3-F2847F5386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52736"/>
          </a:xfrm>
        </p:spPr>
        <p:txBody>
          <a:bodyPr>
            <a:normAutofit/>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9.3 </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影響新產品成功的因素</a:t>
            </a:r>
            <a:endParaRPr lang="zh-TW" altLang="en-US" dirty="0"/>
          </a:p>
        </p:txBody>
      </p:sp>
      <p:sp>
        <p:nvSpPr>
          <p:cNvPr id="3" name="內容版面配置區 2"/>
          <p:cNvSpPr>
            <a:spLocks noGrp="1"/>
          </p:cNvSpPr>
          <p:nvPr>
            <p:ph idx="1"/>
          </p:nvPr>
        </p:nvSpPr>
        <p:spPr>
          <a:xfrm>
            <a:off x="457200" y="1124744"/>
            <a:ext cx="8229600" cy="5001419"/>
          </a:xfrm>
        </p:spPr>
        <p:txBody>
          <a:bodyPr>
            <a:normAutofit lnSpcReduction="10000"/>
            <a:scene3d>
              <a:camera prst="orthographicFront"/>
              <a:lightRig rig="soft" dir="t">
                <a:rot lat="0" lon="0" rev="10800000"/>
              </a:lightRig>
            </a:scene3d>
            <a:sp3d>
              <a:bevelT w="27940" h="12700"/>
              <a:contourClr>
                <a:srgbClr val="DDDDDD"/>
              </a:contourClr>
            </a:sp3d>
          </a:bodyPr>
          <a:lstStyle/>
          <a:p>
            <a:r>
              <a:rPr lang="en-US" altLang="zh-TW" b="1" spc="150" dirty="0">
                <a:ln w="11430"/>
                <a:solidFill>
                  <a:sysClr val="windowText" lastClr="000000"/>
                </a:solidFill>
                <a:effectLst>
                  <a:outerShdw blurRad="25400" algn="tl" rotWithShape="0">
                    <a:srgbClr val="000000">
                      <a:alpha val="43000"/>
                    </a:srgbClr>
                  </a:outerShdw>
                </a:effectLst>
              </a:rPr>
              <a:t>Booz</a:t>
            </a:r>
            <a:r>
              <a:rPr lang="zh-TW" altLang="zh-TW" b="1" spc="150" dirty="0">
                <a:ln w="11430"/>
                <a:solidFill>
                  <a:sysClr val="windowText" lastClr="000000"/>
                </a:solidFill>
                <a:effectLst>
                  <a:outerShdw blurRad="25400" algn="tl" rotWithShape="0">
                    <a:srgbClr val="000000">
                      <a:alpha val="43000"/>
                    </a:srgbClr>
                  </a:outerShdw>
                </a:effectLst>
              </a:rPr>
              <a:t>、</a:t>
            </a:r>
            <a:r>
              <a:rPr lang="en-US" altLang="zh-TW" b="1" spc="150" dirty="0">
                <a:ln w="11430"/>
                <a:solidFill>
                  <a:sysClr val="windowText" lastClr="000000"/>
                </a:solidFill>
                <a:effectLst>
                  <a:outerShdw blurRad="25400" algn="tl" rotWithShape="0">
                    <a:srgbClr val="000000">
                      <a:alpha val="43000"/>
                    </a:srgbClr>
                  </a:outerShdw>
                </a:effectLst>
              </a:rPr>
              <a:t>Allen and Hamilton</a:t>
            </a:r>
            <a:r>
              <a:rPr lang="zh-TW" altLang="zh-TW" b="1" spc="150" dirty="0">
                <a:ln w="11430"/>
                <a:solidFill>
                  <a:sysClr val="windowText" lastClr="000000"/>
                </a:solidFill>
                <a:effectLst>
                  <a:outerShdw blurRad="25400" algn="tl" rotWithShape="0">
                    <a:srgbClr val="000000">
                      <a:alpha val="43000"/>
                    </a:srgbClr>
                  </a:outerShdw>
                </a:effectLst>
              </a:rPr>
              <a:t>顧問公司</a:t>
            </a:r>
            <a:r>
              <a:rPr lang="zh-TW" altLang="zh-TW" b="1" spc="150" dirty="0" smtClean="0">
                <a:ln w="11430"/>
                <a:solidFill>
                  <a:sysClr val="windowText" lastClr="000000"/>
                </a:solidFill>
                <a:effectLst>
                  <a:outerShdw blurRad="25400" algn="tl" rotWithShape="0">
                    <a:srgbClr val="000000">
                      <a:alpha val="43000"/>
                    </a:srgbClr>
                  </a:outerShdw>
                </a:effectLst>
              </a:rPr>
              <a:t>，歸納</a:t>
            </a:r>
            <a:r>
              <a:rPr lang="zh-TW" altLang="zh-TW" b="1" spc="150" dirty="0">
                <a:ln w="11430"/>
                <a:solidFill>
                  <a:sysClr val="windowText" lastClr="000000"/>
                </a:solidFill>
                <a:effectLst>
                  <a:outerShdw blurRad="25400" algn="tl" rotWithShape="0">
                    <a:srgbClr val="000000">
                      <a:alpha val="43000"/>
                    </a:srgbClr>
                  </a:outerShdw>
                </a:effectLst>
              </a:rPr>
              <a:t>出成功開發並引進新產品上市時必備的共同行動</a:t>
            </a:r>
            <a:r>
              <a:rPr lang="zh-TW" altLang="zh-TW" b="1" spc="150" dirty="0" smtClean="0">
                <a:ln w="11430"/>
                <a:solidFill>
                  <a:sysClr val="windowText" lastClr="000000"/>
                </a:solidFill>
                <a:effectLst>
                  <a:outerShdw blurRad="25400" algn="tl" rotWithShape="0">
                    <a:srgbClr val="000000">
                      <a:alpha val="43000"/>
                    </a:srgbClr>
                  </a:outerShdw>
                </a:effectLst>
              </a:rPr>
              <a:t>是：</a:t>
            </a:r>
            <a:endParaRPr lang="zh-TW" altLang="zh-TW" b="1" spc="150" dirty="0">
              <a:ln w="11430"/>
              <a:solidFill>
                <a:sysClr val="windowText" lastClr="000000"/>
              </a:solidFill>
              <a:effectLst>
                <a:outerShdw blurRad="25400" algn="tl" rotWithShape="0">
                  <a:srgbClr val="000000">
                    <a:alpha val="43000"/>
                  </a:srgbClr>
                </a:outerShdw>
              </a:effectLst>
            </a:endParaRPr>
          </a:p>
          <a:p>
            <a:pPr marL="0" indent="0">
              <a:buNone/>
            </a:pPr>
            <a:r>
              <a:rPr lang="en-US" altLang="zh-TW" b="1" spc="150" dirty="0">
                <a:ln w="11430"/>
                <a:solidFill>
                  <a:srgbClr val="00B050"/>
                </a:solidFill>
                <a:effectLst>
                  <a:outerShdw blurRad="25400" algn="tl" rotWithShape="0">
                    <a:srgbClr val="000000">
                      <a:alpha val="43000"/>
                    </a:srgbClr>
                  </a:outerShdw>
                </a:effectLst>
                <a:sym typeface="Wingdings"/>
              </a:rPr>
              <a:t></a:t>
            </a:r>
            <a:r>
              <a:rPr lang="zh-TW" altLang="zh-TW" b="1" spc="150" dirty="0">
                <a:ln w="11430"/>
                <a:solidFill>
                  <a:srgbClr val="00B050"/>
                </a:solidFill>
                <a:effectLst>
                  <a:outerShdw blurRad="25400" algn="tl" rotWithShape="0">
                    <a:srgbClr val="000000">
                      <a:alpha val="43000"/>
                    </a:srgbClr>
                  </a:outerShdw>
                </a:effectLst>
              </a:rPr>
              <a:t>支持創新及新產品開發的長期承諾。</a:t>
            </a:r>
          </a:p>
          <a:p>
            <a:pPr marL="0" indent="0">
              <a:buNone/>
            </a:pPr>
            <a:r>
              <a:rPr lang="en-US" altLang="zh-TW" b="1" spc="150" dirty="0">
                <a:ln w="11430"/>
                <a:solidFill>
                  <a:srgbClr val="0070C0"/>
                </a:solidFill>
                <a:effectLst>
                  <a:outerShdw blurRad="25400" algn="tl" rotWithShape="0">
                    <a:srgbClr val="000000">
                      <a:alpha val="43000"/>
                    </a:srgbClr>
                  </a:outerShdw>
                </a:effectLst>
                <a:sym typeface="Wingdings"/>
              </a:rPr>
              <a:t></a:t>
            </a:r>
            <a:r>
              <a:rPr lang="zh-TW" altLang="zh-TW" b="1" spc="150" dirty="0">
                <a:ln w="11430"/>
                <a:solidFill>
                  <a:srgbClr val="0070C0"/>
                </a:solidFill>
                <a:effectLst>
                  <a:outerShdw blurRad="25400" algn="tl" rotWithShape="0">
                    <a:srgbClr val="000000">
                      <a:alpha val="43000"/>
                    </a:srgbClr>
                  </a:outerShdw>
                </a:effectLst>
              </a:rPr>
              <a:t>根據公司目標及策略來制定完善的新產品策略。</a:t>
            </a:r>
          </a:p>
          <a:p>
            <a:pPr marL="0" indent="0">
              <a:buNone/>
            </a:pPr>
            <a:r>
              <a:rPr lang="en-US" altLang="zh-TW" b="1" spc="150" dirty="0">
                <a:ln w="11430"/>
                <a:solidFill>
                  <a:srgbClr val="00B050"/>
                </a:solidFill>
                <a:effectLst>
                  <a:outerShdw blurRad="25400" algn="tl" rotWithShape="0">
                    <a:srgbClr val="000000">
                      <a:alpha val="43000"/>
                    </a:srgbClr>
                  </a:outerShdw>
                </a:effectLst>
                <a:sym typeface="Wingdings"/>
              </a:rPr>
              <a:t></a:t>
            </a:r>
            <a:r>
              <a:rPr lang="zh-TW" altLang="zh-TW" b="1" spc="150" dirty="0">
                <a:ln w="11430"/>
                <a:solidFill>
                  <a:srgbClr val="00B050"/>
                </a:solidFill>
                <a:effectLst>
                  <a:outerShdw blurRad="25400" algn="tl" rotWithShape="0">
                    <a:srgbClr val="000000">
                      <a:alpha val="43000"/>
                    </a:srgbClr>
                  </a:outerShdw>
                </a:effectLst>
              </a:rPr>
              <a:t>運用過去的經驗來達成並維持競爭優勢。</a:t>
            </a:r>
          </a:p>
          <a:p>
            <a:pPr marL="0" indent="0">
              <a:buNone/>
            </a:pPr>
            <a:r>
              <a:rPr lang="en-US" altLang="zh-TW" b="1" spc="150" dirty="0">
                <a:ln w="11430"/>
                <a:solidFill>
                  <a:srgbClr val="0070C0"/>
                </a:solidFill>
                <a:effectLst>
                  <a:outerShdw blurRad="25400" algn="tl" rotWithShape="0">
                    <a:srgbClr val="000000">
                      <a:alpha val="43000"/>
                    </a:srgbClr>
                  </a:outerShdw>
                </a:effectLst>
                <a:sym typeface="Wingdings"/>
              </a:rPr>
              <a:t></a:t>
            </a:r>
            <a:r>
              <a:rPr lang="zh-TW" altLang="zh-TW" b="1" spc="150" dirty="0">
                <a:ln w="11430"/>
                <a:solidFill>
                  <a:srgbClr val="0070C0"/>
                </a:solidFill>
                <a:effectLst>
                  <a:outerShdw blurRad="25400" algn="tl" rotWithShape="0">
                    <a:srgbClr val="000000">
                      <a:alpha val="43000"/>
                    </a:srgbClr>
                  </a:outerShdw>
                </a:effectLst>
              </a:rPr>
              <a:t>建立一個有利的內部氣氛，包括管理者風格、組織架構及高階管理者的支持，來引導公司達成特定新產品的目標。</a:t>
            </a:r>
          </a:p>
          <a:p>
            <a:endParaRPr lang="zh-TW" altLang="en-US" b="1" spc="150" dirty="0">
              <a:ln w="11430"/>
              <a:solidFill>
                <a:sysClr val="windowText" lastClr="000000"/>
              </a:solidFill>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17</a:t>
            </a:fld>
            <a:endParaRPr lang="zh-TW" altLang="en-US" dirty="0"/>
          </a:p>
        </p:txBody>
      </p:sp>
    </p:spTree>
    <p:extLst>
      <p:ext uri="{BB962C8B-B14F-4D97-AF65-F5344CB8AC3E}">
        <p14:creationId xmlns:p14="http://schemas.microsoft.com/office/powerpoint/2010/main" val="133607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24744"/>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§9.3 </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影響新產品成功的因素</a:t>
            </a:r>
            <a:endParaRPr lang="zh-TW" altLang="en-US" dirty="0"/>
          </a:p>
        </p:txBody>
      </p:sp>
      <p:sp>
        <p:nvSpPr>
          <p:cNvPr id="3" name="內容版面配置區 2"/>
          <p:cNvSpPr>
            <a:spLocks noGrp="1"/>
          </p:cNvSpPr>
          <p:nvPr>
            <p:ph idx="1"/>
          </p:nvPr>
        </p:nvSpPr>
        <p:spPr>
          <a:xfrm>
            <a:off x="457200" y="1268760"/>
            <a:ext cx="8229600" cy="4857403"/>
          </a:xfrm>
        </p:spPr>
        <p:txBody>
          <a:bodyPr>
            <a:scene3d>
              <a:camera prst="orthographicFront"/>
              <a:lightRig rig="soft" dir="t">
                <a:rot lat="0" lon="0" rev="10800000"/>
              </a:lightRig>
            </a:scene3d>
            <a:sp3d>
              <a:bevelT w="27940" h="12700"/>
              <a:contourClr>
                <a:srgbClr val="DDDDDD"/>
              </a:contourClr>
            </a:sp3d>
          </a:bodyPr>
          <a:lstStyle/>
          <a:p>
            <a:r>
              <a:rPr lang="en-US" altLang="zh-TW" b="1" spc="150" dirty="0">
                <a:ln w="11430"/>
                <a:effectLst>
                  <a:outerShdw blurRad="25400" algn="tl" rotWithShape="0">
                    <a:srgbClr val="000000">
                      <a:alpha val="43000"/>
                    </a:srgbClr>
                  </a:outerShdw>
                </a:effectLst>
              </a:rPr>
              <a:t>Cooper</a:t>
            </a:r>
            <a:r>
              <a:rPr lang="zh-TW" altLang="zh-TW" b="1" spc="150" dirty="0">
                <a:ln w="11430"/>
                <a:effectLst>
                  <a:outerShdw blurRad="25400" algn="tl" rotWithShape="0">
                    <a:srgbClr val="000000">
                      <a:alpha val="43000"/>
                    </a:srgbClr>
                  </a:outerShdw>
                </a:effectLst>
              </a:rPr>
              <a:t>與</a:t>
            </a:r>
            <a:r>
              <a:rPr lang="en-US" altLang="zh-TW" b="1" spc="150" dirty="0" err="1">
                <a:ln w="11430"/>
                <a:effectLst>
                  <a:outerShdw blurRad="25400" algn="tl" rotWithShape="0">
                    <a:srgbClr val="000000">
                      <a:alpha val="43000"/>
                    </a:srgbClr>
                  </a:outerShdw>
                </a:effectLst>
              </a:rPr>
              <a:t>Kleinschmidt</a:t>
            </a:r>
            <a:r>
              <a:rPr lang="zh-TW" altLang="zh-TW" b="1" spc="150" dirty="0">
                <a:ln w="11430"/>
                <a:effectLst>
                  <a:outerShdw blurRad="25400" algn="tl" rotWithShape="0">
                    <a:srgbClr val="000000">
                      <a:alpha val="43000"/>
                    </a:srgbClr>
                  </a:outerShdw>
                </a:effectLst>
              </a:rPr>
              <a:t>的研究，發現成功開發新產品的關鍵因素</a:t>
            </a:r>
            <a:r>
              <a:rPr lang="zh-TW" altLang="zh-TW" b="1" spc="150" dirty="0" smtClean="0">
                <a:ln w="11430"/>
                <a:effectLst>
                  <a:outerShdw blurRad="25400" algn="tl" rotWithShape="0">
                    <a:srgbClr val="000000">
                      <a:alpha val="43000"/>
                    </a:srgbClr>
                  </a:outerShdw>
                </a:effectLst>
              </a:rPr>
              <a:t>如下：</a:t>
            </a:r>
            <a:endParaRPr lang="zh-TW" altLang="zh-TW" b="1" spc="150" dirty="0">
              <a:ln w="11430"/>
              <a:effectLst>
                <a:outerShdw blurRad="25400" algn="tl" rotWithShape="0">
                  <a:srgbClr val="000000">
                    <a:alpha val="43000"/>
                  </a:srgbClr>
                </a:outerShdw>
              </a:effectLst>
            </a:endParaRPr>
          </a:p>
          <a:p>
            <a:pPr marL="0" indent="0">
              <a:buNone/>
            </a:pPr>
            <a:r>
              <a:rPr lang="en-US" altLang="zh-TW" b="1" spc="150" dirty="0">
                <a:ln w="11430"/>
                <a:solidFill>
                  <a:srgbClr val="009900"/>
                </a:solidFill>
                <a:effectLst>
                  <a:outerShdw blurRad="25400" algn="tl" rotWithShape="0">
                    <a:srgbClr val="000000">
                      <a:alpha val="43000"/>
                    </a:srgbClr>
                  </a:outerShdw>
                </a:effectLst>
                <a:sym typeface="Wingdings"/>
              </a:rPr>
              <a:t></a:t>
            </a:r>
            <a:r>
              <a:rPr lang="zh-TW" altLang="zh-TW" b="1" spc="150" dirty="0">
                <a:ln w="11430"/>
                <a:solidFill>
                  <a:srgbClr val="009900"/>
                </a:solidFill>
                <a:effectLst>
                  <a:outerShdw blurRad="25400" algn="tl" rotWithShape="0">
                    <a:srgbClr val="000000">
                      <a:alpha val="43000"/>
                    </a:srgbClr>
                  </a:outerShdw>
                </a:effectLst>
              </a:rPr>
              <a:t>產品的獨特優越性。</a:t>
            </a:r>
          </a:p>
          <a:p>
            <a:pPr marL="0" indent="0">
              <a:buNone/>
            </a:pPr>
            <a:r>
              <a:rPr lang="en-US" altLang="zh-TW" b="1" spc="150" dirty="0">
                <a:ln w="11430"/>
                <a:solidFill>
                  <a:srgbClr val="6600CC"/>
                </a:solidFill>
                <a:effectLst>
                  <a:outerShdw blurRad="25400" algn="tl" rotWithShape="0">
                    <a:srgbClr val="000000">
                      <a:alpha val="43000"/>
                    </a:srgbClr>
                  </a:outerShdw>
                </a:effectLst>
                <a:sym typeface="Wingdings"/>
              </a:rPr>
              <a:t></a:t>
            </a:r>
            <a:r>
              <a:rPr lang="zh-TW" altLang="zh-TW" b="1" spc="150" dirty="0">
                <a:ln w="11430"/>
                <a:solidFill>
                  <a:srgbClr val="6600CC"/>
                </a:solidFill>
                <a:effectLst>
                  <a:outerShdw blurRad="25400" algn="tl" rotWithShape="0">
                    <a:srgbClr val="000000">
                      <a:alpha val="43000"/>
                    </a:srgbClr>
                  </a:outerShdw>
                </a:effectLst>
              </a:rPr>
              <a:t>產品開發前對產品概念的界定是否完善。</a:t>
            </a:r>
          </a:p>
          <a:p>
            <a:pPr marL="0" indent="0">
              <a:buNone/>
            </a:pPr>
            <a:r>
              <a:rPr lang="en-US" altLang="zh-TW" b="1" spc="150" dirty="0">
                <a:ln w="11430"/>
                <a:solidFill>
                  <a:srgbClr val="009900"/>
                </a:solidFill>
                <a:effectLst>
                  <a:outerShdw blurRad="25400" algn="tl" rotWithShape="0">
                    <a:srgbClr val="000000">
                      <a:alpha val="43000"/>
                    </a:srgbClr>
                  </a:outerShdw>
                </a:effectLst>
                <a:sym typeface="Wingdings"/>
              </a:rPr>
              <a:t></a:t>
            </a:r>
            <a:r>
              <a:rPr lang="zh-TW" altLang="zh-TW" b="1" spc="150" dirty="0">
                <a:ln w="11430"/>
                <a:solidFill>
                  <a:srgbClr val="009900"/>
                </a:solidFill>
                <a:effectLst>
                  <a:outerShdw blurRad="25400" algn="tl" rotWithShape="0">
                    <a:srgbClr val="000000">
                      <a:alpha val="43000"/>
                    </a:srgbClr>
                  </a:outerShdw>
                </a:effectLst>
              </a:rPr>
              <a:t>技術與行銷上之綜效。</a:t>
            </a:r>
          </a:p>
          <a:p>
            <a:pPr marL="0" indent="0">
              <a:buNone/>
            </a:pPr>
            <a:r>
              <a:rPr lang="en-US" altLang="zh-TW" b="1" spc="150" dirty="0">
                <a:ln w="11430"/>
                <a:solidFill>
                  <a:srgbClr val="6600CC"/>
                </a:solidFill>
                <a:effectLst>
                  <a:outerShdw blurRad="25400" algn="tl" rotWithShape="0">
                    <a:srgbClr val="000000">
                      <a:alpha val="43000"/>
                    </a:srgbClr>
                  </a:outerShdw>
                </a:effectLst>
                <a:sym typeface="Wingdings"/>
              </a:rPr>
              <a:t></a:t>
            </a:r>
            <a:r>
              <a:rPr lang="zh-TW" altLang="zh-TW" b="1" spc="150" dirty="0">
                <a:ln w="11430"/>
                <a:solidFill>
                  <a:srgbClr val="6600CC"/>
                </a:solidFill>
                <a:effectLst>
                  <a:outerShdw blurRad="25400" algn="tl" rotWithShape="0">
                    <a:srgbClr val="000000">
                      <a:alpha val="43000"/>
                    </a:srgbClr>
                  </a:outerShdw>
                </a:effectLst>
              </a:rPr>
              <a:t>新產品開發過程中各個階段的執行品質。</a:t>
            </a:r>
          </a:p>
          <a:p>
            <a:pPr marL="0" indent="0">
              <a:buNone/>
            </a:pPr>
            <a:r>
              <a:rPr lang="en-US" altLang="zh-TW" b="1" spc="150" dirty="0">
                <a:ln w="11430"/>
                <a:solidFill>
                  <a:srgbClr val="009900"/>
                </a:solidFill>
                <a:effectLst>
                  <a:outerShdw blurRad="25400" algn="tl" rotWithShape="0">
                    <a:srgbClr val="000000">
                      <a:alpha val="43000"/>
                    </a:srgbClr>
                  </a:outerShdw>
                </a:effectLst>
                <a:sym typeface="Wingdings"/>
              </a:rPr>
              <a:t></a:t>
            </a:r>
            <a:r>
              <a:rPr lang="zh-TW" altLang="zh-TW" b="1" spc="150" dirty="0">
                <a:ln w="11430"/>
                <a:solidFill>
                  <a:srgbClr val="009900"/>
                </a:solidFill>
                <a:effectLst>
                  <a:outerShdw blurRad="25400" algn="tl" rotWithShape="0">
                    <a:srgbClr val="000000">
                      <a:alpha val="43000"/>
                    </a:srgbClr>
                  </a:outerShdw>
                </a:effectLst>
              </a:rPr>
              <a:t>市場吸引力的大小。</a:t>
            </a:r>
          </a:p>
          <a:p>
            <a:endParaRPr lang="zh-TW" altLang="en-US"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18</a:t>
            </a:fld>
            <a:endParaRPr lang="zh-TW" altLang="en-US" dirty="0"/>
          </a:p>
        </p:txBody>
      </p:sp>
    </p:spTree>
    <p:extLst>
      <p:ext uri="{BB962C8B-B14F-4D97-AF65-F5344CB8AC3E}">
        <p14:creationId xmlns:p14="http://schemas.microsoft.com/office/powerpoint/2010/main" val="35066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19</a:t>
            </a:fld>
            <a:endParaRPr lang="zh-TW" altLang="en-US" dirty="0"/>
          </a:p>
        </p:txBody>
      </p:sp>
      <p:graphicFrame>
        <p:nvGraphicFramePr>
          <p:cNvPr id="6" name="資料庫圖表 5"/>
          <p:cNvGraphicFramePr/>
          <p:nvPr>
            <p:extLst>
              <p:ext uri="{D42A27DB-BD31-4B8C-83A1-F6EECF244321}">
                <p14:modId xmlns:p14="http://schemas.microsoft.com/office/powerpoint/2010/main" val="174954974"/>
              </p:ext>
            </p:extLst>
          </p:nvPr>
        </p:nvGraphicFramePr>
        <p:xfrm>
          <a:off x="899592" y="404664"/>
          <a:ext cx="748883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586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07497B65-0143-4F94-BC20-1A8DC2C58E29}"/>
                                            </p:graphicEl>
                                          </p:spTgt>
                                        </p:tgtEl>
                                        <p:attrNameLst>
                                          <p:attrName>style.visibility</p:attrName>
                                        </p:attrNameLst>
                                      </p:cBhvr>
                                      <p:to>
                                        <p:strVal val="visible"/>
                                      </p:to>
                                    </p:set>
                                    <p:animEffect transition="in" filter="wipe(left)">
                                      <p:cBhvr>
                                        <p:cTn id="23" dur="250"/>
                                        <p:tgtEl>
                                          <p:spTgt spid="6">
                                            <p:graphicEl>
                                              <a:dgm id="{07497B65-0143-4F94-BC20-1A8DC2C58E29}"/>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2EC25530-CF87-4EBD-8EA3-F2847F5386BA}"/>
                                            </p:graphicEl>
                                          </p:spTgt>
                                        </p:tgtEl>
                                        <p:attrNameLst>
                                          <p:attrName>style.visibility</p:attrName>
                                        </p:attrNameLst>
                                      </p:cBhvr>
                                      <p:to>
                                        <p:strVal val="visible"/>
                                      </p:to>
                                    </p:set>
                                    <p:animEffect transition="in" filter="wipe(left)">
                                      <p:cBhvr>
                                        <p:cTn id="27" dur="250"/>
                                        <p:tgtEl>
                                          <p:spTgt spid="6">
                                            <p:graphicEl>
                                              <a:dgm id="{2EC25530-CF87-4EBD-8EA3-F2847F5386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4"/>
          <p:cNvSpPr>
            <a:spLocks noGrp="1"/>
          </p:cNvSpPr>
          <p:nvPr>
            <p:ph type="dt" sz="half" idx="11"/>
          </p:nvPr>
        </p:nvSpPr>
        <p:spPr>
          <a:xfrm>
            <a:off x="611560" y="6309320"/>
            <a:ext cx="2232248" cy="365125"/>
          </a:xfrm>
        </p:spPr>
        <p:txBody>
          <a:bodyPr/>
          <a:lstStyle/>
          <a:p>
            <a:pPr algn="l"/>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9   </a:t>
            </a:r>
            <a:r>
              <a:rPr lang="zh-TW" altLang="en-US" smtClean="0">
                <a:latin typeface="微軟正黑體" pitchFamily="34" charset="-120"/>
                <a:ea typeface="微軟正黑體" pitchFamily="34" charset="-120"/>
              </a:rPr>
              <a:t>新產品開發與產品生命週期</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r>
              <a:rPr lang="en-US" altLang="zh-TW" dirty="0" smtClean="0"/>
              <a:t>9-</a:t>
            </a:r>
            <a:fld id="{B233F449-7AA8-4DCD-AEC5-4B134B512325}" type="slidenum">
              <a:rPr lang="en-US" altLang="zh-TW" smtClean="0"/>
              <a:pPr/>
              <a:t>2</a:t>
            </a:fld>
            <a:endParaRPr lang="en-US" altLang="zh-TW" dirty="0"/>
          </a:p>
        </p:txBody>
      </p:sp>
      <p:sp>
        <p:nvSpPr>
          <p:cNvPr id="7170" name="Rectangle 2"/>
          <p:cNvSpPr>
            <a:spLocks noGrp="1" noChangeArrowheads="1"/>
          </p:cNvSpPr>
          <p:nvPr>
            <p:ph type="title"/>
          </p:nvPr>
        </p:nvSpPr>
        <p:spPr>
          <a:xfrm>
            <a:off x="395536" y="32048"/>
            <a:ext cx="8229600" cy="876672"/>
          </a:xfrm>
        </p:spPr>
        <p:txBody>
          <a:bodyPr>
            <a:normAutofit fontScale="90000"/>
          </a:bodyPr>
          <a:lstStyle/>
          <a:p>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Chapter 9 </a:t>
            </a:r>
            <a:r>
              <a:rPr lang="zh-TW"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新產品開發與產品生命週期</a:t>
            </a:r>
            <a:endParaRPr lang="zh-TW" altLang="zh-TW"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2" name="資料庫圖表 1"/>
          <p:cNvGraphicFramePr/>
          <p:nvPr>
            <p:extLst>
              <p:ext uri="{D42A27DB-BD31-4B8C-83A1-F6EECF244321}">
                <p14:modId xmlns:p14="http://schemas.microsoft.com/office/powerpoint/2010/main" val="1466661307"/>
              </p:ext>
            </p:extLst>
          </p:nvPr>
        </p:nvGraphicFramePr>
        <p:xfrm>
          <a:off x="899592" y="980728"/>
          <a:ext cx="748883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87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09A62253-66AE-4B25-BF05-80D4F5919D6A}"/>
                                            </p:graphicEl>
                                          </p:spTgt>
                                        </p:tgtEl>
                                        <p:attrNameLst>
                                          <p:attrName>style.visibility</p:attrName>
                                        </p:attrNameLst>
                                      </p:cBhvr>
                                      <p:to>
                                        <p:strVal val="visible"/>
                                      </p:to>
                                    </p:set>
                                    <p:animEffect transition="in" filter="wipe(left)">
                                      <p:cBhvr>
                                        <p:cTn id="7" dur="500"/>
                                        <p:tgtEl>
                                          <p:spTgt spid="2">
                                            <p:graphicEl>
                                              <a:dgm id="{09A62253-66AE-4B25-BF05-80D4F5919D6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48045E5C-A433-40C5-A9A1-1F2ACC2731E6}"/>
                                            </p:graphicEl>
                                          </p:spTgt>
                                        </p:tgtEl>
                                        <p:attrNameLst>
                                          <p:attrName>style.visibility</p:attrName>
                                        </p:attrNameLst>
                                      </p:cBhvr>
                                      <p:to>
                                        <p:strVal val="visible"/>
                                      </p:to>
                                    </p:set>
                                    <p:animEffect transition="in" filter="wipe(left)">
                                      <p:cBhvr>
                                        <p:cTn id="11" dur="500"/>
                                        <p:tgtEl>
                                          <p:spTgt spid="2">
                                            <p:graphicEl>
                                              <a:dgm id="{48045E5C-A433-40C5-A9A1-1F2ACC2731E6}"/>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dgm id="{0B052A4C-9EC6-4953-B7A4-B3CB579AF515}"/>
                                            </p:graphicEl>
                                          </p:spTgt>
                                        </p:tgtEl>
                                        <p:attrNameLst>
                                          <p:attrName>style.visibility</p:attrName>
                                        </p:attrNameLst>
                                      </p:cBhvr>
                                      <p:to>
                                        <p:strVal val="visible"/>
                                      </p:to>
                                    </p:set>
                                    <p:animEffect transition="in" filter="wipe(left)">
                                      <p:cBhvr>
                                        <p:cTn id="15" dur="500"/>
                                        <p:tgtEl>
                                          <p:spTgt spid="2">
                                            <p:graphicEl>
                                              <a:dgm id="{0B052A4C-9EC6-4953-B7A4-B3CB579AF515}"/>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graphicEl>
                                              <a:dgm id="{FC1C9785-4EAA-40D5-A517-48DAC3F311E7}"/>
                                            </p:graphicEl>
                                          </p:spTgt>
                                        </p:tgtEl>
                                        <p:attrNameLst>
                                          <p:attrName>style.visibility</p:attrName>
                                        </p:attrNameLst>
                                      </p:cBhvr>
                                      <p:to>
                                        <p:strVal val="visible"/>
                                      </p:to>
                                    </p:set>
                                    <p:animEffect transition="in" filter="wipe(left)">
                                      <p:cBhvr>
                                        <p:cTn id="19" dur="500"/>
                                        <p:tgtEl>
                                          <p:spTgt spid="2">
                                            <p:graphicEl>
                                              <a:dgm id="{FC1C9785-4EAA-40D5-A517-48DAC3F311E7}"/>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graphicEl>
                                              <a:dgm id="{07497B65-0143-4F94-BC20-1A8DC2C58E29}"/>
                                            </p:graphicEl>
                                          </p:spTgt>
                                        </p:tgtEl>
                                        <p:attrNameLst>
                                          <p:attrName>style.visibility</p:attrName>
                                        </p:attrNameLst>
                                      </p:cBhvr>
                                      <p:to>
                                        <p:strVal val="visible"/>
                                      </p:to>
                                    </p:set>
                                    <p:animEffect transition="in" filter="wipe(left)">
                                      <p:cBhvr>
                                        <p:cTn id="23" dur="500"/>
                                        <p:tgtEl>
                                          <p:spTgt spid="2">
                                            <p:graphicEl>
                                              <a:dgm id="{07497B65-0143-4F94-BC20-1A8DC2C58E29}"/>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graphicEl>
                                              <a:dgm id="{2EC25530-CF87-4EBD-8EA3-F2847F5386BA}"/>
                                            </p:graphicEl>
                                          </p:spTgt>
                                        </p:tgtEl>
                                        <p:attrNameLst>
                                          <p:attrName>style.visibility</p:attrName>
                                        </p:attrNameLst>
                                      </p:cBhvr>
                                      <p:to>
                                        <p:strVal val="visible"/>
                                      </p:to>
                                    </p:set>
                                    <p:animEffect transition="in" filter="wipe(left)">
                                      <p:cBhvr>
                                        <p:cTn id="27" dur="500"/>
                                        <p:tgtEl>
                                          <p:spTgt spid="2">
                                            <p:graphicEl>
                                              <a:dgm id="{2EC25530-CF87-4EBD-8EA3-F2847F5386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080120"/>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9.4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新產品開發的組織</a:t>
            </a:r>
            <a:endParaRPr lang="zh-TW" altLang="en-US" dirty="0"/>
          </a:p>
        </p:txBody>
      </p:sp>
      <p:sp>
        <p:nvSpPr>
          <p:cNvPr id="3" name="內容版面配置區 2"/>
          <p:cNvSpPr>
            <a:spLocks noGrp="1"/>
          </p:cNvSpPr>
          <p:nvPr>
            <p:ph idx="1"/>
          </p:nvPr>
        </p:nvSpPr>
        <p:spPr>
          <a:xfrm>
            <a:off x="457200" y="1340769"/>
            <a:ext cx="8229600" cy="936104"/>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新產品開發的組織方式大約有下列五</a:t>
            </a:r>
            <a:r>
              <a:rPr lang="zh-TW" altLang="zh-TW" b="1" spc="150" dirty="0" smtClean="0">
                <a:ln w="11430"/>
                <a:effectLst>
                  <a:outerShdw blurRad="25400" algn="tl" rotWithShape="0">
                    <a:srgbClr val="000000">
                      <a:alpha val="43000"/>
                    </a:srgbClr>
                  </a:outerShdw>
                </a:effectLst>
              </a:rPr>
              <a:t>種</a:t>
            </a:r>
            <a:r>
              <a:rPr lang="zh-TW" altLang="en-US" b="1" spc="150" dirty="0" smtClean="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20</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56076708"/>
              </p:ext>
            </p:extLst>
          </p:nvPr>
        </p:nvGraphicFramePr>
        <p:xfrm>
          <a:off x="179512" y="2204864"/>
          <a:ext cx="8856984"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橢圓形圖說文字 6"/>
          <p:cNvSpPr/>
          <p:nvPr/>
        </p:nvSpPr>
        <p:spPr>
          <a:xfrm>
            <a:off x="114300" y="57150"/>
            <a:ext cx="3305572" cy="1946548"/>
          </a:xfrm>
          <a:prstGeom prst="wedgeEllipseCallout">
            <a:avLst>
              <a:gd name="adj1" fmla="val -20833"/>
              <a:gd name="adj2" fmla="val 58830"/>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dirty="0"/>
              <a:t>將新產品開發的任務交由舊有產品的負責人，由其「順便」負責新產品的</a:t>
            </a:r>
            <a:r>
              <a:rPr lang="zh-TW" altLang="zh-TW" sz="2000" dirty="0" smtClean="0"/>
              <a:t>開發。</a:t>
            </a:r>
            <a:endParaRPr lang="zh-TW" altLang="en-US" sz="2000" b="1" spc="150" dirty="0">
              <a:ln w="11430"/>
              <a:solidFill>
                <a:srgbClr val="7030A0"/>
              </a:solidFill>
              <a:effectLst>
                <a:outerShdw blurRad="25400" algn="tl" rotWithShape="0">
                  <a:srgbClr val="000000">
                    <a:alpha val="43000"/>
                  </a:srgbClr>
                </a:outerShdw>
              </a:effectLst>
            </a:endParaRPr>
          </a:p>
        </p:txBody>
      </p:sp>
      <p:sp>
        <p:nvSpPr>
          <p:cNvPr id="8" name="橢圓形圖說文字 7"/>
          <p:cNvSpPr/>
          <p:nvPr/>
        </p:nvSpPr>
        <p:spPr>
          <a:xfrm>
            <a:off x="3059832" y="57150"/>
            <a:ext cx="3305572" cy="1946548"/>
          </a:xfrm>
          <a:prstGeom prst="wedgeEllipseCallout">
            <a:avLst>
              <a:gd name="adj1" fmla="val -20833"/>
              <a:gd name="adj2" fmla="val 58830"/>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dirty="0"/>
              <a:t>為了避免疏於照顧新產品的開發工作，廠商因此設立專門人員來進行新產品開發的工作。</a:t>
            </a:r>
            <a:endParaRPr lang="zh-TW" altLang="en-US" sz="2000" b="1" spc="150" dirty="0">
              <a:ln w="11430"/>
              <a:solidFill>
                <a:srgbClr val="7030A0"/>
              </a:solidFill>
              <a:effectLst>
                <a:outerShdw blurRad="25400" algn="tl" rotWithShape="0">
                  <a:srgbClr val="000000">
                    <a:alpha val="43000"/>
                  </a:srgbClr>
                </a:outerShdw>
              </a:effectLst>
            </a:endParaRPr>
          </a:p>
        </p:txBody>
      </p:sp>
      <p:sp>
        <p:nvSpPr>
          <p:cNvPr id="9" name="橢圓形圖說文字 8"/>
          <p:cNvSpPr/>
          <p:nvPr/>
        </p:nvSpPr>
        <p:spPr>
          <a:xfrm>
            <a:off x="6228184" y="0"/>
            <a:ext cx="2808312" cy="1946548"/>
          </a:xfrm>
          <a:prstGeom prst="wedgeEllipseCallout">
            <a:avLst>
              <a:gd name="adj1" fmla="val -20833"/>
              <a:gd name="adj2" fmla="val 58830"/>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dirty="0"/>
              <a:t>將隸屬於各個不同部門的專業人才，以臨時編制的方式成立。</a:t>
            </a:r>
            <a:endParaRPr lang="zh-TW" altLang="en-US" sz="2000" b="1" spc="150" dirty="0">
              <a:ln w="11430"/>
              <a:solidFill>
                <a:srgbClr val="7030A0"/>
              </a:solidFill>
              <a:effectLst>
                <a:outerShdw blurRad="25400" algn="tl" rotWithShape="0">
                  <a:srgbClr val="000000">
                    <a:alpha val="43000"/>
                  </a:srgbClr>
                </a:outerShdw>
              </a:effectLst>
            </a:endParaRPr>
          </a:p>
        </p:txBody>
      </p:sp>
      <p:sp>
        <p:nvSpPr>
          <p:cNvPr id="10" name="橢圓形圖說文字 9"/>
          <p:cNvSpPr/>
          <p:nvPr/>
        </p:nvSpPr>
        <p:spPr>
          <a:xfrm>
            <a:off x="38894" y="5300663"/>
            <a:ext cx="3597002" cy="1572740"/>
          </a:xfrm>
          <a:prstGeom prst="wedgeEllipseCallout">
            <a:avLst>
              <a:gd name="adj1" fmla="val 51779"/>
              <a:gd name="adj2" fmla="val -40634"/>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dirty="0"/>
              <a:t>將不同專業的人才，調離原先編制的部門，而成立一個專職的新產品開發部門。</a:t>
            </a:r>
            <a:endParaRPr lang="zh-TW" altLang="en-US" sz="2000" b="1" spc="150" dirty="0">
              <a:ln w="11430"/>
              <a:solidFill>
                <a:srgbClr val="7030A0"/>
              </a:solidFill>
              <a:effectLst>
                <a:outerShdw blurRad="25400" algn="tl" rotWithShape="0">
                  <a:srgbClr val="000000">
                    <a:alpha val="43000"/>
                  </a:srgbClr>
                </a:outerShdw>
              </a:effectLst>
            </a:endParaRPr>
          </a:p>
        </p:txBody>
      </p:sp>
      <p:sp>
        <p:nvSpPr>
          <p:cNvPr id="11" name="橢圓形圖說文字 10"/>
          <p:cNvSpPr/>
          <p:nvPr/>
        </p:nvSpPr>
        <p:spPr>
          <a:xfrm>
            <a:off x="5148064" y="5314950"/>
            <a:ext cx="3998045" cy="1510828"/>
          </a:xfrm>
          <a:prstGeom prst="wedgeEllipseCallout">
            <a:avLst>
              <a:gd name="adj1" fmla="val -42359"/>
              <a:gd name="adj2" fmla="val -46993"/>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dirty="0" smtClean="0"/>
              <a:t>新產品</a:t>
            </a:r>
            <a:r>
              <a:rPr lang="zh-TW" altLang="zh-TW" sz="2000" dirty="0"/>
              <a:t>的開發人員和創意人員在新產品上市成功後</a:t>
            </a:r>
            <a:r>
              <a:rPr lang="zh-TW" altLang="zh-TW" sz="2000" dirty="0" smtClean="0"/>
              <a:t>，可以</a:t>
            </a:r>
            <a:r>
              <a:rPr lang="zh-TW" altLang="zh-TW" sz="2000" dirty="0"/>
              <a:t>分享新產品上市成功的成果。</a:t>
            </a:r>
            <a:endParaRPr lang="zh-TW" altLang="en-US" sz="2000" b="1" spc="150" dirty="0">
              <a:ln w="11430"/>
              <a:solidFill>
                <a:srgbClr val="7030A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9405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2" dur="500"/>
                                        <p:tgtEl>
                                          <p:spTgt spid="6">
                                            <p:graphicEl>
                                              <a:dgm id="{05542A5E-26ED-4234-8664-29E163BCDDA0}"/>
                                            </p:graphic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1" dur="500"/>
                                        <p:tgtEl>
                                          <p:spTgt spid="6">
                                            <p:graphicEl>
                                              <a:dgm id="{FA2DFF8C-377F-46BC-B51A-AE7A5145C0B7}"/>
                                            </p:graphicEl>
                                          </p:spTgt>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30" dur="500"/>
                                        <p:tgtEl>
                                          <p:spTgt spid="6">
                                            <p:graphicEl>
                                              <a:dgm id="{B147493B-2ACF-4210-A434-F82BF65829C3}"/>
                                            </p:graphicEl>
                                          </p:spTgt>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39" dur="500"/>
                                        <p:tgtEl>
                                          <p:spTgt spid="6">
                                            <p:graphicEl>
                                              <a:dgm id="{5A976926-F4C1-4A14-B3EE-713C690953DE}"/>
                                            </p:graphic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48" dur="500"/>
                                        <p:tgtEl>
                                          <p:spTgt spid="6">
                                            <p:graphicEl>
                                              <a:dgm id="{519E7015-12AB-4743-AE72-8327EFD0B7ED}"/>
                                            </p:graphicEl>
                                          </p:spTgt>
                                        </p:tgtEl>
                                      </p:cBhvr>
                                    </p:animEffect>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randombar(horizont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21</a:t>
            </a:fld>
            <a:endParaRPr lang="zh-TW" altLang="en-US" dirty="0"/>
          </a:p>
        </p:txBody>
      </p:sp>
      <p:graphicFrame>
        <p:nvGraphicFramePr>
          <p:cNvPr id="6" name="資料庫圖表 5"/>
          <p:cNvGraphicFramePr/>
          <p:nvPr>
            <p:extLst>
              <p:ext uri="{D42A27DB-BD31-4B8C-83A1-F6EECF244321}">
                <p14:modId xmlns:p14="http://schemas.microsoft.com/office/powerpoint/2010/main" val="3385212694"/>
              </p:ext>
            </p:extLst>
          </p:nvPr>
        </p:nvGraphicFramePr>
        <p:xfrm>
          <a:off x="899592" y="404664"/>
          <a:ext cx="748883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579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07497B65-0143-4F94-BC20-1A8DC2C58E29}"/>
                                            </p:graphicEl>
                                          </p:spTgt>
                                        </p:tgtEl>
                                        <p:attrNameLst>
                                          <p:attrName>style.visibility</p:attrName>
                                        </p:attrNameLst>
                                      </p:cBhvr>
                                      <p:to>
                                        <p:strVal val="visible"/>
                                      </p:to>
                                    </p:set>
                                    <p:animEffect transition="in" filter="wipe(left)">
                                      <p:cBhvr>
                                        <p:cTn id="23" dur="250"/>
                                        <p:tgtEl>
                                          <p:spTgt spid="6">
                                            <p:graphicEl>
                                              <a:dgm id="{07497B65-0143-4F94-BC20-1A8DC2C58E29}"/>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2EC25530-CF87-4EBD-8EA3-F2847F5386BA}"/>
                                            </p:graphicEl>
                                          </p:spTgt>
                                        </p:tgtEl>
                                        <p:attrNameLst>
                                          <p:attrName>style.visibility</p:attrName>
                                        </p:attrNameLst>
                                      </p:cBhvr>
                                      <p:to>
                                        <p:strVal val="visible"/>
                                      </p:to>
                                    </p:set>
                                    <p:animEffect transition="in" filter="wipe(left)">
                                      <p:cBhvr>
                                        <p:cTn id="27" dur="250"/>
                                        <p:tgtEl>
                                          <p:spTgt spid="6">
                                            <p:graphicEl>
                                              <a:dgm id="{2EC25530-CF87-4EBD-8EA3-F2847F5386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normAutofit/>
          </a:bodyPr>
          <a:lstStyle/>
          <a:p>
            <a:r>
              <a:rPr lang="en-US" altLang="zh-TW"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9.5.1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創新擴散模式</a:t>
            </a:r>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a:t>
            </a:r>
            <a:endParaRPr lang="zh-TW" altLang="en-US" sz="4000" dirty="0"/>
          </a:p>
        </p:txBody>
      </p:sp>
      <p:sp>
        <p:nvSpPr>
          <p:cNvPr id="3" name="內容版面配置區 2"/>
          <p:cNvSpPr>
            <a:spLocks noGrp="1"/>
          </p:cNvSpPr>
          <p:nvPr>
            <p:ph idx="1"/>
          </p:nvPr>
        </p:nvSpPr>
        <p:spPr>
          <a:xfrm>
            <a:off x="457200" y="1124743"/>
            <a:ext cx="8229600" cy="1224137"/>
          </a:xfrm>
        </p:spPr>
        <p:txBody>
          <a:bodyPr>
            <a:normAutofit fontScale="92500"/>
            <a:scene3d>
              <a:camera prst="orthographicFront"/>
              <a:lightRig rig="soft" dir="t">
                <a:rot lat="0" lon="0" rev="10800000"/>
              </a:lightRig>
            </a:scene3d>
            <a:sp3d>
              <a:bevelT w="27940" h="12700"/>
              <a:contourClr>
                <a:srgbClr val="DDDDDD"/>
              </a:contourClr>
            </a:sp3d>
          </a:bodyPr>
          <a:lstStyle/>
          <a:p>
            <a:r>
              <a:rPr lang="zh-TW" altLang="zh-TW" sz="2800" b="1" spc="150" dirty="0">
                <a:ln w="11430"/>
                <a:solidFill>
                  <a:srgbClr val="C00000"/>
                </a:solidFill>
                <a:effectLst>
                  <a:outerShdw blurRad="25400" algn="tl" rotWithShape="0">
                    <a:srgbClr val="000000">
                      <a:alpha val="43000"/>
                    </a:srgbClr>
                  </a:outerShdw>
                </a:effectLst>
              </a:rPr>
              <a:t>創新擴散</a:t>
            </a:r>
            <a:r>
              <a:rPr lang="en-US" altLang="zh-TW" sz="2800" b="1" spc="150" dirty="0">
                <a:ln w="11430"/>
                <a:solidFill>
                  <a:srgbClr val="C00000"/>
                </a:solidFill>
                <a:effectLst>
                  <a:outerShdw blurRad="25400" algn="tl" rotWithShape="0">
                    <a:srgbClr val="000000">
                      <a:alpha val="43000"/>
                    </a:srgbClr>
                  </a:outerShdw>
                </a:effectLst>
              </a:rPr>
              <a:t>(diffusion of innovation)</a:t>
            </a:r>
            <a:r>
              <a:rPr lang="zh-TW" altLang="zh-TW" sz="2800" b="1" spc="150" dirty="0">
                <a:ln w="11430"/>
                <a:effectLst>
                  <a:outerShdw blurRad="25400" algn="tl" rotWithShape="0">
                    <a:srgbClr val="000000">
                      <a:alpha val="43000"/>
                    </a:srgbClr>
                  </a:outerShdw>
                </a:effectLst>
              </a:rPr>
              <a:t>是指從第一位到最後一位目標顧客接受和採納新產品的過程。</a:t>
            </a:r>
            <a:endParaRPr lang="zh-TW" altLang="en-US" sz="2800"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22</a:t>
            </a:fld>
            <a:endParaRPr lang="zh-TW" altLang="en-US" dirty="0"/>
          </a:p>
        </p:txBody>
      </p:sp>
      <p:sp>
        <p:nvSpPr>
          <p:cNvPr id="7" name="Line 46"/>
          <p:cNvSpPr>
            <a:spLocks noChangeShapeType="1"/>
          </p:cNvSpPr>
          <p:nvPr/>
        </p:nvSpPr>
        <p:spPr bwMode="auto">
          <a:xfrm flipV="1">
            <a:off x="2326320" y="4790710"/>
            <a:ext cx="0" cy="750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 name="Line 7"/>
          <p:cNvSpPr>
            <a:spLocks noChangeShapeType="1"/>
          </p:cNvSpPr>
          <p:nvPr/>
        </p:nvSpPr>
        <p:spPr bwMode="auto">
          <a:xfrm>
            <a:off x="3521707" y="3593735"/>
            <a:ext cx="0" cy="1949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 name="Line 8"/>
          <p:cNvSpPr>
            <a:spLocks noChangeShapeType="1"/>
          </p:cNvSpPr>
          <p:nvPr/>
        </p:nvSpPr>
        <p:spPr bwMode="auto">
          <a:xfrm>
            <a:off x="4572632" y="2203085"/>
            <a:ext cx="1588" cy="3338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 name="Line 9"/>
          <p:cNvSpPr>
            <a:spLocks noChangeShapeType="1"/>
          </p:cNvSpPr>
          <p:nvPr/>
        </p:nvSpPr>
        <p:spPr bwMode="auto">
          <a:xfrm>
            <a:off x="5814057" y="3455623"/>
            <a:ext cx="12700" cy="2074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 name="Text Box 10"/>
          <p:cNvSpPr txBox="1">
            <a:spLocks noChangeArrowheads="1"/>
          </p:cNvSpPr>
          <p:nvPr/>
        </p:nvSpPr>
        <p:spPr bwMode="auto">
          <a:xfrm>
            <a:off x="1354770" y="4974860"/>
            <a:ext cx="10080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a:solidFill>
                  <a:srgbClr val="FF0000"/>
                </a:solidFill>
                <a:latin typeface="+mn-ea"/>
              </a:rPr>
              <a:t>創新者</a:t>
            </a:r>
            <a:br>
              <a:rPr lang="zh-TW" altLang="en-US">
                <a:solidFill>
                  <a:srgbClr val="FF0000"/>
                </a:solidFill>
                <a:latin typeface="+mn-ea"/>
              </a:rPr>
            </a:br>
            <a:r>
              <a:rPr lang="en-US" altLang="zh-TW">
                <a:solidFill>
                  <a:srgbClr val="FF0000"/>
                </a:solidFill>
                <a:latin typeface="+mn-ea"/>
              </a:rPr>
              <a:t>2.5%</a:t>
            </a:r>
          </a:p>
        </p:txBody>
      </p:sp>
      <p:sp>
        <p:nvSpPr>
          <p:cNvPr id="12" name="Text Box 11"/>
          <p:cNvSpPr txBox="1">
            <a:spLocks noChangeArrowheads="1"/>
          </p:cNvSpPr>
          <p:nvPr/>
        </p:nvSpPr>
        <p:spPr bwMode="auto">
          <a:xfrm>
            <a:off x="2432682" y="4663710"/>
            <a:ext cx="9509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a:solidFill>
                  <a:srgbClr val="FF0000"/>
                </a:solidFill>
                <a:latin typeface="+mn-ea"/>
              </a:rPr>
              <a:t>早期採納者</a:t>
            </a:r>
            <a:br>
              <a:rPr lang="zh-TW" altLang="en-US">
                <a:solidFill>
                  <a:srgbClr val="FF0000"/>
                </a:solidFill>
                <a:latin typeface="+mn-ea"/>
              </a:rPr>
            </a:br>
            <a:r>
              <a:rPr lang="en-US" altLang="zh-TW">
                <a:solidFill>
                  <a:srgbClr val="FF0000"/>
                </a:solidFill>
                <a:latin typeface="+mn-ea"/>
              </a:rPr>
              <a:t>13.5%</a:t>
            </a:r>
          </a:p>
        </p:txBody>
      </p:sp>
      <p:sp>
        <p:nvSpPr>
          <p:cNvPr id="13" name="Text Box 12"/>
          <p:cNvSpPr txBox="1">
            <a:spLocks noChangeArrowheads="1"/>
          </p:cNvSpPr>
          <p:nvPr/>
        </p:nvSpPr>
        <p:spPr bwMode="auto">
          <a:xfrm>
            <a:off x="3324857" y="4933585"/>
            <a:ext cx="1444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a:solidFill>
                  <a:srgbClr val="FF0000"/>
                </a:solidFill>
                <a:latin typeface="+mn-ea"/>
              </a:rPr>
              <a:t>早期大眾</a:t>
            </a:r>
            <a:br>
              <a:rPr lang="zh-TW" altLang="en-US">
                <a:solidFill>
                  <a:srgbClr val="FF0000"/>
                </a:solidFill>
                <a:latin typeface="+mn-ea"/>
              </a:rPr>
            </a:br>
            <a:r>
              <a:rPr lang="en-US" altLang="zh-TW">
                <a:solidFill>
                  <a:srgbClr val="FF0000"/>
                </a:solidFill>
                <a:latin typeface="+mn-ea"/>
              </a:rPr>
              <a:t>34%</a:t>
            </a:r>
          </a:p>
        </p:txBody>
      </p:sp>
      <p:sp>
        <p:nvSpPr>
          <p:cNvPr id="14" name="Text Box 13"/>
          <p:cNvSpPr txBox="1">
            <a:spLocks noChangeArrowheads="1"/>
          </p:cNvSpPr>
          <p:nvPr/>
        </p:nvSpPr>
        <p:spPr bwMode="auto">
          <a:xfrm>
            <a:off x="4459920" y="4931998"/>
            <a:ext cx="1419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a:solidFill>
                  <a:srgbClr val="FF0000"/>
                </a:solidFill>
                <a:latin typeface="+mn-ea"/>
              </a:rPr>
              <a:t>晚期大眾</a:t>
            </a:r>
            <a:br>
              <a:rPr lang="zh-TW" altLang="en-US">
                <a:solidFill>
                  <a:srgbClr val="FF0000"/>
                </a:solidFill>
                <a:latin typeface="+mn-ea"/>
              </a:rPr>
            </a:br>
            <a:r>
              <a:rPr lang="en-US" altLang="zh-TW">
                <a:solidFill>
                  <a:srgbClr val="FF0000"/>
                </a:solidFill>
                <a:latin typeface="+mn-ea"/>
              </a:rPr>
              <a:t>34%</a:t>
            </a:r>
          </a:p>
        </p:txBody>
      </p:sp>
      <p:sp>
        <p:nvSpPr>
          <p:cNvPr id="15" name="Text Box 14"/>
          <p:cNvSpPr txBox="1">
            <a:spLocks noChangeArrowheads="1"/>
          </p:cNvSpPr>
          <p:nvPr/>
        </p:nvSpPr>
        <p:spPr bwMode="auto">
          <a:xfrm>
            <a:off x="5928357" y="4911360"/>
            <a:ext cx="1069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a:solidFill>
                  <a:srgbClr val="FF0000"/>
                </a:solidFill>
                <a:latin typeface="+mn-ea"/>
              </a:rPr>
              <a:t>落後者</a:t>
            </a:r>
            <a:br>
              <a:rPr lang="zh-TW" altLang="en-US">
                <a:solidFill>
                  <a:srgbClr val="FF0000"/>
                </a:solidFill>
                <a:latin typeface="+mn-ea"/>
              </a:rPr>
            </a:br>
            <a:r>
              <a:rPr lang="en-US" altLang="zh-TW">
                <a:solidFill>
                  <a:srgbClr val="FF0000"/>
                </a:solidFill>
                <a:latin typeface="+mn-ea"/>
              </a:rPr>
              <a:t>16%</a:t>
            </a:r>
          </a:p>
        </p:txBody>
      </p:sp>
      <p:grpSp>
        <p:nvGrpSpPr>
          <p:cNvPr id="16" name="Group 15"/>
          <p:cNvGrpSpPr>
            <a:grpSpLocks/>
          </p:cNvGrpSpPr>
          <p:nvPr/>
        </p:nvGrpSpPr>
        <p:grpSpPr bwMode="auto">
          <a:xfrm>
            <a:off x="1305557" y="5514610"/>
            <a:ext cx="6570663" cy="515938"/>
            <a:chOff x="1569" y="3439"/>
            <a:chExt cx="4057" cy="305"/>
          </a:xfrm>
        </p:grpSpPr>
        <p:sp>
          <p:nvSpPr>
            <p:cNvPr id="17" name="Line 16"/>
            <p:cNvSpPr>
              <a:spLocks noChangeShapeType="1"/>
            </p:cNvSpPr>
            <p:nvPr/>
          </p:nvSpPr>
          <p:spPr bwMode="auto">
            <a:xfrm flipV="1">
              <a:off x="1569" y="3439"/>
              <a:ext cx="4057" cy="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18" name="Group 17"/>
            <p:cNvGrpSpPr>
              <a:grpSpLocks/>
            </p:cNvGrpSpPr>
            <p:nvPr/>
          </p:nvGrpSpPr>
          <p:grpSpPr bwMode="auto">
            <a:xfrm>
              <a:off x="2133" y="3502"/>
              <a:ext cx="1060" cy="241"/>
              <a:chOff x="2221" y="3723"/>
              <a:chExt cx="1060" cy="241"/>
            </a:xfrm>
          </p:grpSpPr>
          <p:sp>
            <p:nvSpPr>
              <p:cNvPr id="28" name="Text Box 18"/>
              <p:cNvSpPr txBox="1">
                <a:spLocks noChangeArrowheads="1"/>
              </p:cNvSpPr>
              <p:nvPr/>
            </p:nvSpPr>
            <p:spPr bwMode="auto">
              <a:xfrm>
                <a:off x="2221" y="3723"/>
                <a:ext cx="1060"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a:t>￣</a:t>
                </a:r>
                <a:r>
                  <a:rPr lang="en-US" altLang="zh-TW"/>
                  <a:t>-2σ</a:t>
                </a:r>
              </a:p>
            </p:txBody>
          </p:sp>
          <p:sp>
            <p:nvSpPr>
              <p:cNvPr id="29" name="Text Box 19"/>
              <p:cNvSpPr txBox="1">
                <a:spLocks noChangeArrowheads="1"/>
              </p:cNvSpPr>
              <p:nvPr/>
            </p:nvSpPr>
            <p:spPr bwMode="auto">
              <a:xfrm>
                <a:off x="2255" y="3747"/>
                <a:ext cx="22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t>x</a:t>
                </a:r>
              </a:p>
            </p:txBody>
          </p:sp>
        </p:grpSp>
        <p:grpSp>
          <p:nvGrpSpPr>
            <p:cNvPr id="19" name="Group 20"/>
            <p:cNvGrpSpPr>
              <a:grpSpLocks/>
            </p:cNvGrpSpPr>
            <p:nvPr/>
          </p:nvGrpSpPr>
          <p:grpSpPr bwMode="auto">
            <a:xfrm>
              <a:off x="2714" y="3499"/>
              <a:ext cx="1060" cy="241"/>
              <a:chOff x="2221" y="3723"/>
              <a:chExt cx="1060" cy="241"/>
            </a:xfrm>
          </p:grpSpPr>
          <p:sp>
            <p:nvSpPr>
              <p:cNvPr id="26" name="Text Box 21"/>
              <p:cNvSpPr txBox="1">
                <a:spLocks noChangeArrowheads="1"/>
              </p:cNvSpPr>
              <p:nvPr/>
            </p:nvSpPr>
            <p:spPr bwMode="auto">
              <a:xfrm>
                <a:off x="2221" y="3723"/>
                <a:ext cx="1060"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a:t>￣</a:t>
                </a:r>
                <a:r>
                  <a:rPr lang="en-US" altLang="zh-TW"/>
                  <a:t>-σ</a:t>
                </a:r>
              </a:p>
            </p:txBody>
          </p:sp>
          <p:sp>
            <p:nvSpPr>
              <p:cNvPr id="27" name="Text Box 22"/>
              <p:cNvSpPr txBox="1">
                <a:spLocks noChangeArrowheads="1"/>
              </p:cNvSpPr>
              <p:nvPr/>
            </p:nvSpPr>
            <p:spPr bwMode="auto">
              <a:xfrm>
                <a:off x="2255" y="3747"/>
                <a:ext cx="22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t>x</a:t>
                </a:r>
              </a:p>
            </p:txBody>
          </p:sp>
        </p:grpSp>
        <p:grpSp>
          <p:nvGrpSpPr>
            <p:cNvPr id="20" name="Group 23"/>
            <p:cNvGrpSpPr>
              <a:grpSpLocks/>
            </p:cNvGrpSpPr>
            <p:nvPr/>
          </p:nvGrpSpPr>
          <p:grpSpPr bwMode="auto">
            <a:xfrm>
              <a:off x="4113" y="3495"/>
              <a:ext cx="1060" cy="241"/>
              <a:chOff x="2221" y="3723"/>
              <a:chExt cx="1060" cy="241"/>
            </a:xfrm>
          </p:grpSpPr>
          <p:sp>
            <p:nvSpPr>
              <p:cNvPr id="24" name="Text Box 24"/>
              <p:cNvSpPr txBox="1">
                <a:spLocks noChangeArrowheads="1"/>
              </p:cNvSpPr>
              <p:nvPr/>
            </p:nvSpPr>
            <p:spPr bwMode="auto">
              <a:xfrm>
                <a:off x="2221" y="3723"/>
                <a:ext cx="1060"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a:t>￣</a:t>
                </a:r>
                <a:r>
                  <a:rPr lang="en-US" altLang="zh-TW"/>
                  <a:t>+σ</a:t>
                </a:r>
              </a:p>
            </p:txBody>
          </p:sp>
          <p:sp>
            <p:nvSpPr>
              <p:cNvPr id="25" name="Text Box 25"/>
              <p:cNvSpPr txBox="1">
                <a:spLocks noChangeArrowheads="1"/>
              </p:cNvSpPr>
              <p:nvPr/>
            </p:nvSpPr>
            <p:spPr bwMode="auto">
              <a:xfrm>
                <a:off x="2255" y="3747"/>
                <a:ext cx="22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t>x</a:t>
                </a:r>
              </a:p>
            </p:txBody>
          </p:sp>
        </p:grpSp>
        <p:grpSp>
          <p:nvGrpSpPr>
            <p:cNvPr id="21" name="Group 26"/>
            <p:cNvGrpSpPr>
              <a:grpSpLocks/>
            </p:cNvGrpSpPr>
            <p:nvPr/>
          </p:nvGrpSpPr>
          <p:grpSpPr bwMode="auto">
            <a:xfrm>
              <a:off x="3454" y="3503"/>
              <a:ext cx="1060" cy="241"/>
              <a:chOff x="2221" y="3723"/>
              <a:chExt cx="1060" cy="241"/>
            </a:xfrm>
          </p:grpSpPr>
          <p:sp>
            <p:nvSpPr>
              <p:cNvPr id="22" name="Text Box 27"/>
              <p:cNvSpPr txBox="1">
                <a:spLocks noChangeArrowheads="1"/>
              </p:cNvSpPr>
              <p:nvPr/>
            </p:nvSpPr>
            <p:spPr bwMode="auto">
              <a:xfrm>
                <a:off x="2221" y="3723"/>
                <a:ext cx="1060"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a:t>￣</a:t>
                </a:r>
              </a:p>
            </p:txBody>
          </p:sp>
          <p:sp>
            <p:nvSpPr>
              <p:cNvPr id="23" name="Text Box 28"/>
              <p:cNvSpPr txBox="1">
                <a:spLocks noChangeArrowheads="1"/>
              </p:cNvSpPr>
              <p:nvPr/>
            </p:nvSpPr>
            <p:spPr bwMode="auto">
              <a:xfrm>
                <a:off x="2255" y="3747"/>
                <a:ext cx="22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t>x</a:t>
                </a:r>
              </a:p>
            </p:txBody>
          </p:sp>
        </p:grpSp>
      </p:grpSp>
      <p:sp>
        <p:nvSpPr>
          <p:cNvPr id="30" name="Text Box 33"/>
          <p:cNvSpPr txBox="1">
            <a:spLocks noChangeArrowheads="1"/>
          </p:cNvSpPr>
          <p:nvPr/>
        </p:nvSpPr>
        <p:spPr bwMode="auto">
          <a:xfrm>
            <a:off x="3424870" y="6122623"/>
            <a:ext cx="2674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400" b="1" spc="150" dirty="0">
                <a:ln w="11430"/>
                <a:solidFill>
                  <a:srgbClr val="002060"/>
                </a:solidFill>
                <a:effectLst>
                  <a:outerShdw blurRad="25400" algn="tl" rotWithShape="0">
                    <a:srgbClr val="000000">
                      <a:alpha val="43000"/>
                    </a:srgbClr>
                  </a:outerShdw>
                </a:effectLst>
                <a:latin typeface="+mn-ea"/>
              </a:rPr>
              <a:t>創新接受的時間</a:t>
            </a:r>
          </a:p>
        </p:txBody>
      </p:sp>
      <p:grpSp>
        <p:nvGrpSpPr>
          <p:cNvPr id="34" name="Group 3"/>
          <p:cNvGrpSpPr>
            <a:grpSpLocks/>
          </p:cNvGrpSpPr>
          <p:nvPr/>
        </p:nvGrpSpPr>
        <p:grpSpPr bwMode="auto">
          <a:xfrm>
            <a:off x="1387313" y="2176073"/>
            <a:ext cx="6492875" cy="2960687"/>
            <a:chOff x="1536" y="1361"/>
            <a:chExt cx="4090" cy="1865"/>
          </a:xfrm>
        </p:grpSpPr>
        <p:sp>
          <p:nvSpPr>
            <p:cNvPr id="35" name="Freeform 4"/>
            <p:cNvSpPr>
              <a:spLocks/>
            </p:cNvSpPr>
            <p:nvPr/>
          </p:nvSpPr>
          <p:spPr bwMode="auto">
            <a:xfrm>
              <a:off x="1536" y="1361"/>
              <a:ext cx="2070" cy="1853"/>
            </a:xfrm>
            <a:custGeom>
              <a:avLst/>
              <a:gdLst>
                <a:gd name="T0" fmla="*/ 0 w 2070"/>
                <a:gd name="T1" fmla="*/ 1853 h 1853"/>
                <a:gd name="T2" fmla="*/ 150 w 2070"/>
                <a:gd name="T3" fmla="*/ 1836 h 1853"/>
                <a:gd name="T4" fmla="*/ 334 w 2070"/>
                <a:gd name="T5" fmla="*/ 1770 h 1853"/>
                <a:gd name="T6" fmla="*/ 484 w 2070"/>
                <a:gd name="T7" fmla="*/ 1695 h 1853"/>
                <a:gd name="T8" fmla="*/ 643 w 2070"/>
                <a:gd name="T9" fmla="*/ 1603 h 1853"/>
                <a:gd name="T10" fmla="*/ 826 w 2070"/>
                <a:gd name="T11" fmla="*/ 1478 h 1853"/>
                <a:gd name="T12" fmla="*/ 943 w 2070"/>
                <a:gd name="T13" fmla="*/ 1369 h 1853"/>
                <a:gd name="T14" fmla="*/ 1118 w 2070"/>
                <a:gd name="T15" fmla="*/ 1202 h 1853"/>
                <a:gd name="T16" fmla="*/ 1244 w 2070"/>
                <a:gd name="T17" fmla="*/ 1035 h 1853"/>
                <a:gd name="T18" fmla="*/ 1335 w 2070"/>
                <a:gd name="T19" fmla="*/ 868 h 1853"/>
                <a:gd name="T20" fmla="*/ 1461 w 2070"/>
                <a:gd name="T21" fmla="*/ 568 h 1853"/>
                <a:gd name="T22" fmla="*/ 1569 w 2070"/>
                <a:gd name="T23" fmla="*/ 376 h 1853"/>
                <a:gd name="T24" fmla="*/ 1686 w 2070"/>
                <a:gd name="T25" fmla="*/ 217 h 1853"/>
                <a:gd name="T26" fmla="*/ 1795 w 2070"/>
                <a:gd name="T27" fmla="*/ 125 h 1853"/>
                <a:gd name="T28" fmla="*/ 1903 w 2070"/>
                <a:gd name="T29" fmla="*/ 50 h 1853"/>
                <a:gd name="T30" fmla="*/ 1970 w 2070"/>
                <a:gd name="T31" fmla="*/ 17 h 1853"/>
                <a:gd name="T32" fmla="*/ 2070 w 2070"/>
                <a:gd name="T33" fmla="*/ 0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0" h="1853">
                  <a:moveTo>
                    <a:pt x="0" y="1853"/>
                  </a:moveTo>
                  <a:cubicBezTo>
                    <a:pt x="47" y="1851"/>
                    <a:pt x="94" y="1850"/>
                    <a:pt x="150" y="1836"/>
                  </a:cubicBezTo>
                  <a:cubicBezTo>
                    <a:pt x="206" y="1822"/>
                    <a:pt x="278" y="1793"/>
                    <a:pt x="334" y="1770"/>
                  </a:cubicBezTo>
                  <a:cubicBezTo>
                    <a:pt x="390" y="1747"/>
                    <a:pt x="433" y="1723"/>
                    <a:pt x="484" y="1695"/>
                  </a:cubicBezTo>
                  <a:cubicBezTo>
                    <a:pt x="535" y="1667"/>
                    <a:pt x="586" y="1639"/>
                    <a:pt x="643" y="1603"/>
                  </a:cubicBezTo>
                  <a:cubicBezTo>
                    <a:pt x="700" y="1567"/>
                    <a:pt x="776" y="1517"/>
                    <a:pt x="826" y="1478"/>
                  </a:cubicBezTo>
                  <a:cubicBezTo>
                    <a:pt x="876" y="1439"/>
                    <a:pt x="894" y="1415"/>
                    <a:pt x="943" y="1369"/>
                  </a:cubicBezTo>
                  <a:cubicBezTo>
                    <a:pt x="992" y="1323"/>
                    <a:pt x="1068" y="1258"/>
                    <a:pt x="1118" y="1202"/>
                  </a:cubicBezTo>
                  <a:cubicBezTo>
                    <a:pt x="1168" y="1146"/>
                    <a:pt x="1208" y="1091"/>
                    <a:pt x="1244" y="1035"/>
                  </a:cubicBezTo>
                  <a:cubicBezTo>
                    <a:pt x="1280" y="979"/>
                    <a:pt x="1299" y="946"/>
                    <a:pt x="1335" y="868"/>
                  </a:cubicBezTo>
                  <a:cubicBezTo>
                    <a:pt x="1371" y="790"/>
                    <a:pt x="1422" y="650"/>
                    <a:pt x="1461" y="568"/>
                  </a:cubicBezTo>
                  <a:cubicBezTo>
                    <a:pt x="1500" y="486"/>
                    <a:pt x="1531" y="435"/>
                    <a:pt x="1569" y="376"/>
                  </a:cubicBezTo>
                  <a:cubicBezTo>
                    <a:pt x="1607" y="317"/>
                    <a:pt x="1648" y="259"/>
                    <a:pt x="1686" y="217"/>
                  </a:cubicBezTo>
                  <a:cubicBezTo>
                    <a:pt x="1724" y="175"/>
                    <a:pt x="1759" y="153"/>
                    <a:pt x="1795" y="125"/>
                  </a:cubicBezTo>
                  <a:cubicBezTo>
                    <a:pt x="1831" y="97"/>
                    <a:pt x="1874" y="68"/>
                    <a:pt x="1903" y="50"/>
                  </a:cubicBezTo>
                  <a:cubicBezTo>
                    <a:pt x="1932" y="32"/>
                    <a:pt x="1942" y="25"/>
                    <a:pt x="1970" y="17"/>
                  </a:cubicBezTo>
                  <a:cubicBezTo>
                    <a:pt x="1998" y="9"/>
                    <a:pt x="2053" y="4"/>
                    <a:pt x="2070" y="0"/>
                  </a:cubicBezTo>
                </a:path>
              </a:pathLst>
            </a:custGeom>
            <a:noFill/>
            <a:ln w="38100" cmpd="sng">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6" name="Freeform 5"/>
            <p:cNvSpPr>
              <a:spLocks/>
            </p:cNvSpPr>
            <p:nvPr/>
          </p:nvSpPr>
          <p:spPr bwMode="auto">
            <a:xfrm>
              <a:off x="3606" y="1361"/>
              <a:ext cx="2020" cy="1865"/>
            </a:xfrm>
            <a:custGeom>
              <a:avLst/>
              <a:gdLst>
                <a:gd name="T0" fmla="*/ 0 w 2020"/>
                <a:gd name="T1" fmla="*/ 3 h 1865"/>
                <a:gd name="T2" fmla="*/ 92 w 2020"/>
                <a:gd name="T3" fmla="*/ 12 h 1865"/>
                <a:gd name="T4" fmla="*/ 209 w 2020"/>
                <a:gd name="T5" fmla="*/ 78 h 1865"/>
                <a:gd name="T6" fmla="*/ 301 w 2020"/>
                <a:gd name="T7" fmla="*/ 179 h 1865"/>
                <a:gd name="T8" fmla="*/ 376 w 2020"/>
                <a:gd name="T9" fmla="*/ 254 h 1865"/>
                <a:gd name="T10" fmla="*/ 451 w 2020"/>
                <a:gd name="T11" fmla="*/ 354 h 1865"/>
                <a:gd name="T12" fmla="*/ 568 w 2020"/>
                <a:gd name="T13" fmla="*/ 554 h 1865"/>
                <a:gd name="T14" fmla="*/ 676 w 2020"/>
                <a:gd name="T15" fmla="*/ 746 h 1865"/>
                <a:gd name="T16" fmla="*/ 752 w 2020"/>
                <a:gd name="T17" fmla="*/ 922 h 1865"/>
                <a:gd name="T18" fmla="*/ 793 w 2020"/>
                <a:gd name="T19" fmla="*/ 1005 h 1865"/>
                <a:gd name="T20" fmla="*/ 910 w 2020"/>
                <a:gd name="T21" fmla="*/ 1189 h 1865"/>
                <a:gd name="T22" fmla="*/ 1044 w 2020"/>
                <a:gd name="T23" fmla="*/ 1339 h 1865"/>
                <a:gd name="T24" fmla="*/ 1127 w 2020"/>
                <a:gd name="T25" fmla="*/ 1414 h 1865"/>
                <a:gd name="T26" fmla="*/ 1286 w 2020"/>
                <a:gd name="T27" fmla="*/ 1531 h 1865"/>
                <a:gd name="T28" fmla="*/ 1486 w 2020"/>
                <a:gd name="T29" fmla="*/ 1665 h 1865"/>
                <a:gd name="T30" fmla="*/ 1645 w 2020"/>
                <a:gd name="T31" fmla="*/ 1748 h 1865"/>
                <a:gd name="T32" fmla="*/ 1787 w 2020"/>
                <a:gd name="T33" fmla="*/ 1806 h 1865"/>
                <a:gd name="T34" fmla="*/ 1920 w 2020"/>
                <a:gd name="T35" fmla="*/ 1848 h 1865"/>
                <a:gd name="T36" fmla="*/ 2020 w 2020"/>
                <a:gd name="T37" fmla="*/ 1865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0" h="1865">
                  <a:moveTo>
                    <a:pt x="0" y="3"/>
                  </a:moveTo>
                  <a:cubicBezTo>
                    <a:pt x="28" y="1"/>
                    <a:pt x="57" y="0"/>
                    <a:pt x="92" y="12"/>
                  </a:cubicBezTo>
                  <a:cubicBezTo>
                    <a:pt x="127" y="24"/>
                    <a:pt x="174" y="50"/>
                    <a:pt x="209" y="78"/>
                  </a:cubicBezTo>
                  <a:cubicBezTo>
                    <a:pt x="244" y="106"/>
                    <a:pt x="273" y="150"/>
                    <a:pt x="301" y="179"/>
                  </a:cubicBezTo>
                  <a:cubicBezTo>
                    <a:pt x="329" y="208"/>
                    <a:pt x="351" y="225"/>
                    <a:pt x="376" y="254"/>
                  </a:cubicBezTo>
                  <a:cubicBezTo>
                    <a:pt x="401" y="283"/>
                    <a:pt x="419" y="304"/>
                    <a:pt x="451" y="354"/>
                  </a:cubicBezTo>
                  <a:cubicBezTo>
                    <a:pt x="483" y="404"/>
                    <a:pt x="531" y="489"/>
                    <a:pt x="568" y="554"/>
                  </a:cubicBezTo>
                  <a:cubicBezTo>
                    <a:pt x="605" y="619"/>
                    <a:pt x="645" y="685"/>
                    <a:pt x="676" y="746"/>
                  </a:cubicBezTo>
                  <a:cubicBezTo>
                    <a:pt x="707" y="807"/>
                    <a:pt x="732" y="879"/>
                    <a:pt x="752" y="922"/>
                  </a:cubicBezTo>
                  <a:cubicBezTo>
                    <a:pt x="772" y="965"/>
                    <a:pt x="767" y="960"/>
                    <a:pt x="793" y="1005"/>
                  </a:cubicBezTo>
                  <a:cubicBezTo>
                    <a:pt x="819" y="1050"/>
                    <a:pt x="868" y="1133"/>
                    <a:pt x="910" y="1189"/>
                  </a:cubicBezTo>
                  <a:cubicBezTo>
                    <a:pt x="952" y="1245"/>
                    <a:pt x="1008" y="1301"/>
                    <a:pt x="1044" y="1339"/>
                  </a:cubicBezTo>
                  <a:cubicBezTo>
                    <a:pt x="1080" y="1377"/>
                    <a:pt x="1087" y="1382"/>
                    <a:pt x="1127" y="1414"/>
                  </a:cubicBezTo>
                  <a:cubicBezTo>
                    <a:pt x="1167" y="1446"/>
                    <a:pt x="1226" y="1489"/>
                    <a:pt x="1286" y="1531"/>
                  </a:cubicBezTo>
                  <a:cubicBezTo>
                    <a:pt x="1346" y="1573"/>
                    <a:pt x="1426" y="1629"/>
                    <a:pt x="1486" y="1665"/>
                  </a:cubicBezTo>
                  <a:cubicBezTo>
                    <a:pt x="1546" y="1701"/>
                    <a:pt x="1595" y="1725"/>
                    <a:pt x="1645" y="1748"/>
                  </a:cubicBezTo>
                  <a:cubicBezTo>
                    <a:pt x="1695" y="1771"/>
                    <a:pt x="1741" y="1789"/>
                    <a:pt x="1787" y="1806"/>
                  </a:cubicBezTo>
                  <a:cubicBezTo>
                    <a:pt x="1833" y="1823"/>
                    <a:pt x="1881" y="1838"/>
                    <a:pt x="1920" y="1848"/>
                  </a:cubicBezTo>
                  <a:cubicBezTo>
                    <a:pt x="1959" y="1858"/>
                    <a:pt x="2003" y="1862"/>
                    <a:pt x="2020" y="1865"/>
                  </a:cubicBezTo>
                </a:path>
              </a:pathLst>
            </a:custGeom>
            <a:noFill/>
            <a:ln w="38100" cmpd="sng">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37" name="Text Box 33"/>
          <p:cNvSpPr txBox="1">
            <a:spLocks noChangeArrowheads="1"/>
          </p:cNvSpPr>
          <p:nvPr/>
        </p:nvSpPr>
        <p:spPr bwMode="auto">
          <a:xfrm>
            <a:off x="211607" y="2166158"/>
            <a:ext cx="31132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200" b="1" spc="150" dirty="0" smtClean="0">
                <a:ln w="11430"/>
                <a:solidFill>
                  <a:srgbClr val="FF0066"/>
                </a:solidFill>
                <a:effectLst>
                  <a:outerShdw blurRad="25400" algn="tl" rotWithShape="0">
                    <a:srgbClr val="000000">
                      <a:alpha val="43000"/>
                    </a:srgbClr>
                  </a:outerShdw>
                </a:effectLst>
                <a:latin typeface="+mn-ea"/>
              </a:rPr>
              <a:t>圖</a:t>
            </a:r>
            <a:r>
              <a:rPr lang="en-US" altLang="zh-TW" sz="2200" b="1" spc="150" dirty="0" smtClean="0">
                <a:ln w="11430"/>
                <a:solidFill>
                  <a:srgbClr val="FF0066"/>
                </a:solidFill>
                <a:effectLst>
                  <a:outerShdw blurRad="25400" algn="tl" rotWithShape="0">
                    <a:srgbClr val="000000">
                      <a:alpha val="43000"/>
                    </a:srgbClr>
                  </a:outerShdw>
                </a:effectLst>
                <a:latin typeface="+mn-ea"/>
              </a:rPr>
              <a:t>9-2 </a:t>
            </a:r>
            <a:r>
              <a:rPr lang="zh-TW" altLang="en-US" sz="2200" b="1" spc="150" dirty="0" smtClean="0">
                <a:ln w="11430"/>
                <a:solidFill>
                  <a:srgbClr val="FF0066"/>
                </a:solidFill>
                <a:effectLst>
                  <a:outerShdw blurRad="25400" algn="tl" rotWithShape="0">
                    <a:srgbClr val="000000">
                      <a:alpha val="43000"/>
                    </a:srgbClr>
                  </a:outerShdw>
                </a:effectLst>
                <a:latin typeface="+mn-ea"/>
              </a:rPr>
              <a:t>創新擴散模式</a:t>
            </a:r>
            <a:endParaRPr lang="zh-TW" altLang="en-US" sz="2200" b="1" spc="150" dirty="0">
              <a:ln w="11430"/>
              <a:solidFill>
                <a:srgbClr val="FF0066"/>
              </a:solidFill>
              <a:effectLst>
                <a:outerShdw blurRad="25400" algn="tl" rotWithShape="0">
                  <a:srgbClr val="000000">
                    <a:alpha val="43000"/>
                  </a:srgbClr>
                </a:outerShdw>
              </a:effectLst>
              <a:latin typeface="+mn-ea"/>
            </a:endParaRPr>
          </a:p>
        </p:txBody>
      </p:sp>
    </p:spTree>
    <p:extLst>
      <p:ext uri="{BB962C8B-B14F-4D97-AF65-F5344CB8AC3E}">
        <p14:creationId xmlns:p14="http://schemas.microsoft.com/office/powerpoint/2010/main" val="24973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22" presetClass="entr" presetSubtype="8"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0" grpId="0" animBg="1"/>
      <p:bldP spid="11" grpId="0"/>
      <p:bldP spid="12" grpId="0"/>
      <p:bldP spid="13" grpId="0"/>
      <p:bldP spid="14" grpId="0"/>
      <p:bldP spid="15"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908720"/>
          </a:xfrm>
        </p:spPr>
        <p:txBody>
          <a:bodyPr>
            <a:normAutofit/>
          </a:bodyPr>
          <a:lstStyle/>
          <a:p>
            <a:r>
              <a:rPr lang="en-US" altLang="zh-TW"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§9.5.1 </a:t>
            </a:r>
            <a:r>
              <a:rPr lang="zh-TW" alt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創新擴散</a:t>
            </a:r>
            <a:r>
              <a:rPr lang="zh-TW"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模式</a:t>
            </a:r>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2/2</a:t>
            </a:r>
            <a:endParaRPr lang="zh-TW" altLang="en-US" sz="3600"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23</a:t>
            </a:fld>
            <a:endParaRPr lang="zh-TW" altLang="en-US" dirty="0"/>
          </a:p>
        </p:txBody>
      </p:sp>
      <p:graphicFrame>
        <p:nvGraphicFramePr>
          <p:cNvPr id="6" name="資料庫圖表 5"/>
          <p:cNvGraphicFramePr/>
          <p:nvPr>
            <p:extLst>
              <p:ext uri="{D42A27DB-BD31-4B8C-83A1-F6EECF244321}">
                <p14:modId xmlns:p14="http://schemas.microsoft.com/office/powerpoint/2010/main" val="2370217821"/>
              </p:ext>
            </p:extLst>
          </p:nvPr>
        </p:nvGraphicFramePr>
        <p:xfrm>
          <a:off x="395536" y="836712"/>
          <a:ext cx="8568952"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3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BBE50D1B-DE04-4595-B44C-AA2D05663C7C}"/>
                                            </p:graphicEl>
                                          </p:spTgt>
                                        </p:tgtEl>
                                        <p:attrNameLst>
                                          <p:attrName>style.visibility</p:attrName>
                                        </p:attrNameLst>
                                      </p:cBhvr>
                                      <p:to>
                                        <p:strVal val="visible"/>
                                      </p:to>
                                    </p:set>
                                    <p:animEffect transition="in" filter="wipe(left)">
                                      <p:cBhvr>
                                        <p:cTn id="7" dur="500"/>
                                        <p:tgtEl>
                                          <p:spTgt spid="6">
                                            <p:graphicEl>
                                              <a:dgm id="{BBE50D1B-DE04-4595-B44C-AA2D05663C7C}"/>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0AA2E3C2-0796-4702-9EAC-52838928B19C}"/>
                                            </p:graphicEl>
                                          </p:spTgt>
                                        </p:tgtEl>
                                        <p:attrNameLst>
                                          <p:attrName>style.visibility</p:attrName>
                                        </p:attrNameLst>
                                      </p:cBhvr>
                                      <p:to>
                                        <p:strVal val="visible"/>
                                      </p:to>
                                    </p:set>
                                    <p:animEffect transition="in" filter="wipe(left)">
                                      <p:cBhvr>
                                        <p:cTn id="11" dur="500"/>
                                        <p:tgtEl>
                                          <p:spTgt spid="6">
                                            <p:graphicEl>
                                              <a:dgm id="{0AA2E3C2-0796-4702-9EAC-52838928B19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E465A98F-C06C-4CD6-A14B-6176EAC4396F}"/>
                                            </p:graphicEl>
                                          </p:spTgt>
                                        </p:tgtEl>
                                        <p:attrNameLst>
                                          <p:attrName>style.visibility</p:attrName>
                                        </p:attrNameLst>
                                      </p:cBhvr>
                                      <p:to>
                                        <p:strVal val="visible"/>
                                      </p:to>
                                    </p:set>
                                    <p:animEffect transition="in" filter="wipe(left)">
                                      <p:cBhvr>
                                        <p:cTn id="16" dur="500"/>
                                        <p:tgtEl>
                                          <p:spTgt spid="6">
                                            <p:graphicEl>
                                              <a:dgm id="{E465A98F-C06C-4CD6-A14B-6176EAC4396F}"/>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0C473A32-7290-4B4D-A437-7A958BADB0F9}"/>
                                            </p:graphicEl>
                                          </p:spTgt>
                                        </p:tgtEl>
                                        <p:attrNameLst>
                                          <p:attrName>style.visibility</p:attrName>
                                        </p:attrNameLst>
                                      </p:cBhvr>
                                      <p:to>
                                        <p:strVal val="visible"/>
                                      </p:to>
                                    </p:set>
                                    <p:animEffect transition="in" filter="wipe(left)">
                                      <p:cBhvr>
                                        <p:cTn id="20" dur="500"/>
                                        <p:tgtEl>
                                          <p:spTgt spid="6">
                                            <p:graphicEl>
                                              <a:dgm id="{0C473A32-7290-4B4D-A437-7A958BADB0F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E4866BD7-8CF4-414D-9656-026FEE664F37}"/>
                                            </p:graphicEl>
                                          </p:spTgt>
                                        </p:tgtEl>
                                        <p:attrNameLst>
                                          <p:attrName>style.visibility</p:attrName>
                                        </p:attrNameLst>
                                      </p:cBhvr>
                                      <p:to>
                                        <p:strVal val="visible"/>
                                      </p:to>
                                    </p:set>
                                    <p:animEffect transition="in" filter="wipe(left)">
                                      <p:cBhvr>
                                        <p:cTn id="25" dur="500"/>
                                        <p:tgtEl>
                                          <p:spTgt spid="6">
                                            <p:graphicEl>
                                              <a:dgm id="{E4866BD7-8CF4-414D-9656-026FEE664F37}"/>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graphicEl>
                                              <a:dgm id="{144DDCE6-22AF-425C-8427-98A664FD0734}"/>
                                            </p:graphicEl>
                                          </p:spTgt>
                                        </p:tgtEl>
                                        <p:attrNameLst>
                                          <p:attrName>style.visibility</p:attrName>
                                        </p:attrNameLst>
                                      </p:cBhvr>
                                      <p:to>
                                        <p:strVal val="visible"/>
                                      </p:to>
                                    </p:set>
                                    <p:animEffect transition="in" filter="wipe(left)">
                                      <p:cBhvr>
                                        <p:cTn id="29" dur="500"/>
                                        <p:tgtEl>
                                          <p:spTgt spid="6">
                                            <p:graphicEl>
                                              <a:dgm id="{144DDCE6-22AF-425C-8427-98A664FD073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graphicEl>
                                              <a:dgm id="{798C1111-4EE7-47DD-BD9F-93E9046D4458}"/>
                                            </p:graphicEl>
                                          </p:spTgt>
                                        </p:tgtEl>
                                        <p:attrNameLst>
                                          <p:attrName>style.visibility</p:attrName>
                                        </p:attrNameLst>
                                      </p:cBhvr>
                                      <p:to>
                                        <p:strVal val="visible"/>
                                      </p:to>
                                    </p:set>
                                    <p:animEffect transition="in" filter="wipe(left)">
                                      <p:cBhvr>
                                        <p:cTn id="34" dur="500"/>
                                        <p:tgtEl>
                                          <p:spTgt spid="6">
                                            <p:graphicEl>
                                              <a:dgm id="{798C1111-4EE7-47DD-BD9F-93E9046D4458}"/>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graphicEl>
                                              <a:dgm id="{AD146475-FBFA-4209-AB75-A54A6350E311}"/>
                                            </p:graphicEl>
                                          </p:spTgt>
                                        </p:tgtEl>
                                        <p:attrNameLst>
                                          <p:attrName>style.visibility</p:attrName>
                                        </p:attrNameLst>
                                      </p:cBhvr>
                                      <p:to>
                                        <p:strVal val="visible"/>
                                      </p:to>
                                    </p:set>
                                    <p:animEffect transition="in" filter="wipe(left)">
                                      <p:cBhvr>
                                        <p:cTn id="38" dur="500"/>
                                        <p:tgtEl>
                                          <p:spTgt spid="6">
                                            <p:graphicEl>
                                              <a:dgm id="{AD146475-FBFA-4209-AB75-A54A6350E311}"/>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graphicEl>
                                              <a:dgm id="{DCEF0476-F834-43C5-8B20-8B50794747A2}"/>
                                            </p:graphicEl>
                                          </p:spTgt>
                                        </p:tgtEl>
                                        <p:attrNameLst>
                                          <p:attrName>style.visibility</p:attrName>
                                        </p:attrNameLst>
                                      </p:cBhvr>
                                      <p:to>
                                        <p:strVal val="visible"/>
                                      </p:to>
                                    </p:set>
                                    <p:animEffect transition="in" filter="wipe(left)">
                                      <p:cBhvr>
                                        <p:cTn id="43" dur="500"/>
                                        <p:tgtEl>
                                          <p:spTgt spid="6">
                                            <p:graphicEl>
                                              <a:dgm id="{DCEF0476-F834-43C5-8B20-8B50794747A2}"/>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graphicEl>
                                              <a:dgm id="{4CE65BE2-0293-4F6C-AD39-B970A9C135D6}"/>
                                            </p:graphicEl>
                                          </p:spTgt>
                                        </p:tgtEl>
                                        <p:attrNameLst>
                                          <p:attrName>style.visibility</p:attrName>
                                        </p:attrNameLst>
                                      </p:cBhvr>
                                      <p:to>
                                        <p:strVal val="visible"/>
                                      </p:to>
                                    </p:set>
                                    <p:animEffect transition="in" filter="wipe(left)">
                                      <p:cBhvr>
                                        <p:cTn id="47" dur="500"/>
                                        <p:tgtEl>
                                          <p:spTgt spid="6">
                                            <p:graphicEl>
                                              <a:dgm id="{4CE65BE2-0293-4F6C-AD39-B970A9C135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52736"/>
          </a:xfrm>
        </p:spPr>
        <p:txBody>
          <a:bodyPr>
            <a:normAutofit/>
          </a:bodyPr>
          <a:lstStyle/>
          <a:p>
            <a:r>
              <a:rPr lang="en-US" altLang="zh-TW"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9.5.2 </a:t>
            </a:r>
            <a:r>
              <a:rPr lang="zh-TW"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影響創新擴散速度的產品特徵</a:t>
            </a:r>
            <a:endParaRPr lang="zh-TW" altLang="en-US" sz="3600"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24</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761587399"/>
              </p:ext>
            </p:extLst>
          </p:nvPr>
        </p:nvGraphicFramePr>
        <p:xfrm>
          <a:off x="107503" y="908721"/>
          <a:ext cx="8965059" cy="1430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57150" y="2253943"/>
            <a:ext cx="1979712" cy="178510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70C0"/>
                </a:solidFill>
                <a:effectLst>
                  <a:outerShdw blurRad="25400" algn="tl" rotWithShape="0">
                    <a:srgbClr val="000000">
                      <a:alpha val="43000"/>
                    </a:srgbClr>
                  </a:outerShdw>
                </a:effectLst>
              </a:rPr>
              <a:t>複雜度是指瞭解與使用新產品的困難程度。產品愈複雜，擴散速度愈慢。</a:t>
            </a:r>
            <a:endParaRPr lang="zh-TW" altLang="en-US" sz="2200" b="1" spc="150" dirty="0">
              <a:ln w="11430"/>
              <a:solidFill>
                <a:srgbClr val="0070C0"/>
              </a:solidFill>
              <a:effectLst>
                <a:outerShdw blurRad="25400" algn="tl" rotWithShape="0">
                  <a:srgbClr val="000000">
                    <a:alpha val="43000"/>
                  </a:srgbClr>
                </a:outerShdw>
              </a:effectLst>
            </a:endParaRPr>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12428" b="7933"/>
          <a:stretch/>
        </p:blipFill>
        <p:spPr bwMode="auto">
          <a:xfrm>
            <a:off x="171450" y="4128511"/>
            <a:ext cx="1798017" cy="1068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60573" y="5306781"/>
            <a:ext cx="4572000" cy="1015663"/>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en-US" altLang="zh-TW" sz="2000" b="1" spc="150" dirty="0" smtClean="0">
                <a:ln w="11430"/>
                <a:solidFill>
                  <a:srgbClr val="002060"/>
                </a:solidFill>
                <a:effectLst>
                  <a:outerShdw blurRad="25400" algn="tl" rotWithShape="0">
                    <a:srgbClr val="000000">
                      <a:alpha val="43000"/>
                    </a:srgbClr>
                  </a:outerShdw>
                </a:effectLst>
              </a:rPr>
              <a:t>35</a:t>
            </a:r>
            <a:r>
              <a:rPr lang="zh-TW" altLang="zh-TW" sz="2000" b="1" spc="150" dirty="0" smtClean="0">
                <a:ln w="11430"/>
                <a:solidFill>
                  <a:srgbClr val="002060"/>
                </a:solidFill>
                <a:effectLst>
                  <a:outerShdw blurRad="25400" algn="tl" rotWithShape="0">
                    <a:srgbClr val="000000">
                      <a:alpha val="43000"/>
                    </a:srgbClr>
                  </a:outerShdw>
                </a:effectLst>
              </a:rPr>
              <a:t>釐</a:t>
            </a:r>
            <a:r>
              <a:rPr lang="zh-TW" altLang="zh-TW" sz="2000" b="1" spc="150" dirty="0">
                <a:ln w="11430"/>
                <a:solidFill>
                  <a:srgbClr val="002060"/>
                </a:solidFill>
                <a:effectLst>
                  <a:outerShdw blurRad="25400" algn="tl" rotWithShape="0">
                    <a:srgbClr val="000000">
                      <a:alpha val="43000"/>
                    </a:srgbClr>
                  </a:outerShdw>
                </a:effectLst>
              </a:rPr>
              <a:t>米照相機在具備自動化功能之前，由於操作複雜，最初只有專業人士或業餘攝影愛好者會使用。</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0" name="矩形 9"/>
          <p:cNvSpPr/>
          <p:nvPr/>
        </p:nvSpPr>
        <p:spPr>
          <a:xfrm>
            <a:off x="2094012" y="2225368"/>
            <a:ext cx="1737938" cy="267765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B050"/>
                </a:solidFill>
                <a:effectLst>
                  <a:outerShdw blurRad="25400" algn="tl" rotWithShape="0">
                    <a:srgbClr val="000000">
                      <a:alpha val="43000"/>
                    </a:srgbClr>
                  </a:outerShdw>
                </a:effectLst>
              </a:rPr>
              <a:t>指新產品與消費者現存的價值觀、知識、過去的經驗及目前的需求是否一致的程度。</a:t>
            </a:r>
            <a:endParaRPr lang="zh-TW" altLang="en-US" sz="2100" b="1" spc="150" dirty="0">
              <a:ln w="11430"/>
              <a:solidFill>
                <a:srgbClr val="00B050"/>
              </a:solidFill>
              <a:effectLst>
                <a:outerShdw blurRad="25400" algn="tl" rotWithShape="0">
                  <a:srgbClr val="000000">
                    <a:alpha val="43000"/>
                  </a:srgbClr>
                </a:outerShdw>
              </a:effectLst>
            </a:endParaRPr>
          </a:p>
        </p:txBody>
      </p:sp>
      <p:sp>
        <p:nvSpPr>
          <p:cNvPr id="11" name="矩形 10"/>
          <p:cNvSpPr/>
          <p:nvPr/>
        </p:nvSpPr>
        <p:spPr>
          <a:xfrm>
            <a:off x="3748851" y="2226439"/>
            <a:ext cx="1824593" cy="138499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9900"/>
                </a:solidFill>
                <a:effectLst>
                  <a:outerShdw blurRad="25400" algn="tl" rotWithShape="0">
                    <a:srgbClr val="000000">
                      <a:alpha val="43000"/>
                    </a:srgbClr>
                  </a:outerShdw>
                </a:effectLst>
              </a:rPr>
              <a:t>指新產品被認為比現存競爭產品優秀的程度。</a:t>
            </a:r>
            <a:endParaRPr lang="zh-TW" altLang="en-US" sz="2100" b="1" spc="150" dirty="0">
              <a:ln w="11430"/>
              <a:solidFill>
                <a:srgbClr val="009900"/>
              </a:solidFill>
              <a:effectLst>
                <a:outerShdw blurRad="25400" algn="tl" rotWithShape="0">
                  <a:srgbClr val="000000">
                    <a:alpha val="43000"/>
                  </a:srgbClr>
                </a:outerShdw>
              </a:effectLst>
            </a:endParaRPr>
          </a:p>
        </p:txBody>
      </p:sp>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t="17424" b="24173"/>
          <a:stretch/>
        </p:blipFill>
        <p:spPr bwMode="auto">
          <a:xfrm>
            <a:off x="3750562" y="3777604"/>
            <a:ext cx="1851457" cy="8659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21724" r="23382"/>
          <a:stretch/>
        </p:blipFill>
        <p:spPr bwMode="auto">
          <a:xfrm>
            <a:off x="4108666" y="4872038"/>
            <a:ext cx="1064679" cy="1766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5551169" y="2215366"/>
            <a:ext cx="1928812" cy="300082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chemeClr val="accent6">
                    <a:lumMod val="75000"/>
                  </a:schemeClr>
                </a:solidFill>
                <a:effectLst>
                  <a:outerShdw blurRad="25400" algn="tl" rotWithShape="0">
                    <a:srgbClr val="000000">
                      <a:alpha val="43000"/>
                    </a:srgbClr>
                  </a:outerShdw>
                </a:effectLst>
              </a:rPr>
              <a:t>指使用新產品的好處與結果容易被察覺，或是容易被消費者的五官所感受到，因此也容易對目標顧客溝通產品的</a:t>
            </a:r>
            <a:r>
              <a:rPr lang="zh-TW" altLang="zh-TW" sz="2100" b="1" spc="150" dirty="0" smtClean="0">
                <a:ln w="11430"/>
                <a:solidFill>
                  <a:schemeClr val="accent6">
                    <a:lumMod val="75000"/>
                  </a:schemeClr>
                </a:solidFill>
                <a:effectLst>
                  <a:outerShdw blurRad="25400" algn="tl" rotWithShape="0">
                    <a:srgbClr val="000000">
                      <a:alpha val="43000"/>
                    </a:srgbClr>
                  </a:outerShdw>
                </a:effectLst>
              </a:rPr>
              <a:t>好處</a:t>
            </a:r>
            <a:r>
              <a:rPr lang="zh-TW" altLang="en-US" sz="2100" b="1" spc="150" dirty="0" smtClean="0">
                <a:ln w="11430"/>
                <a:solidFill>
                  <a:schemeClr val="accent6">
                    <a:lumMod val="75000"/>
                  </a:schemeClr>
                </a:solidFill>
                <a:effectLst>
                  <a:outerShdw blurRad="25400" algn="tl" rotWithShape="0">
                    <a:srgbClr val="000000">
                      <a:alpha val="43000"/>
                    </a:srgbClr>
                  </a:outerShdw>
                </a:effectLst>
              </a:rPr>
              <a:t>。</a:t>
            </a:r>
            <a:endParaRPr lang="zh-TW" altLang="en-US" sz="2100" b="1" spc="150" dirty="0">
              <a:ln w="11430"/>
              <a:solidFill>
                <a:schemeClr val="accent6">
                  <a:lumMod val="75000"/>
                </a:schemeClr>
              </a:solidFill>
              <a:effectLst>
                <a:outerShdw blurRad="25400" algn="tl" rotWithShape="0">
                  <a:srgbClr val="000000">
                    <a:alpha val="43000"/>
                  </a:srgbClr>
                </a:outerShdw>
              </a:effectLst>
            </a:endParaRPr>
          </a:p>
        </p:txBody>
      </p:sp>
      <p:sp>
        <p:nvSpPr>
          <p:cNvPr id="13" name="矩形 12"/>
          <p:cNvSpPr/>
          <p:nvPr/>
        </p:nvSpPr>
        <p:spPr>
          <a:xfrm>
            <a:off x="7413120" y="2226439"/>
            <a:ext cx="1730880" cy="138499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chemeClr val="accent6">
                    <a:lumMod val="50000"/>
                  </a:schemeClr>
                </a:solidFill>
                <a:effectLst>
                  <a:outerShdw blurRad="25400" algn="tl" rotWithShape="0">
                    <a:srgbClr val="000000">
                      <a:alpha val="43000"/>
                    </a:srgbClr>
                  </a:outerShdw>
                </a:effectLst>
              </a:rPr>
              <a:t>指嘗試新產品的便利程度與成本大小。</a:t>
            </a:r>
            <a:endParaRPr lang="zh-TW" altLang="en-US" sz="2100" b="1" spc="150" dirty="0">
              <a:ln w="11430"/>
              <a:solidFill>
                <a:schemeClr val="accent6">
                  <a:lumMod val="50000"/>
                </a:schemeClr>
              </a:solidFill>
              <a:effectLst>
                <a:outerShdw blurRad="25400" algn="tl" rotWithShape="0">
                  <a:srgbClr val="000000">
                    <a:alpha val="43000"/>
                  </a:srgbClr>
                </a:outerShdw>
              </a:effectLst>
            </a:endParaRPr>
          </a:p>
        </p:txBody>
      </p:sp>
      <p:pic>
        <p:nvPicPr>
          <p:cNvPr id="1029"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b="8686"/>
          <a:stretch/>
        </p:blipFill>
        <p:spPr bwMode="auto">
          <a:xfrm>
            <a:off x="7479981" y="3615567"/>
            <a:ext cx="1363982" cy="14681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l="20666" t="10001" r="21941" b="6320"/>
          <a:stretch/>
        </p:blipFill>
        <p:spPr bwMode="auto">
          <a:xfrm>
            <a:off x="7630010" y="5250442"/>
            <a:ext cx="1063924" cy="15512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9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250"/>
                                        <p:tgtEl>
                                          <p:spTgt spid="9"/>
                                        </p:tgtEl>
                                      </p:cBhvr>
                                    </p:animEffect>
                                    <p:set>
                                      <p:cBhvr>
                                        <p:cTn id="23" dur="1" fill="hold">
                                          <p:stCondLst>
                                            <p:cond delay="249"/>
                                          </p:stCondLst>
                                        </p:cTn>
                                        <p:tgtEl>
                                          <p:spTgt spid="9"/>
                                        </p:tgtEl>
                                        <p:attrNameLst>
                                          <p:attrName>style.visibility</p:attrName>
                                        </p:attrNameLst>
                                      </p:cBhvr>
                                      <p:to>
                                        <p:strVal val="hidden"/>
                                      </p:to>
                                    </p:set>
                                  </p:childTnLst>
                                </p:cTn>
                              </p:par>
                              <p:par>
                                <p:cTn id="24" presetID="14" presetClass="entr" presetSubtype="10" fill="hold" grpId="0" nodeType="withEffect">
                                  <p:stCondLst>
                                    <p:cond delay="0"/>
                                  </p:stCondLst>
                                  <p:childTnLst>
                                    <p:set>
                                      <p:cBhvr>
                                        <p:cTn id="25"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6" dur="500"/>
                                        <p:tgtEl>
                                          <p:spTgt spid="6">
                                            <p:graphicEl>
                                              <a:dgm id="{FA2DFF8C-377F-46BC-B51A-AE7A5145C0B7}"/>
                                            </p:graphic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35" dur="500"/>
                                        <p:tgtEl>
                                          <p:spTgt spid="6">
                                            <p:graphicEl>
                                              <a:dgm id="{B147493B-2ACF-4210-A434-F82BF65829C3}"/>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1000"/>
                            </p:stCondLst>
                            <p:childTnLst>
                              <p:par>
                                <p:cTn id="41" presetID="14" presetClass="entr" presetSubtype="10" fill="hold" nodeType="after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randombar(horizontal)">
                                      <p:cBhvr>
                                        <p:cTn id="43" dur="500"/>
                                        <p:tgtEl>
                                          <p:spTgt spid="1027"/>
                                        </p:tgtEl>
                                      </p:cBhvr>
                                    </p:animEffect>
                                  </p:childTnLst>
                                </p:cTn>
                              </p:par>
                              <p:par>
                                <p:cTn id="44" presetID="14" presetClass="entr" presetSubtype="10" fill="hold" nodeType="with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randombar(horizontal)">
                                      <p:cBhvr>
                                        <p:cTn id="46" dur="500"/>
                                        <p:tgtEl>
                                          <p:spTgt spid="102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51" dur="500"/>
                                        <p:tgtEl>
                                          <p:spTgt spid="6">
                                            <p:graphicEl>
                                              <a:dgm id="{5A976926-F4C1-4A14-B3EE-713C690953DE}"/>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60" dur="500"/>
                                        <p:tgtEl>
                                          <p:spTgt spid="6">
                                            <p:graphicEl>
                                              <a:dgm id="{519E7015-12AB-4743-AE72-8327EFD0B7ED}"/>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par>
                          <p:cTn id="65" fill="hold">
                            <p:stCondLst>
                              <p:cond delay="1000"/>
                            </p:stCondLst>
                            <p:childTnLst>
                              <p:par>
                                <p:cTn id="66" presetID="14" presetClass="entr" presetSubtype="10" fill="hold" nodeType="afterEffect">
                                  <p:stCondLst>
                                    <p:cond delay="0"/>
                                  </p:stCondLst>
                                  <p:childTnLst>
                                    <p:set>
                                      <p:cBhvr>
                                        <p:cTn id="67" dur="1" fill="hold">
                                          <p:stCondLst>
                                            <p:cond delay="0"/>
                                          </p:stCondLst>
                                        </p:cTn>
                                        <p:tgtEl>
                                          <p:spTgt spid="1029"/>
                                        </p:tgtEl>
                                        <p:attrNameLst>
                                          <p:attrName>style.visibility</p:attrName>
                                        </p:attrNameLst>
                                      </p:cBhvr>
                                      <p:to>
                                        <p:strVal val="visible"/>
                                      </p:to>
                                    </p:set>
                                    <p:animEffect transition="in" filter="randombar(horizontal)">
                                      <p:cBhvr>
                                        <p:cTn id="68" dur="500"/>
                                        <p:tgtEl>
                                          <p:spTgt spid="1029"/>
                                        </p:tgtEl>
                                      </p:cBhvr>
                                    </p:animEffect>
                                  </p:childTnLst>
                                </p:cTn>
                              </p:par>
                              <p:par>
                                <p:cTn id="69" presetID="14" presetClass="entr" presetSubtype="10" fill="hold" nodeType="withEffect">
                                  <p:stCondLst>
                                    <p:cond delay="0"/>
                                  </p:stCondLst>
                                  <p:childTnLst>
                                    <p:set>
                                      <p:cBhvr>
                                        <p:cTn id="70" dur="1" fill="hold">
                                          <p:stCondLst>
                                            <p:cond delay="0"/>
                                          </p:stCondLst>
                                        </p:cTn>
                                        <p:tgtEl>
                                          <p:spTgt spid="1030"/>
                                        </p:tgtEl>
                                        <p:attrNameLst>
                                          <p:attrName>style.visibility</p:attrName>
                                        </p:attrNameLst>
                                      </p:cBhvr>
                                      <p:to>
                                        <p:strVal val="visible"/>
                                      </p:to>
                                    </p:set>
                                    <p:animEffect transition="in" filter="randombar(horizontal)">
                                      <p:cBhvr>
                                        <p:cTn id="7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p:bldP spid="9" grpId="0"/>
      <p:bldP spid="9" grpId="1"/>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25</a:t>
            </a:fld>
            <a:endParaRPr lang="zh-TW" altLang="en-US" dirty="0"/>
          </a:p>
        </p:txBody>
      </p:sp>
      <p:graphicFrame>
        <p:nvGraphicFramePr>
          <p:cNvPr id="6" name="資料庫圖表 5"/>
          <p:cNvGraphicFramePr/>
          <p:nvPr>
            <p:extLst>
              <p:ext uri="{D42A27DB-BD31-4B8C-83A1-F6EECF244321}">
                <p14:modId xmlns:p14="http://schemas.microsoft.com/office/powerpoint/2010/main" val="2671381091"/>
              </p:ext>
            </p:extLst>
          </p:nvPr>
        </p:nvGraphicFramePr>
        <p:xfrm>
          <a:off x="899592" y="404664"/>
          <a:ext cx="748883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290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07497B65-0143-4F94-BC20-1A8DC2C58E29}"/>
                                            </p:graphicEl>
                                          </p:spTgt>
                                        </p:tgtEl>
                                        <p:attrNameLst>
                                          <p:attrName>style.visibility</p:attrName>
                                        </p:attrNameLst>
                                      </p:cBhvr>
                                      <p:to>
                                        <p:strVal val="visible"/>
                                      </p:to>
                                    </p:set>
                                    <p:animEffect transition="in" filter="wipe(left)">
                                      <p:cBhvr>
                                        <p:cTn id="23" dur="250"/>
                                        <p:tgtEl>
                                          <p:spTgt spid="6">
                                            <p:graphicEl>
                                              <a:dgm id="{07497B65-0143-4F94-BC20-1A8DC2C58E29}"/>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2EC25530-CF87-4EBD-8EA3-F2847F5386BA}"/>
                                            </p:graphicEl>
                                          </p:spTgt>
                                        </p:tgtEl>
                                        <p:attrNameLst>
                                          <p:attrName>style.visibility</p:attrName>
                                        </p:attrNameLst>
                                      </p:cBhvr>
                                      <p:to>
                                        <p:strVal val="visible"/>
                                      </p:to>
                                    </p:set>
                                    <p:animEffect transition="in" filter="wipe(left)">
                                      <p:cBhvr>
                                        <p:cTn id="27" dur="250"/>
                                        <p:tgtEl>
                                          <p:spTgt spid="6">
                                            <p:graphicEl>
                                              <a:dgm id="{2EC25530-CF87-4EBD-8EA3-F2847F5386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919956"/>
          </a:xfrm>
        </p:spPr>
        <p:txBody>
          <a:bodyPr>
            <a:normAutofit/>
          </a:bodyPr>
          <a:lstStyle/>
          <a:p>
            <a:r>
              <a:rPr lang="en-US" altLang="zh-TW"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9.6.1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產品生命週期的內涵</a:t>
            </a:r>
            <a:endParaRPr lang="zh-TW" altLang="en-US" sz="4000"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26</a:t>
            </a:fld>
            <a:endParaRPr lang="zh-TW" altLang="en-US" dirty="0"/>
          </a:p>
        </p:txBody>
      </p:sp>
      <p:sp>
        <p:nvSpPr>
          <p:cNvPr id="7" name="Line 3"/>
          <p:cNvSpPr>
            <a:spLocks noChangeShapeType="1"/>
          </p:cNvSpPr>
          <p:nvPr/>
        </p:nvSpPr>
        <p:spPr bwMode="auto">
          <a:xfrm>
            <a:off x="1555750" y="794544"/>
            <a:ext cx="0" cy="4995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 name="Line 4"/>
          <p:cNvSpPr>
            <a:spLocks noChangeShapeType="1"/>
          </p:cNvSpPr>
          <p:nvPr/>
        </p:nvSpPr>
        <p:spPr bwMode="auto">
          <a:xfrm>
            <a:off x="3125788" y="948531"/>
            <a:ext cx="0" cy="5037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 name="Line 5"/>
          <p:cNvSpPr>
            <a:spLocks noChangeShapeType="1"/>
          </p:cNvSpPr>
          <p:nvPr/>
        </p:nvSpPr>
        <p:spPr bwMode="auto">
          <a:xfrm>
            <a:off x="5175250" y="861219"/>
            <a:ext cx="0" cy="5129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 name="Line 6"/>
          <p:cNvSpPr>
            <a:spLocks noChangeShapeType="1"/>
          </p:cNvSpPr>
          <p:nvPr/>
        </p:nvSpPr>
        <p:spPr bwMode="auto">
          <a:xfrm>
            <a:off x="4152900" y="919956"/>
            <a:ext cx="0" cy="46640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 name="Text Box 7"/>
          <p:cNvSpPr txBox="1">
            <a:spLocks noChangeArrowheads="1"/>
          </p:cNvSpPr>
          <p:nvPr/>
        </p:nvSpPr>
        <p:spPr bwMode="auto">
          <a:xfrm>
            <a:off x="3291185" y="5534025"/>
            <a:ext cx="461665"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spcBef>
                <a:spcPct val="50000"/>
              </a:spcBef>
            </a:pPr>
            <a:r>
              <a:rPr lang="zh-TW" altLang="en-US">
                <a:latin typeface="+mn-ea"/>
              </a:rPr>
              <a:t>成長成熟期</a:t>
            </a:r>
          </a:p>
        </p:txBody>
      </p:sp>
      <p:sp>
        <p:nvSpPr>
          <p:cNvPr id="12" name="Text Box 8"/>
          <p:cNvSpPr txBox="1">
            <a:spLocks noChangeArrowheads="1"/>
          </p:cNvSpPr>
          <p:nvPr/>
        </p:nvSpPr>
        <p:spPr bwMode="auto">
          <a:xfrm>
            <a:off x="3908723" y="5551487"/>
            <a:ext cx="461665" cy="133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spcBef>
                <a:spcPct val="50000"/>
              </a:spcBef>
            </a:pPr>
            <a:r>
              <a:rPr lang="zh-TW" altLang="en-US">
                <a:latin typeface="+mn-ea"/>
              </a:rPr>
              <a:t>穩定成熟期</a:t>
            </a:r>
          </a:p>
        </p:txBody>
      </p:sp>
      <p:sp>
        <p:nvSpPr>
          <p:cNvPr id="13" name="Text Box 9"/>
          <p:cNvSpPr txBox="1">
            <a:spLocks noChangeArrowheads="1"/>
          </p:cNvSpPr>
          <p:nvPr/>
        </p:nvSpPr>
        <p:spPr bwMode="auto">
          <a:xfrm>
            <a:off x="4475460" y="5518150"/>
            <a:ext cx="461665"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spcBef>
                <a:spcPct val="50000"/>
              </a:spcBef>
            </a:pPr>
            <a:r>
              <a:rPr lang="zh-TW" altLang="en-US" dirty="0">
                <a:latin typeface="+mn-ea"/>
              </a:rPr>
              <a:t>衰退成熟期</a:t>
            </a:r>
          </a:p>
        </p:txBody>
      </p:sp>
      <p:grpSp>
        <p:nvGrpSpPr>
          <p:cNvPr id="14" name="Group 10"/>
          <p:cNvGrpSpPr>
            <a:grpSpLocks/>
          </p:cNvGrpSpPr>
          <p:nvPr/>
        </p:nvGrpSpPr>
        <p:grpSpPr bwMode="auto">
          <a:xfrm>
            <a:off x="820738" y="1467644"/>
            <a:ext cx="8150225" cy="4021137"/>
            <a:chOff x="517" y="1112"/>
            <a:chExt cx="5134" cy="2533"/>
          </a:xfrm>
        </p:grpSpPr>
        <p:sp>
          <p:nvSpPr>
            <p:cNvPr id="15" name="Freeform 11"/>
            <p:cNvSpPr>
              <a:spLocks/>
            </p:cNvSpPr>
            <p:nvPr/>
          </p:nvSpPr>
          <p:spPr bwMode="auto">
            <a:xfrm>
              <a:off x="517" y="1112"/>
              <a:ext cx="4533" cy="2533"/>
            </a:xfrm>
            <a:custGeom>
              <a:avLst/>
              <a:gdLst>
                <a:gd name="T0" fmla="*/ 0 w 4533"/>
                <a:gd name="T1" fmla="*/ 2533 h 2533"/>
                <a:gd name="T2" fmla="*/ 142 w 4533"/>
                <a:gd name="T3" fmla="*/ 2374 h 2533"/>
                <a:gd name="T4" fmla="*/ 467 w 4533"/>
                <a:gd name="T5" fmla="*/ 1965 h 2533"/>
                <a:gd name="T6" fmla="*/ 801 w 4533"/>
                <a:gd name="T7" fmla="*/ 1464 h 2533"/>
                <a:gd name="T8" fmla="*/ 1210 w 4533"/>
                <a:gd name="T9" fmla="*/ 788 h 2533"/>
                <a:gd name="T10" fmla="*/ 1402 w 4533"/>
                <a:gd name="T11" fmla="*/ 437 h 2533"/>
                <a:gd name="T12" fmla="*/ 1586 w 4533"/>
                <a:gd name="T13" fmla="*/ 212 h 2533"/>
                <a:gd name="T14" fmla="*/ 1853 w 4533"/>
                <a:gd name="T15" fmla="*/ 37 h 2533"/>
                <a:gd name="T16" fmla="*/ 2262 w 4533"/>
                <a:gd name="T17" fmla="*/ 37 h 2533"/>
                <a:gd name="T18" fmla="*/ 2588 w 4533"/>
                <a:gd name="T19" fmla="*/ 262 h 2533"/>
                <a:gd name="T20" fmla="*/ 2880 w 4533"/>
                <a:gd name="T21" fmla="*/ 629 h 2533"/>
                <a:gd name="T22" fmla="*/ 3097 w 4533"/>
                <a:gd name="T23" fmla="*/ 813 h 2533"/>
                <a:gd name="T24" fmla="*/ 3347 w 4533"/>
                <a:gd name="T25" fmla="*/ 1022 h 2533"/>
                <a:gd name="T26" fmla="*/ 3848 w 4533"/>
                <a:gd name="T27" fmla="*/ 1272 h 2533"/>
                <a:gd name="T28" fmla="*/ 4533 w 4533"/>
                <a:gd name="T29" fmla="*/ 1431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3" h="2533">
                  <a:moveTo>
                    <a:pt x="0" y="2533"/>
                  </a:moveTo>
                  <a:cubicBezTo>
                    <a:pt x="32" y="2501"/>
                    <a:pt x="64" y="2469"/>
                    <a:pt x="142" y="2374"/>
                  </a:cubicBezTo>
                  <a:cubicBezTo>
                    <a:pt x="220" y="2279"/>
                    <a:pt x="357" y="2117"/>
                    <a:pt x="467" y="1965"/>
                  </a:cubicBezTo>
                  <a:cubicBezTo>
                    <a:pt x="577" y="1813"/>
                    <a:pt x="677" y="1660"/>
                    <a:pt x="801" y="1464"/>
                  </a:cubicBezTo>
                  <a:cubicBezTo>
                    <a:pt x="925" y="1268"/>
                    <a:pt x="1110" y="959"/>
                    <a:pt x="1210" y="788"/>
                  </a:cubicBezTo>
                  <a:cubicBezTo>
                    <a:pt x="1310" y="617"/>
                    <a:pt x="1339" y="533"/>
                    <a:pt x="1402" y="437"/>
                  </a:cubicBezTo>
                  <a:cubicBezTo>
                    <a:pt x="1465" y="341"/>
                    <a:pt x="1511" y="279"/>
                    <a:pt x="1586" y="212"/>
                  </a:cubicBezTo>
                  <a:cubicBezTo>
                    <a:pt x="1661" y="145"/>
                    <a:pt x="1740" y="66"/>
                    <a:pt x="1853" y="37"/>
                  </a:cubicBezTo>
                  <a:cubicBezTo>
                    <a:pt x="1966" y="8"/>
                    <a:pt x="2140" y="0"/>
                    <a:pt x="2262" y="37"/>
                  </a:cubicBezTo>
                  <a:cubicBezTo>
                    <a:pt x="2384" y="74"/>
                    <a:pt x="2485" y="163"/>
                    <a:pt x="2588" y="262"/>
                  </a:cubicBezTo>
                  <a:cubicBezTo>
                    <a:pt x="2691" y="361"/>
                    <a:pt x="2795" y="537"/>
                    <a:pt x="2880" y="629"/>
                  </a:cubicBezTo>
                  <a:cubicBezTo>
                    <a:pt x="2965" y="721"/>
                    <a:pt x="3019" y="748"/>
                    <a:pt x="3097" y="813"/>
                  </a:cubicBezTo>
                  <a:cubicBezTo>
                    <a:pt x="3175" y="878"/>
                    <a:pt x="3222" y="946"/>
                    <a:pt x="3347" y="1022"/>
                  </a:cubicBezTo>
                  <a:cubicBezTo>
                    <a:pt x="3472" y="1098"/>
                    <a:pt x="3650" y="1204"/>
                    <a:pt x="3848" y="1272"/>
                  </a:cubicBezTo>
                  <a:cubicBezTo>
                    <a:pt x="4046" y="1340"/>
                    <a:pt x="4419" y="1405"/>
                    <a:pt x="4533" y="1431"/>
                  </a:cubicBezTo>
                </a:path>
              </a:pathLst>
            </a:custGeom>
            <a:noFill/>
            <a:ln w="28575"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6" name="Text Box 12"/>
            <p:cNvSpPr txBox="1">
              <a:spLocks noChangeArrowheads="1"/>
            </p:cNvSpPr>
            <p:nvPr/>
          </p:nvSpPr>
          <p:spPr bwMode="auto">
            <a:xfrm>
              <a:off x="4448" y="2584"/>
              <a:ext cx="1203"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dirty="0">
                  <a:ln w="11430"/>
                  <a:solidFill>
                    <a:srgbClr val="00B050"/>
                  </a:solidFill>
                  <a:effectLst>
                    <a:outerShdw blurRad="25400" algn="tl" rotWithShape="0">
                      <a:srgbClr val="000000">
                        <a:alpha val="43000"/>
                      </a:srgbClr>
                    </a:outerShdw>
                  </a:effectLst>
                  <a:latin typeface="+mn-ea"/>
                </a:rPr>
                <a:t>產品生命週期</a:t>
              </a:r>
            </a:p>
          </p:txBody>
        </p:sp>
      </p:grpSp>
      <p:grpSp>
        <p:nvGrpSpPr>
          <p:cNvPr id="17" name="Group 13"/>
          <p:cNvGrpSpPr>
            <a:grpSpLocks/>
          </p:cNvGrpSpPr>
          <p:nvPr/>
        </p:nvGrpSpPr>
        <p:grpSpPr bwMode="auto">
          <a:xfrm>
            <a:off x="687388" y="3572669"/>
            <a:ext cx="8315326" cy="2463800"/>
            <a:chOff x="600" y="2410"/>
            <a:chExt cx="5238" cy="1552"/>
          </a:xfrm>
        </p:grpSpPr>
        <p:sp>
          <p:nvSpPr>
            <p:cNvPr id="18" name="Freeform 14"/>
            <p:cNvSpPr>
              <a:spLocks/>
            </p:cNvSpPr>
            <p:nvPr/>
          </p:nvSpPr>
          <p:spPr bwMode="auto">
            <a:xfrm>
              <a:off x="600" y="2410"/>
              <a:ext cx="4383" cy="1552"/>
            </a:xfrm>
            <a:custGeom>
              <a:avLst/>
              <a:gdLst>
                <a:gd name="T0" fmla="*/ 0 w 4383"/>
                <a:gd name="T1" fmla="*/ 1552 h 1552"/>
                <a:gd name="T2" fmla="*/ 167 w 4383"/>
                <a:gd name="T3" fmla="*/ 1502 h 1552"/>
                <a:gd name="T4" fmla="*/ 276 w 4383"/>
                <a:gd name="T5" fmla="*/ 1443 h 1552"/>
                <a:gd name="T6" fmla="*/ 368 w 4383"/>
                <a:gd name="T7" fmla="*/ 1393 h 1552"/>
                <a:gd name="T8" fmla="*/ 468 w 4383"/>
                <a:gd name="T9" fmla="*/ 1326 h 1552"/>
                <a:gd name="T10" fmla="*/ 551 w 4383"/>
                <a:gd name="T11" fmla="*/ 1235 h 1552"/>
                <a:gd name="T12" fmla="*/ 643 w 4383"/>
                <a:gd name="T13" fmla="*/ 1126 h 1552"/>
                <a:gd name="T14" fmla="*/ 727 w 4383"/>
                <a:gd name="T15" fmla="*/ 967 h 1552"/>
                <a:gd name="T16" fmla="*/ 768 w 4383"/>
                <a:gd name="T17" fmla="*/ 800 h 1552"/>
                <a:gd name="T18" fmla="*/ 894 w 4383"/>
                <a:gd name="T19" fmla="*/ 492 h 1552"/>
                <a:gd name="T20" fmla="*/ 1094 w 4383"/>
                <a:gd name="T21" fmla="*/ 199 h 1552"/>
                <a:gd name="T22" fmla="*/ 1328 w 4383"/>
                <a:gd name="T23" fmla="*/ 57 h 1552"/>
                <a:gd name="T24" fmla="*/ 1687 w 4383"/>
                <a:gd name="T25" fmla="*/ 32 h 1552"/>
                <a:gd name="T26" fmla="*/ 2104 w 4383"/>
                <a:gd name="T27" fmla="*/ 249 h 1552"/>
                <a:gd name="T28" fmla="*/ 2446 w 4383"/>
                <a:gd name="T29" fmla="*/ 458 h 1552"/>
                <a:gd name="T30" fmla="*/ 2972 w 4383"/>
                <a:gd name="T31" fmla="*/ 684 h 1552"/>
                <a:gd name="T32" fmla="*/ 3548 w 4383"/>
                <a:gd name="T33" fmla="*/ 842 h 1552"/>
                <a:gd name="T34" fmla="*/ 4383 w 4383"/>
                <a:gd name="T35" fmla="*/ 959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3" h="1552">
                  <a:moveTo>
                    <a:pt x="0" y="1552"/>
                  </a:moveTo>
                  <a:cubicBezTo>
                    <a:pt x="60" y="1536"/>
                    <a:pt x="121" y="1520"/>
                    <a:pt x="167" y="1502"/>
                  </a:cubicBezTo>
                  <a:cubicBezTo>
                    <a:pt x="213" y="1484"/>
                    <a:pt x="242" y="1461"/>
                    <a:pt x="276" y="1443"/>
                  </a:cubicBezTo>
                  <a:cubicBezTo>
                    <a:pt x="310" y="1425"/>
                    <a:pt x="336" y="1412"/>
                    <a:pt x="368" y="1393"/>
                  </a:cubicBezTo>
                  <a:cubicBezTo>
                    <a:pt x="400" y="1374"/>
                    <a:pt x="437" y="1352"/>
                    <a:pt x="468" y="1326"/>
                  </a:cubicBezTo>
                  <a:cubicBezTo>
                    <a:pt x="499" y="1300"/>
                    <a:pt x="522" y="1268"/>
                    <a:pt x="551" y="1235"/>
                  </a:cubicBezTo>
                  <a:cubicBezTo>
                    <a:pt x="580" y="1202"/>
                    <a:pt x="614" y="1171"/>
                    <a:pt x="643" y="1126"/>
                  </a:cubicBezTo>
                  <a:cubicBezTo>
                    <a:pt x="672" y="1081"/>
                    <a:pt x="706" y="1021"/>
                    <a:pt x="727" y="967"/>
                  </a:cubicBezTo>
                  <a:cubicBezTo>
                    <a:pt x="748" y="913"/>
                    <a:pt x="740" y="879"/>
                    <a:pt x="768" y="800"/>
                  </a:cubicBezTo>
                  <a:cubicBezTo>
                    <a:pt x="796" y="721"/>
                    <a:pt x="840" y="592"/>
                    <a:pt x="894" y="492"/>
                  </a:cubicBezTo>
                  <a:cubicBezTo>
                    <a:pt x="948" y="392"/>
                    <a:pt x="1022" y="272"/>
                    <a:pt x="1094" y="199"/>
                  </a:cubicBezTo>
                  <a:cubicBezTo>
                    <a:pt x="1166" y="126"/>
                    <a:pt x="1229" y="85"/>
                    <a:pt x="1328" y="57"/>
                  </a:cubicBezTo>
                  <a:cubicBezTo>
                    <a:pt x="1427" y="29"/>
                    <a:pt x="1558" y="0"/>
                    <a:pt x="1687" y="32"/>
                  </a:cubicBezTo>
                  <a:cubicBezTo>
                    <a:pt x="1816" y="64"/>
                    <a:pt x="1978" y="178"/>
                    <a:pt x="2104" y="249"/>
                  </a:cubicBezTo>
                  <a:cubicBezTo>
                    <a:pt x="2230" y="320"/>
                    <a:pt x="2301" y="386"/>
                    <a:pt x="2446" y="458"/>
                  </a:cubicBezTo>
                  <a:cubicBezTo>
                    <a:pt x="2591" y="530"/>
                    <a:pt x="2788" y="620"/>
                    <a:pt x="2972" y="684"/>
                  </a:cubicBezTo>
                  <a:cubicBezTo>
                    <a:pt x="3156" y="748"/>
                    <a:pt x="3313" y="796"/>
                    <a:pt x="3548" y="842"/>
                  </a:cubicBezTo>
                  <a:cubicBezTo>
                    <a:pt x="3783" y="888"/>
                    <a:pt x="4247" y="941"/>
                    <a:pt x="4383" y="959"/>
                  </a:cubicBezTo>
                </a:path>
              </a:pathLst>
            </a:custGeom>
            <a:noFill/>
            <a:ln w="28575" cmpd="sng">
              <a:solidFill>
                <a:srgbClr val="7030A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 name="Text Box 15"/>
            <p:cNvSpPr txBox="1">
              <a:spLocks noChangeArrowheads="1"/>
            </p:cNvSpPr>
            <p:nvPr/>
          </p:nvSpPr>
          <p:spPr bwMode="auto">
            <a:xfrm>
              <a:off x="4939" y="3299"/>
              <a:ext cx="899"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dirty="0">
                  <a:ln w="11430"/>
                  <a:solidFill>
                    <a:srgbClr val="7030A0"/>
                  </a:solidFill>
                  <a:effectLst>
                    <a:outerShdw blurRad="25400" algn="tl" rotWithShape="0">
                      <a:srgbClr val="000000">
                        <a:alpha val="43000"/>
                      </a:srgbClr>
                    </a:outerShdw>
                  </a:effectLst>
                  <a:latin typeface="+mn-ea"/>
                </a:rPr>
                <a:t>利潤曲線</a:t>
              </a:r>
              <a:br>
                <a:rPr lang="zh-TW" altLang="en-US" sz="2100" b="1" spc="150" dirty="0">
                  <a:ln w="11430"/>
                  <a:solidFill>
                    <a:srgbClr val="7030A0"/>
                  </a:solidFill>
                  <a:effectLst>
                    <a:outerShdw blurRad="25400" algn="tl" rotWithShape="0">
                      <a:srgbClr val="000000">
                        <a:alpha val="43000"/>
                      </a:srgbClr>
                    </a:outerShdw>
                  </a:effectLst>
                  <a:latin typeface="+mn-ea"/>
                </a:rPr>
              </a:br>
              <a:endParaRPr lang="zh-TW" altLang="en-US" sz="2100" b="1" spc="150" dirty="0">
                <a:ln w="11430"/>
                <a:solidFill>
                  <a:srgbClr val="7030A0"/>
                </a:solidFill>
                <a:effectLst>
                  <a:outerShdw blurRad="25400" algn="tl" rotWithShape="0">
                    <a:srgbClr val="000000">
                      <a:alpha val="43000"/>
                    </a:srgbClr>
                  </a:outerShdw>
                </a:effectLst>
                <a:latin typeface="+mn-ea"/>
              </a:endParaRPr>
            </a:p>
          </p:txBody>
        </p:sp>
      </p:grpSp>
      <p:sp>
        <p:nvSpPr>
          <p:cNvPr id="20" name="Text Box 16"/>
          <p:cNvSpPr txBox="1">
            <a:spLocks noChangeArrowheads="1"/>
          </p:cNvSpPr>
          <p:nvPr/>
        </p:nvSpPr>
        <p:spPr bwMode="auto">
          <a:xfrm>
            <a:off x="658813" y="1023144"/>
            <a:ext cx="10477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dirty="0">
                <a:ln w="11430"/>
                <a:solidFill>
                  <a:srgbClr val="002060"/>
                </a:solidFill>
                <a:effectLst>
                  <a:outerShdw blurRad="25400" algn="tl" rotWithShape="0">
                    <a:srgbClr val="000000">
                      <a:alpha val="43000"/>
                    </a:srgbClr>
                  </a:outerShdw>
                </a:effectLst>
                <a:latin typeface="+mn-ea"/>
              </a:rPr>
              <a:t>導入期</a:t>
            </a:r>
          </a:p>
        </p:txBody>
      </p:sp>
      <p:sp>
        <p:nvSpPr>
          <p:cNvPr id="21" name="Text Box 17"/>
          <p:cNvSpPr txBox="1">
            <a:spLocks noChangeArrowheads="1"/>
          </p:cNvSpPr>
          <p:nvPr/>
        </p:nvSpPr>
        <p:spPr bwMode="auto">
          <a:xfrm>
            <a:off x="1916113" y="1045369"/>
            <a:ext cx="14446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a:ln w="11430"/>
                <a:solidFill>
                  <a:srgbClr val="002060"/>
                </a:solidFill>
                <a:effectLst>
                  <a:outerShdw blurRad="25400" algn="tl" rotWithShape="0">
                    <a:srgbClr val="000000">
                      <a:alpha val="43000"/>
                    </a:srgbClr>
                  </a:outerShdw>
                </a:effectLst>
                <a:latin typeface="+mn-ea"/>
              </a:rPr>
              <a:t>成長期</a:t>
            </a:r>
          </a:p>
        </p:txBody>
      </p:sp>
      <p:sp>
        <p:nvSpPr>
          <p:cNvPr id="22" name="Text Box 18"/>
          <p:cNvSpPr txBox="1">
            <a:spLocks noChangeArrowheads="1"/>
          </p:cNvSpPr>
          <p:nvPr/>
        </p:nvSpPr>
        <p:spPr bwMode="auto">
          <a:xfrm>
            <a:off x="3644900" y="1013619"/>
            <a:ext cx="14446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a:ln w="11430"/>
                <a:solidFill>
                  <a:srgbClr val="002060"/>
                </a:solidFill>
                <a:effectLst>
                  <a:outerShdw blurRad="25400" algn="tl" rotWithShape="0">
                    <a:srgbClr val="000000">
                      <a:alpha val="43000"/>
                    </a:srgbClr>
                  </a:outerShdw>
                </a:effectLst>
                <a:latin typeface="+mn-ea"/>
              </a:rPr>
              <a:t>成熟期</a:t>
            </a:r>
          </a:p>
        </p:txBody>
      </p:sp>
      <p:sp>
        <p:nvSpPr>
          <p:cNvPr id="23" name="Text Box 19"/>
          <p:cNvSpPr txBox="1">
            <a:spLocks noChangeArrowheads="1"/>
          </p:cNvSpPr>
          <p:nvPr/>
        </p:nvSpPr>
        <p:spPr bwMode="auto">
          <a:xfrm>
            <a:off x="5399088" y="1034256"/>
            <a:ext cx="14446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000" b="1" spc="150">
                <a:ln w="11430"/>
                <a:solidFill>
                  <a:srgbClr val="002060"/>
                </a:solidFill>
                <a:effectLst>
                  <a:outerShdw blurRad="25400" algn="tl" rotWithShape="0">
                    <a:srgbClr val="000000">
                      <a:alpha val="43000"/>
                    </a:srgbClr>
                  </a:outerShdw>
                </a:effectLst>
                <a:latin typeface="+mn-ea"/>
              </a:rPr>
              <a:t>衰退期</a:t>
            </a:r>
          </a:p>
        </p:txBody>
      </p:sp>
      <p:sp>
        <p:nvSpPr>
          <p:cNvPr id="24" name="Line 20"/>
          <p:cNvSpPr>
            <a:spLocks noChangeShapeType="1"/>
          </p:cNvSpPr>
          <p:nvPr/>
        </p:nvSpPr>
        <p:spPr bwMode="auto">
          <a:xfrm>
            <a:off x="2543175" y="3590131"/>
            <a:ext cx="1193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5" name="Line 21"/>
          <p:cNvSpPr>
            <a:spLocks noChangeShapeType="1"/>
          </p:cNvSpPr>
          <p:nvPr/>
        </p:nvSpPr>
        <p:spPr bwMode="auto">
          <a:xfrm>
            <a:off x="3405188" y="1496219"/>
            <a:ext cx="14446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26" name="Group 22"/>
          <p:cNvGrpSpPr>
            <a:grpSpLocks/>
          </p:cNvGrpSpPr>
          <p:nvPr/>
        </p:nvGrpSpPr>
        <p:grpSpPr bwMode="auto">
          <a:xfrm>
            <a:off x="384175" y="431006"/>
            <a:ext cx="8759825" cy="5340350"/>
            <a:chOff x="125" y="543"/>
            <a:chExt cx="5518" cy="3364"/>
          </a:xfrm>
        </p:grpSpPr>
        <p:sp>
          <p:nvSpPr>
            <p:cNvPr id="27" name="Line 23"/>
            <p:cNvSpPr>
              <a:spLocks noChangeShapeType="1"/>
            </p:cNvSpPr>
            <p:nvPr/>
          </p:nvSpPr>
          <p:spPr bwMode="auto">
            <a:xfrm flipV="1">
              <a:off x="326" y="543"/>
              <a:ext cx="0" cy="33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8" name="Line 24"/>
            <p:cNvSpPr>
              <a:spLocks noChangeShapeType="1"/>
            </p:cNvSpPr>
            <p:nvPr/>
          </p:nvSpPr>
          <p:spPr bwMode="auto">
            <a:xfrm>
              <a:off x="125" y="3740"/>
              <a:ext cx="55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29" name="Oval 25"/>
          <p:cNvSpPr>
            <a:spLocks noChangeArrowheads="1"/>
          </p:cNvSpPr>
          <p:nvPr/>
        </p:nvSpPr>
        <p:spPr bwMode="auto">
          <a:xfrm>
            <a:off x="1325563" y="5337969"/>
            <a:ext cx="398462" cy="38417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 name="Text Box 26"/>
          <p:cNvSpPr txBox="1">
            <a:spLocks noChangeArrowheads="1"/>
          </p:cNvSpPr>
          <p:nvPr/>
        </p:nvSpPr>
        <p:spPr bwMode="auto">
          <a:xfrm>
            <a:off x="8377883" y="5683250"/>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dirty="0">
                <a:latin typeface="+mn-ea"/>
              </a:rPr>
              <a:t>時間</a:t>
            </a:r>
          </a:p>
        </p:txBody>
      </p:sp>
      <p:sp>
        <p:nvSpPr>
          <p:cNvPr id="31" name="Text Box 26"/>
          <p:cNvSpPr txBox="1">
            <a:spLocks noChangeArrowheads="1"/>
          </p:cNvSpPr>
          <p:nvPr/>
        </p:nvSpPr>
        <p:spPr bwMode="auto">
          <a:xfrm>
            <a:off x="158750" y="431006"/>
            <a:ext cx="4508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dirty="0">
                <a:latin typeface="+mn-ea"/>
              </a:rPr>
              <a:t>銷售額</a:t>
            </a:r>
          </a:p>
        </p:txBody>
      </p:sp>
    </p:spTree>
    <p:extLst>
      <p:ext uri="{BB962C8B-B14F-4D97-AF65-F5344CB8AC3E}">
        <p14:creationId xmlns:p14="http://schemas.microsoft.com/office/powerpoint/2010/main" val="233229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52736"/>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9.6.1.1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生命週期型式</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a:t>
            </a:r>
            <a:endParaRPr lang="zh-TW" altLang="en-US"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27</a:t>
            </a:fld>
            <a:endParaRPr lang="zh-TW" altLang="en-US" dirty="0"/>
          </a:p>
        </p:txBody>
      </p:sp>
      <p:pic>
        <p:nvPicPr>
          <p:cNvPr id="6"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2" y="1052735"/>
            <a:ext cx="2498285" cy="22145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613" y="1191021"/>
            <a:ext cx="2573203" cy="2212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474" y="3826123"/>
            <a:ext cx="2501544" cy="21955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8813" y="3927599"/>
            <a:ext cx="2504802" cy="217805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2661501" y="1912787"/>
            <a:ext cx="2252854"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指產品本身的需求維持</a:t>
            </a:r>
            <a:r>
              <a:rPr lang="zh-TW" altLang="zh-TW" sz="2200" b="1" spc="150" dirty="0" smtClean="0">
                <a:ln w="11430"/>
                <a:solidFill>
                  <a:srgbClr val="002060"/>
                </a:solidFill>
                <a:effectLst>
                  <a:outerShdw blurRad="25400" algn="tl" rotWithShape="0">
                    <a:srgbClr val="000000">
                      <a:alpha val="43000"/>
                    </a:srgbClr>
                  </a:outerShdw>
                </a:effectLst>
              </a:rPr>
              <a:t>一定</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1" name="矩形 10"/>
          <p:cNvSpPr/>
          <p:nvPr/>
        </p:nvSpPr>
        <p:spPr>
          <a:xfrm>
            <a:off x="7416378" y="1267464"/>
            <a:ext cx="1764704" cy="178510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指產品在第一波的需求衰退後，再展開另一波的</a:t>
            </a:r>
            <a:r>
              <a:rPr lang="zh-TW" altLang="zh-TW" sz="2200" b="1" spc="150" dirty="0" smtClean="0">
                <a:ln w="11430"/>
                <a:solidFill>
                  <a:srgbClr val="002060"/>
                </a:solidFill>
                <a:effectLst>
                  <a:outerShdw blurRad="25400" algn="tl" rotWithShape="0">
                    <a:srgbClr val="000000">
                      <a:alpha val="43000"/>
                    </a:srgbClr>
                  </a:outerShdw>
                </a:effectLst>
              </a:rPr>
              <a:t>需求</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2" name="矩形 11"/>
          <p:cNvSpPr/>
          <p:nvPr/>
        </p:nvSpPr>
        <p:spPr>
          <a:xfrm>
            <a:off x="2604369" y="3967659"/>
            <a:ext cx="2286000" cy="178510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指產品一上市即廣受歡迎，需求呈持續性增加，但最後則因某些</a:t>
            </a:r>
            <a:r>
              <a:rPr lang="zh-TW" altLang="zh-TW" sz="2200" b="1" spc="150" dirty="0" smtClean="0">
                <a:ln w="11430"/>
                <a:solidFill>
                  <a:srgbClr val="002060"/>
                </a:solidFill>
                <a:effectLst>
                  <a:outerShdw blurRad="25400" algn="tl" rotWithShape="0">
                    <a:srgbClr val="000000">
                      <a:alpha val="43000"/>
                    </a:srgbClr>
                  </a:outerShdw>
                </a:effectLst>
              </a:rPr>
              <a:t>因素下市</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3" name="矩形 12"/>
          <p:cNvSpPr/>
          <p:nvPr/>
        </p:nvSpPr>
        <p:spPr>
          <a:xfrm>
            <a:off x="7044728" y="4031327"/>
            <a:ext cx="2195736" cy="178510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指產品沒有被目標顧客接納，需求呈持續性減少，最後產品下市。</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08934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§9.6.1.1 </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生命週期</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型式</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2/2</a:t>
            </a:r>
            <a:endParaRPr lang="zh-TW" altLang="en-US"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28</a:t>
            </a:fld>
            <a:endParaRPr lang="zh-TW" altLang="en-US" dirty="0"/>
          </a:p>
        </p:txBody>
      </p:sp>
      <p:pic>
        <p:nvPicPr>
          <p:cNvPr id="6"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65" y="1268759"/>
            <a:ext cx="2548682" cy="2244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68760"/>
            <a:ext cx="2947604" cy="2244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17" y="3842592"/>
            <a:ext cx="2656326" cy="22590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933056"/>
            <a:ext cx="2314394" cy="232568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2490043" y="1498570"/>
            <a:ext cx="2069976" cy="178510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指產品的需求呈一波又一波上升的趨勢，後一波的量都大於前一</a:t>
            </a:r>
            <a:r>
              <a:rPr lang="zh-TW" altLang="zh-TW" sz="2200" b="1" spc="150" dirty="0" smtClean="0">
                <a:ln w="11430"/>
                <a:solidFill>
                  <a:srgbClr val="002060"/>
                </a:solidFill>
                <a:effectLst>
                  <a:outerShdw blurRad="25400" algn="tl" rotWithShape="0">
                    <a:srgbClr val="000000">
                      <a:alpha val="43000"/>
                    </a:srgbClr>
                  </a:outerShdw>
                </a:effectLst>
              </a:rPr>
              <a:t>波</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1" name="矩形 10"/>
          <p:cNvSpPr/>
          <p:nvPr/>
        </p:nvSpPr>
        <p:spPr>
          <a:xfrm>
            <a:off x="6739647" y="1700808"/>
            <a:ext cx="2169825"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指產品很快的興起，也很快地下市或</a:t>
            </a:r>
            <a:r>
              <a:rPr lang="zh-TW" altLang="zh-TW" sz="2200" b="1" spc="150" dirty="0" smtClean="0">
                <a:ln w="11430"/>
                <a:solidFill>
                  <a:srgbClr val="002060"/>
                </a:solidFill>
                <a:effectLst>
                  <a:outerShdw blurRad="25400" algn="tl" rotWithShape="0">
                    <a:srgbClr val="000000">
                      <a:alpha val="43000"/>
                    </a:srgbClr>
                  </a:outerShdw>
                </a:effectLst>
              </a:rPr>
              <a:t>衰退</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2" name="矩形 11"/>
          <p:cNvSpPr/>
          <p:nvPr/>
        </p:nvSpPr>
        <p:spPr>
          <a:xfrm>
            <a:off x="2502024" y="4195271"/>
            <a:ext cx="2069976"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指產品到達需求的高峰後，一直停滯在高原</a:t>
            </a:r>
            <a:r>
              <a:rPr lang="zh-TW" altLang="zh-TW" sz="2200" b="1" spc="150" dirty="0" smtClean="0">
                <a:ln w="11430"/>
                <a:solidFill>
                  <a:srgbClr val="002060"/>
                </a:solidFill>
                <a:effectLst>
                  <a:outerShdw blurRad="25400" algn="tl" rotWithShape="0">
                    <a:srgbClr val="000000">
                      <a:alpha val="43000"/>
                    </a:srgbClr>
                  </a:outerShdw>
                </a:effectLst>
              </a:rPr>
              <a:t>階段</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3" name="矩形 12"/>
          <p:cNvSpPr/>
          <p:nvPr/>
        </p:nvSpPr>
        <p:spPr>
          <a:xfrm>
            <a:off x="6938553" y="4248823"/>
            <a:ext cx="2141984"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指產品在過了需求的高峰後，停滯在衰退的低原</a:t>
            </a:r>
            <a:r>
              <a:rPr lang="zh-TW" altLang="zh-TW" sz="2200" b="1" spc="150" dirty="0" smtClean="0">
                <a:ln w="11430"/>
                <a:solidFill>
                  <a:srgbClr val="002060"/>
                </a:solidFill>
                <a:effectLst>
                  <a:outerShdw blurRad="25400" algn="tl" rotWithShape="0">
                    <a:srgbClr val="000000">
                      <a:alpha val="43000"/>
                    </a:srgbClr>
                  </a:outerShdw>
                </a:effectLst>
              </a:rPr>
              <a:t>階段</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08934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07504" y="71437"/>
            <a:ext cx="8712968" cy="1228725"/>
          </a:xfrm>
        </p:spPr>
        <p:txBody>
          <a:bodyPr>
            <a:noAutofit/>
          </a:bodyPr>
          <a:lstStyle/>
          <a:p>
            <a:r>
              <a:rPr lang="en-US" altLang="zh-TW"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9.6.2 </a:t>
            </a:r>
            <a:r>
              <a:rPr lang="zh-TW"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產品生命週期各期的特性與行銷策略</a:t>
            </a:r>
            <a:endParaRPr lang="zh-TW" altLang="en-US" sz="3600"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29</a:t>
            </a:fld>
            <a:endParaRPr lang="zh-TW" altLang="en-US" dirty="0"/>
          </a:p>
        </p:txBody>
      </p:sp>
      <p:graphicFrame>
        <p:nvGraphicFramePr>
          <p:cNvPr id="11" name="內容版面配置區 5"/>
          <p:cNvGraphicFramePr>
            <a:graphicFrameLocks/>
          </p:cNvGraphicFramePr>
          <p:nvPr>
            <p:extLst>
              <p:ext uri="{D42A27DB-BD31-4B8C-83A1-F6EECF244321}">
                <p14:modId xmlns:p14="http://schemas.microsoft.com/office/powerpoint/2010/main" val="19577737"/>
              </p:ext>
            </p:extLst>
          </p:nvPr>
        </p:nvGraphicFramePr>
        <p:xfrm>
          <a:off x="140071" y="1412775"/>
          <a:ext cx="8965059" cy="1152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矩形 11"/>
          <p:cNvSpPr/>
          <p:nvPr/>
        </p:nvSpPr>
        <p:spPr>
          <a:xfrm>
            <a:off x="-6795" y="2723208"/>
            <a:ext cx="2592288" cy="313932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285750" indent="-285750">
              <a:buFont typeface="Arial" pitchFamily="34" charset="0"/>
              <a:buChar char="•"/>
            </a:pPr>
            <a:r>
              <a:rPr lang="zh-TW" altLang="en-US" sz="2200" b="1" spc="150" dirty="0" smtClean="0">
                <a:ln w="11430"/>
                <a:solidFill>
                  <a:srgbClr val="002060"/>
                </a:solidFill>
                <a:effectLst>
                  <a:outerShdw blurRad="25400" algn="tl" rotWithShape="0">
                    <a:srgbClr val="000000">
                      <a:alpha val="43000"/>
                    </a:srgbClr>
                  </a:outerShdw>
                </a:effectLst>
              </a:rPr>
              <a:t>產</a:t>
            </a:r>
            <a:r>
              <a:rPr lang="zh-TW" altLang="zh-TW" sz="2200" b="1" spc="150" dirty="0" smtClean="0">
                <a:ln w="11430"/>
                <a:solidFill>
                  <a:srgbClr val="002060"/>
                </a:solidFill>
                <a:effectLst>
                  <a:outerShdw blurRad="25400" algn="tl" rotWithShape="0">
                    <a:srgbClr val="000000">
                      <a:alpha val="43000"/>
                    </a:srgbClr>
                  </a:outerShdw>
                </a:effectLst>
              </a:rPr>
              <a:t>品</a:t>
            </a:r>
            <a:r>
              <a:rPr lang="zh-TW" altLang="zh-TW" sz="2200" b="1" spc="150" dirty="0">
                <a:ln w="11430"/>
                <a:solidFill>
                  <a:srgbClr val="002060"/>
                </a:solidFill>
                <a:effectLst>
                  <a:outerShdw blurRad="25400" algn="tl" rotWithShape="0">
                    <a:srgbClr val="000000">
                      <a:alpha val="43000"/>
                    </a:srgbClr>
                  </a:outerShdw>
                </a:effectLst>
              </a:rPr>
              <a:t>生命週期的導入期表示新產品初次正式出現在市場上的時間</a:t>
            </a:r>
            <a:r>
              <a:rPr lang="zh-TW" altLang="zh-TW" sz="2200" b="1" spc="150" dirty="0" smtClean="0">
                <a:ln w="11430"/>
                <a:solidFill>
                  <a:srgbClr val="002060"/>
                </a:solidFill>
                <a:effectLst>
                  <a:outerShdw blurRad="25400" algn="tl" rotWithShape="0">
                    <a:srgbClr val="000000">
                      <a:alpha val="43000"/>
                    </a:srgbClr>
                  </a:outerShdw>
                </a:effectLst>
              </a:rPr>
              <a:t>。</a:t>
            </a:r>
            <a:endParaRPr lang="en-US" altLang="zh-TW" sz="2200" b="1" spc="150" dirty="0" smtClean="0">
              <a:ln w="11430"/>
              <a:solidFill>
                <a:srgbClr val="002060"/>
              </a:solidFill>
              <a:effectLst>
                <a:outerShdw blurRad="25400" algn="tl" rotWithShape="0">
                  <a:srgbClr val="000000">
                    <a:alpha val="43000"/>
                  </a:srgbClr>
                </a:outerShdw>
              </a:effectLst>
            </a:endParaRPr>
          </a:p>
          <a:p>
            <a:pPr marL="285750" indent="-285750">
              <a:buFont typeface="Arial" pitchFamily="34" charset="0"/>
              <a:buChar char="•"/>
            </a:pPr>
            <a:r>
              <a:rPr lang="zh-TW" altLang="zh-TW" sz="2200" b="1" spc="150" dirty="0" smtClean="0">
                <a:ln w="11430"/>
                <a:solidFill>
                  <a:srgbClr val="002060"/>
                </a:solidFill>
                <a:effectLst>
                  <a:outerShdw blurRad="25400" algn="tl" rotWithShape="0">
                    <a:srgbClr val="000000">
                      <a:alpha val="43000"/>
                    </a:srgbClr>
                  </a:outerShdw>
                </a:effectLst>
              </a:rPr>
              <a:t>導入期</a:t>
            </a:r>
            <a:r>
              <a:rPr lang="zh-TW" altLang="zh-TW" sz="2200" b="1" spc="150" dirty="0">
                <a:ln w="11430"/>
                <a:solidFill>
                  <a:srgbClr val="002060"/>
                </a:solidFill>
                <a:effectLst>
                  <a:outerShdw blurRad="25400" algn="tl" rotWithShape="0">
                    <a:srgbClr val="000000">
                      <a:alpha val="43000"/>
                    </a:srgbClr>
                  </a:outerShdw>
                </a:effectLst>
              </a:rPr>
              <a:t>的銷售量很小，競爭者也</a:t>
            </a:r>
            <a:r>
              <a:rPr lang="zh-TW" altLang="zh-TW" sz="2200" b="1" spc="150" dirty="0" smtClean="0">
                <a:ln w="11430"/>
                <a:solidFill>
                  <a:srgbClr val="002060"/>
                </a:solidFill>
                <a:effectLst>
                  <a:outerShdw blurRad="25400" algn="tl" rotWithShape="0">
                    <a:srgbClr val="000000">
                      <a:alpha val="43000"/>
                    </a:srgbClr>
                  </a:outerShdw>
                </a:effectLst>
              </a:rPr>
              <a:t>很少。</a:t>
            </a:r>
            <a:endParaRPr lang="en-US" altLang="zh-TW" sz="2200" b="1" spc="150" dirty="0" smtClean="0">
              <a:ln w="11430"/>
              <a:solidFill>
                <a:srgbClr val="002060"/>
              </a:solidFill>
              <a:effectLst>
                <a:outerShdw blurRad="25400" algn="tl" rotWithShape="0">
                  <a:srgbClr val="000000">
                    <a:alpha val="43000"/>
                  </a:srgbClr>
                </a:outerShdw>
              </a:effectLst>
            </a:endParaRPr>
          </a:p>
          <a:p>
            <a:pPr marL="285750" indent="-285750">
              <a:buFont typeface="Arial" pitchFamily="34" charset="0"/>
              <a:buChar char="•"/>
            </a:pPr>
            <a:r>
              <a:rPr lang="zh-TW" altLang="zh-TW" sz="2200" b="1" spc="150" dirty="0" smtClean="0">
                <a:ln w="11430"/>
                <a:solidFill>
                  <a:srgbClr val="002060"/>
                </a:solidFill>
                <a:effectLst>
                  <a:outerShdw blurRad="25400" algn="tl" rotWithShape="0">
                    <a:srgbClr val="000000">
                      <a:alpha val="43000"/>
                    </a:srgbClr>
                  </a:outerShdw>
                </a:effectLst>
              </a:rPr>
              <a:t>顧客</a:t>
            </a:r>
            <a:r>
              <a:rPr lang="zh-TW" altLang="en-US" sz="2200" b="1" spc="150" dirty="0" smtClean="0">
                <a:ln w="11430"/>
                <a:solidFill>
                  <a:srgbClr val="002060"/>
                </a:solidFill>
                <a:effectLst>
                  <a:outerShdw blurRad="25400" algn="tl" rotWithShape="0">
                    <a:srgbClr val="000000">
                      <a:alpha val="43000"/>
                    </a:srgbClr>
                  </a:outerShdw>
                </a:effectLst>
              </a:rPr>
              <a:t>的</a:t>
            </a:r>
            <a:r>
              <a:rPr lang="zh-TW" altLang="zh-TW" sz="2200" b="1" spc="150" dirty="0" smtClean="0">
                <a:ln w="11430"/>
                <a:solidFill>
                  <a:srgbClr val="002060"/>
                </a:solidFill>
                <a:effectLst>
                  <a:outerShdw blurRad="25400" algn="tl" rotWithShape="0">
                    <a:srgbClr val="000000">
                      <a:alpha val="43000"/>
                    </a:srgbClr>
                  </a:outerShdw>
                </a:effectLst>
              </a:rPr>
              <a:t>需要</a:t>
            </a:r>
            <a:r>
              <a:rPr lang="zh-TW" altLang="zh-TW" sz="2200" b="1" spc="150" dirty="0">
                <a:ln w="11430"/>
                <a:solidFill>
                  <a:srgbClr val="002060"/>
                </a:solidFill>
                <a:effectLst>
                  <a:outerShdw blurRad="25400" algn="tl" rotWithShape="0">
                    <a:srgbClr val="000000">
                      <a:alpha val="43000"/>
                    </a:srgbClr>
                  </a:outerShdw>
                </a:effectLst>
              </a:rPr>
              <a:t>屬於初級</a:t>
            </a:r>
            <a:r>
              <a:rPr lang="zh-TW" altLang="zh-TW" sz="2200" b="1" spc="150" dirty="0" smtClean="0">
                <a:ln w="11430"/>
                <a:solidFill>
                  <a:srgbClr val="002060"/>
                </a:solidFill>
                <a:effectLst>
                  <a:outerShdw blurRad="25400" algn="tl" rotWithShape="0">
                    <a:srgbClr val="000000">
                      <a:alpha val="43000"/>
                    </a:srgbClr>
                  </a:outerShdw>
                </a:effectLst>
              </a:rPr>
              <a:t>需求。</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3" name="矩形 12"/>
          <p:cNvSpPr/>
          <p:nvPr/>
        </p:nvSpPr>
        <p:spPr>
          <a:xfrm>
            <a:off x="2487192" y="2651770"/>
            <a:ext cx="2313409" cy="313932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285750" indent="-285750">
              <a:buFont typeface="Arial" pitchFamily="34" charset="0"/>
              <a:buChar char="•"/>
            </a:pPr>
            <a:r>
              <a:rPr lang="zh-TW" altLang="zh-TW" sz="2200" b="1" spc="150" dirty="0">
                <a:ln w="11430"/>
                <a:solidFill>
                  <a:schemeClr val="accent3">
                    <a:lumMod val="50000"/>
                  </a:schemeClr>
                </a:solidFill>
                <a:effectLst>
                  <a:outerShdw blurRad="25400" algn="tl" rotWithShape="0">
                    <a:srgbClr val="000000">
                      <a:alpha val="43000"/>
                    </a:srgbClr>
                  </a:outerShdw>
                </a:effectLst>
              </a:rPr>
              <a:t>一項產品歷經導入期後，若導入成功，則開始步入產品生命週期的成長期</a:t>
            </a:r>
            <a:r>
              <a:rPr lang="zh-TW" altLang="zh-TW" sz="2200" b="1" spc="150" dirty="0" smtClean="0">
                <a:ln w="11430"/>
                <a:solidFill>
                  <a:schemeClr val="accent3">
                    <a:lumMod val="50000"/>
                  </a:schemeClr>
                </a:solidFill>
                <a:effectLst>
                  <a:outerShdw blurRad="25400" algn="tl" rotWithShape="0">
                    <a:srgbClr val="000000">
                      <a:alpha val="43000"/>
                    </a:srgbClr>
                  </a:outerShdw>
                </a:effectLst>
              </a:rPr>
              <a:t>。</a:t>
            </a:r>
            <a:endParaRPr lang="en-US" altLang="zh-TW" sz="2200" b="1" spc="150" dirty="0" smtClean="0">
              <a:ln w="11430"/>
              <a:solidFill>
                <a:schemeClr val="accent3">
                  <a:lumMod val="50000"/>
                </a:schemeClr>
              </a:solidFill>
              <a:effectLst>
                <a:outerShdw blurRad="25400" algn="tl" rotWithShape="0">
                  <a:srgbClr val="000000">
                    <a:alpha val="43000"/>
                  </a:srgbClr>
                </a:outerShdw>
              </a:effectLst>
            </a:endParaRPr>
          </a:p>
          <a:p>
            <a:pPr marL="285750" indent="-285750">
              <a:buFont typeface="Arial" pitchFamily="34" charset="0"/>
              <a:buChar char="•"/>
            </a:pPr>
            <a:r>
              <a:rPr lang="zh-TW" altLang="zh-TW" sz="2200" b="1" spc="150" dirty="0" smtClean="0">
                <a:ln w="11430"/>
                <a:solidFill>
                  <a:schemeClr val="accent3">
                    <a:lumMod val="50000"/>
                  </a:schemeClr>
                </a:solidFill>
                <a:effectLst>
                  <a:outerShdw blurRad="25400" algn="tl" rotWithShape="0">
                    <a:srgbClr val="000000">
                      <a:alpha val="43000"/>
                    </a:srgbClr>
                  </a:outerShdw>
                </a:effectLst>
              </a:rPr>
              <a:t>顧客</a:t>
            </a:r>
            <a:r>
              <a:rPr lang="zh-TW" altLang="zh-TW" sz="2200" b="1" spc="150" dirty="0">
                <a:ln w="11430"/>
                <a:solidFill>
                  <a:schemeClr val="accent3">
                    <a:lumMod val="50000"/>
                  </a:schemeClr>
                </a:solidFill>
                <a:effectLst>
                  <a:outerShdw blurRad="25400" algn="tl" rotWithShape="0">
                    <a:srgbClr val="000000">
                      <a:alpha val="43000"/>
                    </a:srgbClr>
                  </a:outerShdw>
                </a:effectLst>
              </a:rPr>
              <a:t>的需求則轉而以次級</a:t>
            </a:r>
            <a:r>
              <a:rPr lang="zh-TW" altLang="zh-TW" sz="2200" b="1" spc="150" dirty="0" smtClean="0">
                <a:ln w="11430"/>
                <a:solidFill>
                  <a:schemeClr val="accent3">
                    <a:lumMod val="50000"/>
                  </a:schemeClr>
                </a:solidFill>
                <a:effectLst>
                  <a:outerShdw blurRad="25400" algn="tl" rotWithShape="0">
                    <a:srgbClr val="000000">
                      <a:alpha val="43000"/>
                    </a:srgbClr>
                  </a:outerShdw>
                </a:effectLst>
              </a:rPr>
              <a:t>需求為主</a:t>
            </a:r>
            <a:r>
              <a:rPr lang="zh-TW" altLang="en-US" sz="2200" b="1" spc="150" dirty="0" smtClean="0">
                <a:ln w="11430"/>
                <a:solidFill>
                  <a:schemeClr val="accent3">
                    <a:lumMod val="50000"/>
                  </a:schemeClr>
                </a:solidFill>
                <a:effectLst>
                  <a:outerShdw blurRad="25400" algn="tl" rotWithShape="0">
                    <a:srgbClr val="000000">
                      <a:alpha val="43000"/>
                    </a:srgbClr>
                  </a:outerShdw>
                </a:effectLst>
              </a:rPr>
              <a:t>。</a:t>
            </a:r>
            <a:endParaRPr lang="zh-TW" altLang="en-US" sz="2200" b="1" spc="150" dirty="0">
              <a:ln w="11430"/>
              <a:solidFill>
                <a:schemeClr val="accent3">
                  <a:lumMod val="50000"/>
                </a:schemeClr>
              </a:solidFill>
              <a:effectLst>
                <a:outerShdw blurRad="25400" algn="tl" rotWithShape="0">
                  <a:srgbClr val="000000">
                    <a:alpha val="43000"/>
                  </a:srgbClr>
                </a:outerShdw>
              </a:effectLst>
            </a:endParaRPr>
          </a:p>
        </p:txBody>
      </p:sp>
      <p:sp>
        <p:nvSpPr>
          <p:cNvPr id="14" name="矩形 13"/>
          <p:cNvSpPr/>
          <p:nvPr/>
        </p:nvSpPr>
        <p:spPr>
          <a:xfrm>
            <a:off x="4667994" y="2614524"/>
            <a:ext cx="2036812" cy="415498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285750" indent="-285750">
              <a:buFont typeface="Arial" pitchFamily="34" charset="0"/>
              <a:buChar char="•"/>
            </a:pPr>
            <a:r>
              <a:rPr lang="zh-TW" altLang="zh-TW" sz="2200" b="1" spc="150" dirty="0">
                <a:ln w="11430"/>
                <a:solidFill>
                  <a:srgbClr val="00B050"/>
                </a:solidFill>
                <a:effectLst>
                  <a:outerShdw blurRad="25400" algn="tl" rotWithShape="0">
                    <a:srgbClr val="000000">
                      <a:alpha val="43000"/>
                    </a:srgbClr>
                  </a:outerShdw>
                </a:effectLst>
              </a:rPr>
              <a:t>成熟期的銷售量在觸及銷售頂峰後，開始降低，利潤也早在銷售觸及頂峰前開始遞減下滑</a:t>
            </a:r>
            <a:r>
              <a:rPr lang="zh-TW" altLang="zh-TW" sz="2200" b="1" spc="150" dirty="0" smtClean="0">
                <a:ln w="11430"/>
                <a:solidFill>
                  <a:srgbClr val="00B050"/>
                </a:solidFill>
                <a:effectLst>
                  <a:outerShdw blurRad="25400" algn="tl" rotWithShape="0">
                    <a:srgbClr val="000000">
                      <a:alpha val="43000"/>
                    </a:srgbClr>
                  </a:outerShdw>
                </a:effectLst>
              </a:rPr>
              <a:t>。</a:t>
            </a:r>
            <a:endParaRPr lang="en-US" altLang="zh-TW" sz="2200" b="1" spc="150" dirty="0" smtClean="0">
              <a:ln w="11430"/>
              <a:solidFill>
                <a:srgbClr val="00B050"/>
              </a:solidFill>
              <a:effectLst>
                <a:outerShdw blurRad="25400" algn="tl" rotWithShape="0">
                  <a:srgbClr val="000000">
                    <a:alpha val="43000"/>
                  </a:srgbClr>
                </a:outerShdw>
              </a:effectLst>
            </a:endParaRPr>
          </a:p>
          <a:p>
            <a:pPr marL="285750" indent="-285750">
              <a:buFont typeface="Arial" pitchFamily="34" charset="0"/>
              <a:buChar char="•"/>
            </a:pPr>
            <a:r>
              <a:rPr lang="zh-TW" altLang="zh-TW" sz="2200" b="1" spc="150" dirty="0" smtClean="0">
                <a:ln w="11430"/>
                <a:solidFill>
                  <a:srgbClr val="00B050"/>
                </a:solidFill>
                <a:effectLst>
                  <a:outerShdw blurRad="25400" algn="tl" rotWithShape="0">
                    <a:srgbClr val="000000">
                      <a:alpha val="43000"/>
                    </a:srgbClr>
                  </a:outerShdw>
                </a:effectLst>
              </a:rPr>
              <a:t>成熟期</a:t>
            </a:r>
            <a:r>
              <a:rPr lang="zh-TW" altLang="zh-TW" sz="2200" b="1" spc="150" dirty="0">
                <a:ln w="11430"/>
                <a:solidFill>
                  <a:srgbClr val="00B050"/>
                </a:solidFill>
                <a:effectLst>
                  <a:outerShdw blurRad="25400" algn="tl" rotWithShape="0">
                    <a:srgbClr val="000000">
                      <a:alpha val="43000"/>
                    </a:srgbClr>
                  </a:outerShdw>
                </a:effectLst>
              </a:rPr>
              <a:t>是產品生命週期歷時最久的一個階段。</a:t>
            </a:r>
          </a:p>
        </p:txBody>
      </p:sp>
      <p:sp>
        <p:nvSpPr>
          <p:cNvPr id="15" name="矩形 14"/>
          <p:cNvSpPr/>
          <p:nvPr/>
        </p:nvSpPr>
        <p:spPr>
          <a:xfrm>
            <a:off x="6761385" y="2623106"/>
            <a:ext cx="2339752" cy="38164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285750" indent="-285750">
              <a:buFont typeface="Arial" pitchFamily="34" charset="0"/>
              <a:buChar char="•"/>
            </a:pPr>
            <a:r>
              <a:rPr lang="zh-TW" altLang="zh-TW" sz="2200" b="1" spc="150" dirty="0">
                <a:ln w="11430"/>
                <a:solidFill>
                  <a:schemeClr val="accent6">
                    <a:lumMod val="50000"/>
                  </a:schemeClr>
                </a:solidFill>
                <a:effectLst>
                  <a:outerShdw blurRad="25400" algn="tl" rotWithShape="0">
                    <a:srgbClr val="000000">
                      <a:alpha val="43000"/>
                    </a:srgbClr>
                  </a:outerShdw>
                </a:effectLst>
              </a:rPr>
              <a:t>銷售量趨於下降表示開始進入衰退期</a:t>
            </a:r>
            <a:r>
              <a:rPr lang="zh-TW" altLang="zh-TW" sz="2200" b="1" spc="150" dirty="0" smtClean="0">
                <a:ln w="11430"/>
                <a:solidFill>
                  <a:schemeClr val="accent6">
                    <a:lumMod val="50000"/>
                  </a:schemeClr>
                </a:solidFill>
                <a:effectLst>
                  <a:outerShdw blurRad="25400" algn="tl" rotWithShape="0">
                    <a:srgbClr val="000000">
                      <a:alpha val="43000"/>
                    </a:srgbClr>
                  </a:outerShdw>
                </a:effectLst>
              </a:rPr>
              <a:t>。</a:t>
            </a:r>
            <a:endParaRPr lang="en-US" altLang="zh-TW" sz="2200" b="1" spc="150" dirty="0" smtClean="0">
              <a:ln w="11430"/>
              <a:solidFill>
                <a:schemeClr val="accent6">
                  <a:lumMod val="50000"/>
                </a:schemeClr>
              </a:solidFill>
              <a:effectLst>
                <a:outerShdw blurRad="25400" algn="tl" rotWithShape="0">
                  <a:srgbClr val="000000">
                    <a:alpha val="43000"/>
                  </a:srgbClr>
                </a:outerShdw>
              </a:effectLst>
            </a:endParaRPr>
          </a:p>
          <a:p>
            <a:pPr marL="285750" indent="-285750">
              <a:buFont typeface="Arial" pitchFamily="34" charset="0"/>
              <a:buChar char="•"/>
            </a:pPr>
            <a:r>
              <a:rPr lang="zh-TW" altLang="zh-TW" sz="2200" b="1" spc="150" dirty="0" smtClean="0">
                <a:ln w="11430"/>
                <a:solidFill>
                  <a:schemeClr val="accent6">
                    <a:lumMod val="50000"/>
                  </a:schemeClr>
                </a:solidFill>
                <a:effectLst>
                  <a:outerShdw blurRad="25400" algn="tl" rotWithShape="0">
                    <a:srgbClr val="000000">
                      <a:alpha val="43000"/>
                    </a:srgbClr>
                  </a:outerShdw>
                </a:effectLst>
              </a:rPr>
              <a:t>衰退期</a:t>
            </a:r>
            <a:r>
              <a:rPr lang="zh-TW" altLang="zh-TW" sz="2200" b="1" spc="150" dirty="0">
                <a:ln w="11430"/>
                <a:solidFill>
                  <a:schemeClr val="accent6">
                    <a:lumMod val="50000"/>
                  </a:schemeClr>
                </a:solidFill>
                <a:effectLst>
                  <a:outerShdw blurRad="25400" algn="tl" rotWithShape="0">
                    <a:srgbClr val="000000">
                      <a:alpha val="43000"/>
                    </a:srgbClr>
                  </a:outerShdw>
                </a:effectLst>
              </a:rPr>
              <a:t>衰退的速度決定於消費者偏好改變或改用替代品的速度</a:t>
            </a:r>
            <a:r>
              <a:rPr lang="zh-TW" altLang="zh-TW" sz="2200" b="1" spc="150" dirty="0" smtClean="0">
                <a:ln w="11430"/>
                <a:solidFill>
                  <a:schemeClr val="accent6">
                    <a:lumMod val="50000"/>
                  </a:schemeClr>
                </a:solidFill>
                <a:effectLst>
                  <a:outerShdw blurRad="25400" algn="tl" rotWithShape="0">
                    <a:srgbClr val="000000">
                      <a:alpha val="43000"/>
                    </a:srgbClr>
                  </a:outerShdw>
                </a:effectLst>
              </a:rPr>
              <a:t>。</a:t>
            </a:r>
            <a:endParaRPr lang="en-US" altLang="zh-TW" sz="2200" b="1" spc="150" dirty="0" smtClean="0">
              <a:ln w="11430"/>
              <a:solidFill>
                <a:schemeClr val="accent6">
                  <a:lumMod val="50000"/>
                </a:schemeClr>
              </a:solidFill>
              <a:effectLst>
                <a:outerShdw blurRad="25400" algn="tl" rotWithShape="0">
                  <a:srgbClr val="000000">
                    <a:alpha val="43000"/>
                  </a:srgbClr>
                </a:outerShdw>
              </a:effectLst>
            </a:endParaRPr>
          </a:p>
          <a:p>
            <a:pPr marL="285750" indent="-285750">
              <a:buFont typeface="Arial" pitchFamily="34" charset="0"/>
              <a:buChar char="•"/>
            </a:pPr>
            <a:r>
              <a:rPr lang="zh-TW" altLang="zh-TW" sz="2200" b="1" spc="150" dirty="0" smtClean="0">
                <a:ln w="11430"/>
                <a:solidFill>
                  <a:schemeClr val="accent6">
                    <a:lumMod val="50000"/>
                  </a:schemeClr>
                </a:solidFill>
                <a:effectLst>
                  <a:outerShdw blurRad="25400" algn="tl" rotWithShape="0">
                    <a:srgbClr val="000000">
                      <a:alpha val="43000"/>
                    </a:srgbClr>
                  </a:outerShdw>
                </a:effectLst>
              </a:rPr>
              <a:t>衰退期</a:t>
            </a:r>
            <a:r>
              <a:rPr lang="zh-TW" altLang="zh-TW" sz="2200" b="1" spc="150" dirty="0">
                <a:ln w="11430"/>
                <a:solidFill>
                  <a:schemeClr val="accent6">
                    <a:lumMod val="50000"/>
                  </a:schemeClr>
                </a:solidFill>
                <a:effectLst>
                  <a:outerShdw blurRad="25400" algn="tl" rotWithShape="0">
                    <a:srgbClr val="000000">
                      <a:alpha val="43000"/>
                    </a:srgbClr>
                  </a:outerShdw>
                </a:effectLst>
              </a:rPr>
              <a:t>的策略以減縮經營為主。</a:t>
            </a:r>
          </a:p>
        </p:txBody>
      </p:sp>
    </p:spTree>
    <p:extLst>
      <p:ext uri="{BB962C8B-B14F-4D97-AF65-F5344CB8AC3E}">
        <p14:creationId xmlns:p14="http://schemas.microsoft.com/office/powerpoint/2010/main" val="29345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graphicEl>
                                              <a:dgm id="{05542A5E-26ED-4234-8664-29E163BCDDA0}"/>
                                            </p:graphicEl>
                                          </p:spTgt>
                                        </p:tgtEl>
                                        <p:attrNameLst>
                                          <p:attrName>style.visibility</p:attrName>
                                        </p:attrNameLst>
                                      </p:cBhvr>
                                      <p:to>
                                        <p:strVal val="visible"/>
                                      </p:to>
                                    </p:set>
                                    <p:animEffect transition="in" filter="randombar(horizontal)">
                                      <p:cBhvr>
                                        <p:cTn id="7" dur="500"/>
                                        <p:tgtEl>
                                          <p:spTgt spid="11">
                                            <p:graphicEl>
                                              <a:dgm id="{05542A5E-26ED-4234-8664-29E163BCDDA0}"/>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wipe(left)">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left)">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graphicEl>
                                              <a:dgm id="{FA2DFF8C-377F-46BC-B51A-AE7A5145C0B7}"/>
                                            </p:graphicEl>
                                          </p:spTgt>
                                        </p:tgtEl>
                                        <p:attrNameLst>
                                          <p:attrName>style.visibility</p:attrName>
                                        </p:attrNameLst>
                                      </p:cBhvr>
                                      <p:to>
                                        <p:strVal val="visible"/>
                                      </p:to>
                                    </p:set>
                                    <p:animEffect transition="in" filter="randombar(horizontal)">
                                      <p:cBhvr>
                                        <p:cTn id="26" dur="500"/>
                                        <p:tgtEl>
                                          <p:spTgt spid="11">
                                            <p:graphicEl>
                                              <a:dgm id="{FA2DFF8C-377F-46BC-B51A-AE7A5145C0B7}"/>
                                            </p:graphic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wipe(left)">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wipe(left)">
                                      <p:cBhvr>
                                        <p:cTn id="35" dur="500"/>
                                        <p:tgtEl>
                                          <p:spTgt spid="1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1">
                                            <p:graphicEl>
                                              <a:dgm id="{B147493B-2ACF-4210-A434-F82BF65829C3}"/>
                                            </p:graphicEl>
                                          </p:spTgt>
                                        </p:tgtEl>
                                        <p:attrNameLst>
                                          <p:attrName>style.visibility</p:attrName>
                                        </p:attrNameLst>
                                      </p:cBhvr>
                                      <p:to>
                                        <p:strVal val="visible"/>
                                      </p:to>
                                    </p:set>
                                    <p:animEffect transition="in" filter="randombar(horizontal)">
                                      <p:cBhvr>
                                        <p:cTn id="40" dur="500"/>
                                        <p:tgtEl>
                                          <p:spTgt spid="11">
                                            <p:graphicEl>
                                              <a:dgm id="{B147493B-2ACF-4210-A434-F82BF65829C3}"/>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left)">
                                      <p:cBhvr>
                                        <p:cTn id="44" dur="500"/>
                                        <p:tgtEl>
                                          <p:spTgt spid="1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xEl>
                                              <p:pRg st="1" end="1"/>
                                            </p:txEl>
                                          </p:spTgt>
                                        </p:tgtEl>
                                        <p:attrNameLst>
                                          <p:attrName>style.visibility</p:attrName>
                                        </p:attrNameLst>
                                      </p:cBhvr>
                                      <p:to>
                                        <p:strVal val="visible"/>
                                      </p:to>
                                    </p:set>
                                    <p:animEffect transition="in" filter="wipe(left)">
                                      <p:cBhvr>
                                        <p:cTn id="49" dur="500"/>
                                        <p:tgtEl>
                                          <p:spTgt spid="14">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1">
                                            <p:graphicEl>
                                              <a:dgm id="{5A976926-F4C1-4A14-B3EE-713C690953DE}"/>
                                            </p:graphicEl>
                                          </p:spTgt>
                                        </p:tgtEl>
                                        <p:attrNameLst>
                                          <p:attrName>style.visibility</p:attrName>
                                        </p:attrNameLst>
                                      </p:cBhvr>
                                      <p:to>
                                        <p:strVal val="visible"/>
                                      </p:to>
                                    </p:set>
                                    <p:animEffect transition="in" filter="randombar(horizontal)">
                                      <p:cBhvr>
                                        <p:cTn id="54" dur="500"/>
                                        <p:tgtEl>
                                          <p:spTgt spid="11">
                                            <p:graphicEl>
                                              <a:dgm id="{5A976926-F4C1-4A14-B3EE-713C690953DE}"/>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left)">
                                      <p:cBhvr>
                                        <p:cTn id="58" dur="500"/>
                                        <p:tgtEl>
                                          <p:spTgt spid="1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xEl>
                                              <p:pRg st="1" end="1"/>
                                            </p:txEl>
                                          </p:spTgt>
                                        </p:tgtEl>
                                        <p:attrNameLst>
                                          <p:attrName>style.visibility</p:attrName>
                                        </p:attrNameLst>
                                      </p:cBhvr>
                                      <p:to>
                                        <p:strVal val="visible"/>
                                      </p:to>
                                    </p:set>
                                    <p:animEffect transition="in" filter="wipe(left)">
                                      <p:cBhvr>
                                        <p:cTn id="63" dur="500"/>
                                        <p:tgtEl>
                                          <p:spTgt spid="15">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
                                            <p:txEl>
                                              <p:pRg st="2" end="2"/>
                                            </p:txEl>
                                          </p:spTgt>
                                        </p:tgtEl>
                                        <p:attrNameLst>
                                          <p:attrName>style.visibility</p:attrName>
                                        </p:attrNameLst>
                                      </p:cBhvr>
                                      <p:to>
                                        <p:strVal val="visible"/>
                                      </p:to>
                                    </p:set>
                                    <p:animEffect transition="in" filter="wipe(left)">
                                      <p:cBhvr>
                                        <p:cTn id="68"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P spid="12" grpId="0" build="p"/>
      <p:bldP spid="13" grpId="0" build="p"/>
      <p:bldP spid="14" grpId="0" build="p"/>
      <p:bldP spid="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pPr lvl="0"/>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創新</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與新產品</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9   </a:t>
            </a:r>
            <a:r>
              <a:rPr lang="zh-TW" altLang="en-US" smtClean="0">
                <a:latin typeface="微軟正黑體" pitchFamily="34" charset="-120"/>
                <a:ea typeface="微軟正黑體" pitchFamily="34" charset="-120"/>
              </a:rPr>
              <a:t>新產品開發與產品生命週期</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9-</a:t>
            </a:r>
            <a:fld id="{B26F0F54-EDFB-4D3E-95FE-4222E89E373E}" type="slidenum">
              <a:rPr lang="zh-TW" altLang="en-US" smtClean="0"/>
              <a:t>3</a:t>
            </a:fld>
            <a:endParaRPr lang="zh-TW" altLang="en-US" dirty="0"/>
          </a:p>
        </p:txBody>
      </p:sp>
      <p:graphicFrame>
        <p:nvGraphicFramePr>
          <p:cNvPr id="6" name="內容版面配置區 3"/>
          <p:cNvGraphicFramePr>
            <a:graphicFrameLocks noGrp="1"/>
          </p:cNvGraphicFramePr>
          <p:nvPr>
            <p:ph idx="1"/>
            <p:extLst>
              <p:ext uri="{D42A27DB-BD31-4B8C-83A1-F6EECF244321}">
                <p14:modId xmlns:p14="http://schemas.microsoft.com/office/powerpoint/2010/main" val="674986893"/>
              </p:ext>
            </p:extLst>
          </p:nvPr>
        </p:nvGraphicFramePr>
        <p:xfrm>
          <a:off x="395536" y="1124744"/>
          <a:ext cx="8640960" cy="2448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314400" y="3717032"/>
            <a:ext cx="2817440"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ysClr val="windowText" lastClr="000000"/>
                </a:solidFill>
                <a:effectLst>
                  <a:outerShdw blurRad="25400" algn="tl" rotWithShape="0">
                    <a:srgbClr val="000000">
                      <a:alpha val="43000"/>
                    </a:srgbClr>
                  </a:outerShdw>
                </a:effectLst>
              </a:rPr>
              <a:t>基於現存產品所作的</a:t>
            </a:r>
            <a:r>
              <a:rPr lang="zh-TW" altLang="zh-TW" sz="2200" b="1" spc="150" dirty="0" smtClean="0">
                <a:ln w="11430"/>
                <a:solidFill>
                  <a:sysClr val="windowText" lastClr="000000"/>
                </a:solidFill>
                <a:effectLst>
                  <a:outerShdw blurRad="25400" algn="tl" rotWithShape="0">
                    <a:srgbClr val="000000">
                      <a:alpha val="43000"/>
                    </a:srgbClr>
                  </a:outerShdw>
                </a:effectLst>
              </a:rPr>
              <a:t>改進</a:t>
            </a:r>
            <a:r>
              <a:rPr lang="zh-TW" altLang="en-US" sz="2200" b="1" spc="150" dirty="0" smtClean="0">
                <a:ln w="11430"/>
                <a:solidFill>
                  <a:sysClr val="windowText" lastClr="000000"/>
                </a:solidFill>
                <a:effectLst>
                  <a:outerShdw blurRad="25400" algn="tl" rotWithShape="0">
                    <a:srgbClr val="000000">
                      <a:alpha val="43000"/>
                    </a:srgbClr>
                  </a:outerShdw>
                </a:effectLst>
              </a:rPr>
              <a:t>。</a:t>
            </a:r>
            <a:endParaRPr lang="zh-TW" altLang="en-US" sz="2200" b="1" spc="150" dirty="0">
              <a:ln w="11430"/>
              <a:solidFill>
                <a:sysClr val="windowText" lastClr="000000"/>
              </a:solidFill>
              <a:effectLst>
                <a:outerShdw blurRad="25400" algn="tl" rotWithShape="0">
                  <a:srgbClr val="000000">
                    <a:alpha val="43000"/>
                  </a:srgbClr>
                </a:outerShdw>
              </a:effectLst>
            </a:endParaRPr>
          </a:p>
        </p:txBody>
      </p:sp>
      <p:sp>
        <p:nvSpPr>
          <p:cNvPr id="8" name="矩形 7"/>
          <p:cNvSpPr/>
          <p:nvPr/>
        </p:nvSpPr>
        <p:spPr>
          <a:xfrm>
            <a:off x="3420443" y="3704916"/>
            <a:ext cx="2808312"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ysClr val="windowText" lastClr="000000"/>
                </a:solidFill>
                <a:effectLst>
                  <a:outerShdw blurRad="25400" algn="tl" rotWithShape="0">
                    <a:srgbClr val="000000">
                      <a:alpha val="43000"/>
                    </a:srgbClr>
                  </a:outerShdw>
                </a:effectLst>
              </a:rPr>
              <a:t>指現有產品的重大</a:t>
            </a:r>
            <a:r>
              <a:rPr lang="zh-TW" altLang="zh-TW" sz="2200" b="1" spc="150" dirty="0" smtClean="0">
                <a:ln w="11430"/>
                <a:solidFill>
                  <a:sysClr val="windowText" lastClr="000000"/>
                </a:solidFill>
                <a:effectLst>
                  <a:outerShdw blurRad="25400" algn="tl" rotWithShape="0">
                    <a:srgbClr val="000000">
                      <a:alpha val="43000"/>
                    </a:srgbClr>
                  </a:outerShdw>
                </a:effectLst>
              </a:rPr>
              <a:t>創新</a:t>
            </a:r>
            <a:r>
              <a:rPr lang="zh-TW" altLang="en-US" sz="2200" b="1" spc="150" dirty="0" smtClean="0">
                <a:ln w="11430"/>
                <a:solidFill>
                  <a:sysClr val="windowText" lastClr="000000"/>
                </a:solidFill>
                <a:effectLst>
                  <a:outerShdw blurRad="25400" algn="tl" rotWithShape="0">
                    <a:srgbClr val="000000">
                      <a:alpha val="43000"/>
                    </a:srgbClr>
                  </a:outerShdw>
                </a:effectLst>
              </a:rPr>
              <a:t>。</a:t>
            </a:r>
            <a:endParaRPr lang="zh-TW" altLang="en-US" sz="2200" b="1" spc="150" dirty="0">
              <a:ln w="11430"/>
              <a:solidFill>
                <a:sysClr val="windowText" lastClr="000000"/>
              </a:solidFill>
              <a:effectLst>
                <a:outerShdw blurRad="25400" algn="tl" rotWithShape="0">
                  <a:srgbClr val="000000">
                    <a:alpha val="43000"/>
                  </a:srgbClr>
                </a:outerShdw>
              </a:effectLst>
            </a:endParaRPr>
          </a:p>
        </p:txBody>
      </p:sp>
      <p:sp>
        <p:nvSpPr>
          <p:cNvPr id="9" name="矩形 8"/>
          <p:cNvSpPr/>
          <p:nvPr/>
        </p:nvSpPr>
        <p:spPr>
          <a:xfrm>
            <a:off x="6588225" y="3732391"/>
            <a:ext cx="2448272"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ysClr val="windowText" lastClr="000000"/>
                </a:solidFill>
                <a:effectLst>
                  <a:outerShdw blurRad="25400" algn="tl" rotWithShape="0">
                    <a:srgbClr val="000000">
                      <a:alpha val="43000"/>
                    </a:srgbClr>
                  </a:outerShdw>
                </a:effectLst>
              </a:rPr>
              <a:t>指研發出全新的</a:t>
            </a:r>
            <a:r>
              <a:rPr lang="zh-TW" altLang="zh-TW" sz="2200" b="1" spc="150" dirty="0" smtClean="0">
                <a:ln w="11430"/>
                <a:solidFill>
                  <a:sysClr val="windowText" lastClr="000000"/>
                </a:solidFill>
                <a:effectLst>
                  <a:outerShdw blurRad="25400" algn="tl" rotWithShape="0">
                    <a:srgbClr val="000000">
                      <a:alpha val="43000"/>
                    </a:srgbClr>
                  </a:outerShdw>
                </a:effectLst>
              </a:rPr>
              <a:t>產品</a:t>
            </a:r>
            <a:r>
              <a:rPr lang="zh-TW" altLang="en-US" sz="2200" b="1" spc="150" dirty="0" smtClean="0">
                <a:ln w="11430"/>
                <a:solidFill>
                  <a:sysClr val="windowText" lastClr="000000"/>
                </a:solidFill>
                <a:effectLst>
                  <a:outerShdw blurRad="25400" algn="tl" rotWithShape="0">
                    <a:srgbClr val="000000">
                      <a:alpha val="43000"/>
                    </a:srgbClr>
                  </a:outerShdw>
                </a:effectLst>
              </a:rPr>
              <a:t>。</a:t>
            </a:r>
            <a:endParaRPr lang="zh-TW" altLang="en-US" sz="2200" b="1" spc="150" dirty="0">
              <a:ln w="11430"/>
              <a:solidFill>
                <a:sysClr val="windowText" lastClr="000000"/>
              </a:solidFill>
              <a:effectLst>
                <a:outerShdw blurRad="25400" algn="tl" rotWithShape="0">
                  <a:srgbClr val="000000">
                    <a:alpha val="43000"/>
                  </a:srgbClr>
                </a:outerShdw>
              </a:effectLst>
            </a:endParaRPr>
          </a:p>
        </p:txBody>
      </p:sp>
      <p:sp>
        <p:nvSpPr>
          <p:cNvPr id="10" name="文字方塊 9"/>
          <p:cNvSpPr txBox="1"/>
          <p:nvPr/>
        </p:nvSpPr>
        <p:spPr>
          <a:xfrm>
            <a:off x="57151" y="1139032"/>
            <a:ext cx="3131840"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FF0066"/>
                </a:solidFill>
                <a:effectLst>
                  <a:outerShdw blurRad="25400" algn="tl" rotWithShape="0">
                    <a:srgbClr val="000000">
                      <a:alpha val="43000"/>
                    </a:srgbClr>
                  </a:outerShdw>
                </a:effectLst>
              </a:rPr>
              <a:t>依產品的改進分類為：</a:t>
            </a:r>
            <a:endParaRPr lang="zh-TW" altLang="en-US" sz="2400" b="1" spc="150" dirty="0">
              <a:ln w="11430"/>
              <a:solidFill>
                <a:srgbClr val="FF0066"/>
              </a:solidFill>
              <a:effectLst>
                <a:outerShdw blurRad="25400" algn="tl" rotWithShape="0">
                  <a:srgbClr val="000000">
                    <a:alpha val="43000"/>
                  </a:srgbClr>
                </a:outerShdw>
              </a:effectLst>
            </a:endParaRPr>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1622" r="3120" b="7660"/>
          <a:stretch/>
        </p:blipFill>
        <p:spPr bwMode="auto">
          <a:xfrm>
            <a:off x="824251" y="4501832"/>
            <a:ext cx="1452114" cy="135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61207" y="5915591"/>
            <a:ext cx="2941831"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微軟視窗</a:t>
            </a:r>
            <a:r>
              <a:rPr lang="zh-TW" altLang="zh-TW" sz="2000" b="1" spc="150" dirty="0" smtClean="0">
                <a:ln w="11430"/>
                <a:solidFill>
                  <a:srgbClr val="002060"/>
                </a:solidFill>
                <a:effectLst>
                  <a:outerShdw blurRad="25400" algn="tl" rotWithShape="0">
                    <a:srgbClr val="000000">
                      <a:alpha val="43000"/>
                    </a:srgbClr>
                  </a:outerShdw>
                </a:effectLst>
              </a:rPr>
              <a:t>軟體</a:t>
            </a:r>
            <a:r>
              <a:rPr lang="zh-TW" altLang="en-US" sz="2000" b="1" spc="150" dirty="0" smtClean="0">
                <a:ln w="11430"/>
                <a:solidFill>
                  <a:srgbClr val="002060"/>
                </a:solidFill>
                <a:effectLst>
                  <a:outerShdw blurRad="25400" algn="tl" rotWithShape="0">
                    <a:srgbClr val="000000">
                      <a:alpha val="43000"/>
                    </a:srgbClr>
                  </a:outerShdw>
                </a:effectLst>
              </a:rPr>
              <a:t>的</a:t>
            </a:r>
            <a:r>
              <a:rPr lang="zh-TW" altLang="zh-TW" sz="2000" b="1" spc="150" dirty="0" smtClean="0">
                <a:ln w="11430"/>
                <a:solidFill>
                  <a:srgbClr val="002060"/>
                </a:solidFill>
                <a:effectLst>
                  <a:outerShdw blurRad="25400" algn="tl" rotWithShape="0">
                    <a:srgbClr val="000000">
                      <a:alpha val="43000"/>
                    </a:srgbClr>
                  </a:outerShdw>
                </a:effectLst>
              </a:rPr>
              <a:t>更新</a:t>
            </a:r>
            <a:r>
              <a:rPr lang="zh-TW" altLang="en-US" sz="2000" b="1" spc="150" dirty="0" smtClean="0">
                <a:ln w="11430"/>
                <a:solidFill>
                  <a:srgbClr val="002060"/>
                </a:solidFill>
                <a:effectLst>
                  <a:outerShdw blurRad="25400" algn="tl" rotWithShape="0">
                    <a:srgbClr val="000000">
                      <a:alpha val="43000"/>
                    </a:srgbClr>
                  </a:outerShdw>
                </a:effectLst>
              </a:rPr>
              <a:t>。</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14033" r="13255"/>
          <a:stretch/>
        </p:blipFill>
        <p:spPr bwMode="auto">
          <a:xfrm>
            <a:off x="3779912" y="4486473"/>
            <a:ext cx="1846570" cy="14720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671753" y="6115646"/>
            <a:ext cx="2666114"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例如：按鍵式</a:t>
            </a:r>
            <a:r>
              <a:rPr lang="zh-TW" altLang="zh-TW" sz="2000" b="1" spc="150" dirty="0" smtClean="0">
                <a:ln w="11430"/>
                <a:solidFill>
                  <a:srgbClr val="002060"/>
                </a:solidFill>
                <a:effectLst>
                  <a:outerShdw blurRad="25400" algn="tl" rotWithShape="0">
                    <a:srgbClr val="000000">
                      <a:alpha val="43000"/>
                    </a:srgbClr>
                  </a:outerShdw>
                </a:effectLst>
              </a:rPr>
              <a:t>電</a:t>
            </a:r>
            <a:r>
              <a:rPr lang="zh-TW" altLang="en-US" sz="2000" b="1" spc="150" dirty="0" smtClean="0">
                <a:ln w="11430"/>
                <a:solidFill>
                  <a:srgbClr val="002060"/>
                </a:solidFill>
                <a:effectLst>
                  <a:outerShdw blurRad="25400" algn="tl" rotWithShape="0">
                    <a:srgbClr val="000000">
                      <a:alpha val="43000"/>
                    </a:srgbClr>
                  </a:outerShdw>
                </a:effectLst>
              </a:rPr>
              <a:t>話。</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5203" y="4505408"/>
            <a:ext cx="1355972" cy="18102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6808668" y="6373952"/>
            <a:ext cx="1935145" cy="369332"/>
          </a:xfrm>
          <a:prstGeom prst="rect">
            <a:avLst/>
          </a:prstGeom>
          <a:solidFill>
            <a:schemeClr val="bg1"/>
          </a:solidFill>
        </p:spPr>
        <p:txBody>
          <a:bodyPr wrap="none">
            <a:spAutoFit/>
            <a:scene3d>
              <a:camera prst="orthographicFront"/>
              <a:lightRig rig="soft" dir="t">
                <a:rot lat="0" lon="0" rev="10800000"/>
              </a:lightRig>
            </a:scene3d>
            <a:sp3d>
              <a:bevelT w="27940" h="12700"/>
              <a:contourClr>
                <a:srgbClr val="DDDDDD"/>
              </a:contourClr>
            </a:sp3d>
          </a:bodyPr>
          <a:lstStyle/>
          <a:p>
            <a:r>
              <a:rPr lang="zh-TW" altLang="en-US" b="1" spc="150" dirty="0" smtClean="0">
                <a:ln w="11430"/>
                <a:solidFill>
                  <a:srgbClr val="002060"/>
                </a:solidFill>
                <a:effectLst>
                  <a:outerShdw blurRad="25400" algn="tl" rotWithShape="0">
                    <a:srgbClr val="000000">
                      <a:alpha val="43000"/>
                    </a:srgbClr>
                  </a:outerShdw>
                </a:effectLst>
              </a:rPr>
              <a:t>例如</a:t>
            </a:r>
            <a:r>
              <a:rPr lang="zh-TW" altLang="en-US" b="1" spc="150" dirty="0">
                <a:ln w="11430"/>
                <a:solidFill>
                  <a:srgbClr val="002060"/>
                </a:solidFill>
                <a:effectLst>
                  <a:outerShdw blurRad="25400" algn="tl" rotWithShape="0">
                    <a:srgbClr val="000000">
                      <a:alpha val="43000"/>
                    </a:srgbClr>
                  </a:outerShdw>
                </a:effectLst>
              </a:rPr>
              <a:t>：</a:t>
            </a:r>
            <a:r>
              <a:rPr lang="zh-TW" altLang="zh-TW" b="1" spc="150" dirty="0" smtClean="0">
                <a:ln w="11430"/>
                <a:solidFill>
                  <a:srgbClr val="002060"/>
                </a:solidFill>
                <a:effectLst>
                  <a:outerShdw blurRad="25400" algn="tl" rotWithShape="0">
                    <a:srgbClr val="000000">
                      <a:alpha val="43000"/>
                    </a:srgbClr>
                  </a:outerShdw>
                </a:effectLst>
              </a:rPr>
              <a:t>電子書</a:t>
            </a:r>
            <a:r>
              <a:rPr lang="zh-TW" altLang="en-US" b="1" spc="150" dirty="0" smtClean="0">
                <a:ln w="11430"/>
                <a:solidFill>
                  <a:srgbClr val="002060"/>
                </a:solidFill>
                <a:effectLst>
                  <a:outerShdw blurRad="25400" algn="tl" rotWithShape="0">
                    <a:srgbClr val="000000">
                      <a:alpha val="43000"/>
                    </a:srgbClr>
                  </a:outerShdw>
                </a:effectLst>
              </a:rPr>
              <a:t>。</a:t>
            </a:r>
            <a:endParaRPr lang="zh-TW" altLang="en-US"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9490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graphicEl>
                                              <a:dgm id="{EED14A4F-01BE-4F21-A7F0-15596D064B20}"/>
                                            </p:graphicEl>
                                          </p:spTgt>
                                        </p:tgtEl>
                                        <p:attrNameLst>
                                          <p:attrName>style.visibility</p:attrName>
                                        </p:attrNameLst>
                                      </p:cBhvr>
                                      <p:to>
                                        <p:strVal val="visible"/>
                                      </p:to>
                                    </p:set>
                                    <p:animEffect transition="in" filter="wipe(up)">
                                      <p:cBhvr>
                                        <p:cTn id="7" dur="500"/>
                                        <p:tgtEl>
                                          <p:spTgt spid="6">
                                            <p:graphicEl>
                                              <a:dgm id="{EED14A4F-01BE-4F21-A7F0-15596D064B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A5A611D5-1F79-4F44-940C-A434CE158C3A}"/>
                                            </p:graphicEl>
                                          </p:spTgt>
                                        </p:tgtEl>
                                        <p:attrNameLst>
                                          <p:attrName>style.visibility</p:attrName>
                                        </p:attrNameLst>
                                      </p:cBhvr>
                                      <p:to>
                                        <p:strVal val="visible"/>
                                      </p:to>
                                    </p:set>
                                    <p:animEffect transition="in" filter="wipe(up)">
                                      <p:cBhvr>
                                        <p:cTn id="12" dur="500"/>
                                        <p:tgtEl>
                                          <p:spTgt spid="6">
                                            <p:graphicEl>
                                              <a:dgm id="{A5A611D5-1F79-4F44-940C-A434CE158C3A}"/>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6">
                                            <p:graphicEl>
                                              <a:dgm id="{458A42EC-3FDA-4976-A451-9A43DC033816}"/>
                                            </p:graphicEl>
                                          </p:spTgt>
                                        </p:tgtEl>
                                        <p:attrNameLst>
                                          <p:attrName>style.visibility</p:attrName>
                                        </p:attrNameLst>
                                      </p:cBhvr>
                                      <p:to>
                                        <p:strVal val="visible"/>
                                      </p:to>
                                    </p:set>
                                    <p:animEffect transition="in" filter="wipe(up)">
                                      <p:cBhvr>
                                        <p:cTn id="15" dur="500"/>
                                        <p:tgtEl>
                                          <p:spTgt spid="6">
                                            <p:graphicEl>
                                              <a:dgm id="{458A42EC-3FDA-4976-A451-9A43DC033816}"/>
                                            </p:graphicEl>
                                          </p:spTgt>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randombar(horizontal)">
                                      <p:cBhvr>
                                        <p:cTn id="23" dur="500"/>
                                        <p:tgtEl>
                                          <p:spTgt spid="102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
                                            <p:graphicEl>
                                              <a:dgm id="{2BF03245-BACF-4AE0-A64D-419E91C3BCC3}"/>
                                            </p:graphicEl>
                                          </p:spTgt>
                                        </p:tgtEl>
                                        <p:attrNameLst>
                                          <p:attrName>style.visibility</p:attrName>
                                        </p:attrNameLst>
                                      </p:cBhvr>
                                      <p:to>
                                        <p:strVal val="visible"/>
                                      </p:to>
                                    </p:set>
                                    <p:animEffect transition="in" filter="wipe(up)">
                                      <p:cBhvr>
                                        <p:cTn id="31" dur="500"/>
                                        <p:tgtEl>
                                          <p:spTgt spid="6">
                                            <p:graphicEl>
                                              <a:dgm id="{2BF03245-BACF-4AE0-A64D-419E91C3BCC3}"/>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6">
                                            <p:graphicEl>
                                              <a:dgm id="{36E93B8B-B732-406F-AF71-D97E890ECABB}"/>
                                            </p:graphicEl>
                                          </p:spTgt>
                                        </p:tgtEl>
                                        <p:attrNameLst>
                                          <p:attrName>style.visibility</p:attrName>
                                        </p:attrNameLst>
                                      </p:cBhvr>
                                      <p:to>
                                        <p:strVal val="visible"/>
                                      </p:to>
                                    </p:set>
                                    <p:animEffect transition="in" filter="wipe(up)">
                                      <p:cBhvr>
                                        <p:cTn id="34" dur="500"/>
                                        <p:tgtEl>
                                          <p:spTgt spid="6">
                                            <p:graphicEl>
                                              <a:dgm id="{36E93B8B-B732-406F-AF71-D97E890ECABB}"/>
                                            </p:graphicEl>
                                          </p:spTgt>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childTnLst>
                          </p:cTn>
                        </p:par>
                        <p:par>
                          <p:cTn id="39" fill="hold">
                            <p:stCondLst>
                              <p:cond delay="1000"/>
                            </p:stCondLst>
                            <p:childTnLst>
                              <p:par>
                                <p:cTn id="40" presetID="14" presetClass="entr" presetSubtype="10" fill="hold" nodeType="after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randombar(horizontal)">
                                      <p:cBhvr>
                                        <p:cTn id="42" dur="500"/>
                                        <p:tgtEl>
                                          <p:spTgt spid="102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6">
                                            <p:graphicEl>
                                              <a:dgm id="{6E095DEC-94A5-452C-830E-6FF27846CDC4}"/>
                                            </p:graphicEl>
                                          </p:spTgt>
                                        </p:tgtEl>
                                        <p:attrNameLst>
                                          <p:attrName>style.visibility</p:attrName>
                                        </p:attrNameLst>
                                      </p:cBhvr>
                                      <p:to>
                                        <p:strVal val="visible"/>
                                      </p:to>
                                    </p:set>
                                    <p:animEffect transition="in" filter="wipe(up)">
                                      <p:cBhvr>
                                        <p:cTn id="50" dur="500"/>
                                        <p:tgtEl>
                                          <p:spTgt spid="6">
                                            <p:graphicEl>
                                              <a:dgm id="{6E095DEC-94A5-452C-830E-6FF27846CDC4}"/>
                                            </p:graphicEl>
                                          </p:spTgt>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6">
                                            <p:graphicEl>
                                              <a:dgm id="{84EDD4A7-7EF6-495F-A4B5-7FABB859FB80}"/>
                                            </p:graphicEl>
                                          </p:spTgt>
                                        </p:tgtEl>
                                        <p:attrNameLst>
                                          <p:attrName>style.visibility</p:attrName>
                                        </p:attrNameLst>
                                      </p:cBhvr>
                                      <p:to>
                                        <p:strVal val="visible"/>
                                      </p:to>
                                    </p:set>
                                    <p:animEffect transition="in" filter="wipe(up)">
                                      <p:cBhvr>
                                        <p:cTn id="53" dur="500"/>
                                        <p:tgtEl>
                                          <p:spTgt spid="6">
                                            <p:graphicEl>
                                              <a:dgm id="{84EDD4A7-7EF6-495F-A4B5-7FABB859FB80}"/>
                                            </p:graphicEl>
                                          </p:spTgt>
                                        </p:tgtEl>
                                      </p:cBhvr>
                                    </p:animEffect>
                                  </p:childTnLst>
                                </p:cTn>
                              </p:par>
                            </p:childTnLst>
                          </p:cTn>
                        </p:par>
                        <p:par>
                          <p:cTn id="54" fill="hold">
                            <p:stCondLst>
                              <p:cond delay="500"/>
                            </p:stCondLst>
                            <p:childTnLst>
                              <p:par>
                                <p:cTn id="55" presetID="14" presetClass="entr" presetSubtype="1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childTnLst>
                          </p:cTn>
                        </p:par>
                        <p:par>
                          <p:cTn id="58" fill="hold">
                            <p:stCondLst>
                              <p:cond delay="1000"/>
                            </p:stCondLst>
                            <p:childTnLst>
                              <p:par>
                                <p:cTn id="59" presetID="14" presetClass="entr" presetSubtype="10" fill="hold" nodeType="afterEffect">
                                  <p:stCondLst>
                                    <p:cond delay="0"/>
                                  </p:stCondLst>
                                  <p:childTnLst>
                                    <p:set>
                                      <p:cBhvr>
                                        <p:cTn id="60" dur="1" fill="hold">
                                          <p:stCondLst>
                                            <p:cond delay="0"/>
                                          </p:stCondLst>
                                        </p:cTn>
                                        <p:tgtEl>
                                          <p:spTgt spid="1028"/>
                                        </p:tgtEl>
                                        <p:attrNameLst>
                                          <p:attrName>style.visibility</p:attrName>
                                        </p:attrNameLst>
                                      </p:cBhvr>
                                      <p:to>
                                        <p:strVal val="visible"/>
                                      </p:to>
                                    </p:set>
                                    <p:animEffect transition="in" filter="randombar(horizontal)">
                                      <p:cBhvr>
                                        <p:cTn id="61" dur="500"/>
                                        <p:tgtEl>
                                          <p:spTgt spid="1028"/>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randombar(horizontal)">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AtOnce"/>
        </p:bldSub>
      </p:bldGraphic>
      <p:bldP spid="7" grpId="0"/>
      <p:bldP spid="8" grpId="0"/>
      <p:bldP spid="9" grpId="0"/>
      <p:bldP spid="3" grpId="0"/>
      <p:bldP spid="11"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036496" cy="1052736"/>
          </a:xfrm>
        </p:spPr>
        <p:txBody>
          <a:bodyPr>
            <a:noAutofit/>
          </a:bodyPr>
          <a:lstStyle/>
          <a:p>
            <a:r>
              <a:rPr lang="en-US" altLang="zh-TW"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9.6.2 </a:t>
            </a:r>
            <a:r>
              <a:rPr lang="zh-TW"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產品生命週期各期的特性與行銷策略</a:t>
            </a:r>
            <a:endParaRPr lang="zh-TW" altLang="en-US" sz="3600"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30</a:t>
            </a:fld>
            <a:endParaRPr lang="zh-TW" altLang="en-US" dirty="0"/>
          </a:p>
        </p:txBody>
      </p:sp>
      <p:pic>
        <p:nvPicPr>
          <p:cNvPr id="6" name="Picture 4" descr="h8yh89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0"/>
            <a:ext cx="487521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2986088" y="57150"/>
            <a:ext cx="1009848" cy="6684218"/>
          </a:xfrm>
          <a:prstGeom prst="rect">
            <a:avLst/>
          </a:prstGeom>
          <a:noFill/>
          <a:ln w="57150">
            <a:solidFill>
              <a:srgbClr val="FF006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8" name="矩形 7"/>
          <p:cNvSpPr/>
          <p:nvPr/>
        </p:nvSpPr>
        <p:spPr>
          <a:xfrm>
            <a:off x="3972322" y="57150"/>
            <a:ext cx="1009848" cy="6684218"/>
          </a:xfrm>
          <a:prstGeom prst="rect">
            <a:avLst/>
          </a:prstGeom>
          <a:noFill/>
          <a:ln w="5715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9" name="矩形 8"/>
          <p:cNvSpPr/>
          <p:nvPr/>
        </p:nvSpPr>
        <p:spPr>
          <a:xfrm>
            <a:off x="4896247" y="42863"/>
            <a:ext cx="1009848" cy="6736605"/>
          </a:xfrm>
          <a:prstGeom prst="rect">
            <a:avLst/>
          </a:prstGeom>
          <a:noFill/>
          <a:ln w="57150">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10" name="矩形 9"/>
          <p:cNvSpPr/>
          <p:nvPr/>
        </p:nvSpPr>
        <p:spPr>
          <a:xfrm>
            <a:off x="5892402" y="19472"/>
            <a:ext cx="1009848" cy="6736605"/>
          </a:xfrm>
          <a:prstGeom prst="rect">
            <a:avLst/>
          </a:prstGeom>
          <a:noFill/>
          <a:ln w="57150">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78974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250"/>
                                        <p:tgtEl>
                                          <p:spTgt spid="7"/>
                                        </p:tgtEl>
                                      </p:cBhvr>
                                    </p:animEffect>
                                    <p:set>
                                      <p:cBhvr>
                                        <p:cTn id="19" dur="1" fill="hold">
                                          <p:stCondLst>
                                            <p:cond delay="249"/>
                                          </p:stCondLst>
                                        </p:cTn>
                                        <p:tgtEl>
                                          <p:spTgt spid="7"/>
                                        </p:tgtEl>
                                        <p:attrNameLst>
                                          <p:attrName>style.visibility</p:attrName>
                                        </p:attrNameLst>
                                      </p:cBhvr>
                                      <p:to>
                                        <p:strVal val="hidden"/>
                                      </p:to>
                                    </p:set>
                                  </p:childTnLst>
                                </p:cTn>
                              </p:par>
                              <p:par>
                                <p:cTn id="20" presetID="22"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250"/>
                                        <p:tgtEl>
                                          <p:spTgt spid="8"/>
                                        </p:tgtEl>
                                      </p:cBhvr>
                                    </p:animEffect>
                                    <p:set>
                                      <p:cBhvr>
                                        <p:cTn id="27" dur="1" fill="hold">
                                          <p:stCondLst>
                                            <p:cond delay="249"/>
                                          </p:stCondLst>
                                        </p:cTn>
                                        <p:tgtEl>
                                          <p:spTgt spid="8"/>
                                        </p:tgtEl>
                                        <p:attrNameLst>
                                          <p:attrName>style.visibility</p:attrName>
                                        </p:attrNameLst>
                                      </p:cBhvr>
                                      <p:to>
                                        <p:strVal val="hidden"/>
                                      </p:to>
                                    </p:set>
                                  </p:childTnLst>
                                </p:cTn>
                              </p:par>
                              <p:par>
                                <p:cTn id="28" presetID="22" presetClass="entr" presetSubtype="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50"/>
                                        <p:tgtEl>
                                          <p:spTgt spid="9"/>
                                        </p:tgtEl>
                                      </p:cBhvr>
                                    </p:animEffect>
                                    <p:set>
                                      <p:cBhvr>
                                        <p:cTn id="35" dur="1" fill="hold">
                                          <p:stCondLst>
                                            <p:cond delay="249"/>
                                          </p:stCondLst>
                                        </p:cTn>
                                        <p:tgtEl>
                                          <p:spTgt spid="9"/>
                                        </p:tgtEl>
                                        <p:attrNameLst>
                                          <p:attrName>style.visibility</p:attrName>
                                        </p:attrNameLst>
                                      </p:cBhvr>
                                      <p:to>
                                        <p:strVal val="hidden"/>
                                      </p:to>
                                    </p:set>
                                  </p:childTnLst>
                                </p:cTn>
                              </p:par>
                              <p:par>
                                <p:cTn id="36" presetID="22" presetClass="entr" presetSubtype="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836712"/>
          </a:xfrm>
        </p:spPr>
        <p:txBody>
          <a:bodyPr>
            <a:normAutofit/>
          </a:bodyPr>
          <a:lstStyle/>
          <a:p>
            <a:r>
              <a:rPr lang="en-US" altLang="zh-TW"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9.6.3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產品生命週期的更新</a:t>
            </a:r>
            <a:endParaRPr lang="zh-TW" altLang="en-US" sz="4000" dirty="0"/>
          </a:p>
        </p:txBody>
      </p:sp>
      <p:sp>
        <p:nvSpPr>
          <p:cNvPr id="4" name="日期版面配置區 3"/>
          <p:cNvSpPr>
            <a:spLocks noGrp="1"/>
          </p:cNvSpPr>
          <p:nvPr>
            <p:ph type="dt" sz="half" idx="10"/>
          </p:nvPr>
        </p:nvSpPr>
        <p:spPr/>
        <p:txBody>
          <a:bodyPr/>
          <a:lstStyle/>
          <a:p>
            <a:r>
              <a:rPr lang="zh-TW" altLang="en-US" dirty="0" smtClean="0"/>
              <a:t>行銷管理   </a:t>
            </a:r>
            <a:r>
              <a:rPr lang="en-US" altLang="zh-TW" dirty="0" smtClean="0"/>
              <a:t>Chapter 9   </a:t>
            </a:r>
            <a:r>
              <a:rPr lang="zh-TW" altLang="en-US" dirty="0" smtClean="0"/>
              <a:t>新產品開發與產品生命週期</a:t>
            </a:r>
            <a:endParaRPr lang="zh-TW" altLang="en-US" dirty="0"/>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31</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249984088"/>
              </p:ext>
            </p:extLst>
          </p:nvPr>
        </p:nvGraphicFramePr>
        <p:xfrm>
          <a:off x="107503" y="908720"/>
          <a:ext cx="8965059" cy="1584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38000" b="37333"/>
          <a:stretch/>
        </p:blipFill>
        <p:spPr bwMode="auto">
          <a:xfrm>
            <a:off x="179512" y="2643187"/>
            <a:ext cx="2143125" cy="5286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87485" y="3284984"/>
            <a:ext cx="2382565" cy="70788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黑人牙膏鼓勵消費者多刷牙</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2051"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27333" t="2962" r="29334" b="2960"/>
          <a:stretch/>
        </p:blipFill>
        <p:spPr bwMode="auto">
          <a:xfrm>
            <a:off x="2540923" y="2564904"/>
            <a:ext cx="806941" cy="1751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3357017" y="2779136"/>
            <a:ext cx="1348120" cy="132343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嬌生的嬰兒洗髮精打入成人市場</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2053" name="Picture 5"/>
          <p:cNvPicPr>
            <a:picLocks noChangeAspect="1" noChangeArrowheads="1"/>
          </p:cNvPicPr>
          <p:nvPr/>
        </p:nvPicPr>
        <p:blipFill rotWithShape="1">
          <a:blip r:embed="rId10">
            <a:extLst>
              <a:ext uri="{28A0092B-C50C-407E-A947-70E740481C1C}">
                <a14:useLocalDpi xmlns:a14="http://schemas.microsoft.com/office/drawing/2010/main" val="0"/>
              </a:ext>
            </a:extLst>
          </a:blip>
          <a:srcRect l="11290" t="4873" r="10887" b="5238"/>
          <a:stretch/>
        </p:blipFill>
        <p:spPr bwMode="auto">
          <a:xfrm>
            <a:off x="5025508" y="2511592"/>
            <a:ext cx="1469311" cy="12409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004048" y="3826176"/>
            <a:ext cx="1800200" cy="70788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摩斯漢堡將米做成漢堡</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2054" name="Picture 6"/>
          <p:cNvPicPr>
            <a:picLocks noChangeAspect="1" noChangeArrowheads="1"/>
          </p:cNvPicPr>
          <p:nvPr/>
        </p:nvPicPr>
        <p:blipFill rotWithShape="1">
          <a:blip r:embed="rId11">
            <a:extLst>
              <a:ext uri="{28A0092B-C50C-407E-A947-70E740481C1C}">
                <a14:useLocalDpi xmlns:a14="http://schemas.microsoft.com/office/drawing/2010/main" val="0"/>
              </a:ext>
            </a:extLst>
          </a:blip>
          <a:srcRect l="10305" r="10050"/>
          <a:stretch/>
        </p:blipFill>
        <p:spPr bwMode="auto">
          <a:xfrm>
            <a:off x="6804248" y="2564904"/>
            <a:ext cx="857250" cy="1647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a:off x="7772401" y="2468967"/>
            <a:ext cx="1371599" cy="255454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京都念慈庵川貝</a:t>
            </a:r>
            <a:r>
              <a:rPr lang="zh-TW" altLang="zh-TW" sz="2000" b="1" spc="150" dirty="0" smtClean="0">
                <a:ln w="11430"/>
                <a:solidFill>
                  <a:srgbClr val="002060"/>
                </a:solidFill>
                <a:effectLst>
                  <a:outerShdw blurRad="25400" algn="tl" rotWithShape="0">
                    <a:srgbClr val="000000">
                      <a:alpha val="43000"/>
                    </a:srgbClr>
                  </a:outerShdw>
                </a:effectLst>
              </a:rPr>
              <a:t>枇杷膏強調</a:t>
            </a:r>
            <a:r>
              <a:rPr lang="zh-TW" altLang="zh-TW" sz="2000" b="1" spc="150" dirty="0">
                <a:ln w="11430"/>
                <a:solidFill>
                  <a:srgbClr val="002060"/>
                </a:solidFill>
                <a:effectLst>
                  <a:outerShdw blurRad="25400" algn="tl" rotWithShape="0">
                    <a:srgbClr val="000000">
                      <a:alpha val="43000"/>
                    </a:srgbClr>
                  </a:outerShdw>
                </a:effectLst>
              </a:rPr>
              <a:t>可以加入熱水來沖泡飲用，當成養生產品。</a:t>
            </a:r>
          </a:p>
        </p:txBody>
      </p:sp>
      <p:graphicFrame>
        <p:nvGraphicFramePr>
          <p:cNvPr id="16" name="內容版面配置區 5"/>
          <p:cNvGraphicFramePr>
            <a:graphicFrameLocks/>
          </p:cNvGraphicFramePr>
          <p:nvPr>
            <p:extLst>
              <p:ext uri="{D42A27DB-BD31-4B8C-83A1-F6EECF244321}">
                <p14:modId xmlns:p14="http://schemas.microsoft.com/office/powerpoint/2010/main" val="1024575748"/>
              </p:ext>
            </p:extLst>
          </p:nvPr>
        </p:nvGraphicFramePr>
        <p:xfrm>
          <a:off x="222607" y="4528953"/>
          <a:ext cx="8965059" cy="102888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矩形 10"/>
          <p:cNvSpPr/>
          <p:nvPr/>
        </p:nvSpPr>
        <p:spPr>
          <a:xfrm>
            <a:off x="338958" y="5634384"/>
            <a:ext cx="3203798"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2060"/>
                </a:solidFill>
                <a:effectLst>
                  <a:outerShdw blurRad="25400" algn="tl" rotWithShape="0">
                    <a:srgbClr val="000000">
                      <a:alpha val="43000"/>
                    </a:srgbClr>
                  </a:outerShdw>
                </a:effectLst>
              </a:rPr>
              <a:t>旅</a:t>
            </a:r>
            <a:r>
              <a:rPr lang="zh-TW" altLang="zh-TW" sz="2000" b="1" spc="150" dirty="0" smtClean="0">
                <a:ln w="11430"/>
                <a:solidFill>
                  <a:srgbClr val="002060"/>
                </a:solidFill>
                <a:effectLst>
                  <a:outerShdw blurRad="25400" algn="tl" rotWithShape="0">
                    <a:srgbClr val="000000">
                      <a:alpha val="43000"/>
                    </a:srgbClr>
                  </a:outerShdw>
                </a:effectLst>
              </a:rPr>
              <a:t>遊</a:t>
            </a:r>
            <a:r>
              <a:rPr lang="zh-TW" altLang="zh-TW" sz="2000" b="1" spc="150" dirty="0">
                <a:ln w="11430"/>
                <a:solidFill>
                  <a:srgbClr val="002060"/>
                </a:solidFill>
                <a:effectLst>
                  <a:outerShdw blurRad="25400" algn="tl" rotWithShape="0">
                    <a:srgbClr val="000000">
                      <a:alpha val="43000"/>
                    </a:srgbClr>
                  </a:outerShdw>
                </a:effectLst>
              </a:rPr>
              <a:t>產品原先是以實體通路為主，現在紛紛開拓網路和電視購物的銷售管道。</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2055" name="Picture 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671343" y="5623203"/>
            <a:ext cx="620268" cy="116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4513668" y="5695926"/>
            <a:ext cx="1498492" cy="101566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櫻桃可口可樂的新口味</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3" name="矩形 12"/>
          <p:cNvSpPr/>
          <p:nvPr/>
        </p:nvSpPr>
        <p:spPr>
          <a:xfrm>
            <a:off x="6275679" y="5638408"/>
            <a:ext cx="2844285" cy="101566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自行車從交通工具重新定位為一種休閒</a:t>
            </a:r>
            <a:r>
              <a:rPr lang="zh-TW" altLang="zh-TW" sz="2000" b="1" spc="150" dirty="0" smtClean="0">
                <a:ln w="11430"/>
                <a:solidFill>
                  <a:srgbClr val="002060"/>
                </a:solidFill>
                <a:effectLst>
                  <a:outerShdw blurRad="25400" algn="tl" rotWithShape="0">
                    <a:srgbClr val="000000">
                      <a:alpha val="43000"/>
                    </a:srgbClr>
                  </a:outerShdw>
                </a:effectLst>
              </a:rPr>
              <a:t>工具</a:t>
            </a:r>
            <a:r>
              <a:rPr lang="zh-TW" altLang="en-US" sz="2000" b="1" spc="150" dirty="0" smtClean="0">
                <a:ln w="11430"/>
                <a:solidFill>
                  <a:srgbClr val="002060"/>
                </a:solidFill>
                <a:effectLst>
                  <a:outerShdw blurRad="25400" algn="tl" rotWithShape="0">
                    <a:srgbClr val="000000">
                      <a:alpha val="43000"/>
                    </a:srgbClr>
                  </a:outerShdw>
                </a:effectLst>
              </a:rPr>
              <a:t>。</a:t>
            </a:r>
            <a:endParaRPr lang="zh-TW" altLang="en-US" sz="20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08934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19" dur="500"/>
                                        <p:tgtEl>
                                          <p:spTgt spid="6">
                                            <p:graphicEl>
                                              <a:dgm id="{FA2DFF8C-377F-46BC-B51A-AE7A5145C0B7}"/>
                                            </p:graphicEl>
                                          </p:spTgt>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randombar(horizontal)">
                                      <p:cBhvr>
                                        <p:cTn id="23" dur="500"/>
                                        <p:tgtEl>
                                          <p:spTgt spid="205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31" dur="500"/>
                                        <p:tgtEl>
                                          <p:spTgt spid="6">
                                            <p:graphicEl>
                                              <a:dgm id="{B147493B-2ACF-4210-A434-F82BF65829C3}"/>
                                            </p:graphicEl>
                                          </p:spTgt>
                                        </p:tgtEl>
                                      </p:cBhvr>
                                    </p:animEffect>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randombar(horizontal)">
                                      <p:cBhvr>
                                        <p:cTn id="35" dur="500"/>
                                        <p:tgtEl>
                                          <p:spTgt spid="205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43" dur="500"/>
                                        <p:tgtEl>
                                          <p:spTgt spid="6">
                                            <p:graphicEl>
                                              <a:dgm id="{5A976926-F4C1-4A14-B3EE-713C690953DE}"/>
                                            </p:graphicEl>
                                          </p:spTgt>
                                        </p:tgtEl>
                                      </p:cBhvr>
                                    </p:animEffect>
                                  </p:childTnLst>
                                </p:cTn>
                              </p:par>
                            </p:childTnLst>
                          </p:cTn>
                        </p:par>
                        <p:par>
                          <p:cTn id="44" fill="hold">
                            <p:stCondLst>
                              <p:cond delay="500"/>
                            </p:stCondLst>
                            <p:childTnLst>
                              <p:par>
                                <p:cTn id="45" presetID="14" presetClass="entr" presetSubtype="10" fill="hold" nodeType="afterEffect">
                                  <p:stCondLst>
                                    <p:cond delay="0"/>
                                  </p:stCondLst>
                                  <p:childTnLst>
                                    <p:set>
                                      <p:cBhvr>
                                        <p:cTn id="46" dur="1" fill="hold">
                                          <p:stCondLst>
                                            <p:cond delay="0"/>
                                          </p:stCondLst>
                                        </p:cTn>
                                        <p:tgtEl>
                                          <p:spTgt spid="2054"/>
                                        </p:tgtEl>
                                        <p:attrNameLst>
                                          <p:attrName>style.visibility</p:attrName>
                                        </p:attrNameLst>
                                      </p:cBhvr>
                                      <p:to>
                                        <p:strVal val="visible"/>
                                      </p:to>
                                    </p:set>
                                    <p:animEffect transition="in" filter="randombar(horizontal)">
                                      <p:cBhvr>
                                        <p:cTn id="47" dur="500"/>
                                        <p:tgtEl>
                                          <p:spTgt spid="205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randombar(horizont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250"/>
                                        <p:tgtEl>
                                          <p:spTgt spid="10"/>
                                        </p:tgtEl>
                                      </p:cBhvr>
                                    </p:animEffect>
                                    <p:set>
                                      <p:cBhvr>
                                        <p:cTn id="55" dur="1" fill="hold">
                                          <p:stCondLst>
                                            <p:cond delay="249"/>
                                          </p:stCondLst>
                                        </p:cTn>
                                        <p:tgtEl>
                                          <p:spTgt spid="10"/>
                                        </p:tgtEl>
                                        <p:attrNameLst>
                                          <p:attrName>style.visibility</p:attrName>
                                        </p:attrNameLst>
                                      </p:cBhvr>
                                      <p:to>
                                        <p:strVal val="hidden"/>
                                      </p:to>
                                    </p:set>
                                  </p:childTnLst>
                                </p:cTn>
                              </p:par>
                              <p:par>
                                <p:cTn id="56" presetID="14" presetClass="entr" presetSubtype="10" fill="hold" grpId="0" nodeType="withEffect">
                                  <p:stCondLst>
                                    <p:cond delay="0"/>
                                  </p:stCondLst>
                                  <p:childTnLst>
                                    <p:set>
                                      <p:cBhvr>
                                        <p:cTn id="57" dur="1" fill="hold">
                                          <p:stCondLst>
                                            <p:cond delay="0"/>
                                          </p:stCondLst>
                                        </p:cTn>
                                        <p:tgtEl>
                                          <p:spTgt spid="16">
                                            <p:graphicEl>
                                              <a:dgm id="{05542A5E-26ED-4234-8664-29E163BCDDA0}"/>
                                            </p:graphicEl>
                                          </p:spTgt>
                                        </p:tgtEl>
                                        <p:attrNameLst>
                                          <p:attrName>style.visibility</p:attrName>
                                        </p:attrNameLst>
                                      </p:cBhvr>
                                      <p:to>
                                        <p:strVal val="visible"/>
                                      </p:to>
                                    </p:set>
                                    <p:animEffect transition="in" filter="randombar(horizontal)">
                                      <p:cBhvr>
                                        <p:cTn id="58" dur="500"/>
                                        <p:tgtEl>
                                          <p:spTgt spid="16">
                                            <p:graphicEl>
                                              <a:dgm id="{05542A5E-26ED-4234-8664-29E163BCDDA0}"/>
                                            </p:graphicEl>
                                          </p:spTgt>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6">
                                            <p:graphicEl>
                                              <a:dgm id="{FA2DFF8C-377F-46BC-B51A-AE7A5145C0B7}"/>
                                            </p:graphicEl>
                                          </p:spTgt>
                                        </p:tgtEl>
                                        <p:attrNameLst>
                                          <p:attrName>style.visibility</p:attrName>
                                        </p:attrNameLst>
                                      </p:cBhvr>
                                      <p:to>
                                        <p:strVal val="visible"/>
                                      </p:to>
                                    </p:set>
                                    <p:animEffect transition="in" filter="randombar(horizontal)">
                                      <p:cBhvr>
                                        <p:cTn id="67" dur="500"/>
                                        <p:tgtEl>
                                          <p:spTgt spid="16">
                                            <p:graphicEl>
                                              <a:dgm id="{FA2DFF8C-377F-46BC-B51A-AE7A5145C0B7}"/>
                                            </p:graphicEl>
                                          </p:spTgt>
                                        </p:tgtEl>
                                      </p:cBhvr>
                                    </p:animEffect>
                                  </p:childTnLst>
                                </p:cTn>
                              </p:par>
                            </p:childTnLst>
                          </p:cTn>
                        </p:par>
                        <p:par>
                          <p:cTn id="68" fill="hold">
                            <p:stCondLst>
                              <p:cond delay="500"/>
                            </p:stCondLst>
                            <p:childTnLst>
                              <p:par>
                                <p:cTn id="69" presetID="14" presetClass="entr" presetSubtype="10" fill="hold" nodeType="afterEffect">
                                  <p:stCondLst>
                                    <p:cond delay="0"/>
                                  </p:stCondLst>
                                  <p:childTnLst>
                                    <p:set>
                                      <p:cBhvr>
                                        <p:cTn id="70" dur="1" fill="hold">
                                          <p:stCondLst>
                                            <p:cond delay="0"/>
                                          </p:stCondLst>
                                        </p:cTn>
                                        <p:tgtEl>
                                          <p:spTgt spid="2055"/>
                                        </p:tgtEl>
                                        <p:attrNameLst>
                                          <p:attrName>style.visibility</p:attrName>
                                        </p:attrNameLst>
                                      </p:cBhvr>
                                      <p:to>
                                        <p:strVal val="visible"/>
                                      </p:to>
                                    </p:set>
                                    <p:animEffect transition="in" filter="randombar(horizontal)">
                                      <p:cBhvr>
                                        <p:cTn id="71" dur="500"/>
                                        <p:tgtEl>
                                          <p:spTgt spid="2055"/>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randombar(horizontal)">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16">
                                            <p:graphicEl>
                                              <a:dgm id="{B147493B-2ACF-4210-A434-F82BF65829C3}"/>
                                            </p:graphicEl>
                                          </p:spTgt>
                                        </p:tgtEl>
                                        <p:attrNameLst>
                                          <p:attrName>style.visibility</p:attrName>
                                        </p:attrNameLst>
                                      </p:cBhvr>
                                      <p:to>
                                        <p:strVal val="visible"/>
                                      </p:to>
                                    </p:set>
                                    <p:animEffect transition="in" filter="randombar(horizontal)">
                                      <p:cBhvr>
                                        <p:cTn id="79" dur="500"/>
                                        <p:tgtEl>
                                          <p:spTgt spid="16">
                                            <p:graphicEl>
                                              <a:dgm id="{B147493B-2ACF-4210-A434-F82BF65829C3}"/>
                                            </p:graphicEl>
                                          </p:spTgt>
                                        </p:tgtEl>
                                      </p:cBhvr>
                                    </p:animEffect>
                                  </p:childTnLst>
                                </p:cTn>
                              </p:par>
                            </p:childTnLst>
                          </p:cTn>
                        </p:par>
                        <p:par>
                          <p:cTn id="80" fill="hold">
                            <p:stCondLst>
                              <p:cond delay="500"/>
                            </p:stCondLst>
                            <p:childTnLst>
                              <p:par>
                                <p:cTn id="81" presetID="14" presetClass="entr" presetSubtype="1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randombar(horizontal)">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p:bldP spid="8" grpId="0"/>
      <p:bldP spid="9" grpId="0"/>
      <p:bldP spid="10" grpId="0"/>
      <p:bldP spid="10" grpId="1"/>
      <p:bldGraphic spid="16" grpId="0" uiExpand="1">
        <p:bldSub>
          <a:bldDgm bld="one"/>
        </p:bldSub>
      </p:bldGraphic>
      <p:bldP spid="11" grpId="0" animBg="1"/>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a:bodyPr>
          <a:lstStyle/>
          <a:p>
            <a:r>
              <a:rPr lang="en-US" altLang="zh-TW"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9.6.4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產品生命週期各期的判定</a:t>
            </a:r>
            <a:endParaRPr lang="zh-TW" altLang="en-US" sz="4000" dirty="0"/>
          </a:p>
        </p:txBody>
      </p:sp>
      <p:sp>
        <p:nvSpPr>
          <p:cNvPr id="3" name="內容版面配置區 2"/>
          <p:cNvSpPr>
            <a:spLocks noGrp="1"/>
          </p:cNvSpPr>
          <p:nvPr>
            <p:ph idx="1"/>
          </p:nvPr>
        </p:nvSpPr>
        <p:spPr>
          <a:xfrm>
            <a:off x="457200" y="1124744"/>
            <a:ext cx="8229600" cy="5001419"/>
          </a:xfrm>
        </p:spPr>
        <p:txBody>
          <a:bodyPr>
            <a:normAutofit fontScale="85000" lnSpcReduction="10000"/>
            <a:scene3d>
              <a:camera prst="orthographicFront"/>
              <a:lightRig rig="soft" dir="t">
                <a:rot lat="0" lon="0" rev="10800000"/>
              </a:lightRig>
            </a:scene3d>
            <a:sp3d>
              <a:bevelT w="27940" h="12700"/>
              <a:contourClr>
                <a:srgbClr val="DDDDDD"/>
              </a:contourClr>
            </a:sp3d>
          </a:bodyPr>
          <a:lstStyle/>
          <a:p>
            <a:r>
              <a:rPr lang="zh-TW" altLang="zh-TW" b="1" spc="150" dirty="0">
                <a:ln w="11430"/>
                <a:solidFill>
                  <a:schemeClr val="tx1">
                    <a:lumMod val="50000"/>
                    <a:lumOff val="50000"/>
                  </a:schemeClr>
                </a:solidFill>
                <a:effectLst>
                  <a:outerShdw blurRad="25400" algn="tl" rotWithShape="0">
                    <a:srgbClr val="000000">
                      <a:alpha val="43000"/>
                    </a:srgbClr>
                  </a:outerShdw>
                </a:effectLst>
              </a:rPr>
              <a:t>行銷人員在判定產品生命週期時，可掌握</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下列要點</a:t>
            </a:r>
            <a:r>
              <a:rPr lang="zh-TW" altLang="zh-TW" b="1" spc="150" dirty="0">
                <a:ln w="11430"/>
                <a:solidFill>
                  <a:schemeClr val="tx1">
                    <a:lumMod val="50000"/>
                    <a:lumOff val="50000"/>
                  </a:schemeClr>
                </a:solidFill>
                <a:effectLst>
                  <a:outerShdw blurRad="25400" algn="tl" rotWithShape="0">
                    <a:srgbClr val="000000">
                      <a:alpha val="43000"/>
                    </a:srgbClr>
                  </a:outerShdw>
                </a:effectLst>
              </a:rPr>
              <a:t>：</a:t>
            </a:r>
          </a:p>
          <a:p>
            <a:pPr>
              <a:buBlip>
                <a:blip r:embed="rId3"/>
              </a:buBlip>
            </a:pPr>
            <a:r>
              <a:rPr lang="zh-TW" altLang="zh-TW" b="1" spc="150" dirty="0" smtClean="0">
                <a:ln w="11430"/>
                <a:solidFill>
                  <a:srgbClr val="6600CC"/>
                </a:solidFill>
                <a:effectLst>
                  <a:outerShdw blurRad="25400" algn="tl" rotWithShape="0">
                    <a:srgbClr val="000000">
                      <a:alpha val="43000"/>
                    </a:srgbClr>
                  </a:outerShdw>
                </a:effectLst>
              </a:rPr>
              <a:t>導入期</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產品</a:t>
            </a:r>
            <a:r>
              <a:rPr lang="zh-TW" altLang="zh-TW" b="1" spc="150" dirty="0">
                <a:ln w="11430"/>
                <a:effectLst>
                  <a:outerShdw blurRad="25400" algn="tl" rotWithShape="0">
                    <a:srgbClr val="000000">
                      <a:alpha val="43000"/>
                    </a:srgbClr>
                  </a:outerShdw>
                </a:effectLst>
              </a:rPr>
              <a:t>一上市即進入導入期</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pPr>
              <a:buBlip>
                <a:blip r:embed="rId3"/>
              </a:buBlip>
            </a:pPr>
            <a:r>
              <a:rPr lang="zh-TW" altLang="zh-TW" b="1" spc="150" dirty="0" smtClean="0">
                <a:ln w="11430"/>
                <a:solidFill>
                  <a:srgbClr val="6600CC"/>
                </a:solidFill>
                <a:effectLst>
                  <a:outerShdw blurRad="25400" algn="tl" rotWithShape="0">
                    <a:srgbClr val="000000">
                      <a:alpha val="43000"/>
                    </a:srgbClr>
                  </a:outerShdw>
                </a:effectLst>
              </a:rPr>
              <a:t>成長期</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當</a:t>
            </a:r>
            <a:r>
              <a:rPr lang="zh-TW" altLang="zh-TW" b="1" spc="150" dirty="0">
                <a:ln w="11430"/>
                <a:effectLst>
                  <a:outerShdw blurRad="25400" algn="tl" rotWithShape="0">
                    <a:srgbClr val="000000">
                      <a:alpha val="43000"/>
                    </a:srgbClr>
                  </a:outerShdw>
                </a:effectLst>
              </a:rPr>
              <a:t>利潤曲線由負變為正，此時可判定導入期結束，進入成長期。</a:t>
            </a:r>
          </a:p>
          <a:p>
            <a:pPr>
              <a:buBlip>
                <a:blip r:embed="rId3"/>
              </a:buBlip>
            </a:pPr>
            <a:r>
              <a:rPr lang="zh-TW" altLang="zh-TW" b="1" spc="150" dirty="0" smtClean="0">
                <a:ln w="11430"/>
                <a:solidFill>
                  <a:srgbClr val="6600CC"/>
                </a:solidFill>
                <a:effectLst>
                  <a:outerShdw blurRad="25400" algn="tl" rotWithShape="0">
                    <a:srgbClr val="000000">
                      <a:alpha val="43000"/>
                    </a:srgbClr>
                  </a:outerShdw>
                </a:effectLst>
              </a:rPr>
              <a:t>成熟期</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利潤</a:t>
            </a:r>
            <a:r>
              <a:rPr lang="zh-TW" altLang="zh-TW" b="1" spc="150" dirty="0">
                <a:ln w="11430"/>
                <a:effectLst>
                  <a:outerShdw blurRad="25400" algn="tl" rotWithShape="0">
                    <a:srgbClr val="000000">
                      <a:alpha val="43000"/>
                    </a:srgbClr>
                  </a:outerShdw>
                </a:effectLst>
              </a:rPr>
              <a:t>曲線的頂峰往往會比產品生命週期曲線的頂峰提早出現，因此當利潤曲線到達頂峰，我們即可判定成長期結束，進入成熟期。</a:t>
            </a:r>
          </a:p>
          <a:p>
            <a:pPr>
              <a:buBlip>
                <a:blip r:embed="rId3"/>
              </a:buBlip>
            </a:pPr>
            <a:r>
              <a:rPr lang="zh-TW" altLang="zh-TW" b="1" spc="150" dirty="0" smtClean="0">
                <a:ln w="11430"/>
                <a:solidFill>
                  <a:srgbClr val="6600CC"/>
                </a:solidFill>
                <a:effectLst>
                  <a:outerShdw blurRad="25400" algn="tl" rotWithShape="0">
                    <a:srgbClr val="000000">
                      <a:alpha val="43000"/>
                    </a:srgbClr>
                  </a:outerShdw>
                </a:effectLst>
              </a:rPr>
              <a:t>衰退期</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當</a:t>
            </a:r>
            <a:r>
              <a:rPr lang="zh-TW" altLang="zh-TW" b="1" spc="150" dirty="0">
                <a:ln w="11430"/>
                <a:effectLst>
                  <a:outerShdw blurRad="25400" algn="tl" rotWithShape="0">
                    <a:srgbClr val="000000">
                      <a:alpha val="43000"/>
                    </a:srgbClr>
                  </a:outerShdw>
                </a:effectLst>
              </a:rPr>
              <a:t>產業中很多廠商離開此一產業，即為震盪期（衰退成熟期）。而當我們不再聽聞廠商離開此一產業時，則可判定成熟期結束，進入衰退期</a:t>
            </a:r>
            <a:r>
              <a:rPr lang="zh-TW" altLang="zh-TW" b="1" spc="150" dirty="0" smtClean="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32</a:t>
            </a:fld>
            <a:endParaRPr lang="zh-TW" altLang="en-US" dirty="0"/>
          </a:p>
        </p:txBody>
      </p:sp>
    </p:spTree>
    <p:extLst>
      <p:ext uri="{BB962C8B-B14F-4D97-AF65-F5344CB8AC3E}">
        <p14:creationId xmlns:p14="http://schemas.microsoft.com/office/powerpoint/2010/main" val="292870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a:bodyPr>
          <a:lstStyle/>
          <a:p>
            <a:r>
              <a:rPr lang="en-US" altLang="zh-TW"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9.6.5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市場生命週期的概念</a:t>
            </a:r>
            <a:endParaRPr lang="zh-TW" altLang="en-US" sz="4000" dirty="0"/>
          </a:p>
        </p:txBody>
      </p:sp>
      <p:sp>
        <p:nvSpPr>
          <p:cNvPr id="3" name="內容版面配置區 2"/>
          <p:cNvSpPr>
            <a:spLocks noGrp="1"/>
          </p:cNvSpPr>
          <p:nvPr>
            <p:ph idx="1"/>
          </p:nvPr>
        </p:nvSpPr>
        <p:spPr>
          <a:xfrm>
            <a:off x="457200" y="1124744"/>
            <a:ext cx="8229600" cy="5001419"/>
          </a:xfrm>
        </p:spPr>
        <p:txBody>
          <a:bodyPr>
            <a:normAutofit/>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以全球市場來看，配合創新擴散的角度，某一產品（例如電腦）或產品的某一型式（例如</a:t>
            </a:r>
            <a:r>
              <a:rPr lang="en-US" altLang="zh-TW" b="1" spc="150" dirty="0">
                <a:ln w="11430"/>
                <a:effectLst>
                  <a:outerShdw blurRad="25400" algn="tl" rotWithShape="0">
                    <a:srgbClr val="000000">
                      <a:alpha val="43000"/>
                    </a:srgbClr>
                  </a:outerShdw>
                </a:effectLst>
              </a:rPr>
              <a:t>LCD</a:t>
            </a:r>
            <a:r>
              <a:rPr lang="zh-TW" altLang="zh-TW" b="1" spc="150" dirty="0">
                <a:ln w="11430"/>
                <a:effectLst>
                  <a:outerShdw blurRad="25400" algn="tl" rotWithShape="0">
                    <a:srgbClr val="000000">
                      <a:alpha val="43000"/>
                    </a:srgbClr>
                  </a:outerShdw>
                </a:effectLst>
              </a:rPr>
              <a:t>電視）可能在某些國家已經是成熟期的產品，而在另一些國家才剛剛導入，因此會形成</a:t>
            </a:r>
            <a:r>
              <a:rPr lang="zh-TW" altLang="zh-TW" b="1" spc="150" dirty="0">
                <a:ln w="11430"/>
                <a:solidFill>
                  <a:srgbClr val="0070C0"/>
                </a:solidFill>
                <a:effectLst>
                  <a:outerShdw blurRad="25400" algn="tl" rotWithShape="0">
                    <a:srgbClr val="000000">
                      <a:alpha val="43000"/>
                    </a:srgbClr>
                  </a:outerShdw>
                </a:effectLst>
              </a:rPr>
              <a:t>同一種產品在不同國家分處不同的產品生命週期階段</a:t>
            </a:r>
            <a:r>
              <a:rPr lang="zh-TW" altLang="zh-TW" b="1" spc="150" dirty="0" smtClean="0">
                <a:ln w="11430"/>
                <a:solidFill>
                  <a:srgbClr val="0070C0"/>
                </a:solidFill>
                <a:effectLst>
                  <a:outerShdw blurRad="25400" algn="tl" rotWithShape="0">
                    <a:srgbClr val="000000">
                      <a:alpha val="43000"/>
                    </a:srgbClr>
                  </a:outerShdw>
                </a:effectLst>
              </a:rPr>
              <a:t>。</a:t>
            </a:r>
            <a:endParaRPr lang="en-US" altLang="zh-TW" b="1" spc="150" dirty="0" smtClean="0">
              <a:ln w="11430"/>
              <a:solidFill>
                <a:srgbClr val="0070C0"/>
              </a:solidFill>
              <a:effectLst>
                <a:outerShdw blurRad="25400" algn="tl" rotWithShape="0">
                  <a:srgbClr val="000000">
                    <a:alpha val="43000"/>
                  </a:srgbClr>
                </a:outerShdw>
              </a:effectLst>
            </a:endParaRPr>
          </a:p>
          <a:p>
            <a:r>
              <a:rPr lang="zh-TW" altLang="zh-TW" b="1" spc="150" dirty="0">
                <a:ln w="11430"/>
                <a:solidFill>
                  <a:srgbClr val="00B050"/>
                </a:solidFill>
                <a:effectLst>
                  <a:outerShdw blurRad="25400" algn="tl" rotWithShape="0">
                    <a:srgbClr val="000000">
                      <a:alpha val="43000"/>
                    </a:srgbClr>
                  </a:outerShdw>
                </a:effectLst>
              </a:rPr>
              <a:t>市場生命週期已隱含產品</a:t>
            </a:r>
            <a:r>
              <a:rPr lang="zh-TW" altLang="zh-TW" b="1" spc="150" dirty="0" smtClean="0">
                <a:ln w="11430"/>
                <a:solidFill>
                  <a:srgbClr val="00B050"/>
                </a:solidFill>
                <a:effectLst>
                  <a:outerShdw blurRad="25400" algn="tl" rotWithShape="0">
                    <a:srgbClr val="000000">
                      <a:alpha val="43000"/>
                    </a:srgbClr>
                  </a:outerShdw>
                </a:effectLst>
              </a:rPr>
              <a:t>生命週期</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亦即</a:t>
            </a:r>
            <a:r>
              <a:rPr lang="zh-TW" altLang="zh-TW" b="1" spc="150" dirty="0">
                <a:ln w="11430"/>
                <a:effectLst>
                  <a:outerShdw blurRad="25400" algn="tl" rotWithShape="0">
                    <a:srgbClr val="000000">
                      <a:alpha val="43000"/>
                    </a:srgbClr>
                  </a:outerShdw>
                </a:effectLst>
              </a:rPr>
              <a:t>，市場生命週期可能會比產品生命週期更能掌握和解釋上述狀況。</a:t>
            </a:r>
          </a:p>
          <a:p>
            <a:endParaRPr lang="zh-TW" altLang="en-US"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33</a:t>
            </a:fld>
            <a:endParaRPr lang="zh-TW" altLang="en-US" dirty="0"/>
          </a:p>
        </p:txBody>
      </p:sp>
    </p:spTree>
    <p:extLst>
      <p:ext uri="{BB962C8B-B14F-4D97-AF65-F5344CB8AC3E}">
        <p14:creationId xmlns:p14="http://schemas.microsoft.com/office/powerpoint/2010/main" val="266796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p:txBody>
          <a:bodyPr>
            <a:normAutofit/>
          </a:bodyPr>
          <a:lstStyle/>
          <a:p>
            <a:r>
              <a:rPr lang="en-US" altLang="zh-TW"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-The End-</a:t>
            </a:r>
            <a:endParaRPr lang="zh-TW"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7" name="副標題 6"/>
          <p:cNvSpPr>
            <a:spLocks noGrp="1"/>
          </p:cNvSpPr>
          <p:nvPr>
            <p:ph type="subTitle" idx="1"/>
          </p:nvPr>
        </p:nvSpPr>
        <p:spPr/>
        <p:txBody>
          <a:bodyPr/>
          <a:lstStyle/>
          <a:p>
            <a:endParaRPr lang="zh-TW" altLang="en-US"/>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34</a:t>
            </a:fld>
            <a:endParaRPr lang="zh-TW" altLang="en-US" dirty="0"/>
          </a:p>
        </p:txBody>
      </p:sp>
    </p:spTree>
    <p:extLst>
      <p:ext uri="{BB962C8B-B14F-4D97-AF65-F5344CB8AC3E}">
        <p14:creationId xmlns:p14="http://schemas.microsoft.com/office/powerpoint/2010/main" val="413982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9   </a:t>
            </a:r>
            <a:r>
              <a:rPr lang="zh-TW" altLang="en-US" smtClean="0">
                <a:latin typeface="微軟正黑體" pitchFamily="34" charset="-120"/>
                <a:ea typeface="微軟正黑體" pitchFamily="34" charset="-120"/>
              </a:rPr>
              <a:t>新產品開發與產品生命週期</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9-</a:t>
            </a:r>
            <a:fld id="{B26F0F54-EDFB-4D3E-95FE-4222E89E373E}" type="slidenum">
              <a:rPr lang="zh-TW" altLang="en-US" smtClean="0"/>
              <a:t>4</a:t>
            </a:fld>
            <a:endParaRPr lang="zh-TW" altLang="en-US" dirty="0"/>
          </a:p>
        </p:txBody>
      </p:sp>
      <p:sp>
        <p:nvSpPr>
          <p:cNvPr id="6" name="標題 1"/>
          <p:cNvSpPr>
            <a:spLocks noGrp="1"/>
          </p:cNvSpPr>
          <p:nvPr>
            <p:ph type="title"/>
          </p:nvPr>
        </p:nvSpPr>
        <p:spPr>
          <a:xfrm>
            <a:off x="457200" y="0"/>
            <a:ext cx="8229600" cy="1052736"/>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§9.1 </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創新與新產品</a:t>
            </a:r>
          </a:p>
        </p:txBody>
      </p:sp>
      <p:graphicFrame>
        <p:nvGraphicFramePr>
          <p:cNvPr id="7" name="內容版面配置區 3"/>
          <p:cNvGraphicFramePr>
            <a:graphicFrameLocks noGrp="1"/>
          </p:cNvGraphicFramePr>
          <p:nvPr>
            <p:ph idx="1"/>
            <p:extLst>
              <p:ext uri="{D42A27DB-BD31-4B8C-83A1-F6EECF244321}">
                <p14:modId xmlns:p14="http://schemas.microsoft.com/office/powerpoint/2010/main" val="1903945524"/>
              </p:ext>
            </p:extLst>
          </p:nvPr>
        </p:nvGraphicFramePr>
        <p:xfrm>
          <a:off x="251520" y="1139032"/>
          <a:ext cx="8640960" cy="2448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文字方塊 7"/>
          <p:cNvSpPr txBox="1"/>
          <p:nvPr/>
        </p:nvSpPr>
        <p:spPr>
          <a:xfrm>
            <a:off x="57151" y="1139032"/>
            <a:ext cx="3131840" cy="83099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FF0066"/>
                </a:solidFill>
                <a:effectLst>
                  <a:outerShdw blurRad="25400" algn="tl" rotWithShape="0">
                    <a:srgbClr val="000000">
                      <a:alpha val="43000"/>
                    </a:srgbClr>
                  </a:outerShdw>
                </a:effectLst>
              </a:rPr>
              <a:t>依創新的動力來源分類為：</a:t>
            </a:r>
            <a:endParaRPr lang="zh-TW" altLang="en-US" sz="2400" b="1" spc="150" dirty="0">
              <a:ln w="11430"/>
              <a:solidFill>
                <a:srgbClr val="FF0066"/>
              </a:solidFill>
              <a:effectLst>
                <a:outerShdw blurRad="25400" algn="tl" rotWithShape="0">
                  <a:srgbClr val="000000">
                    <a:alpha val="43000"/>
                  </a:srgbClr>
                </a:outerShdw>
              </a:effectLst>
            </a:endParaRPr>
          </a:p>
        </p:txBody>
      </p:sp>
      <p:sp>
        <p:nvSpPr>
          <p:cNvPr id="2" name="矩形 1"/>
          <p:cNvSpPr/>
          <p:nvPr/>
        </p:nvSpPr>
        <p:spPr>
          <a:xfrm>
            <a:off x="684139" y="3734742"/>
            <a:ext cx="3168352" cy="83099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effectLst>
                  <a:outerShdw blurRad="25400" algn="tl" rotWithShape="0">
                    <a:srgbClr val="000000">
                      <a:alpha val="43000"/>
                    </a:srgbClr>
                  </a:outerShdw>
                </a:effectLst>
              </a:rPr>
              <a:t>指創新來自科技本身的進步與</a:t>
            </a:r>
            <a:r>
              <a:rPr lang="zh-TW" altLang="zh-TW" sz="2400" b="1" spc="150" dirty="0" smtClean="0">
                <a:ln w="11430"/>
                <a:effectLst>
                  <a:outerShdw blurRad="25400" algn="tl" rotWithShape="0">
                    <a:srgbClr val="000000">
                      <a:alpha val="43000"/>
                    </a:srgbClr>
                  </a:outerShdw>
                </a:effectLst>
              </a:rPr>
              <a:t>發展</a:t>
            </a:r>
            <a:r>
              <a:rPr lang="zh-TW" altLang="en-US" sz="2400" b="1" spc="150" dirty="0" smtClean="0">
                <a:ln w="11430"/>
                <a:effectLst>
                  <a:outerShdw blurRad="25400" algn="tl" rotWithShape="0">
                    <a:srgbClr val="000000">
                      <a:alpha val="43000"/>
                    </a:srgbClr>
                  </a:outerShdw>
                </a:effectLst>
              </a:rPr>
              <a:t>。</a:t>
            </a:r>
            <a:endParaRPr lang="zh-TW" altLang="en-US" sz="2400" b="1" spc="150" dirty="0">
              <a:ln w="11430"/>
              <a:effectLst>
                <a:outerShdw blurRad="25400" algn="tl" rotWithShape="0">
                  <a:srgbClr val="000000">
                    <a:alpha val="43000"/>
                  </a:srgbClr>
                </a:outerShdw>
              </a:effectLst>
            </a:endParaRPr>
          </a:p>
        </p:txBody>
      </p:sp>
      <p:sp>
        <p:nvSpPr>
          <p:cNvPr id="9" name="矩形 8"/>
          <p:cNvSpPr/>
          <p:nvPr/>
        </p:nvSpPr>
        <p:spPr>
          <a:xfrm>
            <a:off x="5313830" y="3710966"/>
            <a:ext cx="3781805" cy="461665"/>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effectLst>
                  <a:outerShdw blurRad="25400" algn="tl" rotWithShape="0">
                    <a:srgbClr val="000000">
                      <a:alpha val="43000"/>
                    </a:srgbClr>
                  </a:outerShdw>
                </a:effectLst>
              </a:rPr>
              <a:t>指創新來自顧客的</a:t>
            </a:r>
            <a:r>
              <a:rPr lang="zh-TW" altLang="zh-TW" sz="2400" b="1" spc="150" dirty="0" smtClean="0">
                <a:ln w="11430"/>
                <a:effectLst>
                  <a:outerShdw blurRad="25400" algn="tl" rotWithShape="0">
                    <a:srgbClr val="000000">
                      <a:alpha val="43000"/>
                    </a:srgbClr>
                  </a:outerShdw>
                </a:effectLst>
              </a:rPr>
              <a:t>需要</a:t>
            </a:r>
            <a:r>
              <a:rPr lang="zh-TW" altLang="en-US" sz="2400" b="1" spc="150" dirty="0" smtClean="0">
                <a:ln w="11430"/>
                <a:effectLst>
                  <a:outerShdw blurRad="25400" algn="tl" rotWithShape="0">
                    <a:srgbClr val="000000">
                      <a:alpha val="43000"/>
                    </a:srgbClr>
                  </a:outerShdw>
                </a:effectLst>
              </a:rPr>
              <a:t>。</a:t>
            </a:r>
            <a:endParaRPr lang="zh-TW" altLang="en-US" sz="2400" b="1" spc="150" dirty="0">
              <a:ln w="11430"/>
              <a:effectLst>
                <a:outerShdw blurRad="25400" algn="tl" rotWithShape="0">
                  <a:srgbClr val="000000">
                    <a:alpha val="43000"/>
                  </a:srgbClr>
                </a:outerShdw>
              </a:effectLst>
            </a:endParaRPr>
          </a:p>
        </p:txBody>
      </p:sp>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7304" t="6197" r="8697" b="7050"/>
          <a:stretch/>
        </p:blipFill>
        <p:spPr bwMode="auto">
          <a:xfrm>
            <a:off x="856739" y="4666514"/>
            <a:ext cx="1530217" cy="1862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2412330" y="5114952"/>
            <a:ext cx="2015616"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altLang="zh-TW" sz="2200" b="1" spc="150" dirty="0" smtClean="0">
                <a:ln w="11430"/>
                <a:solidFill>
                  <a:srgbClr val="002060"/>
                </a:solidFill>
                <a:effectLst>
                  <a:outerShdw blurRad="25400" algn="tl" rotWithShape="0">
                    <a:srgbClr val="000000">
                      <a:alpha val="43000"/>
                    </a:srgbClr>
                  </a:outerShdw>
                </a:effectLst>
              </a:rPr>
              <a:t>Intel</a:t>
            </a:r>
            <a:r>
              <a:rPr lang="zh-TW" altLang="en-US" sz="2200" b="1" spc="150" dirty="0" smtClean="0">
                <a:ln w="11430"/>
                <a:solidFill>
                  <a:srgbClr val="002060"/>
                </a:solidFill>
                <a:effectLst>
                  <a:outerShdw blurRad="25400" algn="tl" rotWithShape="0">
                    <a:srgbClr val="000000">
                      <a:alpha val="43000"/>
                    </a:srgbClr>
                  </a:outerShdw>
                </a:effectLst>
              </a:rPr>
              <a:t>的</a:t>
            </a:r>
            <a:r>
              <a:rPr lang="zh-TW" altLang="zh-TW" sz="2200" b="1" spc="150" dirty="0" smtClean="0">
                <a:ln w="11430"/>
                <a:solidFill>
                  <a:srgbClr val="002060"/>
                </a:solidFill>
                <a:effectLst>
                  <a:outerShdw blurRad="25400" algn="tl" rotWithShape="0">
                    <a:srgbClr val="000000">
                      <a:alpha val="43000"/>
                    </a:srgbClr>
                  </a:outerShdw>
                </a:effectLst>
              </a:rPr>
              <a:t>處理器</a:t>
            </a:r>
            <a:endParaRPr lang="zh-TW" altLang="en-US" sz="2200" b="1" spc="150" dirty="0">
              <a:ln w="11430"/>
              <a:solidFill>
                <a:srgbClr val="002060"/>
              </a:solidFill>
              <a:effectLst>
                <a:outerShdw blurRad="25400" algn="tl" rotWithShape="0">
                  <a:srgbClr val="000000">
                    <a:alpha val="43000"/>
                  </a:srgbClr>
                </a:outerShdw>
              </a:effectLst>
            </a:endParaRPr>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0675" y="4349848"/>
            <a:ext cx="1662993" cy="22489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a:off x="7112786" y="4679627"/>
            <a:ext cx="1922570"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女性為搭配穿著而產生對無肩帶內衣的需求。</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20947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graphicEl>
                                              <a:dgm id="{EED14A4F-01BE-4F21-A7F0-15596D064B20}"/>
                                            </p:graphicEl>
                                          </p:spTgt>
                                        </p:tgtEl>
                                        <p:attrNameLst>
                                          <p:attrName>style.visibility</p:attrName>
                                        </p:attrNameLst>
                                      </p:cBhvr>
                                      <p:to>
                                        <p:strVal val="visible"/>
                                      </p:to>
                                    </p:set>
                                    <p:animEffect transition="in" filter="wipe(up)">
                                      <p:cBhvr>
                                        <p:cTn id="7" dur="500"/>
                                        <p:tgtEl>
                                          <p:spTgt spid="7">
                                            <p:graphicEl>
                                              <a:dgm id="{EED14A4F-01BE-4F21-A7F0-15596D064B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graphicEl>
                                              <a:dgm id="{A5A611D5-1F79-4F44-940C-A434CE158C3A}"/>
                                            </p:graphicEl>
                                          </p:spTgt>
                                        </p:tgtEl>
                                        <p:attrNameLst>
                                          <p:attrName>style.visibility</p:attrName>
                                        </p:attrNameLst>
                                      </p:cBhvr>
                                      <p:to>
                                        <p:strVal val="visible"/>
                                      </p:to>
                                    </p:set>
                                    <p:animEffect transition="in" filter="wipe(up)">
                                      <p:cBhvr>
                                        <p:cTn id="12" dur="500"/>
                                        <p:tgtEl>
                                          <p:spTgt spid="7">
                                            <p:graphicEl>
                                              <a:dgm id="{A5A611D5-1F79-4F44-940C-A434CE158C3A}"/>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graphicEl>
                                              <a:dgm id="{458A42EC-3FDA-4976-A451-9A43DC033816}"/>
                                            </p:graphicEl>
                                          </p:spTgt>
                                        </p:tgtEl>
                                        <p:attrNameLst>
                                          <p:attrName>style.visibility</p:attrName>
                                        </p:attrNameLst>
                                      </p:cBhvr>
                                      <p:to>
                                        <p:strVal val="visible"/>
                                      </p:to>
                                    </p:set>
                                    <p:animEffect transition="in" filter="wipe(up)">
                                      <p:cBhvr>
                                        <p:cTn id="15" dur="500"/>
                                        <p:tgtEl>
                                          <p:spTgt spid="7">
                                            <p:graphicEl>
                                              <a:dgm id="{458A42EC-3FDA-4976-A451-9A43DC033816}"/>
                                            </p:graphicEl>
                                          </p:spTgt>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graphicEl>
                                              <a:dgm id="{2BF03245-BACF-4AE0-A64D-419E91C3BCC3}"/>
                                            </p:graphicEl>
                                          </p:spTgt>
                                        </p:tgtEl>
                                        <p:attrNameLst>
                                          <p:attrName>style.visibility</p:attrName>
                                        </p:attrNameLst>
                                      </p:cBhvr>
                                      <p:to>
                                        <p:strVal val="visible"/>
                                      </p:to>
                                    </p:set>
                                    <p:animEffect transition="in" filter="wipe(up)">
                                      <p:cBhvr>
                                        <p:cTn id="31" dur="500"/>
                                        <p:tgtEl>
                                          <p:spTgt spid="7">
                                            <p:graphicEl>
                                              <a:dgm id="{2BF03245-BACF-4AE0-A64D-419E91C3BCC3}"/>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7">
                                            <p:graphicEl>
                                              <a:dgm id="{36E93B8B-B732-406F-AF71-D97E890ECABB}"/>
                                            </p:graphicEl>
                                          </p:spTgt>
                                        </p:tgtEl>
                                        <p:attrNameLst>
                                          <p:attrName>style.visibility</p:attrName>
                                        </p:attrNameLst>
                                      </p:cBhvr>
                                      <p:to>
                                        <p:strVal val="visible"/>
                                      </p:to>
                                    </p:set>
                                    <p:animEffect transition="in" filter="wipe(up)">
                                      <p:cBhvr>
                                        <p:cTn id="34" dur="500"/>
                                        <p:tgtEl>
                                          <p:spTgt spid="7">
                                            <p:graphicEl>
                                              <a:dgm id="{36E93B8B-B732-406F-AF71-D97E890ECABB}"/>
                                            </p:graphicEl>
                                          </p:spTgt>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par>
                          <p:cTn id="39" fill="hold">
                            <p:stCondLst>
                              <p:cond delay="1000"/>
                            </p:stCondLst>
                            <p:childTnLst>
                              <p:par>
                                <p:cTn id="40" presetID="14" presetClass="entr" presetSubtype="10" fill="hold" nodeType="afterEffect">
                                  <p:stCondLst>
                                    <p:cond delay="0"/>
                                  </p:stCondLst>
                                  <p:childTnLst>
                                    <p:set>
                                      <p:cBhvr>
                                        <p:cTn id="41" dur="1" fill="hold">
                                          <p:stCondLst>
                                            <p:cond delay="0"/>
                                          </p:stCondLst>
                                        </p:cTn>
                                        <p:tgtEl>
                                          <p:spTgt spid="2051"/>
                                        </p:tgtEl>
                                        <p:attrNameLst>
                                          <p:attrName>style.visibility</p:attrName>
                                        </p:attrNameLst>
                                      </p:cBhvr>
                                      <p:to>
                                        <p:strVal val="visible"/>
                                      </p:to>
                                    </p:set>
                                    <p:animEffect transition="in" filter="randombar(horizontal)">
                                      <p:cBhvr>
                                        <p:cTn id="42" dur="500"/>
                                        <p:tgtEl>
                                          <p:spTgt spid="2051"/>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P spid="2" grpId="0"/>
      <p:bldP spid="9" grpId="0"/>
      <p:bldP spid="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340768"/>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§9.1 </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創新與新產品</a:t>
            </a:r>
            <a:endParaRPr lang="zh-TW" altLang="en-US"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5</a:t>
            </a:fld>
            <a:endParaRPr lang="zh-TW" altLang="en-US" dirty="0"/>
          </a:p>
        </p:txBody>
      </p:sp>
      <p:sp>
        <p:nvSpPr>
          <p:cNvPr id="7" name="內容版面配置區 6"/>
          <p:cNvSpPr>
            <a:spLocks noGrp="1"/>
          </p:cNvSpPr>
          <p:nvPr>
            <p:ph idx="1"/>
          </p:nvPr>
        </p:nvSpPr>
        <p:spPr>
          <a:xfrm>
            <a:off x="457200" y="1196753"/>
            <a:ext cx="8229600" cy="936104"/>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行銷人員眼中的新產品可以分成六大</a:t>
            </a:r>
            <a:r>
              <a:rPr lang="zh-TW" altLang="zh-TW" sz="3000" b="1" spc="150" dirty="0" smtClean="0">
                <a:ln w="11430"/>
                <a:effectLst>
                  <a:outerShdw blurRad="25400" algn="tl" rotWithShape="0">
                    <a:srgbClr val="000000">
                      <a:alpha val="43000"/>
                    </a:srgbClr>
                  </a:outerShdw>
                </a:effectLst>
              </a:rPr>
              <a:t>類</a:t>
            </a:r>
            <a:r>
              <a:rPr lang="zh-TW" altLang="en-US" sz="3000" b="1" spc="150" dirty="0" smtClean="0">
                <a:ln w="11430"/>
                <a:effectLst>
                  <a:outerShdw blurRad="25400" algn="tl" rotWithShape="0">
                    <a:srgbClr val="000000">
                      <a:alpha val="43000"/>
                    </a:srgbClr>
                  </a:outerShdw>
                </a:effectLst>
              </a:rPr>
              <a:t>：</a:t>
            </a:r>
            <a:endParaRPr lang="zh-TW" altLang="en-US" sz="3000" b="1" spc="150" dirty="0">
              <a:ln w="11430"/>
              <a:effectLst>
                <a:outerShdw blurRad="25400" algn="tl" rotWithShape="0">
                  <a:srgbClr val="000000">
                    <a:alpha val="43000"/>
                  </a:srgbClr>
                </a:outerShdw>
              </a:effectLst>
            </a:endParaRPr>
          </a:p>
        </p:txBody>
      </p:sp>
      <p:graphicFrame>
        <p:nvGraphicFramePr>
          <p:cNvPr id="8" name="內容版面配置區 5"/>
          <p:cNvGraphicFramePr>
            <a:graphicFrameLocks/>
          </p:cNvGraphicFramePr>
          <p:nvPr>
            <p:extLst>
              <p:ext uri="{D42A27DB-BD31-4B8C-83A1-F6EECF244321}">
                <p14:modId xmlns:p14="http://schemas.microsoft.com/office/powerpoint/2010/main" val="425574382"/>
              </p:ext>
            </p:extLst>
          </p:nvPr>
        </p:nvGraphicFramePr>
        <p:xfrm>
          <a:off x="457200" y="2224054"/>
          <a:ext cx="8229600" cy="3293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7017"/>
          <a:stretch/>
        </p:blipFill>
        <p:spPr bwMode="auto">
          <a:xfrm>
            <a:off x="198022" y="305726"/>
            <a:ext cx="2872935" cy="1857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323528" y="262386"/>
            <a:ext cx="1338828" cy="415498"/>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數位相框</a:t>
            </a:r>
            <a:endParaRPr lang="zh-TW" altLang="en-US" sz="2100" b="1" spc="150" dirty="0">
              <a:ln w="11430"/>
              <a:solidFill>
                <a:srgbClr val="002060"/>
              </a:solidFill>
              <a:effectLst>
                <a:outerShdw blurRad="25400" algn="tl" rotWithShape="0">
                  <a:srgbClr val="000000">
                    <a:alpha val="43000"/>
                  </a:srgbClr>
                </a:outerShdw>
              </a:effectLst>
            </a:endParaRPr>
          </a:p>
        </p:txBody>
      </p:sp>
      <p:pic>
        <p:nvPicPr>
          <p:cNvPr id="3075"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7930" r="9059"/>
          <a:stretch/>
        </p:blipFill>
        <p:spPr bwMode="auto">
          <a:xfrm>
            <a:off x="3584451" y="249268"/>
            <a:ext cx="2106014" cy="1969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b="29843"/>
          <a:stretch/>
        </p:blipFill>
        <p:spPr bwMode="auto">
          <a:xfrm>
            <a:off x="6906546" y="73174"/>
            <a:ext cx="1198548" cy="1598464"/>
          </a:xfrm>
          <a:prstGeom prst="roundRect">
            <a:avLst>
              <a:gd name="adj" fmla="val 390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997873" y="1663448"/>
            <a:ext cx="3131840" cy="70788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普拿疼推出新藍莓口味的伏冒熱飲</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307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97" y="5291611"/>
            <a:ext cx="1523528" cy="1523528"/>
          </a:xfrm>
          <a:prstGeom prst="roundRect">
            <a:avLst>
              <a:gd name="adj" fmla="val 1104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1593630" y="5445224"/>
            <a:ext cx="1477327" cy="101566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快譯通推出雙插卡電子辭典</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0" name="橢圓形圖說文字 9"/>
          <p:cNvSpPr/>
          <p:nvPr/>
        </p:nvSpPr>
        <p:spPr>
          <a:xfrm>
            <a:off x="2051721" y="5514354"/>
            <a:ext cx="5328592" cy="1296144"/>
          </a:xfrm>
          <a:prstGeom prst="wedgeEllipseCallout">
            <a:avLst>
              <a:gd name="adj1" fmla="val -4925"/>
              <a:gd name="adj2" fmla="val -68676"/>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a:ln w="11430"/>
                <a:solidFill>
                  <a:srgbClr val="002060"/>
                </a:solidFill>
                <a:effectLst>
                  <a:outerShdw blurRad="25400" algn="tl" rotWithShape="0">
                    <a:srgbClr val="000000">
                      <a:alpha val="43000"/>
                    </a:srgbClr>
                  </a:outerShdw>
                </a:effectLst>
              </a:rPr>
              <a:t>BMW</a:t>
            </a:r>
            <a:r>
              <a:rPr lang="zh-TW" altLang="zh-TW" sz="2000" b="1" spc="150" dirty="0">
                <a:ln w="11430"/>
                <a:solidFill>
                  <a:srgbClr val="002060"/>
                </a:solidFill>
                <a:effectLst>
                  <a:outerShdw blurRad="25400" algn="tl" rotWithShape="0">
                    <a:srgbClr val="000000">
                      <a:alpha val="43000"/>
                    </a:srgbClr>
                  </a:outerShdw>
                </a:effectLst>
              </a:rPr>
              <a:t>購併英國的</a:t>
            </a:r>
            <a:r>
              <a:rPr lang="en-US" altLang="zh-TW" sz="2000" b="1" spc="150" dirty="0">
                <a:ln w="11430"/>
                <a:solidFill>
                  <a:srgbClr val="002060"/>
                </a:solidFill>
                <a:effectLst>
                  <a:outerShdw blurRad="25400" algn="tl" rotWithShape="0">
                    <a:srgbClr val="000000">
                      <a:alpha val="43000"/>
                    </a:srgbClr>
                  </a:outerShdw>
                </a:effectLst>
              </a:rPr>
              <a:t>MINI</a:t>
            </a:r>
            <a:r>
              <a:rPr lang="zh-TW" altLang="zh-TW" sz="2000" b="1" spc="150" dirty="0">
                <a:ln w="11430"/>
                <a:solidFill>
                  <a:srgbClr val="002060"/>
                </a:solidFill>
                <a:effectLst>
                  <a:outerShdw blurRad="25400" algn="tl" rotWithShape="0">
                    <a:srgbClr val="000000">
                      <a:alpha val="43000"/>
                    </a:srgbClr>
                  </a:outerShdw>
                </a:effectLst>
              </a:rPr>
              <a:t>後，為</a:t>
            </a:r>
            <a:r>
              <a:rPr lang="en-US" altLang="zh-TW" sz="2000" b="1" spc="150" dirty="0">
                <a:ln w="11430"/>
                <a:solidFill>
                  <a:srgbClr val="002060"/>
                </a:solidFill>
                <a:effectLst>
                  <a:outerShdw blurRad="25400" algn="tl" rotWithShape="0">
                    <a:srgbClr val="000000">
                      <a:alpha val="43000"/>
                    </a:srgbClr>
                  </a:outerShdw>
                </a:effectLst>
              </a:rPr>
              <a:t>Mini Cooper</a:t>
            </a:r>
            <a:r>
              <a:rPr lang="zh-TW" altLang="zh-TW" sz="2000" b="1" spc="150" dirty="0">
                <a:ln w="11430"/>
                <a:solidFill>
                  <a:srgbClr val="002060"/>
                </a:solidFill>
                <a:effectLst>
                  <a:outerShdw blurRad="25400" algn="tl" rotWithShape="0">
                    <a:srgbClr val="000000">
                      <a:alpha val="43000"/>
                    </a:srgbClr>
                  </a:outerShdw>
                </a:effectLst>
              </a:rPr>
              <a:t>的設計做了全新的改變，並將其產品定位為頂級的都會小車重新上市</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3078"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l="16211" t="18347" r="10112" b="10999"/>
          <a:stretch/>
        </p:blipFill>
        <p:spPr bwMode="auto">
          <a:xfrm>
            <a:off x="6615113" y="5346730"/>
            <a:ext cx="1653390" cy="14377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矩形 15"/>
          <p:cNvSpPr/>
          <p:nvPr/>
        </p:nvSpPr>
        <p:spPr>
          <a:xfrm>
            <a:off x="8303686" y="5296847"/>
            <a:ext cx="761747" cy="415498"/>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100" b="1" spc="150" dirty="0">
                <a:ln w="11430"/>
                <a:solidFill>
                  <a:srgbClr val="002060"/>
                </a:solidFill>
                <a:effectLst>
                  <a:outerShdw blurRad="25400" algn="tl" rotWithShape="0">
                    <a:srgbClr val="000000">
                      <a:alpha val="43000"/>
                    </a:srgbClr>
                  </a:outerShdw>
                </a:effectLst>
              </a:rPr>
              <a:t>白酒</a:t>
            </a:r>
          </a:p>
        </p:txBody>
      </p:sp>
    </p:spTree>
    <p:extLst>
      <p:ext uri="{BB962C8B-B14F-4D97-AF65-F5344CB8AC3E}">
        <p14:creationId xmlns:p14="http://schemas.microsoft.com/office/powerpoint/2010/main" val="299460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graphicEl>
                                              <a:dgm id="{05542A5E-26ED-4234-8664-29E163BCDDA0}"/>
                                            </p:graphicEl>
                                          </p:spTgt>
                                        </p:tgtEl>
                                        <p:attrNameLst>
                                          <p:attrName>style.visibility</p:attrName>
                                        </p:attrNameLst>
                                      </p:cBhvr>
                                      <p:to>
                                        <p:strVal val="visible"/>
                                      </p:to>
                                    </p:set>
                                    <p:animEffect transition="in" filter="randombar(horizontal)">
                                      <p:cBhvr>
                                        <p:cTn id="7" dur="500"/>
                                        <p:tgtEl>
                                          <p:spTgt spid="8">
                                            <p:graphicEl>
                                              <a:dgm id="{05542A5E-26ED-4234-8664-29E163BCDDA0}"/>
                                            </p:graphic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graphicEl>
                                              <a:dgm id="{FA2DFF8C-377F-46BC-B51A-AE7A5145C0B7}"/>
                                            </p:graphicEl>
                                          </p:spTgt>
                                        </p:tgtEl>
                                        <p:attrNameLst>
                                          <p:attrName>style.visibility</p:attrName>
                                        </p:attrNameLst>
                                      </p:cBhvr>
                                      <p:to>
                                        <p:strVal val="visible"/>
                                      </p:to>
                                    </p:set>
                                    <p:animEffect transition="in" filter="randombar(horizontal)">
                                      <p:cBhvr>
                                        <p:cTn id="19" dur="500"/>
                                        <p:tgtEl>
                                          <p:spTgt spid="8">
                                            <p:graphicEl>
                                              <a:dgm id="{FA2DFF8C-377F-46BC-B51A-AE7A5145C0B7}"/>
                                            </p:graphic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fade">
                                      <p:cBhvr>
                                        <p:cTn id="23" dur="500"/>
                                        <p:tgtEl>
                                          <p:spTgt spid="307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graphicEl>
                                              <a:dgm id="{B147493B-2ACF-4210-A434-F82BF65829C3}"/>
                                            </p:graphicEl>
                                          </p:spTgt>
                                        </p:tgtEl>
                                        <p:attrNameLst>
                                          <p:attrName>style.visibility</p:attrName>
                                        </p:attrNameLst>
                                      </p:cBhvr>
                                      <p:to>
                                        <p:strVal val="visible"/>
                                      </p:to>
                                    </p:set>
                                    <p:animEffect transition="in" filter="randombar(horizontal)">
                                      <p:cBhvr>
                                        <p:cTn id="28" dur="500"/>
                                        <p:tgtEl>
                                          <p:spTgt spid="8">
                                            <p:graphicEl>
                                              <a:dgm id="{B147493B-2ACF-4210-A434-F82BF65829C3}"/>
                                            </p:graphic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500"/>
                                        <p:tgtEl>
                                          <p:spTgt spid="307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8">
                                            <p:graphicEl>
                                              <a:dgm id="{5A976926-F4C1-4A14-B3EE-713C690953DE}"/>
                                            </p:graphicEl>
                                          </p:spTgt>
                                        </p:tgtEl>
                                        <p:attrNameLst>
                                          <p:attrName>style.visibility</p:attrName>
                                        </p:attrNameLst>
                                      </p:cBhvr>
                                      <p:to>
                                        <p:strVal val="visible"/>
                                      </p:to>
                                    </p:set>
                                    <p:animEffect transition="in" filter="randombar(horizontal)">
                                      <p:cBhvr>
                                        <p:cTn id="40" dur="500"/>
                                        <p:tgtEl>
                                          <p:spTgt spid="8">
                                            <p:graphicEl>
                                              <a:dgm id="{5A976926-F4C1-4A14-B3EE-713C690953DE}"/>
                                            </p:graphic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077"/>
                                        </p:tgtEl>
                                        <p:attrNameLst>
                                          <p:attrName>style.visibility</p:attrName>
                                        </p:attrNameLst>
                                      </p:cBhvr>
                                      <p:to>
                                        <p:strVal val="visible"/>
                                      </p:to>
                                    </p:set>
                                    <p:animEffect transition="in" filter="fade">
                                      <p:cBhvr>
                                        <p:cTn id="44" dur="500"/>
                                        <p:tgtEl>
                                          <p:spTgt spid="307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8">
                                            <p:graphicEl>
                                              <a:dgm id="{519E7015-12AB-4743-AE72-8327EFD0B7ED}"/>
                                            </p:graphicEl>
                                          </p:spTgt>
                                        </p:tgtEl>
                                        <p:attrNameLst>
                                          <p:attrName>style.visibility</p:attrName>
                                        </p:attrNameLst>
                                      </p:cBhvr>
                                      <p:to>
                                        <p:strVal val="visible"/>
                                      </p:to>
                                    </p:set>
                                    <p:animEffect transition="in" filter="randombar(horizontal)">
                                      <p:cBhvr>
                                        <p:cTn id="52" dur="500"/>
                                        <p:tgtEl>
                                          <p:spTgt spid="8">
                                            <p:graphicEl>
                                              <a:dgm id="{519E7015-12AB-4743-AE72-8327EFD0B7ED}"/>
                                            </p:graphicEl>
                                          </p:spTgt>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8">
                                            <p:graphicEl>
                                              <a:dgm id="{41E56F4A-3D74-418A-9C16-B33637E63C2B}"/>
                                            </p:graphicEl>
                                          </p:spTgt>
                                        </p:tgtEl>
                                        <p:attrNameLst>
                                          <p:attrName>style.visibility</p:attrName>
                                        </p:attrNameLst>
                                      </p:cBhvr>
                                      <p:to>
                                        <p:strVal val="visible"/>
                                      </p:to>
                                    </p:set>
                                    <p:animEffect transition="in" filter="randombar(horizontal)">
                                      <p:cBhvr>
                                        <p:cTn id="61" dur="500"/>
                                        <p:tgtEl>
                                          <p:spTgt spid="8">
                                            <p:graphicEl>
                                              <a:dgm id="{41E56F4A-3D74-418A-9C16-B33637E63C2B}"/>
                                            </p:graphicEl>
                                          </p:spTgt>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3078"/>
                                        </p:tgtEl>
                                        <p:attrNameLst>
                                          <p:attrName>style.visibility</p:attrName>
                                        </p:attrNameLst>
                                      </p:cBhvr>
                                      <p:to>
                                        <p:strVal val="visible"/>
                                      </p:to>
                                    </p:set>
                                    <p:animEffect transition="in" filter="fade">
                                      <p:cBhvr>
                                        <p:cTn id="65" dur="500"/>
                                        <p:tgtEl>
                                          <p:spTgt spid="307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3" grpId="0"/>
      <p:bldP spid="6" grpId="0"/>
      <p:bldP spid="9" grpId="0"/>
      <p:bldP spid="10"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6</a:t>
            </a:fld>
            <a:endParaRPr lang="zh-TW" altLang="en-US" dirty="0"/>
          </a:p>
        </p:txBody>
      </p:sp>
      <p:graphicFrame>
        <p:nvGraphicFramePr>
          <p:cNvPr id="6" name="資料庫圖表 5"/>
          <p:cNvGraphicFramePr/>
          <p:nvPr>
            <p:extLst>
              <p:ext uri="{D42A27DB-BD31-4B8C-83A1-F6EECF244321}">
                <p14:modId xmlns:p14="http://schemas.microsoft.com/office/powerpoint/2010/main" val="3999465813"/>
              </p:ext>
            </p:extLst>
          </p:nvPr>
        </p:nvGraphicFramePr>
        <p:xfrm>
          <a:off x="899592" y="404664"/>
          <a:ext cx="748883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721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07497B65-0143-4F94-BC20-1A8DC2C58E29}"/>
                                            </p:graphicEl>
                                          </p:spTgt>
                                        </p:tgtEl>
                                        <p:attrNameLst>
                                          <p:attrName>style.visibility</p:attrName>
                                        </p:attrNameLst>
                                      </p:cBhvr>
                                      <p:to>
                                        <p:strVal val="visible"/>
                                      </p:to>
                                    </p:set>
                                    <p:animEffect transition="in" filter="wipe(left)">
                                      <p:cBhvr>
                                        <p:cTn id="23" dur="250"/>
                                        <p:tgtEl>
                                          <p:spTgt spid="6">
                                            <p:graphicEl>
                                              <a:dgm id="{07497B65-0143-4F94-BC20-1A8DC2C58E29}"/>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2EC25530-CF87-4EBD-8EA3-F2847F5386BA}"/>
                                            </p:graphicEl>
                                          </p:spTgt>
                                        </p:tgtEl>
                                        <p:attrNameLst>
                                          <p:attrName>style.visibility</p:attrName>
                                        </p:attrNameLst>
                                      </p:cBhvr>
                                      <p:to>
                                        <p:strVal val="visible"/>
                                      </p:to>
                                    </p:set>
                                    <p:animEffect transition="in" filter="wipe(left)">
                                      <p:cBhvr>
                                        <p:cTn id="27" dur="250"/>
                                        <p:tgtEl>
                                          <p:spTgt spid="6">
                                            <p:graphicEl>
                                              <a:dgm id="{2EC25530-CF87-4EBD-8EA3-F2847F5386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新產品開發的過程</a:t>
            </a:r>
            <a:endParaRPr lang="zh-TW" altLang="en-US" dirty="0"/>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7</a:t>
            </a:fld>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286985476"/>
              </p:ext>
            </p:extLst>
          </p:nvPr>
        </p:nvGraphicFramePr>
        <p:xfrm>
          <a:off x="251520" y="1412776"/>
          <a:ext cx="871296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3134122" y="6108154"/>
            <a:ext cx="3744416" cy="43088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FF0066"/>
                </a:solidFill>
                <a:effectLst>
                  <a:outerShdw blurRad="25400" algn="tl" rotWithShape="0">
                    <a:srgbClr val="000000">
                      <a:alpha val="43000"/>
                    </a:srgbClr>
                  </a:outerShdw>
                </a:effectLst>
              </a:rPr>
              <a:t>圖</a:t>
            </a:r>
            <a:r>
              <a:rPr lang="en-US" altLang="zh-TW" sz="2200" b="1" spc="150" dirty="0">
                <a:ln w="11430"/>
                <a:solidFill>
                  <a:srgbClr val="FF0066"/>
                </a:solidFill>
                <a:effectLst>
                  <a:outerShdw blurRad="25400" algn="tl" rotWithShape="0">
                    <a:srgbClr val="000000">
                      <a:alpha val="43000"/>
                    </a:srgbClr>
                  </a:outerShdw>
                </a:effectLst>
              </a:rPr>
              <a:t>9</a:t>
            </a:r>
            <a:r>
              <a:rPr lang="en-US" altLang="zh-TW" sz="2200" b="1" spc="150" dirty="0" smtClean="0">
                <a:ln w="11430"/>
                <a:solidFill>
                  <a:srgbClr val="FF0066"/>
                </a:solidFill>
                <a:effectLst>
                  <a:outerShdw blurRad="25400" algn="tl" rotWithShape="0">
                    <a:srgbClr val="000000">
                      <a:alpha val="43000"/>
                    </a:srgbClr>
                  </a:outerShdw>
                </a:effectLst>
              </a:rPr>
              <a:t>-1 </a:t>
            </a:r>
            <a:r>
              <a:rPr lang="zh-TW" altLang="en-US" sz="2200" b="1" spc="150" dirty="0" smtClean="0">
                <a:ln w="11430"/>
                <a:solidFill>
                  <a:srgbClr val="FF0066"/>
                </a:solidFill>
                <a:effectLst>
                  <a:outerShdw blurRad="25400" algn="tl" rotWithShape="0">
                    <a:srgbClr val="000000">
                      <a:alpha val="43000"/>
                    </a:srgbClr>
                  </a:outerShdw>
                </a:effectLst>
              </a:rPr>
              <a:t>新產品開發的過程</a:t>
            </a:r>
            <a:endParaRPr lang="zh-TW" altLang="en-US" sz="2200" b="1" spc="150" dirty="0">
              <a:ln w="11430"/>
              <a:solidFill>
                <a:srgbClr val="FF0066"/>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4260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9.2.1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新產品創意發想</a:t>
            </a:r>
            <a:endParaRPr lang="zh-TW" altLang="en-US" dirty="0"/>
          </a:p>
        </p:txBody>
      </p:sp>
      <p:sp>
        <p:nvSpPr>
          <p:cNvPr id="3" name="內容版面配置區 2"/>
          <p:cNvSpPr>
            <a:spLocks noGrp="1"/>
          </p:cNvSpPr>
          <p:nvPr>
            <p:ph idx="1"/>
          </p:nvPr>
        </p:nvSpPr>
        <p:spPr>
          <a:xfrm>
            <a:off x="457200" y="1052737"/>
            <a:ext cx="8229600" cy="720080"/>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新產品創意</a:t>
            </a:r>
            <a:r>
              <a:rPr lang="zh-TW" altLang="zh-TW" sz="3000" b="1" spc="150" dirty="0" smtClean="0">
                <a:ln w="11430"/>
                <a:effectLst>
                  <a:outerShdw blurRad="25400" algn="tl" rotWithShape="0">
                    <a:srgbClr val="000000">
                      <a:alpha val="43000"/>
                    </a:srgbClr>
                  </a:outerShdw>
                </a:effectLst>
              </a:rPr>
              <a:t>可能</a:t>
            </a:r>
            <a:r>
              <a:rPr lang="zh-TW" altLang="en-US" sz="3000" b="1" spc="150" dirty="0" smtClean="0">
                <a:ln w="11430"/>
                <a:effectLst>
                  <a:outerShdw blurRad="25400" algn="tl" rotWithShape="0">
                    <a:srgbClr val="000000">
                      <a:alpha val="43000"/>
                    </a:srgbClr>
                  </a:outerShdw>
                </a:effectLst>
              </a:rPr>
              <a:t>的來源：</a:t>
            </a:r>
            <a:endParaRPr lang="zh-TW" altLang="en-US" sz="3000"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8</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686901545"/>
              </p:ext>
            </p:extLst>
          </p:nvPr>
        </p:nvGraphicFramePr>
        <p:xfrm>
          <a:off x="179512" y="1700809"/>
          <a:ext cx="8856984" cy="4032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橢圓形圖說文字 6"/>
          <p:cNvSpPr/>
          <p:nvPr/>
        </p:nvSpPr>
        <p:spPr>
          <a:xfrm>
            <a:off x="100013" y="114300"/>
            <a:ext cx="2887811" cy="1946548"/>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000" b="1" spc="150" dirty="0" smtClean="0">
                <a:ln w="11430"/>
                <a:solidFill>
                  <a:srgbClr val="7030A0"/>
                </a:solidFill>
                <a:effectLst>
                  <a:outerShdw blurRad="25400" algn="tl" rotWithShape="0">
                    <a:srgbClr val="000000">
                      <a:alpha val="43000"/>
                    </a:srgbClr>
                  </a:outerShdw>
                </a:effectLst>
              </a:rPr>
              <a:t>例如：</a:t>
            </a:r>
            <a:r>
              <a:rPr lang="zh-TW" altLang="zh-TW" sz="2000" b="1" spc="150" dirty="0">
                <a:ln w="11430"/>
                <a:solidFill>
                  <a:srgbClr val="7030A0"/>
                </a:solidFill>
                <a:effectLst>
                  <a:outerShdw blurRad="25400" algn="tl" rotWithShape="0">
                    <a:srgbClr val="000000">
                      <a:alpha val="43000"/>
                    </a:srgbClr>
                  </a:outerShdw>
                </a:effectLst>
              </a:rPr>
              <a:t>熱水瓶的創意當初就是由於顧客希望能有一個保溫的水瓶所激發出來的。</a:t>
            </a:r>
            <a:endParaRPr lang="zh-TW" altLang="en-US" sz="2000" b="1" spc="150" dirty="0">
              <a:ln w="11430"/>
              <a:solidFill>
                <a:srgbClr val="7030A0"/>
              </a:solidFill>
              <a:effectLst>
                <a:outerShdw blurRad="25400" algn="tl" rotWithShape="0">
                  <a:srgbClr val="000000">
                    <a:alpha val="43000"/>
                  </a:srgbClr>
                </a:outerShdw>
              </a:effectLst>
            </a:endParaRPr>
          </a:p>
        </p:txBody>
      </p:sp>
      <p:sp>
        <p:nvSpPr>
          <p:cNvPr id="8" name="橢圓形圖說文字 7"/>
          <p:cNvSpPr/>
          <p:nvPr/>
        </p:nvSpPr>
        <p:spPr>
          <a:xfrm>
            <a:off x="2339752" y="57151"/>
            <a:ext cx="3384376" cy="2003698"/>
          </a:xfrm>
          <a:prstGeom prst="wedgeEllipseCallout">
            <a:avLst/>
          </a:prstGeom>
          <a:solidFill>
            <a:srgbClr val="E4C9FF"/>
          </a:solidFill>
        </p:spPr>
        <p:style>
          <a:lnRef idx="1">
            <a:schemeClr val="accent4"/>
          </a:lnRef>
          <a:fillRef idx="2">
            <a:schemeClr val="accent4"/>
          </a:fillRef>
          <a:effectRef idx="1">
            <a:schemeClr val="accent4"/>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2060"/>
                </a:solidFill>
                <a:effectLst>
                  <a:outerShdw blurRad="25400" algn="tl" rotWithShape="0">
                    <a:srgbClr val="000000">
                      <a:alpha val="43000"/>
                    </a:srgbClr>
                  </a:outerShdw>
                </a:effectLst>
              </a:rPr>
              <a:t>例如：</a:t>
            </a:r>
            <a:r>
              <a:rPr lang="en-US" altLang="zh-TW" sz="2000" b="1" spc="150" dirty="0" smtClean="0">
                <a:ln w="11430"/>
                <a:solidFill>
                  <a:srgbClr val="002060"/>
                </a:solidFill>
                <a:effectLst>
                  <a:outerShdw blurRad="25400" algn="tl" rotWithShape="0">
                    <a:srgbClr val="000000">
                      <a:alpha val="43000"/>
                    </a:srgbClr>
                  </a:outerShdw>
                </a:effectLst>
              </a:rPr>
              <a:t>3M</a:t>
            </a:r>
            <a:r>
              <a:rPr lang="zh-TW" altLang="zh-TW" sz="2000" b="1" spc="150" dirty="0">
                <a:ln w="11430"/>
                <a:solidFill>
                  <a:srgbClr val="002060"/>
                </a:solidFill>
                <a:effectLst>
                  <a:outerShdw blurRad="25400" algn="tl" rotWithShape="0">
                    <a:srgbClr val="000000">
                      <a:alpha val="43000"/>
                    </a:srgbClr>
                  </a:outerShdw>
                </a:effectLst>
              </a:rPr>
              <a:t>商用膠帶部門的研發部成功開發出便利</a:t>
            </a:r>
            <a:r>
              <a:rPr lang="zh-TW" altLang="zh-TW" sz="2000" b="1" spc="150" dirty="0" smtClean="0">
                <a:ln w="11430"/>
                <a:solidFill>
                  <a:srgbClr val="002060"/>
                </a:solidFill>
                <a:effectLst>
                  <a:outerShdw blurRad="25400" algn="tl" rotWithShape="0">
                    <a:srgbClr val="000000">
                      <a:alpha val="43000"/>
                    </a:srgbClr>
                  </a:outerShdw>
                </a:effectLst>
              </a:rPr>
              <a:t>貼是</a:t>
            </a:r>
            <a:r>
              <a:rPr lang="zh-TW" altLang="zh-TW" sz="2000" b="1" spc="150" dirty="0">
                <a:ln w="11430"/>
                <a:solidFill>
                  <a:srgbClr val="002060"/>
                </a:solidFill>
                <a:effectLst>
                  <a:outerShdw blurRad="25400" algn="tl" rotWithShape="0">
                    <a:srgbClr val="000000">
                      <a:alpha val="43000"/>
                    </a:srgbClr>
                  </a:outerShdw>
                </a:effectLst>
              </a:rPr>
              <a:t>由該部門員工所開發出來的</a:t>
            </a:r>
            <a:r>
              <a:rPr lang="zh-TW" altLang="zh-TW" sz="2000" b="1" spc="150" dirty="0" smtClean="0">
                <a:ln w="11430"/>
                <a:solidFill>
                  <a:srgbClr val="002060"/>
                </a:solidFill>
                <a:effectLst>
                  <a:outerShdw blurRad="25400" algn="tl" rotWithShape="0">
                    <a:srgbClr val="000000">
                      <a:alpha val="43000"/>
                    </a:srgbClr>
                  </a:outerShdw>
                </a:effectLst>
              </a:rPr>
              <a:t>創意</a:t>
            </a:r>
            <a:r>
              <a:rPr lang="zh-TW" altLang="en-US" sz="2000" b="1" spc="150" dirty="0" smtClean="0">
                <a:ln w="11430"/>
                <a:solidFill>
                  <a:srgbClr val="002060"/>
                </a:solidFill>
                <a:effectLst>
                  <a:outerShdw blurRad="25400" algn="tl" rotWithShape="0">
                    <a:srgbClr val="000000">
                      <a:alpha val="43000"/>
                    </a:srgbClr>
                  </a:outerShdw>
                </a:effectLst>
              </a:rPr>
              <a:t>。</a:t>
            </a:r>
            <a:endParaRPr lang="zh-TW" altLang="zh-TW" sz="2000" b="1" spc="150" dirty="0">
              <a:ln w="11430"/>
              <a:solidFill>
                <a:srgbClr val="002060"/>
              </a:solidFill>
              <a:effectLst>
                <a:outerShdw blurRad="25400" algn="tl" rotWithShape="0">
                  <a:srgbClr val="000000">
                    <a:alpha val="43000"/>
                  </a:srgbClr>
                </a:outerShdw>
              </a:effectLst>
            </a:endParaRPr>
          </a:p>
          <a:p>
            <a:pPr algn="ct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9" name="橢圓形圖說文字 8"/>
          <p:cNvSpPr/>
          <p:nvPr/>
        </p:nvSpPr>
        <p:spPr>
          <a:xfrm>
            <a:off x="4644008" y="85726"/>
            <a:ext cx="2887811" cy="1946548"/>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2060"/>
                </a:solidFill>
                <a:effectLst>
                  <a:outerShdw blurRad="25400" algn="tl" rotWithShape="0">
                    <a:srgbClr val="000000">
                      <a:alpha val="43000"/>
                    </a:srgbClr>
                  </a:outerShdw>
                </a:effectLst>
              </a:rPr>
              <a:t>一個訓練有素的業務人員會定期詢問通路成員對產品的滿意度。</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0" name="橢圓形圖說文字 9"/>
          <p:cNvSpPr/>
          <p:nvPr/>
        </p:nvSpPr>
        <p:spPr>
          <a:xfrm>
            <a:off x="6203007" y="100013"/>
            <a:ext cx="2887811" cy="1967732"/>
          </a:xfrm>
          <a:prstGeom prst="wedgeEllipseCallout">
            <a:avLst>
              <a:gd name="adj1" fmla="val 5389"/>
              <a:gd name="adj2" fmla="val 62500"/>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70C0"/>
                </a:solidFill>
                <a:effectLst>
                  <a:outerShdw blurRad="25400" algn="tl" rotWithShape="0">
                    <a:srgbClr val="000000">
                      <a:alpha val="43000"/>
                    </a:srgbClr>
                  </a:outerShdw>
                </a:effectLst>
              </a:rPr>
              <a:t>例如，藉由參加國內外相關產品的商展，可以獲得競爭者產品的相關資訊。</a:t>
            </a:r>
            <a:endParaRPr lang="zh-TW" altLang="en-US" sz="2000" b="1" spc="150" dirty="0">
              <a:ln w="11430"/>
              <a:solidFill>
                <a:srgbClr val="0070C0"/>
              </a:solidFill>
              <a:effectLst>
                <a:outerShdw blurRad="25400" algn="tl" rotWithShape="0">
                  <a:srgbClr val="000000">
                    <a:alpha val="43000"/>
                  </a:srgbClr>
                </a:outerShdw>
              </a:effectLst>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918" y="5082951"/>
            <a:ext cx="1717899" cy="17178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2046" y="5054376"/>
            <a:ext cx="1738642" cy="17386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橢圓形圖說文字 12"/>
          <p:cNvSpPr/>
          <p:nvPr/>
        </p:nvSpPr>
        <p:spPr>
          <a:xfrm>
            <a:off x="5500688" y="5157192"/>
            <a:ext cx="3643313" cy="1624366"/>
          </a:xfrm>
          <a:prstGeom prst="wedgeEllipseCallout">
            <a:avLst>
              <a:gd name="adj1" fmla="val -18622"/>
              <a:gd name="adj2" fmla="val -57500"/>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2060"/>
                </a:solidFill>
                <a:effectLst>
                  <a:outerShdw blurRad="25400" algn="tl" rotWithShape="0">
                    <a:srgbClr val="000000">
                      <a:alpha val="43000"/>
                    </a:srgbClr>
                  </a:outerShdw>
                </a:effectLst>
              </a:rPr>
              <a:t>例如：專門從事研究發展的顧問公司、</a:t>
            </a:r>
            <a:r>
              <a:rPr lang="zh-TW" altLang="zh-TW" sz="2000" b="1" spc="150" dirty="0" smtClean="0">
                <a:ln w="11430"/>
                <a:solidFill>
                  <a:srgbClr val="002060"/>
                </a:solidFill>
                <a:effectLst>
                  <a:outerShdw blurRad="25400" algn="tl" rotWithShape="0">
                    <a:srgbClr val="000000">
                      <a:alpha val="43000"/>
                    </a:srgbClr>
                  </a:outerShdw>
                </a:effectLst>
              </a:rPr>
              <a:t>同業公會、</a:t>
            </a:r>
            <a:r>
              <a:rPr lang="zh-TW" altLang="zh-TW" sz="2000" b="1" spc="150" dirty="0">
                <a:ln w="11430"/>
                <a:solidFill>
                  <a:srgbClr val="002060"/>
                </a:solidFill>
                <a:effectLst>
                  <a:outerShdw blurRad="25400" algn="tl" rotWithShape="0">
                    <a:srgbClr val="000000">
                      <a:alpha val="43000"/>
                    </a:srgbClr>
                  </a:outerShdw>
                </a:effectLst>
              </a:rPr>
              <a:t>大型的廣告公司</a:t>
            </a:r>
            <a:r>
              <a:rPr lang="zh-TW" altLang="zh-TW" sz="2000" b="1" spc="150" dirty="0" smtClean="0">
                <a:ln w="11430"/>
                <a:solidFill>
                  <a:srgbClr val="002060"/>
                </a:solidFill>
                <a:effectLst>
                  <a:outerShdw blurRad="25400" algn="tl" rotWithShape="0">
                    <a:srgbClr val="000000">
                      <a:alpha val="43000"/>
                    </a:srgbClr>
                  </a:outerShdw>
                </a:effectLst>
              </a:rPr>
              <a:t>、專利權</a:t>
            </a:r>
            <a:r>
              <a:rPr lang="zh-TW" altLang="zh-TW" sz="2000" b="1" spc="150" dirty="0">
                <a:ln w="11430"/>
                <a:solidFill>
                  <a:srgbClr val="002060"/>
                </a:solidFill>
                <a:effectLst>
                  <a:outerShdw blurRad="25400" algn="tl" rotWithShape="0">
                    <a:srgbClr val="000000">
                      <a:alpha val="43000"/>
                    </a:srgbClr>
                  </a:outerShdw>
                </a:effectLst>
              </a:rPr>
              <a:t>的</a:t>
            </a:r>
            <a:r>
              <a:rPr lang="zh-TW" altLang="zh-TW" sz="2000" b="1" spc="150" dirty="0" smtClean="0">
                <a:ln w="11430"/>
                <a:solidFill>
                  <a:srgbClr val="002060"/>
                </a:solidFill>
                <a:effectLst>
                  <a:outerShdw blurRad="25400" algn="tl" rotWithShape="0">
                    <a:srgbClr val="000000">
                      <a:alpha val="43000"/>
                    </a:srgbClr>
                  </a:outerShdw>
                </a:effectLst>
              </a:rPr>
              <a:t>代理人</a:t>
            </a:r>
            <a:r>
              <a:rPr lang="zh-TW" altLang="en-US" sz="2000" b="1" spc="150" dirty="0" smtClean="0">
                <a:ln w="11430"/>
                <a:solidFill>
                  <a:srgbClr val="002060"/>
                </a:solidFill>
                <a:effectLst>
                  <a:outerShdw blurRad="25400" algn="tl" rotWithShape="0">
                    <a:srgbClr val="000000">
                      <a:alpha val="43000"/>
                    </a:srgbClr>
                  </a:outerShdw>
                </a:effectLst>
              </a:rPr>
              <a:t>等。</a:t>
            </a:r>
            <a:endParaRPr lang="zh-TW" altLang="en-US" sz="20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10993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50"/>
                                        <p:tgtEl>
                                          <p:spTgt spid="7"/>
                                        </p:tgtEl>
                                      </p:cBhvr>
                                    </p:animEffect>
                                    <p:set>
                                      <p:cBhvr>
                                        <p:cTn id="16" dur="1" fill="hold">
                                          <p:stCondLst>
                                            <p:cond delay="249"/>
                                          </p:stCondLst>
                                        </p:cTn>
                                        <p:tgtEl>
                                          <p:spTgt spid="7"/>
                                        </p:tgtEl>
                                        <p:attrNameLst>
                                          <p:attrName>style.visibility</p:attrName>
                                        </p:attrNameLst>
                                      </p:cBhvr>
                                      <p:to>
                                        <p:strVal val="hidden"/>
                                      </p:to>
                                    </p:set>
                                  </p:childTnLst>
                                </p:cTn>
                              </p:par>
                              <p:par>
                                <p:cTn id="17" presetID="14" presetClass="entr" presetSubtype="10" fill="hold" grpId="0" nodeType="withEffect">
                                  <p:stCondLst>
                                    <p:cond delay="0"/>
                                  </p:stCondLst>
                                  <p:childTnLst>
                                    <p:set>
                                      <p:cBhvr>
                                        <p:cTn id="18"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19" dur="500"/>
                                        <p:tgtEl>
                                          <p:spTgt spid="6">
                                            <p:graphicEl>
                                              <a:dgm id="{FA2DFF8C-377F-46BC-B51A-AE7A5145C0B7}"/>
                                            </p:graphicEl>
                                          </p:spTgt>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50"/>
                                        <p:tgtEl>
                                          <p:spTgt spid="8"/>
                                        </p:tgtEl>
                                      </p:cBhvr>
                                    </p:animEffect>
                                    <p:set>
                                      <p:cBhvr>
                                        <p:cTn id="28" dur="1" fill="hold">
                                          <p:stCondLst>
                                            <p:cond delay="249"/>
                                          </p:stCondLst>
                                        </p:cTn>
                                        <p:tgtEl>
                                          <p:spTgt spid="8"/>
                                        </p:tgtEl>
                                        <p:attrNameLst>
                                          <p:attrName>style.visibility</p:attrName>
                                        </p:attrNameLst>
                                      </p:cBhvr>
                                      <p:to>
                                        <p:strVal val="hidden"/>
                                      </p:to>
                                    </p:set>
                                  </p:childTnLst>
                                </p:cTn>
                              </p:par>
                              <p:par>
                                <p:cTn id="29" presetID="14" presetClass="entr" presetSubtype="10" fill="hold" grpId="0" nodeType="withEffect">
                                  <p:stCondLst>
                                    <p:cond delay="0"/>
                                  </p:stCondLst>
                                  <p:childTnLst>
                                    <p:set>
                                      <p:cBhvr>
                                        <p:cTn id="30"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31" dur="500"/>
                                        <p:tgtEl>
                                          <p:spTgt spid="6">
                                            <p:graphicEl>
                                              <a:dgm id="{B147493B-2ACF-4210-A434-F82BF65829C3}"/>
                                            </p:graphicEl>
                                          </p:spTgt>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50"/>
                                        <p:tgtEl>
                                          <p:spTgt spid="9"/>
                                        </p:tgtEl>
                                      </p:cBhvr>
                                    </p:animEffect>
                                    <p:set>
                                      <p:cBhvr>
                                        <p:cTn id="40" dur="1" fill="hold">
                                          <p:stCondLst>
                                            <p:cond delay="249"/>
                                          </p:stCondLst>
                                        </p:cTn>
                                        <p:tgtEl>
                                          <p:spTgt spid="9"/>
                                        </p:tgtEl>
                                        <p:attrNameLst>
                                          <p:attrName>style.visibility</p:attrName>
                                        </p:attrNameLst>
                                      </p:cBhvr>
                                      <p:to>
                                        <p:strVal val="hidden"/>
                                      </p:to>
                                    </p:set>
                                  </p:childTnLst>
                                </p:cTn>
                              </p:par>
                              <p:par>
                                <p:cTn id="41" presetID="14" presetClass="entr" presetSubtype="10" fill="hold" grpId="0" nodeType="withEffect">
                                  <p:stCondLst>
                                    <p:cond delay="0"/>
                                  </p:stCondLst>
                                  <p:childTnLst>
                                    <p:set>
                                      <p:cBhvr>
                                        <p:cTn id="42"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43" dur="500"/>
                                        <p:tgtEl>
                                          <p:spTgt spid="6">
                                            <p:graphicEl>
                                              <a:dgm id="{5A976926-F4C1-4A14-B3EE-713C690953DE}"/>
                                            </p:graphicEl>
                                          </p:spTgt>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250"/>
                                        <p:tgtEl>
                                          <p:spTgt spid="10"/>
                                        </p:tgtEl>
                                      </p:cBhvr>
                                    </p:animEffect>
                                    <p:set>
                                      <p:cBhvr>
                                        <p:cTn id="52" dur="1" fill="hold">
                                          <p:stCondLst>
                                            <p:cond delay="249"/>
                                          </p:stCondLst>
                                        </p:cTn>
                                        <p:tgtEl>
                                          <p:spTgt spid="10"/>
                                        </p:tgtEl>
                                        <p:attrNameLst>
                                          <p:attrName>style.visibility</p:attrName>
                                        </p:attrNameLst>
                                      </p:cBhvr>
                                      <p:to>
                                        <p:strVal val="hidden"/>
                                      </p:to>
                                    </p:set>
                                  </p:childTnLst>
                                </p:cTn>
                              </p:par>
                              <p:par>
                                <p:cTn id="53" presetID="14" presetClass="entr" presetSubtype="10" fill="hold" grpId="0" nodeType="withEffect">
                                  <p:stCondLst>
                                    <p:cond delay="0"/>
                                  </p:stCondLst>
                                  <p:childTnLst>
                                    <p:set>
                                      <p:cBhvr>
                                        <p:cTn id="54"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55" dur="500"/>
                                        <p:tgtEl>
                                          <p:spTgt spid="6">
                                            <p:graphicEl>
                                              <a:dgm id="{519E7015-12AB-4743-AE72-8327EFD0B7ED}"/>
                                            </p:graphicEl>
                                          </p:spTgt>
                                        </p:tgtEl>
                                      </p:cBhvr>
                                    </p:animEffect>
                                  </p:childTnLst>
                                </p:cTn>
                              </p:par>
                            </p:childTnLst>
                          </p:cTn>
                        </p:par>
                        <p:par>
                          <p:cTn id="56" fill="hold">
                            <p:stCondLst>
                              <p:cond delay="500"/>
                            </p:stCondLst>
                            <p:childTnLst>
                              <p:par>
                                <p:cTn id="57" presetID="14" presetClass="entr" presetSubtype="10" fill="hold" nodeType="afterEffect">
                                  <p:stCondLst>
                                    <p:cond delay="0"/>
                                  </p:stCondLst>
                                  <p:childTnLst>
                                    <p:set>
                                      <p:cBhvr>
                                        <p:cTn id="58" dur="1" fill="hold">
                                          <p:stCondLst>
                                            <p:cond delay="0"/>
                                          </p:stCondLst>
                                        </p:cTn>
                                        <p:tgtEl>
                                          <p:spTgt spid="4098"/>
                                        </p:tgtEl>
                                        <p:attrNameLst>
                                          <p:attrName>style.visibility</p:attrName>
                                        </p:attrNameLst>
                                      </p:cBhvr>
                                      <p:to>
                                        <p:strVal val="visible"/>
                                      </p:to>
                                    </p:set>
                                    <p:animEffect transition="in" filter="randombar(horizontal)">
                                      <p:cBhvr>
                                        <p:cTn id="59" dur="500"/>
                                        <p:tgtEl>
                                          <p:spTgt spid="4098"/>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6">
                                            <p:graphicEl>
                                              <a:dgm id="{41E56F4A-3D74-418A-9C16-B33637E63C2B}"/>
                                            </p:graphicEl>
                                          </p:spTgt>
                                        </p:tgtEl>
                                        <p:attrNameLst>
                                          <p:attrName>style.visibility</p:attrName>
                                        </p:attrNameLst>
                                      </p:cBhvr>
                                      <p:to>
                                        <p:strVal val="visible"/>
                                      </p:to>
                                    </p:set>
                                    <p:animEffect transition="in" filter="randombar(horizontal)">
                                      <p:cBhvr>
                                        <p:cTn id="64" dur="500"/>
                                        <p:tgtEl>
                                          <p:spTgt spid="6">
                                            <p:graphicEl>
                                              <a:dgm id="{41E56F4A-3D74-418A-9C16-B33637E63C2B}"/>
                                            </p:graphicEl>
                                          </p:spTgt>
                                        </p:tgtEl>
                                      </p:cBhvr>
                                    </p:animEffect>
                                  </p:childTnLst>
                                </p:cTn>
                              </p:par>
                            </p:childTnLst>
                          </p:cTn>
                        </p:par>
                        <p:par>
                          <p:cTn id="65" fill="hold">
                            <p:stCondLst>
                              <p:cond delay="500"/>
                            </p:stCondLst>
                            <p:childTnLst>
                              <p:par>
                                <p:cTn id="66" presetID="14" presetClass="entr" presetSubtype="10" fill="hold" nodeType="afterEffect">
                                  <p:stCondLst>
                                    <p:cond delay="0"/>
                                  </p:stCondLst>
                                  <p:childTnLst>
                                    <p:set>
                                      <p:cBhvr>
                                        <p:cTn id="67" dur="1" fill="hold">
                                          <p:stCondLst>
                                            <p:cond delay="0"/>
                                          </p:stCondLst>
                                        </p:cTn>
                                        <p:tgtEl>
                                          <p:spTgt spid="4099"/>
                                        </p:tgtEl>
                                        <p:attrNameLst>
                                          <p:attrName>style.visibility</p:attrName>
                                        </p:attrNameLst>
                                      </p:cBhvr>
                                      <p:to>
                                        <p:strVal val="visible"/>
                                      </p:to>
                                    </p:set>
                                    <p:animEffect transition="in" filter="randombar(horizontal)">
                                      <p:cBhvr>
                                        <p:cTn id="68" dur="500"/>
                                        <p:tgtEl>
                                          <p:spTgt spid="4099"/>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6">
                                            <p:graphicEl>
                                              <a:dgm id="{4624779D-C14C-4DBF-A1F4-988AA910D9B7}"/>
                                            </p:graphicEl>
                                          </p:spTgt>
                                        </p:tgtEl>
                                        <p:attrNameLst>
                                          <p:attrName>style.visibility</p:attrName>
                                        </p:attrNameLst>
                                      </p:cBhvr>
                                      <p:to>
                                        <p:strVal val="visible"/>
                                      </p:to>
                                    </p:set>
                                    <p:animEffect transition="in" filter="randombar(horizontal)">
                                      <p:cBhvr>
                                        <p:cTn id="73" dur="500"/>
                                        <p:tgtEl>
                                          <p:spTgt spid="6">
                                            <p:graphicEl>
                                              <a:dgm id="{4624779D-C14C-4DBF-A1F4-988AA910D9B7}"/>
                                            </p:graphicEl>
                                          </p:spTgt>
                                        </p:tgtEl>
                                      </p:cBhvr>
                                    </p:animEffect>
                                  </p:childTnLst>
                                </p:cTn>
                              </p:par>
                            </p:childTnLst>
                          </p:cTn>
                        </p:par>
                        <p:par>
                          <p:cTn id="74" fill="hold">
                            <p:stCondLst>
                              <p:cond delay="500"/>
                            </p:stCondLst>
                            <p:childTnLst>
                              <p:par>
                                <p:cTn id="75" presetID="14" presetClass="entr" presetSubtype="10"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randombar(horizontal)">
                                      <p:cBhvr>
                                        <p:cTn id="7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animBg="1"/>
      <p:bldP spid="7" grpId="1" animBg="1"/>
      <p:bldP spid="8" grpId="0" animBg="1"/>
      <p:bldP spid="8" grpId="1" animBg="1"/>
      <p:bldP spid="9" grpId="0" animBg="1"/>
      <p:bldP spid="9" grpId="1" animBg="1"/>
      <p:bldP spid="10" grpId="0" animBg="1"/>
      <p:bldP spid="10"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9.2.1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新產品創意發想</a:t>
            </a:r>
            <a:endParaRPr lang="zh-TW" altLang="en-US" dirty="0"/>
          </a:p>
        </p:txBody>
      </p:sp>
      <p:sp>
        <p:nvSpPr>
          <p:cNvPr id="3" name="內容版面配置區 2"/>
          <p:cNvSpPr>
            <a:spLocks noGrp="1"/>
          </p:cNvSpPr>
          <p:nvPr>
            <p:ph idx="1"/>
          </p:nvPr>
        </p:nvSpPr>
        <p:spPr>
          <a:xfrm>
            <a:off x="457200" y="1196753"/>
            <a:ext cx="8229600" cy="720080"/>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常用的創造力技術主要有下列幾種：</a:t>
            </a:r>
            <a:endParaRPr lang="zh-TW" altLang="en-US" sz="3000" b="1" spc="150" dirty="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p:txBody>
          <a:bodyPr/>
          <a:lstStyle/>
          <a:p>
            <a:r>
              <a:rPr lang="zh-TW" altLang="en-US" smtClean="0"/>
              <a:t>行銷管理   </a:t>
            </a:r>
            <a:r>
              <a:rPr lang="en-US" altLang="zh-TW" smtClean="0"/>
              <a:t>Chapter 9   </a:t>
            </a:r>
            <a:r>
              <a:rPr lang="zh-TW" altLang="en-US" smtClean="0"/>
              <a:t>新產品開發與產品生命週期</a:t>
            </a:r>
            <a:endParaRPr lang="zh-TW" altLang="en-US"/>
          </a:p>
        </p:txBody>
      </p:sp>
      <p:sp>
        <p:nvSpPr>
          <p:cNvPr id="5" name="投影片編號版面配置區 4"/>
          <p:cNvSpPr>
            <a:spLocks noGrp="1"/>
          </p:cNvSpPr>
          <p:nvPr>
            <p:ph type="sldNum" sz="quarter" idx="12"/>
          </p:nvPr>
        </p:nvSpPr>
        <p:spPr/>
        <p:txBody>
          <a:bodyPr/>
          <a:lstStyle/>
          <a:p>
            <a:r>
              <a:rPr lang="en-US" altLang="zh-TW" dirty="0" smtClean="0"/>
              <a:t>9-</a:t>
            </a:r>
            <a:fld id="{5694EA51-34AC-46FA-B7BF-A2DC63CF62FB}" type="slidenum">
              <a:rPr lang="zh-TW" altLang="en-US" smtClean="0"/>
              <a:t>9</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894740671"/>
              </p:ext>
            </p:extLst>
          </p:nvPr>
        </p:nvGraphicFramePr>
        <p:xfrm>
          <a:off x="107504" y="1484784"/>
          <a:ext cx="8856984" cy="1656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1" y="3068960"/>
            <a:ext cx="21621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93786" y="5312668"/>
            <a:ext cx="4572000" cy="1015663"/>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桌子的屬性有材質、形狀、顏色、抽屜與桌腳數目等，我們可針對每種屬性，盡可能地提出替代</a:t>
            </a:r>
            <a:r>
              <a:rPr lang="zh-TW" altLang="zh-TW" sz="2000" b="1" spc="150" dirty="0" smtClean="0">
                <a:ln w="11430"/>
                <a:solidFill>
                  <a:srgbClr val="002060"/>
                </a:solidFill>
                <a:effectLst>
                  <a:outerShdw blurRad="25400" algn="tl" rotWithShape="0">
                    <a:srgbClr val="000000">
                      <a:alpha val="43000"/>
                    </a:srgbClr>
                  </a:outerShdw>
                </a:effectLst>
              </a:rPr>
              <a:t>選擇</a:t>
            </a:r>
            <a:r>
              <a:rPr lang="zh-TW" altLang="en-US" sz="2000" b="1" spc="150" dirty="0" smtClean="0">
                <a:ln w="11430"/>
                <a:solidFill>
                  <a:srgbClr val="002060"/>
                </a:solidFill>
                <a:effectLst>
                  <a:outerShdw blurRad="25400" algn="tl" rotWithShape="0">
                    <a:srgbClr val="000000">
                      <a:alpha val="43000"/>
                    </a:srgbClr>
                  </a:outerShdw>
                </a:effectLst>
              </a:rPr>
              <a:t>。</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5123"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t="12193" b="17695"/>
          <a:stretch/>
        </p:blipFill>
        <p:spPr bwMode="auto">
          <a:xfrm>
            <a:off x="683568" y="3126109"/>
            <a:ext cx="1933575"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4006" y="3339741"/>
            <a:ext cx="2069396" cy="1285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2280" y="3290588"/>
            <a:ext cx="1539527" cy="1539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加號 8"/>
          <p:cNvSpPr/>
          <p:nvPr/>
        </p:nvSpPr>
        <p:spPr>
          <a:xfrm>
            <a:off x="2828925" y="3687205"/>
            <a:ext cx="782414" cy="777228"/>
          </a:xfrm>
          <a:prstGeom prst="mathPlus">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p>
        </p:txBody>
      </p:sp>
      <p:sp>
        <p:nvSpPr>
          <p:cNvPr id="10" name="等於 9"/>
          <p:cNvSpPr/>
          <p:nvPr/>
        </p:nvSpPr>
        <p:spPr>
          <a:xfrm>
            <a:off x="6084167" y="3872605"/>
            <a:ext cx="702395" cy="549127"/>
          </a:xfrm>
          <a:prstGeom prst="mathEqual">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solidFill>
                <a:schemeClr val="tx1"/>
              </a:solidFill>
            </a:endParaRPr>
          </a:p>
        </p:txBody>
      </p:sp>
      <p:pic>
        <p:nvPicPr>
          <p:cNvPr id="5126"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7953" y="5013176"/>
            <a:ext cx="1704803" cy="17431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0097" y="4894311"/>
            <a:ext cx="1411514" cy="1850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rotWithShape="1">
          <a:blip r:embed="rId14">
            <a:extLst>
              <a:ext uri="{28A0092B-C50C-407E-A947-70E740481C1C}">
                <a14:useLocalDpi xmlns:a14="http://schemas.microsoft.com/office/drawing/2010/main" val="0"/>
              </a:ext>
            </a:extLst>
          </a:blip>
          <a:srcRect l="-2575" t="-5864" r="2575" b="5864"/>
          <a:stretch/>
        </p:blipFill>
        <p:spPr bwMode="auto">
          <a:xfrm>
            <a:off x="6987913" y="4927451"/>
            <a:ext cx="1748259" cy="17482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加號 17"/>
          <p:cNvSpPr/>
          <p:nvPr/>
        </p:nvSpPr>
        <p:spPr>
          <a:xfrm>
            <a:off x="2828925" y="5496161"/>
            <a:ext cx="782414" cy="777228"/>
          </a:xfrm>
          <a:prstGeom prst="mathPlus">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p>
        </p:txBody>
      </p:sp>
      <p:sp>
        <p:nvSpPr>
          <p:cNvPr id="19" name="等於 18"/>
          <p:cNvSpPr/>
          <p:nvPr/>
        </p:nvSpPr>
        <p:spPr>
          <a:xfrm>
            <a:off x="6084167" y="5681561"/>
            <a:ext cx="702395" cy="549127"/>
          </a:xfrm>
          <a:prstGeom prst="mathEqual">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solidFill>
                <a:schemeClr val="tx1"/>
              </a:solidFill>
            </a:endParaRPr>
          </a:p>
        </p:txBody>
      </p:sp>
      <p:pic>
        <p:nvPicPr>
          <p:cNvPr id="5129"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3389" y="3562513"/>
            <a:ext cx="2991580" cy="2515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直線單箭頭接點 11"/>
          <p:cNvCxnSpPr/>
          <p:nvPr/>
        </p:nvCxnSpPr>
        <p:spPr>
          <a:xfrm flipV="1">
            <a:off x="3452809" y="3698851"/>
            <a:ext cx="695986" cy="274563"/>
          </a:xfrm>
          <a:prstGeom prst="straightConnector1">
            <a:avLst/>
          </a:prstGeom>
          <a:ln w="38100">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13" name="直線單箭頭接點 12"/>
          <p:cNvCxnSpPr/>
          <p:nvPr/>
        </p:nvCxnSpPr>
        <p:spPr>
          <a:xfrm>
            <a:off x="3452809" y="5419413"/>
            <a:ext cx="695986" cy="393821"/>
          </a:xfrm>
          <a:prstGeom prst="straightConnector1">
            <a:avLst/>
          </a:prstGeom>
          <a:ln w="38100">
            <a:solidFill>
              <a:srgbClr val="FF0000"/>
            </a:solidFill>
            <a:tailEnd type="arrow"/>
          </a:ln>
        </p:spPr>
        <p:style>
          <a:lnRef idx="2">
            <a:schemeClr val="accent6"/>
          </a:lnRef>
          <a:fillRef idx="0">
            <a:schemeClr val="accent6"/>
          </a:fillRef>
          <a:effectRef idx="1">
            <a:schemeClr val="accent6"/>
          </a:effectRef>
          <a:fontRef idx="minor">
            <a:schemeClr val="tx1"/>
          </a:fontRef>
        </p:style>
      </p:cxnSp>
      <p:sp>
        <p:nvSpPr>
          <p:cNvPr id="16" name="文字方塊 15"/>
          <p:cNvSpPr txBox="1"/>
          <p:nvPr/>
        </p:nvSpPr>
        <p:spPr>
          <a:xfrm>
            <a:off x="4314589" y="3398676"/>
            <a:ext cx="1994446" cy="52322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800" b="1" spc="150" dirty="0" smtClean="0">
                <a:ln w="11430"/>
                <a:solidFill>
                  <a:srgbClr val="FF0000"/>
                </a:solidFill>
                <a:effectLst>
                  <a:outerShdw blurRad="25400" algn="tl" rotWithShape="0">
                    <a:srgbClr val="000000">
                      <a:alpha val="43000"/>
                    </a:srgbClr>
                  </a:outerShdw>
                </a:effectLst>
              </a:rPr>
              <a:t>輸入系統</a:t>
            </a:r>
            <a:endParaRPr lang="zh-TW" altLang="en-US" sz="2800" b="1" spc="150" dirty="0">
              <a:ln w="11430"/>
              <a:solidFill>
                <a:srgbClr val="FF0000"/>
              </a:solidFill>
              <a:effectLst>
                <a:outerShdw blurRad="25400" algn="tl" rotWithShape="0">
                  <a:srgbClr val="000000">
                    <a:alpha val="43000"/>
                  </a:srgbClr>
                </a:outerShdw>
              </a:effectLst>
            </a:endParaRPr>
          </a:p>
        </p:txBody>
      </p:sp>
      <p:sp>
        <p:nvSpPr>
          <p:cNvPr id="27" name="文字方塊 26"/>
          <p:cNvSpPr txBox="1"/>
          <p:nvPr/>
        </p:nvSpPr>
        <p:spPr>
          <a:xfrm>
            <a:off x="4314589" y="5474733"/>
            <a:ext cx="1994446" cy="52322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800" b="1" spc="150" dirty="0" smtClean="0">
                <a:ln w="11430"/>
                <a:solidFill>
                  <a:srgbClr val="FF0000"/>
                </a:solidFill>
                <a:effectLst>
                  <a:outerShdw blurRad="25400" algn="tl" rotWithShape="0">
                    <a:srgbClr val="000000">
                      <a:alpha val="43000"/>
                    </a:srgbClr>
                  </a:outerShdw>
                </a:effectLst>
              </a:rPr>
              <a:t>輸出系統</a:t>
            </a:r>
            <a:endParaRPr lang="zh-TW" altLang="en-US" sz="2800" b="1" spc="150" dirty="0">
              <a:ln w="11430"/>
              <a:solidFill>
                <a:srgbClr val="FF0000"/>
              </a:solidFill>
              <a:effectLst>
                <a:outerShdw blurRad="25400" algn="tl" rotWithShape="0">
                  <a:srgbClr val="000000">
                    <a:alpha val="43000"/>
                  </a:srgbClr>
                </a:outerShdw>
              </a:effectLst>
            </a:endParaRPr>
          </a:p>
        </p:txBody>
      </p:sp>
      <p:pic>
        <p:nvPicPr>
          <p:cNvPr id="513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4075" y="4000252"/>
            <a:ext cx="1545812" cy="13582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向右箭號 16"/>
          <p:cNvSpPr/>
          <p:nvPr/>
        </p:nvSpPr>
        <p:spPr>
          <a:xfrm>
            <a:off x="6084167" y="4615028"/>
            <a:ext cx="872940" cy="558565"/>
          </a:xfrm>
          <a:prstGeom prst="rightArrow">
            <a:avLst/>
          </a:prstGeom>
          <a:solidFill>
            <a:srgbClr val="FF0000"/>
          </a:solidFill>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pic>
        <p:nvPicPr>
          <p:cNvPr id="5131" name="Picture 11"/>
          <p:cNvPicPr>
            <a:picLocks noChangeAspect="1" noChangeArrowheads="1"/>
          </p:cNvPicPr>
          <p:nvPr/>
        </p:nvPicPr>
        <p:blipFill rotWithShape="1">
          <a:blip r:embed="rId17">
            <a:extLst>
              <a:ext uri="{28A0092B-C50C-407E-A947-70E740481C1C}">
                <a14:useLocalDpi xmlns:a14="http://schemas.microsoft.com/office/drawing/2010/main" val="0"/>
              </a:ext>
            </a:extLst>
          </a:blip>
          <a:srcRect t="10354" b="8118"/>
          <a:stretch/>
        </p:blipFill>
        <p:spPr bwMode="auto">
          <a:xfrm>
            <a:off x="7092280" y="4149079"/>
            <a:ext cx="1943100" cy="15841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雲朵形 19"/>
          <p:cNvSpPr/>
          <p:nvPr/>
        </p:nvSpPr>
        <p:spPr>
          <a:xfrm>
            <a:off x="863996" y="3233962"/>
            <a:ext cx="7199834" cy="2890823"/>
          </a:xfrm>
          <a:prstGeom prst="cloud">
            <a:avLst/>
          </a:prstGeom>
          <a:solidFill>
            <a:srgbClr val="FFFF9F"/>
          </a:solidFill>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800" b="1" spc="150" dirty="0" smtClean="0">
                <a:ln w="11430"/>
                <a:solidFill>
                  <a:schemeClr val="accent6">
                    <a:lumMod val="75000"/>
                  </a:schemeClr>
                </a:solidFill>
                <a:effectLst>
                  <a:outerShdw blurRad="25400" algn="tl" rotWithShape="0">
                    <a:srgbClr val="000000">
                      <a:alpha val="43000"/>
                    </a:srgbClr>
                  </a:outerShdw>
                </a:effectLst>
              </a:rPr>
              <a:t>四項原則：</a:t>
            </a:r>
            <a:endParaRPr lang="en-US" altLang="zh-TW" sz="2800" b="1" spc="150" dirty="0" smtClean="0">
              <a:ln w="11430"/>
              <a:solidFill>
                <a:schemeClr val="accent6">
                  <a:lumMod val="75000"/>
                </a:schemeClr>
              </a:solidFill>
              <a:effectLst>
                <a:outerShdw blurRad="25400" algn="tl" rotWithShape="0">
                  <a:srgbClr val="000000">
                    <a:alpha val="43000"/>
                  </a:srgbClr>
                </a:outerShdw>
              </a:effectLst>
            </a:endParaRPr>
          </a:p>
          <a:p>
            <a:pPr algn="ctr"/>
            <a:r>
              <a:rPr lang="zh-TW" altLang="en-US" sz="2800" b="1" spc="150" dirty="0">
                <a:ln w="11430"/>
                <a:solidFill>
                  <a:schemeClr val="accent6">
                    <a:lumMod val="75000"/>
                  </a:schemeClr>
                </a:solidFill>
                <a:effectLst>
                  <a:outerShdw blurRad="25400" algn="tl" rotWithShape="0">
                    <a:srgbClr val="000000">
                      <a:alpha val="43000"/>
                    </a:srgbClr>
                  </a:outerShdw>
                </a:effectLst>
              </a:rPr>
              <a:t>不可</a:t>
            </a:r>
            <a:r>
              <a:rPr lang="zh-TW" altLang="en-US" sz="2800" b="1" spc="150" dirty="0" smtClean="0">
                <a:ln w="11430"/>
                <a:solidFill>
                  <a:schemeClr val="accent6">
                    <a:lumMod val="75000"/>
                  </a:schemeClr>
                </a:solidFill>
                <a:effectLst>
                  <a:outerShdw blurRad="25400" algn="tl" rotWithShape="0">
                    <a:srgbClr val="000000">
                      <a:alpha val="43000"/>
                    </a:srgbClr>
                  </a:outerShdw>
                </a:effectLst>
              </a:rPr>
              <a:t>批評、自由自在的聯想、構想越多越好、尋求構想的組合與改善</a:t>
            </a:r>
            <a:endParaRPr lang="zh-TW" altLang="en-US" sz="2800" b="1" spc="150" dirty="0">
              <a:ln w="11430"/>
              <a:solidFill>
                <a:schemeClr val="accent6">
                  <a:lumMod val="75000"/>
                </a:schemeClr>
              </a:solidFill>
              <a:effectLst>
                <a:outerShdw blurRad="25400" algn="tl" rotWithShape="0">
                  <a:srgbClr val="000000">
                    <a:alpha val="43000"/>
                  </a:srgbClr>
                </a:outerShdw>
              </a:effectLst>
            </a:endParaRPr>
          </a:p>
        </p:txBody>
      </p:sp>
      <p:sp>
        <p:nvSpPr>
          <p:cNvPr id="32" name="雲朵形 31"/>
          <p:cNvSpPr/>
          <p:nvPr/>
        </p:nvSpPr>
        <p:spPr>
          <a:xfrm>
            <a:off x="1287411" y="3369853"/>
            <a:ext cx="6776419" cy="2618898"/>
          </a:xfrm>
          <a:prstGeom prst="cloud">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sz="2800" b="1" spc="150" dirty="0" smtClean="0">
                <a:ln w="11430"/>
                <a:solidFill>
                  <a:schemeClr val="accent6">
                    <a:lumMod val="50000"/>
                  </a:schemeClr>
                </a:solidFill>
                <a:effectLst>
                  <a:outerShdw blurRad="25400" algn="tl" rotWithShape="0">
                    <a:srgbClr val="000000">
                      <a:alpha val="43000"/>
                    </a:srgbClr>
                  </a:outerShdw>
                </a:effectLst>
              </a:rPr>
              <a:t>四項原則：</a:t>
            </a:r>
            <a:endParaRPr lang="en-US" altLang="zh-TW" sz="2800" b="1" spc="150" dirty="0" smtClean="0">
              <a:ln w="11430"/>
              <a:solidFill>
                <a:schemeClr val="accent6">
                  <a:lumMod val="50000"/>
                </a:schemeClr>
              </a:solidFill>
              <a:effectLst>
                <a:outerShdw blurRad="25400" algn="tl" rotWithShape="0">
                  <a:srgbClr val="000000">
                    <a:alpha val="43000"/>
                  </a:srgbClr>
                </a:outerShdw>
              </a:effectLst>
            </a:endParaRPr>
          </a:p>
          <a:p>
            <a:pPr algn="ctr"/>
            <a:r>
              <a:rPr lang="zh-TW" altLang="en-US" sz="2800" b="1" spc="150" dirty="0" smtClean="0">
                <a:ln w="11430"/>
                <a:solidFill>
                  <a:schemeClr val="accent6">
                    <a:lumMod val="50000"/>
                  </a:schemeClr>
                </a:solidFill>
                <a:effectLst>
                  <a:outerShdw blurRad="25400" algn="tl" rotWithShape="0">
                    <a:srgbClr val="000000">
                      <a:alpha val="43000"/>
                    </a:srgbClr>
                  </a:outerShdw>
                </a:effectLst>
              </a:rPr>
              <a:t>緩緩推進、討論客體自主、若即若離、利用隱喻</a:t>
            </a:r>
            <a:endParaRPr lang="zh-TW" altLang="en-US" sz="2800" b="1" spc="150" dirty="0">
              <a:ln w="11430"/>
              <a:solidFill>
                <a:schemeClr val="accent6">
                  <a:lumMod val="50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20646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randombar(horizontal)">
                                      <p:cBhvr>
                                        <p:cTn id="11" dur="500"/>
                                        <p:tgtEl>
                                          <p:spTgt spid="512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250"/>
                                        <p:tgtEl>
                                          <p:spTgt spid="7"/>
                                        </p:tgtEl>
                                      </p:cBhvr>
                                    </p:animEffect>
                                    <p:set>
                                      <p:cBhvr>
                                        <p:cTn id="19" dur="1" fill="hold">
                                          <p:stCondLst>
                                            <p:cond delay="249"/>
                                          </p:stCondLst>
                                        </p:cTn>
                                        <p:tgtEl>
                                          <p:spTgt spid="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50"/>
                                        <p:tgtEl>
                                          <p:spTgt spid="5122"/>
                                        </p:tgtEl>
                                      </p:cBhvr>
                                    </p:animEffect>
                                    <p:set>
                                      <p:cBhvr>
                                        <p:cTn id="22" dur="1" fill="hold">
                                          <p:stCondLst>
                                            <p:cond delay="249"/>
                                          </p:stCondLst>
                                        </p:cTn>
                                        <p:tgtEl>
                                          <p:spTgt spid="5122"/>
                                        </p:tgtEl>
                                        <p:attrNameLst>
                                          <p:attrName>style.visibility</p:attrName>
                                        </p:attrNameLst>
                                      </p:cBhvr>
                                      <p:to>
                                        <p:strVal val="hidden"/>
                                      </p:to>
                                    </p:set>
                                  </p:childTnLst>
                                </p:cTn>
                              </p:par>
                              <p:par>
                                <p:cTn id="23" presetID="14" presetClass="entr" presetSubtype="10" fill="hold" grpId="0" nodeType="withEffect">
                                  <p:stCondLst>
                                    <p:cond delay="0"/>
                                  </p:stCondLst>
                                  <p:childTnLst>
                                    <p:set>
                                      <p:cBhvr>
                                        <p:cTn id="24"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5" dur="500"/>
                                        <p:tgtEl>
                                          <p:spTgt spid="6">
                                            <p:graphicEl>
                                              <a:dgm id="{FA2DFF8C-377F-46BC-B51A-AE7A5145C0B7}"/>
                                            </p:graphic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123"/>
                                        </p:tgtEl>
                                        <p:attrNameLst>
                                          <p:attrName>style.visibility</p:attrName>
                                        </p:attrNameLst>
                                      </p:cBhvr>
                                      <p:to>
                                        <p:strVal val="visible"/>
                                      </p:to>
                                    </p:set>
                                    <p:animEffect transition="in" filter="wipe(left)">
                                      <p:cBhvr>
                                        <p:cTn id="29" dur="500"/>
                                        <p:tgtEl>
                                          <p:spTgt spid="512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nodeType="withEffect">
                                  <p:stCondLst>
                                    <p:cond delay="0"/>
                                  </p:stCondLst>
                                  <p:childTnLst>
                                    <p:set>
                                      <p:cBhvr>
                                        <p:cTn id="34" dur="1" fill="hold">
                                          <p:stCondLst>
                                            <p:cond delay="0"/>
                                          </p:stCondLst>
                                        </p:cTn>
                                        <p:tgtEl>
                                          <p:spTgt spid="5124"/>
                                        </p:tgtEl>
                                        <p:attrNameLst>
                                          <p:attrName>style.visibility</p:attrName>
                                        </p:attrNameLst>
                                      </p:cBhvr>
                                      <p:to>
                                        <p:strVal val="visible"/>
                                      </p:to>
                                    </p:set>
                                    <p:animEffect transition="in" filter="wipe(left)">
                                      <p:cBhvr>
                                        <p:cTn id="35" dur="500"/>
                                        <p:tgtEl>
                                          <p:spTgt spid="512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par>
                                <p:cTn id="39" presetID="22" presetClass="entr" presetSubtype="8" fill="hold" nodeType="withEffect">
                                  <p:stCondLst>
                                    <p:cond delay="0"/>
                                  </p:stCondLst>
                                  <p:childTnLst>
                                    <p:set>
                                      <p:cBhvr>
                                        <p:cTn id="40" dur="1" fill="hold">
                                          <p:stCondLst>
                                            <p:cond delay="0"/>
                                          </p:stCondLst>
                                        </p:cTn>
                                        <p:tgtEl>
                                          <p:spTgt spid="5125"/>
                                        </p:tgtEl>
                                        <p:attrNameLst>
                                          <p:attrName>style.visibility</p:attrName>
                                        </p:attrNameLst>
                                      </p:cBhvr>
                                      <p:to>
                                        <p:strVal val="visible"/>
                                      </p:to>
                                    </p:set>
                                    <p:animEffect transition="in" filter="wipe(left)">
                                      <p:cBhvr>
                                        <p:cTn id="41" dur="500"/>
                                        <p:tgtEl>
                                          <p:spTgt spid="5125"/>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5126"/>
                                        </p:tgtEl>
                                        <p:attrNameLst>
                                          <p:attrName>style.visibility</p:attrName>
                                        </p:attrNameLst>
                                      </p:cBhvr>
                                      <p:to>
                                        <p:strVal val="visible"/>
                                      </p:to>
                                    </p:set>
                                    <p:animEffect transition="in" filter="wipe(left)">
                                      <p:cBhvr>
                                        <p:cTn id="45" dur="500"/>
                                        <p:tgtEl>
                                          <p:spTgt spid="512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par>
                                <p:cTn id="52" presetID="22" presetClass="entr" presetSubtype="8" fill="hold" nodeType="withEffect">
                                  <p:stCondLst>
                                    <p:cond delay="0"/>
                                  </p:stCondLst>
                                  <p:childTnLst>
                                    <p:set>
                                      <p:cBhvr>
                                        <p:cTn id="53" dur="1" fill="hold">
                                          <p:stCondLst>
                                            <p:cond delay="0"/>
                                          </p:stCondLst>
                                        </p:cTn>
                                        <p:tgtEl>
                                          <p:spTgt spid="5127"/>
                                        </p:tgtEl>
                                        <p:attrNameLst>
                                          <p:attrName>style.visibility</p:attrName>
                                        </p:attrNameLst>
                                      </p:cBhvr>
                                      <p:to>
                                        <p:strVal val="visible"/>
                                      </p:to>
                                    </p:set>
                                    <p:animEffect transition="in" filter="wipe(left)">
                                      <p:cBhvr>
                                        <p:cTn id="54" dur="500"/>
                                        <p:tgtEl>
                                          <p:spTgt spid="5127"/>
                                        </p:tgtEl>
                                      </p:cBhvr>
                                    </p:animEffect>
                                  </p:childTnLst>
                                </p:cTn>
                              </p:par>
                              <p:par>
                                <p:cTn id="55" presetID="22" presetClass="entr" presetSubtype="8" fill="hold" nodeType="withEffect">
                                  <p:stCondLst>
                                    <p:cond delay="0"/>
                                  </p:stCondLst>
                                  <p:childTnLst>
                                    <p:set>
                                      <p:cBhvr>
                                        <p:cTn id="56" dur="1" fill="hold">
                                          <p:stCondLst>
                                            <p:cond delay="0"/>
                                          </p:stCondLst>
                                        </p:cTn>
                                        <p:tgtEl>
                                          <p:spTgt spid="5128"/>
                                        </p:tgtEl>
                                        <p:attrNameLst>
                                          <p:attrName>style.visibility</p:attrName>
                                        </p:attrNameLst>
                                      </p:cBhvr>
                                      <p:to>
                                        <p:strVal val="visible"/>
                                      </p:to>
                                    </p:set>
                                    <p:animEffect transition="in" filter="wipe(left)">
                                      <p:cBhvr>
                                        <p:cTn id="57" dur="500"/>
                                        <p:tgtEl>
                                          <p:spTgt spid="51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250"/>
                                        <p:tgtEl>
                                          <p:spTgt spid="5123"/>
                                        </p:tgtEl>
                                      </p:cBhvr>
                                    </p:animEffect>
                                    <p:set>
                                      <p:cBhvr>
                                        <p:cTn id="62" dur="1" fill="hold">
                                          <p:stCondLst>
                                            <p:cond delay="249"/>
                                          </p:stCondLst>
                                        </p:cTn>
                                        <p:tgtEl>
                                          <p:spTgt spid="512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50"/>
                                        <p:tgtEl>
                                          <p:spTgt spid="9"/>
                                        </p:tgtEl>
                                      </p:cBhvr>
                                    </p:animEffect>
                                    <p:set>
                                      <p:cBhvr>
                                        <p:cTn id="65" dur="1" fill="hold">
                                          <p:stCondLst>
                                            <p:cond delay="249"/>
                                          </p:stCondLst>
                                        </p:cTn>
                                        <p:tgtEl>
                                          <p:spTgt spid="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250"/>
                                        <p:tgtEl>
                                          <p:spTgt spid="5124"/>
                                        </p:tgtEl>
                                      </p:cBhvr>
                                    </p:animEffect>
                                    <p:set>
                                      <p:cBhvr>
                                        <p:cTn id="68" dur="1" fill="hold">
                                          <p:stCondLst>
                                            <p:cond delay="249"/>
                                          </p:stCondLst>
                                        </p:cTn>
                                        <p:tgtEl>
                                          <p:spTgt spid="5124"/>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250"/>
                                        <p:tgtEl>
                                          <p:spTgt spid="10"/>
                                        </p:tgtEl>
                                      </p:cBhvr>
                                    </p:animEffect>
                                    <p:set>
                                      <p:cBhvr>
                                        <p:cTn id="71" dur="1" fill="hold">
                                          <p:stCondLst>
                                            <p:cond delay="249"/>
                                          </p:stCondLst>
                                        </p:cTn>
                                        <p:tgtEl>
                                          <p:spTgt spid="1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50"/>
                                        <p:tgtEl>
                                          <p:spTgt spid="5125"/>
                                        </p:tgtEl>
                                      </p:cBhvr>
                                    </p:animEffect>
                                    <p:set>
                                      <p:cBhvr>
                                        <p:cTn id="74" dur="1" fill="hold">
                                          <p:stCondLst>
                                            <p:cond delay="249"/>
                                          </p:stCondLst>
                                        </p:cTn>
                                        <p:tgtEl>
                                          <p:spTgt spid="5125"/>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50"/>
                                        <p:tgtEl>
                                          <p:spTgt spid="5126"/>
                                        </p:tgtEl>
                                      </p:cBhvr>
                                    </p:animEffect>
                                    <p:set>
                                      <p:cBhvr>
                                        <p:cTn id="77" dur="1" fill="hold">
                                          <p:stCondLst>
                                            <p:cond delay="249"/>
                                          </p:stCondLst>
                                        </p:cTn>
                                        <p:tgtEl>
                                          <p:spTgt spid="512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50"/>
                                        <p:tgtEl>
                                          <p:spTgt spid="18"/>
                                        </p:tgtEl>
                                      </p:cBhvr>
                                    </p:animEffect>
                                    <p:set>
                                      <p:cBhvr>
                                        <p:cTn id="80" dur="1" fill="hold">
                                          <p:stCondLst>
                                            <p:cond delay="249"/>
                                          </p:stCondLst>
                                        </p:cTn>
                                        <p:tgtEl>
                                          <p:spTgt spid="18"/>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250"/>
                                        <p:tgtEl>
                                          <p:spTgt spid="19"/>
                                        </p:tgtEl>
                                      </p:cBhvr>
                                    </p:animEffect>
                                    <p:set>
                                      <p:cBhvr>
                                        <p:cTn id="83" dur="1" fill="hold">
                                          <p:stCondLst>
                                            <p:cond delay="249"/>
                                          </p:stCondLst>
                                        </p:cTn>
                                        <p:tgtEl>
                                          <p:spTgt spid="19"/>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250"/>
                                        <p:tgtEl>
                                          <p:spTgt spid="5127"/>
                                        </p:tgtEl>
                                      </p:cBhvr>
                                    </p:animEffect>
                                    <p:set>
                                      <p:cBhvr>
                                        <p:cTn id="86" dur="1" fill="hold">
                                          <p:stCondLst>
                                            <p:cond delay="249"/>
                                          </p:stCondLst>
                                        </p:cTn>
                                        <p:tgtEl>
                                          <p:spTgt spid="5127"/>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250"/>
                                        <p:tgtEl>
                                          <p:spTgt spid="5128"/>
                                        </p:tgtEl>
                                      </p:cBhvr>
                                    </p:animEffect>
                                    <p:set>
                                      <p:cBhvr>
                                        <p:cTn id="89" dur="1" fill="hold">
                                          <p:stCondLst>
                                            <p:cond delay="249"/>
                                          </p:stCondLst>
                                        </p:cTn>
                                        <p:tgtEl>
                                          <p:spTgt spid="5128"/>
                                        </p:tgtEl>
                                        <p:attrNameLst>
                                          <p:attrName>style.visibility</p:attrName>
                                        </p:attrNameLst>
                                      </p:cBhvr>
                                      <p:to>
                                        <p:strVal val="hidden"/>
                                      </p:to>
                                    </p:set>
                                  </p:childTnLst>
                                </p:cTn>
                              </p:par>
                              <p:par>
                                <p:cTn id="90" presetID="14" presetClass="entr" presetSubtype="10" fill="hold" grpId="0" nodeType="withEffect">
                                  <p:stCondLst>
                                    <p:cond delay="0"/>
                                  </p:stCondLst>
                                  <p:childTnLst>
                                    <p:set>
                                      <p:cBhvr>
                                        <p:cTn id="91"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92" dur="500"/>
                                        <p:tgtEl>
                                          <p:spTgt spid="6">
                                            <p:graphicEl>
                                              <a:dgm id="{B147493B-2ACF-4210-A434-F82BF65829C3}"/>
                                            </p:graphicEl>
                                          </p:spTgt>
                                        </p:tgtEl>
                                      </p:cBhvr>
                                    </p:animEffec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5129"/>
                                        </p:tgtEl>
                                        <p:attrNameLst>
                                          <p:attrName>style.visibility</p:attrName>
                                        </p:attrNameLst>
                                      </p:cBhvr>
                                      <p:to>
                                        <p:strVal val="visible"/>
                                      </p:to>
                                    </p:set>
                                    <p:animEffect transition="in" filter="wipe(left)">
                                      <p:cBhvr>
                                        <p:cTn id="96" dur="500"/>
                                        <p:tgtEl>
                                          <p:spTgt spid="5129"/>
                                        </p:tgtEl>
                                      </p:cBhvr>
                                    </p:animEffect>
                                  </p:childTnLst>
                                </p:cTn>
                              </p:par>
                            </p:childTnLst>
                          </p:cTn>
                        </p:par>
                        <p:par>
                          <p:cTn id="97" fill="hold">
                            <p:stCondLst>
                              <p:cond delay="1000"/>
                            </p:stCondLst>
                            <p:childTnLst>
                              <p:par>
                                <p:cTn id="98" presetID="22" presetClass="entr" presetSubtype="8" fill="hold" nodeType="after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wipe(left)">
                                      <p:cBhvr>
                                        <p:cTn id="103" dur="500"/>
                                        <p:tgtEl>
                                          <p:spTgt spid="16"/>
                                        </p:tgtEl>
                                      </p:cBhvr>
                                    </p:animEffect>
                                  </p:childTnLst>
                                </p:cTn>
                              </p:par>
                            </p:childTnLst>
                          </p:cTn>
                        </p:par>
                        <p:par>
                          <p:cTn id="104" fill="hold">
                            <p:stCondLst>
                              <p:cond delay="1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wipe(left)">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5130"/>
                                        </p:tgtEl>
                                        <p:attrNameLst>
                                          <p:attrName>style.visibility</p:attrName>
                                        </p:attrNameLst>
                                      </p:cBhvr>
                                      <p:to>
                                        <p:strVal val="visible"/>
                                      </p:to>
                                    </p:set>
                                    <p:anim calcmode="lin" valueType="num">
                                      <p:cBhvr>
                                        <p:cTn id="115" dur="500" fill="hold"/>
                                        <p:tgtEl>
                                          <p:spTgt spid="5130"/>
                                        </p:tgtEl>
                                        <p:attrNameLst>
                                          <p:attrName>ppt_w</p:attrName>
                                        </p:attrNameLst>
                                      </p:cBhvr>
                                      <p:tavLst>
                                        <p:tav tm="0">
                                          <p:val>
                                            <p:fltVal val="0"/>
                                          </p:val>
                                        </p:tav>
                                        <p:tav tm="100000">
                                          <p:val>
                                            <p:strVal val="#ppt_w"/>
                                          </p:val>
                                        </p:tav>
                                      </p:tavLst>
                                    </p:anim>
                                    <p:anim calcmode="lin" valueType="num">
                                      <p:cBhvr>
                                        <p:cTn id="116" dur="500" fill="hold"/>
                                        <p:tgtEl>
                                          <p:spTgt spid="5130"/>
                                        </p:tgtEl>
                                        <p:attrNameLst>
                                          <p:attrName>ppt_h</p:attrName>
                                        </p:attrNameLst>
                                      </p:cBhvr>
                                      <p:tavLst>
                                        <p:tav tm="0">
                                          <p:val>
                                            <p:fltVal val="0"/>
                                          </p:val>
                                        </p:tav>
                                        <p:tav tm="100000">
                                          <p:val>
                                            <p:strVal val="#ppt_h"/>
                                          </p:val>
                                        </p:tav>
                                      </p:tavLst>
                                    </p:anim>
                                    <p:animEffect transition="in" filter="fade">
                                      <p:cBhvr>
                                        <p:cTn id="117" dur="500"/>
                                        <p:tgtEl>
                                          <p:spTgt spid="5130"/>
                                        </p:tgtEl>
                                      </p:cBhvr>
                                    </p:animEffect>
                                  </p:childTnLst>
                                </p:cTn>
                              </p:par>
                            </p:childTnLst>
                          </p:cTn>
                        </p:par>
                        <p:par>
                          <p:cTn id="118" fill="hold">
                            <p:stCondLst>
                              <p:cond delay="500"/>
                            </p:stCondLst>
                            <p:childTnLst>
                              <p:par>
                                <p:cTn id="119" presetID="22" presetClass="entr" presetSubtype="8" fill="hold" grpId="0" nodeType="after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wipe(left)">
                                      <p:cBhvr>
                                        <p:cTn id="121" dur="500"/>
                                        <p:tgtEl>
                                          <p:spTgt spid="17"/>
                                        </p:tgtEl>
                                      </p:cBhvr>
                                    </p:animEffect>
                                  </p:childTnLst>
                                </p:cTn>
                              </p:par>
                            </p:childTnLst>
                          </p:cTn>
                        </p:par>
                        <p:par>
                          <p:cTn id="122" fill="hold">
                            <p:stCondLst>
                              <p:cond delay="1000"/>
                            </p:stCondLst>
                            <p:childTnLst>
                              <p:par>
                                <p:cTn id="123" presetID="22" presetClass="entr" presetSubtype="8" fill="hold" nodeType="afterEffect">
                                  <p:stCondLst>
                                    <p:cond delay="0"/>
                                  </p:stCondLst>
                                  <p:childTnLst>
                                    <p:set>
                                      <p:cBhvr>
                                        <p:cTn id="124" dur="1" fill="hold">
                                          <p:stCondLst>
                                            <p:cond delay="0"/>
                                          </p:stCondLst>
                                        </p:cTn>
                                        <p:tgtEl>
                                          <p:spTgt spid="5131"/>
                                        </p:tgtEl>
                                        <p:attrNameLst>
                                          <p:attrName>style.visibility</p:attrName>
                                        </p:attrNameLst>
                                      </p:cBhvr>
                                      <p:to>
                                        <p:strVal val="visible"/>
                                      </p:to>
                                    </p:set>
                                    <p:animEffect transition="in" filter="wipe(left)">
                                      <p:cBhvr>
                                        <p:cTn id="125" dur="500"/>
                                        <p:tgtEl>
                                          <p:spTgt spid="5131"/>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250"/>
                                        <p:tgtEl>
                                          <p:spTgt spid="5129"/>
                                        </p:tgtEl>
                                      </p:cBhvr>
                                    </p:animEffect>
                                    <p:set>
                                      <p:cBhvr>
                                        <p:cTn id="130" dur="1" fill="hold">
                                          <p:stCondLst>
                                            <p:cond delay="249"/>
                                          </p:stCondLst>
                                        </p:cTn>
                                        <p:tgtEl>
                                          <p:spTgt spid="5129"/>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250"/>
                                        <p:tgtEl>
                                          <p:spTgt spid="12"/>
                                        </p:tgtEl>
                                      </p:cBhvr>
                                    </p:animEffect>
                                    <p:set>
                                      <p:cBhvr>
                                        <p:cTn id="133" dur="1" fill="hold">
                                          <p:stCondLst>
                                            <p:cond delay="249"/>
                                          </p:stCondLst>
                                        </p:cTn>
                                        <p:tgtEl>
                                          <p:spTgt spid="12"/>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250"/>
                                        <p:tgtEl>
                                          <p:spTgt spid="16"/>
                                        </p:tgtEl>
                                      </p:cBhvr>
                                    </p:animEffect>
                                    <p:set>
                                      <p:cBhvr>
                                        <p:cTn id="136" dur="1" fill="hold">
                                          <p:stCondLst>
                                            <p:cond delay="249"/>
                                          </p:stCondLst>
                                        </p:cTn>
                                        <p:tgtEl>
                                          <p:spTgt spid="16"/>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250"/>
                                        <p:tgtEl>
                                          <p:spTgt spid="13"/>
                                        </p:tgtEl>
                                      </p:cBhvr>
                                    </p:animEffect>
                                    <p:set>
                                      <p:cBhvr>
                                        <p:cTn id="139" dur="1" fill="hold">
                                          <p:stCondLst>
                                            <p:cond delay="249"/>
                                          </p:stCondLst>
                                        </p:cTn>
                                        <p:tgtEl>
                                          <p:spTgt spid="13"/>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250"/>
                                        <p:tgtEl>
                                          <p:spTgt spid="27"/>
                                        </p:tgtEl>
                                      </p:cBhvr>
                                    </p:animEffect>
                                    <p:set>
                                      <p:cBhvr>
                                        <p:cTn id="142" dur="1" fill="hold">
                                          <p:stCondLst>
                                            <p:cond delay="249"/>
                                          </p:stCondLst>
                                        </p:cTn>
                                        <p:tgtEl>
                                          <p:spTgt spid="27"/>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250"/>
                                        <p:tgtEl>
                                          <p:spTgt spid="5130"/>
                                        </p:tgtEl>
                                      </p:cBhvr>
                                    </p:animEffect>
                                    <p:set>
                                      <p:cBhvr>
                                        <p:cTn id="145" dur="1" fill="hold">
                                          <p:stCondLst>
                                            <p:cond delay="249"/>
                                          </p:stCondLst>
                                        </p:cTn>
                                        <p:tgtEl>
                                          <p:spTgt spid="5130"/>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250"/>
                                        <p:tgtEl>
                                          <p:spTgt spid="17"/>
                                        </p:tgtEl>
                                      </p:cBhvr>
                                    </p:animEffect>
                                    <p:set>
                                      <p:cBhvr>
                                        <p:cTn id="148" dur="1" fill="hold">
                                          <p:stCondLst>
                                            <p:cond delay="249"/>
                                          </p:stCondLst>
                                        </p:cTn>
                                        <p:tgtEl>
                                          <p:spTgt spid="17"/>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250"/>
                                        <p:tgtEl>
                                          <p:spTgt spid="5131"/>
                                        </p:tgtEl>
                                      </p:cBhvr>
                                    </p:animEffect>
                                    <p:set>
                                      <p:cBhvr>
                                        <p:cTn id="151" dur="1" fill="hold">
                                          <p:stCondLst>
                                            <p:cond delay="249"/>
                                          </p:stCondLst>
                                        </p:cTn>
                                        <p:tgtEl>
                                          <p:spTgt spid="5131"/>
                                        </p:tgtEl>
                                        <p:attrNameLst>
                                          <p:attrName>style.visibility</p:attrName>
                                        </p:attrNameLst>
                                      </p:cBhvr>
                                      <p:to>
                                        <p:strVal val="hidden"/>
                                      </p:to>
                                    </p:set>
                                  </p:childTnLst>
                                </p:cTn>
                              </p:par>
                              <p:par>
                                <p:cTn id="152" presetID="14" presetClass="entr" presetSubtype="10" fill="hold" grpId="0" nodeType="withEffect">
                                  <p:stCondLst>
                                    <p:cond delay="0"/>
                                  </p:stCondLst>
                                  <p:childTnLst>
                                    <p:set>
                                      <p:cBhvr>
                                        <p:cTn id="153"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154" dur="500"/>
                                        <p:tgtEl>
                                          <p:spTgt spid="6">
                                            <p:graphicEl>
                                              <a:dgm id="{5A976926-F4C1-4A14-B3EE-713C690953DE}"/>
                                            </p:graphicEl>
                                          </p:spTgt>
                                        </p:tgtEl>
                                      </p:cBhvr>
                                    </p:animEffect>
                                  </p:childTnLst>
                                </p:cTn>
                              </p:par>
                            </p:childTnLst>
                          </p:cTn>
                        </p:par>
                        <p:par>
                          <p:cTn id="155" fill="hold">
                            <p:stCondLst>
                              <p:cond delay="500"/>
                            </p:stCondLst>
                            <p:childTnLst>
                              <p:par>
                                <p:cTn id="156" presetID="53" presetClass="entr" presetSubtype="16" fill="hold" grpId="0" nodeType="after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250"/>
                                        <p:tgtEl>
                                          <p:spTgt spid="20"/>
                                        </p:tgtEl>
                                      </p:cBhvr>
                                    </p:animEffect>
                                    <p:set>
                                      <p:cBhvr>
                                        <p:cTn id="165" dur="1" fill="hold">
                                          <p:stCondLst>
                                            <p:cond delay="249"/>
                                          </p:stCondLst>
                                        </p:cTn>
                                        <p:tgtEl>
                                          <p:spTgt spid="20"/>
                                        </p:tgtEl>
                                        <p:attrNameLst>
                                          <p:attrName>style.visibility</p:attrName>
                                        </p:attrNameLst>
                                      </p:cBhvr>
                                      <p:to>
                                        <p:strVal val="hidden"/>
                                      </p:to>
                                    </p:set>
                                  </p:childTnLst>
                                </p:cTn>
                              </p:par>
                              <p:par>
                                <p:cTn id="166" presetID="14" presetClass="entr" presetSubtype="10" fill="hold" grpId="0" nodeType="withEffect">
                                  <p:stCondLst>
                                    <p:cond delay="0"/>
                                  </p:stCondLst>
                                  <p:childTnLst>
                                    <p:set>
                                      <p:cBhvr>
                                        <p:cTn id="167"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168" dur="500"/>
                                        <p:tgtEl>
                                          <p:spTgt spid="6">
                                            <p:graphicEl>
                                              <a:dgm id="{519E7015-12AB-4743-AE72-8327EFD0B7ED}"/>
                                            </p:graphicEl>
                                          </p:spTgt>
                                        </p:tgtEl>
                                      </p:cBhvr>
                                    </p:animEffect>
                                  </p:childTnLst>
                                </p:cTn>
                              </p:par>
                            </p:childTnLst>
                          </p:cTn>
                        </p:par>
                        <p:par>
                          <p:cTn id="169" fill="hold">
                            <p:stCondLst>
                              <p:cond delay="500"/>
                            </p:stCondLst>
                            <p:childTnLst>
                              <p:par>
                                <p:cTn id="170" presetID="53" presetClass="entr" presetSubtype="16" fill="hold" grpId="0" nodeType="afterEffect">
                                  <p:stCondLst>
                                    <p:cond delay="0"/>
                                  </p:stCondLst>
                                  <p:childTnLst>
                                    <p:set>
                                      <p:cBhvr>
                                        <p:cTn id="171" dur="1" fill="hold">
                                          <p:stCondLst>
                                            <p:cond delay="0"/>
                                          </p:stCondLst>
                                        </p:cTn>
                                        <p:tgtEl>
                                          <p:spTgt spid="32"/>
                                        </p:tgtEl>
                                        <p:attrNameLst>
                                          <p:attrName>style.visibility</p:attrName>
                                        </p:attrNameLst>
                                      </p:cBhvr>
                                      <p:to>
                                        <p:strVal val="visible"/>
                                      </p:to>
                                    </p:set>
                                    <p:anim calcmode="lin" valueType="num">
                                      <p:cBhvr>
                                        <p:cTn id="172" dur="500" fill="hold"/>
                                        <p:tgtEl>
                                          <p:spTgt spid="32"/>
                                        </p:tgtEl>
                                        <p:attrNameLst>
                                          <p:attrName>ppt_w</p:attrName>
                                        </p:attrNameLst>
                                      </p:cBhvr>
                                      <p:tavLst>
                                        <p:tav tm="0">
                                          <p:val>
                                            <p:fltVal val="0"/>
                                          </p:val>
                                        </p:tav>
                                        <p:tav tm="100000">
                                          <p:val>
                                            <p:strVal val="#ppt_w"/>
                                          </p:val>
                                        </p:tav>
                                      </p:tavLst>
                                    </p:anim>
                                    <p:anim calcmode="lin" valueType="num">
                                      <p:cBhvr>
                                        <p:cTn id="173" dur="500" fill="hold"/>
                                        <p:tgtEl>
                                          <p:spTgt spid="32"/>
                                        </p:tgtEl>
                                        <p:attrNameLst>
                                          <p:attrName>ppt_h</p:attrName>
                                        </p:attrNameLst>
                                      </p:cBhvr>
                                      <p:tavLst>
                                        <p:tav tm="0">
                                          <p:val>
                                            <p:fltVal val="0"/>
                                          </p:val>
                                        </p:tav>
                                        <p:tav tm="100000">
                                          <p:val>
                                            <p:strVal val="#ppt_h"/>
                                          </p:val>
                                        </p:tav>
                                      </p:tavLst>
                                    </p:anim>
                                    <p:animEffect transition="in" filter="fade">
                                      <p:cBhvr>
                                        <p:cTn id="17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p:bldP spid="7" grpId="1"/>
      <p:bldP spid="9" grpId="0" animBg="1"/>
      <p:bldP spid="9" grpId="1" animBg="1"/>
      <p:bldP spid="10" grpId="0" animBg="1"/>
      <p:bldP spid="10" grpId="1" animBg="1"/>
      <p:bldP spid="18" grpId="0" animBg="1"/>
      <p:bldP spid="18" grpId="1" animBg="1"/>
      <p:bldP spid="19" grpId="0" animBg="1"/>
      <p:bldP spid="19" grpId="1" animBg="1"/>
      <p:bldP spid="16" grpId="0"/>
      <p:bldP spid="16" grpId="1"/>
      <p:bldP spid="27" grpId="0"/>
      <p:bldP spid="27" grpId="1"/>
      <p:bldP spid="17" grpId="0" animBg="1"/>
      <p:bldP spid="17" grpId="1" animBg="1"/>
      <p:bldP spid="20" grpId="0" animBg="1"/>
      <p:bldP spid="20" grpId="1" animBg="1"/>
      <p:bldP spid="32"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gh-end">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2936</Words>
  <Application>Microsoft Office PowerPoint</Application>
  <PresentationFormat>如螢幕大小 (4:3)</PresentationFormat>
  <Paragraphs>357</Paragraphs>
  <Slides>34</Slides>
  <Notes>1</Notes>
  <HiddenSlides>0</HiddenSlides>
  <MMClips>0</MMClips>
  <ScaleCrop>false</ScaleCrop>
  <HeadingPairs>
    <vt:vector size="4" baseType="variant">
      <vt:variant>
        <vt:lpstr>佈景主題</vt:lpstr>
      </vt:variant>
      <vt:variant>
        <vt:i4>1</vt:i4>
      </vt:variant>
      <vt:variant>
        <vt:lpstr>投影片標題</vt:lpstr>
      </vt:variant>
      <vt:variant>
        <vt:i4>34</vt:i4>
      </vt:variant>
    </vt:vector>
  </HeadingPairs>
  <TitlesOfParts>
    <vt:vector size="35" baseType="lpstr">
      <vt:lpstr>Office 佈景主題</vt:lpstr>
      <vt:lpstr>PowerPoint 簡報</vt:lpstr>
      <vt:lpstr>Chapter 9 新產品開發與產品生命週期</vt:lpstr>
      <vt:lpstr>§9.1 創新與新產品</vt:lpstr>
      <vt:lpstr>§9.1 創新與新產品</vt:lpstr>
      <vt:lpstr>§9.1 創新與新產品</vt:lpstr>
      <vt:lpstr>PowerPoint 簡報</vt:lpstr>
      <vt:lpstr>§9.2 新產品開發的過程</vt:lpstr>
      <vt:lpstr>§9.2.1 新產品創意發想</vt:lpstr>
      <vt:lpstr>§9.2.1 新產品創意發想</vt:lpstr>
      <vt:lpstr>§9.2.2 創意的篩選</vt:lpstr>
      <vt:lpstr>§9.2.3 概念測試與發展</vt:lpstr>
      <vt:lpstr>§9.2.4 商業分析</vt:lpstr>
      <vt:lpstr>§9.2.5 產品開發與測試</vt:lpstr>
      <vt:lpstr>§9.2.6 試銷</vt:lpstr>
      <vt:lpstr>§9.2.7 上市</vt:lpstr>
      <vt:lpstr>PowerPoint 簡報</vt:lpstr>
      <vt:lpstr>§9.3 影響新產品成功的因素</vt:lpstr>
      <vt:lpstr>§9.3 影響新產品成功的因素</vt:lpstr>
      <vt:lpstr>PowerPoint 簡報</vt:lpstr>
      <vt:lpstr>§9.4 新產品開發的組織</vt:lpstr>
      <vt:lpstr>PowerPoint 簡報</vt:lpstr>
      <vt:lpstr>§9.5.1 創新擴散模式1/2</vt:lpstr>
      <vt:lpstr>§9.5.1 創新擴散模式2/2</vt:lpstr>
      <vt:lpstr>§9.5.2 影響創新擴散速度的產品特徵</vt:lpstr>
      <vt:lpstr>PowerPoint 簡報</vt:lpstr>
      <vt:lpstr>§9.6.1 產品生命週期的內涵</vt:lpstr>
      <vt:lpstr>§9.6.1.1 生命週期型式1/2</vt:lpstr>
      <vt:lpstr>§9.6.1.1 生命週期型式2/2</vt:lpstr>
      <vt:lpstr>§9.6.2 產品生命週期各期的特性與行銷策略</vt:lpstr>
      <vt:lpstr>§9.6.2 產品生命週期各期的特性與行銷策略</vt:lpstr>
      <vt:lpstr>§9.6.3 產品生命週期的更新</vt:lpstr>
      <vt:lpstr>§9.6.4 產品生命週期各期的判定</vt:lpstr>
      <vt:lpstr>§9.6.5 市場生命週期的概念</vt:lpstr>
      <vt:lpstr>-The End-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Irisa</dc:creator>
  <cp:lastModifiedBy>Irisa</cp:lastModifiedBy>
  <cp:revision>236</cp:revision>
  <dcterms:created xsi:type="dcterms:W3CDTF">2011-05-30T14:06:51Z</dcterms:created>
  <dcterms:modified xsi:type="dcterms:W3CDTF">2011-07-03T09:08:44Z</dcterms:modified>
</cp:coreProperties>
</file>