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4"/>
  </p:notesMasterIdLst>
  <p:handoutMasterIdLst>
    <p:handoutMasterId r:id="rId45"/>
  </p:handoutMasterIdLst>
  <p:sldIdLst>
    <p:sldId id="434" r:id="rId2"/>
    <p:sldId id="450" r:id="rId3"/>
    <p:sldId id="451" r:id="rId4"/>
    <p:sldId id="467" r:id="rId5"/>
    <p:sldId id="453" r:id="rId6"/>
    <p:sldId id="455" r:id="rId7"/>
    <p:sldId id="454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8" r:id="rId20"/>
    <p:sldId id="469" r:id="rId21"/>
    <p:sldId id="470" r:id="rId22"/>
    <p:sldId id="471" r:id="rId23"/>
    <p:sldId id="472" r:id="rId24"/>
    <p:sldId id="474" r:id="rId25"/>
    <p:sldId id="473" r:id="rId26"/>
    <p:sldId id="475" r:id="rId27"/>
    <p:sldId id="476" r:id="rId28"/>
    <p:sldId id="477" r:id="rId29"/>
    <p:sldId id="478" r:id="rId30"/>
    <p:sldId id="479" r:id="rId31"/>
    <p:sldId id="480" r:id="rId32"/>
    <p:sldId id="486" r:id="rId33"/>
    <p:sldId id="482" r:id="rId34"/>
    <p:sldId id="490" r:id="rId35"/>
    <p:sldId id="485" r:id="rId36"/>
    <p:sldId id="484" r:id="rId37"/>
    <p:sldId id="487" r:id="rId38"/>
    <p:sldId id="488" r:id="rId39"/>
    <p:sldId id="489" r:id="rId40"/>
    <p:sldId id="496" r:id="rId41"/>
    <p:sldId id="493" r:id="rId42"/>
    <p:sldId id="276" r:id="rId43"/>
  </p:sldIdLst>
  <p:sldSz cx="9144000" cy="6858000" type="screen4x3"/>
  <p:notesSz cx="9723438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C0C0C0"/>
    <a:srgbClr val="2FBFFF"/>
    <a:srgbClr val="1C1C1C"/>
    <a:srgbClr val="969696"/>
    <a:srgbClr val="E36803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6" autoAdjust="0"/>
  </p:normalViewPr>
  <p:slideViewPr>
    <p:cSldViewPr snapToGrid="0">
      <p:cViewPr varScale="1">
        <p:scale>
          <a:sx n="77" d="100"/>
          <a:sy n="77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686" y="-84"/>
      </p:cViewPr>
      <p:guideLst>
        <p:guide orient="horz" pos="2160"/>
        <p:guide pos="30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0EA6FF6-6EB1-478D-80FA-9ADDB7A8036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TW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306B651-022E-4D34-BB63-DAC75A5A4F5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-4762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-2222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948690"/>
            <a:ext cx="5105400" cy="1470025"/>
          </a:xfrm>
        </p:spPr>
        <p:txBody>
          <a:bodyPr/>
          <a:lstStyle>
            <a:lvl1pPr algn="l">
              <a:defRPr sz="4400">
                <a:ln>
                  <a:solidFill>
                    <a:schemeClr val="bg2"/>
                  </a:solidFill>
                </a:ln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434590"/>
            <a:ext cx="5151438" cy="146304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4000" b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BC57EFC-6A88-4EB0-8C73-06B4B0608966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23" name="圖片 22" descr="封面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9491" y="834390"/>
            <a:ext cx="2084832" cy="280720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圖片 24" descr="logo-白字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742" y="6271261"/>
            <a:ext cx="1440000" cy="496551"/>
          </a:xfrm>
          <a:prstGeom prst="rect">
            <a:avLst/>
          </a:prstGeom>
        </p:spPr>
      </p:pic>
      <p:grpSp>
        <p:nvGrpSpPr>
          <p:cNvPr id="28" name="Group 50"/>
          <p:cNvGrpSpPr>
            <a:grpSpLocks/>
          </p:cNvGrpSpPr>
          <p:nvPr userDrawn="1"/>
        </p:nvGrpSpPr>
        <p:grpSpPr bwMode="auto">
          <a:xfrm>
            <a:off x="5505768" y="5091430"/>
            <a:ext cx="669925" cy="654050"/>
            <a:chOff x="4027" y="3016"/>
            <a:chExt cx="515" cy="505"/>
          </a:xfrm>
        </p:grpSpPr>
        <p:sp>
          <p:nvSpPr>
            <p:cNvPr id="29" name="Oval 51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431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30" name="Picture 52" descr="sphere_highligh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</p:spPr>
        </p:pic>
      </p:grpSp>
      <p:grpSp>
        <p:nvGrpSpPr>
          <p:cNvPr id="31" name="Group 53"/>
          <p:cNvGrpSpPr>
            <a:grpSpLocks/>
          </p:cNvGrpSpPr>
          <p:nvPr userDrawn="1"/>
        </p:nvGrpSpPr>
        <p:grpSpPr bwMode="auto">
          <a:xfrm>
            <a:off x="7216458" y="4720590"/>
            <a:ext cx="349250" cy="339725"/>
            <a:chOff x="4027" y="3016"/>
            <a:chExt cx="515" cy="505"/>
          </a:xfrm>
        </p:grpSpPr>
        <p:sp>
          <p:nvSpPr>
            <p:cNvPr id="32" name="Oval 54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431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33" name="Picture 55" descr="sphere_highligh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</p:spPr>
        </p:pic>
      </p:grpSp>
      <p:pic>
        <p:nvPicPr>
          <p:cNvPr id="35" name="Picture 16" descr="16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1736" y="4022038"/>
            <a:ext cx="1440000" cy="144000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</p:pic>
      <p:sp>
        <p:nvSpPr>
          <p:cNvPr id="36" name="文字方塊 35"/>
          <p:cNvSpPr txBox="1"/>
          <p:nvPr userDrawn="1"/>
        </p:nvSpPr>
        <p:spPr>
          <a:xfrm>
            <a:off x="2686606" y="6348339"/>
            <a:ext cx="595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本內容僅供授課使用，禁止提供網路下載、重製或翻印。</a:t>
            </a:r>
            <a:endParaRPr lang="zh-TW" altLang="en-US" b="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75 0.30185 C 0.20174 0.29514 0.11546 0.25695 0.0783 0.20648 C 0.04115 0.15602 0.01632 0.04283 5E-6 -2.59259E-6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15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2378 0.21991 C 0.18333 0.21597 0.14305 0.21204 0.11007 0.18657 C 0.07708 0.16111 0.04479 0.09768 0.02639 0.06666 C 0.00798 0.03565 0.00399 0.01782 1.38889E-6 1.85185E-6 " pathEditMode="relative" rAng="0" ptsTypes="aaaA">
                                      <p:cBhvr>
                                        <p:cTn id="107" dur="2000" fill="hold"/>
                                        <p:tgtEl>
                                          <p:spTgt spid="43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1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7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559 -0.10479 C 0.0559 -0.10456 0.05156 -0.05136 0.0401 -0.02661 C 0.02864 -0.00185 -0.00226 0.00462 -0.0184 -0.00579 " pathEditMode="relative" rAng="0" ptsTypes="fsf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5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7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14236 -0.15476 C 0.14236 -0.15452 0.12535 -0.04603 0.10382 -0.01758 C 0.08229 0.01087 0.00382 0.02244 -0.0342 0.01874 " pathEditMode="relative" rAng="0" ptsTypes="fsf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7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  <p:bldP spid="43684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36848" grpId="1" build="p">
        <p:tmplLst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animMotion origin="layout" path="M 0.22378 0.21991 C 0.18333 0.21597 0.14305 0.21204 0.11007 0.18657 C 0.07708 0.16111 0.04479 0.09768 0.02639 0.06666 C 0.00798 0.03565 0.00399 0.01782 1.38889E-6 1.85185E-6 " pathEditMode="relative" rAng="0" ptsTypes="aaaA">
                      <p:cBhvr>
                        <p:cTn dur="2000" fill="hold"/>
                        <p:tgtEl>
                          <p:spTgt spid="43684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2" y="-11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90F2-EECA-41E1-AECF-018BDB22DB1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02720-BAE4-4542-8A30-BB4E74D4D87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zh-TW" altLang="en-US" smtClean="0"/>
              <a:t>按一下圖示以新增圖表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2A549573-19B2-423B-96D2-97C5D20BA7C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/>
              <a:t>1_</a:t>
            </a:r>
            <a:fld id="{DF49C1AB-E6DE-4E47-811A-A2F874E45F4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7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D760-3560-421B-A86D-C1B8ABD0923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858DB-B1AC-4DFD-95CB-245607A2188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B68DF-E3A0-44D4-B843-0978746220F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155A3-4E5D-44B5-A480-511EBADB02E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8B9B7-28BD-42B9-830E-1D1803E3B70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E0C04-2AB8-472B-BF14-61F2ED0AF63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DBAFC-90BF-4DB4-8CA0-146D4813124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55955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新細明體" charset="-120"/>
              </a:defRPr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2855" y="6559550"/>
            <a:ext cx="216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新細明體" charset="-120"/>
              </a:defRPr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 dirty="0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6805" y="655955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新細明體" charset="-120"/>
              </a:defRPr>
            </a:lvl1pPr>
          </a:lstStyle>
          <a:p>
            <a:r>
              <a:rPr lang="en-US" altLang="zh-TW" dirty="0" smtClean="0"/>
              <a:t>1_</a:t>
            </a:r>
            <a:fld id="{45A599AE-8D9A-4E11-A793-11EBA60B032A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16" name="Picture 16" descr="16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3525" y="225425"/>
            <a:ext cx="720000" cy="72000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18" name="Picture 17" descr="23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8259966" y="6093990"/>
            <a:ext cx="781164" cy="684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chemeClr val="tx2"/>
          </a:solidFill>
          <a:latin typeface="Comic Sans MS" pitchFamily="66" charset="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SzPct val="85000"/>
        <a:buFontTx/>
        <a:buBlip>
          <a:blip r:embed="rId16"/>
        </a:buBlip>
        <a:defRPr sz="3200" b="1" baseline="0">
          <a:solidFill>
            <a:schemeClr val="tx1"/>
          </a:solidFill>
          <a:latin typeface="Comic Sans MS" pitchFamily="66" charset="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Clr>
          <a:schemeClr val="hlink"/>
        </a:buClr>
        <a:buSzPct val="105000"/>
        <a:buChar char="•"/>
        <a:defRPr sz="28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chemeClr val="folHlink"/>
        </a:buClr>
        <a:buChar char="•"/>
        <a:defRPr sz="24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chemeClr val="tx2"/>
        </a:buClr>
        <a:buSzPct val="85000"/>
        <a:buChar char="•"/>
        <a:defRPr sz="20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chemeClr val="accent1"/>
        </a:buClr>
        <a:buSzPct val="85000"/>
        <a:buChar char="•"/>
        <a:defRPr sz="20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副標題 19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zh-TW" altLang="en-US" dirty="0"/>
              <a:t>電子商務的基本概念</a:t>
            </a:r>
          </a:p>
        </p:txBody>
      </p:sp>
      <p:sp>
        <p:nvSpPr>
          <p:cNvPr id="21" name="標題 20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zh-TW" altLang="en-US" dirty="0" smtClean="0"/>
              <a:t>第 </a:t>
            </a:r>
            <a:r>
              <a:rPr lang="en-US" altLang="zh-TW" dirty="0" smtClean="0"/>
              <a:t>1</a:t>
            </a:r>
            <a:r>
              <a:rPr lang="zh-TW" altLang="en-US" dirty="0" smtClean="0"/>
              <a:t> 章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電子商務的演進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10</a:t>
            </a:fld>
            <a:endParaRPr lang="en-US" altLang="zh-TW" dirty="0"/>
          </a:p>
        </p:txBody>
      </p:sp>
      <p:pic>
        <p:nvPicPr>
          <p:cNvPr id="443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464541"/>
            <a:ext cx="7961312" cy="374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便利性 </a:t>
            </a:r>
            <a:r>
              <a:rPr lang="en-US" altLang="zh-TW" dirty="0" smtClean="0"/>
              <a:t>(Ubiquity)</a:t>
            </a:r>
          </a:p>
          <a:p>
            <a:pPr lvl="1"/>
            <a:r>
              <a:rPr lang="zh-TW" altLang="en-US" dirty="0" smtClean="0"/>
              <a:t>在透過網路</a:t>
            </a:r>
            <a:r>
              <a:rPr lang="en-US" altLang="zh-TW" dirty="0" smtClean="0"/>
              <a:t>/</a:t>
            </a:r>
            <a:r>
              <a:rPr lang="zh-TW" altLang="en-US" dirty="0" smtClean="0"/>
              <a:t>網頁科技，可隨時隨地進行商務行為，提供消費者 </a:t>
            </a:r>
            <a:r>
              <a:rPr lang="en-US" altLang="zh-TW" dirty="0" smtClean="0"/>
              <a:t>24 </a:t>
            </a:r>
            <a:r>
              <a:rPr lang="zh-TW" altLang="en-US" dirty="0" smtClean="0"/>
              <a:t>小時的購物環境、有網路就能使用的便利性與易於拓展等優點，讓消費者可以便利的使用空間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全球性 </a:t>
            </a:r>
            <a:r>
              <a:rPr lang="en-US" altLang="zh-TW" dirty="0" smtClean="0"/>
              <a:t>(Globalization)</a:t>
            </a:r>
          </a:p>
          <a:p>
            <a:pPr lvl="1"/>
            <a:r>
              <a:rPr lang="zh-TW" altLang="en-US" dirty="0" smtClean="0"/>
              <a:t>網路可以讓企業連接到全球各地，藉此與任一個消費者或是企業進行商務行為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11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標準化 </a:t>
            </a:r>
            <a:r>
              <a:rPr lang="en-US" altLang="zh-TW" dirty="0" smtClean="0"/>
              <a:t>(Universal Standards)</a:t>
            </a:r>
          </a:p>
          <a:p>
            <a:pPr lvl="1"/>
            <a:r>
              <a:rPr lang="zh-TW" altLang="en-US" dirty="0" smtClean="0"/>
              <a:t>泛指在電子商務執行時，必須要有的科技標準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zh-TW" altLang="en-US" dirty="0" smtClean="0"/>
              <a:t>數位化 </a:t>
            </a:r>
            <a:r>
              <a:rPr lang="en-US" altLang="zh-TW" dirty="0" smtClean="0"/>
              <a:t>(Digitization)</a:t>
            </a:r>
          </a:p>
          <a:p>
            <a:pPr lvl="1"/>
            <a:r>
              <a:rPr lang="zh-TW" altLang="en-US" dirty="0" smtClean="0"/>
              <a:t>數位化的音樂、書籍、照片、影音、學習模式等產品，藉此提高流通、準確性、省時等效果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12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zh-TW" altLang="en-US" dirty="0" smtClean="0"/>
              <a:t>豐富性 </a:t>
            </a:r>
            <a:r>
              <a:rPr lang="en-US" altLang="zh-TW" dirty="0" smtClean="0"/>
              <a:t>(Richness)</a:t>
            </a:r>
          </a:p>
          <a:p>
            <a:pPr lvl="1"/>
            <a:r>
              <a:rPr lang="zh-TW" altLang="en-US" dirty="0" smtClean="0"/>
              <a:t>由於目前電腦科技的進步與網路頻寬的增加，使電子商務可以經由許多的媒體與傳播管道來吸引消費者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zh-TW" altLang="en-US" dirty="0" smtClean="0"/>
              <a:t>快速化 </a:t>
            </a:r>
            <a:r>
              <a:rPr lang="en-US" altLang="zh-TW" dirty="0" smtClean="0"/>
              <a:t>(Speed)</a:t>
            </a:r>
          </a:p>
          <a:p>
            <a:pPr lvl="1"/>
            <a:r>
              <a:rPr lang="zh-TW" altLang="en-US" dirty="0" smtClean="0"/>
              <a:t>數位化的資訊、產品與服務，讓企業能透過網路直接與消費者進行溝通，企業將可即時獲得消費者的需求與購買資訊，進而發展出更有效果的行銷</a:t>
            </a:r>
            <a:r>
              <a:rPr lang="zh-TW" altLang="en-US" dirty="0" smtClean="0"/>
              <a:t>模式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13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zh-TW" altLang="en-US" dirty="0" smtClean="0"/>
              <a:t>個人化 </a:t>
            </a:r>
            <a:r>
              <a:rPr lang="en-US" altLang="zh-TW" dirty="0" smtClean="0"/>
              <a:t>(Personalization)</a:t>
            </a:r>
          </a:p>
          <a:p>
            <a:pPr lvl="1"/>
            <a:r>
              <a:rPr lang="zh-TW" altLang="en-US" dirty="0" smtClean="0"/>
              <a:t>網路科技可讓企業區隔出目標顧客群，並依照該顧客的名字、興趣與過去購買的紀錄提供適當的資訊，此模式也可稱為客製化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zh-TW" altLang="en-US" dirty="0" smtClean="0"/>
              <a:t>社群化 </a:t>
            </a:r>
            <a:r>
              <a:rPr lang="en-US" altLang="zh-TW" dirty="0" smtClean="0"/>
              <a:t>(Social Networking)</a:t>
            </a:r>
          </a:p>
          <a:p>
            <a:pPr lvl="1"/>
            <a:r>
              <a:rPr lang="zh-TW" altLang="en-US" dirty="0" smtClean="0"/>
              <a:t>現今的電子商務已經發展出不同的社群，</a:t>
            </a:r>
            <a:r>
              <a:rPr lang="zh-TW" altLang="en-US" b="1" dirty="0" smtClean="0"/>
              <a:t>病毒式行銷 </a:t>
            </a:r>
            <a:r>
              <a:rPr lang="en-US" altLang="zh-TW" b="1" dirty="0" smtClean="0"/>
              <a:t>(Viral Marketing)</a:t>
            </a:r>
            <a:r>
              <a:rPr lang="en-US" altLang="zh-TW" dirty="0" smtClean="0"/>
              <a:t> </a:t>
            </a:r>
            <a:r>
              <a:rPr lang="zh-TW" altLang="en-US" dirty="0" smtClean="0"/>
              <a:t>或</a:t>
            </a:r>
            <a:r>
              <a:rPr lang="zh-TW" altLang="en-US" b="1" dirty="0" smtClean="0"/>
              <a:t>網路口碑 </a:t>
            </a:r>
            <a:r>
              <a:rPr lang="en-US" altLang="zh-TW" b="1" dirty="0" smtClean="0"/>
              <a:t>(Electronic Word-of-Mouth, </a:t>
            </a:r>
            <a:r>
              <a:rPr lang="en-US" altLang="zh-TW" b="1" dirty="0" err="1" smtClean="0"/>
              <a:t>EWOM</a:t>
            </a:r>
            <a:r>
              <a:rPr lang="en-US" altLang="zh-TW" b="1" dirty="0" smtClean="0"/>
              <a:t>) </a:t>
            </a:r>
            <a:r>
              <a:rPr lang="zh-TW" altLang="en-US" dirty="0" smtClean="0"/>
              <a:t>等模式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14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zh-TW" altLang="en-US" dirty="0" smtClean="0"/>
              <a:t>互動化 </a:t>
            </a:r>
            <a:r>
              <a:rPr lang="en-US" altLang="zh-TW" dirty="0" smtClean="0"/>
              <a:t>(Interactivity)</a:t>
            </a:r>
          </a:p>
          <a:p>
            <a:pPr lvl="1"/>
            <a:r>
              <a:rPr lang="zh-TW" altLang="en-US" dirty="0" smtClean="0"/>
              <a:t>網路發展至今，企業不但能蒐集到更多的使用者資訊，還可精確分析出其需求，且越來越多的內容將由網路使用者提供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9"/>
            </a:pPr>
            <a:r>
              <a:rPr lang="zh-TW" altLang="en-US" dirty="0" smtClean="0"/>
              <a:t>創新性 </a:t>
            </a:r>
            <a:r>
              <a:rPr lang="en-US" altLang="zh-TW" dirty="0" smtClean="0"/>
              <a:t>(Innovation)</a:t>
            </a:r>
          </a:p>
          <a:p>
            <a:pPr lvl="1"/>
            <a:r>
              <a:rPr lang="zh-TW" altLang="en-US" dirty="0" smtClean="0"/>
              <a:t>由於網路與電腦可協助公司進行資訊的運算與模擬，讓從事電子商務的公司有機會提出更多創新的觀點，網路使用者也可以有機會讓自己創新的概念獲得落實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15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1"/>
            </a:pPr>
            <a:r>
              <a:rPr lang="zh-TW" altLang="en-US" dirty="0" smtClean="0"/>
              <a:t>市場性 </a:t>
            </a:r>
            <a:r>
              <a:rPr lang="en-US" altLang="zh-TW" dirty="0" smtClean="0"/>
              <a:t>(Market)</a:t>
            </a:r>
          </a:p>
          <a:p>
            <a:pPr lvl="1"/>
            <a:r>
              <a:rPr lang="zh-TW" altLang="en-US" dirty="0" smtClean="0"/>
              <a:t>隨著網路的發展，許多實體企業嘗試在網路提供產品或服務，以吸引更多潛在的消費者。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11"/>
            </a:pPr>
            <a:r>
              <a:rPr lang="zh-TW" altLang="en-US" dirty="0" smtClean="0"/>
              <a:t>詐騙與危害 </a:t>
            </a:r>
            <a:r>
              <a:rPr lang="en-US" altLang="zh-TW" dirty="0" smtClean="0"/>
              <a:t>(Fraud)</a:t>
            </a:r>
          </a:p>
          <a:p>
            <a:pPr lvl="1"/>
            <a:r>
              <a:rPr lang="zh-TW" altLang="en-US" dirty="0" smtClean="0"/>
              <a:t>電子商務帶來新的詐騙手法，或以修改網頁與置入木馬程式，藉此來竊取使用者電腦中的個人資訊、消費資料等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16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1.2</a:t>
            </a:r>
            <a:r>
              <a:rPr lang="zh-TW" altLang="en-US" dirty="0" smtClean="0"/>
              <a:t> 電子商務的構面與類型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17</a:t>
            </a:fld>
            <a:endParaRPr lang="en-US" altLang="zh-TW" dirty="0"/>
          </a:p>
        </p:txBody>
      </p:sp>
      <p:pic>
        <p:nvPicPr>
          <p:cNvPr id="444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730144"/>
            <a:ext cx="7961312" cy="422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電子商務的構面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商流 </a:t>
            </a:r>
            <a:r>
              <a:rPr lang="en-US" altLang="zh-TW" dirty="0" smtClean="0"/>
              <a:t>(Business Flow)</a:t>
            </a:r>
          </a:p>
          <a:p>
            <a:pPr lvl="1"/>
            <a:r>
              <a:rPr lang="zh-TW" altLang="en-US" dirty="0" smtClean="0"/>
              <a:t>商流是指所有權轉移，指的是存在於企業與消費者間的商業交易活動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物流 </a:t>
            </a:r>
            <a:r>
              <a:rPr lang="en-US" altLang="zh-TW" dirty="0" smtClean="0"/>
              <a:t>(Logistics Flow)</a:t>
            </a:r>
          </a:p>
          <a:p>
            <a:pPr lvl="1"/>
            <a:r>
              <a:rPr lang="zh-TW" altLang="en-US" dirty="0" smtClean="0"/>
              <a:t>物流是指廠商將產品送至消費者手上的</a:t>
            </a:r>
            <a:r>
              <a:rPr lang="zh-TW" altLang="en-US" dirty="0" smtClean="0"/>
              <a:t>過程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金流 </a:t>
            </a:r>
            <a:r>
              <a:rPr lang="en-US" altLang="zh-TW" dirty="0" smtClean="0"/>
              <a:t>(Cash Flow)</a:t>
            </a:r>
          </a:p>
          <a:p>
            <a:pPr lvl="1"/>
            <a:r>
              <a:rPr lang="zh-TW" altLang="en-US" dirty="0" smtClean="0"/>
              <a:t>金流泛指消費者付費的</a:t>
            </a:r>
            <a:r>
              <a:rPr lang="zh-TW" altLang="en-US" dirty="0" smtClean="0"/>
              <a:t>過程</a:t>
            </a:r>
            <a:endParaRPr lang="zh-TW" alt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zh-TW" altLang="en-US" dirty="0" smtClean="0"/>
              <a:t>資訊流 </a:t>
            </a:r>
            <a:r>
              <a:rPr lang="en-US" altLang="zh-TW" dirty="0" smtClean="0"/>
              <a:t>(Information Flow)</a:t>
            </a:r>
          </a:p>
          <a:p>
            <a:pPr lvl="1"/>
            <a:r>
              <a:rPr lang="zh-TW" altLang="en-US" dirty="0" smtClean="0"/>
              <a:t>資訊流是指企業、消費者彼此之間資訊的流動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18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電子商務的構面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zh-TW" altLang="en-US" dirty="0" smtClean="0"/>
              <a:t>設計流 </a:t>
            </a:r>
            <a:r>
              <a:rPr lang="en-US" altLang="zh-TW" dirty="0" smtClean="0"/>
              <a:t>(Design Flow)</a:t>
            </a:r>
          </a:p>
          <a:p>
            <a:pPr lvl="1"/>
            <a:r>
              <a:rPr lang="zh-TW" altLang="en-US" dirty="0" smtClean="0"/>
              <a:t>企業內部是指網站的空間規劃、設計與管理；企業外部則是著重企業間協同合作，強調企業間如何設計流程的整合與資訊共用之過程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zh-TW" altLang="en-US" dirty="0" smtClean="0"/>
              <a:t>服務流 </a:t>
            </a:r>
            <a:r>
              <a:rPr lang="en-US" altLang="zh-TW" dirty="0" smtClean="0"/>
              <a:t>(Service Flow)</a:t>
            </a:r>
          </a:p>
          <a:p>
            <a:pPr lvl="1"/>
            <a:r>
              <a:rPr lang="zh-TW" altLang="en-US" dirty="0" smtClean="0"/>
              <a:t>服務流主要是針對顧客方面要達到主動提供個性化的網路服務、整合資源以滿足其個別的需求，及提高服務的</a:t>
            </a:r>
            <a:r>
              <a:rPr lang="zh-TW" altLang="en-US" dirty="0" smtClean="0"/>
              <a:t>效率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19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68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電子商務的基本概念</a:t>
            </a:r>
            <a:endParaRPr lang="zh-TW" altLang="en-US" dirty="0"/>
          </a:p>
        </p:txBody>
      </p:sp>
      <p:sp>
        <p:nvSpPr>
          <p:cNvPr id="19" name="內容版面配置區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grpSp>
        <p:nvGrpSpPr>
          <p:cNvPr id="18" name="群組 17"/>
          <p:cNvGrpSpPr/>
          <p:nvPr/>
        </p:nvGrpSpPr>
        <p:grpSpPr>
          <a:xfrm>
            <a:off x="1333500" y="1132683"/>
            <a:ext cx="6880225" cy="5292830"/>
            <a:chOff x="1333500" y="1132683"/>
            <a:chExt cx="6880225" cy="5292830"/>
          </a:xfrm>
        </p:grpSpPr>
        <p:sp>
          <p:nvSpPr>
            <p:cNvPr id="490570" name="AutoShape 74"/>
            <p:cNvSpPr>
              <a:spLocks noChangeArrowheads="1"/>
            </p:cNvSpPr>
            <p:nvPr/>
          </p:nvSpPr>
          <p:spPr bwMode="gray">
            <a:xfrm>
              <a:off x="1333500" y="1970882"/>
              <a:ext cx="3352800" cy="4454631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75"/>
            <p:cNvGrpSpPr>
              <a:grpSpLocks/>
            </p:cNvGrpSpPr>
            <p:nvPr/>
          </p:nvGrpSpPr>
          <p:grpSpPr bwMode="auto">
            <a:xfrm>
              <a:off x="3924300" y="1132683"/>
              <a:ext cx="790575" cy="1976438"/>
              <a:chOff x="2304" y="1344"/>
              <a:chExt cx="498" cy="1245"/>
            </a:xfrm>
          </p:grpSpPr>
          <p:sp>
            <p:nvSpPr>
              <p:cNvPr id="490572" name="Freeform 76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90573" name="Freeform 77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90574" name="Text Box 78"/>
            <p:cNvSpPr txBox="1">
              <a:spLocks noChangeArrowheads="1"/>
            </p:cNvSpPr>
            <p:nvPr/>
          </p:nvSpPr>
          <p:spPr bwMode="gray">
            <a:xfrm>
              <a:off x="1562099" y="2088289"/>
              <a:ext cx="2836905" cy="2308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學習架構</a:t>
              </a:r>
              <a:endParaRPr lang="en-US" altLang="zh-TW" sz="240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電子商務的簡介</a:t>
              </a: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電子商務的構面與類型</a:t>
              </a: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電子商務的內涵</a:t>
              </a: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結論</a:t>
              </a:r>
              <a:endParaRPr lang="en-US" altLang="zh-TW" sz="1600" b="0" dirty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490576" name="AutoShape 80"/>
            <p:cNvSpPr>
              <a:spLocks noChangeArrowheads="1"/>
            </p:cNvSpPr>
            <p:nvPr/>
          </p:nvSpPr>
          <p:spPr bwMode="gray">
            <a:xfrm>
              <a:off x="4860925" y="1970882"/>
              <a:ext cx="3352800" cy="4454631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0577" name="Text Box 81"/>
            <p:cNvSpPr txBox="1">
              <a:spLocks noChangeArrowheads="1"/>
            </p:cNvSpPr>
            <p:nvPr/>
          </p:nvSpPr>
          <p:spPr bwMode="gray">
            <a:xfrm>
              <a:off x="5600700" y="2075913"/>
              <a:ext cx="2590800" cy="39703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學習重點</a:t>
              </a:r>
              <a:endParaRPr lang="en-US" altLang="zh-TW" sz="240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1.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電子商務的定義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2.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電子商務的演進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3.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電子商務的特性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4.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電子商務的構面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5.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電子商務的類型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6.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電子商務的架構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7.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電子商務的理論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8.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電子商務的效益</a:t>
              </a:r>
            </a:p>
          </p:txBody>
        </p:sp>
        <p:grpSp>
          <p:nvGrpSpPr>
            <p:cNvPr id="5" name="Group 82"/>
            <p:cNvGrpSpPr>
              <a:grpSpLocks/>
            </p:cNvGrpSpPr>
            <p:nvPr/>
          </p:nvGrpSpPr>
          <p:grpSpPr bwMode="auto">
            <a:xfrm>
              <a:off x="4838700" y="1132683"/>
              <a:ext cx="790575" cy="1976438"/>
              <a:chOff x="2880" y="1344"/>
              <a:chExt cx="498" cy="1245"/>
            </a:xfrm>
          </p:grpSpPr>
          <p:sp>
            <p:nvSpPr>
              <p:cNvPr id="490579" name="Freeform 8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90580" name="Freeform 8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電子商務─應用與科技發展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電子商務的類型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20</a:t>
            </a:fld>
            <a:endParaRPr lang="en-US" altLang="zh-TW" dirty="0"/>
          </a:p>
        </p:txBody>
      </p:sp>
      <p:pic>
        <p:nvPicPr>
          <p:cNvPr id="445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655132"/>
            <a:ext cx="7961312" cy="437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電子商務的類型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企業對企業間 </a:t>
            </a:r>
            <a:r>
              <a:rPr lang="en-US" altLang="zh-TW" dirty="0" smtClean="0"/>
              <a:t>(B to B)</a:t>
            </a:r>
          </a:p>
          <a:p>
            <a:pPr lvl="1"/>
            <a:r>
              <a:rPr lang="en-US" altLang="zh-TW" dirty="0" smtClean="0"/>
              <a:t>B to B (</a:t>
            </a:r>
            <a:r>
              <a:rPr lang="en-US" altLang="zh-TW" dirty="0" err="1" smtClean="0"/>
              <a:t>B2B</a:t>
            </a:r>
            <a:r>
              <a:rPr lang="en-US" altLang="zh-TW" dirty="0" smtClean="0"/>
              <a:t>) </a:t>
            </a:r>
            <a:r>
              <a:rPr lang="zh-TW" altLang="en-US" dirty="0" smtClean="0"/>
              <a:t>的買賣雙方都是企業，為四者中交易金額最大者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21</a:t>
            </a:fld>
            <a:endParaRPr lang="en-US" altLang="zh-TW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279" y="2717758"/>
            <a:ext cx="5697200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電子商務的類型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22</a:t>
            </a:fld>
            <a:endParaRPr lang="en-US" altLang="zh-TW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 smtClean="0"/>
              <a:t>企業對消費者間 </a:t>
            </a:r>
            <a:r>
              <a:rPr lang="en-US" altLang="zh-TW" dirty="0" smtClean="0"/>
              <a:t>(B to C </a:t>
            </a:r>
            <a:r>
              <a:rPr lang="zh-TW" altLang="en-US" dirty="0" smtClean="0"/>
              <a:t>或 </a:t>
            </a:r>
            <a:r>
              <a:rPr lang="en-US" altLang="zh-TW" dirty="0" smtClean="0"/>
              <a:t>C to B)</a:t>
            </a:r>
          </a:p>
          <a:p>
            <a:pPr lvl="1"/>
            <a:r>
              <a:rPr lang="zh-TW" altLang="en-US" dirty="0" smtClean="0"/>
              <a:t>企業對消費者間是透過網際網路 </a:t>
            </a:r>
            <a:r>
              <a:rPr lang="en-US" altLang="zh-TW" dirty="0" smtClean="0"/>
              <a:t>(Internet) </a:t>
            </a:r>
            <a:r>
              <a:rPr lang="zh-TW" altLang="en-US" dirty="0" smtClean="0"/>
              <a:t>直接與消費者進行商務行為</a:t>
            </a:r>
            <a:endParaRPr lang="zh-TW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471" y="2669059"/>
            <a:ext cx="5571177" cy="402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電子商務的類型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23</a:t>
            </a:fld>
            <a:endParaRPr lang="en-US" altLang="zh-TW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消費者對消費者間 </a:t>
            </a:r>
            <a:r>
              <a:rPr lang="en-US" altLang="zh-TW" dirty="0" smtClean="0"/>
              <a:t>(C to C)</a:t>
            </a:r>
          </a:p>
          <a:p>
            <a:pPr lvl="1"/>
            <a:r>
              <a:rPr lang="zh-TW" altLang="en-US" dirty="0" smtClean="0"/>
              <a:t>網路上交易雙方均為消費者，透過網路中間商所建構的網站進行線上撮合，當撮合成功之後，賣方透過物流業者將產品送到買方手上，買方則透過金融機構將現金轉至賣方手中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zh-TW" altLang="en-US" dirty="0" smtClean="0"/>
              <a:t>消費者對企業 </a:t>
            </a:r>
            <a:r>
              <a:rPr lang="en-US" altLang="zh-TW" dirty="0" smtClean="0"/>
              <a:t>(C to B)</a:t>
            </a:r>
          </a:p>
          <a:p>
            <a:pPr lvl="1"/>
            <a:r>
              <a:rPr lang="en-US" altLang="zh-TW" dirty="0" smtClean="0"/>
              <a:t>C to B </a:t>
            </a:r>
            <a:r>
              <a:rPr lang="zh-TW" altLang="en-US" dirty="0" smtClean="0"/>
              <a:t>指的是消費者對企業，先串連許多消費者 </a:t>
            </a:r>
            <a:r>
              <a:rPr lang="en-US" altLang="zh-TW" dirty="0" smtClean="0"/>
              <a:t>(C) </a:t>
            </a:r>
            <a:r>
              <a:rPr lang="zh-TW" altLang="en-US" dirty="0" smtClean="0"/>
              <a:t>來與企業 </a:t>
            </a:r>
            <a:r>
              <a:rPr lang="en-US" altLang="zh-TW" dirty="0" smtClean="0"/>
              <a:t>(B) </a:t>
            </a:r>
            <a:r>
              <a:rPr lang="zh-TW" altLang="en-US" dirty="0" smtClean="0"/>
              <a:t>進行交易的合購行為 </a:t>
            </a:r>
            <a:r>
              <a:rPr lang="en-US" altLang="zh-TW" dirty="0" smtClean="0"/>
              <a:t>(C to B)</a:t>
            </a:r>
            <a:endParaRPr lang="zh-TW" altLang="en-US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電子商務的類型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24</a:t>
            </a:fld>
            <a:endParaRPr lang="en-US" altLang="zh-TW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5805" y="1560438"/>
            <a:ext cx="6182872" cy="437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1.3</a:t>
            </a:r>
            <a:r>
              <a:rPr lang="zh-TW" altLang="en-US" dirty="0" smtClean="0"/>
              <a:t> 電子商務的內涵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25</a:t>
            </a:fld>
            <a:endParaRPr lang="en-US" altLang="zh-TW" dirty="0"/>
          </a:p>
        </p:txBody>
      </p:sp>
      <p:pic>
        <p:nvPicPr>
          <p:cNvPr id="448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909" y="1052425"/>
            <a:ext cx="3933832" cy="56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共同支柱 </a:t>
            </a:r>
            <a:r>
              <a:rPr lang="en-US" altLang="zh-TW" dirty="0" smtClean="0"/>
              <a:t>(Mainstay)</a:t>
            </a:r>
          </a:p>
          <a:p>
            <a:pPr lvl="1"/>
            <a:r>
              <a:rPr lang="zh-TW" altLang="en-US" dirty="0" smtClean="0"/>
              <a:t>電子商務架構建立在兩個共同支柱上，包括公共政策與技術</a:t>
            </a:r>
            <a:r>
              <a:rPr lang="zh-TW" altLang="en-US" dirty="0" smtClean="0"/>
              <a:t>標準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資訊網路架構 </a:t>
            </a:r>
            <a:r>
              <a:rPr lang="en-US" altLang="zh-TW" dirty="0" smtClean="0"/>
              <a:t>(Network Infrastructure)</a:t>
            </a:r>
          </a:p>
          <a:p>
            <a:pPr lvl="1"/>
            <a:r>
              <a:rPr lang="zh-TW" altLang="en-US" dirty="0" smtClean="0"/>
              <a:t>是指提供資訊傳遞的網路供應者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26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多媒體內容及網路出版基礎架構 </a:t>
            </a:r>
            <a:r>
              <a:rPr lang="en-US" altLang="zh-TW" dirty="0" smtClean="0"/>
              <a:t>(Multimedia Content and Network Publishing Infrastructure)</a:t>
            </a:r>
          </a:p>
          <a:p>
            <a:pPr lvl="1"/>
            <a:r>
              <a:rPr lang="zh-TW" altLang="en-US" dirty="0" smtClean="0"/>
              <a:t>是指讓網路內容豐富化的介面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zh-TW" altLang="en-US" dirty="0" smtClean="0"/>
              <a:t>訊息及資訊交換基礎架構 </a:t>
            </a:r>
            <a:r>
              <a:rPr lang="en-US" altLang="zh-TW" dirty="0" smtClean="0"/>
              <a:t>(Messaging and Information Distribution Infrastructure)</a:t>
            </a:r>
          </a:p>
          <a:p>
            <a:pPr lvl="1"/>
            <a:r>
              <a:rPr lang="zh-TW" altLang="en-US" dirty="0" smtClean="0"/>
              <a:t>訊息及資訊交換基礎設施是指中介軟體，讓不管是已經格式化或非格式化的資料皆能夠進行傳遞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27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zh-TW" altLang="en-US" dirty="0" smtClean="0"/>
              <a:t>一般商業服務基礎架構 </a:t>
            </a:r>
            <a:r>
              <a:rPr lang="en-US" altLang="zh-TW" dirty="0" smtClean="0"/>
              <a:t>(Common Business Services Infrastructure)</a:t>
            </a:r>
          </a:p>
          <a:p>
            <a:pPr lvl="1"/>
            <a:r>
              <a:rPr lang="zh-TW" altLang="en-US" dirty="0" smtClean="0"/>
              <a:t>即為交易時會使用到的相關服務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zh-TW" altLang="en-US" dirty="0" smtClean="0"/>
              <a:t>電子商務應用 </a:t>
            </a:r>
            <a:r>
              <a:rPr lang="en-US" altLang="zh-TW" dirty="0" smtClean="0"/>
              <a:t>(Electronic Commerce Application)</a:t>
            </a:r>
          </a:p>
          <a:p>
            <a:pPr lvl="1"/>
            <a:r>
              <a:rPr lang="zh-TW" altLang="en-US" dirty="0" smtClean="0"/>
              <a:t>是跟顧客及上、下游合作廠商相關的範疇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28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電子商務的理論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29</a:t>
            </a:fld>
            <a:endParaRPr lang="en-US" altLang="zh-TW" dirty="0"/>
          </a:p>
        </p:txBody>
      </p:sp>
      <p:pic>
        <p:nvPicPr>
          <p:cNvPr id="449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356" y="1163638"/>
            <a:ext cx="6689176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1.1</a:t>
            </a:r>
            <a:r>
              <a:rPr lang="zh-TW" altLang="en-US" dirty="0" smtClean="0"/>
              <a:t> 電子商務的簡介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3</a:t>
            </a:fld>
            <a:endParaRPr lang="en-US" altLang="zh-TW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762" y="1410774"/>
            <a:ext cx="5686425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莫爾定律</a:t>
            </a:r>
            <a:r>
              <a:rPr lang="en-US" altLang="zh-TW" dirty="0" smtClean="0"/>
              <a:t>(Moore’s Law) 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宣稱特定大小晶片內的電晶體數約每兩年就會加倍</a:t>
            </a:r>
            <a:endParaRPr lang="en-US" altLang="zh-TW" dirty="0" smtClean="0"/>
          </a:p>
          <a:p>
            <a:pPr marL="514350" lvl="0" indent="-514350">
              <a:buFont typeface="+mj-lt"/>
              <a:buAutoNum type="arabicPeriod" startAt="2"/>
            </a:pPr>
            <a:r>
              <a:rPr lang="zh-TW" altLang="en-US" dirty="0" smtClean="0">
                <a:solidFill>
                  <a:srgbClr val="30311D"/>
                </a:solidFill>
              </a:rPr>
              <a:t>殺手級應用</a:t>
            </a:r>
            <a:endParaRPr lang="en-US" altLang="zh-TW" dirty="0" smtClean="0">
              <a:solidFill>
                <a:srgbClr val="30311D"/>
              </a:solidFill>
            </a:endParaRPr>
          </a:p>
          <a:p>
            <a:pPr lvl="1">
              <a:buClr>
                <a:srgbClr val="4582A7"/>
              </a:buClr>
            </a:pPr>
            <a:r>
              <a:rPr lang="zh-TW" altLang="en-US" dirty="0" smtClean="0">
                <a:solidFill>
                  <a:srgbClr val="003366"/>
                </a:solidFill>
              </a:rPr>
              <a:t>一般簡稱為</a:t>
            </a:r>
            <a:r>
              <a:rPr lang="en-US" altLang="zh-TW" dirty="0" smtClean="0">
                <a:solidFill>
                  <a:srgbClr val="003366"/>
                </a:solidFill>
              </a:rPr>
              <a:t/>
            </a:r>
            <a:br>
              <a:rPr lang="en-US" altLang="zh-TW" dirty="0" smtClean="0">
                <a:solidFill>
                  <a:srgbClr val="003366"/>
                </a:solidFill>
              </a:rPr>
            </a:br>
            <a:r>
              <a:rPr lang="zh-TW" altLang="en-US" dirty="0" smtClean="0">
                <a:solidFill>
                  <a:srgbClr val="003366"/>
                </a:solidFill>
              </a:rPr>
              <a:t>“</a:t>
            </a:r>
            <a:r>
              <a:rPr lang="en-US" altLang="zh-TW" dirty="0" smtClean="0">
                <a:solidFill>
                  <a:srgbClr val="003366"/>
                </a:solidFill>
              </a:rPr>
              <a:t>Killer App.” </a:t>
            </a:r>
            <a:endParaRPr lang="zh-TW" altLang="en-US" dirty="0" smtClean="0">
              <a:solidFill>
                <a:srgbClr val="003366"/>
              </a:solidFill>
            </a:endParaRPr>
          </a:p>
          <a:p>
            <a:pPr marL="514350" lvl="0" indent="-514350">
              <a:buFont typeface="+mj-lt"/>
              <a:buAutoNum type="arabicPeriod" startAt="2"/>
            </a:pPr>
            <a:endParaRPr lang="zh-TW" altLang="en-US" dirty="0" smtClean="0">
              <a:solidFill>
                <a:srgbClr val="30311D"/>
              </a:solidFill>
            </a:endParaRPr>
          </a:p>
          <a:p>
            <a:pPr lvl="1"/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30</a:t>
            </a:fld>
            <a:endParaRPr lang="en-US" altLang="zh-TW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3005" y="2886103"/>
            <a:ext cx="4503156" cy="372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0288" y="1052425"/>
            <a:ext cx="7961312" cy="5360987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 smtClean="0"/>
              <a:t>殺手級應用</a:t>
            </a:r>
            <a:r>
              <a:rPr lang="en-US" altLang="zh-TW" dirty="0" smtClean="0"/>
              <a:t>(Killer Application) 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隨著科技不斷進步，將牽動整個社會、企業與政治體系的進步，不過科技的進步是呈倍數或指數成長，相對的，社會進步則是隨時間增加而線性成長，變革與進步會越來越緩慢，使得科技與社會之間的差距越來越大，在這種情況之下，就需要一種革命性的應用來拉近彼此的距離，這種應用即稱為「殺手級應用」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大數據</a:t>
            </a:r>
            <a:r>
              <a:rPr lang="en-US" altLang="zh-TW" dirty="0" smtClean="0"/>
              <a:t>(Big Data) 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泛指資料規模非常巨大，無法透過人工方式來處理</a:t>
            </a:r>
            <a:endParaRPr lang="en-US" altLang="zh-TW" dirty="0" smtClean="0"/>
          </a:p>
          <a:p>
            <a:pPr lvl="1"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31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dirty="0" smtClean="0"/>
              <a:t>雲端運算</a:t>
            </a:r>
            <a:r>
              <a:rPr lang="en-US" altLang="zh-TW" dirty="0" smtClean="0"/>
              <a:t>(Cloud Computing) 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是建構在網路串連下，分享軟體與硬體的資源，網路使用者不需要具備任何的專業知識，只要透過網路的連接，就可以使用軟體、科技與硬體</a:t>
            </a:r>
            <a:r>
              <a:rPr lang="zh-TW" altLang="en-US" dirty="0" smtClean="0"/>
              <a:t>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軟體即服務 </a:t>
            </a:r>
            <a:r>
              <a:rPr lang="en-US" altLang="zh-TW" dirty="0" smtClean="0"/>
              <a:t>(Software as a Service, </a:t>
            </a:r>
            <a:r>
              <a:rPr lang="en-US" altLang="zh-TW" dirty="0" err="1" smtClean="0"/>
              <a:t>SaaS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、設施即服務 </a:t>
            </a:r>
            <a:r>
              <a:rPr lang="en-US" altLang="zh-TW" dirty="0" smtClean="0"/>
              <a:t>(Infrastructure as a Service, </a:t>
            </a:r>
            <a:r>
              <a:rPr lang="en-US" altLang="zh-TW" dirty="0" err="1" smtClean="0"/>
              <a:t>IaaS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、平台即服務 </a:t>
            </a:r>
            <a:r>
              <a:rPr lang="en-US" altLang="zh-TW" dirty="0" smtClean="0"/>
              <a:t>(Platform as a Service, </a:t>
            </a:r>
            <a:r>
              <a:rPr lang="en-US" altLang="zh-TW" dirty="0" err="1" smtClean="0"/>
              <a:t>PaaS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32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zh-TW" altLang="en-US" dirty="0" smtClean="0"/>
              <a:t>物聯網</a:t>
            </a:r>
            <a:r>
              <a:rPr lang="en-US" altLang="zh-TW" dirty="0" smtClean="0"/>
              <a:t>(Internet of Things, </a:t>
            </a:r>
            <a:r>
              <a:rPr lang="en-US" altLang="zh-TW" dirty="0" err="1" smtClean="0"/>
              <a:t>IoT</a:t>
            </a:r>
            <a:r>
              <a:rPr lang="en-US" altLang="zh-TW" dirty="0" smtClean="0"/>
              <a:t>) 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連接網路、發訊與接收媒介，讓所有的東西都能互聯互通的模式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33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zh-TW" altLang="en-US" dirty="0" smtClean="0"/>
              <a:t>梅特卡夫定律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Metacalfe’s</a:t>
            </a:r>
            <a:r>
              <a:rPr lang="en-US" altLang="zh-TW" dirty="0" smtClean="0"/>
              <a:t> Law)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網路價值與用戶數的平方成正比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34</a:t>
            </a:fld>
            <a:endParaRPr lang="en-US" altLang="zh-TW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0861" y="2418938"/>
            <a:ext cx="7961312" cy="41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zh-TW" altLang="en-US" dirty="0" smtClean="0"/>
              <a:t>個人佔有率</a:t>
            </a:r>
            <a:r>
              <a:rPr lang="en-US" altLang="zh-TW" dirty="0" smtClean="0"/>
              <a:t>(Personal Share) 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在 </a:t>
            </a:r>
            <a:r>
              <a:rPr lang="en-US" altLang="zh-TW" dirty="0" smtClean="0"/>
              <a:t>EC </a:t>
            </a:r>
            <a:r>
              <a:rPr lang="zh-TW" altLang="en-US" dirty="0" smtClean="0"/>
              <a:t>時代，企業所追求的不再只是產品，而是以顧客為中心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35</a:t>
            </a:fld>
            <a:endParaRPr lang="en-US" altLang="zh-TW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9077" y="2789777"/>
            <a:ext cx="7961312" cy="381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/>
              <a:t>長尾效應</a:t>
            </a:r>
            <a:r>
              <a:rPr lang="en-US" altLang="zh-TW" dirty="0" smtClean="0"/>
              <a:t>(Long Tail) </a:t>
            </a:r>
          </a:p>
          <a:p>
            <a:pPr lvl="1"/>
            <a:r>
              <a:rPr lang="zh-TW" altLang="en-US" dirty="0" smtClean="0"/>
              <a:t>將 </a:t>
            </a:r>
            <a:r>
              <a:rPr lang="en-US" altLang="zh-TW" dirty="0" smtClean="0"/>
              <a:t>20% </a:t>
            </a:r>
            <a:r>
              <a:rPr lang="zh-TW" altLang="en-US" dirty="0" smtClean="0"/>
              <a:t>的冷門產品銷售給全世界對其有需求的消費者，此即為長尾效應的</a:t>
            </a:r>
            <a:r>
              <a:rPr lang="zh-TW" altLang="en-US" dirty="0" smtClean="0"/>
              <a:t>概念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36</a:t>
            </a:fld>
            <a:endParaRPr lang="en-US" altLang="zh-TW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338" y="2694909"/>
            <a:ext cx="4632193" cy="394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電子商務的理論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37</a:t>
            </a:fld>
            <a:endParaRPr lang="en-US" altLang="zh-TW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zh-TW" altLang="en-US" dirty="0" smtClean="0"/>
              <a:t>宅經濟</a:t>
            </a:r>
            <a:r>
              <a:rPr lang="en-US" altLang="zh-TW" dirty="0" smtClean="0"/>
              <a:t>(Stay-at-home Economy)</a:t>
            </a:r>
            <a:endParaRPr lang="zh-TW" altLang="en-US" dirty="0" smtClean="0"/>
          </a:p>
          <a:p>
            <a:pPr lvl="1">
              <a:buNone/>
            </a:pPr>
            <a:r>
              <a:rPr lang="en-US" altLang="zh-TW" dirty="0" smtClean="0"/>
              <a:t>(1) </a:t>
            </a:r>
            <a:r>
              <a:rPr lang="zh-TW" altLang="en-US" dirty="0" smtClean="0"/>
              <a:t>上網時間長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(2) </a:t>
            </a:r>
            <a:r>
              <a:rPr lang="zh-TW" altLang="en-US" dirty="0" smtClean="0"/>
              <a:t>口碑影響高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(3) </a:t>
            </a:r>
            <a:r>
              <a:rPr lang="zh-TW" altLang="en-US" dirty="0" smtClean="0"/>
              <a:t>自我意識強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9"/>
            </a:pPr>
            <a:r>
              <a:rPr lang="zh-TW" altLang="en-US" dirty="0" smtClean="0"/>
              <a:t>社群行銷</a:t>
            </a:r>
            <a:r>
              <a:rPr lang="en-US" altLang="zh-TW" dirty="0" smtClean="0"/>
              <a:t>(Social Marketing) 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將顧客 </a:t>
            </a:r>
            <a:r>
              <a:rPr lang="en-US" altLang="zh-TW" dirty="0" smtClean="0"/>
              <a:t>(</a:t>
            </a:r>
            <a:r>
              <a:rPr lang="zh-TW" altLang="en-US" dirty="0" smtClean="0"/>
              <a:t>使用者</a:t>
            </a:r>
            <a:r>
              <a:rPr lang="en-US" altLang="zh-TW" dirty="0" smtClean="0"/>
              <a:t>) </a:t>
            </a:r>
            <a:r>
              <a:rPr lang="zh-TW" altLang="en-US" dirty="0" smtClean="0"/>
              <a:t>加入企業經營流程，透過匯聚網路使用者來協助企業進行推薦與編輯，藉此讓企業得以用較低的成本創造出較高的</a:t>
            </a:r>
            <a:r>
              <a:rPr lang="zh-TW" altLang="en-US" dirty="0" smtClean="0"/>
              <a:t>成效</a:t>
            </a:r>
            <a:endParaRPr lang="zh-TW" alt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zh-TW" altLang="en-US" dirty="0" smtClean="0"/>
              <a:t>微電影</a:t>
            </a:r>
            <a:r>
              <a:rPr lang="en-US" altLang="zh-TW" dirty="0" smtClean="0"/>
              <a:t>(Micro Movie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Micro Film) 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是指製作方式與電影相似、但時間較短的影片。微電影有其基礎架構，例如以特定故事為主的短篇創作、有完整的情節、可以單獨成篇或是有一系列主題的情節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12"/>
            </a:pPr>
            <a:r>
              <a:rPr lang="zh-TW" altLang="en-US" dirty="0" smtClean="0"/>
              <a:t>自媒體</a:t>
            </a:r>
            <a:r>
              <a:rPr lang="en-US" altLang="zh-TW" dirty="0" smtClean="0"/>
              <a:t>(We Media) 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是指在社群網路的興起，讓每個網路使用者都具有媒體的功能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13"/>
            </a:pPr>
            <a:r>
              <a:rPr lang="zh-TW" altLang="en-US" dirty="0" smtClean="0"/>
              <a:t>商業模式</a:t>
            </a:r>
            <a:r>
              <a:rPr lang="en-US" altLang="zh-TW" dirty="0" smtClean="0"/>
              <a:t>(Business Model) 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簡單來說，就是公司賺錢的方式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38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電子商務─應用與科技發展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電子商務的效益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39</a:t>
            </a:fld>
            <a:endParaRPr lang="en-US" altLang="zh-TW" dirty="0"/>
          </a:p>
        </p:txBody>
      </p:sp>
      <p:pic>
        <p:nvPicPr>
          <p:cNvPr id="453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479122"/>
            <a:ext cx="7961312" cy="33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透過</a:t>
            </a:r>
            <a:r>
              <a:rPr lang="zh-TW" altLang="en-US" b="1" dirty="0" smtClean="0">
                <a:solidFill>
                  <a:schemeClr val="accent1"/>
                </a:solidFill>
              </a:rPr>
              <a:t>電腦網路 </a:t>
            </a:r>
            <a:r>
              <a:rPr lang="en-US" altLang="zh-TW" b="1" dirty="0" smtClean="0">
                <a:solidFill>
                  <a:schemeClr val="accent1"/>
                </a:solidFill>
              </a:rPr>
              <a:t>(Computer Network) </a:t>
            </a:r>
            <a:r>
              <a:rPr lang="zh-TW" altLang="en-US" dirty="0" smtClean="0"/>
              <a:t>來進行交易的</a:t>
            </a:r>
            <a:r>
              <a:rPr lang="zh-TW" altLang="en-US" dirty="0" smtClean="0"/>
              <a:t>行為</a:t>
            </a:r>
            <a:endParaRPr lang="en-US" altLang="zh-TW" dirty="0" smtClean="0"/>
          </a:p>
          <a:p>
            <a:r>
              <a:rPr lang="zh-TW" altLang="en-US" dirty="0" smtClean="0"/>
              <a:t>商品可以是資訊或是實際的產品，而交易則可完全或部分透過網路來</a:t>
            </a:r>
            <a:r>
              <a:rPr lang="zh-TW" altLang="en-US" dirty="0" smtClean="0"/>
              <a:t>完成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4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電子商務的效益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40</a:t>
            </a:fld>
            <a:endParaRPr lang="en-US" altLang="zh-TW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2250017"/>
            <a:ext cx="7961312" cy="254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931" y="1505104"/>
            <a:ext cx="7963200" cy="82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電子商務的效益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41</a:t>
            </a:fld>
            <a:endParaRPr lang="en-US" altLang="zh-TW" dirty="0"/>
          </a:p>
        </p:txBody>
      </p:sp>
      <p:pic>
        <p:nvPicPr>
          <p:cNvPr id="456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2288552"/>
            <a:ext cx="7961312" cy="313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288" y="1529819"/>
            <a:ext cx="7961312" cy="82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1" name="WordArt 491"/>
          <p:cNvSpPr>
            <a:spLocks noChangeArrowheads="1" noChangeShapeType="1" noTextEdit="1"/>
          </p:cNvSpPr>
          <p:nvPr/>
        </p:nvSpPr>
        <p:spPr bwMode="gray">
          <a:xfrm>
            <a:off x="3556000" y="1739900"/>
            <a:ext cx="5222875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r>
              <a:rPr lang="en-US" altLang="zh-TW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3882" dir="2700000">
                    <a:srgbClr val="000000">
                      <a:alpha val="50000"/>
                    </a:srgbClr>
                  </a:prstShdw>
                </a:effectLst>
                <a:latin typeface="Arial"/>
                <a:cs typeface="Arial"/>
              </a:rPr>
              <a:t>Thank You!</a:t>
            </a:r>
            <a:endParaRPr lang="zh-TW" altLang="en-US" sz="3600" kern="1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prstShdw prst="shdw13" dist="53882" dir="2700000">
                  <a:srgbClr val="0000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三個重要的元素，就是商品、流程與</a:t>
            </a:r>
            <a:r>
              <a:rPr lang="zh-TW" altLang="en-US" dirty="0" smtClean="0"/>
              <a:t>交易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商品可以成為數位化的產品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流程可以成為網路零售賣場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交易可透過數位化的金流服務來達成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5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電子商務的定義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6</a:t>
            </a:fld>
            <a:endParaRPr lang="en-US" altLang="zh-TW" dirty="0"/>
          </a:p>
        </p:txBody>
      </p:sp>
      <p:pic>
        <p:nvPicPr>
          <p:cNvPr id="440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611149"/>
            <a:ext cx="7961312" cy="446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電子商務具有以下三個重要項目：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b="1" dirty="0" smtClean="0"/>
              <a:t>科技 </a:t>
            </a:r>
            <a:r>
              <a:rPr lang="en-US" altLang="zh-TW" b="1" dirty="0" smtClean="0"/>
              <a:t>(Technology)</a:t>
            </a:r>
          </a:p>
          <a:p>
            <a:pPr lvl="2"/>
            <a:r>
              <a:rPr lang="zh-TW" altLang="en-US" dirty="0" smtClean="0"/>
              <a:t>電子商務需要透過科技的協助以完成商務的行為，科技是電子商務發展的基礎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 startAt="2"/>
            </a:pPr>
            <a:r>
              <a:rPr lang="zh-TW" altLang="en-US" b="1" dirty="0" smtClean="0"/>
              <a:t>商業模式 </a:t>
            </a:r>
            <a:r>
              <a:rPr lang="en-US" altLang="zh-TW" b="1" dirty="0" smtClean="0"/>
              <a:t>(Business Model)</a:t>
            </a:r>
          </a:p>
          <a:p>
            <a:pPr lvl="2"/>
            <a:r>
              <a:rPr lang="zh-TW" altLang="en-US" dirty="0" smtClean="0"/>
              <a:t>商業模式是電子商務的核心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 startAt="2"/>
            </a:pPr>
            <a:r>
              <a:rPr lang="zh-TW" altLang="en-US" b="1" dirty="0" smtClean="0"/>
              <a:t>社會網絡 </a:t>
            </a:r>
            <a:r>
              <a:rPr lang="en-US" altLang="zh-TW" b="1" dirty="0" smtClean="0"/>
              <a:t>(Social Network)</a:t>
            </a:r>
          </a:p>
          <a:p>
            <a:pPr lvl="2"/>
            <a:r>
              <a:rPr lang="zh-TW" altLang="en-US" dirty="0" smtClean="0"/>
              <a:t>網路是讓網友能容易進行溝通與聯繫，並匯聚成不同的網路社群，而產生彼此學習、溝通、分享消費經驗的</a:t>
            </a:r>
            <a:r>
              <a:rPr lang="zh-TW" altLang="en-US" dirty="0" smtClean="0"/>
              <a:t>地方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7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電子商務的演進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8</a:t>
            </a:fld>
            <a:endParaRPr lang="en-US" altLang="zh-TW" dirty="0"/>
          </a:p>
        </p:txBody>
      </p:sp>
      <p:pic>
        <p:nvPicPr>
          <p:cNvPr id="441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1151" y="1163638"/>
            <a:ext cx="7239585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電子商務的演進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1_</a:t>
            </a:r>
            <a:fld id="{DF49C1AB-E6DE-4E47-811A-A2F874E45F4E}" type="slidenum">
              <a:rPr lang="en-US" altLang="zh-TW" smtClean="0"/>
              <a:pPr/>
              <a:t>9</a:t>
            </a:fld>
            <a:endParaRPr lang="en-US" altLang="zh-TW" dirty="0"/>
          </a:p>
        </p:txBody>
      </p:sp>
      <p:pic>
        <p:nvPicPr>
          <p:cNvPr id="442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253946"/>
            <a:ext cx="7961312" cy="483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電子商務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437TGp_bizpeople_light_ani</Template>
  <TotalTime>152</TotalTime>
  <Words>2093</Words>
  <Application>Microsoft Office PowerPoint</Application>
  <PresentationFormat>如螢幕大小 (4:3)</PresentationFormat>
  <Paragraphs>277</Paragraphs>
  <Slides>42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電子商務</vt:lpstr>
      <vt:lpstr>第 1 章</vt:lpstr>
      <vt:lpstr>電子商務的基本概念</vt:lpstr>
      <vt:lpstr>1.1 電子商務的簡介</vt:lpstr>
      <vt:lpstr>電子商務的定義</vt:lpstr>
      <vt:lpstr>電子商務的定義</vt:lpstr>
      <vt:lpstr>電子商務的定義</vt:lpstr>
      <vt:lpstr>電子商務的定義</vt:lpstr>
      <vt:lpstr>電子商務的演進</vt:lpstr>
      <vt:lpstr>電子商務的演進</vt:lpstr>
      <vt:lpstr>電子商務的演進</vt:lpstr>
      <vt:lpstr>電子商務的特性</vt:lpstr>
      <vt:lpstr>電子商務的特性</vt:lpstr>
      <vt:lpstr>電子商務的特性</vt:lpstr>
      <vt:lpstr>電子商務的特性</vt:lpstr>
      <vt:lpstr>電子商務的特性</vt:lpstr>
      <vt:lpstr>電子商務的特性</vt:lpstr>
      <vt:lpstr>1.2 電子商務的構面與類型</vt:lpstr>
      <vt:lpstr>電子商務的構面</vt:lpstr>
      <vt:lpstr>電子商務的構面</vt:lpstr>
      <vt:lpstr>電子商務的類型</vt:lpstr>
      <vt:lpstr>電子商務的類型</vt:lpstr>
      <vt:lpstr>電子商務的類型</vt:lpstr>
      <vt:lpstr>電子商務的類型</vt:lpstr>
      <vt:lpstr>電子商務的類型</vt:lpstr>
      <vt:lpstr>1.3 電子商務的內涵</vt:lpstr>
      <vt:lpstr>電子商務的架構</vt:lpstr>
      <vt:lpstr>電子商務的架構</vt:lpstr>
      <vt:lpstr>電子商務的架構</vt:lpstr>
      <vt:lpstr>電子商務的理論</vt:lpstr>
      <vt:lpstr>電子商務的理論</vt:lpstr>
      <vt:lpstr>電子商務的理論</vt:lpstr>
      <vt:lpstr>電子商務的理論</vt:lpstr>
      <vt:lpstr>電子商務的理論</vt:lpstr>
      <vt:lpstr>電子商務的理論</vt:lpstr>
      <vt:lpstr>電子商務的理論</vt:lpstr>
      <vt:lpstr>電子商務的理論</vt:lpstr>
      <vt:lpstr>電子商務的理論</vt:lpstr>
      <vt:lpstr>電子商務的理論</vt:lpstr>
      <vt:lpstr>電子商務的效益</vt:lpstr>
      <vt:lpstr>電子商務的效益</vt:lpstr>
      <vt:lpstr>電子商務的效益</vt:lpstr>
      <vt:lpstr>投影片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Fenny Lee</dc:creator>
  <cp:lastModifiedBy>Fenny Lee</cp:lastModifiedBy>
  <cp:revision>49</cp:revision>
  <dcterms:created xsi:type="dcterms:W3CDTF">2015-12-29T06:39:55Z</dcterms:created>
  <dcterms:modified xsi:type="dcterms:W3CDTF">2016-01-06T07:26:20Z</dcterms:modified>
</cp:coreProperties>
</file>