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4"/>
  </p:notesMasterIdLst>
  <p:handoutMasterIdLst>
    <p:handoutMasterId r:id="rId35"/>
  </p:handoutMasterIdLst>
  <p:sldIdLst>
    <p:sldId id="434" r:id="rId2"/>
    <p:sldId id="450" r:id="rId3"/>
    <p:sldId id="451" r:id="rId4"/>
    <p:sldId id="452" r:id="rId5"/>
    <p:sldId id="453" r:id="rId6"/>
    <p:sldId id="454" r:id="rId7"/>
    <p:sldId id="455" r:id="rId8"/>
    <p:sldId id="456" r:id="rId9"/>
    <p:sldId id="457" r:id="rId10"/>
    <p:sldId id="458" r:id="rId11"/>
    <p:sldId id="460" r:id="rId12"/>
    <p:sldId id="462" r:id="rId13"/>
    <p:sldId id="459" r:id="rId14"/>
    <p:sldId id="461" r:id="rId15"/>
    <p:sldId id="463" r:id="rId16"/>
    <p:sldId id="464" r:id="rId17"/>
    <p:sldId id="465" r:id="rId18"/>
    <p:sldId id="466" r:id="rId19"/>
    <p:sldId id="467" r:id="rId20"/>
    <p:sldId id="468" r:id="rId21"/>
    <p:sldId id="469" r:id="rId22"/>
    <p:sldId id="470" r:id="rId23"/>
    <p:sldId id="471" r:id="rId24"/>
    <p:sldId id="472" r:id="rId25"/>
    <p:sldId id="473" r:id="rId26"/>
    <p:sldId id="474" r:id="rId27"/>
    <p:sldId id="475" r:id="rId28"/>
    <p:sldId id="476" r:id="rId29"/>
    <p:sldId id="477" r:id="rId30"/>
    <p:sldId id="478" r:id="rId31"/>
    <p:sldId id="479" r:id="rId32"/>
    <p:sldId id="276" r:id="rId33"/>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C0C0C0"/>
    <a:srgbClr val="2FBFFF"/>
    <a:srgbClr val="1C1C1C"/>
    <a:srgbClr val="969696"/>
    <a:srgbClr val="E36803"/>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8462" autoAdjust="0"/>
  </p:normalViewPr>
  <p:slideViewPr>
    <p:cSldViewPr snapToGrid="0">
      <p:cViewPr varScale="1">
        <p:scale>
          <a:sx n="81" d="100"/>
          <a:sy n="81" d="100"/>
        </p:scale>
        <p:origin x="-672" y="-84"/>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1686" y="-84"/>
      </p:cViewPr>
      <p:guideLst>
        <p:guide orient="horz" pos="2160"/>
        <p:guide pos="306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C0EA6FF6-6EB1-478D-80FA-9ADDB7A80361}"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306B651-022E-4D34-BB63-DAC75A5A4F5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3071813" y="0"/>
            <a:ext cx="1417637" cy="6858000"/>
          </a:xfrm>
          <a:prstGeom prst="rect">
            <a:avLst/>
          </a:prstGeom>
          <a:solidFill>
            <a:schemeClr val="accent2">
              <a:alpha val="70000"/>
            </a:schemeClr>
          </a:solidFill>
          <a:ln w="28575" algn="ctr">
            <a:noFill/>
            <a:miter lim="800000"/>
            <a:headEnd/>
            <a:tailEnd/>
          </a:ln>
          <a:effectLst/>
        </p:spPr>
        <p:txBody>
          <a:bodyPr wrap="none" anchor="ctr"/>
          <a:lstStyle/>
          <a:p>
            <a:endParaRPr lang="zh-TW" altLang="en-US"/>
          </a:p>
        </p:txBody>
      </p:sp>
      <p:sp>
        <p:nvSpPr>
          <p:cNvPr id="436834"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endParaRPr lang="zh-TW" altLang="en-US" dirty="0"/>
          </a:p>
        </p:txBody>
      </p:sp>
      <p:sp>
        <p:nvSpPr>
          <p:cNvPr id="436796" name="Rectangle 1596"/>
          <p:cNvSpPr>
            <a:spLocks noChangeArrowheads="1"/>
          </p:cNvSpPr>
          <p:nvPr/>
        </p:nvSpPr>
        <p:spPr bwMode="gray">
          <a:xfrm>
            <a:off x="6902450" y="-11113"/>
            <a:ext cx="303213" cy="6858001"/>
          </a:xfrm>
          <a:prstGeom prst="rect">
            <a:avLst/>
          </a:prstGeom>
          <a:solidFill>
            <a:schemeClr val="accent2">
              <a:alpha val="30000"/>
            </a:schemeClr>
          </a:solidFill>
          <a:ln w="28575" algn="ctr">
            <a:noFill/>
            <a:miter lim="800000"/>
            <a:headEnd/>
            <a:tailEnd/>
          </a:ln>
          <a:effectLst/>
        </p:spPr>
        <p:txBody>
          <a:bodyPr wrap="none" anchor="ctr"/>
          <a:lstStyle/>
          <a:p>
            <a:endParaRPr lang="zh-TW" altLang="en-US"/>
          </a:p>
        </p:txBody>
      </p:sp>
      <p:sp>
        <p:nvSpPr>
          <p:cNvPr id="436797" name="Rectangle 1597"/>
          <p:cNvSpPr>
            <a:spLocks noChangeArrowheads="1"/>
          </p:cNvSpPr>
          <p:nvPr/>
        </p:nvSpPr>
        <p:spPr bwMode="gray">
          <a:xfrm>
            <a:off x="7158038" y="1270"/>
            <a:ext cx="227012" cy="6858000"/>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436792" name="Rectangle 1592"/>
          <p:cNvSpPr>
            <a:spLocks noChangeArrowheads="1"/>
          </p:cNvSpPr>
          <p:nvPr/>
        </p:nvSpPr>
        <p:spPr bwMode="gray">
          <a:xfrm>
            <a:off x="4375150" y="0"/>
            <a:ext cx="1060450" cy="6858000"/>
          </a:xfrm>
          <a:prstGeom prst="rect">
            <a:avLst/>
          </a:prstGeom>
          <a:solidFill>
            <a:schemeClr val="accent2">
              <a:alpha val="64000"/>
            </a:schemeClr>
          </a:solidFill>
          <a:ln w="28575" algn="ctr">
            <a:noFill/>
            <a:miter lim="800000"/>
            <a:headEnd/>
            <a:tailEnd/>
          </a:ln>
          <a:effectLst/>
        </p:spPr>
        <p:txBody>
          <a:bodyPr wrap="none" anchor="ctr"/>
          <a:lstStyle/>
          <a:p>
            <a:endParaRPr lang="zh-TW" altLang="en-US"/>
          </a:p>
        </p:txBody>
      </p:sp>
      <p:sp>
        <p:nvSpPr>
          <p:cNvPr id="436793" name="Rectangle 1593"/>
          <p:cNvSpPr>
            <a:spLocks noChangeArrowheads="1"/>
          </p:cNvSpPr>
          <p:nvPr/>
        </p:nvSpPr>
        <p:spPr bwMode="gray">
          <a:xfrm>
            <a:off x="5359400" y="-17463"/>
            <a:ext cx="728663" cy="6938963"/>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436794" name="Rectangle 1594"/>
          <p:cNvSpPr>
            <a:spLocks noChangeArrowheads="1"/>
          </p:cNvSpPr>
          <p:nvPr/>
        </p:nvSpPr>
        <p:spPr bwMode="gray">
          <a:xfrm>
            <a:off x="6018213" y="-19050"/>
            <a:ext cx="547687" cy="6938963"/>
          </a:xfrm>
          <a:prstGeom prst="rect">
            <a:avLst/>
          </a:prstGeom>
          <a:solidFill>
            <a:schemeClr val="accent2">
              <a:alpha val="47000"/>
            </a:schemeClr>
          </a:solidFill>
          <a:ln w="28575" algn="ctr">
            <a:noFill/>
            <a:miter lim="800000"/>
            <a:headEnd/>
            <a:tailEnd/>
          </a:ln>
          <a:effectLst/>
        </p:spPr>
        <p:txBody>
          <a:bodyPr wrap="none" anchor="ctr"/>
          <a:lstStyle/>
          <a:p>
            <a:endParaRPr lang="zh-TW" altLang="en-US"/>
          </a:p>
        </p:txBody>
      </p:sp>
      <p:sp>
        <p:nvSpPr>
          <p:cNvPr id="436795" name="Rectangle 1595"/>
          <p:cNvSpPr>
            <a:spLocks noChangeArrowheads="1"/>
          </p:cNvSpPr>
          <p:nvPr/>
        </p:nvSpPr>
        <p:spPr bwMode="gray">
          <a:xfrm>
            <a:off x="6505575" y="0"/>
            <a:ext cx="446088" cy="6858000"/>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436822" name="Rectangle 1622"/>
          <p:cNvSpPr>
            <a:spLocks noChangeArrowheads="1"/>
          </p:cNvSpPr>
          <p:nvPr/>
        </p:nvSpPr>
        <p:spPr bwMode="gray">
          <a:xfrm>
            <a:off x="7339013" y="-4762"/>
            <a:ext cx="136525" cy="6858000"/>
          </a:xfrm>
          <a:prstGeom prst="rect">
            <a:avLst/>
          </a:prstGeom>
          <a:solidFill>
            <a:schemeClr val="accent2">
              <a:alpha val="14999"/>
            </a:schemeClr>
          </a:solidFill>
          <a:ln w="28575" algn="ctr">
            <a:noFill/>
            <a:miter lim="800000"/>
            <a:headEnd/>
            <a:tailEnd/>
          </a:ln>
          <a:effectLst/>
        </p:spPr>
        <p:txBody>
          <a:bodyPr wrap="none" anchor="ctr"/>
          <a:lstStyle/>
          <a:p>
            <a:endParaRPr lang="zh-TW" altLang="en-US"/>
          </a:p>
        </p:txBody>
      </p:sp>
      <p:sp>
        <p:nvSpPr>
          <p:cNvPr id="436823" name="Rectangle 1623"/>
          <p:cNvSpPr>
            <a:spLocks noChangeArrowheads="1"/>
          </p:cNvSpPr>
          <p:nvPr/>
        </p:nvSpPr>
        <p:spPr bwMode="gray">
          <a:xfrm>
            <a:off x="8366125" y="-2222"/>
            <a:ext cx="344488" cy="6858000"/>
          </a:xfrm>
          <a:prstGeom prst="rect">
            <a:avLst/>
          </a:prstGeom>
          <a:solidFill>
            <a:schemeClr val="accent2">
              <a:alpha val="23000"/>
            </a:schemeClr>
          </a:solidFill>
          <a:ln w="28575" algn="ctr">
            <a:noFill/>
            <a:miter lim="800000"/>
            <a:headEnd/>
            <a:tailEnd/>
          </a:ln>
          <a:effectLst/>
        </p:spPr>
        <p:txBody>
          <a:bodyPr wrap="none" anchor="ctr"/>
          <a:lstStyle/>
          <a:p>
            <a:endParaRPr lang="zh-TW" altLang="en-US"/>
          </a:p>
        </p:txBody>
      </p:sp>
      <p:sp>
        <p:nvSpPr>
          <p:cNvPr id="436824" name="Rectangle 1624"/>
          <p:cNvSpPr>
            <a:spLocks noChangeArrowheads="1"/>
          </p:cNvSpPr>
          <p:nvPr/>
        </p:nvSpPr>
        <p:spPr bwMode="gray">
          <a:xfrm>
            <a:off x="8664575" y="0"/>
            <a:ext cx="474663" cy="6858000"/>
          </a:xfrm>
          <a:prstGeom prst="rect">
            <a:avLst/>
          </a:prstGeom>
          <a:solidFill>
            <a:schemeClr val="accent2">
              <a:alpha val="28000"/>
            </a:schemeClr>
          </a:solidFill>
          <a:ln w="28575" algn="ctr">
            <a:noFill/>
            <a:miter lim="800000"/>
            <a:headEnd/>
            <a:tailEnd/>
          </a:ln>
          <a:effectLst/>
        </p:spPr>
        <p:txBody>
          <a:bodyPr wrap="none" anchor="ctr"/>
          <a:lstStyle/>
          <a:p>
            <a:endParaRPr lang="zh-TW" altLang="en-US"/>
          </a:p>
        </p:txBody>
      </p:sp>
      <p:sp>
        <p:nvSpPr>
          <p:cNvPr id="436843" name="Rectangle 1643"/>
          <p:cNvSpPr>
            <a:spLocks noChangeArrowheads="1"/>
          </p:cNvSpPr>
          <p:nvPr/>
        </p:nvSpPr>
        <p:spPr bwMode="gray">
          <a:xfrm>
            <a:off x="7953375" y="4763"/>
            <a:ext cx="136525" cy="6858000"/>
          </a:xfrm>
          <a:prstGeom prst="rect">
            <a:avLst/>
          </a:prstGeom>
          <a:solidFill>
            <a:schemeClr val="accent2">
              <a:alpha val="6000"/>
            </a:schemeClr>
          </a:solidFill>
          <a:ln w="28575" algn="ctr">
            <a:noFill/>
            <a:miter lim="800000"/>
            <a:headEnd/>
            <a:tailEnd/>
          </a:ln>
          <a:effectLst/>
        </p:spPr>
        <p:txBody>
          <a:bodyPr wrap="none" anchor="ctr"/>
          <a:lstStyle/>
          <a:p>
            <a:endParaRPr lang="zh-TW" altLang="en-US"/>
          </a:p>
        </p:txBody>
      </p:sp>
      <p:sp>
        <p:nvSpPr>
          <p:cNvPr id="436844" name="Rectangle 1644"/>
          <p:cNvSpPr>
            <a:spLocks noChangeArrowheads="1"/>
          </p:cNvSpPr>
          <p:nvPr/>
        </p:nvSpPr>
        <p:spPr bwMode="gray">
          <a:xfrm>
            <a:off x="8045450" y="4763"/>
            <a:ext cx="168275" cy="6858000"/>
          </a:xfrm>
          <a:prstGeom prst="rect">
            <a:avLst/>
          </a:prstGeom>
          <a:solidFill>
            <a:schemeClr val="accent2">
              <a:alpha val="12000"/>
            </a:schemeClr>
          </a:solidFill>
          <a:ln w="28575" algn="ctr">
            <a:noFill/>
            <a:miter lim="800000"/>
            <a:headEnd/>
            <a:tailEnd/>
          </a:ln>
          <a:effectLst/>
        </p:spPr>
        <p:txBody>
          <a:bodyPr wrap="none" anchor="ctr"/>
          <a:lstStyle/>
          <a:p>
            <a:endParaRPr lang="zh-TW" altLang="en-US"/>
          </a:p>
        </p:txBody>
      </p:sp>
      <p:sp>
        <p:nvSpPr>
          <p:cNvPr id="436845" name="Rectangle 1645"/>
          <p:cNvSpPr>
            <a:spLocks noChangeArrowheads="1"/>
          </p:cNvSpPr>
          <p:nvPr/>
        </p:nvSpPr>
        <p:spPr bwMode="gray">
          <a:xfrm>
            <a:off x="8177213" y="-11113"/>
            <a:ext cx="230187" cy="6858001"/>
          </a:xfrm>
          <a:prstGeom prst="rect">
            <a:avLst/>
          </a:prstGeom>
          <a:solidFill>
            <a:schemeClr val="accent2">
              <a:alpha val="17999"/>
            </a:schemeClr>
          </a:solidFill>
          <a:ln w="28575" algn="ctr">
            <a:noFill/>
            <a:miter lim="800000"/>
            <a:headEnd/>
            <a:tailEnd/>
          </a:ln>
          <a:effectLst/>
        </p:spPr>
        <p:txBody>
          <a:bodyPr wrap="none" anchor="ctr"/>
          <a:lstStyle/>
          <a:p>
            <a:endParaRPr lang="zh-TW" altLang="en-US"/>
          </a:p>
        </p:txBody>
      </p:sp>
      <p:sp>
        <p:nvSpPr>
          <p:cNvPr id="436847" name="Rectangle 1647"/>
          <p:cNvSpPr>
            <a:spLocks noGrp="1" noChangeArrowheads="1"/>
          </p:cNvSpPr>
          <p:nvPr>
            <p:ph type="ctrTitle" sz="quarter"/>
          </p:nvPr>
        </p:nvSpPr>
        <p:spPr bwMode="gray">
          <a:xfrm>
            <a:off x="3802063" y="948690"/>
            <a:ext cx="5105400" cy="1470025"/>
          </a:xfrm>
        </p:spPr>
        <p:txBody>
          <a:bodyPr/>
          <a:lstStyle>
            <a:lvl1pPr algn="l">
              <a:defRPr sz="4400">
                <a:ln>
                  <a:solidFill>
                    <a:schemeClr val="bg2"/>
                  </a:solidFill>
                </a:ln>
                <a:effectLst/>
              </a:defRPr>
            </a:lvl1pPr>
          </a:lstStyle>
          <a:p>
            <a:r>
              <a:rPr lang="zh-TW" altLang="en-US" smtClean="0"/>
              <a:t>按一下以編輯母片標題樣式</a:t>
            </a:r>
            <a:endParaRPr lang="en-US" altLang="zh-TW" dirty="0"/>
          </a:p>
        </p:txBody>
      </p:sp>
      <p:sp>
        <p:nvSpPr>
          <p:cNvPr id="436848" name="Rectangle 1648"/>
          <p:cNvSpPr>
            <a:spLocks noGrp="1" noChangeArrowheads="1"/>
          </p:cNvSpPr>
          <p:nvPr>
            <p:ph type="subTitle" sz="quarter" idx="1"/>
          </p:nvPr>
        </p:nvSpPr>
        <p:spPr bwMode="gray">
          <a:xfrm>
            <a:off x="3810000" y="2434590"/>
            <a:ext cx="5151438" cy="1463040"/>
          </a:xfrm>
        </p:spPr>
        <p:txBody>
          <a:bodyPr/>
          <a:lstStyle>
            <a:lvl1pPr marL="0" indent="0" algn="l">
              <a:buFont typeface="Wingdings" pitchFamily="2" charset="2"/>
              <a:buNone/>
              <a:defRPr sz="4000" b="1">
                <a:ln>
                  <a:solidFill>
                    <a:schemeClr val="bg2"/>
                  </a:solidFill>
                </a:ln>
                <a:solidFill>
                  <a:schemeClr val="tx1"/>
                </a:solidFill>
                <a:effectLst/>
              </a:defRPr>
            </a:lvl1pPr>
          </a:lstStyle>
          <a:p>
            <a:r>
              <a:rPr lang="zh-TW" altLang="en-US" smtClean="0"/>
              <a:t>按一下以編輯母片副標題樣式</a:t>
            </a:r>
            <a:endParaRPr lang="en-US" altLang="zh-TW" dirty="0"/>
          </a:p>
        </p:txBody>
      </p:sp>
      <p:sp>
        <p:nvSpPr>
          <p:cNvPr id="436850" name="Rectangle 1650"/>
          <p:cNvSpPr>
            <a:spLocks noGrp="1" noChangeArrowheads="1"/>
          </p:cNvSpPr>
          <p:nvPr>
            <p:ph type="ftr" sz="quarter" idx="3"/>
          </p:nvPr>
        </p:nvSpPr>
        <p:spPr bwMode="gray">
          <a:xfrm>
            <a:off x="3552825" y="6534150"/>
            <a:ext cx="2895600" cy="234950"/>
          </a:xfrm>
        </p:spPr>
        <p:txBody>
          <a:bodyPr/>
          <a:lstStyle>
            <a:lvl1pPr>
              <a:defRPr/>
            </a:lvl1pPr>
          </a:lstStyle>
          <a:p>
            <a:r>
              <a:rPr lang="zh-TW" altLang="en-US" smtClean="0"/>
              <a:t>電子商務─應用與科技發展</a:t>
            </a:r>
            <a:endParaRPr lang="en-US" altLang="zh-TW"/>
          </a:p>
        </p:txBody>
      </p:sp>
      <p:sp>
        <p:nvSpPr>
          <p:cNvPr id="436849" name="Rectangle 1649"/>
          <p:cNvSpPr>
            <a:spLocks noGrp="1" noChangeArrowheads="1"/>
          </p:cNvSpPr>
          <p:nvPr>
            <p:ph type="dt" sz="quarter" idx="2"/>
          </p:nvPr>
        </p:nvSpPr>
        <p:spPr bwMode="gray">
          <a:xfrm>
            <a:off x="6900863" y="6526213"/>
            <a:ext cx="2133600" cy="274637"/>
          </a:xfrm>
        </p:spPr>
        <p:txBody>
          <a:bodyPr/>
          <a:lstStyle>
            <a:lvl1pPr>
              <a:defRPr/>
            </a:lvl1pPr>
          </a:lstStyle>
          <a:p>
            <a:r>
              <a:rPr lang="en-US" altLang="zh-TW" smtClean="0"/>
              <a:t>© </a:t>
            </a:r>
            <a:r>
              <a:rPr lang="zh-TW" altLang="en-US" smtClean="0"/>
              <a:t>滄海圖書</a:t>
            </a:r>
            <a:endParaRPr lang="en-US" altLang="zh-TW"/>
          </a:p>
        </p:txBody>
      </p:sp>
      <p:sp>
        <p:nvSpPr>
          <p:cNvPr id="436851" name="Rectangle 1651"/>
          <p:cNvSpPr>
            <a:spLocks noGrp="1" noChangeArrowheads="1"/>
          </p:cNvSpPr>
          <p:nvPr>
            <p:ph type="sldNum" sz="quarter" idx="4"/>
          </p:nvPr>
        </p:nvSpPr>
        <p:spPr bwMode="gray">
          <a:xfrm>
            <a:off x="3011488" y="6527800"/>
            <a:ext cx="373062" cy="234950"/>
          </a:xfrm>
        </p:spPr>
        <p:txBody>
          <a:bodyPr/>
          <a:lstStyle>
            <a:lvl1pPr>
              <a:defRPr/>
            </a:lvl1pPr>
          </a:lstStyle>
          <a:p>
            <a:fld id="{EBC57EFC-6A88-4EB0-8C73-06B4B0608966}" type="slidenum">
              <a:rPr lang="en-US" altLang="zh-TW"/>
              <a:pPr/>
              <a:t>‹#›</a:t>
            </a:fld>
            <a:endParaRPr lang="en-US" altLang="zh-TW"/>
          </a:p>
        </p:txBody>
      </p:sp>
      <p:pic>
        <p:nvPicPr>
          <p:cNvPr id="23" name="圖片 22" descr="封面.jpg"/>
          <p:cNvPicPr>
            <a:picLocks noChangeAspect="1"/>
          </p:cNvPicPr>
          <p:nvPr userDrawn="1"/>
        </p:nvPicPr>
        <p:blipFill>
          <a:blip r:embed="rId2" cstate="print"/>
          <a:stretch>
            <a:fillRect/>
          </a:stretch>
        </p:blipFill>
        <p:spPr>
          <a:xfrm>
            <a:off x="619491" y="834390"/>
            <a:ext cx="2084832" cy="2807208"/>
          </a:xfrm>
          <a:prstGeom prst="rect">
            <a:avLst/>
          </a:prstGeom>
          <a:ln>
            <a:solidFill>
              <a:schemeClr val="bg1"/>
            </a:solidFill>
          </a:ln>
          <a:effectLst>
            <a:outerShdw blurRad="190500" algn="tl" rotWithShape="0">
              <a:srgbClr val="000000">
                <a:alpha val="70000"/>
              </a:srgbClr>
            </a:outerShdw>
          </a:effectLst>
        </p:spPr>
      </p:pic>
      <p:pic>
        <p:nvPicPr>
          <p:cNvPr id="25" name="圖片 24" descr="logo-白字.png"/>
          <p:cNvPicPr>
            <a:picLocks noChangeAspect="1"/>
          </p:cNvPicPr>
          <p:nvPr userDrawn="1"/>
        </p:nvPicPr>
        <p:blipFill>
          <a:blip r:embed="rId3" cstate="print"/>
          <a:stretch>
            <a:fillRect/>
          </a:stretch>
        </p:blipFill>
        <p:spPr>
          <a:xfrm>
            <a:off x="987742" y="6271261"/>
            <a:ext cx="1440000" cy="496551"/>
          </a:xfrm>
          <a:prstGeom prst="rect">
            <a:avLst/>
          </a:prstGeom>
        </p:spPr>
      </p:pic>
      <p:grpSp>
        <p:nvGrpSpPr>
          <p:cNvPr id="28" name="Group 50"/>
          <p:cNvGrpSpPr>
            <a:grpSpLocks/>
          </p:cNvGrpSpPr>
          <p:nvPr userDrawn="1"/>
        </p:nvGrpSpPr>
        <p:grpSpPr bwMode="auto">
          <a:xfrm>
            <a:off x="5505768" y="5091430"/>
            <a:ext cx="669925" cy="654050"/>
            <a:chOff x="4027" y="3016"/>
            <a:chExt cx="515" cy="505"/>
          </a:xfrm>
        </p:grpSpPr>
        <p:sp>
          <p:nvSpPr>
            <p:cNvPr id="29" name="Oval 51"/>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0" name="Picture 52" descr="sphere_highlight"/>
            <p:cNvPicPr>
              <a:picLocks noChangeAspect="1" noChangeArrowheads="1"/>
            </p:cNvPicPr>
            <p:nvPr/>
          </p:nvPicPr>
          <p:blipFill>
            <a:blip r:embed="rId4" cstate="print"/>
            <a:srcRect/>
            <a:stretch>
              <a:fillRect/>
            </a:stretch>
          </p:blipFill>
          <p:spPr bwMode="gray">
            <a:xfrm>
              <a:off x="4046" y="3018"/>
              <a:ext cx="470" cy="241"/>
            </a:xfrm>
            <a:prstGeom prst="rect">
              <a:avLst/>
            </a:prstGeom>
            <a:noFill/>
          </p:spPr>
        </p:pic>
      </p:grpSp>
      <p:grpSp>
        <p:nvGrpSpPr>
          <p:cNvPr id="31" name="Group 53"/>
          <p:cNvGrpSpPr>
            <a:grpSpLocks/>
          </p:cNvGrpSpPr>
          <p:nvPr userDrawn="1"/>
        </p:nvGrpSpPr>
        <p:grpSpPr bwMode="auto">
          <a:xfrm>
            <a:off x="7216458" y="4720590"/>
            <a:ext cx="349250" cy="339725"/>
            <a:chOff x="4027" y="3016"/>
            <a:chExt cx="515" cy="505"/>
          </a:xfrm>
        </p:grpSpPr>
        <p:sp>
          <p:nvSpPr>
            <p:cNvPr id="32" name="Oval 54"/>
            <p:cNvSpPr>
              <a:spLocks noChangeArrowheads="1"/>
            </p:cNvSpPr>
            <p:nvPr/>
          </p:nvSpPr>
          <p:spPr bwMode="gray">
            <a:xfrm>
              <a:off x="4027" y="3016"/>
              <a:ext cx="515" cy="505"/>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3" name="Picture 55" descr="sphere_highlight"/>
            <p:cNvPicPr>
              <a:picLocks noChangeAspect="1" noChangeArrowheads="1"/>
            </p:cNvPicPr>
            <p:nvPr/>
          </p:nvPicPr>
          <p:blipFill>
            <a:blip r:embed="rId5" cstate="print"/>
            <a:srcRect/>
            <a:stretch>
              <a:fillRect/>
            </a:stretch>
          </p:blipFill>
          <p:spPr bwMode="gray">
            <a:xfrm>
              <a:off x="4046" y="3018"/>
              <a:ext cx="470" cy="241"/>
            </a:xfrm>
            <a:prstGeom prst="rect">
              <a:avLst/>
            </a:prstGeom>
            <a:noFill/>
          </p:spPr>
        </p:pic>
      </p:grpSp>
      <p:pic>
        <p:nvPicPr>
          <p:cNvPr id="35" name="Picture 16" descr="161"/>
          <p:cNvPicPr>
            <a:picLocks noChangeAspect="1" noChangeArrowheads="1"/>
          </p:cNvPicPr>
          <p:nvPr userDrawn="1"/>
        </p:nvPicPr>
        <p:blipFill>
          <a:blip r:embed="rId6" cstate="print"/>
          <a:srcRect/>
          <a:stretch>
            <a:fillRect/>
          </a:stretch>
        </p:blipFill>
        <p:spPr bwMode="auto">
          <a:xfrm>
            <a:off x="2951736" y="4022038"/>
            <a:ext cx="1440000" cy="1440000"/>
          </a:xfrm>
          <a:prstGeom prst="rect">
            <a:avLst/>
          </a:prstGeom>
          <a:noFill/>
          <a:effectLst>
            <a:innerShdw blurRad="63500" dist="50800" dir="18900000">
              <a:prstClr val="black">
                <a:alpha val="50000"/>
              </a:prstClr>
            </a:innerShdw>
          </a:effectLst>
          <a:scene3d>
            <a:camera prst="perspectiveFront"/>
            <a:lightRig rig="threePt" dir="t"/>
          </a:scene3d>
        </p:spPr>
      </p:pic>
      <p:sp>
        <p:nvSpPr>
          <p:cNvPr id="36" name="文字方塊 35"/>
          <p:cNvSpPr txBox="1"/>
          <p:nvPr userDrawn="1"/>
        </p:nvSpPr>
        <p:spPr>
          <a:xfrm>
            <a:off x="2686606" y="6348339"/>
            <a:ext cx="5955477" cy="369332"/>
          </a:xfrm>
          <a:prstGeom prst="rect">
            <a:avLst/>
          </a:prstGeom>
          <a:noFill/>
        </p:spPr>
        <p:txBody>
          <a:bodyPr wrap="none" rtlCol="0">
            <a:spAutoFit/>
          </a:bodyPr>
          <a:lstStyle/>
          <a:p>
            <a:r>
              <a:rPr lang="zh-TW" altLang="en-US" b="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本內容僅供授課使用，禁止提供網路下載、重製或翻印。</a:t>
            </a:r>
            <a:endParaRPr lang="zh-TW" altLang="en-US" b="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22275 0.30185 C 0.20174 0.29514 0.11546 0.25695 0.0783 0.20648 C 0.04115 0.15602 0.01632 0.04283 5E-6 -2.59259E-6 " pathEditMode="relative" rAng="0" ptsTypes="faf">
                                      <p:cBhvr>
                                        <p:cTn id="103" dur="1000" fill="hold"/>
                                        <p:tgtEl>
                                          <p:spTgt spid="436847"/>
                                        </p:tgtEl>
                                        <p:attrNameLst>
                                          <p:attrName>ppt_x</p:attrName>
                                          <p:attrName>ppt_y</p:attrName>
                                        </p:attrNameLst>
                                      </p:cBhvr>
                                      <p:rCtr x="-111" y="-151"/>
                                    </p:animMotion>
                                  </p:childTnLst>
                                </p:cTn>
                              </p:par>
                              <p:par>
                                <p:cTn id="104" presetID="1" presetClass="entr" presetSubtype="0" fill="hold" grpId="0" nodeType="withEffect">
                                  <p:stCondLst>
                                    <p:cond delay="0"/>
                                  </p:stCondLst>
                                  <p:iterate type="lt">
                                    <p:tmAbs val="0"/>
                                  </p:iterate>
                                  <p:childTnLst>
                                    <p:set>
                                      <p:cBhvr>
                                        <p:cTn id="105" dur="1" fill="hold">
                                          <p:stCondLst>
                                            <p:cond delay="0"/>
                                          </p:stCondLst>
                                        </p:cTn>
                                        <p:tgtEl>
                                          <p:spTgt spid="436848">
                                            <p:txEl>
                                              <p:pRg st="0" end="0"/>
                                            </p:txEl>
                                          </p:spTgt>
                                        </p:tgtEl>
                                        <p:attrNameLst>
                                          <p:attrName>style.visibility</p:attrName>
                                        </p:attrNameLst>
                                      </p:cBhvr>
                                      <p:to>
                                        <p:strVal val="visible"/>
                                      </p:to>
                                    </p:set>
                                  </p:childTnLst>
                                </p:cTn>
                              </p:par>
                              <p:par>
                                <p:cTn id="106" presetID="0" presetClass="path" presetSubtype="0" accel="50000" decel="50000" fill="hold" grpId="1"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id="107" dur="2000" fill="hold"/>
                                        <p:tgtEl>
                                          <p:spTgt spid="436848">
                                            <p:txEl>
                                              <p:pRg st="0" end="0"/>
                                            </p:txEl>
                                          </p:spTgt>
                                        </p:tgtEl>
                                        <p:attrNameLst>
                                          <p:attrName>ppt_x</p:attrName>
                                          <p:attrName>ppt_y</p:attrName>
                                        </p:attrNameLst>
                                      </p:cBhvr>
                                      <p:rCtr x="-112" y="-110"/>
                                    </p:animMotion>
                                  </p:childTnLst>
                                </p:cTn>
                              </p:par>
                              <p:par>
                                <p:cTn id="108" presetID="53" presetClass="entr" presetSubtype="0" fill="hold" nodeType="withEffect">
                                  <p:stCondLst>
                                    <p:cond delay="220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1000" fill="hold"/>
                                        <p:tgtEl>
                                          <p:spTgt spid="31"/>
                                        </p:tgtEl>
                                        <p:attrNameLst>
                                          <p:attrName>ppt_w</p:attrName>
                                        </p:attrNameLst>
                                      </p:cBhvr>
                                      <p:tavLst>
                                        <p:tav tm="0">
                                          <p:val>
                                            <p:fltVal val="0"/>
                                          </p:val>
                                        </p:tav>
                                        <p:tav tm="100000">
                                          <p:val>
                                            <p:strVal val="#ppt_w"/>
                                          </p:val>
                                        </p:tav>
                                      </p:tavLst>
                                    </p:anim>
                                    <p:anim calcmode="lin" valueType="num">
                                      <p:cBhvr>
                                        <p:cTn id="111" dur="1000" fill="hold"/>
                                        <p:tgtEl>
                                          <p:spTgt spid="31"/>
                                        </p:tgtEl>
                                        <p:attrNameLst>
                                          <p:attrName>ppt_h</p:attrName>
                                        </p:attrNameLst>
                                      </p:cBhvr>
                                      <p:tavLst>
                                        <p:tav tm="0">
                                          <p:val>
                                            <p:fltVal val="0"/>
                                          </p:val>
                                        </p:tav>
                                        <p:tav tm="100000">
                                          <p:val>
                                            <p:strVal val="#ppt_h"/>
                                          </p:val>
                                        </p:tav>
                                      </p:tavLst>
                                    </p:anim>
                                    <p:animEffect transition="in" filter="fade">
                                      <p:cBhvr>
                                        <p:cTn id="112" dur="1000"/>
                                        <p:tgtEl>
                                          <p:spTgt spid="31"/>
                                        </p:tgtEl>
                                      </p:cBhvr>
                                    </p:animEffect>
                                  </p:childTnLst>
                                </p:cTn>
                              </p:par>
                              <p:par>
                                <p:cTn id="113" presetID="37" presetClass="path" presetSubtype="0" accel="50000" decel="50000" fill="hold" nodeType="withEffect">
                                  <p:stCondLst>
                                    <p:cond delay="2300"/>
                                  </p:stCondLst>
                                  <p:childTnLst>
                                    <p:animMotion origin="layout" path="M 0.0559 -0.10479 C 0.0559 -0.10456 0.05156 -0.05136 0.0401 -0.02661 C 0.02864 -0.00185 -0.00226 0.00462 -0.0184 -0.00579 " pathEditMode="relative" rAng="0" ptsTypes="fsf">
                                      <p:cBhvr>
                                        <p:cTn id="114" dur="1000" fill="hold"/>
                                        <p:tgtEl>
                                          <p:spTgt spid="31"/>
                                        </p:tgtEl>
                                        <p:attrNameLst>
                                          <p:attrName>ppt_x</p:attrName>
                                          <p:attrName>ppt_y</p:attrName>
                                        </p:attrNameLst>
                                      </p:cBhvr>
                                      <p:rCtr x="-37" y="55"/>
                                    </p:animMotion>
                                  </p:childTnLst>
                                </p:cTn>
                              </p:par>
                              <p:par>
                                <p:cTn id="115" presetID="53" presetClass="entr" presetSubtype="0" fill="hold" nodeType="withEffect">
                                  <p:stCondLst>
                                    <p:cond delay="280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1000" fill="hold"/>
                                        <p:tgtEl>
                                          <p:spTgt spid="28"/>
                                        </p:tgtEl>
                                        <p:attrNameLst>
                                          <p:attrName>ppt_w</p:attrName>
                                        </p:attrNameLst>
                                      </p:cBhvr>
                                      <p:tavLst>
                                        <p:tav tm="0">
                                          <p:val>
                                            <p:fltVal val="0"/>
                                          </p:val>
                                        </p:tav>
                                        <p:tav tm="100000">
                                          <p:val>
                                            <p:strVal val="#ppt_w"/>
                                          </p:val>
                                        </p:tav>
                                      </p:tavLst>
                                    </p:anim>
                                    <p:anim calcmode="lin" valueType="num">
                                      <p:cBhvr>
                                        <p:cTn id="118" dur="1000" fill="hold"/>
                                        <p:tgtEl>
                                          <p:spTgt spid="28"/>
                                        </p:tgtEl>
                                        <p:attrNameLst>
                                          <p:attrName>ppt_h</p:attrName>
                                        </p:attrNameLst>
                                      </p:cBhvr>
                                      <p:tavLst>
                                        <p:tav tm="0">
                                          <p:val>
                                            <p:fltVal val="0"/>
                                          </p:val>
                                        </p:tav>
                                        <p:tav tm="100000">
                                          <p:val>
                                            <p:strVal val="#ppt_h"/>
                                          </p:val>
                                        </p:tav>
                                      </p:tavLst>
                                    </p:anim>
                                    <p:animEffect transition="in" filter="fade">
                                      <p:cBhvr>
                                        <p:cTn id="119" dur="1000"/>
                                        <p:tgtEl>
                                          <p:spTgt spid="28"/>
                                        </p:tgtEl>
                                      </p:cBhvr>
                                    </p:animEffect>
                                  </p:childTnLst>
                                </p:cTn>
                              </p:par>
                              <p:par>
                                <p:cTn id="120"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121" dur="1000" fill="hold"/>
                                        <p:tgtEl>
                                          <p:spTgt spid="28"/>
                                        </p:tgtEl>
                                        <p:attrNameLst>
                                          <p:attrName>ppt_x</p:attrName>
                                          <p:attrName>ppt_y</p:attrName>
                                        </p:attrNameLst>
                                      </p:cBhvr>
                                      <p:rCtr x="-88" y="89"/>
                                    </p:animMotion>
                                  </p:childTnLst>
                                </p:cTn>
                              </p:par>
                            </p:childTnLst>
                          </p:cTn>
                        </p:par>
                        <p:par>
                          <p:cTn id="122" fill="hold">
                            <p:stCondLst>
                              <p:cond delay="9700"/>
                            </p:stCondLst>
                            <p:childTnLst>
                              <p:par>
                                <p:cTn id="123" presetID="53" presetClass="entr" presetSubtype="0"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par>
                          <p:cTn id="128" fill="hold">
                            <p:stCondLst>
                              <p:cond delay="10200"/>
                            </p:stCondLst>
                            <p:childTnLst>
                              <p:par>
                                <p:cTn id="129" presetID="53" presetClass="entr" presetSubtype="0"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ppt_w</p:attrName>
                                        </p:attrNameLst>
                                      </p:cBhvr>
                                      <p:tavLst>
                                        <p:tav tm="0">
                                          <p:val>
                                            <p:fltVal val="0"/>
                                          </p:val>
                                        </p:tav>
                                        <p:tav tm="100000">
                                          <p:val>
                                            <p:strVal val="#ppt_w"/>
                                          </p:val>
                                        </p:tav>
                                      </p:tavLst>
                                    </p:anim>
                                    <p:anim calcmode="lin" valueType="num">
                                      <p:cBhvr>
                                        <p:cTn id="132" dur="500" fill="hold"/>
                                        <p:tgtEl>
                                          <p:spTgt spid="23"/>
                                        </p:tgtEl>
                                        <p:attrNameLst>
                                          <p:attrName>ppt_h</p:attrName>
                                        </p:attrNameLst>
                                      </p:cBhvr>
                                      <p:tavLst>
                                        <p:tav tm="0">
                                          <p:val>
                                            <p:fltVal val="0"/>
                                          </p:val>
                                        </p:tav>
                                        <p:tav tm="100000">
                                          <p:val>
                                            <p:strVal val="#ppt_h"/>
                                          </p:val>
                                        </p:tav>
                                      </p:tavLst>
                                    </p:anim>
                                    <p:animEffect transition="in" filter="fade">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P spid="436847" grpId="0"/>
      <p:bldP spid="436847" grpId="1"/>
      <p:bldP spid="436848" grpId="0" build="p">
        <p:tmplLst>
          <p:tmpl lvl="1">
            <p:tnLst>
              <p:par>
                <p:cTn presetID="1" presetClass="entr" presetSubtype="0" fill="hold" nodeType="withEffect">
                  <p:stCondLst>
                    <p:cond delay="0"/>
                  </p:stCondLst>
                  <p:iterate type="lt">
                    <p:tmAbs val="0"/>
                  </p:iterate>
                  <p:childTnLst>
                    <p:set>
                      <p:cBhvr>
                        <p:cTn dur="1" fill="hold">
                          <p:stCondLst>
                            <p:cond delay="0"/>
                          </p:stCondLst>
                        </p:cTn>
                        <p:tgtEl>
                          <p:spTgt spid="436848"/>
                        </p:tgtEl>
                        <p:attrNameLst>
                          <p:attrName>style.visibility</p:attrName>
                        </p:attrNameLst>
                      </p:cBhvr>
                      <p:to>
                        <p:strVal val="visible"/>
                      </p:to>
                    </p:set>
                  </p:childTnLst>
                </p:cTn>
              </p:par>
            </p:tnLst>
          </p:tmpl>
        </p:tmplLst>
      </p:bldP>
      <p:bldP spid="436848" grpId="1" build="p">
        <p:tmplLst>
          <p:tmpl lvl="1">
            <p:tnLst>
              <p:par>
                <p:cTn presetID="0" presetClass="path" presetSubtype="0" accel="50000" decel="50000" fill="hold"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dur="2000" fill="hold"/>
                        <p:tgtEl>
                          <p:spTgt spid="436848"/>
                        </p:tgtEl>
                        <p:attrNameLst>
                          <p:attrName>ppt_x</p:attrName>
                          <p:attrName>ppt_y</p:attrName>
                        </p:attrNameLst>
                      </p:cBhvr>
                      <p:rCtr x="-112" y="-11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473590F2-EECA-41E1-AECF-018BDB22DB1D}"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18338" y="65088"/>
            <a:ext cx="1995487" cy="645953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30288" y="65088"/>
            <a:ext cx="5835650" cy="64595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1A702720-BAE4-4542-8A30-BB4E74D4D87C}"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055688" y="65088"/>
            <a:ext cx="7958137" cy="101123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030288" y="1163638"/>
            <a:ext cx="7961312" cy="5360987"/>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1077913" y="6616700"/>
            <a:ext cx="2133600" cy="241300"/>
          </a:xfrm>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a:xfrm>
            <a:off x="5838825" y="6616700"/>
            <a:ext cx="2895600" cy="241300"/>
          </a:xfrm>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a:xfrm>
            <a:off x="4187825" y="6616700"/>
            <a:ext cx="661988" cy="241300"/>
          </a:xfrm>
        </p:spPr>
        <p:txBody>
          <a:bodyPr/>
          <a:lstStyle>
            <a:lvl1pPr>
              <a:defRPr/>
            </a:lvl1pPr>
          </a:lstStyle>
          <a:p>
            <a:fld id="{2A549573-19B2-423B-96D2-97C5D20BA7C0}"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r>
              <a:rPr lang="en-US" altLang="zh-TW" dirty="0" smtClean="0"/>
              <a:t>3_</a:t>
            </a:r>
            <a:fld id="{DF49C1AB-E6DE-4E47-811A-A2F874E45F4E}"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0E16D760-3560-421B-A86D-C1B8ABD0923B}"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926858DB-B1AC-4DFD-95CB-245607A2188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8" name="頁尾版面配置區 7"/>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9" name="投影片編號版面配置區 8"/>
          <p:cNvSpPr>
            <a:spLocks noGrp="1"/>
          </p:cNvSpPr>
          <p:nvPr>
            <p:ph type="sldNum" sz="quarter" idx="12"/>
          </p:nvPr>
        </p:nvSpPr>
        <p:spPr/>
        <p:txBody>
          <a:bodyPr/>
          <a:lstStyle>
            <a:lvl1pPr>
              <a:defRPr/>
            </a:lvl1pPr>
          </a:lstStyle>
          <a:p>
            <a:fld id="{B64B68DF-E3A0-44D4-B843-0978746220F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4" name="頁尾版面配置區 3"/>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5" name="投影片編號版面配置區 4"/>
          <p:cNvSpPr>
            <a:spLocks noGrp="1"/>
          </p:cNvSpPr>
          <p:nvPr>
            <p:ph type="sldNum" sz="quarter" idx="12"/>
          </p:nvPr>
        </p:nvSpPr>
        <p:spPr/>
        <p:txBody>
          <a:bodyPr/>
          <a:lstStyle>
            <a:lvl1pPr>
              <a:defRPr/>
            </a:lvl1pPr>
          </a:lstStyle>
          <a:p>
            <a:fld id="{23D155A3-4E5D-44B5-A480-511EBADB02E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3" name="頁尾版面配置區 2"/>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4" name="投影片編號版面配置區 3"/>
          <p:cNvSpPr>
            <a:spLocks noGrp="1"/>
          </p:cNvSpPr>
          <p:nvPr>
            <p:ph type="sldNum" sz="quarter" idx="12"/>
          </p:nvPr>
        </p:nvSpPr>
        <p:spPr/>
        <p:txBody>
          <a:bodyPr/>
          <a:lstStyle>
            <a:lvl1pPr>
              <a:defRPr/>
            </a:lvl1pPr>
          </a:lstStyle>
          <a:p>
            <a:fld id="{DB28B9B7-28BD-42B9-830E-1D1803E3B705}"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EB6E0C04-2AB8-472B-BF14-61F2ED0AF635}"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C19DBAFC-90BF-4DB4-8CA0-146D4813124E}"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headEnd/>
            <a:tailEnd/>
          </a:ln>
          <a:effectLst/>
        </p:spPr>
        <p:txBody>
          <a:bodyPr wrap="none" anchor="ctr"/>
          <a:lstStyle/>
          <a:p>
            <a:endParaRPr lang="zh-TW" altLang="en-US"/>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w="28575" algn="ctr">
            <a:noFill/>
            <a:miter lim="800000"/>
            <a:headEnd/>
            <a:tailEnd/>
          </a:ln>
          <a:effectLst/>
        </p:spPr>
        <p:txBody>
          <a:bodyPr wrap="none" anchor="ctr"/>
          <a:lstStyle/>
          <a:p>
            <a:endParaRPr lang="zh-TW" altLang="en-US"/>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endParaRPr lang="zh-TW" altLang="en-US"/>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150988" name="Rectangle 460"/>
          <p:cNvSpPr>
            <a:spLocks noGrp="1" noChangeArrowheads="1"/>
          </p:cNvSpPr>
          <p:nvPr>
            <p:ph type="title"/>
          </p:nvPr>
        </p:nvSpPr>
        <p:spPr bwMode="auto">
          <a:xfrm>
            <a:off x="1055688" y="65088"/>
            <a:ext cx="7958137" cy="1011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50989" name="Rectangle 461"/>
          <p:cNvSpPr>
            <a:spLocks noGrp="1" noChangeArrowheads="1"/>
          </p:cNvSpPr>
          <p:nvPr>
            <p:ph type="body" idx="1"/>
          </p:nvPr>
        </p:nvSpPr>
        <p:spPr bwMode="auto">
          <a:xfrm>
            <a:off x="1030288" y="1163638"/>
            <a:ext cx="7961312" cy="536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50990" name="Rectangle 462"/>
          <p:cNvSpPr>
            <a:spLocks noGrp="1" noChangeArrowheads="1"/>
          </p:cNvSpPr>
          <p:nvPr>
            <p:ph type="dt" sz="half" idx="2"/>
          </p:nvPr>
        </p:nvSpPr>
        <p:spPr bwMode="auto">
          <a:xfrm>
            <a:off x="1077913" y="655955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a typeface="新細明體" charset="-120"/>
              </a:defRPr>
            </a:lvl1pPr>
          </a:lstStyle>
          <a:p>
            <a:r>
              <a:rPr lang="en-US" altLang="zh-TW" smtClean="0"/>
              <a:t>© </a:t>
            </a:r>
            <a:r>
              <a:rPr lang="zh-TW" altLang="en-US" smtClean="0"/>
              <a:t>滄海圖書</a:t>
            </a:r>
            <a:endParaRPr lang="en-US" altLang="zh-TW" dirty="0"/>
          </a:p>
        </p:txBody>
      </p:sp>
      <p:sp>
        <p:nvSpPr>
          <p:cNvPr id="150991" name="Rectangle 463"/>
          <p:cNvSpPr>
            <a:spLocks noGrp="1" noChangeArrowheads="1"/>
          </p:cNvSpPr>
          <p:nvPr>
            <p:ph type="ftr" sz="quarter" idx="3"/>
          </p:nvPr>
        </p:nvSpPr>
        <p:spPr bwMode="auto">
          <a:xfrm>
            <a:off x="3792855" y="6559550"/>
            <a:ext cx="21600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新細明體" charset="-120"/>
              </a:defRPr>
            </a:lvl1pPr>
          </a:lstStyle>
          <a:p>
            <a:r>
              <a:rPr lang="zh-TW" altLang="en-US" smtClean="0"/>
              <a:t>電子商務─應用與科技發展</a:t>
            </a:r>
            <a:endParaRPr lang="en-US" altLang="zh-TW" dirty="0"/>
          </a:p>
        </p:txBody>
      </p:sp>
      <p:sp>
        <p:nvSpPr>
          <p:cNvPr id="150992" name="Rectangle 464"/>
          <p:cNvSpPr>
            <a:spLocks noGrp="1" noChangeArrowheads="1"/>
          </p:cNvSpPr>
          <p:nvPr>
            <p:ph type="sldNum" sz="quarter" idx="4"/>
          </p:nvPr>
        </p:nvSpPr>
        <p:spPr bwMode="auto">
          <a:xfrm>
            <a:off x="7456805" y="6559550"/>
            <a:ext cx="661988"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新細明體" charset="-120"/>
              </a:defRPr>
            </a:lvl1pPr>
          </a:lstStyle>
          <a:p>
            <a:r>
              <a:rPr lang="en-US" altLang="zh-TW" dirty="0" smtClean="0"/>
              <a:t>3_</a:t>
            </a:r>
            <a:fld id="{45A599AE-8D9A-4E11-A793-11EBA60B032A}" type="slidenum">
              <a:rPr lang="en-US" altLang="zh-TW" smtClean="0"/>
              <a:pPr/>
              <a:t>‹#›</a:t>
            </a:fld>
            <a:endParaRPr lang="en-US" altLang="zh-TW" dirty="0"/>
          </a:p>
        </p:txBody>
      </p:sp>
      <p:pic>
        <p:nvPicPr>
          <p:cNvPr id="16" name="Picture 16" descr="161"/>
          <p:cNvPicPr>
            <a:picLocks noChangeAspect="1" noChangeArrowheads="1"/>
          </p:cNvPicPr>
          <p:nvPr/>
        </p:nvPicPr>
        <p:blipFill>
          <a:blip r:embed="rId14" cstate="print"/>
          <a:srcRect/>
          <a:stretch>
            <a:fillRect/>
          </a:stretch>
        </p:blipFill>
        <p:spPr bwMode="auto">
          <a:xfrm>
            <a:off x="263525" y="225425"/>
            <a:ext cx="720000" cy="720000"/>
          </a:xfrm>
          <a:prstGeom prst="rect">
            <a:avLst/>
          </a:prstGeom>
          <a:noFill/>
          <a:scene3d>
            <a:camera prst="perspectiveFront"/>
            <a:lightRig rig="threePt" dir="t"/>
          </a:scene3d>
        </p:spPr>
      </p:pic>
      <p:pic>
        <p:nvPicPr>
          <p:cNvPr id="18" name="Picture 17" descr="232"/>
          <p:cNvPicPr>
            <a:picLocks noChangeAspect="1" noChangeArrowheads="1"/>
          </p:cNvPicPr>
          <p:nvPr/>
        </p:nvPicPr>
        <p:blipFill>
          <a:blip r:embed="rId15" cstate="print"/>
          <a:srcRect/>
          <a:stretch>
            <a:fillRect/>
          </a:stretch>
        </p:blipFill>
        <p:spPr bwMode="auto">
          <a:xfrm flipH="1">
            <a:off x="8259966" y="6093990"/>
            <a:ext cx="781164" cy="684000"/>
          </a:xfrm>
          <a:prstGeom prst="rect">
            <a:avLst/>
          </a:prstGeom>
          <a:noFill/>
          <a:effectLst>
            <a:outerShdw blurRad="50800" dist="38100" dir="5400000" algn="t"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0989">
                                            <p:txEl>
                                              <p:pRg st="0" end="0"/>
                                            </p:txEl>
                                          </p:spTgt>
                                        </p:tgtEl>
                                        <p:attrNameLst>
                                          <p:attrName>style.visibility</p:attrName>
                                        </p:attrNameLst>
                                      </p:cBhvr>
                                      <p:to>
                                        <p:strVal val="visible"/>
                                      </p:to>
                                    </p:set>
                                    <p:anim calcmode="lin" valueType="num">
                                      <p:cBhvr>
                                        <p:cTn id="43" dur="500" fill="hold"/>
                                        <p:tgtEl>
                                          <p:spTgt spid="15098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0989">
                                            <p:txEl>
                                              <p:pRg st="0" end="0"/>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50989">
                                            <p:txEl>
                                              <p:pRg st="1" end="1"/>
                                            </p:txEl>
                                          </p:spTgt>
                                        </p:tgtEl>
                                        <p:attrNameLst>
                                          <p:attrName>style.visibility</p:attrName>
                                        </p:attrNameLst>
                                      </p:cBhvr>
                                      <p:to>
                                        <p:strVal val="visible"/>
                                      </p:to>
                                    </p:set>
                                    <p:anim calcmode="lin" valueType="num">
                                      <p:cBhvr>
                                        <p:cTn id="47" dur="500" fill="hold"/>
                                        <p:tgtEl>
                                          <p:spTgt spid="150989">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50989">
                                            <p:txEl>
                                              <p:pRg st="1" end="1"/>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50989">
                                            <p:txEl>
                                              <p:pRg st="2" end="2"/>
                                            </p:txEl>
                                          </p:spTgt>
                                        </p:tgtEl>
                                        <p:attrNameLst>
                                          <p:attrName>style.visibility</p:attrName>
                                        </p:attrNameLst>
                                      </p:cBhvr>
                                      <p:to>
                                        <p:strVal val="visible"/>
                                      </p:to>
                                    </p:set>
                                    <p:anim calcmode="lin" valueType="num">
                                      <p:cBhvr>
                                        <p:cTn id="51" dur="500" fill="hold"/>
                                        <p:tgtEl>
                                          <p:spTgt spid="150989">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150989">
                                            <p:txEl>
                                              <p:pRg st="2" end="2"/>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50989">
                                            <p:txEl>
                                              <p:pRg st="3" end="3"/>
                                            </p:txEl>
                                          </p:spTgt>
                                        </p:tgtEl>
                                        <p:attrNameLst>
                                          <p:attrName>style.visibility</p:attrName>
                                        </p:attrNameLst>
                                      </p:cBhvr>
                                      <p:to>
                                        <p:strVal val="visible"/>
                                      </p:to>
                                    </p:set>
                                    <p:anim calcmode="lin" valueType="num">
                                      <p:cBhvr>
                                        <p:cTn id="55" dur="500" fill="hold"/>
                                        <p:tgtEl>
                                          <p:spTgt spid="150989">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50989">
                                            <p:txEl>
                                              <p:pRg st="3" end="3"/>
                                            </p:tx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50989">
                                            <p:txEl>
                                              <p:pRg st="4" end="4"/>
                                            </p:txEl>
                                          </p:spTgt>
                                        </p:tgtEl>
                                        <p:attrNameLst>
                                          <p:attrName>style.visibility</p:attrName>
                                        </p:attrNameLst>
                                      </p:cBhvr>
                                      <p:to>
                                        <p:strVal val="visible"/>
                                      </p:to>
                                    </p:set>
                                    <p:anim calcmode="lin" valueType="num">
                                      <p:cBhvr>
                                        <p:cTn id="59" dur="500" fill="hold"/>
                                        <p:tgtEl>
                                          <p:spTgt spid="150989">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5098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P spid="150989" grpId="0" build="p">
        <p:tmplLst>
          <p:tmpl lvl="1">
            <p:tnLst>
              <p:par>
                <p:cTn presetID="17" presetClass="entr" presetSubtype="10" fill="hold" nodeType="click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Lst>
      </p:bldP>
    </p:bldLst>
  </p:timing>
  <p:hf hdr="0"/>
  <p:txStyles>
    <p:titleStyle>
      <a:lvl1pPr algn="l" rtl="0" eaLnBrk="1" fontAlgn="base" hangingPunct="1">
        <a:spcBef>
          <a:spcPct val="0"/>
        </a:spcBef>
        <a:spcAft>
          <a:spcPct val="0"/>
        </a:spcAft>
        <a:defRPr sz="4000" b="1" baseline="0">
          <a:solidFill>
            <a:schemeClr val="tx2"/>
          </a:solidFill>
          <a:latin typeface="Comic Sans MS" pitchFamily="66" charset="0"/>
          <a:ea typeface="微軟正黑體" pitchFamily="34" charset="-120"/>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ts val="600"/>
        </a:spcBef>
        <a:spcAft>
          <a:spcPts val="600"/>
        </a:spcAft>
        <a:buSzPct val="85000"/>
        <a:buFontTx/>
        <a:buBlip>
          <a:blip r:embed="rId16"/>
        </a:buBlip>
        <a:defRPr sz="3200" b="1" baseline="0">
          <a:solidFill>
            <a:schemeClr val="tx1"/>
          </a:solidFill>
          <a:latin typeface="Comic Sans MS" pitchFamily="66" charset="0"/>
          <a:ea typeface="微軟正黑體" pitchFamily="34" charset="-120"/>
          <a:cs typeface="+mn-cs"/>
        </a:defRPr>
      </a:lvl1pPr>
      <a:lvl2pPr marL="742950" indent="-285750" algn="l" rtl="0" eaLnBrk="1" fontAlgn="base" hangingPunct="1">
        <a:spcBef>
          <a:spcPts val="600"/>
        </a:spcBef>
        <a:spcAft>
          <a:spcPts val="600"/>
        </a:spcAft>
        <a:buClr>
          <a:schemeClr val="hlink"/>
        </a:buClr>
        <a:buSzPct val="105000"/>
        <a:buChar char="•"/>
        <a:defRPr sz="2800" baseline="0">
          <a:solidFill>
            <a:schemeClr val="tx2"/>
          </a:solidFill>
          <a:latin typeface="Comic Sans MS" pitchFamily="66" charset="0"/>
          <a:ea typeface="微軟正黑體" pitchFamily="34" charset="-120"/>
        </a:defRPr>
      </a:lvl2pPr>
      <a:lvl3pPr marL="1143000" indent="-228600" algn="l" rtl="0" eaLnBrk="1" fontAlgn="base" hangingPunct="1">
        <a:spcBef>
          <a:spcPts val="600"/>
        </a:spcBef>
        <a:spcAft>
          <a:spcPts val="600"/>
        </a:spcAft>
        <a:buClr>
          <a:schemeClr val="folHlink"/>
        </a:buClr>
        <a:buChar char="•"/>
        <a:defRPr sz="2400" baseline="0">
          <a:solidFill>
            <a:schemeClr val="tx2"/>
          </a:solidFill>
          <a:latin typeface="Comic Sans MS" pitchFamily="66" charset="0"/>
          <a:ea typeface="微軟正黑體" pitchFamily="34" charset="-120"/>
        </a:defRPr>
      </a:lvl3pPr>
      <a:lvl4pPr marL="1600200" indent="-228600" algn="l" rtl="0" eaLnBrk="1" fontAlgn="base" hangingPunct="1">
        <a:spcBef>
          <a:spcPts val="600"/>
        </a:spcBef>
        <a:spcAft>
          <a:spcPts val="600"/>
        </a:spcAft>
        <a:buClr>
          <a:schemeClr val="tx2"/>
        </a:buClr>
        <a:buSzPct val="85000"/>
        <a:buChar char="•"/>
        <a:defRPr sz="2000" baseline="0">
          <a:solidFill>
            <a:schemeClr val="tx2"/>
          </a:solidFill>
          <a:latin typeface="Comic Sans MS" pitchFamily="66" charset="0"/>
          <a:ea typeface="微軟正黑體" pitchFamily="34" charset="-120"/>
        </a:defRPr>
      </a:lvl4pPr>
      <a:lvl5pPr marL="2057400" indent="-228600" algn="l" rtl="0" eaLnBrk="1" fontAlgn="base" hangingPunct="1">
        <a:spcBef>
          <a:spcPts val="600"/>
        </a:spcBef>
        <a:spcAft>
          <a:spcPts val="600"/>
        </a:spcAft>
        <a:buClr>
          <a:schemeClr val="accent1"/>
        </a:buClr>
        <a:buSzPct val="85000"/>
        <a:buChar char="•"/>
        <a:defRPr sz="2000" baseline="0">
          <a:solidFill>
            <a:schemeClr val="tx2"/>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副標題 19"/>
          <p:cNvSpPr>
            <a:spLocks noGrp="1"/>
          </p:cNvSpPr>
          <p:nvPr>
            <p:ph type="subTitle" sz="quarter" idx="1"/>
          </p:nvPr>
        </p:nvSpPr>
        <p:spPr/>
        <p:txBody>
          <a:bodyPr/>
          <a:lstStyle/>
          <a:p>
            <a:r>
              <a:rPr lang="zh-TW" altLang="en-US" dirty="0" smtClean="0"/>
              <a:t>電子商務的應用</a:t>
            </a:r>
            <a:endParaRPr lang="zh-TW" altLang="en-US" dirty="0"/>
          </a:p>
        </p:txBody>
      </p:sp>
      <p:sp>
        <p:nvSpPr>
          <p:cNvPr id="21" name="標題 20"/>
          <p:cNvSpPr>
            <a:spLocks noGrp="1"/>
          </p:cNvSpPr>
          <p:nvPr>
            <p:ph type="ctrTitle" sz="quarter"/>
          </p:nvPr>
        </p:nvSpPr>
        <p:spPr/>
        <p:txBody>
          <a:bodyPr/>
          <a:lstStyle/>
          <a:p>
            <a:r>
              <a:rPr lang="zh-TW" altLang="en-US" dirty="0" smtClean="0"/>
              <a:t>第 </a:t>
            </a:r>
            <a:r>
              <a:rPr lang="en-US" altLang="zh-TW" dirty="0" smtClean="0"/>
              <a:t>3</a:t>
            </a:r>
            <a:r>
              <a:rPr lang="zh-TW" altLang="en-US" dirty="0" smtClean="0"/>
              <a:t> </a:t>
            </a:r>
            <a:r>
              <a:rPr lang="zh-TW" altLang="en-US" dirty="0" smtClean="0"/>
              <a:t>章</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3.2</a:t>
            </a:r>
            <a:r>
              <a:rPr lang="zh-TW" altLang="en-US" dirty="0" smtClean="0"/>
              <a:t> </a:t>
            </a:r>
            <a:r>
              <a:rPr lang="en-US" altLang="zh-TW" dirty="0" smtClean="0"/>
              <a:t>B </a:t>
            </a:r>
            <a:r>
              <a:rPr lang="en-US" altLang="zh-TW" dirty="0" smtClean="0"/>
              <a:t>to B </a:t>
            </a:r>
            <a:r>
              <a:rPr lang="zh-TW" altLang="en-US" dirty="0" smtClean="0"/>
              <a:t>電子商務概論</a:t>
            </a:r>
            <a:endParaRPr lang="zh-TW" altLang="en-US" dirty="0"/>
          </a:p>
        </p:txBody>
      </p:sp>
      <p:sp>
        <p:nvSpPr>
          <p:cNvPr id="3" name="內容版面配置區 2"/>
          <p:cNvSpPr>
            <a:spLocks noGrp="1"/>
          </p:cNvSpPr>
          <p:nvPr>
            <p:ph idx="1"/>
          </p:nvPr>
        </p:nvSpPr>
        <p:spPr/>
        <p:txBody>
          <a:bodyPr/>
          <a:lstStyle/>
          <a:p>
            <a:r>
              <a:rPr lang="en-US" altLang="zh-TW" dirty="0" smtClean="0"/>
              <a:t>B to B </a:t>
            </a:r>
            <a:r>
              <a:rPr lang="zh-TW" altLang="en-US" dirty="0" smtClean="0"/>
              <a:t>電子商務的定義與發展</a:t>
            </a:r>
          </a:p>
          <a:p>
            <a:pPr lvl="1"/>
            <a:r>
              <a:rPr lang="zh-TW" altLang="en-US" dirty="0" smtClean="0"/>
              <a:t>顧名思義，</a:t>
            </a:r>
            <a:r>
              <a:rPr lang="en-US" altLang="zh-TW" dirty="0" smtClean="0"/>
              <a:t>B to B </a:t>
            </a:r>
            <a:r>
              <a:rPr lang="zh-TW" altLang="en-US" dirty="0" smtClean="0"/>
              <a:t>電子商務就是企業 </a:t>
            </a:r>
            <a:r>
              <a:rPr lang="en-US" altLang="zh-TW" dirty="0" smtClean="0"/>
              <a:t>(B) </a:t>
            </a:r>
            <a:r>
              <a:rPr lang="zh-TW" altLang="en-US" dirty="0" smtClean="0"/>
              <a:t>和其上、下游協力廠商 </a:t>
            </a:r>
            <a:r>
              <a:rPr lang="en-US" altLang="zh-TW" dirty="0" smtClean="0"/>
              <a:t>(B) </a:t>
            </a:r>
            <a:r>
              <a:rPr lang="zh-TW" altLang="en-US" dirty="0" smtClean="0"/>
              <a:t>之間</a:t>
            </a:r>
            <a:r>
              <a:rPr lang="zh-TW" altLang="en-US" dirty="0" smtClean="0"/>
              <a:t>，透過網路來進行商務的行為。</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10</a:t>
            </a:fld>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11</a:t>
            </a:fld>
            <a:endParaRPr lang="en-US" altLang="zh-TW" dirty="0"/>
          </a:p>
        </p:txBody>
      </p:sp>
      <p:pic>
        <p:nvPicPr>
          <p:cNvPr id="442370" name="Picture 2"/>
          <p:cNvPicPr>
            <a:picLocks noGrp="1" noChangeAspect="1" noChangeArrowheads="1"/>
          </p:cNvPicPr>
          <p:nvPr>
            <p:ph idx="1"/>
          </p:nvPr>
        </p:nvPicPr>
        <p:blipFill>
          <a:blip r:embed="rId2" cstate="print"/>
          <a:srcRect/>
          <a:stretch>
            <a:fillRect/>
          </a:stretch>
        </p:blipFill>
        <p:spPr bwMode="auto">
          <a:xfrm>
            <a:off x="1678699" y="160338"/>
            <a:ext cx="6664489" cy="6364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12</a:t>
            </a:fld>
            <a:endParaRPr lang="en-US" altLang="zh-TW" dirty="0"/>
          </a:p>
        </p:txBody>
      </p:sp>
      <p:pic>
        <p:nvPicPr>
          <p:cNvPr id="443394" name="Picture 2"/>
          <p:cNvPicPr>
            <a:picLocks noGrp="1" noChangeAspect="1" noChangeArrowheads="1"/>
          </p:cNvPicPr>
          <p:nvPr>
            <p:ph idx="1"/>
          </p:nvPr>
        </p:nvPicPr>
        <p:blipFill>
          <a:blip r:embed="rId2" cstate="print"/>
          <a:srcRect/>
          <a:stretch>
            <a:fillRect/>
          </a:stretch>
        </p:blipFill>
        <p:spPr bwMode="auto">
          <a:xfrm>
            <a:off x="1233222" y="163513"/>
            <a:ext cx="7555443" cy="636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B </a:t>
            </a:r>
            <a:r>
              <a:rPr lang="zh-TW" altLang="en-US" dirty="0" smtClean="0"/>
              <a:t>電子商務的定義與</a:t>
            </a:r>
            <a:r>
              <a:rPr lang="zh-TW" altLang="en-US" dirty="0" smtClean="0"/>
              <a:t>發展</a:t>
            </a:r>
            <a:endParaRPr lang="zh-TW" altLang="en-US" dirty="0"/>
          </a:p>
        </p:txBody>
      </p:sp>
      <p:sp>
        <p:nvSpPr>
          <p:cNvPr id="3" name="內容版面配置區 2"/>
          <p:cNvSpPr>
            <a:spLocks noGrp="1"/>
          </p:cNvSpPr>
          <p:nvPr>
            <p:ph idx="1"/>
          </p:nvPr>
        </p:nvSpPr>
        <p:spPr/>
        <p:txBody>
          <a:bodyPr/>
          <a:lstStyle/>
          <a:p>
            <a:r>
              <a:rPr lang="en-US" altLang="zh-TW" dirty="0" smtClean="0"/>
              <a:t>B </a:t>
            </a:r>
            <a:r>
              <a:rPr lang="en-US" altLang="zh-TW" dirty="0" smtClean="0"/>
              <a:t>to</a:t>
            </a:r>
            <a:r>
              <a:rPr lang="zh-TW" altLang="en-US" dirty="0" smtClean="0"/>
              <a:t> </a:t>
            </a:r>
            <a:r>
              <a:rPr lang="en-US" altLang="zh-TW" dirty="0" smtClean="0"/>
              <a:t>B </a:t>
            </a:r>
            <a:r>
              <a:rPr lang="zh-TW" altLang="en-US" dirty="0" smtClean="0"/>
              <a:t>電子商務發展四個</a:t>
            </a:r>
            <a:r>
              <a:rPr lang="zh-TW" altLang="en-US" dirty="0" smtClean="0"/>
              <a:t>階段</a:t>
            </a:r>
            <a:endParaRPr lang="en-US" altLang="zh-TW" dirty="0" smtClean="0"/>
          </a:p>
          <a:p>
            <a:pPr marL="971550" lvl="1" indent="-514350">
              <a:buFont typeface="+mj-lt"/>
              <a:buAutoNum type="arabicPeriod"/>
            </a:pPr>
            <a:r>
              <a:rPr lang="zh-TW" altLang="en-US" dirty="0" smtClean="0"/>
              <a:t>第一</a:t>
            </a:r>
            <a:r>
              <a:rPr lang="zh-TW" altLang="en-US" dirty="0" smtClean="0"/>
              <a:t>階段</a:t>
            </a:r>
            <a:r>
              <a:rPr lang="en-US" altLang="zh-TW" dirty="0" smtClean="0"/>
              <a:t>——</a:t>
            </a:r>
            <a:r>
              <a:rPr lang="zh-TW" altLang="en-US" dirty="0" smtClean="0">
                <a:solidFill>
                  <a:schemeClr val="accent1"/>
                </a:solidFill>
              </a:rPr>
              <a:t>電子資料交換 </a:t>
            </a:r>
            <a:r>
              <a:rPr lang="en-US" altLang="zh-TW" dirty="0" smtClean="0">
                <a:solidFill>
                  <a:schemeClr val="accent1"/>
                </a:solidFill>
              </a:rPr>
              <a:t>(Electronic Data Interchange, EDI</a:t>
            </a:r>
            <a:r>
              <a:rPr lang="en-US" altLang="zh-TW" dirty="0" smtClean="0">
                <a:solidFill>
                  <a:schemeClr val="accent1"/>
                </a:solidFill>
              </a:rPr>
              <a:t>)</a:t>
            </a:r>
          </a:p>
          <a:p>
            <a:pPr marL="971550" lvl="1" indent="-514350">
              <a:buFont typeface="+mj-lt"/>
              <a:buAutoNum type="arabicPeriod"/>
            </a:pPr>
            <a:r>
              <a:rPr lang="zh-TW" altLang="en-US" dirty="0" smtClean="0"/>
              <a:t>第二</a:t>
            </a:r>
            <a:r>
              <a:rPr lang="zh-TW" altLang="en-US" dirty="0" smtClean="0"/>
              <a:t>階段</a:t>
            </a:r>
            <a:r>
              <a:rPr lang="en-US" altLang="zh-TW" dirty="0" smtClean="0"/>
              <a:t>——</a:t>
            </a:r>
            <a:r>
              <a:rPr lang="zh-TW" altLang="en-US" dirty="0" smtClean="0">
                <a:solidFill>
                  <a:schemeClr val="accent1"/>
                </a:solidFill>
              </a:rPr>
              <a:t>基本的電子商務 </a:t>
            </a:r>
            <a:r>
              <a:rPr lang="en-US" altLang="zh-TW" dirty="0" smtClean="0">
                <a:solidFill>
                  <a:schemeClr val="accent1"/>
                </a:solidFill>
              </a:rPr>
              <a:t>(Basic Electronic Commerce</a:t>
            </a:r>
            <a:r>
              <a:rPr lang="en-US" altLang="zh-TW" dirty="0" smtClean="0">
                <a:solidFill>
                  <a:schemeClr val="accent1"/>
                </a:solidFill>
              </a:rPr>
              <a:t>)</a:t>
            </a:r>
          </a:p>
          <a:p>
            <a:pPr marL="971550" lvl="1" indent="-514350">
              <a:buFont typeface="+mj-lt"/>
              <a:buAutoNum type="arabicPeriod"/>
            </a:pPr>
            <a:r>
              <a:rPr lang="zh-TW" altLang="en-US" dirty="0" smtClean="0"/>
              <a:t>第三</a:t>
            </a:r>
            <a:r>
              <a:rPr lang="zh-TW" altLang="en-US" dirty="0" smtClean="0"/>
              <a:t>階段</a:t>
            </a:r>
            <a:r>
              <a:rPr lang="en-US" altLang="zh-TW" dirty="0" smtClean="0"/>
              <a:t>——</a:t>
            </a:r>
            <a:r>
              <a:rPr lang="zh-TW" altLang="en-US" dirty="0" smtClean="0">
                <a:solidFill>
                  <a:schemeClr val="accent1"/>
                </a:solidFill>
              </a:rPr>
              <a:t>電子交易市集 </a:t>
            </a:r>
            <a:r>
              <a:rPr lang="en-US" altLang="zh-TW" dirty="0" smtClean="0">
                <a:solidFill>
                  <a:schemeClr val="accent1"/>
                </a:solidFill>
              </a:rPr>
              <a:t>(Electronic Market</a:t>
            </a:r>
            <a:r>
              <a:rPr lang="en-US" altLang="zh-TW" dirty="0" smtClean="0">
                <a:solidFill>
                  <a:schemeClr val="accent1"/>
                </a:solidFill>
              </a:rPr>
              <a:t>)</a:t>
            </a:r>
          </a:p>
          <a:p>
            <a:pPr marL="971550" lvl="1" indent="-514350">
              <a:buFont typeface="+mj-lt"/>
              <a:buAutoNum type="arabicPeriod"/>
            </a:pPr>
            <a:r>
              <a:rPr lang="zh-TW" altLang="en-US" dirty="0" smtClean="0"/>
              <a:t>第四</a:t>
            </a:r>
            <a:r>
              <a:rPr lang="zh-TW" altLang="en-US" dirty="0" smtClean="0"/>
              <a:t>階段──</a:t>
            </a:r>
            <a:r>
              <a:rPr lang="zh-TW" altLang="en-US" dirty="0" smtClean="0">
                <a:solidFill>
                  <a:schemeClr val="accent1"/>
                </a:solidFill>
              </a:rPr>
              <a:t>協同商務 </a:t>
            </a:r>
            <a:r>
              <a:rPr lang="en-US" altLang="zh-TW" dirty="0" smtClean="0">
                <a:solidFill>
                  <a:schemeClr val="accent1"/>
                </a:solidFill>
              </a:rPr>
              <a:t>(Collaborative Commerce)</a:t>
            </a:r>
            <a:endParaRPr lang="zh-TW" altLang="en-US" dirty="0">
              <a:solidFill>
                <a:schemeClr val="accent1"/>
              </a:solidFill>
            </a:endParaRPr>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13</a:t>
            </a:fld>
            <a:endParaRPr lang="en-US" altLang="zh-TW"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B </a:t>
            </a:r>
            <a:r>
              <a:rPr lang="zh-TW" altLang="en-US" dirty="0" smtClean="0"/>
              <a:t>電子商務的交易模式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一</a:t>
            </a:r>
            <a:r>
              <a:rPr lang="en-US" altLang="zh-TW" dirty="0" smtClean="0"/>
              <a:t>) </a:t>
            </a:r>
            <a:r>
              <a:rPr lang="zh-TW" altLang="en-US" dirty="0" smtClean="0"/>
              <a:t>按建立者</a:t>
            </a:r>
            <a:r>
              <a:rPr lang="zh-TW" altLang="en-US" dirty="0" smtClean="0"/>
              <a:t>分類</a:t>
            </a:r>
            <a:endParaRPr lang="en-US" altLang="zh-TW" dirty="0" smtClean="0"/>
          </a:p>
          <a:p>
            <a:pPr marL="971550" lvl="1" indent="-514350">
              <a:buFont typeface="+mj-lt"/>
              <a:buAutoNum type="arabicPeriod"/>
            </a:pPr>
            <a:r>
              <a:rPr lang="zh-TW" altLang="en-US" dirty="0" smtClean="0"/>
              <a:t>由</a:t>
            </a:r>
            <a:r>
              <a:rPr lang="zh-TW" altLang="en-US" dirty="0" smtClean="0"/>
              <a:t>買方建立 </a:t>
            </a:r>
            <a:r>
              <a:rPr lang="en-US" altLang="zh-TW" dirty="0" smtClean="0"/>
              <a:t>(Buyer-managed</a:t>
            </a:r>
            <a:r>
              <a:rPr lang="en-US" altLang="zh-TW" dirty="0" smtClean="0"/>
              <a:t>)</a:t>
            </a:r>
          </a:p>
          <a:p>
            <a:pPr marL="971550" lvl="1" indent="-514350">
              <a:buFont typeface="+mj-lt"/>
              <a:buAutoNum type="arabicPeriod"/>
            </a:pPr>
            <a:r>
              <a:rPr lang="zh-TW" altLang="en-US" dirty="0" smtClean="0"/>
              <a:t>由</a:t>
            </a:r>
            <a:r>
              <a:rPr lang="zh-TW" altLang="en-US" dirty="0" smtClean="0"/>
              <a:t>賣方建立 </a:t>
            </a:r>
            <a:r>
              <a:rPr lang="en-US" altLang="zh-TW" dirty="0" smtClean="0"/>
              <a:t>(Supplier-managed</a:t>
            </a:r>
            <a:r>
              <a:rPr lang="en-US" altLang="zh-TW" dirty="0" smtClean="0"/>
              <a:t>)</a:t>
            </a:r>
          </a:p>
          <a:p>
            <a:pPr marL="971550" lvl="1" indent="-514350">
              <a:buFont typeface="+mj-lt"/>
              <a:buAutoNum type="arabicPeriod"/>
            </a:pPr>
            <a:r>
              <a:rPr lang="zh-TW" altLang="en-US" dirty="0" smtClean="0"/>
              <a:t>公開</a:t>
            </a:r>
            <a:r>
              <a:rPr lang="zh-TW" altLang="en-US" dirty="0" smtClean="0"/>
              <a:t>市集 </a:t>
            </a:r>
            <a:r>
              <a:rPr lang="en-US" altLang="zh-TW" dirty="0" smtClean="0"/>
              <a:t>(Distributor/Marker Markets</a:t>
            </a:r>
            <a:r>
              <a:rPr lang="en-US" altLang="zh-TW" dirty="0" smtClean="0"/>
              <a:t>)</a:t>
            </a:r>
          </a:p>
          <a:p>
            <a:pPr marL="971550" lvl="1" indent="-514350">
              <a:buFont typeface="+mj-lt"/>
              <a:buAutoNum type="arabicPeriod"/>
            </a:pPr>
            <a:r>
              <a:rPr lang="zh-TW" altLang="en-US" dirty="0" smtClean="0"/>
              <a:t>內容</a:t>
            </a:r>
            <a:r>
              <a:rPr lang="zh-TW" altLang="en-US" dirty="0" smtClean="0"/>
              <a:t>整合 </a:t>
            </a:r>
            <a:r>
              <a:rPr lang="en-US" altLang="zh-TW" dirty="0" smtClean="0"/>
              <a:t>(Content Aggregator)</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14</a:t>
            </a:fld>
            <a:endParaRPr lang="en-US" altLang="zh-TW"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B </a:t>
            </a:r>
            <a:r>
              <a:rPr lang="zh-TW" altLang="en-US" dirty="0" smtClean="0"/>
              <a:t>電子商務的交易模式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15</a:t>
            </a:fld>
            <a:endParaRPr lang="en-US" altLang="zh-TW" dirty="0"/>
          </a:p>
        </p:txBody>
      </p:sp>
      <p:pic>
        <p:nvPicPr>
          <p:cNvPr id="444418" name="Picture 2"/>
          <p:cNvPicPr>
            <a:picLocks noGrp="1" noChangeAspect="1" noChangeArrowheads="1"/>
          </p:cNvPicPr>
          <p:nvPr>
            <p:ph idx="1"/>
          </p:nvPr>
        </p:nvPicPr>
        <p:blipFill>
          <a:blip r:embed="rId2" cstate="print"/>
          <a:srcRect/>
          <a:stretch>
            <a:fillRect/>
          </a:stretch>
        </p:blipFill>
        <p:spPr bwMode="auto">
          <a:xfrm>
            <a:off x="1030288" y="1353746"/>
            <a:ext cx="7961312" cy="4980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dirty="0" smtClean="0"/>
              <a:t>B to B </a:t>
            </a:r>
            <a:r>
              <a:rPr lang="zh-TW" altLang="en-US" dirty="0" smtClean="0"/>
              <a:t>電子商務的交易模式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按種類分類</a:t>
            </a:r>
            <a:endParaRPr lang="en-US" altLang="zh-TW" dirty="0" smtClean="0"/>
          </a:p>
          <a:p>
            <a:pPr marL="971550" lvl="1" indent="-514350">
              <a:buFont typeface="+mj-lt"/>
              <a:buAutoNum type="arabicPeriod"/>
            </a:pPr>
            <a:r>
              <a:rPr lang="zh-TW" altLang="en-US" dirty="0" smtClean="0">
                <a:solidFill>
                  <a:schemeClr val="accent1"/>
                </a:solidFill>
              </a:rPr>
              <a:t>垂直交易市集 </a:t>
            </a:r>
            <a:r>
              <a:rPr lang="en-US" altLang="zh-TW" dirty="0" smtClean="0">
                <a:solidFill>
                  <a:schemeClr val="accent1"/>
                </a:solidFill>
              </a:rPr>
              <a:t>(Vertical Transaction Market)</a:t>
            </a:r>
          </a:p>
          <a:p>
            <a:pPr lvl="2"/>
            <a:r>
              <a:rPr lang="zh-TW" altLang="en-US" dirty="0" smtClean="0"/>
              <a:t>在垂直交易市集上面交易的，多半是單一特定產業中所不可或缺的原物料或是零組件</a:t>
            </a:r>
            <a:endParaRPr lang="en-US" altLang="zh-TW" dirty="0" smtClean="0"/>
          </a:p>
          <a:p>
            <a:pPr marL="971550" lvl="1" indent="-514350">
              <a:buFont typeface="+mj-lt"/>
              <a:buAutoNum type="arabicPeriod"/>
            </a:pPr>
            <a:r>
              <a:rPr lang="zh-TW" altLang="en-US" dirty="0" smtClean="0">
                <a:solidFill>
                  <a:schemeClr val="accent1"/>
                </a:solidFill>
              </a:rPr>
              <a:t>水平交易市集 </a:t>
            </a:r>
            <a:r>
              <a:rPr lang="en-US" altLang="zh-TW" dirty="0" smtClean="0">
                <a:solidFill>
                  <a:schemeClr val="accent1"/>
                </a:solidFill>
              </a:rPr>
              <a:t>(Horizontal Transaction Market)</a:t>
            </a:r>
          </a:p>
          <a:p>
            <a:pPr lvl="2"/>
            <a:r>
              <a:rPr lang="zh-TW" altLang="en-US" dirty="0" smtClean="0"/>
              <a:t>水平交易市集提供的是每家企業在營運時所必備的商品或功能性的服務</a:t>
            </a:r>
            <a:endParaRPr lang="en-US" altLang="zh-TW" dirty="0" smtClean="0"/>
          </a:p>
          <a:p>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16</a:t>
            </a:fld>
            <a:endParaRPr lang="en-US" altLang="zh-TW"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B </a:t>
            </a:r>
            <a:r>
              <a:rPr lang="zh-TW" altLang="en-US" dirty="0" smtClean="0"/>
              <a:t>電子商務的交易模式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17</a:t>
            </a:fld>
            <a:endParaRPr lang="en-US" altLang="zh-TW" dirty="0"/>
          </a:p>
        </p:txBody>
      </p:sp>
      <p:pic>
        <p:nvPicPr>
          <p:cNvPr id="44544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1122916" y="1046408"/>
            <a:ext cx="7776056"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accent1"/>
                </a:solidFill>
              </a:rPr>
              <a:t>協同商務 </a:t>
            </a:r>
            <a:r>
              <a:rPr lang="en-US" altLang="zh-TW" dirty="0" smtClean="0">
                <a:solidFill>
                  <a:schemeClr val="accent1"/>
                </a:solidFill>
              </a:rPr>
              <a:t>(Collaborative Commerce) </a:t>
            </a:r>
            <a:r>
              <a:rPr lang="zh-TW" altLang="en-US" dirty="0" smtClean="0"/>
              <a:t>則是指利用電腦與網路科技讓</a:t>
            </a:r>
            <a:r>
              <a:rPr lang="zh-TW" altLang="en-US" dirty="0" smtClean="0"/>
              <a:t>企業間</a:t>
            </a:r>
            <a:r>
              <a:rPr lang="zh-TW" altLang="en-US" dirty="0" smtClean="0"/>
              <a:t>得以整合彼此的資源，進行共同規劃、設計、產品發展等相關活動</a:t>
            </a:r>
            <a:r>
              <a:rPr lang="zh-TW" altLang="en-US" dirty="0" smtClean="0"/>
              <a:t>。</a:t>
            </a:r>
            <a:endParaRPr lang="en-US" altLang="zh-TW" dirty="0" smtClean="0"/>
          </a:p>
          <a:p>
            <a:r>
              <a:rPr lang="zh-TW" altLang="en-US" dirty="0" smtClean="0"/>
              <a:t>協同</a:t>
            </a:r>
            <a:r>
              <a:rPr lang="zh-TW" altLang="en-US" dirty="0" smtClean="0"/>
              <a:t>商務有效</a:t>
            </a:r>
            <a:r>
              <a:rPr lang="zh-TW" altLang="en-US" dirty="0" smtClean="0"/>
              <a:t>進行內部整合的</a:t>
            </a:r>
            <a:r>
              <a:rPr lang="zh-TW" altLang="en-US" dirty="0" smtClean="0">
                <a:solidFill>
                  <a:schemeClr val="accent1"/>
                </a:solidFill>
              </a:rPr>
              <a:t>企業資源規劃 </a:t>
            </a:r>
            <a:r>
              <a:rPr lang="en-US" altLang="zh-TW" dirty="0" smtClean="0">
                <a:solidFill>
                  <a:schemeClr val="accent1"/>
                </a:solidFill>
              </a:rPr>
              <a:t>(Enterprise Resource Planning</a:t>
            </a:r>
            <a:r>
              <a:rPr lang="en-US" altLang="zh-TW" dirty="0" smtClean="0">
                <a:solidFill>
                  <a:schemeClr val="accent1"/>
                </a:solidFill>
              </a:rPr>
              <a:t>,</a:t>
            </a:r>
            <a:r>
              <a:rPr lang="zh-TW" altLang="en-US" dirty="0" smtClean="0">
                <a:solidFill>
                  <a:schemeClr val="accent1"/>
                </a:solidFill>
              </a:rPr>
              <a:t> </a:t>
            </a:r>
            <a:r>
              <a:rPr lang="en-US" altLang="zh-TW" dirty="0" err="1" smtClean="0">
                <a:solidFill>
                  <a:schemeClr val="accent1"/>
                </a:solidFill>
              </a:rPr>
              <a:t>ERP</a:t>
            </a:r>
            <a:r>
              <a:rPr lang="en-US" altLang="zh-TW" dirty="0" smtClean="0">
                <a:solidFill>
                  <a:schemeClr val="accent1"/>
                </a:solidFill>
              </a:rPr>
              <a:t>) </a:t>
            </a:r>
            <a:r>
              <a:rPr lang="zh-TW" altLang="en-US" dirty="0" smtClean="0"/>
              <a:t>系統成為協同商務的重要</a:t>
            </a:r>
            <a:r>
              <a:rPr lang="zh-TW" altLang="en-US" dirty="0" smtClean="0"/>
              <a:t>基石。</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18</a:t>
            </a:fld>
            <a:endParaRPr lang="en-US" altLang="zh-TW"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19</a:t>
            </a:fld>
            <a:endParaRPr lang="en-US" altLang="zh-TW" dirty="0"/>
          </a:p>
        </p:txBody>
      </p:sp>
      <p:pic>
        <p:nvPicPr>
          <p:cNvPr id="446466"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1030288" y="1143019"/>
            <a:ext cx="7961312" cy="5120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電子商務的應用</a:t>
            </a:r>
            <a:endParaRPr lang="zh-TW" altLang="en-US" dirty="0"/>
          </a:p>
        </p:txBody>
      </p:sp>
      <p:sp>
        <p:nvSpPr>
          <p:cNvPr id="3" name="內容版面配置區 2"/>
          <p:cNvSpPr>
            <a:spLocks noGrp="1"/>
          </p:cNvSpPr>
          <p:nvPr>
            <p:ph idx="1"/>
          </p:nvPr>
        </p:nvSpPr>
        <p:spPr/>
        <p:txBody>
          <a:bodyPr/>
          <a:lstStyle/>
          <a:p>
            <a:endParaRPr lang="zh-TW" altLang="en-US"/>
          </a:p>
        </p:txBody>
      </p:sp>
      <p:grpSp>
        <p:nvGrpSpPr>
          <p:cNvPr id="6" name="群組 5"/>
          <p:cNvGrpSpPr/>
          <p:nvPr/>
        </p:nvGrpSpPr>
        <p:grpSpPr>
          <a:xfrm>
            <a:off x="1333500" y="1132683"/>
            <a:ext cx="6880225" cy="5292830"/>
            <a:chOff x="1333500" y="1132683"/>
            <a:chExt cx="6880225" cy="5292830"/>
          </a:xfrm>
        </p:grpSpPr>
        <p:sp>
          <p:nvSpPr>
            <p:cNvPr id="7" name="AutoShape 74"/>
            <p:cNvSpPr>
              <a:spLocks noChangeArrowheads="1"/>
            </p:cNvSpPr>
            <p:nvPr/>
          </p:nvSpPr>
          <p:spPr bwMode="gray">
            <a:xfrm>
              <a:off x="1333500" y="1970882"/>
              <a:ext cx="3352800" cy="4454631"/>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zh-TW" altLang="en-US"/>
            </a:p>
          </p:txBody>
        </p:sp>
        <p:grpSp>
          <p:nvGrpSpPr>
            <p:cNvPr id="8" name="Group 75"/>
            <p:cNvGrpSpPr>
              <a:grpSpLocks/>
            </p:cNvGrpSpPr>
            <p:nvPr/>
          </p:nvGrpSpPr>
          <p:grpSpPr bwMode="auto">
            <a:xfrm>
              <a:off x="3924300" y="1132683"/>
              <a:ext cx="790575" cy="1976438"/>
              <a:chOff x="2304" y="1344"/>
              <a:chExt cx="498" cy="1245"/>
            </a:xfrm>
          </p:grpSpPr>
          <p:sp>
            <p:nvSpPr>
              <p:cNvPr id="15" name="Freeform 7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6" name="Freeform 7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sp>
          <p:nvSpPr>
            <p:cNvPr id="9" name="Text Box 78"/>
            <p:cNvSpPr txBox="1">
              <a:spLocks noChangeArrowheads="1"/>
            </p:cNvSpPr>
            <p:nvPr/>
          </p:nvSpPr>
          <p:spPr bwMode="gray">
            <a:xfrm>
              <a:off x="1562099" y="2088289"/>
              <a:ext cx="2836905" cy="2308324"/>
            </a:xfrm>
            <a:prstGeom prst="rect">
              <a:avLst/>
            </a:prstGeom>
            <a:noFill/>
            <a:ln w="9525" algn="ctr">
              <a:noFill/>
              <a:miter lim="800000"/>
              <a:headEnd/>
              <a:tailEnd/>
            </a:ln>
            <a:effectLst/>
          </p:spPr>
          <p:txBody>
            <a:bodyPr wrap="square">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學習架構</a:t>
              </a:r>
              <a:endParaRPr lang="en-US" altLang="zh-TW" sz="240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en-US" altLang="zh-TW" b="0" dirty="0" smtClean="0">
                  <a:solidFill>
                    <a:srgbClr val="000000"/>
                  </a:solidFill>
                  <a:latin typeface="Comic Sans MS" pitchFamily="66" charset="0"/>
                  <a:ea typeface="微軟正黑體" pitchFamily="34" charset="-120"/>
                </a:rPr>
                <a:t>B </a:t>
              </a:r>
              <a:r>
                <a:rPr lang="en-US" altLang="zh-TW" b="0" dirty="0" smtClean="0">
                  <a:solidFill>
                    <a:srgbClr val="000000"/>
                  </a:solidFill>
                  <a:latin typeface="Comic Sans MS" pitchFamily="66" charset="0"/>
                  <a:ea typeface="微軟正黑體" pitchFamily="34" charset="-120"/>
                </a:rPr>
                <a:t>to C </a:t>
              </a:r>
              <a:r>
                <a:rPr lang="zh-TW" altLang="en-US" b="0" dirty="0" smtClean="0">
                  <a:solidFill>
                    <a:srgbClr val="000000"/>
                  </a:solidFill>
                  <a:latin typeface="Comic Sans MS" pitchFamily="66" charset="0"/>
                  <a:ea typeface="微軟正黑體" pitchFamily="34" charset="-120"/>
                </a:rPr>
                <a:t>電子商務概論</a:t>
              </a:r>
            </a:p>
            <a:p>
              <a:pPr marL="185738" indent="-185738" algn="l" eaLnBrk="0" hangingPunct="0">
                <a:lnSpc>
                  <a:spcPct val="150000"/>
                </a:lnSpc>
                <a:buFont typeface="Arial" pitchFamily="34" charset="0"/>
                <a:buChar char="•"/>
              </a:pPr>
              <a:r>
                <a:rPr lang="en-US" altLang="zh-TW" b="0" dirty="0" smtClean="0">
                  <a:solidFill>
                    <a:srgbClr val="000000"/>
                  </a:solidFill>
                  <a:latin typeface="Comic Sans MS" pitchFamily="66" charset="0"/>
                  <a:ea typeface="微軟正黑體" pitchFamily="34" charset="-120"/>
                </a:rPr>
                <a:t>B </a:t>
              </a:r>
              <a:r>
                <a:rPr lang="en-US" altLang="zh-TW" b="0" dirty="0" smtClean="0">
                  <a:solidFill>
                    <a:srgbClr val="000000"/>
                  </a:solidFill>
                  <a:latin typeface="Comic Sans MS" pitchFamily="66" charset="0"/>
                  <a:ea typeface="微軟正黑體" pitchFamily="34" charset="-120"/>
                </a:rPr>
                <a:t>to B </a:t>
              </a:r>
              <a:r>
                <a:rPr lang="zh-TW" altLang="en-US" b="0" dirty="0" smtClean="0">
                  <a:solidFill>
                    <a:srgbClr val="000000"/>
                  </a:solidFill>
                  <a:latin typeface="Comic Sans MS" pitchFamily="66" charset="0"/>
                  <a:ea typeface="微軟正黑體" pitchFamily="34" charset="-120"/>
                </a:rPr>
                <a:t>電子商務概論</a:t>
              </a:r>
            </a:p>
            <a:p>
              <a:pPr marL="185738" indent="-185738" algn="l" eaLnBrk="0" hangingPunct="0">
                <a:lnSpc>
                  <a:spcPct val="150000"/>
                </a:lnSpc>
                <a:buFont typeface="Arial" pitchFamily="34" charset="0"/>
                <a:buChar char="•"/>
              </a:pPr>
              <a:r>
                <a:rPr lang="en-US" altLang="zh-TW" b="0" dirty="0" smtClean="0">
                  <a:solidFill>
                    <a:srgbClr val="000000"/>
                  </a:solidFill>
                  <a:latin typeface="Comic Sans MS" pitchFamily="66" charset="0"/>
                  <a:ea typeface="微軟正黑體" pitchFamily="34" charset="-120"/>
                </a:rPr>
                <a:t>C </a:t>
              </a:r>
              <a:r>
                <a:rPr lang="en-US" altLang="zh-TW" b="0" dirty="0" smtClean="0">
                  <a:solidFill>
                    <a:srgbClr val="000000"/>
                  </a:solidFill>
                  <a:latin typeface="Comic Sans MS" pitchFamily="66" charset="0"/>
                  <a:ea typeface="微軟正黑體" pitchFamily="34" charset="-120"/>
                </a:rPr>
                <a:t>to C </a:t>
              </a:r>
              <a:r>
                <a:rPr lang="zh-TW" altLang="en-US" b="0" dirty="0" smtClean="0">
                  <a:solidFill>
                    <a:srgbClr val="000000"/>
                  </a:solidFill>
                  <a:latin typeface="Comic Sans MS" pitchFamily="66" charset="0"/>
                  <a:ea typeface="微軟正黑體" pitchFamily="34" charset="-120"/>
                </a:rPr>
                <a:t>電子商務</a:t>
              </a:r>
              <a:r>
                <a:rPr lang="zh-TW" altLang="en-US" b="0" dirty="0" smtClean="0">
                  <a:solidFill>
                    <a:srgbClr val="000000"/>
                  </a:solidFill>
                  <a:latin typeface="Comic Sans MS" pitchFamily="66" charset="0"/>
                  <a:ea typeface="微軟正黑體" pitchFamily="34" charset="-120"/>
                </a:rPr>
                <a:t>概論</a:t>
              </a:r>
              <a:endParaRPr lang="en-US" altLang="zh-TW" b="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結論</a:t>
              </a:r>
              <a:endParaRPr lang="en-US" altLang="zh-TW" sz="1600" b="0" dirty="0">
                <a:solidFill>
                  <a:srgbClr val="000000"/>
                </a:solidFill>
                <a:latin typeface="Comic Sans MS" pitchFamily="66" charset="0"/>
                <a:ea typeface="微軟正黑體" pitchFamily="34" charset="-120"/>
              </a:endParaRPr>
            </a:p>
          </p:txBody>
        </p:sp>
        <p:sp>
          <p:nvSpPr>
            <p:cNvPr id="10" name="AutoShape 80"/>
            <p:cNvSpPr>
              <a:spLocks noChangeArrowheads="1"/>
            </p:cNvSpPr>
            <p:nvPr/>
          </p:nvSpPr>
          <p:spPr bwMode="gray">
            <a:xfrm>
              <a:off x="4860925" y="1970882"/>
              <a:ext cx="3352800" cy="4454631"/>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zh-TW" altLang="en-US"/>
            </a:p>
          </p:txBody>
        </p:sp>
        <p:sp>
          <p:nvSpPr>
            <p:cNvPr id="11" name="Text Box 81"/>
            <p:cNvSpPr txBox="1">
              <a:spLocks noChangeArrowheads="1"/>
            </p:cNvSpPr>
            <p:nvPr/>
          </p:nvSpPr>
          <p:spPr bwMode="gray">
            <a:xfrm>
              <a:off x="5600700" y="2075913"/>
              <a:ext cx="2590800" cy="4339650"/>
            </a:xfrm>
            <a:prstGeom prst="rect">
              <a:avLst/>
            </a:prstGeom>
            <a:noFill/>
            <a:ln w="9525" algn="ctr">
              <a:noFill/>
              <a:miter lim="800000"/>
              <a:headEnd/>
              <a:tailEnd/>
            </a:ln>
            <a:effectLst/>
          </p:spPr>
          <p:txBody>
            <a:bodyPr>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學習重點</a:t>
              </a:r>
              <a:endParaRPr lang="en-US" altLang="zh-TW" sz="240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B </a:t>
              </a:r>
              <a:r>
                <a:rPr lang="en-US" altLang="zh-TW" sz="1600" b="0" dirty="0" smtClean="0">
                  <a:solidFill>
                    <a:srgbClr val="000000"/>
                  </a:solidFill>
                  <a:latin typeface="Comic Sans MS" pitchFamily="66" charset="0"/>
                  <a:ea typeface="微軟正黑體" pitchFamily="34" charset="-120"/>
                </a:rPr>
                <a:t>to C </a:t>
              </a:r>
              <a:r>
                <a:rPr lang="zh-TW" altLang="en-US" sz="1600" b="0" dirty="0" smtClean="0">
                  <a:solidFill>
                    <a:srgbClr val="000000"/>
                  </a:solidFill>
                  <a:latin typeface="Comic Sans MS" pitchFamily="66" charset="0"/>
                  <a:ea typeface="微軟正黑體" pitchFamily="34" charset="-120"/>
                </a:rPr>
                <a:t>電子商務的定義</a:t>
              </a: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B </a:t>
              </a:r>
              <a:r>
                <a:rPr lang="en-US" altLang="zh-TW" sz="1600" b="0" dirty="0" smtClean="0">
                  <a:solidFill>
                    <a:srgbClr val="000000"/>
                  </a:solidFill>
                  <a:latin typeface="Comic Sans MS" pitchFamily="66" charset="0"/>
                  <a:ea typeface="微軟正黑體" pitchFamily="34" charset="-120"/>
                </a:rPr>
                <a:t>to C </a:t>
              </a:r>
              <a:r>
                <a:rPr lang="zh-TW" altLang="en-US" sz="1600" b="0" dirty="0" smtClean="0">
                  <a:solidFill>
                    <a:srgbClr val="000000"/>
                  </a:solidFill>
                  <a:latin typeface="Comic Sans MS" pitchFamily="66" charset="0"/>
                  <a:ea typeface="微軟正黑體" pitchFamily="34" charset="-120"/>
                </a:rPr>
                <a:t>電子商務的商業模式</a:t>
              </a: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B </a:t>
              </a:r>
              <a:r>
                <a:rPr lang="en-US" altLang="zh-TW" sz="1600" b="0" dirty="0" smtClean="0">
                  <a:solidFill>
                    <a:srgbClr val="000000"/>
                  </a:solidFill>
                  <a:latin typeface="Comic Sans MS" pitchFamily="66" charset="0"/>
                  <a:ea typeface="微軟正黑體" pitchFamily="34" charset="-120"/>
                </a:rPr>
                <a:t>to B </a:t>
              </a:r>
              <a:r>
                <a:rPr lang="zh-TW" altLang="en-US" sz="1600" b="0" dirty="0" smtClean="0">
                  <a:solidFill>
                    <a:srgbClr val="000000"/>
                  </a:solidFill>
                  <a:latin typeface="Comic Sans MS" pitchFamily="66" charset="0"/>
                  <a:ea typeface="微軟正黑體" pitchFamily="34" charset="-120"/>
                </a:rPr>
                <a:t>電子商務的定義與發展</a:t>
              </a: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B </a:t>
              </a:r>
              <a:r>
                <a:rPr lang="en-US" altLang="zh-TW" sz="1600" b="0" dirty="0" smtClean="0">
                  <a:solidFill>
                    <a:srgbClr val="000000"/>
                  </a:solidFill>
                  <a:latin typeface="Comic Sans MS" pitchFamily="66" charset="0"/>
                  <a:ea typeface="微軟正黑體" pitchFamily="34" charset="-120"/>
                </a:rPr>
                <a:t>to B </a:t>
              </a:r>
              <a:r>
                <a:rPr lang="zh-TW" altLang="en-US" sz="1600" b="0" dirty="0" smtClean="0">
                  <a:solidFill>
                    <a:srgbClr val="000000"/>
                  </a:solidFill>
                  <a:latin typeface="Comic Sans MS" pitchFamily="66" charset="0"/>
                  <a:ea typeface="微軟正黑體" pitchFamily="34" charset="-120"/>
                </a:rPr>
                <a:t>電子商務的交易模式</a:t>
              </a: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e-Hub </a:t>
              </a:r>
              <a:r>
                <a:rPr lang="zh-TW" altLang="en-US" sz="1600" b="0" dirty="0" smtClean="0">
                  <a:solidFill>
                    <a:srgbClr val="000000"/>
                  </a:solidFill>
                  <a:latin typeface="Comic Sans MS" pitchFamily="66" charset="0"/>
                  <a:ea typeface="微軟正黑體" pitchFamily="34" charset="-120"/>
                </a:rPr>
                <a:t>與協同商務</a:t>
              </a: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C </a:t>
              </a:r>
              <a:r>
                <a:rPr lang="en-US" altLang="zh-TW" sz="1600" b="0" dirty="0" smtClean="0">
                  <a:solidFill>
                    <a:srgbClr val="000000"/>
                  </a:solidFill>
                  <a:latin typeface="Comic Sans MS" pitchFamily="66" charset="0"/>
                  <a:ea typeface="微軟正黑體" pitchFamily="34" charset="-120"/>
                </a:rPr>
                <a:t>to C </a:t>
              </a:r>
              <a:r>
                <a:rPr lang="zh-TW" altLang="en-US" sz="1600" b="0" dirty="0" smtClean="0">
                  <a:solidFill>
                    <a:srgbClr val="000000"/>
                  </a:solidFill>
                  <a:latin typeface="Comic Sans MS" pitchFamily="66" charset="0"/>
                  <a:ea typeface="微軟正黑體" pitchFamily="34" charset="-120"/>
                </a:rPr>
                <a:t>電子商務的定義</a:t>
              </a:r>
            </a:p>
            <a:p>
              <a:pPr marL="185738" indent="-185738" algn="l" eaLnBrk="0" hangingPunct="0">
                <a:lnSpc>
                  <a:spcPct val="150000"/>
                </a:lnSpc>
                <a:buFont typeface="+mj-lt"/>
                <a:buAutoNum type="arabicPeriod"/>
              </a:pPr>
              <a:r>
                <a:rPr lang="en-US" altLang="zh-TW" sz="1600" b="0" dirty="0" smtClean="0">
                  <a:solidFill>
                    <a:srgbClr val="000000"/>
                  </a:solidFill>
                  <a:latin typeface="Comic Sans MS" pitchFamily="66" charset="0"/>
                  <a:ea typeface="微軟正黑體" pitchFamily="34" charset="-120"/>
                </a:rPr>
                <a:t>C </a:t>
              </a:r>
              <a:r>
                <a:rPr lang="en-US" altLang="zh-TW" sz="1600" b="0" dirty="0" smtClean="0">
                  <a:solidFill>
                    <a:srgbClr val="000000"/>
                  </a:solidFill>
                  <a:latin typeface="Comic Sans MS" pitchFamily="66" charset="0"/>
                  <a:ea typeface="微軟正黑體" pitchFamily="34" charset="-120"/>
                </a:rPr>
                <a:t>to C </a:t>
              </a:r>
              <a:r>
                <a:rPr lang="zh-TW" altLang="en-US" sz="1600" b="0" dirty="0" smtClean="0">
                  <a:solidFill>
                    <a:srgbClr val="000000"/>
                  </a:solidFill>
                  <a:latin typeface="Comic Sans MS" pitchFamily="66" charset="0"/>
                  <a:ea typeface="微軟正黑體" pitchFamily="34" charset="-120"/>
                </a:rPr>
                <a:t>電子商務的模式</a:t>
              </a:r>
              <a:endParaRPr lang="zh-TW" altLang="en-US" b="0" dirty="0" smtClean="0">
                <a:solidFill>
                  <a:srgbClr val="000000"/>
                </a:solidFill>
                <a:latin typeface="Comic Sans MS" pitchFamily="66" charset="0"/>
                <a:ea typeface="微軟正黑體" pitchFamily="34" charset="-120"/>
              </a:endParaRPr>
            </a:p>
          </p:txBody>
        </p:sp>
        <p:grpSp>
          <p:nvGrpSpPr>
            <p:cNvPr id="12" name="Group 82"/>
            <p:cNvGrpSpPr>
              <a:grpSpLocks/>
            </p:cNvGrpSpPr>
            <p:nvPr/>
          </p:nvGrpSpPr>
          <p:grpSpPr bwMode="auto">
            <a:xfrm>
              <a:off x="4838700" y="1132683"/>
              <a:ext cx="790575" cy="1976438"/>
              <a:chOff x="2880" y="1344"/>
              <a:chExt cx="498" cy="1245"/>
            </a:xfrm>
          </p:grpSpPr>
          <p:sp>
            <p:nvSpPr>
              <p:cNvPr id="13" name="Freeform 83"/>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4" name="Freeform 8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grpSp>
      <p:sp>
        <p:nvSpPr>
          <p:cNvPr id="18" name="日期版面配置區 17"/>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19" name="投影片編號版面配置區 18"/>
          <p:cNvSpPr>
            <a:spLocks noGrp="1"/>
          </p:cNvSpPr>
          <p:nvPr>
            <p:ph type="sldNum" sz="quarter" idx="12"/>
          </p:nvPr>
        </p:nvSpPr>
        <p:spPr/>
        <p:txBody>
          <a:bodyPr/>
          <a:lstStyle/>
          <a:p>
            <a:r>
              <a:rPr lang="en-US" altLang="zh-TW" smtClean="0"/>
              <a:t>3_</a:t>
            </a:r>
            <a:fld id="{DF49C1AB-E6DE-4E47-811A-A2F874E45F4E}" type="slidenum">
              <a:rPr lang="en-US" altLang="zh-TW" smtClean="0"/>
              <a:pPr/>
              <a:t>2</a:t>
            </a:fld>
            <a:endParaRPr lang="en-US" altLang="zh-TW" dirty="0"/>
          </a:p>
        </p:txBody>
      </p:sp>
      <p:sp>
        <p:nvSpPr>
          <p:cNvPr id="20" name="頁尾版面配置區 19"/>
          <p:cNvSpPr>
            <a:spLocks noGrp="1"/>
          </p:cNvSpPr>
          <p:nvPr>
            <p:ph type="ftr" sz="quarter" idx="11"/>
          </p:nvPr>
        </p:nvSpPr>
        <p:spPr/>
        <p:txBody>
          <a:bodyPr/>
          <a:lstStyle/>
          <a:p>
            <a:r>
              <a:rPr lang="zh-TW" altLang="en-US" smtClean="0"/>
              <a:t>電子商務─應用與科技發展</a:t>
            </a:r>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20</a:t>
            </a:fld>
            <a:endParaRPr lang="en-US" altLang="zh-TW" dirty="0"/>
          </a:p>
        </p:txBody>
      </p:sp>
      <p:pic>
        <p:nvPicPr>
          <p:cNvPr id="447490" name="Picture 2"/>
          <p:cNvPicPr>
            <a:picLocks noGrp="1" noChangeAspect="1" noChangeArrowheads="1"/>
          </p:cNvPicPr>
          <p:nvPr>
            <p:ph idx="1"/>
          </p:nvPr>
        </p:nvPicPr>
        <p:blipFill>
          <a:blip r:embed="rId2" cstate="print"/>
          <a:srcRect/>
          <a:stretch>
            <a:fillRect/>
          </a:stretch>
        </p:blipFill>
        <p:spPr bwMode="auto">
          <a:xfrm>
            <a:off x="2382971" y="1163638"/>
            <a:ext cx="5255946"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21</a:t>
            </a:fld>
            <a:endParaRPr lang="en-US" altLang="zh-TW" dirty="0"/>
          </a:p>
        </p:txBody>
      </p:sp>
      <p:pic>
        <p:nvPicPr>
          <p:cNvPr id="448514" name="Picture 2"/>
          <p:cNvPicPr>
            <a:picLocks noGrp="1" noChangeAspect="1" noChangeArrowheads="1"/>
          </p:cNvPicPr>
          <p:nvPr>
            <p:ph idx="1"/>
          </p:nvPr>
        </p:nvPicPr>
        <p:blipFill>
          <a:blip r:embed="rId2" cstate="print"/>
          <a:srcRect/>
          <a:stretch>
            <a:fillRect/>
          </a:stretch>
        </p:blipFill>
        <p:spPr bwMode="auto">
          <a:xfrm>
            <a:off x="2071535" y="1421547"/>
            <a:ext cx="5914711" cy="408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22</a:t>
            </a:fld>
            <a:endParaRPr lang="en-US" altLang="zh-TW" dirty="0"/>
          </a:p>
        </p:txBody>
      </p:sp>
      <p:pic>
        <p:nvPicPr>
          <p:cNvPr id="449538" name="Picture 2"/>
          <p:cNvPicPr>
            <a:picLocks noGrp="1" noChangeAspect="1" noChangeArrowheads="1"/>
          </p:cNvPicPr>
          <p:nvPr>
            <p:ph idx="1"/>
          </p:nvPr>
        </p:nvPicPr>
        <p:blipFill>
          <a:blip r:embed="rId2" cstate="print"/>
          <a:srcRect/>
          <a:stretch>
            <a:fillRect/>
          </a:stretch>
        </p:blipFill>
        <p:spPr bwMode="auto">
          <a:xfrm>
            <a:off x="1847083" y="1163638"/>
            <a:ext cx="6327722"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23</a:t>
            </a:fld>
            <a:endParaRPr lang="en-US" altLang="zh-TW" dirty="0"/>
          </a:p>
        </p:txBody>
      </p:sp>
      <p:pic>
        <p:nvPicPr>
          <p:cNvPr id="450562" name="Picture 2"/>
          <p:cNvPicPr>
            <a:picLocks noGrp="1" noChangeAspect="1" noChangeArrowheads="1"/>
          </p:cNvPicPr>
          <p:nvPr>
            <p:ph idx="1"/>
          </p:nvPr>
        </p:nvPicPr>
        <p:blipFill>
          <a:blip r:embed="rId2" cstate="print"/>
          <a:srcRect/>
          <a:stretch>
            <a:fillRect/>
          </a:stretch>
        </p:blipFill>
        <p:spPr bwMode="auto">
          <a:xfrm>
            <a:off x="1076550" y="1163638"/>
            <a:ext cx="7868788"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e-Hub </a:t>
            </a:r>
            <a:r>
              <a:rPr lang="zh-TW" altLang="en-US" dirty="0" smtClean="0"/>
              <a:t>與協同商務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24</a:t>
            </a:fld>
            <a:endParaRPr lang="en-US" altLang="zh-TW" dirty="0"/>
          </a:p>
        </p:txBody>
      </p:sp>
      <p:pic>
        <p:nvPicPr>
          <p:cNvPr id="451586" name="Picture 2"/>
          <p:cNvPicPr>
            <a:picLocks noGrp="1" noChangeAspect="1" noChangeArrowheads="1"/>
          </p:cNvPicPr>
          <p:nvPr>
            <p:ph idx="1"/>
          </p:nvPr>
        </p:nvPicPr>
        <p:blipFill>
          <a:blip r:embed="rId2" cstate="print"/>
          <a:srcRect/>
          <a:stretch>
            <a:fillRect/>
          </a:stretch>
        </p:blipFill>
        <p:spPr bwMode="auto">
          <a:xfrm>
            <a:off x="1510666" y="1163638"/>
            <a:ext cx="7000556"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3.3</a:t>
            </a:r>
            <a:r>
              <a:rPr lang="zh-TW" altLang="en-US" dirty="0" smtClean="0"/>
              <a:t> </a:t>
            </a:r>
            <a:r>
              <a:rPr lang="en-US" altLang="zh-TW" dirty="0" smtClean="0"/>
              <a:t>C </a:t>
            </a:r>
            <a:r>
              <a:rPr lang="en-US" altLang="zh-TW" dirty="0" smtClean="0"/>
              <a:t>to C </a:t>
            </a:r>
            <a:r>
              <a:rPr lang="zh-TW" altLang="en-US" dirty="0" smtClean="0"/>
              <a:t>電子商務概論</a:t>
            </a:r>
            <a:endParaRPr lang="zh-TW" altLang="en-US" dirty="0"/>
          </a:p>
        </p:txBody>
      </p:sp>
      <p:sp>
        <p:nvSpPr>
          <p:cNvPr id="3" name="內容版面配置區 2"/>
          <p:cNvSpPr>
            <a:spLocks noGrp="1"/>
          </p:cNvSpPr>
          <p:nvPr>
            <p:ph idx="1"/>
          </p:nvPr>
        </p:nvSpPr>
        <p:spPr/>
        <p:txBody>
          <a:bodyPr/>
          <a:lstStyle/>
          <a:p>
            <a:r>
              <a:rPr lang="en-US" altLang="zh-TW" dirty="0" smtClean="0"/>
              <a:t>C to C </a:t>
            </a:r>
            <a:r>
              <a:rPr lang="zh-TW" altLang="en-US" dirty="0" smtClean="0"/>
              <a:t>電子商務的</a:t>
            </a:r>
            <a:r>
              <a:rPr lang="zh-TW" altLang="en-US" dirty="0" smtClean="0"/>
              <a:t>定義</a:t>
            </a:r>
            <a:endParaRPr lang="en-US" altLang="zh-TW" dirty="0" smtClean="0"/>
          </a:p>
          <a:p>
            <a:pPr lvl="1"/>
            <a:r>
              <a:rPr lang="zh-TW" altLang="en-US" b="1" dirty="0" smtClean="0">
                <a:solidFill>
                  <a:schemeClr val="accent1"/>
                </a:solidFill>
              </a:rPr>
              <a:t>消費者對消費者 </a:t>
            </a:r>
            <a:r>
              <a:rPr lang="en-US" altLang="zh-TW" b="1" dirty="0" smtClean="0">
                <a:solidFill>
                  <a:schemeClr val="accent1"/>
                </a:solidFill>
              </a:rPr>
              <a:t>(Customer-to-Customer, C to C) </a:t>
            </a:r>
            <a:r>
              <a:rPr lang="zh-TW" altLang="en-US" dirty="0" smtClean="0"/>
              <a:t>電子商務是指</a:t>
            </a:r>
            <a:r>
              <a:rPr lang="zh-TW" altLang="en-US" dirty="0" smtClean="0"/>
              <a:t>買方與</a:t>
            </a:r>
            <a:r>
              <a:rPr lang="zh-TW" altLang="en-US" dirty="0" smtClean="0"/>
              <a:t>賣方都是消費者 </a:t>
            </a:r>
            <a:r>
              <a:rPr lang="en-US" altLang="zh-TW" dirty="0" smtClean="0"/>
              <a:t>(</a:t>
            </a:r>
            <a:r>
              <a:rPr lang="zh-TW" altLang="en-US" dirty="0" smtClean="0"/>
              <a:t>網路使用者</a:t>
            </a:r>
            <a:r>
              <a:rPr lang="en-US" altLang="zh-TW" dirty="0" smtClean="0"/>
              <a:t>)</a:t>
            </a:r>
            <a:r>
              <a:rPr lang="zh-TW" altLang="en-US" dirty="0" smtClean="0"/>
              <a:t>。</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25</a:t>
            </a:fld>
            <a:endParaRPr lang="en-US" altLang="zh-TW"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 to C </a:t>
            </a:r>
            <a:r>
              <a:rPr lang="zh-TW" altLang="en-US" dirty="0" smtClean="0"/>
              <a:t>電子商務的模式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一</a:t>
            </a:r>
            <a:r>
              <a:rPr lang="en-US" altLang="zh-TW" dirty="0" smtClean="0"/>
              <a:t>) </a:t>
            </a:r>
            <a:r>
              <a:rPr lang="zh-TW" altLang="en-US" dirty="0" smtClean="0"/>
              <a:t>交易模式</a:t>
            </a:r>
          </a:p>
          <a:p>
            <a:pPr lvl="1"/>
            <a:r>
              <a:rPr lang="en-US" altLang="zh-TW" dirty="0" smtClean="0"/>
              <a:t>C to C </a:t>
            </a:r>
            <a:r>
              <a:rPr lang="zh-TW" altLang="en-US" dirty="0" smtClean="0"/>
              <a:t>網路交易模式是指由網站提供使用平台，讓網路使用者販賣</a:t>
            </a:r>
            <a:r>
              <a:rPr lang="zh-TW" altLang="en-US" dirty="0" smtClean="0"/>
              <a:t>各式各樣商品的模式</a:t>
            </a:r>
            <a:endParaRPr lang="en-US" altLang="zh-TW" dirty="0" smtClean="0"/>
          </a:p>
          <a:p>
            <a:pPr lvl="1"/>
            <a:endParaRPr lang="en-US" altLang="zh-TW" dirty="0" smtClean="0"/>
          </a:p>
          <a:p>
            <a:pPr lvl="1"/>
            <a:r>
              <a:rPr lang="zh-TW" altLang="en-US" dirty="0" smtClean="0"/>
              <a:t>網路</a:t>
            </a:r>
            <a:r>
              <a:rPr lang="zh-TW" altLang="en-US" dirty="0" smtClean="0"/>
              <a:t>拍賣與以物易物的</a:t>
            </a:r>
            <a:r>
              <a:rPr lang="zh-TW" altLang="en-US" dirty="0" smtClean="0"/>
              <a:t>模式</a:t>
            </a:r>
            <a:endParaRPr lang="en-US" altLang="zh-TW" dirty="0" smtClean="0"/>
          </a:p>
          <a:p>
            <a:pPr marL="1371600" lvl="2" indent="-457200">
              <a:buFont typeface="+mj-lt"/>
              <a:buAutoNum type="arabicPeriod"/>
            </a:pPr>
            <a:r>
              <a:rPr lang="zh-TW" altLang="en-US" dirty="0" smtClean="0"/>
              <a:t>網路拍賣 </a:t>
            </a:r>
            <a:r>
              <a:rPr lang="en-US" altLang="zh-TW" dirty="0" smtClean="0"/>
              <a:t>(Online Auction)</a:t>
            </a:r>
          </a:p>
          <a:p>
            <a:pPr marL="1371600" lvl="2" indent="-457200">
              <a:buFont typeface="+mj-lt"/>
              <a:buAutoNum type="arabicPeriod"/>
            </a:pPr>
            <a:r>
              <a:rPr lang="zh-TW" altLang="en-US" dirty="0" smtClean="0"/>
              <a:t>以</a:t>
            </a:r>
            <a:r>
              <a:rPr lang="zh-TW" altLang="en-US" dirty="0" smtClean="0"/>
              <a:t>物易物 </a:t>
            </a:r>
            <a:r>
              <a:rPr lang="en-US" altLang="zh-TW" dirty="0" smtClean="0"/>
              <a:t>(Product Exchange)</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26</a:t>
            </a:fld>
            <a:endParaRPr lang="en-US" altLang="zh-TW"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 to C </a:t>
            </a:r>
            <a:r>
              <a:rPr lang="zh-TW" altLang="en-US" dirty="0" smtClean="0"/>
              <a:t>電子商務的模式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27</a:t>
            </a:fld>
            <a:endParaRPr lang="en-US" altLang="zh-TW" dirty="0"/>
          </a:p>
        </p:txBody>
      </p:sp>
      <p:pic>
        <p:nvPicPr>
          <p:cNvPr id="9" name="Picture 2"/>
          <p:cNvPicPr>
            <a:picLocks noGrp="1" noChangeAspect="1" noChangeArrowheads="1"/>
          </p:cNvPicPr>
          <p:nvPr>
            <p:ph idx="1"/>
          </p:nvPr>
        </p:nvPicPr>
        <p:blipFill>
          <a:blip r:embed="rId2" cstate="print"/>
          <a:srcRect/>
          <a:stretch>
            <a:fillRect/>
          </a:stretch>
        </p:blipFill>
        <p:spPr bwMode="auto">
          <a:xfrm>
            <a:off x="1150983" y="163513"/>
            <a:ext cx="7719921" cy="6361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0"/>
          <p:cNvSpPr>
            <a:spLocks noGrp="1"/>
          </p:cNvSpPr>
          <p:nvPr>
            <p:ph type="title"/>
          </p:nvPr>
        </p:nvSpPr>
        <p:spPr/>
        <p:txBody>
          <a:bodyPr/>
          <a:lstStyle/>
          <a:p>
            <a:r>
              <a:rPr lang="en-US" altLang="zh-TW" dirty="0" smtClean="0"/>
              <a:t>C to C </a:t>
            </a:r>
            <a:r>
              <a:rPr lang="zh-TW" altLang="en-US" dirty="0" smtClean="0"/>
              <a:t>電子商務的模式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虛擬社群</a:t>
            </a:r>
          </a:p>
          <a:p>
            <a:pPr lvl="1"/>
            <a:r>
              <a:rPr lang="zh-TW" altLang="en-US" b="1" dirty="0" smtClean="0">
                <a:solidFill>
                  <a:schemeClr val="accent1"/>
                </a:solidFill>
              </a:rPr>
              <a:t>虛擬社群 </a:t>
            </a:r>
            <a:r>
              <a:rPr lang="en-US" altLang="zh-TW" b="1" dirty="0" smtClean="0">
                <a:solidFill>
                  <a:schemeClr val="accent1"/>
                </a:solidFill>
              </a:rPr>
              <a:t>(Virtual Communities) </a:t>
            </a:r>
            <a:r>
              <a:rPr lang="zh-TW" altLang="en-US" dirty="0" smtClean="0"/>
              <a:t>是指一群藉由電腦網路進行溝通的使用者，以會員為基礎所成立的團體，彼此之間視為朋友一般，分享個人的知識、經驗或關懷</a:t>
            </a:r>
            <a:endParaRPr lang="en-US" altLang="zh-TW" dirty="0" smtClean="0"/>
          </a:p>
          <a:p>
            <a:pPr lvl="1"/>
            <a:r>
              <a:rPr lang="zh-TW" altLang="en-US" dirty="0" smtClean="0"/>
              <a:t>虛擬社群互動的基礎分為下列四大項的基本需求</a:t>
            </a:r>
            <a:endParaRPr lang="en-US" altLang="zh-TW" dirty="0" smtClean="0"/>
          </a:p>
          <a:p>
            <a:pPr marL="1371600" lvl="2" indent="-457200">
              <a:buFont typeface="+mj-lt"/>
              <a:buAutoNum type="arabicPeriod"/>
            </a:pPr>
            <a:r>
              <a:rPr lang="zh-TW" altLang="en-US" dirty="0" smtClean="0"/>
              <a:t>興趣 </a:t>
            </a:r>
            <a:r>
              <a:rPr lang="en-US" altLang="zh-TW" dirty="0" smtClean="0"/>
              <a:t>(Interest)</a:t>
            </a:r>
          </a:p>
          <a:p>
            <a:pPr marL="1371600" lvl="2" indent="-457200">
              <a:buFont typeface="+mj-lt"/>
              <a:buAutoNum type="arabicPeriod"/>
            </a:pPr>
            <a:r>
              <a:rPr lang="zh-TW" altLang="en-US" dirty="0" smtClean="0"/>
              <a:t>人際關係 </a:t>
            </a:r>
            <a:r>
              <a:rPr lang="en-US" altLang="zh-TW" dirty="0" smtClean="0"/>
              <a:t>(Personal Relationship)</a:t>
            </a:r>
          </a:p>
          <a:p>
            <a:pPr marL="1371600" lvl="2" indent="-457200">
              <a:buFont typeface="+mj-lt"/>
              <a:buAutoNum type="arabicPeriod"/>
            </a:pPr>
            <a:r>
              <a:rPr lang="zh-TW" altLang="en-US" dirty="0" smtClean="0"/>
              <a:t>幻想 </a:t>
            </a:r>
            <a:r>
              <a:rPr lang="en-US" altLang="zh-TW" dirty="0" smtClean="0"/>
              <a:t>(Fantasy)</a:t>
            </a:r>
          </a:p>
          <a:p>
            <a:pPr marL="1371600" lvl="2" indent="-457200">
              <a:buFont typeface="+mj-lt"/>
              <a:buAutoNum type="arabicPeriod"/>
            </a:pPr>
            <a:r>
              <a:rPr lang="zh-TW" altLang="en-US" dirty="0" smtClean="0"/>
              <a:t>交易 </a:t>
            </a:r>
            <a:r>
              <a:rPr lang="en-US" altLang="zh-TW" dirty="0" smtClean="0"/>
              <a:t>(Transaction)</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28</a:t>
            </a:fld>
            <a:endParaRPr lang="en-US" altLang="zh-TW"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 to C </a:t>
            </a:r>
            <a:r>
              <a:rPr lang="zh-TW" altLang="en-US" dirty="0" smtClean="0"/>
              <a:t>電子商務的模式</a:t>
            </a:r>
            <a:endParaRPr lang="zh-TW" altLang="en-US" dirty="0"/>
          </a:p>
        </p:txBody>
      </p:sp>
      <p:sp>
        <p:nvSpPr>
          <p:cNvPr id="3" name="內容版面配置區 2"/>
          <p:cNvSpPr>
            <a:spLocks noGrp="1"/>
          </p:cNvSpPr>
          <p:nvPr>
            <p:ph idx="1"/>
          </p:nvPr>
        </p:nvSpPr>
        <p:spPr/>
        <p:txBody>
          <a:bodyPr/>
          <a:lstStyle/>
          <a:p>
            <a:r>
              <a:rPr lang="zh-TW" altLang="en-US" dirty="0" smtClean="0"/>
              <a:t>社群經營大多是由以下四個方向與</a:t>
            </a:r>
            <a:r>
              <a:rPr lang="zh-TW" altLang="en-US" dirty="0" smtClean="0"/>
              <a:t>模式出發</a:t>
            </a:r>
            <a:endParaRPr lang="en-US" altLang="zh-TW" dirty="0" smtClean="0"/>
          </a:p>
          <a:p>
            <a:pPr marL="971550" lvl="1" indent="-514350">
              <a:buFont typeface="+mj-lt"/>
              <a:buAutoNum type="arabicPeriod"/>
            </a:pPr>
            <a:r>
              <a:rPr lang="zh-TW" altLang="en-US" dirty="0" smtClean="0"/>
              <a:t>創造價值 </a:t>
            </a:r>
            <a:r>
              <a:rPr lang="en-US" altLang="zh-TW" dirty="0" smtClean="0"/>
              <a:t>(Value Creation</a:t>
            </a:r>
            <a:r>
              <a:rPr lang="en-US" altLang="zh-TW" dirty="0" smtClean="0"/>
              <a:t>)</a:t>
            </a:r>
          </a:p>
          <a:p>
            <a:pPr marL="971550" lvl="1" indent="-514350">
              <a:buFont typeface="+mj-lt"/>
              <a:buAutoNum type="arabicPeriod"/>
            </a:pPr>
            <a:r>
              <a:rPr lang="zh-TW" altLang="en-US" dirty="0" smtClean="0"/>
              <a:t>交流管道 </a:t>
            </a:r>
            <a:r>
              <a:rPr lang="en-US" altLang="zh-TW" dirty="0" smtClean="0"/>
              <a:t>(Exchange Way</a:t>
            </a:r>
            <a:r>
              <a:rPr lang="en-US" altLang="zh-TW" dirty="0" smtClean="0"/>
              <a:t>)</a:t>
            </a:r>
          </a:p>
          <a:p>
            <a:pPr marL="971550" lvl="1" indent="-514350">
              <a:buFont typeface="+mj-lt"/>
              <a:buAutoNum type="arabicPeriod"/>
            </a:pPr>
            <a:r>
              <a:rPr lang="zh-TW" altLang="en-US" dirty="0" smtClean="0"/>
              <a:t>交易</a:t>
            </a:r>
            <a:r>
              <a:rPr lang="zh-TW" altLang="en-US" dirty="0" smtClean="0"/>
              <a:t>機制 </a:t>
            </a:r>
            <a:r>
              <a:rPr lang="en-US" altLang="zh-TW" dirty="0" smtClean="0"/>
              <a:t>(Transaction Model</a:t>
            </a:r>
            <a:r>
              <a:rPr lang="en-US" altLang="zh-TW" dirty="0" smtClean="0"/>
              <a:t>)</a:t>
            </a:r>
          </a:p>
          <a:p>
            <a:pPr marL="971550" lvl="1" indent="-514350">
              <a:buFont typeface="+mj-lt"/>
              <a:buAutoNum type="arabicPeriod"/>
            </a:pPr>
            <a:r>
              <a:rPr lang="zh-TW" altLang="en-US" dirty="0" smtClean="0"/>
              <a:t>策略夥伴 </a:t>
            </a:r>
            <a:r>
              <a:rPr lang="en-US" altLang="zh-TW" dirty="0" smtClean="0"/>
              <a:t>(Partner)</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29</a:t>
            </a:fld>
            <a:endParaRPr lang="en-US" altLang="zh-TW"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3.1</a:t>
            </a:r>
            <a:r>
              <a:rPr lang="zh-TW" altLang="en-US" dirty="0" smtClean="0"/>
              <a:t> </a:t>
            </a:r>
            <a:r>
              <a:rPr lang="en-US" altLang="zh-TW" dirty="0" smtClean="0"/>
              <a:t>B </a:t>
            </a:r>
            <a:r>
              <a:rPr lang="en-US" altLang="zh-TW" dirty="0" smtClean="0"/>
              <a:t>to C </a:t>
            </a:r>
            <a:r>
              <a:rPr lang="zh-TW" altLang="en-US" dirty="0" smtClean="0"/>
              <a:t>電子商務概論</a:t>
            </a:r>
            <a:endParaRPr lang="zh-TW" altLang="en-US" dirty="0"/>
          </a:p>
        </p:txBody>
      </p:sp>
      <p:sp>
        <p:nvSpPr>
          <p:cNvPr id="3" name="內容版面配置區 2"/>
          <p:cNvSpPr>
            <a:spLocks noGrp="1"/>
          </p:cNvSpPr>
          <p:nvPr>
            <p:ph idx="1"/>
          </p:nvPr>
        </p:nvSpPr>
        <p:spPr/>
        <p:txBody>
          <a:bodyPr/>
          <a:lstStyle/>
          <a:p>
            <a:r>
              <a:rPr lang="en-US" altLang="zh-TW" dirty="0" smtClean="0"/>
              <a:t>B </a:t>
            </a:r>
            <a:r>
              <a:rPr lang="en-US" altLang="zh-TW" dirty="0" smtClean="0"/>
              <a:t>to C </a:t>
            </a:r>
            <a:r>
              <a:rPr lang="zh-TW" altLang="en-US" dirty="0" smtClean="0"/>
              <a:t>電子商務的</a:t>
            </a:r>
            <a:r>
              <a:rPr lang="zh-TW" altLang="en-US" dirty="0" smtClean="0"/>
              <a:t>定義</a:t>
            </a:r>
            <a:endParaRPr lang="en-US" altLang="zh-TW" dirty="0" smtClean="0"/>
          </a:p>
          <a:p>
            <a:pPr lvl="1"/>
            <a:r>
              <a:rPr lang="zh-TW" altLang="en-US" dirty="0" smtClean="0"/>
              <a:t>透過網路的</a:t>
            </a:r>
            <a:r>
              <a:rPr lang="zh-TW" altLang="en-US" dirty="0" smtClean="0"/>
              <a:t>連結</a:t>
            </a:r>
            <a:r>
              <a:rPr lang="zh-TW" altLang="en-US" dirty="0" smtClean="0"/>
              <a:t>，將可使實體銷售轉變為</a:t>
            </a:r>
            <a:r>
              <a:rPr lang="zh-TW" altLang="en-US" b="1" dirty="0" smtClean="0">
                <a:solidFill>
                  <a:schemeClr val="accent1"/>
                </a:solidFill>
              </a:rPr>
              <a:t>電子化銷售 </a:t>
            </a:r>
            <a:r>
              <a:rPr lang="en-US" altLang="zh-TW" b="1" dirty="0" smtClean="0">
                <a:solidFill>
                  <a:schemeClr val="accent1"/>
                </a:solidFill>
              </a:rPr>
              <a:t>(Electronic Retailing)</a:t>
            </a:r>
            <a:r>
              <a:rPr lang="zh-TW" altLang="en-US" dirty="0" smtClean="0"/>
              <a:t>，讓業者可更</a:t>
            </a:r>
            <a:r>
              <a:rPr lang="zh-TW" altLang="en-US" dirty="0" smtClean="0"/>
              <a:t>直接</a:t>
            </a:r>
            <a:r>
              <a:rPr lang="zh-TW" altLang="en-US" dirty="0" smtClean="0"/>
              <a:t>地將產品銷售給消費者，此種經由網路讓銷售業者將產品或服務銷售給</a:t>
            </a:r>
            <a:r>
              <a:rPr lang="zh-TW" altLang="en-US" dirty="0" smtClean="0"/>
              <a:t>消費者</a:t>
            </a:r>
            <a:r>
              <a:rPr lang="zh-TW" altLang="en-US" dirty="0" smtClean="0"/>
              <a:t>的商務行為，稱為 </a:t>
            </a:r>
            <a:r>
              <a:rPr lang="en-US" altLang="zh-TW" dirty="0" smtClean="0"/>
              <a:t>B to C </a:t>
            </a:r>
            <a:r>
              <a:rPr lang="zh-TW" altLang="en-US" dirty="0" smtClean="0"/>
              <a:t>電子商務。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 to C </a:t>
            </a:r>
            <a:r>
              <a:rPr lang="zh-TW" altLang="en-US" dirty="0" smtClean="0"/>
              <a:t>電子商務的模式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三</a:t>
            </a:r>
            <a:r>
              <a:rPr lang="en-US" altLang="zh-TW" dirty="0" smtClean="0"/>
              <a:t>) </a:t>
            </a:r>
            <a:r>
              <a:rPr lang="zh-TW" altLang="en-US" dirty="0" smtClean="0"/>
              <a:t>虛擬社群的建立</a:t>
            </a:r>
            <a:r>
              <a:rPr lang="zh-TW" altLang="en-US" dirty="0" smtClean="0"/>
              <a:t>管道</a:t>
            </a:r>
            <a:endParaRPr lang="en-US" altLang="zh-TW" dirty="0" smtClean="0"/>
          </a:p>
          <a:p>
            <a:pPr marL="971550" lvl="1" indent="-514350">
              <a:buFont typeface="+mj-lt"/>
              <a:buAutoNum type="arabicPeriod"/>
            </a:pPr>
            <a:r>
              <a:rPr lang="zh-TW" altLang="en-US" dirty="0" smtClean="0"/>
              <a:t>部落</a:t>
            </a:r>
            <a:r>
              <a:rPr lang="zh-TW" altLang="en-US" dirty="0" smtClean="0"/>
              <a:t>格</a:t>
            </a:r>
            <a:endParaRPr lang="en-US" altLang="zh-TW" dirty="0" smtClean="0"/>
          </a:p>
          <a:p>
            <a:pPr marL="971550" lvl="1" indent="-514350">
              <a:buFont typeface="+mj-lt"/>
              <a:buAutoNum type="arabicPeriod"/>
            </a:pPr>
            <a:r>
              <a:rPr lang="zh-TW" altLang="en-US" dirty="0" smtClean="0"/>
              <a:t>論壇</a:t>
            </a:r>
            <a:r>
              <a:rPr lang="zh-TW" altLang="en-US" dirty="0" smtClean="0"/>
              <a:t>分享</a:t>
            </a:r>
            <a:endParaRPr lang="en-US" altLang="zh-TW" dirty="0" smtClean="0"/>
          </a:p>
          <a:p>
            <a:pPr marL="971550" lvl="1" indent="-514350">
              <a:buFont typeface="+mj-lt"/>
              <a:buAutoNum type="arabicPeriod"/>
            </a:pPr>
            <a:r>
              <a:rPr lang="zh-TW" altLang="en-US" dirty="0" smtClean="0"/>
              <a:t>社群網站</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30</a:t>
            </a:fld>
            <a:endParaRPr lang="en-US" altLang="zh-TW"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 to C </a:t>
            </a:r>
            <a:r>
              <a:rPr lang="zh-TW" altLang="en-US" dirty="0" smtClean="0"/>
              <a:t>電子商務的模式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31</a:t>
            </a:fld>
            <a:endParaRPr lang="en-US" altLang="zh-TW" dirty="0"/>
          </a:p>
        </p:txBody>
      </p:sp>
      <p:pic>
        <p:nvPicPr>
          <p:cNvPr id="453634" name="Picture 2"/>
          <p:cNvPicPr>
            <a:picLocks noGrp="1" noChangeAspect="1" noChangeArrowheads="1"/>
          </p:cNvPicPr>
          <p:nvPr>
            <p:ph idx="1"/>
          </p:nvPr>
        </p:nvPicPr>
        <p:blipFill>
          <a:blip r:embed="rId2" cstate="print"/>
          <a:srcRect/>
          <a:stretch>
            <a:fillRect/>
          </a:stretch>
        </p:blipFill>
        <p:spPr bwMode="auto">
          <a:xfrm>
            <a:off x="1030288" y="1564822"/>
            <a:ext cx="7961312" cy="3667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1" name="WordArt 491"/>
          <p:cNvSpPr>
            <a:spLocks noChangeArrowheads="1" noChangeShapeType="1" noTextEdit="1"/>
          </p:cNvSpPr>
          <p:nvPr/>
        </p:nvSpPr>
        <p:spPr bwMode="gray">
          <a:xfrm>
            <a:off x="3556000" y="1739900"/>
            <a:ext cx="5222875" cy="746125"/>
          </a:xfrm>
          <a:prstGeom prst="rect">
            <a:avLst/>
          </a:prstGeom>
        </p:spPr>
        <p:txBody>
          <a:bodyPr wrap="none" fromWordArt="1">
            <a:prstTxWarp prst="textPlain">
              <a:avLst>
                <a:gd name="adj" fmla="val 50125"/>
              </a:avLst>
            </a:prstTxWarp>
          </a:bodyPr>
          <a:lstStyle/>
          <a:p>
            <a:r>
              <a:rPr lang="en-US" altLang="zh-TW"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rPr>
              <a:t>Thank You!</a:t>
            </a:r>
            <a:endParaRPr lang="zh-TW" altLang="en-US"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091"/>
                                        </p:tgtEl>
                                        <p:attrNameLst>
                                          <p:attrName>style.visibility</p:attrName>
                                        </p:attrNameLst>
                                      </p:cBhvr>
                                      <p:to>
                                        <p:strVal val="visible"/>
                                      </p:to>
                                    </p:set>
                                    <p:animEffect transition="in" filter="fade">
                                      <p:cBhvr>
                                        <p:cTn id="7" dur="2000"/>
                                        <p:tgtEl>
                                          <p:spTgt spid="2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C </a:t>
            </a:r>
            <a:r>
              <a:rPr lang="zh-TW" altLang="en-US" dirty="0" smtClean="0"/>
              <a:t>電子商務的</a:t>
            </a:r>
            <a:r>
              <a:rPr lang="zh-TW" altLang="en-US" dirty="0" smtClean="0"/>
              <a:t>定義</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4</a:t>
            </a:fld>
            <a:endParaRPr lang="en-US" altLang="zh-TW" dirty="0"/>
          </a:p>
        </p:txBody>
      </p:sp>
      <p:pic>
        <p:nvPicPr>
          <p:cNvPr id="438274"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1030288" y="901524"/>
            <a:ext cx="7961312" cy="57748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C </a:t>
            </a:r>
            <a:r>
              <a:rPr lang="zh-TW" altLang="en-US" dirty="0" smtClean="0"/>
              <a:t>電子商務的</a:t>
            </a:r>
            <a:r>
              <a:rPr lang="zh-TW" altLang="en-US" dirty="0" smtClean="0"/>
              <a:t>定義</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5</a:t>
            </a:fld>
            <a:endParaRPr lang="en-US" altLang="zh-TW" dirty="0"/>
          </a:p>
        </p:txBody>
      </p:sp>
      <p:pic>
        <p:nvPicPr>
          <p:cNvPr id="439298" name="Picture 2"/>
          <p:cNvPicPr>
            <a:picLocks noGrp="1" noChangeAspect="1" noChangeArrowheads="1"/>
          </p:cNvPicPr>
          <p:nvPr>
            <p:ph idx="1"/>
          </p:nvPr>
        </p:nvPicPr>
        <p:blipFill>
          <a:blip r:embed="rId2" cstate="print"/>
          <a:srcRect/>
          <a:stretch>
            <a:fillRect/>
          </a:stretch>
        </p:blipFill>
        <p:spPr bwMode="auto">
          <a:xfrm>
            <a:off x="1030288" y="1287419"/>
            <a:ext cx="7961312" cy="43802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C </a:t>
            </a:r>
            <a:r>
              <a:rPr lang="zh-TW" altLang="en-US" dirty="0" smtClean="0"/>
              <a:t>電子商務的商業模式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一</a:t>
            </a:r>
            <a:r>
              <a:rPr lang="en-US" altLang="zh-TW" dirty="0" smtClean="0"/>
              <a:t>) </a:t>
            </a:r>
            <a:r>
              <a:rPr lang="zh-TW" altLang="en-US" dirty="0" smtClean="0"/>
              <a:t>入口網站</a:t>
            </a:r>
          </a:p>
          <a:p>
            <a:pPr lvl="1"/>
            <a:r>
              <a:rPr lang="zh-TW" altLang="en-US" dirty="0" smtClean="0"/>
              <a:t>入口網站的英文為 “</a:t>
            </a:r>
            <a:r>
              <a:rPr lang="en-US" altLang="zh-TW" dirty="0" smtClean="0"/>
              <a:t>Internet Portal”</a:t>
            </a:r>
            <a:r>
              <a:rPr lang="zh-TW" altLang="en-US" dirty="0" smtClean="0"/>
              <a:t>，其中 “</a:t>
            </a:r>
            <a:r>
              <a:rPr lang="en-US" altLang="zh-TW" dirty="0" smtClean="0"/>
              <a:t>Portal” </a:t>
            </a:r>
            <a:r>
              <a:rPr lang="zh-TW" altLang="en-US" dirty="0" smtClean="0"/>
              <a:t>的原意為港口，</a:t>
            </a:r>
            <a:r>
              <a:rPr lang="zh-TW" altLang="en-US" dirty="0" smtClean="0"/>
              <a:t>代表入口</a:t>
            </a:r>
            <a:r>
              <a:rPr lang="zh-TW" altLang="en-US" dirty="0" smtClean="0"/>
              <a:t>網站就像港口一樣，可讓旅客獲取所需。</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6</a:t>
            </a:fld>
            <a:endParaRPr lang="en-US" altLang="zh-TW" dirty="0"/>
          </a:p>
        </p:txBody>
      </p:sp>
      <p:pic>
        <p:nvPicPr>
          <p:cNvPr id="7" name="Picture 2"/>
          <p:cNvPicPr>
            <a:picLocks noChangeAspect="1" noChangeArrowheads="1"/>
          </p:cNvPicPr>
          <p:nvPr/>
        </p:nvPicPr>
        <p:blipFill>
          <a:blip r:embed="rId2" cstate="print"/>
          <a:srcRect/>
          <a:stretch>
            <a:fillRect/>
          </a:stretch>
        </p:blipFill>
        <p:spPr bwMode="auto">
          <a:xfrm>
            <a:off x="3304747" y="3161394"/>
            <a:ext cx="3627393" cy="33632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C </a:t>
            </a:r>
            <a:r>
              <a:rPr lang="zh-TW" altLang="en-US" dirty="0" smtClean="0"/>
              <a:t>電子商務的商業模式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7</a:t>
            </a:fld>
            <a:endParaRPr lang="en-US" altLang="zh-TW" dirty="0"/>
          </a:p>
        </p:txBody>
      </p:sp>
      <p:sp>
        <p:nvSpPr>
          <p:cNvPr id="8" name="內容版面配置區 7"/>
          <p:cNvSpPr>
            <a:spLocks noGrp="1"/>
          </p:cNvSpPr>
          <p:nvPr>
            <p:ph idx="1"/>
          </p:nvPr>
        </p:nvSpPr>
        <p:spPr/>
        <p:txBody>
          <a:bodyPr/>
          <a:lstStyle/>
          <a:p>
            <a:r>
              <a:rPr lang="zh-TW" altLang="en-US" dirty="0" smtClean="0"/>
              <a:t>入口網站的五種經營</a:t>
            </a:r>
            <a:r>
              <a:rPr lang="zh-TW" altLang="en-US" dirty="0" smtClean="0"/>
              <a:t>模式</a:t>
            </a:r>
            <a:endParaRPr lang="en-US" altLang="zh-TW" dirty="0" smtClean="0"/>
          </a:p>
          <a:p>
            <a:pPr marL="971550" lvl="1" indent="-514350">
              <a:buFont typeface="+mj-lt"/>
              <a:buAutoNum type="arabicPeriod"/>
            </a:pPr>
            <a:r>
              <a:rPr lang="zh-TW" altLang="en-US" dirty="0" smtClean="0"/>
              <a:t>整合</a:t>
            </a:r>
            <a:r>
              <a:rPr lang="zh-TW" altLang="en-US" dirty="0" smtClean="0"/>
              <a:t>所有的服務 </a:t>
            </a:r>
            <a:r>
              <a:rPr lang="en-US" altLang="zh-TW" dirty="0" smtClean="0"/>
              <a:t>(Integration</a:t>
            </a:r>
            <a:r>
              <a:rPr lang="en-US" altLang="zh-TW" dirty="0" smtClean="0"/>
              <a:t>)</a:t>
            </a:r>
          </a:p>
          <a:p>
            <a:pPr marL="971550" lvl="1" indent="-514350">
              <a:buFont typeface="+mj-lt"/>
              <a:buAutoNum type="arabicPeriod"/>
            </a:pPr>
            <a:r>
              <a:rPr lang="zh-TW" altLang="en-US" dirty="0" smtClean="0"/>
              <a:t>提供</a:t>
            </a:r>
            <a:r>
              <a:rPr lang="zh-TW" altLang="en-US" dirty="0" smtClean="0"/>
              <a:t>專業化平台 </a:t>
            </a:r>
            <a:r>
              <a:rPr lang="en-US" altLang="zh-TW" dirty="0" smtClean="0"/>
              <a:t>(Professional</a:t>
            </a:r>
            <a:r>
              <a:rPr lang="en-US" altLang="zh-TW" dirty="0" smtClean="0"/>
              <a:t>)</a:t>
            </a:r>
          </a:p>
          <a:p>
            <a:pPr marL="971550" lvl="1" indent="-514350">
              <a:buFont typeface="+mj-lt"/>
              <a:buAutoNum type="arabicPeriod"/>
            </a:pPr>
            <a:r>
              <a:rPr lang="zh-TW" altLang="en-US" dirty="0" smtClean="0"/>
              <a:t>發展</a:t>
            </a:r>
            <a:r>
              <a:rPr lang="zh-TW" altLang="en-US" dirty="0" smtClean="0"/>
              <a:t>個人化服務 </a:t>
            </a:r>
            <a:r>
              <a:rPr lang="en-US" altLang="zh-TW" dirty="0" smtClean="0"/>
              <a:t>(Personal Service</a:t>
            </a:r>
            <a:r>
              <a:rPr lang="en-US" altLang="zh-TW" dirty="0" smtClean="0"/>
              <a:t>)</a:t>
            </a:r>
          </a:p>
          <a:p>
            <a:pPr marL="971550" lvl="1" indent="-514350">
              <a:buFont typeface="+mj-lt"/>
              <a:buAutoNum type="arabicPeriod"/>
            </a:pPr>
            <a:r>
              <a:rPr lang="zh-TW" altLang="en-US" dirty="0" smtClean="0"/>
              <a:t>多</a:t>
            </a:r>
            <a:r>
              <a:rPr lang="zh-TW" altLang="en-US" dirty="0" smtClean="0"/>
              <a:t>品牌策略 </a:t>
            </a:r>
            <a:r>
              <a:rPr lang="en-US" altLang="zh-TW" dirty="0" smtClean="0"/>
              <a:t>(Multi-brand Strategy</a:t>
            </a:r>
            <a:r>
              <a:rPr lang="en-US" altLang="zh-TW" dirty="0" smtClean="0"/>
              <a:t>)</a:t>
            </a:r>
          </a:p>
          <a:p>
            <a:pPr marL="971550" lvl="1" indent="-514350">
              <a:buFont typeface="+mj-lt"/>
              <a:buAutoNum type="arabicPeriod"/>
            </a:pPr>
            <a:r>
              <a:rPr lang="zh-TW" altLang="en-US" dirty="0" smtClean="0"/>
              <a:t>網路</a:t>
            </a:r>
            <a:r>
              <a:rPr lang="zh-TW" altLang="en-US" dirty="0" smtClean="0"/>
              <a:t>交易策略 </a:t>
            </a:r>
            <a:r>
              <a:rPr lang="en-US" altLang="zh-TW" dirty="0" smtClean="0"/>
              <a:t>(Online Transaction Strategy)</a:t>
            </a: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 to C </a:t>
            </a:r>
            <a:r>
              <a:rPr lang="zh-TW" altLang="en-US" dirty="0" smtClean="0"/>
              <a:t>電子商務的商業模式</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網路交易</a:t>
            </a:r>
          </a:p>
          <a:p>
            <a:pPr lvl="1"/>
            <a:r>
              <a:rPr lang="zh-TW" altLang="en-US" dirty="0" smtClean="0"/>
              <a:t>越來越多的企業開始嘗試透過網路來進行銷售，期望能藉此獲得更高</a:t>
            </a:r>
            <a:r>
              <a:rPr lang="zh-TW" altLang="en-US" dirty="0" smtClean="0"/>
              <a:t>的利潤</a:t>
            </a:r>
            <a:endParaRPr lang="en-US" altLang="zh-TW" dirty="0" smtClean="0"/>
          </a:p>
          <a:p>
            <a:pPr lvl="1"/>
            <a:r>
              <a:rPr lang="en-US" altLang="zh-TW" dirty="0" smtClean="0"/>
              <a:t>B</a:t>
            </a:r>
            <a:r>
              <a:rPr lang="zh-TW" altLang="en-US" dirty="0" smtClean="0"/>
              <a:t> </a:t>
            </a:r>
            <a:r>
              <a:rPr lang="en-US" altLang="zh-TW" dirty="0" smtClean="0"/>
              <a:t>to</a:t>
            </a:r>
            <a:r>
              <a:rPr lang="zh-TW" altLang="en-US" dirty="0" smtClean="0"/>
              <a:t> </a:t>
            </a:r>
            <a:r>
              <a:rPr lang="en-US" altLang="zh-TW" dirty="0" smtClean="0"/>
              <a:t>C </a:t>
            </a:r>
            <a:r>
              <a:rPr lang="zh-TW" altLang="en-US" dirty="0" smtClean="0"/>
              <a:t>網站要跨入網路交易市場通常可選擇三個不同的角色，包括銷售通路</a:t>
            </a:r>
            <a:r>
              <a:rPr lang="zh-TW" altLang="en-US" dirty="0" smtClean="0"/>
              <a:t>者</a:t>
            </a:r>
            <a:r>
              <a:rPr lang="en-US" altLang="zh-TW" dirty="0" smtClean="0"/>
              <a:t>(Sales Chain)</a:t>
            </a:r>
            <a:r>
              <a:rPr lang="zh-TW" altLang="en-US" dirty="0" smtClean="0"/>
              <a:t>、市場</a:t>
            </a:r>
            <a:r>
              <a:rPr lang="zh-TW" altLang="en-US" dirty="0" smtClean="0"/>
              <a:t>製造</a:t>
            </a:r>
            <a:r>
              <a:rPr lang="zh-TW" altLang="en-US" dirty="0" smtClean="0"/>
              <a:t>者</a:t>
            </a:r>
            <a:r>
              <a:rPr lang="en-US" altLang="zh-TW" dirty="0" smtClean="0"/>
              <a:t>(Business Manufacture)</a:t>
            </a:r>
            <a:r>
              <a:rPr lang="zh-TW" altLang="en-US" dirty="0" smtClean="0"/>
              <a:t>與</a:t>
            </a:r>
            <a:r>
              <a:rPr lang="zh-TW" altLang="en-US" dirty="0" smtClean="0"/>
              <a:t>交易服務</a:t>
            </a:r>
            <a:r>
              <a:rPr lang="zh-TW" altLang="en-US" dirty="0" smtClean="0"/>
              <a:t>者</a:t>
            </a:r>
            <a:r>
              <a:rPr lang="en-US" altLang="zh-TW" dirty="0" smtClean="0"/>
              <a:t>(Transaction Service)</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8</a:t>
            </a:fld>
            <a:endParaRPr lang="en-US" altLang="zh-TW"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3_</a:t>
            </a:r>
            <a:fld id="{DF49C1AB-E6DE-4E47-811A-A2F874E45F4E}" type="slidenum">
              <a:rPr lang="en-US" altLang="zh-TW" smtClean="0"/>
              <a:pPr/>
              <a:t>9</a:t>
            </a:fld>
            <a:endParaRPr lang="en-US" altLang="zh-TW" dirty="0"/>
          </a:p>
        </p:txBody>
      </p:sp>
      <p:pic>
        <p:nvPicPr>
          <p:cNvPr id="441346" name="Picture 2"/>
          <p:cNvPicPr>
            <a:picLocks noGrp="1" noChangeAspect="1" noChangeArrowheads="1"/>
          </p:cNvPicPr>
          <p:nvPr>
            <p:ph idx="1"/>
          </p:nvPr>
        </p:nvPicPr>
        <p:blipFill>
          <a:blip r:embed="rId2" cstate="print"/>
          <a:srcRect/>
          <a:stretch>
            <a:fillRect/>
          </a:stretch>
        </p:blipFill>
        <p:spPr bwMode="auto">
          <a:xfrm>
            <a:off x="1262195" y="247650"/>
            <a:ext cx="7497498" cy="627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電子商務">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電子商務</Template>
  <TotalTime>213</TotalTime>
  <Words>1184</Words>
  <Application>Microsoft Office PowerPoint</Application>
  <PresentationFormat>如螢幕大小 (4:3)</PresentationFormat>
  <Paragraphs>189</Paragraphs>
  <Slides>32</Slides>
  <Notes>0</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電子商務</vt:lpstr>
      <vt:lpstr>第 3 章</vt:lpstr>
      <vt:lpstr>電子商務的應用</vt:lpstr>
      <vt:lpstr>3.1 B to C 電子商務概論</vt:lpstr>
      <vt:lpstr>B to C 電子商務的定義</vt:lpstr>
      <vt:lpstr>B to C 電子商務的定義</vt:lpstr>
      <vt:lpstr>B to C 電子商務的商業模式</vt:lpstr>
      <vt:lpstr>B to C 電子商務的商業模式</vt:lpstr>
      <vt:lpstr>B to C 電子商務的商業模式</vt:lpstr>
      <vt:lpstr>投影片 9</vt:lpstr>
      <vt:lpstr>3.2 B to B 電子商務概論</vt:lpstr>
      <vt:lpstr>投影片 11</vt:lpstr>
      <vt:lpstr>投影片 12</vt:lpstr>
      <vt:lpstr>B to B 電子商務的定義與發展</vt:lpstr>
      <vt:lpstr>B to B 電子商務的交易模式</vt:lpstr>
      <vt:lpstr>B to B 電子商務的交易模式</vt:lpstr>
      <vt:lpstr>B to B 電子商務的交易模式</vt:lpstr>
      <vt:lpstr>B to B 電子商務的交易模式</vt:lpstr>
      <vt:lpstr>e-Hub 與協同商務</vt:lpstr>
      <vt:lpstr>e-Hub 與協同商務</vt:lpstr>
      <vt:lpstr>e-Hub 與協同商務</vt:lpstr>
      <vt:lpstr>e-Hub 與協同商務</vt:lpstr>
      <vt:lpstr>e-Hub 與協同商務</vt:lpstr>
      <vt:lpstr>e-Hub 與協同商務</vt:lpstr>
      <vt:lpstr>e-Hub 與協同商務</vt:lpstr>
      <vt:lpstr>3.3 C to C 電子商務概論</vt:lpstr>
      <vt:lpstr>C to C 電子商務的模式</vt:lpstr>
      <vt:lpstr>C to C 電子商務的模式</vt:lpstr>
      <vt:lpstr>C to C 電子商務的模式</vt:lpstr>
      <vt:lpstr>C to C 電子商務的模式</vt:lpstr>
      <vt:lpstr>C to C 電子商務的模式</vt:lpstr>
      <vt:lpstr>C to C 電子商務的模式</vt:lpstr>
      <vt:lpstr>投影片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1 章</dc:title>
  <dc:creator>Fenny Lee</dc:creator>
  <cp:lastModifiedBy>Fenny Lee</cp:lastModifiedBy>
  <cp:revision>19</cp:revision>
  <dcterms:created xsi:type="dcterms:W3CDTF">2015-12-30T02:26:08Z</dcterms:created>
  <dcterms:modified xsi:type="dcterms:W3CDTF">2015-12-30T05:59:32Z</dcterms:modified>
</cp:coreProperties>
</file>