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434" r:id="rId2"/>
    <p:sldId id="450" r:id="rId3"/>
    <p:sldId id="451" r:id="rId4"/>
    <p:sldId id="452" r:id="rId5"/>
    <p:sldId id="453" r:id="rId6"/>
    <p:sldId id="454" r:id="rId7"/>
    <p:sldId id="455" r:id="rId8"/>
    <p:sldId id="458" r:id="rId9"/>
    <p:sldId id="457" r:id="rId10"/>
    <p:sldId id="460" r:id="rId11"/>
    <p:sldId id="459" r:id="rId12"/>
    <p:sldId id="456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7" r:id="rId29"/>
    <p:sldId id="476" r:id="rId30"/>
    <p:sldId id="276" r:id="rId31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7" d="100"/>
          <a:sy n="7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4_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4_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  <p:bldP spid="150989" grpId="0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 smtClean="0"/>
              <a:t>電子商務的金流</a:t>
            </a:r>
            <a:r>
              <a:rPr lang="zh-TW" altLang="en-US" dirty="0" smtClean="0"/>
              <a:t>與</a:t>
            </a:r>
            <a:r>
              <a:rPr lang="zh-TW" altLang="en-US" dirty="0" smtClean="0"/>
              <a:t>安全機制</a:t>
            </a:r>
            <a:endParaRPr lang="zh-TW" altLang="en-US" dirty="0"/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4</a:t>
            </a:r>
            <a:r>
              <a:rPr lang="zh-TW" altLang="en-US" dirty="0" smtClean="0"/>
              <a:t> </a:t>
            </a:r>
            <a:r>
              <a:rPr lang="zh-TW" altLang="en-US" dirty="0" smtClean="0"/>
              <a:t>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信用卡式付款系統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/>
            <a:r>
              <a:rPr lang="zh-TW" altLang="en-US" dirty="0" smtClean="0"/>
              <a:t>信用卡式付款</a:t>
            </a:r>
            <a:r>
              <a:rPr lang="zh-TW" altLang="en-US" dirty="0" smtClean="0"/>
              <a:t>系統的應用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機械</a:t>
            </a:r>
            <a:r>
              <a:rPr lang="zh-TW" altLang="en-US" dirty="0" smtClean="0"/>
              <a:t>式複印信用卡交易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磁條式信用卡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晶片式信用卡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網路信用卡交易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行動</a:t>
            </a:r>
            <a:r>
              <a:rPr lang="zh-TW" altLang="en-US" dirty="0" smtClean="0"/>
              <a:t>支付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Apple Pay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Tokenization</a:t>
            </a:r>
          </a:p>
          <a:p>
            <a:pPr lvl="2"/>
            <a:r>
              <a:rPr lang="zh-TW" altLang="en-US" dirty="0" smtClean="0"/>
              <a:t>主要利用</a:t>
            </a:r>
            <a:r>
              <a:rPr lang="zh-TW" altLang="en-US" dirty="0" smtClean="0">
                <a:solidFill>
                  <a:schemeClr val="accent1"/>
                </a:solidFill>
              </a:rPr>
              <a:t>序號 </a:t>
            </a:r>
            <a:r>
              <a:rPr lang="en-US" altLang="zh-TW" dirty="0" smtClean="0">
                <a:solidFill>
                  <a:schemeClr val="accent1"/>
                </a:solidFill>
              </a:rPr>
              <a:t>(Token) </a:t>
            </a:r>
            <a:r>
              <a:rPr lang="zh-TW" altLang="en-US" dirty="0" smtClean="0"/>
              <a:t>來取代傳統的信用卡</a:t>
            </a:r>
            <a:r>
              <a:rPr lang="zh-TW" altLang="en-US" dirty="0" smtClean="0"/>
              <a:t>號碼</a:t>
            </a:r>
            <a:r>
              <a:rPr lang="zh-TW" altLang="en-US" dirty="0" smtClean="0"/>
              <a:t>，讓使用者藉由序號來交易，故此模式又稱為 </a:t>
            </a:r>
            <a:r>
              <a:rPr lang="en-US" altLang="zh-TW" dirty="0" smtClean="0"/>
              <a:t>Tokenization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信用卡式付款系統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pic>
        <p:nvPicPr>
          <p:cNvPr id="441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526277"/>
            <a:ext cx="7961312" cy="39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4.2</a:t>
            </a:r>
            <a:r>
              <a:rPr lang="zh-TW" altLang="en-US" dirty="0" smtClean="0"/>
              <a:t> 電子</a:t>
            </a:r>
            <a:r>
              <a:rPr lang="zh-TW" altLang="en-US" dirty="0" smtClean="0"/>
              <a:t>付款系統的內涵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第三方支付的</a:t>
            </a:r>
            <a:r>
              <a:rPr lang="zh-TW" altLang="en-US" dirty="0" smtClean="0"/>
              <a:t>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第三方支付，顧名思義，是由具有金流處理實力與信譽保障的獨立</a:t>
            </a:r>
            <a:r>
              <a:rPr lang="zh-TW" altLang="en-US" dirty="0" smtClean="0"/>
              <a:t>機構</a:t>
            </a:r>
            <a:r>
              <a:rPr lang="zh-TW" altLang="en-US" dirty="0" smtClean="0"/>
              <a:t>，先與各大銀行簽約取得支付結算系統介面的授權，來提供買方、賣方</a:t>
            </a:r>
            <a:r>
              <a:rPr lang="zh-TW" altLang="en-US" dirty="0" smtClean="0"/>
              <a:t>交易</a:t>
            </a:r>
            <a:r>
              <a:rPr lang="zh-TW" altLang="en-US" dirty="0" smtClean="0"/>
              <a:t>時的支付結算平台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第三方支付的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pic>
        <p:nvPicPr>
          <p:cNvPr id="442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089" y="1398339"/>
            <a:ext cx="6869242" cy="41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第三方支付的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pic>
        <p:nvPicPr>
          <p:cNvPr id="443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47899"/>
            <a:ext cx="7961312" cy="464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第三方支付的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第三方支付</a:t>
            </a:r>
            <a:r>
              <a:rPr lang="zh-TW" altLang="en-US" dirty="0" smtClean="0"/>
              <a:t>平台</a:t>
            </a:r>
            <a:r>
              <a:rPr lang="zh-TW" altLang="en-US" dirty="0" smtClean="0"/>
              <a:t>的益處：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付款</a:t>
            </a:r>
            <a:r>
              <a:rPr lang="zh-TW" altLang="en-US" dirty="0" smtClean="0"/>
              <a:t>方式</a:t>
            </a:r>
            <a:r>
              <a:rPr lang="zh-TW" altLang="en-US" dirty="0" smtClean="0"/>
              <a:t>多樣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約束</a:t>
            </a:r>
            <a:r>
              <a:rPr lang="zh-TW" altLang="en-US" dirty="0" smtClean="0"/>
              <a:t>交易</a:t>
            </a:r>
            <a:r>
              <a:rPr lang="zh-TW" altLang="en-US" dirty="0" smtClean="0"/>
              <a:t>流程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交易</a:t>
            </a:r>
            <a:r>
              <a:rPr lang="zh-TW" altLang="en-US" dirty="0" smtClean="0"/>
              <a:t>保障管道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</a:t>
            </a:r>
            <a:r>
              <a:rPr lang="zh-TW" altLang="en-US" dirty="0" smtClean="0"/>
              <a:t>支付的發展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行動支付主要利用的技術是</a:t>
            </a:r>
            <a:r>
              <a:rPr lang="zh-TW" altLang="en-US" dirty="0" smtClean="0">
                <a:solidFill>
                  <a:schemeClr val="accent1"/>
                </a:solidFill>
              </a:rPr>
              <a:t>近場通訊 </a:t>
            </a:r>
            <a:r>
              <a:rPr lang="en-US" altLang="zh-TW" dirty="0" smtClean="0">
                <a:solidFill>
                  <a:schemeClr val="accent1"/>
                </a:solidFill>
              </a:rPr>
              <a:t>(Near Field Communication</a:t>
            </a:r>
            <a:r>
              <a:rPr lang="en-US" altLang="zh-TW" dirty="0" smtClean="0">
                <a:solidFill>
                  <a:schemeClr val="accent1"/>
                </a:solidFill>
              </a:rPr>
              <a:t>,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NFC</a:t>
            </a:r>
            <a:r>
              <a:rPr lang="en-US" altLang="zh-TW" dirty="0" smtClean="0">
                <a:solidFill>
                  <a:schemeClr val="accent1"/>
                </a:solidFill>
              </a:rPr>
              <a:t>)</a:t>
            </a:r>
            <a:r>
              <a:rPr lang="zh-TW" altLang="en-US" dirty="0" smtClean="0"/>
              <a:t>，這是一種短距離的高頻無線通訊技術，建構在非接觸式射頻</a:t>
            </a:r>
            <a:r>
              <a:rPr lang="zh-TW" altLang="en-US" dirty="0" smtClean="0"/>
              <a:t>辨識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RFID</a:t>
            </a:r>
            <a:r>
              <a:rPr lang="en-US" altLang="zh-TW" dirty="0" smtClean="0"/>
              <a:t>) </a:t>
            </a:r>
            <a:r>
              <a:rPr lang="zh-TW" altLang="en-US" dirty="0" smtClean="0"/>
              <a:t>技術上，讓電子裝置之間進行非接觸式點對點資料傳輸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行動支付的發展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 </a:t>
            </a:r>
            <a:r>
              <a:rPr lang="zh-TW" altLang="en-US" dirty="0" smtClean="0"/>
              <a:t>行動支付的</a:t>
            </a:r>
            <a:r>
              <a:rPr lang="zh-TW" altLang="en-US" dirty="0" smtClean="0"/>
              <a:t>特點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行動支付主要應用在交易金額較小的</a:t>
            </a:r>
            <a:r>
              <a:rPr lang="zh-TW" altLang="en-US" dirty="0" smtClean="0"/>
              <a:t>情況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移動性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便利性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即時</a:t>
            </a:r>
            <a:r>
              <a:rPr lang="zh-TW" altLang="en-US" dirty="0" smtClean="0"/>
              <a:t>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行動支付的發展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 </a:t>
            </a:r>
            <a:r>
              <a:rPr lang="zh-TW" altLang="en-US" dirty="0" smtClean="0"/>
              <a:t>行動支付的可能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行動裝置的數量與</a:t>
            </a:r>
            <a:r>
              <a:rPr lang="zh-TW" altLang="en-US" dirty="0" smtClean="0"/>
              <a:t>串連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行動支付的附加</a:t>
            </a:r>
            <a:r>
              <a:rPr lang="zh-TW" altLang="en-US" dirty="0" smtClean="0"/>
              <a:t>價值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行動支付的信任度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4.3</a:t>
            </a:r>
            <a:r>
              <a:rPr lang="zh-TW" altLang="en-US" dirty="0" smtClean="0"/>
              <a:t> 網路</a:t>
            </a:r>
            <a:r>
              <a:rPr lang="zh-TW" altLang="en-US" dirty="0" smtClean="0"/>
              <a:t>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網路安全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駭客</a:t>
            </a:r>
            <a:r>
              <a:rPr lang="zh-TW" altLang="en-US" dirty="0" smtClean="0"/>
              <a:t>攻擊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e-mail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Blog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err="1" smtClean="0"/>
              <a:t>Facebook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WWW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電子商務的金流與安全</a:t>
            </a:r>
            <a:r>
              <a:rPr lang="zh-TW" altLang="en-US" dirty="0" smtClean="0"/>
              <a:t>機制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333500" y="1132683"/>
            <a:ext cx="6880225" cy="5292830"/>
            <a:chOff x="1333500" y="1132683"/>
            <a:chExt cx="6880225" cy="5292830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15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電子付款系統的概念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電子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付款系統的內涵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網路安全</a:t>
              </a:r>
              <a:endParaRPr lang="en-US" altLang="zh-TW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5600700" y="2075913"/>
              <a:ext cx="2590800" cy="35548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代幣式付款系統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信用卡式付款系統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第三方支付的概念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行動支付的發展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5.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網路安全問題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6.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網路使用的觀念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7.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提高網路安全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性</a:t>
              </a:r>
              <a:endParaRPr lang="zh-TW" altLang="en-US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網路使用的觀念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資料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資料是在網路上最容易被駭客覬覦的東西，許多駭客入侵電腦的目的</a:t>
            </a:r>
            <a:r>
              <a:rPr lang="zh-TW" altLang="en-US" dirty="0" smtClean="0"/>
              <a:t>也是</a:t>
            </a:r>
            <a:r>
              <a:rPr lang="zh-TW" altLang="en-US" dirty="0" smtClean="0"/>
              <a:t>為了要取得電腦中的資料，其可以分為</a:t>
            </a:r>
            <a:r>
              <a:rPr lang="zh-TW" altLang="en-US" dirty="0" smtClean="0">
                <a:solidFill>
                  <a:schemeClr val="accent1"/>
                </a:solidFill>
              </a:rPr>
              <a:t>機密性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chemeClr val="accent1"/>
                </a:solidFill>
              </a:rPr>
              <a:t>完整性</a:t>
            </a:r>
            <a:r>
              <a:rPr lang="zh-TW" altLang="en-US" dirty="0" smtClean="0"/>
              <a:t>兩</a:t>
            </a:r>
            <a:r>
              <a:rPr lang="zh-TW" altLang="en-US" dirty="0" smtClean="0"/>
              <a:t>類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資源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身分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網路使用的觀念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444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78327"/>
            <a:ext cx="7961312" cy="330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 </a:t>
            </a:r>
            <a:r>
              <a:rPr lang="zh-TW" altLang="en-US" dirty="0" smtClean="0"/>
              <a:t>防火牆</a:t>
            </a:r>
          </a:p>
          <a:p>
            <a:pPr lvl="1"/>
            <a:r>
              <a:rPr lang="en-US" altLang="zh-TW" dirty="0" smtClean="0"/>
              <a:t>Internet </a:t>
            </a:r>
            <a:r>
              <a:rPr lang="zh-TW" altLang="en-US" dirty="0" smtClean="0"/>
              <a:t>上的防火牆</a:t>
            </a:r>
            <a:r>
              <a:rPr lang="en-US" altLang="zh-TW" dirty="0" smtClean="0"/>
              <a:t>17</a:t>
            </a:r>
            <a:r>
              <a:rPr lang="zh-TW" altLang="en-US" dirty="0" smtClean="0"/>
              <a:t>功能類似古代城堡的護城河，用來防止由外部</a:t>
            </a:r>
            <a:r>
              <a:rPr lang="zh-TW" altLang="en-US" dirty="0" smtClean="0"/>
              <a:t>無法信任</a:t>
            </a:r>
            <a:r>
              <a:rPr lang="zh-TW" altLang="en-US" dirty="0" smtClean="0"/>
              <a:t>的網路 </a:t>
            </a:r>
            <a:r>
              <a:rPr lang="en-US" altLang="zh-TW" dirty="0" smtClean="0"/>
              <a:t>(Internet) </a:t>
            </a:r>
            <a:r>
              <a:rPr lang="zh-TW" altLang="en-US" dirty="0" smtClean="0"/>
              <a:t>使用者進入信任的網路 </a:t>
            </a:r>
            <a:r>
              <a:rPr lang="en-US" altLang="zh-TW" dirty="0" smtClean="0"/>
              <a:t>(Intranet)</a:t>
            </a:r>
            <a:r>
              <a:rPr lang="zh-TW" altLang="en-US" dirty="0" smtClean="0"/>
              <a:t>，以保護內部網路的</a:t>
            </a:r>
            <a:r>
              <a:rPr lang="zh-TW" altLang="en-US" dirty="0" smtClean="0"/>
              <a:t>安全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23</a:t>
            </a:fld>
            <a:endParaRPr lang="en-US" altLang="zh-TW" dirty="0"/>
          </a:p>
        </p:txBody>
      </p:sp>
      <p:pic>
        <p:nvPicPr>
          <p:cNvPr id="445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74770"/>
            <a:ext cx="7961312" cy="43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24</a:t>
            </a:fld>
            <a:endParaRPr lang="en-US" altLang="zh-TW" dirty="0"/>
          </a:p>
        </p:txBody>
      </p:sp>
      <p:pic>
        <p:nvPicPr>
          <p:cNvPr id="446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83761"/>
            <a:ext cx="7961312" cy="39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 </a:t>
            </a:r>
            <a:r>
              <a:rPr lang="zh-TW" altLang="en-US" dirty="0" smtClean="0"/>
              <a:t>防毒軟體</a:t>
            </a:r>
          </a:p>
          <a:p>
            <a:pPr lvl="1"/>
            <a:r>
              <a:rPr lang="zh-TW" altLang="en-US" dirty="0" smtClean="0"/>
              <a:t>所謂防毒軟體就是防止電腦病毒入侵的一種</a:t>
            </a:r>
            <a:r>
              <a:rPr lang="zh-TW" altLang="en-US" smtClean="0"/>
              <a:t>軟體</a:t>
            </a:r>
            <a:r>
              <a:rPr lang="zh-TW" altLang="en-US" smtClean="0"/>
              <a:t>程式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 </a:t>
            </a:r>
            <a:r>
              <a:rPr lang="zh-TW" altLang="en-US" dirty="0" smtClean="0"/>
              <a:t>加密</a:t>
            </a:r>
            <a:r>
              <a:rPr lang="zh-TW" altLang="en-US" dirty="0" smtClean="0"/>
              <a:t>保護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加密保護的方式包括私有金鑰及公開金鑰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 </a:t>
            </a:r>
            <a:r>
              <a:rPr lang="zh-TW" altLang="en-US" dirty="0" smtClean="0"/>
              <a:t>加密保護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accent1"/>
                </a:solidFill>
              </a:rPr>
              <a:t>私有</a:t>
            </a:r>
            <a:r>
              <a:rPr lang="zh-TW" altLang="en-US" b="1" dirty="0" smtClean="0">
                <a:solidFill>
                  <a:schemeClr val="accent1"/>
                </a:solidFill>
              </a:rPr>
              <a:t>金鑰 </a:t>
            </a:r>
            <a:r>
              <a:rPr lang="en-US" altLang="zh-TW" b="1" dirty="0" smtClean="0">
                <a:solidFill>
                  <a:schemeClr val="accent1"/>
                </a:solidFill>
              </a:rPr>
              <a:t>(Secret Key)</a:t>
            </a:r>
          </a:p>
          <a:p>
            <a:pPr lvl="2"/>
            <a:r>
              <a:rPr lang="zh-TW" altLang="en-US" dirty="0" smtClean="0"/>
              <a:t>私有金鑰加密法又稱為對稱式加密法或傳統加密法，其特色是加密或</a:t>
            </a:r>
            <a:r>
              <a:rPr lang="zh-TW" altLang="en-US" dirty="0" smtClean="0"/>
              <a:t>解密</a:t>
            </a:r>
            <a:r>
              <a:rPr lang="zh-TW" altLang="en-US" dirty="0" smtClean="0"/>
              <a:t>時必須使用同一把金鑰，明文經此演算法與一組金鑰加密後產生密文，</a:t>
            </a:r>
            <a:r>
              <a:rPr lang="zh-TW" altLang="en-US" dirty="0" smtClean="0"/>
              <a:t>其長度</a:t>
            </a:r>
            <a:r>
              <a:rPr lang="zh-TW" altLang="en-US" dirty="0" smtClean="0"/>
              <a:t>約略與明文的相近，且須使用同一把金鑰才能將密文轉換成明文</a:t>
            </a:r>
            <a:r>
              <a:rPr lang="zh-TW" altLang="en-US" dirty="0" smtClean="0"/>
              <a:t>。</a:t>
            </a:r>
          </a:p>
          <a:p>
            <a:pPr marL="914400" lvl="1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chemeClr val="accent1"/>
                </a:solidFill>
              </a:rPr>
              <a:t>公開金鑰 </a:t>
            </a:r>
            <a:r>
              <a:rPr lang="en-US" altLang="zh-TW" b="1" dirty="0" smtClean="0">
                <a:solidFill>
                  <a:schemeClr val="accent1"/>
                </a:solidFill>
              </a:rPr>
              <a:t>(Public Key)</a:t>
            </a:r>
          </a:p>
          <a:p>
            <a:pPr lvl="2"/>
            <a:r>
              <a:rPr lang="zh-TW" altLang="en-US" dirty="0" smtClean="0"/>
              <a:t>又稱非對稱式加密法，其特色是加密和解密時使用兩組不同的金鑰，這兩組金鑰是成對的，一組是公開金鑰，另一組是私有金鑰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27</a:t>
            </a:fld>
            <a:endParaRPr lang="en-US" altLang="zh-TW" dirty="0"/>
          </a:p>
        </p:txBody>
      </p:sp>
      <p:pic>
        <p:nvPicPr>
          <p:cNvPr id="447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638" y="1336633"/>
            <a:ext cx="5634767" cy="43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28</a:t>
            </a:fld>
            <a:endParaRPr lang="en-US" altLang="zh-TW" dirty="0"/>
          </a:p>
        </p:txBody>
      </p:sp>
      <p:pic>
        <p:nvPicPr>
          <p:cNvPr id="448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30" y="1348989"/>
            <a:ext cx="554736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提高網路安全性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加解密系統的四大功能：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確實</a:t>
            </a:r>
            <a:r>
              <a:rPr lang="zh-TW" altLang="en-US" dirty="0" smtClean="0"/>
              <a:t>性 </a:t>
            </a:r>
            <a:r>
              <a:rPr lang="en-US" altLang="zh-TW" dirty="0" smtClean="0"/>
              <a:t>(Authentication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機密性 </a:t>
            </a:r>
            <a:r>
              <a:rPr lang="en-US" altLang="zh-TW" dirty="0" smtClean="0"/>
              <a:t>(Confidentiality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完整性 </a:t>
            </a:r>
            <a:r>
              <a:rPr lang="en-US" altLang="zh-TW" dirty="0" smtClean="0"/>
              <a:t>(Integrity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不可否認性 </a:t>
            </a:r>
            <a:r>
              <a:rPr lang="en-US" altLang="zh-TW" dirty="0" smtClean="0"/>
              <a:t>(Non-repudiation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29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4.1</a:t>
            </a:r>
            <a:r>
              <a:rPr lang="zh-TW" altLang="en-US" dirty="0" smtClean="0"/>
              <a:t> 電子</a:t>
            </a:r>
            <a:r>
              <a:rPr lang="zh-TW" altLang="en-US" dirty="0" smtClean="0"/>
              <a:t>付款系統的概念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電子付款 </a:t>
            </a:r>
            <a:r>
              <a:rPr lang="en-US" altLang="zh-TW" dirty="0" smtClean="0">
                <a:solidFill>
                  <a:schemeClr val="accent1"/>
                </a:solidFill>
              </a:rPr>
              <a:t>(Electronic Payment) </a:t>
            </a:r>
            <a:r>
              <a:rPr lang="zh-TW" altLang="en-US" dirty="0" smtClean="0"/>
              <a:t>是指在網路、電腦的環境下，經由</a:t>
            </a:r>
            <a:r>
              <a:rPr lang="zh-TW" altLang="en-US" dirty="0" smtClean="0"/>
              <a:t>數位資料</a:t>
            </a:r>
            <a:r>
              <a:rPr lang="zh-TW" altLang="en-US" dirty="0" smtClean="0"/>
              <a:t>的交換與第三方的認證來完成付款的過程，藉此取代傳統貨幣的交易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電子付款系統的概念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pic>
        <p:nvPicPr>
          <p:cNvPr id="438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137189"/>
            <a:ext cx="7961312" cy="46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電子付款系統的概念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439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818" y="1163638"/>
            <a:ext cx="752625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電子付款系統的概念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</a:t>
            </a:r>
            <a:r>
              <a:rPr lang="zh-TW" altLang="en-US" dirty="0" smtClean="0"/>
              <a:t>構電子</a:t>
            </a:r>
            <a:r>
              <a:rPr lang="zh-TW" altLang="en-US" dirty="0" smtClean="0"/>
              <a:t>付款系統，需要加入不同的</a:t>
            </a:r>
            <a:r>
              <a:rPr lang="zh-TW" altLang="en-US" dirty="0" smtClean="0"/>
              <a:t>角色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買方 </a:t>
            </a:r>
            <a:r>
              <a:rPr lang="en-US" altLang="zh-TW" dirty="0" smtClean="0"/>
              <a:t>(</a:t>
            </a:r>
            <a:r>
              <a:rPr lang="en-US" altLang="zh-TW" dirty="0" smtClean="0"/>
              <a:t>Buyer)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賣方 </a:t>
            </a:r>
            <a:r>
              <a:rPr lang="en-US" altLang="zh-TW" dirty="0" smtClean="0"/>
              <a:t>(Seller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發卡</a:t>
            </a:r>
            <a:r>
              <a:rPr lang="zh-TW" altLang="en-US" dirty="0" smtClean="0"/>
              <a:t>銀行 </a:t>
            </a:r>
            <a:r>
              <a:rPr lang="en-US" altLang="zh-TW" dirty="0" smtClean="0"/>
              <a:t>(Issuer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收</a:t>
            </a:r>
            <a:r>
              <a:rPr lang="zh-TW" altLang="en-US" dirty="0" smtClean="0"/>
              <a:t>單銀行 </a:t>
            </a:r>
            <a:r>
              <a:rPr lang="en-US" altLang="zh-TW" dirty="0" smtClean="0"/>
              <a:t>(Acquirer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公正</a:t>
            </a:r>
            <a:r>
              <a:rPr lang="zh-TW" altLang="en-US" dirty="0" smtClean="0"/>
              <a:t>第三者 </a:t>
            </a:r>
            <a:r>
              <a:rPr lang="en-US" altLang="zh-TW" dirty="0" smtClean="0"/>
              <a:t>(Trusted Third Party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認證</a:t>
            </a:r>
            <a:r>
              <a:rPr lang="zh-TW" altLang="en-US" dirty="0" smtClean="0"/>
              <a:t>中心 </a:t>
            </a:r>
            <a:r>
              <a:rPr lang="en-US" altLang="zh-TW" dirty="0" smtClean="0"/>
              <a:t>(Certificate Authorities)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代幣式付款系統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代幣式付款系統模擬傳統的付款方式，將貨幣轉為數位</a:t>
            </a:r>
            <a:r>
              <a:rPr lang="zh-TW" altLang="en-US" dirty="0" smtClean="0"/>
              <a:t>形式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電子現金 </a:t>
            </a:r>
            <a:r>
              <a:rPr lang="en-US" altLang="zh-TW" dirty="0" smtClean="0"/>
              <a:t>(e-Cash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電子支票 </a:t>
            </a:r>
            <a:r>
              <a:rPr lang="en-US" altLang="zh-TW" dirty="0" smtClean="0"/>
              <a:t>(e-Check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智慧卡 </a:t>
            </a:r>
            <a:r>
              <a:rPr lang="en-US" altLang="zh-TW" dirty="0" smtClean="0"/>
              <a:t>(Smart Card</a:t>
            </a:r>
            <a:r>
              <a:rPr lang="en-US" altLang="zh-TW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儲</a:t>
            </a:r>
            <a:r>
              <a:rPr lang="zh-TW" altLang="en-US" dirty="0" smtClean="0"/>
              <a:t>值卡 </a:t>
            </a:r>
            <a:r>
              <a:rPr lang="en-US" altLang="zh-TW" dirty="0" smtClean="0"/>
              <a:t>(Stored-value Card)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代幣式付款系統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288" y="1406162"/>
            <a:ext cx="7961312" cy="48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信用卡式付款系統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信用卡是一種非現金的交易方式，由銀行或信用卡公司依照申請者的</a:t>
            </a:r>
            <a:r>
              <a:rPr lang="zh-TW" altLang="en-US" dirty="0" smtClean="0"/>
              <a:t>財力</a:t>
            </a:r>
            <a:r>
              <a:rPr lang="zh-TW" altLang="en-US" dirty="0" smtClean="0"/>
              <a:t>核發刷卡的</a:t>
            </a:r>
            <a:r>
              <a:rPr lang="zh-TW" altLang="en-US" dirty="0" smtClean="0"/>
              <a:t>額度</a:t>
            </a:r>
            <a:endParaRPr lang="en-US" altLang="zh-TW" dirty="0" smtClean="0"/>
          </a:p>
          <a:p>
            <a:r>
              <a:rPr lang="zh-TW" altLang="en-US" dirty="0" smtClean="0"/>
              <a:t>網際網路盛行後，在網路上透過 </a:t>
            </a:r>
            <a:r>
              <a:rPr lang="en-US" altLang="zh-TW" dirty="0" err="1" smtClean="0"/>
              <a:t>SSL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的加密機制可以讓使用者直接在</a:t>
            </a:r>
            <a:r>
              <a:rPr lang="zh-TW" altLang="en-US" dirty="0" smtClean="0"/>
              <a:t>網路</a:t>
            </a:r>
            <a:r>
              <a:rPr lang="zh-TW" altLang="en-US" dirty="0" smtClean="0"/>
              <a:t>上</a:t>
            </a:r>
            <a:r>
              <a:rPr lang="zh-TW" altLang="en-US" dirty="0" smtClean="0"/>
              <a:t>刷卡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4_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電子商務</Template>
  <TotalTime>36</TotalTime>
  <Words>1154</Words>
  <Application>Microsoft Office PowerPoint</Application>
  <PresentationFormat>如螢幕大小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電子商務</vt:lpstr>
      <vt:lpstr>第 4 章</vt:lpstr>
      <vt:lpstr>電子商務的金流與安全機制</vt:lpstr>
      <vt:lpstr>4.1 電子付款系統的概念</vt:lpstr>
      <vt:lpstr>電子付款系統的概念</vt:lpstr>
      <vt:lpstr>電子付款系統的概念</vt:lpstr>
      <vt:lpstr>電子付款系統的概念</vt:lpstr>
      <vt:lpstr>代幣式付款系統</vt:lpstr>
      <vt:lpstr>代幣式付款系統</vt:lpstr>
      <vt:lpstr>信用卡式付款系統</vt:lpstr>
      <vt:lpstr>信用卡式付款系統</vt:lpstr>
      <vt:lpstr>信用卡式付款系統</vt:lpstr>
      <vt:lpstr>4.2 電子付款系統的內涵</vt:lpstr>
      <vt:lpstr>第三方支付的概念</vt:lpstr>
      <vt:lpstr>第三方支付的概念</vt:lpstr>
      <vt:lpstr>第三方支付的概念</vt:lpstr>
      <vt:lpstr>行動支付的發展</vt:lpstr>
      <vt:lpstr>行動支付的發展</vt:lpstr>
      <vt:lpstr>行動支付的發展</vt:lpstr>
      <vt:lpstr>4.3 網路安全</vt:lpstr>
      <vt:lpstr>網路使用的觀念</vt:lpstr>
      <vt:lpstr>網路使用的觀念</vt:lpstr>
      <vt:lpstr>提高網路安全性</vt:lpstr>
      <vt:lpstr>提高網路安全性</vt:lpstr>
      <vt:lpstr>提高網路安全性</vt:lpstr>
      <vt:lpstr>提高網路安全性</vt:lpstr>
      <vt:lpstr>提高網路安全性</vt:lpstr>
      <vt:lpstr>提高網路安全性</vt:lpstr>
      <vt:lpstr>提高網路安全性</vt:lpstr>
      <vt:lpstr>提高網路安全性</vt:lpstr>
      <vt:lpstr>投影片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4 章</dc:title>
  <dc:creator>Fenny Lee</dc:creator>
  <cp:lastModifiedBy>Fenny Lee</cp:lastModifiedBy>
  <cp:revision>20</cp:revision>
  <dcterms:created xsi:type="dcterms:W3CDTF">2015-12-30T06:11:09Z</dcterms:created>
  <dcterms:modified xsi:type="dcterms:W3CDTF">2015-12-30T06:47:48Z</dcterms:modified>
</cp:coreProperties>
</file>