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434" r:id="rId2"/>
    <p:sldId id="450" r:id="rId3"/>
    <p:sldId id="451" r:id="rId4"/>
    <p:sldId id="452" r:id="rId5"/>
    <p:sldId id="453" r:id="rId6"/>
    <p:sldId id="454" r:id="rId7"/>
    <p:sldId id="455" r:id="rId8"/>
    <p:sldId id="456" r:id="rId9"/>
    <p:sldId id="458" r:id="rId10"/>
    <p:sldId id="460" r:id="rId11"/>
    <p:sldId id="459" r:id="rId12"/>
    <p:sldId id="457" r:id="rId13"/>
    <p:sldId id="461" r:id="rId14"/>
    <p:sldId id="462" r:id="rId15"/>
    <p:sldId id="464" r:id="rId16"/>
    <p:sldId id="463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72" r:id="rId25"/>
    <p:sldId id="473" r:id="rId26"/>
    <p:sldId id="474" r:id="rId27"/>
    <p:sldId id="475" r:id="rId28"/>
    <p:sldId id="276" r:id="rId29"/>
  </p:sldIdLst>
  <p:sldSz cx="9144000" cy="6858000" type="screen4x3"/>
  <p:notesSz cx="9723438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  <a:srgbClr val="C0C0C0"/>
    <a:srgbClr val="2FBFFF"/>
    <a:srgbClr val="1C1C1C"/>
    <a:srgbClr val="969696"/>
    <a:srgbClr val="E36803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6" autoAdjust="0"/>
  </p:normalViewPr>
  <p:slideViewPr>
    <p:cSldViewPr snapToGrid="0">
      <p:cViewPr varScale="1">
        <p:scale>
          <a:sx n="77" d="100"/>
          <a:sy n="77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1686" y="-84"/>
      </p:cViewPr>
      <p:guideLst>
        <p:guide orient="horz" pos="2160"/>
        <p:guide pos="306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TW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0EA6FF6-6EB1-478D-80FA-9ADDB7A8036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TW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801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3257550"/>
            <a:ext cx="778033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306B651-022E-4D34-BB63-DAC75A5A4F5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dirty="0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-4762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-2222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948690"/>
            <a:ext cx="5105400" cy="1470025"/>
          </a:xfrm>
        </p:spPr>
        <p:txBody>
          <a:bodyPr/>
          <a:lstStyle>
            <a:lvl1pPr algn="l">
              <a:defRPr sz="4400">
                <a:ln>
                  <a:solidFill>
                    <a:schemeClr val="bg2"/>
                  </a:solidFill>
                </a:ln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 dirty="0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434590"/>
            <a:ext cx="5151438" cy="146304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4000" b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 dirty="0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BC57EFC-6A88-4EB0-8C73-06B4B0608966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23" name="圖片 22" descr="封面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9491" y="834390"/>
            <a:ext cx="2084832" cy="280720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圖片 24" descr="logo-白字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7742" y="6271261"/>
            <a:ext cx="1440000" cy="496551"/>
          </a:xfrm>
          <a:prstGeom prst="rect">
            <a:avLst/>
          </a:prstGeom>
        </p:spPr>
      </p:pic>
      <p:grpSp>
        <p:nvGrpSpPr>
          <p:cNvPr id="28" name="Group 50"/>
          <p:cNvGrpSpPr>
            <a:grpSpLocks/>
          </p:cNvGrpSpPr>
          <p:nvPr userDrawn="1"/>
        </p:nvGrpSpPr>
        <p:grpSpPr bwMode="auto">
          <a:xfrm>
            <a:off x="5505768" y="5091430"/>
            <a:ext cx="669925" cy="654050"/>
            <a:chOff x="4027" y="3016"/>
            <a:chExt cx="515" cy="505"/>
          </a:xfrm>
        </p:grpSpPr>
        <p:sp>
          <p:nvSpPr>
            <p:cNvPr id="29" name="Oval 51"/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431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30" name="Picture 52" descr="sphere_highligh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</p:spPr>
        </p:pic>
      </p:grpSp>
      <p:grpSp>
        <p:nvGrpSpPr>
          <p:cNvPr id="31" name="Group 53"/>
          <p:cNvGrpSpPr>
            <a:grpSpLocks/>
          </p:cNvGrpSpPr>
          <p:nvPr userDrawn="1"/>
        </p:nvGrpSpPr>
        <p:grpSpPr bwMode="auto">
          <a:xfrm>
            <a:off x="7216458" y="4720590"/>
            <a:ext cx="349250" cy="339725"/>
            <a:chOff x="4027" y="3016"/>
            <a:chExt cx="515" cy="505"/>
          </a:xfrm>
        </p:grpSpPr>
        <p:sp>
          <p:nvSpPr>
            <p:cNvPr id="32" name="Oval 54"/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431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33" name="Picture 55" descr="sphere_highligh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</p:spPr>
        </p:pic>
      </p:grpSp>
      <p:pic>
        <p:nvPicPr>
          <p:cNvPr id="35" name="Picture 16" descr="16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1736" y="4022038"/>
            <a:ext cx="1440000" cy="144000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</p:pic>
      <p:sp>
        <p:nvSpPr>
          <p:cNvPr id="36" name="文字方塊 35"/>
          <p:cNvSpPr txBox="1"/>
          <p:nvPr userDrawn="1"/>
        </p:nvSpPr>
        <p:spPr>
          <a:xfrm>
            <a:off x="2686606" y="6348339"/>
            <a:ext cx="595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本內容僅供授課使用，禁止提供網路下載、重製或翻印。</a:t>
            </a:r>
            <a:endParaRPr lang="zh-TW" altLang="en-US" b="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75 0.30185 C 0.20174 0.29514 0.11546 0.25695 0.0783 0.20648 C 0.04115 0.15602 0.01632 0.04283 5E-6 -2.59259E-6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-15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2378 0.21991 C 0.18333 0.21597 0.14305 0.21204 0.11007 0.18657 C 0.07708 0.16111 0.04479 0.09768 0.02639 0.06666 C 0.00798 0.03565 0.00399 0.01782 1.38889E-6 1.85185E-6 " pathEditMode="relative" rAng="0" ptsTypes="aaaA">
                                      <p:cBhvr>
                                        <p:cTn id="107" dur="2000" fill="hold"/>
                                        <p:tgtEl>
                                          <p:spTgt spid="436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11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7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559 -0.10479 C 0.0559 -0.10456 0.05156 -0.05136 0.0401 -0.02661 C 0.02864 -0.00185 -0.00226 0.00462 -0.0184 -0.00579 " pathEditMode="relative" rAng="0" ptsTypes="fsf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5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7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14236 -0.15476 C 0.14236 -0.15452 0.12535 -0.04603 0.10382 -0.01758 C 0.08229 0.01087 0.00382 0.02244 -0.0342 0.01874 " pathEditMode="relative" rAng="0" ptsTypes="fsf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7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2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  <p:bldP spid="43684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68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36848" grpId="1" build="p">
        <p:tmplLst>
          <p:tmpl lvl="1"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animMotion origin="layout" path="M 0.22378 0.21991 C 0.18333 0.21597 0.14305 0.21204 0.11007 0.18657 C 0.07708 0.16111 0.04479 0.09768 0.02639 0.06666 C 0.00798 0.03565 0.00399 0.01782 1.38889E-6 1.85185E-6 " pathEditMode="relative" rAng="0" ptsTypes="aaaA">
                      <p:cBhvr>
                        <p:cTn dur="2000" fill="hold"/>
                        <p:tgtEl>
                          <p:spTgt spid="43684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2" y="-11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590F2-EECA-41E1-AECF-018BDB22DB1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02720-BAE4-4542-8A30-BB4E74D4D87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zh-TW" altLang="en-US" smtClean="0"/>
              <a:t>按一下圖示以新增圖表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2A549573-19B2-423B-96D2-97C5D20BA7C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 smtClean="0"/>
              <a:t>9_</a:t>
            </a:r>
            <a:fld id="{DF49C1AB-E6DE-4E47-811A-A2F874E45F4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6D760-3560-421B-A86D-C1B8ABD0923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858DB-B1AC-4DFD-95CB-245607A2188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B68DF-E3A0-44D4-B843-0978746220F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155A3-4E5D-44B5-A480-511EBADB02E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8B9B7-28BD-42B9-830E-1D1803E3B70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E0C04-2AB8-472B-BF14-61F2ED0AF63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DBAFC-90BF-4DB4-8CA0-146D4813124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55955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新細明體" charset="-120"/>
              </a:defRPr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 dirty="0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2855" y="6559550"/>
            <a:ext cx="2160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新細明體" charset="-120"/>
              </a:defRPr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 dirty="0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6805" y="655955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新細明體" charset="-120"/>
              </a:defRPr>
            </a:lvl1pPr>
          </a:lstStyle>
          <a:p>
            <a:r>
              <a:rPr lang="en-US" altLang="zh-TW" dirty="0" smtClean="0"/>
              <a:t>9_</a:t>
            </a:r>
            <a:fld id="{45A599AE-8D9A-4E11-A793-11EBA60B032A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pic>
        <p:nvPicPr>
          <p:cNvPr id="16" name="Picture 16" descr="16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3525" y="225425"/>
            <a:ext cx="720000" cy="72000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18" name="Picture 17" descr="23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8259966" y="6093990"/>
            <a:ext cx="781164" cy="684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0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0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0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0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0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0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0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0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0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  <p:bldP spid="150989" grpId="0" build="p">
        <p:tmplLst>
          <p:tmpl lvl="1">
            <p:tnLst>
              <p:par>
                <p:cTn presetID="17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chemeClr val="tx2"/>
          </a:solidFill>
          <a:latin typeface="Comic Sans MS" pitchFamily="66" charset="0"/>
          <a:ea typeface="微軟正黑體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SzPct val="85000"/>
        <a:buFontTx/>
        <a:buBlip>
          <a:blip r:embed="rId16"/>
        </a:buBlip>
        <a:defRPr sz="3200" b="1" baseline="0">
          <a:solidFill>
            <a:schemeClr val="tx1"/>
          </a:solidFill>
          <a:latin typeface="Comic Sans MS" pitchFamily="66" charset="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Clr>
          <a:schemeClr val="hlink"/>
        </a:buClr>
        <a:buSzPct val="105000"/>
        <a:buChar char="•"/>
        <a:defRPr sz="28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lr>
          <a:schemeClr val="folHlink"/>
        </a:buClr>
        <a:buChar char="•"/>
        <a:defRPr sz="24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Clr>
          <a:schemeClr val="tx2"/>
        </a:buClr>
        <a:buSzPct val="85000"/>
        <a:buChar char="•"/>
        <a:defRPr sz="20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Clr>
          <a:schemeClr val="accent1"/>
        </a:buClr>
        <a:buSzPct val="85000"/>
        <a:buChar char="•"/>
        <a:defRPr sz="20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副標題 19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zh-TW" altLang="en-US" dirty="0" smtClean="0"/>
              <a:t>顧客關係管理</a:t>
            </a:r>
            <a:endParaRPr lang="zh-TW" altLang="en-US" dirty="0"/>
          </a:p>
        </p:txBody>
      </p:sp>
      <p:sp>
        <p:nvSpPr>
          <p:cNvPr id="21" name="標題 20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zh-TW" altLang="en-US" dirty="0" smtClean="0"/>
              <a:t>第 </a:t>
            </a:r>
            <a:r>
              <a:rPr lang="en-US" altLang="zh-TW" dirty="0" smtClean="0"/>
              <a:t>9</a:t>
            </a:r>
            <a:r>
              <a:rPr lang="zh-TW" altLang="en-US" dirty="0" smtClean="0"/>
              <a:t> 章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顧客關係管理的精神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10</a:t>
            </a:fld>
            <a:endParaRPr lang="en-US" altLang="zh-TW" dirty="0"/>
          </a:p>
        </p:txBody>
      </p:sp>
      <p:pic>
        <p:nvPicPr>
          <p:cNvPr id="442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576" y="1163638"/>
            <a:ext cx="5844735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顧客關係管理的精神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dirty="0" smtClean="0"/>
              <a:t>推薦他人</a:t>
            </a:r>
          </a:p>
          <a:p>
            <a:pPr lvl="1"/>
            <a:r>
              <a:rPr lang="zh-TW" altLang="en-US" dirty="0" smtClean="0"/>
              <a:t>這裡是指顧客主動協助行銷與推薦，只要每位舊顧客推薦一個新的顧客，此時企業的會員數就可能上升一倍，提高企業的獲利，而這也是 </a:t>
            </a:r>
            <a:r>
              <a:rPr lang="en-US" altLang="zh-TW" dirty="0" smtClean="0"/>
              <a:t>CRM</a:t>
            </a:r>
            <a:r>
              <a:rPr lang="zh-TW" altLang="en-US" dirty="0" smtClean="0"/>
              <a:t>系統的效益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11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顧客關係管理的技術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12</a:t>
            </a:fld>
            <a:endParaRPr lang="en-US" altLang="zh-TW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366821"/>
            <a:ext cx="7961312" cy="379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顧客關係管理的技術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13</a:t>
            </a:fld>
            <a:endParaRPr lang="en-US" altLang="zh-TW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223916"/>
            <a:ext cx="7961312" cy="607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顧客關係管理的技術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14</a:t>
            </a:fld>
            <a:endParaRPr lang="en-US" altLang="zh-TW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2125988"/>
            <a:ext cx="7961312" cy="32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574" y="1280667"/>
            <a:ext cx="7961312" cy="8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顧客關係管理的技術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15</a:t>
            </a:fld>
            <a:endParaRPr lang="en-US" altLang="zh-TW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828959"/>
            <a:ext cx="7961312" cy="569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9.2</a:t>
            </a:r>
            <a:r>
              <a:rPr lang="zh-TW" altLang="en-US" dirty="0" smtClean="0"/>
              <a:t> 顧客關係管理的建置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16</a:t>
            </a:fld>
            <a:endParaRPr lang="en-US" altLang="zh-TW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顧客關係管理的建立步驟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確認顧客何在 </a:t>
            </a:r>
            <a:r>
              <a:rPr lang="en-US" altLang="zh-TW" dirty="0" smtClean="0"/>
              <a:t>(Identify)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對顧客進行區隔 </a:t>
            </a:r>
            <a:r>
              <a:rPr lang="en-US" altLang="zh-TW" dirty="0" smtClean="0"/>
              <a:t>(Differentiate)</a:t>
            </a:r>
          </a:p>
          <a:p>
            <a:pPr marL="1371600" lvl="2" indent="-457200">
              <a:buNone/>
            </a:pPr>
            <a:r>
              <a:rPr lang="en-US" altLang="zh-TW" dirty="0" smtClean="0"/>
              <a:t>(1) </a:t>
            </a:r>
            <a:r>
              <a:rPr lang="zh-TW" altLang="en-US" dirty="0" smtClean="0"/>
              <a:t>最具價值的顧客</a:t>
            </a:r>
            <a:endParaRPr lang="en-US" altLang="zh-TW" dirty="0" smtClean="0"/>
          </a:p>
          <a:p>
            <a:pPr marL="1371600" lvl="2" indent="-457200">
              <a:buNone/>
            </a:pPr>
            <a:r>
              <a:rPr lang="en-US" altLang="zh-TW" dirty="0" smtClean="0"/>
              <a:t>(2) </a:t>
            </a:r>
            <a:r>
              <a:rPr lang="zh-TW" altLang="en-US" dirty="0" smtClean="0"/>
              <a:t>最具成長潛力的顧客</a:t>
            </a:r>
            <a:endParaRPr lang="en-US" altLang="zh-TW" dirty="0" smtClean="0"/>
          </a:p>
          <a:p>
            <a:pPr marL="1371600" lvl="2" indent="-457200">
              <a:buNone/>
            </a:pPr>
            <a:r>
              <a:rPr lang="en-US" altLang="zh-TW" dirty="0" smtClean="0"/>
              <a:t>(3) </a:t>
            </a:r>
            <a:r>
              <a:rPr lang="zh-TW" altLang="en-US" dirty="0" smtClean="0"/>
              <a:t>不具開發價值的顧客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與顧客進行互動 </a:t>
            </a:r>
            <a:r>
              <a:rPr lang="en-US" altLang="zh-TW" dirty="0" smtClean="0"/>
              <a:t>(Interact)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提供客製化的服務 </a:t>
            </a:r>
            <a:r>
              <a:rPr lang="en-US" altLang="zh-TW" dirty="0" smtClean="0"/>
              <a:t>(Customize)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顧客關係管理的關鍵成功因素與效益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關鍵成功因素包括對外的整合內部的資訊、強化溝通的管道，與企業內部的支援策略的執行、變革抗拒的處理與組織文化的調整等因素。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17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顧客關係管理的關鍵成功因素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整合內部的資訊</a:t>
            </a:r>
          </a:p>
          <a:p>
            <a:pPr lvl="1"/>
            <a:r>
              <a:rPr lang="zh-TW" altLang="en-US" dirty="0" smtClean="0"/>
              <a:t>當企業蒐集許多消費者的資訊後需要有地方來進行儲存與分析，以找出個別消費者的需求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強化溝通的管道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當下次顧客再登入時，就能馬上提供建議，針對每一位顧客的消費特性規劃出最有利的行銷策略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18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顧客關係管理的關鍵成功因素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dirty="0" smtClean="0"/>
              <a:t>支援策略的執行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透過策略的制定來整合內部資源，以找出最有用、價值最高的資訊，做為擬訂新產品開發與行銷策略時的參考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zh-TW" altLang="en-US" dirty="0" smtClean="0"/>
              <a:t>變革抗拒的處理</a:t>
            </a:r>
          </a:p>
          <a:p>
            <a:pPr lvl="1"/>
            <a:r>
              <a:rPr lang="zh-TW" altLang="en-US" dirty="0" smtClean="0"/>
              <a:t>顧客關係管理會改變與現有顧客接觸的流程，在此過程中，可能會產生員工對變革的抗拒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19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顧客關係管理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grpSp>
        <p:nvGrpSpPr>
          <p:cNvPr id="6" name="群組 5"/>
          <p:cNvGrpSpPr/>
          <p:nvPr/>
        </p:nvGrpSpPr>
        <p:grpSpPr>
          <a:xfrm>
            <a:off x="1333500" y="1132683"/>
            <a:ext cx="6957884" cy="5292830"/>
            <a:chOff x="1333500" y="1132683"/>
            <a:chExt cx="6957884" cy="5292830"/>
          </a:xfrm>
        </p:grpSpPr>
        <p:sp>
          <p:nvSpPr>
            <p:cNvPr id="7" name="AutoShape 74"/>
            <p:cNvSpPr>
              <a:spLocks noChangeArrowheads="1"/>
            </p:cNvSpPr>
            <p:nvPr/>
          </p:nvSpPr>
          <p:spPr bwMode="gray">
            <a:xfrm>
              <a:off x="1333500" y="1970882"/>
              <a:ext cx="3352800" cy="4454631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75"/>
            <p:cNvGrpSpPr>
              <a:grpSpLocks/>
            </p:cNvGrpSpPr>
            <p:nvPr/>
          </p:nvGrpSpPr>
          <p:grpSpPr bwMode="auto">
            <a:xfrm>
              <a:off x="3924300" y="1132683"/>
              <a:ext cx="790575" cy="1976438"/>
              <a:chOff x="2304" y="1344"/>
              <a:chExt cx="498" cy="1245"/>
            </a:xfrm>
          </p:grpSpPr>
          <p:sp>
            <p:nvSpPr>
              <p:cNvPr id="15" name="Freeform 76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" name="Freeform 77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" name="Text Box 78"/>
            <p:cNvSpPr txBox="1">
              <a:spLocks noChangeArrowheads="1"/>
            </p:cNvSpPr>
            <p:nvPr/>
          </p:nvSpPr>
          <p:spPr bwMode="gray">
            <a:xfrm>
              <a:off x="1562099" y="2088289"/>
              <a:ext cx="2836905" cy="23083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>
                <a:lnSpc>
                  <a:spcPct val="150000"/>
                </a:lnSpc>
              </a:pPr>
              <a:r>
                <a:rPr lang="zh-TW" altLang="en-US" sz="240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學習架構</a:t>
              </a:r>
              <a:endParaRPr lang="en-US" altLang="zh-TW" sz="240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顧客關係管理的簡介</a:t>
              </a: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顧客關係管理的建置</a:t>
              </a: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顧客關係管理的未來</a:t>
              </a:r>
              <a:endParaRPr lang="en-US" altLang="zh-TW" b="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結論</a:t>
              </a:r>
              <a:endParaRPr lang="en-US" altLang="zh-TW" sz="1600" b="0" dirty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0" name="AutoShape 80"/>
            <p:cNvSpPr>
              <a:spLocks noChangeArrowheads="1"/>
            </p:cNvSpPr>
            <p:nvPr/>
          </p:nvSpPr>
          <p:spPr bwMode="gray">
            <a:xfrm>
              <a:off x="4860925" y="1970882"/>
              <a:ext cx="3352800" cy="4454631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Text Box 81"/>
            <p:cNvSpPr txBox="1">
              <a:spLocks noChangeArrowheads="1"/>
            </p:cNvSpPr>
            <p:nvPr/>
          </p:nvSpPr>
          <p:spPr bwMode="gray">
            <a:xfrm>
              <a:off x="5600700" y="2075913"/>
              <a:ext cx="2690684" cy="43396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>
                <a:lnSpc>
                  <a:spcPct val="150000"/>
                </a:lnSpc>
              </a:pPr>
              <a:r>
                <a:rPr lang="zh-TW" altLang="en-US" sz="240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學習重點</a:t>
              </a:r>
              <a:endParaRPr lang="en-US" altLang="zh-TW" sz="240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marL="185738" indent="-185738" algn="l" eaLnBrk="0" hangingPunct="0">
                <a:lnSpc>
                  <a:spcPct val="150000"/>
                </a:lnSpc>
              </a:pPr>
              <a:r>
                <a:rPr lang="en-US" altLang="zh-TW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1. </a:t>
              </a:r>
              <a:r>
                <a:rPr lang="zh-TW" altLang="en-US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顧客關係管理的定義</a:t>
              </a:r>
            </a:p>
            <a:p>
              <a:pPr marL="185738" indent="-185738" algn="l" eaLnBrk="0" hangingPunct="0">
                <a:lnSpc>
                  <a:spcPct val="150000"/>
                </a:lnSpc>
              </a:pPr>
              <a:r>
                <a:rPr lang="en-US" altLang="zh-TW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2. </a:t>
              </a:r>
              <a:r>
                <a:rPr lang="zh-TW" altLang="en-US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顧客關係管理的精神</a:t>
              </a:r>
            </a:p>
            <a:p>
              <a:pPr marL="185738" indent="-185738" algn="l" eaLnBrk="0" hangingPunct="0">
                <a:lnSpc>
                  <a:spcPct val="150000"/>
                </a:lnSpc>
              </a:pPr>
              <a:r>
                <a:rPr lang="en-US" altLang="zh-TW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3. </a:t>
              </a:r>
              <a:r>
                <a:rPr lang="zh-TW" altLang="en-US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顧客關係管理的技術</a:t>
              </a:r>
            </a:p>
            <a:p>
              <a:pPr marL="185738" indent="-185738" algn="l" eaLnBrk="0" hangingPunct="0">
                <a:lnSpc>
                  <a:spcPct val="150000"/>
                </a:lnSpc>
              </a:pPr>
              <a:r>
                <a:rPr lang="en-US" altLang="zh-TW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4. </a:t>
              </a:r>
              <a:r>
                <a:rPr lang="zh-TW" altLang="en-US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顧客關係管理的建立步驟</a:t>
              </a:r>
            </a:p>
            <a:p>
              <a:pPr marL="185738" indent="-185738" algn="l" eaLnBrk="0" hangingPunct="0">
                <a:lnSpc>
                  <a:spcPct val="150000"/>
                </a:lnSpc>
              </a:pPr>
              <a:r>
                <a:rPr lang="en-US" altLang="zh-TW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5. </a:t>
              </a:r>
              <a:r>
                <a:rPr lang="zh-TW" altLang="en-US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顧客關係管理的關鍵成功因素與效益</a:t>
              </a:r>
            </a:p>
            <a:p>
              <a:pPr marL="185738" indent="-185738" algn="l" eaLnBrk="0" hangingPunct="0">
                <a:lnSpc>
                  <a:spcPct val="150000"/>
                </a:lnSpc>
              </a:pPr>
              <a:r>
                <a:rPr lang="en-US" altLang="zh-TW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6. </a:t>
              </a:r>
              <a:r>
                <a:rPr lang="zh-TW" altLang="en-US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顧客關係管理可能遭遇的困難</a:t>
              </a:r>
            </a:p>
            <a:p>
              <a:pPr marL="185738" indent="-185738" algn="l" eaLnBrk="0" hangingPunct="0">
                <a:lnSpc>
                  <a:spcPct val="150000"/>
                </a:lnSpc>
              </a:pPr>
              <a:r>
                <a:rPr lang="en-US" altLang="zh-TW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7. </a:t>
              </a:r>
              <a:r>
                <a:rPr lang="zh-TW" altLang="en-US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巨量資料的概念</a:t>
              </a:r>
            </a:p>
            <a:p>
              <a:pPr marL="185738" indent="-185738" algn="l" eaLnBrk="0" hangingPunct="0">
                <a:lnSpc>
                  <a:spcPct val="150000"/>
                </a:lnSpc>
              </a:pPr>
              <a:r>
                <a:rPr lang="en-US" altLang="zh-TW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8. </a:t>
              </a:r>
              <a:r>
                <a:rPr lang="zh-TW" altLang="en-US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巨量資料的應用</a:t>
              </a:r>
              <a:endParaRPr lang="zh-TW" altLang="en-US" b="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grpSp>
          <p:nvGrpSpPr>
            <p:cNvPr id="12" name="Group 82"/>
            <p:cNvGrpSpPr>
              <a:grpSpLocks/>
            </p:cNvGrpSpPr>
            <p:nvPr/>
          </p:nvGrpSpPr>
          <p:grpSpPr bwMode="auto">
            <a:xfrm>
              <a:off x="4838700" y="1132683"/>
              <a:ext cx="790575" cy="1976438"/>
              <a:chOff x="2880" y="1344"/>
              <a:chExt cx="498" cy="1245"/>
            </a:xfrm>
          </p:grpSpPr>
          <p:sp>
            <p:nvSpPr>
              <p:cNvPr id="13" name="Freeform 83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" name="Freeform 84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顧客關係管理的關鍵成功因素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zh-TW" altLang="en-US" dirty="0" smtClean="0"/>
              <a:t>組織文化的調整</a:t>
            </a:r>
          </a:p>
          <a:p>
            <a:pPr lvl="1"/>
            <a:r>
              <a:rPr lang="zh-TW" altLang="en-US" dirty="0" smtClean="0"/>
              <a:t>企業導入 </a:t>
            </a:r>
            <a:r>
              <a:rPr lang="en-US" altLang="zh-TW" dirty="0" smtClean="0"/>
              <a:t>CRM </a:t>
            </a:r>
            <a:r>
              <a:rPr lang="zh-TW" altLang="en-US" dirty="0" smtClean="0"/>
              <a:t>的目標是提高顧客滿意度及忠誠度，而這與企業所處的產業環境有相當大的</a:t>
            </a:r>
            <a:r>
              <a:rPr lang="zh-TW" altLang="en-US" dirty="0" smtClean="0"/>
              <a:t>關係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20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顧客關係管理可能遭遇的困難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21</a:t>
            </a:fld>
            <a:endParaRPr lang="en-US" altLang="zh-TW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284728"/>
            <a:ext cx="7961312" cy="420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顧客關係管理的成效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初期導入成本過高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初期效益不明顯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廠商能力不足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缺乏人才及共識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與原系統間的整合不易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22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9.3</a:t>
            </a:r>
            <a:r>
              <a:rPr lang="zh-TW" altLang="en-US" dirty="0" smtClean="0"/>
              <a:t> 顧客關係管理的未來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巨量資料</a:t>
            </a:r>
            <a:r>
              <a:rPr lang="en-US" altLang="zh-TW" dirty="0" smtClean="0"/>
              <a:t>(Big Data)</a:t>
            </a:r>
            <a:r>
              <a:rPr lang="zh-TW" altLang="en-US" dirty="0" smtClean="0"/>
              <a:t>的概念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巨量資料又可稱為海量資料、大數據或大量資料等，泛指非常巨大的資料量，通常具有數量巨大、處理速度、資料多樣和真實性等特性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巨量資料是一套協助企業大量蒐集、匯整、分析資料的技術，不只是資料本身，還集合了資料處理的工具、方法、程序與流程等，讓企業能真正掌握消費者的需求，以提出最佳化的決策與行動方針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23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巨量資料</a:t>
            </a:r>
            <a:r>
              <a:rPr lang="en-US" altLang="zh-TW" dirty="0" smtClean="0"/>
              <a:t>(Big Data)</a:t>
            </a:r>
            <a:r>
              <a:rPr lang="zh-TW" altLang="en-US" dirty="0" smtClean="0"/>
              <a:t>的概念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24</a:t>
            </a:fld>
            <a:endParaRPr lang="en-US" altLang="zh-TW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474118"/>
            <a:ext cx="7961312" cy="333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巨量資料</a:t>
            </a:r>
            <a:r>
              <a:rPr lang="en-US" altLang="zh-TW" dirty="0" smtClean="0"/>
              <a:t>(Big Data)</a:t>
            </a:r>
            <a:r>
              <a:rPr lang="zh-TW" altLang="en-US" dirty="0" smtClean="0"/>
              <a:t>的概念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巨量資料通常具有下列四個階段：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獲取</a:t>
            </a:r>
          </a:p>
          <a:p>
            <a:pPr lvl="2"/>
            <a:r>
              <a:rPr lang="zh-TW" altLang="en-US" dirty="0" smtClean="0"/>
              <a:t>此階段是巨量資料發展的基礎，利用網路來蒐集使用者的資料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組織</a:t>
            </a:r>
          </a:p>
          <a:p>
            <a:pPr lvl="2"/>
            <a:r>
              <a:rPr lang="zh-TW" altLang="en-US" dirty="0" smtClean="0"/>
              <a:t>在獲取大量的資料後，企業接著需要針對既定的策略方針進行資料的組織，藉由特定的區分方式來創造出有意義的</a:t>
            </a:r>
            <a:r>
              <a:rPr lang="zh-TW" altLang="en-US" dirty="0" smtClean="0"/>
              <a:t>組合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25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巨量資料</a:t>
            </a:r>
            <a:r>
              <a:rPr lang="en-US" altLang="zh-TW" dirty="0" smtClean="0"/>
              <a:t>(Big Data)</a:t>
            </a:r>
            <a:r>
              <a:rPr lang="zh-TW" altLang="en-US" dirty="0" smtClean="0"/>
              <a:t>的概念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>
                <a:solidFill>
                  <a:srgbClr val="30311D"/>
                </a:solidFill>
              </a:rPr>
              <a:t>巨量資料通常具有下列四個階段：</a:t>
            </a:r>
            <a:endParaRPr lang="en-US" altLang="zh-TW" dirty="0" smtClean="0">
              <a:solidFill>
                <a:srgbClr val="30311D"/>
              </a:solidFill>
            </a:endParaRPr>
          </a:p>
          <a:p>
            <a:pPr marL="971550" lvl="1" indent="-514350">
              <a:buFont typeface="+mj-lt"/>
              <a:buAutoNum type="arabicPeriod" startAt="3"/>
            </a:pPr>
            <a:r>
              <a:rPr lang="zh-TW" altLang="en-US" dirty="0" smtClean="0"/>
              <a:t>分析</a:t>
            </a:r>
          </a:p>
          <a:p>
            <a:pPr lvl="2"/>
            <a:r>
              <a:rPr lang="zh-TW" altLang="en-US" dirty="0" smtClean="0"/>
              <a:t>在進行分析時，企業通常都會先發展出推測的方案，而其多半是利用過去的經驗來建立策略方針，再透過一個適當的資料來發展方案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 startAt="3"/>
            </a:pPr>
            <a:r>
              <a:rPr lang="zh-TW" altLang="en-US" dirty="0" smtClean="0"/>
              <a:t>決策</a:t>
            </a:r>
          </a:p>
          <a:p>
            <a:pPr lvl="2"/>
            <a:r>
              <a:rPr lang="zh-TW" altLang="en-US" dirty="0" smtClean="0"/>
              <a:t>是指針對先前步驟中所獲得最佳的發展模式來進行實務上的驗證，並做為下一次規劃巨量分析時所要擷取的項目、組織、分析與決策時的參考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26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巨量資料的應用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27</a:t>
            </a:fld>
            <a:endParaRPr lang="en-US" altLang="zh-TW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1080" y="12357"/>
            <a:ext cx="6979727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1" name="WordArt 491"/>
          <p:cNvSpPr>
            <a:spLocks noChangeArrowheads="1" noChangeShapeType="1" noTextEdit="1"/>
          </p:cNvSpPr>
          <p:nvPr/>
        </p:nvSpPr>
        <p:spPr bwMode="gray">
          <a:xfrm>
            <a:off x="3556000" y="1739900"/>
            <a:ext cx="5222875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r>
              <a:rPr lang="en-US" altLang="zh-TW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prstShdw prst="shdw13" dist="53882" dir="2700000">
                    <a:srgbClr val="000000">
                      <a:alpha val="50000"/>
                    </a:srgbClr>
                  </a:prstShdw>
                </a:effectLst>
                <a:latin typeface="Arial"/>
                <a:cs typeface="Arial"/>
              </a:rPr>
              <a:t>Thank You!</a:t>
            </a:r>
            <a:endParaRPr lang="zh-TW" altLang="en-US" sz="3600" kern="10">
              <a:ln w="254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prstShdw prst="shdw13" dist="53882" dir="2700000">
                  <a:srgbClr val="00000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9.1</a:t>
            </a:r>
            <a:r>
              <a:rPr lang="zh-TW" altLang="en-US" dirty="0" smtClean="0"/>
              <a:t> 顧客關係管理的簡介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顧客關係管理 </a:t>
            </a:r>
            <a:r>
              <a:rPr lang="en-US" altLang="zh-TW" dirty="0" smtClean="0">
                <a:solidFill>
                  <a:schemeClr val="accent1"/>
                </a:solidFill>
              </a:rPr>
              <a:t>(Customer Relationship Management, CRM) </a:t>
            </a:r>
            <a:r>
              <a:rPr lang="zh-TW" altLang="en-US" dirty="0" smtClean="0"/>
              <a:t>是協助企業在有限的資源下，利用適當的分析工具找出最有價值的顧客，進而提出行銷活動來促進其產生購買的行為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蒐集與接觸階段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區隔與價值階段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技術與策略階段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互動與修改階段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顧客關係管理的簡介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4</a:t>
            </a:fld>
            <a:endParaRPr lang="en-US" altLang="zh-TW" dirty="0"/>
          </a:p>
        </p:txBody>
      </p:sp>
      <p:pic>
        <p:nvPicPr>
          <p:cNvPr id="438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8314" y="1151281"/>
            <a:ext cx="7200900" cy="490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顧客關係管理的精神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顧客關係管理是以顧客為核心，將顧客視為終身的資產，焦點在於提高顧客滿意度與再購率，並且儘可能將每一件商品賣給每一位顧客，藉此創造顧客終身價值的最大化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5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顧客關係管理的精神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6</a:t>
            </a:fld>
            <a:endParaRPr lang="en-US" altLang="zh-TW" dirty="0"/>
          </a:p>
        </p:txBody>
      </p:sp>
      <p:pic>
        <p:nvPicPr>
          <p:cNvPr id="439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162228"/>
            <a:ext cx="7961312" cy="472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顧客關係管理的精神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7</a:t>
            </a:fld>
            <a:endParaRPr lang="en-US" altLang="zh-TW" dirty="0"/>
          </a:p>
        </p:txBody>
      </p:sp>
      <p:pic>
        <p:nvPicPr>
          <p:cNvPr id="440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618" y="1398434"/>
            <a:ext cx="5700713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顧客關係管理的精神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CRM </a:t>
            </a:r>
            <a:r>
              <a:rPr lang="zh-TW" altLang="en-US" dirty="0" smtClean="0"/>
              <a:t>的精神架構在於獲取新顧客、建立顧客關係與推薦他人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8</a:t>
            </a:fld>
            <a:endParaRPr lang="en-US" altLang="zh-TW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984" y="2385454"/>
            <a:ext cx="5651919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顧客關係管理的精神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獲取新顧客</a:t>
            </a:r>
          </a:p>
          <a:p>
            <a:pPr lvl="1"/>
            <a:r>
              <a:rPr lang="zh-TW" altLang="en-US" dirty="0" smtClean="0"/>
              <a:t>企業需以各種方式創造顧客</a:t>
            </a:r>
            <a:endParaRPr lang="en-US" altLang="zh-TW" smtClean="0"/>
          </a:p>
          <a:p>
            <a:pPr lvl="1"/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建立顧客關係</a:t>
            </a:r>
          </a:p>
          <a:p>
            <a:pPr lvl="1"/>
            <a:r>
              <a:rPr lang="zh-TW" altLang="en-US" dirty="0" smtClean="0"/>
              <a:t>企業從獲取到的新顧客開始，須提升與這些顧客的關係，不只是以產品來做連結，而且需要更深一層互動的關係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9_</a:t>
            </a:r>
            <a:fld id="{DF49C1AB-E6DE-4E47-811A-A2F874E45F4E}" type="slidenum">
              <a:rPr lang="en-US" altLang="zh-TW" smtClean="0"/>
              <a:pPr/>
              <a:t>9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電子商務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電子商務</Template>
  <TotalTime>92</TotalTime>
  <Words>1241</Words>
  <Application>Microsoft Office PowerPoint</Application>
  <PresentationFormat>如螢幕大小 (4:3)</PresentationFormat>
  <Paragraphs>172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電子商務</vt:lpstr>
      <vt:lpstr>第 9 章</vt:lpstr>
      <vt:lpstr>顧客關係管理</vt:lpstr>
      <vt:lpstr>9.1 顧客關係管理的簡介</vt:lpstr>
      <vt:lpstr>顧客關係管理的簡介</vt:lpstr>
      <vt:lpstr>顧客關係管理的精神</vt:lpstr>
      <vt:lpstr>顧客關係管理的精神</vt:lpstr>
      <vt:lpstr>顧客關係管理的精神</vt:lpstr>
      <vt:lpstr>顧客關係管理的精神</vt:lpstr>
      <vt:lpstr>顧客關係管理的精神</vt:lpstr>
      <vt:lpstr>顧客關係管理的精神</vt:lpstr>
      <vt:lpstr>顧客關係管理的精神</vt:lpstr>
      <vt:lpstr>顧客關係管理的技術</vt:lpstr>
      <vt:lpstr>顧客關係管理的技術</vt:lpstr>
      <vt:lpstr>顧客關係管理的技術</vt:lpstr>
      <vt:lpstr>顧客關係管理的技術</vt:lpstr>
      <vt:lpstr>9.2 顧客關係管理的建置</vt:lpstr>
      <vt:lpstr>顧客關係管理的關鍵成功因素與效益</vt:lpstr>
      <vt:lpstr>顧客關係管理的關鍵成功因素</vt:lpstr>
      <vt:lpstr>顧客關係管理的關鍵成功因素</vt:lpstr>
      <vt:lpstr>顧客關係管理的關鍵成功因素</vt:lpstr>
      <vt:lpstr>顧客關係管理可能遭遇的困難</vt:lpstr>
      <vt:lpstr>顧客關係管理的成效</vt:lpstr>
      <vt:lpstr>9.3 顧客關係管理的未來</vt:lpstr>
      <vt:lpstr>巨量資料(Big Data)的概念</vt:lpstr>
      <vt:lpstr>巨量資料(Big Data)的概念</vt:lpstr>
      <vt:lpstr>巨量資料(Big Data)的概念</vt:lpstr>
      <vt:lpstr>巨量資料的應用</vt:lpstr>
      <vt:lpstr>投影片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 9 章</dc:title>
  <dc:creator>Fenny Lee</dc:creator>
  <cp:lastModifiedBy>Fenny Lee</cp:lastModifiedBy>
  <cp:revision>27</cp:revision>
  <dcterms:created xsi:type="dcterms:W3CDTF">2016-01-04T09:12:37Z</dcterms:created>
  <dcterms:modified xsi:type="dcterms:W3CDTF">2016-01-06T07:58:33Z</dcterms:modified>
</cp:coreProperties>
</file>