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2"/>
  </p:notesMasterIdLst>
  <p:handoutMasterIdLst>
    <p:handoutMasterId r:id="rId33"/>
  </p:handoutMasterIdLst>
  <p:sldIdLst>
    <p:sldId id="434" r:id="rId2"/>
    <p:sldId id="450" r:id="rId3"/>
    <p:sldId id="452" r:id="rId4"/>
    <p:sldId id="451" r:id="rId5"/>
    <p:sldId id="454" r:id="rId6"/>
    <p:sldId id="453" r:id="rId7"/>
    <p:sldId id="455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72" r:id="rId25"/>
    <p:sldId id="473" r:id="rId26"/>
    <p:sldId id="474" r:id="rId27"/>
    <p:sldId id="475" r:id="rId28"/>
    <p:sldId id="476" r:id="rId29"/>
    <p:sldId id="477" r:id="rId30"/>
    <p:sldId id="276" r:id="rId31"/>
  </p:sldIdLst>
  <p:sldSz cx="9144000" cy="6858000" type="screen4x3"/>
  <p:notesSz cx="9723438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  <a:srgbClr val="C0C0C0"/>
    <a:srgbClr val="2FBFFF"/>
    <a:srgbClr val="1C1C1C"/>
    <a:srgbClr val="969696"/>
    <a:srgbClr val="E36803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6" autoAdjust="0"/>
  </p:normalViewPr>
  <p:slideViewPr>
    <p:cSldViewPr snapToGrid="0">
      <p:cViewPr varScale="1">
        <p:scale>
          <a:sx n="77" d="100"/>
          <a:sy n="77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1686" y="-84"/>
      </p:cViewPr>
      <p:guideLst>
        <p:guide orient="horz" pos="2160"/>
        <p:guide pos="306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TW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0EA6FF6-6EB1-478D-80FA-9ADDB7A8036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TW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801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3257550"/>
            <a:ext cx="778033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306B651-022E-4D34-BB63-DAC75A5A4F5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34" name="Rectangle 1634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dirty="0"/>
          </a:p>
        </p:txBody>
      </p:sp>
      <p:sp>
        <p:nvSpPr>
          <p:cNvPr id="436796" name="Rectangle 1596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7" name="Rectangle 1597"/>
          <p:cNvSpPr>
            <a:spLocks noChangeArrowheads="1"/>
          </p:cNvSpPr>
          <p:nvPr/>
        </p:nvSpPr>
        <p:spPr bwMode="gray">
          <a:xfrm>
            <a:off x="7158038" y="127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2" name="Rectangle 1592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3" name="Rectangle 1593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4" name="Rectangle 1594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795" name="Rectangle 1595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22" name="Rectangle 1622"/>
          <p:cNvSpPr>
            <a:spLocks noChangeArrowheads="1"/>
          </p:cNvSpPr>
          <p:nvPr/>
        </p:nvSpPr>
        <p:spPr bwMode="gray">
          <a:xfrm>
            <a:off x="7339013" y="-4762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23" name="Rectangle 1623"/>
          <p:cNvSpPr>
            <a:spLocks noChangeArrowheads="1"/>
          </p:cNvSpPr>
          <p:nvPr/>
        </p:nvSpPr>
        <p:spPr bwMode="gray">
          <a:xfrm>
            <a:off x="8366125" y="-2222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24" name="Rectangle 1624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3" name="Rectangle 1643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4" name="Rectangle 1644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5" name="Rectangle 1645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6847" name="Rectangle 1647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948690"/>
            <a:ext cx="5105400" cy="1470025"/>
          </a:xfrm>
        </p:spPr>
        <p:txBody>
          <a:bodyPr/>
          <a:lstStyle>
            <a:lvl1pPr algn="l">
              <a:defRPr sz="4400">
                <a:ln>
                  <a:solidFill>
                    <a:schemeClr val="bg2"/>
                  </a:solidFill>
                </a:ln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 dirty="0"/>
          </a:p>
        </p:txBody>
      </p:sp>
      <p:sp>
        <p:nvSpPr>
          <p:cNvPr id="436848" name="Rectangle 1648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434590"/>
            <a:ext cx="5151438" cy="146304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4000" b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 dirty="0"/>
          </a:p>
        </p:txBody>
      </p:sp>
      <p:sp>
        <p:nvSpPr>
          <p:cNvPr id="436850" name="Rectangle 165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52825" y="6534150"/>
            <a:ext cx="2895600" cy="2349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436849" name="Rectangle 1649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6900863" y="65262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36851" name="Rectangle 165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11488" y="6527800"/>
            <a:ext cx="373062" cy="234950"/>
          </a:xfrm>
        </p:spPr>
        <p:txBody>
          <a:bodyPr/>
          <a:lstStyle>
            <a:lvl1pPr>
              <a:defRPr/>
            </a:lvl1pPr>
          </a:lstStyle>
          <a:p>
            <a:fld id="{EBC57EFC-6A88-4EB0-8C73-06B4B0608966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23" name="圖片 22" descr="封面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9491" y="834390"/>
            <a:ext cx="2084832" cy="280720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圖片 24" descr="logo-白字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7742" y="6271261"/>
            <a:ext cx="1440000" cy="496551"/>
          </a:xfrm>
          <a:prstGeom prst="rect">
            <a:avLst/>
          </a:prstGeom>
        </p:spPr>
      </p:pic>
      <p:grpSp>
        <p:nvGrpSpPr>
          <p:cNvPr id="28" name="Group 50"/>
          <p:cNvGrpSpPr>
            <a:grpSpLocks/>
          </p:cNvGrpSpPr>
          <p:nvPr userDrawn="1"/>
        </p:nvGrpSpPr>
        <p:grpSpPr bwMode="auto">
          <a:xfrm>
            <a:off x="5505768" y="5091430"/>
            <a:ext cx="669925" cy="654050"/>
            <a:chOff x="4027" y="3016"/>
            <a:chExt cx="515" cy="505"/>
          </a:xfrm>
        </p:grpSpPr>
        <p:sp>
          <p:nvSpPr>
            <p:cNvPr id="29" name="Oval 51"/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431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30" name="Picture 52" descr="sphere_highligh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</p:spPr>
        </p:pic>
      </p:grpSp>
      <p:grpSp>
        <p:nvGrpSpPr>
          <p:cNvPr id="31" name="Group 53"/>
          <p:cNvGrpSpPr>
            <a:grpSpLocks/>
          </p:cNvGrpSpPr>
          <p:nvPr userDrawn="1"/>
        </p:nvGrpSpPr>
        <p:grpSpPr bwMode="auto">
          <a:xfrm>
            <a:off x="7216458" y="4720590"/>
            <a:ext cx="349250" cy="339725"/>
            <a:chOff x="4027" y="3016"/>
            <a:chExt cx="515" cy="505"/>
          </a:xfrm>
        </p:grpSpPr>
        <p:sp>
          <p:nvSpPr>
            <p:cNvPr id="32" name="Oval 54"/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431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33" name="Picture 55" descr="sphere_highligh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</p:spPr>
        </p:pic>
      </p:grpSp>
      <p:pic>
        <p:nvPicPr>
          <p:cNvPr id="35" name="Picture 16" descr="16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1736" y="4022038"/>
            <a:ext cx="1440000" cy="144000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</p:pic>
      <p:sp>
        <p:nvSpPr>
          <p:cNvPr id="36" name="文字方塊 35"/>
          <p:cNvSpPr txBox="1"/>
          <p:nvPr userDrawn="1"/>
        </p:nvSpPr>
        <p:spPr>
          <a:xfrm>
            <a:off x="2686606" y="6348339"/>
            <a:ext cx="595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本內容僅供授課使用，禁止提供網路下載、重製或翻印。</a:t>
            </a:r>
            <a:endParaRPr lang="zh-TW" altLang="en-US" b="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75 0.30185 C 0.20174 0.29514 0.11546 0.25695 0.0783 0.20648 C 0.04115 0.15602 0.01632 0.04283 5E-6 -2.59259E-6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-15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2378 0.21991 C 0.18333 0.21597 0.14305 0.21204 0.11007 0.18657 C 0.07708 0.16111 0.04479 0.09768 0.02639 0.06666 C 0.00798 0.03565 0.00399 0.01782 1.38889E-6 1.85185E-6 " pathEditMode="relative" rAng="0" ptsTypes="aaaA">
                                      <p:cBhvr>
                                        <p:cTn id="107" dur="2000" fill="hold"/>
                                        <p:tgtEl>
                                          <p:spTgt spid="436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11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7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559 -0.10479 C 0.0559 -0.10456 0.05156 -0.05136 0.0401 -0.02661 C 0.02864 -0.00185 -0.00226 0.00462 -0.0184 -0.00579 " pathEditMode="relative" rAng="0" ptsTypes="fsf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5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7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14236 -0.15476 C 0.14236 -0.15452 0.12535 -0.04603 0.10382 -0.01758 C 0.08229 0.01087 0.00382 0.02244 -0.0342 0.01874 " pathEditMode="relative" rAng="0" ptsTypes="fsf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7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2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2" grpId="0" animBg="1"/>
      <p:bldP spid="436842" grpId="1" animBg="1"/>
      <p:bldP spid="436834" grpId="0" animBg="1"/>
      <p:bldP spid="436834" grpId="1" animBg="1"/>
      <p:bldP spid="436796" grpId="0" animBg="1"/>
      <p:bldP spid="436796" grpId="1" animBg="1"/>
      <p:bldP spid="436797" grpId="0" animBg="1"/>
      <p:bldP spid="436797" grpId="1" animBg="1"/>
      <p:bldP spid="436792" grpId="0" animBg="1"/>
      <p:bldP spid="436792" grpId="1" animBg="1"/>
      <p:bldP spid="436793" grpId="0" animBg="1"/>
      <p:bldP spid="436793" grpId="1" animBg="1"/>
      <p:bldP spid="436794" grpId="0" animBg="1"/>
      <p:bldP spid="436794" grpId="1" animBg="1"/>
      <p:bldP spid="436795" grpId="0" animBg="1"/>
      <p:bldP spid="436795" grpId="1" animBg="1"/>
      <p:bldP spid="436822" grpId="0" animBg="1"/>
      <p:bldP spid="436822" grpId="1" animBg="1"/>
      <p:bldP spid="436823" grpId="0" animBg="1"/>
      <p:bldP spid="436823" grpId="1" animBg="1"/>
      <p:bldP spid="436824" grpId="0" animBg="1"/>
      <p:bldP spid="436824" grpId="1" animBg="1"/>
      <p:bldP spid="436843" grpId="0" animBg="1"/>
      <p:bldP spid="436843" grpId="1" animBg="1"/>
      <p:bldP spid="436844" grpId="0" animBg="1"/>
      <p:bldP spid="436844" grpId="1" animBg="1"/>
      <p:bldP spid="436845" grpId="0" animBg="1"/>
      <p:bldP spid="436845" grpId="1" animBg="1"/>
      <p:bldP spid="436847" grpId="0"/>
      <p:bldP spid="436847" grpId="1"/>
      <p:bldP spid="43684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68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36848" grpId="1" build="p">
        <p:tmplLst>
          <p:tmpl lvl="1"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animMotion origin="layout" path="M 0.22378 0.21991 C 0.18333 0.21597 0.14305 0.21204 0.11007 0.18657 C 0.07708 0.16111 0.04479 0.09768 0.02639 0.06666 C 0.00798 0.03565 0.00399 0.01782 1.38889E-6 1.85185E-6 " pathEditMode="relative" rAng="0" ptsTypes="aaaA">
                      <p:cBhvr>
                        <p:cTn dur="2000" fill="hold"/>
                        <p:tgtEl>
                          <p:spTgt spid="43684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2" y="-11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590F2-EECA-41E1-AECF-018BDB22DB1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02720-BAE4-4542-8A30-BB4E74D4D87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5688" y="65088"/>
            <a:ext cx="7958137" cy="10112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1030288" y="1163638"/>
            <a:ext cx="7961312" cy="5360987"/>
          </a:xfrm>
        </p:spPr>
        <p:txBody>
          <a:bodyPr/>
          <a:lstStyle/>
          <a:p>
            <a:r>
              <a:rPr lang="zh-TW" altLang="en-US" smtClean="0"/>
              <a:t>按一下圖示以新增圖表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7913" y="66167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838825" y="6616700"/>
            <a:ext cx="28956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187825" y="6616700"/>
            <a:ext cx="661988" cy="241300"/>
          </a:xfrm>
        </p:spPr>
        <p:txBody>
          <a:bodyPr/>
          <a:lstStyle>
            <a:lvl1pPr>
              <a:defRPr/>
            </a:lvl1pPr>
          </a:lstStyle>
          <a:p>
            <a:fld id="{2A549573-19B2-423B-96D2-97C5D20BA7C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 smtClean="0"/>
              <a:t>10_</a:t>
            </a:r>
            <a:fld id="{DF49C1AB-E6DE-4E47-811A-A2F874E45F4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6D760-3560-421B-A86D-C1B8ABD0923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858DB-B1AC-4DFD-95CB-245607A2188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B68DF-E3A0-44D4-B843-0978746220F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155A3-4E5D-44B5-A480-511EBADB02E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8B9B7-28BD-42B9-830E-1D1803E3B70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E0C04-2AB8-472B-BF14-61F2ED0AF63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DBAFC-90BF-4DB4-8CA0-146D4813124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2" name="Rectangle 474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3" name="Rectangle 475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5" name="Rectangle 477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7" name="Rectangle 479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1009" name="Rectangle 481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0988" name="Rectangle 460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150989" name="Rectangle 4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  <p:sp>
        <p:nvSpPr>
          <p:cNvPr id="150990" name="Rectangle 46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55955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新細明體" charset="-120"/>
              </a:defRPr>
            </a:lvl1pPr>
          </a:lstStyle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 dirty="0"/>
          </a:p>
        </p:txBody>
      </p:sp>
      <p:sp>
        <p:nvSpPr>
          <p:cNvPr id="150991" name="Rectangle 4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2855" y="6559550"/>
            <a:ext cx="2160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新細明體" charset="-120"/>
              </a:defRPr>
            </a:lvl1pPr>
          </a:lstStyle>
          <a:p>
            <a:r>
              <a:rPr lang="zh-TW" altLang="en-US" smtClean="0"/>
              <a:t>電子商務─應用與科技發展</a:t>
            </a:r>
            <a:endParaRPr lang="en-US" altLang="zh-TW" dirty="0"/>
          </a:p>
        </p:txBody>
      </p:sp>
      <p:sp>
        <p:nvSpPr>
          <p:cNvPr id="150992" name="Rectangle 46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6805" y="655955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新細明體" charset="-120"/>
              </a:defRPr>
            </a:lvl1pPr>
          </a:lstStyle>
          <a:p>
            <a:r>
              <a:rPr lang="en-US" altLang="zh-TW" dirty="0" smtClean="0"/>
              <a:t>10_</a:t>
            </a:r>
            <a:fld id="{45A599AE-8D9A-4E11-A793-11EBA60B032A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pic>
        <p:nvPicPr>
          <p:cNvPr id="16" name="Picture 16" descr="16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3525" y="225425"/>
            <a:ext cx="720000" cy="72000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18" name="Picture 17" descr="23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8259966" y="6093990"/>
            <a:ext cx="781164" cy="684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0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0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0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0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0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0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0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0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0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02" grpId="0" animBg="1"/>
      <p:bldP spid="151002" grpId="1" animBg="1"/>
      <p:bldP spid="151003" grpId="0" animBg="1"/>
      <p:bldP spid="151003" grpId="1" animBg="1"/>
      <p:bldP spid="151005" grpId="0" animBg="1"/>
      <p:bldP spid="151005" grpId="1" animBg="1"/>
      <p:bldP spid="151007" grpId="0" animBg="1"/>
      <p:bldP spid="151007" grpId="1" animBg="1"/>
      <p:bldP spid="151009" grpId="0" animBg="1"/>
      <p:bldP spid="151009" grpId="1" animBg="1"/>
      <p:bldP spid="150988" grpId="0"/>
      <p:bldP spid="150989" grpId="0" build="p">
        <p:tmplLst>
          <p:tmpl lvl="1">
            <p:tnLst>
              <p:par>
                <p:cTn presetID="17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7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9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chemeClr val="tx2"/>
          </a:solidFill>
          <a:latin typeface="Comic Sans MS" pitchFamily="66" charset="0"/>
          <a:ea typeface="微軟正黑體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SzPct val="85000"/>
        <a:buFontTx/>
        <a:buBlip>
          <a:blip r:embed="rId16"/>
        </a:buBlip>
        <a:defRPr sz="3200" b="1" baseline="0">
          <a:solidFill>
            <a:schemeClr val="tx1"/>
          </a:solidFill>
          <a:latin typeface="Comic Sans MS" pitchFamily="66" charset="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Clr>
          <a:schemeClr val="hlink"/>
        </a:buClr>
        <a:buSzPct val="105000"/>
        <a:buChar char="•"/>
        <a:defRPr sz="28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lr>
          <a:schemeClr val="folHlink"/>
        </a:buClr>
        <a:buChar char="•"/>
        <a:defRPr sz="24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Clr>
          <a:schemeClr val="tx2"/>
        </a:buClr>
        <a:buSzPct val="85000"/>
        <a:buChar char="•"/>
        <a:defRPr sz="20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Clr>
          <a:schemeClr val="accent1"/>
        </a:buClr>
        <a:buSzPct val="85000"/>
        <a:buChar char="•"/>
        <a:defRPr sz="2000" baseline="0">
          <a:solidFill>
            <a:schemeClr val="tx2"/>
          </a:solidFill>
          <a:latin typeface="Comic Sans MS" pitchFamily="66" charset="0"/>
          <a:ea typeface="微軟正黑體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副標題 19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zh-TW" altLang="en-US" dirty="0" smtClean="0"/>
              <a:t>知識管理與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e-Learning</a:t>
            </a:r>
            <a:endParaRPr lang="zh-TW" altLang="en-US" dirty="0"/>
          </a:p>
        </p:txBody>
      </p:sp>
      <p:sp>
        <p:nvSpPr>
          <p:cNvPr id="21" name="標題 20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zh-TW" altLang="en-US" dirty="0" smtClean="0"/>
              <a:t>第 </a:t>
            </a:r>
            <a:r>
              <a:rPr lang="en-US" altLang="zh-TW" dirty="0" smtClean="0"/>
              <a:t>10</a:t>
            </a:r>
            <a:r>
              <a:rPr lang="zh-TW" altLang="en-US" dirty="0" smtClean="0"/>
              <a:t> 章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知識管理的發展沿革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3"/>
            </a:pPr>
            <a:r>
              <a:rPr lang="zh-TW" altLang="en-US" dirty="0" smtClean="0"/>
              <a:t>知識型企業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10</a:t>
            </a:fld>
            <a:endParaRPr lang="en-US" altLang="zh-TW" dirty="0"/>
          </a:p>
        </p:txBody>
      </p:sp>
      <p:pic>
        <p:nvPicPr>
          <p:cNvPr id="443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5246" y="1717589"/>
            <a:ext cx="5440680" cy="467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知識管理的程序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知識的吸收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一般知識吸收的外部來源，包括有上游供應廠商、大學、國家實驗室、其他競爭與非競爭公司、顧客以及外部的顧問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11</a:t>
            </a:fld>
            <a:endParaRPr lang="en-US" altLang="zh-TW" dirty="0"/>
          </a:p>
        </p:txBody>
      </p:sp>
      <p:pic>
        <p:nvPicPr>
          <p:cNvPr id="444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5233" y="3269931"/>
            <a:ext cx="6200002" cy="32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知識管理的程序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dirty="0" smtClean="0"/>
              <a:t>知識的創造</a:t>
            </a:r>
          </a:p>
          <a:p>
            <a:pPr lvl="1"/>
            <a:r>
              <a:rPr lang="zh-TW" altLang="en-US" dirty="0" smtClean="0"/>
              <a:t>吸收知識後，企業接著要思考知識的創造，透過現有知識的演化創造出新知識的行為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12</a:t>
            </a:fld>
            <a:endParaRPr lang="en-US" altLang="zh-TW" dirty="0"/>
          </a:p>
        </p:txBody>
      </p:sp>
      <p:pic>
        <p:nvPicPr>
          <p:cNvPr id="4454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6572" y="2676693"/>
            <a:ext cx="5202195" cy="393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知識管理的程序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13</a:t>
            </a:fld>
            <a:endParaRPr lang="en-US" altLang="zh-TW" dirty="0"/>
          </a:p>
        </p:txBody>
      </p:sp>
      <p:pic>
        <p:nvPicPr>
          <p:cNvPr id="446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435254"/>
            <a:ext cx="7961312" cy="407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知識管理的程序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 startAt="2"/>
            </a:pPr>
            <a:r>
              <a:rPr lang="zh-TW" altLang="en-US" dirty="0" smtClean="0">
                <a:solidFill>
                  <a:srgbClr val="30311D"/>
                </a:solidFill>
              </a:rPr>
              <a:t>知識的創造</a:t>
            </a:r>
          </a:p>
          <a:p>
            <a:pPr lvl="1">
              <a:buNone/>
            </a:pPr>
            <a:r>
              <a:rPr lang="en-US" altLang="zh-TW" dirty="0" smtClean="0"/>
              <a:t>(1) </a:t>
            </a:r>
            <a:r>
              <a:rPr lang="zh-TW" altLang="en-US" dirty="0" smtClean="0"/>
              <a:t>內隱至內隱 </a:t>
            </a:r>
            <a:r>
              <a:rPr lang="en-US" altLang="zh-TW" dirty="0" smtClean="0"/>
              <a:t>(</a:t>
            </a:r>
            <a:r>
              <a:rPr lang="zh-TW" altLang="en-US" dirty="0" smtClean="0"/>
              <a:t>共同化</a:t>
            </a:r>
            <a:r>
              <a:rPr lang="en-US" altLang="zh-TW" dirty="0" smtClean="0"/>
              <a:t>) (Socialization)</a:t>
            </a:r>
          </a:p>
          <a:p>
            <a:pPr lvl="1">
              <a:buNone/>
            </a:pPr>
            <a:r>
              <a:rPr lang="en-US" altLang="zh-TW" dirty="0" smtClean="0"/>
              <a:t>(2) </a:t>
            </a:r>
            <a:r>
              <a:rPr lang="zh-TW" altLang="en-US" dirty="0" smtClean="0"/>
              <a:t>內隱至外顯 </a:t>
            </a:r>
            <a:r>
              <a:rPr lang="en-US" altLang="zh-TW" dirty="0" smtClean="0"/>
              <a:t>(</a:t>
            </a:r>
            <a:r>
              <a:rPr lang="zh-TW" altLang="en-US" dirty="0" smtClean="0"/>
              <a:t>外化</a:t>
            </a:r>
            <a:r>
              <a:rPr lang="en-US" altLang="zh-TW" dirty="0" smtClean="0"/>
              <a:t>) (Externalization)</a:t>
            </a:r>
          </a:p>
          <a:p>
            <a:pPr lvl="1">
              <a:buNone/>
            </a:pPr>
            <a:r>
              <a:rPr lang="en-US" altLang="zh-TW" dirty="0" smtClean="0"/>
              <a:t>(3) </a:t>
            </a:r>
            <a:r>
              <a:rPr lang="zh-TW" altLang="en-US" dirty="0" smtClean="0"/>
              <a:t>外顯至外顯 </a:t>
            </a:r>
            <a:r>
              <a:rPr lang="en-US" altLang="zh-TW" dirty="0" smtClean="0"/>
              <a:t>(</a:t>
            </a:r>
            <a:r>
              <a:rPr lang="zh-TW" altLang="en-US" dirty="0" smtClean="0"/>
              <a:t>結合</a:t>
            </a:r>
            <a:r>
              <a:rPr lang="en-US" altLang="zh-TW" dirty="0" smtClean="0"/>
              <a:t>) (Combination)</a:t>
            </a:r>
          </a:p>
          <a:p>
            <a:pPr lvl="1">
              <a:buNone/>
            </a:pPr>
            <a:r>
              <a:rPr lang="en-US" altLang="zh-TW" dirty="0" smtClean="0"/>
              <a:t>(4) </a:t>
            </a:r>
            <a:r>
              <a:rPr lang="zh-TW" altLang="en-US" dirty="0" smtClean="0"/>
              <a:t>外顯至內隱 </a:t>
            </a:r>
            <a:r>
              <a:rPr lang="en-US" altLang="zh-TW" dirty="0" smtClean="0"/>
              <a:t>(</a:t>
            </a:r>
            <a:r>
              <a:rPr lang="zh-TW" altLang="en-US" dirty="0" smtClean="0"/>
              <a:t>內化</a:t>
            </a:r>
            <a:r>
              <a:rPr lang="en-US" altLang="zh-TW" dirty="0" smtClean="0"/>
              <a:t>) (Internalization)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14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知識管理的程序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15</a:t>
            </a:fld>
            <a:endParaRPr lang="en-US" altLang="zh-TW" dirty="0"/>
          </a:p>
        </p:txBody>
      </p:sp>
      <p:pic>
        <p:nvPicPr>
          <p:cNvPr id="447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1121" y="1406147"/>
            <a:ext cx="6486525" cy="385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知識管理的程序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dirty="0" smtClean="0"/>
              <a:t>知識的累積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3"/>
            </a:pPr>
            <a:endParaRPr lang="en-US" altLang="zh-TW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zh-TW" altLang="en-US" dirty="0" smtClean="0"/>
              <a:t>知識的擴散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(</a:t>
            </a:r>
            <a:r>
              <a:rPr lang="zh-TW" altLang="en-US" dirty="0" smtClean="0"/>
              <a:t>知識</a:t>
            </a:r>
            <a:r>
              <a:rPr lang="en-US" altLang="zh-TW" dirty="0" smtClean="0"/>
              <a:t>) = (</a:t>
            </a:r>
            <a:r>
              <a:rPr lang="zh-TW" altLang="en-US" dirty="0" smtClean="0"/>
              <a:t>人 </a:t>
            </a:r>
            <a:r>
              <a:rPr lang="en-US" altLang="zh-TW" dirty="0" smtClean="0"/>
              <a:t>+ </a:t>
            </a:r>
            <a:r>
              <a:rPr lang="zh-TW" altLang="en-US" dirty="0" smtClean="0"/>
              <a:t>資訊</a:t>
            </a:r>
            <a:r>
              <a:rPr lang="en-US" altLang="zh-TW" dirty="0" smtClean="0"/>
              <a:t>) </a:t>
            </a:r>
            <a:r>
              <a:rPr lang="zh-TW" altLang="en-US" dirty="0" smtClean="0"/>
              <a:t>再乘以分享次數的次方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K = (P + I)</a:t>
            </a:r>
            <a:r>
              <a:rPr lang="en-US" altLang="zh-TW" baseline="30000" dirty="0" smtClean="0"/>
              <a:t>S</a:t>
            </a:r>
            <a:endParaRPr lang="zh-TW" altLang="en-US" baseline="30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16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知識管理的效益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知識流通</a:t>
            </a:r>
          </a:p>
          <a:p>
            <a:pPr lvl="1"/>
            <a:r>
              <a:rPr lang="zh-TW" altLang="en-US" dirty="0" smtClean="0"/>
              <a:t>透過知識管理平台讓員工使用，藉此消除知識流通之間的環節與阻礙，可減少知識分享的困難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知識融合</a:t>
            </a:r>
          </a:p>
          <a:p>
            <a:pPr lvl="1"/>
            <a:r>
              <a:rPr lang="zh-TW" altLang="en-US" dirty="0" smtClean="0"/>
              <a:t>讓企業內每一位員工都可進入資料庫修改內容，貢獻自己所學與知識，使每一位員工的知識都能成為企業系統內知識平台的組成部分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17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知識管理的效益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dirty="0" smtClean="0"/>
              <a:t>知識創新</a:t>
            </a:r>
          </a:p>
          <a:p>
            <a:pPr lvl="1"/>
            <a:r>
              <a:rPr lang="zh-TW" altLang="en-US" dirty="0" smtClean="0"/>
              <a:t>企業投入精力來整理競爭對手網站與新聞群組上的資訊，透過員工進行分類、分析與過濾出適合公司使用的部分後，做為企業知識平台分享的基礎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zh-TW" altLang="en-US" dirty="0" smtClean="0"/>
              <a:t>知識自動化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主動發放知識讓員工了解，並且協調各工作的進度、發展或遇到的情況，藉由彼此所學來解決問題與困難，進而加快產品產出的時程。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18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10.3</a:t>
            </a:r>
            <a:r>
              <a:rPr lang="zh-TW" altLang="en-US" dirty="0" smtClean="0"/>
              <a:t> </a:t>
            </a:r>
            <a:r>
              <a:rPr lang="en-US" altLang="zh-TW" dirty="0" smtClean="0"/>
              <a:t>e-Learning </a:t>
            </a:r>
            <a:r>
              <a:rPr lang="zh-TW" altLang="en-US" dirty="0" smtClean="0"/>
              <a:t>的簡介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e-Learning </a:t>
            </a:r>
            <a:r>
              <a:rPr lang="zh-TW" altLang="en-US" dirty="0" smtClean="0"/>
              <a:t>的定義</a:t>
            </a:r>
          </a:p>
          <a:p>
            <a:pPr lvl="1"/>
            <a:r>
              <a:rPr lang="zh-TW" altLang="en-US" dirty="0" smtClean="0">
                <a:solidFill>
                  <a:schemeClr val="accent1"/>
                </a:solidFill>
              </a:rPr>
              <a:t>數位學習 </a:t>
            </a:r>
            <a:r>
              <a:rPr lang="en-US" altLang="zh-TW" dirty="0" smtClean="0">
                <a:solidFill>
                  <a:schemeClr val="accent1"/>
                </a:solidFill>
              </a:rPr>
              <a:t>(e-Learning) </a:t>
            </a:r>
            <a:r>
              <a:rPr lang="zh-TW" altLang="en-US" dirty="0" smtClean="0"/>
              <a:t>可視為傳統教室學習的延伸，其概念為透過資訊科技的協助，包括電腦、網路、電視、錄音帶、</a:t>
            </a:r>
            <a:r>
              <a:rPr lang="en-US" altLang="zh-TW" dirty="0" err="1" smtClean="0"/>
              <a:t>VCD</a:t>
            </a:r>
            <a:r>
              <a:rPr lang="en-US" altLang="zh-TW" dirty="0" smtClean="0"/>
              <a:t> </a:t>
            </a:r>
            <a:r>
              <a:rPr lang="zh-TW" altLang="en-US" dirty="0" smtClean="0"/>
              <a:t>或是手機等設備，讓學習者能夠接收到與傳統教室學習相同的學習資源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19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知識管理與 </a:t>
            </a:r>
            <a:r>
              <a:rPr lang="en-US" altLang="zh-TW" dirty="0" smtClean="0"/>
              <a:t>e-Learning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grpSp>
        <p:nvGrpSpPr>
          <p:cNvPr id="6" name="群組 5"/>
          <p:cNvGrpSpPr/>
          <p:nvPr/>
        </p:nvGrpSpPr>
        <p:grpSpPr>
          <a:xfrm>
            <a:off x="1333500" y="1132683"/>
            <a:ext cx="6880225" cy="5292830"/>
            <a:chOff x="1333500" y="1132683"/>
            <a:chExt cx="6880225" cy="5292830"/>
          </a:xfrm>
        </p:grpSpPr>
        <p:sp>
          <p:nvSpPr>
            <p:cNvPr id="7" name="AutoShape 74"/>
            <p:cNvSpPr>
              <a:spLocks noChangeArrowheads="1"/>
            </p:cNvSpPr>
            <p:nvPr/>
          </p:nvSpPr>
          <p:spPr bwMode="gray">
            <a:xfrm>
              <a:off x="1333500" y="1970882"/>
              <a:ext cx="3352800" cy="4454631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75"/>
            <p:cNvGrpSpPr>
              <a:grpSpLocks/>
            </p:cNvGrpSpPr>
            <p:nvPr/>
          </p:nvGrpSpPr>
          <p:grpSpPr bwMode="auto">
            <a:xfrm>
              <a:off x="3924300" y="1132683"/>
              <a:ext cx="790575" cy="1976438"/>
              <a:chOff x="2304" y="1344"/>
              <a:chExt cx="498" cy="1245"/>
            </a:xfrm>
          </p:grpSpPr>
          <p:sp>
            <p:nvSpPr>
              <p:cNvPr id="15" name="Freeform 76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" name="Freeform 77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" name="Text Box 78"/>
            <p:cNvSpPr txBox="1">
              <a:spLocks noChangeArrowheads="1"/>
            </p:cNvSpPr>
            <p:nvPr/>
          </p:nvSpPr>
          <p:spPr bwMode="gray">
            <a:xfrm>
              <a:off x="1562099" y="2088289"/>
              <a:ext cx="2836905" cy="23083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>
                <a:lnSpc>
                  <a:spcPct val="150000"/>
                </a:lnSpc>
              </a:pPr>
              <a:r>
                <a:rPr lang="zh-TW" altLang="en-US" sz="240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學習架構</a:t>
              </a:r>
              <a:endParaRPr lang="en-US" altLang="zh-TW" sz="240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知識管理的簡介</a:t>
              </a: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知識管理的演進</a:t>
              </a: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e-Learning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的簡介</a:t>
              </a:r>
              <a:endParaRPr lang="en-US" altLang="zh-TW" b="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marL="185738" indent="-185738" algn="l" ea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結論</a:t>
              </a:r>
              <a:endParaRPr lang="en-US" altLang="zh-TW" sz="1600" b="0" dirty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0" name="AutoShape 80"/>
            <p:cNvSpPr>
              <a:spLocks noChangeArrowheads="1"/>
            </p:cNvSpPr>
            <p:nvPr/>
          </p:nvSpPr>
          <p:spPr bwMode="gray">
            <a:xfrm>
              <a:off x="4860925" y="1970882"/>
              <a:ext cx="3352800" cy="4454631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Text Box 81"/>
            <p:cNvSpPr txBox="1">
              <a:spLocks noChangeArrowheads="1"/>
            </p:cNvSpPr>
            <p:nvPr/>
          </p:nvSpPr>
          <p:spPr bwMode="gray">
            <a:xfrm>
              <a:off x="5600700" y="2075913"/>
              <a:ext cx="2590800" cy="36009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50000"/>
                </a:lnSpc>
              </a:pPr>
              <a:r>
                <a:rPr lang="zh-TW" altLang="en-US" sz="240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學習重點</a:t>
              </a:r>
              <a:endParaRPr lang="en-US" altLang="zh-TW" sz="240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1.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知識管理的簡介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2.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知識管理的發展沿革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3.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知識管理的程序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4.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知識管理的效益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5. e-Learning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的定義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6. e-Learning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的特性</a:t>
              </a:r>
            </a:p>
            <a:p>
              <a:pPr marL="342900" indent="-342900" algn="l" eaLnBrk="0" hangingPunct="0">
                <a:lnSpc>
                  <a:spcPct val="150000"/>
                </a:lnSpc>
              </a:pPr>
              <a:r>
                <a:rPr lang="en-US" altLang="zh-TW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7. </a:t>
              </a:r>
              <a:r>
                <a:rPr lang="zh-TW" altLang="en-US" b="0" dirty="0" smtClean="0">
                  <a:solidFill>
                    <a:srgbClr val="000000"/>
                  </a:solidFill>
                  <a:latin typeface="Comic Sans MS" pitchFamily="66" charset="0"/>
                  <a:ea typeface="微軟正黑體" pitchFamily="34" charset="-120"/>
                </a:rPr>
                <a:t>翻轉教室的概念</a:t>
              </a:r>
              <a:endParaRPr lang="zh-TW" altLang="en-US" sz="2000" b="0" dirty="0" smtClean="0">
                <a:solidFill>
                  <a:srgbClr val="000000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grpSp>
          <p:nvGrpSpPr>
            <p:cNvPr id="12" name="Group 82"/>
            <p:cNvGrpSpPr>
              <a:grpSpLocks/>
            </p:cNvGrpSpPr>
            <p:nvPr/>
          </p:nvGrpSpPr>
          <p:grpSpPr bwMode="auto">
            <a:xfrm>
              <a:off x="4838700" y="1132683"/>
              <a:ext cx="790575" cy="1976438"/>
              <a:chOff x="2880" y="1344"/>
              <a:chExt cx="498" cy="1245"/>
            </a:xfrm>
          </p:grpSpPr>
          <p:sp>
            <p:nvSpPr>
              <p:cNvPr id="13" name="Freeform 83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" name="Freeform 84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e-Learning </a:t>
            </a:r>
            <a:r>
              <a:rPr lang="zh-TW" altLang="en-US" dirty="0" smtClean="0"/>
              <a:t>的定義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數位學習有三個基本的要件 </a:t>
            </a:r>
            <a:endParaRPr lang="en-US" altLang="zh-TW" dirty="0" smtClean="0"/>
          </a:p>
          <a:p>
            <a:pPr marL="971550" lvl="1" indent="-457200">
              <a:buFont typeface="+mj-lt"/>
              <a:buAutoNum type="arabicPeriod"/>
            </a:pPr>
            <a:r>
              <a:rPr lang="zh-TW" altLang="en-US" dirty="0" smtClean="0"/>
              <a:t>網路化</a:t>
            </a:r>
            <a:endParaRPr lang="en-US" altLang="zh-TW" dirty="0" smtClean="0"/>
          </a:p>
          <a:p>
            <a:pPr marL="971550" lvl="1" indent="-457200">
              <a:buFont typeface="+mj-lt"/>
              <a:buAutoNum type="arabicPeriod"/>
            </a:pPr>
            <a:r>
              <a:rPr lang="zh-TW" altLang="en-US" dirty="0" smtClean="0"/>
              <a:t>資訊化</a:t>
            </a:r>
            <a:endParaRPr lang="en-US" altLang="zh-TW" dirty="0" smtClean="0"/>
          </a:p>
          <a:p>
            <a:pPr marL="971550" lvl="1" indent="-457200">
              <a:buFont typeface="+mj-lt"/>
              <a:buAutoNum type="arabicPeriod"/>
            </a:pPr>
            <a:r>
              <a:rPr lang="zh-TW" altLang="en-US" dirty="0" smtClean="0"/>
              <a:t>遠距學習化</a:t>
            </a:r>
            <a:endParaRPr lang="en-US" altLang="zh-TW" dirty="0" smtClean="0"/>
          </a:p>
          <a:p>
            <a:pPr marL="971550" lvl="1" indent="-457200">
              <a:buFont typeface="+mj-lt"/>
              <a:buAutoNum type="arabicPeriod"/>
            </a:pPr>
            <a:endParaRPr lang="en-US" altLang="zh-TW" dirty="0" smtClean="0"/>
          </a:p>
          <a:p>
            <a:r>
              <a:rPr lang="en-US" altLang="zh-TW" dirty="0" smtClean="0"/>
              <a:t>e-Learning </a:t>
            </a:r>
            <a:r>
              <a:rPr lang="zh-TW" altLang="en-US" dirty="0" smtClean="0"/>
              <a:t>就是「透過網際網路來從事學習活動」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20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e-Learning </a:t>
            </a:r>
            <a:r>
              <a:rPr lang="zh-TW" altLang="en-US" dirty="0" smtClean="0"/>
              <a:t>的定義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21</a:t>
            </a:fld>
            <a:endParaRPr lang="en-US" altLang="zh-TW" dirty="0"/>
          </a:p>
        </p:txBody>
      </p:sp>
      <p:pic>
        <p:nvPicPr>
          <p:cNvPr id="448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188319"/>
            <a:ext cx="7961312" cy="476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e-Learning </a:t>
            </a:r>
            <a:r>
              <a:rPr lang="zh-TW" altLang="en-US" dirty="0" smtClean="0"/>
              <a:t>的特性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學習者導向</a:t>
            </a:r>
          </a:p>
          <a:p>
            <a:pPr lvl="1"/>
            <a:r>
              <a:rPr lang="zh-TW" altLang="en-US" dirty="0" smtClean="0"/>
              <a:t>傳統教室學習的模式主要由授課者來控制上課的內容、進度與時程，而</a:t>
            </a:r>
            <a:r>
              <a:rPr lang="en-US" altLang="zh-TW" dirty="0" smtClean="0"/>
              <a:t>e-Learning </a:t>
            </a:r>
            <a:r>
              <a:rPr lang="zh-TW" altLang="en-US" dirty="0" smtClean="0"/>
              <a:t>的模式可讓學習者隨時隨地進行學習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學習資料儲存</a:t>
            </a:r>
          </a:p>
          <a:p>
            <a:pPr lvl="1"/>
            <a:r>
              <a:rPr lang="zh-TW" altLang="en-US" dirty="0" smtClean="0"/>
              <a:t>傳統教室學習無法讓教學者儲存學習資料，每次課程均需要重頭開始進行，但 </a:t>
            </a:r>
            <a:r>
              <a:rPr lang="en-US" altLang="zh-TW" dirty="0" smtClean="0"/>
              <a:t>e-Learning </a:t>
            </a:r>
            <a:r>
              <a:rPr lang="zh-TW" altLang="en-US" dirty="0" smtClean="0"/>
              <a:t>則可利用資訊科技來儲存學習資料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22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e-Learning </a:t>
            </a:r>
            <a:r>
              <a:rPr lang="zh-TW" altLang="en-US" dirty="0" smtClean="0"/>
              <a:t>的特性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dirty="0" smtClean="0"/>
              <a:t>成本效益</a:t>
            </a:r>
          </a:p>
          <a:p>
            <a:pPr lvl="1"/>
            <a:r>
              <a:rPr lang="zh-TW" altLang="en-US" dirty="0" smtClean="0"/>
              <a:t>這是由學習資料儲存的特性延伸，對於授課者來說可以省下重複授課的時間，可將此時間用來思考與研究，以提供新的授課內容與模式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zh-TW" altLang="en-US" dirty="0" smtClean="0"/>
              <a:t>外部學習效果</a:t>
            </a:r>
          </a:p>
          <a:p>
            <a:pPr lvl="1"/>
            <a:r>
              <a:rPr lang="en-US" altLang="zh-TW" dirty="0" smtClean="0"/>
              <a:t>e-Learning </a:t>
            </a:r>
            <a:r>
              <a:rPr lang="zh-TW" altLang="en-US" dirty="0" smtClean="0"/>
              <a:t>具有數位化的優點</a:t>
            </a:r>
            <a:r>
              <a:rPr lang="en-US" altLang="zh-TW" dirty="0" smtClean="0"/>
              <a:t>——</a:t>
            </a:r>
            <a:r>
              <a:rPr lang="zh-TW" altLang="en-US" dirty="0" smtClean="0"/>
              <a:t>複製的成本較低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23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e-Learning </a:t>
            </a:r>
            <a:r>
              <a:rPr lang="zh-TW" altLang="en-US" dirty="0" smtClean="0"/>
              <a:t>的特性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zh-TW" altLang="en-US" dirty="0" smtClean="0"/>
              <a:t>社群學習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e-Learning</a:t>
            </a:r>
            <a:r>
              <a:rPr lang="zh-TW" altLang="en-US" dirty="0" smtClean="0"/>
              <a:t>可經由網路的連結，讓學習者隨時隨地和其他學習者、教學者進行互動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zh-TW" altLang="en-US" dirty="0" smtClean="0"/>
              <a:t>教學模組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 </a:t>
            </a:r>
            <a:r>
              <a:rPr lang="en-US" altLang="zh-TW" dirty="0" smtClean="0"/>
              <a:t>e-Learning </a:t>
            </a:r>
            <a:r>
              <a:rPr lang="zh-TW" altLang="en-US" dirty="0" smtClean="0"/>
              <a:t>的模式裡，教學者可事先將教材由簡單到艱深預錄成不同的單元，針對學習者的能力來提供不同的教學模組，以提高教學的</a:t>
            </a:r>
            <a:r>
              <a:rPr lang="zh-TW" altLang="en-US" dirty="0" smtClean="0"/>
              <a:t>成效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24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e-Learning </a:t>
            </a:r>
            <a:r>
              <a:rPr lang="zh-TW" altLang="en-US" dirty="0" smtClean="0"/>
              <a:t>的特性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zh-TW" altLang="en-US" dirty="0" smtClean="0"/>
              <a:t>全球化學習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經由 </a:t>
            </a:r>
            <a:r>
              <a:rPr lang="en-US" altLang="zh-TW" dirty="0" smtClean="0"/>
              <a:t>e-Learning </a:t>
            </a:r>
            <a:r>
              <a:rPr lang="zh-TW" altLang="en-US" dirty="0" smtClean="0"/>
              <a:t>就可讓自己與全世界的學習者互動，改善因地處偏遠而產生學習資源有限</a:t>
            </a:r>
            <a:r>
              <a:rPr lang="zh-TW" altLang="en-US" smtClean="0"/>
              <a:t>的問題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zh-TW" altLang="en-US" dirty="0" smtClean="0"/>
              <a:t>零時空限制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透過 </a:t>
            </a:r>
            <a:r>
              <a:rPr lang="en-US" altLang="zh-TW" dirty="0" smtClean="0"/>
              <a:t>e-Learning </a:t>
            </a:r>
            <a:r>
              <a:rPr lang="zh-TW" altLang="en-US" dirty="0" smtClean="0"/>
              <a:t>可讓學習者與教學者不受時間、空間的限制來進行教學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25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e-Learning </a:t>
            </a:r>
            <a:r>
              <a:rPr lang="zh-TW" altLang="en-US" dirty="0" smtClean="0"/>
              <a:t>的特性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zh-TW" altLang="en-US" dirty="0" smtClean="0"/>
              <a:t>自在的環境</a:t>
            </a:r>
          </a:p>
          <a:p>
            <a:pPr lvl="1"/>
            <a:r>
              <a:rPr lang="en-US" altLang="zh-TW" dirty="0" smtClean="0"/>
              <a:t>e-Learning </a:t>
            </a:r>
            <a:r>
              <a:rPr lang="zh-TW" altLang="en-US" dirty="0" smtClean="0"/>
              <a:t>的學習環境可由學習者自己決定，在最符合自己需求的環境中學習，同時也可讓較為害羞的學習者透過網路來進行</a:t>
            </a:r>
            <a:r>
              <a:rPr lang="zh-TW" altLang="en-US" dirty="0" smtClean="0"/>
              <a:t>發問</a:t>
            </a:r>
            <a:endParaRPr lang="zh-TW" altLang="en-US" dirty="0" smtClean="0"/>
          </a:p>
          <a:p>
            <a:pPr marL="514350" indent="-514350">
              <a:buFont typeface="+mj-lt"/>
              <a:buAutoNum type="arabicPeriod" startAt="9"/>
            </a:pPr>
            <a:r>
              <a:rPr lang="zh-TW" altLang="en-US" dirty="0" smtClean="0"/>
              <a:t>多媒體教學</a:t>
            </a:r>
          </a:p>
          <a:p>
            <a:pPr lvl="1"/>
            <a:r>
              <a:rPr lang="en-US" altLang="zh-TW" dirty="0" smtClean="0"/>
              <a:t>e-Learning </a:t>
            </a:r>
            <a:r>
              <a:rPr lang="zh-TW" altLang="en-US" dirty="0" smtClean="0"/>
              <a:t>可提供多媒體的教學協助，包括影片、動畫、小遊戲或是其他可提高教學成效的工具，藉此增加學習者的上課</a:t>
            </a:r>
            <a:r>
              <a:rPr lang="zh-TW" altLang="en-US" dirty="0" smtClean="0"/>
              <a:t>意願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26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e-Learning </a:t>
            </a:r>
            <a:r>
              <a:rPr lang="zh-TW" altLang="en-US" dirty="0" smtClean="0"/>
              <a:t>的特性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27</a:t>
            </a:fld>
            <a:endParaRPr lang="en-US" altLang="zh-TW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289549"/>
            <a:ext cx="7961312" cy="407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翻轉教室的概念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翻轉教室 </a:t>
            </a:r>
            <a:r>
              <a:rPr lang="en-US" altLang="zh-TW" dirty="0" smtClean="0">
                <a:solidFill>
                  <a:schemeClr val="accent1"/>
                </a:solidFill>
              </a:rPr>
              <a:t>(Flipped</a:t>
            </a:r>
            <a:r>
              <a:rPr lang="zh-TW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TW" dirty="0" smtClean="0">
                <a:solidFill>
                  <a:schemeClr val="accent1"/>
                </a:solidFill>
              </a:rPr>
              <a:t>Classroom)</a:t>
            </a:r>
            <a:r>
              <a:rPr lang="zh-TW" altLang="en-US" dirty="0" smtClean="0"/>
              <a:t>。翻轉的概念是指老師先將課堂講授的部分錄製成影片，當作作業讓學生先課外觀看，課堂時間則是教學互動的時間，做為練習、問題解決與討論之用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28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翻轉教室的概念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翻轉教室的進行方式有以下幾項：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影片時間規劃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影片內容主題化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教學設計的規劃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事後評估的制度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29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10.1</a:t>
            </a:r>
            <a:r>
              <a:rPr lang="zh-TW" altLang="en-US" dirty="0" smtClean="0"/>
              <a:t> 知識管理的簡介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3</a:t>
            </a:fld>
            <a:endParaRPr lang="en-US" altLang="zh-TW" dirty="0"/>
          </a:p>
        </p:txBody>
      </p:sp>
      <p:pic>
        <p:nvPicPr>
          <p:cNvPr id="438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659000"/>
            <a:ext cx="7961312" cy="357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1" name="WordArt 491"/>
          <p:cNvSpPr>
            <a:spLocks noChangeArrowheads="1" noChangeShapeType="1" noTextEdit="1"/>
          </p:cNvSpPr>
          <p:nvPr/>
        </p:nvSpPr>
        <p:spPr bwMode="gray">
          <a:xfrm>
            <a:off x="3556000" y="1739900"/>
            <a:ext cx="5222875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r>
              <a:rPr lang="en-US" altLang="zh-TW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prstShdw prst="shdw13" dist="53882" dir="2700000">
                    <a:srgbClr val="000000">
                      <a:alpha val="50000"/>
                    </a:srgbClr>
                  </a:prstShdw>
                </a:effectLst>
                <a:latin typeface="Arial"/>
                <a:cs typeface="Arial"/>
              </a:rPr>
              <a:t>Thank You!</a:t>
            </a:r>
            <a:endParaRPr lang="zh-TW" altLang="en-US" sz="3600" kern="10">
              <a:ln w="254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prstShdw prst="shdw13" dist="53882" dir="2700000">
                  <a:srgbClr val="00000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知識管理的簡介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數據 </a:t>
            </a:r>
            <a:r>
              <a:rPr lang="en-US" altLang="zh-TW" dirty="0" smtClean="0"/>
              <a:t>(Data)</a:t>
            </a:r>
          </a:p>
          <a:p>
            <a:pPr lvl="1"/>
            <a:r>
              <a:rPr lang="zh-TW" altLang="en-US" dirty="0" smtClean="0"/>
              <a:t>數據是指企業可透過程式記錄下所有能夠觀察到的事情，從網路使用者進入網頁的網址、點選的項目、停留時間和消費的狀況等，並存放在數據庫中做為後續分析的基本</a:t>
            </a:r>
            <a:r>
              <a:rPr lang="zh-TW" altLang="en-US" dirty="0" smtClean="0"/>
              <a:t>素材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資訊 </a:t>
            </a:r>
            <a:r>
              <a:rPr lang="en-US" altLang="zh-TW" dirty="0" smtClean="0"/>
              <a:t>(Information)</a:t>
            </a:r>
          </a:p>
          <a:p>
            <a:pPr lvl="1"/>
            <a:r>
              <a:rPr lang="zh-TW" altLang="en-US" dirty="0" smtClean="0"/>
              <a:t>資訊是指處理過的數據，通常可透過分析工具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4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知識管理的簡介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5</a:t>
            </a:fld>
            <a:endParaRPr lang="en-US" altLang="zh-TW" dirty="0"/>
          </a:p>
        </p:txBody>
      </p:sp>
      <p:pic>
        <p:nvPicPr>
          <p:cNvPr id="439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583387"/>
            <a:ext cx="7961312" cy="296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知識管理的簡介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dirty="0" smtClean="0"/>
              <a:t>知識 </a:t>
            </a:r>
            <a:r>
              <a:rPr lang="en-US" altLang="zh-TW" dirty="0" smtClean="0"/>
              <a:t>(Knowledge)</a:t>
            </a:r>
          </a:p>
          <a:p>
            <a:pPr lvl="1"/>
            <a:r>
              <a:rPr lang="zh-TW" altLang="en-US" dirty="0" smtClean="0"/>
              <a:t>知識需要透過人類的思考，其來自於人的思想，唯有人才能創造出知識，任何系統、科技或組織都無法自行創造</a:t>
            </a:r>
            <a:r>
              <a:rPr lang="zh-TW" altLang="en-US" dirty="0" smtClean="0"/>
              <a:t>知識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zh-TW" altLang="en-US" dirty="0" smtClean="0"/>
              <a:t>知識管理就是蒐集資訊並組織資訊，將資訊傳給需要者，其核心是管理資訊的流動，讓需要者獲得正確的資訊，因而能快速採取行動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6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知識管理的簡介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7</a:t>
            </a:fld>
            <a:endParaRPr lang="en-US" altLang="zh-TW" dirty="0"/>
          </a:p>
        </p:txBody>
      </p:sp>
      <p:pic>
        <p:nvPicPr>
          <p:cNvPr id="440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026" y="1163638"/>
            <a:ext cx="6343835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10.2</a:t>
            </a:r>
            <a:r>
              <a:rPr lang="zh-TW" altLang="en-US" dirty="0" smtClean="0"/>
              <a:t> 知識管理的演進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知識管理的發展沿革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/>
              <a:t>泰勒時期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8</a:t>
            </a:fld>
            <a:endParaRPr lang="en-US" altLang="zh-TW" dirty="0"/>
          </a:p>
        </p:txBody>
      </p:sp>
      <p:pic>
        <p:nvPicPr>
          <p:cNvPr id="441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9022" y="2429776"/>
            <a:ext cx="467487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知識管理的發展沿革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2"/>
            </a:pPr>
            <a:r>
              <a:rPr lang="zh-TW" altLang="en-US" dirty="0" smtClean="0"/>
              <a:t>豐田式生產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電子商務─應用與科技發展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10_</a:t>
            </a:r>
            <a:fld id="{DF49C1AB-E6DE-4E47-811A-A2F874E45F4E}" type="slidenum">
              <a:rPr lang="en-US" altLang="zh-TW" smtClean="0"/>
              <a:pPr/>
              <a:t>9</a:t>
            </a:fld>
            <a:endParaRPr lang="en-US" altLang="zh-TW" dirty="0"/>
          </a:p>
        </p:txBody>
      </p:sp>
      <p:pic>
        <p:nvPicPr>
          <p:cNvPr id="442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126" y="2120472"/>
            <a:ext cx="4737735" cy="364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電子商務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電子商務</Template>
  <TotalTime>31</TotalTime>
  <Words>1358</Words>
  <Application>Microsoft Office PowerPoint</Application>
  <PresentationFormat>如螢幕大小 (4:3)</PresentationFormat>
  <Paragraphs>195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電子商務</vt:lpstr>
      <vt:lpstr>第 10 章</vt:lpstr>
      <vt:lpstr>知識管理與 e-Learning</vt:lpstr>
      <vt:lpstr>10.1 知識管理的簡介</vt:lpstr>
      <vt:lpstr>知識管理的簡介</vt:lpstr>
      <vt:lpstr>知識管理的簡介</vt:lpstr>
      <vt:lpstr>知識管理的簡介</vt:lpstr>
      <vt:lpstr>知識管理的簡介</vt:lpstr>
      <vt:lpstr>10.2 知識管理的演進</vt:lpstr>
      <vt:lpstr>知識管理的發展沿革</vt:lpstr>
      <vt:lpstr>知識管理的發展沿革</vt:lpstr>
      <vt:lpstr>知識管理的程序</vt:lpstr>
      <vt:lpstr>知識管理的程序</vt:lpstr>
      <vt:lpstr>知識管理的程序</vt:lpstr>
      <vt:lpstr>知識管理的程序</vt:lpstr>
      <vt:lpstr>知識管理的程序</vt:lpstr>
      <vt:lpstr>知識管理的程序</vt:lpstr>
      <vt:lpstr>知識管理的效益</vt:lpstr>
      <vt:lpstr>知識管理的效益</vt:lpstr>
      <vt:lpstr>10.3 e-Learning 的簡介</vt:lpstr>
      <vt:lpstr>e-Learning 的定義</vt:lpstr>
      <vt:lpstr>e-Learning 的定義</vt:lpstr>
      <vt:lpstr>e-Learning 的特性</vt:lpstr>
      <vt:lpstr>e-Learning 的特性</vt:lpstr>
      <vt:lpstr>e-Learning 的特性</vt:lpstr>
      <vt:lpstr>e-Learning 的特性</vt:lpstr>
      <vt:lpstr>e-Learning 的特性</vt:lpstr>
      <vt:lpstr>e-Learning 的特性</vt:lpstr>
      <vt:lpstr>翻轉教室的概念</vt:lpstr>
      <vt:lpstr>翻轉教室的概念</vt:lpstr>
      <vt:lpstr>投影片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 10 章</dc:title>
  <dc:creator>Fenny Lee</dc:creator>
  <cp:lastModifiedBy>Fenny Lee</cp:lastModifiedBy>
  <cp:revision>21</cp:revision>
  <dcterms:created xsi:type="dcterms:W3CDTF">2016-01-05T06:49:55Z</dcterms:created>
  <dcterms:modified xsi:type="dcterms:W3CDTF">2016-01-06T08:01:13Z</dcterms:modified>
</cp:coreProperties>
</file>