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434" r:id="rId2"/>
    <p:sldId id="450" r:id="rId3"/>
    <p:sldId id="451" r:id="rId4"/>
    <p:sldId id="452" r:id="rId5"/>
    <p:sldId id="453" r:id="rId6"/>
    <p:sldId id="454" r:id="rId7"/>
    <p:sldId id="455" r:id="rId8"/>
    <p:sldId id="456" r:id="rId9"/>
    <p:sldId id="457" r:id="rId10"/>
    <p:sldId id="458" r:id="rId11"/>
    <p:sldId id="460" r:id="rId12"/>
    <p:sldId id="459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276" r:id="rId26"/>
  </p:sldIdLst>
  <p:sldSz cx="9144000" cy="6858000" type="screen4x3"/>
  <p:notesSz cx="9723438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  <a:srgbClr val="C0C0C0"/>
    <a:srgbClr val="2FBFFF"/>
    <a:srgbClr val="1C1C1C"/>
    <a:srgbClr val="969696"/>
    <a:srgbClr val="E36803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6" autoAdjust="0"/>
  </p:normalViewPr>
  <p:slideViewPr>
    <p:cSldViewPr snapToGrid="0">
      <p:cViewPr varScale="1">
        <p:scale>
          <a:sx n="77" d="100"/>
          <a:sy n="77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1686" y="-84"/>
      </p:cViewPr>
      <p:guideLst>
        <p:guide orient="horz" pos="2160"/>
        <p:guide pos="30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TW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0EA6FF6-6EB1-478D-80FA-9ADDB7A8036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TW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801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7550"/>
            <a:ext cx="77803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306B651-022E-4D34-BB63-DAC75A5A4F5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-4762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-2222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948690"/>
            <a:ext cx="5105400" cy="1470025"/>
          </a:xfrm>
        </p:spPr>
        <p:txBody>
          <a:bodyPr/>
          <a:lstStyle>
            <a:lvl1pPr algn="l">
              <a:defRPr sz="4400">
                <a:ln>
                  <a:solidFill>
                    <a:schemeClr val="bg2"/>
                  </a:solidFill>
                </a:ln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 dirty="0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434590"/>
            <a:ext cx="5151438" cy="146304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4000" b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 dirty="0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BC57EFC-6A88-4EB0-8C73-06B4B0608966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23" name="圖片 22" descr="封面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9491" y="834390"/>
            <a:ext cx="2084832" cy="280720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圖片 24" descr="logo-白字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7742" y="6271261"/>
            <a:ext cx="1440000" cy="496551"/>
          </a:xfrm>
          <a:prstGeom prst="rect">
            <a:avLst/>
          </a:prstGeom>
        </p:spPr>
      </p:pic>
      <p:grpSp>
        <p:nvGrpSpPr>
          <p:cNvPr id="28" name="Group 50"/>
          <p:cNvGrpSpPr>
            <a:grpSpLocks/>
          </p:cNvGrpSpPr>
          <p:nvPr userDrawn="1"/>
        </p:nvGrpSpPr>
        <p:grpSpPr bwMode="auto">
          <a:xfrm>
            <a:off x="5505768" y="5091430"/>
            <a:ext cx="669925" cy="654050"/>
            <a:chOff x="4027" y="3016"/>
            <a:chExt cx="515" cy="505"/>
          </a:xfrm>
        </p:grpSpPr>
        <p:sp>
          <p:nvSpPr>
            <p:cNvPr id="29" name="Oval 51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431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30" name="Picture 52" descr="sphere_highligh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</p:spPr>
        </p:pic>
      </p:grpSp>
      <p:grpSp>
        <p:nvGrpSpPr>
          <p:cNvPr id="31" name="Group 53"/>
          <p:cNvGrpSpPr>
            <a:grpSpLocks/>
          </p:cNvGrpSpPr>
          <p:nvPr userDrawn="1"/>
        </p:nvGrpSpPr>
        <p:grpSpPr bwMode="auto">
          <a:xfrm>
            <a:off x="7216458" y="4720590"/>
            <a:ext cx="349250" cy="339725"/>
            <a:chOff x="4027" y="3016"/>
            <a:chExt cx="515" cy="505"/>
          </a:xfrm>
        </p:grpSpPr>
        <p:sp>
          <p:nvSpPr>
            <p:cNvPr id="32" name="Oval 54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431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33" name="Picture 55" descr="sphere_highligh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</p:spPr>
        </p:pic>
      </p:grpSp>
      <p:pic>
        <p:nvPicPr>
          <p:cNvPr id="35" name="Picture 16" descr="16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1736" y="4022038"/>
            <a:ext cx="1440000" cy="144000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</p:pic>
      <p:sp>
        <p:nvSpPr>
          <p:cNvPr id="36" name="文字方塊 35"/>
          <p:cNvSpPr txBox="1"/>
          <p:nvPr userDrawn="1"/>
        </p:nvSpPr>
        <p:spPr>
          <a:xfrm>
            <a:off x="2686606" y="6348339"/>
            <a:ext cx="595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本內容僅供授課使用，禁止提供網路下載、重製或翻印。</a:t>
            </a:r>
            <a:endParaRPr lang="zh-TW" altLang="en-US" b="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75 0.30185 C 0.20174 0.29514 0.11546 0.25695 0.0783 0.20648 C 0.04115 0.15602 0.01632 0.04283 5E-6 -2.59259E-6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15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2378 0.21991 C 0.18333 0.21597 0.14305 0.21204 0.11007 0.18657 C 0.07708 0.16111 0.04479 0.09768 0.02639 0.06666 C 0.00798 0.03565 0.00399 0.01782 1.38889E-6 1.85185E-6 " pathEditMode="relative" rAng="0" ptsTypes="aaaA">
                                      <p:cBhvr>
                                        <p:cTn id="107" dur="2000" fill="hold"/>
                                        <p:tgtEl>
                                          <p:spTgt spid="436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1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7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559 -0.10479 C 0.0559 -0.10456 0.05156 -0.05136 0.0401 -0.02661 C 0.02864 -0.00185 -0.00226 0.00462 -0.0184 -0.00579 " pathEditMode="relative" rAng="0" ptsTypes="fsf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5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7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14236 -0.15476 C 0.14236 -0.15452 0.12535 -0.04603 0.10382 -0.01758 C 0.08229 0.01087 0.00382 0.02244 -0.0342 0.01874 " pathEditMode="relative" rAng="0" ptsTypes="fsf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7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2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  <p:bldP spid="43684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68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36848" grpId="1" build="p">
        <p:tmplLst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animMotion origin="layout" path="M 0.22378 0.21991 C 0.18333 0.21597 0.14305 0.21204 0.11007 0.18657 C 0.07708 0.16111 0.04479 0.09768 0.02639 0.06666 C 0.00798 0.03565 0.00399 0.01782 1.38889E-6 1.85185E-6 " pathEditMode="relative" rAng="0" ptsTypes="aaaA">
                      <p:cBhvr>
                        <p:cTn dur="2000" fill="hold"/>
                        <p:tgtEl>
                          <p:spTgt spid="43684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2" y="-11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590F2-EECA-41E1-AECF-018BDB22DB1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02720-BAE4-4542-8A30-BB4E74D4D87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zh-TW" altLang="en-US" smtClean="0"/>
              <a:t>按一下圖示以新增圖表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2A549573-19B2-423B-96D2-97C5D20BA7C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/>
              <a:t>11_</a:t>
            </a:r>
            <a:fld id="{DF49C1AB-E6DE-4E47-811A-A2F874E45F4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6D760-3560-421B-A86D-C1B8ABD0923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858DB-B1AC-4DFD-95CB-245607A2188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B68DF-E3A0-44D4-B843-0978746220F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155A3-4E5D-44B5-A480-511EBADB02E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8B9B7-28BD-42B9-830E-1D1803E3B70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E0C04-2AB8-472B-BF14-61F2ED0AF63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DBAFC-90BF-4DB4-8CA0-146D4813124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55955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新細明體" charset="-120"/>
              </a:defRPr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2855" y="6559550"/>
            <a:ext cx="2160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新細明體" charset="-120"/>
              </a:defRPr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 dirty="0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6805" y="655955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新細明體" charset="-120"/>
              </a:defRPr>
            </a:lvl1pPr>
          </a:lstStyle>
          <a:p>
            <a:r>
              <a:rPr lang="en-US" altLang="zh-TW" dirty="0" smtClean="0"/>
              <a:t>11_</a:t>
            </a:r>
            <a:fld id="{45A599AE-8D9A-4E11-A793-11EBA60B032A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pic>
        <p:nvPicPr>
          <p:cNvPr id="16" name="Picture 16" descr="16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3525" y="225425"/>
            <a:ext cx="720000" cy="72000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18" name="Picture 17" descr="23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8259966" y="6093990"/>
            <a:ext cx="781164" cy="684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0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0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0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0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0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0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  <p:bldP spid="150989" grpId="0" build="p">
        <p:tmplLst>
          <p:tmpl lvl="1">
            <p:tnLst>
              <p:par>
                <p:cTn presetID="17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chemeClr val="tx2"/>
          </a:solidFill>
          <a:latin typeface="Comic Sans MS" pitchFamily="66" charset="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SzPct val="85000"/>
        <a:buFontTx/>
        <a:buBlip>
          <a:blip r:embed="rId16"/>
        </a:buBlip>
        <a:defRPr sz="3200" b="1" baseline="0">
          <a:solidFill>
            <a:schemeClr val="tx1"/>
          </a:solidFill>
          <a:latin typeface="Comic Sans MS" pitchFamily="66" charset="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Clr>
          <a:schemeClr val="hlink"/>
        </a:buClr>
        <a:buSzPct val="105000"/>
        <a:buChar char="•"/>
        <a:defRPr sz="28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chemeClr val="folHlink"/>
        </a:buClr>
        <a:buChar char="•"/>
        <a:defRPr sz="24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lr>
          <a:schemeClr val="tx2"/>
        </a:buClr>
        <a:buSzPct val="85000"/>
        <a:buChar char="•"/>
        <a:defRPr sz="20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lr>
          <a:schemeClr val="accent1"/>
        </a:buClr>
        <a:buSzPct val="85000"/>
        <a:buChar char="•"/>
        <a:defRPr sz="20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副標題 19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zh-TW" altLang="en-US" dirty="0" smtClean="0"/>
              <a:t>行動商務</a:t>
            </a:r>
            <a:endParaRPr lang="zh-TW" altLang="en-US" dirty="0"/>
          </a:p>
        </p:txBody>
      </p:sp>
      <p:sp>
        <p:nvSpPr>
          <p:cNvPr id="21" name="標題 20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zh-TW" altLang="en-US" dirty="0" smtClean="0"/>
              <a:t>第 </a:t>
            </a:r>
            <a:r>
              <a:rPr lang="en-US" altLang="zh-TW" dirty="0" smtClean="0"/>
              <a:t>11</a:t>
            </a:r>
            <a:r>
              <a:rPr lang="zh-TW" altLang="en-US" dirty="0" smtClean="0"/>
              <a:t> 章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行動商務的模式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10</a:t>
            </a:fld>
            <a:endParaRPr lang="en-US" altLang="zh-TW" dirty="0"/>
          </a:p>
        </p:txBody>
      </p:sp>
      <p:pic>
        <p:nvPicPr>
          <p:cNvPr id="441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925869"/>
            <a:ext cx="7961312" cy="420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288" y="1160465"/>
            <a:ext cx="7961312" cy="79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行動商務的模式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11</a:t>
            </a:fld>
            <a:endParaRPr lang="en-US" altLang="zh-TW" dirty="0"/>
          </a:p>
        </p:txBody>
      </p:sp>
      <p:pic>
        <p:nvPicPr>
          <p:cNvPr id="443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698" y="1252269"/>
            <a:ext cx="6620828" cy="367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行動商務的營運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12</a:t>
            </a:fld>
            <a:endParaRPr lang="en-US" altLang="zh-TW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獲取 </a:t>
            </a:r>
            <a:r>
              <a:rPr lang="en-US" altLang="zh-TW" dirty="0" smtClean="0"/>
              <a:t>(Acquisition)</a:t>
            </a:r>
          </a:p>
          <a:p>
            <a:pPr lvl="1"/>
            <a:r>
              <a:rPr lang="zh-TW" altLang="en-US" dirty="0" smtClean="0"/>
              <a:t>是指如何獲取目標客群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使用 </a:t>
            </a:r>
            <a:r>
              <a:rPr lang="en-US" altLang="zh-TW" dirty="0" smtClean="0"/>
              <a:t>(Activation)</a:t>
            </a:r>
          </a:p>
          <a:p>
            <a:pPr lvl="1"/>
            <a:r>
              <a:rPr lang="zh-TW" altLang="en-US" dirty="0" smtClean="0"/>
              <a:t>對於目標客群來說，需要建立起第一次使用時開心的體驗，進而引起購買、消費的意願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zh-TW" altLang="en-US" dirty="0" smtClean="0"/>
              <a:t>持續 </a:t>
            </a:r>
            <a:r>
              <a:rPr lang="en-US" altLang="zh-TW" dirty="0" smtClean="0"/>
              <a:t>(Retention)</a:t>
            </a:r>
          </a:p>
          <a:p>
            <a:pPr lvl="1"/>
            <a:r>
              <a:rPr lang="zh-TW" altLang="en-US" dirty="0" smtClean="0"/>
              <a:t>在競爭激烈的 </a:t>
            </a:r>
            <a:r>
              <a:rPr lang="en-US" altLang="zh-TW" dirty="0" smtClean="0"/>
              <a:t>app </a:t>
            </a:r>
            <a:r>
              <a:rPr lang="zh-TW" altLang="en-US" dirty="0" smtClean="0"/>
              <a:t>市場，要如何讓使用者持續使用、甚至每天都打開</a:t>
            </a:r>
            <a:r>
              <a:rPr lang="en-US" altLang="zh-TW" dirty="0" smtClean="0"/>
              <a:t>app </a:t>
            </a:r>
            <a:r>
              <a:rPr lang="zh-TW" altLang="en-US" dirty="0" smtClean="0"/>
              <a:t>購買商品，是非常困難的事情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行動商務的營運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zh-TW" altLang="en-US" dirty="0" smtClean="0"/>
              <a:t>推薦 </a:t>
            </a:r>
            <a:r>
              <a:rPr lang="en-US" altLang="zh-TW" dirty="0" smtClean="0"/>
              <a:t>(Referral)</a:t>
            </a:r>
          </a:p>
          <a:p>
            <a:pPr lvl="1"/>
            <a:r>
              <a:rPr lang="zh-TW" altLang="en-US" dirty="0" smtClean="0"/>
              <a:t>隨著社群軟體的普及，使用者會推薦 </a:t>
            </a:r>
            <a:r>
              <a:rPr lang="en-US" altLang="zh-TW" dirty="0" smtClean="0"/>
              <a:t>app </a:t>
            </a:r>
            <a:r>
              <a:rPr lang="zh-TW" altLang="en-US" dirty="0" smtClean="0"/>
              <a:t>給朋友，口碑行銷成為了企業行銷的主要模式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zh-TW" altLang="en-US" dirty="0" smtClean="0"/>
              <a:t>營收 </a:t>
            </a:r>
            <a:r>
              <a:rPr lang="en-US" altLang="zh-TW" dirty="0" smtClean="0"/>
              <a:t>(Revenue)</a:t>
            </a:r>
          </a:p>
          <a:p>
            <a:pPr lvl="1"/>
            <a:r>
              <a:rPr lang="zh-TW" altLang="en-US" dirty="0" smtClean="0"/>
              <a:t>簡單來說，是指各種獲利的行為，透過持續發展相關活動來促使消費者使用、消費，進而讓企業可利用 </a:t>
            </a:r>
            <a:r>
              <a:rPr lang="en-US" altLang="zh-TW" dirty="0" smtClean="0"/>
              <a:t>app </a:t>
            </a:r>
            <a:r>
              <a:rPr lang="zh-TW" altLang="en-US" dirty="0" smtClean="0"/>
              <a:t>獲取利潤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13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行動商務的營運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14</a:t>
            </a:fld>
            <a:endParaRPr lang="en-US" altLang="zh-TW" dirty="0"/>
          </a:p>
        </p:txBody>
      </p:sp>
      <p:pic>
        <p:nvPicPr>
          <p:cNvPr id="444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6698" y="258763"/>
            <a:ext cx="7368491" cy="62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11.2</a:t>
            </a:r>
            <a:r>
              <a:rPr lang="zh-TW" altLang="en-US" dirty="0" smtClean="0"/>
              <a:t> 行動通訊的技術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行動商務的盛行，有賴於行動通訊與無線網路的普及，並且出現了整合</a:t>
            </a:r>
            <a:r>
              <a:rPr lang="en-US" altLang="zh-TW" dirty="0" err="1" smtClean="0"/>
              <a:t>3G</a:t>
            </a:r>
            <a:r>
              <a:rPr lang="en-US" altLang="zh-TW" dirty="0" smtClean="0"/>
              <a:t> </a:t>
            </a:r>
            <a:r>
              <a:rPr lang="zh-TW" altLang="en-US" dirty="0" smtClean="0"/>
              <a:t>與 </a:t>
            </a:r>
            <a:r>
              <a:rPr lang="en-US" altLang="zh-TW" dirty="0" smtClean="0"/>
              <a:t>Wi-Fi </a:t>
            </a:r>
            <a:r>
              <a:rPr lang="zh-TW" altLang="en-US" dirty="0" smtClean="0"/>
              <a:t>的行動電話，讓行動通訊 </a:t>
            </a:r>
            <a:r>
              <a:rPr lang="en-US" altLang="zh-TW" dirty="0" smtClean="0"/>
              <a:t>(</a:t>
            </a:r>
            <a:r>
              <a:rPr lang="zh-TW" altLang="en-US" dirty="0" smtClean="0"/>
              <a:t>手機上的系統</a:t>
            </a:r>
            <a:r>
              <a:rPr lang="en-US" altLang="zh-TW" dirty="0" smtClean="0"/>
              <a:t>) </a:t>
            </a:r>
            <a:r>
              <a:rPr lang="zh-TW" altLang="en-US" dirty="0" smtClean="0"/>
              <a:t>與無線網路 </a:t>
            </a:r>
            <a:r>
              <a:rPr lang="en-US" altLang="zh-TW" dirty="0" smtClean="0"/>
              <a:t>(</a:t>
            </a:r>
            <a:r>
              <a:rPr lang="zh-TW" altLang="en-US" dirty="0" smtClean="0"/>
              <a:t>電腦上的應用</a:t>
            </a:r>
            <a:r>
              <a:rPr lang="en-US" altLang="zh-TW" dirty="0" smtClean="0"/>
              <a:t>) </a:t>
            </a:r>
            <a:r>
              <a:rPr lang="zh-TW" altLang="en-US" dirty="0" smtClean="0"/>
              <a:t>的應用整合在一起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15</a:t>
            </a:fld>
            <a:endParaRPr lang="en-US" altLang="zh-TW" dirty="0"/>
          </a:p>
        </p:txBody>
      </p:sp>
      <p:pic>
        <p:nvPicPr>
          <p:cNvPr id="445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827" y="3795070"/>
            <a:ext cx="7621429" cy="230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行動通訊的定義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行動通訊是指利用手機、</a:t>
            </a:r>
            <a:r>
              <a:rPr lang="en-US" altLang="zh-TW" dirty="0" smtClean="0"/>
              <a:t>PDA </a:t>
            </a:r>
            <a:r>
              <a:rPr lang="zh-TW" altLang="en-US" dirty="0" smtClean="0"/>
              <a:t>等具備通訊的終端設備，在行動中接收到語音或非語音之間的訊息傳輸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16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行動通訊的定義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17</a:t>
            </a:fld>
            <a:endParaRPr lang="en-US" altLang="zh-TW" dirty="0"/>
          </a:p>
        </p:txBody>
      </p:sp>
      <p:pic>
        <p:nvPicPr>
          <p:cNvPr id="446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213178"/>
            <a:ext cx="7961312" cy="447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無線網路的概念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 </a:t>
            </a:r>
            <a:r>
              <a:rPr lang="zh-TW" altLang="en-US" dirty="0" smtClean="0"/>
              <a:t>無線網路的技術</a:t>
            </a:r>
          </a:p>
          <a:p>
            <a:pPr lvl="1"/>
            <a:r>
              <a:rPr lang="zh-TW" altLang="en-US" dirty="0" smtClean="0">
                <a:solidFill>
                  <a:schemeClr val="accent1"/>
                </a:solidFill>
              </a:rPr>
              <a:t>所謂無線網路 </a:t>
            </a:r>
            <a:r>
              <a:rPr lang="en-US" altLang="zh-TW" dirty="0" smtClean="0">
                <a:solidFill>
                  <a:schemeClr val="accent1"/>
                </a:solidFill>
              </a:rPr>
              <a:t>(Wireless Local Area Network, </a:t>
            </a:r>
            <a:r>
              <a:rPr lang="en-US" altLang="zh-TW" dirty="0" err="1" smtClean="0">
                <a:solidFill>
                  <a:schemeClr val="accent1"/>
                </a:solidFill>
              </a:rPr>
              <a:t>WLAN</a:t>
            </a:r>
            <a:r>
              <a:rPr lang="en-US" altLang="zh-TW" dirty="0" smtClean="0">
                <a:solidFill>
                  <a:schemeClr val="accent1"/>
                </a:solidFill>
              </a:rPr>
              <a:t>)</a:t>
            </a:r>
            <a:r>
              <a:rPr lang="zh-TW" altLang="en-US" dirty="0" smtClean="0"/>
              <a:t>，是指不透過任何媒介的區域網路模式，利用天線收發無線訊號來傳遞資訊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18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無線網路的概念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19</a:t>
            </a:fld>
            <a:endParaRPr lang="en-US" altLang="zh-TW" dirty="0"/>
          </a:p>
        </p:txBody>
      </p:sp>
      <p:pic>
        <p:nvPicPr>
          <p:cNvPr id="447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367729"/>
            <a:ext cx="7961312" cy="443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行動商務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grpSp>
        <p:nvGrpSpPr>
          <p:cNvPr id="6" name="群組 5"/>
          <p:cNvGrpSpPr/>
          <p:nvPr/>
        </p:nvGrpSpPr>
        <p:grpSpPr>
          <a:xfrm>
            <a:off x="1333500" y="1132683"/>
            <a:ext cx="6880225" cy="5292830"/>
            <a:chOff x="1333500" y="1132683"/>
            <a:chExt cx="6880225" cy="5292830"/>
          </a:xfrm>
        </p:grpSpPr>
        <p:sp>
          <p:nvSpPr>
            <p:cNvPr id="7" name="AutoShape 74"/>
            <p:cNvSpPr>
              <a:spLocks noChangeArrowheads="1"/>
            </p:cNvSpPr>
            <p:nvPr/>
          </p:nvSpPr>
          <p:spPr bwMode="gray">
            <a:xfrm>
              <a:off x="1333500" y="1970882"/>
              <a:ext cx="3352800" cy="4454631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75"/>
            <p:cNvGrpSpPr>
              <a:grpSpLocks/>
            </p:cNvGrpSpPr>
            <p:nvPr/>
          </p:nvGrpSpPr>
          <p:grpSpPr bwMode="auto">
            <a:xfrm>
              <a:off x="3924300" y="1132683"/>
              <a:ext cx="790575" cy="1976438"/>
              <a:chOff x="2304" y="1344"/>
              <a:chExt cx="498" cy="1245"/>
            </a:xfrm>
          </p:grpSpPr>
          <p:sp>
            <p:nvSpPr>
              <p:cNvPr id="15" name="Freeform 76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" name="Freeform 77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" name="Text Box 78"/>
            <p:cNvSpPr txBox="1">
              <a:spLocks noChangeArrowheads="1"/>
            </p:cNvSpPr>
            <p:nvPr/>
          </p:nvSpPr>
          <p:spPr bwMode="gray">
            <a:xfrm>
              <a:off x="1562099" y="2088289"/>
              <a:ext cx="2836905" cy="23083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lnSpc>
                  <a:spcPct val="150000"/>
                </a:lnSpc>
              </a:pPr>
              <a:r>
                <a:rPr lang="zh-TW" altLang="en-US" sz="240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學習架構</a:t>
              </a:r>
              <a:endParaRPr lang="en-US" altLang="zh-TW" sz="240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行動商務的概念</a:t>
              </a: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行動通訊的技術</a:t>
              </a: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行動商務與 </a:t>
              </a: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app</a:t>
              </a: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結論</a:t>
              </a:r>
              <a:endParaRPr lang="en-US" altLang="zh-TW" sz="1600" b="0" dirty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0" name="AutoShape 80"/>
            <p:cNvSpPr>
              <a:spLocks noChangeArrowheads="1"/>
            </p:cNvSpPr>
            <p:nvPr/>
          </p:nvSpPr>
          <p:spPr bwMode="gray">
            <a:xfrm>
              <a:off x="4860925" y="1970882"/>
              <a:ext cx="3352800" cy="4454631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Text Box 81"/>
            <p:cNvSpPr txBox="1">
              <a:spLocks noChangeArrowheads="1"/>
            </p:cNvSpPr>
            <p:nvPr/>
          </p:nvSpPr>
          <p:spPr bwMode="gray">
            <a:xfrm>
              <a:off x="5600700" y="2075913"/>
              <a:ext cx="2590800" cy="31854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50000"/>
                </a:lnSpc>
              </a:pPr>
              <a:r>
                <a:rPr lang="zh-TW" altLang="en-US" sz="240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學習重點</a:t>
              </a:r>
              <a:endParaRPr lang="en-US" altLang="zh-TW" sz="240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1.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行動商務的定義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2.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行動商務的模式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3.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行動商務的營運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4.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行動通訊的定義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5.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無線網路的概念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6.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行動商務與 </a:t>
              </a: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app</a:t>
              </a:r>
              <a:endParaRPr lang="zh-TW" altLang="en-US" sz="2000" b="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grpSp>
          <p:nvGrpSpPr>
            <p:cNvPr id="12" name="Group 82"/>
            <p:cNvGrpSpPr>
              <a:grpSpLocks/>
            </p:cNvGrpSpPr>
            <p:nvPr/>
          </p:nvGrpSpPr>
          <p:grpSpPr bwMode="auto">
            <a:xfrm>
              <a:off x="4838700" y="1132683"/>
              <a:ext cx="790575" cy="1976438"/>
              <a:chOff x="2880" y="1344"/>
              <a:chExt cx="498" cy="1245"/>
            </a:xfrm>
          </p:grpSpPr>
          <p:sp>
            <p:nvSpPr>
              <p:cNvPr id="13" name="Freeform 8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" name="Freeform 8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無線網路的概念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 </a:t>
            </a:r>
            <a:r>
              <a:rPr lang="zh-TW" altLang="en-US" dirty="0" smtClean="0"/>
              <a:t>隨身的無線網路</a:t>
            </a:r>
            <a:endParaRPr lang="en-US" altLang="zh-TW" smtClean="0"/>
          </a:p>
          <a:p>
            <a:pPr>
              <a:buNone/>
            </a:pP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藍芽</a:t>
            </a:r>
          </a:p>
          <a:p>
            <a:pPr lvl="1"/>
            <a:r>
              <a:rPr lang="zh-TW" altLang="en-US" dirty="0" smtClean="0">
                <a:solidFill>
                  <a:schemeClr val="accent1"/>
                </a:solidFill>
              </a:rPr>
              <a:t>藍芽 </a:t>
            </a:r>
            <a:r>
              <a:rPr lang="en-US" altLang="zh-TW" dirty="0" smtClean="0">
                <a:solidFill>
                  <a:schemeClr val="accent1"/>
                </a:solidFill>
              </a:rPr>
              <a:t>(Bluetooth) </a:t>
            </a:r>
            <a:r>
              <a:rPr lang="zh-TW" altLang="en-US" dirty="0" smtClean="0"/>
              <a:t>可以視為個人化、短距離內使用的個人無線網路系統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20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無線網路的概念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dirty="0" smtClean="0"/>
              <a:t>無線射頻辨識系統</a:t>
            </a:r>
          </a:p>
          <a:p>
            <a:pPr lvl="1"/>
            <a:r>
              <a:rPr lang="zh-TW" altLang="en-US" dirty="0" smtClean="0">
                <a:solidFill>
                  <a:schemeClr val="accent1"/>
                </a:solidFill>
              </a:rPr>
              <a:t>無線射頻辨識系統 </a:t>
            </a:r>
            <a:r>
              <a:rPr lang="en-US" altLang="zh-TW" dirty="0" smtClean="0">
                <a:solidFill>
                  <a:schemeClr val="accent1"/>
                </a:solidFill>
              </a:rPr>
              <a:t>(Radio Frequency Identification, </a:t>
            </a:r>
            <a:r>
              <a:rPr lang="en-US" altLang="zh-TW" dirty="0" err="1" smtClean="0">
                <a:solidFill>
                  <a:schemeClr val="accent1"/>
                </a:solidFill>
              </a:rPr>
              <a:t>RFID</a:t>
            </a:r>
            <a:r>
              <a:rPr lang="en-US" altLang="zh-TW" dirty="0" smtClean="0">
                <a:solidFill>
                  <a:schemeClr val="accent1"/>
                </a:solidFill>
              </a:rPr>
              <a:t>) </a:t>
            </a:r>
            <a:r>
              <a:rPr lang="zh-TW" altLang="en-US" dirty="0" smtClean="0"/>
              <a:t>是一種非接觸式的系統，透過在產品內置入的微晶片 </a:t>
            </a:r>
            <a:r>
              <a:rPr lang="en-US" altLang="zh-TW" dirty="0" smtClean="0"/>
              <a:t>(Microchip) </a:t>
            </a:r>
            <a:r>
              <a:rPr lang="zh-TW" altLang="en-US" dirty="0" smtClean="0"/>
              <a:t>來與 </a:t>
            </a:r>
            <a:r>
              <a:rPr lang="en-US" altLang="zh-TW" dirty="0" err="1" smtClean="0"/>
              <a:t>RFID</a:t>
            </a:r>
            <a:r>
              <a:rPr lang="en-US" altLang="zh-TW" dirty="0" smtClean="0"/>
              <a:t> </a:t>
            </a:r>
            <a:r>
              <a:rPr lang="zh-TW" altLang="en-US" dirty="0" smtClean="0"/>
              <a:t>讀取器之間進行感應產生能量後，再進行資料</a:t>
            </a:r>
            <a:r>
              <a:rPr lang="zh-TW" altLang="en-US" smtClean="0"/>
              <a:t>的</a:t>
            </a:r>
            <a:r>
              <a:rPr lang="zh-TW" altLang="en-US" smtClean="0"/>
              <a:t>交換</a:t>
            </a:r>
            <a:endParaRPr lang="en-US" altLang="zh-TW" dirty="0" smtClean="0"/>
          </a:p>
          <a:p>
            <a:pPr lvl="2">
              <a:buNone/>
            </a:pPr>
            <a:r>
              <a:rPr lang="en-US" altLang="zh-TW" dirty="0" smtClean="0"/>
              <a:t>(1) </a:t>
            </a:r>
            <a:r>
              <a:rPr lang="zh-TW" altLang="en-US" dirty="0" smtClean="0"/>
              <a:t>電子標籤 </a:t>
            </a:r>
            <a:r>
              <a:rPr lang="en-US" altLang="zh-TW" dirty="0" smtClean="0"/>
              <a:t>(Tag)</a:t>
            </a:r>
          </a:p>
          <a:p>
            <a:pPr lvl="2">
              <a:buNone/>
            </a:pPr>
            <a:r>
              <a:rPr lang="en-US" altLang="zh-TW" dirty="0" smtClean="0"/>
              <a:t>(2) </a:t>
            </a:r>
            <a:r>
              <a:rPr lang="zh-TW" altLang="en-US" dirty="0" smtClean="0"/>
              <a:t>讀取器 </a:t>
            </a:r>
            <a:r>
              <a:rPr lang="en-US" altLang="zh-TW" dirty="0" smtClean="0"/>
              <a:t>(Reader)</a:t>
            </a:r>
          </a:p>
          <a:p>
            <a:pPr lvl="2">
              <a:buNone/>
            </a:pPr>
            <a:r>
              <a:rPr lang="en-US" altLang="zh-TW" dirty="0" smtClean="0"/>
              <a:t>(3) </a:t>
            </a:r>
            <a:r>
              <a:rPr lang="zh-TW" altLang="en-US" dirty="0" smtClean="0"/>
              <a:t>天線 </a:t>
            </a:r>
            <a:r>
              <a:rPr lang="en-US" altLang="zh-TW" dirty="0" smtClean="0"/>
              <a:t>(Antenna)</a:t>
            </a:r>
          </a:p>
          <a:p>
            <a:pPr lvl="2">
              <a:buNone/>
            </a:pPr>
            <a:r>
              <a:rPr lang="en-US" altLang="zh-TW" dirty="0" smtClean="0"/>
              <a:t>(4) </a:t>
            </a:r>
            <a:r>
              <a:rPr lang="zh-TW" altLang="en-US" dirty="0" smtClean="0"/>
              <a:t>軟體應用系統 </a:t>
            </a:r>
            <a:r>
              <a:rPr lang="en-US" altLang="zh-TW" dirty="0" smtClean="0"/>
              <a:t>(Software Application)</a:t>
            </a:r>
            <a:endParaRPr lang="zh-TW" altLang="en-US" b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21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無線網路的概念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zh-TW" dirty="0" err="1" smtClean="0"/>
              <a:t>ZigBee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ZigBee</a:t>
            </a:r>
            <a:r>
              <a:rPr lang="en-US" altLang="zh-TW" dirty="0" smtClean="0"/>
              <a:t> </a:t>
            </a:r>
            <a:r>
              <a:rPr lang="zh-TW" altLang="en-US" dirty="0" smtClean="0"/>
              <a:t>是低速、短距離傳輸的無線網路協定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altLang="zh-TW" dirty="0" smtClean="0"/>
              <a:t>Beacon</a:t>
            </a:r>
          </a:p>
          <a:p>
            <a:pPr lvl="1"/>
            <a:r>
              <a:rPr lang="en-US" altLang="zh-TW" dirty="0" smtClean="0"/>
              <a:t>Beacon (</a:t>
            </a:r>
            <a:r>
              <a:rPr lang="zh-TW" altLang="en-US" dirty="0" smtClean="0"/>
              <a:t>微定位</a:t>
            </a:r>
            <a:r>
              <a:rPr lang="en-US" altLang="zh-TW" dirty="0" smtClean="0"/>
              <a:t>) </a:t>
            </a:r>
            <a:r>
              <a:rPr lang="zh-TW" altLang="en-US" dirty="0" smtClean="0"/>
              <a:t>是一種無線通訊的傳輸方式，採用低功率藍芽 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可稱為藍芽 </a:t>
            </a:r>
            <a:r>
              <a:rPr lang="en-US" altLang="zh-TW" dirty="0" smtClean="0"/>
              <a:t>4.0) </a:t>
            </a:r>
            <a:r>
              <a:rPr lang="zh-TW" altLang="en-US" dirty="0" smtClean="0"/>
              <a:t>的訊號發射器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22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無線網路的概念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Beacon </a:t>
            </a:r>
            <a:r>
              <a:rPr lang="zh-TW" altLang="en-US" dirty="0" smtClean="0"/>
              <a:t>的特點在於其精確的微定位功能，可以將定位範圍精準到 </a:t>
            </a:r>
            <a:r>
              <a:rPr lang="en-US" altLang="zh-TW" dirty="0" smtClean="0"/>
              <a:t>2</a:t>
            </a:r>
            <a:r>
              <a:rPr lang="zh-TW" altLang="en-US" dirty="0" smtClean="0"/>
              <a:t>～</a:t>
            </a:r>
            <a:r>
              <a:rPr lang="en-US" altLang="zh-TW" dirty="0" smtClean="0"/>
              <a:t>100 </a:t>
            </a:r>
            <a:r>
              <a:rPr lang="zh-TW" altLang="en-US" dirty="0" smtClean="0"/>
              <a:t>公尺之間，只要進入其傳輸範圍內的手機，都可以精確的連接與定位，比起需要近距離才能傳輸訊息的 </a:t>
            </a:r>
            <a:r>
              <a:rPr lang="en-US" altLang="zh-TW" dirty="0" smtClean="0"/>
              <a:t>NFC (</a:t>
            </a:r>
            <a:r>
              <a:rPr lang="zh-TW" altLang="en-US" dirty="0" smtClean="0"/>
              <a:t>無線近場通訊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en-US" altLang="zh-TW" dirty="0" smtClean="0"/>
              <a:t>Beacon </a:t>
            </a:r>
            <a:r>
              <a:rPr lang="zh-TW" altLang="en-US" dirty="0" smtClean="0"/>
              <a:t>能做到更多的應用，也成為許多想要切入虛擬經營的實體業者之首選。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23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11.3</a:t>
            </a:r>
            <a:r>
              <a:rPr lang="zh-TW" altLang="en-US" dirty="0" smtClean="0"/>
              <a:t> 行動商務與 </a:t>
            </a:r>
            <a:r>
              <a:rPr lang="en-US" altLang="zh-TW" dirty="0" smtClean="0"/>
              <a:t>app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行動應用程式 </a:t>
            </a:r>
            <a:r>
              <a:rPr lang="en-US" altLang="zh-TW" dirty="0" smtClean="0">
                <a:solidFill>
                  <a:schemeClr val="accent1"/>
                </a:solidFill>
              </a:rPr>
              <a:t>(Mobile Application </a:t>
            </a:r>
            <a:r>
              <a:rPr lang="zh-TW" altLang="en-US" dirty="0" smtClean="0"/>
              <a:t>或</a:t>
            </a:r>
            <a:r>
              <a:rPr lang="zh-TW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TW" dirty="0" smtClean="0">
                <a:solidFill>
                  <a:schemeClr val="accent1"/>
                </a:solidFill>
              </a:rPr>
              <a:t>Mobile App)</a:t>
            </a:r>
            <a:r>
              <a:rPr lang="zh-TW" altLang="en-US" dirty="0" smtClean="0"/>
              <a:t>，又稱為 </a:t>
            </a:r>
            <a:r>
              <a:rPr lang="en-US" altLang="zh-TW" dirty="0" smtClean="0"/>
              <a:t>app</a:t>
            </a:r>
            <a:r>
              <a:rPr lang="zh-TW" altLang="en-US" dirty="0" smtClean="0"/>
              <a:t>，是指在智慧型裝置上使用的應用程式，亦可稱為手機應用程式、行動應用程式等，使用者只要透過網路，就能連接到軟體應用程式商店並可選擇想要的程式，然後登入會員後就能進行下載。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24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1" name="WordArt 491"/>
          <p:cNvSpPr>
            <a:spLocks noChangeArrowheads="1" noChangeShapeType="1" noTextEdit="1"/>
          </p:cNvSpPr>
          <p:nvPr/>
        </p:nvSpPr>
        <p:spPr bwMode="gray">
          <a:xfrm>
            <a:off x="3556000" y="1739900"/>
            <a:ext cx="5222875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r>
              <a:rPr lang="en-US" altLang="zh-TW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prstShdw prst="shdw13" dist="53882" dir="2700000">
                    <a:srgbClr val="000000">
                      <a:alpha val="50000"/>
                    </a:srgbClr>
                  </a:prstShdw>
                </a:effectLst>
                <a:latin typeface="Arial"/>
                <a:cs typeface="Arial"/>
              </a:rPr>
              <a:t>Thank You!</a:t>
            </a:r>
            <a:endParaRPr lang="zh-TW" altLang="en-US" sz="3600" kern="10">
              <a:ln w="254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prstShdw prst="shdw13" dist="53882" dir="2700000">
                  <a:srgbClr val="00000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11.1</a:t>
            </a:r>
            <a:r>
              <a:rPr lang="zh-TW" altLang="en-US" dirty="0" smtClean="0"/>
              <a:t> 行動商務的概念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行動商務 </a:t>
            </a:r>
            <a:r>
              <a:rPr lang="en-US" altLang="zh-TW" dirty="0" smtClean="0">
                <a:solidFill>
                  <a:schemeClr val="accent1"/>
                </a:solidFill>
              </a:rPr>
              <a:t>(Mobile Commerce, M-Commerce) </a:t>
            </a:r>
            <a:r>
              <a:rPr lang="zh-TW" altLang="en-US" dirty="0" smtClean="0"/>
              <a:t>是指利用行動終端設備，達到持續、不間斷與高速的網路連線，以完成上網、通訊、互動或分享等行為</a:t>
            </a:r>
            <a:endParaRPr lang="en-US" altLang="zh-TW" dirty="0" smtClean="0"/>
          </a:p>
          <a:p>
            <a:r>
              <a:rPr lang="zh-TW" altLang="en-US" dirty="0" smtClean="0"/>
              <a:t>我們可以把行動商務視為電子商務的延伸，若再加以細分，可發現行動商務 </a:t>
            </a:r>
            <a:r>
              <a:rPr lang="en-US" altLang="zh-TW" dirty="0" smtClean="0"/>
              <a:t>(MC) </a:t>
            </a:r>
            <a:r>
              <a:rPr lang="zh-TW" altLang="en-US" dirty="0" smtClean="0"/>
              <a:t>與電子商務 </a:t>
            </a:r>
            <a:r>
              <a:rPr lang="en-US" altLang="zh-TW" dirty="0" smtClean="0"/>
              <a:t>(EC)</a:t>
            </a:r>
            <a:r>
              <a:rPr lang="zh-TW" altLang="en-US" dirty="0" smtClean="0"/>
              <a:t>、企業電子化 </a:t>
            </a:r>
            <a:r>
              <a:rPr lang="en-US" altLang="zh-TW" dirty="0" smtClean="0"/>
              <a:t>(e </a:t>
            </a:r>
            <a:r>
              <a:rPr lang="zh-TW" altLang="en-US" dirty="0" smtClean="0"/>
              <a:t>化</a:t>
            </a:r>
            <a:r>
              <a:rPr lang="en-US" altLang="zh-TW" dirty="0" smtClean="0"/>
              <a:t>) </a:t>
            </a:r>
            <a:r>
              <a:rPr lang="zh-TW" altLang="en-US" dirty="0" smtClean="0"/>
              <a:t>以及企業行動化 </a:t>
            </a:r>
            <a:r>
              <a:rPr lang="en-US" altLang="zh-TW" dirty="0" smtClean="0"/>
              <a:t>(M </a:t>
            </a:r>
            <a:r>
              <a:rPr lang="zh-TW" altLang="en-US" dirty="0" smtClean="0"/>
              <a:t>化</a:t>
            </a:r>
            <a:r>
              <a:rPr lang="en-US" altLang="zh-TW" dirty="0" smtClean="0"/>
              <a:t>) </a:t>
            </a:r>
            <a:r>
              <a:rPr lang="zh-TW" altLang="en-US" dirty="0" smtClean="0"/>
              <a:t>間的差異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行動商務的概念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4</a:t>
            </a:fld>
            <a:endParaRPr lang="en-US" altLang="zh-TW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638394"/>
            <a:ext cx="7961312" cy="223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行動商務的模式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行動商務可分為行動與商務兩個部分：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行動是指行動設備 </a:t>
            </a:r>
            <a:r>
              <a:rPr lang="en-US" altLang="zh-TW" dirty="0" smtClean="0"/>
              <a:t>(</a:t>
            </a:r>
            <a:r>
              <a:rPr lang="zh-TW" altLang="en-US" dirty="0" smtClean="0"/>
              <a:t>包括智慧型手機、</a:t>
            </a:r>
            <a:r>
              <a:rPr lang="en-US" altLang="zh-TW" dirty="0" smtClean="0"/>
              <a:t>PDA</a:t>
            </a:r>
            <a:r>
              <a:rPr lang="zh-TW" altLang="en-US" dirty="0" smtClean="0"/>
              <a:t>、小筆電、平板電腦等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、行動通訊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3G</a:t>
            </a:r>
            <a:r>
              <a:rPr lang="en-US" altLang="zh-TW" dirty="0" smtClean="0"/>
              <a:t>) </a:t>
            </a:r>
            <a:r>
              <a:rPr lang="zh-TW" altLang="en-US" dirty="0" smtClean="0"/>
              <a:t>與無線網路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WiMAX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商務則是指商務模式，可分為 </a:t>
            </a:r>
            <a:r>
              <a:rPr lang="en-US" altLang="zh-TW" dirty="0" smtClean="0"/>
              <a:t>C to C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 to C </a:t>
            </a:r>
            <a:r>
              <a:rPr lang="zh-TW" altLang="en-US" dirty="0" smtClean="0"/>
              <a:t>與 </a:t>
            </a:r>
            <a:r>
              <a:rPr lang="en-US" altLang="zh-TW" dirty="0" smtClean="0"/>
              <a:t>B to B </a:t>
            </a:r>
            <a:r>
              <a:rPr lang="zh-TW" altLang="en-US" dirty="0" smtClean="0"/>
              <a:t>三類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5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行動商務的模式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6</a:t>
            </a:fld>
            <a:endParaRPr lang="en-US" altLang="zh-TW" dirty="0"/>
          </a:p>
        </p:txBody>
      </p:sp>
      <p:pic>
        <p:nvPicPr>
          <p:cNvPr id="439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240" y="1188353"/>
            <a:ext cx="5863114" cy="446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行動商務的模式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發展出行動商務的商務模式特性，包括隨處性、互動性、個人性等三項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隨處性</a:t>
            </a:r>
          </a:p>
          <a:p>
            <a:pPr lvl="1"/>
            <a:r>
              <a:rPr lang="zh-TW" altLang="en-US" dirty="0" smtClean="0"/>
              <a:t>行動商務是透過無線的網路機制來連接，可讓使用者隨時隨地上網，不用受到網路線的限制，只要透過可上網的行動設備，就能隨處使用網路來處理公務、溝通、收發郵件等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7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行動商務的模式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dirty="0" smtClean="0"/>
              <a:t>互動性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無線化可讓我們很方便的與其他使用者溝通、使用 </a:t>
            </a:r>
            <a:r>
              <a:rPr lang="en-US" altLang="zh-TW" dirty="0" err="1" smtClean="0"/>
              <a:t>Facebook</a:t>
            </a:r>
            <a:r>
              <a:rPr lang="zh-TW" altLang="en-US" dirty="0" smtClean="0"/>
              <a:t> 等，而企業也能直接透過像是簡訊、行動社群等機制來跟使用者進行互動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zh-TW" altLang="en-US" dirty="0" smtClean="0"/>
              <a:t>個人性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當使用者在無線網路上進行定位時，企業就可以知道使用者常到訪的地方，只要經過分析與設定，就能自動發簡訊來提高使用者消費的意願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8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行動商務的模式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11_</a:t>
            </a:r>
            <a:fld id="{DF49C1AB-E6DE-4E47-811A-A2F874E45F4E}" type="slidenum">
              <a:rPr lang="en-US" altLang="zh-TW" smtClean="0"/>
              <a:pPr/>
              <a:t>9</a:t>
            </a:fld>
            <a:endParaRPr lang="en-US" altLang="zh-TW" dirty="0"/>
          </a:p>
        </p:txBody>
      </p:sp>
      <p:pic>
        <p:nvPicPr>
          <p:cNvPr id="440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096612"/>
            <a:ext cx="7961312" cy="495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電子商務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電子商務</Template>
  <TotalTime>14</TotalTime>
  <Words>1215</Words>
  <Application>Microsoft Office PowerPoint</Application>
  <PresentationFormat>如螢幕大小 (4:3)</PresentationFormat>
  <Paragraphs>150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電子商務</vt:lpstr>
      <vt:lpstr>第 11 章</vt:lpstr>
      <vt:lpstr>行動商務</vt:lpstr>
      <vt:lpstr>11.1 行動商務的概念</vt:lpstr>
      <vt:lpstr>行動商務的概念</vt:lpstr>
      <vt:lpstr>行動商務的模式</vt:lpstr>
      <vt:lpstr>行動商務的模式</vt:lpstr>
      <vt:lpstr>行動商務的模式</vt:lpstr>
      <vt:lpstr>行動商務的模式</vt:lpstr>
      <vt:lpstr>行動商務的模式</vt:lpstr>
      <vt:lpstr>行動商務的模式</vt:lpstr>
      <vt:lpstr>行動商務的模式</vt:lpstr>
      <vt:lpstr>行動商務的營運</vt:lpstr>
      <vt:lpstr>行動商務的營運</vt:lpstr>
      <vt:lpstr>行動商務的營運</vt:lpstr>
      <vt:lpstr>11.2 行動通訊的技術</vt:lpstr>
      <vt:lpstr>行動通訊的定義</vt:lpstr>
      <vt:lpstr>行動通訊的定義</vt:lpstr>
      <vt:lpstr>無線網路的概念</vt:lpstr>
      <vt:lpstr>無線網路的概念</vt:lpstr>
      <vt:lpstr>無線網路的概念</vt:lpstr>
      <vt:lpstr>無線網路的概念</vt:lpstr>
      <vt:lpstr>無線網路的概念</vt:lpstr>
      <vt:lpstr>無線網路的概念</vt:lpstr>
      <vt:lpstr>11.3 行動商務與 app</vt:lpstr>
      <vt:lpstr>投影片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 11 章</dc:title>
  <dc:creator>Fenny Lee</dc:creator>
  <cp:lastModifiedBy>Fenny Lee</cp:lastModifiedBy>
  <cp:revision>15</cp:revision>
  <dcterms:created xsi:type="dcterms:W3CDTF">2016-01-05T07:22:47Z</dcterms:created>
  <dcterms:modified xsi:type="dcterms:W3CDTF">2016-01-06T08:03:37Z</dcterms:modified>
</cp:coreProperties>
</file>