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434" r:id="rId2"/>
    <p:sldId id="450" r:id="rId3"/>
    <p:sldId id="451" r:id="rId4"/>
    <p:sldId id="452" r:id="rId5"/>
    <p:sldId id="453" r:id="rId6"/>
    <p:sldId id="455" r:id="rId7"/>
    <p:sldId id="454" r:id="rId8"/>
    <p:sldId id="456" r:id="rId9"/>
    <p:sldId id="457" r:id="rId10"/>
    <p:sldId id="459" r:id="rId11"/>
    <p:sldId id="460" r:id="rId12"/>
    <p:sldId id="461" r:id="rId13"/>
    <p:sldId id="463" r:id="rId14"/>
    <p:sldId id="462" r:id="rId15"/>
    <p:sldId id="464" r:id="rId16"/>
    <p:sldId id="465" r:id="rId17"/>
    <p:sldId id="458" r:id="rId18"/>
    <p:sldId id="467" r:id="rId19"/>
    <p:sldId id="468" r:id="rId20"/>
    <p:sldId id="469" r:id="rId21"/>
    <p:sldId id="470" r:id="rId22"/>
    <p:sldId id="276" r:id="rId23"/>
  </p:sldIdLst>
  <p:sldSz cx="9144000" cy="6858000" type="screen4x3"/>
  <p:notesSz cx="9723438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C0C0C0"/>
    <a:srgbClr val="2FBFFF"/>
    <a:srgbClr val="1C1C1C"/>
    <a:srgbClr val="969696"/>
    <a:srgbClr val="E36803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8154" autoAdjust="0"/>
  </p:normalViewPr>
  <p:slideViewPr>
    <p:cSldViewPr snapToGrid="0">
      <p:cViewPr varScale="1">
        <p:scale>
          <a:sx n="80" d="100"/>
          <a:sy n="80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686" y="-84"/>
      </p:cViewPr>
      <p:guideLst>
        <p:guide orient="horz" pos="2160"/>
        <p:guide pos="30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0EA6FF6-6EB1-478D-80FA-9ADDB7A8036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TW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306B651-022E-4D34-BB63-DAC75A5A4F5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-4762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-2222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948690"/>
            <a:ext cx="5105400" cy="1470025"/>
          </a:xfrm>
        </p:spPr>
        <p:txBody>
          <a:bodyPr/>
          <a:lstStyle>
            <a:lvl1pPr algn="l">
              <a:defRPr sz="4400">
                <a:ln>
                  <a:solidFill>
                    <a:schemeClr val="bg2"/>
                  </a:solidFill>
                </a:ln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434590"/>
            <a:ext cx="5151438" cy="146304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4000" b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 dirty="0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BC57EFC-6A88-4EB0-8C73-06B4B0608966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23" name="圖片 22" descr="封面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9491" y="834390"/>
            <a:ext cx="2084832" cy="280720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圖片 24" descr="logo-白字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742" y="6271261"/>
            <a:ext cx="1440000" cy="496551"/>
          </a:xfrm>
          <a:prstGeom prst="rect">
            <a:avLst/>
          </a:prstGeom>
        </p:spPr>
      </p:pic>
      <p:grpSp>
        <p:nvGrpSpPr>
          <p:cNvPr id="28" name="Group 50"/>
          <p:cNvGrpSpPr>
            <a:grpSpLocks/>
          </p:cNvGrpSpPr>
          <p:nvPr userDrawn="1"/>
        </p:nvGrpSpPr>
        <p:grpSpPr bwMode="auto">
          <a:xfrm>
            <a:off x="5505768" y="5091430"/>
            <a:ext cx="669925" cy="654050"/>
            <a:chOff x="4027" y="3016"/>
            <a:chExt cx="515" cy="505"/>
          </a:xfrm>
        </p:grpSpPr>
        <p:sp>
          <p:nvSpPr>
            <p:cNvPr id="29" name="Oval 51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431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30" name="Picture 52" descr="sphere_highligh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</p:spPr>
        </p:pic>
      </p:grpSp>
      <p:grpSp>
        <p:nvGrpSpPr>
          <p:cNvPr id="31" name="Group 53"/>
          <p:cNvGrpSpPr>
            <a:grpSpLocks/>
          </p:cNvGrpSpPr>
          <p:nvPr userDrawn="1"/>
        </p:nvGrpSpPr>
        <p:grpSpPr bwMode="auto">
          <a:xfrm>
            <a:off x="7216458" y="4720590"/>
            <a:ext cx="349250" cy="339725"/>
            <a:chOff x="4027" y="3016"/>
            <a:chExt cx="515" cy="505"/>
          </a:xfrm>
        </p:grpSpPr>
        <p:sp>
          <p:nvSpPr>
            <p:cNvPr id="32" name="Oval 54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431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33" name="Picture 55" descr="sphere_highligh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</p:spPr>
        </p:pic>
      </p:grpSp>
      <p:pic>
        <p:nvPicPr>
          <p:cNvPr id="35" name="Picture 16" descr="16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1736" y="4022038"/>
            <a:ext cx="1440000" cy="144000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</p:pic>
      <p:sp>
        <p:nvSpPr>
          <p:cNvPr id="36" name="文字方塊 35"/>
          <p:cNvSpPr txBox="1"/>
          <p:nvPr userDrawn="1"/>
        </p:nvSpPr>
        <p:spPr>
          <a:xfrm>
            <a:off x="2686606" y="6348339"/>
            <a:ext cx="595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本內容僅供授課使用，禁止提供網路下載、重製或翻印。</a:t>
            </a:r>
            <a:endParaRPr lang="zh-TW" altLang="en-US" b="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75 0.30185 C 0.20174 0.29514 0.11546 0.25695 0.0783 0.20648 C 0.04115 0.15602 0.01632 0.04283 5E-6 -2.59259E-6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15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2378 0.21991 C 0.18333 0.21597 0.14305 0.21204 0.11007 0.18657 C 0.07708 0.16111 0.04479 0.09768 0.02639 0.06666 C 0.00798 0.03565 0.00399 0.01782 1.38889E-6 1.85185E-6 " pathEditMode="relative" rAng="0" ptsTypes="aaaA">
                                      <p:cBhvr>
                                        <p:cTn id="107" dur="2000" fill="hold"/>
                                        <p:tgtEl>
                                          <p:spTgt spid="43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1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7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559 -0.10479 C 0.0559 -0.10456 0.05156 -0.05136 0.0401 -0.02661 C 0.02864 -0.00185 -0.00226 0.00462 -0.0184 -0.00579 " pathEditMode="relative" rAng="0" ptsTypes="fsf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5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7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14236 -0.15476 C 0.14236 -0.15452 0.12535 -0.04603 0.10382 -0.01758 C 0.08229 0.01087 0.00382 0.02244 -0.0342 0.01874 " pathEditMode="relative" rAng="0" ptsTypes="fsf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7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  <p:bldP spid="43684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36848" grpId="1" build="p">
        <p:tmplLst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animMotion origin="layout" path="M 0.22378 0.21991 C 0.18333 0.21597 0.14305 0.21204 0.11007 0.18657 C 0.07708 0.16111 0.04479 0.09768 0.02639 0.06666 C 0.00798 0.03565 0.00399 0.01782 1.38889E-6 1.85185E-6 " pathEditMode="relative" rAng="0" ptsTypes="aaaA">
                      <p:cBhvr>
                        <p:cTn dur="2000" fill="hold"/>
                        <p:tgtEl>
                          <p:spTgt spid="43684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2" y="-11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90F2-EECA-41E1-AECF-018BDB22DB1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02720-BAE4-4542-8A30-BB4E74D4D87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zh-TW" altLang="en-US" smtClean="0"/>
              <a:t>按一下圖示以新增圖表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2A549573-19B2-423B-96D2-97C5D20BA7C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/>
              <a:t>12_</a:t>
            </a:r>
            <a:fld id="{DF49C1AB-E6DE-4E47-811A-A2F874E45F4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D760-3560-421B-A86D-C1B8ABD0923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858DB-B1AC-4DFD-95CB-245607A2188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B68DF-E3A0-44D4-B843-0978746220F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155A3-4E5D-44B5-A480-511EBADB02E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8B9B7-28BD-42B9-830E-1D1803E3B70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E0C04-2AB8-472B-BF14-61F2ED0AF63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DBAFC-90BF-4DB4-8CA0-146D4813124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55955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新細明體" charset="-120"/>
              </a:defRPr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2855" y="6559550"/>
            <a:ext cx="216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新細明體" charset="-120"/>
              </a:defRPr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 dirty="0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6805" y="655955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新細明體" charset="-120"/>
              </a:defRPr>
            </a:lvl1pPr>
          </a:lstStyle>
          <a:p>
            <a:r>
              <a:rPr lang="en-US" altLang="zh-TW" dirty="0" smtClean="0"/>
              <a:t>12_</a:t>
            </a:r>
            <a:fld id="{45A599AE-8D9A-4E11-A793-11EBA60B032A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16" name="Picture 16" descr="16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3525" y="225425"/>
            <a:ext cx="720000" cy="72000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18" name="Picture 17" descr="23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8259966" y="6093990"/>
            <a:ext cx="781164" cy="684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  <p:bldP spid="150989" grpId="0" build="p">
        <p:tmplLst>
          <p:tmpl lvl="1">
            <p:tnLst>
              <p:par>
                <p:cTn presetID="17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chemeClr val="tx2"/>
          </a:solidFill>
          <a:latin typeface="Comic Sans MS" pitchFamily="66" charset="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SzPct val="85000"/>
        <a:buFontTx/>
        <a:buBlip>
          <a:blip r:embed="rId16"/>
        </a:buBlip>
        <a:defRPr sz="3200" b="1" baseline="0">
          <a:solidFill>
            <a:schemeClr val="tx1"/>
          </a:solidFill>
          <a:latin typeface="Comic Sans MS" pitchFamily="66" charset="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Clr>
          <a:schemeClr val="hlink"/>
        </a:buClr>
        <a:buSzPct val="105000"/>
        <a:buChar char="•"/>
        <a:defRPr sz="28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chemeClr val="folHlink"/>
        </a:buClr>
        <a:buChar char="•"/>
        <a:defRPr sz="24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chemeClr val="tx2"/>
        </a:buClr>
        <a:buSzPct val="85000"/>
        <a:buChar char="•"/>
        <a:defRPr sz="20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chemeClr val="accent1"/>
        </a:buClr>
        <a:buSzPct val="85000"/>
        <a:buChar char="•"/>
        <a:defRPr sz="20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副標題 19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zh-TW" altLang="en-US" dirty="0" smtClean="0"/>
              <a:t>網路行銷</a:t>
            </a:r>
            <a:endParaRPr lang="zh-TW" altLang="en-US" dirty="0"/>
          </a:p>
        </p:txBody>
      </p:sp>
      <p:sp>
        <p:nvSpPr>
          <p:cNvPr id="21" name="標題 20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zh-TW" altLang="en-US" dirty="0" smtClean="0"/>
              <a:t>第 </a:t>
            </a:r>
            <a:r>
              <a:rPr lang="en-US" altLang="zh-TW" dirty="0" smtClean="0"/>
              <a:t>12</a:t>
            </a:r>
            <a:r>
              <a:rPr lang="zh-TW" altLang="en-US" dirty="0" smtClean="0"/>
              <a:t> 章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5688" y="5714"/>
            <a:ext cx="7958137" cy="718682"/>
          </a:xfrm>
        </p:spPr>
        <p:txBody>
          <a:bodyPr/>
          <a:lstStyle/>
          <a:p>
            <a:r>
              <a:rPr lang="zh-TW" altLang="en-US" dirty="0" smtClean="0"/>
              <a:t>傳統行銷與網路行銷的差異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10</a:t>
            </a:fld>
            <a:endParaRPr lang="en-US" altLang="zh-TW" dirty="0"/>
          </a:p>
        </p:txBody>
      </p:sp>
      <p:pic>
        <p:nvPicPr>
          <p:cNvPr id="444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333600"/>
            <a:ext cx="7961312" cy="525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288" y="669602"/>
            <a:ext cx="7961312" cy="69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12.2 </a:t>
            </a:r>
            <a:r>
              <a:rPr lang="zh-TW" altLang="en-US" dirty="0" smtClean="0"/>
              <a:t>網路行銷的特性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11</a:t>
            </a:fld>
            <a:endParaRPr lang="en-US" altLang="zh-TW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互動性 </a:t>
            </a:r>
            <a:r>
              <a:rPr lang="en-US" altLang="zh-TW" dirty="0" smtClean="0"/>
              <a:t>(Interactive)</a:t>
            </a:r>
          </a:p>
          <a:p>
            <a:pPr lvl="1"/>
            <a:r>
              <a:rPr lang="zh-TW" altLang="en-US" dirty="0" smtClean="0"/>
              <a:t>互動性是指行銷業者與消費者之間互動的程度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此模式有以下三個特性：</a:t>
            </a:r>
          </a:p>
          <a:p>
            <a:pPr lvl="2"/>
            <a:r>
              <a:rPr lang="zh-TW" altLang="en-US" dirty="0" smtClean="0"/>
              <a:t>一對多的行銷溝通模式</a:t>
            </a:r>
          </a:p>
          <a:p>
            <a:pPr lvl="2"/>
            <a:r>
              <a:rPr lang="zh-TW" altLang="en-US" dirty="0" smtClean="0"/>
              <a:t>企業對潛在顧客做單向溝通</a:t>
            </a:r>
          </a:p>
          <a:p>
            <a:pPr lvl="2"/>
            <a:r>
              <a:rPr lang="zh-TW" altLang="en-US" dirty="0" smtClean="0"/>
              <a:t>只有企業提供溝通的內容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網路行銷的特性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12</a:t>
            </a:fld>
            <a:endParaRPr lang="en-US" altLang="zh-TW" dirty="0"/>
          </a:p>
        </p:txBody>
      </p:sp>
      <p:pic>
        <p:nvPicPr>
          <p:cNvPr id="446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416" y="1159389"/>
            <a:ext cx="7435215" cy="472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網路行銷的特性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13</a:t>
            </a:fld>
            <a:endParaRPr lang="en-US" altLang="zh-TW" dirty="0"/>
          </a:p>
        </p:txBody>
      </p:sp>
      <p:pic>
        <p:nvPicPr>
          <p:cNvPr id="447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898" y="1163638"/>
            <a:ext cx="619609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 smtClean="0"/>
              <a:t>匿名性 </a:t>
            </a:r>
            <a:r>
              <a:rPr lang="en-US" altLang="zh-TW" dirty="0" smtClean="0"/>
              <a:t>(Anonymous)</a:t>
            </a:r>
          </a:p>
          <a:p>
            <a:pPr lvl="1"/>
            <a:r>
              <a:rPr lang="zh-TW" altLang="en-US" dirty="0" smtClean="0"/>
              <a:t>不少的網路使用者幾乎都不會提供正確的個人資訊，舉凡使用化名、修改照片或其他錯誤的個人資訊等，達到匿名性的效果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zh-TW" altLang="en-US" dirty="0" smtClean="0"/>
              <a:t>公開性 </a:t>
            </a:r>
            <a:r>
              <a:rPr lang="en-US" altLang="zh-TW" dirty="0" smtClean="0"/>
              <a:t>(Public)</a:t>
            </a:r>
          </a:p>
          <a:p>
            <a:pPr lvl="1"/>
            <a:r>
              <a:rPr lang="zh-TW" altLang="en-US" dirty="0" smtClean="0"/>
              <a:t>網路使用者能便利地和其他人進行聯絡，彼此分享資料、興趣或知識，消除地域所造成的限制，藉此縮短人與人之間的距離，使人的活動範圍不再受到地區的限制，可以在網路上發表自己的想法</a:t>
            </a:r>
            <a:endParaRPr lang="zh-TW" altLang="en-US" b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14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dirty="0" smtClean="0"/>
              <a:t>免費性 </a:t>
            </a:r>
            <a:r>
              <a:rPr lang="en-US" altLang="zh-TW" dirty="0" smtClean="0"/>
              <a:t>(Free)</a:t>
            </a:r>
          </a:p>
          <a:p>
            <a:pPr lvl="1"/>
            <a:r>
              <a:rPr lang="zh-TW" altLang="en-US" dirty="0" smtClean="0"/>
              <a:t>網際網路是由學術網路發展而來，強調資源免費共享，雖然已漸漸商業化，但在使用者的習慣上仍期望得到免費的服務</a:t>
            </a:r>
            <a:r>
              <a:rPr lang="zh-TW" altLang="en-US" smtClean="0"/>
              <a:t>或資訊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zh-TW" altLang="en-US" dirty="0" smtClean="0"/>
              <a:t>個人化 </a:t>
            </a:r>
            <a:r>
              <a:rPr lang="en-US" altLang="zh-TW" dirty="0" smtClean="0"/>
              <a:t>(Personal)</a:t>
            </a:r>
          </a:p>
          <a:p>
            <a:pPr lvl="1"/>
            <a:r>
              <a:rPr lang="zh-TW" altLang="en-US" dirty="0" smtClean="0"/>
              <a:t>電腦已經越來越能主動處理網路上的資訊，達到語意網 </a:t>
            </a:r>
            <a:r>
              <a:rPr lang="en-US" altLang="zh-TW" dirty="0" smtClean="0"/>
              <a:t>(Semantic Web) </a:t>
            </a:r>
            <a:r>
              <a:rPr lang="zh-TW" altLang="en-US" dirty="0" smtClean="0"/>
              <a:t>的概念</a:t>
            </a:r>
            <a:r>
              <a:rPr lang="en-US" altLang="zh-TW" dirty="0" smtClean="0"/>
              <a:t>——</a:t>
            </a:r>
            <a:r>
              <a:rPr lang="zh-TW" altLang="en-US" dirty="0" smtClean="0"/>
              <a:t>意指將電腦能理解的資訊放在網路上，讓電腦不僅是顯示文字，還能夠理解文字的意義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15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zh-TW" altLang="en-US" dirty="0" smtClean="0"/>
              <a:t>群聚性 </a:t>
            </a:r>
            <a:r>
              <a:rPr lang="en-US" altLang="zh-TW" dirty="0" smtClean="0"/>
              <a:t>(Community)</a:t>
            </a:r>
          </a:p>
          <a:p>
            <a:pPr lvl="1"/>
            <a:r>
              <a:rPr lang="zh-TW" altLang="en-US" dirty="0" smtClean="0"/>
              <a:t>透過網路的便利性，促使網際網路使用者根據不同的興趣而成立不同的</a:t>
            </a:r>
            <a:r>
              <a:rPr lang="zh-TW" altLang="en-US" dirty="0" smtClean="0">
                <a:solidFill>
                  <a:schemeClr val="accent1"/>
                </a:solidFill>
              </a:rPr>
              <a:t>線上社群 </a:t>
            </a:r>
            <a:r>
              <a:rPr lang="en-US" altLang="zh-TW" dirty="0" smtClean="0">
                <a:solidFill>
                  <a:schemeClr val="accent1"/>
                </a:solidFill>
              </a:rPr>
              <a:t>(Online Community)</a:t>
            </a:r>
            <a:r>
              <a:rPr lang="zh-TW" altLang="en-US" dirty="0" smtClean="0"/>
              <a:t>，彼此可能因共同的興趣、話題，甚至是需求而集合在一起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16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12.3</a:t>
            </a:r>
            <a:r>
              <a:rPr lang="zh-TW" altLang="en-US" dirty="0" smtClean="0"/>
              <a:t> 網路行銷的方法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17</a:t>
            </a:fld>
            <a:endParaRPr lang="en-US" altLang="zh-TW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病毒式行銷</a:t>
            </a:r>
            <a:r>
              <a:rPr lang="en-US" altLang="zh-TW" dirty="0" smtClean="0">
                <a:solidFill>
                  <a:schemeClr val="accent1"/>
                </a:solidFill>
              </a:rPr>
              <a:t>(Viral Marketing) </a:t>
            </a:r>
            <a:endParaRPr lang="zh-TW" altLang="en-US" dirty="0" smtClean="0">
              <a:solidFill>
                <a:schemeClr val="accent1"/>
              </a:solidFill>
            </a:endParaRPr>
          </a:p>
          <a:p>
            <a:pPr lvl="1"/>
            <a:r>
              <a:rPr lang="zh-TW" altLang="en-US" dirty="0" smtClean="0"/>
              <a:t>是利用口碑傳播的原理，透過網路使用者彼此進行傳遞，一傳十、十傳百像病毒般迅速蔓延，常被用在企業推廣產品或網站品牌時使用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chemeClr val="accent1"/>
                </a:solidFill>
              </a:rPr>
              <a:t>電子信件行銷 </a:t>
            </a:r>
            <a:r>
              <a:rPr lang="en-US" altLang="zh-TW" dirty="0" smtClean="0">
                <a:solidFill>
                  <a:schemeClr val="accent1"/>
                </a:solidFill>
              </a:rPr>
              <a:t>(e-mail Marketing) </a:t>
            </a:r>
          </a:p>
          <a:p>
            <a:pPr lvl="1"/>
            <a:r>
              <a:rPr lang="zh-TW" altLang="en-US" dirty="0" smtClean="0"/>
              <a:t>是一種利用電子信件將行銷資訊傳遞給目標客群的模式，由於每位網路使用者都有電子信箱 </a:t>
            </a:r>
            <a:r>
              <a:rPr lang="en-US" altLang="zh-TW" dirty="0" smtClean="0"/>
              <a:t>(e-mail)</a:t>
            </a:r>
            <a:r>
              <a:rPr lang="zh-TW" altLang="en-US" dirty="0" smtClean="0"/>
              <a:t>，使得從網路時代開始，電子信件行銷就是企業最常用的行銷活動，也讓我們每天都會收到非常多的電子信件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互動式廣告 </a:t>
            </a:r>
            <a:r>
              <a:rPr lang="en-US" altLang="zh-TW" dirty="0" smtClean="0">
                <a:solidFill>
                  <a:schemeClr val="accent1"/>
                </a:solidFill>
              </a:rPr>
              <a:t>(Interactive Advertising) </a:t>
            </a:r>
          </a:p>
          <a:p>
            <a:pPr lvl="1"/>
            <a:r>
              <a:rPr lang="zh-TW" altLang="en-US" dirty="0" smtClean="0"/>
              <a:t>是利用網路、互動媒體、行動裝置來達到跟消費者互動的效果，通常可以利用圖形、文字、超連結、</a:t>
            </a:r>
            <a:r>
              <a:rPr lang="en-US" altLang="zh-TW" dirty="0" smtClean="0"/>
              <a:t>Flash </a:t>
            </a:r>
            <a:r>
              <a:rPr lang="zh-TW" altLang="en-US" dirty="0" smtClean="0"/>
              <a:t>動畫、聲音</a:t>
            </a:r>
            <a:r>
              <a:rPr lang="en-US" altLang="zh-TW" dirty="0" smtClean="0"/>
              <a:t>/</a:t>
            </a:r>
            <a:r>
              <a:rPr lang="zh-TW" altLang="en-US" dirty="0" smtClean="0"/>
              <a:t>視頻短片等技術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18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部落格行銷</a:t>
            </a:r>
          </a:p>
          <a:p>
            <a:pPr lvl="1"/>
            <a:r>
              <a:rPr lang="zh-TW" altLang="en-US" dirty="0" smtClean="0"/>
              <a:t>部落格行銷的模式是利用個人網頁來進行行銷活動，通常可以分為部落客撰文和專屬部落格行銷兩個模式</a:t>
            </a:r>
          </a:p>
          <a:p>
            <a:pPr lvl="2"/>
            <a:r>
              <a:rPr lang="zh-TW" altLang="en-US" dirty="0" smtClean="0"/>
              <a:t>部落客撰文是由專門撰寫文章的部落客，針對特定主題，每天持續發文來吸引網友加入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專屬部落格行銷則是企業成立自己的部落格，由行銷人員來負責撰寫文章，好處是部落格的發展掌握在企業自己手上，可以長期經營，缺點則在於企業要花時間來思考撰寫文章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19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grpSp>
        <p:nvGrpSpPr>
          <p:cNvPr id="6" name="群組 5"/>
          <p:cNvGrpSpPr/>
          <p:nvPr/>
        </p:nvGrpSpPr>
        <p:grpSpPr>
          <a:xfrm>
            <a:off x="1333500" y="1132683"/>
            <a:ext cx="6945526" cy="5292830"/>
            <a:chOff x="1333500" y="1132683"/>
            <a:chExt cx="6945526" cy="5292830"/>
          </a:xfrm>
        </p:grpSpPr>
        <p:sp>
          <p:nvSpPr>
            <p:cNvPr id="7" name="AutoShape 74"/>
            <p:cNvSpPr>
              <a:spLocks noChangeArrowheads="1"/>
            </p:cNvSpPr>
            <p:nvPr/>
          </p:nvSpPr>
          <p:spPr bwMode="gray">
            <a:xfrm>
              <a:off x="1333500" y="1970882"/>
              <a:ext cx="3352800" cy="4454631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3924300" y="1132683"/>
              <a:ext cx="790575" cy="1976438"/>
              <a:chOff x="2304" y="1344"/>
              <a:chExt cx="498" cy="1245"/>
            </a:xfrm>
          </p:grpSpPr>
          <p:sp>
            <p:nvSpPr>
              <p:cNvPr id="15" name="Freeform 76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" name="Freeform 77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" name="Text Box 78"/>
            <p:cNvSpPr txBox="1">
              <a:spLocks noChangeArrowheads="1"/>
            </p:cNvSpPr>
            <p:nvPr/>
          </p:nvSpPr>
          <p:spPr bwMode="gray">
            <a:xfrm>
              <a:off x="1562099" y="2088289"/>
              <a:ext cx="2836905" cy="2308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學習架構</a:t>
              </a:r>
              <a:endParaRPr lang="en-US" altLang="zh-TW" sz="240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網路行銷的介紹</a:t>
              </a: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網路行銷的特性</a:t>
              </a: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網路行銷的方法</a:t>
              </a:r>
              <a:endParaRPr lang="en-US" altLang="zh-TW" b="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結論</a:t>
              </a:r>
              <a:endParaRPr lang="en-US" altLang="zh-TW" sz="1600" b="0" dirty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0" name="AutoShape 80"/>
            <p:cNvSpPr>
              <a:spLocks noChangeArrowheads="1"/>
            </p:cNvSpPr>
            <p:nvPr/>
          </p:nvSpPr>
          <p:spPr bwMode="gray">
            <a:xfrm>
              <a:off x="4860925" y="1970882"/>
              <a:ext cx="3352800" cy="4454631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Text Box 81"/>
            <p:cNvSpPr txBox="1">
              <a:spLocks noChangeArrowheads="1"/>
            </p:cNvSpPr>
            <p:nvPr/>
          </p:nvSpPr>
          <p:spPr bwMode="gray">
            <a:xfrm>
              <a:off x="5600699" y="2075913"/>
              <a:ext cx="2678327" cy="43140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學習重點</a:t>
              </a:r>
              <a:endParaRPr lang="en-US" altLang="zh-TW" sz="240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342900" indent="-342900" algn="l" eaLnBrk="0" hangingPunct="0">
                <a:lnSpc>
                  <a:spcPts val="26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1.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網路行銷的定義</a:t>
              </a:r>
            </a:p>
            <a:p>
              <a:pPr marL="342900" indent="-342900" algn="l" eaLnBrk="0" hangingPunct="0">
                <a:lnSpc>
                  <a:spcPts val="26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2.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傳統行銷與網路行銷的差異</a:t>
              </a:r>
            </a:p>
            <a:p>
              <a:pPr marL="342900" indent="-342900" algn="l" eaLnBrk="0" hangingPunct="0">
                <a:lnSpc>
                  <a:spcPts val="26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3.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網路行銷的特性</a:t>
              </a:r>
            </a:p>
            <a:p>
              <a:pPr marL="342900" indent="-342900" algn="l" eaLnBrk="0" hangingPunct="0">
                <a:lnSpc>
                  <a:spcPts val="26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4.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病毒式行銷</a:t>
              </a:r>
            </a:p>
            <a:p>
              <a:pPr marL="342900" indent="-342900" algn="l" eaLnBrk="0" hangingPunct="0">
                <a:lnSpc>
                  <a:spcPts val="26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5.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電子信件行銷</a:t>
              </a:r>
            </a:p>
            <a:p>
              <a:pPr marL="342900" indent="-342900" algn="l" eaLnBrk="0" hangingPunct="0">
                <a:lnSpc>
                  <a:spcPts val="26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6.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互動式廣告行銷</a:t>
              </a:r>
            </a:p>
            <a:p>
              <a:pPr marL="342900" indent="-342900" algn="l" eaLnBrk="0" hangingPunct="0">
                <a:lnSpc>
                  <a:spcPts val="26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7.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部落格行銷</a:t>
              </a:r>
            </a:p>
            <a:p>
              <a:pPr marL="342900" indent="-342900" algn="l" eaLnBrk="0" hangingPunct="0">
                <a:lnSpc>
                  <a:spcPts val="26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8.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論壇行銷</a:t>
              </a:r>
            </a:p>
            <a:p>
              <a:pPr marL="342900" indent="-342900" algn="l" eaLnBrk="0" hangingPunct="0">
                <a:lnSpc>
                  <a:spcPts val="26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9.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搜尋引擎行銷</a:t>
              </a:r>
            </a:p>
            <a:p>
              <a:pPr marL="342900" indent="-342900" algn="l" eaLnBrk="0" hangingPunct="0">
                <a:lnSpc>
                  <a:spcPts val="2600"/>
                </a:lnSpc>
              </a:pPr>
              <a:r>
                <a:rPr lang="en-US" altLang="zh-TW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10. </a:t>
              </a:r>
              <a:r>
                <a:rPr lang="zh-TW" altLang="en-US" sz="1600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社群網站行銷</a:t>
              </a:r>
              <a:endParaRPr lang="zh-TW" altLang="en-US" b="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grpSp>
          <p:nvGrpSpPr>
            <p:cNvPr id="12" name="Group 82"/>
            <p:cNvGrpSpPr>
              <a:grpSpLocks/>
            </p:cNvGrpSpPr>
            <p:nvPr/>
          </p:nvGrpSpPr>
          <p:grpSpPr bwMode="auto">
            <a:xfrm>
              <a:off x="4838700" y="1132683"/>
              <a:ext cx="790575" cy="1976438"/>
              <a:chOff x="2880" y="1344"/>
              <a:chExt cx="498" cy="1245"/>
            </a:xfrm>
          </p:grpSpPr>
          <p:sp>
            <p:nvSpPr>
              <p:cNvPr id="13" name="Freeform 8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" name="Freeform 8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論壇行銷</a:t>
            </a:r>
          </a:p>
          <a:p>
            <a:pPr lvl="1"/>
            <a:r>
              <a:rPr lang="zh-TW" altLang="en-US" dirty="0" smtClean="0"/>
              <a:t>台灣有許多論壇提供平台讓網友彼此分享擁有的資訊與專業知識，許多企業在行銷時，也會先到論壇與網友進行交流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chemeClr val="accent1"/>
                </a:solidFill>
              </a:rPr>
              <a:t>搜尋引擎行銷 </a:t>
            </a:r>
            <a:r>
              <a:rPr lang="en-US" altLang="zh-TW" dirty="0" smtClean="0">
                <a:solidFill>
                  <a:schemeClr val="accent1"/>
                </a:solidFill>
              </a:rPr>
              <a:t>(Search Engine Marketing, </a:t>
            </a:r>
            <a:r>
              <a:rPr lang="en-US" altLang="zh-TW" dirty="0" err="1" smtClean="0">
                <a:solidFill>
                  <a:schemeClr val="accent1"/>
                </a:solidFill>
              </a:rPr>
              <a:t>SEM</a:t>
            </a:r>
            <a:r>
              <a:rPr lang="en-US" altLang="zh-TW" dirty="0" smtClean="0">
                <a:solidFill>
                  <a:schemeClr val="accent1"/>
                </a:solidFill>
              </a:rPr>
              <a:t>) </a:t>
            </a:r>
          </a:p>
          <a:p>
            <a:pPr lvl="1"/>
            <a:r>
              <a:rPr lang="zh-TW" altLang="en-US" dirty="0" smtClean="0"/>
              <a:t>是透過搜尋引擎聯播網來推廣網站或置入行銷廣告的模式，常見的有搜尋引擎最佳化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SEO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、付費排名及付費收錄等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20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社群網站行銷</a:t>
            </a:r>
          </a:p>
          <a:p>
            <a:pPr lvl="1"/>
            <a:r>
              <a:rPr lang="zh-TW" altLang="en-US" dirty="0" smtClean="0"/>
              <a:t>是建構在社會網絡服務 </a:t>
            </a:r>
            <a:r>
              <a:rPr lang="en-US" altLang="zh-TW" dirty="0" smtClean="0"/>
              <a:t>(Social Network Service) </a:t>
            </a:r>
            <a:r>
              <a:rPr lang="zh-TW" altLang="en-US" dirty="0" smtClean="0"/>
              <a:t>的行銷模式，隨著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的興起，越來越多的企業利用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粉絲團進行社群網站行銷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21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1" name="WordArt 491"/>
          <p:cNvSpPr>
            <a:spLocks noChangeArrowheads="1" noChangeShapeType="1" noTextEdit="1"/>
          </p:cNvSpPr>
          <p:nvPr/>
        </p:nvSpPr>
        <p:spPr bwMode="gray">
          <a:xfrm>
            <a:off x="3556000" y="1739900"/>
            <a:ext cx="5222875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r>
              <a:rPr lang="en-US" altLang="zh-TW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3882" dir="2700000">
                    <a:srgbClr val="000000">
                      <a:alpha val="50000"/>
                    </a:srgbClr>
                  </a:prstShdw>
                </a:effectLst>
                <a:latin typeface="Arial"/>
                <a:cs typeface="Arial"/>
              </a:rPr>
              <a:t>Thank You!</a:t>
            </a:r>
            <a:endParaRPr lang="zh-TW" altLang="en-US" sz="3600" kern="1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prstShdw prst="shdw13" dist="53882" dir="2700000">
                  <a:srgbClr val="0000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12.1</a:t>
            </a:r>
            <a:r>
              <a:rPr lang="zh-TW" altLang="en-US" dirty="0" smtClean="0"/>
              <a:t> 網路行銷的介紹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網路行銷</a:t>
            </a:r>
            <a:r>
              <a:rPr lang="en-US" altLang="zh-TW" dirty="0" smtClean="0">
                <a:solidFill>
                  <a:schemeClr val="accent1"/>
                </a:solidFill>
              </a:rPr>
              <a:t>(Internet Marketing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的定義</a:t>
            </a:r>
          </a:p>
          <a:p>
            <a:pPr lvl="1"/>
            <a:r>
              <a:rPr lang="zh-TW" altLang="en-US" dirty="0" smtClean="0"/>
              <a:t>就是利用</a:t>
            </a:r>
            <a:r>
              <a:rPr lang="zh-TW" altLang="en-US" dirty="0" smtClean="0">
                <a:solidFill>
                  <a:schemeClr val="accent1"/>
                </a:solidFill>
              </a:rPr>
              <a:t>資訊科技 </a:t>
            </a:r>
            <a:r>
              <a:rPr lang="en-US" altLang="zh-TW" dirty="0" smtClean="0">
                <a:solidFill>
                  <a:schemeClr val="accent1"/>
                </a:solidFill>
              </a:rPr>
              <a:t>(Information Technology) </a:t>
            </a:r>
            <a:r>
              <a:rPr lang="zh-TW" altLang="en-US" dirty="0" smtClean="0"/>
              <a:t>與</a:t>
            </a:r>
            <a:r>
              <a:rPr lang="zh-TW" altLang="en-US" dirty="0" smtClean="0">
                <a:solidFill>
                  <a:schemeClr val="accent1"/>
                </a:solidFill>
              </a:rPr>
              <a:t>資訊系統 </a:t>
            </a:r>
            <a:r>
              <a:rPr lang="en-US" altLang="zh-TW" dirty="0" smtClean="0">
                <a:solidFill>
                  <a:schemeClr val="accent1"/>
                </a:solidFill>
              </a:rPr>
              <a:t>(Information Systems)</a:t>
            </a:r>
            <a:r>
              <a:rPr lang="zh-TW" altLang="en-US" dirty="0" smtClean="0"/>
              <a:t>，配合</a:t>
            </a:r>
            <a:r>
              <a:rPr lang="zh-TW" altLang="en-US" dirty="0" smtClean="0">
                <a:solidFill>
                  <a:schemeClr val="accent1"/>
                </a:solidFill>
              </a:rPr>
              <a:t>經濟模式 </a:t>
            </a:r>
            <a:r>
              <a:rPr lang="en-US" altLang="zh-TW" dirty="0" smtClean="0">
                <a:solidFill>
                  <a:schemeClr val="accent1"/>
                </a:solidFill>
              </a:rPr>
              <a:t>(Economic Model)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chemeClr val="accent1"/>
                </a:solidFill>
              </a:rPr>
              <a:t>商業活動 </a:t>
            </a:r>
            <a:r>
              <a:rPr lang="en-US" altLang="zh-TW" dirty="0" smtClean="0">
                <a:solidFill>
                  <a:schemeClr val="accent1"/>
                </a:solidFill>
              </a:rPr>
              <a:t>(Business Activity) 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chemeClr val="accent1"/>
                </a:solidFill>
              </a:rPr>
              <a:t>企業管理 </a:t>
            </a:r>
            <a:r>
              <a:rPr lang="en-US" altLang="zh-TW" dirty="0" smtClean="0">
                <a:solidFill>
                  <a:schemeClr val="accent1"/>
                </a:solidFill>
              </a:rPr>
              <a:t>(Business</a:t>
            </a:r>
            <a:r>
              <a:rPr lang="zh-TW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TW" dirty="0" smtClean="0">
                <a:solidFill>
                  <a:schemeClr val="accent1"/>
                </a:solidFill>
              </a:rPr>
              <a:t>Management)</a:t>
            </a:r>
            <a:r>
              <a:rPr lang="zh-TW" altLang="en-US" dirty="0" smtClean="0"/>
              <a:t>，來達成</a:t>
            </a:r>
            <a:r>
              <a:rPr lang="zh-TW" altLang="en-US" dirty="0" smtClean="0">
                <a:solidFill>
                  <a:schemeClr val="accent1"/>
                </a:solidFill>
              </a:rPr>
              <a:t>行銷 </a:t>
            </a:r>
            <a:r>
              <a:rPr lang="en-US" altLang="zh-TW" dirty="0" smtClean="0">
                <a:solidFill>
                  <a:schemeClr val="accent1"/>
                </a:solidFill>
              </a:rPr>
              <a:t>(Marketing) </a:t>
            </a:r>
            <a:r>
              <a:rPr lang="zh-TW" altLang="en-US" dirty="0" smtClean="0"/>
              <a:t>的活動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網路行銷的介紹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4</a:t>
            </a:fld>
            <a:endParaRPr lang="en-US" altLang="zh-TW" dirty="0"/>
          </a:p>
        </p:txBody>
      </p:sp>
      <p:pic>
        <p:nvPicPr>
          <p:cNvPr id="438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723" y="1163638"/>
            <a:ext cx="5366441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網路行銷的介紹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5</a:t>
            </a:fld>
            <a:endParaRPr lang="en-US" altLang="zh-TW" dirty="0"/>
          </a:p>
        </p:txBody>
      </p:sp>
      <p:pic>
        <p:nvPicPr>
          <p:cNvPr id="439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541" y="1152758"/>
            <a:ext cx="7800975" cy="17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37"/>
          <a:stretch>
            <a:fillRect/>
          </a:stretch>
        </p:blipFill>
        <p:spPr bwMode="auto">
          <a:xfrm>
            <a:off x="1350922" y="3101684"/>
            <a:ext cx="7303770" cy="337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網路行銷的介紹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6</a:t>
            </a:fld>
            <a:endParaRPr lang="en-US" altLang="zh-TW" dirty="0"/>
          </a:p>
        </p:txBody>
      </p:sp>
      <p:pic>
        <p:nvPicPr>
          <p:cNvPr id="441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280480"/>
            <a:ext cx="7961312" cy="398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傳統行銷與網路行銷的差異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7</a:t>
            </a:fld>
            <a:endParaRPr lang="en-US" altLang="zh-TW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行銷規劃流程</a:t>
            </a:r>
            <a:endParaRPr lang="zh-TW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4150" y="1660107"/>
            <a:ext cx="4906047" cy="487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傳統行銷與網路行銷的差異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8</a:t>
            </a:fld>
            <a:endParaRPr lang="en-US" altLang="zh-TW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817" y="2062956"/>
            <a:ext cx="4909185" cy="328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傳統行銷與網路行銷的差異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 smtClean="0"/>
              <a:t>實務觀點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12_</a:t>
            </a:r>
            <a:fld id="{DF49C1AB-E6DE-4E47-811A-A2F874E45F4E}" type="slidenum">
              <a:rPr lang="en-US" altLang="zh-TW" smtClean="0"/>
              <a:pPr/>
              <a:t>9</a:t>
            </a:fld>
            <a:endParaRPr lang="en-US" altLang="zh-TW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795927"/>
            <a:ext cx="7961312" cy="423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電子商務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電子商務</Template>
  <TotalTime>14</TotalTime>
  <Words>1074</Words>
  <Application>Microsoft Office PowerPoint</Application>
  <PresentationFormat>如螢幕大小 (4:3)</PresentationFormat>
  <Paragraphs>135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電子商務</vt:lpstr>
      <vt:lpstr>第 12 章</vt:lpstr>
      <vt:lpstr>網路行銷</vt:lpstr>
      <vt:lpstr>12.1 網路行銷的介紹</vt:lpstr>
      <vt:lpstr>網路行銷的介紹</vt:lpstr>
      <vt:lpstr>網路行銷的介紹</vt:lpstr>
      <vt:lpstr>網路行銷的介紹</vt:lpstr>
      <vt:lpstr>傳統行銷與網路行銷的差異</vt:lpstr>
      <vt:lpstr>傳統行銷與網路行銷的差異</vt:lpstr>
      <vt:lpstr>傳統行銷與網路行銷的差異</vt:lpstr>
      <vt:lpstr>傳統行銷與網路行銷的差異</vt:lpstr>
      <vt:lpstr>12.2 網路行銷的特性</vt:lpstr>
      <vt:lpstr>網路行銷的特性</vt:lpstr>
      <vt:lpstr>網路行銷的特性</vt:lpstr>
      <vt:lpstr>網路行銷的特性</vt:lpstr>
      <vt:lpstr>網路行銷的特性</vt:lpstr>
      <vt:lpstr>網路行銷的特性</vt:lpstr>
      <vt:lpstr>12.3 網路行銷的方法</vt:lpstr>
      <vt:lpstr>網路行銷的方法</vt:lpstr>
      <vt:lpstr>網路行銷的方法</vt:lpstr>
      <vt:lpstr>網路行銷的方法</vt:lpstr>
      <vt:lpstr>網路行銷的方法</vt:lpstr>
      <vt:lpstr>投影片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12 章</dc:title>
  <dc:creator>Fenny Lee</dc:creator>
  <cp:lastModifiedBy>Fenny Lee</cp:lastModifiedBy>
  <cp:revision>16</cp:revision>
  <dcterms:created xsi:type="dcterms:W3CDTF">2016-01-05T07:46:12Z</dcterms:created>
  <dcterms:modified xsi:type="dcterms:W3CDTF">2016-01-06T08:05:48Z</dcterms:modified>
</cp:coreProperties>
</file>