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20"/>
  </p:notesMasterIdLst>
  <p:handoutMasterIdLst>
    <p:handoutMasterId r:id="rId21"/>
  </p:handoutMasterIdLst>
  <p:sldIdLst>
    <p:sldId id="434" r:id="rId2"/>
    <p:sldId id="450" r:id="rId3"/>
    <p:sldId id="451" r:id="rId4"/>
    <p:sldId id="452" r:id="rId5"/>
    <p:sldId id="453" r:id="rId6"/>
    <p:sldId id="454" r:id="rId7"/>
    <p:sldId id="455" r:id="rId8"/>
    <p:sldId id="456" r:id="rId9"/>
    <p:sldId id="457" r:id="rId10"/>
    <p:sldId id="460" r:id="rId11"/>
    <p:sldId id="459" r:id="rId12"/>
    <p:sldId id="458" r:id="rId13"/>
    <p:sldId id="461" r:id="rId14"/>
    <p:sldId id="462" r:id="rId15"/>
    <p:sldId id="463" r:id="rId16"/>
    <p:sldId id="464" r:id="rId17"/>
    <p:sldId id="465" r:id="rId18"/>
    <p:sldId id="276" r:id="rId19"/>
  </p:sldIdLst>
  <p:sldSz cx="9144000" cy="6858000" type="screen4x3"/>
  <p:notesSz cx="9723438" cy="6858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  <a:srgbClr val="FFFFFF"/>
    <a:srgbClr val="C0C0C0"/>
    <a:srgbClr val="2FBFFF"/>
    <a:srgbClr val="1C1C1C"/>
    <a:srgbClr val="969696"/>
    <a:srgbClr val="E36803"/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6" autoAdjust="0"/>
  </p:normalViewPr>
  <p:slideViewPr>
    <p:cSldViewPr snapToGrid="0">
      <p:cViewPr varScale="1">
        <p:scale>
          <a:sx n="77" d="100"/>
          <a:sy n="77" d="100"/>
        </p:scale>
        <p:origin x="-79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-1686" y="-84"/>
      </p:cViewPr>
      <p:guideLst>
        <p:guide orient="horz" pos="2160"/>
        <p:guide pos="306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1481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TW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07038" y="0"/>
            <a:ext cx="4214812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 altLang="zh-TW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421481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TW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07038" y="6513513"/>
            <a:ext cx="4214812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C0EA6FF6-6EB1-478D-80FA-9ADDB7A8036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1481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TW"/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07038" y="0"/>
            <a:ext cx="4214812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 altLang="zh-TW"/>
          </a:p>
        </p:txBody>
      </p:sp>
      <p:sp>
        <p:nvSpPr>
          <p:cNvPr id="161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48013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61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1550" y="3257550"/>
            <a:ext cx="7780338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61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421481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endParaRPr lang="en-US" altLang="zh-TW"/>
          </a:p>
        </p:txBody>
      </p:sp>
      <p:sp>
        <p:nvSpPr>
          <p:cNvPr id="161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07038" y="6513513"/>
            <a:ext cx="4214812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1306B651-022E-4D34-BB63-DAC75A5A4F5E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標題投影片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842" name="Rectangle 1642"/>
          <p:cNvSpPr>
            <a:spLocks noChangeArrowheads="1"/>
          </p:cNvSpPr>
          <p:nvPr/>
        </p:nvSpPr>
        <p:spPr bwMode="gray">
          <a:xfrm>
            <a:off x="3071813" y="0"/>
            <a:ext cx="1417637" cy="6858000"/>
          </a:xfrm>
          <a:prstGeom prst="rect">
            <a:avLst/>
          </a:prstGeom>
          <a:solidFill>
            <a:schemeClr val="accent2">
              <a:alpha val="7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6834" name="Rectangle 1634"/>
          <p:cNvSpPr>
            <a:spLocks noChangeArrowheads="1"/>
          </p:cNvSpPr>
          <p:nvPr/>
        </p:nvSpPr>
        <p:spPr bwMode="gray">
          <a:xfrm>
            <a:off x="0" y="0"/>
            <a:ext cx="3152775" cy="68580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85882"/>
                  <a:invGamma/>
                </a:scheme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 dirty="0"/>
          </a:p>
        </p:txBody>
      </p:sp>
      <p:sp>
        <p:nvSpPr>
          <p:cNvPr id="436796" name="Rectangle 1596"/>
          <p:cNvSpPr>
            <a:spLocks noChangeArrowheads="1"/>
          </p:cNvSpPr>
          <p:nvPr/>
        </p:nvSpPr>
        <p:spPr bwMode="gray">
          <a:xfrm>
            <a:off x="6902450" y="-11113"/>
            <a:ext cx="303213" cy="6858001"/>
          </a:xfrm>
          <a:prstGeom prst="rect">
            <a:avLst/>
          </a:prstGeom>
          <a:solidFill>
            <a:schemeClr val="accent2">
              <a:alpha val="3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6797" name="Rectangle 1597"/>
          <p:cNvSpPr>
            <a:spLocks noChangeArrowheads="1"/>
          </p:cNvSpPr>
          <p:nvPr/>
        </p:nvSpPr>
        <p:spPr bwMode="gray">
          <a:xfrm>
            <a:off x="7158038" y="1270"/>
            <a:ext cx="227012" cy="6858000"/>
          </a:xfrm>
          <a:prstGeom prst="rect">
            <a:avLst/>
          </a:prstGeom>
          <a:solidFill>
            <a:schemeClr val="accent2">
              <a:alpha val="2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6792" name="Rectangle 1592"/>
          <p:cNvSpPr>
            <a:spLocks noChangeArrowheads="1"/>
          </p:cNvSpPr>
          <p:nvPr/>
        </p:nvSpPr>
        <p:spPr bwMode="gray">
          <a:xfrm>
            <a:off x="4375150" y="0"/>
            <a:ext cx="1060450" cy="6858000"/>
          </a:xfrm>
          <a:prstGeom prst="rect">
            <a:avLst/>
          </a:prstGeom>
          <a:solidFill>
            <a:schemeClr val="accent2">
              <a:alpha val="64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6793" name="Rectangle 1593"/>
          <p:cNvSpPr>
            <a:spLocks noChangeArrowheads="1"/>
          </p:cNvSpPr>
          <p:nvPr/>
        </p:nvSpPr>
        <p:spPr bwMode="gray">
          <a:xfrm>
            <a:off x="5359400" y="-17463"/>
            <a:ext cx="728663" cy="6938963"/>
          </a:xfrm>
          <a:prstGeom prst="rect">
            <a:avLst/>
          </a:prstGeom>
          <a:solidFill>
            <a:schemeClr val="accent2">
              <a:alpha val="53999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6794" name="Rectangle 1594"/>
          <p:cNvSpPr>
            <a:spLocks noChangeArrowheads="1"/>
          </p:cNvSpPr>
          <p:nvPr/>
        </p:nvSpPr>
        <p:spPr bwMode="gray">
          <a:xfrm>
            <a:off x="6018213" y="-19050"/>
            <a:ext cx="547687" cy="6938963"/>
          </a:xfrm>
          <a:prstGeom prst="rect">
            <a:avLst/>
          </a:prstGeom>
          <a:solidFill>
            <a:schemeClr val="accent2">
              <a:alpha val="47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6795" name="Rectangle 1595"/>
          <p:cNvSpPr>
            <a:spLocks noChangeArrowheads="1"/>
          </p:cNvSpPr>
          <p:nvPr/>
        </p:nvSpPr>
        <p:spPr bwMode="gray">
          <a:xfrm>
            <a:off x="6505575" y="0"/>
            <a:ext cx="446088" cy="6858000"/>
          </a:xfrm>
          <a:prstGeom prst="rect">
            <a:avLst/>
          </a:prstGeom>
          <a:solidFill>
            <a:schemeClr val="accent2">
              <a:alpha val="37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6822" name="Rectangle 1622"/>
          <p:cNvSpPr>
            <a:spLocks noChangeArrowheads="1"/>
          </p:cNvSpPr>
          <p:nvPr/>
        </p:nvSpPr>
        <p:spPr bwMode="gray">
          <a:xfrm>
            <a:off x="7339013" y="-4762"/>
            <a:ext cx="136525" cy="6858000"/>
          </a:xfrm>
          <a:prstGeom prst="rect">
            <a:avLst/>
          </a:prstGeom>
          <a:solidFill>
            <a:schemeClr val="accent2">
              <a:alpha val="14999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6823" name="Rectangle 1623"/>
          <p:cNvSpPr>
            <a:spLocks noChangeArrowheads="1"/>
          </p:cNvSpPr>
          <p:nvPr/>
        </p:nvSpPr>
        <p:spPr bwMode="gray">
          <a:xfrm>
            <a:off x="8366125" y="-2222"/>
            <a:ext cx="344488" cy="6858000"/>
          </a:xfrm>
          <a:prstGeom prst="rect">
            <a:avLst/>
          </a:prstGeom>
          <a:solidFill>
            <a:schemeClr val="accent2">
              <a:alpha val="23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6824" name="Rectangle 1624"/>
          <p:cNvSpPr>
            <a:spLocks noChangeArrowheads="1"/>
          </p:cNvSpPr>
          <p:nvPr/>
        </p:nvSpPr>
        <p:spPr bwMode="gray">
          <a:xfrm>
            <a:off x="8664575" y="0"/>
            <a:ext cx="474663" cy="6858000"/>
          </a:xfrm>
          <a:prstGeom prst="rect">
            <a:avLst/>
          </a:prstGeom>
          <a:solidFill>
            <a:schemeClr val="accent2">
              <a:alpha val="28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6843" name="Rectangle 1643"/>
          <p:cNvSpPr>
            <a:spLocks noChangeArrowheads="1"/>
          </p:cNvSpPr>
          <p:nvPr/>
        </p:nvSpPr>
        <p:spPr bwMode="gray">
          <a:xfrm>
            <a:off x="7953375" y="4763"/>
            <a:ext cx="136525" cy="6858000"/>
          </a:xfrm>
          <a:prstGeom prst="rect">
            <a:avLst/>
          </a:prstGeom>
          <a:solidFill>
            <a:schemeClr val="accent2">
              <a:alpha val="6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6844" name="Rectangle 1644"/>
          <p:cNvSpPr>
            <a:spLocks noChangeArrowheads="1"/>
          </p:cNvSpPr>
          <p:nvPr/>
        </p:nvSpPr>
        <p:spPr bwMode="gray">
          <a:xfrm>
            <a:off x="8045450" y="4763"/>
            <a:ext cx="168275" cy="6858000"/>
          </a:xfrm>
          <a:prstGeom prst="rect">
            <a:avLst/>
          </a:prstGeom>
          <a:solidFill>
            <a:schemeClr val="accent2">
              <a:alpha val="12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6845" name="Rectangle 1645"/>
          <p:cNvSpPr>
            <a:spLocks noChangeArrowheads="1"/>
          </p:cNvSpPr>
          <p:nvPr/>
        </p:nvSpPr>
        <p:spPr bwMode="gray">
          <a:xfrm>
            <a:off x="8177213" y="-11113"/>
            <a:ext cx="230187" cy="6858001"/>
          </a:xfrm>
          <a:prstGeom prst="rect">
            <a:avLst/>
          </a:prstGeom>
          <a:solidFill>
            <a:schemeClr val="accent2">
              <a:alpha val="17999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6847" name="Rectangle 1647"/>
          <p:cNvSpPr>
            <a:spLocks noGrp="1" noChangeArrowheads="1"/>
          </p:cNvSpPr>
          <p:nvPr>
            <p:ph type="ctrTitle" sz="quarter"/>
          </p:nvPr>
        </p:nvSpPr>
        <p:spPr bwMode="gray">
          <a:xfrm>
            <a:off x="3802063" y="948690"/>
            <a:ext cx="5105400" cy="1470025"/>
          </a:xfrm>
        </p:spPr>
        <p:txBody>
          <a:bodyPr/>
          <a:lstStyle>
            <a:lvl1pPr algn="l">
              <a:defRPr sz="4400">
                <a:ln>
                  <a:solidFill>
                    <a:schemeClr val="bg2"/>
                  </a:solidFill>
                </a:ln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altLang="zh-TW" dirty="0"/>
          </a:p>
        </p:txBody>
      </p:sp>
      <p:sp>
        <p:nvSpPr>
          <p:cNvPr id="436848" name="Rectangle 1648"/>
          <p:cNvSpPr>
            <a:spLocks noGrp="1" noChangeArrowheads="1"/>
          </p:cNvSpPr>
          <p:nvPr>
            <p:ph type="subTitle" sz="quarter" idx="1"/>
          </p:nvPr>
        </p:nvSpPr>
        <p:spPr bwMode="gray">
          <a:xfrm>
            <a:off x="3810000" y="2434590"/>
            <a:ext cx="5151438" cy="1463040"/>
          </a:xfrm>
        </p:spPr>
        <p:txBody>
          <a:bodyPr/>
          <a:lstStyle>
            <a:lvl1pPr marL="0" indent="0" algn="l">
              <a:buFont typeface="Wingdings" pitchFamily="2" charset="2"/>
              <a:buNone/>
              <a:defRPr sz="4000" b="1">
                <a:ln>
                  <a:solidFill>
                    <a:schemeClr val="bg2"/>
                  </a:solidFill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zh-TW" altLang="en-US" smtClean="0"/>
              <a:t>按一下以編輯母片副標題樣式</a:t>
            </a:r>
            <a:endParaRPr lang="en-US" altLang="zh-TW" dirty="0"/>
          </a:p>
        </p:txBody>
      </p:sp>
      <p:sp>
        <p:nvSpPr>
          <p:cNvPr id="436850" name="Rectangle 1650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552825" y="6534150"/>
            <a:ext cx="2895600" cy="23495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436849" name="Rectangle 1649"/>
          <p:cNvSpPr>
            <a:spLocks noGrp="1" noChangeArrowheads="1"/>
          </p:cNvSpPr>
          <p:nvPr>
            <p:ph type="dt" sz="quarter" idx="2"/>
          </p:nvPr>
        </p:nvSpPr>
        <p:spPr bwMode="gray">
          <a:xfrm>
            <a:off x="6900863" y="6526213"/>
            <a:ext cx="2133600" cy="274637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436851" name="Rectangle 1651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3011488" y="6527800"/>
            <a:ext cx="373062" cy="234950"/>
          </a:xfrm>
        </p:spPr>
        <p:txBody>
          <a:bodyPr/>
          <a:lstStyle>
            <a:lvl1pPr>
              <a:defRPr/>
            </a:lvl1pPr>
          </a:lstStyle>
          <a:p>
            <a:fld id="{EBC57EFC-6A88-4EB0-8C73-06B4B0608966}" type="slidenum">
              <a:rPr lang="en-US" altLang="zh-TW"/>
              <a:pPr/>
              <a:t>‹#›</a:t>
            </a:fld>
            <a:endParaRPr lang="en-US" altLang="zh-TW"/>
          </a:p>
        </p:txBody>
      </p:sp>
      <p:pic>
        <p:nvPicPr>
          <p:cNvPr id="23" name="圖片 22" descr="封面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9491" y="834390"/>
            <a:ext cx="2084832" cy="2807208"/>
          </a:xfrm>
          <a:prstGeom prst="rect">
            <a:avLst/>
          </a:prstGeom>
          <a:ln>
            <a:solidFill>
              <a:schemeClr val="bg1"/>
            </a:solidFill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5" name="圖片 24" descr="logo-白字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987742" y="6271261"/>
            <a:ext cx="1440000" cy="496551"/>
          </a:xfrm>
          <a:prstGeom prst="rect">
            <a:avLst/>
          </a:prstGeom>
        </p:spPr>
      </p:pic>
      <p:grpSp>
        <p:nvGrpSpPr>
          <p:cNvPr id="28" name="Group 50"/>
          <p:cNvGrpSpPr>
            <a:grpSpLocks/>
          </p:cNvGrpSpPr>
          <p:nvPr userDrawn="1"/>
        </p:nvGrpSpPr>
        <p:grpSpPr bwMode="auto">
          <a:xfrm>
            <a:off x="5505768" y="5091430"/>
            <a:ext cx="669925" cy="654050"/>
            <a:chOff x="4027" y="3016"/>
            <a:chExt cx="515" cy="505"/>
          </a:xfrm>
        </p:grpSpPr>
        <p:sp>
          <p:nvSpPr>
            <p:cNvPr id="29" name="Oval 51"/>
            <p:cNvSpPr>
              <a:spLocks noChangeArrowheads="1"/>
            </p:cNvSpPr>
            <p:nvPr/>
          </p:nvSpPr>
          <p:spPr bwMode="gray">
            <a:xfrm>
              <a:off x="4027" y="3016"/>
              <a:ext cx="515" cy="50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44314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44314"/>
                    <a:invGamma/>
                  </a:scheme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pic>
          <p:nvPicPr>
            <p:cNvPr id="30" name="Picture 52" descr="sphere_highlight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gray">
            <a:xfrm>
              <a:off x="4046" y="3018"/>
              <a:ext cx="470" cy="241"/>
            </a:xfrm>
            <a:prstGeom prst="rect">
              <a:avLst/>
            </a:prstGeom>
            <a:noFill/>
          </p:spPr>
        </p:pic>
      </p:grpSp>
      <p:grpSp>
        <p:nvGrpSpPr>
          <p:cNvPr id="31" name="Group 53"/>
          <p:cNvGrpSpPr>
            <a:grpSpLocks/>
          </p:cNvGrpSpPr>
          <p:nvPr userDrawn="1"/>
        </p:nvGrpSpPr>
        <p:grpSpPr bwMode="auto">
          <a:xfrm>
            <a:off x="7216458" y="4720590"/>
            <a:ext cx="349250" cy="339725"/>
            <a:chOff x="4027" y="3016"/>
            <a:chExt cx="515" cy="505"/>
          </a:xfrm>
        </p:grpSpPr>
        <p:sp>
          <p:nvSpPr>
            <p:cNvPr id="32" name="Oval 54"/>
            <p:cNvSpPr>
              <a:spLocks noChangeArrowheads="1"/>
            </p:cNvSpPr>
            <p:nvPr/>
          </p:nvSpPr>
          <p:spPr bwMode="gray">
            <a:xfrm>
              <a:off x="4027" y="3016"/>
              <a:ext cx="515" cy="505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44314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44314"/>
                    <a:invGamma/>
                  </a:scheme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pic>
          <p:nvPicPr>
            <p:cNvPr id="33" name="Picture 55" descr="sphere_highlight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gray">
            <a:xfrm>
              <a:off x="4046" y="3018"/>
              <a:ext cx="470" cy="241"/>
            </a:xfrm>
            <a:prstGeom prst="rect">
              <a:avLst/>
            </a:prstGeom>
            <a:noFill/>
          </p:spPr>
        </p:pic>
      </p:grpSp>
      <p:pic>
        <p:nvPicPr>
          <p:cNvPr id="35" name="Picture 16" descr="161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51736" y="4022038"/>
            <a:ext cx="1440000" cy="1440000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perspectiveFront"/>
            <a:lightRig rig="threePt" dir="t"/>
          </a:scene3d>
        </p:spPr>
      </p:pic>
      <p:sp>
        <p:nvSpPr>
          <p:cNvPr id="36" name="文字方塊 35"/>
          <p:cNvSpPr txBox="1"/>
          <p:nvPr userDrawn="1"/>
        </p:nvSpPr>
        <p:spPr>
          <a:xfrm>
            <a:off x="2686606" y="6348339"/>
            <a:ext cx="5955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標楷體" pitchFamily="65" charset="-120"/>
                <a:ea typeface="標楷體" pitchFamily="65" charset="-120"/>
              </a:rPr>
              <a:t>本內容僅供授課使用，禁止提供網路下載、重製或翻印。</a:t>
            </a:r>
            <a:endParaRPr lang="zh-TW" altLang="en-US" b="0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36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36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36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36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67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36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36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367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36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36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367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36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36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67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36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36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368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36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36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368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36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36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7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68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36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36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7" presetClass="entr" presetSubtype="0" fill="hold" grpId="0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368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36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36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7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368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36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36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7" presetClass="entr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368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36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36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100"/>
                            </p:stCondLst>
                            <p:childTnLst>
                              <p:par>
                                <p:cTn id="6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9" dur="500" fill="hold"/>
                                        <p:tgtEl>
                                          <p:spTgt spid="43683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6" presetClass="emph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71" dur="500" fill="hold"/>
                                        <p:tgtEl>
                                          <p:spTgt spid="43679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2" presetID="6" presetClass="emph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73" dur="500" fill="hold"/>
                                        <p:tgtEl>
                                          <p:spTgt spid="43679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6" presetClass="emph" presetSubtype="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75" dur="500" fill="hold"/>
                                        <p:tgtEl>
                                          <p:spTgt spid="43679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6" presetClass="emph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Scale>
                                      <p:cBhvr>
                                        <p:cTn id="77" dur="500" fill="hold"/>
                                        <p:tgtEl>
                                          <p:spTgt spid="43679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6" presetClass="emph" presetSubtype="0" fill="hold" grpId="1" nodeType="withEffect">
                                  <p:stCondLst>
                                    <p:cond delay="1400"/>
                                  </p:stCondLst>
                                  <p:childTnLst>
                                    <p:animScale>
                                      <p:cBhvr>
                                        <p:cTn id="79" dur="500" fill="hold"/>
                                        <p:tgtEl>
                                          <p:spTgt spid="43679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6" presetClass="emph" presetSubtype="0" fill="hold" grpId="1" nodeType="withEffect">
                                  <p:stCondLst>
                                    <p:cond delay="1700"/>
                                  </p:stCondLst>
                                  <p:childTnLst>
                                    <p:animScale>
                                      <p:cBhvr>
                                        <p:cTn id="81" dur="500" fill="hold"/>
                                        <p:tgtEl>
                                          <p:spTgt spid="43679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2" presetID="6" presetClass="emph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83" dur="500" fill="hold"/>
                                        <p:tgtEl>
                                          <p:spTgt spid="4368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4" presetID="6" presetClass="emph" presetSubtype="0" fill="hold" grpId="1" nodeType="withEffect">
                                  <p:stCondLst>
                                    <p:cond delay="2200"/>
                                  </p:stCondLst>
                                  <p:childTnLst>
                                    <p:animScale>
                                      <p:cBhvr>
                                        <p:cTn id="85" dur="500" fill="hold"/>
                                        <p:tgtEl>
                                          <p:spTgt spid="4368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6" presetID="6" presetClass="emph" presetSubtype="0" fill="hold" grpId="1" nodeType="withEffect">
                                  <p:stCondLst>
                                    <p:cond delay="2300"/>
                                  </p:stCondLst>
                                  <p:childTnLst>
                                    <p:animScale>
                                      <p:cBhvr>
                                        <p:cTn id="87" dur="500" fill="hold"/>
                                        <p:tgtEl>
                                          <p:spTgt spid="4368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900"/>
                            </p:stCondLst>
                            <p:childTnLst>
                              <p:par>
                                <p:cTn id="89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0" dur="500" fill="hold"/>
                                        <p:tgtEl>
                                          <p:spTgt spid="43684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1" presetID="6" presetClass="emph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92" dur="500" fill="hold"/>
                                        <p:tgtEl>
                                          <p:spTgt spid="43684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3" presetID="6" presetClass="emph" presetSubtype="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94" dur="500" fill="hold"/>
                                        <p:tgtEl>
                                          <p:spTgt spid="4368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5" presetID="6" presetClass="emph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Scale>
                                      <p:cBhvr>
                                        <p:cTn id="96" dur="500" fill="hold"/>
                                        <p:tgtEl>
                                          <p:spTgt spid="43684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368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368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436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275 0.30185 C 0.20174 0.29514 0.11546 0.25695 0.0783 0.20648 C 0.04115 0.15602 0.01632 0.04283 5E-6 -2.59259E-6 " pathEditMode="relative" rAng="0" ptsTypes="faf">
                                      <p:cBhvr>
                                        <p:cTn id="103" dur="1000" fill="hold"/>
                                        <p:tgtEl>
                                          <p:spTgt spid="4368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1" y="-151"/>
                                    </p:animMotion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22378 0.21991 C 0.18333 0.21597 0.14305 0.21204 0.11007 0.18657 C 0.07708 0.16111 0.04479 0.09768 0.02639 0.06666 C 0.00798 0.03565 0.00399 0.01782 1.38889E-6 1.85185E-6 " pathEditMode="relative" rAng="0" ptsTypes="aaaA">
                                      <p:cBhvr>
                                        <p:cTn id="107" dur="2000" fill="hold"/>
                                        <p:tgtEl>
                                          <p:spTgt spid="436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" y="-110"/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53" presetClass="entr" presetSubtype="0" fill="hold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7" presetClass="path" presetSubtype="0" accel="50000" decel="50000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animMotion origin="layout" path="M 0.0559 -0.10479 C 0.0559 -0.10456 0.05156 -0.05136 0.0401 -0.02661 C 0.02864 -0.00185 -0.00226 0.00462 -0.0184 -0.00579 " pathEditMode="relative" rAng="0" ptsTypes="fsf">
                                      <p:cBhvr>
                                        <p:cTn id="1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" y="55"/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53" presetClass="entr" presetSubtype="0" fill="hold" nodeType="withEffect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7" presetClass="path" presetSubtype="0" accel="50000" decel="50000" fill="hold" nodeType="withEffect">
                                  <p:stCondLst>
                                    <p:cond delay="2800"/>
                                  </p:stCondLst>
                                  <p:childTnLst>
                                    <p:animMotion origin="layout" path="M 0.14236 -0.15476 C 0.14236 -0.15452 0.12535 -0.04603 0.10382 -0.01758 C 0.08229 0.01087 0.00382 0.02244 -0.0342 0.01874 " pathEditMode="relative" rAng="0" ptsTypes="fsf">
                                      <p:cBhvr>
                                        <p:cTn id="12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" y="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9700"/>
                            </p:stCondLst>
                            <p:childTnLst>
                              <p:par>
                                <p:cTn id="1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200"/>
                            </p:stCondLst>
                            <p:childTnLst>
                              <p:par>
                                <p:cTn id="1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6842" grpId="0" animBg="1"/>
      <p:bldP spid="436842" grpId="1" animBg="1"/>
      <p:bldP spid="436834" grpId="0" animBg="1"/>
      <p:bldP spid="436834" grpId="1" animBg="1"/>
      <p:bldP spid="436796" grpId="0" animBg="1"/>
      <p:bldP spid="436796" grpId="1" animBg="1"/>
      <p:bldP spid="436797" grpId="0" animBg="1"/>
      <p:bldP spid="436797" grpId="1" animBg="1"/>
      <p:bldP spid="436792" grpId="0" animBg="1"/>
      <p:bldP spid="436792" grpId="1" animBg="1"/>
      <p:bldP spid="436793" grpId="0" animBg="1"/>
      <p:bldP spid="436793" grpId="1" animBg="1"/>
      <p:bldP spid="436794" grpId="0" animBg="1"/>
      <p:bldP spid="436794" grpId="1" animBg="1"/>
      <p:bldP spid="436795" grpId="0" animBg="1"/>
      <p:bldP spid="436795" grpId="1" animBg="1"/>
      <p:bldP spid="436822" grpId="0" animBg="1"/>
      <p:bldP spid="436822" grpId="1" animBg="1"/>
      <p:bldP spid="436823" grpId="0" animBg="1"/>
      <p:bldP spid="436823" grpId="1" animBg="1"/>
      <p:bldP spid="436824" grpId="0" animBg="1"/>
      <p:bldP spid="436824" grpId="1" animBg="1"/>
      <p:bldP spid="436843" grpId="0" animBg="1"/>
      <p:bldP spid="436843" grpId="1" animBg="1"/>
      <p:bldP spid="436844" grpId="0" animBg="1"/>
      <p:bldP spid="436844" grpId="1" animBg="1"/>
      <p:bldP spid="436845" grpId="0" animBg="1"/>
      <p:bldP spid="436845" grpId="1" animBg="1"/>
      <p:bldP spid="436847" grpId="0"/>
      <p:bldP spid="436847" grpId="1"/>
      <p:bldP spid="436848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68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436848" grpId="1" build="p">
        <p:tmplLst>
          <p:tmpl lvl="1">
            <p:tnLst>
              <p:par>
                <p:cTn presetID="0" presetClass="path" presetSubtype="0" accel="50000" decel="50000" fill="hold" nodeType="withEffect">
                  <p:stCondLst>
                    <p:cond delay="0"/>
                  </p:stCondLst>
                  <p:iterate type="lt">
                    <p:tmPct val="0"/>
                  </p:iterate>
                  <p:childTnLst>
                    <p:animMotion origin="layout" path="M 0.22378 0.21991 C 0.18333 0.21597 0.14305 0.21204 0.11007 0.18657 C 0.07708 0.16111 0.04479 0.09768 0.02639 0.06666 C 0.00798 0.03565 0.00399 0.01782 1.38889E-6 1.85185E-6 " pathEditMode="relative" rAng="0" ptsTypes="aaaA">
                      <p:cBhvr>
                        <p:cTn dur="2000" fill="hold"/>
                        <p:tgtEl>
                          <p:spTgt spid="436848"/>
                        </p:tgtEl>
                        <p:attrNameLst>
                          <p:attrName>ppt_x</p:attrName>
                          <p:attrName>ppt_y</p:attrName>
                        </p:attrNameLst>
                      </p:cBhvr>
                      <p:rCtr x="-112" y="-110"/>
                    </p:animMotion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3590F2-EECA-41E1-AECF-018BDB22DB1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018338" y="65088"/>
            <a:ext cx="1995487" cy="645953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030288" y="65088"/>
            <a:ext cx="5835650" cy="645953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702720-BAE4-4542-8A30-BB4E74D4D87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標題及圖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55688" y="65088"/>
            <a:ext cx="7958137" cy="101123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表版面配置區 2"/>
          <p:cNvSpPr>
            <a:spLocks noGrp="1"/>
          </p:cNvSpPr>
          <p:nvPr>
            <p:ph type="chart" idx="1"/>
          </p:nvPr>
        </p:nvSpPr>
        <p:spPr>
          <a:xfrm>
            <a:off x="1030288" y="1163638"/>
            <a:ext cx="7961312" cy="5360987"/>
          </a:xfrm>
        </p:spPr>
        <p:txBody>
          <a:bodyPr/>
          <a:lstStyle/>
          <a:p>
            <a:r>
              <a:rPr lang="zh-TW" altLang="en-US" smtClean="0"/>
              <a:t>按一下圖示以新增圖表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7913" y="6616700"/>
            <a:ext cx="2133600" cy="2413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5838825" y="6616700"/>
            <a:ext cx="2895600" cy="2413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187825" y="6616700"/>
            <a:ext cx="661988" cy="241300"/>
          </a:xfrm>
        </p:spPr>
        <p:txBody>
          <a:bodyPr/>
          <a:lstStyle>
            <a:lvl1pPr>
              <a:defRPr/>
            </a:lvl1pPr>
          </a:lstStyle>
          <a:p>
            <a:fld id="{2A549573-19B2-423B-96D2-97C5D20BA7C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/>
              <a:t>13_</a:t>
            </a:r>
            <a:fld id="{DF49C1AB-E6DE-4E47-811A-A2F874E45F4E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16D760-3560-421B-A86D-C1B8ABD0923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030288" y="1163638"/>
            <a:ext cx="3903662" cy="5360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86350" y="1163638"/>
            <a:ext cx="3905250" cy="5360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6858DB-B1AC-4DFD-95CB-245607A2188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4B68DF-E3A0-44D4-B843-0978746220F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D155A3-4E5D-44B5-A480-511EBADB02E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28B9B7-28BD-42B9-830E-1D1803E3B70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6E0C04-2AB8-472B-BF14-61F2ED0AF63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9DBAFC-90BF-4DB4-8CA0-146D4813124E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019" name="Line 491"/>
          <p:cNvSpPr>
            <a:spLocks noChangeShapeType="1"/>
          </p:cNvSpPr>
          <p:nvPr/>
        </p:nvSpPr>
        <p:spPr bwMode="auto">
          <a:xfrm>
            <a:off x="1101725" y="1000125"/>
            <a:ext cx="7834313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1002" name="Rectangle 474"/>
          <p:cNvSpPr>
            <a:spLocks noChangeArrowheads="1"/>
          </p:cNvSpPr>
          <p:nvPr/>
        </p:nvSpPr>
        <p:spPr bwMode="gray">
          <a:xfrm>
            <a:off x="269875" y="0"/>
            <a:ext cx="284163" cy="6889750"/>
          </a:xfrm>
          <a:prstGeom prst="rect">
            <a:avLst/>
          </a:prstGeom>
          <a:solidFill>
            <a:schemeClr val="accent2">
              <a:alpha val="8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1003" name="Rectangle 475"/>
          <p:cNvSpPr>
            <a:spLocks noChangeArrowheads="1"/>
          </p:cNvSpPr>
          <p:nvPr/>
        </p:nvSpPr>
        <p:spPr bwMode="gray">
          <a:xfrm>
            <a:off x="-12700" y="0"/>
            <a:ext cx="330200" cy="685800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28627"/>
                  <a:invGamma/>
                </a:schemeClr>
              </a:gs>
              <a:gs pos="100000">
                <a:schemeClr val="accent2"/>
              </a:gs>
            </a:gsLst>
            <a:lin ang="189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1005" name="Rectangle 477"/>
          <p:cNvSpPr>
            <a:spLocks noChangeArrowheads="1"/>
          </p:cNvSpPr>
          <p:nvPr/>
        </p:nvSpPr>
        <p:spPr bwMode="gray">
          <a:xfrm>
            <a:off x="749300" y="-14288"/>
            <a:ext cx="71438" cy="6872288"/>
          </a:xfrm>
          <a:prstGeom prst="rect">
            <a:avLst/>
          </a:prstGeom>
          <a:solidFill>
            <a:schemeClr val="accent2">
              <a:alpha val="20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1007" name="Rectangle 479"/>
          <p:cNvSpPr>
            <a:spLocks noChangeArrowheads="1"/>
          </p:cNvSpPr>
          <p:nvPr/>
        </p:nvSpPr>
        <p:spPr bwMode="gray">
          <a:xfrm>
            <a:off x="508000" y="0"/>
            <a:ext cx="168275" cy="6865938"/>
          </a:xfrm>
          <a:prstGeom prst="rect">
            <a:avLst/>
          </a:prstGeom>
          <a:solidFill>
            <a:schemeClr val="accent2">
              <a:alpha val="53999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1009" name="Rectangle 481"/>
          <p:cNvSpPr>
            <a:spLocks noChangeArrowheads="1"/>
          </p:cNvSpPr>
          <p:nvPr/>
        </p:nvSpPr>
        <p:spPr bwMode="gray">
          <a:xfrm>
            <a:off x="661988" y="0"/>
            <a:ext cx="114300" cy="6872288"/>
          </a:xfrm>
          <a:prstGeom prst="rect">
            <a:avLst/>
          </a:prstGeom>
          <a:solidFill>
            <a:schemeClr val="accent2">
              <a:alpha val="37000"/>
            </a:schemeClr>
          </a:solidFill>
          <a:ln w="2857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50988" name="Rectangle 460"/>
          <p:cNvSpPr>
            <a:spLocks noGrp="1" noChangeArrowheads="1"/>
          </p:cNvSpPr>
          <p:nvPr>
            <p:ph type="title"/>
          </p:nvPr>
        </p:nvSpPr>
        <p:spPr bwMode="auto">
          <a:xfrm>
            <a:off x="1055688" y="65088"/>
            <a:ext cx="7958137" cy="101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 smtClean="0"/>
              <a:t>按一下以編輯母片標題樣式</a:t>
            </a:r>
            <a:endParaRPr lang="en-US" altLang="zh-TW" dirty="0" smtClean="0"/>
          </a:p>
        </p:txBody>
      </p:sp>
      <p:sp>
        <p:nvSpPr>
          <p:cNvPr id="150989" name="Rectangle 46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30288" y="1163638"/>
            <a:ext cx="7961312" cy="536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</p:txBody>
      </p:sp>
      <p:sp>
        <p:nvSpPr>
          <p:cNvPr id="150990" name="Rectangle 46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77913" y="6559550"/>
            <a:ext cx="213360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ea typeface="新細明體" charset="-120"/>
              </a:defRPr>
            </a:lvl1pPr>
          </a:lstStyle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 dirty="0"/>
          </a:p>
        </p:txBody>
      </p:sp>
      <p:sp>
        <p:nvSpPr>
          <p:cNvPr id="150991" name="Rectangle 46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92855" y="6559550"/>
            <a:ext cx="216000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a typeface="新細明體" charset="-120"/>
              </a:defRPr>
            </a:lvl1pPr>
          </a:lstStyle>
          <a:p>
            <a:r>
              <a:rPr lang="zh-TW" altLang="en-US" smtClean="0"/>
              <a:t>電子商務─應用與科技發展</a:t>
            </a:r>
            <a:endParaRPr lang="en-US" altLang="zh-TW" dirty="0"/>
          </a:p>
        </p:txBody>
      </p:sp>
      <p:sp>
        <p:nvSpPr>
          <p:cNvPr id="150992" name="Rectangle 46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56805" y="6559550"/>
            <a:ext cx="661988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a typeface="新細明體" charset="-120"/>
              </a:defRPr>
            </a:lvl1pPr>
          </a:lstStyle>
          <a:p>
            <a:r>
              <a:rPr lang="en-US" altLang="zh-TW" dirty="0" smtClean="0"/>
              <a:t>13_</a:t>
            </a:r>
            <a:fld id="{45A599AE-8D9A-4E11-A793-11EBA60B032A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  <p:pic>
        <p:nvPicPr>
          <p:cNvPr id="16" name="Picture 16" descr="161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63525" y="225425"/>
            <a:ext cx="720000" cy="720000"/>
          </a:xfrm>
          <a:prstGeom prst="rect">
            <a:avLst/>
          </a:prstGeom>
          <a:noFill/>
          <a:scene3d>
            <a:camera prst="perspectiveFront"/>
            <a:lightRig rig="threePt" dir="t"/>
          </a:scene3d>
        </p:spPr>
      </p:pic>
      <p:pic>
        <p:nvPicPr>
          <p:cNvPr id="18" name="Picture 17" descr="23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 flipH="1">
            <a:off x="8259966" y="6093990"/>
            <a:ext cx="781164" cy="68400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50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51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51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51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10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10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1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10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1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1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800"/>
                            </p:stCondLst>
                            <p:childTnLst>
                              <p:par>
                                <p:cTn id="2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500" fill="hold"/>
                                        <p:tgtEl>
                                          <p:spTgt spid="1510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6" presetClass="emph" presetSubtype="0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31" dur="500" fill="hold"/>
                                        <p:tgtEl>
                                          <p:spTgt spid="15100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6" presetClass="emph" presetSubtype="0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Scale>
                                      <p:cBhvr>
                                        <p:cTn id="33" dur="500" fill="hold"/>
                                        <p:tgtEl>
                                          <p:spTgt spid="15100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6" presetClass="emph" presetSubtype="0" fill="hold" grpId="1" nodeType="withEffect">
                                  <p:stCondLst>
                                    <p:cond delay="1700"/>
                                  </p:stCondLst>
                                  <p:childTnLst>
                                    <p:animScale>
                                      <p:cBhvr>
                                        <p:cTn id="35" dur="500" fill="hold"/>
                                        <p:tgtEl>
                                          <p:spTgt spid="1510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500" fill="hold"/>
                                        <p:tgtEl>
                                          <p:spTgt spid="1510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0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0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0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0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0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0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9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09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09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9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509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09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002" grpId="0" animBg="1"/>
      <p:bldP spid="151002" grpId="1" animBg="1"/>
      <p:bldP spid="151003" grpId="0" animBg="1"/>
      <p:bldP spid="151003" grpId="1" animBg="1"/>
      <p:bldP spid="151005" grpId="0" animBg="1"/>
      <p:bldP spid="151005" grpId="1" animBg="1"/>
      <p:bldP spid="151007" grpId="0" animBg="1"/>
      <p:bldP spid="151007" grpId="1" animBg="1"/>
      <p:bldP spid="151009" grpId="0" animBg="1"/>
      <p:bldP spid="151009" grpId="1" animBg="1"/>
      <p:bldP spid="150988" grpId="0"/>
      <p:bldP spid="150989" grpId="0" build="p">
        <p:tmplLst>
          <p:tmpl lvl="1">
            <p:tnLst>
              <p:par>
                <p:cTn presetID="17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098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5098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5098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17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098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5098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5098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17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098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5098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5098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17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098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5098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5098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17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098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5098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5098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 baseline="0">
          <a:solidFill>
            <a:schemeClr val="tx2"/>
          </a:solidFill>
          <a:latin typeface="Comic Sans MS" pitchFamily="66" charset="0"/>
          <a:ea typeface="微軟正黑體" pitchFamily="34" charset="-12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ts val="600"/>
        </a:spcBef>
        <a:spcAft>
          <a:spcPts val="600"/>
        </a:spcAft>
        <a:buSzPct val="85000"/>
        <a:buFontTx/>
        <a:buBlip>
          <a:blip r:embed="rId16"/>
        </a:buBlip>
        <a:defRPr sz="3200" b="1" baseline="0">
          <a:solidFill>
            <a:schemeClr val="tx1"/>
          </a:solidFill>
          <a:latin typeface="Comic Sans MS" pitchFamily="66" charset="0"/>
          <a:ea typeface="微軟正黑體" pitchFamily="34" charset="-120"/>
          <a:cs typeface="+mn-cs"/>
        </a:defRPr>
      </a:lvl1pPr>
      <a:lvl2pPr marL="742950" indent="-285750" algn="l" rtl="0" eaLnBrk="1" fontAlgn="base" hangingPunct="1">
        <a:spcBef>
          <a:spcPts val="600"/>
        </a:spcBef>
        <a:spcAft>
          <a:spcPts val="600"/>
        </a:spcAft>
        <a:buClr>
          <a:schemeClr val="hlink"/>
        </a:buClr>
        <a:buSzPct val="105000"/>
        <a:buChar char="•"/>
        <a:defRPr sz="2800" baseline="0">
          <a:solidFill>
            <a:schemeClr val="tx2"/>
          </a:solidFill>
          <a:latin typeface="Comic Sans MS" pitchFamily="66" charset="0"/>
          <a:ea typeface="微軟正黑體" pitchFamily="34" charset="-120"/>
        </a:defRPr>
      </a:lvl2pPr>
      <a:lvl3pPr marL="1143000" indent="-228600" algn="l" rtl="0" eaLnBrk="1" fontAlgn="base" hangingPunct="1">
        <a:spcBef>
          <a:spcPts val="600"/>
        </a:spcBef>
        <a:spcAft>
          <a:spcPts val="600"/>
        </a:spcAft>
        <a:buClr>
          <a:schemeClr val="folHlink"/>
        </a:buClr>
        <a:buChar char="•"/>
        <a:defRPr sz="2400" baseline="0">
          <a:solidFill>
            <a:schemeClr val="tx2"/>
          </a:solidFill>
          <a:latin typeface="Comic Sans MS" pitchFamily="66" charset="0"/>
          <a:ea typeface="微軟正黑體" pitchFamily="34" charset="-120"/>
        </a:defRPr>
      </a:lvl3pPr>
      <a:lvl4pPr marL="1600200" indent="-228600" algn="l" rtl="0" eaLnBrk="1" fontAlgn="base" hangingPunct="1">
        <a:spcBef>
          <a:spcPts val="600"/>
        </a:spcBef>
        <a:spcAft>
          <a:spcPts val="600"/>
        </a:spcAft>
        <a:buClr>
          <a:schemeClr val="tx2"/>
        </a:buClr>
        <a:buSzPct val="85000"/>
        <a:buChar char="•"/>
        <a:defRPr sz="2000" baseline="0">
          <a:solidFill>
            <a:schemeClr val="tx2"/>
          </a:solidFill>
          <a:latin typeface="Comic Sans MS" pitchFamily="66" charset="0"/>
          <a:ea typeface="微軟正黑體" pitchFamily="34" charset="-120"/>
        </a:defRPr>
      </a:lvl4pPr>
      <a:lvl5pPr marL="2057400" indent="-228600" algn="l" rtl="0" eaLnBrk="1" fontAlgn="base" hangingPunct="1">
        <a:spcBef>
          <a:spcPts val="600"/>
        </a:spcBef>
        <a:spcAft>
          <a:spcPts val="600"/>
        </a:spcAft>
        <a:buClr>
          <a:schemeClr val="accent1"/>
        </a:buClr>
        <a:buSzPct val="85000"/>
        <a:buChar char="•"/>
        <a:defRPr sz="2000" baseline="0">
          <a:solidFill>
            <a:schemeClr val="tx2"/>
          </a:solidFill>
          <a:latin typeface="Comic Sans MS" pitchFamily="66" charset="0"/>
          <a:ea typeface="微軟正黑體" pitchFamily="34" charset="-12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副標題 19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zh-TW" altLang="en-US" dirty="0" smtClean="0"/>
              <a:t>社群行銷</a:t>
            </a:r>
            <a:endParaRPr lang="zh-TW" altLang="en-US" dirty="0"/>
          </a:p>
        </p:txBody>
      </p:sp>
      <p:sp>
        <p:nvSpPr>
          <p:cNvPr id="21" name="標題 20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zh-TW" altLang="en-US" dirty="0" smtClean="0"/>
              <a:t>第 </a:t>
            </a:r>
            <a:r>
              <a:rPr lang="en-US" altLang="zh-TW" dirty="0" smtClean="0"/>
              <a:t>13</a:t>
            </a:r>
            <a:r>
              <a:rPr lang="zh-TW" altLang="en-US" dirty="0" smtClean="0"/>
              <a:t> </a:t>
            </a:r>
            <a:r>
              <a:rPr lang="zh-TW" altLang="en-US" dirty="0" smtClean="0"/>
              <a:t>章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社會網絡的概念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13_</a:t>
            </a:r>
            <a:fld id="{DF49C1AB-E6DE-4E47-811A-A2F874E45F4E}" type="slidenum">
              <a:rPr lang="en-US" altLang="zh-TW" smtClean="0"/>
              <a:pPr/>
              <a:t>10</a:t>
            </a:fld>
            <a:endParaRPr lang="en-US" altLang="zh-TW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0288" y="1379279"/>
            <a:ext cx="7961312" cy="4262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社會網絡的概念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社會網絡的結構須具備角色、關係和連結</a:t>
            </a:r>
          </a:p>
          <a:p>
            <a:pPr marL="914400" lvl="1" indent="-514350">
              <a:buFont typeface="+mj-lt"/>
              <a:buAutoNum type="arabicPeriod"/>
            </a:pPr>
            <a:r>
              <a:rPr lang="zh-TW" altLang="en-US" dirty="0" smtClean="0"/>
              <a:t>角色 </a:t>
            </a:r>
            <a:r>
              <a:rPr lang="en-US" altLang="zh-TW" dirty="0" smtClean="0"/>
              <a:t>(Actors)</a:t>
            </a:r>
          </a:p>
          <a:p>
            <a:pPr lvl="2"/>
            <a:r>
              <a:rPr lang="zh-TW" altLang="en-US" dirty="0" smtClean="0"/>
              <a:t>泛指前述所指的節點，包括個人、企業、組織或任何的物件等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eriod"/>
            </a:pPr>
            <a:r>
              <a:rPr lang="zh-TW" altLang="en-US" dirty="0" smtClean="0"/>
              <a:t>關係 </a:t>
            </a:r>
            <a:r>
              <a:rPr lang="en-US" altLang="zh-TW" dirty="0" smtClean="0"/>
              <a:t>(Relationships)</a:t>
            </a:r>
          </a:p>
          <a:p>
            <a:pPr lvl="2"/>
            <a:r>
              <a:rPr lang="zh-TW" altLang="en-US" dirty="0" smtClean="0"/>
              <a:t>指個別角色之間因某種因素而形成的關係，將會影響彼此之間的互動，而不同的關係將會呈現不同的社會網絡結構，我們可利用人際與非人際關係來進行區分。</a:t>
            </a:r>
            <a:endParaRPr lang="en-US" altLang="zh-TW" dirty="0" smtClean="0"/>
          </a:p>
          <a:p>
            <a:pPr marL="914400" lvl="1" indent="-514350">
              <a:buFont typeface="+mj-lt"/>
              <a:buAutoNum type="arabicPeriod"/>
            </a:pPr>
            <a:r>
              <a:rPr lang="zh-TW" altLang="en-US" dirty="0" smtClean="0"/>
              <a:t>連結 </a:t>
            </a:r>
            <a:r>
              <a:rPr lang="en-US" altLang="zh-TW" dirty="0" smtClean="0"/>
              <a:t>(Links)</a:t>
            </a:r>
          </a:p>
          <a:p>
            <a:pPr lvl="2"/>
            <a:r>
              <a:rPr lang="zh-TW" altLang="en-US" dirty="0" smtClean="0"/>
              <a:t>指角色間建立關係後所形成的連結 </a:t>
            </a:r>
            <a:r>
              <a:rPr lang="en-US" altLang="zh-TW" dirty="0" smtClean="0"/>
              <a:t>(Ties)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13_</a:t>
            </a:r>
            <a:fld id="{DF49C1AB-E6DE-4E47-811A-A2F874E45F4E}" type="slidenum">
              <a:rPr lang="en-US" altLang="zh-TW" smtClean="0"/>
              <a:pPr/>
              <a:t>11</a:t>
            </a:fld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社會網絡的傳遞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13_</a:t>
            </a:r>
            <a:fld id="{DF49C1AB-E6DE-4E47-811A-A2F874E45F4E}" type="slidenum">
              <a:rPr lang="en-US" altLang="zh-TW" smtClean="0"/>
              <a:pPr/>
              <a:t>12</a:t>
            </a:fld>
            <a:endParaRPr lang="en-US" altLang="zh-TW" dirty="0"/>
          </a:p>
        </p:txBody>
      </p:sp>
      <p:pic>
        <p:nvPicPr>
          <p:cNvPr id="4392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7973" y="1163638"/>
            <a:ext cx="6565941" cy="536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13.3</a:t>
            </a:r>
            <a:r>
              <a:rPr lang="zh-TW" altLang="en-US" dirty="0" smtClean="0"/>
              <a:t> 社群行銷的應用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社群行銷的趨勢</a:t>
            </a:r>
            <a:endParaRPr lang="en-US" altLang="zh-TW" dirty="0" smtClean="0"/>
          </a:p>
          <a:p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TW" dirty="0" err="1" smtClean="0"/>
              <a:t>SoLoMo</a:t>
            </a:r>
            <a:endParaRPr lang="en-US" altLang="zh-TW" dirty="0" smtClean="0"/>
          </a:p>
          <a:p>
            <a:pPr lvl="1"/>
            <a:r>
              <a:rPr lang="en-US" altLang="zh-TW" dirty="0" err="1" smtClean="0"/>
              <a:t>SoLoMo</a:t>
            </a:r>
            <a:r>
              <a:rPr lang="en-US" altLang="zh-TW" dirty="0" smtClean="0"/>
              <a:t> </a:t>
            </a:r>
            <a:r>
              <a:rPr lang="zh-TW" altLang="en-US" dirty="0" smtClean="0"/>
              <a:t>是 </a:t>
            </a:r>
            <a:r>
              <a:rPr lang="en-US" altLang="zh-TW" dirty="0" smtClean="0"/>
              <a:t>Social (So)</a:t>
            </a:r>
            <a:r>
              <a:rPr lang="zh-TW" altLang="en-US" dirty="0" smtClean="0"/>
              <a:t>、</a:t>
            </a:r>
            <a:r>
              <a:rPr lang="en-US" altLang="zh-TW" dirty="0" smtClean="0"/>
              <a:t>Local (Lo) </a:t>
            </a:r>
            <a:r>
              <a:rPr lang="zh-TW" altLang="en-US" dirty="0" smtClean="0"/>
              <a:t>和 </a:t>
            </a:r>
            <a:r>
              <a:rPr lang="en-US" altLang="zh-TW" dirty="0" smtClean="0"/>
              <a:t>Mobile (Mo) </a:t>
            </a:r>
            <a:r>
              <a:rPr lang="zh-TW" altLang="en-US" dirty="0" smtClean="0"/>
              <a:t>這三個英文單字的縮寫。</a:t>
            </a:r>
            <a:endParaRPr lang="en-US" altLang="zh-TW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13_</a:t>
            </a:r>
            <a:fld id="{DF49C1AB-E6DE-4E47-811A-A2F874E45F4E}" type="slidenum">
              <a:rPr lang="en-US" altLang="zh-TW" smtClean="0"/>
              <a:pPr/>
              <a:t>13</a:t>
            </a:fld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社群行銷的趨勢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altLang="zh-TW" dirty="0" err="1" smtClean="0">
                <a:solidFill>
                  <a:srgbClr val="30311D"/>
                </a:solidFill>
              </a:rPr>
              <a:t>SoLoMo</a:t>
            </a:r>
            <a:endParaRPr lang="en-US" altLang="zh-TW" dirty="0" smtClean="0">
              <a:solidFill>
                <a:srgbClr val="30311D"/>
              </a:solidFill>
            </a:endParaRPr>
          </a:p>
          <a:p>
            <a:pPr lvl="1"/>
            <a:r>
              <a:rPr lang="en-US" altLang="zh-TW" dirty="0" smtClean="0"/>
              <a:t>So </a:t>
            </a:r>
            <a:r>
              <a:rPr lang="zh-TW" altLang="en-US" dirty="0" smtClean="0"/>
              <a:t>是指由 </a:t>
            </a:r>
            <a:r>
              <a:rPr lang="en-US" altLang="zh-TW" dirty="0" err="1" smtClean="0"/>
              <a:t>Facebook</a:t>
            </a:r>
            <a:r>
              <a:rPr lang="zh-TW" altLang="en-US" dirty="0" smtClean="0"/>
              <a:t>、</a:t>
            </a:r>
            <a:r>
              <a:rPr lang="en-US" altLang="zh-TW" dirty="0" smtClean="0"/>
              <a:t>twitter </a:t>
            </a:r>
            <a:r>
              <a:rPr lang="zh-TW" altLang="en-US" dirty="0" smtClean="0"/>
              <a:t>等社群網站所串連的社會關係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Lo </a:t>
            </a:r>
            <a:r>
              <a:rPr lang="zh-TW" altLang="en-US" dirty="0" smtClean="0"/>
              <a:t>是指在地化的概念，以智慧型手機上的定位系統，可以提供更多在地、適地的行銷活動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Mo </a:t>
            </a:r>
            <a:r>
              <a:rPr lang="zh-TW" altLang="en-US" dirty="0" smtClean="0"/>
              <a:t>則為行動化，隨著行動寬頻的普及，成為目前使用者主要的上網方式，也讓行動上網成為每個人生活的</a:t>
            </a:r>
            <a:r>
              <a:rPr lang="zh-TW" altLang="en-US" dirty="0" smtClean="0"/>
              <a:t>必需品</a:t>
            </a: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13_</a:t>
            </a:r>
            <a:fld id="{DF49C1AB-E6DE-4E47-811A-A2F874E45F4E}" type="slidenum">
              <a:rPr lang="en-US" altLang="zh-TW" smtClean="0"/>
              <a:pPr/>
              <a:t>14</a:t>
            </a:fld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社群行銷的趨勢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altLang="zh-TW" dirty="0" smtClean="0"/>
              <a:t>CAMS</a:t>
            </a:r>
          </a:p>
          <a:p>
            <a:pPr lvl="1"/>
            <a:r>
              <a:rPr lang="en-US" altLang="zh-TW" dirty="0" smtClean="0"/>
              <a:t>CAMS </a:t>
            </a:r>
            <a:r>
              <a:rPr lang="zh-TW" altLang="en-US" dirty="0" smtClean="0"/>
              <a:t>為雲端運算 </a:t>
            </a:r>
            <a:r>
              <a:rPr lang="en-US" altLang="zh-TW" dirty="0" smtClean="0"/>
              <a:t>(Cloud)</a:t>
            </a:r>
            <a:r>
              <a:rPr lang="zh-TW" altLang="en-US" dirty="0" smtClean="0"/>
              <a:t>、資料分析</a:t>
            </a:r>
            <a:r>
              <a:rPr lang="en-US" altLang="zh-TW" dirty="0" smtClean="0"/>
              <a:t>(Analysis)</a:t>
            </a:r>
            <a:r>
              <a:rPr lang="zh-TW" altLang="en-US" dirty="0" smtClean="0"/>
              <a:t>、行動應用 </a:t>
            </a:r>
            <a:r>
              <a:rPr lang="en-US" altLang="zh-TW" dirty="0" smtClean="0"/>
              <a:t>(Mobile) </a:t>
            </a:r>
            <a:r>
              <a:rPr lang="zh-TW" altLang="en-US" dirty="0" smtClean="0"/>
              <a:t>以及社群媒體 </a:t>
            </a:r>
            <a:r>
              <a:rPr lang="en-US" altLang="zh-TW" dirty="0" smtClean="0"/>
              <a:t>(Social Media) </a:t>
            </a:r>
            <a:r>
              <a:rPr lang="zh-TW" altLang="en-US" dirty="0" smtClean="0"/>
              <a:t>的簡稱，泛指未來的社群媒體必須在網路、資料分析、行動應用來進行延伸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13_</a:t>
            </a:r>
            <a:fld id="{DF49C1AB-E6DE-4E47-811A-A2F874E45F4E}" type="slidenum">
              <a:rPr lang="en-US" altLang="zh-TW" smtClean="0"/>
              <a:pPr/>
              <a:t>15</a:t>
            </a:fld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社群行銷的未來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社論式廣告 </a:t>
            </a:r>
            <a:r>
              <a:rPr lang="en-US" altLang="zh-TW" dirty="0" smtClean="0"/>
              <a:t>(Advertorial) </a:t>
            </a:r>
            <a:r>
              <a:rPr lang="zh-TW" altLang="en-US" dirty="0" smtClean="0"/>
              <a:t>的盛行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企業社群的核心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粉絲為主的營運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測試模式的使用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付費行銷的模式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整合行銷的平台</a:t>
            </a:r>
            <a:endParaRPr lang="en-US" altLang="zh-TW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13_</a:t>
            </a:r>
            <a:fld id="{DF49C1AB-E6DE-4E47-811A-A2F874E45F4E}" type="slidenum">
              <a:rPr lang="en-US" altLang="zh-TW" smtClean="0"/>
              <a:pPr/>
              <a:t>16</a:t>
            </a:fld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社群行銷的未來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7"/>
            </a:pPr>
            <a:r>
              <a:rPr lang="zh-TW" altLang="en-US" dirty="0" smtClean="0"/>
              <a:t>故事行銷的轉變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zh-TW" altLang="en-US" dirty="0" smtClean="0"/>
              <a:t>顧客的參與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 startAt="7"/>
            </a:pPr>
            <a:r>
              <a:rPr lang="zh-TW" altLang="en-US" dirty="0" smtClean="0"/>
              <a:t>品牌網絡的建立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 startAt="7"/>
            </a:pPr>
            <a:r>
              <a:rPr lang="zh-TW" altLang="en-US" dirty="0" smtClean="0"/>
              <a:t>互動行銷的重要性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13_</a:t>
            </a:r>
            <a:fld id="{DF49C1AB-E6DE-4E47-811A-A2F874E45F4E}" type="slidenum">
              <a:rPr lang="en-US" altLang="zh-TW" smtClean="0"/>
              <a:pPr/>
              <a:t>17</a:t>
            </a:fld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91" name="WordArt 491"/>
          <p:cNvSpPr>
            <a:spLocks noChangeArrowheads="1" noChangeShapeType="1" noTextEdit="1"/>
          </p:cNvSpPr>
          <p:nvPr/>
        </p:nvSpPr>
        <p:spPr bwMode="gray">
          <a:xfrm>
            <a:off x="3556000" y="1739900"/>
            <a:ext cx="5222875" cy="7461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125"/>
              </a:avLst>
            </a:prstTxWarp>
          </a:bodyPr>
          <a:lstStyle/>
          <a:p>
            <a:r>
              <a:rPr lang="en-US" altLang="zh-TW" sz="3600" kern="10">
                <a:ln w="2540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  <a:effectLst>
                  <a:prstShdw prst="shdw13" dist="53882" dir="2700000">
                    <a:srgbClr val="000000">
                      <a:alpha val="50000"/>
                    </a:srgbClr>
                  </a:prstShdw>
                </a:effectLst>
                <a:latin typeface="Arial"/>
                <a:cs typeface="Arial"/>
              </a:rPr>
              <a:t>Thank You!</a:t>
            </a:r>
            <a:endParaRPr lang="zh-TW" altLang="en-US" sz="3600" kern="10">
              <a:ln w="25400">
                <a:solidFill>
                  <a:schemeClr val="bg1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effectLst>
                <a:prstShdw prst="shdw13" dist="53882" dir="2700000">
                  <a:srgbClr val="000000">
                    <a:alpha val="50000"/>
                  </a:srgbClr>
                </a:prst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9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社群行銷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grpSp>
        <p:nvGrpSpPr>
          <p:cNvPr id="6" name="群組 5"/>
          <p:cNvGrpSpPr/>
          <p:nvPr/>
        </p:nvGrpSpPr>
        <p:grpSpPr>
          <a:xfrm>
            <a:off x="1333500" y="1132683"/>
            <a:ext cx="6880225" cy="5292830"/>
            <a:chOff x="1333500" y="1132683"/>
            <a:chExt cx="6880225" cy="5292830"/>
          </a:xfrm>
        </p:grpSpPr>
        <p:sp>
          <p:nvSpPr>
            <p:cNvPr id="7" name="AutoShape 74"/>
            <p:cNvSpPr>
              <a:spLocks noChangeArrowheads="1"/>
            </p:cNvSpPr>
            <p:nvPr/>
          </p:nvSpPr>
          <p:spPr bwMode="gray">
            <a:xfrm>
              <a:off x="1333500" y="1970882"/>
              <a:ext cx="3352800" cy="4454631"/>
            </a:xfrm>
            <a:prstGeom prst="roundRect">
              <a:avLst>
                <a:gd name="adj" fmla="val 10347"/>
              </a:avLst>
            </a:prstGeom>
            <a:gradFill rotWithShape="1">
              <a:gsLst>
                <a:gs pos="0">
                  <a:srgbClr val="CCECFF"/>
                </a:gs>
                <a:gs pos="100000">
                  <a:srgbClr val="CCECFF">
                    <a:gamma/>
                    <a:tint val="0"/>
                    <a:invGamma/>
                  </a:srgbClr>
                </a:gs>
              </a:gsLst>
              <a:lin ang="18900000" scaled="1"/>
            </a:gradFill>
            <a:ln w="50800">
              <a:solidFill>
                <a:srgbClr val="7099E2"/>
              </a:solidFill>
              <a:round/>
              <a:headEnd/>
              <a:tailEnd/>
            </a:ln>
            <a:effectLst>
              <a:outerShdw dist="107763" dir="2700000" algn="ctr" rotWithShape="0">
                <a:srgbClr val="C0C0C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8" name="Group 75"/>
            <p:cNvGrpSpPr>
              <a:grpSpLocks/>
            </p:cNvGrpSpPr>
            <p:nvPr/>
          </p:nvGrpSpPr>
          <p:grpSpPr bwMode="auto">
            <a:xfrm>
              <a:off x="3924300" y="1132683"/>
              <a:ext cx="790575" cy="1976438"/>
              <a:chOff x="2304" y="1344"/>
              <a:chExt cx="498" cy="1245"/>
            </a:xfrm>
          </p:grpSpPr>
          <p:sp>
            <p:nvSpPr>
              <p:cNvPr id="15" name="Freeform 76"/>
              <p:cNvSpPr>
                <a:spLocks/>
              </p:cNvSpPr>
              <p:nvPr/>
            </p:nvSpPr>
            <p:spPr bwMode="gray">
              <a:xfrm>
                <a:off x="2425" y="1344"/>
                <a:ext cx="233" cy="254"/>
              </a:xfrm>
              <a:custGeom>
                <a:avLst/>
                <a:gdLst/>
                <a:ahLst/>
                <a:cxnLst>
                  <a:cxn ang="0">
                    <a:pos x="133" y="0"/>
                  </a:cxn>
                  <a:cxn ang="0">
                    <a:pos x="161" y="3"/>
                  </a:cxn>
                  <a:cxn ang="0">
                    <a:pos x="186" y="12"/>
                  </a:cxn>
                  <a:cxn ang="0">
                    <a:pos x="209" y="25"/>
                  </a:cxn>
                  <a:cxn ang="0">
                    <a:pos x="228" y="42"/>
                  </a:cxn>
                  <a:cxn ang="0">
                    <a:pos x="245" y="64"/>
                  </a:cxn>
                  <a:cxn ang="0">
                    <a:pos x="257" y="88"/>
                  </a:cxn>
                  <a:cxn ang="0">
                    <a:pos x="265" y="116"/>
                  </a:cxn>
                  <a:cxn ang="0">
                    <a:pos x="267" y="146"/>
                  </a:cxn>
                  <a:cxn ang="0">
                    <a:pos x="265" y="175"/>
                  </a:cxn>
                  <a:cxn ang="0">
                    <a:pos x="257" y="203"/>
                  </a:cxn>
                  <a:cxn ang="0">
                    <a:pos x="245" y="227"/>
                  </a:cxn>
                  <a:cxn ang="0">
                    <a:pos x="228" y="249"/>
                  </a:cxn>
                  <a:cxn ang="0">
                    <a:pos x="209" y="267"/>
                  </a:cxn>
                  <a:cxn ang="0">
                    <a:pos x="186" y="281"/>
                  </a:cxn>
                  <a:cxn ang="0">
                    <a:pos x="161" y="289"/>
                  </a:cxn>
                  <a:cxn ang="0">
                    <a:pos x="133" y="292"/>
                  </a:cxn>
                  <a:cxn ang="0">
                    <a:pos x="103" y="288"/>
                  </a:cxn>
                  <a:cxn ang="0">
                    <a:pos x="75" y="277"/>
                  </a:cxn>
                  <a:cxn ang="0">
                    <a:pos x="51" y="260"/>
                  </a:cxn>
                  <a:cxn ang="0">
                    <a:pos x="29" y="237"/>
                  </a:cxn>
                  <a:cxn ang="0">
                    <a:pos x="13" y="210"/>
                  </a:cxn>
                  <a:cxn ang="0">
                    <a:pos x="4" y="178"/>
                  </a:cxn>
                  <a:cxn ang="0">
                    <a:pos x="0" y="146"/>
                  </a:cxn>
                  <a:cxn ang="0">
                    <a:pos x="4" y="113"/>
                  </a:cxn>
                  <a:cxn ang="0">
                    <a:pos x="13" y="81"/>
                  </a:cxn>
                  <a:cxn ang="0">
                    <a:pos x="29" y="54"/>
                  </a:cxn>
                  <a:cxn ang="0">
                    <a:pos x="51" y="32"/>
                  </a:cxn>
                  <a:cxn ang="0">
                    <a:pos x="75" y="14"/>
                  </a:cxn>
                  <a:cxn ang="0">
                    <a:pos x="103" y="3"/>
                  </a:cxn>
                  <a:cxn ang="0">
                    <a:pos x="133" y="0"/>
                  </a:cxn>
                </a:cxnLst>
                <a:rect l="0" t="0" r="r" b="b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rgbClr val="7099E2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dist="91581" dir="3378596" algn="ctr" rotWithShape="0">
                  <a:srgbClr val="C0C0C0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6" name="Freeform 77"/>
              <p:cNvSpPr>
                <a:spLocks/>
              </p:cNvSpPr>
              <p:nvPr/>
            </p:nvSpPr>
            <p:spPr bwMode="gray">
              <a:xfrm>
                <a:off x="2304" y="1625"/>
                <a:ext cx="498" cy="964"/>
              </a:xfrm>
              <a:custGeom>
                <a:avLst/>
                <a:gdLst/>
                <a:ahLst/>
                <a:cxnLst>
                  <a:cxn ang="0">
                    <a:pos x="72" y="5"/>
                  </a:cxn>
                  <a:cxn ang="0">
                    <a:pos x="30" y="32"/>
                  </a:cxn>
                  <a:cxn ang="0">
                    <a:pos x="4" y="75"/>
                  </a:cxn>
                  <a:cxn ang="0">
                    <a:pos x="0" y="509"/>
                  </a:cxn>
                  <a:cxn ang="0">
                    <a:pos x="1" y="516"/>
                  </a:cxn>
                  <a:cxn ang="0">
                    <a:pos x="9" y="533"/>
                  </a:cxn>
                  <a:cxn ang="0">
                    <a:pos x="26" y="550"/>
                  </a:cxn>
                  <a:cxn ang="0">
                    <a:pos x="56" y="557"/>
                  </a:cxn>
                  <a:cxn ang="0">
                    <a:pos x="84" y="551"/>
                  </a:cxn>
                  <a:cxn ang="0">
                    <a:pos x="100" y="534"/>
                  </a:cxn>
                  <a:cxn ang="0">
                    <a:pos x="106" y="516"/>
                  </a:cxn>
                  <a:cxn ang="0">
                    <a:pos x="108" y="503"/>
                  </a:cxn>
                  <a:cxn ang="0">
                    <a:pos x="108" y="166"/>
                  </a:cxn>
                  <a:cxn ang="0">
                    <a:pos x="135" y="1066"/>
                  </a:cxn>
                  <a:cxn ang="0">
                    <a:pos x="138" y="1073"/>
                  </a:cxn>
                  <a:cxn ang="0">
                    <a:pos x="151" y="1089"/>
                  </a:cxn>
                  <a:cxn ang="0">
                    <a:pos x="174" y="1105"/>
                  </a:cxn>
                  <a:cxn ang="0">
                    <a:pos x="199" y="1111"/>
                  </a:cxn>
                  <a:cxn ang="0">
                    <a:pos x="227" y="1110"/>
                  </a:cxn>
                  <a:cxn ang="0">
                    <a:pos x="255" y="1097"/>
                  </a:cxn>
                  <a:cxn ang="0">
                    <a:pos x="272" y="1080"/>
                  </a:cxn>
                  <a:cxn ang="0">
                    <a:pos x="278" y="1068"/>
                  </a:cxn>
                  <a:cxn ang="0">
                    <a:pos x="279" y="499"/>
                  </a:cxn>
                  <a:cxn ang="0">
                    <a:pos x="302" y="503"/>
                  </a:cxn>
                  <a:cxn ang="0">
                    <a:pos x="302" y="534"/>
                  </a:cxn>
                  <a:cxn ang="0">
                    <a:pos x="304" y="590"/>
                  </a:cxn>
                  <a:cxn ang="0">
                    <a:pos x="304" y="664"/>
                  </a:cxn>
                  <a:cxn ang="0">
                    <a:pos x="304" y="750"/>
                  </a:cxn>
                  <a:cxn ang="0">
                    <a:pos x="304" y="838"/>
                  </a:cxn>
                  <a:cxn ang="0">
                    <a:pos x="305" y="926"/>
                  </a:cxn>
                  <a:cxn ang="0">
                    <a:pos x="305" y="1004"/>
                  </a:cxn>
                  <a:cxn ang="0">
                    <a:pos x="305" y="1066"/>
                  </a:cxn>
                  <a:cxn ang="0">
                    <a:pos x="306" y="1073"/>
                  </a:cxn>
                  <a:cxn ang="0">
                    <a:pos x="315" y="1088"/>
                  </a:cxn>
                  <a:cxn ang="0">
                    <a:pos x="335" y="1103"/>
                  </a:cxn>
                  <a:cxn ang="0">
                    <a:pos x="372" y="1111"/>
                  </a:cxn>
                  <a:cxn ang="0">
                    <a:pos x="408" y="1103"/>
                  </a:cxn>
                  <a:cxn ang="0">
                    <a:pos x="429" y="1089"/>
                  </a:cxn>
                  <a:cxn ang="0">
                    <a:pos x="437" y="1073"/>
                  </a:cxn>
                  <a:cxn ang="0">
                    <a:pos x="438" y="1067"/>
                  </a:cxn>
                  <a:cxn ang="0">
                    <a:pos x="466" y="166"/>
                  </a:cxn>
                  <a:cxn ang="0">
                    <a:pos x="468" y="503"/>
                  </a:cxn>
                  <a:cxn ang="0">
                    <a:pos x="472" y="517"/>
                  </a:cxn>
                  <a:cxn ang="0">
                    <a:pos x="483" y="537"/>
                  </a:cxn>
                  <a:cxn ang="0">
                    <a:pos x="505" y="551"/>
                  </a:cxn>
                  <a:cxn ang="0">
                    <a:pos x="536" y="551"/>
                  </a:cxn>
                  <a:cxn ang="0">
                    <a:pos x="557" y="537"/>
                  </a:cxn>
                  <a:cxn ang="0">
                    <a:pos x="570" y="517"/>
                  </a:cxn>
                  <a:cxn ang="0">
                    <a:pos x="573" y="508"/>
                  </a:cxn>
                  <a:cxn ang="0">
                    <a:pos x="572" y="68"/>
                  </a:cxn>
                  <a:cxn ang="0">
                    <a:pos x="546" y="28"/>
                  </a:cxn>
                  <a:cxn ang="0">
                    <a:pos x="506" y="4"/>
                  </a:cxn>
                  <a:cxn ang="0">
                    <a:pos x="94" y="0"/>
                  </a:cxn>
                </a:cxnLst>
                <a:rect l="0" t="0" r="r" b="b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7099E2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dist="91581" dir="3378596" algn="ctr" rotWithShape="0">
                  <a:srgbClr val="C0C0C0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9" name="Text Box 78"/>
            <p:cNvSpPr txBox="1">
              <a:spLocks noChangeArrowheads="1"/>
            </p:cNvSpPr>
            <p:nvPr/>
          </p:nvSpPr>
          <p:spPr bwMode="gray">
            <a:xfrm>
              <a:off x="1562099" y="2088289"/>
              <a:ext cx="2836905" cy="230832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 eaLnBrk="0" hangingPunct="0">
                <a:lnSpc>
                  <a:spcPct val="150000"/>
                </a:lnSpc>
              </a:pPr>
              <a:r>
                <a:rPr lang="zh-TW" altLang="en-US" sz="240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學習架構</a:t>
              </a:r>
              <a:endParaRPr lang="en-US" altLang="zh-TW" sz="2400" dirty="0" smtClean="0">
                <a:solidFill>
                  <a:srgbClr val="000000"/>
                </a:solidFill>
                <a:latin typeface="Comic Sans MS" pitchFamily="66" charset="0"/>
                <a:ea typeface="微軟正黑體" pitchFamily="34" charset="-120"/>
              </a:endParaRPr>
            </a:p>
            <a:p>
              <a:pPr marL="185738" indent="-185738" algn="l" eaLnBrk="0" hangingPunct="0">
                <a:lnSpc>
                  <a:spcPct val="150000"/>
                </a:lnSpc>
                <a:buFont typeface="Arial" pitchFamily="34" charset="0"/>
                <a:buChar char="•"/>
              </a:pPr>
              <a:r>
                <a:rPr lang="zh-TW" altLang="en-US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社群行銷的概念</a:t>
              </a:r>
            </a:p>
            <a:p>
              <a:pPr marL="185738" indent="-185738" algn="l" eaLnBrk="0" hangingPunct="0">
                <a:lnSpc>
                  <a:spcPct val="150000"/>
                </a:lnSpc>
                <a:buFont typeface="Arial" pitchFamily="34" charset="0"/>
                <a:buChar char="•"/>
              </a:pPr>
              <a:r>
                <a:rPr lang="zh-TW" altLang="en-US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社會網絡的內涵</a:t>
              </a:r>
            </a:p>
            <a:p>
              <a:pPr marL="185738" indent="-185738" algn="l" eaLnBrk="0" hangingPunct="0">
                <a:lnSpc>
                  <a:spcPct val="150000"/>
                </a:lnSpc>
                <a:buFont typeface="Arial" pitchFamily="34" charset="0"/>
                <a:buChar char="•"/>
              </a:pPr>
              <a:r>
                <a:rPr lang="zh-TW" altLang="en-US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社群行銷的應用</a:t>
              </a:r>
              <a:endParaRPr lang="en-US" altLang="zh-TW" b="0" dirty="0" smtClean="0">
                <a:solidFill>
                  <a:srgbClr val="000000"/>
                </a:solidFill>
                <a:latin typeface="Comic Sans MS" pitchFamily="66" charset="0"/>
                <a:ea typeface="微軟正黑體" pitchFamily="34" charset="-120"/>
              </a:endParaRPr>
            </a:p>
            <a:p>
              <a:pPr marL="185738" indent="-185738" algn="l" eaLnBrk="0" hangingPunct="0">
                <a:lnSpc>
                  <a:spcPct val="150000"/>
                </a:lnSpc>
                <a:buFont typeface="Arial" pitchFamily="34" charset="0"/>
                <a:buChar char="•"/>
              </a:pPr>
              <a:r>
                <a:rPr lang="zh-TW" altLang="en-US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結論</a:t>
              </a:r>
              <a:endParaRPr lang="en-US" altLang="zh-TW" sz="1600" b="0" dirty="0">
                <a:solidFill>
                  <a:srgbClr val="000000"/>
                </a:solidFill>
                <a:latin typeface="Comic Sans MS" pitchFamily="66" charset="0"/>
                <a:ea typeface="微軟正黑體" pitchFamily="34" charset="-120"/>
              </a:endParaRPr>
            </a:p>
          </p:txBody>
        </p:sp>
        <p:sp>
          <p:nvSpPr>
            <p:cNvPr id="10" name="AutoShape 80"/>
            <p:cNvSpPr>
              <a:spLocks noChangeArrowheads="1"/>
            </p:cNvSpPr>
            <p:nvPr/>
          </p:nvSpPr>
          <p:spPr bwMode="gray">
            <a:xfrm>
              <a:off x="4860925" y="1970882"/>
              <a:ext cx="3352800" cy="4454631"/>
            </a:xfrm>
            <a:prstGeom prst="roundRect">
              <a:avLst>
                <a:gd name="adj" fmla="val 10347"/>
              </a:avLst>
            </a:prstGeom>
            <a:gradFill rotWithShape="1">
              <a:gsLst>
                <a:gs pos="0">
                  <a:srgbClr val="D8F4BE">
                    <a:gamma/>
                    <a:tint val="0"/>
                    <a:invGamma/>
                  </a:srgbClr>
                </a:gs>
                <a:gs pos="100000">
                  <a:srgbClr val="D8F4BE"/>
                </a:gs>
              </a:gsLst>
              <a:lin ang="2700000" scaled="1"/>
            </a:gradFill>
            <a:ln w="50800">
              <a:solidFill>
                <a:srgbClr val="44988C"/>
              </a:solidFill>
              <a:round/>
              <a:headEnd/>
              <a:tailEnd/>
            </a:ln>
            <a:effectLst>
              <a:outerShdw dist="107763" dir="2700000" algn="ctr" rotWithShape="0">
                <a:srgbClr val="C0C0C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" name="Text Box 81"/>
            <p:cNvSpPr txBox="1">
              <a:spLocks noChangeArrowheads="1"/>
            </p:cNvSpPr>
            <p:nvPr/>
          </p:nvSpPr>
          <p:spPr bwMode="gray">
            <a:xfrm>
              <a:off x="5600700" y="2075913"/>
              <a:ext cx="2590800" cy="31854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0" hangingPunct="0">
                <a:lnSpc>
                  <a:spcPct val="150000"/>
                </a:lnSpc>
              </a:pPr>
              <a:r>
                <a:rPr lang="zh-TW" altLang="en-US" sz="240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學習重點</a:t>
              </a:r>
              <a:endParaRPr lang="en-US" altLang="zh-TW" sz="2400" dirty="0" smtClean="0">
                <a:solidFill>
                  <a:srgbClr val="000000"/>
                </a:solidFill>
                <a:latin typeface="Comic Sans MS" pitchFamily="66" charset="0"/>
                <a:ea typeface="微軟正黑體" pitchFamily="34" charset="-120"/>
              </a:endParaRPr>
            </a:p>
            <a:p>
              <a:pPr marL="342900" indent="-342900" algn="l" eaLnBrk="0" hangingPunct="0">
                <a:lnSpc>
                  <a:spcPct val="150000"/>
                </a:lnSpc>
              </a:pPr>
              <a:r>
                <a:rPr lang="en-US" altLang="zh-TW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1. </a:t>
              </a:r>
              <a:r>
                <a:rPr lang="zh-TW" altLang="en-US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社群與媒體</a:t>
              </a:r>
            </a:p>
            <a:p>
              <a:pPr marL="342900" indent="-342900" algn="l" eaLnBrk="0" hangingPunct="0">
                <a:lnSpc>
                  <a:spcPct val="150000"/>
                </a:lnSpc>
              </a:pPr>
              <a:r>
                <a:rPr lang="en-US" altLang="zh-TW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2. </a:t>
              </a:r>
              <a:r>
                <a:rPr lang="zh-TW" altLang="en-US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社群行銷的定義</a:t>
              </a:r>
            </a:p>
            <a:p>
              <a:pPr marL="342900" indent="-342900" algn="l" eaLnBrk="0" hangingPunct="0">
                <a:lnSpc>
                  <a:spcPct val="150000"/>
                </a:lnSpc>
              </a:pPr>
              <a:r>
                <a:rPr lang="en-US" altLang="zh-TW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3. </a:t>
              </a:r>
              <a:r>
                <a:rPr lang="zh-TW" altLang="en-US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社會網絡的概念</a:t>
              </a:r>
            </a:p>
            <a:p>
              <a:pPr marL="342900" indent="-342900" algn="l" eaLnBrk="0" hangingPunct="0">
                <a:lnSpc>
                  <a:spcPct val="150000"/>
                </a:lnSpc>
              </a:pPr>
              <a:r>
                <a:rPr lang="en-US" altLang="zh-TW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4. </a:t>
              </a:r>
              <a:r>
                <a:rPr lang="zh-TW" altLang="en-US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社會網絡的傳遞</a:t>
              </a:r>
            </a:p>
            <a:p>
              <a:pPr marL="342900" indent="-342900" algn="l" eaLnBrk="0" hangingPunct="0">
                <a:lnSpc>
                  <a:spcPct val="150000"/>
                </a:lnSpc>
              </a:pPr>
              <a:r>
                <a:rPr lang="en-US" altLang="zh-TW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5. </a:t>
              </a:r>
              <a:r>
                <a:rPr lang="zh-TW" altLang="en-US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社群行銷的趨勢</a:t>
              </a:r>
            </a:p>
            <a:p>
              <a:pPr marL="342900" indent="-342900" algn="l" eaLnBrk="0" hangingPunct="0">
                <a:lnSpc>
                  <a:spcPct val="150000"/>
                </a:lnSpc>
              </a:pPr>
              <a:r>
                <a:rPr lang="en-US" altLang="zh-TW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6. </a:t>
              </a:r>
              <a:r>
                <a:rPr lang="zh-TW" altLang="en-US" b="0" dirty="0" smtClean="0">
                  <a:solidFill>
                    <a:srgbClr val="000000"/>
                  </a:solidFill>
                  <a:latin typeface="Comic Sans MS" pitchFamily="66" charset="0"/>
                  <a:ea typeface="微軟正黑體" pitchFamily="34" charset="-120"/>
                </a:rPr>
                <a:t>社群行銷的未來</a:t>
              </a:r>
              <a:endParaRPr lang="zh-TW" altLang="en-US" sz="2000" b="0" dirty="0" smtClean="0">
                <a:solidFill>
                  <a:srgbClr val="000000"/>
                </a:solidFill>
                <a:latin typeface="Comic Sans MS" pitchFamily="66" charset="0"/>
                <a:ea typeface="微軟正黑體" pitchFamily="34" charset="-120"/>
              </a:endParaRPr>
            </a:p>
          </p:txBody>
        </p:sp>
        <p:grpSp>
          <p:nvGrpSpPr>
            <p:cNvPr id="12" name="Group 82"/>
            <p:cNvGrpSpPr>
              <a:grpSpLocks/>
            </p:cNvGrpSpPr>
            <p:nvPr/>
          </p:nvGrpSpPr>
          <p:grpSpPr bwMode="auto">
            <a:xfrm>
              <a:off x="4838700" y="1132683"/>
              <a:ext cx="790575" cy="1976438"/>
              <a:chOff x="2880" y="1344"/>
              <a:chExt cx="498" cy="1245"/>
            </a:xfrm>
          </p:grpSpPr>
          <p:sp>
            <p:nvSpPr>
              <p:cNvPr id="13" name="Freeform 83"/>
              <p:cNvSpPr>
                <a:spLocks/>
              </p:cNvSpPr>
              <p:nvPr/>
            </p:nvSpPr>
            <p:spPr bwMode="gray">
              <a:xfrm>
                <a:off x="3001" y="1344"/>
                <a:ext cx="233" cy="254"/>
              </a:xfrm>
              <a:custGeom>
                <a:avLst/>
                <a:gdLst/>
                <a:ahLst/>
                <a:cxnLst>
                  <a:cxn ang="0">
                    <a:pos x="133" y="0"/>
                  </a:cxn>
                  <a:cxn ang="0">
                    <a:pos x="161" y="3"/>
                  </a:cxn>
                  <a:cxn ang="0">
                    <a:pos x="186" y="12"/>
                  </a:cxn>
                  <a:cxn ang="0">
                    <a:pos x="209" y="25"/>
                  </a:cxn>
                  <a:cxn ang="0">
                    <a:pos x="228" y="42"/>
                  </a:cxn>
                  <a:cxn ang="0">
                    <a:pos x="245" y="64"/>
                  </a:cxn>
                  <a:cxn ang="0">
                    <a:pos x="257" y="88"/>
                  </a:cxn>
                  <a:cxn ang="0">
                    <a:pos x="265" y="116"/>
                  </a:cxn>
                  <a:cxn ang="0">
                    <a:pos x="267" y="146"/>
                  </a:cxn>
                  <a:cxn ang="0">
                    <a:pos x="265" y="175"/>
                  </a:cxn>
                  <a:cxn ang="0">
                    <a:pos x="257" y="203"/>
                  </a:cxn>
                  <a:cxn ang="0">
                    <a:pos x="245" y="227"/>
                  </a:cxn>
                  <a:cxn ang="0">
                    <a:pos x="228" y="249"/>
                  </a:cxn>
                  <a:cxn ang="0">
                    <a:pos x="209" y="267"/>
                  </a:cxn>
                  <a:cxn ang="0">
                    <a:pos x="186" y="281"/>
                  </a:cxn>
                  <a:cxn ang="0">
                    <a:pos x="161" y="289"/>
                  </a:cxn>
                  <a:cxn ang="0">
                    <a:pos x="133" y="292"/>
                  </a:cxn>
                  <a:cxn ang="0">
                    <a:pos x="103" y="288"/>
                  </a:cxn>
                  <a:cxn ang="0">
                    <a:pos x="75" y="277"/>
                  </a:cxn>
                  <a:cxn ang="0">
                    <a:pos x="51" y="260"/>
                  </a:cxn>
                  <a:cxn ang="0">
                    <a:pos x="29" y="237"/>
                  </a:cxn>
                  <a:cxn ang="0">
                    <a:pos x="13" y="210"/>
                  </a:cxn>
                  <a:cxn ang="0">
                    <a:pos x="4" y="178"/>
                  </a:cxn>
                  <a:cxn ang="0">
                    <a:pos x="0" y="146"/>
                  </a:cxn>
                  <a:cxn ang="0">
                    <a:pos x="4" y="113"/>
                  </a:cxn>
                  <a:cxn ang="0">
                    <a:pos x="13" y="81"/>
                  </a:cxn>
                  <a:cxn ang="0">
                    <a:pos x="29" y="54"/>
                  </a:cxn>
                  <a:cxn ang="0">
                    <a:pos x="51" y="32"/>
                  </a:cxn>
                  <a:cxn ang="0">
                    <a:pos x="75" y="14"/>
                  </a:cxn>
                  <a:cxn ang="0">
                    <a:pos x="103" y="3"/>
                  </a:cxn>
                  <a:cxn ang="0">
                    <a:pos x="133" y="0"/>
                  </a:cxn>
                </a:cxnLst>
                <a:rect l="0" t="0" r="r" b="b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rgbClr val="44988C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dist="91581" dir="3378596" algn="ctr" rotWithShape="0">
                  <a:srgbClr val="C0C0C0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" name="Freeform 84"/>
              <p:cNvSpPr>
                <a:spLocks/>
              </p:cNvSpPr>
              <p:nvPr/>
            </p:nvSpPr>
            <p:spPr bwMode="gray">
              <a:xfrm>
                <a:off x="2880" y="1625"/>
                <a:ext cx="498" cy="964"/>
              </a:xfrm>
              <a:custGeom>
                <a:avLst/>
                <a:gdLst/>
                <a:ahLst/>
                <a:cxnLst>
                  <a:cxn ang="0">
                    <a:pos x="72" y="5"/>
                  </a:cxn>
                  <a:cxn ang="0">
                    <a:pos x="30" y="32"/>
                  </a:cxn>
                  <a:cxn ang="0">
                    <a:pos x="4" y="75"/>
                  </a:cxn>
                  <a:cxn ang="0">
                    <a:pos x="0" y="509"/>
                  </a:cxn>
                  <a:cxn ang="0">
                    <a:pos x="1" y="516"/>
                  </a:cxn>
                  <a:cxn ang="0">
                    <a:pos x="9" y="533"/>
                  </a:cxn>
                  <a:cxn ang="0">
                    <a:pos x="26" y="550"/>
                  </a:cxn>
                  <a:cxn ang="0">
                    <a:pos x="56" y="557"/>
                  </a:cxn>
                  <a:cxn ang="0">
                    <a:pos x="84" y="551"/>
                  </a:cxn>
                  <a:cxn ang="0">
                    <a:pos x="100" y="534"/>
                  </a:cxn>
                  <a:cxn ang="0">
                    <a:pos x="106" y="516"/>
                  </a:cxn>
                  <a:cxn ang="0">
                    <a:pos x="108" y="503"/>
                  </a:cxn>
                  <a:cxn ang="0">
                    <a:pos x="108" y="166"/>
                  </a:cxn>
                  <a:cxn ang="0">
                    <a:pos x="135" y="1066"/>
                  </a:cxn>
                  <a:cxn ang="0">
                    <a:pos x="138" y="1073"/>
                  </a:cxn>
                  <a:cxn ang="0">
                    <a:pos x="151" y="1089"/>
                  </a:cxn>
                  <a:cxn ang="0">
                    <a:pos x="174" y="1105"/>
                  </a:cxn>
                  <a:cxn ang="0">
                    <a:pos x="199" y="1111"/>
                  </a:cxn>
                  <a:cxn ang="0">
                    <a:pos x="227" y="1110"/>
                  </a:cxn>
                  <a:cxn ang="0">
                    <a:pos x="255" y="1097"/>
                  </a:cxn>
                  <a:cxn ang="0">
                    <a:pos x="272" y="1080"/>
                  </a:cxn>
                  <a:cxn ang="0">
                    <a:pos x="278" y="1068"/>
                  </a:cxn>
                  <a:cxn ang="0">
                    <a:pos x="279" y="499"/>
                  </a:cxn>
                  <a:cxn ang="0">
                    <a:pos x="302" y="503"/>
                  </a:cxn>
                  <a:cxn ang="0">
                    <a:pos x="302" y="534"/>
                  </a:cxn>
                  <a:cxn ang="0">
                    <a:pos x="304" y="590"/>
                  </a:cxn>
                  <a:cxn ang="0">
                    <a:pos x="304" y="664"/>
                  </a:cxn>
                  <a:cxn ang="0">
                    <a:pos x="304" y="750"/>
                  </a:cxn>
                  <a:cxn ang="0">
                    <a:pos x="304" y="838"/>
                  </a:cxn>
                  <a:cxn ang="0">
                    <a:pos x="305" y="926"/>
                  </a:cxn>
                  <a:cxn ang="0">
                    <a:pos x="305" y="1004"/>
                  </a:cxn>
                  <a:cxn ang="0">
                    <a:pos x="305" y="1066"/>
                  </a:cxn>
                  <a:cxn ang="0">
                    <a:pos x="306" y="1073"/>
                  </a:cxn>
                  <a:cxn ang="0">
                    <a:pos x="315" y="1088"/>
                  </a:cxn>
                  <a:cxn ang="0">
                    <a:pos x="335" y="1103"/>
                  </a:cxn>
                  <a:cxn ang="0">
                    <a:pos x="372" y="1111"/>
                  </a:cxn>
                  <a:cxn ang="0">
                    <a:pos x="408" y="1103"/>
                  </a:cxn>
                  <a:cxn ang="0">
                    <a:pos x="429" y="1089"/>
                  </a:cxn>
                  <a:cxn ang="0">
                    <a:pos x="437" y="1073"/>
                  </a:cxn>
                  <a:cxn ang="0">
                    <a:pos x="438" y="1067"/>
                  </a:cxn>
                  <a:cxn ang="0">
                    <a:pos x="466" y="166"/>
                  </a:cxn>
                  <a:cxn ang="0">
                    <a:pos x="468" y="503"/>
                  </a:cxn>
                  <a:cxn ang="0">
                    <a:pos x="472" y="517"/>
                  </a:cxn>
                  <a:cxn ang="0">
                    <a:pos x="483" y="537"/>
                  </a:cxn>
                  <a:cxn ang="0">
                    <a:pos x="505" y="551"/>
                  </a:cxn>
                  <a:cxn ang="0">
                    <a:pos x="536" y="551"/>
                  </a:cxn>
                  <a:cxn ang="0">
                    <a:pos x="557" y="537"/>
                  </a:cxn>
                  <a:cxn ang="0">
                    <a:pos x="570" y="517"/>
                  </a:cxn>
                  <a:cxn ang="0">
                    <a:pos x="573" y="508"/>
                  </a:cxn>
                  <a:cxn ang="0">
                    <a:pos x="572" y="68"/>
                  </a:cxn>
                  <a:cxn ang="0">
                    <a:pos x="546" y="28"/>
                  </a:cxn>
                  <a:cxn ang="0">
                    <a:pos x="506" y="4"/>
                  </a:cxn>
                  <a:cxn ang="0">
                    <a:pos x="94" y="0"/>
                  </a:cxn>
                </a:cxnLst>
                <a:rect l="0" t="0" r="r" b="b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44988C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dist="91581" dir="3378596" algn="ctr" rotWithShape="0">
                  <a:srgbClr val="C0C0C0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zh-TW" altLang="en-US"/>
              </a:p>
            </p:txBody>
          </p:sp>
        </p:grpSp>
      </p:grp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13_</a:t>
            </a:r>
            <a:fld id="{DF49C1AB-E6DE-4E47-811A-A2F874E45F4E}" type="slidenum">
              <a:rPr lang="en-US" altLang="zh-TW" smtClean="0"/>
              <a:pPr/>
              <a:t>2</a:t>
            </a:fld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13.1</a:t>
            </a:r>
            <a:r>
              <a:rPr lang="zh-TW" altLang="en-US" dirty="0" smtClean="0"/>
              <a:t> 社群行銷的概念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社群與媒體</a:t>
            </a:r>
          </a:p>
          <a:p>
            <a:pPr lvl="1"/>
            <a:r>
              <a:rPr lang="zh-TW" altLang="en-US" dirty="0" smtClean="0">
                <a:solidFill>
                  <a:schemeClr val="accent1"/>
                </a:solidFill>
              </a:rPr>
              <a:t>社群 </a:t>
            </a:r>
            <a:r>
              <a:rPr lang="en-US" altLang="zh-TW" dirty="0" smtClean="0">
                <a:solidFill>
                  <a:schemeClr val="accent1"/>
                </a:solidFill>
              </a:rPr>
              <a:t>(Social) </a:t>
            </a:r>
            <a:r>
              <a:rPr lang="zh-TW" altLang="en-US" dirty="0" smtClean="0"/>
              <a:t>就是人與人之間的關係，這包含家人、朋友、同學、同事以及平常相處在一起的</a:t>
            </a:r>
            <a:r>
              <a:rPr lang="zh-TW" altLang="en-US" dirty="0" smtClean="0"/>
              <a:t>人</a:t>
            </a:r>
            <a:endParaRPr lang="zh-TW" altLang="en-US" dirty="0" smtClean="0"/>
          </a:p>
          <a:p>
            <a:pPr lvl="1"/>
            <a:r>
              <a:rPr lang="zh-TW" altLang="en-US" dirty="0" smtClean="0"/>
              <a:t>連結可能有：</a:t>
            </a:r>
            <a:endParaRPr lang="en-US" altLang="zh-TW" dirty="0" smtClean="0"/>
          </a:p>
          <a:p>
            <a:pPr lvl="2">
              <a:buNone/>
            </a:pPr>
            <a:r>
              <a:rPr lang="en-US" altLang="zh-TW" dirty="0" smtClean="0"/>
              <a:t>(1) </a:t>
            </a:r>
            <a:r>
              <a:rPr lang="zh-TW" altLang="en-US" dirty="0" smtClean="0"/>
              <a:t>強弱的程度 </a:t>
            </a:r>
            <a:endParaRPr lang="en-US" altLang="zh-TW" dirty="0" smtClean="0"/>
          </a:p>
          <a:p>
            <a:pPr lvl="2">
              <a:buNone/>
            </a:pPr>
            <a:r>
              <a:rPr lang="en-US" altLang="zh-TW" dirty="0" smtClean="0"/>
              <a:t>(2) </a:t>
            </a:r>
            <a:r>
              <a:rPr lang="zh-TW" altLang="en-US" dirty="0" smtClean="0"/>
              <a:t>發生的頻率 </a:t>
            </a:r>
            <a:endParaRPr lang="en-US" altLang="zh-TW" dirty="0" smtClean="0"/>
          </a:p>
          <a:p>
            <a:pPr lvl="2">
              <a:buNone/>
            </a:pPr>
            <a:r>
              <a:rPr lang="en-US" altLang="zh-TW" dirty="0" smtClean="0"/>
              <a:t>(3) </a:t>
            </a:r>
            <a:r>
              <a:rPr lang="zh-TW" altLang="en-US" dirty="0" smtClean="0"/>
              <a:t>新增 </a:t>
            </a:r>
            <a:r>
              <a:rPr lang="en-US" altLang="zh-TW" dirty="0" smtClean="0"/>
              <a:t>(</a:t>
            </a:r>
            <a:r>
              <a:rPr lang="zh-TW" altLang="en-US" dirty="0" smtClean="0"/>
              <a:t>交朋友</a:t>
            </a:r>
            <a:r>
              <a:rPr lang="en-US" altLang="zh-TW" dirty="0" smtClean="0"/>
              <a:t>)</a:t>
            </a:r>
          </a:p>
          <a:p>
            <a:pPr lvl="2">
              <a:buNone/>
            </a:pPr>
            <a:r>
              <a:rPr lang="en-US" altLang="zh-TW" dirty="0" smtClean="0"/>
              <a:t>(4) </a:t>
            </a:r>
            <a:r>
              <a:rPr lang="zh-TW" altLang="en-US" dirty="0" smtClean="0"/>
              <a:t>刪除 </a:t>
            </a:r>
            <a:r>
              <a:rPr lang="en-US" altLang="zh-TW" dirty="0" smtClean="0"/>
              <a:t>(</a:t>
            </a:r>
            <a:r>
              <a:rPr lang="zh-TW" altLang="en-US" dirty="0" smtClean="0"/>
              <a:t>斷交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13_</a:t>
            </a:r>
            <a:fld id="{DF49C1AB-E6DE-4E47-811A-A2F874E45F4E}" type="slidenum">
              <a:rPr lang="en-US" altLang="zh-TW" smtClean="0"/>
              <a:pPr/>
              <a:t>3</a:t>
            </a:fld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社群與媒體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accent1"/>
                </a:solidFill>
              </a:rPr>
              <a:t>媒體 </a:t>
            </a:r>
            <a:r>
              <a:rPr lang="en-US" altLang="zh-TW" dirty="0" smtClean="0">
                <a:solidFill>
                  <a:schemeClr val="accent1"/>
                </a:solidFill>
              </a:rPr>
              <a:t>(Media</a:t>
            </a:r>
            <a:r>
              <a:rPr lang="en-US" altLang="zh-TW" dirty="0" smtClean="0"/>
              <a:t>) </a:t>
            </a:r>
            <a:r>
              <a:rPr lang="zh-TW" altLang="en-US" dirty="0" smtClean="0"/>
              <a:t>是指資訊流通的媒介</a:t>
            </a:r>
            <a:endParaRPr lang="en-US" altLang="zh-TW" dirty="0" smtClean="0"/>
          </a:p>
          <a:p>
            <a:r>
              <a:rPr lang="zh-TW" altLang="en-US" dirty="0" smtClean="0">
                <a:solidFill>
                  <a:schemeClr val="accent1"/>
                </a:solidFill>
              </a:rPr>
              <a:t>社群媒體 </a:t>
            </a:r>
            <a:r>
              <a:rPr lang="en-US" altLang="zh-TW" dirty="0" smtClean="0">
                <a:solidFill>
                  <a:schemeClr val="accent1"/>
                </a:solidFill>
              </a:rPr>
              <a:t>(Social Media) </a:t>
            </a:r>
            <a:r>
              <a:rPr lang="zh-TW" altLang="en-US" dirty="0" smtClean="0"/>
              <a:t>則是指透過媒體來強化社群的建立、互動與分享所擁有的資訊，將人與人之間的連結當作資訊傳播的管道</a:t>
            </a:r>
            <a:endParaRPr lang="en-US" altLang="zh-TW" dirty="0" smtClean="0"/>
          </a:p>
          <a:p>
            <a:r>
              <a:rPr lang="zh-TW" altLang="en-US" dirty="0" smtClean="0"/>
              <a:t>由於 </a:t>
            </a:r>
            <a:r>
              <a:rPr lang="en-US" altLang="zh-TW" dirty="0" err="1" smtClean="0"/>
              <a:t>Facebook</a:t>
            </a:r>
            <a:r>
              <a:rPr lang="en-US" altLang="zh-TW" dirty="0" smtClean="0"/>
              <a:t> </a:t>
            </a:r>
            <a:r>
              <a:rPr lang="zh-TW" altLang="en-US" dirty="0" smtClean="0"/>
              <a:t>的盛行，讓企業紛紛投入經營 </a:t>
            </a:r>
            <a:r>
              <a:rPr lang="en-US" altLang="zh-TW" dirty="0" err="1" smtClean="0"/>
              <a:t>Facebook</a:t>
            </a:r>
            <a:r>
              <a:rPr lang="en-US" altLang="zh-TW" dirty="0" smtClean="0"/>
              <a:t> </a:t>
            </a:r>
            <a:r>
              <a:rPr lang="zh-TW" altLang="en-US" dirty="0" smtClean="0"/>
              <a:t>粉絲團，透過交朋友的方式來維繫與消費者之間的關係，這種利用友誼強化彼此的關係，又可稱為</a:t>
            </a:r>
            <a:r>
              <a:rPr lang="zh-TW" altLang="en-US" dirty="0" smtClean="0">
                <a:solidFill>
                  <a:schemeClr val="accent1"/>
                </a:solidFill>
              </a:rPr>
              <a:t>社會網絡服務 </a:t>
            </a:r>
            <a:r>
              <a:rPr lang="en-US" altLang="zh-TW" dirty="0" smtClean="0">
                <a:solidFill>
                  <a:schemeClr val="accent1"/>
                </a:solidFill>
              </a:rPr>
              <a:t>(Social Network Service)</a:t>
            </a:r>
            <a:endParaRPr lang="zh-TW" altLang="en-US" dirty="0">
              <a:solidFill>
                <a:schemeClr val="accent1"/>
              </a:solidFill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13_</a:t>
            </a:r>
            <a:fld id="{DF49C1AB-E6DE-4E47-811A-A2F874E45F4E}" type="slidenum">
              <a:rPr lang="en-US" altLang="zh-TW" smtClean="0"/>
              <a:pPr/>
              <a:t>4</a:t>
            </a:fld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社群行銷的定義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社群行銷有下列五個重點：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分享與維繫 </a:t>
            </a:r>
            <a:r>
              <a:rPr lang="en-US" altLang="zh-TW" dirty="0" smtClean="0"/>
              <a:t>(Share and Connection)</a:t>
            </a:r>
          </a:p>
          <a:p>
            <a:pPr lvl="1"/>
            <a:r>
              <a:rPr lang="zh-TW" altLang="en-US" dirty="0" smtClean="0"/>
              <a:t>分享是社群是否能夠持續的關鍵，社群行銷的執行者須持之以恆地發布訊息，重視與妥善回覆每個網友的訊息與問題，且從不同的角度來思考與提出新的意見來互相</a:t>
            </a:r>
            <a:r>
              <a:rPr lang="zh-TW" altLang="en-US" dirty="0" smtClean="0"/>
              <a:t>激盪</a:t>
            </a:r>
            <a:endParaRPr lang="en-US" altLang="zh-TW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13_</a:t>
            </a:r>
            <a:fld id="{DF49C1AB-E6DE-4E47-811A-A2F874E45F4E}" type="slidenum">
              <a:rPr lang="en-US" altLang="zh-TW" smtClean="0"/>
              <a:pPr/>
              <a:t>5</a:t>
            </a:fld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社群行銷的定義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14350">
              <a:buFont typeface="+mj-lt"/>
              <a:buAutoNum type="arabicPeriod" startAt="2"/>
            </a:pPr>
            <a:r>
              <a:rPr lang="zh-TW" altLang="en-US" dirty="0" smtClean="0"/>
              <a:t>內容與故事性 </a:t>
            </a:r>
            <a:r>
              <a:rPr lang="en-US" altLang="zh-TW" dirty="0" smtClean="0"/>
              <a:t>(Content and Story)</a:t>
            </a:r>
          </a:p>
          <a:p>
            <a:pPr lvl="1"/>
            <a:r>
              <a:rPr lang="zh-TW" altLang="en-US" dirty="0" smtClean="0"/>
              <a:t>指社群分享的內容，經營者要能提供粉絲們想看的內容，利用一段又一段的精彩故事來進行分享，並貼近粉絲們的生活，讓他們能夠在故事的分享過程中產生共鳴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zh-TW" altLang="en-US" dirty="0" smtClean="0"/>
              <a:t>回應</a:t>
            </a:r>
            <a:r>
              <a:rPr lang="zh-TW" altLang="en-US" dirty="0" smtClean="0"/>
              <a:t>與傾聽 </a:t>
            </a:r>
            <a:r>
              <a:rPr lang="en-US" altLang="zh-TW" dirty="0" smtClean="0"/>
              <a:t>(Response and Listen)</a:t>
            </a:r>
          </a:p>
          <a:p>
            <a:pPr lvl="1"/>
            <a:r>
              <a:rPr lang="zh-TW" altLang="en-US" dirty="0" smtClean="0"/>
              <a:t>對於社群的經營而言，須持續主動在群體內提出討論的</a:t>
            </a:r>
            <a:r>
              <a:rPr lang="zh-TW" altLang="en-US" dirty="0" smtClean="0"/>
              <a:t>議題</a:t>
            </a:r>
            <a:endParaRPr lang="en-US" altLang="zh-TW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13_</a:t>
            </a:r>
            <a:fld id="{DF49C1AB-E6DE-4E47-811A-A2F874E45F4E}" type="slidenum">
              <a:rPr lang="en-US" altLang="zh-TW" smtClean="0"/>
              <a:pPr/>
              <a:t>6</a:t>
            </a:fld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社群行銷的定義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zh-TW" altLang="en-US" dirty="0" smtClean="0"/>
              <a:t>社群工具 </a:t>
            </a:r>
            <a:r>
              <a:rPr lang="en-US" altLang="zh-TW" dirty="0" smtClean="0"/>
              <a:t>(Social Network Tools)</a:t>
            </a:r>
          </a:p>
          <a:p>
            <a:pPr lvl="1"/>
            <a:r>
              <a:rPr lang="zh-TW" altLang="en-US" dirty="0" smtClean="0"/>
              <a:t>經營者要利用多元的社群工具將不同的內容、故事等轉化成文字、圖像、影片或其他多媒體的呈現模式，以吸引更多粉絲群眾的目光與專注</a:t>
            </a:r>
            <a:r>
              <a:rPr lang="zh-TW" altLang="en-US" dirty="0" smtClean="0"/>
              <a:t>力</a:t>
            </a:r>
            <a:endParaRPr lang="zh-TW" altLang="en-US" dirty="0" smtClean="0"/>
          </a:p>
          <a:p>
            <a:pPr marL="514350" indent="-514350">
              <a:buFont typeface="+mj-lt"/>
              <a:buAutoNum type="arabicPeriod" startAt="5"/>
            </a:pPr>
            <a:r>
              <a:rPr lang="zh-TW" altLang="en-US" dirty="0" smtClean="0"/>
              <a:t>活動</a:t>
            </a:r>
            <a:r>
              <a:rPr lang="zh-TW" altLang="en-US" dirty="0" smtClean="0"/>
              <a:t>的舉辦 </a:t>
            </a:r>
            <a:r>
              <a:rPr lang="en-US" altLang="zh-TW" dirty="0" smtClean="0"/>
              <a:t>(Activity)</a:t>
            </a:r>
          </a:p>
          <a:p>
            <a:pPr lvl="1"/>
            <a:r>
              <a:rPr lang="zh-TW" altLang="en-US" dirty="0" smtClean="0"/>
              <a:t>活動是社群經營者跟粉絲之間建立關係的重要方式，透過活動，可以增加粉絲閱讀粉絲團內訊息的機會，且積極的參與，當人數越多、分享的數量也會隨著增加，再配合優惠的</a:t>
            </a:r>
            <a:r>
              <a:rPr lang="zh-TW" altLang="en-US" dirty="0" smtClean="0"/>
              <a:t>提供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13_</a:t>
            </a:r>
            <a:fld id="{DF49C1AB-E6DE-4E47-811A-A2F874E45F4E}" type="slidenum">
              <a:rPr lang="en-US" altLang="zh-TW" smtClean="0"/>
              <a:pPr/>
              <a:t>7</a:t>
            </a:fld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13.2</a:t>
            </a:r>
            <a:r>
              <a:rPr lang="zh-TW" altLang="en-US" smtClean="0"/>
              <a:t> 社會網絡的內涵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社會網絡的概念</a:t>
            </a:r>
            <a:endParaRPr lang="en-US" altLang="zh-TW" dirty="0" smtClean="0"/>
          </a:p>
          <a:p>
            <a:endParaRPr lang="zh-TW" altLang="en-US" dirty="0" smtClean="0"/>
          </a:p>
          <a:p>
            <a:pPr>
              <a:buNone/>
            </a:pPr>
            <a:r>
              <a:rPr lang="en-US" altLang="zh-TW" dirty="0" smtClean="0"/>
              <a:t>(</a:t>
            </a:r>
            <a:r>
              <a:rPr lang="zh-TW" altLang="en-US" dirty="0" smtClean="0"/>
              <a:t>一</a:t>
            </a:r>
            <a:r>
              <a:rPr lang="en-US" altLang="zh-TW" dirty="0" smtClean="0"/>
              <a:t>) </a:t>
            </a:r>
            <a:r>
              <a:rPr lang="zh-TW" altLang="en-US" dirty="0" smtClean="0"/>
              <a:t>社會網絡的定義</a:t>
            </a:r>
          </a:p>
          <a:p>
            <a:pPr lvl="1"/>
            <a:r>
              <a:rPr lang="zh-TW" altLang="en-US" dirty="0" smtClean="0">
                <a:solidFill>
                  <a:schemeClr val="accent1"/>
                </a:solidFill>
              </a:rPr>
              <a:t>社會網絡 </a:t>
            </a:r>
            <a:r>
              <a:rPr lang="en-US" altLang="zh-TW" dirty="0" smtClean="0">
                <a:solidFill>
                  <a:schemeClr val="accent1"/>
                </a:solidFill>
              </a:rPr>
              <a:t>(Social Network) </a:t>
            </a:r>
            <a:r>
              <a:rPr lang="zh-TW" altLang="en-US" dirty="0" smtClean="0"/>
              <a:t>是指人與人之間的社會關係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A</a:t>
            </a:r>
            <a:r>
              <a:rPr lang="zh-TW" altLang="en-US" dirty="0" smtClean="0"/>
              <a:t>、</a:t>
            </a:r>
            <a:r>
              <a:rPr lang="en-US" altLang="zh-TW" dirty="0" smtClean="0"/>
              <a:t>B</a:t>
            </a:r>
            <a:r>
              <a:rPr lang="zh-TW" altLang="en-US" dirty="0" smtClean="0"/>
              <a:t>、</a:t>
            </a:r>
            <a:r>
              <a:rPr lang="en-US" altLang="zh-TW" dirty="0" smtClean="0"/>
              <a:t>C </a:t>
            </a:r>
            <a:r>
              <a:rPr lang="zh-TW" altLang="en-US" dirty="0" smtClean="0"/>
              <a:t>個體可稱為</a:t>
            </a:r>
            <a:r>
              <a:rPr lang="zh-TW" altLang="en-US" dirty="0" smtClean="0">
                <a:solidFill>
                  <a:schemeClr val="accent1"/>
                </a:solidFill>
              </a:rPr>
              <a:t>節點 </a:t>
            </a:r>
            <a:r>
              <a:rPr lang="en-US" altLang="zh-TW" dirty="0" smtClean="0">
                <a:solidFill>
                  <a:schemeClr val="accent1"/>
                </a:solidFill>
              </a:rPr>
              <a:t>(Node)</a:t>
            </a:r>
            <a:r>
              <a:rPr lang="zh-TW" altLang="en-US" dirty="0" smtClean="0"/>
              <a:t>，彼此之間的連線則為 </a:t>
            </a:r>
            <a:r>
              <a:rPr lang="en-US" altLang="zh-TW" dirty="0" smtClean="0"/>
              <a:t>A</a:t>
            </a:r>
            <a:r>
              <a:rPr lang="zh-TW" altLang="en-US" dirty="0" smtClean="0"/>
              <a:t>、</a:t>
            </a:r>
            <a:r>
              <a:rPr lang="en-US" altLang="zh-TW" dirty="0" smtClean="0"/>
              <a:t>B</a:t>
            </a:r>
            <a:r>
              <a:rPr lang="zh-TW" altLang="en-US" dirty="0" smtClean="0"/>
              <a:t>、</a:t>
            </a:r>
            <a:r>
              <a:rPr lang="en-US" altLang="zh-TW" dirty="0" smtClean="0"/>
              <a:t>C </a:t>
            </a:r>
            <a:r>
              <a:rPr lang="zh-TW" altLang="en-US" dirty="0" smtClean="0"/>
              <a:t>之間的</a:t>
            </a:r>
            <a:r>
              <a:rPr lang="zh-TW" altLang="en-US" dirty="0" smtClean="0">
                <a:solidFill>
                  <a:schemeClr val="accent1"/>
                </a:solidFill>
              </a:rPr>
              <a:t>關聯 </a:t>
            </a:r>
            <a:r>
              <a:rPr lang="en-US" altLang="zh-TW" dirty="0" smtClean="0">
                <a:solidFill>
                  <a:schemeClr val="accent1"/>
                </a:solidFill>
              </a:rPr>
              <a:t>(Link)</a:t>
            </a:r>
          </a:p>
          <a:p>
            <a:pPr lvl="1"/>
            <a:r>
              <a:rPr lang="zh-TW" altLang="en-US" dirty="0" smtClean="0"/>
              <a:t>社會網絡是指連結人與人所形成的社會關係，通常受到團體中、人群之間的聯繫程度所影響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dirty="0" smtClean="0"/>
              <a:t>電子商務─應用與科技發展</a:t>
            </a:r>
            <a:endParaRPr lang="en-US" alt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13_</a:t>
            </a:r>
            <a:fld id="{DF49C1AB-E6DE-4E47-811A-A2F874E45F4E}" type="slidenum">
              <a:rPr lang="en-US" altLang="zh-TW" smtClean="0"/>
              <a:pPr/>
              <a:t>8</a:t>
            </a:fld>
            <a:endParaRPr lang="en-US" altLang="zh-TW" dirty="0"/>
          </a:p>
        </p:txBody>
      </p:sp>
      <p:pic>
        <p:nvPicPr>
          <p:cNvPr id="438274" name="Picture 2"/>
          <p:cNvPicPr>
            <a:picLocks noChangeAspect="1" noChangeArrowheads="1"/>
          </p:cNvPicPr>
          <p:nvPr/>
        </p:nvPicPr>
        <p:blipFill>
          <a:blip r:embed="rId2" cstate="print"/>
          <a:srcRect l="2367" t="3280"/>
          <a:stretch>
            <a:fillRect/>
          </a:stretch>
        </p:blipFill>
        <p:spPr bwMode="auto">
          <a:xfrm>
            <a:off x="6091881" y="667265"/>
            <a:ext cx="3052119" cy="23105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8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社會網絡的概念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dirty="0" smtClean="0"/>
              <a:t>(</a:t>
            </a:r>
            <a:r>
              <a:rPr lang="zh-TW" altLang="en-US" dirty="0" smtClean="0"/>
              <a:t>二</a:t>
            </a:r>
            <a:r>
              <a:rPr lang="en-US" altLang="zh-TW" dirty="0" smtClean="0"/>
              <a:t>) </a:t>
            </a:r>
            <a:r>
              <a:rPr lang="zh-TW" altLang="en-US" dirty="0" smtClean="0"/>
              <a:t>社會網絡的模式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無方向性連結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方向性連結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© </a:t>
            </a:r>
            <a:r>
              <a:rPr lang="zh-TW" altLang="en-US" smtClean="0"/>
              <a:t>滄海圖書</a:t>
            </a: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電子商務─應用與科技發展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smtClean="0"/>
              <a:t>13_</a:t>
            </a:r>
            <a:fld id="{DF49C1AB-E6DE-4E47-811A-A2F874E45F4E}" type="slidenum">
              <a:rPr lang="en-US" altLang="zh-TW" smtClean="0"/>
              <a:pPr/>
              <a:t>9</a:t>
            </a:fld>
            <a:endParaRPr lang="en-US" altLang="zh-TW" dirty="0"/>
          </a:p>
        </p:txBody>
      </p:sp>
      <p:pic>
        <p:nvPicPr>
          <p:cNvPr id="4403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3089" y="3416258"/>
            <a:ext cx="3446145" cy="2417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0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電子商務">
  <a:themeElements>
    <a:clrScheme name="437TGp_bizpeople_light_ani 1">
      <a:dk1>
        <a:srgbClr val="30311D"/>
      </a:dk1>
      <a:lt1>
        <a:srgbClr val="FFFFFF"/>
      </a:lt1>
      <a:dk2>
        <a:srgbClr val="003366"/>
      </a:dk2>
      <a:lt2>
        <a:srgbClr val="DDDDDD"/>
      </a:lt2>
      <a:accent1>
        <a:srgbClr val="7E52CC"/>
      </a:accent1>
      <a:accent2>
        <a:srgbClr val="4A9ACC"/>
      </a:accent2>
      <a:accent3>
        <a:srgbClr val="FFFFFF"/>
      </a:accent3>
      <a:accent4>
        <a:srgbClr val="272817"/>
      </a:accent4>
      <a:accent5>
        <a:srgbClr val="C0B3E2"/>
      </a:accent5>
      <a:accent6>
        <a:srgbClr val="428BB9"/>
      </a:accent6>
      <a:hlink>
        <a:srgbClr val="4582A7"/>
      </a:hlink>
      <a:folHlink>
        <a:srgbClr val="B2AF7A"/>
      </a:folHlink>
    </a:clrScheme>
    <a:fontScheme name="437TGp_bizpeople_light_a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8575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8575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37TGp_bizpeople_light_ani 1">
        <a:dk1>
          <a:srgbClr val="30311D"/>
        </a:dk1>
        <a:lt1>
          <a:srgbClr val="FFFFFF"/>
        </a:lt1>
        <a:dk2>
          <a:srgbClr val="003366"/>
        </a:dk2>
        <a:lt2>
          <a:srgbClr val="DDDDDD"/>
        </a:lt2>
        <a:accent1>
          <a:srgbClr val="7E52CC"/>
        </a:accent1>
        <a:accent2>
          <a:srgbClr val="4A9ACC"/>
        </a:accent2>
        <a:accent3>
          <a:srgbClr val="FFFFFF"/>
        </a:accent3>
        <a:accent4>
          <a:srgbClr val="272817"/>
        </a:accent4>
        <a:accent5>
          <a:srgbClr val="C0B3E2"/>
        </a:accent5>
        <a:accent6>
          <a:srgbClr val="428BB9"/>
        </a:accent6>
        <a:hlink>
          <a:srgbClr val="4582A7"/>
        </a:hlink>
        <a:folHlink>
          <a:srgbClr val="B2AF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37TGp_bizpeople_light_ani 2">
        <a:dk1>
          <a:srgbClr val="000000"/>
        </a:dk1>
        <a:lt1>
          <a:srgbClr val="FFFFFF"/>
        </a:lt1>
        <a:dk2>
          <a:srgbClr val="702424"/>
        </a:dk2>
        <a:lt2>
          <a:srgbClr val="C0C0C0"/>
        </a:lt2>
        <a:accent1>
          <a:srgbClr val="54BBBE"/>
        </a:accent1>
        <a:accent2>
          <a:srgbClr val="E49514"/>
        </a:accent2>
        <a:accent3>
          <a:srgbClr val="FFFFFF"/>
        </a:accent3>
        <a:accent4>
          <a:srgbClr val="000000"/>
        </a:accent4>
        <a:accent5>
          <a:srgbClr val="B3DADB"/>
        </a:accent5>
        <a:accent6>
          <a:srgbClr val="CF8711"/>
        </a:accent6>
        <a:hlink>
          <a:srgbClr val="6C9A42"/>
        </a:hlink>
        <a:folHlink>
          <a:srgbClr val="82ABB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37TGp_bizpeople_light_ani 3">
        <a:dk1>
          <a:srgbClr val="003366"/>
        </a:dk1>
        <a:lt1>
          <a:srgbClr val="FFFFFF"/>
        </a:lt1>
        <a:dk2>
          <a:srgbClr val="000000"/>
        </a:dk2>
        <a:lt2>
          <a:srgbClr val="DDDDDD"/>
        </a:lt2>
        <a:accent1>
          <a:srgbClr val="438ACB"/>
        </a:accent1>
        <a:accent2>
          <a:srgbClr val="32A287"/>
        </a:accent2>
        <a:accent3>
          <a:srgbClr val="FFFFFF"/>
        </a:accent3>
        <a:accent4>
          <a:srgbClr val="002A56"/>
        </a:accent4>
        <a:accent5>
          <a:srgbClr val="B0C4E2"/>
        </a:accent5>
        <a:accent6>
          <a:srgbClr val="2C927A"/>
        </a:accent6>
        <a:hlink>
          <a:srgbClr val="729943"/>
        </a:hlink>
        <a:folHlink>
          <a:srgbClr val="82B4B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電子商務</Template>
  <TotalTime>17</TotalTime>
  <Words>1116</Words>
  <Application>Microsoft Office PowerPoint</Application>
  <PresentationFormat>如螢幕大小 (4:3)</PresentationFormat>
  <Paragraphs>136</Paragraphs>
  <Slides>18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19" baseType="lpstr">
      <vt:lpstr>電子商務</vt:lpstr>
      <vt:lpstr>第 13 章</vt:lpstr>
      <vt:lpstr>社群行銷</vt:lpstr>
      <vt:lpstr>13.1 社群行銷的概念</vt:lpstr>
      <vt:lpstr>社群與媒體</vt:lpstr>
      <vt:lpstr>社群行銷的定義</vt:lpstr>
      <vt:lpstr>社群行銷的定義</vt:lpstr>
      <vt:lpstr>社群行銷的定義</vt:lpstr>
      <vt:lpstr>13.2 社會網絡的內涵</vt:lpstr>
      <vt:lpstr>社會網絡的概念</vt:lpstr>
      <vt:lpstr>社會網絡的概念</vt:lpstr>
      <vt:lpstr>社會網絡的概念</vt:lpstr>
      <vt:lpstr>社會網絡的傳遞</vt:lpstr>
      <vt:lpstr>13.3 社群行銷的應用</vt:lpstr>
      <vt:lpstr>社群行銷的趨勢</vt:lpstr>
      <vt:lpstr>社群行銷的趨勢</vt:lpstr>
      <vt:lpstr>社群行銷的未來</vt:lpstr>
      <vt:lpstr>社群行銷的未來</vt:lpstr>
      <vt:lpstr>投影片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 1 章</dc:title>
  <dc:creator>Fenny Lee</dc:creator>
  <cp:lastModifiedBy>Fenny Lee</cp:lastModifiedBy>
  <cp:revision>20</cp:revision>
  <dcterms:created xsi:type="dcterms:W3CDTF">2016-01-05T08:02:51Z</dcterms:created>
  <dcterms:modified xsi:type="dcterms:W3CDTF">2016-01-06T08:09:52Z</dcterms:modified>
</cp:coreProperties>
</file>