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434" r:id="rId2"/>
    <p:sldId id="450" r:id="rId3"/>
    <p:sldId id="451" r:id="rId4"/>
    <p:sldId id="452" r:id="rId5"/>
    <p:sldId id="453" r:id="rId6"/>
    <p:sldId id="454" r:id="rId7"/>
    <p:sldId id="455" r:id="rId8"/>
    <p:sldId id="456" r:id="rId9"/>
    <p:sldId id="457" r:id="rId10"/>
    <p:sldId id="458" r:id="rId11"/>
    <p:sldId id="459" r:id="rId12"/>
    <p:sldId id="460" r:id="rId13"/>
    <p:sldId id="461" r:id="rId14"/>
    <p:sldId id="276" r:id="rId15"/>
  </p:sldIdLst>
  <p:sldSz cx="9144000" cy="6858000" type="screen4x3"/>
  <p:notesSz cx="9723438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FFF"/>
    <a:srgbClr val="C0C0C0"/>
    <a:srgbClr val="2FBFFF"/>
    <a:srgbClr val="1C1C1C"/>
    <a:srgbClr val="969696"/>
    <a:srgbClr val="E36803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6" autoAdjust="0"/>
  </p:normalViewPr>
  <p:slideViewPr>
    <p:cSldViewPr snapToGrid="0">
      <p:cViewPr varScale="1">
        <p:scale>
          <a:sx n="77" d="100"/>
          <a:sy n="77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1686" y="-84"/>
      </p:cViewPr>
      <p:guideLst>
        <p:guide orient="horz" pos="2160"/>
        <p:guide pos="30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TW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0EA6FF6-6EB1-478D-80FA-9ADDB7A8036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TW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8013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3257550"/>
            <a:ext cx="778033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306B651-022E-4D34-BB63-DAC75A5A4F5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842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34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 dirty="0"/>
          </a:p>
        </p:txBody>
      </p:sp>
      <p:sp>
        <p:nvSpPr>
          <p:cNvPr id="436796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7" name="Rectangle 1597"/>
          <p:cNvSpPr>
            <a:spLocks noChangeArrowheads="1"/>
          </p:cNvSpPr>
          <p:nvPr/>
        </p:nvSpPr>
        <p:spPr bwMode="gray">
          <a:xfrm>
            <a:off x="7158038" y="127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2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3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4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5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2" name="Rectangle 1622"/>
          <p:cNvSpPr>
            <a:spLocks noChangeArrowheads="1"/>
          </p:cNvSpPr>
          <p:nvPr/>
        </p:nvSpPr>
        <p:spPr bwMode="gray">
          <a:xfrm>
            <a:off x="7339013" y="-4762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3" name="Rectangle 1623"/>
          <p:cNvSpPr>
            <a:spLocks noChangeArrowheads="1"/>
          </p:cNvSpPr>
          <p:nvPr/>
        </p:nvSpPr>
        <p:spPr bwMode="gray">
          <a:xfrm>
            <a:off x="8366125" y="-2222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4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3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4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5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948690"/>
            <a:ext cx="5105400" cy="1470025"/>
          </a:xfrm>
        </p:spPr>
        <p:txBody>
          <a:bodyPr/>
          <a:lstStyle>
            <a:lvl1pPr algn="l">
              <a:defRPr sz="4400">
                <a:ln>
                  <a:solidFill>
                    <a:schemeClr val="bg2"/>
                  </a:solidFill>
                </a:ln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 dirty="0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434590"/>
            <a:ext cx="5151438" cy="1463040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4000" b="1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en-US" altLang="zh-TW" dirty="0"/>
          </a:p>
        </p:txBody>
      </p:sp>
      <p:sp>
        <p:nvSpPr>
          <p:cNvPr id="436850" name="Rectangle 165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436849" name="Rectangle 1649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436851" name="Rectangle 165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fld id="{EBC57EFC-6A88-4EB0-8C73-06B4B0608966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23" name="圖片 22" descr="封面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9491" y="834390"/>
            <a:ext cx="2084832" cy="280720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5" name="圖片 24" descr="logo-白字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87742" y="6271261"/>
            <a:ext cx="1440000" cy="496551"/>
          </a:xfrm>
          <a:prstGeom prst="rect">
            <a:avLst/>
          </a:prstGeom>
        </p:spPr>
      </p:pic>
      <p:grpSp>
        <p:nvGrpSpPr>
          <p:cNvPr id="28" name="Group 50"/>
          <p:cNvGrpSpPr>
            <a:grpSpLocks/>
          </p:cNvGrpSpPr>
          <p:nvPr userDrawn="1"/>
        </p:nvGrpSpPr>
        <p:grpSpPr bwMode="auto">
          <a:xfrm>
            <a:off x="5505768" y="5091430"/>
            <a:ext cx="669925" cy="654050"/>
            <a:chOff x="4027" y="3016"/>
            <a:chExt cx="515" cy="505"/>
          </a:xfrm>
        </p:grpSpPr>
        <p:sp>
          <p:nvSpPr>
            <p:cNvPr id="29" name="Oval 51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431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30" name="Picture 52" descr="sphere_highligh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</p:spPr>
        </p:pic>
      </p:grpSp>
      <p:grpSp>
        <p:nvGrpSpPr>
          <p:cNvPr id="31" name="Group 53"/>
          <p:cNvGrpSpPr>
            <a:grpSpLocks/>
          </p:cNvGrpSpPr>
          <p:nvPr userDrawn="1"/>
        </p:nvGrpSpPr>
        <p:grpSpPr bwMode="auto">
          <a:xfrm>
            <a:off x="7216458" y="4720590"/>
            <a:ext cx="349250" cy="339725"/>
            <a:chOff x="4027" y="3016"/>
            <a:chExt cx="515" cy="505"/>
          </a:xfrm>
        </p:grpSpPr>
        <p:sp>
          <p:nvSpPr>
            <p:cNvPr id="32" name="Oval 54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33" name="Picture 55" descr="sphere_highligh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</p:spPr>
        </p:pic>
      </p:grpSp>
      <p:pic>
        <p:nvPicPr>
          <p:cNvPr id="35" name="Picture 16" descr="161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51736" y="4022038"/>
            <a:ext cx="1440000" cy="144000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</p:pic>
      <p:sp>
        <p:nvSpPr>
          <p:cNvPr id="36" name="文字方塊 35"/>
          <p:cNvSpPr txBox="1"/>
          <p:nvPr userDrawn="1"/>
        </p:nvSpPr>
        <p:spPr>
          <a:xfrm>
            <a:off x="2686606" y="6348339"/>
            <a:ext cx="5955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標楷體" pitchFamily="65" charset="-120"/>
                <a:ea typeface="標楷體" pitchFamily="65" charset="-120"/>
              </a:rPr>
              <a:t>本內容僅供授課使用，禁止提供網路下載、重製或翻印。</a:t>
            </a:r>
            <a:endParaRPr lang="zh-TW" altLang="en-US" b="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3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3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6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6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6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6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6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6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6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6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6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6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1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4368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4367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3" dur="500" fill="hold"/>
                                        <p:tgtEl>
                                          <p:spTgt spid="4367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4367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77" dur="500" fill="hold"/>
                                        <p:tgtEl>
                                          <p:spTgt spid="4367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79" dur="500" fill="hold"/>
                                        <p:tgtEl>
                                          <p:spTgt spid="4367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81" dur="500" fill="hold"/>
                                        <p:tgtEl>
                                          <p:spTgt spid="4367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4368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85" dur="500" fill="hold"/>
                                        <p:tgtEl>
                                          <p:spTgt spid="4368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87" dur="500" fill="hold"/>
                                        <p:tgtEl>
                                          <p:spTgt spid="4368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900"/>
                            </p:stCondLst>
                            <p:childTnLst>
                              <p:par>
                                <p:cTn id="8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4368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4368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94" dur="500" fill="hold"/>
                                        <p:tgtEl>
                                          <p:spTgt spid="4368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96" dur="500" fill="hold"/>
                                        <p:tgtEl>
                                          <p:spTgt spid="4368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3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275 0.30185 C 0.20174 0.29514 0.11546 0.25695 0.0783 0.20648 C 0.04115 0.15602 0.01632 0.04283 5E-6 -2.59259E-6 " pathEditMode="relative" rAng="0" ptsTypes="faf">
                                      <p:cBhvr>
                                        <p:cTn id="103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-151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22378 0.21991 C 0.18333 0.21597 0.14305 0.21204 0.11007 0.18657 C 0.07708 0.16111 0.04479 0.09768 0.02639 0.06666 C 0.00798 0.03565 0.00399 0.01782 1.38889E-6 1.85185E-6 " pathEditMode="relative" rAng="0" ptsTypes="aaaA">
                                      <p:cBhvr>
                                        <p:cTn id="107" dur="2000" fill="hold"/>
                                        <p:tgtEl>
                                          <p:spTgt spid="43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-11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7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0.0559 -0.10479 C 0.0559 -0.10456 0.05156 -0.05136 0.0401 -0.02661 C 0.02864 -0.00185 -0.00226 0.00462 -0.0184 -0.00579 " pathEditMode="relative" rAng="0" ptsTypes="fsf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55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7" presetClass="path" presetSubtype="0" accel="50000" decel="5000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Motion origin="layout" path="M 0.14236 -0.15476 C 0.14236 -0.15452 0.12535 -0.04603 0.10382 -0.01758 C 0.08229 0.01087 0.00382 0.02244 -0.0342 0.01874 " pathEditMode="relative" rAng="0" ptsTypes="fsf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7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200"/>
                            </p:stCondLst>
                            <p:childTnLst>
                              <p:par>
                                <p:cTn id="1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842" grpId="0" animBg="1"/>
      <p:bldP spid="436842" grpId="1" animBg="1"/>
      <p:bldP spid="436834" grpId="0" animBg="1"/>
      <p:bldP spid="436834" grpId="1" animBg="1"/>
      <p:bldP spid="436796" grpId="0" animBg="1"/>
      <p:bldP spid="436796" grpId="1" animBg="1"/>
      <p:bldP spid="436797" grpId="0" animBg="1"/>
      <p:bldP spid="436797" grpId="1" animBg="1"/>
      <p:bldP spid="436792" grpId="0" animBg="1"/>
      <p:bldP spid="436792" grpId="1" animBg="1"/>
      <p:bldP spid="436793" grpId="0" animBg="1"/>
      <p:bldP spid="436793" grpId="1" animBg="1"/>
      <p:bldP spid="436794" grpId="0" animBg="1"/>
      <p:bldP spid="436794" grpId="1" animBg="1"/>
      <p:bldP spid="436795" grpId="0" animBg="1"/>
      <p:bldP spid="436795" grpId="1" animBg="1"/>
      <p:bldP spid="436822" grpId="0" animBg="1"/>
      <p:bldP spid="436822" grpId="1" animBg="1"/>
      <p:bldP spid="436823" grpId="0" animBg="1"/>
      <p:bldP spid="436823" grpId="1" animBg="1"/>
      <p:bldP spid="436824" grpId="0" animBg="1"/>
      <p:bldP spid="436824" grpId="1" animBg="1"/>
      <p:bldP spid="436843" grpId="0" animBg="1"/>
      <p:bldP spid="436843" grpId="1" animBg="1"/>
      <p:bldP spid="436844" grpId="0" animBg="1"/>
      <p:bldP spid="436844" grpId="1" animBg="1"/>
      <p:bldP spid="436845" grpId="0" animBg="1"/>
      <p:bldP spid="436845" grpId="1" animBg="1"/>
      <p:bldP spid="436847" grpId="0"/>
      <p:bldP spid="436847" grpId="1"/>
      <p:bldP spid="43684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68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36848" grpId="1" build="p">
        <p:tmplLst>
          <p:tmpl lvl="1">
            <p:tnLst>
              <p:par>
                <p:cTn presetID="0" presetClass="path" presetSubtype="0" accel="50000" decel="50000" fill="hold" nodeType="withEffect">
                  <p:stCondLst>
                    <p:cond delay="0"/>
                  </p:stCondLst>
                  <p:iterate type="lt">
                    <p:tmPct val="0"/>
                  </p:iterate>
                  <p:childTnLst>
                    <p:animMotion origin="layout" path="M 0.22378 0.21991 C 0.18333 0.21597 0.14305 0.21204 0.11007 0.18657 C 0.07708 0.16111 0.04479 0.09768 0.02639 0.06666 C 0.00798 0.03565 0.00399 0.01782 1.38889E-6 1.85185E-6 " pathEditMode="relative" rAng="0" ptsTypes="aaaA">
                      <p:cBhvr>
                        <p:cTn dur="2000" fill="hold"/>
                        <p:tgtEl>
                          <p:spTgt spid="43684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2" y="-110"/>
                    </p:animMotion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590F2-EECA-41E1-AECF-018BDB22DB1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02720-BAE4-4542-8A30-BB4E74D4D87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r>
              <a:rPr lang="zh-TW" altLang="en-US" smtClean="0"/>
              <a:t>按一下圖示以新增圖表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7913" y="661670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838825" y="6616700"/>
            <a:ext cx="2895600" cy="2413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187825" y="6616700"/>
            <a:ext cx="661988" cy="241300"/>
          </a:xfrm>
        </p:spPr>
        <p:txBody>
          <a:bodyPr/>
          <a:lstStyle>
            <a:lvl1pPr>
              <a:defRPr/>
            </a:lvl1pPr>
          </a:lstStyle>
          <a:p>
            <a:fld id="{2A549573-19B2-423B-96D2-97C5D20BA7C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17_</a:t>
            </a:r>
            <a:fld id="{DF49C1AB-E6DE-4E47-811A-A2F874E45F4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6D760-3560-421B-A86D-C1B8ABD0923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858DB-B1AC-4DFD-95CB-245607A2188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B68DF-E3A0-44D4-B843-0978746220F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155A3-4E5D-44B5-A480-511EBADB02E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8B9B7-28BD-42B9-830E-1D1803E3B70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E0C04-2AB8-472B-BF14-61F2ED0AF63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DBAFC-90BF-4DB4-8CA0-146D4813124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  <a:endParaRPr lang="en-US" altLang="zh-TW" dirty="0" smtClean="0"/>
          </a:p>
        </p:txBody>
      </p:sp>
      <p:sp>
        <p:nvSpPr>
          <p:cNvPr id="150989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55955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a typeface="新細明體" charset="-120"/>
              </a:defRPr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 dirty="0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2855" y="6559550"/>
            <a:ext cx="21600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新細明體" charset="-120"/>
              </a:defRPr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 dirty="0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6805" y="655955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新細明體" charset="-120"/>
              </a:defRPr>
            </a:lvl1pPr>
          </a:lstStyle>
          <a:p>
            <a:r>
              <a:rPr lang="en-US" altLang="zh-TW" dirty="0" smtClean="0"/>
              <a:t>17_</a:t>
            </a:r>
            <a:fld id="{45A599AE-8D9A-4E11-A793-11EBA60B032A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pic>
        <p:nvPicPr>
          <p:cNvPr id="16" name="Picture 16" descr="16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3525" y="225425"/>
            <a:ext cx="720000" cy="720000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</p:pic>
      <p:pic>
        <p:nvPicPr>
          <p:cNvPr id="18" name="Picture 17" descr="23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8259966" y="6093990"/>
            <a:ext cx="781164" cy="6840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  <p:bldP spid="150989" grpId="0" build="p">
        <p:tmplLst>
          <p:tmpl lvl="1">
            <p:tnLst>
              <p:par>
                <p:cTn presetID="17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chemeClr val="tx2"/>
          </a:solidFill>
          <a:latin typeface="Comic Sans MS" pitchFamily="66" charset="0"/>
          <a:ea typeface="微軟正黑體" pitchFamily="34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ts val="600"/>
        </a:spcAft>
        <a:buSzPct val="85000"/>
        <a:buFontTx/>
        <a:buBlip>
          <a:blip r:embed="rId16"/>
        </a:buBlip>
        <a:defRPr sz="3200" b="1" baseline="0">
          <a:solidFill>
            <a:schemeClr val="tx1"/>
          </a:solidFill>
          <a:latin typeface="Comic Sans MS" pitchFamily="66" charset="0"/>
          <a:ea typeface="微軟正黑體" pitchFamily="34" charset="-120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ts val="600"/>
        </a:spcAft>
        <a:buClr>
          <a:schemeClr val="hlink"/>
        </a:buClr>
        <a:buSzPct val="105000"/>
        <a:buChar char="•"/>
        <a:defRPr sz="28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2pPr>
      <a:lvl3pPr marL="1143000" indent="-228600" algn="l" rtl="0" eaLnBrk="1" fontAlgn="base" hangingPunct="1">
        <a:spcBef>
          <a:spcPts val="600"/>
        </a:spcBef>
        <a:spcAft>
          <a:spcPts val="600"/>
        </a:spcAft>
        <a:buClr>
          <a:schemeClr val="folHlink"/>
        </a:buClr>
        <a:buChar char="•"/>
        <a:defRPr sz="24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3pPr>
      <a:lvl4pPr marL="1600200" indent="-228600" algn="l" rtl="0" eaLnBrk="1" fontAlgn="base" hangingPunct="1">
        <a:spcBef>
          <a:spcPts val="600"/>
        </a:spcBef>
        <a:spcAft>
          <a:spcPts val="600"/>
        </a:spcAft>
        <a:buClr>
          <a:schemeClr val="tx2"/>
        </a:buClr>
        <a:buSzPct val="85000"/>
        <a:buChar char="•"/>
        <a:defRPr sz="20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4pPr>
      <a:lvl5pPr marL="2057400" indent="-228600" algn="l" rtl="0" eaLnBrk="1" fontAlgn="base" hangingPunct="1">
        <a:spcBef>
          <a:spcPts val="600"/>
        </a:spcBef>
        <a:spcAft>
          <a:spcPts val="600"/>
        </a:spcAft>
        <a:buClr>
          <a:schemeClr val="accent1"/>
        </a:buClr>
        <a:buSzPct val="85000"/>
        <a:buChar char="•"/>
        <a:defRPr sz="20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副標題 19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zh-TW" altLang="en-US" dirty="0" smtClean="0"/>
              <a:t>個人商務的應用</a:t>
            </a:r>
            <a:endParaRPr lang="zh-TW" altLang="en-US" dirty="0"/>
          </a:p>
        </p:txBody>
      </p:sp>
      <p:sp>
        <p:nvSpPr>
          <p:cNvPr id="21" name="標題 20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zh-TW" altLang="en-US" dirty="0" smtClean="0"/>
              <a:t>第 </a:t>
            </a:r>
            <a:r>
              <a:rPr lang="en-US" altLang="zh-TW" dirty="0" smtClean="0"/>
              <a:t>17</a:t>
            </a:r>
            <a:r>
              <a:rPr lang="zh-TW" altLang="en-US" dirty="0" smtClean="0"/>
              <a:t> </a:t>
            </a:r>
            <a:r>
              <a:rPr lang="zh-TW" altLang="en-US" dirty="0" smtClean="0"/>
              <a:t>章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個人商務應用的實例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個人網誌</a:t>
            </a:r>
            <a:endParaRPr lang="en-US" altLang="zh-TW" dirty="0" smtClean="0"/>
          </a:p>
          <a:p>
            <a:pPr lvl="1"/>
            <a:r>
              <a:rPr lang="en-US" altLang="zh-TW" b="1" dirty="0" err="1" smtClean="0"/>
              <a:t>Facebook</a:t>
            </a:r>
            <a:endParaRPr lang="en-US" altLang="zh-TW" b="1" dirty="0" smtClean="0"/>
          </a:p>
          <a:p>
            <a:pPr lvl="2"/>
            <a:r>
              <a:rPr lang="zh-TW" altLang="en-US" dirty="0" smtClean="0"/>
              <a:t>其核心在於成為意見領袖 </a:t>
            </a:r>
            <a:r>
              <a:rPr lang="en-US" altLang="zh-TW" dirty="0" smtClean="0"/>
              <a:t>(Opinion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Leader)</a:t>
            </a:r>
            <a:r>
              <a:rPr lang="zh-TW" altLang="en-US" dirty="0" smtClean="0"/>
              <a:t>，也就是朋友間的樞紐 </a:t>
            </a:r>
            <a:r>
              <a:rPr lang="en-US" altLang="zh-TW" dirty="0" smtClean="0"/>
              <a:t>(Hub)</a:t>
            </a:r>
            <a:r>
              <a:rPr lang="zh-TW" altLang="en-US" dirty="0" smtClean="0"/>
              <a:t>，讓朋友願意跟隨自己，通常須具有下列四項特質：</a:t>
            </a:r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專業力</a:t>
            </a:r>
            <a:endParaRPr lang="en-US" altLang="zh-TW" dirty="0" smtClean="0"/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分享力</a:t>
            </a:r>
            <a:endParaRPr lang="en-US" altLang="zh-TW" dirty="0" smtClean="0"/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快樂力</a:t>
            </a:r>
            <a:endParaRPr lang="en-US" altLang="zh-TW" dirty="0" smtClean="0"/>
          </a:p>
          <a:p>
            <a:pPr marL="1371600" lvl="2" indent="-457200">
              <a:buFont typeface="+mj-lt"/>
              <a:buAutoNum type="arabicPeriod"/>
            </a:pPr>
            <a:r>
              <a:rPr lang="zh-TW" altLang="en-US" dirty="0" smtClean="0"/>
              <a:t>個人魅力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10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個人商務應用的實例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b="1" dirty="0" smtClean="0"/>
              <a:t>LINE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11</a:t>
            </a:fld>
            <a:endParaRPr lang="en-US" altLang="zh-TW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9241" y="1739420"/>
            <a:ext cx="7113373" cy="463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個人商務應用的實例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12</a:t>
            </a:fld>
            <a:endParaRPr lang="en-US" altLang="zh-TW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b="1" dirty="0" err="1" smtClean="0"/>
              <a:t>WeChat</a:t>
            </a:r>
            <a:endParaRPr lang="en-US" altLang="zh-TW" b="1" dirty="0" smtClean="0"/>
          </a:p>
          <a:p>
            <a:pPr lvl="2"/>
            <a:r>
              <a:rPr lang="zh-TW" altLang="en-US" dirty="0" smtClean="0"/>
              <a:t>微信可以讓</a:t>
            </a:r>
            <a:r>
              <a:rPr lang="zh-TW" altLang="en-US" dirty="0" smtClean="0"/>
              <a:t>使</a:t>
            </a:r>
            <a:r>
              <a:rPr lang="zh-TW" altLang="en-US" dirty="0" smtClean="0"/>
              <a:t>用者透過軟體來分享文字、圖片等，並支援群組聊天、廣播與視訊對講</a:t>
            </a:r>
            <a:r>
              <a:rPr lang="zh-TW" altLang="en-US" dirty="0" smtClean="0"/>
              <a:t>功能等</a:t>
            </a:r>
            <a:r>
              <a:rPr lang="zh-TW" altLang="en-US" dirty="0" smtClean="0"/>
              <a:t>，目前已經拓展到網路購物、消費等</a:t>
            </a:r>
            <a:r>
              <a:rPr lang="zh-TW" altLang="en-US" dirty="0" smtClean="0"/>
              <a:t>服務</a:t>
            </a:r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1"/>
            <a:r>
              <a:rPr lang="en-US" altLang="zh-TW" b="1" dirty="0" err="1" smtClean="0"/>
              <a:t>Pinterest</a:t>
            </a:r>
            <a:endParaRPr lang="en-US" altLang="zh-TW" b="1" dirty="0" smtClean="0"/>
          </a:p>
          <a:p>
            <a:pPr lvl="2"/>
            <a:r>
              <a:rPr lang="zh-TW" altLang="en-US" dirty="0" smtClean="0"/>
              <a:t>提供</a:t>
            </a:r>
            <a:r>
              <a:rPr lang="zh-TW" altLang="en-US" dirty="0" smtClean="0"/>
              <a:t>使用者分享圖片的社群</a:t>
            </a:r>
            <a:r>
              <a:rPr lang="zh-TW" altLang="en-US" dirty="0" smtClean="0"/>
              <a:t>網站</a:t>
            </a:r>
            <a:r>
              <a:rPr lang="zh-TW" altLang="en-US" dirty="0" smtClean="0"/>
              <a:t>，使用時可依照主題來上傳與釘 </a:t>
            </a:r>
            <a:r>
              <a:rPr lang="en-US" altLang="zh-TW" dirty="0" smtClean="0"/>
              <a:t>(Pin) </a:t>
            </a:r>
            <a:r>
              <a:rPr lang="zh-TW" altLang="en-US" dirty="0" smtClean="0"/>
              <a:t>圖片到自己的線上相片</a:t>
            </a:r>
            <a:r>
              <a:rPr lang="zh-TW" altLang="en-US" dirty="0" smtClean="0"/>
              <a:t>簿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個人商務應用的實例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b="1" dirty="0" err="1" smtClean="0"/>
              <a:t>Instagram</a:t>
            </a:r>
            <a:endParaRPr lang="en-US" altLang="zh-TW" b="1" dirty="0" smtClean="0"/>
          </a:p>
          <a:p>
            <a:pPr lvl="2"/>
            <a:r>
              <a:rPr lang="zh-TW" altLang="en-US" dirty="0" smtClean="0"/>
              <a:t>提供使用者透過智慧型手機拍照後，再添加不同的濾鏡效果，進而上傳到免費分享圖片與短影片的社交</a:t>
            </a:r>
            <a:r>
              <a:rPr lang="zh-TW" altLang="en-US" dirty="0" smtClean="0"/>
              <a:t>平台</a:t>
            </a:r>
            <a:endParaRPr lang="en-US" altLang="zh-TW" dirty="0" smtClean="0"/>
          </a:p>
          <a:p>
            <a:pPr lvl="2"/>
            <a:endParaRPr lang="zh-TW" altLang="en-US" dirty="0" smtClean="0"/>
          </a:p>
          <a:p>
            <a:pPr lvl="1"/>
            <a:r>
              <a:rPr lang="en-US" altLang="zh-TW" b="1" dirty="0" smtClean="0"/>
              <a:t>LinkedIn</a:t>
            </a:r>
          </a:p>
          <a:p>
            <a:pPr lvl="2"/>
            <a:r>
              <a:rPr lang="zh-TW" altLang="en-US" dirty="0" smtClean="0"/>
              <a:t>是以商業為導向的個人社交網路服務平台，</a:t>
            </a:r>
            <a:r>
              <a:rPr lang="zh-TW" altLang="en-US" dirty="0" smtClean="0"/>
              <a:t>使用者</a:t>
            </a:r>
            <a:r>
              <a:rPr lang="zh-TW" altLang="en-US" dirty="0" smtClean="0"/>
              <a:t>可透過此平台來和其他使用者互動，以建立商業人脈 </a:t>
            </a:r>
            <a:r>
              <a:rPr lang="en-US" altLang="zh-TW" dirty="0" smtClean="0"/>
              <a:t>(</a:t>
            </a:r>
            <a:r>
              <a:rPr lang="en-US" altLang="zh-TW" smtClean="0"/>
              <a:t>Connections</a:t>
            </a:r>
            <a:r>
              <a:rPr lang="en-US" altLang="zh-TW" smtClean="0"/>
              <a:t>)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13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1" name="WordArt 491"/>
          <p:cNvSpPr>
            <a:spLocks noChangeArrowheads="1" noChangeShapeType="1" noTextEdit="1"/>
          </p:cNvSpPr>
          <p:nvPr/>
        </p:nvSpPr>
        <p:spPr bwMode="gray">
          <a:xfrm>
            <a:off x="3556000" y="1739900"/>
            <a:ext cx="5222875" cy="74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25"/>
              </a:avLst>
            </a:prstTxWarp>
          </a:bodyPr>
          <a:lstStyle/>
          <a:p>
            <a:r>
              <a:rPr lang="en-US" altLang="zh-TW" sz="3600" kern="1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prstShdw prst="shdw13" dist="53882" dir="2700000">
                    <a:srgbClr val="000000">
                      <a:alpha val="50000"/>
                    </a:srgbClr>
                  </a:prstShdw>
                </a:effectLst>
                <a:latin typeface="Arial"/>
                <a:cs typeface="Arial"/>
              </a:rPr>
              <a:t>Thank You!</a:t>
            </a:r>
            <a:endParaRPr lang="zh-TW" altLang="en-US" sz="3600" kern="10">
              <a:ln w="2540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effectLst>
                <a:prstShdw prst="shdw13" dist="53882" dir="2700000">
                  <a:srgbClr val="000000">
                    <a:alpha val="50000"/>
                  </a:srgbClr>
                </a:prst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個人商務的應用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1333500" y="1132683"/>
            <a:ext cx="6880225" cy="5292830"/>
            <a:chOff x="1333500" y="1132683"/>
            <a:chExt cx="6880225" cy="5292830"/>
          </a:xfrm>
        </p:grpSpPr>
        <p:sp>
          <p:nvSpPr>
            <p:cNvPr id="7" name="AutoShape 74"/>
            <p:cNvSpPr>
              <a:spLocks noChangeArrowheads="1"/>
            </p:cNvSpPr>
            <p:nvPr/>
          </p:nvSpPr>
          <p:spPr bwMode="gray">
            <a:xfrm>
              <a:off x="1333500" y="1970882"/>
              <a:ext cx="3352800" cy="4454631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8" name="Group 75"/>
            <p:cNvGrpSpPr>
              <a:grpSpLocks/>
            </p:cNvGrpSpPr>
            <p:nvPr/>
          </p:nvGrpSpPr>
          <p:grpSpPr bwMode="auto">
            <a:xfrm>
              <a:off x="3924300" y="1132683"/>
              <a:ext cx="790575" cy="1976438"/>
              <a:chOff x="2304" y="1344"/>
              <a:chExt cx="498" cy="1245"/>
            </a:xfrm>
          </p:grpSpPr>
          <p:sp>
            <p:nvSpPr>
              <p:cNvPr id="15" name="Freeform 76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" name="Freeform 77"/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9" name="Text Box 78"/>
            <p:cNvSpPr txBox="1">
              <a:spLocks noChangeArrowheads="1"/>
            </p:cNvSpPr>
            <p:nvPr/>
          </p:nvSpPr>
          <p:spPr bwMode="gray">
            <a:xfrm>
              <a:off x="1562099" y="2088289"/>
              <a:ext cx="2836905" cy="230832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0" hangingPunct="0">
                <a:lnSpc>
                  <a:spcPct val="150000"/>
                </a:lnSpc>
              </a:pPr>
              <a:r>
                <a:rPr lang="zh-TW" altLang="en-US" sz="240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學習架構</a:t>
              </a:r>
              <a:endParaRPr lang="en-US" altLang="zh-TW" sz="240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個人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商務應用的發展</a:t>
              </a: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自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媒體的概念</a:t>
              </a: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個人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商務應用的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實例</a:t>
              </a:r>
              <a:endParaRPr lang="en-US" altLang="zh-TW" b="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結論</a:t>
              </a:r>
              <a:endParaRPr lang="en-US" altLang="zh-TW" sz="1600" b="0" dirty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</p:txBody>
        </p:sp>
        <p:sp>
          <p:nvSpPr>
            <p:cNvPr id="10" name="AutoShape 80"/>
            <p:cNvSpPr>
              <a:spLocks noChangeArrowheads="1"/>
            </p:cNvSpPr>
            <p:nvPr/>
          </p:nvSpPr>
          <p:spPr bwMode="gray">
            <a:xfrm>
              <a:off x="4860925" y="1970882"/>
              <a:ext cx="3352800" cy="4454631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D8F4BE">
                    <a:gamma/>
                    <a:tint val="0"/>
                    <a:invGamma/>
                  </a:srgbClr>
                </a:gs>
                <a:gs pos="100000">
                  <a:srgbClr val="D8F4BE"/>
                </a:gs>
              </a:gsLst>
              <a:lin ang="2700000" scaled="1"/>
            </a:gradFill>
            <a:ln w="50800">
              <a:solidFill>
                <a:srgbClr val="44988C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" name="Text Box 81"/>
            <p:cNvSpPr txBox="1">
              <a:spLocks noChangeArrowheads="1"/>
            </p:cNvSpPr>
            <p:nvPr/>
          </p:nvSpPr>
          <p:spPr bwMode="gray">
            <a:xfrm>
              <a:off x="5600700" y="2075913"/>
              <a:ext cx="2590800" cy="3185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lnSpc>
                  <a:spcPct val="150000"/>
                </a:lnSpc>
              </a:pPr>
              <a:r>
                <a:rPr lang="zh-TW" altLang="en-US" sz="240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學習重點</a:t>
              </a:r>
              <a:endParaRPr lang="en-US" altLang="zh-TW" sz="240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1.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個人商務應用的發展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2.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自媒體的概念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3.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個人商家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4.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群眾募資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5.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個人影音頻道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6.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個人網誌</a:t>
              </a:r>
              <a:endParaRPr lang="zh-TW" altLang="en-US" sz="2000" b="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</p:txBody>
        </p:sp>
        <p:grpSp>
          <p:nvGrpSpPr>
            <p:cNvPr id="12" name="Group 82"/>
            <p:cNvGrpSpPr>
              <a:grpSpLocks/>
            </p:cNvGrpSpPr>
            <p:nvPr/>
          </p:nvGrpSpPr>
          <p:grpSpPr bwMode="auto">
            <a:xfrm>
              <a:off x="4838700" y="1132683"/>
              <a:ext cx="790575" cy="1976438"/>
              <a:chOff x="2880" y="1344"/>
              <a:chExt cx="498" cy="1245"/>
            </a:xfrm>
          </p:grpSpPr>
          <p:sp>
            <p:nvSpPr>
              <p:cNvPr id="13" name="Freeform 83"/>
              <p:cNvSpPr>
                <a:spLocks/>
              </p:cNvSpPr>
              <p:nvPr/>
            </p:nvSpPr>
            <p:spPr bwMode="gray">
              <a:xfrm>
                <a:off x="3001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44988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" name="Freeform 84"/>
              <p:cNvSpPr>
                <a:spLocks/>
              </p:cNvSpPr>
              <p:nvPr/>
            </p:nvSpPr>
            <p:spPr bwMode="gray">
              <a:xfrm>
                <a:off x="2880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44988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2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17.1</a:t>
            </a:r>
            <a:r>
              <a:rPr lang="zh-TW" altLang="en-US" dirty="0" smtClean="0"/>
              <a:t> 個人</a:t>
            </a:r>
            <a:r>
              <a:rPr lang="zh-TW" altLang="en-US" dirty="0" smtClean="0"/>
              <a:t>商務應用的發展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只要有創新的想法，就能透過網路上的社群網站、群眾募</a:t>
            </a:r>
            <a:r>
              <a:rPr lang="zh-TW" altLang="en-US" dirty="0" smtClean="0"/>
              <a:t>資平台</a:t>
            </a:r>
            <a:r>
              <a:rPr lang="zh-TW" altLang="en-US" dirty="0" smtClean="0"/>
              <a:t>等進行分享，有機會使想法成真，讓自己成為品牌，創造出個人</a:t>
            </a:r>
            <a:r>
              <a:rPr lang="zh-TW" altLang="en-US" dirty="0" smtClean="0"/>
              <a:t>電子商務</a:t>
            </a:r>
            <a:r>
              <a:rPr lang="zh-TW" altLang="en-US" dirty="0" smtClean="0"/>
              <a:t>的營運模式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3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17.2</a:t>
            </a:r>
            <a:r>
              <a:rPr lang="zh-TW" altLang="en-US" dirty="0" smtClean="0"/>
              <a:t> 自</a:t>
            </a:r>
            <a:r>
              <a:rPr lang="zh-TW" altLang="en-US" dirty="0" smtClean="0"/>
              <a:t>媒體的概念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1"/>
                </a:solidFill>
              </a:rPr>
              <a:t>自媒體 </a:t>
            </a:r>
            <a:r>
              <a:rPr lang="en-US" altLang="zh-TW" dirty="0" smtClean="0">
                <a:solidFill>
                  <a:schemeClr val="accent1"/>
                </a:solidFill>
              </a:rPr>
              <a:t>(</a:t>
            </a:r>
            <a:r>
              <a:rPr lang="en-US" altLang="zh-TW" dirty="0" smtClean="0">
                <a:solidFill>
                  <a:schemeClr val="accent1"/>
                </a:solidFill>
              </a:rPr>
              <a:t>We</a:t>
            </a:r>
            <a:r>
              <a:rPr lang="zh-TW" altLang="en-US" dirty="0" smtClean="0">
                <a:solidFill>
                  <a:schemeClr val="accent1"/>
                </a:solidFill>
              </a:rPr>
              <a:t> </a:t>
            </a:r>
            <a:r>
              <a:rPr lang="en-US" altLang="zh-TW" dirty="0" smtClean="0">
                <a:solidFill>
                  <a:schemeClr val="accent1"/>
                </a:solidFill>
              </a:rPr>
              <a:t>Media</a:t>
            </a:r>
            <a:r>
              <a:rPr lang="en-US" altLang="zh-TW" dirty="0" smtClean="0">
                <a:solidFill>
                  <a:schemeClr val="accent1"/>
                </a:solidFill>
              </a:rPr>
              <a:t>) </a:t>
            </a:r>
            <a:r>
              <a:rPr lang="zh-TW" altLang="en-US" dirty="0" smtClean="0"/>
              <a:t>開始</a:t>
            </a:r>
            <a:r>
              <a:rPr lang="zh-TW" altLang="en-US" dirty="0" smtClean="0"/>
              <a:t>受到</a:t>
            </a:r>
            <a:r>
              <a:rPr lang="zh-TW" altLang="en-US" dirty="0" smtClean="0"/>
              <a:t>注意</a:t>
            </a:r>
            <a:endParaRPr lang="en-US" altLang="zh-TW" dirty="0" smtClean="0"/>
          </a:p>
          <a:p>
            <a:r>
              <a:rPr lang="zh-TW" altLang="en-US" dirty="0" smtClean="0"/>
              <a:t>自媒體的影響非常大，民眾現在到餐廳吃飯，第一件事不是看菜單</a:t>
            </a:r>
            <a:r>
              <a:rPr lang="zh-TW" altLang="en-US" dirty="0" smtClean="0"/>
              <a:t>，而是</a:t>
            </a:r>
            <a:r>
              <a:rPr lang="zh-TW" altLang="en-US" dirty="0" smtClean="0"/>
              <a:t>拍照、上傳分享，接著找尋其他網友對於餐廳的建議來</a:t>
            </a:r>
            <a:r>
              <a:rPr lang="zh-TW" altLang="en-US" dirty="0" smtClean="0"/>
              <a:t>點菜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4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自媒體的概念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對於網路使用者來說，自媒體更提供一個成名的機會</a:t>
            </a:r>
            <a:endParaRPr lang="en-US" altLang="zh-TW" dirty="0" smtClean="0"/>
          </a:p>
          <a:p>
            <a:r>
              <a:rPr lang="zh-TW" altLang="en-US" dirty="0" smtClean="0"/>
              <a:t>自媒體 </a:t>
            </a:r>
            <a:r>
              <a:rPr lang="en-US" altLang="zh-TW" dirty="0" smtClean="0"/>
              <a:t>(</a:t>
            </a:r>
            <a:r>
              <a:rPr lang="zh-TW" altLang="en-US" dirty="0" smtClean="0"/>
              <a:t>也可稱為個人媒體</a:t>
            </a:r>
            <a:r>
              <a:rPr lang="en-US" altLang="zh-TW" dirty="0" smtClean="0"/>
              <a:t>) </a:t>
            </a:r>
            <a:r>
              <a:rPr lang="zh-TW" altLang="en-US" dirty="0" smtClean="0"/>
              <a:t>是指以網路、智慧型裝置等設備，讓使用者可以大量的向其他使用者傳遞訊息，包括自身的使用經驗、創造的內容與推薦等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5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自媒體的概念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自媒體具有下列四個</a:t>
            </a:r>
            <a:r>
              <a:rPr lang="zh-TW" altLang="en-US" dirty="0" smtClean="0"/>
              <a:t>特點</a:t>
            </a:r>
            <a:endParaRPr lang="en-US" altLang="zh-TW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TW" altLang="en-US" dirty="0" smtClean="0"/>
              <a:t>素</a:t>
            </a:r>
            <a:r>
              <a:rPr lang="zh-TW" altLang="en-US" dirty="0" smtClean="0"/>
              <a:t>人</a:t>
            </a:r>
            <a:r>
              <a:rPr lang="zh-TW" altLang="en-US" dirty="0" smtClean="0"/>
              <a:t>當道</a:t>
            </a:r>
            <a:endParaRPr lang="en-US" altLang="zh-TW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TW" altLang="en-US" dirty="0" smtClean="0"/>
              <a:t>分享</a:t>
            </a:r>
            <a:r>
              <a:rPr lang="zh-TW" altLang="en-US" dirty="0" smtClean="0"/>
              <a:t>平台</a:t>
            </a:r>
            <a:endParaRPr lang="en-US" altLang="zh-TW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TW" altLang="en-US" dirty="0" smtClean="0"/>
              <a:t>高度</a:t>
            </a:r>
            <a:r>
              <a:rPr lang="zh-TW" altLang="en-US" dirty="0" smtClean="0"/>
              <a:t>互動</a:t>
            </a:r>
            <a:endParaRPr lang="en-US" altLang="zh-TW" dirty="0" smtClean="0"/>
          </a:p>
          <a:p>
            <a:pPr marL="971550" lvl="1" indent="-514350">
              <a:buFont typeface="+mj-lt"/>
              <a:buAutoNum type="arabicPeriod"/>
            </a:pPr>
            <a:r>
              <a:rPr lang="zh-TW" altLang="en-US" dirty="0" smtClean="0"/>
              <a:t>專業差異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6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17.3</a:t>
            </a:r>
            <a:r>
              <a:rPr lang="zh-TW" altLang="en-US" dirty="0" smtClean="0"/>
              <a:t> 個人</a:t>
            </a:r>
            <a:r>
              <a:rPr lang="zh-TW" altLang="en-US" dirty="0" smtClean="0"/>
              <a:t>商務應用的實例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個人商家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許多</a:t>
            </a:r>
            <a:r>
              <a:rPr lang="zh-TW" altLang="en-US" dirty="0" smtClean="0"/>
              <a:t>網路賣</a:t>
            </a:r>
            <a:r>
              <a:rPr lang="zh-TW" altLang="en-US" dirty="0" smtClean="0"/>
              <a:t>家紛紛利用格子店轉換到實體營運，像是格子趣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checkfun.com.tw</a:t>
            </a:r>
            <a:r>
              <a:rPr lang="en-US" altLang="zh-TW" dirty="0" smtClean="0"/>
              <a:t>) </a:t>
            </a:r>
            <a:r>
              <a:rPr lang="zh-TW" altLang="en-US" dirty="0" smtClean="0"/>
              <a:t>就是</a:t>
            </a:r>
            <a:r>
              <a:rPr lang="zh-TW" altLang="en-US" dirty="0" smtClean="0"/>
              <a:t>著名</a:t>
            </a:r>
            <a:r>
              <a:rPr lang="zh-TW" altLang="en-US" dirty="0" smtClean="0"/>
              <a:t>的格子店</a:t>
            </a:r>
            <a:r>
              <a:rPr lang="zh-TW" altLang="en-US" dirty="0" smtClean="0"/>
              <a:t>業者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7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個人商務應用的實例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群眾募資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Crowdfunding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指透過網際網路以簡短的影片來展示、宣傳原始的創意與設計，同時說明量產實現的</a:t>
            </a:r>
            <a:r>
              <a:rPr lang="zh-TW" altLang="en-US" dirty="0" smtClean="0"/>
              <a:t>計畫</a:t>
            </a:r>
            <a:endParaRPr lang="zh-TW" altLang="en-US" dirty="0" smtClean="0"/>
          </a:p>
          <a:p>
            <a:pPr lvl="1"/>
            <a:r>
              <a:rPr lang="zh-TW" altLang="en-US" dirty="0" smtClean="0"/>
              <a:t>所有</a:t>
            </a:r>
            <a:r>
              <a:rPr lang="zh-TW" altLang="en-US" dirty="0" smtClean="0"/>
              <a:t>募資</a:t>
            </a:r>
            <a:r>
              <a:rPr lang="zh-TW" altLang="en-US" dirty="0" smtClean="0"/>
              <a:t>者必須</a:t>
            </a:r>
            <a:r>
              <a:rPr lang="zh-TW" altLang="en-US" dirty="0" smtClean="0"/>
              <a:t>遵循以下三個準則：</a:t>
            </a:r>
          </a:p>
          <a:p>
            <a:pPr marL="1371600" lvl="2" indent="-514350">
              <a:buFont typeface="+mj-lt"/>
              <a:buAutoNum type="arabicPeriod"/>
            </a:pPr>
            <a:r>
              <a:rPr lang="zh-TW" altLang="en-US" dirty="0" smtClean="0"/>
              <a:t>專案</a:t>
            </a:r>
            <a:r>
              <a:rPr lang="zh-TW" altLang="en-US" dirty="0" smtClean="0"/>
              <a:t>必須創造出能與他人分享的</a:t>
            </a:r>
            <a:r>
              <a:rPr lang="zh-TW" altLang="en-US" dirty="0" smtClean="0"/>
              <a:t>事物</a:t>
            </a:r>
            <a:endParaRPr lang="zh-TW" altLang="en-US" dirty="0" smtClean="0"/>
          </a:p>
          <a:p>
            <a:pPr marL="1371600" lvl="2" indent="-514350">
              <a:buFont typeface="+mj-lt"/>
              <a:buAutoNum type="arabicPeriod"/>
            </a:pPr>
            <a:r>
              <a:rPr lang="zh-TW" altLang="en-US" dirty="0" smtClean="0"/>
              <a:t>專案</a:t>
            </a:r>
            <a:r>
              <a:rPr lang="zh-TW" altLang="en-US" dirty="0" smtClean="0"/>
              <a:t>必須誠實且清楚的呈現，如果專案是製造產品，必須要有原型產品</a:t>
            </a:r>
            <a:r>
              <a:rPr lang="zh-TW" altLang="en-US" dirty="0" smtClean="0"/>
              <a:t>的展示</a:t>
            </a:r>
            <a:r>
              <a:rPr lang="zh-TW" altLang="en-US" dirty="0" smtClean="0"/>
              <a:t>，不能只用擬真圖片</a:t>
            </a:r>
            <a:r>
              <a:rPr lang="zh-TW" altLang="en-US" dirty="0" smtClean="0"/>
              <a:t>介紹</a:t>
            </a:r>
            <a:endParaRPr lang="zh-TW" altLang="en-US" dirty="0" smtClean="0"/>
          </a:p>
          <a:p>
            <a:pPr marL="1371600" lvl="2" indent="-514350">
              <a:buFont typeface="+mj-lt"/>
              <a:buAutoNum type="arabicPeriod"/>
            </a:pPr>
            <a:r>
              <a:rPr lang="zh-TW" altLang="en-US" dirty="0" smtClean="0"/>
              <a:t>不</a:t>
            </a:r>
            <a:r>
              <a:rPr lang="zh-TW" altLang="en-US" dirty="0" smtClean="0"/>
              <a:t>允許慈善活動，或是提供金錢誘因以及其他禁止的項目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8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個人商務應用的實例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個人影音頻</a:t>
            </a:r>
            <a:r>
              <a:rPr lang="zh-TW" altLang="en-US" dirty="0" smtClean="0"/>
              <a:t>道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許多人都曾有在 </a:t>
            </a:r>
            <a:r>
              <a:rPr lang="en-US" altLang="zh-TW" dirty="0" smtClean="0"/>
              <a:t>YouTube </a:t>
            </a:r>
            <a:r>
              <a:rPr lang="zh-TW" altLang="en-US" dirty="0" smtClean="0"/>
              <a:t>上觀看影片的經驗，只要利用 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帳號</a:t>
            </a:r>
            <a:r>
              <a:rPr lang="zh-TW" altLang="en-US" dirty="0" smtClean="0"/>
              <a:t>就能</a:t>
            </a:r>
            <a:r>
              <a:rPr lang="zh-TW" altLang="en-US" dirty="0" smtClean="0"/>
              <a:t>登入專屬於自己的 </a:t>
            </a:r>
            <a:r>
              <a:rPr lang="en-US" altLang="zh-TW" dirty="0" smtClean="0"/>
              <a:t>YouTube </a:t>
            </a:r>
            <a:r>
              <a:rPr lang="zh-TW" altLang="en-US" dirty="0" smtClean="0"/>
              <a:t>影音頻道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17_</a:t>
            </a:r>
            <a:fld id="{DF49C1AB-E6DE-4E47-811A-A2F874E45F4E}" type="slidenum">
              <a:rPr lang="en-US" altLang="zh-TW" smtClean="0"/>
              <a:pPr/>
              <a:t>9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電子商務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電子商務</Template>
  <TotalTime>17</TotalTime>
  <Words>730</Words>
  <Application>Microsoft Office PowerPoint</Application>
  <PresentationFormat>如螢幕大小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電子商務</vt:lpstr>
      <vt:lpstr>第 17 章</vt:lpstr>
      <vt:lpstr>個人商務的應用</vt:lpstr>
      <vt:lpstr>17.1 個人商務應用的發展</vt:lpstr>
      <vt:lpstr>17.2 自媒體的概念</vt:lpstr>
      <vt:lpstr>自媒體的概念</vt:lpstr>
      <vt:lpstr>自媒體的概念</vt:lpstr>
      <vt:lpstr>17.3 個人商務應用的實例</vt:lpstr>
      <vt:lpstr>個人商務應用的實例</vt:lpstr>
      <vt:lpstr>個人商務應用的實例</vt:lpstr>
      <vt:lpstr>個人商務應用的實例</vt:lpstr>
      <vt:lpstr>個人商務應用的實例</vt:lpstr>
      <vt:lpstr>個人商務應用的實例</vt:lpstr>
      <vt:lpstr>個人商務應用的實例</vt:lpstr>
      <vt:lpstr>投影片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 17 章</dc:title>
  <dc:creator>Fenny Lee</dc:creator>
  <cp:lastModifiedBy>Fenny Lee</cp:lastModifiedBy>
  <cp:revision>11</cp:revision>
  <dcterms:created xsi:type="dcterms:W3CDTF">2016-01-06T03:11:38Z</dcterms:created>
  <dcterms:modified xsi:type="dcterms:W3CDTF">2016-01-06T03:29:34Z</dcterms:modified>
</cp:coreProperties>
</file>