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434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58" r:id="rId11"/>
    <p:sldId id="276" r:id="rId12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2FBFFF"/>
    <a:srgbClr val="1C1C1C"/>
    <a:srgbClr val="969696"/>
    <a:srgbClr val="E3680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6" autoAdjust="0"/>
  </p:normalViewPr>
  <p:slideViewPr>
    <p:cSldViewPr snapToGrid="0">
      <p:cViewPr varScale="1">
        <p:scale>
          <a:sx n="77" d="100"/>
          <a:sy n="7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686" y="-84"/>
      </p:cViewPr>
      <p:guideLst>
        <p:guide orient="horz" pos="2160"/>
        <p:guide pos="30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0EA6FF6-6EB1-478D-80FA-9ADDB7A8036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306B651-022E-4D34-BB63-DAC75A5A4F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-4762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-2222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948690"/>
            <a:ext cx="5105400" cy="1470025"/>
          </a:xfrm>
        </p:spPr>
        <p:txBody>
          <a:bodyPr/>
          <a:lstStyle>
            <a:lvl1pPr algn="l">
              <a:defRPr sz="4400">
                <a:ln>
                  <a:solidFill>
                    <a:schemeClr val="bg2"/>
                  </a:solidFill>
                </a:ln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 dirty="0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434590"/>
            <a:ext cx="5151438" cy="146304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4000" b="1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 dirty="0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EBC57EFC-6A88-4EB0-8C73-06B4B0608966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23" name="圖片 22" descr="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491" y="834390"/>
            <a:ext cx="2084832" cy="280720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圖片 24" descr="logo-白字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7742" y="6271261"/>
            <a:ext cx="1440000" cy="496551"/>
          </a:xfrm>
          <a:prstGeom prst="rect">
            <a:avLst/>
          </a:prstGeom>
        </p:spPr>
      </p:pic>
      <p:grpSp>
        <p:nvGrpSpPr>
          <p:cNvPr id="28" name="Group 50"/>
          <p:cNvGrpSpPr>
            <a:grpSpLocks/>
          </p:cNvGrpSpPr>
          <p:nvPr userDrawn="1"/>
        </p:nvGrpSpPr>
        <p:grpSpPr bwMode="auto">
          <a:xfrm>
            <a:off x="5505768" y="5091430"/>
            <a:ext cx="669925" cy="654050"/>
            <a:chOff x="4027" y="3016"/>
            <a:chExt cx="515" cy="505"/>
          </a:xfrm>
        </p:grpSpPr>
        <p:sp>
          <p:nvSpPr>
            <p:cNvPr id="29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0" name="Picture 52" descr="sphere_high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grpSp>
        <p:nvGrpSpPr>
          <p:cNvPr id="31" name="Group 53"/>
          <p:cNvGrpSpPr>
            <a:grpSpLocks/>
          </p:cNvGrpSpPr>
          <p:nvPr userDrawn="1"/>
        </p:nvGrpSpPr>
        <p:grpSpPr bwMode="auto">
          <a:xfrm>
            <a:off x="7216458" y="4720590"/>
            <a:ext cx="349250" cy="339725"/>
            <a:chOff x="4027" y="3016"/>
            <a:chExt cx="515" cy="505"/>
          </a:xfrm>
        </p:grpSpPr>
        <p:sp>
          <p:nvSpPr>
            <p:cNvPr id="32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3" name="Picture 55" descr="sphere_highl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pic>
        <p:nvPicPr>
          <p:cNvPr id="35" name="Picture 16" descr="16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1736" y="4022038"/>
            <a:ext cx="1440000" cy="144000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</p:pic>
      <p:sp>
        <p:nvSpPr>
          <p:cNvPr id="36" name="文字方塊 35"/>
          <p:cNvSpPr txBox="1"/>
          <p:nvPr userDrawn="1"/>
        </p:nvSpPr>
        <p:spPr>
          <a:xfrm>
            <a:off x="2686606" y="6348339"/>
            <a:ext cx="595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本內容僅供授課使用，禁止提供網路下載、重製或翻印。</a:t>
            </a:r>
            <a:endParaRPr lang="zh-TW" altLang="en-US" b="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75 0.30185 C 0.20174 0.29514 0.11546 0.25695 0.0783 0.20648 C 0.04115 0.15602 0.01632 0.04283 5E-6 -2.59259E-6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15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                <p:cBhvr>
                                        <p:cTn id="107" dur="2000" fill="hold"/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1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5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7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2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  <p:bldP spid="43684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6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36848" grpId="1" build="p">
        <p:tmplLst>
          <p:tmpl lvl="1">
            <p:tnLst>
              <p:par>
                <p:cTn presetID="0" presetClass="path" presetSubtype="0" accel="50000" decel="5000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<p:cBhvr>
                        <p:cTn dur="2000" fill="hold"/>
                        <p:tgtEl>
                          <p:spTgt spid="43684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2" y="-11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90F2-EECA-41E1-AECF-018BDB22DB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2720-BAE4-4542-8A30-BB4E74D4D8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2A549573-19B2-423B-96D2-97C5D20BA7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18_</a:t>
            </a:r>
            <a:fld id="{DF49C1AB-E6DE-4E47-811A-A2F874E45F4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D760-3560-421B-A86D-C1B8ABD092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58DB-B1AC-4DFD-95CB-245607A218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68DF-E3A0-44D4-B843-0978746220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155A3-4E5D-44B5-A480-511EBADB02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8B9B7-28BD-42B9-830E-1D1803E3B7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E0C04-2AB8-472B-BF14-61F2ED0AF6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DBAFC-90BF-4DB4-8CA0-146D481312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55955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新細明體" charset="-120"/>
              </a:defRPr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 dirty="0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2855" y="6559550"/>
            <a:ext cx="2160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charset="-120"/>
              </a:defRPr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 dirty="0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6805" y="655955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charset="-120"/>
              </a:defRPr>
            </a:lvl1pPr>
          </a:lstStyle>
          <a:p>
            <a:r>
              <a:rPr lang="en-US" altLang="zh-TW" dirty="0" smtClean="0"/>
              <a:t>18_</a:t>
            </a:r>
            <a:fld id="{45A599AE-8D9A-4E11-A793-11EBA60B032A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pic>
        <p:nvPicPr>
          <p:cNvPr id="16" name="Picture 16" descr="16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3525" y="225425"/>
            <a:ext cx="720000" cy="720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pic>
        <p:nvPicPr>
          <p:cNvPr id="18" name="Picture 17" descr="2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8259966" y="6093990"/>
            <a:ext cx="781164" cy="6840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  <p:bldP spid="150989" grpId="0" build="p">
        <p:tmplLst>
          <p:tmpl lvl="1">
            <p:tnLst>
              <p:par>
                <p:cTn presetID="17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chemeClr val="tx2"/>
          </a:solidFill>
          <a:latin typeface="Comic Sans MS" pitchFamily="66" charset="0"/>
          <a:ea typeface="微軟正黑體" pitchFamily="34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85000"/>
        <a:buFontTx/>
        <a:buBlip>
          <a:blip r:embed="rId16"/>
        </a:buBlip>
        <a:defRPr sz="3200" b="1" baseline="0">
          <a:solidFill>
            <a:schemeClr val="tx1"/>
          </a:solidFill>
          <a:latin typeface="Comic Sans MS" pitchFamily="66" charset="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chemeClr val="hlink"/>
        </a:buClr>
        <a:buSzPct val="105000"/>
        <a:buChar char="•"/>
        <a:defRPr sz="28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chemeClr val="folHlink"/>
        </a:buClr>
        <a:buChar char="•"/>
        <a:defRPr sz="24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Clr>
          <a:schemeClr val="tx2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副標題 1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zh-TW" altLang="en-US" dirty="0" smtClean="0"/>
              <a:t>雲端計算</a:t>
            </a:r>
            <a:endParaRPr lang="zh-TW" altLang="en-US" dirty="0"/>
          </a:p>
        </p:txBody>
      </p:sp>
      <p:sp>
        <p:nvSpPr>
          <p:cNvPr id="21" name="標題 2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TW" altLang="en-US" dirty="0" smtClean="0"/>
              <a:t>第 </a:t>
            </a:r>
            <a:r>
              <a:rPr lang="en-US" altLang="zh-TW" dirty="0" smtClean="0"/>
              <a:t>18</a:t>
            </a:r>
            <a:r>
              <a:rPr lang="zh-TW" altLang="en-US" dirty="0" smtClean="0"/>
              <a:t> </a:t>
            </a:r>
            <a:r>
              <a:rPr lang="zh-TW" altLang="en-US" dirty="0" smtClean="0"/>
              <a:t>章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18.2</a:t>
            </a:r>
            <a:r>
              <a:rPr lang="zh-TW" altLang="en-US" dirty="0" smtClean="0"/>
              <a:t> 雲端</a:t>
            </a:r>
            <a:r>
              <a:rPr lang="zh-TW" altLang="en-US" dirty="0" smtClean="0"/>
              <a:t>運算的應用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資訊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教育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雲端物</a:t>
            </a:r>
            <a:r>
              <a:rPr lang="zh-TW" altLang="en-US" dirty="0" smtClean="0"/>
              <a:t>聯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社交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安全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政務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雲端</a:t>
            </a:r>
            <a:r>
              <a:rPr lang="zh-TW" altLang="en-US" dirty="0" smtClean="0"/>
              <a:t>儲存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個人雲端應用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10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" name="WordArt 491"/>
          <p:cNvSpPr>
            <a:spLocks noChangeArrowheads="1" noChangeShapeType="1" noTextEdit="1"/>
          </p:cNvSpPr>
          <p:nvPr/>
        </p:nvSpPr>
        <p:spPr bwMode="gray">
          <a:xfrm>
            <a:off x="3556000" y="1739900"/>
            <a:ext cx="52228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TW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"/>
                <a:cs typeface="Arial"/>
              </a:rPr>
              <a:t>Thank You!</a:t>
            </a:r>
            <a:endParaRPr lang="zh-TW" alt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prstShdw prst="shdw13" dist="53882" dir="2700000">
                  <a:srgbClr val="00000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</a:t>
            </a:r>
            <a:r>
              <a:rPr lang="zh-TW" altLang="en-US" dirty="0" smtClean="0"/>
              <a:t>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333500" y="1132683"/>
            <a:ext cx="6880225" cy="5292830"/>
            <a:chOff x="1333500" y="1132683"/>
            <a:chExt cx="6880225" cy="5292830"/>
          </a:xfrm>
        </p:grpSpPr>
        <p:sp>
          <p:nvSpPr>
            <p:cNvPr id="7" name="AutoShape 74"/>
            <p:cNvSpPr>
              <a:spLocks noChangeArrowheads="1"/>
            </p:cNvSpPr>
            <p:nvPr/>
          </p:nvSpPr>
          <p:spPr bwMode="gray">
            <a:xfrm>
              <a:off x="1333500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3924300" y="1132683"/>
              <a:ext cx="790575" cy="1976438"/>
              <a:chOff x="2304" y="1344"/>
              <a:chExt cx="498" cy="1245"/>
            </a:xfrm>
          </p:grpSpPr>
          <p:sp>
            <p:nvSpPr>
              <p:cNvPr id="15" name="Freeform 76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Freeform 77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9" name="Text Box 78"/>
            <p:cNvSpPr txBox="1">
              <a:spLocks noChangeArrowheads="1"/>
            </p:cNvSpPr>
            <p:nvPr/>
          </p:nvSpPr>
          <p:spPr bwMode="gray">
            <a:xfrm>
              <a:off x="1562099" y="2088289"/>
              <a:ext cx="2836905" cy="1892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學習架構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運算的發展和定義</a:t>
              </a: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運算的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應用</a:t>
              </a:r>
              <a:endParaRPr lang="en-US" altLang="zh-TW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結論</a:t>
              </a:r>
              <a:endParaRPr lang="en-US" altLang="zh-TW" sz="1600" b="0" dirty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sp>
          <p:nvSpPr>
            <p:cNvPr id="10" name="AutoShape 80"/>
            <p:cNvSpPr>
              <a:spLocks noChangeArrowheads="1"/>
            </p:cNvSpPr>
            <p:nvPr/>
          </p:nvSpPr>
          <p:spPr bwMode="gray">
            <a:xfrm>
              <a:off x="4860925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Text Box 81"/>
            <p:cNvSpPr txBox="1">
              <a:spLocks noChangeArrowheads="1"/>
            </p:cNvSpPr>
            <p:nvPr/>
          </p:nvSpPr>
          <p:spPr bwMode="gray">
            <a:xfrm>
              <a:off x="5600700" y="2075913"/>
              <a:ext cx="2590800" cy="2769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學習重點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1.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雲端運算的發展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2.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雲端運算的定義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3.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雲端運算的部署模式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4.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雲端運算的服務模式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5.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雲端運算的應用</a:t>
              </a:r>
              <a:endParaRPr lang="zh-TW" altLang="en-US" sz="2000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4838700" y="1132683"/>
              <a:ext cx="790575" cy="1976438"/>
              <a:chOff x="2880" y="1344"/>
              <a:chExt cx="498" cy="1245"/>
            </a:xfrm>
          </p:grpSpPr>
          <p:sp>
            <p:nvSpPr>
              <p:cNvPr id="13" name="Freeform 8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Freeform 8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18.1</a:t>
            </a:r>
            <a:r>
              <a:rPr lang="zh-TW" altLang="en-US" dirty="0" smtClean="0"/>
              <a:t> 雲端</a:t>
            </a:r>
            <a:r>
              <a:rPr lang="zh-TW" altLang="en-US" dirty="0" smtClean="0"/>
              <a:t>運算的發展和定義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雲端運算的</a:t>
            </a:r>
            <a:r>
              <a:rPr lang="zh-TW" altLang="en-US" dirty="0" smtClean="0"/>
              <a:t>發展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chemeClr val="accent1"/>
                </a:solidFill>
              </a:rPr>
              <a:t>雲端 </a:t>
            </a:r>
            <a:r>
              <a:rPr lang="en-US" altLang="zh-TW" dirty="0" smtClean="0">
                <a:solidFill>
                  <a:schemeClr val="accent1"/>
                </a:solidFill>
              </a:rPr>
              <a:t>(Cloud) </a:t>
            </a:r>
            <a:r>
              <a:rPr lang="zh-TW" altLang="en-US" dirty="0" smtClean="0"/>
              <a:t>可以指</a:t>
            </a:r>
            <a:r>
              <a:rPr lang="zh-TW" altLang="en-US" dirty="0" smtClean="0">
                <a:solidFill>
                  <a:schemeClr val="accent1"/>
                </a:solidFill>
              </a:rPr>
              <a:t>雲端運算 </a:t>
            </a:r>
            <a:r>
              <a:rPr lang="en-US" altLang="zh-TW" dirty="0" smtClean="0">
                <a:solidFill>
                  <a:schemeClr val="accent1"/>
                </a:solidFill>
              </a:rPr>
              <a:t>(Cloud Computing)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accent1"/>
                </a:solidFill>
              </a:rPr>
              <a:t>雲端</a:t>
            </a:r>
            <a:r>
              <a:rPr lang="zh-TW" altLang="en-US" dirty="0" smtClean="0">
                <a:solidFill>
                  <a:schemeClr val="accent1"/>
                </a:solidFill>
              </a:rPr>
              <a:t>儲存</a:t>
            </a:r>
            <a:r>
              <a:rPr lang="en-US" altLang="zh-TW" dirty="0" smtClean="0">
                <a:solidFill>
                  <a:schemeClr val="accent1"/>
                </a:solidFill>
              </a:rPr>
              <a:t>(</a:t>
            </a:r>
            <a:r>
              <a:rPr lang="en-US" altLang="zh-TW" dirty="0" smtClean="0">
                <a:solidFill>
                  <a:schemeClr val="accent1"/>
                </a:solidFill>
              </a:rPr>
              <a:t>Online Storage)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accent1"/>
                </a:solidFill>
              </a:rPr>
              <a:t>雲端備份 </a:t>
            </a:r>
            <a:r>
              <a:rPr lang="en-US" altLang="zh-TW" dirty="0" smtClean="0">
                <a:solidFill>
                  <a:schemeClr val="accent1"/>
                </a:solidFill>
              </a:rPr>
              <a:t>(Remote Backup Service) </a:t>
            </a:r>
            <a:r>
              <a:rPr lang="zh-TW" altLang="en-US" dirty="0" smtClean="0"/>
              <a:t>及雲端硬碟等</a:t>
            </a:r>
            <a:r>
              <a:rPr lang="zh-TW" altLang="en-US" dirty="0" smtClean="0"/>
              <a:t>概念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舉凡</a:t>
            </a:r>
            <a:r>
              <a:rPr lang="zh-TW" altLang="en-US" dirty="0" smtClean="0"/>
              <a:t>透過網路來匯聚的運算、儲存、應用資料等，都可包括在雲端的概念</a:t>
            </a:r>
            <a:r>
              <a:rPr lang="zh-TW" altLang="en-US" dirty="0" smtClean="0"/>
              <a:t>中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雲端運算的部署模式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公用雲 </a:t>
            </a:r>
            <a:r>
              <a:rPr lang="en-US" altLang="zh-TW" dirty="0" smtClean="0"/>
              <a:t>(Public Cloud)</a:t>
            </a:r>
          </a:p>
          <a:p>
            <a:pPr lvl="1"/>
            <a:r>
              <a:rPr lang="zh-TW" altLang="en-US" dirty="0" smtClean="0"/>
              <a:t>透過網路串連至第三方服務供應者，讓網路使用者可以使用該服務，</a:t>
            </a:r>
            <a:r>
              <a:rPr lang="zh-TW" altLang="en-US" dirty="0" smtClean="0"/>
              <a:t>通常</a:t>
            </a:r>
            <a:r>
              <a:rPr lang="zh-TW" altLang="en-US" dirty="0" smtClean="0"/>
              <a:t>會以免費的方式，針對使用者實施使用存取控制機制，若要有進階或更</a:t>
            </a:r>
            <a:r>
              <a:rPr lang="zh-TW" altLang="en-US" dirty="0" smtClean="0"/>
              <a:t>多元</a:t>
            </a:r>
            <a:r>
              <a:rPr lang="zh-TW" altLang="en-US" dirty="0" smtClean="0"/>
              <a:t>的服務則需付費才能</a:t>
            </a:r>
            <a:r>
              <a:rPr lang="zh-TW" altLang="en-US" dirty="0" smtClean="0"/>
              <a:t>取得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雲端運算的部署模式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dirty="0" smtClean="0"/>
              <a:t>私有雲 </a:t>
            </a:r>
            <a:r>
              <a:rPr lang="en-US" altLang="zh-TW" dirty="0" smtClean="0"/>
              <a:t>(Private Cloud)</a:t>
            </a:r>
          </a:p>
          <a:p>
            <a:pPr lvl="1"/>
            <a:r>
              <a:rPr lang="zh-TW" altLang="en-US" dirty="0" smtClean="0"/>
              <a:t>私有雲跟公有雲很類似，其差異在於私有雲的服務中，使用的程式</a:t>
            </a:r>
            <a:r>
              <a:rPr lang="zh-TW" altLang="en-US" dirty="0" smtClean="0"/>
              <a:t>儲存在</a:t>
            </a:r>
            <a:r>
              <a:rPr lang="zh-TW" altLang="en-US" dirty="0" smtClean="0"/>
              <a:t>申請的企業內部，這與公有雲儲存在提供服務者端不同，私有雲較不易</a:t>
            </a:r>
            <a:r>
              <a:rPr lang="zh-TW" altLang="en-US" dirty="0" smtClean="0"/>
              <a:t>受到</a:t>
            </a:r>
            <a:r>
              <a:rPr lang="zh-TW" altLang="en-US" dirty="0" smtClean="0"/>
              <a:t>頻寬、安全與法規限制等</a:t>
            </a:r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雲端運算的部署模式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/>
              <a:t>社群雲 </a:t>
            </a:r>
            <a:r>
              <a:rPr lang="en-US" altLang="zh-TW" dirty="0" smtClean="0"/>
              <a:t>(Community Cloud)</a:t>
            </a:r>
          </a:p>
          <a:p>
            <a:pPr lvl="1"/>
            <a:r>
              <a:rPr lang="zh-TW" altLang="en-US" dirty="0" smtClean="0"/>
              <a:t>泛指對於相同雲端運算技術有需求的組織，透過整合的方式來提供</a:t>
            </a:r>
            <a:r>
              <a:rPr lang="zh-TW" altLang="en-US" dirty="0" smtClean="0"/>
              <a:t>共同的</a:t>
            </a:r>
            <a:r>
              <a:rPr lang="zh-TW" altLang="en-US" dirty="0" smtClean="0"/>
              <a:t>整合</a:t>
            </a:r>
            <a:r>
              <a:rPr lang="zh-TW" altLang="en-US" dirty="0" smtClean="0"/>
              <a:t>方案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/>
              <a:t>混合雲 </a:t>
            </a:r>
            <a:r>
              <a:rPr lang="en-US" altLang="zh-TW" dirty="0" smtClean="0"/>
              <a:t>(Hybrid Cloud)</a:t>
            </a:r>
          </a:p>
          <a:p>
            <a:pPr lvl="1"/>
            <a:r>
              <a:rPr lang="zh-TW" altLang="en-US" dirty="0" smtClean="0"/>
              <a:t>由多種雲所結合而成的雲端運算，通常會利用標準或特定技術來進行</a:t>
            </a:r>
            <a:r>
              <a:rPr lang="zh-TW" altLang="en-US" dirty="0" smtClean="0"/>
              <a:t>整合</a:t>
            </a:r>
            <a:r>
              <a:rPr lang="zh-TW" altLang="en-US" dirty="0" smtClean="0"/>
              <a:t>，使資料在不同雲的系統中得以進行</a:t>
            </a:r>
            <a:r>
              <a:rPr lang="zh-TW" altLang="en-US" dirty="0" smtClean="0"/>
              <a:t>轉移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雲端運算的服務模式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軟體即服務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SaaS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透過網路可以讓使用者操作應用程式，不需要透過作業系統、軟體或</a:t>
            </a:r>
            <a:r>
              <a:rPr lang="zh-TW" altLang="en-US" dirty="0" smtClean="0"/>
              <a:t>其他</a:t>
            </a:r>
            <a:r>
              <a:rPr lang="zh-TW" altLang="en-US" dirty="0" smtClean="0"/>
              <a:t>系統的安裝，只要利用網路就</a:t>
            </a:r>
            <a:r>
              <a:rPr lang="zh-TW" altLang="en-US" smtClean="0"/>
              <a:t>能</a:t>
            </a:r>
            <a:r>
              <a:rPr lang="zh-TW" altLang="en-US" smtClean="0"/>
              <a:t>使用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平台即服務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PaaS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平台是指應用程式的基礎架構，平台即服務則是指使用者可以透過</a:t>
            </a:r>
            <a:r>
              <a:rPr lang="zh-TW" altLang="en-US" dirty="0" smtClean="0"/>
              <a:t>平台</a:t>
            </a:r>
            <a:r>
              <a:rPr lang="zh-TW" altLang="en-US" dirty="0" smtClean="0"/>
              <a:t>供應商提供的開發工具來建構應用程式，但並沒有下載作業軟體、硬體</a:t>
            </a:r>
            <a:r>
              <a:rPr lang="zh-TW" altLang="en-US" dirty="0" smtClean="0"/>
              <a:t>或</a:t>
            </a:r>
            <a:r>
              <a:rPr lang="zh-TW" altLang="en-US" dirty="0" smtClean="0"/>
              <a:t>軟體的安裝等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雲端運算的服務模式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/>
              <a:t>基礎設施即服務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IaaS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基礎設施泛指電腦的運作能力、儲存空間、電腦元件或其他軟體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雲端運算</a:t>
            </a:r>
            <a:r>
              <a:rPr lang="zh-TW" altLang="en-US" dirty="0" smtClean="0"/>
              <a:t>的</a:t>
            </a:r>
            <a:r>
              <a:rPr lang="zh-TW" altLang="en-US" dirty="0" smtClean="0"/>
              <a:t>重點特徵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隨</a:t>
            </a:r>
            <a:r>
              <a:rPr lang="zh-TW" altLang="en-US" dirty="0" smtClean="0"/>
              <a:t>需求而變的自助服務 </a:t>
            </a:r>
            <a:r>
              <a:rPr lang="en-US" altLang="zh-TW" dirty="0" smtClean="0"/>
              <a:t>(On-demand Self-service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網路</a:t>
            </a:r>
            <a:r>
              <a:rPr lang="zh-TW" altLang="en-US" dirty="0" smtClean="0"/>
              <a:t>連結 </a:t>
            </a:r>
            <a:r>
              <a:rPr lang="en-US" altLang="zh-TW" dirty="0" smtClean="0"/>
              <a:t>(Broad Network Access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共享資源 </a:t>
            </a:r>
            <a:r>
              <a:rPr lang="en-US" altLang="zh-TW" dirty="0" smtClean="0"/>
              <a:t>(Resource Pooling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快速部署 </a:t>
            </a:r>
            <a:r>
              <a:rPr lang="en-US" altLang="zh-TW" dirty="0" smtClean="0"/>
              <a:t>(Rapid Elasticity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可衡量的服務 </a:t>
            </a:r>
            <a:r>
              <a:rPr lang="en-US" altLang="zh-TW" dirty="0" smtClean="0"/>
              <a:t>(Measured Service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18_</a:t>
            </a:r>
            <a:fld id="{DF49C1AB-E6DE-4E47-811A-A2F874E45F4E}" type="slidenum">
              <a:rPr lang="en-US" altLang="zh-TW" smtClean="0"/>
              <a:pPr/>
              <a:t>9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電子商務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電子商務</Template>
  <TotalTime>96</TotalTime>
  <Words>579</Words>
  <Application>Microsoft Office PowerPoint</Application>
  <PresentationFormat>如螢幕大小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電子商務</vt:lpstr>
      <vt:lpstr>第 18 章</vt:lpstr>
      <vt:lpstr>雲端計算</vt:lpstr>
      <vt:lpstr>18.1 雲端運算的發展和定義</vt:lpstr>
      <vt:lpstr>雲端運算的部署模式</vt:lpstr>
      <vt:lpstr>雲端運算的部署模式</vt:lpstr>
      <vt:lpstr>雲端運算的部署模式</vt:lpstr>
      <vt:lpstr>雲端運算的服務模式</vt:lpstr>
      <vt:lpstr>雲端運算的服務模式</vt:lpstr>
      <vt:lpstr>雲端運算的重點特徵</vt:lpstr>
      <vt:lpstr>18.2 雲端運算的應用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18 章</dc:title>
  <dc:creator>Fenny Lee</dc:creator>
  <cp:lastModifiedBy>Fenny Lee</cp:lastModifiedBy>
  <cp:revision>8</cp:revision>
  <dcterms:created xsi:type="dcterms:W3CDTF">2016-01-06T03:46:01Z</dcterms:created>
  <dcterms:modified xsi:type="dcterms:W3CDTF">2016-01-06T05:22:25Z</dcterms:modified>
</cp:coreProperties>
</file>