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73" r:id="rId3"/>
    <p:sldId id="272" r:id="rId4"/>
    <p:sldId id="276" r:id="rId5"/>
    <p:sldId id="277" r:id="rId6"/>
    <p:sldId id="278" r:id="rId7"/>
    <p:sldId id="274" r:id="rId8"/>
    <p:sldId id="292" r:id="rId9"/>
    <p:sldId id="293" r:id="rId10"/>
    <p:sldId id="303" r:id="rId11"/>
    <p:sldId id="304" r:id="rId12"/>
    <p:sldId id="305" r:id="rId13"/>
    <p:sldId id="294" r:id="rId14"/>
    <p:sldId id="306" r:id="rId15"/>
    <p:sldId id="308" r:id="rId16"/>
    <p:sldId id="307" r:id="rId17"/>
    <p:sldId id="309" r:id="rId18"/>
    <p:sldId id="295" r:id="rId19"/>
    <p:sldId id="310" r:id="rId20"/>
    <p:sldId id="311" r:id="rId21"/>
    <p:sldId id="296" r:id="rId22"/>
    <p:sldId id="312" r:id="rId23"/>
    <p:sldId id="313" r:id="rId24"/>
    <p:sldId id="314" r:id="rId25"/>
    <p:sldId id="297" r:id="rId26"/>
    <p:sldId id="315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7" autoAdjust="0"/>
  </p:normalViewPr>
  <p:slideViewPr>
    <p:cSldViewPr>
      <p:cViewPr>
        <p:scale>
          <a:sx n="100" d="100"/>
          <a:sy n="100" d="100"/>
        </p:scale>
        <p:origin x="-21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0B6A-6266-4AD1-9EF5-EE41CD56C3B7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0A41-8DC1-4E4D-99C1-104CEFCCA7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563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313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  <p:pic>
        <p:nvPicPr>
          <p:cNvPr id="17" name="Picture 3" descr="C:\Users\admin\Desktop\MC900417770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8" y="523565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096344" cy="78156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陳水蓮 林書旭 楊婷媖   編著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1916832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Ch1</a:t>
            </a:r>
          </a:p>
          <a:p>
            <a:r>
              <a:rPr lang="en-US" altLang="zh-TW" sz="2000" b="1" i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000" b="1" i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什麼是顧客關係管理</a:t>
            </a:r>
            <a:endParaRPr lang="zh-TW" altLang="en-US" sz="4000" dirty="0"/>
          </a:p>
        </p:txBody>
      </p:sp>
      <p:pic>
        <p:nvPicPr>
          <p:cNvPr id="2051" name="Picture 3" descr="C:\Users\admin\Desktop\MC9004177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7752" y="422108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1\Desktop\525072\5250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1243890"/>
            <a:ext cx="3199266" cy="4345350"/>
          </a:xfrm>
          <a:prstGeom prst="rect">
            <a:avLst/>
          </a:prstGeom>
          <a:ln>
            <a:noFill/>
          </a:ln>
          <a:effectLst>
            <a:glow rad="127000">
              <a:srgbClr val="0070C0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什麼是顧客關係管理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4869160"/>
            <a:ext cx="7101296" cy="105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1077980" y="1844824"/>
            <a:ext cx="6844024" cy="2304256"/>
          </a:xfrm>
          <a:prstGeom prst="wedgeRoundRectCallout">
            <a:avLst>
              <a:gd name="adj1" fmla="val -34424"/>
              <a:gd name="adj2" fmla="val 9123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zh-TW" altLang="en-US" sz="2000" dirty="0">
                <a:solidFill>
                  <a:schemeClr val="tx1"/>
                </a:solidFill>
              </a:rPr>
              <a:t>因為</a:t>
            </a:r>
            <a:r>
              <a:rPr lang="zh-TW" altLang="en-US" sz="2000" dirty="0" smtClean="0">
                <a:solidFill>
                  <a:schemeClr val="tx1"/>
                </a:solidFill>
              </a:rPr>
              <a:t>定位清楚</a:t>
            </a:r>
            <a:r>
              <a:rPr lang="zh-TW" altLang="en-US" sz="2000" dirty="0">
                <a:solidFill>
                  <a:schemeClr val="tx1"/>
                </a:solidFill>
              </a:rPr>
              <a:t>才能提供應有的服務標準與吸納顧客的停駐</a:t>
            </a:r>
            <a:r>
              <a:rPr lang="zh-TW" altLang="en-US" sz="2000" dirty="0" smtClean="0">
                <a:solidFill>
                  <a:schemeClr val="tx1"/>
                </a:solidFill>
              </a:rPr>
              <a:t>。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zh-TW" altLang="en-US" sz="2000" dirty="0">
                <a:solidFill>
                  <a:schemeClr val="tx1"/>
                </a:solidFill>
              </a:rPr>
              <a:t>因為</a:t>
            </a:r>
            <a:r>
              <a:rPr lang="zh-TW" altLang="en-US" sz="2000" dirty="0">
                <a:solidFill>
                  <a:srgbClr val="FF0000"/>
                </a:solidFill>
              </a:rPr>
              <a:t>企業資源有限</a:t>
            </a:r>
            <a:r>
              <a:rPr lang="zh-TW" altLang="en-US" sz="2000" dirty="0">
                <a:solidFill>
                  <a:schemeClr val="tx1"/>
                </a:solidFill>
              </a:rPr>
              <a:t>，企業在</a:t>
            </a:r>
            <a:r>
              <a:rPr lang="zh-TW" altLang="en-US" sz="2000" dirty="0">
                <a:solidFill>
                  <a:srgbClr val="FF0000"/>
                </a:solidFill>
              </a:rPr>
              <a:t>不同貢獻度</a:t>
            </a:r>
            <a:r>
              <a:rPr lang="zh-TW" altLang="en-US" sz="2000" dirty="0">
                <a:solidFill>
                  <a:schemeClr val="tx1"/>
                </a:solidFill>
              </a:rPr>
              <a:t>的顧客中</a:t>
            </a:r>
            <a:r>
              <a:rPr lang="zh-TW" altLang="en-US" sz="2000" dirty="0" smtClean="0">
                <a:solidFill>
                  <a:schemeClr val="tx1"/>
                </a:solidFill>
              </a:rPr>
              <a:t>定位</a:t>
            </a:r>
            <a:r>
              <a:rPr lang="zh-TW" altLang="en-US" sz="2000" dirty="0">
                <a:solidFill>
                  <a:schemeClr val="tx1"/>
                </a:solidFill>
              </a:rPr>
              <a:t>出服務的差異，在總企業資源不變的情況之下，提供分級分層的</a:t>
            </a:r>
            <a:r>
              <a:rPr lang="zh-TW" altLang="en-US" sz="2000" dirty="0" smtClean="0">
                <a:solidFill>
                  <a:schemeClr val="tx1"/>
                </a:solidFill>
              </a:rPr>
              <a:t>服務</a:t>
            </a:r>
            <a:r>
              <a:rPr lang="zh-TW" altLang="en-US" sz="2000" dirty="0">
                <a:solidFill>
                  <a:schemeClr val="tx1"/>
                </a:solidFill>
              </a:rPr>
              <a:t>，藉此找到企業提供的價值與顧客產生的價值之間的平衡點。</a:t>
            </a:r>
          </a:p>
        </p:txBody>
      </p:sp>
    </p:spTree>
    <p:extLst>
      <p:ext uri="{BB962C8B-B14F-4D97-AF65-F5344CB8AC3E}">
        <p14:creationId xmlns:p14="http://schemas.microsoft.com/office/powerpoint/2010/main" xmlns="" val="41311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什麼是顧客關係管理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4869160"/>
            <a:ext cx="7101296" cy="105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1077980" y="1844824"/>
            <a:ext cx="6844024" cy="2304256"/>
          </a:xfrm>
          <a:prstGeom prst="wedgeRoundRectCallout">
            <a:avLst>
              <a:gd name="adj1" fmla="val -332"/>
              <a:gd name="adj2" fmla="val 9123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>
              <a:spcBef>
                <a:spcPts val="600"/>
              </a:spcBef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判別顧客基本上會設立幾個簡單的條件，例如：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顧客的消費層級。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顧客的偏好特徵。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顧客使用產品的原因。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顧客的回購行為特徵。</a:t>
            </a:r>
          </a:p>
        </p:txBody>
      </p:sp>
    </p:spTree>
    <p:extLst>
      <p:ext uri="{BB962C8B-B14F-4D97-AF65-F5344CB8AC3E}">
        <p14:creationId xmlns:p14="http://schemas.microsoft.com/office/powerpoint/2010/main" xmlns="" val="9616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什麼是顧客關係管理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4869160"/>
            <a:ext cx="7101296" cy="105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1077980" y="1700808"/>
            <a:ext cx="6844024" cy="2664296"/>
          </a:xfrm>
          <a:prstGeom prst="wedgeRoundRectCallout">
            <a:avLst>
              <a:gd name="adj1" fmla="val 37676"/>
              <a:gd name="adj2" fmla="val 7712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>
              <a:spcBef>
                <a:spcPts val="600"/>
              </a:spcBef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企業的資源是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有限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企業傳遞服務的過程中，其實也是創造顧客的價值，策略是將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價值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傳遞給雙方。對於顧客進行分層分級，在此背景下發展不同的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策略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，將資源進行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分級服務顧客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，此一方式即是顧客定位策略的發展。</a:t>
            </a:r>
          </a:p>
        </p:txBody>
      </p:sp>
    </p:spTree>
    <p:extLst>
      <p:ext uri="{BB962C8B-B14F-4D97-AF65-F5344CB8AC3E}">
        <p14:creationId xmlns:p14="http://schemas.microsoft.com/office/powerpoint/2010/main" xmlns="" val="264459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12776"/>
            <a:ext cx="5452513" cy="4896544"/>
          </a:xfrm>
        </p:spPr>
        <p:txBody>
          <a:bodyPr>
            <a:normAutofit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zh-TW" altLang="en-US" sz="18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行銷</a:t>
            </a:r>
            <a:r>
              <a:rPr lang="en-US" altLang="zh-TW" sz="1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4P</a:t>
            </a:r>
          </a:p>
          <a:p>
            <a:pPr marL="0" indent="0">
              <a:lnSpc>
                <a:spcPts val="4500"/>
              </a:lnSpc>
              <a:buNone/>
            </a:pP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產品 </a:t>
            </a: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(Product)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：電器、食品、衣飾、藥品。</a:t>
            </a:r>
          </a:p>
          <a:p>
            <a:pPr marL="0" indent="0">
              <a:lnSpc>
                <a:spcPts val="4500"/>
              </a:lnSpc>
              <a:buNone/>
            </a:pP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價格 </a:t>
            </a: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(Price)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：庶民購買、高端銷售、學生族群。</a:t>
            </a:r>
          </a:p>
          <a:p>
            <a:pPr marL="0" indent="0" defTabSz="1055688">
              <a:lnSpc>
                <a:spcPts val="3000"/>
              </a:lnSpc>
              <a:buNone/>
            </a:pP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通路 </a:t>
            </a: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(Place)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：超商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、賣場、傳統市場、電視購物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、百貨公司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夜市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lnSpc>
                <a:spcPts val="4500"/>
              </a:lnSpc>
              <a:buNone/>
            </a:pP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促銷 </a:t>
            </a: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(Promotion)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：降價、贈送、打折、搭售。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顧客關係管理對於行銷的重要性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88132" y="4308266"/>
            <a:ext cx="3024336" cy="195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51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560840" cy="4680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根據行銷組合的方法進行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4P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的作戰，滿足市場顧客的需要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(Needs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想要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(Wants)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需要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：意指基本的生存所需，例如水、食物、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禦寒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基本生存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條件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想要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：意指在生存條件滿足後，用來滿足心理的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質慾望，例如汽車、珠寶、手機、名牌包等。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顧客關係管理對於行銷的重要性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76420" y="4238205"/>
            <a:ext cx="3456020" cy="228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20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4C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即為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顧客需要與想要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(Customer Needs and Wants)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lnSpc>
                <a:spcPts val="45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方便或便利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(Convenient)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lnSpc>
                <a:spcPts val="45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溝通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(Communication)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lnSpc>
                <a:spcPts val="45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成本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(Cost)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顧客關係管理對於行銷的重要性</a:t>
            </a:r>
          </a:p>
        </p:txBody>
      </p:sp>
    </p:spTree>
    <p:extLst>
      <p:ext uri="{BB962C8B-B14F-4D97-AF65-F5344CB8AC3E}">
        <p14:creationId xmlns:p14="http://schemas.microsoft.com/office/powerpoint/2010/main" xmlns="" val="28420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顧客關係管理對於行銷的重要性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32976"/>
            <a:ext cx="5834588" cy="480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71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顧客關係管理對於行銷的重要性</a:t>
            </a:r>
          </a:p>
        </p:txBody>
      </p:sp>
      <p:sp>
        <p:nvSpPr>
          <p:cNvPr id="6" name="內容版面配置區 1"/>
          <p:cNvSpPr txBox="1">
            <a:spLocks/>
          </p:cNvSpPr>
          <p:nvPr/>
        </p:nvSpPr>
        <p:spPr>
          <a:xfrm>
            <a:off x="827584" y="1484784"/>
            <a:ext cx="7560840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由於顧客的主體是「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」，有感覺與思考的能力，並且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會比較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過往的經驗。在遞送服務的互動中，顧客是能夠經由「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感覺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的過程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感受到無形的滿意或不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滿意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企業擁有更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多的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續購力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就是致勝的最終保證。顧客關係管理是在經營穩定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並且持續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購買的關係，並且培養忠誠度高的顧客。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19672" y="4925540"/>
            <a:ext cx="2451902" cy="1219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32921" y="4945839"/>
            <a:ext cx="2451902" cy="1219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77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顧客滿意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(Customer Satisfaction, CS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是指：提供者的服務或產品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價值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，遠遠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消費者或顧客的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消費期待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en-US" altLang="zh-TW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C/P 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(Capability/Price ratio, C/P)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即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性價比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的概念。一般來說，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付出的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價格有超出的性能或更加滿意的結果，換句話說，有著高性價比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的服務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或產品與顧客滿意度會成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的關係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1.5 )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15616" y="692522"/>
            <a:ext cx="6768752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顧客滿意度對於企業行銷的重要性</a:t>
            </a:r>
          </a:p>
        </p:txBody>
      </p:sp>
    </p:spTree>
    <p:extLst>
      <p:ext uri="{BB962C8B-B14F-4D97-AF65-F5344CB8AC3E}">
        <p14:creationId xmlns:p14="http://schemas.microsoft.com/office/powerpoint/2010/main" xmlns="" val="32951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115616" y="692522"/>
            <a:ext cx="6768752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顧客滿意度對於企業行銷的重要性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456460" cy="473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48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3947" y="980728"/>
            <a:ext cx="6196405" cy="4526317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altLang="zh-TW" dirty="0"/>
              <a:t>1.1 </a:t>
            </a:r>
            <a:r>
              <a:rPr lang="zh-TW" altLang="en-US" dirty="0"/>
              <a:t>什麼是顧客關係管理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1.2 </a:t>
            </a:r>
            <a:r>
              <a:rPr lang="zh-TW" altLang="en-US" dirty="0"/>
              <a:t>顧客關係管理對於行銷的重要性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1.3 </a:t>
            </a:r>
            <a:r>
              <a:rPr lang="zh-TW" altLang="en-US" dirty="0"/>
              <a:t>顧客滿意度對於企業行銷的重要性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1.4 </a:t>
            </a:r>
            <a:r>
              <a:rPr lang="zh-TW" altLang="en-US" dirty="0"/>
              <a:t>顧客關係管理的兩大要素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1.5 </a:t>
            </a:r>
            <a:r>
              <a:rPr lang="zh-TW" altLang="en-US" dirty="0"/>
              <a:t>顧客不滿意對公司損失的成本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1.6 </a:t>
            </a:r>
            <a:r>
              <a:rPr lang="zh-TW" altLang="en-US" dirty="0"/>
              <a:t>結 論</a:t>
            </a:r>
          </a:p>
        </p:txBody>
      </p:sp>
    </p:spTree>
    <p:extLst>
      <p:ext uri="{BB962C8B-B14F-4D97-AF65-F5344CB8AC3E}">
        <p14:creationId xmlns:p14="http://schemas.microsoft.com/office/powerpoint/2010/main" xmlns="" val="26386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現代企業面臨著競爭的環境，企業已經不是由過去的製造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者，提供任何商品都會被消費者接受。過去的</a:t>
            </a:r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供給導向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已經</a:t>
            </a:r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無法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滿足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消費者的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需求。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如何以消費者的需求為前題，進而事先瞭解消費者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的期待，以此提供商品或服務，進而能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讓顧客感受到價值的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提高超出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期待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15616" y="692522"/>
            <a:ext cx="6768752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顧客滿意度對於企業行銷的重要性</a:t>
            </a:r>
          </a:p>
        </p:txBody>
      </p:sp>
    </p:spTree>
    <p:extLst>
      <p:ext uri="{BB962C8B-B14F-4D97-AF65-F5344CB8AC3E}">
        <p14:creationId xmlns:p14="http://schemas.microsoft.com/office/powerpoint/2010/main" xmlns="" val="11413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1.4.1 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競爭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核心的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差異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ts val="5000"/>
              </a:lnSpc>
              <a:buFont typeface="Wingdings" pitchFamily="2" charset="2"/>
              <a:buChar char="ü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價格的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效益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ts val="5000"/>
              </a:lnSpc>
              <a:buFont typeface="Wingdings" pitchFamily="2" charset="2"/>
              <a:buChar char="ü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經營服務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關係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ts val="5000"/>
              </a:lnSpc>
              <a:buFont typeface="Wingdings" pitchFamily="2" charset="2"/>
              <a:buChar char="ü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建立解決問題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能力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ts val="5000"/>
              </a:lnSpc>
              <a:buFont typeface="Wingdings" pitchFamily="2" charset="2"/>
              <a:buChar char="ü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維繫顧客的忠誠度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顧客關係管理的兩大要素</a:t>
            </a:r>
          </a:p>
        </p:txBody>
      </p:sp>
    </p:spTree>
    <p:extLst>
      <p:ext uri="{BB962C8B-B14F-4D97-AF65-F5344CB8AC3E}">
        <p14:creationId xmlns:p14="http://schemas.microsoft.com/office/powerpoint/2010/main" xmlns="" val="32951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顧客關係管理的兩大要素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8456" y="1467804"/>
            <a:ext cx="5715533" cy="478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378091" y="1885119"/>
            <a:ext cx="1498165" cy="576064"/>
          </a:xfrm>
          <a:prstGeom prst="rect">
            <a:avLst/>
          </a:prstGeom>
          <a:ln w="349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CP</a:t>
            </a:r>
            <a:r>
              <a:rPr lang="zh-TW" altLang="en-US" dirty="0" smtClean="0"/>
              <a:t>值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74536" y="3356992"/>
            <a:ext cx="1201749" cy="576064"/>
          </a:xfrm>
          <a:prstGeom prst="rect">
            <a:avLst/>
          </a:prstGeom>
          <a:ln w="349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售後服務</a:t>
            </a:r>
          </a:p>
        </p:txBody>
      </p:sp>
      <p:sp>
        <p:nvSpPr>
          <p:cNvPr id="8" name="矩形 7"/>
          <p:cNvSpPr/>
          <p:nvPr/>
        </p:nvSpPr>
        <p:spPr>
          <a:xfrm>
            <a:off x="7183789" y="2924944"/>
            <a:ext cx="1201749" cy="864096"/>
          </a:xfrm>
          <a:prstGeom prst="rect">
            <a:avLst/>
          </a:prstGeom>
          <a:ln w="349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24HR </a:t>
            </a:r>
            <a:r>
              <a:rPr lang="zh-TW" altLang="en-US" dirty="0" smtClean="0"/>
              <a:t>免付費服務電話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7182831" y="3941440"/>
            <a:ext cx="1201749" cy="864096"/>
          </a:xfrm>
          <a:prstGeom prst="rect">
            <a:avLst/>
          </a:prstGeom>
          <a:ln w="349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7</a:t>
            </a:r>
            <a:r>
              <a:rPr lang="zh-TW" altLang="en-US" dirty="0" smtClean="0"/>
              <a:t>天鑑賞期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378091" y="4941168"/>
            <a:ext cx="1498165" cy="576064"/>
          </a:xfrm>
          <a:prstGeom prst="rect">
            <a:avLst/>
          </a:prstGeom>
          <a:ln w="349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被感謝與尊敬的感覺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607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1.4.2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認知內部顧客是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基石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274320" lvl="1">
              <a:lnSpc>
                <a:spcPts val="3400"/>
              </a:lnSpc>
              <a:spcBef>
                <a:spcPts val="1200"/>
              </a:spcBef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顧客可分為外部顧客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(External Customers) (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一般指稱的顧客服務均是指外部顧客居多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，與內部顧客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(Internal Customers) (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1.7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顧客關係管理的兩大要素</a:t>
            </a:r>
          </a:p>
        </p:txBody>
      </p:sp>
    </p:spTree>
    <p:extLst>
      <p:ext uri="{BB962C8B-B14F-4D97-AF65-F5344CB8AC3E}">
        <p14:creationId xmlns:p14="http://schemas.microsoft.com/office/powerpoint/2010/main" xmlns="" val="23867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顧客關係管理的兩大要素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7912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7504" y="2982690"/>
            <a:ext cx="1800200" cy="1296144"/>
          </a:xfrm>
          <a:prstGeom prst="rect">
            <a:avLst/>
          </a:prstGeom>
          <a:ln w="349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sz="2000" dirty="0" smtClean="0">
                <a:solidFill>
                  <a:srgbClr val="0070C0"/>
                </a:solidFill>
              </a:rPr>
              <a:t>既有</a:t>
            </a:r>
            <a:r>
              <a:rPr lang="zh-TW" altLang="en-US" sz="2000" dirty="0">
                <a:solidFill>
                  <a:srgbClr val="0070C0"/>
                </a:solidFill>
              </a:rPr>
              <a:t>顧客</a:t>
            </a:r>
            <a:r>
              <a:rPr lang="zh-TW" altLang="en-US" sz="2000" dirty="0"/>
              <a:t>或沒有生意往來的</a:t>
            </a:r>
            <a:r>
              <a:rPr lang="zh-TW" altLang="en-US" sz="2000" dirty="0" smtClean="0">
                <a:solidFill>
                  <a:srgbClr val="0070C0"/>
                </a:solidFill>
              </a:rPr>
              <a:t>潛在顧客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30008" y="2300839"/>
            <a:ext cx="2052736" cy="1296144"/>
          </a:xfrm>
          <a:prstGeom prst="rect">
            <a:avLst/>
          </a:prstGeom>
          <a:ln w="349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直接有著關聯性或間接協助</a:t>
            </a:r>
            <a:r>
              <a:rPr lang="zh-TW" altLang="en-US" sz="2000" dirty="0" smtClean="0">
                <a:solidFill>
                  <a:schemeClr val="tx1"/>
                </a:solidFill>
              </a:rPr>
              <a:t>工作</a:t>
            </a:r>
            <a:r>
              <a:rPr lang="zh-TW" altLang="en-US" sz="2000" dirty="0">
                <a:solidFill>
                  <a:schemeClr val="tx1"/>
                </a:solidFill>
              </a:rPr>
              <a:t>完成之</a:t>
            </a:r>
            <a:r>
              <a:rPr lang="zh-TW" altLang="en-US" sz="2000" dirty="0">
                <a:solidFill>
                  <a:srgbClr val="FF0000"/>
                </a:solidFill>
              </a:rPr>
              <a:t>同仁</a:t>
            </a:r>
          </a:p>
        </p:txBody>
      </p:sp>
      <p:sp>
        <p:nvSpPr>
          <p:cNvPr id="4" name="橢圓 3"/>
          <p:cNvSpPr/>
          <p:nvPr/>
        </p:nvSpPr>
        <p:spPr>
          <a:xfrm>
            <a:off x="6930008" y="3870528"/>
            <a:ext cx="1584176" cy="11378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尊重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9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顧客不滿意對公司的損失可分為以下四種類型的情境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損失營業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收入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開發或建立一筆新的生意往往要耗費廣告與行銷的綜合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成本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，但是損失一位顧客可以是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幾秒鐘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事情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商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譽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損失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社群分享與訊息傳播相當的快速與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廣泛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87624" y="692522"/>
            <a:ext cx="68407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1.5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顧客不滿意對公司損失的成本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28184" y="3964016"/>
            <a:ext cx="2841069" cy="235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51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5040560"/>
          </a:xfrm>
        </p:spPr>
        <p:txBody>
          <a:bodyPr>
            <a:normAutofit/>
          </a:bodyPr>
          <a:lstStyle/>
          <a:p>
            <a:pPr lvl="1"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失 業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buNone/>
            </a:pPr>
            <a:r>
              <a:rPr lang="zh-TW" altLang="en-US" dirty="0"/>
              <a:t>為了支持客服團隊的後勤組織也會因為業務量的</a:t>
            </a:r>
            <a:r>
              <a:rPr lang="zh-TW" altLang="en-US" dirty="0" smtClean="0"/>
              <a:t>減少</a:t>
            </a:r>
            <a:r>
              <a:rPr lang="zh-TW" altLang="en-US" dirty="0"/>
              <a:t>，也必須進行整編或</a:t>
            </a:r>
            <a:r>
              <a:rPr lang="zh-TW" altLang="en-US" dirty="0" smtClean="0"/>
              <a:t>精簡。</a:t>
            </a:r>
            <a:endParaRPr lang="en-US" altLang="zh-TW" dirty="0" smtClean="0"/>
          </a:p>
          <a:p>
            <a:pPr marL="365760" lvl="1" indent="0">
              <a:lnSpc>
                <a:spcPts val="3400"/>
              </a:lnSpc>
              <a:buNone/>
            </a:pPr>
            <a:endParaRPr lang="en-US" altLang="zh-TW" sz="100" dirty="0"/>
          </a:p>
          <a:p>
            <a:pPr marL="365760" lvl="1" indent="0">
              <a:lnSpc>
                <a:spcPts val="3400"/>
              </a:lnSpc>
              <a:buNone/>
            </a:pPr>
            <a:r>
              <a:rPr lang="zh-TW" altLang="en-US" u="sng" dirty="0" smtClean="0">
                <a:solidFill>
                  <a:srgbClr val="0070C0"/>
                </a:solidFill>
              </a:rPr>
              <a:t>長鞭效應</a:t>
            </a:r>
            <a:r>
              <a:rPr lang="en-US" altLang="zh-TW" dirty="0" smtClean="0"/>
              <a:t>:</a:t>
            </a:r>
            <a:r>
              <a:rPr lang="zh-TW" altLang="en-US" dirty="0"/>
              <a:t>當前端產生了小小的服務變化，後</a:t>
            </a:r>
            <a:r>
              <a:rPr lang="zh-TW" altLang="en-US" dirty="0" smtClean="0"/>
              <a:t>端會</a:t>
            </a:r>
            <a:r>
              <a:rPr lang="zh-TW" altLang="en-US" dirty="0"/>
              <a:t>大大受到影響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365760" lvl="1" indent="0">
              <a:lnSpc>
                <a:spcPts val="3400"/>
              </a:lnSpc>
              <a:buNone/>
            </a:pPr>
            <a:endParaRPr lang="en-US" altLang="zh-TW" sz="1100" b="1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未來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可見度的不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清晰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buNone/>
            </a:pPr>
            <a:r>
              <a:rPr lang="zh-TW" altLang="en-US" dirty="0"/>
              <a:t>經過長期的醞釀效果，這損失可以是一分一毫的累計，也可能是一大筆的生意就此消失。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87624" y="692522"/>
            <a:ext cx="68407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1.5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顧客不滿意對公司損失的成本</a:t>
            </a:r>
          </a:p>
        </p:txBody>
      </p:sp>
    </p:spTree>
    <p:extLst>
      <p:ext uri="{BB962C8B-B14F-4D97-AF65-F5344CB8AC3E}">
        <p14:creationId xmlns:p14="http://schemas.microsoft.com/office/powerpoint/2010/main" xmlns="" val="7079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問題討論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胖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達人廣告與利用明星入股的招牌宣稱「純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天然不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含香精」的麵包，遭到新聞媒體的揭發，胖達人從一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開始的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否認到最後全盤皆輸。請利用本章所學習到的「顧客不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滿意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對公司損失的成本」進行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討論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「胖達人」香精麵包事件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13708" y="4005064"/>
            <a:ext cx="3498259" cy="2364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37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家廠商的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競爭條件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及商品項目的</a:t>
            </a:r>
            <a:r>
              <a:rPr lang="zh-TW" altLang="en-US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同質或同類性相當高，在產品本身的差異性已經</a:t>
            </a:r>
            <a:r>
              <a:rPr lang="zh-TW" altLang="en-US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不大</a:t>
            </a:r>
            <a:r>
              <a:rPr lang="zh-TW" altLang="en-US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的情況下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，為了區隔競爭並在同質性產品充斥的市場中能夠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異軍突起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，「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顧客服務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」的議題可以展現區隔化的面貌，並進行一場無形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的商品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競爭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透過本身對於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顧客服務差異化的策略去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增加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消費者的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印象與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好感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，將企業產品或品牌滲透到顧客的腦海中，取得更積極的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顧客服務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地位。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什麼是顧客關係管理</a:t>
            </a:r>
          </a:p>
        </p:txBody>
      </p:sp>
    </p:spTree>
    <p:extLst>
      <p:ext uri="{BB962C8B-B14F-4D97-AF65-F5344CB8AC3E}">
        <p14:creationId xmlns:p14="http://schemas.microsoft.com/office/powerpoint/2010/main" xmlns="" val="19979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顧客關係管理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(Customer Relationship Management)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書的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定義為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zh-TW" altLang="en-US" sz="2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企業的資產中，顧客是其中的重要關鍵之一，顧客</a:t>
            </a:r>
            <a:r>
              <a:rPr lang="zh-TW" altLang="en-US" sz="2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關係管理</a:t>
            </a:r>
            <a:r>
              <a:rPr lang="zh-TW" altLang="en-US" sz="2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顧客服務為中心點</a:t>
            </a:r>
            <a:r>
              <a:rPr lang="zh-TW" altLang="en-US" sz="2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。方法是向外延伸顧客服務</a:t>
            </a:r>
            <a:r>
              <a:rPr lang="zh-TW" altLang="en-US" sz="2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的觸角</a:t>
            </a:r>
            <a:r>
              <a:rPr lang="zh-TW" altLang="en-US" sz="2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，終極目標是讓顧客產生</a:t>
            </a: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長期的信賴並且增進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穩定彼此</a:t>
            </a: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的業務關係</a:t>
            </a:r>
            <a:r>
              <a:rPr lang="zh-TW" altLang="en-US" sz="2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什麼是顧客關係管理</a:t>
            </a:r>
          </a:p>
        </p:txBody>
      </p:sp>
    </p:spTree>
    <p:extLst>
      <p:ext uri="{BB962C8B-B14F-4D97-AF65-F5344CB8AC3E}">
        <p14:creationId xmlns:p14="http://schemas.microsoft.com/office/powerpoint/2010/main" xmlns="" val="39121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什麼是顧客關係管理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647" y="1556792"/>
            <a:ext cx="6210690" cy="465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07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1.1.1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顧客關係管理的步驟</a:t>
            </a:r>
            <a:endParaRPr lang="en-US" altLang="zh-TW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顧客管理的價值來自顧客與企業雙向的互動產生。一個是企業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的價值另一個是顧客提供給企業的價值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1.2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中顧客願意支付的比重與企業提供的價值成正比，若支付成本高，其所取得的提供價值越高，圖中最外圍的循環圈擴大係因顧客支付，成本越大，企業提供的價值越增加，使得整個循環圈向外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擴大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。反之，若企業提供的價值越少，則顧客的支付也會減少，循環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圈向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內縮。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什麼是顧客關係管理</a:t>
            </a:r>
          </a:p>
        </p:txBody>
      </p:sp>
    </p:spTree>
    <p:extLst>
      <p:ext uri="{BB962C8B-B14F-4D97-AF65-F5344CB8AC3E}">
        <p14:creationId xmlns:p14="http://schemas.microsoft.com/office/powerpoint/2010/main" xmlns="" val="17564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什麼是顧客關係管理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59326" y="2060848"/>
            <a:ext cx="745709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99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顧客關係管理可歸納為三步驟： 定位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(Positioning)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判別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Identify)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、策略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(Strategy) 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1.3 )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什麼是顧客關係管理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286" y="3284984"/>
            <a:ext cx="7101296" cy="165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31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834</TotalTime>
  <Words>1407</Words>
  <Application>Microsoft Office PowerPoint</Application>
  <PresentationFormat>如螢幕大小 (4:3)</PresentationFormat>
  <Paragraphs>106</Paragraphs>
  <Slides>26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圖釘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Gauli</cp:lastModifiedBy>
  <cp:revision>39</cp:revision>
  <dcterms:created xsi:type="dcterms:W3CDTF">2013-07-09T07:02:50Z</dcterms:created>
  <dcterms:modified xsi:type="dcterms:W3CDTF">2016-01-20T08:34:42Z</dcterms:modified>
</cp:coreProperties>
</file>