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6" r:id="rId2"/>
    <p:sldId id="273" r:id="rId3"/>
    <p:sldId id="272" r:id="rId4"/>
    <p:sldId id="276" r:id="rId5"/>
    <p:sldId id="316" r:id="rId6"/>
    <p:sldId id="317" r:id="rId7"/>
    <p:sldId id="318" r:id="rId8"/>
    <p:sldId id="319" r:id="rId9"/>
    <p:sldId id="320" r:id="rId10"/>
    <p:sldId id="277" r:id="rId11"/>
    <p:sldId id="321" r:id="rId12"/>
    <p:sldId id="322" r:id="rId13"/>
    <p:sldId id="323" r:id="rId14"/>
    <p:sldId id="324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32" r:id="rId23"/>
    <p:sldId id="334" r:id="rId24"/>
    <p:sldId id="333" r:id="rId2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3300"/>
    <a:srgbClr val="FF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67" autoAdjust="0"/>
  </p:normalViewPr>
  <p:slideViewPr>
    <p:cSldViewPr>
      <p:cViewPr>
        <p:scale>
          <a:sx n="112" d="100"/>
          <a:sy n="112" d="100"/>
        </p:scale>
        <p:origin x="144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460B6A-6266-4AD1-9EF5-EE41CD56C3B7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90A41-8DC1-4E4D-99C1-104CEFCCA7B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156385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90A41-8DC1-4E4D-99C1-104CEFCCA7B6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631312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D47D426-9943-4F1A-B733-9E1C0A5772F0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39F077E0-7F5E-4C2C-AF41-249055B9916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087" y="6529611"/>
            <a:ext cx="1108101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文字方塊 15"/>
          <p:cNvSpPr txBox="1">
            <a:spLocks noChangeArrowheads="1"/>
          </p:cNvSpPr>
          <p:nvPr userDrawn="1"/>
        </p:nvSpPr>
        <p:spPr bwMode="auto">
          <a:xfrm>
            <a:off x="4983481" y="6578545"/>
            <a:ext cx="28924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9pPr>
          </a:lstStyle>
          <a:p>
            <a:pPr algn="r">
              <a:defRPr/>
            </a:pPr>
            <a:r>
              <a:rPr lang="zh-TW" altLang="en-US" sz="12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版權所有  僅供用書教師使用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426-9943-4F1A-B733-9E1C0A5772F0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77E0-7F5E-4C2C-AF41-249055B9916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426-9943-4F1A-B733-9E1C0A5772F0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77E0-7F5E-4C2C-AF41-249055B9916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426-9943-4F1A-B733-9E1C0A5772F0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77E0-7F5E-4C2C-AF41-249055B9916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426-9943-4F1A-B733-9E1C0A5772F0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77E0-7F5E-4C2C-AF41-249055B9916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426-9943-4F1A-B733-9E1C0A5772F0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77E0-7F5E-4C2C-AF41-249055B9916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426-9943-4F1A-B733-9E1C0A5772F0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77E0-7F5E-4C2C-AF41-249055B9916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426-9943-4F1A-B733-9E1C0A5772F0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77E0-7F5E-4C2C-AF41-249055B9916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426-9943-4F1A-B733-9E1C0A5772F0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77E0-7F5E-4C2C-AF41-249055B9916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D47D426-9943-4F1A-B733-9E1C0A5772F0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39F077E0-7F5E-4C2C-AF41-249055B9916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D47D426-9943-4F1A-B733-9E1C0A5772F0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39F077E0-7F5E-4C2C-AF41-249055B9916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D47D426-9943-4F1A-B733-9E1C0A5772F0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9F077E0-7F5E-4C2C-AF41-249055B9916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087" y="6529611"/>
            <a:ext cx="1108101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文字方塊 15"/>
          <p:cNvSpPr txBox="1">
            <a:spLocks noChangeArrowheads="1"/>
          </p:cNvSpPr>
          <p:nvPr userDrawn="1"/>
        </p:nvSpPr>
        <p:spPr bwMode="auto">
          <a:xfrm>
            <a:off x="4983481" y="6578545"/>
            <a:ext cx="28924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9pPr>
          </a:lstStyle>
          <a:p>
            <a:pPr algn="r">
              <a:defRPr/>
            </a:pPr>
            <a:r>
              <a:rPr lang="zh-TW" altLang="en-US" sz="12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版權所有  僅供用書教師使用 </a:t>
            </a:r>
          </a:p>
        </p:txBody>
      </p:sp>
      <p:pic>
        <p:nvPicPr>
          <p:cNvPr id="17" name="Picture 3" descr="C:\Users\admin\Desktop\MC900417770.WMF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8" y="5235658"/>
            <a:ext cx="1010712" cy="15086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644008" y="4581128"/>
            <a:ext cx="3096344" cy="78156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陳水蓮 林書旭 楊婷媖   編著</a:t>
            </a:r>
            <a:endParaRPr lang="zh-TW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788024" y="1916832"/>
            <a:ext cx="36724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000" b="1" i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Ch3</a:t>
            </a:r>
          </a:p>
          <a:p>
            <a:r>
              <a:rPr lang="en-US" altLang="zh-TW" sz="2000" b="1" i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2000" b="1" i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顧客服務的理念</a:t>
            </a:r>
            <a:endParaRPr lang="zh-TW" altLang="en-US" sz="4000" dirty="0"/>
          </a:p>
        </p:txBody>
      </p:sp>
      <p:pic>
        <p:nvPicPr>
          <p:cNvPr id="2051" name="Picture 3" descr="C:\Users\admin\Desktop\MC90041777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752" y="4221088"/>
            <a:ext cx="1010712" cy="15086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user1\Desktop\525072\52507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87624" y="1243890"/>
            <a:ext cx="3199266" cy="4345350"/>
          </a:xfrm>
          <a:prstGeom prst="rect">
            <a:avLst/>
          </a:prstGeom>
          <a:ln>
            <a:noFill/>
          </a:ln>
          <a:effectLst>
            <a:glow rad="127000">
              <a:srgbClr val="0070C0"/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132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>
              <a:lnSpc>
                <a:spcPts val="3400"/>
              </a:lnSpc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顧客的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需求是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顧客服務的起始</a:t>
            </a:r>
            <a:r>
              <a:rPr lang="zh-TW" altLang="en-US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原點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，因為對於顧客的需求範圍或層面，能夠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不斷的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延伸出不同的項目擴大服務範圍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3400"/>
              </a:lnSpc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3400"/>
              </a:lnSpc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服務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範圍就是這原點的</a:t>
            </a:r>
            <a:r>
              <a:rPr lang="zh-TW" altLang="en-US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半徑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當範圍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由小而大時這服務的面積就會越來越大，所以需求的面向範圍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也是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顧客服務的目標。</a:t>
            </a:r>
            <a:endParaRPr lang="zh-TW" altLang="en-US" sz="2600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529662" y="692522"/>
            <a:ext cx="5940660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3.2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顧客服務的</a:t>
            </a:r>
            <a:r>
              <a:rPr lang="zh-TW" altLang="en-US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理念</a:t>
            </a:r>
            <a:endParaRPr lang="zh-TW" altLang="en-US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213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 marL="0" indent="0">
              <a:lnSpc>
                <a:spcPts val="3400"/>
              </a:lnSpc>
              <a:buNone/>
            </a:pPr>
            <a:r>
              <a:rPr lang="en-US" altLang="zh-TW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3.2.1 </a:t>
            </a:r>
            <a:r>
              <a:rPr lang="zh-TW" altLang="en-US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顧客需求之形式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3400"/>
              </a:lnSpc>
              <a:buNone/>
            </a:pP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1. 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需求的本質區分</a:t>
            </a:r>
          </a:p>
          <a:p>
            <a:pPr marL="0" indent="0">
              <a:lnSpc>
                <a:spcPts val="3400"/>
              </a:lnSpc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1)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顯性需求</a:t>
            </a:r>
          </a:p>
          <a:p>
            <a:pPr marL="0" indent="0">
              <a:lnSpc>
                <a:spcPts val="3400"/>
              </a:lnSpc>
              <a:buNone/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顯性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需求係指表面的功能性或直接能給予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目的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說明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用途。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3400"/>
              </a:lnSpc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2)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隱性需求</a:t>
            </a:r>
          </a:p>
          <a:p>
            <a:pPr marL="0" indent="0">
              <a:lnSpc>
                <a:spcPts val="3400"/>
              </a:lnSpc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隱性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需求係指當下並未觀察到或直接能給予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目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的說明用途，</a:t>
            </a: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529662" y="692522"/>
            <a:ext cx="5940660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3.2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顧客服務的</a:t>
            </a:r>
            <a:r>
              <a:rPr lang="zh-TW" altLang="en-US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理念</a:t>
            </a:r>
            <a:endParaRPr lang="zh-TW" altLang="en-US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88288" y="5447609"/>
            <a:ext cx="6600136" cy="107773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400" dirty="0"/>
              <a:t>顯性需求一般與顧客感受的利益關係最直接</a:t>
            </a:r>
            <a:r>
              <a:rPr lang="zh-TW" altLang="en-US" sz="2400" dirty="0" smtClean="0"/>
              <a:t>相關</a:t>
            </a:r>
            <a:endParaRPr lang="en-US" altLang="zh-TW" sz="2400" dirty="0" smtClean="0"/>
          </a:p>
          <a:p>
            <a:r>
              <a:rPr lang="zh-TW" altLang="en-US" sz="2400" dirty="0" smtClean="0"/>
              <a:t>隱性</a:t>
            </a:r>
            <a:r>
              <a:rPr lang="zh-TW" altLang="en-US" sz="2400" dirty="0"/>
              <a:t>需求與</a:t>
            </a:r>
            <a:r>
              <a:rPr lang="zh-TW" altLang="en-US" sz="2400" dirty="0" smtClean="0"/>
              <a:t>產品</a:t>
            </a:r>
            <a:r>
              <a:rPr lang="zh-TW" altLang="en-US" sz="2400" dirty="0"/>
              <a:t>的品質最為直接相關。</a:t>
            </a:r>
          </a:p>
        </p:txBody>
      </p:sp>
    </p:spTree>
    <p:extLst>
      <p:ext uri="{BB962C8B-B14F-4D97-AF65-F5344CB8AC3E}">
        <p14:creationId xmlns="" xmlns:p14="http://schemas.microsoft.com/office/powerpoint/2010/main" val="154207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 marL="0" indent="0">
              <a:lnSpc>
                <a:spcPts val="3400"/>
              </a:lnSpc>
              <a:buNone/>
            </a:pP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2. 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需求的項目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區分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3400"/>
              </a:lnSpc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(1)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即時性與方便性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3400"/>
              </a:lnSpc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今的社會發展已由工業社會轉變為資訊社會，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人類的需求已經由過去的被動等待服務，轉變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成快速的獲得服務。  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3400"/>
              </a:lnSpc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(2)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價格的透明度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	</a:t>
            </a:r>
          </a:p>
          <a:p>
            <a:pPr marL="0" indent="0">
              <a:lnSpc>
                <a:spcPts val="3400"/>
              </a:lnSpc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當顧客發現到成本與售價的差異是超過他們所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能容忍的界線時，顧客會產生選擇替代品進行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替換的消費行為。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529662" y="692522"/>
            <a:ext cx="5940660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3.2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顧客服務的</a:t>
            </a:r>
            <a:r>
              <a:rPr lang="zh-TW" altLang="en-US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理念</a:t>
            </a:r>
            <a:endParaRPr lang="zh-TW" altLang="en-US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368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 marL="0" indent="0">
              <a:lnSpc>
                <a:spcPts val="3400"/>
              </a:lnSpc>
              <a:buNone/>
            </a:pP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2. 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需求的項目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區分 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續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0" indent="0">
              <a:lnSpc>
                <a:spcPts val="3400"/>
              </a:lnSpc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3)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供應鏈的透明度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	</a:t>
            </a:r>
          </a:p>
          <a:p>
            <a:pPr marL="0" indent="0">
              <a:lnSpc>
                <a:spcPts val="3400"/>
              </a:lnSpc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當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顧客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對於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生產、組裝、移轉、儲存、運送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等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各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單位活動有某種程度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的瞭解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，能夠對於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企業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所提供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的服務產生信任感及相對的依賴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程度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3400"/>
              </a:lnSpc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4)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訊息的透明度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	</a:t>
            </a:r>
          </a:p>
          <a:p>
            <a:pPr marL="0" indent="0">
              <a:lnSpc>
                <a:spcPts val="3400"/>
              </a:lnSpc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企業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對於服務或提供商品的訊息，必須是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即時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且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有用的使用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分享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，顧客對於服務的商品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無論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是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使用前後都必須有知道的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權利。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529662" y="692522"/>
            <a:ext cx="5940660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3.2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顧客服務的</a:t>
            </a:r>
            <a:r>
              <a:rPr lang="zh-TW" altLang="en-US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理念</a:t>
            </a:r>
            <a:endParaRPr lang="zh-TW" altLang="en-US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815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 marL="0" indent="0">
              <a:lnSpc>
                <a:spcPts val="3400"/>
              </a:lnSpc>
              <a:buNone/>
            </a:pP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2. 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需求的項目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區分 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續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0" indent="0">
              <a:lnSpc>
                <a:spcPts val="3400"/>
              </a:lnSpc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5)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顧客服務的內容與標準程序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	</a:t>
            </a:r>
          </a:p>
          <a:p>
            <a:pPr marL="0" indent="0">
              <a:lnSpc>
                <a:spcPts val="3400"/>
              </a:lnSpc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顧客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在購買商品的同時，其實也是希望能夠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得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到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最好的服務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品質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。顧客服務的內容與項目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對於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顧客購買實質商品是有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極大的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影響度。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529662" y="692522"/>
            <a:ext cx="5940660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3.2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顧客服務的</a:t>
            </a:r>
            <a:r>
              <a:rPr lang="zh-TW" altLang="en-US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理念</a:t>
            </a:r>
            <a:endParaRPr lang="zh-TW" altLang="en-US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98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 marL="0" indent="0">
              <a:lnSpc>
                <a:spcPts val="3400"/>
              </a:lnSpc>
              <a:buNone/>
            </a:pP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3. 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分析需求的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方式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 marL="365760" lvl="1" indent="0">
              <a:lnSpc>
                <a:spcPts val="3400"/>
              </a:lnSpc>
              <a:buNone/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(1)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市場調查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marL="365760" lvl="1" indent="0">
              <a:lnSpc>
                <a:spcPts val="3400"/>
              </a:lnSpc>
              <a:buNone/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(2)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消費者組織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marL="365760" lvl="1" indent="0">
              <a:lnSpc>
                <a:spcPts val="3400"/>
              </a:lnSpc>
              <a:buNone/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(3)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拜訪重要顧客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marL="365760" lvl="1" indent="0">
              <a:lnSpc>
                <a:spcPts val="3400"/>
              </a:lnSpc>
              <a:buNone/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(4)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考察國內外市場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marL="365760" lvl="1" indent="0">
              <a:lnSpc>
                <a:spcPts val="3400"/>
              </a:lnSpc>
              <a:buNone/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(5)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購買資料庫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marL="365760" lvl="1" indent="0">
              <a:lnSpc>
                <a:spcPts val="3400"/>
              </a:lnSpc>
              <a:buNone/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(6)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神秘客的調查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marL="365760" lvl="1" indent="0">
              <a:lnSpc>
                <a:spcPts val="3400"/>
              </a:lnSpc>
              <a:buNone/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(7)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企業問卷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marL="365760" lvl="1" indent="0">
              <a:lnSpc>
                <a:spcPts val="3400"/>
              </a:lnSpc>
              <a:buNone/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(8)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消費者信箱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3400"/>
              </a:lnSpc>
              <a:buNone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529662" y="692522"/>
            <a:ext cx="5940660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3.2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顧客服務的</a:t>
            </a:r>
            <a:r>
              <a:rPr lang="zh-TW" altLang="en-US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理念</a:t>
            </a:r>
            <a:endParaRPr lang="zh-TW" altLang="en-US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96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 marL="0" indent="0">
              <a:lnSpc>
                <a:spcPts val="3400"/>
              </a:lnSpc>
              <a:buNone/>
            </a:pPr>
            <a:r>
              <a:rPr lang="en-US" altLang="zh-TW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3.2.2 </a:t>
            </a:r>
            <a:r>
              <a:rPr lang="zh-TW" altLang="en-US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顧客服務與顧客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價值</a:t>
            </a:r>
            <a:endParaRPr lang="en-US" altLang="zh-TW" b="1" dirty="0" smtClean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顧客服務是為了體現企業的價值，企業價值最大化的途徑就是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創造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顧客價值。當顧客價值被發揮到應有的程度，那麼企業的獲利也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會極大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化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顧客服務的實現就是顧客價值的實現。換言之，以顧客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服務為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前提的基礎去創造顧客的價值，因為顧客的價值被實現所以企業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價值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── 利潤與名聲不斷的累積，也就是企業價值極大化的實現 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如圖</a:t>
            </a:r>
          </a:p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3.2 )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529662" y="692522"/>
            <a:ext cx="5940660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3.2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顧客服務的</a:t>
            </a:r>
            <a:r>
              <a:rPr lang="zh-TW" altLang="en-US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理念</a:t>
            </a:r>
            <a:endParaRPr lang="zh-TW" altLang="en-US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531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 txBox="1">
            <a:spLocks/>
          </p:cNvSpPr>
          <p:nvPr/>
        </p:nvSpPr>
        <p:spPr>
          <a:xfrm>
            <a:off x="1529662" y="692522"/>
            <a:ext cx="5940660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3.2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顧客服務的</a:t>
            </a:r>
            <a:r>
              <a:rPr lang="zh-TW" altLang="en-US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理念</a:t>
            </a:r>
            <a:endParaRPr lang="zh-TW" altLang="en-US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2" y="1484784"/>
            <a:ext cx="6124575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5863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>
              <a:lnSpc>
                <a:spcPts val="3400"/>
              </a:lnSpc>
              <a:buFont typeface="Wingdings" pitchFamily="2" charset="2"/>
              <a:buChar char="ü"/>
            </a:pP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顧客價值</a:t>
            </a:r>
            <a:endParaRPr lang="en-US" altLang="zh-TW" b="1" dirty="0" smtClean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529662" y="692522"/>
            <a:ext cx="5940660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3.2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顧客服務的</a:t>
            </a:r>
            <a:r>
              <a:rPr lang="zh-TW" altLang="en-US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理念</a:t>
            </a:r>
            <a:endParaRPr lang="zh-TW" altLang="en-US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284"/>
          <a:stretch/>
        </p:blipFill>
        <p:spPr bwMode="auto">
          <a:xfrm>
            <a:off x="1115616" y="2005539"/>
            <a:ext cx="7305297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直線接點 3"/>
          <p:cNvCxnSpPr/>
          <p:nvPr/>
        </p:nvCxnSpPr>
        <p:spPr>
          <a:xfrm>
            <a:off x="1545428" y="5701724"/>
            <a:ext cx="4626514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4509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>
              <a:lnSpc>
                <a:spcPts val="3400"/>
              </a:lnSpc>
              <a:buFont typeface="Wingdings" pitchFamily="2" charset="2"/>
              <a:buChar char="ü"/>
            </a:pP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顧客價值 </a:t>
            </a:r>
            <a:r>
              <a:rPr lang="en-US" altLang="zh-TW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續</a:t>
            </a:r>
            <a:r>
              <a:rPr lang="en-US" altLang="zh-TW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529662" y="692522"/>
            <a:ext cx="5940660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3.2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顧客服務的</a:t>
            </a:r>
            <a:r>
              <a:rPr lang="zh-TW" altLang="en-US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理念</a:t>
            </a:r>
            <a:endParaRPr lang="zh-TW" altLang="en-US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684" y="2053090"/>
            <a:ext cx="5976664" cy="4616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81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43947" y="1412776"/>
            <a:ext cx="6196405" cy="4094269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altLang="zh-TW" dirty="0"/>
              <a:t>3.1 </a:t>
            </a:r>
            <a:r>
              <a:rPr lang="zh-TW" altLang="en-US" dirty="0"/>
              <a:t>顧客的概念</a:t>
            </a:r>
          </a:p>
          <a:p>
            <a:pPr>
              <a:lnSpc>
                <a:spcPct val="200000"/>
              </a:lnSpc>
            </a:pPr>
            <a:r>
              <a:rPr lang="en-US" altLang="zh-TW" dirty="0"/>
              <a:t>3.2 </a:t>
            </a:r>
            <a:r>
              <a:rPr lang="zh-TW" altLang="en-US" dirty="0"/>
              <a:t>顧客服務的理念</a:t>
            </a:r>
          </a:p>
          <a:p>
            <a:pPr>
              <a:lnSpc>
                <a:spcPct val="200000"/>
              </a:lnSpc>
            </a:pPr>
            <a:r>
              <a:rPr lang="en-US" altLang="zh-TW" dirty="0"/>
              <a:t>3.3 </a:t>
            </a:r>
            <a:r>
              <a:rPr lang="zh-TW" altLang="en-US" dirty="0"/>
              <a:t>結 論</a:t>
            </a:r>
          </a:p>
        </p:txBody>
      </p:sp>
    </p:spTree>
    <p:extLst>
      <p:ext uri="{BB962C8B-B14F-4D97-AF65-F5344CB8AC3E}">
        <p14:creationId xmlns="" xmlns:p14="http://schemas.microsoft.com/office/powerpoint/2010/main" val="263860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043608" y="1556792"/>
            <a:ext cx="7272808" cy="4680520"/>
          </a:xfrm>
        </p:spPr>
        <p:txBody>
          <a:bodyPr>
            <a:normAutofit/>
          </a:bodyPr>
          <a:lstStyle/>
          <a:p>
            <a:pPr marL="0" indent="0">
              <a:lnSpc>
                <a:spcPts val="3400"/>
              </a:lnSpc>
              <a:spcBef>
                <a:spcPts val="3000"/>
              </a:spcBef>
              <a:buNone/>
            </a:pP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1. 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顧客：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顧客認定價值大小是主觀的感受與意識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		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並非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客觀因素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能夠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主導。</a:t>
            </a:r>
          </a:p>
          <a:p>
            <a:pPr marL="0" indent="0">
              <a:lnSpc>
                <a:spcPts val="3400"/>
              </a:lnSpc>
              <a:spcBef>
                <a:spcPts val="3000"/>
              </a:spcBef>
              <a:buNone/>
            </a:pP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2. 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商品組合：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商品組合讓顧客感受價值的存在。</a:t>
            </a:r>
          </a:p>
          <a:p>
            <a:pPr marL="0" indent="0">
              <a:lnSpc>
                <a:spcPts val="3400"/>
              </a:lnSpc>
              <a:spcBef>
                <a:spcPts val="3000"/>
              </a:spcBef>
              <a:buNone/>
            </a:pP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3. 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企業活動：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企業活動創造價值，並由顧客的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回饋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		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反映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中，瞭解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價值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是否能形成顧客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決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		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策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529662" y="692522"/>
            <a:ext cx="5940660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3.2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顧客服務的</a:t>
            </a:r>
            <a:r>
              <a:rPr lang="zh-TW" altLang="en-US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理念</a:t>
            </a:r>
            <a:endParaRPr lang="zh-TW" altLang="en-US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703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>
              <a:lnSpc>
                <a:spcPts val="3400"/>
              </a:lnSpc>
              <a:buFont typeface="Wingdings" pitchFamily="2" charset="2"/>
              <a:buChar char="ü"/>
            </a:pPr>
            <a:r>
              <a:rPr lang="zh-TW" altLang="en-US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顧客面的顧客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價值</a:t>
            </a:r>
            <a:endParaRPr lang="en-US" altLang="zh-TW" b="1" dirty="0" smtClean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defTabSz="441325">
              <a:spcBef>
                <a:spcPts val="1800"/>
              </a:spcBef>
              <a:buNone/>
            </a:pP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1.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獲得的商品或服務與其他的同質性商品比較後，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是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否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有較優的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感受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，是否付出的成本相同或較小，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但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是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獲得的價值感受越大。</a:t>
            </a:r>
          </a:p>
          <a:p>
            <a:pPr marL="0" indent="0" defTabSz="441325">
              <a:spcBef>
                <a:spcPts val="1800"/>
              </a:spcBef>
              <a:buNone/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2.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相同的商品或服務與其他企業所提供的服務比較後，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是否感受到滿意而且更驚喜，比其他企業所提供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的更多。</a:t>
            </a:r>
          </a:p>
          <a:p>
            <a:pPr marL="0" indent="0" defTabSz="441325">
              <a:spcBef>
                <a:spcPts val="1800"/>
              </a:spcBef>
              <a:buNone/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3.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如品質或功能相同或類似情況下，是否有感受到不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同的附加價值。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529662" y="692522"/>
            <a:ext cx="5940660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3.2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顧客服務的</a:t>
            </a:r>
            <a:r>
              <a:rPr lang="zh-TW" altLang="en-US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理念</a:t>
            </a:r>
            <a:endParaRPr lang="zh-TW" altLang="en-US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10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>
              <a:lnSpc>
                <a:spcPts val="3400"/>
              </a:lnSpc>
              <a:buFont typeface="Wingdings" pitchFamily="2" charset="2"/>
              <a:buChar char="ü"/>
            </a:pP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企業面</a:t>
            </a:r>
            <a:r>
              <a:rPr lang="zh-TW" altLang="en-US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的顧客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價值</a:t>
            </a:r>
            <a:endParaRPr lang="en-US" altLang="zh-TW" b="1" dirty="0" smtClean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800"/>
              </a:spcBef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企業角度來看，企業成本中包含了顧客價值的因素，顧客的成本也是企業價值的一部分，企業在評估計算顧客價值時必須將兩種因素：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800"/>
              </a:spcBef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企業與顧客的成本、企業與顧客的價值均納入考慮成為平衡的因子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800"/>
              </a:spcBef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簡言之企業提供的商品價值或服務價值必須超過顧客支付的總成本，取得顧客價值的實際意涵。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529662" y="692522"/>
            <a:ext cx="5940660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3.2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顧客服務的</a:t>
            </a:r>
            <a:r>
              <a:rPr lang="zh-TW" altLang="en-US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理念</a:t>
            </a:r>
            <a:endParaRPr lang="zh-TW" altLang="en-US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116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 marL="0" indent="0">
              <a:lnSpc>
                <a:spcPts val="3400"/>
              </a:lnSpc>
              <a:buNone/>
            </a:pPr>
            <a:r>
              <a:rPr lang="en-US" altLang="zh-TW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3.2.3 </a:t>
            </a:r>
            <a:r>
              <a:rPr lang="zh-TW" altLang="en-US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分析顧客價值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因子</a:t>
            </a:r>
            <a:endParaRPr lang="en-US" altLang="zh-TW" b="1" dirty="0" smtClean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3400"/>
              </a:lnSpc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顧客價值根據上節的說明已經明白就是顧客商品總價值與顧客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總成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本兩個決定因素，其</a:t>
            </a:r>
            <a:r>
              <a:rPr lang="zh-TW" altLang="en-US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差額就是顧客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價值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3400"/>
              </a:lnSpc>
              <a:buNone/>
            </a:pP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3400"/>
              </a:lnSpc>
              <a:buNone/>
            </a:pPr>
            <a:r>
              <a:rPr lang="en-US" altLang="zh-TW" b="1" dirty="0" smtClean="0"/>
              <a:t>1. </a:t>
            </a:r>
            <a:r>
              <a:rPr lang="zh-TW" altLang="en-US" b="1" dirty="0" smtClean="0"/>
              <a:t>價值</a:t>
            </a:r>
            <a:r>
              <a:rPr lang="zh-TW" altLang="en-US" b="1" dirty="0"/>
              <a:t>的</a:t>
            </a:r>
            <a:r>
              <a:rPr lang="zh-TW" altLang="en-US" b="1" dirty="0" smtClean="0"/>
              <a:t>因子</a:t>
            </a:r>
            <a:endParaRPr lang="en-US" altLang="zh-TW" b="1" dirty="0" smtClean="0"/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529662" y="692522"/>
            <a:ext cx="5940660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3.2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顧客服務的</a:t>
            </a:r>
            <a:r>
              <a:rPr lang="zh-TW" altLang="en-US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理念</a:t>
            </a:r>
            <a:endParaRPr lang="zh-TW" altLang="en-US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橢圓 2"/>
          <p:cNvSpPr/>
          <p:nvPr/>
        </p:nvSpPr>
        <p:spPr>
          <a:xfrm>
            <a:off x="971600" y="4261185"/>
            <a:ext cx="2016224" cy="1215752"/>
          </a:xfrm>
          <a:prstGeom prst="ellipse">
            <a:avLst/>
          </a:prstGeom>
          <a:ln w="317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有形商品</a:t>
            </a:r>
            <a:endParaRPr lang="zh-TW" altLang="en-US" dirty="0"/>
          </a:p>
        </p:txBody>
      </p:sp>
      <p:sp>
        <p:nvSpPr>
          <p:cNvPr id="6" name="橢圓 5"/>
          <p:cNvSpPr/>
          <p:nvPr/>
        </p:nvSpPr>
        <p:spPr>
          <a:xfrm>
            <a:off x="2555776" y="4725144"/>
            <a:ext cx="2016224" cy="1215752"/>
          </a:xfrm>
          <a:prstGeom prst="ellipse">
            <a:avLst/>
          </a:prstGeom>
          <a:ln w="317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人員</a:t>
            </a:r>
            <a:endParaRPr lang="zh-TW" altLang="en-US" dirty="0"/>
          </a:p>
        </p:txBody>
      </p:sp>
      <p:sp>
        <p:nvSpPr>
          <p:cNvPr id="7" name="橢圓 6"/>
          <p:cNvSpPr/>
          <p:nvPr/>
        </p:nvSpPr>
        <p:spPr>
          <a:xfrm>
            <a:off x="4283968" y="4261185"/>
            <a:ext cx="2016224" cy="1215752"/>
          </a:xfrm>
          <a:prstGeom prst="ellipse">
            <a:avLst/>
          </a:prstGeom>
          <a:ln w="317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服務</a:t>
            </a:r>
            <a:endParaRPr lang="zh-TW" altLang="en-US" dirty="0"/>
          </a:p>
        </p:txBody>
      </p:sp>
      <p:sp>
        <p:nvSpPr>
          <p:cNvPr id="8" name="橢圓 7"/>
          <p:cNvSpPr/>
          <p:nvPr/>
        </p:nvSpPr>
        <p:spPr>
          <a:xfrm>
            <a:off x="5868144" y="4843832"/>
            <a:ext cx="2016224" cy="1215752"/>
          </a:xfrm>
          <a:prstGeom prst="ellipse">
            <a:avLst/>
          </a:prstGeom>
          <a:ln w="317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品牌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281349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 marL="0" indent="0">
              <a:lnSpc>
                <a:spcPts val="3400"/>
              </a:lnSpc>
              <a:buNone/>
            </a:pPr>
            <a:r>
              <a:rPr lang="en-US" altLang="zh-TW" b="1" dirty="0"/>
              <a:t>2</a:t>
            </a:r>
            <a:r>
              <a:rPr lang="en-US" altLang="zh-TW" b="1" dirty="0" smtClean="0"/>
              <a:t>. </a:t>
            </a:r>
            <a:r>
              <a:rPr lang="zh-TW" altLang="en-US" b="1" dirty="0"/>
              <a:t>成本</a:t>
            </a:r>
            <a:r>
              <a:rPr lang="zh-TW" altLang="en-US" b="1" dirty="0" smtClean="0"/>
              <a:t>的因子</a:t>
            </a:r>
            <a:endParaRPr lang="en-US" altLang="zh-TW" b="1" dirty="0" smtClean="0"/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529662" y="692522"/>
            <a:ext cx="5940660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3.2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顧客服務的</a:t>
            </a:r>
            <a:r>
              <a:rPr lang="zh-TW" altLang="en-US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理念</a:t>
            </a:r>
            <a:endParaRPr lang="zh-TW" altLang="en-US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971600" y="2207393"/>
            <a:ext cx="2664296" cy="1800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有形幣值</a:t>
            </a: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3174223" y="4149080"/>
            <a:ext cx="2664296" cy="1800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等待時間</a:t>
            </a: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5580112" y="2207393"/>
            <a:ext cx="2664296" cy="1800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期望值</a:t>
            </a: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19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 marL="0" indent="0">
              <a:lnSpc>
                <a:spcPts val="3400"/>
              </a:lnSpc>
              <a:buNone/>
            </a:pPr>
            <a:r>
              <a:rPr lang="zh-TW" altLang="en-US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問題討論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b="1" dirty="0" smtClean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3400"/>
              </a:lnSpc>
              <a:buNone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請利用本章所學習由「顧客服務的理念」與「顧</a:t>
            </a:r>
          </a:p>
          <a:p>
            <a:pPr marL="0" indent="0">
              <a:lnSpc>
                <a:spcPts val="3400"/>
              </a:lnSpc>
              <a:buNone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客需求」進行討論一體兩面的看法。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3400"/>
              </a:lnSpc>
              <a:buNone/>
            </a:pP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529662" y="692522"/>
            <a:ext cx="5940660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廉價航空夯 糾紛不少</a:t>
            </a:r>
            <a:endParaRPr lang="zh-TW" altLang="en-US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509" t="36488" r="44509" b="18038"/>
          <a:stretch/>
        </p:blipFill>
        <p:spPr bwMode="auto">
          <a:xfrm>
            <a:off x="2267744" y="3143457"/>
            <a:ext cx="5852743" cy="332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0374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 lnSpcReduction="10000"/>
          </a:bodyPr>
          <a:lstStyle/>
          <a:p>
            <a:r>
              <a:rPr lang="zh-TW" altLang="en-US" dirty="0"/>
              <a:t>個人、企業或組織其進行消費或購買行為，而獲得商品或服務</a:t>
            </a:r>
            <a:r>
              <a:rPr lang="zh-TW" altLang="en-US" dirty="0" smtClean="0"/>
              <a:t>結果</a:t>
            </a:r>
            <a:r>
              <a:rPr lang="zh-TW" altLang="en-US" dirty="0"/>
              <a:t>的過程，一般而言對行使這過程的主體統稱為顧客。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3400"/>
              </a:lnSpc>
              <a:buNone/>
            </a:pPr>
            <a:r>
              <a:rPr lang="en-US" altLang="zh-TW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3.1.1 </a:t>
            </a:r>
            <a:r>
              <a:rPr lang="zh-TW" altLang="en-US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顧客在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哪裡</a:t>
            </a:r>
            <a:endParaRPr lang="en-US" altLang="zh-TW" b="1" dirty="0" smtClean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  <a:p>
            <a:pPr lvl="1">
              <a:lnSpc>
                <a:spcPts val="3400"/>
              </a:lnSpc>
            </a:pPr>
            <a:r>
              <a:rPr lang="en-US" altLang="zh-TW" dirty="0"/>
              <a:t>1. </a:t>
            </a:r>
            <a:r>
              <a:rPr lang="zh-TW" altLang="en-US" dirty="0"/>
              <a:t>真正的顧客在何處？</a:t>
            </a:r>
          </a:p>
          <a:p>
            <a:pPr lvl="1">
              <a:lnSpc>
                <a:spcPts val="3400"/>
              </a:lnSpc>
            </a:pPr>
            <a:r>
              <a:rPr lang="en-US" altLang="zh-TW" dirty="0"/>
              <a:t>2. </a:t>
            </a:r>
            <a:r>
              <a:rPr lang="zh-TW" altLang="en-US" dirty="0"/>
              <a:t>有尚未開發而潛在的可能顧客嗎？</a:t>
            </a:r>
          </a:p>
          <a:p>
            <a:pPr lvl="1">
              <a:lnSpc>
                <a:spcPts val="3400"/>
              </a:lnSpc>
            </a:pPr>
            <a:r>
              <a:rPr lang="en-US" altLang="zh-TW" dirty="0"/>
              <a:t>3. </a:t>
            </a:r>
            <a:r>
              <a:rPr lang="zh-TW" altLang="en-US" dirty="0"/>
              <a:t>去哪裡尋找這些客群？</a:t>
            </a:r>
          </a:p>
          <a:p>
            <a:pPr lvl="1">
              <a:lnSpc>
                <a:spcPts val="3400"/>
              </a:lnSpc>
            </a:pPr>
            <a:r>
              <a:rPr lang="en-US" altLang="zh-TW" dirty="0"/>
              <a:t>4. </a:t>
            </a:r>
            <a:r>
              <a:rPr lang="zh-TW" altLang="en-US" dirty="0"/>
              <a:t>購買的行為為何？</a:t>
            </a:r>
          </a:p>
          <a:p>
            <a:pPr lvl="1">
              <a:lnSpc>
                <a:spcPts val="3400"/>
              </a:lnSpc>
            </a:pPr>
            <a:r>
              <a:rPr lang="en-US" altLang="zh-TW" dirty="0"/>
              <a:t>5. </a:t>
            </a:r>
            <a:r>
              <a:rPr lang="zh-TW" altLang="en-US" dirty="0"/>
              <a:t>購買只是商品移轉嗎？</a:t>
            </a:r>
          </a:p>
          <a:p>
            <a:pPr lvl="1">
              <a:lnSpc>
                <a:spcPts val="3400"/>
              </a:lnSpc>
            </a:pPr>
            <a:r>
              <a:rPr lang="en-US" altLang="zh-TW" dirty="0"/>
              <a:t>6. </a:t>
            </a:r>
            <a:r>
              <a:rPr lang="zh-TW" altLang="en-US" dirty="0"/>
              <a:t>顧客在意的價值為何？</a:t>
            </a: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529662" y="692522"/>
            <a:ext cx="5940660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3.1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顧客的概念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76056" y="4149080"/>
            <a:ext cx="3327258" cy="20751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9791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/>
              <a:t>深入到細節詢問：</a:t>
            </a:r>
          </a:p>
          <a:p>
            <a:r>
              <a:rPr lang="en-US" altLang="zh-TW" dirty="0"/>
              <a:t>1. </a:t>
            </a:r>
            <a:r>
              <a:rPr lang="zh-TW" altLang="en-US" dirty="0"/>
              <a:t>有效的顧客數量是多少？</a:t>
            </a:r>
          </a:p>
          <a:p>
            <a:r>
              <a:rPr lang="en-US" altLang="zh-TW" dirty="0"/>
              <a:t>2. </a:t>
            </a:r>
            <a:r>
              <a:rPr lang="zh-TW" altLang="en-US" dirty="0"/>
              <a:t>有效的顧客屬性為何？</a:t>
            </a:r>
          </a:p>
          <a:p>
            <a:r>
              <a:rPr lang="en-US" altLang="zh-TW" dirty="0"/>
              <a:t>3. </a:t>
            </a:r>
            <a:r>
              <a:rPr lang="zh-TW" altLang="en-US" dirty="0"/>
              <a:t>哪一類的顧客最有貢獻度</a:t>
            </a:r>
            <a:r>
              <a:rPr lang="zh-TW" altLang="en-US" dirty="0" smtClean="0"/>
              <a:t>？</a:t>
            </a:r>
            <a:endParaRPr lang="en-US" altLang="zh-TW" dirty="0" smtClean="0"/>
          </a:p>
          <a:p>
            <a:r>
              <a:rPr lang="en-US" altLang="zh-TW" dirty="0"/>
              <a:t>4. </a:t>
            </a:r>
            <a:r>
              <a:rPr lang="zh-TW" altLang="en-US" dirty="0"/>
              <a:t>有貢獻度的顧客有哪些具體特徵？</a:t>
            </a:r>
          </a:p>
          <a:p>
            <a:r>
              <a:rPr lang="en-US" altLang="zh-TW" dirty="0"/>
              <a:t>5. </a:t>
            </a:r>
            <a:r>
              <a:rPr lang="zh-TW" altLang="en-US" dirty="0"/>
              <a:t>我們提供哪些優點讓他們消費？</a:t>
            </a:r>
          </a:p>
          <a:p>
            <a:r>
              <a:rPr lang="en-US" altLang="zh-TW" dirty="0"/>
              <a:t>6. </a:t>
            </a:r>
            <a:r>
              <a:rPr lang="zh-TW" altLang="en-US" dirty="0"/>
              <a:t>無貢獻度的顧客為何</a:t>
            </a:r>
            <a:r>
              <a:rPr lang="zh-TW" altLang="en-US" dirty="0" smtClean="0"/>
              <a:t>？</a:t>
            </a: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529662" y="692522"/>
            <a:ext cx="5940660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3.1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顧客的概念</a:t>
            </a:r>
          </a:p>
        </p:txBody>
      </p:sp>
      <p:sp>
        <p:nvSpPr>
          <p:cNvPr id="3" name="矩形 2"/>
          <p:cNvSpPr/>
          <p:nvPr/>
        </p:nvSpPr>
        <p:spPr>
          <a:xfrm>
            <a:off x="1572264" y="4722759"/>
            <a:ext cx="5898057" cy="151216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/>
              <a:t>真正認識與理解</a:t>
            </a:r>
            <a:r>
              <a:rPr lang="zh-TW" altLang="en-US" sz="2400" dirty="0" smtClean="0"/>
              <a:t>顧客</a:t>
            </a:r>
            <a:r>
              <a:rPr lang="zh-TW" altLang="en-US" sz="2400" dirty="0"/>
              <a:t>的關鍵性，並且具體有效的系統化顧客的關聯問題，充份有效率</a:t>
            </a:r>
            <a:r>
              <a:rPr lang="zh-TW" altLang="en-US" sz="2400" dirty="0" smtClean="0"/>
              <a:t>的執行</a:t>
            </a:r>
            <a:r>
              <a:rPr lang="zh-TW" altLang="en-US" sz="2400" dirty="0"/>
              <a:t>對策與行為方針</a:t>
            </a:r>
          </a:p>
        </p:txBody>
      </p:sp>
    </p:spTree>
    <p:extLst>
      <p:ext uri="{BB962C8B-B14F-4D97-AF65-F5344CB8AC3E}">
        <p14:creationId xmlns="" xmlns:p14="http://schemas.microsoft.com/office/powerpoint/2010/main" val="225458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 marL="0" indent="0">
              <a:lnSpc>
                <a:spcPts val="3400"/>
              </a:lnSpc>
              <a:buNone/>
            </a:pPr>
            <a:r>
              <a:rPr lang="en-US" altLang="zh-TW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3.1.2 </a:t>
            </a:r>
            <a:r>
              <a:rPr lang="zh-TW" altLang="en-US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顧客的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屬性</a:t>
            </a:r>
            <a:endParaRPr lang="en-US" altLang="zh-TW" b="1" dirty="0" smtClean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529662" y="692522"/>
            <a:ext cx="5940660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3.1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顧客的概念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92" y="2241270"/>
            <a:ext cx="7772400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9905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 marL="0" indent="0">
              <a:lnSpc>
                <a:spcPts val="3400"/>
              </a:lnSpc>
              <a:buNone/>
            </a:pPr>
            <a:r>
              <a:rPr lang="en-US" altLang="zh-TW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3.1.2 </a:t>
            </a:r>
            <a:r>
              <a:rPr lang="zh-TW" altLang="en-US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顧客的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屬性 </a:t>
            </a:r>
            <a:r>
              <a:rPr lang="en-US" altLang="zh-TW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續</a:t>
            </a:r>
            <a:r>
              <a:rPr lang="en-US" altLang="zh-TW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529662" y="692522"/>
            <a:ext cx="5940660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3.1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顧客的概念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971" y="2225100"/>
            <a:ext cx="7325437" cy="2660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0149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>
              <a:lnSpc>
                <a:spcPts val="3400"/>
              </a:lnSpc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每一位顧客都是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獨特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的。</a:t>
            </a:r>
            <a:endParaRPr lang="en-US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3400"/>
              </a:lnSpc>
            </a:pPr>
            <a:endParaRPr lang="en-US" altLang="zh-TW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3400"/>
              </a:lnSpc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顧客屬性是由地理區域的不同，消費行為與習慣的統計及特定的資訊調查分析所形成的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客層分類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3400"/>
              </a:lnSpc>
            </a:pPr>
            <a:endParaRPr lang="zh-TW" altLang="en-US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3400"/>
              </a:lnSpc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因為能對於顧客的屬性進行科學性的分析並且分類分層，所以顧客服務的項目就能按造顧客的屬性提供不同而且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適當的服務性質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529662" y="692522"/>
            <a:ext cx="5940660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3.1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顧客的概念</a:t>
            </a:r>
          </a:p>
        </p:txBody>
      </p:sp>
    </p:spTree>
    <p:extLst>
      <p:ext uri="{BB962C8B-B14F-4D97-AF65-F5344CB8AC3E}">
        <p14:creationId xmlns="" xmlns:p14="http://schemas.microsoft.com/office/powerpoint/2010/main" val="213220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 marL="0" indent="0">
              <a:lnSpc>
                <a:spcPts val="3400"/>
              </a:lnSpc>
              <a:buNone/>
            </a:pPr>
            <a:r>
              <a:rPr lang="en-US" altLang="zh-TW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3.1.3 </a:t>
            </a:r>
            <a:r>
              <a:rPr lang="zh-TW" altLang="en-US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顧客服務成功的要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因</a:t>
            </a:r>
            <a:endParaRPr lang="en-US" altLang="zh-TW" b="1" dirty="0" smtClean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  <a:p>
            <a:pPr lvl="1">
              <a:lnSpc>
                <a:spcPts val="3400"/>
              </a:lnSpc>
            </a:pPr>
            <a:r>
              <a:rPr lang="zh-TW" altLang="en-US" dirty="0"/>
              <a:t>顧客服務是</a:t>
            </a:r>
            <a:r>
              <a:rPr lang="zh-TW" altLang="en-US" dirty="0" smtClean="0">
                <a:solidFill>
                  <a:srgbClr val="0070C0"/>
                </a:solidFill>
              </a:rPr>
              <a:t>沒有絕對</a:t>
            </a:r>
            <a:r>
              <a:rPr lang="zh-TW" altLang="en-US" dirty="0">
                <a:solidFill>
                  <a:srgbClr val="0070C0"/>
                </a:solidFill>
              </a:rPr>
              <a:t>的標準答案</a:t>
            </a:r>
            <a:r>
              <a:rPr lang="zh-TW" altLang="en-US" dirty="0"/>
              <a:t>可以完全的套用在任何顧客身上，主要原因是發生</a:t>
            </a:r>
            <a:r>
              <a:rPr lang="zh-TW" altLang="en-US" dirty="0" smtClean="0"/>
              <a:t>的背景</a:t>
            </a:r>
            <a:r>
              <a:rPr lang="zh-TW" altLang="en-US" dirty="0"/>
              <a:t>與因素不同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>
              <a:lnSpc>
                <a:spcPts val="3400"/>
              </a:lnSpc>
            </a:pPr>
            <a:endParaRPr lang="en-US" altLang="zh-TW" dirty="0" smtClean="0"/>
          </a:p>
          <a:p>
            <a:pPr lvl="1">
              <a:lnSpc>
                <a:spcPts val="3400"/>
              </a:lnSpc>
            </a:pPr>
            <a:r>
              <a:rPr lang="zh-TW" altLang="en-US" dirty="0"/>
              <a:t>以企業的顧客服務第一要務就是必須先「</a:t>
            </a:r>
            <a:r>
              <a:rPr lang="zh-TW" altLang="en-US" dirty="0">
                <a:solidFill>
                  <a:srgbClr val="FF0000"/>
                </a:solidFill>
              </a:rPr>
              <a:t>認識</a:t>
            </a:r>
            <a:r>
              <a:rPr lang="zh-TW" altLang="en-US" dirty="0"/>
              <a:t>」顧客</a:t>
            </a:r>
            <a:r>
              <a:rPr lang="zh-TW" altLang="en-US" dirty="0" smtClean="0"/>
              <a:t>、「</a:t>
            </a:r>
            <a:r>
              <a:rPr lang="zh-TW" altLang="en-US" dirty="0">
                <a:solidFill>
                  <a:srgbClr val="FF0000"/>
                </a:solidFill>
              </a:rPr>
              <a:t>瞭解</a:t>
            </a:r>
            <a:r>
              <a:rPr lang="zh-TW" altLang="en-US" dirty="0"/>
              <a:t>」顧客及「</a:t>
            </a:r>
            <a:r>
              <a:rPr lang="zh-TW" altLang="en-US" dirty="0">
                <a:solidFill>
                  <a:srgbClr val="FF0000"/>
                </a:solidFill>
              </a:rPr>
              <a:t>認知</a:t>
            </a:r>
            <a:r>
              <a:rPr lang="zh-TW" altLang="en-US" dirty="0"/>
              <a:t>」顧客，知道他們所服務的顧客是誰。</a:t>
            </a: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529662" y="692522"/>
            <a:ext cx="5940660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3.1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顧客的概念</a:t>
            </a:r>
          </a:p>
        </p:txBody>
      </p:sp>
    </p:spTree>
    <p:extLst>
      <p:ext uri="{BB962C8B-B14F-4D97-AF65-F5344CB8AC3E}">
        <p14:creationId xmlns="" xmlns:p14="http://schemas.microsoft.com/office/powerpoint/2010/main" val="391362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圖釘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圖釘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圖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936</TotalTime>
  <Words>976</Words>
  <Application>Microsoft Office PowerPoint</Application>
  <PresentationFormat>如螢幕大小 (4:3)</PresentationFormat>
  <Paragraphs>122</Paragraphs>
  <Slides>24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25" baseType="lpstr">
      <vt:lpstr>圖釘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admin</dc:creator>
  <cp:lastModifiedBy>Gauli</cp:lastModifiedBy>
  <cp:revision>50</cp:revision>
  <dcterms:created xsi:type="dcterms:W3CDTF">2013-07-09T07:02:50Z</dcterms:created>
  <dcterms:modified xsi:type="dcterms:W3CDTF">2016-01-20T08:35:02Z</dcterms:modified>
</cp:coreProperties>
</file>