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3" r:id="rId3"/>
    <p:sldId id="272" r:id="rId4"/>
    <p:sldId id="276" r:id="rId5"/>
    <p:sldId id="335" r:id="rId6"/>
    <p:sldId id="336" r:id="rId7"/>
    <p:sldId id="337" r:id="rId8"/>
    <p:sldId id="338" r:id="rId9"/>
    <p:sldId id="339" r:id="rId10"/>
    <p:sldId id="340" r:id="rId11"/>
    <p:sldId id="316" r:id="rId12"/>
    <p:sldId id="341" r:id="rId13"/>
    <p:sldId id="342" r:id="rId14"/>
    <p:sldId id="317" r:id="rId15"/>
    <p:sldId id="343" r:id="rId16"/>
    <p:sldId id="318" r:id="rId17"/>
    <p:sldId id="344" r:id="rId18"/>
    <p:sldId id="319" r:id="rId19"/>
    <p:sldId id="346" r:id="rId20"/>
    <p:sldId id="347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FF33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7" autoAdjust="0"/>
  </p:normalViewPr>
  <p:slideViewPr>
    <p:cSldViewPr>
      <p:cViewPr>
        <p:scale>
          <a:sx n="100" d="100"/>
          <a:sy n="100" d="100"/>
        </p:scale>
        <p:origin x="-21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0B6A-6266-4AD1-9EF5-EE41CD56C3B7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0A41-8DC1-4E4D-99C1-104CEFCCA7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5638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0A41-8DC1-4E4D-99C1-104CEFCCA7B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3131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47D426-9943-4F1A-B733-9E1C0A5772F0}" type="datetimeFigureOut">
              <a:rPr lang="zh-TW" altLang="en-US" smtClean="0"/>
              <a:pPr/>
              <a:t>2016/1/20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F077E0-7F5E-4C2C-AF41-249055B9916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5087" y="6529611"/>
            <a:ext cx="1108101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 userDrawn="1"/>
        </p:nvSpPr>
        <p:spPr bwMode="auto">
          <a:xfrm>
            <a:off x="4983481" y="6578545"/>
            <a:ext cx="2892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宋体" pitchFamily="2" charset="-122"/>
              </a:defRPr>
            </a:lvl9pPr>
          </a:lstStyle>
          <a:p>
            <a:pPr algn="r"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版權所有  僅供用書教師使用 </a:t>
            </a:r>
          </a:p>
        </p:txBody>
      </p:sp>
      <p:pic>
        <p:nvPicPr>
          <p:cNvPr id="17" name="Picture 3" descr="C:\Users\admin\Desktop\MC900417770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8" y="523565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096344" cy="78156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陳水蓮 林書旭 楊婷媖   編著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1916832"/>
            <a:ext cx="3672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i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Ch4</a:t>
            </a:r>
          </a:p>
          <a:p>
            <a:r>
              <a:rPr lang="en-US" altLang="zh-TW" sz="2000" b="1" i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000" b="1" i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顧客關係溝通</a:t>
            </a:r>
            <a:endParaRPr lang="zh-TW" altLang="en-US" sz="4000" dirty="0"/>
          </a:p>
        </p:txBody>
      </p:sp>
      <p:pic>
        <p:nvPicPr>
          <p:cNvPr id="2051" name="Picture 3" descr="C:\Users\admin\Desktop\MC9004177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7752" y="4221088"/>
            <a:ext cx="1010712" cy="150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1\Desktop\525072\5250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1243890"/>
            <a:ext cx="3199266" cy="4345350"/>
          </a:xfrm>
          <a:prstGeom prst="rect">
            <a:avLst/>
          </a:prstGeom>
          <a:ln>
            <a:noFill/>
          </a:ln>
          <a:effectLst>
            <a:glow rad="127000">
              <a:srgbClr val="0070C0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溝通的概念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695579" cy="461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076056" y="5301208"/>
            <a:ext cx="1296144" cy="504056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中性詞句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4051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/>
              <a:t>顧客表達的過程中也是希望取得傾聽</a:t>
            </a:r>
            <a:r>
              <a:rPr lang="zh-TW" altLang="en-US" dirty="0" smtClean="0"/>
              <a:t>者的</a:t>
            </a:r>
            <a:r>
              <a:rPr lang="zh-TW" altLang="en-US" dirty="0"/>
              <a:t>認同，所以當一位好的溝通者之前必須先學會如何傾聽對方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4.2.1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傾聽的階層型式</a:t>
            </a:r>
            <a:endParaRPr lang="zh-TW" altLang="en-US" dirty="0"/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溝通的重要關鍵 ── 傾聽技能</a:t>
            </a:r>
          </a:p>
        </p:txBody>
      </p:sp>
      <p:sp>
        <p:nvSpPr>
          <p:cNvPr id="4" name="橢圓 3"/>
          <p:cNvSpPr/>
          <p:nvPr/>
        </p:nvSpPr>
        <p:spPr>
          <a:xfrm>
            <a:off x="1763688" y="3573016"/>
            <a:ext cx="2376264" cy="22322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900" b="1" dirty="0" smtClean="0"/>
              <a:t>Listening</a:t>
            </a:r>
            <a:endParaRPr lang="zh-TW" altLang="en-US" sz="2900" b="1" dirty="0"/>
          </a:p>
        </p:txBody>
      </p:sp>
      <p:sp>
        <p:nvSpPr>
          <p:cNvPr id="6" name="橢圓 5"/>
          <p:cNvSpPr/>
          <p:nvPr/>
        </p:nvSpPr>
        <p:spPr>
          <a:xfrm>
            <a:off x="5076056" y="3573016"/>
            <a:ext cx="2376264" cy="22322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/>
              <a:t>Hearing</a:t>
            </a:r>
            <a:endParaRPr lang="zh-TW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2375756" y="5255856"/>
            <a:ext cx="1152128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心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88124" y="5255856"/>
            <a:ext cx="1152128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耳</a:t>
            </a:r>
          </a:p>
        </p:txBody>
      </p:sp>
    </p:spTree>
    <p:extLst>
      <p:ext uri="{BB962C8B-B14F-4D97-AF65-F5344CB8AC3E}">
        <p14:creationId xmlns:p14="http://schemas.microsoft.com/office/powerpoint/2010/main" xmlns="" val="225458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溝通的重要關鍵 ── 傾聽技能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315200" cy="4219575"/>
          </a:xfrm>
          <a:prstGeom prst="rect">
            <a:avLst/>
          </a:prstGeom>
          <a:noFill/>
          <a:ln w="635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9874"/>
            <a:ext cx="6677025" cy="6181725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131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4.2.2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傾聽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障礙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傾聽障礙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(Barrier of Listening)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是在溝通的過程中，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感受知覺影響到接收訊息，使得解讀的過程中無法如實的反應，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在雙方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意見的交流上會出現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部分被理解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部分被誤解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的狀況。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259632" y="692522"/>
            <a:ext cx="6696744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4.2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溝通的重要關鍵 ── 傾聽技能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379" y="3573016"/>
            <a:ext cx="77152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17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語言是溝通最</a:t>
            </a:r>
            <a:r>
              <a:rPr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直接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的形式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24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恰當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的用語可以為事件產生較正面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積極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的發展，不適切的語言會將簡單的事件複雜化、讓複雜的事件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困難化。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24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發揮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語言的效果讓溝通可以變為簡單及順暢，企業對於顧客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關係管理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的第一線人員必須要求其具備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語言技能專業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溝通語言</a:t>
            </a:r>
          </a:p>
        </p:txBody>
      </p:sp>
    </p:spTree>
    <p:extLst>
      <p:ext uri="{BB962C8B-B14F-4D97-AF65-F5344CB8AC3E}">
        <p14:creationId xmlns:p14="http://schemas.microsoft.com/office/powerpoint/2010/main" xmlns="" val="31990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溝通語言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4678" y="188640"/>
            <a:ext cx="4713585" cy="65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506807" y="436792"/>
            <a:ext cx="2016224" cy="504056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(X)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000" b="1" dirty="0">
                <a:solidFill>
                  <a:schemeClr val="dk1"/>
                </a:solidFill>
              </a:rPr>
              <a:t>滔滔不絕</a:t>
            </a:r>
          </a:p>
        </p:txBody>
      </p:sp>
      <p:sp>
        <p:nvSpPr>
          <p:cNvPr id="8" name="矩形 7"/>
          <p:cNvSpPr/>
          <p:nvPr/>
        </p:nvSpPr>
        <p:spPr>
          <a:xfrm>
            <a:off x="5506806" y="1664402"/>
            <a:ext cx="2016225" cy="504056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(X)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000" b="1" dirty="0" smtClean="0"/>
              <a:t>誇大其詞</a:t>
            </a:r>
            <a:endParaRPr lang="zh-TW" altLang="en-US" sz="2000" b="1" dirty="0"/>
          </a:p>
        </p:txBody>
      </p:sp>
      <p:sp>
        <p:nvSpPr>
          <p:cNvPr id="9" name="矩形 8"/>
          <p:cNvSpPr/>
          <p:nvPr/>
        </p:nvSpPr>
        <p:spPr>
          <a:xfrm>
            <a:off x="5506807" y="2780928"/>
            <a:ext cx="1963515" cy="826951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條理化</a:t>
            </a:r>
            <a:endParaRPr lang="en-US" altLang="zh-TW" sz="2000" b="1" dirty="0" smtClean="0"/>
          </a:p>
          <a:p>
            <a:pPr algn="ctr"/>
            <a:r>
              <a:rPr lang="zh-TW" altLang="en-US" sz="2000" b="1" dirty="0" smtClean="0"/>
              <a:t>結構化</a:t>
            </a:r>
            <a:endParaRPr lang="zh-TW" altLang="en-US" sz="2000" b="1" dirty="0"/>
          </a:p>
        </p:txBody>
      </p:sp>
      <p:sp>
        <p:nvSpPr>
          <p:cNvPr id="10" name="矩形 9"/>
          <p:cNvSpPr/>
          <p:nvPr/>
        </p:nvSpPr>
        <p:spPr>
          <a:xfrm>
            <a:off x="5506807" y="4077072"/>
            <a:ext cx="1963515" cy="826951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善意</a:t>
            </a:r>
            <a:endParaRPr lang="en-US" altLang="zh-TW" sz="2000" b="1" dirty="0" smtClean="0"/>
          </a:p>
          <a:p>
            <a:pPr algn="ctr"/>
            <a:r>
              <a:rPr lang="zh-TW" altLang="en-US" sz="2000" b="1" dirty="0" smtClean="0"/>
              <a:t>肯定形式</a:t>
            </a:r>
            <a:endParaRPr lang="en-US" altLang="zh-TW" sz="2000" b="1" dirty="0" smtClean="0"/>
          </a:p>
        </p:txBody>
      </p:sp>
      <p:sp>
        <p:nvSpPr>
          <p:cNvPr id="12" name="矩形 11"/>
          <p:cNvSpPr/>
          <p:nvPr/>
        </p:nvSpPr>
        <p:spPr>
          <a:xfrm>
            <a:off x="5506807" y="5163176"/>
            <a:ext cx="2016225" cy="858111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(X)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挖苦、貶抑、輕視、諷刺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2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4.3.2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溝通用語技巧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溝通語言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522"/>
            <a:ext cx="50863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14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 楷體"/>
              </a:rPr>
              <a:t>企業培育</a:t>
            </a:r>
            <a:r>
              <a:rPr lang="zh-TW" altLang="en-US" dirty="0">
                <a:solidFill>
                  <a:srgbClr val="FF0000"/>
                </a:solidFill>
                <a:latin typeface="標 楷體"/>
              </a:rPr>
              <a:t>客服人員</a:t>
            </a:r>
            <a:r>
              <a:rPr lang="zh-TW" altLang="en-US" dirty="0">
                <a:latin typeface="標 楷體"/>
              </a:rPr>
              <a:t>的用意，是要讓顧客與企業的溝通能夠架起</a:t>
            </a:r>
            <a:r>
              <a:rPr lang="zh-TW" altLang="en-US" dirty="0" smtClean="0">
                <a:latin typeface="標 楷體"/>
              </a:rPr>
              <a:t>一道</a:t>
            </a:r>
            <a:r>
              <a:rPr lang="zh-TW" altLang="en-US" dirty="0">
                <a:latin typeface="標 楷體"/>
              </a:rPr>
              <a:t>橋樑，讓溝通更順利，讓顧客透過顧客服務的過程，瞭解企業</a:t>
            </a:r>
            <a:r>
              <a:rPr lang="zh-TW" altLang="en-US" dirty="0" smtClean="0">
                <a:latin typeface="標 楷體"/>
              </a:rPr>
              <a:t>能為顧客</a:t>
            </a:r>
            <a:r>
              <a:rPr lang="zh-TW" altLang="en-US" dirty="0">
                <a:latin typeface="標 楷體"/>
              </a:rPr>
              <a:t>做什麼、協助什麼。</a:t>
            </a:r>
          </a:p>
          <a:p>
            <a:pPr>
              <a:spcBef>
                <a:spcPts val="1200"/>
              </a:spcBef>
            </a:pPr>
            <a:r>
              <a:rPr lang="zh-TW" altLang="en-US" dirty="0">
                <a:latin typeface="標 楷體"/>
              </a:rPr>
              <a:t>以下就四部分</a:t>
            </a:r>
            <a:r>
              <a:rPr lang="zh-TW" altLang="en-US" dirty="0" smtClean="0">
                <a:latin typeface="標 楷體"/>
              </a:rPr>
              <a:t>內容敘述</a:t>
            </a:r>
            <a:r>
              <a:rPr lang="zh-TW" altLang="en-US" dirty="0">
                <a:latin typeface="標 楷體"/>
              </a:rPr>
              <a:t>解釋</a:t>
            </a:r>
            <a:r>
              <a:rPr lang="zh-TW" altLang="en-US" dirty="0" smtClean="0">
                <a:latin typeface="標 楷體"/>
              </a:rPr>
              <a:t>。</a:t>
            </a:r>
            <a:endParaRPr lang="en-US" altLang="zh-TW" dirty="0" smtClean="0">
              <a:latin typeface="標 楷體"/>
            </a:endParaRPr>
          </a:p>
          <a:p>
            <a:pPr marL="365760" lvl="1" indent="0">
              <a:spcBef>
                <a:spcPts val="1200"/>
              </a:spcBef>
              <a:buNone/>
            </a:pPr>
            <a:r>
              <a:rPr lang="en-US" altLang="zh-TW" sz="2400" b="1" dirty="0" smtClean="0"/>
              <a:t>1. </a:t>
            </a:r>
            <a:r>
              <a:rPr lang="zh-TW" altLang="en-US" sz="2400" dirty="0" smtClean="0"/>
              <a:t>顧客</a:t>
            </a:r>
            <a:r>
              <a:rPr lang="zh-TW" altLang="en-US" sz="2400" dirty="0"/>
              <a:t>關係管理沒有「這不是我負責的</a:t>
            </a:r>
            <a:r>
              <a:rPr lang="zh-TW" altLang="en-US" sz="2400" dirty="0" smtClean="0"/>
              <a:t>」</a:t>
            </a:r>
            <a:endParaRPr lang="en-US" altLang="zh-TW" sz="2400" dirty="0" smtClean="0"/>
          </a:p>
          <a:p>
            <a:pPr marL="365760" lvl="1" indent="0">
              <a:spcBef>
                <a:spcPts val="1200"/>
              </a:spcBef>
              <a:buNone/>
            </a:pPr>
            <a:r>
              <a:rPr lang="en-US" altLang="zh-TW" sz="2400" b="1" dirty="0"/>
              <a:t>2. </a:t>
            </a:r>
            <a:r>
              <a:rPr lang="zh-TW" altLang="en-US" sz="2400" dirty="0"/>
              <a:t>顧客關係管理沒有「我處理不了</a:t>
            </a:r>
            <a:r>
              <a:rPr lang="zh-TW" altLang="en-US" sz="2400" dirty="0" smtClean="0"/>
              <a:t>」</a:t>
            </a:r>
            <a:endParaRPr lang="en-US" altLang="zh-TW" sz="2400" dirty="0" smtClean="0"/>
          </a:p>
          <a:p>
            <a:pPr marL="365760" lvl="1" indent="0">
              <a:spcBef>
                <a:spcPts val="1200"/>
              </a:spcBef>
              <a:buNone/>
            </a:pPr>
            <a:r>
              <a:rPr lang="en-US" altLang="zh-TW" sz="2400" b="1" dirty="0"/>
              <a:t>3. </a:t>
            </a:r>
            <a:r>
              <a:rPr lang="zh-TW" altLang="en-US" sz="2400" dirty="0"/>
              <a:t>顧客關係管理沒有「這是公司規定</a:t>
            </a:r>
            <a:r>
              <a:rPr lang="zh-TW" altLang="en-US" sz="2400" dirty="0" smtClean="0"/>
              <a:t>」</a:t>
            </a:r>
            <a:endParaRPr lang="en-US" altLang="zh-TW" sz="2400" dirty="0" smtClean="0"/>
          </a:p>
          <a:p>
            <a:pPr marL="365760" lvl="1" indent="0">
              <a:spcBef>
                <a:spcPts val="1200"/>
              </a:spcBef>
              <a:buNone/>
            </a:pPr>
            <a:r>
              <a:rPr lang="en-US" altLang="zh-TW" sz="2400" b="1" dirty="0"/>
              <a:t>4. </a:t>
            </a:r>
            <a:r>
              <a:rPr lang="zh-TW" altLang="en-US" sz="2400" dirty="0"/>
              <a:t>顧客關係管理沒有「不可以」</a:t>
            </a:r>
            <a:endParaRPr lang="en-US" altLang="zh-TW" sz="2400" b="1" dirty="0" smtClean="0">
              <a:solidFill>
                <a:srgbClr val="FF3300"/>
              </a:solidFill>
              <a:latin typeface="標 楷體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4.3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溝通語言</a:t>
            </a:r>
          </a:p>
        </p:txBody>
      </p:sp>
    </p:spTree>
    <p:extLst>
      <p:ext uri="{BB962C8B-B14F-4D97-AF65-F5344CB8AC3E}">
        <p14:creationId xmlns:p14="http://schemas.microsoft.com/office/powerpoint/2010/main" xmlns="" val="24042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不同類型顧客的溝通技巧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46323" y="2924423"/>
            <a:ext cx="3609975" cy="2664817"/>
          </a:xfrm>
          <a:prstGeom prst="rect">
            <a:avLst/>
          </a:prstGeom>
          <a:solidFill>
            <a:schemeClr val="lt1"/>
          </a:solidFill>
          <a:ln w="28575">
            <a:solidFill>
              <a:srgbClr val="8064A2">
                <a:lumMod val="60000"/>
                <a:lumOff val="40000"/>
              </a:srgb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ts val="1200"/>
              </a:spcBef>
              <a:defRPr/>
            </a:pPr>
            <a:r>
              <a:rPr lang="zh-TW" altLang="en-US" sz="2400" dirty="0"/>
              <a:t>多數傾向使用正面鼓勵的話語。</a:t>
            </a:r>
            <a:endParaRPr lang="en-US" altLang="zh-TW" sz="2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16339" y="2924423"/>
            <a:ext cx="3609975" cy="2664817"/>
          </a:xfrm>
          <a:prstGeom prst="rect">
            <a:avLst/>
          </a:prstGeom>
          <a:solidFill>
            <a:schemeClr val="lt1"/>
          </a:solidFill>
          <a:ln w="28575">
            <a:solidFill>
              <a:srgbClr val="F79646">
                <a:lumMod val="60000"/>
                <a:lumOff val="40000"/>
              </a:srgbClr>
            </a:solidFill>
          </a:ln>
        </p:spPr>
        <p:txBody>
          <a:bodyPr>
            <a:noAutofit/>
          </a:bodyPr>
          <a:lstStyle/>
          <a:p>
            <a:pPr marL="342900" lvl="0" indent="-342900">
              <a:lnSpc>
                <a:spcPct val="160000"/>
              </a:lnSpc>
              <a:spcBef>
                <a:spcPts val="1200"/>
              </a:spcBef>
              <a:buBlip>
                <a:blip r:embed="rId2"/>
              </a:buBlip>
              <a:defRPr/>
            </a:pPr>
            <a:r>
              <a:rPr lang="zh-TW" altLang="en-US" sz="2200" dirty="0">
                <a:solidFill>
                  <a:srgbClr val="1C5C90"/>
                </a:solidFill>
                <a:cs typeface="Segoe UI" pitchFamily="34" charset="0"/>
              </a:rPr>
              <a:t>多用肢體語言且使用開朗的語詞聲調；談話內容可直接，但不能用要求或命令語氣，多角度的面向談話。</a:t>
            </a:r>
            <a:endParaRPr lang="en-US" altLang="zh-TW" sz="2200" dirty="0">
              <a:solidFill>
                <a:srgbClr val="1C5C90"/>
              </a:solidFill>
              <a:cs typeface="Segoe UI" pitchFamily="34" charset="0"/>
            </a:endParaRPr>
          </a:p>
        </p:txBody>
      </p:sp>
      <p:sp>
        <p:nvSpPr>
          <p:cNvPr id="9" name="圓角化對角線角落矩形 8"/>
          <p:cNvSpPr/>
          <p:nvPr/>
        </p:nvSpPr>
        <p:spPr>
          <a:xfrm>
            <a:off x="745678" y="1916832"/>
            <a:ext cx="3600400" cy="864096"/>
          </a:xfrm>
          <a:prstGeom prst="round2DiagRect">
            <a:avLst/>
          </a:prstGeom>
          <a:solidFill>
            <a:srgbClr val="8064A2">
              <a:tint val="100000"/>
            </a:srgbClr>
          </a:solidFill>
          <a:ln w="26350" cap="flat" cmpd="sng" algn="ctr">
            <a:solidFill>
              <a:sysClr val="window" lastClr="FFFFFF">
                <a:alpha val="100000"/>
              </a:sysClr>
            </a:solidFill>
            <a:prstDash val="solid"/>
          </a:ln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rgbClr val="8064A2">
                <a:shade val="60000"/>
                <a:satMod val="110000"/>
              </a:srgbClr>
            </a:contourClr>
          </a:sp3d>
        </p:spPr>
        <p:txBody>
          <a:bodyPr anchor="ctr"/>
          <a:lstStyle/>
          <a:p>
            <a:pPr lvl="0" algn="ctr">
              <a:defRPr/>
            </a:pPr>
            <a:r>
              <a:rPr lang="zh-TW" altLang="en-US" sz="28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溫 和 型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sp>
        <p:nvSpPr>
          <p:cNvPr id="10" name="圓角化對角線角落矩形 9"/>
          <p:cNvSpPr/>
          <p:nvPr/>
        </p:nvSpPr>
        <p:spPr>
          <a:xfrm>
            <a:off x="4716016" y="1916832"/>
            <a:ext cx="3600400" cy="864096"/>
          </a:xfrm>
          <a:prstGeom prst="round2DiagRect">
            <a:avLst/>
          </a:prstGeom>
          <a:solidFill>
            <a:srgbClr val="F79646">
              <a:tint val="100000"/>
            </a:srgbClr>
          </a:solidFill>
          <a:ln w="26350" cap="flat" cmpd="sng" algn="ctr">
            <a:solidFill>
              <a:sysClr val="window" lastClr="FFFFFF">
                <a:alpha val="100000"/>
              </a:sysClr>
            </a:solidFill>
            <a:prstDash val="solid"/>
          </a:ln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rgbClr val="F79646">
                <a:shade val="60000"/>
                <a:satMod val="110000"/>
              </a:srgbClr>
            </a:contourClr>
          </a:sp3d>
        </p:spPr>
        <p:txBody>
          <a:bodyPr anchor="ctr"/>
          <a:lstStyle/>
          <a:p>
            <a:pPr lvl="0" algn="ctr">
              <a:defRPr/>
            </a:pPr>
            <a:r>
              <a:rPr lang="zh-TW" altLang="en-US" sz="2800" b="1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樂 觀 型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2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不同類型顧客的溝通技巧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46323" y="2924423"/>
            <a:ext cx="3753669" cy="266481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9pPr>
          </a:lstStyle>
          <a:p>
            <a:pPr>
              <a:lnSpc>
                <a:spcPct val="160000"/>
              </a:lnSpc>
              <a:spcBef>
                <a:spcPts val="1200"/>
              </a:spcBef>
              <a:defRPr/>
            </a:pPr>
            <a:r>
              <a:rPr lang="zh-TW" altLang="en-US" sz="2200" dirty="0"/>
              <a:t>回覆有信心並告知原因，提問一些比較專業的問題，可以讓顧客感覺到客服人員的素質相當高。</a:t>
            </a:r>
            <a:endParaRPr lang="en-US" altLang="zh-TW" sz="2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16339" y="2924423"/>
            <a:ext cx="3609975" cy="266481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>
              <a:lnSpc>
                <a:spcPct val="160000"/>
              </a:lnSpc>
              <a:spcBef>
                <a:spcPts val="1200"/>
              </a:spcBef>
              <a:buBlip>
                <a:blip r:embed="rId2"/>
              </a:buBlip>
              <a:defRPr/>
            </a:pPr>
            <a:r>
              <a:rPr lang="zh-TW" altLang="en-US" sz="2000" dirty="0">
                <a:solidFill>
                  <a:srgbClr val="1C5C90"/>
                </a:solidFill>
                <a:cs typeface="Segoe UI" pitchFamily="34" charset="0"/>
              </a:rPr>
              <a:t>注意細節且節奏明確切入要題，要做隨身筆記，對於時間的掌握要有安排，引用正確的數據，且說明引用資料的目的與資料出處。</a:t>
            </a:r>
            <a:endParaRPr lang="en-US" altLang="zh-TW" sz="2000" dirty="0">
              <a:solidFill>
                <a:srgbClr val="1C5C90"/>
              </a:solidFill>
              <a:cs typeface="Segoe UI" pitchFamily="34" charset="0"/>
            </a:endParaRPr>
          </a:p>
        </p:txBody>
      </p:sp>
      <p:sp>
        <p:nvSpPr>
          <p:cNvPr id="9" name="圓角化對角線角落矩形 8"/>
          <p:cNvSpPr/>
          <p:nvPr/>
        </p:nvSpPr>
        <p:spPr>
          <a:xfrm>
            <a:off x="745678" y="1916832"/>
            <a:ext cx="3754314" cy="86409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dirty="0"/>
              <a:t>主 導 型</a:t>
            </a:r>
            <a:endParaRPr lang="zh-TW" alt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圓角化對角線角落矩形 9"/>
          <p:cNvSpPr/>
          <p:nvPr/>
        </p:nvSpPr>
        <p:spPr>
          <a:xfrm>
            <a:off x="4716016" y="1916832"/>
            <a:ext cx="3600400" cy="86409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dirty="0"/>
              <a:t>思 考 型</a:t>
            </a:r>
            <a:endParaRPr lang="zh-TW" alt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91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3947" y="1412776"/>
            <a:ext cx="6196405" cy="409426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/>
              <a:t>4.1 </a:t>
            </a:r>
            <a:r>
              <a:rPr lang="zh-TW" altLang="en-US" dirty="0"/>
              <a:t>溝通的概念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4.2 </a:t>
            </a:r>
            <a:r>
              <a:rPr lang="zh-TW" altLang="en-US" dirty="0"/>
              <a:t>溝通的重要關鍵 ── 傾聽技能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4.3 </a:t>
            </a:r>
            <a:r>
              <a:rPr lang="zh-TW" altLang="en-US" dirty="0"/>
              <a:t>溝通語言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4.4 </a:t>
            </a:r>
            <a:r>
              <a:rPr lang="zh-TW" altLang="en-US" dirty="0"/>
              <a:t>不同類型顧客的溝通技巧</a:t>
            </a:r>
          </a:p>
          <a:p>
            <a:pPr>
              <a:lnSpc>
                <a:spcPct val="200000"/>
              </a:lnSpc>
            </a:pPr>
            <a:r>
              <a:rPr lang="en-US" altLang="zh-TW" dirty="0"/>
              <a:t>4.5 </a:t>
            </a:r>
            <a:r>
              <a:rPr lang="zh-TW" altLang="en-US" dirty="0"/>
              <a:t>結 論</a:t>
            </a:r>
          </a:p>
        </p:txBody>
      </p:sp>
    </p:spTree>
    <p:extLst>
      <p:ext uri="{BB962C8B-B14F-4D97-AF65-F5344CB8AC3E}">
        <p14:creationId xmlns:p14="http://schemas.microsoft.com/office/powerpoint/2010/main" xmlns="" val="26386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4.4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不同類型顧客的溝通技巧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335287" y="2636391"/>
            <a:ext cx="4540969" cy="331288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 baseline="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9pPr>
          </a:lstStyle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zh-TW" altLang="en-US" sz="2400" dirty="0"/>
              <a:t>注意掌握本身情緒，不能隨其反覆失去耐性；以對方立場批判</a:t>
            </a:r>
            <a:r>
              <a:rPr lang="zh-TW" altLang="en-US" sz="2400" dirty="0" smtClean="0"/>
              <a:t>錯誤</a:t>
            </a:r>
            <a:r>
              <a:rPr lang="zh-TW" altLang="en-US" sz="2400" dirty="0"/>
              <a:t>，代表跟顧客是同一陣線。講話語調要溫和不能高亢，避免</a:t>
            </a:r>
            <a:r>
              <a:rPr lang="zh-TW" altLang="en-US" sz="2400" dirty="0" smtClean="0"/>
              <a:t>刺激顧客</a:t>
            </a:r>
            <a:r>
              <a:rPr lang="zh-TW" altLang="en-US" sz="2400" dirty="0"/>
              <a:t>；多聽少講多認同少反對，多讓顧客發洩情緒並且培養同</a:t>
            </a:r>
            <a:r>
              <a:rPr lang="zh-TW" altLang="en-US" sz="2400" dirty="0" smtClean="0"/>
              <a:t>理心</a:t>
            </a:r>
            <a:r>
              <a:rPr lang="zh-TW" altLang="en-US" sz="2400" dirty="0"/>
              <a:t>。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rgbClr val="1C5C90"/>
              </a:solidFill>
              <a:effectLst/>
              <a:uLnTx/>
              <a:uFillTx/>
              <a:latin typeface="Times New Roman" pitchFamily="18" charset="0"/>
              <a:ea typeface="新細明體" charset="-120"/>
              <a:cs typeface="Segoe UI" pitchFamily="34" charset="0"/>
            </a:endParaRPr>
          </a:p>
        </p:txBody>
      </p:sp>
      <p:sp>
        <p:nvSpPr>
          <p:cNvPr id="9" name="圓角化對角線角落矩形 8"/>
          <p:cNvSpPr/>
          <p:nvPr/>
        </p:nvSpPr>
        <p:spPr>
          <a:xfrm>
            <a:off x="2334641" y="1628800"/>
            <a:ext cx="4528925" cy="86409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dirty="0"/>
              <a:t>脫 韁 型</a:t>
            </a:r>
            <a:endParaRPr lang="zh-TW" alt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問題討論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34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請利用本章所學習之「顧客關係溝通」進行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討論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，一就華碩手機中國市場的規格及售價與台灣的市場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不同而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造成的紛爭應該如何溝通？二是因顏色的機款出貨不及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而片面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取消顧客訂單的事件，就溝通而言是否有更佳的表達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方式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043608" y="692522"/>
            <a:ext cx="6912768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華碩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ZenFone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兩岸規格售價不同引發抱怨</a:t>
            </a:r>
            <a:endParaRPr lang="zh-TW" altLang="en-US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36096" y="3989586"/>
            <a:ext cx="2808312" cy="224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37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顧客關係的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溝通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必須「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有效率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」及「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有效用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」的執行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是溝通？溝通是將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一種想法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、概念、或訊息與兩人以上進行雙向或多向的分享交流，並且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期待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對方理解接受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如圖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4.1 )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溝通的概念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3203848" y="4036777"/>
            <a:ext cx="2592288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bIns="0" rtlCol="0" anchor="ctr"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諒解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Understanding</a:t>
            </a:r>
          </a:p>
          <a:p>
            <a:pPr algn="ctr"/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91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溝通的概念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4574" y="1580440"/>
            <a:ext cx="55816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37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4.1.1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顧客關係溝通的基本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認識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溝通的概念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1259632" y="2190473"/>
            <a:ext cx="6768752" cy="7488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en-US" altLang="zh-TW" sz="2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2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顧客對錯不能在溝通時直接下定論或爭論</a:t>
            </a:r>
            <a:endParaRPr lang="en-US" altLang="zh-TW" sz="2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252659" y="3212976"/>
            <a:ext cx="6768752" cy="7488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en-US" altLang="zh-TW" sz="27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7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專業術語不應當成為溝通的主要用語</a:t>
            </a:r>
            <a:endParaRPr lang="en-US" altLang="zh-TW" sz="27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231395" y="4160569"/>
            <a:ext cx="6768752" cy="7488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en-US" altLang="zh-TW" sz="27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7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尊重顧客的表達</a:t>
            </a:r>
            <a:endParaRPr lang="en-US" altLang="zh-TW" sz="27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259632" y="5085184"/>
            <a:ext cx="6768752" cy="7488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en-US" altLang="zh-TW" sz="27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sz="27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維護企業的商譽</a:t>
            </a:r>
            <a:endParaRPr lang="zh-TW" altLang="en-US" sz="27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9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4.1.2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顧客關係溝通的方式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溝通的概念</a:t>
            </a:r>
          </a:p>
        </p:txBody>
      </p:sp>
      <p:sp>
        <p:nvSpPr>
          <p:cNvPr id="10" name="AutoShape 3" descr="paint_tile_2x.jpeg"/>
          <p:cNvSpPr>
            <a:spLocks/>
          </p:cNvSpPr>
          <p:nvPr/>
        </p:nvSpPr>
        <p:spPr bwMode="auto">
          <a:xfrm>
            <a:off x="4283968" y="2613024"/>
            <a:ext cx="2880319" cy="973137"/>
          </a:xfrm>
          <a:prstGeom prst="roundRect">
            <a:avLst>
              <a:gd name="adj" fmla="val 19574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25400" dir="5400000" algn="ctr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/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面對面傾聽</a:t>
            </a:r>
            <a:endParaRPr lang="en-US" altLang="zh-TW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11" name="AutoShape 3" descr="paint_tile_2x.jpeg"/>
          <p:cNvSpPr>
            <a:spLocks/>
          </p:cNvSpPr>
          <p:nvPr/>
        </p:nvSpPr>
        <p:spPr bwMode="auto">
          <a:xfrm>
            <a:off x="4275827" y="3933055"/>
            <a:ext cx="2888461" cy="973137"/>
          </a:xfrm>
          <a:prstGeom prst="roundRect">
            <a:avLst>
              <a:gd name="adj" fmla="val 19574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50800" dist="25400" dir="5400000" algn="ctr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/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專人電話傾聽</a:t>
            </a:r>
            <a:endParaRPr lang="zh-CN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619673" y="2708920"/>
            <a:ext cx="2160240" cy="212526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直接</a:t>
            </a:r>
            <a:endParaRPr lang="en-US" altLang="zh-TW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  <a:p>
            <a:pPr algn="ctr"/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溝通</a:t>
            </a:r>
            <a:endParaRPr lang="zh-TW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619673" y="5301208"/>
            <a:ext cx="5544613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直接互動傾聽，最能讓溝通在第一時間</a:t>
            </a:r>
            <a:r>
              <a:rPr lang="zh-TW" altLang="en-US" sz="2400" dirty="0" smtClean="0"/>
              <a:t>有最佳</a:t>
            </a:r>
            <a:r>
              <a:rPr lang="zh-TW" altLang="en-US" sz="2400" dirty="0"/>
              <a:t>的效果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70322" y="4814368"/>
            <a:ext cx="1593884" cy="1638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18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4.1.2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顧客關係溝通的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方式 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溝通的概念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755576" y="2819255"/>
            <a:ext cx="2079612" cy="212526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間接</a:t>
            </a:r>
            <a:endParaRPr lang="en-US" altLang="zh-TW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  <a:p>
            <a:pPr algn="ctr"/>
            <a:r>
              <a:rPr lang="zh-TW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溝通</a:t>
            </a:r>
            <a:endParaRPr lang="zh-TW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8" name="AutoShape 3" descr="paint_tile_2x.jpeg"/>
          <p:cNvSpPr>
            <a:spLocks/>
          </p:cNvSpPr>
          <p:nvPr/>
        </p:nvSpPr>
        <p:spPr bwMode="auto">
          <a:xfrm>
            <a:off x="6083914" y="3486203"/>
            <a:ext cx="2772816" cy="791368"/>
          </a:xfrm>
          <a:prstGeom prst="roundRect">
            <a:avLst>
              <a:gd name="adj" fmla="val 16667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 anchor="ctr"/>
          <a:lstStyle/>
          <a:p>
            <a:pPr algn="ctr"/>
            <a:r>
              <a:rPr lang="zh-TW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網頁 </a:t>
            </a:r>
            <a:r>
              <a:rPr lang="en-US" altLang="zh-TW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Q&amp;A</a:t>
            </a:r>
            <a:endParaRPr lang="en-US" altLang="zh-CN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9" name="AutoShape 3" descr="paint_tile_2x.jpeg"/>
          <p:cNvSpPr>
            <a:spLocks/>
          </p:cNvSpPr>
          <p:nvPr/>
        </p:nvSpPr>
        <p:spPr bwMode="auto">
          <a:xfrm>
            <a:off x="6083914" y="4491410"/>
            <a:ext cx="2772816" cy="791368"/>
          </a:xfrm>
          <a:prstGeom prst="roundRect">
            <a:avLst>
              <a:gd name="adj" fmla="val 16667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 anchor="ctr"/>
          <a:lstStyle/>
          <a:p>
            <a:pPr algn="ctr"/>
            <a:r>
              <a:rPr lang="zh-TW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自動語音答詢</a:t>
            </a:r>
            <a:endParaRPr lang="en-US" altLang="zh-CN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13" name="AutoShape 3" descr="paint_tile_2x.jpeg"/>
          <p:cNvSpPr>
            <a:spLocks/>
          </p:cNvSpPr>
          <p:nvPr/>
        </p:nvSpPr>
        <p:spPr bwMode="auto">
          <a:xfrm>
            <a:off x="3041135" y="2506633"/>
            <a:ext cx="2772816" cy="791368"/>
          </a:xfrm>
          <a:prstGeom prst="roundRect">
            <a:avLst>
              <a:gd name="adj" fmla="val 16667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 anchor="ctr"/>
          <a:lstStyle/>
          <a:p>
            <a:pPr algn="ctr"/>
            <a:r>
              <a:rPr lang="zh-TW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語音人工服務</a:t>
            </a:r>
            <a:endParaRPr lang="en-US" altLang="zh-CN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14" name="AutoShape 3" descr="paint_tile_2x.jpeg"/>
          <p:cNvSpPr>
            <a:spLocks/>
          </p:cNvSpPr>
          <p:nvPr/>
        </p:nvSpPr>
        <p:spPr bwMode="auto">
          <a:xfrm>
            <a:off x="3021845" y="3486203"/>
            <a:ext cx="2772816" cy="791368"/>
          </a:xfrm>
          <a:prstGeom prst="roundRect">
            <a:avLst>
              <a:gd name="adj" fmla="val 16667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 anchor="ctr"/>
          <a:lstStyle/>
          <a:p>
            <a:pPr algn="ctr"/>
            <a:r>
              <a:rPr lang="zh-TW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電子郵件</a:t>
            </a:r>
            <a:endParaRPr lang="en-US" altLang="zh-CN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15" name="AutoShape 3" descr="paint_tile_2x.jpeg"/>
          <p:cNvSpPr>
            <a:spLocks/>
          </p:cNvSpPr>
          <p:nvPr/>
        </p:nvSpPr>
        <p:spPr bwMode="auto">
          <a:xfrm>
            <a:off x="3041135" y="4491410"/>
            <a:ext cx="2772816" cy="791368"/>
          </a:xfrm>
          <a:prstGeom prst="roundRect">
            <a:avLst>
              <a:gd name="adj" fmla="val 16667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 anchor="ctr"/>
          <a:lstStyle/>
          <a:p>
            <a:pPr algn="ctr"/>
            <a:r>
              <a:rPr lang="zh-TW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問卷調查</a:t>
            </a:r>
            <a:endParaRPr lang="en-US" altLang="zh-CN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  <p:sp>
        <p:nvSpPr>
          <p:cNvPr id="16" name="AutoShape 3" descr="paint_tile_2x.jpeg"/>
          <p:cNvSpPr>
            <a:spLocks/>
          </p:cNvSpPr>
          <p:nvPr/>
        </p:nvSpPr>
        <p:spPr bwMode="auto">
          <a:xfrm>
            <a:off x="6083914" y="2506633"/>
            <a:ext cx="2772816" cy="791368"/>
          </a:xfrm>
          <a:prstGeom prst="roundRect">
            <a:avLst>
              <a:gd name="adj" fmla="val 16667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50800" tIns="50800" rIns="50800" bIns="50800" anchor="ctr"/>
          <a:lstStyle/>
          <a:p>
            <a:pPr algn="ctr"/>
            <a:r>
              <a:rPr lang="zh-TW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通訊軟體</a:t>
            </a:r>
            <a:endParaRPr lang="en-US" altLang="zh-CN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69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80520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buNone/>
            </a:pPr>
            <a:r>
              <a:rPr lang="en-US" altLang="zh-TW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4.1.3 </a:t>
            </a:r>
            <a:r>
              <a:rPr lang="zh-TW" altLang="en-US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顧客關係溝通的</a:t>
            </a:r>
            <a:r>
              <a:rPr lang="zh-TW" altLang="en-US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障礙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/>
              <a:t>在溝通的</a:t>
            </a:r>
            <a:r>
              <a:rPr lang="zh-TW" altLang="en-US" dirty="0" smtClean="0"/>
              <a:t>過程中</a:t>
            </a:r>
            <a:r>
              <a:rPr lang="zh-TW" altLang="en-US" dirty="0"/>
              <a:t>，因為是</a:t>
            </a:r>
            <a:r>
              <a:rPr lang="zh-TW" altLang="en-US" dirty="0">
                <a:solidFill>
                  <a:srgbClr val="0070C0"/>
                </a:solidFill>
              </a:rPr>
              <a:t>「人」</a:t>
            </a:r>
            <a:r>
              <a:rPr lang="zh-TW" altLang="en-US" dirty="0"/>
              <a:t>在處理，難免會產生非預期的意外事件，或是說</a:t>
            </a:r>
            <a:r>
              <a:rPr lang="zh-TW" altLang="en-US" dirty="0" smtClean="0"/>
              <a:t>有意無意</a:t>
            </a:r>
            <a:r>
              <a:rPr lang="zh-TW" altLang="en-US" dirty="0"/>
              <a:t>的因素存在，導致了溝通的障礙。實際的工作場合中，須要</a:t>
            </a:r>
            <a:r>
              <a:rPr lang="zh-TW" altLang="en-US" dirty="0" smtClean="0"/>
              <a:t>能夠</a:t>
            </a:r>
            <a:r>
              <a:rPr lang="zh-TW" altLang="en-US" dirty="0"/>
              <a:t>避免非預期的阻礙導致溝通失敗 </a:t>
            </a:r>
            <a:r>
              <a:rPr lang="en-US" altLang="zh-TW" dirty="0"/>
              <a:t>( </a:t>
            </a:r>
            <a:r>
              <a:rPr lang="zh-TW" altLang="en-US" dirty="0"/>
              <a:t>如圖</a:t>
            </a:r>
            <a:r>
              <a:rPr lang="en-US" altLang="zh-TW" dirty="0"/>
              <a:t>4.6 )</a:t>
            </a:r>
            <a:r>
              <a:rPr lang="zh-TW" altLang="en-US" dirty="0"/>
              <a:t>。</a:t>
            </a:r>
            <a:endParaRPr lang="en-US" altLang="zh-TW" b="1" dirty="0" smtClean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1529662" y="692522"/>
            <a:ext cx="5940660" cy="648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4.1 </a:t>
            </a:r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溝通的概念</a:t>
            </a:r>
          </a:p>
        </p:txBody>
      </p:sp>
    </p:spTree>
    <p:extLst>
      <p:ext uri="{BB962C8B-B14F-4D97-AF65-F5344CB8AC3E}">
        <p14:creationId xmlns:p14="http://schemas.microsoft.com/office/powerpoint/2010/main" xmlns="" val="14594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2122</TotalTime>
  <Words>869</Words>
  <Application>Microsoft Office PowerPoint</Application>
  <PresentationFormat>如螢幕大小 (4:3)</PresentationFormat>
  <Paragraphs>91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圖釘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Gauli</cp:lastModifiedBy>
  <cp:revision>66</cp:revision>
  <dcterms:created xsi:type="dcterms:W3CDTF">2013-07-09T07:02:50Z</dcterms:created>
  <dcterms:modified xsi:type="dcterms:W3CDTF">2016-01-20T08:35:17Z</dcterms:modified>
</cp:coreProperties>
</file>