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3" r:id="rId3"/>
    <p:sldId id="272" r:id="rId4"/>
    <p:sldId id="276" r:id="rId5"/>
    <p:sldId id="362" r:id="rId6"/>
    <p:sldId id="363" r:id="rId7"/>
    <p:sldId id="364" r:id="rId8"/>
    <p:sldId id="365" r:id="rId9"/>
    <p:sldId id="366" r:id="rId10"/>
    <p:sldId id="348" r:id="rId11"/>
    <p:sldId id="367" r:id="rId12"/>
    <p:sldId id="351" r:id="rId13"/>
    <p:sldId id="350" r:id="rId14"/>
    <p:sldId id="352" r:id="rId15"/>
    <p:sldId id="368" r:id="rId16"/>
    <p:sldId id="369" r:id="rId17"/>
    <p:sldId id="370" r:id="rId18"/>
    <p:sldId id="371" r:id="rId19"/>
    <p:sldId id="353" r:id="rId20"/>
    <p:sldId id="372" r:id="rId21"/>
    <p:sldId id="373" r:id="rId22"/>
    <p:sldId id="374" r:id="rId23"/>
    <p:sldId id="375" r:id="rId24"/>
    <p:sldId id="376" r:id="rId25"/>
    <p:sldId id="354" r:id="rId26"/>
    <p:sldId id="377" r:id="rId27"/>
    <p:sldId id="378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FFCCFF"/>
    <a:srgbClr val="FF9900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4667" autoAdjust="0"/>
  </p:normalViewPr>
  <p:slideViewPr>
    <p:cSldViewPr>
      <p:cViewPr varScale="1">
        <p:scale>
          <a:sx n="64" d="100"/>
          <a:sy n="64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t>2016/1/14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Ch6</a:t>
            </a:r>
            <a:endParaRPr lang="en-US" altLang="zh-TW" sz="4000" b="1" i="1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顧客定位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消費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價值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企業和顧客兩者間的關係，彼得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杜拉克也提出分析說：企業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的目的在於「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創造顧客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」，若無法做到這部分，那麼企業就沒有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的意義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行銷方法和創新做法的策略只有一個目的，就是要創造顧客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企業採取有效的鑑別方式來進行差異化的分類，是建立顧客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特徵重要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的核心方法。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036600" y="4763790"/>
            <a:ext cx="2160240" cy="13900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顧客需要什麼</a:t>
            </a:r>
            <a:endParaRPr lang="en-US" altLang="zh-TW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pic>
        <p:nvPicPr>
          <p:cNvPr id="6" name="Picture 8" descr="C:\Users\adm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20" y="4293096"/>
            <a:ext cx="9413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依顧客性質特徵分類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1" y="2276872"/>
            <a:ext cx="69056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5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98451" y="2708399"/>
            <a:ext cx="5553869" cy="3240881"/>
          </a:xfrm>
          <a:prstGeom prst="rect">
            <a:avLst/>
          </a:prstGeom>
          <a:solidFill>
            <a:schemeClr val="lt1"/>
          </a:solidFill>
          <a:ln w="28575">
            <a:solidFill>
              <a:srgbClr val="8064A2">
                <a:lumMod val="60000"/>
                <a:lumOff val="40000"/>
              </a:srgbClr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400" dirty="0"/>
              <a:t>生產廠商、小規模零售商、經銷商、</a:t>
            </a:r>
            <a:r>
              <a:rPr lang="zh-TW" altLang="en-US" sz="2400" dirty="0" smtClean="0"/>
              <a:t>連鎖通路</a:t>
            </a:r>
            <a:r>
              <a:rPr lang="zh-TW" altLang="en-US" sz="2400" dirty="0"/>
              <a:t>商、賣場及授權商</a:t>
            </a:r>
            <a:r>
              <a:rPr lang="zh-TW" altLang="en-US" sz="2400" dirty="0" smtClean="0"/>
              <a:t>等。</a:t>
            </a:r>
            <a:endParaRPr lang="en-US" altLang="zh-TW" sz="2400" dirty="0" smtClean="0"/>
          </a:p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400" dirty="0"/>
              <a:t>經濟規模型態的交易，單次進貨</a:t>
            </a:r>
            <a:r>
              <a:rPr lang="zh-TW" altLang="en-US" sz="2400" dirty="0" smtClean="0"/>
              <a:t>數量不</a:t>
            </a:r>
            <a:r>
              <a:rPr lang="zh-TW" altLang="en-US" sz="2400" dirty="0"/>
              <a:t>多但品項複雜，送貨服務的頻率多且帳務採月結對帳，同時</a:t>
            </a:r>
            <a:r>
              <a:rPr lang="zh-TW" altLang="en-US" sz="2400" dirty="0" smtClean="0"/>
              <a:t>付款</a:t>
            </a:r>
            <a:r>
              <a:rPr lang="zh-TW" altLang="en-US" sz="2400" dirty="0"/>
              <a:t>期限長 </a:t>
            </a:r>
            <a:r>
              <a:rPr lang="en-US" altLang="zh-TW" sz="2400" dirty="0"/>
              <a:t>( 3~6 </a:t>
            </a:r>
            <a:r>
              <a:rPr lang="zh-TW" altLang="en-US" sz="2400" dirty="0"/>
              <a:t>個月 </a:t>
            </a:r>
            <a:r>
              <a:rPr lang="en-US" altLang="zh-TW" sz="2400" dirty="0"/>
              <a:t>)</a:t>
            </a:r>
            <a:r>
              <a:rPr lang="zh-TW" altLang="en-US" sz="2400" dirty="0"/>
              <a:t>，擁有較高的買方議價權。</a:t>
            </a:r>
            <a:endParaRPr lang="en-US" altLang="zh-TW" sz="2400" dirty="0"/>
          </a:p>
        </p:txBody>
      </p:sp>
      <p:sp>
        <p:nvSpPr>
          <p:cNvPr id="13" name="圓角化對角線角落矩形 12"/>
          <p:cNvSpPr/>
          <p:nvPr/>
        </p:nvSpPr>
        <p:spPr>
          <a:xfrm>
            <a:off x="1897806" y="1700808"/>
            <a:ext cx="5539138" cy="864096"/>
          </a:xfrm>
          <a:prstGeom prst="round2DiagRect">
            <a:avLst/>
          </a:prstGeom>
          <a:solidFill>
            <a:srgbClr val="8064A2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8064A2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dk1"/>
                </a:solidFill>
              </a:rPr>
              <a:t>企業顧客</a:t>
            </a:r>
            <a:endParaRPr lang="zh-TW" altLang="en-US" sz="3200" dirty="0">
              <a:solidFill>
                <a:schemeClr val="dk1"/>
              </a:solidFill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3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02663" y="2574753"/>
            <a:ext cx="6137689" cy="3446536"/>
          </a:xfrm>
          <a:prstGeom prst="rect">
            <a:avLst/>
          </a:prstGeom>
          <a:solidFill>
            <a:schemeClr val="lt1"/>
          </a:solidFill>
          <a:ln w="28575">
            <a:solidFill>
              <a:srgbClr val="F79646">
                <a:lumMod val="60000"/>
                <a:lumOff val="40000"/>
              </a:srgbClr>
            </a:solidFill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3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最終顧客是個人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、是</a:t>
            </a: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家庭，也會是家庭內所有的每個成員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。</a:t>
            </a:r>
            <a:endParaRPr lang="en-US" altLang="zh-TW" sz="2200" dirty="0" smtClean="0">
              <a:solidFill>
                <a:srgbClr val="1C5C90"/>
              </a:solidFill>
              <a:cs typeface="Segoe UI" pitchFamily="34" charset="0"/>
            </a:endParaRPr>
          </a:p>
          <a:p>
            <a:pPr marL="342900" lvl="0" indent="-342900">
              <a:lnSpc>
                <a:spcPct val="13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家計單位的購買決策往往會是家庭成員的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集體</a:t>
            </a: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共識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。</a:t>
            </a:r>
            <a:endParaRPr lang="en-US" altLang="zh-TW" sz="2200" dirty="0" smtClean="0">
              <a:solidFill>
                <a:srgbClr val="1C5C90"/>
              </a:solidFill>
              <a:cs typeface="Segoe UI" pitchFamily="34" charset="0"/>
            </a:endParaRPr>
          </a:p>
          <a:p>
            <a:pPr marL="342900" lvl="0" indent="-342900">
              <a:lnSpc>
                <a:spcPct val="13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個人顧客一般較常出現的消費，多以獨立且自主性高的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消費</a:t>
            </a: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形式進行，對於不滿意的產品會立即轉換，較有機動性，受</a:t>
            </a:r>
            <a:r>
              <a:rPr lang="zh-TW" altLang="en-US" sz="2200" dirty="0" smtClean="0">
                <a:solidFill>
                  <a:srgbClr val="1C5C90"/>
                </a:solidFill>
                <a:cs typeface="Segoe UI" pitchFamily="34" charset="0"/>
              </a:rPr>
              <a:t>他人</a:t>
            </a: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影響較小。</a:t>
            </a:r>
            <a:endParaRPr lang="en-US" altLang="zh-TW" sz="2200" dirty="0">
              <a:solidFill>
                <a:srgbClr val="1C5C90"/>
              </a:solidFill>
              <a:cs typeface="Segoe UI" pitchFamily="34" charset="0"/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>
            <a:off x="1626436" y="1556792"/>
            <a:ext cx="6113916" cy="864096"/>
          </a:xfrm>
          <a:prstGeom prst="round2DiagRect">
            <a:avLst/>
          </a:prstGeom>
          <a:solidFill>
            <a:srgbClr val="F79646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F79646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3200" dirty="0">
                <a:solidFill>
                  <a:schemeClr val="dk1"/>
                </a:solidFill>
              </a:rPr>
              <a:t>家庭或個人顧客</a:t>
            </a:r>
            <a:endParaRPr lang="zh-TW" altLang="en-US" sz="3200" dirty="0">
              <a:solidFill>
                <a:schemeClr val="dk1"/>
              </a:solidFill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18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36341" y="2564383"/>
            <a:ext cx="5543663" cy="34569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200" dirty="0"/>
              <a:t>最容易被忽略的顧客群，因為企業內的政策，</a:t>
            </a:r>
            <a:r>
              <a:rPr lang="zh-TW" altLang="en-US" sz="2200" dirty="0" smtClean="0"/>
              <a:t>使得</a:t>
            </a:r>
            <a:r>
              <a:rPr lang="zh-TW" altLang="en-US" sz="2200" dirty="0"/>
              <a:t>購買行為無法在市場上自由的選擇供應商或產品勞務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marL="0" indent="0">
              <a:lnSpc>
                <a:spcPct val="160000"/>
              </a:lnSpc>
              <a:spcBef>
                <a:spcPts val="1200"/>
              </a:spcBef>
              <a:buNone/>
              <a:defRPr/>
            </a:pPr>
            <a:endParaRPr lang="en-US" altLang="zh-TW" sz="1050" dirty="0" smtClean="0"/>
          </a:p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200" dirty="0"/>
              <a:t>往往上游的產品就提供給下游或相關企業，沒有</a:t>
            </a:r>
            <a:r>
              <a:rPr lang="zh-TW" altLang="en-US" sz="2200" dirty="0" smtClean="0"/>
              <a:t>選擇的</a:t>
            </a:r>
            <a:r>
              <a:rPr lang="zh-TW" altLang="en-US" sz="2200" dirty="0"/>
              <a:t>機會</a:t>
            </a:r>
            <a:r>
              <a:rPr lang="zh-TW" altLang="en-US" sz="2200" dirty="0" smtClean="0"/>
              <a:t>。</a:t>
            </a:r>
            <a:endParaRPr lang="en-US" altLang="zh-TW" sz="2200" dirty="0"/>
          </a:p>
        </p:txBody>
      </p:sp>
      <p:sp>
        <p:nvSpPr>
          <p:cNvPr id="8" name="圓角化對角線角落矩形 7"/>
          <p:cNvSpPr/>
          <p:nvPr/>
        </p:nvSpPr>
        <p:spPr>
          <a:xfrm>
            <a:off x="1835696" y="1556792"/>
            <a:ext cx="5544616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3200" dirty="0"/>
              <a:t>內部顧客</a:t>
            </a:r>
            <a:endParaRPr lang="zh-TW" altLang="en-US" sz="3200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依顧客消費利益特徵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分類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顧客購買的決策，雖然品質與服務佔很重要的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角色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，一旦消費者回到現實面，對於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價格的敏感度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就會顯著的扮演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重要的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其他企業提出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同質性的產品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，但是價格卻是相對的較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，消費者會嘗試著改變消費的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習慣。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3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依顧客消費利益特徵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分類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貢獻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度最佳與最差的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顧客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貢獻度好的顧客會期待或要求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(a)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企業做專業的事情。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(b)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企業的產品是有價值的。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(c)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企業願意接受顧客的消費意見，並進行改造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或技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術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升級。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(d)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企業能對於消費市場的需求，著手研發下一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世代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的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產品。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依顧客消費利益特徵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分類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貢獻度差的顧客會讓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(a)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企業做非專業並且不好的事情。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(b)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企業生產價值低、無附加價值的產品。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(c)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企業投入更大的成本進行資源消耗。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(d)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企業資源無法集中，消耗企業資源，因要求更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多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的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及特別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的關照。</a:t>
            </a:r>
          </a:p>
          <a:p>
            <a:pPr marL="640080" lvl="2" indent="0">
              <a:spcBef>
                <a:spcPts val="1200"/>
              </a:spcBef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(e)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企業即使盡最大誠意進行溝通與服務仍無法滿足。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顧客特徵與消費價值分析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依顧客消費利益特徵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分類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購買力與購買頻率高低的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顧客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購買力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與頻率高的顧客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範疇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利潤貢獻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率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分辨重點顧客或關鍵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顧客消費價值不同的分析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7873" y="2155349"/>
            <a:ext cx="1800200" cy="53107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20/80 </a:t>
            </a:r>
            <a:r>
              <a:rPr lang="zh-TW" altLang="en-US" sz="2000" b="1" dirty="0"/>
              <a:t>法則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2995448"/>
            <a:ext cx="2175642" cy="3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顧客的調查研究就是為了區分顧客並且進行顧客定位的前期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瞭解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顧客的屬性與消費習慣，再來對顧客進行資料的探勘與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，最終進行顧客的屬性與消費分類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要區分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差異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有效性的識別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052736"/>
            <a:ext cx="6196405" cy="44543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6.1 </a:t>
            </a:r>
            <a:r>
              <a:rPr lang="zh-TW" altLang="en-US" dirty="0"/>
              <a:t>顧客定位分類與避免分類之謬誤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6.2 </a:t>
            </a:r>
            <a:r>
              <a:rPr lang="zh-TW" altLang="en-US" dirty="0"/>
              <a:t>顧客特徵與消費價值分析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6.3 </a:t>
            </a:r>
            <a:r>
              <a:rPr lang="zh-TW" altLang="en-US" dirty="0"/>
              <a:t>顧客調研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6.4 </a:t>
            </a:r>
            <a:r>
              <a:rPr lang="zh-TW" altLang="en-US" dirty="0"/>
              <a:t>顧客消費價值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6.5 </a:t>
            </a:r>
            <a:r>
              <a:rPr lang="zh-TW" altLang="en-US" dirty="0"/>
              <a:t>結 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定調調研的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命題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顧客調研的動機，是來自於企業對市場與消費現象或問題著手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找出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解決對策，或因市場需求的驅使，進而採取的調查研究行動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800"/>
              </a:spcBef>
              <a:buClr>
                <a:srgbClr val="00B050"/>
              </a:buClr>
              <a:buAutoNum type="arabicPeriod"/>
            </a:pP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篩選方向</a:t>
            </a:r>
            <a:endParaRPr lang="en-US" altLang="zh-TW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當問題出現或需求產生後，初步所涉及的層面往往是較廣泛的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無明確的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方向。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範圍太大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必須縮小目標聚焦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5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定調調研的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命題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spcBef>
                <a:spcPts val="1800"/>
              </a:spcBef>
              <a:buClr>
                <a:srgbClr val="00B050"/>
              </a:buClr>
              <a:buNone/>
            </a:pPr>
            <a:r>
              <a:rPr lang="en-US" altLang="zh-TW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選定</a:t>
            </a: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endParaRPr lang="en-US" altLang="zh-TW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一般而言，進行顧客調研時，其方向有著多面性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需要將大範圍的現象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轉化為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具體且聚焦的主題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Clr>
                <a:srgbClr val="00B050"/>
              </a:buClr>
              <a:buNone/>
            </a:pPr>
            <a:r>
              <a:rPr lang="en-US" altLang="zh-TW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形成</a:t>
            </a: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假設</a:t>
            </a:r>
            <a:endParaRPr lang="en-US" altLang="zh-TW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當命題與主題都確立後，再來進行市場的各類現象的假設模擬。</a:t>
            </a: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假設的情況可分為接受與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拒絕。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3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定調調研的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命題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spcBef>
                <a:spcPts val="1800"/>
              </a:spcBef>
              <a:buClr>
                <a:srgbClr val="00B050"/>
              </a:buClr>
              <a:buNone/>
            </a:pPr>
            <a:r>
              <a:rPr lang="en-US" altLang="zh-TW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研判</a:t>
            </a:r>
            <a:r>
              <a:rPr lang="zh-TW" altLang="en-US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endParaRPr lang="en-US" altLang="zh-TW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調研的主題明確並且形成假設後，後續的動作就是要去判斷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如何完成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研究目的並對假設進行檢驗，執行這些工作都需要相關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充分支持。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4005064"/>
            <a:ext cx="3665845" cy="240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2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6.3.2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調研方案之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擬訂</a:t>
            </a: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調研方案之擬訂是為了達到研究目的而須採取的行動與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必要手段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主要的重點步驟歸納為七個，分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述如下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6.4 )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 txBox="1">
            <a:spLocks/>
          </p:cNvSpPr>
          <p:nvPr/>
        </p:nvSpPr>
        <p:spPr>
          <a:xfrm>
            <a:off x="1331640" y="692522"/>
            <a:ext cx="662473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顧客調研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568"/>
            <a:ext cx="7512479" cy="272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弧形箭號 (左彎) 3"/>
          <p:cNvSpPr/>
          <p:nvPr/>
        </p:nvSpPr>
        <p:spPr>
          <a:xfrm>
            <a:off x="7956376" y="3217887"/>
            <a:ext cx="100811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793634"/>
            <a:ext cx="1656184" cy="100193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Both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陳述性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探索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因果關係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1916832"/>
            <a:ext cx="1187873" cy="878736"/>
          </a:xfrm>
          <a:prstGeom prst="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初級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次集資料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00" y="1979480"/>
            <a:ext cx="1368152" cy="81608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隨機抽樣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非隨機抽樣</a:t>
            </a:r>
          </a:p>
        </p:txBody>
      </p:sp>
      <p:sp>
        <p:nvSpPr>
          <p:cNvPr id="10" name="矩形 9"/>
          <p:cNvSpPr/>
          <p:nvPr/>
        </p:nvSpPr>
        <p:spPr>
          <a:xfrm>
            <a:off x="6524600" y="5109188"/>
            <a:ext cx="2079848" cy="10561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檢定、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檢定、卡方分析、多變量分析、迴歸分析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71800" y="5301208"/>
            <a:ext cx="1656184" cy="864096"/>
          </a:xfrm>
          <a:prstGeom prst="rect">
            <a:avLst/>
          </a:prstGeom>
          <a:ln w="38100">
            <a:solidFill>
              <a:srgbClr val="FFCC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堅強的說服力及理論根據</a:t>
            </a:r>
          </a:p>
        </p:txBody>
      </p:sp>
    </p:spTree>
    <p:extLst>
      <p:ext uri="{BB962C8B-B14F-4D97-AF65-F5344CB8AC3E}">
        <p14:creationId xmlns:p14="http://schemas.microsoft.com/office/powerpoint/2010/main" val="19541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顧客服務的關鍵過程需要瞭解的是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顧客消費價值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消費價值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是由企業的角度來看顧客的利潤貢獻度，易言之是企業為了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對於服務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資源進行有效率的配置，進而分析顧客的貢獻程度，並且依據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貢獻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度不同而給予不同的服務，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以便讓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企業服務資源達到最適當的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配置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，並且讓貢獻度高的顧客得到滿意的服務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顧客的消費價值分類時，要能兼具可行性及適切性的雙重要素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顧客消費價值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若要可行性與適切性都能有所兼顧，就須要考慮到顧客價值及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的消費行為兩者，顧客價值行為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(Value Behaviors, VB)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分類法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可以考慮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到可行性，也能夠將適切性兩者都表達出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6.5 )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顧客消費價值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2905" r="37850" b="21541"/>
          <a:stretch/>
        </p:blipFill>
        <p:spPr bwMode="auto">
          <a:xfrm>
            <a:off x="1331640" y="3233818"/>
            <a:ext cx="6552728" cy="289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顧客消費價值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96" y="1610338"/>
            <a:ext cx="6324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就市場的經營而言，為了創造營業額的目的，大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量的引進低價團增加旅遊人數，但卻相對的排擠了旅遊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品質較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高的日客團，請就「市場定位」及「顧客消費價值」的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角度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討論其中的利弊得失。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低價陸客團 擠走高消費日客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4005064"/>
            <a:ext cx="2592288" cy="242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誰是公司的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最佳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策略管理大師麥可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波特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(Michael E. Porter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):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zh-TW" sz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策略仰賴獨特活動：必須</a:t>
            </a:r>
            <a:r>
              <a:rPr lang="zh-TW" altLang="en-US" i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強調定位</a:t>
            </a: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後才能談策略、</a:t>
            </a:r>
            <a:r>
              <a:rPr lang="zh-TW" altLang="en-US" i="1" dirty="0" smtClean="0">
                <a:latin typeface="標楷體" pitchFamily="65" charset="-120"/>
                <a:ea typeface="標楷體" pitchFamily="65" charset="-120"/>
              </a:rPr>
              <a:t>有所取捨</a:t>
            </a: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才能維繫定位、選擇有價值的定位，才可確保優勢</a:t>
            </a:r>
            <a:r>
              <a:rPr lang="zh-TW" altLang="en-US" i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i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i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資源是有限的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對於資源須要進行有效的配置，確保能為企業產生最大的利益。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定位高低對於顧客貢獻度成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的關係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6.1 )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，同樣的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定位與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顧客價值也是同樣的趨勢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對於顧客貢獻度與顧客價值具有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的決定性，一旦定位的因素決定，就能針對市場與競爭者採取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差異化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的競爭成本或生產服務的策略。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3765455"/>
            <a:ext cx="2664296" cy="248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5" y="1484784"/>
            <a:ext cx="6926535" cy="49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此外定位不應該僅僅是靜態的分類，更應該認知現今社會的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環境是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不斷的演進變化，對於顧客服務與顧客需求都無法僅用過去的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數字資料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分析就可以掌握到脈絡，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動態定位的出現協助靜態分析的不足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動態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定位是產業以顧客為中心，利用科技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的方式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對於定位採取應變且機動的調整，這裡面包含以下三個面向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6.2 )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4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65" y="1556792"/>
            <a:ext cx="67246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顧客定位分類與避免分類之謬誤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進行顧客定位以前並須先避免分類的謬誤，被譽為現代管理學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的彼得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杜拉克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(Peter 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Drucker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曾經提出，擁有購買決定權的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顧客至少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有兩位：一位是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最終購買者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，而另外的顧客是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付費的人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」與「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推薦的人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」都是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，同時也存在著「購買的人」不一定就是「使用的人」的狀況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另外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，像「這家公司生產或代理的產品我並不喜歡」這種對產品抱持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不友善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且不認同態度的人，其實也是顧客。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5085183"/>
            <a:ext cx="2880320" cy="16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2634</TotalTime>
  <Words>1662</Words>
  <Application>Microsoft Office PowerPoint</Application>
  <PresentationFormat>如螢幕大小 (4:3)</PresentationFormat>
  <Paragraphs>126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圖釘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user1</cp:lastModifiedBy>
  <cp:revision>100</cp:revision>
  <dcterms:created xsi:type="dcterms:W3CDTF">2013-07-09T07:02:50Z</dcterms:created>
  <dcterms:modified xsi:type="dcterms:W3CDTF">2016-01-14T07:06:10Z</dcterms:modified>
</cp:coreProperties>
</file>