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6" r:id="rId2"/>
    <p:sldId id="273" r:id="rId3"/>
    <p:sldId id="272" r:id="rId4"/>
    <p:sldId id="276" r:id="rId5"/>
    <p:sldId id="335" r:id="rId6"/>
    <p:sldId id="336" r:id="rId7"/>
    <p:sldId id="337" r:id="rId8"/>
    <p:sldId id="338" r:id="rId9"/>
    <p:sldId id="339" r:id="rId10"/>
    <p:sldId id="340" r:id="rId11"/>
    <p:sldId id="341" r:id="rId12"/>
    <p:sldId id="342" r:id="rId13"/>
    <p:sldId id="343" r:id="rId14"/>
    <p:sldId id="344" r:id="rId15"/>
    <p:sldId id="345" r:id="rId16"/>
    <p:sldId id="347" r:id="rId17"/>
    <p:sldId id="346" r:id="rId18"/>
    <p:sldId id="348" r:id="rId19"/>
    <p:sldId id="349" r:id="rId20"/>
    <p:sldId id="350" r:id="rId21"/>
    <p:sldId id="351" r:id="rId22"/>
    <p:sldId id="352" r:id="rId23"/>
    <p:sldId id="353" r:id="rId24"/>
    <p:sldId id="354" r:id="rId2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9900"/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67" autoAdjust="0"/>
  </p:normalViewPr>
  <p:slideViewPr>
    <p:cSldViewPr>
      <p:cViewPr>
        <p:scale>
          <a:sx n="100" d="100"/>
          <a:sy n="100" d="100"/>
        </p:scale>
        <p:origin x="33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460B6A-6266-4AD1-9EF5-EE41CD56C3B7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90A41-8DC1-4E4D-99C1-104CEFCCA7B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156385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90A41-8DC1-4E4D-99C1-104CEFCCA7B6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631312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D47D426-9943-4F1A-B733-9E1C0A5772F0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39F077E0-7F5E-4C2C-AF41-249055B9916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5087" y="6529611"/>
            <a:ext cx="1108101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文字方塊 15"/>
          <p:cNvSpPr txBox="1">
            <a:spLocks noChangeArrowheads="1"/>
          </p:cNvSpPr>
          <p:nvPr userDrawn="1"/>
        </p:nvSpPr>
        <p:spPr bwMode="auto">
          <a:xfrm>
            <a:off x="4983481" y="6578545"/>
            <a:ext cx="28924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9pPr>
          </a:lstStyle>
          <a:p>
            <a:pPr algn="r">
              <a:defRPr/>
            </a:pPr>
            <a:r>
              <a:rPr lang="zh-TW" altLang="en-US" sz="12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版權所有  僅供用書教師使用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426-9943-4F1A-B733-9E1C0A5772F0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77E0-7F5E-4C2C-AF41-249055B9916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426-9943-4F1A-B733-9E1C0A5772F0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77E0-7F5E-4C2C-AF41-249055B9916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426-9943-4F1A-B733-9E1C0A5772F0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77E0-7F5E-4C2C-AF41-249055B9916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426-9943-4F1A-B733-9E1C0A5772F0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77E0-7F5E-4C2C-AF41-249055B9916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426-9943-4F1A-B733-9E1C0A5772F0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77E0-7F5E-4C2C-AF41-249055B9916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426-9943-4F1A-B733-9E1C0A5772F0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77E0-7F5E-4C2C-AF41-249055B9916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426-9943-4F1A-B733-9E1C0A5772F0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77E0-7F5E-4C2C-AF41-249055B9916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426-9943-4F1A-B733-9E1C0A5772F0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77E0-7F5E-4C2C-AF41-249055B9916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D47D426-9943-4F1A-B733-9E1C0A5772F0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39F077E0-7F5E-4C2C-AF41-249055B9916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D47D426-9943-4F1A-B733-9E1C0A5772F0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39F077E0-7F5E-4C2C-AF41-249055B9916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D47D426-9943-4F1A-B733-9E1C0A5772F0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9F077E0-7F5E-4C2C-AF41-249055B9916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5087" y="6529611"/>
            <a:ext cx="1108101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文字方塊 15"/>
          <p:cNvSpPr txBox="1">
            <a:spLocks noChangeArrowheads="1"/>
          </p:cNvSpPr>
          <p:nvPr userDrawn="1"/>
        </p:nvSpPr>
        <p:spPr bwMode="auto">
          <a:xfrm>
            <a:off x="4983481" y="6578545"/>
            <a:ext cx="28924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9pPr>
          </a:lstStyle>
          <a:p>
            <a:pPr algn="r">
              <a:defRPr/>
            </a:pPr>
            <a:r>
              <a:rPr lang="zh-TW" altLang="en-US" sz="12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版權所有  僅供用書教師使用 </a:t>
            </a:r>
          </a:p>
        </p:txBody>
      </p:sp>
      <p:pic>
        <p:nvPicPr>
          <p:cNvPr id="17" name="Picture 3" descr="C:\Users\admin\Desktop\MC900417770.WMF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38" y="5235658"/>
            <a:ext cx="1010712" cy="150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644008" y="4581128"/>
            <a:ext cx="3096344" cy="78156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陳水蓮 林書旭 楊婷媖   編著</a:t>
            </a:r>
            <a:endParaRPr lang="zh-TW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788024" y="1916832"/>
            <a:ext cx="36724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000" b="1" i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Ch8</a:t>
            </a:r>
          </a:p>
          <a:p>
            <a:r>
              <a:rPr lang="en-US" altLang="zh-TW" sz="2000" b="1" i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2000" b="1" i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顧客關係維繫</a:t>
            </a:r>
          </a:p>
          <a:p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與量化滿意度</a:t>
            </a:r>
            <a:endParaRPr lang="zh-TW" altLang="en-US" sz="4000" dirty="0"/>
          </a:p>
        </p:txBody>
      </p:sp>
      <p:pic>
        <p:nvPicPr>
          <p:cNvPr id="2051" name="Picture 3" descr="C:\Users\admin\Desktop\MC90041777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37752" y="4221088"/>
            <a:ext cx="1010712" cy="150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user1\Desktop\525072\52507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187624" y="1243890"/>
            <a:ext cx="3199266" cy="4345350"/>
          </a:xfrm>
          <a:prstGeom prst="rect">
            <a:avLst/>
          </a:prstGeom>
          <a:ln>
            <a:noFill/>
          </a:ln>
          <a:effectLst>
            <a:glow rad="127000">
              <a:srgbClr val="0070C0"/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132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 marL="0" indent="0">
              <a:lnSpc>
                <a:spcPts val="3400"/>
              </a:lnSpc>
              <a:buNone/>
            </a:pPr>
            <a:r>
              <a:rPr lang="en-US" altLang="zh-TW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8.1.2 </a:t>
            </a:r>
            <a:r>
              <a:rPr lang="zh-TW" altLang="en-US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顧客維繫原因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分析</a:t>
            </a:r>
            <a:endParaRPr lang="en-US" altLang="zh-TW" b="1" dirty="0" smtClean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顧客為何會停駐並且維持與企業商業活動的關係呢？我們將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顧客維繫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對於企業的商品或服務進行原因分析，如圖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8.2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所示。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529662" y="692522"/>
            <a:ext cx="5940660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8.1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何謂顧客關係維繫</a:t>
            </a:r>
          </a:p>
        </p:txBody>
      </p:sp>
    </p:spTree>
    <p:extLst>
      <p:ext uri="{BB962C8B-B14F-4D97-AF65-F5344CB8AC3E}">
        <p14:creationId xmlns:p14="http://schemas.microsoft.com/office/powerpoint/2010/main" xmlns="" val="2006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 txBox="1">
            <a:spLocks/>
          </p:cNvSpPr>
          <p:nvPr/>
        </p:nvSpPr>
        <p:spPr>
          <a:xfrm>
            <a:off x="1529662" y="692522"/>
            <a:ext cx="5940660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8.1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何謂顧客關係維繫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79742"/>
            <a:ext cx="8115200" cy="5089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圓角矩形 5"/>
          <p:cNvSpPr/>
          <p:nvPr/>
        </p:nvSpPr>
        <p:spPr>
          <a:xfrm>
            <a:off x="5076056" y="1772816"/>
            <a:ext cx="3528392" cy="2088232"/>
          </a:xfrm>
          <a:prstGeom prst="roundRect">
            <a:avLst/>
          </a:prstGeom>
          <a:noFill/>
          <a:ln w="635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5076056" y="4005064"/>
            <a:ext cx="3528392" cy="2088232"/>
          </a:xfrm>
          <a:prstGeom prst="roundRect">
            <a:avLst/>
          </a:prstGeom>
          <a:noFill/>
          <a:ln w="63500">
            <a:solidFill>
              <a:srgbClr val="FF99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755576" y="1772816"/>
            <a:ext cx="3528392" cy="2088232"/>
          </a:xfrm>
          <a:prstGeom prst="roundRect">
            <a:avLst/>
          </a:prstGeom>
          <a:noFill/>
          <a:ln w="63500"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圓角矩形 9"/>
          <p:cNvSpPr/>
          <p:nvPr/>
        </p:nvSpPr>
        <p:spPr>
          <a:xfrm>
            <a:off x="767529" y="4005064"/>
            <a:ext cx="3528392" cy="2088232"/>
          </a:xfrm>
          <a:prstGeom prst="round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84522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9" grpId="0" animBg="1"/>
      <p:bldP spid="10" grpId="0" animBg="1"/>
      <p:bldP spid="1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 marL="0" indent="0">
              <a:lnSpc>
                <a:spcPts val="3400"/>
              </a:lnSpc>
              <a:buNone/>
            </a:pPr>
            <a:r>
              <a:rPr lang="en-US" altLang="zh-TW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8.1.3 </a:t>
            </a:r>
            <a:r>
              <a:rPr lang="zh-TW" altLang="en-US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顧客維繫計畫發展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步驟</a:t>
            </a:r>
            <a:endParaRPr lang="en-US" altLang="zh-TW" b="1" dirty="0" smtClean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3400"/>
              </a:lnSpc>
              <a:spcBef>
                <a:spcPts val="1800"/>
              </a:spcBef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要發展顧客維繫方案時，有一個核心的重點必須要先認知，那就是必須具有可</a:t>
            </a:r>
            <a:r>
              <a:rPr lang="zh-TW" altLang="en-US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執行性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及可</a:t>
            </a:r>
            <a:r>
              <a:rPr lang="zh-TW" altLang="en-US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持續性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才能達到企業計畫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目標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3400"/>
              </a:lnSpc>
              <a:spcBef>
                <a:spcPts val="1800"/>
              </a:spcBef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顧客維繫計畫是</a:t>
            </a:r>
            <a:r>
              <a:rPr lang="zh-TW" altLang="en-US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全員參與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，並不是單一個人的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活動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，企業的每一位員工的行為都須為顧客維繫計畫負責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3400"/>
              </a:lnSpc>
              <a:spcBef>
                <a:spcPts val="1800"/>
              </a:spcBef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建立顧客維繫計畫時須要考慮到五點步驟，如圖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8.3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所示。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529662" y="692522"/>
            <a:ext cx="5940660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8.1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何謂顧客關係維繫</a:t>
            </a:r>
          </a:p>
        </p:txBody>
      </p:sp>
    </p:spTree>
    <p:extLst>
      <p:ext uri="{BB962C8B-B14F-4D97-AF65-F5344CB8AC3E}">
        <p14:creationId xmlns:p14="http://schemas.microsoft.com/office/powerpoint/2010/main" xmlns="" val="222595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 marL="0" indent="0">
              <a:lnSpc>
                <a:spcPts val="3400"/>
              </a:lnSpc>
              <a:buNone/>
            </a:pPr>
            <a:r>
              <a:rPr lang="en-US" altLang="zh-TW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1. </a:t>
            </a:r>
            <a:r>
              <a:rPr lang="zh-TW" altLang="en-US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確認顧客聚焦顧客</a:t>
            </a:r>
            <a:r>
              <a:rPr lang="zh-TW" altLang="en-US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需求</a:t>
            </a:r>
            <a:r>
              <a:rPr lang="en-US" altLang="zh-TW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u="sng" dirty="0">
                <a:uFill>
                  <a:solidFill>
                    <a:srgbClr val="FF3300"/>
                  </a:solidFill>
                </a:uFill>
                <a:latin typeface="標楷體" pitchFamily="65" charset="-120"/>
                <a:ea typeface="標楷體" pitchFamily="65" charset="-120"/>
              </a:rPr>
              <a:t>了解真正的顧客群</a:t>
            </a:r>
            <a:endParaRPr lang="en-US" altLang="zh-TW" u="sng" dirty="0">
              <a:uFill>
                <a:solidFill>
                  <a:srgbClr val="FF3300"/>
                </a:solidFill>
              </a:uFill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3400"/>
              </a:lnSpc>
              <a:buNone/>
            </a:pPr>
            <a:r>
              <a:rPr lang="en-US" altLang="zh-TW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2. </a:t>
            </a:r>
            <a:r>
              <a:rPr lang="zh-TW" altLang="en-US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執行計畫目的必須</a:t>
            </a:r>
            <a:r>
              <a:rPr lang="zh-TW" altLang="en-US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明確</a:t>
            </a:r>
            <a:r>
              <a:rPr lang="en-US" altLang="zh-TW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u="sng" dirty="0">
                <a:uFill>
                  <a:solidFill>
                    <a:srgbClr val="FF3300"/>
                  </a:solidFill>
                </a:uFill>
                <a:latin typeface="標楷體" pitchFamily="65" charset="-120"/>
                <a:ea typeface="標楷體" pitchFamily="65" charset="-120"/>
              </a:rPr>
              <a:t>設定目標成果</a:t>
            </a:r>
            <a:endParaRPr lang="en-US" altLang="zh-TW" u="sng" dirty="0">
              <a:uFill>
                <a:solidFill>
                  <a:srgbClr val="FF3300"/>
                </a:solidFill>
              </a:uFill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3400"/>
              </a:lnSpc>
              <a:buNone/>
            </a:pPr>
            <a:r>
              <a:rPr lang="en-US" altLang="zh-TW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3. </a:t>
            </a:r>
            <a:r>
              <a:rPr lang="zh-TW" altLang="en-US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執行顧客維繫管理</a:t>
            </a:r>
            <a:r>
              <a:rPr lang="zh-TW" altLang="en-US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計畫</a:t>
            </a:r>
            <a:r>
              <a:rPr lang="en-US" altLang="zh-TW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u="sng" dirty="0" smtClean="0">
                <a:uFill>
                  <a:solidFill>
                    <a:srgbClr val="FF3300"/>
                  </a:solidFill>
                </a:uFill>
                <a:latin typeface="標楷體" pitchFamily="65" charset="-120"/>
                <a:ea typeface="標楷體" pitchFamily="65" charset="-120"/>
              </a:rPr>
              <a:t>需具有可執行性</a:t>
            </a:r>
            <a:endParaRPr lang="en-US" altLang="zh-TW" u="sng" dirty="0">
              <a:uFill>
                <a:solidFill>
                  <a:srgbClr val="FF3300"/>
                </a:solidFill>
              </a:uFill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3400"/>
              </a:lnSpc>
              <a:buNone/>
            </a:pPr>
            <a:r>
              <a:rPr lang="en-US" altLang="zh-TW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4. </a:t>
            </a:r>
            <a:r>
              <a:rPr lang="zh-TW" altLang="en-US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塑造顧客願意回購</a:t>
            </a:r>
            <a:r>
              <a:rPr lang="zh-TW" altLang="en-US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環境</a:t>
            </a:r>
            <a:r>
              <a:rPr lang="en-US" altLang="zh-TW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u="sng" dirty="0">
                <a:uFill>
                  <a:solidFill>
                    <a:srgbClr val="FF3300"/>
                  </a:solidFill>
                </a:uFill>
                <a:latin typeface="標楷體" pitchFamily="65" charset="-120"/>
                <a:ea typeface="標楷體" pitchFamily="65" charset="-120"/>
              </a:rPr>
              <a:t>考慮企業文化與顧客需求</a:t>
            </a:r>
            <a:endParaRPr lang="en-US" altLang="zh-TW" u="sng" dirty="0">
              <a:uFill>
                <a:solidFill>
                  <a:srgbClr val="FF3300"/>
                </a:solidFill>
              </a:uFill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3400"/>
              </a:lnSpc>
              <a:buNone/>
            </a:pPr>
            <a:r>
              <a:rPr lang="en-US" altLang="zh-TW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5. </a:t>
            </a:r>
            <a:r>
              <a:rPr lang="zh-TW" altLang="en-US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設定評估執行績效</a:t>
            </a:r>
            <a:r>
              <a:rPr lang="zh-TW" altLang="en-US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期限</a:t>
            </a:r>
            <a:r>
              <a:rPr lang="en-US" altLang="zh-TW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u="sng" dirty="0">
                <a:uFill>
                  <a:solidFill>
                    <a:srgbClr val="FF3300"/>
                  </a:solidFill>
                </a:uFill>
                <a:latin typeface="標楷體" pitchFamily="65" charset="-120"/>
                <a:ea typeface="標楷體" pitchFamily="65" charset="-120"/>
              </a:rPr>
              <a:t>管理時間表，檢視回饋</a:t>
            </a:r>
            <a:endParaRPr lang="en-US" altLang="zh-TW" u="sng" dirty="0">
              <a:uFill>
                <a:solidFill>
                  <a:srgbClr val="FF3300"/>
                </a:solidFill>
              </a:u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529662" y="692522"/>
            <a:ext cx="5940660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8.1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何謂顧客關係維繫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977" y="4365104"/>
            <a:ext cx="8643511" cy="148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4918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>
              <a:lnSpc>
                <a:spcPts val="3400"/>
              </a:lnSpc>
              <a:spcBef>
                <a:spcPts val="1800"/>
              </a:spcBef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顧客的開發、雙方交易、顧客維繫是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垂直式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過程。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3400"/>
              </a:lnSpc>
              <a:spcBef>
                <a:spcPts val="1800"/>
              </a:spcBef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顧客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的心理都認為他們應該是唯一的、重要的、期望被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企業注意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及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認識。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3400"/>
              </a:lnSpc>
              <a:spcBef>
                <a:spcPts val="1800"/>
              </a:spcBef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企業在穩定顧客方面需要努力做到用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將心比心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的方式去做顧客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維繫。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529662" y="692522"/>
            <a:ext cx="5940660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8.2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保留顧客</a:t>
            </a:r>
          </a:p>
        </p:txBody>
      </p:sp>
    </p:spTree>
    <p:extLst>
      <p:ext uri="{BB962C8B-B14F-4D97-AF65-F5344CB8AC3E}">
        <p14:creationId xmlns:p14="http://schemas.microsoft.com/office/powerpoint/2010/main" xmlns="" val="231384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 marL="0" indent="0">
              <a:lnSpc>
                <a:spcPts val="3400"/>
              </a:lnSpc>
              <a:buNone/>
            </a:pPr>
            <a:r>
              <a:rPr lang="en-US" altLang="zh-TW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8.2.1 </a:t>
            </a:r>
            <a:r>
              <a:rPr lang="zh-TW" altLang="en-US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保留顧客的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策略</a:t>
            </a:r>
            <a:endParaRPr lang="en-US" altLang="zh-TW" b="1" dirty="0" smtClean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3400"/>
              </a:lnSpc>
              <a:buFont typeface="Wingdings" pitchFamily="2" charset="2"/>
              <a:buChar char="ü"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核心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顧客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 lvl="1">
              <a:lnSpc>
                <a:spcPts val="3400"/>
              </a:lnSpc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20/80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比率管理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3400"/>
              </a:lnSpc>
              <a:buNone/>
            </a:pPr>
            <a:endParaRPr lang="en-US" altLang="zh-TW" b="1" dirty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3400"/>
              </a:lnSpc>
              <a:buFont typeface="Wingdings" pitchFamily="2" charset="2"/>
              <a:buChar char="ü"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顧客流失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分析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顧客為什麼會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流失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？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最重要的是核心顧客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產生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流失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現象</a:t>
            </a:r>
            <a:endParaRPr lang="en-US" altLang="zh-TW" b="1" dirty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529662" y="692522"/>
            <a:ext cx="5940660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8.2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保留顧客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860032" y="1687167"/>
            <a:ext cx="3357174" cy="19232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6386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 marL="0" indent="0">
              <a:lnSpc>
                <a:spcPts val="3400"/>
              </a:lnSpc>
              <a:buNone/>
            </a:pPr>
            <a:r>
              <a:rPr lang="en-US" altLang="zh-TW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8.2.1 </a:t>
            </a:r>
            <a:r>
              <a:rPr lang="zh-TW" altLang="en-US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保留顧客的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策略 </a:t>
            </a:r>
            <a:r>
              <a:rPr lang="en-US" altLang="zh-TW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續</a:t>
            </a:r>
            <a:r>
              <a:rPr lang="en-US" altLang="zh-TW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lnSpc>
                <a:spcPts val="3400"/>
              </a:lnSpc>
              <a:buFont typeface="Wingdings" pitchFamily="2" charset="2"/>
              <a:buChar char="ü"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持續改進顧客滿意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度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 lvl="1">
              <a:lnSpc>
                <a:spcPts val="3400"/>
              </a:lnSpc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顧客滿意是企業基本服務之前提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>
              <a:lnSpc>
                <a:spcPts val="3400"/>
              </a:lnSpc>
            </a:pP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529662" y="692522"/>
            <a:ext cx="5940660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8.2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保留顧客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644008" y="3140967"/>
            <a:ext cx="3528392" cy="32879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5502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 marL="0" indent="0">
              <a:lnSpc>
                <a:spcPts val="3400"/>
              </a:lnSpc>
              <a:buNone/>
            </a:pPr>
            <a:r>
              <a:rPr lang="en-US" altLang="zh-TW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8.2.1 </a:t>
            </a:r>
            <a:r>
              <a:rPr lang="zh-TW" altLang="en-US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保留顧客的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策略 </a:t>
            </a:r>
            <a:r>
              <a:rPr lang="en-US" altLang="zh-TW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續</a:t>
            </a:r>
            <a:r>
              <a:rPr lang="en-US" altLang="zh-TW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3400"/>
              </a:lnSpc>
              <a:buFont typeface="Wingdings" pitchFamily="2" charset="2"/>
              <a:buChar char="ü"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量化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指標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 lvl="1">
              <a:spcBef>
                <a:spcPts val="1800"/>
              </a:spcBef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量化顧客保留指標之設定，需要實際並且有效表達顧客及企業雙方之購買行為 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購買行為係指：顧客忠誠或顧客叛離 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，根據量化的指標可以進行顧客保留的戰略規劃及戰術行動的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>
              <a:spcBef>
                <a:spcPts val="1800"/>
              </a:spcBef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考慮對於市場動向屬性、顧客支配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所得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經濟異同等因子的影響性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>
              <a:spcBef>
                <a:spcPts val="1800"/>
              </a:spcBef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檢定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顧客保留的程度時，可選用某一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時段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的顧客消費、產品銷售、庫存狀態等與過去某一特定期間進行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分析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529662" y="692522"/>
            <a:ext cx="5940660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8.2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保留顧客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166648" y="2132856"/>
            <a:ext cx="6945420" cy="3921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4287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 marL="0" indent="0">
              <a:lnSpc>
                <a:spcPts val="3400"/>
              </a:lnSpc>
              <a:buNone/>
            </a:pPr>
            <a:r>
              <a:rPr lang="en-US" altLang="zh-TW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8.2.1 </a:t>
            </a:r>
            <a:r>
              <a:rPr lang="zh-TW" altLang="en-US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保留顧客的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策略 </a:t>
            </a:r>
            <a:r>
              <a:rPr lang="en-US" altLang="zh-TW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續</a:t>
            </a:r>
            <a:r>
              <a:rPr lang="en-US" altLang="zh-TW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3400"/>
              </a:lnSpc>
              <a:buFont typeface="Wingdings" pitchFamily="2" charset="2"/>
              <a:buChar char="ü"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增加顧客轉換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成本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 lvl="1">
              <a:spcBef>
                <a:spcPts val="1800"/>
              </a:spcBef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COSTCO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年費吸收會員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>
              <a:spcBef>
                <a:spcPts val="1800"/>
              </a:spcBef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微軟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office / window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先讓大眾習慣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529662" y="692522"/>
            <a:ext cx="5940660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8.2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保留顧客</a:t>
            </a:r>
          </a:p>
        </p:txBody>
      </p:sp>
      <p:sp>
        <p:nvSpPr>
          <p:cNvPr id="6" name="矩形 5"/>
          <p:cNvSpPr/>
          <p:nvPr/>
        </p:nvSpPr>
        <p:spPr>
          <a:xfrm>
            <a:off x="611560" y="4005064"/>
            <a:ext cx="8148816" cy="20162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ts val="3500"/>
              </a:lnSpc>
            </a:pPr>
            <a:r>
              <a:rPr lang="zh-TW" altLang="en-US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轉換購買習慣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，跟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顧客初期投入的成本 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( 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例如適應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時間、會員費用 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) 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多寡是有正相關，投入越多那麼轉換的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可能性就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會越小，投入的越小同樣的其轉換的可能性就越大。轉換成本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增加的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策略可與產品和服務的策略配套執行。</a:t>
            </a:r>
          </a:p>
        </p:txBody>
      </p:sp>
    </p:spTree>
    <p:extLst>
      <p:ext uri="{BB962C8B-B14F-4D97-AF65-F5344CB8AC3E}">
        <p14:creationId xmlns:p14="http://schemas.microsoft.com/office/powerpoint/2010/main" xmlns="" val="33596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 marL="0" indent="0">
              <a:lnSpc>
                <a:spcPts val="3400"/>
              </a:lnSpc>
              <a:buNone/>
            </a:pPr>
            <a:r>
              <a:rPr lang="en-US" altLang="zh-TW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8.2.1 </a:t>
            </a:r>
            <a:r>
              <a:rPr lang="zh-TW" altLang="en-US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保留顧客的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策略 </a:t>
            </a:r>
            <a:r>
              <a:rPr lang="en-US" altLang="zh-TW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續</a:t>
            </a:r>
            <a:r>
              <a:rPr lang="en-US" altLang="zh-TW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3400"/>
              </a:lnSpc>
              <a:buFont typeface="Wingdings" pitchFamily="2" charset="2"/>
              <a:buChar char="ü"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互動關係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融洽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 lvl="1">
              <a:spcBef>
                <a:spcPts val="1800"/>
              </a:spcBef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顧客和企業是在單次或多次互動過程中，產生了關係或是加深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關係。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>
              <a:spcBef>
                <a:spcPts val="1800"/>
              </a:spcBef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任何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的單次交易就累積互動，當然就是企業與顧客雙方互動的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機會。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365760" lvl="1" indent="0">
              <a:spcBef>
                <a:spcPts val="1800"/>
              </a:spcBef>
              <a:buNone/>
            </a:pPr>
            <a:r>
              <a:rPr lang="en-US" altLang="zh-TW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EX:</a:t>
            </a:r>
            <a:r>
              <a:rPr lang="zh-TW" altLang="en-US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　</a:t>
            </a:r>
            <a:r>
              <a:rPr lang="en-US" altLang="zh-TW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Google &amp; Android </a:t>
            </a:r>
            <a:endParaRPr lang="en-US" altLang="zh-TW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529662" y="692522"/>
            <a:ext cx="5940660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8.2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保留顧客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364087" y="4077072"/>
            <a:ext cx="1625689" cy="2059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0174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43947" y="1412776"/>
            <a:ext cx="6196405" cy="4094269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altLang="zh-TW" dirty="0"/>
              <a:t>8.1 </a:t>
            </a:r>
            <a:r>
              <a:rPr lang="zh-TW" altLang="en-US" dirty="0"/>
              <a:t>何謂顧客關係維繫</a:t>
            </a:r>
          </a:p>
          <a:p>
            <a:pPr>
              <a:lnSpc>
                <a:spcPct val="200000"/>
              </a:lnSpc>
            </a:pPr>
            <a:r>
              <a:rPr lang="en-US" altLang="zh-TW" dirty="0"/>
              <a:t>8.2 </a:t>
            </a:r>
            <a:r>
              <a:rPr lang="zh-TW" altLang="en-US" dirty="0"/>
              <a:t>保留顧客</a:t>
            </a:r>
          </a:p>
          <a:p>
            <a:pPr>
              <a:lnSpc>
                <a:spcPct val="200000"/>
              </a:lnSpc>
            </a:pPr>
            <a:r>
              <a:rPr lang="en-US" altLang="zh-TW" dirty="0"/>
              <a:t>8.3 </a:t>
            </a:r>
            <a:r>
              <a:rPr lang="zh-TW" altLang="en-US" dirty="0"/>
              <a:t>量化滿意度</a:t>
            </a:r>
          </a:p>
          <a:p>
            <a:pPr>
              <a:lnSpc>
                <a:spcPct val="200000"/>
              </a:lnSpc>
            </a:pPr>
            <a:r>
              <a:rPr lang="en-US" altLang="zh-TW" dirty="0"/>
              <a:t>8.4 </a:t>
            </a:r>
            <a:r>
              <a:rPr lang="zh-TW" altLang="en-US" dirty="0"/>
              <a:t>結 論</a:t>
            </a:r>
          </a:p>
        </p:txBody>
      </p:sp>
    </p:spTree>
    <p:extLst>
      <p:ext uri="{BB962C8B-B14F-4D97-AF65-F5344CB8AC3E}">
        <p14:creationId xmlns:p14="http://schemas.microsoft.com/office/powerpoint/2010/main" xmlns="" val="263860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 marL="0" indent="0">
              <a:lnSpc>
                <a:spcPts val="3400"/>
              </a:lnSpc>
              <a:buNone/>
            </a:pPr>
            <a:r>
              <a:rPr lang="en-US" altLang="zh-TW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8.2.2 </a:t>
            </a:r>
            <a:r>
              <a:rPr lang="zh-TW" altLang="en-US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確認是否需要改善顧客保留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計畫</a:t>
            </a:r>
            <a:endParaRPr lang="en-US" altLang="zh-TW" b="1" dirty="0" smtClean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  <a:p>
            <a:pPr marL="365760" lvl="1" indent="0">
              <a:buNone/>
            </a:pP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1.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對於顧客是否已做出承諾？</a:t>
            </a:r>
          </a:p>
          <a:p>
            <a:pPr marL="365760" lvl="1" indent="0">
              <a:buNone/>
            </a:pP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2.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顧客的抱怨比率是否高於過去平均值？</a:t>
            </a:r>
          </a:p>
          <a:p>
            <a:pPr marL="365760" lvl="1" indent="0">
              <a:buNone/>
            </a:pP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3.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多少的費用用於維繫現有顧客？</a:t>
            </a:r>
          </a:p>
          <a:p>
            <a:pPr marL="365760" lvl="1" indent="0">
              <a:buNone/>
            </a:pP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4.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對於員工是否進行維繫顧客的教育訓練？</a:t>
            </a:r>
          </a:p>
          <a:p>
            <a:pPr marL="365760" lvl="1" indent="0">
              <a:buNone/>
            </a:pP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5.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對於顧客滿意的處理優先順序為何？</a:t>
            </a:r>
          </a:p>
          <a:p>
            <a:pPr marL="365760" lvl="1" indent="0">
              <a:buNone/>
            </a:pP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6.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採取何種措施爭取顧客回流？</a:t>
            </a:r>
          </a:p>
          <a:p>
            <a:pPr marL="365760" lvl="1" indent="0">
              <a:buNone/>
            </a:pP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7.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開發新顧客的成本為何？</a:t>
            </a:r>
          </a:p>
          <a:p>
            <a:pPr marL="365760" lvl="1" indent="0">
              <a:buNone/>
            </a:pP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8.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員工的離職率高嗎？</a:t>
            </a:r>
          </a:p>
          <a:p>
            <a:pPr marL="365760" lvl="1" indent="0">
              <a:buNone/>
            </a:pP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9.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是否衡量過管理階層與員工的溝通品質？</a:t>
            </a:r>
          </a:p>
          <a:p>
            <a:pPr marL="365760" lvl="1" indent="0">
              <a:buNone/>
            </a:pP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10.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是否衡量過顧客滿意度？</a:t>
            </a:r>
            <a:endParaRPr lang="en-US" altLang="zh-TW" b="1" dirty="0" smtClean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529662" y="692522"/>
            <a:ext cx="5940660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8.2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保留顧客</a:t>
            </a:r>
          </a:p>
        </p:txBody>
      </p:sp>
      <p:pic>
        <p:nvPicPr>
          <p:cNvPr id="16386" name="Picture 2" descr="Hangout Q and 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016645"/>
            <a:ext cx="1992674" cy="199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986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 marL="0" indent="0">
              <a:lnSpc>
                <a:spcPts val="3400"/>
              </a:lnSpc>
              <a:buNone/>
            </a:pPr>
            <a:r>
              <a:rPr lang="en-US" altLang="zh-TW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8.2.3 </a:t>
            </a:r>
            <a:r>
              <a:rPr lang="zh-TW" altLang="en-US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維繫顧客行動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計畫</a:t>
            </a:r>
            <a:endParaRPr lang="en-US" altLang="zh-TW" b="1" dirty="0" smtClean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維繫顧客的行動計畫若需要進行，應該考慮到實際的營運及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市場的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狀況，避免陷入紙上談兵的理想規劃，而無法做到或沒有可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執行性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。以下做幾方面的考慮說明 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如圖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8.4 )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b="1" dirty="0" smtClean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529662" y="692522"/>
            <a:ext cx="5940660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8.2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保留顧客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788024" y="3476479"/>
            <a:ext cx="2893117" cy="2632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6523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 txBox="1">
            <a:spLocks/>
          </p:cNvSpPr>
          <p:nvPr/>
        </p:nvSpPr>
        <p:spPr>
          <a:xfrm>
            <a:off x="1529662" y="692522"/>
            <a:ext cx="5940660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8.2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保留顧客</a:t>
            </a:r>
          </a:p>
        </p:txBody>
      </p:sp>
      <p:sp>
        <p:nvSpPr>
          <p:cNvPr id="6" name="圓角矩形 5"/>
          <p:cNvSpPr/>
          <p:nvPr/>
        </p:nvSpPr>
        <p:spPr>
          <a:xfrm>
            <a:off x="3707904" y="2959308"/>
            <a:ext cx="2016224" cy="150491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維繫顧客</a:t>
            </a:r>
          </a:p>
          <a:p>
            <a:pPr algn="ctr"/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行動計畫</a:t>
            </a:r>
          </a:p>
        </p:txBody>
      </p:sp>
      <p:sp>
        <p:nvSpPr>
          <p:cNvPr id="7" name="橢圓 6"/>
          <p:cNvSpPr/>
          <p:nvPr/>
        </p:nvSpPr>
        <p:spPr>
          <a:xfrm>
            <a:off x="1763688" y="1628800"/>
            <a:ext cx="1841194" cy="1215752"/>
          </a:xfrm>
          <a:prstGeom prst="ellipse">
            <a:avLst/>
          </a:prstGeom>
          <a:ln w="317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設計溫暖朋友關係</a:t>
            </a:r>
          </a:p>
        </p:txBody>
      </p:sp>
      <p:sp>
        <p:nvSpPr>
          <p:cNvPr id="8" name="橢圓 7"/>
          <p:cNvSpPr/>
          <p:nvPr/>
        </p:nvSpPr>
        <p:spPr>
          <a:xfrm>
            <a:off x="1763688" y="3110005"/>
            <a:ext cx="1841194" cy="1215752"/>
          </a:xfrm>
          <a:prstGeom prst="ellipse">
            <a:avLst/>
          </a:prstGeom>
          <a:ln w="317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加值額外顧客服務</a:t>
            </a:r>
          </a:p>
        </p:txBody>
      </p:sp>
      <p:sp>
        <p:nvSpPr>
          <p:cNvPr id="9" name="橢圓 8"/>
          <p:cNvSpPr/>
          <p:nvPr/>
        </p:nvSpPr>
        <p:spPr>
          <a:xfrm>
            <a:off x="1763688" y="4558549"/>
            <a:ext cx="1841194" cy="1215752"/>
          </a:xfrm>
          <a:prstGeom prst="ellipse">
            <a:avLst/>
          </a:prstGeom>
          <a:ln w="317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顧客等待時間縮短</a:t>
            </a:r>
          </a:p>
        </p:txBody>
      </p:sp>
      <p:sp>
        <p:nvSpPr>
          <p:cNvPr id="10" name="橢圓 9"/>
          <p:cNvSpPr/>
          <p:nvPr/>
        </p:nvSpPr>
        <p:spPr>
          <a:xfrm>
            <a:off x="5740923" y="1894253"/>
            <a:ext cx="1841194" cy="1215752"/>
          </a:xfrm>
          <a:prstGeom prst="ellipse">
            <a:avLst/>
          </a:prstGeom>
          <a:ln w="317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服務顧客時間增加</a:t>
            </a:r>
          </a:p>
        </p:txBody>
      </p:sp>
      <p:sp>
        <p:nvSpPr>
          <p:cNvPr id="12" name="橢圓 11"/>
          <p:cNvSpPr/>
          <p:nvPr/>
        </p:nvSpPr>
        <p:spPr>
          <a:xfrm>
            <a:off x="5740923" y="4096884"/>
            <a:ext cx="1841194" cy="1215752"/>
          </a:xfrm>
          <a:prstGeom prst="ellipse">
            <a:avLst/>
          </a:prstGeom>
          <a:ln w="3175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服務人員態度親切</a:t>
            </a:r>
          </a:p>
        </p:txBody>
      </p:sp>
      <p:sp>
        <p:nvSpPr>
          <p:cNvPr id="11" name="矩形 10"/>
          <p:cNvSpPr/>
          <p:nvPr/>
        </p:nvSpPr>
        <p:spPr>
          <a:xfrm>
            <a:off x="107504" y="1752432"/>
            <a:ext cx="1601924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dirty="0"/>
              <a:t>價格導向是</a:t>
            </a:r>
            <a:r>
              <a:rPr lang="zh-TW" altLang="en-US" dirty="0" smtClean="0"/>
              <a:t>顯、學</a:t>
            </a:r>
            <a:r>
              <a:rPr lang="zh-TW" altLang="en-US" dirty="0"/>
              <a:t>，關係導向是必學</a:t>
            </a:r>
          </a:p>
        </p:txBody>
      </p:sp>
      <p:sp>
        <p:nvSpPr>
          <p:cNvPr id="14" name="矩形 13"/>
          <p:cNvSpPr/>
          <p:nvPr/>
        </p:nvSpPr>
        <p:spPr>
          <a:xfrm>
            <a:off x="107504" y="3110005"/>
            <a:ext cx="1601924" cy="13542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zh-TW" b="1" dirty="0" smtClean="0"/>
              <a:t>1.</a:t>
            </a:r>
            <a:r>
              <a:rPr lang="zh-TW" altLang="en-US" b="1" dirty="0" smtClean="0"/>
              <a:t>本</a:t>
            </a:r>
            <a:r>
              <a:rPr lang="zh-TW" altLang="en-US" b="1" dirty="0"/>
              <a:t>業額外商品</a:t>
            </a:r>
            <a:r>
              <a:rPr lang="zh-TW" altLang="en-US" b="1" dirty="0" smtClean="0"/>
              <a:t>勞務</a:t>
            </a:r>
            <a:endParaRPr lang="en-US" altLang="zh-TW" b="1" dirty="0" smtClean="0"/>
          </a:p>
          <a:p>
            <a:pPr>
              <a:spcBef>
                <a:spcPts val="1200"/>
              </a:spcBef>
            </a:pPr>
            <a:r>
              <a:rPr lang="en-US" altLang="zh-TW" b="1" dirty="0" smtClean="0"/>
              <a:t>2.</a:t>
            </a:r>
            <a:r>
              <a:rPr lang="zh-TW" altLang="en-US" b="1" dirty="0" smtClean="0"/>
              <a:t> 非</a:t>
            </a:r>
            <a:r>
              <a:rPr lang="zh-TW" altLang="en-US" b="1" dirty="0"/>
              <a:t>本業額外商品勞務</a:t>
            </a:r>
          </a:p>
        </p:txBody>
      </p:sp>
      <p:sp>
        <p:nvSpPr>
          <p:cNvPr id="15" name="矩形 14"/>
          <p:cNvSpPr/>
          <p:nvPr/>
        </p:nvSpPr>
        <p:spPr>
          <a:xfrm>
            <a:off x="3491880" y="5489590"/>
            <a:ext cx="1601924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b="1" dirty="0"/>
              <a:t>得來速</a:t>
            </a:r>
            <a:r>
              <a:rPr lang="zh-TW" altLang="en-US" b="1" dirty="0" smtClean="0"/>
              <a:t>、快速櫃台、自動賣票</a:t>
            </a:r>
            <a:r>
              <a:rPr lang="en-US" altLang="zh-TW" b="1" dirty="0" smtClean="0"/>
              <a:t>APP</a:t>
            </a:r>
            <a:r>
              <a:rPr lang="zh-TW" altLang="en-US" b="1" dirty="0" smtClean="0"/>
              <a:t> 等</a:t>
            </a:r>
            <a:endParaRPr lang="en-US" altLang="zh-TW" b="1" dirty="0" smtClean="0"/>
          </a:p>
        </p:txBody>
      </p:sp>
      <p:sp>
        <p:nvSpPr>
          <p:cNvPr id="16" name="矩形 15"/>
          <p:cNvSpPr/>
          <p:nvPr/>
        </p:nvSpPr>
        <p:spPr>
          <a:xfrm>
            <a:off x="7385844" y="2965424"/>
            <a:ext cx="1601924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b="1" dirty="0" smtClean="0"/>
              <a:t>銀行、郵局等延長服務值間、</a:t>
            </a:r>
            <a:endParaRPr lang="en-US" altLang="zh-TW" b="1" dirty="0" smtClean="0"/>
          </a:p>
        </p:txBody>
      </p:sp>
      <p:sp>
        <p:nvSpPr>
          <p:cNvPr id="17" name="矩形 16"/>
          <p:cNvSpPr/>
          <p:nvPr/>
        </p:nvSpPr>
        <p:spPr>
          <a:xfrm>
            <a:off x="7385844" y="5166425"/>
            <a:ext cx="1601924" cy="646331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b="1" dirty="0" smtClean="0"/>
              <a:t>服務</a:t>
            </a:r>
            <a:r>
              <a:rPr lang="en-US" altLang="zh-TW" b="1" dirty="0" smtClean="0"/>
              <a:t>:</a:t>
            </a:r>
            <a:r>
              <a:rPr lang="zh-TW" altLang="en-US" b="1" dirty="0" smtClean="0"/>
              <a:t>主觀與立即性感受</a:t>
            </a:r>
            <a:endParaRPr lang="en-US" altLang="zh-TW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246969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1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顧客們的心目中在想些什麼？顧客們需要什麼？顧客們在乎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什麼？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進行量化顧客滿意的方案調查時，必須兼顧兩個因素，一為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顧客的期待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，另一項是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顧客的情感感知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最常看見的就是問卷調查的形式。出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問卷題目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時必須先對於問題的內容進行</a:t>
            </a:r>
            <a:r>
              <a:rPr lang="zh-TW" altLang="en-US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定位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與</a:t>
            </a:r>
            <a:r>
              <a:rPr lang="zh-TW" altLang="en-US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定</a:t>
            </a:r>
            <a:r>
              <a:rPr lang="zh-TW" altLang="en-US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調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529662" y="692522"/>
            <a:ext cx="5940660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8.3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量化滿意度</a:t>
            </a:r>
          </a:p>
        </p:txBody>
      </p:sp>
    </p:spTree>
    <p:extLst>
      <p:ext uri="{BB962C8B-B14F-4D97-AF65-F5344CB8AC3E}">
        <p14:creationId xmlns:p14="http://schemas.microsoft.com/office/powerpoint/2010/main" xmlns="" val="104918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問卷的擬定前可以先考慮以下的因素：</a:t>
            </a:r>
          </a:p>
          <a:p>
            <a:pPr marL="822960" lvl="1" indent="-457200">
              <a:buClr>
                <a:srgbClr val="002060"/>
              </a:buClr>
              <a:buSzPct val="90000"/>
              <a:buFont typeface="Wingdings" pitchFamily="2" charset="2"/>
              <a:buChar char="p"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企業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可以提供什麼更方便的服務項目？</a:t>
            </a:r>
          </a:p>
          <a:p>
            <a:pPr marL="822960" lvl="1" indent="-457200">
              <a:buClr>
                <a:srgbClr val="002060"/>
              </a:buClr>
              <a:buSzPct val="90000"/>
              <a:buFont typeface="Wingdings" pitchFamily="2" charset="2"/>
              <a:buChar char="p"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顧客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們最喜歡與最不喜歡的是什麼？</a:t>
            </a:r>
          </a:p>
          <a:p>
            <a:pPr marL="822960" lvl="1" indent="-457200">
              <a:buClr>
                <a:srgbClr val="002060"/>
              </a:buClr>
              <a:buSzPct val="90000"/>
              <a:buFont typeface="Wingdings" pitchFamily="2" charset="2"/>
              <a:buChar char="p"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顧客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們接觸到企業商品或服務的時間有多久？</a:t>
            </a:r>
          </a:p>
          <a:p>
            <a:pPr marL="822960" lvl="1" indent="-457200">
              <a:buClr>
                <a:srgbClr val="002060"/>
              </a:buClr>
              <a:buSzPct val="90000"/>
              <a:buFont typeface="Wingdings" pitchFamily="2" charset="2"/>
              <a:buChar char="p"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經由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哪些管道接觸到企業商品或服務？</a:t>
            </a:r>
          </a:p>
          <a:p>
            <a:pPr marL="822960" lvl="1" indent="-457200">
              <a:buClr>
                <a:srgbClr val="002060"/>
              </a:buClr>
              <a:buSzPct val="90000"/>
              <a:buFont typeface="Wingdings" pitchFamily="2" charset="2"/>
              <a:buChar char="p"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顧客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們住哪個城市或哪區域？</a:t>
            </a:r>
          </a:p>
          <a:p>
            <a:pPr marL="822960" lvl="1" indent="-457200">
              <a:buClr>
                <a:srgbClr val="002060"/>
              </a:buClr>
              <a:buSzPct val="90000"/>
              <a:buFont typeface="Wingdings" pitchFamily="2" charset="2"/>
              <a:buChar char="p"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為何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購買企業商品或服務？</a:t>
            </a:r>
          </a:p>
          <a:p>
            <a:pPr marL="822960" lvl="1" indent="-457200">
              <a:buClr>
                <a:srgbClr val="002060"/>
              </a:buClr>
              <a:buSzPct val="90000"/>
              <a:buFont typeface="Wingdings" pitchFamily="2" charset="2"/>
              <a:buChar char="p"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顧客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是誰？</a:t>
            </a: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529662" y="692522"/>
            <a:ext cx="5940660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8.3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量化滿意度</a:t>
            </a:r>
          </a:p>
        </p:txBody>
      </p:sp>
    </p:spTree>
    <p:extLst>
      <p:ext uri="{BB962C8B-B14F-4D97-AF65-F5344CB8AC3E}">
        <p14:creationId xmlns:p14="http://schemas.microsoft.com/office/powerpoint/2010/main" xmlns="" val="20307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99592" y="4768318"/>
            <a:ext cx="3811002" cy="1238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 marL="0" indent="0">
              <a:lnSpc>
                <a:spcPts val="3400"/>
              </a:lnSpc>
              <a:buNone/>
            </a:pPr>
            <a:r>
              <a:rPr lang="zh-TW" altLang="en-US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問題討論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b="1" dirty="0" smtClean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3400"/>
              </a:lnSpc>
              <a:buNone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台灣電訊市場由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3G 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轉換為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4G 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過程中，威寶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電信被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台灣之星合併，台灣之星因為負面形象面臨新開拓客源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抵制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情況下，原本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3G 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用戶就相對不多的威寶公司 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( 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合併後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為台灣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之星 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，如何面對原有顧客，並且進行顧客維繫？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115616" y="692522"/>
            <a:ext cx="6768752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3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zh-TW" altLang="en-US" sz="67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威寶</a:t>
            </a:r>
            <a:r>
              <a:rPr lang="zh-TW" altLang="en-US" sz="67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併入</a:t>
            </a:r>
            <a:r>
              <a:rPr lang="zh-TW" altLang="en-US" sz="67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台灣之星 該品牌逐步退出市場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824536" y="4353812"/>
            <a:ext cx="4283968" cy="1813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0374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11111E-6 L 0.475 -0.006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50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增加新顧客數量，成本遠遠比維繫目前現有的顧客之成本更高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顧客維繫簡言之，企業持續的讓顧客保有滿意度，並且繼續讓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顧客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積極的參與企業的商業活動。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529662" y="692522"/>
            <a:ext cx="5940660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8.1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何謂顧客關係維繫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211960" y="3890635"/>
            <a:ext cx="4033922" cy="22718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9791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 txBox="1">
            <a:spLocks/>
          </p:cNvSpPr>
          <p:nvPr/>
        </p:nvSpPr>
        <p:spPr>
          <a:xfrm>
            <a:off x="1529662" y="692522"/>
            <a:ext cx="5940660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8.1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何謂顧客關係維繫</a:t>
            </a:r>
          </a:p>
        </p:txBody>
      </p:sp>
      <p:sp>
        <p:nvSpPr>
          <p:cNvPr id="8" name="圓角矩形 7"/>
          <p:cNvSpPr/>
          <p:nvPr/>
        </p:nvSpPr>
        <p:spPr>
          <a:xfrm>
            <a:off x="827584" y="1694520"/>
            <a:ext cx="3528000" cy="2742592"/>
          </a:xfrm>
          <a:prstGeom prst="roundRect">
            <a:avLst/>
          </a:prstGeom>
          <a:solidFill>
            <a:srgbClr val="4BACC6">
              <a:lumMod val="20000"/>
              <a:lumOff val="80000"/>
            </a:srgbClr>
          </a:solidFill>
          <a:ln w="762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tIns="360000"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marL="457200" lvl="0" indent="-457200" eaLnBrk="1" hangingPunct="1">
              <a:lnSpc>
                <a:spcPts val="3600"/>
              </a:lnSpc>
              <a:spcBef>
                <a:spcPts val="1800"/>
              </a:spcBef>
              <a:buAutoNum type="arabicPeriod"/>
              <a:defRPr/>
            </a:pPr>
            <a:r>
              <a:rPr lang="zh-TW" altLang="en-US" sz="2400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財務階段</a:t>
            </a:r>
            <a:endParaRPr lang="en-US" altLang="zh-TW" sz="2400" kern="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Arial" charset="0"/>
            </a:endParaRPr>
          </a:p>
          <a:p>
            <a:pPr lvl="0" eaLnBrk="1" hangingPunct="1">
              <a:lnSpc>
                <a:spcPts val="3600"/>
              </a:lnSpc>
              <a:spcBef>
                <a:spcPts val="1800"/>
              </a:spcBef>
              <a:defRPr/>
            </a:pPr>
            <a:r>
              <a:rPr lang="zh-TW" altLang="en-US" sz="2200" kern="0" dirty="0">
                <a:solidFill>
                  <a:srgbClr val="000000"/>
                </a:solidFill>
                <a:latin typeface="Arial" charset="0"/>
                <a:ea typeface="標楷體" pitchFamily="65" charset="-120"/>
                <a:cs typeface="Arial" charset="0"/>
              </a:rPr>
              <a:t>提供經常回購的顧客折扣、升級版的商品或給與積</a:t>
            </a:r>
            <a:r>
              <a:rPr lang="zh-TW" altLang="en-US" sz="2200" kern="0" dirty="0" smtClean="0">
                <a:solidFill>
                  <a:srgbClr val="000000"/>
                </a:solidFill>
                <a:latin typeface="Arial" charset="0"/>
                <a:ea typeface="標楷體" pitchFamily="65" charset="-120"/>
                <a:cs typeface="Arial" charset="0"/>
              </a:rPr>
              <a:t>點紅利</a:t>
            </a:r>
            <a:r>
              <a:rPr lang="zh-TW" altLang="en-US" sz="2200" kern="0" dirty="0">
                <a:solidFill>
                  <a:srgbClr val="000000"/>
                </a:solidFill>
                <a:latin typeface="Arial" charset="0"/>
                <a:ea typeface="標楷體" pitchFamily="65" charset="-120"/>
                <a:cs typeface="Arial" charset="0"/>
              </a:rPr>
              <a:t>。</a:t>
            </a:r>
            <a:endParaRPr kumimoji="1" lang="zh-TW" alt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標楷體" pitchFamily="65" charset="-120"/>
              <a:cs typeface="Arial" charset="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4716016" y="1658554"/>
            <a:ext cx="3528000" cy="4044796"/>
          </a:xfrm>
          <a:prstGeom prst="roundRect">
            <a:avLst/>
          </a:prstGeom>
          <a:solidFill>
            <a:srgbClr val="FFFFCC"/>
          </a:solidFill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tIns="360000"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lvl="0" eaLnBrk="1" hangingPunct="1">
              <a:lnSpc>
                <a:spcPts val="3600"/>
              </a:lnSpc>
              <a:spcBef>
                <a:spcPts val="1800"/>
              </a:spcBef>
              <a:defRPr/>
            </a:pPr>
            <a:r>
              <a:rPr lang="en-US" altLang="zh-TW" sz="2400" kern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2. </a:t>
            </a:r>
            <a:r>
              <a:rPr lang="zh-TW" altLang="en-US" sz="2400" kern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社會</a:t>
            </a:r>
            <a:r>
              <a:rPr lang="zh-TW" altLang="en-US" sz="2400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階段</a:t>
            </a:r>
            <a:endParaRPr kumimoji="1" lang="zh-TW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標楷體" pitchFamily="65" charset="-120"/>
              <a:cs typeface="Arial" charset="0"/>
            </a:endParaRPr>
          </a:p>
          <a:p>
            <a:pPr eaLnBrk="1" hangingPunct="1">
              <a:lnSpc>
                <a:spcPts val="3600"/>
              </a:lnSpc>
              <a:spcBef>
                <a:spcPts val="1800"/>
              </a:spcBef>
              <a:defRPr/>
            </a:pPr>
            <a:r>
              <a:rPr lang="zh-TW" altLang="en-US" sz="2200" kern="0" dirty="0">
                <a:solidFill>
                  <a:srgbClr val="000000"/>
                </a:solidFill>
                <a:latin typeface="Arial" charset="0"/>
                <a:ea typeface="標楷體" pitchFamily="65" charset="-120"/>
                <a:cs typeface="Arial" charset="0"/>
              </a:rPr>
              <a:t>經由主客雙方的交易產生信任感、顧客觀點的連結、相互的認知與友善的互動，致使顧客對於企業或品牌產生更深的忠誠效果。</a:t>
            </a:r>
          </a:p>
        </p:txBody>
      </p:sp>
    </p:spTree>
    <p:extLst>
      <p:ext uri="{BB962C8B-B14F-4D97-AF65-F5344CB8AC3E}">
        <p14:creationId xmlns:p14="http://schemas.microsoft.com/office/powerpoint/2010/main" xmlns="" val="331503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 txBox="1">
            <a:spLocks/>
          </p:cNvSpPr>
          <p:nvPr/>
        </p:nvSpPr>
        <p:spPr>
          <a:xfrm>
            <a:off x="1529662" y="692522"/>
            <a:ext cx="5940660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8.1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何謂顧客關係維繫</a:t>
            </a:r>
          </a:p>
        </p:txBody>
      </p:sp>
      <p:sp>
        <p:nvSpPr>
          <p:cNvPr id="6" name="圓角矩形 5"/>
          <p:cNvSpPr/>
          <p:nvPr/>
        </p:nvSpPr>
        <p:spPr>
          <a:xfrm>
            <a:off x="2735992" y="1658554"/>
            <a:ext cx="3996248" cy="4044796"/>
          </a:xfrm>
          <a:prstGeom prst="roundRect">
            <a:avLst/>
          </a:prstGeom>
          <a:solidFill>
            <a:srgbClr val="FFFFCC"/>
          </a:solidFill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tIns="360000"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lvl="0" eaLnBrk="1" hangingPunct="1">
              <a:lnSpc>
                <a:spcPts val="3600"/>
              </a:lnSpc>
              <a:spcBef>
                <a:spcPts val="1800"/>
              </a:spcBef>
              <a:defRPr/>
            </a:pPr>
            <a:r>
              <a:rPr lang="en-US" altLang="zh-TW" sz="2400" kern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3. </a:t>
            </a:r>
            <a:r>
              <a:rPr lang="zh-TW" altLang="en-US" sz="2400" kern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結構互動</a:t>
            </a:r>
            <a:r>
              <a:rPr lang="zh-TW" altLang="en-US" sz="2400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階段</a:t>
            </a:r>
            <a:endParaRPr lang="en-US" altLang="zh-TW" sz="2400" kern="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Arial" charset="0"/>
            </a:endParaRPr>
          </a:p>
          <a:p>
            <a:pPr lvl="0" eaLnBrk="1" hangingPunct="1">
              <a:lnSpc>
                <a:spcPts val="3600"/>
              </a:lnSpc>
              <a:spcBef>
                <a:spcPts val="1800"/>
              </a:spcBef>
              <a:defRPr/>
            </a:pPr>
            <a:r>
              <a:rPr lang="zh-TW" altLang="en-US" sz="2200" kern="0" dirty="0">
                <a:solidFill>
                  <a:srgbClr val="000000"/>
                </a:solidFill>
                <a:latin typeface="Arial" charset="0"/>
                <a:ea typeface="標楷體" pitchFamily="65" charset="-120"/>
                <a:cs typeface="Arial" charset="0"/>
              </a:rPr>
              <a:t>提供顧客解決問題的方式或建議、經由系統</a:t>
            </a:r>
            <a:r>
              <a:rPr lang="zh-TW" altLang="en-US" sz="2200" kern="0" dirty="0" smtClean="0">
                <a:solidFill>
                  <a:srgbClr val="000000"/>
                </a:solidFill>
                <a:latin typeface="Arial" charset="0"/>
                <a:ea typeface="標楷體" pitchFamily="65" charset="-120"/>
                <a:cs typeface="Arial" charset="0"/>
              </a:rPr>
              <a:t>結構化</a:t>
            </a:r>
            <a:r>
              <a:rPr lang="zh-TW" altLang="en-US" sz="2200" kern="0" dirty="0">
                <a:solidFill>
                  <a:srgbClr val="000000"/>
                </a:solidFill>
                <a:latin typeface="Arial" charset="0"/>
                <a:ea typeface="標楷體" pitchFamily="65" charset="-120"/>
                <a:cs typeface="Arial" charset="0"/>
              </a:rPr>
              <a:t>的方式為客製化服務、訓練人工智慧與顧客互相交流活動，</a:t>
            </a:r>
            <a:r>
              <a:rPr lang="zh-TW" altLang="en-US" sz="2200" kern="0" dirty="0" smtClean="0">
                <a:solidFill>
                  <a:srgbClr val="000000"/>
                </a:solidFill>
                <a:latin typeface="Arial" charset="0"/>
                <a:ea typeface="標楷體" pitchFamily="65" charset="-120"/>
                <a:cs typeface="Arial" charset="0"/>
              </a:rPr>
              <a:t>藉以</a:t>
            </a:r>
            <a:r>
              <a:rPr lang="zh-TW" altLang="en-US" sz="2200" kern="0" dirty="0">
                <a:solidFill>
                  <a:srgbClr val="000000"/>
                </a:solidFill>
                <a:latin typeface="Arial" charset="0"/>
                <a:ea typeface="標楷體" pitchFamily="65" charset="-120"/>
                <a:cs typeface="Arial" charset="0"/>
              </a:rPr>
              <a:t>提升顧客忠誠度。</a:t>
            </a:r>
          </a:p>
        </p:txBody>
      </p:sp>
    </p:spTree>
    <p:extLst>
      <p:ext uri="{BB962C8B-B14F-4D97-AF65-F5344CB8AC3E}">
        <p14:creationId xmlns:p14="http://schemas.microsoft.com/office/powerpoint/2010/main" xmlns="" val="9919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顧客具有</a:t>
            </a:r>
            <a:r>
              <a:rPr lang="zh-TW" altLang="en-US" u="sng" dirty="0">
                <a:solidFill>
                  <a:srgbClr val="FF0000"/>
                </a:solidFill>
                <a:uFill>
                  <a:solidFill>
                    <a:srgbClr val="0070C0"/>
                  </a:solidFill>
                </a:uFill>
                <a:latin typeface="標楷體" pitchFamily="65" charset="-120"/>
                <a:ea typeface="標楷體" pitchFamily="65" charset="-120"/>
              </a:rPr>
              <a:t>忠誠度</a:t>
            </a:r>
            <a:r>
              <a:rPr lang="zh-TW" altLang="en-US" u="sng" dirty="0">
                <a:uFill>
                  <a:solidFill>
                    <a:srgbClr val="0070C0"/>
                  </a:solidFill>
                </a:uFill>
                <a:latin typeface="標楷體" pitchFamily="65" charset="-120"/>
                <a:ea typeface="標楷體" pitchFamily="65" charset="-120"/>
              </a:rPr>
              <a:t>是企業創造競爭優勢</a:t>
            </a:r>
            <a:r>
              <a:rPr lang="zh-TW" altLang="en-US" u="sng" dirty="0" smtClean="0">
                <a:uFill>
                  <a:solidFill>
                    <a:srgbClr val="0070C0"/>
                  </a:solidFill>
                </a:uFill>
                <a:latin typeface="標楷體" pitchFamily="65" charset="-120"/>
                <a:ea typeface="標楷體" pitchFamily="65" charset="-120"/>
              </a:rPr>
              <a:t>的重要</a:t>
            </a:r>
            <a:r>
              <a:rPr lang="zh-TW" altLang="en-US" u="sng" dirty="0">
                <a:uFill>
                  <a:solidFill>
                    <a:srgbClr val="0070C0"/>
                  </a:solidFill>
                </a:uFill>
                <a:latin typeface="標楷體" pitchFamily="65" charset="-120"/>
                <a:ea typeface="標楷體" pitchFamily="65" charset="-120"/>
              </a:rPr>
              <a:t>資產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企業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須要學習如何去創造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環境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，讓原有的顧客能夠持續不斷的參與企業的商業經營。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529662" y="692522"/>
            <a:ext cx="5940660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8.1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何謂顧客關係維繫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635062" y="3717032"/>
            <a:ext cx="3186320" cy="215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130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 marL="0" indent="0">
              <a:lnSpc>
                <a:spcPts val="3400"/>
              </a:lnSpc>
              <a:buNone/>
            </a:pPr>
            <a:r>
              <a:rPr lang="en-US" altLang="zh-TW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8.1.1 </a:t>
            </a:r>
            <a:r>
              <a:rPr lang="zh-TW" altLang="en-US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現有顧客價值與關係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分類</a:t>
            </a:r>
            <a:endParaRPr lang="en-US" altLang="zh-TW" b="1" dirty="0" smtClean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3400"/>
              </a:lnSpc>
              <a:buNone/>
            </a:pPr>
            <a:r>
              <a:rPr lang="zh-TW" altLang="en-US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「企業要</a:t>
            </a:r>
            <a:r>
              <a:rPr lang="zh-TW" altLang="en-US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成為顧客</a:t>
            </a:r>
            <a:r>
              <a:rPr lang="zh-TW" altLang="en-US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的夥伴而不僅僅是供應者</a:t>
            </a:r>
            <a:r>
              <a:rPr lang="zh-TW" altLang="en-US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」</a:t>
            </a:r>
            <a:endParaRPr lang="en-US" altLang="zh-TW" b="1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3400"/>
              </a:lnSpc>
              <a:buNone/>
            </a:pPr>
            <a:endParaRPr lang="en-US" altLang="zh-TW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圖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8.1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可以瞭解顧客價值越低，與企業的相關性就僅是其購買的可考慮範圍之一，隨著顧客價值提升與企業的關聯性就由可考慮的範圍，變成可以協助其解決問題的層級。當顧客價值越高，其與企業的關聯性就成為夥伴。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529662" y="692522"/>
            <a:ext cx="5940660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8.1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何謂顧客關係維繫</a:t>
            </a:r>
          </a:p>
        </p:txBody>
      </p:sp>
    </p:spTree>
    <p:extLst>
      <p:ext uri="{BB962C8B-B14F-4D97-AF65-F5344CB8AC3E}">
        <p14:creationId xmlns:p14="http://schemas.microsoft.com/office/powerpoint/2010/main" xmlns="" val="409485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 txBox="1">
            <a:spLocks/>
          </p:cNvSpPr>
          <p:nvPr/>
        </p:nvSpPr>
        <p:spPr>
          <a:xfrm>
            <a:off x="1529662" y="692522"/>
            <a:ext cx="5940660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8.1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何謂顧客關係維繫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3460" y="1502618"/>
            <a:ext cx="6438900" cy="52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3645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圖釘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圖釘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圖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1303</TotalTime>
  <Words>1380</Words>
  <Application>Microsoft Office PowerPoint</Application>
  <PresentationFormat>如螢幕大小 (4:3)</PresentationFormat>
  <Paragraphs>127</Paragraphs>
  <Slides>24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25" baseType="lpstr">
      <vt:lpstr>圖釘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admin</dc:creator>
  <cp:lastModifiedBy>Gauli</cp:lastModifiedBy>
  <cp:revision>71</cp:revision>
  <dcterms:created xsi:type="dcterms:W3CDTF">2013-07-09T07:02:50Z</dcterms:created>
  <dcterms:modified xsi:type="dcterms:W3CDTF">2016-01-20T08:40:40Z</dcterms:modified>
</cp:coreProperties>
</file>