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73" r:id="rId3"/>
    <p:sldId id="272" r:id="rId4"/>
    <p:sldId id="276" r:id="rId5"/>
    <p:sldId id="367" r:id="rId6"/>
    <p:sldId id="368" r:id="rId7"/>
    <p:sldId id="369" r:id="rId8"/>
    <p:sldId id="370" r:id="rId9"/>
    <p:sldId id="371" r:id="rId10"/>
    <p:sldId id="372" r:id="rId11"/>
    <p:sldId id="373" r:id="rId12"/>
    <p:sldId id="374" r:id="rId13"/>
    <p:sldId id="375" r:id="rId14"/>
    <p:sldId id="362" r:id="rId15"/>
    <p:sldId id="376" r:id="rId16"/>
    <p:sldId id="377" r:id="rId17"/>
    <p:sldId id="378" r:id="rId18"/>
    <p:sldId id="379" r:id="rId19"/>
    <p:sldId id="380" r:id="rId20"/>
    <p:sldId id="381" r:id="rId21"/>
    <p:sldId id="382" r:id="rId22"/>
    <p:sldId id="383" r:id="rId23"/>
    <p:sldId id="384" r:id="rId24"/>
    <p:sldId id="385" r:id="rId25"/>
    <p:sldId id="386" r:id="rId26"/>
    <p:sldId id="335" r:id="rId27"/>
    <p:sldId id="387" r:id="rId28"/>
    <p:sldId id="394" r:id="rId29"/>
    <p:sldId id="388" r:id="rId30"/>
    <p:sldId id="389" r:id="rId31"/>
    <p:sldId id="390" r:id="rId32"/>
    <p:sldId id="391" r:id="rId33"/>
    <p:sldId id="392" r:id="rId34"/>
    <p:sldId id="393" r:id="rId35"/>
    <p:sldId id="396" r:id="rId36"/>
    <p:sldId id="397" r:id="rId3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0080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67" autoAdjust="0"/>
  </p:normalViewPr>
  <p:slideViewPr>
    <p:cSldViewPr>
      <p:cViewPr>
        <p:scale>
          <a:sx n="86" d="100"/>
          <a:sy n="86" d="100"/>
        </p:scale>
        <p:origin x="-606"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60B6A-6266-4AD1-9EF5-EE41CD56C3B7}" type="datetimeFigureOut">
              <a:rPr lang="zh-TW" altLang="en-US" smtClean="0"/>
              <a:pPr/>
              <a:t>2016/1/20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90A41-8DC1-4E4D-99C1-104CEFCCA7B6}" type="slidenum">
              <a:rPr lang="zh-TW" altLang="en-US" smtClean="0"/>
              <a:pPr/>
              <a:t>‹#›</a:t>
            </a:fld>
            <a:endParaRPr lang="zh-TW" altLang="en-US"/>
          </a:p>
        </p:txBody>
      </p:sp>
    </p:spTree>
    <p:extLst>
      <p:ext uri="{BB962C8B-B14F-4D97-AF65-F5344CB8AC3E}">
        <p14:creationId xmlns:p14="http://schemas.microsoft.com/office/powerpoint/2010/main" xmlns="" val="115638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A90A41-8DC1-4E4D-99C1-104CEFCCA7B6}" type="slidenum">
              <a:rPr lang="zh-TW" altLang="en-US" smtClean="0"/>
              <a:pPr/>
              <a:t>1</a:t>
            </a:fld>
            <a:endParaRPr lang="zh-TW" altLang="en-US"/>
          </a:p>
        </p:txBody>
      </p:sp>
    </p:spTree>
    <p:extLst>
      <p:ext uri="{BB962C8B-B14F-4D97-AF65-F5344CB8AC3E}">
        <p14:creationId xmlns:p14="http://schemas.microsoft.com/office/powerpoint/2010/main" xmlns="" val="1631312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extLst>
                <a:ext uri="{28A0092B-C50C-407E-A947-70E740481C1C}">
                  <a14:useLocalDpi xmlns:a14="http://schemas.microsoft.com/office/drawing/2010/main" xmlns=""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D47D426-9943-4F1A-B733-9E1C0A5772F0}" type="datetimeFigureOut">
              <a:rPr lang="zh-TW" altLang="en-US" smtClean="0"/>
              <a:pPr/>
              <a:t>2016/1/20</a:t>
            </a:fld>
            <a:endParaRPr lang="zh-TW" altLang="en-US"/>
          </a:p>
        </p:txBody>
      </p:sp>
      <p:sp>
        <p:nvSpPr>
          <p:cNvPr id="5" name="Footer Placeholder 4"/>
          <p:cNvSpPr>
            <a:spLocks noGrp="1"/>
          </p:cNvSpPr>
          <p:nvPr>
            <p:ph type="ftr" sz="quarter" idx="11"/>
          </p:nvPr>
        </p:nvSpPr>
        <p:spPr>
          <a:xfrm>
            <a:off x="1174044" y="5357592"/>
            <a:ext cx="5034845" cy="365125"/>
          </a:xfrm>
        </p:spPr>
        <p:txBody>
          <a:bodyPr/>
          <a:lstStyle/>
          <a:p>
            <a:endParaRPr lang="zh-TW" alt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9F077E0-7F5E-4C2C-AF41-249055B9916F}" type="slidenum">
              <a:rPr lang="zh-TW" altLang="en-US" smtClean="0"/>
              <a:pPr/>
              <a:t>‹#›</a:t>
            </a:fld>
            <a:endParaRPr lang="zh-TW" altLang="en-US"/>
          </a:p>
        </p:txBody>
      </p:sp>
      <p:pic>
        <p:nvPicPr>
          <p:cNvPr id="15" name="Picture 3"/>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7925087" y="6529611"/>
            <a:ext cx="1108101" cy="3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文字方塊 15"/>
          <p:cNvSpPr txBox="1">
            <a:spLocks noChangeArrowheads="1"/>
          </p:cNvSpPr>
          <p:nvPr userDrawn="1"/>
        </p:nvSpPr>
        <p:spPr bwMode="auto">
          <a:xfrm>
            <a:off x="4983481" y="6578545"/>
            <a:ext cx="2892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宋体" pitchFamily="2" charset="-122"/>
              </a:defRPr>
            </a:lvl1pPr>
            <a:lvl2pPr marL="742950" indent="-285750">
              <a:defRPr>
                <a:solidFill>
                  <a:schemeClr val="tx1"/>
                </a:solidFill>
                <a:latin typeface="Times New Roman" charset="0"/>
                <a:ea typeface="宋体" pitchFamily="2" charset="-122"/>
              </a:defRPr>
            </a:lvl2pPr>
            <a:lvl3pPr marL="1143000" indent="-228600">
              <a:defRPr>
                <a:solidFill>
                  <a:schemeClr val="tx1"/>
                </a:solidFill>
                <a:latin typeface="Times New Roman" charset="0"/>
                <a:ea typeface="宋体" pitchFamily="2" charset="-122"/>
              </a:defRPr>
            </a:lvl3pPr>
            <a:lvl4pPr marL="1600200" indent="-228600">
              <a:defRPr>
                <a:solidFill>
                  <a:schemeClr val="tx1"/>
                </a:solidFill>
                <a:latin typeface="Times New Roman" charset="0"/>
                <a:ea typeface="宋体" pitchFamily="2" charset="-122"/>
              </a:defRPr>
            </a:lvl4pPr>
            <a:lvl5pPr marL="2057400" indent="-228600">
              <a:defRPr>
                <a:solidFill>
                  <a:schemeClr val="tx1"/>
                </a:solidFill>
                <a:latin typeface="Times New Roman" charset="0"/>
                <a:ea typeface="宋体" pitchFamily="2" charset="-122"/>
              </a:defRPr>
            </a:lvl5pPr>
            <a:lvl6pPr marL="2514600" indent="-228600" eaLnBrk="0" fontAlgn="base" hangingPunct="0">
              <a:spcBef>
                <a:spcPct val="0"/>
              </a:spcBef>
              <a:spcAft>
                <a:spcPct val="0"/>
              </a:spcAft>
              <a:defRPr>
                <a:solidFill>
                  <a:schemeClr val="tx1"/>
                </a:solidFill>
                <a:latin typeface="Times New Roman" charset="0"/>
                <a:ea typeface="宋体" pitchFamily="2" charset="-122"/>
              </a:defRPr>
            </a:lvl6pPr>
            <a:lvl7pPr marL="2971800" indent="-228600" eaLnBrk="0" fontAlgn="base" hangingPunct="0">
              <a:spcBef>
                <a:spcPct val="0"/>
              </a:spcBef>
              <a:spcAft>
                <a:spcPct val="0"/>
              </a:spcAft>
              <a:defRPr>
                <a:solidFill>
                  <a:schemeClr val="tx1"/>
                </a:solidFill>
                <a:latin typeface="Times New Roman" charset="0"/>
                <a:ea typeface="宋体" pitchFamily="2" charset="-122"/>
              </a:defRPr>
            </a:lvl7pPr>
            <a:lvl8pPr marL="3429000" indent="-228600" eaLnBrk="0" fontAlgn="base" hangingPunct="0">
              <a:spcBef>
                <a:spcPct val="0"/>
              </a:spcBef>
              <a:spcAft>
                <a:spcPct val="0"/>
              </a:spcAft>
              <a:defRPr>
                <a:solidFill>
                  <a:schemeClr val="tx1"/>
                </a:solidFill>
                <a:latin typeface="Times New Roman" charset="0"/>
                <a:ea typeface="宋体" pitchFamily="2" charset="-122"/>
              </a:defRPr>
            </a:lvl8pPr>
            <a:lvl9pPr marL="3886200" indent="-228600" eaLnBrk="0" fontAlgn="base" hangingPunct="0">
              <a:spcBef>
                <a:spcPct val="0"/>
              </a:spcBef>
              <a:spcAft>
                <a:spcPct val="0"/>
              </a:spcAft>
              <a:defRPr>
                <a:solidFill>
                  <a:schemeClr val="tx1"/>
                </a:solidFill>
                <a:latin typeface="Times New Roman" charset="0"/>
                <a:ea typeface="宋体" pitchFamily="2" charset="-122"/>
              </a:defRPr>
            </a:lvl9pPr>
          </a:lstStyle>
          <a:p>
            <a:pPr algn="r">
              <a:defRPr/>
            </a:pPr>
            <a:r>
              <a:rPr lang="zh-TW" altLang="en-US" sz="1200" dirty="0" smtClean="0">
                <a:solidFill>
                  <a:schemeClr val="bg1"/>
                </a:solidFill>
                <a:latin typeface="標楷體" pitchFamily="65" charset="-120"/>
                <a:ea typeface="標楷體" pitchFamily="65" charset="-120"/>
              </a:rPr>
              <a:t>版權所有  僅供用書教師使用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F077E0-7F5E-4C2C-AF41-249055B9916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F077E0-7F5E-4C2C-AF41-249055B9916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F077E0-7F5E-4C2C-AF41-249055B9916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9F077E0-7F5E-4C2C-AF41-249055B9916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9F077E0-7F5E-4C2C-AF41-249055B9916F}" type="slidenum">
              <a:rPr lang="zh-TW" altLang="en-US" smtClean="0"/>
              <a:pPr/>
              <a:t>‹#›</a:t>
            </a:fld>
            <a:endParaRPr lang="zh-TW" altLang="en-US"/>
          </a:p>
        </p:txBody>
      </p:sp>
      <p:sp>
        <p:nvSpPr>
          <p:cNvPr id="9" name="Content Placeholder 8"/>
          <p:cNvSpPr>
            <a:spLocks noGrp="1"/>
          </p:cNvSpPr>
          <p:nvPr>
            <p:ph sz="quarter" idx="13"/>
          </p:nvPr>
        </p:nvSpPr>
        <p:spPr>
          <a:xfrm>
            <a:off x="1298448" y="2121407"/>
            <a:ext cx="32004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9F077E0-7F5E-4C2C-AF41-249055B9916F}" type="slidenum">
              <a:rPr lang="zh-TW" altLang="en-US" smtClean="0"/>
              <a:pPr/>
              <a:t>‹#›</a:t>
            </a:fld>
            <a:endParaRPr lang="zh-TW" altLang="en-US"/>
          </a:p>
        </p:txBody>
      </p:sp>
      <p:sp>
        <p:nvSpPr>
          <p:cNvPr id="11" name="Content Placeholder 10"/>
          <p:cNvSpPr>
            <a:spLocks noGrp="1"/>
          </p:cNvSpPr>
          <p:nvPr>
            <p:ph sz="quarter" idx="13"/>
          </p:nvPr>
        </p:nvSpPr>
        <p:spPr>
          <a:xfrm>
            <a:off x="1298448" y="2944368"/>
            <a:ext cx="3227832"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9F077E0-7F5E-4C2C-AF41-249055B9916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7D426-9943-4F1A-B733-9E1C0A5772F0}" type="datetimeFigureOut">
              <a:rPr lang="zh-TW" altLang="en-US" smtClean="0"/>
              <a:pPr/>
              <a:t>2016/1/20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9F077E0-7F5E-4C2C-AF41-249055B9916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xmlns=""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xmlns=""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6341698" y="5885672"/>
            <a:ext cx="1213821" cy="365125"/>
          </a:xfrm>
        </p:spPr>
        <p:txBody>
          <a:bodyPr/>
          <a:lstStyle/>
          <a:p>
            <a:fld id="{AD47D426-9943-4F1A-B733-9E1C0A5772F0}" type="datetimeFigureOut">
              <a:rPr lang="zh-TW" altLang="en-US" smtClean="0"/>
              <a:pPr/>
              <a:t>2016/1/20</a:t>
            </a:fld>
            <a:endParaRPr lang="zh-TW" altLang="en-US"/>
          </a:p>
        </p:txBody>
      </p:sp>
      <p:sp>
        <p:nvSpPr>
          <p:cNvPr id="6" name="Footer Placeholder 5"/>
          <p:cNvSpPr>
            <a:spLocks noGrp="1"/>
          </p:cNvSpPr>
          <p:nvPr>
            <p:ph type="ftr" sz="quarter" idx="11"/>
          </p:nvPr>
        </p:nvSpPr>
        <p:spPr>
          <a:xfrm rot="-60000">
            <a:off x="914554" y="5829261"/>
            <a:ext cx="3522607" cy="365125"/>
          </a:xfrm>
        </p:spPr>
        <p:txBody>
          <a:bodyPr/>
          <a:lstStyle/>
          <a:p>
            <a:endParaRPr lang="zh-TW" altLang="en-US"/>
          </a:p>
        </p:txBody>
      </p:sp>
      <p:sp>
        <p:nvSpPr>
          <p:cNvPr id="7" name="Slide Number Placeholder 6"/>
          <p:cNvSpPr>
            <a:spLocks noGrp="1"/>
          </p:cNvSpPr>
          <p:nvPr>
            <p:ph type="sldNum" sz="quarter" idx="12"/>
          </p:nvPr>
        </p:nvSpPr>
        <p:spPr>
          <a:xfrm rot="60000">
            <a:off x="7557313" y="5896961"/>
            <a:ext cx="554023" cy="365125"/>
          </a:xfrm>
        </p:spPr>
        <p:txBody>
          <a:bodyPr/>
          <a:lstStyle/>
          <a:p>
            <a:fld id="{39F077E0-7F5E-4C2C-AF41-249055B9916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xmlns=""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xmlns=""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6345936" y="5888737"/>
            <a:ext cx="1213821" cy="365125"/>
          </a:xfrm>
        </p:spPr>
        <p:txBody>
          <a:bodyPr/>
          <a:lstStyle/>
          <a:p>
            <a:fld id="{AD47D426-9943-4F1A-B733-9E1C0A5772F0}" type="datetimeFigureOut">
              <a:rPr lang="zh-TW" altLang="en-US" smtClean="0"/>
              <a:pPr/>
              <a:t>2016/1/20</a:t>
            </a:fld>
            <a:endParaRPr lang="zh-TW" altLang="en-US"/>
          </a:p>
        </p:txBody>
      </p:sp>
      <p:sp>
        <p:nvSpPr>
          <p:cNvPr id="6" name="Footer Placeholder 5"/>
          <p:cNvSpPr>
            <a:spLocks noGrp="1"/>
          </p:cNvSpPr>
          <p:nvPr>
            <p:ph type="ftr" sz="quarter" idx="11"/>
          </p:nvPr>
        </p:nvSpPr>
        <p:spPr>
          <a:xfrm rot="-60000">
            <a:off x="914569" y="5831037"/>
            <a:ext cx="3319043" cy="365125"/>
          </a:xfrm>
        </p:spPr>
        <p:txBody>
          <a:bodyPr/>
          <a:lstStyle/>
          <a:p>
            <a:endParaRPr lang="zh-TW" altLang="en-US"/>
          </a:p>
        </p:txBody>
      </p:sp>
      <p:sp>
        <p:nvSpPr>
          <p:cNvPr id="7" name="Slide Number Placeholder 6"/>
          <p:cNvSpPr>
            <a:spLocks noGrp="1"/>
          </p:cNvSpPr>
          <p:nvPr>
            <p:ph type="sldNum" sz="quarter" idx="12"/>
          </p:nvPr>
        </p:nvSpPr>
        <p:spPr>
          <a:xfrm rot="60000">
            <a:off x="7562089" y="5900026"/>
            <a:ext cx="554023" cy="365125"/>
          </a:xfrm>
        </p:spPr>
        <p:txBody>
          <a:bodyPr/>
          <a:lstStyle/>
          <a:p>
            <a:fld id="{39F077E0-7F5E-4C2C-AF41-249055B9916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extLst>
                <a:ext uri="{28A0092B-C50C-407E-A947-70E740481C1C}">
                  <a14:useLocalDpi xmlns:a14="http://schemas.microsoft.com/office/drawing/2010/main" xmlns=""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D47D426-9943-4F1A-B733-9E1C0A5772F0}" type="datetimeFigureOut">
              <a:rPr lang="zh-TW" altLang="en-US" smtClean="0"/>
              <a:pPr/>
              <a:t>2016/1/20</a:t>
            </a:fld>
            <a:endParaRPr lang="zh-TW" alt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TW" alt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9F077E0-7F5E-4C2C-AF41-249055B9916F}" type="slidenum">
              <a:rPr lang="zh-TW" altLang="en-US" smtClean="0"/>
              <a:pPr/>
              <a:t>‹#›</a:t>
            </a:fld>
            <a:endParaRPr lang="zh-TW" altLang="en-US"/>
          </a:p>
        </p:txBody>
      </p:sp>
      <p:pic>
        <p:nvPicPr>
          <p:cNvPr id="15" name="Picture 3"/>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7925087" y="6529611"/>
            <a:ext cx="1108101" cy="3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文字方塊 15"/>
          <p:cNvSpPr txBox="1">
            <a:spLocks noChangeArrowheads="1"/>
          </p:cNvSpPr>
          <p:nvPr userDrawn="1"/>
        </p:nvSpPr>
        <p:spPr bwMode="auto">
          <a:xfrm>
            <a:off x="4983481" y="6578545"/>
            <a:ext cx="2892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charset="0"/>
                <a:ea typeface="宋体" pitchFamily="2" charset="-122"/>
              </a:defRPr>
            </a:lvl1pPr>
            <a:lvl2pPr marL="742950" indent="-285750">
              <a:defRPr>
                <a:solidFill>
                  <a:schemeClr val="tx1"/>
                </a:solidFill>
                <a:latin typeface="Times New Roman" charset="0"/>
                <a:ea typeface="宋体" pitchFamily="2" charset="-122"/>
              </a:defRPr>
            </a:lvl2pPr>
            <a:lvl3pPr marL="1143000" indent="-228600">
              <a:defRPr>
                <a:solidFill>
                  <a:schemeClr val="tx1"/>
                </a:solidFill>
                <a:latin typeface="Times New Roman" charset="0"/>
                <a:ea typeface="宋体" pitchFamily="2" charset="-122"/>
              </a:defRPr>
            </a:lvl3pPr>
            <a:lvl4pPr marL="1600200" indent="-228600">
              <a:defRPr>
                <a:solidFill>
                  <a:schemeClr val="tx1"/>
                </a:solidFill>
                <a:latin typeface="Times New Roman" charset="0"/>
                <a:ea typeface="宋体" pitchFamily="2" charset="-122"/>
              </a:defRPr>
            </a:lvl4pPr>
            <a:lvl5pPr marL="2057400" indent="-228600">
              <a:defRPr>
                <a:solidFill>
                  <a:schemeClr val="tx1"/>
                </a:solidFill>
                <a:latin typeface="Times New Roman" charset="0"/>
                <a:ea typeface="宋体" pitchFamily="2" charset="-122"/>
              </a:defRPr>
            </a:lvl5pPr>
            <a:lvl6pPr marL="2514600" indent="-228600" eaLnBrk="0" fontAlgn="base" hangingPunct="0">
              <a:spcBef>
                <a:spcPct val="0"/>
              </a:spcBef>
              <a:spcAft>
                <a:spcPct val="0"/>
              </a:spcAft>
              <a:defRPr>
                <a:solidFill>
                  <a:schemeClr val="tx1"/>
                </a:solidFill>
                <a:latin typeface="Times New Roman" charset="0"/>
                <a:ea typeface="宋体" pitchFamily="2" charset="-122"/>
              </a:defRPr>
            </a:lvl6pPr>
            <a:lvl7pPr marL="2971800" indent="-228600" eaLnBrk="0" fontAlgn="base" hangingPunct="0">
              <a:spcBef>
                <a:spcPct val="0"/>
              </a:spcBef>
              <a:spcAft>
                <a:spcPct val="0"/>
              </a:spcAft>
              <a:defRPr>
                <a:solidFill>
                  <a:schemeClr val="tx1"/>
                </a:solidFill>
                <a:latin typeface="Times New Roman" charset="0"/>
                <a:ea typeface="宋体" pitchFamily="2" charset="-122"/>
              </a:defRPr>
            </a:lvl7pPr>
            <a:lvl8pPr marL="3429000" indent="-228600" eaLnBrk="0" fontAlgn="base" hangingPunct="0">
              <a:spcBef>
                <a:spcPct val="0"/>
              </a:spcBef>
              <a:spcAft>
                <a:spcPct val="0"/>
              </a:spcAft>
              <a:defRPr>
                <a:solidFill>
                  <a:schemeClr val="tx1"/>
                </a:solidFill>
                <a:latin typeface="Times New Roman" charset="0"/>
                <a:ea typeface="宋体" pitchFamily="2" charset="-122"/>
              </a:defRPr>
            </a:lvl8pPr>
            <a:lvl9pPr marL="3886200" indent="-228600" eaLnBrk="0" fontAlgn="base" hangingPunct="0">
              <a:spcBef>
                <a:spcPct val="0"/>
              </a:spcBef>
              <a:spcAft>
                <a:spcPct val="0"/>
              </a:spcAft>
              <a:defRPr>
                <a:solidFill>
                  <a:schemeClr val="tx1"/>
                </a:solidFill>
                <a:latin typeface="Times New Roman" charset="0"/>
                <a:ea typeface="宋体" pitchFamily="2" charset="-122"/>
              </a:defRPr>
            </a:lvl9pPr>
          </a:lstStyle>
          <a:p>
            <a:pPr algn="r">
              <a:defRPr/>
            </a:pPr>
            <a:r>
              <a:rPr lang="zh-TW" altLang="en-US" sz="1200" dirty="0" smtClean="0">
                <a:solidFill>
                  <a:schemeClr val="bg1"/>
                </a:solidFill>
                <a:latin typeface="標楷體" pitchFamily="65" charset="-120"/>
                <a:ea typeface="標楷體" pitchFamily="65" charset="-120"/>
              </a:rPr>
              <a:t>版權所有  僅供用書教師使用 </a:t>
            </a:r>
          </a:p>
        </p:txBody>
      </p:sp>
      <p:pic>
        <p:nvPicPr>
          <p:cNvPr id="17" name="Picture 3" descr="C:\Users\admin\Desktop\MC900417770.WMF"/>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54738" y="5235658"/>
            <a:ext cx="1010712" cy="1508605"/>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644008" y="4581128"/>
            <a:ext cx="3096344" cy="781565"/>
          </a:xfrm>
        </p:spPr>
        <p:txBody>
          <a:bodyPr>
            <a:normAutofit fontScale="70000" lnSpcReduction="20000"/>
          </a:bodyPr>
          <a:lstStyle/>
          <a:p>
            <a:pPr>
              <a:lnSpc>
                <a:spcPct val="120000"/>
              </a:lnSpc>
            </a:pPr>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陳水蓮 林書旭 楊婷媖   編著</a:t>
            </a:r>
            <a:endParaRPr lang="zh-TW" altLang="en-US" sz="3200"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5" name="矩形 4"/>
          <p:cNvSpPr/>
          <p:nvPr/>
        </p:nvSpPr>
        <p:spPr>
          <a:xfrm>
            <a:off x="4788024" y="1916832"/>
            <a:ext cx="3672408" cy="2246769"/>
          </a:xfrm>
          <a:prstGeom prst="rect">
            <a:avLst/>
          </a:prstGeom>
        </p:spPr>
        <p:txBody>
          <a:bodyPr wrap="square">
            <a:spAutoFit/>
          </a:bodyPr>
          <a:lstStyle/>
          <a:p>
            <a:r>
              <a:rPr lang="en-US" altLang="zh-TW" sz="4000" b="1" i="1" spc="50" dirty="0" smtClean="0">
                <a:ln w="11430"/>
                <a:solidFill>
                  <a:srgbClr val="FFC000"/>
                </a:solidFill>
                <a:effectLst>
                  <a:outerShdw blurRad="76200" dist="50800" dir="5400000" algn="tl" rotWithShape="0">
                    <a:srgbClr val="000000">
                      <a:alpha val="65000"/>
                    </a:srgbClr>
                  </a:outerShdw>
                </a:effectLst>
                <a:latin typeface="Times New Roman" pitchFamily="18" charset="0"/>
                <a:ea typeface="標楷體" pitchFamily="65" charset="-120"/>
                <a:cs typeface="Times New Roman" pitchFamily="18" charset="0"/>
              </a:rPr>
              <a:t>Ch9</a:t>
            </a:r>
          </a:p>
          <a:p>
            <a:r>
              <a:rPr lang="en-US" altLang="zh-TW" sz="2000" b="1" i="1" spc="50" dirty="0" smtClean="0">
                <a:ln w="11430"/>
                <a:solidFill>
                  <a:srgbClr val="FFC000"/>
                </a:solidFill>
                <a:effectLst>
                  <a:outerShdw blurRad="76200" dist="50800" dir="5400000" algn="tl" rotWithShape="0">
                    <a:srgbClr val="000000">
                      <a:alpha val="65000"/>
                    </a:srgbClr>
                  </a:outerShdw>
                </a:effectLst>
                <a:latin typeface="Times New Roman" pitchFamily="18" charset="0"/>
                <a:ea typeface="標楷體" pitchFamily="65" charset="-120"/>
                <a:cs typeface="Times New Roman" pitchFamily="18" charset="0"/>
              </a:rPr>
              <a:t/>
            </a:r>
            <a:br>
              <a:rPr lang="en-US" altLang="zh-TW" sz="2000" b="1" i="1" spc="50" dirty="0" smtClean="0">
                <a:ln w="11430"/>
                <a:solidFill>
                  <a:srgbClr val="FFC000"/>
                </a:solidFill>
                <a:effectLst>
                  <a:outerShdw blurRad="76200" dist="50800" dir="5400000" algn="tl" rotWithShape="0">
                    <a:srgbClr val="000000">
                      <a:alpha val="65000"/>
                    </a:srgbClr>
                  </a:outerShdw>
                </a:effectLst>
                <a:latin typeface="Times New Roman" pitchFamily="18" charset="0"/>
                <a:ea typeface="標楷體" pitchFamily="65" charset="-120"/>
                <a:cs typeface="Times New Roman" pitchFamily="18" charset="0"/>
              </a:rPr>
            </a:br>
            <a:r>
              <a:rPr lang="zh-TW" altLang="en-US" sz="4000" dirty="0">
                <a:latin typeface="標楷體" pitchFamily="65" charset="-120"/>
                <a:ea typeface="標楷體" pitchFamily="65" charset="-120"/>
              </a:rPr>
              <a:t>顧客關係 ─ 顧客忠誠度</a:t>
            </a:r>
            <a:endParaRPr lang="zh-TW" altLang="en-US" sz="4000" dirty="0"/>
          </a:p>
        </p:txBody>
      </p:sp>
      <p:pic>
        <p:nvPicPr>
          <p:cNvPr id="2051" name="Picture 3" descr="C:\Users\admin\Desktop\MC900417770.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37752" y="4221088"/>
            <a:ext cx="1010712" cy="150860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C:\Users\user1\Desktop\525072\52507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187624" y="1243890"/>
            <a:ext cx="3199266" cy="4345350"/>
          </a:xfrm>
          <a:prstGeom prst="rect">
            <a:avLst/>
          </a:prstGeom>
          <a:ln>
            <a:noFill/>
          </a:ln>
          <a:effectLst>
            <a:glow rad="127000">
              <a:srgbClr val="0070C0"/>
            </a:glow>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326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6863" y="285750"/>
            <a:ext cx="6010275" cy="628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918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sp>
        <p:nvSpPr>
          <p:cNvPr id="4" name="內容版面配置區 1"/>
          <p:cNvSpPr>
            <a:spLocks noGrp="1"/>
          </p:cNvSpPr>
          <p:nvPr>
            <p:ph idx="1"/>
          </p:nvPr>
        </p:nvSpPr>
        <p:spPr>
          <a:xfrm>
            <a:off x="899592" y="1647711"/>
            <a:ext cx="7272808" cy="4680520"/>
          </a:xfrm>
        </p:spPr>
        <p:txBody>
          <a:bodyPr>
            <a:normAutofit/>
          </a:bodyPr>
          <a:lstStyle/>
          <a:p>
            <a:pPr>
              <a:spcBef>
                <a:spcPts val="1800"/>
              </a:spcBef>
              <a:buFont typeface="Wingdings" pitchFamily="2" charset="2"/>
              <a:buChar char="ü"/>
            </a:pPr>
            <a:r>
              <a:rPr lang="zh-TW" altLang="en-US" b="1" dirty="0">
                <a:latin typeface="標楷體" pitchFamily="65" charset="-120"/>
                <a:ea typeface="標楷體" pitchFamily="65" charset="-120"/>
              </a:rPr>
              <a:t>台電 </a:t>
            </a:r>
            <a:r>
              <a:rPr lang="en-US" altLang="zh-TW" b="1" dirty="0">
                <a:latin typeface="標楷體" pitchFamily="65" charset="-120"/>
                <a:ea typeface="標楷體" pitchFamily="65" charset="-120"/>
              </a:rPr>
              <a:t>/ </a:t>
            </a:r>
            <a:r>
              <a:rPr lang="zh-TW" altLang="en-US" b="1" dirty="0">
                <a:latin typeface="標楷體" pitchFamily="65" charset="-120"/>
                <a:ea typeface="標楷體" pitchFamily="65" charset="-120"/>
              </a:rPr>
              <a:t>台鐵 </a:t>
            </a:r>
            <a:r>
              <a:rPr lang="en-US" altLang="zh-TW" b="1" dirty="0">
                <a:latin typeface="標楷體" pitchFamily="65" charset="-120"/>
                <a:ea typeface="標楷體" pitchFamily="65" charset="-120"/>
              </a:rPr>
              <a:t>( </a:t>
            </a:r>
            <a:r>
              <a:rPr lang="zh-TW" altLang="en-US" b="1" dirty="0">
                <a:latin typeface="標楷體" pitchFamily="65" charset="-120"/>
                <a:ea typeface="標楷體" pitchFamily="65" charset="-120"/>
              </a:rPr>
              <a:t>國營事業 </a:t>
            </a:r>
            <a:r>
              <a:rPr lang="en-US" altLang="zh-TW" b="1" dirty="0" smtClean="0">
                <a:latin typeface="標楷體" pitchFamily="65" charset="-120"/>
                <a:ea typeface="標楷體" pitchFamily="65" charset="-120"/>
              </a:rPr>
              <a:t>)</a:t>
            </a:r>
          </a:p>
          <a:p>
            <a:pPr marL="0" indent="0">
              <a:spcBef>
                <a:spcPts val="1800"/>
              </a:spcBef>
              <a:buNone/>
            </a:pPr>
            <a:r>
              <a:rPr lang="zh-TW" altLang="en-US" dirty="0">
                <a:latin typeface="標楷體" pitchFamily="65" charset="-120"/>
                <a:ea typeface="標楷體" pitchFamily="65" charset="-120"/>
              </a:rPr>
              <a:t>獨佔市場</a:t>
            </a:r>
            <a:r>
              <a:rPr lang="zh-TW" altLang="en-US" dirty="0" smtClean="0">
                <a:latin typeface="標楷體" pitchFamily="65" charset="-120"/>
                <a:ea typeface="標楷體" pitchFamily="65" charset="-120"/>
              </a:rPr>
              <a:t>型態</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滿意</a:t>
            </a:r>
            <a:r>
              <a:rPr lang="zh-TW" altLang="en-US" dirty="0">
                <a:latin typeface="標楷體" pitchFamily="65" charset="-120"/>
                <a:ea typeface="標楷體" pitchFamily="65" charset="-120"/>
              </a:rPr>
              <a:t>度的</a:t>
            </a:r>
            <a:r>
              <a:rPr lang="zh-TW" altLang="en-US" dirty="0" smtClean="0">
                <a:latin typeface="標楷體" pitchFamily="65" charset="-120"/>
                <a:ea typeface="標楷體" pitchFamily="65" charset="-120"/>
              </a:rPr>
              <a:t>低迷，並沒有</a:t>
            </a:r>
            <a:r>
              <a:rPr lang="zh-TW" altLang="en-US" dirty="0">
                <a:latin typeface="標楷體" pitchFamily="65" charset="-120"/>
                <a:ea typeface="標楷體" pitchFamily="65" charset="-120"/>
              </a:rPr>
              <a:t>影響忠誠度的維持行為</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800"/>
              </a:spcBef>
              <a:buFont typeface="Wingdings" pitchFamily="2" charset="2"/>
              <a:buChar char="ü"/>
            </a:pPr>
            <a:r>
              <a:rPr lang="zh-TW" altLang="en-US" b="1" dirty="0">
                <a:latin typeface="標楷體" pitchFamily="65" charset="-120"/>
                <a:ea typeface="標楷體" pitchFamily="65" charset="-120"/>
              </a:rPr>
              <a:t>廉價航空</a:t>
            </a:r>
            <a:r>
              <a:rPr lang="zh-TW" altLang="en-US" b="1" dirty="0" smtClean="0">
                <a:latin typeface="標楷體" pitchFamily="65" charset="-120"/>
                <a:ea typeface="標楷體" pitchFamily="65" charset="-120"/>
              </a:rPr>
              <a:t>業</a:t>
            </a:r>
            <a:endParaRPr lang="en-US" altLang="zh-TW" b="1" dirty="0" smtClean="0">
              <a:latin typeface="標楷體" pitchFamily="65" charset="-120"/>
              <a:ea typeface="標楷體" pitchFamily="65" charset="-120"/>
            </a:endParaRPr>
          </a:p>
          <a:p>
            <a:pPr marL="0" indent="0">
              <a:spcBef>
                <a:spcPts val="1800"/>
              </a:spcBef>
              <a:buNone/>
            </a:pPr>
            <a:r>
              <a:rPr lang="zh-TW" altLang="en-US" dirty="0">
                <a:latin typeface="標楷體" pitchFamily="65" charset="-120"/>
                <a:ea typeface="標楷體" pitchFamily="65" charset="-120"/>
              </a:rPr>
              <a:t>寡佔的市場</a:t>
            </a:r>
            <a:r>
              <a:rPr lang="zh-TW" altLang="en-US" dirty="0" smtClean="0">
                <a:latin typeface="標楷體" pitchFamily="65" charset="-120"/>
                <a:ea typeface="標楷體" pitchFamily="65" charset="-120"/>
              </a:rPr>
              <a:t>型態。</a:t>
            </a:r>
            <a:r>
              <a:rPr lang="zh-TW" altLang="en-US" dirty="0">
                <a:latin typeface="標楷體" pitchFamily="65" charset="-120"/>
                <a:ea typeface="標楷體" pitchFamily="65" charset="-120"/>
              </a:rPr>
              <a:t>犧牲滿意度去維持忠誠度</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800"/>
              </a:spcBef>
              <a:buFont typeface="Wingdings" pitchFamily="2" charset="2"/>
              <a:buChar char="ü"/>
            </a:pPr>
            <a:r>
              <a:rPr lang="zh-TW" altLang="en-US" b="1" dirty="0">
                <a:latin typeface="標楷體" pitchFamily="65" charset="-120"/>
                <a:ea typeface="標楷體" pitchFamily="65" charset="-120"/>
              </a:rPr>
              <a:t>醫療產業</a:t>
            </a:r>
            <a:endParaRPr lang="en-US" altLang="zh-TW" b="1" dirty="0">
              <a:latin typeface="標楷體" pitchFamily="65" charset="-120"/>
              <a:ea typeface="標楷體" pitchFamily="65" charset="-120"/>
            </a:endParaRPr>
          </a:p>
          <a:p>
            <a:pPr marL="0" indent="0">
              <a:spcBef>
                <a:spcPts val="1800"/>
              </a:spcBef>
              <a:buNone/>
            </a:pPr>
            <a:r>
              <a:rPr lang="zh-TW" altLang="en-US" dirty="0">
                <a:latin typeface="標楷體" pitchFamily="65" charset="-120"/>
                <a:ea typeface="標楷體" pitchFamily="65" charset="-120"/>
              </a:rPr>
              <a:t>不完全競爭的市場</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滿意度不高但是忠誠度仍然維持。</a:t>
            </a:r>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xmlns="" val="3443067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sp>
        <p:nvSpPr>
          <p:cNvPr id="4" name="內容版面配置區 1"/>
          <p:cNvSpPr>
            <a:spLocks noGrp="1"/>
          </p:cNvSpPr>
          <p:nvPr>
            <p:ph idx="1"/>
          </p:nvPr>
        </p:nvSpPr>
        <p:spPr>
          <a:xfrm>
            <a:off x="899592" y="1484784"/>
            <a:ext cx="7272808" cy="4680520"/>
          </a:xfrm>
        </p:spPr>
        <p:txBody>
          <a:bodyPr>
            <a:normAutofit/>
          </a:bodyPr>
          <a:lstStyle/>
          <a:p>
            <a:pPr>
              <a:spcBef>
                <a:spcPts val="1800"/>
              </a:spcBef>
              <a:buFont typeface="Wingdings" pitchFamily="2" charset="2"/>
              <a:buChar char="ü"/>
            </a:pPr>
            <a:r>
              <a:rPr lang="en-US" altLang="zh-TW" b="1" dirty="0">
                <a:latin typeface="標楷體" pitchFamily="65" charset="-120"/>
                <a:ea typeface="標楷體" pitchFamily="65" charset="-120"/>
              </a:rPr>
              <a:t>3C </a:t>
            </a:r>
            <a:r>
              <a:rPr lang="zh-TW" altLang="en-US" b="1" dirty="0" smtClean="0">
                <a:latin typeface="標楷體" pitchFamily="65" charset="-120"/>
                <a:ea typeface="標楷體" pitchFamily="65" charset="-120"/>
              </a:rPr>
              <a:t>產業</a:t>
            </a:r>
            <a:endParaRPr lang="en-US" altLang="zh-TW" b="1" dirty="0" smtClean="0">
              <a:latin typeface="標楷體" pitchFamily="65" charset="-120"/>
              <a:ea typeface="標楷體" pitchFamily="65" charset="-120"/>
            </a:endParaRPr>
          </a:p>
          <a:p>
            <a:pPr marL="0" indent="0">
              <a:spcBef>
                <a:spcPts val="1800"/>
              </a:spcBef>
              <a:buNone/>
            </a:pPr>
            <a:r>
              <a:rPr lang="zh-TW" altLang="en-US" dirty="0">
                <a:latin typeface="標楷體" pitchFamily="65" charset="-120"/>
                <a:ea typeface="標楷體" pitchFamily="65" charset="-120"/>
              </a:rPr>
              <a:t>即使對於產品或</a:t>
            </a:r>
            <a:r>
              <a:rPr lang="zh-TW" altLang="en-US" dirty="0" smtClean="0">
                <a:latin typeface="標楷體" pitchFamily="65" charset="-120"/>
                <a:ea typeface="標楷體" pitchFamily="65" charset="-120"/>
              </a:rPr>
              <a:t>企業的</a:t>
            </a:r>
            <a:r>
              <a:rPr lang="zh-TW" altLang="en-US" dirty="0">
                <a:latin typeface="標楷體" pitchFamily="65" charset="-120"/>
                <a:ea typeface="標楷體" pitchFamily="65" charset="-120"/>
              </a:rPr>
              <a:t>滿意度有所提升，也無法確保忠誠度的正向發展</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3000"/>
              </a:spcBef>
              <a:buFont typeface="Wingdings" pitchFamily="2" charset="2"/>
              <a:buChar char="ü"/>
            </a:pPr>
            <a:r>
              <a:rPr lang="zh-TW" altLang="en-US" b="1" dirty="0">
                <a:latin typeface="標楷體" pitchFamily="65" charset="-120"/>
                <a:ea typeface="標楷體" pitchFamily="65" charset="-120"/>
              </a:rPr>
              <a:t>汽車產業</a:t>
            </a:r>
            <a:endParaRPr lang="en-US" altLang="zh-TW" b="1" dirty="0">
              <a:latin typeface="標楷體" pitchFamily="65" charset="-120"/>
              <a:ea typeface="標楷體" pitchFamily="65" charset="-120"/>
            </a:endParaRPr>
          </a:p>
          <a:p>
            <a:pPr marL="0" indent="0">
              <a:spcBef>
                <a:spcPts val="1800"/>
              </a:spcBef>
              <a:buNone/>
            </a:pPr>
            <a:r>
              <a:rPr lang="zh-TW" altLang="en-US" dirty="0">
                <a:latin typeface="標楷體" pitchFamily="65" charset="-120"/>
                <a:ea typeface="標楷體" pitchFamily="65" charset="-120"/>
              </a:rPr>
              <a:t>顧客的滿意度只要能維持或提升那麼忠誠度也會有</a:t>
            </a:r>
            <a:r>
              <a:rPr lang="zh-TW" altLang="en-US" dirty="0" smtClean="0">
                <a:latin typeface="標楷體" pitchFamily="65" charset="-120"/>
                <a:ea typeface="標楷體" pitchFamily="65" charset="-120"/>
              </a:rPr>
              <a:t>顯著的</a:t>
            </a:r>
            <a:r>
              <a:rPr lang="zh-TW" altLang="en-US" dirty="0">
                <a:latin typeface="標楷體" pitchFamily="65" charset="-120"/>
                <a:ea typeface="標楷體" pitchFamily="65" charset="-120"/>
              </a:rPr>
              <a:t>正相關變化，就能夠確保再次購買或推薦他人使用的機會。</a:t>
            </a:r>
            <a:endParaRPr lang="en-US" altLang="zh-TW" dirty="0">
              <a:latin typeface="標楷體" pitchFamily="65" charset="-120"/>
              <a:ea typeface="標楷體" pitchFamily="65" charset="-120"/>
            </a:endParaRPr>
          </a:p>
        </p:txBody>
      </p:sp>
      <p:pic>
        <p:nvPicPr>
          <p:cNvPr id="11267" name="Picture 3" descr="http://www.jaguarcars.com.tw/Images/homepage_banner_Jaguar-xj_Desktop_1366x46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4776261"/>
            <a:ext cx="5328592" cy="17944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7845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r>
              <a:rPr lang="zh-TW" altLang="en-US" dirty="0">
                <a:latin typeface="標楷體" pitchFamily="65" charset="-120"/>
                <a:ea typeface="標楷體" pitchFamily="65" charset="-120"/>
              </a:rPr>
              <a:t>忠誠度的維繫策略需要結構性的規劃或隨著市場變化狀況有所相應謀略，才能針對重要與核心的利益顧客產生互動交流，並且為企業帶來應有的</a:t>
            </a:r>
            <a:r>
              <a:rPr lang="zh-TW" altLang="en-US" dirty="0" smtClean="0">
                <a:latin typeface="標楷體" pitchFamily="65" charset="-120"/>
                <a:ea typeface="標楷體" pitchFamily="65" charset="-120"/>
              </a:rPr>
              <a:t>銷售利益</a:t>
            </a:r>
            <a:r>
              <a:rPr lang="zh-TW" altLang="en-US" dirty="0">
                <a:latin typeface="標楷體" pitchFamily="65" charset="-120"/>
                <a:ea typeface="標楷體" pitchFamily="65" charset="-120"/>
              </a:rPr>
              <a:t>。顧客的皮夾是決定交易的關鍵，而顧客皮夾內的資源分配更</a:t>
            </a:r>
            <a:r>
              <a:rPr lang="zh-TW" altLang="en-US" dirty="0" smtClean="0">
                <a:latin typeface="標楷體" pitchFamily="65" charset="-120"/>
                <a:ea typeface="標楷體" pitchFamily="65" charset="-120"/>
              </a:rPr>
              <a:t>是重要。</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a:p>
            <a:r>
              <a:rPr lang="zh-TW" altLang="en-US" dirty="0">
                <a:latin typeface="標楷體" pitchFamily="65" charset="-120"/>
                <a:ea typeface="標楷體" pitchFamily="65" charset="-120"/>
              </a:rPr>
              <a:t>顧客份額即</a:t>
            </a:r>
            <a:r>
              <a:rPr lang="zh-TW" altLang="en-US" dirty="0">
                <a:solidFill>
                  <a:srgbClr val="FF0000"/>
                </a:solidFill>
                <a:latin typeface="標楷體" pitchFamily="65" charset="-120"/>
                <a:ea typeface="標楷體" pitchFamily="65" charset="-120"/>
              </a:rPr>
              <a:t>皮夾的分配 </a:t>
            </a:r>
            <a:r>
              <a:rPr lang="en-US" altLang="zh-TW" dirty="0">
                <a:latin typeface="標楷體" pitchFamily="65" charset="-120"/>
                <a:ea typeface="標楷體" pitchFamily="65" charset="-120"/>
              </a:rPr>
              <a:t>(share of wallet)</a:t>
            </a:r>
            <a:r>
              <a:rPr lang="zh-TW" altLang="en-US" dirty="0">
                <a:latin typeface="標楷體" pitchFamily="65" charset="-120"/>
                <a:ea typeface="標楷體" pitchFamily="65" charset="-120"/>
              </a:rPr>
              <a:t>，是類比顧客在其皮夾</a:t>
            </a:r>
            <a:r>
              <a:rPr lang="zh-TW" altLang="en-US" dirty="0" smtClean="0">
                <a:latin typeface="標楷體" pitchFamily="65" charset="-120"/>
                <a:ea typeface="標楷體" pitchFamily="65" charset="-120"/>
              </a:rPr>
              <a:t>預算</a:t>
            </a:r>
            <a:r>
              <a:rPr lang="zh-TW" altLang="en-US" dirty="0">
                <a:latin typeface="標楷體" pitchFamily="65" charset="-120"/>
                <a:ea typeface="標楷體" pitchFamily="65" charset="-120"/>
              </a:rPr>
              <a:t>內願意拿出購買企業產品的金額，佔其皮夾預算有多少比例或</a:t>
            </a:r>
            <a:r>
              <a:rPr lang="zh-TW" altLang="en-US" dirty="0" smtClean="0">
                <a:latin typeface="標楷體" pitchFamily="65" charset="-120"/>
                <a:ea typeface="標楷體" pitchFamily="65" charset="-120"/>
              </a:rPr>
              <a:t>額度</a:t>
            </a:r>
            <a:r>
              <a:rPr lang="zh-TW" altLang="en-US" dirty="0">
                <a:latin typeface="標楷體" pitchFamily="65" charset="-120"/>
                <a:ea typeface="標楷體" pitchFamily="65" charset="-120"/>
              </a:rPr>
              <a:t>。</a:t>
            </a:r>
            <a:endParaRPr lang="zh-TW" altLang="en-US" dirty="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6156176" y="5085184"/>
            <a:ext cx="2262587" cy="156848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1398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lnSpc>
                <a:spcPts val="3400"/>
              </a:lnSpc>
              <a:buNone/>
            </a:pPr>
            <a:r>
              <a:rPr lang="en-US" altLang="zh-TW" b="1" dirty="0">
                <a:solidFill>
                  <a:srgbClr val="FF3300"/>
                </a:solidFill>
                <a:latin typeface="標楷體" pitchFamily="65" charset="-120"/>
                <a:ea typeface="標楷體" pitchFamily="65" charset="-120"/>
              </a:rPr>
              <a:t>9.2.1 </a:t>
            </a:r>
            <a:r>
              <a:rPr lang="zh-TW" altLang="en-US" b="1" dirty="0">
                <a:solidFill>
                  <a:srgbClr val="FF3300"/>
                </a:solidFill>
                <a:latin typeface="標楷體" pitchFamily="65" charset="-120"/>
                <a:ea typeface="標楷體" pitchFamily="65" charset="-120"/>
              </a:rPr>
              <a:t>高利潤與低利潤的忠誠</a:t>
            </a:r>
            <a:r>
              <a:rPr lang="zh-TW" altLang="en-US" b="1" dirty="0" smtClean="0">
                <a:solidFill>
                  <a:srgbClr val="FF3300"/>
                </a:solidFill>
                <a:latin typeface="標楷體" pitchFamily="65" charset="-120"/>
                <a:ea typeface="標楷體" pitchFamily="65" charset="-120"/>
              </a:rPr>
              <a:t>特徵</a:t>
            </a:r>
            <a:endParaRPr lang="zh-TW" altLang="en-US" dirty="0" smtClean="0">
              <a:latin typeface="標楷體" pitchFamily="65" charset="-120"/>
              <a:ea typeface="標楷體" pitchFamily="65" charset="-120"/>
            </a:endParaRPr>
          </a:p>
          <a:p>
            <a:r>
              <a:rPr lang="zh-TW" altLang="en-US" dirty="0">
                <a:latin typeface="標楷體" pitchFamily="65" charset="-120"/>
                <a:ea typeface="標楷體" pitchFamily="65" charset="-120"/>
              </a:rPr>
              <a:t>忠誠策略可按市場的競爭程度區分高利潤區塊與低利潤區塊的</a:t>
            </a:r>
            <a:r>
              <a:rPr lang="zh-TW" altLang="en-US" dirty="0" smtClean="0">
                <a:latin typeface="標楷體" pitchFamily="65" charset="-120"/>
                <a:ea typeface="標楷體" pitchFamily="65" charset="-120"/>
              </a:rPr>
              <a:t>特徵</a:t>
            </a:r>
            <a:r>
              <a:rPr lang="zh-TW" altLang="en-US" dirty="0">
                <a:latin typeface="標楷體" pitchFamily="65" charset="-120"/>
                <a:ea typeface="標楷體" pitchFamily="65" charset="-120"/>
              </a:rPr>
              <a:t>，分述如下 </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如圖</a:t>
            </a:r>
            <a:r>
              <a:rPr lang="en-US" altLang="zh-TW" dirty="0">
                <a:latin typeface="標楷體" pitchFamily="65" charset="-120"/>
                <a:ea typeface="標楷體" pitchFamily="65" charset="-120"/>
              </a:rPr>
              <a:t>9.4 )</a:t>
            </a:r>
            <a:r>
              <a:rPr lang="zh-TW" altLang="en-US" dirty="0">
                <a:latin typeface="標楷體" pitchFamily="65" charset="-120"/>
                <a:ea typeface="標楷體" pitchFamily="65" charset="-120"/>
              </a:rPr>
              <a:t>。</a:t>
            </a:r>
            <a:endParaRPr lang="zh-TW" altLang="en-US" dirty="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2824621"/>
            <a:ext cx="4895850" cy="3829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8846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solidFill>
                  <a:srgbClr val="FF0000"/>
                </a:solidFill>
                <a:latin typeface="標楷體" pitchFamily="65" charset="-120"/>
                <a:ea typeface="標楷體" pitchFamily="65" charset="-120"/>
              </a:rPr>
              <a:t>1. </a:t>
            </a:r>
            <a:r>
              <a:rPr lang="zh-TW" altLang="en-US" b="1" dirty="0">
                <a:solidFill>
                  <a:srgbClr val="FF0000"/>
                </a:solidFill>
                <a:latin typeface="標楷體" pitchFamily="65" charset="-120"/>
                <a:ea typeface="標楷體" pitchFamily="65" charset="-120"/>
              </a:rPr>
              <a:t>高利潤顧客忠誠特徵</a:t>
            </a:r>
          </a:p>
          <a:p>
            <a:r>
              <a:rPr lang="zh-TW" altLang="en-US" dirty="0">
                <a:latin typeface="標楷體" pitchFamily="65" charset="-120"/>
                <a:ea typeface="標楷體" pitchFamily="65" charset="-120"/>
              </a:rPr>
              <a:t>高利潤的顧客忠誠是企業最好的獲利來源，而差異化是提升</a:t>
            </a:r>
            <a:r>
              <a:rPr lang="zh-TW" altLang="en-US" dirty="0" smtClean="0">
                <a:latin typeface="標楷體" pitchFamily="65" charset="-120"/>
                <a:ea typeface="標楷體" pitchFamily="65" charset="-120"/>
              </a:rPr>
              <a:t>競爭力</a:t>
            </a:r>
            <a:r>
              <a:rPr lang="zh-TW" altLang="en-US" dirty="0">
                <a:latin typeface="標楷體" pitchFamily="65" charset="-120"/>
                <a:ea typeface="標楷體" pitchFamily="65" charset="-120"/>
              </a:rPr>
              <a:t>的策略基礎來源，以下三點分述</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r>
              <a:rPr lang="en-US" altLang="zh-TW" b="1" dirty="0">
                <a:latin typeface="標楷體" pitchFamily="65" charset="-120"/>
                <a:ea typeface="標楷體" pitchFamily="65" charset="-120"/>
              </a:rPr>
              <a:t>(1) </a:t>
            </a:r>
            <a:r>
              <a:rPr lang="zh-TW" altLang="en-US" b="1" dirty="0">
                <a:latin typeface="標楷體" pitchFamily="65" charset="-120"/>
                <a:ea typeface="標楷體" pitchFamily="65" charset="-120"/>
              </a:rPr>
              <a:t>獨佔性或寡佔性的</a:t>
            </a:r>
            <a:r>
              <a:rPr lang="zh-TW" altLang="en-US" b="1" dirty="0" smtClean="0">
                <a:latin typeface="標楷體" pitchFamily="65" charset="-120"/>
                <a:ea typeface="標楷體" pitchFamily="65" charset="-120"/>
              </a:rPr>
              <a:t>產業</a:t>
            </a:r>
            <a:endParaRPr lang="en-US" altLang="zh-TW" b="1" dirty="0" smtClean="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位居市場食物鏈的最高主導權。顧客群沒有</a:t>
            </a:r>
            <a:r>
              <a:rPr lang="zh-TW" altLang="en-US" dirty="0" smtClean="0">
                <a:latin typeface="標楷體" pitchFamily="65" charset="-120"/>
                <a:ea typeface="標楷體" pitchFamily="65" charset="-120"/>
              </a:rPr>
              <a:t>選擇</a:t>
            </a:r>
            <a:r>
              <a:rPr lang="zh-TW" altLang="en-US" dirty="0">
                <a:latin typeface="標楷體" pitchFamily="65" charset="-120"/>
                <a:ea typeface="標楷體" pitchFamily="65" charset="-120"/>
              </a:rPr>
              <a:t>的</a:t>
            </a:r>
            <a:r>
              <a:rPr lang="zh-TW" altLang="en-US" dirty="0" smtClean="0">
                <a:latin typeface="標楷體" pitchFamily="65" charset="-120"/>
                <a:ea typeface="標楷體" pitchFamily="65" charset="-120"/>
              </a:rPr>
              <a:t>權利。 </a:t>
            </a:r>
            <a:r>
              <a:rPr lang="en-US" altLang="zh-TW" dirty="0" smtClean="0">
                <a:solidFill>
                  <a:srgbClr val="0070C0"/>
                </a:solidFill>
                <a:latin typeface="標楷體" pitchFamily="65" charset="-120"/>
                <a:ea typeface="標楷體" pitchFamily="65" charset="-120"/>
              </a:rPr>
              <a:t>EX:</a:t>
            </a:r>
            <a:r>
              <a:rPr lang="zh-TW" altLang="en-US" dirty="0" smtClean="0">
                <a:solidFill>
                  <a:srgbClr val="0070C0"/>
                </a:solidFill>
                <a:latin typeface="標楷體" pitchFamily="65" charset="-120"/>
                <a:ea typeface="標楷體" pitchFamily="65" charset="-120"/>
              </a:rPr>
              <a:t> 中油</a:t>
            </a:r>
            <a:endParaRPr lang="en-US" altLang="zh-TW" dirty="0" smtClean="0">
              <a:solidFill>
                <a:srgbClr val="0070C0"/>
              </a:solidFill>
              <a:latin typeface="標楷體" pitchFamily="65" charset="-120"/>
              <a:ea typeface="標楷體" pitchFamily="65" charset="-120"/>
            </a:endParaRPr>
          </a:p>
          <a:p>
            <a:pPr marL="0" indent="0">
              <a:buNone/>
            </a:pPr>
            <a:endParaRPr lang="en-US" altLang="zh-TW" dirty="0">
              <a:solidFill>
                <a:srgbClr val="0070C0"/>
              </a:solidFill>
              <a:latin typeface="標楷體" pitchFamily="65" charset="-120"/>
              <a:ea typeface="標楷體" pitchFamily="65" charset="-120"/>
            </a:endParaRPr>
          </a:p>
          <a:p>
            <a:pPr marL="0" indent="0">
              <a:buNone/>
            </a:pPr>
            <a:r>
              <a:rPr lang="en-US" altLang="zh-TW" b="1" dirty="0">
                <a:latin typeface="標楷體" pitchFamily="65" charset="-120"/>
                <a:ea typeface="標楷體" pitchFamily="65" charset="-120"/>
              </a:rPr>
              <a:t>(2) </a:t>
            </a:r>
            <a:r>
              <a:rPr lang="zh-TW" altLang="en-US" b="1" dirty="0">
                <a:latin typeface="標楷體" pitchFamily="65" charset="-120"/>
                <a:ea typeface="標楷體" pitchFamily="65" charset="-120"/>
              </a:rPr>
              <a:t>市場領導品牌的優勢</a:t>
            </a:r>
            <a:endParaRPr lang="en-US" altLang="zh-TW" b="1" dirty="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品牌如果是居於領導的地位。 </a:t>
            </a:r>
            <a:r>
              <a:rPr lang="en-US" altLang="zh-TW" dirty="0">
                <a:solidFill>
                  <a:srgbClr val="0070C0"/>
                </a:solidFill>
                <a:latin typeface="標楷體" pitchFamily="65" charset="-120"/>
                <a:ea typeface="標楷體" pitchFamily="65" charset="-120"/>
              </a:rPr>
              <a:t>EX:</a:t>
            </a:r>
            <a:r>
              <a:rPr lang="zh-TW" altLang="en-US" dirty="0">
                <a:solidFill>
                  <a:srgbClr val="0070C0"/>
                </a:solidFill>
                <a:latin typeface="標楷體" pitchFamily="65" charset="-120"/>
                <a:ea typeface="標楷體" pitchFamily="65" charset="-120"/>
              </a:rPr>
              <a:t> </a:t>
            </a:r>
            <a:r>
              <a:rPr lang="en-US" altLang="zh-TW" dirty="0">
                <a:solidFill>
                  <a:srgbClr val="0070C0"/>
                </a:solidFill>
                <a:latin typeface="標楷體" pitchFamily="65" charset="-120"/>
                <a:ea typeface="標楷體" pitchFamily="65" charset="-120"/>
              </a:rPr>
              <a:t>APPLE</a:t>
            </a:r>
            <a:r>
              <a:rPr lang="zh-TW" altLang="en-US" dirty="0">
                <a:solidFill>
                  <a:srgbClr val="0070C0"/>
                </a:solidFill>
                <a:latin typeface="標楷體" pitchFamily="65" charset="-120"/>
                <a:ea typeface="標楷體" pitchFamily="65" charset="-120"/>
              </a:rPr>
              <a:t>、</a:t>
            </a:r>
            <a:r>
              <a:rPr lang="en-US" altLang="zh-TW" dirty="0">
                <a:solidFill>
                  <a:srgbClr val="0070C0"/>
                </a:solidFill>
                <a:latin typeface="標楷體" pitchFamily="65" charset="-120"/>
                <a:ea typeface="標楷體" pitchFamily="65" charset="-120"/>
              </a:rPr>
              <a:t>iPhone</a:t>
            </a:r>
            <a:endParaRPr lang="zh-TW" altLang="en-US" dirty="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spTree>
    <p:extLst>
      <p:ext uri="{BB962C8B-B14F-4D97-AF65-F5344CB8AC3E}">
        <p14:creationId xmlns:p14="http://schemas.microsoft.com/office/powerpoint/2010/main" xmlns="" val="478227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latin typeface="標楷體" pitchFamily="65" charset="-120"/>
                <a:ea typeface="標楷體" pitchFamily="65" charset="-120"/>
              </a:rPr>
              <a:t>(3) </a:t>
            </a:r>
            <a:r>
              <a:rPr lang="zh-TW" altLang="en-US" b="1" dirty="0">
                <a:latin typeface="標楷體" pitchFamily="65" charset="-120"/>
                <a:ea typeface="標楷體" pitchFamily="65" charset="-120"/>
              </a:rPr>
              <a:t>差異化的服務內容</a:t>
            </a:r>
            <a:endParaRPr lang="en-US" altLang="zh-TW" b="1" dirty="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企業另一項維持高利潤顧客忠誠度的方法，就是提供完善或</a:t>
            </a:r>
            <a:r>
              <a:rPr lang="zh-TW" altLang="en-US" dirty="0" smtClean="0">
                <a:latin typeface="標楷體" pitchFamily="65" charset="-120"/>
                <a:ea typeface="標楷體" pitchFamily="65" charset="-120"/>
              </a:rPr>
              <a:t>差異</a:t>
            </a:r>
            <a:r>
              <a:rPr lang="zh-TW" altLang="en-US" dirty="0">
                <a:latin typeface="標楷體" pitchFamily="65" charset="-120"/>
                <a:ea typeface="標楷體" pitchFamily="65" charset="-120"/>
              </a:rPr>
              <a:t>的服務內容，並有配套的忠誠誘因策略</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buNone/>
            </a:pPr>
            <a:r>
              <a:rPr lang="en-US" altLang="zh-TW" dirty="0" smtClean="0">
                <a:solidFill>
                  <a:srgbClr val="0070C0"/>
                </a:solidFill>
                <a:latin typeface="標楷體" pitchFamily="65" charset="-120"/>
                <a:ea typeface="標楷體" pitchFamily="65" charset="-120"/>
              </a:rPr>
              <a:t>EX:</a:t>
            </a:r>
            <a:r>
              <a:rPr lang="zh-TW" altLang="en-US" dirty="0" smtClean="0">
                <a:solidFill>
                  <a:srgbClr val="0070C0"/>
                </a:solidFill>
                <a:latin typeface="標楷體" pitchFamily="65" charset="-120"/>
                <a:ea typeface="標楷體" pitchFamily="65" charset="-120"/>
              </a:rPr>
              <a:t> </a:t>
            </a:r>
            <a:r>
              <a:rPr lang="zh-TW" altLang="en-US" dirty="0">
                <a:solidFill>
                  <a:srgbClr val="0070C0"/>
                </a:solidFill>
                <a:latin typeface="標楷體" pitchFamily="65" charset="-120"/>
                <a:ea typeface="標楷體" pitchFamily="65" charset="-120"/>
              </a:rPr>
              <a:t>好市</a:t>
            </a:r>
            <a:r>
              <a:rPr lang="zh-TW" altLang="en-US" dirty="0" smtClean="0">
                <a:solidFill>
                  <a:srgbClr val="0070C0"/>
                </a:solidFill>
                <a:latin typeface="標楷體" pitchFamily="65" charset="-120"/>
                <a:ea typeface="標楷體" pitchFamily="65" charset="-120"/>
              </a:rPr>
              <a:t>多 </a:t>
            </a:r>
            <a:r>
              <a:rPr lang="en-US" altLang="zh-TW" dirty="0" smtClean="0">
                <a:solidFill>
                  <a:srgbClr val="0070C0"/>
                </a:solidFill>
                <a:latin typeface="標楷體" pitchFamily="65" charset="-120"/>
                <a:ea typeface="標楷體" pitchFamily="65" charset="-120"/>
              </a:rPr>
              <a:t>(</a:t>
            </a:r>
            <a:r>
              <a:rPr lang="zh-TW" altLang="en-US" dirty="0" smtClean="0">
                <a:solidFill>
                  <a:srgbClr val="0070C0"/>
                </a:solidFill>
                <a:latin typeface="標楷體" pitchFamily="65" charset="-120"/>
                <a:ea typeface="標楷體" pitchFamily="65" charset="-120"/>
              </a:rPr>
              <a:t>會員制</a:t>
            </a:r>
            <a:r>
              <a:rPr lang="en-US" altLang="zh-TW" dirty="0" smtClean="0">
                <a:solidFill>
                  <a:srgbClr val="0070C0"/>
                </a:solidFill>
                <a:latin typeface="標楷體" pitchFamily="65" charset="-120"/>
                <a:ea typeface="標楷體" pitchFamily="65" charset="-120"/>
              </a:rPr>
              <a:t>)</a:t>
            </a:r>
          </a:p>
          <a:p>
            <a:pPr marL="0" indent="0">
              <a:buNone/>
            </a:pPr>
            <a:endParaRPr lang="en-US" altLang="zh-TW" dirty="0">
              <a:solidFill>
                <a:srgbClr val="0070C0"/>
              </a:solidFill>
              <a:latin typeface="標楷體" pitchFamily="65" charset="-120"/>
              <a:ea typeface="標楷體" pitchFamily="65" charset="-120"/>
            </a:endParaRPr>
          </a:p>
          <a:p>
            <a:pPr marL="0" indent="0">
              <a:buNone/>
            </a:pPr>
            <a:r>
              <a:rPr lang="en-US" altLang="zh-TW" b="1" dirty="0">
                <a:solidFill>
                  <a:srgbClr val="FF0000"/>
                </a:solidFill>
                <a:latin typeface="標楷體" pitchFamily="65" charset="-120"/>
                <a:ea typeface="標楷體" pitchFamily="65" charset="-120"/>
              </a:rPr>
              <a:t>2. </a:t>
            </a:r>
            <a:r>
              <a:rPr lang="zh-TW" altLang="en-US" b="1" dirty="0">
                <a:solidFill>
                  <a:srgbClr val="FF0000"/>
                </a:solidFill>
                <a:latin typeface="標楷體" pitchFamily="65" charset="-120"/>
                <a:ea typeface="標楷體" pitchFamily="65" charset="-120"/>
              </a:rPr>
              <a:t>低利潤顧客忠誠</a:t>
            </a:r>
            <a:r>
              <a:rPr lang="zh-TW" altLang="en-US" b="1" dirty="0" smtClean="0">
                <a:solidFill>
                  <a:srgbClr val="FF0000"/>
                </a:solidFill>
                <a:latin typeface="標楷體" pitchFamily="65" charset="-120"/>
                <a:ea typeface="標楷體" pitchFamily="65" charset="-120"/>
              </a:rPr>
              <a:t>特徵</a:t>
            </a:r>
            <a:endParaRPr lang="en-US" altLang="zh-TW" b="1" dirty="0" smtClean="0">
              <a:solidFill>
                <a:srgbClr val="FF0000"/>
              </a:solidFill>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如果顧客滿意高但忠誠度低，這就表明是市場的低利潤的區</a:t>
            </a:r>
            <a:r>
              <a:rPr lang="zh-TW" altLang="en-US" dirty="0" smtClean="0">
                <a:latin typeface="標楷體" pitchFamily="65" charset="-120"/>
                <a:ea typeface="標楷體" pitchFamily="65" charset="-120"/>
              </a:rPr>
              <a:t>塊，在此</a:t>
            </a:r>
            <a:r>
              <a:rPr lang="zh-TW" altLang="en-US" dirty="0">
                <a:latin typeface="標楷體" pitchFamily="65" charset="-120"/>
                <a:ea typeface="標楷體" pitchFamily="65" charset="-120"/>
              </a:rPr>
              <a:t>區塊應如何瞭解特徵才能訂立忠誠策略呢？以下三點分述：</a:t>
            </a:r>
            <a:endParaRPr lang="en-US" altLang="zh-TW" dirty="0">
              <a:latin typeface="標楷體" pitchFamily="65" charset="-120"/>
              <a:ea typeface="標楷體" pitchFamily="65" charset="-120"/>
            </a:endParaRPr>
          </a:p>
          <a:p>
            <a:pPr marL="0" indent="0">
              <a:buNone/>
            </a:pPr>
            <a:endParaRPr lang="en-US" altLang="zh-TW" dirty="0" smtClean="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spTree>
    <p:extLst>
      <p:ext uri="{BB962C8B-B14F-4D97-AF65-F5344CB8AC3E}">
        <p14:creationId xmlns:p14="http://schemas.microsoft.com/office/powerpoint/2010/main" xmlns="" val="2058454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smtClean="0">
                <a:latin typeface="標楷體" pitchFamily="65" charset="-120"/>
                <a:ea typeface="標楷體" pitchFamily="65" charset="-120"/>
              </a:rPr>
              <a:t>(1) </a:t>
            </a:r>
            <a:r>
              <a:rPr lang="zh-TW" altLang="en-US" b="1" dirty="0" smtClean="0">
                <a:latin typeface="標楷體" pitchFamily="65" charset="-120"/>
                <a:ea typeface="標楷體" pitchFamily="65" charset="-120"/>
              </a:rPr>
              <a:t>同</a:t>
            </a:r>
            <a:r>
              <a:rPr lang="zh-TW" altLang="en-US" b="1" dirty="0">
                <a:latin typeface="標楷體" pitchFamily="65" charset="-120"/>
                <a:ea typeface="標楷體" pitchFamily="65" charset="-120"/>
              </a:rPr>
              <a:t>質性高低差異化</a:t>
            </a:r>
            <a:r>
              <a:rPr lang="zh-TW" altLang="en-US" b="1" dirty="0" smtClean="0">
                <a:latin typeface="標楷體" pitchFamily="65" charset="-120"/>
                <a:ea typeface="標楷體" pitchFamily="65" charset="-120"/>
              </a:rPr>
              <a:t>產品</a:t>
            </a:r>
            <a:endParaRPr lang="en-US" altLang="zh-TW" b="1" dirty="0" smtClean="0">
              <a:latin typeface="標楷體" pitchFamily="65" charset="-120"/>
              <a:ea typeface="標楷體" pitchFamily="65" charset="-120"/>
            </a:endParaRPr>
          </a:p>
          <a:p>
            <a:r>
              <a:rPr lang="zh-TW" altLang="en-US" dirty="0">
                <a:latin typeface="標楷體" pitchFamily="65" charset="-120"/>
                <a:ea typeface="標楷體" pitchFamily="65" charset="-120"/>
              </a:rPr>
              <a:t>買方市場，因為顧客有眾多的目標可以挑選</a:t>
            </a:r>
            <a:r>
              <a:rPr lang="zh-TW" altLang="en-US"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價格上給予致命性訂價</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一般就是相對的</a:t>
            </a:r>
            <a:r>
              <a:rPr lang="zh-TW" altLang="en-US" dirty="0">
                <a:solidFill>
                  <a:srgbClr val="0070C0"/>
                </a:solidFill>
                <a:latin typeface="標楷體" pitchFamily="65" charset="-120"/>
                <a:ea typeface="標楷體" pitchFamily="65" charset="-120"/>
              </a:rPr>
              <a:t>低價</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，或推出誘惑性的功能，但價格不提高，即提高所謂的</a:t>
            </a:r>
            <a:r>
              <a:rPr lang="zh-TW" altLang="en-US" dirty="0">
                <a:solidFill>
                  <a:srgbClr val="0070C0"/>
                </a:solidFill>
                <a:latin typeface="標楷體" pitchFamily="65" charset="-120"/>
                <a:ea typeface="標楷體" pitchFamily="65" charset="-120"/>
              </a:rPr>
              <a:t>性價比</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(Cost Performance Ratio)</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marL="0" indent="0">
              <a:buNone/>
            </a:pPr>
            <a:endParaRPr lang="en-US" altLang="zh-TW" dirty="0">
              <a:latin typeface="標楷體" pitchFamily="65" charset="-120"/>
              <a:ea typeface="標楷體" pitchFamily="65" charset="-120"/>
            </a:endParaRPr>
          </a:p>
          <a:p>
            <a:pPr marL="0" indent="0">
              <a:buNone/>
            </a:pPr>
            <a:r>
              <a:rPr lang="en-US" altLang="zh-TW" b="1" dirty="0">
                <a:latin typeface="標楷體" pitchFamily="65" charset="-120"/>
                <a:ea typeface="標楷體" pitchFamily="65" charset="-120"/>
              </a:rPr>
              <a:t>(2) </a:t>
            </a:r>
            <a:r>
              <a:rPr lang="zh-TW" altLang="en-US" b="1" dirty="0">
                <a:latin typeface="標楷體" pitchFamily="65" charset="-120"/>
                <a:ea typeface="標楷體" pitchFamily="65" charset="-120"/>
              </a:rPr>
              <a:t>無差異</a:t>
            </a:r>
            <a:r>
              <a:rPr lang="zh-TW" altLang="en-US" b="1" dirty="0" smtClean="0">
                <a:latin typeface="標楷體" pitchFamily="65" charset="-120"/>
                <a:ea typeface="標楷體" pitchFamily="65" charset="-120"/>
              </a:rPr>
              <a:t>顧客</a:t>
            </a:r>
            <a:endParaRPr lang="en-US" altLang="zh-TW" b="1" dirty="0" smtClean="0">
              <a:latin typeface="標楷體" pitchFamily="65" charset="-120"/>
              <a:ea typeface="標楷體" pitchFamily="65" charset="-120"/>
            </a:endParaRPr>
          </a:p>
          <a:p>
            <a:r>
              <a:rPr lang="zh-TW" altLang="en-US" dirty="0">
                <a:latin typeface="標楷體" pitchFamily="65" charset="-120"/>
                <a:ea typeface="標楷體" pitchFamily="65" charset="-120"/>
              </a:rPr>
              <a:t>此類客群</a:t>
            </a:r>
            <a:r>
              <a:rPr lang="zh-TW" altLang="en-US" dirty="0" smtClean="0">
                <a:latin typeface="標楷體" pitchFamily="65" charset="-120"/>
                <a:ea typeface="標楷體" pitchFamily="65" charset="-120"/>
              </a:rPr>
              <a:t>並沒有所謂</a:t>
            </a:r>
            <a:r>
              <a:rPr lang="zh-TW" altLang="en-US" dirty="0">
                <a:latin typeface="標楷體" pitchFamily="65" charset="-120"/>
                <a:ea typeface="標楷體" pitchFamily="65" charset="-120"/>
              </a:rPr>
              <a:t>的忠誠度可以加以開發或</a:t>
            </a:r>
            <a:r>
              <a:rPr lang="zh-TW" altLang="en-US" dirty="0" smtClean="0">
                <a:latin typeface="標楷體" pitchFamily="65" charset="-120"/>
                <a:ea typeface="標楷體" pitchFamily="65" charset="-120"/>
              </a:rPr>
              <a:t>培養。</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購買動機，只是</a:t>
            </a:r>
            <a:r>
              <a:rPr lang="zh-TW" altLang="en-US" dirty="0">
                <a:latin typeface="標楷體" pitchFamily="65" charset="-120"/>
                <a:ea typeface="標楷體" pitchFamily="65" charset="-120"/>
              </a:rPr>
              <a:t>維持在「有」或「可以用」的階段</a:t>
            </a:r>
            <a:endParaRPr lang="en-US" altLang="zh-TW" dirty="0">
              <a:latin typeface="標楷體" pitchFamily="65" charset="-120"/>
              <a:ea typeface="標楷體" pitchFamily="65" charset="-120"/>
            </a:endParaRPr>
          </a:p>
          <a:p>
            <a:pPr marL="0" indent="0">
              <a:buNone/>
            </a:pPr>
            <a:endParaRPr lang="en-US" altLang="zh-TW" dirty="0">
              <a:solidFill>
                <a:srgbClr val="0070C0"/>
              </a:solidFill>
              <a:latin typeface="標楷體" pitchFamily="65" charset="-120"/>
              <a:ea typeface="標楷體" pitchFamily="65" charset="-120"/>
            </a:endParaRPr>
          </a:p>
          <a:p>
            <a:pPr marL="0" indent="0">
              <a:buNone/>
            </a:pPr>
            <a:endParaRPr lang="en-US" altLang="zh-TW" dirty="0" smtClean="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spTree>
    <p:extLst>
      <p:ext uri="{BB962C8B-B14F-4D97-AF65-F5344CB8AC3E}">
        <p14:creationId xmlns:p14="http://schemas.microsoft.com/office/powerpoint/2010/main" xmlns="" val="1760024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latin typeface="標楷體" pitchFamily="65" charset="-120"/>
                <a:ea typeface="標楷體" pitchFamily="65" charset="-120"/>
              </a:rPr>
              <a:t>(3) </a:t>
            </a:r>
            <a:r>
              <a:rPr lang="zh-TW" altLang="en-US" b="1" dirty="0">
                <a:latin typeface="標楷體" pitchFamily="65" charset="-120"/>
                <a:ea typeface="標楷體" pitchFamily="65" charset="-120"/>
              </a:rPr>
              <a:t>完全</a:t>
            </a:r>
            <a:r>
              <a:rPr lang="zh-TW" altLang="en-US" b="1" dirty="0" smtClean="0">
                <a:latin typeface="標楷體" pitchFamily="65" charset="-120"/>
                <a:ea typeface="標楷體" pitchFamily="65" charset="-120"/>
              </a:rPr>
              <a:t>市場</a:t>
            </a:r>
            <a:endParaRPr lang="en-US" altLang="zh-TW" b="1" dirty="0" smtClean="0">
              <a:latin typeface="標楷體" pitchFamily="65" charset="-120"/>
              <a:ea typeface="標楷體" pitchFamily="65" charset="-120"/>
            </a:endParaRPr>
          </a:p>
          <a:p>
            <a:r>
              <a:rPr lang="zh-TW" altLang="en-US" dirty="0">
                <a:latin typeface="標楷體" pitchFamily="65" charset="-120"/>
                <a:ea typeface="標楷體" pitchFamily="65" charset="-120"/>
              </a:rPr>
              <a:t>有大量的替代競爭者</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企業能做的只有在無形的商品領域 ──「</a:t>
            </a:r>
            <a:r>
              <a:rPr lang="zh-TW" altLang="en-US" dirty="0">
                <a:solidFill>
                  <a:srgbClr val="FF0000"/>
                </a:solidFill>
                <a:latin typeface="標楷體" pitchFamily="65" charset="-120"/>
                <a:ea typeface="標楷體" pitchFamily="65" charset="-120"/>
              </a:rPr>
              <a:t>服務</a:t>
            </a:r>
            <a:r>
              <a:rPr lang="zh-TW" altLang="en-US" dirty="0" smtClean="0">
                <a:latin typeface="標楷體" pitchFamily="65" charset="-120"/>
                <a:ea typeface="標楷體" pitchFamily="65" charset="-120"/>
              </a:rPr>
              <a:t>」展開</a:t>
            </a:r>
            <a:r>
              <a:rPr lang="zh-TW" altLang="en-US" dirty="0">
                <a:latin typeface="標楷體" pitchFamily="65" charset="-120"/>
                <a:ea typeface="標楷體" pitchFamily="65" charset="-120"/>
              </a:rPr>
              <a:t>差異化或優質化的策略戰爭。</a:t>
            </a:r>
            <a:endParaRPr lang="en-US" altLang="zh-TW" dirty="0" smtClean="0">
              <a:latin typeface="標楷體" pitchFamily="65" charset="-120"/>
              <a:ea typeface="標楷體" pitchFamily="65" charset="-120"/>
            </a:endParaRPr>
          </a:p>
          <a:p>
            <a:pPr marL="0" indent="0">
              <a:buNone/>
            </a:pPr>
            <a:endParaRPr lang="en-US" altLang="zh-TW" dirty="0">
              <a:solidFill>
                <a:srgbClr val="0070C0"/>
              </a:solidFill>
              <a:latin typeface="標楷體" pitchFamily="65" charset="-120"/>
              <a:ea typeface="標楷體" pitchFamily="65" charset="-120"/>
            </a:endParaRPr>
          </a:p>
          <a:p>
            <a:pPr marL="0" indent="0">
              <a:buNone/>
            </a:pPr>
            <a:endParaRPr lang="en-US" altLang="zh-TW" dirty="0" smtClean="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pic>
        <p:nvPicPr>
          <p:cNvPr id="6146" name="Picture 2" descr="http://c004.wzu.edu.tw/ezcatfiles/c004/img/img/740/servic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5940152" y="3573016"/>
            <a:ext cx="2736304" cy="249643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4835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solidFill>
                  <a:srgbClr val="FF0000"/>
                </a:solidFill>
                <a:latin typeface="標楷體" pitchFamily="65" charset="-120"/>
                <a:ea typeface="標楷體" pitchFamily="65" charset="-120"/>
              </a:rPr>
              <a:t>9.2.2 </a:t>
            </a:r>
            <a:r>
              <a:rPr lang="zh-TW" altLang="en-US" b="1" dirty="0">
                <a:solidFill>
                  <a:srgbClr val="FF0000"/>
                </a:solidFill>
                <a:latin typeface="標楷體" pitchFamily="65" charset="-120"/>
                <a:ea typeface="標楷體" pitchFamily="65" charset="-120"/>
              </a:rPr>
              <a:t>忠誠</a:t>
            </a:r>
            <a:r>
              <a:rPr lang="zh-TW" altLang="en-US" b="1" dirty="0" smtClean="0">
                <a:solidFill>
                  <a:srgbClr val="FF0000"/>
                </a:solidFill>
                <a:latin typeface="標楷體" pitchFamily="65" charset="-120"/>
                <a:ea typeface="標楷體" pitchFamily="65" charset="-120"/>
              </a:rPr>
              <a:t>策略</a:t>
            </a:r>
            <a:endParaRPr lang="en-US" altLang="zh-TW" b="1" dirty="0" smtClean="0">
              <a:solidFill>
                <a:srgbClr val="FF0000"/>
              </a:solidFill>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考慮顧客的忠誠度策略時，需要將</a:t>
            </a:r>
            <a:r>
              <a:rPr lang="zh-TW" altLang="en-US" dirty="0">
                <a:solidFill>
                  <a:srgbClr val="0070C0"/>
                </a:solidFill>
                <a:latin typeface="標楷體" pitchFamily="65" charset="-120"/>
                <a:ea typeface="標楷體" pitchFamily="65" charset="-120"/>
              </a:rPr>
              <a:t>顧客價值</a:t>
            </a:r>
            <a:r>
              <a:rPr lang="zh-TW" altLang="en-US" dirty="0">
                <a:latin typeface="標楷體" pitchFamily="65" charset="-120"/>
                <a:ea typeface="標楷體" pitchFamily="65" charset="-120"/>
              </a:rPr>
              <a:t>也一併</a:t>
            </a:r>
            <a:r>
              <a:rPr lang="zh-TW" altLang="en-US" dirty="0" smtClean="0">
                <a:latin typeface="標楷體" pitchFamily="65" charset="-120"/>
                <a:ea typeface="標楷體" pitchFamily="65" charset="-120"/>
              </a:rPr>
              <a:t>納入。</a:t>
            </a:r>
            <a:endParaRPr lang="en-US" altLang="zh-TW" dirty="0" smtClean="0">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企業訂立忠誠策略主要是希望達到</a:t>
            </a:r>
            <a:r>
              <a:rPr lang="zh-TW" altLang="en-US" dirty="0">
                <a:solidFill>
                  <a:srgbClr val="0070C0"/>
                </a:solidFill>
                <a:latin typeface="標楷體" pitchFamily="65" charset="-120"/>
                <a:ea typeface="標楷體" pitchFamily="65" charset="-120"/>
              </a:rPr>
              <a:t>投入最小</a:t>
            </a:r>
            <a:r>
              <a:rPr lang="zh-TW" altLang="en-US" dirty="0">
                <a:latin typeface="標楷體" pitchFamily="65" charset="-120"/>
                <a:ea typeface="標楷體" pitchFamily="65" charset="-120"/>
              </a:rPr>
              <a:t>、</a:t>
            </a:r>
            <a:r>
              <a:rPr lang="zh-TW" altLang="en-US" dirty="0">
                <a:solidFill>
                  <a:srgbClr val="0070C0"/>
                </a:solidFill>
                <a:latin typeface="標楷體" pitchFamily="65" charset="-120"/>
                <a:ea typeface="標楷體" pitchFamily="65" charset="-120"/>
              </a:rPr>
              <a:t>獲益最大</a:t>
            </a:r>
            <a:r>
              <a:rPr lang="zh-TW" altLang="en-US" dirty="0">
                <a:latin typeface="標楷體" pitchFamily="65" charset="-120"/>
                <a:ea typeface="標楷體" pitchFamily="65" charset="-120"/>
              </a:rPr>
              <a:t>的</a:t>
            </a:r>
            <a:r>
              <a:rPr lang="zh-TW" altLang="en-US" dirty="0" smtClean="0">
                <a:latin typeface="標楷體" pitchFamily="65" charset="-120"/>
                <a:ea typeface="標楷體" pitchFamily="65" charset="-120"/>
              </a:rPr>
              <a:t>原則。</a:t>
            </a:r>
            <a:endParaRPr lang="en-US" altLang="zh-TW" dirty="0" smtClean="0">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有些是短期可以實現有些則是著眼於</a:t>
            </a:r>
            <a:r>
              <a:rPr lang="zh-TW" altLang="en-US" dirty="0" smtClean="0">
                <a:latin typeface="標楷體" pitchFamily="65" charset="-120"/>
                <a:ea typeface="標楷體" pitchFamily="65" charset="-120"/>
              </a:rPr>
              <a:t>長期。</a:t>
            </a:r>
            <a:endParaRPr lang="en-US" altLang="zh-TW" dirty="0" smtClean="0">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根據</a:t>
            </a:r>
            <a:r>
              <a:rPr lang="en-US" altLang="zh-TW" dirty="0">
                <a:latin typeface="標楷體" pitchFamily="65" charset="-120"/>
                <a:ea typeface="標楷體" pitchFamily="65" charset="-120"/>
              </a:rPr>
              <a:t>LV (Loyalty/Value) </a:t>
            </a:r>
            <a:r>
              <a:rPr lang="zh-TW" altLang="en-US" dirty="0">
                <a:latin typeface="標楷體" pitchFamily="65" charset="-120"/>
                <a:ea typeface="標楷體" pitchFamily="65" charset="-120"/>
              </a:rPr>
              <a:t>象限分類如下四種型態顧客忠誠 </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如</a:t>
            </a:r>
            <a:r>
              <a:rPr lang="zh-TW" altLang="en-US" dirty="0" smtClean="0">
                <a:latin typeface="標楷體" pitchFamily="65" charset="-120"/>
                <a:ea typeface="標楷體" pitchFamily="65" charset="-120"/>
              </a:rPr>
              <a:t>圖</a:t>
            </a:r>
            <a:r>
              <a:rPr lang="en-US" altLang="zh-TW" dirty="0" smtClean="0">
                <a:latin typeface="標楷體" pitchFamily="65" charset="-120"/>
                <a:ea typeface="標楷體" pitchFamily="65" charset="-120"/>
              </a:rPr>
              <a:t>9.5 </a:t>
            </a:r>
            <a:r>
              <a:rPr lang="en-US" altLang="zh-TW" dirty="0">
                <a:latin typeface="標楷體" pitchFamily="65" charset="-120"/>
                <a:ea typeface="標楷體" pitchFamily="65" charset="-120"/>
              </a:rPr>
              <a:t>)</a:t>
            </a:r>
          </a:p>
          <a:p>
            <a:pPr marL="0" indent="0">
              <a:buNone/>
            </a:pPr>
            <a:endParaRPr lang="zh-TW" altLang="en-US" dirty="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spTree>
    <p:extLst>
      <p:ext uri="{BB962C8B-B14F-4D97-AF65-F5344CB8AC3E}">
        <p14:creationId xmlns:p14="http://schemas.microsoft.com/office/powerpoint/2010/main" xmlns="" val="399518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43947" y="1340768"/>
            <a:ext cx="6196405" cy="4166277"/>
          </a:xfrm>
        </p:spPr>
        <p:txBody>
          <a:bodyPr>
            <a:normAutofit/>
          </a:bodyPr>
          <a:lstStyle/>
          <a:p>
            <a:pPr>
              <a:lnSpc>
                <a:spcPct val="200000"/>
              </a:lnSpc>
            </a:pPr>
            <a:r>
              <a:rPr lang="en-US" altLang="zh-TW" dirty="0"/>
              <a:t>9.1 </a:t>
            </a:r>
            <a:r>
              <a:rPr lang="zh-TW" altLang="en-US" dirty="0"/>
              <a:t>何謂顧客忠誠度</a:t>
            </a:r>
          </a:p>
          <a:p>
            <a:pPr>
              <a:lnSpc>
                <a:spcPct val="200000"/>
              </a:lnSpc>
            </a:pPr>
            <a:r>
              <a:rPr lang="en-US" altLang="zh-TW" dirty="0"/>
              <a:t>9.2 </a:t>
            </a:r>
            <a:r>
              <a:rPr lang="zh-TW" altLang="en-US" dirty="0"/>
              <a:t>顧客忠誠度維繫策略</a:t>
            </a:r>
          </a:p>
          <a:p>
            <a:pPr>
              <a:lnSpc>
                <a:spcPct val="200000"/>
              </a:lnSpc>
            </a:pPr>
            <a:r>
              <a:rPr lang="en-US" altLang="zh-TW" dirty="0"/>
              <a:t>9.3 </a:t>
            </a:r>
            <a:r>
              <a:rPr lang="zh-TW" altLang="en-US" dirty="0"/>
              <a:t>顧客忠誠計畫</a:t>
            </a:r>
          </a:p>
          <a:p>
            <a:pPr>
              <a:lnSpc>
                <a:spcPct val="200000"/>
              </a:lnSpc>
            </a:pPr>
            <a:r>
              <a:rPr lang="en-US" altLang="zh-TW" dirty="0"/>
              <a:t>9.4 </a:t>
            </a:r>
            <a:r>
              <a:rPr lang="zh-TW" altLang="en-US" dirty="0"/>
              <a:t>結 論</a:t>
            </a:r>
          </a:p>
        </p:txBody>
      </p:sp>
    </p:spTree>
    <p:extLst>
      <p:ext uri="{BB962C8B-B14F-4D97-AF65-F5344CB8AC3E}">
        <p14:creationId xmlns:p14="http://schemas.microsoft.com/office/powerpoint/2010/main" xmlns="" val="2638609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spcBef>
                <a:spcPts val="1800"/>
              </a:spcBef>
              <a:buNone/>
            </a:pPr>
            <a:r>
              <a:rPr lang="en-US" altLang="zh-TW" b="1" dirty="0">
                <a:latin typeface="標楷體" pitchFamily="65" charset="-120"/>
                <a:ea typeface="標楷體" pitchFamily="65" charset="-120"/>
              </a:rPr>
              <a:t>1. </a:t>
            </a:r>
            <a:r>
              <a:rPr lang="zh-TW" altLang="en-US" b="1" dirty="0">
                <a:latin typeface="標楷體" pitchFamily="65" charset="-120"/>
                <a:ea typeface="標楷體" pitchFamily="65" charset="-120"/>
              </a:rPr>
              <a:t>摯友型 </a:t>
            </a: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高獲利 長期高忠誠 </a:t>
            </a:r>
            <a:r>
              <a:rPr lang="en-US" altLang="zh-TW" b="1" dirty="0" smtClean="0">
                <a:solidFill>
                  <a:srgbClr val="FF0000"/>
                </a:solidFill>
                <a:latin typeface="標楷體" pitchFamily="65" charset="-120"/>
                <a:ea typeface="標楷體" pitchFamily="65" charset="-120"/>
              </a:rPr>
              <a:t>)</a:t>
            </a:r>
          </a:p>
          <a:p>
            <a:pPr>
              <a:spcBef>
                <a:spcPts val="1800"/>
              </a:spcBef>
            </a:pPr>
            <a:r>
              <a:rPr lang="zh-TW" altLang="en-US" dirty="0">
                <a:latin typeface="標楷體" pitchFamily="65" charset="-120"/>
                <a:ea typeface="標楷體" pitchFamily="65" charset="-120"/>
              </a:rPr>
              <a:t>不易</a:t>
            </a:r>
            <a:r>
              <a:rPr lang="zh-TW" altLang="en-US" dirty="0" smtClean="0">
                <a:latin typeface="標楷體" pitchFamily="65" charset="-120"/>
                <a:ea typeface="標楷體" pitchFamily="65" charset="-120"/>
              </a:rPr>
              <a:t>變心</a:t>
            </a:r>
            <a:endParaRPr lang="en-US" altLang="zh-TW" dirty="0" smtClean="0">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最重要的</a:t>
            </a:r>
            <a:r>
              <a:rPr lang="zh-TW" altLang="en-US" dirty="0" smtClean="0">
                <a:latin typeface="標楷體" pitchFamily="65" charset="-120"/>
                <a:ea typeface="標楷體" pitchFamily="65" charset="-120"/>
              </a:rPr>
              <a:t>客戶</a:t>
            </a:r>
            <a:endParaRPr lang="en-US" altLang="zh-TW" dirty="0" smtClean="0">
              <a:latin typeface="標楷體" pitchFamily="65" charset="-120"/>
              <a:ea typeface="標楷體" pitchFamily="65" charset="-120"/>
            </a:endParaRPr>
          </a:p>
          <a:p>
            <a:pPr>
              <a:spcBef>
                <a:spcPts val="1800"/>
              </a:spcBef>
            </a:pPr>
            <a:endParaRPr lang="en-US" altLang="zh-TW" dirty="0">
              <a:latin typeface="標楷體" pitchFamily="65" charset="-120"/>
              <a:ea typeface="標楷體" pitchFamily="65" charset="-120"/>
            </a:endParaRPr>
          </a:p>
          <a:p>
            <a:pPr marL="0" indent="0">
              <a:spcBef>
                <a:spcPts val="1800"/>
              </a:spcBef>
              <a:buNone/>
            </a:pPr>
            <a:r>
              <a:rPr lang="en-US" altLang="zh-TW" b="1" dirty="0">
                <a:latin typeface="標楷體" pitchFamily="65" charset="-120"/>
                <a:ea typeface="標楷體" pitchFamily="65" charset="-120"/>
              </a:rPr>
              <a:t>2. </a:t>
            </a:r>
            <a:r>
              <a:rPr lang="zh-TW" altLang="en-US" b="1" dirty="0">
                <a:latin typeface="標楷體" pitchFamily="65" charset="-120"/>
                <a:ea typeface="標楷體" pitchFamily="65" charset="-120"/>
              </a:rPr>
              <a:t>蝴蝶型 </a:t>
            </a: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高獲利 短期低忠誠 </a:t>
            </a:r>
            <a:r>
              <a:rPr lang="en-US" altLang="zh-TW" b="1" dirty="0" smtClean="0">
                <a:solidFill>
                  <a:srgbClr val="FF0000"/>
                </a:solidFill>
                <a:latin typeface="標楷體" pitchFamily="65" charset="-120"/>
                <a:ea typeface="標楷體" pitchFamily="65" charset="-120"/>
              </a:rPr>
              <a:t>)</a:t>
            </a:r>
          </a:p>
          <a:p>
            <a:pPr>
              <a:spcBef>
                <a:spcPts val="1800"/>
              </a:spcBef>
            </a:pPr>
            <a:r>
              <a:rPr lang="zh-TW" altLang="en-US" dirty="0">
                <a:latin typeface="標楷體" pitchFamily="65" charset="-120"/>
                <a:ea typeface="標楷體" pitchFamily="65" charset="-120"/>
              </a:rPr>
              <a:t>此類的忠誠策略要採取的是明瞭短暫現象的事實，針對此段期間為此客群執行強勢優惠配套專案。</a:t>
            </a:r>
            <a:endParaRPr lang="en-US" altLang="zh-TW" dirty="0">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一旦想要留住此客群而增加投資，將是</a:t>
            </a:r>
            <a:r>
              <a:rPr lang="zh-TW" altLang="en-US" dirty="0">
                <a:solidFill>
                  <a:srgbClr val="0070C0"/>
                </a:solidFill>
                <a:latin typeface="標楷體" pitchFamily="65" charset="-120"/>
                <a:ea typeface="標楷體" pitchFamily="65" charset="-120"/>
              </a:rPr>
              <a:t>徒勞無功</a:t>
            </a:r>
            <a:r>
              <a:rPr lang="zh-TW" altLang="en-US" dirty="0">
                <a:latin typeface="標楷體" pitchFamily="65" charset="-120"/>
                <a:ea typeface="標楷體" pitchFamily="65" charset="-120"/>
              </a:rPr>
              <a:t>。</a:t>
            </a: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spTree>
    <p:extLst>
      <p:ext uri="{BB962C8B-B14F-4D97-AF65-F5344CB8AC3E}">
        <p14:creationId xmlns:p14="http://schemas.microsoft.com/office/powerpoint/2010/main" xmlns="" val="2149798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lnSpcReduction="10000"/>
          </a:bodyPr>
          <a:lstStyle/>
          <a:p>
            <a:pPr marL="0" indent="0">
              <a:spcBef>
                <a:spcPts val="1800"/>
              </a:spcBef>
              <a:buNone/>
            </a:pPr>
            <a:r>
              <a:rPr lang="en-US" altLang="zh-TW" b="1" dirty="0">
                <a:latin typeface="標楷體" pitchFamily="65" charset="-120"/>
                <a:ea typeface="標楷體" pitchFamily="65" charset="-120"/>
              </a:rPr>
              <a:t>3. </a:t>
            </a:r>
            <a:r>
              <a:rPr lang="zh-TW" altLang="en-US" b="1" dirty="0">
                <a:latin typeface="標楷體" pitchFamily="65" charset="-120"/>
                <a:ea typeface="標楷體" pitchFamily="65" charset="-120"/>
              </a:rPr>
              <a:t>陌生人型 </a:t>
            </a: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低獲利 短期低忠誠 </a:t>
            </a:r>
            <a:r>
              <a:rPr lang="en-US" altLang="zh-TW" b="1" dirty="0" smtClean="0">
                <a:solidFill>
                  <a:srgbClr val="FF0000"/>
                </a:solidFill>
                <a:latin typeface="標楷體" pitchFamily="65" charset="-120"/>
                <a:ea typeface="標楷體" pitchFamily="65" charset="-120"/>
              </a:rPr>
              <a:t>)</a:t>
            </a:r>
          </a:p>
          <a:p>
            <a:pPr>
              <a:spcBef>
                <a:spcPts val="1800"/>
              </a:spcBef>
            </a:pPr>
            <a:r>
              <a:rPr lang="zh-TW" altLang="en-US" dirty="0">
                <a:latin typeface="標楷體" pitchFamily="65" charset="-120"/>
                <a:ea typeface="標楷體" pitchFamily="65" charset="-120"/>
              </a:rPr>
              <a:t>企業需要</a:t>
            </a:r>
            <a:r>
              <a:rPr lang="zh-TW" altLang="en-US" dirty="0">
                <a:solidFill>
                  <a:srgbClr val="0070C0"/>
                </a:solidFill>
                <a:latin typeface="標楷體" pitchFamily="65" charset="-120"/>
                <a:ea typeface="標楷體" pitchFamily="65" charset="-120"/>
              </a:rPr>
              <a:t>及早</a:t>
            </a:r>
            <a:r>
              <a:rPr lang="zh-TW" altLang="en-US" dirty="0" smtClean="0">
                <a:solidFill>
                  <a:srgbClr val="0070C0"/>
                </a:solidFill>
                <a:latin typeface="標楷體" pitchFamily="65" charset="-120"/>
                <a:ea typeface="標楷體" pitchFamily="65" charset="-120"/>
              </a:rPr>
              <a:t>分辨</a:t>
            </a:r>
            <a:r>
              <a:rPr lang="zh-TW" altLang="en-US" dirty="0" smtClean="0">
                <a:latin typeface="標楷體" pitchFamily="65" charset="-120"/>
                <a:ea typeface="標楷體" pitchFamily="65" charset="-120"/>
              </a:rPr>
              <a:t>出來</a:t>
            </a:r>
            <a:r>
              <a:rPr lang="zh-TW" altLang="en-US" dirty="0">
                <a:latin typeface="標楷體" pitchFamily="65" charset="-120"/>
                <a:ea typeface="標楷體" pitchFamily="65" charset="-120"/>
              </a:rPr>
              <a:t>並且淘汰或放棄此類型顧客，不能也不需要投入任何資源</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800"/>
              </a:spcBef>
            </a:pPr>
            <a:endParaRPr lang="en-US" altLang="zh-TW" dirty="0" smtClean="0">
              <a:latin typeface="標楷體" pitchFamily="65" charset="-120"/>
              <a:ea typeface="標楷體" pitchFamily="65" charset="-120"/>
            </a:endParaRPr>
          </a:p>
          <a:p>
            <a:pPr marL="0" indent="0">
              <a:spcBef>
                <a:spcPts val="1800"/>
              </a:spcBef>
              <a:buNone/>
            </a:pPr>
            <a:r>
              <a:rPr lang="en-US" altLang="zh-TW" b="1" dirty="0">
                <a:latin typeface="標楷體" pitchFamily="65" charset="-120"/>
                <a:ea typeface="標楷體" pitchFamily="65" charset="-120"/>
              </a:rPr>
              <a:t>4. </a:t>
            </a:r>
            <a:r>
              <a:rPr lang="zh-TW" altLang="en-US" b="1" dirty="0">
                <a:latin typeface="標楷體" pitchFamily="65" charset="-120"/>
                <a:ea typeface="標楷體" pitchFamily="65" charset="-120"/>
              </a:rPr>
              <a:t>神秘客型 </a:t>
            </a:r>
            <a:r>
              <a:rPr lang="en-US" altLang="zh-TW" b="1" dirty="0">
                <a:solidFill>
                  <a:srgbClr val="FF0000"/>
                </a:solidFill>
                <a:latin typeface="標楷體" pitchFamily="65" charset="-120"/>
                <a:ea typeface="標楷體" pitchFamily="65" charset="-120"/>
              </a:rPr>
              <a:t>( </a:t>
            </a:r>
            <a:r>
              <a:rPr lang="zh-TW" altLang="en-US" b="1" dirty="0">
                <a:solidFill>
                  <a:srgbClr val="FF0000"/>
                </a:solidFill>
                <a:latin typeface="標楷體" pitchFamily="65" charset="-120"/>
                <a:ea typeface="標楷體" pitchFamily="65" charset="-120"/>
              </a:rPr>
              <a:t>低獲利 長期高忠誠 </a:t>
            </a:r>
            <a:r>
              <a:rPr lang="en-US" altLang="zh-TW" b="1" dirty="0" smtClean="0">
                <a:solidFill>
                  <a:srgbClr val="FF0000"/>
                </a:solidFill>
                <a:latin typeface="標楷體" pitchFamily="65" charset="-120"/>
                <a:ea typeface="標楷體" pitchFamily="65" charset="-120"/>
              </a:rPr>
              <a:t>)</a:t>
            </a:r>
          </a:p>
          <a:p>
            <a:r>
              <a:rPr lang="zh-TW" altLang="en-US" dirty="0">
                <a:latin typeface="標楷體" pitchFamily="65" charset="-120"/>
                <a:ea typeface="標楷體" pitchFamily="65" charset="-120"/>
              </a:rPr>
              <a:t>這類客群對於企業的貢獻度低，但是卻</a:t>
            </a:r>
            <a:r>
              <a:rPr lang="zh-TW" altLang="en-US" dirty="0">
                <a:solidFill>
                  <a:srgbClr val="0070C0"/>
                </a:solidFill>
                <a:latin typeface="標楷體" pitchFamily="65" charset="-120"/>
                <a:ea typeface="標楷體" pitchFamily="65" charset="-120"/>
              </a:rPr>
              <a:t>常期的對企業展現</a:t>
            </a:r>
            <a:r>
              <a:rPr lang="zh-TW" altLang="en-US" dirty="0" smtClean="0">
                <a:solidFill>
                  <a:srgbClr val="0070C0"/>
                </a:solidFill>
                <a:latin typeface="標楷體" pitchFamily="65" charset="-120"/>
                <a:ea typeface="標楷體" pitchFamily="65" charset="-120"/>
              </a:rPr>
              <a:t>忠誠度</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原因</a:t>
            </a:r>
            <a:r>
              <a:rPr lang="zh-TW" altLang="en-US" dirty="0">
                <a:latin typeface="標楷體" pitchFamily="65" charset="-120"/>
                <a:ea typeface="標楷體" pitchFamily="65" charset="-120"/>
              </a:rPr>
              <a:t>分析有兩種方向，一為本身交易量小或需求量不大</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另一種</a:t>
            </a:r>
            <a:r>
              <a:rPr lang="zh-TW" altLang="en-US" dirty="0">
                <a:latin typeface="標楷體" pitchFamily="65" charset="-120"/>
                <a:ea typeface="標楷體" pitchFamily="65" charset="-120"/>
              </a:rPr>
              <a:t>為除了在企業往來以外也跟競爭對手進行交易或互動。</a:t>
            </a: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spTree>
    <p:extLst>
      <p:ext uri="{BB962C8B-B14F-4D97-AF65-F5344CB8AC3E}">
        <p14:creationId xmlns:p14="http://schemas.microsoft.com/office/powerpoint/2010/main" xmlns="" val="3975965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556791"/>
            <a:ext cx="5544616" cy="513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19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solidFill>
                  <a:srgbClr val="FF0000"/>
                </a:solidFill>
                <a:latin typeface="標楷體" pitchFamily="65" charset="-120"/>
                <a:ea typeface="標楷體" pitchFamily="65" charset="-120"/>
              </a:rPr>
              <a:t>9.2.3 </a:t>
            </a:r>
            <a:r>
              <a:rPr lang="zh-TW" altLang="en-US" b="1" dirty="0">
                <a:solidFill>
                  <a:srgbClr val="FF0000"/>
                </a:solidFill>
                <a:latin typeface="標楷體" pitchFamily="65" charset="-120"/>
                <a:ea typeface="標楷體" pitchFamily="65" charset="-120"/>
              </a:rPr>
              <a:t>顧客轉換</a:t>
            </a:r>
            <a:r>
              <a:rPr lang="zh-TW" altLang="en-US" b="1" dirty="0" smtClean="0">
                <a:solidFill>
                  <a:srgbClr val="FF0000"/>
                </a:solidFill>
                <a:latin typeface="標楷體" pitchFamily="65" charset="-120"/>
                <a:ea typeface="標楷體" pitchFamily="65" charset="-120"/>
              </a:rPr>
              <a:t>障礙</a:t>
            </a:r>
            <a:endParaRPr lang="en-US" altLang="zh-TW" b="1" dirty="0" smtClean="0">
              <a:solidFill>
                <a:srgbClr val="FF0000"/>
              </a:solidFill>
              <a:latin typeface="標楷體" pitchFamily="65" charset="-120"/>
              <a:ea typeface="標楷體" pitchFamily="65" charset="-120"/>
            </a:endParaRPr>
          </a:p>
          <a:p>
            <a:r>
              <a:rPr lang="zh-TW" altLang="en-US" dirty="0">
                <a:latin typeface="標楷體" pitchFamily="65" charset="-120"/>
                <a:ea typeface="標楷體" pitchFamily="65" charset="-120"/>
              </a:rPr>
              <a:t>顧客轉換障礙就是顧客一旦停止購買交易企業的產品或勞務所</a:t>
            </a:r>
            <a:r>
              <a:rPr lang="zh-TW" altLang="en-US" dirty="0" smtClean="0">
                <a:latin typeface="標楷體" pitchFamily="65" charset="-120"/>
                <a:ea typeface="標楷體" pitchFamily="65" charset="-120"/>
              </a:rPr>
              <a:t>設定</a:t>
            </a:r>
            <a:r>
              <a:rPr lang="zh-TW" altLang="en-US" dirty="0">
                <a:latin typeface="標楷體" pitchFamily="65" charset="-120"/>
                <a:ea typeface="標楷體" pitchFamily="65" charset="-120"/>
              </a:rPr>
              <a:t>之限制條件或障礙條款，致使顧客忠誠停留或造成其他競爭對手</a:t>
            </a:r>
            <a:r>
              <a:rPr lang="zh-TW" altLang="en-US" dirty="0" smtClean="0">
                <a:latin typeface="標楷體" pitchFamily="65" charset="-120"/>
                <a:ea typeface="標楷體" pitchFamily="65" charset="-120"/>
              </a:rPr>
              <a:t>無法</a:t>
            </a:r>
            <a:r>
              <a:rPr lang="zh-TW" altLang="en-US" dirty="0">
                <a:latin typeface="標楷體" pitchFamily="65" charset="-120"/>
                <a:ea typeface="標楷體" pitchFamily="65" charset="-120"/>
              </a:rPr>
              <a:t>順利開拓新客源，歸納有四種情況分別說明 </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如圖</a:t>
            </a:r>
            <a:r>
              <a:rPr lang="en-US" altLang="zh-TW" dirty="0">
                <a:latin typeface="標楷體" pitchFamily="65" charset="-120"/>
                <a:ea typeface="標楷體" pitchFamily="65" charset="-120"/>
              </a:rPr>
              <a:t>9.6 )</a:t>
            </a:r>
            <a:r>
              <a:rPr lang="zh-TW" altLang="en-US" dirty="0">
                <a:latin typeface="標楷體" pitchFamily="65" charset="-120"/>
                <a:ea typeface="標楷體" pitchFamily="65" charset="-120"/>
              </a:rPr>
              <a:t>。</a:t>
            </a:r>
            <a:endParaRPr lang="zh-TW" altLang="en-US" dirty="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pic>
        <p:nvPicPr>
          <p:cNvPr id="2355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139952" y="3825006"/>
            <a:ext cx="4608512" cy="281478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7841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43608" y="1628800"/>
            <a:ext cx="7200800" cy="4680520"/>
          </a:xfrm>
        </p:spPr>
        <p:txBody>
          <a:bodyPr>
            <a:normAutofit/>
          </a:bodyPr>
          <a:lstStyle/>
          <a:p>
            <a:pPr marL="0" indent="0">
              <a:buNone/>
            </a:pPr>
            <a:r>
              <a:rPr lang="en-US" altLang="zh-TW" b="1" dirty="0" smtClean="0">
                <a:latin typeface="標楷體" pitchFamily="65" charset="-120"/>
                <a:ea typeface="標楷體" pitchFamily="65" charset="-120"/>
              </a:rPr>
              <a:t>1. </a:t>
            </a:r>
            <a:r>
              <a:rPr lang="zh-TW" altLang="en-US" b="1" dirty="0" smtClean="0">
                <a:latin typeface="標楷體" pitchFamily="65" charset="-120"/>
                <a:ea typeface="標楷體" pitchFamily="65" charset="-120"/>
              </a:rPr>
              <a:t>服務</a:t>
            </a:r>
            <a:r>
              <a:rPr lang="zh-TW" altLang="en-US" b="1" dirty="0">
                <a:latin typeface="標楷體" pitchFamily="65" charset="-120"/>
                <a:ea typeface="標楷體" pitchFamily="65" charset="-120"/>
              </a:rPr>
              <a:t>轉換</a:t>
            </a:r>
            <a:r>
              <a:rPr lang="zh-TW" altLang="en-US" b="1" dirty="0" smtClean="0">
                <a:latin typeface="標楷體" pitchFamily="65" charset="-120"/>
                <a:ea typeface="標楷體" pitchFamily="65" charset="-120"/>
              </a:rPr>
              <a:t>障礙</a:t>
            </a:r>
            <a:endParaRPr lang="en-US" altLang="zh-TW" b="1" dirty="0" smtClean="0">
              <a:latin typeface="標楷體" pitchFamily="65" charset="-120"/>
              <a:ea typeface="標楷體" pitchFamily="65" charset="-120"/>
            </a:endParaRPr>
          </a:p>
          <a:p>
            <a:pPr marL="0" indent="0">
              <a:buNone/>
            </a:pPr>
            <a:endParaRPr lang="en-US" altLang="zh-TW" b="1" dirty="0" smtClean="0">
              <a:latin typeface="標楷體" pitchFamily="65" charset="-120"/>
              <a:ea typeface="標楷體" pitchFamily="65" charset="-120"/>
            </a:endParaRPr>
          </a:p>
          <a:p>
            <a:pPr marL="0" indent="0">
              <a:buNone/>
            </a:pPr>
            <a:r>
              <a:rPr lang="en-US" altLang="zh-TW" b="1" dirty="0">
                <a:latin typeface="標楷體" pitchFamily="65" charset="-120"/>
                <a:ea typeface="標楷體" pitchFamily="65" charset="-120"/>
              </a:rPr>
              <a:t>2. </a:t>
            </a:r>
            <a:r>
              <a:rPr lang="zh-TW" altLang="en-US" b="1" dirty="0">
                <a:latin typeface="標楷體" pitchFamily="65" charset="-120"/>
                <a:ea typeface="標楷體" pitchFamily="65" charset="-120"/>
              </a:rPr>
              <a:t>資源轉換</a:t>
            </a:r>
            <a:r>
              <a:rPr lang="zh-TW" altLang="en-US" b="1" dirty="0" smtClean="0">
                <a:latin typeface="標楷體" pitchFamily="65" charset="-120"/>
                <a:ea typeface="標楷體" pitchFamily="65" charset="-120"/>
              </a:rPr>
              <a:t>障礙</a:t>
            </a:r>
            <a:endParaRPr lang="en-US" altLang="zh-TW" b="1" dirty="0" smtClean="0">
              <a:latin typeface="標楷體" pitchFamily="65" charset="-120"/>
              <a:ea typeface="標楷體" pitchFamily="65" charset="-120"/>
            </a:endParaRPr>
          </a:p>
          <a:p>
            <a:pPr marL="0" indent="0">
              <a:buNone/>
            </a:pPr>
            <a:endParaRPr lang="en-US" altLang="zh-TW" b="1" dirty="0" smtClean="0">
              <a:latin typeface="標楷體" pitchFamily="65" charset="-120"/>
              <a:ea typeface="標楷體" pitchFamily="65" charset="-120"/>
            </a:endParaRPr>
          </a:p>
          <a:p>
            <a:pPr marL="0" indent="0">
              <a:buNone/>
            </a:pPr>
            <a:endParaRPr lang="en-US" altLang="zh-TW" b="1" dirty="0" smtClean="0">
              <a:latin typeface="標楷體" pitchFamily="65" charset="-120"/>
              <a:ea typeface="標楷體" pitchFamily="65" charset="-120"/>
            </a:endParaRPr>
          </a:p>
          <a:p>
            <a:pPr marL="0" indent="0">
              <a:buNone/>
            </a:pPr>
            <a:r>
              <a:rPr lang="en-US" altLang="zh-TW" b="1" dirty="0">
                <a:latin typeface="標楷體" pitchFamily="65" charset="-120"/>
                <a:ea typeface="標楷體" pitchFamily="65" charset="-120"/>
              </a:rPr>
              <a:t>3. </a:t>
            </a:r>
            <a:r>
              <a:rPr lang="zh-TW" altLang="en-US" b="1" dirty="0">
                <a:latin typeface="標楷體" pitchFamily="65" charset="-120"/>
                <a:ea typeface="標楷體" pitchFamily="65" charset="-120"/>
              </a:rPr>
              <a:t>經濟轉換</a:t>
            </a:r>
            <a:r>
              <a:rPr lang="zh-TW" altLang="en-US" b="1" dirty="0" smtClean="0">
                <a:latin typeface="標楷體" pitchFamily="65" charset="-120"/>
                <a:ea typeface="標楷體" pitchFamily="65" charset="-120"/>
              </a:rPr>
              <a:t>障礙</a:t>
            </a:r>
            <a:endParaRPr lang="en-US" altLang="zh-TW" b="1" dirty="0" smtClean="0">
              <a:latin typeface="標楷體" pitchFamily="65" charset="-120"/>
              <a:ea typeface="標楷體" pitchFamily="65" charset="-120"/>
            </a:endParaRPr>
          </a:p>
          <a:p>
            <a:pPr marL="0" indent="0">
              <a:buNone/>
            </a:pPr>
            <a:endParaRPr lang="en-US" altLang="zh-TW" b="1" dirty="0" smtClean="0">
              <a:latin typeface="標楷體" pitchFamily="65" charset="-120"/>
              <a:ea typeface="標楷體" pitchFamily="65" charset="-120"/>
            </a:endParaRPr>
          </a:p>
          <a:p>
            <a:pPr marL="0" indent="0">
              <a:buNone/>
            </a:pPr>
            <a:r>
              <a:rPr lang="en-US" altLang="zh-TW" b="1" dirty="0">
                <a:latin typeface="標楷體" pitchFamily="65" charset="-120"/>
                <a:ea typeface="標楷體" pitchFamily="65" charset="-120"/>
              </a:rPr>
              <a:t>4. </a:t>
            </a:r>
            <a:r>
              <a:rPr lang="zh-TW" altLang="en-US" b="1" dirty="0">
                <a:latin typeface="標楷體" pitchFamily="65" charset="-120"/>
                <a:ea typeface="標楷體" pitchFamily="65" charset="-120"/>
              </a:rPr>
              <a:t>契約轉換障礙</a:t>
            </a:r>
            <a:endParaRPr lang="zh-TW" altLang="en-US" b="1" dirty="0">
              <a:solidFill>
                <a:srgbClr val="0070C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sp>
        <p:nvSpPr>
          <p:cNvPr id="4" name="矩形 3"/>
          <p:cNvSpPr/>
          <p:nvPr/>
        </p:nvSpPr>
        <p:spPr>
          <a:xfrm>
            <a:off x="3563888" y="1588764"/>
            <a:ext cx="1800200" cy="531077"/>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a:t>獨佔型</a:t>
            </a:r>
          </a:p>
        </p:txBody>
      </p:sp>
      <p:sp>
        <p:nvSpPr>
          <p:cNvPr id="6" name="矩形 5"/>
          <p:cNvSpPr/>
          <p:nvPr/>
        </p:nvSpPr>
        <p:spPr>
          <a:xfrm>
            <a:off x="3563888" y="2599168"/>
            <a:ext cx="4824536" cy="685526"/>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a:t>先購買基礎服務項目才能加購加值</a:t>
            </a:r>
            <a:r>
              <a:rPr lang="zh-TW" altLang="en-US" sz="2000" b="1" dirty="0" smtClean="0"/>
              <a:t>服務。 </a:t>
            </a:r>
            <a:r>
              <a:rPr lang="en-US" altLang="zh-TW" sz="2000" b="1" dirty="0" smtClean="0"/>
              <a:t>EX:</a:t>
            </a:r>
            <a:r>
              <a:rPr lang="zh-TW" altLang="en-US" sz="2000" b="1" dirty="0" smtClean="0"/>
              <a:t> 電玩積分</a:t>
            </a:r>
            <a:endParaRPr lang="zh-TW" altLang="en-US" sz="2000" b="1" dirty="0"/>
          </a:p>
        </p:txBody>
      </p:sp>
      <p:sp>
        <p:nvSpPr>
          <p:cNvPr id="7" name="矩形 6"/>
          <p:cNvSpPr/>
          <p:nvPr/>
        </p:nvSpPr>
        <p:spPr>
          <a:xfrm>
            <a:off x="3563888" y="3834027"/>
            <a:ext cx="1800200" cy="531077"/>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smtClean="0"/>
              <a:t>健身房年費</a:t>
            </a:r>
            <a:endParaRPr lang="zh-TW" altLang="en-US" sz="2000" b="1" dirty="0"/>
          </a:p>
        </p:txBody>
      </p:sp>
      <p:sp>
        <p:nvSpPr>
          <p:cNvPr id="8" name="矩形 7"/>
          <p:cNvSpPr/>
          <p:nvPr/>
        </p:nvSpPr>
        <p:spPr>
          <a:xfrm>
            <a:off x="3563888" y="4748189"/>
            <a:ext cx="3429448" cy="531077"/>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a:t>電信合約 </a:t>
            </a:r>
            <a:r>
              <a:rPr lang="en-US" altLang="zh-TW" sz="2000" b="1" dirty="0"/>
              <a:t>(</a:t>
            </a:r>
            <a:r>
              <a:rPr lang="zh-TW" altLang="en-US" sz="2000" b="1" dirty="0"/>
              <a:t>違約條款賠償</a:t>
            </a:r>
            <a:r>
              <a:rPr lang="en-US" altLang="zh-TW" sz="2000" b="1" dirty="0"/>
              <a:t>)</a:t>
            </a:r>
            <a:endParaRPr lang="zh-TW" altLang="en-US" sz="2000" b="1" dirty="0"/>
          </a:p>
        </p:txBody>
      </p:sp>
    </p:spTree>
    <p:extLst>
      <p:ext uri="{BB962C8B-B14F-4D97-AF65-F5344CB8AC3E}">
        <p14:creationId xmlns:p14="http://schemas.microsoft.com/office/powerpoint/2010/main" xmlns="" val="36302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9.2 </a:t>
            </a:r>
            <a:r>
              <a:rPr lang="zh-TW" altLang="en-US" b="1" dirty="0">
                <a:solidFill>
                  <a:schemeClr val="bg1"/>
                </a:solidFill>
                <a:latin typeface="標楷體" pitchFamily="65" charset="-120"/>
                <a:ea typeface="標楷體" pitchFamily="65" charset="-120"/>
              </a:rPr>
              <a:t>顧客忠誠度維繫策略</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7629" y="1464518"/>
            <a:ext cx="6000750" cy="527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622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a:spcBef>
                <a:spcPts val="1800"/>
              </a:spcBef>
            </a:pPr>
            <a:r>
              <a:rPr lang="zh-TW" altLang="en-US" dirty="0">
                <a:latin typeface="標楷體" pitchFamily="65" charset="-120"/>
                <a:ea typeface="標楷體" pitchFamily="65" charset="-120"/>
              </a:rPr>
              <a:t>顧客忠誠計畫 </a:t>
            </a:r>
            <a:r>
              <a:rPr lang="en-US" altLang="zh-TW" dirty="0">
                <a:latin typeface="標楷體" pitchFamily="65" charset="-120"/>
                <a:ea typeface="標楷體" pitchFamily="65" charset="-120"/>
              </a:rPr>
              <a:t>(customer royalty plan, CRP)</a:t>
            </a:r>
            <a:r>
              <a:rPr lang="zh-TW" altLang="en-US" dirty="0">
                <a:latin typeface="標楷體" pitchFamily="65" charset="-120"/>
                <a:ea typeface="標楷體" pitchFamily="65" charset="-120"/>
              </a:rPr>
              <a:t>，係指企業或廠商</a:t>
            </a:r>
            <a:r>
              <a:rPr lang="zh-TW" altLang="en-US" dirty="0" smtClean="0">
                <a:latin typeface="標楷體" pitchFamily="65" charset="-120"/>
                <a:ea typeface="標楷體" pitchFamily="65" charset="-120"/>
              </a:rPr>
              <a:t>對於消費者</a:t>
            </a:r>
            <a:r>
              <a:rPr lang="zh-TW" altLang="en-US" dirty="0">
                <a:latin typeface="標楷體" pitchFamily="65" charset="-120"/>
                <a:ea typeface="標楷體" pitchFamily="65" charset="-120"/>
              </a:rPr>
              <a:t>或顧客提供有計畫的系列優惠配套方案，或加值服務等等</a:t>
            </a:r>
            <a:r>
              <a:rPr lang="zh-TW" altLang="en-US" dirty="0" smtClean="0">
                <a:latin typeface="標楷體" pitchFamily="65" charset="-120"/>
                <a:ea typeface="標楷體" pitchFamily="65" charset="-120"/>
              </a:rPr>
              <a:t>其他獎勵</a:t>
            </a:r>
            <a:r>
              <a:rPr lang="zh-TW" altLang="en-US" dirty="0">
                <a:latin typeface="標楷體" pitchFamily="65" charset="-120"/>
                <a:ea typeface="標楷體" pitchFamily="65" charset="-120"/>
              </a:rPr>
              <a:t>方案，達到忠誠顧客目的並且提升消費、掌握核心顧客</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利用</a:t>
            </a:r>
            <a:r>
              <a:rPr lang="zh-TW" altLang="en-US" dirty="0" smtClean="0">
                <a:latin typeface="標楷體" pitchFamily="65" charset="-120"/>
                <a:ea typeface="標楷體" pitchFamily="65" charset="-120"/>
              </a:rPr>
              <a:t>忠誠計畫</a:t>
            </a:r>
            <a:r>
              <a:rPr lang="zh-TW" altLang="en-US" dirty="0">
                <a:latin typeface="標楷體" pitchFamily="65" charset="-120"/>
                <a:ea typeface="標楷體" pitchFamily="65" charset="-120"/>
              </a:rPr>
              <a:t>製造轉換障礙，基本原理就是增加轉換成本、及顧客的</a:t>
            </a:r>
            <a:r>
              <a:rPr lang="zh-TW" altLang="en-US" dirty="0">
                <a:solidFill>
                  <a:srgbClr val="0070C0"/>
                </a:solidFill>
                <a:latin typeface="標楷體" pitchFamily="65" charset="-120"/>
                <a:ea typeface="標楷體" pitchFamily="65" charset="-120"/>
              </a:rPr>
              <a:t>轉換</a:t>
            </a:r>
            <a:r>
              <a:rPr lang="zh-TW" altLang="en-US" dirty="0" smtClean="0">
                <a:solidFill>
                  <a:srgbClr val="0070C0"/>
                </a:solidFill>
                <a:latin typeface="標楷體" pitchFamily="65" charset="-120"/>
                <a:ea typeface="標楷體" pitchFamily="65" charset="-120"/>
              </a:rPr>
              <a:t>難度</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800"/>
              </a:spcBef>
            </a:pPr>
            <a:r>
              <a:rPr lang="zh-TW" altLang="en-US" dirty="0">
                <a:latin typeface="標楷體" pitchFamily="65" charset="-120"/>
                <a:ea typeface="標楷體" pitchFamily="65" charset="-120"/>
              </a:rPr>
              <a:t>顧客忠誠計畫是激勵顧客持續的</a:t>
            </a:r>
            <a:r>
              <a:rPr lang="zh-TW" altLang="en-US" dirty="0">
                <a:solidFill>
                  <a:srgbClr val="FF0000"/>
                </a:solidFill>
                <a:latin typeface="標楷體" pitchFamily="65" charset="-120"/>
                <a:ea typeface="標楷體" pitchFamily="65" charset="-120"/>
              </a:rPr>
              <a:t>回流</a:t>
            </a:r>
            <a:r>
              <a:rPr lang="zh-TW" altLang="en-US" dirty="0">
                <a:latin typeface="標楷體" pitchFamily="65" charset="-120"/>
                <a:ea typeface="標楷體" pitchFamily="65" charset="-120"/>
              </a:rPr>
              <a:t>的必要</a:t>
            </a:r>
            <a:r>
              <a:rPr lang="zh-TW" altLang="en-US" dirty="0" smtClean="0">
                <a:latin typeface="標楷體" pitchFamily="65" charset="-120"/>
                <a:ea typeface="標楷體" pitchFamily="65" charset="-120"/>
              </a:rPr>
              <a:t>措施</a:t>
            </a:r>
            <a:r>
              <a:rPr lang="zh-TW" altLang="en-US" dirty="0">
                <a:latin typeface="標楷體" pitchFamily="65" charset="-120"/>
                <a:ea typeface="標楷體" pitchFamily="65" charset="-120"/>
              </a:rPr>
              <a:t>。</a:t>
            </a:r>
          </a:p>
        </p:txBody>
      </p:sp>
      <p:pic>
        <p:nvPicPr>
          <p:cNvPr id="27652" name="Picture 4" descr="http://image.slidesharecdn.com/20150421-150510140843-lva1-app6892/95/20150421-1-638.jpg?cb=143126718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4108" y="4725144"/>
            <a:ext cx="3456384" cy="194489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3708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solidFill>
                  <a:srgbClr val="FF0000"/>
                </a:solidFill>
                <a:latin typeface="標楷體" pitchFamily="65" charset="-120"/>
                <a:ea typeface="標楷體" pitchFamily="65" charset="-120"/>
              </a:rPr>
              <a:t>9.3.1 </a:t>
            </a:r>
            <a:r>
              <a:rPr lang="zh-TW" altLang="en-US" b="1" dirty="0">
                <a:solidFill>
                  <a:srgbClr val="FF0000"/>
                </a:solidFill>
                <a:latin typeface="標楷體" pitchFamily="65" charset="-120"/>
                <a:ea typeface="標楷體" pitchFamily="65" charset="-120"/>
              </a:rPr>
              <a:t>顧客忠誠計畫的</a:t>
            </a:r>
            <a:r>
              <a:rPr lang="zh-TW" altLang="en-US" b="1" dirty="0" smtClean="0">
                <a:solidFill>
                  <a:srgbClr val="FF0000"/>
                </a:solidFill>
                <a:latin typeface="標楷體" pitchFamily="65" charset="-120"/>
                <a:ea typeface="標楷體" pitchFamily="65" charset="-120"/>
              </a:rPr>
              <a:t>模式</a:t>
            </a:r>
            <a:endParaRPr lang="en-US" altLang="zh-TW" b="1" dirty="0" smtClean="0">
              <a:solidFill>
                <a:srgbClr val="FF0000"/>
              </a:solidFill>
              <a:latin typeface="標楷體" pitchFamily="65" charset="-120"/>
              <a:ea typeface="標楷體" pitchFamily="65" charset="-120"/>
            </a:endParaRPr>
          </a:p>
          <a:p>
            <a:r>
              <a:rPr lang="zh-TW" altLang="en-US" dirty="0">
                <a:latin typeface="標楷體" pitchFamily="65" charset="-120"/>
                <a:ea typeface="標楷體" pitchFamily="65" charset="-120"/>
              </a:rPr>
              <a:t>企業可以明確的知道，</a:t>
            </a:r>
            <a:r>
              <a:rPr lang="zh-TW" altLang="en-US" dirty="0" smtClean="0">
                <a:latin typeface="標楷體" pitchFamily="65" charset="-120"/>
                <a:ea typeface="標楷體" pitchFamily="65" charset="-120"/>
              </a:rPr>
              <a:t>建立顧客</a:t>
            </a:r>
            <a:r>
              <a:rPr lang="zh-TW" altLang="en-US" dirty="0">
                <a:latin typeface="標楷體" pitchFamily="65" charset="-120"/>
                <a:ea typeface="標楷體" pitchFamily="65" charset="-120"/>
              </a:rPr>
              <a:t>忠誠計畫是要</a:t>
            </a:r>
            <a:r>
              <a:rPr lang="zh-TW" altLang="en-US" dirty="0">
                <a:solidFill>
                  <a:srgbClr val="0070C0"/>
                </a:solidFill>
                <a:latin typeface="標楷體" pitchFamily="65" charset="-120"/>
                <a:ea typeface="標楷體" pitchFamily="65" charset="-120"/>
              </a:rPr>
              <a:t>增加顧客份額即皮夾的分配</a:t>
            </a:r>
            <a:r>
              <a:rPr lang="zh-TW" altLang="en-US" dirty="0">
                <a:latin typeface="標楷體" pitchFamily="65" charset="-120"/>
                <a:ea typeface="標楷體" pitchFamily="65" charset="-120"/>
              </a:rPr>
              <a:t>，讓顧客的貢獻度與</a:t>
            </a:r>
            <a:r>
              <a:rPr lang="zh-TW" altLang="en-US" dirty="0" smtClean="0">
                <a:latin typeface="標楷體" pitchFamily="65" charset="-120"/>
                <a:ea typeface="標楷體" pitchFamily="65" charset="-120"/>
              </a:rPr>
              <a:t>長期</a:t>
            </a:r>
            <a:r>
              <a:rPr lang="zh-TW" altLang="en-US" dirty="0">
                <a:latin typeface="標楷體" pitchFamily="65" charset="-120"/>
                <a:ea typeface="標楷體" pitchFamily="65" charset="-120"/>
              </a:rPr>
              <a:t>的收入穩定</a:t>
            </a:r>
            <a:r>
              <a:rPr lang="zh-TW" altLang="en-US" dirty="0" smtClean="0">
                <a:latin typeface="標楷體" pitchFamily="65" charset="-120"/>
                <a:ea typeface="標楷體" pitchFamily="65" charset="-120"/>
              </a:rPr>
              <a:t>增加</a:t>
            </a:r>
            <a:endParaRPr lang="en-US" altLang="zh-TW"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不過要考量的是</a:t>
            </a:r>
            <a:r>
              <a:rPr lang="zh-TW" altLang="en-US" dirty="0">
                <a:solidFill>
                  <a:srgbClr val="0070C0"/>
                </a:solidFill>
                <a:latin typeface="標楷體" pitchFamily="65" charset="-120"/>
                <a:ea typeface="標楷體" pitchFamily="65" charset="-120"/>
              </a:rPr>
              <a:t>企業資源的</a:t>
            </a:r>
            <a:r>
              <a:rPr lang="zh-TW" altLang="en-US" dirty="0" smtClean="0">
                <a:solidFill>
                  <a:srgbClr val="0070C0"/>
                </a:solidFill>
                <a:latin typeface="標楷體" pitchFamily="65" charset="-120"/>
                <a:ea typeface="標楷體" pitchFamily="65" charset="-120"/>
              </a:rPr>
              <a:t>有限</a:t>
            </a:r>
            <a:r>
              <a:rPr lang="zh-TW" altLang="en-US" dirty="0">
                <a:solidFill>
                  <a:srgbClr val="0070C0"/>
                </a:solidFill>
                <a:latin typeface="標楷體" pitchFamily="65" charset="-120"/>
                <a:ea typeface="標楷體" pitchFamily="65" charset="-120"/>
              </a:rPr>
              <a:t>條件</a:t>
            </a:r>
            <a:r>
              <a:rPr lang="zh-TW" altLang="en-US" dirty="0">
                <a:latin typeface="標楷體" pitchFamily="65" charset="-120"/>
                <a:ea typeface="標楷體" pitchFamily="65" charset="-120"/>
              </a:rPr>
              <a:t>，資源投入及管理幅度要能夠相應的配合，才不至於發生</a:t>
            </a:r>
            <a:r>
              <a:rPr lang="zh-TW" altLang="en-US" dirty="0" smtClean="0">
                <a:latin typeface="標楷體" pitchFamily="65" charset="-120"/>
                <a:ea typeface="標楷體" pitchFamily="65" charset="-120"/>
              </a:rPr>
              <a:t>不能到</a:t>
            </a:r>
            <a:r>
              <a:rPr lang="zh-TW" altLang="en-US" dirty="0">
                <a:latin typeface="標楷體" pitchFamily="65" charset="-120"/>
                <a:ea typeface="標楷體" pitchFamily="65" charset="-120"/>
              </a:rPr>
              <a:t>位的窘境</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b="1" dirty="0">
              <a:solidFill>
                <a:srgbClr val="FF0000"/>
              </a:solidFill>
              <a:latin typeface="標楷體" pitchFamily="65" charset="-120"/>
              <a:ea typeface="標楷體" pitchFamily="65" charset="-120"/>
            </a:endParaRPr>
          </a:p>
          <a:p>
            <a:r>
              <a:rPr lang="zh-TW" altLang="en-US" dirty="0">
                <a:latin typeface="標楷體" pitchFamily="65" charset="-120"/>
                <a:ea typeface="標楷體" pitchFamily="65" charset="-120"/>
              </a:rPr>
              <a:t>顧客忠誠的模式較典型的有以下四種型態 </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如圖</a:t>
            </a:r>
            <a:r>
              <a:rPr lang="en-US" altLang="zh-TW" dirty="0">
                <a:latin typeface="標楷體" pitchFamily="65" charset="-120"/>
                <a:ea typeface="標楷體" pitchFamily="65" charset="-120"/>
              </a:rPr>
              <a:t>9.7 )</a:t>
            </a:r>
            <a:r>
              <a:rPr lang="zh-TW" altLang="en-US" dirty="0">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xmlns="" val="2839004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8422" y="1599577"/>
            <a:ext cx="7151171" cy="4886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8318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latin typeface="標楷體" pitchFamily="65" charset="-120"/>
                <a:ea typeface="標楷體" pitchFamily="65" charset="-120"/>
              </a:rPr>
              <a:t>1. </a:t>
            </a:r>
            <a:r>
              <a:rPr lang="zh-TW" altLang="en-US" b="1" dirty="0">
                <a:latin typeface="標楷體" pitchFamily="65" charset="-120"/>
                <a:ea typeface="標楷體" pitchFamily="65" charset="-120"/>
              </a:rPr>
              <a:t>合作聯盟模式</a:t>
            </a:r>
          </a:p>
          <a:p>
            <a:r>
              <a:rPr lang="zh-TW" altLang="en-US" dirty="0">
                <a:latin typeface="標楷體" pitchFamily="65" charset="-120"/>
                <a:ea typeface="標楷體" pitchFamily="65" charset="-120"/>
              </a:rPr>
              <a:t>合作聯盟積分，是指眾多不同的合作夥伴同用一個積分系統，</a:t>
            </a:r>
            <a:r>
              <a:rPr lang="zh-TW" altLang="en-US" dirty="0" smtClean="0">
                <a:latin typeface="標楷體" pitchFamily="65" charset="-120"/>
                <a:ea typeface="標楷體" pitchFamily="65" charset="-120"/>
              </a:rPr>
              <a:t>創建</a:t>
            </a:r>
            <a:r>
              <a:rPr lang="zh-TW" altLang="en-US" dirty="0">
                <a:latin typeface="標楷體" pitchFamily="65" charset="-120"/>
                <a:ea typeface="標楷體" pitchFamily="65" charset="-120"/>
              </a:rPr>
              <a:t>一個</a:t>
            </a:r>
            <a:r>
              <a:rPr lang="zh-TW" altLang="en-US" dirty="0">
                <a:solidFill>
                  <a:srgbClr val="0070C0"/>
                </a:solidFill>
                <a:latin typeface="標楷體" pitchFamily="65" charset="-120"/>
                <a:ea typeface="標楷體" pitchFamily="65" charset="-120"/>
              </a:rPr>
              <a:t>封閉式的策略平</a:t>
            </a:r>
            <a:r>
              <a:rPr lang="zh-TW" altLang="en-US" dirty="0">
                <a:latin typeface="標楷體" pitchFamily="65" charset="-120"/>
                <a:ea typeface="標楷體" pitchFamily="65" charset="-120"/>
              </a:rPr>
              <a:t>台，只要加入這樣的忠誠計畫，如此</a:t>
            </a:r>
            <a:r>
              <a:rPr lang="zh-TW" altLang="en-US" dirty="0" smtClean="0">
                <a:latin typeface="標楷體" pitchFamily="65" charset="-120"/>
                <a:ea typeface="標楷體" pitchFamily="65" charset="-120"/>
              </a:rPr>
              <a:t>顧客可</a:t>
            </a:r>
            <a:r>
              <a:rPr lang="zh-TW" altLang="en-US" dirty="0">
                <a:latin typeface="標楷體" pitchFamily="65" charset="-120"/>
                <a:ea typeface="標楷體" pitchFamily="65" charset="-120"/>
              </a:rPr>
              <a:t>憑一張積分卡就能在</a:t>
            </a:r>
            <a:r>
              <a:rPr lang="zh-TW" altLang="en-US" dirty="0">
                <a:solidFill>
                  <a:srgbClr val="FF0000"/>
                </a:solidFill>
                <a:latin typeface="標楷體" pitchFamily="65" charset="-120"/>
                <a:ea typeface="標楷體" pitchFamily="65" charset="-120"/>
              </a:rPr>
              <a:t>不同商家累計積分</a:t>
            </a:r>
            <a:r>
              <a:rPr lang="zh-TW" altLang="en-US" dirty="0">
                <a:latin typeface="標楷體" pitchFamily="65" charset="-120"/>
                <a:ea typeface="標楷體" pitchFamily="65" charset="-120"/>
              </a:rPr>
              <a:t>，快速獲得在聯盟內</a:t>
            </a:r>
            <a:r>
              <a:rPr lang="zh-TW" altLang="en-US" dirty="0" smtClean="0">
                <a:latin typeface="標楷體" pitchFamily="65" charset="-120"/>
                <a:ea typeface="標楷體" pitchFamily="65" charset="-120"/>
              </a:rPr>
              <a:t>的各個</a:t>
            </a:r>
            <a:r>
              <a:rPr lang="zh-TW" altLang="en-US" dirty="0">
                <a:latin typeface="標楷體" pitchFamily="65" charset="-120"/>
                <a:ea typeface="標楷體" pitchFamily="65" charset="-120"/>
              </a:rPr>
              <a:t>會員所提出的各項服務獎勵回饋</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例如航空公司加入的星空聯盟</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xmlns="" val="1511145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2276872"/>
            <a:ext cx="7416824" cy="3888432"/>
          </a:xfrm>
        </p:spPr>
        <p:txBody>
          <a:bodyPr>
            <a:normAutofit/>
          </a:bodyPr>
          <a:lstStyle/>
          <a:p>
            <a:pPr marL="0" indent="0">
              <a:lnSpc>
                <a:spcPts val="3400"/>
              </a:lnSpc>
              <a:buNone/>
            </a:pPr>
            <a:r>
              <a:rPr lang="zh-TW" altLang="en-US" b="1" dirty="0">
                <a:solidFill>
                  <a:srgbClr val="FF3300"/>
                </a:solidFill>
                <a:latin typeface="標楷體" pitchFamily="65" charset="-120"/>
                <a:ea typeface="標楷體" pitchFamily="65" charset="-120"/>
              </a:rPr>
              <a:t>問題討論</a:t>
            </a:r>
            <a:r>
              <a:rPr lang="zh-TW" altLang="en-US" b="1" dirty="0" smtClean="0">
                <a:solidFill>
                  <a:srgbClr val="FF3300"/>
                </a:solidFill>
                <a:latin typeface="標楷體" pitchFamily="65" charset="-120"/>
                <a:ea typeface="標楷體" pitchFamily="65" charset="-120"/>
              </a:rPr>
              <a:t>：</a:t>
            </a:r>
            <a:endParaRPr lang="en-US" altLang="zh-TW" b="1" dirty="0" smtClean="0">
              <a:solidFill>
                <a:srgbClr val="FF3300"/>
              </a:solidFill>
              <a:latin typeface="標楷體" pitchFamily="65" charset="-120"/>
              <a:ea typeface="標楷體" pitchFamily="65" charset="-120"/>
            </a:endParaRPr>
          </a:p>
          <a:p>
            <a:pPr marL="0" indent="0">
              <a:lnSpc>
                <a:spcPts val="3400"/>
              </a:lnSpc>
              <a:buNone/>
            </a:pPr>
            <a:r>
              <a:rPr lang="zh-TW" altLang="en-US" b="1" dirty="0">
                <a:latin typeface="標楷體" pitchFamily="65" charset="-120"/>
                <a:ea typeface="標楷體" pitchFamily="65" charset="-120"/>
              </a:rPr>
              <a:t>就案例分兩個層面來看，一為好市多的會員卡</a:t>
            </a:r>
            <a:r>
              <a:rPr lang="zh-TW" altLang="en-US" b="1" dirty="0" smtClean="0">
                <a:latin typeface="標楷體" pitchFamily="65" charset="-120"/>
                <a:ea typeface="標楷體" pitchFamily="65" charset="-120"/>
              </a:rPr>
              <a:t>制度</a:t>
            </a:r>
            <a:r>
              <a:rPr lang="zh-TW" altLang="en-US" b="1" dirty="0">
                <a:latin typeface="標楷體" pitchFamily="65" charset="-120"/>
                <a:ea typeface="標楷體" pitchFamily="65" charset="-120"/>
              </a:rPr>
              <a:t>是顧客忠誠計畫模式的哪一種型態表現？此企業所展現</a:t>
            </a:r>
            <a:r>
              <a:rPr lang="zh-TW" altLang="en-US" b="1" dirty="0" smtClean="0">
                <a:latin typeface="標楷體" pitchFamily="65" charset="-120"/>
                <a:ea typeface="標楷體" pitchFamily="65" charset="-120"/>
              </a:rPr>
              <a:t>出來</a:t>
            </a:r>
            <a:r>
              <a:rPr lang="zh-TW" altLang="en-US" b="1" dirty="0">
                <a:latin typeface="標楷體" pitchFamily="65" charset="-120"/>
                <a:ea typeface="標楷體" pitchFamily="65" charset="-120"/>
              </a:rPr>
              <a:t>的顧客忠誠策略為何？另一方面為什麼各家銀行都想要</a:t>
            </a:r>
            <a:r>
              <a:rPr lang="zh-TW" altLang="en-US" b="1" dirty="0" smtClean="0">
                <a:latin typeface="標楷體" pitchFamily="65" charset="-120"/>
                <a:ea typeface="標楷體" pitchFamily="65" charset="-120"/>
              </a:rPr>
              <a:t>獲得</a:t>
            </a:r>
            <a:r>
              <a:rPr lang="zh-TW" altLang="en-US" b="1" dirty="0">
                <a:latin typeface="標楷體" pitchFamily="65" charset="-120"/>
                <a:ea typeface="標楷體" pitchFamily="65" charset="-120"/>
              </a:rPr>
              <a:t>好市多的聯名卡發卡權？有什麼利益或顧客忠誠的效果</a:t>
            </a:r>
            <a:r>
              <a:rPr lang="zh-TW" altLang="en-US" b="1" dirty="0" smtClean="0">
                <a:latin typeface="標楷體" pitchFamily="65" charset="-120"/>
                <a:ea typeface="標楷體" pitchFamily="65" charset="-120"/>
              </a:rPr>
              <a:t>存在</a:t>
            </a:r>
            <a:r>
              <a:rPr lang="zh-TW" altLang="en-US" b="1" dirty="0">
                <a:latin typeface="標楷體" pitchFamily="65" charset="-120"/>
                <a:ea typeface="標楷體" pitchFamily="65" charset="-120"/>
              </a:rPr>
              <a:t>嗎？</a:t>
            </a:r>
            <a:endParaRPr lang="zh-TW" altLang="en-US" dirty="0">
              <a:latin typeface="標楷體" pitchFamily="65" charset="-120"/>
              <a:ea typeface="標楷體" pitchFamily="65" charset="-120"/>
            </a:endParaRPr>
          </a:p>
        </p:txBody>
      </p:sp>
      <p:sp>
        <p:nvSpPr>
          <p:cNvPr id="5" name="標題 2"/>
          <p:cNvSpPr txBox="1">
            <a:spLocks/>
          </p:cNvSpPr>
          <p:nvPr/>
        </p:nvSpPr>
        <p:spPr>
          <a:xfrm>
            <a:off x="1043608" y="692522"/>
            <a:ext cx="7085400" cy="115230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zh-TW" altLang="en-US" dirty="0">
                <a:latin typeface="標楷體" pitchFamily="65" charset="-120"/>
                <a:ea typeface="標楷體" pitchFamily="65" charset="-120"/>
              </a:rPr>
              <a:t>中國信託與</a:t>
            </a:r>
            <a:r>
              <a:rPr lang="en-US" altLang="zh-TW" dirty="0">
                <a:latin typeface="標楷體" pitchFamily="65" charset="-120"/>
                <a:ea typeface="標楷體" pitchFamily="65" charset="-120"/>
              </a:rPr>
              <a:t>COSTCO </a:t>
            </a:r>
            <a:r>
              <a:rPr lang="zh-TW" altLang="en-US" dirty="0">
                <a:latin typeface="標楷體" pitchFamily="65" charset="-120"/>
                <a:ea typeface="標楷體" pitchFamily="65" charset="-120"/>
              </a:rPr>
              <a:t>的聯名卡走入歷史</a:t>
            </a:r>
          </a:p>
          <a:p>
            <a:r>
              <a:rPr lang="zh-TW" altLang="en-US" dirty="0">
                <a:latin typeface="標楷體" pitchFamily="65" charset="-120"/>
                <a:ea typeface="標楷體" pitchFamily="65" charset="-120"/>
              </a:rPr>
              <a:t>好市多</a:t>
            </a:r>
            <a:r>
              <a:rPr lang="en-US" altLang="zh-TW" dirty="0">
                <a:latin typeface="標楷體" pitchFamily="65" charset="-120"/>
                <a:ea typeface="標楷體" pitchFamily="65" charset="-120"/>
              </a:rPr>
              <a:t>90 </a:t>
            </a:r>
            <a:r>
              <a:rPr lang="zh-TW" altLang="en-US" dirty="0">
                <a:latin typeface="標楷體" pitchFamily="65" charset="-120"/>
                <a:ea typeface="標楷體" pitchFamily="65" charset="-120"/>
              </a:rPr>
              <a:t>萬聯名卡 爆換卡潮</a:t>
            </a:r>
            <a:endParaRPr lang="zh-TW" altLang="en-US" b="1" dirty="0">
              <a:solidFill>
                <a:schemeClr val="bg1"/>
              </a:solidFill>
              <a:latin typeface="標楷體" pitchFamily="65" charset="-120"/>
              <a:ea typeface="標楷體" pitchFamily="65" charset="-120"/>
            </a:endParaRPr>
          </a:p>
        </p:txBody>
      </p:sp>
      <p:pic>
        <p:nvPicPr>
          <p:cNvPr id="3" name="Picture 2" descr="Costco Wholesale.sv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776" y="5235659"/>
            <a:ext cx="2381250" cy="8572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mages.1111.com.tw/oad/978207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5436096" y="5170858"/>
            <a:ext cx="2475186" cy="993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3740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latin typeface="標楷體" pitchFamily="65" charset="-120"/>
                <a:ea typeface="標楷體" pitchFamily="65" charset="-120"/>
              </a:rPr>
              <a:t>2. </a:t>
            </a:r>
            <a:r>
              <a:rPr lang="zh-TW" altLang="en-US" b="1" dirty="0">
                <a:latin typeface="標楷體" pitchFamily="65" charset="-120"/>
                <a:ea typeface="標楷體" pitchFamily="65" charset="-120"/>
              </a:rPr>
              <a:t>認同卡與聯名卡</a:t>
            </a:r>
          </a:p>
          <a:p>
            <a:r>
              <a:rPr lang="zh-TW" altLang="en-US" dirty="0">
                <a:latin typeface="標楷體" pitchFamily="65" charset="-120"/>
                <a:ea typeface="標楷體" pitchFamily="65" charset="-120"/>
              </a:rPr>
              <a:t>認同卡就是非營利組織，而聯名卡是營利性組織，這兩種是</a:t>
            </a:r>
            <a:r>
              <a:rPr lang="zh-TW" altLang="en-US" dirty="0" smtClean="0">
                <a:latin typeface="標楷體" pitchFamily="65" charset="-120"/>
                <a:ea typeface="標楷體" pitchFamily="65" charset="-120"/>
              </a:rPr>
              <a:t>不同營業</a:t>
            </a:r>
            <a:r>
              <a:rPr lang="zh-TW" altLang="en-US" dirty="0">
                <a:latin typeface="標楷體" pitchFamily="65" charset="-120"/>
                <a:ea typeface="標楷體" pitchFamily="65" charset="-120"/>
              </a:rPr>
              <a:t>性質與銀行合作發行的信用卡</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就認同卡</a:t>
            </a:r>
            <a:r>
              <a:rPr lang="zh-TW" altLang="en-US" dirty="0">
                <a:latin typeface="標楷體" pitchFamily="65" charset="-120"/>
                <a:ea typeface="標楷體" pitchFamily="65" charset="-120"/>
              </a:rPr>
              <a:t>而言，當顧客們消費時發行卡片的銀行就會按消費金額提撥</a:t>
            </a:r>
            <a:r>
              <a:rPr lang="zh-TW" altLang="en-US" dirty="0" smtClean="0">
                <a:latin typeface="標楷體" pitchFamily="65" charset="-120"/>
                <a:ea typeface="標楷體" pitchFamily="65" charset="-120"/>
              </a:rPr>
              <a:t>某一定</a:t>
            </a:r>
            <a:r>
              <a:rPr lang="zh-TW" altLang="en-US" dirty="0">
                <a:latin typeface="標楷體" pitchFamily="65" charset="-120"/>
                <a:ea typeface="標楷體" pitchFamily="65" charset="-120"/>
              </a:rPr>
              <a:t>比例的回饋金給這個組織當為經費使用，聯名卡是希望</a:t>
            </a:r>
            <a:r>
              <a:rPr lang="zh-TW" altLang="en-US" dirty="0" smtClean="0">
                <a:latin typeface="標楷體" pitchFamily="65" charset="-120"/>
                <a:ea typeface="標楷體" pitchFamily="65" charset="-120"/>
              </a:rPr>
              <a:t>擴大顧客</a:t>
            </a:r>
            <a:r>
              <a:rPr lang="zh-TW" altLang="en-US" dirty="0">
                <a:latin typeface="標楷體" pitchFamily="65" charset="-120"/>
                <a:ea typeface="標楷體" pitchFamily="65" charset="-120"/>
              </a:rPr>
              <a:t>群、增加銷售量。</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xmlns="" val="2976887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smtClean="0">
                <a:latin typeface="標楷體" pitchFamily="65" charset="-120"/>
                <a:ea typeface="標楷體" pitchFamily="65" charset="-120"/>
              </a:rPr>
              <a:t>3. </a:t>
            </a:r>
            <a:r>
              <a:rPr lang="zh-TW" altLang="en-US" b="1" dirty="0" smtClean="0">
                <a:latin typeface="標楷體" pitchFamily="65" charset="-120"/>
                <a:ea typeface="標楷體" pitchFamily="65" charset="-120"/>
              </a:rPr>
              <a:t>獨立積分計畫</a:t>
            </a:r>
          </a:p>
          <a:p>
            <a:r>
              <a:rPr lang="zh-TW" altLang="en-US" dirty="0" smtClean="0">
                <a:latin typeface="標楷體" pitchFamily="65" charset="-120"/>
                <a:ea typeface="標楷體" pitchFamily="65" charset="-120"/>
              </a:rPr>
              <a:t>企業提供顧客對本身的產品與勞務之消費或交易行為，採取獎勵行動提供</a:t>
            </a:r>
            <a:r>
              <a:rPr lang="zh-TW" altLang="en-US" dirty="0" smtClean="0">
                <a:solidFill>
                  <a:srgbClr val="FF0000"/>
                </a:solidFill>
                <a:latin typeface="標楷體" pitchFamily="65" charset="-120"/>
                <a:ea typeface="標楷體" pitchFamily="65" charset="-120"/>
              </a:rPr>
              <a:t>積分累計</a:t>
            </a:r>
            <a:endParaRPr lang="en-US" altLang="zh-TW" dirty="0" smtClean="0">
              <a:solidFill>
                <a:srgbClr val="FF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市場</a:t>
            </a:r>
            <a:r>
              <a:rPr lang="zh-TW" altLang="en-US" dirty="0">
                <a:latin typeface="標楷體" pitchFamily="65" charset="-120"/>
                <a:ea typeface="標楷體" pitchFamily="65" charset="-120"/>
              </a:rPr>
              <a:t>上最常見的一種忠誠計畫</a:t>
            </a:r>
            <a:r>
              <a:rPr lang="zh-TW" altLang="en-US" dirty="0" smtClean="0">
                <a:latin typeface="標楷體" pitchFamily="65" charset="-120"/>
                <a:ea typeface="標楷體" pitchFamily="65" charset="-120"/>
              </a:rPr>
              <a:t>模式</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留意</a:t>
            </a:r>
            <a:r>
              <a:rPr lang="zh-TW" altLang="en-US" dirty="0" smtClean="0">
                <a:solidFill>
                  <a:srgbClr val="0070C0"/>
                </a:solidFill>
                <a:latin typeface="標楷體" pitchFamily="65" charset="-120"/>
                <a:ea typeface="標楷體" pitchFamily="65" charset="-120"/>
              </a:rPr>
              <a:t>成本問題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往往</a:t>
            </a:r>
            <a:r>
              <a:rPr lang="zh-TW" altLang="en-US" dirty="0">
                <a:latin typeface="標楷體" pitchFamily="65" charset="-120"/>
                <a:ea typeface="標楷體" pitchFamily="65" charset="-120"/>
              </a:rPr>
              <a:t>為了積分內容的豐富，產生</a:t>
            </a:r>
            <a:r>
              <a:rPr lang="zh-TW" altLang="en-US" dirty="0" smtClean="0">
                <a:latin typeface="標楷體" pitchFamily="65" charset="-120"/>
                <a:ea typeface="標楷體" pitchFamily="65" charset="-120"/>
              </a:rPr>
              <a:t>了所</a:t>
            </a:r>
            <a:r>
              <a:rPr lang="zh-TW" altLang="en-US" dirty="0">
                <a:latin typeface="標楷體" pitchFamily="65" charset="-120"/>
                <a:ea typeface="標楷體" pitchFamily="65" charset="-120"/>
              </a:rPr>
              <a:t>提供的優惠決算成本</a:t>
            </a:r>
            <a:r>
              <a:rPr lang="zh-TW" altLang="en-US" dirty="0" smtClean="0">
                <a:latin typeface="標楷體" pitchFamily="65" charset="-120"/>
                <a:ea typeface="標楷體" pitchFamily="65" charset="-120"/>
              </a:rPr>
              <a:t>過高</a:t>
            </a:r>
            <a:endParaRPr lang="en-US" altLang="zh-TW" dirty="0" smtClean="0">
              <a:latin typeface="標楷體" pitchFamily="65" charset="-120"/>
              <a:ea typeface="標楷體" pitchFamily="65" charset="-120"/>
            </a:endParaRPr>
          </a:p>
          <a:p>
            <a:r>
              <a:rPr lang="zh-TW" altLang="en-US" dirty="0" smtClean="0">
                <a:solidFill>
                  <a:srgbClr val="0070C0"/>
                </a:solidFill>
                <a:latin typeface="標楷體" pitchFamily="65" charset="-120"/>
                <a:ea typeface="標楷體" pitchFamily="65" charset="-120"/>
              </a:rPr>
              <a:t>容易模仿</a:t>
            </a:r>
            <a:endParaRPr lang="en-US" altLang="zh-TW" dirty="0" smtClean="0">
              <a:solidFill>
                <a:srgbClr val="0070C0"/>
              </a:solidFill>
              <a:latin typeface="標楷體" pitchFamily="65" charset="-120"/>
              <a:ea typeface="標楷體" pitchFamily="65" charset="-120"/>
            </a:endParaRPr>
          </a:p>
          <a:p>
            <a:r>
              <a:rPr lang="zh-TW" altLang="en-US" dirty="0">
                <a:latin typeface="標楷體" pitchFamily="65" charset="-120"/>
                <a:ea typeface="標楷體" pitchFamily="65" charset="-120"/>
              </a:rPr>
              <a:t>資訊科技探勘出消費模式，進而發展出另一種積分忠誠</a:t>
            </a:r>
            <a:r>
              <a:rPr lang="zh-TW" altLang="en-US" dirty="0" smtClean="0">
                <a:latin typeface="標楷體" pitchFamily="65" charset="-120"/>
                <a:ea typeface="標楷體" pitchFamily="65" charset="-120"/>
              </a:rPr>
              <a:t>策略是目前</a:t>
            </a:r>
            <a:r>
              <a:rPr lang="zh-TW" altLang="en-US" dirty="0">
                <a:latin typeface="標楷體" pitchFamily="65" charset="-120"/>
                <a:ea typeface="標楷體" pitchFamily="65" charset="-120"/>
              </a:rPr>
              <a:t>最佳的</a:t>
            </a:r>
            <a:r>
              <a:rPr lang="zh-TW" altLang="en-US" dirty="0" smtClean="0">
                <a:latin typeface="標楷體" pitchFamily="65" charset="-120"/>
                <a:ea typeface="標楷體" pitchFamily="65" charset="-120"/>
              </a:rPr>
              <a:t>方法</a:t>
            </a:r>
            <a:endParaRPr lang="en-US" altLang="zh-TW" dirty="0" smtClean="0">
              <a:latin typeface="標楷體" pitchFamily="65" charset="-120"/>
              <a:ea typeface="標楷體" pitchFamily="65" charset="-120"/>
            </a:endParaRPr>
          </a:p>
          <a:p>
            <a:r>
              <a:rPr lang="zh-TW" altLang="en-US" dirty="0">
                <a:solidFill>
                  <a:srgbClr val="0070C0"/>
                </a:solidFill>
                <a:latin typeface="標楷體" pitchFamily="65" charset="-120"/>
                <a:ea typeface="標楷體" pitchFamily="65" charset="-120"/>
              </a:rPr>
              <a:t>階梯式</a:t>
            </a:r>
            <a:r>
              <a:rPr lang="zh-TW" altLang="en-US" dirty="0" smtClean="0">
                <a:solidFill>
                  <a:srgbClr val="0070C0"/>
                </a:solidFill>
                <a:latin typeface="標楷體" pitchFamily="65" charset="-120"/>
                <a:ea typeface="標楷體" pitchFamily="65" charset="-120"/>
              </a:rPr>
              <a:t>方法</a:t>
            </a:r>
            <a:r>
              <a:rPr lang="zh-TW" altLang="en-US" dirty="0" smtClean="0">
                <a:latin typeface="標楷體" pitchFamily="65" charset="-120"/>
                <a:ea typeface="標楷體" pitchFamily="65" charset="-120"/>
              </a:rPr>
              <a:t>，區分客群</a:t>
            </a:r>
            <a:endParaRPr lang="en-US" altLang="zh-TW" dirty="0" smtClean="0">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xmlns="" val="2435286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marL="0" indent="0">
              <a:spcBef>
                <a:spcPts val="1200"/>
              </a:spcBef>
              <a:buNone/>
            </a:pPr>
            <a:r>
              <a:rPr lang="en-US" altLang="zh-TW" b="1" dirty="0">
                <a:latin typeface="標楷體" pitchFamily="65" charset="-120"/>
                <a:ea typeface="標楷體" pitchFamily="65" charset="-120"/>
              </a:rPr>
              <a:t>4. </a:t>
            </a:r>
            <a:r>
              <a:rPr lang="zh-TW" altLang="en-US" b="1" dirty="0">
                <a:latin typeface="標楷體" pitchFamily="65" charset="-120"/>
                <a:ea typeface="標楷體" pitchFamily="65" charset="-120"/>
              </a:rPr>
              <a:t>會員</a:t>
            </a:r>
            <a:r>
              <a:rPr lang="zh-TW" altLang="en-US" b="1" dirty="0" smtClean="0">
                <a:latin typeface="標楷體" pitchFamily="65" charset="-120"/>
                <a:ea typeface="標楷體" pitchFamily="65" charset="-120"/>
              </a:rPr>
              <a:t>俱樂部</a:t>
            </a:r>
            <a:endParaRPr lang="en-US" altLang="zh-TW" b="1" dirty="0" smtClean="0">
              <a:latin typeface="標楷體" pitchFamily="65" charset="-120"/>
              <a:ea typeface="標楷體" pitchFamily="65" charset="-120"/>
            </a:endParaRPr>
          </a:p>
          <a:p>
            <a:pPr>
              <a:spcBef>
                <a:spcPts val="1200"/>
              </a:spcBef>
            </a:pPr>
            <a:r>
              <a:rPr lang="zh-TW" altLang="en-US" dirty="0">
                <a:latin typeface="標楷體" pitchFamily="65" charset="-120"/>
                <a:ea typeface="標楷體" pitchFamily="65" charset="-120"/>
              </a:rPr>
              <a:t>俱樂部會員制是讓顧客或消費者與企業的互動深入，且忠誠度</a:t>
            </a:r>
            <a:r>
              <a:rPr lang="zh-TW" altLang="en-US" dirty="0" smtClean="0">
                <a:latin typeface="標楷體" pitchFamily="65" charset="-120"/>
                <a:ea typeface="標楷體" pitchFamily="65" charset="-120"/>
              </a:rPr>
              <a:t>更高</a:t>
            </a:r>
            <a:r>
              <a:rPr lang="zh-TW" altLang="en-US" dirty="0">
                <a:latin typeface="標楷體" pitchFamily="65" charset="-120"/>
                <a:ea typeface="標楷體" pitchFamily="65" charset="-120"/>
              </a:rPr>
              <a:t>的計畫，這是適合用於</a:t>
            </a:r>
            <a:r>
              <a:rPr lang="zh-TW" altLang="en-US" dirty="0">
                <a:solidFill>
                  <a:srgbClr val="0070C0"/>
                </a:solidFill>
                <a:latin typeface="標楷體" pitchFamily="65" charset="-120"/>
                <a:ea typeface="標楷體" pitchFamily="65" charset="-120"/>
              </a:rPr>
              <a:t>顧客群相對集中，有一定的經濟</a:t>
            </a:r>
            <a:r>
              <a:rPr lang="zh-TW" altLang="en-US" dirty="0" smtClean="0">
                <a:solidFill>
                  <a:srgbClr val="0070C0"/>
                </a:solidFill>
                <a:latin typeface="標楷體" pitchFamily="65" charset="-120"/>
                <a:ea typeface="標楷體" pitchFamily="65" charset="-120"/>
              </a:rPr>
              <a:t>條件者</a:t>
            </a:r>
            <a:r>
              <a:rPr lang="zh-TW" altLang="en-US" dirty="0">
                <a:latin typeface="標楷體" pitchFamily="65" charset="-120"/>
                <a:ea typeface="標楷體" pitchFamily="65" charset="-120"/>
              </a:rPr>
              <a:t>，個別顧客或消費者其創造之貢獻度非常高，同時企業提供</a:t>
            </a:r>
            <a:r>
              <a:rPr lang="zh-TW" altLang="en-US" dirty="0" smtClean="0">
                <a:latin typeface="標楷體" pitchFamily="65" charset="-120"/>
                <a:ea typeface="標楷體" pitchFamily="65" charset="-120"/>
              </a:rPr>
              <a:t>的商品</a:t>
            </a:r>
            <a:r>
              <a:rPr lang="zh-TW" altLang="en-US" dirty="0">
                <a:latin typeface="標楷體" pitchFamily="65" charset="-120"/>
                <a:ea typeface="標楷體" pitchFamily="65" charset="-120"/>
              </a:rPr>
              <a:t>或服務是與消費者維持緊密的聯絡</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200"/>
              </a:spcBef>
            </a:pPr>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會員</a:t>
            </a:r>
            <a:r>
              <a:rPr lang="zh-TW" altLang="en-US" dirty="0">
                <a:latin typeface="標楷體" pitchFamily="65" charset="-120"/>
                <a:ea typeface="標楷體" pitchFamily="65" charset="-120"/>
              </a:rPr>
              <a:t>制的俱樂部創造的是一種</a:t>
            </a:r>
            <a:r>
              <a:rPr lang="zh-TW" altLang="en-US" dirty="0">
                <a:solidFill>
                  <a:srgbClr val="0070C0"/>
                </a:solidFill>
                <a:latin typeface="標楷體" pitchFamily="65" charset="-120"/>
                <a:ea typeface="標楷體" pitchFamily="65" charset="-120"/>
              </a:rPr>
              <a:t>「獨特性與客製的專屬區」</a:t>
            </a:r>
          </a:p>
        </p:txBody>
      </p:sp>
    </p:spTree>
    <p:extLst>
      <p:ext uri="{BB962C8B-B14F-4D97-AF65-F5344CB8AC3E}">
        <p14:creationId xmlns:p14="http://schemas.microsoft.com/office/powerpoint/2010/main" xmlns="" val="2085955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marL="0" indent="0">
              <a:spcBef>
                <a:spcPts val="1200"/>
              </a:spcBef>
              <a:buNone/>
            </a:pPr>
            <a:r>
              <a:rPr lang="en-US" altLang="zh-TW" b="1" dirty="0">
                <a:latin typeface="標楷體" pitchFamily="65" charset="-120"/>
                <a:ea typeface="標楷體" pitchFamily="65" charset="-120"/>
              </a:rPr>
              <a:t>4. </a:t>
            </a:r>
            <a:r>
              <a:rPr lang="zh-TW" altLang="en-US" b="1" dirty="0">
                <a:latin typeface="標楷體" pitchFamily="65" charset="-120"/>
                <a:ea typeface="標楷體" pitchFamily="65" charset="-120"/>
              </a:rPr>
              <a:t>會員</a:t>
            </a:r>
            <a:r>
              <a:rPr lang="zh-TW" altLang="en-US" b="1" dirty="0" smtClean="0">
                <a:latin typeface="標楷體" pitchFamily="65" charset="-120"/>
                <a:ea typeface="標楷體" pitchFamily="65" charset="-120"/>
              </a:rPr>
              <a:t>俱樂部 </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續</a:t>
            </a:r>
            <a:r>
              <a:rPr lang="en-US" altLang="zh-TW" b="1" dirty="0" smtClean="0">
                <a:latin typeface="標楷體" pitchFamily="65" charset="-120"/>
                <a:ea typeface="標楷體" pitchFamily="65" charset="-120"/>
              </a:rPr>
              <a:t>)</a:t>
            </a:r>
          </a:p>
          <a:p>
            <a:pPr>
              <a:spcBef>
                <a:spcPts val="1200"/>
              </a:spcBef>
            </a:pPr>
            <a:r>
              <a:rPr lang="zh-TW" altLang="en-US" dirty="0" smtClean="0">
                <a:latin typeface="標楷體" pitchFamily="65" charset="-120"/>
                <a:ea typeface="標楷體" pitchFamily="65" charset="-120"/>
              </a:rPr>
              <a:t>此類型</a:t>
            </a:r>
            <a:r>
              <a:rPr lang="zh-TW" altLang="en-US" dirty="0">
                <a:latin typeface="標楷體" pitchFamily="65" charset="-120"/>
                <a:ea typeface="標楷體" pitchFamily="65" charset="-120"/>
              </a:rPr>
              <a:t>忠誠計畫為企業帶來綜效有：</a:t>
            </a:r>
          </a:p>
          <a:p>
            <a:pPr>
              <a:spcBef>
                <a:spcPts val="1200"/>
              </a:spcBef>
            </a:pPr>
            <a:r>
              <a:rPr lang="en-US" altLang="zh-TW" dirty="0">
                <a:latin typeface="標楷體" pitchFamily="65" charset="-120"/>
                <a:ea typeface="標楷體" pitchFamily="65" charset="-120"/>
              </a:rPr>
              <a:t>(1) </a:t>
            </a:r>
            <a:r>
              <a:rPr lang="zh-TW" altLang="en-US" dirty="0">
                <a:latin typeface="標楷體" pitchFamily="65" charset="-120"/>
                <a:ea typeface="標楷體" pitchFamily="65" charset="-120"/>
              </a:rPr>
              <a:t>結構式行銷：意即顧客會對其熟識或周遭人員推銷與推薦。</a:t>
            </a:r>
          </a:p>
          <a:p>
            <a:pPr>
              <a:spcBef>
                <a:spcPts val="1200"/>
              </a:spcBef>
            </a:pPr>
            <a:r>
              <a:rPr lang="en-US" altLang="zh-TW" dirty="0">
                <a:latin typeface="標楷體" pitchFamily="65" charset="-120"/>
                <a:ea typeface="標楷體" pitchFamily="65" charset="-120"/>
              </a:rPr>
              <a:t>(2) </a:t>
            </a:r>
            <a:r>
              <a:rPr lang="zh-TW" altLang="en-US" dirty="0">
                <a:latin typeface="標楷體" pitchFamily="65" charset="-120"/>
                <a:ea typeface="標楷體" pitchFamily="65" charset="-120"/>
              </a:rPr>
              <a:t>雙方互動：促進產品精進</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200"/>
              </a:spcBef>
            </a:pPr>
            <a:r>
              <a:rPr lang="en-US" altLang="zh-TW" dirty="0">
                <a:latin typeface="標楷體" pitchFamily="65" charset="-120"/>
                <a:ea typeface="標楷體" pitchFamily="65" charset="-120"/>
              </a:rPr>
              <a:t>(3) </a:t>
            </a:r>
            <a:r>
              <a:rPr lang="zh-TW" altLang="en-US" dirty="0">
                <a:latin typeface="標楷體" pitchFamily="65" charset="-120"/>
                <a:ea typeface="標楷體" pitchFamily="65" charset="-120"/>
              </a:rPr>
              <a:t>競爭者障礙：採取固定方式將顧客們納入體系並且形成組織</a:t>
            </a:r>
            <a:r>
              <a:rPr lang="zh-TW" altLang="en-US" dirty="0" smtClean="0">
                <a:latin typeface="標楷體" pitchFamily="65" charset="-120"/>
                <a:ea typeface="標楷體" pitchFamily="65" charset="-120"/>
              </a:rPr>
              <a:t>，就</a:t>
            </a:r>
            <a:r>
              <a:rPr lang="zh-TW" altLang="en-US" dirty="0">
                <a:latin typeface="標楷體" pitchFamily="65" charset="-120"/>
                <a:ea typeface="標楷體" pitchFamily="65" charset="-120"/>
              </a:rPr>
              <a:t>某種程度意義即是形成競爭者障礙。</a:t>
            </a:r>
            <a:endParaRPr lang="en-US" altLang="zh-TW" b="1" dirty="0" smtClean="0">
              <a:latin typeface="標楷體" pitchFamily="65" charset="-120"/>
              <a:ea typeface="標楷體" pitchFamily="65" charset="-120"/>
            </a:endParaRPr>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5724128" y="4843057"/>
            <a:ext cx="3043626" cy="182183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3809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4680520"/>
          </a:xfrm>
        </p:spPr>
        <p:txBody>
          <a:bodyPr>
            <a:normAutofit/>
          </a:bodyPr>
          <a:lstStyle/>
          <a:p>
            <a:pPr marL="0" indent="0">
              <a:buNone/>
            </a:pPr>
            <a:r>
              <a:rPr lang="en-US" altLang="zh-TW" b="1" dirty="0">
                <a:solidFill>
                  <a:srgbClr val="FF0000"/>
                </a:solidFill>
                <a:latin typeface="標楷體" pitchFamily="65" charset="-120"/>
                <a:ea typeface="標楷體" pitchFamily="65" charset="-120"/>
              </a:rPr>
              <a:t>9.3.2 </a:t>
            </a:r>
            <a:r>
              <a:rPr lang="zh-TW" altLang="en-US" b="1" dirty="0">
                <a:solidFill>
                  <a:srgbClr val="FF0000"/>
                </a:solidFill>
                <a:latin typeface="標楷體" pitchFamily="65" charset="-120"/>
                <a:ea typeface="標楷體" pitchFamily="65" charset="-120"/>
              </a:rPr>
              <a:t>顧客忠誠度的</a:t>
            </a:r>
            <a:r>
              <a:rPr lang="zh-TW" altLang="en-US" b="1" dirty="0" smtClean="0">
                <a:solidFill>
                  <a:srgbClr val="FF0000"/>
                </a:solidFill>
                <a:latin typeface="標楷體" pitchFamily="65" charset="-120"/>
                <a:ea typeface="標楷體" pitchFamily="65" charset="-120"/>
              </a:rPr>
              <a:t>衡量</a:t>
            </a:r>
            <a:endParaRPr lang="en-US" altLang="zh-TW" b="1" dirty="0" smtClean="0">
              <a:solidFill>
                <a:srgbClr val="FF0000"/>
              </a:solidFill>
              <a:latin typeface="標楷體" pitchFamily="65" charset="-120"/>
              <a:ea typeface="標楷體" pitchFamily="65" charset="-120"/>
            </a:endParaRPr>
          </a:p>
          <a:p>
            <a:r>
              <a:rPr lang="zh-TW" altLang="en-US" dirty="0">
                <a:latin typeface="標楷體" pitchFamily="65" charset="-120"/>
                <a:ea typeface="標楷體" pitchFamily="65" charset="-120"/>
              </a:rPr>
              <a:t>顧客的數量，簡單的根據消費金額或記錄可以計算出，但是</a:t>
            </a:r>
            <a:r>
              <a:rPr lang="zh-TW" altLang="en-US" dirty="0" smtClean="0">
                <a:latin typeface="標楷體" pitchFamily="65" charset="-120"/>
                <a:ea typeface="標楷體" pitchFamily="65" charset="-120"/>
              </a:rPr>
              <a:t>忠誠度</a:t>
            </a:r>
            <a:r>
              <a:rPr lang="zh-TW" altLang="en-US" dirty="0">
                <a:latin typeface="標楷體" pitchFamily="65" charset="-120"/>
                <a:ea typeface="標楷體" pitchFamily="65" charset="-120"/>
              </a:rPr>
              <a:t>是一種</a:t>
            </a:r>
            <a:r>
              <a:rPr lang="zh-TW" altLang="en-US" dirty="0">
                <a:solidFill>
                  <a:srgbClr val="0070C0"/>
                </a:solidFill>
                <a:latin typeface="標楷體" pitchFamily="65" charset="-120"/>
                <a:ea typeface="標楷體" pitchFamily="65" charset="-120"/>
              </a:rPr>
              <a:t>無形的態度與行為，較難以量化</a:t>
            </a:r>
            <a:r>
              <a:rPr lang="zh-TW" altLang="en-US" dirty="0">
                <a:latin typeface="標楷體" pitchFamily="65" charset="-120"/>
                <a:ea typeface="標楷體" pitchFamily="65" charset="-120"/>
              </a:rPr>
              <a:t>，以下三種指標分為主要</a:t>
            </a:r>
            <a:r>
              <a:rPr lang="zh-TW" altLang="en-US" dirty="0" smtClean="0">
                <a:latin typeface="標楷體" pitchFamily="65" charset="-120"/>
                <a:ea typeface="標楷體" pitchFamily="65" charset="-120"/>
              </a:rPr>
              <a:t>指標</a:t>
            </a:r>
            <a:r>
              <a:rPr lang="zh-TW" altLang="en-US" dirty="0">
                <a:latin typeface="標楷體" pitchFamily="65" charset="-120"/>
                <a:ea typeface="標楷體" pitchFamily="65" charset="-120"/>
              </a:rPr>
              <a:t>與附加指標，進行不同層次的忠誠度衡量，依序說明如圖</a:t>
            </a:r>
            <a:r>
              <a:rPr lang="en-US" altLang="zh-TW" dirty="0">
                <a:latin typeface="標楷體" pitchFamily="65" charset="-120"/>
                <a:ea typeface="標楷體" pitchFamily="65" charset="-120"/>
              </a:rPr>
              <a:t>9.8</a:t>
            </a:r>
            <a:r>
              <a:rPr lang="zh-TW" altLang="en-US" dirty="0">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xmlns="" val="2724508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512693"/>
            <a:ext cx="7634213" cy="5176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9964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331640" y="692522"/>
            <a:ext cx="6624736"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9.3 </a:t>
            </a:r>
            <a:r>
              <a:rPr lang="zh-TW" altLang="en-US" b="1" dirty="0">
                <a:solidFill>
                  <a:schemeClr val="bg1"/>
                </a:solidFill>
                <a:latin typeface="標楷體" pitchFamily="65" charset="-120"/>
                <a:ea typeface="標楷體" pitchFamily="65" charset="-120"/>
              </a:rPr>
              <a:t>顧客忠誠計畫</a:t>
            </a:r>
          </a:p>
        </p:txBody>
      </p:sp>
      <p:sp>
        <p:nvSpPr>
          <p:cNvPr id="6" name="內容版面配置區 1"/>
          <p:cNvSpPr>
            <a:spLocks noGrp="1"/>
          </p:cNvSpPr>
          <p:nvPr>
            <p:ph idx="1"/>
          </p:nvPr>
        </p:nvSpPr>
        <p:spPr>
          <a:xfrm>
            <a:off x="827584" y="1484784"/>
            <a:ext cx="7416824" cy="5112568"/>
          </a:xfrm>
        </p:spPr>
        <p:txBody>
          <a:bodyPr>
            <a:normAutofit/>
          </a:bodyPr>
          <a:lstStyle/>
          <a:p>
            <a:pPr marL="0" indent="0">
              <a:buNone/>
            </a:pPr>
            <a:r>
              <a:rPr lang="en-US" altLang="zh-TW" b="1" dirty="0">
                <a:solidFill>
                  <a:srgbClr val="FF0000"/>
                </a:solidFill>
                <a:latin typeface="標楷體" pitchFamily="65" charset="-120"/>
                <a:ea typeface="標楷體" pitchFamily="65" charset="-120"/>
              </a:rPr>
              <a:t>9.3.3 </a:t>
            </a:r>
            <a:r>
              <a:rPr lang="zh-TW" altLang="en-US" b="1" dirty="0">
                <a:solidFill>
                  <a:srgbClr val="FF0000"/>
                </a:solidFill>
                <a:latin typeface="標楷體" pitchFamily="65" charset="-120"/>
                <a:ea typeface="標楷體" pitchFamily="65" charset="-120"/>
              </a:rPr>
              <a:t>顧客忠誠計畫的實施</a:t>
            </a:r>
            <a:r>
              <a:rPr lang="zh-TW" altLang="en-US" b="1" dirty="0" smtClean="0">
                <a:solidFill>
                  <a:srgbClr val="FF0000"/>
                </a:solidFill>
                <a:latin typeface="標楷體" pitchFamily="65" charset="-120"/>
                <a:ea typeface="標楷體" pitchFamily="65" charset="-120"/>
              </a:rPr>
              <a:t>原則</a:t>
            </a:r>
            <a:endParaRPr lang="en-US" altLang="zh-TW" b="1" dirty="0" smtClean="0">
              <a:solidFill>
                <a:srgbClr val="FF0000"/>
              </a:solidFill>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在實施顧客忠誠計畫時應該注意以下八點原則，以期能切中</a:t>
            </a:r>
            <a:r>
              <a:rPr lang="zh-TW" altLang="en-US" dirty="0" smtClean="0">
                <a:latin typeface="標楷體" pitchFamily="65" charset="-120"/>
                <a:ea typeface="標楷體" pitchFamily="65" charset="-120"/>
              </a:rPr>
              <a:t>重點進行</a:t>
            </a:r>
            <a:r>
              <a:rPr lang="zh-TW" altLang="en-US" dirty="0">
                <a:latin typeface="標楷體" pitchFamily="65" charset="-120"/>
                <a:ea typeface="標楷體" pitchFamily="65" charset="-120"/>
              </a:rPr>
              <a:t>計畫</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365760" lvl="1" indent="0">
              <a:buNone/>
            </a:pPr>
            <a:r>
              <a:rPr lang="en-US" altLang="zh-TW" sz="2400" b="1" dirty="0" smtClean="0">
                <a:solidFill>
                  <a:srgbClr val="0070C0"/>
                </a:solidFill>
                <a:latin typeface="標楷體" pitchFamily="65" charset="-120"/>
                <a:ea typeface="標楷體" pitchFamily="65" charset="-120"/>
              </a:rPr>
              <a:t>1. </a:t>
            </a:r>
            <a:r>
              <a:rPr lang="zh-TW" altLang="en-US" sz="2400" b="1" dirty="0" smtClean="0">
                <a:solidFill>
                  <a:srgbClr val="0070C0"/>
                </a:solidFill>
                <a:latin typeface="標楷體" pitchFamily="65" charset="-120"/>
                <a:ea typeface="標楷體" pitchFamily="65" charset="-120"/>
              </a:rPr>
              <a:t>是否</a:t>
            </a:r>
            <a:r>
              <a:rPr lang="zh-TW" altLang="en-US" sz="2400" b="1" dirty="0">
                <a:solidFill>
                  <a:srgbClr val="0070C0"/>
                </a:solidFill>
                <a:latin typeface="標楷體" pitchFamily="65" charset="-120"/>
                <a:ea typeface="標楷體" pitchFamily="65" charset="-120"/>
              </a:rPr>
              <a:t>有不同的核心</a:t>
            </a:r>
            <a:r>
              <a:rPr lang="zh-TW" altLang="en-US" sz="2400" b="1" dirty="0" smtClean="0">
                <a:solidFill>
                  <a:srgbClr val="0070C0"/>
                </a:solidFill>
                <a:latin typeface="標楷體" pitchFamily="65" charset="-120"/>
                <a:ea typeface="標楷體" pitchFamily="65" charset="-120"/>
              </a:rPr>
              <a:t>利益</a:t>
            </a:r>
            <a:endParaRPr lang="en-US" altLang="zh-TW" sz="2400" b="1" dirty="0" smtClean="0">
              <a:solidFill>
                <a:srgbClr val="0070C0"/>
              </a:solidFill>
              <a:latin typeface="標楷體" pitchFamily="65" charset="-120"/>
              <a:ea typeface="標楷體" pitchFamily="65" charset="-120"/>
            </a:endParaRPr>
          </a:p>
          <a:p>
            <a:pPr marL="365760" lvl="1" indent="0">
              <a:buNone/>
            </a:pPr>
            <a:r>
              <a:rPr lang="en-US" altLang="zh-TW" sz="2400" b="1" dirty="0">
                <a:solidFill>
                  <a:srgbClr val="0070C0"/>
                </a:solidFill>
                <a:latin typeface="標楷體" pitchFamily="65" charset="-120"/>
                <a:ea typeface="標楷體" pitchFamily="65" charset="-120"/>
              </a:rPr>
              <a:t>2. </a:t>
            </a:r>
            <a:r>
              <a:rPr lang="zh-TW" altLang="en-US" sz="2400" b="1" dirty="0">
                <a:solidFill>
                  <a:srgbClr val="0070C0"/>
                </a:solidFill>
                <a:latin typeface="標楷體" pitchFamily="65" charset="-120"/>
                <a:ea typeface="標楷體" pitchFamily="65" charset="-120"/>
              </a:rPr>
              <a:t>獨特個性化的</a:t>
            </a:r>
            <a:r>
              <a:rPr lang="zh-TW" altLang="en-US" sz="2400" b="1" dirty="0" smtClean="0">
                <a:solidFill>
                  <a:srgbClr val="0070C0"/>
                </a:solidFill>
                <a:latin typeface="標楷體" pitchFamily="65" charset="-120"/>
                <a:ea typeface="標楷體" pitchFamily="65" charset="-120"/>
              </a:rPr>
              <a:t>服務</a:t>
            </a:r>
            <a:endParaRPr lang="en-US" altLang="zh-TW" sz="2400" b="1" dirty="0" smtClean="0">
              <a:solidFill>
                <a:srgbClr val="0070C0"/>
              </a:solidFill>
              <a:latin typeface="標楷體" pitchFamily="65" charset="-120"/>
              <a:ea typeface="標楷體" pitchFamily="65" charset="-120"/>
            </a:endParaRPr>
          </a:p>
          <a:p>
            <a:pPr marL="365760" lvl="1" indent="0">
              <a:buNone/>
            </a:pPr>
            <a:r>
              <a:rPr lang="en-US" altLang="zh-TW" sz="2400" b="1" dirty="0">
                <a:solidFill>
                  <a:srgbClr val="0070C0"/>
                </a:solidFill>
                <a:latin typeface="標楷體" pitchFamily="65" charset="-120"/>
                <a:ea typeface="標楷體" pitchFamily="65" charset="-120"/>
              </a:rPr>
              <a:t>3. </a:t>
            </a:r>
            <a:r>
              <a:rPr lang="zh-TW" altLang="en-US" sz="2400" b="1" dirty="0">
                <a:solidFill>
                  <a:srgbClr val="0070C0"/>
                </a:solidFill>
                <a:latin typeface="標楷體" pitchFamily="65" charset="-120"/>
                <a:ea typeface="標楷體" pitchFamily="65" charset="-120"/>
              </a:rPr>
              <a:t>將資源留給核心</a:t>
            </a:r>
            <a:r>
              <a:rPr lang="zh-TW" altLang="en-US" sz="2400" b="1" dirty="0" smtClean="0">
                <a:solidFill>
                  <a:srgbClr val="0070C0"/>
                </a:solidFill>
                <a:latin typeface="標楷體" pitchFamily="65" charset="-120"/>
                <a:ea typeface="標楷體" pitchFamily="65" charset="-120"/>
              </a:rPr>
              <a:t>顧客</a:t>
            </a:r>
            <a:endParaRPr lang="en-US" altLang="zh-TW" sz="2400" b="1" dirty="0" smtClean="0">
              <a:solidFill>
                <a:srgbClr val="0070C0"/>
              </a:solidFill>
              <a:latin typeface="標楷體" pitchFamily="65" charset="-120"/>
              <a:ea typeface="標楷體" pitchFamily="65" charset="-120"/>
            </a:endParaRPr>
          </a:p>
          <a:p>
            <a:pPr marL="365760" lvl="1" indent="0">
              <a:buNone/>
            </a:pPr>
            <a:r>
              <a:rPr lang="en-US" altLang="zh-TW" sz="2400" b="1" dirty="0">
                <a:solidFill>
                  <a:srgbClr val="0070C0"/>
                </a:solidFill>
                <a:latin typeface="標楷體" pitchFamily="65" charset="-120"/>
                <a:ea typeface="標楷體" pitchFamily="65" charset="-120"/>
              </a:rPr>
              <a:t>4. </a:t>
            </a:r>
            <a:r>
              <a:rPr lang="zh-TW" altLang="en-US" sz="2400" b="1" dirty="0">
                <a:solidFill>
                  <a:srgbClr val="0070C0"/>
                </a:solidFill>
                <a:latin typeface="標楷體" pitchFamily="65" charset="-120"/>
                <a:ea typeface="標楷體" pitchFamily="65" charset="-120"/>
              </a:rPr>
              <a:t>有形獎勵</a:t>
            </a:r>
            <a:r>
              <a:rPr lang="zh-TW" altLang="en-US" sz="2400" b="1" dirty="0" smtClean="0">
                <a:solidFill>
                  <a:srgbClr val="0070C0"/>
                </a:solidFill>
                <a:latin typeface="標楷體" pitchFamily="65" charset="-120"/>
                <a:ea typeface="標楷體" pitchFamily="65" charset="-120"/>
              </a:rPr>
              <a:t>措施</a:t>
            </a:r>
            <a:endParaRPr lang="en-US" altLang="zh-TW" sz="2400" b="1" dirty="0" smtClean="0">
              <a:solidFill>
                <a:srgbClr val="0070C0"/>
              </a:solidFill>
              <a:latin typeface="標楷體" pitchFamily="65" charset="-120"/>
              <a:ea typeface="標楷體" pitchFamily="65" charset="-120"/>
            </a:endParaRPr>
          </a:p>
          <a:p>
            <a:pPr marL="365760" lvl="1" indent="0">
              <a:buNone/>
            </a:pPr>
            <a:r>
              <a:rPr lang="en-US" altLang="zh-TW" sz="2400" b="1" dirty="0">
                <a:solidFill>
                  <a:srgbClr val="0070C0"/>
                </a:solidFill>
                <a:latin typeface="標楷體" pitchFamily="65" charset="-120"/>
                <a:ea typeface="標楷體" pitchFamily="65" charset="-120"/>
              </a:rPr>
              <a:t>5. </a:t>
            </a:r>
            <a:r>
              <a:rPr lang="zh-TW" altLang="en-US" sz="2400" b="1" dirty="0">
                <a:solidFill>
                  <a:srgbClr val="0070C0"/>
                </a:solidFill>
                <a:latin typeface="標楷體" pitchFamily="65" charset="-120"/>
                <a:ea typeface="標楷體" pitchFamily="65" charset="-120"/>
              </a:rPr>
              <a:t>差異化</a:t>
            </a:r>
            <a:r>
              <a:rPr lang="zh-TW" altLang="en-US" sz="2400" b="1" dirty="0" smtClean="0">
                <a:solidFill>
                  <a:srgbClr val="0070C0"/>
                </a:solidFill>
                <a:latin typeface="標楷體" pitchFamily="65" charset="-120"/>
                <a:ea typeface="標楷體" pitchFamily="65" charset="-120"/>
              </a:rPr>
              <a:t>服務</a:t>
            </a:r>
            <a:endParaRPr lang="en-US" altLang="zh-TW" sz="2400" b="1" dirty="0" smtClean="0">
              <a:solidFill>
                <a:srgbClr val="0070C0"/>
              </a:solidFill>
              <a:latin typeface="標楷體" pitchFamily="65" charset="-120"/>
              <a:ea typeface="標楷體" pitchFamily="65" charset="-120"/>
            </a:endParaRPr>
          </a:p>
          <a:p>
            <a:pPr marL="365760" lvl="1" indent="0">
              <a:buNone/>
            </a:pPr>
            <a:r>
              <a:rPr lang="en-US" altLang="zh-TW" sz="2400" b="1" dirty="0">
                <a:solidFill>
                  <a:srgbClr val="0070C0"/>
                </a:solidFill>
                <a:latin typeface="標楷體" pitchFamily="65" charset="-120"/>
                <a:ea typeface="標楷體" pitchFamily="65" charset="-120"/>
              </a:rPr>
              <a:t>6. </a:t>
            </a:r>
            <a:r>
              <a:rPr lang="zh-TW" altLang="en-US" sz="2400" b="1" dirty="0">
                <a:solidFill>
                  <a:srgbClr val="0070C0"/>
                </a:solidFill>
                <a:latin typeface="標楷體" pitchFamily="65" charset="-120"/>
                <a:ea typeface="標楷體" pitchFamily="65" charset="-120"/>
              </a:rPr>
              <a:t>良好的</a:t>
            </a:r>
            <a:r>
              <a:rPr lang="zh-TW" altLang="en-US" sz="2400" b="1" dirty="0" smtClean="0">
                <a:solidFill>
                  <a:srgbClr val="0070C0"/>
                </a:solidFill>
                <a:latin typeface="標楷體" pitchFamily="65" charset="-120"/>
                <a:ea typeface="標楷體" pitchFamily="65" charset="-120"/>
              </a:rPr>
              <a:t>溝通</a:t>
            </a:r>
            <a:endParaRPr lang="en-US" altLang="zh-TW" sz="2400" b="1" dirty="0" smtClean="0">
              <a:solidFill>
                <a:srgbClr val="0070C0"/>
              </a:solidFill>
              <a:latin typeface="標楷體" pitchFamily="65" charset="-120"/>
              <a:ea typeface="標楷體" pitchFamily="65" charset="-120"/>
            </a:endParaRPr>
          </a:p>
          <a:p>
            <a:pPr marL="365760" lvl="1" indent="0">
              <a:buNone/>
            </a:pPr>
            <a:r>
              <a:rPr lang="en-US" altLang="zh-TW" sz="2400" b="1" dirty="0">
                <a:solidFill>
                  <a:srgbClr val="0070C0"/>
                </a:solidFill>
                <a:latin typeface="標楷體" pitchFamily="65" charset="-120"/>
                <a:ea typeface="標楷體" pitchFamily="65" charset="-120"/>
              </a:rPr>
              <a:t>7. </a:t>
            </a:r>
            <a:r>
              <a:rPr lang="zh-TW" altLang="en-US" sz="2400" b="1" dirty="0">
                <a:solidFill>
                  <a:srgbClr val="0070C0"/>
                </a:solidFill>
                <a:latin typeface="標楷體" pitchFamily="65" charset="-120"/>
                <a:ea typeface="標楷體" pitchFamily="65" charset="-120"/>
              </a:rPr>
              <a:t>超越期望的</a:t>
            </a:r>
            <a:r>
              <a:rPr lang="zh-TW" altLang="en-US" sz="2400" b="1" dirty="0" smtClean="0">
                <a:solidFill>
                  <a:srgbClr val="0070C0"/>
                </a:solidFill>
                <a:latin typeface="標楷體" pitchFamily="65" charset="-120"/>
                <a:ea typeface="標楷體" pitchFamily="65" charset="-120"/>
              </a:rPr>
              <a:t>驚喜</a:t>
            </a:r>
            <a:endParaRPr lang="en-US" altLang="zh-TW" sz="2400" b="1" dirty="0" smtClean="0">
              <a:solidFill>
                <a:srgbClr val="0070C0"/>
              </a:solidFill>
              <a:latin typeface="標楷體" pitchFamily="65" charset="-120"/>
              <a:ea typeface="標楷體" pitchFamily="65" charset="-120"/>
            </a:endParaRPr>
          </a:p>
          <a:p>
            <a:pPr marL="365760" lvl="1" indent="0">
              <a:buNone/>
            </a:pPr>
            <a:r>
              <a:rPr lang="en-US" altLang="zh-TW" sz="2400" b="1" dirty="0">
                <a:solidFill>
                  <a:srgbClr val="0070C0"/>
                </a:solidFill>
                <a:latin typeface="標楷體" pitchFamily="65" charset="-120"/>
                <a:ea typeface="標楷體" pitchFamily="65" charset="-120"/>
              </a:rPr>
              <a:t>8. </a:t>
            </a:r>
            <a:r>
              <a:rPr lang="zh-TW" altLang="en-US" sz="2400" b="1" dirty="0">
                <a:solidFill>
                  <a:srgbClr val="0070C0"/>
                </a:solidFill>
                <a:latin typeface="標楷體" pitchFamily="65" charset="-120"/>
                <a:ea typeface="標楷體" pitchFamily="65" charset="-120"/>
              </a:rPr>
              <a:t>發揮顧客價值</a:t>
            </a:r>
          </a:p>
        </p:txBody>
      </p:sp>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860032" y="3789040"/>
            <a:ext cx="3391910" cy="252142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0367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16824" cy="4680520"/>
          </a:xfrm>
        </p:spPr>
        <p:txBody>
          <a:bodyPr>
            <a:normAutofit/>
          </a:bodyPr>
          <a:lstStyle/>
          <a:p>
            <a:pPr>
              <a:spcBef>
                <a:spcPts val="1800"/>
              </a:spcBef>
            </a:pPr>
            <a:r>
              <a:rPr lang="zh-TW" altLang="en-US" dirty="0" smtClean="0">
                <a:latin typeface="標楷體" pitchFamily="65" charset="-120"/>
                <a:ea typeface="標楷體" pitchFamily="65" charset="-120"/>
              </a:rPr>
              <a:t>顧客忠誠度 </a:t>
            </a:r>
            <a:r>
              <a:rPr lang="en-US" altLang="zh-TW" dirty="0">
                <a:latin typeface="標楷體" pitchFamily="65" charset="-120"/>
                <a:ea typeface="標楷體" pitchFamily="65" charset="-120"/>
              </a:rPr>
              <a:t>(customer loyalty) </a:t>
            </a:r>
            <a:r>
              <a:rPr lang="zh-TW" altLang="en-US" dirty="0">
                <a:latin typeface="標楷體" pitchFamily="65" charset="-120"/>
                <a:ea typeface="標楷體" pitchFamily="65" charset="-120"/>
              </a:rPr>
              <a:t>係指顧客忠誠之程度高低，這是一種被量化的</a:t>
            </a:r>
            <a:r>
              <a:rPr lang="zh-TW" altLang="en-US" dirty="0" smtClean="0">
                <a:latin typeface="標楷體" pitchFamily="65" charset="-120"/>
                <a:ea typeface="標楷體" pitchFamily="65" charset="-120"/>
              </a:rPr>
              <a:t>量測</a:t>
            </a:r>
            <a:r>
              <a:rPr lang="zh-TW" altLang="en-US" dirty="0">
                <a:latin typeface="標楷體" pitchFamily="65" charset="-120"/>
                <a:ea typeface="標楷體" pitchFamily="65" charset="-120"/>
              </a:rPr>
              <a:t>觀念</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800"/>
              </a:spcBef>
            </a:pPr>
            <a:r>
              <a:rPr lang="zh-TW" altLang="en-US" dirty="0" smtClean="0">
                <a:latin typeface="標楷體" pitchFamily="65" charset="-120"/>
                <a:ea typeface="標楷體" pitchFamily="65" charset="-120"/>
              </a:rPr>
              <a:t>顧客</a:t>
            </a:r>
            <a:r>
              <a:rPr lang="zh-TW" altLang="en-US" dirty="0">
                <a:latin typeface="標楷體" pitchFamily="65" charset="-120"/>
                <a:ea typeface="標楷體" pitchFamily="65" charset="-120"/>
              </a:rPr>
              <a:t>忠誠度會因為品質、服務與價格等等因素之外在變化</a:t>
            </a:r>
            <a:r>
              <a:rPr lang="zh-TW" altLang="en-US" dirty="0" smtClean="0">
                <a:latin typeface="標楷體" pitchFamily="65" charset="-120"/>
                <a:ea typeface="標楷體" pitchFamily="65" charset="-120"/>
              </a:rPr>
              <a:t>，促使</a:t>
            </a:r>
            <a:r>
              <a:rPr lang="zh-TW" altLang="en-US" dirty="0">
                <a:latin typeface="標楷體" pitchFamily="65" charset="-120"/>
                <a:ea typeface="標楷體" pitchFamily="65" charset="-120"/>
              </a:rPr>
              <a:t>顧客對企業提供之產品或勞務有主觀的感受印象，而有</a:t>
            </a:r>
            <a:r>
              <a:rPr lang="zh-TW" altLang="en-US" dirty="0">
                <a:solidFill>
                  <a:schemeClr val="accent2">
                    <a:lumMod val="75000"/>
                  </a:schemeClr>
                </a:solidFill>
                <a:latin typeface="標楷體" pitchFamily="65" charset="-120"/>
                <a:ea typeface="標楷體" pitchFamily="65" charset="-120"/>
              </a:rPr>
              <a:t>月暈</a:t>
            </a:r>
            <a:r>
              <a:rPr lang="zh-TW" altLang="en-US" dirty="0" smtClean="0">
                <a:solidFill>
                  <a:schemeClr val="accent2">
                    <a:lumMod val="75000"/>
                  </a:schemeClr>
                </a:solidFill>
                <a:latin typeface="標楷體" pitchFamily="65" charset="-120"/>
                <a:ea typeface="標楷體" pitchFamily="65" charset="-120"/>
              </a:rPr>
              <a:t>效應</a:t>
            </a:r>
            <a:r>
              <a:rPr lang="zh-TW" altLang="en-US" dirty="0" smtClean="0">
                <a:latin typeface="標楷體" pitchFamily="65" charset="-120"/>
                <a:ea typeface="標楷體" pitchFamily="65" charset="-120"/>
              </a:rPr>
              <a:t>產生</a:t>
            </a:r>
            <a:r>
              <a:rPr lang="zh-TW" altLang="en-US" dirty="0">
                <a:latin typeface="標楷體" pitchFamily="65" charset="-120"/>
                <a:ea typeface="標楷體" pitchFamily="65" charset="-120"/>
              </a:rPr>
              <a:t>執著而長期使用，或購入企業的產品或勞務的量化程度。</a:t>
            </a: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spTree>
    <p:extLst>
      <p:ext uri="{BB962C8B-B14F-4D97-AF65-F5344CB8AC3E}">
        <p14:creationId xmlns:p14="http://schemas.microsoft.com/office/powerpoint/2010/main" xmlns="" val="199791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1647711"/>
            <a:ext cx="7416824" cy="4680520"/>
          </a:xfrm>
        </p:spPr>
        <p:txBody>
          <a:bodyPr>
            <a:normAutofit/>
          </a:bodyPr>
          <a:lstStyle/>
          <a:p>
            <a:pPr marL="0" indent="0">
              <a:lnSpc>
                <a:spcPts val="3400"/>
              </a:lnSpc>
              <a:buNone/>
            </a:pPr>
            <a:r>
              <a:rPr lang="en-US" altLang="zh-TW" b="1" dirty="0">
                <a:solidFill>
                  <a:srgbClr val="FF3300"/>
                </a:solidFill>
                <a:latin typeface="標楷體" pitchFamily="65" charset="-120"/>
                <a:ea typeface="標楷體" pitchFamily="65" charset="-120"/>
              </a:rPr>
              <a:t>9.1.1 </a:t>
            </a:r>
            <a:r>
              <a:rPr lang="zh-TW" altLang="en-US" b="1" dirty="0">
                <a:solidFill>
                  <a:srgbClr val="FF3300"/>
                </a:solidFill>
                <a:latin typeface="標楷體" pitchFamily="65" charset="-120"/>
                <a:ea typeface="標楷體" pitchFamily="65" charset="-120"/>
              </a:rPr>
              <a:t>顧客關係與</a:t>
            </a:r>
            <a:r>
              <a:rPr lang="zh-TW" altLang="en-US" b="1" dirty="0" smtClean="0">
                <a:solidFill>
                  <a:srgbClr val="FF3300"/>
                </a:solidFill>
                <a:latin typeface="標楷體" pitchFamily="65" charset="-120"/>
                <a:ea typeface="標楷體" pitchFamily="65" charset="-120"/>
              </a:rPr>
              <a:t>忠誠度</a:t>
            </a:r>
            <a:endParaRPr lang="en-US" altLang="zh-TW" b="1" dirty="0" smtClean="0">
              <a:solidFill>
                <a:srgbClr val="FF3300"/>
              </a:solidFill>
              <a:latin typeface="標楷體" pitchFamily="65" charset="-120"/>
              <a:ea typeface="標楷體" pitchFamily="65" charset="-120"/>
            </a:endParaRPr>
          </a:p>
          <a:p>
            <a:pPr marL="365760" lvl="1" indent="0">
              <a:lnSpc>
                <a:spcPts val="3400"/>
              </a:lnSpc>
              <a:spcBef>
                <a:spcPts val="2400"/>
              </a:spcBef>
              <a:buNone/>
            </a:pPr>
            <a:r>
              <a:rPr lang="en-US" altLang="zh-TW" b="1" dirty="0" smtClean="0">
                <a:latin typeface="標楷體" pitchFamily="65" charset="-120"/>
                <a:ea typeface="標楷體" pitchFamily="65" charset="-120"/>
              </a:rPr>
              <a:t>1. </a:t>
            </a:r>
            <a:r>
              <a:rPr lang="zh-TW" altLang="en-US" b="1" dirty="0" smtClean="0">
                <a:latin typeface="標楷體" pitchFamily="65" charset="-120"/>
                <a:ea typeface="標楷體" pitchFamily="65" charset="-120"/>
              </a:rPr>
              <a:t>注意階段</a:t>
            </a:r>
            <a:endParaRPr lang="en-US" altLang="zh-TW" b="1" dirty="0" smtClean="0">
              <a:latin typeface="標楷體" pitchFamily="65" charset="-120"/>
              <a:ea typeface="標楷體" pitchFamily="65" charset="-120"/>
            </a:endParaRPr>
          </a:p>
          <a:p>
            <a:pPr marL="365760" lvl="1" indent="0">
              <a:lnSpc>
                <a:spcPts val="3400"/>
              </a:lnSpc>
              <a:spcBef>
                <a:spcPts val="2400"/>
              </a:spcBef>
              <a:buNone/>
            </a:pPr>
            <a:r>
              <a:rPr lang="en-US" altLang="zh-TW" b="1" dirty="0">
                <a:latin typeface="標楷體" pitchFamily="65" charset="-120"/>
                <a:ea typeface="標楷體" pitchFamily="65" charset="-120"/>
              </a:rPr>
              <a:t>2. </a:t>
            </a:r>
            <a:r>
              <a:rPr lang="zh-TW" altLang="en-US" b="1" dirty="0">
                <a:latin typeface="標楷體" pitchFamily="65" charset="-120"/>
                <a:ea typeface="標楷體" pitchFamily="65" charset="-120"/>
              </a:rPr>
              <a:t>探索</a:t>
            </a:r>
            <a:r>
              <a:rPr lang="zh-TW" altLang="en-US" b="1" dirty="0" smtClean="0">
                <a:latin typeface="標楷體" pitchFamily="65" charset="-120"/>
                <a:ea typeface="標楷體" pitchFamily="65" charset="-120"/>
              </a:rPr>
              <a:t>階段</a:t>
            </a:r>
            <a:endParaRPr lang="en-US" altLang="zh-TW" b="1" dirty="0" smtClean="0">
              <a:latin typeface="標楷體" pitchFamily="65" charset="-120"/>
              <a:ea typeface="標楷體" pitchFamily="65" charset="-120"/>
            </a:endParaRPr>
          </a:p>
          <a:p>
            <a:pPr marL="365760" lvl="1" indent="0">
              <a:lnSpc>
                <a:spcPts val="3400"/>
              </a:lnSpc>
              <a:spcBef>
                <a:spcPts val="2400"/>
              </a:spcBef>
              <a:spcAft>
                <a:spcPts val="1200"/>
              </a:spcAft>
              <a:buNone/>
            </a:pPr>
            <a:r>
              <a:rPr lang="en-US" altLang="zh-TW" b="1" dirty="0">
                <a:latin typeface="標楷體" pitchFamily="65" charset="-120"/>
                <a:ea typeface="標楷體" pitchFamily="65" charset="-120"/>
              </a:rPr>
              <a:t>3. </a:t>
            </a:r>
            <a:r>
              <a:rPr lang="zh-TW" altLang="en-US" b="1" dirty="0">
                <a:latin typeface="標楷體" pitchFamily="65" charset="-120"/>
                <a:ea typeface="標楷體" pitchFamily="65" charset="-120"/>
              </a:rPr>
              <a:t>熟悉</a:t>
            </a:r>
            <a:r>
              <a:rPr lang="zh-TW" altLang="en-US" b="1" dirty="0" smtClean="0">
                <a:latin typeface="標楷體" pitchFamily="65" charset="-120"/>
                <a:ea typeface="標楷體" pitchFamily="65" charset="-120"/>
              </a:rPr>
              <a:t>階段</a:t>
            </a:r>
            <a:endParaRPr lang="en-US" altLang="zh-TW" b="1" dirty="0" smtClean="0">
              <a:latin typeface="標楷體" pitchFamily="65" charset="-120"/>
              <a:ea typeface="標楷體" pitchFamily="65" charset="-120"/>
            </a:endParaRPr>
          </a:p>
          <a:p>
            <a:pPr marL="365760" lvl="1" indent="0">
              <a:lnSpc>
                <a:spcPts val="3400"/>
              </a:lnSpc>
              <a:spcBef>
                <a:spcPts val="2400"/>
              </a:spcBef>
              <a:buNone/>
            </a:pPr>
            <a:r>
              <a:rPr lang="en-US" altLang="zh-TW" b="1" dirty="0">
                <a:latin typeface="標楷體" pitchFamily="65" charset="-120"/>
                <a:ea typeface="標楷體" pitchFamily="65" charset="-120"/>
              </a:rPr>
              <a:t>4. </a:t>
            </a:r>
            <a:r>
              <a:rPr lang="zh-TW" altLang="en-US" b="1" dirty="0">
                <a:latin typeface="標楷體" pitchFamily="65" charset="-120"/>
                <a:ea typeface="標楷體" pitchFamily="65" charset="-120"/>
              </a:rPr>
              <a:t>承諾</a:t>
            </a:r>
            <a:r>
              <a:rPr lang="zh-TW" altLang="en-US" b="1" dirty="0" smtClean="0">
                <a:latin typeface="標楷體" pitchFamily="65" charset="-120"/>
                <a:ea typeface="標楷體" pitchFamily="65" charset="-120"/>
              </a:rPr>
              <a:t>階段</a:t>
            </a:r>
            <a:endParaRPr lang="en-US" altLang="zh-TW" b="1" dirty="0" smtClean="0">
              <a:latin typeface="標楷體" pitchFamily="65" charset="-120"/>
              <a:ea typeface="標楷體" pitchFamily="65" charset="-120"/>
            </a:endParaRPr>
          </a:p>
          <a:p>
            <a:pPr marL="365760" lvl="1" indent="0">
              <a:lnSpc>
                <a:spcPts val="3400"/>
              </a:lnSpc>
              <a:spcBef>
                <a:spcPts val="2400"/>
              </a:spcBef>
              <a:buNone/>
            </a:pPr>
            <a:r>
              <a:rPr lang="en-US" altLang="zh-TW" b="1" dirty="0">
                <a:latin typeface="標楷體" pitchFamily="65" charset="-120"/>
                <a:ea typeface="標楷體" pitchFamily="65" charset="-120"/>
              </a:rPr>
              <a:t>5. </a:t>
            </a:r>
            <a:r>
              <a:rPr lang="zh-TW" altLang="en-US" b="1" dirty="0">
                <a:latin typeface="標楷體" pitchFamily="65" charset="-120"/>
                <a:ea typeface="標楷體" pitchFamily="65" charset="-120"/>
              </a:rPr>
              <a:t>離開階段</a:t>
            </a:r>
            <a:endParaRPr lang="zh-TW" altLang="en-US" b="1" dirty="0">
              <a:solidFill>
                <a:srgbClr val="FF330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sp>
        <p:nvSpPr>
          <p:cNvPr id="4" name="矩形 3"/>
          <p:cNvSpPr/>
          <p:nvPr/>
        </p:nvSpPr>
        <p:spPr>
          <a:xfrm>
            <a:off x="3044506" y="2287744"/>
            <a:ext cx="1800200" cy="531077"/>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a:t>潛在顧客</a:t>
            </a:r>
          </a:p>
        </p:txBody>
      </p:sp>
      <p:sp>
        <p:nvSpPr>
          <p:cNvPr id="6" name="矩形 5"/>
          <p:cNvSpPr/>
          <p:nvPr/>
        </p:nvSpPr>
        <p:spPr>
          <a:xfrm>
            <a:off x="3059833" y="3083644"/>
            <a:ext cx="1800200" cy="531077"/>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a:t>瞭解階段</a:t>
            </a:r>
          </a:p>
        </p:txBody>
      </p:sp>
      <p:sp>
        <p:nvSpPr>
          <p:cNvPr id="7" name="矩形 6"/>
          <p:cNvSpPr/>
          <p:nvPr/>
        </p:nvSpPr>
        <p:spPr>
          <a:xfrm>
            <a:off x="3059833" y="3789040"/>
            <a:ext cx="3996226" cy="746124"/>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r>
              <a:rPr lang="zh-TW" altLang="en-US" sz="2000" b="1" dirty="0"/>
              <a:t>與其他的市面上競爭者或企業繼</a:t>
            </a:r>
          </a:p>
          <a:p>
            <a:r>
              <a:rPr lang="zh-TW" altLang="en-US" sz="2000" b="1" dirty="0"/>
              <a:t>續交易或購買，同時維持雙邊關係</a:t>
            </a:r>
          </a:p>
        </p:txBody>
      </p:sp>
      <p:sp>
        <p:nvSpPr>
          <p:cNvPr id="9" name="矩形 8"/>
          <p:cNvSpPr/>
          <p:nvPr/>
        </p:nvSpPr>
        <p:spPr>
          <a:xfrm>
            <a:off x="3059832" y="4882037"/>
            <a:ext cx="1800200" cy="531077"/>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a:t>忠誠度</a:t>
            </a:r>
            <a:r>
              <a:rPr lang="zh-TW" altLang="en-US" sz="2000" b="1" dirty="0" smtClean="0"/>
              <a:t>產生</a:t>
            </a:r>
            <a:endParaRPr lang="zh-TW" altLang="en-US" sz="2000" b="1" dirty="0"/>
          </a:p>
        </p:txBody>
      </p:sp>
      <p:sp>
        <p:nvSpPr>
          <p:cNvPr id="10" name="矩形 9"/>
          <p:cNvSpPr/>
          <p:nvPr/>
        </p:nvSpPr>
        <p:spPr>
          <a:xfrm>
            <a:off x="3026174" y="5706234"/>
            <a:ext cx="1833858" cy="531077"/>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2000" b="1" dirty="0" smtClean="0"/>
              <a:t>不滿意</a:t>
            </a:r>
            <a:r>
              <a:rPr lang="zh-TW" altLang="en-US" sz="2000" b="1" dirty="0"/>
              <a:t>的</a:t>
            </a:r>
            <a:r>
              <a:rPr lang="zh-TW" altLang="en-US" sz="2000" b="1" dirty="0" smtClean="0"/>
              <a:t>感知</a:t>
            </a:r>
            <a:endParaRPr lang="zh-TW" altLang="en-US" sz="2000" b="1" dirty="0"/>
          </a:p>
        </p:txBody>
      </p:sp>
    </p:spTree>
    <p:extLst>
      <p:ext uri="{BB962C8B-B14F-4D97-AF65-F5344CB8AC3E}">
        <p14:creationId xmlns:p14="http://schemas.microsoft.com/office/powerpoint/2010/main" xmlns="" val="29864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622603"/>
            <a:ext cx="6480432" cy="4946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矩形 10"/>
          <p:cNvSpPr/>
          <p:nvPr/>
        </p:nvSpPr>
        <p:spPr>
          <a:xfrm>
            <a:off x="1259632" y="5663633"/>
            <a:ext cx="6480432" cy="10777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zh-TW" sz="2400" b="1" dirty="0">
                <a:latin typeface="標楷體" pitchFamily="65" charset="-120"/>
                <a:ea typeface="標楷體" pitchFamily="65" charset="-120"/>
              </a:rPr>
              <a:t>5 </a:t>
            </a:r>
            <a:r>
              <a:rPr lang="zh-TW" altLang="en-US" sz="2400" b="1" dirty="0">
                <a:latin typeface="標楷體" pitchFamily="65" charset="-120"/>
                <a:ea typeface="標楷體" pitchFamily="65" charset="-120"/>
              </a:rPr>
              <a:t>個階段並非按順序一定的發生，實際的經驗上有可能由</a:t>
            </a:r>
            <a:r>
              <a:rPr lang="zh-TW" altLang="en-US" sz="2400" b="1" dirty="0" smtClean="0">
                <a:latin typeface="標楷體" pitchFamily="65" charset="-120"/>
                <a:ea typeface="標楷體" pitchFamily="65" charset="-120"/>
              </a:rPr>
              <a:t>第一</a:t>
            </a:r>
            <a:r>
              <a:rPr lang="zh-TW" altLang="en-US" sz="2400" b="1" dirty="0">
                <a:latin typeface="標楷體" pitchFamily="65" charset="-120"/>
                <a:ea typeface="標楷體" pitchFamily="65" charset="-120"/>
              </a:rPr>
              <a:t>階段就跳到任何一階段</a:t>
            </a:r>
            <a:r>
              <a:rPr lang="zh-TW" altLang="en-US"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xmlns="" val="27513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1647711"/>
            <a:ext cx="7416824" cy="4680520"/>
          </a:xfrm>
        </p:spPr>
        <p:txBody>
          <a:bodyPr>
            <a:normAutofit/>
          </a:bodyPr>
          <a:lstStyle/>
          <a:p>
            <a:pPr marL="0" indent="0">
              <a:lnSpc>
                <a:spcPts val="3400"/>
              </a:lnSpc>
              <a:buNone/>
            </a:pPr>
            <a:r>
              <a:rPr lang="en-US" altLang="zh-TW" b="1" dirty="0">
                <a:solidFill>
                  <a:srgbClr val="FF3300"/>
                </a:solidFill>
                <a:latin typeface="標楷體" pitchFamily="65" charset="-120"/>
                <a:ea typeface="標楷體" pitchFamily="65" charset="-120"/>
              </a:rPr>
              <a:t>9.1.2 </a:t>
            </a:r>
            <a:r>
              <a:rPr lang="zh-TW" altLang="en-US" b="1" dirty="0">
                <a:solidFill>
                  <a:srgbClr val="FF3300"/>
                </a:solidFill>
                <a:latin typeface="標楷體" pitchFamily="65" charset="-120"/>
                <a:ea typeface="標楷體" pitchFamily="65" charset="-120"/>
              </a:rPr>
              <a:t>忠誠顧客之</a:t>
            </a:r>
            <a:r>
              <a:rPr lang="zh-TW" altLang="en-US" b="1" dirty="0" smtClean="0">
                <a:solidFill>
                  <a:srgbClr val="FF3300"/>
                </a:solidFill>
                <a:latin typeface="標楷體" pitchFamily="65" charset="-120"/>
                <a:ea typeface="標楷體" pitchFamily="65" charset="-120"/>
              </a:rPr>
              <a:t>類型</a:t>
            </a:r>
            <a:endParaRPr lang="en-US" altLang="zh-TW" b="1" dirty="0" smtClean="0">
              <a:solidFill>
                <a:srgbClr val="FF3300"/>
              </a:solidFill>
              <a:latin typeface="標楷體" pitchFamily="65" charset="-120"/>
              <a:ea typeface="標楷體" pitchFamily="65" charset="-120"/>
            </a:endParaRPr>
          </a:p>
          <a:p>
            <a:pPr marL="365760" lvl="1" indent="0">
              <a:lnSpc>
                <a:spcPts val="3400"/>
              </a:lnSpc>
              <a:spcBef>
                <a:spcPts val="2400"/>
              </a:spcBef>
              <a:buNone/>
            </a:pPr>
            <a:r>
              <a:rPr lang="en-US" altLang="zh-TW" b="1" dirty="0" smtClean="0">
                <a:latin typeface="標楷體" pitchFamily="65" charset="-120"/>
                <a:ea typeface="標楷體" pitchFamily="65" charset="-120"/>
              </a:rPr>
              <a:t>1. </a:t>
            </a:r>
            <a:r>
              <a:rPr lang="zh-TW" altLang="en-US" b="1" dirty="0" smtClean="0">
                <a:latin typeface="標楷體" pitchFamily="65" charset="-120"/>
                <a:ea typeface="標楷體" pitchFamily="65" charset="-120"/>
              </a:rPr>
              <a:t>行為</a:t>
            </a:r>
            <a:r>
              <a:rPr lang="zh-TW" altLang="en-US" b="1" dirty="0">
                <a:latin typeface="標楷體" pitchFamily="65" charset="-120"/>
                <a:ea typeface="標楷體" pitchFamily="65" charset="-120"/>
              </a:rPr>
              <a:t>型</a:t>
            </a:r>
            <a:r>
              <a:rPr lang="zh-TW" altLang="en-US" b="1" dirty="0" smtClean="0">
                <a:latin typeface="標楷體" pitchFamily="65" charset="-120"/>
                <a:ea typeface="標楷體" pitchFamily="65" charset="-120"/>
              </a:rPr>
              <a:t>忠誠</a:t>
            </a:r>
            <a:endParaRPr lang="en-US" altLang="zh-TW" b="1" dirty="0" smtClean="0">
              <a:latin typeface="標楷體" pitchFamily="65" charset="-120"/>
              <a:ea typeface="標楷體" pitchFamily="65" charset="-120"/>
            </a:endParaRPr>
          </a:p>
          <a:p>
            <a:pPr marL="365760" lvl="1" indent="0">
              <a:lnSpc>
                <a:spcPts val="3400"/>
              </a:lnSpc>
              <a:spcBef>
                <a:spcPts val="2400"/>
              </a:spcBef>
              <a:buNone/>
            </a:pPr>
            <a:r>
              <a:rPr lang="en-US" altLang="zh-TW" b="1" dirty="0">
                <a:latin typeface="標楷體" pitchFamily="65" charset="-120"/>
                <a:ea typeface="標楷體" pitchFamily="65" charset="-120"/>
              </a:rPr>
              <a:t>2. </a:t>
            </a:r>
            <a:r>
              <a:rPr lang="zh-TW" altLang="en-US" b="1" dirty="0">
                <a:latin typeface="標楷體" pitchFamily="65" charset="-120"/>
                <a:ea typeface="標楷體" pitchFamily="65" charset="-120"/>
              </a:rPr>
              <a:t>感知型</a:t>
            </a:r>
            <a:r>
              <a:rPr lang="zh-TW" altLang="en-US" b="1" dirty="0" smtClean="0">
                <a:latin typeface="標楷體" pitchFamily="65" charset="-120"/>
                <a:ea typeface="標楷體" pitchFamily="65" charset="-120"/>
              </a:rPr>
              <a:t>忠誠</a:t>
            </a:r>
            <a:endParaRPr lang="en-US" altLang="zh-TW" b="1" dirty="0" smtClean="0">
              <a:latin typeface="標楷體" pitchFamily="65" charset="-120"/>
              <a:ea typeface="標楷體" pitchFamily="65" charset="-120"/>
            </a:endParaRPr>
          </a:p>
          <a:p>
            <a:pPr marL="365760" lvl="1" indent="0">
              <a:lnSpc>
                <a:spcPts val="3400"/>
              </a:lnSpc>
              <a:spcBef>
                <a:spcPts val="2400"/>
              </a:spcBef>
              <a:buNone/>
            </a:pPr>
            <a:r>
              <a:rPr lang="en-US" altLang="zh-TW" b="1" dirty="0">
                <a:latin typeface="標楷體" pitchFamily="65" charset="-120"/>
                <a:ea typeface="標楷體" pitchFamily="65" charset="-120"/>
              </a:rPr>
              <a:t>3. </a:t>
            </a:r>
            <a:r>
              <a:rPr lang="zh-TW" altLang="en-US" b="1" dirty="0">
                <a:latin typeface="標楷體" pitchFamily="65" charset="-120"/>
                <a:ea typeface="標楷體" pitchFamily="65" charset="-120"/>
              </a:rPr>
              <a:t>情感型</a:t>
            </a:r>
            <a:r>
              <a:rPr lang="zh-TW" altLang="en-US" b="1" dirty="0" smtClean="0">
                <a:latin typeface="標楷體" pitchFamily="65" charset="-120"/>
                <a:ea typeface="標楷體" pitchFamily="65" charset="-120"/>
              </a:rPr>
              <a:t>忠誠</a:t>
            </a:r>
            <a:endParaRPr lang="en-US" altLang="zh-TW" b="1" dirty="0" smtClean="0">
              <a:latin typeface="標楷體" pitchFamily="65" charset="-120"/>
              <a:ea typeface="標楷體" pitchFamily="65" charset="-120"/>
            </a:endParaRPr>
          </a:p>
          <a:p>
            <a:pPr marL="365760" lvl="1" indent="0">
              <a:lnSpc>
                <a:spcPts val="3400"/>
              </a:lnSpc>
              <a:spcBef>
                <a:spcPts val="2400"/>
              </a:spcBef>
              <a:buNone/>
            </a:pPr>
            <a:r>
              <a:rPr lang="en-US" altLang="zh-TW" b="1" dirty="0">
                <a:latin typeface="標楷體" pitchFamily="65" charset="-120"/>
                <a:ea typeface="標楷體" pitchFamily="65" charset="-120"/>
              </a:rPr>
              <a:t>4. </a:t>
            </a:r>
            <a:r>
              <a:rPr lang="zh-TW" altLang="en-US" b="1" dirty="0">
                <a:latin typeface="標楷體" pitchFamily="65" charset="-120"/>
                <a:ea typeface="標楷體" pitchFamily="65" charset="-120"/>
              </a:rPr>
              <a:t>衝動型忠誠</a:t>
            </a:r>
            <a:endParaRPr lang="zh-TW" altLang="en-US" b="1" dirty="0">
              <a:solidFill>
                <a:srgbClr val="FF3300"/>
              </a:solidFill>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sp>
        <p:nvSpPr>
          <p:cNvPr id="11" name="矩形 10"/>
          <p:cNvSpPr/>
          <p:nvPr/>
        </p:nvSpPr>
        <p:spPr>
          <a:xfrm>
            <a:off x="3635896" y="2276872"/>
            <a:ext cx="5335776" cy="347387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TW" altLang="en-US" sz="2400" dirty="0" smtClean="0">
                <a:latin typeface="標楷體" pitchFamily="65" charset="-120"/>
                <a:ea typeface="標楷體" pitchFamily="65" charset="-120"/>
              </a:rPr>
              <a:t>四</a:t>
            </a:r>
            <a:r>
              <a:rPr lang="zh-TW" altLang="en-US" sz="2400" dirty="0">
                <a:latin typeface="標楷體" pitchFamily="65" charset="-120"/>
                <a:ea typeface="標楷體" pitchFamily="65" charset="-120"/>
              </a:rPr>
              <a:t>種類型的忠誠顧客行為，第一與第二類的</a:t>
            </a:r>
            <a:r>
              <a:rPr lang="zh-TW" altLang="en-US" sz="2400" dirty="0">
                <a:solidFill>
                  <a:srgbClr val="0070C0"/>
                </a:solidFill>
                <a:latin typeface="標楷體" pitchFamily="65" charset="-120"/>
                <a:ea typeface="標楷體" pitchFamily="65" charset="-120"/>
              </a:rPr>
              <a:t>行為與</a:t>
            </a:r>
            <a:r>
              <a:rPr lang="zh-TW" altLang="en-US" sz="2400" dirty="0" smtClean="0">
                <a:solidFill>
                  <a:srgbClr val="0070C0"/>
                </a:solidFill>
                <a:latin typeface="標楷體" pitchFamily="65" charset="-120"/>
                <a:ea typeface="標楷體" pitchFamily="65" charset="-120"/>
              </a:rPr>
              <a:t>感知忠誠</a:t>
            </a:r>
            <a:r>
              <a:rPr lang="zh-TW" altLang="en-US" sz="2400" dirty="0">
                <a:solidFill>
                  <a:srgbClr val="0070C0"/>
                </a:solidFill>
                <a:latin typeface="標楷體" pitchFamily="65" charset="-120"/>
                <a:ea typeface="標楷體" pitchFamily="65" charset="-120"/>
              </a:rPr>
              <a:t>屬性</a:t>
            </a:r>
            <a:r>
              <a:rPr lang="zh-TW" altLang="en-US" sz="2400" dirty="0">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比</a:t>
            </a:r>
            <a:r>
              <a:rPr lang="zh-TW" altLang="en-US" sz="2400" dirty="0">
                <a:latin typeface="標楷體" pitchFamily="65" charset="-120"/>
                <a:ea typeface="標楷體" pitchFamily="65" charset="-120"/>
              </a:rPr>
              <a:t>第三與第四類的</a:t>
            </a:r>
            <a:r>
              <a:rPr lang="zh-TW" altLang="en-US" sz="2400" dirty="0">
                <a:solidFill>
                  <a:srgbClr val="0070C0"/>
                </a:solidFill>
                <a:latin typeface="標楷體" pitchFamily="65" charset="-120"/>
                <a:ea typeface="標楷體" pitchFamily="65" charset="-120"/>
              </a:rPr>
              <a:t>情感與衝動屬性顧客</a:t>
            </a:r>
            <a:r>
              <a:rPr lang="zh-TW" altLang="en-US" sz="2400" dirty="0">
                <a:latin typeface="標楷體" pitchFamily="65" charset="-120"/>
                <a:ea typeface="標楷體" pitchFamily="65" charset="-120"/>
              </a:rPr>
              <a:t>要能</a:t>
            </a:r>
            <a:r>
              <a:rPr lang="zh-TW" altLang="en-US" sz="2400" dirty="0">
                <a:solidFill>
                  <a:srgbClr val="FF0000"/>
                </a:solidFill>
                <a:latin typeface="標楷體" pitchFamily="65" charset="-120"/>
                <a:ea typeface="標楷體" pitchFamily="65" charset="-120"/>
              </a:rPr>
              <a:t>維持較久的</a:t>
            </a:r>
            <a:r>
              <a:rPr lang="zh-TW" altLang="en-US" sz="2400" dirty="0" smtClean="0">
                <a:solidFill>
                  <a:srgbClr val="FF0000"/>
                </a:solidFill>
                <a:latin typeface="標楷體" pitchFamily="65" charset="-120"/>
                <a:ea typeface="標楷體" pitchFamily="65" charset="-120"/>
              </a:rPr>
              <a:t>顧客</a:t>
            </a:r>
            <a:r>
              <a:rPr lang="zh-TW" altLang="en-US" sz="2400" dirty="0">
                <a:solidFill>
                  <a:srgbClr val="FF0000"/>
                </a:solidFill>
                <a:latin typeface="標楷體" pitchFamily="65" charset="-120"/>
                <a:ea typeface="標楷體" pitchFamily="65" charset="-120"/>
              </a:rPr>
              <a:t>關係</a:t>
            </a:r>
            <a:r>
              <a:rPr lang="zh-TW" altLang="en-US" sz="2400" dirty="0">
                <a:latin typeface="標楷體" pitchFamily="65" charset="-120"/>
                <a:ea typeface="標楷體" pitchFamily="65" charset="-120"/>
              </a:rPr>
              <a:t>，也比較屬於不容易離開的客群</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endParaRPr lang="en-US" altLang="zh-TW" sz="2400" dirty="0">
              <a:latin typeface="標楷體" pitchFamily="65" charset="-120"/>
              <a:ea typeface="標楷體" pitchFamily="65" charset="-120"/>
            </a:endParaRPr>
          </a:p>
          <a:p>
            <a:r>
              <a:rPr lang="zh-TW" altLang="en-US" sz="2400" dirty="0" smtClean="0">
                <a:latin typeface="標楷體" pitchFamily="65" charset="-120"/>
                <a:ea typeface="標楷體" pitchFamily="65" charset="-120"/>
              </a:rPr>
              <a:t>企業</a:t>
            </a:r>
            <a:r>
              <a:rPr lang="zh-TW" altLang="en-US" sz="2400" dirty="0">
                <a:latin typeface="標楷體" pitchFamily="65" charset="-120"/>
                <a:ea typeface="標楷體" pitchFamily="65" charset="-120"/>
              </a:rPr>
              <a:t>組織要維繫顧客關係</a:t>
            </a:r>
            <a:r>
              <a:rPr lang="zh-TW" altLang="en-US" sz="2400" dirty="0" smtClean="0">
                <a:latin typeface="標楷體" pitchFamily="65" charset="-120"/>
                <a:ea typeface="標楷體" pitchFamily="65" charset="-120"/>
              </a:rPr>
              <a:t>管理</a:t>
            </a:r>
            <a:r>
              <a:rPr lang="zh-TW" altLang="en-US" sz="2400" dirty="0">
                <a:latin typeface="標楷體" pitchFamily="65" charset="-120"/>
                <a:ea typeface="標楷體" pitchFamily="65" charset="-120"/>
              </a:rPr>
              <a:t>的顧客，應當以第一類與第二類的忠誠顧客為首要目標</a:t>
            </a:r>
          </a:p>
        </p:txBody>
      </p:sp>
    </p:spTree>
    <p:extLst>
      <p:ext uri="{BB962C8B-B14F-4D97-AF65-F5344CB8AC3E}">
        <p14:creationId xmlns:p14="http://schemas.microsoft.com/office/powerpoint/2010/main" xmlns="" val="24615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31726" y="1700808"/>
            <a:ext cx="6724650" cy="436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313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647711"/>
            <a:ext cx="7272808" cy="4680520"/>
          </a:xfrm>
        </p:spPr>
        <p:txBody>
          <a:bodyPr>
            <a:normAutofit/>
          </a:bodyPr>
          <a:lstStyle/>
          <a:p>
            <a:pPr marL="0" indent="0">
              <a:lnSpc>
                <a:spcPts val="3400"/>
              </a:lnSpc>
              <a:buNone/>
            </a:pPr>
            <a:r>
              <a:rPr lang="en-US" altLang="zh-TW" b="1" dirty="0">
                <a:solidFill>
                  <a:srgbClr val="FF3300"/>
                </a:solidFill>
                <a:latin typeface="標楷體" pitchFamily="65" charset="-120"/>
                <a:ea typeface="標楷體" pitchFamily="65" charset="-120"/>
              </a:rPr>
              <a:t>9.1.3 </a:t>
            </a:r>
            <a:r>
              <a:rPr lang="zh-TW" altLang="en-US" b="1" dirty="0">
                <a:solidFill>
                  <a:srgbClr val="FF3300"/>
                </a:solidFill>
                <a:latin typeface="標楷體" pitchFamily="65" charset="-120"/>
                <a:ea typeface="標楷體" pitchFamily="65" charset="-120"/>
              </a:rPr>
              <a:t>顧客忠誠與滿意度的產業</a:t>
            </a:r>
            <a:r>
              <a:rPr lang="zh-TW" altLang="en-US" b="1" dirty="0" smtClean="0">
                <a:solidFill>
                  <a:srgbClr val="FF3300"/>
                </a:solidFill>
                <a:latin typeface="標楷體" pitchFamily="65" charset="-120"/>
                <a:ea typeface="標楷體" pitchFamily="65" charset="-120"/>
              </a:rPr>
              <a:t>特徵</a:t>
            </a:r>
            <a:endParaRPr lang="en-US" altLang="zh-TW" b="1" dirty="0" smtClean="0">
              <a:solidFill>
                <a:srgbClr val="FF3300"/>
              </a:solidFill>
              <a:latin typeface="標楷體" pitchFamily="65" charset="-120"/>
              <a:ea typeface="標楷體" pitchFamily="65" charset="-120"/>
            </a:endParaRPr>
          </a:p>
          <a:p>
            <a:pPr>
              <a:spcBef>
                <a:spcPts val="1800"/>
              </a:spcBef>
            </a:pPr>
            <a:r>
              <a:rPr lang="zh-TW" altLang="en-US" dirty="0" smtClean="0">
                <a:latin typeface="標楷體" pitchFamily="65" charset="-120"/>
                <a:ea typeface="標楷體" pitchFamily="65" charset="-120"/>
              </a:rPr>
              <a:t>理論上，滿意度與顧客忠誠度應該會正相關；但</a:t>
            </a:r>
            <a:r>
              <a:rPr lang="zh-TW" altLang="en-US" dirty="0" smtClean="0">
                <a:solidFill>
                  <a:srgbClr val="0070C0"/>
                </a:solidFill>
                <a:latin typeface="標楷體" pitchFamily="65" charset="-120"/>
                <a:ea typeface="標楷體" pitchFamily="65" charset="-120"/>
              </a:rPr>
              <a:t>現實社會並非如此</a:t>
            </a:r>
            <a:endParaRPr lang="en-US" altLang="zh-TW" dirty="0" smtClean="0">
              <a:solidFill>
                <a:srgbClr val="0070C0"/>
              </a:solidFill>
              <a:latin typeface="標楷體" pitchFamily="65" charset="-120"/>
              <a:ea typeface="標楷體" pitchFamily="65" charset="-120"/>
            </a:endParaRPr>
          </a:p>
          <a:p>
            <a:pPr>
              <a:spcBef>
                <a:spcPts val="1800"/>
              </a:spcBef>
            </a:pPr>
            <a:r>
              <a:rPr lang="zh-TW" altLang="en-US" dirty="0" smtClean="0">
                <a:latin typeface="標楷體" pitchFamily="65" charset="-120"/>
                <a:ea typeface="標楷體" pitchFamily="65" charset="-120"/>
              </a:rPr>
              <a:t>經濟學</a:t>
            </a:r>
            <a:r>
              <a:rPr lang="zh-TW" altLang="en-US" dirty="0">
                <a:latin typeface="標楷體" pitchFamily="65" charset="-120"/>
                <a:ea typeface="標楷體" pitchFamily="65" charset="-120"/>
              </a:rPr>
              <a:t>裡面提到的</a:t>
            </a:r>
            <a:r>
              <a:rPr lang="zh-TW" altLang="en-US" dirty="0">
                <a:solidFill>
                  <a:srgbClr val="0070C0"/>
                </a:solidFill>
                <a:latin typeface="標楷體" pitchFamily="65" charset="-120"/>
                <a:ea typeface="標楷體" pitchFamily="65" charset="-120"/>
              </a:rPr>
              <a:t>不完全競爭</a:t>
            </a:r>
            <a:r>
              <a:rPr lang="zh-TW" altLang="en-US" dirty="0" smtClean="0">
                <a:solidFill>
                  <a:srgbClr val="0070C0"/>
                </a:solidFill>
                <a:latin typeface="標楷體" pitchFamily="65" charset="-120"/>
                <a:ea typeface="標楷體" pitchFamily="65" charset="-120"/>
              </a:rPr>
              <a:t>、獨</a:t>
            </a:r>
            <a:r>
              <a:rPr lang="zh-TW" altLang="en-US" dirty="0">
                <a:solidFill>
                  <a:srgbClr val="0070C0"/>
                </a:solidFill>
                <a:latin typeface="標楷體" pitchFamily="65" charset="-120"/>
                <a:ea typeface="標楷體" pitchFamily="65" charset="-120"/>
              </a:rPr>
              <a:t>佔或寡</a:t>
            </a:r>
            <a:r>
              <a:rPr lang="zh-TW" altLang="en-US" dirty="0">
                <a:latin typeface="標楷體" pitchFamily="65" charset="-120"/>
                <a:ea typeface="標楷體" pitchFamily="65" charset="-120"/>
              </a:rPr>
              <a:t>佔的市場，就會產生顧客滿意度沒有提升但是忠誠度卻</a:t>
            </a:r>
            <a:r>
              <a:rPr lang="zh-TW" altLang="en-US" dirty="0" smtClean="0">
                <a:latin typeface="標楷體" pitchFamily="65" charset="-120"/>
                <a:ea typeface="標楷體" pitchFamily="65" charset="-120"/>
              </a:rPr>
              <a:t>持續維持</a:t>
            </a:r>
            <a:r>
              <a:rPr lang="zh-TW" altLang="en-US" dirty="0">
                <a:latin typeface="標楷體" pitchFamily="65" charset="-120"/>
                <a:ea typeface="標楷體" pitchFamily="65" charset="-120"/>
              </a:rPr>
              <a:t>的現象</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spcBef>
                <a:spcPts val="1800"/>
              </a:spcBef>
            </a:pPr>
            <a:r>
              <a:rPr lang="zh-TW" altLang="en-US" dirty="0" smtClean="0">
                <a:latin typeface="標楷體" pitchFamily="65" charset="-120"/>
                <a:ea typeface="標楷體" pitchFamily="65" charset="-120"/>
              </a:rPr>
              <a:t>而</a:t>
            </a:r>
            <a:r>
              <a:rPr lang="zh-TW" altLang="en-US" dirty="0">
                <a:solidFill>
                  <a:srgbClr val="0070C0"/>
                </a:solidFill>
                <a:latin typeface="標楷體" pitchFamily="65" charset="-120"/>
                <a:ea typeface="標楷體" pitchFamily="65" charset="-120"/>
              </a:rPr>
              <a:t>完全競市場</a:t>
            </a:r>
            <a:r>
              <a:rPr lang="zh-TW" altLang="en-US" dirty="0">
                <a:latin typeface="標楷體" pitchFamily="65" charset="-120"/>
                <a:ea typeface="標楷體" pitchFamily="65" charset="-120"/>
              </a:rPr>
              <a:t>就會產生滿意度提升，但是忠誠度卻很</a:t>
            </a:r>
            <a:r>
              <a:rPr lang="zh-TW" altLang="en-US" dirty="0" smtClean="0">
                <a:latin typeface="標楷體" pitchFamily="65" charset="-120"/>
                <a:ea typeface="標楷體" pitchFamily="65" charset="-120"/>
              </a:rPr>
              <a:t>快的</a:t>
            </a:r>
            <a:r>
              <a:rPr lang="zh-TW" altLang="en-US" dirty="0">
                <a:latin typeface="標楷體" pitchFamily="65" charset="-120"/>
                <a:ea typeface="標楷體" pitchFamily="65" charset="-120"/>
              </a:rPr>
              <a:t>變化現象，以下圖</a:t>
            </a:r>
            <a:r>
              <a:rPr lang="en-US" altLang="zh-TW" dirty="0">
                <a:latin typeface="標楷體" pitchFamily="65" charset="-120"/>
                <a:ea typeface="標楷體" pitchFamily="65" charset="-120"/>
              </a:rPr>
              <a:t>9.3 </a:t>
            </a:r>
            <a:r>
              <a:rPr lang="zh-TW" altLang="en-US" dirty="0">
                <a:latin typeface="標楷體" pitchFamily="65" charset="-120"/>
                <a:ea typeface="標楷體" pitchFamily="65" charset="-120"/>
              </a:rPr>
              <a:t>形說明上述情況。</a:t>
            </a:r>
            <a:endParaRPr lang="en-US" altLang="zh-TW" b="1" dirty="0" smtClean="0">
              <a:latin typeface="標楷體" pitchFamily="65" charset="-120"/>
              <a:ea typeface="標楷體" pitchFamily="65" charset="-120"/>
            </a:endParaRPr>
          </a:p>
        </p:txBody>
      </p:sp>
      <p:sp>
        <p:nvSpPr>
          <p:cNvPr id="5" name="標題 2"/>
          <p:cNvSpPr txBox="1">
            <a:spLocks/>
          </p:cNvSpPr>
          <p:nvPr/>
        </p:nvSpPr>
        <p:spPr>
          <a:xfrm>
            <a:off x="1259632" y="692522"/>
            <a:ext cx="6696744"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altLang="zh-TW" b="1" dirty="0">
                <a:solidFill>
                  <a:schemeClr val="bg1"/>
                </a:solidFill>
                <a:latin typeface="標楷體" pitchFamily="65" charset="-120"/>
                <a:ea typeface="標楷體" pitchFamily="65" charset="-120"/>
              </a:rPr>
              <a:t>9.1 </a:t>
            </a:r>
            <a:r>
              <a:rPr lang="zh-TW" altLang="en-US" b="1" dirty="0">
                <a:solidFill>
                  <a:schemeClr val="bg1"/>
                </a:solidFill>
                <a:latin typeface="標楷體" pitchFamily="65" charset="-120"/>
                <a:ea typeface="標楷體" pitchFamily="65" charset="-120"/>
              </a:rPr>
              <a:t>何謂顧客忠誠度</a:t>
            </a:r>
          </a:p>
        </p:txBody>
      </p:sp>
    </p:spTree>
    <p:extLst>
      <p:ext uri="{BB962C8B-B14F-4D97-AF65-F5344CB8AC3E}">
        <p14:creationId xmlns:p14="http://schemas.microsoft.com/office/powerpoint/2010/main" xmlns="" val="3977934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圖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5408</TotalTime>
  <Words>2189</Words>
  <Application>Microsoft Office PowerPoint</Application>
  <PresentationFormat>如螢幕大小 (4:3)</PresentationFormat>
  <Paragraphs>188</Paragraphs>
  <Slides>36</Slides>
  <Notes>1</Notes>
  <HiddenSlides>0</HiddenSlides>
  <MMClips>0</MMClips>
  <ScaleCrop>false</ScaleCrop>
  <HeadingPairs>
    <vt:vector size="4" baseType="variant">
      <vt:variant>
        <vt:lpstr>佈景主題</vt:lpstr>
      </vt:variant>
      <vt:variant>
        <vt:i4>1</vt:i4>
      </vt:variant>
      <vt:variant>
        <vt:lpstr>投影片標題</vt:lpstr>
      </vt:variant>
      <vt:variant>
        <vt:i4>36</vt:i4>
      </vt:variant>
    </vt:vector>
  </HeadingPairs>
  <TitlesOfParts>
    <vt:vector size="37" baseType="lpstr">
      <vt:lpstr>圖釘</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Gauli</cp:lastModifiedBy>
  <cp:revision>113</cp:revision>
  <dcterms:created xsi:type="dcterms:W3CDTF">2013-07-09T07:02:50Z</dcterms:created>
  <dcterms:modified xsi:type="dcterms:W3CDTF">2016-01-20T08:42:43Z</dcterms:modified>
</cp:coreProperties>
</file>