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73" r:id="rId3"/>
    <p:sldId id="272" r:id="rId4"/>
    <p:sldId id="276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62" r:id="rId15"/>
    <p:sldId id="388" r:id="rId16"/>
    <p:sldId id="389" r:id="rId17"/>
    <p:sldId id="390" r:id="rId18"/>
    <p:sldId id="391" r:id="rId19"/>
    <p:sldId id="392" r:id="rId20"/>
    <p:sldId id="393" r:id="rId21"/>
    <p:sldId id="364" r:id="rId22"/>
    <p:sldId id="394" r:id="rId23"/>
    <p:sldId id="395" r:id="rId24"/>
    <p:sldId id="396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CCCC"/>
    <a:srgbClr val="FFCCFF"/>
    <a:srgbClr val="FF99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5" autoAdjust="0"/>
    <p:restoredTop sz="94667" autoAdjust="0"/>
  </p:normalViewPr>
  <p:slideViewPr>
    <p:cSldViewPr>
      <p:cViewPr>
        <p:scale>
          <a:sx n="96" d="100"/>
          <a:sy n="96" d="100"/>
        </p:scale>
        <p:origin x="-36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131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750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53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534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Ch10</a:t>
            </a:r>
          </a:p>
          <a:p>
            <a: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顧客抱怨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與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關係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修復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077" y="1556792"/>
            <a:ext cx="56673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96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370" y="1556792"/>
            <a:ext cx="56959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7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10.1.3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顧客抱怨的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途徑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顧客抱怨的產生就是因為顧客的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期待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與企業商品或服務產生了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距離。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抱怨會尋求各種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管道進行傳播，以便獲得企業的補償或回應。圖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10.5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</p:spTree>
    <p:extLst>
      <p:ext uri="{BB962C8B-B14F-4D97-AF65-F5344CB8AC3E}">
        <p14:creationId xmlns:p14="http://schemas.microsoft.com/office/powerpoint/2010/main" xmlns="" val="22602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3627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3285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3305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cqcbepaper.cqnews.net/cqcb/res/1/20081231/23091230668781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8092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29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企業與顧客溝通的過程中，對於顧客抱怨可能存在著雙方一定程的誤解或理解距離。</a:t>
            </a: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一旦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情緒的因素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放在溝通中，那麼就必然有一方會有情緒化的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反應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，爭論可能可以贏得當時的情緒滿足，但是對於事情的解決是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沒有幫助的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顧客抱怨處理策略與技巧</a:t>
            </a:r>
          </a:p>
        </p:txBody>
      </p:sp>
      <p:pic>
        <p:nvPicPr>
          <p:cNvPr id="3" name="Picture 2" descr="https://encrypted-tbn0.gstatic.com/images?q=tbn:ANd9GcQtw4dvBucolk8m6SLYx0_t0syi9Aost6TziQXzvh3jkP6kMfc4w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14"/>
          <a:stretch/>
        </p:blipFill>
        <p:spPr bwMode="auto">
          <a:xfrm>
            <a:off x="1083905" y="3933056"/>
            <a:ext cx="7048197" cy="22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顧客抱怨處理策略程序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顧客抱怨處理策略與技巧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4329"/>
            <a:ext cx="6192924" cy="471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5220072" y="2348880"/>
            <a:ext cx="360040" cy="3555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1</a:t>
            </a:r>
          </a:p>
        </p:txBody>
      </p:sp>
      <p:sp>
        <p:nvSpPr>
          <p:cNvPr id="7" name="橢圓 6"/>
          <p:cNvSpPr/>
          <p:nvPr/>
        </p:nvSpPr>
        <p:spPr>
          <a:xfrm>
            <a:off x="5868144" y="3789040"/>
            <a:ext cx="360040" cy="3555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2</a:t>
            </a:r>
          </a:p>
        </p:txBody>
      </p:sp>
      <p:sp>
        <p:nvSpPr>
          <p:cNvPr id="8" name="橢圓 7"/>
          <p:cNvSpPr/>
          <p:nvPr/>
        </p:nvSpPr>
        <p:spPr>
          <a:xfrm>
            <a:off x="4878432" y="5085184"/>
            <a:ext cx="360040" cy="3555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3</a:t>
            </a:r>
          </a:p>
        </p:txBody>
      </p:sp>
      <p:sp>
        <p:nvSpPr>
          <p:cNvPr id="9" name="橢圓 8"/>
          <p:cNvSpPr/>
          <p:nvPr/>
        </p:nvSpPr>
        <p:spPr>
          <a:xfrm>
            <a:off x="2699792" y="4945679"/>
            <a:ext cx="360040" cy="3555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4</a:t>
            </a:r>
          </a:p>
        </p:txBody>
      </p:sp>
      <p:sp>
        <p:nvSpPr>
          <p:cNvPr id="10" name="橢圓 9"/>
          <p:cNvSpPr/>
          <p:nvPr/>
        </p:nvSpPr>
        <p:spPr>
          <a:xfrm>
            <a:off x="1666969" y="3793992"/>
            <a:ext cx="360040" cy="3555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5</a:t>
            </a:r>
          </a:p>
        </p:txBody>
      </p:sp>
      <p:sp>
        <p:nvSpPr>
          <p:cNvPr id="11" name="橢圓 10"/>
          <p:cNvSpPr/>
          <p:nvPr/>
        </p:nvSpPr>
        <p:spPr>
          <a:xfrm>
            <a:off x="2689007" y="2369597"/>
            <a:ext cx="360040" cy="3555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8939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發展顧客抱怨協商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技巧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在專業的環境中沒有任何解決問題的方法是簡單的，處理顧客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抱怨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或需求及問題，都要以專業並且有效率的態度去完成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顧客服務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人員需要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具備專業處理的能力與技巧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與企業雙方在顧客抱怨中，均能減少損失並且達到共同的利益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協商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技巧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的建議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10.7 )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顧客抱怨處理策略與技巧</a:t>
            </a:r>
          </a:p>
        </p:txBody>
      </p:sp>
    </p:spTree>
    <p:extLst>
      <p:ext uri="{BB962C8B-B14F-4D97-AF65-F5344CB8AC3E}">
        <p14:creationId xmlns:p14="http://schemas.microsoft.com/office/powerpoint/2010/main" xmlns="" val="19606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顧客抱怨處理策略與技巧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8129" y="1628800"/>
            <a:ext cx="56197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05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10.2.3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管理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企業必須認知到目前的傳播媒介已經改變，任何人都能藉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平台的無限延伸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，送出負面或形象不佳的風評，進而損及企業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的信用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或產品形象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企業面對此一狀況須採取必要的措施，進行疏導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與管理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輿論的散播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避免網路以訛傳訛更使形勢惡化。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顧客抱怨處理策略與技巧</a:t>
            </a:r>
          </a:p>
        </p:txBody>
      </p:sp>
    </p:spTree>
    <p:extLst>
      <p:ext uri="{BB962C8B-B14F-4D97-AF65-F5344CB8AC3E}">
        <p14:creationId xmlns:p14="http://schemas.microsoft.com/office/powerpoint/2010/main" xmlns="" val="24260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6000"/>
              </a:spcBef>
              <a:buNone/>
            </a:pPr>
            <a:r>
              <a:rPr lang="en-US" altLang="zh-TW" b="1" dirty="0" smtClean="0"/>
              <a:t>1. </a:t>
            </a:r>
            <a:r>
              <a:rPr lang="zh-TW" altLang="en-US" b="1" dirty="0" smtClean="0"/>
              <a:t>明確</a:t>
            </a:r>
            <a:r>
              <a:rPr lang="zh-TW" altLang="en-US" b="1" dirty="0"/>
              <a:t>的處理原則與</a:t>
            </a:r>
            <a:r>
              <a:rPr lang="zh-TW" altLang="en-US" b="1" dirty="0" smtClean="0"/>
              <a:t>規範</a:t>
            </a:r>
            <a:endParaRPr lang="en-US" altLang="zh-TW" b="1" dirty="0" smtClean="0"/>
          </a:p>
          <a:p>
            <a:pPr marL="0" indent="0">
              <a:spcBef>
                <a:spcPts val="6000"/>
              </a:spcBef>
              <a:buNone/>
            </a:pPr>
            <a:r>
              <a:rPr lang="en-US" altLang="zh-TW" b="1" dirty="0"/>
              <a:t>2. </a:t>
            </a:r>
            <a:r>
              <a:rPr lang="zh-TW" altLang="en-US" b="1" dirty="0"/>
              <a:t>建立抱怨判斷分類</a:t>
            </a:r>
            <a:r>
              <a:rPr lang="zh-TW" altLang="en-US" b="1" dirty="0" smtClean="0"/>
              <a:t>標準</a:t>
            </a:r>
            <a:endParaRPr lang="en-US" altLang="zh-TW" b="1" dirty="0" smtClean="0"/>
          </a:p>
          <a:p>
            <a:pPr marL="0" indent="0">
              <a:spcBef>
                <a:spcPts val="6000"/>
              </a:spcBef>
              <a:buNone/>
            </a:pPr>
            <a:r>
              <a:rPr lang="en-US" altLang="zh-TW" b="1" dirty="0"/>
              <a:t>3. </a:t>
            </a:r>
            <a:r>
              <a:rPr lang="zh-TW" altLang="en-US" b="1" dirty="0"/>
              <a:t>顧客抱怨處理責任明確與</a:t>
            </a:r>
            <a:r>
              <a:rPr lang="zh-TW" altLang="en-US" b="1" dirty="0" smtClean="0"/>
              <a:t>即時</a:t>
            </a:r>
            <a:endParaRPr lang="en-US" altLang="zh-TW" b="1" dirty="0" smtClean="0"/>
          </a:p>
          <a:p>
            <a:pPr marL="0" indent="0">
              <a:spcBef>
                <a:spcPts val="6000"/>
              </a:spcBef>
              <a:buNone/>
            </a:pPr>
            <a:r>
              <a:rPr lang="en-US" altLang="zh-TW" b="1" dirty="0"/>
              <a:t>4. </a:t>
            </a:r>
            <a:r>
              <a:rPr lang="zh-TW" altLang="en-US" b="1" dirty="0"/>
              <a:t>成立顧客抱怨處理系統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顧客抱怨處理策略與技巧</a:t>
            </a:r>
          </a:p>
        </p:txBody>
      </p:sp>
    </p:spTree>
    <p:extLst>
      <p:ext uri="{BB962C8B-B14F-4D97-AF65-F5344CB8AC3E}">
        <p14:creationId xmlns:p14="http://schemas.microsoft.com/office/powerpoint/2010/main" xmlns="" val="14322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052736"/>
            <a:ext cx="6196405" cy="44543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10.1 </a:t>
            </a:r>
            <a:r>
              <a:rPr lang="zh-TW" altLang="en-US" dirty="0"/>
              <a:t>顧客抱怨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10.2 </a:t>
            </a:r>
            <a:r>
              <a:rPr lang="zh-TW" altLang="en-US" dirty="0"/>
              <a:t>顧客抱怨處理策略與技巧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10.3 </a:t>
            </a:r>
            <a:r>
              <a:rPr lang="zh-TW" altLang="en-US" dirty="0"/>
              <a:t>顧客關係修復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10.4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xmlns="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顧客抱怨處理策略與技巧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250" y="1484784"/>
            <a:ext cx="5279029" cy="4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59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企業失去了顧客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往往是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因為顧客的不滿意所造成，而這不滿意造成的損失也遠遠大於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所能估計的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數字。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3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顧客的不滿意往往會倍數的傳述周遭同事朋友，再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經過擴大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效應所造成的影響，當然就遠遠非一個人的消費數字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顧客為何要離開企業？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3000"/>
              </a:spcBef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離開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之後是否有機會補救？</a:t>
            </a:r>
          </a:p>
        </p:txBody>
      </p:sp>
    </p:spTree>
    <p:extLst>
      <p:ext uri="{BB962C8B-B14F-4D97-AF65-F5344CB8AC3E}">
        <p14:creationId xmlns:p14="http://schemas.microsoft.com/office/powerpoint/2010/main" xmlns="" val="36040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10.3.1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顧客關係破裂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原因</a:t>
            </a:r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但若顧客不滿意度提升，並且沒有得到適當的答案，就會演變成雙方關係破裂的主因。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抱怨投訴情況出現。有些企業會藉此機會與顧客進行良好互動並且改善產品不足之處，把握消費者需求機會及部分的訊息關鍵點，而開發或改良新的市場或產品，成為致勝之鑰。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應付顧客的後果，就是面臨雙方關係破裂導致顧客離開。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Picture 4" descr="https://media.licdn.com/mpr/mpr/p/4/005/085/12f/11cf8d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9" t="11031" r="7674" b="11787"/>
          <a:stretch/>
        </p:blipFill>
        <p:spPr bwMode="auto">
          <a:xfrm>
            <a:off x="6732240" y="5324712"/>
            <a:ext cx="1656184" cy="1449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5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56792"/>
            <a:ext cx="79819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948264" y="1628800"/>
            <a:ext cx="1368152" cy="4032448"/>
          </a:xfrm>
          <a:prstGeom prst="rect">
            <a:avLst/>
          </a:prstGeom>
          <a:noFill/>
          <a:ln w="508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96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根據圖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10.9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可以將流失原因由主觀與客觀兩個面向來分析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主觀分析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企業原因</a:t>
            </a:r>
            <a:endParaRPr lang="en-US" altLang="zh-TW" sz="28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462390" y="3439009"/>
            <a:ext cx="2880320" cy="9997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產品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具體因素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462390" y="4805536"/>
            <a:ext cx="2880320" cy="9997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無形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服務態度因素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4932040" y="3439009"/>
            <a:ext cx="2880320" cy="9997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員工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表現因素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932040" y="4805536"/>
            <a:ext cx="2880320" cy="9997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印象因素</a:t>
            </a:r>
          </a:p>
        </p:txBody>
      </p:sp>
    </p:spTree>
    <p:extLst>
      <p:ext uri="{BB962C8B-B14F-4D97-AF65-F5344CB8AC3E}">
        <p14:creationId xmlns:p14="http://schemas.microsoft.com/office/powerpoint/2010/main" xmlns="" val="40163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endParaRPr lang="en-US" altLang="zh-TW" sz="11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客觀分析</a:t>
            </a:r>
            <a:r>
              <a:rPr lang="en-US" altLang="zh-TW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市場原因</a:t>
            </a:r>
            <a:endParaRPr lang="en-US" altLang="zh-TW" sz="28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462390" y="2708920"/>
            <a:ext cx="2880320" cy="999728"/>
          </a:xfrm>
          <a:prstGeom prst="roundRect">
            <a:avLst/>
          </a:prstGeom>
          <a:ln w="635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顧客因素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462390" y="4075447"/>
            <a:ext cx="2880320" cy="999728"/>
          </a:xfrm>
          <a:prstGeom prst="round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市場因素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932040" y="2708920"/>
            <a:ext cx="2880320" cy="999728"/>
          </a:xfrm>
          <a:prstGeom prst="roundRect">
            <a:avLst/>
          </a:prstGeom>
          <a:ln w="635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社會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因素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932040" y="4075447"/>
            <a:ext cx="2880320" cy="999728"/>
          </a:xfrm>
          <a:prstGeom prst="roundRect">
            <a:avLst/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其他短暫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因素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9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10.3.2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補救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何謂服務補救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提供產品或服務時，產生了錯誤或失敗的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下，對顧客採取一連串的補救性行動方案，藉以平復顧客的不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滿意與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抱怨，主要的目的是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挽回顧客忠誠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企業若能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對此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做出立即性及當場性的服務補救，就能夠化解服務失敗的問題。</a:t>
            </a:r>
            <a:r>
              <a:rPr lang="zh-TW" altLang="en-US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立即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是當機立斷沒有層層上報的考量，將影響立即控制在一定的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範圍內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當場性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是在服務失誤的現場做出補救的措施避免擴散。</a:t>
            </a:r>
          </a:p>
        </p:txBody>
      </p:sp>
    </p:spTree>
    <p:extLst>
      <p:ext uri="{BB962C8B-B14F-4D97-AF65-F5344CB8AC3E}">
        <p14:creationId xmlns:p14="http://schemas.microsoft.com/office/powerpoint/2010/main" xmlns="" val="4927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服務補救策略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916" y="2276872"/>
            <a:ext cx="71913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5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服務補救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重要性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顧客對於企業提供產品或服務不滿意往往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印象深刻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企業的服務補救就是要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鞏固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原有顧客與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穩定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目標。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失去了現有顧客可能僅是表面上的現象，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潛在顧客的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退卻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是更嚴重的問題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服務補救就是要重新建立顧客的滿意與忠誠。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7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10.3.3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補救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措施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顧客關係的修復需要服務補救作為顧客與企業的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橋樑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企業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主動的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執行有效措施才能修復雙方關係，具體上來講有三個措施需要執行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項措施都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有所關聯與交集補救，措施才有效果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10.11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9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顧客抱怨產生時航空公司能有什麼做法可以在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時間讓顧客不滿降低？又本案例中服務補救效果存在嗎？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043608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海南航空誤點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12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小時 地勤下跪求乘客登機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3188347"/>
            <a:ext cx="3181172" cy="3184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7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966" y="1540472"/>
            <a:ext cx="5449218" cy="500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00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分析判斷階段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這一階段主要的功能是要對顧客流失原因與顧客價值進行分析，然後分類歸納判斷。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流失顧客可以有以下的分層：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企業不願留住的顧客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服務錯誤流失的顧客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價格因素的顧客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無奈的顧客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p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地理改變的顧客</a:t>
            </a:r>
            <a:endParaRPr lang="en-US" altLang="zh-TW" sz="2400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3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行動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措施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根據分析判斷後行動措施可以分為兩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是對選定的顧客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直接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溝通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一種是對特定的顧客提供優惠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措施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5352" y="3356992"/>
            <a:ext cx="674704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感性的，一旦企業感知給予的尊重及重視，能夠讓顧客感動就能讓顧客回流。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5352" y="5229200"/>
            <a:ext cx="674704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理性導向，考慮的是成本及現實問題，價格或優惠可能是因素</a:t>
            </a:r>
          </a:p>
        </p:txBody>
      </p:sp>
    </p:spTree>
    <p:extLst>
      <p:ext uri="{BB962C8B-B14F-4D97-AF65-F5344CB8AC3E}">
        <p14:creationId xmlns:p14="http://schemas.microsoft.com/office/powerpoint/2010/main" xmlns="" val="33360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顧客關係修復</a:t>
            </a: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評核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機制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事後的考核可以對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行動措施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做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，並且衡量決定行動措施的有效性為何，這些資料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日後的顧客分層及行動措施，都能有一定的參考作用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顧客忠誠度是下降的，但是經營成本卻是上升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，企業在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原有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顧客的保留及新顧客的爭取成本加劇兩種情況下，透過顧客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關係管理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的服務補救，找回流失的客群挹注顧客來源。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2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顧客抱怨來自於顧客對產品或服務使用過程與感受經驗的不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滿意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，或對於產品與服務期待過高，但是企業提供的效能品質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無法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達到顧客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的期望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，顧客內心因而產生無法認同或強烈不滿意的感受，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進而對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企業表達抱怨或要求改善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實務上大多數人是不願意接受並且處理顧客抱怨的事情，主要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的原因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是，這些都是令人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不愉快的問題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，即使接受處理並不見得能夠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得到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企業或顧客的諒解。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</p:spTree>
    <p:extLst>
      <p:ext uri="{BB962C8B-B14F-4D97-AF65-F5344CB8AC3E}">
        <p14:creationId xmlns:p14="http://schemas.microsoft.com/office/powerpoint/2010/main" xmlns="" val="19979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10.1.1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認識顧客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抱怨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顧客抱怨如果沒有適當的處理，有可能導致顧客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不滿意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及顧客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情緒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上的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負面看法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分析顧客抱怨產生的後果，可以明白的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看出對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企業有多大的傷害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一般而言，顧客的抱怨處理與不處理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都可能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有退貨、退款、保固承諾、賠償或法律責任等產生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，一旦有了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的後果，對企業都是損失，所以也無形中讓企業在發展過程中，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一直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忽略與不正面的看待顧客抱怨一事。</a:t>
            </a:r>
            <a:endParaRPr lang="zh-TW" altLang="en-US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</p:spTree>
    <p:extLst>
      <p:ext uri="{BB962C8B-B14F-4D97-AF65-F5344CB8AC3E}">
        <p14:creationId xmlns:p14="http://schemas.microsoft.com/office/powerpoint/2010/main" xmlns="" val="26846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878" y="1484784"/>
            <a:ext cx="75057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6560378" y="1608682"/>
            <a:ext cx="1800200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累積負面形象</a:t>
            </a:r>
            <a:endParaRPr lang="en-US" altLang="zh-TW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1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顧客抱怨是一件壞事嗎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由四個面向來看顧客抱怨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10.2 )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維繫互動的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時機</a:t>
            </a:r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信任展現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時機</a:t>
            </a:r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企業精進的</a:t>
            </a:r>
            <a:r>
              <a:rPr lang="zh-TW" altLang="en-US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時機</a:t>
            </a:r>
            <a:endParaRPr lang="en-US" altLang="zh-TW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潛在商機</a:t>
            </a:r>
            <a:endParaRPr lang="zh-TW" altLang="en-US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18" t="31609" r="44470" b="12039"/>
          <a:stretch/>
        </p:blipFill>
        <p:spPr bwMode="auto">
          <a:xfrm>
            <a:off x="4427984" y="3284983"/>
            <a:ext cx="4407971" cy="29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57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35111"/>
            <a:ext cx="6192688" cy="523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14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10.1.2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顧客抱怨的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原因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企業對於顧客抱怨，第一要務是瞭解他們抱怨的原因是什麼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顧客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的期待及想法是什麼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根據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重點提供準確的服務，才能有效率的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處理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顧客抱怨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產品問題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服務問題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顧客抱怨</a:t>
            </a:r>
          </a:p>
        </p:txBody>
      </p:sp>
    </p:spTree>
    <p:extLst>
      <p:ext uri="{BB962C8B-B14F-4D97-AF65-F5344CB8AC3E}">
        <p14:creationId xmlns:p14="http://schemas.microsoft.com/office/powerpoint/2010/main" xmlns="" val="30806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2864</TotalTime>
  <Words>1506</Words>
  <Application>Microsoft Office PowerPoint</Application>
  <PresentationFormat>如螢幕大小 (4:3)</PresentationFormat>
  <Paragraphs>144</Paragraphs>
  <Slides>33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122</cp:revision>
  <dcterms:created xsi:type="dcterms:W3CDTF">2013-07-09T07:02:50Z</dcterms:created>
  <dcterms:modified xsi:type="dcterms:W3CDTF">2016-01-20T08:42:54Z</dcterms:modified>
</cp:coreProperties>
</file>