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73" r:id="rId3"/>
    <p:sldId id="272" r:id="rId4"/>
    <p:sldId id="276" r:id="rId5"/>
    <p:sldId id="379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381" r:id="rId15"/>
    <p:sldId id="415" r:id="rId16"/>
    <p:sldId id="383" r:id="rId17"/>
    <p:sldId id="416" r:id="rId18"/>
    <p:sldId id="417" r:id="rId19"/>
    <p:sldId id="386" r:id="rId20"/>
    <p:sldId id="418" r:id="rId21"/>
    <p:sldId id="419" r:id="rId22"/>
    <p:sldId id="420" r:id="rId23"/>
    <p:sldId id="421" r:id="rId24"/>
    <p:sldId id="422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FFCCCC"/>
    <a:srgbClr val="FFCCFF"/>
    <a:srgbClr val="FF99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5" autoAdjust="0"/>
    <p:restoredTop sz="94667" autoAdjust="0"/>
  </p:normalViewPr>
  <p:slideViewPr>
    <p:cSldViewPr>
      <p:cViewPr>
        <p:scale>
          <a:sx n="98" d="100"/>
          <a:sy n="98" d="100"/>
        </p:scale>
        <p:origin x="-3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60B6A-6266-4AD1-9EF5-EE41CD56C3B7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90A41-8DC1-4E4D-99C1-104CEFCCA7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5638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90A41-8DC1-4E4D-99C1-104CEFCCA7B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3131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  <p:pic>
        <p:nvPicPr>
          <p:cNvPr id="17" name="Picture 3" descr="C:\Users\admin\Desktop\MC900417770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8" y="523565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44008" y="4581128"/>
            <a:ext cx="3096344" cy="78156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陳水蓮 林書旭 楊婷媖   編著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8024" y="1556792"/>
            <a:ext cx="367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Ch12</a:t>
            </a:r>
          </a:p>
          <a:p>
            <a:r>
              <a:rPr lang="en-US" altLang="zh-TW" sz="2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大數據資料倉儲、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資料探勘與及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個人資料保護</a:t>
            </a:r>
            <a:endParaRPr lang="zh-TW" altLang="en-US" sz="3600" dirty="0"/>
          </a:p>
        </p:txBody>
      </p:sp>
      <p:pic>
        <p:nvPicPr>
          <p:cNvPr id="2051" name="Picture 3" descr="C:\Users\admin\Desktop\MC9004177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7752" y="422108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1\Desktop\525072\5250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87624" y="1243890"/>
            <a:ext cx="3199266" cy="4345350"/>
          </a:xfrm>
          <a:prstGeom prst="rect">
            <a:avLst/>
          </a:prstGeom>
          <a:ln>
            <a:noFill/>
          </a:ln>
          <a:effectLst>
            <a:glow rad="127000">
              <a:srgbClr val="0070C0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3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12.1.3 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資料倉儲期前處理及成功關鍵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因素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一般而言如果要建置資料倉儲，那麼就需要先對已經存在的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各種不同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來源及型態的資料進行期前整理，一般來講有六個步驟依序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進行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12.3 )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大數據與資料倉儲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2379" y="3322773"/>
            <a:ext cx="6011949" cy="34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87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資料倉儲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要成功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的關鍵要素，必須能夠注意到以下幾點，才能事半功倍獲得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正面的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效益回饋。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p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分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析出的資料或資訊必須適當的用來解決問題或避免意外的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發生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p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資料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倉儲需要有適當的訓練人員或專案進行使用。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p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資料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倉儲的軟硬體及邏輯運用技術需要考慮到發展性與周延性。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p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資料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倉儲的管理者須要能跨部門的協調與整合作業。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大數據與資料倉儲</a:t>
            </a:r>
          </a:p>
        </p:txBody>
      </p:sp>
    </p:spTree>
    <p:extLst>
      <p:ext uri="{BB962C8B-B14F-4D97-AF65-F5344CB8AC3E}">
        <p14:creationId xmlns:p14="http://schemas.microsoft.com/office/powerpoint/2010/main" xmlns="" val="397834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資料倉儲是否具有效率及發揮應該有的功能，執行有幾個認知如下：</a:t>
            </a:r>
          </a:p>
          <a:p>
            <a:pPr lvl="1">
              <a:buFont typeface="Wingdings" pitchFamily="2" charset="2"/>
              <a:buChar char="p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企業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要有明確的目標、目的與範圍。</a:t>
            </a:r>
          </a:p>
          <a:p>
            <a:pPr lvl="1">
              <a:buFont typeface="Wingdings" pitchFamily="2" charset="2"/>
              <a:buChar char="p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資料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倉儲不能包山包海什麼都有，必須有嚴謹的認知。</a:t>
            </a:r>
          </a:p>
          <a:p>
            <a:pPr lvl="1">
              <a:buFont typeface="Wingdings" pitchFamily="2" charset="2"/>
              <a:buChar char="p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高階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主管的支持與要求。</a:t>
            </a:r>
          </a:p>
          <a:p>
            <a:pPr lvl="1">
              <a:buFont typeface="Wingdings" pitchFamily="2" charset="2"/>
              <a:buChar char="p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跨部門的溝通與協調需要有暢通的平台。</a:t>
            </a:r>
          </a:p>
          <a:p>
            <a:pPr lvl="1">
              <a:buFont typeface="Wingdings" pitchFamily="2" charset="2"/>
              <a:buChar char="p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資料倉儲走向開放平台模式，避免過早淘汰。</a:t>
            </a:r>
          </a:p>
          <a:p>
            <a:pPr lvl="1">
              <a:buFont typeface="Wingdings" pitchFamily="2" charset="2"/>
              <a:buChar char="p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未來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發展性為主軸。</a:t>
            </a:r>
          </a:p>
          <a:p>
            <a:pPr lvl="1">
              <a:buFont typeface="Wingdings" pitchFamily="2" charset="2"/>
              <a:buChar char="p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資料庫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的資料及雲端資料的來源需要豐富化。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大數據與資料倉儲</a:t>
            </a:r>
          </a:p>
        </p:txBody>
      </p:sp>
    </p:spTree>
    <p:extLst>
      <p:ext uri="{BB962C8B-B14F-4D97-AF65-F5344CB8AC3E}">
        <p14:creationId xmlns:p14="http://schemas.microsoft.com/office/powerpoint/2010/main" xmlns="" val="6103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12.1.4 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大數據資料倉儲的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爭論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我們無法脫離現代生活也無法再回到封閉的世界，一旦大數據時代來臨就無法避免面對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隱私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被竊取或取用的宿命，但是我們仍有可作為也是新的機會。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我們如何處理隱私不當被侵犯的權益問題或爭取權益，隱私被剝奪、侵犯與販賣的大數據，現在正是需要建立新的規則的開始。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大數據與資料倉儲</a:t>
            </a:r>
          </a:p>
        </p:txBody>
      </p:sp>
      <p:pic>
        <p:nvPicPr>
          <p:cNvPr id="6146" name="Picture 2" descr="http://acutesoft.com/img/Privacy-Poli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97151"/>
            <a:ext cx="5328592" cy="1770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73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2179" y="1556792"/>
            <a:ext cx="6523022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3168352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spcBef>
                <a:spcPts val="2400"/>
              </a:spcBef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資料探勘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(data mining)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是探討及解析大量資料找出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趨勢、特徵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及隱藏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在資料中的訊息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，從資料中挖掘資訊產生知識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spcBef>
                <a:spcPts val="2400"/>
              </a:spcBef>
              <a:buNone/>
            </a:pPr>
            <a:endParaRPr lang="en-US" altLang="zh-TW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資料探勘</a:t>
            </a:r>
          </a:p>
        </p:txBody>
      </p:sp>
    </p:spTree>
    <p:extLst>
      <p:ext uri="{BB962C8B-B14F-4D97-AF65-F5344CB8AC3E}">
        <p14:creationId xmlns:p14="http://schemas.microsoft.com/office/powerpoint/2010/main" xmlns="" val="21357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12.2.1 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資料探勘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目的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資料探勘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7928" y="1529878"/>
            <a:ext cx="433387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內容版面配置區 1"/>
          <p:cNvSpPr txBox="1">
            <a:spLocks/>
          </p:cNvSpPr>
          <p:nvPr/>
        </p:nvSpPr>
        <p:spPr>
          <a:xfrm>
            <a:off x="827584" y="1995487"/>
            <a:ext cx="3780344" cy="3888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00"/>
              </a:lnSpc>
              <a:spcBef>
                <a:spcPts val="12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初級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資料，經過系統的抽絲剝繭去除繁冗的樣本，剖析歸納出資料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不同的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面貌，對各種不同資料的面向比較與討論，嘗試找出顧客消費或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購買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行為的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隱含模式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(hidden patterns)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8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12.2.2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資料探勘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應用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資料探勘應用之五種功能如下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12.1)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資料探勘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954" y="2708920"/>
            <a:ext cx="84201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06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網際網路的資料探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勘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網路上的資料探勘原理是當顧客造訪了企業的網頁，企業經由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造訪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者所點選網頁內容、停留網頁次數、瀏覽網頁時間及使用的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關鍵字等等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經由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這樣的資料及整理的訊息對於顧客的行為模式瞭解後，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再運用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資料探勘的統計運算工具，進行系統性與結構化交互分析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以便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瞭解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顧客的行為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，並且對於企業滿意或不滿意的結果均有全面性的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瞭解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資料探勘</a:t>
            </a:r>
          </a:p>
        </p:txBody>
      </p:sp>
      <p:sp>
        <p:nvSpPr>
          <p:cNvPr id="6" name="矩形 5"/>
          <p:cNvSpPr/>
          <p:nvPr/>
        </p:nvSpPr>
        <p:spPr>
          <a:xfrm>
            <a:off x="1425352" y="4797152"/>
            <a:ext cx="6891064" cy="11304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網路資料探勘建置前需要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整體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檢視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目的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目標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方向與內涵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具體明確的策略準則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，才能達到預期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的效果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0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顧客關係管理與資料探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勘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資料探勘資訊技術可以協助顧客關係管理，分述如下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12.6)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資料探勘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8608" y="2636912"/>
            <a:ext cx="4677808" cy="40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46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個人資料保護法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簡稱個資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法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主要的目的是為規範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個人資料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之蒐集、處理及利用，以避免人格權受侵害，並促進個人資料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之合理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利用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12.3.1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顧客資料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隱私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觀念釐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清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根據已經發布的個資法範圍所述之內容，主要重點在於未經過當事人的同意下，不能將個人資料進行分析運用，在這樣的限制下將會造成目前企業已經存在的顧客資料無法使用，並且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引發相當多的爭議與困擾。</a:t>
            </a:r>
            <a:endParaRPr lang="en-US" altLang="zh-TW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個人資料保護</a:t>
            </a:r>
          </a:p>
        </p:txBody>
      </p:sp>
    </p:spTree>
    <p:extLst>
      <p:ext uri="{BB962C8B-B14F-4D97-AF65-F5344CB8AC3E}">
        <p14:creationId xmlns:p14="http://schemas.microsoft.com/office/powerpoint/2010/main" xmlns="" val="22602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3947" y="1052736"/>
            <a:ext cx="6196405" cy="445430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TW" dirty="0"/>
              <a:t>12.1 </a:t>
            </a:r>
            <a:r>
              <a:rPr lang="zh-TW" altLang="en-US" dirty="0"/>
              <a:t>大數據與資料倉儲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12.2 </a:t>
            </a:r>
            <a:r>
              <a:rPr lang="zh-TW" altLang="en-US" dirty="0"/>
              <a:t>資料探勘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12.3 </a:t>
            </a:r>
            <a:r>
              <a:rPr lang="zh-TW" altLang="en-US" dirty="0"/>
              <a:t>個人資料保護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12.4 </a:t>
            </a:r>
            <a:r>
              <a:rPr lang="zh-TW" altLang="en-US" dirty="0"/>
              <a:t>結 論</a:t>
            </a:r>
          </a:p>
        </p:txBody>
      </p:sp>
    </p:spTree>
    <p:extLst>
      <p:ext uri="{BB962C8B-B14F-4D97-AF65-F5344CB8AC3E}">
        <p14:creationId xmlns:p14="http://schemas.microsoft.com/office/powerpoint/2010/main" xmlns="" val="26386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於此首先要釐清的是企業或組織進行個人資料蒐集後，若將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電話號碼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與其他資料對照、組合、連結整理分析能識別特定個人，那麼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該號碼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就屬個人資料並且適用個資法；</a:t>
            </a:r>
            <a:r>
              <a:rPr lang="zh-TW" altLang="en-US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如若基於自然人單純為個人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活動目的</a:t>
            </a:r>
            <a:r>
              <a:rPr lang="zh-TW" altLang="en-US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而為，就被排除個資法之適用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「能識別特定個人」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是主要的分界點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，當然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個資法實行後任何個人的資料蒐集都必須經過當事人或組織的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事前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同意或事後允許的程序，才能進行對個人資料進行蒐集分析。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個人資料保護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5436096" y="5373216"/>
            <a:ext cx="288032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實務釋例 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1200"/>
              </a:spcBef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(P253 ~ P256)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2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12.3.2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顧客關係管理與個人資料保護之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衝突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企業所蒐集到的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顧客資料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不僅需要得到顧客的同意，如果進行分析使用中也需要接受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顧客的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拒絕要求而停止，這樣的立法要求確實是對顧客關係管理的顧客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資料分析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產生了重大的限制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endParaRPr lang="en-US" altLang="zh-TW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就顧客或個人資料來源有以下需要注意的法定權力及義務，如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12.2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個人資料保護</a:t>
            </a:r>
          </a:p>
        </p:txBody>
      </p:sp>
      <p:pic>
        <p:nvPicPr>
          <p:cNvPr id="20482" name="Picture 2" descr="http://www.openfind.com.tw/taiwan/webadmin/images/image003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97151"/>
            <a:ext cx="2743200" cy="1771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991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個人資料保護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1542" y="1772816"/>
            <a:ext cx="8812924" cy="412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92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個人資料保護</a:t>
            </a: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441325" indent="-441325">
              <a:spcBef>
                <a:spcPts val="3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顧客關係管理的顧客資料與個資法常見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問題：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441325" indent="-441325">
              <a:spcBef>
                <a:spcPts val="3000"/>
              </a:spcBef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客服專線錄音會違反個人資料保護法嗎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441325" indent="-441325">
              <a:spcBef>
                <a:spcPts val="3000"/>
              </a:spcBef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公司可否根據公司內建的顧客資料庫，定期發放廣告文宣予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既有顧客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，以促銷其新上市之商品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441325" indent="-441325">
              <a:spcBef>
                <a:spcPts val="3000"/>
              </a:spcBef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個人資料保護法之適用，是否將因蒐集活動為有償或無償而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有所不同？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441325" indent="-441325">
              <a:spcBef>
                <a:spcPts val="3000"/>
              </a:spcBef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網路購物對於會員資料的清查使用，是否會違反個資法？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441325" indent="-441325">
              <a:spcBef>
                <a:spcPts val="3000"/>
              </a:spcBef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5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個人資料保護</a:t>
            </a: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Autofit/>
          </a:bodyPr>
          <a:lstStyle/>
          <a:p>
            <a:pPr marL="441325" indent="-441325">
              <a:spcBef>
                <a:spcPts val="3000"/>
              </a:spcBef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若要使用會員資料進行業務行銷，該如何做才符合個資法？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441325" indent="-441325">
              <a:spcBef>
                <a:spcPts val="3000"/>
              </a:spcBef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公司為線上購物網站，為進行網路交易之目的而蒐集消費者的姓名、電話、地址等個人資料，企業公司可否請消費者於網路上表示同意？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441325" indent="-441325">
              <a:spcBef>
                <a:spcPts val="3000"/>
              </a:spcBef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7.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在委託第三人代為蒐集、處理、利用個人資料時，雙方如何定其權責歸屬？如有違反個人資料保護法之情事，誰應該負最終責任？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988840"/>
            <a:ext cx="7416824" cy="4176464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問題討論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雲端的發展已經是必然的事實，蘋果公司對於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顧客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的資料外洩造成了顧客關係的緊張及對隱私權的爭議，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另外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Google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Facebook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販售使用者資訊給協力廠商，企業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應該如何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面對資料探勘與隱私權的矛盾？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043608" y="692522"/>
            <a:ext cx="6912768" cy="115230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資訊不透明、反應慢半拍</a:t>
            </a:r>
          </a:p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蘋果新隱私政策仍未解決真正的問題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2" descr="http://cdn.diginomica.com/wp-content/uploads/2014/08/Background_Privac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37112"/>
            <a:ext cx="3563888" cy="2227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374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資料倉儲就是大數據的前身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，過去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的資料倉儲都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是分別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的存放在個別企業或關係聯盟組織中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運用資料倉儲進行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資料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運算及運用統計後，做出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未來預測的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決策。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雲端技術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出現後，硬體發展及通訊網路的搭配造就了更大容量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的資料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倉儲出現，那就是目前提到的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大數據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龐大的行為模式資料形成了大數據的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基本資料。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大數據與資料倉儲</a:t>
            </a:r>
          </a:p>
        </p:txBody>
      </p:sp>
      <p:sp>
        <p:nvSpPr>
          <p:cNvPr id="3" name="AutoShape 2" descr="「cloud big data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4" descr="「cloud big data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6" name="Picture 8" descr="http://www.netwoven.com/wp-content/uploads/2015/01/data-cloud-black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0232" y="5274563"/>
            <a:ext cx="2232248" cy="1485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79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12.1.1 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大數據的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意義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大數據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(Big data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dirty="0" err="1">
                <a:latin typeface="標楷體" pitchFamily="65" charset="-120"/>
                <a:ea typeface="標楷體" pitchFamily="65" charset="-120"/>
              </a:rPr>
              <a:t>Megadata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，也稱巨量資料、海量資料，係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指資料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量之規模龐大且錯綜複雜並無法經由人工在一定的時間內整理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後分別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擷取、管理及處理成為管理者能解析的資訊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如何應用軟硬體技術在數據中分析線索或可能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趨勢及未來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的商機。如圖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12.1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大數據與資料倉儲</a:t>
            </a:r>
          </a:p>
        </p:txBody>
      </p:sp>
      <p:pic>
        <p:nvPicPr>
          <p:cNvPr id="16386" name="Picture 2" descr="http://www.dqindia.com/wp-content/uploads/2015/12/big-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65738"/>
            <a:ext cx="3240360" cy="1829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46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大數據與資料倉儲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881" y="1016645"/>
            <a:ext cx="434340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62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12.1.2 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大數據資料倉儲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特質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大數據與資料倉儲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2204864"/>
            <a:ext cx="890119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65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資料倉儲具有四種特質</a:t>
            </a:r>
            <a:endParaRPr lang="en-US" altLang="zh-TW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大數據與資料倉儲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1259632" y="2439281"/>
            <a:ext cx="2880320" cy="9997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主題特質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1259632" y="4149080"/>
            <a:ext cx="2880320" cy="9997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整合特質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4729282" y="2439281"/>
            <a:ext cx="2880320" cy="9997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時間特質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4729282" y="4149080"/>
            <a:ext cx="2880320" cy="9997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封閉特質</a:t>
            </a:r>
          </a:p>
        </p:txBody>
      </p:sp>
    </p:spTree>
    <p:extLst>
      <p:ext uri="{BB962C8B-B14F-4D97-AF65-F5344CB8AC3E}">
        <p14:creationId xmlns:p14="http://schemas.microsoft.com/office/powerpoint/2010/main" xmlns="" val="38423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資料倉儲增長的挑戰也需要面對四個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屬性 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(4V)</a:t>
            </a:r>
          </a:p>
          <a:p>
            <a:pPr marL="0" indent="0">
              <a:spcBef>
                <a:spcPts val="1800"/>
              </a:spcBef>
              <a:buNone/>
            </a:pPr>
            <a:endParaRPr lang="en-US" altLang="zh-TW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大數據與資料倉儲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1462390" y="2708920"/>
            <a:ext cx="2880320" cy="999728"/>
          </a:xfrm>
          <a:prstGeom prst="roundRect">
            <a:avLst/>
          </a:prstGeom>
          <a:ln w="635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量體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(volume)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462390" y="4075447"/>
            <a:ext cx="2880320" cy="999728"/>
          </a:xfrm>
          <a:prstGeom prst="roundRect">
            <a:avLst/>
          </a:prstGeom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速度 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(velocity)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4932040" y="2708920"/>
            <a:ext cx="2880320" cy="999728"/>
          </a:xfrm>
          <a:prstGeom prst="roundRect">
            <a:avLst/>
          </a:prstGeom>
          <a:ln w="635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多變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(variety)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932040" y="4075447"/>
            <a:ext cx="2880320" cy="999728"/>
          </a:xfrm>
          <a:prstGeom prst="roundRect">
            <a:avLst/>
          </a:prstGeom>
          <a:ln w="635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真實性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(veracity)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0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3130</TotalTime>
  <Words>1488</Words>
  <Application>Microsoft Office PowerPoint</Application>
  <PresentationFormat>如螢幕大小 (4:3)</PresentationFormat>
  <Paragraphs>104</Paragraphs>
  <Slides>24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圖釘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Gauli</cp:lastModifiedBy>
  <cp:revision>138</cp:revision>
  <dcterms:created xsi:type="dcterms:W3CDTF">2013-07-09T07:02:50Z</dcterms:created>
  <dcterms:modified xsi:type="dcterms:W3CDTF">2016-01-20T08:47:19Z</dcterms:modified>
</cp:coreProperties>
</file>