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86341" autoAdjust="0"/>
  </p:normalViewPr>
  <p:slideViewPr>
    <p:cSldViewPr>
      <p:cViewPr>
        <p:scale>
          <a:sx n="91" d="100"/>
          <a:sy n="91" d="100"/>
        </p:scale>
        <p:origin x="-889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fld id="{C1AE7649-2492-4ACF-A8DD-1B5003D08B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1825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14224-1F05-47A1-81B0-0748F4C9435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B6C06-985B-4B04-9AFA-CA15581F0DE2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4392488" cy="11989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D-CE38-4264-B5D5-1E762379FCFB}" type="datetimeFigureOut">
              <a:rPr lang="zh-TW" altLang="en-US" smtClean="0"/>
              <a:t>2016/2/25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9F5-C66D-469F-BE76-BBB988821A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0" y="6573311"/>
            <a:ext cx="7848997" cy="276999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b="1" dirty="0">
                <a:latin typeface="Arial" charset="0"/>
                <a:ea typeface="新細明體" pitchFamily="18" charset="-120"/>
              </a:rPr>
              <a:t>企業</a:t>
            </a:r>
            <a:r>
              <a:rPr lang="zh-TW" altLang="en-US" sz="1200" b="1" dirty="0" smtClean="0">
                <a:latin typeface="Arial" charset="0"/>
                <a:ea typeface="新細明體" pitchFamily="18" charset="-120"/>
              </a:rPr>
              <a:t>倫理：內外部管理觀點與個案</a:t>
            </a:r>
            <a:r>
              <a:rPr lang="en-US" altLang="zh-TW" sz="1200" b="1" dirty="0" smtClean="0">
                <a:latin typeface="Arial" charset="0"/>
                <a:ea typeface="新細明體" pitchFamily="18" charset="-120"/>
              </a:rPr>
              <a:t>2/e</a:t>
            </a:r>
            <a:r>
              <a:rPr lang="zh-TW" altLang="en-US" sz="1200" b="1" dirty="0" smtClean="0">
                <a:latin typeface="Arial" charset="0"/>
                <a:ea typeface="新細明體" pitchFamily="18" charset="-120"/>
              </a:rPr>
              <a:t>．</a:t>
            </a:r>
            <a:r>
              <a:rPr lang="zh-TW" altLang="en-US" sz="1200" b="1" dirty="0">
                <a:latin typeface="Arial" charset="0"/>
                <a:ea typeface="新細明體" pitchFamily="18" charset="-120"/>
              </a:rPr>
              <a:t>孫震、許士軍 審訂．陳勁甫、許金田 著．財團法人信義文化基金會 出版</a:t>
            </a:r>
          </a:p>
        </p:txBody>
      </p:sp>
    </p:spTree>
    <p:extLst>
      <p:ext uri="{BB962C8B-B14F-4D97-AF65-F5344CB8AC3E}">
        <p14:creationId xmlns:p14="http://schemas.microsoft.com/office/powerpoint/2010/main" val="187807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1FE9D27-C4ED-49F1-A752-93CAD01B1FA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B8DF-0524-4C0A-A849-CAA81B9389C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91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7F23825-EC67-47FB-B4DE-307E80A3BB8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6478-AE79-47BC-8766-45291BBA210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808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06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50403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0403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32138" y="6524625"/>
            <a:ext cx="2895600" cy="333375"/>
          </a:xfrm>
        </p:spPr>
        <p:txBody>
          <a:bodyPr/>
          <a:lstStyle>
            <a:lvl1pPr>
              <a:defRPr/>
            </a:lvl1pPr>
          </a:lstStyle>
          <a:p>
            <a:fld id="{FB09C606-D278-4929-A379-2AF0D2587AC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699352-9A31-442C-866E-3034572699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4178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064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8229600" cy="2443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3863975"/>
            <a:ext cx="8229600" cy="2444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32138" y="6524625"/>
            <a:ext cx="2895600" cy="333375"/>
          </a:xfrm>
        </p:spPr>
        <p:txBody>
          <a:bodyPr/>
          <a:lstStyle>
            <a:lvl1pPr>
              <a:defRPr/>
            </a:lvl1pPr>
          </a:lstStyle>
          <a:p>
            <a:fld id="{B80C3905-DE2F-4F32-B14D-562FF54BC55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0FDA93-C4A8-4E89-AC3D-0671BCBD4C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87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E29B5CB-8BA3-490E-A7A7-5323ADBBC21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FA4C-2882-4F77-A12C-3527574C5B9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998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4674A6C-81BA-4B9A-8531-B37F27E5AC5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E9ED-5336-4C04-834B-F9200273402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262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CAA7B30-60EB-4369-9636-51F475C6509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65442-5B60-4777-A8D5-862ABC95BC7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23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FAC255E-F36C-4536-9CFA-F148BBE050F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AEC8-3F9A-4396-9BAE-9786C25FB7C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42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6A026FD-8328-473D-A841-C4EBFB9AAF4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FB69-DA23-443B-AEA4-3F6466494A0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871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9A50810-44A8-47CE-A0C0-D25177C0090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D728-4A0A-4642-9B1C-AC7080655D1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785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4CEBB5C-18E0-4789-8106-D5091F1214E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52-CCC8-42A9-8310-3C3A571CDE3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07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527FA0-F2CD-4D27-B375-7201F4ED230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B1A5-FC32-4010-9FD8-196215AFBD0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265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193E-E826-4337-9BBB-B370D6D1383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CBF3-0E44-4FE7-B787-8C1ECDA3100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72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華康中黑體" panose="020B0509000000000000" pitchFamily="49" charset="-120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980729"/>
            <a:ext cx="8496944" cy="2619722"/>
          </a:xfrm>
        </p:spPr>
        <p:txBody>
          <a:bodyPr/>
          <a:lstStyle/>
          <a:p>
            <a:r>
              <a:rPr lang="zh-TW" altLang="en-US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第</a:t>
            </a:r>
            <a:r>
              <a:rPr kumimoji="0" lang="en-US" altLang="zh-TW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</a:t>
            </a:r>
            <a:r>
              <a:rPr kumimoji="0" lang="zh-TW" altLang="en-US" dirty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章 企業倫理的重要性與發展</a:t>
            </a:r>
            <a:endParaRPr lang="zh-TW" altLang="en-US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886200"/>
            <a:ext cx="4680520" cy="6223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algn="l"/>
            <a:r>
              <a:rPr lang="zh-TW" altLang="en-US"/>
              <a:t>授課老師：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195736" y="4437112"/>
            <a:ext cx="2520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1.2  </a:t>
            </a:r>
            <a:r>
              <a:rPr lang="zh-TW" altLang="en-US" dirty="0" smtClean="0"/>
              <a:t>企業</a:t>
            </a:r>
            <a:r>
              <a:rPr lang="zh-TW" altLang="en-US" dirty="0"/>
              <a:t>倫理的意</a:t>
            </a:r>
            <a:r>
              <a:rPr lang="zh-TW" altLang="en-US" dirty="0" smtClean="0"/>
              <a:t>涵</a:t>
            </a:r>
            <a:r>
              <a:rPr lang="en-US" altLang="zh-TW" sz="2800" dirty="0" smtClean="0"/>
              <a:t>(1/5) </a:t>
            </a:r>
            <a:r>
              <a:rPr lang="zh-TW" altLang="en-US" sz="2800" dirty="0" smtClean="0"/>
              <a:t> </a:t>
            </a:r>
            <a:endParaRPr lang="zh-TW" altLang="en-US" sz="2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企業倫理的定義</a:t>
            </a:r>
          </a:p>
          <a:p>
            <a:r>
              <a:rPr lang="zh-TW" altLang="en-US" dirty="0"/>
              <a:t>企業倫理的內涵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68EE850-43EE-441E-B772-C5009EAB67EC}" type="slidenum">
              <a:rPr lang="en-US" altLang="zh-TW"/>
              <a:pPr/>
              <a:t>10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9048"/>
            <a:ext cx="8435280" cy="5040312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zh-TW" altLang="en-US" dirty="0"/>
              <a:t>企業倫理的定義</a:t>
            </a:r>
          </a:p>
          <a:p>
            <a:pPr lvl="1">
              <a:spcBef>
                <a:spcPct val="30000"/>
              </a:spcBef>
            </a:pPr>
            <a:r>
              <a:rPr lang="zh-TW" altLang="en-US" dirty="0"/>
              <a:t>企業倫理係指將是非之規範應用於企業營運以及管理行為 </a:t>
            </a:r>
          </a:p>
          <a:p>
            <a:pPr lvl="1">
              <a:spcBef>
                <a:spcPct val="30000"/>
              </a:spcBef>
            </a:pPr>
            <a:r>
              <a:rPr lang="zh-TW" altLang="en-US" dirty="0"/>
              <a:t>企業倫理為企業組織內的工作成員，其行為、決策或行動的正當或錯誤標準 </a:t>
            </a:r>
          </a:p>
          <a:p>
            <a:pPr lvl="1">
              <a:spcBef>
                <a:spcPct val="30000"/>
              </a:spcBef>
            </a:pPr>
            <a:r>
              <a:rPr lang="zh-TW" altLang="en-US" dirty="0"/>
              <a:t>企業倫理基本上是一種人際或群際間的適當行為規範，表現在</a:t>
            </a:r>
            <a:r>
              <a:rPr lang="zh-TW" altLang="en-US" dirty="0" smtClean="0"/>
              <a:t>企業對待</a:t>
            </a:r>
            <a:r>
              <a:rPr lang="zh-TW" altLang="en-US" dirty="0"/>
              <a:t>利害關係人的決策準則或管理哲學 </a:t>
            </a: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6B008C9-3D0E-4474-90F8-ACA6E327EA6A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435600" y="486886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latin typeface="Arial" charset="0"/>
              <a:ea typeface="新細明體" pitchFamily="18" charset="-12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1.2  </a:t>
            </a:r>
            <a:r>
              <a:rPr lang="zh-TW" altLang="en-US" dirty="0" smtClean="0"/>
              <a:t>企業</a:t>
            </a:r>
            <a:r>
              <a:rPr lang="zh-TW" altLang="en-US" dirty="0"/>
              <a:t>倫理的意</a:t>
            </a:r>
            <a:r>
              <a:rPr lang="zh-TW" altLang="en-US" dirty="0" smtClean="0"/>
              <a:t>涵</a:t>
            </a:r>
            <a:r>
              <a:rPr lang="en-US" altLang="zh-TW" sz="2800" dirty="0" smtClean="0"/>
              <a:t>(2/5) 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6B008C9-3D0E-4474-90F8-ACA6E327EA6A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435600" y="486886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latin typeface="Arial" charset="0"/>
              <a:ea typeface="新細明體" pitchFamily="18" charset="-12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1.2  </a:t>
            </a:r>
            <a:r>
              <a:rPr lang="zh-TW" altLang="en-US" dirty="0" smtClean="0"/>
              <a:t>企業</a:t>
            </a:r>
            <a:r>
              <a:rPr lang="zh-TW" altLang="en-US" dirty="0"/>
              <a:t>倫理的意</a:t>
            </a:r>
            <a:r>
              <a:rPr lang="zh-TW" altLang="en-US" dirty="0" smtClean="0"/>
              <a:t>涵</a:t>
            </a:r>
            <a:r>
              <a:rPr lang="en-US" altLang="zh-TW" sz="2800" dirty="0" smtClean="0"/>
              <a:t>(3/5) </a:t>
            </a:r>
            <a:endParaRPr lang="en-US" altLang="zh-TW" sz="2800" dirty="0"/>
          </a:p>
        </p:txBody>
      </p:sp>
      <p:pic>
        <p:nvPicPr>
          <p:cNvPr id="8" name="Picture 9" descr="C:\Users\NO.43\Desktop\MA362企業倫理\高解析\圖01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4" y="1700808"/>
            <a:ext cx="8046250" cy="45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1.2  </a:t>
            </a:r>
            <a:r>
              <a:rPr lang="zh-TW" altLang="en-US" dirty="0" smtClean="0"/>
              <a:t>企業倫理的意涵</a:t>
            </a:r>
            <a:r>
              <a:rPr lang="en-US" altLang="zh-TW" sz="2800" dirty="0" smtClean="0"/>
              <a:t>(4/5) </a:t>
            </a:r>
            <a:endParaRPr lang="en-US" altLang="zh-TW" sz="36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企業倫理的內涵 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企業倫理則是</a:t>
            </a:r>
            <a:r>
              <a:rPr lang="zh-TW" altLang="en-US" dirty="0" smtClean="0"/>
              <a:t>將這些判斷</a:t>
            </a:r>
            <a:r>
              <a:rPr lang="zh-TW" altLang="en-US" dirty="0"/>
              <a:t>標準範圍予以擴充，使其包含社會期望、公平競爭、人際關係的運用、社會責任的意義、</a:t>
            </a:r>
            <a:r>
              <a:rPr lang="zh-TW" altLang="en-US" dirty="0" smtClean="0"/>
              <a:t>顧客權益的</a:t>
            </a:r>
            <a:r>
              <a:rPr lang="zh-TW" altLang="en-US" dirty="0"/>
              <a:t>程度</a:t>
            </a:r>
            <a:r>
              <a:rPr lang="zh-TW" altLang="en-US" dirty="0" smtClean="0"/>
              <a:t>等 </a:t>
            </a:r>
            <a:endParaRPr lang="zh-TW" altLang="en-US" dirty="0"/>
          </a:p>
          <a:p>
            <a:pPr lvl="1">
              <a:spcBef>
                <a:spcPts val="1152"/>
              </a:spcBef>
            </a:pPr>
            <a:r>
              <a:rPr lang="zh-TW" altLang="en-US" dirty="0"/>
              <a:t>企業倫理是組織中引導決策和行為的指導原則 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企業倫理是個人倫理道德的延伸，把倫理道德的規範應用在商業情境中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B56439-5853-4FBC-85E4-BA60E03AFA02}" type="slidenum">
              <a:rPr lang="en-US" altLang="zh-TW"/>
              <a:pPr/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1902"/>
            <a:ext cx="8507288" cy="2443162"/>
          </a:xfrm>
        </p:spPr>
        <p:txBody>
          <a:bodyPr>
            <a:normAutofit/>
          </a:bodyPr>
          <a:lstStyle/>
          <a:p>
            <a:r>
              <a:rPr lang="zh-TW" altLang="en-US" dirty="0"/>
              <a:t>企業倫理的範圍與議題歸納為社會層面、企業層面、和個人層面等三個層面 </a:t>
            </a:r>
          </a:p>
          <a:p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5A4E9FE-EE71-4E3F-9C2F-502B7F0DE213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1.2  </a:t>
            </a:r>
            <a:r>
              <a:rPr lang="zh-TW" altLang="en-US" dirty="0" smtClean="0"/>
              <a:t>企業倫理的意涵</a:t>
            </a:r>
            <a:r>
              <a:rPr lang="en-US" altLang="zh-TW" sz="2800" dirty="0" smtClean="0"/>
              <a:t>(5/5) </a:t>
            </a:r>
            <a:endParaRPr lang="en-US" altLang="zh-TW" sz="3600" dirty="0"/>
          </a:p>
        </p:txBody>
      </p:sp>
      <p:pic>
        <p:nvPicPr>
          <p:cNvPr id="22535" name="Picture 7" descr="C:\Users\NO.43\Desktop\MA362企業倫理\高解析\表0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20" y="2769773"/>
            <a:ext cx="7338122" cy="37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1.3  </a:t>
            </a:r>
            <a:r>
              <a:rPr lang="zh-TW" altLang="en-US" dirty="0" smtClean="0"/>
              <a:t>企業</a:t>
            </a:r>
            <a:r>
              <a:rPr lang="zh-TW" altLang="en-US" dirty="0"/>
              <a:t>倫理的演變與發展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zh-TW" dirty="0"/>
              <a:t>1960</a:t>
            </a:r>
            <a:r>
              <a:rPr lang="zh-TW" altLang="en-US" dirty="0"/>
              <a:t>年以前：宗教觀點的倫理</a:t>
            </a:r>
          </a:p>
          <a:p>
            <a:pPr>
              <a:spcBef>
                <a:spcPct val="30000"/>
              </a:spcBef>
            </a:pPr>
            <a:r>
              <a:rPr lang="en-US" altLang="zh-TW" dirty="0"/>
              <a:t>1960</a:t>
            </a:r>
            <a:r>
              <a:rPr lang="zh-TW" altLang="en-US" dirty="0"/>
              <a:t>年代：社會運動的興起</a:t>
            </a:r>
          </a:p>
          <a:p>
            <a:pPr>
              <a:spcBef>
                <a:spcPct val="30000"/>
              </a:spcBef>
            </a:pPr>
            <a:r>
              <a:rPr lang="en-US" altLang="zh-TW" dirty="0"/>
              <a:t>1970</a:t>
            </a:r>
            <a:r>
              <a:rPr lang="zh-TW" altLang="en-US" dirty="0"/>
              <a:t>年代：企業倫理學門的形成</a:t>
            </a:r>
          </a:p>
          <a:p>
            <a:pPr>
              <a:spcBef>
                <a:spcPct val="30000"/>
              </a:spcBef>
            </a:pPr>
            <a:r>
              <a:rPr lang="en-US" altLang="zh-TW" dirty="0"/>
              <a:t>1980</a:t>
            </a:r>
            <a:r>
              <a:rPr lang="zh-TW" altLang="en-US" dirty="0"/>
              <a:t>年代：企業倫理的強化與轉變</a:t>
            </a:r>
          </a:p>
          <a:p>
            <a:pPr>
              <a:spcBef>
                <a:spcPct val="30000"/>
              </a:spcBef>
            </a:pPr>
            <a:r>
              <a:rPr lang="en-US" altLang="zh-TW" dirty="0"/>
              <a:t>1990</a:t>
            </a:r>
            <a:r>
              <a:rPr lang="zh-TW" altLang="en-US" dirty="0"/>
              <a:t>年代：企業倫理的制度化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262454D-8290-4ADE-B3FA-0782B1D164F6}" type="slidenum">
              <a:rPr lang="en-US" altLang="zh-TW"/>
              <a:pPr/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1.4  </a:t>
            </a:r>
            <a:r>
              <a:rPr lang="zh-TW" altLang="en-US" dirty="0" smtClean="0"/>
              <a:t>企業</a:t>
            </a:r>
            <a:r>
              <a:rPr lang="zh-TW" altLang="en-US" dirty="0"/>
              <a:t>倫理的責任</a:t>
            </a:r>
            <a:r>
              <a:rPr lang="zh-TW" altLang="en-US" dirty="0" smtClean="0"/>
              <a:t>觀點</a:t>
            </a:r>
            <a:r>
              <a:rPr lang="en-US" altLang="zh-TW" sz="2800" dirty="0" smtClean="0"/>
              <a:t>(1/4)</a:t>
            </a:r>
            <a:r>
              <a:rPr lang="zh-TW" altLang="en-US" sz="2800" dirty="0" smtClean="0"/>
              <a:t> </a:t>
            </a:r>
            <a:endParaRPr lang="zh-TW" alt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spcBef>
                <a:spcPts val="1152"/>
              </a:spcBef>
            </a:pPr>
            <a:r>
              <a:rPr lang="zh-TW" altLang="en-US" dirty="0"/>
              <a:t>企業究竟該不該將其資源投注在社會公共事務</a:t>
            </a:r>
            <a:r>
              <a:rPr lang="zh-TW" altLang="en-US" dirty="0" smtClean="0"/>
              <a:t>上，</a:t>
            </a:r>
            <a:r>
              <a:rPr lang="zh-TW" altLang="en-US" dirty="0"/>
              <a:t>此一議題截至目前為止仍引起相當大的爭論 ，本章介紹以下三種觀點：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不危害觀點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企業</a:t>
            </a:r>
            <a:r>
              <a:rPr lang="zh-TW" altLang="en-US" dirty="0" smtClean="0"/>
              <a:t>三重盈餘</a:t>
            </a:r>
            <a:r>
              <a:rPr lang="en-US" altLang="zh-TW" dirty="0" smtClean="0"/>
              <a:t>(</a:t>
            </a:r>
            <a:r>
              <a:rPr lang="en-US" altLang="zh-TW" dirty="0"/>
              <a:t>Triple Bottom Line, TBL)</a:t>
            </a:r>
            <a:r>
              <a:rPr lang="zh-TW" altLang="en-US" dirty="0"/>
              <a:t>模式 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企業金字塔責任模式</a:t>
            </a:r>
          </a:p>
          <a:p>
            <a:pPr>
              <a:spcBef>
                <a:spcPts val="1152"/>
              </a:spcBef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CA60923-483F-4AF4-A0F3-B8EC97C5CF60}" type="slidenum">
              <a:rPr lang="en-US" altLang="zh-TW"/>
              <a:pPr/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1.4  </a:t>
            </a:r>
            <a:r>
              <a:rPr lang="zh-TW" altLang="en-US" dirty="0" smtClean="0"/>
              <a:t>企業倫理的責任觀點</a:t>
            </a:r>
            <a:r>
              <a:rPr lang="en-US" altLang="zh-TW" sz="2800" dirty="0" smtClean="0"/>
              <a:t>(2/4)</a:t>
            </a:r>
            <a:r>
              <a:rPr lang="zh-TW" altLang="en-US" sz="2800" dirty="0" smtClean="0"/>
              <a:t> </a:t>
            </a:r>
            <a:endParaRPr lang="en-US" altLang="zh-TW" sz="32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spcBef>
                <a:spcPts val="1152"/>
              </a:spcBef>
            </a:pPr>
            <a:r>
              <a:rPr lang="zh-TW" altLang="en-US" dirty="0"/>
              <a:t>不危害觀點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企業在追求利潤時，縱使不考量到社會整體價值與慈善，至少要做到「不危害</a:t>
            </a:r>
            <a:r>
              <a:rPr lang="zh-TW" altLang="en-US" dirty="0" smtClean="0"/>
              <a:t>」</a:t>
            </a:r>
            <a:r>
              <a:rPr lang="en-US" altLang="zh-TW" dirty="0" smtClean="0"/>
              <a:t>(do </a:t>
            </a:r>
            <a:r>
              <a:rPr lang="en-US" altLang="zh-TW" dirty="0"/>
              <a:t>no </a:t>
            </a:r>
            <a:r>
              <a:rPr lang="en-US" altLang="zh-TW" dirty="0" smtClean="0"/>
              <a:t>harm)</a:t>
            </a:r>
            <a:r>
              <a:rPr lang="zh-TW" altLang="en-US" dirty="0" smtClean="0"/>
              <a:t>的</a:t>
            </a:r>
            <a:r>
              <a:rPr lang="zh-TW" altLang="en-US" dirty="0"/>
              <a:t>要求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F36FF34-B458-406A-93AC-427F79DDE67D}" type="slidenum">
              <a:rPr lang="en-US" altLang="zh-TW"/>
              <a:pPr/>
              <a:t>17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1.4  </a:t>
            </a:r>
            <a:r>
              <a:rPr lang="zh-TW" altLang="en-US" dirty="0" smtClean="0"/>
              <a:t>企業倫理的責任觀點</a:t>
            </a:r>
            <a:r>
              <a:rPr lang="en-US" altLang="zh-TW" sz="2800" dirty="0" smtClean="0"/>
              <a:t>(3/4)</a:t>
            </a:r>
            <a:r>
              <a:rPr lang="zh-TW" altLang="en-US" sz="2800" dirty="0" smtClean="0"/>
              <a:t> </a:t>
            </a:r>
            <a:endParaRPr lang="en-US" altLang="zh-TW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352928" cy="5040312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zh-TW" altLang="en-US" dirty="0"/>
              <a:t>企業</a:t>
            </a:r>
            <a:r>
              <a:rPr lang="zh-TW" altLang="en-US" dirty="0" smtClean="0"/>
              <a:t>三重盈餘</a:t>
            </a:r>
            <a:r>
              <a:rPr lang="en-US" altLang="zh-TW" dirty="0" smtClean="0"/>
              <a:t>(</a:t>
            </a:r>
            <a:r>
              <a:rPr lang="en-US" altLang="zh-TW" dirty="0"/>
              <a:t>Triple Bottom Line, TBL)</a:t>
            </a:r>
            <a:r>
              <a:rPr lang="zh-TW" altLang="en-US" dirty="0"/>
              <a:t>模式 </a:t>
            </a:r>
          </a:p>
          <a:p>
            <a:pPr lvl="1">
              <a:spcBef>
                <a:spcPct val="30000"/>
              </a:spcBef>
            </a:pPr>
            <a:r>
              <a:rPr lang="en-US" altLang="zh-TW" dirty="0"/>
              <a:t>Elkington</a:t>
            </a:r>
            <a:r>
              <a:rPr lang="zh-TW" altLang="en-US" dirty="0"/>
              <a:t>在</a:t>
            </a:r>
            <a:r>
              <a:rPr lang="en-US" altLang="zh-TW" dirty="0"/>
              <a:t>1994</a:t>
            </a:r>
            <a:r>
              <a:rPr lang="zh-TW" altLang="en-US" dirty="0"/>
              <a:t>年提出企業永續經營應該追求</a:t>
            </a:r>
            <a:r>
              <a:rPr lang="zh-TW" altLang="en-US" dirty="0" smtClean="0"/>
              <a:t>三重盈餘價值</a:t>
            </a:r>
            <a:r>
              <a:rPr lang="zh-TW" altLang="en-US" dirty="0"/>
              <a:t>：環境、社會及經濟</a:t>
            </a:r>
            <a:r>
              <a:rPr lang="zh-TW" altLang="en-US" dirty="0" smtClean="0"/>
              <a:t>，呼籲政府</a:t>
            </a:r>
            <a:r>
              <a:rPr lang="zh-TW" altLang="en-US" dirty="0"/>
              <a:t>應發展與鼓勵企業建立</a:t>
            </a:r>
            <a:r>
              <a:rPr lang="zh-TW" altLang="en-US" dirty="0" smtClean="0"/>
              <a:t>三重盈餘的</a:t>
            </a:r>
            <a:r>
              <a:rPr lang="zh-TW" altLang="en-US" dirty="0"/>
              <a:t>衡量、審核與</a:t>
            </a:r>
            <a:r>
              <a:rPr lang="zh-TW" altLang="en-US" dirty="0" smtClean="0"/>
              <a:t>報告</a:t>
            </a:r>
            <a:r>
              <a:rPr lang="en-US" altLang="zh-TW" dirty="0" smtClean="0"/>
              <a:t>(measurement</a:t>
            </a:r>
            <a:r>
              <a:rPr lang="en-US" altLang="zh-TW" dirty="0"/>
              <a:t>, auditing, </a:t>
            </a:r>
            <a:r>
              <a:rPr lang="en-US" altLang="zh-TW" dirty="0" smtClean="0"/>
              <a:t>reporting</a:t>
            </a:r>
            <a:r>
              <a:rPr lang="zh-TW" altLang="en-US" dirty="0" smtClean="0"/>
              <a:t>；</a:t>
            </a:r>
            <a:r>
              <a:rPr lang="en-US" altLang="zh-TW" dirty="0" smtClean="0"/>
              <a:t>MAR)</a:t>
            </a:r>
            <a:r>
              <a:rPr lang="zh-TW" altLang="en-US" dirty="0" smtClean="0"/>
              <a:t>的</a:t>
            </a:r>
            <a:r>
              <a:rPr lang="zh-TW" altLang="en-US" dirty="0"/>
              <a:t>會計制度與標竿</a:t>
            </a:r>
            <a:r>
              <a:rPr lang="zh-TW" altLang="en-US" dirty="0" smtClean="0"/>
              <a:t>學習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B480F32-7556-46F0-AF0D-AF8D4025CBD9}" type="slidenum">
              <a:rPr lang="en-US" altLang="zh-TW"/>
              <a:pPr/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392" y="1628800"/>
            <a:ext cx="4326632" cy="5040312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企業金字塔責任模式</a:t>
            </a:r>
          </a:p>
          <a:p>
            <a:pPr lvl="1">
              <a:spcBef>
                <a:spcPts val="1152"/>
              </a:spcBef>
            </a:pPr>
            <a:r>
              <a:rPr lang="en-US" altLang="zh-TW" smtClean="0"/>
              <a:t>Carroll</a:t>
            </a:r>
            <a:r>
              <a:rPr lang="zh-TW" altLang="en-US" dirty="0"/>
              <a:t>於</a:t>
            </a:r>
            <a:r>
              <a:rPr lang="en-US" altLang="zh-TW" dirty="0"/>
              <a:t>1991</a:t>
            </a:r>
            <a:r>
              <a:rPr lang="zh-TW" altLang="en-US" dirty="0"/>
              <a:t>年將企業社會責任分成</a:t>
            </a:r>
            <a:r>
              <a:rPr lang="zh-TW" altLang="en-US" dirty="0" smtClean="0"/>
              <a:t>四類，分別</a:t>
            </a:r>
            <a:r>
              <a:rPr lang="zh-TW" altLang="en-US" dirty="0"/>
              <a:t>為經濟</a:t>
            </a:r>
            <a:r>
              <a:rPr lang="en-US" altLang="zh-TW" dirty="0"/>
              <a:t>(economic)</a:t>
            </a:r>
            <a:r>
              <a:rPr lang="zh-TW" altLang="en-US" dirty="0"/>
              <a:t>、法律</a:t>
            </a:r>
            <a:r>
              <a:rPr lang="en-US" altLang="zh-TW" dirty="0"/>
              <a:t>(legal)</a:t>
            </a:r>
            <a:r>
              <a:rPr lang="zh-TW" altLang="en-US" dirty="0" smtClean="0"/>
              <a:t>、倫理</a:t>
            </a:r>
            <a:r>
              <a:rPr lang="en-US" altLang="zh-TW" dirty="0"/>
              <a:t>(ethical)</a:t>
            </a:r>
            <a:r>
              <a:rPr lang="zh-TW" altLang="en-US" dirty="0"/>
              <a:t>、及慈善</a:t>
            </a:r>
            <a:r>
              <a:rPr lang="en-US" altLang="zh-TW" dirty="0"/>
              <a:t>(philanthropic)</a:t>
            </a:r>
            <a:r>
              <a:rPr lang="zh-TW" altLang="en-US" dirty="0"/>
              <a:t>責任 </a:t>
            </a: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1767FD2-AB92-46D9-8795-1E7E60C1E08A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35600" y="4941888"/>
            <a:ext cx="2665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latin typeface="Arial" charset="0"/>
              <a:ea typeface="新細明體" pitchFamily="18" charset="-12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1.4  </a:t>
            </a:r>
            <a:r>
              <a:rPr lang="zh-TW" altLang="en-US" dirty="0" smtClean="0"/>
              <a:t>企業倫理的責任觀點</a:t>
            </a:r>
            <a:r>
              <a:rPr lang="en-US" altLang="zh-TW" sz="2800" dirty="0" smtClean="0"/>
              <a:t>(4/4)</a:t>
            </a:r>
            <a:r>
              <a:rPr lang="zh-TW" altLang="en-US" sz="2800" dirty="0" smtClean="0"/>
              <a:t> </a:t>
            </a:r>
            <a:endParaRPr lang="en-US" altLang="zh-TW" sz="3200" dirty="0"/>
          </a:p>
        </p:txBody>
      </p:sp>
      <p:pic>
        <p:nvPicPr>
          <p:cNvPr id="27656" name="Picture 8" descr="C:\Users\NO.43\Desktop\MA362企業倫理\高解析\圖01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16" y="1916832"/>
            <a:ext cx="3953221" cy="46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佳句精選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altLang="zh-TW" i="1" dirty="0"/>
              <a:t>It is not only what we do, but also what we do not do, for which we are </a:t>
            </a:r>
            <a:r>
              <a:rPr lang="en-US" altLang="zh-TW" i="1" dirty="0" smtClean="0"/>
              <a:t>accountable.</a:t>
            </a:r>
            <a:endParaRPr lang="en-US" altLang="zh-TW" dirty="0"/>
          </a:p>
          <a:p>
            <a:pPr>
              <a:spcBef>
                <a:spcPct val="40000"/>
              </a:spcBef>
            </a:pPr>
            <a:r>
              <a:rPr lang="zh-TW" altLang="en-US" dirty="0"/>
              <a:t>我們不但要對我們所做的負起</a:t>
            </a:r>
            <a:r>
              <a:rPr lang="zh-TW" altLang="en-US" dirty="0" smtClean="0"/>
              <a:t>責任，對於</a:t>
            </a:r>
            <a:r>
              <a:rPr lang="zh-TW" altLang="en-US" dirty="0"/>
              <a:t>我們沒有做的事也要善盡責</a:t>
            </a:r>
            <a:r>
              <a:rPr lang="zh-TW" altLang="en-US" dirty="0" smtClean="0"/>
              <a:t>任！</a:t>
            </a:r>
            <a:endParaRPr lang="en-US" altLang="zh-TW" dirty="0"/>
          </a:p>
          <a:p>
            <a:pPr marL="0" indent="0" algn="r">
              <a:spcBef>
                <a:spcPct val="40000"/>
              </a:spcBef>
              <a:buNone/>
            </a:pPr>
            <a:r>
              <a:rPr lang="en-US" altLang="zh-TW" sz="2400" dirty="0" smtClean="0"/>
              <a:t>Moliere</a:t>
            </a:r>
            <a:endParaRPr lang="en-US" altLang="zh-TW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FEEE749-51D2-46C4-836C-7C46F1A2A927}" type="slidenum">
              <a:rPr lang="en-US" altLang="zh-TW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628800"/>
          </a:xfrm>
        </p:spPr>
        <p:txBody>
          <a:bodyPr>
            <a:normAutofit/>
          </a:bodyPr>
          <a:lstStyle/>
          <a:p>
            <a:r>
              <a:rPr lang="zh-TW" altLang="en-US" dirty="0"/>
              <a:t>章前</a:t>
            </a:r>
            <a:r>
              <a:rPr lang="zh-TW" altLang="en-US" dirty="0" smtClean="0"/>
              <a:t>個案：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人命關天？生命與智財權孰輕？孰重？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>
              <a:spcBef>
                <a:spcPts val="1152"/>
              </a:spcBef>
            </a:pPr>
            <a:r>
              <a:rPr lang="zh-TW" altLang="en-US" dirty="0" smtClean="0"/>
              <a:t>思考</a:t>
            </a:r>
            <a:r>
              <a:rPr lang="zh-TW" altLang="en-US" dirty="0"/>
              <a:t>問題：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你覺得智慧財產權與國民健康</a:t>
            </a:r>
            <a:r>
              <a:rPr lang="zh-TW" altLang="en-US" dirty="0" smtClean="0"/>
              <a:t>兩者孰輕？孰重</a:t>
            </a:r>
            <a:r>
              <a:rPr lang="zh-TW" altLang="en-US" dirty="0"/>
              <a:t>？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你贊成我國</a:t>
            </a:r>
            <a:r>
              <a:rPr lang="zh-TW" altLang="en-US" dirty="0" smtClean="0"/>
              <a:t>衛生署的</a:t>
            </a:r>
            <a:r>
              <a:rPr lang="zh-TW" altLang="en-US" dirty="0"/>
              <a:t>作法嗎？你若是衛生署署長，你會採取何種作法？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針對上述各藥商所提出的主張，你贊成嗎？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A293C45-99A7-4F15-9DDA-A30073D580FC}" type="slidenum">
              <a:rPr lang="en-US" altLang="zh-TW"/>
              <a:pPr/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引言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zh-TW" altLang="en-US" dirty="0"/>
              <a:t>具倫理思維的管理者必須在其所面對的倫理困境中，作出符合倫理的決策 </a:t>
            </a:r>
          </a:p>
          <a:p>
            <a:pPr>
              <a:spcBef>
                <a:spcPct val="40000"/>
              </a:spcBef>
            </a:pPr>
            <a:r>
              <a:rPr lang="zh-TW" altLang="en-US" dirty="0"/>
              <a:t>不倫理決策不僅導致所屬公司破產，同時也讓社會受到不小的傷害 </a:t>
            </a:r>
          </a:p>
          <a:p>
            <a:pPr>
              <a:spcBef>
                <a:spcPct val="40000"/>
              </a:spcBef>
            </a:pPr>
            <a:r>
              <a:rPr lang="zh-TW" altLang="en-US" dirty="0"/>
              <a:t>例如，安隆公司 、世界通訊</a:t>
            </a:r>
            <a:r>
              <a:rPr lang="zh-TW" altLang="en-US" dirty="0" smtClean="0"/>
              <a:t>公司、英國</a:t>
            </a:r>
            <a:r>
              <a:rPr lang="zh-TW" altLang="en-US" dirty="0"/>
              <a:t>倫敦霸菱銀行、博達科技股份有限公司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D21F04D-A5CD-4591-86C2-9B77B13BF76F}" type="slidenum">
              <a:rPr lang="en-US" altLang="zh-TW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本章架構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zh-TW" altLang="en-US" dirty="0"/>
              <a:t>基於上述，本章內容包括</a:t>
            </a:r>
          </a:p>
          <a:p>
            <a:pPr lvl="1">
              <a:spcBef>
                <a:spcPct val="30000"/>
              </a:spcBef>
            </a:pPr>
            <a:r>
              <a:rPr lang="zh-TW" altLang="en-US" dirty="0"/>
              <a:t>企業倫理的重要性</a:t>
            </a:r>
          </a:p>
          <a:p>
            <a:pPr lvl="1">
              <a:spcBef>
                <a:spcPct val="30000"/>
              </a:spcBef>
            </a:pPr>
            <a:r>
              <a:rPr lang="zh-TW" altLang="en-US" dirty="0"/>
              <a:t>企業倫理的定義與內涵</a:t>
            </a:r>
          </a:p>
          <a:p>
            <a:pPr lvl="1">
              <a:spcBef>
                <a:spcPct val="30000"/>
              </a:spcBef>
            </a:pPr>
            <a:r>
              <a:rPr lang="zh-TW" altLang="en-US" dirty="0"/>
              <a:t>企業倫理的演變與發展</a:t>
            </a:r>
          </a:p>
          <a:p>
            <a:pPr lvl="1">
              <a:spcBef>
                <a:spcPct val="30000"/>
              </a:spcBef>
            </a:pPr>
            <a:r>
              <a:rPr lang="zh-TW" altLang="en-US" dirty="0"/>
              <a:t>企業倫理</a:t>
            </a:r>
            <a:r>
              <a:rPr lang="zh-TW" altLang="en-US" dirty="0" smtClean="0"/>
              <a:t>的責任觀點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7054CBB-BDAD-4030-A59A-4EEB595013B0}" type="slidenum">
              <a:rPr lang="en-US" altLang="zh-TW"/>
              <a:pPr/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1.1  </a:t>
            </a:r>
            <a:r>
              <a:rPr lang="zh-TW" altLang="en-US" dirty="0" smtClean="0"/>
              <a:t>企業</a:t>
            </a:r>
            <a:r>
              <a:rPr lang="zh-TW" altLang="en-US" dirty="0"/>
              <a:t>倫理的</a:t>
            </a:r>
            <a:r>
              <a:rPr lang="zh-TW" altLang="en-US" dirty="0" smtClean="0"/>
              <a:t>重要性</a:t>
            </a:r>
            <a:r>
              <a:rPr lang="en-US" altLang="zh-TW" sz="2800" dirty="0" smtClean="0"/>
              <a:t>(1/4) </a:t>
            </a:r>
            <a:r>
              <a:rPr lang="zh-TW" altLang="en-US" sz="2800" dirty="0" smtClean="0"/>
              <a:t> </a:t>
            </a:r>
            <a:endParaRPr lang="zh-TW" alt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zh-TW" altLang="en-US" dirty="0"/>
              <a:t>企業倫理的價值轉移 </a:t>
            </a:r>
          </a:p>
          <a:p>
            <a:pPr>
              <a:spcBef>
                <a:spcPct val="40000"/>
              </a:spcBef>
            </a:pPr>
            <a:r>
              <a:rPr lang="zh-TW" altLang="en-US" dirty="0"/>
              <a:t>企業倫理的策略構面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DABB0F5-5292-4C9D-8280-5550EE42D643}" type="slidenum">
              <a:rPr lang="en-US" altLang="zh-TW"/>
              <a:pPr/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1.1  </a:t>
            </a:r>
            <a:r>
              <a:rPr lang="zh-TW" altLang="en-US" dirty="0" smtClean="0"/>
              <a:t>企業</a:t>
            </a:r>
            <a:r>
              <a:rPr lang="zh-TW" altLang="en-US" dirty="0"/>
              <a:t>倫理的</a:t>
            </a:r>
            <a:r>
              <a:rPr lang="zh-TW" altLang="en-US" dirty="0" smtClean="0"/>
              <a:t>重要性</a:t>
            </a:r>
            <a:r>
              <a:rPr lang="en-US" altLang="zh-TW" sz="2800" dirty="0" smtClean="0"/>
              <a:t>(2/4) </a:t>
            </a:r>
            <a:endParaRPr lang="en-US" altLang="zh-TW" sz="2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579296" cy="5040312"/>
          </a:xfrm>
        </p:spPr>
        <p:txBody>
          <a:bodyPr/>
          <a:lstStyle/>
          <a:p>
            <a:r>
              <a:rPr lang="zh-TW" altLang="en-US" dirty="0"/>
              <a:t>企業倫理的價值轉移 ：社會經濟</a:t>
            </a:r>
            <a:r>
              <a:rPr lang="zh-TW" altLang="en-US" dirty="0" smtClean="0"/>
              <a:t>學派</a:t>
            </a:r>
            <a:r>
              <a:rPr lang="en-US" altLang="zh-TW" dirty="0" smtClean="0"/>
              <a:t>(Socioeconomic view)</a:t>
            </a:r>
            <a:r>
              <a:rPr lang="zh-TW" altLang="en-US" dirty="0" smtClean="0"/>
              <a:t>主張</a:t>
            </a:r>
            <a:r>
              <a:rPr lang="zh-TW" altLang="en-US" dirty="0"/>
              <a:t>，企業的倫理責任不只是追求利潤而已，社會上其他利害關係人的權益亦應考量在其營運決策之中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8AF8D07-4291-4892-99D3-0DB170F91D25}" type="slidenum">
              <a:rPr lang="en-US" altLang="zh-TW"/>
              <a:pPr/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6792"/>
            <a:ext cx="8363272" cy="5040312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zh-TW" altLang="en-US" dirty="0"/>
              <a:t>企業倫理的策略構面</a:t>
            </a:r>
          </a:p>
          <a:p>
            <a:pPr lvl="1">
              <a:spcBef>
                <a:spcPct val="30000"/>
              </a:spcBef>
            </a:pPr>
            <a:r>
              <a:rPr lang="zh-TW" altLang="en-US" dirty="0"/>
              <a:t>「全面倫理管理」認為企業應該重新檢測基本價值準則，作業流程、對外關係、領導統御、公司治理與探索未來經營方向 </a:t>
            </a:r>
          </a:p>
          <a:p>
            <a:pPr lvl="1">
              <a:spcBef>
                <a:spcPct val="30000"/>
              </a:spcBef>
            </a:pPr>
            <a:r>
              <a:rPr lang="zh-TW" altLang="en-US" dirty="0"/>
              <a:t>倫理驅力</a:t>
            </a:r>
            <a:r>
              <a:rPr lang="en-US" altLang="zh-TW" dirty="0"/>
              <a:t>(driving power)</a:t>
            </a:r>
            <a:r>
              <a:rPr lang="zh-TW" altLang="en-US" dirty="0"/>
              <a:t>（分為內部驅力與外部驅力）及預期結果</a:t>
            </a:r>
            <a:r>
              <a:rPr lang="en-US" altLang="zh-TW" dirty="0"/>
              <a:t>(expected result)</a:t>
            </a:r>
            <a:r>
              <a:rPr lang="zh-TW" altLang="en-US" dirty="0"/>
              <a:t>（分為積極結果與消極結果）等兩個構面，區分出四種倫理策略構面  </a:t>
            </a: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E3FBE6B-FF52-4FB2-9811-6B09AC97F0B6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2439988" y="2994025"/>
            <a:ext cx="488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/>
            </a:r>
            <a:br>
              <a:rPr lang="en-US" altLang="zh-TW"/>
            </a:br>
            <a:endParaRPr lang="en-US" altLang="zh-TW"/>
          </a:p>
          <a:p>
            <a:pPr eaLnBrk="0" hangingPunct="0"/>
            <a:endParaRPr lang="en-US" altLang="zh-TW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1.1  </a:t>
            </a:r>
            <a:r>
              <a:rPr lang="zh-TW" altLang="en-US" dirty="0" smtClean="0"/>
              <a:t>企業</a:t>
            </a:r>
            <a:r>
              <a:rPr lang="zh-TW" altLang="en-US" dirty="0"/>
              <a:t>倫理的</a:t>
            </a:r>
            <a:r>
              <a:rPr lang="zh-TW" altLang="en-US" dirty="0" smtClean="0"/>
              <a:t>重要性</a:t>
            </a:r>
            <a:r>
              <a:rPr lang="en-US" altLang="zh-TW" sz="2800" dirty="0" smtClean="0"/>
              <a:t>(3/4) 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E3FBE6B-FF52-4FB2-9811-6B09AC97F0B6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2439988" y="2994025"/>
            <a:ext cx="488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/>
            </a:r>
            <a:br>
              <a:rPr lang="en-US" altLang="zh-TW"/>
            </a:br>
            <a:endParaRPr lang="en-US" altLang="zh-TW"/>
          </a:p>
          <a:p>
            <a:pPr eaLnBrk="0" hangingPunct="0"/>
            <a:endParaRPr lang="en-US" altLang="zh-TW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1.1  </a:t>
            </a:r>
            <a:r>
              <a:rPr lang="zh-TW" altLang="en-US" dirty="0" smtClean="0"/>
              <a:t>企業</a:t>
            </a:r>
            <a:r>
              <a:rPr lang="zh-TW" altLang="en-US" dirty="0"/>
              <a:t>倫理的</a:t>
            </a:r>
            <a:r>
              <a:rPr lang="zh-TW" altLang="en-US" dirty="0" smtClean="0"/>
              <a:t>重要性</a:t>
            </a:r>
            <a:r>
              <a:rPr lang="en-US" altLang="zh-TW" sz="2800" dirty="0" smtClean="0"/>
              <a:t>(4/4) </a:t>
            </a:r>
            <a:endParaRPr lang="en-US" altLang="zh-TW" sz="2800" dirty="0"/>
          </a:p>
        </p:txBody>
      </p:sp>
      <p:pic>
        <p:nvPicPr>
          <p:cNvPr id="8" name="Picture 53" descr="C:\Users\NO.43\Desktop\MA362企業倫理\高解析\圖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984776" cy="50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866</Words>
  <Application>Microsoft Office PowerPoint</Application>
  <PresentationFormat>如螢幕大小 (4:3)</PresentationFormat>
  <Paragraphs>89</Paragraphs>
  <Slides>19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第1章 企業倫理的重要性與發展</vt:lpstr>
      <vt:lpstr>佳句精選</vt:lpstr>
      <vt:lpstr>章前個案： 人命關天？生命與智財權孰輕？孰重？</vt:lpstr>
      <vt:lpstr>引言 </vt:lpstr>
      <vt:lpstr>本章架構</vt:lpstr>
      <vt:lpstr>1.1  企業倫理的重要性(1/4)  </vt:lpstr>
      <vt:lpstr>1.1  企業倫理的重要性(2/4) </vt:lpstr>
      <vt:lpstr>1.1  企業倫理的重要性(3/4) </vt:lpstr>
      <vt:lpstr>1.1  企業倫理的重要性(4/4) </vt:lpstr>
      <vt:lpstr>1.2  企業倫理的意涵(1/5)  </vt:lpstr>
      <vt:lpstr>1.2  企業倫理的意涵(2/5) </vt:lpstr>
      <vt:lpstr>1.2  企業倫理的意涵(3/5) </vt:lpstr>
      <vt:lpstr>1.2  企業倫理的意涵(4/5) </vt:lpstr>
      <vt:lpstr>1.2  企業倫理的意涵(5/5) </vt:lpstr>
      <vt:lpstr>1.3  企業倫理的演變與發展 </vt:lpstr>
      <vt:lpstr>1.4  企業倫理的責任觀點(1/4) </vt:lpstr>
      <vt:lpstr>1.4  企業倫理的責任觀點(2/4) </vt:lpstr>
      <vt:lpstr>1.4  企業倫理的責任觀點(3/4) </vt:lpstr>
      <vt:lpstr>1.4  企業倫理的責任觀點(4/4) </vt:lpstr>
    </vt:vector>
  </TitlesOfParts>
  <Company>前程文化事業有限公司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企業倫理的重要性與發展</dc:title>
  <dc:creator>企劃部</dc:creator>
  <cp:lastModifiedBy>NO.44</cp:lastModifiedBy>
  <cp:revision>23</cp:revision>
  <dcterms:created xsi:type="dcterms:W3CDTF">2010-08-12T10:54:33Z</dcterms:created>
  <dcterms:modified xsi:type="dcterms:W3CDTF">2016-02-25T05:08:43Z</dcterms:modified>
</cp:coreProperties>
</file>