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4" r:id="rId9"/>
    <p:sldId id="275" r:id="rId10"/>
    <p:sldId id="276" r:id="rId11"/>
    <p:sldId id="277" r:id="rId12"/>
    <p:sldId id="278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CECFF"/>
    <a:srgbClr val="FFFF99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43" autoAdjust="0"/>
    <p:restoredTop sz="86341" autoAdjust="0"/>
  </p:normalViewPr>
  <p:slideViewPr>
    <p:cSldViewPr>
      <p:cViewPr>
        <p:scale>
          <a:sx n="91" d="100"/>
          <a:sy n="91" d="100"/>
        </p:scale>
        <p:origin x="-866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TW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10244F4-B118-4C73-8563-B63E4A366A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853818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5BF28C-9C2E-4D20-8204-F69B5F277FD0}" type="slidenum">
              <a:rPr lang="en-US" altLang="zh-TW"/>
              <a:pPr/>
              <a:t>1</a:t>
            </a:fld>
            <a:endParaRPr lang="en-US" altLang="zh-TW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051B50-4172-403C-9296-BD4D8786FE95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28A36-9B8B-4F93-8E7B-61F6BD1C39D1}" type="datetimeFigureOut">
              <a:rPr lang="zh-TW" altLang="en-US" smtClean="0"/>
              <a:t>2016/2/25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E6D1-D358-4FB0-8BAB-188016C1070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ext Box 7"/>
          <p:cNvSpPr txBox="1">
            <a:spLocks noChangeArrowheads="1"/>
          </p:cNvSpPr>
          <p:nvPr userDrawn="1"/>
        </p:nvSpPr>
        <p:spPr bwMode="auto">
          <a:xfrm>
            <a:off x="0" y="6573311"/>
            <a:ext cx="7848997" cy="276999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1200" b="1" dirty="0">
                <a:latin typeface="Arial" charset="0"/>
                <a:ea typeface="新細明體" pitchFamily="18" charset="-120"/>
              </a:rPr>
              <a:t>企業</a:t>
            </a:r>
            <a:r>
              <a:rPr lang="zh-TW" altLang="en-US" sz="1200" b="1" dirty="0" smtClean="0">
                <a:latin typeface="Arial" charset="0"/>
                <a:ea typeface="新細明體" pitchFamily="18" charset="-120"/>
              </a:rPr>
              <a:t>倫理：內外部管理觀點與個案</a:t>
            </a:r>
            <a:r>
              <a:rPr lang="en-US" altLang="zh-TW" sz="1200" b="1" dirty="0" smtClean="0">
                <a:latin typeface="Arial" charset="0"/>
                <a:ea typeface="新細明體" pitchFamily="18" charset="-120"/>
              </a:rPr>
              <a:t>2/e</a:t>
            </a:r>
            <a:r>
              <a:rPr lang="zh-TW" altLang="en-US" sz="1200" b="1" dirty="0" smtClean="0">
                <a:latin typeface="Arial" charset="0"/>
                <a:ea typeface="新細明體" pitchFamily="18" charset="-120"/>
              </a:rPr>
              <a:t>．</a:t>
            </a:r>
            <a:r>
              <a:rPr lang="zh-TW" altLang="en-US" sz="1200" b="1" dirty="0">
                <a:latin typeface="Arial" charset="0"/>
                <a:ea typeface="新細明體" pitchFamily="18" charset="-120"/>
              </a:rPr>
              <a:t>孫震、許士軍 審訂．陳勁甫、許金田 著．財團法人信義文化基金會 出版</a:t>
            </a:r>
          </a:p>
        </p:txBody>
      </p:sp>
      <p:sp>
        <p:nvSpPr>
          <p:cNvPr id="9" name="標題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華康粗黑體" panose="020B0709000000000000" pitchFamily="49" charset="-120"/>
                <a:cs typeface="Arial" panose="020B0604020202020204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0" name="副標題 2"/>
          <p:cNvSpPr>
            <a:spLocks noGrp="1"/>
          </p:cNvSpPr>
          <p:nvPr>
            <p:ph type="subTitle" idx="1"/>
          </p:nvPr>
        </p:nvSpPr>
        <p:spPr>
          <a:xfrm>
            <a:off x="107504" y="3886200"/>
            <a:ext cx="4392488" cy="11989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華康中圓體" panose="020F0509000000000000" pitchFamily="49" charset="-120"/>
                <a:ea typeface="華康中圓體" panose="020F0509000000000000" pitchFamily="49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3160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600200"/>
            <a:ext cx="8568952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E7FD766-93D5-4A44-B196-58679B59A159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ADFEE-975C-49D5-BD4D-0A51576893BE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8787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98FA47B-FD5E-4EA6-944A-51D6CD768115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75DB6-9DF4-4063-8E7F-3761689FCA7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0171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3F02CC6-C9CF-486A-A899-BF63E5BD5727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911-0464-4CE9-9773-0E0161107FB8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48558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846D667A-056D-42F0-B933-55873804A204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47060-E51D-4386-A644-1B1659160C0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08726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AE1711E-E1FE-42A9-A9BB-2A3A9ED76127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0D2-EC0E-4E9B-AD89-E7F702AA5AD3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04323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2B5C14F-A744-4D70-8CB8-5465A2639ED6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05551-DCB3-4121-A7D4-0555544EDBFC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2645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205B37-15B9-4837-8F15-34DFCFE4651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9048-4B6B-45A4-9952-C2E7AB692701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30063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4EE3DF0-2015-419E-940F-E907CA7B6BA5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0E32-FF3B-4767-AF5A-E98630ACA8C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5477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506805C-BAF5-4751-AD4C-66B4702A25D1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CB5FC-9949-4B87-B724-ECF33FF6C7B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06726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093E122-E879-47FC-83F4-5EA9B22AD86F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7D4A2-9B06-4D94-8E16-A3BEEBFC5C23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96023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05801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05800" y="1600200"/>
            <a:ext cx="845868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4DA9F-69B8-4BD5-959C-81729796EE9E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4EA90-4A64-40AB-B73E-1B175FC5D6C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97807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lang="zh-TW" altLang="en-US" sz="4000" kern="1200">
          <a:solidFill>
            <a:schemeClr val="tx1"/>
          </a:solidFill>
          <a:latin typeface="Times New Roman" panose="02020603050405020304" pitchFamily="18" charset="0"/>
          <a:ea typeface="華康中黑體" panose="020B0509000000000000" pitchFamily="49" charset="-120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lang="zh-TW" altLang="en-US" sz="3200" kern="1200" smtClean="0">
          <a:solidFill>
            <a:schemeClr val="tx1"/>
          </a:solidFill>
          <a:latin typeface="Times New Roman" panose="02020603050405020304" pitchFamily="18" charset="0"/>
          <a:ea typeface="華康中明體" panose="02020509000000000000" pitchFamily="49" charset="-120"/>
          <a:cs typeface="Times New Roman" panose="02020603050405020304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lang="zh-TW" altLang="en-US" sz="2800" kern="1200" smtClean="0">
          <a:solidFill>
            <a:schemeClr val="tx1"/>
          </a:solidFill>
          <a:latin typeface="Times New Roman" panose="02020603050405020304" pitchFamily="18" charset="0"/>
          <a:ea typeface="華康中明體" panose="02020509000000000000" pitchFamily="49" charset="-120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lang="zh-TW" altLang="en-US" sz="2400" kern="1200" smtClean="0">
          <a:solidFill>
            <a:schemeClr val="tx1"/>
          </a:solidFill>
          <a:latin typeface="Times New Roman" panose="02020603050405020304" pitchFamily="18" charset="0"/>
          <a:ea typeface="華康中明體" panose="02020509000000000000" pitchFamily="49" charset="-120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lang="zh-TW" altLang="en-US" sz="2000" kern="1200" smtClean="0">
          <a:solidFill>
            <a:schemeClr val="tx1"/>
          </a:solidFill>
          <a:latin typeface="Times New Roman" panose="02020603050405020304" pitchFamily="18" charset="0"/>
          <a:ea typeface="華康中明體" panose="02020509000000000000" pitchFamily="49" charset="-120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lang="zh-TW" altLang="en-US" sz="2000" kern="1200">
          <a:solidFill>
            <a:schemeClr val="tx1"/>
          </a:solidFill>
          <a:latin typeface="Times New Roman" panose="02020603050405020304" pitchFamily="18" charset="0"/>
          <a:ea typeface="華康中明體" panose="02020509000000000000" pitchFamily="49" charset="-120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504" y="3886200"/>
            <a:ext cx="4680520" cy="622300"/>
          </a:xfrm>
          <a:solidFill>
            <a:schemeClr val="bg1">
              <a:alpha val="60000"/>
            </a:schemeClr>
          </a:solidFill>
        </p:spPr>
        <p:txBody>
          <a:bodyPr/>
          <a:lstStyle/>
          <a:p>
            <a:pPr algn="l"/>
            <a:r>
              <a:rPr lang="zh-TW" altLang="en-US"/>
              <a:t>授課老師：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2195736" y="4437112"/>
            <a:ext cx="252028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26772" y="980729"/>
            <a:ext cx="7992888" cy="2619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zh-TW" altLang="en-US" sz="4400" kern="1200">
                <a:solidFill>
                  <a:schemeClr val="tx1"/>
                </a:solidFill>
                <a:latin typeface="Arial" panose="020B0604020202020204" pitchFamily="34" charset="0"/>
                <a:ea typeface="華康粗黑體" panose="020B0709000000000000" pitchFamily="49" charset="-120"/>
                <a:cs typeface="Arial" panose="020B0604020202020204" pitchFamily="34" charset="0"/>
              </a:defRPr>
            </a:lvl1pPr>
          </a:lstStyle>
          <a:p>
            <a:pPr fontAlgn="auto">
              <a:spcBef>
                <a:spcPts val="768"/>
              </a:spcBef>
              <a:spcAft>
                <a:spcPts val="0"/>
              </a:spcAft>
            </a:pPr>
            <a:r>
              <a:rPr lang="zh-TW" altLang="en-US" dirty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第</a:t>
            </a:r>
            <a:r>
              <a:rPr lang="en-US" altLang="zh-TW" dirty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2</a:t>
            </a:r>
            <a:r>
              <a:rPr lang="zh-TW" altLang="en-US" dirty="0" smtClean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章 對</a:t>
            </a:r>
            <a:r>
              <a:rPr lang="zh-TW" altLang="en-US" dirty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與錯的判斷準繩</a:t>
            </a:r>
            <a:r>
              <a:rPr lang="en-US" altLang="zh-TW" dirty="0" smtClean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-</a:t>
            </a:r>
          </a:p>
          <a:p>
            <a:pPr fontAlgn="auto">
              <a:spcBef>
                <a:spcPts val="768"/>
              </a:spcBef>
              <a:spcAft>
                <a:spcPts val="0"/>
              </a:spcAft>
            </a:pPr>
            <a:r>
              <a:rPr lang="zh-TW" altLang="en-US" dirty="0" smtClean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企業</a:t>
            </a:r>
            <a:r>
              <a:rPr lang="zh-TW" altLang="en-US" dirty="0">
                <a:latin typeface="華康新特明體" panose="02020909000000000000" pitchFamily="49" charset="-120"/>
                <a:ea typeface="華康新特明體" panose="02020909000000000000" pitchFamily="49" charset="-120"/>
              </a:rPr>
              <a:t>倫理理論與內涵 </a:t>
            </a:r>
            <a:endParaRPr kumimoji="0" lang="zh-TW" altLang="en-US" dirty="0">
              <a:latin typeface="華康新特明體" panose="02020909000000000000" pitchFamily="49" charset="-120"/>
              <a:ea typeface="華康新特明體" panose="02020909000000000000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佳句精選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525963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altLang="zh-TW" i="1" dirty="0"/>
              <a:t>When an end is lawful and obligatory, the indispensable means to it are also lawful and obligatory.</a:t>
            </a:r>
            <a:endParaRPr lang="en-US" altLang="zh-TW" dirty="0"/>
          </a:p>
          <a:p>
            <a:pPr>
              <a:spcBef>
                <a:spcPct val="30000"/>
              </a:spcBef>
            </a:pPr>
            <a:r>
              <a:rPr lang="zh-TW" altLang="en-US" dirty="0"/>
              <a:t>如果一個目的是合法且必要的，則達到這個目的必要手段也必須是合法且必要的。</a:t>
            </a:r>
          </a:p>
          <a:p>
            <a:pPr marL="0" indent="0" algn="r">
              <a:spcBef>
                <a:spcPct val="30000"/>
              </a:spcBef>
              <a:buNone/>
            </a:pPr>
            <a:r>
              <a:rPr lang="en-US" altLang="zh-TW" sz="2400" dirty="0" smtClean="0"/>
              <a:t>Abraham </a:t>
            </a:r>
            <a:r>
              <a:rPr lang="en-US" altLang="zh-TW" sz="2400" dirty="0"/>
              <a:t>Lincoln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8130B32-3C05-40E7-81FA-775AE2A02086}" type="slidenum">
              <a:rPr lang="en-US" altLang="zh-TW"/>
              <a:pPr/>
              <a:t>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D118BED-3A45-4833-BCC8-7C2618AEEE6B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8604448" cy="162880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章前</a:t>
            </a:r>
            <a:r>
              <a:rPr lang="zh-TW" altLang="en-US" dirty="0" smtClean="0"/>
              <a:t>個案：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生物科技的</a:t>
            </a:r>
            <a:r>
              <a:rPr lang="zh-TW" altLang="en-US" dirty="0" smtClean="0"/>
              <a:t>困境─複製</a:t>
            </a:r>
            <a:r>
              <a:rPr lang="zh-TW" altLang="en-US" dirty="0"/>
              <a:t>人的爭議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84482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zh-TW" altLang="en-US" sz="3200" kern="1200" smtClean="0">
                <a:solidFill>
                  <a:schemeClr val="tx1"/>
                </a:solidFill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zh-TW" altLang="en-US" sz="2800" kern="1200" smtClean="0">
                <a:solidFill>
                  <a:schemeClr val="tx1"/>
                </a:solidFill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lang="zh-TW" altLang="en-US" sz="2400" kern="1200" smtClean="0">
                <a:solidFill>
                  <a:schemeClr val="tx1"/>
                </a:solidFill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lang="zh-TW" altLang="en-US" sz="2000" kern="1200" smtClean="0">
                <a:solidFill>
                  <a:schemeClr val="tx1"/>
                </a:solidFill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lang="zh-TW" altLang="en-US" sz="2000" kern="1200">
                <a:solidFill>
                  <a:schemeClr val="tx1"/>
                </a:solidFill>
                <a:latin typeface="Times New Roman" panose="02020603050405020304" pitchFamily="18" charset="0"/>
                <a:ea typeface="華康中明體" panose="02020509000000000000" pitchFamily="49" charset="-120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1152"/>
              </a:spcBef>
              <a:spcAft>
                <a:spcPts val="0"/>
              </a:spcAft>
            </a:pPr>
            <a:r>
              <a:rPr kumimoji="0" lang="zh-TW" altLang="en-US" dirty="0" smtClean="0"/>
              <a:t>思考問題：</a:t>
            </a:r>
          </a:p>
          <a:p>
            <a:pPr lvl="1" fontAlgn="auto">
              <a:spcBef>
                <a:spcPts val="1152"/>
              </a:spcBef>
              <a:spcAft>
                <a:spcPts val="0"/>
              </a:spcAft>
            </a:pPr>
            <a:r>
              <a:rPr kumimoji="0" lang="zh-TW" altLang="en-US" dirty="0" smtClean="0"/>
              <a:t>複製</a:t>
            </a:r>
            <a:r>
              <a:rPr kumimoji="0" lang="zh-TW" altLang="en-US" dirty="0"/>
              <a:t>人對人類社會的正反面意義</a:t>
            </a:r>
            <a:r>
              <a:rPr kumimoji="0" lang="zh-TW" altLang="en-US" dirty="0" smtClean="0"/>
              <a:t>為何</a:t>
            </a:r>
            <a:r>
              <a:rPr kumimoji="0" lang="zh-TW" altLang="en-US" dirty="0"/>
              <a:t>？</a:t>
            </a:r>
            <a:endParaRPr kumimoji="0" lang="en-US" altLang="zh-TW" dirty="0"/>
          </a:p>
          <a:p>
            <a:pPr lvl="1" fontAlgn="auto">
              <a:spcBef>
                <a:spcPts val="1152"/>
              </a:spcBef>
              <a:spcAft>
                <a:spcPts val="0"/>
              </a:spcAft>
            </a:pPr>
            <a:r>
              <a:rPr kumimoji="0" lang="zh-TW" altLang="en-US" dirty="0"/>
              <a:t>複製人對人類最大的倫理衝擊</a:t>
            </a:r>
            <a:r>
              <a:rPr kumimoji="0" lang="zh-TW" altLang="en-US" dirty="0" smtClean="0"/>
              <a:t>為何</a:t>
            </a:r>
            <a:r>
              <a:rPr kumimoji="0" lang="zh-TW" altLang="en-US" dirty="0"/>
              <a:t>？</a:t>
            </a:r>
            <a:endParaRPr kumimoji="0" lang="en-US" altLang="zh-TW" dirty="0"/>
          </a:p>
          <a:p>
            <a:pPr lvl="1" fontAlgn="auto">
              <a:spcBef>
                <a:spcPts val="1152"/>
              </a:spcBef>
              <a:spcAft>
                <a:spcPts val="0"/>
              </a:spcAft>
            </a:pPr>
            <a:r>
              <a:rPr kumimoji="0" lang="zh-TW" altLang="en-US" dirty="0"/>
              <a:t>你贊成或反對複製</a:t>
            </a:r>
            <a:r>
              <a:rPr kumimoji="0" lang="zh-TW" altLang="en-US" dirty="0" smtClean="0"/>
              <a:t>人</a:t>
            </a:r>
            <a:r>
              <a:rPr kumimoji="0" lang="zh-TW" altLang="en-US" dirty="0"/>
              <a:t>？</a:t>
            </a:r>
            <a:r>
              <a:rPr kumimoji="0" lang="zh-TW" altLang="en-US" dirty="0" smtClean="0"/>
              <a:t>理由為何？</a:t>
            </a:r>
            <a:endParaRPr kumimoji="0" lang="en-US" altLang="zh-TW" dirty="0" smtClean="0"/>
          </a:p>
          <a:p>
            <a:pPr lvl="1" fontAlgn="auto">
              <a:spcBef>
                <a:spcPts val="1152"/>
              </a:spcBef>
              <a:spcAft>
                <a:spcPts val="0"/>
              </a:spcAft>
            </a:pPr>
            <a:r>
              <a:rPr kumimoji="0" lang="zh-TW" altLang="en-US" dirty="0"/>
              <a:t>就目前的社會現況立法特別明訂禁止複製人的條文，對複製科學</a:t>
            </a:r>
            <a:r>
              <a:rPr kumimoji="0" lang="zh-TW" altLang="en-US" dirty="0" smtClean="0"/>
              <a:t>有所</a:t>
            </a:r>
            <a:r>
              <a:rPr kumimoji="0" lang="zh-TW" altLang="en-US" dirty="0"/>
              <a:t>限制，產生裹足不前的情況，對其他領域會有何種影響？</a:t>
            </a:r>
            <a:endParaRPr kumimoji="0"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/>
              <a:t>引言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52596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現今科技的</a:t>
            </a:r>
            <a:r>
              <a:rPr lang="zh-TW" altLang="en-US" dirty="0" smtClean="0"/>
              <a:t>發展日新月異，</a:t>
            </a:r>
            <a:r>
              <a:rPr lang="zh-TW" altLang="en-US" dirty="0"/>
              <a:t>其正面效益無庸置疑地</a:t>
            </a:r>
            <a:r>
              <a:rPr lang="zh-TW" altLang="en-US" dirty="0" smtClean="0"/>
              <a:t>提升了</a:t>
            </a:r>
            <a:r>
              <a:rPr lang="zh-TW" altLang="en-US" dirty="0"/>
              <a:t>人們的工作效率與生活品質 ，</a:t>
            </a:r>
            <a:r>
              <a:rPr lang="zh-TW" altLang="en-US" dirty="0" smtClean="0"/>
              <a:t>然而其</a:t>
            </a:r>
            <a:r>
              <a:rPr lang="zh-TW" altLang="en-US" dirty="0"/>
              <a:t>負面影響亦是不可輕忽，除了對現行</a:t>
            </a:r>
            <a:r>
              <a:rPr lang="zh-TW" altLang="en-US" dirty="0" smtClean="0"/>
              <a:t>法律</a:t>
            </a:r>
            <a:r>
              <a:rPr lang="en-US" altLang="zh-TW" dirty="0" smtClean="0"/>
              <a:t>(</a:t>
            </a:r>
            <a:r>
              <a:rPr lang="zh-TW" altLang="en-US" dirty="0" smtClean="0"/>
              <a:t>例如</a:t>
            </a:r>
            <a:r>
              <a:rPr lang="zh-TW" altLang="en-US" dirty="0"/>
              <a:t>智慧財產權的</a:t>
            </a:r>
            <a:r>
              <a:rPr lang="zh-TW" altLang="en-US" dirty="0" smtClean="0"/>
              <a:t>爭議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</a:t>
            </a:r>
            <a:r>
              <a:rPr lang="zh-TW" altLang="en-US" dirty="0"/>
              <a:t>對人類基本倫理道德價值觀的衝擊更是</a:t>
            </a:r>
            <a:r>
              <a:rPr lang="zh-TW" altLang="en-US" dirty="0" smtClean="0"/>
              <a:t>不容</a:t>
            </a:r>
            <a:r>
              <a:rPr lang="zh-TW" altLang="en-US" dirty="0"/>
              <a:t>忽視</a:t>
            </a:r>
          </a:p>
          <a:p>
            <a:pPr>
              <a:spcBef>
                <a:spcPct val="30000"/>
              </a:spcBef>
            </a:pPr>
            <a:r>
              <a:rPr lang="zh-TW" altLang="en-US" dirty="0"/>
              <a:t>要完整說明個體倫理決策的全貌，必須先了解個體</a:t>
            </a:r>
            <a:r>
              <a:rPr lang="zh-TW" altLang="en-US" dirty="0" smtClean="0"/>
              <a:t>的價值觀為何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D66DB27-FEFD-4D24-81A2-696A4C5DD98E}" type="slidenum">
              <a:rPr lang="en-US" altLang="zh-TW"/>
              <a:pPr/>
              <a:t>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本章架構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r>
              <a:rPr lang="zh-TW" altLang="en-US" dirty="0"/>
              <a:t>基於上述，本章內容包括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價值觀、道德與倫理之關係 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道德</a:t>
            </a:r>
            <a:r>
              <a:rPr lang="zh-TW" altLang="en-US" dirty="0"/>
              <a:t>成熟</a:t>
            </a:r>
            <a:r>
              <a:rPr lang="zh-TW" altLang="en-US" dirty="0" smtClean="0"/>
              <a:t>度 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r>
              <a:rPr lang="zh-TW" altLang="en-US" dirty="0"/>
              <a:t>道德哲理 </a:t>
            </a:r>
            <a:r>
              <a:rPr lang="zh-TW" altLang="en-US" dirty="0" smtClean="0"/>
              <a:t>─追求正義之路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478215FC-3EDC-4473-93B4-69EC7CCEFE17}" type="slidenum">
              <a:rPr lang="en-US" altLang="zh-TW"/>
              <a:pPr/>
              <a:t>5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5800" y="274638"/>
            <a:ext cx="8530695" cy="114300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2.1</a:t>
            </a:r>
            <a:r>
              <a:rPr lang="zh-TW" altLang="en-US" dirty="0" smtClean="0"/>
              <a:t>  價值觀</a:t>
            </a:r>
            <a:r>
              <a:rPr lang="zh-TW" altLang="en-US" dirty="0"/>
              <a:t>、道德與倫理之</a:t>
            </a:r>
            <a:r>
              <a:rPr lang="zh-TW" altLang="en-US" dirty="0" smtClean="0"/>
              <a:t>關係</a:t>
            </a:r>
            <a:r>
              <a:rPr lang="en-US" altLang="zh-TW" sz="2800" dirty="0" smtClean="0"/>
              <a:t>(1/3)</a:t>
            </a:r>
            <a:r>
              <a:rPr lang="zh-TW" altLang="en-US" sz="2800" dirty="0" smtClean="0"/>
              <a:t> </a:t>
            </a:r>
            <a:endParaRPr lang="zh-TW" altLang="en-US" sz="28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r>
              <a:rPr lang="zh-TW" altLang="en-US" dirty="0" smtClean="0"/>
              <a:t>價值觀、道德</a:t>
            </a:r>
            <a:r>
              <a:rPr lang="zh-TW" altLang="en-US" dirty="0"/>
              <a:t>與倫理的基礎 </a:t>
            </a:r>
          </a:p>
          <a:p>
            <a:pPr>
              <a:spcBef>
                <a:spcPct val="30000"/>
              </a:spcBef>
            </a:pPr>
            <a:r>
              <a:rPr lang="zh-TW" altLang="en-US" dirty="0"/>
              <a:t>倫理與道德的區別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65FA448-A06B-4C83-AFC4-C4368A3A22B5}" type="slidenum">
              <a:rPr lang="en-US" altLang="zh-TW"/>
              <a:pPr/>
              <a:t>6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05800" y="274638"/>
            <a:ext cx="8530695" cy="114300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2.1</a:t>
            </a:r>
            <a:r>
              <a:rPr lang="zh-TW" altLang="en-US" dirty="0" smtClean="0"/>
              <a:t>  價值觀</a:t>
            </a:r>
            <a:r>
              <a:rPr lang="zh-TW" altLang="en-US" dirty="0"/>
              <a:t>、道德與倫理之關係</a:t>
            </a:r>
            <a:r>
              <a:rPr lang="en-US" altLang="zh-TW" sz="2800" dirty="0" smtClean="0"/>
              <a:t>(2/3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en-US" altLang="zh-TW" sz="3600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r>
              <a:rPr lang="zh-TW" altLang="en-US" dirty="0" smtClean="0"/>
              <a:t>價值觀、道德</a:t>
            </a:r>
            <a:r>
              <a:rPr lang="zh-TW" altLang="en-US" dirty="0"/>
              <a:t>與倫理的基礎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價值觀絕對可以影響</a:t>
            </a:r>
            <a:r>
              <a:rPr lang="zh-TW" altLang="en-US" dirty="0"/>
              <a:t>人的觀念、意見乃至行為，而且，價值一旦形成，即不易改變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價值觀是一種基本信念，表現出對事物的「對」或「錯」的判斷態度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價值觀會影響人</a:t>
            </a:r>
            <a:r>
              <a:rPr lang="zh-TW" altLang="en-US" dirty="0" smtClean="0"/>
              <a:t>的判斷與意圖，</a:t>
            </a:r>
            <a:r>
              <a:rPr lang="zh-TW" altLang="en-US" dirty="0"/>
              <a:t>進而</a:t>
            </a:r>
            <a:r>
              <a:rPr lang="zh-TW" altLang="en-US" dirty="0" smtClean="0"/>
              <a:t>影響個別的倫理決策，產生</a:t>
            </a:r>
            <a:r>
              <a:rPr lang="zh-TW" altLang="en-US" dirty="0"/>
              <a:t>倫理或不倫理的行為傾向   </a:t>
            </a:r>
          </a:p>
          <a:p>
            <a:pPr>
              <a:spcBef>
                <a:spcPct val="30000"/>
              </a:spcBef>
            </a:pPr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92E20BA-C9F4-4818-81C7-55E3CB0C66C9}" type="slidenum">
              <a:rPr lang="en-US" altLang="zh-TW"/>
              <a:pPr/>
              <a:t>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5800" y="274638"/>
            <a:ext cx="8530695" cy="114300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2.1</a:t>
            </a:r>
            <a:r>
              <a:rPr lang="zh-TW" altLang="en-US" dirty="0" smtClean="0"/>
              <a:t>  價值觀</a:t>
            </a:r>
            <a:r>
              <a:rPr lang="zh-TW" altLang="en-US" dirty="0"/>
              <a:t>、道德與倫理之關係</a:t>
            </a:r>
            <a:r>
              <a:rPr lang="en-US" altLang="zh-TW" sz="2800" dirty="0" smtClean="0"/>
              <a:t>(3/3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en-US" altLang="zh-TW" sz="3600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倫理與道德的區別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倫理是就人類社會中人際關係的內在秩序而言的；道德則就個人體現倫理規範的主體與精神意義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倫理側重社會秩序的規範；而道德則側重個人意志的選擇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道德可視為社會倫理的個體化與人格化；而倫理則可視為個體道德的社會化與共識化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865272C-FAA8-49B1-8BCF-4ADDE4C2BC9B}" type="slidenum">
              <a:rPr lang="en-US" altLang="zh-TW"/>
              <a:pPr/>
              <a:t>8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2.2</a:t>
            </a:r>
            <a:r>
              <a:rPr lang="zh-TW" altLang="en-US" dirty="0" smtClean="0"/>
              <a:t>  道德</a:t>
            </a:r>
            <a:r>
              <a:rPr lang="zh-TW" altLang="en-US" dirty="0"/>
              <a:t>成熟</a:t>
            </a:r>
            <a:r>
              <a:rPr lang="zh-TW" altLang="en-US" dirty="0" smtClean="0"/>
              <a:t>度</a:t>
            </a:r>
            <a:r>
              <a:rPr lang="en-US" altLang="zh-TW" sz="2800" dirty="0" smtClean="0"/>
              <a:t>(1/3) </a:t>
            </a:r>
            <a:endParaRPr lang="en-US" altLang="zh-TW" sz="2800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525963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zh-TW" altLang="en-US" dirty="0"/>
              <a:t>道德成熟度認知發展取向最早係源自於</a:t>
            </a:r>
            <a:r>
              <a:rPr lang="en-US" altLang="zh-TW" dirty="0"/>
              <a:t>Piaget</a:t>
            </a:r>
            <a:r>
              <a:rPr lang="zh-TW" altLang="en-US" dirty="0"/>
              <a:t>的研究，強調自發性道德係源自於人們彼此的互相尊敬，並展現於社會互動權利與義務的行為上</a:t>
            </a:r>
          </a:p>
          <a:p>
            <a:pPr>
              <a:spcBef>
                <a:spcPct val="30000"/>
              </a:spcBef>
            </a:pPr>
            <a:r>
              <a:rPr lang="zh-TW" altLang="en-US" dirty="0"/>
              <a:t>個體之所以會有不同的外在行為表現模式，部份原因係由於個人的道德成熟度不同所致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D72CE3F-D339-40DE-BA3B-B2D9FE6E0284}" type="slidenum">
              <a:rPr lang="en-US" altLang="zh-TW"/>
              <a:pPr/>
              <a:t>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2.2</a:t>
            </a:r>
            <a:r>
              <a:rPr lang="zh-TW" altLang="en-US" dirty="0" smtClean="0"/>
              <a:t>  道德</a:t>
            </a:r>
            <a:r>
              <a:rPr lang="zh-TW" altLang="en-US" dirty="0"/>
              <a:t>成熟度</a:t>
            </a:r>
            <a:r>
              <a:rPr lang="en-US" altLang="zh-TW" sz="2800" dirty="0" smtClean="0"/>
              <a:t>(2/3) </a:t>
            </a:r>
            <a:endParaRPr lang="en-US" altLang="zh-TW" sz="3600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781128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Kohlberg(1976)</a:t>
            </a:r>
            <a:r>
              <a:rPr lang="zh-TW" altLang="en-US" dirty="0" smtClean="0"/>
              <a:t>提出</a:t>
            </a:r>
            <a:r>
              <a:rPr lang="zh-TW" altLang="en-US" dirty="0"/>
              <a:t>了一個三層次六階段道德發展架構的道德認知發展理論：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第一階段：處罰與順從式道德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第二階段：自利性交換式道德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第三階段：人際協調式道德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第四階段：社會規範式道德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第五階段：社會法律契約與權利式道德 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第六階段：普世倫理式道德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6AB0FF57-D213-4C97-8C89-1C67FAC28BDB}" type="slidenum">
              <a:rPr lang="en-US" altLang="zh-TW"/>
              <a:pPr/>
              <a:t>10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2.2</a:t>
            </a:r>
            <a:r>
              <a:rPr lang="zh-TW" altLang="en-US" dirty="0" smtClean="0"/>
              <a:t>  道德</a:t>
            </a:r>
            <a:r>
              <a:rPr lang="zh-TW" altLang="en-US" dirty="0"/>
              <a:t>成熟度</a:t>
            </a:r>
            <a:r>
              <a:rPr lang="en-US" altLang="zh-TW" sz="2800" dirty="0" smtClean="0"/>
              <a:t>(3/3</a:t>
            </a:r>
            <a:r>
              <a:rPr lang="en-US" altLang="zh-TW" sz="2800" dirty="0"/>
              <a:t>) </a:t>
            </a:r>
            <a:endParaRPr lang="en-US" altLang="zh-TW" sz="360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4688182-76FF-46B2-BAFD-4A40B8278CCE}" type="slidenum">
              <a:rPr lang="en-US" altLang="zh-TW"/>
              <a:pPr/>
              <a:t>11</a:t>
            </a:fld>
            <a:endParaRPr lang="en-US" altLang="zh-TW"/>
          </a:p>
        </p:txBody>
      </p:sp>
      <p:pic>
        <p:nvPicPr>
          <p:cNvPr id="33801" name="Picture 9" descr="C:\Users\NO.43\Desktop\MA362企業倫理\高解析\表02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26" y="1988840"/>
            <a:ext cx="803275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 smtClean="0"/>
              <a:t>2.3</a:t>
            </a:r>
            <a:r>
              <a:rPr lang="zh-TW" altLang="en-US" dirty="0" smtClean="0"/>
              <a:t>  道德哲理─追求正義之路</a:t>
            </a:r>
            <a:r>
              <a:rPr lang="en-US" altLang="zh-TW" sz="2800" dirty="0" smtClean="0"/>
              <a:t>(1/</a:t>
            </a:r>
            <a:r>
              <a:rPr lang="en-US" altLang="zh-TW" sz="2800" dirty="0"/>
              <a:t>12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 </a:t>
            </a:r>
            <a:endParaRPr lang="zh-TW" altLang="en-US" sz="28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1152"/>
              </a:spcBef>
            </a:pPr>
            <a:r>
              <a:rPr lang="zh-TW" altLang="en-US" sz="3200" dirty="0" smtClean="0"/>
              <a:t>倫理學</a:t>
            </a:r>
            <a:r>
              <a:rPr lang="en-US" altLang="zh-TW" sz="3200" dirty="0" smtClean="0"/>
              <a:t>(ethics)</a:t>
            </a:r>
            <a:r>
              <a:rPr lang="zh-TW" altLang="en-US" sz="3200" dirty="0" smtClean="0"/>
              <a:t>本質上</a:t>
            </a:r>
            <a:r>
              <a:rPr lang="zh-TW" altLang="en-US" sz="3200" dirty="0"/>
              <a:t>是一種判定標準的</a:t>
            </a:r>
            <a:r>
              <a:rPr lang="zh-TW" altLang="en-US" sz="3200" dirty="0" smtClean="0"/>
              <a:t>研究，</a:t>
            </a:r>
            <a:r>
              <a:rPr lang="zh-TW" altLang="en-US" dirty="0"/>
              <a:t>而倫理判斷除了價值觀的釐清外，主要奠基於背後的道德</a:t>
            </a:r>
            <a:r>
              <a:rPr lang="zh-TW" altLang="en-US" dirty="0" smtClean="0"/>
              <a:t>哲理</a:t>
            </a:r>
            <a:r>
              <a:rPr lang="en-US" altLang="zh-TW" dirty="0" smtClean="0"/>
              <a:t>(moral</a:t>
            </a:r>
            <a:r>
              <a:rPr lang="zh-TW" altLang="en-US" dirty="0" smtClean="0"/>
              <a:t> </a:t>
            </a:r>
            <a:r>
              <a:rPr lang="en-US" altLang="zh-TW" dirty="0" smtClean="0"/>
              <a:t>philosophy)</a:t>
            </a:r>
            <a:r>
              <a:rPr lang="zh-TW" altLang="en-US" dirty="0" smtClean="0"/>
              <a:t>或</a:t>
            </a:r>
            <a:r>
              <a:rPr lang="zh-TW" altLang="en-US" dirty="0"/>
              <a:t>道德</a:t>
            </a:r>
            <a:r>
              <a:rPr lang="zh-TW" altLang="en-US" dirty="0" smtClean="0"/>
              <a:t>推理</a:t>
            </a:r>
            <a:r>
              <a:rPr lang="en-US" altLang="zh-TW" dirty="0" smtClean="0"/>
              <a:t>(moral reasoning)</a:t>
            </a:r>
            <a:r>
              <a:rPr lang="zh-TW" altLang="en-US" dirty="0" smtClean="0"/>
              <a:t>來</a:t>
            </a:r>
            <a:r>
              <a:rPr lang="zh-TW" altLang="en-US" dirty="0"/>
              <a:t>思辨正義之路也就是</a:t>
            </a:r>
            <a:r>
              <a:rPr lang="zh-TW" altLang="en-US" dirty="0" smtClean="0"/>
              <a:t>何謂對</a:t>
            </a:r>
            <a:r>
              <a:rPr lang="zh-TW" altLang="en-US" dirty="0"/>
              <a:t>的</a:t>
            </a:r>
            <a:r>
              <a:rPr lang="zh-TW" altLang="en-US" dirty="0" smtClean="0"/>
              <a:t>事</a:t>
            </a:r>
            <a:endParaRPr lang="en-US" altLang="zh-TW" dirty="0" smtClean="0"/>
          </a:p>
          <a:p>
            <a:pPr>
              <a:spcBef>
                <a:spcPts val="1152"/>
              </a:spcBef>
            </a:pPr>
            <a:r>
              <a:rPr lang="zh-TW" altLang="en-US" sz="3100" dirty="0"/>
              <a:t>介紹增進福祉、尊重自由與美德共善的三種途徑中經常被運用的六種觀點。</a:t>
            </a:r>
            <a:endParaRPr lang="en-US" altLang="zh-TW" sz="3100" dirty="0"/>
          </a:p>
          <a:p>
            <a:pPr lvl="1">
              <a:spcBef>
                <a:spcPts val="1152"/>
              </a:spcBef>
            </a:pPr>
            <a:r>
              <a:rPr lang="zh-TW" altLang="en-US" sz="2700" dirty="0"/>
              <a:t>目的論、義務論、公平正義</a:t>
            </a:r>
            <a:r>
              <a:rPr lang="zh-TW" altLang="en-US" sz="2700" dirty="0" smtClean="0"/>
              <a:t>論</a:t>
            </a:r>
            <a:r>
              <a:rPr lang="zh-TW" altLang="en-US" sz="2700" dirty="0"/>
              <a:t>、</a:t>
            </a:r>
            <a:r>
              <a:rPr lang="zh-TW" altLang="en-US" sz="2700" dirty="0" smtClean="0"/>
              <a:t>權利論</a:t>
            </a:r>
            <a:r>
              <a:rPr lang="zh-TW" altLang="en-US" sz="2700" dirty="0"/>
              <a:t>、</a:t>
            </a:r>
            <a:r>
              <a:rPr lang="zh-TW" altLang="en-US" sz="2700" dirty="0" smtClean="0"/>
              <a:t>美德論</a:t>
            </a:r>
            <a:r>
              <a:rPr lang="zh-TW" altLang="en-US" sz="2700" dirty="0"/>
              <a:t>、</a:t>
            </a:r>
            <a:r>
              <a:rPr lang="zh-TW" altLang="en-US" sz="2700" dirty="0" smtClean="0"/>
              <a:t>社</a:t>
            </a:r>
            <a:r>
              <a:rPr lang="zh-TW" altLang="en-US" sz="2700" dirty="0"/>
              <a:t>群論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12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(2/12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52596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 smtClean="0"/>
              <a:t>目的</a:t>
            </a:r>
            <a:r>
              <a:rPr lang="zh-TW" altLang="en-US" dirty="0"/>
              <a:t>論的定義</a:t>
            </a:r>
          </a:p>
          <a:p>
            <a:pPr lvl="1">
              <a:spcBef>
                <a:spcPct val="30000"/>
              </a:spcBef>
            </a:pPr>
            <a:r>
              <a:rPr lang="zh-TW" altLang="en-US" sz="3000" dirty="0"/>
              <a:t>目的論的觀點來判斷倫理對錯的準則與道德價值無關 </a:t>
            </a:r>
          </a:p>
          <a:p>
            <a:pPr lvl="1">
              <a:spcBef>
                <a:spcPct val="30000"/>
              </a:spcBef>
            </a:pPr>
            <a:r>
              <a:rPr lang="zh-TW" altLang="en-US" sz="3000" dirty="0"/>
              <a:t>一項行動是否符合道德，端視該項行動是否比其他行動所能產生的好處大於害處而定 </a:t>
            </a:r>
          </a:p>
          <a:p>
            <a:pPr lvl="1">
              <a:spcBef>
                <a:spcPct val="30000"/>
              </a:spcBef>
            </a:pPr>
            <a:r>
              <a:rPr lang="zh-TW" altLang="en-US" sz="3000" dirty="0"/>
              <a:t>倫理的目的論觀點強調結果，而不是個體行為的意圖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026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(3/12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52596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目的論的分類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自</a:t>
            </a:r>
            <a:r>
              <a:rPr lang="zh-TW" altLang="en-US" dirty="0"/>
              <a:t>利</a:t>
            </a:r>
            <a:r>
              <a:rPr lang="zh-TW" altLang="en-US" dirty="0" smtClean="0"/>
              <a:t>主義</a:t>
            </a:r>
            <a:r>
              <a:rPr lang="en-US" altLang="zh-TW" dirty="0" smtClean="0"/>
              <a:t>(egoism)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效用主義</a:t>
            </a:r>
            <a:r>
              <a:rPr lang="en-US" altLang="zh-TW" dirty="0" smtClean="0"/>
              <a:t>(utilitarianism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6566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(4/12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/>
              <a:t>義務</a:t>
            </a:r>
            <a:r>
              <a:rPr lang="zh-TW" altLang="en-US" dirty="0" smtClean="0"/>
              <a:t>論的定義 </a:t>
            </a:r>
            <a:endParaRPr lang="zh-TW" altLang="en-US" dirty="0"/>
          </a:p>
          <a:p>
            <a:pPr lvl="1"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/>
              <a:t>義務論可以稱之為道德義務的理論或研究 </a:t>
            </a:r>
          </a:p>
          <a:p>
            <a:pPr lvl="1"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/>
              <a:t>義務論不重視決策的結果，而重視決策過程 </a:t>
            </a:r>
          </a:p>
          <a:p>
            <a:pPr lvl="1"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/>
              <a:t>以義務論觀點在判別一項行為的道德</a:t>
            </a:r>
            <a:r>
              <a:rPr lang="zh-TW" altLang="en-US" dirty="0" smtClean="0"/>
              <a:t>價值時</a:t>
            </a:r>
            <a:r>
              <a:rPr lang="zh-TW" altLang="en-US" dirty="0"/>
              <a:t>，應將行為與結果分開考量較為客觀，亦即義務觀點重視行為本身</a:t>
            </a:r>
            <a:r>
              <a:rPr lang="zh-TW" altLang="en-US" dirty="0" smtClean="0"/>
              <a:t>是否</a:t>
            </a:r>
            <a:r>
              <a:rPr lang="zh-TW" altLang="en-US" dirty="0"/>
              <a:t>合乎倫理，而不是以行為的結果來評斷，即使行為結果是好的，</a:t>
            </a:r>
            <a:r>
              <a:rPr lang="zh-TW" altLang="en-US" dirty="0" smtClean="0"/>
              <a:t>但是動機</a:t>
            </a:r>
            <a:r>
              <a:rPr lang="zh-TW" altLang="en-US" dirty="0"/>
              <a:t>不對，此一行為也是不倫理</a:t>
            </a:r>
            <a:r>
              <a:rPr lang="zh-TW" altLang="en-US" dirty="0" smtClean="0"/>
              <a:t>的</a:t>
            </a:r>
            <a:endParaRPr lang="zh-TW" altLang="en-US" dirty="0"/>
          </a:p>
          <a:p>
            <a:pPr lvl="1">
              <a:lnSpc>
                <a:spcPct val="110000"/>
              </a:lnSpc>
              <a:spcBef>
                <a:spcPct val="30000"/>
              </a:spcBef>
            </a:pPr>
            <a:r>
              <a:rPr lang="zh-TW" altLang="en-US" dirty="0"/>
              <a:t>義務觀點重視行為本身是否合乎倫理，而不是以行為的結果來評斷 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55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(5/12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70912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義務</a:t>
            </a:r>
            <a:r>
              <a:rPr lang="zh-TW" altLang="en-US" dirty="0" smtClean="0"/>
              <a:t>論</a:t>
            </a:r>
            <a:r>
              <a:rPr lang="zh-TW" altLang="en-US" dirty="0"/>
              <a:t>的</a:t>
            </a:r>
            <a:r>
              <a:rPr lang="zh-TW" altLang="en-US" dirty="0" smtClean="0"/>
              <a:t>分類 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r>
              <a:rPr lang="zh-TW" altLang="en-US" dirty="0"/>
              <a:t>規則義務</a:t>
            </a:r>
            <a:r>
              <a:rPr lang="zh-TW" altLang="en-US" dirty="0" smtClean="0"/>
              <a:t>論</a:t>
            </a:r>
            <a:r>
              <a:rPr lang="en-US" altLang="zh-TW" dirty="0" smtClean="0"/>
              <a:t>(rule deontology)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r>
              <a:rPr lang="zh-TW" altLang="en-US" dirty="0"/>
              <a:t>行動義務</a:t>
            </a:r>
            <a:r>
              <a:rPr lang="zh-TW" altLang="en-US" dirty="0" smtClean="0"/>
              <a:t>論</a:t>
            </a:r>
            <a:r>
              <a:rPr lang="en-US" altLang="zh-TW" dirty="0" smtClean="0"/>
              <a:t>(act deontology)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5513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(6/12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70912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 smtClean="0"/>
              <a:t>公平正義論</a:t>
            </a:r>
            <a:r>
              <a:rPr lang="zh-TW" altLang="en-US" dirty="0"/>
              <a:t>的</a:t>
            </a:r>
            <a:r>
              <a:rPr lang="zh-TW" altLang="en-US" dirty="0" smtClean="0"/>
              <a:t>定義 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正義</a:t>
            </a:r>
            <a:r>
              <a:rPr lang="zh-TW" altLang="en-US" dirty="0"/>
              <a:t>與公平這兩個名詞常被相提並論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正義原則牽涉到公平的對待每一個人，或每人應得的情況</a:t>
            </a:r>
            <a:endParaRPr lang="en-US" altLang="zh-TW" dirty="0"/>
          </a:p>
          <a:p>
            <a:pPr lvl="1">
              <a:spcBef>
                <a:spcPct val="30000"/>
              </a:spcBef>
            </a:pPr>
            <a:r>
              <a:rPr lang="zh-TW" altLang="en-US" dirty="0"/>
              <a:t>問題在如何決定一個人是被公平的對待或得到他所應得的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17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5427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(7/12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4709120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zh-TW" altLang="en-US" dirty="0"/>
              <a:t>公平正義論的</a:t>
            </a:r>
            <a:r>
              <a:rPr lang="zh-TW" altLang="en-US" dirty="0" smtClean="0"/>
              <a:t>分類 </a:t>
            </a:r>
            <a:endParaRPr lang="zh-TW" altLang="en-US" dirty="0"/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懲罰正義</a:t>
            </a:r>
            <a:r>
              <a:rPr lang="en-US" altLang="zh-TW" dirty="0" smtClean="0"/>
              <a:t>(retributive justice)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分配正義</a:t>
            </a:r>
            <a:r>
              <a:rPr lang="en-US" altLang="zh-TW" dirty="0" smtClean="0"/>
              <a:t>(distributive justice)</a:t>
            </a:r>
          </a:p>
          <a:p>
            <a:pPr lvl="1">
              <a:spcBef>
                <a:spcPct val="30000"/>
              </a:spcBef>
            </a:pPr>
            <a:r>
              <a:rPr lang="zh-TW" altLang="en-US" dirty="0" smtClean="0"/>
              <a:t>補償正義</a:t>
            </a:r>
            <a:r>
              <a:rPr lang="en-US" altLang="zh-TW" dirty="0" smtClean="0"/>
              <a:t>(compensatory justice)</a:t>
            </a:r>
          </a:p>
          <a:p>
            <a:pPr lvl="1">
              <a:spcBef>
                <a:spcPct val="30000"/>
              </a:spcBef>
            </a:pPr>
            <a:r>
              <a:rPr lang="zh-TW" altLang="en-US" dirty="0"/>
              <a:t>程序</a:t>
            </a:r>
            <a:r>
              <a:rPr lang="zh-TW" altLang="en-US" dirty="0" smtClean="0"/>
              <a:t>正義</a:t>
            </a:r>
            <a:r>
              <a:rPr lang="en-US" altLang="zh-TW" dirty="0" smtClean="0"/>
              <a:t>(procedural justice)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1858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(8/12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zh-TW" altLang="en-US" dirty="0" smtClean="0"/>
              <a:t>權</a:t>
            </a:r>
            <a:r>
              <a:rPr lang="zh-TW" altLang="en-US" dirty="0"/>
              <a:t>利</a:t>
            </a:r>
            <a:r>
              <a:rPr lang="zh-TW" altLang="en-US" dirty="0" smtClean="0"/>
              <a:t>論</a:t>
            </a:r>
            <a:r>
              <a:rPr lang="zh-TW" altLang="en-US" dirty="0" smtClean="0"/>
              <a:t>的定義</a:t>
            </a:r>
            <a:endParaRPr lang="en-US" altLang="zh-TW" dirty="0" smtClean="0"/>
          </a:p>
          <a:p>
            <a:pPr lvl="1">
              <a:spcBef>
                <a:spcPts val="1000"/>
              </a:spcBef>
            </a:pPr>
            <a:r>
              <a:rPr lang="zh-TW" altLang="en-US" dirty="0" smtClean="0"/>
              <a:t>權利</a:t>
            </a:r>
            <a:r>
              <a:rPr lang="en-US" altLang="zh-TW" dirty="0" smtClean="0"/>
              <a:t>(right)</a:t>
            </a:r>
            <a:r>
              <a:rPr lang="zh-TW" altLang="en-US" dirty="0" smtClean="0"/>
              <a:t>是</a:t>
            </a:r>
            <a:r>
              <a:rPr lang="zh-TW" altLang="en-US" dirty="0"/>
              <a:t>一重要可受公評對義務的合理</a:t>
            </a:r>
            <a:r>
              <a:rPr lang="zh-TW" altLang="en-US" dirty="0" smtClean="0"/>
              <a:t>要求</a:t>
            </a:r>
            <a:endParaRPr lang="en-US" altLang="zh-TW" dirty="0"/>
          </a:p>
          <a:p>
            <a:pPr>
              <a:spcBef>
                <a:spcPts val="1000"/>
              </a:spcBef>
            </a:pPr>
            <a:r>
              <a:rPr lang="zh-TW" altLang="en-US" dirty="0" smtClean="0"/>
              <a:t>權利可</a:t>
            </a:r>
            <a:r>
              <a:rPr lang="zh-TW" altLang="en-US" dirty="0" smtClean="0"/>
              <a:t>被分為：道德權利和法律權利</a:t>
            </a:r>
            <a:endParaRPr lang="en-US" altLang="zh-TW" dirty="0" smtClean="0"/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TW" altLang="en-US" sz="3200" dirty="0" smtClean="0"/>
              <a:t>權利也</a:t>
            </a:r>
            <a:r>
              <a:rPr lang="zh-TW" altLang="en-US" sz="3200" dirty="0"/>
              <a:t>可分為：消極權利和積極權利</a:t>
            </a:r>
            <a:endParaRPr lang="en-US" altLang="zh-TW" sz="3200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561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(9/12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/>
          </a:bodyPr>
          <a:lstStyle/>
          <a:p>
            <a:pPr>
              <a:spcBef>
                <a:spcPts val="1152"/>
              </a:spcBef>
            </a:pPr>
            <a:r>
              <a:rPr lang="zh-TW" altLang="en-US" dirty="0" smtClean="0"/>
              <a:t>美德論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/>
              <a:t>亞里斯多德認為美德</a:t>
            </a:r>
            <a:r>
              <a:rPr lang="zh-TW" altLang="en-US" dirty="0" smtClean="0"/>
              <a:t>應符合</a:t>
            </a:r>
            <a:r>
              <a:rPr lang="zh-TW" altLang="en-US" dirty="0"/>
              <a:t>三個</a:t>
            </a:r>
            <a:r>
              <a:rPr lang="zh-TW" altLang="en-US" dirty="0" smtClean="0"/>
              <a:t>條件</a:t>
            </a:r>
            <a:endParaRPr lang="en-US" altLang="zh-TW" dirty="0" smtClean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 smtClean="0"/>
              <a:t>行為者</a:t>
            </a:r>
            <a:r>
              <a:rPr lang="zh-TW" altLang="en-US" dirty="0"/>
              <a:t>必須知道什麼行為是對</a:t>
            </a:r>
            <a:r>
              <a:rPr lang="zh-TW" altLang="en-US" dirty="0" smtClean="0"/>
              <a:t>的</a:t>
            </a:r>
            <a:endParaRPr lang="en-US" altLang="zh-TW" dirty="0" smtClean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 smtClean="0"/>
              <a:t>行為者</a:t>
            </a:r>
            <a:r>
              <a:rPr lang="zh-TW" altLang="en-US" dirty="0"/>
              <a:t>必須知道為什麼該行為是對的</a:t>
            </a:r>
            <a:endParaRPr lang="en-US" altLang="zh-TW" dirty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 smtClean="0"/>
              <a:t>行為者</a:t>
            </a:r>
            <a:r>
              <a:rPr lang="zh-TW" altLang="en-US" dirty="0"/>
              <a:t>必須透過實踐形成不移的</a:t>
            </a:r>
            <a:r>
              <a:rPr lang="zh-TW" altLang="en-US" dirty="0" smtClean="0"/>
              <a:t>風格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/>
              <a:t>一般常見的美德包括正義、可靠、尊重、公平、正義、勇敢、熱情、同理心、友善、真誠等。</a:t>
            </a:r>
            <a:endParaRPr lang="en-US" altLang="zh-TW" dirty="0"/>
          </a:p>
          <a:p>
            <a:pPr lvl="1">
              <a:spcBef>
                <a:spcPts val="1152"/>
              </a:spcBef>
            </a:pPr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2615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 smtClean="0"/>
              <a:t>(10/12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/>
          </a:bodyPr>
          <a:lstStyle/>
          <a:p>
            <a:pPr>
              <a:spcBef>
                <a:spcPts val="1152"/>
              </a:spcBef>
            </a:pPr>
            <a:r>
              <a:rPr lang="zh-TW" altLang="en-US" dirty="0" smtClean="0"/>
              <a:t>美德論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/>
              <a:t>美德論強調人要培養美德習慣並每天實踐，美德可以令一個人生活更豐富飽滿，有意義的人生必須由實踐美德</a:t>
            </a:r>
            <a:r>
              <a:rPr lang="zh-TW" altLang="en-US" dirty="0" smtClean="0"/>
              <a:t>達成</a:t>
            </a:r>
            <a:endParaRPr lang="zh-TW" altLang="en-US" dirty="0"/>
          </a:p>
          <a:p>
            <a:pPr lvl="1">
              <a:spcBef>
                <a:spcPts val="1152"/>
              </a:spcBef>
            </a:pPr>
            <a:r>
              <a:rPr lang="zh-TW" altLang="en-US" dirty="0"/>
              <a:t>美德論對企業而言是應該擺脫追求利潤的底線，而把企業當作社會中共同良善生活與互動的重要部分，並以發揮每人的自尊為核心，而獲得利潤只是一個工具途徑 </a:t>
            </a:r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21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8695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/>
              <a:t>(</a:t>
            </a:r>
            <a:r>
              <a:rPr lang="en-US" altLang="zh-TW" sz="2800" dirty="0" smtClean="0"/>
              <a:t>11/12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/>
          </a:bodyPr>
          <a:lstStyle/>
          <a:p>
            <a:pPr>
              <a:spcBef>
                <a:spcPts val="1152"/>
              </a:spcBef>
            </a:pPr>
            <a:r>
              <a:rPr lang="zh-TW" altLang="en-US" dirty="0" smtClean="0"/>
              <a:t>社群論與社會契約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 smtClean="0"/>
              <a:t>社</a:t>
            </a:r>
            <a:r>
              <a:rPr lang="zh-TW" altLang="en-US" dirty="0"/>
              <a:t>群主義強調包括愛國心、公益、道德與勇氣等美德，貫穿</a:t>
            </a:r>
            <a:r>
              <a:rPr lang="zh-TW" altLang="en-US" dirty="0" smtClean="0"/>
              <a:t>這些</a:t>
            </a:r>
            <a:r>
              <a:rPr lang="zh-TW" altLang="en-US" dirty="0"/>
              <a:t>美德的主線是公共的善或公共</a:t>
            </a:r>
            <a:r>
              <a:rPr lang="zh-TW" altLang="en-US" dirty="0" smtClean="0"/>
              <a:t>利益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/>
              <a:t>社會契約是一種隱性的</a:t>
            </a:r>
            <a:r>
              <a:rPr lang="zh-TW" altLang="en-US" dirty="0" smtClean="0"/>
              <a:t>契約，</a:t>
            </a:r>
            <a:r>
              <a:rPr lang="zh-TW" altLang="en-US" dirty="0"/>
              <a:t>其內容是關於一個國家、社會、社群、一群人彼此</a:t>
            </a:r>
            <a:r>
              <a:rPr lang="zh-TW" altLang="en-US" dirty="0" smtClean="0"/>
              <a:t>同意</a:t>
            </a:r>
            <a:r>
              <a:rPr lang="zh-TW" altLang="en-US" dirty="0"/>
              <a:t>的基本價值、行為規範、共同期盼等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9410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en-US" altLang="zh-TW" dirty="0"/>
              <a:t>2.3</a:t>
            </a:r>
            <a:r>
              <a:rPr lang="zh-TW" altLang="en-US" dirty="0"/>
              <a:t>  道德哲理─追求正義之路</a:t>
            </a:r>
            <a:r>
              <a:rPr lang="en-US" altLang="zh-TW" sz="2800" dirty="0"/>
              <a:t>(</a:t>
            </a:r>
            <a:r>
              <a:rPr lang="en-US" altLang="zh-TW" sz="2800" dirty="0" smtClean="0"/>
              <a:t>12/12</a:t>
            </a:r>
            <a:r>
              <a:rPr lang="en-US" altLang="zh-TW" sz="2800" dirty="0"/>
              <a:t>)</a:t>
            </a:r>
            <a:r>
              <a:rPr lang="zh-TW" altLang="en-US" sz="2800" dirty="0"/>
              <a:t> </a:t>
            </a:r>
            <a:endParaRPr lang="zh-TW" altLang="en-US" sz="3200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00200"/>
            <a:ext cx="8496944" cy="5069160"/>
          </a:xfrm>
        </p:spPr>
        <p:txBody>
          <a:bodyPr>
            <a:normAutofit/>
          </a:bodyPr>
          <a:lstStyle/>
          <a:p>
            <a:pPr>
              <a:spcBef>
                <a:spcPts val="1152"/>
              </a:spcBef>
            </a:pPr>
            <a:r>
              <a:rPr lang="zh-TW" altLang="en-US" dirty="0" smtClean="0"/>
              <a:t>社群論與社會契約</a:t>
            </a:r>
            <a:endParaRPr lang="en-US" altLang="zh-TW" dirty="0" smtClean="0"/>
          </a:p>
          <a:p>
            <a:pPr lvl="1">
              <a:spcBef>
                <a:spcPts val="1152"/>
              </a:spcBef>
            </a:pPr>
            <a:r>
              <a:rPr lang="zh-TW" altLang="en-US" dirty="0"/>
              <a:t>倫理的契約必須符合：</a:t>
            </a:r>
            <a:endParaRPr lang="en-US" altLang="zh-TW" dirty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/>
              <a:t>平等參與條件</a:t>
            </a:r>
            <a:endParaRPr lang="en-US" altLang="zh-TW" dirty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/>
              <a:t>自由無威壓條件</a:t>
            </a:r>
            <a:endParaRPr lang="en-US" altLang="zh-TW" dirty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/>
              <a:t>知情同意條件</a:t>
            </a:r>
            <a:endParaRPr lang="en-US" altLang="zh-TW" dirty="0"/>
          </a:p>
          <a:p>
            <a:pPr marL="1224000" lvl="2" indent="-396000">
              <a:spcBef>
                <a:spcPts val="1152"/>
              </a:spcBef>
              <a:buFont typeface="+mj-lt"/>
              <a:buAutoNum type="arabicPeriod"/>
            </a:pPr>
            <a:r>
              <a:rPr lang="zh-TW" altLang="en-US" dirty="0"/>
              <a:t>公平原則</a:t>
            </a:r>
            <a:endParaRPr lang="en-US" altLang="zh-TW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FD08E3D-7CD5-4008-816C-6E40213C5012}" type="slidenum">
              <a:rPr lang="en-US" altLang="zh-TW"/>
              <a:pPr/>
              <a:t>23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084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</TotalTime>
  <Words>1357</Words>
  <Application>Microsoft Office PowerPoint</Application>
  <PresentationFormat>如螢幕大小 (4:3)</PresentationFormat>
  <Paragraphs>131</Paragraphs>
  <Slides>23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4" baseType="lpstr">
      <vt:lpstr>Office 佈景主題</vt:lpstr>
      <vt:lpstr>PowerPoint 簡報</vt:lpstr>
      <vt:lpstr>佳句精選</vt:lpstr>
      <vt:lpstr>章前個案： 生物科技的困境─複製人的爭議</vt:lpstr>
      <vt:lpstr>引言 </vt:lpstr>
      <vt:lpstr>本章架構</vt:lpstr>
      <vt:lpstr>2.1  價值觀、道德與倫理之關係(1/3) </vt:lpstr>
      <vt:lpstr>2.1  價值觀、道德與倫理之關係(2/3) </vt:lpstr>
      <vt:lpstr>2.1  價值觀、道德與倫理之關係(3/3) </vt:lpstr>
      <vt:lpstr>2.2  道德成熟度(1/3) </vt:lpstr>
      <vt:lpstr>2.2  道德成熟度(2/3) </vt:lpstr>
      <vt:lpstr>2.2  道德成熟度(3/3) </vt:lpstr>
      <vt:lpstr>2.3  道德哲理─追求正義之路(1/12) </vt:lpstr>
      <vt:lpstr>2.3  道德哲理─追求正義之路(2/12) </vt:lpstr>
      <vt:lpstr>2.3  道德哲理─追求正義之路(3/12) </vt:lpstr>
      <vt:lpstr>2.3  道德哲理─追求正義之路(4/12) </vt:lpstr>
      <vt:lpstr>2.3  道德哲理─追求正義之路(5/12) </vt:lpstr>
      <vt:lpstr>2.3  道德哲理─追求正義之路(6/12) </vt:lpstr>
      <vt:lpstr>2.3  道德哲理─追求正義之路(7/12) </vt:lpstr>
      <vt:lpstr>2.3  道德哲理─追求正義之路(8/12) </vt:lpstr>
      <vt:lpstr>2.3  道德哲理─追求正義之路(9/12) </vt:lpstr>
      <vt:lpstr>2.3  道德哲理─追求正義之路(10/12) </vt:lpstr>
      <vt:lpstr>2.3  道德哲理─追求正義之路(11/12) </vt:lpstr>
      <vt:lpstr>2.3  道德哲理─追求正義之路(12/12) </vt:lpstr>
    </vt:vector>
  </TitlesOfParts>
  <Company>前程文化事業有限公司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 企業倫理的重要性與發展</dc:title>
  <dc:creator>企劃部</dc:creator>
  <cp:lastModifiedBy>NO.44</cp:lastModifiedBy>
  <cp:revision>25</cp:revision>
  <dcterms:created xsi:type="dcterms:W3CDTF">2010-08-12T10:54:33Z</dcterms:created>
  <dcterms:modified xsi:type="dcterms:W3CDTF">2016-02-25T05:10:57Z</dcterms:modified>
</cp:coreProperties>
</file>