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1"/>
  </p:notesMasterIdLst>
  <p:sldIdLst>
    <p:sldId id="256" r:id="rId2"/>
    <p:sldId id="257" r:id="rId3"/>
    <p:sldId id="258" r:id="rId4"/>
    <p:sldId id="259" r:id="rId5"/>
    <p:sldId id="260" r:id="rId6"/>
    <p:sldId id="261" r:id="rId7"/>
    <p:sldId id="273" r:id="rId8"/>
    <p:sldId id="275" r:id="rId9"/>
    <p:sldId id="276" r:id="rId10"/>
    <p:sldId id="277" r:id="rId11"/>
    <p:sldId id="278" r:id="rId12"/>
    <p:sldId id="262" r:id="rId13"/>
    <p:sldId id="279" r:id="rId14"/>
    <p:sldId id="280" r:id="rId15"/>
    <p:sldId id="281" r:id="rId16"/>
    <p:sldId id="282" r:id="rId17"/>
    <p:sldId id="284" r:id="rId18"/>
    <p:sldId id="285" r:id="rId19"/>
    <p:sldId id="286" r:id="rId20"/>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43" autoAdjust="0"/>
    <p:restoredTop sz="86341" autoAdjust="0"/>
  </p:normalViewPr>
  <p:slideViewPr>
    <p:cSldViewPr>
      <p:cViewPr>
        <p:scale>
          <a:sx n="91" d="100"/>
          <a:sy n="91" d="100"/>
        </p:scale>
        <p:origin x="-866" y="2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737621F-07F4-4E73-A5A9-77EF5918B7C2}" type="slidenum">
              <a:rPr lang="en-US" altLang="zh-TW"/>
              <a:pPr/>
              <a:t>‹#›</a:t>
            </a:fld>
            <a:endParaRPr lang="en-US" altLang="zh-TW"/>
          </a:p>
        </p:txBody>
      </p:sp>
    </p:spTree>
    <p:extLst>
      <p:ext uri="{BB962C8B-B14F-4D97-AF65-F5344CB8AC3E}">
        <p14:creationId xmlns:p14="http://schemas.microsoft.com/office/powerpoint/2010/main" val="30626891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02594-B4A0-46CD-BA20-93FCD51E5806}" type="slidenum">
              <a:rPr lang="en-US" altLang="zh-TW"/>
              <a:pPr/>
              <a:t>1</a:t>
            </a:fld>
            <a:endParaRPr lang="en-US" altLang="zh-TW"/>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D9AD9-936F-4714-805F-E82A4AEAED30}" type="slidenum">
              <a:rPr lang="en-US" altLang="zh-TW"/>
              <a:pPr/>
              <a:t>2</a:t>
            </a:fld>
            <a:endParaRPr lang="en-US" altLang="zh-TW"/>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FFC28A36-9B8B-4F93-8E7B-61F6BD1C39D1}" type="datetimeFigureOut">
              <a:rPr lang="zh-TW" altLang="en-US" smtClean="0"/>
              <a:t>2016/2/25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9FE6D1-D358-4FB0-8BAB-188016C1070E}" type="slidenum">
              <a:rPr lang="zh-TW" altLang="en-US" smtClean="0"/>
              <a:t>‹#›</a:t>
            </a:fld>
            <a:endParaRPr lang="zh-TW" altLang="en-US"/>
          </a:p>
        </p:txBody>
      </p:sp>
      <p:sp>
        <p:nvSpPr>
          <p:cNvPr id="8" name="Text Box 7"/>
          <p:cNvSpPr txBox="1">
            <a:spLocks noChangeArrowheads="1"/>
          </p:cNvSpPr>
          <p:nvPr userDrawn="1"/>
        </p:nvSpPr>
        <p:spPr bwMode="auto">
          <a:xfrm>
            <a:off x="0" y="6573311"/>
            <a:ext cx="7848997" cy="276999"/>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TW" altLang="en-US" sz="1200" b="1" dirty="0">
                <a:latin typeface="Arial" charset="0"/>
                <a:ea typeface="新細明體" pitchFamily="18" charset="-120"/>
              </a:rPr>
              <a:t>企業</a:t>
            </a:r>
            <a:r>
              <a:rPr lang="zh-TW" altLang="en-US" sz="1200" b="1" dirty="0" smtClean="0">
                <a:latin typeface="Arial" charset="0"/>
                <a:ea typeface="新細明體" pitchFamily="18" charset="-120"/>
              </a:rPr>
              <a:t>倫理：內外部管理觀點與個案</a:t>
            </a:r>
            <a:r>
              <a:rPr lang="en-US" altLang="zh-TW" sz="1200" b="1" dirty="0" smtClean="0">
                <a:latin typeface="Arial" charset="0"/>
                <a:ea typeface="新細明體" pitchFamily="18" charset="-120"/>
              </a:rPr>
              <a:t>2/e</a:t>
            </a:r>
            <a:r>
              <a:rPr lang="zh-TW" altLang="en-US" sz="1200" b="1" dirty="0" smtClean="0">
                <a:latin typeface="Arial" charset="0"/>
                <a:ea typeface="新細明體" pitchFamily="18" charset="-120"/>
              </a:rPr>
              <a:t>．</a:t>
            </a:r>
            <a:r>
              <a:rPr lang="zh-TW" altLang="en-US" sz="1200" b="1" dirty="0">
                <a:latin typeface="Arial" charset="0"/>
                <a:ea typeface="新細明體" pitchFamily="18" charset="-120"/>
              </a:rPr>
              <a:t>孫震、許士軍 審訂．陳勁甫、許金田 著．財團法人信義文化基金會 出版</a:t>
            </a:r>
          </a:p>
        </p:txBody>
      </p:sp>
      <p:sp>
        <p:nvSpPr>
          <p:cNvPr id="9" name="標題 1"/>
          <p:cNvSpPr>
            <a:spLocks noGrp="1"/>
          </p:cNvSpPr>
          <p:nvPr>
            <p:ph type="ctrTitle"/>
          </p:nvPr>
        </p:nvSpPr>
        <p:spPr>
          <a:xfrm>
            <a:off x="685800" y="1052736"/>
            <a:ext cx="7772400" cy="1470025"/>
          </a:xfrm>
        </p:spPr>
        <p:txBody>
          <a:bodyPr/>
          <a:lstStyle>
            <a:lvl1pPr>
              <a:defRPr>
                <a:latin typeface="Arial" panose="020B0604020202020204" pitchFamily="34" charset="0"/>
                <a:ea typeface="華康粗黑體" panose="020B0709000000000000" pitchFamily="49" charset="-120"/>
                <a:cs typeface="Arial" panose="020B0604020202020204" pitchFamily="34" charset="0"/>
              </a:defRPr>
            </a:lvl1pPr>
          </a:lstStyle>
          <a:p>
            <a:r>
              <a:rPr lang="zh-TW" altLang="en-US" dirty="0" smtClean="0"/>
              <a:t>按一下以編輯母片標題樣式</a:t>
            </a:r>
            <a:endParaRPr lang="zh-TW" altLang="en-US" dirty="0"/>
          </a:p>
        </p:txBody>
      </p:sp>
      <p:sp>
        <p:nvSpPr>
          <p:cNvPr id="10" name="副標題 2"/>
          <p:cNvSpPr>
            <a:spLocks noGrp="1"/>
          </p:cNvSpPr>
          <p:nvPr>
            <p:ph type="subTitle" idx="1"/>
          </p:nvPr>
        </p:nvSpPr>
        <p:spPr>
          <a:xfrm>
            <a:off x="107504" y="3886200"/>
            <a:ext cx="4392488" cy="1198984"/>
          </a:xfrm>
        </p:spPr>
        <p:txBody>
          <a:bodyPr/>
          <a:lstStyle>
            <a:lvl1pPr marL="0" indent="0" algn="ctr">
              <a:buNone/>
              <a:defRPr>
                <a:solidFill>
                  <a:schemeClr val="tx1"/>
                </a:solidFill>
                <a:latin typeface="華康中圓體" panose="020F0509000000000000" pitchFamily="49" charset="-120"/>
                <a:ea typeface="華康中圓體" panose="020F0509000000000000" pitchFamily="49"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Tree>
    <p:extLst>
      <p:ext uri="{BB962C8B-B14F-4D97-AF65-F5344CB8AC3E}">
        <p14:creationId xmlns:p14="http://schemas.microsoft.com/office/powerpoint/2010/main" val="3031602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1CD442BC-2061-4905-814B-1FAC82E36A26}"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528F172C-8B4B-4609-9AEE-CCDE44779BD8}" type="slidenum">
              <a:rPr lang="en-US" altLang="zh-TW" smtClean="0"/>
              <a:pPr/>
              <a:t>‹#›</a:t>
            </a:fld>
            <a:endParaRPr lang="en-US" altLang="zh-TW"/>
          </a:p>
        </p:txBody>
      </p:sp>
    </p:spTree>
    <p:extLst>
      <p:ext uri="{BB962C8B-B14F-4D97-AF65-F5344CB8AC3E}">
        <p14:creationId xmlns:p14="http://schemas.microsoft.com/office/powerpoint/2010/main" val="270672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FC13C3DE-CA58-4CF5-B926-A31AC9644D45}"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A0F78627-6D3A-4103-85B9-60271F073EFC}" type="slidenum">
              <a:rPr lang="en-US" altLang="zh-TW" smtClean="0"/>
              <a:pPr/>
              <a:t>‹#›</a:t>
            </a:fld>
            <a:endParaRPr lang="en-US" altLang="zh-TW"/>
          </a:p>
        </p:txBody>
      </p:sp>
    </p:spTree>
    <p:extLst>
      <p:ext uri="{BB962C8B-B14F-4D97-AF65-F5344CB8AC3E}">
        <p14:creationId xmlns:p14="http://schemas.microsoft.com/office/powerpoint/2010/main" val="1096023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395288" y="188913"/>
            <a:ext cx="8229600" cy="706437"/>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268413"/>
            <a:ext cx="8229600" cy="24431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7200" y="3863975"/>
            <a:ext cx="8229600" cy="24447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6" name="頁尾版面配置區 5"/>
          <p:cNvSpPr>
            <a:spLocks noGrp="1"/>
          </p:cNvSpPr>
          <p:nvPr>
            <p:ph type="ftr" sz="quarter" idx="11"/>
          </p:nvPr>
        </p:nvSpPr>
        <p:spPr>
          <a:xfrm>
            <a:off x="3132138" y="6524625"/>
            <a:ext cx="2895600" cy="333375"/>
          </a:xfrm>
        </p:spPr>
        <p:txBody>
          <a:bodyPr/>
          <a:lstStyle>
            <a:lvl1pPr>
              <a:defRPr/>
            </a:lvl1pPr>
          </a:lstStyle>
          <a:p>
            <a:fld id="{8FD04D3F-A1CC-4ABE-8077-671948F20473}" type="slidenum">
              <a:rPr lang="en-US" altLang="zh-TW"/>
              <a:pPr/>
              <a:t>‹#›</a:t>
            </a:fld>
            <a:endParaRPr lang="en-US" altLang="zh-TW"/>
          </a:p>
        </p:txBody>
      </p:sp>
      <p:sp>
        <p:nvSpPr>
          <p:cNvPr id="7" name="投影片編號版面配置區 6"/>
          <p:cNvSpPr>
            <a:spLocks noGrp="1"/>
          </p:cNvSpPr>
          <p:nvPr>
            <p:ph type="sldNum" sz="quarter" idx="12"/>
          </p:nvPr>
        </p:nvSpPr>
        <p:spPr>
          <a:xfrm>
            <a:off x="6553200" y="6245225"/>
            <a:ext cx="2133600" cy="476250"/>
          </a:xfrm>
        </p:spPr>
        <p:txBody>
          <a:bodyPr/>
          <a:lstStyle>
            <a:lvl1pPr>
              <a:defRPr/>
            </a:lvl1pPr>
          </a:lstStyle>
          <a:p>
            <a:fld id="{F5AAB458-09EC-4D1D-A02A-3D53276285E7}" type="slidenum">
              <a:rPr lang="en-US" altLang="zh-TW"/>
              <a:pPr/>
              <a:t>‹#›</a:t>
            </a:fld>
            <a:endParaRPr lang="en-US" altLang="zh-TW"/>
          </a:p>
        </p:txBody>
      </p:sp>
    </p:spTree>
    <p:extLst>
      <p:ext uri="{BB962C8B-B14F-4D97-AF65-F5344CB8AC3E}">
        <p14:creationId xmlns:p14="http://schemas.microsoft.com/office/powerpoint/2010/main" val="204751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92738" y="1600200"/>
            <a:ext cx="8543758"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A1D3B89D-D673-4822-9CC3-06E198AF3697}"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864ECCC1-2723-43EE-83A8-9824A89C985E}" type="slidenum">
              <a:rPr lang="en-US" altLang="zh-TW" smtClean="0"/>
              <a:pPr/>
              <a:t>‹#›</a:t>
            </a:fld>
            <a:endParaRPr lang="en-US" altLang="zh-TW"/>
          </a:p>
        </p:txBody>
      </p:sp>
    </p:spTree>
    <p:extLst>
      <p:ext uri="{BB962C8B-B14F-4D97-AF65-F5344CB8AC3E}">
        <p14:creationId xmlns:p14="http://schemas.microsoft.com/office/powerpoint/2010/main" val="256878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4D4373DF-22B6-482B-8148-1473EDCB1694}"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600A7B72-1C0E-4D2D-955A-131F947E87BD}" type="slidenum">
              <a:rPr lang="en-US" altLang="zh-TW" smtClean="0"/>
              <a:pPr/>
              <a:t>‹#›</a:t>
            </a:fld>
            <a:endParaRPr lang="en-US" altLang="zh-TW"/>
          </a:p>
        </p:txBody>
      </p:sp>
    </p:spTree>
    <p:extLst>
      <p:ext uri="{BB962C8B-B14F-4D97-AF65-F5344CB8AC3E}">
        <p14:creationId xmlns:p14="http://schemas.microsoft.com/office/powerpoint/2010/main" val="1101716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28F94F9F-8E06-41FD-8934-1BDFE8B9F8A5}"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AD8ADA3C-C8C3-40A9-9B34-06E6C131F826}" type="slidenum">
              <a:rPr lang="en-US" altLang="zh-TW" smtClean="0"/>
              <a:pPr/>
              <a:t>‹#›</a:t>
            </a:fld>
            <a:endParaRPr lang="en-US" altLang="zh-TW"/>
          </a:p>
        </p:txBody>
      </p:sp>
    </p:spTree>
    <p:extLst>
      <p:ext uri="{BB962C8B-B14F-4D97-AF65-F5344CB8AC3E}">
        <p14:creationId xmlns:p14="http://schemas.microsoft.com/office/powerpoint/2010/main" val="54855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endParaRPr lang="en-US" altLang="zh-TW"/>
          </a:p>
        </p:txBody>
      </p:sp>
      <p:sp>
        <p:nvSpPr>
          <p:cNvPr id="8" name="頁尾版面配置區 7"/>
          <p:cNvSpPr>
            <a:spLocks noGrp="1"/>
          </p:cNvSpPr>
          <p:nvPr>
            <p:ph type="ftr" sz="quarter" idx="11"/>
          </p:nvPr>
        </p:nvSpPr>
        <p:spPr/>
        <p:txBody>
          <a:bodyPr/>
          <a:lstStyle/>
          <a:p>
            <a:fld id="{0EA8AF0D-8551-4AFA-9904-BC3A35382293}" type="slidenum">
              <a:rPr lang="en-US" altLang="zh-TW" smtClean="0"/>
              <a:pPr/>
              <a:t>‹#›</a:t>
            </a:fld>
            <a:endParaRPr lang="en-US" altLang="zh-TW"/>
          </a:p>
        </p:txBody>
      </p:sp>
      <p:sp>
        <p:nvSpPr>
          <p:cNvPr id="9" name="投影片編號版面配置區 8"/>
          <p:cNvSpPr>
            <a:spLocks noGrp="1"/>
          </p:cNvSpPr>
          <p:nvPr>
            <p:ph type="sldNum" sz="quarter" idx="12"/>
          </p:nvPr>
        </p:nvSpPr>
        <p:spPr/>
        <p:txBody>
          <a:bodyPr/>
          <a:lstStyle/>
          <a:p>
            <a:fld id="{6C897175-F3C9-4D57-A3A9-550DDB0B4702}" type="slidenum">
              <a:rPr lang="en-US" altLang="zh-TW" smtClean="0"/>
              <a:pPr/>
              <a:t>‹#›</a:t>
            </a:fld>
            <a:endParaRPr lang="en-US" altLang="zh-TW"/>
          </a:p>
        </p:txBody>
      </p:sp>
    </p:spTree>
    <p:extLst>
      <p:ext uri="{BB962C8B-B14F-4D97-AF65-F5344CB8AC3E}">
        <p14:creationId xmlns:p14="http://schemas.microsoft.com/office/powerpoint/2010/main" val="360872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endParaRPr lang="en-US" altLang="zh-TW"/>
          </a:p>
        </p:txBody>
      </p:sp>
      <p:sp>
        <p:nvSpPr>
          <p:cNvPr id="4" name="頁尾版面配置區 3"/>
          <p:cNvSpPr>
            <a:spLocks noGrp="1"/>
          </p:cNvSpPr>
          <p:nvPr>
            <p:ph type="ftr" sz="quarter" idx="11"/>
          </p:nvPr>
        </p:nvSpPr>
        <p:spPr/>
        <p:txBody>
          <a:bodyPr/>
          <a:lstStyle/>
          <a:p>
            <a:fld id="{828EB0FC-CBE2-4260-A9F1-2F021850E1C1}" type="slidenum">
              <a:rPr lang="en-US" altLang="zh-TW" smtClean="0"/>
              <a:pPr/>
              <a:t>‹#›</a:t>
            </a:fld>
            <a:endParaRPr lang="en-US" altLang="zh-TW"/>
          </a:p>
        </p:txBody>
      </p:sp>
      <p:sp>
        <p:nvSpPr>
          <p:cNvPr id="5" name="投影片編號版面配置區 4"/>
          <p:cNvSpPr>
            <a:spLocks noGrp="1"/>
          </p:cNvSpPr>
          <p:nvPr>
            <p:ph type="sldNum" sz="quarter" idx="12"/>
          </p:nvPr>
        </p:nvSpPr>
        <p:spPr/>
        <p:txBody>
          <a:bodyPr/>
          <a:lstStyle/>
          <a:p>
            <a:fld id="{43F9F880-D4D8-43B9-901A-5F24574F994D}" type="slidenum">
              <a:rPr lang="en-US" altLang="zh-TW" smtClean="0"/>
              <a:pPr/>
              <a:t>‹#›</a:t>
            </a:fld>
            <a:endParaRPr lang="en-US" altLang="zh-TW"/>
          </a:p>
        </p:txBody>
      </p:sp>
    </p:spTree>
    <p:extLst>
      <p:ext uri="{BB962C8B-B14F-4D97-AF65-F5344CB8AC3E}">
        <p14:creationId xmlns:p14="http://schemas.microsoft.com/office/powerpoint/2010/main" val="310432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en-US" altLang="zh-TW"/>
          </a:p>
        </p:txBody>
      </p:sp>
      <p:sp>
        <p:nvSpPr>
          <p:cNvPr id="3" name="頁尾版面配置區 2"/>
          <p:cNvSpPr>
            <a:spLocks noGrp="1"/>
          </p:cNvSpPr>
          <p:nvPr>
            <p:ph type="ftr" sz="quarter" idx="11"/>
          </p:nvPr>
        </p:nvSpPr>
        <p:spPr/>
        <p:txBody>
          <a:bodyPr/>
          <a:lstStyle/>
          <a:p>
            <a:fld id="{AED95EEA-3DF1-4596-AA29-F20B514AF9A7}" type="slidenum">
              <a:rPr lang="en-US" altLang="zh-TW" smtClean="0"/>
              <a:pPr/>
              <a:t>‹#›</a:t>
            </a:fld>
            <a:endParaRPr lang="en-US" altLang="zh-TW"/>
          </a:p>
        </p:txBody>
      </p:sp>
      <p:sp>
        <p:nvSpPr>
          <p:cNvPr id="4" name="投影片編號版面配置區 3"/>
          <p:cNvSpPr>
            <a:spLocks noGrp="1"/>
          </p:cNvSpPr>
          <p:nvPr>
            <p:ph type="sldNum" sz="quarter" idx="12"/>
          </p:nvPr>
        </p:nvSpPr>
        <p:spPr/>
        <p:txBody>
          <a:bodyPr/>
          <a:lstStyle/>
          <a:p>
            <a:fld id="{8326CD26-06FF-4F8E-91ED-22354FEAC125}" type="slidenum">
              <a:rPr lang="en-US" altLang="zh-TW" smtClean="0"/>
              <a:pPr/>
              <a:t>‹#›</a:t>
            </a:fld>
            <a:endParaRPr lang="en-US" altLang="zh-TW"/>
          </a:p>
        </p:txBody>
      </p:sp>
    </p:spTree>
    <p:extLst>
      <p:ext uri="{BB962C8B-B14F-4D97-AF65-F5344CB8AC3E}">
        <p14:creationId xmlns:p14="http://schemas.microsoft.com/office/powerpoint/2010/main" val="284264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7B81034-9A2B-4A6D-B098-5B5BB292C17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6F9B47A0-D0B1-4CF4-8FD2-A9BBF68D1F1A}" type="slidenum">
              <a:rPr lang="en-US" altLang="zh-TW" smtClean="0"/>
              <a:pPr/>
              <a:t>‹#›</a:t>
            </a:fld>
            <a:endParaRPr lang="en-US" altLang="zh-TW"/>
          </a:p>
        </p:txBody>
      </p:sp>
    </p:spTree>
    <p:extLst>
      <p:ext uri="{BB962C8B-B14F-4D97-AF65-F5344CB8AC3E}">
        <p14:creationId xmlns:p14="http://schemas.microsoft.com/office/powerpoint/2010/main" val="413006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A0561AC-DB71-4140-A6CF-2D97B87CB0C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446F1DB2-83CE-4CB8-A030-748B4E6D127D}" type="slidenum">
              <a:rPr lang="en-US" altLang="zh-TW" smtClean="0"/>
              <a:pPr/>
              <a:t>‹#›</a:t>
            </a:fld>
            <a:endParaRPr lang="en-US" altLang="zh-TW"/>
          </a:p>
        </p:txBody>
      </p:sp>
    </p:spTree>
    <p:extLst>
      <p:ext uri="{BB962C8B-B14F-4D97-AF65-F5344CB8AC3E}">
        <p14:creationId xmlns:p14="http://schemas.microsoft.com/office/powerpoint/2010/main" val="315477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2738" y="274638"/>
            <a:ext cx="8229600" cy="1143000"/>
          </a:xfrm>
          <a:prstGeom prst="rect">
            <a:avLst/>
          </a:prstGeom>
        </p:spPr>
        <p:txBody>
          <a:bodyPr vert="horz" lIns="91440" tIns="45720" rIns="91440" bIns="45720" rtlCol="0" anchor="ctr">
            <a:normAutofit/>
          </a:bodyPr>
          <a:lstStyle/>
          <a:p>
            <a:pPr lvl="0"/>
            <a:r>
              <a:rPr lang="zh-TW" altLang="en-US" smtClean="0"/>
              <a:t>按一下以編輯母片標題樣式</a:t>
            </a:r>
            <a:endParaRPr lang="zh-TW" altLang="en-US"/>
          </a:p>
        </p:txBody>
      </p:sp>
      <p:sp>
        <p:nvSpPr>
          <p:cNvPr id="3" name="文字版面配置區 2"/>
          <p:cNvSpPr>
            <a:spLocks noGrp="1"/>
          </p:cNvSpPr>
          <p:nvPr>
            <p:ph type="body" idx="1"/>
          </p:nvPr>
        </p:nvSpPr>
        <p:spPr>
          <a:xfrm>
            <a:off x="492738"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438E9F4-864D-462A-93B8-E77C2F3DE2D2}" type="slidenum">
              <a:rPr lang="en-US" altLang="zh-TW" smtClean="0"/>
              <a:pPr/>
              <a:t>‹#›</a:t>
            </a:fld>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4BEBF-7940-49F6-B25A-5B4711E6D5A4}" type="slidenum">
              <a:rPr lang="en-US" altLang="zh-TW" smtClean="0"/>
              <a:pPr/>
              <a:t>‹#›</a:t>
            </a:fld>
            <a:endParaRPr lang="en-US" altLang="zh-TW"/>
          </a:p>
        </p:txBody>
      </p:sp>
    </p:spTree>
    <p:extLst>
      <p:ext uri="{BB962C8B-B14F-4D97-AF65-F5344CB8AC3E}">
        <p14:creationId xmlns:p14="http://schemas.microsoft.com/office/powerpoint/2010/main" val="31978079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lvl1pPr algn="ctr" defTabSz="914400" rtl="0" eaLnBrk="1" latinLnBrk="0" hangingPunct="1">
        <a:spcBef>
          <a:spcPct val="0"/>
        </a:spcBef>
        <a:buNone/>
        <a:defRPr lang="zh-TW" altLang="en-US" sz="4000" kern="1200">
          <a:solidFill>
            <a:schemeClr val="tx1"/>
          </a:solidFill>
          <a:latin typeface="Times New Roman" panose="02020603050405020304" pitchFamily="18" charset="0"/>
          <a:ea typeface="華康中黑體" panose="020B0509000000000000" pitchFamily="49"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subTitle" idx="1"/>
          </p:nvPr>
        </p:nvSpPr>
        <p:spPr>
          <a:xfrm>
            <a:off x="107504" y="3886200"/>
            <a:ext cx="4680520" cy="622300"/>
          </a:xfrm>
          <a:solidFill>
            <a:schemeClr val="bg1">
              <a:alpha val="60000"/>
            </a:schemeClr>
          </a:solidFill>
        </p:spPr>
        <p:txBody>
          <a:bodyPr/>
          <a:lstStyle/>
          <a:p>
            <a:pPr algn="l"/>
            <a:r>
              <a:rPr lang="zh-TW" altLang="en-US"/>
              <a:t>授課老師：</a:t>
            </a:r>
          </a:p>
        </p:txBody>
      </p:sp>
      <p:sp>
        <p:nvSpPr>
          <p:cNvPr id="9" name="Line 4"/>
          <p:cNvSpPr>
            <a:spLocks noChangeShapeType="1"/>
          </p:cNvSpPr>
          <p:nvPr/>
        </p:nvSpPr>
        <p:spPr bwMode="auto">
          <a:xfrm>
            <a:off x="2195736" y="4437112"/>
            <a:ext cx="25202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n>
                <a:solidFill>
                  <a:sysClr val="windowText" lastClr="000000"/>
                </a:solidFill>
              </a:ln>
            </a:endParaRPr>
          </a:p>
        </p:txBody>
      </p:sp>
      <p:sp>
        <p:nvSpPr>
          <p:cNvPr id="10" name="Rectangle 2"/>
          <p:cNvSpPr txBox="1">
            <a:spLocks noChangeArrowheads="1"/>
          </p:cNvSpPr>
          <p:nvPr/>
        </p:nvSpPr>
        <p:spPr>
          <a:xfrm>
            <a:off x="685800" y="980729"/>
            <a:ext cx="7989888" cy="2619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zh-TW" altLang="en-US" sz="4400" kern="1200">
                <a:solidFill>
                  <a:schemeClr val="tx1"/>
                </a:solidFill>
                <a:latin typeface="Arial" panose="020B0604020202020204" pitchFamily="34" charset="0"/>
                <a:ea typeface="華康粗黑體" panose="020B0709000000000000" pitchFamily="49" charset="-120"/>
                <a:cs typeface="Arial" panose="020B0604020202020204" pitchFamily="34" charset="0"/>
              </a:defRPr>
            </a:lvl1pPr>
          </a:lstStyle>
          <a:p>
            <a:pPr fontAlgn="auto">
              <a:spcBef>
                <a:spcPts val="768"/>
              </a:spcBef>
              <a:spcAft>
                <a:spcPts val="0"/>
              </a:spcAft>
            </a:pPr>
            <a:r>
              <a:rPr lang="zh-TW" altLang="en-US" dirty="0" smtClean="0">
                <a:latin typeface="華康新特明體" panose="02020909000000000000" pitchFamily="49" charset="-120"/>
                <a:ea typeface="華康新特明體" panose="02020909000000000000" pitchFamily="49" charset="-120"/>
              </a:rPr>
              <a:t>第</a:t>
            </a:r>
            <a:r>
              <a:rPr lang="en-US" altLang="zh-TW" dirty="0" smtClean="0">
                <a:latin typeface="華康新特明體" panose="02020909000000000000" pitchFamily="49" charset="-120"/>
                <a:ea typeface="華康新特明體" panose="02020909000000000000" pitchFamily="49" charset="-120"/>
              </a:rPr>
              <a:t>3</a:t>
            </a:r>
            <a:r>
              <a:rPr lang="zh-TW" altLang="en-US" dirty="0" smtClean="0">
                <a:latin typeface="華康新特明體" panose="02020909000000000000" pitchFamily="49" charset="-120"/>
                <a:ea typeface="華康新特明體" panose="02020909000000000000" pitchFamily="49" charset="-120"/>
              </a:rPr>
              <a:t>章 倫理決策</a:t>
            </a:r>
            <a:endParaRPr kumimoji="0" lang="zh-TW" altLang="en-US" dirty="0">
              <a:latin typeface="華康新特明體" panose="02020909000000000000" pitchFamily="49" charset="-120"/>
              <a:ea typeface="華康新特明體" panose="02020909000000000000" pitchFamily="49"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spcBef>
                <a:spcPct val="35000"/>
              </a:spcBef>
            </a:pPr>
            <a:r>
              <a:rPr lang="en-US" altLang="zh-TW" dirty="0" smtClean="0"/>
              <a:t>3.1</a:t>
            </a:r>
            <a:r>
              <a:rPr lang="zh-TW" altLang="en-US" dirty="0" smtClean="0"/>
              <a:t>  倫理</a:t>
            </a:r>
            <a:r>
              <a:rPr lang="zh-TW" altLang="en-US" dirty="0"/>
              <a:t>行為的階段</a:t>
            </a:r>
            <a:r>
              <a:rPr lang="en-US" altLang="zh-TW" sz="2800" dirty="0" smtClean="0"/>
              <a:t>(5/6</a:t>
            </a:r>
            <a:r>
              <a:rPr lang="en-US" altLang="zh-TW" sz="2800" dirty="0"/>
              <a:t>)</a:t>
            </a:r>
            <a:endParaRPr lang="en-US" altLang="zh-TW" sz="3600" dirty="0"/>
          </a:p>
        </p:txBody>
      </p:sp>
      <p:sp>
        <p:nvSpPr>
          <p:cNvPr id="37891" name="Rectangle 3"/>
          <p:cNvSpPr>
            <a:spLocks noGrp="1" noChangeArrowheads="1"/>
          </p:cNvSpPr>
          <p:nvPr>
            <p:ph idx="1"/>
          </p:nvPr>
        </p:nvSpPr>
        <p:spPr/>
        <p:txBody>
          <a:bodyPr/>
          <a:lstStyle/>
          <a:p>
            <a:pPr>
              <a:spcBef>
                <a:spcPct val="35000"/>
              </a:spcBef>
            </a:pPr>
            <a:r>
              <a:rPr lang="zh-TW" altLang="en-US" dirty="0"/>
              <a:t>倫理意圖與決策：</a:t>
            </a:r>
            <a:r>
              <a:rPr lang="zh-TW" altLang="en-US" dirty="0" smtClean="0"/>
              <a:t>一個決策者的意圖</a:t>
            </a:r>
            <a:r>
              <a:rPr lang="zh-TW" altLang="en-US" dirty="0"/>
              <a:t>與最後決定採取什麼樣的行動，</a:t>
            </a:r>
            <a:r>
              <a:rPr lang="zh-TW" altLang="en-US" dirty="0" smtClean="0"/>
              <a:t>是</a:t>
            </a:r>
            <a:r>
              <a:rPr lang="zh-TW" altLang="en-US" dirty="0"/>
              <a:t>訂定</a:t>
            </a:r>
            <a:r>
              <a:rPr lang="zh-TW" altLang="en-US" dirty="0" smtClean="0"/>
              <a:t>倫理決策的</a:t>
            </a:r>
            <a:r>
              <a:rPr lang="zh-TW" altLang="en-US" dirty="0"/>
              <a:t>第三階段 </a:t>
            </a:r>
          </a:p>
          <a:p>
            <a:pPr>
              <a:spcBef>
                <a:spcPct val="35000"/>
              </a:spcBef>
            </a:pPr>
            <a:r>
              <a:rPr lang="zh-TW" altLang="en-US" dirty="0"/>
              <a:t>經過前面兩個階段的分析與評估後，決策者現在必須做個</a:t>
            </a:r>
            <a:r>
              <a:rPr lang="zh-TW" altLang="en-US" dirty="0" smtClean="0"/>
              <a:t>抉擇</a:t>
            </a:r>
            <a:endParaRPr lang="zh-TW" altLang="en-US" dirty="0"/>
          </a:p>
        </p:txBody>
      </p:sp>
      <p:sp>
        <p:nvSpPr>
          <p:cNvPr id="5" name="頁尾版面配置區 4"/>
          <p:cNvSpPr>
            <a:spLocks noGrp="1"/>
          </p:cNvSpPr>
          <p:nvPr>
            <p:ph type="ftr" sz="quarter" idx="11"/>
          </p:nvPr>
        </p:nvSpPr>
        <p:spPr/>
        <p:txBody>
          <a:bodyPr/>
          <a:lstStyle/>
          <a:p>
            <a:fld id="{76F6078B-7C4A-40D4-AFA5-B3E55B95A8DD}" type="slidenum">
              <a:rPr lang="en-US" altLang="zh-TW"/>
              <a:pPr/>
              <a:t>10</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checkerboard(across)">
                                      <p:cBhvr>
                                        <p:cTn id="7" dur="500"/>
                                        <p:tgtEl>
                                          <p:spTgt spid="37891">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animEffect transition="in" filter="checkerboard(across)">
                                      <p:cBhvr>
                                        <p:cTn id="11" dur="5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spcBef>
                <a:spcPct val="35000"/>
              </a:spcBef>
            </a:pPr>
            <a:r>
              <a:rPr lang="en-US" altLang="zh-TW" dirty="0" smtClean="0"/>
              <a:t>3.1</a:t>
            </a:r>
            <a:r>
              <a:rPr lang="zh-TW" altLang="en-US" dirty="0" smtClean="0"/>
              <a:t>  倫理</a:t>
            </a:r>
            <a:r>
              <a:rPr lang="zh-TW" altLang="en-US" dirty="0"/>
              <a:t>行為的階段</a:t>
            </a:r>
            <a:r>
              <a:rPr lang="en-US" altLang="zh-TW" sz="2800" dirty="0" smtClean="0"/>
              <a:t>(6/6</a:t>
            </a:r>
            <a:r>
              <a:rPr lang="en-US" altLang="zh-TW" sz="2800" dirty="0"/>
              <a:t>)</a:t>
            </a:r>
            <a:endParaRPr lang="en-US" altLang="zh-TW" sz="3600" dirty="0"/>
          </a:p>
        </p:txBody>
      </p:sp>
      <p:sp>
        <p:nvSpPr>
          <p:cNvPr id="38915" name="Rectangle 3"/>
          <p:cNvSpPr>
            <a:spLocks noGrp="1" noChangeArrowheads="1"/>
          </p:cNvSpPr>
          <p:nvPr>
            <p:ph idx="1"/>
          </p:nvPr>
        </p:nvSpPr>
        <p:spPr/>
        <p:txBody>
          <a:bodyPr/>
          <a:lstStyle/>
          <a:p>
            <a:pPr>
              <a:spcBef>
                <a:spcPct val="35000"/>
              </a:spcBef>
            </a:pPr>
            <a:r>
              <a:rPr lang="zh-TW" altLang="en-US" dirty="0"/>
              <a:t>倫理與不倫理</a:t>
            </a:r>
            <a:r>
              <a:rPr lang="zh-TW" altLang="en-US" dirty="0" smtClean="0"/>
              <a:t>行為：決策者</a:t>
            </a:r>
            <a:r>
              <a:rPr lang="zh-TW" altLang="en-US" dirty="0"/>
              <a:t>的倫理決策與行為表現，除了從自己的角度判斷外，最終仍會受到外在環境的檢視與評判其是否符合倫理 </a:t>
            </a:r>
          </a:p>
          <a:p>
            <a:pPr>
              <a:spcBef>
                <a:spcPct val="35000"/>
              </a:spcBef>
            </a:pPr>
            <a:r>
              <a:rPr lang="zh-TW" altLang="en-US" dirty="0"/>
              <a:t>管理者面臨的決策包羅萬象，不僅須堅持設定標準作業程序，並按標準化流程將事情做對</a:t>
            </a:r>
            <a:r>
              <a:rPr lang="zh-TW" altLang="en-US" dirty="0" smtClean="0"/>
              <a:t>，</a:t>
            </a:r>
            <a:r>
              <a:rPr lang="zh-TW" altLang="en-US" dirty="0"/>
              <a:t>領導者更應設定符合倫理的經營目標與意義，</a:t>
            </a:r>
            <a:r>
              <a:rPr lang="zh-TW" altLang="en-US" dirty="0" smtClean="0"/>
              <a:t>為</a:t>
            </a:r>
            <a:r>
              <a:rPr lang="zh-TW" altLang="en-US" dirty="0"/>
              <a:t>社會創造價值堅持做對的事 </a:t>
            </a:r>
          </a:p>
        </p:txBody>
      </p:sp>
      <p:sp>
        <p:nvSpPr>
          <p:cNvPr id="5" name="頁尾版面配置區 4"/>
          <p:cNvSpPr>
            <a:spLocks noGrp="1"/>
          </p:cNvSpPr>
          <p:nvPr>
            <p:ph type="ftr" sz="quarter" idx="11"/>
          </p:nvPr>
        </p:nvSpPr>
        <p:spPr/>
        <p:txBody>
          <a:bodyPr/>
          <a:lstStyle/>
          <a:p>
            <a:fld id="{4092588F-0552-4941-816C-6B3F808D735A}" type="slidenum">
              <a:rPr lang="en-US" altLang="zh-TW"/>
              <a:pPr/>
              <a:t>11</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checkerboard(across)">
                                      <p:cBhvr>
                                        <p:cTn id="7" dur="500"/>
                                        <p:tgtEl>
                                          <p:spTgt spid="38915">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Effect transition="in" filter="checkerboard(across)">
                                      <p:cBhvr>
                                        <p:cTn id="11" dur="500"/>
                                        <p:tgtEl>
                                          <p:spTgt spid="38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483704" y="1628800"/>
            <a:ext cx="8566044" cy="1800200"/>
          </a:xfrm>
        </p:spPr>
        <p:txBody>
          <a:bodyPr>
            <a:noAutofit/>
          </a:bodyPr>
          <a:lstStyle/>
          <a:p>
            <a:pPr>
              <a:spcBef>
                <a:spcPct val="35000"/>
              </a:spcBef>
            </a:pPr>
            <a:r>
              <a:rPr lang="zh-TW" altLang="en-US" dirty="0"/>
              <a:t>影響倫理決策的因素 ：個人 、組織、及環境因素</a:t>
            </a:r>
            <a:endParaRPr lang="zh-TW" altLang="en-US" b="1" dirty="0"/>
          </a:p>
        </p:txBody>
      </p:sp>
      <p:sp>
        <p:nvSpPr>
          <p:cNvPr id="6" name="頁尾版面配置區 5"/>
          <p:cNvSpPr>
            <a:spLocks noGrp="1"/>
          </p:cNvSpPr>
          <p:nvPr>
            <p:ph type="ftr" sz="quarter" idx="11"/>
          </p:nvPr>
        </p:nvSpPr>
        <p:spPr/>
        <p:txBody>
          <a:bodyPr/>
          <a:lstStyle/>
          <a:p>
            <a:fld id="{354B68E6-9AC0-457A-88D9-C873544338EE}" type="slidenum">
              <a:rPr lang="en-US" altLang="zh-TW"/>
              <a:pPr/>
              <a:t>12</a:t>
            </a:fld>
            <a:endParaRPr lang="en-US" altLang="zh-TW"/>
          </a:p>
        </p:txBody>
      </p:sp>
      <p:sp>
        <p:nvSpPr>
          <p:cNvPr id="9" name="Rectangle 2"/>
          <p:cNvSpPr>
            <a:spLocks noGrp="1" noChangeArrowheads="1"/>
          </p:cNvSpPr>
          <p:nvPr>
            <p:ph type="title"/>
          </p:nvPr>
        </p:nvSpPr>
        <p:spPr>
          <a:xfrm>
            <a:off x="492738" y="274638"/>
            <a:ext cx="8229600" cy="1143000"/>
          </a:xfrm>
        </p:spPr>
        <p:txBody>
          <a:bodyPr/>
          <a:lstStyle/>
          <a:p>
            <a:pPr>
              <a:spcBef>
                <a:spcPct val="35000"/>
              </a:spcBef>
            </a:pPr>
            <a:r>
              <a:rPr lang="en-US" altLang="zh-TW" dirty="0" smtClean="0"/>
              <a:t>3.2</a:t>
            </a:r>
            <a:r>
              <a:rPr lang="zh-TW" altLang="en-US" dirty="0" smtClean="0"/>
              <a:t>  影響</a:t>
            </a:r>
            <a:r>
              <a:rPr lang="zh-TW" altLang="en-US" dirty="0"/>
              <a:t>倫理決策的因素</a:t>
            </a:r>
            <a:r>
              <a:rPr lang="en-US" altLang="zh-TW" sz="2800" dirty="0" smtClean="0"/>
              <a:t>(1/4) </a:t>
            </a:r>
            <a:endParaRPr lang="en-US" altLang="zh-TW" sz="2800" dirty="0"/>
          </a:p>
        </p:txBody>
      </p:sp>
      <p:pic>
        <p:nvPicPr>
          <p:cNvPr id="12295" name="Picture 7" descr="C:\Users\NO.43\Desktop\MA362企業倫理\高解析\圖03-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704911"/>
            <a:ext cx="5616624" cy="38204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95"/>
                                        </p:tgtEl>
                                        <p:attrNameLst>
                                          <p:attrName>style.visibility</p:attrName>
                                        </p:attrNameLst>
                                      </p:cBhvr>
                                      <p:to>
                                        <p:strVal val="visible"/>
                                      </p:to>
                                    </p:set>
                                    <p:animEffect transition="in" filter="fade">
                                      <p:cBhvr>
                                        <p:cTn id="11" dur="1000"/>
                                        <p:tgtEl>
                                          <p:spTgt spid="12295"/>
                                        </p:tgtEl>
                                      </p:cBhvr>
                                    </p:animEffect>
                                    <p:anim calcmode="lin" valueType="num">
                                      <p:cBhvr>
                                        <p:cTn id="12" dur="1000" fill="hold"/>
                                        <p:tgtEl>
                                          <p:spTgt spid="12295"/>
                                        </p:tgtEl>
                                        <p:attrNameLst>
                                          <p:attrName>ppt_x</p:attrName>
                                        </p:attrNameLst>
                                      </p:cBhvr>
                                      <p:tavLst>
                                        <p:tav tm="0">
                                          <p:val>
                                            <p:strVal val="#ppt_x"/>
                                          </p:val>
                                        </p:tav>
                                        <p:tav tm="100000">
                                          <p:val>
                                            <p:strVal val="#ppt_x"/>
                                          </p:val>
                                        </p:tav>
                                      </p:tavLst>
                                    </p:anim>
                                    <p:anim calcmode="lin" valueType="num">
                                      <p:cBhvr>
                                        <p:cTn id="13" dur="1000" fill="hold"/>
                                        <p:tgtEl>
                                          <p:spTgt spid="122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spcBef>
                <a:spcPct val="35000"/>
              </a:spcBef>
            </a:pPr>
            <a:r>
              <a:rPr lang="en-US" altLang="zh-TW" dirty="0" smtClean="0"/>
              <a:t>3.2</a:t>
            </a:r>
            <a:r>
              <a:rPr lang="zh-TW" altLang="en-US" dirty="0" smtClean="0"/>
              <a:t>  影響</a:t>
            </a:r>
            <a:r>
              <a:rPr lang="zh-TW" altLang="en-US" dirty="0"/>
              <a:t>倫理決策的因素</a:t>
            </a:r>
            <a:r>
              <a:rPr lang="en-US" altLang="zh-TW" sz="2800" dirty="0" smtClean="0"/>
              <a:t>(2/4</a:t>
            </a:r>
            <a:r>
              <a:rPr lang="en-US" altLang="zh-TW" sz="2800" dirty="0"/>
              <a:t>) </a:t>
            </a:r>
            <a:endParaRPr lang="en-US" altLang="zh-TW" sz="3600" dirty="0"/>
          </a:p>
        </p:txBody>
      </p:sp>
      <p:sp>
        <p:nvSpPr>
          <p:cNvPr id="40963" name="Rectangle 3"/>
          <p:cNvSpPr>
            <a:spLocks noGrp="1" noChangeArrowheads="1"/>
          </p:cNvSpPr>
          <p:nvPr>
            <p:ph idx="1"/>
          </p:nvPr>
        </p:nvSpPr>
        <p:spPr>
          <a:xfrm>
            <a:off x="492738" y="1600200"/>
            <a:ext cx="8399742" cy="4781128"/>
          </a:xfrm>
        </p:spPr>
        <p:txBody>
          <a:bodyPr/>
          <a:lstStyle/>
          <a:p>
            <a:pPr>
              <a:spcBef>
                <a:spcPts val="1152"/>
              </a:spcBef>
            </a:pPr>
            <a:r>
              <a:rPr lang="zh-TW" altLang="en-US" dirty="0"/>
              <a:t>個人因素</a:t>
            </a:r>
          </a:p>
          <a:p>
            <a:pPr lvl="1">
              <a:spcBef>
                <a:spcPts val="1152"/>
              </a:spcBef>
            </a:pPr>
            <a:r>
              <a:rPr lang="zh-TW" altLang="en-US" dirty="0"/>
              <a:t>每一個進入組織的個人都帶來其獨特的價值觀與處事態度</a:t>
            </a:r>
          </a:p>
          <a:p>
            <a:pPr lvl="1">
              <a:spcBef>
                <a:spcPts val="1152"/>
              </a:spcBef>
            </a:pPr>
            <a:r>
              <a:rPr lang="zh-TW" altLang="en-US" dirty="0"/>
              <a:t>個人經由學習成長過程與經驗、專業知識的洗禮、宗教信仰的強弱形成其本身的價值觀，並透過生活經驗中和他人相處的社會化行為形塑其待人處事的態度與原則，進而影響個人決策過程</a:t>
            </a:r>
          </a:p>
          <a:p>
            <a:pPr lvl="1">
              <a:spcBef>
                <a:spcPts val="1152"/>
              </a:spcBef>
            </a:pPr>
            <a:r>
              <a:rPr lang="zh-TW" altLang="en-US" dirty="0"/>
              <a:t>內外控性格</a:t>
            </a:r>
            <a:r>
              <a:rPr lang="en-US" altLang="zh-TW" dirty="0"/>
              <a:t>(locus of control)</a:t>
            </a:r>
            <a:r>
              <a:rPr lang="zh-TW" altLang="en-US" dirty="0"/>
              <a:t>，是一種人格屬性，用以衡量人們認為命運掌握在自己手中的程度  </a:t>
            </a:r>
          </a:p>
        </p:txBody>
      </p:sp>
      <p:sp>
        <p:nvSpPr>
          <p:cNvPr id="5" name="頁尾版面配置區 4"/>
          <p:cNvSpPr>
            <a:spLocks noGrp="1"/>
          </p:cNvSpPr>
          <p:nvPr>
            <p:ph type="ftr" sz="quarter" idx="11"/>
          </p:nvPr>
        </p:nvSpPr>
        <p:spPr/>
        <p:txBody>
          <a:bodyPr/>
          <a:lstStyle/>
          <a:p>
            <a:fld id="{3D98CB9F-7EE5-4CAC-814C-FE8A52326777}" type="slidenum">
              <a:rPr lang="en-US" altLang="zh-TW"/>
              <a:pPr/>
              <a:t>13</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checkerboard(across)">
                                      <p:cBhvr>
                                        <p:cTn id="7" dur="500"/>
                                        <p:tgtEl>
                                          <p:spTgt spid="4096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0963">
                                            <p:txEl>
                                              <p:pRg st="1" end="1"/>
                                            </p:txEl>
                                          </p:spTgt>
                                        </p:tgtEl>
                                        <p:attrNameLst>
                                          <p:attrName>style.visibility</p:attrName>
                                        </p:attrNameLst>
                                      </p:cBhvr>
                                      <p:to>
                                        <p:strVal val="visible"/>
                                      </p:to>
                                    </p:set>
                                    <p:animEffect transition="in" filter="checkerboard(across)">
                                      <p:cBhvr>
                                        <p:cTn id="10" dur="500"/>
                                        <p:tgtEl>
                                          <p:spTgt spid="4096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animEffect transition="in" filter="checkerboard(across)">
                                      <p:cBhvr>
                                        <p:cTn id="13" dur="500"/>
                                        <p:tgtEl>
                                          <p:spTgt spid="4096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0963">
                                            <p:txEl>
                                              <p:pRg st="3" end="3"/>
                                            </p:txEl>
                                          </p:spTgt>
                                        </p:tgtEl>
                                        <p:attrNameLst>
                                          <p:attrName>style.visibility</p:attrName>
                                        </p:attrNameLst>
                                      </p:cBhvr>
                                      <p:to>
                                        <p:strVal val="visible"/>
                                      </p:to>
                                    </p:set>
                                    <p:animEffect transition="in" filter="checkerboard(across)">
                                      <p:cBhvr>
                                        <p:cTn id="16"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spcBef>
                <a:spcPct val="35000"/>
              </a:spcBef>
            </a:pPr>
            <a:r>
              <a:rPr lang="en-US" altLang="zh-TW" dirty="0" smtClean="0"/>
              <a:t>3.2</a:t>
            </a:r>
            <a:r>
              <a:rPr lang="zh-TW" altLang="en-US" dirty="0" smtClean="0"/>
              <a:t>  影響</a:t>
            </a:r>
            <a:r>
              <a:rPr lang="zh-TW" altLang="en-US" dirty="0"/>
              <a:t>倫理決策的因素</a:t>
            </a:r>
            <a:r>
              <a:rPr lang="en-US" altLang="zh-TW" sz="2800" dirty="0" smtClean="0"/>
              <a:t>(3/4</a:t>
            </a:r>
            <a:r>
              <a:rPr lang="en-US" altLang="zh-TW" sz="2800" dirty="0"/>
              <a:t>) </a:t>
            </a:r>
            <a:endParaRPr lang="en-US" altLang="zh-TW" sz="3600" dirty="0"/>
          </a:p>
        </p:txBody>
      </p:sp>
      <p:sp>
        <p:nvSpPr>
          <p:cNvPr id="43011" name="Rectangle 3"/>
          <p:cNvSpPr>
            <a:spLocks noGrp="1" noChangeArrowheads="1"/>
          </p:cNvSpPr>
          <p:nvPr>
            <p:ph idx="1"/>
          </p:nvPr>
        </p:nvSpPr>
        <p:spPr>
          <a:xfrm>
            <a:off x="492738" y="1600200"/>
            <a:ext cx="8471750" cy="5069160"/>
          </a:xfrm>
        </p:spPr>
        <p:txBody>
          <a:bodyPr>
            <a:normAutofit/>
          </a:bodyPr>
          <a:lstStyle/>
          <a:p>
            <a:pPr>
              <a:spcBef>
                <a:spcPts val="1152"/>
              </a:spcBef>
            </a:pPr>
            <a:r>
              <a:rPr lang="zh-TW" altLang="en-US" dirty="0"/>
              <a:t>組織因素</a:t>
            </a:r>
          </a:p>
          <a:p>
            <a:pPr lvl="1">
              <a:spcBef>
                <a:spcPts val="1152"/>
              </a:spcBef>
            </a:pPr>
            <a:r>
              <a:rPr lang="zh-TW" altLang="en-US" dirty="0"/>
              <a:t>雖然人們在職場中進行個人的倫理選項，但人在組織社會化的過程</a:t>
            </a:r>
            <a:r>
              <a:rPr lang="zh-TW" altLang="en-US" dirty="0" smtClean="0"/>
              <a:t>中，其</a:t>
            </a:r>
            <a:r>
              <a:rPr lang="zh-TW" altLang="en-US" dirty="0"/>
              <a:t>決策必然會受到組織情境的影響。這包括組織文化、倫理規範、</a:t>
            </a:r>
            <a:r>
              <a:rPr lang="zh-TW" altLang="en-US" dirty="0" smtClean="0"/>
              <a:t>獎懲績效制度</a:t>
            </a:r>
            <a:r>
              <a:rPr lang="zh-TW" altLang="en-US" dirty="0"/>
              <a:t>、機會、主管風格等 </a:t>
            </a:r>
          </a:p>
          <a:p>
            <a:pPr lvl="1">
              <a:spcBef>
                <a:spcPts val="1152"/>
              </a:spcBef>
            </a:pPr>
            <a:r>
              <a:rPr lang="zh-TW" altLang="en-US" dirty="0"/>
              <a:t>組織文化的內涵與強度都會影響倫理行為與決策 </a:t>
            </a:r>
          </a:p>
          <a:p>
            <a:pPr lvl="1">
              <a:spcBef>
                <a:spcPts val="1152"/>
              </a:spcBef>
            </a:pPr>
            <a:r>
              <a:rPr lang="zh-TW" altLang="en-US" dirty="0"/>
              <a:t>倫理氣候反映出一個組織的倫理良知與道德觀念 </a:t>
            </a:r>
          </a:p>
          <a:p>
            <a:pPr lvl="1">
              <a:spcBef>
                <a:spcPts val="1152"/>
              </a:spcBef>
            </a:pPr>
            <a:r>
              <a:rPr lang="zh-TW" altLang="en-US" dirty="0"/>
              <a:t>組織也必須將其獎懲制度和倫理行為相連結，否則員工只會把書面的倫理規範視為華而不實，無法激勵其身體力行 </a:t>
            </a:r>
          </a:p>
        </p:txBody>
      </p:sp>
      <p:sp>
        <p:nvSpPr>
          <p:cNvPr id="5" name="頁尾版面配置區 4"/>
          <p:cNvSpPr>
            <a:spLocks noGrp="1"/>
          </p:cNvSpPr>
          <p:nvPr>
            <p:ph type="ftr" sz="quarter" idx="11"/>
          </p:nvPr>
        </p:nvSpPr>
        <p:spPr/>
        <p:txBody>
          <a:bodyPr/>
          <a:lstStyle/>
          <a:p>
            <a:fld id="{8DAB0B4F-8AE3-4350-BA69-7831A6D9442A}" type="slidenum">
              <a:rPr lang="en-US" altLang="zh-TW"/>
              <a:pPr/>
              <a:t>14</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checkerboard(across)">
                                      <p:cBhvr>
                                        <p:cTn id="7" dur="500"/>
                                        <p:tgtEl>
                                          <p:spTgt spid="43011">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3011">
                                            <p:txEl>
                                              <p:pRg st="1" end="1"/>
                                            </p:txEl>
                                          </p:spTgt>
                                        </p:tgtEl>
                                        <p:attrNameLst>
                                          <p:attrName>style.visibility</p:attrName>
                                        </p:attrNameLst>
                                      </p:cBhvr>
                                      <p:to>
                                        <p:strVal val="visible"/>
                                      </p:to>
                                    </p:set>
                                    <p:animEffect transition="in" filter="checkerboard(across)">
                                      <p:cBhvr>
                                        <p:cTn id="10" dur="500"/>
                                        <p:tgtEl>
                                          <p:spTgt spid="43011">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animEffect transition="in" filter="checkerboard(across)">
                                      <p:cBhvr>
                                        <p:cTn id="13" dur="500"/>
                                        <p:tgtEl>
                                          <p:spTgt spid="43011">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3011">
                                            <p:txEl>
                                              <p:pRg st="3" end="3"/>
                                            </p:txEl>
                                          </p:spTgt>
                                        </p:tgtEl>
                                        <p:attrNameLst>
                                          <p:attrName>style.visibility</p:attrName>
                                        </p:attrNameLst>
                                      </p:cBhvr>
                                      <p:to>
                                        <p:strVal val="visible"/>
                                      </p:to>
                                    </p:set>
                                    <p:animEffect transition="in" filter="checkerboard(across)">
                                      <p:cBhvr>
                                        <p:cTn id="16" dur="500"/>
                                        <p:tgtEl>
                                          <p:spTgt spid="43011">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3011">
                                            <p:txEl>
                                              <p:pRg st="4" end="4"/>
                                            </p:txEl>
                                          </p:spTgt>
                                        </p:tgtEl>
                                        <p:attrNameLst>
                                          <p:attrName>style.visibility</p:attrName>
                                        </p:attrNameLst>
                                      </p:cBhvr>
                                      <p:to>
                                        <p:strVal val="visible"/>
                                      </p:to>
                                    </p:set>
                                    <p:animEffect transition="in" filter="checkerboard(across)">
                                      <p:cBhvr>
                                        <p:cTn id="19" dur="5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3.2</a:t>
            </a:r>
            <a:r>
              <a:rPr lang="zh-TW" altLang="en-US" dirty="0" smtClean="0"/>
              <a:t>  影響</a:t>
            </a:r>
            <a:r>
              <a:rPr lang="zh-TW" altLang="en-US" dirty="0"/>
              <a:t>倫理決策的因素</a:t>
            </a:r>
            <a:r>
              <a:rPr lang="en-US" altLang="zh-TW" sz="2800" dirty="0" smtClean="0"/>
              <a:t>(4/4</a:t>
            </a:r>
            <a:r>
              <a:rPr lang="en-US" altLang="zh-TW" sz="2800" dirty="0"/>
              <a:t>) </a:t>
            </a:r>
            <a:endParaRPr lang="en-US" altLang="zh-TW" sz="3600" dirty="0"/>
          </a:p>
        </p:txBody>
      </p:sp>
      <p:sp>
        <p:nvSpPr>
          <p:cNvPr id="44035" name="Rectangle 3"/>
          <p:cNvSpPr>
            <a:spLocks noGrp="1" noChangeArrowheads="1"/>
          </p:cNvSpPr>
          <p:nvPr>
            <p:ph idx="1"/>
          </p:nvPr>
        </p:nvSpPr>
        <p:spPr>
          <a:xfrm>
            <a:off x="492738" y="1600200"/>
            <a:ext cx="8543758" cy="4721087"/>
          </a:xfrm>
        </p:spPr>
        <p:txBody>
          <a:bodyPr/>
          <a:lstStyle/>
          <a:p>
            <a:pPr>
              <a:spcBef>
                <a:spcPts val="1152"/>
              </a:spcBef>
            </a:pPr>
            <a:r>
              <a:rPr lang="zh-TW" altLang="en-US" dirty="0"/>
              <a:t>環境因素：包括政府法令、產業慣例及社會價值觀</a:t>
            </a:r>
          </a:p>
          <a:p>
            <a:pPr lvl="1">
              <a:spcBef>
                <a:spcPts val="1152"/>
              </a:spcBef>
            </a:pPr>
            <a:r>
              <a:rPr lang="zh-TW" altLang="en-US" dirty="0"/>
              <a:t>適當強制執行的法律是社會約定而成對個人及組織的行為規範與嚇阻 </a:t>
            </a:r>
          </a:p>
          <a:p>
            <a:pPr lvl="1">
              <a:spcBef>
                <a:spcPts val="1152"/>
              </a:spcBef>
            </a:pPr>
            <a:r>
              <a:rPr lang="zh-TW" altLang="en-US" dirty="0"/>
              <a:t>守法可以說是一種基本的倫理要求，然</a:t>
            </a:r>
            <a:r>
              <a:rPr lang="zh-TW" altLang="en-US" dirty="0" smtClean="0"/>
              <a:t>法律往往跟不上</a:t>
            </a:r>
            <a:r>
              <a:rPr lang="zh-TW" altLang="en-US" dirty="0"/>
              <a:t>環境的變化</a:t>
            </a:r>
            <a:r>
              <a:rPr lang="zh-TW" altLang="en-US" dirty="0" smtClean="0"/>
              <a:t>，也會因為一些特殊情境反讓人</a:t>
            </a:r>
            <a:r>
              <a:rPr lang="zh-TW" altLang="en-US" dirty="0"/>
              <a:t>陷入法律與倫理的矛盾 </a:t>
            </a:r>
          </a:p>
        </p:txBody>
      </p:sp>
      <p:sp>
        <p:nvSpPr>
          <p:cNvPr id="5" name="頁尾版面配置區 4"/>
          <p:cNvSpPr>
            <a:spLocks noGrp="1"/>
          </p:cNvSpPr>
          <p:nvPr>
            <p:ph type="ftr" sz="quarter" idx="11"/>
          </p:nvPr>
        </p:nvSpPr>
        <p:spPr/>
        <p:txBody>
          <a:bodyPr/>
          <a:lstStyle/>
          <a:p>
            <a:fld id="{AA6D5B54-EE27-4BCC-A2E8-A65C1973ABE8}" type="slidenum">
              <a:rPr lang="en-US" altLang="zh-TW"/>
              <a:pPr/>
              <a:t>15</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spcBef>
                <a:spcPct val="35000"/>
              </a:spcBef>
            </a:pPr>
            <a:r>
              <a:rPr lang="en-US" altLang="zh-TW" dirty="0" smtClean="0"/>
              <a:t>3.3</a:t>
            </a:r>
            <a:r>
              <a:rPr lang="zh-TW" altLang="en-US" dirty="0" smtClean="0"/>
              <a:t>  執行</a:t>
            </a:r>
            <a:r>
              <a:rPr lang="zh-TW" altLang="en-US" dirty="0"/>
              <a:t>倫理決策之</a:t>
            </a:r>
            <a:r>
              <a:rPr lang="zh-TW" altLang="en-US" dirty="0" smtClean="0"/>
              <a:t>步驟</a:t>
            </a:r>
            <a:r>
              <a:rPr lang="en-US" altLang="zh-TW" sz="2800" dirty="0" smtClean="0"/>
              <a:t>(1/4)</a:t>
            </a:r>
            <a:r>
              <a:rPr lang="zh-TW" altLang="en-US" sz="2800" dirty="0" smtClean="0"/>
              <a:t> </a:t>
            </a:r>
            <a:endParaRPr lang="zh-TW" altLang="en-US" sz="2800" dirty="0"/>
          </a:p>
        </p:txBody>
      </p:sp>
      <p:sp>
        <p:nvSpPr>
          <p:cNvPr id="45059" name="Rectangle 3"/>
          <p:cNvSpPr>
            <a:spLocks noGrp="1" noChangeArrowheads="1"/>
          </p:cNvSpPr>
          <p:nvPr>
            <p:ph idx="1"/>
          </p:nvPr>
        </p:nvSpPr>
        <p:spPr/>
        <p:txBody>
          <a:bodyPr/>
          <a:lstStyle/>
          <a:p>
            <a:pPr>
              <a:spcBef>
                <a:spcPts val="1152"/>
              </a:spcBef>
            </a:pPr>
            <a:r>
              <a:rPr lang="zh-TW" altLang="en-US" dirty="0"/>
              <a:t>執行倫理決策的程序：</a:t>
            </a:r>
          </a:p>
          <a:p>
            <a:pPr lvl="1">
              <a:spcBef>
                <a:spcPts val="1152"/>
              </a:spcBef>
            </a:pPr>
            <a:r>
              <a:rPr lang="zh-TW" altLang="en-US" dirty="0"/>
              <a:t>倫理決策是確認問題、產生替選方案、並從中選擇，以使最終方案能極大化最重要的倫理價值 </a:t>
            </a:r>
          </a:p>
          <a:p>
            <a:pPr lvl="1">
              <a:spcBef>
                <a:spcPts val="1152"/>
              </a:spcBef>
            </a:pPr>
            <a:r>
              <a:rPr lang="zh-TW" altLang="en-US" dirty="0"/>
              <a:t>倫理決策</a:t>
            </a:r>
            <a:r>
              <a:rPr lang="en-US" altLang="zh-TW" dirty="0"/>
              <a:t>18</a:t>
            </a:r>
            <a:r>
              <a:rPr lang="zh-TW" altLang="en-US" dirty="0"/>
              <a:t>問：</a:t>
            </a:r>
          </a:p>
          <a:p>
            <a:pPr lvl="2">
              <a:spcBef>
                <a:spcPts val="1152"/>
              </a:spcBef>
            </a:pPr>
            <a:r>
              <a:rPr lang="zh-TW" altLang="en-US" dirty="0"/>
              <a:t>針對執行倫理決策這九個步驟逐一介紹與說明，並配合提出幫助決策者思考倫理決策困境的</a:t>
            </a:r>
            <a:r>
              <a:rPr lang="en-US" altLang="zh-TW" dirty="0"/>
              <a:t>18</a:t>
            </a:r>
            <a:r>
              <a:rPr lang="zh-TW" altLang="en-US" dirty="0"/>
              <a:t>個問題 </a:t>
            </a:r>
          </a:p>
        </p:txBody>
      </p:sp>
      <p:sp>
        <p:nvSpPr>
          <p:cNvPr id="5" name="頁尾版面配置區 4"/>
          <p:cNvSpPr>
            <a:spLocks noGrp="1"/>
          </p:cNvSpPr>
          <p:nvPr>
            <p:ph type="ftr" sz="quarter" idx="11"/>
          </p:nvPr>
        </p:nvSpPr>
        <p:spPr/>
        <p:txBody>
          <a:bodyPr/>
          <a:lstStyle/>
          <a:p>
            <a:fld id="{6A2B89FE-9B95-4646-89E1-E40ED913E532}" type="slidenum">
              <a:rPr lang="en-US" altLang="zh-TW"/>
              <a:pPr/>
              <a:t>16</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checkerboard(across)">
                                      <p:cBhvr>
                                        <p:cTn id="7" dur="500"/>
                                        <p:tgtEl>
                                          <p:spTgt spid="4505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5059">
                                            <p:txEl>
                                              <p:pRg st="1" end="1"/>
                                            </p:txEl>
                                          </p:spTgt>
                                        </p:tgtEl>
                                        <p:attrNameLst>
                                          <p:attrName>style.visibility</p:attrName>
                                        </p:attrNameLst>
                                      </p:cBhvr>
                                      <p:to>
                                        <p:strVal val="visible"/>
                                      </p:to>
                                    </p:set>
                                    <p:animEffect transition="in" filter="checkerboard(across)">
                                      <p:cBhvr>
                                        <p:cTn id="10" dur="500"/>
                                        <p:tgtEl>
                                          <p:spTgt spid="45059">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animEffect transition="in" filter="checkerboard(across)">
                                      <p:cBhvr>
                                        <p:cTn id="13" dur="500"/>
                                        <p:tgtEl>
                                          <p:spTgt spid="45059">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5059">
                                            <p:txEl>
                                              <p:pRg st="3" end="3"/>
                                            </p:txEl>
                                          </p:spTgt>
                                        </p:tgtEl>
                                        <p:attrNameLst>
                                          <p:attrName>style.visibility</p:attrName>
                                        </p:attrNameLst>
                                      </p:cBhvr>
                                      <p:to>
                                        <p:strVal val="visible"/>
                                      </p:to>
                                    </p:set>
                                    <p:animEffect transition="in" filter="checkerboard(across)">
                                      <p:cBhvr>
                                        <p:cTn id="16" dur="500"/>
                                        <p:tgtEl>
                                          <p:spTgt spid="45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spcBef>
                <a:spcPct val="35000"/>
              </a:spcBef>
            </a:pPr>
            <a:r>
              <a:rPr lang="en-US" altLang="zh-TW" dirty="0" smtClean="0"/>
              <a:t>3.3</a:t>
            </a:r>
            <a:r>
              <a:rPr lang="zh-TW" altLang="en-US" dirty="0" smtClean="0"/>
              <a:t>  執行</a:t>
            </a:r>
            <a:r>
              <a:rPr lang="zh-TW" altLang="en-US" dirty="0"/>
              <a:t>倫理決策之步驟</a:t>
            </a:r>
            <a:r>
              <a:rPr lang="en-US" altLang="zh-TW" sz="2800" dirty="0" smtClean="0"/>
              <a:t>(2/4)</a:t>
            </a:r>
            <a:r>
              <a:rPr lang="zh-TW" altLang="en-US" sz="2800" dirty="0" smtClean="0"/>
              <a:t> </a:t>
            </a:r>
            <a:endParaRPr lang="zh-TW" altLang="en-US" sz="3600" dirty="0"/>
          </a:p>
        </p:txBody>
      </p:sp>
      <p:sp>
        <p:nvSpPr>
          <p:cNvPr id="5" name="頁尾版面配置區 4"/>
          <p:cNvSpPr>
            <a:spLocks noGrp="1"/>
          </p:cNvSpPr>
          <p:nvPr>
            <p:ph type="ftr" sz="quarter" idx="11"/>
          </p:nvPr>
        </p:nvSpPr>
        <p:spPr/>
        <p:txBody>
          <a:bodyPr/>
          <a:lstStyle/>
          <a:p>
            <a:fld id="{145619EE-3968-4829-92FE-182F5BF7657E}" type="slidenum">
              <a:rPr lang="en-US" altLang="zh-TW"/>
              <a:pPr/>
              <a:t>17</a:t>
            </a:fld>
            <a:endParaRPr lang="en-US" altLang="zh-TW"/>
          </a:p>
        </p:txBody>
      </p:sp>
      <p:pic>
        <p:nvPicPr>
          <p:cNvPr id="7" name="Picture 4" descr="C:\Users\NO.43\Desktop\MA362企業倫理\高解析\圖03-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340768"/>
            <a:ext cx="3528392" cy="50845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spcBef>
                <a:spcPct val="35000"/>
              </a:spcBef>
            </a:pPr>
            <a:r>
              <a:rPr lang="en-US" altLang="zh-TW" dirty="0" smtClean="0"/>
              <a:t>3.3</a:t>
            </a:r>
            <a:r>
              <a:rPr lang="zh-TW" altLang="en-US" dirty="0" smtClean="0"/>
              <a:t>  執行</a:t>
            </a:r>
            <a:r>
              <a:rPr lang="zh-TW" altLang="en-US" dirty="0"/>
              <a:t>倫理決策之步驟</a:t>
            </a:r>
            <a:r>
              <a:rPr lang="en-US" altLang="zh-TW" sz="2800" dirty="0" smtClean="0"/>
              <a:t>(3/4)</a:t>
            </a:r>
            <a:r>
              <a:rPr lang="zh-TW" altLang="en-US" sz="2800" dirty="0" smtClean="0"/>
              <a:t> </a:t>
            </a:r>
            <a:endParaRPr lang="zh-TW" altLang="en-US" sz="3600" dirty="0"/>
          </a:p>
        </p:txBody>
      </p:sp>
      <p:sp>
        <p:nvSpPr>
          <p:cNvPr id="5" name="頁尾版面配置區 4"/>
          <p:cNvSpPr>
            <a:spLocks noGrp="1"/>
          </p:cNvSpPr>
          <p:nvPr>
            <p:ph type="ftr" sz="quarter" idx="11"/>
          </p:nvPr>
        </p:nvSpPr>
        <p:spPr/>
        <p:txBody>
          <a:bodyPr/>
          <a:lstStyle/>
          <a:p>
            <a:fld id="{3DBECE34-7136-41F5-97AA-3E6CE5AB391B}" type="slidenum">
              <a:rPr lang="en-US" altLang="zh-TW"/>
              <a:pPr/>
              <a:t>18</a:t>
            </a:fld>
            <a:endParaRPr lang="en-US" altLang="zh-TW"/>
          </a:p>
        </p:txBody>
      </p:sp>
      <p:pic>
        <p:nvPicPr>
          <p:cNvPr id="51206" name="Picture 6" descr="C:\Users\NO.43\Desktop\MA362企業倫理\高解析\表03-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6729" y="1340768"/>
            <a:ext cx="4223947" cy="54185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06"/>
                                        </p:tgtEl>
                                        <p:attrNameLst>
                                          <p:attrName>style.visibility</p:attrName>
                                        </p:attrNameLst>
                                      </p:cBhvr>
                                      <p:to>
                                        <p:strVal val="visible"/>
                                      </p:to>
                                    </p:set>
                                    <p:animEffect transition="in" filter="fade">
                                      <p:cBhvr>
                                        <p:cTn id="7" dur="1000"/>
                                        <p:tgtEl>
                                          <p:spTgt spid="51206"/>
                                        </p:tgtEl>
                                      </p:cBhvr>
                                    </p:animEffect>
                                    <p:anim calcmode="lin" valueType="num">
                                      <p:cBhvr>
                                        <p:cTn id="8" dur="1000" fill="hold"/>
                                        <p:tgtEl>
                                          <p:spTgt spid="51206"/>
                                        </p:tgtEl>
                                        <p:attrNameLst>
                                          <p:attrName>ppt_x</p:attrName>
                                        </p:attrNameLst>
                                      </p:cBhvr>
                                      <p:tavLst>
                                        <p:tav tm="0">
                                          <p:val>
                                            <p:strVal val="#ppt_x"/>
                                          </p:val>
                                        </p:tav>
                                        <p:tav tm="100000">
                                          <p:val>
                                            <p:strVal val="#ppt_x"/>
                                          </p:val>
                                        </p:tav>
                                      </p:tavLst>
                                    </p:anim>
                                    <p:anim calcmode="lin" valueType="num">
                                      <p:cBhvr>
                                        <p:cTn id="9" dur="1000" fill="hold"/>
                                        <p:tgtEl>
                                          <p:spTgt spid="512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spcBef>
                <a:spcPct val="35000"/>
              </a:spcBef>
            </a:pPr>
            <a:r>
              <a:rPr lang="en-US" altLang="zh-TW" dirty="0" smtClean="0"/>
              <a:t>3.3</a:t>
            </a:r>
            <a:r>
              <a:rPr lang="zh-TW" altLang="en-US" dirty="0" smtClean="0"/>
              <a:t>  執行</a:t>
            </a:r>
            <a:r>
              <a:rPr lang="zh-TW" altLang="en-US" dirty="0"/>
              <a:t>倫理決策之步驟</a:t>
            </a:r>
            <a:r>
              <a:rPr lang="en-US" altLang="zh-TW" sz="2800" dirty="0" smtClean="0"/>
              <a:t>(4/4)</a:t>
            </a:r>
            <a:r>
              <a:rPr lang="zh-TW" altLang="en-US" sz="2800" dirty="0" smtClean="0"/>
              <a:t> </a:t>
            </a:r>
            <a:endParaRPr lang="zh-TW" altLang="en-US" sz="3600" dirty="0"/>
          </a:p>
        </p:txBody>
      </p:sp>
      <p:sp>
        <p:nvSpPr>
          <p:cNvPr id="5" name="頁尾版面配置區 4"/>
          <p:cNvSpPr>
            <a:spLocks noGrp="1"/>
          </p:cNvSpPr>
          <p:nvPr>
            <p:ph type="ftr" sz="quarter" idx="11"/>
          </p:nvPr>
        </p:nvSpPr>
        <p:spPr/>
        <p:txBody>
          <a:bodyPr/>
          <a:lstStyle/>
          <a:p>
            <a:fld id="{3DBECE34-7136-41F5-97AA-3E6CE5AB391B}" type="slidenum">
              <a:rPr lang="en-US" altLang="zh-TW"/>
              <a:pPr/>
              <a:t>19</a:t>
            </a:fld>
            <a:endParaRPr lang="en-US" altLang="zh-TW"/>
          </a:p>
        </p:txBody>
      </p:sp>
      <p:pic>
        <p:nvPicPr>
          <p:cNvPr id="52226" name="Picture 2" descr="C:\Users\NO.43\Desktop\MA362企業倫理\高解析\表03-0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323662"/>
            <a:ext cx="4032448" cy="5417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1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1000"/>
                                        <p:tgtEl>
                                          <p:spTgt spid="52226"/>
                                        </p:tgtEl>
                                      </p:cBhvr>
                                    </p:animEffect>
                                    <p:anim calcmode="lin" valueType="num">
                                      <p:cBhvr>
                                        <p:cTn id="8" dur="1000" fill="hold"/>
                                        <p:tgtEl>
                                          <p:spTgt spid="52226"/>
                                        </p:tgtEl>
                                        <p:attrNameLst>
                                          <p:attrName>ppt_x</p:attrName>
                                        </p:attrNameLst>
                                      </p:cBhvr>
                                      <p:tavLst>
                                        <p:tav tm="0">
                                          <p:val>
                                            <p:strVal val="#ppt_x"/>
                                          </p:val>
                                        </p:tav>
                                        <p:tav tm="100000">
                                          <p:val>
                                            <p:strVal val="#ppt_x"/>
                                          </p:val>
                                        </p:tav>
                                      </p:tavLst>
                                    </p:anim>
                                    <p:anim calcmode="lin" valueType="num">
                                      <p:cBhvr>
                                        <p:cTn id="9" dur="1000" fill="hold"/>
                                        <p:tgtEl>
                                          <p:spTgt spid="52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spcBef>
                <a:spcPct val="35000"/>
              </a:spcBef>
            </a:pPr>
            <a:r>
              <a:rPr lang="zh-TW" altLang="en-US" dirty="0"/>
              <a:t>佳句精選</a:t>
            </a:r>
          </a:p>
        </p:txBody>
      </p:sp>
      <p:sp>
        <p:nvSpPr>
          <p:cNvPr id="6147" name="Rectangle 3"/>
          <p:cNvSpPr>
            <a:spLocks noGrp="1" noChangeArrowheads="1"/>
          </p:cNvSpPr>
          <p:nvPr>
            <p:ph idx="1"/>
          </p:nvPr>
        </p:nvSpPr>
        <p:spPr>
          <a:xfrm>
            <a:off x="492738" y="1600200"/>
            <a:ext cx="8543758" cy="4525963"/>
          </a:xfrm>
        </p:spPr>
        <p:txBody>
          <a:bodyPr/>
          <a:lstStyle/>
          <a:p>
            <a:pPr>
              <a:spcBef>
                <a:spcPct val="35000"/>
              </a:spcBef>
            </a:pPr>
            <a:r>
              <a:rPr lang="en-US" altLang="zh-TW" i="1" dirty="0"/>
              <a:t>A truly moral decision is an informed decision.</a:t>
            </a:r>
          </a:p>
          <a:p>
            <a:pPr>
              <a:spcBef>
                <a:spcPct val="35000"/>
              </a:spcBef>
            </a:pPr>
            <a:r>
              <a:rPr lang="zh-TW" altLang="en-US" dirty="0" smtClean="0"/>
              <a:t>一個真正的道德決定是依據適當資訊的決定</a:t>
            </a:r>
            <a:endParaRPr lang="en-US" altLang="zh-TW" dirty="0" smtClean="0"/>
          </a:p>
          <a:p>
            <a:pPr>
              <a:spcBef>
                <a:spcPct val="35000"/>
              </a:spcBef>
            </a:pPr>
            <a:r>
              <a:rPr lang="en-US" altLang="zh-TW" i="1" dirty="0"/>
              <a:t>A decision that is based on blind or convenient ignorance is hardly defensible.</a:t>
            </a:r>
            <a:endParaRPr lang="en-US" altLang="zh-TW" dirty="0"/>
          </a:p>
          <a:p>
            <a:pPr>
              <a:spcBef>
                <a:spcPct val="35000"/>
              </a:spcBef>
            </a:pPr>
            <a:r>
              <a:rPr lang="zh-TW" altLang="en-US" dirty="0" smtClean="0"/>
              <a:t>一個</a:t>
            </a:r>
            <a:r>
              <a:rPr lang="zh-TW" altLang="en-US" dirty="0"/>
              <a:t>基於無知或便利性的決定是難以辯護的</a:t>
            </a:r>
          </a:p>
          <a:p>
            <a:pPr marL="0" indent="0" algn="r">
              <a:spcBef>
                <a:spcPct val="35000"/>
              </a:spcBef>
              <a:buNone/>
            </a:pPr>
            <a:r>
              <a:rPr lang="en-US" altLang="zh-TW" sz="2400" dirty="0"/>
              <a:t>Laura L. Nash, “Ethics without the Sermon”</a:t>
            </a:r>
          </a:p>
        </p:txBody>
      </p:sp>
      <p:sp>
        <p:nvSpPr>
          <p:cNvPr id="5" name="頁尾版面配置區 4"/>
          <p:cNvSpPr>
            <a:spLocks noGrp="1"/>
          </p:cNvSpPr>
          <p:nvPr>
            <p:ph type="ftr" sz="quarter" idx="11"/>
          </p:nvPr>
        </p:nvSpPr>
        <p:spPr/>
        <p:txBody>
          <a:bodyPr/>
          <a:lstStyle/>
          <a:p>
            <a:fld id="{CC7D840C-5D6C-44E3-9EEA-3BDA1F0D41F3}" type="slidenum">
              <a:rPr lang="en-US" altLang="zh-TW"/>
              <a:pPr/>
              <a:t>2</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0" dur="500"/>
                                        <p:tgtEl>
                                          <p:spTgt spid="6147">
                                            <p:txEl>
                                              <p:pRg st="1" end="1"/>
                                            </p:txEl>
                                          </p:spTgt>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4" dur="500"/>
                                        <p:tgtEl>
                                          <p:spTgt spid="6147">
                                            <p:txEl>
                                              <p:pRg st="2" end="2"/>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checkerboard(across)">
                                      <p:cBhvr>
                                        <p:cTn id="17" dur="500"/>
                                        <p:tgtEl>
                                          <p:spTgt spid="6147">
                                            <p:txEl>
                                              <p:pRg st="3" end="3"/>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6147">
                                            <p:txEl>
                                              <p:pRg st="4" end="4"/>
                                            </p:txEl>
                                          </p:spTgt>
                                        </p:tgtEl>
                                        <p:attrNameLst>
                                          <p:attrName>style.visibility</p:attrName>
                                        </p:attrNameLst>
                                      </p:cBhvr>
                                      <p:to>
                                        <p:strVal val="visible"/>
                                      </p:to>
                                    </p:set>
                                    <p:animEffect transition="in" filter="checkerboard(across)">
                                      <p:cBhvr>
                                        <p:cTn id="20"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fld id="{95BCC949-48D5-469E-AF12-377D3F0F08C2}" type="slidenum">
              <a:rPr lang="en-US" altLang="zh-TW"/>
              <a:pPr/>
              <a:t>3</a:t>
            </a:fld>
            <a:endParaRPr lang="en-US" altLang="zh-TW"/>
          </a:p>
        </p:txBody>
      </p:sp>
      <p:sp>
        <p:nvSpPr>
          <p:cNvPr id="7" name="Rectangle 2"/>
          <p:cNvSpPr>
            <a:spLocks noGrp="1" noChangeArrowheads="1"/>
          </p:cNvSpPr>
          <p:nvPr>
            <p:ph type="title"/>
          </p:nvPr>
        </p:nvSpPr>
        <p:spPr>
          <a:xfrm>
            <a:off x="539552" y="0"/>
            <a:ext cx="8604448" cy="1628800"/>
          </a:xfrm>
        </p:spPr>
        <p:txBody>
          <a:bodyPr>
            <a:normAutofit/>
          </a:bodyPr>
          <a:lstStyle/>
          <a:p>
            <a:pPr>
              <a:spcBef>
                <a:spcPct val="30000"/>
              </a:spcBef>
            </a:pPr>
            <a:r>
              <a:rPr lang="zh-TW" altLang="en-US" dirty="0"/>
              <a:t>章前</a:t>
            </a:r>
            <a:r>
              <a:rPr lang="zh-TW" altLang="en-US" dirty="0" smtClean="0"/>
              <a:t>個案：</a:t>
            </a:r>
            <a:r>
              <a:rPr lang="en-US" altLang="zh-TW" dirty="0" smtClean="0"/>
              <a:t/>
            </a:r>
            <a:br>
              <a:rPr lang="en-US" altLang="zh-TW" dirty="0" smtClean="0"/>
            </a:br>
            <a:r>
              <a:rPr lang="zh-TW" altLang="en-US" dirty="0"/>
              <a:t>理律法律事務所</a:t>
            </a:r>
            <a:r>
              <a:rPr lang="zh-TW" altLang="en-US" dirty="0" smtClean="0"/>
              <a:t>─</a:t>
            </a:r>
            <a:r>
              <a:rPr lang="en-US" altLang="zh-TW" dirty="0" smtClean="0"/>
              <a:t>30</a:t>
            </a:r>
            <a:r>
              <a:rPr lang="zh-TW" altLang="en-US" dirty="0"/>
              <a:t>億元的信任</a:t>
            </a:r>
          </a:p>
        </p:txBody>
      </p:sp>
      <p:sp>
        <p:nvSpPr>
          <p:cNvPr id="8" name="Rectangle 3"/>
          <p:cNvSpPr txBox="1">
            <a:spLocks noChangeArrowheads="1"/>
          </p:cNvSpPr>
          <p:nvPr/>
        </p:nvSpPr>
        <p:spPr>
          <a:xfrm>
            <a:off x="457200" y="1844824"/>
            <a:ext cx="8507288" cy="501317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10000"/>
              </a:lnSpc>
              <a:spcBef>
                <a:spcPts val="600"/>
              </a:spcBef>
              <a:spcAft>
                <a:spcPts val="0"/>
              </a:spcAft>
            </a:pPr>
            <a:r>
              <a:rPr kumimoji="0" lang="zh-TW" altLang="en-US" dirty="0" smtClean="0"/>
              <a:t>思考問題：</a:t>
            </a:r>
          </a:p>
          <a:p>
            <a:pPr lvl="1" fontAlgn="auto">
              <a:lnSpc>
                <a:spcPct val="110000"/>
              </a:lnSpc>
              <a:spcBef>
                <a:spcPts val="600"/>
              </a:spcBef>
              <a:spcAft>
                <a:spcPts val="0"/>
              </a:spcAft>
            </a:pPr>
            <a:r>
              <a:rPr kumimoji="0" lang="zh-TW" altLang="en-US" dirty="0" smtClean="0"/>
              <a:t>如果你是理</a:t>
            </a:r>
            <a:r>
              <a:rPr kumimoji="0" lang="zh-TW" altLang="en-US" dirty="0"/>
              <a:t>律的負責人，你會如何做？你覺得一項決策應</a:t>
            </a:r>
            <a:r>
              <a:rPr kumimoji="0" lang="zh-TW" altLang="en-US" dirty="0" smtClean="0"/>
              <a:t>考慮哪些</a:t>
            </a:r>
            <a:r>
              <a:rPr kumimoji="0" lang="zh-TW" altLang="en-US" dirty="0"/>
              <a:t>面向及利害關係人的權益才稱得上是倫理決策？ </a:t>
            </a:r>
          </a:p>
          <a:p>
            <a:pPr lvl="1" fontAlgn="auto">
              <a:lnSpc>
                <a:spcPct val="110000"/>
              </a:lnSpc>
              <a:spcBef>
                <a:spcPts val="600"/>
              </a:spcBef>
              <a:spcAft>
                <a:spcPts val="0"/>
              </a:spcAft>
            </a:pPr>
            <a:r>
              <a:rPr kumimoji="0" lang="zh-TW" altLang="en-US" dirty="0"/>
              <a:t>理律因為信任員工，而遭逢此重大危機，理律是否</a:t>
            </a:r>
            <a:r>
              <a:rPr kumimoji="0" lang="zh-TW" altLang="en-US"/>
              <a:t>應</a:t>
            </a:r>
            <a:r>
              <a:rPr kumimoji="0" lang="zh-TW" altLang="en-US" smtClean="0"/>
              <a:t>調整其對</a:t>
            </a:r>
            <a:r>
              <a:rPr kumimoji="0" lang="zh-TW" altLang="en-US" dirty="0"/>
              <a:t>信任的經營理念？應如何調整？</a:t>
            </a:r>
          </a:p>
          <a:p>
            <a:pPr lvl="1" fontAlgn="auto">
              <a:lnSpc>
                <a:spcPct val="110000"/>
              </a:lnSpc>
              <a:spcBef>
                <a:spcPts val="600"/>
              </a:spcBef>
              <a:spcAft>
                <a:spcPts val="0"/>
              </a:spcAft>
            </a:pPr>
            <a:r>
              <a:rPr kumimoji="0" lang="zh-TW" altLang="en-US" dirty="0"/>
              <a:t>預防重於治療，企業營運係由一系列決策所構成，企業應善盡職責確保顧客的權益，除了劉偉杰之外，你認為理律其他主管在這起弊案中應負何種責任？其決策機制符合倫理嗎？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checkerboard(across)">
                                      <p:cBhvr>
                                        <p:cTn id="10" dur="500"/>
                                        <p:tgtEl>
                                          <p:spTgt spid="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checkerboard(across)">
                                      <p:cBhvr>
                                        <p:cTn id="13" dur="500"/>
                                        <p:tgtEl>
                                          <p:spTgt spid="8">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checkerboard(across)">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spcBef>
                <a:spcPct val="35000"/>
              </a:spcBef>
            </a:pPr>
            <a:r>
              <a:rPr lang="zh-TW" altLang="en-US" dirty="0"/>
              <a:t>引言 </a:t>
            </a:r>
          </a:p>
        </p:txBody>
      </p:sp>
      <p:sp>
        <p:nvSpPr>
          <p:cNvPr id="9219" name="Rectangle 3"/>
          <p:cNvSpPr>
            <a:spLocks noGrp="1" noChangeArrowheads="1"/>
          </p:cNvSpPr>
          <p:nvPr>
            <p:ph idx="1"/>
          </p:nvPr>
        </p:nvSpPr>
        <p:spPr/>
        <p:txBody>
          <a:bodyPr>
            <a:normAutofit/>
          </a:bodyPr>
          <a:lstStyle/>
          <a:p>
            <a:pPr>
              <a:spcBef>
                <a:spcPct val="35000"/>
              </a:spcBef>
            </a:pPr>
            <a:r>
              <a:rPr lang="zh-TW" altLang="en-US" dirty="0"/>
              <a:t>倫理是做對的事，因此常需在對與錯、對與對的價值中取捨 </a:t>
            </a:r>
          </a:p>
          <a:p>
            <a:pPr>
              <a:spcBef>
                <a:spcPct val="35000"/>
              </a:spcBef>
            </a:pPr>
            <a:r>
              <a:rPr lang="zh-TW" altLang="en-US" dirty="0"/>
              <a:t>倫理</a:t>
            </a:r>
            <a:r>
              <a:rPr lang="zh-TW" altLang="en-US" dirty="0" smtClean="0"/>
              <a:t>困境是</a:t>
            </a:r>
            <a:r>
              <a:rPr lang="zh-TW" altLang="en-US" dirty="0"/>
              <a:t>指決策者所面對的決策問題牽涉到倫理議題，而且面臨倫理準則模糊、衝突難以兩全之決策情境 </a:t>
            </a:r>
          </a:p>
          <a:p>
            <a:pPr>
              <a:spcBef>
                <a:spcPct val="35000"/>
              </a:spcBef>
            </a:pPr>
            <a:r>
              <a:rPr lang="zh-TW" altLang="en-US" dirty="0"/>
              <a:t>倫理決策</a:t>
            </a:r>
            <a:r>
              <a:rPr lang="en-US" altLang="zh-TW" dirty="0"/>
              <a:t>(ethical decision making)</a:t>
            </a:r>
            <a:r>
              <a:rPr lang="zh-TW" altLang="en-US" dirty="0"/>
              <a:t>是描述當個人遭遇到倫理問題時的決策過程，一般指針對爭論議題作出倫理的判斷，並且作出</a:t>
            </a:r>
            <a:r>
              <a:rPr lang="zh-TW" altLang="en-US" dirty="0" smtClean="0"/>
              <a:t>決定 </a:t>
            </a:r>
            <a:endParaRPr lang="zh-TW" altLang="en-US" dirty="0"/>
          </a:p>
        </p:txBody>
      </p:sp>
      <p:sp>
        <p:nvSpPr>
          <p:cNvPr id="5" name="頁尾版面配置區 4"/>
          <p:cNvSpPr>
            <a:spLocks noGrp="1"/>
          </p:cNvSpPr>
          <p:nvPr>
            <p:ph type="ftr" sz="quarter" idx="11"/>
          </p:nvPr>
        </p:nvSpPr>
        <p:spPr/>
        <p:txBody>
          <a:bodyPr/>
          <a:lstStyle/>
          <a:p>
            <a:fld id="{1A982445-54D9-45DB-BC57-4C366FBABC45}" type="slidenum">
              <a:rPr lang="en-US" altLang="zh-TW"/>
              <a:pPr/>
              <a:t>4</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0" dur="500"/>
                                        <p:tgtEl>
                                          <p:spTgt spid="9219">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Effect transition="in" filter="checkerboard(across)">
                                      <p:cBhvr>
                                        <p:cTn id="13"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spcBef>
                <a:spcPct val="35000"/>
              </a:spcBef>
            </a:pPr>
            <a:r>
              <a:rPr lang="zh-TW" altLang="en-US"/>
              <a:t>本章架構</a:t>
            </a:r>
          </a:p>
        </p:txBody>
      </p:sp>
      <p:sp>
        <p:nvSpPr>
          <p:cNvPr id="10243" name="Rectangle 3"/>
          <p:cNvSpPr>
            <a:spLocks noGrp="1" noChangeArrowheads="1"/>
          </p:cNvSpPr>
          <p:nvPr>
            <p:ph idx="1"/>
          </p:nvPr>
        </p:nvSpPr>
        <p:spPr/>
        <p:txBody>
          <a:bodyPr/>
          <a:lstStyle/>
          <a:p>
            <a:pPr>
              <a:spcBef>
                <a:spcPct val="35000"/>
              </a:spcBef>
            </a:pPr>
            <a:r>
              <a:rPr lang="zh-TW" altLang="en-US" dirty="0"/>
              <a:t>基於上述，本章內容包括</a:t>
            </a:r>
          </a:p>
          <a:p>
            <a:pPr lvl="1">
              <a:spcBef>
                <a:spcPct val="35000"/>
              </a:spcBef>
            </a:pPr>
            <a:r>
              <a:rPr lang="zh-TW" altLang="en-US" dirty="0" smtClean="0"/>
              <a:t>倫理行為的階段</a:t>
            </a:r>
            <a:endParaRPr lang="zh-TW" altLang="en-US" dirty="0"/>
          </a:p>
          <a:p>
            <a:pPr lvl="1">
              <a:spcBef>
                <a:spcPct val="35000"/>
              </a:spcBef>
            </a:pPr>
            <a:r>
              <a:rPr lang="zh-TW" altLang="en-US" dirty="0"/>
              <a:t>影響倫理決策的因素</a:t>
            </a:r>
          </a:p>
          <a:p>
            <a:pPr lvl="1">
              <a:spcBef>
                <a:spcPct val="35000"/>
              </a:spcBef>
            </a:pPr>
            <a:r>
              <a:rPr lang="zh-TW" altLang="en-US" dirty="0" smtClean="0"/>
              <a:t>執行倫理決策之步驟  </a:t>
            </a:r>
            <a:endParaRPr lang="zh-TW" altLang="en-US" dirty="0"/>
          </a:p>
        </p:txBody>
      </p:sp>
      <p:sp>
        <p:nvSpPr>
          <p:cNvPr id="5" name="頁尾版面配置區 4"/>
          <p:cNvSpPr>
            <a:spLocks noGrp="1"/>
          </p:cNvSpPr>
          <p:nvPr>
            <p:ph type="ftr" sz="quarter" idx="11"/>
          </p:nvPr>
        </p:nvSpPr>
        <p:spPr/>
        <p:txBody>
          <a:bodyPr/>
          <a:lstStyle/>
          <a:p>
            <a:fld id="{AE38E2FD-2341-4B0A-A7DE-20040E0F9D3C}" type="slidenum">
              <a:rPr lang="en-US" altLang="zh-TW"/>
              <a:pPr/>
              <a:t>5</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0" dur="500"/>
                                        <p:tgtEl>
                                          <p:spTgt spid="1024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3" dur="500"/>
                                        <p:tgtEl>
                                          <p:spTgt spid="1024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16"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spcBef>
                <a:spcPct val="35000"/>
              </a:spcBef>
            </a:pPr>
            <a:r>
              <a:rPr lang="en-US" altLang="zh-TW" dirty="0" smtClean="0"/>
              <a:t>3.1</a:t>
            </a:r>
            <a:r>
              <a:rPr lang="zh-TW" altLang="en-US" dirty="0" smtClean="0"/>
              <a:t>  倫理</a:t>
            </a:r>
            <a:r>
              <a:rPr lang="zh-TW" altLang="en-US" dirty="0"/>
              <a:t>行為的</a:t>
            </a:r>
            <a:r>
              <a:rPr lang="zh-TW" altLang="en-US" dirty="0" smtClean="0"/>
              <a:t>階段</a:t>
            </a:r>
            <a:r>
              <a:rPr lang="en-US" altLang="zh-TW" sz="2800" dirty="0" smtClean="0"/>
              <a:t>(1/6)</a:t>
            </a:r>
            <a:endParaRPr lang="zh-TW" altLang="en-US" sz="2800" dirty="0"/>
          </a:p>
        </p:txBody>
      </p:sp>
      <p:sp>
        <p:nvSpPr>
          <p:cNvPr id="11267" name="Rectangle 3"/>
          <p:cNvSpPr>
            <a:spLocks noGrp="1" noChangeArrowheads="1"/>
          </p:cNvSpPr>
          <p:nvPr>
            <p:ph idx="1"/>
          </p:nvPr>
        </p:nvSpPr>
        <p:spPr/>
        <p:txBody>
          <a:bodyPr/>
          <a:lstStyle/>
          <a:p>
            <a:pPr>
              <a:spcBef>
                <a:spcPts val="1152"/>
              </a:spcBef>
            </a:pPr>
            <a:r>
              <a:rPr lang="zh-TW" altLang="en-US" dirty="0"/>
              <a:t>制定倫理決策的階段</a:t>
            </a:r>
          </a:p>
          <a:p>
            <a:pPr>
              <a:spcBef>
                <a:spcPts val="1152"/>
              </a:spcBef>
            </a:pPr>
            <a:r>
              <a:rPr lang="zh-TW" altLang="en-US" dirty="0" smtClean="0"/>
              <a:t>倫理強度</a:t>
            </a:r>
            <a:r>
              <a:rPr lang="zh-TW" altLang="en-US" dirty="0"/>
              <a:t>的</a:t>
            </a:r>
            <a:r>
              <a:rPr lang="zh-TW" altLang="en-US" dirty="0" smtClean="0"/>
              <a:t>認知 </a:t>
            </a:r>
            <a:endParaRPr lang="zh-TW" altLang="en-US" dirty="0"/>
          </a:p>
          <a:p>
            <a:pPr>
              <a:spcBef>
                <a:spcPts val="1152"/>
              </a:spcBef>
            </a:pPr>
            <a:r>
              <a:rPr lang="zh-TW" altLang="en-US" dirty="0"/>
              <a:t>倫理評估</a:t>
            </a:r>
          </a:p>
          <a:p>
            <a:pPr>
              <a:spcBef>
                <a:spcPts val="1152"/>
              </a:spcBef>
            </a:pPr>
            <a:r>
              <a:rPr lang="zh-TW" altLang="en-US" dirty="0"/>
              <a:t>倫理意圖與決策 </a:t>
            </a:r>
          </a:p>
          <a:p>
            <a:pPr>
              <a:spcBef>
                <a:spcPts val="1152"/>
              </a:spcBef>
            </a:pPr>
            <a:r>
              <a:rPr lang="zh-TW" altLang="en-US" dirty="0"/>
              <a:t>倫理與不倫理行為 </a:t>
            </a:r>
          </a:p>
        </p:txBody>
      </p:sp>
      <p:sp>
        <p:nvSpPr>
          <p:cNvPr id="5" name="頁尾版面配置區 4"/>
          <p:cNvSpPr>
            <a:spLocks noGrp="1"/>
          </p:cNvSpPr>
          <p:nvPr>
            <p:ph type="ftr" sz="quarter" idx="11"/>
          </p:nvPr>
        </p:nvSpPr>
        <p:spPr/>
        <p:txBody>
          <a:bodyPr/>
          <a:lstStyle/>
          <a:p>
            <a:fld id="{336FE5D7-1113-4B6C-A919-C35959568A84}" type="slidenum">
              <a:rPr lang="en-US" altLang="zh-TW"/>
              <a:pPr/>
              <a:t>6</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1" dur="500"/>
                                        <p:tgtEl>
                                          <p:spTgt spid="11267">
                                            <p:txEl>
                                              <p:pRg st="1" end="1"/>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5" dur="500"/>
                                        <p:tgtEl>
                                          <p:spTgt spid="11267">
                                            <p:txEl>
                                              <p:pRg st="2" end="2"/>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19" dur="500"/>
                                        <p:tgtEl>
                                          <p:spTgt spid="11267">
                                            <p:txEl>
                                              <p:pRg st="3" end="3"/>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Effect transition="in" filter="checkerboard(across)">
                                      <p:cBhvr>
                                        <p:cTn id="23"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496956" y="1583296"/>
            <a:ext cx="8229600" cy="2160240"/>
          </a:xfrm>
        </p:spPr>
        <p:txBody>
          <a:bodyPr>
            <a:normAutofit/>
          </a:bodyPr>
          <a:lstStyle/>
          <a:p>
            <a:pPr>
              <a:spcBef>
                <a:spcPts val="1152"/>
              </a:spcBef>
            </a:pPr>
            <a:r>
              <a:rPr lang="zh-TW" altLang="en-US" dirty="0"/>
              <a:t>制定倫理決策的階段</a:t>
            </a:r>
          </a:p>
        </p:txBody>
      </p:sp>
      <p:sp>
        <p:nvSpPr>
          <p:cNvPr id="6" name="頁尾版面配置區 5"/>
          <p:cNvSpPr>
            <a:spLocks noGrp="1"/>
          </p:cNvSpPr>
          <p:nvPr>
            <p:ph type="ftr" sz="quarter" idx="11"/>
          </p:nvPr>
        </p:nvSpPr>
        <p:spPr/>
        <p:txBody>
          <a:bodyPr/>
          <a:lstStyle/>
          <a:p>
            <a:fld id="{112D5A62-0CBC-4435-A3D5-57477FA448CF}" type="slidenum">
              <a:rPr lang="en-US" altLang="zh-TW"/>
              <a:pPr/>
              <a:t>7</a:t>
            </a:fld>
            <a:endParaRPr lang="en-US" altLang="zh-TW"/>
          </a:p>
        </p:txBody>
      </p:sp>
      <p:sp>
        <p:nvSpPr>
          <p:cNvPr id="8" name="Rectangle 2"/>
          <p:cNvSpPr>
            <a:spLocks noGrp="1" noChangeArrowheads="1"/>
          </p:cNvSpPr>
          <p:nvPr>
            <p:ph type="title"/>
          </p:nvPr>
        </p:nvSpPr>
        <p:spPr>
          <a:xfrm>
            <a:off x="492738" y="274638"/>
            <a:ext cx="8229600" cy="1143000"/>
          </a:xfrm>
        </p:spPr>
        <p:txBody>
          <a:bodyPr/>
          <a:lstStyle/>
          <a:p>
            <a:pPr>
              <a:spcBef>
                <a:spcPct val="35000"/>
              </a:spcBef>
            </a:pPr>
            <a:r>
              <a:rPr lang="en-US" altLang="zh-TW" dirty="0" smtClean="0"/>
              <a:t>3.1</a:t>
            </a:r>
            <a:r>
              <a:rPr lang="zh-TW" altLang="en-US" dirty="0" smtClean="0"/>
              <a:t>  倫理</a:t>
            </a:r>
            <a:r>
              <a:rPr lang="zh-TW" altLang="en-US" dirty="0"/>
              <a:t>行為的</a:t>
            </a:r>
            <a:r>
              <a:rPr lang="zh-TW" altLang="en-US" dirty="0" smtClean="0"/>
              <a:t>階段</a:t>
            </a:r>
            <a:r>
              <a:rPr lang="en-US" altLang="zh-TW" sz="2800" dirty="0" smtClean="0"/>
              <a:t>(2/6)</a:t>
            </a:r>
            <a:endParaRPr lang="zh-TW" altLang="en-US" sz="2800" dirty="0"/>
          </a:p>
        </p:txBody>
      </p:sp>
      <p:pic>
        <p:nvPicPr>
          <p:cNvPr id="29703" name="Picture 7" descr="C:\Users\NO.43\Desktop\MA362企業倫理\高解析\圖03-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39" y="2636912"/>
            <a:ext cx="6919092" cy="36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checkerboard(across)">
                                      <p:cBhvr>
                                        <p:cTn id="7" dur="500"/>
                                        <p:tgtEl>
                                          <p:spTgt spid="29699">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703"/>
                                        </p:tgtEl>
                                        <p:attrNameLst>
                                          <p:attrName>style.visibility</p:attrName>
                                        </p:attrNameLst>
                                      </p:cBhvr>
                                      <p:to>
                                        <p:strVal val="visible"/>
                                      </p:to>
                                    </p:set>
                                    <p:animEffect transition="in" filter="fade">
                                      <p:cBhvr>
                                        <p:cTn id="11" dur="1000"/>
                                        <p:tgtEl>
                                          <p:spTgt spid="29703"/>
                                        </p:tgtEl>
                                      </p:cBhvr>
                                    </p:animEffect>
                                    <p:anim calcmode="lin" valueType="num">
                                      <p:cBhvr>
                                        <p:cTn id="12" dur="1000" fill="hold"/>
                                        <p:tgtEl>
                                          <p:spTgt spid="29703"/>
                                        </p:tgtEl>
                                        <p:attrNameLst>
                                          <p:attrName>ppt_x</p:attrName>
                                        </p:attrNameLst>
                                      </p:cBhvr>
                                      <p:tavLst>
                                        <p:tav tm="0">
                                          <p:val>
                                            <p:strVal val="#ppt_x"/>
                                          </p:val>
                                        </p:tav>
                                        <p:tav tm="100000">
                                          <p:val>
                                            <p:strVal val="#ppt_x"/>
                                          </p:val>
                                        </p:tav>
                                      </p:tavLst>
                                    </p:anim>
                                    <p:anim calcmode="lin" valueType="num">
                                      <p:cBhvr>
                                        <p:cTn id="13" dur="1000" fill="hold"/>
                                        <p:tgtEl>
                                          <p:spTgt spid="297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sz="half" idx="1"/>
          </p:nvPr>
        </p:nvSpPr>
        <p:spPr>
          <a:xfrm>
            <a:off x="492360" y="1615548"/>
            <a:ext cx="8544136" cy="2736304"/>
          </a:xfrm>
        </p:spPr>
        <p:txBody>
          <a:bodyPr>
            <a:noAutofit/>
          </a:bodyPr>
          <a:lstStyle/>
          <a:p>
            <a:pPr>
              <a:spcBef>
                <a:spcPts val="1152"/>
              </a:spcBef>
            </a:pPr>
            <a:r>
              <a:rPr lang="zh-TW" altLang="en-US" dirty="0"/>
              <a:t>倫理強度</a:t>
            </a:r>
            <a:r>
              <a:rPr lang="en-US" altLang="zh-TW" dirty="0"/>
              <a:t>(ethical intensity</a:t>
            </a:r>
            <a:r>
              <a:rPr lang="en-US" altLang="zh-TW" dirty="0" smtClean="0"/>
              <a:t>)</a:t>
            </a:r>
            <a:r>
              <a:rPr lang="zh-TW" altLang="en-US" dirty="0" smtClean="0"/>
              <a:t>的認知</a:t>
            </a:r>
            <a:r>
              <a:rPr lang="zh-TW" altLang="en-US" dirty="0"/>
              <a:t>是倫理問題在</a:t>
            </a:r>
            <a:r>
              <a:rPr lang="zh-TW" altLang="en-US" dirty="0" smtClean="0"/>
              <a:t>決策者</a:t>
            </a:r>
            <a:r>
              <a:rPr lang="en-US" altLang="zh-TW" dirty="0" smtClean="0"/>
              <a:t>(</a:t>
            </a:r>
            <a:r>
              <a:rPr lang="zh-TW" altLang="en-US" dirty="0" smtClean="0"/>
              <a:t>個人</a:t>
            </a:r>
            <a:r>
              <a:rPr lang="zh-TW" altLang="en-US" dirty="0"/>
              <a:t>、團隊、</a:t>
            </a:r>
            <a:r>
              <a:rPr lang="zh-TW" altLang="en-US" dirty="0" smtClean="0"/>
              <a:t>組織</a:t>
            </a:r>
            <a:r>
              <a:rPr lang="en-US" altLang="zh-TW" dirty="0" smtClean="0"/>
              <a:t>)</a:t>
            </a:r>
            <a:r>
              <a:rPr lang="zh-TW" altLang="en-US" dirty="0" smtClean="0"/>
              <a:t>認知</a:t>
            </a:r>
            <a:r>
              <a:rPr lang="zh-TW" altLang="en-US" dirty="0"/>
              <a:t>中關連性、重要性或衝突性的強度</a:t>
            </a:r>
          </a:p>
        </p:txBody>
      </p:sp>
      <p:sp>
        <p:nvSpPr>
          <p:cNvPr id="6" name="頁尾版面配置區 5"/>
          <p:cNvSpPr>
            <a:spLocks noGrp="1"/>
          </p:cNvSpPr>
          <p:nvPr>
            <p:ph type="ftr" sz="quarter" idx="11"/>
          </p:nvPr>
        </p:nvSpPr>
        <p:spPr/>
        <p:txBody>
          <a:bodyPr/>
          <a:lstStyle/>
          <a:p>
            <a:fld id="{C3760F03-EDC6-4F4D-9757-3A1E696A2641}" type="slidenum">
              <a:rPr lang="en-US" altLang="zh-TW"/>
              <a:pPr/>
              <a:t>8</a:t>
            </a:fld>
            <a:endParaRPr lang="en-US" altLang="zh-TW"/>
          </a:p>
        </p:txBody>
      </p:sp>
      <p:sp>
        <p:nvSpPr>
          <p:cNvPr id="9" name="Rectangle 2"/>
          <p:cNvSpPr>
            <a:spLocks noGrp="1" noChangeArrowheads="1"/>
          </p:cNvSpPr>
          <p:nvPr>
            <p:ph type="title"/>
          </p:nvPr>
        </p:nvSpPr>
        <p:spPr>
          <a:xfrm>
            <a:off x="492738" y="274638"/>
            <a:ext cx="8229600" cy="1143000"/>
          </a:xfrm>
        </p:spPr>
        <p:txBody>
          <a:bodyPr/>
          <a:lstStyle/>
          <a:p>
            <a:pPr>
              <a:spcBef>
                <a:spcPct val="35000"/>
              </a:spcBef>
            </a:pPr>
            <a:r>
              <a:rPr lang="en-US" altLang="zh-TW" dirty="0" smtClean="0"/>
              <a:t>3.1</a:t>
            </a:r>
            <a:r>
              <a:rPr lang="zh-TW" altLang="en-US" dirty="0" smtClean="0"/>
              <a:t>  倫理</a:t>
            </a:r>
            <a:r>
              <a:rPr lang="zh-TW" altLang="en-US" dirty="0"/>
              <a:t>行為的</a:t>
            </a:r>
            <a:r>
              <a:rPr lang="zh-TW" altLang="en-US" dirty="0" smtClean="0"/>
              <a:t>階段</a:t>
            </a:r>
            <a:r>
              <a:rPr lang="en-US" altLang="zh-TW" sz="2800" dirty="0" smtClean="0"/>
              <a:t>(3/6)</a:t>
            </a:r>
            <a:endParaRPr lang="zh-TW" altLang="en-US" sz="2800" dirty="0"/>
          </a:p>
        </p:txBody>
      </p:sp>
      <p:pic>
        <p:nvPicPr>
          <p:cNvPr id="31751" name="Picture 7" descr="C:\Users\NO.43\Desktop\MA362企業倫理\高解析\圖03-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3360236"/>
            <a:ext cx="4464496" cy="3165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checkerboard(across)">
                                      <p:cBhvr>
                                        <p:cTn id="7" dur="500"/>
                                        <p:tgtEl>
                                          <p:spTgt spid="31747">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1751"/>
                                        </p:tgtEl>
                                        <p:attrNameLst>
                                          <p:attrName>style.visibility</p:attrName>
                                        </p:attrNameLst>
                                      </p:cBhvr>
                                      <p:to>
                                        <p:strVal val="visible"/>
                                      </p:to>
                                    </p:set>
                                    <p:animEffect transition="in" filter="fade">
                                      <p:cBhvr>
                                        <p:cTn id="11" dur="1000"/>
                                        <p:tgtEl>
                                          <p:spTgt spid="31751"/>
                                        </p:tgtEl>
                                      </p:cBhvr>
                                    </p:animEffect>
                                    <p:anim calcmode="lin" valueType="num">
                                      <p:cBhvr>
                                        <p:cTn id="12" dur="1000" fill="hold"/>
                                        <p:tgtEl>
                                          <p:spTgt spid="31751"/>
                                        </p:tgtEl>
                                        <p:attrNameLst>
                                          <p:attrName>ppt_x</p:attrName>
                                        </p:attrNameLst>
                                      </p:cBhvr>
                                      <p:tavLst>
                                        <p:tav tm="0">
                                          <p:val>
                                            <p:strVal val="#ppt_x"/>
                                          </p:val>
                                        </p:tav>
                                        <p:tav tm="100000">
                                          <p:val>
                                            <p:strVal val="#ppt_x"/>
                                          </p:val>
                                        </p:tav>
                                      </p:tavLst>
                                    </p:anim>
                                    <p:anim calcmode="lin" valueType="num">
                                      <p:cBhvr>
                                        <p:cTn id="13" dur="1000" fill="hold"/>
                                        <p:tgtEl>
                                          <p:spTgt spid="317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spcBef>
                <a:spcPct val="35000"/>
              </a:spcBef>
            </a:pPr>
            <a:r>
              <a:rPr lang="en-US" altLang="zh-TW" dirty="0" smtClean="0"/>
              <a:t>3.1</a:t>
            </a:r>
            <a:r>
              <a:rPr lang="zh-TW" altLang="en-US" dirty="0" smtClean="0"/>
              <a:t>  倫理</a:t>
            </a:r>
            <a:r>
              <a:rPr lang="zh-TW" altLang="en-US" dirty="0"/>
              <a:t>行為的階段</a:t>
            </a:r>
            <a:r>
              <a:rPr lang="en-US" altLang="zh-TW" sz="2800" dirty="0" smtClean="0"/>
              <a:t>(4/6</a:t>
            </a:r>
            <a:r>
              <a:rPr lang="en-US" altLang="zh-TW" sz="2800" dirty="0"/>
              <a:t>)</a:t>
            </a:r>
            <a:endParaRPr lang="en-US" altLang="zh-TW" sz="3600" dirty="0"/>
          </a:p>
        </p:txBody>
      </p:sp>
      <p:sp>
        <p:nvSpPr>
          <p:cNvPr id="35843" name="Rectangle 3"/>
          <p:cNvSpPr>
            <a:spLocks noGrp="1" noChangeArrowheads="1"/>
          </p:cNvSpPr>
          <p:nvPr>
            <p:ph idx="1"/>
          </p:nvPr>
        </p:nvSpPr>
        <p:spPr/>
        <p:txBody>
          <a:bodyPr/>
          <a:lstStyle/>
          <a:p>
            <a:pPr>
              <a:spcBef>
                <a:spcPct val="35000"/>
              </a:spcBef>
            </a:pPr>
            <a:r>
              <a:rPr lang="zh-TW" altLang="en-US" dirty="0"/>
              <a:t>倫理評估：面對價值衝突的倫理困境時。一旦個人或組織感受到倫理強度而需採取行動或決策時，則會啟動其道德與邏輯思考對當前的倫理情境進行評估 </a:t>
            </a:r>
          </a:p>
          <a:p>
            <a:pPr>
              <a:spcBef>
                <a:spcPct val="35000"/>
              </a:spcBef>
            </a:pPr>
            <a:r>
              <a:rPr lang="zh-TW" altLang="en-US" dirty="0"/>
              <a:t>倫理決策的困難在於面對倫理困境並沒有神奇公式或程式 </a:t>
            </a:r>
            <a:r>
              <a:rPr lang="zh-TW" altLang="en-US" dirty="0" smtClean="0"/>
              <a:t>，</a:t>
            </a:r>
            <a:r>
              <a:rPr lang="zh-TW" altLang="en-US" dirty="0"/>
              <a:t>希望</a:t>
            </a:r>
            <a:r>
              <a:rPr lang="zh-TW" altLang="en-US" dirty="0" smtClean="0"/>
              <a:t>藉</a:t>
            </a:r>
            <a:r>
              <a:rPr lang="zh-TW" altLang="en-US" dirty="0"/>
              <a:t>由有系統與</a:t>
            </a:r>
            <a:r>
              <a:rPr lang="zh-TW" altLang="en-US" dirty="0" smtClean="0"/>
              <a:t>邏輯的</a:t>
            </a:r>
            <a:r>
              <a:rPr lang="zh-TW" altLang="en-US" dirty="0"/>
              <a:t>思維與分析，幫助決策者發掘倫理問題，產生倫理判斷，最後解決倫理問題 </a:t>
            </a:r>
          </a:p>
        </p:txBody>
      </p:sp>
      <p:sp>
        <p:nvSpPr>
          <p:cNvPr id="5" name="頁尾版面配置區 4"/>
          <p:cNvSpPr>
            <a:spLocks noGrp="1"/>
          </p:cNvSpPr>
          <p:nvPr>
            <p:ph type="ftr" sz="quarter" idx="11"/>
          </p:nvPr>
        </p:nvSpPr>
        <p:spPr/>
        <p:txBody>
          <a:bodyPr/>
          <a:lstStyle/>
          <a:p>
            <a:fld id="{2510DB2F-C3C7-4F96-AA0F-7A4907D7A85F}" type="slidenum">
              <a:rPr lang="en-US" altLang="zh-TW"/>
              <a:pPr/>
              <a:t>9</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checkerboard(across)">
                                      <p:cBhvr>
                                        <p:cTn id="7" dur="500"/>
                                        <p:tgtEl>
                                          <p:spTgt spid="35843">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animEffect transition="in" filter="checkerboard(across)">
                                      <p:cBhvr>
                                        <p:cTn id="11" dur="5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TotalTime>
  <Words>1028</Words>
  <Application>Microsoft Office PowerPoint</Application>
  <PresentationFormat>如螢幕大小 (4:3)</PresentationFormat>
  <Paragraphs>86</Paragraphs>
  <Slides>19</Slides>
  <Notes>2</Notes>
  <HiddenSlides>0</HiddenSlides>
  <MMClips>0</MMClips>
  <ScaleCrop>false</ScaleCrop>
  <HeadingPairs>
    <vt:vector size="4" baseType="variant">
      <vt:variant>
        <vt:lpstr>佈景主題</vt:lpstr>
      </vt:variant>
      <vt:variant>
        <vt:i4>1</vt:i4>
      </vt:variant>
      <vt:variant>
        <vt:lpstr>投影片標題</vt:lpstr>
      </vt:variant>
      <vt:variant>
        <vt:i4>19</vt:i4>
      </vt:variant>
    </vt:vector>
  </HeadingPairs>
  <TitlesOfParts>
    <vt:vector size="20" baseType="lpstr">
      <vt:lpstr>Office 佈景主題</vt:lpstr>
      <vt:lpstr>PowerPoint 簡報</vt:lpstr>
      <vt:lpstr>佳句精選</vt:lpstr>
      <vt:lpstr>章前個案： 理律法律事務所─30億元的信任</vt:lpstr>
      <vt:lpstr>引言 </vt:lpstr>
      <vt:lpstr>本章架構</vt:lpstr>
      <vt:lpstr>3.1  倫理行為的階段(1/6)</vt:lpstr>
      <vt:lpstr>3.1  倫理行為的階段(2/6)</vt:lpstr>
      <vt:lpstr>3.1  倫理行為的階段(3/6)</vt:lpstr>
      <vt:lpstr>3.1  倫理行為的階段(4/6)</vt:lpstr>
      <vt:lpstr>3.1  倫理行為的階段(5/6)</vt:lpstr>
      <vt:lpstr>3.1  倫理行為的階段(6/6)</vt:lpstr>
      <vt:lpstr>3.2  影響倫理決策的因素(1/4) </vt:lpstr>
      <vt:lpstr>3.2  影響倫理決策的因素(2/4) </vt:lpstr>
      <vt:lpstr>3.2  影響倫理決策的因素(3/4) </vt:lpstr>
      <vt:lpstr>3.2  影響倫理決策的因素(4/4) </vt:lpstr>
      <vt:lpstr>3.3  執行倫理決策之步驟(1/4) </vt:lpstr>
      <vt:lpstr>3.3  執行倫理決策之步驟(2/4) </vt:lpstr>
      <vt:lpstr>3.3  執行倫理決策之步驟(3/4) </vt:lpstr>
      <vt:lpstr>3.3  執行倫理決策之步驟(4/4) </vt:lpstr>
    </vt:vector>
  </TitlesOfParts>
  <Company>前程文化事業有限公司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第1章 企業倫理的重要性與發展</dc:title>
  <dc:creator>企劃部</dc:creator>
  <cp:lastModifiedBy>NO.44</cp:lastModifiedBy>
  <cp:revision>28</cp:revision>
  <dcterms:created xsi:type="dcterms:W3CDTF">2010-08-12T10:54:33Z</dcterms:created>
  <dcterms:modified xsi:type="dcterms:W3CDTF">2016-02-25T05:11:52Z</dcterms:modified>
</cp:coreProperties>
</file>