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1"/>
  </p:notesMasterIdLst>
  <p:sldIdLst>
    <p:sldId id="256" r:id="rId2"/>
    <p:sldId id="257" r:id="rId3"/>
    <p:sldId id="258" r:id="rId4"/>
    <p:sldId id="259" r:id="rId5"/>
    <p:sldId id="260" r:id="rId6"/>
    <p:sldId id="261" r:id="rId7"/>
    <p:sldId id="287" r:id="rId8"/>
    <p:sldId id="289" r:id="rId9"/>
    <p:sldId id="288" r:id="rId10"/>
    <p:sldId id="290" r:id="rId11"/>
    <p:sldId id="262" r:id="rId12"/>
    <p:sldId id="279" r:id="rId13"/>
    <p:sldId id="280" r:id="rId14"/>
    <p:sldId id="281" r:id="rId15"/>
    <p:sldId id="291" r:id="rId16"/>
    <p:sldId id="292" r:id="rId17"/>
    <p:sldId id="293" r:id="rId18"/>
    <p:sldId id="295" r:id="rId19"/>
    <p:sldId id="294" r:id="rId20"/>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43" autoAdjust="0"/>
    <p:restoredTop sz="86341" autoAdjust="0"/>
  </p:normalViewPr>
  <p:slideViewPr>
    <p:cSldViewPr>
      <p:cViewPr varScale="1">
        <p:scale>
          <a:sx n="72" d="100"/>
          <a:sy n="72" d="100"/>
        </p:scale>
        <p:origin x="-115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zh-TW"/>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TW"/>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zh-TW"/>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F737621F-07F4-4E73-A5A9-77EF5918B7C2}" type="slidenum">
              <a:rPr lang="en-US" altLang="zh-TW"/>
              <a:pPr/>
              <a:t>‹#›</a:t>
            </a:fld>
            <a:endParaRPr lang="en-US" altLang="zh-TW"/>
          </a:p>
        </p:txBody>
      </p:sp>
    </p:spTree>
    <p:extLst>
      <p:ext uri="{BB962C8B-B14F-4D97-AF65-F5344CB8AC3E}">
        <p14:creationId xmlns:p14="http://schemas.microsoft.com/office/powerpoint/2010/main" val="306268910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charset="0"/>
        <a:ea typeface="新細明體" charset="-120"/>
        <a:cs typeface="+mn-cs"/>
      </a:defRPr>
    </a:lvl1pPr>
    <a:lvl2pPr marL="457200" algn="l" rtl="0" fontAlgn="base">
      <a:spcBef>
        <a:spcPct val="30000"/>
      </a:spcBef>
      <a:spcAft>
        <a:spcPct val="0"/>
      </a:spcAft>
      <a:defRPr kumimoji="1" sz="1200" kern="1200">
        <a:solidFill>
          <a:schemeClr val="tx1"/>
        </a:solidFill>
        <a:latin typeface="Arial" charset="0"/>
        <a:ea typeface="新細明體" charset="-120"/>
        <a:cs typeface="+mn-cs"/>
      </a:defRPr>
    </a:lvl2pPr>
    <a:lvl3pPr marL="914400" algn="l" rtl="0" fontAlgn="base">
      <a:spcBef>
        <a:spcPct val="30000"/>
      </a:spcBef>
      <a:spcAft>
        <a:spcPct val="0"/>
      </a:spcAft>
      <a:defRPr kumimoji="1" sz="1200" kern="1200">
        <a:solidFill>
          <a:schemeClr val="tx1"/>
        </a:solidFill>
        <a:latin typeface="Arial" charset="0"/>
        <a:ea typeface="新細明體" charset="-120"/>
        <a:cs typeface="+mn-cs"/>
      </a:defRPr>
    </a:lvl3pPr>
    <a:lvl4pPr marL="1371600" algn="l" rtl="0" fontAlgn="base">
      <a:spcBef>
        <a:spcPct val="30000"/>
      </a:spcBef>
      <a:spcAft>
        <a:spcPct val="0"/>
      </a:spcAft>
      <a:defRPr kumimoji="1" sz="1200" kern="1200">
        <a:solidFill>
          <a:schemeClr val="tx1"/>
        </a:solidFill>
        <a:latin typeface="Arial" charset="0"/>
        <a:ea typeface="新細明體" charset="-120"/>
        <a:cs typeface="+mn-cs"/>
      </a:defRPr>
    </a:lvl4pPr>
    <a:lvl5pPr marL="1828800" algn="l" rtl="0" fontAlgn="base">
      <a:spcBef>
        <a:spcPct val="30000"/>
      </a:spcBef>
      <a:spcAft>
        <a:spcPct val="0"/>
      </a:spcAft>
      <a:defRPr kumimoji="1" sz="1200" kern="1200">
        <a:solidFill>
          <a:schemeClr val="tx1"/>
        </a:solidFill>
        <a:latin typeface="Arial" charset="0"/>
        <a:ea typeface="新細明體"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D02594-B4A0-46CD-BA20-93FCD51E5806}" type="slidenum">
              <a:rPr lang="en-US" altLang="zh-TW"/>
              <a:pPr/>
              <a:t>1</a:t>
            </a:fld>
            <a:endParaRPr lang="en-US" altLang="zh-TW"/>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zh-TW" altLang="zh-TW"/>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7D9AD9-936F-4714-805F-E82A4AEAED30}" type="slidenum">
              <a:rPr lang="en-US" altLang="zh-TW"/>
              <a:pPr/>
              <a:t>2</a:t>
            </a:fld>
            <a:endParaRPr lang="en-US" altLang="zh-TW"/>
          </a:p>
        </p:txBody>
      </p:sp>
      <p:sp>
        <p:nvSpPr>
          <p:cNvPr id="7170" name="Rectangle 2"/>
          <p:cNvSpPr>
            <a:spLocks noGrp="1" noRot="1" noChangeAspect="1" noChangeArrowheads="1" noTextEdit="1"/>
          </p:cNvSpPr>
          <p:nvPr>
            <p:ph type="sldImg"/>
          </p:nvPr>
        </p:nvSpPr>
        <p:spPr>
          <a:ln/>
        </p:spPr>
      </p:sp>
      <p:sp>
        <p:nvSpPr>
          <p:cNvPr id="7171" name="Rectangle 3"/>
          <p:cNvSpPr>
            <a:spLocks noGrp="1" noChangeArrowheads="1"/>
          </p:cNvSpPr>
          <p:nvPr>
            <p:ph type="body" idx="1"/>
          </p:nvPr>
        </p:nvSpPr>
        <p:spPr/>
        <p:txBody>
          <a:bodyPr/>
          <a:lstStyle/>
          <a:p>
            <a:endParaRPr lang="zh-TW" altLang="zh-TW"/>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標題投影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日期版面配置區 3"/>
          <p:cNvSpPr>
            <a:spLocks noGrp="1"/>
          </p:cNvSpPr>
          <p:nvPr>
            <p:ph type="dt" sz="half" idx="10"/>
          </p:nvPr>
        </p:nvSpPr>
        <p:spPr/>
        <p:txBody>
          <a:bodyPr/>
          <a:lstStyle/>
          <a:p>
            <a:fld id="{FFC28A36-9B8B-4F93-8E7B-61F6BD1C39D1}" type="datetimeFigureOut">
              <a:rPr lang="zh-TW" altLang="en-US" smtClean="0"/>
              <a:t>2016/1/19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89FE6D1-D358-4FB0-8BAB-188016C1070E}" type="slidenum">
              <a:rPr lang="zh-TW" altLang="en-US" smtClean="0"/>
              <a:t>‹#›</a:t>
            </a:fld>
            <a:endParaRPr lang="zh-TW" altLang="en-US"/>
          </a:p>
        </p:txBody>
      </p:sp>
      <p:sp>
        <p:nvSpPr>
          <p:cNvPr id="8" name="Text Box 7"/>
          <p:cNvSpPr txBox="1">
            <a:spLocks noChangeArrowheads="1"/>
          </p:cNvSpPr>
          <p:nvPr userDrawn="1"/>
        </p:nvSpPr>
        <p:spPr bwMode="auto">
          <a:xfrm>
            <a:off x="0" y="6573311"/>
            <a:ext cx="7848997" cy="276999"/>
          </a:xfrm>
          <a:prstGeom prst="rect">
            <a:avLst/>
          </a:prstGeom>
          <a:solidFill>
            <a:srgbClr val="FFCC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TW" altLang="en-US" sz="1200" b="1" dirty="0">
                <a:latin typeface="Arial" charset="0"/>
                <a:ea typeface="新細明體" pitchFamily="18" charset="-120"/>
              </a:rPr>
              <a:t>企業</a:t>
            </a:r>
            <a:r>
              <a:rPr lang="zh-TW" altLang="en-US" sz="1200" b="1" dirty="0" smtClean="0">
                <a:latin typeface="Arial" charset="0"/>
                <a:ea typeface="新細明體" pitchFamily="18" charset="-120"/>
              </a:rPr>
              <a:t>倫理：內外部管理觀點與個案</a:t>
            </a:r>
            <a:r>
              <a:rPr lang="en-US" altLang="zh-TW" sz="1200" b="1" dirty="0" smtClean="0">
                <a:latin typeface="Arial" charset="0"/>
                <a:ea typeface="新細明體" pitchFamily="18" charset="-120"/>
              </a:rPr>
              <a:t>2/e</a:t>
            </a:r>
            <a:r>
              <a:rPr lang="zh-TW" altLang="en-US" sz="1200" b="1" dirty="0" smtClean="0">
                <a:latin typeface="Arial" charset="0"/>
                <a:ea typeface="新細明體" pitchFamily="18" charset="-120"/>
              </a:rPr>
              <a:t>．</a:t>
            </a:r>
            <a:r>
              <a:rPr lang="zh-TW" altLang="en-US" sz="1200" b="1" dirty="0">
                <a:latin typeface="Arial" charset="0"/>
                <a:ea typeface="新細明體" pitchFamily="18" charset="-120"/>
              </a:rPr>
              <a:t>孫震、許士軍 審訂．陳勁甫、許金田 著．財團法人信義文化基金會 出版</a:t>
            </a:r>
          </a:p>
        </p:txBody>
      </p:sp>
      <p:sp>
        <p:nvSpPr>
          <p:cNvPr id="9" name="標題 1"/>
          <p:cNvSpPr>
            <a:spLocks noGrp="1"/>
          </p:cNvSpPr>
          <p:nvPr>
            <p:ph type="ctrTitle"/>
          </p:nvPr>
        </p:nvSpPr>
        <p:spPr>
          <a:xfrm>
            <a:off x="685800" y="1052736"/>
            <a:ext cx="7772400" cy="1470025"/>
          </a:xfrm>
        </p:spPr>
        <p:txBody>
          <a:bodyPr/>
          <a:lstStyle>
            <a:lvl1pPr>
              <a:defRPr>
                <a:latin typeface="Arial" panose="020B0604020202020204" pitchFamily="34" charset="0"/>
                <a:ea typeface="華康粗黑體" panose="020B0709000000000000" pitchFamily="49" charset="-120"/>
                <a:cs typeface="Arial" panose="020B0604020202020204" pitchFamily="34" charset="0"/>
              </a:defRPr>
            </a:lvl1pPr>
          </a:lstStyle>
          <a:p>
            <a:r>
              <a:rPr lang="zh-TW" altLang="en-US" dirty="0" smtClean="0"/>
              <a:t>按一下以編輯母片標題樣式</a:t>
            </a:r>
            <a:endParaRPr lang="zh-TW" altLang="en-US" dirty="0"/>
          </a:p>
        </p:txBody>
      </p:sp>
      <p:sp>
        <p:nvSpPr>
          <p:cNvPr id="10" name="副標題 2"/>
          <p:cNvSpPr>
            <a:spLocks noGrp="1"/>
          </p:cNvSpPr>
          <p:nvPr>
            <p:ph type="subTitle" idx="1"/>
          </p:nvPr>
        </p:nvSpPr>
        <p:spPr>
          <a:xfrm>
            <a:off x="107504" y="3886200"/>
            <a:ext cx="4392488" cy="1198984"/>
          </a:xfrm>
        </p:spPr>
        <p:txBody>
          <a:bodyPr/>
          <a:lstStyle>
            <a:lvl1pPr marL="0" indent="0" algn="ctr">
              <a:buNone/>
              <a:defRPr>
                <a:solidFill>
                  <a:schemeClr val="tx1"/>
                </a:solidFill>
                <a:latin typeface="華康中圓體" panose="020F0509000000000000" pitchFamily="49" charset="-120"/>
                <a:ea typeface="華康中圓體" panose="020F0509000000000000" pitchFamily="49"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Tree>
    <p:extLst>
      <p:ext uri="{BB962C8B-B14F-4D97-AF65-F5344CB8AC3E}">
        <p14:creationId xmlns:p14="http://schemas.microsoft.com/office/powerpoint/2010/main" val="303160262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a:xfrm>
            <a:off x="492738" y="1600200"/>
            <a:ext cx="8543758"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endParaRPr lang="en-US" altLang="zh-TW"/>
          </a:p>
        </p:txBody>
      </p:sp>
      <p:sp>
        <p:nvSpPr>
          <p:cNvPr id="5" name="頁尾版面配置區 4"/>
          <p:cNvSpPr>
            <a:spLocks noGrp="1"/>
          </p:cNvSpPr>
          <p:nvPr>
            <p:ph type="ftr" sz="quarter" idx="11"/>
          </p:nvPr>
        </p:nvSpPr>
        <p:spPr/>
        <p:txBody>
          <a:bodyPr/>
          <a:lstStyle/>
          <a:p>
            <a:fld id="{A1D3B89D-D673-4822-9CC3-06E198AF3697}" type="slidenum">
              <a:rPr lang="en-US" altLang="zh-TW" smtClean="0"/>
              <a:pPr/>
              <a:t>‹#›</a:t>
            </a:fld>
            <a:endParaRPr lang="en-US" altLang="zh-TW"/>
          </a:p>
        </p:txBody>
      </p:sp>
      <p:sp>
        <p:nvSpPr>
          <p:cNvPr id="6" name="投影片編號版面配置區 5"/>
          <p:cNvSpPr>
            <a:spLocks noGrp="1"/>
          </p:cNvSpPr>
          <p:nvPr>
            <p:ph type="sldNum" sz="quarter" idx="12"/>
          </p:nvPr>
        </p:nvSpPr>
        <p:spPr/>
        <p:txBody>
          <a:bodyPr/>
          <a:lstStyle/>
          <a:p>
            <a:fld id="{864ECCC1-2723-43EE-83A8-9824A89C985E}" type="slidenum">
              <a:rPr lang="en-US" altLang="zh-TW" smtClean="0"/>
              <a:pPr/>
              <a:t>‹#›</a:t>
            </a:fld>
            <a:endParaRPr lang="en-US" altLang="zh-TW"/>
          </a:p>
        </p:txBody>
      </p:sp>
    </p:spTree>
    <p:extLst>
      <p:ext uri="{BB962C8B-B14F-4D97-AF65-F5344CB8AC3E}">
        <p14:creationId xmlns:p14="http://schemas.microsoft.com/office/powerpoint/2010/main" val="2568787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endParaRPr lang="en-US" altLang="zh-TW"/>
          </a:p>
        </p:txBody>
      </p:sp>
      <p:sp>
        <p:nvSpPr>
          <p:cNvPr id="5" name="頁尾版面配置區 4"/>
          <p:cNvSpPr>
            <a:spLocks noGrp="1"/>
          </p:cNvSpPr>
          <p:nvPr>
            <p:ph type="ftr" sz="quarter" idx="11"/>
          </p:nvPr>
        </p:nvSpPr>
        <p:spPr/>
        <p:txBody>
          <a:bodyPr/>
          <a:lstStyle/>
          <a:p>
            <a:fld id="{4D4373DF-22B6-482B-8148-1473EDCB1694}" type="slidenum">
              <a:rPr lang="en-US" altLang="zh-TW" smtClean="0"/>
              <a:pPr/>
              <a:t>‹#›</a:t>
            </a:fld>
            <a:endParaRPr lang="en-US" altLang="zh-TW"/>
          </a:p>
        </p:txBody>
      </p:sp>
      <p:sp>
        <p:nvSpPr>
          <p:cNvPr id="6" name="投影片編號版面配置區 5"/>
          <p:cNvSpPr>
            <a:spLocks noGrp="1"/>
          </p:cNvSpPr>
          <p:nvPr>
            <p:ph type="sldNum" sz="quarter" idx="12"/>
          </p:nvPr>
        </p:nvSpPr>
        <p:spPr/>
        <p:txBody>
          <a:bodyPr/>
          <a:lstStyle/>
          <a:p>
            <a:fld id="{600A7B72-1C0E-4D2D-955A-131F947E87BD}" type="slidenum">
              <a:rPr lang="en-US" altLang="zh-TW" smtClean="0"/>
              <a:pPr/>
              <a:t>‹#›</a:t>
            </a:fld>
            <a:endParaRPr lang="en-US" altLang="zh-TW"/>
          </a:p>
        </p:txBody>
      </p:sp>
    </p:spTree>
    <p:extLst>
      <p:ext uri="{BB962C8B-B14F-4D97-AF65-F5344CB8AC3E}">
        <p14:creationId xmlns:p14="http://schemas.microsoft.com/office/powerpoint/2010/main" val="1101716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endParaRPr lang="en-US" altLang="zh-TW"/>
          </a:p>
        </p:txBody>
      </p:sp>
      <p:sp>
        <p:nvSpPr>
          <p:cNvPr id="6" name="頁尾版面配置區 5"/>
          <p:cNvSpPr>
            <a:spLocks noGrp="1"/>
          </p:cNvSpPr>
          <p:nvPr>
            <p:ph type="ftr" sz="quarter" idx="11"/>
          </p:nvPr>
        </p:nvSpPr>
        <p:spPr/>
        <p:txBody>
          <a:bodyPr/>
          <a:lstStyle/>
          <a:p>
            <a:fld id="{28F94F9F-8E06-41FD-8934-1BDFE8B9F8A5}" type="slidenum">
              <a:rPr lang="en-US" altLang="zh-TW" smtClean="0"/>
              <a:pPr/>
              <a:t>‹#›</a:t>
            </a:fld>
            <a:endParaRPr lang="en-US" altLang="zh-TW"/>
          </a:p>
        </p:txBody>
      </p:sp>
      <p:sp>
        <p:nvSpPr>
          <p:cNvPr id="7" name="投影片編號版面配置區 6"/>
          <p:cNvSpPr>
            <a:spLocks noGrp="1"/>
          </p:cNvSpPr>
          <p:nvPr>
            <p:ph type="sldNum" sz="quarter" idx="12"/>
          </p:nvPr>
        </p:nvSpPr>
        <p:spPr/>
        <p:txBody>
          <a:bodyPr/>
          <a:lstStyle/>
          <a:p>
            <a:fld id="{AD8ADA3C-C8C3-40A9-9B34-06E6C131F826}" type="slidenum">
              <a:rPr lang="en-US" altLang="zh-TW" smtClean="0"/>
              <a:pPr/>
              <a:t>‹#›</a:t>
            </a:fld>
            <a:endParaRPr lang="en-US" altLang="zh-TW"/>
          </a:p>
        </p:txBody>
      </p:sp>
    </p:spTree>
    <p:extLst>
      <p:ext uri="{BB962C8B-B14F-4D97-AF65-F5344CB8AC3E}">
        <p14:creationId xmlns:p14="http://schemas.microsoft.com/office/powerpoint/2010/main" val="548558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endParaRPr lang="en-US" altLang="zh-TW"/>
          </a:p>
        </p:txBody>
      </p:sp>
      <p:sp>
        <p:nvSpPr>
          <p:cNvPr id="8" name="頁尾版面配置區 7"/>
          <p:cNvSpPr>
            <a:spLocks noGrp="1"/>
          </p:cNvSpPr>
          <p:nvPr>
            <p:ph type="ftr" sz="quarter" idx="11"/>
          </p:nvPr>
        </p:nvSpPr>
        <p:spPr/>
        <p:txBody>
          <a:bodyPr/>
          <a:lstStyle/>
          <a:p>
            <a:fld id="{0EA8AF0D-8551-4AFA-9904-BC3A35382293}" type="slidenum">
              <a:rPr lang="en-US" altLang="zh-TW" smtClean="0"/>
              <a:pPr/>
              <a:t>‹#›</a:t>
            </a:fld>
            <a:endParaRPr lang="en-US" altLang="zh-TW"/>
          </a:p>
        </p:txBody>
      </p:sp>
      <p:sp>
        <p:nvSpPr>
          <p:cNvPr id="9" name="投影片編號版面配置區 8"/>
          <p:cNvSpPr>
            <a:spLocks noGrp="1"/>
          </p:cNvSpPr>
          <p:nvPr>
            <p:ph type="sldNum" sz="quarter" idx="12"/>
          </p:nvPr>
        </p:nvSpPr>
        <p:spPr/>
        <p:txBody>
          <a:bodyPr/>
          <a:lstStyle/>
          <a:p>
            <a:fld id="{6C897175-F3C9-4D57-A3A9-550DDB0B4702}" type="slidenum">
              <a:rPr lang="en-US" altLang="zh-TW" smtClean="0"/>
              <a:pPr/>
              <a:t>‹#›</a:t>
            </a:fld>
            <a:endParaRPr lang="en-US" altLang="zh-TW"/>
          </a:p>
        </p:txBody>
      </p:sp>
    </p:spTree>
    <p:extLst>
      <p:ext uri="{BB962C8B-B14F-4D97-AF65-F5344CB8AC3E}">
        <p14:creationId xmlns:p14="http://schemas.microsoft.com/office/powerpoint/2010/main" val="3608726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endParaRPr lang="en-US" altLang="zh-TW"/>
          </a:p>
        </p:txBody>
      </p:sp>
      <p:sp>
        <p:nvSpPr>
          <p:cNvPr id="4" name="頁尾版面配置區 3"/>
          <p:cNvSpPr>
            <a:spLocks noGrp="1"/>
          </p:cNvSpPr>
          <p:nvPr>
            <p:ph type="ftr" sz="quarter" idx="11"/>
          </p:nvPr>
        </p:nvSpPr>
        <p:spPr/>
        <p:txBody>
          <a:bodyPr/>
          <a:lstStyle/>
          <a:p>
            <a:fld id="{828EB0FC-CBE2-4260-A9F1-2F021850E1C1}" type="slidenum">
              <a:rPr lang="en-US" altLang="zh-TW" smtClean="0"/>
              <a:pPr/>
              <a:t>‹#›</a:t>
            </a:fld>
            <a:endParaRPr lang="en-US" altLang="zh-TW"/>
          </a:p>
        </p:txBody>
      </p:sp>
      <p:sp>
        <p:nvSpPr>
          <p:cNvPr id="5" name="投影片編號版面配置區 4"/>
          <p:cNvSpPr>
            <a:spLocks noGrp="1"/>
          </p:cNvSpPr>
          <p:nvPr>
            <p:ph type="sldNum" sz="quarter" idx="12"/>
          </p:nvPr>
        </p:nvSpPr>
        <p:spPr/>
        <p:txBody>
          <a:bodyPr/>
          <a:lstStyle/>
          <a:p>
            <a:fld id="{43F9F880-D4D8-43B9-901A-5F24574F994D}" type="slidenum">
              <a:rPr lang="en-US" altLang="zh-TW" smtClean="0"/>
              <a:pPr/>
              <a:t>‹#›</a:t>
            </a:fld>
            <a:endParaRPr lang="en-US" altLang="zh-TW"/>
          </a:p>
        </p:txBody>
      </p:sp>
    </p:spTree>
    <p:extLst>
      <p:ext uri="{BB962C8B-B14F-4D97-AF65-F5344CB8AC3E}">
        <p14:creationId xmlns:p14="http://schemas.microsoft.com/office/powerpoint/2010/main" val="3104323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endParaRPr lang="en-US" altLang="zh-TW"/>
          </a:p>
        </p:txBody>
      </p:sp>
      <p:sp>
        <p:nvSpPr>
          <p:cNvPr id="3" name="頁尾版面配置區 2"/>
          <p:cNvSpPr>
            <a:spLocks noGrp="1"/>
          </p:cNvSpPr>
          <p:nvPr>
            <p:ph type="ftr" sz="quarter" idx="11"/>
          </p:nvPr>
        </p:nvSpPr>
        <p:spPr/>
        <p:txBody>
          <a:bodyPr/>
          <a:lstStyle/>
          <a:p>
            <a:fld id="{AED95EEA-3DF1-4596-AA29-F20B514AF9A7}" type="slidenum">
              <a:rPr lang="en-US" altLang="zh-TW" smtClean="0"/>
              <a:pPr/>
              <a:t>‹#›</a:t>
            </a:fld>
            <a:endParaRPr lang="en-US" altLang="zh-TW"/>
          </a:p>
        </p:txBody>
      </p:sp>
      <p:sp>
        <p:nvSpPr>
          <p:cNvPr id="4" name="投影片編號版面配置區 3"/>
          <p:cNvSpPr>
            <a:spLocks noGrp="1"/>
          </p:cNvSpPr>
          <p:nvPr>
            <p:ph type="sldNum" sz="quarter" idx="12"/>
          </p:nvPr>
        </p:nvSpPr>
        <p:spPr/>
        <p:txBody>
          <a:bodyPr/>
          <a:lstStyle/>
          <a:p>
            <a:fld id="{8326CD26-06FF-4F8E-91ED-22354FEAC125}" type="slidenum">
              <a:rPr lang="en-US" altLang="zh-TW" smtClean="0"/>
              <a:pPr/>
              <a:t>‹#›</a:t>
            </a:fld>
            <a:endParaRPr lang="en-US" altLang="zh-TW"/>
          </a:p>
        </p:txBody>
      </p:sp>
    </p:spTree>
    <p:extLst>
      <p:ext uri="{BB962C8B-B14F-4D97-AF65-F5344CB8AC3E}">
        <p14:creationId xmlns:p14="http://schemas.microsoft.com/office/powerpoint/2010/main" val="2842645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endParaRPr lang="en-US" altLang="zh-TW"/>
          </a:p>
        </p:txBody>
      </p:sp>
      <p:sp>
        <p:nvSpPr>
          <p:cNvPr id="6" name="頁尾版面配置區 5"/>
          <p:cNvSpPr>
            <a:spLocks noGrp="1"/>
          </p:cNvSpPr>
          <p:nvPr>
            <p:ph type="ftr" sz="quarter" idx="11"/>
          </p:nvPr>
        </p:nvSpPr>
        <p:spPr/>
        <p:txBody>
          <a:bodyPr/>
          <a:lstStyle/>
          <a:p>
            <a:fld id="{47B81034-9A2B-4A6D-B098-5B5BB292C174}" type="slidenum">
              <a:rPr lang="en-US" altLang="zh-TW" smtClean="0"/>
              <a:pPr/>
              <a:t>‹#›</a:t>
            </a:fld>
            <a:endParaRPr lang="en-US" altLang="zh-TW"/>
          </a:p>
        </p:txBody>
      </p:sp>
      <p:sp>
        <p:nvSpPr>
          <p:cNvPr id="7" name="投影片編號版面配置區 6"/>
          <p:cNvSpPr>
            <a:spLocks noGrp="1"/>
          </p:cNvSpPr>
          <p:nvPr>
            <p:ph type="sldNum" sz="quarter" idx="12"/>
          </p:nvPr>
        </p:nvSpPr>
        <p:spPr/>
        <p:txBody>
          <a:bodyPr/>
          <a:lstStyle/>
          <a:p>
            <a:fld id="{6F9B47A0-D0B1-4CF4-8FD2-A9BBF68D1F1A}" type="slidenum">
              <a:rPr lang="en-US" altLang="zh-TW" smtClean="0"/>
              <a:pPr/>
              <a:t>‹#›</a:t>
            </a:fld>
            <a:endParaRPr lang="en-US" altLang="zh-TW"/>
          </a:p>
        </p:txBody>
      </p:sp>
    </p:spTree>
    <p:extLst>
      <p:ext uri="{BB962C8B-B14F-4D97-AF65-F5344CB8AC3E}">
        <p14:creationId xmlns:p14="http://schemas.microsoft.com/office/powerpoint/2010/main" val="4130063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endParaRPr lang="en-US" altLang="zh-TW"/>
          </a:p>
        </p:txBody>
      </p:sp>
      <p:sp>
        <p:nvSpPr>
          <p:cNvPr id="6" name="頁尾版面配置區 5"/>
          <p:cNvSpPr>
            <a:spLocks noGrp="1"/>
          </p:cNvSpPr>
          <p:nvPr>
            <p:ph type="ftr" sz="quarter" idx="11"/>
          </p:nvPr>
        </p:nvSpPr>
        <p:spPr/>
        <p:txBody>
          <a:bodyPr/>
          <a:lstStyle/>
          <a:p>
            <a:fld id="{4A0561AC-DB71-4140-A6CF-2D97B87CB0C4}" type="slidenum">
              <a:rPr lang="en-US" altLang="zh-TW" smtClean="0"/>
              <a:pPr/>
              <a:t>‹#›</a:t>
            </a:fld>
            <a:endParaRPr lang="en-US" altLang="zh-TW"/>
          </a:p>
        </p:txBody>
      </p:sp>
      <p:sp>
        <p:nvSpPr>
          <p:cNvPr id="7" name="投影片編號版面配置區 6"/>
          <p:cNvSpPr>
            <a:spLocks noGrp="1"/>
          </p:cNvSpPr>
          <p:nvPr>
            <p:ph type="sldNum" sz="quarter" idx="12"/>
          </p:nvPr>
        </p:nvSpPr>
        <p:spPr/>
        <p:txBody>
          <a:bodyPr/>
          <a:lstStyle/>
          <a:p>
            <a:fld id="{446F1DB2-83CE-4CB8-A030-748B4E6D127D}" type="slidenum">
              <a:rPr lang="en-US" altLang="zh-TW" smtClean="0"/>
              <a:pPr/>
              <a:t>‹#›</a:t>
            </a:fld>
            <a:endParaRPr lang="en-US" altLang="zh-TW"/>
          </a:p>
        </p:txBody>
      </p:sp>
    </p:spTree>
    <p:extLst>
      <p:ext uri="{BB962C8B-B14F-4D97-AF65-F5344CB8AC3E}">
        <p14:creationId xmlns:p14="http://schemas.microsoft.com/office/powerpoint/2010/main" val="3154779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endParaRPr lang="en-US" altLang="zh-TW"/>
          </a:p>
        </p:txBody>
      </p:sp>
      <p:sp>
        <p:nvSpPr>
          <p:cNvPr id="5" name="頁尾版面配置區 4"/>
          <p:cNvSpPr>
            <a:spLocks noGrp="1"/>
          </p:cNvSpPr>
          <p:nvPr>
            <p:ph type="ftr" sz="quarter" idx="11"/>
          </p:nvPr>
        </p:nvSpPr>
        <p:spPr/>
        <p:txBody>
          <a:bodyPr/>
          <a:lstStyle/>
          <a:p>
            <a:fld id="{1CD442BC-2061-4905-814B-1FAC82E36A26}" type="slidenum">
              <a:rPr lang="en-US" altLang="zh-TW" smtClean="0"/>
              <a:pPr/>
              <a:t>‹#›</a:t>
            </a:fld>
            <a:endParaRPr lang="en-US" altLang="zh-TW"/>
          </a:p>
        </p:txBody>
      </p:sp>
      <p:sp>
        <p:nvSpPr>
          <p:cNvPr id="6" name="投影片編號版面配置區 5"/>
          <p:cNvSpPr>
            <a:spLocks noGrp="1"/>
          </p:cNvSpPr>
          <p:nvPr>
            <p:ph type="sldNum" sz="quarter" idx="12"/>
          </p:nvPr>
        </p:nvSpPr>
        <p:spPr/>
        <p:txBody>
          <a:bodyPr/>
          <a:lstStyle/>
          <a:p>
            <a:fld id="{528F172C-8B4B-4609-9AEE-CCDE44779BD8}" type="slidenum">
              <a:rPr lang="en-US" altLang="zh-TW" smtClean="0"/>
              <a:pPr/>
              <a:t>‹#›</a:t>
            </a:fld>
            <a:endParaRPr lang="en-US" altLang="zh-TW"/>
          </a:p>
        </p:txBody>
      </p:sp>
    </p:spTree>
    <p:extLst>
      <p:ext uri="{BB962C8B-B14F-4D97-AF65-F5344CB8AC3E}">
        <p14:creationId xmlns:p14="http://schemas.microsoft.com/office/powerpoint/2010/main" val="2706726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endParaRPr lang="en-US" altLang="zh-TW"/>
          </a:p>
        </p:txBody>
      </p:sp>
      <p:sp>
        <p:nvSpPr>
          <p:cNvPr id="5" name="頁尾版面配置區 4"/>
          <p:cNvSpPr>
            <a:spLocks noGrp="1"/>
          </p:cNvSpPr>
          <p:nvPr>
            <p:ph type="ftr" sz="quarter" idx="11"/>
          </p:nvPr>
        </p:nvSpPr>
        <p:spPr/>
        <p:txBody>
          <a:bodyPr/>
          <a:lstStyle/>
          <a:p>
            <a:fld id="{FC13C3DE-CA58-4CF5-B926-A31AC9644D45}" type="slidenum">
              <a:rPr lang="en-US" altLang="zh-TW" smtClean="0"/>
              <a:pPr/>
              <a:t>‹#›</a:t>
            </a:fld>
            <a:endParaRPr lang="en-US" altLang="zh-TW"/>
          </a:p>
        </p:txBody>
      </p:sp>
      <p:sp>
        <p:nvSpPr>
          <p:cNvPr id="6" name="投影片編號版面配置區 5"/>
          <p:cNvSpPr>
            <a:spLocks noGrp="1"/>
          </p:cNvSpPr>
          <p:nvPr>
            <p:ph type="sldNum" sz="quarter" idx="12"/>
          </p:nvPr>
        </p:nvSpPr>
        <p:spPr/>
        <p:txBody>
          <a:bodyPr/>
          <a:lstStyle/>
          <a:p>
            <a:fld id="{A0F78627-6D3A-4103-85B9-60271F073EFC}" type="slidenum">
              <a:rPr lang="en-US" altLang="zh-TW" smtClean="0"/>
              <a:pPr/>
              <a:t>‹#›</a:t>
            </a:fld>
            <a:endParaRPr lang="en-US" altLang="zh-TW"/>
          </a:p>
        </p:txBody>
      </p:sp>
    </p:spTree>
    <p:extLst>
      <p:ext uri="{BB962C8B-B14F-4D97-AF65-F5344CB8AC3E}">
        <p14:creationId xmlns:p14="http://schemas.microsoft.com/office/powerpoint/2010/main" val="1096023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cSld name="標題及文字在物件之上">
    <p:spTree>
      <p:nvGrpSpPr>
        <p:cNvPr id="1" name=""/>
        <p:cNvGrpSpPr/>
        <p:nvPr/>
      </p:nvGrpSpPr>
      <p:grpSpPr>
        <a:xfrm>
          <a:off x="0" y="0"/>
          <a:ext cx="0" cy="0"/>
          <a:chOff x="0" y="0"/>
          <a:chExt cx="0" cy="0"/>
        </a:xfrm>
      </p:grpSpPr>
      <p:sp>
        <p:nvSpPr>
          <p:cNvPr id="2" name="標題 1"/>
          <p:cNvSpPr>
            <a:spLocks noGrp="1"/>
          </p:cNvSpPr>
          <p:nvPr>
            <p:ph type="title"/>
          </p:nvPr>
        </p:nvSpPr>
        <p:spPr>
          <a:xfrm>
            <a:off x="395288" y="188913"/>
            <a:ext cx="8229600" cy="706437"/>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268413"/>
            <a:ext cx="8229600" cy="244316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57200" y="3863975"/>
            <a:ext cx="8229600" cy="244475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457200" y="6245225"/>
            <a:ext cx="2133600" cy="476250"/>
          </a:xfrm>
        </p:spPr>
        <p:txBody>
          <a:bodyPr/>
          <a:lstStyle>
            <a:lvl1pPr>
              <a:defRPr/>
            </a:lvl1pPr>
          </a:lstStyle>
          <a:p>
            <a:endParaRPr lang="en-US" altLang="zh-TW"/>
          </a:p>
        </p:txBody>
      </p:sp>
      <p:sp>
        <p:nvSpPr>
          <p:cNvPr id="6" name="頁尾版面配置區 5"/>
          <p:cNvSpPr>
            <a:spLocks noGrp="1"/>
          </p:cNvSpPr>
          <p:nvPr>
            <p:ph type="ftr" sz="quarter" idx="11"/>
          </p:nvPr>
        </p:nvSpPr>
        <p:spPr>
          <a:xfrm>
            <a:off x="3132138" y="6524625"/>
            <a:ext cx="2895600" cy="333375"/>
          </a:xfrm>
        </p:spPr>
        <p:txBody>
          <a:bodyPr/>
          <a:lstStyle>
            <a:lvl1pPr>
              <a:defRPr/>
            </a:lvl1pPr>
          </a:lstStyle>
          <a:p>
            <a:fld id="{8FD04D3F-A1CC-4ABE-8077-671948F20473}" type="slidenum">
              <a:rPr lang="en-US" altLang="zh-TW"/>
              <a:pPr/>
              <a:t>‹#›</a:t>
            </a:fld>
            <a:endParaRPr lang="en-US" altLang="zh-TW"/>
          </a:p>
        </p:txBody>
      </p:sp>
      <p:sp>
        <p:nvSpPr>
          <p:cNvPr id="7" name="投影片編號版面配置區 6"/>
          <p:cNvSpPr>
            <a:spLocks noGrp="1"/>
          </p:cNvSpPr>
          <p:nvPr>
            <p:ph type="sldNum" sz="quarter" idx="12"/>
          </p:nvPr>
        </p:nvSpPr>
        <p:spPr>
          <a:xfrm>
            <a:off x="6553200" y="6245225"/>
            <a:ext cx="2133600" cy="476250"/>
          </a:xfrm>
        </p:spPr>
        <p:txBody>
          <a:bodyPr/>
          <a:lstStyle>
            <a:lvl1pPr>
              <a:defRPr/>
            </a:lvl1pPr>
          </a:lstStyle>
          <a:p>
            <a:fld id="{F5AAB458-09EC-4D1D-A02A-3D53276285E7}" type="slidenum">
              <a:rPr lang="en-US" altLang="zh-TW"/>
              <a:pPr/>
              <a:t>‹#›</a:t>
            </a:fld>
            <a:endParaRPr lang="en-US" altLang="zh-TW"/>
          </a:p>
        </p:txBody>
      </p:sp>
    </p:spTree>
    <p:extLst>
      <p:ext uri="{BB962C8B-B14F-4D97-AF65-F5344CB8AC3E}">
        <p14:creationId xmlns:p14="http://schemas.microsoft.com/office/powerpoint/2010/main" val="2047510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92738" y="274638"/>
            <a:ext cx="8229600" cy="1143000"/>
          </a:xfrm>
          <a:prstGeom prst="rect">
            <a:avLst/>
          </a:prstGeom>
        </p:spPr>
        <p:txBody>
          <a:bodyPr vert="horz" lIns="91440" tIns="45720" rIns="91440" bIns="45720" rtlCol="0" anchor="ctr">
            <a:normAutofit/>
          </a:bodyPr>
          <a:lstStyle/>
          <a:p>
            <a:pPr lvl="0"/>
            <a:r>
              <a:rPr lang="zh-TW" altLang="en-US" smtClean="0"/>
              <a:t>按一下以編輯母片標題樣式</a:t>
            </a:r>
            <a:endParaRPr lang="zh-TW" altLang="en-US"/>
          </a:p>
        </p:txBody>
      </p:sp>
      <p:sp>
        <p:nvSpPr>
          <p:cNvPr id="3" name="文字版面配置區 2"/>
          <p:cNvSpPr>
            <a:spLocks noGrp="1"/>
          </p:cNvSpPr>
          <p:nvPr>
            <p:ph type="body" idx="1"/>
          </p:nvPr>
        </p:nvSpPr>
        <p:spPr>
          <a:xfrm>
            <a:off x="492738" y="1600200"/>
            <a:ext cx="8229600" cy="4525963"/>
          </a:xfrm>
          <a:prstGeom prst="rect">
            <a:avLst/>
          </a:prstGeom>
        </p:spPr>
        <p:txBody>
          <a:bodyPr vert="horz" lIns="91440" tIns="45720" rIns="91440" bIns="45720" rtlCol="0">
            <a:normAutofit/>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ltLang="zh-TW"/>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1438E9F4-864D-462A-93B8-E77C2F3DE2D2}" type="slidenum">
              <a:rPr lang="en-US" altLang="zh-TW" smtClean="0"/>
              <a:pPr/>
              <a:t>‹#›</a:t>
            </a:fld>
            <a:endParaRPr lang="en-US" altLang="zh-TW"/>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34BEBF-7940-49F6-B25A-5B4711E6D5A4}" type="slidenum">
              <a:rPr lang="en-US" altLang="zh-TW" smtClean="0"/>
              <a:pPr/>
              <a:t>‹#›</a:t>
            </a:fld>
            <a:endParaRPr lang="en-US" altLang="zh-TW"/>
          </a:p>
        </p:txBody>
      </p:sp>
    </p:spTree>
    <p:extLst>
      <p:ext uri="{BB962C8B-B14F-4D97-AF65-F5344CB8AC3E}">
        <p14:creationId xmlns:p14="http://schemas.microsoft.com/office/powerpoint/2010/main" val="319780798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iming>
    <p:tnLst>
      <p:par>
        <p:cTn id="1" dur="indefinite" restart="never" nodeType="tmRoot"/>
      </p:par>
    </p:tnLst>
  </p:timing>
  <p:hf sldNum="0" hdr="0" dt="0"/>
  <p:txStyles>
    <p:titleStyle>
      <a:lvl1pPr algn="ctr" defTabSz="914400" rtl="0" eaLnBrk="1" latinLnBrk="0" hangingPunct="1">
        <a:spcBef>
          <a:spcPct val="0"/>
        </a:spcBef>
        <a:buNone/>
        <a:defRPr lang="zh-TW" altLang="en-US" sz="40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1pPr>
    </p:titleStyle>
    <p:bodyStyle>
      <a:lvl1pPr marL="342900" indent="-342900" algn="l" defTabSz="914400" rtl="0" eaLnBrk="1" latinLnBrk="0" hangingPunct="1">
        <a:spcBef>
          <a:spcPct val="20000"/>
        </a:spcBef>
        <a:buFont typeface="Arial" panose="020B0604020202020204" pitchFamily="34" charset="0"/>
        <a:buChar char="•"/>
        <a:defRPr lang="zh-TW" altLang="en-US" sz="3200" kern="1200" smtClean="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1pPr>
      <a:lvl2pPr marL="742950" indent="-285750" algn="l" defTabSz="914400" rtl="0" eaLnBrk="1" latinLnBrk="0" hangingPunct="1">
        <a:spcBef>
          <a:spcPct val="20000"/>
        </a:spcBef>
        <a:buFont typeface="Arial" panose="020B0604020202020204" pitchFamily="34" charset="0"/>
        <a:buChar char="–"/>
        <a:defRPr lang="zh-TW" altLang="en-US" sz="2800" kern="1200" smtClean="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2pPr>
      <a:lvl3pPr marL="1143000" indent="-228600" algn="l" defTabSz="914400" rtl="0" eaLnBrk="1" latinLnBrk="0" hangingPunct="1">
        <a:spcBef>
          <a:spcPct val="20000"/>
        </a:spcBef>
        <a:buFont typeface="Arial" panose="020B0604020202020204" pitchFamily="34" charset="0"/>
        <a:buChar char="•"/>
        <a:defRPr lang="zh-TW" altLang="en-US" sz="2400" kern="1200" smtClean="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3pPr>
      <a:lvl4pPr marL="1600200" indent="-228600" algn="l" defTabSz="914400" rtl="0" eaLnBrk="1" latinLnBrk="0" hangingPunct="1">
        <a:spcBef>
          <a:spcPct val="20000"/>
        </a:spcBef>
        <a:buFont typeface="Arial" panose="020B0604020202020204" pitchFamily="34" charset="0"/>
        <a:buChar char="–"/>
        <a:defRPr lang="zh-TW" altLang="en-US" sz="2000" kern="1200" smtClean="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4pPr>
      <a:lvl5pPr marL="2057400" indent="-228600" algn="l" defTabSz="914400" rtl="0" eaLnBrk="1" latinLnBrk="0" hangingPunct="1">
        <a:spcBef>
          <a:spcPct val="20000"/>
        </a:spcBef>
        <a:buFont typeface="Arial" panose="020B0604020202020204" pitchFamily="34" charset="0"/>
        <a:buChar char="»"/>
        <a:defRPr lang="zh-TW" altLang="en-US" sz="2000" kern="120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Grp="1" noChangeArrowheads="1"/>
          </p:cNvSpPr>
          <p:nvPr>
            <p:ph type="subTitle" idx="1"/>
          </p:nvPr>
        </p:nvSpPr>
        <p:spPr>
          <a:xfrm>
            <a:off x="107504" y="3886200"/>
            <a:ext cx="4680520" cy="622300"/>
          </a:xfrm>
          <a:solidFill>
            <a:schemeClr val="bg1">
              <a:alpha val="60000"/>
            </a:schemeClr>
          </a:solidFill>
        </p:spPr>
        <p:txBody>
          <a:bodyPr/>
          <a:lstStyle/>
          <a:p>
            <a:pPr algn="l"/>
            <a:r>
              <a:rPr lang="zh-TW" altLang="en-US"/>
              <a:t>授課老師：</a:t>
            </a:r>
          </a:p>
        </p:txBody>
      </p:sp>
      <p:sp>
        <p:nvSpPr>
          <p:cNvPr id="9" name="Line 4"/>
          <p:cNvSpPr>
            <a:spLocks noChangeShapeType="1"/>
          </p:cNvSpPr>
          <p:nvPr/>
        </p:nvSpPr>
        <p:spPr bwMode="auto">
          <a:xfrm>
            <a:off x="2195736" y="4437112"/>
            <a:ext cx="252028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ln>
                <a:solidFill>
                  <a:sysClr val="windowText" lastClr="000000"/>
                </a:solidFill>
              </a:ln>
            </a:endParaRPr>
          </a:p>
        </p:txBody>
      </p:sp>
      <p:sp>
        <p:nvSpPr>
          <p:cNvPr id="10" name="Rectangle 2"/>
          <p:cNvSpPr txBox="1">
            <a:spLocks noChangeArrowheads="1"/>
          </p:cNvSpPr>
          <p:nvPr/>
        </p:nvSpPr>
        <p:spPr>
          <a:xfrm>
            <a:off x="685800" y="980729"/>
            <a:ext cx="7989888" cy="261972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lang="zh-TW" altLang="en-US" sz="4400" kern="1200">
                <a:solidFill>
                  <a:schemeClr val="tx1"/>
                </a:solidFill>
                <a:latin typeface="Arial" panose="020B0604020202020204" pitchFamily="34" charset="0"/>
                <a:ea typeface="華康粗黑體" panose="020B0709000000000000" pitchFamily="49" charset="-120"/>
                <a:cs typeface="Arial" panose="020B0604020202020204" pitchFamily="34" charset="0"/>
              </a:defRPr>
            </a:lvl1pPr>
          </a:lstStyle>
          <a:p>
            <a:pPr fontAlgn="auto">
              <a:spcBef>
                <a:spcPts val="768"/>
              </a:spcBef>
              <a:spcAft>
                <a:spcPts val="0"/>
              </a:spcAft>
            </a:pPr>
            <a:r>
              <a:rPr lang="zh-TW" altLang="en-US" dirty="0" smtClean="0">
                <a:latin typeface="華康新特明體" panose="02020909000000000000" pitchFamily="49" charset="-120"/>
                <a:ea typeface="華康新特明體" panose="02020909000000000000" pitchFamily="49" charset="-120"/>
              </a:rPr>
              <a:t>第</a:t>
            </a:r>
            <a:r>
              <a:rPr lang="en-US" altLang="zh-TW" dirty="0" smtClean="0">
                <a:latin typeface="華康新特明體" panose="02020909000000000000" pitchFamily="49" charset="-120"/>
                <a:ea typeface="華康新特明體" panose="02020909000000000000" pitchFamily="49" charset="-120"/>
              </a:rPr>
              <a:t>4</a:t>
            </a:r>
            <a:r>
              <a:rPr lang="zh-TW" altLang="en-US" dirty="0" smtClean="0">
                <a:latin typeface="華康新特明體" panose="02020909000000000000" pitchFamily="49" charset="-120"/>
                <a:ea typeface="華康新特明體" panose="02020909000000000000" pitchFamily="49" charset="-120"/>
              </a:rPr>
              <a:t>章 倫理領導</a:t>
            </a:r>
            <a:r>
              <a:rPr lang="zh-TW" altLang="en-US" dirty="0">
                <a:latin typeface="華康新特明體" panose="02020909000000000000" pitchFamily="49" charset="-120"/>
                <a:ea typeface="華康新特明體" panose="02020909000000000000" pitchFamily="49" charset="-120"/>
              </a:rPr>
              <a:t>與倫理氣候 </a:t>
            </a:r>
            <a:endParaRPr kumimoji="0" lang="zh-TW" altLang="en-US" dirty="0">
              <a:latin typeface="華康新特明體" panose="02020909000000000000" pitchFamily="49" charset="-120"/>
              <a:ea typeface="華康新特明體" panose="02020909000000000000" pitchFamily="49" charset="-12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rmAutofit/>
          </a:bodyPr>
          <a:lstStyle/>
          <a:p>
            <a:pPr>
              <a:spcBef>
                <a:spcPct val="35000"/>
              </a:spcBef>
            </a:pPr>
            <a:r>
              <a:rPr lang="zh-TW" altLang="en-US" dirty="0"/>
              <a:t>佳句精選</a:t>
            </a:r>
          </a:p>
        </p:txBody>
      </p:sp>
      <p:sp>
        <p:nvSpPr>
          <p:cNvPr id="6147" name="Rectangle 3"/>
          <p:cNvSpPr>
            <a:spLocks noGrp="1" noChangeArrowheads="1"/>
          </p:cNvSpPr>
          <p:nvPr>
            <p:ph idx="1"/>
          </p:nvPr>
        </p:nvSpPr>
        <p:spPr>
          <a:xfrm>
            <a:off x="492738" y="1600200"/>
            <a:ext cx="8471750" cy="4781128"/>
          </a:xfrm>
        </p:spPr>
        <p:txBody>
          <a:bodyPr>
            <a:normAutofit fontScale="92500"/>
          </a:bodyPr>
          <a:lstStyle/>
          <a:p>
            <a:pPr>
              <a:spcBef>
                <a:spcPct val="35000"/>
              </a:spcBef>
            </a:pPr>
            <a:r>
              <a:rPr lang="en-US" altLang="zh-TW" i="1" dirty="0" smtClean="0"/>
              <a:t>The </a:t>
            </a:r>
            <a:r>
              <a:rPr lang="en-US" altLang="zh-TW" i="1" dirty="0"/>
              <a:t>most important human endeavor is the striving for morality in our actions. Our inner balance and even our very existence depend on it. Only morality in our actions can give beauty and dignity to life.</a:t>
            </a:r>
          </a:p>
          <a:p>
            <a:pPr>
              <a:spcBef>
                <a:spcPct val="35000"/>
              </a:spcBef>
            </a:pPr>
            <a:r>
              <a:rPr lang="zh-TW" altLang="en-US" dirty="0"/>
              <a:t>人們最重要的努力在於極力將道德溶入我們的行動中，因為不僅是我們的內在平衡甚至是外在生存都需仰賴它，唯有將道德溶入行動中，我們才能擁有一個美好且有尊嚴的生活！</a:t>
            </a:r>
          </a:p>
          <a:p>
            <a:pPr marL="0" indent="0" algn="r">
              <a:spcBef>
                <a:spcPct val="35000"/>
              </a:spcBef>
              <a:buNone/>
            </a:pPr>
            <a:r>
              <a:rPr lang="en-US" altLang="zh-TW" sz="2600" dirty="0" smtClean="0"/>
              <a:t>Albert </a:t>
            </a:r>
            <a:r>
              <a:rPr lang="en-US" altLang="zh-TW" sz="2600" dirty="0"/>
              <a:t>Einstein </a:t>
            </a:r>
          </a:p>
        </p:txBody>
      </p:sp>
      <p:sp>
        <p:nvSpPr>
          <p:cNvPr id="5" name="頁尾版面配置區 4"/>
          <p:cNvSpPr>
            <a:spLocks noGrp="1"/>
          </p:cNvSpPr>
          <p:nvPr>
            <p:ph type="ftr" sz="quarter" idx="11"/>
          </p:nvPr>
        </p:nvSpPr>
        <p:spPr/>
        <p:txBody>
          <a:bodyPr/>
          <a:lstStyle/>
          <a:p>
            <a:fld id="{CC7D840C-5D6C-44E3-9EEA-3BDA1F0D41F3}" type="slidenum">
              <a:rPr lang="en-US" altLang="zh-TW"/>
              <a:pPr/>
              <a:t>2</a:t>
            </a:fld>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checkerboard(across)">
                                      <p:cBhvr>
                                        <p:cTn id="7" dur="500"/>
                                        <p:tgtEl>
                                          <p:spTgt spid="6147">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6147">
                                            <p:txEl>
                                              <p:pRg st="1" end="1"/>
                                            </p:txEl>
                                          </p:spTgt>
                                        </p:tgtEl>
                                        <p:attrNameLst>
                                          <p:attrName>style.visibility</p:attrName>
                                        </p:attrNameLst>
                                      </p:cBhvr>
                                      <p:to>
                                        <p:strVal val="visible"/>
                                      </p:to>
                                    </p:set>
                                    <p:animEffect transition="in" filter="checkerboard(across)">
                                      <p:cBhvr>
                                        <p:cTn id="10" dur="500"/>
                                        <p:tgtEl>
                                          <p:spTgt spid="6147">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6147">
                                            <p:txEl>
                                              <p:pRg st="2" end="2"/>
                                            </p:txEl>
                                          </p:spTgt>
                                        </p:tgtEl>
                                        <p:attrNameLst>
                                          <p:attrName>style.visibility</p:attrName>
                                        </p:attrNameLst>
                                      </p:cBhvr>
                                      <p:to>
                                        <p:strVal val="visible"/>
                                      </p:to>
                                    </p:set>
                                    <p:animEffect transition="in" filter="checkerboard(across)">
                                      <p:cBhvr>
                                        <p:cTn id="13" dur="500"/>
                                        <p:tgtEl>
                                          <p:spTgt spid="6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頁尾版面配置區 4"/>
          <p:cNvSpPr>
            <a:spLocks noGrp="1"/>
          </p:cNvSpPr>
          <p:nvPr>
            <p:ph type="ftr" sz="quarter" idx="11"/>
          </p:nvPr>
        </p:nvSpPr>
        <p:spPr/>
        <p:txBody>
          <a:bodyPr/>
          <a:lstStyle/>
          <a:p>
            <a:fld id="{95BCC949-48D5-469E-AF12-377D3F0F08C2}" type="slidenum">
              <a:rPr lang="en-US" altLang="zh-TW"/>
              <a:pPr/>
              <a:t>3</a:t>
            </a:fld>
            <a:endParaRPr lang="en-US" altLang="zh-TW"/>
          </a:p>
        </p:txBody>
      </p:sp>
      <p:sp>
        <p:nvSpPr>
          <p:cNvPr id="7" name="Rectangle 2"/>
          <p:cNvSpPr>
            <a:spLocks noGrp="1" noChangeArrowheads="1"/>
          </p:cNvSpPr>
          <p:nvPr>
            <p:ph type="title"/>
          </p:nvPr>
        </p:nvSpPr>
        <p:spPr>
          <a:xfrm>
            <a:off x="539552" y="0"/>
            <a:ext cx="8604448" cy="1628800"/>
          </a:xfrm>
        </p:spPr>
        <p:txBody>
          <a:bodyPr>
            <a:normAutofit/>
          </a:bodyPr>
          <a:lstStyle/>
          <a:p>
            <a:pPr>
              <a:spcBef>
                <a:spcPct val="30000"/>
              </a:spcBef>
            </a:pPr>
            <a:r>
              <a:rPr lang="zh-TW" altLang="en-US" dirty="0"/>
              <a:t>章前</a:t>
            </a:r>
            <a:r>
              <a:rPr lang="zh-TW" altLang="en-US" dirty="0" smtClean="0"/>
              <a:t>個案：信義房屋</a:t>
            </a:r>
            <a:endParaRPr lang="zh-TW" altLang="en-US" dirty="0"/>
          </a:p>
        </p:txBody>
      </p:sp>
      <p:sp>
        <p:nvSpPr>
          <p:cNvPr id="8" name="Rectangle 3"/>
          <p:cNvSpPr txBox="1">
            <a:spLocks noChangeArrowheads="1"/>
          </p:cNvSpPr>
          <p:nvPr/>
        </p:nvSpPr>
        <p:spPr>
          <a:xfrm>
            <a:off x="489452" y="1556792"/>
            <a:ext cx="8507288" cy="530120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lang="zh-TW" altLang="en-US" sz="3200" kern="1200" smtClean="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1pPr>
            <a:lvl2pPr marL="742950" indent="-285750" algn="l" defTabSz="914400" rtl="0" eaLnBrk="1" latinLnBrk="0" hangingPunct="1">
              <a:spcBef>
                <a:spcPct val="20000"/>
              </a:spcBef>
              <a:buFont typeface="Arial" panose="020B0604020202020204" pitchFamily="34" charset="0"/>
              <a:buChar char="–"/>
              <a:defRPr lang="zh-TW" altLang="en-US" sz="2800" kern="1200" smtClean="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2pPr>
            <a:lvl3pPr marL="1143000" indent="-228600" algn="l" defTabSz="914400" rtl="0" eaLnBrk="1" latinLnBrk="0" hangingPunct="1">
              <a:spcBef>
                <a:spcPct val="20000"/>
              </a:spcBef>
              <a:buFont typeface="Arial" panose="020B0604020202020204" pitchFamily="34" charset="0"/>
              <a:buChar char="•"/>
              <a:defRPr lang="zh-TW" altLang="en-US" sz="2400" kern="1200" smtClean="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3pPr>
            <a:lvl4pPr marL="1600200" indent="-228600" algn="l" defTabSz="914400" rtl="0" eaLnBrk="1" latinLnBrk="0" hangingPunct="1">
              <a:spcBef>
                <a:spcPct val="20000"/>
              </a:spcBef>
              <a:buFont typeface="Arial" panose="020B0604020202020204" pitchFamily="34" charset="0"/>
              <a:buChar char="–"/>
              <a:defRPr lang="zh-TW" altLang="en-US" sz="2000" kern="1200" smtClean="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4pPr>
            <a:lvl5pPr marL="2057400" indent="-228600" algn="l" defTabSz="914400" rtl="0" eaLnBrk="1" latinLnBrk="0" hangingPunct="1">
              <a:spcBef>
                <a:spcPct val="20000"/>
              </a:spcBef>
              <a:buFont typeface="Arial" panose="020B0604020202020204" pitchFamily="34" charset="0"/>
              <a:buChar char="»"/>
              <a:defRPr lang="zh-TW" altLang="en-US" sz="2000" kern="1200">
                <a:solidFill>
                  <a:schemeClr val="tx1"/>
                </a:solidFill>
                <a:latin typeface="Times New Roman" panose="02020603050405020304" pitchFamily="18" charset="0"/>
                <a:ea typeface="華康中明體" panose="02020509000000000000" pitchFamily="49" charset="-120"/>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110000"/>
              </a:lnSpc>
              <a:spcBef>
                <a:spcPts val="600"/>
              </a:spcBef>
              <a:spcAft>
                <a:spcPts val="0"/>
              </a:spcAft>
            </a:pPr>
            <a:r>
              <a:rPr kumimoji="0" lang="zh-TW" altLang="en-US" dirty="0" smtClean="0"/>
              <a:t>思考問題：</a:t>
            </a:r>
          </a:p>
          <a:p>
            <a:pPr lvl="1" fontAlgn="auto">
              <a:lnSpc>
                <a:spcPct val="110000"/>
              </a:lnSpc>
              <a:spcBef>
                <a:spcPts val="600"/>
              </a:spcBef>
              <a:spcAft>
                <a:spcPts val="0"/>
              </a:spcAft>
            </a:pPr>
            <a:r>
              <a:rPr kumimoji="0" lang="zh-TW" altLang="en-US" dirty="0" smtClean="0"/>
              <a:t>信義</a:t>
            </a:r>
            <a:r>
              <a:rPr kumimoji="0" lang="zh-TW" altLang="en-US" dirty="0"/>
              <a:t>房屋的管理策略相較同業有極大差異，您認為周俊吉為什麼</a:t>
            </a:r>
            <a:r>
              <a:rPr kumimoji="0" lang="zh-TW" altLang="en-US" dirty="0" smtClean="0"/>
              <a:t>要在</a:t>
            </a:r>
            <a:r>
              <a:rPr kumimoji="0" lang="zh-TW" altLang="en-US" dirty="0"/>
              <a:t>管理上也貫徹其理念？應該嗎？值得嗎？</a:t>
            </a:r>
          </a:p>
          <a:p>
            <a:pPr lvl="1" fontAlgn="auto">
              <a:lnSpc>
                <a:spcPct val="110000"/>
              </a:lnSpc>
              <a:spcBef>
                <a:spcPts val="600"/>
              </a:spcBef>
              <a:spcAft>
                <a:spcPts val="0"/>
              </a:spcAft>
            </a:pPr>
            <a:r>
              <a:rPr kumimoji="0" lang="zh-TW" altLang="en-US" dirty="0" smtClean="0"/>
              <a:t>你</a:t>
            </a:r>
            <a:r>
              <a:rPr kumimoji="0" lang="zh-TW" altLang="en-US" dirty="0"/>
              <a:t>認為在以業績為導向的房仲業，在面臨人才大量流失的情況下</a:t>
            </a:r>
            <a:r>
              <a:rPr kumimoji="0" lang="zh-TW" altLang="en-US" dirty="0" smtClean="0"/>
              <a:t>，信義</a:t>
            </a:r>
            <a:r>
              <a:rPr kumimoji="0" lang="zh-TW" altLang="en-US" dirty="0"/>
              <a:t>房屋是該堅持以新理念的管理制度還是適應調整？</a:t>
            </a:r>
          </a:p>
          <a:p>
            <a:pPr lvl="1" fontAlgn="auto">
              <a:lnSpc>
                <a:spcPct val="110000"/>
              </a:lnSpc>
              <a:spcBef>
                <a:spcPts val="600"/>
              </a:spcBef>
              <a:spcAft>
                <a:spcPts val="0"/>
              </a:spcAft>
            </a:pPr>
            <a:r>
              <a:rPr kumimoji="0" lang="zh-TW" altLang="en-US" dirty="0" smtClean="0"/>
              <a:t>換</a:t>
            </a:r>
            <a:r>
              <a:rPr kumimoji="0" lang="zh-TW" altLang="en-US" dirty="0"/>
              <a:t>個立場想，假設您是周俊吉，您也會選擇在激烈競爭的房仲業</a:t>
            </a:r>
            <a:r>
              <a:rPr kumimoji="0" lang="zh-TW" altLang="en-US" dirty="0" smtClean="0"/>
              <a:t>讓房屋</a:t>
            </a:r>
            <a:r>
              <a:rPr kumimoji="0" lang="zh-TW" altLang="en-US" dirty="0"/>
              <a:t>資訊公開、透明化嗎？為什麼？</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checkerboard(across)">
                                      <p:cBhvr>
                                        <p:cTn id="7" dur="500"/>
                                        <p:tgtEl>
                                          <p:spTgt spid="8">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checkerboard(across)">
                                      <p:cBhvr>
                                        <p:cTn id="10" dur="500"/>
                                        <p:tgtEl>
                                          <p:spTgt spid="8">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checkerboard(across)">
                                      <p:cBhvr>
                                        <p:cTn id="13" dur="500"/>
                                        <p:tgtEl>
                                          <p:spTgt spid="8">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checkerboard(across)">
                                      <p:cBhvr>
                                        <p:cTn id="16"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a:bodyPr>
          <a:lstStyle/>
          <a:p>
            <a:pPr>
              <a:spcBef>
                <a:spcPct val="35000"/>
              </a:spcBef>
            </a:pPr>
            <a:r>
              <a:rPr lang="zh-TW" altLang="en-US" dirty="0"/>
              <a:t>引言 </a:t>
            </a:r>
          </a:p>
        </p:txBody>
      </p:sp>
      <p:sp>
        <p:nvSpPr>
          <p:cNvPr id="9219" name="Rectangle 3"/>
          <p:cNvSpPr>
            <a:spLocks noGrp="1" noChangeArrowheads="1"/>
          </p:cNvSpPr>
          <p:nvPr>
            <p:ph idx="1"/>
          </p:nvPr>
        </p:nvSpPr>
        <p:spPr>
          <a:xfrm>
            <a:off x="492738" y="1600200"/>
            <a:ext cx="8543758" cy="4709120"/>
          </a:xfrm>
        </p:spPr>
        <p:txBody>
          <a:bodyPr>
            <a:noAutofit/>
          </a:bodyPr>
          <a:lstStyle/>
          <a:p>
            <a:pPr>
              <a:spcBef>
                <a:spcPct val="35000"/>
              </a:spcBef>
            </a:pPr>
            <a:r>
              <a:rPr lang="zh-TW" altLang="en-US" sz="2800" dirty="0" smtClean="0"/>
              <a:t>判斷</a:t>
            </a:r>
            <a:r>
              <a:rPr lang="zh-TW" altLang="en-US" sz="2800" dirty="0"/>
              <a:t>個別領導者是否具有倫理領導的標準有很多，包括個人的價值觀、道德成熟度、有知覺的意圖、選擇的自由、使用倫理或不倫理的行為、以及影響的類型等因素 </a:t>
            </a:r>
          </a:p>
          <a:p>
            <a:pPr>
              <a:spcBef>
                <a:spcPct val="35000"/>
              </a:spcBef>
            </a:pPr>
            <a:r>
              <a:rPr lang="zh-TW" altLang="en-US" sz="2800" dirty="0"/>
              <a:t>有人推崇王永慶先生是一位具有倫理胸襟的領導者，但也有人從台塑企業的營運對台灣環境的負面影響提出批評 </a:t>
            </a:r>
          </a:p>
          <a:p>
            <a:pPr>
              <a:spcBef>
                <a:spcPct val="35000"/>
              </a:spcBef>
            </a:pPr>
            <a:r>
              <a:rPr lang="zh-TW" altLang="en-US" sz="2800" dirty="0"/>
              <a:t>唯有同時考量領導者</a:t>
            </a:r>
            <a:r>
              <a:rPr lang="zh-TW" altLang="en-US" sz="2800" dirty="0" smtClean="0"/>
              <a:t>的倫理判斷與意圖及其</a:t>
            </a:r>
            <a:r>
              <a:rPr lang="zh-TW" altLang="en-US" sz="2800" dirty="0"/>
              <a:t>所展現於外的領導行為，才能對倫理領導的意涵有</a:t>
            </a:r>
            <a:r>
              <a:rPr lang="zh-TW" altLang="en-US" sz="2800" dirty="0" smtClean="0"/>
              <a:t>全盤性的了解 </a:t>
            </a:r>
            <a:endParaRPr lang="zh-TW" altLang="en-US" sz="2800" dirty="0"/>
          </a:p>
        </p:txBody>
      </p:sp>
      <p:sp>
        <p:nvSpPr>
          <p:cNvPr id="5" name="頁尾版面配置區 4"/>
          <p:cNvSpPr>
            <a:spLocks noGrp="1"/>
          </p:cNvSpPr>
          <p:nvPr>
            <p:ph type="ftr" sz="quarter" idx="11"/>
          </p:nvPr>
        </p:nvSpPr>
        <p:spPr/>
        <p:txBody>
          <a:bodyPr/>
          <a:lstStyle/>
          <a:p>
            <a:fld id="{1A982445-54D9-45DB-BC57-4C366FBABC45}" type="slidenum">
              <a:rPr lang="en-US" altLang="zh-TW"/>
              <a:pPr/>
              <a:t>4</a:t>
            </a:fld>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checkerboard(across)">
                                      <p:cBhvr>
                                        <p:cTn id="7" dur="500"/>
                                        <p:tgtEl>
                                          <p:spTgt spid="9219">
                                            <p:txEl>
                                              <p:pRg st="0" end="0"/>
                                            </p:txEl>
                                          </p:spTgt>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animEffect transition="in" filter="checkerboard(across)">
                                      <p:cBhvr>
                                        <p:cTn id="11" dur="500"/>
                                        <p:tgtEl>
                                          <p:spTgt spid="9219">
                                            <p:txEl>
                                              <p:pRg st="1" end="1"/>
                                            </p:txEl>
                                          </p:spTgt>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animEffect transition="in" filter="checkerboard(across)">
                                      <p:cBhvr>
                                        <p:cTn id="15" dur="500"/>
                                        <p:tgtEl>
                                          <p:spTgt spid="92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a:bodyPr>
          <a:lstStyle/>
          <a:p>
            <a:pPr>
              <a:spcBef>
                <a:spcPct val="35000"/>
              </a:spcBef>
            </a:pPr>
            <a:r>
              <a:rPr lang="zh-TW" altLang="en-US"/>
              <a:t>本章架構</a:t>
            </a:r>
          </a:p>
        </p:txBody>
      </p:sp>
      <p:sp>
        <p:nvSpPr>
          <p:cNvPr id="10243" name="Rectangle 3"/>
          <p:cNvSpPr>
            <a:spLocks noGrp="1" noChangeArrowheads="1"/>
          </p:cNvSpPr>
          <p:nvPr>
            <p:ph idx="1"/>
          </p:nvPr>
        </p:nvSpPr>
        <p:spPr/>
        <p:txBody>
          <a:bodyPr/>
          <a:lstStyle/>
          <a:p>
            <a:pPr>
              <a:spcBef>
                <a:spcPct val="35000"/>
              </a:spcBef>
            </a:pPr>
            <a:r>
              <a:rPr lang="zh-TW" altLang="en-US" dirty="0"/>
              <a:t>基於上述，本章內容包括</a:t>
            </a:r>
          </a:p>
          <a:p>
            <a:pPr lvl="1">
              <a:spcBef>
                <a:spcPct val="35000"/>
              </a:spcBef>
            </a:pPr>
            <a:r>
              <a:rPr lang="zh-TW" altLang="en-US" dirty="0" smtClean="0"/>
              <a:t>倫理</a:t>
            </a:r>
            <a:r>
              <a:rPr lang="zh-TW" altLang="en-US" dirty="0"/>
              <a:t>領導的內涵</a:t>
            </a:r>
          </a:p>
          <a:p>
            <a:pPr lvl="1">
              <a:spcBef>
                <a:spcPct val="35000"/>
              </a:spcBef>
            </a:pPr>
            <a:r>
              <a:rPr lang="zh-TW" altLang="en-US" dirty="0"/>
              <a:t>倫理領導的判斷準則</a:t>
            </a:r>
          </a:p>
          <a:p>
            <a:pPr lvl="1">
              <a:spcBef>
                <a:spcPct val="35000"/>
              </a:spcBef>
            </a:pPr>
            <a:r>
              <a:rPr lang="zh-TW" altLang="en-US" dirty="0" smtClean="0"/>
              <a:t>倫理</a:t>
            </a:r>
            <a:r>
              <a:rPr lang="zh-TW" altLang="en-US" dirty="0"/>
              <a:t>氣候的塑造  </a:t>
            </a:r>
          </a:p>
        </p:txBody>
      </p:sp>
      <p:sp>
        <p:nvSpPr>
          <p:cNvPr id="5" name="頁尾版面配置區 4"/>
          <p:cNvSpPr>
            <a:spLocks noGrp="1"/>
          </p:cNvSpPr>
          <p:nvPr>
            <p:ph type="ftr" sz="quarter" idx="11"/>
          </p:nvPr>
        </p:nvSpPr>
        <p:spPr/>
        <p:txBody>
          <a:bodyPr/>
          <a:lstStyle/>
          <a:p>
            <a:fld id="{AE38E2FD-2341-4B0A-A7DE-20040E0F9D3C}" type="slidenum">
              <a:rPr lang="en-US" altLang="zh-TW"/>
              <a:pPr/>
              <a:t>5</a:t>
            </a:fld>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checkerboard(across)">
                                      <p:cBhvr>
                                        <p:cTn id="7" dur="500"/>
                                        <p:tgtEl>
                                          <p:spTgt spid="10243">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10243">
                                            <p:txEl>
                                              <p:pRg st="1" end="1"/>
                                            </p:txEl>
                                          </p:spTgt>
                                        </p:tgtEl>
                                        <p:attrNameLst>
                                          <p:attrName>style.visibility</p:attrName>
                                        </p:attrNameLst>
                                      </p:cBhvr>
                                      <p:to>
                                        <p:strVal val="visible"/>
                                      </p:to>
                                    </p:set>
                                    <p:animEffect transition="in" filter="checkerboard(across)">
                                      <p:cBhvr>
                                        <p:cTn id="10" dur="500"/>
                                        <p:tgtEl>
                                          <p:spTgt spid="10243">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10243">
                                            <p:txEl>
                                              <p:pRg st="2" end="2"/>
                                            </p:txEl>
                                          </p:spTgt>
                                        </p:tgtEl>
                                        <p:attrNameLst>
                                          <p:attrName>style.visibility</p:attrName>
                                        </p:attrNameLst>
                                      </p:cBhvr>
                                      <p:to>
                                        <p:strVal val="visible"/>
                                      </p:to>
                                    </p:set>
                                    <p:animEffect transition="in" filter="checkerboard(across)">
                                      <p:cBhvr>
                                        <p:cTn id="13" dur="500"/>
                                        <p:tgtEl>
                                          <p:spTgt spid="10243">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10243">
                                            <p:txEl>
                                              <p:pRg st="3" end="3"/>
                                            </p:txEl>
                                          </p:spTgt>
                                        </p:tgtEl>
                                        <p:attrNameLst>
                                          <p:attrName>style.visibility</p:attrName>
                                        </p:attrNameLst>
                                      </p:cBhvr>
                                      <p:to>
                                        <p:strVal val="visible"/>
                                      </p:to>
                                    </p:set>
                                    <p:animEffect transition="in" filter="checkerboard(across)">
                                      <p:cBhvr>
                                        <p:cTn id="16" dur="500"/>
                                        <p:tgtEl>
                                          <p:spTgt spid="1024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a:bodyPr>
          <a:lstStyle/>
          <a:p>
            <a:pPr>
              <a:spcBef>
                <a:spcPct val="35000"/>
              </a:spcBef>
            </a:pPr>
            <a:r>
              <a:rPr lang="en-US" altLang="zh-TW" dirty="0" smtClean="0"/>
              <a:t>4.1  </a:t>
            </a:r>
            <a:r>
              <a:rPr lang="zh-TW" altLang="en-US" dirty="0" smtClean="0"/>
              <a:t>倫理</a:t>
            </a:r>
            <a:r>
              <a:rPr lang="zh-TW" altLang="en-US" dirty="0"/>
              <a:t>領導的</a:t>
            </a:r>
            <a:r>
              <a:rPr lang="zh-TW" altLang="en-US" dirty="0" smtClean="0"/>
              <a:t>內涵</a:t>
            </a:r>
            <a:r>
              <a:rPr lang="en-US" altLang="zh-TW" sz="2800" dirty="0" smtClean="0"/>
              <a:t>(1/5)</a:t>
            </a:r>
            <a:endParaRPr lang="zh-TW" altLang="en-US" sz="2800" dirty="0"/>
          </a:p>
        </p:txBody>
      </p:sp>
      <p:sp>
        <p:nvSpPr>
          <p:cNvPr id="11267" name="Rectangle 3"/>
          <p:cNvSpPr>
            <a:spLocks noGrp="1" noChangeArrowheads="1"/>
          </p:cNvSpPr>
          <p:nvPr>
            <p:ph idx="1"/>
          </p:nvPr>
        </p:nvSpPr>
        <p:spPr/>
        <p:txBody>
          <a:bodyPr/>
          <a:lstStyle/>
          <a:p>
            <a:pPr>
              <a:spcBef>
                <a:spcPts val="1152"/>
              </a:spcBef>
            </a:pPr>
            <a:r>
              <a:rPr lang="zh-TW" altLang="en-US" dirty="0" smtClean="0"/>
              <a:t>倫理</a:t>
            </a:r>
            <a:r>
              <a:rPr lang="zh-TW" altLang="en-US" dirty="0"/>
              <a:t>領導的定義</a:t>
            </a:r>
          </a:p>
          <a:p>
            <a:pPr>
              <a:spcBef>
                <a:spcPts val="1152"/>
              </a:spcBef>
            </a:pPr>
            <a:r>
              <a:rPr lang="zh-TW" altLang="en-US" dirty="0"/>
              <a:t>倫理領導與不倫理領導的差異</a:t>
            </a:r>
          </a:p>
          <a:p>
            <a:pPr>
              <a:spcBef>
                <a:spcPts val="1152"/>
              </a:spcBef>
            </a:pPr>
            <a:r>
              <a:rPr lang="zh-TW" altLang="en-US" dirty="0"/>
              <a:t>不同的倫理領導觀點 </a:t>
            </a:r>
            <a:endParaRPr lang="en-US" altLang="zh-TW" dirty="0" smtClean="0"/>
          </a:p>
        </p:txBody>
      </p:sp>
      <p:sp>
        <p:nvSpPr>
          <p:cNvPr id="5" name="頁尾版面配置區 4"/>
          <p:cNvSpPr>
            <a:spLocks noGrp="1"/>
          </p:cNvSpPr>
          <p:nvPr>
            <p:ph type="ftr" sz="quarter" idx="11"/>
          </p:nvPr>
        </p:nvSpPr>
        <p:spPr/>
        <p:txBody>
          <a:bodyPr/>
          <a:lstStyle/>
          <a:p>
            <a:fld id="{336FE5D7-1113-4B6C-A919-C35959568A84}" type="slidenum">
              <a:rPr lang="en-US" altLang="zh-TW"/>
              <a:pPr/>
              <a:t>6</a:t>
            </a:fld>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checkerboard(across)">
                                      <p:cBhvr>
                                        <p:cTn id="7" dur="500"/>
                                        <p:tgtEl>
                                          <p:spTgt spid="11267">
                                            <p:txEl>
                                              <p:pRg st="0" end="0"/>
                                            </p:txEl>
                                          </p:spTgt>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animEffect transition="in" filter="checkerboard(across)">
                                      <p:cBhvr>
                                        <p:cTn id="11" dur="500"/>
                                        <p:tgtEl>
                                          <p:spTgt spid="11267">
                                            <p:txEl>
                                              <p:pRg st="1" end="1"/>
                                            </p:txEl>
                                          </p:spTgt>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animEffect transition="in" filter="checkerboard(across)">
                                      <p:cBhvr>
                                        <p:cTn id="15" dur="5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a:bodyPr>
          <a:lstStyle/>
          <a:p>
            <a:pPr>
              <a:spcBef>
                <a:spcPct val="35000"/>
              </a:spcBef>
            </a:pPr>
            <a:r>
              <a:rPr lang="en-US" altLang="zh-TW" dirty="0" smtClean="0"/>
              <a:t>4.1  </a:t>
            </a:r>
            <a:r>
              <a:rPr lang="zh-TW" altLang="en-US" dirty="0" smtClean="0"/>
              <a:t>倫理</a:t>
            </a:r>
            <a:r>
              <a:rPr lang="zh-TW" altLang="en-US" dirty="0"/>
              <a:t>領導的</a:t>
            </a:r>
            <a:r>
              <a:rPr lang="zh-TW" altLang="en-US" dirty="0" smtClean="0"/>
              <a:t>內涵</a:t>
            </a:r>
            <a:r>
              <a:rPr lang="en-US" altLang="zh-TW" sz="2800" dirty="0" smtClean="0"/>
              <a:t>(2/5)</a:t>
            </a:r>
            <a:endParaRPr lang="zh-TW" altLang="en-US" sz="2800" dirty="0"/>
          </a:p>
        </p:txBody>
      </p:sp>
      <p:sp>
        <p:nvSpPr>
          <p:cNvPr id="11267" name="Rectangle 3"/>
          <p:cNvSpPr>
            <a:spLocks noGrp="1" noChangeArrowheads="1"/>
          </p:cNvSpPr>
          <p:nvPr>
            <p:ph idx="1"/>
          </p:nvPr>
        </p:nvSpPr>
        <p:spPr>
          <a:xfrm>
            <a:off x="492738" y="1600200"/>
            <a:ext cx="8543758" cy="4925144"/>
          </a:xfrm>
        </p:spPr>
        <p:txBody>
          <a:bodyPr>
            <a:normAutofit/>
          </a:bodyPr>
          <a:lstStyle/>
          <a:p>
            <a:pPr>
              <a:spcBef>
                <a:spcPts val="1152"/>
              </a:spcBef>
            </a:pPr>
            <a:r>
              <a:rPr lang="zh-TW" altLang="en-US" dirty="0" smtClean="0"/>
              <a:t>倫理</a:t>
            </a:r>
            <a:r>
              <a:rPr lang="zh-TW" altLang="en-US" dirty="0"/>
              <a:t>領導的定義</a:t>
            </a:r>
          </a:p>
          <a:p>
            <a:pPr lvl="1">
              <a:spcBef>
                <a:spcPts val="1152"/>
              </a:spcBef>
            </a:pPr>
            <a:r>
              <a:rPr lang="zh-TW" altLang="en-US" dirty="0"/>
              <a:t>領導係指個人所擁有的一組角色行為或行動能對其跟隨者發揮</a:t>
            </a:r>
            <a:r>
              <a:rPr lang="zh-TW" altLang="en-US" dirty="0" smtClean="0"/>
              <a:t>影響力</a:t>
            </a:r>
            <a:r>
              <a:rPr lang="zh-TW" altLang="en-US" dirty="0"/>
              <a:t>，而這位領導人可能是由組織正式指派，也有可能是由組織成員</a:t>
            </a:r>
            <a:r>
              <a:rPr lang="zh-TW" altLang="en-US" dirty="0" smtClean="0"/>
              <a:t>非正式</a:t>
            </a:r>
            <a:r>
              <a:rPr lang="zh-TW" altLang="en-US" dirty="0"/>
              <a:t>的選擇</a:t>
            </a:r>
          </a:p>
          <a:p>
            <a:pPr lvl="1">
              <a:spcBef>
                <a:spcPts val="1152"/>
              </a:spcBef>
            </a:pPr>
            <a:r>
              <a:rPr lang="zh-TW" altLang="en-US" dirty="0"/>
              <a:t>唯有領導者表現於外的動機與行</a:t>
            </a:r>
            <a:r>
              <a:rPr lang="zh-TW" altLang="en-US" dirty="0" smtClean="0"/>
              <a:t>動能被部屬知覺為具有倫理或道德意涵，他們的角色行為或影響策略才具有合法性與有效性，也才能持續影響部屬，而這樣的領導風格才可稱之為倫理領導 </a:t>
            </a:r>
            <a:endParaRPr lang="zh-TW" altLang="en-US" dirty="0"/>
          </a:p>
        </p:txBody>
      </p:sp>
      <p:sp>
        <p:nvSpPr>
          <p:cNvPr id="5" name="頁尾版面配置區 4"/>
          <p:cNvSpPr>
            <a:spLocks noGrp="1"/>
          </p:cNvSpPr>
          <p:nvPr>
            <p:ph type="ftr" sz="quarter" idx="11"/>
          </p:nvPr>
        </p:nvSpPr>
        <p:spPr/>
        <p:txBody>
          <a:bodyPr/>
          <a:lstStyle/>
          <a:p>
            <a:fld id="{336FE5D7-1113-4B6C-A919-C35959568A84}" type="slidenum">
              <a:rPr lang="en-US" altLang="zh-TW"/>
              <a:pPr/>
              <a:t>7</a:t>
            </a:fld>
            <a:endParaRPr lang="en-US" altLang="zh-TW"/>
          </a:p>
        </p:txBody>
      </p:sp>
    </p:spTree>
    <p:extLst>
      <p:ext uri="{BB962C8B-B14F-4D97-AF65-F5344CB8AC3E}">
        <p14:creationId xmlns:p14="http://schemas.microsoft.com/office/powerpoint/2010/main" val="144114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checkerboard(across)">
                                      <p:cBhvr>
                                        <p:cTn id="7" dur="500"/>
                                        <p:tgtEl>
                                          <p:spTgt spid="11267">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11267">
                                            <p:txEl>
                                              <p:pRg st="1" end="1"/>
                                            </p:txEl>
                                          </p:spTgt>
                                        </p:tgtEl>
                                        <p:attrNameLst>
                                          <p:attrName>style.visibility</p:attrName>
                                        </p:attrNameLst>
                                      </p:cBhvr>
                                      <p:to>
                                        <p:strVal val="visible"/>
                                      </p:to>
                                    </p:set>
                                    <p:animEffect transition="in" filter="checkerboard(across)">
                                      <p:cBhvr>
                                        <p:cTn id="10" dur="500"/>
                                        <p:tgtEl>
                                          <p:spTgt spid="11267">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animEffect transition="in" filter="checkerboard(across)">
                                      <p:cBhvr>
                                        <p:cTn id="13" dur="5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a:bodyPr>
          <a:lstStyle/>
          <a:p>
            <a:pPr>
              <a:spcBef>
                <a:spcPct val="35000"/>
              </a:spcBef>
            </a:pPr>
            <a:r>
              <a:rPr lang="en-US" altLang="zh-TW" dirty="0" smtClean="0"/>
              <a:t>4.1  </a:t>
            </a:r>
            <a:r>
              <a:rPr lang="zh-TW" altLang="en-US" dirty="0" smtClean="0"/>
              <a:t>倫理</a:t>
            </a:r>
            <a:r>
              <a:rPr lang="zh-TW" altLang="en-US" dirty="0"/>
              <a:t>領導的</a:t>
            </a:r>
            <a:r>
              <a:rPr lang="zh-TW" altLang="en-US" dirty="0" smtClean="0"/>
              <a:t>內涵</a:t>
            </a:r>
            <a:r>
              <a:rPr lang="en-US" altLang="zh-TW" sz="2800" dirty="0" smtClean="0"/>
              <a:t>(3/5)</a:t>
            </a:r>
            <a:endParaRPr lang="zh-TW" altLang="en-US" sz="2800" dirty="0"/>
          </a:p>
        </p:txBody>
      </p:sp>
      <p:sp>
        <p:nvSpPr>
          <p:cNvPr id="11267" name="Rectangle 3"/>
          <p:cNvSpPr>
            <a:spLocks noGrp="1" noChangeArrowheads="1"/>
          </p:cNvSpPr>
          <p:nvPr>
            <p:ph idx="1"/>
          </p:nvPr>
        </p:nvSpPr>
        <p:spPr/>
        <p:txBody>
          <a:bodyPr>
            <a:normAutofit/>
          </a:bodyPr>
          <a:lstStyle/>
          <a:p>
            <a:pPr>
              <a:spcBef>
                <a:spcPts val="1152"/>
              </a:spcBef>
            </a:pPr>
            <a:r>
              <a:rPr lang="zh-TW" altLang="en-US" dirty="0" smtClean="0"/>
              <a:t>倫理</a:t>
            </a:r>
            <a:r>
              <a:rPr lang="zh-TW" altLang="en-US" dirty="0"/>
              <a:t>領導與不倫理領導的差異</a:t>
            </a:r>
          </a:p>
          <a:p>
            <a:pPr>
              <a:spcBef>
                <a:spcPts val="1152"/>
              </a:spcBef>
            </a:pPr>
            <a:endParaRPr lang="zh-TW" altLang="en-US" dirty="0"/>
          </a:p>
        </p:txBody>
      </p:sp>
      <p:sp>
        <p:nvSpPr>
          <p:cNvPr id="5" name="頁尾版面配置區 4"/>
          <p:cNvSpPr>
            <a:spLocks noGrp="1"/>
          </p:cNvSpPr>
          <p:nvPr>
            <p:ph type="ftr" sz="quarter" idx="11"/>
          </p:nvPr>
        </p:nvSpPr>
        <p:spPr/>
        <p:txBody>
          <a:bodyPr/>
          <a:lstStyle/>
          <a:p>
            <a:fld id="{336FE5D7-1113-4B6C-A919-C35959568A84}" type="slidenum">
              <a:rPr lang="en-US" altLang="zh-TW"/>
              <a:pPr/>
              <a:t>8</a:t>
            </a:fld>
            <a:endParaRPr lang="en-US" altLang="zh-TW"/>
          </a:p>
        </p:txBody>
      </p:sp>
      <p:pic>
        <p:nvPicPr>
          <p:cNvPr id="1026" name="Picture 2" descr="C:\Users\NO.43\Desktop\MA362企業倫理\高解析\表04-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8908" y="2492896"/>
            <a:ext cx="7077508" cy="3864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64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checkerboard(across)">
                                      <p:cBhvr>
                                        <p:cTn id="7" dur="500"/>
                                        <p:tgtEl>
                                          <p:spTgt spid="11267">
                                            <p:txEl>
                                              <p:pRg st="0" end="0"/>
                                            </p:txEl>
                                          </p:spTgt>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1000"/>
                                        <p:tgtEl>
                                          <p:spTgt spid="1026"/>
                                        </p:tgtEl>
                                      </p:cBhvr>
                                    </p:animEffect>
                                    <p:anim calcmode="lin" valueType="num">
                                      <p:cBhvr>
                                        <p:cTn id="12" dur="1000" fill="hold"/>
                                        <p:tgtEl>
                                          <p:spTgt spid="1026"/>
                                        </p:tgtEl>
                                        <p:attrNameLst>
                                          <p:attrName>ppt_x</p:attrName>
                                        </p:attrNameLst>
                                      </p:cBhvr>
                                      <p:tavLst>
                                        <p:tav tm="0">
                                          <p:val>
                                            <p:strVal val="#ppt_x"/>
                                          </p:val>
                                        </p:tav>
                                        <p:tav tm="100000">
                                          <p:val>
                                            <p:strVal val="#ppt_x"/>
                                          </p:val>
                                        </p:tav>
                                      </p:tavLst>
                                    </p:anim>
                                    <p:anim calcmode="lin" valueType="num">
                                      <p:cBhvr>
                                        <p:cTn id="13"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a:bodyPr>
          <a:lstStyle/>
          <a:p>
            <a:pPr>
              <a:spcBef>
                <a:spcPct val="35000"/>
              </a:spcBef>
            </a:pPr>
            <a:r>
              <a:rPr lang="en-US" altLang="zh-TW" dirty="0" smtClean="0"/>
              <a:t>4.1  </a:t>
            </a:r>
            <a:r>
              <a:rPr lang="zh-TW" altLang="en-US" dirty="0" smtClean="0"/>
              <a:t>倫理</a:t>
            </a:r>
            <a:r>
              <a:rPr lang="zh-TW" altLang="en-US" dirty="0"/>
              <a:t>領導的</a:t>
            </a:r>
            <a:r>
              <a:rPr lang="zh-TW" altLang="en-US" dirty="0" smtClean="0"/>
              <a:t>內涵</a:t>
            </a:r>
            <a:r>
              <a:rPr lang="en-US" altLang="zh-TW" sz="2800" dirty="0" smtClean="0"/>
              <a:t>(4/5)</a:t>
            </a:r>
            <a:endParaRPr lang="zh-TW" altLang="en-US" sz="2800" dirty="0"/>
          </a:p>
        </p:txBody>
      </p:sp>
      <p:sp>
        <p:nvSpPr>
          <p:cNvPr id="11267" name="Rectangle 3"/>
          <p:cNvSpPr>
            <a:spLocks noGrp="1" noChangeArrowheads="1"/>
          </p:cNvSpPr>
          <p:nvPr>
            <p:ph idx="1"/>
          </p:nvPr>
        </p:nvSpPr>
        <p:spPr/>
        <p:txBody>
          <a:bodyPr>
            <a:noAutofit/>
          </a:bodyPr>
          <a:lstStyle/>
          <a:p>
            <a:pPr>
              <a:spcBef>
                <a:spcPts val="900"/>
              </a:spcBef>
            </a:pPr>
            <a:r>
              <a:rPr lang="zh-TW" altLang="en-US" dirty="0" smtClean="0"/>
              <a:t>不同</a:t>
            </a:r>
            <a:r>
              <a:rPr lang="zh-TW" altLang="en-US" dirty="0"/>
              <a:t>的倫理領導觀點</a:t>
            </a:r>
          </a:p>
          <a:p>
            <a:pPr lvl="1">
              <a:spcBef>
                <a:spcPts val="900"/>
              </a:spcBef>
            </a:pPr>
            <a:r>
              <a:rPr lang="en-US" altLang="zh-TW" dirty="0"/>
              <a:t>Burns</a:t>
            </a:r>
            <a:r>
              <a:rPr lang="zh-TW" altLang="en-US" dirty="0"/>
              <a:t>的觀點：領導的主要角色或機能即在於增加對倫理議題的知覺與協助人們解決價值觀的衝突  </a:t>
            </a:r>
          </a:p>
          <a:p>
            <a:pPr lvl="1">
              <a:spcBef>
                <a:spcPts val="900"/>
              </a:spcBef>
            </a:pPr>
            <a:r>
              <a:rPr lang="en-US" altLang="zh-TW" dirty="0"/>
              <a:t>Heifetz</a:t>
            </a:r>
            <a:r>
              <a:rPr lang="zh-TW" altLang="en-US" dirty="0"/>
              <a:t>的觀點：領導者的基本角色是協助跟隨者面對衝突並以有效的方法來處理它，領導者必須促使人們面對挑戰、改變現有的觀點、以及學習有效能的團隊工作模式 </a:t>
            </a:r>
          </a:p>
          <a:p>
            <a:pPr lvl="1">
              <a:spcBef>
                <a:spcPts val="900"/>
              </a:spcBef>
            </a:pPr>
            <a:r>
              <a:rPr lang="en-US" altLang="zh-TW" dirty="0"/>
              <a:t>Greenleaf</a:t>
            </a:r>
            <a:r>
              <a:rPr lang="zh-TW" altLang="en-US" dirty="0"/>
              <a:t>的觀點：服務跟隨者是領導者的基本責任，同時也是倫理領導的本質，服務包括培育、保護、以及賦權跟隨者  </a:t>
            </a:r>
          </a:p>
        </p:txBody>
      </p:sp>
      <p:sp>
        <p:nvSpPr>
          <p:cNvPr id="5" name="頁尾版面配置區 4"/>
          <p:cNvSpPr>
            <a:spLocks noGrp="1"/>
          </p:cNvSpPr>
          <p:nvPr>
            <p:ph type="ftr" sz="quarter" idx="11"/>
          </p:nvPr>
        </p:nvSpPr>
        <p:spPr/>
        <p:txBody>
          <a:bodyPr/>
          <a:lstStyle/>
          <a:p>
            <a:fld id="{336FE5D7-1113-4B6C-A919-C35959568A84}" type="slidenum">
              <a:rPr lang="en-US" altLang="zh-TW"/>
              <a:pPr/>
              <a:t>9</a:t>
            </a:fld>
            <a:endParaRPr lang="en-US" altLang="zh-TW" dirty="0"/>
          </a:p>
        </p:txBody>
      </p:sp>
    </p:spTree>
    <p:extLst>
      <p:ext uri="{BB962C8B-B14F-4D97-AF65-F5344CB8AC3E}">
        <p14:creationId xmlns:p14="http://schemas.microsoft.com/office/powerpoint/2010/main" val="300608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checkerboard(across)">
                                      <p:cBhvr>
                                        <p:cTn id="7" dur="500"/>
                                        <p:tgtEl>
                                          <p:spTgt spid="11267">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1267">
                                            <p:txEl>
                                              <p:pRg st="1" end="1"/>
                                            </p:txEl>
                                          </p:spTgt>
                                        </p:tgtEl>
                                        <p:attrNameLst>
                                          <p:attrName>style.visibility</p:attrName>
                                        </p:attrNameLst>
                                      </p:cBhvr>
                                      <p:to>
                                        <p:strVal val="visible"/>
                                      </p:to>
                                    </p:set>
                                    <p:animEffect transition="in" filter="checkerboard(across)">
                                      <p:cBhvr>
                                        <p:cTn id="10" dur="500"/>
                                        <p:tgtEl>
                                          <p:spTgt spid="11267">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animEffect transition="in" filter="checkerboard(across)">
                                      <p:cBhvr>
                                        <p:cTn id="13" dur="500"/>
                                        <p:tgtEl>
                                          <p:spTgt spid="11267">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1267">
                                            <p:txEl>
                                              <p:pRg st="3" end="3"/>
                                            </p:txEl>
                                          </p:spTgt>
                                        </p:tgtEl>
                                        <p:attrNameLst>
                                          <p:attrName>style.visibility</p:attrName>
                                        </p:attrNameLst>
                                      </p:cBhvr>
                                      <p:to>
                                        <p:strVal val="visible"/>
                                      </p:to>
                                    </p:set>
                                    <p:animEffect transition="in" filter="checkerboard(across)">
                                      <p:cBhvr>
                                        <p:cTn id="16" dur="500"/>
                                        <p:tgtEl>
                                          <p:spTgt spid="1126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a:bodyPr>
          <a:lstStyle/>
          <a:p>
            <a:pPr>
              <a:spcBef>
                <a:spcPct val="35000"/>
              </a:spcBef>
            </a:pPr>
            <a:r>
              <a:rPr lang="en-US" altLang="zh-TW" dirty="0" smtClean="0"/>
              <a:t>4.1  </a:t>
            </a:r>
            <a:r>
              <a:rPr lang="zh-TW" altLang="en-US" dirty="0" smtClean="0"/>
              <a:t>倫理</a:t>
            </a:r>
            <a:r>
              <a:rPr lang="zh-TW" altLang="en-US" dirty="0"/>
              <a:t>領導的</a:t>
            </a:r>
            <a:r>
              <a:rPr lang="zh-TW" altLang="en-US" dirty="0" smtClean="0"/>
              <a:t>內涵</a:t>
            </a:r>
            <a:r>
              <a:rPr lang="en-US" altLang="zh-TW" sz="2800" dirty="0" smtClean="0"/>
              <a:t>(5/5)</a:t>
            </a:r>
            <a:endParaRPr lang="zh-TW" altLang="en-US" sz="2800" dirty="0"/>
          </a:p>
        </p:txBody>
      </p:sp>
      <p:sp>
        <p:nvSpPr>
          <p:cNvPr id="11267" name="Rectangle 3"/>
          <p:cNvSpPr>
            <a:spLocks noGrp="1" noChangeArrowheads="1"/>
          </p:cNvSpPr>
          <p:nvPr>
            <p:ph idx="1"/>
          </p:nvPr>
        </p:nvSpPr>
        <p:spPr/>
        <p:txBody>
          <a:bodyPr>
            <a:noAutofit/>
          </a:bodyPr>
          <a:lstStyle/>
          <a:p>
            <a:pPr marL="342900" lvl="1" indent="-342900">
              <a:spcBef>
                <a:spcPts val="900"/>
              </a:spcBef>
              <a:buFont typeface="Arial" panose="020B0604020202020204" pitchFamily="34" charset="0"/>
              <a:buChar char="•"/>
            </a:pPr>
            <a:r>
              <a:rPr lang="zh-TW" altLang="en-US" sz="3200" dirty="0" smtClean="0"/>
              <a:t>誠正</a:t>
            </a:r>
            <a:r>
              <a:rPr lang="en-US" altLang="zh-TW" sz="3200" dirty="0" smtClean="0"/>
              <a:t>(integrity)</a:t>
            </a:r>
            <a:r>
              <a:rPr lang="zh-TW" altLang="en-US" sz="3200" dirty="0" smtClean="0"/>
              <a:t>是</a:t>
            </a:r>
            <a:r>
              <a:rPr lang="zh-TW" altLang="en-US" sz="3200" dirty="0"/>
              <a:t>偉大領導者的最重要道德風格之</a:t>
            </a:r>
            <a:r>
              <a:rPr lang="zh-TW" altLang="en-US" sz="3200" dirty="0" smtClean="0"/>
              <a:t>一</a:t>
            </a:r>
            <a:endParaRPr lang="en-US" altLang="zh-TW" sz="3200" dirty="0" smtClean="0"/>
          </a:p>
          <a:p>
            <a:r>
              <a:rPr lang="zh-TW" altLang="en-US" dirty="0" smtClean="0"/>
              <a:t>誠</a:t>
            </a:r>
            <a:r>
              <a:rPr lang="zh-TW" altLang="en-US" dirty="0"/>
              <a:t>正風格在領導者的</a:t>
            </a:r>
            <a:r>
              <a:rPr lang="zh-TW" altLang="en-US" dirty="0" smtClean="0"/>
              <a:t>呈現</a:t>
            </a:r>
            <a:r>
              <a:rPr lang="zh-TW" altLang="en-US" dirty="0"/>
              <a:t>就是一個人的言語、行為、價值觀、信念的一致</a:t>
            </a:r>
            <a:r>
              <a:rPr lang="zh-TW" altLang="en-US" dirty="0" smtClean="0"/>
              <a:t>完整性</a:t>
            </a:r>
            <a:endParaRPr lang="en-US" altLang="zh-TW" dirty="0" smtClean="0"/>
          </a:p>
          <a:p>
            <a:r>
              <a:rPr lang="zh-TW" altLang="en-US" dirty="0"/>
              <a:t>縱使有時因環境條件變化而無法完成承諾，誠正的領導者也</a:t>
            </a:r>
            <a:r>
              <a:rPr lang="zh-TW" altLang="en-US" dirty="0" smtClean="0"/>
              <a:t>會告知</a:t>
            </a:r>
            <a:r>
              <a:rPr lang="zh-TW" altLang="en-US" dirty="0"/>
              <a:t>所有相關利害關係人並盡力處理善後。誠正風格更是領導者有效</a:t>
            </a:r>
            <a:r>
              <a:rPr lang="zh-TW" altLang="en-US" dirty="0" smtClean="0"/>
              <a:t>領導</a:t>
            </a:r>
            <a:r>
              <a:rPr lang="zh-TW" altLang="en-US" dirty="0"/>
              <a:t>的根基</a:t>
            </a:r>
          </a:p>
        </p:txBody>
      </p:sp>
      <p:sp>
        <p:nvSpPr>
          <p:cNvPr id="5" name="頁尾版面配置區 4"/>
          <p:cNvSpPr>
            <a:spLocks noGrp="1"/>
          </p:cNvSpPr>
          <p:nvPr>
            <p:ph type="ftr" sz="quarter" idx="11"/>
          </p:nvPr>
        </p:nvSpPr>
        <p:spPr/>
        <p:txBody>
          <a:bodyPr/>
          <a:lstStyle/>
          <a:p>
            <a:fld id="{336FE5D7-1113-4B6C-A919-C35959568A84}" type="slidenum">
              <a:rPr lang="en-US" altLang="zh-TW"/>
              <a:pPr/>
              <a:t>10</a:t>
            </a:fld>
            <a:endParaRPr lang="en-US" altLang="zh-TW" dirty="0"/>
          </a:p>
        </p:txBody>
      </p:sp>
    </p:spTree>
    <p:extLst>
      <p:ext uri="{BB962C8B-B14F-4D97-AF65-F5344CB8AC3E}">
        <p14:creationId xmlns:p14="http://schemas.microsoft.com/office/powerpoint/2010/main" val="2776664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checkerboard(across)">
                                      <p:cBhvr>
                                        <p:cTn id="7" dur="500"/>
                                        <p:tgtEl>
                                          <p:spTgt spid="11267">
                                            <p:txEl>
                                              <p:pRg st="0" end="0"/>
                                            </p:txEl>
                                          </p:spTgt>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animEffect transition="in" filter="checkerboard(across)">
                                      <p:cBhvr>
                                        <p:cTn id="11" dur="500"/>
                                        <p:tgtEl>
                                          <p:spTgt spid="11267">
                                            <p:txEl>
                                              <p:pRg st="1" end="1"/>
                                            </p:txEl>
                                          </p:spTgt>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animEffect transition="in" filter="checkerboard(across)">
                                      <p:cBhvr>
                                        <p:cTn id="15" dur="5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sz="half" idx="1"/>
          </p:nvPr>
        </p:nvSpPr>
        <p:spPr>
          <a:xfrm>
            <a:off x="483704" y="1628800"/>
            <a:ext cx="8566044" cy="3600400"/>
          </a:xfrm>
        </p:spPr>
        <p:txBody>
          <a:bodyPr>
            <a:noAutofit/>
          </a:bodyPr>
          <a:lstStyle/>
          <a:p>
            <a:pPr>
              <a:spcBef>
                <a:spcPct val="35000"/>
              </a:spcBef>
            </a:pPr>
            <a:r>
              <a:rPr lang="zh-TW" altLang="en-US" dirty="0" smtClean="0"/>
              <a:t>倫理</a:t>
            </a:r>
            <a:r>
              <a:rPr lang="zh-TW" altLang="en-US" dirty="0"/>
              <a:t>領導的行為動機 </a:t>
            </a:r>
          </a:p>
          <a:p>
            <a:pPr>
              <a:spcBef>
                <a:spcPct val="35000"/>
              </a:spcBef>
            </a:pPr>
            <a:r>
              <a:rPr lang="zh-TW" altLang="en-US" dirty="0"/>
              <a:t>倫理領導的影響策略</a:t>
            </a:r>
          </a:p>
          <a:p>
            <a:pPr>
              <a:spcBef>
                <a:spcPct val="35000"/>
              </a:spcBef>
            </a:pPr>
            <a:r>
              <a:rPr lang="zh-TW" altLang="en-US" dirty="0"/>
              <a:t>倫理領導的基本假設</a:t>
            </a:r>
          </a:p>
          <a:p>
            <a:pPr>
              <a:spcBef>
                <a:spcPct val="35000"/>
              </a:spcBef>
            </a:pPr>
            <a:endParaRPr lang="en-US" altLang="zh-TW" dirty="0"/>
          </a:p>
          <a:p>
            <a:pPr>
              <a:spcBef>
                <a:spcPct val="35000"/>
              </a:spcBef>
            </a:pPr>
            <a:endParaRPr lang="zh-TW" altLang="en-US" b="1" dirty="0"/>
          </a:p>
        </p:txBody>
      </p:sp>
      <p:sp>
        <p:nvSpPr>
          <p:cNvPr id="6" name="頁尾版面配置區 5"/>
          <p:cNvSpPr>
            <a:spLocks noGrp="1"/>
          </p:cNvSpPr>
          <p:nvPr>
            <p:ph type="ftr" sz="quarter" idx="11"/>
          </p:nvPr>
        </p:nvSpPr>
        <p:spPr/>
        <p:txBody>
          <a:bodyPr/>
          <a:lstStyle/>
          <a:p>
            <a:fld id="{354B68E6-9AC0-457A-88D9-C873544338EE}" type="slidenum">
              <a:rPr lang="en-US" altLang="zh-TW"/>
              <a:pPr/>
              <a:t>11</a:t>
            </a:fld>
            <a:endParaRPr lang="en-US" altLang="zh-TW"/>
          </a:p>
        </p:txBody>
      </p:sp>
      <p:sp>
        <p:nvSpPr>
          <p:cNvPr id="9" name="Rectangle 2"/>
          <p:cNvSpPr>
            <a:spLocks noGrp="1" noChangeArrowheads="1"/>
          </p:cNvSpPr>
          <p:nvPr>
            <p:ph type="title"/>
          </p:nvPr>
        </p:nvSpPr>
        <p:spPr>
          <a:xfrm>
            <a:off x="492738" y="274638"/>
            <a:ext cx="8229600" cy="1143000"/>
          </a:xfrm>
        </p:spPr>
        <p:txBody>
          <a:bodyPr/>
          <a:lstStyle/>
          <a:p>
            <a:pPr>
              <a:spcBef>
                <a:spcPct val="35000"/>
              </a:spcBef>
            </a:pPr>
            <a:r>
              <a:rPr lang="en-US" altLang="zh-TW" dirty="0" smtClean="0"/>
              <a:t>4.2  </a:t>
            </a:r>
            <a:r>
              <a:rPr lang="zh-TW" altLang="en-US" dirty="0" smtClean="0"/>
              <a:t>倫理領導的判斷準則</a:t>
            </a:r>
            <a:r>
              <a:rPr lang="en-US" altLang="zh-TW" sz="2800" dirty="0" smtClean="0"/>
              <a:t>(1/4) </a:t>
            </a:r>
            <a:endParaRPr lang="en-US" altLang="zh-TW"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checkerboard(across)">
                                      <p:cBhvr>
                                        <p:cTn id="7" dur="500"/>
                                        <p:tgtEl>
                                          <p:spTgt spid="12291">
                                            <p:txEl>
                                              <p:pRg st="0" end="0"/>
                                            </p:txEl>
                                          </p:spTgt>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animEffect transition="in" filter="checkerboard(across)">
                                      <p:cBhvr>
                                        <p:cTn id="11" dur="500"/>
                                        <p:tgtEl>
                                          <p:spTgt spid="12291">
                                            <p:txEl>
                                              <p:pRg st="1" end="1"/>
                                            </p:txEl>
                                          </p:spTgt>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animEffect transition="in" filter="checkerboard(across)">
                                      <p:cBhvr>
                                        <p:cTn id="15" dur="500"/>
                                        <p:tgtEl>
                                          <p:spTgt spid="122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a:spcBef>
                <a:spcPct val="35000"/>
              </a:spcBef>
            </a:pPr>
            <a:r>
              <a:rPr lang="en-US" altLang="zh-TW" dirty="0" smtClean="0"/>
              <a:t>4.2  </a:t>
            </a:r>
            <a:r>
              <a:rPr lang="zh-TW" altLang="en-US" dirty="0" smtClean="0"/>
              <a:t>倫理</a:t>
            </a:r>
            <a:r>
              <a:rPr lang="zh-TW" altLang="en-US" dirty="0"/>
              <a:t>領導的判斷準則</a:t>
            </a:r>
            <a:r>
              <a:rPr lang="en-US" altLang="zh-TW" sz="2800" dirty="0" smtClean="0"/>
              <a:t>(2/4</a:t>
            </a:r>
            <a:r>
              <a:rPr lang="en-US" altLang="zh-TW" sz="2800" dirty="0"/>
              <a:t>) </a:t>
            </a:r>
            <a:endParaRPr lang="en-US" altLang="zh-TW" sz="3600" dirty="0"/>
          </a:p>
        </p:txBody>
      </p:sp>
      <p:sp>
        <p:nvSpPr>
          <p:cNvPr id="40963" name="Rectangle 3"/>
          <p:cNvSpPr>
            <a:spLocks noGrp="1" noChangeArrowheads="1"/>
          </p:cNvSpPr>
          <p:nvPr>
            <p:ph idx="1"/>
          </p:nvPr>
        </p:nvSpPr>
        <p:spPr>
          <a:xfrm>
            <a:off x="492738" y="1600200"/>
            <a:ext cx="8399742" cy="4781128"/>
          </a:xfrm>
        </p:spPr>
        <p:txBody>
          <a:bodyPr>
            <a:normAutofit/>
          </a:bodyPr>
          <a:lstStyle/>
          <a:p>
            <a:pPr>
              <a:spcBef>
                <a:spcPts val="1152"/>
              </a:spcBef>
            </a:pPr>
            <a:r>
              <a:rPr lang="zh-TW" altLang="en-US" dirty="0" smtClean="0"/>
              <a:t>倫理</a:t>
            </a:r>
            <a:r>
              <a:rPr lang="zh-TW" altLang="en-US" dirty="0"/>
              <a:t>領導的行為動機</a:t>
            </a:r>
          </a:p>
          <a:p>
            <a:pPr lvl="1">
              <a:spcBef>
                <a:spcPts val="1152"/>
              </a:spcBef>
            </a:pPr>
            <a:r>
              <a:rPr lang="zh-TW" altLang="en-US" dirty="0"/>
              <a:t>決定領導行為倫理與否的關鍵因素，是取決於領導者的道德成熟度或利他主義，個體傾向依不同的道德成熟度而展現出不同程度的利他主義 </a:t>
            </a:r>
          </a:p>
          <a:p>
            <a:pPr lvl="1">
              <a:spcBef>
                <a:spcPts val="1152"/>
              </a:spcBef>
            </a:pPr>
            <a:r>
              <a:rPr lang="zh-TW" altLang="en-US" dirty="0"/>
              <a:t>領導者的利他主義常常是透過以下兩種主要的方法來展現，首先，領導者可以同時整合他們所關切的利他主義與利己主義。另一方式為領導者對他人的協助關懷之心，完全是出於對他人的一種責任感，這種基於責任的協助關懷之心，常使這類的領導者對自己的利益作出重大的讓步與犧牲  </a:t>
            </a:r>
          </a:p>
        </p:txBody>
      </p:sp>
      <p:sp>
        <p:nvSpPr>
          <p:cNvPr id="5" name="頁尾版面配置區 4"/>
          <p:cNvSpPr>
            <a:spLocks noGrp="1"/>
          </p:cNvSpPr>
          <p:nvPr>
            <p:ph type="ftr" sz="quarter" idx="11"/>
          </p:nvPr>
        </p:nvSpPr>
        <p:spPr/>
        <p:txBody>
          <a:bodyPr/>
          <a:lstStyle/>
          <a:p>
            <a:fld id="{3D98CB9F-7EE5-4CAC-814C-FE8A52326777}" type="slidenum">
              <a:rPr lang="en-US" altLang="zh-TW"/>
              <a:pPr/>
              <a:t>12</a:t>
            </a:fld>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checkerboard(across)">
                                      <p:cBhvr>
                                        <p:cTn id="7" dur="500"/>
                                        <p:tgtEl>
                                          <p:spTgt spid="40963">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0963">
                                            <p:txEl>
                                              <p:pRg st="1" end="1"/>
                                            </p:txEl>
                                          </p:spTgt>
                                        </p:tgtEl>
                                        <p:attrNameLst>
                                          <p:attrName>style.visibility</p:attrName>
                                        </p:attrNameLst>
                                      </p:cBhvr>
                                      <p:to>
                                        <p:strVal val="visible"/>
                                      </p:to>
                                    </p:set>
                                    <p:animEffect transition="in" filter="checkerboard(across)">
                                      <p:cBhvr>
                                        <p:cTn id="10" dur="500"/>
                                        <p:tgtEl>
                                          <p:spTgt spid="40963">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0963">
                                            <p:txEl>
                                              <p:pRg st="2" end="2"/>
                                            </p:txEl>
                                          </p:spTgt>
                                        </p:tgtEl>
                                        <p:attrNameLst>
                                          <p:attrName>style.visibility</p:attrName>
                                        </p:attrNameLst>
                                      </p:cBhvr>
                                      <p:to>
                                        <p:strVal val="visible"/>
                                      </p:to>
                                    </p:set>
                                    <p:animEffect transition="in" filter="checkerboard(across)">
                                      <p:cBhvr>
                                        <p:cTn id="13" dur="500"/>
                                        <p:tgtEl>
                                          <p:spTgt spid="409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a:spcBef>
                <a:spcPct val="35000"/>
              </a:spcBef>
            </a:pPr>
            <a:r>
              <a:rPr lang="en-US" altLang="zh-TW" dirty="0" smtClean="0"/>
              <a:t>4.2  </a:t>
            </a:r>
            <a:r>
              <a:rPr lang="zh-TW" altLang="en-US" dirty="0" smtClean="0"/>
              <a:t>倫理</a:t>
            </a:r>
            <a:r>
              <a:rPr lang="zh-TW" altLang="en-US" dirty="0"/>
              <a:t>領導的判斷準則</a:t>
            </a:r>
            <a:r>
              <a:rPr lang="en-US" altLang="zh-TW" sz="2800" dirty="0" smtClean="0"/>
              <a:t>(3/4</a:t>
            </a:r>
            <a:r>
              <a:rPr lang="en-US" altLang="zh-TW" sz="2800" dirty="0"/>
              <a:t>) </a:t>
            </a:r>
            <a:endParaRPr lang="en-US" altLang="zh-TW" sz="3600" dirty="0"/>
          </a:p>
        </p:txBody>
      </p:sp>
      <p:sp>
        <p:nvSpPr>
          <p:cNvPr id="43011" name="Rectangle 3"/>
          <p:cNvSpPr>
            <a:spLocks noGrp="1" noChangeArrowheads="1"/>
          </p:cNvSpPr>
          <p:nvPr>
            <p:ph idx="1"/>
          </p:nvPr>
        </p:nvSpPr>
        <p:spPr>
          <a:xfrm>
            <a:off x="492738" y="1600200"/>
            <a:ext cx="8471750" cy="5069160"/>
          </a:xfrm>
        </p:spPr>
        <p:txBody>
          <a:bodyPr>
            <a:normAutofit/>
          </a:bodyPr>
          <a:lstStyle/>
          <a:p>
            <a:pPr>
              <a:spcBef>
                <a:spcPts val="1152"/>
              </a:spcBef>
            </a:pPr>
            <a:r>
              <a:rPr lang="zh-TW" altLang="en-US" dirty="0" smtClean="0"/>
              <a:t>倫理</a:t>
            </a:r>
            <a:r>
              <a:rPr lang="zh-TW" altLang="en-US" dirty="0"/>
              <a:t>領導的影響策略</a:t>
            </a:r>
          </a:p>
          <a:p>
            <a:pPr lvl="1">
              <a:spcBef>
                <a:spcPts val="1152"/>
              </a:spcBef>
            </a:pPr>
            <a:r>
              <a:rPr lang="zh-TW" altLang="en-US" dirty="0"/>
              <a:t>交易型</a:t>
            </a:r>
            <a:r>
              <a:rPr lang="zh-TW" altLang="en-US" dirty="0" smtClean="0"/>
              <a:t>領導</a:t>
            </a:r>
            <a:r>
              <a:rPr lang="en-US" altLang="zh-TW" dirty="0" smtClean="0"/>
              <a:t>(transactional leadership)</a:t>
            </a:r>
            <a:r>
              <a:rPr lang="zh-TW" altLang="en-US" dirty="0" smtClean="0"/>
              <a:t>之</a:t>
            </a:r>
            <a:r>
              <a:rPr lang="zh-TW" altLang="en-US" dirty="0"/>
              <a:t>影響策略的道德正當性主要是來自於相互利他主義的動機 </a:t>
            </a:r>
          </a:p>
          <a:p>
            <a:pPr lvl="1">
              <a:spcBef>
                <a:spcPts val="1152"/>
              </a:spcBef>
            </a:pPr>
            <a:r>
              <a:rPr lang="zh-TW" altLang="en-US" dirty="0"/>
              <a:t>而一個領導者的轉換型影響策略的道德正當性，則是源自於道德利他主義的</a:t>
            </a:r>
            <a:r>
              <a:rPr lang="zh-TW" altLang="en-US" dirty="0" smtClean="0"/>
              <a:t>動機</a:t>
            </a:r>
            <a:r>
              <a:rPr lang="en-US" altLang="zh-TW" dirty="0" smtClean="0"/>
              <a:t>(moral </a:t>
            </a:r>
            <a:r>
              <a:rPr lang="en-US" altLang="zh-TW" dirty="0"/>
              <a:t>altruistic </a:t>
            </a:r>
            <a:r>
              <a:rPr lang="en-US" altLang="zh-TW" dirty="0" smtClean="0"/>
              <a:t>motive)</a:t>
            </a:r>
            <a:r>
              <a:rPr lang="zh-TW" altLang="en-US" dirty="0" smtClean="0"/>
              <a:t> </a:t>
            </a:r>
            <a:endParaRPr lang="zh-TW" altLang="en-US" dirty="0"/>
          </a:p>
          <a:p>
            <a:pPr>
              <a:spcBef>
                <a:spcPct val="35000"/>
              </a:spcBef>
            </a:pPr>
            <a:endParaRPr lang="en-US" altLang="zh-TW" dirty="0"/>
          </a:p>
        </p:txBody>
      </p:sp>
      <p:sp>
        <p:nvSpPr>
          <p:cNvPr id="5" name="頁尾版面配置區 4"/>
          <p:cNvSpPr>
            <a:spLocks noGrp="1"/>
          </p:cNvSpPr>
          <p:nvPr>
            <p:ph type="ftr" sz="quarter" idx="11"/>
          </p:nvPr>
        </p:nvSpPr>
        <p:spPr/>
        <p:txBody>
          <a:bodyPr/>
          <a:lstStyle/>
          <a:p>
            <a:fld id="{8DAB0B4F-8AE3-4350-BA69-7831A6D9442A}" type="slidenum">
              <a:rPr lang="en-US" altLang="zh-TW"/>
              <a:pPr/>
              <a:t>13</a:t>
            </a:fld>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checkerboard(across)">
                                      <p:cBhvr>
                                        <p:cTn id="7" dur="500"/>
                                        <p:tgtEl>
                                          <p:spTgt spid="43011">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43011">
                                            <p:txEl>
                                              <p:pRg st="1" end="1"/>
                                            </p:txEl>
                                          </p:spTgt>
                                        </p:tgtEl>
                                        <p:attrNameLst>
                                          <p:attrName>style.visibility</p:attrName>
                                        </p:attrNameLst>
                                      </p:cBhvr>
                                      <p:to>
                                        <p:strVal val="visible"/>
                                      </p:to>
                                    </p:set>
                                    <p:animEffect transition="in" filter="checkerboard(across)">
                                      <p:cBhvr>
                                        <p:cTn id="10" dur="500"/>
                                        <p:tgtEl>
                                          <p:spTgt spid="43011">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43011">
                                            <p:txEl>
                                              <p:pRg st="2" end="2"/>
                                            </p:txEl>
                                          </p:spTgt>
                                        </p:tgtEl>
                                        <p:attrNameLst>
                                          <p:attrName>style.visibility</p:attrName>
                                        </p:attrNameLst>
                                      </p:cBhvr>
                                      <p:to>
                                        <p:strVal val="visible"/>
                                      </p:to>
                                    </p:set>
                                    <p:animEffect transition="in" filter="checkerboard(across)">
                                      <p:cBhvr>
                                        <p:cTn id="13" dur="500"/>
                                        <p:tgtEl>
                                          <p:spTgt spid="430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a:spcBef>
                <a:spcPct val="35000"/>
              </a:spcBef>
            </a:pPr>
            <a:r>
              <a:rPr lang="en-US" altLang="zh-TW" dirty="0" smtClean="0"/>
              <a:t>4.2  </a:t>
            </a:r>
            <a:r>
              <a:rPr lang="zh-TW" altLang="en-US" dirty="0" smtClean="0"/>
              <a:t>倫理</a:t>
            </a:r>
            <a:r>
              <a:rPr lang="zh-TW" altLang="en-US" dirty="0"/>
              <a:t>領導的判斷準則</a:t>
            </a:r>
            <a:r>
              <a:rPr lang="en-US" altLang="zh-TW" sz="2800" dirty="0" smtClean="0"/>
              <a:t>(4/4</a:t>
            </a:r>
            <a:r>
              <a:rPr lang="en-US" altLang="zh-TW" sz="2800" dirty="0"/>
              <a:t>) </a:t>
            </a:r>
            <a:endParaRPr lang="en-US" altLang="zh-TW" sz="3600" dirty="0"/>
          </a:p>
        </p:txBody>
      </p:sp>
      <p:sp>
        <p:nvSpPr>
          <p:cNvPr id="44035" name="Rectangle 3"/>
          <p:cNvSpPr>
            <a:spLocks noGrp="1" noChangeArrowheads="1"/>
          </p:cNvSpPr>
          <p:nvPr>
            <p:ph idx="1"/>
          </p:nvPr>
        </p:nvSpPr>
        <p:spPr>
          <a:xfrm>
            <a:off x="492738" y="1600200"/>
            <a:ext cx="8543758" cy="4721087"/>
          </a:xfrm>
        </p:spPr>
        <p:txBody>
          <a:bodyPr>
            <a:normAutofit/>
          </a:bodyPr>
          <a:lstStyle/>
          <a:p>
            <a:pPr>
              <a:spcBef>
                <a:spcPts val="1152"/>
              </a:spcBef>
            </a:pPr>
            <a:r>
              <a:rPr lang="zh-TW" altLang="en-US" dirty="0" smtClean="0"/>
              <a:t>倫理</a:t>
            </a:r>
            <a:r>
              <a:rPr lang="zh-TW" altLang="en-US" dirty="0"/>
              <a:t>領導的基本假設</a:t>
            </a:r>
          </a:p>
          <a:p>
            <a:pPr lvl="1">
              <a:spcBef>
                <a:spcPts val="1152"/>
              </a:spcBef>
            </a:pPr>
            <a:r>
              <a:rPr lang="zh-TW" altLang="en-US" dirty="0"/>
              <a:t>功利利他</a:t>
            </a:r>
            <a:r>
              <a:rPr lang="zh-TW" altLang="en-US" dirty="0" smtClean="0"/>
              <a:t>主義</a:t>
            </a:r>
            <a:r>
              <a:rPr lang="en-US" altLang="zh-TW" dirty="0" smtClean="0"/>
              <a:t>(</a:t>
            </a:r>
            <a:r>
              <a:rPr lang="zh-TW" altLang="en-US" dirty="0" smtClean="0"/>
              <a:t>互利</a:t>
            </a:r>
            <a:r>
              <a:rPr lang="zh-TW" altLang="en-US" dirty="0"/>
              <a:t>交易</a:t>
            </a:r>
            <a:r>
              <a:rPr lang="zh-TW" altLang="en-US" dirty="0" smtClean="0"/>
              <a:t>型</a:t>
            </a:r>
            <a:r>
              <a:rPr lang="en-US" altLang="zh-TW" dirty="0" smtClean="0"/>
              <a:t>)</a:t>
            </a:r>
            <a:r>
              <a:rPr lang="zh-TW" altLang="en-US" dirty="0" smtClean="0"/>
              <a:t>與</a:t>
            </a:r>
            <a:r>
              <a:rPr lang="zh-TW" altLang="en-US" dirty="0"/>
              <a:t>道德利他</a:t>
            </a:r>
            <a:r>
              <a:rPr lang="zh-TW" altLang="en-US" dirty="0" smtClean="0"/>
              <a:t>主義</a:t>
            </a:r>
            <a:r>
              <a:rPr lang="en-US" altLang="zh-TW" dirty="0" smtClean="0"/>
              <a:t>(</a:t>
            </a:r>
            <a:r>
              <a:rPr lang="zh-TW" altLang="en-US" dirty="0" smtClean="0"/>
              <a:t>道德</a:t>
            </a:r>
            <a:r>
              <a:rPr lang="zh-TW" altLang="en-US" dirty="0"/>
              <a:t>轉換</a:t>
            </a:r>
            <a:r>
              <a:rPr lang="zh-TW" altLang="en-US" dirty="0" smtClean="0"/>
              <a:t>型</a:t>
            </a:r>
            <a:r>
              <a:rPr lang="en-US" altLang="zh-TW" dirty="0" smtClean="0"/>
              <a:t>)</a:t>
            </a:r>
            <a:r>
              <a:rPr lang="zh-TW" altLang="en-US" dirty="0" smtClean="0"/>
              <a:t>之間</a:t>
            </a:r>
            <a:r>
              <a:rPr lang="zh-TW" altLang="en-US" dirty="0"/>
              <a:t>的區別，他們是基於兩套不同的基本假設；轉換型領導者較傾向他人軸心</a:t>
            </a:r>
            <a:r>
              <a:rPr lang="en-US" altLang="zh-TW" dirty="0"/>
              <a:t>(</a:t>
            </a:r>
            <a:r>
              <a:rPr lang="en-US" altLang="zh-TW" dirty="0" err="1"/>
              <a:t>allocentric</a:t>
            </a:r>
            <a:r>
              <a:rPr lang="en-US" altLang="zh-TW" dirty="0"/>
              <a:t>)</a:t>
            </a:r>
            <a:r>
              <a:rPr lang="zh-TW" altLang="en-US" dirty="0"/>
              <a:t>，而交易型領導則較傾向自我軸心</a:t>
            </a:r>
            <a:r>
              <a:rPr lang="en-US" altLang="zh-TW" dirty="0"/>
              <a:t>(</a:t>
            </a:r>
            <a:r>
              <a:rPr lang="en-US" altLang="zh-TW" dirty="0" err="1"/>
              <a:t>idiocentric</a:t>
            </a:r>
            <a:r>
              <a:rPr lang="en-US" altLang="zh-TW" dirty="0" smtClean="0"/>
              <a:t>)</a:t>
            </a:r>
            <a:endParaRPr lang="zh-TW" altLang="en-US" dirty="0"/>
          </a:p>
          <a:p>
            <a:pPr lvl="1">
              <a:spcBef>
                <a:spcPts val="1152"/>
              </a:spcBef>
            </a:pPr>
            <a:r>
              <a:rPr lang="zh-TW" altLang="en-US" dirty="0"/>
              <a:t>由領導者努力所欲達成的目標本質來看，轉換型領導者被視為是理想主義</a:t>
            </a:r>
            <a:r>
              <a:rPr lang="en-US" altLang="zh-TW" dirty="0"/>
              <a:t>(idealistic)</a:t>
            </a:r>
            <a:r>
              <a:rPr lang="zh-TW" altLang="en-US" dirty="0"/>
              <a:t>者，而交易型領導者則被視為純實用主義</a:t>
            </a:r>
            <a:r>
              <a:rPr lang="en-US" altLang="zh-TW" dirty="0"/>
              <a:t>(purely pragmatic)</a:t>
            </a:r>
            <a:r>
              <a:rPr lang="zh-TW" altLang="en-US" dirty="0"/>
              <a:t>者</a:t>
            </a:r>
          </a:p>
          <a:p>
            <a:pPr lvl="1">
              <a:spcBef>
                <a:spcPts val="1152"/>
              </a:spcBef>
            </a:pPr>
            <a:endParaRPr lang="en-US" altLang="zh-TW" dirty="0"/>
          </a:p>
        </p:txBody>
      </p:sp>
      <p:sp>
        <p:nvSpPr>
          <p:cNvPr id="5" name="頁尾版面配置區 4"/>
          <p:cNvSpPr>
            <a:spLocks noGrp="1"/>
          </p:cNvSpPr>
          <p:nvPr>
            <p:ph type="ftr" sz="quarter" idx="11"/>
          </p:nvPr>
        </p:nvSpPr>
        <p:spPr/>
        <p:txBody>
          <a:bodyPr/>
          <a:lstStyle/>
          <a:p>
            <a:fld id="{AA6D5B54-EE27-4BCC-A2E8-A65C1973ABE8}" type="slidenum">
              <a:rPr lang="en-US" altLang="zh-TW"/>
              <a:pPr/>
              <a:t>14</a:t>
            </a:fld>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checkerboard(across)">
                                      <p:cBhvr>
                                        <p:cTn id="7" dur="500"/>
                                        <p:tgtEl>
                                          <p:spTgt spid="44035">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44035">
                                            <p:txEl>
                                              <p:pRg st="1" end="1"/>
                                            </p:txEl>
                                          </p:spTgt>
                                        </p:tgtEl>
                                        <p:attrNameLst>
                                          <p:attrName>style.visibility</p:attrName>
                                        </p:attrNameLst>
                                      </p:cBhvr>
                                      <p:to>
                                        <p:strVal val="visible"/>
                                      </p:to>
                                    </p:set>
                                    <p:animEffect transition="in" filter="checkerboard(across)">
                                      <p:cBhvr>
                                        <p:cTn id="10" dur="500"/>
                                        <p:tgtEl>
                                          <p:spTgt spid="44035">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44035">
                                            <p:txEl>
                                              <p:pRg st="2" end="2"/>
                                            </p:txEl>
                                          </p:spTgt>
                                        </p:tgtEl>
                                        <p:attrNameLst>
                                          <p:attrName>style.visibility</p:attrName>
                                        </p:attrNameLst>
                                      </p:cBhvr>
                                      <p:to>
                                        <p:strVal val="visible"/>
                                      </p:to>
                                    </p:set>
                                    <p:animEffect transition="in" filter="checkerboard(across)">
                                      <p:cBhvr>
                                        <p:cTn id="13" dur="500"/>
                                        <p:tgtEl>
                                          <p:spTgt spid="440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a:spcBef>
                <a:spcPct val="35000"/>
              </a:spcBef>
            </a:pPr>
            <a:r>
              <a:rPr lang="en-US" altLang="zh-TW" dirty="0" smtClean="0"/>
              <a:t>4.3  </a:t>
            </a:r>
            <a:r>
              <a:rPr lang="zh-TW" altLang="en-US" dirty="0" smtClean="0"/>
              <a:t>倫理氣候的塑造</a:t>
            </a:r>
            <a:r>
              <a:rPr lang="en-US" altLang="zh-TW" sz="2800" dirty="0" smtClean="0"/>
              <a:t>(1/5) </a:t>
            </a:r>
            <a:endParaRPr lang="en-US" altLang="zh-TW" sz="3600" dirty="0"/>
          </a:p>
        </p:txBody>
      </p:sp>
      <p:sp>
        <p:nvSpPr>
          <p:cNvPr id="44035" name="Rectangle 3"/>
          <p:cNvSpPr>
            <a:spLocks noGrp="1" noChangeArrowheads="1"/>
          </p:cNvSpPr>
          <p:nvPr>
            <p:ph idx="1"/>
          </p:nvPr>
        </p:nvSpPr>
        <p:spPr>
          <a:xfrm>
            <a:off x="492738" y="1600200"/>
            <a:ext cx="8543758" cy="4721087"/>
          </a:xfrm>
        </p:spPr>
        <p:txBody>
          <a:bodyPr>
            <a:normAutofit/>
          </a:bodyPr>
          <a:lstStyle/>
          <a:p>
            <a:pPr>
              <a:spcBef>
                <a:spcPts val="1152"/>
              </a:spcBef>
            </a:pPr>
            <a:r>
              <a:rPr lang="zh-TW" altLang="en-US" dirty="0" smtClean="0"/>
              <a:t>倫理</a:t>
            </a:r>
            <a:r>
              <a:rPr lang="zh-TW" altLang="en-US" dirty="0"/>
              <a:t>氣候的定義 </a:t>
            </a:r>
          </a:p>
          <a:p>
            <a:pPr>
              <a:spcBef>
                <a:spcPts val="1152"/>
              </a:spcBef>
            </a:pPr>
            <a:r>
              <a:rPr lang="zh-TW" altLang="en-US" dirty="0"/>
              <a:t>倫理氣候的類型 </a:t>
            </a:r>
          </a:p>
          <a:p>
            <a:pPr>
              <a:spcBef>
                <a:spcPts val="1152"/>
              </a:spcBef>
            </a:pPr>
            <a:r>
              <a:rPr lang="zh-TW" altLang="en-US" dirty="0"/>
              <a:t>倫理氣候的塑造 </a:t>
            </a:r>
          </a:p>
        </p:txBody>
      </p:sp>
      <p:sp>
        <p:nvSpPr>
          <p:cNvPr id="5" name="頁尾版面配置區 4"/>
          <p:cNvSpPr>
            <a:spLocks noGrp="1"/>
          </p:cNvSpPr>
          <p:nvPr>
            <p:ph type="ftr" sz="quarter" idx="11"/>
          </p:nvPr>
        </p:nvSpPr>
        <p:spPr/>
        <p:txBody>
          <a:bodyPr/>
          <a:lstStyle/>
          <a:p>
            <a:fld id="{AA6D5B54-EE27-4BCC-A2E8-A65C1973ABE8}" type="slidenum">
              <a:rPr lang="en-US" altLang="zh-TW"/>
              <a:pPr/>
              <a:t>15</a:t>
            </a:fld>
            <a:endParaRPr lang="en-US" altLang="zh-TW"/>
          </a:p>
        </p:txBody>
      </p:sp>
    </p:spTree>
    <p:extLst>
      <p:ext uri="{BB962C8B-B14F-4D97-AF65-F5344CB8AC3E}">
        <p14:creationId xmlns:p14="http://schemas.microsoft.com/office/powerpoint/2010/main" val="46564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checkerboard(across)">
                                      <p:cBhvr>
                                        <p:cTn id="7" dur="500"/>
                                        <p:tgtEl>
                                          <p:spTgt spid="44035">
                                            <p:txEl>
                                              <p:pRg st="0" end="0"/>
                                            </p:txEl>
                                          </p:spTgt>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animEffect transition="in" filter="checkerboard(across)">
                                      <p:cBhvr>
                                        <p:cTn id="11" dur="500"/>
                                        <p:tgtEl>
                                          <p:spTgt spid="44035">
                                            <p:txEl>
                                              <p:pRg st="1" end="1"/>
                                            </p:txEl>
                                          </p:spTgt>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44035">
                                            <p:txEl>
                                              <p:pRg st="2" end="2"/>
                                            </p:txEl>
                                          </p:spTgt>
                                        </p:tgtEl>
                                        <p:attrNameLst>
                                          <p:attrName>style.visibility</p:attrName>
                                        </p:attrNameLst>
                                      </p:cBhvr>
                                      <p:to>
                                        <p:strVal val="visible"/>
                                      </p:to>
                                    </p:set>
                                    <p:animEffect transition="in" filter="checkerboard(across)">
                                      <p:cBhvr>
                                        <p:cTn id="15" dur="500"/>
                                        <p:tgtEl>
                                          <p:spTgt spid="440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a:spcBef>
                <a:spcPct val="35000"/>
              </a:spcBef>
            </a:pPr>
            <a:r>
              <a:rPr lang="en-US" altLang="zh-TW" dirty="0" smtClean="0"/>
              <a:t>4.3  </a:t>
            </a:r>
            <a:r>
              <a:rPr lang="zh-TW" altLang="en-US" dirty="0" smtClean="0"/>
              <a:t>倫理氣候的塑造</a:t>
            </a:r>
            <a:r>
              <a:rPr lang="en-US" altLang="zh-TW" sz="2800" dirty="0" smtClean="0"/>
              <a:t>(2/5) </a:t>
            </a:r>
            <a:endParaRPr lang="en-US" altLang="zh-TW" sz="3600" dirty="0"/>
          </a:p>
        </p:txBody>
      </p:sp>
      <p:sp>
        <p:nvSpPr>
          <p:cNvPr id="44035" name="Rectangle 3"/>
          <p:cNvSpPr>
            <a:spLocks noGrp="1" noChangeArrowheads="1"/>
          </p:cNvSpPr>
          <p:nvPr>
            <p:ph idx="1"/>
          </p:nvPr>
        </p:nvSpPr>
        <p:spPr>
          <a:xfrm>
            <a:off x="492738" y="1600200"/>
            <a:ext cx="8543758" cy="4721087"/>
          </a:xfrm>
        </p:spPr>
        <p:txBody>
          <a:bodyPr>
            <a:normAutofit/>
          </a:bodyPr>
          <a:lstStyle/>
          <a:p>
            <a:pPr>
              <a:spcBef>
                <a:spcPts val="1152"/>
              </a:spcBef>
            </a:pPr>
            <a:r>
              <a:rPr lang="zh-TW" altLang="en-US" dirty="0" smtClean="0"/>
              <a:t>倫理</a:t>
            </a:r>
            <a:r>
              <a:rPr lang="zh-TW" altLang="en-US" dirty="0"/>
              <a:t>氣候的定義 </a:t>
            </a:r>
          </a:p>
          <a:p>
            <a:pPr lvl="1">
              <a:spcBef>
                <a:spcPct val="35000"/>
              </a:spcBef>
            </a:pPr>
            <a:r>
              <a:rPr lang="zh-TW" altLang="en-US" dirty="0" smtClean="0"/>
              <a:t>倫理</a:t>
            </a:r>
            <a:r>
              <a:rPr lang="zh-TW" altLang="en-US" dirty="0"/>
              <a:t>氣候是組織氣候其中的</a:t>
            </a:r>
            <a:r>
              <a:rPr lang="zh-TW" altLang="en-US" dirty="0" smtClean="0"/>
              <a:t>一個組成構</a:t>
            </a:r>
            <a:r>
              <a:rPr lang="zh-TW" altLang="en-US" dirty="0"/>
              <a:t>面，</a:t>
            </a:r>
            <a:r>
              <a:rPr lang="zh-TW" altLang="en-US" dirty="0" smtClean="0"/>
              <a:t>而兩者都屬於組織</a:t>
            </a:r>
            <a:r>
              <a:rPr lang="zh-TW" altLang="en-US" dirty="0"/>
              <a:t>文化的一部份 ，倫理可以透過教育或社會化的過程，內化至人們的思維與習慣中 </a:t>
            </a:r>
          </a:p>
          <a:p>
            <a:pPr lvl="1">
              <a:spcBef>
                <a:spcPct val="35000"/>
              </a:spcBef>
            </a:pPr>
            <a:r>
              <a:rPr lang="zh-TW" altLang="en-US" dirty="0"/>
              <a:t>「倫理氣候」是公司內部成員對於何者為正確的倫理行以及倫理議題應該如何解決有共同的認知 </a:t>
            </a:r>
          </a:p>
        </p:txBody>
      </p:sp>
      <p:sp>
        <p:nvSpPr>
          <p:cNvPr id="5" name="頁尾版面配置區 4"/>
          <p:cNvSpPr>
            <a:spLocks noGrp="1"/>
          </p:cNvSpPr>
          <p:nvPr>
            <p:ph type="ftr" sz="quarter" idx="11"/>
          </p:nvPr>
        </p:nvSpPr>
        <p:spPr/>
        <p:txBody>
          <a:bodyPr/>
          <a:lstStyle/>
          <a:p>
            <a:fld id="{AA6D5B54-EE27-4BCC-A2E8-A65C1973ABE8}" type="slidenum">
              <a:rPr lang="en-US" altLang="zh-TW"/>
              <a:pPr/>
              <a:t>16</a:t>
            </a:fld>
            <a:endParaRPr lang="en-US" altLang="zh-TW"/>
          </a:p>
        </p:txBody>
      </p:sp>
    </p:spTree>
    <p:extLst>
      <p:ext uri="{BB962C8B-B14F-4D97-AF65-F5344CB8AC3E}">
        <p14:creationId xmlns:p14="http://schemas.microsoft.com/office/powerpoint/2010/main" val="100643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checkerboard(across)">
                                      <p:cBhvr>
                                        <p:cTn id="7" dur="500"/>
                                        <p:tgtEl>
                                          <p:spTgt spid="44035">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44035">
                                            <p:txEl>
                                              <p:pRg st="1" end="1"/>
                                            </p:txEl>
                                          </p:spTgt>
                                        </p:tgtEl>
                                        <p:attrNameLst>
                                          <p:attrName>style.visibility</p:attrName>
                                        </p:attrNameLst>
                                      </p:cBhvr>
                                      <p:to>
                                        <p:strVal val="visible"/>
                                      </p:to>
                                    </p:set>
                                    <p:animEffect transition="in" filter="checkerboard(across)">
                                      <p:cBhvr>
                                        <p:cTn id="10" dur="500"/>
                                        <p:tgtEl>
                                          <p:spTgt spid="44035">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44035">
                                            <p:txEl>
                                              <p:pRg st="2" end="2"/>
                                            </p:txEl>
                                          </p:spTgt>
                                        </p:tgtEl>
                                        <p:attrNameLst>
                                          <p:attrName>style.visibility</p:attrName>
                                        </p:attrNameLst>
                                      </p:cBhvr>
                                      <p:to>
                                        <p:strVal val="visible"/>
                                      </p:to>
                                    </p:set>
                                    <p:animEffect transition="in" filter="checkerboard(across)">
                                      <p:cBhvr>
                                        <p:cTn id="13" dur="500"/>
                                        <p:tgtEl>
                                          <p:spTgt spid="440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a:spcBef>
                <a:spcPct val="35000"/>
              </a:spcBef>
            </a:pPr>
            <a:r>
              <a:rPr lang="en-US" altLang="zh-TW" dirty="0" smtClean="0"/>
              <a:t>4.3  </a:t>
            </a:r>
            <a:r>
              <a:rPr lang="zh-TW" altLang="en-US" dirty="0" smtClean="0"/>
              <a:t>倫理氣候的塑造</a:t>
            </a:r>
            <a:r>
              <a:rPr lang="en-US" altLang="zh-TW" sz="2800" dirty="0" smtClean="0"/>
              <a:t>(3/5) </a:t>
            </a:r>
            <a:endParaRPr lang="en-US" altLang="zh-TW" sz="3600" dirty="0"/>
          </a:p>
        </p:txBody>
      </p:sp>
      <p:sp>
        <p:nvSpPr>
          <p:cNvPr id="44035" name="Rectangle 3"/>
          <p:cNvSpPr>
            <a:spLocks noGrp="1" noChangeArrowheads="1"/>
          </p:cNvSpPr>
          <p:nvPr>
            <p:ph idx="1"/>
          </p:nvPr>
        </p:nvSpPr>
        <p:spPr>
          <a:xfrm>
            <a:off x="492738" y="1600200"/>
            <a:ext cx="8543758" cy="4721087"/>
          </a:xfrm>
        </p:spPr>
        <p:txBody>
          <a:bodyPr>
            <a:normAutofit/>
          </a:bodyPr>
          <a:lstStyle/>
          <a:p>
            <a:pPr>
              <a:spcBef>
                <a:spcPts val="1152"/>
              </a:spcBef>
            </a:pPr>
            <a:r>
              <a:rPr lang="zh-TW" altLang="en-US" dirty="0" smtClean="0"/>
              <a:t>倫理</a:t>
            </a:r>
            <a:r>
              <a:rPr lang="zh-TW" altLang="en-US" dirty="0"/>
              <a:t>氣候的類型：由於倫理標準與分析取向各分為三種層次，所以交錯形成一個</a:t>
            </a:r>
            <a:r>
              <a:rPr lang="en-US" altLang="zh-TW" dirty="0"/>
              <a:t>3*3</a:t>
            </a:r>
            <a:r>
              <a:rPr lang="zh-TW" altLang="en-US" dirty="0"/>
              <a:t>的矩陣，因此，理論上共有九種的倫理氣候類型 </a:t>
            </a:r>
          </a:p>
        </p:txBody>
      </p:sp>
      <p:sp>
        <p:nvSpPr>
          <p:cNvPr id="5" name="頁尾版面配置區 4"/>
          <p:cNvSpPr>
            <a:spLocks noGrp="1"/>
          </p:cNvSpPr>
          <p:nvPr>
            <p:ph type="ftr" sz="quarter" idx="11"/>
          </p:nvPr>
        </p:nvSpPr>
        <p:spPr/>
        <p:txBody>
          <a:bodyPr/>
          <a:lstStyle/>
          <a:p>
            <a:fld id="{AA6D5B54-EE27-4BCC-A2E8-A65C1973ABE8}" type="slidenum">
              <a:rPr lang="en-US" altLang="zh-TW"/>
              <a:pPr/>
              <a:t>17</a:t>
            </a:fld>
            <a:endParaRPr lang="en-US" altLang="zh-TW"/>
          </a:p>
        </p:txBody>
      </p:sp>
      <p:pic>
        <p:nvPicPr>
          <p:cNvPr id="2050" name="Picture 2" descr="C:\Users\NO.43\Desktop\MA362企業倫理\高解析\表04-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8347" y="3429000"/>
            <a:ext cx="7776865" cy="2852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557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checkerboard(across)">
                                      <p:cBhvr>
                                        <p:cTn id="7" dur="500"/>
                                        <p:tgtEl>
                                          <p:spTgt spid="44035">
                                            <p:txEl>
                                              <p:pRg st="0" end="0"/>
                                            </p:txEl>
                                          </p:spTgt>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fade">
                                      <p:cBhvr>
                                        <p:cTn id="11" dur="1000"/>
                                        <p:tgtEl>
                                          <p:spTgt spid="2050"/>
                                        </p:tgtEl>
                                      </p:cBhvr>
                                    </p:animEffect>
                                    <p:anim calcmode="lin" valueType="num">
                                      <p:cBhvr>
                                        <p:cTn id="12" dur="1000" fill="hold"/>
                                        <p:tgtEl>
                                          <p:spTgt spid="2050"/>
                                        </p:tgtEl>
                                        <p:attrNameLst>
                                          <p:attrName>ppt_x</p:attrName>
                                        </p:attrNameLst>
                                      </p:cBhvr>
                                      <p:tavLst>
                                        <p:tav tm="0">
                                          <p:val>
                                            <p:strVal val="#ppt_x"/>
                                          </p:val>
                                        </p:tav>
                                        <p:tav tm="100000">
                                          <p:val>
                                            <p:strVal val="#ppt_x"/>
                                          </p:val>
                                        </p:tav>
                                      </p:tavLst>
                                    </p:anim>
                                    <p:anim calcmode="lin" valueType="num">
                                      <p:cBhvr>
                                        <p:cTn id="13"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a:spcBef>
                <a:spcPct val="35000"/>
              </a:spcBef>
            </a:pPr>
            <a:r>
              <a:rPr lang="en-US" altLang="zh-TW" dirty="0" smtClean="0"/>
              <a:t>4.3  </a:t>
            </a:r>
            <a:r>
              <a:rPr lang="zh-TW" altLang="en-US" dirty="0" smtClean="0"/>
              <a:t>倫理氣候的塑造</a:t>
            </a:r>
            <a:r>
              <a:rPr lang="en-US" altLang="zh-TW" sz="2800" dirty="0" smtClean="0"/>
              <a:t>(4/5) </a:t>
            </a:r>
            <a:endParaRPr lang="en-US" altLang="zh-TW" sz="3600" dirty="0"/>
          </a:p>
        </p:txBody>
      </p:sp>
      <p:sp>
        <p:nvSpPr>
          <p:cNvPr id="44035" name="Rectangle 3"/>
          <p:cNvSpPr>
            <a:spLocks noGrp="1" noChangeArrowheads="1"/>
          </p:cNvSpPr>
          <p:nvPr>
            <p:ph idx="1"/>
          </p:nvPr>
        </p:nvSpPr>
        <p:spPr>
          <a:xfrm>
            <a:off x="492738" y="1600200"/>
            <a:ext cx="8543758" cy="4721087"/>
          </a:xfrm>
        </p:spPr>
        <p:txBody>
          <a:bodyPr>
            <a:normAutofit/>
          </a:bodyPr>
          <a:lstStyle/>
          <a:p>
            <a:pPr>
              <a:spcBef>
                <a:spcPct val="35000"/>
              </a:spcBef>
            </a:pPr>
            <a:r>
              <a:rPr lang="zh-TW" altLang="en-US" dirty="0"/>
              <a:t>倫理氣候的類型：結合個人道德發展階段與倫理理論可以歸納出</a:t>
            </a:r>
            <a:r>
              <a:rPr lang="en-US" altLang="zh-TW" dirty="0"/>
              <a:t>5</a:t>
            </a:r>
            <a:r>
              <a:rPr lang="zh-TW" altLang="en-US" dirty="0"/>
              <a:t>種倫理氣候類型  </a:t>
            </a:r>
          </a:p>
        </p:txBody>
      </p:sp>
      <p:sp>
        <p:nvSpPr>
          <p:cNvPr id="5" name="頁尾版面配置區 4"/>
          <p:cNvSpPr>
            <a:spLocks noGrp="1"/>
          </p:cNvSpPr>
          <p:nvPr>
            <p:ph type="ftr" sz="quarter" idx="11"/>
          </p:nvPr>
        </p:nvSpPr>
        <p:spPr/>
        <p:txBody>
          <a:bodyPr/>
          <a:lstStyle/>
          <a:p>
            <a:fld id="{AA6D5B54-EE27-4BCC-A2E8-A65C1973ABE8}" type="slidenum">
              <a:rPr lang="en-US" altLang="zh-TW"/>
              <a:pPr/>
              <a:t>18</a:t>
            </a:fld>
            <a:endParaRPr lang="en-US" altLang="zh-TW"/>
          </a:p>
        </p:txBody>
      </p:sp>
      <p:pic>
        <p:nvPicPr>
          <p:cNvPr id="3074" name="Picture 2" descr="C:\Users\NO.43\Desktop\MA362企業倫理\高解析\表04-0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8779" y="2924944"/>
            <a:ext cx="7697677" cy="3335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84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checkerboard(across)">
                                      <p:cBhvr>
                                        <p:cTn id="7" dur="500"/>
                                        <p:tgtEl>
                                          <p:spTgt spid="44035">
                                            <p:txEl>
                                              <p:pRg st="0" end="0"/>
                                            </p:txEl>
                                          </p:spTgt>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074"/>
                                        </p:tgtEl>
                                        <p:attrNameLst>
                                          <p:attrName>style.visibility</p:attrName>
                                        </p:attrNameLst>
                                      </p:cBhvr>
                                      <p:to>
                                        <p:strVal val="visible"/>
                                      </p:to>
                                    </p:set>
                                    <p:animEffect transition="in" filter="fade">
                                      <p:cBhvr>
                                        <p:cTn id="11" dur="1000"/>
                                        <p:tgtEl>
                                          <p:spTgt spid="3074"/>
                                        </p:tgtEl>
                                      </p:cBhvr>
                                    </p:animEffect>
                                    <p:anim calcmode="lin" valueType="num">
                                      <p:cBhvr>
                                        <p:cTn id="12" dur="1000" fill="hold"/>
                                        <p:tgtEl>
                                          <p:spTgt spid="3074"/>
                                        </p:tgtEl>
                                        <p:attrNameLst>
                                          <p:attrName>ppt_x</p:attrName>
                                        </p:attrNameLst>
                                      </p:cBhvr>
                                      <p:tavLst>
                                        <p:tav tm="0">
                                          <p:val>
                                            <p:strVal val="#ppt_x"/>
                                          </p:val>
                                        </p:tav>
                                        <p:tav tm="100000">
                                          <p:val>
                                            <p:strVal val="#ppt_x"/>
                                          </p:val>
                                        </p:tav>
                                      </p:tavLst>
                                    </p:anim>
                                    <p:anim calcmode="lin" valueType="num">
                                      <p:cBhvr>
                                        <p:cTn id="13"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a:spcBef>
                <a:spcPct val="35000"/>
              </a:spcBef>
            </a:pPr>
            <a:r>
              <a:rPr lang="en-US" altLang="zh-TW" dirty="0" smtClean="0"/>
              <a:t>4.3  </a:t>
            </a:r>
            <a:r>
              <a:rPr lang="zh-TW" altLang="en-US" dirty="0" smtClean="0"/>
              <a:t>倫理氣候的塑造</a:t>
            </a:r>
            <a:r>
              <a:rPr lang="en-US" altLang="zh-TW" sz="2800" dirty="0" smtClean="0"/>
              <a:t>(5/5) </a:t>
            </a:r>
            <a:endParaRPr lang="en-US" altLang="zh-TW" sz="3600" dirty="0"/>
          </a:p>
        </p:txBody>
      </p:sp>
      <p:sp>
        <p:nvSpPr>
          <p:cNvPr id="44035" name="Rectangle 3"/>
          <p:cNvSpPr>
            <a:spLocks noGrp="1" noChangeArrowheads="1"/>
          </p:cNvSpPr>
          <p:nvPr>
            <p:ph idx="1"/>
          </p:nvPr>
        </p:nvSpPr>
        <p:spPr>
          <a:xfrm>
            <a:off x="492738" y="1600200"/>
            <a:ext cx="8543758" cy="5069160"/>
          </a:xfrm>
        </p:spPr>
        <p:txBody>
          <a:bodyPr>
            <a:normAutofit fontScale="92500" lnSpcReduction="10000"/>
          </a:bodyPr>
          <a:lstStyle/>
          <a:p>
            <a:pPr>
              <a:lnSpc>
                <a:spcPct val="110000"/>
              </a:lnSpc>
              <a:spcBef>
                <a:spcPts val="700"/>
              </a:spcBef>
            </a:pPr>
            <a:r>
              <a:rPr lang="zh-TW" altLang="en-US" dirty="0"/>
              <a:t>倫理氣候的塑造：</a:t>
            </a:r>
          </a:p>
          <a:p>
            <a:pPr marL="971550" lvl="1" indent="-514350">
              <a:lnSpc>
                <a:spcPct val="110000"/>
              </a:lnSpc>
              <a:spcBef>
                <a:spcPts val="700"/>
              </a:spcBef>
              <a:buFont typeface="+mj-lt"/>
              <a:buAutoNum type="arabicPeriod"/>
            </a:pPr>
            <a:r>
              <a:rPr lang="zh-TW" altLang="en-US" dirty="0"/>
              <a:t>訂定明確的倫理</a:t>
            </a:r>
            <a:r>
              <a:rPr lang="zh-TW" altLang="en-US" dirty="0" smtClean="0"/>
              <a:t>規範</a:t>
            </a:r>
            <a:endParaRPr lang="zh-TW" altLang="en-US" dirty="0"/>
          </a:p>
          <a:p>
            <a:pPr marL="971550" lvl="1" indent="-514350">
              <a:lnSpc>
                <a:spcPct val="110000"/>
              </a:lnSpc>
              <a:spcBef>
                <a:spcPts val="700"/>
              </a:spcBef>
              <a:buFont typeface="+mj-lt"/>
              <a:buAutoNum type="arabicPeriod"/>
            </a:pPr>
            <a:r>
              <a:rPr lang="zh-TW" altLang="en-US" dirty="0"/>
              <a:t>不斷宣揚企業的倫理理念，並宣示明確的</a:t>
            </a:r>
            <a:r>
              <a:rPr lang="zh-TW" altLang="en-US" dirty="0" smtClean="0"/>
              <a:t>政策</a:t>
            </a:r>
            <a:endParaRPr lang="zh-TW" altLang="en-US" dirty="0"/>
          </a:p>
          <a:p>
            <a:pPr marL="971550" lvl="1" indent="-514350">
              <a:lnSpc>
                <a:spcPct val="110000"/>
              </a:lnSpc>
              <a:spcBef>
                <a:spcPts val="700"/>
              </a:spcBef>
              <a:buFont typeface="+mj-lt"/>
              <a:buAutoNum type="arabicPeriod"/>
            </a:pPr>
            <a:r>
              <a:rPr lang="zh-TW" altLang="en-US" dirty="0"/>
              <a:t>高階主管以身作則，有上行下效之</a:t>
            </a:r>
            <a:r>
              <a:rPr lang="zh-TW" altLang="en-US" dirty="0" smtClean="0"/>
              <a:t>勢</a:t>
            </a:r>
            <a:endParaRPr lang="zh-TW" altLang="en-US" dirty="0"/>
          </a:p>
          <a:p>
            <a:pPr marL="971550" lvl="1" indent="-514350">
              <a:lnSpc>
                <a:spcPct val="110000"/>
              </a:lnSpc>
              <a:spcBef>
                <a:spcPts val="700"/>
              </a:spcBef>
              <a:buFont typeface="+mj-lt"/>
              <a:buAutoNum type="arabicPeriod"/>
            </a:pPr>
            <a:r>
              <a:rPr lang="zh-TW" altLang="en-US" dirty="0"/>
              <a:t>注重主管與部屬的倫理</a:t>
            </a:r>
            <a:r>
              <a:rPr lang="zh-TW" altLang="en-US" dirty="0" smtClean="0"/>
              <a:t>關係</a:t>
            </a:r>
            <a:endParaRPr lang="zh-TW" altLang="en-US" dirty="0"/>
          </a:p>
          <a:p>
            <a:pPr marL="971550" lvl="1" indent="-514350">
              <a:lnSpc>
                <a:spcPct val="110000"/>
              </a:lnSpc>
              <a:spcBef>
                <a:spcPts val="700"/>
              </a:spcBef>
              <a:buFont typeface="+mj-lt"/>
              <a:buAutoNum type="arabicPeriod"/>
            </a:pPr>
            <a:r>
              <a:rPr lang="zh-TW" altLang="en-US" dirty="0" smtClean="0"/>
              <a:t>透過</a:t>
            </a:r>
            <a:r>
              <a:rPr lang="zh-TW" altLang="en-US" dirty="0"/>
              <a:t>招募活動，篩選品德操守較佳的</a:t>
            </a:r>
            <a:r>
              <a:rPr lang="zh-TW" altLang="en-US" dirty="0" smtClean="0"/>
              <a:t>員工</a:t>
            </a:r>
            <a:endParaRPr lang="zh-TW" altLang="en-US" dirty="0"/>
          </a:p>
          <a:p>
            <a:pPr marL="971550" lvl="1" indent="-514350">
              <a:lnSpc>
                <a:spcPct val="110000"/>
              </a:lnSpc>
              <a:spcBef>
                <a:spcPts val="700"/>
              </a:spcBef>
              <a:buFont typeface="+mj-lt"/>
              <a:buAutoNum type="arabicPeriod"/>
            </a:pPr>
            <a:r>
              <a:rPr lang="zh-TW" altLang="en-US" dirty="0"/>
              <a:t>企業內部進行倫理教育訓練</a:t>
            </a:r>
            <a:r>
              <a:rPr lang="zh-TW" altLang="en-US" dirty="0" smtClean="0"/>
              <a:t>活動</a:t>
            </a:r>
            <a:endParaRPr lang="zh-TW" altLang="en-US" dirty="0"/>
          </a:p>
          <a:p>
            <a:pPr marL="971550" lvl="1" indent="-514350">
              <a:lnSpc>
                <a:spcPct val="110000"/>
              </a:lnSpc>
              <a:spcBef>
                <a:spcPts val="700"/>
              </a:spcBef>
              <a:buFont typeface="+mj-lt"/>
              <a:buAutoNum type="arabicPeriod"/>
            </a:pPr>
            <a:r>
              <a:rPr lang="zh-TW" altLang="en-US" dirty="0"/>
              <a:t>將倫理觀念引入工作的評價過程</a:t>
            </a:r>
            <a:r>
              <a:rPr lang="zh-TW" altLang="en-US" dirty="0" smtClean="0"/>
              <a:t>中</a:t>
            </a:r>
            <a:endParaRPr lang="zh-TW" altLang="en-US" dirty="0"/>
          </a:p>
          <a:p>
            <a:pPr marL="971550" lvl="1" indent="-514350">
              <a:lnSpc>
                <a:spcPct val="110000"/>
              </a:lnSpc>
              <a:spcBef>
                <a:spcPts val="700"/>
              </a:spcBef>
              <a:buFont typeface="+mj-lt"/>
              <a:buAutoNum type="arabicPeriod"/>
            </a:pPr>
            <a:r>
              <a:rPr lang="zh-TW" altLang="en-US" dirty="0"/>
              <a:t>將員工倫理表現</a:t>
            </a:r>
            <a:r>
              <a:rPr lang="zh-TW" altLang="en-US" dirty="0" smtClean="0"/>
              <a:t>納入升遷考量</a:t>
            </a:r>
            <a:endParaRPr lang="zh-TW" altLang="en-US" dirty="0"/>
          </a:p>
          <a:p>
            <a:pPr marL="971550" lvl="1" indent="-514350">
              <a:lnSpc>
                <a:spcPct val="110000"/>
              </a:lnSpc>
              <a:spcBef>
                <a:spcPts val="700"/>
              </a:spcBef>
              <a:buFont typeface="+mj-lt"/>
              <a:buAutoNum type="arabicPeriod"/>
            </a:pPr>
            <a:r>
              <a:rPr lang="zh-TW" altLang="en-US" dirty="0"/>
              <a:t>讓員工參與組織倫理議題討論與</a:t>
            </a:r>
            <a:r>
              <a:rPr lang="zh-TW" altLang="en-US" dirty="0" smtClean="0"/>
              <a:t>決策</a:t>
            </a:r>
            <a:endParaRPr lang="zh-TW" altLang="en-US" dirty="0"/>
          </a:p>
        </p:txBody>
      </p:sp>
      <p:sp>
        <p:nvSpPr>
          <p:cNvPr id="5" name="頁尾版面配置區 4"/>
          <p:cNvSpPr>
            <a:spLocks noGrp="1"/>
          </p:cNvSpPr>
          <p:nvPr>
            <p:ph type="ftr" sz="quarter" idx="11"/>
          </p:nvPr>
        </p:nvSpPr>
        <p:spPr/>
        <p:txBody>
          <a:bodyPr/>
          <a:lstStyle/>
          <a:p>
            <a:fld id="{AA6D5B54-EE27-4BCC-A2E8-A65C1973ABE8}" type="slidenum">
              <a:rPr lang="en-US" altLang="zh-TW"/>
              <a:pPr/>
              <a:t>19</a:t>
            </a:fld>
            <a:endParaRPr lang="en-US" altLang="zh-TW"/>
          </a:p>
        </p:txBody>
      </p:sp>
    </p:spTree>
    <p:extLst>
      <p:ext uri="{BB962C8B-B14F-4D97-AF65-F5344CB8AC3E}">
        <p14:creationId xmlns:p14="http://schemas.microsoft.com/office/powerpoint/2010/main" val="570675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checkerboard(across)">
                                      <p:cBhvr>
                                        <p:cTn id="7" dur="500"/>
                                        <p:tgtEl>
                                          <p:spTgt spid="44035">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44035">
                                            <p:txEl>
                                              <p:pRg st="1" end="1"/>
                                            </p:txEl>
                                          </p:spTgt>
                                        </p:tgtEl>
                                        <p:attrNameLst>
                                          <p:attrName>style.visibility</p:attrName>
                                        </p:attrNameLst>
                                      </p:cBhvr>
                                      <p:to>
                                        <p:strVal val="visible"/>
                                      </p:to>
                                    </p:set>
                                    <p:animEffect transition="in" filter="checkerboard(across)">
                                      <p:cBhvr>
                                        <p:cTn id="10" dur="500"/>
                                        <p:tgtEl>
                                          <p:spTgt spid="44035">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44035">
                                            <p:txEl>
                                              <p:pRg st="2" end="2"/>
                                            </p:txEl>
                                          </p:spTgt>
                                        </p:tgtEl>
                                        <p:attrNameLst>
                                          <p:attrName>style.visibility</p:attrName>
                                        </p:attrNameLst>
                                      </p:cBhvr>
                                      <p:to>
                                        <p:strVal val="visible"/>
                                      </p:to>
                                    </p:set>
                                    <p:animEffect transition="in" filter="checkerboard(across)">
                                      <p:cBhvr>
                                        <p:cTn id="13" dur="500"/>
                                        <p:tgtEl>
                                          <p:spTgt spid="44035">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44035">
                                            <p:txEl>
                                              <p:pRg st="3" end="3"/>
                                            </p:txEl>
                                          </p:spTgt>
                                        </p:tgtEl>
                                        <p:attrNameLst>
                                          <p:attrName>style.visibility</p:attrName>
                                        </p:attrNameLst>
                                      </p:cBhvr>
                                      <p:to>
                                        <p:strVal val="visible"/>
                                      </p:to>
                                    </p:set>
                                    <p:animEffect transition="in" filter="checkerboard(across)">
                                      <p:cBhvr>
                                        <p:cTn id="16" dur="500"/>
                                        <p:tgtEl>
                                          <p:spTgt spid="44035">
                                            <p:txEl>
                                              <p:pRg st="3" end="3"/>
                                            </p:txEl>
                                          </p:spTgt>
                                        </p:tgtEl>
                                      </p:cBhvr>
                                    </p:animEffect>
                                  </p:childTnLst>
                                </p:cTn>
                              </p:par>
                              <p:par>
                                <p:cTn id="17" presetID="5" presetClass="entr" presetSubtype="10" fill="hold" nodeType="withEffect">
                                  <p:stCondLst>
                                    <p:cond delay="0"/>
                                  </p:stCondLst>
                                  <p:childTnLst>
                                    <p:set>
                                      <p:cBhvr>
                                        <p:cTn id="18" dur="1" fill="hold">
                                          <p:stCondLst>
                                            <p:cond delay="0"/>
                                          </p:stCondLst>
                                        </p:cTn>
                                        <p:tgtEl>
                                          <p:spTgt spid="44035">
                                            <p:txEl>
                                              <p:pRg st="4" end="4"/>
                                            </p:txEl>
                                          </p:spTgt>
                                        </p:tgtEl>
                                        <p:attrNameLst>
                                          <p:attrName>style.visibility</p:attrName>
                                        </p:attrNameLst>
                                      </p:cBhvr>
                                      <p:to>
                                        <p:strVal val="visible"/>
                                      </p:to>
                                    </p:set>
                                    <p:animEffect transition="in" filter="checkerboard(across)">
                                      <p:cBhvr>
                                        <p:cTn id="19" dur="500"/>
                                        <p:tgtEl>
                                          <p:spTgt spid="44035">
                                            <p:txEl>
                                              <p:pRg st="4" end="4"/>
                                            </p:txEl>
                                          </p:spTgt>
                                        </p:tgtEl>
                                      </p:cBhvr>
                                    </p:animEffect>
                                  </p:childTnLst>
                                </p:cTn>
                              </p:par>
                              <p:par>
                                <p:cTn id="20" presetID="5" presetClass="entr" presetSubtype="10" fill="hold" nodeType="withEffect">
                                  <p:stCondLst>
                                    <p:cond delay="0"/>
                                  </p:stCondLst>
                                  <p:childTnLst>
                                    <p:set>
                                      <p:cBhvr>
                                        <p:cTn id="21" dur="1" fill="hold">
                                          <p:stCondLst>
                                            <p:cond delay="0"/>
                                          </p:stCondLst>
                                        </p:cTn>
                                        <p:tgtEl>
                                          <p:spTgt spid="44035">
                                            <p:txEl>
                                              <p:pRg st="5" end="5"/>
                                            </p:txEl>
                                          </p:spTgt>
                                        </p:tgtEl>
                                        <p:attrNameLst>
                                          <p:attrName>style.visibility</p:attrName>
                                        </p:attrNameLst>
                                      </p:cBhvr>
                                      <p:to>
                                        <p:strVal val="visible"/>
                                      </p:to>
                                    </p:set>
                                    <p:animEffect transition="in" filter="checkerboard(across)">
                                      <p:cBhvr>
                                        <p:cTn id="22" dur="500"/>
                                        <p:tgtEl>
                                          <p:spTgt spid="44035">
                                            <p:txEl>
                                              <p:pRg st="5" end="5"/>
                                            </p:txEl>
                                          </p:spTgt>
                                        </p:tgtEl>
                                      </p:cBhvr>
                                    </p:animEffect>
                                  </p:childTnLst>
                                </p:cTn>
                              </p:par>
                              <p:par>
                                <p:cTn id="23" presetID="5" presetClass="entr" presetSubtype="10" fill="hold" nodeType="withEffect">
                                  <p:stCondLst>
                                    <p:cond delay="0"/>
                                  </p:stCondLst>
                                  <p:childTnLst>
                                    <p:set>
                                      <p:cBhvr>
                                        <p:cTn id="24" dur="1" fill="hold">
                                          <p:stCondLst>
                                            <p:cond delay="0"/>
                                          </p:stCondLst>
                                        </p:cTn>
                                        <p:tgtEl>
                                          <p:spTgt spid="44035">
                                            <p:txEl>
                                              <p:pRg st="6" end="6"/>
                                            </p:txEl>
                                          </p:spTgt>
                                        </p:tgtEl>
                                        <p:attrNameLst>
                                          <p:attrName>style.visibility</p:attrName>
                                        </p:attrNameLst>
                                      </p:cBhvr>
                                      <p:to>
                                        <p:strVal val="visible"/>
                                      </p:to>
                                    </p:set>
                                    <p:animEffect transition="in" filter="checkerboard(across)">
                                      <p:cBhvr>
                                        <p:cTn id="25" dur="500"/>
                                        <p:tgtEl>
                                          <p:spTgt spid="44035">
                                            <p:txEl>
                                              <p:pRg st="6" end="6"/>
                                            </p:txEl>
                                          </p:spTgt>
                                        </p:tgtEl>
                                      </p:cBhvr>
                                    </p:animEffect>
                                  </p:childTnLst>
                                </p:cTn>
                              </p:par>
                              <p:par>
                                <p:cTn id="26" presetID="5" presetClass="entr" presetSubtype="10" fill="hold" nodeType="withEffect">
                                  <p:stCondLst>
                                    <p:cond delay="0"/>
                                  </p:stCondLst>
                                  <p:childTnLst>
                                    <p:set>
                                      <p:cBhvr>
                                        <p:cTn id="27" dur="1" fill="hold">
                                          <p:stCondLst>
                                            <p:cond delay="0"/>
                                          </p:stCondLst>
                                        </p:cTn>
                                        <p:tgtEl>
                                          <p:spTgt spid="44035">
                                            <p:txEl>
                                              <p:pRg st="7" end="7"/>
                                            </p:txEl>
                                          </p:spTgt>
                                        </p:tgtEl>
                                        <p:attrNameLst>
                                          <p:attrName>style.visibility</p:attrName>
                                        </p:attrNameLst>
                                      </p:cBhvr>
                                      <p:to>
                                        <p:strVal val="visible"/>
                                      </p:to>
                                    </p:set>
                                    <p:animEffect transition="in" filter="checkerboard(across)">
                                      <p:cBhvr>
                                        <p:cTn id="28" dur="500"/>
                                        <p:tgtEl>
                                          <p:spTgt spid="44035">
                                            <p:txEl>
                                              <p:pRg st="7" end="7"/>
                                            </p:txEl>
                                          </p:spTgt>
                                        </p:tgtEl>
                                      </p:cBhvr>
                                    </p:animEffect>
                                  </p:childTnLst>
                                </p:cTn>
                              </p:par>
                              <p:par>
                                <p:cTn id="29" presetID="5" presetClass="entr" presetSubtype="10" fill="hold" nodeType="withEffect">
                                  <p:stCondLst>
                                    <p:cond delay="0"/>
                                  </p:stCondLst>
                                  <p:childTnLst>
                                    <p:set>
                                      <p:cBhvr>
                                        <p:cTn id="30" dur="1" fill="hold">
                                          <p:stCondLst>
                                            <p:cond delay="0"/>
                                          </p:stCondLst>
                                        </p:cTn>
                                        <p:tgtEl>
                                          <p:spTgt spid="44035">
                                            <p:txEl>
                                              <p:pRg st="8" end="8"/>
                                            </p:txEl>
                                          </p:spTgt>
                                        </p:tgtEl>
                                        <p:attrNameLst>
                                          <p:attrName>style.visibility</p:attrName>
                                        </p:attrNameLst>
                                      </p:cBhvr>
                                      <p:to>
                                        <p:strVal val="visible"/>
                                      </p:to>
                                    </p:set>
                                    <p:animEffect transition="in" filter="checkerboard(across)">
                                      <p:cBhvr>
                                        <p:cTn id="31" dur="500"/>
                                        <p:tgtEl>
                                          <p:spTgt spid="44035">
                                            <p:txEl>
                                              <p:pRg st="8" end="8"/>
                                            </p:txEl>
                                          </p:spTgt>
                                        </p:tgtEl>
                                      </p:cBhvr>
                                    </p:animEffect>
                                  </p:childTnLst>
                                </p:cTn>
                              </p:par>
                              <p:par>
                                <p:cTn id="32" presetID="5" presetClass="entr" presetSubtype="10" fill="hold" nodeType="withEffect">
                                  <p:stCondLst>
                                    <p:cond delay="0"/>
                                  </p:stCondLst>
                                  <p:childTnLst>
                                    <p:set>
                                      <p:cBhvr>
                                        <p:cTn id="33" dur="1" fill="hold">
                                          <p:stCondLst>
                                            <p:cond delay="0"/>
                                          </p:stCondLst>
                                        </p:cTn>
                                        <p:tgtEl>
                                          <p:spTgt spid="44035">
                                            <p:txEl>
                                              <p:pRg st="9" end="9"/>
                                            </p:txEl>
                                          </p:spTgt>
                                        </p:tgtEl>
                                        <p:attrNameLst>
                                          <p:attrName>style.visibility</p:attrName>
                                        </p:attrNameLst>
                                      </p:cBhvr>
                                      <p:to>
                                        <p:strVal val="visible"/>
                                      </p:to>
                                    </p:set>
                                    <p:animEffect transition="in" filter="checkerboard(across)">
                                      <p:cBhvr>
                                        <p:cTn id="34" dur="500"/>
                                        <p:tgtEl>
                                          <p:spTgt spid="4403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438</TotalTime>
  <Words>1285</Words>
  <Application>Microsoft Office PowerPoint</Application>
  <PresentationFormat>如螢幕大小 (4:3)</PresentationFormat>
  <Paragraphs>98</Paragraphs>
  <Slides>19</Slides>
  <Notes>2</Notes>
  <HiddenSlides>0</HiddenSlides>
  <MMClips>0</MMClips>
  <ScaleCrop>false</ScaleCrop>
  <HeadingPairs>
    <vt:vector size="4" baseType="variant">
      <vt:variant>
        <vt:lpstr>佈景主題</vt:lpstr>
      </vt:variant>
      <vt:variant>
        <vt:i4>1</vt:i4>
      </vt:variant>
      <vt:variant>
        <vt:lpstr>投影片標題</vt:lpstr>
      </vt:variant>
      <vt:variant>
        <vt:i4>19</vt:i4>
      </vt:variant>
    </vt:vector>
  </HeadingPairs>
  <TitlesOfParts>
    <vt:vector size="20" baseType="lpstr">
      <vt:lpstr>Office 佈景主題</vt:lpstr>
      <vt:lpstr>PowerPoint 簡報</vt:lpstr>
      <vt:lpstr>佳句精選</vt:lpstr>
      <vt:lpstr>章前個案：信義房屋</vt:lpstr>
      <vt:lpstr>引言 </vt:lpstr>
      <vt:lpstr>本章架構</vt:lpstr>
      <vt:lpstr>4.1  倫理領導的內涵(1/5)</vt:lpstr>
      <vt:lpstr>4.1  倫理領導的內涵(2/5)</vt:lpstr>
      <vt:lpstr>4.1  倫理領導的內涵(3/5)</vt:lpstr>
      <vt:lpstr>4.1  倫理領導的內涵(4/5)</vt:lpstr>
      <vt:lpstr>4.1  倫理領導的內涵(5/5)</vt:lpstr>
      <vt:lpstr>4.2  倫理領導的判斷準則(1/4) </vt:lpstr>
      <vt:lpstr>4.2  倫理領導的判斷準則(2/4) </vt:lpstr>
      <vt:lpstr>4.2  倫理領導的判斷準則(3/4) </vt:lpstr>
      <vt:lpstr>4.2  倫理領導的判斷準則(4/4) </vt:lpstr>
      <vt:lpstr>4.3  倫理氣候的塑造(1/5) </vt:lpstr>
      <vt:lpstr>4.3  倫理氣候的塑造(2/5) </vt:lpstr>
      <vt:lpstr>4.3  倫理氣候的塑造(3/5) </vt:lpstr>
      <vt:lpstr>4.3  倫理氣候的塑造(4/5) </vt:lpstr>
      <vt:lpstr>4.3  倫理氣候的塑造(5/5) </vt:lpstr>
    </vt:vector>
  </TitlesOfParts>
  <Company>前程文化事業有限公司</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第1章 企業倫理的重要性與發展</dc:title>
  <dc:creator>企劃部</dc:creator>
  <cp:lastModifiedBy>NO.43</cp:lastModifiedBy>
  <cp:revision>35</cp:revision>
  <dcterms:created xsi:type="dcterms:W3CDTF">2010-08-12T10:54:33Z</dcterms:created>
  <dcterms:modified xsi:type="dcterms:W3CDTF">2016-01-19T02:01:39Z</dcterms:modified>
</cp:coreProperties>
</file>