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6"/>
  </p:notesMasterIdLst>
  <p:sldIdLst>
    <p:sldId id="256" r:id="rId2"/>
    <p:sldId id="257" r:id="rId3"/>
    <p:sldId id="258" r:id="rId4"/>
    <p:sldId id="307" r:id="rId5"/>
    <p:sldId id="259" r:id="rId6"/>
    <p:sldId id="260" r:id="rId7"/>
    <p:sldId id="261" r:id="rId8"/>
    <p:sldId id="287" r:id="rId9"/>
    <p:sldId id="296" r:id="rId10"/>
    <p:sldId id="297" r:id="rId11"/>
    <p:sldId id="298" r:id="rId12"/>
    <p:sldId id="299" r:id="rId13"/>
    <p:sldId id="262" r:id="rId14"/>
    <p:sldId id="279" r:id="rId15"/>
    <p:sldId id="280" r:id="rId16"/>
    <p:sldId id="281" r:id="rId17"/>
    <p:sldId id="291" r:id="rId18"/>
    <p:sldId id="300" r:id="rId19"/>
    <p:sldId id="301" r:id="rId20"/>
    <p:sldId id="302" r:id="rId21"/>
    <p:sldId id="303" r:id="rId22"/>
    <p:sldId id="304" r:id="rId23"/>
    <p:sldId id="305" r:id="rId24"/>
    <p:sldId id="306" r:id="rId25"/>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0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43" autoAdjust="0"/>
    <p:restoredTop sz="86341" autoAdjust="0"/>
  </p:normalViewPr>
  <p:slideViewPr>
    <p:cSldViewPr>
      <p:cViewPr>
        <p:scale>
          <a:sx n="91" d="100"/>
          <a:sy n="91" d="100"/>
        </p:scale>
        <p:origin x="-866" y="2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zh-TW"/>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zh-TW"/>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zh-TW"/>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737621F-07F4-4E73-A5A9-77EF5918B7C2}" type="slidenum">
              <a:rPr lang="en-US" altLang="zh-TW"/>
              <a:pPr/>
              <a:t>‹#›</a:t>
            </a:fld>
            <a:endParaRPr lang="en-US" altLang="zh-TW"/>
          </a:p>
        </p:txBody>
      </p:sp>
    </p:spTree>
    <p:extLst>
      <p:ext uri="{BB962C8B-B14F-4D97-AF65-F5344CB8AC3E}">
        <p14:creationId xmlns:p14="http://schemas.microsoft.com/office/powerpoint/2010/main" val="306268910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新細明體" charset="-120"/>
        <a:cs typeface="+mn-cs"/>
      </a:defRPr>
    </a:lvl1pPr>
    <a:lvl2pPr marL="457200" algn="l" rtl="0" fontAlgn="base">
      <a:spcBef>
        <a:spcPct val="30000"/>
      </a:spcBef>
      <a:spcAft>
        <a:spcPct val="0"/>
      </a:spcAft>
      <a:defRPr kumimoji="1" sz="1200" kern="1200">
        <a:solidFill>
          <a:schemeClr val="tx1"/>
        </a:solidFill>
        <a:latin typeface="Arial" charset="0"/>
        <a:ea typeface="新細明體" charset="-120"/>
        <a:cs typeface="+mn-cs"/>
      </a:defRPr>
    </a:lvl2pPr>
    <a:lvl3pPr marL="914400" algn="l" rtl="0" fontAlgn="base">
      <a:spcBef>
        <a:spcPct val="30000"/>
      </a:spcBef>
      <a:spcAft>
        <a:spcPct val="0"/>
      </a:spcAft>
      <a:defRPr kumimoji="1" sz="1200" kern="1200">
        <a:solidFill>
          <a:schemeClr val="tx1"/>
        </a:solidFill>
        <a:latin typeface="Arial" charset="0"/>
        <a:ea typeface="新細明體" charset="-120"/>
        <a:cs typeface="+mn-cs"/>
      </a:defRPr>
    </a:lvl3pPr>
    <a:lvl4pPr marL="1371600" algn="l" rtl="0" fontAlgn="base">
      <a:spcBef>
        <a:spcPct val="30000"/>
      </a:spcBef>
      <a:spcAft>
        <a:spcPct val="0"/>
      </a:spcAft>
      <a:defRPr kumimoji="1" sz="1200" kern="1200">
        <a:solidFill>
          <a:schemeClr val="tx1"/>
        </a:solidFill>
        <a:latin typeface="Arial" charset="0"/>
        <a:ea typeface="新細明體" charset="-120"/>
        <a:cs typeface="+mn-cs"/>
      </a:defRPr>
    </a:lvl4pPr>
    <a:lvl5pPr marL="1828800" algn="l" rtl="0" fontAlgn="base">
      <a:spcBef>
        <a:spcPct val="30000"/>
      </a:spcBef>
      <a:spcAft>
        <a:spcPct val="0"/>
      </a:spcAft>
      <a:defRPr kumimoji="1" sz="1200" kern="1200">
        <a:solidFill>
          <a:schemeClr val="tx1"/>
        </a:solidFill>
        <a:latin typeface="Arial" charset="0"/>
        <a:ea typeface="新細明體"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D02594-B4A0-46CD-BA20-93FCD51E5806}" type="slidenum">
              <a:rPr lang="en-US" altLang="zh-TW"/>
              <a:pPr/>
              <a:t>1</a:t>
            </a:fld>
            <a:endParaRPr lang="en-US" altLang="zh-TW"/>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7D9AD9-936F-4714-805F-E82A4AEAED30}" type="slidenum">
              <a:rPr lang="en-US" altLang="zh-TW"/>
              <a:pPr/>
              <a:t>2</a:t>
            </a:fld>
            <a:endParaRPr lang="en-US" altLang="zh-TW"/>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zh-TW" altLang="zh-TW"/>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FFC28A36-9B8B-4F93-8E7B-61F6BD1C39D1}" type="datetimeFigureOut">
              <a:rPr lang="zh-TW" altLang="en-US" smtClean="0"/>
              <a:t>2016/2/25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89FE6D1-D358-4FB0-8BAB-188016C1070E}" type="slidenum">
              <a:rPr lang="zh-TW" altLang="en-US" smtClean="0"/>
              <a:t>‹#›</a:t>
            </a:fld>
            <a:endParaRPr lang="zh-TW" altLang="en-US"/>
          </a:p>
        </p:txBody>
      </p:sp>
      <p:sp>
        <p:nvSpPr>
          <p:cNvPr id="8" name="Text Box 7"/>
          <p:cNvSpPr txBox="1">
            <a:spLocks noChangeArrowheads="1"/>
          </p:cNvSpPr>
          <p:nvPr userDrawn="1"/>
        </p:nvSpPr>
        <p:spPr bwMode="auto">
          <a:xfrm>
            <a:off x="0" y="6573311"/>
            <a:ext cx="7848997" cy="276999"/>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zh-TW" altLang="en-US" sz="1200" b="1" dirty="0">
                <a:latin typeface="Arial" charset="0"/>
                <a:ea typeface="新細明體" pitchFamily="18" charset="-120"/>
              </a:rPr>
              <a:t>企業</a:t>
            </a:r>
            <a:r>
              <a:rPr lang="zh-TW" altLang="en-US" sz="1200" b="1" dirty="0" smtClean="0">
                <a:latin typeface="Arial" charset="0"/>
                <a:ea typeface="新細明體" pitchFamily="18" charset="-120"/>
              </a:rPr>
              <a:t>倫理：內外部管理觀點與個案</a:t>
            </a:r>
            <a:r>
              <a:rPr lang="en-US" altLang="zh-TW" sz="1200" b="1" dirty="0" smtClean="0">
                <a:latin typeface="Arial" charset="0"/>
                <a:ea typeface="新細明體" pitchFamily="18" charset="-120"/>
              </a:rPr>
              <a:t>2/e</a:t>
            </a:r>
            <a:r>
              <a:rPr lang="zh-TW" altLang="en-US" sz="1200" b="1" dirty="0" smtClean="0">
                <a:latin typeface="Arial" charset="0"/>
                <a:ea typeface="新細明體" pitchFamily="18" charset="-120"/>
              </a:rPr>
              <a:t>．</a:t>
            </a:r>
            <a:r>
              <a:rPr lang="zh-TW" altLang="en-US" sz="1200" b="1" dirty="0">
                <a:latin typeface="Arial" charset="0"/>
                <a:ea typeface="新細明體" pitchFamily="18" charset="-120"/>
              </a:rPr>
              <a:t>孫震、許士軍 審訂．陳勁甫、許金田 著．財團法人信義文化基金會 出版</a:t>
            </a:r>
          </a:p>
        </p:txBody>
      </p:sp>
      <p:sp>
        <p:nvSpPr>
          <p:cNvPr id="9" name="標題 1"/>
          <p:cNvSpPr>
            <a:spLocks noGrp="1"/>
          </p:cNvSpPr>
          <p:nvPr>
            <p:ph type="ctrTitle"/>
          </p:nvPr>
        </p:nvSpPr>
        <p:spPr>
          <a:xfrm>
            <a:off x="685800" y="1052736"/>
            <a:ext cx="7772400" cy="1470025"/>
          </a:xfrm>
        </p:spPr>
        <p:txBody>
          <a:bodyPr/>
          <a:lstStyle>
            <a:lvl1pPr>
              <a:defRPr>
                <a:latin typeface="Arial" panose="020B0604020202020204" pitchFamily="34" charset="0"/>
                <a:ea typeface="華康粗黑體" panose="020B0709000000000000" pitchFamily="49" charset="-120"/>
                <a:cs typeface="Arial" panose="020B0604020202020204" pitchFamily="34" charset="0"/>
              </a:defRPr>
            </a:lvl1pPr>
          </a:lstStyle>
          <a:p>
            <a:r>
              <a:rPr lang="zh-TW" altLang="en-US" dirty="0" smtClean="0"/>
              <a:t>按一下以編輯母片標題樣式</a:t>
            </a:r>
            <a:endParaRPr lang="zh-TW" altLang="en-US" dirty="0"/>
          </a:p>
        </p:txBody>
      </p:sp>
      <p:sp>
        <p:nvSpPr>
          <p:cNvPr id="10" name="副標題 2"/>
          <p:cNvSpPr>
            <a:spLocks noGrp="1"/>
          </p:cNvSpPr>
          <p:nvPr>
            <p:ph type="subTitle" idx="1"/>
          </p:nvPr>
        </p:nvSpPr>
        <p:spPr>
          <a:xfrm>
            <a:off x="107504" y="3886200"/>
            <a:ext cx="4392488" cy="1198984"/>
          </a:xfrm>
        </p:spPr>
        <p:txBody>
          <a:bodyPr/>
          <a:lstStyle>
            <a:lvl1pPr marL="0" indent="0" algn="ctr">
              <a:buNone/>
              <a:defRPr>
                <a:solidFill>
                  <a:schemeClr val="tx1"/>
                </a:solidFill>
                <a:latin typeface="華康中圓體" panose="020F0509000000000000" pitchFamily="49" charset="-120"/>
                <a:ea typeface="華康中圓體" panose="020F0509000000000000" pitchFamily="49"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smtClean="0"/>
              <a:t>按一下以編輯母片副標題樣式</a:t>
            </a:r>
            <a:endParaRPr lang="zh-TW" altLang="en-US" dirty="0"/>
          </a:p>
        </p:txBody>
      </p:sp>
    </p:spTree>
    <p:extLst>
      <p:ext uri="{BB962C8B-B14F-4D97-AF65-F5344CB8AC3E}">
        <p14:creationId xmlns:p14="http://schemas.microsoft.com/office/powerpoint/2010/main" val="303160262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endParaRPr lang="en-US" altLang="zh-TW"/>
          </a:p>
        </p:txBody>
      </p:sp>
      <p:sp>
        <p:nvSpPr>
          <p:cNvPr id="5" name="頁尾版面配置區 4"/>
          <p:cNvSpPr>
            <a:spLocks noGrp="1"/>
          </p:cNvSpPr>
          <p:nvPr>
            <p:ph type="ftr" sz="quarter" idx="11"/>
          </p:nvPr>
        </p:nvSpPr>
        <p:spPr/>
        <p:txBody>
          <a:bodyPr/>
          <a:lstStyle/>
          <a:p>
            <a:fld id="{1CD442BC-2061-4905-814B-1FAC82E36A26}" type="slidenum">
              <a:rPr lang="en-US" altLang="zh-TW" smtClean="0"/>
              <a:pPr/>
              <a:t>‹#›</a:t>
            </a:fld>
            <a:endParaRPr lang="en-US" altLang="zh-TW"/>
          </a:p>
        </p:txBody>
      </p:sp>
      <p:sp>
        <p:nvSpPr>
          <p:cNvPr id="6" name="投影片編號版面配置區 5"/>
          <p:cNvSpPr>
            <a:spLocks noGrp="1"/>
          </p:cNvSpPr>
          <p:nvPr>
            <p:ph type="sldNum" sz="quarter" idx="12"/>
          </p:nvPr>
        </p:nvSpPr>
        <p:spPr/>
        <p:txBody>
          <a:bodyPr/>
          <a:lstStyle/>
          <a:p>
            <a:fld id="{528F172C-8B4B-4609-9AEE-CCDE44779BD8}" type="slidenum">
              <a:rPr lang="en-US" altLang="zh-TW" smtClean="0"/>
              <a:pPr/>
              <a:t>‹#›</a:t>
            </a:fld>
            <a:endParaRPr lang="en-US" altLang="zh-TW"/>
          </a:p>
        </p:txBody>
      </p:sp>
    </p:spTree>
    <p:extLst>
      <p:ext uri="{BB962C8B-B14F-4D97-AF65-F5344CB8AC3E}">
        <p14:creationId xmlns:p14="http://schemas.microsoft.com/office/powerpoint/2010/main" val="2706726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endParaRPr lang="en-US" altLang="zh-TW"/>
          </a:p>
        </p:txBody>
      </p:sp>
      <p:sp>
        <p:nvSpPr>
          <p:cNvPr id="5" name="頁尾版面配置區 4"/>
          <p:cNvSpPr>
            <a:spLocks noGrp="1"/>
          </p:cNvSpPr>
          <p:nvPr>
            <p:ph type="ftr" sz="quarter" idx="11"/>
          </p:nvPr>
        </p:nvSpPr>
        <p:spPr/>
        <p:txBody>
          <a:bodyPr/>
          <a:lstStyle/>
          <a:p>
            <a:fld id="{FC13C3DE-CA58-4CF5-B926-A31AC9644D45}" type="slidenum">
              <a:rPr lang="en-US" altLang="zh-TW" smtClean="0"/>
              <a:pPr/>
              <a:t>‹#›</a:t>
            </a:fld>
            <a:endParaRPr lang="en-US" altLang="zh-TW"/>
          </a:p>
        </p:txBody>
      </p:sp>
      <p:sp>
        <p:nvSpPr>
          <p:cNvPr id="6" name="投影片編號版面配置區 5"/>
          <p:cNvSpPr>
            <a:spLocks noGrp="1"/>
          </p:cNvSpPr>
          <p:nvPr>
            <p:ph type="sldNum" sz="quarter" idx="12"/>
          </p:nvPr>
        </p:nvSpPr>
        <p:spPr/>
        <p:txBody>
          <a:bodyPr/>
          <a:lstStyle/>
          <a:p>
            <a:fld id="{A0F78627-6D3A-4103-85B9-60271F073EFC}" type="slidenum">
              <a:rPr lang="en-US" altLang="zh-TW" smtClean="0"/>
              <a:pPr/>
              <a:t>‹#›</a:t>
            </a:fld>
            <a:endParaRPr lang="en-US" altLang="zh-TW"/>
          </a:p>
        </p:txBody>
      </p:sp>
    </p:spTree>
    <p:extLst>
      <p:ext uri="{BB962C8B-B14F-4D97-AF65-F5344CB8AC3E}">
        <p14:creationId xmlns:p14="http://schemas.microsoft.com/office/powerpoint/2010/main" val="10960237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標題及文字在物件之上">
    <p:spTree>
      <p:nvGrpSpPr>
        <p:cNvPr id="1" name=""/>
        <p:cNvGrpSpPr/>
        <p:nvPr/>
      </p:nvGrpSpPr>
      <p:grpSpPr>
        <a:xfrm>
          <a:off x="0" y="0"/>
          <a:ext cx="0" cy="0"/>
          <a:chOff x="0" y="0"/>
          <a:chExt cx="0" cy="0"/>
        </a:xfrm>
      </p:grpSpPr>
      <p:sp>
        <p:nvSpPr>
          <p:cNvPr id="2" name="標題 1"/>
          <p:cNvSpPr>
            <a:spLocks noGrp="1"/>
          </p:cNvSpPr>
          <p:nvPr>
            <p:ph type="title"/>
          </p:nvPr>
        </p:nvSpPr>
        <p:spPr>
          <a:xfrm>
            <a:off x="395288" y="188913"/>
            <a:ext cx="8229600" cy="706437"/>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268413"/>
            <a:ext cx="8229600" cy="244316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57200" y="3863975"/>
            <a:ext cx="8229600" cy="244475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a:xfrm>
            <a:off x="457200" y="6245225"/>
            <a:ext cx="2133600" cy="476250"/>
          </a:xfrm>
        </p:spPr>
        <p:txBody>
          <a:bodyPr/>
          <a:lstStyle>
            <a:lvl1pPr>
              <a:defRPr/>
            </a:lvl1pPr>
          </a:lstStyle>
          <a:p>
            <a:endParaRPr lang="en-US" altLang="zh-TW"/>
          </a:p>
        </p:txBody>
      </p:sp>
      <p:sp>
        <p:nvSpPr>
          <p:cNvPr id="6" name="頁尾版面配置區 5"/>
          <p:cNvSpPr>
            <a:spLocks noGrp="1"/>
          </p:cNvSpPr>
          <p:nvPr>
            <p:ph type="ftr" sz="quarter" idx="11"/>
          </p:nvPr>
        </p:nvSpPr>
        <p:spPr>
          <a:xfrm>
            <a:off x="3132138" y="6524625"/>
            <a:ext cx="2895600" cy="333375"/>
          </a:xfrm>
        </p:spPr>
        <p:txBody>
          <a:bodyPr/>
          <a:lstStyle>
            <a:lvl1pPr>
              <a:defRPr/>
            </a:lvl1pPr>
          </a:lstStyle>
          <a:p>
            <a:fld id="{8FD04D3F-A1CC-4ABE-8077-671948F20473}" type="slidenum">
              <a:rPr lang="en-US" altLang="zh-TW"/>
              <a:pPr/>
              <a:t>‹#›</a:t>
            </a:fld>
            <a:endParaRPr lang="en-US" altLang="zh-TW"/>
          </a:p>
        </p:txBody>
      </p:sp>
      <p:sp>
        <p:nvSpPr>
          <p:cNvPr id="7" name="投影片編號版面配置區 6"/>
          <p:cNvSpPr>
            <a:spLocks noGrp="1"/>
          </p:cNvSpPr>
          <p:nvPr>
            <p:ph type="sldNum" sz="quarter" idx="12"/>
          </p:nvPr>
        </p:nvSpPr>
        <p:spPr>
          <a:xfrm>
            <a:off x="6553200" y="6245225"/>
            <a:ext cx="2133600" cy="476250"/>
          </a:xfrm>
        </p:spPr>
        <p:txBody>
          <a:bodyPr/>
          <a:lstStyle>
            <a:lvl1pPr>
              <a:defRPr/>
            </a:lvl1pPr>
          </a:lstStyle>
          <a:p>
            <a:fld id="{F5AAB458-09EC-4D1D-A02A-3D53276285E7}" type="slidenum">
              <a:rPr lang="en-US" altLang="zh-TW"/>
              <a:pPr/>
              <a:t>‹#›</a:t>
            </a:fld>
            <a:endParaRPr lang="en-US" altLang="zh-TW"/>
          </a:p>
        </p:txBody>
      </p:sp>
    </p:spTree>
    <p:extLst>
      <p:ext uri="{BB962C8B-B14F-4D97-AF65-F5344CB8AC3E}">
        <p14:creationId xmlns:p14="http://schemas.microsoft.com/office/powerpoint/2010/main" val="2047510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92738" y="1600200"/>
            <a:ext cx="8543758"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endParaRPr lang="en-US" altLang="zh-TW"/>
          </a:p>
        </p:txBody>
      </p:sp>
      <p:sp>
        <p:nvSpPr>
          <p:cNvPr id="5" name="頁尾版面配置區 4"/>
          <p:cNvSpPr>
            <a:spLocks noGrp="1"/>
          </p:cNvSpPr>
          <p:nvPr>
            <p:ph type="ftr" sz="quarter" idx="11"/>
          </p:nvPr>
        </p:nvSpPr>
        <p:spPr/>
        <p:txBody>
          <a:bodyPr/>
          <a:lstStyle/>
          <a:p>
            <a:fld id="{A1D3B89D-D673-4822-9CC3-06E198AF3697}" type="slidenum">
              <a:rPr lang="en-US" altLang="zh-TW" smtClean="0"/>
              <a:pPr/>
              <a:t>‹#›</a:t>
            </a:fld>
            <a:endParaRPr lang="en-US" altLang="zh-TW"/>
          </a:p>
        </p:txBody>
      </p:sp>
      <p:sp>
        <p:nvSpPr>
          <p:cNvPr id="6" name="投影片編號版面配置區 5"/>
          <p:cNvSpPr>
            <a:spLocks noGrp="1"/>
          </p:cNvSpPr>
          <p:nvPr>
            <p:ph type="sldNum" sz="quarter" idx="12"/>
          </p:nvPr>
        </p:nvSpPr>
        <p:spPr/>
        <p:txBody>
          <a:bodyPr/>
          <a:lstStyle/>
          <a:p>
            <a:fld id="{864ECCC1-2723-43EE-83A8-9824A89C985E}" type="slidenum">
              <a:rPr lang="en-US" altLang="zh-TW" smtClean="0"/>
              <a:pPr/>
              <a:t>‹#›</a:t>
            </a:fld>
            <a:endParaRPr lang="en-US" altLang="zh-TW"/>
          </a:p>
        </p:txBody>
      </p:sp>
    </p:spTree>
    <p:extLst>
      <p:ext uri="{BB962C8B-B14F-4D97-AF65-F5344CB8AC3E}">
        <p14:creationId xmlns:p14="http://schemas.microsoft.com/office/powerpoint/2010/main" val="2568787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endParaRPr lang="en-US" altLang="zh-TW"/>
          </a:p>
        </p:txBody>
      </p:sp>
      <p:sp>
        <p:nvSpPr>
          <p:cNvPr id="5" name="頁尾版面配置區 4"/>
          <p:cNvSpPr>
            <a:spLocks noGrp="1"/>
          </p:cNvSpPr>
          <p:nvPr>
            <p:ph type="ftr" sz="quarter" idx="11"/>
          </p:nvPr>
        </p:nvSpPr>
        <p:spPr/>
        <p:txBody>
          <a:bodyPr/>
          <a:lstStyle/>
          <a:p>
            <a:fld id="{4D4373DF-22B6-482B-8148-1473EDCB1694}" type="slidenum">
              <a:rPr lang="en-US" altLang="zh-TW" smtClean="0"/>
              <a:pPr/>
              <a:t>‹#›</a:t>
            </a:fld>
            <a:endParaRPr lang="en-US" altLang="zh-TW"/>
          </a:p>
        </p:txBody>
      </p:sp>
      <p:sp>
        <p:nvSpPr>
          <p:cNvPr id="6" name="投影片編號版面配置區 5"/>
          <p:cNvSpPr>
            <a:spLocks noGrp="1"/>
          </p:cNvSpPr>
          <p:nvPr>
            <p:ph type="sldNum" sz="quarter" idx="12"/>
          </p:nvPr>
        </p:nvSpPr>
        <p:spPr/>
        <p:txBody>
          <a:bodyPr/>
          <a:lstStyle/>
          <a:p>
            <a:fld id="{600A7B72-1C0E-4D2D-955A-131F947E87BD}" type="slidenum">
              <a:rPr lang="en-US" altLang="zh-TW" smtClean="0"/>
              <a:pPr/>
              <a:t>‹#›</a:t>
            </a:fld>
            <a:endParaRPr lang="en-US" altLang="zh-TW"/>
          </a:p>
        </p:txBody>
      </p:sp>
    </p:spTree>
    <p:extLst>
      <p:ext uri="{BB962C8B-B14F-4D97-AF65-F5344CB8AC3E}">
        <p14:creationId xmlns:p14="http://schemas.microsoft.com/office/powerpoint/2010/main" val="1101716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endParaRPr lang="en-US" altLang="zh-TW"/>
          </a:p>
        </p:txBody>
      </p:sp>
      <p:sp>
        <p:nvSpPr>
          <p:cNvPr id="6" name="頁尾版面配置區 5"/>
          <p:cNvSpPr>
            <a:spLocks noGrp="1"/>
          </p:cNvSpPr>
          <p:nvPr>
            <p:ph type="ftr" sz="quarter" idx="11"/>
          </p:nvPr>
        </p:nvSpPr>
        <p:spPr/>
        <p:txBody>
          <a:bodyPr/>
          <a:lstStyle/>
          <a:p>
            <a:fld id="{28F94F9F-8E06-41FD-8934-1BDFE8B9F8A5}" type="slidenum">
              <a:rPr lang="en-US" altLang="zh-TW" smtClean="0"/>
              <a:pPr/>
              <a:t>‹#›</a:t>
            </a:fld>
            <a:endParaRPr lang="en-US" altLang="zh-TW"/>
          </a:p>
        </p:txBody>
      </p:sp>
      <p:sp>
        <p:nvSpPr>
          <p:cNvPr id="7" name="投影片編號版面配置區 6"/>
          <p:cNvSpPr>
            <a:spLocks noGrp="1"/>
          </p:cNvSpPr>
          <p:nvPr>
            <p:ph type="sldNum" sz="quarter" idx="12"/>
          </p:nvPr>
        </p:nvSpPr>
        <p:spPr/>
        <p:txBody>
          <a:bodyPr/>
          <a:lstStyle/>
          <a:p>
            <a:fld id="{AD8ADA3C-C8C3-40A9-9B34-06E6C131F826}" type="slidenum">
              <a:rPr lang="en-US" altLang="zh-TW" smtClean="0"/>
              <a:pPr/>
              <a:t>‹#›</a:t>
            </a:fld>
            <a:endParaRPr lang="en-US" altLang="zh-TW"/>
          </a:p>
        </p:txBody>
      </p:sp>
    </p:spTree>
    <p:extLst>
      <p:ext uri="{BB962C8B-B14F-4D97-AF65-F5344CB8AC3E}">
        <p14:creationId xmlns:p14="http://schemas.microsoft.com/office/powerpoint/2010/main" val="548558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endParaRPr lang="en-US" altLang="zh-TW"/>
          </a:p>
        </p:txBody>
      </p:sp>
      <p:sp>
        <p:nvSpPr>
          <p:cNvPr id="8" name="頁尾版面配置區 7"/>
          <p:cNvSpPr>
            <a:spLocks noGrp="1"/>
          </p:cNvSpPr>
          <p:nvPr>
            <p:ph type="ftr" sz="quarter" idx="11"/>
          </p:nvPr>
        </p:nvSpPr>
        <p:spPr/>
        <p:txBody>
          <a:bodyPr/>
          <a:lstStyle/>
          <a:p>
            <a:fld id="{0EA8AF0D-8551-4AFA-9904-BC3A35382293}" type="slidenum">
              <a:rPr lang="en-US" altLang="zh-TW" smtClean="0"/>
              <a:pPr/>
              <a:t>‹#›</a:t>
            </a:fld>
            <a:endParaRPr lang="en-US" altLang="zh-TW"/>
          </a:p>
        </p:txBody>
      </p:sp>
      <p:sp>
        <p:nvSpPr>
          <p:cNvPr id="9" name="投影片編號版面配置區 8"/>
          <p:cNvSpPr>
            <a:spLocks noGrp="1"/>
          </p:cNvSpPr>
          <p:nvPr>
            <p:ph type="sldNum" sz="quarter" idx="12"/>
          </p:nvPr>
        </p:nvSpPr>
        <p:spPr/>
        <p:txBody>
          <a:bodyPr/>
          <a:lstStyle/>
          <a:p>
            <a:fld id="{6C897175-F3C9-4D57-A3A9-550DDB0B4702}" type="slidenum">
              <a:rPr lang="en-US" altLang="zh-TW" smtClean="0"/>
              <a:pPr/>
              <a:t>‹#›</a:t>
            </a:fld>
            <a:endParaRPr lang="en-US" altLang="zh-TW"/>
          </a:p>
        </p:txBody>
      </p:sp>
    </p:spTree>
    <p:extLst>
      <p:ext uri="{BB962C8B-B14F-4D97-AF65-F5344CB8AC3E}">
        <p14:creationId xmlns:p14="http://schemas.microsoft.com/office/powerpoint/2010/main" val="3608726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endParaRPr lang="en-US" altLang="zh-TW"/>
          </a:p>
        </p:txBody>
      </p:sp>
      <p:sp>
        <p:nvSpPr>
          <p:cNvPr id="4" name="頁尾版面配置區 3"/>
          <p:cNvSpPr>
            <a:spLocks noGrp="1"/>
          </p:cNvSpPr>
          <p:nvPr>
            <p:ph type="ftr" sz="quarter" idx="11"/>
          </p:nvPr>
        </p:nvSpPr>
        <p:spPr/>
        <p:txBody>
          <a:bodyPr/>
          <a:lstStyle/>
          <a:p>
            <a:fld id="{828EB0FC-CBE2-4260-A9F1-2F021850E1C1}" type="slidenum">
              <a:rPr lang="en-US" altLang="zh-TW" smtClean="0"/>
              <a:pPr/>
              <a:t>‹#›</a:t>
            </a:fld>
            <a:endParaRPr lang="en-US" altLang="zh-TW"/>
          </a:p>
        </p:txBody>
      </p:sp>
      <p:sp>
        <p:nvSpPr>
          <p:cNvPr id="5" name="投影片編號版面配置區 4"/>
          <p:cNvSpPr>
            <a:spLocks noGrp="1"/>
          </p:cNvSpPr>
          <p:nvPr>
            <p:ph type="sldNum" sz="quarter" idx="12"/>
          </p:nvPr>
        </p:nvSpPr>
        <p:spPr/>
        <p:txBody>
          <a:bodyPr/>
          <a:lstStyle/>
          <a:p>
            <a:fld id="{43F9F880-D4D8-43B9-901A-5F24574F994D}" type="slidenum">
              <a:rPr lang="en-US" altLang="zh-TW" smtClean="0"/>
              <a:pPr/>
              <a:t>‹#›</a:t>
            </a:fld>
            <a:endParaRPr lang="en-US" altLang="zh-TW"/>
          </a:p>
        </p:txBody>
      </p:sp>
    </p:spTree>
    <p:extLst>
      <p:ext uri="{BB962C8B-B14F-4D97-AF65-F5344CB8AC3E}">
        <p14:creationId xmlns:p14="http://schemas.microsoft.com/office/powerpoint/2010/main" val="3104323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endParaRPr lang="en-US" altLang="zh-TW"/>
          </a:p>
        </p:txBody>
      </p:sp>
      <p:sp>
        <p:nvSpPr>
          <p:cNvPr id="3" name="頁尾版面配置區 2"/>
          <p:cNvSpPr>
            <a:spLocks noGrp="1"/>
          </p:cNvSpPr>
          <p:nvPr>
            <p:ph type="ftr" sz="quarter" idx="11"/>
          </p:nvPr>
        </p:nvSpPr>
        <p:spPr/>
        <p:txBody>
          <a:bodyPr/>
          <a:lstStyle/>
          <a:p>
            <a:fld id="{AED95EEA-3DF1-4596-AA29-F20B514AF9A7}" type="slidenum">
              <a:rPr lang="en-US" altLang="zh-TW" smtClean="0"/>
              <a:pPr/>
              <a:t>‹#›</a:t>
            </a:fld>
            <a:endParaRPr lang="en-US" altLang="zh-TW"/>
          </a:p>
        </p:txBody>
      </p:sp>
      <p:sp>
        <p:nvSpPr>
          <p:cNvPr id="4" name="投影片編號版面配置區 3"/>
          <p:cNvSpPr>
            <a:spLocks noGrp="1"/>
          </p:cNvSpPr>
          <p:nvPr>
            <p:ph type="sldNum" sz="quarter" idx="12"/>
          </p:nvPr>
        </p:nvSpPr>
        <p:spPr/>
        <p:txBody>
          <a:bodyPr/>
          <a:lstStyle/>
          <a:p>
            <a:fld id="{8326CD26-06FF-4F8E-91ED-22354FEAC125}" type="slidenum">
              <a:rPr lang="en-US" altLang="zh-TW" smtClean="0"/>
              <a:pPr/>
              <a:t>‹#›</a:t>
            </a:fld>
            <a:endParaRPr lang="en-US" altLang="zh-TW"/>
          </a:p>
        </p:txBody>
      </p:sp>
    </p:spTree>
    <p:extLst>
      <p:ext uri="{BB962C8B-B14F-4D97-AF65-F5344CB8AC3E}">
        <p14:creationId xmlns:p14="http://schemas.microsoft.com/office/powerpoint/2010/main" val="2842645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endParaRPr lang="en-US" altLang="zh-TW"/>
          </a:p>
        </p:txBody>
      </p:sp>
      <p:sp>
        <p:nvSpPr>
          <p:cNvPr id="6" name="頁尾版面配置區 5"/>
          <p:cNvSpPr>
            <a:spLocks noGrp="1"/>
          </p:cNvSpPr>
          <p:nvPr>
            <p:ph type="ftr" sz="quarter" idx="11"/>
          </p:nvPr>
        </p:nvSpPr>
        <p:spPr/>
        <p:txBody>
          <a:bodyPr/>
          <a:lstStyle/>
          <a:p>
            <a:fld id="{47B81034-9A2B-4A6D-B098-5B5BB292C174}" type="slidenum">
              <a:rPr lang="en-US" altLang="zh-TW" smtClean="0"/>
              <a:pPr/>
              <a:t>‹#›</a:t>
            </a:fld>
            <a:endParaRPr lang="en-US" altLang="zh-TW"/>
          </a:p>
        </p:txBody>
      </p:sp>
      <p:sp>
        <p:nvSpPr>
          <p:cNvPr id="7" name="投影片編號版面配置區 6"/>
          <p:cNvSpPr>
            <a:spLocks noGrp="1"/>
          </p:cNvSpPr>
          <p:nvPr>
            <p:ph type="sldNum" sz="quarter" idx="12"/>
          </p:nvPr>
        </p:nvSpPr>
        <p:spPr/>
        <p:txBody>
          <a:bodyPr/>
          <a:lstStyle/>
          <a:p>
            <a:fld id="{6F9B47A0-D0B1-4CF4-8FD2-A9BBF68D1F1A}" type="slidenum">
              <a:rPr lang="en-US" altLang="zh-TW" smtClean="0"/>
              <a:pPr/>
              <a:t>‹#›</a:t>
            </a:fld>
            <a:endParaRPr lang="en-US" altLang="zh-TW"/>
          </a:p>
        </p:txBody>
      </p:sp>
    </p:spTree>
    <p:extLst>
      <p:ext uri="{BB962C8B-B14F-4D97-AF65-F5344CB8AC3E}">
        <p14:creationId xmlns:p14="http://schemas.microsoft.com/office/powerpoint/2010/main" val="4130063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endParaRPr lang="en-US" altLang="zh-TW"/>
          </a:p>
        </p:txBody>
      </p:sp>
      <p:sp>
        <p:nvSpPr>
          <p:cNvPr id="6" name="頁尾版面配置區 5"/>
          <p:cNvSpPr>
            <a:spLocks noGrp="1"/>
          </p:cNvSpPr>
          <p:nvPr>
            <p:ph type="ftr" sz="quarter" idx="11"/>
          </p:nvPr>
        </p:nvSpPr>
        <p:spPr/>
        <p:txBody>
          <a:bodyPr/>
          <a:lstStyle/>
          <a:p>
            <a:fld id="{4A0561AC-DB71-4140-A6CF-2D97B87CB0C4}" type="slidenum">
              <a:rPr lang="en-US" altLang="zh-TW" smtClean="0"/>
              <a:pPr/>
              <a:t>‹#›</a:t>
            </a:fld>
            <a:endParaRPr lang="en-US" altLang="zh-TW"/>
          </a:p>
        </p:txBody>
      </p:sp>
      <p:sp>
        <p:nvSpPr>
          <p:cNvPr id="7" name="投影片編號版面配置區 6"/>
          <p:cNvSpPr>
            <a:spLocks noGrp="1"/>
          </p:cNvSpPr>
          <p:nvPr>
            <p:ph type="sldNum" sz="quarter" idx="12"/>
          </p:nvPr>
        </p:nvSpPr>
        <p:spPr/>
        <p:txBody>
          <a:bodyPr/>
          <a:lstStyle/>
          <a:p>
            <a:fld id="{446F1DB2-83CE-4CB8-A030-748B4E6D127D}" type="slidenum">
              <a:rPr lang="en-US" altLang="zh-TW" smtClean="0"/>
              <a:pPr/>
              <a:t>‹#›</a:t>
            </a:fld>
            <a:endParaRPr lang="en-US" altLang="zh-TW"/>
          </a:p>
        </p:txBody>
      </p:sp>
    </p:spTree>
    <p:extLst>
      <p:ext uri="{BB962C8B-B14F-4D97-AF65-F5344CB8AC3E}">
        <p14:creationId xmlns:p14="http://schemas.microsoft.com/office/powerpoint/2010/main" val="3154779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92738" y="274638"/>
            <a:ext cx="8229600" cy="1143000"/>
          </a:xfrm>
          <a:prstGeom prst="rect">
            <a:avLst/>
          </a:prstGeom>
        </p:spPr>
        <p:txBody>
          <a:bodyPr vert="horz" lIns="91440" tIns="45720" rIns="91440" bIns="45720" rtlCol="0" anchor="ctr">
            <a:normAutofit/>
          </a:bodyPr>
          <a:lstStyle/>
          <a:p>
            <a:pPr lvl="0"/>
            <a:r>
              <a:rPr lang="zh-TW" altLang="en-US" smtClean="0"/>
              <a:t>按一下以編輯母片標題樣式</a:t>
            </a:r>
            <a:endParaRPr lang="zh-TW" altLang="en-US"/>
          </a:p>
        </p:txBody>
      </p:sp>
      <p:sp>
        <p:nvSpPr>
          <p:cNvPr id="3" name="文字版面配置區 2"/>
          <p:cNvSpPr>
            <a:spLocks noGrp="1"/>
          </p:cNvSpPr>
          <p:nvPr>
            <p:ph type="body" idx="1"/>
          </p:nvPr>
        </p:nvSpPr>
        <p:spPr>
          <a:xfrm>
            <a:off x="492738" y="1600200"/>
            <a:ext cx="8229600" cy="4525963"/>
          </a:xfrm>
          <a:prstGeom prst="rect">
            <a:avLst/>
          </a:prstGeom>
        </p:spPr>
        <p:txBody>
          <a:bodyPr vert="horz" lIns="91440" tIns="45720" rIns="91440" bIns="45720" rtlCol="0">
            <a:normAutofit/>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zh-TW"/>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438E9F4-864D-462A-93B8-E77C2F3DE2D2}" type="slidenum">
              <a:rPr lang="en-US" altLang="zh-TW" smtClean="0"/>
              <a:pPr/>
              <a:t>‹#›</a:t>
            </a:fld>
            <a:endParaRPr lang="en-US" altLang="zh-TW"/>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34BEBF-7940-49F6-B25A-5B4711E6D5A4}" type="slidenum">
              <a:rPr lang="en-US" altLang="zh-TW" smtClean="0"/>
              <a:pPr/>
              <a:t>‹#›</a:t>
            </a:fld>
            <a:endParaRPr lang="en-US" altLang="zh-TW"/>
          </a:p>
        </p:txBody>
      </p:sp>
    </p:spTree>
    <p:extLst>
      <p:ext uri="{BB962C8B-B14F-4D97-AF65-F5344CB8AC3E}">
        <p14:creationId xmlns:p14="http://schemas.microsoft.com/office/powerpoint/2010/main" val="319780798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iming>
    <p:tnLst>
      <p:par>
        <p:cTn id="1" dur="indefinite" restart="never" nodeType="tmRoot"/>
      </p:par>
    </p:tnLst>
  </p:timing>
  <p:hf sldNum="0" hdr="0" dt="0"/>
  <p:txStyles>
    <p:titleStyle>
      <a:lvl1pPr algn="ctr" defTabSz="914400" rtl="0" eaLnBrk="1" latinLnBrk="0" hangingPunct="1">
        <a:spcBef>
          <a:spcPct val="0"/>
        </a:spcBef>
        <a:buNone/>
        <a:defRPr lang="zh-TW" altLang="en-US" sz="4000" kern="1200">
          <a:solidFill>
            <a:schemeClr val="tx1"/>
          </a:solidFill>
          <a:latin typeface="Times New Roman" panose="02020603050405020304" pitchFamily="18" charset="0"/>
          <a:ea typeface="華康中黑體" panose="020B0509000000000000" pitchFamily="49" charset="-120"/>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lang="zh-TW" altLang="en-US" sz="3200" kern="1200" smtClean="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lang="zh-TW" altLang="en-US" sz="2800" kern="1200" smtClean="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lang="zh-TW" altLang="en-US" sz="2400" kern="1200" smtClean="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lang="zh-TW" altLang="en-US" sz="2000" kern="1200" smtClean="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lang="zh-TW" altLang="en-US" sz="2000" kern="120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Grp="1" noChangeArrowheads="1"/>
          </p:cNvSpPr>
          <p:nvPr>
            <p:ph type="subTitle" idx="1"/>
          </p:nvPr>
        </p:nvSpPr>
        <p:spPr>
          <a:xfrm>
            <a:off x="107504" y="3886200"/>
            <a:ext cx="4680520" cy="622300"/>
          </a:xfrm>
          <a:solidFill>
            <a:schemeClr val="bg1">
              <a:alpha val="60000"/>
            </a:schemeClr>
          </a:solidFill>
        </p:spPr>
        <p:txBody>
          <a:bodyPr/>
          <a:lstStyle/>
          <a:p>
            <a:pPr algn="l"/>
            <a:r>
              <a:rPr lang="zh-TW" altLang="en-US"/>
              <a:t>授課老師：</a:t>
            </a:r>
          </a:p>
        </p:txBody>
      </p:sp>
      <p:sp>
        <p:nvSpPr>
          <p:cNvPr id="9" name="Line 4"/>
          <p:cNvSpPr>
            <a:spLocks noChangeShapeType="1"/>
          </p:cNvSpPr>
          <p:nvPr/>
        </p:nvSpPr>
        <p:spPr bwMode="auto">
          <a:xfrm>
            <a:off x="2195736" y="4437112"/>
            <a:ext cx="25202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ln>
                <a:solidFill>
                  <a:sysClr val="windowText" lastClr="000000"/>
                </a:solidFill>
              </a:ln>
            </a:endParaRPr>
          </a:p>
        </p:txBody>
      </p:sp>
      <p:sp>
        <p:nvSpPr>
          <p:cNvPr id="10" name="Rectangle 2"/>
          <p:cNvSpPr txBox="1">
            <a:spLocks noChangeArrowheads="1"/>
          </p:cNvSpPr>
          <p:nvPr/>
        </p:nvSpPr>
        <p:spPr>
          <a:xfrm>
            <a:off x="685800" y="980729"/>
            <a:ext cx="7989888" cy="2619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zh-TW" altLang="en-US" sz="4400" kern="1200">
                <a:solidFill>
                  <a:schemeClr val="tx1"/>
                </a:solidFill>
                <a:latin typeface="Arial" panose="020B0604020202020204" pitchFamily="34" charset="0"/>
                <a:ea typeface="華康粗黑體" panose="020B0709000000000000" pitchFamily="49" charset="-120"/>
                <a:cs typeface="Arial" panose="020B0604020202020204" pitchFamily="34" charset="0"/>
              </a:defRPr>
            </a:lvl1pPr>
          </a:lstStyle>
          <a:p>
            <a:pPr fontAlgn="auto">
              <a:spcBef>
                <a:spcPts val="768"/>
              </a:spcBef>
              <a:spcAft>
                <a:spcPts val="0"/>
              </a:spcAft>
            </a:pPr>
            <a:r>
              <a:rPr lang="zh-TW" altLang="en-US" dirty="0" smtClean="0">
                <a:latin typeface="華康新特明體" panose="02020909000000000000" pitchFamily="49" charset="-120"/>
                <a:ea typeface="華康新特明體" panose="02020909000000000000" pitchFamily="49" charset="-120"/>
              </a:rPr>
              <a:t>第</a:t>
            </a:r>
            <a:r>
              <a:rPr lang="en-US" altLang="zh-TW" dirty="0" smtClean="0">
                <a:latin typeface="華康新特明體" panose="02020909000000000000" pitchFamily="49" charset="-120"/>
                <a:ea typeface="華康新特明體" panose="02020909000000000000" pitchFamily="49" charset="-120"/>
              </a:rPr>
              <a:t>5</a:t>
            </a:r>
            <a:r>
              <a:rPr lang="zh-TW" altLang="en-US" dirty="0" smtClean="0">
                <a:latin typeface="華康新特明體" panose="02020909000000000000" pitchFamily="49" charset="-120"/>
                <a:ea typeface="華康新特明體" panose="02020909000000000000" pitchFamily="49" charset="-120"/>
              </a:rPr>
              <a:t>章 </a:t>
            </a:r>
            <a:r>
              <a:rPr kumimoji="0" lang="zh-TW" altLang="en-US" dirty="0" smtClean="0">
                <a:latin typeface="華康新特明體" panose="02020909000000000000" pitchFamily="49" charset="-120"/>
                <a:ea typeface="華康新特明體" panose="02020909000000000000" pitchFamily="49" charset="-120"/>
              </a:rPr>
              <a:t>公司治理</a:t>
            </a:r>
            <a:endParaRPr kumimoji="0" lang="zh-TW" altLang="en-US" dirty="0">
              <a:latin typeface="華康新特明體" panose="02020909000000000000" pitchFamily="49" charset="-120"/>
              <a:ea typeface="華康新特明體" panose="02020909000000000000" pitchFamily="49" charset="-1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pPr>
              <a:spcBef>
                <a:spcPct val="35000"/>
              </a:spcBef>
            </a:pPr>
            <a:r>
              <a:rPr lang="en-US" altLang="zh-TW" dirty="0" smtClean="0"/>
              <a:t>5.1  </a:t>
            </a:r>
            <a:r>
              <a:rPr lang="zh-TW" altLang="en-US" dirty="0" smtClean="0"/>
              <a:t>公司</a:t>
            </a:r>
            <a:r>
              <a:rPr lang="zh-TW" altLang="en-US" dirty="0"/>
              <a:t>治理的內涵與重要性</a:t>
            </a:r>
            <a:r>
              <a:rPr lang="en-US" altLang="zh-TW" sz="2800" dirty="0" smtClean="0"/>
              <a:t>(4/6</a:t>
            </a:r>
            <a:r>
              <a:rPr lang="en-US" altLang="zh-TW" sz="2800" dirty="0"/>
              <a:t>)</a:t>
            </a:r>
            <a:endParaRPr lang="zh-TW" altLang="en-US" sz="2800" dirty="0"/>
          </a:p>
        </p:txBody>
      </p:sp>
      <p:sp>
        <p:nvSpPr>
          <p:cNvPr id="11267" name="Rectangle 3"/>
          <p:cNvSpPr>
            <a:spLocks noGrp="1" noChangeArrowheads="1"/>
          </p:cNvSpPr>
          <p:nvPr>
            <p:ph idx="1"/>
          </p:nvPr>
        </p:nvSpPr>
        <p:spPr/>
        <p:txBody>
          <a:bodyPr>
            <a:normAutofit/>
          </a:bodyPr>
          <a:lstStyle/>
          <a:p>
            <a:pPr>
              <a:spcBef>
                <a:spcPct val="25000"/>
              </a:spcBef>
            </a:pPr>
            <a:r>
              <a:rPr lang="zh-TW" altLang="en-US" dirty="0"/>
              <a:t>管理</a:t>
            </a:r>
            <a:r>
              <a:rPr lang="zh-TW" altLang="en-US" dirty="0" smtClean="0"/>
              <a:t>監督</a:t>
            </a:r>
            <a:endParaRPr lang="zh-TW" altLang="en-US" dirty="0"/>
          </a:p>
          <a:p>
            <a:pPr lvl="1">
              <a:spcBef>
                <a:spcPct val="25000"/>
              </a:spcBef>
            </a:pPr>
            <a:r>
              <a:rPr lang="zh-TW" altLang="en-US" dirty="0"/>
              <a:t>公司治理就是一種對公司進行內部與外部的管理與監控機制體系。它不僅規制了公司各個參與者的權利與義務，也確立了決定公司事務時所應遵循的程序與規則。其目的在落實公司經營者的責任</a:t>
            </a:r>
            <a:r>
              <a:rPr lang="zh-TW" altLang="en-US" dirty="0" smtClean="0"/>
              <a:t>，並兼顧</a:t>
            </a:r>
            <a:r>
              <a:rPr lang="zh-TW" altLang="en-US" dirty="0"/>
              <a:t>各個利害關係人的利益都得到合理、公平對待，以確保各利害關係人的信任，並藉此強化公司績效，保障股東權益的機制 </a:t>
            </a:r>
          </a:p>
        </p:txBody>
      </p:sp>
      <p:sp>
        <p:nvSpPr>
          <p:cNvPr id="5" name="頁尾版面配置區 4"/>
          <p:cNvSpPr>
            <a:spLocks noGrp="1"/>
          </p:cNvSpPr>
          <p:nvPr>
            <p:ph type="ftr" sz="quarter" idx="11"/>
          </p:nvPr>
        </p:nvSpPr>
        <p:spPr/>
        <p:txBody>
          <a:bodyPr/>
          <a:lstStyle/>
          <a:p>
            <a:fld id="{336FE5D7-1113-4B6C-A919-C35959568A84}" type="slidenum">
              <a:rPr lang="en-US" altLang="zh-TW"/>
              <a:pPr/>
              <a:t>10</a:t>
            </a:fld>
            <a:endParaRPr lang="en-US" altLang="zh-TW"/>
          </a:p>
        </p:txBody>
      </p:sp>
    </p:spTree>
    <p:extLst>
      <p:ext uri="{BB962C8B-B14F-4D97-AF65-F5344CB8AC3E}">
        <p14:creationId xmlns:p14="http://schemas.microsoft.com/office/powerpoint/2010/main" val="23510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checkerboard(across)">
                                      <p:cBhvr>
                                        <p:cTn id="7" dur="500"/>
                                        <p:tgtEl>
                                          <p:spTgt spid="11267">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1267">
                                            <p:txEl>
                                              <p:pRg st="1" end="1"/>
                                            </p:txEl>
                                          </p:spTgt>
                                        </p:tgtEl>
                                        <p:attrNameLst>
                                          <p:attrName>style.visibility</p:attrName>
                                        </p:attrNameLst>
                                      </p:cBhvr>
                                      <p:to>
                                        <p:strVal val="visible"/>
                                      </p:to>
                                    </p:set>
                                    <p:animEffect transition="in" filter="checkerboard(across)">
                                      <p:cBhvr>
                                        <p:cTn id="10" dur="500"/>
                                        <p:tgtEl>
                                          <p:spTgt spid="112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pPr>
              <a:spcBef>
                <a:spcPct val="35000"/>
              </a:spcBef>
            </a:pPr>
            <a:r>
              <a:rPr lang="en-US" altLang="zh-TW" dirty="0" smtClean="0"/>
              <a:t>5.1  </a:t>
            </a:r>
            <a:r>
              <a:rPr lang="zh-TW" altLang="en-US" dirty="0" smtClean="0"/>
              <a:t>公司</a:t>
            </a:r>
            <a:r>
              <a:rPr lang="zh-TW" altLang="en-US" dirty="0"/>
              <a:t>治理的內涵與重要性</a:t>
            </a:r>
            <a:r>
              <a:rPr lang="en-US" altLang="zh-TW" sz="2800" dirty="0" smtClean="0"/>
              <a:t>(5/6</a:t>
            </a:r>
            <a:r>
              <a:rPr lang="en-US" altLang="zh-TW" sz="2800" dirty="0"/>
              <a:t>)</a:t>
            </a:r>
            <a:endParaRPr lang="zh-TW" altLang="en-US" sz="2800" dirty="0"/>
          </a:p>
        </p:txBody>
      </p:sp>
      <p:sp>
        <p:nvSpPr>
          <p:cNvPr id="11267" name="Rectangle 3"/>
          <p:cNvSpPr>
            <a:spLocks noGrp="1" noChangeArrowheads="1"/>
          </p:cNvSpPr>
          <p:nvPr>
            <p:ph idx="1"/>
          </p:nvPr>
        </p:nvSpPr>
        <p:spPr/>
        <p:txBody>
          <a:bodyPr>
            <a:normAutofit/>
          </a:bodyPr>
          <a:lstStyle/>
          <a:p>
            <a:pPr>
              <a:spcBef>
                <a:spcPct val="25000"/>
              </a:spcBef>
            </a:pPr>
            <a:r>
              <a:rPr lang="zh-TW" altLang="en-US" dirty="0"/>
              <a:t>決策</a:t>
            </a:r>
            <a:r>
              <a:rPr lang="zh-TW" altLang="en-US" dirty="0" smtClean="0"/>
              <a:t>代理</a:t>
            </a:r>
            <a:endParaRPr lang="zh-TW" altLang="en-US" dirty="0"/>
          </a:p>
          <a:p>
            <a:pPr lvl="1">
              <a:spcBef>
                <a:spcPct val="25000"/>
              </a:spcBef>
            </a:pPr>
            <a:r>
              <a:rPr lang="zh-TW" altLang="en-US" dirty="0"/>
              <a:t>企業擁有很多利害關係人，從決策的角度，董事會是代理</a:t>
            </a:r>
            <a:r>
              <a:rPr lang="zh-TW" altLang="en-US" dirty="0" smtClean="0"/>
              <a:t>所有人</a:t>
            </a:r>
            <a:r>
              <a:rPr lang="en-US" altLang="zh-TW" dirty="0" smtClean="0"/>
              <a:t>(</a:t>
            </a:r>
            <a:r>
              <a:rPr lang="zh-TW" altLang="en-US" dirty="0" smtClean="0"/>
              <a:t>股東</a:t>
            </a:r>
            <a:r>
              <a:rPr lang="en-US" altLang="zh-TW" dirty="0" smtClean="0"/>
              <a:t>)</a:t>
            </a:r>
            <a:r>
              <a:rPr lang="zh-TW" altLang="en-US" dirty="0" smtClean="0"/>
              <a:t>來</a:t>
            </a:r>
            <a:r>
              <a:rPr lang="zh-TW" altLang="en-US" dirty="0"/>
              <a:t>監督企業的運作。經營團隊則是受董事會聘用的經營管理代理人 </a:t>
            </a:r>
          </a:p>
        </p:txBody>
      </p:sp>
      <p:sp>
        <p:nvSpPr>
          <p:cNvPr id="5" name="頁尾版面配置區 4"/>
          <p:cNvSpPr>
            <a:spLocks noGrp="1"/>
          </p:cNvSpPr>
          <p:nvPr>
            <p:ph type="ftr" sz="quarter" idx="11"/>
          </p:nvPr>
        </p:nvSpPr>
        <p:spPr/>
        <p:txBody>
          <a:bodyPr/>
          <a:lstStyle/>
          <a:p>
            <a:fld id="{336FE5D7-1113-4B6C-A919-C35959568A84}" type="slidenum">
              <a:rPr lang="en-US" altLang="zh-TW"/>
              <a:pPr/>
              <a:t>11</a:t>
            </a:fld>
            <a:endParaRPr lang="en-US" altLang="zh-TW"/>
          </a:p>
        </p:txBody>
      </p:sp>
    </p:spTree>
    <p:extLst>
      <p:ext uri="{BB962C8B-B14F-4D97-AF65-F5344CB8AC3E}">
        <p14:creationId xmlns:p14="http://schemas.microsoft.com/office/powerpoint/2010/main" val="136278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checkerboard(across)">
                                      <p:cBhvr>
                                        <p:cTn id="7" dur="500"/>
                                        <p:tgtEl>
                                          <p:spTgt spid="11267">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1267">
                                            <p:txEl>
                                              <p:pRg st="1" end="1"/>
                                            </p:txEl>
                                          </p:spTgt>
                                        </p:tgtEl>
                                        <p:attrNameLst>
                                          <p:attrName>style.visibility</p:attrName>
                                        </p:attrNameLst>
                                      </p:cBhvr>
                                      <p:to>
                                        <p:strVal val="visible"/>
                                      </p:to>
                                    </p:set>
                                    <p:animEffect transition="in" filter="checkerboard(across)">
                                      <p:cBhvr>
                                        <p:cTn id="10" dur="500"/>
                                        <p:tgtEl>
                                          <p:spTgt spid="112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492738" y="1600200"/>
            <a:ext cx="8471750" cy="4525963"/>
          </a:xfrm>
        </p:spPr>
        <p:txBody>
          <a:bodyPr>
            <a:normAutofit/>
          </a:bodyPr>
          <a:lstStyle/>
          <a:p>
            <a:pPr>
              <a:spcBef>
                <a:spcPct val="25000"/>
              </a:spcBef>
            </a:pPr>
            <a:r>
              <a:rPr lang="zh-TW" altLang="en-US" dirty="0"/>
              <a:t>倫理</a:t>
            </a:r>
            <a:r>
              <a:rPr lang="zh-TW" altLang="en-US" dirty="0" smtClean="0"/>
              <a:t>內涵</a:t>
            </a:r>
            <a:endParaRPr lang="zh-TW" altLang="en-US" dirty="0"/>
          </a:p>
          <a:p>
            <a:pPr lvl="1">
              <a:spcBef>
                <a:spcPct val="25000"/>
              </a:spcBef>
            </a:pPr>
            <a:r>
              <a:rPr lang="zh-TW" altLang="en-US" dirty="0"/>
              <a:t>有效公司治理的基本精神就是負責與誠</a:t>
            </a:r>
            <a:r>
              <a:rPr lang="zh-TW" altLang="en-US" dirty="0" smtClean="0"/>
              <a:t>正</a:t>
            </a:r>
            <a:r>
              <a:rPr lang="en-US" altLang="zh-TW" dirty="0" smtClean="0"/>
              <a:t>(integrity)</a:t>
            </a:r>
            <a:r>
              <a:rPr lang="zh-TW" altLang="en-US" dirty="0" smtClean="0"/>
              <a:t>，</a:t>
            </a:r>
            <a:r>
              <a:rPr lang="zh-TW" altLang="en-US" dirty="0"/>
              <a:t>也就是企業倫理的</a:t>
            </a:r>
            <a:r>
              <a:rPr lang="zh-TW" altLang="en-US" dirty="0" smtClean="0"/>
              <a:t>核心─「</a:t>
            </a:r>
            <a:r>
              <a:rPr lang="zh-TW" altLang="en-US" dirty="0"/>
              <a:t>負責的做對的事」。負責是忠於職責的當責問題。誠正行為，是指透過人們的誠信與正直勇於「做對的事」的信念與堅持 </a:t>
            </a:r>
            <a:br>
              <a:rPr lang="zh-TW" altLang="en-US" dirty="0"/>
            </a:br>
            <a:endParaRPr lang="zh-TW" altLang="en-US" dirty="0"/>
          </a:p>
        </p:txBody>
      </p:sp>
      <p:sp>
        <p:nvSpPr>
          <p:cNvPr id="11266" name="Rectangle 2"/>
          <p:cNvSpPr>
            <a:spLocks noGrp="1" noChangeArrowheads="1"/>
          </p:cNvSpPr>
          <p:nvPr>
            <p:ph type="title"/>
          </p:nvPr>
        </p:nvSpPr>
        <p:spPr/>
        <p:txBody>
          <a:bodyPr>
            <a:normAutofit/>
          </a:bodyPr>
          <a:lstStyle/>
          <a:p>
            <a:pPr>
              <a:spcBef>
                <a:spcPct val="35000"/>
              </a:spcBef>
            </a:pPr>
            <a:r>
              <a:rPr lang="en-US" altLang="zh-TW" dirty="0" smtClean="0"/>
              <a:t>5.1  </a:t>
            </a:r>
            <a:r>
              <a:rPr lang="zh-TW" altLang="en-US" dirty="0" smtClean="0"/>
              <a:t>公司</a:t>
            </a:r>
            <a:r>
              <a:rPr lang="zh-TW" altLang="en-US" dirty="0"/>
              <a:t>治理的內涵與重要性</a:t>
            </a:r>
            <a:r>
              <a:rPr lang="en-US" altLang="zh-TW" sz="2800" dirty="0" smtClean="0"/>
              <a:t>(6/6</a:t>
            </a:r>
            <a:r>
              <a:rPr lang="en-US" altLang="zh-TW" sz="2800" dirty="0"/>
              <a:t>)</a:t>
            </a:r>
            <a:endParaRPr lang="zh-TW" altLang="en-US" sz="2800" dirty="0"/>
          </a:p>
        </p:txBody>
      </p:sp>
      <p:sp>
        <p:nvSpPr>
          <p:cNvPr id="5" name="頁尾版面配置區 4"/>
          <p:cNvSpPr>
            <a:spLocks noGrp="1"/>
          </p:cNvSpPr>
          <p:nvPr>
            <p:ph type="ftr" sz="quarter" idx="11"/>
          </p:nvPr>
        </p:nvSpPr>
        <p:spPr/>
        <p:txBody>
          <a:bodyPr/>
          <a:lstStyle/>
          <a:p>
            <a:fld id="{336FE5D7-1113-4B6C-A919-C35959568A84}" type="slidenum">
              <a:rPr lang="en-US" altLang="zh-TW"/>
              <a:pPr/>
              <a:t>12</a:t>
            </a:fld>
            <a:endParaRPr lang="en-US" altLang="zh-TW"/>
          </a:p>
        </p:txBody>
      </p:sp>
    </p:spTree>
    <p:extLst>
      <p:ext uri="{BB962C8B-B14F-4D97-AF65-F5344CB8AC3E}">
        <p14:creationId xmlns:p14="http://schemas.microsoft.com/office/powerpoint/2010/main" val="1380128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checkerboard(across)">
                                      <p:cBhvr>
                                        <p:cTn id="7" dur="500"/>
                                        <p:tgtEl>
                                          <p:spTgt spid="11267">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1267">
                                            <p:txEl>
                                              <p:pRg st="1" end="1"/>
                                            </p:txEl>
                                          </p:spTgt>
                                        </p:tgtEl>
                                        <p:attrNameLst>
                                          <p:attrName>style.visibility</p:attrName>
                                        </p:attrNameLst>
                                      </p:cBhvr>
                                      <p:to>
                                        <p:strVal val="visible"/>
                                      </p:to>
                                    </p:set>
                                    <p:animEffect transition="in" filter="checkerboard(across)">
                                      <p:cBhvr>
                                        <p:cTn id="10" dur="500"/>
                                        <p:tgtEl>
                                          <p:spTgt spid="112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sz="half" idx="1"/>
          </p:nvPr>
        </p:nvSpPr>
        <p:spPr>
          <a:xfrm>
            <a:off x="483704" y="1628800"/>
            <a:ext cx="8566044" cy="3600400"/>
          </a:xfrm>
        </p:spPr>
        <p:txBody>
          <a:bodyPr>
            <a:noAutofit/>
          </a:bodyPr>
          <a:lstStyle/>
          <a:p>
            <a:pPr>
              <a:spcBef>
                <a:spcPts val="1152"/>
              </a:spcBef>
            </a:pPr>
            <a:r>
              <a:rPr lang="zh-TW" altLang="en-US" dirty="0"/>
              <a:t>公司治理的基本原則 </a:t>
            </a:r>
          </a:p>
          <a:p>
            <a:pPr>
              <a:spcBef>
                <a:spcPts val="1152"/>
              </a:spcBef>
            </a:pPr>
            <a:r>
              <a:rPr lang="zh-TW" altLang="en-US" dirty="0"/>
              <a:t>公司治理的董事會檢視指標 </a:t>
            </a:r>
          </a:p>
          <a:p>
            <a:pPr>
              <a:spcBef>
                <a:spcPts val="1152"/>
              </a:spcBef>
            </a:pPr>
            <a:r>
              <a:rPr lang="zh-TW" altLang="en-US" dirty="0"/>
              <a:t>我國公司治理的原則 </a:t>
            </a:r>
          </a:p>
        </p:txBody>
      </p:sp>
      <p:sp>
        <p:nvSpPr>
          <p:cNvPr id="6" name="頁尾版面配置區 5"/>
          <p:cNvSpPr>
            <a:spLocks noGrp="1"/>
          </p:cNvSpPr>
          <p:nvPr>
            <p:ph type="ftr" sz="quarter" idx="11"/>
          </p:nvPr>
        </p:nvSpPr>
        <p:spPr/>
        <p:txBody>
          <a:bodyPr/>
          <a:lstStyle/>
          <a:p>
            <a:fld id="{354B68E6-9AC0-457A-88D9-C873544338EE}" type="slidenum">
              <a:rPr lang="en-US" altLang="zh-TW"/>
              <a:pPr/>
              <a:t>13</a:t>
            </a:fld>
            <a:endParaRPr lang="en-US" altLang="zh-TW"/>
          </a:p>
        </p:txBody>
      </p:sp>
      <p:sp>
        <p:nvSpPr>
          <p:cNvPr id="9" name="Rectangle 2"/>
          <p:cNvSpPr>
            <a:spLocks noGrp="1" noChangeArrowheads="1"/>
          </p:cNvSpPr>
          <p:nvPr>
            <p:ph type="title"/>
          </p:nvPr>
        </p:nvSpPr>
        <p:spPr>
          <a:xfrm>
            <a:off x="492738" y="274638"/>
            <a:ext cx="8229600" cy="1143000"/>
          </a:xfrm>
        </p:spPr>
        <p:txBody>
          <a:bodyPr>
            <a:normAutofit/>
          </a:bodyPr>
          <a:lstStyle/>
          <a:p>
            <a:pPr>
              <a:spcBef>
                <a:spcPct val="35000"/>
              </a:spcBef>
            </a:pPr>
            <a:r>
              <a:rPr lang="en-US" altLang="zh-TW" dirty="0" smtClean="0"/>
              <a:t>5.2  </a:t>
            </a:r>
            <a:r>
              <a:rPr lang="zh-TW" altLang="en-US" dirty="0" smtClean="0"/>
              <a:t>公司</a:t>
            </a:r>
            <a:r>
              <a:rPr lang="zh-TW" altLang="en-US" dirty="0"/>
              <a:t>治理</a:t>
            </a:r>
            <a:r>
              <a:rPr lang="zh-TW" altLang="en-US" dirty="0" smtClean="0"/>
              <a:t>的原則與理念</a:t>
            </a:r>
            <a:r>
              <a:rPr lang="en-US" altLang="zh-TW" sz="2800" dirty="0" smtClean="0"/>
              <a:t>(1/4) </a:t>
            </a:r>
            <a:endParaRPr lang="en-US" altLang="zh-TW"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checkerboard(across)">
                                      <p:cBhvr>
                                        <p:cTn id="7" dur="500"/>
                                        <p:tgtEl>
                                          <p:spTgt spid="12291">
                                            <p:txEl>
                                              <p:pRg st="0" end="0"/>
                                            </p:txEl>
                                          </p:spTgt>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animEffect transition="in" filter="checkerboard(across)">
                                      <p:cBhvr>
                                        <p:cTn id="11" dur="500"/>
                                        <p:tgtEl>
                                          <p:spTgt spid="12291">
                                            <p:txEl>
                                              <p:pRg st="1" end="1"/>
                                            </p:txEl>
                                          </p:spTgt>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animEffect transition="in" filter="checkerboard(across)">
                                      <p:cBhvr>
                                        <p:cTn id="15" dur="500"/>
                                        <p:tgtEl>
                                          <p:spTgt spid="122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spcBef>
                <a:spcPct val="35000"/>
              </a:spcBef>
            </a:pPr>
            <a:r>
              <a:rPr lang="en-US" altLang="zh-TW" dirty="0" smtClean="0"/>
              <a:t>5.2  </a:t>
            </a:r>
            <a:r>
              <a:rPr lang="zh-TW" altLang="en-US" dirty="0" smtClean="0"/>
              <a:t>公司</a:t>
            </a:r>
            <a:r>
              <a:rPr lang="zh-TW" altLang="en-US" dirty="0"/>
              <a:t>治理的原則與理念</a:t>
            </a:r>
            <a:r>
              <a:rPr lang="en-US" altLang="zh-TW" sz="2800" dirty="0" smtClean="0"/>
              <a:t>(2/4</a:t>
            </a:r>
            <a:r>
              <a:rPr lang="en-US" altLang="zh-TW" sz="2800" dirty="0"/>
              <a:t>) </a:t>
            </a:r>
            <a:endParaRPr lang="en-US" altLang="zh-TW" sz="3600" dirty="0"/>
          </a:p>
        </p:txBody>
      </p:sp>
      <p:sp>
        <p:nvSpPr>
          <p:cNvPr id="40963" name="Rectangle 3"/>
          <p:cNvSpPr>
            <a:spLocks noGrp="1" noChangeArrowheads="1"/>
          </p:cNvSpPr>
          <p:nvPr>
            <p:ph idx="1"/>
          </p:nvPr>
        </p:nvSpPr>
        <p:spPr>
          <a:xfrm>
            <a:off x="492738" y="1600200"/>
            <a:ext cx="8543758" cy="4781128"/>
          </a:xfrm>
        </p:spPr>
        <p:txBody>
          <a:bodyPr>
            <a:noAutofit/>
          </a:bodyPr>
          <a:lstStyle/>
          <a:p>
            <a:pPr>
              <a:spcBef>
                <a:spcPct val="25000"/>
              </a:spcBef>
            </a:pPr>
            <a:r>
              <a:rPr lang="zh-TW" altLang="en-US" dirty="0"/>
              <a:t>公司治理的基本原則 ：擁有</a:t>
            </a:r>
            <a:r>
              <a:rPr lang="en-US" altLang="zh-TW" dirty="0"/>
              <a:t>39</a:t>
            </a:r>
            <a:r>
              <a:rPr lang="zh-TW" altLang="en-US" dirty="0"/>
              <a:t>個會員國的「經濟合作發展組織」 </a:t>
            </a:r>
            <a:r>
              <a:rPr lang="en-US" altLang="zh-TW" dirty="0"/>
              <a:t>2004</a:t>
            </a:r>
            <a:r>
              <a:rPr lang="zh-TW" altLang="en-US" dirty="0"/>
              <a:t>年更新公司治理原則，專注在所有權與經營控制權分離的治理問題包括六大部分 </a:t>
            </a:r>
          </a:p>
          <a:p>
            <a:pPr lvl="1">
              <a:spcBef>
                <a:spcPct val="25000"/>
              </a:spcBef>
            </a:pPr>
            <a:r>
              <a:rPr lang="zh-TW" altLang="en-US" dirty="0"/>
              <a:t>公司治理架構的有效基礎 </a:t>
            </a:r>
          </a:p>
          <a:p>
            <a:pPr lvl="1">
              <a:spcBef>
                <a:spcPct val="25000"/>
              </a:spcBef>
            </a:pPr>
            <a:r>
              <a:rPr lang="zh-TW" altLang="en-US" dirty="0"/>
              <a:t>股東權利與所有權的功能 </a:t>
            </a:r>
          </a:p>
          <a:p>
            <a:pPr lvl="1">
              <a:spcBef>
                <a:spcPct val="25000"/>
              </a:spcBef>
            </a:pPr>
            <a:r>
              <a:rPr lang="zh-TW" altLang="en-US" dirty="0"/>
              <a:t>公平對待所有股東 </a:t>
            </a:r>
          </a:p>
          <a:p>
            <a:pPr lvl="1">
              <a:spcBef>
                <a:spcPct val="25000"/>
              </a:spcBef>
            </a:pPr>
            <a:r>
              <a:rPr lang="zh-TW" altLang="en-US" dirty="0"/>
              <a:t>利害關係人在公司治理的角色 </a:t>
            </a:r>
          </a:p>
          <a:p>
            <a:pPr lvl="1">
              <a:spcBef>
                <a:spcPct val="25000"/>
              </a:spcBef>
            </a:pPr>
            <a:r>
              <a:rPr lang="zh-TW" altLang="en-US" dirty="0"/>
              <a:t>資訊揭露及透明度 </a:t>
            </a:r>
          </a:p>
          <a:p>
            <a:pPr lvl="1">
              <a:spcBef>
                <a:spcPct val="25000"/>
              </a:spcBef>
            </a:pPr>
            <a:r>
              <a:rPr lang="zh-TW" altLang="en-US" dirty="0"/>
              <a:t>董事會的權責  </a:t>
            </a:r>
          </a:p>
        </p:txBody>
      </p:sp>
      <p:sp>
        <p:nvSpPr>
          <p:cNvPr id="5" name="頁尾版面配置區 4"/>
          <p:cNvSpPr>
            <a:spLocks noGrp="1"/>
          </p:cNvSpPr>
          <p:nvPr>
            <p:ph type="ftr" sz="quarter" idx="11"/>
          </p:nvPr>
        </p:nvSpPr>
        <p:spPr/>
        <p:txBody>
          <a:bodyPr/>
          <a:lstStyle/>
          <a:p>
            <a:fld id="{3D98CB9F-7EE5-4CAC-814C-FE8A52326777}" type="slidenum">
              <a:rPr lang="en-US" altLang="zh-TW"/>
              <a:pPr/>
              <a:t>14</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checkerboard(across)">
                                      <p:cBhvr>
                                        <p:cTn id="7" dur="500"/>
                                        <p:tgtEl>
                                          <p:spTgt spid="4096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0963">
                                            <p:txEl>
                                              <p:pRg st="1" end="1"/>
                                            </p:txEl>
                                          </p:spTgt>
                                        </p:tgtEl>
                                        <p:attrNameLst>
                                          <p:attrName>style.visibility</p:attrName>
                                        </p:attrNameLst>
                                      </p:cBhvr>
                                      <p:to>
                                        <p:strVal val="visible"/>
                                      </p:to>
                                    </p:set>
                                    <p:animEffect transition="in" filter="checkerboard(across)">
                                      <p:cBhvr>
                                        <p:cTn id="10" dur="500"/>
                                        <p:tgtEl>
                                          <p:spTgt spid="40963">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40963">
                                            <p:txEl>
                                              <p:pRg st="2" end="2"/>
                                            </p:txEl>
                                          </p:spTgt>
                                        </p:tgtEl>
                                        <p:attrNameLst>
                                          <p:attrName>style.visibility</p:attrName>
                                        </p:attrNameLst>
                                      </p:cBhvr>
                                      <p:to>
                                        <p:strVal val="visible"/>
                                      </p:to>
                                    </p:set>
                                    <p:animEffect transition="in" filter="checkerboard(across)">
                                      <p:cBhvr>
                                        <p:cTn id="13" dur="500"/>
                                        <p:tgtEl>
                                          <p:spTgt spid="40963">
                                            <p:txEl>
                                              <p:pRg st="2" end="2"/>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40963">
                                            <p:txEl>
                                              <p:pRg st="3" end="3"/>
                                            </p:txEl>
                                          </p:spTgt>
                                        </p:tgtEl>
                                        <p:attrNameLst>
                                          <p:attrName>style.visibility</p:attrName>
                                        </p:attrNameLst>
                                      </p:cBhvr>
                                      <p:to>
                                        <p:strVal val="visible"/>
                                      </p:to>
                                    </p:set>
                                    <p:animEffect transition="in" filter="checkerboard(across)">
                                      <p:cBhvr>
                                        <p:cTn id="16" dur="500"/>
                                        <p:tgtEl>
                                          <p:spTgt spid="40963">
                                            <p:txEl>
                                              <p:pRg st="3" end="3"/>
                                            </p:txEl>
                                          </p:spTgt>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40963">
                                            <p:txEl>
                                              <p:pRg st="4" end="4"/>
                                            </p:txEl>
                                          </p:spTgt>
                                        </p:tgtEl>
                                        <p:attrNameLst>
                                          <p:attrName>style.visibility</p:attrName>
                                        </p:attrNameLst>
                                      </p:cBhvr>
                                      <p:to>
                                        <p:strVal val="visible"/>
                                      </p:to>
                                    </p:set>
                                    <p:animEffect transition="in" filter="checkerboard(across)">
                                      <p:cBhvr>
                                        <p:cTn id="19" dur="500"/>
                                        <p:tgtEl>
                                          <p:spTgt spid="40963">
                                            <p:txEl>
                                              <p:pRg st="4" end="4"/>
                                            </p:txEl>
                                          </p:spTgt>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40963">
                                            <p:txEl>
                                              <p:pRg st="5" end="5"/>
                                            </p:txEl>
                                          </p:spTgt>
                                        </p:tgtEl>
                                        <p:attrNameLst>
                                          <p:attrName>style.visibility</p:attrName>
                                        </p:attrNameLst>
                                      </p:cBhvr>
                                      <p:to>
                                        <p:strVal val="visible"/>
                                      </p:to>
                                    </p:set>
                                    <p:animEffect transition="in" filter="checkerboard(across)">
                                      <p:cBhvr>
                                        <p:cTn id="22" dur="500"/>
                                        <p:tgtEl>
                                          <p:spTgt spid="40963">
                                            <p:txEl>
                                              <p:pRg st="5" end="5"/>
                                            </p:txEl>
                                          </p:spTgt>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40963">
                                            <p:txEl>
                                              <p:pRg st="6" end="6"/>
                                            </p:txEl>
                                          </p:spTgt>
                                        </p:tgtEl>
                                        <p:attrNameLst>
                                          <p:attrName>style.visibility</p:attrName>
                                        </p:attrNameLst>
                                      </p:cBhvr>
                                      <p:to>
                                        <p:strVal val="visible"/>
                                      </p:to>
                                    </p:set>
                                    <p:animEffect transition="in" filter="checkerboard(across)">
                                      <p:cBhvr>
                                        <p:cTn id="25" dur="500"/>
                                        <p:tgtEl>
                                          <p:spTgt spid="409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spcBef>
                <a:spcPct val="35000"/>
              </a:spcBef>
            </a:pPr>
            <a:r>
              <a:rPr lang="en-US" altLang="zh-TW" dirty="0" smtClean="0"/>
              <a:t>5.2  </a:t>
            </a:r>
            <a:r>
              <a:rPr lang="zh-TW" altLang="en-US" dirty="0" smtClean="0"/>
              <a:t>公司</a:t>
            </a:r>
            <a:r>
              <a:rPr lang="zh-TW" altLang="en-US" dirty="0"/>
              <a:t>治理的原則與理念</a:t>
            </a:r>
            <a:r>
              <a:rPr lang="en-US" altLang="zh-TW" sz="2800" dirty="0" smtClean="0"/>
              <a:t>(3/4</a:t>
            </a:r>
            <a:r>
              <a:rPr lang="en-US" altLang="zh-TW" sz="2800" dirty="0"/>
              <a:t>) </a:t>
            </a:r>
            <a:endParaRPr lang="en-US" altLang="zh-TW" sz="3600" dirty="0"/>
          </a:p>
        </p:txBody>
      </p:sp>
      <p:sp>
        <p:nvSpPr>
          <p:cNvPr id="43011" name="Rectangle 3"/>
          <p:cNvSpPr>
            <a:spLocks noGrp="1" noChangeArrowheads="1"/>
          </p:cNvSpPr>
          <p:nvPr>
            <p:ph idx="1"/>
          </p:nvPr>
        </p:nvSpPr>
        <p:spPr>
          <a:xfrm>
            <a:off x="492738" y="1600200"/>
            <a:ext cx="8471750" cy="5069160"/>
          </a:xfrm>
        </p:spPr>
        <p:txBody>
          <a:bodyPr>
            <a:normAutofit/>
          </a:bodyPr>
          <a:lstStyle/>
          <a:p>
            <a:pPr>
              <a:spcBef>
                <a:spcPct val="25000"/>
              </a:spcBef>
            </a:pPr>
            <a:r>
              <a:rPr lang="zh-TW" altLang="en-US" dirty="0"/>
              <a:t>公司治理的董事會檢視</a:t>
            </a:r>
            <a:r>
              <a:rPr lang="zh-TW" altLang="en-US" dirty="0" smtClean="0"/>
              <a:t>指標</a:t>
            </a:r>
            <a:endParaRPr lang="zh-TW" altLang="en-US" dirty="0"/>
          </a:p>
          <a:p>
            <a:pPr lvl="1">
              <a:spcBef>
                <a:spcPct val="25000"/>
              </a:spcBef>
            </a:pPr>
            <a:r>
              <a:rPr lang="zh-TW" altLang="en-US" dirty="0"/>
              <a:t>董事的獨立性 </a:t>
            </a:r>
          </a:p>
          <a:p>
            <a:pPr lvl="1">
              <a:spcBef>
                <a:spcPct val="25000"/>
              </a:spcBef>
            </a:pPr>
            <a:r>
              <a:rPr lang="zh-TW" altLang="en-US" dirty="0"/>
              <a:t>股票擁有 </a:t>
            </a:r>
          </a:p>
          <a:p>
            <a:pPr lvl="1">
              <a:spcBef>
                <a:spcPct val="25000"/>
              </a:spcBef>
            </a:pPr>
            <a:r>
              <a:rPr lang="zh-TW" altLang="en-US" dirty="0"/>
              <a:t>董事資格 </a:t>
            </a:r>
          </a:p>
          <a:p>
            <a:pPr lvl="1">
              <a:spcBef>
                <a:spcPct val="25000"/>
              </a:spcBef>
            </a:pPr>
            <a:r>
              <a:rPr lang="zh-TW" altLang="en-US" dirty="0"/>
              <a:t>董事會活動 </a:t>
            </a:r>
          </a:p>
        </p:txBody>
      </p:sp>
      <p:sp>
        <p:nvSpPr>
          <p:cNvPr id="5" name="頁尾版面配置區 4"/>
          <p:cNvSpPr>
            <a:spLocks noGrp="1"/>
          </p:cNvSpPr>
          <p:nvPr>
            <p:ph type="ftr" sz="quarter" idx="11"/>
          </p:nvPr>
        </p:nvSpPr>
        <p:spPr/>
        <p:txBody>
          <a:bodyPr/>
          <a:lstStyle/>
          <a:p>
            <a:fld id="{8DAB0B4F-8AE3-4350-BA69-7831A6D9442A}" type="slidenum">
              <a:rPr lang="en-US" altLang="zh-TW"/>
              <a:pPr/>
              <a:t>15</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checkerboard(across)">
                                      <p:cBhvr>
                                        <p:cTn id="7" dur="500"/>
                                        <p:tgtEl>
                                          <p:spTgt spid="43011">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3011">
                                            <p:txEl>
                                              <p:pRg st="1" end="1"/>
                                            </p:txEl>
                                          </p:spTgt>
                                        </p:tgtEl>
                                        <p:attrNameLst>
                                          <p:attrName>style.visibility</p:attrName>
                                        </p:attrNameLst>
                                      </p:cBhvr>
                                      <p:to>
                                        <p:strVal val="visible"/>
                                      </p:to>
                                    </p:set>
                                    <p:animEffect transition="in" filter="checkerboard(across)">
                                      <p:cBhvr>
                                        <p:cTn id="10" dur="500"/>
                                        <p:tgtEl>
                                          <p:spTgt spid="43011">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43011">
                                            <p:txEl>
                                              <p:pRg st="2" end="2"/>
                                            </p:txEl>
                                          </p:spTgt>
                                        </p:tgtEl>
                                        <p:attrNameLst>
                                          <p:attrName>style.visibility</p:attrName>
                                        </p:attrNameLst>
                                      </p:cBhvr>
                                      <p:to>
                                        <p:strVal val="visible"/>
                                      </p:to>
                                    </p:set>
                                    <p:animEffect transition="in" filter="checkerboard(across)">
                                      <p:cBhvr>
                                        <p:cTn id="13" dur="500"/>
                                        <p:tgtEl>
                                          <p:spTgt spid="43011">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43011">
                                            <p:txEl>
                                              <p:pRg st="3" end="3"/>
                                            </p:txEl>
                                          </p:spTgt>
                                        </p:tgtEl>
                                        <p:attrNameLst>
                                          <p:attrName>style.visibility</p:attrName>
                                        </p:attrNameLst>
                                      </p:cBhvr>
                                      <p:to>
                                        <p:strVal val="visible"/>
                                      </p:to>
                                    </p:set>
                                    <p:animEffect transition="in" filter="checkerboard(across)">
                                      <p:cBhvr>
                                        <p:cTn id="16" dur="500"/>
                                        <p:tgtEl>
                                          <p:spTgt spid="43011">
                                            <p:txEl>
                                              <p:pRg st="3" end="3"/>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43011">
                                            <p:txEl>
                                              <p:pRg st="4" end="4"/>
                                            </p:txEl>
                                          </p:spTgt>
                                        </p:tgtEl>
                                        <p:attrNameLst>
                                          <p:attrName>style.visibility</p:attrName>
                                        </p:attrNameLst>
                                      </p:cBhvr>
                                      <p:to>
                                        <p:strVal val="visible"/>
                                      </p:to>
                                    </p:set>
                                    <p:animEffect transition="in" filter="checkerboard(across)">
                                      <p:cBhvr>
                                        <p:cTn id="19" dur="500"/>
                                        <p:tgtEl>
                                          <p:spTgt spid="430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spcBef>
                <a:spcPct val="35000"/>
              </a:spcBef>
            </a:pPr>
            <a:r>
              <a:rPr lang="en-US" altLang="zh-TW" dirty="0" smtClean="0"/>
              <a:t>5.2  </a:t>
            </a:r>
            <a:r>
              <a:rPr lang="zh-TW" altLang="en-US" dirty="0" smtClean="0"/>
              <a:t>公司</a:t>
            </a:r>
            <a:r>
              <a:rPr lang="zh-TW" altLang="en-US" dirty="0"/>
              <a:t>治理的原則與理念</a:t>
            </a:r>
            <a:r>
              <a:rPr lang="en-US" altLang="zh-TW" sz="2800" dirty="0" smtClean="0"/>
              <a:t>(4/4</a:t>
            </a:r>
            <a:r>
              <a:rPr lang="en-US" altLang="zh-TW" sz="2800" dirty="0"/>
              <a:t>) </a:t>
            </a:r>
            <a:endParaRPr lang="en-US" altLang="zh-TW" sz="3600" dirty="0"/>
          </a:p>
        </p:txBody>
      </p:sp>
      <p:sp>
        <p:nvSpPr>
          <p:cNvPr id="44035" name="Rectangle 3"/>
          <p:cNvSpPr>
            <a:spLocks noGrp="1" noChangeArrowheads="1"/>
          </p:cNvSpPr>
          <p:nvPr>
            <p:ph idx="1"/>
          </p:nvPr>
        </p:nvSpPr>
        <p:spPr>
          <a:xfrm>
            <a:off x="492738" y="1600200"/>
            <a:ext cx="8543758" cy="4721087"/>
          </a:xfrm>
        </p:spPr>
        <p:txBody>
          <a:bodyPr>
            <a:normAutofit/>
          </a:bodyPr>
          <a:lstStyle/>
          <a:p>
            <a:r>
              <a:rPr lang="zh-TW" altLang="en-US" dirty="0"/>
              <a:t>臺灣證券交易所及中華民國證券櫃檯買賣</a:t>
            </a:r>
            <a:r>
              <a:rPr lang="zh-TW" altLang="en-US" dirty="0" smtClean="0"/>
              <a:t>中心於</a:t>
            </a:r>
            <a:r>
              <a:rPr lang="en-US" altLang="zh-TW" dirty="0"/>
              <a:t>2014</a:t>
            </a:r>
            <a:r>
              <a:rPr lang="zh-TW" altLang="en-US" dirty="0"/>
              <a:t>年公布實施「公司治理評鑑系統」</a:t>
            </a:r>
            <a:r>
              <a:rPr lang="zh-TW" altLang="en-US" dirty="0" smtClean="0"/>
              <a:t>，涵蓋</a:t>
            </a:r>
            <a:r>
              <a:rPr lang="zh-TW" altLang="en-US" dirty="0"/>
              <a:t>對股東權益之維護、股東平等</a:t>
            </a:r>
            <a:r>
              <a:rPr lang="zh-TW" altLang="en-US" dirty="0" smtClean="0"/>
              <a:t>對待、董事會</a:t>
            </a:r>
            <a:r>
              <a:rPr lang="zh-TW" altLang="en-US" dirty="0"/>
              <a:t>結構與運作、資訊透明度、與利害關係人利益之維護及</a:t>
            </a:r>
            <a:r>
              <a:rPr lang="zh-TW" altLang="en-US" dirty="0" smtClean="0"/>
              <a:t>企業</a:t>
            </a:r>
            <a:r>
              <a:rPr lang="zh-TW" altLang="en-US" dirty="0"/>
              <a:t>社會責任五大類共</a:t>
            </a:r>
            <a:r>
              <a:rPr lang="en-US" altLang="zh-TW" dirty="0"/>
              <a:t>92</a:t>
            </a:r>
            <a:r>
              <a:rPr lang="zh-TW" altLang="en-US" dirty="0"/>
              <a:t>項</a:t>
            </a:r>
            <a:endParaRPr lang="en-US" altLang="zh-TW" dirty="0"/>
          </a:p>
        </p:txBody>
      </p:sp>
      <p:sp>
        <p:nvSpPr>
          <p:cNvPr id="5" name="頁尾版面配置區 4"/>
          <p:cNvSpPr>
            <a:spLocks noGrp="1"/>
          </p:cNvSpPr>
          <p:nvPr>
            <p:ph type="ftr" sz="quarter" idx="11"/>
          </p:nvPr>
        </p:nvSpPr>
        <p:spPr/>
        <p:txBody>
          <a:bodyPr/>
          <a:lstStyle/>
          <a:p>
            <a:fld id="{AA6D5B54-EE27-4BCC-A2E8-A65C1973ABE8}" type="slidenum">
              <a:rPr lang="en-US" altLang="zh-TW"/>
              <a:pPr/>
              <a:t>16</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checkerboard(across)">
                                      <p:cBhvr>
                                        <p:cTn id="7" dur="500"/>
                                        <p:tgtEl>
                                          <p:spTgt spid="440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spcBef>
                <a:spcPct val="35000"/>
              </a:spcBef>
            </a:pPr>
            <a:r>
              <a:rPr lang="en-US" altLang="zh-TW" dirty="0" smtClean="0"/>
              <a:t>5.3  </a:t>
            </a:r>
            <a:r>
              <a:rPr lang="zh-TW" altLang="en-US" dirty="0" smtClean="0"/>
              <a:t>公司治理的困境</a:t>
            </a:r>
            <a:endParaRPr lang="en-US" altLang="zh-TW" dirty="0"/>
          </a:p>
        </p:txBody>
      </p:sp>
      <p:sp>
        <p:nvSpPr>
          <p:cNvPr id="44035" name="Rectangle 3"/>
          <p:cNvSpPr>
            <a:spLocks noGrp="1" noChangeArrowheads="1"/>
          </p:cNvSpPr>
          <p:nvPr>
            <p:ph idx="1"/>
          </p:nvPr>
        </p:nvSpPr>
        <p:spPr>
          <a:xfrm>
            <a:off x="492738" y="1600200"/>
            <a:ext cx="8543758" cy="4997152"/>
          </a:xfrm>
        </p:spPr>
        <p:txBody>
          <a:bodyPr>
            <a:normAutofit fontScale="92500" lnSpcReduction="10000"/>
          </a:bodyPr>
          <a:lstStyle/>
          <a:p>
            <a:pPr>
              <a:lnSpc>
                <a:spcPct val="110000"/>
              </a:lnSpc>
              <a:spcBef>
                <a:spcPct val="25000"/>
              </a:spcBef>
            </a:pPr>
            <a:r>
              <a:rPr lang="zh-TW" altLang="en-US" dirty="0"/>
              <a:t>由於我國投資人及市場特性、企業經營型態異於國外 ，就現況而言，目前國內實施公司治理的困境如下 ：</a:t>
            </a:r>
          </a:p>
          <a:p>
            <a:pPr lvl="1">
              <a:lnSpc>
                <a:spcPct val="110000"/>
              </a:lnSpc>
              <a:spcBef>
                <a:spcPct val="25000"/>
              </a:spcBef>
            </a:pPr>
            <a:r>
              <a:rPr lang="zh-TW" altLang="en-US" dirty="0"/>
              <a:t>董事之獨立性不足</a:t>
            </a:r>
          </a:p>
          <a:p>
            <a:pPr lvl="1">
              <a:lnSpc>
                <a:spcPct val="110000"/>
              </a:lnSpc>
              <a:spcBef>
                <a:spcPct val="25000"/>
              </a:spcBef>
            </a:pPr>
            <a:r>
              <a:rPr lang="zh-TW" altLang="en-US" dirty="0"/>
              <a:t>經營權與所有權未有效分離 </a:t>
            </a:r>
          </a:p>
          <a:p>
            <a:pPr lvl="1">
              <a:lnSpc>
                <a:spcPct val="110000"/>
              </a:lnSpc>
              <a:spcBef>
                <a:spcPct val="25000"/>
              </a:spcBef>
            </a:pPr>
            <a:r>
              <a:rPr lang="zh-TW" altLang="en-US" dirty="0"/>
              <a:t>法規遵循度不佳 </a:t>
            </a:r>
          </a:p>
          <a:p>
            <a:pPr lvl="1">
              <a:lnSpc>
                <a:spcPct val="110000"/>
              </a:lnSpc>
              <a:spcBef>
                <a:spcPct val="25000"/>
              </a:spcBef>
            </a:pPr>
            <a:r>
              <a:rPr lang="zh-TW" altLang="en-US" dirty="0"/>
              <a:t>股東之漠視與盲從 </a:t>
            </a:r>
          </a:p>
          <a:p>
            <a:pPr lvl="1">
              <a:lnSpc>
                <a:spcPct val="110000"/>
              </a:lnSpc>
              <a:spcBef>
                <a:spcPct val="25000"/>
              </a:spcBef>
            </a:pPr>
            <a:r>
              <a:rPr lang="zh-TW" altLang="en-US" dirty="0"/>
              <a:t>企業交叉持股嚴重 </a:t>
            </a:r>
          </a:p>
          <a:p>
            <a:pPr lvl="1">
              <a:lnSpc>
                <a:spcPct val="110000"/>
              </a:lnSpc>
              <a:spcBef>
                <a:spcPct val="25000"/>
              </a:spcBef>
            </a:pPr>
            <a:r>
              <a:rPr lang="zh-TW" altLang="en-US" dirty="0"/>
              <a:t>無有效之外部監督機構 </a:t>
            </a:r>
          </a:p>
          <a:p>
            <a:pPr lvl="1">
              <a:lnSpc>
                <a:spcPct val="110000"/>
              </a:lnSpc>
              <a:spcBef>
                <a:spcPct val="25000"/>
              </a:spcBef>
            </a:pPr>
            <a:r>
              <a:rPr lang="zh-TW" altLang="en-US" dirty="0"/>
              <a:t>司法程序冗長  </a:t>
            </a:r>
          </a:p>
        </p:txBody>
      </p:sp>
      <p:sp>
        <p:nvSpPr>
          <p:cNvPr id="5" name="頁尾版面配置區 4"/>
          <p:cNvSpPr>
            <a:spLocks noGrp="1"/>
          </p:cNvSpPr>
          <p:nvPr>
            <p:ph type="ftr" sz="quarter" idx="11"/>
          </p:nvPr>
        </p:nvSpPr>
        <p:spPr/>
        <p:txBody>
          <a:bodyPr/>
          <a:lstStyle/>
          <a:p>
            <a:fld id="{AA6D5B54-EE27-4BCC-A2E8-A65C1973ABE8}" type="slidenum">
              <a:rPr lang="en-US" altLang="zh-TW"/>
              <a:pPr/>
              <a:t>17</a:t>
            </a:fld>
            <a:endParaRPr lang="en-US" altLang="zh-TW"/>
          </a:p>
        </p:txBody>
      </p:sp>
    </p:spTree>
    <p:extLst>
      <p:ext uri="{BB962C8B-B14F-4D97-AF65-F5344CB8AC3E}">
        <p14:creationId xmlns:p14="http://schemas.microsoft.com/office/powerpoint/2010/main" val="46564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checkerboard(across)">
                                      <p:cBhvr>
                                        <p:cTn id="7" dur="500"/>
                                        <p:tgtEl>
                                          <p:spTgt spid="44035">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4035">
                                            <p:txEl>
                                              <p:pRg st="1" end="1"/>
                                            </p:txEl>
                                          </p:spTgt>
                                        </p:tgtEl>
                                        <p:attrNameLst>
                                          <p:attrName>style.visibility</p:attrName>
                                        </p:attrNameLst>
                                      </p:cBhvr>
                                      <p:to>
                                        <p:strVal val="visible"/>
                                      </p:to>
                                    </p:set>
                                    <p:animEffect transition="in" filter="checkerboard(across)">
                                      <p:cBhvr>
                                        <p:cTn id="10" dur="500"/>
                                        <p:tgtEl>
                                          <p:spTgt spid="44035">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44035">
                                            <p:txEl>
                                              <p:pRg st="2" end="2"/>
                                            </p:txEl>
                                          </p:spTgt>
                                        </p:tgtEl>
                                        <p:attrNameLst>
                                          <p:attrName>style.visibility</p:attrName>
                                        </p:attrNameLst>
                                      </p:cBhvr>
                                      <p:to>
                                        <p:strVal val="visible"/>
                                      </p:to>
                                    </p:set>
                                    <p:animEffect transition="in" filter="checkerboard(across)">
                                      <p:cBhvr>
                                        <p:cTn id="13" dur="500"/>
                                        <p:tgtEl>
                                          <p:spTgt spid="44035">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44035">
                                            <p:txEl>
                                              <p:pRg st="3" end="3"/>
                                            </p:txEl>
                                          </p:spTgt>
                                        </p:tgtEl>
                                        <p:attrNameLst>
                                          <p:attrName>style.visibility</p:attrName>
                                        </p:attrNameLst>
                                      </p:cBhvr>
                                      <p:to>
                                        <p:strVal val="visible"/>
                                      </p:to>
                                    </p:set>
                                    <p:animEffect transition="in" filter="checkerboard(across)">
                                      <p:cBhvr>
                                        <p:cTn id="16" dur="500"/>
                                        <p:tgtEl>
                                          <p:spTgt spid="44035">
                                            <p:txEl>
                                              <p:pRg st="3" end="3"/>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44035">
                                            <p:txEl>
                                              <p:pRg st="4" end="4"/>
                                            </p:txEl>
                                          </p:spTgt>
                                        </p:tgtEl>
                                        <p:attrNameLst>
                                          <p:attrName>style.visibility</p:attrName>
                                        </p:attrNameLst>
                                      </p:cBhvr>
                                      <p:to>
                                        <p:strVal val="visible"/>
                                      </p:to>
                                    </p:set>
                                    <p:animEffect transition="in" filter="checkerboard(across)">
                                      <p:cBhvr>
                                        <p:cTn id="19" dur="500"/>
                                        <p:tgtEl>
                                          <p:spTgt spid="44035">
                                            <p:txEl>
                                              <p:pRg st="4" end="4"/>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44035">
                                            <p:txEl>
                                              <p:pRg st="5" end="5"/>
                                            </p:txEl>
                                          </p:spTgt>
                                        </p:tgtEl>
                                        <p:attrNameLst>
                                          <p:attrName>style.visibility</p:attrName>
                                        </p:attrNameLst>
                                      </p:cBhvr>
                                      <p:to>
                                        <p:strVal val="visible"/>
                                      </p:to>
                                    </p:set>
                                    <p:animEffect transition="in" filter="checkerboard(across)">
                                      <p:cBhvr>
                                        <p:cTn id="22" dur="500"/>
                                        <p:tgtEl>
                                          <p:spTgt spid="44035">
                                            <p:txEl>
                                              <p:pRg st="5" end="5"/>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44035">
                                            <p:txEl>
                                              <p:pRg st="6" end="6"/>
                                            </p:txEl>
                                          </p:spTgt>
                                        </p:tgtEl>
                                        <p:attrNameLst>
                                          <p:attrName>style.visibility</p:attrName>
                                        </p:attrNameLst>
                                      </p:cBhvr>
                                      <p:to>
                                        <p:strVal val="visible"/>
                                      </p:to>
                                    </p:set>
                                    <p:animEffect transition="in" filter="checkerboard(across)">
                                      <p:cBhvr>
                                        <p:cTn id="25" dur="500"/>
                                        <p:tgtEl>
                                          <p:spTgt spid="44035">
                                            <p:txEl>
                                              <p:pRg st="6" end="6"/>
                                            </p:txEl>
                                          </p:spTgt>
                                        </p:tgtEl>
                                      </p:cBhvr>
                                    </p:animEffect>
                                  </p:childTnLst>
                                </p:cTn>
                              </p:par>
                              <p:par>
                                <p:cTn id="26" presetID="5" presetClass="entr" presetSubtype="10" fill="hold" nodeType="withEffect">
                                  <p:stCondLst>
                                    <p:cond delay="0"/>
                                  </p:stCondLst>
                                  <p:childTnLst>
                                    <p:set>
                                      <p:cBhvr>
                                        <p:cTn id="27" dur="1" fill="hold">
                                          <p:stCondLst>
                                            <p:cond delay="0"/>
                                          </p:stCondLst>
                                        </p:cTn>
                                        <p:tgtEl>
                                          <p:spTgt spid="44035">
                                            <p:txEl>
                                              <p:pRg st="7" end="7"/>
                                            </p:txEl>
                                          </p:spTgt>
                                        </p:tgtEl>
                                        <p:attrNameLst>
                                          <p:attrName>style.visibility</p:attrName>
                                        </p:attrNameLst>
                                      </p:cBhvr>
                                      <p:to>
                                        <p:strVal val="visible"/>
                                      </p:to>
                                    </p:set>
                                    <p:animEffect transition="in" filter="checkerboard(across)">
                                      <p:cBhvr>
                                        <p:cTn id="28" dur="500"/>
                                        <p:tgtEl>
                                          <p:spTgt spid="4403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sz="half" idx="1"/>
          </p:nvPr>
        </p:nvSpPr>
        <p:spPr>
          <a:xfrm>
            <a:off x="483704" y="1628800"/>
            <a:ext cx="8566044" cy="4104456"/>
          </a:xfrm>
        </p:spPr>
        <p:txBody>
          <a:bodyPr>
            <a:noAutofit/>
          </a:bodyPr>
          <a:lstStyle/>
          <a:p>
            <a:pPr>
              <a:spcBef>
                <a:spcPts val="1152"/>
              </a:spcBef>
            </a:pPr>
            <a:r>
              <a:rPr lang="zh-TW" altLang="en-US" dirty="0"/>
              <a:t>弊端揭發或稱吹</a:t>
            </a:r>
            <a:r>
              <a:rPr lang="zh-TW" altLang="en-US" dirty="0" smtClean="0"/>
              <a:t>哨 </a:t>
            </a:r>
            <a:r>
              <a:rPr lang="en-US" altLang="zh-TW" dirty="0" smtClean="0"/>
              <a:t>(</a:t>
            </a:r>
            <a:r>
              <a:rPr lang="en-US" altLang="zh-TW" dirty="0"/>
              <a:t>whistle-blowing)</a:t>
            </a:r>
            <a:r>
              <a:rPr lang="zh-TW" altLang="en-US" dirty="0"/>
              <a:t>被認為是揭露及防治組織不法行為的有效方法之一，也是公司治理的一項重要監控機制，以下針對該議題提出若干</a:t>
            </a:r>
            <a:r>
              <a:rPr lang="zh-TW" altLang="en-US" dirty="0" smtClean="0"/>
              <a:t>討論</a:t>
            </a:r>
            <a:endParaRPr lang="zh-TW" altLang="en-US" dirty="0"/>
          </a:p>
          <a:p>
            <a:pPr lvl="1">
              <a:spcBef>
                <a:spcPts val="1152"/>
              </a:spcBef>
            </a:pPr>
            <a:r>
              <a:rPr lang="zh-TW" altLang="en-US" dirty="0"/>
              <a:t>吹哨</a:t>
            </a:r>
            <a:r>
              <a:rPr lang="zh-TW" altLang="en-US" dirty="0" smtClean="0"/>
              <a:t>的</a:t>
            </a:r>
            <a:r>
              <a:rPr lang="zh-TW" altLang="en-US" dirty="0"/>
              <a:t>倫理基礎 </a:t>
            </a:r>
          </a:p>
          <a:p>
            <a:pPr lvl="1">
              <a:spcBef>
                <a:spcPts val="1152"/>
              </a:spcBef>
            </a:pPr>
            <a:r>
              <a:rPr lang="zh-TW" altLang="en-US" dirty="0"/>
              <a:t>吹哨行為的倫理困境 </a:t>
            </a:r>
          </a:p>
          <a:p>
            <a:pPr lvl="1">
              <a:spcBef>
                <a:spcPts val="1152"/>
              </a:spcBef>
            </a:pPr>
            <a:r>
              <a:rPr lang="zh-TW" altLang="en-US" dirty="0"/>
              <a:t>吹哨人面對的風險成本 </a:t>
            </a:r>
          </a:p>
          <a:p>
            <a:pPr lvl="1">
              <a:spcBef>
                <a:spcPts val="1152"/>
              </a:spcBef>
            </a:pPr>
            <a:r>
              <a:rPr lang="zh-TW" altLang="en-US" dirty="0"/>
              <a:t>吹哨困境的行為選擇 </a:t>
            </a:r>
          </a:p>
          <a:p>
            <a:pPr lvl="1">
              <a:spcBef>
                <a:spcPts val="1152"/>
              </a:spcBef>
            </a:pPr>
            <a:r>
              <a:rPr lang="zh-TW" altLang="en-US" dirty="0"/>
              <a:t>公司對吹哨人行為的政策與作為 </a:t>
            </a:r>
          </a:p>
        </p:txBody>
      </p:sp>
      <p:sp>
        <p:nvSpPr>
          <p:cNvPr id="6" name="頁尾版面配置區 5"/>
          <p:cNvSpPr>
            <a:spLocks noGrp="1"/>
          </p:cNvSpPr>
          <p:nvPr>
            <p:ph type="ftr" sz="quarter" idx="11"/>
          </p:nvPr>
        </p:nvSpPr>
        <p:spPr/>
        <p:txBody>
          <a:bodyPr/>
          <a:lstStyle/>
          <a:p>
            <a:fld id="{354B68E6-9AC0-457A-88D9-C873544338EE}" type="slidenum">
              <a:rPr lang="en-US" altLang="zh-TW"/>
              <a:pPr/>
              <a:t>18</a:t>
            </a:fld>
            <a:endParaRPr lang="en-US" altLang="zh-TW"/>
          </a:p>
        </p:txBody>
      </p:sp>
      <p:sp>
        <p:nvSpPr>
          <p:cNvPr id="9" name="Rectangle 2"/>
          <p:cNvSpPr>
            <a:spLocks noGrp="1" noChangeArrowheads="1"/>
          </p:cNvSpPr>
          <p:nvPr>
            <p:ph type="title"/>
          </p:nvPr>
        </p:nvSpPr>
        <p:spPr>
          <a:xfrm>
            <a:off x="492738" y="274638"/>
            <a:ext cx="8651262" cy="1143000"/>
          </a:xfrm>
        </p:spPr>
        <p:txBody>
          <a:bodyPr>
            <a:noAutofit/>
          </a:bodyPr>
          <a:lstStyle/>
          <a:p>
            <a:pPr>
              <a:spcBef>
                <a:spcPct val="35000"/>
              </a:spcBef>
            </a:pPr>
            <a:r>
              <a:rPr lang="en-US" altLang="zh-TW" dirty="0" smtClean="0"/>
              <a:t>5.4  </a:t>
            </a:r>
            <a:r>
              <a:rPr lang="zh-TW" altLang="en-US" dirty="0" smtClean="0"/>
              <a:t>公司治理之弊案揭發機制─</a:t>
            </a:r>
            <a:r>
              <a:rPr lang="en-US" altLang="zh-TW" dirty="0" smtClean="0"/>
              <a:t/>
            </a:r>
            <a:br>
              <a:rPr lang="en-US" altLang="zh-TW" dirty="0" smtClean="0"/>
            </a:br>
            <a:r>
              <a:rPr lang="zh-TW" altLang="en-US" dirty="0" smtClean="0"/>
              <a:t>吹哨</a:t>
            </a:r>
            <a:r>
              <a:rPr lang="en-US" altLang="zh-TW" sz="2800" dirty="0" smtClean="0"/>
              <a:t>(1/6) </a:t>
            </a:r>
            <a:endParaRPr lang="en-US" altLang="zh-TW" sz="2800" dirty="0"/>
          </a:p>
        </p:txBody>
      </p:sp>
    </p:spTree>
    <p:extLst>
      <p:ext uri="{BB962C8B-B14F-4D97-AF65-F5344CB8AC3E}">
        <p14:creationId xmlns:p14="http://schemas.microsoft.com/office/powerpoint/2010/main" val="159581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checkerboard(across)">
                                      <p:cBhvr>
                                        <p:cTn id="7" dur="500"/>
                                        <p:tgtEl>
                                          <p:spTgt spid="12291">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2291">
                                            <p:txEl>
                                              <p:pRg st="1" end="1"/>
                                            </p:txEl>
                                          </p:spTgt>
                                        </p:tgtEl>
                                        <p:attrNameLst>
                                          <p:attrName>style.visibility</p:attrName>
                                        </p:attrNameLst>
                                      </p:cBhvr>
                                      <p:to>
                                        <p:strVal val="visible"/>
                                      </p:to>
                                    </p:set>
                                    <p:animEffect transition="in" filter="checkerboard(across)">
                                      <p:cBhvr>
                                        <p:cTn id="10" dur="500"/>
                                        <p:tgtEl>
                                          <p:spTgt spid="12291">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2291">
                                            <p:txEl>
                                              <p:pRg st="2" end="2"/>
                                            </p:txEl>
                                          </p:spTgt>
                                        </p:tgtEl>
                                        <p:attrNameLst>
                                          <p:attrName>style.visibility</p:attrName>
                                        </p:attrNameLst>
                                      </p:cBhvr>
                                      <p:to>
                                        <p:strVal val="visible"/>
                                      </p:to>
                                    </p:set>
                                    <p:animEffect transition="in" filter="checkerboard(across)">
                                      <p:cBhvr>
                                        <p:cTn id="13" dur="500"/>
                                        <p:tgtEl>
                                          <p:spTgt spid="12291">
                                            <p:txEl>
                                              <p:pRg st="2" end="2"/>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2291">
                                            <p:txEl>
                                              <p:pRg st="3" end="3"/>
                                            </p:txEl>
                                          </p:spTgt>
                                        </p:tgtEl>
                                        <p:attrNameLst>
                                          <p:attrName>style.visibility</p:attrName>
                                        </p:attrNameLst>
                                      </p:cBhvr>
                                      <p:to>
                                        <p:strVal val="visible"/>
                                      </p:to>
                                    </p:set>
                                    <p:animEffect transition="in" filter="checkerboard(across)">
                                      <p:cBhvr>
                                        <p:cTn id="16" dur="500"/>
                                        <p:tgtEl>
                                          <p:spTgt spid="12291">
                                            <p:txEl>
                                              <p:pRg st="3" end="3"/>
                                            </p:txEl>
                                          </p:spTgt>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2291">
                                            <p:txEl>
                                              <p:pRg st="4" end="4"/>
                                            </p:txEl>
                                          </p:spTgt>
                                        </p:tgtEl>
                                        <p:attrNameLst>
                                          <p:attrName>style.visibility</p:attrName>
                                        </p:attrNameLst>
                                      </p:cBhvr>
                                      <p:to>
                                        <p:strVal val="visible"/>
                                      </p:to>
                                    </p:set>
                                    <p:animEffect transition="in" filter="checkerboard(across)">
                                      <p:cBhvr>
                                        <p:cTn id="19" dur="500"/>
                                        <p:tgtEl>
                                          <p:spTgt spid="12291">
                                            <p:txEl>
                                              <p:pRg st="4" end="4"/>
                                            </p:txEl>
                                          </p:spTgt>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2291">
                                            <p:txEl>
                                              <p:pRg st="5" end="5"/>
                                            </p:txEl>
                                          </p:spTgt>
                                        </p:tgtEl>
                                        <p:attrNameLst>
                                          <p:attrName>style.visibility</p:attrName>
                                        </p:attrNameLst>
                                      </p:cBhvr>
                                      <p:to>
                                        <p:strVal val="visible"/>
                                      </p:to>
                                    </p:set>
                                    <p:animEffect transition="in" filter="checkerboard(across)">
                                      <p:cBhvr>
                                        <p:cTn id="22" dur="500"/>
                                        <p:tgtEl>
                                          <p:spTgt spid="122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sz="half" idx="1"/>
          </p:nvPr>
        </p:nvSpPr>
        <p:spPr>
          <a:xfrm>
            <a:off x="483704" y="1628800"/>
            <a:ext cx="8566044" cy="4608512"/>
          </a:xfrm>
        </p:spPr>
        <p:txBody>
          <a:bodyPr>
            <a:noAutofit/>
          </a:bodyPr>
          <a:lstStyle/>
          <a:p>
            <a:pPr>
              <a:spcBef>
                <a:spcPts val="1152"/>
              </a:spcBef>
            </a:pPr>
            <a:r>
              <a:rPr lang="zh-TW" altLang="en-US" dirty="0" smtClean="0"/>
              <a:t>吹哨的</a:t>
            </a:r>
            <a:r>
              <a:rPr lang="zh-TW" altLang="en-US" dirty="0"/>
              <a:t>倫理基礎 </a:t>
            </a:r>
          </a:p>
          <a:p>
            <a:pPr lvl="1">
              <a:spcBef>
                <a:spcPts val="1152"/>
              </a:spcBef>
            </a:pPr>
            <a:r>
              <a:rPr lang="zh-TW" altLang="en-US" dirty="0"/>
              <a:t>吹</a:t>
            </a:r>
            <a:r>
              <a:rPr lang="zh-TW" altLang="en-US" dirty="0" smtClean="0"/>
              <a:t>哨簡單</a:t>
            </a:r>
            <a:r>
              <a:rPr lang="zh-TW" altLang="en-US" dirty="0"/>
              <a:t>講是指揭發公司內他人不合法、不道德或不適當的行為 </a:t>
            </a:r>
          </a:p>
          <a:p>
            <a:pPr lvl="1">
              <a:spcBef>
                <a:spcPts val="1152"/>
              </a:spcBef>
            </a:pPr>
            <a:r>
              <a:rPr lang="zh-TW" altLang="en-US" dirty="0"/>
              <a:t>組織成員基於個人的良知與倫理道德判斷及對公司責任與公共利益的考量，將組織違法、不當、不道德的事件進行揭發，希望導正組織違法不當的行為，促進組織變遷及引發社會關注與討論，進而形成政策和公共利益的維護，稱之</a:t>
            </a:r>
            <a:r>
              <a:rPr lang="zh-TW" altLang="en-US" dirty="0" smtClean="0"/>
              <a:t>為揭弊或</a:t>
            </a:r>
            <a:r>
              <a:rPr lang="zh-TW" altLang="en-US" dirty="0"/>
              <a:t>吹哨行為 </a:t>
            </a:r>
          </a:p>
        </p:txBody>
      </p:sp>
      <p:sp>
        <p:nvSpPr>
          <p:cNvPr id="6" name="頁尾版面配置區 5"/>
          <p:cNvSpPr>
            <a:spLocks noGrp="1"/>
          </p:cNvSpPr>
          <p:nvPr>
            <p:ph type="ftr" sz="quarter" idx="11"/>
          </p:nvPr>
        </p:nvSpPr>
        <p:spPr/>
        <p:txBody>
          <a:bodyPr/>
          <a:lstStyle/>
          <a:p>
            <a:fld id="{354B68E6-9AC0-457A-88D9-C873544338EE}" type="slidenum">
              <a:rPr lang="en-US" altLang="zh-TW"/>
              <a:pPr/>
              <a:t>19</a:t>
            </a:fld>
            <a:endParaRPr lang="en-US" altLang="zh-TW"/>
          </a:p>
        </p:txBody>
      </p:sp>
      <p:sp>
        <p:nvSpPr>
          <p:cNvPr id="7" name="Rectangle 2"/>
          <p:cNvSpPr>
            <a:spLocks noGrp="1" noChangeArrowheads="1"/>
          </p:cNvSpPr>
          <p:nvPr>
            <p:ph type="title"/>
          </p:nvPr>
        </p:nvSpPr>
        <p:spPr>
          <a:xfrm>
            <a:off x="492738" y="274638"/>
            <a:ext cx="8651262" cy="1143000"/>
          </a:xfrm>
        </p:spPr>
        <p:txBody>
          <a:bodyPr>
            <a:noAutofit/>
          </a:bodyPr>
          <a:lstStyle/>
          <a:p>
            <a:pPr>
              <a:spcBef>
                <a:spcPct val="35000"/>
              </a:spcBef>
            </a:pPr>
            <a:r>
              <a:rPr lang="en-US" altLang="zh-TW" dirty="0" smtClean="0"/>
              <a:t>5.4  </a:t>
            </a:r>
            <a:r>
              <a:rPr lang="zh-TW" altLang="en-US" dirty="0" smtClean="0"/>
              <a:t>公司治理之弊案揭發機制─</a:t>
            </a:r>
            <a:r>
              <a:rPr lang="en-US" altLang="zh-TW" dirty="0" smtClean="0"/>
              <a:t/>
            </a:r>
            <a:br>
              <a:rPr lang="en-US" altLang="zh-TW" dirty="0" smtClean="0"/>
            </a:br>
            <a:r>
              <a:rPr lang="zh-TW" altLang="en-US" dirty="0" smtClean="0"/>
              <a:t>吹哨</a:t>
            </a:r>
            <a:r>
              <a:rPr lang="en-US" altLang="zh-TW" sz="2800" dirty="0" smtClean="0"/>
              <a:t>(2/6) </a:t>
            </a:r>
            <a:endParaRPr lang="en-US" altLang="zh-TW" sz="2800" dirty="0"/>
          </a:p>
        </p:txBody>
      </p:sp>
    </p:spTree>
    <p:extLst>
      <p:ext uri="{BB962C8B-B14F-4D97-AF65-F5344CB8AC3E}">
        <p14:creationId xmlns:p14="http://schemas.microsoft.com/office/powerpoint/2010/main" val="964275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checkerboard(across)">
                                      <p:cBhvr>
                                        <p:cTn id="7" dur="500"/>
                                        <p:tgtEl>
                                          <p:spTgt spid="12291">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2291">
                                            <p:txEl>
                                              <p:pRg st="1" end="1"/>
                                            </p:txEl>
                                          </p:spTgt>
                                        </p:tgtEl>
                                        <p:attrNameLst>
                                          <p:attrName>style.visibility</p:attrName>
                                        </p:attrNameLst>
                                      </p:cBhvr>
                                      <p:to>
                                        <p:strVal val="visible"/>
                                      </p:to>
                                    </p:set>
                                    <p:animEffect transition="in" filter="checkerboard(across)">
                                      <p:cBhvr>
                                        <p:cTn id="10" dur="500"/>
                                        <p:tgtEl>
                                          <p:spTgt spid="12291">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2291">
                                            <p:txEl>
                                              <p:pRg st="2" end="2"/>
                                            </p:txEl>
                                          </p:spTgt>
                                        </p:tgtEl>
                                        <p:attrNameLst>
                                          <p:attrName>style.visibility</p:attrName>
                                        </p:attrNameLst>
                                      </p:cBhvr>
                                      <p:to>
                                        <p:strVal val="visible"/>
                                      </p:to>
                                    </p:set>
                                    <p:animEffect transition="in" filter="checkerboard(across)">
                                      <p:cBhvr>
                                        <p:cTn id="13" dur="500"/>
                                        <p:tgtEl>
                                          <p:spTgt spid="122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pPr>
              <a:spcBef>
                <a:spcPct val="35000"/>
              </a:spcBef>
            </a:pPr>
            <a:r>
              <a:rPr lang="zh-TW" altLang="en-US" dirty="0"/>
              <a:t>佳句精選</a:t>
            </a:r>
          </a:p>
        </p:txBody>
      </p:sp>
      <p:sp>
        <p:nvSpPr>
          <p:cNvPr id="6147" name="Rectangle 3"/>
          <p:cNvSpPr>
            <a:spLocks noGrp="1" noChangeArrowheads="1"/>
          </p:cNvSpPr>
          <p:nvPr>
            <p:ph idx="1"/>
          </p:nvPr>
        </p:nvSpPr>
        <p:spPr>
          <a:xfrm>
            <a:off x="492738" y="1600200"/>
            <a:ext cx="8543758" cy="4997152"/>
          </a:xfrm>
        </p:spPr>
        <p:txBody>
          <a:bodyPr>
            <a:normAutofit lnSpcReduction="10000"/>
          </a:bodyPr>
          <a:lstStyle/>
          <a:p>
            <a:pPr>
              <a:spcBef>
                <a:spcPct val="35000"/>
              </a:spcBef>
            </a:pPr>
            <a:r>
              <a:rPr lang="en-US" altLang="zh-TW" i="1" dirty="0" smtClean="0"/>
              <a:t>Corporate </a:t>
            </a:r>
            <a:r>
              <a:rPr lang="en-US" altLang="zh-TW" i="1" dirty="0"/>
              <a:t>governance is not, at its core, about power; it is about finding ways to ensure that decisions are made effectively. The goal should be to prevent significant mistakes in corporate strategy and to ensure that the mistakes that do occur can be corrected quickly.</a:t>
            </a:r>
          </a:p>
          <a:p>
            <a:pPr>
              <a:spcBef>
                <a:spcPct val="35000"/>
              </a:spcBef>
            </a:pPr>
            <a:r>
              <a:rPr lang="zh-TW" altLang="en-US" dirty="0"/>
              <a:t>公司治理的焦點不在於權力的分配，而在於其決策程序，其目標在於建立一套有效且能及時更正錯誤的決策程序！</a:t>
            </a:r>
          </a:p>
          <a:p>
            <a:pPr marL="0" indent="0" algn="r">
              <a:spcBef>
                <a:spcPct val="35000"/>
              </a:spcBef>
              <a:buNone/>
            </a:pPr>
            <a:r>
              <a:rPr lang="en-US" altLang="zh-TW" sz="2400" dirty="0" smtClean="0"/>
              <a:t>John </a:t>
            </a:r>
            <a:r>
              <a:rPr lang="en-US" altLang="zh-TW" sz="2400" dirty="0"/>
              <a:t>Pound, Harvard Business Review March-April, 1995 </a:t>
            </a:r>
          </a:p>
        </p:txBody>
      </p:sp>
      <p:sp>
        <p:nvSpPr>
          <p:cNvPr id="5" name="頁尾版面配置區 4"/>
          <p:cNvSpPr>
            <a:spLocks noGrp="1"/>
          </p:cNvSpPr>
          <p:nvPr>
            <p:ph type="ftr" sz="quarter" idx="11"/>
          </p:nvPr>
        </p:nvSpPr>
        <p:spPr/>
        <p:txBody>
          <a:bodyPr/>
          <a:lstStyle/>
          <a:p>
            <a:fld id="{CC7D840C-5D6C-44E3-9EEA-3BDA1F0D41F3}" type="slidenum">
              <a:rPr lang="en-US" altLang="zh-TW"/>
              <a:pPr/>
              <a:t>2</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heckerboard(across)">
                                      <p:cBhvr>
                                        <p:cTn id="7" dur="500"/>
                                        <p:tgtEl>
                                          <p:spTgt spid="6147">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6147">
                                            <p:txEl>
                                              <p:pRg st="1" end="1"/>
                                            </p:txEl>
                                          </p:spTgt>
                                        </p:tgtEl>
                                        <p:attrNameLst>
                                          <p:attrName>style.visibility</p:attrName>
                                        </p:attrNameLst>
                                      </p:cBhvr>
                                      <p:to>
                                        <p:strVal val="visible"/>
                                      </p:to>
                                    </p:set>
                                    <p:animEffect transition="in" filter="checkerboard(across)">
                                      <p:cBhvr>
                                        <p:cTn id="10" dur="500"/>
                                        <p:tgtEl>
                                          <p:spTgt spid="6147">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6147">
                                            <p:txEl>
                                              <p:pRg st="2" end="2"/>
                                            </p:txEl>
                                          </p:spTgt>
                                        </p:tgtEl>
                                        <p:attrNameLst>
                                          <p:attrName>style.visibility</p:attrName>
                                        </p:attrNameLst>
                                      </p:cBhvr>
                                      <p:to>
                                        <p:strVal val="visible"/>
                                      </p:to>
                                    </p:set>
                                    <p:animEffect transition="in" filter="checkerboard(across)">
                                      <p:cBhvr>
                                        <p:cTn id="13" dur="500"/>
                                        <p:tgtEl>
                                          <p:spTgt spid="61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sz="half" idx="1"/>
          </p:nvPr>
        </p:nvSpPr>
        <p:spPr>
          <a:xfrm>
            <a:off x="483704" y="1628800"/>
            <a:ext cx="8566044" cy="4608512"/>
          </a:xfrm>
        </p:spPr>
        <p:txBody>
          <a:bodyPr>
            <a:noAutofit/>
          </a:bodyPr>
          <a:lstStyle/>
          <a:p>
            <a:pPr>
              <a:spcBef>
                <a:spcPts val="1152"/>
              </a:spcBef>
            </a:pPr>
            <a:r>
              <a:rPr lang="zh-TW" altLang="en-US" dirty="0"/>
              <a:t>吹哨行為的倫理困境</a:t>
            </a:r>
          </a:p>
          <a:p>
            <a:pPr lvl="1">
              <a:spcBef>
                <a:spcPts val="1152"/>
              </a:spcBef>
            </a:pPr>
            <a:r>
              <a:rPr lang="zh-TW" altLang="en-US" dirty="0"/>
              <a:t>員工經常會面臨對自己與對公司責任的衝突。除此以外，身為社會人之一，員工也有對社會大眾的責任。當公司追求利益的作法，有可能傷害社會大眾時，員工責任的孰重孰輕是一種倫理</a:t>
            </a:r>
            <a:r>
              <a:rPr lang="zh-TW" altLang="en-US" dirty="0" smtClean="0"/>
              <a:t>困境 </a:t>
            </a:r>
            <a:endParaRPr lang="zh-TW" altLang="en-US" dirty="0"/>
          </a:p>
          <a:p>
            <a:pPr lvl="1">
              <a:spcBef>
                <a:spcPts val="1152"/>
              </a:spcBef>
            </a:pPr>
            <a:r>
              <a:rPr lang="zh-TW" altLang="en-US" dirty="0"/>
              <a:t>員工經常會面對自我、公司與社會大眾責任</a:t>
            </a:r>
            <a:r>
              <a:rPr lang="zh-TW" altLang="en-US" dirty="0" smtClean="0"/>
              <a:t>衝突</a:t>
            </a:r>
            <a:r>
              <a:rPr lang="en-US" altLang="zh-TW" dirty="0" smtClean="0"/>
              <a:t>(conflict </a:t>
            </a:r>
            <a:r>
              <a:rPr lang="en-US" altLang="zh-TW" dirty="0"/>
              <a:t>of </a:t>
            </a:r>
            <a:r>
              <a:rPr lang="en-US" altLang="zh-TW" dirty="0" smtClean="0"/>
              <a:t>responsibilities)</a:t>
            </a:r>
            <a:r>
              <a:rPr lang="zh-TW" altLang="en-US" dirty="0" smtClean="0"/>
              <a:t>與</a:t>
            </a:r>
            <a:r>
              <a:rPr lang="zh-TW" altLang="en-US" dirty="0"/>
              <a:t>應否吹哨子的倫理困境 </a:t>
            </a:r>
          </a:p>
        </p:txBody>
      </p:sp>
      <p:sp>
        <p:nvSpPr>
          <p:cNvPr id="6" name="頁尾版面配置區 5"/>
          <p:cNvSpPr>
            <a:spLocks noGrp="1"/>
          </p:cNvSpPr>
          <p:nvPr>
            <p:ph type="ftr" sz="quarter" idx="11"/>
          </p:nvPr>
        </p:nvSpPr>
        <p:spPr/>
        <p:txBody>
          <a:bodyPr/>
          <a:lstStyle/>
          <a:p>
            <a:fld id="{354B68E6-9AC0-457A-88D9-C873544338EE}" type="slidenum">
              <a:rPr lang="en-US" altLang="zh-TW"/>
              <a:pPr/>
              <a:t>20</a:t>
            </a:fld>
            <a:endParaRPr lang="en-US" altLang="zh-TW"/>
          </a:p>
        </p:txBody>
      </p:sp>
      <p:sp>
        <p:nvSpPr>
          <p:cNvPr id="7" name="Rectangle 2"/>
          <p:cNvSpPr>
            <a:spLocks noGrp="1" noChangeArrowheads="1"/>
          </p:cNvSpPr>
          <p:nvPr>
            <p:ph type="title"/>
          </p:nvPr>
        </p:nvSpPr>
        <p:spPr>
          <a:xfrm>
            <a:off x="492738" y="274638"/>
            <a:ext cx="8651262" cy="1143000"/>
          </a:xfrm>
        </p:spPr>
        <p:txBody>
          <a:bodyPr>
            <a:noAutofit/>
          </a:bodyPr>
          <a:lstStyle/>
          <a:p>
            <a:pPr>
              <a:spcBef>
                <a:spcPct val="35000"/>
              </a:spcBef>
            </a:pPr>
            <a:r>
              <a:rPr lang="en-US" altLang="zh-TW" dirty="0" smtClean="0"/>
              <a:t>5.4  </a:t>
            </a:r>
            <a:r>
              <a:rPr lang="zh-TW" altLang="en-US" dirty="0" smtClean="0"/>
              <a:t>公司治理之弊案揭發機制─</a:t>
            </a:r>
            <a:r>
              <a:rPr lang="en-US" altLang="zh-TW" dirty="0" smtClean="0"/>
              <a:t/>
            </a:r>
            <a:br>
              <a:rPr lang="en-US" altLang="zh-TW" dirty="0" smtClean="0"/>
            </a:br>
            <a:r>
              <a:rPr lang="zh-TW" altLang="en-US" dirty="0" smtClean="0"/>
              <a:t>吹哨</a:t>
            </a:r>
            <a:r>
              <a:rPr lang="en-US" altLang="zh-TW" sz="2800" dirty="0" smtClean="0"/>
              <a:t>(3/6) </a:t>
            </a:r>
            <a:endParaRPr lang="en-US" altLang="zh-TW" sz="2800" dirty="0"/>
          </a:p>
        </p:txBody>
      </p:sp>
    </p:spTree>
    <p:extLst>
      <p:ext uri="{BB962C8B-B14F-4D97-AF65-F5344CB8AC3E}">
        <p14:creationId xmlns:p14="http://schemas.microsoft.com/office/powerpoint/2010/main" val="264242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checkerboard(across)">
                                      <p:cBhvr>
                                        <p:cTn id="7" dur="500"/>
                                        <p:tgtEl>
                                          <p:spTgt spid="12291">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2291">
                                            <p:txEl>
                                              <p:pRg st="1" end="1"/>
                                            </p:txEl>
                                          </p:spTgt>
                                        </p:tgtEl>
                                        <p:attrNameLst>
                                          <p:attrName>style.visibility</p:attrName>
                                        </p:attrNameLst>
                                      </p:cBhvr>
                                      <p:to>
                                        <p:strVal val="visible"/>
                                      </p:to>
                                    </p:set>
                                    <p:animEffect transition="in" filter="checkerboard(across)">
                                      <p:cBhvr>
                                        <p:cTn id="10" dur="500"/>
                                        <p:tgtEl>
                                          <p:spTgt spid="12291">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2291">
                                            <p:txEl>
                                              <p:pRg st="2" end="2"/>
                                            </p:txEl>
                                          </p:spTgt>
                                        </p:tgtEl>
                                        <p:attrNameLst>
                                          <p:attrName>style.visibility</p:attrName>
                                        </p:attrNameLst>
                                      </p:cBhvr>
                                      <p:to>
                                        <p:strVal val="visible"/>
                                      </p:to>
                                    </p:set>
                                    <p:animEffect transition="in" filter="checkerboard(across)">
                                      <p:cBhvr>
                                        <p:cTn id="13" dur="500"/>
                                        <p:tgtEl>
                                          <p:spTgt spid="122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sz="half" idx="1"/>
          </p:nvPr>
        </p:nvSpPr>
        <p:spPr>
          <a:xfrm>
            <a:off x="483704" y="1628800"/>
            <a:ext cx="8566044" cy="4608512"/>
          </a:xfrm>
        </p:spPr>
        <p:txBody>
          <a:bodyPr>
            <a:noAutofit/>
          </a:bodyPr>
          <a:lstStyle/>
          <a:p>
            <a:pPr>
              <a:spcBef>
                <a:spcPct val="25000"/>
              </a:spcBef>
            </a:pPr>
            <a:r>
              <a:rPr lang="zh-TW" altLang="en-US" sz="3000" dirty="0"/>
              <a:t>吹哨人面對的風險成本：舉發公司員工不當行為常會被公司掩飾或忽略甚至組織報復與排斥 </a:t>
            </a:r>
          </a:p>
          <a:p>
            <a:pPr lvl="1">
              <a:spcBef>
                <a:spcPct val="25000"/>
              </a:spcBef>
            </a:pPr>
            <a:r>
              <a:rPr lang="zh-TW" altLang="en-US" sz="2600" dirty="0"/>
              <a:t>失去工作</a:t>
            </a:r>
          </a:p>
          <a:p>
            <a:pPr lvl="1">
              <a:spcBef>
                <a:spcPct val="25000"/>
              </a:spcBef>
            </a:pPr>
            <a:r>
              <a:rPr lang="zh-TW" altLang="en-US" sz="2600" dirty="0"/>
              <a:t>考績與福利減損</a:t>
            </a:r>
          </a:p>
          <a:p>
            <a:pPr lvl="1">
              <a:spcBef>
                <a:spcPct val="25000"/>
              </a:spcBef>
            </a:pPr>
            <a:r>
              <a:rPr lang="zh-TW" altLang="en-US" sz="2600" dirty="0"/>
              <a:t>更嚴厲與更重的工作要求</a:t>
            </a:r>
          </a:p>
          <a:p>
            <a:pPr lvl="1">
              <a:spcBef>
                <a:spcPct val="25000"/>
              </a:spcBef>
            </a:pPr>
            <a:r>
              <a:rPr lang="zh-TW" altLang="en-US" sz="2600" dirty="0"/>
              <a:t>調到較差的工作或部門</a:t>
            </a:r>
          </a:p>
          <a:p>
            <a:pPr lvl="1">
              <a:spcBef>
                <a:spcPct val="25000"/>
              </a:spcBef>
            </a:pPr>
            <a:r>
              <a:rPr lang="zh-TW" altLang="en-US" sz="2600" dirty="0"/>
              <a:t>無法參與核心活動</a:t>
            </a:r>
          </a:p>
          <a:p>
            <a:pPr lvl="1">
              <a:spcBef>
                <a:spcPct val="25000"/>
              </a:spcBef>
            </a:pPr>
            <a:r>
              <a:rPr lang="zh-TW" altLang="en-US" sz="2600" dirty="0"/>
              <a:t>晉升困難</a:t>
            </a:r>
          </a:p>
          <a:p>
            <a:pPr lvl="1">
              <a:spcBef>
                <a:spcPct val="25000"/>
              </a:spcBef>
            </a:pPr>
            <a:r>
              <a:rPr lang="zh-TW" altLang="en-US" sz="2600" dirty="0"/>
              <a:t>暴露身分、喪失隱私權</a:t>
            </a:r>
          </a:p>
          <a:p>
            <a:pPr lvl="1">
              <a:spcBef>
                <a:spcPct val="25000"/>
              </a:spcBef>
            </a:pPr>
            <a:r>
              <a:rPr lang="zh-TW" altLang="en-US" sz="2600" dirty="0"/>
              <a:t>同事排斥造成人際關係的緊張 </a:t>
            </a:r>
          </a:p>
        </p:txBody>
      </p:sp>
      <p:sp>
        <p:nvSpPr>
          <p:cNvPr id="6" name="頁尾版面配置區 5"/>
          <p:cNvSpPr>
            <a:spLocks noGrp="1"/>
          </p:cNvSpPr>
          <p:nvPr>
            <p:ph type="ftr" sz="quarter" idx="11"/>
          </p:nvPr>
        </p:nvSpPr>
        <p:spPr/>
        <p:txBody>
          <a:bodyPr/>
          <a:lstStyle/>
          <a:p>
            <a:fld id="{354B68E6-9AC0-457A-88D9-C873544338EE}" type="slidenum">
              <a:rPr lang="en-US" altLang="zh-TW"/>
              <a:pPr/>
              <a:t>21</a:t>
            </a:fld>
            <a:endParaRPr lang="en-US" altLang="zh-TW"/>
          </a:p>
        </p:txBody>
      </p:sp>
      <p:sp>
        <p:nvSpPr>
          <p:cNvPr id="7" name="Rectangle 2"/>
          <p:cNvSpPr>
            <a:spLocks noGrp="1" noChangeArrowheads="1"/>
          </p:cNvSpPr>
          <p:nvPr>
            <p:ph type="title"/>
          </p:nvPr>
        </p:nvSpPr>
        <p:spPr>
          <a:xfrm>
            <a:off x="492738" y="274638"/>
            <a:ext cx="8651262" cy="1143000"/>
          </a:xfrm>
        </p:spPr>
        <p:txBody>
          <a:bodyPr>
            <a:noAutofit/>
          </a:bodyPr>
          <a:lstStyle/>
          <a:p>
            <a:pPr>
              <a:spcBef>
                <a:spcPct val="35000"/>
              </a:spcBef>
            </a:pPr>
            <a:r>
              <a:rPr lang="en-US" altLang="zh-TW" dirty="0" smtClean="0"/>
              <a:t>5.4  </a:t>
            </a:r>
            <a:r>
              <a:rPr lang="zh-TW" altLang="en-US" dirty="0" smtClean="0"/>
              <a:t>公司治理之弊案揭發機制─</a:t>
            </a:r>
            <a:r>
              <a:rPr lang="en-US" altLang="zh-TW" dirty="0" smtClean="0"/>
              <a:t/>
            </a:r>
            <a:br>
              <a:rPr lang="en-US" altLang="zh-TW" dirty="0" smtClean="0"/>
            </a:br>
            <a:r>
              <a:rPr lang="zh-TW" altLang="en-US" dirty="0" smtClean="0"/>
              <a:t>吹哨</a:t>
            </a:r>
            <a:r>
              <a:rPr lang="en-US" altLang="zh-TW" sz="2800" dirty="0" smtClean="0"/>
              <a:t>(4/6) </a:t>
            </a:r>
            <a:endParaRPr lang="en-US" altLang="zh-TW" sz="2800" dirty="0"/>
          </a:p>
        </p:txBody>
      </p:sp>
    </p:spTree>
    <p:extLst>
      <p:ext uri="{BB962C8B-B14F-4D97-AF65-F5344CB8AC3E}">
        <p14:creationId xmlns:p14="http://schemas.microsoft.com/office/powerpoint/2010/main" val="2172251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checkerboard(across)">
                                      <p:cBhvr>
                                        <p:cTn id="7" dur="500"/>
                                        <p:tgtEl>
                                          <p:spTgt spid="12291">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2291">
                                            <p:txEl>
                                              <p:pRg st="1" end="1"/>
                                            </p:txEl>
                                          </p:spTgt>
                                        </p:tgtEl>
                                        <p:attrNameLst>
                                          <p:attrName>style.visibility</p:attrName>
                                        </p:attrNameLst>
                                      </p:cBhvr>
                                      <p:to>
                                        <p:strVal val="visible"/>
                                      </p:to>
                                    </p:set>
                                    <p:animEffect transition="in" filter="checkerboard(across)">
                                      <p:cBhvr>
                                        <p:cTn id="10" dur="500"/>
                                        <p:tgtEl>
                                          <p:spTgt spid="12291">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2291">
                                            <p:txEl>
                                              <p:pRg st="2" end="2"/>
                                            </p:txEl>
                                          </p:spTgt>
                                        </p:tgtEl>
                                        <p:attrNameLst>
                                          <p:attrName>style.visibility</p:attrName>
                                        </p:attrNameLst>
                                      </p:cBhvr>
                                      <p:to>
                                        <p:strVal val="visible"/>
                                      </p:to>
                                    </p:set>
                                    <p:animEffect transition="in" filter="checkerboard(across)">
                                      <p:cBhvr>
                                        <p:cTn id="13" dur="500"/>
                                        <p:tgtEl>
                                          <p:spTgt spid="12291">
                                            <p:txEl>
                                              <p:pRg st="2" end="2"/>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2291">
                                            <p:txEl>
                                              <p:pRg st="3" end="3"/>
                                            </p:txEl>
                                          </p:spTgt>
                                        </p:tgtEl>
                                        <p:attrNameLst>
                                          <p:attrName>style.visibility</p:attrName>
                                        </p:attrNameLst>
                                      </p:cBhvr>
                                      <p:to>
                                        <p:strVal val="visible"/>
                                      </p:to>
                                    </p:set>
                                    <p:animEffect transition="in" filter="checkerboard(across)">
                                      <p:cBhvr>
                                        <p:cTn id="16" dur="500"/>
                                        <p:tgtEl>
                                          <p:spTgt spid="12291">
                                            <p:txEl>
                                              <p:pRg st="3" end="3"/>
                                            </p:txEl>
                                          </p:spTgt>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2291">
                                            <p:txEl>
                                              <p:pRg st="4" end="4"/>
                                            </p:txEl>
                                          </p:spTgt>
                                        </p:tgtEl>
                                        <p:attrNameLst>
                                          <p:attrName>style.visibility</p:attrName>
                                        </p:attrNameLst>
                                      </p:cBhvr>
                                      <p:to>
                                        <p:strVal val="visible"/>
                                      </p:to>
                                    </p:set>
                                    <p:animEffect transition="in" filter="checkerboard(across)">
                                      <p:cBhvr>
                                        <p:cTn id="19" dur="500"/>
                                        <p:tgtEl>
                                          <p:spTgt spid="12291">
                                            <p:txEl>
                                              <p:pRg st="4" end="4"/>
                                            </p:txEl>
                                          </p:spTgt>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2291">
                                            <p:txEl>
                                              <p:pRg st="5" end="5"/>
                                            </p:txEl>
                                          </p:spTgt>
                                        </p:tgtEl>
                                        <p:attrNameLst>
                                          <p:attrName>style.visibility</p:attrName>
                                        </p:attrNameLst>
                                      </p:cBhvr>
                                      <p:to>
                                        <p:strVal val="visible"/>
                                      </p:to>
                                    </p:set>
                                    <p:animEffect transition="in" filter="checkerboard(across)">
                                      <p:cBhvr>
                                        <p:cTn id="22" dur="500"/>
                                        <p:tgtEl>
                                          <p:spTgt spid="12291">
                                            <p:txEl>
                                              <p:pRg st="5" end="5"/>
                                            </p:txEl>
                                          </p:spTgt>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2291">
                                            <p:txEl>
                                              <p:pRg st="6" end="6"/>
                                            </p:txEl>
                                          </p:spTgt>
                                        </p:tgtEl>
                                        <p:attrNameLst>
                                          <p:attrName>style.visibility</p:attrName>
                                        </p:attrNameLst>
                                      </p:cBhvr>
                                      <p:to>
                                        <p:strVal val="visible"/>
                                      </p:to>
                                    </p:set>
                                    <p:animEffect transition="in" filter="checkerboard(across)">
                                      <p:cBhvr>
                                        <p:cTn id="25" dur="500"/>
                                        <p:tgtEl>
                                          <p:spTgt spid="12291">
                                            <p:txEl>
                                              <p:pRg st="6" end="6"/>
                                            </p:txEl>
                                          </p:spTgt>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2291">
                                            <p:txEl>
                                              <p:pRg st="7" end="7"/>
                                            </p:txEl>
                                          </p:spTgt>
                                        </p:tgtEl>
                                        <p:attrNameLst>
                                          <p:attrName>style.visibility</p:attrName>
                                        </p:attrNameLst>
                                      </p:cBhvr>
                                      <p:to>
                                        <p:strVal val="visible"/>
                                      </p:to>
                                    </p:set>
                                    <p:animEffect transition="in" filter="checkerboard(across)">
                                      <p:cBhvr>
                                        <p:cTn id="28" dur="500"/>
                                        <p:tgtEl>
                                          <p:spTgt spid="12291">
                                            <p:txEl>
                                              <p:pRg st="7" end="7"/>
                                            </p:txEl>
                                          </p:spTgt>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2291">
                                            <p:txEl>
                                              <p:pRg st="8" end="8"/>
                                            </p:txEl>
                                          </p:spTgt>
                                        </p:tgtEl>
                                        <p:attrNameLst>
                                          <p:attrName>style.visibility</p:attrName>
                                        </p:attrNameLst>
                                      </p:cBhvr>
                                      <p:to>
                                        <p:strVal val="visible"/>
                                      </p:to>
                                    </p:set>
                                    <p:animEffect transition="in" filter="checkerboard(across)">
                                      <p:cBhvr>
                                        <p:cTn id="31" dur="500"/>
                                        <p:tgtEl>
                                          <p:spTgt spid="1229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sz="half" idx="1"/>
          </p:nvPr>
        </p:nvSpPr>
        <p:spPr>
          <a:xfrm>
            <a:off x="483704" y="1628800"/>
            <a:ext cx="8566044" cy="4608512"/>
          </a:xfrm>
        </p:spPr>
        <p:txBody>
          <a:bodyPr>
            <a:noAutofit/>
          </a:bodyPr>
          <a:lstStyle/>
          <a:p>
            <a:pPr>
              <a:spcBef>
                <a:spcPts val="1152"/>
              </a:spcBef>
            </a:pPr>
            <a:r>
              <a:rPr lang="zh-TW" altLang="en-US" dirty="0"/>
              <a:t>吹哨困境的行為選擇</a:t>
            </a:r>
          </a:p>
          <a:p>
            <a:pPr lvl="1">
              <a:spcBef>
                <a:spcPts val="1152"/>
              </a:spcBef>
            </a:pPr>
            <a:r>
              <a:rPr lang="zh-TW" altLang="en-US" dirty="0"/>
              <a:t>當組織成員面臨價值、責任與倫理衝突的局面時，吹哨人經過道德、理性與心理掙扎評估後，而可能採取</a:t>
            </a:r>
            <a:r>
              <a:rPr lang="zh-TW" altLang="en-US" dirty="0" smtClean="0"/>
              <a:t>的「</a:t>
            </a:r>
            <a:r>
              <a:rPr lang="zh-TW" altLang="en-US" dirty="0"/>
              <a:t>解救</a:t>
            </a:r>
            <a:r>
              <a:rPr lang="zh-TW" altLang="en-US" dirty="0" smtClean="0"/>
              <a:t>」</a:t>
            </a:r>
            <a:r>
              <a:rPr lang="en-US" altLang="zh-TW" dirty="0" smtClean="0"/>
              <a:t>(</a:t>
            </a:r>
            <a:r>
              <a:rPr lang="en-US" altLang="zh-TW" b="1" dirty="0" smtClean="0"/>
              <a:t>S</a:t>
            </a:r>
            <a:r>
              <a:rPr lang="en-US" altLang="zh-TW" dirty="0" smtClean="0"/>
              <a:t>AVE)</a:t>
            </a:r>
            <a:r>
              <a:rPr lang="zh-TW" altLang="en-US" dirty="0" smtClean="0"/>
              <a:t>行為</a:t>
            </a:r>
            <a:r>
              <a:rPr lang="zh-TW" altLang="en-US" dirty="0"/>
              <a:t>模式：</a:t>
            </a:r>
            <a:r>
              <a:rPr lang="zh-TW" altLang="en-US" dirty="0" smtClean="0"/>
              <a:t>沈默</a:t>
            </a:r>
            <a:r>
              <a:rPr lang="en-US" altLang="zh-TW" dirty="0" smtClean="0"/>
              <a:t>(</a:t>
            </a:r>
            <a:r>
              <a:rPr lang="en-US" altLang="zh-TW" b="1" dirty="0" smtClean="0"/>
              <a:t>S</a:t>
            </a:r>
            <a:r>
              <a:rPr lang="en-US" altLang="zh-TW" dirty="0" smtClean="0"/>
              <a:t>ilent)</a:t>
            </a:r>
            <a:r>
              <a:rPr lang="zh-TW" altLang="en-US" dirty="0" smtClean="0"/>
              <a:t>、行動</a:t>
            </a:r>
            <a:r>
              <a:rPr lang="en-US" altLang="zh-TW" dirty="0" smtClean="0"/>
              <a:t>(</a:t>
            </a:r>
            <a:r>
              <a:rPr lang="en-US" altLang="zh-TW" b="1" dirty="0" smtClean="0"/>
              <a:t>A</a:t>
            </a:r>
            <a:r>
              <a:rPr lang="en-US" altLang="zh-TW" dirty="0" smtClean="0"/>
              <a:t>ction)</a:t>
            </a:r>
            <a:r>
              <a:rPr lang="zh-TW" altLang="en-US" dirty="0" smtClean="0"/>
              <a:t>、發聲</a:t>
            </a:r>
            <a:r>
              <a:rPr lang="en-US" altLang="zh-TW" dirty="0" smtClean="0"/>
              <a:t>(</a:t>
            </a:r>
            <a:r>
              <a:rPr lang="en-US" altLang="zh-TW" b="1" dirty="0" smtClean="0"/>
              <a:t>V</a:t>
            </a:r>
            <a:r>
              <a:rPr lang="en-US" altLang="zh-TW" dirty="0" smtClean="0"/>
              <a:t>oice)</a:t>
            </a:r>
            <a:r>
              <a:rPr lang="zh-TW" altLang="en-US" dirty="0" smtClean="0"/>
              <a:t>及離開</a:t>
            </a:r>
            <a:r>
              <a:rPr lang="en-US" altLang="zh-TW" dirty="0" smtClean="0"/>
              <a:t>(</a:t>
            </a:r>
            <a:r>
              <a:rPr lang="en-US" altLang="zh-TW" b="1" dirty="0" smtClean="0"/>
              <a:t>E</a:t>
            </a:r>
            <a:r>
              <a:rPr lang="en-US" altLang="zh-TW" dirty="0" smtClean="0"/>
              <a:t>xit)</a:t>
            </a:r>
            <a:r>
              <a:rPr lang="zh-TW" altLang="en-US" dirty="0" smtClean="0"/>
              <a:t>，</a:t>
            </a:r>
            <a:r>
              <a:rPr lang="zh-TW" altLang="en-US" dirty="0"/>
              <a:t>來解決解決責任、價值</a:t>
            </a:r>
            <a:r>
              <a:rPr lang="zh-TW" altLang="en-US" dirty="0" smtClean="0"/>
              <a:t>衝突的</a:t>
            </a:r>
            <a:r>
              <a:rPr lang="zh-TW" altLang="en-US" dirty="0"/>
              <a:t>倫理問題 </a:t>
            </a:r>
          </a:p>
        </p:txBody>
      </p:sp>
      <p:sp>
        <p:nvSpPr>
          <p:cNvPr id="6" name="頁尾版面配置區 5"/>
          <p:cNvSpPr>
            <a:spLocks noGrp="1"/>
          </p:cNvSpPr>
          <p:nvPr>
            <p:ph type="ftr" sz="quarter" idx="11"/>
          </p:nvPr>
        </p:nvSpPr>
        <p:spPr/>
        <p:txBody>
          <a:bodyPr/>
          <a:lstStyle/>
          <a:p>
            <a:fld id="{354B68E6-9AC0-457A-88D9-C873544338EE}" type="slidenum">
              <a:rPr lang="en-US" altLang="zh-TW"/>
              <a:pPr/>
              <a:t>22</a:t>
            </a:fld>
            <a:endParaRPr lang="en-US" altLang="zh-TW"/>
          </a:p>
        </p:txBody>
      </p:sp>
      <p:sp>
        <p:nvSpPr>
          <p:cNvPr id="7" name="Rectangle 2"/>
          <p:cNvSpPr>
            <a:spLocks noGrp="1" noChangeArrowheads="1"/>
          </p:cNvSpPr>
          <p:nvPr>
            <p:ph type="title"/>
          </p:nvPr>
        </p:nvSpPr>
        <p:spPr>
          <a:xfrm>
            <a:off x="492738" y="274638"/>
            <a:ext cx="8651262" cy="1143000"/>
          </a:xfrm>
        </p:spPr>
        <p:txBody>
          <a:bodyPr>
            <a:noAutofit/>
          </a:bodyPr>
          <a:lstStyle/>
          <a:p>
            <a:pPr>
              <a:spcBef>
                <a:spcPct val="35000"/>
              </a:spcBef>
            </a:pPr>
            <a:r>
              <a:rPr lang="en-US" altLang="zh-TW" dirty="0" smtClean="0"/>
              <a:t>5.4  </a:t>
            </a:r>
            <a:r>
              <a:rPr lang="zh-TW" altLang="en-US" dirty="0" smtClean="0"/>
              <a:t>公司治理之弊案揭發機制─</a:t>
            </a:r>
            <a:r>
              <a:rPr lang="en-US" altLang="zh-TW" dirty="0" smtClean="0"/>
              <a:t/>
            </a:r>
            <a:br>
              <a:rPr lang="en-US" altLang="zh-TW" dirty="0" smtClean="0"/>
            </a:br>
            <a:r>
              <a:rPr lang="zh-TW" altLang="en-US" dirty="0" smtClean="0"/>
              <a:t>吹哨</a:t>
            </a:r>
            <a:r>
              <a:rPr lang="en-US" altLang="zh-TW" sz="2800" dirty="0" smtClean="0"/>
              <a:t>(5/6) </a:t>
            </a:r>
            <a:endParaRPr lang="en-US" altLang="zh-TW" sz="2800" dirty="0"/>
          </a:p>
        </p:txBody>
      </p:sp>
    </p:spTree>
    <p:extLst>
      <p:ext uri="{BB962C8B-B14F-4D97-AF65-F5344CB8AC3E}">
        <p14:creationId xmlns:p14="http://schemas.microsoft.com/office/powerpoint/2010/main" val="262032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checkerboard(across)">
                                      <p:cBhvr>
                                        <p:cTn id="7" dur="500"/>
                                        <p:tgtEl>
                                          <p:spTgt spid="12291">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2291">
                                            <p:txEl>
                                              <p:pRg st="1" end="1"/>
                                            </p:txEl>
                                          </p:spTgt>
                                        </p:tgtEl>
                                        <p:attrNameLst>
                                          <p:attrName>style.visibility</p:attrName>
                                        </p:attrNameLst>
                                      </p:cBhvr>
                                      <p:to>
                                        <p:strVal val="visible"/>
                                      </p:to>
                                    </p:set>
                                    <p:animEffect transition="in" filter="checkerboard(across)">
                                      <p:cBhvr>
                                        <p:cTn id="10" dur="500"/>
                                        <p:tgtEl>
                                          <p:spTgt spid="122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sz="half" idx="1"/>
          </p:nvPr>
        </p:nvSpPr>
        <p:spPr>
          <a:xfrm>
            <a:off x="483704" y="1628800"/>
            <a:ext cx="8566044" cy="4608512"/>
          </a:xfrm>
        </p:spPr>
        <p:txBody>
          <a:bodyPr>
            <a:noAutofit/>
          </a:bodyPr>
          <a:lstStyle/>
          <a:p>
            <a:pPr>
              <a:spcBef>
                <a:spcPts val="1152"/>
              </a:spcBef>
            </a:pPr>
            <a:r>
              <a:rPr lang="zh-TW" altLang="en-US" dirty="0"/>
              <a:t>公司對吹哨人行為的政策與</a:t>
            </a:r>
            <a:r>
              <a:rPr lang="zh-TW" altLang="en-US" dirty="0" smtClean="0"/>
              <a:t>作為</a:t>
            </a:r>
            <a:endParaRPr lang="zh-TW" altLang="en-US" dirty="0"/>
          </a:p>
          <a:p>
            <a:pPr lvl="1">
              <a:spcBef>
                <a:spcPts val="1152"/>
              </a:spcBef>
            </a:pPr>
            <a:r>
              <a:rPr lang="zh-TW" altLang="en-US" dirty="0"/>
              <a:t>吹哨困境的行為選擇</a:t>
            </a:r>
          </a:p>
          <a:p>
            <a:pPr lvl="1">
              <a:spcBef>
                <a:spcPts val="1152"/>
              </a:spcBef>
            </a:pPr>
            <a:r>
              <a:rPr lang="zh-TW" altLang="en-US" dirty="0"/>
              <a:t>公開宣示與鼓吹員工提出有根據的不當</a:t>
            </a:r>
            <a:r>
              <a:rPr lang="zh-TW" altLang="en-US" dirty="0" smtClean="0"/>
              <a:t>行為</a:t>
            </a:r>
            <a:endParaRPr lang="zh-TW" altLang="en-US" dirty="0"/>
          </a:p>
          <a:p>
            <a:pPr lvl="1">
              <a:spcBef>
                <a:spcPts val="1152"/>
              </a:spcBef>
            </a:pPr>
            <a:r>
              <a:rPr lang="zh-TW" altLang="en-US" dirty="0"/>
              <a:t>減低員工吹</a:t>
            </a:r>
            <a:r>
              <a:rPr lang="zh-TW" altLang="en-US" dirty="0" smtClean="0"/>
              <a:t>哨的恐懼</a:t>
            </a:r>
            <a:endParaRPr lang="zh-TW" altLang="en-US" dirty="0"/>
          </a:p>
          <a:p>
            <a:pPr lvl="1">
              <a:spcBef>
                <a:spcPts val="1152"/>
              </a:spcBef>
            </a:pPr>
            <a:r>
              <a:rPr lang="zh-TW" altLang="en-US" dirty="0"/>
              <a:t>立即由獨立公正單位著手</a:t>
            </a:r>
            <a:r>
              <a:rPr lang="zh-TW" altLang="en-US" dirty="0" smtClean="0"/>
              <a:t>調查</a:t>
            </a:r>
            <a:endParaRPr lang="zh-TW" altLang="en-US" dirty="0"/>
          </a:p>
          <a:p>
            <a:pPr lvl="1">
              <a:spcBef>
                <a:spcPts val="1152"/>
              </a:spcBef>
            </a:pPr>
            <a:r>
              <a:rPr lang="zh-TW" altLang="en-US" dirty="0"/>
              <a:t>在可行範圍下公開調查結果，讓員工瞭解公司會正視與處理其顧慮 </a:t>
            </a:r>
          </a:p>
        </p:txBody>
      </p:sp>
      <p:sp>
        <p:nvSpPr>
          <p:cNvPr id="6" name="頁尾版面配置區 5"/>
          <p:cNvSpPr>
            <a:spLocks noGrp="1"/>
          </p:cNvSpPr>
          <p:nvPr>
            <p:ph type="ftr" sz="quarter" idx="11"/>
          </p:nvPr>
        </p:nvSpPr>
        <p:spPr/>
        <p:txBody>
          <a:bodyPr/>
          <a:lstStyle/>
          <a:p>
            <a:fld id="{354B68E6-9AC0-457A-88D9-C873544338EE}" type="slidenum">
              <a:rPr lang="en-US" altLang="zh-TW"/>
              <a:pPr/>
              <a:t>23</a:t>
            </a:fld>
            <a:endParaRPr lang="en-US" altLang="zh-TW"/>
          </a:p>
        </p:txBody>
      </p:sp>
      <p:sp>
        <p:nvSpPr>
          <p:cNvPr id="7" name="Rectangle 2"/>
          <p:cNvSpPr>
            <a:spLocks noGrp="1" noChangeArrowheads="1"/>
          </p:cNvSpPr>
          <p:nvPr>
            <p:ph type="title"/>
          </p:nvPr>
        </p:nvSpPr>
        <p:spPr>
          <a:xfrm>
            <a:off x="492738" y="274638"/>
            <a:ext cx="8651262" cy="1143000"/>
          </a:xfrm>
        </p:spPr>
        <p:txBody>
          <a:bodyPr>
            <a:noAutofit/>
          </a:bodyPr>
          <a:lstStyle/>
          <a:p>
            <a:pPr>
              <a:spcBef>
                <a:spcPct val="35000"/>
              </a:spcBef>
            </a:pPr>
            <a:r>
              <a:rPr lang="en-US" altLang="zh-TW" dirty="0" smtClean="0"/>
              <a:t>5.4  </a:t>
            </a:r>
            <a:r>
              <a:rPr lang="zh-TW" altLang="en-US" dirty="0" smtClean="0"/>
              <a:t>公司治理之弊案揭發機制─</a:t>
            </a:r>
            <a:r>
              <a:rPr lang="en-US" altLang="zh-TW" dirty="0" smtClean="0"/>
              <a:t/>
            </a:r>
            <a:br>
              <a:rPr lang="en-US" altLang="zh-TW" dirty="0" smtClean="0"/>
            </a:br>
            <a:r>
              <a:rPr lang="zh-TW" altLang="en-US" dirty="0" smtClean="0"/>
              <a:t>吹哨</a:t>
            </a:r>
            <a:r>
              <a:rPr lang="en-US" altLang="zh-TW" sz="2800" dirty="0" smtClean="0"/>
              <a:t>(6/6) </a:t>
            </a:r>
            <a:endParaRPr lang="en-US" altLang="zh-TW" sz="2800" dirty="0"/>
          </a:p>
        </p:txBody>
      </p:sp>
    </p:spTree>
    <p:extLst>
      <p:ext uri="{BB962C8B-B14F-4D97-AF65-F5344CB8AC3E}">
        <p14:creationId xmlns:p14="http://schemas.microsoft.com/office/powerpoint/2010/main" val="3636085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checkerboard(across)">
                                      <p:cBhvr>
                                        <p:cTn id="7" dur="500"/>
                                        <p:tgtEl>
                                          <p:spTgt spid="12291">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2291">
                                            <p:txEl>
                                              <p:pRg st="1" end="1"/>
                                            </p:txEl>
                                          </p:spTgt>
                                        </p:tgtEl>
                                        <p:attrNameLst>
                                          <p:attrName>style.visibility</p:attrName>
                                        </p:attrNameLst>
                                      </p:cBhvr>
                                      <p:to>
                                        <p:strVal val="visible"/>
                                      </p:to>
                                    </p:set>
                                    <p:animEffect transition="in" filter="checkerboard(across)">
                                      <p:cBhvr>
                                        <p:cTn id="10" dur="500"/>
                                        <p:tgtEl>
                                          <p:spTgt spid="12291">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2291">
                                            <p:txEl>
                                              <p:pRg st="2" end="2"/>
                                            </p:txEl>
                                          </p:spTgt>
                                        </p:tgtEl>
                                        <p:attrNameLst>
                                          <p:attrName>style.visibility</p:attrName>
                                        </p:attrNameLst>
                                      </p:cBhvr>
                                      <p:to>
                                        <p:strVal val="visible"/>
                                      </p:to>
                                    </p:set>
                                    <p:animEffect transition="in" filter="checkerboard(across)">
                                      <p:cBhvr>
                                        <p:cTn id="13" dur="500"/>
                                        <p:tgtEl>
                                          <p:spTgt spid="12291">
                                            <p:txEl>
                                              <p:pRg st="2" end="2"/>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2291">
                                            <p:txEl>
                                              <p:pRg st="3" end="3"/>
                                            </p:txEl>
                                          </p:spTgt>
                                        </p:tgtEl>
                                        <p:attrNameLst>
                                          <p:attrName>style.visibility</p:attrName>
                                        </p:attrNameLst>
                                      </p:cBhvr>
                                      <p:to>
                                        <p:strVal val="visible"/>
                                      </p:to>
                                    </p:set>
                                    <p:animEffect transition="in" filter="checkerboard(across)">
                                      <p:cBhvr>
                                        <p:cTn id="16" dur="500"/>
                                        <p:tgtEl>
                                          <p:spTgt spid="12291">
                                            <p:txEl>
                                              <p:pRg st="3" end="3"/>
                                            </p:txEl>
                                          </p:spTgt>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2291">
                                            <p:txEl>
                                              <p:pRg st="4" end="4"/>
                                            </p:txEl>
                                          </p:spTgt>
                                        </p:tgtEl>
                                        <p:attrNameLst>
                                          <p:attrName>style.visibility</p:attrName>
                                        </p:attrNameLst>
                                      </p:cBhvr>
                                      <p:to>
                                        <p:strVal val="visible"/>
                                      </p:to>
                                    </p:set>
                                    <p:animEffect transition="in" filter="checkerboard(across)">
                                      <p:cBhvr>
                                        <p:cTn id="19" dur="500"/>
                                        <p:tgtEl>
                                          <p:spTgt spid="12291">
                                            <p:txEl>
                                              <p:pRg st="4" end="4"/>
                                            </p:txEl>
                                          </p:spTgt>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2291">
                                            <p:txEl>
                                              <p:pRg st="5" end="5"/>
                                            </p:txEl>
                                          </p:spTgt>
                                        </p:tgtEl>
                                        <p:attrNameLst>
                                          <p:attrName>style.visibility</p:attrName>
                                        </p:attrNameLst>
                                      </p:cBhvr>
                                      <p:to>
                                        <p:strVal val="visible"/>
                                      </p:to>
                                    </p:set>
                                    <p:animEffect transition="in" filter="checkerboard(across)">
                                      <p:cBhvr>
                                        <p:cTn id="22" dur="500"/>
                                        <p:tgtEl>
                                          <p:spTgt spid="122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spcBef>
                <a:spcPct val="35000"/>
              </a:spcBef>
            </a:pPr>
            <a:r>
              <a:rPr lang="en-US" altLang="zh-TW" dirty="0" smtClean="0"/>
              <a:t>5.5  </a:t>
            </a:r>
            <a:r>
              <a:rPr lang="zh-TW" altLang="en-US" dirty="0" smtClean="0"/>
              <a:t>建立一個倫理組織</a:t>
            </a:r>
            <a:endParaRPr lang="en-US" altLang="zh-TW" dirty="0"/>
          </a:p>
        </p:txBody>
      </p:sp>
      <p:sp>
        <p:nvSpPr>
          <p:cNvPr id="44035" name="Rectangle 3"/>
          <p:cNvSpPr>
            <a:spLocks noGrp="1" noChangeArrowheads="1"/>
          </p:cNvSpPr>
          <p:nvPr>
            <p:ph idx="1"/>
          </p:nvPr>
        </p:nvSpPr>
        <p:spPr>
          <a:xfrm>
            <a:off x="492738" y="1600200"/>
            <a:ext cx="8543758" cy="4997152"/>
          </a:xfrm>
        </p:spPr>
        <p:txBody>
          <a:bodyPr>
            <a:normAutofit/>
          </a:bodyPr>
          <a:lstStyle/>
          <a:p>
            <a:pPr>
              <a:spcBef>
                <a:spcPts val="1152"/>
              </a:spcBef>
            </a:pPr>
            <a:r>
              <a:rPr lang="zh-TW" altLang="en-US" dirty="0"/>
              <a:t>好的公司治理除了內、外控的機制與流程外更要具有倫理內涵。而建立一個倫理組織，需要從以下議題</a:t>
            </a:r>
            <a:r>
              <a:rPr lang="zh-TW" altLang="en-US" dirty="0" smtClean="0"/>
              <a:t>著手</a:t>
            </a:r>
            <a:endParaRPr lang="zh-TW" altLang="en-US" dirty="0"/>
          </a:p>
          <a:p>
            <a:pPr lvl="1">
              <a:spcBef>
                <a:spcPts val="1152"/>
              </a:spcBef>
            </a:pPr>
            <a:r>
              <a:rPr lang="zh-TW" altLang="en-US" dirty="0"/>
              <a:t>成員特質</a:t>
            </a:r>
          </a:p>
          <a:p>
            <a:pPr lvl="1">
              <a:spcBef>
                <a:spcPts val="1152"/>
              </a:spcBef>
            </a:pPr>
            <a:r>
              <a:rPr lang="zh-TW" altLang="en-US" dirty="0"/>
              <a:t>組織倫理文化</a:t>
            </a:r>
          </a:p>
          <a:p>
            <a:pPr lvl="1">
              <a:spcBef>
                <a:spcPts val="1152"/>
              </a:spcBef>
            </a:pPr>
            <a:r>
              <a:rPr lang="zh-TW" altLang="en-US" dirty="0"/>
              <a:t>組織制度與政策</a:t>
            </a:r>
          </a:p>
          <a:p>
            <a:pPr lvl="1">
              <a:spcBef>
                <a:spcPts val="1152"/>
              </a:spcBef>
            </a:pPr>
            <a:r>
              <a:rPr lang="zh-TW" altLang="en-US" dirty="0"/>
              <a:t>倫理領導 </a:t>
            </a:r>
          </a:p>
        </p:txBody>
      </p:sp>
      <p:sp>
        <p:nvSpPr>
          <p:cNvPr id="5" name="頁尾版面配置區 4"/>
          <p:cNvSpPr>
            <a:spLocks noGrp="1"/>
          </p:cNvSpPr>
          <p:nvPr>
            <p:ph type="ftr" sz="quarter" idx="11"/>
          </p:nvPr>
        </p:nvSpPr>
        <p:spPr/>
        <p:txBody>
          <a:bodyPr/>
          <a:lstStyle/>
          <a:p>
            <a:fld id="{AA6D5B54-EE27-4BCC-A2E8-A65C1973ABE8}" type="slidenum">
              <a:rPr lang="en-US" altLang="zh-TW"/>
              <a:pPr/>
              <a:t>24</a:t>
            </a:fld>
            <a:endParaRPr lang="en-US" altLang="zh-TW"/>
          </a:p>
        </p:txBody>
      </p:sp>
    </p:spTree>
    <p:extLst>
      <p:ext uri="{BB962C8B-B14F-4D97-AF65-F5344CB8AC3E}">
        <p14:creationId xmlns:p14="http://schemas.microsoft.com/office/powerpoint/2010/main" val="89083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checkerboard(across)">
                                      <p:cBhvr>
                                        <p:cTn id="7" dur="500"/>
                                        <p:tgtEl>
                                          <p:spTgt spid="44035">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4035">
                                            <p:txEl>
                                              <p:pRg st="1" end="1"/>
                                            </p:txEl>
                                          </p:spTgt>
                                        </p:tgtEl>
                                        <p:attrNameLst>
                                          <p:attrName>style.visibility</p:attrName>
                                        </p:attrNameLst>
                                      </p:cBhvr>
                                      <p:to>
                                        <p:strVal val="visible"/>
                                      </p:to>
                                    </p:set>
                                    <p:animEffect transition="in" filter="checkerboard(across)">
                                      <p:cBhvr>
                                        <p:cTn id="10" dur="500"/>
                                        <p:tgtEl>
                                          <p:spTgt spid="44035">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44035">
                                            <p:txEl>
                                              <p:pRg st="2" end="2"/>
                                            </p:txEl>
                                          </p:spTgt>
                                        </p:tgtEl>
                                        <p:attrNameLst>
                                          <p:attrName>style.visibility</p:attrName>
                                        </p:attrNameLst>
                                      </p:cBhvr>
                                      <p:to>
                                        <p:strVal val="visible"/>
                                      </p:to>
                                    </p:set>
                                    <p:animEffect transition="in" filter="checkerboard(across)">
                                      <p:cBhvr>
                                        <p:cTn id="13" dur="500"/>
                                        <p:tgtEl>
                                          <p:spTgt spid="44035">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44035">
                                            <p:txEl>
                                              <p:pRg st="3" end="3"/>
                                            </p:txEl>
                                          </p:spTgt>
                                        </p:tgtEl>
                                        <p:attrNameLst>
                                          <p:attrName>style.visibility</p:attrName>
                                        </p:attrNameLst>
                                      </p:cBhvr>
                                      <p:to>
                                        <p:strVal val="visible"/>
                                      </p:to>
                                    </p:set>
                                    <p:animEffect transition="in" filter="checkerboard(across)">
                                      <p:cBhvr>
                                        <p:cTn id="16" dur="500"/>
                                        <p:tgtEl>
                                          <p:spTgt spid="44035">
                                            <p:txEl>
                                              <p:pRg st="3" end="3"/>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44035">
                                            <p:txEl>
                                              <p:pRg st="4" end="4"/>
                                            </p:txEl>
                                          </p:spTgt>
                                        </p:tgtEl>
                                        <p:attrNameLst>
                                          <p:attrName>style.visibility</p:attrName>
                                        </p:attrNameLst>
                                      </p:cBhvr>
                                      <p:to>
                                        <p:strVal val="visible"/>
                                      </p:to>
                                    </p:set>
                                    <p:animEffect transition="in" filter="checkerboard(across)">
                                      <p:cBhvr>
                                        <p:cTn id="19" dur="500"/>
                                        <p:tgtEl>
                                          <p:spTgt spid="440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4"/>
          <p:cNvSpPr>
            <a:spLocks noGrp="1"/>
          </p:cNvSpPr>
          <p:nvPr>
            <p:ph type="ftr" sz="quarter" idx="11"/>
          </p:nvPr>
        </p:nvSpPr>
        <p:spPr/>
        <p:txBody>
          <a:bodyPr/>
          <a:lstStyle/>
          <a:p>
            <a:fld id="{95BCC949-48D5-469E-AF12-377D3F0F08C2}" type="slidenum">
              <a:rPr lang="en-US" altLang="zh-TW"/>
              <a:pPr/>
              <a:t>3</a:t>
            </a:fld>
            <a:endParaRPr lang="en-US" altLang="zh-TW"/>
          </a:p>
        </p:txBody>
      </p:sp>
      <p:sp>
        <p:nvSpPr>
          <p:cNvPr id="7" name="Rectangle 2"/>
          <p:cNvSpPr>
            <a:spLocks noGrp="1" noChangeArrowheads="1"/>
          </p:cNvSpPr>
          <p:nvPr>
            <p:ph type="title"/>
          </p:nvPr>
        </p:nvSpPr>
        <p:spPr>
          <a:xfrm>
            <a:off x="539552" y="0"/>
            <a:ext cx="8604448" cy="1628800"/>
          </a:xfrm>
        </p:spPr>
        <p:txBody>
          <a:bodyPr>
            <a:normAutofit/>
          </a:bodyPr>
          <a:lstStyle/>
          <a:p>
            <a:pPr>
              <a:spcBef>
                <a:spcPct val="30000"/>
              </a:spcBef>
            </a:pPr>
            <a:r>
              <a:rPr lang="zh-TW" altLang="en-US" dirty="0"/>
              <a:t>章前</a:t>
            </a:r>
            <a:r>
              <a:rPr lang="zh-TW" altLang="en-US" dirty="0" smtClean="0"/>
              <a:t>個案：金融危機</a:t>
            </a:r>
            <a:r>
              <a:rPr lang="en-US" altLang="zh-TW" sz="2800" dirty="0" smtClean="0"/>
              <a:t>(1/2)</a:t>
            </a:r>
            <a:endParaRPr lang="zh-TW" altLang="en-US" sz="2800" dirty="0"/>
          </a:p>
        </p:txBody>
      </p:sp>
      <p:sp>
        <p:nvSpPr>
          <p:cNvPr id="8" name="Rectangle 3"/>
          <p:cNvSpPr txBox="1">
            <a:spLocks noChangeArrowheads="1"/>
          </p:cNvSpPr>
          <p:nvPr/>
        </p:nvSpPr>
        <p:spPr>
          <a:xfrm>
            <a:off x="489452" y="1556792"/>
            <a:ext cx="8475036" cy="53012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lang="zh-TW" altLang="en-US" sz="3200" kern="1200" smtClean="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lang="zh-TW" altLang="en-US" sz="2800" kern="1200" smtClean="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lang="zh-TW" altLang="en-US" sz="2400" kern="1200" smtClean="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lang="zh-TW" altLang="en-US" sz="2000" kern="1200" smtClean="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lang="zh-TW" altLang="en-US" sz="2000" kern="120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Bef>
                <a:spcPts val="1152"/>
              </a:spcBef>
              <a:spcAft>
                <a:spcPts val="0"/>
              </a:spcAft>
            </a:pPr>
            <a:r>
              <a:rPr kumimoji="0" lang="zh-TW" altLang="en-US" dirty="0" smtClean="0"/>
              <a:t>思考問題：</a:t>
            </a:r>
          </a:p>
          <a:p>
            <a:pPr lvl="1" fontAlgn="auto">
              <a:spcBef>
                <a:spcPts val="1152"/>
              </a:spcBef>
              <a:spcAft>
                <a:spcPts val="0"/>
              </a:spcAft>
            </a:pPr>
            <a:r>
              <a:rPr kumimoji="0" lang="zh-TW" altLang="en-US" dirty="0" smtClean="0"/>
              <a:t>你</a:t>
            </a:r>
            <a:r>
              <a:rPr kumimoji="0" lang="zh-TW" altLang="en-US" dirty="0"/>
              <a:t>覺得是什麼因素造成這次全球災難？而面對此一史無前例的</a:t>
            </a:r>
            <a:r>
              <a:rPr kumimoji="0" lang="zh-TW" altLang="en-US" dirty="0" smtClean="0"/>
              <a:t>巨大金融風暴</a:t>
            </a:r>
            <a:r>
              <a:rPr kumimoji="0" lang="zh-TW" altLang="en-US" dirty="0"/>
              <a:t>，政府、消費者、及金融業者各應該負什麼責任？若</a:t>
            </a:r>
            <a:r>
              <a:rPr kumimoji="0" lang="zh-TW" altLang="en-US" dirty="0" smtClean="0"/>
              <a:t>不該負責</a:t>
            </a:r>
            <a:r>
              <a:rPr kumimoji="0" lang="zh-TW" altLang="en-US" dirty="0"/>
              <a:t>又是為什麼？</a:t>
            </a:r>
          </a:p>
          <a:p>
            <a:pPr lvl="1" fontAlgn="auto">
              <a:spcBef>
                <a:spcPts val="1152"/>
              </a:spcBef>
              <a:spcAft>
                <a:spcPts val="0"/>
              </a:spcAft>
            </a:pPr>
            <a:r>
              <a:rPr kumimoji="0" lang="zh-TW" altLang="en-US" dirty="0" smtClean="0"/>
              <a:t>高估</a:t>
            </a:r>
            <a:r>
              <a:rPr kumimoji="0" lang="zh-TW" altLang="en-US" dirty="0"/>
              <a:t>財務利益與低估金融風險是此次金融風暴的原因之一，你</a:t>
            </a:r>
            <a:r>
              <a:rPr kumimoji="0" lang="zh-TW" altLang="en-US" dirty="0" smtClean="0"/>
              <a:t>認為金融業</a:t>
            </a:r>
            <a:r>
              <a:rPr kumimoji="0" lang="zh-TW" altLang="en-US" dirty="0"/>
              <a:t>應如何建立財務工程風險的評估機制</a:t>
            </a:r>
            <a:r>
              <a:rPr kumimoji="0" lang="zh-TW" altLang="en-US" dirty="0" smtClean="0"/>
              <a:t>？</a:t>
            </a:r>
            <a:endParaRPr kumimoji="0"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500"/>
                                        <p:tgtEl>
                                          <p:spTgt spid="8">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checkerboard(across)">
                                      <p:cBhvr>
                                        <p:cTn id="10" dur="500"/>
                                        <p:tgtEl>
                                          <p:spTgt spid="8">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checkerboard(across)">
                                      <p:cBhvr>
                                        <p:cTn id="1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4"/>
          <p:cNvSpPr>
            <a:spLocks noGrp="1"/>
          </p:cNvSpPr>
          <p:nvPr>
            <p:ph type="ftr" sz="quarter" idx="11"/>
          </p:nvPr>
        </p:nvSpPr>
        <p:spPr/>
        <p:txBody>
          <a:bodyPr/>
          <a:lstStyle/>
          <a:p>
            <a:fld id="{95BCC949-48D5-469E-AF12-377D3F0F08C2}" type="slidenum">
              <a:rPr lang="en-US" altLang="zh-TW"/>
              <a:pPr/>
              <a:t>4</a:t>
            </a:fld>
            <a:endParaRPr lang="en-US" altLang="zh-TW"/>
          </a:p>
        </p:txBody>
      </p:sp>
      <p:sp>
        <p:nvSpPr>
          <p:cNvPr id="7" name="Rectangle 2"/>
          <p:cNvSpPr>
            <a:spLocks noGrp="1" noChangeArrowheads="1"/>
          </p:cNvSpPr>
          <p:nvPr>
            <p:ph type="title"/>
          </p:nvPr>
        </p:nvSpPr>
        <p:spPr>
          <a:xfrm>
            <a:off x="539552" y="0"/>
            <a:ext cx="8604448" cy="1628800"/>
          </a:xfrm>
        </p:spPr>
        <p:txBody>
          <a:bodyPr>
            <a:normAutofit/>
          </a:bodyPr>
          <a:lstStyle/>
          <a:p>
            <a:pPr>
              <a:spcBef>
                <a:spcPct val="30000"/>
              </a:spcBef>
            </a:pPr>
            <a:r>
              <a:rPr lang="zh-TW" altLang="en-US" dirty="0"/>
              <a:t>章前</a:t>
            </a:r>
            <a:r>
              <a:rPr lang="zh-TW" altLang="en-US" dirty="0" smtClean="0"/>
              <a:t>個案：金融危機</a:t>
            </a:r>
            <a:r>
              <a:rPr lang="en-US" altLang="zh-TW" sz="2800" dirty="0" smtClean="0"/>
              <a:t>(1/2)</a:t>
            </a:r>
            <a:endParaRPr lang="zh-TW" altLang="en-US" sz="2800" dirty="0"/>
          </a:p>
        </p:txBody>
      </p:sp>
      <p:sp>
        <p:nvSpPr>
          <p:cNvPr id="8" name="Rectangle 3"/>
          <p:cNvSpPr txBox="1">
            <a:spLocks noChangeArrowheads="1"/>
          </p:cNvSpPr>
          <p:nvPr/>
        </p:nvSpPr>
        <p:spPr>
          <a:xfrm>
            <a:off x="489452" y="1556792"/>
            <a:ext cx="8475036" cy="53012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lang="zh-TW" altLang="en-US" sz="3200" kern="1200" smtClean="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lang="zh-TW" altLang="en-US" sz="2800" kern="1200" smtClean="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lang="zh-TW" altLang="en-US" sz="2400" kern="1200" smtClean="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lang="zh-TW" altLang="en-US" sz="2000" kern="1200" smtClean="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lang="zh-TW" altLang="en-US" sz="2000" kern="120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Bef>
                <a:spcPts val="1152"/>
              </a:spcBef>
              <a:spcAft>
                <a:spcPts val="0"/>
              </a:spcAft>
            </a:pPr>
            <a:r>
              <a:rPr kumimoji="0" lang="zh-TW" altLang="en-US" dirty="0" smtClean="0"/>
              <a:t>思考問題：</a:t>
            </a:r>
          </a:p>
          <a:p>
            <a:pPr lvl="1" fontAlgn="auto">
              <a:spcBef>
                <a:spcPts val="1152"/>
              </a:spcBef>
              <a:spcAft>
                <a:spcPts val="0"/>
              </a:spcAft>
            </a:pPr>
            <a:r>
              <a:rPr kumimoji="0" lang="zh-TW" altLang="en-US" dirty="0" smtClean="0"/>
              <a:t>你</a:t>
            </a:r>
            <a:r>
              <a:rPr kumimoji="0" lang="zh-TW" altLang="en-US" dirty="0"/>
              <a:t>對於金融投資操作的看法如何？是一項投機取巧的工作？亦</a:t>
            </a:r>
            <a:r>
              <a:rPr kumimoji="0" lang="zh-TW" altLang="en-US" dirty="0" smtClean="0"/>
              <a:t>或是一</a:t>
            </a:r>
            <a:r>
              <a:rPr kumimoji="0" lang="zh-TW" altLang="en-US" dirty="0"/>
              <a:t>項正常的投資工具？你覺得應該用何種</a:t>
            </a:r>
            <a:r>
              <a:rPr kumimoji="0" lang="zh-TW" altLang="en-US" dirty="0" smtClean="0"/>
              <a:t>心態去</a:t>
            </a:r>
            <a:r>
              <a:rPr kumimoji="0" lang="zh-TW" altLang="en-US" dirty="0"/>
              <a:t>看待此事。</a:t>
            </a:r>
          </a:p>
          <a:p>
            <a:pPr lvl="1" fontAlgn="auto">
              <a:spcBef>
                <a:spcPts val="1152"/>
              </a:spcBef>
              <a:spcAft>
                <a:spcPts val="0"/>
              </a:spcAft>
            </a:pPr>
            <a:r>
              <a:rPr kumimoji="0" lang="zh-TW" altLang="en-US" dirty="0" smtClean="0"/>
              <a:t>金融風暴</a:t>
            </a:r>
            <a:r>
              <a:rPr kumimoji="0" lang="zh-TW" altLang="en-US" dirty="0"/>
              <a:t>是由許多金融創新工具與制度所累積，整個風暴並無</a:t>
            </a:r>
            <a:r>
              <a:rPr kumimoji="0" lang="zh-TW" altLang="en-US" dirty="0" smtClean="0"/>
              <a:t>明顯違法</a:t>
            </a:r>
            <a:r>
              <a:rPr kumimoji="0" lang="zh-TW" altLang="en-US" dirty="0"/>
              <a:t>或不倫理事件，卻重創人民的信心與金融體系的效能，</a:t>
            </a:r>
            <a:r>
              <a:rPr kumimoji="0" lang="zh-TW" altLang="en-US" dirty="0" smtClean="0"/>
              <a:t>為什麼</a:t>
            </a:r>
            <a:r>
              <a:rPr kumimoji="0" lang="zh-TW" altLang="en-US" dirty="0"/>
              <a:t>？</a:t>
            </a:r>
          </a:p>
        </p:txBody>
      </p:sp>
    </p:spTree>
    <p:extLst>
      <p:ext uri="{BB962C8B-B14F-4D97-AF65-F5344CB8AC3E}">
        <p14:creationId xmlns:p14="http://schemas.microsoft.com/office/powerpoint/2010/main" val="2732601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500"/>
                                        <p:tgtEl>
                                          <p:spTgt spid="8">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checkerboard(across)">
                                      <p:cBhvr>
                                        <p:cTn id="10" dur="500"/>
                                        <p:tgtEl>
                                          <p:spTgt spid="8">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checkerboard(across)">
                                      <p:cBhvr>
                                        <p:cTn id="1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pPr>
              <a:spcBef>
                <a:spcPct val="35000"/>
              </a:spcBef>
            </a:pPr>
            <a:r>
              <a:rPr lang="zh-TW" altLang="en-US" dirty="0"/>
              <a:t>引言 </a:t>
            </a:r>
          </a:p>
        </p:txBody>
      </p:sp>
      <p:sp>
        <p:nvSpPr>
          <p:cNvPr id="9219" name="Rectangle 3"/>
          <p:cNvSpPr>
            <a:spLocks noGrp="1" noChangeArrowheads="1"/>
          </p:cNvSpPr>
          <p:nvPr>
            <p:ph idx="1"/>
          </p:nvPr>
        </p:nvSpPr>
        <p:spPr>
          <a:xfrm>
            <a:off x="492738" y="1600200"/>
            <a:ext cx="8543758" cy="4709120"/>
          </a:xfrm>
        </p:spPr>
        <p:txBody>
          <a:bodyPr>
            <a:noAutofit/>
          </a:bodyPr>
          <a:lstStyle/>
          <a:p>
            <a:pPr>
              <a:spcBef>
                <a:spcPts val="600"/>
              </a:spcBef>
            </a:pPr>
            <a:r>
              <a:rPr lang="zh-TW" altLang="en-US" sz="3000" dirty="0" smtClean="0"/>
              <a:t>公司治理</a:t>
            </a:r>
            <a:r>
              <a:rPr lang="en-US" altLang="zh-TW" sz="3000" dirty="0" smtClean="0"/>
              <a:t>(corporate governance)</a:t>
            </a:r>
            <a:r>
              <a:rPr lang="zh-TW" altLang="en-US" sz="3000" dirty="0" smtClean="0"/>
              <a:t>的</a:t>
            </a:r>
            <a:r>
              <a:rPr lang="zh-TW" altLang="en-US" sz="3000" dirty="0"/>
              <a:t>概念從</a:t>
            </a:r>
            <a:r>
              <a:rPr lang="en-US" altLang="zh-TW" sz="3000" dirty="0"/>
              <a:t>1930</a:t>
            </a:r>
            <a:r>
              <a:rPr lang="zh-TW" altLang="en-US" sz="3000" dirty="0"/>
              <a:t>年代起就開始被討論，亞洲國家在</a:t>
            </a:r>
            <a:r>
              <a:rPr lang="en-US" altLang="zh-TW" sz="3000" dirty="0"/>
              <a:t>1997</a:t>
            </a:r>
            <a:r>
              <a:rPr lang="zh-TW" altLang="en-US" sz="3000" dirty="0"/>
              <a:t>年金融風暴以後也呼籲企業體能夠重視公司治理制度 </a:t>
            </a:r>
          </a:p>
          <a:p>
            <a:pPr>
              <a:spcBef>
                <a:spcPts val="600"/>
              </a:spcBef>
            </a:pPr>
            <a:r>
              <a:rPr lang="zh-TW" altLang="en-US" sz="3000" dirty="0"/>
              <a:t>重視公司治理是世界的趨勢，是國家穩定財務市場、促進投資、改善經濟效率、</a:t>
            </a:r>
            <a:r>
              <a:rPr lang="zh-TW" altLang="en-US" sz="3000" dirty="0" smtClean="0"/>
              <a:t>提升競爭力</a:t>
            </a:r>
            <a:r>
              <a:rPr lang="zh-TW" altLang="en-US" sz="3000" dirty="0"/>
              <a:t>的重要因素 </a:t>
            </a:r>
          </a:p>
          <a:p>
            <a:pPr>
              <a:spcBef>
                <a:spcPts val="600"/>
              </a:spcBef>
            </a:pPr>
            <a:r>
              <a:rPr lang="zh-TW" altLang="en-US" sz="3000" dirty="0"/>
              <a:t>良好的公司治理可以督促公司良善經營、妥善規劃經營策略、有效監督策略執行、維護股東權益、適時公開相關資訊，爭取市場及投資人的信任與信心，吸引長期資金及國際投資人之青睞，降低資金成本 </a:t>
            </a:r>
          </a:p>
        </p:txBody>
      </p:sp>
      <p:sp>
        <p:nvSpPr>
          <p:cNvPr id="5" name="頁尾版面配置區 4"/>
          <p:cNvSpPr>
            <a:spLocks noGrp="1"/>
          </p:cNvSpPr>
          <p:nvPr>
            <p:ph type="ftr" sz="quarter" idx="11"/>
          </p:nvPr>
        </p:nvSpPr>
        <p:spPr/>
        <p:txBody>
          <a:bodyPr/>
          <a:lstStyle/>
          <a:p>
            <a:fld id="{1A982445-54D9-45DB-BC57-4C366FBABC45}" type="slidenum">
              <a:rPr lang="en-US" altLang="zh-TW"/>
              <a:pPr/>
              <a:t>5</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checkerboard(across)">
                                      <p:cBhvr>
                                        <p:cTn id="7" dur="500"/>
                                        <p:tgtEl>
                                          <p:spTgt spid="9219">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animEffect transition="in" filter="checkerboard(across)">
                                      <p:cBhvr>
                                        <p:cTn id="11" dur="500"/>
                                        <p:tgtEl>
                                          <p:spTgt spid="9219">
                                            <p:txEl>
                                              <p:pRg st="1" end="1"/>
                                            </p:txEl>
                                          </p:spTgt>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animEffect transition="in" filter="checkerboard(across)">
                                      <p:cBhvr>
                                        <p:cTn id="15" dur="500"/>
                                        <p:tgtEl>
                                          <p:spTgt spid="92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a:spcBef>
                <a:spcPct val="35000"/>
              </a:spcBef>
            </a:pPr>
            <a:r>
              <a:rPr lang="zh-TW" altLang="en-US" dirty="0"/>
              <a:t>本章架構</a:t>
            </a:r>
          </a:p>
        </p:txBody>
      </p:sp>
      <p:sp>
        <p:nvSpPr>
          <p:cNvPr id="10243" name="Rectangle 3"/>
          <p:cNvSpPr>
            <a:spLocks noGrp="1" noChangeArrowheads="1"/>
          </p:cNvSpPr>
          <p:nvPr>
            <p:ph idx="1"/>
          </p:nvPr>
        </p:nvSpPr>
        <p:spPr/>
        <p:txBody>
          <a:bodyPr/>
          <a:lstStyle/>
          <a:p>
            <a:pPr>
              <a:spcBef>
                <a:spcPct val="35000"/>
              </a:spcBef>
            </a:pPr>
            <a:r>
              <a:rPr lang="zh-TW" altLang="en-US" dirty="0"/>
              <a:t>基於上述，本章內容包括</a:t>
            </a:r>
          </a:p>
          <a:p>
            <a:pPr lvl="1">
              <a:spcBef>
                <a:spcPct val="35000"/>
              </a:spcBef>
            </a:pPr>
            <a:r>
              <a:rPr lang="zh-TW" altLang="en-US" dirty="0" smtClean="0"/>
              <a:t>公司</a:t>
            </a:r>
            <a:r>
              <a:rPr lang="zh-TW" altLang="en-US" dirty="0"/>
              <a:t>治理的內涵與重要性</a:t>
            </a:r>
          </a:p>
          <a:p>
            <a:pPr lvl="1">
              <a:spcBef>
                <a:spcPct val="35000"/>
              </a:spcBef>
            </a:pPr>
            <a:r>
              <a:rPr lang="zh-TW" altLang="en-US" dirty="0"/>
              <a:t>公司治理的原則與理念</a:t>
            </a:r>
          </a:p>
          <a:p>
            <a:pPr lvl="1">
              <a:spcBef>
                <a:spcPct val="35000"/>
              </a:spcBef>
            </a:pPr>
            <a:r>
              <a:rPr lang="zh-TW" altLang="en-US" dirty="0"/>
              <a:t>公司治理的困境</a:t>
            </a:r>
          </a:p>
          <a:p>
            <a:pPr lvl="1">
              <a:spcBef>
                <a:spcPct val="35000"/>
              </a:spcBef>
            </a:pPr>
            <a:r>
              <a:rPr lang="zh-TW" altLang="en-US" dirty="0"/>
              <a:t>公司治理之弊案揭發機制－吹</a:t>
            </a:r>
            <a:r>
              <a:rPr lang="zh-TW" altLang="en-US" dirty="0" smtClean="0"/>
              <a:t>哨</a:t>
            </a:r>
            <a:endParaRPr lang="zh-TW" altLang="en-US" dirty="0"/>
          </a:p>
          <a:p>
            <a:pPr lvl="1">
              <a:spcBef>
                <a:spcPct val="35000"/>
              </a:spcBef>
            </a:pPr>
            <a:r>
              <a:rPr lang="zh-TW" altLang="en-US" dirty="0"/>
              <a:t>建立一個倫理組織</a:t>
            </a:r>
          </a:p>
        </p:txBody>
      </p:sp>
      <p:sp>
        <p:nvSpPr>
          <p:cNvPr id="5" name="頁尾版面配置區 4"/>
          <p:cNvSpPr>
            <a:spLocks noGrp="1"/>
          </p:cNvSpPr>
          <p:nvPr>
            <p:ph type="ftr" sz="quarter" idx="11"/>
          </p:nvPr>
        </p:nvSpPr>
        <p:spPr/>
        <p:txBody>
          <a:bodyPr/>
          <a:lstStyle/>
          <a:p>
            <a:fld id="{AE38E2FD-2341-4B0A-A7DE-20040E0F9D3C}" type="slidenum">
              <a:rPr lang="en-US" altLang="zh-TW"/>
              <a:pPr/>
              <a:t>6</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checkerboard(across)">
                                      <p:cBhvr>
                                        <p:cTn id="7" dur="500"/>
                                        <p:tgtEl>
                                          <p:spTgt spid="1024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0243">
                                            <p:txEl>
                                              <p:pRg st="1" end="1"/>
                                            </p:txEl>
                                          </p:spTgt>
                                        </p:tgtEl>
                                        <p:attrNameLst>
                                          <p:attrName>style.visibility</p:attrName>
                                        </p:attrNameLst>
                                      </p:cBhvr>
                                      <p:to>
                                        <p:strVal val="visible"/>
                                      </p:to>
                                    </p:set>
                                    <p:animEffect transition="in" filter="checkerboard(across)">
                                      <p:cBhvr>
                                        <p:cTn id="10" dur="500"/>
                                        <p:tgtEl>
                                          <p:spTgt spid="10243">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10243">
                                            <p:txEl>
                                              <p:pRg st="2" end="2"/>
                                            </p:txEl>
                                          </p:spTgt>
                                        </p:tgtEl>
                                        <p:attrNameLst>
                                          <p:attrName>style.visibility</p:attrName>
                                        </p:attrNameLst>
                                      </p:cBhvr>
                                      <p:to>
                                        <p:strVal val="visible"/>
                                      </p:to>
                                    </p:set>
                                    <p:animEffect transition="in" filter="checkerboard(across)">
                                      <p:cBhvr>
                                        <p:cTn id="13" dur="500"/>
                                        <p:tgtEl>
                                          <p:spTgt spid="10243">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10243">
                                            <p:txEl>
                                              <p:pRg st="3" end="3"/>
                                            </p:txEl>
                                          </p:spTgt>
                                        </p:tgtEl>
                                        <p:attrNameLst>
                                          <p:attrName>style.visibility</p:attrName>
                                        </p:attrNameLst>
                                      </p:cBhvr>
                                      <p:to>
                                        <p:strVal val="visible"/>
                                      </p:to>
                                    </p:set>
                                    <p:animEffect transition="in" filter="checkerboard(across)">
                                      <p:cBhvr>
                                        <p:cTn id="16" dur="500"/>
                                        <p:tgtEl>
                                          <p:spTgt spid="10243">
                                            <p:txEl>
                                              <p:pRg st="3" end="3"/>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10243">
                                            <p:txEl>
                                              <p:pRg st="4" end="4"/>
                                            </p:txEl>
                                          </p:spTgt>
                                        </p:tgtEl>
                                        <p:attrNameLst>
                                          <p:attrName>style.visibility</p:attrName>
                                        </p:attrNameLst>
                                      </p:cBhvr>
                                      <p:to>
                                        <p:strVal val="visible"/>
                                      </p:to>
                                    </p:set>
                                    <p:animEffect transition="in" filter="checkerboard(across)">
                                      <p:cBhvr>
                                        <p:cTn id="19" dur="500"/>
                                        <p:tgtEl>
                                          <p:spTgt spid="10243">
                                            <p:txEl>
                                              <p:pRg st="4" end="4"/>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10243">
                                            <p:txEl>
                                              <p:pRg st="5" end="5"/>
                                            </p:txEl>
                                          </p:spTgt>
                                        </p:tgtEl>
                                        <p:attrNameLst>
                                          <p:attrName>style.visibility</p:attrName>
                                        </p:attrNameLst>
                                      </p:cBhvr>
                                      <p:to>
                                        <p:strVal val="visible"/>
                                      </p:to>
                                    </p:set>
                                    <p:animEffect transition="in" filter="checkerboard(across)">
                                      <p:cBhvr>
                                        <p:cTn id="22" dur="500"/>
                                        <p:tgtEl>
                                          <p:spTgt spid="102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pPr>
              <a:spcBef>
                <a:spcPct val="35000"/>
              </a:spcBef>
            </a:pPr>
            <a:r>
              <a:rPr lang="en-US" altLang="zh-TW" dirty="0" smtClean="0"/>
              <a:t>5.1  </a:t>
            </a:r>
            <a:r>
              <a:rPr lang="zh-TW" altLang="en-US" dirty="0" smtClean="0"/>
              <a:t>公司治理的內涵與重要性</a:t>
            </a:r>
            <a:r>
              <a:rPr lang="en-US" altLang="zh-TW" sz="2800" dirty="0" smtClean="0"/>
              <a:t>(1/6)</a:t>
            </a:r>
            <a:endParaRPr lang="zh-TW" altLang="en-US" sz="2800" dirty="0"/>
          </a:p>
        </p:txBody>
      </p:sp>
      <p:sp>
        <p:nvSpPr>
          <p:cNvPr id="11267" name="Rectangle 3"/>
          <p:cNvSpPr>
            <a:spLocks noGrp="1" noChangeArrowheads="1"/>
          </p:cNvSpPr>
          <p:nvPr>
            <p:ph idx="1"/>
          </p:nvPr>
        </p:nvSpPr>
        <p:spPr/>
        <p:txBody>
          <a:bodyPr/>
          <a:lstStyle/>
          <a:p>
            <a:pPr>
              <a:spcBef>
                <a:spcPct val="25000"/>
              </a:spcBef>
            </a:pPr>
            <a:r>
              <a:rPr lang="zh-TW" altLang="en-US" dirty="0"/>
              <a:t>本節將就以下觀點來探討公司治理的內涵</a:t>
            </a:r>
          </a:p>
          <a:p>
            <a:pPr lvl="1">
              <a:spcBef>
                <a:spcPct val="25000"/>
              </a:spcBef>
            </a:pPr>
            <a:r>
              <a:rPr lang="zh-TW" altLang="en-US" dirty="0"/>
              <a:t>法律規範</a:t>
            </a:r>
          </a:p>
          <a:p>
            <a:pPr lvl="1">
              <a:spcBef>
                <a:spcPct val="25000"/>
              </a:spcBef>
            </a:pPr>
            <a:r>
              <a:rPr lang="zh-TW" altLang="en-US" dirty="0"/>
              <a:t>價值創造</a:t>
            </a:r>
          </a:p>
          <a:p>
            <a:pPr lvl="1">
              <a:spcBef>
                <a:spcPct val="25000"/>
              </a:spcBef>
            </a:pPr>
            <a:r>
              <a:rPr lang="zh-TW" altLang="en-US" dirty="0"/>
              <a:t>管理監督</a:t>
            </a:r>
          </a:p>
          <a:p>
            <a:pPr lvl="1">
              <a:spcBef>
                <a:spcPct val="25000"/>
              </a:spcBef>
            </a:pPr>
            <a:r>
              <a:rPr lang="zh-TW" altLang="en-US" dirty="0"/>
              <a:t>決策代理</a:t>
            </a:r>
          </a:p>
          <a:p>
            <a:pPr lvl="1">
              <a:spcBef>
                <a:spcPct val="25000"/>
              </a:spcBef>
            </a:pPr>
            <a:r>
              <a:rPr lang="zh-TW" altLang="en-US" dirty="0"/>
              <a:t>倫理內涵</a:t>
            </a:r>
          </a:p>
          <a:p>
            <a:pPr>
              <a:spcBef>
                <a:spcPct val="25000"/>
              </a:spcBef>
            </a:pPr>
            <a:endParaRPr lang="en-US" altLang="zh-TW" dirty="0"/>
          </a:p>
        </p:txBody>
      </p:sp>
      <p:sp>
        <p:nvSpPr>
          <p:cNvPr id="5" name="頁尾版面配置區 4"/>
          <p:cNvSpPr>
            <a:spLocks noGrp="1"/>
          </p:cNvSpPr>
          <p:nvPr>
            <p:ph type="ftr" sz="quarter" idx="11"/>
          </p:nvPr>
        </p:nvSpPr>
        <p:spPr/>
        <p:txBody>
          <a:bodyPr/>
          <a:lstStyle/>
          <a:p>
            <a:fld id="{336FE5D7-1113-4B6C-A919-C35959568A84}" type="slidenum">
              <a:rPr lang="en-US" altLang="zh-TW"/>
              <a:pPr/>
              <a:t>7</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checkerboard(across)">
                                      <p:cBhvr>
                                        <p:cTn id="7" dur="500"/>
                                        <p:tgtEl>
                                          <p:spTgt spid="11267">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1267">
                                            <p:txEl>
                                              <p:pRg st="1" end="1"/>
                                            </p:txEl>
                                          </p:spTgt>
                                        </p:tgtEl>
                                        <p:attrNameLst>
                                          <p:attrName>style.visibility</p:attrName>
                                        </p:attrNameLst>
                                      </p:cBhvr>
                                      <p:to>
                                        <p:strVal val="visible"/>
                                      </p:to>
                                    </p:set>
                                    <p:animEffect transition="in" filter="checkerboard(across)">
                                      <p:cBhvr>
                                        <p:cTn id="10" dur="500"/>
                                        <p:tgtEl>
                                          <p:spTgt spid="11267">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11267">
                                            <p:txEl>
                                              <p:pRg st="2" end="2"/>
                                            </p:txEl>
                                          </p:spTgt>
                                        </p:tgtEl>
                                        <p:attrNameLst>
                                          <p:attrName>style.visibility</p:attrName>
                                        </p:attrNameLst>
                                      </p:cBhvr>
                                      <p:to>
                                        <p:strVal val="visible"/>
                                      </p:to>
                                    </p:set>
                                    <p:animEffect transition="in" filter="checkerboard(across)">
                                      <p:cBhvr>
                                        <p:cTn id="13" dur="500"/>
                                        <p:tgtEl>
                                          <p:spTgt spid="11267">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11267">
                                            <p:txEl>
                                              <p:pRg st="3" end="3"/>
                                            </p:txEl>
                                          </p:spTgt>
                                        </p:tgtEl>
                                        <p:attrNameLst>
                                          <p:attrName>style.visibility</p:attrName>
                                        </p:attrNameLst>
                                      </p:cBhvr>
                                      <p:to>
                                        <p:strVal val="visible"/>
                                      </p:to>
                                    </p:set>
                                    <p:animEffect transition="in" filter="checkerboard(across)">
                                      <p:cBhvr>
                                        <p:cTn id="16" dur="500"/>
                                        <p:tgtEl>
                                          <p:spTgt spid="11267">
                                            <p:txEl>
                                              <p:pRg st="3" end="3"/>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11267">
                                            <p:txEl>
                                              <p:pRg st="4" end="4"/>
                                            </p:txEl>
                                          </p:spTgt>
                                        </p:tgtEl>
                                        <p:attrNameLst>
                                          <p:attrName>style.visibility</p:attrName>
                                        </p:attrNameLst>
                                      </p:cBhvr>
                                      <p:to>
                                        <p:strVal val="visible"/>
                                      </p:to>
                                    </p:set>
                                    <p:animEffect transition="in" filter="checkerboard(across)">
                                      <p:cBhvr>
                                        <p:cTn id="19" dur="500"/>
                                        <p:tgtEl>
                                          <p:spTgt spid="11267">
                                            <p:txEl>
                                              <p:pRg st="4" end="4"/>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11267">
                                            <p:txEl>
                                              <p:pRg st="5" end="5"/>
                                            </p:txEl>
                                          </p:spTgt>
                                        </p:tgtEl>
                                        <p:attrNameLst>
                                          <p:attrName>style.visibility</p:attrName>
                                        </p:attrNameLst>
                                      </p:cBhvr>
                                      <p:to>
                                        <p:strVal val="visible"/>
                                      </p:to>
                                    </p:set>
                                    <p:animEffect transition="in" filter="checkerboard(across)">
                                      <p:cBhvr>
                                        <p:cTn id="22" dur="500"/>
                                        <p:tgtEl>
                                          <p:spTgt spid="112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pPr>
              <a:spcBef>
                <a:spcPct val="35000"/>
              </a:spcBef>
            </a:pPr>
            <a:r>
              <a:rPr lang="en-US" altLang="zh-TW" dirty="0" smtClean="0"/>
              <a:t>5.1  </a:t>
            </a:r>
            <a:r>
              <a:rPr lang="zh-TW" altLang="en-US" dirty="0" smtClean="0"/>
              <a:t>公司</a:t>
            </a:r>
            <a:r>
              <a:rPr lang="zh-TW" altLang="en-US" dirty="0"/>
              <a:t>治理的內涵與重要性</a:t>
            </a:r>
            <a:r>
              <a:rPr lang="en-US" altLang="zh-TW" sz="2800" dirty="0" smtClean="0"/>
              <a:t>(2/6</a:t>
            </a:r>
            <a:r>
              <a:rPr lang="en-US" altLang="zh-TW" sz="2800" dirty="0"/>
              <a:t>)</a:t>
            </a:r>
            <a:endParaRPr lang="zh-TW" altLang="en-US" sz="2800" dirty="0"/>
          </a:p>
        </p:txBody>
      </p:sp>
      <p:sp>
        <p:nvSpPr>
          <p:cNvPr id="11267" name="Rectangle 3"/>
          <p:cNvSpPr>
            <a:spLocks noGrp="1" noChangeArrowheads="1"/>
          </p:cNvSpPr>
          <p:nvPr>
            <p:ph idx="1"/>
          </p:nvPr>
        </p:nvSpPr>
        <p:spPr/>
        <p:txBody>
          <a:bodyPr>
            <a:normAutofit/>
          </a:bodyPr>
          <a:lstStyle/>
          <a:p>
            <a:pPr>
              <a:spcBef>
                <a:spcPct val="25000"/>
              </a:spcBef>
            </a:pPr>
            <a:r>
              <a:rPr lang="zh-TW" altLang="en-US" dirty="0" smtClean="0"/>
              <a:t>法律規範</a:t>
            </a:r>
            <a:endParaRPr lang="zh-TW" altLang="en-US" dirty="0"/>
          </a:p>
          <a:p>
            <a:pPr lvl="1">
              <a:spcBef>
                <a:spcPts val="1152"/>
              </a:spcBef>
            </a:pPr>
            <a:r>
              <a:rPr lang="zh-TW" altLang="en-US" dirty="0"/>
              <a:t>我國「證券暨期貨市場發展基金會」就把「公司治理」界定為：主要是著眼於將企業所有權與企業經營權分開，使之成為現代化的組織體系，以求透過法律的制衡、管控和設計，期能有效地監督企業的組織活動，並且健全其組織運作，防止脫法行為之經營弊端 </a:t>
            </a:r>
          </a:p>
        </p:txBody>
      </p:sp>
      <p:sp>
        <p:nvSpPr>
          <p:cNvPr id="5" name="頁尾版面配置區 4"/>
          <p:cNvSpPr>
            <a:spLocks noGrp="1"/>
          </p:cNvSpPr>
          <p:nvPr>
            <p:ph type="ftr" sz="quarter" idx="11"/>
          </p:nvPr>
        </p:nvSpPr>
        <p:spPr/>
        <p:txBody>
          <a:bodyPr/>
          <a:lstStyle/>
          <a:p>
            <a:fld id="{336FE5D7-1113-4B6C-A919-C35959568A84}" type="slidenum">
              <a:rPr lang="en-US" altLang="zh-TW"/>
              <a:pPr/>
              <a:t>8</a:t>
            </a:fld>
            <a:endParaRPr lang="en-US" altLang="zh-TW"/>
          </a:p>
        </p:txBody>
      </p:sp>
    </p:spTree>
    <p:extLst>
      <p:ext uri="{BB962C8B-B14F-4D97-AF65-F5344CB8AC3E}">
        <p14:creationId xmlns:p14="http://schemas.microsoft.com/office/powerpoint/2010/main" val="1441143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checkerboard(across)">
                                      <p:cBhvr>
                                        <p:cTn id="7" dur="500"/>
                                        <p:tgtEl>
                                          <p:spTgt spid="11267">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1267">
                                            <p:txEl>
                                              <p:pRg st="1" end="1"/>
                                            </p:txEl>
                                          </p:spTgt>
                                        </p:tgtEl>
                                        <p:attrNameLst>
                                          <p:attrName>style.visibility</p:attrName>
                                        </p:attrNameLst>
                                      </p:cBhvr>
                                      <p:to>
                                        <p:strVal val="visible"/>
                                      </p:to>
                                    </p:set>
                                    <p:animEffect transition="in" filter="checkerboard(across)">
                                      <p:cBhvr>
                                        <p:cTn id="10" dur="500"/>
                                        <p:tgtEl>
                                          <p:spTgt spid="112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pPr>
              <a:spcBef>
                <a:spcPct val="35000"/>
              </a:spcBef>
            </a:pPr>
            <a:r>
              <a:rPr lang="en-US" altLang="zh-TW" dirty="0" smtClean="0"/>
              <a:t>5.1  </a:t>
            </a:r>
            <a:r>
              <a:rPr lang="zh-TW" altLang="en-US" dirty="0" smtClean="0"/>
              <a:t>公司</a:t>
            </a:r>
            <a:r>
              <a:rPr lang="zh-TW" altLang="en-US" dirty="0"/>
              <a:t>治理的內涵與重要性</a:t>
            </a:r>
            <a:r>
              <a:rPr lang="en-US" altLang="zh-TW" sz="2800" dirty="0" smtClean="0"/>
              <a:t>(3/6</a:t>
            </a:r>
            <a:r>
              <a:rPr lang="en-US" altLang="zh-TW" sz="2800" dirty="0"/>
              <a:t>)</a:t>
            </a:r>
            <a:endParaRPr lang="zh-TW" altLang="en-US" sz="2800" dirty="0"/>
          </a:p>
        </p:txBody>
      </p:sp>
      <p:sp>
        <p:nvSpPr>
          <p:cNvPr id="11267" name="Rectangle 3"/>
          <p:cNvSpPr>
            <a:spLocks noGrp="1" noChangeArrowheads="1"/>
          </p:cNvSpPr>
          <p:nvPr>
            <p:ph idx="1"/>
          </p:nvPr>
        </p:nvSpPr>
        <p:spPr/>
        <p:txBody>
          <a:bodyPr>
            <a:normAutofit/>
          </a:bodyPr>
          <a:lstStyle/>
          <a:p>
            <a:pPr>
              <a:spcBef>
                <a:spcPct val="25000"/>
              </a:spcBef>
            </a:pPr>
            <a:r>
              <a:rPr lang="zh-TW" altLang="en-US" dirty="0"/>
              <a:t>價值</a:t>
            </a:r>
            <a:r>
              <a:rPr lang="zh-TW" altLang="en-US" dirty="0" smtClean="0"/>
              <a:t>創造</a:t>
            </a:r>
            <a:endParaRPr lang="zh-TW" altLang="en-US" dirty="0"/>
          </a:p>
          <a:p>
            <a:pPr lvl="1">
              <a:spcBef>
                <a:spcPct val="25000"/>
              </a:spcBef>
            </a:pPr>
            <a:r>
              <a:rPr lang="zh-TW" altLang="en-US" dirty="0"/>
              <a:t>公司治理就是在促進公司的價值達到極大化的制度，不只為股東創造利潤，也兼顧到其他利害關係人及社會價值，達到整體價值的極大化 </a:t>
            </a:r>
          </a:p>
        </p:txBody>
      </p:sp>
      <p:sp>
        <p:nvSpPr>
          <p:cNvPr id="5" name="頁尾版面配置區 4"/>
          <p:cNvSpPr>
            <a:spLocks noGrp="1"/>
          </p:cNvSpPr>
          <p:nvPr>
            <p:ph type="ftr" sz="quarter" idx="11"/>
          </p:nvPr>
        </p:nvSpPr>
        <p:spPr/>
        <p:txBody>
          <a:bodyPr/>
          <a:lstStyle/>
          <a:p>
            <a:fld id="{336FE5D7-1113-4B6C-A919-C35959568A84}" type="slidenum">
              <a:rPr lang="en-US" altLang="zh-TW"/>
              <a:pPr/>
              <a:t>9</a:t>
            </a:fld>
            <a:endParaRPr lang="en-US" altLang="zh-TW"/>
          </a:p>
        </p:txBody>
      </p:sp>
    </p:spTree>
    <p:extLst>
      <p:ext uri="{BB962C8B-B14F-4D97-AF65-F5344CB8AC3E}">
        <p14:creationId xmlns:p14="http://schemas.microsoft.com/office/powerpoint/2010/main" val="329622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checkerboard(across)">
                                      <p:cBhvr>
                                        <p:cTn id="7" dur="500"/>
                                        <p:tgtEl>
                                          <p:spTgt spid="11267">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1267">
                                            <p:txEl>
                                              <p:pRg st="1" end="1"/>
                                            </p:txEl>
                                          </p:spTgt>
                                        </p:tgtEl>
                                        <p:attrNameLst>
                                          <p:attrName>style.visibility</p:attrName>
                                        </p:attrNameLst>
                                      </p:cBhvr>
                                      <p:to>
                                        <p:strVal val="visible"/>
                                      </p:to>
                                    </p:set>
                                    <p:animEffect transition="in" filter="checkerboard(across)">
                                      <p:cBhvr>
                                        <p:cTn id="10" dur="500"/>
                                        <p:tgtEl>
                                          <p:spTgt spid="112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446</TotalTime>
  <Words>1632</Words>
  <Application>Microsoft Office PowerPoint</Application>
  <PresentationFormat>如螢幕大小 (4:3)</PresentationFormat>
  <Paragraphs>142</Paragraphs>
  <Slides>24</Slides>
  <Notes>2</Notes>
  <HiddenSlides>0</HiddenSlides>
  <MMClips>0</MMClips>
  <ScaleCrop>false</ScaleCrop>
  <HeadingPairs>
    <vt:vector size="4" baseType="variant">
      <vt:variant>
        <vt:lpstr>佈景主題</vt:lpstr>
      </vt:variant>
      <vt:variant>
        <vt:i4>1</vt:i4>
      </vt:variant>
      <vt:variant>
        <vt:lpstr>投影片標題</vt:lpstr>
      </vt:variant>
      <vt:variant>
        <vt:i4>24</vt:i4>
      </vt:variant>
    </vt:vector>
  </HeadingPairs>
  <TitlesOfParts>
    <vt:vector size="25" baseType="lpstr">
      <vt:lpstr>Office 佈景主題</vt:lpstr>
      <vt:lpstr>PowerPoint 簡報</vt:lpstr>
      <vt:lpstr>佳句精選</vt:lpstr>
      <vt:lpstr>章前個案：金融危機(1/2)</vt:lpstr>
      <vt:lpstr>章前個案：金融危機(1/2)</vt:lpstr>
      <vt:lpstr>引言 </vt:lpstr>
      <vt:lpstr>本章架構</vt:lpstr>
      <vt:lpstr>5.1  公司治理的內涵與重要性(1/6)</vt:lpstr>
      <vt:lpstr>5.1  公司治理的內涵與重要性(2/6)</vt:lpstr>
      <vt:lpstr>5.1  公司治理的內涵與重要性(3/6)</vt:lpstr>
      <vt:lpstr>5.1  公司治理的內涵與重要性(4/6)</vt:lpstr>
      <vt:lpstr>5.1  公司治理的內涵與重要性(5/6)</vt:lpstr>
      <vt:lpstr>5.1  公司治理的內涵與重要性(6/6)</vt:lpstr>
      <vt:lpstr>5.2  公司治理的原則與理念(1/4) </vt:lpstr>
      <vt:lpstr>5.2  公司治理的原則與理念(2/4) </vt:lpstr>
      <vt:lpstr>5.2  公司治理的原則與理念(3/4) </vt:lpstr>
      <vt:lpstr>5.2  公司治理的原則與理念(4/4) </vt:lpstr>
      <vt:lpstr>5.3  公司治理的困境</vt:lpstr>
      <vt:lpstr>5.4  公司治理之弊案揭發機制─ 吹哨(1/6) </vt:lpstr>
      <vt:lpstr>5.4  公司治理之弊案揭發機制─ 吹哨(2/6) </vt:lpstr>
      <vt:lpstr>5.4  公司治理之弊案揭發機制─ 吹哨(3/6) </vt:lpstr>
      <vt:lpstr>5.4  公司治理之弊案揭發機制─ 吹哨(4/6) </vt:lpstr>
      <vt:lpstr>5.4  公司治理之弊案揭發機制─ 吹哨(5/6) </vt:lpstr>
      <vt:lpstr>5.4  公司治理之弊案揭發機制─ 吹哨(6/6) </vt:lpstr>
      <vt:lpstr>5.5  建立一個倫理組織</vt:lpstr>
    </vt:vector>
  </TitlesOfParts>
  <Company>前程文化事業有限公司</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第1章 企業倫理的重要性與發展</dc:title>
  <dc:creator>企劃部</dc:creator>
  <cp:lastModifiedBy>NO.44</cp:lastModifiedBy>
  <cp:revision>39</cp:revision>
  <dcterms:created xsi:type="dcterms:W3CDTF">2010-08-12T10:54:33Z</dcterms:created>
  <dcterms:modified xsi:type="dcterms:W3CDTF">2016-02-25T05:12:48Z</dcterms:modified>
</cp:coreProperties>
</file>