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5"/>
  </p:notesMasterIdLst>
  <p:sldIdLst>
    <p:sldId id="256" r:id="rId2"/>
    <p:sldId id="257" r:id="rId3"/>
    <p:sldId id="258" r:id="rId4"/>
    <p:sldId id="259" r:id="rId5"/>
    <p:sldId id="260" r:id="rId6"/>
    <p:sldId id="261" r:id="rId7"/>
    <p:sldId id="262" r:id="rId8"/>
    <p:sldId id="281" r:id="rId9"/>
    <p:sldId id="282" r:id="rId10"/>
    <p:sldId id="283" r:id="rId11"/>
    <p:sldId id="284" r:id="rId12"/>
    <p:sldId id="285" r:id="rId13"/>
    <p:sldId id="286" r:id="rId14"/>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00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43" autoAdjust="0"/>
    <p:restoredTop sz="86341" autoAdjust="0"/>
  </p:normalViewPr>
  <p:slideViewPr>
    <p:cSldViewPr>
      <p:cViewPr>
        <p:scale>
          <a:sx n="91" d="100"/>
          <a:sy n="91" d="100"/>
        </p:scale>
        <p:origin x="-866" y="2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zh-TW"/>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zh-TW"/>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zh-TW"/>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737621F-07F4-4E73-A5A9-77EF5918B7C2}" type="slidenum">
              <a:rPr lang="en-US" altLang="zh-TW"/>
              <a:pPr/>
              <a:t>‹#›</a:t>
            </a:fld>
            <a:endParaRPr lang="en-US" altLang="zh-TW"/>
          </a:p>
        </p:txBody>
      </p:sp>
    </p:spTree>
    <p:extLst>
      <p:ext uri="{BB962C8B-B14F-4D97-AF65-F5344CB8AC3E}">
        <p14:creationId xmlns:p14="http://schemas.microsoft.com/office/powerpoint/2010/main" val="306268910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新細明體" charset="-120"/>
        <a:cs typeface="+mn-cs"/>
      </a:defRPr>
    </a:lvl1pPr>
    <a:lvl2pPr marL="457200" algn="l" rtl="0" fontAlgn="base">
      <a:spcBef>
        <a:spcPct val="30000"/>
      </a:spcBef>
      <a:spcAft>
        <a:spcPct val="0"/>
      </a:spcAft>
      <a:defRPr kumimoji="1" sz="1200" kern="1200">
        <a:solidFill>
          <a:schemeClr val="tx1"/>
        </a:solidFill>
        <a:latin typeface="Arial" charset="0"/>
        <a:ea typeface="新細明體" charset="-120"/>
        <a:cs typeface="+mn-cs"/>
      </a:defRPr>
    </a:lvl2pPr>
    <a:lvl3pPr marL="914400" algn="l" rtl="0" fontAlgn="base">
      <a:spcBef>
        <a:spcPct val="30000"/>
      </a:spcBef>
      <a:spcAft>
        <a:spcPct val="0"/>
      </a:spcAft>
      <a:defRPr kumimoji="1" sz="1200" kern="1200">
        <a:solidFill>
          <a:schemeClr val="tx1"/>
        </a:solidFill>
        <a:latin typeface="Arial" charset="0"/>
        <a:ea typeface="新細明體" charset="-120"/>
        <a:cs typeface="+mn-cs"/>
      </a:defRPr>
    </a:lvl3pPr>
    <a:lvl4pPr marL="1371600" algn="l" rtl="0" fontAlgn="base">
      <a:spcBef>
        <a:spcPct val="30000"/>
      </a:spcBef>
      <a:spcAft>
        <a:spcPct val="0"/>
      </a:spcAft>
      <a:defRPr kumimoji="1" sz="1200" kern="1200">
        <a:solidFill>
          <a:schemeClr val="tx1"/>
        </a:solidFill>
        <a:latin typeface="Arial" charset="0"/>
        <a:ea typeface="新細明體" charset="-120"/>
        <a:cs typeface="+mn-cs"/>
      </a:defRPr>
    </a:lvl4pPr>
    <a:lvl5pPr marL="1828800" algn="l" rtl="0" fontAlgn="base">
      <a:spcBef>
        <a:spcPct val="30000"/>
      </a:spcBef>
      <a:spcAft>
        <a:spcPct val="0"/>
      </a:spcAft>
      <a:defRPr kumimoji="1" sz="1200" kern="1200">
        <a:solidFill>
          <a:schemeClr val="tx1"/>
        </a:solidFill>
        <a:latin typeface="Arial" charset="0"/>
        <a:ea typeface="新細明體"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D02594-B4A0-46CD-BA20-93FCD51E5806}" type="slidenum">
              <a:rPr lang="en-US" altLang="zh-TW"/>
              <a:pPr/>
              <a:t>1</a:t>
            </a:fld>
            <a:endParaRPr lang="en-US" altLang="zh-TW"/>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7D9AD9-936F-4714-805F-E82A4AEAED30}" type="slidenum">
              <a:rPr lang="en-US" altLang="zh-TW"/>
              <a:pPr/>
              <a:t>2</a:t>
            </a:fld>
            <a:endParaRPr lang="en-US" altLang="zh-TW"/>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zh-TW" altLang="zh-TW"/>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FFC28A36-9B8B-4F93-8E7B-61F6BD1C39D1}" type="datetimeFigureOut">
              <a:rPr lang="zh-TW" altLang="en-US" smtClean="0"/>
              <a:t>2016/2/25</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D89FE6D1-D358-4FB0-8BAB-188016C1070E}" type="slidenum">
              <a:rPr lang="zh-TW" altLang="en-US" smtClean="0"/>
              <a:t>‹#›</a:t>
            </a:fld>
            <a:endParaRPr lang="zh-TW" altLang="en-US"/>
          </a:p>
        </p:txBody>
      </p:sp>
      <p:sp>
        <p:nvSpPr>
          <p:cNvPr id="8" name="Text Box 7"/>
          <p:cNvSpPr txBox="1">
            <a:spLocks noChangeArrowheads="1"/>
          </p:cNvSpPr>
          <p:nvPr userDrawn="1"/>
        </p:nvSpPr>
        <p:spPr bwMode="auto">
          <a:xfrm>
            <a:off x="0" y="6573311"/>
            <a:ext cx="7848997" cy="276999"/>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zh-TW" altLang="en-US" sz="1200" b="1" dirty="0">
                <a:latin typeface="Arial" charset="0"/>
                <a:ea typeface="新細明體" pitchFamily="18" charset="-120"/>
              </a:rPr>
              <a:t>企業</a:t>
            </a:r>
            <a:r>
              <a:rPr lang="zh-TW" altLang="en-US" sz="1200" b="1" dirty="0" smtClean="0">
                <a:latin typeface="Arial" charset="0"/>
                <a:ea typeface="新細明體" pitchFamily="18" charset="-120"/>
              </a:rPr>
              <a:t>倫理：內外部管理觀點與個案</a:t>
            </a:r>
            <a:r>
              <a:rPr lang="en-US" altLang="zh-TW" sz="1200" b="1" dirty="0" smtClean="0">
                <a:latin typeface="Arial" charset="0"/>
                <a:ea typeface="新細明體" pitchFamily="18" charset="-120"/>
              </a:rPr>
              <a:t>2/e</a:t>
            </a:r>
            <a:r>
              <a:rPr lang="zh-TW" altLang="en-US" sz="1200" b="1" dirty="0" smtClean="0">
                <a:latin typeface="Arial" charset="0"/>
                <a:ea typeface="新細明體" pitchFamily="18" charset="-120"/>
              </a:rPr>
              <a:t>．</a:t>
            </a:r>
            <a:r>
              <a:rPr lang="zh-TW" altLang="en-US" sz="1200" b="1" dirty="0">
                <a:latin typeface="Arial" charset="0"/>
                <a:ea typeface="新細明體" pitchFamily="18" charset="-120"/>
              </a:rPr>
              <a:t>孫震、許士軍 審訂．陳勁甫、許金田 著．財團法人信義文化基金會 出版</a:t>
            </a:r>
          </a:p>
        </p:txBody>
      </p:sp>
      <p:sp>
        <p:nvSpPr>
          <p:cNvPr id="9" name="標題 1"/>
          <p:cNvSpPr>
            <a:spLocks noGrp="1"/>
          </p:cNvSpPr>
          <p:nvPr>
            <p:ph type="ctrTitle"/>
          </p:nvPr>
        </p:nvSpPr>
        <p:spPr>
          <a:xfrm>
            <a:off x="685800" y="1052736"/>
            <a:ext cx="7772400" cy="1470025"/>
          </a:xfrm>
        </p:spPr>
        <p:txBody>
          <a:bodyPr/>
          <a:lstStyle>
            <a:lvl1pPr>
              <a:defRPr>
                <a:latin typeface="Arial" panose="020B0604020202020204" pitchFamily="34" charset="0"/>
                <a:ea typeface="華康粗黑體" panose="020B0709000000000000" pitchFamily="49" charset="-120"/>
                <a:cs typeface="Arial" panose="020B0604020202020204" pitchFamily="34" charset="0"/>
              </a:defRPr>
            </a:lvl1pPr>
          </a:lstStyle>
          <a:p>
            <a:r>
              <a:rPr lang="zh-TW" altLang="en-US" dirty="0" smtClean="0"/>
              <a:t>按一下以編輯母片標題樣式</a:t>
            </a:r>
            <a:endParaRPr lang="zh-TW" altLang="en-US" dirty="0"/>
          </a:p>
        </p:txBody>
      </p:sp>
      <p:sp>
        <p:nvSpPr>
          <p:cNvPr id="10" name="副標題 2"/>
          <p:cNvSpPr>
            <a:spLocks noGrp="1"/>
          </p:cNvSpPr>
          <p:nvPr>
            <p:ph type="subTitle" idx="1"/>
          </p:nvPr>
        </p:nvSpPr>
        <p:spPr>
          <a:xfrm>
            <a:off x="107504" y="3886200"/>
            <a:ext cx="4392488" cy="1198984"/>
          </a:xfrm>
        </p:spPr>
        <p:txBody>
          <a:bodyPr/>
          <a:lstStyle>
            <a:lvl1pPr marL="0" indent="0" algn="ctr">
              <a:buNone/>
              <a:defRPr>
                <a:solidFill>
                  <a:schemeClr val="tx1"/>
                </a:solidFill>
                <a:latin typeface="華康中圓體" panose="020F0509000000000000" pitchFamily="49" charset="-120"/>
                <a:ea typeface="華康中圓體" panose="020F0509000000000000" pitchFamily="49"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smtClean="0"/>
              <a:t>按一下以編輯母片副標題樣式</a:t>
            </a:r>
            <a:endParaRPr lang="zh-TW" altLang="en-US" dirty="0"/>
          </a:p>
        </p:txBody>
      </p:sp>
    </p:spTree>
    <p:extLst>
      <p:ext uri="{BB962C8B-B14F-4D97-AF65-F5344CB8AC3E}">
        <p14:creationId xmlns:p14="http://schemas.microsoft.com/office/powerpoint/2010/main" val="303160262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endParaRPr lang="en-US" altLang="zh-TW"/>
          </a:p>
        </p:txBody>
      </p:sp>
      <p:sp>
        <p:nvSpPr>
          <p:cNvPr id="5" name="頁尾版面配置區 4"/>
          <p:cNvSpPr>
            <a:spLocks noGrp="1"/>
          </p:cNvSpPr>
          <p:nvPr>
            <p:ph type="ftr" sz="quarter" idx="11"/>
          </p:nvPr>
        </p:nvSpPr>
        <p:spPr/>
        <p:txBody>
          <a:bodyPr/>
          <a:lstStyle/>
          <a:p>
            <a:fld id="{1CD442BC-2061-4905-814B-1FAC82E36A26}" type="slidenum">
              <a:rPr lang="en-US" altLang="zh-TW" smtClean="0"/>
              <a:pPr/>
              <a:t>‹#›</a:t>
            </a:fld>
            <a:endParaRPr lang="en-US" altLang="zh-TW"/>
          </a:p>
        </p:txBody>
      </p:sp>
      <p:sp>
        <p:nvSpPr>
          <p:cNvPr id="6" name="投影片編號版面配置區 5"/>
          <p:cNvSpPr>
            <a:spLocks noGrp="1"/>
          </p:cNvSpPr>
          <p:nvPr>
            <p:ph type="sldNum" sz="quarter" idx="12"/>
          </p:nvPr>
        </p:nvSpPr>
        <p:spPr/>
        <p:txBody>
          <a:bodyPr/>
          <a:lstStyle/>
          <a:p>
            <a:fld id="{528F172C-8B4B-4609-9AEE-CCDE44779BD8}" type="slidenum">
              <a:rPr lang="en-US" altLang="zh-TW" smtClean="0"/>
              <a:pPr/>
              <a:t>‹#›</a:t>
            </a:fld>
            <a:endParaRPr lang="en-US" altLang="zh-TW"/>
          </a:p>
        </p:txBody>
      </p:sp>
    </p:spTree>
    <p:extLst>
      <p:ext uri="{BB962C8B-B14F-4D97-AF65-F5344CB8AC3E}">
        <p14:creationId xmlns:p14="http://schemas.microsoft.com/office/powerpoint/2010/main" val="2706726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endParaRPr lang="en-US" altLang="zh-TW"/>
          </a:p>
        </p:txBody>
      </p:sp>
      <p:sp>
        <p:nvSpPr>
          <p:cNvPr id="5" name="頁尾版面配置區 4"/>
          <p:cNvSpPr>
            <a:spLocks noGrp="1"/>
          </p:cNvSpPr>
          <p:nvPr>
            <p:ph type="ftr" sz="quarter" idx="11"/>
          </p:nvPr>
        </p:nvSpPr>
        <p:spPr/>
        <p:txBody>
          <a:bodyPr/>
          <a:lstStyle/>
          <a:p>
            <a:fld id="{FC13C3DE-CA58-4CF5-B926-A31AC9644D45}" type="slidenum">
              <a:rPr lang="en-US" altLang="zh-TW" smtClean="0"/>
              <a:pPr/>
              <a:t>‹#›</a:t>
            </a:fld>
            <a:endParaRPr lang="en-US" altLang="zh-TW"/>
          </a:p>
        </p:txBody>
      </p:sp>
      <p:sp>
        <p:nvSpPr>
          <p:cNvPr id="6" name="投影片編號版面配置區 5"/>
          <p:cNvSpPr>
            <a:spLocks noGrp="1"/>
          </p:cNvSpPr>
          <p:nvPr>
            <p:ph type="sldNum" sz="quarter" idx="12"/>
          </p:nvPr>
        </p:nvSpPr>
        <p:spPr/>
        <p:txBody>
          <a:bodyPr/>
          <a:lstStyle/>
          <a:p>
            <a:fld id="{A0F78627-6D3A-4103-85B9-60271F073EFC}" type="slidenum">
              <a:rPr lang="en-US" altLang="zh-TW" smtClean="0"/>
              <a:pPr/>
              <a:t>‹#›</a:t>
            </a:fld>
            <a:endParaRPr lang="en-US" altLang="zh-TW"/>
          </a:p>
        </p:txBody>
      </p:sp>
    </p:spTree>
    <p:extLst>
      <p:ext uri="{BB962C8B-B14F-4D97-AF65-F5344CB8AC3E}">
        <p14:creationId xmlns:p14="http://schemas.microsoft.com/office/powerpoint/2010/main" val="10960237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標題及文字在物件之上">
    <p:spTree>
      <p:nvGrpSpPr>
        <p:cNvPr id="1" name=""/>
        <p:cNvGrpSpPr/>
        <p:nvPr/>
      </p:nvGrpSpPr>
      <p:grpSpPr>
        <a:xfrm>
          <a:off x="0" y="0"/>
          <a:ext cx="0" cy="0"/>
          <a:chOff x="0" y="0"/>
          <a:chExt cx="0" cy="0"/>
        </a:xfrm>
      </p:grpSpPr>
      <p:sp>
        <p:nvSpPr>
          <p:cNvPr id="2" name="標題 1"/>
          <p:cNvSpPr>
            <a:spLocks noGrp="1"/>
          </p:cNvSpPr>
          <p:nvPr>
            <p:ph type="title"/>
          </p:nvPr>
        </p:nvSpPr>
        <p:spPr>
          <a:xfrm>
            <a:off x="395288" y="188913"/>
            <a:ext cx="8229600" cy="706437"/>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268413"/>
            <a:ext cx="8229600" cy="244316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57200" y="3863975"/>
            <a:ext cx="8229600" cy="244475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a:xfrm>
            <a:off x="457200" y="6245225"/>
            <a:ext cx="2133600" cy="476250"/>
          </a:xfrm>
        </p:spPr>
        <p:txBody>
          <a:bodyPr/>
          <a:lstStyle>
            <a:lvl1pPr>
              <a:defRPr/>
            </a:lvl1pPr>
          </a:lstStyle>
          <a:p>
            <a:endParaRPr lang="en-US" altLang="zh-TW"/>
          </a:p>
        </p:txBody>
      </p:sp>
      <p:sp>
        <p:nvSpPr>
          <p:cNvPr id="6" name="頁尾版面配置區 5"/>
          <p:cNvSpPr>
            <a:spLocks noGrp="1"/>
          </p:cNvSpPr>
          <p:nvPr>
            <p:ph type="ftr" sz="quarter" idx="11"/>
          </p:nvPr>
        </p:nvSpPr>
        <p:spPr>
          <a:xfrm>
            <a:off x="3132138" y="6524625"/>
            <a:ext cx="2895600" cy="333375"/>
          </a:xfrm>
        </p:spPr>
        <p:txBody>
          <a:bodyPr/>
          <a:lstStyle>
            <a:lvl1pPr>
              <a:defRPr/>
            </a:lvl1pPr>
          </a:lstStyle>
          <a:p>
            <a:fld id="{8FD04D3F-A1CC-4ABE-8077-671948F20473}" type="slidenum">
              <a:rPr lang="en-US" altLang="zh-TW"/>
              <a:pPr/>
              <a:t>‹#›</a:t>
            </a:fld>
            <a:endParaRPr lang="en-US" altLang="zh-TW"/>
          </a:p>
        </p:txBody>
      </p:sp>
      <p:sp>
        <p:nvSpPr>
          <p:cNvPr id="7" name="投影片編號版面配置區 6"/>
          <p:cNvSpPr>
            <a:spLocks noGrp="1"/>
          </p:cNvSpPr>
          <p:nvPr>
            <p:ph type="sldNum" sz="quarter" idx="12"/>
          </p:nvPr>
        </p:nvSpPr>
        <p:spPr>
          <a:xfrm>
            <a:off x="6553200" y="6245225"/>
            <a:ext cx="2133600" cy="476250"/>
          </a:xfrm>
        </p:spPr>
        <p:txBody>
          <a:bodyPr/>
          <a:lstStyle>
            <a:lvl1pPr>
              <a:defRPr/>
            </a:lvl1pPr>
          </a:lstStyle>
          <a:p>
            <a:fld id="{F5AAB458-09EC-4D1D-A02A-3D53276285E7}" type="slidenum">
              <a:rPr lang="en-US" altLang="zh-TW"/>
              <a:pPr/>
              <a:t>‹#›</a:t>
            </a:fld>
            <a:endParaRPr lang="en-US" altLang="zh-TW"/>
          </a:p>
        </p:txBody>
      </p:sp>
    </p:spTree>
    <p:extLst>
      <p:ext uri="{BB962C8B-B14F-4D97-AF65-F5344CB8AC3E}">
        <p14:creationId xmlns:p14="http://schemas.microsoft.com/office/powerpoint/2010/main" val="2047510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92738" y="1600200"/>
            <a:ext cx="8543758" cy="4525963"/>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endParaRPr lang="en-US" altLang="zh-TW"/>
          </a:p>
        </p:txBody>
      </p:sp>
      <p:sp>
        <p:nvSpPr>
          <p:cNvPr id="5" name="頁尾版面配置區 4"/>
          <p:cNvSpPr>
            <a:spLocks noGrp="1"/>
          </p:cNvSpPr>
          <p:nvPr>
            <p:ph type="ftr" sz="quarter" idx="11"/>
          </p:nvPr>
        </p:nvSpPr>
        <p:spPr/>
        <p:txBody>
          <a:bodyPr/>
          <a:lstStyle/>
          <a:p>
            <a:fld id="{A1D3B89D-D673-4822-9CC3-06E198AF3697}" type="slidenum">
              <a:rPr lang="en-US" altLang="zh-TW" smtClean="0"/>
              <a:pPr/>
              <a:t>‹#›</a:t>
            </a:fld>
            <a:endParaRPr lang="en-US" altLang="zh-TW"/>
          </a:p>
        </p:txBody>
      </p:sp>
      <p:sp>
        <p:nvSpPr>
          <p:cNvPr id="6" name="投影片編號版面配置區 5"/>
          <p:cNvSpPr>
            <a:spLocks noGrp="1"/>
          </p:cNvSpPr>
          <p:nvPr>
            <p:ph type="sldNum" sz="quarter" idx="12"/>
          </p:nvPr>
        </p:nvSpPr>
        <p:spPr/>
        <p:txBody>
          <a:bodyPr/>
          <a:lstStyle/>
          <a:p>
            <a:fld id="{864ECCC1-2723-43EE-83A8-9824A89C985E}" type="slidenum">
              <a:rPr lang="en-US" altLang="zh-TW" smtClean="0"/>
              <a:pPr/>
              <a:t>‹#›</a:t>
            </a:fld>
            <a:endParaRPr lang="en-US" altLang="zh-TW"/>
          </a:p>
        </p:txBody>
      </p:sp>
    </p:spTree>
    <p:extLst>
      <p:ext uri="{BB962C8B-B14F-4D97-AF65-F5344CB8AC3E}">
        <p14:creationId xmlns:p14="http://schemas.microsoft.com/office/powerpoint/2010/main" val="2568787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endParaRPr lang="en-US" altLang="zh-TW"/>
          </a:p>
        </p:txBody>
      </p:sp>
      <p:sp>
        <p:nvSpPr>
          <p:cNvPr id="5" name="頁尾版面配置區 4"/>
          <p:cNvSpPr>
            <a:spLocks noGrp="1"/>
          </p:cNvSpPr>
          <p:nvPr>
            <p:ph type="ftr" sz="quarter" idx="11"/>
          </p:nvPr>
        </p:nvSpPr>
        <p:spPr/>
        <p:txBody>
          <a:bodyPr/>
          <a:lstStyle/>
          <a:p>
            <a:fld id="{4D4373DF-22B6-482B-8148-1473EDCB1694}" type="slidenum">
              <a:rPr lang="en-US" altLang="zh-TW" smtClean="0"/>
              <a:pPr/>
              <a:t>‹#›</a:t>
            </a:fld>
            <a:endParaRPr lang="en-US" altLang="zh-TW"/>
          </a:p>
        </p:txBody>
      </p:sp>
      <p:sp>
        <p:nvSpPr>
          <p:cNvPr id="6" name="投影片編號版面配置區 5"/>
          <p:cNvSpPr>
            <a:spLocks noGrp="1"/>
          </p:cNvSpPr>
          <p:nvPr>
            <p:ph type="sldNum" sz="quarter" idx="12"/>
          </p:nvPr>
        </p:nvSpPr>
        <p:spPr/>
        <p:txBody>
          <a:bodyPr/>
          <a:lstStyle/>
          <a:p>
            <a:fld id="{600A7B72-1C0E-4D2D-955A-131F947E87BD}" type="slidenum">
              <a:rPr lang="en-US" altLang="zh-TW" smtClean="0"/>
              <a:pPr/>
              <a:t>‹#›</a:t>
            </a:fld>
            <a:endParaRPr lang="en-US" altLang="zh-TW"/>
          </a:p>
        </p:txBody>
      </p:sp>
    </p:spTree>
    <p:extLst>
      <p:ext uri="{BB962C8B-B14F-4D97-AF65-F5344CB8AC3E}">
        <p14:creationId xmlns:p14="http://schemas.microsoft.com/office/powerpoint/2010/main" val="1101716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endParaRPr lang="en-US" altLang="zh-TW"/>
          </a:p>
        </p:txBody>
      </p:sp>
      <p:sp>
        <p:nvSpPr>
          <p:cNvPr id="6" name="頁尾版面配置區 5"/>
          <p:cNvSpPr>
            <a:spLocks noGrp="1"/>
          </p:cNvSpPr>
          <p:nvPr>
            <p:ph type="ftr" sz="quarter" idx="11"/>
          </p:nvPr>
        </p:nvSpPr>
        <p:spPr/>
        <p:txBody>
          <a:bodyPr/>
          <a:lstStyle/>
          <a:p>
            <a:fld id="{28F94F9F-8E06-41FD-8934-1BDFE8B9F8A5}" type="slidenum">
              <a:rPr lang="en-US" altLang="zh-TW" smtClean="0"/>
              <a:pPr/>
              <a:t>‹#›</a:t>
            </a:fld>
            <a:endParaRPr lang="en-US" altLang="zh-TW"/>
          </a:p>
        </p:txBody>
      </p:sp>
      <p:sp>
        <p:nvSpPr>
          <p:cNvPr id="7" name="投影片編號版面配置區 6"/>
          <p:cNvSpPr>
            <a:spLocks noGrp="1"/>
          </p:cNvSpPr>
          <p:nvPr>
            <p:ph type="sldNum" sz="quarter" idx="12"/>
          </p:nvPr>
        </p:nvSpPr>
        <p:spPr/>
        <p:txBody>
          <a:bodyPr/>
          <a:lstStyle/>
          <a:p>
            <a:fld id="{AD8ADA3C-C8C3-40A9-9B34-06E6C131F826}" type="slidenum">
              <a:rPr lang="en-US" altLang="zh-TW" smtClean="0"/>
              <a:pPr/>
              <a:t>‹#›</a:t>
            </a:fld>
            <a:endParaRPr lang="en-US" altLang="zh-TW"/>
          </a:p>
        </p:txBody>
      </p:sp>
    </p:spTree>
    <p:extLst>
      <p:ext uri="{BB962C8B-B14F-4D97-AF65-F5344CB8AC3E}">
        <p14:creationId xmlns:p14="http://schemas.microsoft.com/office/powerpoint/2010/main" val="548558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endParaRPr lang="en-US" altLang="zh-TW"/>
          </a:p>
        </p:txBody>
      </p:sp>
      <p:sp>
        <p:nvSpPr>
          <p:cNvPr id="8" name="頁尾版面配置區 7"/>
          <p:cNvSpPr>
            <a:spLocks noGrp="1"/>
          </p:cNvSpPr>
          <p:nvPr>
            <p:ph type="ftr" sz="quarter" idx="11"/>
          </p:nvPr>
        </p:nvSpPr>
        <p:spPr/>
        <p:txBody>
          <a:bodyPr/>
          <a:lstStyle/>
          <a:p>
            <a:fld id="{0EA8AF0D-8551-4AFA-9904-BC3A35382293}" type="slidenum">
              <a:rPr lang="en-US" altLang="zh-TW" smtClean="0"/>
              <a:pPr/>
              <a:t>‹#›</a:t>
            </a:fld>
            <a:endParaRPr lang="en-US" altLang="zh-TW"/>
          </a:p>
        </p:txBody>
      </p:sp>
      <p:sp>
        <p:nvSpPr>
          <p:cNvPr id="9" name="投影片編號版面配置區 8"/>
          <p:cNvSpPr>
            <a:spLocks noGrp="1"/>
          </p:cNvSpPr>
          <p:nvPr>
            <p:ph type="sldNum" sz="quarter" idx="12"/>
          </p:nvPr>
        </p:nvSpPr>
        <p:spPr/>
        <p:txBody>
          <a:bodyPr/>
          <a:lstStyle/>
          <a:p>
            <a:fld id="{6C897175-F3C9-4D57-A3A9-550DDB0B4702}" type="slidenum">
              <a:rPr lang="en-US" altLang="zh-TW" smtClean="0"/>
              <a:pPr/>
              <a:t>‹#›</a:t>
            </a:fld>
            <a:endParaRPr lang="en-US" altLang="zh-TW"/>
          </a:p>
        </p:txBody>
      </p:sp>
    </p:spTree>
    <p:extLst>
      <p:ext uri="{BB962C8B-B14F-4D97-AF65-F5344CB8AC3E}">
        <p14:creationId xmlns:p14="http://schemas.microsoft.com/office/powerpoint/2010/main" val="3608726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endParaRPr lang="en-US" altLang="zh-TW"/>
          </a:p>
        </p:txBody>
      </p:sp>
      <p:sp>
        <p:nvSpPr>
          <p:cNvPr id="4" name="頁尾版面配置區 3"/>
          <p:cNvSpPr>
            <a:spLocks noGrp="1"/>
          </p:cNvSpPr>
          <p:nvPr>
            <p:ph type="ftr" sz="quarter" idx="11"/>
          </p:nvPr>
        </p:nvSpPr>
        <p:spPr/>
        <p:txBody>
          <a:bodyPr/>
          <a:lstStyle/>
          <a:p>
            <a:fld id="{828EB0FC-CBE2-4260-A9F1-2F021850E1C1}" type="slidenum">
              <a:rPr lang="en-US" altLang="zh-TW" smtClean="0"/>
              <a:pPr/>
              <a:t>‹#›</a:t>
            </a:fld>
            <a:endParaRPr lang="en-US" altLang="zh-TW"/>
          </a:p>
        </p:txBody>
      </p:sp>
      <p:sp>
        <p:nvSpPr>
          <p:cNvPr id="5" name="投影片編號版面配置區 4"/>
          <p:cNvSpPr>
            <a:spLocks noGrp="1"/>
          </p:cNvSpPr>
          <p:nvPr>
            <p:ph type="sldNum" sz="quarter" idx="12"/>
          </p:nvPr>
        </p:nvSpPr>
        <p:spPr/>
        <p:txBody>
          <a:bodyPr/>
          <a:lstStyle/>
          <a:p>
            <a:fld id="{43F9F880-D4D8-43B9-901A-5F24574F994D}" type="slidenum">
              <a:rPr lang="en-US" altLang="zh-TW" smtClean="0"/>
              <a:pPr/>
              <a:t>‹#›</a:t>
            </a:fld>
            <a:endParaRPr lang="en-US" altLang="zh-TW"/>
          </a:p>
        </p:txBody>
      </p:sp>
    </p:spTree>
    <p:extLst>
      <p:ext uri="{BB962C8B-B14F-4D97-AF65-F5344CB8AC3E}">
        <p14:creationId xmlns:p14="http://schemas.microsoft.com/office/powerpoint/2010/main" val="3104323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endParaRPr lang="en-US" altLang="zh-TW"/>
          </a:p>
        </p:txBody>
      </p:sp>
      <p:sp>
        <p:nvSpPr>
          <p:cNvPr id="3" name="頁尾版面配置區 2"/>
          <p:cNvSpPr>
            <a:spLocks noGrp="1"/>
          </p:cNvSpPr>
          <p:nvPr>
            <p:ph type="ftr" sz="quarter" idx="11"/>
          </p:nvPr>
        </p:nvSpPr>
        <p:spPr/>
        <p:txBody>
          <a:bodyPr/>
          <a:lstStyle/>
          <a:p>
            <a:fld id="{AED95EEA-3DF1-4596-AA29-F20B514AF9A7}" type="slidenum">
              <a:rPr lang="en-US" altLang="zh-TW" smtClean="0"/>
              <a:pPr/>
              <a:t>‹#›</a:t>
            </a:fld>
            <a:endParaRPr lang="en-US" altLang="zh-TW"/>
          </a:p>
        </p:txBody>
      </p:sp>
      <p:sp>
        <p:nvSpPr>
          <p:cNvPr id="4" name="投影片編號版面配置區 3"/>
          <p:cNvSpPr>
            <a:spLocks noGrp="1"/>
          </p:cNvSpPr>
          <p:nvPr>
            <p:ph type="sldNum" sz="quarter" idx="12"/>
          </p:nvPr>
        </p:nvSpPr>
        <p:spPr/>
        <p:txBody>
          <a:bodyPr/>
          <a:lstStyle/>
          <a:p>
            <a:fld id="{8326CD26-06FF-4F8E-91ED-22354FEAC125}" type="slidenum">
              <a:rPr lang="en-US" altLang="zh-TW" smtClean="0"/>
              <a:pPr/>
              <a:t>‹#›</a:t>
            </a:fld>
            <a:endParaRPr lang="en-US" altLang="zh-TW"/>
          </a:p>
        </p:txBody>
      </p:sp>
    </p:spTree>
    <p:extLst>
      <p:ext uri="{BB962C8B-B14F-4D97-AF65-F5344CB8AC3E}">
        <p14:creationId xmlns:p14="http://schemas.microsoft.com/office/powerpoint/2010/main" val="2842645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endParaRPr lang="en-US" altLang="zh-TW"/>
          </a:p>
        </p:txBody>
      </p:sp>
      <p:sp>
        <p:nvSpPr>
          <p:cNvPr id="6" name="頁尾版面配置區 5"/>
          <p:cNvSpPr>
            <a:spLocks noGrp="1"/>
          </p:cNvSpPr>
          <p:nvPr>
            <p:ph type="ftr" sz="quarter" idx="11"/>
          </p:nvPr>
        </p:nvSpPr>
        <p:spPr/>
        <p:txBody>
          <a:bodyPr/>
          <a:lstStyle/>
          <a:p>
            <a:fld id="{47B81034-9A2B-4A6D-B098-5B5BB292C174}" type="slidenum">
              <a:rPr lang="en-US" altLang="zh-TW" smtClean="0"/>
              <a:pPr/>
              <a:t>‹#›</a:t>
            </a:fld>
            <a:endParaRPr lang="en-US" altLang="zh-TW"/>
          </a:p>
        </p:txBody>
      </p:sp>
      <p:sp>
        <p:nvSpPr>
          <p:cNvPr id="7" name="投影片編號版面配置區 6"/>
          <p:cNvSpPr>
            <a:spLocks noGrp="1"/>
          </p:cNvSpPr>
          <p:nvPr>
            <p:ph type="sldNum" sz="quarter" idx="12"/>
          </p:nvPr>
        </p:nvSpPr>
        <p:spPr/>
        <p:txBody>
          <a:bodyPr/>
          <a:lstStyle/>
          <a:p>
            <a:fld id="{6F9B47A0-D0B1-4CF4-8FD2-A9BBF68D1F1A}" type="slidenum">
              <a:rPr lang="en-US" altLang="zh-TW" smtClean="0"/>
              <a:pPr/>
              <a:t>‹#›</a:t>
            </a:fld>
            <a:endParaRPr lang="en-US" altLang="zh-TW"/>
          </a:p>
        </p:txBody>
      </p:sp>
    </p:spTree>
    <p:extLst>
      <p:ext uri="{BB962C8B-B14F-4D97-AF65-F5344CB8AC3E}">
        <p14:creationId xmlns:p14="http://schemas.microsoft.com/office/powerpoint/2010/main" val="4130063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endParaRPr lang="en-US" altLang="zh-TW"/>
          </a:p>
        </p:txBody>
      </p:sp>
      <p:sp>
        <p:nvSpPr>
          <p:cNvPr id="6" name="頁尾版面配置區 5"/>
          <p:cNvSpPr>
            <a:spLocks noGrp="1"/>
          </p:cNvSpPr>
          <p:nvPr>
            <p:ph type="ftr" sz="quarter" idx="11"/>
          </p:nvPr>
        </p:nvSpPr>
        <p:spPr/>
        <p:txBody>
          <a:bodyPr/>
          <a:lstStyle/>
          <a:p>
            <a:fld id="{4A0561AC-DB71-4140-A6CF-2D97B87CB0C4}" type="slidenum">
              <a:rPr lang="en-US" altLang="zh-TW" smtClean="0"/>
              <a:pPr/>
              <a:t>‹#›</a:t>
            </a:fld>
            <a:endParaRPr lang="en-US" altLang="zh-TW"/>
          </a:p>
        </p:txBody>
      </p:sp>
      <p:sp>
        <p:nvSpPr>
          <p:cNvPr id="7" name="投影片編號版面配置區 6"/>
          <p:cNvSpPr>
            <a:spLocks noGrp="1"/>
          </p:cNvSpPr>
          <p:nvPr>
            <p:ph type="sldNum" sz="quarter" idx="12"/>
          </p:nvPr>
        </p:nvSpPr>
        <p:spPr/>
        <p:txBody>
          <a:bodyPr/>
          <a:lstStyle/>
          <a:p>
            <a:fld id="{446F1DB2-83CE-4CB8-A030-748B4E6D127D}" type="slidenum">
              <a:rPr lang="en-US" altLang="zh-TW" smtClean="0"/>
              <a:pPr/>
              <a:t>‹#›</a:t>
            </a:fld>
            <a:endParaRPr lang="en-US" altLang="zh-TW"/>
          </a:p>
        </p:txBody>
      </p:sp>
    </p:spTree>
    <p:extLst>
      <p:ext uri="{BB962C8B-B14F-4D97-AF65-F5344CB8AC3E}">
        <p14:creationId xmlns:p14="http://schemas.microsoft.com/office/powerpoint/2010/main" val="3154779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92738" y="274638"/>
            <a:ext cx="8229600" cy="1143000"/>
          </a:xfrm>
          <a:prstGeom prst="rect">
            <a:avLst/>
          </a:prstGeom>
        </p:spPr>
        <p:txBody>
          <a:bodyPr vert="horz" lIns="91440" tIns="45720" rIns="91440" bIns="45720" rtlCol="0" anchor="ctr">
            <a:normAutofit/>
          </a:bodyPr>
          <a:lstStyle/>
          <a:p>
            <a:pPr lvl="0"/>
            <a:r>
              <a:rPr lang="zh-TW" altLang="en-US" smtClean="0"/>
              <a:t>按一下以編輯母片標題樣式</a:t>
            </a:r>
            <a:endParaRPr lang="zh-TW" altLang="en-US"/>
          </a:p>
        </p:txBody>
      </p:sp>
      <p:sp>
        <p:nvSpPr>
          <p:cNvPr id="3" name="文字版面配置區 2"/>
          <p:cNvSpPr>
            <a:spLocks noGrp="1"/>
          </p:cNvSpPr>
          <p:nvPr>
            <p:ph type="body" idx="1"/>
          </p:nvPr>
        </p:nvSpPr>
        <p:spPr>
          <a:xfrm>
            <a:off x="492738" y="1600200"/>
            <a:ext cx="8229600" cy="4525963"/>
          </a:xfrm>
          <a:prstGeom prst="rect">
            <a:avLst/>
          </a:prstGeom>
        </p:spPr>
        <p:txBody>
          <a:bodyPr vert="horz" lIns="91440" tIns="45720" rIns="91440" bIns="45720" rtlCol="0">
            <a:normAutofit/>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zh-TW"/>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438E9F4-864D-462A-93B8-E77C2F3DE2D2}" type="slidenum">
              <a:rPr lang="en-US" altLang="zh-TW" smtClean="0"/>
              <a:pPr/>
              <a:t>‹#›</a:t>
            </a:fld>
            <a:endParaRPr lang="en-US" altLang="zh-TW"/>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34BEBF-7940-49F6-B25A-5B4711E6D5A4}" type="slidenum">
              <a:rPr lang="en-US" altLang="zh-TW" smtClean="0"/>
              <a:pPr/>
              <a:t>‹#›</a:t>
            </a:fld>
            <a:endParaRPr lang="en-US" altLang="zh-TW"/>
          </a:p>
        </p:txBody>
      </p:sp>
    </p:spTree>
    <p:extLst>
      <p:ext uri="{BB962C8B-B14F-4D97-AF65-F5344CB8AC3E}">
        <p14:creationId xmlns:p14="http://schemas.microsoft.com/office/powerpoint/2010/main" val="319780798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iming>
    <p:tnLst>
      <p:par>
        <p:cTn id="1" dur="indefinite" restart="never" nodeType="tmRoot"/>
      </p:par>
    </p:tnLst>
  </p:timing>
  <p:hf sldNum="0" hdr="0" dt="0"/>
  <p:txStyles>
    <p:titleStyle>
      <a:lvl1pPr algn="ctr" defTabSz="914400" rtl="0" eaLnBrk="1" latinLnBrk="0" hangingPunct="1">
        <a:spcBef>
          <a:spcPct val="0"/>
        </a:spcBef>
        <a:buNone/>
        <a:defRPr lang="zh-TW" altLang="en-US" sz="4000" kern="1200">
          <a:solidFill>
            <a:schemeClr val="tx1"/>
          </a:solidFill>
          <a:latin typeface="Times New Roman" panose="02020603050405020304" pitchFamily="18" charset="0"/>
          <a:ea typeface="華康中黑體" panose="020B0509000000000000" pitchFamily="49" charset="-120"/>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lang="zh-TW" altLang="en-US" sz="3200" kern="1200" smtClean="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lang="zh-TW" altLang="en-US" sz="2800" kern="1200" smtClean="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lang="zh-TW" altLang="en-US" sz="2400" kern="1200" smtClean="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lang="zh-TW" altLang="en-US" sz="2000" kern="1200" smtClean="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lang="zh-TW" altLang="en-US" sz="2000" kern="120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Grp="1" noChangeArrowheads="1"/>
          </p:cNvSpPr>
          <p:nvPr>
            <p:ph type="subTitle" idx="1"/>
          </p:nvPr>
        </p:nvSpPr>
        <p:spPr>
          <a:xfrm>
            <a:off x="107504" y="3886200"/>
            <a:ext cx="4680520" cy="622300"/>
          </a:xfrm>
          <a:solidFill>
            <a:schemeClr val="bg1">
              <a:alpha val="60000"/>
            </a:schemeClr>
          </a:solidFill>
        </p:spPr>
        <p:txBody>
          <a:bodyPr/>
          <a:lstStyle/>
          <a:p>
            <a:pPr algn="l"/>
            <a:r>
              <a:rPr lang="zh-TW" altLang="en-US"/>
              <a:t>授課老師：</a:t>
            </a:r>
          </a:p>
        </p:txBody>
      </p:sp>
      <p:sp>
        <p:nvSpPr>
          <p:cNvPr id="9" name="Line 4"/>
          <p:cNvSpPr>
            <a:spLocks noChangeShapeType="1"/>
          </p:cNvSpPr>
          <p:nvPr/>
        </p:nvSpPr>
        <p:spPr bwMode="auto">
          <a:xfrm>
            <a:off x="2195736" y="4437112"/>
            <a:ext cx="252028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a:ln>
                <a:solidFill>
                  <a:sysClr val="windowText" lastClr="000000"/>
                </a:solidFill>
              </a:ln>
            </a:endParaRPr>
          </a:p>
        </p:txBody>
      </p:sp>
      <p:sp>
        <p:nvSpPr>
          <p:cNvPr id="10" name="Rectangle 2"/>
          <p:cNvSpPr txBox="1">
            <a:spLocks noChangeArrowheads="1"/>
          </p:cNvSpPr>
          <p:nvPr/>
        </p:nvSpPr>
        <p:spPr>
          <a:xfrm>
            <a:off x="685800" y="980729"/>
            <a:ext cx="7989888" cy="261972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zh-TW" altLang="en-US" sz="4400" kern="1200">
                <a:solidFill>
                  <a:schemeClr val="tx1"/>
                </a:solidFill>
                <a:latin typeface="Arial" panose="020B0604020202020204" pitchFamily="34" charset="0"/>
                <a:ea typeface="華康粗黑體" panose="020B0709000000000000" pitchFamily="49" charset="-120"/>
                <a:cs typeface="Arial" panose="020B0604020202020204" pitchFamily="34" charset="0"/>
              </a:defRPr>
            </a:lvl1pPr>
          </a:lstStyle>
          <a:p>
            <a:pPr fontAlgn="auto">
              <a:spcBef>
                <a:spcPts val="768"/>
              </a:spcBef>
              <a:spcAft>
                <a:spcPts val="0"/>
              </a:spcAft>
            </a:pPr>
            <a:r>
              <a:rPr lang="zh-TW" altLang="en-US" dirty="0" smtClean="0">
                <a:latin typeface="華康新特明體" panose="02020909000000000000" pitchFamily="49" charset="-120"/>
                <a:ea typeface="華康新特明體" panose="02020909000000000000" pitchFamily="49" charset="-120"/>
              </a:rPr>
              <a:t>第</a:t>
            </a:r>
            <a:r>
              <a:rPr lang="en-US" altLang="zh-TW" dirty="0" smtClean="0">
                <a:latin typeface="華康新特明體" panose="02020909000000000000" pitchFamily="49" charset="-120"/>
                <a:ea typeface="華康新特明體" panose="02020909000000000000" pitchFamily="49" charset="-120"/>
              </a:rPr>
              <a:t>6</a:t>
            </a:r>
            <a:r>
              <a:rPr lang="zh-TW" altLang="en-US" dirty="0" smtClean="0">
                <a:latin typeface="華康新特明體" panose="02020909000000000000" pitchFamily="49" charset="-120"/>
                <a:ea typeface="華康新特明體" panose="02020909000000000000" pitchFamily="49" charset="-120"/>
              </a:rPr>
              <a:t>章 </a:t>
            </a:r>
            <a:r>
              <a:rPr kumimoji="0" lang="zh-TW" altLang="en-US" dirty="0" smtClean="0">
                <a:latin typeface="華康新特明體" panose="02020909000000000000" pitchFamily="49" charset="-120"/>
                <a:ea typeface="華康新特明體" panose="02020909000000000000" pitchFamily="49" charset="-120"/>
              </a:rPr>
              <a:t>生產倫理</a:t>
            </a:r>
            <a:endParaRPr kumimoji="0" lang="zh-TW" altLang="en-US" dirty="0">
              <a:latin typeface="華康新特明體" panose="02020909000000000000" pitchFamily="49" charset="-120"/>
              <a:ea typeface="華康新特明體" panose="02020909000000000000" pitchFamily="49" charset="-1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spcBef>
                <a:spcPct val="35000"/>
              </a:spcBef>
            </a:pPr>
            <a:r>
              <a:rPr lang="en-US" altLang="zh-TW" dirty="0" smtClean="0"/>
              <a:t>6.4</a:t>
            </a:r>
            <a:r>
              <a:rPr lang="zh-TW" altLang="en-US" dirty="0" smtClean="0"/>
              <a:t>  企業應有的認知與作為</a:t>
            </a:r>
            <a:endParaRPr lang="en-US" altLang="zh-TW" dirty="0"/>
          </a:p>
        </p:txBody>
      </p:sp>
      <p:sp>
        <p:nvSpPr>
          <p:cNvPr id="44035" name="Rectangle 3"/>
          <p:cNvSpPr>
            <a:spLocks noGrp="1" noChangeArrowheads="1"/>
          </p:cNvSpPr>
          <p:nvPr>
            <p:ph idx="1"/>
          </p:nvPr>
        </p:nvSpPr>
        <p:spPr>
          <a:xfrm>
            <a:off x="492738" y="1600200"/>
            <a:ext cx="8543758" cy="5141168"/>
          </a:xfrm>
        </p:spPr>
        <p:txBody>
          <a:bodyPr>
            <a:noAutofit/>
          </a:bodyPr>
          <a:lstStyle/>
          <a:p>
            <a:pPr>
              <a:spcBef>
                <a:spcPts val="1152"/>
              </a:spcBef>
            </a:pPr>
            <a:r>
              <a:rPr lang="zh-TW" altLang="en-US" sz="2800" dirty="0"/>
              <a:t>透過本章的案例，我們可以了解生產倫理的重要性，一個具有永續經營的生產者必須深切體會到，生產行為前、中、後的每個一階段都對消費者的安全與健康均有重大的影響，不可不慎 </a:t>
            </a:r>
          </a:p>
          <a:p>
            <a:pPr>
              <a:spcBef>
                <a:spcPts val="1152"/>
              </a:spcBef>
            </a:pPr>
            <a:r>
              <a:rPr lang="zh-TW" altLang="en-US" sz="2800" dirty="0"/>
              <a:t>除了上述的假米酒事件、海砂屋、輻射屋之外，假食用油、假化粧品等事件，都讓台灣的消費者與生產廠商彼此間的信任受到嚴重的衝擊，這雖然只是少數不肖廠商的不法行為，但卻是要大家共同承擔，身為正派經營的廠生應以更公開透明的經營</a:t>
            </a:r>
            <a:r>
              <a:rPr lang="zh-TW" altLang="en-US" sz="2800"/>
              <a:t>模式</a:t>
            </a:r>
            <a:r>
              <a:rPr lang="zh-TW" altLang="en-US" sz="2800" smtClean="0"/>
              <a:t>重新</a:t>
            </a:r>
            <a:r>
              <a:rPr lang="zh-TW" altLang="en-US" sz="2800" smtClean="0"/>
              <a:t>贏</a:t>
            </a:r>
            <a:r>
              <a:rPr lang="zh-TW" altLang="en-US" sz="2800" smtClean="0"/>
              <a:t>回</a:t>
            </a:r>
            <a:r>
              <a:rPr lang="zh-TW" altLang="en-US" sz="2800" dirty="0"/>
              <a:t>消費者的信心 </a:t>
            </a:r>
          </a:p>
        </p:txBody>
      </p:sp>
      <p:sp>
        <p:nvSpPr>
          <p:cNvPr id="5" name="頁尾版面配置區 4"/>
          <p:cNvSpPr>
            <a:spLocks noGrp="1"/>
          </p:cNvSpPr>
          <p:nvPr>
            <p:ph type="ftr" sz="quarter" idx="11"/>
          </p:nvPr>
        </p:nvSpPr>
        <p:spPr/>
        <p:txBody>
          <a:bodyPr/>
          <a:lstStyle/>
          <a:p>
            <a:fld id="{AA6D5B54-EE27-4BCC-A2E8-A65C1973ABE8}" type="slidenum">
              <a:rPr lang="en-US" altLang="zh-TW"/>
              <a:pPr/>
              <a:t>10</a:t>
            </a:fld>
            <a:endParaRPr lang="en-US" altLang="zh-TW" dirty="0"/>
          </a:p>
        </p:txBody>
      </p:sp>
    </p:spTree>
    <p:extLst>
      <p:ext uri="{BB962C8B-B14F-4D97-AF65-F5344CB8AC3E}">
        <p14:creationId xmlns:p14="http://schemas.microsoft.com/office/powerpoint/2010/main" val="151756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checkerboard(across)">
                                      <p:cBhvr>
                                        <p:cTn id="7" dur="500"/>
                                        <p:tgtEl>
                                          <p:spTgt spid="44035">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44035">
                                            <p:txEl>
                                              <p:pRg st="1" end="1"/>
                                            </p:txEl>
                                          </p:spTgt>
                                        </p:tgtEl>
                                        <p:attrNameLst>
                                          <p:attrName>style.visibility</p:attrName>
                                        </p:attrNameLst>
                                      </p:cBhvr>
                                      <p:to>
                                        <p:strVal val="visible"/>
                                      </p:to>
                                    </p:set>
                                    <p:animEffect transition="in" filter="checkerboard(across)">
                                      <p:cBhvr>
                                        <p:cTn id="11" dur="500"/>
                                        <p:tgtEl>
                                          <p:spTgt spid="440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spcBef>
                <a:spcPct val="35000"/>
              </a:spcBef>
            </a:pPr>
            <a:r>
              <a:rPr lang="en-US" altLang="zh-TW" dirty="0" smtClean="0"/>
              <a:t>6.5</a:t>
            </a:r>
            <a:r>
              <a:rPr lang="zh-TW" altLang="en-US" dirty="0" smtClean="0"/>
              <a:t>  綠色思考：綠色生產</a:t>
            </a:r>
            <a:r>
              <a:rPr lang="en-US" altLang="zh-TW" sz="2800" dirty="0" smtClean="0"/>
              <a:t>(1/2)</a:t>
            </a:r>
            <a:endParaRPr lang="en-US" altLang="zh-TW" sz="2800" dirty="0"/>
          </a:p>
        </p:txBody>
      </p:sp>
      <p:sp>
        <p:nvSpPr>
          <p:cNvPr id="44035" name="Rectangle 3"/>
          <p:cNvSpPr>
            <a:spLocks noGrp="1" noChangeArrowheads="1"/>
          </p:cNvSpPr>
          <p:nvPr>
            <p:ph idx="1"/>
          </p:nvPr>
        </p:nvSpPr>
        <p:spPr>
          <a:xfrm>
            <a:off x="492738" y="1600200"/>
            <a:ext cx="8543758" cy="5141168"/>
          </a:xfrm>
        </p:spPr>
        <p:txBody>
          <a:bodyPr>
            <a:noAutofit/>
          </a:bodyPr>
          <a:lstStyle/>
          <a:p>
            <a:pPr>
              <a:spcBef>
                <a:spcPct val="25000"/>
              </a:spcBef>
            </a:pPr>
            <a:r>
              <a:rPr lang="zh-TW" altLang="en-US" sz="3000" dirty="0"/>
              <a:t>為因應綠色生產之「綠色採購制度」，藉由各國政府、企業及環保團體之強力規定與協助，由產品的採購面與使用面，協助消費者選擇綠色的產品 </a:t>
            </a:r>
          </a:p>
          <a:p>
            <a:pPr>
              <a:spcBef>
                <a:spcPct val="25000"/>
              </a:spcBef>
            </a:pPr>
            <a:r>
              <a:rPr lang="zh-TW" altLang="en-US" sz="3000" dirty="0"/>
              <a:t>美國於</a:t>
            </a:r>
            <a:r>
              <a:rPr lang="en-US" altLang="zh-TW" sz="3000" dirty="0"/>
              <a:t>1991</a:t>
            </a:r>
            <a:r>
              <a:rPr lang="zh-TW" altLang="en-US" sz="3000" dirty="0"/>
              <a:t>年由總統命令政府機構必須優先採購綠色產品 </a:t>
            </a:r>
          </a:p>
          <a:p>
            <a:pPr>
              <a:spcBef>
                <a:spcPct val="25000"/>
              </a:spcBef>
            </a:pPr>
            <a:r>
              <a:rPr lang="zh-TW" altLang="en-US" sz="3000" dirty="0"/>
              <a:t>加拿大標準局與庫存品供應局也分別出版了「綠色採購指導綱要」與「綠色產品採購指南」，由政府服務</a:t>
            </a:r>
            <a:r>
              <a:rPr lang="zh-TW" altLang="en-US" sz="3000" dirty="0" smtClean="0"/>
              <a:t>局</a:t>
            </a:r>
            <a:r>
              <a:rPr lang="en-US" altLang="zh-TW" sz="3000" dirty="0" smtClean="0"/>
              <a:t>(Government </a:t>
            </a:r>
            <a:r>
              <a:rPr lang="en-US" altLang="zh-TW" sz="3000" dirty="0"/>
              <a:t>Services </a:t>
            </a:r>
            <a:r>
              <a:rPr lang="en-US" altLang="zh-TW" sz="3000" dirty="0" smtClean="0"/>
              <a:t>Canada)</a:t>
            </a:r>
            <a:r>
              <a:rPr lang="zh-TW" altLang="en-US" sz="3000" dirty="0" smtClean="0"/>
              <a:t>制定</a:t>
            </a:r>
            <a:r>
              <a:rPr lang="zh-TW" altLang="en-US" sz="3000" dirty="0"/>
              <a:t>了「採購價格優遇辦法</a:t>
            </a:r>
            <a:r>
              <a:rPr lang="zh-TW" altLang="en-US" sz="3000" dirty="0" smtClean="0"/>
              <a:t>」</a:t>
            </a:r>
            <a:endParaRPr lang="zh-TW" altLang="en-US" sz="3000" dirty="0"/>
          </a:p>
        </p:txBody>
      </p:sp>
      <p:sp>
        <p:nvSpPr>
          <p:cNvPr id="5" name="頁尾版面配置區 4"/>
          <p:cNvSpPr>
            <a:spLocks noGrp="1"/>
          </p:cNvSpPr>
          <p:nvPr>
            <p:ph type="ftr" sz="quarter" idx="11"/>
          </p:nvPr>
        </p:nvSpPr>
        <p:spPr/>
        <p:txBody>
          <a:bodyPr/>
          <a:lstStyle/>
          <a:p>
            <a:fld id="{AA6D5B54-EE27-4BCC-A2E8-A65C1973ABE8}" type="slidenum">
              <a:rPr lang="en-US" altLang="zh-TW"/>
              <a:pPr/>
              <a:t>11</a:t>
            </a:fld>
            <a:endParaRPr lang="en-US" altLang="zh-TW" dirty="0"/>
          </a:p>
        </p:txBody>
      </p:sp>
    </p:spTree>
    <p:extLst>
      <p:ext uri="{BB962C8B-B14F-4D97-AF65-F5344CB8AC3E}">
        <p14:creationId xmlns:p14="http://schemas.microsoft.com/office/powerpoint/2010/main" val="10890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checkerboard(across)">
                                      <p:cBhvr>
                                        <p:cTn id="7" dur="500"/>
                                        <p:tgtEl>
                                          <p:spTgt spid="44035">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44035">
                                            <p:txEl>
                                              <p:pRg st="1" end="1"/>
                                            </p:txEl>
                                          </p:spTgt>
                                        </p:tgtEl>
                                        <p:attrNameLst>
                                          <p:attrName>style.visibility</p:attrName>
                                        </p:attrNameLst>
                                      </p:cBhvr>
                                      <p:to>
                                        <p:strVal val="visible"/>
                                      </p:to>
                                    </p:set>
                                    <p:animEffect transition="in" filter="checkerboard(across)">
                                      <p:cBhvr>
                                        <p:cTn id="11" dur="500"/>
                                        <p:tgtEl>
                                          <p:spTgt spid="44035">
                                            <p:txEl>
                                              <p:pRg st="1" end="1"/>
                                            </p:txEl>
                                          </p:spTgt>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44035">
                                            <p:txEl>
                                              <p:pRg st="2" end="2"/>
                                            </p:txEl>
                                          </p:spTgt>
                                        </p:tgtEl>
                                        <p:attrNameLst>
                                          <p:attrName>style.visibility</p:attrName>
                                        </p:attrNameLst>
                                      </p:cBhvr>
                                      <p:to>
                                        <p:strVal val="visible"/>
                                      </p:to>
                                    </p:set>
                                    <p:animEffect transition="in" filter="checkerboard(across)">
                                      <p:cBhvr>
                                        <p:cTn id="15" dur="500"/>
                                        <p:tgtEl>
                                          <p:spTgt spid="440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spcBef>
                <a:spcPct val="35000"/>
              </a:spcBef>
            </a:pPr>
            <a:r>
              <a:rPr lang="en-US" altLang="zh-TW" dirty="0" smtClean="0"/>
              <a:t>6.5</a:t>
            </a:r>
            <a:r>
              <a:rPr lang="zh-TW" altLang="en-US" dirty="0" smtClean="0"/>
              <a:t>  綠色思考：綠色生產</a:t>
            </a:r>
            <a:r>
              <a:rPr lang="en-US" altLang="zh-TW" sz="2800" dirty="0" smtClean="0"/>
              <a:t>(2/2)</a:t>
            </a:r>
            <a:endParaRPr lang="en-US" altLang="zh-TW" sz="2800" dirty="0"/>
          </a:p>
        </p:txBody>
      </p:sp>
      <p:sp>
        <p:nvSpPr>
          <p:cNvPr id="44035" name="Rectangle 3"/>
          <p:cNvSpPr>
            <a:spLocks noGrp="1" noChangeArrowheads="1"/>
          </p:cNvSpPr>
          <p:nvPr>
            <p:ph idx="1"/>
          </p:nvPr>
        </p:nvSpPr>
        <p:spPr>
          <a:xfrm>
            <a:off x="492738" y="1600200"/>
            <a:ext cx="8543758" cy="5141168"/>
          </a:xfrm>
        </p:spPr>
        <p:txBody>
          <a:bodyPr>
            <a:noAutofit/>
          </a:bodyPr>
          <a:lstStyle/>
          <a:p>
            <a:pPr>
              <a:spcBef>
                <a:spcPct val="25000"/>
              </a:spcBef>
            </a:pPr>
            <a:r>
              <a:rPr lang="zh-TW" altLang="en-US" sz="3000" dirty="0" smtClean="0"/>
              <a:t>歐洲</a:t>
            </a:r>
            <a:r>
              <a:rPr lang="zh-TW" altLang="en-US" sz="3000" dirty="0"/>
              <a:t>國家除了積極推動環保標章制度並由政府單位優先採購環保標章產品 </a:t>
            </a:r>
          </a:p>
          <a:p>
            <a:pPr>
              <a:spcBef>
                <a:spcPct val="25000"/>
              </a:spcBef>
            </a:pPr>
            <a:r>
              <a:rPr lang="zh-TW" altLang="en-US" sz="3000" dirty="0"/>
              <a:t>日本則於</a:t>
            </a:r>
            <a:r>
              <a:rPr lang="en-US" altLang="zh-TW" sz="3000" dirty="0"/>
              <a:t>1995</a:t>
            </a:r>
            <a:r>
              <a:rPr lang="zh-TW" altLang="en-US" sz="3000" dirty="0"/>
              <a:t>年</a:t>
            </a:r>
            <a:r>
              <a:rPr lang="en-US" altLang="zh-TW" sz="3000" dirty="0"/>
              <a:t>2</a:t>
            </a:r>
            <a:r>
              <a:rPr lang="zh-TW" altLang="en-US" sz="3000" dirty="0"/>
              <a:t>月成立了「綠色採購網路」組織 </a:t>
            </a:r>
          </a:p>
          <a:p>
            <a:pPr>
              <a:spcBef>
                <a:spcPct val="25000"/>
              </a:spcBef>
            </a:pPr>
            <a:r>
              <a:rPr lang="zh-TW" altLang="en-US" sz="3000" dirty="0"/>
              <a:t>我國政府更於</a:t>
            </a:r>
            <a:r>
              <a:rPr lang="en-US" altLang="zh-TW" sz="3000" dirty="0"/>
              <a:t>1998</a:t>
            </a:r>
            <a:r>
              <a:rPr lang="zh-TW" altLang="en-US" sz="3000" dirty="0"/>
              <a:t>年草擬「政府採購法」規定相關政府機構採購必須優先採購綠色產品 </a:t>
            </a:r>
          </a:p>
        </p:txBody>
      </p:sp>
      <p:sp>
        <p:nvSpPr>
          <p:cNvPr id="5" name="頁尾版面配置區 4"/>
          <p:cNvSpPr>
            <a:spLocks noGrp="1"/>
          </p:cNvSpPr>
          <p:nvPr>
            <p:ph type="ftr" sz="quarter" idx="11"/>
          </p:nvPr>
        </p:nvSpPr>
        <p:spPr/>
        <p:txBody>
          <a:bodyPr/>
          <a:lstStyle/>
          <a:p>
            <a:fld id="{AA6D5B54-EE27-4BCC-A2E8-A65C1973ABE8}" type="slidenum">
              <a:rPr lang="en-US" altLang="zh-TW"/>
              <a:pPr/>
              <a:t>12</a:t>
            </a:fld>
            <a:endParaRPr lang="en-US" altLang="zh-TW" dirty="0"/>
          </a:p>
        </p:txBody>
      </p:sp>
    </p:spTree>
    <p:extLst>
      <p:ext uri="{BB962C8B-B14F-4D97-AF65-F5344CB8AC3E}">
        <p14:creationId xmlns:p14="http://schemas.microsoft.com/office/powerpoint/2010/main" val="2273635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checkerboard(across)">
                                      <p:cBhvr>
                                        <p:cTn id="7" dur="500"/>
                                        <p:tgtEl>
                                          <p:spTgt spid="44035">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44035">
                                            <p:txEl>
                                              <p:pRg st="1" end="1"/>
                                            </p:txEl>
                                          </p:spTgt>
                                        </p:tgtEl>
                                        <p:attrNameLst>
                                          <p:attrName>style.visibility</p:attrName>
                                        </p:attrNameLst>
                                      </p:cBhvr>
                                      <p:to>
                                        <p:strVal val="visible"/>
                                      </p:to>
                                    </p:set>
                                    <p:animEffect transition="in" filter="checkerboard(across)">
                                      <p:cBhvr>
                                        <p:cTn id="11" dur="500"/>
                                        <p:tgtEl>
                                          <p:spTgt spid="44035">
                                            <p:txEl>
                                              <p:pRg st="1" end="1"/>
                                            </p:txEl>
                                          </p:spTgt>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44035">
                                            <p:txEl>
                                              <p:pRg st="2" end="2"/>
                                            </p:txEl>
                                          </p:spTgt>
                                        </p:tgtEl>
                                        <p:attrNameLst>
                                          <p:attrName>style.visibility</p:attrName>
                                        </p:attrNameLst>
                                      </p:cBhvr>
                                      <p:to>
                                        <p:strVal val="visible"/>
                                      </p:to>
                                    </p:set>
                                    <p:animEffect transition="in" filter="checkerboard(across)">
                                      <p:cBhvr>
                                        <p:cTn id="15" dur="500"/>
                                        <p:tgtEl>
                                          <p:spTgt spid="440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92738" y="274638"/>
            <a:ext cx="8651262" cy="1143000"/>
          </a:xfrm>
        </p:spPr>
        <p:txBody>
          <a:bodyPr>
            <a:noAutofit/>
          </a:bodyPr>
          <a:lstStyle/>
          <a:p>
            <a:pPr>
              <a:spcBef>
                <a:spcPct val="35000"/>
              </a:spcBef>
            </a:pPr>
            <a:r>
              <a:rPr lang="zh-TW" altLang="en-US" dirty="0" smtClean="0"/>
              <a:t>從</a:t>
            </a:r>
            <a:r>
              <a:rPr lang="zh-TW" altLang="en-US" dirty="0"/>
              <a:t>電影談</a:t>
            </a:r>
            <a:r>
              <a:rPr lang="zh-TW" altLang="en-US" dirty="0" smtClean="0"/>
              <a:t>倫理─血</a:t>
            </a:r>
            <a:r>
              <a:rPr lang="zh-TW" altLang="en-US" dirty="0"/>
              <a:t>鑽石</a:t>
            </a:r>
            <a:r>
              <a:rPr lang="en-US" altLang="zh-TW" dirty="0"/>
              <a:t>(Blood Diamond) </a:t>
            </a:r>
          </a:p>
        </p:txBody>
      </p:sp>
      <p:sp>
        <p:nvSpPr>
          <p:cNvPr id="44035" name="Rectangle 3"/>
          <p:cNvSpPr>
            <a:spLocks noGrp="1" noChangeArrowheads="1"/>
          </p:cNvSpPr>
          <p:nvPr>
            <p:ph idx="1"/>
          </p:nvPr>
        </p:nvSpPr>
        <p:spPr>
          <a:xfrm>
            <a:off x="492738" y="1600200"/>
            <a:ext cx="8543758" cy="5141168"/>
          </a:xfrm>
        </p:spPr>
        <p:txBody>
          <a:bodyPr>
            <a:noAutofit/>
          </a:bodyPr>
          <a:lstStyle/>
          <a:p>
            <a:pPr>
              <a:lnSpc>
                <a:spcPct val="92000"/>
              </a:lnSpc>
              <a:spcBef>
                <a:spcPct val="30000"/>
              </a:spcBef>
            </a:pPr>
            <a:r>
              <a:rPr lang="zh-TW" altLang="en-US" dirty="0"/>
              <a:t>問題與討論：</a:t>
            </a:r>
          </a:p>
          <a:p>
            <a:pPr lvl="1">
              <a:lnSpc>
                <a:spcPct val="92000"/>
              </a:lnSpc>
              <a:spcBef>
                <a:spcPct val="30000"/>
              </a:spcBef>
            </a:pPr>
            <a:r>
              <a:rPr lang="zh-TW" altLang="en-US" dirty="0"/>
              <a:t>自由市場</a:t>
            </a:r>
            <a:r>
              <a:rPr lang="zh-TW" altLang="en-US" dirty="0" smtClean="0"/>
              <a:t>是奠基在</a:t>
            </a:r>
            <a:r>
              <a:rPr lang="zh-TW" altLang="en-US" dirty="0"/>
              <a:t>供需原理。人喜歡鑽石，不只因為它美麗，也因為稀少。富裕的人喜歡收集鑽石，產生需求，在利益的吸引下，就會有人盡力滿足需求。但在滿足需求的生產過程中，廠商應如何兼顧利害關係人的</a:t>
            </a:r>
            <a:r>
              <a:rPr lang="zh-TW" altLang="en-US" dirty="0" smtClean="0"/>
              <a:t>權益</a:t>
            </a:r>
            <a:r>
              <a:rPr lang="zh-TW" altLang="en-US" dirty="0"/>
              <a:t>？</a:t>
            </a:r>
            <a:r>
              <a:rPr lang="zh-TW" altLang="en-US" dirty="0" smtClean="0"/>
              <a:t>政府</a:t>
            </a:r>
            <a:r>
              <a:rPr lang="zh-TW" altLang="en-US" dirty="0"/>
              <a:t>與消費者應採取何種措施，使廠商能遵循倫理規範？</a:t>
            </a:r>
          </a:p>
          <a:p>
            <a:pPr lvl="1">
              <a:lnSpc>
                <a:spcPct val="92000"/>
              </a:lnSpc>
              <a:spcBef>
                <a:spcPct val="30000"/>
              </a:spcBef>
            </a:pPr>
            <a:r>
              <a:rPr lang="zh-TW" altLang="en-US" dirty="0"/>
              <a:t>當下有很多商品，在美麗的外表都有著不為人知的生產過程，例如女性最愛的皮草（動物皮件衣飾）及熊膽等商品，若是在一種不人道的方式獲取生產的原料，你有何看法？會採取何種措施扺制？ </a:t>
            </a:r>
          </a:p>
        </p:txBody>
      </p:sp>
      <p:sp>
        <p:nvSpPr>
          <p:cNvPr id="5" name="頁尾版面配置區 4"/>
          <p:cNvSpPr>
            <a:spLocks noGrp="1"/>
          </p:cNvSpPr>
          <p:nvPr>
            <p:ph type="ftr" sz="quarter" idx="11"/>
          </p:nvPr>
        </p:nvSpPr>
        <p:spPr/>
        <p:txBody>
          <a:bodyPr/>
          <a:lstStyle/>
          <a:p>
            <a:fld id="{AA6D5B54-EE27-4BCC-A2E8-A65C1973ABE8}" type="slidenum">
              <a:rPr lang="en-US" altLang="zh-TW"/>
              <a:pPr/>
              <a:t>13</a:t>
            </a:fld>
            <a:endParaRPr lang="en-US" altLang="zh-TW" dirty="0"/>
          </a:p>
        </p:txBody>
      </p:sp>
    </p:spTree>
    <p:extLst>
      <p:ext uri="{BB962C8B-B14F-4D97-AF65-F5344CB8AC3E}">
        <p14:creationId xmlns:p14="http://schemas.microsoft.com/office/powerpoint/2010/main" val="204747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checkerboard(across)">
                                      <p:cBhvr>
                                        <p:cTn id="7" dur="500"/>
                                        <p:tgtEl>
                                          <p:spTgt spid="44035">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4035">
                                            <p:txEl>
                                              <p:pRg st="1" end="1"/>
                                            </p:txEl>
                                          </p:spTgt>
                                        </p:tgtEl>
                                        <p:attrNameLst>
                                          <p:attrName>style.visibility</p:attrName>
                                        </p:attrNameLst>
                                      </p:cBhvr>
                                      <p:to>
                                        <p:strVal val="visible"/>
                                      </p:to>
                                    </p:set>
                                    <p:animEffect transition="in" filter="checkerboard(across)">
                                      <p:cBhvr>
                                        <p:cTn id="10" dur="500"/>
                                        <p:tgtEl>
                                          <p:spTgt spid="44035">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44035">
                                            <p:txEl>
                                              <p:pRg st="2" end="2"/>
                                            </p:txEl>
                                          </p:spTgt>
                                        </p:tgtEl>
                                        <p:attrNameLst>
                                          <p:attrName>style.visibility</p:attrName>
                                        </p:attrNameLst>
                                      </p:cBhvr>
                                      <p:to>
                                        <p:strVal val="visible"/>
                                      </p:to>
                                    </p:set>
                                    <p:animEffect transition="in" filter="checkerboard(across)">
                                      <p:cBhvr>
                                        <p:cTn id="13" dur="500"/>
                                        <p:tgtEl>
                                          <p:spTgt spid="440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pPr>
              <a:spcBef>
                <a:spcPct val="35000"/>
              </a:spcBef>
            </a:pPr>
            <a:r>
              <a:rPr lang="zh-TW" altLang="en-US" dirty="0"/>
              <a:t>佳句精選</a:t>
            </a:r>
          </a:p>
        </p:txBody>
      </p:sp>
      <p:sp>
        <p:nvSpPr>
          <p:cNvPr id="6147" name="Rectangle 3"/>
          <p:cNvSpPr>
            <a:spLocks noGrp="1" noChangeArrowheads="1"/>
          </p:cNvSpPr>
          <p:nvPr>
            <p:ph idx="1"/>
          </p:nvPr>
        </p:nvSpPr>
        <p:spPr>
          <a:xfrm>
            <a:off x="492738" y="1600200"/>
            <a:ext cx="8543758" cy="4997152"/>
          </a:xfrm>
        </p:spPr>
        <p:txBody>
          <a:bodyPr>
            <a:normAutofit/>
          </a:bodyPr>
          <a:lstStyle/>
          <a:p>
            <a:r>
              <a:rPr lang="en-US" altLang="zh-TW" i="1" dirty="0" smtClean="0"/>
              <a:t>When </a:t>
            </a:r>
            <a:r>
              <a:rPr lang="en-US" altLang="zh-TW" i="1" dirty="0"/>
              <a:t>companies shift their value proposition from selling desirable products to solving difficult social and environmental problems, whole new opportunities arise.</a:t>
            </a:r>
          </a:p>
          <a:p>
            <a:r>
              <a:rPr lang="zh-TW" altLang="en-US" dirty="0"/>
              <a:t>當企業的價值取向由銷售符合需要的產品，轉為解決困難的社會及環境問題時，則新的機會將會</a:t>
            </a:r>
            <a:r>
              <a:rPr lang="zh-TW" altLang="en-US" dirty="0" smtClean="0"/>
              <a:t>出現。</a:t>
            </a:r>
            <a:endParaRPr lang="zh-TW" altLang="en-US" dirty="0"/>
          </a:p>
          <a:p>
            <a:pPr marL="0" indent="0" algn="r">
              <a:buNone/>
            </a:pPr>
            <a:r>
              <a:rPr lang="en-US" altLang="zh-TW" sz="2400" dirty="0"/>
              <a:t>Jeffrey </a:t>
            </a:r>
            <a:r>
              <a:rPr lang="en-US" altLang="zh-TW" sz="2400" dirty="0" err="1"/>
              <a:t>Hollender</a:t>
            </a:r>
            <a:endParaRPr lang="en-US" altLang="zh-TW" sz="2400" dirty="0"/>
          </a:p>
        </p:txBody>
      </p:sp>
      <p:sp>
        <p:nvSpPr>
          <p:cNvPr id="5" name="頁尾版面配置區 4"/>
          <p:cNvSpPr>
            <a:spLocks noGrp="1"/>
          </p:cNvSpPr>
          <p:nvPr>
            <p:ph type="ftr" sz="quarter" idx="11"/>
          </p:nvPr>
        </p:nvSpPr>
        <p:spPr/>
        <p:txBody>
          <a:bodyPr/>
          <a:lstStyle/>
          <a:p>
            <a:fld id="{CC7D840C-5D6C-44E3-9EEA-3BDA1F0D41F3}" type="slidenum">
              <a:rPr lang="en-US" altLang="zh-TW"/>
              <a:pPr/>
              <a:t>2</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heckerboard(across)">
                                      <p:cBhvr>
                                        <p:cTn id="7" dur="500"/>
                                        <p:tgtEl>
                                          <p:spTgt spid="6147">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147">
                                            <p:txEl>
                                              <p:pRg st="1" end="1"/>
                                            </p:txEl>
                                          </p:spTgt>
                                        </p:tgtEl>
                                        <p:attrNameLst>
                                          <p:attrName>style.visibility</p:attrName>
                                        </p:attrNameLst>
                                      </p:cBhvr>
                                      <p:to>
                                        <p:strVal val="visible"/>
                                      </p:to>
                                    </p:set>
                                    <p:animEffect transition="in" filter="checkerboard(across)">
                                      <p:cBhvr>
                                        <p:cTn id="10" dur="500"/>
                                        <p:tgtEl>
                                          <p:spTgt spid="6147">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6147">
                                            <p:txEl>
                                              <p:pRg st="2" end="2"/>
                                            </p:txEl>
                                          </p:spTgt>
                                        </p:tgtEl>
                                        <p:attrNameLst>
                                          <p:attrName>style.visibility</p:attrName>
                                        </p:attrNameLst>
                                      </p:cBhvr>
                                      <p:to>
                                        <p:strVal val="visible"/>
                                      </p:to>
                                    </p:set>
                                    <p:animEffect transition="in" filter="checkerboard(across)">
                                      <p:cBhvr>
                                        <p:cTn id="13" dur="500"/>
                                        <p:tgtEl>
                                          <p:spTgt spid="61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頁尾版面配置區 4"/>
          <p:cNvSpPr>
            <a:spLocks noGrp="1"/>
          </p:cNvSpPr>
          <p:nvPr>
            <p:ph type="ftr" sz="quarter" idx="11"/>
          </p:nvPr>
        </p:nvSpPr>
        <p:spPr/>
        <p:txBody>
          <a:bodyPr/>
          <a:lstStyle/>
          <a:p>
            <a:fld id="{95BCC949-48D5-469E-AF12-377D3F0F08C2}" type="slidenum">
              <a:rPr lang="en-US" altLang="zh-TW"/>
              <a:pPr/>
              <a:t>3</a:t>
            </a:fld>
            <a:endParaRPr lang="en-US" altLang="zh-TW"/>
          </a:p>
        </p:txBody>
      </p:sp>
      <p:sp>
        <p:nvSpPr>
          <p:cNvPr id="7" name="Rectangle 2"/>
          <p:cNvSpPr>
            <a:spLocks noGrp="1" noChangeArrowheads="1"/>
          </p:cNvSpPr>
          <p:nvPr>
            <p:ph type="title"/>
          </p:nvPr>
        </p:nvSpPr>
        <p:spPr>
          <a:xfrm>
            <a:off x="539552" y="0"/>
            <a:ext cx="8604448" cy="1628800"/>
          </a:xfrm>
        </p:spPr>
        <p:txBody>
          <a:bodyPr>
            <a:normAutofit/>
          </a:bodyPr>
          <a:lstStyle/>
          <a:p>
            <a:pPr>
              <a:spcBef>
                <a:spcPct val="30000"/>
              </a:spcBef>
            </a:pPr>
            <a:r>
              <a:rPr lang="zh-TW" altLang="en-US" dirty="0"/>
              <a:t>章前</a:t>
            </a:r>
            <a:r>
              <a:rPr lang="zh-TW" altLang="en-US" dirty="0" smtClean="0"/>
              <a:t>個案：日月光廢水汙染事件</a:t>
            </a:r>
            <a:endParaRPr lang="zh-TW" altLang="en-US" dirty="0"/>
          </a:p>
        </p:txBody>
      </p:sp>
      <p:sp>
        <p:nvSpPr>
          <p:cNvPr id="8" name="Rectangle 3"/>
          <p:cNvSpPr txBox="1">
            <a:spLocks noChangeArrowheads="1"/>
          </p:cNvSpPr>
          <p:nvPr/>
        </p:nvSpPr>
        <p:spPr>
          <a:xfrm>
            <a:off x="489452" y="1556792"/>
            <a:ext cx="8475036" cy="53012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lang="zh-TW" altLang="en-US" sz="3200" kern="1200" smtClean="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lang="zh-TW" altLang="en-US" sz="2800" kern="1200" smtClean="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lang="zh-TW" altLang="en-US" sz="2400" kern="1200" smtClean="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lang="zh-TW" altLang="en-US" sz="2000" kern="1200" smtClean="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lang="zh-TW" altLang="en-US" sz="2000" kern="1200">
                <a:solidFill>
                  <a:schemeClr val="tx1"/>
                </a:solidFill>
                <a:latin typeface="Times New Roman" panose="02020603050405020304" pitchFamily="18" charset="0"/>
                <a:ea typeface="華康中明體" panose="02020509000000000000" pitchFamily="49" charset="-12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Bef>
                <a:spcPts val="1000"/>
              </a:spcBef>
              <a:spcAft>
                <a:spcPts val="0"/>
              </a:spcAft>
            </a:pPr>
            <a:r>
              <a:rPr kumimoji="0" lang="zh-TW" altLang="en-US" sz="2800" dirty="0" smtClean="0"/>
              <a:t>思考問題：</a:t>
            </a:r>
          </a:p>
          <a:p>
            <a:pPr lvl="1">
              <a:spcBef>
                <a:spcPts val="1000"/>
              </a:spcBef>
              <a:spcAft>
                <a:spcPts val="0"/>
              </a:spcAft>
            </a:pPr>
            <a:r>
              <a:rPr lang="zh-TW" altLang="en-US" sz="2400" dirty="0"/>
              <a:t>你認為台灣「說一套，做的又是另一套」的廠商比例高嗎？對於</a:t>
            </a:r>
            <a:r>
              <a:rPr lang="zh-TW" altLang="en-US" sz="2400" dirty="0" smtClean="0"/>
              <a:t>這樣</a:t>
            </a:r>
            <a:r>
              <a:rPr lang="zh-TW" altLang="en-US" sz="2400" dirty="0"/>
              <a:t>的廠商你認為政府及民眾應如何因應及處置？</a:t>
            </a:r>
          </a:p>
          <a:p>
            <a:pPr lvl="1">
              <a:spcBef>
                <a:spcPts val="1000"/>
              </a:spcBef>
              <a:spcAft>
                <a:spcPts val="0"/>
              </a:spcAft>
            </a:pPr>
            <a:r>
              <a:rPr lang="zh-TW" altLang="en-US" sz="2400" dirty="0" smtClean="0"/>
              <a:t>倘若</a:t>
            </a:r>
            <a:r>
              <a:rPr lang="zh-TW" altLang="en-US" sz="2400" dirty="0"/>
              <a:t>工廠被勒令停工，員工將面臨失業的困境。企業應該如何</a:t>
            </a:r>
            <a:r>
              <a:rPr lang="zh-TW" altLang="en-US" sz="2400" dirty="0" smtClean="0"/>
              <a:t>處理這些</a:t>
            </a:r>
            <a:r>
              <a:rPr lang="zh-TW" altLang="en-US" sz="2400" dirty="0"/>
              <a:t>員工？員工是無辜的嗎？政府又應如何確保勞工的權益？</a:t>
            </a:r>
          </a:p>
          <a:p>
            <a:pPr lvl="1">
              <a:spcBef>
                <a:spcPts val="1000"/>
              </a:spcBef>
              <a:spcAft>
                <a:spcPts val="0"/>
              </a:spcAft>
            </a:pPr>
            <a:r>
              <a:rPr lang="zh-TW" altLang="en-US" sz="2400" dirty="0" smtClean="0"/>
              <a:t>請</a:t>
            </a:r>
            <a:r>
              <a:rPr lang="zh-TW" altLang="en-US" sz="2400" dirty="0"/>
              <a:t>嘗試解釋日月光一方面願意提供優渥的待遇給其所屬的員工，</a:t>
            </a:r>
            <a:r>
              <a:rPr lang="zh-TW" altLang="en-US" sz="2400" dirty="0" smtClean="0"/>
              <a:t>但另一方面</a:t>
            </a:r>
            <a:r>
              <a:rPr lang="zh-TW" altLang="en-US" sz="2400" dirty="0"/>
              <a:t>又破壞其所處自然環境的矛盾作法。</a:t>
            </a:r>
          </a:p>
          <a:p>
            <a:pPr lvl="1">
              <a:spcBef>
                <a:spcPts val="1000"/>
              </a:spcBef>
              <a:spcAft>
                <a:spcPts val="0"/>
              </a:spcAft>
            </a:pPr>
            <a:r>
              <a:rPr lang="zh-TW" altLang="en-US" sz="2400" dirty="0" smtClean="0"/>
              <a:t>請</a:t>
            </a:r>
            <a:r>
              <a:rPr lang="zh-TW" altLang="en-US" sz="2400" dirty="0"/>
              <a:t>分析廠商任意偷排有毒廢水並污染環境的動機為何？你認為政府</a:t>
            </a:r>
            <a:r>
              <a:rPr lang="zh-TW" altLang="en-US" sz="2400" dirty="0" smtClean="0"/>
              <a:t>及社會</a:t>
            </a:r>
            <a:r>
              <a:rPr lang="zh-TW" altLang="en-US" sz="2400" dirty="0"/>
              <a:t>大眾應該採取哪些實際行動，杜絕層出不窮的環境污染事件。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heckerboard(across)">
                                      <p:cBhvr>
                                        <p:cTn id="7" dur="500"/>
                                        <p:tgtEl>
                                          <p:spTgt spid="8">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checkerboard(across)">
                                      <p:cBhvr>
                                        <p:cTn id="10" dur="500"/>
                                        <p:tgtEl>
                                          <p:spTgt spid="8">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checkerboard(across)">
                                      <p:cBhvr>
                                        <p:cTn id="13" dur="500"/>
                                        <p:tgtEl>
                                          <p:spTgt spid="8">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checkerboard(across)">
                                      <p:cBhvr>
                                        <p:cTn id="16" dur="500"/>
                                        <p:tgtEl>
                                          <p:spTgt spid="8">
                                            <p:txEl>
                                              <p:pRg st="3" end="3"/>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checkerboard(across)">
                                      <p:cBhvr>
                                        <p:cTn id="19"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pPr>
              <a:spcBef>
                <a:spcPct val="35000"/>
              </a:spcBef>
            </a:pPr>
            <a:r>
              <a:rPr lang="zh-TW" altLang="en-US" dirty="0"/>
              <a:t>引言 </a:t>
            </a:r>
          </a:p>
        </p:txBody>
      </p:sp>
      <p:sp>
        <p:nvSpPr>
          <p:cNvPr id="9219" name="Rectangle 3"/>
          <p:cNvSpPr>
            <a:spLocks noGrp="1" noChangeArrowheads="1"/>
          </p:cNvSpPr>
          <p:nvPr>
            <p:ph idx="1"/>
          </p:nvPr>
        </p:nvSpPr>
        <p:spPr>
          <a:xfrm>
            <a:off x="492738" y="1600200"/>
            <a:ext cx="8543758" cy="4709120"/>
          </a:xfrm>
        </p:spPr>
        <p:txBody>
          <a:bodyPr>
            <a:noAutofit/>
          </a:bodyPr>
          <a:lstStyle/>
          <a:p>
            <a:pPr>
              <a:lnSpc>
                <a:spcPct val="90000"/>
              </a:lnSpc>
              <a:spcBef>
                <a:spcPct val="30000"/>
              </a:spcBef>
            </a:pPr>
            <a:r>
              <a:rPr lang="zh-TW" altLang="en-US" dirty="0"/>
              <a:t>部份企業在生產的過程中，僅偏狹地考慮到成本及利潤，總是想要以最少的成本獲得最大的利益，經常忽略了利害關係人的權益與感受，鮮少站在消費者、自然環境及社區居民的立場著想，因此，引發了不少的消費糾紛、居民集體抗議，甚至引起大自然的反撲</a:t>
            </a:r>
          </a:p>
          <a:p>
            <a:pPr>
              <a:lnSpc>
                <a:spcPct val="90000"/>
              </a:lnSpc>
              <a:spcBef>
                <a:spcPct val="30000"/>
              </a:spcBef>
            </a:pPr>
            <a:r>
              <a:rPr lang="zh-TW" altLang="en-US" dirty="0"/>
              <a:t>過去過度以「人」為中心，而忽略「自然環境」承受力的生產行為，已直接或間接地傷害到自然環境 </a:t>
            </a:r>
          </a:p>
        </p:txBody>
      </p:sp>
      <p:sp>
        <p:nvSpPr>
          <p:cNvPr id="5" name="頁尾版面配置區 4"/>
          <p:cNvSpPr>
            <a:spLocks noGrp="1"/>
          </p:cNvSpPr>
          <p:nvPr>
            <p:ph type="ftr" sz="quarter" idx="11"/>
          </p:nvPr>
        </p:nvSpPr>
        <p:spPr/>
        <p:txBody>
          <a:bodyPr/>
          <a:lstStyle/>
          <a:p>
            <a:fld id="{1A982445-54D9-45DB-BC57-4C366FBABC45}" type="slidenum">
              <a:rPr lang="en-US" altLang="zh-TW"/>
              <a:pPr/>
              <a:t>4</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checkerboard(across)">
                                      <p:cBhvr>
                                        <p:cTn id="7" dur="500"/>
                                        <p:tgtEl>
                                          <p:spTgt spid="9219">
                                            <p:txEl>
                                              <p:pRg st="0" end="0"/>
                                            </p:txEl>
                                          </p:spTgt>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animEffect transition="in" filter="checkerboard(across)">
                                      <p:cBhvr>
                                        <p:cTn id="11" dur="500"/>
                                        <p:tgtEl>
                                          <p:spTgt spid="92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a:spcBef>
                <a:spcPct val="35000"/>
              </a:spcBef>
            </a:pPr>
            <a:r>
              <a:rPr lang="zh-TW" altLang="en-US"/>
              <a:t>本章架構</a:t>
            </a:r>
          </a:p>
        </p:txBody>
      </p:sp>
      <p:sp>
        <p:nvSpPr>
          <p:cNvPr id="10243" name="Rectangle 3"/>
          <p:cNvSpPr>
            <a:spLocks noGrp="1" noChangeArrowheads="1"/>
          </p:cNvSpPr>
          <p:nvPr>
            <p:ph idx="1"/>
          </p:nvPr>
        </p:nvSpPr>
        <p:spPr>
          <a:xfrm>
            <a:off x="492738" y="1600200"/>
            <a:ext cx="8543758" cy="4781128"/>
          </a:xfrm>
        </p:spPr>
        <p:txBody>
          <a:bodyPr>
            <a:normAutofit/>
          </a:bodyPr>
          <a:lstStyle/>
          <a:p>
            <a:pPr>
              <a:spcBef>
                <a:spcPts val="1152"/>
              </a:spcBef>
            </a:pPr>
            <a:r>
              <a:rPr lang="zh-TW" altLang="en-US" dirty="0"/>
              <a:t>基於上述，本章內容包括</a:t>
            </a:r>
          </a:p>
          <a:p>
            <a:pPr lvl="1">
              <a:spcBef>
                <a:spcPts val="1152"/>
              </a:spcBef>
            </a:pPr>
            <a:r>
              <a:rPr lang="zh-TW" altLang="en-US" dirty="0" smtClean="0"/>
              <a:t>產品</a:t>
            </a:r>
            <a:r>
              <a:rPr lang="zh-TW" altLang="en-US" dirty="0"/>
              <a:t>安全與消費者權益議題</a:t>
            </a:r>
          </a:p>
          <a:p>
            <a:pPr lvl="1">
              <a:spcBef>
                <a:spcPts val="1152"/>
              </a:spcBef>
            </a:pPr>
            <a:r>
              <a:rPr lang="zh-TW" altLang="en-US" dirty="0"/>
              <a:t>原料採購議題</a:t>
            </a:r>
          </a:p>
          <a:p>
            <a:pPr lvl="1">
              <a:spcBef>
                <a:spcPts val="1152"/>
              </a:spcBef>
            </a:pPr>
            <a:r>
              <a:rPr lang="zh-TW" altLang="en-US" dirty="0"/>
              <a:t>成本部化議題</a:t>
            </a:r>
          </a:p>
          <a:p>
            <a:pPr lvl="1">
              <a:spcBef>
                <a:spcPts val="1152"/>
              </a:spcBef>
            </a:pPr>
            <a:r>
              <a:rPr lang="zh-TW" altLang="en-US" dirty="0"/>
              <a:t>企業應有的認知與作為</a:t>
            </a:r>
          </a:p>
          <a:p>
            <a:pPr lvl="1">
              <a:spcBef>
                <a:spcPts val="1152"/>
              </a:spcBef>
            </a:pPr>
            <a:r>
              <a:rPr lang="zh-TW" altLang="en-US" dirty="0"/>
              <a:t>綠色</a:t>
            </a:r>
            <a:r>
              <a:rPr lang="zh-TW" altLang="en-US" dirty="0" smtClean="0"/>
              <a:t>思考：綠色</a:t>
            </a:r>
            <a:r>
              <a:rPr lang="zh-TW" altLang="en-US" dirty="0"/>
              <a:t>生產 </a:t>
            </a:r>
          </a:p>
          <a:p>
            <a:pPr lvl="1">
              <a:spcBef>
                <a:spcPts val="1152"/>
              </a:spcBef>
            </a:pPr>
            <a:r>
              <a:rPr lang="zh-TW" altLang="en-US" dirty="0"/>
              <a:t>從電影談</a:t>
            </a:r>
            <a:r>
              <a:rPr lang="zh-TW" altLang="en-US" dirty="0" smtClean="0"/>
              <a:t>倫理─血</a:t>
            </a:r>
            <a:r>
              <a:rPr lang="zh-TW" altLang="en-US" dirty="0"/>
              <a:t>鑽石</a:t>
            </a:r>
            <a:r>
              <a:rPr lang="en-US" altLang="zh-TW" dirty="0"/>
              <a:t>(Blood Diamond)</a:t>
            </a:r>
          </a:p>
        </p:txBody>
      </p:sp>
      <p:sp>
        <p:nvSpPr>
          <p:cNvPr id="5" name="頁尾版面配置區 4"/>
          <p:cNvSpPr>
            <a:spLocks noGrp="1"/>
          </p:cNvSpPr>
          <p:nvPr>
            <p:ph type="ftr" sz="quarter" idx="11"/>
          </p:nvPr>
        </p:nvSpPr>
        <p:spPr/>
        <p:txBody>
          <a:bodyPr/>
          <a:lstStyle/>
          <a:p>
            <a:fld id="{AE38E2FD-2341-4B0A-A7DE-20040E0F9D3C}" type="slidenum">
              <a:rPr lang="en-US" altLang="zh-TW"/>
              <a:pPr/>
              <a:t>5</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checkerboard(across)">
                                      <p:cBhvr>
                                        <p:cTn id="7" dur="500"/>
                                        <p:tgtEl>
                                          <p:spTgt spid="1024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0243">
                                            <p:txEl>
                                              <p:pRg st="1" end="1"/>
                                            </p:txEl>
                                          </p:spTgt>
                                        </p:tgtEl>
                                        <p:attrNameLst>
                                          <p:attrName>style.visibility</p:attrName>
                                        </p:attrNameLst>
                                      </p:cBhvr>
                                      <p:to>
                                        <p:strVal val="visible"/>
                                      </p:to>
                                    </p:set>
                                    <p:animEffect transition="in" filter="checkerboard(across)">
                                      <p:cBhvr>
                                        <p:cTn id="10" dur="500"/>
                                        <p:tgtEl>
                                          <p:spTgt spid="10243">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10243">
                                            <p:txEl>
                                              <p:pRg st="2" end="2"/>
                                            </p:txEl>
                                          </p:spTgt>
                                        </p:tgtEl>
                                        <p:attrNameLst>
                                          <p:attrName>style.visibility</p:attrName>
                                        </p:attrNameLst>
                                      </p:cBhvr>
                                      <p:to>
                                        <p:strVal val="visible"/>
                                      </p:to>
                                    </p:set>
                                    <p:animEffect transition="in" filter="checkerboard(across)">
                                      <p:cBhvr>
                                        <p:cTn id="13" dur="500"/>
                                        <p:tgtEl>
                                          <p:spTgt spid="10243">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10243">
                                            <p:txEl>
                                              <p:pRg st="3" end="3"/>
                                            </p:txEl>
                                          </p:spTgt>
                                        </p:tgtEl>
                                        <p:attrNameLst>
                                          <p:attrName>style.visibility</p:attrName>
                                        </p:attrNameLst>
                                      </p:cBhvr>
                                      <p:to>
                                        <p:strVal val="visible"/>
                                      </p:to>
                                    </p:set>
                                    <p:animEffect transition="in" filter="checkerboard(across)">
                                      <p:cBhvr>
                                        <p:cTn id="16" dur="500"/>
                                        <p:tgtEl>
                                          <p:spTgt spid="10243">
                                            <p:txEl>
                                              <p:pRg st="3" end="3"/>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10243">
                                            <p:txEl>
                                              <p:pRg st="4" end="4"/>
                                            </p:txEl>
                                          </p:spTgt>
                                        </p:tgtEl>
                                        <p:attrNameLst>
                                          <p:attrName>style.visibility</p:attrName>
                                        </p:attrNameLst>
                                      </p:cBhvr>
                                      <p:to>
                                        <p:strVal val="visible"/>
                                      </p:to>
                                    </p:set>
                                    <p:animEffect transition="in" filter="checkerboard(across)">
                                      <p:cBhvr>
                                        <p:cTn id="19" dur="500"/>
                                        <p:tgtEl>
                                          <p:spTgt spid="10243">
                                            <p:txEl>
                                              <p:pRg st="4" end="4"/>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10243">
                                            <p:txEl>
                                              <p:pRg st="5" end="5"/>
                                            </p:txEl>
                                          </p:spTgt>
                                        </p:tgtEl>
                                        <p:attrNameLst>
                                          <p:attrName>style.visibility</p:attrName>
                                        </p:attrNameLst>
                                      </p:cBhvr>
                                      <p:to>
                                        <p:strVal val="visible"/>
                                      </p:to>
                                    </p:set>
                                    <p:animEffect transition="in" filter="checkerboard(across)">
                                      <p:cBhvr>
                                        <p:cTn id="22" dur="500"/>
                                        <p:tgtEl>
                                          <p:spTgt spid="10243">
                                            <p:txEl>
                                              <p:pRg st="5" end="5"/>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10243">
                                            <p:txEl>
                                              <p:pRg st="6" end="6"/>
                                            </p:txEl>
                                          </p:spTgt>
                                        </p:tgtEl>
                                        <p:attrNameLst>
                                          <p:attrName>style.visibility</p:attrName>
                                        </p:attrNameLst>
                                      </p:cBhvr>
                                      <p:to>
                                        <p:strVal val="visible"/>
                                      </p:to>
                                    </p:set>
                                    <p:animEffect transition="in" filter="checkerboard(across)">
                                      <p:cBhvr>
                                        <p:cTn id="25" dur="500"/>
                                        <p:tgtEl>
                                          <p:spTgt spid="102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92738" y="274638"/>
            <a:ext cx="8399742" cy="1143000"/>
          </a:xfrm>
        </p:spPr>
        <p:txBody>
          <a:bodyPr>
            <a:normAutofit/>
          </a:bodyPr>
          <a:lstStyle/>
          <a:p>
            <a:pPr>
              <a:spcBef>
                <a:spcPct val="35000"/>
              </a:spcBef>
            </a:pPr>
            <a:r>
              <a:rPr lang="en-US" altLang="zh-TW" dirty="0" smtClean="0"/>
              <a:t>6.1</a:t>
            </a:r>
            <a:r>
              <a:rPr lang="zh-TW" altLang="en-US" dirty="0" smtClean="0"/>
              <a:t>  產品安全與消費者權益議題</a:t>
            </a:r>
            <a:r>
              <a:rPr lang="en-US" altLang="zh-TW" sz="2800" dirty="0" smtClean="0"/>
              <a:t>(1/2)</a:t>
            </a:r>
            <a:endParaRPr lang="zh-TW" altLang="en-US" sz="2800" dirty="0"/>
          </a:p>
        </p:txBody>
      </p:sp>
      <p:sp>
        <p:nvSpPr>
          <p:cNvPr id="11267" name="Rectangle 3"/>
          <p:cNvSpPr>
            <a:spLocks noGrp="1" noChangeArrowheads="1"/>
          </p:cNvSpPr>
          <p:nvPr>
            <p:ph idx="1"/>
          </p:nvPr>
        </p:nvSpPr>
        <p:spPr/>
        <p:txBody>
          <a:bodyPr/>
          <a:lstStyle/>
          <a:p>
            <a:pPr>
              <a:spcBef>
                <a:spcPct val="30000"/>
              </a:spcBef>
            </a:pPr>
            <a:r>
              <a:rPr lang="zh-TW" altLang="en-US" dirty="0"/>
              <a:t>企業和消費者之間為透過產品或服務的交易，而建立一種密切的互惠關係。消費者需要企業的產品或服務</a:t>
            </a:r>
            <a:r>
              <a:rPr lang="zh-TW" altLang="en-US" dirty="0" smtClean="0"/>
              <a:t>，企業獲致</a:t>
            </a:r>
            <a:r>
              <a:rPr lang="zh-TW" altLang="en-US" dirty="0"/>
              <a:t>合理的回報，並維持企業的發展及繼續提供產品或服務。此種相互滿足需求的互惠過程和關係，就是倫理關係</a:t>
            </a:r>
          </a:p>
        </p:txBody>
      </p:sp>
      <p:sp>
        <p:nvSpPr>
          <p:cNvPr id="5" name="頁尾版面配置區 4"/>
          <p:cNvSpPr>
            <a:spLocks noGrp="1"/>
          </p:cNvSpPr>
          <p:nvPr>
            <p:ph type="ftr" sz="quarter" idx="11"/>
          </p:nvPr>
        </p:nvSpPr>
        <p:spPr/>
        <p:txBody>
          <a:bodyPr/>
          <a:lstStyle/>
          <a:p>
            <a:fld id="{336FE5D7-1113-4B6C-A919-C35959568A84}" type="slidenum">
              <a:rPr lang="en-US" altLang="zh-TW"/>
              <a:pPr/>
              <a:t>6</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checkerboard(across)">
                                      <p:cBhvr>
                                        <p:cTn id="7" dur="500"/>
                                        <p:tgtEl>
                                          <p:spTgt spid="112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sz="half" idx="1"/>
          </p:nvPr>
        </p:nvSpPr>
        <p:spPr>
          <a:xfrm>
            <a:off x="483704" y="1628800"/>
            <a:ext cx="8566044" cy="4752528"/>
          </a:xfrm>
        </p:spPr>
        <p:txBody>
          <a:bodyPr>
            <a:noAutofit/>
          </a:bodyPr>
          <a:lstStyle/>
          <a:p>
            <a:pPr>
              <a:spcBef>
                <a:spcPts val="1152"/>
              </a:spcBef>
            </a:pPr>
            <a:r>
              <a:rPr lang="zh-TW" altLang="en-US" dirty="0"/>
              <a:t>狗食導致腎</a:t>
            </a:r>
            <a:r>
              <a:rPr lang="zh-TW" altLang="en-US" dirty="0" smtClean="0"/>
              <a:t>衰竭</a:t>
            </a:r>
            <a:endParaRPr lang="zh-TW" altLang="en-US" dirty="0"/>
          </a:p>
          <a:p>
            <a:pPr lvl="1">
              <a:spcBef>
                <a:spcPts val="1152"/>
              </a:spcBef>
            </a:pPr>
            <a:r>
              <a:rPr lang="zh-TW" altLang="en-US" dirty="0"/>
              <a:t>小狗吃同一品牌飼料導致腎衰竭而死 ，調查後，外商公司坦承肇因於原料出問題，導致腎衰竭，乃正式向消費者致歉並願意賠償畜主的</a:t>
            </a:r>
            <a:r>
              <a:rPr lang="zh-TW" altLang="en-US" dirty="0" smtClean="0"/>
              <a:t>損失 </a:t>
            </a:r>
            <a:endParaRPr lang="zh-TW" altLang="en-US" dirty="0"/>
          </a:p>
          <a:p>
            <a:pPr>
              <a:spcBef>
                <a:spcPts val="1152"/>
              </a:spcBef>
            </a:pPr>
            <a:r>
              <a:rPr lang="zh-TW" altLang="en-US" dirty="0"/>
              <a:t>假酒</a:t>
            </a:r>
            <a:r>
              <a:rPr lang="zh-TW" altLang="en-US" dirty="0" smtClean="0"/>
              <a:t>事件</a:t>
            </a:r>
            <a:endParaRPr lang="zh-TW" altLang="en-US" dirty="0"/>
          </a:p>
          <a:p>
            <a:pPr lvl="1">
              <a:spcBef>
                <a:spcPts val="1152"/>
              </a:spcBef>
            </a:pPr>
            <a:r>
              <a:rPr lang="zh-TW" altLang="en-US" dirty="0"/>
              <a:t>台灣在加入</a:t>
            </a:r>
            <a:r>
              <a:rPr lang="en-US" altLang="zh-TW" dirty="0"/>
              <a:t>WTO</a:t>
            </a:r>
            <a:r>
              <a:rPr lang="zh-TW" altLang="en-US" dirty="0"/>
              <a:t>之後，米酒必須比照外國的進口烈酒扣稅，高價米酒成了不肖商人牟暴利之目標 ，各種假米酒充斥商場貨架，致使民眾中毒影響社會安定甚</a:t>
            </a:r>
            <a:r>
              <a:rPr lang="zh-TW" altLang="en-US" dirty="0" smtClean="0"/>
              <a:t>巨</a:t>
            </a:r>
            <a:endParaRPr lang="zh-TW" altLang="en-US" dirty="0"/>
          </a:p>
        </p:txBody>
      </p:sp>
      <p:sp>
        <p:nvSpPr>
          <p:cNvPr id="6" name="頁尾版面配置區 5"/>
          <p:cNvSpPr>
            <a:spLocks noGrp="1"/>
          </p:cNvSpPr>
          <p:nvPr>
            <p:ph type="ftr" sz="quarter" idx="11"/>
          </p:nvPr>
        </p:nvSpPr>
        <p:spPr/>
        <p:txBody>
          <a:bodyPr/>
          <a:lstStyle/>
          <a:p>
            <a:fld id="{354B68E6-9AC0-457A-88D9-C873544338EE}" type="slidenum">
              <a:rPr lang="en-US" altLang="zh-TW"/>
              <a:pPr/>
              <a:t>7</a:t>
            </a:fld>
            <a:endParaRPr lang="en-US" altLang="zh-TW"/>
          </a:p>
        </p:txBody>
      </p:sp>
      <p:sp>
        <p:nvSpPr>
          <p:cNvPr id="7" name="Rectangle 2"/>
          <p:cNvSpPr>
            <a:spLocks noGrp="1" noChangeArrowheads="1"/>
          </p:cNvSpPr>
          <p:nvPr>
            <p:ph type="title"/>
          </p:nvPr>
        </p:nvSpPr>
        <p:spPr>
          <a:xfrm>
            <a:off x="492738" y="274638"/>
            <a:ext cx="8399742" cy="1143000"/>
          </a:xfrm>
        </p:spPr>
        <p:txBody>
          <a:bodyPr>
            <a:normAutofit/>
          </a:bodyPr>
          <a:lstStyle/>
          <a:p>
            <a:pPr>
              <a:spcBef>
                <a:spcPct val="35000"/>
              </a:spcBef>
            </a:pPr>
            <a:r>
              <a:rPr lang="en-US" altLang="zh-TW" dirty="0" smtClean="0"/>
              <a:t>6.1</a:t>
            </a:r>
            <a:r>
              <a:rPr lang="zh-TW" altLang="en-US" dirty="0" smtClean="0"/>
              <a:t>  產品安全與消費者權益議題</a:t>
            </a:r>
            <a:r>
              <a:rPr lang="en-US" altLang="zh-TW" sz="2800" dirty="0" smtClean="0"/>
              <a:t>(2/2)</a:t>
            </a:r>
            <a:endParaRPr lang="zh-TW"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checkerboard(across)">
                                      <p:cBhvr>
                                        <p:cTn id="7" dur="500"/>
                                        <p:tgtEl>
                                          <p:spTgt spid="12291">
                                            <p:txEl>
                                              <p:pRg st="0" end="0"/>
                                            </p:txEl>
                                          </p:spTgt>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2291">
                                            <p:txEl>
                                              <p:pRg st="1" end="1"/>
                                            </p:txEl>
                                          </p:spTgt>
                                        </p:tgtEl>
                                        <p:attrNameLst>
                                          <p:attrName>style.visibility</p:attrName>
                                        </p:attrNameLst>
                                      </p:cBhvr>
                                      <p:to>
                                        <p:strVal val="visible"/>
                                      </p:to>
                                    </p:set>
                                    <p:animEffect transition="in" filter="checkerboard(across)">
                                      <p:cBhvr>
                                        <p:cTn id="10" dur="500"/>
                                        <p:tgtEl>
                                          <p:spTgt spid="12291">
                                            <p:txEl>
                                              <p:pRg st="1" end="1"/>
                                            </p:txEl>
                                          </p:spTgt>
                                        </p:tgtEl>
                                      </p:cBhvr>
                                    </p:animEffect>
                                  </p:childTnLst>
                                </p:cTn>
                              </p:par>
                            </p:childTnLst>
                          </p:cTn>
                        </p:par>
                        <p:par>
                          <p:cTn id="11" fill="hold">
                            <p:stCondLst>
                              <p:cond delay="500"/>
                            </p:stCondLst>
                            <p:childTnLst>
                              <p:par>
                                <p:cTn id="12" presetID="5" presetClass="entr" presetSubtype="10" fill="hold" grpId="0" nodeType="afterEffect">
                                  <p:stCondLst>
                                    <p:cond delay="0"/>
                                  </p:stCondLst>
                                  <p:childTnLst>
                                    <p:set>
                                      <p:cBhvr>
                                        <p:cTn id="13" dur="1" fill="hold">
                                          <p:stCondLst>
                                            <p:cond delay="0"/>
                                          </p:stCondLst>
                                        </p:cTn>
                                        <p:tgtEl>
                                          <p:spTgt spid="12291">
                                            <p:txEl>
                                              <p:pRg st="2" end="2"/>
                                            </p:txEl>
                                          </p:spTgt>
                                        </p:tgtEl>
                                        <p:attrNameLst>
                                          <p:attrName>style.visibility</p:attrName>
                                        </p:attrNameLst>
                                      </p:cBhvr>
                                      <p:to>
                                        <p:strVal val="visible"/>
                                      </p:to>
                                    </p:set>
                                    <p:animEffect transition="in" filter="checkerboard(across)">
                                      <p:cBhvr>
                                        <p:cTn id="14" dur="500"/>
                                        <p:tgtEl>
                                          <p:spTgt spid="12291">
                                            <p:txEl>
                                              <p:pRg st="2" end="2"/>
                                            </p:txEl>
                                          </p:spTgt>
                                        </p:tgtEl>
                                      </p:cBhvr>
                                    </p:animEffect>
                                  </p:childTnLst>
                                </p:cTn>
                              </p:par>
                              <p:par>
                                <p:cTn id="15" presetID="5" presetClass="entr" presetSubtype="10" fill="hold" grpId="0" nodeType="withEffect">
                                  <p:stCondLst>
                                    <p:cond delay="0"/>
                                  </p:stCondLst>
                                  <p:childTnLst>
                                    <p:set>
                                      <p:cBhvr>
                                        <p:cTn id="16" dur="1" fill="hold">
                                          <p:stCondLst>
                                            <p:cond delay="0"/>
                                          </p:stCondLst>
                                        </p:cTn>
                                        <p:tgtEl>
                                          <p:spTgt spid="12291">
                                            <p:txEl>
                                              <p:pRg st="3" end="3"/>
                                            </p:txEl>
                                          </p:spTgt>
                                        </p:tgtEl>
                                        <p:attrNameLst>
                                          <p:attrName>style.visibility</p:attrName>
                                        </p:attrNameLst>
                                      </p:cBhvr>
                                      <p:to>
                                        <p:strVal val="visible"/>
                                      </p:to>
                                    </p:set>
                                    <p:animEffect transition="in" filter="checkerboard(across)">
                                      <p:cBhvr>
                                        <p:cTn id="17" dur="500"/>
                                        <p:tgtEl>
                                          <p:spTgt spid="122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spcBef>
                <a:spcPct val="35000"/>
              </a:spcBef>
            </a:pPr>
            <a:r>
              <a:rPr lang="en-US" altLang="zh-TW" dirty="0" smtClean="0"/>
              <a:t>6.2</a:t>
            </a:r>
            <a:r>
              <a:rPr lang="zh-TW" altLang="en-US" dirty="0" smtClean="0"/>
              <a:t>  原料採購議題</a:t>
            </a:r>
            <a:endParaRPr lang="en-US" altLang="zh-TW" dirty="0"/>
          </a:p>
        </p:txBody>
      </p:sp>
      <p:sp>
        <p:nvSpPr>
          <p:cNvPr id="44035" name="Rectangle 3"/>
          <p:cNvSpPr>
            <a:spLocks noGrp="1" noChangeArrowheads="1"/>
          </p:cNvSpPr>
          <p:nvPr>
            <p:ph idx="1"/>
          </p:nvPr>
        </p:nvSpPr>
        <p:spPr>
          <a:xfrm>
            <a:off x="492738" y="1600200"/>
            <a:ext cx="8543758" cy="4925144"/>
          </a:xfrm>
        </p:spPr>
        <p:txBody>
          <a:bodyPr>
            <a:normAutofit/>
          </a:bodyPr>
          <a:lstStyle/>
          <a:p>
            <a:pPr>
              <a:spcBef>
                <a:spcPts val="1000"/>
              </a:spcBef>
            </a:pPr>
            <a:r>
              <a:rPr lang="zh-TW" altLang="en-US" dirty="0"/>
              <a:t>海砂屋與輻射</a:t>
            </a:r>
            <a:r>
              <a:rPr lang="zh-TW" altLang="en-US" dirty="0" smtClean="0"/>
              <a:t>屋</a:t>
            </a:r>
            <a:endParaRPr lang="zh-TW" altLang="en-US" dirty="0"/>
          </a:p>
          <a:p>
            <a:pPr lvl="1">
              <a:spcBef>
                <a:spcPts val="1000"/>
              </a:spcBef>
            </a:pPr>
            <a:r>
              <a:rPr lang="zh-TW" altLang="en-US" dirty="0"/>
              <a:t>台北市陳小姐於</a:t>
            </a:r>
            <a:r>
              <a:rPr lang="en-US" altLang="zh-TW" dirty="0"/>
              <a:t>2008</a:t>
            </a:r>
            <a:r>
              <a:rPr lang="zh-TW" altLang="en-US" dirty="0"/>
              <a:t>年透過某仲介公司購得一間位於台北市南港的公寓 ，檢測結果發現所購買的公寓結構中高氯離子含量超過標準值</a:t>
            </a:r>
            <a:r>
              <a:rPr lang="en-US" altLang="zh-TW" dirty="0"/>
              <a:t>2</a:t>
            </a:r>
            <a:r>
              <a:rPr lang="zh-TW" altLang="en-US" dirty="0"/>
              <a:t>到</a:t>
            </a:r>
            <a:r>
              <a:rPr lang="en-US" altLang="zh-TW" dirty="0"/>
              <a:t>4</a:t>
            </a:r>
            <a:r>
              <a:rPr lang="zh-TW" altLang="en-US" dirty="0"/>
              <a:t>倍</a:t>
            </a:r>
            <a:r>
              <a:rPr lang="zh-TW" altLang="en-US" dirty="0" smtClean="0"/>
              <a:t>，確定</a:t>
            </a:r>
            <a:r>
              <a:rPr lang="zh-TW" altLang="en-US" dirty="0"/>
              <a:t>買到海砂屋 </a:t>
            </a:r>
          </a:p>
          <a:p>
            <a:pPr lvl="1">
              <a:spcBef>
                <a:spcPts val="1000"/>
              </a:spcBef>
            </a:pPr>
            <a:r>
              <a:rPr lang="zh-TW" altLang="en-US" dirty="0"/>
              <a:t>而除了上述海砂屋的案例之外，另外一個與原料採購議題有關的議題則是輻射屋案例 </a:t>
            </a:r>
          </a:p>
          <a:p>
            <a:pPr lvl="1">
              <a:spcBef>
                <a:spcPts val="1000"/>
              </a:spcBef>
            </a:pPr>
            <a:r>
              <a:rPr lang="zh-TW" altLang="en-US" dirty="0"/>
              <a:t>政府要以嚴格的法規制裁違法業者，業者必須嚴厲的自我檢討，消費者也要保護自己，要求業者提供輻射檢驗報告以維護自身安全 </a:t>
            </a:r>
          </a:p>
        </p:txBody>
      </p:sp>
      <p:sp>
        <p:nvSpPr>
          <p:cNvPr id="5" name="頁尾版面配置區 4"/>
          <p:cNvSpPr>
            <a:spLocks noGrp="1"/>
          </p:cNvSpPr>
          <p:nvPr>
            <p:ph type="ftr" sz="quarter" idx="11"/>
          </p:nvPr>
        </p:nvSpPr>
        <p:spPr/>
        <p:txBody>
          <a:bodyPr/>
          <a:lstStyle/>
          <a:p>
            <a:fld id="{AA6D5B54-EE27-4BCC-A2E8-A65C1973ABE8}" type="slidenum">
              <a:rPr lang="en-US" altLang="zh-TW"/>
              <a:pPr/>
              <a:t>8</a:t>
            </a:fld>
            <a:endParaRPr lang="en-US" altLang="zh-TW"/>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checkerboard(across)">
                                      <p:cBhvr>
                                        <p:cTn id="7" dur="500"/>
                                        <p:tgtEl>
                                          <p:spTgt spid="44035">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4035">
                                            <p:txEl>
                                              <p:pRg st="1" end="1"/>
                                            </p:txEl>
                                          </p:spTgt>
                                        </p:tgtEl>
                                        <p:attrNameLst>
                                          <p:attrName>style.visibility</p:attrName>
                                        </p:attrNameLst>
                                      </p:cBhvr>
                                      <p:to>
                                        <p:strVal val="visible"/>
                                      </p:to>
                                    </p:set>
                                    <p:animEffect transition="in" filter="checkerboard(across)">
                                      <p:cBhvr>
                                        <p:cTn id="10" dur="500"/>
                                        <p:tgtEl>
                                          <p:spTgt spid="44035">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44035">
                                            <p:txEl>
                                              <p:pRg st="2" end="2"/>
                                            </p:txEl>
                                          </p:spTgt>
                                        </p:tgtEl>
                                        <p:attrNameLst>
                                          <p:attrName>style.visibility</p:attrName>
                                        </p:attrNameLst>
                                      </p:cBhvr>
                                      <p:to>
                                        <p:strVal val="visible"/>
                                      </p:to>
                                    </p:set>
                                    <p:animEffect transition="in" filter="checkerboard(across)">
                                      <p:cBhvr>
                                        <p:cTn id="13" dur="500"/>
                                        <p:tgtEl>
                                          <p:spTgt spid="44035">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44035">
                                            <p:txEl>
                                              <p:pRg st="3" end="3"/>
                                            </p:txEl>
                                          </p:spTgt>
                                        </p:tgtEl>
                                        <p:attrNameLst>
                                          <p:attrName>style.visibility</p:attrName>
                                        </p:attrNameLst>
                                      </p:cBhvr>
                                      <p:to>
                                        <p:strVal val="visible"/>
                                      </p:to>
                                    </p:set>
                                    <p:animEffect transition="in" filter="checkerboard(across)">
                                      <p:cBhvr>
                                        <p:cTn id="16" dur="500"/>
                                        <p:tgtEl>
                                          <p:spTgt spid="440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spcBef>
                <a:spcPct val="35000"/>
              </a:spcBef>
            </a:pPr>
            <a:r>
              <a:rPr lang="en-US" altLang="zh-TW" dirty="0" smtClean="0"/>
              <a:t>6.3</a:t>
            </a:r>
            <a:r>
              <a:rPr lang="zh-TW" altLang="en-US" dirty="0" smtClean="0"/>
              <a:t>  成本外部化議題</a:t>
            </a:r>
            <a:endParaRPr lang="en-US" altLang="zh-TW" dirty="0"/>
          </a:p>
        </p:txBody>
      </p:sp>
      <p:sp>
        <p:nvSpPr>
          <p:cNvPr id="44035" name="Rectangle 3"/>
          <p:cNvSpPr>
            <a:spLocks noGrp="1" noChangeArrowheads="1"/>
          </p:cNvSpPr>
          <p:nvPr>
            <p:ph idx="1"/>
          </p:nvPr>
        </p:nvSpPr>
        <p:spPr>
          <a:xfrm>
            <a:off x="492738" y="1600200"/>
            <a:ext cx="8651262" cy="5141168"/>
          </a:xfrm>
        </p:spPr>
        <p:txBody>
          <a:bodyPr>
            <a:noAutofit/>
          </a:bodyPr>
          <a:lstStyle/>
          <a:p>
            <a:pPr>
              <a:spcBef>
                <a:spcPts val="600"/>
              </a:spcBef>
            </a:pPr>
            <a:r>
              <a:rPr lang="zh-TW" altLang="en-US" sz="3000" dirty="0"/>
              <a:t>河川污染</a:t>
            </a:r>
            <a:r>
              <a:rPr lang="zh-TW" altLang="en-US" sz="3000" dirty="0" smtClean="0"/>
              <a:t>議題</a:t>
            </a:r>
            <a:endParaRPr lang="zh-TW" altLang="en-US" sz="3000" dirty="0"/>
          </a:p>
          <a:p>
            <a:pPr lvl="1">
              <a:spcBef>
                <a:spcPts val="600"/>
              </a:spcBef>
            </a:pPr>
            <a:r>
              <a:rPr lang="zh-TW" altLang="en-US" sz="2600" dirty="0" smtClean="0"/>
              <a:t>農業</a:t>
            </a:r>
            <a:r>
              <a:rPr lang="zh-TW" altLang="en-US" sz="2600" dirty="0"/>
              <a:t>時期的台灣河流都是清澈見底，魚蝦成群的景象，然而，自從台灣發展工業以後，河川受到嚴重污染，除了清澈水質消失了，還不斷發出惡臭，魚蝦也早以消失無蹤了 </a:t>
            </a:r>
          </a:p>
          <a:p>
            <a:pPr lvl="1">
              <a:spcBef>
                <a:spcPts val="600"/>
              </a:spcBef>
            </a:pPr>
            <a:r>
              <a:rPr lang="zh-TW" altLang="en-US" sz="2600" dirty="0"/>
              <a:t>由於工業區的污水處理廠就設於黃漧溪附近，排放出來的工業廢水就直接排入溪中，使其生機消失殆盡 </a:t>
            </a:r>
          </a:p>
          <a:p>
            <a:pPr lvl="1">
              <a:spcBef>
                <a:spcPts val="600"/>
              </a:spcBef>
            </a:pPr>
            <a:r>
              <a:rPr lang="zh-TW" altLang="en-US" sz="2600" dirty="0"/>
              <a:t>污染事件，深究其原因無他，實是為廠商為了</a:t>
            </a:r>
            <a:r>
              <a:rPr lang="zh-TW" altLang="en-US" sz="2600" dirty="0" smtClean="0"/>
              <a:t>節省生產</a:t>
            </a:r>
            <a:r>
              <a:rPr lang="zh-TW" altLang="en-US" sz="2600" dirty="0"/>
              <a:t>成本，便宜行事地將工業生產廢水，甚至是有毒廢水逕行排入河川或是土壤裡，亦即將私人的生產成本強行轉給社會大眾共同負擔，此即內部生產成本外部化的問題</a:t>
            </a:r>
          </a:p>
        </p:txBody>
      </p:sp>
      <p:sp>
        <p:nvSpPr>
          <p:cNvPr id="5" name="頁尾版面配置區 4"/>
          <p:cNvSpPr>
            <a:spLocks noGrp="1"/>
          </p:cNvSpPr>
          <p:nvPr>
            <p:ph type="ftr" sz="quarter" idx="11"/>
          </p:nvPr>
        </p:nvSpPr>
        <p:spPr/>
        <p:txBody>
          <a:bodyPr/>
          <a:lstStyle/>
          <a:p>
            <a:fld id="{AA6D5B54-EE27-4BCC-A2E8-A65C1973ABE8}" type="slidenum">
              <a:rPr lang="en-US" altLang="zh-TW"/>
              <a:pPr/>
              <a:t>9</a:t>
            </a:fld>
            <a:endParaRPr lang="en-US" altLang="zh-TW" dirty="0"/>
          </a:p>
        </p:txBody>
      </p:sp>
    </p:spTree>
    <p:extLst>
      <p:ext uri="{BB962C8B-B14F-4D97-AF65-F5344CB8AC3E}">
        <p14:creationId xmlns:p14="http://schemas.microsoft.com/office/powerpoint/2010/main" val="33989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checkerboard(across)">
                                      <p:cBhvr>
                                        <p:cTn id="7" dur="500"/>
                                        <p:tgtEl>
                                          <p:spTgt spid="44035">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4035">
                                            <p:txEl>
                                              <p:pRg st="1" end="1"/>
                                            </p:txEl>
                                          </p:spTgt>
                                        </p:tgtEl>
                                        <p:attrNameLst>
                                          <p:attrName>style.visibility</p:attrName>
                                        </p:attrNameLst>
                                      </p:cBhvr>
                                      <p:to>
                                        <p:strVal val="visible"/>
                                      </p:to>
                                    </p:set>
                                    <p:animEffect transition="in" filter="checkerboard(across)">
                                      <p:cBhvr>
                                        <p:cTn id="10" dur="500"/>
                                        <p:tgtEl>
                                          <p:spTgt spid="44035">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44035">
                                            <p:txEl>
                                              <p:pRg st="2" end="2"/>
                                            </p:txEl>
                                          </p:spTgt>
                                        </p:tgtEl>
                                        <p:attrNameLst>
                                          <p:attrName>style.visibility</p:attrName>
                                        </p:attrNameLst>
                                      </p:cBhvr>
                                      <p:to>
                                        <p:strVal val="visible"/>
                                      </p:to>
                                    </p:set>
                                    <p:animEffect transition="in" filter="checkerboard(across)">
                                      <p:cBhvr>
                                        <p:cTn id="13" dur="500"/>
                                        <p:tgtEl>
                                          <p:spTgt spid="44035">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44035">
                                            <p:txEl>
                                              <p:pRg st="3" end="3"/>
                                            </p:txEl>
                                          </p:spTgt>
                                        </p:tgtEl>
                                        <p:attrNameLst>
                                          <p:attrName>style.visibility</p:attrName>
                                        </p:attrNameLst>
                                      </p:cBhvr>
                                      <p:to>
                                        <p:strVal val="visible"/>
                                      </p:to>
                                    </p:set>
                                    <p:animEffect transition="in" filter="checkerboard(across)">
                                      <p:cBhvr>
                                        <p:cTn id="16" dur="500"/>
                                        <p:tgtEl>
                                          <p:spTgt spid="440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462</TotalTime>
  <Words>1257</Words>
  <Application>Microsoft Office PowerPoint</Application>
  <PresentationFormat>如螢幕大小 (4:3)</PresentationFormat>
  <Paragraphs>69</Paragraphs>
  <Slides>13</Slides>
  <Notes>2</Notes>
  <HiddenSlides>0</HiddenSlides>
  <MMClips>0</MMClips>
  <ScaleCrop>false</ScaleCrop>
  <HeadingPairs>
    <vt:vector size="4" baseType="variant">
      <vt:variant>
        <vt:lpstr>佈景主題</vt:lpstr>
      </vt:variant>
      <vt:variant>
        <vt:i4>1</vt:i4>
      </vt:variant>
      <vt:variant>
        <vt:lpstr>投影片標題</vt:lpstr>
      </vt:variant>
      <vt:variant>
        <vt:i4>13</vt:i4>
      </vt:variant>
    </vt:vector>
  </HeadingPairs>
  <TitlesOfParts>
    <vt:vector size="14" baseType="lpstr">
      <vt:lpstr>Office 佈景主題</vt:lpstr>
      <vt:lpstr>PowerPoint 簡報</vt:lpstr>
      <vt:lpstr>佳句精選</vt:lpstr>
      <vt:lpstr>章前個案：日月光廢水汙染事件</vt:lpstr>
      <vt:lpstr>引言 </vt:lpstr>
      <vt:lpstr>本章架構</vt:lpstr>
      <vt:lpstr>6.1  產品安全與消費者權益議題(1/2)</vt:lpstr>
      <vt:lpstr>6.1  產品安全與消費者權益議題(2/2)</vt:lpstr>
      <vt:lpstr>6.2  原料採購議題</vt:lpstr>
      <vt:lpstr>6.3  成本外部化議題</vt:lpstr>
      <vt:lpstr>6.4  企業應有的認知與作為</vt:lpstr>
      <vt:lpstr>6.5  綠色思考：綠色生產(1/2)</vt:lpstr>
      <vt:lpstr>6.5  綠色思考：綠色生產(2/2)</vt:lpstr>
      <vt:lpstr>從電影談倫理─血鑽石(Blood Diamond) </vt:lpstr>
    </vt:vector>
  </TitlesOfParts>
  <Company>前程文化事業有限公司</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第1章 企業倫理的重要性與發展</dc:title>
  <dc:creator>企劃部</dc:creator>
  <cp:lastModifiedBy>NO.44</cp:lastModifiedBy>
  <cp:revision>43</cp:revision>
  <dcterms:created xsi:type="dcterms:W3CDTF">2010-08-12T10:54:33Z</dcterms:created>
  <dcterms:modified xsi:type="dcterms:W3CDTF">2016-02-25T05:14:10Z</dcterms:modified>
</cp:coreProperties>
</file>