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256" r:id="rId2"/>
    <p:sldId id="257" r:id="rId3"/>
    <p:sldId id="258" r:id="rId4"/>
    <p:sldId id="259" r:id="rId5"/>
    <p:sldId id="260" r:id="rId6"/>
    <p:sldId id="261" r:id="rId7"/>
    <p:sldId id="281" r:id="rId8"/>
    <p:sldId id="282" r:id="rId9"/>
    <p:sldId id="283" r:id="rId10"/>
    <p:sldId id="287" r:id="rId11"/>
    <p:sldId id="288" r:id="rId12"/>
    <p:sldId id="284" r:id="rId13"/>
    <p:sldId id="286" r:id="rId14"/>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43" autoAdjust="0"/>
    <p:restoredTop sz="86341" autoAdjust="0"/>
  </p:normalViewPr>
  <p:slideViewPr>
    <p:cSldViewPr>
      <p:cViewPr varScale="1">
        <p:scale>
          <a:sx n="72" d="100"/>
          <a:sy n="72" d="100"/>
        </p:scale>
        <p:origin x="-11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737621F-07F4-4E73-A5A9-77EF5918B7C2}" type="slidenum">
              <a:rPr lang="en-US" altLang="zh-TW"/>
              <a:pPr/>
              <a:t>‹#›</a:t>
            </a:fld>
            <a:endParaRPr lang="en-US" altLang="zh-TW"/>
          </a:p>
        </p:txBody>
      </p:sp>
    </p:spTree>
    <p:extLst>
      <p:ext uri="{BB962C8B-B14F-4D97-AF65-F5344CB8AC3E}">
        <p14:creationId xmlns:p14="http://schemas.microsoft.com/office/powerpoint/2010/main" val="30626891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02594-B4A0-46CD-BA20-93FCD51E5806}" type="slidenum">
              <a:rPr lang="en-US" altLang="zh-TW"/>
              <a:pPr/>
              <a:t>1</a:t>
            </a:fld>
            <a:endParaRPr lang="en-US" altLang="zh-TW"/>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D9AD9-936F-4714-805F-E82A4AEAED30}" type="slidenum">
              <a:rPr lang="en-US" altLang="zh-TW"/>
              <a:pPr/>
              <a:t>2</a:t>
            </a:fld>
            <a:endParaRPr lang="en-US" altLang="zh-TW"/>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FFC28A36-9B8B-4F93-8E7B-61F6BD1C39D1}" type="datetimeFigureOut">
              <a:rPr lang="zh-TW" altLang="en-US" smtClean="0"/>
              <a:t>2016/1/19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9FE6D1-D358-4FB0-8BAB-188016C1070E}" type="slidenum">
              <a:rPr lang="zh-TW" altLang="en-US" smtClean="0"/>
              <a:t>‹#›</a:t>
            </a:fld>
            <a:endParaRPr lang="zh-TW" altLang="en-US"/>
          </a:p>
        </p:txBody>
      </p:sp>
      <p:sp>
        <p:nvSpPr>
          <p:cNvPr id="8" name="Text Box 7"/>
          <p:cNvSpPr txBox="1">
            <a:spLocks noChangeArrowheads="1"/>
          </p:cNvSpPr>
          <p:nvPr userDrawn="1"/>
        </p:nvSpPr>
        <p:spPr bwMode="auto">
          <a:xfrm>
            <a:off x="0" y="6573311"/>
            <a:ext cx="7848997" cy="276999"/>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TW" altLang="en-US" sz="1200" b="1" dirty="0">
                <a:latin typeface="Arial" charset="0"/>
                <a:ea typeface="新細明體" pitchFamily="18" charset="-120"/>
              </a:rPr>
              <a:t>企業</a:t>
            </a:r>
            <a:r>
              <a:rPr lang="zh-TW" altLang="en-US" sz="1200" b="1" dirty="0" smtClean="0">
                <a:latin typeface="Arial" charset="0"/>
                <a:ea typeface="新細明體" pitchFamily="18" charset="-120"/>
              </a:rPr>
              <a:t>倫理：內外部管理觀點與個案</a:t>
            </a:r>
            <a:r>
              <a:rPr lang="en-US" altLang="zh-TW" sz="1200" b="1" dirty="0" smtClean="0">
                <a:latin typeface="Arial" charset="0"/>
                <a:ea typeface="新細明體" pitchFamily="18" charset="-120"/>
              </a:rPr>
              <a:t>2/e</a:t>
            </a:r>
            <a:r>
              <a:rPr lang="zh-TW" altLang="en-US" sz="1200" b="1" dirty="0" smtClean="0">
                <a:latin typeface="Arial" charset="0"/>
                <a:ea typeface="新細明體" pitchFamily="18" charset="-120"/>
              </a:rPr>
              <a:t>．</a:t>
            </a:r>
            <a:r>
              <a:rPr lang="zh-TW" altLang="en-US" sz="1200" b="1" dirty="0">
                <a:latin typeface="Arial" charset="0"/>
                <a:ea typeface="新細明體" pitchFamily="18" charset="-120"/>
              </a:rPr>
              <a:t>孫震、許士軍 審訂．陳勁甫、許金田 著．財團法人信義文化基金會 出版</a:t>
            </a:r>
          </a:p>
        </p:txBody>
      </p:sp>
      <p:sp>
        <p:nvSpPr>
          <p:cNvPr id="9" name="標題 1"/>
          <p:cNvSpPr>
            <a:spLocks noGrp="1"/>
          </p:cNvSpPr>
          <p:nvPr>
            <p:ph type="ctrTitle"/>
          </p:nvPr>
        </p:nvSpPr>
        <p:spPr>
          <a:xfrm>
            <a:off x="685800" y="1052736"/>
            <a:ext cx="7772400" cy="1470025"/>
          </a:xfrm>
        </p:spPr>
        <p:txBody>
          <a:bodyPr/>
          <a:lstStyle>
            <a:lvl1pPr>
              <a:defRPr>
                <a:latin typeface="Arial" panose="020B0604020202020204" pitchFamily="34" charset="0"/>
                <a:ea typeface="華康粗黑體" panose="020B0709000000000000" pitchFamily="49" charset="-120"/>
                <a:cs typeface="Arial" panose="020B0604020202020204" pitchFamily="34" charset="0"/>
              </a:defRPr>
            </a:lvl1pPr>
          </a:lstStyle>
          <a:p>
            <a:r>
              <a:rPr lang="zh-TW" altLang="en-US" dirty="0" smtClean="0"/>
              <a:t>按一下以編輯母片標題樣式</a:t>
            </a:r>
            <a:endParaRPr lang="zh-TW" altLang="en-US" dirty="0"/>
          </a:p>
        </p:txBody>
      </p:sp>
      <p:sp>
        <p:nvSpPr>
          <p:cNvPr id="10" name="副標題 2"/>
          <p:cNvSpPr>
            <a:spLocks noGrp="1"/>
          </p:cNvSpPr>
          <p:nvPr>
            <p:ph type="subTitle" idx="1"/>
          </p:nvPr>
        </p:nvSpPr>
        <p:spPr>
          <a:xfrm>
            <a:off x="107504" y="3886200"/>
            <a:ext cx="4392488" cy="1198984"/>
          </a:xfrm>
        </p:spPr>
        <p:txBody>
          <a:bodyPr/>
          <a:lstStyle>
            <a:lvl1pPr marL="0" indent="0" algn="ctr">
              <a:buNone/>
              <a:defRPr>
                <a:solidFill>
                  <a:schemeClr val="tx1"/>
                </a:solidFill>
                <a:latin typeface="華康中圓體" panose="020F0509000000000000" pitchFamily="49" charset="-120"/>
                <a:ea typeface="華康中圓體" panose="020F0509000000000000" pitchFamily="49"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Tree>
    <p:extLst>
      <p:ext uri="{BB962C8B-B14F-4D97-AF65-F5344CB8AC3E}">
        <p14:creationId xmlns:p14="http://schemas.microsoft.com/office/powerpoint/2010/main" val="30316026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1CD442BC-2061-4905-814B-1FAC82E36A26}"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528F172C-8B4B-4609-9AEE-CCDE44779BD8}" type="slidenum">
              <a:rPr lang="en-US" altLang="zh-TW" smtClean="0"/>
              <a:pPr/>
              <a:t>‹#›</a:t>
            </a:fld>
            <a:endParaRPr lang="en-US" altLang="zh-TW"/>
          </a:p>
        </p:txBody>
      </p:sp>
    </p:spTree>
    <p:extLst>
      <p:ext uri="{BB962C8B-B14F-4D97-AF65-F5344CB8AC3E}">
        <p14:creationId xmlns:p14="http://schemas.microsoft.com/office/powerpoint/2010/main" val="270672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FC13C3DE-CA58-4CF5-B926-A31AC9644D45}"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A0F78627-6D3A-4103-85B9-60271F073EFC}" type="slidenum">
              <a:rPr lang="en-US" altLang="zh-TW" smtClean="0"/>
              <a:pPr/>
              <a:t>‹#›</a:t>
            </a:fld>
            <a:endParaRPr lang="en-US" altLang="zh-TW"/>
          </a:p>
        </p:txBody>
      </p:sp>
    </p:spTree>
    <p:extLst>
      <p:ext uri="{BB962C8B-B14F-4D97-AF65-F5344CB8AC3E}">
        <p14:creationId xmlns:p14="http://schemas.microsoft.com/office/powerpoint/2010/main" val="109602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92738" y="1600200"/>
            <a:ext cx="8543758"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A1D3B89D-D673-4822-9CC3-06E198AF3697}"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864ECCC1-2723-43EE-83A8-9824A89C985E}" type="slidenum">
              <a:rPr lang="en-US" altLang="zh-TW" smtClean="0"/>
              <a:pPr/>
              <a:t>‹#›</a:t>
            </a:fld>
            <a:endParaRPr lang="en-US" altLang="zh-TW"/>
          </a:p>
        </p:txBody>
      </p:sp>
    </p:spTree>
    <p:extLst>
      <p:ext uri="{BB962C8B-B14F-4D97-AF65-F5344CB8AC3E}">
        <p14:creationId xmlns:p14="http://schemas.microsoft.com/office/powerpoint/2010/main" val="256878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4D4373DF-22B6-482B-8148-1473EDCB1694}"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600A7B72-1C0E-4D2D-955A-131F947E87BD}" type="slidenum">
              <a:rPr lang="en-US" altLang="zh-TW" smtClean="0"/>
              <a:pPr/>
              <a:t>‹#›</a:t>
            </a:fld>
            <a:endParaRPr lang="en-US" altLang="zh-TW"/>
          </a:p>
        </p:txBody>
      </p:sp>
    </p:spTree>
    <p:extLst>
      <p:ext uri="{BB962C8B-B14F-4D97-AF65-F5344CB8AC3E}">
        <p14:creationId xmlns:p14="http://schemas.microsoft.com/office/powerpoint/2010/main" val="1101716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28F94F9F-8E06-41FD-8934-1BDFE8B9F8A5}"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AD8ADA3C-C8C3-40A9-9B34-06E6C131F826}" type="slidenum">
              <a:rPr lang="en-US" altLang="zh-TW" smtClean="0"/>
              <a:pPr/>
              <a:t>‹#›</a:t>
            </a:fld>
            <a:endParaRPr lang="en-US" altLang="zh-TW"/>
          </a:p>
        </p:txBody>
      </p:sp>
    </p:spTree>
    <p:extLst>
      <p:ext uri="{BB962C8B-B14F-4D97-AF65-F5344CB8AC3E}">
        <p14:creationId xmlns:p14="http://schemas.microsoft.com/office/powerpoint/2010/main" val="54855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endParaRPr lang="en-US" altLang="zh-TW"/>
          </a:p>
        </p:txBody>
      </p:sp>
      <p:sp>
        <p:nvSpPr>
          <p:cNvPr id="8" name="頁尾版面配置區 7"/>
          <p:cNvSpPr>
            <a:spLocks noGrp="1"/>
          </p:cNvSpPr>
          <p:nvPr>
            <p:ph type="ftr" sz="quarter" idx="11"/>
          </p:nvPr>
        </p:nvSpPr>
        <p:spPr/>
        <p:txBody>
          <a:bodyPr/>
          <a:lstStyle/>
          <a:p>
            <a:fld id="{0EA8AF0D-8551-4AFA-9904-BC3A35382293}" type="slidenum">
              <a:rPr lang="en-US" altLang="zh-TW" smtClean="0"/>
              <a:pPr/>
              <a:t>‹#›</a:t>
            </a:fld>
            <a:endParaRPr lang="en-US" altLang="zh-TW"/>
          </a:p>
        </p:txBody>
      </p:sp>
      <p:sp>
        <p:nvSpPr>
          <p:cNvPr id="9" name="投影片編號版面配置區 8"/>
          <p:cNvSpPr>
            <a:spLocks noGrp="1"/>
          </p:cNvSpPr>
          <p:nvPr>
            <p:ph type="sldNum" sz="quarter" idx="12"/>
          </p:nvPr>
        </p:nvSpPr>
        <p:spPr/>
        <p:txBody>
          <a:bodyPr/>
          <a:lstStyle/>
          <a:p>
            <a:fld id="{6C897175-F3C9-4D57-A3A9-550DDB0B4702}" type="slidenum">
              <a:rPr lang="en-US" altLang="zh-TW" smtClean="0"/>
              <a:pPr/>
              <a:t>‹#›</a:t>
            </a:fld>
            <a:endParaRPr lang="en-US" altLang="zh-TW"/>
          </a:p>
        </p:txBody>
      </p:sp>
    </p:spTree>
    <p:extLst>
      <p:ext uri="{BB962C8B-B14F-4D97-AF65-F5344CB8AC3E}">
        <p14:creationId xmlns:p14="http://schemas.microsoft.com/office/powerpoint/2010/main" val="360872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endParaRPr lang="en-US" altLang="zh-TW"/>
          </a:p>
        </p:txBody>
      </p:sp>
      <p:sp>
        <p:nvSpPr>
          <p:cNvPr id="4" name="頁尾版面配置區 3"/>
          <p:cNvSpPr>
            <a:spLocks noGrp="1"/>
          </p:cNvSpPr>
          <p:nvPr>
            <p:ph type="ftr" sz="quarter" idx="11"/>
          </p:nvPr>
        </p:nvSpPr>
        <p:spPr/>
        <p:txBody>
          <a:bodyPr/>
          <a:lstStyle/>
          <a:p>
            <a:fld id="{828EB0FC-CBE2-4260-A9F1-2F021850E1C1}" type="slidenum">
              <a:rPr lang="en-US" altLang="zh-TW" smtClean="0"/>
              <a:pPr/>
              <a:t>‹#›</a:t>
            </a:fld>
            <a:endParaRPr lang="en-US" altLang="zh-TW"/>
          </a:p>
        </p:txBody>
      </p:sp>
      <p:sp>
        <p:nvSpPr>
          <p:cNvPr id="5" name="投影片編號版面配置區 4"/>
          <p:cNvSpPr>
            <a:spLocks noGrp="1"/>
          </p:cNvSpPr>
          <p:nvPr>
            <p:ph type="sldNum" sz="quarter" idx="12"/>
          </p:nvPr>
        </p:nvSpPr>
        <p:spPr/>
        <p:txBody>
          <a:bodyPr/>
          <a:lstStyle/>
          <a:p>
            <a:fld id="{43F9F880-D4D8-43B9-901A-5F24574F994D}" type="slidenum">
              <a:rPr lang="en-US" altLang="zh-TW" smtClean="0"/>
              <a:pPr/>
              <a:t>‹#›</a:t>
            </a:fld>
            <a:endParaRPr lang="en-US" altLang="zh-TW"/>
          </a:p>
        </p:txBody>
      </p:sp>
    </p:spTree>
    <p:extLst>
      <p:ext uri="{BB962C8B-B14F-4D97-AF65-F5344CB8AC3E}">
        <p14:creationId xmlns:p14="http://schemas.microsoft.com/office/powerpoint/2010/main" val="310432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en-US" altLang="zh-TW"/>
          </a:p>
        </p:txBody>
      </p:sp>
      <p:sp>
        <p:nvSpPr>
          <p:cNvPr id="3" name="頁尾版面配置區 2"/>
          <p:cNvSpPr>
            <a:spLocks noGrp="1"/>
          </p:cNvSpPr>
          <p:nvPr>
            <p:ph type="ftr" sz="quarter" idx="11"/>
          </p:nvPr>
        </p:nvSpPr>
        <p:spPr/>
        <p:txBody>
          <a:bodyPr/>
          <a:lstStyle/>
          <a:p>
            <a:fld id="{AED95EEA-3DF1-4596-AA29-F20B514AF9A7}" type="slidenum">
              <a:rPr lang="en-US" altLang="zh-TW" smtClean="0"/>
              <a:pPr/>
              <a:t>‹#›</a:t>
            </a:fld>
            <a:endParaRPr lang="en-US" altLang="zh-TW"/>
          </a:p>
        </p:txBody>
      </p:sp>
      <p:sp>
        <p:nvSpPr>
          <p:cNvPr id="4" name="投影片編號版面配置區 3"/>
          <p:cNvSpPr>
            <a:spLocks noGrp="1"/>
          </p:cNvSpPr>
          <p:nvPr>
            <p:ph type="sldNum" sz="quarter" idx="12"/>
          </p:nvPr>
        </p:nvSpPr>
        <p:spPr/>
        <p:txBody>
          <a:bodyPr/>
          <a:lstStyle/>
          <a:p>
            <a:fld id="{8326CD26-06FF-4F8E-91ED-22354FEAC125}" type="slidenum">
              <a:rPr lang="en-US" altLang="zh-TW" smtClean="0"/>
              <a:pPr/>
              <a:t>‹#›</a:t>
            </a:fld>
            <a:endParaRPr lang="en-US" altLang="zh-TW"/>
          </a:p>
        </p:txBody>
      </p:sp>
    </p:spTree>
    <p:extLst>
      <p:ext uri="{BB962C8B-B14F-4D97-AF65-F5344CB8AC3E}">
        <p14:creationId xmlns:p14="http://schemas.microsoft.com/office/powerpoint/2010/main" val="284264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7B81034-9A2B-4A6D-B098-5B5BB292C17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6F9B47A0-D0B1-4CF4-8FD2-A9BBF68D1F1A}" type="slidenum">
              <a:rPr lang="en-US" altLang="zh-TW" smtClean="0"/>
              <a:pPr/>
              <a:t>‹#›</a:t>
            </a:fld>
            <a:endParaRPr lang="en-US" altLang="zh-TW"/>
          </a:p>
        </p:txBody>
      </p:sp>
    </p:spTree>
    <p:extLst>
      <p:ext uri="{BB962C8B-B14F-4D97-AF65-F5344CB8AC3E}">
        <p14:creationId xmlns:p14="http://schemas.microsoft.com/office/powerpoint/2010/main" val="413006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A0561AC-DB71-4140-A6CF-2D97B87CB0C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446F1DB2-83CE-4CB8-A030-748B4E6D127D}" type="slidenum">
              <a:rPr lang="en-US" altLang="zh-TW" smtClean="0"/>
              <a:pPr/>
              <a:t>‹#›</a:t>
            </a:fld>
            <a:endParaRPr lang="en-US" altLang="zh-TW"/>
          </a:p>
        </p:txBody>
      </p:sp>
    </p:spTree>
    <p:extLst>
      <p:ext uri="{BB962C8B-B14F-4D97-AF65-F5344CB8AC3E}">
        <p14:creationId xmlns:p14="http://schemas.microsoft.com/office/powerpoint/2010/main" val="315477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2738" y="274638"/>
            <a:ext cx="8229600" cy="1143000"/>
          </a:xfrm>
          <a:prstGeom prst="rect">
            <a:avLst/>
          </a:prstGeom>
        </p:spPr>
        <p:txBody>
          <a:bodyPr vert="horz" lIns="91440" tIns="45720" rIns="91440" bIns="45720" rtlCol="0" anchor="ctr">
            <a:normAutofit/>
          </a:bodyPr>
          <a:lstStyle/>
          <a:p>
            <a:pPr lvl="0"/>
            <a:r>
              <a:rPr lang="zh-TW" altLang="en-US" smtClean="0"/>
              <a:t>按一下以編輯母片標題樣式</a:t>
            </a:r>
            <a:endParaRPr lang="zh-TW" altLang="en-US"/>
          </a:p>
        </p:txBody>
      </p:sp>
      <p:sp>
        <p:nvSpPr>
          <p:cNvPr id="3" name="文字版面配置區 2"/>
          <p:cNvSpPr>
            <a:spLocks noGrp="1"/>
          </p:cNvSpPr>
          <p:nvPr>
            <p:ph type="body" idx="1"/>
          </p:nvPr>
        </p:nvSpPr>
        <p:spPr>
          <a:xfrm>
            <a:off x="492738"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438E9F4-864D-462A-93B8-E77C2F3DE2D2}" type="slidenum">
              <a:rPr lang="en-US" altLang="zh-TW" smtClean="0"/>
              <a:pPr/>
              <a:t>‹#›</a:t>
            </a:fld>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4BEBF-7940-49F6-B25A-5B4711E6D5A4}" type="slidenum">
              <a:rPr lang="en-US" altLang="zh-TW" smtClean="0"/>
              <a:pPr/>
              <a:t>‹#›</a:t>
            </a:fld>
            <a:endParaRPr lang="en-US" altLang="zh-TW"/>
          </a:p>
        </p:txBody>
      </p:sp>
    </p:spTree>
    <p:extLst>
      <p:ext uri="{BB962C8B-B14F-4D97-AF65-F5344CB8AC3E}">
        <p14:creationId xmlns:p14="http://schemas.microsoft.com/office/powerpoint/2010/main" val="31978079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sldNum="0" hdr="0" dt="0"/>
  <p:txStyles>
    <p:titleStyle>
      <a:lvl1pPr algn="ctr" defTabSz="914400" rtl="0" eaLnBrk="1" latinLnBrk="0" hangingPunct="1">
        <a:spcBef>
          <a:spcPct val="0"/>
        </a:spcBef>
        <a:buNone/>
        <a:defRPr lang="zh-TW" altLang="en-US" sz="4000" kern="1200">
          <a:solidFill>
            <a:schemeClr val="tx1"/>
          </a:solidFill>
          <a:latin typeface="Times New Roman" panose="02020603050405020304" pitchFamily="18" charset="0"/>
          <a:ea typeface="華康中黑體" panose="020B0509000000000000" pitchFamily="49"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subTitle" idx="1"/>
          </p:nvPr>
        </p:nvSpPr>
        <p:spPr>
          <a:xfrm>
            <a:off x="107504" y="3886200"/>
            <a:ext cx="4680520" cy="622300"/>
          </a:xfrm>
          <a:solidFill>
            <a:schemeClr val="bg1">
              <a:alpha val="60000"/>
            </a:schemeClr>
          </a:solidFill>
        </p:spPr>
        <p:txBody>
          <a:bodyPr/>
          <a:lstStyle/>
          <a:p>
            <a:pPr algn="l"/>
            <a:r>
              <a:rPr lang="zh-TW" altLang="en-US"/>
              <a:t>授課老師：</a:t>
            </a:r>
          </a:p>
        </p:txBody>
      </p:sp>
      <p:sp>
        <p:nvSpPr>
          <p:cNvPr id="9" name="Line 4"/>
          <p:cNvSpPr>
            <a:spLocks noChangeShapeType="1"/>
          </p:cNvSpPr>
          <p:nvPr/>
        </p:nvSpPr>
        <p:spPr bwMode="auto">
          <a:xfrm>
            <a:off x="2195736" y="4437112"/>
            <a:ext cx="25202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n>
                <a:solidFill>
                  <a:sysClr val="windowText" lastClr="000000"/>
                </a:solidFill>
              </a:ln>
            </a:endParaRPr>
          </a:p>
        </p:txBody>
      </p:sp>
      <p:sp>
        <p:nvSpPr>
          <p:cNvPr id="10" name="Rectangle 2"/>
          <p:cNvSpPr txBox="1">
            <a:spLocks noChangeArrowheads="1"/>
          </p:cNvSpPr>
          <p:nvPr/>
        </p:nvSpPr>
        <p:spPr>
          <a:xfrm>
            <a:off x="685800" y="980729"/>
            <a:ext cx="7989888" cy="2619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zh-TW" altLang="en-US" sz="4400" kern="1200">
                <a:solidFill>
                  <a:schemeClr val="tx1"/>
                </a:solidFill>
                <a:latin typeface="Arial" panose="020B0604020202020204" pitchFamily="34" charset="0"/>
                <a:ea typeface="華康粗黑體" panose="020B0709000000000000" pitchFamily="49" charset="-120"/>
                <a:cs typeface="Arial" panose="020B0604020202020204" pitchFamily="34" charset="0"/>
              </a:defRPr>
            </a:lvl1pPr>
          </a:lstStyle>
          <a:p>
            <a:pPr fontAlgn="auto">
              <a:spcBef>
                <a:spcPts val="768"/>
              </a:spcBef>
              <a:spcAft>
                <a:spcPts val="0"/>
              </a:spcAft>
            </a:pPr>
            <a:r>
              <a:rPr lang="zh-TW" altLang="en-US" dirty="0" smtClean="0">
                <a:latin typeface="華康新特明體" panose="02020909000000000000" pitchFamily="49" charset="-120"/>
                <a:ea typeface="華康新特明體" panose="02020909000000000000" pitchFamily="49" charset="-120"/>
              </a:rPr>
              <a:t>第</a:t>
            </a:r>
            <a:r>
              <a:rPr lang="en-US" altLang="zh-TW" dirty="0" smtClean="0">
                <a:latin typeface="華康新特明體" panose="02020909000000000000" pitchFamily="49" charset="-120"/>
                <a:ea typeface="華康新特明體" panose="02020909000000000000" pitchFamily="49" charset="-120"/>
              </a:rPr>
              <a:t>7</a:t>
            </a:r>
            <a:r>
              <a:rPr lang="zh-TW" altLang="en-US" dirty="0" smtClean="0">
                <a:latin typeface="華康新特明體" panose="02020909000000000000" pitchFamily="49" charset="-120"/>
                <a:ea typeface="華康新特明體" panose="02020909000000000000" pitchFamily="49" charset="-120"/>
              </a:rPr>
              <a:t>章 </a:t>
            </a:r>
            <a:r>
              <a:rPr kumimoji="0" lang="zh-TW" altLang="en-US" dirty="0" smtClean="0">
                <a:latin typeface="華康新特明體" panose="02020909000000000000" pitchFamily="49" charset="-120"/>
                <a:ea typeface="華康新特明體" panose="02020909000000000000" pitchFamily="49" charset="-120"/>
              </a:rPr>
              <a:t>行銷</a:t>
            </a:r>
            <a:r>
              <a:rPr kumimoji="0" lang="zh-TW" altLang="en-US" dirty="0" smtClean="0">
                <a:latin typeface="華康新特明體" panose="02020909000000000000" pitchFamily="49" charset="-120"/>
                <a:ea typeface="華康新特明體" panose="02020909000000000000" pitchFamily="49" charset="-120"/>
              </a:rPr>
              <a:t>倫理</a:t>
            </a:r>
            <a:endParaRPr kumimoji="0" lang="zh-TW" altLang="en-US" dirty="0">
              <a:latin typeface="華康新特明體" panose="02020909000000000000" pitchFamily="49" charset="-120"/>
              <a:ea typeface="華康新特明體" panose="02020909000000000000" pitchFamily="49"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7.5  </a:t>
            </a:r>
            <a:r>
              <a:rPr lang="zh-TW" altLang="en-US" dirty="0" smtClean="0"/>
              <a:t>欺騙</a:t>
            </a:r>
            <a:r>
              <a:rPr lang="zh-TW" altLang="en-US" dirty="0" smtClean="0"/>
              <a:t>性廣告議題</a:t>
            </a:r>
            <a:endParaRPr lang="en-US" altLang="zh-TW" dirty="0"/>
          </a:p>
        </p:txBody>
      </p:sp>
      <p:sp>
        <p:nvSpPr>
          <p:cNvPr id="44035" name="Rectangle 3"/>
          <p:cNvSpPr>
            <a:spLocks noGrp="1" noChangeArrowheads="1"/>
          </p:cNvSpPr>
          <p:nvPr>
            <p:ph idx="1"/>
          </p:nvPr>
        </p:nvSpPr>
        <p:spPr>
          <a:xfrm>
            <a:off x="492738" y="1600200"/>
            <a:ext cx="8543758" cy="5141168"/>
          </a:xfrm>
        </p:spPr>
        <p:txBody>
          <a:bodyPr>
            <a:noAutofit/>
          </a:bodyPr>
          <a:lstStyle/>
          <a:p>
            <a:r>
              <a:rPr lang="zh-TW" altLang="en-US" dirty="0"/>
              <a:t>名人代言塑身衣廣告</a:t>
            </a:r>
          </a:p>
          <a:p>
            <a:pPr lvl="1"/>
            <a:r>
              <a:rPr lang="zh-TW" altLang="en-US" dirty="0"/>
              <a:t>名人代言似已成了各家廠商行銷手法的不二法門，從行銷的角度，藉由知名人士使用後的真實感想進行宣傳，本是正當合理的行銷策略之一，但近來許多廠商以其豐厚的酬金吸引若干不惜羽毛的名人進行不實的宣傳廣告，間接造成許多消費糾紛。這類欺騙性廣告刻意利用不實、誤導或虛假的訊息來誤導消費者，讓消費者花了大錢、卻有受騙的感覺 </a:t>
            </a:r>
          </a:p>
          <a:p>
            <a:pPr lvl="1"/>
            <a:r>
              <a:rPr lang="zh-TW" altLang="en-US" dirty="0"/>
              <a:t>從消費者的權利來看，欺騙性廣告剝奪了消費者獲得真實產品訊息知的權利 </a:t>
            </a:r>
          </a:p>
        </p:txBody>
      </p:sp>
      <p:sp>
        <p:nvSpPr>
          <p:cNvPr id="5" name="頁尾版面配置區 4"/>
          <p:cNvSpPr>
            <a:spLocks noGrp="1"/>
          </p:cNvSpPr>
          <p:nvPr>
            <p:ph type="ftr" sz="quarter" idx="11"/>
          </p:nvPr>
        </p:nvSpPr>
        <p:spPr/>
        <p:txBody>
          <a:bodyPr/>
          <a:lstStyle/>
          <a:p>
            <a:fld id="{AA6D5B54-EE27-4BCC-A2E8-A65C1973ABE8}" type="slidenum">
              <a:rPr lang="en-US" altLang="zh-TW"/>
              <a:pPr/>
              <a:t>10</a:t>
            </a:fld>
            <a:endParaRPr lang="en-US" altLang="zh-TW" dirty="0"/>
          </a:p>
        </p:txBody>
      </p:sp>
    </p:spTree>
    <p:extLst>
      <p:ext uri="{BB962C8B-B14F-4D97-AF65-F5344CB8AC3E}">
        <p14:creationId xmlns:p14="http://schemas.microsoft.com/office/powerpoint/2010/main" val="30628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7.6  </a:t>
            </a:r>
            <a:r>
              <a:rPr lang="zh-TW" altLang="en-US" dirty="0" smtClean="0"/>
              <a:t>企業</a:t>
            </a:r>
            <a:r>
              <a:rPr lang="zh-TW" altLang="en-US" dirty="0" smtClean="0"/>
              <a:t>應有的認知與作為</a:t>
            </a:r>
            <a:endParaRPr lang="en-US" altLang="zh-TW" dirty="0"/>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dirty="0"/>
              <a:t>本章認為在產品</a:t>
            </a:r>
            <a:r>
              <a:rPr lang="en-US" altLang="zh-TW" dirty="0"/>
              <a:t>(product)</a:t>
            </a:r>
            <a:r>
              <a:rPr lang="zh-TW" altLang="en-US" dirty="0"/>
              <a:t>方面，除了具有吸引力之外，更應強調安全與品質，而在價格</a:t>
            </a:r>
            <a:r>
              <a:rPr lang="en-US" altLang="zh-TW" dirty="0"/>
              <a:t>(price)</a:t>
            </a:r>
            <a:r>
              <a:rPr lang="zh-TW" altLang="en-US" dirty="0"/>
              <a:t>方面，除了競爭力之外，廠商更應以合理的心態訂定價格；在促銷</a:t>
            </a:r>
            <a:r>
              <a:rPr lang="en-US" altLang="zh-TW" dirty="0"/>
              <a:t>(promotion)</a:t>
            </a:r>
            <a:r>
              <a:rPr lang="zh-TW" altLang="en-US" dirty="0"/>
              <a:t>方面，廠商應以誠實的方法吸引消費者，而不應以不實甚至欺騙的廣告來誘騙消費者，最後在通路</a:t>
            </a:r>
            <a:r>
              <a:rPr lang="en-US" altLang="zh-TW" dirty="0"/>
              <a:t>(place)</a:t>
            </a:r>
            <a:r>
              <a:rPr lang="zh-TW" altLang="en-US" dirty="0"/>
              <a:t>方面，廠商在必要時也要發揮商業良心，應避免銷售不適合的產品給不適當的消費者 </a:t>
            </a:r>
          </a:p>
        </p:txBody>
      </p:sp>
      <p:sp>
        <p:nvSpPr>
          <p:cNvPr id="5" name="頁尾版面配置區 4"/>
          <p:cNvSpPr>
            <a:spLocks noGrp="1"/>
          </p:cNvSpPr>
          <p:nvPr>
            <p:ph type="ftr" sz="quarter" idx="11"/>
          </p:nvPr>
        </p:nvSpPr>
        <p:spPr/>
        <p:txBody>
          <a:bodyPr/>
          <a:lstStyle/>
          <a:p>
            <a:fld id="{AA6D5B54-EE27-4BCC-A2E8-A65C1973ABE8}" type="slidenum">
              <a:rPr lang="en-US" altLang="zh-TW"/>
              <a:pPr/>
              <a:t>11</a:t>
            </a:fld>
            <a:endParaRPr lang="en-US" altLang="zh-TW" dirty="0"/>
          </a:p>
        </p:txBody>
      </p:sp>
    </p:spTree>
    <p:extLst>
      <p:ext uri="{BB962C8B-B14F-4D97-AF65-F5344CB8AC3E}">
        <p14:creationId xmlns:p14="http://schemas.microsoft.com/office/powerpoint/2010/main" val="7178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7.7  </a:t>
            </a:r>
            <a:r>
              <a:rPr lang="zh-TW" altLang="en-US" dirty="0" smtClean="0"/>
              <a:t>綠色</a:t>
            </a:r>
            <a:r>
              <a:rPr lang="zh-TW" altLang="en-US" dirty="0" smtClean="0"/>
              <a:t>思考：綠色行銷</a:t>
            </a:r>
            <a:endParaRPr lang="en-US" altLang="zh-TW" sz="3200" dirty="0"/>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600"/>
              </a:spcBef>
            </a:pPr>
            <a:r>
              <a:rPr lang="zh-TW" altLang="en-US" dirty="0" smtClean="0"/>
              <a:t>隨著</a:t>
            </a:r>
            <a:r>
              <a:rPr lang="zh-TW" altLang="en-US" dirty="0"/>
              <a:t>人口的持續增加，經濟的蓬勃發展，由消費而帶來的環境危害日益嚴重，在綠色革命已</a:t>
            </a:r>
            <a:r>
              <a:rPr lang="zh-TW" altLang="en-US" dirty="0" smtClean="0"/>
              <a:t>成為</a:t>
            </a:r>
            <a:r>
              <a:rPr lang="en-US" altLang="zh-TW" dirty="0" smtClean="0"/>
              <a:t>21</a:t>
            </a:r>
            <a:r>
              <a:rPr lang="zh-TW" altLang="en-US" dirty="0"/>
              <a:t>世紀最重要的主流運動之際，綠色行銷也勢必成為企業最主要的經營</a:t>
            </a:r>
            <a:r>
              <a:rPr lang="zh-TW" altLang="en-US" dirty="0" smtClean="0"/>
              <a:t>方針 </a:t>
            </a:r>
            <a:endParaRPr lang="zh-TW" altLang="en-US" dirty="0"/>
          </a:p>
          <a:p>
            <a:pPr>
              <a:spcBef>
                <a:spcPts val="600"/>
              </a:spcBef>
            </a:pPr>
            <a:r>
              <a:rPr lang="zh-TW" altLang="en-US" dirty="0"/>
              <a:t>台灣本土企業如義美公司，即秉持「為下一代留下潔淨的空間」的理念 ，統一星巴克咖啡則推動「消費者自己帶杯少</a:t>
            </a:r>
            <a:r>
              <a:rPr lang="en-US" altLang="zh-TW" dirty="0"/>
              <a:t>10</a:t>
            </a:r>
            <a:r>
              <a:rPr lang="zh-TW" altLang="en-US" dirty="0"/>
              <a:t>元」的行銷策略，教育消費者環保自覺等。凡此，都在揭示「綠色</a:t>
            </a:r>
            <a:r>
              <a:rPr lang="zh-TW" altLang="en-US" dirty="0" smtClean="0"/>
              <a:t>企業─綠色行銷</a:t>
            </a:r>
            <a:r>
              <a:rPr lang="zh-TW" altLang="en-US" dirty="0"/>
              <a:t>─</a:t>
            </a:r>
            <a:r>
              <a:rPr lang="zh-TW" altLang="en-US" dirty="0" smtClean="0"/>
              <a:t>永</a:t>
            </a:r>
            <a:r>
              <a:rPr lang="zh-TW" altLang="en-US" dirty="0"/>
              <a:t>續經營」的原理原則 </a:t>
            </a:r>
          </a:p>
        </p:txBody>
      </p:sp>
      <p:sp>
        <p:nvSpPr>
          <p:cNvPr id="5" name="頁尾版面配置區 4"/>
          <p:cNvSpPr>
            <a:spLocks noGrp="1"/>
          </p:cNvSpPr>
          <p:nvPr>
            <p:ph type="ftr" sz="quarter" idx="11"/>
          </p:nvPr>
        </p:nvSpPr>
        <p:spPr/>
        <p:txBody>
          <a:bodyPr/>
          <a:lstStyle/>
          <a:p>
            <a:fld id="{AA6D5B54-EE27-4BCC-A2E8-A65C1973ABE8}" type="slidenum">
              <a:rPr lang="en-US" altLang="zh-TW"/>
              <a:pPr/>
              <a:t>12</a:t>
            </a:fld>
            <a:endParaRPr lang="en-US" altLang="zh-TW" dirty="0"/>
          </a:p>
        </p:txBody>
      </p:sp>
    </p:spTree>
    <p:extLst>
      <p:ext uri="{BB962C8B-B14F-4D97-AF65-F5344CB8AC3E}">
        <p14:creationId xmlns:p14="http://schemas.microsoft.com/office/powerpoint/2010/main" val="10890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1"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92738" y="274638"/>
            <a:ext cx="8543758" cy="1143000"/>
          </a:xfrm>
        </p:spPr>
        <p:txBody>
          <a:bodyPr>
            <a:noAutofit/>
          </a:bodyPr>
          <a:lstStyle/>
          <a:p>
            <a:pPr>
              <a:spcBef>
                <a:spcPct val="35000"/>
              </a:spcBef>
            </a:pPr>
            <a:r>
              <a:rPr lang="zh-TW" altLang="en-US" dirty="0" smtClean="0"/>
              <a:t>從</a:t>
            </a:r>
            <a:r>
              <a:rPr lang="zh-TW" altLang="en-US" dirty="0"/>
              <a:t>電影談</a:t>
            </a:r>
            <a:r>
              <a:rPr lang="zh-TW" altLang="en-US" dirty="0" smtClean="0"/>
              <a:t>倫理</a:t>
            </a:r>
            <a:r>
              <a:rPr lang="zh-TW" altLang="en-US" dirty="0" smtClean="0"/>
              <a:t>─</a:t>
            </a:r>
            <a:r>
              <a:rPr lang="en-US" altLang="zh-TW" dirty="0" smtClean="0"/>
              <a:t/>
            </a:r>
            <a:br>
              <a:rPr lang="en-US" altLang="zh-TW" dirty="0" smtClean="0"/>
            </a:br>
            <a:r>
              <a:rPr lang="zh-TW" altLang="en-US" dirty="0" smtClean="0"/>
              <a:t>麥</a:t>
            </a:r>
            <a:r>
              <a:rPr lang="zh-TW" altLang="en-US" dirty="0"/>
              <a:t>胖報告</a:t>
            </a:r>
            <a:r>
              <a:rPr lang="en-US" altLang="zh-TW" dirty="0"/>
              <a:t>(Super Size Me) </a:t>
            </a:r>
          </a:p>
        </p:txBody>
      </p:sp>
      <p:sp>
        <p:nvSpPr>
          <p:cNvPr id="44035" name="Rectangle 3"/>
          <p:cNvSpPr>
            <a:spLocks noGrp="1" noChangeArrowheads="1"/>
          </p:cNvSpPr>
          <p:nvPr>
            <p:ph idx="1"/>
          </p:nvPr>
        </p:nvSpPr>
        <p:spPr>
          <a:xfrm>
            <a:off x="492738" y="1600200"/>
            <a:ext cx="8543758" cy="5141168"/>
          </a:xfrm>
        </p:spPr>
        <p:txBody>
          <a:bodyPr>
            <a:noAutofit/>
          </a:bodyPr>
          <a:lstStyle/>
          <a:p>
            <a:pPr>
              <a:lnSpc>
                <a:spcPct val="92000"/>
              </a:lnSpc>
              <a:spcBef>
                <a:spcPct val="30000"/>
              </a:spcBef>
            </a:pPr>
            <a:r>
              <a:rPr lang="zh-TW" altLang="en-US" dirty="0"/>
              <a:t>問題與討論：</a:t>
            </a:r>
          </a:p>
          <a:p>
            <a:pPr lvl="1">
              <a:lnSpc>
                <a:spcPct val="92000"/>
              </a:lnSpc>
              <a:spcBef>
                <a:spcPct val="30000"/>
              </a:spcBef>
            </a:pPr>
            <a:r>
              <a:rPr lang="zh-TW" altLang="en-US" dirty="0" smtClean="0"/>
              <a:t>人們</a:t>
            </a:r>
            <a:r>
              <a:rPr lang="zh-TW" altLang="en-US" dirty="0"/>
              <a:t>因為吃了速食產品而肥胖，這究竟是人們缺乏自制力的表現，還是速食公司要對產品負責任呢？</a:t>
            </a:r>
          </a:p>
          <a:p>
            <a:pPr lvl="1">
              <a:lnSpc>
                <a:spcPct val="92000"/>
              </a:lnSpc>
              <a:spcBef>
                <a:spcPct val="30000"/>
              </a:spcBef>
            </a:pPr>
            <a:r>
              <a:rPr lang="zh-TW" altLang="en-US" dirty="0"/>
              <a:t>速食業者提供高熱量食物，並在電視廣告中大量宣傳，對消費者而言，應注意哪些呢？ </a:t>
            </a:r>
          </a:p>
        </p:txBody>
      </p:sp>
      <p:sp>
        <p:nvSpPr>
          <p:cNvPr id="5" name="頁尾版面配置區 4"/>
          <p:cNvSpPr>
            <a:spLocks noGrp="1"/>
          </p:cNvSpPr>
          <p:nvPr>
            <p:ph type="ftr" sz="quarter" idx="11"/>
          </p:nvPr>
        </p:nvSpPr>
        <p:spPr/>
        <p:txBody>
          <a:bodyPr/>
          <a:lstStyle/>
          <a:p>
            <a:fld id="{AA6D5B54-EE27-4BCC-A2E8-A65C1973ABE8}" type="slidenum">
              <a:rPr lang="en-US" altLang="zh-TW"/>
              <a:pPr/>
              <a:t>13</a:t>
            </a:fld>
            <a:endParaRPr lang="en-US" altLang="zh-TW" dirty="0"/>
          </a:p>
        </p:txBody>
      </p:sp>
    </p:spTree>
    <p:extLst>
      <p:ext uri="{BB962C8B-B14F-4D97-AF65-F5344CB8AC3E}">
        <p14:creationId xmlns:p14="http://schemas.microsoft.com/office/powerpoint/2010/main" val="204747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spcBef>
                <a:spcPct val="35000"/>
              </a:spcBef>
            </a:pPr>
            <a:r>
              <a:rPr lang="zh-TW" altLang="en-US" dirty="0"/>
              <a:t>佳句精選</a:t>
            </a:r>
          </a:p>
        </p:txBody>
      </p:sp>
      <p:sp>
        <p:nvSpPr>
          <p:cNvPr id="6147" name="Rectangle 3"/>
          <p:cNvSpPr>
            <a:spLocks noGrp="1" noChangeArrowheads="1"/>
          </p:cNvSpPr>
          <p:nvPr>
            <p:ph idx="1"/>
          </p:nvPr>
        </p:nvSpPr>
        <p:spPr>
          <a:xfrm>
            <a:off x="492738" y="1600200"/>
            <a:ext cx="8543758" cy="4997152"/>
          </a:xfrm>
        </p:spPr>
        <p:txBody>
          <a:bodyPr>
            <a:normAutofit/>
          </a:bodyPr>
          <a:lstStyle/>
          <a:p>
            <a:r>
              <a:rPr lang="en-US" altLang="zh-TW" i="1" dirty="0"/>
              <a:t>My hope is that people will be repulsed by the character's complete lack of ethics and obsession with consumerism - that's what I was saying about the difference between the character's message and the film's message.</a:t>
            </a:r>
            <a:r>
              <a:rPr lang="en-US" altLang="zh-TW" dirty="0"/>
              <a:t> </a:t>
            </a:r>
          </a:p>
          <a:p>
            <a:r>
              <a:rPr lang="zh-TW" altLang="en-US" dirty="0"/>
              <a:t>我希望人們可以對完全缺乏倫理特質與主張消費刺激經濟的迷思感到厭煩，這就是我強調品格訊息與薄弱訊息的</a:t>
            </a:r>
            <a:r>
              <a:rPr lang="zh-TW" altLang="en-US" dirty="0" smtClean="0"/>
              <a:t>差異。</a:t>
            </a:r>
            <a:endParaRPr lang="zh-TW" altLang="en-US" dirty="0"/>
          </a:p>
          <a:p>
            <a:pPr marL="0" indent="0" algn="r">
              <a:buNone/>
            </a:pPr>
            <a:r>
              <a:rPr lang="en-US" altLang="zh-TW" sz="2400" dirty="0"/>
              <a:t>Christian Bale</a:t>
            </a:r>
          </a:p>
        </p:txBody>
      </p:sp>
      <p:sp>
        <p:nvSpPr>
          <p:cNvPr id="5" name="頁尾版面配置區 4"/>
          <p:cNvSpPr>
            <a:spLocks noGrp="1"/>
          </p:cNvSpPr>
          <p:nvPr>
            <p:ph type="ftr" sz="quarter" idx="11"/>
          </p:nvPr>
        </p:nvSpPr>
        <p:spPr/>
        <p:txBody>
          <a:bodyPr/>
          <a:lstStyle/>
          <a:p>
            <a:fld id="{CC7D840C-5D6C-44E3-9EEA-3BDA1F0D41F3}" type="slidenum">
              <a:rPr lang="en-US" altLang="zh-TW"/>
              <a:pPr/>
              <a:t>2</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0" dur="500"/>
                                        <p:tgtEl>
                                          <p:spTgt spid="6147">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3"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fld id="{95BCC949-48D5-469E-AF12-377D3F0F08C2}" type="slidenum">
              <a:rPr lang="en-US" altLang="zh-TW"/>
              <a:pPr/>
              <a:t>3</a:t>
            </a:fld>
            <a:endParaRPr lang="en-US" altLang="zh-TW"/>
          </a:p>
        </p:txBody>
      </p:sp>
      <p:sp>
        <p:nvSpPr>
          <p:cNvPr id="7" name="Rectangle 2"/>
          <p:cNvSpPr>
            <a:spLocks noGrp="1" noChangeArrowheads="1"/>
          </p:cNvSpPr>
          <p:nvPr>
            <p:ph type="title"/>
          </p:nvPr>
        </p:nvSpPr>
        <p:spPr>
          <a:xfrm>
            <a:off x="539552" y="0"/>
            <a:ext cx="8424936" cy="1628800"/>
          </a:xfrm>
        </p:spPr>
        <p:txBody>
          <a:bodyPr>
            <a:normAutofit/>
          </a:bodyPr>
          <a:lstStyle/>
          <a:p>
            <a:pPr>
              <a:spcBef>
                <a:spcPct val="30000"/>
              </a:spcBef>
            </a:pPr>
            <a:r>
              <a:rPr lang="zh-TW" altLang="en-US" dirty="0"/>
              <a:t>章前</a:t>
            </a:r>
            <a:r>
              <a:rPr lang="zh-TW" altLang="en-US" dirty="0" smtClean="0"/>
              <a:t>個案</a:t>
            </a:r>
            <a:r>
              <a:rPr lang="zh-TW" altLang="en-US" dirty="0" smtClean="0"/>
              <a:t>：名人</a:t>
            </a:r>
            <a:r>
              <a:rPr lang="zh-TW" altLang="en-US" dirty="0" smtClean="0"/>
              <a:t>代言出包該負責嗎？</a:t>
            </a:r>
            <a:endParaRPr lang="zh-TW" altLang="en-US" dirty="0"/>
          </a:p>
        </p:txBody>
      </p:sp>
      <p:sp>
        <p:nvSpPr>
          <p:cNvPr id="8" name="Rectangle 3"/>
          <p:cNvSpPr txBox="1">
            <a:spLocks noChangeArrowheads="1"/>
          </p:cNvSpPr>
          <p:nvPr/>
        </p:nvSpPr>
        <p:spPr>
          <a:xfrm>
            <a:off x="489452" y="1556792"/>
            <a:ext cx="8475036" cy="5301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ts val="1152"/>
              </a:spcBef>
              <a:spcAft>
                <a:spcPts val="0"/>
              </a:spcAft>
            </a:pPr>
            <a:r>
              <a:rPr kumimoji="0" lang="zh-TW" altLang="en-US" dirty="0" smtClean="0"/>
              <a:t>思考問題：</a:t>
            </a:r>
          </a:p>
          <a:p>
            <a:pPr lvl="1">
              <a:spcBef>
                <a:spcPts val="1152"/>
              </a:spcBef>
              <a:spcAft>
                <a:spcPts val="0"/>
              </a:spcAft>
            </a:pPr>
            <a:r>
              <a:rPr lang="zh-TW" altLang="en-US" dirty="0" smtClean="0"/>
              <a:t>名人</a:t>
            </a:r>
            <a:r>
              <a:rPr lang="zh-TW" altLang="en-US" dirty="0"/>
              <a:t>代言的效果皆來自於消費者對名人的信賴度所致，若名人</a:t>
            </a:r>
            <a:r>
              <a:rPr lang="zh-TW" altLang="en-US" dirty="0" smtClean="0"/>
              <a:t>代言不</a:t>
            </a:r>
            <a:r>
              <a:rPr lang="zh-TW" altLang="en-US" dirty="0"/>
              <a:t>實會影響你對這位名人的支持與喜好嗎？</a:t>
            </a:r>
          </a:p>
          <a:p>
            <a:pPr lvl="1">
              <a:spcBef>
                <a:spcPts val="1152"/>
              </a:spcBef>
              <a:spcAft>
                <a:spcPts val="0"/>
              </a:spcAft>
            </a:pPr>
            <a:r>
              <a:rPr lang="zh-TW" altLang="en-US" dirty="0" smtClean="0"/>
              <a:t>你</a:t>
            </a:r>
            <a:r>
              <a:rPr lang="zh-TW" altLang="en-US" dirty="0"/>
              <a:t>會依名人的名聲來判斷其所代言產品的屬性嗎？</a:t>
            </a:r>
          </a:p>
          <a:p>
            <a:pPr lvl="1">
              <a:spcBef>
                <a:spcPts val="1152"/>
              </a:spcBef>
              <a:spcAft>
                <a:spcPts val="0"/>
              </a:spcAft>
            </a:pPr>
            <a:r>
              <a:rPr lang="zh-TW" altLang="en-US" dirty="0" smtClean="0"/>
              <a:t>你</a:t>
            </a:r>
            <a:r>
              <a:rPr lang="zh-TW" altLang="en-US" dirty="0"/>
              <a:t>同意代言人以缺乏足夠的產品知識而卸責嗎？你認為不實廣告</a:t>
            </a:r>
            <a:r>
              <a:rPr lang="zh-TW" altLang="en-US" dirty="0" smtClean="0"/>
              <a:t>的代言人</a:t>
            </a:r>
            <a:r>
              <a:rPr lang="zh-TW" altLang="en-US" dirty="0"/>
              <a:t>應該要課以較重的法律責任嗎？</a:t>
            </a:r>
          </a:p>
          <a:p>
            <a:pPr lvl="1">
              <a:spcBef>
                <a:spcPts val="1152"/>
              </a:spcBef>
              <a:spcAft>
                <a:spcPts val="0"/>
              </a:spcAft>
            </a:pPr>
            <a:r>
              <a:rPr lang="zh-TW" altLang="en-US" dirty="0" smtClean="0"/>
              <a:t>在</a:t>
            </a:r>
            <a:r>
              <a:rPr lang="zh-TW" altLang="en-US" dirty="0"/>
              <a:t>代言上，廠商、代言人及政府各應該扮演何種角色與責任？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checkerboard(across)">
                                      <p:cBhvr>
                                        <p:cTn id="10" dur="500"/>
                                        <p:tgtEl>
                                          <p:spTgt spid="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checkerboard(across)">
                                      <p:cBhvr>
                                        <p:cTn id="13" dur="500"/>
                                        <p:tgtEl>
                                          <p:spTgt spid="8">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checkerboard(across)">
                                      <p:cBhvr>
                                        <p:cTn id="16" dur="500"/>
                                        <p:tgtEl>
                                          <p:spTgt spid="8">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checkerboard(across)">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spcBef>
                <a:spcPct val="35000"/>
              </a:spcBef>
            </a:pPr>
            <a:r>
              <a:rPr lang="zh-TW" altLang="en-US" dirty="0"/>
              <a:t>引言 </a:t>
            </a:r>
          </a:p>
        </p:txBody>
      </p:sp>
      <p:sp>
        <p:nvSpPr>
          <p:cNvPr id="9219" name="Rectangle 3"/>
          <p:cNvSpPr>
            <a:spLocks noGrp="1" noChangeArrowheads="1"/>
          </p:cNvSpPr>
          <p:nvPr>
            <p:ph idx="1"/>
          </p:nvPr>
        </p:nvSpPr>
        <p:spPr>
          <a:xfrm>
            <a:off x="492738" y="1600200"/>
            <a:ext cx="8543758" cy="4709120"/>
          </a:xfrm>
        </p:spPr>
        <p:txBody>
          <a:bodyPr>
            <a:noAutofit/>
          </a:bodyPr>
          <a:lstStyle/>
          <a:p>
            <a:pPr>
              <a:spcBef>
                <a:spcPts val="1152"/>
              </a:spcBef>
            </a:pPr>
            <a:r>
              <a:rPr lang="zh-TW" altLang="en-US" sz="2800" dirty="0"/>
              <a:t>根據行銷倫理原則，商家在制定行銷方案及實施行銷活動時，要妥善考慮下列各方面因素：第一，行銷方案對消費者或其他利益團體產生的後果和影響；第二，該行銷方案和活動實施時，對消費者或其他利益團體所產生後果和影響的可能性；第三，消費者對行銷活動所產生後果的接受程度或排斥程度</a:t>
            </a:r>
          </a:p>
          <a:p>
            <a:pPr>
              <a:spcBef>
                <a:spcPts val="1152"/>
              </a:spcBef>
            </a:pPr>
            <a:r>
              <a:rPr lang="zh-TW" altLang="en-US" sz="2800" dirty="0"/>
              <a:t>行銷倫理是企業在進行行銷決策行為的道德標準與價值觀念，這種道德標準與價值觀念很難以一種明確的方式來定義與衡量，但卻會影響到企業的決策方式，而企業的決策則會直接影響至消費者  </a:t>
            </a:r>
          </a:p>
        </p:txBody>
      </p:sp>
      <p:sp>
        <p:nvSpPr>
          <p:cNvPr id="5" name="頁尾版面配置區 4"/>
          <p:cNvSpPr>
            <a:spLocks noGrp="1"/>
          </p:cNvSpPr>
          <p:nvPr>
            <p:ph type="ftr" sz="quarter" idx="11"/>
          </p:nvPr>
        </p:nvSpPr>
        <p:spPr/>
        <p:txBody>
          <a:bodyPr/>
          <a:lstStyle/>
          <a:p>
            <a:fld id="{1A982445-54D9-45DB-BC57-4C366FBABC45}" type="slidenum">
              <a:rPr lang="en-US" altLang="zh-TW"/>
              <a:pPr/>
              <a:t>4</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1"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spcBef>
                <a:spcPct val="35000"/>
              </a:spcBef>
            </a:pPr>
            <a:r>
              <a:rPr lang="zh-TW" altLang="en-US"/>
              <a:t>本章架構</a:t>
            </a:r>
          </a:p>
        </p:txBody>
      </p:sp>
      <p:sp>
        <p:nvSpPr>
          <p:cNvPr id="10243" name="Rectangle 3"/>
          <p:cNvSpPr>
            <a:spLocks noGrp="1" noChangeArrowheads="1"/>
          </p:cNvSpPr>
          <p:nvPr>
            <p:ph idx="1"/>
          </p:nvPr>
        </p:nvSpPr>
        <p:spPr>
          <a:xfrm>
            <a:off x="492738" y="1600200"/>
            <a:ext cx="8543758" cy="5069160"/>
          </a:xfrm>
        </p:spPr>
        <p:txBody>
          <a:bodyPr>
            <a:normAutofit lnSpcReduction="10000"/>
          </a:bodyPr>
          <a:lstStyle/>
          <a:p>
            <a:pPr>
              <a:spcBef>
                <a:spcPts val="1152"/>
              </a:spcBef>
            </a:pPr>
            <a:r>
              <a:rPr lang="zh-TW" altLang="en-US" dirty="0"/>
              <a:t>基於上述，本章內容包括</a:t>
            </a:r>
          </a:p>
          <a:p>
            <a:pPr lvl="1">
              <a:spcBef>
                <a:spcPts val="1152"/>
              </a:spcBef>
            </a:pPr>
            <a:r>
              <a:rPr lang="zh-TW" altLang="en-US" dirty="0" smtClean="0"/>
              <a:t>產品</a:t>
            </a:r>
            <a:r>
              <a:rPr lang="zh-TW" altLang="en-US" dirty="0"/>
              <a:t>標示議題</a:t>
            </a:r>
          </a:p>
          <a:p>
            <a:pPr lvl="1">
              <a:spcBef>
                <a:spcPts val="1152"/>
              </a:spcBef>
            </a:pPr>
            <a:r>
              <a:rPr lang="zh-TW" altLang="en-US" dirty="0"/>
              <a:t>產品責任議題 </a:t>
            </a:r>
          </a:p>
          <a:p>
            <a:pPr lvl="1">
              <a:spcBef>
                <a:spcPts val="1152"/>
              </a:spcBef>
            </a:pPr>
            <a:r>
              <a:rPr lang="zh-TW" altLang="en-US" dirty="0"/>
              <a:t>定價策略議題 </a:t>
            </a:r>
          </a:p>
          <a:p>
            <a:pPr lvl="1">
              <a:spcBef>
                <a:spcPts val="1152"/>
              </a:spcBef>
            </a:pPr>
            <a:r>
              <a:rPr lang="zh-TW" altLang="en-US" dirty="0"/>
              <a:t>通路方式議題 </a:t>
            </a:r>
          </a:p>
          <a:p>
            <a:pPr lvl="1">
              <a:spcBef>
                <a:spcPts val="1152"/>
              </a:spcBef>
            </a:pPr>
            <a:r>
              <a:rPr lang="zh-TW" altLang="en-US" dirty="0"/>
              <a:t>欺騙性廣告議題  </a:t>
            </a:r>
          </a:p>
          <a:p>
            <a:pPr lvl="1">
              <a:spcBef>
                <a:spcPts val="1152"/>
              </a:spcBef>
            </a:pPr>
            <a:r>
              <a:rPr lang="zh-TW" altLang="en-US" dirty="0"/>
              <a:t>企業應有的認知與作為</a:t>
            </a:r>
          </a:p>
          <a:p>
            <a:pPr lvl="1">
              <a:spcBef>
                <a:spcPts val="1152"/>
              </a:spcBef>
            </a:pPr>
            <a:r>
              <a:rPr lang="zh-TW" altLang="en-US" dirty="0"/>
              <a:t>綠色</a:t>
            </a:r>
            <a:r>
              <a:rPr lang="zh-TW" altLang="en-US" dirty="0" smtClean="0"/>
              <a:t>思考：綠色</a:t>
            </a:r>
            <a:r>
              <a:rPr lang="zh-TW" altLang="en-US" dirty="0"/>
              <a:t>行銷 </a:t>
            </a:r>
          </a:p>
          <a:p>
            <a:pPr lvl="1">
              <a:spcBef>
                <a:spcPts val="1152"/>
              </a:spcBef>
            </a:pPr>
            <a:r>
              <a:rPr lang="zh-TW" altLang="en-US" dirty="0"/>
              <a:t>從電影談</a:t>
            </a:r>
            <a:r>
              <a:rPr lang="zh-TW" altLang="en-US" dirty="0" smtClean="0"/>
              <a:t>倫理</a:t>
            </a:r>
            <a:r>
              <a:rPr lang="zh-TW" altLang="en-US" dirty="0"/>
              <a:t>─</a:t>
            </a:r>
            <a:r>
              <a:rPr lang="zh-TW" altLang="en-US" dirty="0" smtClean="0"/>
              <a:t>麥</a:t>
            </a:r>
            <a:r>
              <a:rPr lang="zh-TW" altLang="en-US" dirty="0"/>
              <a:t>胖報告</a:t>
            </a:r>
            <a:r>
              <a:rPr lang="en-US" altLang="zh-TW" dirty="0"/>
              <a:t>(Super Size Me) </a:t>
            </a:r>
          </a:p>
        </p:txBody>
      </p:sp>
      <p:sp>
        <p:nvSpPr>
          <p:cNvPr id="5" name="頁尾版面配置區 4"/>
          <p:cNvSpPr>
            <a:spLocks noGrp="1"/>
          </p:cNvSpPr>
          <p:nvPr>
            <p:ph type="ftr" sz="quarter" idx="11"/>
          </p:nvPr>
        </p:nvSpPr>
        <p:spPr/>
        <p:txBody>
          <a:bodyPr/>
          <a:lstStyle/>
          <a:p>
            <a:fld id="{AE38E2FD-2341-4B0A-A7DE-20040E0F9D3C}" type="slidenum">
              <a:rPr lang="en-US" altLang="zh-TW"/>
              <a:pPr/>
              <a:t>5</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0" dur="500"/>
                                        <p:tgtEl>
                                          <p:spTgt spid="1024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3" dur="500"/>
                                        <p:tgtEl>
                                          <p:spTgt spid="1024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16" dur="500"/>
                                        <p:tgtEl>
                                          <p:spTgt spid="1024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Effect transition="in" filter="checkerboard(across)">
                                      <p:cBhvr>
                                        <p:cTn id="19" dur="500"/>
                                        <p:tgtEl>
                                          <p:spTgt spid="1024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Effect transition="in" filter="checkerboard(across)">
                                      <p:cBhvr>
                                        <p:cTn id="22" dur="500"/>
                                        <p:tgtEl>
                                          <p:spTgt spid="10243">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animEffect transition="in" filter="checkerboard(across)">
                                      <p:cBhvr>
                                        <p:cTn id="25" dur="500"/>
                                        <p:tgtEl>
                                          <p:spTgt spid="10243">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10243">
                                            <p:txEl>
                                              <p:pRg st="7" end="7"/>
                                            </p:txEl>
                                          </p:spTgt>
                                        </p:tgtEl>
                                        <p:attrNameLst>
                                          <p:attrName>style.visibility</p:attrName>
                                        </p:attrNameLst>
                                      </p:cBhvr>
                                      <p:to>
                                        <p:strVal val="visible"/>
                                      </p:to>
                                    </p:set>
                                    <p:animEffect transition="in" filter="checkerboard(across)">
                                      <p:cBhvr>
                                        <p:cTn id="28" dur="500"/>
                                        <p:tgtEl>
                                          <p:spTgt spid="10243">
                                            <p:txEl>
                                              <p:pRg st="7" end="7"/>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10243">
                                            <p:txEl>
                                              <p:pRg st="8" end="8"/>
                                            </p:txEl>
                                          </p:spTgt>
                                        </p:tgtEl>
                                        <p:attrNameLst>
                                          <p:attrName>style.visibility</p:attrName>
                                        </p:attrNameLst>
                                      </p:cBhvr>
                                      <p:to>
                                        <p:strVal val="visible"/>
                                      </p:to>
                                    </p:set>
                                    <p:animEffect transition="in" filter="checkerboard(across)">
                                      <p:cBhvr>
                                        <p:cTn id="31" dur="5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255726" cy="1143000"/>
          </a:xfrm>
        </p:spPr>
        <p:txBody>
          <a:bodyPr>
            <a:normAutofit/>
          </a:bodyPr>
          <a:lstStyle/>
          <a:p>
            <a:pPr>
              <a:spcBef>
                <a:spcPct val="35000"/>
              </a:spcBef>
            </a:pPr>
            <a:r>
              <a:rPr lang="en-US" altLang="zh-TW" dirty="0" smtClean="0"/>
              <a:t>7.1  </a:t>
            </a:r>
            <a:r>
              <a:rPr lang="zh-TW" altLang="en-US" dirty="0" smtClean="0"/>
              <a:t>產品</a:t>
            </a:r>
            <a:r>
              <a:rPr lang="zh-TW" altLang="en-US" dirty="0" smtClean="0"/>
              <a:t>標示議題</a:t>
            </a:r>
            <a:endParaRPr lang="zh-TW" altLang="en-US" sz="3200" dirty="0"/>
          </a:p>
        </p:txBody>
      </p:sp>
      <p:sp>
        <p:nvSpPr>
          <p:cNvPr id="11267" name="Rectangle 3"/>
          <p:cNvSpPr>
            <a:spLocks noGrp="1" noChangeArrowheads="1"/>
          </p:cNvSpPr>
          <p:nvPr>
            <p:ph idx="1"/>
          </p:nvPr>
        </p:nvSpPr>
        <p:spPr/>
        <p:txBody>
          <a:bodyPr>
            <a:normAutofit/>
          </a:bodyPr>
          <a:lstStyle/>
          <a:p>
            <a:pPr>
              <a:spcBef>
                <a:spcPts val="1152"/>
              </a:spcBef>
            </a:pPr>
            <a:r>
              <a:rPr lang="zh-TW" altLang="en-US" dirty="0"/>
              <a:t>連鎖咖啡蛋糕店的未來麵包 </a:t>
            </a:r>
          </a:p>
          <a:p>
            <a:pPr lvl="1">
              <a:spcBef>
                <a:spcPts val="1152"/>
              </a:spcBef>
            </a:pPr>
            <a:r>
              <a:rPr lang="zh-TW" altLang="en-US" dirty="0"/>
              <a:t>國內某知名咖啡蛋糕連鎖店，以五星級的品質及平價策略成功打入市場，創造全國超過</a:t>
            </a:r>
            <a:r>
              <a:rPr lang="en-US" altLang="zh-TW" dirty="0"/>
              <a:t>300</a:t>
            </a:r>
            <a:r>
              <a:rPr lang="zh-TW" altLang="en-US" dirty="0"/>
              <a:t>家店面，年營業額</a:t>
            </a:r>
            <a:r>
              <a:rPr lang="en-US" altLang="zh-TW" dirty="0"/>
              <a:t>30</a:t>
            </a:r>
            <a:r>
              <a:rPr lang="zh-TW" altLang="en-US" dirty="0"/>
              <a:t>億的成果。消費者反應發現業者販賣未來麵包。精美的麵包外頭，貼有消費者看不懂的日期。</a:t>
            </a:r>
            <a:r>
              <a:rPr lang="en-US" altLang="zh-TW" dirty="0"/>
              <a:t>2007</a:t>
            </a:r>
            <a:r>
              <a:rPr lang="zh-TW" altLang="en-US" dirty="0"/>
              <a:t>年</a:t>
            </a:r>
            <a:r>
              <a:rPr lang="en-US" altLang="zh-TW" dirty="0"/>
              <a:t>11</a:t>
            </a:r>
            <a:r>
              <a:rPr lang="zh-TW" altLang="en-US" dirty="0"/>
              <a:t>月某晚消費者</a:t>
            </a:r>
            <a:r>
              <a:rPr lang="en-US" altLang="zh-TW" dirty="0"/>
              <a:t>8</a:t>
            </a:r>
            <a:r>
              <a:rPr lang="zh-TW" altLang="en-US" dirty="0"/>
              <a:t>點去買剛出爐的麵包，卻發現製造日期標示的是明天。</a:t>
            </a:r>
          </a:p>
          <a:p>
            <a:pPr lvl="1">
              <a:spcBef>
                <a:spcPts val="1152"/>
              </a:spcBef>
            </a:pPr>
            <a:r>
              <a:rPr lang="zh-TW" altLang="en-US" dirty="0"/>
              <a:t>誠信對於企業經營是最重要的，若失去了誠信，不但是有欺騙之嫌也是毀商譽之舉 </a:t>
            </a:r>
          </a:p>
        </p:txBody>
      </p:sp>
      <p:sp>
        <p:nvSpPr>
          <p:cNvPr id="5" name="頁尾版面配置區 4"/>
          <p:cNvSpPr>
            <a:spLocks noGrp="1"/>
          </p:cNvSpPr>
          <p:nvPr>
            <p:ph type="ftr" sz="quarter" idx="11"/>
          </p:nvPr>
        </p:nvSpPr>
        <p:spPr/>
        <p:txBody>
          <a:bodyPr/>
          <a:lstStyle/>
          <a:p>
            <a:fld id="{336FE5D7-1113-4B6C-A919-C35959568A84}" type="slidenum">
              <a:rPr lang="en-US" altLang="zh-TW"/>
              <a:pPr/>
              <a:t>6</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3"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7.2  </a:t>
            </a:r>
            <a:r>
              <a:rPr lang="zh-TW" altLang="en-US" dirty="0" smtClean="0"/>
              <a:t>產品</a:t>
            </a:r>
            <a:r>
              <a:rPr lang="zh-TW" altLang="en-US" dirty="0" smtClean="0"/>
              <a:t>責任議題</a:t>
            </a:r>
            <a:endParaRPr lang="en-US" altLang="zh-TW" dirty="0"/>
          </a:p>
        </p:txBody>
      </p:sp>
      <p:sp>
        <p:nvSpPr>
          <p:cNvPr id="44035" name="Rectangle 3"/>
          <p:cNvSpPr>
            <a:spLocks noGrp="1" noChangeArrowheads="1"/>
          </p:cNvSpPr>
          <p:nvPr>
            <p:ph idx="1"/>
          </p:nvPr>
        </p:nvSpPr>
        <p:spPr>
          <a:xfrm>
            <a:off x="492738" y="1600200"/>
            <a:ext cx="8543758" cy="5069160"/>
          </a:xfrm>
        </p:spPr>
        <p:txBody>
          <a:bodyPr>
            <a:noAutofit/>
          </a:bodyPr>
          <a:lstStyle/>
          <a:p>
            <a:pPr>
              <a:spcBef>
                <a:spcPts val="600"/>
              </a:spcBef>
            </a:pPr>
            <a:r>
              <a:rPr lang="zh-TW" altLang="en-US" dirty="0"/>
              <a:t>三鹿七百噸毒奶流竄</a:t>
            </a:r>
            <a:r>
              <a:rPr lang="zh-TW" altLang="en-US" dirty="0" smtClean="0"/>
              <a:t>市面</a:t>
            </a:r>
            <a:endParaRPr lang="zh-TW" altLang="en-US" dirty="0"/>
          </a:p>
          <a:p>
            <a:pPr lvl="1">
              <a:spcBef>
                <a:spcPts val="600"/>
              </a:spcBef>
            </a:pPr>
            <a:r>
              <a:rPr lang="zh-TW" altLang="en-US" dirty="0"/>
              <a:t>近年來由於中國的黑心商品、有毒食品打壞了</a:t>
            </a:r>
            <a:r>
              <a:rPr lang="en-US" altLang="zh-TW" dirty="0"/>
              <a:t>Made in China</a:t>
            </a:r>
            <a:r>
              <a:rPr lang="zh-TW" altLang="en-US" dirty="0"/>
              <a:t>的名聲，許多國家的民眾早已將中國食品視為拒絕往來戶。三鹿毒奶粉事件爆發，再度嚴重衝擊中國製造產品的信譽</a:t>
            </a:r>
          </a:p>
          <a:p>
            <a:pPr>
              <a:spcBef>
                <a:spcPts val="600"/>
              </a:spcBef>
            </a:pPr>
            <a:r>
              <a:rPr lang="zh-TW" altLang="en-US" dirty="0"/>
              <a:t>金車主動回收有疑慮的沖泡產品</a:t>
            </a:r>
          </a:p>
          <a:p>
            <a:pPr lvl="1">
              <a:spcBef>
                <a:spcPts val="600"/>
              </a:spcBef>
            </a:pPr>
            <a:r>
              <a:rPr lang="zh-TW" altLang="en-US" dirty="0"/>
              <a:t>金車公司在毒奶粉事發的第一時間就主動回收產品做檢驗，表示願意承擔數千萬元的損失，主動告知消費者的勇氣，不但負起全責，也讓消費者在第一時間看到金車公司負責任的態度，無疑是替金車的產品打了一劑強心針  </a:t>
            </a:r>
          </a:p>
        </p:txBody>
      </p:sp>
      <p:sp>
        <p:nvSpPr>
          <p:cNvPr id="5" name="頁尾版面配置區 4"/>
          <p:cNvSpPr>
            <a:spLocks noGrp="1"/>
          </p:cNvSpPr>
          <p:nvPr>
            <p:ph type="ftr" sz="quarter" idx="11"/>
          </p:nvPr>
        </p:nvSpPr>
        <p:spPr/>
        <p:txBody>
          <a:bodyPr/>
          <a:lstStyle/>
          <a:p>
            <a:fld id="{AA6D5B54-EE27-4BCC-A2E8-A65C1973ABE8}" type="slidenum">
              <a:rPr lang="en-US" altLang="zh-TW"/>
              <a:pPr/>
              <a:t>7</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4" dur="500"/>
                                        <p:tgtEl>
                                          <p:spTgt spid="44035">
                                            <p:txEl>
                                              <p:pRg st="2" end="2"/>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44035">
                                            <p:txEl>
                                              <p:pRg st="3" end="3"/>
                                            </p:txEl>
                                          </p:spTgt>
                                        </p:tgtEl>
                                        <p:attrNameLst>
                                          <p:attrName>style.visibility</p:attrName>
                                        </p:attrNameLst>
                                      </p:cBhvr>
                                      <p:to>
                                        <p:strVal val="visible"/>
                                      </p:to>
                                    </p:set>
                                    <p:animEffect transition="in" filter="checkerboard(across)">
                                      <p:cBhvr>
                                        <p:cTn id="17"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7.3  </a:t>
            </a:r>
            <a:r>
              <a:rPr lang="zh-TW" altLang="en-US" dirty="0" smtClean="0"/>
              <a:t>定價</a:t>
            </a:r>
            <a:r>
              <a:rPr lang="zh-TW" altLang="en-US" dirty="0" smtClean="0"/>
              <a:t>策略議題</a:t>
            </a:r>
            <a:endParaRPr lang="en-US" altLang="zh-TW" dirty="0"/>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dirty="0" smtClean="0"/>
              <a:t>高價的海洋</a:t>
            </a:r>
            <a:r>
              <a:rPr lang="zh-TW" altLang="en-US" dirty="0"/>
              <a:t>拉</a:t>
            </a:r>
            <a:r>
              <a:rPr lang="zh-TW" altLang="en-US" dirty="0" smtClean="0"/>
              <a:t>娜</a:t>
            </a:r>
            <a:endParaRPr lang="zh-TW" altLang="en-US" dirty="0"/>
          </a:p>
          <a:p>
            <a:pPr lvl="1">
              <a:spcBef>
                <a:spcPts val="1152"/>
              </a:spcBef>
            </a:pPr>
            <a:r>
              <a:rPr lang="zh-TW" altLang="en-US" dirty="0"/>
              <a:t>美國皮膚科醫師所著作的「美麗聖經」書中指出，海洋拉娜乳霜要價</a:t>
            </a:r>
            <a:r>
              <a:rPr lang="en-US" altLang="zh-TW" dirty="0"/>
              <a:t>5</a:t>
            </a:r>
            <a:r>
              <a:rPr lang="zh-TW" altLang="en-US" dirty="0"/>
              <a:t>萬元，而其中的原料到化工行調配</a:t>
            </a:r>
            <a:r>
              <a:rPr lang="en-US" altLang="zh-TW" dirty="0"/>
              <a:t>100</a:t>
            </a:r>
            <a:r>
              <a:rPr lang="zh-TW" altLang="en-US" dirty="0"/>
              <a:t>元就能搞定？ </a:t>
            </a:r>
          </a:p>
          <a:p>
            <a:pPr lvl="1">
              <a:spcBef>
                <a:spcPts val="1152"/>
              </a:spcBef>
            </a:pPr>
            <a:r>
              <a:rPr lang="zh-TW" altLang="en-US" dirty="0"/>
              <a:t>資訊多元的時代，到處充斥著各式各樣關於美容的訊息，消費者應該培養自己的審視各項美容資訊的智慧，不要被化妝品公司似是而非的模糊資訊所迷惑 </a:t>
            </a:r>
          </a:p>
        </p:txBody>
      </p:sp>
      <p:sp>
        <p:nvSpPr>
          <p:cNvPr id="5" name="頁尾版面配置區 4"/>
          <p:cNvSpPr>
            <a:spLocks noGrp="1"/>
          </p:cNvSpPr>
          <p:nvPr>
            <p:ph type="ftr" sz="quarter" idx="11"/>
          </p:nvPr>
        </p:nvSpPr>
        <p:spPr/>
        <p:txBody>
          <a:bodyPr/>
          <a:lstStyle/>
          <a:p>
            <a:fld id="{AA6D5B54-EE27-4BCC-A2E8-A65C1973ABE8}" type="slidenum">
              <a:rPr lang="en-US" altLang="zh-TW"/>
              <a:pPr/>
              <a:t>8</a:t>
            </a:fld>
            <a:endParaRPr lang="en-US" altLang="zh-TW" dirty="0"/>
          </a:p>
        </p:txBody>
      </p:sp>
    </p:spTree>
    <p:extLst>
      <p:ext uri="{BB962C8B-B14F-4D97-AF65-F5344CB8AC3E}">
        <p14:creationId xmlns:p14="http://schemas.microsoft.com/office/powerpoint/2010/main" val="3398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7.4  </a:t>
            </a:r>
            <a:r>
              <a:rPr lang="zh-TW" altLang="en-US" dirty="0" smtClean="0"/>
              <a:t>通路</a:t>
            </a:r>
            <a:r>
              <a:rPr lang="zh-TW" altLang="en-US" dirty="0" smtClean="0"/>
              <a:t>方式議題</a:t>
            </a:r>
            <a:endParaRPr lang="en-US" altLang="zh-TW" dirty="0"/>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sz="3000" dirty="0"/>
              <a:t>雀巢奶粉之奶粉試用</a:t>
            </a:r>
            <a:r>
              <a:rPr lang="zh-TW" altLang="en-US" sz="3000" dirty="0" smtClean="0"/>
              <a:t>包</a:t>
            </a:r>
            <a:endParaRPr lang="zh-TW" altLang="en-US" sz="3000" dirty="0"/>
          </a:p>
          <a:p>
            <a:pPr lvl="1">
              <a:spcBef>
                <a:spcPts val="1152"/>
              </a:spcBef>
            </a:pPr>
            <a:r>
              <a:rPr lang="zh-TW" altLang="en-US" sz="2600" dirty="0"/>
              <a:t>食品生產廠發現嬰兒</a:t>
            </a:r>
            <a:r>
              <a:rPr lang="zh-TW" altLang="en-US" sz="2600" dirty="0" smtClean="0"/>
              <a:t>奶粉是</a:t>
            </a:r>
            <a:r>
              <a:rPr lang="zh-TW" altLang="en-US" sz="2600" dirty="0"/>
              <a:t>一個很便利的母乳替代食品，奶粉產品市場潛力巨大 </a:t>
            </a:r>
          </a:p>
          <a:p>
            <a:pPr lvl="1">
              <a:spcBef>
                <a:spcPts val="1152"/>
              </a:spcBef>
            </a:pPr>
            <a:r>
              <a:rPr lang="zh-TW" altLang="en-US" sz="2600" dirty="0"/>
              <a:t>值得注意的是，母親一旦選用奶粉餵哺嬰兒，身體會逐漸減少分泌激素，母乳就會相應減少，奶粉便成為初生嬰兒的唯一食糧。由於第三世界國家的衛生環境不佳，飲用水不夠乾淨，用不乾淨的水沖泡奶粉，或是使用沒有完全消毒清潔的奶瓶，基本上都會使抵抗力差的嬰兒感染疾病的風險提高。除此之外，貧窮的家庭很多買不起奶粉，又因為知識程度不高，於是長期用大量的水稀釋奶粉餵養嬰兒，造成嬰兒嚴重營養不良而導致死亡 </a:t>
            </a:r>
          </a:p>
        </p:txBody>
      </p:sp>
      <p:sp>
        <p:nvSpPr>
          <p:cNvPr id="5" name="頁尾版面配置區 4"/>
          <p:cNvSpPr>
            <a:spLocks noGrp="1"/>
          </p:cNvSpPr>
          <p:nvPr>
            <p:ph type="ftr" sz="quarter" idx="11"/>
          </p:nvPr>
        </p:nvSpPr>
        <p:spPr/>
        <p:txBody>
          <a:bodyPr/>
          <a:lstStyle/>
          <a:p>
            <a:fld id="{AA6D5B54-EE27-4BCC-A2E8-A65C1973ABE8}" type="slidenum">
              <a:rPr lang="en-US" altLang="zh-TW"/>
              <a:pPr/>
              <a:t>9</a:t>
            </a:fld>
            <a:endParaRPr lang="en-US" altLang="zh-TW" dirty="0"/>
          </a:p>
        </p:txBody>
      </p:sp>
    </p:spTree>
    <p:extLst>
      <p:ext uri="{BB962C8B-B14F-4D97-AF65-F5344CB8AC3E}">
        <p14:creationId xmlns:p14="http://schemas.microsoft.com/office/powerpoint/2010/main" val="151756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541</TotalTime>
  <Words>1288</Words>
  <Application>Microsoft Office PowerPoint</Application>
  <PresentationFormat>如螢幕大小 (4:3)</PresentationFormat>
  <Paragraphs>69</Paragraphs>
  <Slides>13</Slides>
  <Notes>2</Notes>
  <HiddenSlides>0</HiddenSlides>
  <MMClips>0</MMClips>
  <ScaleCrop>false</ScaleCrop>
  <HeadingPairs>
    <vt:vector size="4" baseType="variant">
      <vt:variant>
        <vt:lpstr>佈景主題</vt:lpstr>
      </vt:variant>
      <vt:variant>
        <vt:i4>1</vt:i4>
      </vt:variant>
      <vt:variant>
        <vt:lpstr>投影片標題</vt:lpstr>
      </vt:variant>
      <vt:variant>
        <vt:i4>13</vt:i4>
      </vt:variant>
    </vt:vector>
  </HeadingPairs>
  <TitlesOfParts>
    <vt:vector size="14" baseType="lpstr">
      <vt:lpstr>Office 佈景主題</vt:lpstr>
      <vt:lpstr>PowerPoint 簡報</vt:lpstr>
      <vt:lpstr>佳句精選</vt:lpstr>
      <vt:lpstr>章前個案：名人代言出包該負責嗎？</vt:lpstr>
      <vt:lpstr>引言 </vt:lpstr>
      <vt:lpstr>本章架構</vt:lpstr>
      <vt:lpstr>7.1  產品標示議題</vt:lpstr>
      <vt:lpstr>7.2  產品責任議題</vt:lpstr>
      <vt:lpstr>7.3  定價策略議題</vt:lpstr>
      <vt:lpstr>7.4  通路方式議題</vt:lpstr>
      <vt:lpstr>7.5  欺騙性廣告議題</vt:lpstr>
      <vt:lpstr>7.6  企業應有的認知與作為</vt:lpstr>
      <vt:lpstr>7.7  綠色思考：綠色行銷</vt:lpstr>
      <vt:lpstr>從電影談倫理─ 麥胖報告(Super Size Me) </vt:lpstr>
    </vt:vector>
  </TitlesOfParts>
  <Company>前程文化事業有限公司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第1章 企業倫理的重要性與發展</dc:title>
  <dc:creator>企劃部</dc:creator>
  <cp:lastModifiedBy>NO.43</cp:lastModifiedBy>
  <cp:revision>44</cp:revision>
  <dcterms:created xsi:type="dcterms:W3CDTF">2010-08-12T10:54:33Z</dcterms:created>
  <dcterms:modified xsi:type="dcterms:W3CDTF">2016-01-19T01:44:23Z</dcterms:modified>
</cp:coreProperties>
</file>