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sldIdLst>
    <p:sldId id="256" r:id="rId2"/>
    <p:sldId id="257" r:id="rId3"/>
    <p:sldId id="258" r:id="rId4"/>
    <p:sldId id="259" r:id="rId5"/>
    <p:sldId id="260" r:id="rId6"/>
    <p:sldId id="261" r:id="rId7"/>
    <p:sldId id="281" r:id="rId8"/>
    <p:sldId id="289" r:id="rId9"/>
    <p:sldId id="290" r:id="rId10"/>
    <p:sldId id="291" r:id="rId11"/>
    <p:sldId id="292" r:id="rId12"/>
    <p:sldId id="282" r:id="rId13"/>
    <p:sldId id="293" r:id="rId14"/>
    <p:sldId id="294" r:id="rId15"/>
    <p:sldId id="283" r:id="rId16"/>
    <p:sldId id="295" r:id="rId17"/>
    <p:sldId id="296" r:id="rId18"/>
    <p:sldId id="287" r:id="rId19"/>
    <p:sldId id="288" r:id="rId20"/>
    <p:sldId id="297" r:id="rId21"/>
    <p:sldId id="284" r:id="rId22"/>
    <p:sldId id="298" r:id="rId23"/>
    <p:sldId id="286" r:id="rId24"/>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43" autoAdjust="0"/>
    <p:restoredTop sz="86341" autoAdjust="0"/>
  </p:normalViewPr>
  <p:slideViewPr>
    <p:cSldViewPr>
      <p:cViewPr varScale="1">
        <p:scale>
          <a:sx n="72" d="100"/>
          <a:sy n="72" d="100"/>
        </p:scale>
        <p:origin x="-11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737621F-07F4-4E73-A5A9-77EF5918B7C2}" type="slidenum">
              <a:rPr lang="en-US" altLang="zh-TW"/>
              <a:pPr/>
              <a:t>‹#›</a:t>
            </a:fld>
            <a:endParaRPr lang="en-US" altLang="zh-TW"/>
          </a:p>
        </p:txBody>
      </p:sp>
    </p:spTree>
    <p:extLst>
      <p:ext uri="{BB962C8B-B14F-4D97-AF65-F5344CB8AC3E}">
        <p14:creationId xmlns:p14="http://schemas.microsoft.com/office/powerpoint/2010/main" val="30626891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02594-B4A0-46CD-BA20-93FCD51E5806}" type="slidenum">
              <a:rPr lang="en-US" altLang="zh-TW"/>
              <a:pPr/>
              <a:t>1</a:t>
            </a:fld>
            <a:endParaRPr lang="en-US" altLang="zh-TW"/>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D9AD9-936F-4714-805F-E82A4AEAED30}" type="slidenum">
              <a:rPr lang="en-US" altLang="zh-TW"/>
              <a:pPr/>
              <a:t>2</a:t>
            </a:fld>
            <a:endParaRPr lang="en-US" altLang="zh-TW"/>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FFC28A36-9B8B-4F93-8E7B-61F6BD1C39D1}" type="datetimeFigureOut">
              <a:rPr lang="zh-TW" altLang="en-US" smtClean="0"/>
              <a:t>2016/1/19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9FE6D1-D358-4FB0-8BAB-188016C1070E}" type="slidenum">
              <a:rPr lang="zh-TW" altLang="en-US" smtClean="0"/>
              <a:t>‹#›</a:t>
            </a:fld>
            <a:endParaRPr lang="zh-TW" altLang="en-US"/>
          </a:p>
        </p:txBody>
      </p:sp>
      <p:sp>
        <p:nvSpPr>
          <p:cNvPr id="8" name="Text Box 7"/>
          <p:cNvSpPr txBox="1">
            <a:spLocks noChangeArrowheads="1"/>
          </p:cNvSpPr>
          <p:nvPr userDrawn="1"/>
        </p:nvSpPr>
        <p:spPr bwMode="auto">
          <a:xfrm>
            <a:off x="0" y="6573311"/>
            <a:ext cx="7848997" cy="276999"/>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TW" altLang="en-US" sz="1200" b="1" dirty="0">
                <a:latin typeface="Arial" charset="0"/>
                <a:ea typeface="新細明體" pitchFamily="18" charset="-120"/>
              </a:rPr>
              <a:t>企業</a:t>
            </a:r>
            <a:r>
              <a:rPr lang="zh-TW" altLang="en-US" sz="1200" b="1" dirty="0" smtClean="0">
                <a:latin typeface="Arial" charset="0"/>
                <a:ea typeface="新細明體" pitchFamily="18" charset="-120"/>
              </a:rPr>
              <a:t>倫理：內外部管理觀點與個案</a:t>
            </a:r>
            <a:r>
              <a:rPr lang="en-US" altLang="zh-TW" sz="1200" b="1" dirty="0" smtClean="0">
                <a:latin typeface="Arial" charset="0"/>
                <a:ea typeface="新細明體" pitchFamily="18" charset="-120"/>
              </a:rPr>
              <a:t>2/e</a:t>
            </a:r>
            <a:r>
              <a:rPr lang="zh-TW" altLang="en-US" sz="1200" b="1" dirty="0" smtClean="0">
                <a:latin typeface="Arial" charset="0"/>
                <a:ea typeface="新細明體" pitchFamily="18" charset="-120"/>
              </a:rPr>
              <a:t>．</a:t>
            </a:r>
            <a:r>
              <a:rPr lang="zh-TW" altLang="en-US" sz="1200" b="1" dirty="0">
                <a:latin typeface="Arial" charset="0"/>
                <a:ea typeface="新細明體" pitchFamily="18" charset="-120"/>
              </a:rPr>
              <a:t>孫震、許士軍 審訂．陳勁甫、許金田 著．財團法人信義文化基金會 出版</a:t>
            </a:r>
          </a:p>
        </p:txBody>
      </p:sp>
      <p:sp>
        <p:nvSpPr>
          <p:cNvPr id="9" name="標題 1"/>
          <p:cNvSpPr>
            <a:spLocks noGrp="1"/>
          </p:cNvSpPr>
          <p:nvPr>
            <p:ph type="ctrTitle"/>
          </p:nvPr>
        </p:nvSpPr>
        <p:spPr>
          <a:xfrm>
            <a:off x="685800" y="1052736"/>
            <a:ext cx="7772400" cy="1470025"/>
          </a:xfrm>
        </p:spPr>
        <p:txBody>
          <a:bodyPr/>
          <a:lstStyle>
            <a:lvl1pPr>
              <a:defRPr>
                <a:latin typeface="Arial" panose="020B0604020202020204" pitchFamily="34" charset="0"/>
                <a:ea typeface="華康粗黑體" panose="020B0709000000000000" pitchFamily="49" charset="-120"/>
                <a:cs typeface="Arial" panose="020B0604020202020204" pitchFamily="34" charset="0"/>
              </a:defRPr>
            </a:lvl1pPr>
          </a:lstStyle>
          <a:p>
            <a:r>
              <a:rPr lang="zh-TW" altLang="en-US" dirty="0" smtClean="0"/>
              <a:t>按一下以編輯母片標題樣式</a:t>
            </a:r>
            <a:endParaRPr lang="zh-TW" altLang="en-US" dirty="0"/>
          </a:p>
        </p:txBody>
      </p:sp>
      <p:sp>
        <p:nvSpPr>
          <p:cNvPr id="10" name="副標題 2"/>
          <p:cNvSpPr>
            <a:spLocks noGrp="1"/>
          </p:cNvSpPr>
          <p:nvPr>
            <p:ph type="subTitle" idx="1"/>
          </p:nvPr>
        </p:nvSpPr>
        <p:spPr>
          <a:xfrm>
            <a:off x="107504" y="3886200"/>
            <a:ext cx="4392488" cy="1198984"/>
          </a:xfrm>
        </p:spPr>
        <p:txBody>
          <a:bodyPr/>
          <a:lstStyle>
            <a:lvl1pPr marL="0" indent="0" algn="ctr">
              <a:buNone/>
              <a:defRPr>
                <a:solidFill>
                  <a:schemeClr val="tx1"/>
                </a:solidFill>
                <a:latin typeface="華康中圓體" panose="020F0509000000000000" pitchFamily="49" charset="-120"/>
                <a:ea typeface="華康中圓體" panose="020F0509000000000000" pitchFamily="49"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Tree>
    <p:extLst>
      <p:ext uri="{BB962C8B-B14F-4D97-AF65-F5344CB8AC3E}">
        <p14:creationId xmlns:p14="http://schemas.microsoft.com/office/powerpoint/2010/main" val="30316026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1CD442BC-2061-4905-814B-1FAC82E36A26}"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528F172C-8B4B-4609-9AEE-CCDE44779BD8}" type="slidenum">
              <a:rPr lang="en-US" altLang="zh-TW" smtClean="0"/>
              <a:pPr/>
              <a:t>‹#›</a:t>
            </a:fld>
            <a:endParaRPr lang="en-US" altLang="zh-TW"/>
          </a:p>
        </p:txBody>
      </p:sp>
    </p:spTree>
    <p:extLst>
      <p:ext uri="{BB962C8B-B14F-4D97-AF65-F5344CB8AC3E}">
        <p14:creationId xmlns:p14="http://schemas.microsoft.com/office/powerpoint/2010/main" val="270672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FC13C3DE-CA58-4CF5-B926-A31AC9644D45}"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A0F78627-6D3A-4103-85B9-60271F073EFC}" type="slidenum">
              <a:rPr lang="en-US" altLang="zh-TW" smtClean="0"/>
              <a:pPr/>
              <a:t>‹#›</a:t>
            </a:fld>
            <a:endParaRPr lang="en-US" altLang="zh-TW"/>
          </a:p>
        </p:txBody>
      </p:sp>
    </p:spTree>
    <p:extLst>
      <p:ext uri="{BB962C8B-B14F-4D97-AF65-F5344CB8AC3E}">
        <p14:creationId xmlns:p14="http://schemas.microsoft.com/office/powerpoint/2010/main" val="109602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92738" y="1600200"/>
            <a:ext cx="8543758"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A1D3B89D-D673-4822-9CC3-06E198AF3697}"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864ECCC1-2723-43EE-83A8-9824A89C985E}" type="slidenum">
              <a:rPr lang="en-US" altLang="zh-TW" smtClean="0"/>
              <a:pPr/>
              <a:t>‹#›</a:t>
            </a:fld>
            <a:endParaRPr lang="en-US" altLang="zh-TW"/>
          </a:p>
        </p:txBody>
      </p:sp>
    </p:spTree>
    <p:extLst>
      <p:ext uri="{BB962C8B-B14F-4D97-AF65-F5344CB8AC3E}">
        <p14:creationId xmlns:p14="http://schemas.microsoft.com/office/powerpoint/2010/main" val="256878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4D4373DF-22B6-482B-8148-1473EDCB1694}"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600A7B72-1C0E-4D2D-955A-131F947E87BD}" type="slidenum">
              <a:rPr lang="en-US" altLang="zh-TW" smtClean="0"/>
              <a:pPr/>
              <a:t>‹#›</a:t>
            </a:fld>
            <a:endParaRPr lang="en-US" altLang="zh-TW"/>
          </a:p>
        </p:txBody>
      </p:sp>
    </p:spTree>
    <p:extLst>
      <p:ext uri="{BB962C8B-B14F-4D97-AF65-F5344CB8AC3E}">
        <p14:creationId xmlns:p14="http://schemas.microsoft.com/office/powerpoint/2010/main" val="1101716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28F94F9F-8E06-41FD-8934-1BDFE8B9F8A5}"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AD8ADA3C-C8C3-40A9-9B34-06E6C131F826}" type="slidenum">
              <a:rPr lang="en-US" altLang="zh-TW" smtClean="0"/>
              <a:pPr/>
              <a:t>‹#›</a:t>
            </a:fld>
            <a:endParaRPr lang="en-US" altLang="zh-TW"/>
          </a:p>
        </p:txBody>
      </p:sp>
    </p:spTree>
    <p:extLst>
      <p:ext uri="{BB962C8B-B14F-4D97-AF65-F5344CB8AC3E}">
        <p14:creationId xmlns:p14="http://schemas.microsoft.com/office/powerpoint/2010/main" val="54855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endParaRPr lang="en-US" altLang="zh-TW"/>
          </a:p>
        </p:txBody>
      </p:sp>
      <p:sp>
        <p:nvSpPr>
          <p:cNvPr id="8" name="頁尾版面配置區 7"/>
          <p:cNvSpPr>
            <a:spLocks noGrp="1"/>
          </p:cNvSpPr>
          <p:nvPr>
            <p:ph type="ftr" sz="quarter" idx="11"/>
          </p:nvPr>
        </p:nvSpPr>
        <p:spPr/>
        <p:txBody>
          <a:bodyPr/>
          <a:lstStyle/>
          <a:p>
            <a:fld id="{0EA8AF0D-8551-4AFA-9904-BC3A35382293}" type="slidenum">
              <a:rPr lang="en-US" altLang="zh-TW" smtClean="0"/>
              <a:pPr/>
              <a:t>‹#›</a:t>
            </a:fld>
            <a:endParaRPr lang="en-US" altLang="zh-TW"/>
          </a:p>
        </p:txBody>
      </p:sp>
      <p:sp>
        <p:nvSpPr>
          <p:cNvPr id="9" name="投影片編號版面配置區 8"/>
          <p:cNvSpPr>
            <a:spLocks noGrp="1"/>
          </p:cNvSpPr>
          <p:nvPr>
            <p:ph type="sldNum" sz="quarter" idx="12"/>
          </p:nvPr>
        </p:nvSpPr>
        <p:spPr/>
        <p:txBody>
          <a:bodyPr/>
          <a:lstStyle/>
          <a:p>
            <a:fld id="{6C897175-F3C9-4D57-A3A9-550DDB0B4702}" type="slidenum">
              <a:rPr lang="en-US" altLang="zh-TW" smtClean="0"/>
              <a:pPr/>
              <a:t>‹#›</a:t>
            </a:fld>
            <a:endParaRPr lang="en-US" altLang="zh-TW"/>
          </a:p>
        </p:txBody>
      </p:sp>
    </p:spTree>
    <p:extLst>
      <p:ext uri="{BB962C8B-B14F-4D97-AF65-F5344CB8AC3E}">
        <p14:creationId xmlns:p14="http://schemas.microsoft.com/office/powerpoint/2010/main" val="360872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endParaRPr lang="en-US" altLang="zh-TW"/>
          </a:p>
        </p:txBody>
      </p:sp>
      <p:sp>
        <p:nvSpPr>
          <p:cNvPr id="4" name="頁尾版面配置區 3"/>
          <p:cNvSpPr>
            <a:spLocks noGrp="1"/>
          </p:cNvSpPr>
          <p:nvPr>
            <p:ph type="ftr" sz="quarter" idx="11"/>
          </p:nvPr>
        </p:nvSpPr>
        <p:spPr/>
        <p:txBody>
          <a:bodyPr/>
          <a:lstStyle/>
          <a:p>
            <a:fld id="{828EB0FC-CBE2-4260-A9F1-2F021850E1C1}" type="slidenum">
              <a:rPr lang="en-US" altLang="zh-TW" smtClean="0"/>
              <a:pPr/>
              <a:t>‹#›</a:t>
            </a:fld>
            <a:endParaRPr lang="en-US" altLang="zh-TW"/>
          </a:p>
        </p:txBody>
      </p:sp>
      <p:sp>
        <p:nvSpPr>
          <p:cNvPr id="5" name="投影片編號版面配置區 4"/>
          <p:cNvSpPr>
            <a:spLocks noGrp="1"/>
          </p:cNvSpPr>
          <p:nvPr>
            <p:ph type="sldNum" sz="quarter" idx="12"/>
          </p:nvPr>
        </p:nvSpPr>
        <p:spPr/>
        <p:txBody>
          <a:bodyPr/>
          <a:lstStyle/>
          <a:p>
            <a:fld id="{43F9F880-D4D8-43B9-901A-5F24574F994D}" type="slidenum">
              <a:rPr lang="en-US" altLang="zh-TW" smtClean="0"/>
              <a:pPr/>
              <a:t>‹#›</a:t>
            </a:fld>
            <a:endParaRPr lang="en-US" altLang="zh-TW"/>
          </a:p>
        </p:txBody>
      </p:sp>
    </p:spTree>
    <p:extLst>
      <p:ext uri="{BB962C8B-B14F-4D97-AF65-F5344CB8AC3E}">
        <p14:creationId xmlns:p14="http://schemas.microsoft.com/office/powerpoint/2010/main" val="310432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en-US" altLang="zh-TW"/>
          </a:p>
        </p:txBody>
      </p:sp>
      <p:sp>
        <p:nvSpPr>
          <p:cNvPr id="3" name="頁尾版面配置區 2"/>
          <p:cNvSpPr>
            <a:spLocks noGrp="1"/>
          </p:cNvSpPr>
          <p:nvPr>
            <p:ph type="ftr" sz="quarter" idx="11"/>
          </p:nvPr>
        </p:nvSpPr>
        <p:spPr/>
        <p:txBody>
          <a:bodyPr/>
          <a:lstStyle/>
          <a:p>
            <a:fld id="{AED95EEA-3DF1-4596-AA29-F20B514AF9A7}" type="slidenum">
              <a:rPr lang="en-US" altLang="zh-TW" smtClean="0"/>
              <a:pPr/>
              <a:t>‹#›</a:t>
            </a:fld>
            <a:endParaRPr lang="en-US" altLang="zh-TW"/>
          </a:p>
        </p:txBody>
      </p:sp>
      <p:sp>
        <p:nvSpPr>
          <p:cNvPr id="4" name="投影片編號版面配置區 3"/>
          <p:cNvSpPr>
            <a:spLocks noGrp="1"/>
          </p:cNvSpPr>
          <p:nvPr>
            <p:ph type="sldNum" sz="quarter" idx="12"/>
          </p:nvPr>
        </p:nvSpPr>
        <p:spPr/>
        <p:txBody>
          <a:bodyPr/>
          <a:lstStyle/>
          <a:p>
            <a:fld id="{8326CD26-06FF-4F8E-91ED-22354FEAC125}" type="slidenum">
              <a:rPr lang="en-US" altLang="zh-TW" smtClean="0"/>
              <a:pPr/>
              <a:t>‹#›</a:t>
            </a:fld>
            <a:endParaRPr lang="en-US" altLang="zh-TW"/>
          </a:p>
        </p:txBody>
      </p:sp>
    </p:spTree>
    <p:extLst>
      <p:ext uri="{BB962C8B-B14F-4D97-AF65-F5344CB8AC3E}">
        <p14:creationId xmlns:p14="http://schemas.microsoft.com/office/powerpoint/2010/main" val="284264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7B81034-9A2B-4A6D-B098-5B5BB292C17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6F9B47A0-D0B1-4CF4-8FD2-A9BBF68D1F1A}" type="slidenum">
              <a:rPr lang="en-US" altLang="zh-TW" smtClean="0"/>
              <a:pPr/>
              <a:t>‹#›</a:t>
            </a:fld>
            <a:endParaRPr lang="en-US" altLang="zh-TW"/>
          </a:p>
        </p:txBody>
      </p:sp>
    </p:spTree>
    <p:extLst>
      <p:ext uri="{BB962C8B-B14F-4D97-AF65-F5344CB8AC3E}">
        <p14:creationId xmlns:p14="http://schemas.microsoft.com/office/powerpoint/2010/main" val="413006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A0561AC-DB71-4140-A6CF-2D97B87CB0C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446F1DB2-83CE-4CB8-A030-748B4E6D127D}" type="slidenum">
              <a:rPr lang="en-US" altLang="zh-TW" smtClean="0"/>
              <a:pPr/>
              <a:t>‹#›</a:t>
            </a:fld>
            <a:endParaRPr lang="en-US" altLang="zh-TW"/>
          </a:p>
        </p:txBody>
      </p:sp>
    </p:spTree>
    <p:extLst>
      <p:ext uri="{BB962C8B-B14F-4D97-AF65-F5344CB8AC3E}">
        <p14:creationId xmlns:p14="http://schemas.microsoft.com/office/powerpoint/2010/main" val="315477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2738" y="274638"/>
            <a:ext cx="8229600" cy="1143000"/>
          </a:xfrm>
          <a:prstGeom prst="rect">
            <a:avLst/>
          </a:prstGeom>
        </p:spPr>
        <p:txBody>
          <a:bodyPr vert="horz" lIns="91440" tIns="45720" rIns="91440" bIns="45720" rtlCol="0" anchor="ctr">
            <a:normAutofit/>
          </a:bodyPr>
          <a:lstStyle/>
          <a:p>
            <a:pPr lvl="0"/>
            <a:r>
              <a:rPr lang="zh-TW" altLang="en-US" smtClean="0"/>
              <a:t>按一下以編輯母片標題樣式</a:t>
            </a:r>
            <a:endParaRPr lang="zh-TW" altLang="en-US"/>
          </a:p>
        </p:txBody>
      </p:sp>
      <p:sp>
        <p:nvSpPr>
          <p:cNvPr id="3" name="文字版面配置區 2"/>
          <p:cNvSpPr>
            <a:spLocks noGrp="1"/>
          </p:cNvSpPr>
          <p:nvPr>
            <p:ph type="body" idx="1"/>
          </p:nvPr>
        </p:nvSpPr>
        <p:spPr>
          <a:xfrm>
            <a:off x="492738"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438E9F4-864D-462A-93B8-E77C2F3DE2D2}" type="slidenum">
              <a:rPr lang="en-US" altLang="zh-TW" smtClean="0"/>
              <a:pPr/>
              <a:t>‹#›</a:t>
            </a:fld>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4BEBF-7940-49F6-B25A-5B4711E6D5A4}" type="slidenum">
              <a:rPr lang="en-US" altLang="zh-TW" smtClean="0"/>
              <a:pPr/>
              <a:t>‹#›</a:t>
            </a:fld>
            <a:endParaRPr lang="en-US" altLang="zh-TW"/>
          </a:p>
        </p:txBody>
      </p:sp>
    </p:spTree>
    <p:extLst>
      <p:ext uri="{BB962C8B-B14F-4D97-AF65-F5344CB8AC3E}">
        <p14:creationId xmlns:p14="http://schemas.microsoft.com/office/powerpoint/2010/main" val="31978079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sldNum="0" hdr="0" dt="0"/>
  <p:txStyles>
    <p:titleStyle>
      <a:lvl1pPr algn="ctr" defTabSz="914400" rtl="0" eaLnBrk="1" latinLnBrk="0" hangingPunct="1">
        <a:spcBef>
          <a:spcPct val="0"/>
        </a:spcBef>
        <a:buNone/>
        <a:defRPr lang="zh-TW" altLang="en-US" sz="4000" kern="1200">
          <a:solidFill>
            <a:schemeClr val="tx1"/>
          </a:solidFill>
          <a:latin typeface="Times New Roman" panose="02020603050405020304" pitchFamily="18" charset="0"/>
          <a:ea typeface="華康中黑體" panose="020B0509000000000000" pitchFamily="49"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subTitle" idx="1"/>
          </p:nvPr>
        </p:nvSpPr>
        <p:spPr>
          <a:xfrm>
            <a:off x="107504" y="3886200"/>
            <a:ext cx="4680520" cy="622300"/>
          </a:xfrm>
          <a:solidFill>
            <a:schemeClr val="bg1">
              <a:alpha val="60000"/>
            </a:schemeClr>
          </a:solidFill>
        </p:spPr>
        <p:txBody>
          <a:bodyPr/>
          <a:lstStyle/>
          <a:p>
            <a:pPr algn="l"/>
            <a:r>
              <a:rPr lang="zh-TW" altLang="en-US"/>
              <a:t>授課老師：</a:t>
            </a:r>
          </a:p>
        </p:txBody>
      </p:sp>
      <p:sp>
        <p:nvSpPr>
          <p:cNvPr id="9" name="Line 4"/>
          <p:cNvSpPr>
            <a:spLocks noChangeShapeType="1"/>
          </p:cNvSpPr>
          <p:nvPr/>
        </p:nvSpPr>
        <p:spPr bwMode="auto">
          <a:xfrm>
            <a:off x="2195736" y="4437112"/>
            <a:ext cx="25202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n>
                <a:solidFill>
                  <a:sysClr val="windowText" lastClr="000000"/>
                </a:solidFill>
              </a:ln>
            </a:endParaRPr>
          </a:p>
        </p:txBody>
      </p:sp>
      <p:sp>
        <p:nvSpPr>
          <p:cNvPr id="10" name="Rectangle 2"/>
          <p:cNvSpPr txBox="1">
            <a:spLocks noChangeArrowheads="1"/>
          </p:cNvSpPr>
          <p:nvPr/>
        </p:nvSpPr>
        <p:spPr>
          <a:xfrm>
            <a:off x="685800" y="980729"/>
            <a:ext cx="7989888" cy="2619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zh-TW" altLang="en-US" sz="4400" kern="1200">
                <a:solidFill>
                  <a:schemeClr val="tx1"/>
                </a:solidFill>
                <a:latin typeface="Arial" panose="020B0604020202020204" pitchFamily="34" charset="0"/>
                <a:ea typeface="華康粗黑體" panose="020B0709000000000000" pitchFamily="49" charset="-120"/>
                <a:cs typeface="Arial" panose="020B0604020202020204" pitchFamily="34" charset="0"/>
              </a:defRPr>
            </a:lvl1pPr>
          </a:lstStyle>
          <a:p>
            <a:pPr fontAlgn="auto">
              <a:spcBef>
                <a:spcPts val="768"/>
              </a:spcBef>
              <a:spcAft>
                <a:spcPts val="0"/>
              </a:spcAft>
            </a:pPr>
            <a:r>
              <a:rPr lang="zh-TW" altLang="en-US" dirty="0" smtClean="0">
                <a:latin typeface="華康新特明體" panose="02020909000000000000" pitchFamily="49" charset="-120"/>
                <a:ea typeface="華康新特明體" panose="02020909000000000000" pitchFamily="49" charset="-120"/>
              </a:rPr>
              <a:t>第</a:t>
            </a:r>
            <a:r>
              <a:rPr lang="en-US" altLang="zh-TW" dirty="0" smtClean="0">
                <a:latin typeface="華康新特明體" panose="02020909000000000000" pitchFamily="49" charset="-120"/>
                <a:ea typeface="華康新特明體" panose="02020909000000000000" pitchFamily="49" charset="-120"/>
              </a:rPr>
              <a:t>8</a:t>
            </a:r>
            <a:r>
              <a:rPr lang="zh-TW" altLang="en-US" dirty="0" smtClean="0">
                <a:latin typeface="華康新特明體" panose="02020909000000000000" pitchFamily="49" charset="-120"/>
                <a:ea typeface="華康新特明體" panose="02020909000000000000" pitchFamily="49" charset="-120"/>
              </a:rPr>
              <a:t>章 </a:t>
            </a:r>
            <a:r>
              <a:rPr kumimoji="0" lang="zh-TW" altLang="en-US" dirty="0" smtClean="0">
                <a:latin typeface="華康新特明體" panose="02020909000000000000" pitchFamily="49" charset="-120"/>
                <a:ea typeface="華康新特明體" panose="02020909000000000000" pitchFamily="49" charset="-120"/>
              </a:rPr>
              <a:t>人力資源</a:t>
            </a:r>
            <a:r>
              <a:rPr kumimoji="0" lang="zh-TW" altLang="en-US" dirty="0" smtClean="0">
                <a:latin typeface="華康新特明體" panose="02020909000000000000" pitchFamily="49" charset="-120"/>
                <a:ea typeface="華康新特明體" panose="02020909000000000000" pitchFamily="49" charset="-120"/>
              </a:rPr>
              <a:t>倫理</a:t>
            </a:r>
            <a:endParaRPr kumimoji="0" lang="zh-TW" altLang="en-US" dirty="0">
              <a:latin typeface="華康新特明體" panose="02020909000000000000" pitchFamily="49" charset="-120"/>
              <a:ea typeface="華康新特明體" panose="02020909000000000000" pitchFamily="49"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8.2</a:t>
            </a:r>
            <a:r>
              <a:rPr lang="zh-TW" altLang="en-US" dirty="0" smtClean="0"/>
              <a:t>  招募</a:t>
            </a:r>
            <a:r>
              <a:rPr lang="zh-TW" altLang="en-US" dirty="0" smtClean="0"/>
              <a:t>與甄選的歧視議題</a:t>
            </a:r>
            <a:r>
              <a:rPr lang="en-US" altLang="zh-TW" sz="2800" dirty="0" smtClean="0"/>
              <a:t>(4/5)</a:t>
            </a:r>
            <a:endParaRPr lang="en-US" altLang="zh-TW" sz="2800" dirty="0"/>
          </a:p>
        </p:txBody>
      </p:sp>
      <p:sp>
        <p:nvSpPr>
          <p:cNvPr id="44035" name="Rectangle 3"/>
          <p:cNvSpPr>
            <a:spLocks noGrp="1" noChangeArrowheads="1"/>
          </p:cNvSpPr>
          <p:nvPr>
            <p:ph idx="1"/>
          </p:nvPr>
        </p:nvSpPr>
        <p:spPr>
          <a:xfrm>
            <a:off x="492738" y="1600200"/>
            <a:ext cx="8543758" cy="5069160"/>
          </a:xfrm>
        </p:spPr>
        <p:txBody>
          <a:bodyPr>
            <a:noAutofit/>
          </a:bodyPr>
          <a:lstStyle/>
          <a:p>
            <a:pPr>
              <a:spcBef>
                <a:spcPts val="1152"/>
              </a:spcBef>
            </a:pPr>
            <a:r>
              <a:rPr lang="zh-TW" altLang="en-US" dirty="0"/>
              <a:t>年齡歧視</a:t>
            </a:r>
          </a:p>
          <a:p>
            <a:pPr lvl="1">
              <a:spcBef>
                <a:spcPts val="1152"/>
              </a:spcBef>
            </a:pPr>
            <a:r>
              <a:rPr lang="zh-TW" altLang="en-US" dirty="0"/>
              <a:t>台北縣淡水鎮台灣高爾夫球俱樂部在</a:t>
            </a:r>
            <a:r>
              <a:rPr lang="en-US" altLang="zh-TW" dirty="0"/>
              <a:t>2005</a:t>
            </a:r>
            <a:r>
              <a:rPr lang="zh-TW" altLang="en-US" dirty="0"/>
              <a:t>年</a:t>
            </a:r>
            <a:r>
              <a:rPr lang="en-US" altLang="zh-TW" dirty="0"/>
              <a:t>7</a:t>
            </a:r>
            <a:r>
              <a:rPr lang="zh-TW" altLang="en-US" dirty="0"/>
              <a:t>月解聘</a:t>
            </a:r>
            <a:r>
              <a:rPr lang="en-US" altLang="zh-TW" dirty="0"/>
              <a:t>5</a:t>
            </a:r>
            <a:r>
              <a:rPr lang="zh-TW" altLang="en-US" dirty="0"/>
              <a:t>名「資深臨時工」，引起員工不滿；士林地方法院認為俱樂部代表人和法人代表人辜</a:t>
            </a:r>
            <a:r>
              <a:rPr lang="zh-TW" altLang="en-US" dirty="0" smtClean="0"/>
              <a:t>姓僱主</a:t>
            </a:r>
            <a:r>
              <a:rPr lang="zh-TW" altLang="en-US" dirty="0"/>
              <a:t>違反勞動基準法 </a:t>
            </a:r>
          </a:p>
        </p:txBody>
      </p:sp>
      <p:sp>
        <p:nvSpPr>
          <p:cNvPr id="5" name="頁尾版面配置區 4"/>
          <p:cNvSpPr>
            <a:spLocks noGrp="1"/>
          </p:cNvSpPr>
          <p:nvPr>
            <p:ph type="ftr" sz="quarter" idx="11"/>
          </p:nvPr>
        </p:nvSpPr>
        <p:spPr/>
        <p:txBody>
          <a:bodyPr/>
          <a:lstStyle/>
          <a:p>
            <a:fld id="{AA6D5B54-EE27-4BCC-A2E8-A65C1973ABE8}" type="slidenum">
              <a:rPr lang="en-US" altLang="zh-TW"/>
              <a:pPr/>
              <a:t>10</a:t>
            </a:fld>
            <a:endParaRPr lang="en-US" altLang="zh-TW"/>
          </a:p>
        </p:txBody>
      </p:sp>
    </p:spTree>
    <p:extLst>
      <p:ext uri="{BB962C8B-B14F-4D97-AF65-F5344CB8AC3E}">
        <p14:creationId xmlns:p14="http://schemas.microsoft.com/office/powerpoint/2010/main" val="195318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8.2</a:t>
            </a:r>
            <a:r>
              <a:rPr lang="zh-TW" altLang="en-US" dirty="0" smtClean="0"/>
              <a:t>  招募</a:t>
            </a:r>
            <a:r>
              <a:rPr lang="zh-TW" altLang="en-US" dirty="0" smtClean="0"/>
              <a:t>與甄選的歧視議題</a:t>
            </a:r>
            <a:r>
              <a:rPr lang="en-US" altLang="zh-TW" sz="2800" dirty="0" smtClean="0"/>
              <a:t>(5/5)</a:t>
            </a:r>
            <a:endParaRPr lang="en-US" altLang="zh-TW" sz="2800" dirty="0"/>
          </a:p>
        </p:txBody>
      </p:sp>
      <p:sp>
        <p:nvSpPr>
          <p:cNvPr id="44035" name="Rectangle 3"/>
          <p:cNvSpPr>
            <a:spLocks noGrp="1" noChangeArrowheads="1"/>
          </p:cNvSpPr>
          <p:nvPr>
            <p:ph idx="1"/>
          </p:nvPr>
        </p:nvSpPr>
        <p:spPr>
          <a:xfrm>
            <a:off x="492738" y="1600200"/>
            <a:ext cx="8543758" cy="5069160"/>
          </a:xfrm>
        </p:spPr>
        <p:txBody>
          <a:bodyPr>
            <a:noAutofit/>
          </a:bodyPr>
          <a:lstStyle/>
          <a:p>
            <a:pPr>
              <a:spcBef>
                <a:spcPts val="1152"/>
              </a:spcBef>
            </a:pPr>
            <a:r>
              <a:rPr lang="zh-TW" altLang="en-US" dirty="0"/>
              <a:t>身心障礙者身分</a:t>
            </a:r>
            <a:r>
              <a:rPr lang="zh-TW" altLang="en-US" dirty="0" smtClean="0"/>
              <a:t>歧視</a:t>
            </a:r>
            <a:endParaRPr lang="zh-TW" altLang="en-US" dirty="0"/>
          </a:p>
          <a:p>
            <a:pPr lvl="1">
              <a:spcBef>
                <a:spcPts val="1152"/>
              </a:spcBef>
            </a:pPr>
            <a:r>
              <a:rPr lang="zh-TW" altLang="en-US" dirty="0" smtClean="0"/>
              <a:t>郭文勇</a:t>
            </a:r>
            <a:r>
              <a:rPr lang="en-US" altLang="zh-TW" dirty="0" smtClean="0"/>
              <a:t>(</a:t>
            </a:r>
            <a:r>
              <a:rPr lang="zh-TW" altLang="en-US" dirty="0" smtClean="0"/>
              <a:t>化名</a:t>
            </a:r>
            <a:r>
              <a:rPr lang="en-US" altLang="zh-TW" dirty="0" smtClean="0"/>
              <a:t>)</a:t>
            </a:r>
            <a:r>
              <a:rPr lang="zh-TW" altLang="en-US" dirty="0" smtClean="0"/>
              <a:t>為</a:t>
            </a:r>
            <a:r>
              <a:rPr lang="zh-TW" altLang="en-US" dirty="0"/>
              <a:t>某股份有限公司員工，由於所屬公司徵求</a:t>
            </a:r>
            <a:r>
              <a:rPr lang="en-US" altLang="zh-TW" dirty="0"/>
              <a:t>1</a:t>
            </a:r>
            <a:r>
              <a:rPr lang="zh-TW" altLang="en-US" dirty="0"/>
              <a:t>名基層主管職缺，經該公司各單位推薦符合資格人員</a:t>
            </a:r>
            <a:r>
              <a:rPr lang="en-US" altLang="zh-TW" dirty="0"/>
              <a:t>4</a:t>
            </a:r>
            <a:r>
              <a:rPr lang="zh-TW" altLang="en-US" dirty="0"/>
              <a:t>名參加評選考核，並由該公司召開人事評議小組會議討論，惟結果未由推薦人選</a:t>
            </a:r>
            <a:r>
              <a:rPr lang="en-US" altLang="zh-TW" dirty="0"/>
              <a:t>4</a:t>
            </a:r>
            <a:r>
              <a:rPr lang="zh-TW" altLang="en-US" dirty="0"/>
              <a:t>名中核定</a:t>
            </a:r>
            <a:r>
              <a:rPr lang="zh-TW" altLang="en-US" dirty="0" smtClean="0"/>
              <a:t>晉升，</a:t>
            </a:r>
            <a:r>
              <a:rPr lang="zh-TW" altLang="en-US" dirty="0"/>
              <a:t>而係由其他單位調派</a:t>
            </a:r>
            <a:r>
              <a:rPr lang="en-US" altLang="zh-TW" dirty="0"/>
              <a:t>1</a:t>
            </a:r>
            <a:r>
              <a:rPr lang="zh-TW" altLang="en-US" dirty="0"/>
              <a:t>高階人員代理該項職務。郭文勇認為該公司王姓科長對其有「身心障礙者較不適合該項工作」意見，顯然有對身心障礙者歧視，因此向高雄市政府勞工局提起申訴。 </a:t>
            </a:r>
          </a:p>
        </p:txBody>
      </p:sp>
      <p:sp>
        <p:nvSpPr>
          <p:cNvPr id="5" name="頁尾版面配置區 4"/>
          <p:cNvSpPr>
            <a:spLocks noGrp="1"/>
          </p:cNvSpPr>
          <p:nvPr>
            <p:ph type="ftr" sz="quarter" idx="11"/>
          </p:nvPr>
        </p:nvSpPr>
        <p:spPr/>
        <p:txBody>
          <a:bodyPr/>
          <a:lstStyle/>
          <a:p>
            <a:fld id="{AA6D5B54-EE27-4BCC-A2E8-A65C1973ABE8}" type="slidenum">
              <a:rPr lang="en-US" altLang="zh-TW"/>
              <a:pPr/>
              <a:t>11</a:t>
            </a:fld>
            <a:endParaRPr lang="en-US" altLang="zh-TW"/>
          </a:p>
        </p:txBody>
      </p:sp>
    </p:spTree>
    <p:extLst>
      <p:ext uri="{BB962C8B-B14F-4D97-AF65-F5344CB8AC3E}">
        <p14:creationId xmlns:p14="http://schemas.microsoft.com/office/powerpoint/2010/main" val="263172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8.3</a:t>
            </a:r>
            <a:r>
              <a:rPr lang="zh-TW" altLang="en-US" dirty="0" smtClean="0"/>
              <a:t>  升遷</a:t>
            </a:r>
            <a:r>
              <a:rPr lang="zh-TW" altLang="en-US" dirty="0" smtClean="0"/>
              <a:t>的公平議題</a:t>
            </a:r>
            <a:r>
              <a:rPr lang="en-US" altLang="zh-TW" sz="2800" dirty="0" smtClean="0"/>
              <a:t>(1/3)</a:t>
            </a:r>
            <a:endParaRPr lang="en-US" altLang="zh-TW" sz="2800" dirty="0"/>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dirty="0"/>
              <a:t>在職場中，員工除了追求生理</a:t>
            </a:r>
            <a:r>
              <a:rPr lang="zh-TW" altLang="en-US" dirty="0" smtClean="0"/>
              <a:t>需求</a:t>
            </a:r>
            <a:r>
              <a:rPr lang="en-US" altLang="zh-TW" dirty="0" smtClean="0"/>
              <a:t>(</a:t>
            </a:r>
            <a:r>
              <a:rPr lang="zh-TW" altLang="en-US" dirty="0" smtClean="0"/>
              <a:t>薪酬</a:t>
            </a:r>
            <a:r>
              <a:rPr lang="en-US" altLang="zh-TW" dirty="0" smtClean="0"/>
              <a:t>)</a:t>
            </a:r>
            <a:r>
              <a:rPr lang="zh-TW" altLang="en-US" dirty="0" smtClean="0"/>
              <a:t>的</a:t>
            </a:r>
            <a:r>
              <a:rPr lang="zh-TW" altLang="en-US" dirty="0"/>
              <a:t>滿足外，自我成長的需求會隨著其知識與經驗的累積而逐漸增強，而職場中職位的晉升則是員工自我成長與肯定的具體成果展現 </a:t>
            </a:r>
          </a:p>
          <a:p>
            <a:pPr>
              <a:spcBef>
                <a:spcPts val="1152"/>
              </a:spcBef>
            </a:pPr>
            <a:r>
              <a:rPr lang="zh-TW" altLang="en-US" dirty="0"/>
              <a:t>職場存在一個玻璃</a:t>
            </a:r>
            <a:r>
              <a:rPr lang="zh-TW" altLang="en-US" dirty="0" smtClean="0"/>
              <a:t>天花板</a:t>
            </a:r>
            <a:r>
              <a:rPr lang="en-US" altLang="zh-TW" dirty="0" smtClean="0"/>
              <a:t>(glass ceiling)</a:t>
            </a:r>
            <a:r>
              <a:rPr lang="zh-TW" altLang="en-US" dirty="0" smtClean="0"/>
              <a:t>現象</a:t>
            </a:r>
            <a:r>
              <a:rPr lang="zh-TW" altLang="en-US" dirty="0"/>
              <a:t>，這種現象是指在公司企業和機關團體中，限制某些人口</a:t>
            </a:r>
            <a:r>
              <a:rPr lang="zh-TW" altLang="en-US" dirty="0" smtClean="0"/>
              <a:t>群體</a:t>
            </a:r>
            <a:r>
              <a:rPr lang="en-US" altLang="zh-TW" dirty="0" smtClean="0"/>
              <a:t>(</a:t>
            </a:r>
            <a:r>
              <a:rPr lang="zh-TW" altLang="en-US" dirty="0" smtClean="0"/>
              <a:t>女性</a:t>
            </a:r>
            <a:r>
              <a:rPr lang="zh-TW" altLang="en-US" dirty="0"/>
              <a:t>、少數族</a:t>
            </a:r>
            <a:r>
              <a:rPr lang="zh-TW" altLang="en-US" dirty="0" smtClean="0"/>
              <a:t>裔</a:t>
            </a:r>
            <a:r>
              <a:rPr lang="en-US" altLang="zh-TW" dirty="0" smtClean="0"/>
              <a:t>)</a:t>
            </a:r>
            <a:r>
              <a:rPr lang="zh-TW" altLang="en-US" dirty="0" smtClean="0"/>
              <a:t>晉升到</a:t>
            </a:r>
            <a:r>
              <a:rPr lang="zh-TW" altLang="en-US" dirty="0"/>
              <a:t>高級職位的障礙，</a:t>
            </a:r>
            <a:r>
              <a:rPr lang="zh-TW" altLang="en-US" dirty="0" smtClean="0"/>
              <a:t>以下說明</a:t>
            </a:r>
            <a:r>
              <a:rPr lang="zh-TW" altLang="en-US" dirty="0"/>
              <a:t>現存的玻璃天花板</a:t>
            </a:r>
            <a:r>
              <a:rPr lang="zh-TW" altLang="en-US" dirty="0" smtClean="0"/>
              <a:t>現象：</a:t>
            </a:r>
            <a:endParaRPr lang="zh-TW" altLang="en-US" dirty="0"/>
          </a:p>
        </p:txBody>
      </p:sp>
      <p:sp>
        <p:nvSpPr>
          <p:cNvPr id="5" name="頁尾版面配置區 4"/>
          <p:cNvSpPr>
            <a:spLocks noGrp="1"/>
          </p:cNvSpPr>
          <p:nvPr>
            <p:ph type="ftr" sz="quarter" idx="11"/>
          </p:nvPr>
        </p:nvSpPr>
        <p:spPr/>
        <p:txBody>
          <a:bodyPr/>
          <a:lstStyle/>
          <a:p>
            <a:fld id="{AA6D5B54-EE27-4BCC-A2E8-A65C1973ABE8}" type="slidenum">
              <a:rPr lang="en-US" altLang="zh-TW"/>
              <a:pPr/>
              <a:t>12</a:t>
            </a:fld>
            <a:endParaRPr lang="en-US" altLang="zh-TW" dirty="0"/>
          </a:p>
        </p:txBody>
      </p:sp>
    </p:spTree>
    <p:extLst>
      <p:ext uri="{BB962C8B-B14F-4D97-AF65-F5344CB8AC3E}">
        <p14:creationId xmlns:p14="http://schemas.microsoft.com/office/powerpoint/2010/main" val="3398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1"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8.3</a:t>
            </a:r>
            <a:r>
              <a:rPr lang="zh-TW" altLang="en-US" dirty="0" smtClean="0"/>
              <a:t>  升遷</a:t>
            </a:r>
            <a:r>
              <a:rPr lang="zh-TW" altLang="en-US" dirty="0" smtClean="0"/>
              <a:t>的公平議題</a:t>
            </a:r>
            <a:r>
              <a:rPr lang="en-US" altLang="zh-TW" sz="2800" dirty="0" smtClean="0"/>
              <a:t>(2/3)</a:t>
            </a:r>
            <a:endParaRPr lang="en-US" altLang="zh-TW" sz="2800" dirty="0"/>
          </a:p>
        </p:txBody>
      </p:sp>
      <p:sp>
        <p:nvSpPr>
          <p:cNvPr id="44035" name="Rectangle 3"/>
          <p:cNvSpPr>
            <a:spLocks noGrp="1" noChangeArrowheads="1"/>
          </p:cNvSpPr>
          <p:nvPr>
            <p:ph idx="1"/>
          </p:nvPr>
        </p:nvSpPr>
        <p:spPr>
          <a:xfrm>
            <a:off x="492738" y="1600200"/>
            <a:ext cx="8543758" cy="5141168"/>
          </a:xfrm>
        </p:spPr>
        <p:txBody>
          <a:bodyPr>
            <a:noAutofit/>
          </a:bodyPr>
          <a:lstStyle/>
          <a:p>
            <a:pPr>
              <a:lnSpc>
                <a:spcPct val="95000"/>
              </a:lnSpc>
              <a:spcBef>
                <a:spcPts val="600"/>
              </a:spcBef>
            </a:pPr>
            <a:r>
              <a:rPr lang="zh-TW" altLang="en-US" sz="3000" dirty="0"/>
              <a:t>空姐晉升</a:t>
            </a:r>
            <a:r>
              <a:rPr lang="zh-TW" altLang="en-US" sz="3000" dirty="0" smtClean="0"/>
              <a:t>歧視</a:t>
            </a:r>
            <a:endParaRPr lang="zh-TW" altLang="en-US" sz="3000" dirty="0"/>
          </a:p>
          <a:p>
            <a:pPr lvl="1">
              <a:lnSpc>
                <a:spcPct val="95000"/>
              </a:lnSpc>
              <a:spcBef>
                <a:spcPts val="600"/>
              </a:spcBef>
            </a:pPr>
            <a:r>
              <a:rPr lang="zh-TW" altLang="en-US" sz="2600" dirty="0"/>
              <a:t>根據台北市就業歧視評議委員會指出，陳雅婷</a:t>
            </a:r>
            <a:r>
              <a:rPr lang="en-US" altLang="zh-TW" sz="2600" dirty="0"/>
              <a:t>(</a:t>
            </a:r>
            <a:r>
              <a:rPr lang="zh-TW" altLang="en-US" sz="2600" dirty="0"/>
              <a:t>化名</a:t>
            </a:r>
            <a:r>
              <a:rPr lang="en-US" altLang="zh-TW" sz="2600" dirty="0"/>
              <a:t>)</a:t>
            </a:r>
            <a:r>
              <a:rPr lang="zh-TW" altLang="en-US" sz="2600" dirty="0"/>
              <a:t>在國內某航空公司擔任空姐十六、七年了，從早期服務經濟艙、華夏艙、到後來服務頭等艙，雅婷不像大部分女同仁在結婚或懷孕後就離職，而想在公司安身立命，所以公司每次考核、晉升考試等，一直都很認真謹慎，但多年下來仍無法如願 </a:t>
            </a:r>
          </a:p>
          <a:p>
            <a:pPr lvl="1">
              <a:lnSpc>
                <a:spcPct val="95000"/>
              </a:lnSpc>
              <a:spcBef>
                <a:spcPts val="600"/>
              </a:spcBef>
            </a:pPr>
            <a:r>
              <a:rPr lang="zh-TW" altLang="en-US" sz="2600" dirty="0"/>
              <a:t>初審及複選需先分別選出</a:t>
            </a:r>
            <a:r>
              <a:rPr lang="en-US" altLang="zh-TW" sz="2600" dirty="0"/>
              <a:t>41</a:t>
            </a:r>
            <a:r>
              <a:rPr lang="zh-TW" altLang="en-US" sz="2600" dirty="0"/>
              <a:t>人及</a:t>
            </a:r>
            <a:r>
              <a:rPr lang="en-US" altLang="zh-TW" sz="2600" dirty="0"/>
              <a:t>38</a:t>
            </a:r>
            <a:r>
              <a:rPr lang="zh-TW" altLang="en-US" sz="2600" dirty="0"/>
              <a:t>人，女性都分別有</a:t>
            </a:r>
            <a:r>
              <a:rPr lang="en-US" altLang="zh-TW" sz="2600" dirty="0"/>
              <a:t>13</a:t>
            </a:r>
            <a:r>
              <a:rPr lang="zh-TW" altLang="en-US" sz="2600" dirty="0"/>
              <a:t>位及</a:t>
            </a:r>
            <a:r>
              <a:rPr lang="en-US" altLang="zh-TW" sz="2600" dirty="0"/>
              <a:t>12</a:t>
            </a:r>
            <a:r>
              <a:rPr lang="zh-TW" altLang="en-US" sz="2600" dirty="0"/>
              <a:t>位符合資格，但是最後決選時，女性卻只有</a:t>
            </a:r>
            <a:r>
              <a:rPr lang="en-US" altLang="zh-TW" sz="2600" dirty="0"/>
              <a:t>5</a:t>
            </a:r>
            <a:r>
              <a:rPr lang="zh-TW" altLang="en-US" sz="2600" dirty="0"/>
              <a:t>人當選座艙長，使雅婷對公司在男女比例的錄取上嚴重懷疑其客觀性，結果主管卻安撫她：「這次先忍耐，下次重新來」，雅婷難以忍受公司敷衍態度，遂向政府相關單位提起申訴 </a:t>
            </a:r>
          </a:p>
        </p:txBody>
      </p:sp>
      <p:sp>
        <p:nvSpPr>
          <p:cNvPr id="5" name="頁尾版面配置區 4"/>
          <p:cNvSpPr>
            <a:spLocks noGrp="1"/>
          </p:cNvSpPr>
          <p:nvPr>
            <p:ph type="ftr" sz="quarter" idx="11"/>
          </p:nvPr>
        </p:nvSpPr>
        <p:spPr/>
        <p:txBody>
          <a:bodyPr/>
          <a:lstStyle/>
          <a:p>
            <a:fld id="{AA6D5B54-EE27-4BCC-A2E8-A65C1973ABE8}" type="slidenum">
              <a:rPr lang="en-US" altLang="zh-TW"/>
              <a:pPr/>
              <a:t>13</a:t>
            </a:fld>
            <a:endParaRPr lang="en-US" altLang="zh-TW" dirty="0"/>
          </a:p>
        </p:txBody>
      </p:sp>
    </p:spTree>
    <p:extLst>
      <p:ext uri="{BB962C8B-B14F-4D97-AF65-F5344CB8AC3E}">
        <p14:creationId xmlns:p14="http://schemas.microsoft.com/office/powerpoint/2010/main" val="362447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8.3</a:t>
            </a:r>
            <a:r>
              <a:rPr lang="zh-TW" altLang="en-US" dirty="0" smtClean="0"/>
              <a:t>  升遷</a:t>
            </a:r>
            <a:r>
              <a:rPr lang="zh-TW" altLang="en-US" dirty="0" smtClean="0"/>
              <a:t>的公平議題</a:t>
            </a:r>
            <a:r>
              <a:rPr lang="en-US" altLang="zh-TW" sz="2800" dirty="0" smtClean="0"/>
              <a:t>(3/3)</a:t>
            </a:r>
            <a:endParaRPr lang="en-US" altLang="zh-TW" sz="2800" dirty="0"/>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dirty="0"/>
              <a:t>史上最大性別歧視</a:t>
            </a:r>
            <a:r>
              <a:rPr lang="zh-TW" altLang="en-US" dirty="0" smtClean="0"/>
              <a:t>案─沃</a:t>
            </a:r>
            <a:r>
              <a:rPr lang="zh-TW" altLang="en-US" dirty="0"/>
              <a:t>爾瑪遭集體起訴 </a:t>
            </a:r>
          </a:p>
          <a:p>
            <a:pPr lvl="1">
              <a:spcBef>
                <a:spcPts val="1152"/>
              </a:spcBef>
            </a:pPr>
            <a:r>
              <a:rPr lang="en-US" altLang="zh-TW" dirty="0"/>
              <a:t>2007</a:t>
            </a:r>
            <a:r>
              <a:rPr lang="zh-TW" altLang="en-US" dirty="0"/>
              <a:t>年沃爾瑪</a:t>
            </a:r>
            <a:r>
              <a:rPr lang="en-US" altLang="zh-TW" dirty="0"/>
              <a:t>(Wal-Mart)</a:t>
            </a:r>
            <a:r>
              <a:rPr lang="zh-TW" altLang="en-US" dirty="0"/>
              <a:t>被女員工集體起訴性別歧視，為美國歷來最大宗性別歧視案，已經美國第九巡迴上訴法庭裁定，</a:t>
            </a:r>
            <a:r>
              <a:rPr lang="en-US" altLang="zh-TW" dirty="0"/>
              <a:t>7</a:t>
            </a:r>
            <a:r>
              <a:rPr lang="zh-TW" altLang="en-US" dirty="0"/>
              <a:t>名女員工狀告全球零售業巨頭沃爾瑪，在薪酬和晉升上存在性別歧視的案件成立，並將做為集體訴訟案審理 </a:t>
            </a:r>
          </a:p>
        </p:txBody>
      </p:sp>
      <p:sp>
        <p:nvSpPr>
          <p:cNvPr id="5" name="頁尾版面配置區 4"/>
          <p:cNvSpPr>
            <a:spLocks noGrp="1"/>
          </p:cNvSpPr>
          <p:nvPr>
            <p:ph type="ftr" sz="quarter" idx="11"/>
          </p:nvPr>
        </p:nvSpPr>
        <p:spPr/>
        <p:txBody>
          <a:bodyPr/>
          <a:lstStyle/>
          <a:p>
            <a:fld id="{AA6D5B54-EE27-4BCC-A2E8-A65C1973ABE8}" type="slidenum">
              <a:rPr lang="en-US" altLang="zh-TW"/>
              <a:pPr/>
              <a:t>14</a:t>
            </a:fld>
            <a:endParaRPr lang="en-US" altLang="zh-TW" dirty="0"/>
          </a:p>
        </p:txBody>
      </p:sp>
    </p:spTree>
    <p:extLst>
      <p:ext uri="{BB962C8B-B14F-4D97-AF65-F5344CB8AC3E}">
        <p14:creationId xmlns:p14="http://schemas.microsoft.com/office/powerpoint/2010/main" val="411526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8.4</a:t>
            </a:r>
            <a:r>
              <a:rPr lang="zh-TW" altLang="en-US" dirty="0" smtClean="0"/>
              <a:t>  性騷擾</a:t>
            </a:r>
            <a:r>
              <a:rPr lang="zh-TW" altLang="en-US" dirty="0" smtClean="0"/>
              <a:t>議題</a:t>
            </a:r>
            <a:r>
              <a:rPr lang="en-US" altLang="zh-TW" sz="2800" dirty="0" smtClean="0"/>
              <a:t>(1/3</a:t>
            </a:r>
            <a:r>
              <a:rPr lang="en-US" altLang="zh-TW" sz="2800" dirty="0"/>
              <a:t>)</a:t>
            </a:r>
            <a:endParaRPr lang="en-US" altLang="zh-TW" sz="3600" dirty="0"/>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dirty="0"/>
              <a:t>隨著時代的進步及兩性受教權的平等與普及，女性投入職場的比例逐年增加，隨之而來的兩性平權議題也受到廣泛的討論，其中以職場性騷擾事件受到最多的關注，因為性騷擾事件對被害人本身、雇主、事業單位及整個社會所能產生之負面影響 </a:t>
            </a:r>
            <a:r>
              <a:rPr lang="zh-TW" altLang="en-US" dirty="0" smtClean="0"/>
              <a:t>，以下</a:t>
            </a:r>
            <a:r>
              <a:rPr lang="zh-TW" altLang="en-US" dirty="0"/>
              <a:t>茲以二</a:t>
            </a:r>
            <a:r>
              <a:rPr lang="zh-TW" altLang="en-US" dirty="0" smtClean="0"/>
              <a:t>個案例來</a:t>
            </a:r>
            <a:r>
              <a:rPr lang="zh-TW" altLang="en-US" dirty="0"/>
              <a:t>說明</a:t>
            </a:r>
          </a:p>
        </p:txBody>
      </p:sp>
      <p:sp>
        <p:nvSpPr>
          <p:cNvPr id="5" name="頁尾版面配置區 4"/>
          <p:cNvSpPr>
            <a:spLocks noGrp="1"/>
          </p:cNvSpPr>
          <p:nvPr>
            <p:ph type="ftr" sz="quarter" idx="11"/>
          </p:nvPr>
        </p:nvSpPr>
        <p:spPr/>
        <p:txBody>
          <a:bodyPr/>
          <a:lstStyle/>
          <a:p>
            <a:fld id="{AA6D5B54-EE27-4BCC-A2E8-A65C1973ABE8}" type="slidenum">
              <a:rPr lang="en-US" altLang="zh-TW"/>
              <a:pPr/>
              <a:t>15</a:t>
            </a:fld>
            <a:endParaRPr lang="en-US" altLang="zh-TW" dirty="0"/>
          </a:p>
        </p:txBody>
      </p:sp>
    </p:spTree>
    <p:extLst>
      <p:ext uri="{BB962C8B-B14F-4D97-AF65-F5344CB8AC3E}">
        <p14:creationId xmlns:p14="http://schemas.microsoft.com/office/powerpoint/2010/main" val="151756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8.4</a:t>
            </a:r>
            <a:r>
              <a:rPr lang="zh-TW" altLang="en-US" dirty="0" smtClean="0"/>
              <a:t>  性騷擾</a:t>
            </a:r>
            <a:r>
              <a:rPr lang="zh-TW" altLang="en-US" dirty="0" smtClean="0"/>
              <a:t>議題</a:t>
            </a:r>
            <a:r>
              <a:rPr lang="en-US" altLang="zh-TW" sz="2800" dirty="0" smtClean="0"/>
              <a:t>(2/3</a:t>
            </a:r>
            <a:r>
              <a:rPr lang="en-US" altLang="zh-TW" sz="2800" dirty="0"/>
              <a:t>)</a:t>
            </a:r>
            <a:endParaRPr lang="en-US" altLang="zh-TW" sz="3600" dirty="0"/>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dirty="0"/>
              <a:t>長庚醫院護士性騷擾案</a:t>
            </a:r>
          </a:p>
          <a:p>
            <a:pPr lvl="1">
              <a:spcBef>
                <a:spcPts val="1152"/>
              </a:spcBef>
            </a:pPr>
            <a:r>
              <a:rPr lang="en-US" altLang="zh-TW" dirty="0"/>
              <a:t>2001</a:t>
            </a:r>
            <a:r>
              <a:rPr lang="zh-TW" altLang="en-US" dirty="0"/>
              <a:t>年</a:t>
            </a:r>
            <a:r>
              <a:rPr lang="en-US" altLang="zh-TW" dirty="0"/>
              <a:t>7</a:t>
            </a:r>
            <a:r>
              <a:rPr lang="zh-TW" altLang="en-US" dirty="0"/>
              <a:t>月</a:t>
            </a:r>
            <a:r>
              <a:rPr lang="en-US" altLang="zh-TW" dirty="0"/>
              <a:t>31</a:t>
            </a:r>
            <a:r>
              <a:rPr lang="zh-TW" altLang="en-US" dirty="0"/>
              <a:t>日喧騰一時的長庚醫院楊姓護士控告該院沈姓醫師性騷擾案</a:t>
            </a:r>
            <a:r>
              <a:rPr lang="zh-TW" altLang="en-US" dirty="0" smtClean="0"/>
              <a:t>，經</a:t>
            </a:r>
            <a:r>
              <a:rPr lang="zh-TW" altLang="en-US" dirty="0"/>
              <a:t>台北地方法院二審判決確定，楊姓護士獲得勝訴。法官進一步說明指出，性騷擾案證據充足，認定確有其事，因此</a:t>
            </a:r>
            <a:r>
              <a:rPr lang="zh-TW" altLang="en-US" dirty="0" smtClean="0"/>
              <a:t>加害人沈</a:t>
            </a:r>
            <a:r>
              <a:rPr lang="zh-TW" altLang="en-US" dirty="0"/>
              <a:t>姓醫師判賠</a:t>
            </a:r>
            <a:r>
              <a:rPr lang="en-US" altLang="zh-TW" dirty="0"/>
              <a:t>45</a:t>
            </a:r>
            <a:r>
              <a:rPr lang="zh-TW" altLang="en-US" dirty="0"/>
              <a:t>萬元之損害賠償費。值此同時，桃園縣就業歧視評議委員會亦認定，長庚醫院忽略該院敵意工作環境對護理人員所造成不利的影響，且對該案的消極不作為，裁定長庚醫院院方就業歧視成立，罰鍰</a:t>
            </a:r>
            <a:r>
              <a:rPr lang="en-US" altLang="zh-TW" dirty="0"/>
              <a:t>15,000</a:t>
            </a:r>
            <a:r>
              <a:rPr lang="zh-TW" altLang="en-US" dirty="0"/>
              <a:t>元 </a:t>
            </a:r>
          </a:p>
        </p:txBody>
      </p:sp>
      <p:sp>
        <p:nvSpPr>
          <p:cNvPr id="5" name="頁尾版面配置區 4"/>
          <p:cNvSpPr>
            <a:spLocks noGrp="1"/>
          </p:cNvSpPr>
          <p:nvPr>
            <p:ph type="ftr" sz="quarter" idx="11"/>
          </p:nvPr>
        </p:nvSpPr>
        <p:spPr/>
        <p:txBody>
          <a:bodyPr/>
          <a:lstStyle/>
          <a:p>
            <a:fld id="{AA6D5B54-EE27-4BCC-A2E8-A65C1973ABE8}" type="slidenum">
              <a:rPr lang="en-US" altLang="zh-TW"/>
              <a:pPr/>
              <a:t>16</a:t>
            </a:fld>
            <a:endParaRPr lang="en-US" altLang="zh-TW" dirty="0"/>
          </a:p>
        </p:txBody>
      </p:sp>
    </p:spTree>
    <p:extLst>
      <p:ext uri="{BB962C8B-B14F-4D97-AF65-F5344CB8AC3E}">
        <p14:creationId xmlns:p14="http://schemas.microsoft.com/office/powerpoint/2010/main" val="325279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8.4</a:t>
            </a:r>
            <a:r>
              <a:rPr lang="zh-TW" altLang="en-US" dirty="0" smtClean="0"/>
              <a:t>  性騷擾</a:t>
            </a:r>
            <a:r>
              <a:rPr lang="zh-TW" altLang="en-US" dirty="0" smtClean="0"/>
              <a:t>議題</a:t>
            </a:r>
            <a:r>
              <a:rPr lang="en-US" altLang="zh-TW" sz="2800" dirty="0" smtClean="0"/>
              <a:t>(3/3</a:t>
            </a:r>
            <a:r>
              <a:rPr lang="en-US" altLang="zh-TW" sz="2800" dirty="0"/>
              <a:t>)</a:t>
            </a:r>
            <a:endParaRPr lang="en-US" altLang="zh-TW" sz="3600" dirty="0"/>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dirty="0"/>
              <a:t>美國性騷擾事件的濫觴－湯瑪士大法官 </a:t>
            </a:r>
          </a:p>
          <a:p>
            <a:pPr lvl="1">
              <a:spcBef>
                <a:spcPts val="1152"/>
              </a:spcBef>
            </a:pPr>
            <a:r>
              <a:rPr lang="en-US" altLang="zh-TW" dirty="0"/>
              <a:t>1991</a:t>
            </a:r>
            <a:r>
              <a:rPr lang="zh-TW" altLang="en-US" dirty="0"/>
              <a:t>年</a:t>
            </a:r>
            <a:r>
              <a:rPr lang="en-US" altLang="zh-TW" dirty="0"/>
              <a:t>10</a:t>
            </a:r>
            <a:r>
              <a:rPr lang="zh-TW" altLang="en-US" dirty="0"/>
              <a:t>月初，全美國社會的注意力都集中</a:t>
            </a:r>
            <a:r>
              <a:rPr lang="zh-TW" altLang="en-US" dirty="0" smtClean="0"/>
              <a:t>在史</a:t>
            </a:r>
            <a:r>
              <a:rPr lang="zh-TW" altLang="en-US" dirty="0"/>
              <a:t>拉荷馬大學法學教授奚</a:t>
            </a:r>
            <a:r>
              <a:rPr lang="zh-TW" altLang="en-US" dirty="0" smtClean="0"/>
              <a:t>爾</a:t>
            </a:r>
            <a:r>
              <a:rPr lang="en-US" altLang="zh-TW" dirty="0" smtClean="0"/>
              <a:t>(Anita Hill)</a:t>
            </a:r>
            <a:r>
              <a:rPr lang="zh-TW" altLang="en-US" dirty="0" smtClean="0"/>
              <a:t>控訴</a:t>
            </a:r>
            <a:r>
              <a:rPr lang="zh-TW" altLang="en-US" dirty="0"/>
              <a:t>美國最高法院大法官提名候選人湯瑪</a:t>
            </a:r>
            <a:r>
              <a:rPr lang="zh-TW" altLang="en-US" dirty="0" smtClean="0"/>
              <a:t>士</a:t>
            </a:r>
            <a:r>
              <a:rPr lang="en-US" altLang="zh-TW" dirty="0" smtClean="0"/>
              <a:t>(Clarence Thomas)</a:t>
            </a:r>
            <a:r>
              <a:rPr lang="zh-TW" altLang="en-US" dirty="0" smtClean="0"/>
              <a:t>性騷擾</a:t>
            </a:r>
            <a:r>
              <a:rPr lang="zh-TW" altLang="en-US" dirty="0"/>
              <a:t>風波上。當美國五大家全國性電視台現場</a:t>
            </a:r>
            <a:r>
              <a:rPr lang="zh-TW" altLang="en-US" dirty="0" smtClean="0"/>
              <a:t>轉播希爾</a:t>
            </a:r>
            <a:r>
              <a:rPr lang="zh-TW" altLang="en-US" dirty="0"/>
              <a:t>教授及其證人的指證及湯瑪士與其擁護者的辯論時，其收視率高過於美國大聯盟職業棒球的決賽轉播，甚至也高過職業足球賽的收視，此事件更成為當時美國社會的</a:t>
            </a:r>
            <a:r>
              <a:rPr lang="zh-TW" altLang="en-US" dirty="0" smtClean="0"/>
              <a:t>熱門焦點，</a:t>
            </a:r>
            <a:r>
              <a:rPr lang="zh-TW" altLang="en-US" dirty="0"/>
              <a:t>更成為教室及辦公室的討論話題 </a:t>
            </a:r>
          </a:p>
        </p:txBody>
      </p:sp>
      <p:sp>
        <p:nvSpPr>
          <p:cNvPr id="5" name="頁尾版面配置區 4"/>
          <p:cNvSpPr>
            <a:spLocks noGrp="1"/>
          </p:cNvSpPr>
          <p:nvPr>
            <p:ph type="ftr" sz="quarter" idx="11"/>
          </p:nvPr>
        </p:nvSpPr>
        <p:spPr/>
        <p:txBody>
          <a:bodyPr/>
          <a:lstStyle/>
          <a:p>
            <a:fld id="{AA6D5B54-EE27-4BCC-A2E8-A65C1973ABE8}" type="slidenum">
              <a:rPr lang="en-US" altLang="zh-TW"/>
              <a:pPr/>
              <a:t>17</a:t>
            </a:fld>
            <a:endParaRPr lang="en-US" altLang="zh-TW" dirty="0"/>
          </a:p>
        </p:txBody>
      </p:sp>
    </p:spTree>
    <p:extLst>
      <p:ext uri="{BB962C8B-B14F-4D97-AF65-F5344CB8AC3E}">
        <p14:creationId xmlns:p14="http://schemas.microsoft.com/office/powerpoint/2010/main" val="135665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8.5</a:t>
            </a:r>
            <a:r>
              <a:rPr lang="zh-TW" altLang="en-US" dirty="0" smtClean="0"/>
              <a:t>  薪</a:t>
            </a:r>
            <a:r>
              <a:rPr lang="zh-TW" altLang="en-US" dirty="0" smtClean="0"/>
              <a:t>酬公平議題</a:t>
            </a:r>
            <a:endParaRPr lang="en-US" altLang="zh-TW" dirty="0"/>
          </a:p>
        </p:txBody>
      </p:sp>
      <p:sp>
        <p:nvSpPr>
          <p:cNvPr id="44035" name="Rectangle 3"/>
          <p:cNvSpPr>
            <a:spLocks noGrp="1" noChangeArrowheads="1"/>
          </p:cNvSpPr>
          <p:nvPr>
            <p:ph idx="1"/>
          </p:nvPr>
        </p:nvSpPr>
        <p:spPr>
          <a:xfrm>
            <a:off x="492738" y="1600200"/>
            <a:ext cx="8543758" cy="5141168"/>
          </a:xfrm>
        </p:spPr>
        <p:txBody>
          <a:bodyPr>
            <a:noAutofit/>
          </a:bodyPr>
          <a:lstStyle/>
          <a:p>
            <a:r>
              <a:rPr lang="zh-TW" altLang="en-US" dirty="0"/>
              <a:t>低薪已成為台灣的國安</a:t>
            </a:r>
            <a:r>
              <a:rPr lang="zh-TW" altLang="en-US" dirty="0" smtClean="0"/>
              <a:t>問題</a:t>
            </a:r>
            <a:endParaRPr lang="en-US" altLang="zh-TW" dirty="0" smtClean="0"/>
          </a:p>
          <a:p>
            <a:pPr lvl="1"/>
            <a:r>
              <a:rPr lang="zh-TW" altLang="en-US" dirty="0" smtClean="0"/>
              <a:t>企業</a:t>
            </a:r>
            <a:r>
              <a:rPr lang="zh-TW" altLang="en-US" dirty="0"/>
              <a:t>為了招募更多優秀人才進來為公司，必須提出具有吸引力的</a:t>
            </a:r>
            <a:r>
              <a:rPr lang="zh-TW" altLang="en-US" dirty="0" smtClean="0"/>
              <a:t>條件</a:t>
            </a:r>
            <a:r>
              <a:rPr lang="zh-TW" altLang="en-US" dirty="0"/>
              <a:t>。公司福利、制度好壞、薪資水準，這些因素都是員工在選擇公司</a:t>
            </a:r>
            <a:r>
              <a:rPr lang="zh-TW" altLang="en-US" dirty="0" smtClean="0"/>
              <a:t>時的</a:t>
            </a:r>
            <a:r>
              <a:rPr lang="zh-TW" altLang="en-US" dirty="0"/>
              <a:t>考慮條件。然薪資待遇是最具關鍵的指標之一，然而，並非所有</a:t>
            </a:r>
            <a:r>
              <a:rPr lang="zh-TW" altLang="en-US" dirty="0" smtClean="0"/>
              <a:t>企業都</a:t>
            </a:r>
            <a:r>
              <a:rPr lang="zh-TW" altLang="en-US" dirty="0"/>
              <a:t>有能力提出高薪來吸引優秀</a:t>
            </a:r>
            <a:r>
              <a:rPr lang="zh-TW" altLang="en-US" dirty="0" smtClean="0"/>
              <a:t>人才</a:t>
            </a:r>
            <a:endParaRPr lang="en-US" altLang="zh-TW" dirty="0" smtClean="0"/>
          </a:p>
          <a:p>
            <a:pPr lvl="1"/>
            <a:r>
              <a:rPr lang="zh-TW" altLang="en-US" dirty="0"/>
              <a:t>現今人力資源為企業主要競爭優勢來源之一，企業應好好的愛護</a:t>
            </a:r>
            <a:r>
              <a:rPr lang="zh-TW" altLang="en-US" dirty="0" smtClean="0"/>
              <a:t>栽培</a:t>
            </a:r>
            <a:r>
              <a:rPr lang="zh-TW" altLang="en-US" dirty="0"/>
              <a:t>自己的員工，透過全體員工努力而獲取利益的企業，將部份獲利</a:t>
            </a:r>
            <a:r>
              <a:rPr lang="zh-TW" altLang="en-US" dirty="0" smtClean="0"/>
              <a:t>分享給</a:t>
            </a:r>
            <a:r>
              <a:rPr lang="zh-TW" altLang="en-US" dirty="0"/>
              <a:t>辛苦的員工</a:t>
            </a:r>
            <a:r>
              <a:rPr lang="zh-TW" altLang="en-US" dirty="0" smtClean="0"/>
              <a:t>，獲得</a:t>
            </a:r>
            <a:r>
              <a:rPr lang="zh-TW" altLang="en-US" dirty="0"/>
              <a:t>員工更多的認同感，</a:t>
            </a:r>
            <a:r>
              <a:rPr lang="zh-TW" altLang="en-US" dirty="0" smtClean="0"/>
              <a:t>同時可以</a:t>
            </a:r>
            <a:r>
              <a:rPr lang="zh-TW" altLang="en-US" dirty="0"/>
              <a:t>吸引更多優秀的人才加入，形成良性循環的效果</a:t>
            </a:r>
          </a:p>
        </p:txBody>
      </p:sp>
      <p:sp>
        <p:nvSpPr>
          <p:cNvPr id="5" name="頁尾版面配置區 4"/>
          <p:cNvSpPr>
            <a:spLocks noGrp="1"/>
          </p:cNvSpPr>
          <p:nvPr>
            <p:ph type="ftr" sz="quarter" idx="11"/>
          </p:nvPr>
        </p:nvSpPr>
        <p:spPr/>
        <p:txBody>
          <a:bodyPr/>
          <a:lstStyle/>
          <a:p>
            <a:fld id="{AA6D5B54-EE27-4BCC-A2E8-A65C1973ABE8}" type="slidenum">
              <a:rPr lang="en-US" altLang="zh-TW"/>
              <a:pPr/>
              <a:t>18</a:t>
            </a:fld>
            <a:endParaRPr lang="en-US" altLang="zh-TW" dirty="0"/>
          </a:p>
        </p:txBody>
      </p:sp>
    </p:spTree>
    <p:extLst>
      <p:ext uri="{BB962C8B-B14F-4D97-AF65-F5344CB8AC3E}">
        <p14:creationId xmlns:p14="http://schemas.microsoft.com/office/powerpoint/2010/main" val="30628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8.6</a:t>
            </a:r>
            <a:r>
              <a:rPr lang="zh-TW" altLang="en-US" dirty="0" smtClean="0"/>
              <a:t>  安全</a:t>
            </a:r>
            <a:r>
              <a:rPr lang="zh-TW" altLang="en-US" dirty="0" smtClean="0"/>
              <a:t>的工作環境議題</a:t>
            </a:r>
            <a:endParaRPr lang="en-US" altLang="zh-TW" dirty="0"/>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sz="3000" dirty="0"/>
              <a:t>核四工安意外</a:t>
            </a:r>
          </a:p>
          <a:p>
            <a:pPr lvl="1">
              <a:spcBef>
                <a:spcPts val="1152"/>
              </a:spcBef>
            </a:pPr>
            <a:r>
              <a:rPr lang="en-US" altLang="zh-TW" sz="2600" dirty="0"/>
              <a:t>2008</a:t>
            </a:r>
            <a:r>
              <a:rPr lang="zh-TW" altLang="en-US" sz="2600" dirty="0"/>
              <a:t>年</a:t>
            </a:r>
            <a:r>
              <a:rPr lang="en-US" altLang="zh-TW" sz="2600" dirty="0"/>
              <a:t>1</a:t>
            </a:r>
            <a:r>
              <a:rPr lang="zh-TW" altLang="en-US" sz="2600" dirty="0"/>
              <a:t>月初，台電核四廠新建工程</a:t>
            </a:r>
            <a:r>
              <a:rPr lang="en-US" altLang="zh-TW" sz="2600" dirty="0"/>
              <a:t>3</a:t>
            </a:r>
            <a:r>
              <a:rPr lang="zh-TW" altLang="en-US" sz="2600" dirty="0"/>
              <a:t>天內連續</a:t>
            </a:r>
            <a:r>
              <a:rPr lang="zh-TW" altLang="en-US" sz="2600" dirty="0" smtClean="0"/>
              <a:t>發生兩起</a:t>
            </a:r>
            <a:r>
              <a:rPr lang="zh-TW" altLang="en-US" sz="2600" dirty="0"/>
              <a:t>工安意外，造成</a:t>
            </a:r>
            <a:r>
              <a:rPr lang="en-US" altLang="zh-TW" sz="2600" dirty="0"/>
              <a:t>2</a:t>
            </a:r>
            <a:r>
              <a:rPr lang="zh-TW" altLang="en-US" sz="2600" dirty="0"/>
              <a:t>名工人死亡，核四開工以來發生多起意</a:t>
            </a:r>
            <a:r>
              <a:rPr lang="zh-TW" altLang="en-US" sz="2600" dirty="0" smtClean="0"/>
              <a:t>外事故，</a:t>
            </a:r>
            <a:r>
              <a:rPr lang="zh-TW" altLang="en-US" sz="2600" dirty="0"/>
              <a:t>並造成多人傷亡。經勞委會派員檢查核四廠</a:t>
            </a:r>
            <a:r>
              <a:rPr lang="en-US" altLang="zh-TW" sz="2600" dirty="0"/>
              <a:t>51</a:t>
            </a:r>
            <a:r>
              <a:rPr lang="zh-TW" altLang="en-US" sz="2600" dirty="0"/>
              <a:t>處工地，</a:t>
            </a:r>
            <a:r>
              <a:rPr lang="zh-TW" altLang="en-US" sz="2600" dirty="0" smtClean="0"/>
              <a:t>發現該</a:t>
            </a:r>
            <a:r>
              <a:rPr lang="zh-TW" altLang="en-US" sz="2600" dirty="0"/>
              <a:t>兩</a:t>
            </a:r>
            <a:r>
              <a:rPr lang="zh-TW" altLang="en-US" sz="2600" dirty="0" smtClean="0"/>
              <a:t>起</a:t>
            </a:r>
            <a:r>
              <a:rPr lang="zh-TW" altLang="en-US" sz="2600" dirty="0"/>
              <a:t>意外事件的起因均疑似勞工操作機具所導致的工安意外事件。勞委會強調業主應重視工安事件所造成的傷害的防範，台電核四廠新建工程在短短數天就發生數起意外事件，顯示「工安管理不良，需全面檢討。」勞委會依法已勒令核四共</a:t>
            </a:r>
            <a:r>
              <a:rPr lang="en-US" altLang="zh-TW" sz="2600" dirty="0"/>
              <a:t>14</a:t>
            </a:r>
            <a:r>
              <a:rPr lang="zh-TW" altLang="en-US" sz="2600" dirty="0"/>
              <a:t>處工地停工，並罰鍰</a:t>
            </a:r>
            <a:r>
              <a:rPr lang="en-US" altLang="zh-TW" sz="2600" dirty="0"/>
              <a:t>80</a:t>
            </a:r>
            <a:r>
              <a:rPr lang="zh-TW" altLang="en-US" sz="2600" dirty="0"/>
              <a:t>萬元，待施工業者改善後，須書面申請複檢通過才能復工  </a:t>
            </a:r>
          </a:p>
        </p:txBody>
      </p:sp>
      <p:sp>
        <p:nvSpPr>
          <p:cNvPr id="5" name="頁尾版面配置區 4"/>
          <p:cNvSpPr>
            <a:spLocks noGrp="1"/>
          </p:cNvSpPr>
          <p:nvPr>
            <p:ph type="ftr" sz="quarter" idx="11"/>
          </p:nvPr>
        </p:nvSpPr>
        <p:spPr/>
        <p:txBody>
          <a:bodyPr/>
          <a:lstStyle/>
          <a:p>
            <a:fld id="{AA6D5B54-EE27-4BCC-A2E8-A65C1973ABE8}" type="slidenum">
              <a:rPr lang="en-US" altLang="zh-TW"/>
              <a:pPr/>
              <a:t>19</a:t>
            </a:fld>
            <a:endParaRPr lang="en-US" altLang="zh-TW" dirty="0"/>
          </a:p>
        </p:txBody>
      </p:sp>
    </p:spTree>
    <p:extLst>
      <p:ext uri="{BB962C8B-B14F-4D97-AF65-F5344CB8AC3E}">
        <p14:creationId xmlns:p14="http://schemas.microsoft.com/office/powerpoint/2010/main" val="7178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spcBef>
                <a:spcPct val="35000"/>
              </a:spcBef>
            </a:pPr>
            <a:r>
              <a:rPr lang="zh-TW" altLang="en-US" dirty="0"/>
              <a:t>佳句精選</a:t>
            </a:r>
          </a:p>
        </p:txBody>
      </p:sp>
      <p:sp>
        <p:nvSpPr>
          <p:cNvPr id="6147" name="Rectangle 3"/>
          <p:cNvSpPr>
            <a:spLocks noGrp="1" noChangeArrowheads="1"/>
          </p:cNvSpPr>
          <p:nvPr>
            <p:ph idx="1"/>
          </p:nvPr>
        </p:nvSpPr>
        <p:spPr>
          <a:xfrm>
            <a:off x="492738" y="1600200"/>
            <a:ext cx="8543758" cy="4997152"/>
          </a:xfrm>
        </p:spPr>
        <p:txBody>
          <a:bodyPr>
            <a:normAutofit/>
          </a:bodyPr>
          <a:lstStyle/>
          <a:p>
            <a:r>
              <a:rPr lang="en-US" altLang="zh-TW" i="1" dirty="0"/>
              <a:t>The fundamental difference is that I consider our workers an asset, not an expense</a:t>
            </a:r>
          </a:p>
          <a:p>
            <a:r>
              <a:rPr lang="zh-TW" altLang="en-US" dirty="0"/>
              <a:t>我與別人最大的差異是，我認為員工是一項資產而不是費用。</a:t>
            </a:r>
          </a:p>
          <a:p>
            <a:pPr marL="0" indent="0" algn="r">
              <a:buNone/>
            </a:pPr>
            <a:r>
              <a:rPr lang="en-US" altLang="zh-TW" sz="2400" dirty="0"/>
              <a:t>Aaron Feuerstein</a:t>
            </a:r>
          </a:p>
        </p:txBody>
      </p:sp>
      <p:sp>
        <p:nvSpPr>
          <p:cNvPr id="5" name="頁尾版面配置區 4"/>
          <p:cNvSpPr>
            <a:spLocks noGrp="1"/>
          </p:cNvSpPr>
          <p:nvPr>
            <p:ph type="ftr" sz="quarter" idx="11"/>
          </p:nvPr>
        </p:nvSpPr>
        <p:spPr/>
        <p:txBody>
          <a:bodyPr/>
          <a:lstStyle/>
          <a:p>
            <a:fld id="{CC7D840C-5D6C-44E3-9EEA-3BDA1F0D41F3}" type="slidenum">
              <a:rPr lang="en-US" altLang="zh-TW"/>
              <a:pPr/>
              <a:t>2</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0" dur="500"/>
                                        <p:tgtEl>
                                          <p:spTgt spid="6147">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3"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8.7</a:t>
            </a:r>
            <a:r>
              <a:rPr lang="zh-TW" altLang="en-US" dirty="0" smtClean="0"/>
              <a:t>  企業</a:t>
            </a:r>
            <a:r>
              <a:rPr lang="zh-TW" altLang="en-US" dirty="0" smtClean="0"/>
              <a:t>應有的認知與作為</a:t>
            </a:r>
            <a:endParaRPr lang="en-US" altLang="zh-TW" dirty="0"/>
          </a:p>
        </p:txBody>
      </p:sp>
      <p:sp>
        <p:nvSpPr>
          <p:cNvPr id="44035" name="Rectangle 3"/>
          <p:cNvSpPr>
            <a:spLocks noGrp="1" noChangeArrowheads="1"/>
          </p:cNvSpPr>
          <p:nvPr>
            <p:ph idx="1"/>
          </p:nvPr>
        </p:nvSpPr>
        <p:spPr>
          <a:xfrm>
            <a:off x="492738" y="1600200"/>
            <a:ext cx="8471750" cy="5141168"/>
          </a:xfrm>
        </p:spPr>
        <p:txBody>
          <a:bodyPr>
            <a:noAutofit/>
          </a:bodyPr>
          <a:lstStyle/>
          <a:p>
            <a:r>
              <a:rPr lang="zh-TW" altLang="en-US" dirty="0"/>
              <a:t>員工為公司重要的資產之一，惟有良好的人力資源政策才能使員工無後顧之憂地貢獻所長；而良好的人力資源政策是指企業真心地將員工納為策略夥伴，並從人力資源管理</a:t>
            </a:r>
            <a:r>
              <a:rPr lang="zh-TW" altLang="en-US" dirty="0" smtClean="0"/>
              <a:t>實務選</a:t>
            </a:r>
            <a:r>
              <a:rPr lang="zh-TW" altLang="en-US" dirty="0"/>
              <a:t>、訓、育、用、留等方面以公平、公開、合理、透明的方式對待員工，方能使員工感受到公司的誠意。縱使必須資遣員工或關廠也都應以負責、尊重的態度來對待員工 </a:t>
            </a:r>
          </a:p>
        </p:txBody>
      </p:sp>
      <p:sp>
        <p:nvSpPr>
          <p:cNvPr id="5" name="頁尾版面配置區 4"/>
          <p:cNvSpPr>
            <a:spLocks noGrp="1"/>
          </p:cNvSpPr>
          <p:nvPr>
            <p:ph type="ftr" sz="quarter" idx="11"/>
          </p:nvPr>
        </p:nvSpPr>
        <p:spPr/>
        <p:txBody>
          <a:bodyPr/>
          <a:lstStyle/>
          <a:p>
            <a:fld id="{AA6D5B54-EE27-4BCC-A2E8-A65C1973ABE8}" type="slidenum">
              <a:rPr lang="en-US" altLang="zh-TW"/>
              <a:pPr/>
              <a:t>20</a:t>
            </a:fld>
            <a:endParaRPr lang="en-US" altLang="zh-TW" dirty="0"/>
          </a:p>
        </p:txBody>
      </p:sp>
    </p:spTree>
    <p:extLst>
      <p:ext uri="{BB962C8B-B14F-4D97-AF65-F5344CB8AC3E}">
        <p14:creationId xmlns:p14="http://schemas.microsoft.com/office/powerpoint/2010/main" val="231752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8.8</a:t>
            </a:r>
            <a:r>
              <a:rPr lang="zh-TW" altLang="en-US" dirty="0" smtClean="0"/>
              <a:t>  綠色</a:t>
            </a:r>
            <a:r>
              <a:rPr lang="zh-TW" altLang="en-US" dirty="0" smtClean="0"/>
              <a:t>思考：綠色人力資本</a:t>
            </a:r>
            <a:r>
              <a:rPr lang="en-US" altLang="zh-TW" sz="2800" dirty="0" smtClean="0"/>
              <a:t>(1/2)</a:t>
            </a:r>
            <a:endParaRPr lang="en-US" altLang="zh-TW" sz="2800" dirty="0"/>
          </a:p>
        </p:txBody>
      </p:sp>
      <p:sp>
        <p:nvSpPr>
          <p:cNvPr id="44035" name="Rectangle 3"/>
          <p:cNvSpPr>
            <a:spLocks noGrp="1" noChangeArrowheads="1"/>
          </p:cNvSpPr>
          <p:nvPr>
            <p:ph idx="1"/>
          </p:nvPr>
        </p:nvSpPr>
        <p:spPr>
          <a:xfrm>
            <a:off x="492738" y="1600200"/>
            <a:ext cx="8471750" cy="5141168"/>
          </a:xfrm>
        </p:spPr>
        <p:txBody>
          <a:bodyPr>
            <a:noAutofit/>
          </a:bodyPr>
          <a:lstStyle/>
          <a:p>
            <a:r>
              <a:rPr lang="zh-TW" altLang="en-US" dirty="0"/>
              <a:t>智慧資本</a:t>
            </a:r>
            <a:r>
              <a:rPr lang="en-US" altLang="zh-TW" dirty="0"/>
              <a:t>(intellectual capital)</a:t>
            </a:r>
            <a:r>
              <a:rPr lang="zh-TW" altLang="en-US" dirty="0"/>
              <a:t>，係指凡是能增加企業競爭優勢的無形資產皆可稱之為企業的智慧資本，綠色</a:t>
            </a:r>
            <a:r>
              <a:rPr lang="zh-TW" altLang="en-US" dirty="0" smtClean="0"/>
              <a:t>智</a:t>
            </a:r>
            <a:r>
              <a:rPr lang="zh-TW" altLang="en-US" dirty="0"/>
              <a:t>慧</a:t>
            </a:r>
            <a:r>
              <a:rPr lang="zh-TW" altLang="en-US" dirty="0" smtClean="0"/>
              <a:t>資本</a:t>
            </a:r>
            <a:r>
              <a:rPr lang="en-US" altLang="zh-TW" dirty="0"/>
              <a:t>(green intellectual capital)</a:t>
            </a:r>
            <a:r>
              <a:rPr lang="zh-TW" altLang="en-US" dirty="0"/>
              <a:t>的概念，除了區分出三大構</a:t>
            </a:r>
            <a:r>
              <a:rPr lang="zh-TW" altLang="en-US" dirty="0" smtClean="0"/>
              <a:t>面：綠色</a:t>
            </a:r>
            <a:r>
              <a:rPr lang="zh-TW" altLang="en-US" dirty="0"/>
              <a:t>人力資本、綠色結構資本與綠色關係資本外，並透過實證研究發現企業的綠色智慧資本的確對其整體的競爭優勢有正向的影響 </a:t>
            </a:r>
          </a:p>
        </p:txBody>
      </p:sp>
      <p:sp>
        <p:nvSpPr>
          <p:cNvPr id="5" name="頁尾版面配置區 4"/>
          <p:cNvSpPr>
            <a:spLocks noGrp="1"/>
          </p:cNvSpPr>
          <p:nvPr>
            <p:ph type="ftr" sz="quarter" idx="11"/>
          </p:nvPr>
        </p:nvSpPr>
        <p:spPr/>
        <p:txBody>
          <a:bodyPr/>
          <a:lstStyle/>
          <a:p>
            <a:fld id="{AA6D5B54-EE27-4BCC-A2E8-A65C1973ABE8}" type="slidenum">
              <a:rPr lang="en-US" altLang="zh-TW"/>
              <a:pPr/>
              <a:t>21</a:t>
            </a:fld>
            <a:endParaRPr lang="en-US" altLang="zh-TW" dirty="0"/>
          </a:p>
        </p:txBody>
      </p:sp>
    </p:spTree>
    <p:extLst>
      <p:ext uri="{BB962C8B-B14F-4D97-AF65-F5344CB8AC3E}">
        <p14:creationId xmlns:p14="http://schemas.microsoft.com/office/powerpoint/2010/main" val="10890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8.8</a:t>
            </a:r>
            <a:r>
              <a:rPr lang="zh-TW" altLang="en-US" dirty="0" smtClean="0"/>
              <a:t>  綠色</a:t>
            </a:r>
            <a:r>
              <a:rPr lang="zh-TW" altLang="en-US" dirty="0" smtClean="0"/>
              <a:t>思考：綠色人力資本</a:t>
            </a:r>
            <a:r>
              <a:rPr lang="en-US" altLang="zh-TW" sz="2800" dirty="0" smtClean="0"/>
              <a:t>(2/2)</a:t>
            </a:r>
            <a:endParaRPr lang="en-US" altLang="zh-TW" sz="2800" dirty="0"/>
          </a:p>
        </p:txBody>
      </p:sp>
      <p:sp>
        <p:nvSpPr>
          <p:cNvPr id="44035" name="Rectangle 3"/>
          <p:cNvSpPr>
            <a:spLocks noGrp="1" noChangeArrowheads="1"/>
          </p:cNvSpPr>
          <p:nvPr>
            <p:ph idx="1"/>
          </p:nvPr>
        </p:nvSpPr>
        <p:spPr>
          <a:xfrm>
            <a:off x="492738" y="1600200"/>
            <a:ext cx="8543758" cy="5141168"/>
          </a:xfrm>
        </p:spPr>
        <p:txBody>
          <a:bodyPr>
            <a:noAutofit/>
          </a:bodyPr>
          <a:lstStyle/>
          <a:p>
            <a:r>
              <a:rPr lang="zh-TW" altLang="en-US" dirty="0" smtClean="0"/>
              <a:t>企業</a:t>
            </a:r>
            <a:r>
              <a:rPr lang="zh-TW" altLang="en-US" dirty="0"/>
              <a:t>若要</a:t>
            </a:r>
            <a:r>
              <a:rPr lang="zh-TW" altLang="en-US" dirty="0" smtClean="0"/>
              <a:t>提升競爭優勢，除了</a:t>
            </a:r>
            <a:r>
              <a:rPr lang="zh-TW" altLang="en-US" dirty="0"/>
              <a:t>強調</a:t>
            </a:r>
            <a:r>
              <a:rPr lang="zh-TW" altLang="en-US" dirty="0" smtClean="0"/>
              <a:t>員工專業</a:t>
            </a:r>
            <a:r>
              <a:rPr lang="zh-TW" altLang="en-US" dirty="0"/>
              <a:t>領域的知識與技能外，更應將綠色環保的概念融入員工知識技能的培訓計畫，除了可以符合社會期待與國際趨勢之外，更可以</a:t>
            </a:r>
            <a:r>
              <a:rPr lang="zh-TW" altLang="en-US" dirty="0" smtClean="0"/>
              <a:t>提</a:t>
            </a:r>
            <a:r>
              <a:rPr lang="zh-TW" altLang="en-US" dirty="0"/>
              <a:t>升</a:t>
            </a:r>
            <a:r>
              <a:rPr lang="zh-TW" altLang="en-US" dirty="0" smtClean="0"/>
              <a:t>內部</a:t>
            </a:r>
            <a:r>
              <a:rPr lang="zh-TW" altLang="en-US" dirty="0"/>
              <a:t>員工對組織的向心力與組織公民行為 </a:t>
            </a:r>
          </a:p>
        </p:txBody>
      </p:sp>
      <p:sp>
        <p:nvSpPr>
          <p:cNvPr id="5" name="頁尾版面配置區 4"/>
          <p:cNvSpPr>
            <a:spLocks noGrp="1"/>
          </p:cNvSpPr>
          <p:nvPr>
            <p:ph type="ftr" sz="quarter" idx="11"/>
          </p:nvPr>
        </p:nvSpPr>
        <p:spPr/>
        <p:txBody>
          <a:bodyPr/>
          <a:lstStyle/>
          <a:p>
            <a:fld id="{AA6D5B54-EE27-4BCC-A2E8-A65C1973ABE8}" type="slidenum">
              <a:rPr lang="en-US" altLang="zh-TW"/>
              <a:pPr/>
              <a:t>22</a:t>
            </a:fld>
            <a:endParaRPr lang="en-US" altLang="zh-TW" dirty="0"/>
          </a:p>
        </p:txBody>
      </p:sp>
    </p:spTree>
    <p:extLst>
      <p:ext uri="{BB962C8B-B14F-4D97-AF65-F5344CB8AC3E}">
        <p14:creationId xmlns:p14="http://schemas.microsoft.com/office/powerpoint/2010/main" val="261451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92738" y="274638"/>
            <a:ext cx="8651262" cy="1143000"/>
          </a:xfrm>
        </p:spPr>
        <p:txBody>
          <a:bodyPr>
            <a:noAutofit/>
          </a:bodyPr>
          <a:lstStyle/>
          <a:p>
            <a:pPr>
              <a:spcBef>
                <a:spcPct val="35000"/>
              </a:spcBef>
            </a:pPr>
            <a:r>
              <a:rPr lang="zh-TW" altLang="en-US" dirty="0" smtClean="0"/>
              <a:t>從</a:t>
            </a:r>
            <a:r>
              <a:rPr lang="zh-TW" altLang="en-US" dirty="0"/>
              <a:t>電影談</a:t>
            </a:r>
            <a:r>
              <a:rPr lang="zh-TW" altLang="en-US" dirty="0" smtClean="0"/>
              <a:t>倫理</a:t>
            </a:r>
            <a:r>
              <a:rPr lang="zh-TW" altLang="en-US" dirty="0" smtClean="0"/>
              <a:t>─桃色</a:t>
            </a:r>
            <a:r>
              <a:rPr lang="zh-TW" altLang="en-US" dirty="0"/>
              <a:t>機密</a:t>
            </a:r>
            <a:r>
              <a:rPr lang="en-US" altLang="zh-TW" dirty="0"/>
              <a:t>(Disclosure</a:t>
            </a:r>
            <a:r>
              <a:rPr lang="en-US" altLang="zh-TW" dirty="0" smtClean="0"/>
              <a:t>)</a:t>
            </a:r>
            <a:endParaRPr lang="en-US" altLang="zh-TW" dirty="0"/>
          </a:p>
        </p:txBody>
      </p:sp>
      <p:sp>
        <p:nvSpPr>
          <p:cNvPr id="44035" name="Rectangle 3"/>
          <p:cNvSpPr>
            <a:spLocks noGrp="1" noChangeArrowheads="1"/>
          </p:cNvSpPr>
          <p:nvPr>
            <p:ph idx="1"/>
          </p:nvPr>
        </p:nvSpPr>
        <p:spPr>
          <a:xfrm>
            <a:off x="492738" y="1600200"/>
            <a:ext cx="8543758" cy="5141168"/>
          </a:xfrm>
        </p:spPr>
        <p:txBody>
          <a:bodyPr>
            <a:noAutofit/>
          </a:bodyPr>
          <a:lstStyle/>
          <a:p>
            <a:pPr>
              <a:lnSpc>
                <a:spcPct val="92000"/>
              </a:lnSpc>
              <a:spcBef>
                <a:spcPct val="30000"/>
              </a:spcBef>
            </a:pPr>
            <a:r>
              <a:rPr lang="zh-TW" altLang="en-US" dirty="0"/>
              <a:t>問題與討論：</a:t>
            </a:r>
          </a:p>
          <a:p>
            <a:pPr lvl="1"/>
            <a:r>
              <a:rPr lang="zh-TW" altLang="en-US" dirty="0"/>
              <a:t>何謂性騷擾？其構成要素為何？ </a:t>
            </a:r>
          </a:p>
          <a:p>
            <a:pPr lvl="1"/>
            <a:r>
              <a:rPr lang="zh-TW" altLang="en-US" dirty="0"/>
              <a:t>若你是湯姆，你會如何做？你會如何面對你的家人？</a:t>
            </a:r>
          </a:p>
          <a:p>
            <a:pPr lvl="1"/>
            <a:r>
              <a:rPr lang="zh-TW" altLang="en-US" dirty="0"/>
              <a:t>您所處在的單位，是否有發生過性騷擾的事件？當時是如何處理的？</a:t>
            </a:r>
          </a:p>
          <a:p>
            <a:pPr lvl="1"/>
            <a:r>
              <a:rPr lang="zh-TW" altLang="en-US" dirty="0"/>
              <a:t>職場上，不同性別甚至是同性別間，應如何相處？</a:t>
            </a:r>
          </a:p>
        </p:txBody>
      </p:sp>
      <p:sp>
        <p:nvSpPr>
          <p:cNvPr id="5" name="頁尾版面配置區 4"/>
          <p:cNvSpPr>
            <a:spLocks noGrp="1"/>
          </p:cNvSpPr>
          <p:nvPr>
            <p:ph type="ftr" sz="quarter" idx="11"/>
          </p:nvPr>
        </p:nvSpPr>
        <p:spPr/>
        <p:txBody>
          <a:bodyPr/>
          <a:lstStyle/>
          <a:p>
            <a:fld id="{AA6D5B54-EE27-4BCC-A2E8-A65C1973ABE8}" type="slidenum">
              <a:rPr lang="en-US" altLang="zh-TW"/>
              <a:pPr/>
              <a:t>23</a:t>
            </a:fld>
            <a:endParaRPr lang="en-US" altLang="zh-TW" dirty="0"/>
          </a:p>
        </p:txBody>
      </p:sp>
    </p:spTree>
    <p:extLst>
      <p:ext uri="{BB962C8B-B14F-4D97-AF65-F5344CB8AC3E}">
        <p14:creationId xmlns:p14="http://schemas.microsoft.com/office/powerpoint/2010/main" val="204747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4035">
                                            <p:txEl>
                                              <p:pRg st="3" end="3"/>
                                            </p:txEl>
                                          </p:spTgt>
                                        </p:tgtEl>
                                        <p:attrNameLst>
                                          <p:attrName>style.visibility</p:attrName>
                                        </p:attrNameLst>
                                      </p:cBhvr>
                                      <p:to>
                                        <p:strVal val="visible"/>
                                      </p:to>
                                    </p:set>
                                    <p:animEffect transition="in" filter="checkerboard(across)">
                                      <p:cBhvr>
                                        <p:cTn id="16" dur="500"/>
                                        <p:tgtEl>
                                          <p:spTgt spid="44035">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animEffect transition="in" filter="checkerboard(across)">
                                      <p:cBhvr>
                                        <p:cTn id="19" dur="5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fld id="{95BCC949-48D5-469E-AF12-377D3F0F08C2}" type="slidenum">
              <a:rPr lang="en-US" altLang="zh-TW"/>
              <a:pPr/>
              <a:t>3</a:t>
            </a:fld>
            <a:endParaRPr lang="en-US" altLang="zh-TW"/>
          </a:p>
        </p:txBody>
      </p:sp>
      <p:sp>
        <p:nvSpPr>
          <p:cNvPr id="7" name="Rectangle 2"/>
          <p:cNvSpPr>
            <a:spLocks noGrp="1" noChangeArrowheads="1"/>
          </p:cNvSpPr>
          <p:nvPr>
            <p:ph type="title"/>
          </p:nvPr>
        </p:nvSpPr>
        <p:spPr>
          <a:xfrm>
            <a:off x="539552" y="0"/>
            <a:ext cx="8424936" cy="1628800"/>
          </a:xfrm>
        </p:spPr>
        <p:txBody>
          <a:bodyPr>
            <a:normAutofit/>
          </a:bodyPr>
          <a:lstStyle/>
          <a:p>
            <a:pPr>
              <a:lnSpc>
                <a:spcPct val="95000"/>
              </a:lnSpc>
            </a:pPr>
            <a:r>
              <a:rPr lang="zh-TW" altLang="en-US" dirty="0"/>
              <a:t>章前</a:t>
            </a:r>
            <a:r>
              <a:rPr lang="zh-TW" altLang="en-US" dirty="0" smtClean="0"/>
              <a:t>個案</a:t>
            </a:r>
            <a:r>
              <a:rPr lang="zh-TW" altLang="en-US" dirty="0" smtClean="0"/>
              <a:t>：台積電</a:t>
            </a:r>
            <a:r>
              <a:rPr lang="zh-TW" altLang="en-US" dirty="0" smtClean="0"/>
              <a:t>勞資糾紛</a:t>
            </a:r>
            <a:endParaRPr lang="zh-TW" altLang="en-US" dirty="0"/>
          </a:p>
        </p:txBody>
      </p:sp>
      <p:sp>
        <p:nvSpPr>
          <p:cNvPr id="8" name="Rectangle 3"/>
          <p:cNvSpPr txBox="1">
            <a:spLocks noChangeArrowheads="1"/>
          </p:cNvSpPr>
          <p:nvPr/>
        </p:nvSpPr>
        <p:spPr>
          <a:xfrm>
            <a:off x="489452" y="1556792"/>
            <a:ext cx="8475036" cy="5301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95000"/>
              </a:lnSpc>
              <a:spcBef>
                <a:spcPts val="1152"/>
              </a:spcBef>
              <a:spcAft>
                <a:spcPts val="0"/>
              </a:spcAft>
            </a:pPr>
            <a:r>
              <a:rPr kumimoji="0" lang="zh-TW" altLang="en-US" dirty="0" smtClean="0"/>
              <a:t>思考問題：</a:t>
            </a:r>
          </a:p>
          <a:p>
            <a:pPr lvl="1">
              <a:lnSpc>
                <a:spcPct val="95000"/>
              </a:lnSpc>
              <a:spcBef>
                <a:spcPts val="1152"/>
              </a:spcBef>
              <a:spcAft>
                <a:spcPts val="0"/>
              </a:spcAft>
            </a:pPr>
            <a:r>
              <a:rPr lang="zh-TW" altLang="en-US" dirty="0" smtClean="0"/>
              <a:t>企業</a:t>
            </a:r>
            <a:r>
              <a:rPr lang="zh-TW" altLang="en-US" dirty="0"/>
              <a:t>追求利潤，無時不尋求降低成本的作為，而人力往往是企業營運的主要成本，企業該如何平衡取捨？</a:t>
            </a:r>
          </a:p>
          <a:p>
            <a:pPr lvl="1">
              <a:lnSpc>
                <a:spcPct val="95000"/>
              </a:lnSpc>
              <a:spcBef>
                <a:spcPts val="1152"/>
              </a:spcBef>
              <a:spcAft>
                <a:spcPts val="0"/>
              </a:spcAft>
            </a:pPr>
            <a:r>
              <a:rPr lang="zh-TW" altLang="en-US" dirty="0"/>
              <a:t>企業面臨環境改變或競爭壓力</a:t>
            </a:r>
            <a:r>
              <a:rPr lang="zh-TW" altLang="en-US" dirty="0" smtClean="0"/>
              <a:t>下，</a:t>
            </a:r>
            <a:r>
              <a:rPr lang="zh-TW" altLang="en-US" dirty="0"/>
              <a:t>該如何思考是否裁員、減薪或甚至關廠？若必須採取這些作為時，企業該如何進行？政府是否應勸告企業不要</a:t>
            </a:r>
            <a:r>
              <a:rPr lang="zh-TW" altLang="en-US" dirty="0" smtClean="0"/>
              <a:t>裁員或改採無薪假</a:t>
            </a:r>
            <a:r>
              <a:rPr lang="zh-TW" altLang="en-US" dirty="0"/>
              <a:t>？</a:t>
            </a:r>
          </a:p>
          <a:p>
            <a:pPr lvl="1">
              <a:lnSpc>
                <a:spcPct val="95000"/>
              </a:lnSpc>
              <a:spcBef>
                <a:spcPts val="1152"/>
              </a:spcBef>
              <a:spcAft>
                <a:spcPts val="0"/>
              </a:spcAft>
            </a:pPr>
            <a:r>
              <a:rPr lang="zh-TW" altLang="en-US" dirty="0"/>
              <a:t>企業應將員工視為成本或資產？ </a:t>
            </a:r>
          </a:p>
          <a:p>
            <a:pPr lvl="1">
              <a:lnSpc>
                <a:spcPct val="95000"/>
              </a:lnSpc>
              <a:spcBef>
                <a:spcPts val="1152"/>
              </a:spcBef>
              <a:spcAft>
                <a:spcPts val="0"/>
              </a:spcAft>
            </a:pPr>
            <a:r>
              <a:rPr lang="zh-TW" altLang="en-US" dirty="0"/>
              <a:t>請分析此事件中利害關係人的角色與責任為何？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checkerboard(across)">
                                      <p:cBhvr>
                                        <p:cTn id="10" dur="500"/>
                                        <p:tgtEl>
                                          <p:spTgt spid="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checkerboard(across)">
                                      <p:cBhvr>
                                        <p:cTn id="13" dur="500"/>
                                        <p:tgtEl>
                                          <p:spTgt spid="8">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checkerboard(across)">
                                      <p:cBhvr>
                                        <p:cTn id="16" dur="500"/>
                                        <p:tgtEl>
                                          <p:spTgt spid="8">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checkerboard(across)">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spcBef>
                <a:spcPct val="35000"/>
              </a:spcBef>
            </a:pPr>
            <a:r>
              <a:rPr lang="zh-TW" altLang="en-US" dirty="0"/>
              <a:t>引言 </a:t>
            </a:r>
          </a:p>
        </p:txBody>
      </p:sp>
      <p:sp>
        <p:nvSpPr>
          <p:cNvPr id="9219" name="Rectangle 3"/>
          <p:cNvSpPr>
            <a:spLocks noGrp="1" noChangeArrowheads="1"/>
          </p:cNvSpPr>
          <p:nvPr>
            <p:ph idx="1"/>
          </p:nvPr>
        </p:nvSpPr>
        <p:spPr>
          <a:xfrm>
            <a:off x="492738" y="1600200"/>
            <a:ext cx="8471750" cy="4709120"/>
          </a:xfrm>
        </p:spPr>
        <p:txBody>
          <a:bodyPr>
            <a:noAutofit/>
          </a:bodyPr>
          <a:lstStyle/>
          <a:p>
            <a:pPr>
              <a:spcBef>
                <a:spcPct val="30000"/>
              </a:spcBef>
            </a:pPr>
            <a:r>
              <a:rPr lang="zh-TW" altLang="en-US" sz="2800" dirty="0"/>
              <a:t>雖然大家都瞭解人才的重要，但多數企業並沒有提供一個公平、安全、合理、且具發展性的工作場域，以致無法挽留組織中賴以生存的珍貴人力資本 </a:t>
            </a:r>
          </a:p>
          <a:p>
            <a:pPr>
              <a:spcBef>
                <a:spcPct val="30000"/>
              </a:spcBef>
            </a:pPr>
            <a:r>
              <a:rPr lang="zh-TW" altLang="en-US" sz="2800" dirty="0"/>
              <a:t>處於當代人才爭奪激烈的知識經濟時代，縱使國內失業率不斷持續上升的今日，國內許多知名企業卻仍處於求才若渴的窘境，為爭取到最適合的「</a:t>
            </a:r>
            <a:r>
              <a:rPr lang="en-US" altLang="zh-TW" sz="2800" dirty="0"/>
              <a:t>A</a:t>
            </a:r>
            <a:r>
              <a:rPr lang="zh-TW" altLang="en-US" sz="2800" dirty="0"/>
              <a:t>級人才」，企業不能再以短期、利誘的「股票分紅式」的留人枷鎖，抑制人才的流動，而應以更積極的「價值觀融合」觀點為基礎，創造出重視與關懷人才的氛圍，提升其心理擁有</a:t>
            </a:r>
            <a:r>
              <a:rPr lang="zh-TW" altLang="en-US" sz="2800" dirty="0" smtClean="0"/>
              <a:t>感</a:t>
            </a:r>
            <a:r>
              <a:rPr lang="en-US" altLang="zh-TW" sz="2800" dirty="0" smtClean="0"/>
              <a:t>(psychological ownership)</a:t>
            </a:r>
            <a:r>
              <a:rPr lang="zh-TW" altLang="en-US" sz="2800" dirty="0" smtClean="0"/>
              <a:t>，</a:t>
            </a:r>
            <a:r>
              <a:rPr lang="zh-TW" altLang="en-US" sz="2800" dirty="0"/>
              <a:t>以留住</a:t>
            </a:r>
            <a:r>
              <a:rPr lang="en-US" altLang="zh-TW" sz="2800" dirty="0"/>
              <a:t>A</a:t>
            </a:r>
            <a:r>
              <a:rPr lang="zh-TW" altLang="en-US" sz="2800" dirty="0"/>
              <a:t>級人才 </a:t>
            </a:r>
          </a:p>
        </p:txBody>
      </p:sp>
      <p:sp>
        <p:nvSpPr>
          <p:cNvPr id="5" name="頁尾版面配置區 4"/>
          <p:cNvSpPr>
            <a:spLocks noGrp="1"/>
          </p:cNvSpPr>
          <p:nvPr>
            <p:ph type="ftr" sz="quarter" idx="11"/>
          </p:nvPr>
        </p:nvSpPr>
        <p:spPr/>
        <p:txBody>
          <a:bodyPr/>
          <a:lstStyle/>
          <a:p>
            <a:fld id="{1A982445-54D9-45DB-BC57-4C366FBABC45}" type="slidenum">
              <a:rPr lang="en-US" altLang="zh-TW"/>
              <a:pPr/>
              <a:t>4</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1"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spcBef>
                <a:spcPct val="35000"/>
              </a:spcBef>
            </a:pPr>
            <a:r>
              <a:rPr lang="zh-TW" altLang="en-US" dirty="0"/>
              <a:t>本章架構</a:t>
            </a:r>
          </a:p>
        </p:txBody>
      </p:sp>
      <p:sp>
        <p:nvSpPr>
          <p:cNvPr id="10243" name="Rectangle 3"/>
          <p:cNvSpPr>
            <a:spLocks noGrp="1" noChangeArrowheads="1"/>
          </p:cNvSpPr>
          <p:nvPr>
            <p:ph idx="1"/>
          </p:nvPr>
        </p:nvSpPr>
        <p:spPr>
          <a:xfrm>
            <a:off x="492738" y="1412776"/>
            <a:ext cx="8543758" cy="5256584"/>
          </a:xfrm>
        </p:spPr>
        <p:txBody>
          <a:bodyPr>
            <a:normAutofit fontScale="92500" lnSpcReduction="20000"/>
          </a:bodyPr>
          <a:lstStyle/>
          <a:p>
            <a:pPr>
              <a:lnSpc>
                <a:spcPct val="120000"/>
              </a:lnSpc>
              <a:spcBef>
                <a:spcPts val="768"/>
              </a:spcBef>
            </a:pPr>
            <a:r>
              <a:rPr lang="zh-TW" altLang="en-US" dirty="0"/>
              <a:t>基於上述，本章內容包括</a:t>
            </a:r>
          </a:p>
          <a:p>
            <a:pPr lvl="1">
              <a:lnSpc>
                <a:spcPct val="120000"/>
              </a:lnSpc>
              <a:spcBef>
                <a:spcPts val="768"/>
              </a:spcBef>
            </a:pPr>
            <a:r>
              <a:rPr lang="zh-TW" altLang="en-US" dirty="0" smtClean="0"/>
              <a:t>勞資關係</a:t>
            </a:r>
            <a:r>
              <a:rPr lang="zh-TW" altLang="en-US" dirty="0"/>
              <a:t>議題</a:t>
            </a:r>
          </a:p>
          <a:p>
            <a:pPr lvl="1">
              <a:lnSpc>
                <a:spcPct val="120000"/>
              </a:lnSpc>
              <a:spcBef>
                <a:spcPts val="768"/>
              </a:spcBef>
            </a:pPr>
            <a:r>
              <a:rPr lang="zh-TW" altLang="en-US" dirty="0"/>
              <a:t>招募甄選的歧視議題</a:t>
            </a:r>
          </a:p>
          <a:p>
            <a:pPr lvl="1">
              <a:lnSpc>
                <a:spcPct val="120000"/>
              </a:lnSpc>
              <a:spcBef>
                <a:spcPts val="768"/>
              </a:spcBef>
            </a:pPr>
            <a:r>
              <a:rPr lang="zh-TW" altLang="en-US" dirty="0"/>
              <a:t>升遷的公平議題</a:t>
            </a:r>
          </a:p>
          <a:p>
            <a:pPr lvl="1">
              <a:lnSpc>
                <a:spcPct val="120000"/>
              </a:lnSpc>
              <a:spcBef>
                <a:spcPts val="768"/>
              </a:spcBef>
            </a:pPr>
            <a:r>
              <a:rPr lang="zh-TW" altLang="en-US" dirty="0"/>
              <a:t>性騷擾議題</a:t>
            </a:r>
          </a:p>
          <a:p>
            <a:pPr lvl="1">
              <a:lnSpc>
                <a:spcPct val="120000"/>
              </a:lnSpc>
              <a:spcBef>
                <a:spcPts val="768"/>
              </a:spcBef>
            </a:pPr>
            <a:r>
              <a:rPr lang="zh-TW" altLang="en-US" dirty="0"/>
              <a:t>薪酬公平議題</a:t>
            </a:r>
          </a:p>
          <a:p>
            <a:pPr lvl="1">
              <a:lnSpc>
                <a:spcPct val="120000"/>
              </a:lnSpc>
              <a:spcBef>
                <a:spcPts val="768"/>
              </a:spcBef>
            </a:pPr>
            <a:r>
              <a:rPr lang="zh-TW" altLang="en-US" dirty="0"/>
              <a:t>安全的工作</a:t>
            </a:r>
            <a:r>
              <a:rPr lang="zh-TW" altLang="en-US" dirty="0" smtClean="0"/>
              <a:t>環境議題</a:t>
            </a:r>
            <a:endParaRPr lang="zh-TW" altLang="en-US" dirty="0"/>
          </a:p>
          <a:p>
            <a:pPr lvl="1">
              <a:lnSpc>
                <a:spcPct val="120000"/>
              </a:lnSpc>
              <a:spcBef>
                <a:spcPts val="768"/>
              </a:spcBef>
            </a:pPr>
            <a:r>
              <a:rPr lang="zh-TW" altLang="en-US" dirty="0"/>
              <a:t>企業應有的認知與作為</a:t>
            </a:r>
          </a:p>
          <a:p>
            <a:pPr lvl="1">
              <a:lnSpc>
                <a:spcPct val="120000"/>
              </a:lnSpc>
              <a:spcBef>
                <a:spcPts val="768"/>
              </a:spcBef>
            </a:pPr>
            <a:r>
              <a:rPr lang="zh-TW" altLang="en-US" dirty="0"/>
              <a:t>綠色</a:t>
            </a:r>
            <a:r>
              <a:rPr lang="zh-TW" altLang="en-US" dirty="0" smtClean="0"/>
              <a:t>思考：綠色</a:t>
            </a:r>
            <a:r>
              <a:rPr lang="zh-TW" altLang="en-US" dirty="0"/>
              <a:t>人力資本 </a:t>
            </a:r>
          </a:p>
          <a:p>
            <a:pPr lvl="1">
              <a:lnSpc>
                <a:spcPct val="120000"/>
              </a:lnSpc>
              <a:spcBef>
                <a:spcPts val="768"/>
              </a:spcBef>
            </a:pPr>
            <a:r>
              <a:rPr lang="zh-TW" altLang="en-US" dirty="0"/>
              <a:t>從電影談</a:t>
            </a:r>
            <a:r>
              <a:rPr lang="zh-TW" altLang="en-US" dirty="0" smtClean="0"/>
              <a:t>倫理─桃色機密</a:t>
            </a:r>
            <a:r>
              <a:rPr lang="en-US" altLang="zh-TW" dirty="0" smtClean="0"/>
              <a:t>(Disclosure)</a:t>
            </a:r>
            <a:r>
              <a:rPr lang="zh-TW" altLang="en-US" dirty="0" smtClean="0"/>
              <a:t> </a:t>
            </a:r>
            <a:endParaRPr lang="zh-TW" altLang="en-US" dirty="0"/>
          </a:p>
        </p:txBody>
      </p:sp>
      <p:sp>
        <p:nvSpPr>
          <p:cNvPr id="5" name="頁尾版面配置區 4"/>
          <p:cNvSpPr>
            <a:spLocks noGrp="1"/>
          </p:cNvSpPr>
          <p:nvPr>
            <p:ph type="ftr" sz="quarter" idx="11"/>
          </p:nvPr>
        </p:nvSpPr>
        <p:spPr/>
        <p:txBody>
          <a:bodyPr/>
          <a:lstStyle/>
          <a:p>
            <a:fld id="{AE38E2FD-2341-4B0A-A7DE-20040E0F9D3C}" type="slidenum">
              <a:rPr lang="en-US" altLang="zh-TW"/>
              <a:pPr/>
              <a:t>5</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0" dur="500"/>
                                        <p:tgtEl>
                                          <p:spTgt spid="1024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3" dur="500"/>
                                        <p:tgtEl>
                                          <p:spTgt spid="1024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16" dur="500"/>
                                        <p:tgtEl>
                                          <p:spTgt spid="1024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Effect transition="in" filter="checkerboard(across)">
                                      <p:cBhvr>
                                        <p:cTn id="19" dur="500"/>
                                        <p:tgtEl>
                                          <p:spTgt spid="1024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Effect transition="in" filter="checkerboard(across)">
                                      <p:cBhvr>
                                        <p:cTn id="22" dur="500"/>
                                        <p:tgtEl>
                                          <p:spTgt spid="10243">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animEffect transition="in" filter="checkerboard(across)">
                                      <p:cBhvr>
                                        <p:cTn id="25" dur="500"/>
                                        <p:tgtEl>
                                          <p:spTgt spid="10243">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10243">
                                            <p:txEl>
                                              <p:pRg st="7" end="7"/>
                                            </p:txEl>
                                          </p:spTgt>
                                        </p:tgtEl>
                                        <p:attrNameLst>
                                          <p:attrName>style.visibility</p:attrName>
                                        </p:attrNameLst>
                                      </p:cBhvr>
                                      <p:to>
                                        <p:strVal val="visible"/>
                                      </p:to>
                                    </p:set>
                                    <p:animEffect transition="in" filter="checkerboard(across)">
                                      <p:cBhvr>
                                        <p:cTn id="28" dur="500"/>
                                        <p:tgtEl>
                                          <p:spTgt spid="10243">
                                            <p:txEl>
                                              <p:pRg st="7" end="7"/>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10243">
                                            <p:txEl>
                                              <p:pRg st="8" end="8"/>
                                            </p:txEl>
                                          </p:spTgt>
                                        </p:tgtEl>
                                        <p:attrNameLst>
                                          <p:attrName>style.visibility</p:attrName>
                                        </p:attrNameLst>
                                      </p:cBhvr>
                                      <p:to>
                                        <p:strVal val="visible"/>
                                      </p:to>
                                    </p:set>
                                    <p:animEffect transition="in" filter="checkerboard(across)">
                                      <p:cBhvr>
                                        <p:cTn id="31" dur="500"/>
                                        <p:tgtEl>
                                          <p:spTgt spid="10243">
                                            <p:txEl>
                                              <p:pRg st="8" end="8"/>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10243">
                                            <p:txEl>
                                              <p:pRg st="9" end="9"/>
                                            </p:txEl>
                                          </p:spTgt>
                                        </p:tgtEl>
                                        <p:attrNameLst>
                                          <p:attrName>style.visibility</p:attrName>
                                        </p:attrNameLst>
                                      </p:cBhvr>
                                      <p:to>
                                        <p:strVal val="visible"/>
                                      </p:to>
                                    </p:set>
                                    <p:animEffect transition="in" filter="checkerboard(across)">
                                      <p:cBhvr>
                                        <p:cTn id="34" dur="500"/>
                                        <p:tgtEl>
                                          <p:spTgt spid="102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255726" cy="1143000"/>
          </a:xfrm>
        </p:spPr>
        <p:txBody>
          <a:bodyPr>
            <a:normAutofit/>
          </a:bodyPr>
          <a:lstStyle/>
          <a:p>
            <a:pPr>
              <a:spcBef>
                <a:spcPct val="35000"/>
              </a:spcBef>
            </a:pPr>
            <a:r>
              <a:rPr lang="en-US" altLang="zh-TW" dirty="0" smtClean="0"/>
              <a:t>8.1</a:t>
            </a:r>
            <a:r>
              <a:rPr lang="zh-TW" altLang="en-US" dirty="0" smtClean="0"/>
              <a:t>  勞資關係</a:t>
            </a:r>
            <a:r>
              <a:rPr lang="zh-TW" altLang="en-US" dirty="0" smtClean="0"/>
              <a:t>議題</a:t>
            </a:r>
            <a:endParaRPr lang="zh-TW" altLang="en-US" sz="3200" dirty="0"/>
          </a:p>
        </p:txBody>
      </p:sp>
      <p:sp>
        <p:nvSpPr>
          <p:cNvPr id="11267" name="Rectangle 3"/>
          <p:cNvSpPr>
            <a:spLocks noGrp="1" noChangeArrowheads="1"/>
          </p:cNvSpPr>
          <p:nvPr>
            <p:ph idx="1"/>
          </p:nvPr>
        </p:nvSpPr>
        <p:spPr>
          <a:xfrm>
            <a:off x="492738" y="1412776"/>
            <a:ext cx="8651262" cy="5112568"/>
          </a:xfrm>
        </p:spPr>
        <p:txBody>
          <a:bodyPr>
            <a:noAutofit/>
          </a:bodyPr>
          <a:lstStyle/>
          <a:p>
            <a:pPr>
              <a:spcBef>
                <a:spcPts val="600"/>
              </a:spcBef>
            </a:pPr>
            <a:r>
              <a:rPr lang="zh-TW" altLang="en-US" sz="2800" dirty="0"/>
              <a:t>聯福紡織惡性</a:t>
            </a:r>
            <a:r>
              <a:rPr lang="zh-TW" altLang="en-US" sz="2800" dirty="0" smtClean="0"/>
              <a:t>倒閉</a:t>
            </a:r>
            <a:endParaRPr lang="zh-TW" altLang="en-US" sz="2800" dirty="0"/>
          </a:p>
          <a:p>
            <a:pPr lvl="1">
              <a:spcBef>
                <a:spcPts val="768"/>
              </a:spcBef>
            </a:pPr>
            <a:r>
              <a:rPr lang="zh-TW" altLang="en-US" sz="2400" dirty="0"/>
              <a:t>聯福製衣的員工是僱主惡意關廠的受害人，僱主從未提撥退休準備金，而且先前已用相同手法關閉聯友、聯大製衣等廠，最後人與資金都移往國外 </a:t>
            </a:r>
          </a:p>
          <a:p>
            <a:pPr>
              <a:spcBef>
                <a:spcPts val="600"/>
              </a:spcBef>
            </a:pPr>
            <a:r>
              <a:rPr lang="zh-TW" altLang="en-US" sz="2800" dirty="0"/>
              <a:t>大同公司板橋廠關廠事件</a:t>
            </a:r>
          </a:p>
          <a:p>
            <a:pPr lvl="1">
              <a:spcBef>
                <a:spcPts val="600"/>
              </a:spcBef>
            </a:pPr>
            <a:r>
              <a:rPr lang="zh-TW" altLang="en-US" sz="2400" dirty="0" smtClean="0"/>
              <a:t>大同</a:t>
            </a:r>
            <a:r>
              <a:rPr lang="zh-TW" altLang="en-US" sz="2400" dirty="0"/>
              <a:t>公司宣布關閉以生產電冰箱、電鍋等電器為主的板橋廠，改赴越南設廠投資生產，估計板橋廠</a:t>
            </a:r>
            <a:r>
              <a:rPr lang="zh-TW" altLang="en-US" sz="2400" dirty="0" smtClean="0"/>
              <a:t>有三分之二近</a:t>
            </a:r>
            <a:r>
              <a:rPr lang="en-US" altLang="zh-TW" sz="2400" dirty="0"/>
              <a:t>400</a:t>
            </a:r>
            <a:r>
              <a:rPr lang="zh-TW" altLang="en-US" sz="2400" dirty="0"/>
              <a:t>名員工因此於年關前失業 </a:t>
            </a:r>
          </a:p>
          <a:p>
            <a:pPr>
              <a:spcBef>
                <a:spcPts val="600"/>
              </a:spcBef>
            </a:pPr>
            <a:r>
              <a:rPr lang="zh-TW" altLang="en-US" sz="2800" dirty="0"/>
              <a:t>慷慨分紅的大老闆</a:t>
            </a:r>
            <a:r>
              <a:rPr lang="en-US" altLang="zh-TW" sz="2800" dirty="0"/>
              <a:t>-</a:t>
            </a:r>
            <a:r>
              <a:rPr lang="zh-TW" altLang="en-US" sz="2800" dirty="0"/>
              <a:t>許立信</a:t>
            </a:r>
          </a:p>
          <a:p>
            <a:pPr lvl="1">
              <a:spcBef>
                <a:spcPts val="600"/>
              </a:spcBef>
            </a:pPr>
            <a:r>
              <a:rPr lang="en-US" altLang="zh-TW" sz="2400" dirty="0"/>
              <a:t>2004</a:t>
            </a:r>
            <a:r>
              <a:rPr lang="zh-TW" altLang="en-US" sz="2400" dirty="0"/>
              <a:t>年</a:t>
            </a:r>
            <a:r>
              <a:rPr lang="en-US" altLang="zh-TW" sz="2400" dirty="0"/>
              <a:t>3</a:t>
            </a:r>
            <a:r>
              <a:rPr lang="zh-TW" altLang="en-US" sz="2400" dirty="0"/>
              <a:t>月許立信以</a:t>
            </a:r>
            <a:r>
              <a:rPr lang="en-US" altLang="zh-TW" sz="2400" dirty="0"/>
              <a:t>2</a:t>
            </a:r>
            <a:r>
              <a:rPr lang="zh-TW" altLang="en-US" sz="2400" dirty="0"/>
              <a:t>億</a:t>
            </a:r>
            <a:r>
              <a:rPr lang="en-US" altLang="zh-TW" sz="2400" dirty="0"/>
              <a:t>9</a:t>
            </a:r>
            <a:r>
              <a:rPr lang="zh-TW" altLang="en-US" sz="2400" dirty="0"/>
              <a:t>仟萬美元將公司賣給蓋特威公司，隨後把自己超過一半的</a:t>
            </a:r>
            <a:r>
              <a:rPr lang="zh-TW" altLang="en-US" sz="2400" dirty="0" smtClean="0"/>
              <a:t>利潤</a:t>
            </a:r>
            <a:r>
              <a:rPr lang="en-US" altLang="zh-TW" sz="2400" dirty="0" smtClean="0"/>
              <a:t>7,250</a:t>
            </a:r>
            <a:r>
              <a:rPr lang="zh-TW" altLang="en-US" sz="2400" dirty="0" smtClean="0"/>
              <a:t>萬美元</a:t>
            </a:r>
            <a:r>
              <a:rPr lang="en-US" altLang="zh-TW" sz="2400" dirty="0"/>
              <a:t>(</a:t>
            </a:r>
            <a:r>
              <a:rPr lang="zh-TW" altLang="en-US" sz="2400" dirty="0"/>
              <a:t>折合台幣</a:t>
            </a:r>
            <a:r>
              <a:rPr lang="en-US" altLang="zh-TW" sz="2400" dirty="0"/>
              <a:t>23</a:t>
            </a:r>
            <a:r>
              <a:rPr lang="zh-TW" altLang="en-US" sz="2400" dirty="0"/>
              <a:t>億</a:t>
            </a:r>
            <a:r>
              <a:rPr lang="en-US" altLang="zh-TW" sz="2400" dirty="0" smtClean="0"/>
              <a:t>8</a:t>
            </a:r>
            <a:r>
              <a:rPr lang="zh-TW" altLang="en-US" sz="2400" dirty="0" smtClean="0"/>
              <a:t>千多萬</a:t>
            </a:r>
            <a:r>
              <a:rPr lang="en-US" altLang="zh-TW" sz="2400" dirty="0"/>
              <a:t>)</a:t>
            </a:r>
            <a:r>
              <a:rPr lang="zh-TW" altLang="en-US" sz="2400" dirty="0"/>
              <a:t>和員工分享  </a:t>
            </a:r>
          </a:p>
        </p:txBody>
      </p:sp>
      <p:sp>
        <p:nvSpPr>
          <p:cNvPr id="5" name="頁尾版面配置區 4"/>
          <p:cNvSpPr>
            <a:spLocks noGrp="1"/>
          </p:cNvSpPr>
          <p:nvPr>
            <p:ph type="ftr" sz="quarter" idx="11"/>
          </p:nvPr>
        </p:nvSpPr>
        <p:spPr/>
        <p:txBody>
          <a:bodyPr/>
          <a:lstStyle/>
          <a:p>
            <a:fld id="{336FE5D7-1113-4B6C-A919-C35959568A84}" type="slidenum">
              <a:rPr lang="en-US" altLang="zh-TW"/>
              <a:pPr/>
              <a:t>6</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4" dur="500"/>
                                        <p:tgtEl>
                                          <p:spTgt spid="11267">
                                            <p:txEl>
                                              <p:pRg st="2" end="2"/>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17" dur="500"/>
                                        <p:tgtEl>
                                          <p:spTgt spid="11267">
                                            <p:txEl>
                                              <p:pRg st="3" end="3"/>
                                            </p:txEl>
                                          </p:spTgt>
                                        </p:tgtEl>
                                      </p:cBhvr>
                                    </p:animEffect>
                                  </p:childTnLst>
                                </p:cTn>
                              </p:par>
                            </p:childTnLst>
                          </p:cTn>
                        </p:par>
                        <p:par>
                          <p:cTn id="18" fill="hold">
                            <p:stCondLst>
                              <p:cond delay="1000"/>
                            </p:stCondLst>
                            <p:childTnLst>
                              <p:par>
                                <p:cTn id="19" presetID="5" presetClass="entr" presetSubtype="10" fill="hold" nodeType="after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checkerboard(across)">
                                      <p:cBhvr>
                                        <p:cTn id="21" dur="500"/>
                                        <p:tgtEl>
                                          <p:spTgt spid="11267">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11267">
                                            <p:txEl>
                                              <p:pRg st="5" end="5"/>
                                            </p:txEl>
                                          </p:spTgt>
                                        </p:tgtEl>
                                        <p:attrNameLst>
                                          <p:attrName>style.visibility</p:attrName>
                                        </p:attrNameLst>
                                      </p:cBhvr>
                                      <p:to>
                                        <p:strVal val="visible"/>
                                      </p:to>
                                    </p:set>
                                    <p:animEffect transition="in" filter="checkerboard(across)">
                                      <p:cBhvr>
                                        <p:cTn id="24"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8.2</a:t>
            </a:r>
            <a:r>
              <a:rPr lang="zh-TW" altLang="en-US" dirty="0" smtClean="0"/>
              <a:t>  招募</a:t>
            </a:r>
            <a:r>
              <a:rPr lang="zh-TW" altLang="en-US" dirty="0" smtClean="0"/>
              <a:t>與甄選的歧視議題</a:t>
            </a:r>
            <a:r>
              <a:rPr lang="en-US" altLang="zh-TW" sz="2800" dirty="0" smtClean="0"/>
              <a:t>(1/5)</a:t>
            </a:r>
            <a:endParaRPr lang="en-US" altLang="zh-TW" sz="2800" dirty="0"/>
          </a:p>
        </p:txBody>
      </p:sp>
      <p:sp>
        <p:nvSpPr>
          <p:cNvPr id="44035" name="Rectangle 3"/>
          <p:cNvSpPr>
            <a:spLocks noGrp="1" noChangeArrowheads="1"/>
          </p:cNvSpPr>
          <p:nvPr>
            <p:ph idx="1"/>
          </p:nvPr>
        </p:nvSpPr>
        <p:spPr>
          <a:xfrm>
            <a:off x="492738" y="1600200"/>
            <a:ext cx="8543758" cy="5069160"/>
          </a:xfrm>
        </p:spPr>
        <p:txBody>
          <a:bodyPr>
            <a:noAutofit/>
          </a:bodyPr>
          <a:lstStyle/>
          <a:p>
            <a:pPr>
              <a:spcBef>
                <a:spcPts val="1152"/>
              </a:spcBef>
            </a:pPr>
            <a:r>
              <a:rPr lang="zh-TW" altLang="en-US" dirty="0"/>
              <a:t>根據我國就業服務法</a:t>
            </a:r>
            <a:r>
              <a:rPr lang="zh-TW" altLang="en-US" dirty="0" smtClean="0"/>
              <a:t>第</a:t>
            </a:r>
            <a:r>
              <a:rPr lang="en-US" altLang="zh-TW" dirty="0" smtClean="0"/>
              <a:t>5</a:t>
            </a:r>
            <a:r>
              <a:rPr lang="zh-TW" altLang="en-US" dirty="0" smtClean="0"/>
              <a:t>條</a:t>
            </a:r>
            <a:r>
              <a:rPr lang="zh-TW" altLang="en-US" dirty="0"/>
              <a:t>規定：「為保障國民就業機會平等</a:t>
            </a:r>
            <a:r>
              <a:rPr lang="zh-TW" altLang="en-US" dirty="0" smtClean="0"/>
              <a:t>，僱主對</a:t>
            </a:r>
            <a:r>
              <a:rPr lang="zh-TW" altLang="en-US" dirty="0"/>
              <a:t>求職人或所僱用員工，不得以種族、階級、語言、思想、宗教、黨派、籍貫、性別、婚姻、容貌、五官、身心障礙或以往工會會員身分為由，予以歧視。」 </a:t>
            </a:r>
          </a:p>
          <a:p>
            <a:pPr>
              <a:spcBef>
                <a:spcPts val="1152"/>
              </a:spcBef>
            </a:pPr>
            <a:r>
              <a:rPr lang="zh-TW" altLang="en-US" dirty="0"/>
              <a:t>以下將</a:t>
            </a:r>
            <a:r>
              <a:rPr lang="zh-TW" altLang="en-US" dirty="0" smtClean="0"/>
              <a:t>針對</a:t>
            </a:r>
            <a:r>
              <a:rPr lang="zh-TW" altLang="en-US" dirty="0"/>
              <a:t>懷孕歧視、</a:t>
            </a:r>
            <a:r>
              <a:rPr lang="zh-TW" altLang="en-US" dirty="0" smtClean="0"/>
              <a:t>招募</a:t>
            </a:r>
            <a:r>
              <a:rPr lang="zh-TW" altLang="en-US" dirty="0"/>
              <a:t>歧視</a:t>
            </a:r>
            <a:r>
              <a:rPr lang="zh-TW" altLang="en-US" dirty="0" smtClean="0"/>
              <a:t>、年齡</a:t>
            </a:r>
            <a:r>
              <a:rPr lang="zh-TW" altLang="en-US" dirty="0"/>
              <a:t>歧視、及身心障礙者身分歧視案等倫理議題個案說明如下 </a:t>
            </a:r>
          </a:p>
        </p:txBody>
      </p:sp>
      <p:sp>
        <p:nvSpPr>
          <p:cNvPr id="5" name="頁尾版面配置區 4"/>
          <p:cNvSpPr>
            <a:spLocks noGrp="1"/>
          </p:cNvSpPr>
          <p:nvPr>
            <p:ph type="ftr" sz="quarter" idx="11"/>
          </p:nvPr>
        </p:nvSpPr>
        <p:spPr/>
        <p:txBody>
          <a:bodyPr/>
          <a:lstStyle/>
          <a:p>
            <a:fld id="{AA6D5B54-EE27-4BCC-A2E8-A65C1973ABE8}" type="slidenum">
              <a:rPr lang="en-US" altLang="zh-TW"/>
              <a:pPr/>
              <a:t>7</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1"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8.2</a:t>
            </a:r>
            <a:r>
              <a:rPr lang="zh-TW" altLang="en-US" dirty="0" smtClean="0"/>
              <a:t>  招募</a:t>
            </a:r>
            <a:r>
              <a:rPr lang="zh-TW" altLang="en-US" dirty="0" smtClean="0"/>
              <a:t>與甄選的歧視議題</a:t>
            </a:r>
            <a:r>
              <a:rPr lang="en-US" altLang="zh-TW" sz="2800" dirty="0" smtClean="0"/>
              <a:t>(2/5)</a:t>
            </a:r>
            <a:endParaRPr lang="en-US" altLang="zh-TW" sz="2800" dirty="0"/>
          </a:p>
        </p:txBody>
      </p:sp>
      <p:sp>
        <p:nvSpPr>
          <p:cNvPr id="44035" name="Rectangle 3"/>
          <p:cNvSpPr>
            <a:spLocks noGrp="1" noChangeArrowheads="1"/>
          </p:cNvSpPr>
          <p:nvPr>
            <p:ph idx="1"/>
          </p:nvPr>
        </p:nvSpPr>
        <p:spPr>
          <a:xfrm>
            <a:off x="492738" y="1600200"/>
            <a:ext cx="8543758" cy="5069160"/>
          </a:xfrm>
        </p:spPr>
        <p:txBody>
          <a:bodyPr>
            <a:noAutofit/>
          </a:bodyPr>
          <a:lstStyle/>
          <a:p>
            <a:pPr>
              <a:spcBef>
                <a:spcPts val="1152"/>
              </a:spcBef>
            </a:pPr>
            <a:r>
              <a:rPr lang="zh-TW" altLang="en-US" dirty="0"/>
              <a:t>招募歧視</a:t>
            </a:r>
          </a:p>
          <a:p>
            <a:pPr lvl="1">
              <a:spcBef>
                <a:spcPts val="1152"/>
              </a:spcBef>
            </a:pPr>
            <a:r>
              <a:rPr lang="zh-TW" altLang="en-US" dirty="0"/>
              <a:t>板橋信用銀行招考人才的啟事，除了學歷和年齡的要求之外，這則看似平常的徵人廣告並且也清楚呈現出性別上的差別待遇。首先，這個啟事規定五及六職等的位置是限男性應徵。其次，層級較低的三、四職等雖然是男女都可以申請，但是所規定之女性申請者的年齡比男性小兩歲。最後，凡是要應徵者，男性必須是已服完兵役後，而女性必須是未婚。 </a:t>
            </a:r>
          </a:p>
        </p:txBody>
      </p:sp>
      <p:sp>
        <p:nvSpPr>
          <p:cNvPr id="5" name="頁尾版面配置區 4"/>
          <p:cNvSpPr>
            <a:spLocks noGrp="1"/>
          </p:cNvSpPr>
          <p:nvPr>
            <p:ph type="ftr" sz="quarter" idx="11"/>
          </p:nvPr>
        </p:nvSpPr>
        <p:spPr/>
        <p:txBody>
          <a:bodyPr/>
          <a:lstStyle/>
          <a:p>
            <a:fld id="{AA6D5B54-EE27-4BCC-A2E8-A65C1973ABE8}" type="slidenum">
              <a:rPr lang="en-US" altLang="zh-TW"/>
              <a:pPr/>
              <a:t>8</a:t>
            </a:fld>
            <a:endParaRPr lang="en-US" altLang="zh-TW"/>
          </a:p>
        </p:txBody>
      </p:sp>
    </p:spTree>
    <p:extLst>
      <p:ext uri="{BB962C8B-B14F-4D97-AF65-F5344CB8AC3E}">
        <p14:creationId xmlns:p14="http://schemas.microsoft.com/office/powerpoint/2010/main" val="3085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8.2</a:t>
            </a:r>
            <a:r>
              <a:rPr lang="zh-TW" altLang="en-US" dirty="0" smtClean="0"/>
              <a:t>  招募</a:t>
            </a:r>
            <a:r>
              <a:rPr lang="zh-TW" altLang="en-US" dirty="0" smtClean="0"/>
              <a:t>與甄選的歧視議題</a:t>
            </a:r>
            <a:r>
              <a:rPr lang="en-US" altLang="zh-TW" sz="2800" dirty="0" smtClean="0"/>
              <a:t>(3/5)</a:t>
            </a:r>
            <a:endParaRPr lang="en-US" altLang="zh-TW" sz="2800" dirty="0"/>
          </a:p>
        </p:txBody>
      </p:sp>
      <p:sp>
        <p:nvSpPr>
          <p:cNvPr id="44035" name="Rectangle 3"/>
          <p:cNvSpPr>
            <a:spLocks noGrp="1" noChangeArrowheads="1"/>
          </p:cNvSpPr>
          <p:nvPr>
            <p:ph idx="1"/>
          </p:nvPr>
        </p:nvSpPr>
        <p:spPr>
          <a:xfrm>
            <a:off x="492738" y="1600200"/>
            <a:ext cx="8543758" cy="5069160"/>
          </a:xfrm>
        </p:spPr>
        <p:txBody>
          <a:bodyPr>
            <a:noAutofit/>
          </a:bodyPr>
          <a:lstStyle/>
          <a:p>
            <a:pPr>
              <a:spcBef>
                <a:spcPts val="1152"/>
              </a:spcBef>
            </a:pPr>
            <a:r>
              <a:rPr lang="zh-TW" altLang="en-US" dirty="0"/>
              <a:t>懷孕歧視</a:t>
            </a:r>
          </a:p>
          <a:p>
            <a:pPr lvl="1">
              <a:spcBef>
                <a:spcPts val="1152"/>
              </a:spcBef>
            </a:pPr>
            <a:r>
              <a:rPr lang="zh-TW" altLang="en-US" dirty="0"/>
              <a:t>台北縣某幼稚園園務規章規定產假為</a:t>
            </a:r>
            <a:r>
              <a:rPr lang="en-US" altLang="zh-TW" dirty="0"/>
              <a:t>35</a:t>
            </a:r>
            <a:r>
              <a:rPr lang="zh-TW" altLang="en-US" dirty="0"/>
              <a:t>天，小彤為學生著想並未爭取要休法定的</a:t>
            </a:r>
            <a:r>
              <a:rPr lang="en-US" altLang="zh-TW" dirty="0"/>
              <a:t>56</a:t>
            </a:r>
            <a:r>
              <a:rPr lang="zh-TW" altLang="en-US" dirty="0"/>
              <a:t>天產假，且</a:t>
            </a:r>
            <a:r>
              <a:rPr lang="zh-TW" altLang="en-US" dirty="0" smtClean="0"/>
              <a:t>於</a:t>
            </a:r>
            <a:r>
              <a:rPr lang="en-US" altLang="zh-TW" dirty="0" smtClean="0"/>
              <a:t>2004</a:t>
            </a:r>
            <a:r>
              <a:rPr lang="zh-TW" altLang="en-US" dirty="0" smtClean="0"/>
              <a:t>年</a:t>
            </a:r>
            <a:r>
              <a:rPr lang="en-US" altLang="zh-TW" dirty="0"/>
              <a:t>5</a:t>
            </a:r>
            <a:r>
              <a:rPr lang="zh-TW" altLang="en-US" dirty="0"/>
              <a:t>月</a:t>
            </a:r>
            <a:r>
              <a:rPr lang="en-US" altLang="zh-TW" dirty="0"/>
              <a:t>17</a:t>
            </a:r>
            <a:r>
              <a:rPr lang="zh-TW" altLang="en-US" dirty="0"/>
              <a:t>日請假待產</a:t>
            </a:r>
            <a:r>
              <a:rPr lang="zh-TW" altLang="en-US" dirty="0" smtClean="0"/>
              <a:t>，</a:t>
            </a:r>
            <a:r>
              <a:rPr lang="en-US" altLang="zh-TW" dirty="0" smtClean="0"/>
              <a:t>5</a:t>
            </a:r>
            <a:r>
              <a:rPr lang="zh-TW" altLang="en-US" dirty="0"/>
              <a:t>月</a:t>
            </a:r>
            <a:r>
              <a:rPr lang="en-US" altLang="zh-TW" dirty="0"/>
              <a:t>19</a:t>
            </a:r>
            <a:r>
              <a:rPr lang="zh-TW" altLang="en-US" dirty="0"/>
              <a:t>日剖腹生產請產假</a:t>
            </a:r>
            <a:r>
              <a:rPr lang="en-US" altLang="zh-TW" dirty="0"/>
              <a:t>35</a:t>
            </a:r>
            <a:r>
              <a:rPr lang="zh-TW" altLang="en-US" dirty="0"/>
              <a:t>天，</a:t>
            </a:r>
            <a:r>
              <a:rPr lang="zh-TW" altLang="en-US" dirty="0" smtClean="0"/>
              <a:t>但至</a:t>
            </a:r>
            <a:r>
              <a:rPr lang="en-US" altLang="zh-TW" dirty="0" smtClean="0"/>
              <a:t>6</a:t>
            </a:r>
            <a:r>
              <a:rPr lang="zh-TW" altLang="en-US" dirty="0"/>
              <a:t>月</a:t>
            </a:r>
            <a:r>
              <a:rPr lang="en-US" altLang="zh-TW" dirty="0"/>
              <a:t>15</a:t>
            </a:r>
            <a:r>
              <a:rPr lang="zh-TW" altLang="en-US" dirty="0"/>
              <a:t>日小彤身體未恢復，便向園長再請假</a:t>
            </a:r>
            <a:r>
              <a:rPr lang="en-US" altLang="zh-TW" dirty="0"/>
              <a:t>7</a:t>
            </a:r>
            <a:r>
              <a:rPr lang="zh-TW" altLang="en-US" dirty="0"/>
              <a:t>天，可是園長說園裡很忙，小彤又帶大班，要忙畢業典禮，不准假，小彤堅持請假未上班，</a:t>
            </a:r>
            <a:r>
              <a:rPr lang="en-US" altLang="zh-TW" dirty="0"/>
              <a:t>6</a:t>
            </a:r>
            <a:r>
              <a:rPr lang="zh-TW" altLang="en-US" dirty="0"/>
              <a:t>月</a:t>
            </a:r>
            <a:r>
              <a:rPr lang="en-US" altLang="zh-TW" dirty="0"/>
              <a:t>23</a:t>
            </a:r>
            <a:r>
              <a:rPr lang="zh-TW" altLang="en-US" dirty="0"/>
              <a:t>日園方以電話通知小彤連續</a:t>
            </a:r>
            <a:r>
              <a:rPr lang="zh-TW" altLang="en-US" dirty="0" smtClean="0"/>
              <a:t>曠職</a:t>
            </a:r>
            <a:r>
              <a:rPr lang="en-US" altLang="zh-TW" dirty="0" smtClean="0"/>
              <a:t>3</a:t>
            </a:r>
            <a:r>
              <a:rPr lang="zh-TW" altLang="en-US" dirty="0" smtClean="0"/>
              <a:t>天</a:t>
            </a:r>
            <a:r>
              <a:rPr lang="zh-TW" altLang="en-US" dirty="0"/>
              <a:t>予以免職 </a:t>
            </a:r>
          </a:p>
        </p:txBody>
      </p:sp>
      <p:sp>
        <p:nvSpPr>
          <p:cNvPr id="5" name="頁尾版面配置區 4"/>
          <p:cNvSpPr>
            <a:spLocks noGrp="1"/>
          </p:cNvSpPr>
          <p:nvPr>
            <p:ph type="ftr" sz="quarter" idx="11"/>
          </p:nvPr>
        </p:nvSpPr>
        <p:spPr/>
        <p:txBody>
          <a:bodyPr/>
          <a:lstStyle/>
          <a:p>
            <a:fld id="{AA6D5B54-EE27-4BCC-A2E8-A65C1973ABE8}" type="slidenum">
              <a:rPr lang="en-US" altLang="zh-TW"/>
              <a:pPr/>
              <a:t>9</a:t>
            </a:fld>
            <a:endParaRPr lang="en-US" altLang="zh-TW"/>
          </a:p>
        </p:txBody>
      </p:sp>
    </p:spTree>
    <p:extLst>
      <p:ext uri="{BB962C8B-B14F-4D97-AF65-F5344CB8AC3E}">
        <p14:creationId xmlns:p14="http://schemas.microsoft.com/office/powerpoint/2010/main" val="73229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628</TotalTime>
  <Words>2368</Words>
  <Application>Microsoft Office PowerPoint</Application>
  <PresentationFormat>如螢幕大小 (4:3)</PresentationFormat>
  <Paragraphs>109</Paragraphs>
  <Slides>23</Slides>
  <Notes>2</Notes>
  <HiddenSlides>0</HiddenSlides>
  <MMClips>0</MMClips>
  <ScaleCrop>false</ScaleCrop>
  <HeadingPairs>
    <vt:vector size="4" baseType="variant">
      <vt:variant>
        <vt:lpstr>佈景主題</vt:lpstr>
      </vt:variant>
      <vt:variant>
        <vt:i4>1</vt:i4>
      </vt:variant>
      <vt:variant>
        <vt:lpstr>投影片標題</vt:lpstr>
      </vt:variant>
      <vt:variant>
        <vt:i4>23</vt:i4>
      </vt:variant>
    </vt:vector>
  </HeadingPairs>
  <TitlesOfParts>
    <vt:vector size="24" baseType="lpstr">
      <vt:lpstr>Office 佈景主題</vt:lpstr>
      <vt:lpstr>PowerPoint 簡報</vt:lpstr>
      <vt:lpstr>佳句精選</vt:lpstr>
      <vt:lpstr>章前個案：台積電勞資糾紛</vt:lpstr>
      <vt:lpstr>引言 </vt:lpstr>
      <vt:lpstr>本章架構</vt:lpstr>
      <vt:lpstr>8.1  勞資關係議題</vt:lpstr>
      <vt:lpstr>8.2  招募與甄選的歧視議題(1/5)</vt:lpstr>
      <vt:lpstr>8.2  招募與甄選的歧視議題(2/5)</vt:lpstr>
      <vt:lpstr>8.2  招募與甄選的歧視議題(3/5)</vt:lpstr>
      <vt:lpstr>8.2  招募與甄選的歧視議題(4/5)</vt:lpstr>
      <vt:lpstr>8.2  招募與甄選的歧視議題(5/5)</vt:lpstr>
      <vt:lpstr>8.3  升遷的公平議題(1/3)</vt:lpstr>
      <vt:lpstr>8.3  升遷的公平議題(2/3)</vt:lpstr>
      <vt:lpstr>8.3  升遷的公平議題(3/3)</vt:lpstr>
      <vt:lpstr>8.4  性騷擾議題(1/3)</vt:lpstr>
      <vt:lpstr>8.4  性騷擾議題(2/3)</vt:lpstr>
      <vt:lpstr>8.4  性騷擾議題(3/3)</vt:lpstr>
      <vt:lpstr>8.5  薪酬公平議題</vt:lpstr>
      <vt:lpstr>8.6  安全的工作環境議題</vt:lpstr>
      <vt:lpstr>8.7  企業應有的認知與作為</vt:lpstr>
      <vt:lpstr>8.8  綠色思考：綠色人力資本(1/2)</vt:lpstr>
      <vt:lpstr>8.8  綠色思考：綠色人力資本(2/2)</vt:lpstr>
      <vt:lpstr>從電影談倫理─桃色機密(Disclosure)</vt:lpstr>
    </vt:vector>
  </TitlesOfParts>
  <Company>前程文化事業有限公司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第1章 企業倫理的重要性與發展</dc:title>
  <dc:creator>企劃部</dc:creator>
  <cp:lastModifiedBy>NO.43</cp:lastModifiedBy>
  <cp:revision>51</cp:revision>
  <dcterms:created xsi:type="dcterms:W3CDTF">2010-08-12T10:54:33Z</dcterms:created>
  <dcterms:modified xsi:type="dcterms:W3CDTF">2016-01-19T02:05:12Z</dcterms:modified>
</cp:coreProperties>
</file>