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58" r:id="rId4"/>
    <p:sldId id="259" r:id="rId5"/>
    <p:sldId id="260" r:id="rId6"/>
    <p:sldId id="261" r:id="rId7"/>
    <p:sldId id="281" r:id="rId8"/>
    <p:sldId id="289" r:id="rId9"/>
    <p:sldId id="282" r:id="rId10"/>
    <p:sldId id="283" r:id="rId11"/>
    <p:sldId id="295" r:id="rId12"/>
    <p:sldId id="299" r:id="rId13"/>
    <p:sldId id="300" r:id="rId14"/>
    <p:sldId id="297" r:id="rId15"/>
    <p:sldId id="284" r:id="rId16"/>
    <p:sldId id="301" r:id="rId17"/>
    <p:sldId id="286" r:id="rId1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9</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研發</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9.4</a:t>
            </a:r>
            <a:r>
              <a:rPr lang="zh-TW" altLang="en-US" dirty="0" smtClean="0"/>
              <a:t>  智</a:t>
            </a:r>
            <a:r>
              <a:rPr lang="zh-TW" altLang="en-US" dirty="0" smtClean="0"/>
              <a:t>財權議題</a:t>
            </a:r>
            <a:r>
              <a:rPr lang="en-US" altLang="zh-TW" sz="2800" dirty="0" smtClean="0"/>
              <a:t>(1/2)</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大衛王再次戰勝巨人哥利亞 </a:t>
            </a:r>
          </a:p>
          <a:p>
            <a:pPr lvl="1">
              <a:spcBef>
                <a:spcPts val="1152"/>
              </a:spcBef>
            </a:pPr>
            <a:r>
              <a:rPr lang="en-US" altLang="zh-TW" dirty="0"/>
              <a:t>1999</a:t>
            </a:r>
            <a:r>
              <a:rPr lang="zh-TW" altLang="en-US" dirty="0"/>
              <a:t>年那場使威盛一戰成名的</a:t>
            </a:r>
            <a:r>
              <a:rPr lang="en-US" altLang="zh-TW" dirty="0"/>
              <a:t>P3</a:t>
            </a:r>
            <a:r>
              <a:rPr lang="zh-TW" altLang="en-US" dirty="0"/>
              <a:t>晶片組之戰，兩造雙方在剪不斷理還亂的訴訟過程中，最後英特爾上訴美國聯邦巡迴上訴法院的判決結果在</a:t>
            </a:r>
            <a:r>
              <a:rPr lang="en-US" altLang="zh-TW" dirty="0"/>
              <a:t>2003</a:t>
            </a:r>
            <a:r>
              <a:rPr lang="zh-TW" altLang="en-US" dirty="0"/>
              <a:t>年</a:t>
            </a:r>
            <a:r>
              <a:rPr lang="en-US" altLang="zh-TW" dirty="0"/>
              <a:t>2</a:t>
            </a:r>
            <a:r>
              <a:rPr lang="zh-TW" altLang="en-US" dirty="0"/>
              <a:t>月</a:t>
            </a:r>
            <a:r>
              <a:rPr lang="en-US" altLang="zh-TW" dirty="0"/>
              <a:t>14</a:t>
            </a:r>
            <a:r>
              <a:rPr lang="zh-TW" altLang="en-US" dirty="0"/>
              <a:t>日出爐：威盛在</a:t>
            </a:r>
            <a:r>
              <a:rPr lang="en-US" altLang="zh-TW" dirty="0"/>
              <a:t>P3</a:t>
            </a:r>
            <a:r>
              <a:rPr lang="zh-TW" altLang="en-US" dirty="0"/>
              <a:t>晶片組侵權官司上小勝英特爾，上訴法院維持地方法院威盛不侵權之原判；但在威盛反控英特爾之美國專利被判為無效的部分，仍被上訴法院駁回 </a:t>
            </a:r>
          </a:p>
        </p:txBody>
      </p:sp>
      <p:sp>
        <p:nvSpPr>
          <p:cNvPr id="5" name="頁尾版面配置區 4"/>
          <p:cNvSpPr>
            <a:spLocks noGrp="1"/>
          </p:cNvSpPr>
          <p:nvPr>
            <p:ph type="ftr" sz="quarter" idx="11"/>
          </p:nvPr>
        </p:nvSpPr>
        <p:spPr/>
        <p:txBody>
          <a:bodyPr/>
          <a:lstStyle/>
          <a:p>
            <a:fld id="{AA6D5B54-EE27-4BCC-A2E8-A65C1973ABE8}" type="slidenum">
              <a:rPr lang="en-US" altLang="zh-TW"/>
              <a:pPr/>
              <a:t>10</a:t>
            </a:fld>
            <a:endParaRPr lang="en-US" altLang="zh-TW" dirty="0"/>
          </a:p>
        </p:txBody>
      </p:sp>
    </p:spTree>
    <p:extLst>
      <p:ext uri="{BB962C8B-B14F-4D97-AF65-F5344CB8AC3E}">
        <p14:creationId xmlns:p14="http://schemas.microsoft.com/office/powerpoint/2010/main" val="15175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9.4</a:t>
            </a:r>
            <a:r>
              <a:rPr lang="zh-TW" altLang="en-US" dirty="0" smtClean="0"/>
              <a:t>  智</a:t>
            </a:r>
            <a:r>
              <a:rPr lang="zh-TW" altLang="en-US" dirty="0"/>
              <a:t>財權議題</a:t>
            </a:r>
            <a:r>
              <a:rPr lang="en-US" altLang="zh-TW" sz="2800" dirty="0" smtClean="0"/>
              <a:t>(2/2</a:t>
            </a:r>
            <a:r>
              <a:rPr lang="en-US" altLang="zh-TW" sz="2800" dirty="0"/>
              <a:t>)</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聯電與台積電</a:t>
            </a:r>
          </a:p>
          <a:p>
            <a:pPr lvl="1">
              <a:spcBef>
                <a:spcPts val="1152"/>
              </a:spcBef>
            </a:pPr>
            <a:r>
              <a:rPr lang="zh-TW" altLang="en-US" dirty="0"/>
              <a:t>和艦科技於</a:t>
            </a:r>
            <a:r>
              <a:rPr lang="en-US" altLang="zh-TW" dirty="0"/>
              <a:t>2001</a:t>
            </a:r>
            <a:r>
              <a:rPr lang="zh-TW" altLang="en-US" dirty="0"/>
              <a:t>年</a:t>
            </a:r>
            <a:r>
              <a:rPr lang="en-US" altLang="zh-TW" dirty="0"/>
              <a:t>11</a:t>
            </a:r>
            <a:r>
              <a:rPr lang="zh-TW" altLang="en-US" dirty="0"/>
              <a:t>月</a:t>
            </a:r>
            <a:r>
              <a:rPr lang="en-US" altLang="zh-TW" dirty="0"/>
              <a:t>23</a:t>
            </a:r>
            <a:r>
              <a:rPr lang="zh-TW" altLang="en-US" dirty="0"/>
              <a:t>日在蘇州成立，是一家具有雄厚外资，製造尖端積體電路的</a:t>
            </a:r>
            <a:r>
              <a:rPr lang="zh-TW" altLang="en-US" dirty="0" smtClean="0"/>
              <a:t>晶圓代工</a:t>
            </a:r>
            <a:r>
              <a:rPr lang="zh-TW" altLang="en-US" dirty="0"/>
              <a:t>企業</a:t>
            </a:r>
            <a:r>
              <a:rPr lang="zh-TW" altLang="en-US" dirty="0" smtClean="0"/>
              <a:t>，</a:t>
            </a:r>
            <a:r>
              <a:rPr lang="en-US" altLang="zh-TW" dirty="0"/>
              <a:t> 2005 </a:t>
            </a:r>
            <a:r>
              <a:rPr lang="zh-TW" altLang="en-US" dirty="0"/>
              <a:t>年</a:t>
            </a:r>
            <a:r>
              <a:rPr lang="zh-TW" altLang="en-US" dirty="0" smtClean="0"/>
              <a:t>已</a:t>
            </a:r>
            <a:r>
              <a:rPr lang="zh-TW" altLang="en-US" dirty="0"/>
              <a:t>成為大陸方面繼中芯國際後，第二個樣板半導體企業。</a:t>
            </a:r>
            <a:r>
              <a:rPr lang="en-US" altLang="zh-TW" dirty="0"/>
              <a:t>2005 </a:t>
            </a:r>
            <a:r>
              <a:rPr lang="zh-TW" altLang="en-US" dirty="0"/>
              <a:t>年初聯電被指控使用獨家的</a:t>
            </a:r>
            <a:r>
              <a:rPr lang="en-US" altLang="zh-TW" dirty="0"/>
              <a:t>199</a:t>
            </a:r>
            <a:r>
              <a:rPr lang="zh-TW" altLang="en-US" dirty="0"/>
              <a:t>件國際專利技術，包括被列為禁止進入大陸的管制項目，轉移到蘇州和艦科技，聯電退職技術人員集體跳潮與雙方的資金往來，引發外界聯想 </a:t>
            </a:r>
            <a:br>
              <a:rPr lang="zh-TW" altLang="en-US" dirty="0"/>
            </a:br>
            <a:endParaRPr lang="zh-TW" altLang="en-US" u="sng" dirty="0"/>
          </a:p>
        </p:txBody>
      </p:sp>
      <p:sp>
        <p:nvSpPr>
          <p:cNvPr id="5" name="頁尾版面配置區 4"/>
          <p:cNvSpPr>
            <a:spLocks noGrp="1"/>
          </p:cNvSpPr>
          <p:nvPr>
            <p:ph type="ftr" sz="quarter" idx="11"/>
          </p:nvPr>
        </p:nvSpPr>
        <p:spPr/>
        <p:txBody>
          <a:bodyPr/>
          <a:lstStyle/>
          <a:p>
            <a:fld id="{AA6D5B54-EE27-4BCC-A2E8-A65C1973ABE8}" type="slidenum">
              <a:rPr lang="en-US" altLang="zh-TW"/>
              <a:pPr/>
              <a:t>11</a:t>
            </a:fld>
            <a:endParaRPr lang="en-US" altLang="zh-TW" dirty="0"/>
          </a:p>
        </p:txBody>
      </p:sp>
    </p:spTree>
    <p:extLst>
      <p:ext uri="{BB962C8B-B14F-4D97-AF65-F5344CB8AC3E}">
        <p14:creationId xmlns:p14="http://schemas.microsoft.com/office/powerpoint/2010/main" val="32527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Autofit/>
          </a:bodyPr>
          <a:lstStyle/>
          <a:p>
            <a:pPr>
              <a:spcBef>
                <a:spcPct val="35000"/>
              </a:spcBef>
            </a:pPr>
            <a:r>
              <a:rPr lang="en-US" altLang="zh-TW" dirty="0" smtClean="0"/>
              <a:t>9.5</a:t>
            </a:r>
            <a:r>
              <a:rPr lang="zh-TW" altLang="en-US" dirty="0" smtClean="0"/>
              <a:t>  潛在</a:t>
            </a:r>
            <a:r>
              <a:rPr lang="zh-TW" altLang="en-US" dirty="0" smtClean="0"/>
              <a:t>利益與風險評估議題</a:t>
            </a:r>
            <a:r>
              <a:rPr lang="zh-TW" altLang="en-US" dirty="0" smtClean="0"/>
              <a:t>─</a:t>
            </a:r>
            <a:r>
              <a:rPr lang="en-US" altLang="zh-TW" dirty="0" smtClean="0"/>
              <a:t/>
            </a:r>
            <a:br>
              <a:rPr lang="en-US" altLang="zh-TW" dirty="0" smtClean="0"/>
            </a:br>
            <a:r>
              <a:rPr lang="zh-TW" altLang="en-US" dirty="0" smtClean="0"/>
              <a:t>基因</a:t>
            </a:r>
            <a:r>
              <a:rPr lang="zh-TW" altLang="en-US" dirty="0" smtClean="0"/>
              <a:t>改造</a:t>
            </a:r>
            <a:r>
              <a:rPr lang="en-US" altLang="zh-TW" sz="2800" dirty="0" smtClean="0"/>
              <a:t>(1/2)</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3000" dirty="0" smtClean="0"/>
              <a:t>基因改造的</a:t>
            </a:r>
            <a:r>
              <a:rPr lang="zh-TW" altLang="en-US" sz="3000" dirty="0"/>
              <a:t>正面效應</a:t>
            </a:r>
          </a:p>
          <a:p>
            <a:pPr lvl="1">
              <a:spcBef>
                <a:spcPts val="1152"/>
              </a:spcBef>
            </a:pPr>
            <a:r>
              <a:rPr lang="zh-TW" altLang="en-US" sz="2600" dirty="0"/>
              <a:t>在</a:t>
            </a:r>
            <a:r>
              <a:rPr lang="en-US" altLang="zh-TW" sz="2600" dirty="0"/>
              <a:t>1953</a:t>
            </a:r>
            <a:r>
              <a:rPr lang="zh-TW" altLang="en-US" sz="2600" dirty="0"/>
              <a:t>年，英國劍橋大學年輕科學家華生和克立</a:t>
            </a:r>
            <a:r>
              <a:rPr lang="zh-TW" altLang="en-US" sz="2600" dirty="0" smtClean="0"/>
              <a:t>克</a:t>
            </a:r>
            <a:r>
              <a:rPr lang="en-US" altLang="zh-TW" sz="2600" dirty="0" smtClean="0"/>
              <a:t>(J</a:t>
            </a:r>
            <a:r>
              <a:rPr lang="en-US" altLang="zh-TW" sz="2600" dirty="0"/>
              <a:t>. D. Watson and F. </a:t>
            </a:r>
            <a:r>
              <a:rPr lang="en-US" altLang="zh-TW" sz="2600" dirty="0" smtClean="0"/>
              <a:t>Crick)</a:t>
            </a:r>
            <a:r>
              <a:rPr lang="zh-TW" altLang="en-US" sz="2600" dirty="0" smtClean="0"/>
              <a:t>發現</a:t>
            </a:r>
            <a:r>
              <a:rPr lang="zh-TW" altLang="en-US" sz="2600" dirty="0"/>
              <a:t>，生命的遺傳資訊儲存在</a:t>
            </a:r>
            <a:r>
              <a:rPr lang="en-US" altLang="zh-TW" sz="2600" dirty="0"/>
              <a:t>DNA</a:t>
            </a:r>
            <a:r>
              <a:rPr lang="zh-TW" altLang="en-US" sz="2600" dirty="0"/>
              <a:t>結構中。這些遺傳資訊，揭開基因</a:t>
            </a:r>
            <a:r>
              <a:rPr lang="zh-TW" altLang="en-US" sz="2600" dirty="0" smtClean="0"/>
              <a:t>工程的</a:t>
            </a:r>
            <a:r>
              <a:rPr lang="zh-TW" altLang="en-US" sz="2600" dirty="0"/>
              <a:t>序幕，也了解生物體在演化過程中，就是因為各種基因突變而產生各式各樣的基因改造，並衍生出今日的各種生命形式 </a:t>
            </a:r>
          </a:p>
          <a:p>
            <a:pPr lvl="1">
              <a:spcBef>
                <a:spcPts val="1152"/>
              </a:spcBef>
            </a:pPr>
            <a:r>
              <a:rPr lang="zh-TW" altLang="en-US" sz="2600" dirty="0"/>
              <a:t>研發基因改造，著重於強調其具有解決糧食短缺問題、減少農藥使用，避免環境污染、節省生產成本，降低食物售價、增加食物營養，提高</a:t>
            </a:r>
            <a:r>
              <a:rPr lang="zh-TW" altLang="en-US" sz="2600" dirty="0" smtClean="0"/>
              <a:t>附加</a:t>
            </a:r>
            <a:r>
              <a:rPr lang="zh-TW" altLang="en-US" sz="2600" dirty="0"/>
              <a:t>價值</a:t>
            </a:r>
            <a:r>
              <a:rPr lang="zh-TW" altLang="en-US" sz="2600" dirty="0" smtClean="0"/>
              <a:t>以及</a:t>
            </a:r>
            <a:r>
              <a:rPr lang="zh-TW" altLang="en-US" sz="2600" dirty="0"/>
              <a:t>促進生產效率，帶動相關產業發展等優點  </a:t>
            </a:r>
          </a:p>
        </p:txBody>
      </p:sp>
      <p:sp>
        <p:nvSpPr>
          <p:cNvPr id="5" name="頁尾版面配置區 4"/>
          <p:cNvSpPr>
            <a:spLocks noGrp="1"/>
          </p:cNvSpPr>
          <p:nvPr>
            <p:ph type="ftr" sz="quarter" idx="11"/>
          </p:nvPr>
        </p:nvSpPr>
        <p:spPr/>
        <p:txBody>
          <a:bodyPr/>
          <a:lstStyle/>
          <a:p>
            <a:fld id="{AA6D5B54-EE27-4BCC-A2E8-A65C1973ABE8}" type="slidenum">
              <a:rPr lang="en-US" altLang="zh-TW"/>
              <a:pPr/>
              <a:t>12</a:t>
            </a:fld>
            <a:endParaRPr lang="en-US" altLang="zh-TW" dirty="0"/>
          </a:p>
        </p:txBody>
      </p:sp>
    </p:spTree>
    <p:extLst>
      <p:ext uri="{BB962C8B-B14F-4D97-AF65-F5344CB8AC3E}">
        <p14:creationId xmlns:p14="http://schemas.microsoft.com/office/powerpoint/2010/main" val="21543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Autofit/>
          </a:bodyPr>
          <a:lstStyle/>
          <a:p>
            <a:pPr>
              <a:spcBef>
                <a:spcPct val="35000"/>
              </a:spcBef>
            </a:pPr>
            <a:r>
              <a:rPr lang="en-US" altLang="zh-TW" dirty="0" smtClean="0"/>
              <a:t>9.5</a:t>
            </a:r>
            <a:r>
              <a:rPr lang="zh-TW" altLang="en-US" dirty="0" smtClean="0"/>
              <a:t>  潛在</a:t>
            </a:r>
            <a:r>
              <a:rPr lang="zh-TW" altLang="en-US" dirty="0"/>
              <a:t>利益與風險評估議題─</a:t>
            </a:r>
            <a:r>
              <a:rPr lang="en-US" altLang="zh-TW" dirty="0"/>
              <a:t/>
            </a:r>
            <a:br>
              <a:rPr lang="en-US" altLang="zh-TW" dirty="0"/>
            </a:br>
            <a:r>
              <a:rPr lang="zh-TW" altLang="en-US" dirty="0"/>
              <a:t>基因改造</a:t>
            </a:r>
            <a:r>
              <a:rPr lang="en-US" altLang="zh-TW" sz="2800" dirty="0" smtClean="0"/>
              <a:t>(2/2</a:t>
            </a:r>
            <a:r>
              <a:rPr lang="en-US" altLang="zh-TW" sz="2800" dirty="0"/>
              <a:t>)</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3000" dirty="0" smtClean="0"/>
              <a:t>基因改造的</a:t>
            </a:r>
            <a:r>
              <a:rPr lang="zh-TW" altLang="en-US" sz="3000" dirty="0"/>
              <a:t>負面效應</a:t>
            </a:r>
          </a:p>
          <a:p>
            <a:pPr lvl="1">
              <a:spcBef>
                <a:spcPts val="1152"/>
              </a:spcBef>
            </a:pPr>
            <a:r>
              <a:rPr lang="zh-TW" altLang="en-US" sz="2600" dirty="0"/>
              <a:t>在基因工程領域中所引發的倫理爭議之外，有關複製人的問題也面臨了極大的挑戰，此外，今日一些基因工程科學家正在動物身上實驗，用以開發新藥，移植器官，比較引發爭議的，就是從屍體上取得器官及</a:t>
            </a:r>
            <a:r>
              <a:rPr lang="zh-TW" altLang="en-US" sz="2600" dirty="0" smtClean="0"/>
              <a:t>做重複性</a:t>
            </a:r>
            <a:r>
              <a:rPr lang="zh-TW" altLang="en-US" sz="2600" dirty="0"/>
              <a:t>的實驗，站在醫學倫理的觀點</a:t>
            </a:r>
            <a:r>
              <a:rPr lang="zh-TW" altLang="en-US" sz="2600" dirty="0" smtClean="0"/>
              <a:t>，運用</a:t>
            </a:r>
            <a:r>
              <a:rPr lang="zh-TW" altLang="en-US" sz="2600" dirty="0"/>
              <a:t>人體部份組織或器官進行練習，即使在實驗室中進行基因研究，或對動物的實驗，也應做道德考量，不能僅從效益評估，這些都是值得關注及應思考的倫理問題 </a:t>
            </a:r>
          </a:p>
        </p:txBody>
      </p:sp>
      <p:sp>
        <p:nvSpPr>
          <p:cNvPr id="5" name="頁尾版面配置區 4"/>
          <p:cNvSpPr>
            <a:spLocks noGrp="1"/>
          </p:cNvSpPr>
          <p:nvPr>
            <p:ph type="ftr" sz="quarter" idx="11"/>
          </p:nvPr>
        </p:nvSpPr>
        <p:spPr/>
        <p:txBody>
          <a:bodyPr/>
          <a:lstStyle/>
          <a:p>
            <a:fld id="{AA6D5B54-EE27-4BCC-A2E8-A65C1973ABE8}" type="slidenum">
              <a:rPr lang="en-US" altLang="zh-TW"/>
              <a:pPr/>
              <a:t>13</a:t>
            </a:fld>
            <a:endParaRPr lang="en-US" altLang="zh-TW" dirty="0"/>
          </a:p>
        </p:txBody>
      </p:sp>
    </p:spTree>
    <p:extLst>
      <p:ext uri="{BB962C8B-B14F-4D97-AF65-F5344CB8AC3E}">
        <p14:creationId xmlns:p14="http://schemas.microsoft.com/office/powerpoint/2010/main" val="4384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9.6</a:t>
            </a:r>
            <a:r>
              <a:rPr lang="zh-TW" altLang="en-US" dirty="0" smtClean="0"/>
              <a:t>  企業</a:t>
            </a:r>
            <a:r>
              <a:rPr lang="zh-TW" altLang="en-US" dirty="0" smtClean="0"/>
              <a:t>應有的認知與作為</a:t>
            </a:r>
            <a:endParaRPr lang="en-US" altLang="zh-TW" dirty="0"/>
          </a:p>
        </p:txBody>
      </p:sp>
      <p:sp>
        <p:nvSpPr>
          <p:cNvPr id="44035" name="Rectangle 3"/>
          <p:cNvSpPr>
            <a:spLocks noGrp="1" noChangeArrowheads="1"/>
          </p:cNvSpPr>
          <p:nvPr>
            <p:ph idx="1"/>
          </p:nvPr>
        </p:nvSpPr>
        <p:spPr>
          <a:xfrm>
            <a:off x="492738" y="1600200"/>
            <a:ext cx="8471750" cy="5141168"/>
          </a:xfrm>
        </p:spPr>
        <p:txBody>
          <a:bodyPr>
            <a:noAutofit/>
          </a:bodyPr>
          <a:lstStyle/>
          <a:p>
            <a:pPr>
              <a:spcBef>
                <a:spcPts val="1152"/>
              </a:spcBef>
            </a:pPr>
            <a:r>
              <a:rPr lang="zh-TW" altLang="en-US" sz="3000" dirty="0"/>
              <a:t>以知識為主的競爭優勢將取代傳統以生產要素的競爭</a:t>
            </a:r>
            <a:r>
              <a:rPr lang="zh-TW" altLang="en-US" sz="3000" dirty="0" smtClean="0"/>
              <a:t>情勢。對企業界而言，</a:t>
            </a:r>
            <a:r>
              <a:rPr lang="zh-TW" altLang="en-US" sz="3000" dirty="0"/>
              <a:t>掌握瞬息萬變之市場發展</a:t>
            </a:r>
            <a:r>
              <a:rPr lang="zh-TW" altLang="en-US" sz="3000" dirty="0" smtClean="0"/>
              <a:t>趨勢</a:t>
            </a:r>
            <a:r>
              <a:rPr lang="zh-TW" altLang="en-US" sz="3000" dirty="0"/>
              <a:t>，開創高附加價值專業技術與持續研發創新，以</a:t>
            </a:r>
            <a:r>
              <a:rPr lang="zh-TW" altLang="en-US" sz="3000" dirty="0" smtClean="0"/>
              <a:t>求</a:t>
            </a:r>
            <a:r>
              <a:rPr lang="zh-TW" altLang="en-US" sz="3000" dirty="0"/>
              <a:t>新、求變與廣泛的應用，是確保企業</a:t>
            </a:r>
            <a:r>
              <a:rPr lang="zh-TW" altLang="en-US" sz="3000" dirty="0" smtClean="0"/>
              <a:t>成長</a:t>
            </a:r>
            <a:r>
              <a:rPr lang="zh-TW" altLang="en-US" sz="3000" dirty="0"/>
              <a:t>與提升</a:t>
            </a:r>
            <a:r>
              <a:rPr lang="zh-TW" altLang="en-US" sz="3000" dirty="0" smtClean="0"/>
              <a:t>競爭力之關鍵性因素</a:t>
            </a:r>
            <a:endParaRPr lang="zh-TW" altLang="en-US" sz="3000" dirty="0"/>
          </a:p>
          <a:p>
            <a:pPr>
              <a:spcBef>
                <a:spcPts val="1152"/>
              </a:spcBef>
            </a:pPr>
            <a:r>
              <a:rPr lang="zh-TW" altLang="en-US" sz="3000" dirty="0"/>
              <a:t>企業應研發符合社會公平、經濟允許和環境維護的新科技，同時減低人類活動帶來的負面影響與資源消耗，於對與對</a:t>
            </a:r>
            <a:r>
              <a:rPr lang="zh-TW" altLang="en-US" sz="3000" dirty="0" smtClean="0"/>
              <a:t>之間</a:t>
            </a:r>
            <a:r>
              <a:rPr lang="zh-TW" altLang="en-US" sz="3000" dirty="0"/>
              <a:t>做出負責任的取捨</a:t>
            </a:r>
            <a:r>
              <a:rPr lang="zh-TW" altLang="en-US" sz="3000" dirty="0" smtClean="0"/>
              <a:t>而</a:t>
            </a:r>
            <a:r>
              <a:rPr lang="zh-TW" altLang="en-US" sz="3000" dirty="0"/>
              <a:t>不偏廢於另一方，這是企業應有的作為 </a:t>
            </a:r>
          </a:p>
        </p:txBody>
      </p:sp>
      <p:sp>
        <p:nvSpPr>
          <p:cNvPr id="5" name="頁尾版面配置區 4"/>
          <p:cNvSpPr>
            <a:spLocks noGrp="1"/>
          </p:cNvSpPr>
          <p:nvPr>
            <p:ph type="ftr" sz="quarter" idx="11"/>
          </p:nvPr>
        </p:nvSpPr>
        <p:spPr/>
        <p:txBody>
          <a:bodyPr/>
          <a:lstStyle/>
          <a:p>
            <a:fld id="{AA6D5B54-EE27-4BCC-A2E8-A65C1973ABE8}" type="slidenum">
              <a:rPr lang="en-US" altLang="zh-TW"/>
              <a:pPr/>
              <a:t>14</a:t>
            </a:fld>
            <a:endParaRPr lang="en-US" altLang="zh-TW" dirty="0"/>
          </a:p>
        </p:txBody>
      </p:sp>
    </p:spTree>
    <p:extLst>
      <p:ext uri="{BB962C8B-B14F-4D97-AF65-F5344CB8AC3E}">
        <p14:creationId xmlns:p14="http://schemas.microsoft.com/office/powerpoint/2010/main" val="231752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748464" cy="1143000"/>
          </a:xfrm>
        </p:spPr>
        <p:txBody>
          <a:bodyPr>
            <a:noAutofit/>
          </a:bodyPr>
          <a:lstStyle/>
          <a:p>
            <a:pPr>
              <a:spcBef>
                <a:spcPct val="35000"/>
              </a:spcBef>
            </a:pPr>
            <a:r>
              <a:rPr lang="en-US" altLang="zh-TW" sz="4000" dirty="0" smtClean="0"/>
              <a:t>9.7</a:t>
            </a:r>
            <a:r>
              <a:rPr lang="zh-TW" altLang="en-US" sz="4000" dirty="0" smtClean="0"/>
              <a:t>  綠色</a:t>
            </a:r>
            <a:r>
              <a:rPr lang="zh-TW" altLang="en-US" sz="4000" dirty="0" smtClean="0"/>
              <a:t>思考：</a:t>
            </a:r>
            <a:r>
              <a:rPr lang="zh-TW" altLang="en-US" sz="4000" dirty="0"/>
              <a:t>綠色研發設計成</a:t>
            </a:r>
            <a:r>
              <a:rPr lang="zh-TW" altLang="en-US" sz="4000" dirty="0" smtClean="0"/>
              <a:t>顯學</a:t>
            </a:r>
            <a:r>
              <a:rPr lang="en-US" altLang="zh-TW" sz="2800" dirty="0" smtClean="0"/>
              <a:t>(1/2)</a:t>
            </a:r>
            <a:endParaRPr lang="en-US" altLang="zh-TW" sz="2800" dirty="0"/>
          </a:p>
        </p:txBody>
      </p:sp>
      <p:sp>
        <p:nvSpPr>
          <p:cNvPr id="44035" name="Rectangle 3"/>
          <p:cNvSpPr>
            <a:spLocks noGrp="1" noChangeArrowheads="1"/>
          </p:cNvSpPr>
          <p:nvPr>
            <p:ph idx="1"/>
          </p:nvPr>
        </p:nvSpPr>
        <p:spPr>
          <a:xfrm>
            <a:off x="492738" y="1600200"/>
            <a:ext cx="8471750" cy="5141168"/>
          </a:xfrm>
        </p:spPr>
        <p:txBody>
          <a:bodyPr>
            <a:noAutofit/>
          </a:bodyPr>
          <a:lstStyle/>
          <a:p>
            <a:pPr>
              <a:spcBef>
                <a:spcPct val="30000"/>
              </a:spcBef>
            </a:pPr>
            <a:r>
              <a:rPr lang="zh-TW" altLang="en-US" dirty="0"/>
              <a:t>在研發的領域，綠色設計也成為顯學。研發不僅是創新，更是具有效益的創意，能增值利用 </a:t>
            </a:r>
            <a:endParaRPr lang="en-US" altLang="zh-TW" dirty="0" smtClean="0"/>
          </a:p>
          <a:p>
            <a:r>
              <a:rPr lang="zh-TW" altLang="en-US" dirty="0"/>
              <a:t>綠</a:t>
            </a:r>
            <a:r>
              <a:rPr lang="zh-TW" altLang="en-US" dirty="0" smtClean="0"/>
              <a:t>建築</a:t>
            </a:r>
            <a:r>
              <a:rPr lang="en-US" altLang="zh-TW" dirty="0" smtClean="0"/>
              <a:t>(green building)</a:t>
            </a:r>
            <a:r>
              <a:rPr lang="zh-TW" altLang="en-US" dirty="0" smtClean="0"/>
              <a:t>內政部</a:t>
            </a:r>
            <a:r>
              <a:rPr lang="zh-TW" altLang="en-US" dirty="0"/>
              <a:t>建築研究所定義為：「以人類的</a:t>
            </a:r>
            <a:r>
              <a:rPr lang="zh-TW" altLang="en-US" dirty="0" smtClean="0"/>
              <a:t>健康舒適</a:t>
            </a:r>
            <a:r>
              <a:rPr lang="zh-TW" altLang="en-US" dirty="0"/>
              <a:t>為基礎，追求與地球環境共生共榮及人類生活環境永續發展的</a:t>
            </a:r>
            <a:r>
              <a:rPr lang="zh-TW" altLang="en-US" dirty="0" smtClean="0"/>
              <a:t>建築設計</a:t>
            </a:r>
            <a:r>
              <a:rPr lang="zh-TW" altLang="en-US" dirty="0"/>
              <a:t>」</a:t>
            </a:r>
          </a:p>
        </p:txBody>
      </p:sp>
      <p:sp>
        <p:nvSpPr>
          <p:cNvPr id="5" name="頁尾版面配置區 4"/>
          <p:cNvSpPr>
            <a:spLocks noGrp="1"/>
          </p:cNvSpPr>
          <p:nvPr>
            <p:ph type="ftr" sz="quarter" idx="11"/>
          </p:nvPr>
        </p:nvSpPr>
        <p:spPr/>
        <p:txBody>
          <a:bodyPr/>
          <a:lstStyle/>
          <a:p>
            <a:fld id="{AA6D5B54-EE27-4BCC-A2E8-A65C1973ABE8}" type="slidenum">
              <a:rPr lang="en-US" altLang="zh-TW"/>
              <a:pPr/>
              <a:t>15</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748464" cy="1143000"/>
          </a:xfrm>
        </p:spPr>
        <p:txBody>
          <a:bodyPr>
            <a:noAutofit/>
          </a:bodyPr>
          <a:lstStyle/>
          <a:p>
            <a:pPr>
              <a:spcBef>
                <a:spcPct val="35000"/>
              </a:spcBef>
            </a:pPr>
            <a:r>
              <a:rPr lang="en-US" altLang="zh-TW" dirty="0"/>
              <a:t>9.7</a:t>
            </a:r>
            <a:r>
              <a:rPr lang="zh-TW" altLang="en-US" dirty="0"/>
              <a:t>  綠色思考：綠色研發設計成顯學</a:t>
            </a:r>
            <a:r>
              <a:rPr lang="en-US" altLang="zh-TW" sz="2800" dirty="0" smtClean="0"/>
              <a:t>(2/2</a:t>
            </a:r>
            <a:r>
              <a:rPr lang="en-US" altLang="zh-TW" sz="2800" dirty="0"/>
              <a:t>)</a:t>
            </a:r>
            <a:endParaRPr lang="en-US" altLang="zh-TW" sz="3200" dirty="0"/>
          </a:p>
        </p:txBody>
      </p:sp>
      <p:sp>
        <p:nvSpPr>
          <p:cNvPr id="44035" name="Rectangle 3"/>
          <p:cNvSpPr>
            <a:spLocks noGrp="1" noChangeArrowheads="1"/>
          </p:cNvSpPr>
          <p:nvPr>
            <p:ph idx="1"/>
          </p:nvPr>
        </p:nvSpPr>
        <p:spPr>
          <a:xfrm>
            <a:off x="492738" y="1412776"/>
            <a:ext cx="8471750" cy="5328592"/>
          </a:xfrm>
        </p:spPr>
        <p:txBody>
          <a:bodyPr>
            <a:noAutofit/>
          </a:bodyPr>
          <a:lstStyle/>
          <a:p>
            <a:r>
              <a:rPr lang="zh-TW" altLang="en-US" dirty="0"/>
              <a:t>九大指標來評估：</a:t>
            </a:r>
          </a:p>
          <a:p>
            <a:pPr marL="971550" lvl="1" indent="-514350">
              <a:buFont typeface="+mj-lt"/>
              <a:buAutoNum type="arabicPeriod"/>
            </a:pPr>
            <a:r>
              <a:rPr lang="zh-TW" altLang="en-US" dirty="0" smtClean="0"/>
              <a:t>生物</a:t>
            </a:r>
            <a:r>
              <a:rPr lang="zh-TW" altLang="en-US" dirty="0"/>
              <a:t>多樣性</a:t>
            </a:r>
            <a:r>
              <a:rPr lang="zh-TW" altLang="en-US" dirty="0" smtClean="0"/>
              <a:t>指標</a:t>
            </a:r>
            <a:endParaRPr lang="zh-TW" altLang="en-US" dirty="0"/>
          </a:p>
          <a:p>
            <a:pPr marL="971550" lvl="1" indent="-514350">
              <a:buFont typeface="+mj-lt"/>
              <a:buAutoNum type="arabicPeriod"/>
            </a:pPr>
            <a:r>
              <a:rPr lang="zh-TW" altLang="en-US" dirty="0"/>
              <a:t>綠化指標</a:t>
            </a:r>
          </a:p>
          <a:p>
            <a:pPr marL="971550" lvl="1" indent="-514350">
              <a:buFont typeface="+mj-lt"/>
              <a:buAutoNum type="arabicPeriod"/>
            </a:pPr>
            <a:r>
              <a:rPr lang="zh-TW" altLang="en-US" dirty="0"/>
              <a:t>基地保水指標</a:t>
            </a:r>
          </a:p>
          <a:p>
            <a:pPr marL="971550" lvl="1" indent="-514350">
              <a:buFont typeface="+mj-lt"/>
              <a:buAutoNum type="arabicPeriod"/>
            </a:pPr>
            <a:r>
              <a:rPr lang="zh-TW" altLang="en-US" dirty="0"/>
              <a:t>日常節能指標</a:t>
            </a:r>
          </a:p>
          <a:p>
            <a:pPr marL="971550" lvl="1" indent="-514350">
              <a:buFont typeface="+mj-lt"/>
              <a:buAutoNum type="arabicPeriod"/>
            </a:pPr>
            <a:r>
              <a:rPr lang="zh-TW" altLang="en-US" dirty="0"/>
              <a:t>二氧化碳減量指標</a:t>
            </a:r>
          </a:p>
          <a:p>
            <a:pPr marL="971550" lvl="1" indent="-514350">
              <a:buFont typeface="+mj-lt"/>
              <a:buAutoNum type="arabicPeriod"/>
            </a:pPr>
            <a:r>
              <a:rPr lang="zh-TW" altLang="en-US" dirty="0"/>
              <a:t>廢棄物減量指標</a:t>
            </a:r>
          </a:p>
          <a:p>
            <a:pPr marL="971550" lvl="1" indent="-514350">
              <a:buFont typeface="+mj-lt"/>
              <a:buAutoNum type="arabicPeriod"/>
            </a:pPr>
            <a:r>
              <a:rPr lang="zh-TW" altLang="en-US" dirty="0"/>
              <a:t>室內環境指標</a:t>
            </a:r>
          </a:p>
          <a:p>
            <a:pPr marL="971550" lvl="1" indent="-514350">
              <a:buFont typeface="+mj-lt"/>
              <a:buAutoNum type="arabicPeriod"/>
            </a:pPr>
            <a:r>
              <a:rPr lang="zh-TW" altLang="en-US" dirty="0"/>
              <a:t>水資源指標</a:t>
            </a:r>
          </a:p>
          <a:p>
            <a:pPr marL="971550" lvl="1" indent="-514350">
              <a:buFont typeface="+mj-lt"/>
              <a:buAutoNum type="arabicPeriod"/>
            </a:pPr>
            <a:r>
              <a:rPr lang="zh-TW" altLang="en-US" dirty="0"/>
              <a:t>污水垃圾改善指標</a:t>
            </a:r>
          </a:p>
        </p:txBody>
      </p:sp>
      <p:sp>
        <p:nvSpPr>
          <p:cNvPr id="5" name="頁尾版面配置區 4"/>
          <p:cNvSpPr>
            <a:spLocks noGrp="1"/>
          </p:cNvSpPr>
          <p:nvPr>
            <p:ph type="ftr" sz="quarter" idx="11"/>
          </p:nvPr>
        </p:nvSpPr>
        <p:spPr/>
        <p:txBody>
          <a:bodyPr/>
          <a:lstStyle/>
          <a:p>
            <a:fld id="{AA6D5B54-EE27-4BCC-A2E8-A65C1973ABE8}" type="slidenum">
              <a:rPr lang="en-US" altLang="zh-TW"/>
              <a:pPr/>
              <a:t>16</a:t>
            </a:fld>
            <a:endParaRPr lang="en-US" altLang="zh-TW" dirty="0"/>
          </a:p>
        </p:txBody>
      </p:sp>
    </p:spTree>
    <p:extLst>
      <p:ext uri="{BB962C8B-B14F-4D97-AF65-F5344CB8AC3E}">
        <p14:creationId xmlns:p14="http://schemas.microsoft.com/office/powerpoint/2010/main" val="8639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19" dur="500"/>
                                        <p:tgtEl>
                                          <p:spTgt spid="44035">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checkerboard(across)">
                                      <p:cBhvr>
                                        <p:cTn id="22" dur="500"/>
                                        <p:tgtEl>
                                          <p:spTgt spid="44035">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Effect transition="in" filter="checkerboard(across)">
                                      <p:cBhvr>
                                        <p:cTn id="25" dur="500"/>
                                        <p:tgtEl>
                                          <p:spTgt spid="44035">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4035">
                                            <p:txEl>
                                              <p:pRg st="7" end="7"/>
                                            </p:txEl>
                                          </p:spTgt>
                                        </p:tgtEl>
                                        <p:attrNameLst>
                                          <p:attrName>style.visibility</p:attrName>
                                        </p:attrNameLst>
                                      </p:cBhvr>
                                      <p:to>
                                        <p:strVal val="visible"/>
                                      </p:to>
                                    </p:set>
                                    <p:animEffect transition="in" filter="checkerboard(across)">
                                      <p:cBhvr>
                                        <p:cTn id="28" dur="500"/>
                                        <p:tgtEl>
                                          <p:spTgt spid="44035">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Effect transition="in" filter="checkerboard(across)">
                                      <p:cBhvr>
                                        <p:cTn id="31" dur="500"/>
                                        <p:tgtEl>
                                          <p:spTgt spid="44035">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4035">
                                            <p:txEl>
                                              <p:pRg st="9" end="9"/>
                                            </p:txEl>
                                          </p:spTgt>
                                        </p:tgtEl>
                                        <p:attrNameLst>
                                          <p:attrName>style.visibility</p:attrName>
                                        </p:attrNameLst>
                                      </p:cBhvr>
                                      <p:to>
                                        <p:strVal val="visible"/>
                                      </p:to>
                                    </p:set>
                                    <p:animEffect transition="in" filter="checkerboard(across)">
                                      <p:cBhvr>
                                        <p:cTn id="34" dur="500"/>
                                        <p:tgtEl>
                                          <p:spTgt spid="440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smtClean="0"/>
              <a:t>─絕地</a:t>
            </a:r>
            <a:r>
              <a:rPr lang="zh-TW" altLang="en-US" dirty="0"/>
              <a:t>再生</a:t>
            </a:r>
            <a:r>
              <a:rPr lang="en-US" altLang="zh-TW" dirty="0"/>
              <a:t>(The Island) </a:t>
            </a:r>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問題與討論：</a:t>
            </a:r>
          </a:p>
          <a:p>
            <a:pPr lvl="1">
              <a:spcBef>
                <a:spcPts val="1152"/>
              </a:spcBef>
            </a:pPr>
            <a:r>
              <a:rPr lang="zh-TW" altLang="en-US" dirty="0"/>
              <a:t>科學的快速進步超過人類所能反應，而透過這部電影，你認為</a:t>
            </a:r>
            <a:r>
              <a:rPr lang="zh-TW" altLang="en-US" dirty="0" smtClean="0"/>
              <a:t>複製人</a:t>
            </a:r>
            <a:r>
              <a:rPr lang="zh-TW" altLang="en-US" dirty="0"/>
              <a:t>的存在符合道德觀嗎？</a:t>
            </a:r>
          </a:p>
          <a:p>
            <a:pPr lvl="1">
              <a:spcBef>
                <a:spcPts val="1152"/>
              </a:spcBef>
            </a:pPr>
            <a:r>
              <a:rPr lang="zh-TW" altLang="en-US" dirty="0"/>
              <a:t>試就企業倫理的觀點，分析在追求利潤和研發創造之間如何取得平衡點？</a:t>
            </a:r>
          </a:p>
        </p:txBody>
      </p:sp>
      <p:sp>
        <p:nvSpPr>
          <p:cNvPr id="5" name="頁尾版面配置區 4"/>
          <p:cNvSpPr>
            <a:spLocks noGrp="1"/>
          </p:cNvSpPr>
          <p:nvPr>
            <p:ph type="ftr" sz="quarter" idx="11"/>
          </p:nvPr>
        </p:nvSpPr>
        <p:spPr/>
        <p:txBody>
          <a:bodyPr/>
          <a:lstStyle/>
          <a:p>
            <a:fld id="{AA6D5B54-EE27-4BCC-A2E8-A65C1973ABE8}" type="slidenum">
              <a:rPr lang="en-US" altLang="zh-TW"/>
              <a:pPr/>
              <a:t>17</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Stem cell research must be carried </a:t>
            </a:r>
            <a:r>
              <a:rPr lang="en-US" altLang="zh-TW" i="1" dirty="0" err="1"/>
              <a:t>ont</a:t>
            </a:r>
            <a:r>
              <a:rPr lang="en-US" altLang="zh-TW" i="1" dirty="0"/>
              <a:t> in a way that respects the </a:t>
            </a:r>
            <a:r>
              <a:rPr lang="en-US" altLang="zh-TW" i="1" dirty="0" err="1"/>
              <a:t>sancity</a:t>
            </a:r>
            <a:r>
              <a:rPr lang="en-US" altLang="zh-TW" i="1" dirty="0"/>
              <a:t> </a:t>
            </a:r>
            <a:r>
              <a:rPr lang="en-US" altLang="zh-TW" i="1" dirty="0" smtClean="0"/>
              <a:t>of</a:t>
            </a:r>
            <a:r>
              <a:rPr lang="zh-TW" altLang="en-US" i="1" dirty="0" smtClean="0"/>
              <a:t> </a:t>
            </a:r>
            <a:r>
              <a:rPr lang="en-US" altLang="zh-TW" i="1" dirty="0" smtClean="0"/>
              <a:t>human </a:t>
            </a:r>
            <a:r>
              <a:rPr lang="en-US" altLang="zh-TW" i="1" dirty="0"/>
              <a:t>life.</a:t>
            </a:r>
          </a:p>
          <a:p>
            <a:r>
              <a:rPr lang="zh-TW" altLang="en-US" dirty="0"/>
              <a:t>幹細胞的研究必須在尊重人類生活的尊嚴下進行。</a:t>
            </a:r>
          </a:p>
          <a:p>
            <a:pPr marL="0" indent="0" algn="r">
              <a:buNone/>
            </a:pPr>
            <a:r>
              <a:rPr lang="en-US" altLang="zh-TW" sz="2400" dirty="0"/>
              <a:t>John Boehner</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lnSpc>
                <a:spcPct val="95000"/>
              </a:lnSpc>
            </a:pPr>
            <a:r>
              <a:rPr lang="zh-TW" altLang="en-US" dirty="0"/>
              <a:t>章前</a:t>
            </a:r>
            <a:r>
              <a:rPr lang="zh-TW" altLang="en-US" dirty="0" smtClean="0"/>
              <a:t>個案：公司</a:t>
            </a:r>
            <a:r>
              <a:rPr lang="zh-TW" altLang="en-US" dirty="0"/>
              <a:t>利益、公共利益和利害關係人利益的</a:t>
            </a:r>
            <a:r>
              <a:rPr lang="zh-TW" altLang="en-US" dirty="0" smtClean="0"/>
              <a:t>取捨─</a:t>
            </a:r>
            <a:r>
              <a:rPr lang="en-US" altLang="zh-TW" dirty="0" smtClean="0"/>
              <a:t>RU486</a:t>
            </a:r>
            <a:r>
              <a:rPr lang="zh-TW" altLang="en-US" dirty="0"/>
              <a:t>的爭議</a:t>
            </a:r>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spcBef>
                <a:spcPts val="1152"/>
              </a:spcBef>
              <a:spcAft>
                <a:spcPts val="0"/>
              </a:spcAft>
            </a:pPr>
            <a:r>
              <a:rPr lang="zh-TW" altLang="en-US" dirty="0"/>
              <a:t>你認為羅素一開始是否應該進行高風險的墮胎藥研發？</a:t>
            </a:r>
          </a:p>
          <a:p>
            <a:pPr lvl="1">
              <a:spcBef>
                <a:spcPts val="1152"/>
              </a:spcBef>
              <a:spcAft>
                <a:spcPts val="0"/>
              </a:spcAft>
            </a:pPr>
            <a:r>
              <a:rPr lang="zh-TW" altLang="en-US" dirty="0"/>
              <a:t>你認為羅素在研發成功後，是否該推出</a:t>
            </a:r>
            <a:r>
              <a:rPr lang="en-US" altLang="zh-TW" dirty="0"/>
              <a:t>RU486</a:t>
            </a:r>
            <a:r>
              <a:rPr lang="zh-TW" altLang="en-US" dirty="0"/>
              <a:t>？</a:t>
            </a:r>
          </a:p>
          <a:p>
            <a:pPr lvl="1">
              <a:spcBef>
                <a:spcPts val="1152"/>
              </a:spcBef>
              <a:spcAft>
                <a:spcPts val="0"/>
              </a:spcAft>
            </a:pPr>
            <a:r>
              <a:rPr lang="zh-TW" altLang="en-US" dirty="0"/>
              <a:t>科學的進步，往往超過社會的發展。你認為胚胎究竟算不算完整的人？墮胎是謀殺罪嗎？誰有權利決定是否墮胎？宗教與政府應干預到什麼程度？</a:t>
            </a:r>
          </a:p>
          <a:p>
            <a:pPr lvl="1">
              <a:spcBef>
                <a:spcPts val="1152"/>
              </a:spcBef>
              <a:spcAft>
                <a:spcPts val="0"/>
              </a:spcAft>
            </a:pPr>
            <a:r>
              <a:rPr lang="zh-TW" altLang="en-US" dirty="0"/>
              <a:t>試就企業倫理準則的觀點，分析一家公司如何在追求股東利潤和研發創造公共利益之間取得平衡點？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471750" cy="4709120"/>
          </a:xfrm>
        </p:spPr>
        <p:txBody>
          <a:bodyPr>
            <a:noAutofit/>
          </a:bodyPr>
          <a:lstStyle/>
          <a:p>
            <a:pPr>
              <a:spcBef>
                <a:spcPts val="1152"/>
              </a:spcBef>
            </a:pPr>
            <a:r>
              <a:rPr lang="zh-TW" altLang="en-US" dirty="0"/>
              <a:t>研發與創新是企業追求長期績效與發展的原動力，也是影響公司未來盈收與公司價值的主要因素。在知識經濟時代，企業擁有的知識或稱無形資產的價值，已經逐漸超越一般有形資產，並為企業創造更大價值 </a:t>
            </a:r>
          </a:p>
          <a:p>
            <a:pPr>
              <a:spcBef>
                <a:spcPts val="1152"/>
              </a:spcBef>
            </a:pPr>
            <a:r>
              <a:rPr lang="zh-TW" altLang="en-US" dirty="0"/>
              <a:t>當全球研發趨勢都聚焦在綠色能源及環境保護議題時，企業的思考方向已不僅是產品的獲利，而是社會價值的增值，因此，探討企業倫理問題</a:t>
            </a:r>
            <a:r>
              <a:rPr lang="zh-TW" altLang="en-US" dirty="0" smtClean="0"/>
              <a:t>時</a:t>
            </a:r>
            <a:r>
              <a:rPr lang="zh-TW" altLang="en-US" dirty="0"/>
              <a:t>更應</a:t>
            </a:r>
            <a:r>
              <a:rPr lang="zh-TW" altLang="en-US" dirty="0" smtClean="0"/>
              <a:t>重視研發倫理</a:t>
            </a:r>
            <a:endParaRPr lang="zh-TW" altLang="en-US" dirty="0"/>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412776"/>
            <a:ext cx="8543758" cy="5256584"/>
          </a:xfrm>
        </p:spPr>
        <p:txBody>
          <a:bodyPr>
            <a:normAutofit/>
          </a:bodyPr>
          <a:lstStyle/>
          <a:p>
            <a:pPr>
              <a:lnSpc>
                <a:spcPct val="110000"/>
              </a:lnSpc>
              <a:spcBef>
                <a:spcPts val="768"/>
              </a:spcBef>
            </a:pPr>
            <a:r>
              <a:rPr lang="zh-TW" altLang="en-US" dirty="0"/>
              <a:t>基於上述，本章內容包括</a:t>
            </a:r>
          </a:p>
          <a:p>
            <a:pPr lvl="1">
              <a:lnSpc>
                <a:spcPct val="110000"/>
              </a:lnSpc>
              <a:spcBef>
                <a:spcPts val="768"/>
              </a:spcBef>
            </a:pPr>
            <a:r>
              <a:rPr lang="zh-TW" altLang="en-US" dirty="0" smtClean="0"/>
              <a:t>排定期</a:t>
            </a:r>
            <a:r>
              <a:rPr lang="zh-TW" altLang="en-US" dirty="0"/>
              <a:t>程壓力與安全</a:t>
            </a:r>
            <a:r>
              <a:rPr lang="zh-TW" altLang="en-US" dirty="0" smtClean="0"/>
              <a:t>顧慮議題</a:t>
            </a:r>
            <a:endParaRPr lang="zh-TW" altLang="en-US" dirty="0"/>
          </a:p>
          <a:p>
            <a:pPr lvl="1">
              <a:lnSpc>
                <a:spcPct val="110000"/>
              </a:lnSpc>
              <a:spcBef>
                <a:spcPts val="768"/>
              </a:spcBef>
            </a:pPr>
            <a:r>
              <a:rPr lang="zh-TW" altLang="en-US" dirty="0"/>
              <a:t>風險成本與顧客</a:t>
            </a:r>
            <a:r>
              <a:rPr lang="zh-TW" altLang="en-US" dirty="0" smtClean="0"/>
              <a:t>安全議題</a:t>
            </a:r>
            <a:endParaRPr lang="zh-TW" altLang="en-US" dirty="0"/>
          </a:p>
          <a:p>
            <a:pPr lvl="1">
              <a:lnSpc>
                <a:spcPct val="110000"/>
              </a:lnSpc>
              <a:spcBef>
                <a:spcPts val="768"/>
              </a:spcBef>
            </a:pPr>
            <a:r>
              <a:rPr lang="zh-TW" altLang="en-US" dirty="0" smtClean="0"/>
              <a:t>財務</a:t>
            </a:r>
            <a:r>
              <a:rPr lang="zh-TW" altLang="en-US" dirty="0"/>
              <a:t>工程的創新與風險</a:t>
            </a:r>
          </a:p>
          <a:p>
            <a:pPr lvl="1">
              <a:lnSpc>
                <a:spcPct val="110000"/>
              </a:lnSpc>
              <a:spcBef>
                <a:spcPts val="768"/>
              </a:spcBef>
            </a:pPr>
            <a:r>
              <a:rPr lang="zh-TW" altLang="en-US" dirty="0" smtClean="0"/>
              <a:t>智財權議題 </a:t>
            </a:r>
            <a:endParaRPr lang="zh-TW" altLang="en-US" dirty="0"/>
          </a:p>
          <a:p>
            <a:pPr lvl="1">
              <a:lnSpc>
                <a:spcPct val="110000"/>
              </a:lnSpc>
              <a:spcBef>
                <a:spcPts val="768"/>
              </a:spcBef>
            </a:pPr>
            <a:r>
              <a:rPr lang="zh-TW" altLang="en-US" dirty="0"/>
              <a:t>潛在利益與風險評估議題－</a:t>
            </a:r>
            <a:r>
              <a:rPr lang="zh-TW" altLang="en-US" dirty="0" smtClean="0"/>
              <a:t>基因工程 </a:t>
            </a:r>
            <a:endParaRPr lang="zh-TW" altLang="en-US" dirty="0"/>
          </a:p>
          <a:p>
            <a:pPr lvl="1">
              <a:lnSpc>
                <a:spcPct val="110000"/>
              </a:lnSpc>
              <a:spcBef>
                <a:spcPts val="768"/>
              </a:spcBef>
            </a:pPr>
            <a:r>
              <a:rPr lang="zh-TW" altLang="en-US" dirty="0"/>
              <a:t>企業應有的認知與作為</a:t>
            </a:r>
          </a:p>
          <a:p>
            <a:pPr lvl="1">
              <a:lnSpc>
                <a:spcPct val="110000"/>
              </a:lnSpc>
              <a:spcBef>
                <a:spcPts val="768"/>
              </a:spcBef>
            </a:pPr>
            <a:r>
              <a:rPr lang="zh-TW" altLang="en-US" dirty="0"/>
              <a:t>綠色</a:t>
            </a:r>
            <a:r>
              <a:rPr lang="zh-TW" altLang="en-US" dirty="0" smtClean="0"/>
              <a:t>思考：綠色</a:t>
            </a:r>
            <a:r>
              <a:rPr lang="zh-TW" altLang="en-US" dirty="0"/>
              <a:t>研發設計成顯學 </a:t>
            </a:r>
          </a:p>
          <a:p>
            <a:pPr lvl="1">
              <a:lnSpc>
                <a:spcPct val="110000"/>
              </a:lnSpc>
              <a:spcBef>
                <a:spcPts val="768"/>
              </a:spcBef>
            </a:pPr>
            <a:r>
              <a:rPr lang="zh-TW" altLang="en-US" dirty="0"/>
              <a:t>從電影談倫理－絕地再生</a:t>
            </a:r>
            <a:r>
              <a:rPr lang="en-US" altLang="zh-TW" dirty="0"/>
              <a:t>(The Island) </a:t>
            </a:r>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31"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9.1</a:t>
            </a:r>
            <a:r>
              <a:rPr lang="zh-TW" altLang="en-US" dirty="0" smtClean="0"/>
              <a:t>  排定</a:t>
            </a:r>
            <a:r>
              <a:rPr lang="zh-TW" altLang="en-US" dirty="0" smtClean="0"/>
              <a:t>期程壓力與安全顧慮議題</a:t>
            </a:r>
            <a:endParaRPr lang="zh-TW" altLang="en-US" sz="3200" dirty="0"/>
          </a:p>
        </p:txBody>
      </p:sp>
      <p:sp>
        <p:nvSpPr>
          <p:cNvPr id="11267" name="Rectangle 3"/>
          <p:cNvSpPr>
            <a:spLocks noGrp="1" noChangeArrowheads="1"/>
          </p:cNvSpPr>
          <p:nvPr>
            <p:ph idx="1"/>
          </p:nvPr>
        </p:nvSpPr>
        <p:spPr>
          <a:xfrm>
            <a:off x="492738" y="1412776"/>
            <a:ext cx="8543758" cy="5112568"/>
          </a:xfrm>
        </p:spPr>
        <p:txBody>
          <a:bodyPr>
            <a:noAutofit/>
          </a:bodyPr>
          <a:lstStyle/>
          <a:p>
            <a:pPr>
              <a:lnSpc>
                <a:spcPct val="95000"/>
              </a:lnSpc>
              <a:spcBef>
                <a:spcPts val="600"/>
              </a:spcBef>
            </a:pPr>
            <a:r>
              <a:rPr lang="zh-TW" altLang="en-US" sz="3000" dirty="0"/>
              <a:t>挑戰者號太空梭災難 </a:t>
            </a:r>
          </a:p>
          <a:p>
            <a:pPr lvl="1">
              <a:lnSpc>
                <a:spcPct val="95000"/>
              </a:lnSpc>
              <a:spcBef>
                <a:spcPts val="600"/>
              </a:spcBef>
            </a:pPr>
            <a:r>
              <a:rPr lang="en-US" altLang="zh-TW" sz="2600" dirty="0" smtClean="0"/>
              <a:t>1986</a:t>
            </a:r>
            <a:r>
              <a:rPr lang="zh-TW" altLang="en-US" sz="2600" dirty="0"/>
              <a:t>年</a:t>
            </a:r>
            <a:r>
              <a:rPr lang="en-US" altLang="zh-TW" sz="2600" dirty="0"/>
              <a:t>1</a:t>
            </a:r>
            <a:r>
              <a:rPr lang="zh-TW" altLang="en-US" sz="2600" dirty="0"/>
              <a:t>月</a:t>
            </a:r>
            <a:r>
              <a:rPr lang="en-US" altLang="zh-TW" sz="2600" dirty="0"/>
              <a:t>28</a:t>
            </a:r>
            <a:r>
              <a:rPr lang="zh-TW" altLang="en-US" sz="2600" dirty="0"/>
              <a:t>日上午</a:t>
            </a:r>
            <a:r>
              <a:rPr lang="en-US" altLang="zh-TW" sz="2600" dirty="0"/>
              <a:t>11</a:t>
            </a:r>
            <a:r>
              <a:rPr lang="zh-TW" altLang="en-US" sz="2600" dirty="0"/>
              <a:t>時</a:t>
            </a:r>
            <a:r>
              <a:rPr lang="en-US" altLang="zh-TW" sz="2600" dirty="0"/>
              <a:t>39</a:t>
            </a:r>
            <a:r>
              <a:rPr lang="zh-TW" altLang="en-US" sz="2600" dirty="0"/>
              <a:t>分，</a:t>
            </a:r>
            <a:r>
              <a:rPr lang="zh-TW" altLang="en-US" sz="2600" dirty="0" smtClean="0"/>
              <a:t>第一次載</a:t>
            </a:r>
            <a:r>
              <a:rPr lang="zh-TW" altLang="en-US" sz="2600" dirty="0"/>
              <a:t>著平民女教師登上太空的美國挑戰者</a:t>
            </a:r>
            <a:r>
              <a:rPr lang="zh-TW" altLang="en-US" sz="2600" dirty="0" smtClean="0"/>
              <a:t>號，代表</a:t>
            </a:r>
            <a:r>
              <a:rPr lang="zh-TW" altLang="en-US" sz="2600" dirty="0"/>
              <a:t>一種美國夢的實現也受到全國矚目。然太空梭從佛羅里達州的卡納維爾角</a:t>
            </a:r>
            <a:r>
              <a:rPr lang="en-US" altLang="zh-TW" sz="2600" dirty="0"/>
              <a:t>(Cape Canaveral)</a:t>
            </a:r>
            <a:r>
              <a:rPr lang="zh-TW" altLang="en-US" sz="2600" dirty="0"/>
              <a:t>發射台升空後，才</a:t>
            </a:r>
            <a:r>
              <a:rPr lang="en-US" altLang="zh-TW" sz="2600" dirty="0"/>
              <a:t>73</a:t>
            </a:r>
            <a:r>
              <a:rPr lang="zh-TW" altLang="en-US" sz="2600" dirty="0" smtClean="0"/>
              <a:t>秒就</a:t>
            </a:r>
            <a:r>
              <a:rPr lang="zh-TW" altLang="en-US" sz="2600" dirty="0"/>
              <a:t>爆炸成一團火球</a:t>
            </a:r>
          </a:p>
          <a:p>
            <a:pPr lvl="1">
              <a:lnSpc>
                <a:spcPct val="95000"/>
              </a:lnSpc>
              <a:spcBef>
                <a:spcPts val="600"/>
              </a:spcBef>
            </a:pPr>
            <a:r>
              <a:rPr lang="zh-TW" altLang="en-US" sz="2600" dirty="0"/>
              <a:t>事後</a:t>
            </a:r>
            <a:r>
              <a:rPr lang="zh-TW" altLang="en-US" sz="2600" dirty="0" smtClean="0"/>
              <a:t>檢討發覺挑戰者</a:t>
            </a:r>
            <a:r>
              <a:rPr lang="zh-TW" altLang="en-US" sz="2600" dirty="0"/>
              <a:t>號這場災難是可以避免的，但為時已晚 </a:t>
            </a:r>
          </a:p>
          <a:p>
            <a:pPr lvl="1">
              <a:lnSpc>
                <a:spcPct val="95000"/>
              </a:lnSpc>
              <a:spcBef>
                <a:spcPts val="600"/>
              </a:spcBef>
            </a:pPr>
            <a:r>
              <a:rPr lang="zh-TW" altLang="en-US" sz="2600" dirty="0"/>
              <a:t>報告中也強烈地批評了</a:t>
            </a:r>
            <a:r>
              <a:rPr lang="en-US" altLang="zh-TW" sz="2600" dirty="0"/>
              <a:t>NASA</a:t>
            </a:r>
            <a:r>
              <a:rPr lang="zh-TW" altLang="en-US" sz="2600" dirty="0"/>
              <a:t>的組織文化與挑戰者號發射的決策過程，認為它存在嚴重的瑕疵 </a:t>
            </a:r>
          </a:p>
          <a:p>
            <a:pPr lvl="1">
              <a:lnSpc>
                <a:spcPct val="95000"/>
              </a:lnSpc>
              <a:spcBef>
                <a:spcPts val="600"/>
              </a:spcBef>
            </a:pPr>
            <a:r>
              <a:rPr lang="zh-TW" altLang="en-US" sz="2600" dirty="0"/>
              <a:t>衝突存在於工程數據與管理層的看法，以及一個允許太空梭管理階層忽略掉潛在的飛行安全問題的</a:t>
            </a:r>
            <a:r>
              <a:rPr lang="en-US" altLang="zh-TW" sz="2600" dirty="0"/>
              <a:t>NASA</a:t>
            </a:r>
            <a:r>
              <a:rPr lang="zh-TW" altLang="en-US" sz="2600" dirty="0"/>
              <a:t>管理結構之間  </a:t>
            </a:r>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9"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229600" cy="1143000"/>
          </a:xfrm>
        </p:spPr>
        <p:txBody>
          <a:bodyPr>
            <a:normAutofit/>
          </a:bodyPr>
          <a:lstStyle/>
          <a:p>
            <a:pPr>
              <a:spcBef>
                <a:spcPct val="35000"/>
              </a:spcBef>
            </a:pPr>
            <a:r>
              <a:rPr lang="en-US" altLang="zh-TW" dirty="0" smtClean="0"/>
              <a:t>9.2</a:t>
            </a:r>
            <a:r>
              <a:rPr lang="zh-TW" altLang="en-US" dirty="0" smtClean="0"/>
              <a:t>  風險</a:t>
            </a:r>
            <a:r>
              <a:rPr lang="zh-TW" altLang="en-US" dirty="0" smtClean="0"/>
              <a:t>成本與顧客安全議題</a:t>
            </a:r>
            <a:r>
              <a:rPr lang="en-US" altLang="zh-TW" sz="2800" dirty="0" smtClean="0"/>
              <a:t>(1/2)</a:t>
            </a:r>
            <a:endParaRPr lang="en-US" altLang="zh-TW" sz="2800" dirty="0"/>
          </a:p>
        </p:txBody>
      </p:sp>
      <p:sp>
        <p:nvSpPr>
          <p:cNvPr id="44035" name="Rectangle 3"/>
          <p:cNvSpPr>
            <a:spLocks noGrp="1" noChangeArrowheads="1"/>
          </p:cNvSpPr>
          <p:nvPr>
            <p:ph idx="1"/>
          </p:nvPr>
        </p:nvSpPr>
        <p:spPr>
          <a:xfrm>
            <a:off x="492738" y="1600200"/>
            <a:ext cx="8543758" cy="5069160"/>
          </a:xfrm>
        </p:spPr>
        <p:txBody>
          <a:bodyPr>
            <a:noAutofit/>
          </a:bodyPr>
          <a:lstStyle/>
          <a:p>
            <a:pPr>
              <a:lnSpc>
                <a:spcPct val="95000"/>
              </a:lnSpc>
              <a:spcBef>
                <a:spcPts val="600"/>
              </a:spcBef>
            </a:pPr>
            <a:r>
              <a:rPr lang="en-US" altLang="zh-TW" sz="3000" dirty="0"/>
              <a:t>Pinto</a:t>
            </a:r>
            <a:r>
              <a:rPr lang="zh-TW" altLang="en-US" sz="3000" dirty="0"/>
              <a:t>油箱爆裂事件 </a:t>
            </a:r>
          </a:p>
          <a:p>
            <a:pPr lvl="1">
              <a:lnSpc>
                <a:spcPct val="95000"/>
              </a:lnSpc>
              <a:spcBef>
                <a:spcPts val="600"/>
              </a:spcBef>
            </a:pPr>
            <a:r>
              <a:rPr lang="en-US" altLang="zh-TW" sz="2600" dirty="0"/>
              <a:t>1978</a:t>
            </a:r>
            <a:r>
              <a:rPr lang="zh-TW" altLang="en-US" sz="2600" dirty="0"/>
              <a:t>年</a:t>
            </a:r>
            <a:r>
              <a:rPr lang="en-US" altLang="zh-TW" sz="2600" dirty="0"/>
              <a:t>8</a:t>
            </a:r>
            <a:r>
              <a:rPr lang="zh-TW" altLang="en-US" sz="2600" dirty="0"/>
              <a:t>月</a:t>
            </a:r>
            <a:r>
              <a:rPr lang="en-US" altLang="zh-TW" sz="2600" dirty="0"/>
              <a:t>10</a:t>
            </a:r>
            <a:r>
              <a:rPr lang="zh-TW" altLang="en-US" sz="2600" dirty="0"/>
              <a:t>日，於美國印第安納州的第</a:t>
            </a:r>
            <a:r>
              <a:rPr lang="en-US" altLang="zh-TW" sz="2600" dirty="0"/>
              <a:t>33</a:t>
            </a:r>
            <a:r>
              <a:rPr lang="zh-TW" altLang="en-US" sz="2600" dirty="0"/>
              <a:t>號公路上發生了一宗嚴重的交通意外，活活燒死車內三少女 ，代表受害人律師鎖定在：究竟福特公司是否是為了</a:t>
            </a:r>
            <a:r>
              <a:rPr lang="zh-TW" altLang="en-US" sz="2600" dirty="0" smtClean="0"/>
              <a:t>利潤</a:t>
            </a:r>
            <a:r>
              <a:rPr lang="en-US" altLang="zh-TW" sz="2600" dirty="0" smtClean="0"/>
              <a:t>(</a:t>
            </a:r>
            <a:r>
              <a:rPr lang="zh-TW" altLang="en-US" sz="2600" dirty="0" smtClean="0"/>
              <a:t>成本效益</a:t>
            </a:r>
            <a:r>
              <a:rPr lang="en-US" altLang="zh-TW" sz="2600" dirty="0" smtClean="0"/>
              <a:t>)</a:t>
            </a:r>
            <a:r>
              <a:rPr lang="zh-TW" altLang="en-US" sz="2600" dirty="0" smtClean="0"/>
              <a:t>而</a:t>
            </a:r>
            <a:r>
              <a:rPr lang="zh-TW" altLang="en-US" sz="2600" dirty="0"/>
              <a:t>做出</a:t>
            </a:r>
            <a:r>
              <a:rPr lang="en-US" altLang="zh-TW" sz="2600" dirty="0"/>
              <a:t>Pinto</a:t>
            </a:r>
            <a:r>
              <a:rPr lang="zh-TW" altLang="en-US" sz="2600" dirty="0"/>
              <a:t>油箱危險的設計和不安全的安裝 </a:t>
            </a:r>
          </a:p>
          <a:p>
            <a:pPr lvl="1">
              <a:lnSpc>
                <a:spcPct val="95000"/>
              </a:lnSpc>
              <a:spcBef>
                <a:spcPts val="600"/>
              </a:spcBef>
            </a:pPr>
            <a:r>
              <a:rPr lang="zh-TW" altLang="en-US" sz="2600" dirty="0"/>
              <a:t>福特在</a:t>
            </a:r>
            <a:r>
              <a:rPr lang="en-US" altLang="zh-TW" sz="2600" dirty="0"/>
              <a:t>Pinto</a:t>
            </a:r>
            <a:r>
              <a:rPr lang="zh-TW" altLang="en-US" sz="2600" dirty="0"/>
              <a:t>汽車風險成本效益分析中，把顧客安全被視為一種可以用金錢來表述的支出，高層也未遵守尊重生命的原則，皆反映了福特汽車的魯莽行為。就本案例而言</a:t>
            </a:r>
            <a:r>
              <a:rPr lang="zh-TW" altLang="en-US" sz="2600" dirty="0" smtClean="0"/>
              <a:t>，福特</a:t>
            </a:r>
            <a:r>
              <a:rPr lang="zh-TW" altLang="en-US" sz="2600" dirty="0"/>
              <a:t>應以同理心善盡企業對顧客的道德義務，以符企業倫理的行為。一個簡單的測試，就是福特高層主管是否會讓其本人或家人駕駛或乘坐</a:t>
            </a:r>
            <a:r>
              <a:rPr lang="en-US" altLang="zh-TW" sz="2600" dirty="0"/>
              <a:t>Pinto</a:t>
            </a:r>
            <a:r>
              <a:rPr lang="zh-TW" altLang="en-US" sz="2600" dirty="0"/>
              <a:t>小車？ </a:t>
            </a:r>
          </a:p>
        </p:txBody>
      </p:sp>
      <p:sp>
        <p:nvSpPr>
          <p:cNvPr id="5" name="頁尾版面配置區 4"/>
          <p:cNvSpPr>
            <a:spLocks noGrp="1"/>
          </p:cNvSpPr>
          <p:nvPr>
            <p:ph type="ftr" sz="quarter" idx="11"/>
          </p:nvPr>
        </p:nvSpPr>
        <p:spPr/>
        <p:txBody>
          <a:bodyPr/>
          <a:lstStyle/>
          <a:p>
            <a:fld id="{AA6D5B54-EE27-4BCC-A2E8-A65C1973ABE8}"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9.2</a:t>
            </a:r>
            <a:r>
              <a:rPr lang="zh-TW" altLang="en-US" dirty="0" smtClean="0"/>
              <a:t>  風險</a:t>
            </a:r>
            <a:r>
              <a:rPr lang="zh-TW" altLang="en-US" dirty="0"/>
              <a:t>成本與顧客安全議題</a:t>
            </a:r>
            <a:r>
              <a:rPr lang="en-US" altLang="zh-TW" sz="2800" dirty="0" smtClean="0"/>
              <a:t>(2/2</a:t>
            </a:r>
            <a:r>
              <a:rPr lang="en-US" altLang="zh-TW" sz="2800" dirty="0"/>
              <a:t>)</a:t>
            </a:r>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1152"/>
              </a:spcBef>
            </a:pPr>
            <a:r>
              <a:rPr lang="zh-TW" altLang="en-US" dirty="0"/>
              <a:t>福特</a:t>
            </a:r>
            <a:r>
              <a:rPr lang="en-US" altLang="zh-TW" dirty="0"/>
              <a:t>Explorer</a:t>
            </a:r>
            <a:r>
              <a:rPr lang="zh-TW" altLang="en-US" dirty="0"/>
              <a:t>翻車訴訟</a:t>
            </a:r>
          </a:p>
          <a:p>
            <a:pPr lvl="1">
              <a:spcBef>
                <a:spcPts val="1152"/>
              </a:spcBef>
            </a:pPr>
            <a:r>
              <a:rPr lang="zh-TW" altLang="en-US" dirty="0"/>
              <a:t>福特過去因涉及這款美國最暢銷休旅車</a:t>
            </a:r>
            <a:r>
              <a:rPr lang="en-US" altLang="zh-TW" dirty="0"/>
              <a:t>Explorer</a:t>
            </a:r>
            <a:r>
              <a:rPr lang="zh-TW" altLang="en-US" dirty="0"/>
              <a:t>失控翻覆挨</a:t>
            </a:r>
            <a:r>
              <a:rPr lang="zh-TW" altLang="en-US" dirty="0" smtClean="0"/>
              <a:t>告</a:t>
            </a:r>
            <a:r>
              <a:rPr lang="en-US" altLang="zh-TW" dirty="0" smtClean="0"/>
              <a:t>11</a:t>
            </a:r>
            <a:r>
              <a:rPr lang="zh-TW" altLang="en-US" dirty="0" smtClean="0"/>
              <a:t>次</a:t>
            </a:r>
            <a:r>
              <a:rPr lang="zh-TW" altLang="en-US" dirty="0"/>
              <a:t>，不過場場勝訴，直到福特公司研發部門一位離職員工，基於職業道德與倫理秘密揭發此車款設計有瑕疵，雖之前已告知公司此車的設計容易導致翻車，但公司卻未予重視與改善，而導致悲劇的發生  </a:t>
            </a:r>
          </a:p>
        </p:txBody>
      </p:sp>
      <p:sp>
        <p:nvSpPr>
          <p:cNvPr id="5" name="頁尾版面配置區 4"/>
          <p:cNvSpPr>
            <a:spLocks noGrp="1"/>
          </p:cNvSpPr>
          <p:nvPr>
            <p:ph type="ftr" sz="quarter" idx="11"/>
          </p:nvPr>
        </p:nvSpPr>
        <p:spPr/>
        <p:txBody>
          <a:bodyPr/>
          <a:lstStyle/>
          <a:p>
            <a:fld id="{AA6D5B54-EE27-4BCC-A2E8-A65C1973ABE8}" type="slidenum">
              <a:rPr lang="en-US" altLang="zh-TW"/>
              <a:pPr/>
              <a:t>8</a:t>
            </a:fld>
            <a:endParaRPr lang="en-US" altLang="zh-TW"/>
          </a:p>
        </p:txBody>
      </p:sp>
    </p:spTree>
    <p:extLst>
      <p:ext uri="{BB962C8B-B14F-4D97-AF65-F5344CB8AC3E}">
        <p14:creationId xmlns:p14="http://schemas.microsoft.com/office/powerpoint/2010/main" val="308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9.3</a:t>
            </a:r>
            <a:r>
              <a:rPr lang="zh-TW" altLang="en-US" dirty="0" smtClean="0"/>
              <a:t>  財務</a:t>
            </a:r>
            <a:r>
              <a:rPr lang="zh-TW" altLang="en-US" dirty="0" smtClean="0"/>
              <a:t>工程的創新與風險</a:t>
            </a:r>
            <a:endParaRPr lang="en-US" altLang="zh-TW" sz="32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3000" dirty="0"/>
              <a:t>降購屋門檻與財務風險</a:t>
            </a:r>
            <a:r>
              <a:rPr lang="zh-TW" altLang="en-US" sz="3000" dirty="0" smtClean="0"/>
              <a:t>分散─次級</a:t>
            </a:r>
            <a:r>
              <a:rPr lang="zh-TW" altLang="en-US" sz="3000" dirty="0"/>
              <a:t>房貸風暴 </a:t>
            </a:r>
          </a:p>
          <a:p>
            <a:pPr lvl="1">
              <a:spcBef>
                <a:spcPts val="1152"/>
              </a:spcBef>
            </a:pPr>
            <a:r>
              <a:rPr lang="en-US" altLang="zh-TW" sz="2600" dirty="0"/>
              <a:t>2008</a:t>
            </a:r>
            <a:r>
              <a:rPr lang="zh-TW" altLang="en-US" sz="2600" dirty="0"/>
              <a:t>年次級房貸引發的危機已動搖美國的住屋市場，更將導致金融機構進一步的混亂，因為他們投資次級貸款市場金額已高達</a:t>
            </a:r>
            <a:r>
              <a:rPr lang="en-US" altLang="zh-TW" sz="2600" dirty="0"/>
              <a:t>1</a:t>
            </a:r>
            <a:r>
              <a:rPr lang="zh-TW" altLang="en-US" sz="2600" dirty="0"/>
              <a:t>兆美元</a:t>
            </a:r>
          </a:p>
          <a:p>
            <a:pPr lvl="1">
              <a:spcBef>
                <a:spcPts val="1152"/>
              </a:spcBef>
            </a:pPr>
            <a:r>
              <a:rPr lang="zh-TW" altLang="en-US" sz="2600" dirty="0"/>
              <a:t>財務工程的人很有創意的操弄風險，難道他們不清楚其作法的風險嗎？加上人的貪婪與制度的結構</a:t>
            </a:r>
            <a:r>
              <a:rPr lang="zh-TW" altLang="en-US" sz="2600" dirty="0" smtClean="0"/>
              <a:t>因素，終於</a:t>
            </a:r>
            <a:r>
              <a:rPr lang="zh-TW" altLang="en-US" sz="2600" dirty="0"/>
              <a:t>讓整個泡沫越來越大終至破滅。可嘆的是過程中許多人獲取暴利，但最後卻由顧客及廣大人民承擔代價與後果。正如孫震教授指出所謂的「利潤私有化、損失公有化</a:t>
            </a:r>
            <a:r>
              <a:rPr lang="zh-TW" altLang="en-US" sz="2600" dirty="0" smtClean="0"/>
              <a:t>」</a:t>
            </a:r>
            <a:r>
              <a:rPr lang="en-US" altLang="zh-TW" sz="2600" dirty="0" smtClean="0"/>
              <a:t>”Privatized </a:t>
            </a:r>
            <a:r>
              <a:rPr lang="en-US" altLang="zh-TW" sz="2600" dirty="0"/>
              <a:t>profit, Publicized loss.”</a:t>
            </a:r>
            <a:r>
              <a:rPr lang="zh-TW" altLang="en-US" sz="2600" dirty="0"/>
              <a:t>的隱憂是否符合社會的公平正義  </a:t>
            </a:r>
          </a:p>
        </p:txBody>
      </p:sp>
      <p:sp>
        <p:nvSpPr>
          <p:cNvPr id="5" name="頁尾版面配置區 4"/>
          <p:cNvSpPr>
            <a:spLocks noGrp="1"/>
          </p:cNvSpPr>
          <p:nvPr>
            <p:ph type="ftr" sz="quarter" idx="11"/>
          </p:nvPr>
        </p:nvSpPr>
        <p:spPr/>
        <p:txBody>
          <a:bodyPr/>
          <a:lstStyle/>
          <a:p>
            <a:fld id="{AA6D5B54-EE27-4BCC-A2E8-A65C1973ABE8}" type="slidenum">
              <a:rPr lang="en-US" altLang="zh-TW"/>
              <a:pPr/>
              <a:t>9</a:t>
            </a:fld>
            <a:endParaRPr lang="en-US" altLang="zh-TW" dirty="0"/>
          </a:p>
        </p:txBody>
      </p:sp>
    </p:spTree>
    <p:extLst>
      <p:ext uri="{BB962C8B-B14F-4D97-AF65-F5344CB8AC3E}">
        <p14:creationId xmlns:p14="http://schemas.microsoft.com/office/powerpoint/2010/main" val="339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1675</Words>
  <Application>Microsoft Office PowerPoint</Application>
  <PresentationFormat>如螢幕大小 (4:3)</PresentationFormat>
  <Paragraphs>94</Paragraphs>
  <Slides>17</Slides>
  <Notes>2</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佳句精選</vt:lpstr>
      <vt:lpstr>章前個案：公司利益、公共利益和利害關係人利益的取捨─RU486的爭議</vt:lpstr>
      <vt:lpstr>引言 </vt:lpstr>
      <vt:lpstr>本章架構</vt:lpstr>
      <vt:lpstr>9.1  排定期程壓力與安全顧慮議題</vt:lpstr>
      <vt:lpstr>9.2  風險成本與顧客安全議題(1/2)</vt:lpstr>
      <vt:lpstr>9.2  風險成本與顧客安全議題(2/2)</vt:lpstr>
      <vt:lpstr>9.3  財務工程的創新與風險</vt:lpstr>
      <vt:lpstr>9.4  智財權議題(1/2)</vt:lpstr>
      <vt:lpstr>9.4  智財權議題(2/2)</vt:lpstr>
      <vt:lpstr>9.5  潛在利益與風險評估議題─ 基因改造(1/2)</vt:lpstr>
      <vt:lpstr>9.5  潛在利益與風險評估議題─ 基因改造(2/2)</vt:lpstr>
      <vt:lpstr>9.6  企業應有的認知與作為</vt:lpstr>
      <vt:lpstr>9.7  綠色思考：綠色研發設計成顯學(1/2)</vt:lpstr>
      <vt:lpstr>9.7  綠色思考：綠色研發設計成顯學(2/2)</vt:lpstr>
      <vt:lpstr>從電影談倫理─絕地再生(The Island)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56</cp:revision>
  <dcterms:created xsi:type="dcterms:W3CDTF">2010-08-12T10:54:33Z</dcterms:created>
  <dcterms:modified xsi:type="dcterms:W3CDTF">2016-01-19T01:49:08Z</dcterms:modified>
</cp:coreProperties>
</file>