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sldIdLst>
    <p:sldId id="256" r:id="rId2"/>
    <p:sldId id="257" r:id="rId3"/>
    <p:sldId id="258" r:id="rId4"/>
    <p:sldId id="259" r:id="rId5"/>
    <p:sldId id="260" r:id="rId6"/>
    <p:sldId id="261" r:id="rId7"/>
    <p:sldId id="302" r:id="rId8"/>
    <p:sldId id="303" r:id="rId9"/>
    <p:sldId id="304" r:id="rId10"/>
    <p:sldId id="305" r:id="rId11"/>
    <p:sldId id="284" r:id="rId12"/>
    <p:sldId id="286" r:id="rId1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43" autoAdjust="0"/>
    <p:restoredTop sz="86341" autoAdjust="0"/>
  </p:normalViewPr>
  <p:slideViewPr>
    <p:cSldViewPr>
      <p:cViewPr varScale="1">
        <p:scale>
          <a:sx n="72" d="100"/>
          <a:sy n="72" d="100"/>
        </p:scale>
        <p:origin x="-11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37621F-07F4-4E73-A5A9-77EF5918B7C2}" type="slidenum">
              <a:rPr lang="en-US" altLang="zh-TW"/>
              <a:pPr/>
              <a:t>‹#›</a:t>
            </a:fld>
            <a:endParaRPr lang="en-US" altLang="zh-TW"/>
          </a:p>
        </p:txBody>
      </p:sp>
    </p:spTree>
    <p:extLst>
      <p:ext uri="{BB962C8B-B14F-4D97-AF65-F5344CB8AC3E}">
        <p14:creationId xmlns:p14="http://schemas.microsoft.com/office/powerpoint/2010/main" val="30626891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02594-B4A0-46CD-BA20-93FCD51E5806}" type="slidenum">
              <a:rPr lang="en-US" altLang="zh-TW"/>
              <a:pPr/>
              <a:t>1</a:t>
            </a:fld>
            <a:endParaRPr lang="en-US" altLang="zh-TW"/>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D9AD9-936F-4714-805F-E82A4AEAED30}" type="slidenum">
              <a:rPr lang="en-US" altLang="zh-TW"/>
              <a:pPr/>
              <a:t>2</a:t>
            </a:fld>
            <a:endParaRPr lang="en-US" altLang="zh-TW"/>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FFC28A36-9B8B-4F93-8E7B-61F6BD1C39D1}" type="datetimeFigureOut">
              <a:rPr lang="zh-TW" altLang="en-US" smtClean="0"/>
              <a:t>2016/1/19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9FE6D1-D358-4FB0-8BAB-188016C1070E}" type="slidenum">
              <a:rPr lang="zh-TW" altLang="en-US" smtClean="0"/>
              <a:t>‹#›</a:t>
            </a:fld>
            <a:endParaRPr lang="zh-TW" altLang="en-US"/>
          </a:p>
        </p:txBody>
      </p:sp>
      <p:sp>
        <p:nvSpPr>
          <p:cNvPr id="8" name="Text Box 7"/>
          <p:cNvSpPr txBox="1">
            <a:spLocks noChangeArrowheads="1"/>
          </p:cNvSpPr>
          <p:nvPr userDrawn="1"/>
        </p:nvSpPr>
        <p:spPr bwMode="auto">
          <a:xfrm>
            <a:off x="0" y="6573311"/>
            <a:ext cx="7848997" cy="276999"/>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1200" b="1" dirty="0">
                <a:latin typeface="Arial" charset="0"/>
                <a:ea typeface="新細明體" pitchFamily="18" charset="-120"/>
              </a:rPr>
              <a:t>企業</a:t>
            </a:r>
            <a:r>
              <a:rPr lang="zh-TW" altLang="en-US" sz="1200" b="1" dirty="0" smtClean="0">
                <a:latin typeface="Arial" charset="0"/>
                <a:ea typeface="新細明體" pitchFamily="18" charset="-120"/>
              </a:rPr>
              <a:t>倫理：內外部管理觀點與個案</a:t>
            </a:r>
            <a:r>
              <a:rPr lang="en-US" altLang="zh-TW" sz="1200" b="1" dirty="0" smtClean="0">
                <a:latin typeface="Arial" charset="0"/>
                <a:ea typeface="新細明體" pitchFamily="18" charset="-120"/>
              </a:rPr>
              <a:t>2/e</a:t>
            </a:r>
            <a:r>
              <a:rPr lang="zh-TW" altLang="en-US" sz="1200" b="1" dirty="0" smtClean="0">
                <a:latin typeface="Arial" charset="0"/>
                <a:ea typeface="新細明體" pitchFamily="18" charset="-120"/>
              </a:rPr>
              <a:t>．</a:t>
            </a:r>
            <a:r>
              <a:rPr lang="zh-TW" altLang="en-US" sz="1200" b="1" dirty="0">
                <a:latin typeface="Arial" charset="0"/>
                <a:ea typeface="新細明體" pitchFamily="18" charset="-120"/>
              </a:rPr>
              <a:t>孫震、許士軍 審訂．陳勁甫、許金田 著．財團法人信義文化基金會 出版</a:t>
            </a:r>
          </a:p>
        </p:txBody>
      </p:sp>
      <p:sp>
        <p:nvSpPr>
          <p:cNvPr id="9" name="標題 1"/>
          <p:cNvSpPr>
            <a:spLocks noGrp="1"/>
          </p:cNvSpPr>
          <p:nvPr>
            <p:ph type="ctrTitle"/>
          </p:nvPr>
        </p:nvSpPr>
        <p:spPr>
          <a:xfrm>
            <a:off x="685800" y="1052736"/>
            <a:ext cx="7772400" cy="1470025"/>
          </a:xfrm>
        </p:spPr>
        <p:txBody>
          <a:bodyPr/>
          <a:lstStyle>
            <a:lvl1pPr>
              <a:defRPr>
                <a:latin typeface="Arial" panose="020B0604020202020204" pitchFamily="34" charset="0"/>
                <a:ea typeface="華康粗黑體" panose="020B0709000000000000" pitchFamily="49" charset="-120"/>
                <a:cs typeface="Arial" panose="020B0604020202020204" pitchFamily="34" charset="0"/>
              </a:defRPr>
            </a:lvl1pPr>
          </a:lstStyle>
          <a:p>
            <a:r>
              <a:rPr lang="zh-TW" altLang="en-US" dirty="0" smtClean="0"/>
              <a:t>按一下以編輯母片標題樣式</a:t>
            </a:r>
            <a:endParaRPr lang="zh-TW" altLang="en-US" dirty="0"/>
          </a:p>
        </p:txBody>
      </p:sp>
      <p:sp>
        <p:nvSpPr>
          <p:cNvPr id="10" name="副標題 2"/>
          <p:cNvSpPr>
            <a:spLocks noGrp="1"/>
          </p:cNvSpPr>
          <p:nvPr>
            <p:ph type="subTitle" idx="1"/>
          </p:nvPr>
        </p:nvSpPr>
        <p:spPr>
          <a:xfrm>
            <a:off x="107504" y="3886200"/>
            <a:ext cx="4392488" cy="1198984"/>
          </a:xfrm>
        </p:spPr>
        <p:txBody>
          <a:bodyPr/>
          <a:lstStyle>
            <a:lvl1pPr marL="0" indent="0" algn="ctr">
              <a:buNone/>
              <a:defRPr>
                <a:solidFill>
                  <a:schemeClr val="tx1"/>
                </a:solidFill>
                <a:latin typeface="華康中圓體" panose="020F0509000000000000" pitchFamily="49" charset="-120"/>
                <a:ea typeface="華康中圓體" panose="020F0509000000000000" pitchFamily="49"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extLst>
      <p:ext uri="{BB962C8B-B14F-4D97-AF65-F5344CB8AC3E}">
        <p14:creationId xmlns:p14="http://schemas.microsoft.com/office/powerpoint/2010/main" val="30316026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1CD442BC-2061-4905-814B-1FAC82E36A26}"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528F172C-8B4B-4609-9AEE-CCDE44779BD8}" type="slidenum">
              <a:rPr lang="en-US" altLang="zh-TW" smtClean="0"/>
              <a:pPr/>
              <a:t>‹#›</a:t>
            </a:fld>
            <a:endParaRPr lang="en-US" altLang="zh-TW"/>
          </a:p>
        </p:txBody>
      </p:sp>
    </p:spTree>
    <p:extLst>
      <p:ext uri="{BB962C8B-B14F-4D97-AF65-F5344CB8AC3E}">
        <p14:creationId xmlns:p14="http://schemas.microsoft.com/office/powerpoint/2010/main" val="270672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FC13C3DE-CA58-4CF5-B926-A31AC9644D45}"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A0F78627-6D3A-4103-85B9-60271F073EFC}" type="slidenum">
              <a:rPr lang="en-US" altLang="zh-TW" smtClean="0"/>
              <a:pPr/>
              <a:t>‹#›</a:t>
            </a:fld>
            <a:endParaRPr lang="en-US" altLang="zh-TW"/>
          </a:p>
        </p:txBody>
      </p:sp>
    </p:spTree>
    <p:extLst>
      <p:ext uri="{BB962C8B-B14F-4D97-AF65-F5344CB8AC3E}">
        <p14:creationId xmlns:p14="http://schemas.microsoft.com/office/powerpoint/2010/main" val="109602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92738" y="1600200"/>
            <a:ext cx="8543758"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A1D3B89D-D673-4822-9CC3-06E198AF3697}"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864ECCC1-2723-43EE-83A8-9824A89C985E}" type="slidenum">
              <a:rPr lang="en-US" altLang="zh-TW" smtClean="0"/>
              <a:pPr/>
              <a:t>‹#›</a:t>
            </a:fld>
            <a:endParaRPr lang="en-US" altLang="zh-TW"/>
          </a:p>
        </p:txBody>
      </p:sp>
    </p:spTree>
    <p:extLst>
      <p:ext uri="{BB962C8B-B14F-4D97-AF65-F5344CB8AC3E}">
        <p14:creationId xmlns:p14="http://schemas.microsoft.com/office/powerpoint/2010/main" val="256878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4D4373DF-22B6-482B-8148-1473EDCB1694}"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600A7B72-1C0E-4D2D-955A-131F947E87BD}" type="slidenum">
              <a:rPr lang="en-US" altLang="zh-TW" smtClean="0"/>
              <a:pPr/>
              <a:t>‹#›</a:t>
            </a:fld>
            <a:endParaRPr lang="en-US" altLang="zh-TW"/>
          </a:p>
        </p:txBody>
      </p:sp>
    </p:spTree>
    <p:extLst>
      <p:ext uri="{BB962C8B-B14F-4D97-AF65-F5344CB8AC3E}">
        <p14:creationId xmlns:p14="http://schemas.microsoft.com/office/powerpoint/2010/main" val="110171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28F94F9F-8E06-41FD-8934-1BDFE8B9F8A5}"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AD8ADA3C-C8C3-40A9-9B34-06E6C131F826}" type="slidenum">
              <a:rPr lang="en-US" altLang="zh-TW" smtClean="0"/>
              <a:pPr/>
              <a:t>‹#›</a:t>
            </a:fld>
            <a:endParaRPr lang="en-US" altLang="zh-TW"/>
          </a:p>
        </p:txBody>
      </p:sp>
    </p:spTree>
    <p:extLst>
      <p:ext uri="{BB962C8B-B14F-4D97-AF65-F5344CB8AC3E}">
        <p14:creationId xmlns:p14="http://schemas.microsoft.com/office/powerpoint/2010/main" val="54855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en-US" altLang="zh-TW"/>
          </a:p>
        </p:txBody>
      </p:sp>
      <p:sp>
        <p:nvSpPr>
          <p:cNvPr id="8" name="頁尾版面配置區 7"/>
          <p:cNvSpPr>
            <a:spLocks noGrp="1"/>
          </p:cNvSpPr>
          <p:nvPr>
            <p:ph type="ftr" sz="quarter" idx="11"/>
          </p:nvPr>
        </p:nvSpPr>
        <p:spPr/>
        <p:txBody>
          <a:bodyPr/>
          <a:lstStyle/>
          <a:p>
            <a:fld id="{0EA8AF0D-8551-4AFA-9904-BC3A35382293}" type="slidenum">
              <a:rPr lang="en-US" altLang="zh-TW" smtClean="0"/>
              <a:pPr/>
              <a:t>‹#›</a:t>
            </a:fld>
            <a:endParaRPr lang="en-US" altLang="zh-TW"/>
          </a:p>
        </p:txBody>
      </p:sp>
      <p:sp>
        <p:nvSpPr>
          <p:cNvPr id="9" name="投影片編號版面配置區 8"/>
          <p:cNvSpPr>
            <a:spLocks noGrp="1"/>
          </p:cNvSpPr>
          <p:nvPr>
            <p:ph type="sldNum" sz="quarter" idx="12"/>
          </p:nvPr>
        </p:nvSpPr>
        <p:spPr/>
        <p:txBody>
          <a:bodyPr/>
          <a:lstStyle/>
          <a:p>
            <a:fld id="{6C897175-F3C9-4D57-A3A9-550DDB0B4702}" type="slidenum">
              <a:rPr lang="en-US" altLang="zh-TW" smtClean="0"/>
              <a:pPr/>
              <a:t>‹#›</a:t>
            </a:fld>
            <a:endParaRPr lang="en-US" altLang="zh-TW"/>
          </a:p>
        </p:txBody>
      </p:sp>
    </p:spTree>
    <p:extLst>
      <p:ext uri="{BB962C8B-B14F-4D97-AF65-F5344CB8AC3E}">
        <p14:creationId xmlns:p14="http://schemas.microsoft.com/office/powerpoint/2010/main" val="360872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en-US" altLang="zh-TW"/>
          </a:p>
        </p:txBody>
      </p:sp>
      <p:sp>
        <p:nvSpPr>
          <p:cNvPr id="4" name="頁尾版面配置區 3"/>
          <p:cNvSpPr>
            <a:spLocks noGrp="1"/>
          </p:cNvSpPr>
          <p:nvPr>
            <p:ph type="ftr" sz="quarter" idx="11"/>
          </p:nvPr>
        </p:nvSpPr>
        <p:spPr/>
        <p:txBody>
          <a:bodyPr/>
          <a:lstStyle/>
          <a:p>
            <a:fld id="{828EB0FC-CBE2-4260-A9F1-2F021850E1C1}" type="slidenum">
              <a:rPr lang="en-US" altLang="zh-TW" smtClean="0"/>
              <a:pPr/>
              <a:t>‹#›</a:t>
            </a:fld>
            <a:endParaRPr lang="en-US" altLang="zh-TW"/>
          </a:p>
        </p:txBody>
      </p:sp>
      <p:sp>
        <p:nvSpPr>
          <p:cNvPr id="5" name="投影片編號版面配置區 4"/>
          <p:cNvSpPr>
            <a:spLocks noGrp="1"/>
          </p:cNvSpPr>
          <p:nvPr>
            <p:ph type="sldNum" sz="quarter" idx="12"/>
          </p:nvPr>
        </p:nvSpPr>
        <p:spPr/>
        <p:txBody>
          <a:bodyPr/>
          <a:lstStyle/>
          <a:p>
            <a:fld id="{43F9F880-D4D8-43B9-901A-5F24574F994D}" type="slidenum">
              <a:rPr lang="en-US" altLang="zh-TW" smtClean="0"/>
              <a:pPr/>
              <a:t>‹#›</a:t>
            </a:fld>
            <a:endParaRPr lang="en-US" altLang="zh-TW"/>
          </a:p>
        </p:txBody>
      </p:sp>
    </p:spTree>
    <p:extLst>
      <p:ext uri="{BB962C8B-B14F-4D97-AF65-F5344CB8AC3E}">
        <p14:creationId xmlns:p14="http://schemas.microsoft.com/office/powerpoint/2010/main" val="310432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en-US" altLang="zh-TW"/>
          </a:p>
        </p:txBody>
      </p:sp>
      <p:sp>
        <p:nvSpPr>
          <p:cNvPr id="3" name="頁尾版面配置區 2"/>
          <p:cNvSpPr>
            <a:spLocks noGrp="1"/>
          </p:cNvSpPr>
          <p:nvPr>
            <p:ph type="ftr" sz="quarter" idx="11"/>
          </p:nvPr>
        </p:nvSpPr>
        <p:spPr/>
        <p:txBody>
          <a:bodyPr/>
          <a:lstStyle/>
          <a:p>
            <a:fld id="{AED95EEA-3DF1-4596-AA29-F20B514AF9A7}" type="slidenum">
              <a:rPr lang="en-US" altLang="zh-TW" smtClean="0"/>
              <a:pPr/>
              <a:t>‹#›</a:t>
            </a:fld>
            <a:endParaRPr lang="en-US" altLang="zh-TW"/>
          </a:p>
        </p:txBody>
      </p:sp>
      <p:sp>
        <p:nvSpPr>
          <p:cNvPr id="4" name="投影片編號版面配置區 3"/>
          <p:cNvSpPr>
            <a:spLocks noGrp="1"/>
          </p:cNvSpPr>
          <p:nvPr>
            <p:ph type="sldNum" sz="quarter" idx="12"/>
          </p:nvPr>
        </p:nvSpPr>
        <p:spPr/>
        <p:txBody>
          <a:bodyPr/>
          <a:lstStyle/>
          <a:p>
            <a:fld id="{8326CD26-06FF-4F8E-91ED-22354FEAC125}" type="slidenum">
              <a:rPr lang="en-US" altLang="zh-TW" smtClean="0"/>
              <a:pPr/>
              <a:t>‹#›</a:t>
            </a:fld>
            <a:endParaRPr lang="en-US" altLang="zh-TW"/>
          </a:p>
        </p:txBody>
      </p:sp>
    </p:spTree>
    <p:extLst>
      <p:ext uri="{BB962C8B-B14F-4D97-AF65-F5344CB8AC3E}">
        <p14:creationId xmlns:p14="http://schemas.microsoft.com/office/powerpoint/2010/main" val="284264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7B81034-9A2B-4A6D-B098-5B5BB292C17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6F9B47A0-D0B1-4CF4-8FD2-A9BBF68D1F1A}" type="slidenum">
              <a:rPr lang="en-US" altLang="zh-TW" smtClean="0"/>
              <a:pPr/>
              <a:t>‹#›</a:t>
            </a:fld>
            <a:endParaRPr lang="en-US" altLang="zh-TW"/>
          </a:p>
        </p:txBody>
      </p:sp>
    </p:spTree>
    <p:extLst>
      <p:ext uri="{BB962C8B-B14F-4D97-AF65-F5344CB8AC3E}">
        <p14:creationId xmlns:p14="http://schemas.microsoft.com/office/powerpoint/2010/main" val="413006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A0561AC-DB71-4140-A6CF-2D97B87CB0C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446F1DB2-83CE-4CB8-A030-748B4E6D127D}" type="slidenum">
              <a:rPr lang="en-US" altLang="zh-TW" smtClean="0"/>
              <a:pPr/>
              <a:t>‹#›</a:t>
            </a:fld>
            <a:endParaRPr lang="en-US" altLang="zh-TW"/>
          </a:p>
        </p:txBody>
      </p:sp>
    </p:spTree>
    <p:extLst>
      <p:ext uri="{BB962C8B-B14F-4D97-AF65-F5344CB8AC3E}">
        <p14:creationId xmlns:p14="http://schemas.microsoft.com/office/powerpoint/2010/main" val="315477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2738" y="274638"/>
            <a:ext cx="8229600" cy="1143000"/>
          </a:xfrm>
          <a:prstGeom prst="rect">
            <a:avLst/>
          </a:prstGeom>
        </p:spPr>
        <p:txBody>
          <a:bodyPr vert="horz" lIns="91440" tIns="45720" rIns="91440" bIns="45720" rtlCol="0" anchor="ctr">
            <a:normAutofit/>
          </a:bodyPr>
          <a:lstStyle/>
          <a:p>
            <a:pPr lvl="0"/>
            <a:r>
              <a:rPr lang="zh-TW" altLang="en-US" smtClean="0"/>
              <a:t>按一下以編輯母片標題樣式</a:t>
            </a:r>
            <a:endParaRPr lang="zh-TW" altLang="en-US"/>
          </a:p>
        </p:txBody>
      </p:sp>
      <p:sp>
        <p:nvSpPr>
          <p:cNvPr id="3" name="文字版面配置區 2"/>
          <p:cNvSpPr>
            <a:spLocks noGrp="1"/>
          </p:cNvSpPr>
          <p:nvPr>
            <p:ph type="body" idx="1"/>
          </p:nvPr>
        </p:nvSpPr>
        <p:spPr>
          <a:xfrm>
            <a:off x="492738"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438E9F4-864D-462A-93B8-E77C2F3DE2D2}" type="slidenum">
              <a:rPr lang="en-US" altLang="zh-TW" smtClean="0"/>
              <a:pPr/>
              <a:t>‹#›</a:t>
            </a:fld>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4BEBF-7940-49F6-B25A-5B4711E6D5A4}" type="slidenum">
              <a:rPr lang="en-US" altLang="zh-TW" smtClean="0"/>
              <a:pPr/>
              <a:t>‹#›</a:t>
            </a:fld>
            <a:endParaRPr lang="en-US" altLang="zh-TW"/>
          </a:p>
        </p:txBody>
      </p:sp>
    </p:spTree>
    <p:extLst>
      <p:ext uri="{BB962C8B-B14F-4D97-AF65-F5344CB8AC3E}">
        <p14:creationId xmlns:p14="http://schemas.microsoft.com/office/powerpoint/2010/main" val="3197807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sldNum="0" hdr="0" dt="0"/>
  <p:txStyles>
    <p:titleStyle>
      <a:lvl1pPr algn="ctr" defTabSz="914400" rtl="0" eaLnBrk="1" latinLnBrk="0" hangingPunct="1">
        <a:spcBef>
          <a:spcPct val="0"/>
        </a:spcBef>
        <a:buNone/>
        <a:defRPr lang="zh-TW" altLang="en-US" sz="4000" kern="1200">
          <a:solidFill>
            <a:schemeClr val="tx1"/>
          </a:solidFill>
          <a:latin typeface="Times New Roman" panose="02020603050405020304" pitchFamily="18" charset="0"/>
          <a:ea typeface="華康中黑體" panose="020B0509000000000000" pitchFamily="49"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107504" y="3886200"/>
            <a:ext cx="4680520" cy="622300"/>
          </a:xfrm>
          <a:solidFill>
            <a:schemeClr val="bg1">
              <a:alpha val="60000"/>
            </a:schemeClr>
          </a:solidFill>
        </p:spPr>
        <p:txBody>
          <a:bodyPr/>
          <a:lstStyle/>
          <a:p>
            <a:pPr algn="l"/>
            <a:r>
              <a:rPr lang="zh-TW" altLang="en-US"/>
              <a:t>授課老師：</a:t>
            </a:r>
          </a:p>
        </p:txBody>
      </p:sp>
      <p:sp>
        <p:nvSpPr>
          <p:cNvPr id="9" name="Line 4"/>
          <p:cNvSpPr>
            <a:spLocks noChangeShapeType="1"/>
          </p:cNvSpPr>
          <p:nvPr/>
        </p:nvSpPr>
        <p:spPr bwMode="auto">
          <a:xfrm>
            <a:off x="2195736" y="4437112"/>
            <a:ext cx="25202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n>
                <a:solidFill>
                  <a:sysClr val="windowText" lastClr="000000"/>
                </a:solidFill>
              </a:ln>
            </a:endParaRPr>
          </a:p>
        </p:txBody>
      </p:sp>
      <p:sp>
        <p:nvSpPr>
          <p:cNvPr id="10" name="Rectangle 2"/>
          <p:cNvSpPr txBox="1">
            <a:spLocks noChangeArrowheads="1"/>
          </p:cNvSpPr>
          <p:nvPr/>
        </p:nvSpPr>
        <p:spPr>
          <a:xfrm>
            <a:off x="685800" y="980729"/>
            <a:ext cx="7989888" cy="2619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zh-TW" altLang="en-US" sz="4400" kern="1200">
                <a:solidFill>
                  <a:schemeClr val="tx1"/>
                </a:solidFill>
                <a:latin typeface="Arial" panose="020B0604020202020204" pitchFamily="34" charset="0"/>
                <a:ea typeface="華康粗黑體" panose="020B0709000000000000" pitchFamily="49" charset="-120"/>
                <a:cs typeface="Arial" panose="020B0604020202020204" pitchFamily="34" charset="0"/>
              </a:defRPr>
            </a:lvl1pPr>
          </a:lstStyle>
          <a:p>
            <a:pPr fontAlgn="auto">
              <a:spcBef>
                <a:spcPts val="768"/>
              </a:spcBef>
              <a:spcAft>
                <a:spcPts val="0"/>
              </a:spcAft>
            </a:pPr>
            <a:r>
              <a:rPr lang="zh-TW" altLang="en-US" dirty="0" smtClean="0">
                <a:latin typeface="華康新特明體" panose="02020909000000000000" pitchFamily="49" charset="-120"/>
                <a:ea typeface="華康新特明體" panose="02020909000000000000" pitchFamily="49" charset="-120"/>
              </a:rPr>
              <a:t>第</a:t>
            </a:r>
            <a:r>
              <a:rPr lang="en-US" altLang="zh-TW" dirty="0" smtClean="0">
                <a:latin typeface="華康新特明體" panose="02020909000000000000" pitchFamily="49" charset="-120"/>
                <a:ea typeface="華康新特明體" panose="02020909000000000000" pitchFamily="49" charset="-120"/>
              </a:rPr>
              <a:t>10</a:t>
            </a:r>
            <a:r>
              <a:rPr lang="zh-TW" altLang="en-US" dirty="0" smtClean="0">
                <a:latin typeface="華康新特明體" panose="02020909000000000000" pitchFamily="49" charset="-120"/>
                <a:ea typeface="華康新特明體" panose="02020909000000000000" pitchFamily="49" charset="-120"/>
              </a:rPr>
              <a:t>章 </a:t>
            </a:r>
            <a:r>
              <a:rPr kumimoji="0" lang="zh-TW" altLang="en-US" dirty="0" smtClean="0">
                <a:latin typeface="華康新特明體" panose="02020909000000000000" pitchFamily="49" charset="-120"/>
                <a:ea typeface="華康新特明體" panose="02020909000000000000" pitchFamily="49" charset="-120"/>
              </a:rPr>
              <a:t>財務</a:t>
            </a:r>
            <a:r>
              <a:rPr kumimoji="0" lang="zh-TW" altLang="en-US" dirty="0" smtClean="0">
                <a:latin typeface="華康新特明體" panose="02020909000000000000" pitchFamily="49" charset="-120"/>
                <a:ea typeface="華康新特明體" panose="02020909000000000000" pitchFamily="49" charset="-120"/>
              </a:rPr>
              <a:t>倫理</a:t>
            </a:r>
            <a:endParaRPr kumimoji="0" lang="zh-TW" altLang="en-US" dirty="0">
              <a:latin typeface="華康新特明體" panose="02020909000000000000" pitchFamily="49" charset="-120"/>
              <a:ea typeface="華康新特明體" panose="02020909000000000000"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10.5  </a:t>
            </a:r>
            <a:r>
              <a:rPr lang="zh-TW" altLang="en-US" dirty="0" smtClean="0"/>
              <a:t>企業</a:t>
            </a:r>
            <a:r>
              <a:rPr lang="zh-TW" altLang="en-US" dirty="0" smtClean="0"/>
              <a:t>應有的認知與作為</a:t>
            </a:r>
            <a:endParaRPr lang="zh-TW" altLang="en-US" sz="3200" dirty="0"/>
          </a:p>
        </p:txBody>
      </p:sp>
      <p:sp>
        <p:nvSpPr>
          <p:cNvPr id="11267" name="Rectangle 3"/>
          <p:cNvSpPr>
            <a:spLocks noGrp="1" noChangeArrowheads="1"/>
          </p:cNvSpPr>
          <p:nvPr>
            <p:ph idx="1"/>
          </p:nvPr>
        </p:nvSpPr>
        <p:spPr>
          <a:xfrm>
            <a:off x="492738" y="1556792"/>
            <a:ext cx="8471750" cy="5112568"/>
          </a:xfrm>
        </p:spPr>
        <p:txBody>
          <a:bodyPr>
            <a:noAutofit/>
          </a:bodyPr>
          <a:lstStyle/>
          <a:p>
            <a:r>
              <a:rPr lang="zh-TW" altLang="en-US" dirty="0"/>
              <a:t>企業擁有良好的經營績效只符合了資金募集能力的必要條件，誠信的經營形象才</a:t>
            </a:r>
            <a:r>
              <a:rPr lang="zh-TW" altLang="en-US" dirty="0" smtClean="0"/>
              <a:t>是更重要</a:t>
            </a:r>
            <a:r>
              <a:rPr lang="zh-TW" altLang="en-US" dirty="0"/>
              <a:t>條件。為了要形塑企業倫理形象，企業應適時揭露正確且適足的財務資訊，信守資金募集的合約規定，堅守不為短期利潤而犠牲公司長期的利益，最後，應善盡繳納各項稅金的法律義務，如此才能取信於社會廣大的投資大眾。 </a:t>
            </a:r>
          </a:p>
        </p:txBody>
      </p:sp>
      <p:sp>
        <p:nvSpPr>
          <p:cNvPr id="5" name="頁尾版面配置區 4"/>
          <p:cNvSpPr>
            <a:spLocks noGrp="1"/>
          </p:cNvSpPr>
          <p:nvPr>
            <p:ph type="ftr" sz="quarter" idx="11"/>
          </p:nvPr>
        </p:nvSpPr>
        <p:spPr/>
        <p:txBody>
          <a:bodyPr/>
          <a:lstStyle/>
          <a:p>
            <a:fld id="{336FE5D7-1113-4B6C-A919-C35959568A84}" type="slidenum">
              <a:rPr lang="en-US" altLang="zh-TW"/>
              <a:pPr/>
              <a:t>10</a:t>
            </a:fld>
            <a:endParaRPr lang="en-US" altLang="zh-TW"/>
          </a:p>
        </p:txBody>
      </p:sp>
    </p:spTree>
    <p:extLst>
      <p:ext uri="{BB962C8B-B14F-4D97-AF65-F5344CB8AC3E}">
        <p14:creationId xmlns:p14="http://schemas.microsoft.com/office/powerpoint/2010/main" val="411915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22040" y="274638"/>
            <a:ext cx="8254416" cy="1143000"/>
          </a:xfrm>
        </p:spPr>
        <p:txBody>
          <a:bodyPr>
            <a:noAutofit/>
          </a:bodyPr>
          <a:lstStyle/>
          <a:p>
            <a:pPr>
              <a:spcBef>
                <a:spcPct val="35000"/>
              </a:spcBef>
            </a:pPr>
            <a:r>
              <a:rPr lang="en-US" altLang="zh-TW" dirty="0" smtClean="0"/>
              <a:t>10.6  </a:t>
            </a:r>
            <a:r>
              <a:rPr lang="zh-TW" altLang="en-US" dirty="0" smtClean="0"/>
              <a:t>綠色</a:t>
            </a:r>
            <a:r>
              <a:rPr lang="zh-TW" altLang="en-US" dirty="0" smtClean="0"/>
              <a:t>思考：綠色會計</a:t>
            </a:r>
            <a:endParaRPr lang="en-US" altLang="zh-TW" sz="3600" dirty="0"/>
          </a:p>
        </p:txBody>
      </p:sp>
      <p:sp>
        <p:nvSpPr>
          <p:cNvPr id="44035" name="Rectangle 3"/>
          <p:cNvSpPr>
            <a:spLocks noGrp="1" noChangeArrowheads="1"/>
          </p:cNvSpPr>
          <p:nvPr>
            <p:ph idx="1"/>
          </p:nvPr>
        </p:nvSpPr>
        <p:spPr>
          <a:xfrm>
            <a:off x="492738" y="1600200"/>
            <a:ext cx="8471750" cy="5141168"/>
          </a:xfrm>
        </p:spPr>
        <p:txBody>
          <a:bodyPr>
            <a:noAutofit/>
          </a:bodyPr>
          <a:lstStyle/>
          <a:p>
            <a:r>
              <a:rPr lang="zh-TW" altLang="en-US" dirty="0"/>
              <a:t>綠色會計係指企業從事各種利環境或生態的活動，並</a:t>
            </a:r>
            <a:r>
              <a:rPr lang="zh-TW" altLang="en-US" dirty="0" smtClean="0"/>
              <a:t>透過會計</a:t>
            </a:r>
            <a:r>
              <a:rPr lang="zh-TW" altLang="en-US" dirty="0"/>
              <a:t>的概念予以系統性地蒐集</a:t>
            </a:r>
            <a:r>
              <a:rPr lang="zh-TW" altLang="en-US" dirty="0" smtClean="0"/>
              <a:t>、</a:t>
            </a:r>
            <a:r>
              <a:rPr lang="zh-TW" altLang="en-US" dirty="0"/>
              <a:t>衡量</a:t>
            </a:r>
            <a:r>
              <a:rPr lang="zh-TW" altLang="en-US" dirty="0" smtClean="0"/>
              <a:t>、處理</a:t>
            </a:r>
            <a:r>
              <a:rPr lang="zh-TW" altLang="en-US" dirty="0"/>
              <a:t>與適度揭露等一系列的作法，其目的在讓企業或利害關係人能客觀評估其投入利環境活動</a:t>
            </a:r>
            <a:r>
              <a:rPr lang="zh-TW" altLang="en-US" dirty="0" smtClean="0"/>
              <a:t>中的</a:t>
            </a:r>
            <a:r>
              <a:rPr lang="zh-TW" altLang="en-US" dirty="0"/>
              <a:t>成本與效益的分析，進而產生永續經營的觀念 </a:t>
            </a:r>
          </a:p>
          <a:p>
            <a:r>
              <a:rPr lang="zh-TW" altLang="en-US" dirty="0"/>
              <a:t>在永續經營的觀念和目標的影響下，企業經營者所關注的對象不應只是</a:t>
            </a:r>
            <a:r>
              <a:rPr lang="zh-TW" altLang="en-US" dirty="0" smtClean="0"/>
              <a:t>股東，</a:t>
            </a:r>
            <a:r>
              <a:rPr lang="zh-TW" altLang="en-US" dirty="0"/>
              <a:t>亦不能只將其範圍延伸至人類所生活的社會而已，先進的企業經營理念更應融入利環境的行為 </a:t>
            </a:r>
          </a:p>
        </p:txBody>
      </p:sp>
      <p:sp>
        <p:nvSpPr>
          <p:cNvPr id="5" name="頁尾版面配置區 4"/>
          <p:cNvSpPr>
            <a:spLocks noGrp="1"/>
          </p:cNvSpPr>
          <p:nvPr>
            <p:ph type="ftr" sz="quarter" idx="11"/>
          </p:nvPr>
        </p:nvSpPr>
        <p:spPr/>
        <p:txBody>
          <a:bodyPr/>
          <a:lstStyle/>
          <a:p>
            <a:fld id="{AA6D5B54-EE27-4BCC-A2E8-A65C1973ABE8}" type="slidenum">
              <a:rPr lang="en-US" altLang="zh-TW"/>
              <a:pPr/>
              <a:t>11</a:t>
            </a:fld>
            <a:endParaRPr lang="en-US" altLang="zh-TW" dirty="0"/>
          </a:p>
        </p:txBody>
      </p:sp>
    </p:spTree>
    <p:extLst>
      <p:ext uri="{BB962C8B-B14F-4D97-AF65-F5344CB8AC3E}">
        <p14:creationId xmlns:p14="http://schemas.microsoft.com/office/powerpoint/2010/main" val="10890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1"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92738" y="274638"/>
            <a:ext cx="8651262" cy="1143000"/>
          </a:xfrm>
        </p:spPr>
        <p:txBody>
          <a:bodyPr>
            <a:noAutofit/>
          </a:bodyPr>
          <a:lstStyle/>
          <a:p>
            <a:pPr>
              <a:spcBef>
                <a:spcPct val="35000"/>
              </a:spcBef>
            </a:pPr>
            <a:r>
              <a:rPr lang="zh-TW" altLang="en-US" dirty="0" smtClean="0"/>
              <a:t>從</a:t>
            </a:r>
            <a:r>
              <a:rPr lang="zh-TW" altLang="en-US" dirty="0"/>
              <a:t>電影談</a:t>
            </a:r>
            <a:r>
              <a:rPr lang="zh-TW" altLang="en-US" dirty="0" smtClean="0"/>
              <a:t>倫理─安</a:t>
            </a:r>
            <a:r>
              <a:rPr lang="zh-TW" altLang="en-US" dirty="0"/>
              <a:t>隆</a:t>
            </a:r>
            <a:r>
              <a:rPr lang="zh-TW" altLang="en-US" dirty="0" smtClean="0"/>
              <a:t>風暴</a:t>
            </a:r>
            <a:r>
              <a:rPr lang="en-US" altLang="zh-TW" dirty="0" smtClean="0"/>
              <a:t>(</a:t>
            </a:r>
            <a:r>
              <a:rPr lang="en-US" altLang="zh-TW" dirty="0"/>
              <a:t>Enron: The Smartest Guys in the Room) </a:t>
            </a:r>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dirty="0"/>
              <a:t>問題與討論：</a:t>
            </a:r>
          </a:p>
          <a:p>
            <a:pPr lvl="1">
              <a:spcBef>
                <a:spcPts val="1152"/>
              </a:spcBef>
            </a:pPr>
            <a:r>
              <a:rPr lang="zh-TW" altLang="en-US" dirty="0"/>
              <a:t>從安隆弊案中，你覺得政府主管機關、投資者及企業主管人員應負何種責任？</a:t>
            </a:r>
          </a:p>
          <a:p>
            <a:pPr lvl="1">
              <a:spcBef>
                <a:spcPts val="1152"/>
              </a:spcBef>
            </a:pPr>
            <a:r>
              <a:rPr lang="zh-TW" altLang="en-US" dirty="0"/>
              <a:t>你認為加強</a:t>
            </a:r>
            <a:r>
              <a:rPr lang="en-US" altLang="zh-TW" dirty="0"/>
              <a:t>MBA</a:t>
            </a:r>
            <a:r>
              <a:rPr lang="zh-TW" altLang="en-US" dirty="0"/>
              <a:t>學生倫理與道德的品格教育有用嗎？為什麼？</a:t>
            </a:r>
          </a:p>
          <a:p>
            <a:pPr lvl="1">
              <a:spcBef>
                <a:spcPts val="1152"/>
              </a:spcBef>
            </a:pPr>
            <a:r>
              <a:rPr lang="zh-TW" altLang="en-US" dirty="0"/>
              <a:t>如果你無意得知公司員工或高層有類似弊案的徵兆時，你會如何處理？ </a:t>
            </a:r>
          </a:p>
        </p:txBody>
      </p:sp>
      <p:sp>
        <p:nvSpPr>
          <p:cNvPr id="5" name="頁尾版面配置區 4"/>
          <p:cNvSpPr>
            <a:spLocks noGrp="1"/>
          </p:cNvSpPr>
          <p:nvPr>
            <p:ph type="ftr" sz="quarter" idx="11"/>
          </p:nvPr>
        </p:nvSpPr>
        <p:spPr/>
        <p:txBody>
          <a:bodyPr/>
          <a:lstStyle/>
          <a:p>
            <a:fld id="{AA6D5B54-EE27-4BCC-A2E8-A65C1973ABE8}" type="slidenum">
              <a:rPr lang="en-US" altLang="zh-TW"/>
              <a:pPr/>
              <a:t>12</a:t>
            </a:fld>
            <a:endParaRPr lang="en-US" altLang="zh-TW" dirty="0"/>
          </a:p>
        </p:txBody>
      </p:sp>
    </p:spTree>
    <p:extLst>
      <p:ext uri="{BB962C8B-B14F-4D97-AF65-F5344CB8AC3E}">
        <p14:creationId xmlns:p14="http://schemas.microsoft.com/office/powerpoint/2010/main" val="20474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16"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spcBef>
                <a:spcPct val="35000"/>
              </a:spcBef>
            </a:pPr>
            <a:r>
              <a:rPr lang="zh-TW" altLang="en-US" dirty="0"/>
              <a:t>佳句精選</a:t>
            </a:r>
          </a:p>
        </p:txBody>
      </p:sp>
      <p:sp>
        <p:nvSpPr>
          <p:cNvPr id="6147" name="Rectangle 3"/>
          <p:cNvSpPr>
            <a:spLocks noGrp="1" noChangeArrowheads="1"/>
          </p:cNvSpPr>
          <p:nvPr>
            <p:ph idx="1"/>
          </p:nvPr>
        </p:nvSpPr>
        <p:spPr>
          <a:xfrm>
            <a:off x="492738" y="1600200"/>
            <a:ext cx="8543758" cy="4997152"/>
          </a:xfrm>
        </p:spPr>
        <p:txBody>
          <a:bodyPr>
            <a:normAutofit/>
          </a:bodyPr>
          <a:lstStyle/>
          <a:p>
            <a:r>
              <a:rPr lang="en-US" altLang="zh-TW" i="1" dirty="0"/>
              <a:t>The financial system as a whole has had the characteristics of a Ponzi scheme if we look at it fundamentally.</a:t>
            </a:r>
          </a:p>
          <a:p>
            <a:r>
              <a:rPr lang="zh-TW" altLang="en-US" dirty="0"/>
              <a:t>如果我們仔細檢視整個財務系統，你就會發現它根本就是一個預設的波尼騙局。</a:t>
            </a:r>
          </a:p>
          <a:p>
            <a:pPr marL="0" indent="0" algn="r">
              <a:buNone/>
            </a:pPr>
            <a:r>
              <a:rPr lang="en-US" altLang="zh-TW" sz="2400" dirty="0"/>
              <a:t>Tim Lee</a:t>
            </a:r>
          </a:p>
        </p:txBody>
      </p:sp>
      <p:sp>
        <p:nvSpPr>
          <p:cNvPr id="5" name="頁尾版面配置區 4"/>
          <p:cNvSpPr>
            <a:spLocks noGrp="1"/>
          </p:cNvSpPr>
          <p:nvPr>
            <p:ph type="ftr" sz="quarter" idx="11"/>
          </p:nvPr>
        </p:nvSpPr>
        <p:spPr/>
        <p:txBody>
          <a:bodyPr/>
          <a:lstStyle/>
          <a:p>
            <a:fld id="{CC7D840C-5D6C-44E3-9EEA-3BDA1F0D41F3}" type="slidenum">
              <a:rPr lang="en-US" altLang="zh-TW"/>
              <a:pPr/>
              <a:t>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0" dur="500"/>
                                        <p:tgtEl>
                                          <p:spTgt spid="614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3"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fld id="{95BCC949-48D5-469E-AF12-377D3F0F08C2}" type="slidenum">
              <a:rPr lang="en-US" altLang="zh-TW"/>
              <a:pPr/>
              <a:t>3</a:t>
            </a:fld>
            <a:endParaRPr lang="en-US" altLang="zh-TW"/>
          </a:p>
        </p:txBody>
      </p:sp>
      <p:sp>
        <p:nvSpPr>
          <p:cNvPr id="7" name="Rectangle 2"/>
          <p:cNvSpPr>
            <a:spLocks noGrp="1" noChangeArrowheads="1"/>
          </p:cNvSpPr>
          <p:nvPr>
            <p:ph type="title"/>
          </p:nvPr>
        </p:nvSpPr>
        <p:spPr>
          <a:xfrm>
            <a:off x="539552" y="0"/>
            <a:ext cx="8604448" cy="1628800"/>
          </a:xfrm>
        </p:spPr>
        <p:txBody>
          <a:bodyPr>
            <a:normAutofit/>
          </a:bodyPr>
          <a:lstStyle/>
          <a:p>
            <a:pPr>
              <a:lnSpc>
                <a:spcPct val="95000"/>
              </a:lnSpc>
            </a:pPr>
            <a:r>
              <a:rPr lang="zh-TW" altLang="en-US" dirty="0"/>
              <a:t>章前</a:t>
            </a:r>
            <a:r>
              <a:rPr lang="zh-TW" altLang="en-US" dirty="0" smtClean="0"/>
              <a:t>個案</a:t>
            </a:r>
            <a:r>
              <a:rPr lang="zh-TW" altLang="en-US" dirty="0"/>
              <a:t>：博達案</a:t>
            </a:r>
            <a:endParaRPr lang="zh-TW" altLang="en-US" dirty="0" smtClean="0"/>
          </a:p>
        </p:txBody>
      </p:sp>
      <p:sp>
        <p:nvSpPr>
          <p:cNvPr id="8" name="Rectangle 3"/>
          <p:cNvSpPr txBox="1">
            <a:spLocks noChangeArrowheads="1"/>
          </p:cNvSpPr>
          <p:nvPr/>
        </p:nvSpPr>
        <p:spPr>
          <a:xfrm>
            <a:off x="489452" y="1556792"/>
            <a:ext cx="8475036" cy="5301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1152"/>
              </a:spcBef>
              <a:spcAft>
                <a:spcPts val="0"/>
              </a:spcAft>
            </a:pPr>
            <a:r>
              <a:rPr kumimoji="0" lang="zh-TW" altLang="en-US" dirty="0" smtClean="0"/>
              <a:t>思考問題：</a:t>
            </a:r>
          </a:p>
          <a:p>
            <a:pPr lvl="1">
              <a:spcBef>
                <a:spcPts val="1152"/>
              </a:spcBef>
              <a:spcAft>
                <a:spcPts val="0"/>
              </a:spcAft>
            </a:pPr>
            <a:r>
              <a:rPr lang="zh-TW" altLang="en-US" dirty="0" smtClean="0"/>
              <a:t>在</a:t>
            </a:r>
            <a:r>
              <a:rPr lang="zh-TW" altLang="en-US" dirty="0"/>
              <a:t>整個博達案的過程中，政府單位的金融監管單位有那些疏失？應有何種機制加以預防？ </a:t>
            </a:r>
          </a:p>
          <a:p>
            <a:pPr lvl="1">
              <a:spcBef>
                <a:spcPts val="1152"/>
              </a:spcBef>
              <a:spcAft>
                <a:spcPts val="0"/>
              </a:spcAft>
            </a:pPr>
            <a:r>
              <a:rPr lang="zh-TW" altLang="en-US" dirty="0"/>
              <a:t>在博達公司內部的公司治理功能有何缺失？獨立董、監事的功能及責任為何？</a:t>
            </a:r>
          </a:p>
          <a:p>
            <a:pPr lvl="1">
              <a:spcBef>
                <a:spcPts val="1152"/>
              </a:spcBef>
              <a:spcAft>
                <a:spcPts val="0"/>
              </a:spcAft>
            </a:pPr>
            <a:r>
              <a:rPr lang="zh-TW" altLang="en-US" dirty="0"/>
              <a:t>前後任負責</a:t>
            </a:r>
            <a:r>
              <a:rPr lang="zh-TW" altLang="en-US" dirty="0" smtClean="0"/>
              <a:t>查帳的安</a:t>
            </a:r>
            <a:r>
              <a:rPr lang="zh-TW" altLang="en-US" dirty="0"/>
              <a:t>侯及勤業會計師事務所應負何種責任？</a:t>
            </a:r>
          </a:p>
          <a:p>
            <a:pPr lvl="1">
              <a:spcBef>
                <a:spcPts val="1152"/>
              </a:spcBef>
              <a:spcAft>
                <a:spcPts val="0"/>
              </a:spcAft>
            </a:pPr>
            <a:r>
              <a:rPr lang="zh-TW" altLang="en-US" dirty="0"/>
              <a:t>負責辦理有價證券募集與發行的承銷商及銀行</a:t>
            </a:r>
            <a:r>
              <a:rPr lang="zh-TW" altLang="en-US" dirty="0" smtClean="0"/>
              <a:t>應負何種</a:t>
            </a:r>
            <a:r>
              <a:rPr lang="zh-TW" altLang="en-US" dirty="0"/>
              <a:t>責任？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heckerboard(across)">
                                      <p:cBhvr>
                                        <p:cTn id="10" dur="500"/>
                                        <p:tgtEl>
                                          <p:spTgt spid="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checkerboard(across)">
                                      <p:cBhvr>
                                        <p:cTn id="13" dur="500"/>
                                        <p:tgtEl>
                                          <p:spTgt spid="8">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checkerboard(across)">
                                      <p:cBhvr>
                                        <p:cTn id="16" dur="500"/>
                                        <p:tgtEl>
                                          <p:spTgt spid="8">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checkerboard(across)">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spcBef>
                <a:spcPct val="35000"/>
              </a:spcBef>
            </a:pPr>
            <a:r>
              <a:rPr lang="zh-TW" altLang="en-US" dirty="0"/>
              <a:t>引言 </a:t>
            </a:r>
          </a:p>
        </p:txBody>
      </p:sp>
      <p:sp>
        <p:nvSpPr>
          <p:cNvPr id="9219" name="Rectangle 3"/>
          <p:cNvSpPr>
            <a:spLocks noGrp="1" noChangeArrowheads="1"/>
          </p:cNvSpPr>
          <p:nvPr>
            <p:ph idx="1"/>
          </p:nvPr>
        </p:nvSpPr>
        <p:spPr>
          <a:xfrm>
            <a:off x="492738" y="1600200"/>
            <a:ext cx="8471750" cy="4709120"/>
          </a:xfrm>
        </p:spPr>
        <p:txBody>
          <a:bodyPr>
            <a:noAutofit/>
          </a:bodyPr>
          <a:lstStyle/>
          <a:p>
            <a:pPr>
              <a:spcBef>
                <a:spcPct val="25000"/>
              </a:spcBef>
            </a:pPr>
            <a:r>
              <a:rPr lang="zh-TW" altLang="en-US" dirty="0" smtClean="0"/>
              <a:t>於</a:t>
            </a:r>
            <a:r>
              <a:rPr lang="en-US" altLang="zh-TW" dirty="0" smtClean="0"/>
              <a:t>2007</a:t>
            </a:r>
            <a:r>
              <a:rPr lang="zh-TW" altLang="en-US" dirty="0"/>
              <a:t>年由美國次級房貸風暴所引發的「蝴蝶效應」，瞬間襲捲全球，導致許多表面光鮮亮麗的超大型企業宣佈破產重整或頻頻向各國政府提出紓困的請求 </a:t>
            </a:r>
          </a:p>
          <a:p>
            <a:pPr>
              <a:spcBef>
                <a:spcPct val="25000"/>
              </a:spcBef>
            </a:pPr>
            <a:r>
              <a:rPr lang="zh-TW" altLang="en-US" dirty="0"/>
              <a:t>回顧過去，國內外所發生的財務舞弊不勝枚舉，美國舞弊稽核師</a:t>
            </a:r>
            <a:r>
              <a:rPr lang="zh-TW" altLang="en-US" dirty="0" smtClean="0"/>
              <a:t>協會</a:t>
            </a:r>
            <a:r>
              <a:rPr lang="en-US" altLang="zh-TW" dirty="0" smtClean="0"/>
              <a:t>(ACFE)</a:t>
            </a:r>
            <a:r>
              <a:rPr lang="zh-TW" altLang="en-US" dirty="0" smtClean="0"/>
              <a:t> 將違反</a:t>
            </a:r>
            <a:r>
              <a:rPr lang="zh-TW" altLang="en-US" dirty="0"/>
              <a:t>財務倫理的舞弊</a:t>
            </a:r>
            <a:r>
              <a:rPr lang="zh-TW" altLang="en-US" dirty="0" smtClean="0"/>
              <a:t>手法歸納</a:t>
            </a:r>
            <a:r>
              <a:rPr lang="zh-TW" altLang="en-US" dirty="0"/>
              <a:t>為</a:t>
            </a:r>
            <a:r>
              <a:rPr lang="zh-TW" altLang="en-US" dirty="0" smtClean="0"/>
              <a:t>六大</a:t>
            </a:r>
            <a:r>
              <a:rPr lang="zh-TW" altLang="en-US" dirty="0"/>
              <a:t>類：</a:t>
            </a:r>
            <a:r>
              <a:rPr lang="en-US" altLang="zh-TW" dirty="0"/>
              <a:t>1.</a:t>
            </a:r>
            <a:r>
              <a:rPr lang="zh-TW" altLang="en-US" dirty="0"/>
              <a:t>美化的財務資訊；</a:t>
            </a:r>
            <a:r>
              <a:rPr lang="en-US" altLang="zh-TW" dirty="0"/>
              <a:t>2.</a:t>
            </a:r>
            <a:r>
              <a:rPr lang="zh-TW" altLang="en-US" dirty="0"/>
              <a:t>濫用或侵占企業的資產；</a:t>
            </a:r>
            <a:r>
              <a:rPr lang="en-US" altLang="zh-TW" dirty="0"/>
              <a:t>3.</a:t>
            </a:r>
            <a:r>
              <a:rPr lang="zh-TW" altLang="en-US" dirty="0"/>
              <a:t>不當舉債；</a:t>
            </a:r>
            <a:r>
              <a:rPr lang="en-US" altLang="zh-TW" dirty="0"/>
              <a:t>4.</a:t>
            </a:r>
            <a:r>
              <a:rPr lang="zh-TW" altLang="en-US" dirty="0"/>
              <a:t>不當利得；</a:t>
            </a:r>
            <a:r>
              <a:rPr lang="en-US" altLang="zh-TW" dirty="0"/>
              <a:t>5.</a:t>
            </a:r>
            <a:r>
              <a:rPr lang="zh-TW" altLang="en-US" dirty="0"/>
              <a:t>不當規避成本或費用；</a:t>
            </a:r>
            <a:r>
              <a:rPr lang="en-US" altLang="zh-TW" dirty="0"/>
              <a:t>6.</a:t>
            </a:r>
            <a:r>
              <a:rPr lang="zh-TW" altLang="en-US" dirty="0"/>
              <a:t>高階主管或董事會成員不當操縱財務 </a:t>
            </a:r>
          </a:p>
        </p:txBody>
      </p:sp>
      <p:sp>
        <p:nvSpPr>
          <p:cNvPr id="5" name="頁尾版面配置區 4"/>
          <p:cNvSpPr>
            <a:spLocks noGrp="1"/>
          </p:cNvSpPr>
          <p:nvPr>
            <p:ph type="ftr" sz="quarter" idx="11"/>
          </p:nvPr>
        </p:nvSpPr>
        <p:spPr/>
        <p:txBody>
          <a:bodyPr/>
          <a:lstStyle/>
          <a:p>
            <a:fld id="{1A982445-54D9-45DB-BC57-4C366FBABC45}" type="slidenum">
              <a:rPr lang="en-US" altLang="zh-TW"/>
              <a:pPr/>
              <a:t>4</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1"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spcBef>
                <a:spcPct val="35000"/>
              </a:spcBef>
            </a:pPr>
            <a:r>
              <a:rPr lang="zh-TW" altLang="en-US"/>
              <a:t>本章架構</a:t>
            </a:r>
          </a:p>
        </p:txBody>
      </p:sp>
      <p:sp>
        <p:nvSpPr>
          <p:cNvPr id="10243" name="Rectangle 3"/>
          <p:cNvSpPr>
            <a:spLocks noGrp="1" noChangeArrowheads="1"/>
          </p:cNvSpPr>
          <p:nvPr>
            <p:ph idx="1"/>
          </p:nvPr>
        </p:nvSpPr>
        <p:spPr>
          <a:xfrm>
            <a:off x="492738" y="1412776"/>
            <a:ext cx="8543758" cy="5256584"/>
          </a:xfrm>
        </p:spPr>
        <p:txBody>
          <a:bodyPr>
            <a:normAutofit/>
          </a:bodyPr>
          <a:lstStyle/>
          <a:p>
            <a:pPr>
              <a:spcBef>
                <a:spcPts val="1152"/>
              </a:spcBef>
            </a:pPr>
            <a:r>
              <a:rPr lang="zh-TW" altLang="en-US" dirty="0"/>
              <a:t>基於上述，本章內容包括</a:t>
            </a:r>
          </a:p>
          <a:p>
            <a:pPr lvl="1">
              <a:spcBef>
                <a:spcPts val="1152"/>
              </a:spcBef>
            </a:pPr>
            <a:r>
              <a:rPr lang="zh-TW" altLang="en-US" dirty="0"/>
              <a:t>財報揭露議題 </a:t>
            </a:r>
          </a:p>
          <a:p>
            <a:pPr lvl="1">
              <a:spcBef>
                <a:spcPts val="1152"/>
              </a:spcBef>
            </a:pPr>
            <a:r>
              <a:rPr lang="zh-TW" altLang="en-US" dirty="0"/>
              <a:t>資本結構議題 </a:t>
            </a:r>
          </a:p>
          <a:p>
            <a:pPr lvl="1">
              <a:spcBef>
                <a:spcPts val="1152"/>
              </a:spcBef>
            </a:pPr>
            <a:r>
              <a:rPr lang="zh-TW" altLang="en-US" dirty="0"/>
              <a:t>長短期利潤議題 </a:t>
            </a:r>
          </a:p>
          <a:p>
            <a:pPr lvl="1">
              <a:spcBef>
                <a:spcPts val="1152"/>
              </a:spcBef>
            </a:pPr>
            <a:r>
              <a:rPr lang="zh-TW" altLang="en-US" dirty="0"/>
              <a:t>納稅議題 </a:t>
            </a:r>
          </a:p>
          <a:p>
            <a:pPr lvl="1">
              <a:spcBef>
                <a:spcPts val="1152"/>
              </a:spcBef>
            </a:pPr>
            <a:r>
              <a:rPr lang="zh-TW" altLang="en-US" dirty="0"/>
              <a:t>企業應有的認知與作為</a:t>
            </a:r>
          </a:p>
          <a:p>
            <a:pPr lvl="1">
              <a:spcBef>
                <a:spcPts val="1152"/>
              </a:spcBef>
            </a:pPr>
            <a:r>
              <a:rPr lang="zh-TW" altLang="en-US" dirty="0"/>
              <a:t>綠色</a:t>
            </a:r>
            <a:r>
              <a:rPr lang="zh-TW" altLang="en-US" dirty="0" smtClean="0"/>
              <a:t>思考：綠色</a:t>
            </a:r>
            <a:r>
              <a:rPr lang="zh-TW" altLang="en-US" dirty="0"/>
              <a:t>會計 </a:t>
            </a:r>
          </a:p>
          <a:p>
            <a:pPr lvl="1">
              <a:spcBef>
                <a:spcPts val="1152"/>
              </a:spcBef>
            </a:pPr>
            <a:r>
              <a:rPr lang="zh-TW" altLang="en-US" dirty="0"/>
              <a:t>從電影談</a:t>
            </a:r>
            <a:r>
              <a:rPr lang="zh-TW" altLang="en-US" dirty="0" smtClean="0"/>
              <a:t>倫理─安</a:t>
            </a:r>
            <a:r>
              <a:rPr lang="zh-TW" altLang="en-US" dirty="0"/>
              <a:t>隆風暴</a:t>
            </a:r>
            <a:r>
              <a:rPr lang="en-US" altLang="zh-TW" dirty="0"/>
              <a:t>(Enron: The Smartest Guys in the Room) </a:t>
            </a:r>
          </a:p>
        </p:txBody>
      </p:sp>
      <p:sp>
        <p:nvSpPr>
          <p:cNvPr id="5" name="頁尾版面配置區 4"/>
          <p:cNvSpPr>
            <a:spLocks noGrp="1"/>
          </p:cNvSpPr>
          <p:nvPr>
            <p:ph type="ftr" sz="quarter" idx="11"/>
          </p:nvPr>
        </p:nvSpPr>
        <p:spPr/>
        <p:txBody>
          <a:bodyPr/>
          <a:lstStyle/>
          <a:p>
            <a:fld id="{AE38E2FD-2341-4B0A-A7DE-20040E0F9D3C}" type="slidenum">
              <a:rPr lang="en-US" altLang="zh-TW"/>
              <a:pPr/>
              <a:t>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0" dur="500"/>
                                        <p:tgtEl>
                                          <p:spTgt spid="1024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3" dur="500"/>
                                        <p:tgtEl>
                                          <p:spTgt spid="1024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16" dur="500"/>
                                        <p:tgtEl>
                                          <p:spTgt spid="1024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checkerboard(across)">
                                      <p:cBhvr>
                                        <p:cTn id="19" dur="500"/>
                                        <p:tgtEl>
                                          <p:spTgt spid="1024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checkerboard(across)">
                                      <p:cBhvr>
                                        <p:cTn id="22" dur="500"/>
                                        <p:tgtEl>
                                          <p:spTgt spid="1024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Effect transition="in" filter="checkerboard(across)">
                                      <p:cBhvr>
                                        <p:cTn id="25" dur="500"/>
                                        <p:tgtEl>
                                          <p:spTgt spid="10243">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10243">
                                            <p:txEl>
                                              <p:pRg st="7" end="7"/>
                                            </p:txEl>
                                          </p:spTgt>
                                        </p:tgtEl>
                                        <p:attrNameLst>
                                          <p:attrName>style.visibility</p:attrName>
                                        </p:attrNameLst>
                                      </p:cBhvr>
                                      <p:to>
                                        <p:strVal val="visible"/>
                                      </p:to>
                                    </p:set>
                                    <p:animEffect transition="in" filter="checkerboard(across)">
                                      <p:cBhvr>
                                        <p:cTn id="28"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10.1  </a:t>
            </a:r>
            <a:r>
              <a:rPr lang="zh-TW" altLang="en-US" dirty="0" smtClean="0"/>
              <a:t>財</a:t>
            </a:r>
            <a:r>
              <a:rPr lang="zh-TW" altLang="en-US" dirty="0" smtClean="0"/>
              <a:t>報揭露議題</a:t>
            </a:r>
            <a:endParaRPr lang="zh-TW" altLang="en-US" sz="32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ts val="1152"/>
              </a:spcBef>
            </a:pPr>
            <a:r>
              <a:rPr lang="zh-TW" altLang="en-US" dirty="0"/>
              <a:t>訊碟科技股份有限公司舞弊</a:t>
            </a:r>
            <a:r>
              <a:rPr lang="zh-TW" altLang="en-US" dirty="0" smtClean="0"/>
              <a:t>案</a:t>
            </a:r>
            <a:endParaRPr lang="zh-TW" altLang="en-US" dirty="0"/>
          </a:p>
          <a:p>
            <a:pPr lvl="1">
              <a:spcBef>
                <a:spcPts val="1152"/>
              </a:spcBef>
            </a:pPr>
            <a:r>
              <a:rPr lang="zh-TW" altLang="en-US" dirty="0"/>
              <a:t>訊碟科技股份有限公司，由於管理</a:t>
            </a:r>
            <a:r>
              <a:rPr lang="zh-TW" altLang="en-US" dirty="0" smtClean="0"/>
              <a:t>階層逾越控制</a:t>
            </a:r>
            <a:r>
              <a:rPr lang="zh-TW" altLang="en-US" dirty="0"/>
              <a:t>財務報表揭露等舞弊的行為及挪用資產等不當財務操作，造成投資人極大的損失 </a:t>
            </a:r>
          </a:p>
          <a:p>
            <a:pPr lvl="1">
              <a:spcBef>
                <a:spcPts val="1152"/>
              </a:spcBef>
            </a:pPr>
            <a:r>
              <a:rPr lang="zh-TW" altLang="en-US" dirty="0"/>
              <a:t>綜觀整個訊碟案，除了經營高層刻意隱匿海外轉投資之</a:t>
            </a:r>
            <a:r>
              <a:rPr lang="zh-TW" altLang="en-US" dirty="0" smtClean="0"/>
              <a:t>資金及內線交易</a:t>
            </a:r>
            <a:r>
              <a:rPr lang="zh-TW" altLang="en-US" dirty="0"/>
              <a:t>等不法活動之外，執行查核簽證的會計師亦疏於查證，未根據實際的憑證，即進行簽核 </a:t>
            </a:r>
          </a:p>
        </p:txBody>
      </p:sp>
      <p:sp>
        <p:nvSpPr>
          <p:cNvPr id="5" name="頁尾版面配置區 4"/>
          <p:cNvSpPr>
            <a:spLocks noGrp="1"/>
          </p:cNvSpPr>
          <p:nvPr>
            <p:ph type="ftr" sz="quarter" idx="11"/>
          </p:nvPr>
        </p:nvSpPr>
        <p:spPr/>
        <p:txBody>
          <a:bodyPr/>
          <a:lstStyle/>
          <a:p>
            <a:fld id="{336FE5D7-1113-4B6C-A919-C35959568A84}" type="slidenum">
              <a:rPr lang="en-US" altLang="zh-TW"/>
              <a:pPr/>
              <a:t>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10.2  </a:t>
            </a:r>
            <a:r>
              <a:rPr lang="zh-TW" altLang="en-US" dirty="0" smtClean="0"/>
              <a:t>資本</a:t>
            </a:r>
            <a:r>
              <a:rPr lang="zh-TW" altLang="en-US" dirty="0" smtClean="0"/>
              <a:t>結構議題</a:t>
            </a:r>
            <a:endParaRPr lang="zh-TW" altLang="en-US" sz="3200" dirty="0"/>
          </a:p>
        </p:txBody>
      </p:sp>
      <p:sp>
        <p:nvSpPr>
          <p:cNvPr id="11267" name="Rectangle 3"/>
          <p:cNvSpPr>
            <a:spLocks noGrp="1" noChangeArrowheads="1"/>
          </p:cNvSpPr>
          <p:nvPr>
            <p:ph idx="1"/>
          </p:nvPr>
        </p:nvSpPr>
        <p:spPr>
          <a:xfrm>
            <a:off x="492738" y="1484784"/>
            <a:ext cx="8471750" cy="5112568"/>
          </a:xfrm>
        </p:spPr>
        <p:txBody>
          <a:bodyPr>
            <a:noAutofit/>
          </a:bodyPr>
          <a:lstStyle/>
          <a:p>
            <a:pPr>
              <a:spcBef>
                <a:spcPct val="30000"/>
              </a:spcBef>
            </a:pPr>
            <a:r>
              <a:rPr lang="zh-TW" altLang="en-US" dirty="0"/>
              <a:t>東隆五金掏空</a:t>
            </a:r>
            <a:r>
              <a:rPr lang="zh-TW" altLang="en-US" dirty="0" smtClean="0"/>
              <a:t>弊案</a:t>
            </a:r>
            <a:endParaRPr lang="zh-TW" altLang="en-US" dirty="0"/>
          </a:p>
          <a:p>
            <a:pPr lvl="1">
              <a:spcBef>
                <a:spcPct val="30000"/>
              </a:spcBef>
            </a:pPr>
            <a:r>
              <a:rPr lang="zh-TW" altLang="en-US" dirty="0"/>
              <a:t>范姓兄弟為了取得東隆公司之經營權，以兩人所持有之東隆公司股票向銀行舉借大量資金，藉以高價收購委託書、支付保證金，並透過各種不當方式，委請他人購買東隆公司股票 </a:t>
            </a:r>
          </a:p>
          <a:p>
            <a:pPr lvl="1">
              <a:spcBef>
                <a:spcPct val="30000"/>
              </a:spcBef>
            </a:pPr>
            <a:r>
              <a:rPr lang="zh-TW" altLang="en-US" dirty="0"/>
              <a:t>企業經營經常需要資金的週轉，而由於企業內部資金有限，故須向外借款融資，因此，企業應本誠實的本質向外募集資金，對於股東或是債權人應揭露正確且足夠的訊息供投資人進行判斷；而在取得資金後，亦應依當初的募集資金合約進行資金的調度與使用，不可私自進行不法的挪用 </a:t>
            </a:r>
          </a:p>
        </p:txBody>
      </p:sp>
      <p:sp>
        <p:nvSpPr>
          <p:cNvPr id="5" name="頁尾版面配置區 4"/>
          <p:cNvSpPr>
            <a:spLocks noGrp="1"/>
          </p:cNvSpPr>
          <p:nvPr>
            <p:ph type="ftr" sz="quarter" idx="11"/>
          </p:nvPr>
        </p:nvSpPr>
        <p:spPr/>
        <p:txBody>
          <a:bodyPr/>
          <a:lstStyle/>
          <a:p>
            <a:fld id="{336FE5D7-1113-4B6C-A919-C35959568A84}" type="slidenum">
              <a:rPr lang="en-US" altLang="zh-TW"/>
              <a:pPr/>
              <a:t>7</a:t>
            </a:fld>
            <a:endParaRPr lang="en-US" altLang="zh-TW"/>
          </a:p>
        </p:txBody>
      </p:sp>
    </p:spTree>
    <p:extLst>
      <p:ext uri="{BB962C8B-B14F-4D97-AF65-F5344CB8AC3E}">
        <p14:creationId xmlns:p14="http://schemas.microsoft.com/office/powerpoint/2010/main" val="222856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10.3  </a:t>
            </a:r>
            <a:r>
              <a:rPr lang="zh-TW" altLang="en-US" dirty="0" smtClean="0"/>
              <a:t>長</a:t>
            </a:r>
            <a:r>
              <a:rPr lang="zh-TW" altLang="en-US" dirty="0" smtClean="0"/>
              <a:t>短期利潤議題</a:t>
            </a:r>
            <a:endParaRPr lang="zh-TW" altLang="en-US" sz="32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ts val="600"/>
              </a:spcBef>
            </a:pPr>
            <a:r>
              <a:rPr lang="zh-TW" altLang="en-US" dirty="0"/>
              <a:t>陞技電腦股份有限公司掏空案 </a:t>
            </a:r>
          </a:p>
          <a:p>
            <a:pPr lvl="1">
              <a:spcBef>
                <a:spcPts val="600"/>
              </a:spcBef>
            </a:pPr>
            <a:r>
              <a:rPr lang="zh-TW" altLang="en-US" dirty="0"/>
              <a:t>陞技公司盧姓負責人及其同夥於陞技公司營運出現問題之際，不思從技術及營運層面提振公司營業績效，反相互勾結掏空公司資產，又藉發行海外可轉換公司債詐取投資大眾款項，並操縱股價進行內線交易，嚴重擾亂證券交易秩序，衝擊國內經濟甚鉅 </a:t>
            </a:r>
          </a:p>
          <a:p>
            <a:pPr lvl="1">
              <a:spcBef>
                <a:spcPts val="600"/>
              </a:spcBef>
            </a:pPr>
            <a:r>
              <a:rPr lang="zh-TW" altLang="en-US" dirty="0"/>
              <a:t>管理者為了要獲取個人的短期利益，經常會犧牲企業長期的利潤作為代價，例如，提早認列預收收入及遞延認列費用支出，或是放棄</a:t>
            </a:r>
            <a:r>
              <a:rPr lang="zh-TW" altLang="en-US" dirty="0" smtClean="0"/>
              <a:t>長期才能</a:t>
            </a:r>
            <a:r>
              <a:rPr lang="zh-TW" altLang="en-US" dirty="0"/>
              <a:t>有成果的投資或研發計畫，形成了管理者與股東之間的利益衝突 </a:t>
            </a:r>
          </a:p>
        </p:txBody>
      </p:sp>
      <p:sp>
        <p:nvSpPr>
          <p:cNvPr id="5" name="頁尾版面配置區 4"/>
          <p:cNvSpPr>
            <a:spLocks noGrp="1"/>
          </p:cNvSpPr>
          <p:nvPr>
            <p:ph type="ftr" sz="quarter" idx="11"/>
          </p:nvPr>
        </p:nvSpPr>
        <p:spPr/>
        <p:txBody>
          <a:bodyPr/>
          <a:lstStyle/>
          <a:p>
            <a:fld id="{336FE5D7-1113-4B6C-A919-C35959568A84}" type="slidenum">
              <a:rPr lang="en-US" altLang="zh-TW"/>
              <a:pPr/>
              <a:t>8</a:t>
            </a:fld>
            <a:endParaRPr lang="en-US" altLang="zh-TW"/>
          </a:p>
        </p:txBody>
      </p:sp>
    </p:spTree>
    <p:extLst>
      <p:ext uri="{BB962C8B-B14F-4D97-AF65-F5344CB8AC3E}">
        <p14:creationId xmlns:p14="http://schemas.microsoft.com/office/powerpoint/2010/main" val="153690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10.4  </a:t>
            </a:r>
            <a:r>
              <a:rPr lang="zh-TW" altLang="en-US" dirty="0" smtClean="0"/>
              <a:t>納稅</a:t>
            </a:r>
            <a:r>
              <a:rPr lang="zh-TW" altLang="en-US" dirty="0" smtClean="0"/>
              <a:t>議題</a:t>
            </a:r>
            <a:endParaRPr lang="zh-TW" altLang="en-US" sz="32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ts val="1152"/>
              </a:spcBef>
            </a:pPr>
            <a:r>
              <a:rPr lang="zh-TW" altLang="en-US" sz="3000" dirty="0"/>
              <a:t>饒玉麟逃漏稅集團及知名連鎖茶飲店逃漏稅 </a:t>
            </a:r>
          </a:p>
          <a:p>
            <a:pPr lvl="1">
              <a:spcBef>
                <a:spcPts val="1152"/>
              </a:spcBef>
            </a:pPr>
            <a:r>
              <a:rPr lang="en-US" altLang="zh-TW" sz="2600" dirty="0"/>
              <a:t>2008</a:t>
            </a:r>
            <a:r>
              <a:rPr lang="zh-TW" altLang="en-US" sz="2600" dirty="0"/>
              <a:t>年</a:t>
            </a:r>
            <a:r>
              <a:rPr lang="en-US" altLang="zh-TW" sz="2600" dirty="0"/>
              <a:t>6</a:t>
            </a:r>
            <a:r>
              <a:rPr lang="zh-TW" altLang="en-US" sz="2600" dirty="0"/>
              <a:t>月在彰化地檢署檢察官、警方協助， 及國稅局配合下，破獲史上最大虛設行號</a:t>
            </a:r>
            <a:r>
              <a:rPr lang="zh-TW" altLang="en-US" sz="2600" dirty="0" smtClean="0"/>
              <a:t>集團饒玉麟</a:t>
            </a:r>
            <a:r>
              <a:rPr lang="zh-TW" altLang="en-US" sz="2600" dirty="0"/>
              <a:t>假發票集團案，查出國內有十多家上市上櫃公司，長期和這個集團交易，製作假帳與盈餘，製造公司獲利假象，拉抬股價，再進行內線交易，乘機掏空 </a:t>
            </a:r>
          </a:p>
          <a:p>
            <a:pPr lvl="1">
              <a:spcBef>
                <a:spcPts val="1152"/>
              </a:spcBef>
            </a:pPr>
            <a:r>
              <a:rPr lang="zh-TW" altLang="en-US" sz="2600" dirty="0"/>
              <a:t>其次，台南知名連鎖茶飲店被檢舉涉逃漏稅，金額可能達上億，且疑有國稅局官員包庇 </a:t>
            </a:r>
          </a:p>
          <a:p>
            <a:pPr lvl="1">
              <a:spcBef>
                <a:spcPts val="1152"/>
              </a:spcBef>
            </a:pPr>
            <a:r>
              <a:rPr lang="zh-TW" altLang="en-US" sz="2600" dirty="0"/>
              <a:t>從永續經營觀念來看，獲取利潤的企業透過</a:t>
            </a:r>
            <a:r>
              <a:rPr lang="zh-TW" altLang="en-US" sz="2600" dirty="0" smtClean="0"/>
              <a:t>稅賦的</a:t>
            </a:r>
            <a:r>
              <a:rPr lang="zh-TW" altLang="en-US" sz="2600" dirty="0"/>
              <a:t>繳納，改善企業營運所需的基礎設施及經營環境，此即企業取之於社會，用之於</a:t>
            </a:r>
            <a:r>
              <a:rPr lang="zh-TW" altLang="en-US" sz="2600" dirty="0" smtClean="0"/>
              <a:t>社會所本</a:t>
            </a:r>
            <a:r>
              <a:rPr lang="zh-TW" altLang="en-US" sz="2600" dirty="0"/>
              <a:t>的良善經營循環之道 </a:t>
            </a:r>
          </a:p>
        </p:txBody>
      </p:sp>
      <p:sp>
        <p:nvSpPr>
          <p:cNvPr id="5" name="頁尾版面配置區 4"/>
          <p:cNvSpPr>
            <a:spLocks noGrp="1"/>
          </p:cNvSpPr>
          <p:nvPr>
            <p:ph type="ftr" sz="quarter" idx="11"/>
          </p:nvPr>
        </p:nvSpPr>
        <p:spPr/>
        <p:txBody>
          <a:bodyPr/>
          <a:lstStyle/>
          <a:p>
            <a:fld id="{336FE5D7-1113-4B6C-A919-C35959568A84}" type="slidenum">
              <a:rPr lang="en-US" altLang="zh-TW"/>
              <a:pPr/>
              <a:t>9</a:t>
            </a:fld>
            <a:endParaRPr lang="en-US" altLang="zh-TW"/>
          </a:p>
        </p:txBody>
      </p:sp>
    </p:spTree>
    <p:extLst>
      <p:ext uri="{BB962C8B-B14F-4D97-AF65-F5344CB8AC3E}">
        <p14:creationId xmlns:p14="http://schemas.microsoft.com/office/powerpoint/2010/main" val="223909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16"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TotalTime>
  <Words>1128</Words>
  <Application>Microsoft Office PowerPoint</Application>
  <PresentationFormat>如螢幕大小 (4:3)</PresentationFormat>
  <Paragraphs>64</Paragraphs>
  <Slides>12</Slides>
  <Notes>2</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Office 佈景主題</vt:lpstr>
      <vt:lpstr>PowerPoint 簡報</vt:lpstr>
      <vt:lpstr>佳句精選</vt:lpstr>
      <vt:lpstr>章前個案：博達案</vt:lpstr>
      <vt:lpstr>引言 </vt:lpstr>
      <vt:lpstr>本章架構</vt:lpstr>
      <vt:lpstr>10.1  財報揭露議題</vt:lpstr>
      <vt:lpstr>10.2  資本結構議題</vt:lpstr>
      <vt:lpstr>10.3  長短期利潤議題</vt:lpstr>
      <vt:lpstr>10.4  納稅議題</vt:lpstr>
      <vt:lpstr>10.5  企業應有的認知與作為</vt:lpstr>
      <vt:lpstr>10.6  綠色思考：綠色會計</vt:lpstr>
      <vt:lpstr>從電影談倫理─安隆風暴(Enron: The Smartest Guys in the Room) </vt:lpstr>
    </vt:vector>
  </TitlesOfParts>
  <Company>前程文化事業有限公司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企業倫理的重要性與發展</dc:title>
  <dc:creator>企劃部</dc:creator>
  <cp:lastModifiedBy>NO.43</cp:lastModifiedBy>
  <cp:revision>58</cp:revision>
  <dcterms:created xsi:type="dcterms:W3CDTF">2010-08-12T10:54:33Z</dcterms:created>
  <dcterms:modified xsi:type="dcterms:W3CDTF">2016-01-19T02:16:17Z</dcterms:modified>
</cp:coreProperties>
</file>