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57" r:id="rId3"/>
    <p:sldId id="258" r:id="rId4"/>
    <p:sldId id="259" r:id="rId5"/>
    <p:sldId id="260" r:id="rId6"/>
    <p:sldId id="261" r:id="rId7"/>
    <p:sldId id="306" r:id="rId8"/>
    <p:sldId id="307" r:id="rId9"/>
    <p:sldId id="308" r:id="rId10"/>
    <p:sldId id="309" r:id="rId11"/>
    <p:sldId id="310" r:id="rId12"/>
    <p:sldId id="311" r:id="rId13"/>
    <p:sldId id="305" r:id="rId14"/>
    <p:sldId id="284" r:id="rId15"/>
    <p:sldId id="286" r:id="rId1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11</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資訊</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11.3  </a:t>
            </a:r>
            <a:r>
              <a:rPr lang="zh-TW" altLang="en-US" dirty="0" smtClean="0"/>
              <a:t>正確</a:t>
            </a:r>
            <a:r>
              <a:rPr lang="zh-TW" altLang="en-US" dirty="0" smtClean="0"/>
              <a:t>權</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標</a:t>
            </a:r>
            <a:r>
              <a:rPr lang="zh-TW" altLang="en-US" dirty="0"/>
              <a:t>錯價格 </a:t>
            </a:r>
          </a:p>
          <a:p>
            <a:pPr lvl="1">
              <a:spcBef>
                <a:spcPts val="1152"/>
              </a:spcBef>
            </a:pPr>
            <a:r>
              <a:rPr lang="zh-TW" altLang="en-US" dirty="0"/>
              <a:t>近年電子商務蓬勃發展，但也引出許多資安問題，包括標錯價格事件。有些廠商故意標錯價格來吸引顧客，最後以賣完或廣告錯誤回應顧客。也有廠商因為內部控管疏失或駭客入侵竄改資料，而標錯價格 </a:t>
            </a:r>
          </a:p>
          <a:p>
            <a:pPr lvl="1">
              <a:spcBef>
                <a:spcPts val="1152"/>
              </a:spcBef>
            </a:pPr>
            <a:r>
              <a:rPr lang="zh-TW" altLang="en-US" dirty="0"/>
              <a:t>企業對其所提供的資訊有維護其正確性的責任。雖然要達到百分之百的正確性有其困難與所費</a:t>
            </a:r>
            <a:r>
              <a:rPr lang="zh-TW" altLang="en-US" dirty="0" smtClean="0"/>
              <a:t>不</a:t>
            </a:r>
            <a:r>
              <a:rPr lang="zh-TW" altLang="en-US" dirty="0"/>
              <a:t>貲</a:t>
            </a:r>
            <a:r>
              <a:rPr lang="zh-TW" altLang="en-US" dirty="0" smtClean="0"/>
              <a:t>，</a:t>
            </a:r>
            <a:r>
              <a:rPr lang="zh-TW" altLang="en-US" dirty="0"/>
              <a:t>企業應在合理的成本下維護其資訊的正確性，至少不能蓄意提供錯誤訊息 </a:t>
            </a:r>
          </a:p>
          <a:p>
            <a:pPr lvl="1">
              <a:spcBef>
                <a:spcPts val="1152"/>
              </a:spcBef>
            </a:pP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15839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11.4  </a:t>
            </a:r>
            <a:r>
              <a:rPr lang="zh-TW" altLang="en-US" dirty="0" smtClean="0"/>
              <a:t>隱私權</a:t>
            </a:r>
            <a:endParaRPr lang="zh-TW" altLang="en-US" sz="3200" dirty="0"/>
          </a:p>
        </p:txBody>
      </p:sp>
      <p:sp>
        <p:nvSpPr>
          <p:cNvPr id="11267" name="Rectangle 3"/>
          <p:cNvSpPr>
            <a:spLocks noGrp="1" noChangeArrowheads="1"/>
          </p:cNvSpPr>
          <p:nvPr>
            <p:ph idx="1"/>
          </p:nvPr>
        </p:nvSpPr>
        <p:spPr>
          <a:xfrm>
            <a:off x="492738" y="1412776"/>
            <a:ext cx="8543758" cy="5112568"/>
          </a:xfrm>
        </p:spPr>
        <p:txBody>
          <a:bodyPr>
            <a:noAutofit/>
          </a:bodyPr>
          <a:lstStyle/>
          <a:p>
            <a:pPr>
              <a:lnSpc>
                <a:spcPct val="90000"/>
              </a:lnSpc>
              <a:spcBef>
                <a:spcPts val="600"/>
              </a:spcBef>
            </a:pPr>
            <a:r>
              <a:rPr lang="zh-TW" altLang="en-US" dirty="0"/>
              <a:t>知名購物台客戶個資外</a:t>
            </a:r>
            <a:r>
              <a:rPr lang="zh-TW" altLang="en-US" dirty="0" smtClean="0"/>
              <a:t>洩</a:t>
            </a:r>
            <a:endParaRPr lang="zh-TW" altLang="en-US" dirty="0"/>
          </a:p>
          <a:p>
            <a:pPr lvl="1">
              <a:lnSpc>
                <a:spcPct val="90000"/>
              </a:lnSpc>
              <a:spcBef>
                <a:spcPts val="600"/>
              </a:spcBef>
            </a:pPr>
            <a:r>
              <a:rPr lang="zh-TW" altLang="en-US" dirty="0"/>
              <a:t>由於電視購物台等新興行業未納入現行的個資法保護範圍，政府機關對類似案件很難管理，而若購物台沒有採取更積極的員工行為規範與紀律要求，讓網路購物時個資洩漏，最後造成消費者、購物台雙雙蒙受損失，也降低了消費者對網購的信心與信任。</a:t>
            </a:r>
          </a:p>
          <a:p>
            <a:pPr>
              <a:lnSpc>
                <a:spcPct val="90000"/>
              </a:lnSpc>
              <a:spcBef>
                <a:spcPts val="600"/>
              </a:spcBef>
            </a:pPr>
            <a:r>
              <a:rPr lang="en-US" altLang="zh-TW" dirty="0"/>
              <a:t>Apple</a:t>
            </a:r>
            <a:r>
              <a:rPr lang="zh-TW" altLang="en-US" dirty="0"/>
              <a:t>個人隱私資訊之保護政策 </a:t>
            </a:r>
          </a:p>
          <a:p>
            <a:pPr lvl="1">
              <a:lnSpc>
                <a:spcPct val="90000"/>
              </a:lnSpc>
              <a:spcBef>
                <a:spcPts val="600"/>
              </a:spcBef>
            </a:pPr>
            <a:r>
              <a:rPr lang="zh-TW" altLang="en-US" dirty="0"/>
              <a:t>為提升顧客服務品質，當顧客於該公司網站購物時，會向購物顧客收集個人資料，例如顧客姓名，通訊地址、電話號碼、電子郵件與希望的聯絡</a:t>
            </a:r>
            <a:r>
              <a:rPr lang="zh-TW" altLang="en-US" dirty="0" smtClean="0"/>
              <a:t>方式。</a:t>
            </a:r>
            <a:r>
              <a:rPr lang="en-US" altLang="zh-TW" dirty="0" smtClean="0"/>
              <a:t>Apple</a:t>
            </a:r>
            <a:r>
              <a:rPr lang="zh-TW" altLang="en-US" dirty="0"/>
              <a:t>保證</a:t>
            </a:r>
            <a:r>
              <a:rPr lang="zh-TW" altLang="en-US" dirty="0" smtClean="0"/>
              <a:t>不會洩露</a:t>
            </a:r>
            <a:r>
              <a:rPr lang="zh-TW" altLang="en-US" dirty="0"/>
              <a:t>個人資訊，不會出賣或出租您的聯絡資訊給其它廠商  </a:t>
            </a:r>
          </a:p>
        </p:txBody>
      </p:sp>
      <p:sp>
        <p:nvSpPr>
          <p:cNvPr id="5" name="頁尾版面配置區 4"/>
          <p:cNvSpPr>
            <a:spLocks noGrp="1"/>
          </p:cNvSpPr>
          <p:nvPr>
            <p:ph type="ftr" sz="quarter" idx="11"/>
          </p:nvPr>
        </p:nvSpPr>
        <p:spPr/>
        <p:txBody>
          <a:bodyPr/>
          <a:lstStyle/>
          <a:p>
            <a:fld id="{336FE5D7-1113-4B6C-A919-C35959568A84}" type="slidenum">
              <a:rPr lang="en-US" altLang="zh-TW"/>
              <a:pPr/>
              <a:t>11</a:t>
            </a:fld>
            <a:endParaRPr lang="en-US" altLang="zh-TW"/>
          </a:p>
        </p:txBody>
      </p:sp>
    </p:spTree>
    <p:extLst>
      <p:ext uri="{BB962C8B-B14F-4D97-AF65-F5344CB8AC3E}">
        <p14:creationId xmlns:p14="http://schemas.microsoft.com/office/powerpoint/2010/main" val="5546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11.5  </a:t>
            </a:r>
            <a:r>
              <a:rPr lang="zh-TW" altLang="en-US" dirty="0" smtClean="0"/>
              <a:t>存取權</a:t>
            </a:r>
            <a:endParaRPr lang="zh-TW" altLang="en-US" sz="3200" dirty="0"/>
          </a:p>
        </p:txBody>
      </p:sp>
      <p:sp>
        <p:nvSpPr>
          <p:cNvPr id="11267" name="Rectangle 3"/>
          <p:cNvSpPr>
            <a:spLocks noGrp="1" noChangeArrowheads="1"/>
          </p:cNvSpPr>
          <p:nvPr>
            <p:ph idx="1"/>
          </p:nvPr>
        </p:nvSpPr>
        <p:spPr>
          <a:xfrm>
            <a:off x="492738" y="1412776"/>
            <a:ext cx="8543758" cy="5112568"/>
          </a:xfrm>
        </p:spPr>
        <p:txBody>
          <a:bodyPr>
            <a:noAutofit/>
          </a:bodyPr>
          <a:lstStyle/>
          <a:p>
            <a:r>
              <a:rPr lang="zh-TW" altLang="en-US" dirty="0"/>
              <a:t>存取權探討的是誰有權利可以取用與運用資訊。並探討資訊的使用管道，如個人或組織在何種狀況下及何種保護下，被允許存取資訊？並規範資訊從業人員以及與其顧客之間的資訊公平使用權利，也就是該等資訊在所有權人的使用下，乃是需要給予公平對待的權利。 </a:t>
            </a:r>
          </a:p>
          <a:p>
            <a:r>
              <a:rPr lang="zh-TW" altLang="en-US" dirty="0" smtClean="0"/>
              <a:t>安泰</a:t>
            </a:r>
            <a:r>
              <a:rPr lang="zh-TW" altLang="en-US" dirty="0"/>
              <a:t>導入商業智慧解決方案 </a:t>
            </a:r>
          </a:p>
          <a:p>
            <a:pPr lvl="1"/>
            <a:r>
              <a:rPr lang="zh-TW" altLang="en-US" dirty="0"/>
              <a:t>為維護客戶的信任與信心，安泰人壽必須讓資訊倫理所強調</a:t>
            </a:r>
            <a:r>
              <a:rPr lang="en-US" altLang="zh-TW" dirty="0"/>
              <a:t>PAPA</a:t>
            </a:r>
            <a:r>
              <a:rPr lang="zh-TW" altLang="en-US" dirty="0"/>
              <a:t>四權，融入員工行為成為企業的文化</a:t>
            </a:r>
            <a:r>
              <a:rPr lang="zh-TW" altLang="en-US" dirty="0" smtClean="0"/>
              <a:t>，成為</a:t>
            </a:r>
            <a:r>
              <a:rPr lang="zh-TW" altLang="en-US" dirty="0"/>
              <a:t>不可違犯的圭臬 </a:t>
            </a:r>
          </a:p>
        </p:txBody>
      </p:sp>
      <p:sp>
        <p:nvSpPr>
          <p:cNvPr id="5" name="頁尾版面配置區 4"/>
          <p:cNvSpPr>
            <a:spLocks noGrp="1"/>
          </p:cNvSpPr>
          <p:nvPr>
            <p:ph type="ftr" sz="quarter" idx="11"/>
          </p:nvPr>
        </p:nvSpPr>
        <p:spPr/>
        <p:txBody>
          <a:bodyPr/>
          <a:lstStyle/>
          <a:p>
            <a:fld id="{336FE5D7-1113-4B6C-A919-C35959568A84}" type="slidenum">
              <a:rPr lang="en-US" altLang="zh-TW"/>
              <a:pPr/>
              <a:t>12</a:t>
            </a:fld>
            <a:endParaRPr lang="en-US" altLang="zh-TW"/>
          </a:p>
        </p:txBody>
      </p:sp>
    </p:spTree>
    <p:extLst>
      <p:ext uri="{BB962C8B-B14F-4D97-AF65-F5344CB8AC3E}">
        <p14:creationId xmlns:p14="http://schemas.microsoft.com/office/powerpoint/2010/main" val="39048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11.6  </a:t>
            </a:r>
            <a:r>
              <a:rPr lang="zh-TW" altLang="en-US" dirty="0" smtClean="0"/>
              <a:t>企業</a:t>
            </a:r>
            <a:r>
              <a:rPr lang="zh-TW" altLang="en-US" dirty="0" smtClean="0"/>
              <a:t>應有的認知與作為</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r>
              <a:rPr lang="zh-TW" altLang="en-US" dirty="0"/>
              <a:t>資訊時代，資訊的運用能力是一種強大力量也是一種競爭力。但資訊的運用稍有不當，即可能造成傷害。因此，企業必須</a:t>
            </a:r>
            <a:r>
              <a:rPr lang="zh-TW" altLang="en-US" dirty="0" smtClean="0"/>
              <a:t>了解到</a:t>
            </a:r>
            <a:r>
              <a:rPr lang="zh-TW" altLang="en-US" dirty="0"/>
              <a:t>資訊運用的倫理規範與</a:t>
            </a:r>
            <a:r>
              <a:rPr lang="en-US" altLang="zh-TW" dirty="0"/>
              <a:t>PAPA</a:t>
            </a:r>
            <a:r>
              <a:rPr lang="zh-TW" altLang="en-US" dirty="0"/>
              <a:t>理念，從資訊倫理政策、員工訓練宣導、資訊系統建置與管理到內部控管都必須小心檢視，認真落實 </a:t>
            </a:r>
          </a:p>
        </p:txBody>
      </p:sp>
      <p:sp>
        <p:nvSpPr>
          <p:cNvPr id="5" name="頁尾版面配置區 4"/>
          <p:cNvSpPr>
            <a:spLocks noGrp="1"/>
          </p:cNvSpPr>
          <p:nvPr>
            <p:ph type="ftr" sz="quarter" idx="11"/>
          </p:nvPr>
        </p:nvSpPr>
        <p:spPr/>
        <p:txBody>
          <a:bodyPr/>
          <a:lstStyle/>
          <a:p>
            <a:fld id="{336FE5D7-1113-4B6C-A919-C35959568A84}" type="slidenum">
              <a:rPr lang="en-US" altLang="zh-TW"/>
              <a:pPr/>
              <a:t>13</a:t>
            </a:fld>
            <a:endParaRPr lang="en-US" altLang="zh-TW"/>
          </a:p>
        </p:txBody>
      </p:sp>
    </p:spTree>
    <p:extLst>
      <p:ext uri="{BB962C8B-B14F-4D97-AF65-F5344CB8AC3E}">
        <p14:creationId xmlns:p14="http://schemas.microsoft.com/office/powerpoint/2010/main" val="41191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721960" cy="1143000"/>
          </a:xfrm>
        </p:spPr>
        <p:txBody>
          <a:bodyPr>
            <a:noAutofit/>
          </a:bodyPr>
          <a:lstStyle/>
          <a:p>
            <a:pPr>
              <a:spcBef>
                <a:spcPct val="35000"/>
              </a:spcBef>
            </a:pPr>
            <a:r>
              <a:rPr lang="en-US" altLang="zh-TW" dirty="0" smtClean="0"/>
              <a:t>11.7  </a:t>
            </a:r>
            <a:r>
              <a:rPr lang="zh-TW" altLang="en-US" dirty="0" smtClean="0"/>
              <a:t>綠色</a:t>
            </a:r>
            <a:r>
              <a:rPr lang="zh-TW" altLang="en-US" dirty="0" smtClean="0"/>
              <a:t>思考：過度</a:t>
            </a:r>
            <a:r>
              <a:rPr lang="zh-TW" altLang="en-US" dirty="0" smtClean="0"/>
              <a:t>資訊</a:t>
            </a:r>
            <a:r>
              <a:rPr lang="en-US" altLang="zh-TW" dirty="0" smtClean="0"/>
              <a:t/>
            </a:r>
            <a:br>
              <a:rPr lang="en-US" altLang="zh-TW" dirty="0" smtClean="0"/>
            </a:br>
            <a:r>
              <a:rPr lang="zh-TW" altLang="en-US" dirty="0" smtClean="0"/>
              <a:t>對生活之</a:t>
            </a:r>
            <a:r>
              <a:rPr lang="zh-TW" altLang="en-US" dirty="0" smtClean="0"/>
              <a:t>衝擊</a:t>
            </a:r>
            <a:endParaRPr lang="en-US" altLang="zh-TW" sz="3600" dirty="0"/>
          </a:p>
        </p:txBody>
      </p:sp>
      <p:sp>
        <p:nvSpPr>
          <p:cNvPr id="44035" name="Rectangle 3"/>
          <p:cNvSpPr>
            <a:spLocks noGrp="1" noChangeArrowheads="1"/>
          </p:cNvSpPr>
          <p:nvPr>
            <p:ph idx="1"/>
          </p:nvPr>
        </p:nvSpPr>
        <p:spPr>
          <a:xfrm>
            <a:off x="492738" y="1600200"/>
            <a:ext cx="8471750" cy="5141168"/>
          </a:xfrm>
        </p:spPr>
        <p:txBody>
          <a:bodyPr>
            <a:noAutofit/>
          </a:bodyPr>
          <a:lstStyle/>
          <a:p>
            <a:r>
              <a:rPr lang="zh-TW" altLang="en-US" dirty="0"/>
              <a:t>而企業應提供足夠且經過篩選的正確資訊，過多的資訊只是讓員工必須花更多時間分析與處理，資訊處理時間的耗費，相對電腦耗能會增加，對企業並無正向益處。綠色資訊的發展與維護</a:t>
            </a:r>
            <a:r>
              <a:rPr lang="zh-TW" altLang="en-US" dirty="0" smtClean="0"/>
              <a:t>，需企業</a:t>
            </a:r>
            <a:r>
              <a:rPr lang="zh-TW" altLang="en-US" dirty="0"/>
              <a:t>每一分子投入其心力，減少過多的無謂資訊與將低能源損耗的資訊倫理行為，是現在企業每一成員均須關切的議題 </a:t>
            </a:r>
          </a:p>
        </p:txBody>
      </p:sp>
      <p:sp>
        <p:nvSpPr>
          <p:cNvPr id="5" name="頁尾版面配置區 4"/>
          <p:cNvSpPr>
            <a:spLocks noGrp="1"/>
          </p:cNvSpPr>
          <p:nvPr>
            <p:ph type="ftr" sz="quarter" idx="11"/>
          </p:nvPr>
        </p:nvSpPr>
        <p:spPr/>
        <p:txBody>
          <a:bodyPr/>
          <a:lstStyle/>
          <a:p>
            <a:fld id="{AA6D5B54-EE27-4BCC-A2E8-A65C1973ABE8}" type="slidenum">
              <a:rPr lang="en-US" altLang="zh-TW"/>
              <a:pPr/>
              <a:t>14</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a:t>─網路上身</a:t>
            </a:r>
            <a:r>
              <a:rPr lang="en-US" altLang="zh-TW" dirty="0"/>
              <a:t>(The Net) </a:t>
            </a:r>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r>
              <a:rPr lang="zh-TW" altLang="en-US" dirty="0"/>
              <a:t>人們信任電腦、享受資訊便利性的同時</a:t>
            </a:r>
            <a:r>
              <a:rPr lang="zh-TW" altLang="en-US" dirty="0" smtClean="0"/>
              <a:t>，也</a:t>
            </a:r>
            <a:r>
              <a:rPr lang="zh-TW" altLang="en-US" dirty="0"/>
              <a:t>相對地衍生出許多資訊濫用或誤用等不同層面之倫理議題，除此之外，試思考還有哪些相關議題？</a:t>
            </a:r>
          </a:p>
          <a:p>
            <a:pPr lvl="1"/>
            <a:r>
              <a:rPr lang="zh-TW" altLang="en-US" dirty="0"/>
              <a:t>在過度依賴資訊科技的同時，試問我們有哪些因應作為？</a:t>
            </a:r>
          </a:p>
          <a:p>
            <a:pPr lvl="1"/>
            <a:r>
              <a:rPr lang="zh-TW" altLang="en-US" dirty="0"/>
              <a:t>你是誰？如何證明你的</a:t>
            </a:r>
            <a:r>
              <a:rPr lang="zh-TW" altLang="en-US" dirty="0" smtClean="0"/>
              <a:t>存在</a:t>
            </a:r>
            <a:r>
              <a:rPr lang="zh-TW" altLang="en-US" dirty="0"/>
              <a:t>？</a:t>
            </a:r>
          </a:p>
        </p:txBody>
      </p:sp>
      <p:sp>
        <p:nvSpPr>
          <p:cNvPr id="5" name="頁尾版面配置區 4"/>
          <p:cNvSpPr>
            <a:spLocks noGrp="1"/>
          </p:cNvSpPr>
          <p:nvPr>
            <p:ph type="ftr" sz="quarter" idx="11"/>
          </p:nvPr>
        </p:nvSpPr>
        <p:spPr/>
        <p:txBody>
          <a:bodyPr/>
          <a:lstStyle/>
          <a:p>
            <a:fld id="{AA6D5B54-EE27-4BCC-A2E8-A65C1973ABE8}" type="slidenum">
              <a:rPr lang="en-US" altLang="zh-TW"/>
              <a:pPr/>
              <a:t>15</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It is precisely the purpose of the public opinion generated by the press to make the public incapable of judging, to insinuate into it the attitude of someone irresponsible, uninformed.</a:t>
            </a:r>
          </a:p>
          <a:p>
            <a:r>
              <a:rPr lang="zh-TW" altLang="en-US" dirty="0"/>
              <a:t>精確地說，新聞媒體所製造出來的輿論最主要的目的是要讓公眾失去判斷的能力，並在不知不覺中巧妙地改變了人們的態度。 </a:t>
            </a:r>
          </a:p>
          <a:p>
            <a:pPr marL="0" indent="0" algn="r">
              <a:buNone/>
            </a:pPr>
            <a:r>
              <a:rPr lang="en-US" altLang="zh-TW" sz="2400" dirty="0"/>
              <a:t>Walter Benjamin</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lnSpc>
                <a:spcPct val="95000"/>
              </a:lnSpc>
            </a:pPr>
            <a:r>
              <a:rPr lang="zh-TW" altLang="en-US" dirty="0"/>
              <a:t>章前</a:t>
            </a:r>
            <a:r>
              <a:rPr lang="zh-TW" altLang="en-US" dirty="0" smtClean="0"/>
              <a:t>個案：個人資料法護法</a:t>
            </a:r>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spcBef>
                <a:spcPts val="1152"/>
              </a:spcBef>
              <a:spcAft>
                <a:spcPts val="0"/>
              </a:spcAft>
            </a:pPr>
            <a:r>
              <a:rPr lang="zh-TW" altLang="en-US" dirty="0"/>
              <a:t>個人資料保護法通過後，不僅影響到未來企業蒐集顧客資料、</a:t>
            </a:r>
            <a:r>
              <a:rPr lang="zh-TW" altLang="en-US" dirty="0" smtClean="0"/>
              <a:t>利用個</a:t>
            </a:r>
            <a:r>
              <a:rPr lang="zh-TW" altLang="en-US" dirty="0"/>
              <a:t>資行銷的作業方式，連企業現有的顧客資料都將受到影響，</a:t>
            </a:r>
            <a:r>
              <a:rPr lang="zh-TW" altLang="en-US" dirty="0" smtClean="0"/>
              <a:t>甚至在</a:t>
            </a:r>
            <a:r>
              <a:rPr lang="zh-TW" altLang="en-US" dirty="0"/>
              <a:t>最嚴重的情況下，企業辛苦累積數十年的顧客名單將無法使用</a:t>
            </a:r>
            <a:r>
              <a:rPr lang="zh-TW" altLang="en-US" dirty="0" smtClean="0"/>
              <a:t>，企業</a:t>
            </a:r>
            <a:r>
              <a:rPr lang="zh-TW" altLang="en-US" dirty="0"/>
              <a:t>該如何因應？</a:t>
            </a:r>
          </a:p>
          <a:p>
            <a:pPr lvl="1">
              <a:spcBef>
                <a:spcPts val="1152"/>
              </a:spcBef>
              <a:spcAft>
                <a:spcPts val="0"/>
              </a:spcAft>
            </a:pPr>
            <a:r>
              <a:rPr lang="zh-TW" altLang="en-US" dirty="0" smtClean="0"/>
              <a:t>近年</a:t>
            </a:r>
            <a:r>
              <a:rPr lang="zh-TW" altLang="en-US" dirty="0"/>
              <a:t>國際推動政府資訊</a:t>
            </a:r>
            <a:r>
              <a:rPr lang="zh-TW" altLang="en-US" dirty="0" smtClean="0"/>
              <a:t>公開</a:t>
            </a:r>
            <a:r>
              <a:rPr lang="en-US" altLang="zh-TW" dirty="0" smtClean="0"/>
              <a:t>(government </a:t>
            </a:r>
            <a:r>
              <a:rPr lang="en-US" altLang="zh-TW" dirty="0"/>
              <a:t>open </a:t>
            </a:r>
            <a:r>
              <a:rPr lang="en-US" altLang="zh-TW" dirty="0" smtClean="0"/>
              <a:t>data)</a:t>
            </a:r>
            <a:r>
              <a:rPr lang="zh-TW" altLang="en-US" dirty="0" smtClean="0"/>
              <a:t>，</a:t>
            </a:r>
            <a:r>
              <a:rPr lang="zh-TW" altLang="en-US" dirty="0"/>
              <a:t>公開政府之</a:t>
            </a:r>
            <a:r>
              <a:rPr lang="zh-TW" altLang="en-US" dirty="0" smtClean="0"/>
              <a:t>資訊</a:t>
            </a:r>
            <a:r>
              <a:rPr lang="zh-TW" altLang="en-US" dirty="0"/>
              <a:t>如涉及個人之公共</a:t>
            </a:r>
            <a:r>
              <a:rPr lang="zh-TW" altLang="en-US" dirty="0" smtClean="0"/>
              <a:t>記錄</a:t>
            </a:r>
            <a:r>
              <a:rPr lang="en-US" altLang="zh-TW" dirty="0" smtClean="0"/>
              <a:t>(public record)</a:t>
            </a:r>
            <a:r>
              <a:rPr lang="zh-TW" altLang="en-US" dirty="0" smtClean="0"/>
              <a:t>，</a:t>
            </a:r>
            <a:r>
              <a:rPr lang="zh-TW" altLang="en-US" dirty="0"/>
              <a:t>該如何同時保護個人</a:t>
            </a:r>
            <a:r>
              <a:rPr lang="zh-TW" altLang="en-US" dirty="0" smtClean="0"/>
              <a:t>隱私</a:t>
            </a:r>
            <a:r>
              <a:rPr lang="zh-TW" altLang="en-US" dirty="0"/>
              <a:t>？兩者間是否衝突，應如何平衡？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471750" cy="4709120"/>
          </a:xfrm>
        </p:spPr>
        <p:txBody>
          <a:bodyPr>
            <a:noAutofit/>
          </a:bodyPr>
          <a:lstStyle/>
          <a:p>
            <a:pPr>
              <a:spcBef>
                <a:spcPts val="1152"/>
              </a:spcBef>
            </a:pPr>
            <a:r>
              <a:rPr lang="zh-TW" altLang="en-US" sz="2800" dirty="0"/>
              <a:t>而在資訊科技發達，電腦與網路通訊技術進步的同時，也使得經常以電子形式出現的各項資訊，被破壞、竄改、未授權存取之事件發生在彈指與一念之間，而且因流通的速度實在太快，資訊人員因為沒有足夠的時間思索與防範，而導致失</a:t>
            </a:r>
            <a:r>
              <a:rPr lang="zh-TW" altLang="en-US" sz="2800" dirty="0" smtClean="0"/>
              <a:t>序</a:t>
            </a:r>
            <a:endParaRPr lang="zh-TW" altLang="en-US" sz="2800" dirty="0"/>
          </a:p>
          <a:p>
            <a:pPr>
              <a:spcBef>
                <a:spcPts val="1152"/>
              </a:spcBef>
            </a:pPr>
            <a:r>
              <a:rPr lang="en-US" altLang="zh-TW" sz="2800" dirty="0"/>
              <a:t>PwC 2013</a:t>
            </a:r>
            <a:r>
              <a:rPr lang="zh-TW" altLang="en-US" sz="2800" dirty="0"/>
              <a:t>年調查發現網路犯罪的威脅越來越大，而許多企業如</a:t>
            </a:r>
            <a:r>
              <a:rPr lang="zh-TW" altLang="en-US" sz="2800" dirty="0" smtClean="0"/>
              <a:t>溫水</a:t>
            </a:r>
            <a:r>
              <a:rPr lang="zh-TW" altLang="en-US" sz="2800" dirty="0"/>
              <a:t>煮蛙，並未採取必要適當的</a:t>
            </a:r>
            <a:r>
              <a:rPr lang="zh-TW" altLang="en-US" sz="2800" dirty="0" smtClean="0"/>
              <a:t>作為。顯示全球處在</a:t>
            </a:r>
            <a:r>
              <a:rPr lang="zh-TW" altLang="en-US" sz="2800" dirty="0"/>
              <a:t>一個資訊科技發達，但飽受威脅性的攻擊和不安全的資訊環境下，若資訊使用者不注重倫理行為，那資訊失序的行為與傷害將更為大</a:t>
            </a:r>
            <a:r>
              <a:rPr lang="zh-TW" altLang="en-US" sz="2800" dirty="0" smtClean="0"/>
              <a:t>增</a:t>
            </a:r>
            <a:endParaRPr lang="zh-TW" altLang="en-US" sz="2800" dirty="0"/>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0"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dirty="0"/>
              <a:t>本章架構</a:t>
            </a:r>
          </a:p>
        </p:txBody>
      </p:sp>
      <p:sp>
        <p:nvSpPr>
          <p:cNvPr id="10243" name="Rectangle 3"/>
          <p:cNvSpPr>
            <a:spLocks noGrp="1" noChangeArrowheads="1"/>
          </p:cNvSpPr>
          <p:nvPr>
            <p:ph idx="1"/>
          </p:nvPr>
        </p:nvSpPr>
        <p:spPr>
          <a:xfrm>
            <a:off x="492738" y="1412776"/>
            <a:ext cx="8543758" cy="5256584"/>
          </a:xfrm>
        </p:spPr>
        <p:txBody>
          <a:bodyPr>
            <a:normAutofit/>
          </a:bodyPr>
          <a:lstStyle/>
          <a:p>
            <a:pPr>
              <a:spcBef>
                <a:spcPts val="1000"/>
              </a:spcBef>
            </a:pPr>
            <a:r>
              <a:rPr lang="zh-TW" altLang="en-US" dirty="0"/>
              <a:t>基於上述，本章內容包括</a:t>
            </a:r>
          </a:p>
          <a:p>
            <a:pPr lvl="1">
              <a:spcBef>
                <a:spcPts val="1000"/>
              </a:spcBef>
            </a:pPr>
            <a:r>
              <a:rPr lang="zh-TW" altLang="en-US" dirty="0"/>
              <a:t>資訊</a:t>
            </a:r>
            <a:r>
              <a:rPr lang="zh-TW" altLang="en-US" dirty="0" smtClean="0"/>
              <a:t>倫理</a:t>
            </a:r>
            <a:endParaRPr lang="zh-TW" altLang="en-US" dirty="0"/>
          </a:p>
          <a:p>
            <a:pPr lvl="1">
              <a:spcBef>
                <a:spcPts val="1000"/>
              </a:spcBef>
            </a:pPr>
            <a:r>
              <a:rPr lang="zh-TW" altLang="en-US" dirty="0"/>
              <a:t>財產權 </a:t>
            </a:r>
          </a:p>
          <a:p>
            <a:pPr lvl="1">
              <a:spcBef>
                <a:spcPts val="1000"/>
              </a:spcBef>
            </a:pPr>
            <a:r>
              <a:rPr lang="zh-TW" altLang="en-US" dirty="0"/>
              <a:t>正確權 </a:t>
            </a:r>
          </a:p>
          <a:p>
            <a:pPr lvl="1">
              <a:spcBef>
                <a:spcPts val="1000"/>
              </a:spcBef>
            </a:pPr>
            <a:r>
              <a:rPr lang="zh-TW" altLang="en-US" dirty="0"/>
              <a:t>隱私權</a:t>
            </a:r>
          </a:p>
          <a:p>
            <a:pPr lvl="1">
              <a:spcBef>
                <a:spcPts val="1000"/>
              </a:spcBef>
            </a:pPr>
            <a:r>
              <a:rPr lang="zh-TW" altLang="en-US" dirty="0"/>
              <a:t>存取權 </a:t>
            </a:r>
          </a:p>
          <a:p>
            <a:pPr lvl="1">
              <a:spcBef>
                <a:spcPts val="1000"/>
              </a:spcBef>
            </a:pPr>
            <a:r>
              <a:rPr lang="zh-TW" altLang="en-US" dirty="0"/>
              <a:t>企業應有的認知與作為</a:t>
            </a:r>
          </a:p>
          <a:p>
            <a:pPr lvl="1">
              <a:spcBef>
                <a:spcPts val="1000"/>
              </a:spcBef>
            </a:pPr>
            <a:r>
              <a:rPr lang="zh-TW" altLang="en-US" dirty="0"/>
              <a:t>綠色</a:t>
            </a:r>
            <a:r>
              <a:rPr lang="zh-TW" altLang="en-US" dirty="0" smtClean="0"/>
              <a:t>思考：過度</a:t>
            </a:r>
            <a:r>
              <a:rPr lang="zh-TW" altLang="en-US" dirty="0"/>
              <a:t>資訊對生活之衝擊 </a:t>
            </a:r>
          </a:p>
          <a:p>
            <a:pPr lvl="1">
              <a:spcBef>
                <a:spcPts val="1000"/>
              </a:spcBef>
            </a:pPr>
            <a:r>
              <a:rPr lang="zh-TW" altLang="en-US" dirty="0"/>
              <a:t>從電影談</a:t>
            </a:r>
            <a:r>
              <a:rPr lang="zh-TW" altLang="en-US" dirty="0" smtClean="0"/>
              <a:t>倫理─網路</a:t>
            </a:r>
            <a:r>
              <a:rPr lang="zh-TW" altLang="en-US" dirty="0"/>
              <a:t>上身</a:t>
            </a:r>
            <a:r>
              <a:rPr lang="en-US" altLang="zh-TW" dirty="0"/>
              <a:t>(The Net) </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11.1  </a:t>
            </a:r>
            <a:r>
              <a:rPr lang="zh-TW" altLang="en-US" dirty="0" smtClean="0"/>
              <a:t>資訊</a:t>
            </a:r>
            <a:r>
              <a:rPr lang="zh-TW" altLang="en-US" dirty="0" smtClean="0"/>
              <a:t>倫理</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ct val="40000"/>
              </a:spcBef>
            </a:pPr>
            <a:r>
              <a:rPr lang="zh-TW" altLang="en-US" dirty="0"/>
              <a:t>資訊倫理一詞最早在</a:t>
            </a:r>
            <a:r>
              <a:rPr lang="en-US" altLang="zh-TW" dirty="0"/>
              <a:t>1940 </a:t>
            </a:r>
            <a:r>
              <a:rPr lang="zh-TW" altLang="en-US" dirty="0"/>
              <a:t>年代初期由美國麻省理工學院的</a:t>
            </a:r>
            <a:r>
              <a:rPr lang="en-US" altLang="zh-TW" dirty="0"/>
              <a:t>Norbert Wiener</a:t>
            </a:r>
            <a:r>
              <a:rPr lang="zh-TW" altLang="en-US" dirty="0"/>
              <a:t>所</a:t>
            </a:r>
            <a:r>
              <a:rPr lang="zh-TW" altLang="en-US" dirty="0" smtClean="0"/>
              <a:t>提出。當</a:t>
            </a:r>
            <a:r>
              <a:rPr lang="zh-TW" altLang="en-US" dirty="0"/>
              <a:t>網路科技主導整個資訊社會的運作後，資訊倫理的議題已經不只是單純的軟體系統或資訊安全的問題，它慢慢也延伸至所有網際網路空間所可能衍生的一切議題 </a:t>
            </a:r>
          </a:p>
          <a:p>
            <a:pPr>
              <a:spcBef>
                <a:spcPct val="40000"/>
              </a:spcBef>
            </a:pPr>
            <a:r>
              <a:rPr lang="zh-TW" altLang="en-US" dirty="0"/>
              <a:t>為倡導資訊倫理之議題，許多教育者也鼓吹在電腦課程中加入倫理教育的成分，以期防範犯罪於未然並強調必須透過資訊倫理的實踐才能產生真正的</a:t>
            </a:r>
            <a:r>
              <a:rPr lang="zh-TW" altLang="en-US" dirty="0" smtClean="0"/>
              <a:t>效益</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11.1  </a:t>
            </a:r>
            <a:r>
              <a:rPr lang="zh-TW" altLang="en-US" dirty="0" smtClean="0"/>
              <a:t>資訊</a:t>
            </a:r>
            <a:r>
              <a:rPr lang="zh-TW" altLang="en-US" dirty="0" smtClean="0"/>
              <a:t>倫理</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543758" cy="5112568"/>
          </a:xfrm>
        </p:spPr>
        <p:txBody>
          <a:bodyPr>
            <a:noAutofit/>
          </a:bodyPr>
          <a:lstStyle/>
          <a:p>
            <a:pPr>
              <a:spcBef>
                <a:spcPct val="40000"/>
              </a:spcBef>
            </a:pPr>
            <a:r>
              <a:rPr lang="zh-TW" altLang="en-US" dirty="0" smtClean="0"/>
              <a:t>企業</a:t>
            </a:r>
            <a:r>
              <a:rPr lang="zh-TW" altLang="en-US" dirty="0"/>
              <a:t>與各利害關係人互動時，</a:t>
            </a:r>
            <a:r>
              <a:rPr lang="en-US" altLang="zh-TW" dirty="0"/>
              <a:t>Mason</a:t>
            </a:r>
            <a:r>
              <a:rPr lang="zh-TW" altLang="en-US" dirty="0"/>
              <a:t>提出企業應注重隱私權 </a:t>
            </a:r>
            <a:r>
              <a:rPr lang="en-US" altLang="zh-TW" dirty="0"/>
              <a:t>(Privacy)</a:t>
            </a:r>
            <a:r>
              <a:rPr lang="zh-TW" altLang="en-US" dirty="0"/>
              <a:t>、正確權 </a:t>
            </a:r>
            <a:r>
              <a:rPr lang="en-US" altLang="zh-TW" dirty="0"/>
              <a:t>(Accuracy)</a:t>
            </a:r>
            <a:r>
              <a:rPr lang="zh-TW" altLang="en-US" dirty="0"/>
              <a:t>、財產權 </a:t>
            </a:r>
            <a:r>
              <a:rPr lang="en-US" altLang="zh-TW" dirty="0"/>
              <a:t>(Property) </a:t>
            </a:r>
            <a:r>
              <a:rPr lang="zh-TW" altLang="en-US" dirty="0"/>
              <a:t>及存取權 </a:t>
            </a:r>
            <a:r>
              <a:rPr lang="en-US" altLang="zh-TW" dirty="0"/>
              <a:t>(Accessibility) </a:t>
            </a:r>
            <a:r>
              <a:rPr lang="zh-TW" altLang="en-US" dirty="0"/>
              <a:t>遭侵犯等四種資訊倫理議題，簡稱</a:t>
            </a:r>
            <a:r>
              <a:rPr lang="en-US" altLang="zh-TW" dirty="0"/>
              <a:t>PAPA  </a:t>
            </a:r>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extLst>
      <p:ext uri="{BB962C8B-B14F-4D97-AF65-F5344CB8AC3E}">
        <p14:creationId xmlns:p14="http://schemas.microsoft.com/office/powerpoint/2010/main" val="128154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11.2  </a:t>
            </a:r>
            <a:r>
              <a:rPr lang="zh-TW" altLang="en-US" dirty="0" smtClean="0"/>
              <a:t>財產權</a:t>
            </a:r>
            <a:endParaRPr lang="zh-TW" altLang="en-US" sz="3200" dirty="0"/>
          </a:p>
        </p:txBody>
      </p:sp>
      <p:sp>
        <p:nvSpPr>
          <p:cNvPr id="11267" name="Rectangle 3"/>
          <p:cNvSpPr>
            <a:spLocks noGrp="1" noChangeArrowheads="1"/>
          </p:cNvSpPr>
          <p:nvPr>
            <p:ph idx="1"/>
          </p:nvPr>
        </p:nvSpPr>
        <p:spPr>
          <a:xfrm>
            <a:off x="492738" y="1412776"/>
            <a:ext cx="8543758" cy="5112568"/>
          </a:xfrm>
        </p:spPr>
        <p:txBody>
          <a:bodyPr>
            <a:noAutofit/>
          </a:bodyPr>
          <a:lstStyle/>
          <a:p>
            <a:r>
              <a:rPr lang="zh-TW" altLang="en-US" dirty="0" smtClean="0"/>
              <a:t>資訊的</a:t>
            </a:r>
            <a:r>
              <a:rPr lang="zh-TW" altLang="en-US" dirty="0"/>
              <a:t>財產權係</a:t>
            </a:r>
            <a:r>
              <a:rPr lang="zh-TW" altLang="en-US" dirty="0" smtClean="0"/>
              <a:t>指</a:t>
            </a:r>
            <a:r>
              <a:rPr lang="zh-TW" altLang="en-US" dirty="0"/>
              <a:t>誰擁有資訊？資訊的價值如何來評量？更</a:t>
            </a:r>
            <a:r>
              <a:rPr lang="zh-TW" altLang="en-US" dirty="0" smtClean="0"/>
              <a:t>精確的</a:t>
            </a:r>
            <a:r>
              <a:rPr lang="zh-TW" altLang="en-US" dirty="0"/>
              <a:t>說，財產權強調</a:t>
            </a:r>
            <a:r>
              <a:rPr lang="zh-TW" altLang="en-US" dirty="0" smtClean="0"/>
              <a:t>擁有</a:t>
            </a:r>
            <a:r>
              <a:rPr lang="zh-TW" altLang="en-US" dirty="0"/>
              <a:t>利用、傳播與重製資訊產品的權利與義務 </a:t>
            </a:r>
          </a:p>
          <a:p>
            <a:pPr>
              <a:spcBef>
                <a:spcPct val="30000"/>
              </a:spcBef>
            </a:pPr>
            <a:r>
              <a:rPr lang="zh-TW" altLang="en-US" dirty="0"/>
              <a:t>一般最常見的破解資訊軟體，或是企業未經授權使用資訊軟體，除了可能違法，更是違反資訊倫理的行為 </a:t>
            </a:r>
          </a:p>
          <a:p>
            <a:pPr>
              <a:spcBef>
                <a:spcPct val="30000"/>
              </a:spcBef>
            </a:pPr>
            <a:r>
              <a:rPr lang="zh-TW" altLang="en-US" dirty="0"/>
              <a:t>然企業採購的軟體或經過整理與分析的資訊，乃屬為公司資產，係屬公司公共財的保護，企業主或員工均不能視為私有財而有其他不當之利用，如竊取資訊或不當下載等 </a:t>
            </a:r>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a:p>
        </p:txBody>
      </p:sp>
    </p:spTree>
    <p:extLst>
      <p:ext uri="{BB962C8B-B14F-4D97-AF65-F5344CB8AC3E}">
        <p14:creationId xmlns:p14="http://schemas.microsoft.com/office/powerpoint/2010/main" val="3214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5"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11.3  </a:t>
            </a:r>
            <a:r>
              <a:rPr lang="zh-TW" altLang="en-US" dirty="0" smtClean="0"/>
              <a:t>正確</a:t>
            </a:r>
            <a:r>
              <a:rPr lang="zh-TW" altLang="en-US" dirty="0" smtClean="0"/>
              <a:t>權</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smtClean="0"/>
              <a:t>虛擬</a:t>
            </a:r>
            <a:r>
              <a:rPr lang="zh-TW" altLang="en-US" dirty="0"/>
              <a:t>民</a:t>
            </a:r>
            <a:r>
              <a:rPr lang="zh-TW" altLang="en-US" dirty="0" smtClean="0"/>
              <a:t>宿</a:t>
            </a:r>
            <a:endParaRPr lang="zh-TW" altLang="en-US" dirty="0"/>
          </a:p>
          <a:p>
            <a:pPr lvl="1">
              <a:spcBef>
                <a:spcPts val="1152"/>
              </a:spcBef>
            </a:pPr>
            <a:r>
              <a:rPr lang="zh-TW" altLang="en-US" dirty="0"/>
              <a:t>另在資訊網路世界雖然提供便利與效率之交易，卻因其虛擬的特性，欠缺實體世界中面對面的溝通，因而產生了交易安全上的不確定。過去便曾出現虛擬民宿的資訊，誘騙消費者匯款訂房  </a:t>
            </a:r>
            <a:endParaRPr lang="en-US" altLang="zh-TW" dirty="0" smtClean="0"/>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30194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TotalTime>
  <Words>1330</Words>
  <Application>Microsoft Office PowerPoint</Application>
  <PresentationFormat>如螢幕大小 (4:3)</PresentationFormat>
  <Paragraphs>73</Paragraphs>
  <Slides>15</Slides>
  <Notes>2</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PowerPoint 簡報</vt:lpstr>
      <vt:lpstr>佳句精選</vt:lpstr>
      <vt:lpstr>章前個案：個人資料法護法</vt:lpstr>
      <vt:lpstr>引言 </vt:lpstr>
      <vt:lpstr>本章架構</vt:lpstr>
      <vt:lpstr>11.1  資訊倫理(1/2)</vt:lpstr>
      <vt:lpstr>11.1  資訊倫理(2/2)</vt:lpstr>
      <vt:lpstr>11.2  財產權</vt:lpstr>
      <vt:lpstr>11.3  正確權(1/2)</vt:lpstr>
      <vt:lpstr>11.3  正確權(2/2)</vt:lpstr>
      <vt:lpstr>11.4  隱私權</vt:lpstr>
      <vt:lpstr>11.5  存取權</vt:lpstr>
      <vt:lpstr>11.6  企業應有的認知與作為</vt:lpstr>
      <vt:lpstr>11.7  綠色思考：過度資訊 對生活之衝擊</vt:lpstr>
      <vt:lpstr>從電影談倫理─網路上身(The Net)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62</cp:revision>
  <dcterms:created xsi:type="dcterms:W3CDTF">2010-08-12T10:54:33Z</dcterms:created>
  <dcterms:modified xsi:type="dcterms:W3CDTF">2016-01-19T02:18:13Z</dcterms:modified>
</cp:coreProperties>
</file>