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307" r:id="rId8"/>
    <p:sldId id="308" r:id="rId9"/>
    <p:sldId id="310" r:id="rId10"/>
    <p:sldId id="311" r:id="rId11"/>
    <p:sldId id="312" r:id="rId12"/>
    <p:sldId id="305" r:id="rId13"/>
    <p:sldId id="284" r:id="rId14"/>
    <p:sldId id="286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3" autoAdjust="0"/>
    <p:restoredTop sz="86341" autoAdjust="0"/>
  </p:normalViewPr>
  <p:slideViewPr>
    <p:cSldViewPr>
      <p:cViewPr varScale="1">
        <p:scale>
          <a:sx n="72" d="100"/>
          <a:sy n="72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37621F-07F4-4E73-A5A9-77EF5918B7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2689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02594-B4A0-46CD-BA20-93FCD51E580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D9AD9-936F-4714-805F-E82A4AEAED30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8A36-9B8B-4F93-8E7B-61F6BD1C39D1}" type="datetimeFigureOut">
              <a:rPr lang="zh-TW" altLang="en-US" smtClean="0"/>
              <a:t>2016/1/19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E6D1-D358-4FB0-8BAB-188016C107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0" y="6573311"/>
            <a:ext cx="7848997" cy="276999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b="1" dirty="0">
                <a:latin typeface="Arial" charset="0"/>
                <a:ea typeface="新細明體" pitchFamily="18" charset="-120"/>
              </a:rPr>
              <a:t>企業</a:t>
            </a:r>
            <a:r>
              <a:rPr lang="zh-TW" altLang="en-US" sz="1200" b="1" dirty="0" smtClean="0">
                <a:latin typeface="Arial" charset="0"/>
                <a:ea typeface="新細明體" pitchFamily="18" charset="-120"/>
              </a:rPr>
              <a:t>倫理：內外部管理觀點與個案</a:t>
            </a:r>
            <a:r>
              <a:rPr lang="en-US" altLang="zh-TW" sz="1200" b="1" dirty="0" smtClean="0">
                <a:latin typeface="Arial" charset="0"/>
                <a:ea typeface="新細明體" pitchFamily="18" charset="-120"/>
              </a:rPr>
              <a:t>2/e</a:t>
            </a:r>
            <a:r>
              <a:rPr lang="zh-TW" altLang="en-US" sz="1200" b="1" dirty="0" smtClean="0">
                <a:latin typeface="Arial" charset="0"/>
                <a:ea typeface="新細明體" pitchFamily="18" charset="-120"/>
              </a:rPr>
              <a:t>．</a:t>
            </a:r>
            <a:r>
              <a:rPr lang="zh-TW" altLang="en-US" sz="1200" b="1" dirty="0">
                <a:latin typeface="Arial" charset="0"/>
                <a:ea typeface="新細明體" pitchFamily="18" charset="-120"/>
              </a:rPr>
              <a:t>孫震、許士軍 審訂．陳勁甫、許金田 著．財團法人信義文化基金會 出版</a:t>
            </a:r>
          </a:p>
        </p:txBody>
      </p:sp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4392488" cy="11989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160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CD442BC-2061-4905-814B-1FAC82E36A2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172C-8B4B-4609-9AEE-CCDE44779BD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72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C13C3DE-CA58-4CF5-B926-A31AC9644D4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627-6D3A-4103-85B9-60271F073EF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60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738" y="1600200"/>
            <a:ext cx="8543758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1D3B89D-D673-4822-9CC3-06E198AF369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CCC1-2723-43EE-83A8-9824A89C985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87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D4373DF-22B6-482B-8148-1473EDCB169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7B72-1C0E-4D2D-955A-131F947E87B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171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8F94F9F-8E06-41FD-8934-1BDFE8B9F8A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DA3C-C8C3-40A9-9B34-06E6C131F82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855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EA8AF0D-8551-4AFA-9904-BC3A3538229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7175-F3C9-4D57-A3A9-550DDB0B470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872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28EB0FC-CBE2-4260-A9F1-2F021850E1C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F880-D4D8-43B9-901A-5F24574F994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432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ED95EEA-3DF1-4596-AA29-F20B514AF9A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CD26-06FF-4F8E-91ED-22354FEAC12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264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7B81034-9A2B-4A6D-B098-5B5BB292C17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A0-D0B1-4CF4-8FD2-A9BBF68D1F1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06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0561AC-DB71-4140-A6CF-2D97B87CB0C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1DB2-83CE-4CB8-A030-748B4E6D127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477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273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2738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E9F4-864D-462A-93B8-E77C2F3DE2D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BEBF-7940-49F6-B25A-5B4711E6D5A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80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zh-TW" altLang="en-US" sz="4000" kern="1200">
          <a:solidFill>
            <a:schemeClr val="tx1"/>
          </a:solidFill>
          <a:latin typeface="Times New Roman" panose="02020603050405020304" pitchFamily="18" charset="0"/>
          <a:ea typeface="華康中黑體" panose="020B0509000000000000" pitchFamily="49" charset="-120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TW" altLang="en-US" sz="3200" kern="1200" smtClean="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zh-TW" altLang="en-US" sz="2800" kern="1200" smtClean="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TW" altLang="en-US" sz="2400" kern="1200" smtClean="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zh-TW" altLang="en-US" sz="2000" kern="1200" smtClean="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zh-TW" altLang="en-US" sz="2000" kern="120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886200"/>
            <a:ext cx="4680520" cy="6223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algn="l"/>
            <a:r>
              <a:rPr lang="zh-TW" altLang="en-US"/>
              <a:t>授課老師：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195736" y="4437112"/>
            <a:ext cx="2520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5800" y="980729"/>
            <a:ext cx="7989888" cy="2619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4400" kern="1200">
                <a:solidFill>
                  <a:schemeClr val="tx1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768"/>
              </a:spcBef>
              <a:spcAft>
                <a:spcPts val="0"/>
              </a:spcAft>
            </a:pPr>
            <a:r>
              <a:rPr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第</a:t>
            </a:r>
            <a:r>
              <a:rPr lang="en-US" altLang="zh-TW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12</a:t>
            </a:r>
            <a:r>
              <a:rPr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章 </a:t>
            </a:r>
            <a:r>
              <a:rPr kumimoji="0"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職</a:t>
            </a:r>
            <a:r>
              <a:rPr kumimoji="0"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場倫理</a:t>
            </a:r>
            <a:endParaRPr kumimoji="0" lang="zh-TW" altLang="en-US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12.5  </a:t>
            </a:r>
            <a:r>
              <a:rPr lang="zh-TW" altLang="en-US" dirty="0" smtClean="0"/>
              <a:t>監守自盜</a:t>
            </a:r>
            <a:r>
              <a:rPr lang="zh-TW" altLang="en-US" dirty="0" smtClean="0"/>
              <a:t>議題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543758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國票風暴的肇</a:t>
            </a:r>
            <a:r>
              <a:rPr lang="zh-TW" altLang="en-US" dirty="0" smtClean="0"/>
              <a:t>因楊瑞仁</a:t>
            </a:r>
            <a:r>
              <a:rPr lang="zh-TW" altLang="en-US" dirty="0"/>
              <a:t>的「監守自盜」 </a:t>
            </a:r>
          </a:p>
          <a:p>
            <a:pPr lvl="1">
              <a:spcBef>
                <a:spcPts val="1152"/>
              </a:spcBef>
            </a:pPr>
            <a:r>
              <a:rPr lang="en-US" altLang="zh-TW" dirty="0" smtClean="0"/>
              <a:t>1994</a:t>
            </a:r>
            <a:r>
              <a:rPr lang="zh-TW" altLang="en-US" dirty="0" smtClean="0"/>
              <a:t>年</a:t>
            </a:r>
            <a:r>
              <a:rPr lang="zh-TW" altLang="en-US" dirty="0"/>
              <a:t>，當時只有</a:t>
            </a:r>
            <a:r>
              <a:rPr lang="en-US" altLang="zh-TW" dirty="0"/>
              <a:t>29</a:t>
            </a:r>
            <a:r>
              <a:rPr lang="zh-TW" altLang="en-US" dirty="0"/>
              <a:t>歲，工作年資約</a:t>
            </a:r>
            <a:r>
              <a:rPr lang="en-US" altLang="zh-TW" dirty="0"/>
              <a:t>7</a:t>
            </a:r>
            <a:r>
              <a:rPr lang="zh-TW" altLang="en-US" dirty="0"/>
              <a:t>年基層交割員楊瑞仁，在熟悉國票與貨幣市場的交易程序下，利用國票總公司、板橋分公司與台銀信託部之間的模糊管控環境，針對制度銜接的破綻，戳破國內金融機構的安全網，造成當時中央銀行史無前例釋出</a:t>
            </a:r>
            <a:r>
              <a:rPr lang="en-US" altLang="zh-TW" dirty="0"/>
              <a:t>714</a:t>
            </a:r>
            <a:r>
              <a:rPr lang="zh-TW" altLang="en-US" dirty="0"/>
              <a:t>億貨幣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追求績效的壓力下，國票默許楊瑞仁一人身兼交易與交割的角色；允許交易員可以隨時進入電腦，任意刪改資料，使得楊瑞仁偽造票券交易的紀錄，都被他自己刪除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48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12.6  </a:t>
            </a:r>
            <a:r>
              <a:rPr lang="zh-TW" altLang="en-US" dirty="0" smtClean="0"/>
              <a:t>職</a:t>
            </a:r>
            <a:r>
              <a:rPr lang="zh-TW" altLang="en-US" dirty="0" smtClean="0"/>
              <a:t>場精神議題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6234" y="1412776"/>
            <a:ext cx="8543758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sz="3000" dirty="0"/>
              <a:t>職場倫理本為企業有意識地</a:t>
            </a:r>
            <a:r>
              <a:rPr lang="zh-TW" altLang="en-US" sz="3000" dirty="0" smtClean="0"/>
              <a:t>建立，</a:t>
            </a:r>
            <a:r>
              <a:rPr lang="zh-TW" altLang="en-US" sz="3000" dirty="0"/>
              <a:t>即企業藉由培訓加以引導形成。將企業文化的內隱內涵，轉化成形成職場精神外顯行為 </a:t>
            </a:r>
          </a:p>
          <a:p>
            <a:pPr>
              <a:spcBef>
                <a:spcPts val="1152"/>
              </a:spcBef>
            </a:pPr>
            <a:r>
              <a:rPr lang="zh-TW" altLang="en-US" sz="3000" dirty="0"/>
              <a:t>企業需要兩種</a:t>
            </a:r>
            <a:r>
              <a:rPr lang="zh-TW" altLang="en-US" sz="3000" dirty="0" smtClean="0"/>
              <a:t>激</a:t>
            </a:r>
            <a:r>
              <a:rPr lang="zh-TW" altLang="en-US" sz="3000" dirty="0"/>
              <a:t>勵</a:t>
            </a:r>
            <a:r>
              <a:rPr lang="zh-TW" altLang="en-US" sz="3000" dirty="0" smtClean="0"/>
              <a:t>，</a:t>
            </a:r>
            <a:r>
              <a:rPr lang="zh-TW" altLang="en-US" sz="3000" dirty="0"/>
              <a:t>一是經濟方面的激勵，一是倫理方面的激勵。所謂的企業倫理激勵，</a:t>
            </a:r>
            <a:r>
              <a:rPr lang="zh-TW" altLang="en-US" sz="3000" dirty="0" smtClean="0"/>
              <a:t>必須是企業</a:t>
            </a:r>
            <a:r>
              <a:rPr lang="zh-TW" altLang="en-US" sz="3000" dirty="0"/>
              <a:t>與員工在倫理觀與價值觀的認同基礎上，才能進行與奏效。通過思維與觀念間的溝通，雙方在企業倫理上達成共識，企業所提倡的文化理念才能真正深入員工人心。同時利用物質激勵方法，促使員工把自身潛能以最大程度轉化為生產力，則企業目標最終必能獲得實現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74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12.7  </a:t>
            </a:r>
            <a:r>
              <a:rPr lang="zh-TW" altLang="en-US" dirty="0" smtClean="0"/>
              <a:t>企業</a:t>
            </a:r>
            <a:r>
              <a:rPr lang="zh-TW" altLang="en-US" dirty="0" smtClean="0"/>
              <a:t>應有的認知與作為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556792"/>
            <a:ext cx="8471750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近來企業界選才流行以「冰山理論」說明「人格特質」概念，而人格特質中某些組成的概念可以被視之為倫理行為 </a:t>
            </a:r>
          </a:p>
          <a:p>
            <a:pPr>
              <a:spcBef>
                <a:spcPts val="1152"/>
              </a:spcBef>
            </a:pPr>
            <a:r>
              <a:rPr lang="zh-TW" altLang="en-US" dirty="0"/>
              <a:t>特質的呈現，難以透過一般觀察即可</a:t>
            </a:r>
            <a:r>
              <a:rPr lang="zh-TW" altLang="en-US" dirty="0" smtClean="0"/>
              <a:t>以了解</a:t>
            </a:r>
            <a:r>
              <a:rPr lang="zh-TW" altLang="en-US" dirty="0"/>
              <a:t>與</a:t>
            </a:r>
            <a:r>
              <a:rPr lang="zh-TW" altLang="en-US" dirty="0" smtClean="0"/>
              <a:t>審視。企業</a:t>
            </a:r>
            <a:r>
              <a:rPr lang="zh-TW" altLang="en-US" dirty="0"/>
              <a:t>應找尋與工作需求、企業文化、核心價值契合的人才，以降低「用錯人」的風險，更應是未來企業在尋求人才必須重視的重點。同時企業也應對職場倫理加以檢視與形塑，建立良好的職場倫理文化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915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40" y="274638"/>
            <a:ext cx="8721960" cy="1143000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12.8  </a:t>
            </a:r>
            <a:r>
              <a:rPr lang="zh-TW" altLang="en-US" dirty="0" smtClean="0"/>
              <a:t>綠色</a:t>
            </a:r>
            <a:r>
              <a:rPr lang="zh-TW" altLang="en-US" dirty="0" smtClean="0"/>
              <a:t>思考</a:t>
            </a:r>
            <a:r>
              <a:rPr lang="zh-TW" altLang="en-US" dirty="0"/>
              <a:t>：台達電</a:t>
            </a:r>
            <a:r>
              <a:rPr lang="zh-TW" altLang="en-US" dirty="0" smtClean="0"/>
              <a:t>子</a:t>
            </a:r>
            <a:r>
              <a:rPr lang="zh-TW" altLang="en-US" dirty="0"/>
              <a:t>共利的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職</a:t>
            </a:r>
            <a:r>
              <a:rPr lang="zh-TW" altLang="en-US" dirty="0" smtClean="0"/>
              <a:t>場倫理</a:t>
            </a:r>
            <a:endParaRPr lang="en-US" altLang="zh-TW" sz="36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600200"/>
            <a:ext cx="8543758" cy="51411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TW" altLang="en-US" sz="2800" dirty="0" smtClean="0"/>
              <a:t>成立</a:t>
            </a:r>
            <a:r>
              <a:rPr lang="zh-TW" altLang="en-US" sz="2800" dirty="0"/>
              <a:t>於 </a:t>
            </a:r>
            <a:r>
              <a:rPr lang="en-US" altLang="zh-TW" sz="2800" dirty="0"/>
              <a:t>1971 </a:t>
            </a:r>
            <a:r>
              <a:rPr lang="zh-TW" altLang="en-US" sz="2800" dirty="0"/>
              <a:t>年的台達</a:t>
            </a:r>
            <a:r>
              <a:rPr lang="zh-TW" altLang="en-US" sz="2800" dirty="0" smtClean="0"/>
              <a:t>集團，現</a:t>
            </a:r>
            <a:r>
              <a:rPr lang="zh-TW" altLang="en-US" sz="2800" dirty="0"/>
              <a:t>為全球最大交換式電源供應器與無刷直流風扇供應商。而因應綠色產品當道，也正投入具環保概念的汽車零組件、無汞平面背光板、太陽能發電設備等新興</a:t>
            </a:r>
            <a:r>
              <a:rPr lang="zh-TW" altLang="en-US" sz="2800" dirty="0" smtClean="0"/>
              <a:t>事業。早</a:t>
            </a:r>
            <a:r>
              <a:rPr lang="zh-TW" altLang="en-US" sz="2800" dirty="0"/>
              <a:t>在 </a:t>
            </a:r>
            <a:r>
              <a:rPr lang="en-US" altLang="zh-TW" sz="2800" dirty="0"/>
              <a:t>30 </a:t>
            </a:r>
            <a:r>
              <a:rPr lang="zh-TW" altLang="en-US" sz="2800" dirty="0"/>
              <a:t>多年前，「綠色意識」就是台達電的本質。台達電子</a:t>
            </a:r>
            <a:r>
              <a:rPr lang="en-US" altLang="zh-TW" sz="2800" dirty="0"/>
              <a:t>2007</a:t>
            </a:r>
            <a:r>
              <a:rPr lang="zh-TW" altLang="en-US" sz="2800" dirty="0"/>
              <a:t>年獲頒富士比</a:t>
            </a:r>
            <a:r>
              <a:rPr lang="en-US" altLang="zh-TW" sz="2800" dirty="0"/>
              <a:t>(Forbes)</a:t>
            </a:r>
            <a:r>
              <a:rPr lang="zh-TW" altLang="en-US" sz="2800" dirty="0"/>
              <a:t>雜誌「亞太頂尖</a:t>
            </a:r>
            <a:r>
              <a:rPr lang="en-US" altLang="zh-TW" sz="2800" dirty="0"/>
              <a:t>50</a:t>
            </a:r>
            <a:r>
              <a:rPr lang="zh-TW" altLang="en-US" sz="2800" dirty="0"/>
              <a:t>強企業」，除了亮眼的經營績效之外，在環保節能的</a:t>
            </a:r>
            <a:r>
              <a:rPr lang="zh-TW" altLang="en-US" sz="2800" dirty="0" smtClean="0"/>
              <a:t>績效更是</a:t>
            </a:r>
            <a:r>
              <a:rPr lang="zh-TW" altLang="en-US" sz="2800" dirty="0"/>
              <a:t>有目共睹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TW" altLang="en-US" sz="2800" dirty="0"/>
              <a:t>另外，因應公司「綠活圖」計畫， </a:t>
            </a:r>
            <a:r>
              <a:rPr lang="en-US" altLang="zh-TW" sz="2800" dirty="0" smtClean="0"/>
              <a:t>IT</a:t>
            </a:r>
            <a:r>
              <a:rPr lang="zh-TW" altLang="en-US" sz="2800" dirty="0" smtClean="0"/>
              <a:t>與</a:t>
            </a:r>
            <a:r>
              <a:rPr lang="en-US" altLang="zh-TW" sz="2800" dirty="0" smtClean="0"/>
              <a:t>HR</a:t>
            </a:r>
            <a:r>
              <a:rPr lang="zh-TW" altLang="en-US" sz="2800" dirty="0" smtClean="0"/>
              <a:t>部門</a:t>
            </a:r>
            <a:r>
              <a:rPr lang="zh-TW" altLang="en-US" sz="2800" dirty="0"/>
              <a:t>員工也建立完整</a:t>
            </a:r>
            <a:r>
              <a:rPr lang="zh-TW" altLang="en-US" sz="2800" dirty="0" smtClean="0"/>
              <a:t>的</a:t>
            </a:r>
            <a:r>
              <a:rPr lang="en-US" altLang="zh-TW" sz="2800" dirty="0" smtClean="0"/>
              <a:t>e-Learning</a:t>
            </a:r>
            <a:r>
              <a:rPr lang="zh-TW" altLang="en-US" sz="2800" dirty="0" smtClean="0"/>
              <a:t>系統</a:t>
            </a:r>
            <a:r>
              <a:rPr lang="zh-TW" altLang="en-US" sz="2800" dirty="0"/>
              <a:t>，搭配教學光碟與台達內部訓練，以協助推動員工教育，公司員工也自發地</a:t>
            </a:r>
            <a:r>
              <a:rPr lang="zh-TW" altLang="en-US" sz="2800" dirty="0" smtClean="0"/>
              <a:t>配合各項政策</a:t>
            </a:r>
            <a:r>
              <a:rPr lang="zh-TW" altLang="en-US" sz="2800" dirty="0"/>
              <a:t>，這些都是值得我們學習的綠色思考與產業 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A6D5B54-EE27-4BCC-A2E8-A65C1973ABE8}" type="slidenum">
              <a:rPr lang="en-US" altLang="zh-TW"/>
              <a:pPr/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89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399742" cy="1143000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</a:pPr>
            <a:r>
              <a:rPr lang="zh-TW" altLang="en-US" dirty="0" smtClean="0"/>
              <a:t>從</a:t>
            </a:r>
            <a:r>
              <a:rPr lang="zh-TW" altLang="en-US" dirty="0"/>
              <a:t>電影談</a:t>
            </a:r>
            <a:r>
              <a:rPr lang="zh-TW" altLang="en-US" dirty="0" smtClean="0"/>
              <a:t>倫理─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藍色</a:t>
            </a:r>
            <a:r>
              <a:rPr lang="zh-TW" altLang="en-US" dirty="0"/>
              <a:t>驚爆點</a:t>
            </a:r>
            <a:r>
              <a:rPr lang="en-US" altLang="zh-TW" dirty="0"/>
              <a:t>(A Glimpse of Hell)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600200"/>
            <a:ext cx="8543758" cy="5141168"/>
          </a:xfrm>
        </p:spPr>
        <p:txBody>
          <a:bodyPr>
            <a:noAutofit/>
          </a:bodyPr>
          <a:lstStyle/>
          <a:p>
            <a:r>
              <a:rPr lang="zh-TW" altLang="en-US" dirty="0"/>
              <a:t>問題與討論：</a:t>
            </a:r>
          </a:p>
          <a:p>
            <a:pPr lvl="1"/>
            <a:r>
              <a:rPr lang="zh-TW" altLang="en-US" dirty="0"/>
              <a:t>如果你是梅耶</a:t>
            </a:r>
            <a:r>
              <a:rPr lang="zh-TW" altLang="en-US" dirty="0" smtClean="0"/>
              <a:t>上尉，你</a:t>
            </a:r>
            <a:r>
              <a:rPr lang="zh-TW" altLang="en-US" dirty="0"/>
              <a:t>該怎麼</a:t>
            </a:r>
            <a:r>
              <a:rPr lang="zh-TW" altLang="en-US" dirty="0" smtClean="0"/>
              <a:t>做</a:t>
            </a:r>
            <a:r>
              <a:rPr lang="zh-TW" altLang="en-US" dirty="0"/>
              <a:t>？</a:t>
            </a:r>
          </a:p>
          <a:p>
            <a:pPr lvl="1"/>
            <a:r>
              <a:rPr lang="zh-TW" altLang="en-US" dirty="0"/>
              <a:t>你認為忠誠的意義為何？</a:t>
            </a:r>
          </a:p>
          <a:p>
            <a:pPr lvl="1"/>
            <a:r>
              <a:rPr lang="zh-TW" altLang="en-US" dirty="0"/>
              <a:t>梅耶是要對自己、對艦長、對愛荷華號、對海軍、對國家或對同伴忠誠？如何權衡？</a:t>
            </a:r>
          </a:p>
          <a:p>
            <a:pPr lvl="1"/>
            <a:r>
              <a:rPr lang="zh-TW" altLang="en-US" dirty="0"/>
              <a:t>如果你是艦長，你會如何做？艦長的責任為何？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A6D5B54-EE27-4BCC-A2E8-A65C1973ABE8}" type="slidenum">
              <a:rPr lang="en-US" altLang="zh-TW"/>
              <a:pPr/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74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zh-TW" altLang="en-US" dirty="0"/>
              <a:t>佳句精選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600200"/>
            <a:ext cx="8543758" cy="4997152"/>
          </a:xfrm>
        </p:spPr>
        <p:txBody>
          <a:bodyPr>
            <a:normAutofit/>
          </a:bodyPr>
          <a:lstStyle/>
          <a:p>
            <a:r>
              <a:rPr lang="en-US" altLang="zh-TW" i="1" dirty="0"/>
              <a:t>I only want to do better work. That's the focus of my life.</a:t>
            </a:r>
            <a:r>
              <a:rPr lang="en-US" altLang="zh-TW" dirty="0"/>
              <a:t> </a:t>
            </a:r>
          </a:p>
          <a:p>
            <a:r>
              <a:rPr lang="zh-TW" altLang="en-US" dirty="0"/>
              <a:t>我只想做更好的工作，因為那是我生命的重心。</a:t>
            </a:r>
          </a:p>
          <a:p>
            <a:pPr marL="0" indent="0" algn="r">
              <a:buNone/>
            </a:pPr>
            <a:r>
              <a:rPr lang="en-US" altLang="zh-TW" sz="2400" dirty="0"/>
              <a:t>Ajay </a:t>
            </a:r>
            <a:r>
              <a:rPr lang="en-US" altLang="zh-TW" sz="2400" dirty="0" err="1"/>
              <a:t>Devgan</a:t>
            </a:r>
            <a:endParaRPr lang="en-US" altLang="zh-TW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7D840C-5D6C-44E3-9EEA-3BDA1F0D41F3}" type="slidenum">
              <a:rPr lang="en-US" altLang="zh-TW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5BCC949-48D5-469E-AF12-377D3F0F08C2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424936" cy="16288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zh-TW" altLang="en-US" dirty="0"/>
              <a:t>章前</a:t>
            </a:r>
            <a:r>
              <a:rPr lang="zh-TW" altLang="en-US" dirty="0" smtClean="0"/>
              <a:t>個案：「叮咚</a:t>
            </a:r>
            <a:r>
              <a:rPr lang="en-US" altLang="zh-TW" dirty="0" smtClean="0"/>
              <a:t>..</a:t>
            </a:r>
            <a:r>
              <a:rPr lang="zh-TW" altLang="en-US" dirty="0" smtClean="0"/>
              <a:t>叮咚</a:t>
            </a:r>
            <a:r>
              <a:rPr lang="en-US" altLang="zh-TW" dirty="0" smtClean="0"/>
              <a:t>..</a:t>
            </a:r>
            <a:r>
              <a:rPr lang="zh-TW" altLang="en-US" dirty="0" smtClean="0"/>
              <a:t>叮咚」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我何時才能下班啊！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9452" y="1556792"/>
            <a:ext cx="8475036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TW" altLang="en-US" sz="3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zh-TW" altLang="en-US" sz="2800" kern="1200" smtClean="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TW" altLang="en-US" sz="2400" kern="1200" smtClean="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zh-TW" altLang="en-US" sz="2000" kern="1200" smtClean="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zh-TW" altLang="en-US" sz="2000" kern="120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152"/>
              </a:spcBef>
              <a:spcAft>
                <a:spcPts val="0"/>
              </a:spcAft>
            </a:pPr>
            <a:r>
              <a:rPr kumimoji="0" lang="zh-TW" altLang="en-US" dirty="0" smtClean="0"/>
              <a:t>思考問題：</a:t>
            </a:r>
          </a:p>
          <a:p>
            <a:pPr lvl="1">
              <a:spcBef>
                <a:spcPts val="1152"/>
              </a:spcBef>
              <a:spcAft>
                <a:spcPts val="0"/>
              </a:spcAft>
            </a:pPr>
            <a:r>
              <a:rPr lang="zh-TW" altLang="en-US" dirty="0"/>
              <a:t>如果你是一般職員，你是否介意下班後主管或老闆以</a:t>
            </a:r>
            <a:r>
              <a:rPr lang="en-US" altLang="zh-TW" dirty="0"/>
              <a:t>LINE</a:t>
            </a:r>
            <a:r>
              <a:rPr lang="zh-TW" altLang="en-US" dirty="0"/>
              <a:t>交辦或</a:t>
            </a:r>
            <a:r>
              <a:rPr lang="zh-TW" altLang="en-US" dirty="0" smtClean="0"/>
              <a:t>詢問</a:t>
            </a:r>
            <a:r>
              <a:rPr lang="zh-TW" altLang="en-US" dirty="0"/>
              <a:t>公事？你是否會擔心不回應老闆</a:t>
            </a:r>
            <a:r>
              <a:rPr lang="en-US" altLang="zh-TW" dirty="0"/>
              <a:t>LINE</a:t>
            </a:r>
            <a:r>
              <a:rPr lang="zh-TW" altLang="en-US" dirty="0"/>
              <a:t>訊息會不會有不良的後果？</a:t>
            </a:r>
          </a:p>
          <a:p>
            <a:pPr lvl="1">
              <a:spcBef>
                <a:spcPts val="1152"/>
              </a:spcBef>
              <a:spcAft>
                <a:spcPts val="0"/>
              </a:spcAft>
            </a:pPr>
            <a:r>
              <a:rPr lang="zh-TW" altLang="en-US" dirty="0" smtClean="0"/>
              <a:t>當</a:t>
            </a:r>
            <a:r>
              <a:rPr lang="zh-TW" altLang="en-US" dirty="0"/>
              <a:t>你下班時間接到主管或老闆以</a:t>
            </a:r>
            <a:r>
              <a:rPr lang="en-US" altLang="zh-TW" dirty="0"/>
              <a:t>LINE</a:t>
            </a:r>
            <a:r>
              <a:rPr lang="zh-TW" altLang="en-US" dirty="0"/>
              <a:t>交辦或詢問公事，你的感想</a:t>
            </a:r>
            <a:r>
              <a:rPr lang="zh-TW" altLang="en-US" dirty="0" smtClean="0"/>
              <a:t>為何</a:t>
            </a:r>
            <a:r>
              <a:rPr lang="zh-TW" altLang="en-US" dirty="0"/>
              <a:t>？</a:t>
            </a:r>
          </a:p>
          <a:p>
            <a:pPr lvl="1">
              <a:spcBef>
                <a:spcPts val="1152"/>
              </a:spcBef>
              <a:spcAft>
                <a:spcPts val="0"/>
              </a:spcAft>
            </a:pPr>
            <a:r>
              <a:rPr lang="zh-TW" altLang="en-US" dirty="0" smtClean="0"/>
              <a:t>如果</a:t>
            </a:r>
            <a:r>
              <a:rPr lang="zh-TW" altLang="en-US" dirty="0"/>
              <a:t>你是主管，你贊成於下班時間以</a:t>
            </a:r>
            <a:r>
              <a:rPr lang="en-US" altLang="zh-TW" dirty="0"/>
              <a:t>LINE</a:t>
            </a:r>
            <a:r>
              <a:rPr lang="zh-TW" altLang="en-US" dirty="0"/>
              <a:t>向你的部屬交辦或詢問</a:t>
            </a:r>
            <a:r>
              <a:rPr lang="zh-TW" altLang="en-US" dirty="0" smtClean="0"/>
              <a:t>公事</a:t>
            </a:r>
            <a:r>
              <a:rPr lang="zh-TW" altLang="en-US" dirty="0"/>
              <a:t>嗎？為什麼？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zh-TW" altLang="en-US" dirty="0"/>
              <a:t>引言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600200"/>
            <a:ext cx="8471750" cy="4709120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在企業倫理當中，職場上的倫理是值得探討的另一</a:t>
            </a:r>
            <a:r>
              <a:rPr lang="zh-TW" altLang="en-US" dirty="0" smtClean="0"/>
              <a:t>主題。員工</a:t>
            </a:r>
            <a:r>
              <a:rPr lang="zh-TW" altLang="en-US" dirty="0"/>
              <a:t>除以積極行為把本身職責做好外，</a:t>
            </a:r>
            <a:r>
              <a:rPr lang="zh-TW" altLang="en-US" dirty="0" smtClean="0"/>
              <a:t>並需將</a:t>
            </a:r>
            <a:r>
              <a:rPr lang="zh-TW" altLang="en-US" dirty="0"/>
              <a:t>好的職場精神及氛圍帶進公司</a:t>
            </a:r>
          </a:p>
          <a:p>
            <a:pPr>
              <a:spcBef>
                <a:spcPts val="1152"/>
              </a:spcBef>
            </a:pPr>
            <a:r>
              <a:rPr lang="zh-TW" altLang="en-US" dirty="0"/>
              <a:t>因此，員工必須重視職場倫理議題，方能為企業注入源源</a:t>
            </a:r>
            <a:r>
              <a:rPr lang="zh-TW" altLang="en-US" dirty="0" smtClean="0"/>
              <a:t>活水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A982445-54D9-45DB-BC57-4C366FBABC45}" type="slidenum">
              <a:rPr lang="en-US" altLang="zh-TW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zh-TW" altLang="en-US"/>
              <a:t>本章架構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543758" cy="544522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768"/>
              </a:spcBef>
            </a:pPr>
            <a:r>
              <a:rPr lang="zh-TW" altLang="en-US" sz="3000" dirty="0"/>
              <a:t>基於上述，本章內容包括</a:t>
            </a:r>
          </a:p>
          <a:p>
            <a:pPr lvl="1">
              <a:lnSpc>
                <a:spcPct val="110000"/>
              </a:lnSpc>
              <a:spcBef>
                <a:spcPts val="768"/>
              </a:spcBef>
            </a:pPr>
            <a:r>
              <a:rPr lang="zh-TW" altLang="en-US" sz="2600" dirty="0"/>
              <a:t>職場倫理的意涵 </a:t>
            </a:r>
          </a:p>
          <a:p>
            <a:pPr lvl="1">
              <a:lnSpc>
                <a:spcPct val="110000"/>
              </a:lnSpc>
              <a:spcBef>
                <a:spcPts val="768"/>
              </a:spcBef>
            </a:pPr>
            <a:r>
              <a:rPr lang="zh-TW" altLang="en-US" sz="2600" dirty="0"/>
              <a:t>忠誠態度議題 </a:t>
            </a:r>
          </a:p>
          <a:p>
            <a:pPr lvl="1">
              <a:lnSpc>
                <a:spcPct val="110000"/>
              </a:lnSpc>
              <a:spcBef>
                <a:spcPts val="768"/>
              </a:spcBef>
            </a:pPr>
            <a:r>
              <a:rPr lang="zh-TW" altLang="en-US" sz="2600" dirty="0"/>
              <a:t>利益衝突議題 </a:t>
            </a:r>
          </a:p>
          <a:p>
            <a:pPr lvl="1">
              <a:lnSpc>
                <a:spcPct val="110000"/>
              </a:lnSpc>
              <a:spcBef>
                <a:spcPts val="768"/>
              </a:spcBef>
            </a:pPr>
            <a:r>
              <a:rPr lang="zh-TW" altLang="en-US" sz="2600" dirty="0"/>
              <a:t>公器私用議題 </a:t>
            </a:r>
          </a:p>
          <a:p>
            <a:pPr lvl="1">
              <a:lnSpc>
                <a:spcPct val="110000"/>
              </a:lnSpc>
              <a:spcBef>
                <a:spcPts val="768"/>
              </a:spcBef>
            </a:pPr>
            <a:r>
              <a:rPr lang="zh-TW" altLang="en-US" sz="2600" dirty="0"/>
              <a:t>監守自盜議題</a:t>
            </a:r>
          </a:p>
          <a:p>
            <a:pPr lvl="1">
              <a:lnSpc>
                <a:spcPct val="110000"/>
              </a:lnSpc>
              <a:spcBef>
                <a:spcPts val="768"/>
              </a:spcBef>
            </a:pPr>
            <a:r>
              <a:rPr lang="zh-TW" altLang="en-US" sz="2600" dirty="0"/>
              <a:t>職場精神議題 </a:t>
            </a:r>
          </a:p>
          <a:p>
            <a:pPr lvl="1">
              <a:lnSpc>
                <a:spcPct val="110000"/>
              </a:lnSpc>
              <a:spcBef>
                <a:spcPts val="768"/>
              </a:spcBef>
            </a:pPr>
            <a:r>
              <a:rPr lang="zh-TW" altLang="en-US" sz="2600" dirty="0"/>
              <a:t>企業應有的認知與作為</a:t>
            </a:r>
          </a:p>
          <a:p>
            <a:pPr lvl="1">
              <a:lnSpc>
                <a:spcPct val="110000"/>
              </a:lnSpc>
              <a:spcBef>
                <a:spcPts val="768"/>
              </a:spcBef>
            </a:pPr>
            <a:r>
              <a:rPr lang="zh-TW" altLang="en-US" sz="2600" dirty="0"/>
              <a:t>綠色</a:t>
            </a:r>
            <a:r>
              <a:rPr lang="zh-TW" altLang="en-US" sz="2600" dirty="0" smtClean="0"/>
              <a:t>思考：台達電</a:t>
            </a:r>
            <a:r>
              <a:rPr lang="zh-TW" altLang="en-US" sz="2600" dirty="0"/>
              <a:t>子共利的職場倫理「環保、節能、愛地球」</a:t>
            </a:r>
          </a:p>
          <a:p>
            <a:pPr lvl="1">
              <a:lnSpc>
                <a:spcPct val="110000"/>
              </a:lnSpc>
              <a:spcBef>
                <a:spcPts val="768"/>
              </a:spcBef>
            </a:pPr>
            <a:r>
              <a:rPr lang="zh-TW" altLang="en-US" sz="2600" dirty="0"/>
              <a:t>從電影談</a:t>
            </a:r>
            <a:r>
              <a:rPr lang="zh-TW" altLang="en-US" sz="2600" dirty="0" smtClean="0"/>
              <a:t>倫理─藍色</a:t>
            </a:r>
            <a:r>
              <a:rPr lang="zh-TW" altLang="en-US" sz="2600" dirty="0"/>
              <a:t>驚爆</a:t>
            </a:r>
            <a:r>
              <a:rPr lang="zh-TW" altLang="en-US" sz="2600" dirty="0" smtClean="0"/>
              <a:t>點</a:t>
            </a:r>
            <a:r>
              <a:rPr lang="en-US" altLang="zh-TW" sz="2600" dirty="0" smtClean="0"/>
              <a:t>(A </a:t>
            </a:r>
            <a:r>
              <a:rPr lang="en-US" altLang="zh-TW" sz="2600" dirty="0"/>
              <a:t>Glimpse of </a:t>
            </a:r>
            <a:r>
              <a:rPr lang="en-US" altLang="zh-TW" sz="2600" dirty="0" smtClean="0"/>
              <a:t>Hell)</a:t>
            </a:r>
            <a:r>
              <a:rPr lang="zh-TW" altLang="en-US" sz="2600" dirty="0" smtClean="0"/>
              <a:t> </a:t>
            </a:r>
            <a:endParaRPr lang="zh-TW" altLang="en-US" sz="26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E38E2FD-2341-4B0A-A7DE-20040E0F9D3C}" type="slidenum">
              <a:rPr lang="en-US" altLang="zh-TW"/>
              <a:pPr/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12.1  </a:t>
            </a:r>
            <a:r>
              <a:rPr lang="zh-TW" altLang="en-US" dirty="0" smtClean="0"/>
              <a:t>職</a:t>
            </a:r>
            <a:r>
              <a:rPr lang="zh-TW" altLang="en-US" dirty="0" smtClean="0"/>
              <a:t>場倫理的意涵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職場倫理，或有人稱為工作倫理或場域倫理，是指發生在工作場所中的人際或群體之間的倫常規範，主要的職場關係可區分成三面向：投資者、員工與顧客等三方利害關係人，這群人在職場上所產生互動式的倫理行為關係，統稱職場</a:t>
            </a:r>
            <a:r>
              <a:rPr lang="zh-TW" altLang="en-US" dirty="0" smtClean="0"/>
              <a:t>倫理</a:t>
            </a:r>
            <a:endParaRPr lang="zh-TW" altLang="en-US" dirty="0"/>
          </a:p>
          <a:p>
            <a:pPr>
              <a:spcBef>
                <a:spcPts val="1152"/>
              </a:spcBef>
            </a:pPr>
            <a:r>
              <a:rPr lang="zh-TW" altLang="en-US" dirty="0"/>
              <a:t>以員工本身角度的倫理對象而言，員工對企業</a:t>
            </a:r>
            <a:r>
              <a:rPr lang="zh-TW" altLang="en-US" dirty="0" smtClean="0"/>
              <a:t>、僱主</a:t>
            </a:r>
            <a:r>
              <a:rPr lang="zh-TW" altLang="en-US" dirty="0"/>
              <a:t>、主管和同僚等，同樣具有倫理責任與</a:t>
            </a:r>
            <a:r>
              <a:rPr lang="zh-TW" altLang="en-US" dirty="0" smtClean="0"/>
              <a:t>義務 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12.2  </a:t>
            </a:r>
            <a:r>
              <a:rPr lang="zh-TW" altLang="en-US" dirty="0" smtClean="0"/>
              <a:t>忠誠</a:t>
            </a:r>
            <a:r>
              <a:rPr lang="zh-TW" altLang="en-US" dirty="0" smtClean="0"/>
              <a:t>態度議題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543758" cy="5328592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sz="3000" dirty="0"/>
              <a:t>竊取公司商業</a:t>
            </a:r>
            <a:r>
              <a:rPr lang="zh-TW" altLang="en-US" sz="3000" dirty="0" smtClean="0"/>
              <a:t>機密─美國</a:t>
            </a:r>
            <a:r>
              <a:rPr lang="zh-TW" altLang="en-US" sz="3000" dirty="0"/>
              <a:t>可口可樂員工被控事件 </a:t>
            </a:r>
          </a:p>
          <a:p>
            <a:pPr lvl="1">
              <a:spcBef>
                <a:spcPts val="1152"/>
              </a:spcBef>
            </a:pPr>
            <a:r>
              <a:rPr lang="zh-TW" altLang="en-US" sz="2600" dirty="0"/>
              <a:t>美國聯邦檢察官指控</a:t>
            </a:r>
            <a:r>
              <a:rPr lang="en-US" altLang="zh-TW" sz="2600" dirty="0"/>
              <a:t>3</a:t>
            </a:r>
            <a:r>
              <a:rPr lang="zh-TW" altLang="en-US" sz="2600" dirty="0"/>
              <a:t>名前可口可樂公司員工竊取公司機密檔案資料，其中包括一種新飲料的樣品，並企圖將其出售給競爭對手百事可樂 </a:t>
            </a:r>
          </a:p>
          <a:p>
            <a:pPr lvl="1">
              <a:spcBef>
                <a:spcPts val="1152"/>
              </a:spcBef>
            </a:pPr>
            <a:r>
              <a:rPr lang="zh-TW" altLang="en-US" sz="2600" dirty="0" smtClean="0"/>
              <a:t>據調查，關於</a:t>
            </a:r>
            <a:r>
              <a:rPr lang="zh-TW" altLang="en-US" sz="2600" dirty="0"/>
              <a:t>可口可樂商業間碟案最初由</a:t>
            </a:r>
            <a:r>
              <a:rPr lang="zh-TW" altLang="en-US" sz="2600" dirty="0" smtClean="0"/>
              <a:t>百事可樂向</a:t>
            </a:r>
            <a:r>
              <a:rPr lang="zh-TW" altLang="en-US" sz="2600" dirty="0"/>
              <a:t>可口可樂告發，自稱為可口可樂高層員工，並提供了「十分詳細的機密資訊」，可口可樂立即與聯邦調查局取得聯繫，後者當即展開了秘密調查 </a:t>
            </a:r>
          </a:p>
          <a:p>
            <a:pPr lvl="1">
              <a:spcBef>
                <a:spcPts val="1152"/>
              </a:spcBef>
            </a:pPr>
            <a:r>
              <a:rPr lang="zh-TW" altLang="en-US" sz="2600" dirty="0"/>
              <a:t>企業中所謂的職場倫理，就是企業中的員工在企業團隊中，所顯現出的職場操守與團隊意識。每個企業團隊中的成員，都需要具備符合該團隊利益的職場倫理，這才是企業團隊服務的根本 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45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12.3  </a:t>
            </a:r>
            <a:r>
              <a:rPr lang="zh-TW" altLang="en-US" dirty="0" smtClean="0"/>
              <a:t>利益</a:t>
            </a:r>
            <a:r>
              <a:rPr lang="zh-TW" altLang="en-US" dirty="0" smtClean="0"/>
              <a:t>衝突議題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信義、永慶房屋間的利益迴避認知 </a:t>
            </a:r>
          </a:p>
          <a:p>
            <a:pPr lvl="1">
              <a:spcBef>
                <a:spcPts val="1152"/>
              </a:spcBef>
            </a:pPr>
            <a:r>
              <a:rPr lang="en-US" altLang="zh-TW" dirty="0"/>
              <a:t>2008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月信義房屋指控擔任永慶房屋葉姓總經理指派其弟到信義房屋臥底</a:t>
            </a:r>
            <a:r>
              <a:rPr lang="en-US" altLang="zh-TW" dirty="0"/>
              <a:t>18</a:t>
            </a:r>
            <a:r>
              <a:rPr lang="zh-TW" altLang="en-US" dirty="0"/>
              <a:t>年，刺探竊取商業機密，導致信義房屋多件重大交易案件損失 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從職場倫理的觀點來看，員工在職場上對企業本身應有絕對的忠誠，也是員工應盡的道德責任和</a:t>
            </a:r>
            <a:r>
              <a:rPr lang="zh-TW" altLang="en-US" dirty="0" smtClean="0"/>
              <a:t>義務。此外</a:t>
            </a:r>
            <a:r>
              <a:rPr lang="zh-TW" altLang="en-US" dirty="0"/>
              <a:t>，職場工作者亦應以誠信的態度與顧客及同事充分互動，並以尊重、包容、欣賞、接納與肯定之態度對待利害關係人，才是堅守職場倫理的表現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94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12.4  </a:t>
            </a:r>
            <a:r>
              <a:rPr lang="zh-TW" altLang="en-US" dirty="0" smtClean="0"/>
              <a:t>公</a:t>
            </a:r>
            <a:r>
              <a:rPr lang="zh-TW" altLang="en-US" dirty="0" smtClean="0"/>
              <a:t>器私用議題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543758" cy="51125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TW" altLang="en-US" dirty="0"/>
              <a:t>善小須為、惡小勿為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zh-TW" altLang="en-US" dirty="0"/>
              <a:t>在現今工作環境中，</a:t>
            </a:r>
            <a:r>
              <a:rPr lang="zh-TW" altLang="en-US" dirty="0" smtClean="0"/>
              <a:t>網際網路為最</a:t>
            </a:r>
            <a:r>
              <a:rPr lang="zh-TW" altLang="en-US" dirty="0"/>
              <a:t>常用的作業工具，由於運用便利性，使公器私用情形相對更為普遍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zh-TW" altLang="en-US" dirty="0"/>
              <a:t>員工</a:t>
            </a:r>
            <a:r>
              <a:rPr lang="zh-TW" altLang="en-US" dirty="0" smtClean="0"/>
              <a:t>普遍認為</a:t>
            </a:r>
            <a:r>
              <a:rPr lang="zh-TW" altLang="en-US" dirty="0"/>
              <a:t>利用工作時間上網處理私人事務已是常態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zh-TW" altLang="en-US" dirty="0"/>
              <a:t>企業雇主早已發覺上班使用網路或公司電話的情形日益嚴重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zh-TW" altLang="en-US" dirty="0"/>
              <a:t>然而，不同意見指出，網際網路早已把工作和非工作之間的界限模糊化了。即使下班，人們也會接到許多談公事的電話。既然工作已經慢慢滲透到人的</a:t>
            </a:r>
            <a:r>
              <a:rPr lang="zh-TW" altLang="en-US" dirty="0" smtClean="0"/>
              <a:t>私生活</a:t>
            </a:r>
            <a:r>
              <a:rPr lang="zh-TW" altLang="en-US" dirty="0"/>
              <a:t>中，那麼工作時間上網查點資訊，理應並無大礙 ，你認為</a:t>
            </a:r>
            <a:r>
              <a:rPr lang="zh-TW" altLang="en-US" dirty="0" smtClean="0"/>
              <a:t>呢？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46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1413</Words>
  <Application>Microsoft Office PowerPoint</Application>
  <PresentationFormat>如螢幕大小 (4:3)</PresentationFormat>
  <Paragraphs>77</Paragraphs>
  <Slides>14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佳句精選</vt:lpstr>
      <vt:lpstr>章前個案：「叮咚..叮咚..叮咚」 我何時才能下班啊！</vt:lpstr>
      <vt:lpstr>引言 </vt:lpstr>
      <vt:lpstr>本章架構</vt:lpstr>
      <vt:lpstr>12.1  職場倫理的意涵</vt:lpstr>
      <vt:lpstr>12.2  忠誠態度議題</vt:lpstr>
      <vt:lpstr>12.3  利益衝突議題</vt:lpstr>
      <vt:lpstr>12.4  公器私用議題</vt:lpstr>
      <vt:lpstr>12.5  監守自盜議題</vt:lpstr>
      <vt:lpstr>12.6  職場精神議題</vt:lpstr>
      <vt:lpstr>12.7  企業應有的認知與作為</vt:lpstr>
      <vt:lpstr>12.8  綠色思考：台達電子共利的 職場倫理</vt:lpstr>
      <vt:lpstr>從電影談倫理─ 藍色驚爆點(A Glimpse of Hell) </vt:lpstr>
    </vt:vector>
  </TitlesOfParts>
  <Company>前程文化事業有限公司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企業倫理的重要性與發展</dc:title>
  <dc:creator>企劃部</dc:creator>
  <cp:lastModifiedBy>NO.43</cp:lastModifiedBy>
  <cp:revision>65</cp:revision>
  <dcterms:created xsi:type="dcterms:W3CDTF">2010-08-12T10:54:33Z</dcterms:created>
  <dcterms:modified xsi:type="dcterms:W3CDTF">2016-01-19T02:26:47Z</dcterms:modified>
</cp:coreProperties>
</file>