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58" r:id="rId4"/>
    <p:sldId id="259" r:id="rId5"/>
    <p:sldId id="311" r:id="rId6"/>
    <p:sldId id="260" r:id="rId7"/>
    <p:sldId id="261" r:id="rId8"/>
    <p:sldId id="317" r:id="rId9"/>
    <p:sldId id="318" r:id="rId10"/>
    <p:sldId id="319" r:id="rId11"/>
    <p:sldId id="307" r:id="rId12"/>
    <p:sldId id="320" r:id="rId13"/>
    <p:sldId id="308" r:id="rId14"/>
    <p:sldId id="321" r:id="rId15"/>
    <p:sldId id="316" r:id="rId16"/>
    <p:sldId id="284" r:id="rId17"/>
    <p:sldId id="286" r:id="rId1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86341" autoAdjust="0"/>
  </p:normalViewPr>
  <p:slideViewPr>
    <p:cSldViewPr>
      <p:cViewPr varScale="1">
        <p:scale>
          <a:sx n="72" d="100"/>
          <a:sy n="72"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15</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社區</a:t>
            </a:r>
            <a:r>
              <a:rPr kumimoji="0" lang="zh-TW" altLang="en-US" dirty="0" smtClean="0">
                <a:latin typeface="華康新特明體" panose="02020909000000000000" pitchFamily="49" charset="-120"/>
                <a:ea typeface="華康新特明體" panose="02020909000000000000" pitchFamily="49" charset="-120"/>
              </a:rPr>
              <a:t>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Autofit/>
          </a:bodyPr>
          <a:lstStyle/>
          <a:p>
            <a:pPr>
              <a:spcBef>
                <a:spcPct val="35000"/>
              </a:spcBef>
            </a:pPr>
            <a:r>
              <a:rPr lang="en-US" altLang="zh-TW" dirty="0"/>
              <a:t>15.1  </a:t>
            </a:r>
            <a:r>
              <a:rPr lang="zh-TW" altLang="en-US" dirty="0"/>
              <a:t>社區倫理意涵</a:t>
            </a:r>
            <a:r>
              <a:rPr lang="en-US" altLang="zh-TW" sz="2800" dirty="0" smtClean="0"/>
              <a:t>(4/4</a:t>
            </a:r>
            <a:r>
              <a:rPr lang="en-US" altLang="zh-TW" sz="2800" dirty="0"/>
              <a:t>)</a:t>
            </a:r>
            <a:endParaRPr lang="zh-TW" altLang="en-US" sz="3200" dirty="0"/>
          </a:p>
        </p:txBody>
      </p:sp>
      <p:sp>
        <p:nvSpPr>
          <p:cNvPr id="11267" name="Rectangle 3"/>
          <p:cNvSpPr>
            <a:spLocks noGrp="1" noChangeArrowheads="1"/>
          </p:cNvSpPr>
          <p:nvPr>
            <p:ph idx="1"/>
          </p:nvPr>
        </p:nvSpPr>
        <p:spPr>
          <a:xfrm>
            <a:off x="492738" y="1556792"/>
            <a:ext cx="8471750" cy="5112568"/>
          </a:xfrm>
        </p:spPr>
        <p:txBody>
          <a:bodyPr>
            <a:noAutofit/>
          </a:bodyPr>
          <a:lstStyle/>
          <a:p>
            <a:pPr>
              <a:spcBef>
                <a:spcPts val="1152"/>
              </a:spcBef>
            </a:pPr>
            <a:r>
              <a:rPr lang="zh-TW" altLang="en-US" dirty="0"/>
              <a:t>梅爾登米爾斯 </a:t>
            </a:r>
          </a:p>
          <a:p>
            <a:pPr lvl="1">
              <a:spcBef>
                <a:spcPts val="1152"/>
              </a:spcBef>
            </a:pPr>
            <a:r>
              <a:rPr lang="zh-TW" altLang="en-US" dirty="0" smtClean="0"/>
              <a:t>因為</a:t>
            </a:r>
            <a:r>
              <a:rPr lang="zh-TW" altLang="en-US" dirty="0"/>
              <a:t>此一事件，亞倫富爾史坦成為美國家喻戶曉的人物，電視及各大知名雜誌爭相報導，當時美國總統柯林頓公開讚揚富爾史坦先生的行為</a:t>
            </a:r>
          </a:p>
          <a:p>
            <a:pPr lvl="1">
              <a:spcBef>
                <a:spcPts val="1152"/>
              </a:spcBef>
            </a:pPr>
            <a:r>
              <a:rPr lang="zh-TW" altLang="en-US" dirty="0"/>
              <a:t>如果你是亞倫富爾史坦，你會有不同的做法嗎</a:t>
            </a:r>
          </a:p>
        </p:txBody>
      </p:sp>
      <p:sp>
        <p:nvSpPr>
          <p:cNvPr id="5" name="頁尾版面配置區 4"/>
          <p:cNvSpPr>
            <a:spLocks noGrp="1"/>
          </p:cNvSpPr>
          <p:nvPr>
            <p:ph type="ftr" sz="quarter" idx="11"/>
          </p:nvPr>
        </p:nvSpPr>
        <p:spPr/>
        <p:txBody>
          <a:bodyPr/>
          <a:lstStyle/>
          <a:p>
            <a:fld id="{336FE5D7-1113-4B6C-A919-C35959568A84}" type="slidenum">
              <a:rPr lang="en-US" altLang="zh-TW"/>
              <a:pPr/>
              <a:t>10</a:t>
            </a:fld>
            <a:endParaRPr lang="en-US" altLang="zh-TW"/>
          </a:p>
        </p:txBody>
      </p:sp>
    </p:spTree>
    <p:extLst>
      <p:ext uri="{BB962C8B-B14F-4D97-AF65-F5344CB8AC3E}">
        <p14:creationId xmlns:p14="http://schemas.microsoft.com/office/powerpoint/2010/main" val="33377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15.2  </a:t>
            </a:r>
            <a:r>
              <a:rPr lang="zh-TW" altLang="en-US" dirty="0" smtClean="0"/>
              <a:t>社區</a:t>
            </a:r>
            <a:r>
              <a:rPr lang="zh-TW" altLang="en-US" dirty="0" smtClean="0"/>
              <a:t>營造議題</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543758" cy="5328592"/>
          </a:xfrm>
        </p:spPr>
        <p:txBody>
          <a:bodyPr>
            <a:noAutofit/>
          </a:bodyPr>
          <a:lstStyle/>
          <a:p>
            <a:pPr>
              <a:lnSpc>
                <a:spcPct val="95000"/>
              </a:lnSpc>
              <a:spcBef>
                <a:spcPts val="768"/>
              </a:spcBef>
            </a:pPr>
            <a:r>
              <a:rPr lang="zh-TW" altLang="en-US" dirty="0"/>
              <a:t>便利</a:t>
            </a:r>
            <a:r>
              <a:rPr lang="zh-TW" altLang="en-US" dirty="0" smtClean="0"/>
              <a:t>商店社區</a:t>
            </a:r>
            <a:r>
              <a:rPr lang="zh-TW" altLang="en-US" dirty="0"/>
              <a:t>營造打造雙贏局面 </a:t>
            </a:r>
          </a:p>
          <a:p>
            <a:pPr lvl="1">
              <a:lnSpc>
                <a:spcPct val="95000"/>
              </a:lnSpc>
              <a:spcBef>
                <a:spcPts val="768"/>
              </a:spcBef>
            </a:pPr>
            <a:r>
              <a:rPr lang="zh-TW" altLang="en-US" dirty="0"/>
              <a:t>過去台灣便利商店都是以家庭式的雜貨店來服務社區。自從統一超商於</a:t>
            </a:r>
            <a:r>
              <a:rPr lang="en-US" altLang="zh-TW" dirty="0"/>
              <a:t>1979</a:t>
            </a:r>
            <a:r>
              <a:rPr lang="zh-TW" altLang="en-US" dirty="0"/>
              <a:t>年與美國南方公司合作引進便利商店的經營方式 </a:t>
            </a:r>
          </a:p>
          <a:p>
            <a:pPr lvl="1">
              <a:lnSpc>
                <a:spcPct val="95000"/>
              </a:lnSpc>
              <a:spcBef>
                <a:spcPts val="768"/>
              </a:spcBef>
            </a:pPr>
            <a:r>
              <a:rPr lang="zh-TW" altLang="en-US" dirty="0"/>
              <a:t>全家便利商店就深入社區，觀察社區需求，不定期提供各類型創新服務 </a:t>
            </a:r>
          </a:p>
          <a:p>
            <a:pPr lvl="1">
              <a:lnSpc>
                <a:spcPct val="95000"/>
              </a:lnSpc>
              <a:spcBef>
                <a:spcPts val="768"/>
              </a:spcBef>
            </a:pPr>
            <a:r>
              <a:rPr lang="zh-TW" altLang="en-US" dirty="0"/>
              <a:t>台灣最大</a:t>
            </a:r>
            <a:r>
              <a:rPr lang="zh-TW" altLang="en-US" dirty="0" smtClean="0"/>
              <a:t>的</a:t>
            </a:r>
            <a:r>
              <a:rPr lang="zh-TW" altLang="en-US" dirty="0"/>
              <a:t>連鎖</a:t>
            </a:r>
            <a:r>
              <a:rPr lang="zh-TW" altLang="en-US" dirty="0" smtClean="0"/>
              <a:t>便利店</a:t>
            </a:r>
            <a:r>
              <a:rPr lang="en-US" altLang="zh-TW" dirty="0"/>
              <a:t>7-ELEVEN</a:t>
            </a:r>
            <a:r>
              <a:rPr lang="zh-TW" altLang="en-US" dirty="0"/>
              <a:t>更於</a:t>
            </a:r>
            <a:r>
              <a:rPr lang="en-US" altLang="zh-TW" dirty="0"/>
              <a:t>1999</a:t>
            </a:r>
            <a:r>
              <a:rPr lang="zh-TW" altLang="en-US" dirty="0"/>
              <a:t>年成立好鄰居文教基金會，每年固定提撥稅後淨利的千分之五，投入睦鄰安居工作 </a:t>
            </a:r>
          </a:p>
          <a:p>
            <a:pPr lvl="1">
              <a:lnSpc>
                <a:spcPct val="95000"/>
              </a:lnSpc>
              <a:spcBef>
                <a:spcPts val="768"/>
              </a:spcBef>
            </a:pPr>
            <a:r>
              <a:rPr lang="zh-TW" altLang="en-US" dirty="0"/>
              <a:t>便利商店投入社區營造與參與，不只創造社區</a:t>
            </a:r>
            <a:r>
              <a:rPr lang="zh-TW" altLang="en-US" dirty="0" smtClean="0"/>
              <a:t>價值，也</a:t>
            </a:r>
            <a:r>
              <a:rPr lang="zh-TW" altLang="en-US" dirty="0"/>
              <a:t>與企業本質結合塑造一個好的經營環境與提升形象成為競爭策略之一環 </a:t>
            </a:r>
          </a:p>
        </p:txBody>
      </p:sp>
      <p:sp>
        <p:nvSpPr>
          <p:cNvPr id="5" name="頁尾版面配置區 4"/>
          <p:cNvSpPr>
            <a:spLocks noGrp="1"/>
          </p:cNvSpPr>
          <p:nvPr>
            <p:ph type="ftr" sz="quarter" idx="11"/>
          </p:nvPr>
        </p:nvSpPr>
        <p:spPr/>
        <p:txBody>
          <a:bodyPr/>
          <a:lstStyle/>
          <a:p>
            <a:fld id="{336FE5D7-1113-4B6C-A919-C35959568A84}" type="slidenum">
              <a:rPr lang="en-US" altLang="zh-TW"/>
              <a:pPr/>
              <a:t>11</a:t>
            </a:fld>
            <a:endParaRPr lang="en-US" altLang="zh-TW" dirty="0"/>
          </a:p>
        </p:txBody>
      </p:sp>
    </p:spTree>
    <p:extLst>
      <p:ext uri="{BB962C8B-B14F-4D97-AF65-F5344CB8AC3E}">
        <p14:creationId xmlns:p14="http://schemas.microsoft.com/office/powerpoint/2010/main" val="32145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9"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15.2  </a:t>
            </a:r>
            <a:r>
              <a:rPr lang="zh-TW" altLang="en-US" dirty="0"/>
              <a:t>社區營造議題</a:t>
            </a:r>
            <a:r>
              <a:rPr lang="en-US" altLang="zh-TW" sz="2800" dirty="0" smtClean="0"/>
              <a:t>(2/2</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543758" cy="5328592"/>
          </a:xfrm>
        </p:spPr>
        <p:txBody>
          <a:bodyPr>
            <a:noAutofit/>
          </a:bodyPr>
          <a:lstStyle/>
          <a:p>
            <a:pPr>
              <a:spcBef>
                <a:spcPct val="30000"/>
              </a:spcBef>
            </a:pPr>
            <a:r>
              <a:rPr lang="zh-TW" altLang="en-US" dirty="0"/>
              <a:t>企業主運用網路造就黃羊川傳奇 </a:t>
            </a:r>
          </a:p>
          <a:p>
            <a:pPr lvl="1">
              <a:spcBef>
                <a:spcPct val="30000"/>
              </a:spcBef>
            </a:pPr>
            <a:r>
              <a:rPr lang="zh-TW" altLang="en-US" dirty="0"/>
              <a:t>黃羊川是位於甘肅省河西走廊古浪縣的一個小山村，</a:t>
            </a:r>
            <a:r>
              <a:rPr lang="en-US" altLang="zh-TW" dirty="0"/>
              <a:t>2000</a:t>
            </a:r>
            <a:r>
              <a:rPr lang="zh-TW" altLang="en-US" dirty="0"/>
              <a:t>年前英業達副董事長溫世仁提出「西部開發十年有成」的宏願，他認為「消滅貧窮，就是最大的市場」 </a:t>
            </a:r>
          </a:p>
          <a:p>
            <a:pPr lvl="1">
              <a:spcBef>
                <a:spcPct val="30000"/>
              </a:spcBef>
            </a:pPr>
            <a:r>
              <a:rPr lang="zh-TW" altLang="en-US" dirty="0"/>
              <a:t>溫世仁陸續帶來上百台的電腦設備，在學校裡建立校園網吧，教導孩子上網，降低數位</a:t>
            </a:r>
            <a:r>
              <a:rPr lang="zh-TW" altLang="en-US" dirty="0" smtClean="0"/>
              <a:t>落差。 </a:t>
            </a:r>
            <a:endParaRPr lang="zh-TW" altLang="en-US" dirty="0"/>
          </a:p>
          <a:p>
            <a:pPr lvl="1">
              <a:spcBef>
                <a:spcPct val="30000"/>
              </a:spcBef>
            </a:pPr>
            <a:r>
              <a:rPr lang="zh-TW" altLang="en-US" dirty="0"/>
              <a:t>在透過上述的案例，我們了解在社區的經營上，應凝聚當地居民的歸屬感與認同感</a:t>
            </a:r>
            <a:r>
              <a:rPr lang="zh-TW" altLang="en-US" dirty="0" smtClean="0"/>
              <a:t>，提升其能力，</a:t>
            </a:r>
            <a:r>
              <a:rPr lang="zh-TW" altLang="en-US" dirty="0"/>
              <a:t>創造社區新生命，用心感受人與環境的倫理關係 </a:t>
            </a:r>
          </a:p>
          <a:p>
            <a:endParaRPr lang="en-US" altLang="zh-TW" dirty="0"/>
          </a:p>
        </p:txBody>
      </p:sp>
      <p:sp>
        <p:nvSpPr>
          <p:cNvPr id="5" name="頁尾版面配置區 4"/>
          <p:cNvSpPr>
            <a:spLocks noGrp="1"/>
          </p:cNvSpPr>
          <p:nvPr>
            <p:ph type="ftr" sz="quarter" idx="11"/>
          </p:nvPr>
        </p:nvSpPr>
        <p:spPr/>
        <p:txBody>
          <a:bodyPr/>
          <a:lstStyle/>
          <a:p>
            <a:fld id="{336FE5D7-1113-4B6C-A919-C35959568A84}" type="slidenum">
              <a:rPr lang="en-US" altLang="zh-TW"/>
              <a:pPr/>
              <a:t>12</a:t>
            </a:fld>
            <a:endParaRPr lang="en-US" altLang="zh-TW" dirty="0"/>
          </a:p>
        </p:txBody>
      </p:sp>
    </p:spTree>
    <p:extLst>
      <p:ext uri="{BB962C8B-B14F-4D97-AF65-F5344CB8AC3E}">
        <p14:creationId xmlns:p14="http://schemas.microsoft.com/office/powerpoint/2010/main" val="116545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6"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15.3  </a:t>
            </a:r>
            <a:r>
              <a:rPr lang="zh-TW" altLang="en-US" dirty="0" smtClean="0"/>
              <a:t>社區</a:t>
            </a:r>
            <a:r>
              <a:rPr lang="zh-TW" altLang="en-US" dirty="0" smtClean="0"/>
              <a:t>解構議題</a:t>
            </a:r>
            <a:r>
              <a:rPr lang="en-US" altLang="zh-TW" sz="2800" dirty="0" smtClean="0"/>
              <a:t>(1/2)</a:t>
            </a:r>
            <a:endParaRPr lang="zh-TW" altLang="en-US" sz="28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ct val="30000"/>
              </a:spcBef>
            </a:pPr>
            <a:r>
              <a:rPr lang="zh-TW" altLang="en-US" dirty="0"/>
              <a:t>印度聯合碳化物</a:t>
            </a:r>
            <a:r>
              <a:rPr lang="zh-TW" altLang="en-US" dirty="0" smtClean="0"/>
              <a:t>公司</a:t>
            </a:r>
            <a:r>
              <a:rPr lang="en-US" altLang="zh-TW" dirty="0" smtClean="0"/>
              <a:t>Bhopal</a:t>
            </a:r>
            <a:r>
              <a:rPr lang="zh-TW" altLang="en-US" dirty="0"/>
              <a:t>事件 </a:t>
            </a:r>
          </a:p>
          <a:p>
            <a:pPr lvl="1">
              <a:spcBef>
                <a:spcPct val="30000"/>
              </a:spcBef>
            </a:pPr>
            <a:r>
              <a:rPr lang="en-US" altLang="zh-TW" dirty="0"/>
              <a:t>1984</a:t>
            </a:r>
            <a:r>
              <a:rPr lang="zh-TW" altLang="en-US" dirty="0"/>
              <a:t>年</a:t>
            </a:r>
            <a:r>
              <a:rPr lang="en-US" altLang="zh-TW" dirty="0"/>
              <a:t>12</a:t>
            </a:r>
            <a:r>
              <a:rPr lang="zh-TW" altLang="en-US" dirty="0"/>
              <a:t>月</a:t>
            </a:r>
            <a:r>
              <a:rPr lang="en-US" altLang="zh-TW" dirty="0"/>
              <a:t>4</a:t>
            </a:r>
            <a:r>
              <a:rPr lang="zh-TW" altLang="en-US" dirty="0"/>
              <a:t>日</a:t>
            </a:r>
            <a:r>
              <a:rPr lang="zh-TW" altLang="en-US" dirty="0" smtClean="0"/>
              <a:t>清晨，印度</a:t>
            </a:r>
            <a:r>
              <a:rPr lang="en-US" altLang="zh-TW" dirty="0" smtClean="0"/>
              <a:t>Bhopal</a:t>
            </a:r>
            <a:r>
              <a:rPr lang="zh-TW" altLang="en-US" dirty="0" smtClean="0"/>
              <a:t>市</a:t>
            </a:r>
            <a:r>
              <a:rPr lang="en-US" altLang="zh-TW" dirty="0" smtClean="0"/>
              <a:t>UCIL</a:t>
            </a:r>
            <a:r>
              <a:rPr lang="zh-TW" altLang="en-US" dirty="0" smtClean="0"/>
              <a:t>的</a:t>
            </a:r>
            <a:r>
              <a:rPr lang="zh-TW" altLang="en-US" dirty="0"/>
              <a:t>廠房毒氣外洩，爆發了一場該公司歷史上從未曾有的大災難，專家估計此一事件造成</a:t>
            </a:r>
            <a:r>
              <a:rPr lang="en-US" altLang="zh-TW" dirty="0"/>
              <a:t>3,000</a:t>
            </a:r>
            <a:r>
              <a:rPr lang="zh-TW" altLang="en-US" dirty="0"/>
              <a:t>人死亡</a:t>
            </a:r>
            <a:r>
              <a:rPr lang="zh-TW" altLang="en-US" dirty="0" smtClean="0"/>
              <a:t>，</a:t>
            </a:r>
            <a:r>
              <a:rPr lang="en-US" altLang="zh-TW" dirty="0" smtClean="0"/>
              <a:t>50</a:t>
            </a:r>
            <a:r>
              <a:rPr lang="zh-TW" altLang="en-US" dirty="0"/>
              <a:t>萬人受到傷害 </a:t>
            </a:r>
          </a:p>
          <a:p>
            <a:pPr lvl="1">
              <a:spcBef>
                <a:spcPct val="30000"/>
              </a:spcBef>
            </a:pPr>
            <a:r>
              <a:rPr lang="zh-TW" altLang="en-US" dirty="0"/>
              <a:t>讓</a:t>
            </a:r>
            <a:r>
              <a:rPr lang="en-US" altLang="zh-TW" dirty="0"/>
              <a:t>Bhopal</a:t>
            </a:r>
            <a:r>
              <a:rPr lang="zh-TW" altLang="en-US" dirty="0"/>
              <a:t>災難發生的因素很多，包括員工輪替頻繁、訓練不足、安全程序未落實、安全設施妥善率低，再加上管理階層的忽視及人為疏失的複雜互動等所造成 </a:t>
            </a:r>
          </a:p>
        </p:txBody>
      </p:sp>
      <p:sp>
        <p:nvSpPr>
          <p:cNvPr id="5" name="頁尾版面配置區 4"/>
          <p:cNvSpPr>
            <a:spLocks noGrp="1"/>
          </p:cNvSpPr>
          <p:nvPr>
            <p:ph type="ftr" sz="quarter" idx="11"/>
          </p:nvPr>
        </p:nvSpPr>
        <p:spPr/>
        <p:txBody>
          <a:bodyPr/>
          <a:lstStyle/>
          <a:p>
            <a:fld id="{336FE5D7-1113-4B6C-A919-C35959568A84}" type="slidenum">
              <a:rPr lang="en-US" altLang="zh-TW"/>
              <a:pPr/>
              <a:t>13</a:t>
            </a:fld>
            <a:endParaRPr lang="en-US" altLang="zh-TW"/>
          </a:p>
        </p:txBody>
      </p:sp>
    </p:spTree>
    <p:extLst>
      <p:ext uri="{BB962C8B-B14F-4D97-AF65-F5344CB8AC3E}">
        <p14:creationId xmlns:p14="http://schemas.microsoft.com/office/powerpoint/2010/main" val="30194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a:t>15.3  </a:t>
            </a:r>
            <a:r>
              <a:rPr lang="zh-TW" altLang="en-US" dirty="0"/>
              <a:t>社區解構議題</a:t>
            </a:r>
            <a:r>
              <a:rPr lang="en-US" altLang="zh-TW" sz="2800" dirty="0" smtClean="0"/>
              <a:t>(2/2</a:t>
            </a:r>
            <a:r>
              <a:rPr lang="en-US" altLang="zh-TW" sz="2800" dirty="0"/>
              <a:t>)</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pPr>
              <a:spcBef>
                <a:spcPct val="30000"/>
              </a:spcBef>
            </a:pPr>
            <a:r>
              <a:rPr lang="zh-TW" altLang="en-US" dirty="0"/>
              <a:t>印度聯合碳化物</a:t>
            </a:r>
            <a:r>
              <a:rPr lang="zh-TW" altLang="en-US" dirty="0" smtClean="0"/>
              <a:t>公司</a:t>
            </a:r>
            <a:r>
              <a:rPr lang="en-US" altLang="zh-TW" dirty="0" smtClean="0"/>
              <a:t>Bhopal</a:t>
            </a:r>
            <a:r>
              <a:rPr lang="zh-TW" altLang="en-US" dirty="0"/>
              <a:t>事件 </a:t>
            </a:r>
          </a:p>
          <a:p>
            <a:pPr lvl="1">
              <a:spcBef>
                <a:spcPct val="30000"/>
              </a:spcBef>
            </a:pPr>
            <a:r>
              <a:rPr lang="zh-TW" altLang="en-US" dirty="0" smtClean="0"/>
              <a:t>此</a:t>
            </a:r>
            <a:r>
              <a:rPr lang="zh-TW" altLang="en-US" dirty="0"/>
              <a:t>事件引發一連串的問題是值得深思的。事實上，很多發展國家都希望能吸引外資來設廠，幫忙經濟發展，並且提供居民就業機會。然而，問題經常出現在</a:t>
            </a:r>
            <a:r>
              <a:rPr lang="zh-TW" altLang="en-US" dirty="0" smtClean="0"/>
              <a:t>企業於進行</a:t>
            </a:r>
            <a:r>
              <a:rPr lang="zh-TW" altLang="en-US" dirty="0"/>
              <a:t>設廠或投資活動時，沒有重視社區居民的利益，對周邊社區及環境的義務意識不夠，導致以較低的標準行事，發生緊急事故時又反應不及 </a:t>
            </a:r>
          </a:p>
        </p:txBody>
      </p:sp>
      <p:sp>
        <p:nvSpPr>
          <p:cNvPr id="5" name="頁尾版面配置區 4"/>
          <p:cNvSpPr>
            <a:spLocks noGrp="1"/>
          </p:cNvSpPr>
          <p:nvPr>
            <p:ph type="ftr" sz="quarter" idx="11"/>
          </p:nvPr>
        </p:nvSpPr>
        <p:spPr/>
        <p:txBody>
          <a:bodyPr/>
          <a:lstStyle/>
          <a:p>
            <a:fld id="{336FE5D7-1113-4B6C-A919-C35959568A84}" type="slidenum">
              <a:rPr lang="en-US" altLang="zh-TW"/>
              <a:pPr/>
              <a:t>14</a:t>
            </a:fld>
            <a:endParaRPr lang="en-US" altLang="zh-TW"/>
          </a:p>
        </p:txBody>
      </p:sp>
    </p:spTree>
    <p:extLst>
      <p:ext uri="{BB962C8B-B14F-4D97-AF65-F5344CB8AC3E}">
        <p14:creationId xmlns:p14="http://schemas.microsoft.com/office/powerpoint/2010/main" val="41393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471750" cy="1143000"/>
          </a:xfrm>
        </p:spPr>
        <p:txBody>
          <a:bodyPr>
            <a:normAutofit/>
          </a:bodyPr>
          <a:lstStyle/>
          <a:p>
            <a:pPr>
              <a:spcBef>
                <a:spcPct val="35000"/>
              </a:spcBef>
            </a:pPr>
            <a:r>
              <a:rPr lang="en-US" altLang="zh-TW" dirty="0" smtClean="0"/>
              <a:t>15.4  </a:t>
            </a:r>
            <a:r>
              <a:rPr lang="zh-TW" altLang="en-US" dirty="0" smtClean="0"/>
              <a:t>企業</a:t>
            </a:r>
            <a:r>
              <a:rPr lang="zh-TW" altLang="en-US" dirty="0" smtClean="0"/>
              <a:t>應有的認知與作為</a:t>
            </a:r>
            <a:endParaRPr lang="zh-TW" altLang="en-US" sz="3200" dirty="0"/>
          </a:p>
        </p:txBody>
      </p:sp>
      <p:sp>
        <p:nvSpPr>
          <p:cNvPr id="11267" name="Rectangle 3"/>
          <p:cNvSpPr>
            <a:spLocks noGrp="1" noChangeArrowheads="1"/>
          </p:cNvSpPr>
          <p:nvPr>
            <p:ph idx="1"/>
          </p:nvPr>
        </p:nvSpPr>
        <p:spPr>
          <a:xfrm>
            <a:off x="492738" y="1412776"/>
            <a:ext cx="8471750" cy="5112568"/>
          </a:xfrm>
        </p:spPr>
        <p:txBody>
          <a:bodyPr>
            <a:noAutofit/>
          </a:bodyPr>
          <a:lstStyle/>
          <a:p>
            <a:r>
              <a:rPr lang="zh-TW" altLang="en-US" dirty="0"/>
              <a:t>企業與社區是唇齒相依，企業從社區去獲得人力資源、產品消費、交通便利、環境</a:t>
            </a:r>
            <a:r>
              <a:rPr lang="zh-TW" altLang="en-US" dirty="0" smtClean="0"/>
              <a:t>資源</a:t>
            </a:r>
            <a:r>
              <a:rPr lang="en-US" altLang="zh-TW" dirty="0" smtClean="0"/>
              <a:t>(</a:t>
            </a:r>
            <a:r>
              <a:rPr lang="zh-TW" altLang="en-US" dirty="0" smtClean="0"/>
              <a:t>水</a:t>
            </a:r>
            <a:r>
              <a:rPr lang="zh-TW" altLang="en-US" dirty="0"/>
              <a:t>、電、</a:t>
            </a:r>
            <a:r>
              <a:rPr lang="zh-TW" altLang="en-US" dirty="0" smtClean="0"/>
              <a:t>土地</a:t>
            </a:r>
            <a:r>
              <a:rPr lang="en-US" altLang="zh-TW" dirty="0" smtClean="0"/>
              <a:t>)</a:t>
            </a:r>
            <a:r>
              <a:rPr lang="zh-TW" altLang="en-US" dirty="0" smtClean="0"/>
              <a:t>，</a:t>
            </a:r>
            <a:r>
              <a:rPr lang="zh-TW" altLang="en-US" dirty="0"/>
              <a:t>企業則為社區創造就業機會、質量產品與提升經濟生活水準。從永續經營或尊重人性與環境觀點，企業都應以尊重與互利態度來與社區互動與溝通，創造</a:t>
            </a:r>
            <a:r>
              <a:rPr lang="zh-TW" altLang="en-US" dirty="0" smtClean="0"/>
              <a:t>雙贏的社會價值</a:t>
            </a:r>
            <a:endParaRPr lang="zh-TW" altLang="en-US" dirty="0"/>
          </a:p>
        </p:txBody>
      </p:sp>
      <p:sp>
        <p:nvSpPr>
          <p:cNvPr id="5" name="頁尾版面配置區 4"/>
          <p:cNvSpPr>
            <a:spLocks noGrp="1"/>
          </p:cNvSpPr>
          <p:nvPr>
            <p:ph type="ftr" sz="quarter" idx="11"/>
          </p:nvPr>
        </p:nvSpPr>
        <p:spPr/>
        <p:txBody>
          <a:bodyPr/>
          <a:lstStyle/>
          <a:p>
            <a:fld id="{336FE5D7-1113-4B6C-A919-C35959568A84}" type="slidenum">
              <a:rPr lang="en-US" altLang="zh-TW"/>
              <a:pPr/>
              <a:t>15</a:t>
            </a:fld>
            <a:endParaRPr lang="en-US" altLang="zh-TW"/>
          </a:p>
        </p:txBody>
      </p:sp>
    </p:spTree>
    <p:extLst>
      <p:ext uri="{BB962C8B-B14F-4D97-AF65-F5344CB8AC3E}">
        <p14:creationId xmlns:p14="http://schemas.microsoft.com/office/powerpoint/2010/main" val="19909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40" y="274638"/>
            <a:ext cx="8398432" cy="1143000"/>
          </a:xfrm>
        </p:spPr>
        <p:txBody>
          <a:bodyPr>
            <a:noAutofit/>
          </a:bodyPr>
          <a:lstStyle/>
          <a:p>
            <a:pPr>
              <a:spcBef>
                <a:spcPct val="35000"/>
              </a:spcBef>
            </a:pPr>
            <a:r>
              <a:rPr lang="en-US" altLang="zh-TW" dirty="0" smtClean="0"/>
              <a:t>15.5  </a:t>
            </a:r>
            <a:r>
              <a:rPr lang="zh-TW" altLang="en-US" dirty="0" smtClean="0"/>
              <a:t>綠色</a:t>
            </a:r>
            <a:r>
              <a:rPr lang="zh-TW" altLang="en-US" dirty="0" smtClean="0"/>
              <a:t>思考：太陽能光電社區，減碳又環保</a:t>
            </a:r>
            <a:endParaRPr lang="en-US" altLang="zh-TW" sz="3600" dirty="0"/>
          </a:p>
        </p:txBody>
      </p:sp>
      <p:sp>
        <p:nvSpPr>
          <p:cNvPr id="44035" name="Rectangle 3"/>
          <p:cNvSpPr>
            <a:spLocks noGrp="1" noChangeArrowheads="1"/>
          </p:cNvSpPr>
          <p:nvPr>
            <p:ph idx="1"/>
          </p:nvPr>
        </p:nvSpPr>
        <p:spPr>
          <a:xfrm>
            <a:off x="492738" y="1600200"/>
            <a:ext cx="8543758" cy="5141168"/>
          </a:xfrm>
        </p:spPr>
        <p:txBody>
          <a:bodyPr>
            <a:noAutofit/>
          </a:bodyPr>
          <a:lstStyle/>
          <a:p>
            <a:pPr>
              <a:lnSpc>
                <a:spcPct val="90000"/>
              </a:lnSpc>
            </a:pPr>
            <a:r>
              <a:rPr lang="zh-TW" altLang="en-US" dirty="0"/>
              <a:t>在當今高油價成本下，太陽能源的利用是時代發展趨勢。配合節能趨勢，經濟部全力推廣「陽光社區」，鼓勵社區公寓、大廈、機構、學校、企業等裝置太陽光電能源。對民間建築若申請獲核定，可獲補助一半的設置費 </a:t>
            </a:r>
          </a:p>
          <a:p>
            <a:pPr>
              <a:lnSpc>
                <a:spcPct val="90000"/>
              </a:lnSpc>
            </a:pPr>
            <a:r>
              <a:rPr lang="zh-TW" altLang="en-US" dirty="0"/>
              <a:t>除了上述要爭取社區的支持外，企業誠實的面對社區</a:t>
            </a:r>
            <a:r>
              <a:rPr lang="zh-TW" altLang="en-US" dirty="0" smtClean="0"/>
              <a:t>、增進彼此互動</a:t>
            </a:r>
            <a:r>
              <a:rPr lang="zh-TW" altLang="en-US" dirty="0"/>
              <a:t>接觸</a:t>
            </a:r>
            <a:r>
              <a:rPr lang="zh-TW" altLang="en-US" dirty="0" smtClean="0"/>
              <a:t>及了解</a:t>
            </a:r>
            <a:r>
              <a:rPr lang="zh-TW" altLang="en-US" dirty="0"/>
              <a:t>、推動社會與社區公益服務、推展及參與社區活動、重視環境保護與公害問題的處理等，都是重要的社區營造議題 </a:t>
            </a:r>
          </a:p>
        </p:txBody>
      </p:sp>
      <p:sp>
        <p:nvSpPr>
          <p:cNvPr id="5" name="頁尾版面配置區 4"/>
          <p:cNvSpPr>
            <a:spLocks noGrp="1"/>
          </p:cNvSpPr>
          <p:nvPr>
            <p:ph type="ftr" sz="quarter" idx="11"/>
          </p:nvPr>
        </p:nvSpPr>
        <p:spPr/>
        <p:txBody>
          <a:bodyPr/>
          <a:lstStyle/>
          <a:p>
            <a:fld id="{AA6D5B54-EE27-4BCC-A2E8-A65C1973ABE8}" type="slidenum">
              <a:rPr lang="en-US" altLang="zh-TW"/>
              <a:pPr/>
              <a:t>16</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a:t>
            </a:r>
            <a:r>
              <a:rPr lang="zh-TW" altLang="en-US" dirty="0" smtClean="0"/>
              <a:t>─</a:t>
            </a:r>
            <a:r>
              <a:rPr lang="en-US" altLang="zh-TW" dirty="0" smtClean="0"/>
              <a:t/>
            </a:r>
            <a:br>
              <a:rPr lang="en-US" altLang="zh-TW" dirty="0" smtClean="0"/>
            </a:br>
            <a:r>
              <a:rPr lang="zh-TW" altLang="en-US" dirty="0" smtClean="0"/>
              <a:t>永不</a:t>
            </a:r>
            <a:r>
              <a:rPr lang="zh-TW" altLang="en-US" dirty="0" smtClean="0"/>
              <a:t>妥協</a:t>
            </a:r>
            <a:r>
              <a:rPr lang="en-US" altLang="zh-TW" dirty="0" smtClean="0"/>
              <a:t>(Erin </a:t>
            </a:r>
            <a:r>
              <a:rPr lang="en-US" altLang="zh-TW" dirty="0" err="1" smtClean="0"/>
              <a:t>Brockovich</a:t>
            </a:r>
            <a:r>
              <a:rPr lang="en-US" altLang="zh-TW" dirty="0" smtClean="0"/>
              <a:t>)</a:t>
            </a:r>
            <a:r>
              <a:rPr lang="zh-TW" altLang="en-US" dirty="0" smtClean="0"/>
              <a:t> </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3000" dirty="0"/>
              <a:t>問題與討論：</a:t>
            </a:r>
          </a:p>
          <a:p>
            <a:pPr lvl="1">
              <a:spcBef>
                <a:spcPts val="1152"/>
              </a:spcBef>
            </a:pPr>
            <a:r>
              <a:rPr lang="zh-TW" altLang="en-US" sz="2600" dirty="0"/>
              <a:t>你認為從這部電影中，看到哪些企業的社區倫理的問題？</a:t>
            </a:r>
          </a:p>
          <a:p>
            <a:pPr lvl="1">
              <a:spcBef>
                <a:spcPts val="1152"/>
              </a:spcBef>
            </a:pPr>
            <a:r>
              <a:rPr lang="zh-TW" altLang="en-US" sz="2600" dirty="0"/>
              <a:t>你認為艾德是否</a:t>
            </a:r>
            <a:r>
              <a:rPr lang="zh-TW" altLang="en-US" sz="2600" dirty="0" smtClean="0"/>
              <a:t>該僱用</a:t>
            </a:r>
            <a:r>
              <a:rPr lang="zh-TW" altLang="en-US" sz="2600" dirty="0"/>
              <a:t>艾琳？</a:t>
            </a:r>
          </a:p>
          <a:p>
            <a:pPr lvl="1">
              <a:spcBef>
                <a:spcPts val="1152"/>
              </a:spcBef>
            </a:pPr>
            <a:r>
              <a:rPr lang="zh-TW" altLang="en-US" sz="2600" dirty="0"/>
              <a:t>假如你是公司的執行長，你發現過去公司的營運作法，可能對環境及員工造成嚴重的傷害，但你不是很確定，這時你該如何處理？</a:t>
            </a:r>
          </a:p>
          <a:p>
            <a:pPr lvl="1">
              <a:spcBef>
                <a:spcPts val="1152"/>
              </a:spcBef>
            </a:pPr>
            <a:r>
              <a:rPr lang="zh-TW" altLang="en-US" sz="2600" dirty="0"/>
              <a:t>假如你是一家企業組織的執行長，想要至某社區或國家投資設廠，請你思考如何進行該項投資計畫的社區相關投資評估？若是</a:t>
            </a:r>
            <a:r>
              <a:rPr lang="zh-TW" altLang="en-US" sz="2600" dirty="0" smtClean="0"/>
              <a:t>確定計畫</a:t>
            </a:r>
            <a:r>
              <a:rPr lang="zh-TW" altLang="en-US" sz="2600" dirty="0"/>
              <a:t>為必須投資的選項，你</a:t>
            </a:r>
            <a:r>
              <a:rPr lang="zh-TW" altLang="en-US" sz="2600" dirty="0" smtClean="0"/>
              <a:t>應如何</a:t>
            </a:r>
            <a:r>
              <a:rPr lang="zh-TW" altLang="en-US" sz="2600" dirty="0"/>
              <a:t>取得社區或當地居民與利益關係人的支持？</a:t>
            </a:r>
          </a:p>
        </p:txBody>
      </p:sp>
      <p:sp>
        <p:nvSpPr>
          <p:cNvPr id="5" name="頁尾版面配置區 4"/>
          <p:cNvSpPr>
            <a:spLocks noGrp="1"/>
          </p:cNvSpPr>
          <p:nvPr>
            <p:ph type="ftr" sz="quarter" idx="11"/>
          </p:nvPr>
        </p:nvSpPr>
        <p:spPr/>
        <p:txBody>
          <a:bodyPr/>
          <a:lstStyle/>
          <a:p>
            <a:fld id="{AA6D5B54-EE27-4BCC-A2E8-A65C1973ABE8}" type="slidenum">
              <a:rPr lang="en-US" altLang="zh-TW"/>
              <a:pPr/>
              <a:t>17</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19"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a:t>Enterprise is an organ of society, business operations for the community will also have a decisive impact.</a:t>
            </a:r>
          </a:p>
          <a:p>
            <a:r>
              <a:rPr lang="zh-TW" altLang="en-US" dirty="0"/>
              <a:t>企業是社會的器官，</a:t>
            </a:r>
            <a:r>
              <a:rPr lang="zh-TW" altLang="en-US" dirty="0" smtClean="0"/>
              <a:t>企業對於社會</a:t>
            </a:r>
            <a:r>
              <a:rPr lang="zh-TW" altLang="en-US" dirty="0"/>
              <a:t>的行動</a:t>
            </a:r>
            <a:r>
              <a:rPr lang="zh-TW" altLang="en-US" dirty="0" smtClean="0"/>
              <a:t>也是</a:t>
            </a:r>
            <a:r>
              <a:rPr lang="zh-TW" altLang="en-US" dirty="0"/>
              <a:t>產生決定性的影響。</a:t>
            </a:r>
          </a:p>
          <a:p>
            <a:pPr marL="0" indent="0" algn="r">
              <a:buNone/>
            </a:pPr>
            <a:r>
              <a:rPr lang="en-US" altLang="zh-TW" sz="2400" dirty="0"/>
              <a:t>Peter F. Drucker</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136904" cy="1628800"/>
          </a:xfrm>
        </p:spPr>
        <p:txBody>
          <a:bodyPr>
            <a:normAutofit/>
          </a:bodyPr>
          <a:lstStyle/>
          <a:p>
            <a:pPr>
              <a:lnSpc>
                <a:spcPct val="95000"/>
              </a:lnSpc>
            </a:pPr>
            <a:r>
              <a:rPr lang="zh-TW" altLang="en-US" dirty="0"/>
              <a:t>章前</a:t>
            </a:r>
            <a:r>
              <a:rPr lang="zh-TW" altLang="en-US" dirty="0" smtClean="0"/>
              <a:t>個案：台灣杜邦建廠</a:t>
            </a:r>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52"/>
              </a:spcBef>
              <a:spcAft>
                <a:spcPts val="0"/>
              </a:spcAft>
            </a:pPr>
            <a:r>
              <a:rPr kumimoji="0" lang="zh-TW" altLang="en-US" dirty="0" smtClean="0"/>
              <a:t>思考問題：</a:t>
            </a:r>
          </a:p>
          <a:p>
            <a:pPr lvl="1"/>
            <a:r>
              <a:rPr lang="zh-TW" altLang="en-US" dirty="0"/>
              <a:t>你認為這個個案中有哪些社區倫理的問題？</a:t>
            </a:r>
          </a:p>
          <a:p>
            <a:pPr lvl="1"/>
            <a:r>
              <a:rPr lang="zh-TW" altLang="en-US" dirty="0"/>
              <a:t>在此個案中，你認為</a:t>
            </a:r>
            <a:r>
              <a:rPr lang="zh-TW" altLang="en-US" dirty="0" smtClean="0"/>
              <a:t>企業在</a:t>
            </a:r>
            <a:r>
              <a:rPr lang="zh-TW" altLang="en-US" dirty="0"/>
              <a:t>進行經濟活動</a:t>
            </a:r>
            <a:r>
              <a:rPr lang="zh-TW" altLang="en-US" dirty="0" smtClean="0"/>
              <a:t>時</a:t>
            </a:r>
            <a:r>
              <a:rPr lang="zh-TW" altLang="en-US" dirty="0"/>
              <a:t>如何</a:t>
            </a:r>
            <a:r>
              <a:rPr lang="zh-TW" altLang="en-US" dirty="0" smtClean="0"/>
              <a:t>將</a:t>
            </a:r>
            <a:r>
              <a:rPr lang="zh-TW" altLang="en-US" dirty="0"/>
              <a:t>社區的福祉一併考量，以致達雙贏？ </a:t>
            </a:r>
          </a:p>
          <a:p>
            <a:pPr lvl="1"/>
            <a:r>
              <a:rPr lang="zh-TW" altLang="en-US" dirty="0"/>
              <a:t>在吸引外商來台投資的過程中，政府應對當地社區履行什麼責任？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smtClean="0"/>
              <a:t>引言</a:t>
            </a:r>
            <a:r>
              <a:rPr lang="en-US" altLang="zh-TW" sz="2800" dirty="0" smtClean="0"/>
              <a:t>(1/2)</a:t>
            </a:r>
            <a:r>
              <a:rPr lang="zh-TW" altLang="en-US" sz="2800" dirty="0" smtClean="0"/>
              <a:t> </a:t>
            </a:r>
            <a:endParaRPr lang="zh-TW" altLang="en-US" sz="2800" dirty="0"/>
          </a:p>
        </p:txBody>
      </p:sp>
      <p:sp>
        <p:nvSpPr>
          <p:cNvPr id="9219" name="Rectangle 3"/>
          <p:cNvSpPr>
            <a:spLocks noGrp="1" noChangeArrowheads="1"/>
          </p:cNvSpPr>
          <p:nvPr>
            <p:ph idx="1"/>
          </p:nvPr>
        </p:nvSpPr>
        <p:spPr>
          <a:xfrm>
            <a:off x="492738" y="1600200"/>
            <a:ext cx="8471750" cy="4709120"/>
          </a:xfrm>
        </p:spPr>
        <p:txBody>
          <a:bodyPr>
            <a:noAutofit/>
          </a:bodyPr>
          <a:lstStyle/>
          <a:p>
            <a:pPr>
              <a:lnSpc>
                <a:spcPct val="90000"/>
              </a:lnSpc>
            </a:pPr>
            <a:r>
              <a:rPr lang="zh-TW" altLang="en-US" dirty="0" smtClean="0"/>
              <a:t>企業</a:t>
            </a:r>
            <a:r>
              <a:rPr lang="en-US" altLang="zh-TW" dirty="0" smtClean="0"/>
              <a:t>(</a:t>
            </a:r>
            <a:r>
              <a:rPr lang="zh-TW" altLang="en-US" dirty="0" smtClean="0"/>
              <a:t>組織</a:t>
            </a:r>
            <a:r>
              <a:rPr lang="en-US" altLang="zh-TW" dirty="0" smtClean="0"/>
              <a:t>)</a:t>
            </a:r>
            <a:r>
              <a:rPr lang="zh-TW" altLang="en-US" dirty="0" smtClean="0"/>
              <a:t>並非</a:t>
            </a:r>
            <a:r>
              <a:rPr lang="zh-TW" altLang="en-US" dirty="0"/>
              <a:t>處於社會真空之中，而是社會一部分，也是現代經濟社會中各式經濟活動的主體，以其龐大的資源體系，對社區的影響力</a:t>
            </a:r>
            <a:r>
              <a:rPr lang="zh-TW" altLang="en-US" dirty="0" smtClean="0"/>
              <a:t>與日俱增。亦即</a:t>
            </a:r>
            <a:r>
              <a:rPr lang="zh-TW" altLang="en-US" dirty="0"/>
              <a:t>與價值</a:t>
            </a:r>
            <a:r>
              <a:rPr lang="zh-TW" altLang="en-US" dirty="0" smtClean="0"/>
              <a:t>鏈</a:t>
            </a:r>
            <a:r>
              <a:rPr lang="en-US" altLang="zh-TW" dirty="0" smtClean="0"/>
              <a:t>(value chain)</a:t>
            </a:r>
            <a:r>
              <a:rPr lang="zh-TW" altLang="en-US" dirty="0" smtClean="0"/>
              <a:t>中</a:t>
            </a:r>
            <a:r>
              <a:rPr lang="zh-TW" altLang="en-US" dirty="0"/>
              <a:t>各活動的共同參與者建立密切的連結與合作 </a:t>
            </a:r>
          </a:p>
          <a:p>
            <a:pPr>
              <a:lnSpc>
                <a:spcPct val="90000"/>
              </a:lnSpc>
            </a:pPr>
            <a:r>
              <a:rPr lang="zh-TW" altLang="en-US" dirty="0"/>
              <a:t>「</a:t>
            </a:r>
            <a:r>
              <a:rPr lang="zh-TW" altLang="en-US" dirty="0" smtClean="0"/>
              <a:t>社區」</a:t>
            </a:r>
            <a:r>
              <a:rPr lang="en-US" altLang="zh-TW" dirty="0" smtClean="0"/>
              <a:t>(community)</a:t>
            </a:r>
            <a:r>
              <a:rPr lang="zh-TW" altLang="en-US" dirty="0" smtClean="0"/>
              <a:t>是</a:t>
            </a:r>
            <a:r>
              <a:rPr lang="zh-TW" altLang="en-US" dirty="0"/>
              <a:t>指居住於某一地理區域，具有共同關係、社會互動及服務體系的人群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a:t>
            </a:r>
            <a:r>
              <a:rPr lang="en-US" altLang="zh-TW" sz="2800" dirty="0" smtClean="0"/>
              <a:t>(2/2</a:t>
            </a:r>
            <a:r>
              <a:rPr lang="en-US" altLang="zh-TW" sz="2800" dirty="0"/>
              <a:t>)</a:t>
            </a:r>
            <a:r>
              <a:rPr lang="zh-TW" altLang="en-US" sz="2800" dirty="0"/>
              <a:t> </a:t>
            </a:r>
          </a:p>
        </p:txBody>
      </p:sp>
      <p:sp>
        <p:nvSpPr>
          <p:cNvPr id="9219" name="Rectangle 3"/>
          <p:cNvSpPr>
            <a:spLocks noGrp="1" noChangeArrowheads="1"/>
          </p:cNvSpPr>
          <p:nvPr>
            <p:ph idx="1"/>
          </p:nvPr>
        </p:nvSpPr>
        <p:spPr>
          <a:xfrm>
            <a:off x="492738" y="1600200"/>
            <a:ext cx="8471750" cy="4709120"/>
          </a:xfrm>
        </p:spPr>
        <p:txBody>
          <a:bodyPr>
            <a:noAutofit/>
          </a:bodyPr>
          <a:lstStyle/>
          <a:p>
            <a:pPr>
              <a:lnSpc>
                <a:spcPct val="90000"/>
              </a:lnSpc>
            </a:pPr>
            <a:r>
              <a:rPr lang="zh-TW" altLang="en-US" dirty="0"/>
              <a:t>企業透過其在地域間的活動，而與社區內存在高度的相互依賴性與利害關係，企業營運的生產、研發、行銷、銷售、服務都必須獲得社區支持，無論從土地的提供、適合人才的供應、治安、環境、交通等都必須依賴社區 </a:t>
            </a:r>
          </a:p>
        </p:txBody>
      </p:sp>
      <p:sp>
        <p:nvSpPr>
          <p:cNvPr id="5" name="頁尾版面配置區 4"/>
          <p:cNvSpPr>
            <a:spLocks noGrp="1"/>
          </p:cNvSpPr>
          <p:nvPr>
            <p:ph type="ftr" sz="quarter" idx="11"/>
          </p:nvPr>
        </p:nvSpPr>
        <p:spPr/>
        <p:txBody>
          <a:bodyPr/>
          <a:lstStyle/>
          <a:p>
            <a:fld id="{1A982445-54D9-45DB-BC57-4C366FBABC45}" type="slidenum">
              <a:rPr lang="en-US" altLang="zh-TW"/>
              <a:pPr/>
              <a:t>5</a:t>
            </a:fld>
            <a:endParaRPr lang="en-US" altLang="zh-TW" dirty="0"/>
          </a:p>
        </p:txBody>
      </p:sp>
    </p:spTree>
    <p:extLst>
      <p:ext uri="{BB962C8B-B14F-4D97-AF65-F5344CB8AC3E}">
        <p14:creationId xmlns:p14="http://schemas.microsoft.com/office/powerpoint/2010/main" val="911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412776"/>
            <a:ext cx="8543758" cy="5445224"/>
          </a:xfrm>
        </p:spPr>
        <p:txBody>
          <a:bodyPr>
            <a:normAutofit/>
          </a:bodyPr>
          <a:lstStyle/>
          <a:p>
            <a:pPr>
              <a:spcBef>
                <a:spcPts val="1152"/>
              </a:spcBef>
            </a:pPr>
            <a:r>
              <a:rPr lang="zh-TW" altLang="en-US" dirty="0"/>
              <a:t>基於上述，本章內容包括</a:t>
            </a:r>
          </a:p>
          <a:p>
            <a:pPr lvl="1">
              <a:spcBef>
                <a:spcPts val="1152"/>
              </a:spcBef>
            </a:pPr>
            <a:r>
              <a:rPr lang="zh-TW" altLang="en-US" dirty="0" smtClean="0"/>
              <a:t>社區</a:t>
            </a:r>
            <a:r>
              <a:rPr lang="zh-TW" altLang="en-US" dirty="0"/>
              <a:t>倫理意涵 </a:t>
            </a:r>
          </a:p>
          <a:p>
            <a:pPr lvl="1">
              <a:spcBef>
                <a:spcPts val="1152"/>
              </a:spcBef>
            </a:pPr>
            <a:r>
              <a:rPr lang="zh-TW" altLang="en-US" dirty="0"/>
              <a:t>社區營造議題 </a:t>
            </a:r>
          </a:p>
          <a:p>
            <a:pPr lvl="1">
              <a:spcBef>
                <a:spcPts val="1152"/>
              </a:spcBef>
            </a:pPr>
            <a:r>
              <a:rPr lang="zh-TW" altLang="en-US" dirty="0"/>
              <a:t>社區解構議題 </a:t>
            </a:r>
          </a:p>
          <a:p>
            <a:pPr lvl="1">
              <a:spcBef>
                <a:spcPts val="1152"/>
              </a:spcBef>
            </a:pPr>
            <a:r>
              <a:rPr lang="zh-TW" altLang="en-US" dirty="0"/>
              <a:t>企業應有的認知與作為</a:t>
            </a:r>
          </a:p>
          <a:p>
            <a:pPr lvl="1">
              <a:spcBef>
                <a:spcPts val="1152"/>
              </a:spcBef>
            </a:pPr>
            <a:r>
              <a:rPr lang="zh-TW" altLang="en-US" dirty="0"/>
              <a:t>綠色</a:t>
            </a:r>
            <a:r>
              <a:rPr lang="zh-TW" altLang="en-US" dirty="0" smtClean="0"/>
              <a:t>思考：太陽能</a:t>
            </a:r>
            <a:r>
              <a:rPr lang="zh-TW" altLang="en-US" dirty="0"/>
              <a:t>光電</a:t>
            </a:r>
            <a:r>
              <a:rPr lang="zh-TW" altLang="en-US" dirty="0" smtClean="0"/>
              <a:t>社區，減</a:t>
            </a:r>
            <a:r>
              <a:rPr lang="zh-TW" altLang="en-US" dirty="0"/>
              <a:t>碳又環保 </a:t>
            </a:r>
          </a:p>
          <a:p>
            <a:pPr lvl="1">
              <a:spcBef>
                <a:spcPts val="1152"/>
              </a:spcBef>
            </a:pPr>
            <a:r>
              <a:rPr lang="zh-TW" altLang="en-US" dirty="0"/>
              <a:t>從電影談</a:t>
            </a:r>
            <a:r>
              <a:rPr lang="zh-TW" altLang="en-US" dirty="0" smtClean="0"/>
              <a:t>倫理─永不妥協</a:t>
            </a:r>
            <a:r>
              <a:rPr lang="en-US" altLang="zh-TW" dirty="0" smtClean="0"/>
              <a:t>(Erin </a:t>
            </a:r>
            <a:r>
              <a:rPr lang="en-US" altLang="zh-TW" dirty="0" err="1" smtClean="0"/>
              <a:t>Brockovich</a:t>
            </a:r>
            <a:r>
              <a:rPr lang="en-US" altLang="zh-TW" dirty="0" smtClean="0"/>
              <a:t>)</a:t>
            </a:r>
            <a:r>
              <a:rPr lang="zh-TW" altLang="en-US" dirty="0" smtClean="0"/>
              <a:t> </a:t>
            </a:r>
            <a:endParaRPr lang="zh-TW" altLang="en-US" dirty="0"/>
          </a:p>
        </p:txBody>
      </p:sp>
      <p:sp>
        <p:nvSpPr>
          <p:cNvPr id="5" name="頁尾版面配置區 4"/>
          <p:cNvSpPr>
            <a:spLocks noGrp="1"/>
          </p:cNvSpPr>
          <p:nvPr>
            <p:ph type="ftr" sz="quarter" idx="11"/>
          </p:nvPr>
        </p:nvSpPr>
        <p:spPr/>
        <p:txBody>
          <a:bodyPr/>
          <a:lstStyle/>
          <a:p>
            <a:fld id="{AE38E2FD-2341-4B0A-A7DE-20040E0F9D3C}"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Autofit/>
          </a:bodyPr>
          <a:lstStyle/>
          <a:p>
            <a:pPr>
              <a:spcBef>
                <a:spcPct val="35000"/>
              </a:spcBef>
            </a:pPr>
            <a:r>
              <a:rPr lang="en-US" altLang="zh-TW" dirty="0" smtClean="0"/>
              <a:t>15.1  </a:t>
            </a:r>
            <a:r>
              <a:rPr lang="zh-TW" altLang="en-US" dirty="0" smtClean="0"/>
              <a:t>社區</a:t>
            </a:r>
            <a:r>
              <a:rPr lang="zh-TW" altLang="en-US" dirty="0" smtClean="0"/>
              <a:t>倫理意涵</a:t>
            </a:r>
            <a:r>
              <a:rPr lang="en-US" altLang="zh-TW" sz="2800" dirty="0" smtClean="0"/>
              <a:t>(1/4)</a:t>
            </a:r>
            <a:endParaRPr lang="zh-TW" altLang="en-US" sz="2800" dirty="0"/>
          </a:p>
        </p:txBody>
      </p:sp>
      <p:sp>
        <p:nvSpPr>
          <p:cNvPr id="11267" name="Rectangle 3"/>
          <p:cNvSpPr>
            <a:spLocks noGrp="1" noChangeArrowheads="1"/>
          </p:cNvSpPr>
          <p:nvPr>
            <p:ph idx="1"/>
          </p:nvPr>
        </p:nvSpPr>
        <p:spPr>
          <a:xfrm>
            <a:off x="492738" y="1556792"/>
            <a:ext cx="8471750" cy="5112568"/>
          </a:xfrm>
        </p:spPr>
        <p:txBody>
          <a:bodyPr>
            <a:noAutofit/>
          </a:bodyPr>
          <a:lstStyle/>
          <a:p>
            <a:pPr>
              <a:lnSpc>
                <a:spcPct val="90000"/>
              </a:lnSpc>
              <a:spcBef>
                <a:spcPct val="30000"/>
              </a:spcBef>
            </a:pPr>
            <a:r>
              <a:rPr lang="zh-TW" altLang="en-US" dirty="0"/>
              <a:t>由於政經發展的變動，產業型態的改變，產生了異化、人際的疏離和冷漠、標新立異、社會規範與價值的解體等，因此社區倫理共同意識的建立顯得格外重要 </a:t>
            </a:r>
          </a:p>
          <a:p>
            <a:pPr>
              <a:lnSpc>
                <a:spcPct val="90000"/>
              </a:lnSpc>
              <a:spcBef>
                <a:spcPct val="30000"/>
              </a:spcBef>
            </a:pPr>
            <a:r>
              <a:rPr lang="zh-TW" altLang="en-US" dirty="0"/>
              <a:t>企業投入於社區關係活動，不僅可以提高聲譽、減少抗爭衝突，甚至有機會因良好的社區關係，</a:t>
            </a:r>
            <a:r>
              <a:rPr lang="zh-TW" altLang="en-US" dirty="0" smtClean="0"/>
              <a:t>提升社區</a:t>
            </a:r>
            <a:r>
              <a:rPr lang="zh-TW" altLang="en-US" dirty="0"/>
              <a:t>居民對公司產品和服務的認同與忠誠度，而增加盈餘，或者因社區提供更優質之人才與創意，而</a:t>
            </a:r>
            <a:r>
              <a:rPr lang="zh-TW" altLang="en-US" dirty="0" smtClean="0"/>
              <a:t>提</a:t>
            </a:r>
            <a:r>
              <a:rPr lang="zh-TW" altLang="en-US" dirty="0"/>
              <a:t>升</a:t>
            </a:r>
            <a:r>
              <a:rPr lang="zh-TW" altLang="en-US" dirty="0" smtClean="0"/>
              <a:t>企業</a:t>
            </a:r>
            <a:r>
              <a:rPr lang="zh-TW" altLang="en-US" dirty="0"/>
              <a:t>之競爭優勢</a:t>
            </a:r>
          </a:p>
        </p:txBody>
      </p:sp>
      <p:sp>
        <p:nvSpPr>
          <p:cNvPr id="5" name="頁尾版面配置區 4"/>
          <p:cNvSpPr>
            <a:spLocks noGrp="1"/>
          </p:cNvSpPr>
          <p:nvPr>
            <p:ph type="ftr" sz="quarter" idx="11"/>
          </p:nvPr>
        </p:nvSpPr>
        <p:spPr/>
        <p:txBody>
          <a:bodyPr/>
          <a:lstStyle/>
          <a:p>
            <a:fld id="{336FE5D7-1113-4B6C-A919-C35959568A84}" type="slidenum">
              <a:rPr lang="en-US" altLang="zh-TW"/>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Autofit/>
          </a:bodyPr>
          <a:lstStyle/>
          <a:p>
            <a:pPr>
              <a:spcBef>
                <a:spcPct val="35000"/>
              </a:spcBef>
            </a:pPr>
            <a:r>
              <a:rPr lang="en-US" altLang="zh-TW" dirty="0"/>
              <a:t>15.1  </a:t>
            </a:r>
            <a:r>
              <a:rPr lang="zh-TW" altLang="en-US" dirty="0"/>
              <a:t>社區倫理意涵</a:t>
            </a:r>
            <a:r>
              <a:rPr lang="en-US" altLang="zh-TW" sz="2800" dirty="0" smtClean="0"/>
              <a:t>(2/4</a:t>
            </a:r>
            <a:r>
              <a:rPr lang="en-US" altLang="zh-TW" sz="2800" dirty="0"/>
              <a:t>)</a:t>
            </a:r>
            <a:endParaRPr lang="zh-TW" altLang="en-US" sz="2800" dirty="0"/>
          </a:p>
        </p:txBody>
      </p:sp>
      <p:sp>
        <p:nvSpPr>
          <p:cNvPr id="11267" name="Rectangle 3"/>
          <p:cNvSpPr>
            <a:spLocks noGrp="1" noChangeArrowheads="1"/>
          </p:cNvSpPr>
          <p:nvPr>
            <p:ph idx="1"/>
          </p:nvPr>
        </p:nvSpPr>
        <p:spPr>
          <a:xfrm>
            <a:off x="492738" y="1556792"/>
            <a:ext cx="8471750" cy="5112568"/>
          </a:xfrm>
        </p:spPr>
        <p:txBody>
          <a:bodyPr>
            <a:noAutofit/>
          </a:bodyPr>
          <a:lstStyle/>
          <a:p>
            <a:r>
              <a:rPr lang="zh-TW" altLang="en-US" dirty="0"/>
              <a:t>企業藉由社區關係活動</a:t>
            </a:r>
            <a:r>
              <a:rPr lang="zh-TW" altLang="en-US" dirty="0" smtClean="0"/>
              <a:t>提升競爭</a:t>
            </a:r>
            <a:r>
              <a:rPr lang="zh-TW" altLang="en-US" dirty="0"/>
              <a:t>優勢之作法</a:t>
            </a:r>
            <a:r>
              <a:rPr lang="zh-TW" altLang="en-US" dirty="0" smtClean="0"/>
              <a:t>，</a:t>
            </a:r>
            <a:r>
              <a:rPr lang="zh-TW" altLang="en-US" dirty="0"/>
              <a:t>最佳實務的典範</a:t>
            </a:r>
            <a:r>
              <a:rPr lang="zh-TW" altLang="en-US" dirty="0" smtClean="0"/>
              <a:t>企業</a:t>
            </a:r>
            <a:r>
              <a:rPr lang="zh-TW" altLang="en-US" dirty="0"/>
              <a:t>會將社區關係計畫納入公司之策略以與競爭者區隔，同時將社區</a:t>
            </a:r>
            <a:r>
              <a:rPr lang="zh-TW" altLang="en-US" dirty="0" smtClean="0"/>
              <a:t>關係計畫</a:t>
            </a:r>
            <a:r>
              <a:rPr lang="zh-TW" altLang="en-US" dirty="0"/>
              <a:t>與其他投資視為同等重要的企業活動</a:t>
            </a:r>
          </a:p>
          <a:p>
            <a:r>
              <a:rPr lang="zh-TW" altLang="en-US" dirty="0"/>
              <a:t>企業的社區倫理意指企業為了維持企業與</a:t>
            </a:r>
            <a:r>
              <a:rPr lang="zh-TW" altLang="en-US" dirty="0" smtClean="0"/>
              <a:t>社區共</a:t>
            </a:r>
            <a:r>
              <a:rPr lang="zh-TW" altLang="en-US" dirty="0"/>
              <a:t>創價值的</a:t>
            </a:r>
            <a:r>
              <a:rPr lang="zh-TW" altLang="en-US" dirty="0" smtClean="0"/>
              <a:t>伙伴</a:t>
            </a:r>
            <a:r>
              <a:rPr lang="zh-TW" altLang="en-US" dirty="0"/>
              <a:t>關係，用來調節企業與社區內外互動</a:t>
            </a:r>
            <a:r>
              <a:rPr lang="zh-TW" altLang="en-US" dirty="0" smtClean="0"/>
              <a:t>的</a:t>
            </a:r>
            <a:r>
              <a:rPr lang="zh-TW" altLang="en-US" dirty="0"/>
              <a:t>倫理原則和行為規範 </a:t>
            </a:r>
          </a:p>
        </p:txBody>
      </p:sp>
      <p:sp>
        <p:nvSpPr>
          <p:cNvPr id="5" name="頁尾版面配置區 4"/>
          <p:cNvSpPr>
            <a:spLocks noGrp="1"/>
          </p:cNvSpPr>
          <p:nvPr>
            <p:ph type="ftr" sz="quarter" idx="11"/>
          </p:nvPr>
        </p:nvSpPr>
        <p:spPr/>
        <p:txBody>
          <a:bodyPr/>
          <a:lstStyle/>
          <a:p>
            <a:fld id="{336FE5D7-1113-4B6C-A919-C35959568A84}" type="slidenum">
              <a:rPr lang="en-US" altLang="zh-TW"/>
              <a:pPr/>
              <a:t>8</a:t>
            </a:fld>
            <a:endParaRPr lang="en-US" altLang="zh-TW"/>
          </a:p>
        </p:txBody>
      </p:sp>
    </p:spTree>
    <p:extLst>
      <p:ext uri="{BB962C8B-B14F-4D97-AF65-F5344CB8AC3E}">
        <p14:creationId xmlns:p14="http://schemas.microsoft.com/office/powerpoint/2010/main" val="41780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Autofit/>
          </a:bodyPr>
          <a:lstStyle/>
          <a:p>
            <a:pPr>
              <a:spcBef>
                <a:spcPct val="35000"/>
              </a:spcBef>
            </a:pPr>
            <a:r>
              <a:rPr lang="en-US" altLang="zh-TW" dirty="0"/>
              <a:t>15.1  </a:t>
            </a:r>
            <a:r>
              <a:rPr lang="zh-TW" altLang="en-US" dirty="0"/>
              <a:t>社區倫理意涵</a:t>
            </a:r>
            <a:r>
              <a:rPr lang="en-US" altLang="zh-TW" sz="2800" dirty="0" smtClean="0"/>
              <a:t>(3/4</a:t>
            </a:r>
            <a:r>
              <a:rPr lang="en-US" altLang="zh-TW" sz="2800" dirty="0"/>
              <a:t>)</a:t>
            </a:r>
            <a:endParaRPr lang="zh-TW" altLang="en-US" sz="3200" dirty="0"/>
          </a:p>
        </p:txBody>
      </p:sp>
      <p:sp>
        <p:nvSpPr>
          <p:cNvPr id="11267" name="Rectangle 3"/>
          <p:cNvSpPr>
            <a:spLocks noGrp="1" noChangeArrowheads="1"/>
          </p:cNvSpPr>
          <p:nvPr>
            <p:ph idx="1"/>
          </p:nvPr>
        </p:nvSpPr>
        <p:spPr>
          <a:xfrm>
            <a:off x="492738" y="1556792"/>
            <a:ext cx="8471750" cy="5112568"/>
          </a:xfrm>
        </p:spPr>
        <p:txBody>
          <a:bodyPr>
            <a:noAutofit/>
          </a:bodyPr>
          <a:lstStyle/>
          <a:p>
            <a:pPr>
              <a:spcBef>
                <a:spcPts val="1152"/>
              </a:spcBef>
            </a:pPr>
            <a:r>
              <a:rPr lang="zh-TW" altLang="en-US" dirty="0"/>
              <a:t>梅爾登米爾斯 </a:t>
            </a:r>
          </a:p>
          <a:p>
            <a:pPr lvl="1">
              <a:spcBef>
                <a:spcPts val="1152"/>
              </a:spcBef>
            </a:pPr>
            <a:r>
              <a:rPr lang="en-US" altLang="zh-TW" dirty="0"/>
              <a:t>1995</a:t>
            </a:r>
            <a:r>
              <a:rPr lang="zh-TW" altLang="en-US" dirty="0"/>
              <a:t>年</a:t>
            </a:r>
            <a:r>
              <a:rPr lang="en-US" altLang="zh-TW" dirty="0"/>
              <a:t>12</a:t>
            </a:r>
            <a:r>
              <a:rPr lang="zh-TW" altLang="en-US" dirty="0"/>
              <a:t>月</a:t>
            </a:r>
            <a:r>
              <a:rPr lang="en-US" altLang="zh-TW" dirty="0"/>
              <a:t>11</a:t>
            </a:r>
            <a:r>
              <a:rPr lang="zh-TW" altLang="en-US" dirty="0"/>
              <a:t>日清晨，一把突如其來的火燒毀了梅爾登米爾斯</a:t>
            </a:r>
            <a:r>
              <a:rPr lang="zh-TW" altLang="en-US" dirty="0" smtClean="0"/>
              <a:t>生產</a:t>
            </a:r>
            <a:r>
              <a:rPr lang="zh-TW" altLang="en-US" dirty="0"/>
              <a:t>工廠，這把火不僅燒毀了這家公司，同時</a:t>
            </a:r>
            <a:r>
              <a:rPr lang="zh-TW" altLang="en-US" dirty="0" smtClean="0"/>
              <a:t>也</a:t>
            </a:r>
            <a:r>
              <a:rPr lang="zh-TW" altLang="en-US" dirty="0"/>
              <a:t>對其所屬員工及周遭的社區帶來</a:t>
            </a:r>
            <a:r>
              <a:rPr lang="zh-TW" altLang="en-US" dirty="0" smtClean="0"/>
              <a:t>大災難</a:t>
            </a:r>
            <a:endParaRPr lang="en-US" altLang="zh-TW" dirty="0" smtClean="0"/>
          </a:p>
          <a:p>
            <a:pPr lvl="1">
              <a:spcBef>
                <a:spcPts val="1152"/>
              </a:spcBef>
            </a:pPr>
            <a:r>
              <a:rPr lang="zh-TW" altLang="en-US" dirty="0" smtClean="0"/>
              <a:t>梅</a:t>
            </a:r>
            <a:r>
              <a:rPr lang="zh-TW" altLang="en-US" dirty="0"/>
              <a:t>爾登米爾斯的執行長兼</a:t>
            </a:r>
            <a:r>
              <a:rPr lang="zh-TW" altLang="en-US" dirty="0" smtClean="0"/>
              <a:t>董事長富</a:t>
            </a:r>
            <a:r>
              <a:rPr lang="zh-TW" altLang="en-US" dirty="0"/>
              <a:t>爾史坦必須即時做出幾項重大的決定，亞倫富爾史坦即對外宣佈，他將在原地方重建工廠，並且會保留工作機會給當地社區，更令人</a:t>
            </a:r>
            <a:r>
              <a:rPr lang="zh-TW" altLang="en-US" dirty="0" smtClean="0"/>
              <a:t>驚訝的是，富</a:t>
            </a:r>
            <a:r>
              <a:rPr lang="zh-TW" altLang="en-US" dirty="0"/>
              <a:t>爾史坦宣佈並保證，在紡織工廠恢復營運之前，所有員工的薪水及健保醫療費用皆照常發放 </a:t>
            </a:r>
          </a:p>
        </p:txBody>
      </p:sp>
      <p:sp>
        <p:nvSpPr>
          <p:cNvPr id="5" name="頁尾版面配置區 4"/>
          <p:cNvSpPr>
            <a:spLocks noGrp="1"/>
          </p:cNvSpPr>
          <p:nvPr>
            <p:ph type="ftr" sz="quarter" idx="11"/>
          </p:nvPr>
        </p:nvSpPr>
        <p:spPr/>
        <p:txBody>
          <a:bodyPr/>
          <a:lstStyle/>
          <a:p>
            <a:fld id="{336FE5D7-1113-4B6C-A919-C35959568A84}" type="slidenum">
              <a:rPr lang="en-US" altLang="zh-TW"/>
              <a:pPr/>
              <a:t>9</a:t>
            </a:fld>
            <a:endParaRPr lang="en-US" altLang="zh-TW"/>
          </a:p>
        </p:txBody>
      </p:sp>
    </p:spTree>
    <p:extLst>
      <p:ext uri="{BB962C8B-B14F-4D97-AF65-F5344CB8AC3E}">
        <p14:creationId xmlns:p14="http://schemas.microsoft.com/office/powerpoint/2010/main" val="17800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0" dur="500"/>
                                        <p:tgtEl>
                                          <p:spTgt spid="112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3"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1047</TotalTime>
  <Words>1528</Words>
  <Application>Microsoft Office PowerPoint</Application>
  <PresentationFormat>如螢幕大小 (4:3)</PresentationFormat>
  <Paragraphs>85</Paragraphs>
  <Slides>17</Slides>
  <Notes>2</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佳句精選</vt:lpstr>
      <vt:lpstr>章前個案：台灣杜邦建廠</vt:lpstr>
      <vt:lpstr>引言(1/2) </vt:lpstr>
      <vt:lpstr>引言(2/2) </vt:lpstr>
      <vt:lpstr>本章架構</vt:lpstr>
      <vt:lpstr>15.1  社區倫理意涵(1/4)</vt:lpstr>
      <vt:lpstr>15.1  社區倫理意涵(2/4)</vt:lpstr>
      <vt:lpstr>15.1  社區倫理意涵(3/4)</vt:lpstr>
      <vt:lpstr>15.1  社區倫理意涵(4/4)</vt:lpstr>
      <vt:lpstr>15.2  社區營造議題(1/2)</vt:lpstr>
      <vt:lpstr>15.2  社區營造議題(2/2)</vt:lpstr>
      <vt:lpstr>15.3  社區解構議題(1/2)</vt:lpstr>
      <vt:lpstr>15.3  社區解構議題(2/2)</vt:lpstr>
      <vt:lpstr>15.4  企業應有的認知與作為</vt:lpstr>
      <vt:lpstr>15.5  綠色思考：太陽能光電社區，減碳又環保</vt:lpstr>
      <vt:lpstr>從電影談倫理─ 永不妥協(Erin Brockovich)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NO.43</cp:lastModifiedBy>
  <cp:revision>76</cp:revision>
  <dcterms:created xsi:type="dcterms:W3CDTF">2010-08-12T10:54:33Z</dcterms:created>
  <dcterms:modified xsi:type="dcterms:W3CDTF">2016-01-19T02:21:36Z</dcterms:modified>
</cp:coreProperties>
</file>