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307" r:id="rId8"/>
    <p:sldId id="320" r:id="rId9"/>
    <p:sldId id="308" r:id="rId10"/>
    <p:sldId id="321" r:id="rId11"/>
    <p:sldId id="322" r:id="rId12"/>
    <p:sldId id="316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23" r:id="rId21"/>
    <p:sldId id="284" r:id="rId22"/>
    <p:sldId id="331" r:id="rId23"/>
    <p:sldId id="286" r:id="rId2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3" autoAdjust="0"/>
    <p:restoredTop sz="86341" autoAdjust="0"/>
  </p:normalViewPr>
  <p:slideViewPr>
    <p:cSldViewPr>
      <p:cViewPr>
        <p:scale>
          <a:sx n="91" d="100"/>
          <a:sy n="91" d="100"/>
        </p:scale>
        <p:origin x="-866" y="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37621F-07F4-4E73-A5A9-77EF5918B7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2689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02594-B4A0-46CD-BA20-93FCD51E580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D9AD9-936F-4714-805F-E82A4AEAED30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8A36-9B8B-4F93-8E7B-61F6BD1C39D1}" type="datetimeFigureOut">
              <a:rPr lang="zh-TW" altLang="en-US" smtClean="0"/>
              <a:t>2016/2/25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E6D1-D358-4FB0-8BAB-188016C1070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0" y="6573311"/>
            <a:ext cx="7848997" cy="276999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b="1" dirty="0">
                <a:latin typeface="Arial" charset="0"/>
                <a:ea typeface="新細明體" pitchFamily="18" charset="-120"/>
              </a:rPr>
              <a:t>企業</a:t>
            </a:r>
            <a:r>
              <a:rPr lang="zh-TW" altLang="en-US" sz="1200" b="1" dirty="0" smtClean="0">
                <a:latin typeface="Arial" charset="0"/>
                <a:ea typeface="新細明體" pitchFamily="18" charset="-120"/>
              </a:rPr>
              <a:t>倫理：內外部管理觀點與個案</a:t>
            </a:r>
            <a:r>
              <a:rPr lang="en-US" altLang="zh-TW" sz="1200" b="1" dirty="0" smtClean="0">
                <a:latin typeface="Arial" charset="0"/>
                <a:ea typeface="新細明體" pitchFamily="18" charset="-120"/>
              </a:rPr>
              <a:t>2/e</a:t>
            </a:r>
            <a:r>
              <a:rPr lang="zh-TW" altLang="en-US" sz="1200" b="1" dirty="0" smtClean="0">
                <a:latin typeface="Arial" charset="0"/>
                <a:ea typeface="新細明體" pitchFamily="18" charset="-120"/>
              </a:rPr>
              <a:t>．</a:t>
            </a:r>
            <a:r>
              <a:rPr lang="zh-TW" altLang="en-US" sz="1200" b="1" dirty="0">
                <a:latin typeface="Arial" charset="0"/>
                <a:ea typeface="新細明體" pitchFamily="18" charset="-120"/>
              </a:rPr>
              <a:t>孫震、許士軍 審訂．陳勁甫、許金田 著．財團法人信義文化基金會 出版</a:t>
            </a:r>
          </a:p>
        </p:txBody>
      </p:sp>
      <p:sp>
        <p:nvSpPr>
          <p:cNvPr id="9" name="標題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副標題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4392488" cy="11989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160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CD442BC-2061-4905-814B-1FAC82E36A2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172C-8B4B-4609-9AEE-CCDE44779BD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672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C13C3DE-CA58-4CF5-B926-A31AC9644D4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8627-6D3A-4103-85B9-60271F073EF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602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2738" y="1600200"/>
            <a:ext cx="8543758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1D3B89D-D673-4822-9CC3-06E198AF369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CCC1-2723-43EE-83A8-9824A89C985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87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D4373DF-22B6-482B-8148-1473EDCB169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7B72-1C0E-4D2D-955A-131F947E87B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171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8F94F9F-8E06-41FD-8934-1BDFE8B9F8A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DA3C-C8C3-40A9-9B34-06E6C131F82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855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EA8AF0D-8551-4AFA-9904-BC3A3538229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7175-F3C9-4D57-A3A9-550DDB0B470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872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28EB0FC-CBE2-4260-A9F1-2F021850E1C1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F880-D4D8-43B9-901A-5F24574F994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432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ED95EEA-3DF1-4596-AA29-F20B514AF9A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CD26-06FF-4F8E-91ED-22354FEAC12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264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7B81034-9A2B-4A6D-B098-5B5BB292C17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47A0-D0B1-4CF4-8FD2-A9BBF68D1F1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006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A0561AC-DB71-4140-A6CF-2D97B87CB0C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1DB2-83CE-4CB8-A030-748B4E6D127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477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2738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2738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8E9F4-864D-462A-93B8-E77C2F3DE2D2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BEBF-7940-49F6-B25A-5B4711E6D5A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80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lang="zh-TW" altLang="en-US" sz="4000" kern="1200">
          <a:solidFill>
            <a:schemeClr val="tx1"/>
          </a:solidFill>
          <a:latin typeface="Times New Roman" panose="02020603050405020304" pitchFamily="18" charset="0"/>
          <a:ea typeface="華康中黑體" panose="020B0509000000000000" pitchFamily="49" charset="-120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TW" altLang="en-US" sz="3200" kern="1200" smtClean="0">
          <a:solidFill>
            <a:schemeClr val="tx1"/>
          </a:solidFill>
          <a:latin typeface="Times New Roman" panose="02020603050405020304" pitchFamily="18" charset="0"/>
          <a:ea typeface="華康中明體" panose="02020509000000000000" pitchFamily="49" charset="-120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zh-TW" altLang="en-US" sz="2800" kern="1200" smtClean="0">
          <a:solidFill>
            <a:schemeClr val="tx1"/>
          </a:solidFill>
          <a:latin typeface="Times New Roman" panose="02020603050405020304" pitchFamily="18" charset="0"/>
          <a:ea typeface="華康中明體" panose="02020509000000000000" pitchFamily="49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zh-TW" altLang="en-US" sz="2400" kern="1200" smtClean="0">
          <a:solidFill>
            <a:schemeClr val="tx1"/>
          </a:solidFill>
          <a:latin typeface="Times New Roman" panose="02020603050405020304" pitchFamily="18" charset="0"/>
          <a:ea typeface="華康中明體" panose="02020509000000000000" pitchFamily="49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zh-TW" altLang="en-US" sz="2000" kern="1200" smtClean="0">
          <a:solidFill>
            <a:schemeClr val="tx1"/>
          </a:solidFill>
          <a:latin typeface="Times New Roman" panose="02020603050405020304" pitchFamily="18" charset="0"/>
          <a:ea typeface="華康中明體" panose="02020509000000000000" pitchFamily="49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zh-TW" altLang="en-US" sz="2000" kern="1200">
          <a:solidFill>
            <a:schemeClr val="tx1"/>
          </a:solidFill>
          <a:latin typeface="Times New Roman" panose="02020603050405020304" pitchFamily="18" charset="0"/>
          <a:ea typeface="華康中明體" panose="02020509000000000000" pitchFamily="49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886200"/>
            <a:ext cx="4680520" cy="62230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 algn="l"/>
            <a:r>
              <a:rPr lang="zh-TW" altLang="en-US"/>
              <a:t>授課老師：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195736" y="4437112"/>
            <a:ext cx="25202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5800" y="980729"/>
            <a:ext cx="7989888" cy="2619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TW" altLang="en-US" sz="4400" kern="1200">
                <a:solidFill>
                  <a:schemeClr val="tx1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768"/>
              </a:spcBef>
              <a:spcAft>
                <a:spcPts val="0"/>
              </a:spcAft>
            </a:pPr>
            <a:r>
              <a:rPr lang="zh-TW" altLang="en-US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第</a:t>
            </a:r>
            <a:r>
              <a:rPr lang="en-US" altLang="zh-TW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16</a:t>
            </a:r>
            <a:r>
              <a:rPr lang="zh-TW" altLang="en-US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章 </a:t>
            </a:r>
            <a:r>
              <a:rPr kumimoji="0" lang="zh-TW" altLang="en-US" dirty="0" smtClean="0"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政府倫理</a:t>
            </a:r>
            <a:endParaRPr kumimoji="0" lang="zh-TW" altLang="en-US" dirty="0"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16.3  </a:t>
            </a:r>
            <a:r>
              <a:rPr lang="zh-TW" altLang="en-US" dirty="0" smtClean="0"/>
              <a:t>企業</a:t>
            </a:r>
            <a:r>
              <a:rPr lang="zh-TW" altLang="en-US" dirty="0"/>
              <a:t>與政府的關係</a:t>
            </a:r>
            <a:r>
              <a:rPr lang="en-US" altLang="zh-TW" sz="2800" dirty="0" smtClean="0"/>
              <a:t>(</a:t>
            </a:r>
            <a:r>
              <a:rPr lang="en-US" altLang="zh-TW" sz="2800" dirty="0" smtClean="0"/>
              <a:t>2/3</a:t>
            </a:r>
            <a:r>
              <a:rPr lang="en-US" altLang="zh-TW" sz="2800" dirty="0"/>
              <a:t>)</a:t>
            </a:r>
            <a:endParaRPr lang="zh-TW" alt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471750" cy="5112568"/>
          </a:xfrm>
        </p:spPr>
        <p:txBody>
          <a:bodyPr>
            <a:noAutofit/>
          </a:bodyPr>
          <a:lstStyle/>
          <a:p>
            <a:pPr>
              <a:spcBef>
                <a:spcPts val="1152"/>
              </a:spcBef>
            </a:pPr>
            <a:r>
              <a:rPr lang="zh-TW" altLang="en-US" dirty="0" smtClean="0"/>
              <a:t>政府</a:t>
            </a:r>
            <a:r>
              <a:rPr lang="zh-TW" altLang="en-US" dirty="0"/>
              <a:t>公關</a:t>
            </a:r>
            <a:r>
              <a:rPr lang="zh-TW" altLang="en-US" dirty="0" smtClean="0"/>
              <a:t>：運用</a:t>
            </a:r>
            <a:r>
              <a:rPr lang="zh-TW" altLang="en-US" dirty="0"/>
              <a:t>各種公共關係來形塑政府良好的形象，提高民眾及各組織團體</a:t>
            </a:r>
            <a:r>
              <a:rPr lang="zh-TW" altLang="en-US" dirty="0" smtClean="0"/>
              <a:t>對政府</a:t>
            </a:r>
            <a:r>
              <a:rPr lang="zh-TW" altLang="en-US" dirty="0"/>
              <a:t>施政的信任、滿意與支持，而這一系列活動過程即稱之為政府</a:t>
            </a:r>
            <a:r>
              <a:rPr lang="zh-TW" altLang="en-US" dirty="0" smtClean="0"/>
              <a:t>公關</a:t>
            </a:r>
            <a:endParaRPr lang="en-US" altLang="zh-TW" dirty="0" smtClean="0"/>
          </a:p>
          <a:p>
            <a:pPr>
              <a:spcBef>
                <a:spcPts val="1152"/>
              </a:spcBef>
            </a:pPr>
            <a:r>
              <a:rPr lang="zh-TW" altLang="en-US" dirty="0"/>
              <a:t>建立良好的政府</a:t>
            </a:r>
            <a:r>
              <a:rPr lang="zh-TW" altLang="en-US" dirty="0" smtClean="0"/>
              <a:t>關係</a:t>
            </a:r>
            <a:endParaRPr lang="en-US" altLang="zh-TW" dirty="0" smtClean="0"/>
          </a:p>
          <a:p>
            <a:pPr lvl="1">
              <a:spcBef>
                <a:spcPts val="1152"/>
              </a:spcBef>
            </a:pPr>
            <a:r>
              <a:rPr lang="zh-TW" altLang="en-US" dirty="0"/>
              <a:t>高標準自我</a:t>
            </a:r>
            <a:r>
              <a:rPr lang="zh-TW" altLang="en-US" dirty="0" smtClean="0"/>
              <a:t>要求</a:t>
            </a:r>
            <a:endParaRPr lang="zh-TW" altLang="en-US" dirty="0"/>
          </a:p>
          <a:p>
            <a:pPr lvl="1">
              <a:spcBef>
                <a:spcPts val="1152"/>
              </a:spcBef>
            </a:pPr>
            <a:r>
              <a:rPr lang="zh-TW" altLang="en-US" dirty="0"/>
              <a:t>遵守法令規範</a:t>
            </a:r>
          </a:p>
          <a:p>
            <a:pPr lvl="1">
              <a:spcBef>
                <a:spcPts val="1152"/>
              </a:spcBef>
            </a:pPr>
            <a:r>
              <a:rPr lang="zh-TW" altLang="en-US" dirty="0"/>
              <a:t>更積極的社會責任展現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7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16.3  </a:t>
            </a:r>
            <a:r>
              <a:rPr lang="zh-TW" altLang="en-US" dirty="0" smtClean="0"/>
              <a:t>企業</a:t>
            </a:r>
            <a:r>
              <a:rPr lang="zh-TW" altLang="en-US" dirty="0"/>
              <a:t>與政府的關係</a:t>
            </a:r>
            <a:r>
              <a:rPr lang="en-US" altLang="zh-TW" sz="2800" dirty="0" smtClean="0"/>
              <a:t>(</a:t>
            </a:r>
            <a:r>
              <a:rPr lang="en-US" altLang="zh-TW" sz="2800" dirty="0" smtClean="0"/>
              <a:t>3/3</a:t>
            </a:r>
            <a:r>
              <a:rPr lang="en-US" altLang="zh-TW" sz="2800" dirty="0"/>
              <a:t>)</a:t>
            </a:r>
            <a:endParaRPr lang="zh-TW" alt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471750" cy="5112568"/>
          </a:xfrm>
        </p:spPr>
        <p:txBody>
          <a:bodyPr>
            <a:noAutofit/>
          </a:bodyPr>
          <a:lstStyle/>
          <a:p>
            <a:pPr>
              <a:spcBef>
                <a:spcPts val="1152"/>
              </a:spcBef>
            </a:pPr>
            <a:r>
              <a:rPr lang="zh-TW" altLang="en-US" sz="3000" dirty="0"/>
              <a:t>藥事法行賄？遊說？</a:t>
            </a:r>
          </a:p>
          <a:p>
            <a:pPr lvl="1">
              <a:spcBef>
                <a:spcPts val="1152"/>
              </a:spcBef>
            </a:pPr>
            <a:r>
              <a:rPr lang="zh-TW" altLang="en-US" sz="2600" dirty="0" smtClean="0"/>
              <a:t>中</a:t>
            </a:r>
            <a:r>
              <a:rPr lang="zh-TW" altLang="en-US" sz="2600" dirty="0"/>
              <a:t>藥商全聯會試圖透過修法，讓中藥商不需經過國家證照考試</a:t>
            </a:r>
            <a:r>
              <a:rPr lang="zh-TW" altLang="en-US" sz="2600" dirty="0" smtClean="0"/>
              <a:t>即可</a:t>
            </a:r>
            <a:r>
              <a:rPr lang="zh-TW" altLang="en-US" sz="2600" dirty="0"/>
              <a:t>擁有調劑權，以「贊助金」等方式，請求立委修正藥事法，讓中</a:t>
            </a:r>
            <a:r>
              <a:rPr lang="zh-TW" altLang="en-US" sz="2600" dirty="0" smtClean="0"/>
              <a:t>藥商只要</a:t>
            </a:r>
            <a:r>
              <a:rPr lang="zh-TW" altLang="en-US" sz="2600" dirty="0"/>
              <a:t>修習一定課程，即可擁有調劑權，因此分頭遊說立委。特偵組</a:t>
            </a:r>
            <a:r>
              <a:rPr lang="zh-TW" altLang="en-US" sz="2600" dirty="0" smtClean="0"/>
              <a:t>認定</a:t>
            </a:r>
            <a:r>
              <a:rPr lang="en-US" altLang="zh-TW" sz="2600" dirty="0" smtClean="0"/>
              <a:t>8</a:t>
            </a:r>
            <a:r>
              <a:rPr lang="zh-TW" altLang="en-US" sz="2600" dirty="0"/>
              <a:t>名立委在擔任第</a:t>
            </a:r>
            <a:r>
              <a:rPr lang="en-US" altLang="zh-TW" sz="2600" dirty="0"/>
              <a:t>3</a:t>
            </a:r>
            <a:r>
              <a:rPr lang="zh-TW" altLang="en-US" sz="2600" dirty="0"/>
              <a:t>屆立委時，各</a:t>
            </a:r>
            <a:r>
              <a:rPr lang="zh-TW" altLang="en-US" sz="2600" dirty="0" smtClean="0"/>
              <a:t>收受中藥</a:t>
            </a:r>
            <a:r>
              <a:rPr lang="zh-TW" altLang="en-US" sz="2600" dirty="0"/>
              <a:t>商會公會全聯會，</a:t>
            </a:r>
            <a:r>
              <a:rPr lang="en-US" altLang="zh-TW" sz="2600" dirty="0"/>
              <a:t>30</a:t>
            </a:r>
            <a:r>
              <a:rPr lang="zh-TW" altLang="en-US" sz="2600" dirty="0"/>
              <a:t>萬元</a:t>
            </a:r>
            <a:r>
              <a:rPr lang="zh-TW" altLang="en-US" sz="2600" dirty="0" smtClean="0"/>
              <a:t>到</a:t>
            </a:r>
            <a:r>
              <a:rPr lang="en-US" altLang="zh-TW" sz="2600" dirty="0" smtClean="0"/>
              <a:t>210</a:t>
            </a:r>
            <a:r>
              <a:rPr lang="zh-TW" altLang="en-US" sz="2600" dirty="0"/>
              <a:t>萬元不等的賄款，並協助藥事法的修正，因此將</a:t>
            </a:r>
            <a:r>
              <a:rPr lang="en-US" altLang="zh-TW" sz="2600" dirty="0"/>
              <a:t>8</a:t>
            </a:r>
            <a:r>
              <a:rPr lang="zh-TW" altLang="en-US" sz="2600" dirty="0"/>
              <a:t>人起訴。一審時</a:t>
            </a:r>
            <a:r>
              <a:rPr lang="zh-TW" altLang="en-US" sz="2600" dirty="0" smtClean="0"/>
              <a:t>，法官</a:t>
            </a:r>
            <a:r>
              <a:rPr lang="zh-TW" altLang="en-US" sz="2600" dirty="0"/>
              <a:t>認定中藥商公會全聯會致送的錢，與立委職權間不存在對價關係</a:t>
            </a:r>
            <a:r>
              <a:rPr lang="zh-TW" altLang="en-US" sz="2600" dirty="0" smtClean="0"/>
              <a:t>，無</a:t>
            </a:r>
            <a:r>
              <a:rPr lang="zh-TW" altLang="en-US" sz="2600" dirty="0"/>
              <a:t>證據證明犯罪，因此判決無罪，只有收受</a:t>
            </a:r>
            <a:r>
              <a:rPr lang="en-US" altLang="zh-TW" sz="2600" dirty="0"/>
              <a:t>500</a:t>
            </a:r>
            <a:r>
              <a:rPr lang="zh-TW" altLang="en-US" sz="2600" dirty="0"/>
              <a:t>萬元賄款的邱姓立委</a:t>
            </a:r>
            <a:r>
              <a:rPr lang="zh-TW" altLang="en-US" sz="2600" dirty="0" smtClean="0"/>
              <a:t>，及</a:t>
            </a:r>
            <a:r>
              <a:rPr lang="zh-TW" altLang="en-US" sz="2600" dirty="0"/>
              <a:t>收受</a:t>
            </a:r>
            <a:r>
              <a:rPr lang="en-US" altLang="zh-TW" sz="2600" dirty="0"/>
              <a:t>600</a:t>
            </a:r>
            <a:r>
              <a:rPr lang="zh-TW" altLang="en-US" sz="2600" dirty="0"/>
              <a:t>萬元的廖姓立委構成貪汙，分別判刑及褫奪公權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 smtClean="0"/>
              <a:pPr/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22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16.4  </a:t>
            </a:r>
            <a:r>
              <a:rPr lang="zh-TW" altLang="en-US" dirty="0" smtClean="0"/>
              <a:t>圖利與便民議題</a:t>
            </a:r>
            <a:r>
              <a:rPr lang="en-US" altLang="zh-TW" sz="2800" dirty="0" smtClean="0"/>
              <a:t>(1/2)</a:t>
            </a:r>
            <a:endParaRPr lang="zh-TW" altLang="en-US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471750" cy="5112568"/>
          </a:xfrm>
        </p:spPr>
        <p:txBody>
          <a:bodyPr>
            <a:noAutofit/>
          </a:bodyPr>
          <a:lstStyle/>
          <a:p>
            <a:r>
              <a:rPr lang="zh-TW" altLang="en-US" dirty="0"/>
              <a:t>圖利與便民就表面上而言，都是予人利益或好處，但實質上圖利</a:t>
            </a:r>
            <a:r>
              <a:rPr lang="zh-TW" altLang="en-US" dirty="0" smtClean="0"/>
              <a:t>是超出</a:t>
            </a:r>
            <a:r>
              <a:rPr lang="zh-TW" altLang="en-US" dirty="0"/>
              <a:t>行政範疇的違法行為，而便民卻是在法令容許範圍內，所為之利</a:t>
            </a:r>
            <a:r>
              <a:rPr lang="zh-TW" altLang="en-US" dirty="0" smtClean="0"/>
              <a:t>民行為</a:t>
            </a:r>
            <a:r>
              <a:rPr lang="zh-TW" altLang="en-US" dirty="0"/>
              <a:t>，二者截然不同</a:t>
            </a:r>
            <a:r>
              <a:rPr lang="zh-TW" altLang="en-US" dirty="0" smtClean="0"/>
              <a:t>，主要</a:t>
            </a:r>
            <a:r>
              <a:rPr lang="zh-TW" altLang="en-US" dirty="0"/>
              <a:t>差異在於以下四點：</a:t>
            </a:r>
            <a:r>
              <a:rPr lang="en-US" altLang="zh-TW" dirty="0"/>
              <a:t>(1</a:t>
            </a:r>
            <a:r>
              <a:rPr lang="en-US" altLang="zh-TW" dirty="0" smtClean="0"/>
              <a:t>)</a:t>
            </a:r>
            <a:r>
              <a:rPr lang="zh-TW" altLang="en-US" dirty="0"/>
              <a:t>無為自己或他人圖取不法利益之故意。</a:t>
            </a:r>
            <a:r>
              <a:rPr lang="en-US" altLang="zh-TW" dirty="0"/>
              <a:t>(2)</a:t>
            </a:r>
            <a:r>
              <a:rPr lang="zh-TW" altLang="en-US" dirty="0"/>
              <a:t>本於其職務在法令許可之</a:t>
            </a:r>
            <a:r>
              <a:rPr lang="zh-TW" altLang="en-US" dirty="0" smtClean="0"/>
              <a:t>範圍內</a:t>
            </a:r>
            <a:r>
              <a:rPr lang="zh-TW" altLang="en-US" dirty="0"/>
              <a:t>為之。</a:t>
            </a:r>
            <a:r>
              <a:rPr lang="en-US" altLang="zh-TW" dirty="0"/>
              <a:t>(3)</a:t>
            </a:r>
            <a:r>
              <a:rPr lang="zh-TW" altLang="en-US" dirty="0"/>
              <a:t>僅係在手續或程序上給予他人方便。</a:t>
            </a:r>
            <a:r>
              <a:rPr lang="en-US" altLang="zh-TW" dirty="0"/>
              <a:t>(4)</a:t>
            </a:r>
            <a:r>
              <a:rPr lang="zh-TW" altLang="en-US" dirty="0"/>
              <a:t>他人所獲得者，</a:t>
            </a:r>
            <a:r>
              <a:rPr lang="zh-TW" altLang="en-US" dirty="0" smtClean="0"/>
              <a:t>並非不法</a:t>
            </a:r>
            <a:r>
              <a:rPr lang="zh-TW" altLang="en-US" dirty="0"/>
              <a:t>利益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091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/>
              <a:t>16.4  </a:t>
            </a:r>
            <a:r>
              <a:rPr lang="zh-TW" altLang="en-US" dirty="0"/>
              <a:t>圖利與便民議題</a:t>
            </a:r>
            <a:r>
              <a:rPr lang="en-US" altLang="zh-TW" sz="2800" dirty="0" smtClean="0"/>
              <a:t>(2/2</a:t>
            </a:r>
            <a:r>
              <a:rPr lang="en-US" altLang="zh-TW" sz="2800" dirty="0"/>
              <a:t>)</a:t>
            </a:r>
            <a:endParaRPr lang="zh-TW" alt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471750" cy="5112568"/>
          </a:xfrm>
        </p:spPr>
        <p:txBody>
          <a:bodyPr>
            <a:noAutofit/>
          </a:bodyPr>
          <a:lstStyle/>
          <a:p>
            <a:pPr>
              <a:spcBef>
                <a:spcPts val="1152"/>
              </a:spcBef>
            </a:pPr>
            <a:r>
              <a:rPr lang="zh-TW" altLang="en-US" dirty="0"/>
              <a:t>便民？圖利？</a:t>
            </a:r>
          </a:p>
          <a:p>
            <a:pPr lvl="1">
              <a:spcBef>
                <a:spcPts val="1152"/>
              </a:spcBef>
            </a:pPr>
            <a:r>
              <a:rPr lang="zh-TW" altLang="en-US" dirty="0"/>
              <a:t>公務員甲係某縣建管課課長、公務員乙係建管課課員，二人</a:t>
            </a:r>
            <a:r>
              <a:rPr lang="zh-TW" altLang="en-US" dirty="0" smtClean="0"/>
              <a:t>分別負責</a:t>
            </a:r>
            <a:r>
              <a:rPr lang="zh-TW" altLang="en-US" dirty="0"/>
              <a:t>建築案件之審核及承辦，兩人於</a:t>
            </a:r>
            <a:r>
              <a:rPr lang="en-US" altLang="zh-TW" dirty="0"/>
              <a:t>1991</a:t>
            </a:r>
            <a:r>
              <a:rPr lang="zh-TW" altLang="en-US" dirty="0"/>
              <a:t>年間涉嫌未依規定違法</a:t>
            </a:r>
            <a:r>
              <a:rPr lang="zh-TW" altLang="en-US" dirty="0" smtClean="0"/>
              <a:t>核發「</a:t>
            </a:r>
            <a:r>
              <a:rPr lang="zh-TW" altLang="en-US" dirty="0"/>
              <a:t>○○建築工地」相關證照，致圖利地主建商等約新台幣</a:t>
            </a:r>
            <a:r>
              <a:rPr lang="en-US" altLang="zh-TW" dirty="0"/>
              <a:t>12</a:t>
            </a:r>
            <a:r>
              <a:rPr lang="zh-TW" altLang="en-US" dirty="0"/>
              <a:t>億</a:t>
            </a:r>
            <a:r>
              <a:rPr lang="zh-TW" altLang="en-US" dirty="0" smtClean="0"/>
              <a:t>元</a:t>
            </a:r>
            <a:endParaRPr lang="en-US" altLang="zh-TW" dirty="0" smtClean="0"/>
          </a:p>
          <a:p>
            <a:pPr lvl="1">
              <a:spcBef>
                <a:spcPts val="1152"/>
              </a:spcBef>
            </a:pPr>
            <a:r>
              <a:rPr lang="zh-TW" altLang="en-US" dirty="0"/>
              <a:t>本案吳○○申請因欠缺水土保持等相關文件而逾越期限仍無法</a:t>
            </a:r>
            <a:r>
              <a:rPr lang="zh-TW" altLang="en-US" dirty="0" smtClean="0"/>
              <a:t>補正</a:t>
            </a:r>
            <a:r>
              <a:rPr lang="zh-TW" altLang="en-US" dirty="0"/>
              <a:t>相關資料，乙承辦人本「擬存查」簽結。然而卻在於同年四月間，</a:t>
            </a:r>
            <a:r>
              <a:rPr lang="zh-TW" altLang="en-US" dirty="0" smtClean="0"/>
              <a:t>乙明知</a:t>
            </a:r>
            <a:r>
              <a:rPr lang="zh-TW" altLang="en-US" dirty="0"/>
              <a:t>該申請案依法已無辦理變更，竟為圖利吳○○，聯合甲課長就該</a:t>
            </a:r>
            <a:r>
              <a:rPr lang="zh-TW" altLang="en-US" dirty="0" smtClean="0"/>
              <a:t>案進行</a:t>
            </a:r>
            <a:r>
              <a:rPr lang="zh-TW" altLang="en-US" dirty="0"/>
              <a:t>相關實質審查作業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64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16.5  </a:t>
            </a:r>
            <a:r>
              <a:rPr lang="zh-TW" altLang="en-US" dirty="0" smtClean="0"/>
              <a:t>官商勾結議題</a:t>
            </a:r>
            <a:r>
              <a:rPr lang="en-US" altLang="zh-TW" sz="2800" dirty="0" smtClean="0"/>
              <a:t>(1/3)</a:t>
            </a:r>
            <a:endParaRPr lang="zh-TW" altLang="en-US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471750" cy="5112568"/>
          </a:xfrm>
        </p:spPr>
        <p:txBody>
          <a:bodyPr>
            <a:noAutofit/>
          </a:bodyPr>
          <a:lstStyle/>
          <a:p>
            <a:r>
              <a:rPr lang="zh-TW" altLang="en-US" dirty="0"/>
              <a:t>威廉大</a:t>
            </a:r>
            <a:r>
              <a:rPr lang="zh-TW" altLang="en-US" dirty="0" smtClean="0"/>
              <a:t>內</a:t>
            </a:r>
            <a:r>
              <a:rPr lang="en-US" altLang="zh-TW" dirty="0" smtClean="0"/>
              <a:t>(William </a:t>
            </a:r>
            <a:r>
              <a:rPr lang="en-US" altLang="zh-TW" dirty="0" err="1" smtClean="0"/>
              <a:t>Ouchi</a:t>
            </a:r>
            <a:r>
              <a:rPr lang="en-US" altLang="zh-TW" dirty="0" smtClean="0"/>
              <a:t>)</a:t>
            </a:r>
            <a:r>
              <a:rPr lang="zh-TW" altLang="en-US" dirty="0" smtClean="0"/>
              <a:t>在</a:t>
            </a:r>
            <a:r>
              <a:rPr lang="en-US" altLang="zh-TW" dirty="0"/>
              <a:t>M</a:t>
            </a:r>
            <a:r>
              <a:rPr lang="zh-TW" altLang="en-US" dirty="0"/>
              <a:t>型社會也指出</a:t>
            </a:r>
            <a:r>
              <a:rPr lang="zh-TW" altLang="en-US" dirty="0" smtClean="0"/>
              <a:t>，雖然</a:t>
            </a:r>
            <a:r>
              <a:rPr lang="zh-TW" altLang="en-US" dirty="0"/>
              <a:t>企業與政府之間的存在若干衝突，但是，為謀求資源效率極大化</a:t>
            </a:r>
            <a:r>
              <a:rPr lang="zh-TW" altLang="en-US" dirty="0" smtClean="0"/>
              <a:t>原則</a:t>
            </a:r>
            <a:r>
              <a:rPr lang="zh-TW" altLang="en-US" dirty="0"/>
              <a:t>，政府與企業應透過團隊合作的方式形成競爭優勢。因此，政府</a:t>
            </a:r>
            <a:r>
              <a:rPr lang="zh-TW" altLang="en-US" dirty="0" smtClean="0"/>
              <a:t>扮演的</a:t>
            </a:r>
            <a:r>
              <a:rPr lang="zh-TW" altLang="en-US" dirty="0"/>
              <a:t>角色除了是制定法律、</a:t>
            </a:r>
            <a:r>
              <a:rPr lang="zh-TW" altLang="en-US" dirty="0" smtClean="0"/>
              <a:t>解決紛爭</a:t>
            </a:r>
            <a:r>
              <a:rPr lang="zh-TW" altLang="en-US" dirty="0"/>
              <a:t>之外，政府還必須積極與各種不同</a:t>
            </a:r>
            <a:r>
              <a:rPr lang="zh-TW" altLang="en-US" dirty="0" smtClean="0"/>
              <a:t>的企業</a:t>
            </a:r>
            <a:r>
              <a:rPr lang="zh-TW" altLang="en-US" dirty="0"/>
              <a:t>進行對話並尋求合作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180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/>
              <a:t>16.5  </a:t>
            </a:r>
            <a:r>
              <a:rPr lang="zh-TW" altLang="en-US" dirty="0"/>
              <a:t>官商勾結議題</a:t>
            </a:r>
            <a:r>
              <a:rPr lang="en-US" altLang="zh-TW" sz="2800" dirty="0" smtClean="0"/>
              <a:t>(2/3</a:t>
            </a:r>
            <a:r>
              <a:rPr lang="en-US" altLang="zh-TW" sz="2800" dirty="0"/>
              <a:t>)</a:t>
            </a:r>
            <a:endParaRPr lang="zh-TW" alt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471750" cy="5112568"/>
          </a:xfrm>
        </p:spPr>
        <p:txBody>
          <a:bodyPr>
            <a:noAutofit/>
          </a:bodyPr>
          <a:lstStyle/>
          <a:p>
            <a:r>
              <a:rPr lang="zh-TW" altLang="en-US" dirty="0"/>
              <a:t>桃園合宜住宅弊案</a:t>
            </a:r>
          </a:p>
          <a:p>
            <a:pPr lvl="1"/>
            <a:r>
              <a:rPr lang="zh-TW" altLang="en-US" dirty="0"/>
              <a:t>在</a:t>
            </a:r>
            <a:r>
              <a:rPr lang="en-US" altLang="zh-TW" dirty="0"/>
              <a:t>2014</a:t>
            </a:r>
            <a:r>
              <a:rPr lang="zh-TW" altLang="en-US" dirty="0"/>
              <a:t>年於桃園的合宜住宅弊案，身為台灣主要龍頭建設公司</a:t>
            </a:r>
            <a:r>
              <a:rPr lang="en-US" altLang="zh-TW" dirty="0"/>
              <a:t>—</a:t>
            </a:r>
            <a:r>
              <a:rPr lang="zh-TW" altLang="en-US" dirty="0" smtClean="0"/>
              <a:t>遠雄</a:t>
            </a:r>
            <a:r>
              <a:rPr lang="zh-TW" altLang="en-US" dirty="0"/>
              <a:t>集團董事長被控涉嫌對時任桃園縣葉姓副縣長行賄，並取得桃園縣</a:t>
            </a:r>
            <a:r>
              <a:rPr lang="zh-TW" altLang="en-US" dirty="0" smtClean="0"/>
              <a:t>八德市</a:t>
            </a:r>
            <a:r>
              <a:rPr lang="zh-TW" altLang="en-US" dirty="0"/>
              <a:t>合宜住宅建案的承作</a:t>
            </a:r>
            <a:r>
              <a:rPr lang="zh-TW" altLang="en-US" dirty="0" smtClean="0"/>
              <a:t>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廉</a:t>
            </a:r>
            <a:r>
              <a:rPr lang="zh-TW" altLang="en-US" dirty="0"/>
              <a:t>政署查出，遠雄為順利得標，透過北科大建築系蔡姓教授、遠</a:t>
            </a:r>
            <a:r>
              <a:rPr lang="zh-TW" altLang="en-US" dirty="0" smtClean="0"/>
              <a:t>雄魏</a:t>
            </a:r>
            <a:r>
              <a:rPr lang="zh-TW" altLang="en-US" dirty="0"/>
              <a:t>姓副總從中牽線找上葉姓前副縣長，葉允諾助遠雄得標，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8</a:t>
            </a:r>
            <a:r>
              <a:rPr lang="zh-TW" altLang="en-US" dirty="0"/>
              <a:t>日遠</a:t>
            </a:r>
            <a:r>
              <a:rPr lang="zh-TW" altLang="en-US" dirty="0" smtClean="0"/>
              <a:t>雄順利</a:t>
            </a:r>
            <a:r>
              <a:rPr lang="zh-TW" altLang="en-US" dirty="0"/>
              <a:t>簽約後，葉姓前副縣長即取得賄款新台幣</a:t>
            </a:r>
            <a:r>
              <a:rPr lang="en-US" altLang="zh-TW" dirty="0"/>
              <a:t>2,600</a:t>
            </a:r>
            <a:r>
              <a:rPr lang="zh-TW" altLang="en-US" dirty="0"/>
              <a:t>萬元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46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/>
              <a:t>16.5  </a:t>
            </a:r>
            <a:r>
              <a:rPr lang="zh-TW" altLang="en-US" dirty="0"/>
              <a:t>官商勾結議題</a:t>
            </a:r>
            <a:r>
              <a:rPr lang="en-US" altLang="zh-TW" sz="2800" dirty="0" smtClean="0"/>
              <a:t>(3/3</a:t>
            </a:r>
            <a:r>
              <a:rPr lang="en-US" altLang="zh-TW" sz="2800" dirty="0"/>
              <a:t>)</a:t>
            </a:r>
            <a:endParaRPr lang="zh-TW" alt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471750" cy="5112568"/>
          </a:xfrm>
        </p:spPr>
        <p:txBody>
          <a:bodyPr>
            <a:noAutofit/>
          </a:bodyPr>
          <a:lstStyle/>
          <a:p>
            <a:pPr>
              <a:spcBef>
                <a:spcPts val="1152"/>
              </a:spcBef>
            </a:pPr>
            <a:r>
              <a:rPr lang="zh-TW" altLang="en-US" dirty="0" smtClean="0"/>
              <a:t>「水能</a:t>
            </a:r>
            <a:r>
              <a:rPr lang="zh-TW" altLang="en-US" dirty="0"/>
              <a:t>載舟，亦能覆舟」，政商關係雖然可以有效化解法令</a:t>
            </a:r>
            <a:r>
              <a:rPr lang="zh-TW" altLang="en-US" dirty="0" smtClean="0"/>
              <a:t>的僵</a:t>
            </a:r>
            <a:r>
              <a:rPr lang="zh-TW" altLang="en-US" dirty="0"/>
              <a:t>固性，但是不當的政商關係卻也是政府效能喪失的</a:t>
            </a:r>
            <a:r>
              <a:rPr lang="zh-TW" altLang="en-US" dirty="0" smtClean="0"/>
              <a:t>根源</a:t>
            </a:r>
            <a:endParaRPr lang="en-US" altLang="zh-TW" dirty="0" smtClean="0"/>
          </a:p>
          <a:p>
            <a:pPr>
              <a:spcBef>
                <a:spcPts val="1152"/>
              </a:spcBef>
            </a:pPr>
            <a:r>
              <a:rPr lang="zh-TW" altLang="en-US" dirty="0"/>
              <a:t>以合宜住宅弊案為</a:t>
            </a:r>
            <a:r>
              <a:rPr lang="zh-TW" altLang="en-US" dirty="0" smtClean="0"/>
              <a:t>例</a:t>
            </a:r>
            <a:endParaRPr lang="en-US" altLang="zh-TW" dirty="0" smtClean="0"/>
          </a:p>
          <a:p>
            <a:pPr lvl="1">
              <a:spcBef>
                <a:spcPts val="1152"/>
              </a:spcBef>
            </a:pPr>
            <a:r>
              <a:rPr lang="zh-TW" altLang="en-US" dirty="0"/>
              <a:t>本是雙贏的美事，卻因官商非同流而合污的倫理操守，置國家</a:t>
            </a:r>
            <a:r>
              <a:rPr lang="zh-TW" altLang="en-US" dirty="0" smtClean="0"/>
              <a:t>整體利益</a:t>
            </a:r>
            <a:r>
              <a:rPr lang="zh-TW" altLang="en-US" dirty="0"/>
              <a:t>於不顧、拋棄企業應有的分際，最後造成政府、企業及社會大眾</a:t>
            </a:r>
            <a:r>
              <a:rPr lang="zh-TW" altLang="en-US" dirty="0" smtClean="0"/>
              <a:t>三輸</a:t>
            </a:r>
            <a:r>
              <a:rPr lang="zh-TW" altLang="en-US" dirty="0"/>
              <a:t>的局面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756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16.6  </a:t>
            </a:r>
            <a:r>
              <a:rPr lang="zh-TW" altLang="en-US" dirty="0" smtClean="0"/>
              <a:t>政商互相攻訐議題</a:t>
            </a:r>
            <a:r>
              <a:rPr lang="en-US" altLang="zh-TW" sz="2800" dirty="0" smtClean="0"/>
              <a:t>(1/3)</a:t>
            </a:r>
            <a:endParaRPr lang="zh-TW" altLang="en-US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471750" cy="5112568"/>
          </a:xfrm>
        </p:spPr>
        <p:txBody>
          <a:bodyPr>
            <a:noAutofit/>
          </a:bodyPr>
          <a:lstStyle/>
          <a:p>
            <a:r>
              <a:rPr lang="zh-TW" altLang="en-US" dirty="0"/>
              <a:t>企業存在於社會可說是利大於弊，政府有責任建立公開</a:t>
            </a:r>
            <a:r>
              <a:rPr lang="zh-TW" altLang="en-US" dirty="0" smtClean="0"/>
              <a:t>透明</a:t>
            </a:r>
            <a:r>
              <a:rPr lang="zh-TW" altLang="en-US" dirty="0"/>
              <a:t>的政商關係，政府在管理眾人之事時，不管面對個別民眾或是各項</a:t>
            </a:r>
            <a:r>
              <a:rPr lang="zh-TW" altLang="en-US" dirty="0" smtClean="0"/>
              <a:t>利益團體應</a:t>
            </a:r>
            <a:r>
              <a:rPr lang="zh-TW" altLang="en-US" dirty="0"/>
              <a:t>以公平、公開及合理的</a:t>
            </a:r>
            <a:r>
              <a:rPr lang="zh-TW" altLang="en-US" dirty="0" smtClean="0"/>
              <a:t>方式對待</a:t>
            </a:r>
            <a:r>
              <a:rPr lang="zh-TW" altLang="en-US" dirty="0"/>
              <a:t>，不能因為社會輿論的趨勢，刻意營造仇富反商的氛圍，獲取</a:t>
            </a:r>
            <a:r>
              <a:rPr lang="zh-TW" altLang="en-US" dirty="0" smtClean="0"/>
              <a:t>短暫的</a:t>
            </a:r>
            <a:r>
              <a:rPr lang="zh-TW" altLang="en-US" dirty="0"/>
              <a:t>政治利益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09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/>
              <a:t>16.6  </a:t>
            </a:r>
            <a:r>
              <a:rPr lang="zh-TW" altLang="en-US" dirty="0"/>
              <a:t>政商互相攻訐議題</a:t>
            </a:r>
            <a:r>
              <a:rPr lang="en-US" altLang="zh-TW" sz="2800" dirty="0" smtClean="0"/>
              <a:t>(2/3</a:t>
            </a:r>
            <a:r>
              <a:rPr lang="en-US" altLang="zh-TW" sz="2800" dirty="0"/>
              <a:t>)</a:t>
            </a:r>
            <a:endParaRPr lang="zh-TW" alt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471750" cy="5112568"/>
          </a:xfrm>
        </p:spPr>
        <p:txBody>
          <a:bodyPr>
            <a:noAutofit/>
          </a:bodyPr>
          <a:lstStyle/>
          <a:p>
            <a:r>
              <a:rPr lang="zh-TW" altLang="en-US" dirty="0"/>
              <a:t>台北市</a:t>
            </a:r>
            <a:r>
              <a:rPr lang="en-US" altLang="zh-TW" b="1" dirty="0"/>
              <a:t>BOT</a:t>
            </a:r>
            <a:r>
              <a:rPr lang="zh-TW" altLang="en-US" dirty="0"/>
              <a:t>五大弊案</a:t>
            </a:r>
            <a:r>
              <a:rPr lang="zh-TW" altLang="en-US" dirty="0" smtClean="0"/>
              <a:t>爭議─透析</a:t>
            </a:r>
            <a:r>
              <a:rPr lang="zh-TW" altLang="en-US" dirty="0"/>
              <a:t>政府與企業關係</a:t>
            </a:r>
          </a:p>
          <a:p>
            <a:pPr lvl="1"/>
            <a:r>
              <a:rPr lang="en-US" altLang="zh-TW" dirty="0"/>
              <a:t>2014</a:t>
            </a:r>
            <a:r>
              <a:rPr lang="zh-TW" altLang="en-US" dirty="0"/>
              <a:t>年台北市新任市長柯文哲上任後，即針對前市府五項重大</a:t>
            </a:r>
            <a:r>
              <a:rPr lang="en-US" altLang="zh-TW" dirty="0" smtClean="0"/>
              <a:t>BOT</a:t>
            </a:r>
            <a:r>
              <a:rPr lang="zh-TW" altLang="en-US" dirty="0" smtClean="0"/>
              <a:t>開發</a:t>
            </a:r>
            <a:r>
              <a:rPr lang="zh-TW" altLang="en-US" dirty="0"/>
              <a:t>案：遠雄大巨蛋、美河市、雙子星、松菸文創、三創園區等提出</a:t>
            </a:r>
            <a:r>
              <a:rPr lang="zh-TW" altLang="en-US" dirty="0" smtClean="0"/>
              <a:t>各項</a:t>
            </a:r>
            <a:r>
              <a:rPr lang="zh-TW" altLang="en-US" dirty="0"/>
              <a:t>質疑，並組成所謂的廉政委員會進行調查，調查期間除了引起國內</a:t>
            </a:r>
            <a:r>
              <a:rPr lang="zh-TW" altLang="en-US" dirty="0" smtClean="0"/>
              <a:t>輿論</a:t>
            </a:r>
            <a:r>
              <a:rPr lang="zh-TW" altLang="en-US" dirty="0"/>
              <a:t>的熱烈討論外，廉政委員及市府團隊不斷對外發表各式</a:t>
            </a:r>
            <a:r>
              <a:rPr lang="zh-TW" altLang="en-US" dirty="0" smtClean="0"/>
              <a:t>言論</a:t>
            </a:r>
            <a:endParaRPr lang="en-US" altLang="zh-TW" dirty="0" smtClean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16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/>
              <a:t>16.6  </a:t>
            </a:r>
            <a:r>
              <a:rPr lang="zh-TW" altLang="en-US" dirty="0"/>
              <a:t>政商互相攻訐議題</a:t>
            </a:r>
            <a:r>
              <a:rPr lang="en-US" altLang="zh-TW" sz="2800" dirty="0" smtClean="0"/>
              <a:t>(3/3</a:t>
            </a:r>
            <a:r>
              <a:rPr lang="en-US" altLang="zh-TW" sz="2800" dirty="0"/>
              <a:t>)</a:t>
            </a:r>
            <a:endParaRPr lang="zh-TW" alt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471750" cy="5112568"/>
          </a:xfrm>
        </p:spPr>
        <p:txBody>
          <a:bodyPr>
            <a:noAutofit/>
          </a:bodyPr>
          <a:lstStyle/>
          <a:p>
            <a:r>
              <a:rPr lang="zh-TW" altLang="en-US" dirty="0"/>
              <a:t>台北市</a:t>
            </a:r>
            <a:r>
              <a:rPr lang="en-US" altLang="zh-TW" b="1" dirty="0"/>
              <a:t>BOT</a:t>
            </a:r>
            <a:r>
              <a:rPr lang="zh-TW" altLang="en-US" dirty="0"/>
              <a:t>五大弊案</a:t>
            </a:r>
            <a:r>
              <a:rPr lang="zh-TW" altLang="en-US" dirty="0" smtClean="0"/>
              <a:t>爭議─透析</a:t>
            </a:r>
            <a:r>
              <a:rPr lang="zh-TW" altLang="en-US" dirty="0"/>
              <a:t>政府與企業關係</a:t>
            </a:r>
          </a:p>
          <a:p>
            <a:pPr lvl="1"/>
            <a:r>
              <a:rPr lang="zh-TW" altLang="en-US" dirty="0" smtClean="0"/>
              <a:t>「</a:t>
            </a:r>
            <a:r>
              <a:rPr lang="zh-TW" altLang="en-US" dirty="0"/>
              <a:t>人民</a:t>
            </a:r>
            <a:r>
              <a:rPr lang="zh-TW" altLang="en-US" dirty="0" smtClean="0"/>
              <a:t>觀</a:t>
            </a:r>
            <a:r>
              <a:rPr lang="zh-TW" altLang="en-US" dirty="0"/>
              <a:t>感」、「依法行政」、「為審先判」間如何權衡？政策決定後一段</a:t>
            </a:r>
            <a:r>
              <a:rPr lang="zh-TW" altLang="en-US" dirty="0" smtClean="0"/>
              <a:t>時間確</a:t>
            </a:r>
            <a:r>
              <a:rPr lang="zh-TW" altLang="en-US" dirty="0"/>
              <a:t>可檢討政策進行調整，但每一個決策在當時都有其時空背景與所</a:t>
            </a:r>
            <a:r>
              <a:rPr lang="zh-TW" altLang="en-US" dirty="0" smtClean="0"/>
              <a:t>擁有的</a:t>
            </a:r>
            <a:r>
              <a:rPr lang="zh-TW" altLang="en-US" dirty="0"/>
              <a:t>資訊，若以事後不同情境與觀點價值來評斷之前決策為錯誤，並</a:t>
            </a:r>
            <a:r>
              <a:rPr lang="zh-TW" altLang="en-US" dirty="0" smtClean="0"/>
              <a:t>不盡公平</a:t>
            </a:r>
            <a:r>
              <a:rPr lang="zh-TW" altLang="en-US" dirty="0"/>
              <a:t>。政府在施政的過程中，維持法令的穩定及可預測性是極為重要</a:t>
            </a:r>
            <a:r>
              <a:rPr lang="zh-TW" altLang="en-US" dirty="0" smtClean="0"/>
              <a:t>的執行原則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62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zh-TW" altLang="en-US" dirty="0"/>
              <a:t>佳句精選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600200"/>
            <a:ext cx="8399742" cy="4997152"/>
          </a:xfrm>
        </p:spPr>
        <p:txBody>
          <a:bodyPr>
            <a:normAutofit/>
          </a:bodyPr>
          <a:lstStyle/>
          <a:p>
            <a:r>
              <a:rPr lang="en-US" altLang="zh-TW" i="1" dirty="0"/>
              <a:t>Governing a great nation is like cooking a small fish.</a:t>
            </a:r>
          </a:p>
          <a:p>
            <a:r>
              <a:rPr lang="zh-TW" altLang="en-US" dirty="0"/>
              <a:t>治大國如烹小鮮。</a:t>
            </a:r>
          </a:p>
          <a:p>
            <a:pPr marL="0" indent="0" algn="r">
              <a:buNone/>
            </a:pPr>
            <a:r>
              <a:rPr lang="zh-TW" altLang="en-US" sz="2400" dirty="0"/>
              <a:t>老子</a:t>
            </a:r>
            <a:endParaRPr lang="en-US" altLang="zh-TW" sz="24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C7D840C-5D6C-44E3-9EEA-3BDA1F0D41F3}" type="slidenum">
              <a:rPr lang="en-US" altLang="zh-TW"/>
              <a:pPr/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16.7  </a:t>
            </a:r>
            <a:r>
              <a:rPr lang="zh-TW" altLang="en-US" dirty="0" smtClean="0"/>
              <a:t>企業應有的認知與作為</a:t>
            </a:r>
            <a:endParaRPr lang="zh-TW" alt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471750" cy="5112568"/>
          </a:xfrm>
        </p:spPr>
        <p:txBody>
          <a:bodyPr>
            <a:noAutofit/>
          </a:bodyPr>
          <a:lstStyle/>
          <a:p>
            <a:r>
              <a:rPr lang="zh-TW" altLang="en-US" dirty="0"/>
              <a:t>企業若能將原只注重股東利益的單一目標，</a:t>
            </a:r>
            <a:r>
              <a:rPr lang="zh-TW" altLang="en-US" dirty="0" smtClean="0"/>
              <a:t>擴大兼顧</a:t>
            </a:r>
            <a:r>
              <a:rPr lang="zh-TW" altLang="en-US" dirty="0"/>
              <a:t>包括員工、政府、消費者、社區與自然環境的利益，企業不僅</a:t>
            </a:r>
            <a:r>
              <a:rPr lang="zh-TW" altLang="en-US" dirty="0" smtClean="0"/>
              <a:t>可以獲得</a:t>
            </a:r>
            <a:r>
              <a:rPr lang="zh-TW" altLang="en-US" dirty="0"/>
              <a:t>永續經營的支持外，更是引領社會向經濟繁榮、生活指標上升的</a:t>
            </a:r>
            <a:r>
              <a:rPr lang="zh-TW" altLang="en-US" dirty="0" smtClean="0"/>
              <a:t>主要</a:t>
            </a:r>
            <a:r>
              <a:rPr lang="zh-TW" altLang="en-US" dirty="0"/>
              <a:t>引領</a:t>
            </a:r>
            <a:r>
              <a:rPr lang="zh-TW" altLang="en-US" dirty="0" smtClean="0"/>
              <a:t>。政府</a:t>
            </a:r>
            <a:r>
              <a:rPr lang="zh-TW" altLang="en-US" dirty="0"/>
              <a:t>則是扮演支持與鼓勵的</a:t>
            </a:r>
            <a:r>
              <a:rPr lang="zh-TW" altLang="en-US" dirty="0" smtClean="0"/>
              <a:t>角色</a:t>
            </a:r>
            <a:endParaRPr lang="zh-TW" altLang="en-US" dirty="0"/>
          </a:p>
          <a:p>
            <a:r>
              <a:rPr lang="zh-TW" altLang="en-US" dirty="0" smtClean="0"/>
              <a:t>政府</a:t>
            </a:r>
            <a:r>
              <a:rPr lang="zh-TW" altLang="en-US" dirty="0"/>
              <a:t>與企業兩者能彼此</a:t>
            </a:r>
            <a:r>
              <a:rPr lang="zh-TW" altLang="en-US" dirty="0" smtClean="0"/>
              <a:t>合作</a:t>
            </a:r>
            <a:r>
              <a:rPr lang="zh-TW" altLang="en-US" dirty="0"/>
              <a:t>，相互支持，營造共同目標與共識，將會使政策運行更為順利，為</a:t>
            </a:r>
            <a:r>
              <a:rPr lang="zh-TW" altLang="en-US" dirty="0" smtClean="0"/>
              <a:t>政府</a:t>
            </a:r>
            <a:r>
              <a:rPr lang="zh-TW" altLang="en-US" dirty="0"/>
              <a:t>、企業、人民創造共贏的新效率</a:t>
            </a:r>
            <a:r>
              <a:rPr lang="zh-TW" altLang="en-US" dirty="0" smtClean="0"/>
              <a:t>時代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40" y="274638"/>
            <a:ext cx="8721960" cy="1143000"/>
          </a:xfrm>
        </p:spPr>
        <p:txBody>
          <a:bodyPr>
            <a:no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16.8  </a:t>
            </a:r>
            <a:r>
              <a:rPr lang="zh-TW" altLang="en-US" dirty="0" smtClean="0"/>
              <a:t>綠色思考：荷蘭的「反佔屋」</a:t>
            </a:r>
            <a:r>
              <a:rPr lang="en-US" altLang="zh-TW" sz="2800" dirty="0" smtClean="0"/>
              <a:t>(1/2)</a:t>
            </a:r>
            <a:endParaRPr lang="en-US" altLang="zh-TW" sz="28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600200"/>
            <a:ext cx="8543758" cy="5141168"/>
          </a:xfrm>
        </p:spPr>
        <p:txBody>
          <a:bodyPr>
            <a:noAutofit/>
          </a:bodyPr>
          <a:lstStyle/>
          <a:p>
            <a:r>
              <a:rPr lang="en-US" altLang="zh-TW" dirty="0"/>
              <a:t>1964</a:t>
            </a:r>
            <a:r>
              <a:rPr lang="zh-TW" altLang="en-US" dirty="0"/>
              <a:t>年的阿姆斯特丹</a:t>
            </a:r>
            <a:r>
              <a:rPr lang="zh-TW" altLang="en-US" dirty="0" smtClean="0"/>
              <a:t>，荷蘭</a:t>
            </a:r>
            <a:r>
              <a:rPr lang="zh-TW" altLang="en-US" dirty="0"/>
              <a:t>社會住宅短缺問題相當</a:t>
            </a:r>
            <a:r>
              <a:rPr lang="zh-TW" altLang="en-US" dirty="0" smtClean="0"/>
              <a:t>嚴重，許多</a:t>
            </a:r>
            <a:r>
              <a:rPr lang="zh-TW" altLang="en-US" dirty="0"/>
              <a:t>不滿建商早早撤離居民又不動土</a:t>
            </a:r>
            <a:r>
              <a:rPr lang="zh-TW" altLang="en-US" dirty="0" smtClean="0"/>
              <a:t>興建</a:t>
            </a:r>
            <a:r>
              <a:rPr lang="zh-TW" altLang="en-US" dirty="0"/>
              <a:t>的學生，開始</a:t>
            </a:r>
            <a:r>
              <a:rPr lang="zh-TW" altLang="en-US" dirty="0" smtClean="0"/>
              <a:t>佔領空</a:t>
            </a:r>
            <a:r>
              <a:rPr lang="zh-TW" altLang="en-US" dirty="0"/>
              <a:t>屋</a:t>
            </a:r>
            <a:r>
              <a:rPr lang="zh-TW" altLang="en-US" dirty="0" smtClean="0"/>
              <a:t>，形成</a:t>
            </a:r>
            <a:r>
              <a:rPr lang="zh-TW" altLang="en-US" dirty="0"/>
              <a:t>了荷蘭史上的第一次佔屋</a:t>
            </a:r>
            <a:r>
              <a:rPr lang="zh-TW" altLang="en-US" dirty="0" smtClean="0"/>
              <a:t>行動</a:t>
            </a:r>
            <a:endParaRPr lang="en-US" altLang="zh-TW" dirty="0" smtClean="0"/>
          </a:p>
          <a:p>
            <a:r>
              <a:rPr lang="zh-TW" altLang="en-US" dirty="0"/>
              <a:t>為了反制「佔屋」行動，荷蘭盛行「反佔屋</a:t>
            </a:r>
            <a:r>
              <a:rPr lang="zh-TW" altLang="en-US" dirty="0" smtClean="0"/>
              <a:t>」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Antikraak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</a:t>
            </a:r>
            <a:r>
              <a:rPr lang="zh-TW" altLang="en-US" dirty="0"/>
              <a:t>租</a:t>
            </a:r>
            <a:r>
              <a:rPr lang="zh-TW" altLang="en-US" dirty="0" smtClean="0"/>
              <a:t>屋方式</a:t>
            </a:r>
            <a:r>
              <a:rPr lang="zh-TW" altLang="en-US" dirty="0"/>
              <a:t>，而「反佔屋」就是「反對、防止空屋被莫名人士佔地為王」的</a:t>
            </a:r>
            <a:r>
              <a:rPr lang="zh-TW" altLang="en-US" dirty="0" smtClean="0"/>
              <a:t>意思</a:t>
            </a:r>
            <a:r>
              <a:rPr lang="zh-TW" altLang="en-US" dirty="0"/>
              <a:t>，算是荷蘭房地產的奇觀</a:t>
            </a:r>
            <a:r>
              <a:rPr lang="zh-TW" altLang="en-US" dirty="0" smtClean="0"/>
              <a:t>景況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A6D5B54-EE27-4BCC-A2E8-A65C1973ABE8}" type="slidenum">
              <a:rPr lang="en-US" altLang="zh-TW"/>
              <a:pPr/>
              <a:t>21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890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600200"/>
            <a:ext cx="8543758" cy="5141168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荷蘭藝術家非</a:t>
            </a:r>
            <a:r>
              <a:rPr lang="zh-TW" altLang="en-US" dirty="0"/>
              <a:t>營利</a:t>
            </a:r>
            <a:r>
              <a:rPr lang="zh-TW" altLang="en-US" dirty="0" smtClean="0"/>
              <a:t>機構和</a:t>
            </a:r>
            <a:r>
              <a:rPr lang="zh-TW" altLang="en-US" dirty="0"/>
              <a:t>當地市政府協商推行的「反佔屋</a:t>
            </a:r>
            <a:r>
              <a:rPr lang="zh-TW" altLang="en-US" dirty="0" smtClean="0"/>
              <a:t>」行動</a:t>
            </a:r>
            <a:r>
              <a:rPr lang="zh-TW" altLang="en-US" dirty="0"/>
              <a:t>，即市政府將老舊的市政廳建築以低價出租給藝術家</a:t>
            </a:r>
            <a:r>
              <a:rPr lang="zh-TW" altLang="en-US" dirty="0" smtClean="0"/>
              <a:t>們</a:t>
            </a:r>
            <a:endParaRPr lang="en-US" altLang="zh-TW" dirty="0" smtClean="0"/>
          </a:p>
          <a:p>
            <a:r>
              <a:rPr lang="zh-TW" altLang="en-US" dirty="0" smtClean="0"/>
              <a:t>台灣居高不下，我們</a:t>
            </a:r>
            <a:r>
              <a:rPr lang="zh-TW" altLang="en-US" dirty="0"/>
              <a:t>是否也可以仿效荷蘭反佔屋的方式活化台灣</a:t>
            </a:r>
            <a:r>
              <a:rPr lang="zh-TW" altLang="en-US" dirty="0" smtClean="0"/>
              <a:t>都會</a:t>
            </a:r>
            <a:r>
              <a:rPr lang="zh-TW" altLang="en-US" dirty="0"/>
              <a:t>區的房屋呢？有什麼困難？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A6D5B54-EE27-4BCC-A2E8-A65C1973ABE8}" type="slidenum">
              <a:rPr lang="en-US" altLang="zh-TW"/>
              <a:pPr/>
              <a:t>22</a:t>
            </a:fld>
            <a:endParaRPr lang="en-US" altLang="zh-TW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40" y="274638"/>
            <a:ext cx="8721960" cy="1143000"/>
          </a:xfrm>
        </p:spPr>
        <p:txBody>
          <a:bodyPr>
            <a:no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16.8  </a:t>
            </a:r>
            <a:r>
              <a:rPr lang="zh-TW" altLang="en-US" dirty="0" smtClean="0"/>
              <a:t>綠色思考：荷蘭的「反佔屋」</a:t>
            </a:r>
            <a:r>
              <a:rPr lang="en-US" altLang="zh-TW" sz="2800" dirty="0" smtClean="0"/>
              <a:t>(2/2)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07603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651262" cy="1143000"/>
          </a:xfrm>
        </p:spPr>
        <p:txBody>
          <a:bodyPr>
            <a:noAutofit/>
          </a:bodyPr>
          <a:lstStyle/>
          <a:p>
            <a:pPr>
              <a:spcBef>
                <a:spcPct val="35000"/>
              </a:spcBef>
            </a:pPr>
            <a:r>
              <a:rPr lang="zh-TW" altLang="en-US" dirty="0" smtClean="0"/>
              <a:t>從</a:t>
            </a:r>
            <a:r>
              <a:rPr lang="zh-TW" altLang="en-US" dirty="0"/>
              <a:t>電影談</a:t>
            </a:r>
            <a:r>
              <a:rPr lang="zh-TW" altLang="en-US" dirty="0" smtClean="0"/>
              <a:t>倫理─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《</a:t>
            </a:r>
            <a:r>
              <a:rPr lang="zh-TW" altLang="en-US" dirty="0"/>
              <a:t>黑金風暴</a:t>
            </a:r>
            <a:r>
              <a:rPr lang="en-US" altLang="zh-TW" dirty="0" smtClean="0"/>
              <a:t>》(Inside Job)</a:t>
            </a:r>
            <a:endParaRPr lang="en-US" altLang="zh-TW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600200"/>
            <a:ext cx="8543758" cy="5141168"/>
          </a:xfrm>
        </p:spPr>
        <p:txBody>
          <a:bodyPr>
            <a:noAutofit/>
          </a:bodyPr>
          <a:lstStyle/>
          <a:p>
            <a:pPr>
              <a:spcBef>
                <a:spcPts val="1152"/>
              </a:spcBef>
            </a:pPr>
            <a:r>
              <a:rPr lang="zh-TW" altLang="en-US" dirty="0"/>
              <a:t>問題與討論：</a:t>
            </a:r>
          </a:p>
          <a:p>
            <a:pPr lvl="1">
              <a:spcBef>
                <a:spcPts val="1152"/>
              </a:spcBef>
            </a:pPr>
            <a:r>
              <a:rPr lang="zh-TW" altLang="en-US" dirty="0"/>
              <a:t>如果你在這家企業工作，你會認同此營利手段嗎？</a:t>
            </a:r>
          </a:p>
          <a:p>
            <a:pPr lvl="1">
              <a:spcBef>
                <a:spcPts val="1152"/>
              </a:spcBef>
            </a:pPr>
            <a:r>
              <a:rPr lang="zh-TW" altLang="en-US" dirty="0" smtClean="0"/>
              <a:t>如果</a:t>
            </a:r>
            <a:r>
              <a:rPr lang="zh-TW" altLang="en-US" dirty="0"/>
              <a:t>你是政府代表，你會在何時對此金融市場進行干涉？</a:t>
            </a:r>
          </a:p>
          <a:p>
            <a:pPr lvl="1">
              <a:spcBef>
                <a:spcPts val="1152"/>
              </a:spcBef>
            </a:pPr>
            <a:r>
              <a:rPr lang="zh-TW" altLang="en-US" dirty="0" smtClean="0"/>
              <a:t>回顧</a:t>
            </a:r>
            <a:r>
              <a:rPr lang="zh-TW" altLang="en-US" dirty="0"/>
              <a:t>當時的金融危機，美國政府付出將近</a:t>
            </a:r>
            <a:r>
              <a:rPr lang="en-US" altLang="zh-TW" dirty="0"/>
              <a:t>7,000</a:t>
            </a:r>
            <a:r>
              <a:rPr lang="zh-TW" altLang="en-US" dirty="0"/>
              <a:t>億美元的代價拯救</a:t>
            </a:r>
            <a:r>
              <a:rPr lang="zh-TW" altLang="en-US" dirty="0" smtClean="0"/>
              <a:t>這些</a:t>
            </a:r>
            <a:r>
              <a:rPr lang="zh-TW" altLang="en-US" dirty="0"/>
              <a:t>貪婪的金融機構才得以挽救危機，你同意出了問題要政府付出</a:t>
            </a:r>
            <a:r>
              <a:rPr lang="zh-TW" altLang="en-US" dirty="0" smtClean="0"/>
              <a:t>高額</a:t>
            </a:r>
            <a:r>
              <a:rPr lang="zh-TW" altLang="en-US" dirty="0"/>
              <a:t>代價出手營救嗎？為什麼？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A6D5B54-EE27-4BCC-A2E8-A65C1973ABE8}" type="slidenum">
              <a:rPr lang="en-US" altLang="zh-TW"/>
              <a:pPr/>
              <a:t>23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474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5BCC949-48D5-469E-AF12-377D3F0F08C2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16288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zh-TW" altLang="en-US" dirty="0"/>
              <a:t>章前</a:t>
            </a:r>
            <a:r>
              <a:rPr lang="zh-TW" altLang="en-US" dirty="0" smtClean="0"/>
              <a:t>個案：</a:t>
            </a:r>
            <a:r>
              <a:rPr lang="zh-TW" altLang="en-US" dirty="0"/>
              <a:t>台積電的救災行動</a:t>
            </a:r>
            <a:r>
              <a:rPr lang="en-US" altLang="zh-TW" dirty="0"/>
              <a:t>—</a:t>
            </a:r>
            <a:r>
              <a:rPr lang="zh-TW" altLang="en-US" dirty="0"/>
              <a:t>高雄氣爆事件</a:t>
            </a:r>
            <a:endParaRPr lang="zh-TW" alt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9452" y="1556792"/>
            <a:ext cx="8475036" cy="5301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TW" altLang="en-US" sz="3200" kern="1200" smtClean="0">
                <a:solidFill>
                  <a:schemeClr val="tx1"/>
                </a:solidFill>
                <a:latin typeface="Times New Roman" panose="02020603050405020304" pitchFamily="18" charset="0"/>
                <a:ea typeface="華康中明體" panose="02020509000000000000" pitchFamily="49" charset="-120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zh-TW" altLang="en-US" sz="2800" kern="1200" smtClean="0">
                <a:solidFill>
                  <a:schemeClr val="tx1"/>
                </a:solidFill>
                <a:latin typeface="Times New Roman" panose="02020603050405020304" pitchFamily="18" charset="0"/>
                <a:ea typeface="華康中明體" panose="02020509000000000000" pitchFamily="49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TW" altLang="en-US" sz="2400" kern="1200" smtClean="0">
                <a:solidFill>
                  <a:schemeClr val="tx1"/>
                </a:solidFill>
                <a:latin typeface="Times New Roman" panose="02020603050405020304" pitchFamily="18" charset="0"/>
                <a:ea typeface="華康中明體" panose="02020509000000000000" pitchFamily="49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zh-TW" altLang="en-US" sz="2000" kern="1200" smtClean="0">
                <a:solidFill>
                  <a:schemeClr val="tx1"/>
                </a:solidFill>
                <a:latin typeface="Times New Roman" panose="02020603050405020304" pitchFamily="18" charset="0"/>
                <a:ea typeface="華康中明體" panose="02020509000000000000" pitchFamily="49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zh-TW" altLang="en-US" sz="2000" kern="1200">
                <a:solidFill>
                  <a:schemeClr val="tx1"/>
                </a:solidFill>
                <a:latin typeface="Times New Roman" panose="02020603050405020304" pitchFamily="18" charset="0"/>
                <a:ea typeface="華康中明體" panose="02020509000000000000" pitchFamily="49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dirty="0" smtClean="0"/>
              <a:t>思考問題：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dirty="0"/>
              <a:t>台積電是一家信譽極佳的公司，但是就此一事件而言，台積電</a:t>
            </a:r>
            <a:r>
              <a:rPr lang="zh-TW" altLang="en-US" dirty="0" smtClean="0"/>
              <a:t>決策者</a:t>
            </a:r>
            <a:r>
              <a:rPr lang="zh-TW" altLang="en-US" dirty="0"/>
              <a:t>未經股東</a:t>
            </a:r>
            <a:r>
              <a:rPr lang="zh-TW" altLang="en-US" dirty="0" smtClean="0"/>
              <a:t>同意擅自</a:t>
            </a:r>
            <a:r>
              <a:rPr lang="zh-TW" altLang="en-US" dirty="0"/>
              <a:t>將公司的人、財、物投入賑災，請問這樣的</a:t>
            </a:r>
            <a:r>
              <a:rPr lang="zh-TW" altLang="en-US" dirty="0" smtClean="0"/>
              <a:t>作法</a:t>
            </a:r>
            <a:r>
              <a:rPr lang="zh-TW" altLang="en-US" dirty="0"/>
              <a:t>是否有值得討論的倫理問題？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dirty="0" smtClean="0"/>
              <a:t>公共</a:t>
            </a:r>
            <a:r>
              <a:rPr lang="zh-TW" altLang="en-US" dirty="0"/>
              <a:t>災害的防治與處理本應是政府的責任，本次意外事件凸顯</a:t>
            </a:r>
            <a:r>
              <a:rPr lang="zh-TW" altLang="en-US" dirty="0" smtClean="0"/>
              <a:t>政府那</a:t>
            </a:r>
            <a:r>
              <a:rPr lang="zh-TW" altLang="en-US" dirty="0"/>
              <a:t>方面的失能，才需要企業除了捐贈金錢與物資之外，還要實際</a:t>
            </a:r>
            <a:r>
              <a:rPr lang="zh-TW" altLang="en-US" dirty="0" smtClean="0"/>
              <a:t>投入</a:t>
            </a:r>
            <a:r>
              <a:rPr lang="zh-TW" altLang="en-US" dirty="0"/>
              <a:t>公共工程建設？您認為是否會衍生另外的問題？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dirty="0" smtClean="0"/>
              <a:t>倘若</a:t>
            </a:r>
            <a:r>
              <a:rPr lang="zh-TW" altLang="en-US" dirty="0"/>
              <a:t>未來民間施作的工程出現問題，進而影響公共安全，請問</a:t>
            </a:r>
            <a:r>
              <a:rPr lang="zh-TW" altLang="en-US" dirty="0" smtClean="0"/>
              <a:t>台積電</a:t>
            </a:r>
            <a:r>
              <a:rPr lang="zh-TW" altLang="en-US" dirty="0"/>
              <a:t>是否該負責？而地方政府又該負何種責任？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zh-TW" altLang="en-US" dirty="0" smtClean="0"/>
              <a:t>引言</a:t>
            </a:r>
            <a:endParaRPr lang="zh-TW" altLang="en-US" sz="3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600200"/>
            <a:ext cx="8471750" cy="4709120"/>
          </a:xfrm>
        </p:spPr>
        <p:txBody>
          <a:bodyPr>
            <a:noAutofit/>
          </a:bodyPr>
          <a:lstStyle/>
          <a:p>
            <a:r>
              <a:rPr lang="zh-TW" altLang="en-US" dirty="0"/>
              <a:t>政治乃是管理眾人之事，而政府則是受人民所託進行管理眾人</a:t>
            </a:r>
            <a:r>
              <a:rPr lang="zh-TW" altLang="en-US" dirty="0" smtClean="0"/>
              <a:t>之事</a:t>
            </a:r>
            <a:r>
              <a:rPr lang="zh-TW" altLang="en-US" dirty="0"/>
              <a:t>，在本質上，政府所作所為皆應以為人民謀取最大福利為</a:t>
            </a:r>
            <a:r>
              <a:rPr lang="zh-TW" altLang="en-US" dirty="0" smtClean="0"/>
              <a:t>前提</a:t>
            </a:r>
            <a:endParaRPr lang="en-US" altLang="zh-TW" dirty="0" smtClean="0"/>
          </a:p>
          <a:p>
            <a:r>
              <a:rPr lang="zh-TW" altLang="en-US" dirty="0"/>
              <a:t>在進入「顧客第一」的服務業時代，</a:t>
            </a:r>
            <a:r>
              <a:rPr lang="zh-TW" altLang="en-US" dirty="0" smtClean="0"/>
              <a:t>政府應該</a:t>
            </a:r>
            <a:r>
              <a:rPr lang="zh-TW" altLang="en-US" dirty="0"/>
              <a:t>走入</a:t>
            </a:r>
            <a:r>
              <a:rPr lang="zh-TW" altLang="en-US" dirty="0" smtClean="0"/>
              <a:t>基層</a:t>
            </a:r>
            <a:r>
              <a:rPr lang="zh-TW" altLang="en-US" dirty="0"/>
              <a:t>傾聽民意，如此才能真正解決人民的</a:t>
            </a:r>
            <a:r>
              <a:rPr lang="zh-TW" altLang="en-US" dirty="0" smtClean="0"/>
              <a:t>問題</a:t>
            </a:r>
            <a:endParaRPr lang="en-US" altLang="zh-TW" dirty="0" smtClean="0"/>
          </a:p>
          <a:p>
            <a:r>
              <a:rPr lang="zh-TW" altLang="en-US" dirty="0"/>
              <a:t>介紹企業與</a:t>
            </a:r>
            <a:r>
              <a:rPr lang="zh-TW" altLang="en-US" dirty="0" smtClean="0"/>
              <a:t>政府</a:t>
            </a:r>
            <a:r>
              <a:rPr lang="zh-TW" altLang="en-US" dirty="0"/>
              <a:t>的社會角色、企業型政府、企業與政府之間的</a:t>
            </a:r>
            <a:r>
              <a:rPr lang="zh-TW" altLang="en-US" dirty="0" smtClean="0"/>
              <a:t>關係，討論</a:t>
            </a:r>
            <a:r>
              <a:rPr lang="zh-TW" altLang="en-US" dirty="0"/>
              <a:t>圖利與便民議題、官商勾結議題及政商互相攻訐等議題進行探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A982445-54D9-45DB-BC57-4C366FBABC45}" type="slidenum">
              <a:rPr lang="en-US" altLang="zh-TW"/>
              <a:pPr/>
              <a:t>4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zh-TW" altLang="en-US"/>
              <a:t>本章架構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543758" cy="5445224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zh-TW" altLang="en-US" dirty="0"/>
              <a:t>基於上述，本章內容包括</a:t>
            </a:r>
          </a:p>
          <a:p>
            <a:pPr lvl="1">
              <a:spcBef>
                <a:spcPts val="1000"/>
              </a:spcBef>
            </a:pPr>
            <a:r>
              <a:rPr lang="zh-TW" altLang="en-US" dirty="0"/>
              <a:t>企業與政府的社會角色</a:t>
            </a:r>
          </a:p>
          <a:p>
            <a:pPr lvl="1">
              <a:spcBef>
                <a:spcPts val="1000"/>
              </a:spcBef>
            </a:pPr>
            <a:r>
              <a:rPr lang="zh-TW" altLang="en-US" dirty="0" smtClean="0"/>
              <a:t>企業</a:t>
            </a:r>
            <a:r>
              <a:rPr lang="zh-TW" altLang="en-US" dirty="0"/>
              <a:t>型政府</a:t>
            </a:r>
          </a:p>
          <a:p>
            <a:pPr lvl="1">
              <a:spcBef>
                <a:spcPts val="1000"/>
              </a:spcBef>
            </a:pPr>
            <a:r>
              <a:rPr lang="zh-TW" altLang="en-US" dirty="0" smtClean="0"/>
              <a:t>企業</a:t>
            </a:r>
            <a:r>
              <a:rPr lang="zh-TW" altLang="en-US" dirty="0"/>
              <a:t>與政府的關係</a:t>
            </a:r>
          </a:p>
          <a:p>
            <a:pPr lvl="1">
              <a:spcBef>
                <a:spcPts val="1000"/>
              </a:spcBef>
            </a:pPr>
            <a:r>
              <a:rPr lang="zh-TW" altLang="en-US" dirty="0" smtClean="0"/>
              <a:t>圖利</a:t>
            </a:r>
            <a:r>
              <a:rPr lang="zh-TW" altLang="en-US" dirty="0"/>
              <a:t>與便民議題</a:t>
            </a:r>
          </a:p>
          <a:p>
            <a:pPr lvl="1">
              <a:spcBef>
                <a:spcPts val="1000"/>
              </a:spcBef>
            </a:pPr>
            <a:r>
              <a:rPr lang="zh-TW" altLang="en-US" dirty="0" smtClean="0"/>
              <a:t>官商</a:t>
            </a:r>
            <a:r>
              <a:rPr lang="zh-TW" altLang="en-US" dirty="0"/>
              <a:t>勾結議題</a:t>
            </a:r>
          </a:p>
          <a:p>
            <a:pPr lvl="1">
              <a:spcBef>
                <a:spcPts val="1000"/>
              </a:spcBef>
            </a:pPr>
            <a:r>
              <a:rPr lang="zh-TW" altLang="en-US" dirty="0" smtClean="0"/>
              <a:t>政</a:t>
            </a:r>
            <a:r>
              <a:rPr lang="zh-TW" altLang="en-US" dirty="0"/>
              <a:t>商互相攻訐議題</a:t>
            </a:r>
          </a:p>
          <a:p>
            <a:pPr lvl="1">
              <a:spcBef>
                <a:spcPts val="1000"/>
              </a:spcBef>
            </a:pPr>
            <a:r>
              <a:rPr lang="zh-TW" altLang="en-US" dirty="0" smtClean="0"/>
              <a:t>企業</a:t>
            </a:r>
            <a:r>
              <a:rPr lang="zh-TW" altLang="en-US" dirty="0"/>
              <a:t>應有的認知與作為</a:t>
            </a:r>
          </a:p>
          <a:p>
            <a:pPr lvl="1">
              <a:spcBef>
                <a:spcPts val="1000"/>
              </a:spcBef>
            </a:pPr>
            <a:r>
              <a:rPr lang="zh-TW" altLang="en-US" dirty="0" smtClean="0"/>
              <a:t>綠色</a:t>
            </a:r>
            <a:r>
              <a:rPr lang="zh-TW" altLang="en-US" dirty="0"/>
              <a:t>思考：荷蘭的「反佔屋」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E38E2FD-2341-4B0A-A7DE-20040E0F9D3C}" type="slidenum">
              <a:rPr lang="en-US" altLang="zh-TW"/>
              <a:pPr/>
              <a:t>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399742" cy="1143000"/>
          </a:xfrm>
        </p:spPr>
        <p:txBody>
          <a:bodyPr>
            <a:no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16.1  </a:t>
            </a:r>
            <a:r>
              <a:rPr lang="zh-TW" altLang="en-US" dirty="0" smtClean="0"/>
              <a:t>企業與政府的社會角色</a:t>
            </a:r>
            <a:endParaRPr lang="zh-TW" alt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556792"/>
            <a:ext cx="8471750" cy="5112568"/>
          </a:xfrm>
        </p:spPr>
        <p:txBody>
          <a:bodyPr>
            <a:noAutofit/>
          </a:bodyPr>
          <a:lstStyle/>
          <a:p>
            <a:pPr>
              <a:spcBef>
                <a:spcPts val="1152"/>
              </a:spcBef>
            </a:pPr>
            <a:r>
              <a:rPr lang="zh-TW" altLang="en-US" dirty="0"/>
              <a:t>企業於社會中所扮演的角色，為匯集轉換資源滿足利害關係人</a:t>
            </a:r>
            <a:r>
              <a:rPr lang="zh-TW" altLang="en-US" dirty="0" smtClean="0"/>
              <a:t>需求</a:t>
            </a:r>
            <a:r>
              <a:rPr lang="zh-TW" altLang="en-US" dirty="0"/>
              <a:t>、創造經濟、社會、環境</a:t>
            </a:r>
            <a:r>
              <a:rPr lang="zh-TW" altLang="en-US" dirty="0" smtClean="0"/>
              <a:t>價值。</a:t>
            </a:r>
            <a:r>
              <a:rPr lang="zh-TW" altLang="en-US" dirty="0"/>
              <a:t>企業必須公平善待各個環節的人事物，不管是</a:t>
            </a:r>
            <a:r>
              <a:rPr lang="zh-TW" altLang="en-US" dirty="0" smtClean="0"/>
              <a:t>員工</a:t>
            </a:r>
            <a:r>
              <a:rPr lang="zh-TW" altLang="en-US" dirty="0"/>
              <a:t>、客戶還是整體</a:t>
            </a:r>
            <a:r>
              <a:rPr lang="zh-TW" altLang="en-US" dirty="0" smtClean="0"/>
              <a:t>社會</a:t>
            </a:r>
            <a:endParaRPr lang="en-US" altLang="zh-TW" dirty="0" smtClean="0"/>
          </a:p>
          <a:p>
            <a:pPr>
              <a:spcBef>
                <a:spcPts val="1152"/>
              </a:spcBef>
            </a:pPr>
            <a:r>
              <a:rPr lang="zh-TW" altLang="en-US" dirty="0"/>
              <a:t>政府的目的只有</a:t>
            </a:r>
            <a:r>
              <a:rPr lang="zh-TW" altLang="en-US" dirty="0" smtClean="0"/>
              <a:t>一個─滿足</a:t>
            </a:r>
            <a:r>
              <a:rPr lang="zh-TW" altLang="en-US" dirty="0"/>
              <a:t>人民需求</a:t>
            </a:r>
            <a:r>
              <a:rPr lang="zh-TW" altLang="en-US" dirty="0" smtClean="0"/>
              <a:t>。政府需要</a:t>
            </a:r>
            <a:r>
              <a:rPr lang="zh-TW" altLang="en-US" dirty="0"/>
              <a:t>時刻注意本身所推行的理念或政策，是否利於人民，也需要</a:t>
            </a:r>
            <a:r>
              <a:rPr lang="zh-TW" altLang="en-US" dirty="0" smtClean="0"/>
              <a:t>時刻</a:t>
            </a:r>
            <a:r>
              <a:rPr lang="zh-TW" altLang="en-US" dirty="0"/>
              <a:t>引導企業站在社會責任的角度上，並積極推動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16.2  </a:t>
            </a:r>
            <a:r>
              <a:rPr lang="zh-TW" altLang="en-US" dirty="0" smtClean="0"/>
              <a:t>企業型政府</a:t>
            </a:r>
            <a:r>
              <a:rPr lang="en-US" altLang="zh-TW" sz="2800" dirty="0" smtClean="0"/>
              <a:t>(1/2)</a:t>
            </a:r>
            <a:endParaRPr lang="zh-TW" altLang="en-US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543758" cy="5328592"/>
          </a:xfrm>
        </p:spPr>
        <p:txBody>
          <a:bodyPr>
            <a:noAutofit/>
          </a:bodyPr>
          <a:lstStyle/>
          <a:p>
            <a:r>
              <a:rPr lang="zh-TW" altLang="en-US" dirty="0"/>
              <a:t>二十世紀末興起的新政府</a:t>
            </a:r>
            <a:r>
              <a:rPr lang="zh-TW" altLang="en-US" dirty="0" smtClean="0"/>
              <a:t>運動</a:t>
            </a:r>
            <a:r>
              <a:rPr lang="en-US" altLang="zh-TW" dirty="0" smtClean="0"/>
              <a:t>(reinventing government)</a:t>
            </a:r>
            <a:r>
              <a:rPr lang="zh-TW" altLang="en-US" dirty="0" smtClean="0"/>
              <a:t>、</a:t>
            </a:r>
            <a:r>
              <a:rPr lang="zh-TW" altLang="en-US" dirty="0"/>
              <a:t>企業</a:t>
            </a:r>
            <a:r>
              <a:rPr lang="zh-TW" altLang="en-US" dirty="0" smtClean="0"/>
              <a:t>型府</a:t>
            </a:r>
            <a:r>
              <a:rPr lang="en-US" altLang="zh-TW" dirty="0" smtClean="0"/>
              <a:t>(entrepreneurial government)</a:t>
            </a:r>
            <a:r>
              <a:rPr lang="zh-TW" altLang="en-US" dirty="0" smtClean="0"/>
              <a:t>等理論。提升</a:t>
            </a:r>
            <a:r>
              <a:rPr lang="zh-TW" altLang="en-US" dirty="0"/>
              <a:t>政府運作的效率，讓人民得以體驗</a:t>
            </a:r>
            <a:r>
              <a:rPr lang="zh-TW" altLang="en-US" dirty="0" smtClean="0"/>
              <a:t>到政府</a:t>
            </a:r>
            <a:r>
              <a:rPr lang="zh-TW" altLang="en-US" dirty="0"/>
              <a:t>如企業運作般有效率，能為人民解決問題與謀取福利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145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16.2  </a:t>
            </a:r>
            <a:r>
              <a:rPr lang="zh-TW" altLang="en-US" dirty="0" smtClean="0"/>
              <a:t>企業</a:t>
            </a:r>
            <a:r>
              <a:rPr lang="zh-TW" altLang="en-US" dirty="0"/>
              <a:t>型政府</a:t>
            </a:r>
            <a:r>
              <a:rPr lang="en-US" altLang="zh-TW" sz="2800" dirty="0" smtClean="0"/>
              <a:t>(2/2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543758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/>
              <a:t>十大原則 </a:t>
            </a:r>
            <a:r>
              <a:rPr lang="zh-TW" altLang="en-US" sz="3000" dirty="0" smtClean="0"/>
              <a:t>：</a:t>
            </a:r>
            <a:endParaRPr lang="zh-TW" altLang="en-US" sz="3000" dirty="0"/>
          </a:p>
          <a:p>
            <a:pPr marL="914400" lvl="1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600" dirty="0" smtClean="0"/>
              <a:t>領導</a:t>
            </a:r>
            <a:r>
              <a:rPr lang="zh-TW" altLang="en-US" sz="2600" dirty="0"/>
              <a:t>不必大有</a:t>
            </a:r>
            <a:r>
              <a:rPr lang="zh-TW" altLang="en-US" sz="2600" dirty="0" smtClean="0"/>
              <a:t>所為</a:t>
            </a:r>
            <a:endParaRPr lang="en-US" altLang="zh-TW" sz="2600" dirty="0" smtClean="0"/>
          </a:p>
          <a:p>
            <a:pPr marL="914400" lvl="1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600" dirty="0"/>
              <a:t>授權於社區</a:t>
            </a:r>
          </a:p>
          <a:p>
            <a:pPr marL="914400" lvl="1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600" dirty="0"/>
              <a:t>效率競爭</a:t>
            </a:r>
          </a:p>
          <a:p>
            <a:pPr marL="914400" lvl="1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600" dirty="0"/>
              <a:t>任務導向</a:t>
            </a:r>
          </a:p>
          <a:p>
            <a:pPr marL="914400" lvl="1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600" dirty="0"/>
              <a:t>重視成果</a:t>
            </a:r>
          </a:p>
          <a:p>
            <a:pPr marL="914400" lvl="1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600" dirty="0"/>
              <a:t>顧客導向</a:t>
            </a:r>
          </a:p>
          <a:p>
            <a:pPr marL="914400" lvl="1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600" dirty="0"/>
              <a:t>發揮「企業性」</a:t>
            </a:r>
          </a:p>
          <a:p>
            <a:pPr marL="914400" lvl="1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600" dirty="0"/>
              <a:t>發揮「前瞻性」</a:t>
            </a:r>
          </a:p>
          <a:p>
            <a:pPr marL="914400" lvl="1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600" dirty="0"/>
              <a:t>分權參與</a:t>
            </a:r>
          </a:p>
          <a:p>
            <a:pPr marL="914400" lvl="1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600" dirty="0"/>
              <a:t>市場導向</a:t>
            </a:r>
            <a:endParaRPr lang="en-US" altLang="zh-TW" sz="26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6545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738" y="274638"/>
            <a:ext cx="8471750" cy="11430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zh-TW" dirty="0" smtClean="0"/>
              <a:t>16.3  </a:t>
            </a:r>
            <a:r>
              <a:rPr lang="zh-TW" altLang="en-US" dirty="0" smtClean="0"/>
              <a:t>企業與政府的關係</a:t>
            </a:r>
            <a:r>
              <a:rPr lang="en-US" altLang="zh-TW" sz="2800" dirty="0" smtClean="0"/>
              <a:t>(</a:t>
            </a:r>
            <a:r>
              <a:rPr lang="en-US" altLang="zh-TW" sz="2800" dirty="0" smtClean="0"/>
              <a:t>1/3)</a:t>
            </a:r>
            <a:endParaRPr lang="zh-TW" altLang="en-US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2738" y="1412776"/>
            <a:ext cx="8471750" cy="5112568"/>
          </a:xfrm>
        </p:spPr>
        <p:txBody>
          <a:bodyPr>
            <a:noAutofit/>
          </a:bodyPr>
          <a:lstStyle/>
          <a:p>
            <a:pPr>
              <a:spcBef>
                <a:spcPts val="1152"/>
              </a:spcBef>
            </a:pPr>
            <a:r>
              <a:rPr lang="zh-TW" altLang="en-US" dirty="0"/>
              <a:t>企業為了能在強大的市場競爭下</a:t>
            </a:r>
            <a:r>
              <a:rPr lang="zh-TW" altLang="en-US" dirty="0" smtClean="0"/>
              <a:t>爭取</a:t>
            </a:r>
            <a:r>
              <a:rPr lang="zh-TW" altLang="en-US" dirty="0"/>
              <a:t>生存及發展的機會</a:t>
            </a:r>
            <a:r>
              <a:rPr lang="zh-TW" altLang="en-US" dirty="0" smtClean="0"/>
              <a:t>，期望</a:t>
            </a:r>
            <a:r>
              <a:rPr lang="zh-TW" altLang="en-US" dirty="0"/>
              <a:t>政府能夠提供有效率且有利的政策</a:t>
            </a:r>
            <a:r>
              <a:rPr lang="zh-TW" altLang="en-US" dirty="0" smtClean="0"/>
              <a:t>，而</a:t>
            </a:r>
            <a:r>
              <a:rPr lang="zh-TW" altLang="en-US" dirty="0"/>
              <a:t>政府也會期望企業發揮其效能與效率補政府受限法律限制所產生的</a:t>
            </a:r>
            <a:r>
              <a:rPr lang="zh-TW" altLang="en-US" dirty="0" smtClean="0"/>
              <a:t>僵固</a:t>
            </a:r>
            <a:r>
              <a:rPr lang="zh-TW" altLang="en-US" dirty="0"/>
              <a:t>性，協助政府改善民眾的生活</a:t>
            </a:r>
            <a:r>
              <a:rPr lang="zh-TW" altLang="en-US" dirty="0" smtClean="0"/>
              <a:t>品質</a:t>
            </a:r>
            <a:endParaRPr lang="en-US" altLang="zh-TW" dirty="0" smtClean="0"/>
          </a:p>
          <a:p>
            <a:pPr>
              <a:spcBef>
                <a:spcPts val="1152"/>
              </a:spcBef>
            </a:pPr>
            <a:r>
              <a:rPr lang="zh-TW" altLang="en-US" dirty="0"/>
              <a:t>政府關係</a:t>
            </a:r>
            <a:r>
              <a:rPr lang="zh-TW" altLang="en-US" dirty="0" smtClean="0"/>
              <a:t>：企業</a:t>
            </a:r>
            <a:r>
              <a:rPr lang="zh-TW" altLang="en-US" dirty="0"/>
              <a:t>在經營</a:t>
            </a:r>
            <a:r>
              <a:rPr lang="zh-TW" altLang="en-US" dirty="0" smtClean="0"/>
              <a:t>過程</a:t>
            </a:r>
            <a:r>
              <a:rPr lang="zh-TW" altLang="en-US" dirty="0"/>
              <a:t>中對政府單位必要的</a:t>
            </a:r>
            <a:r>
              <a:rPr lang="zh-TW" altLang="en-US" dirty="0" smtClean="0"/>
              <a:t>公共關係</a:t>
            </a:r>
            <a:endParaRPr lang="en-US" altLang="zh-TW" dirty="0" smtClean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6FE5D7-1113-4B6C-A919-C35959568A84}" type="slidenum">
              <a:rPr lang="en-US" altLang="zh-TW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94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2061</Words>
  <Application>Microsoft Office PowerPoint</Application>
  <PresentationFormat>如螢幕大小 (4:3)</PresentationFormat>
  <Paragraphs>116</Paragraphs>
  <Slides>23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PowerPoint 簡報</vt:lpstr>
      <vt:lpstr>佳句精選</vt:lpstr>
      <vt:lpstr>章前個案：台積電的救災行動—高雄氣爆事件</vt:lpstr>
      <vt:lpstr>引言</vt:lpstr>
      <vt:lpstr>本章架構</vt:lpstr>
      <vt:lpstr>16.1  企業與政府的社會角色</vt:lpstr>
      <vt:lpstr>16.2  企業型政府(1/2)</vt:lpstr>
      <vt:lpstr>16.2  企業型政府(2/2)</vt:lpstr>
      <vt:lpstr>16.3  企業與政府的關係(1/3)</vt:lpstr>
      <vt:lpstr>16.3  企業與政府的關係(2/3)</vt:lpstr>
      <vt:lpstr>16.3  企業與政府的關係(3/3)</vt:lpstr>
      <vt:lpstr>16.4  圖利與便民議題(1/2)</vt:lpstr>
      <vt:lpstr>16.4  圖利與便民議題(2/2)</vt:lpstr>
      <vt:lpstr>16.5  官商勾結議題(1/3)</vt:lpstr>
      <vt:lpstr>16.5  官商勾結議題(2/3)</vt:lpstr>
      <vt:lpstr>16.5  官商勾結議題(3/3)</vt:lpstr>
      <vt:lpstr>16.6  政商互相攻訐議題(1/3)</vt:lpstr>
      <vt:lpstr>16.6  政商互相攻訐議題(2/3)</vt:lpstr>
      <vt:lpstr>16.6  政商互相攻訐議題(3/3)</vt:lpstr>
      <vt:lpstr>16.7  企業應有的認知與作為</vt:lpstr>
      <vt:lpstr>16.8  綠色思考：荷蘭的「反佔屋」(1/2)</vt:lpstr>
      <vt:lpstr>16.8  綠色思考：荷蘭的「反佔屋」(2/2)</vt:lpstr>
      <vt:lpstr>從電影談倫理─ 《黑金風暴》(Inside Job)</vt:lpstr>
    </vt:vector>
  </TitlesOfParts>
  <Company>前程文化事業有限公司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第1章 企業倫理的重要性與發展</dc:title>
  <dc:creator>企劃部</dc:creator>
  <cp:lastModifiedBy>NO.44</cp:lastModifiedBy>
  <cp:revision>85</cp:revision>
  <dcterms:created xsi:type="dcterms:W3CDTF">2010-08-12T10:54:33Z</dcterms:created>
  <dcterms:modified xsi:type="dcterms:W3CDTF">2016-02-25T05:16:11Z</dcterms:modified>
</cp:coreProperties>
</file>