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56" r:id="rId2"/>
    <p:sldId id="257" r:id="rId3"/>
    <p:sldId id="258" r:id="rId4"/>
    <p:sldId id="259" r:id="rId5"/>
    <p:sldId id="260" r:id="rId6"/>
    <p:sldId id="261" r:id="rId7"/>
    <p:sldId id="307" r:id="rId8"/>
    <p:sldId id="308" r:id="rId9"/>
    <p:sldId id="332" r:id="rId10"/>
    <p:sldId id="323" r:id="rId11"/>
    <p:sldId id="284" r:id="rId12"/>
    <p:sldId id="333" r:id="rId13"/>
    <p:sldId id="286" r:id="rId1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3" autoAdjust="0"/>
    <p:restoredTop sz="86341" autoAdjust="0"/>
  </p:normalViewPr>
  <p:slideViewPr>
    <p:cSldViewPr>
      <p:cViewPr varScale="1">
        <p:scale>
          <a:sx n="72" d="100"/>
          <a:sy n="72" d="100"/>
        </p:scale>
        <p:origin x="-1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37621F-07F4-4E73-A5A9-77EF5918B7C2}" type="slidenum">
              <a:rPr lang="en-US" altLang="zh-TW"/>
              <a:pPr/>
              <a:t>‹#›</a:t>
            </a:fld>
            <a:endParaRPr lang="en-US" altLang="zh-TW"/>
          </a:p>
        </p:txBody>
      </p:sp>
    </p:spTree>
    <p:extLst>
      <p:ext uri="{BB962C8B-B14F-4D97-AF65-F5344CB8AC3E}">
        <p14:creationId xmlns:p14="http://schemas.microsoft.com/office/powerpoint/2010/main" val="30626891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02594-B4A0-46CD-BA20-93FCD51E5806}" type="slidenum">
              <a:rPr lang="en-US" altLang="zh-TW"/>
              <a:pPr/>
              <a:t>1</a:t>
            </a:fld>
            <a:endParaRPr lang="en-US" altLang="zh-TW"/>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D9AD9-936F-4714-805F-E82A4AEAED30}" type="slidenum">
              <a:rPr lang="en-US" altLang="zh-TW"/>
              <a:pPr/>
              <a:t>2</a:t>
            </a:fld>
            <a:endParaRPr lang="en-US" altLang="zh-TW"/>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FC28A36-9B8B-4F93-8E7B-61F6BD1C39D1}" type="datetimeFigureOut">
              <a:rPr lang="zh-TW" altLang="en-US" smtClean="0"/>
              <a:t>2016/1/19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9FE6D1-D358-4FB0-8BAB-188016C1070E}" type="slidenum">
              <a:rPr lang="zh-TW" altLang="en-US" smtClean="0"/>
              <a:t>‹#›</a:t>
            </a:fld>
            <a:endParaRPr lang="zh-TW" altLang="en-US"/>
          </a:p>
        </p:txBody>
      </p:sp>
      <p:sp>
        <p:nvSpPr>
          <p:cNvPr id="8" name="Text Box 7"/>
          <p:cNvSpPr txBox="1">
            <a:spLocks noChangeArrowheads="1"/>
          </p:cNvSpPr>
          <p:nvPr userDrawn="1"/>
        </p:nvSpPr>
        <p:spPr bwMode="auto">
          <a:xfrm>
            <a:off x="0" y="6573311"/>
            <a:ext cx="7848997" cy="276999"/>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200" b="1" dirty="0">
                <a:latin typeface="Arial" charset="0"/>
                <a:ea typeface="新細明體" pitchFamily="18" charset="-120"/>
              </a:rPr>
              <a:t>企業</a:t>
            </a:r>
            <a:r>
              <a:rPr lang="zh-TW" altLang="en-US" sz="1200" b="1" dirty="0" smtClean="0">
                <a:latin typeface="Arial" charset="0"/>
                <a:ea typeface="新細明體" pitchFamily="18" charset="-120"/>
              </a:rPr>
              <a:t>倫理：內外部管理觀點與個案</a:t>
            </a:r>
            <a:r>
              <a:rPr lang="en-US" altLang="zh-TW" sz="1200" b="1" dirty="0" smtClean="0">
                <a:latin typeface="Arial" charset="0"/>
                <a:ea typeface="新細明體" pitchFamily="18" charset="-120"/>
              </a:rPr>
              <a:t>2/e</a:t>
            </a:r>
            <a:r>
              <a:rPr lang="zh-TW" altLang="en-US" sz="1200" b="1" dirty="0" smtClean="0">
                <a:latin typeface="Arial" charset="0"/>
                <a:ea typeface="新細明體" pitchFamily="18" charset="-120"/>
              </a:rPr>
              <a:t>．</a:t>
            </a:r>
            <a:r>
              <a:rPr lang="zh-TW" altLang="en-US" sz="1200" b="1" dirty="0">
                <a:latin typeface="Arial" charset="0"/>
                <a:ea typeface="新細明體" pitchFamily="18" charset="-120"/>
              </a:rPr>
              <a:t>孫震、許士軍 審訂．陳勁甫、許金田 著．財團法人信義文化基金會 出版</a:t>
            </a:r>
          </a:p>
        </p:txBody>
      </p:sp>
      <p:sp>
        <p:nvSpPr>
          <p:cNvPr id="9" name="標題 1"/>
          <p:cNvSpPr>
            <a:spLocks noGrp="1"/>
          </p:cNvSpPr>
          <p:nvPr>
            <p:ph type="ctrTitle"/>
          </p:nvPr>
        </p:nvSpPr>
        <p:spPr>
          <a:xfrm>
            <a:off x="685800" y="1052736"/>
            <a:ext cx="7772400" cy="1470025"/>
          </a:xfrm>
        </p:spPr>
        <p:txBody>
          <a:bodyPr/>
          <a:lstStyle>
            <a:lvl1pPr>
              <a:defRPr>
                <a:latin typeface="Arial" panose="020B0604020202020204" pitchFamily="34" charset="0"/>
                <a:ea typeface="華康粗黑體" panose="020B0709000000000000" pitchFamily="49" charset="-120"/>
                <a:cs typeface="Arial" panose="020B0604020202020204" pitchFamily="34" charset="0"/>
              </a:defRPr>
            </a:lvl1pPr>
          </a:lstStyle>
          <a:p>
            <a:r>
              <a:rPr lang="zh-TW" altLang="en-US" dirty="0" smtClean="0"/>
              <a:t>按一下以編輯母片標題樣式</a:t>
            </a:r>
            <a:endParaRPr lang="zh-TW" altLang="en-US" dirty="0"/>
          </a:p>
        </p:txBody>
      </p:sp>
      <p:sp>
        <p:nvSpPr>
          <p:cNvPr id="10" name="副標題 2"/>
          <p:cNvSpPr>
            <a:spLocks noGrp="1"/>
          </p:cNvSpPr>
          <p:nvPr>
            <p:ph type="subTitle" idx="1"/>
          </p:nvPr>
        </p:nvSpPr>
        <p:spPr>
          <a:xfrm>
            <a:off x="107504" y="3886200"/>
            <a:ext cx="4392488" cy="1198984"/>
          </a:xfrm>
        </p:spPr>
        <p:txBody>
          <a:bodyPr/>
          <a:lstStyle>
            <a:lvl1pPr marL="0" indent="0" algn="ctr">
              <a:buNone/>
              <a:defRPr>
                <a:solidFill>
                  <a:schemeClr val="tx1"/>
                </a:solidFill>
                <a:latin typeface="華康中圓體" panose="020F0509000000000000" pitchFamily="49" charset="-120"/>
                <a:ea typeface="華康中圓體" panose="020F0509000000000000" pitchFamily="49"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extLst>
      <p:ext uri="{BB962C8B-B14F-4D97-AF65-F5344CB8AC3E}">
        <p14:creationId xmlns:p14="http://schemas.microsoft.com/office/powerpoint/2010/main" val="3031602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1CD442BC-2061-4905-814B-1FAC82E36A26}"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528F172C-8B4B-4609-9AEE-CCDE44779BD8}" type="slidenum">
              <a:rPr lang="en-US" altLang="zh-TW" smtClean="0"/>
              <a:pPr/>
              <a:t>‹#›</a:t>
            </a:fld>
            <a:endParaRPr lang="en-US" altLang="zh-TW"/>
          </a:p>
        </p:txBody>
      </p:sp>
    </p:spTree>
    <p:extLst>
      <p:ext uri="{BB962C8B-B14F-4D97-AF65-F5344CB8AC3E}">
        <p14:creationId xmlns:p14="http://schemas.microsoft.com/office/powerpoint/2010/main" val="270672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FC13C3DE-CA58-4CF5-B926-A31AC9644D45}"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A0F78627-6D3A-4103-85B9-60271F073EFC}" type="slidenum">
              <a:rPr lang="en-US" altLang="zh-TW" smtClean="0"/>
              <a:pPr/>
              <a:t>‹#›</a:t>
            </a:fld>
            <a:endParaRPr lang="en-US" altLang="zh-TW"/>
          </a:p>
        </p:txBody>
      </p:sp>
    </p:spTree>
    <p:extLst>
      <p:ext uri="{BB962C8B-B14F-4D97-AF65-F5344CB8AC3E}">
        <p14:creationId xmlns:p14="http://schemas.microsoft.com/office/powerpoint/2010/main" val="109602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92738" y="1600200"/>
            <a:ext cx="8543758"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A1D3B89D-D673-4822-9CC3-06E198AF3697}"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864ECCC1-2723-43EE-83A8-9824A89C985E}" type="slidenum">
              <a:rPr lang="en-US" altLang="zh-TW" smtClean="0"/>
              <a:pPr/>
              <a:t>‹#›</a:t>
            </a:fld>
            <a:endParaRPr lang="en-US" altLang="zh-TW"/>
          </a:p>
        </p:txBody>
      </p:sp>
    </p:spTree>
    <p:extLst>
      <p:ext uri="{BB962C8B-B14F-4D97-AF65-F5344CB8AC3E}">
        <p14:creationId xmlns:p14="http://schemas.microsoft.com/office/powerpoint/2010/main" val="256878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4D4373DF-22B6-482B-8148-1473EDCB1694}"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600A7B72-1C0E-4D2D-955A-131F947E87BD}" type="slidenum">
              <a:rPr lang="en-US" altLang="zh-TW" smtClean="0"/>
              <a:pPr/>
              <a:t>‹#›</a:t>
            </a:fld>
            <a:endParaRPr lang="en-US" altLang="zh-TW"/>
          </a:p>
        </p:txBody>
      </p:sp>
    </p:spTree>
    <p:extLst>
      <p:ext uri="{BB962C8B-B14F-4D97-AF65-F5344CB8AC3E}">
        <p14:creationId xmlns:p14="http://schemas.microsoft.com/office/powerpoint/2010/main" val="110171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28F94F9F-8E06-41FD-8934-1BDFE8B9F8A5}"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AD8ADA3C-C8C3-40A9-9B34-06E6C131F826}" type="slidenum">
              <a:rPr lang="en-US" altLang="zh-TW" smtClean="0"/>
              <a:pPr/>
              <a:t>‹#›</a:t>
            </a:fld>
            <a:endParaRPr lang="en-US" altLang="zh-TW"/>
          </a:p>
        </p:txBody>
      </p:sp>
    </p:spTree>
    <p:extLst>
      <p:ext uri="{BB962C8B-B14F-4D97-AF65-F5344CB8AC3E}">
        <p14:creationId xmlns:p14="http://schemas.microsoft.com/office/powerpoint/2010/main" val="54855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en-US" altLang="zh-TW"/>
          </a:p>
        </p:txBody>
      </p:sp>
      <p:sp>
        <p:nvSpPr>
          <p:cNvPr id="8" name="頁尾版面配置區 7"/>
          <p:cNvSpPr>
            <a:spLocks noGrp="1"/>
          </p:cNvSpPr>
          <p:nvPr>
            <p:ph type="ftr" sz="quarter" idx="11"/>
          </p:nvPr>
        </p:nvSpPr>
        <p:spPr/>
        <p:txBody>
          <a:bodyPr/>
          <a:lstStyle/>
          <a:p>
            <a:fld id="{0EA8AF0D-8551-4AFA-9904-BC3A35382293}" type="slidenum">
              <a:rPr lang="en-US" altLang="zh-TW" smtClean="0"/>
              <a:pPr/>
              <a:t>‹#›</a:t>
            </a:fld>
            <a:endParaRPr lang="en-US" altLang="zh-TW"/>
          </a:p>
        </p:txBody>
      </p:sp>
      <p:sp>
        <p:nvSpPr>
          <p:cNvPr id="9" name="投影片編號版面配置區 8"/>
          <p:cNvSpPr>
            <a:spLocks noGrp="1"/>
          </p:cNvSpPr>
          <p:nvPr>
            <p:ph type="sldNum" sz="quarter" idx="12"/>
          </p:nvPr>
        </p:nvSpPr>
        <p:spPr/>
        <p:txBody>
          <a:bodyPr/>
          <a:lstStyle/>
          <a:p>
            <a:fld id="{6C897175-F3C9-4D57-A3A9-550DDB0B4702}" type="slidenum">
              <a:rPr lang="en-US" altLang="zh-TW" smtClean="0"/>
              <a:pPr/>
              <a:t>‹#›</a:t>
            </a:fld>
            <a:endParaRPr lang="en-US" altLang="zh-TW"/>
          </a:p>
        </p:txBody>
      </p:sp>
    </p:spTree>
    <p:extLst>
      <p:ext uri="{BB962C8B-B14F-4D97-AF65-F5344CB8AC3E}">
        <p14:creationId xmlns:p14="http://schemas.microsoft.com/office/powerpoint/2010/main" val="360872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en-US" altLang="zh-TW"/>
          </a:p>
        </p:txBody>
      </p:sp>
      <p:sp>
        <p:nvSpPr>
          <p:cNvPr id="4" name="頁尾版面配置區 3"/>
          <p:cNvSpPr>
            <a:spLocks noGrp="1"/>
          </p:cNvSpPr>
          <p:nvPr>
            <p:ph type="ftr" sz="quarter" idx="11"/>
          </p:nvPr>
        </p:nvSpPr>
        <p:spPr/>
        <p:txBody>
          <a:bodyPr/>
          <a:lstStyle/>
          <a:p>
            <a:fld id="{828EB0FC-CBE2-4260-A9F1-2F021850E1C1}" type="slidenum">
              <a:rPr lang="en-US" altLang="zh-TW" smtClean="0"/>
              <a:pPr/>
              <a:t>‹#›</a:t>
            </a:fld>
            <a:endParaRPr lang="en-US" altLang="zh-TW"/>
          </a:p>
        </p:txBody>
      </p:sp>
      <p:sp>
        <p:nvSpPr>
          <p:cNvPr id="5" name="投影片編號版面配置區 4"/>
          <p:cNvSpPr>
            <a:spLocks noGrp="1"/>
          </p:cNvSpPr>
          <p:nvPr>
            <p:ph type="sldNum" sz="quarter" idx="12"/>
          </p:nvPr>
        </p:nvSpPr>
        <p:spPr/>
        <p:txBody>
          <a:bodyPr/>
          <a:lstStyle/>
          <a:p>
            <a:fld id="{43F9F880-D4D8-43B9-901A-5F24574F994D}" type="slidenum">
              <a:rPr lang="en-US" altLang="zh-TW" smtClean="0"/>
              <a:pPr/>
              <a:t>‹#›</a:t>
            </a:fld>
            <a:endParaRPr lang="en-US" altLang="zh-TW"/>
          </a:p>
        </p:txBody>
      </p:sp>
    </p:spTree>
    <p:extLst>
      <p:ext uri="{BB962C8B-B14F-4D97-AF65-F5344CB8AC3E}">
        <p14:creationId xmlns:p14="http://schemas.microsoft.com/office/powerpoint/2010/main" val="310432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en-US" altLang="zh-TW"/>
          </a:p>
        </p:txBody>
      </p:sp>
      <p:sp>
        <p:nvSpPr>
          <p:cNvPr id="3" name="頁尾版面配置區 2"/>
          <p:cNvSpPr>
            <a:spLocks noGrp="1"/>
          </p:cNvSpPr>
          <p:nvPr>
            <p:ph type="ftr" sz="quarter" idx="11"/>
          </p:nvPr>
        </p:nvSpPr>
        <p:spPr/>
        <p:txBody>
          <a:bodyPr/>
          <a:lstStyle/>
          <a:p>
            <a:fld id="{AED95EEA-3DF1-4596-AA29-F20B514AF9A7}" type="slidenum">
              <a:rPr lang="en-US" altLang="zh-TW" smtClean="0"/>
              <a:pPr/>
              <a:t>‹#›</a:t>
            </a:fld>
            <a:endParaRPr lang="en-US" altLang="zh-TW"/>
          </a:p>
        </p:txBody>
      </p:sp>
      <p:sp>
        <p:nvSpPr>
          <p:cNvPr id="4" name="投影片編號版面配置區 3"/>
          <p:cNvSpPr>
            <a:spLocks noGrp="1"/>
          </p:cNvSpPr>
          <p:nvPr>
            <p:ph type="sldNum" sz="quarter" idx="12"/>
          </p:nvPr>
        </p:nvSpPr>
        <p:spPr/>
        <p:txBody>
          <a:bodyPr/>
          <a:lstStyle/>
          <a:p>
            <a:fld id="{8326CD26-06FF-4F8E-91ED-22354FEAC125}" type="slidenum">
              <a:rPr lang="en-US" altLang="zh-TW" smtClean="0"/>
              <a:pPr/>
              <a:t>‹#›</a:t>
            </a:fld>
            <a:endParaRPr lang="en-US" altLang="zh-TW"/>
          </a:p>
        </p:txBody>
      </p:sp>
    </p:spTree>
    <p:extLst>
      <p:ext uri="{BB962C8B-B14F-4D97-AF65-F5344CB8AC3E}">
        <p14:creationId xmlns:p14="http://schemas.microsoft.com/office/powerpoint/2010/main" val="284264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7B81034-9A2B-4A6D-B098-5B5BB292C17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6F9B47A0-D0B1-4CF4-8FD2-A9BBF68D1F1A}" type="slidenum">
              <a:rPr lang="en-US" altLang="zh-TW" smtClean="0"/>
              <a:pPr/>
              <a:t>‹#›</a:t>
            </a:fld>
            <a:endParaRPr lang="en-US" altLang="zh-TW"/>
          </a:p>
        </p:txBody>
      </p:sp>
    </p:spTree>
    <p:extLst>
      <p:ext uri="{BB962C8B-B14F-4D97-AF65-F5344CB8AC3E}">
        <p14:creationId xmlns:p14="http://schemas.microsoft.com/office/powerpoint/2010/main" val="413006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A0561AC-DB71-4140-A6CF-2D97B87CB0C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446F1DB2-83CE-4CB8-A030-748B4E6D127D}" type="slidenum">
              <a:rPr lang="en-US" altLang="zh-TW" smtClean="0"/>
              <a:pPr/>
              <a:t>‹#›</a:t>
            </a:fld>
            <a:endParaRPr lang="en-US" altLang="zh-TW"/>
          </a:p>
        </p:txBody>
      </p:sp>
    </p:spTree>
    <p:extLst>
      <p:ext uri="{BB962C8B-B14F-4D97-AF65-F5344CB8AC3E}">
        <p14:creationId xmlns:p14="http://schemas.microsoft.com/office/powerpoint/2010/main" val="315477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2738" y="274638"/>
            <a:ext cx="8229600" cy="1143000"/>
          </a:xfrm>
          <a:prstGeom prst="rect">
            <a:avLst/>
          </a:prstGeom>
        </p:spPr>
        <p:txBody>
          <a:bodyPr vert="horz" lIns="91440" tIns="45720" rIns="91440" bIns="45720" rtlCol="0" anchor="ctr">
            <a:normAutofit/>
          </a:bodyPr>
          <a:lstStyle/>
          <a:p>
            <a:pPr lvl="0"/>
            <a:r>
              <a:rPr lang="zh-TW" altLang="en-US" smtClean="0"/>
              <a:t>按一下以編輯母片標題樣式</a:t>
            </a:r>
            <a:endParaRPr lang="zh-TW" altLang="en-US"/>
          </a:p>
        </p:txBody>
      </p:sp>
      <p:sp>
        <p:nvSpPr>
          <p:cNvPr id="3" name="文字版面配置區 2"/>
          <p:cNvSpPr>
            <a:spLocks noGrp="1"/>
          </p:cNvSpPr>
          <p:nvPr>
            <p:ph type="body" idx="1"/>
          </p:nvPr>
        </p:nvSpPr>
        <p:spPr>
          <a:xfrm>
            <a:off x="492738"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438E9F4-864D-462A-93B8-E77C2F3DE2D2}" type="slidenum">
              <a:rPr lang="en-US" altLang="zh-TW" smtClean="0"/>
              <a:pPr/>
              <a:t>‹#›</a:t>
            </a:fld>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4BEBF-7940-49F6-B25A-5B4711E6D5A4}" type="slidenum">
              <a:rPr lang="en-US" altLang="zh-TW" smtClean="0"/>
              <a:pPr/>
              <a:t>‹#›</a:t>
            </a:fld>
            <a:endParaRPr lang="en-US" altLang="zh-TW"/>
          </a:p>
        </p:txBody>
      </p:sp>
    </p:spTree>
    <p:extLst>
      <p:ext uri="{BB962C8B-B14F-4D97-AF65-F5344CB8AC3E}">
        <p14:creationId xmlns:p14="http://schemas.microsoft.com/office/powerpoint/2010/main" val="3197807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dt="0"/>
  <p:txStyles>
    <p:titleStyle>
      <a:lvl1pPr algn="ctr" defTabSz="914400" rtl="0" eaLnBrk="1" latinLnBrk="0" hangingPunct="1">
        <a:spcBef>
          <a:spcPct val="0"/>
        </a:spcBef>
        <a:buNone/>
        <a:defRPr lang="zh-TW" altLang="en-US" sz="4000" kern="1200">
          <a:solidFill>
            <a:schemeClr val="tx1"/>
          </a:solidFill>
          <a:latin typeface="Times New Roman" panose="02020603050405020304" pitchFamily="18" charset="0"/>
          <a:ea typeface="華康中黑體" panose="020B0509000000000000" pitchFamily="49"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107504" y="3886200"/>
            <a:ext cx="4680520" cy="622300"/>
          </a:xfrm>
          <a:solidFill>
            <a:schemeClr val="bg1">
              <a:alpha val="60000"/>
            </a:schemeClr>
          </a:solidFill>
        </p:spPr>
        <p:txBody>
          <a:bodyPr/>
          <a:lstStyle/>
          <a:p>
            <a:pPr algn="l"/>
            <a:r>
              <a:rPr lang="zh-TW" altLang="en-US"/>
              <a:t>授課老師：</a:t>
            </a:r>
          </a:p>
        </p:txBody>
      </p:sp>
      <p:sp>
        <p:nvSpPr>
          <p:cNvPr id="9" name="Line 4"/>
          <p:cNvSpPr>
            <a:spLocks noChangeShapeType="1"/>
          </p:cNvSpPr>
          <p:nvPr/>
        </p:nvSpPr>
        <p:spPr bwMode="auto">
          <a:xfrm>
            <a:off x="2195736" y="4437112"/>
            <a:ext cx="25202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n>
                <a:solidFill>
                  <a:sysClr val="windowText" lastClr="000000"/>
                </a:solidFill>
              </a:ln>
            </a:endParaRPr>
          </a:p>
        </p:txBody>
      </p:sp>
      <p:sp>
        <p:nvSpPr>
          <p:cNvPr id="10" name="Rectangle 2"/>
          <p:cNvSpPr txBox="1">
            <a:spLocks noChangeArrowheads="1"/>
          </p:cNvSpPr>
          <p:nvPr/>
        </p:nvSpPr>
        <p:spPr>
          <a:xfrm>
            <a:off x="685800" y="980729"/>
            <a:ext cx="7989888" cy="2619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zh-TW" altLang="en-US" sz="4400" kern="1200">
                <a:solidFill>
                  <a:schemeClr val="tx1"/>
                </a:solidFill>
                <a:latin typeface="Arial" panose="020B0604020202020204" pitchFamily="34" charset="0"/>
                <a:ea typeface="華康粗黑體" panose="020B0709000000000000" pitchFamily="49" charset="-120"/>
                <a:cs typeface="Arial" panose="020B0604020202020204" pitchFamily="34" charset="0"/>
              </a:defRPr>
            </a:lvl1pPr>
          </a:lstStyle>
          <a:p>
            <a:pPr fontAlgn="auto">
              <a:spcBef>
                <a:spcPts val="768"/>
              </a:spcBef>
              <a:spcAft>
                <a:spcPts val="0"/>
              </a:spcAft>
            </a:pPr>
            <a:r>
              <a:rPr lang="zh-TW" altLang="en-US" dirty="0" smtClean="0">
                <a:latin typeface="華康新特明體" panose="02020909000000000000" pitchFamily="49" charset="-120"/>
                <a:ea typeface="華康新特明體" panose="02020909000000000000" pitchFamily="49" charset="-120"/>
              </a:rPr>
              <a:t>第</a:t>
            </a:r>
            <a:r>
              <a:rPr lang="en-US" altLang="zh-TW" dirty="0" smtClean="0">
                <a:latin typeface="華康新特明體" panose="02020909000000000000" pitchFamily="49" charset="-120"/>
                <a:ea typeface="華康新特明體" panose="02020909000000000000" pitchFamily="49" charset="-120"/>
              </a:rPr>
              <a:t>17</a:t>
            </a:r>
            <a:r>
              <a:rPr lang="zh-TW" altLang="en-US" dirty="0" smtClean="0">
                <a:latin typeface="華康新特明體" panose="02020909000000000000" pitchFamily="49" charset="-120"/>
                <a:ea typeface="華康新特明體" panose="02020909000000000000" pitchFamily="49" charset="-120"/>
              </a:rPr>
              <a:t>章 </a:t>
            </a:r>
            <a:r>
              <a:rPr kumimoji="0" lang="zh-TW" altLang="en-US" dirty="0" smtClean="0">
                <a:latin typeface="華康新特明體" panose="02020909000000000000" pitchFamily="49" charset="-120"/>
                <a:ea typeface="華康新特明體" panose="02020909000000000000" pitchFamily="49" charset="-120"/>
              </a:rPr>
              <a:t>全球化</a:t>
            </a:r>
            <a:r>
              <a:rPr kumimoji="0" lang="zh-TW" altLang="en-US" dirty="0" smtClean="0">
                <a:latin typeface="華康新特明體" panose="02020909000000000000" pitchFamily="49" charset="-120"/>
                <a:ea typeface="華康新特明體" panose="02020909000000000000" pitchFamily="49" charset="-120"/>
              </a:rPr>
              <a:t>倫理</a:t>
            </a:r>
            <a:endParaRPr kumimoji="0" lang="zh-TW" altLang="en-US" dirty="0">
              <a:latin typeface="華康新特明體" panose="02020909000000000000" pitchFamily="49" charset="-120"/>
              <a:ea typeface="華康新特明體" panose="02020909000000000000"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17.4  </a:t>
            </a:r>
            <a:r>
              <a:rPr lang="zh-TW" altLang="en-US" dirty="0" smtClean="0"/>
              <a:t>企業</a:t>
            </a:r>
            <a:r>
              <a:rPr lang="zh-TW" altLang="en-US" dirty="0" smtClean="0"/>
              <a:t>應有的認知與作為</a:t>
            </a:r>
            <a:endParaRPr lang="zh-TW" altLang="en-US" sz="3200" dirty="0"/>
          </a:p>
        </p:txBody>
      </p:sp>
      <p:sp>
        <p:nvSpPr>
          <p:cNvPr id="11267" name="Rectangle 3"/>
          <p:cNvSpPr>
            <a:spLocks noGrp="1" noChangeArrowheads="1"/>
          </p:cNvSpPr>
          <p:nvPr>
            <p:ph idx="1"/>
          </p:nvPr>
        </p:nvSpPr>
        <p:spPr>
          <a:xfrm>
            <a:off x="492738" y="1412776"/>
            <a:ext cx="8471750" cy="5112568"/>
          </a:xfrm>
        </p:spPr>
        <p:txBody>
          <a:bodyPr>
            <a:noAutofit/>
          </a:bodyPr>
          <a:lstStyle/>
          <a:p>
            <a:pPr>
              <a:lnSpc>
                <a:spcPct val="95000"/>
              </a:lnSpc>
              <a:spcBef>
                <a:spcPts val="768"/>
              </a:spcBef>
            </a:pPr>
            <a:r>
              <a:rPr lang="zh-TW" altLang="en-US" dirty="0"/>
              <a:t>全球化已是企業經營的主流趨勢，任何企業都有可能會接觸到</a:t>
            </a:r>
            <a:r>
              <a:rPr lang="zh-TW" altLang="en-US" dirty="0" smtClean="0"/>
              <a:t>全世界</a:t>
            </a:r>
            <a:r>
              <a:rPr lang="zh-TW" altLang="en-US" dirty="0"/>
              <a:t>各個國家的消費者以及不同的需求</a:t>
            </a:r>
            <a:r>
              <a:rPr lang="zh-TW" altLang="en-US" dirty="0" smtClean="0"/>
              <a:t>。而要</a:t>
            </a:r>
            <a:r>
              <a:rPr lang="zh-TW" altLang="en-US" dirty="0"/>
              <a:t>在日益紛繁的市場中推銷商品和服務</a:t>
            </a:r>
            <a:r>
              <a:rPr lang="zh-TW" altLang="en-US" dirty="0" smtClean="0"/>
              <a:t>，需有</a:t>
            </a:r>
            <a:r>
              <a:rPr lang="zh-TW" altLang="en-US" dirty="0"/>
              <a:t>一支各盡其能的多元化員工隊伍 </a:t>
            </a:r>
          </a:p>
          <a:p>
            <a:pPr>
              <a:lnSpc>
                <a:spcPct val="95000"/>
              </a:lnSpc>
              <a:spcBef>
                <a:spcPts val="768"/>
              </a:spcBef>
            </a:pPr>
            <a:r>
              <a:rPr lang="zh-TW" altLang="en-US" dirty="0"/>
              <a:t>一個成熟的全球</a:t>
            </a:r>
            <a:r>
              <a:rPr lang="zh-TW" altLang="en-US" dirty="0" smtClean="0"/>
              <a:t>性企業亦</a:t>
            </a:r>
            <a:r>
              <a:rPr lang="zh-TW" altLang="en-US" dirty="0"/>
              <a:t>應主動</a:t>
            </a:r>
            <a:r>
              <a:rPr lang="zh-TW" altLang="en-US" dirty="0" smtClean="0"/>
              <a:t>維護地主國</a:t>
            </a:r>
            <a:r>
              <a:rPr lang="zh-TW" altLang="en-US" dirty="0"/>
              <a:t>的環境保護政策，惟有積極投入各項環境保護的行動，才能嬴得當地政府、環保團體及消費者的</a:t>
            </a:r>
            <a:r>
              <a:rPr lang="zh-TW" altLang="en-US" dirty="0" smtClean="0"/>
              <a:t>認同。最後</a:t>
            </a:r>
            <a:r>
              <a:rPr lang="zh-TW" altLang="en-US" dirty="0"/>
              <a:t>，文化沒有高低與好壞，全球</a:t>
            </a:r>
            <a:r>
              <a:rPr lang="zh-TW" altLang="en-US" dirty="0" smtClean="0"/>
              <a:t>性企業必須以深刻包容</a:t>
            </a:r>
            <a:r>
              <a:rPr lang="zh-TW" altLang="en-US" dirty="0"/>
              <a:t>、主動</a:t>
            </a:r>
            <a:r>
              <a:rPr lang="zh-TW" altLang="en-US" dirty="0" smtClean="0"/>
              <a:t>融入多元文化</a:t>
            </a:r>
            <a:r>
              <a:rPr lang="zh-TW" altLang="en-US" dirty="0"/>
              <a:t>，才能有效滿足當地消費者的需求 </a:t>
            </a:r>
          </a:p>
        </p:txBody>
      </p:sp>
      <p:sp>
        <p:nvSpPr>
          <p:cNvPr id="5" name="頁尾版面配置區 4"/>
          <p:cNvSpPr>
            <a:spLocks noGrp="1"/>
          </p:cNvSpPr>
          <p:nvPr>
            <p:ph type="ftr" sz="quarter" idx="11"/>
          </p:nvPr>
        </p:nvSpPr>
        <p:spPr/>
        <p:txBody>
          <a:bodyPr/>
          <a:lstStyle/>
          <a:p>
            <a:fld id="{336FE5D7-1113-4B6C-A919-C35959568A84}" type="slidenum">
              <a:rPr lang="en-US" altLang="zh-TW"/>
              <a:pPr/>
              <a:t>10</a:t>
            </a:fld>
            <a:endParaRPr lang="en-US" altLang="zh-TW"/>
          </a:p>
        </p:txBody>
      </p:sp>
    </p:spTree>
    <p:extLst>
      <p:ext uri="{BB962C8B-B14F-4D97-AF65-F5344CB8AC3E}">
        <p14:creationId xmlns:p14="http://schemas.microsoft.com/office/powerpoint/2010/main" val="12731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1"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22040" y="274638"/>
            <a:ext cx="8542448" cy="1143000"/>
          </a:xfrm>
        </p:spPr>
        <p:txBody>
          <a:bodyPr>
            <a:noAutofit/>
          </a:bodyPr>
          <a:lstStyle/>
          <a:p>
            <a:pPr>
              <a:spcBef>
                <a:spcPct val="35000"/>
              </a:spcBef>
            </a:pPr>
            <a:r>
              <a:rPr lang="en-US" altLang="zh-TW" dirty="0" smtClean="0"/>
              <a:t>17.5  </a:t>
            </a:r>
            <a:r>
              <a:rPr lang="zh-TW" altLang="en-US" dirty="0" smtClean="0"/>
              <a:t>綠色</a:t>
            </a:r>
            <a:r>
              <a:rPr lang="zh-TW" altLang="en-US" dirty="0" smtClean="0"/>
              <a:t>思考：</a:t>
            </a:r>
            <a:r>
              <a:rPr lang="en-US" altLang="zh-TW" dirty="0" smtClean="0"/>
              <a:t/>
            </a:r>
            <a:br>
              <a:rPr lang="en-US" altLang="zh-TW" dirty="0" smtClean="0"/>
            </a:br>
            <a:r>
              <a:rPr lang="zh-TW" altLang="en-US" dirty="0"/>
              <a:t>綠地球，全球拚減</a:t>
            </a:r>
            <a:r>
              <a:rPr lang="zh-TW" altLang="en-US" dirty="0" smtClean="0"/>
              <a:t>碳</a:t>
            </a:r>
            <a:r>
              <a:rPr lang="en-US" altLang="zh-TW" sz="2800" dirty="0" smtClean="0"/>
              <a:t>(1/2)</a:t>
            </a:r>
            <a:endParaRPr lang="en-US" altLang="zh-TW" sz="2800"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a:t>在政策制度的導引與要求下，美國、加拿大、德國、荷蘭、澳洲、日本等國家都具有綠色電力，所謂「綠色電力」即指以再生能源發電提供的電力，讓家戶或企業可以自由選擇購買傳統電力或以較高的價格購買綠色電力 </a:t>
            </a:r>
          </a:p>
          <a:p>
            <a:pPr>
              <a:spcBef>
                <a:spcPts val="1152"/>
              </a:spcBef>
            </a:pPr>
            <a:r>
              <a:rPr lang="zh-TW" altLang="en-US" dirty="0"/>
              <a:t>產業型態以外銷為導向的台灣，還將因環境議題面臨國際社會的重大壓力，並有可能在全球的氣候新經濟中慘遭</a:t>
            </a:r>
            <a:r>
              <a:rPr lang="zh-TW" altLang="en-US" dirty="0" smtClean="0"/>
              <a:t>淘汰</a:t>
            </a:r>
            <a:endParaRPr lang="zh-TW" altLang="en-US" dirty="0"/>
          </a:p>
        </p:txBody>
      </p:sp>
      <p:sp>
        <p:nvSpPr>
          <p:cNvPr id="5" name="頁尾版面配置區 4"/>
          <p:cNvSpPr>
            <a:spLocks noGrp="1"/>
          </p:cNvSpPr>
          <p:nvPr>
            <p:ph type="ftr" sz="quarter" idx="11"/>
          </p:nvPr>
        </p:nvSpPr>
        <p:spPr/>
        <p:txBody>
          <a:bodyPr/>
          <a:lstStyle/>
          <a:p>
            <a:fld id="{AA6D5B54-EE27-4BCC-A2E8-A65C1973ABE8}" type="slidenum">
              <a:rPr lang="en-US" altLang="zh-TW"/>
              <a:pPr/>
              <a:t>11</a:t>
            </a:fld>
            <a:endParaRPr lang="en-US" altLang="zh-TW" dirty="0"/>
          </a:p>
        </p:txBody>
      </p:sp>
    </p:spTree>
    <p:extLst>
      <p:ext uri="{BB962C8B-B14F-4D97-AF65-F5344CB8AC3E}">
        <p14:creationId xmlns:p14="http://schemas.microsoft.com/office/powerpoint/2010/main" val="10890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1"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22040" y="274638"/>
            <a:ext cx="8542448" cy="1143000"/>
          </a:xfrm>
        </p:spPr>
        <p:txBody>
          <a:bodyPr>
            <a:noAutofit/>
          </a:bodyPr>
          <a:lstStyle/>
          <a:p>
            <a:pPr>
              <a:spcBef>
                <a:spcPct val="35000"/>
              </a:spcBef>
            </a:pPr>
            <a:r>
              <a:rPr lang="en-US" altLang="zh-TW" dirty="0" smtClean="0"/>
              <a:t>17.5  </a:t>
            </a:r>
            <a:r>
              <a:rPr lang="zh-TW" altLang="en-US" dirty="0" smtClean="0"/>
              <a:t>綠色</a:t>
            </a:r>
            <a:r>
              <a:rPr lang="zh-TW" altLang="en-US" dirty="0" smtClean="0"/>
              <a:t>思考：</a:t>
            </a:r>
            <a:r>
              <a:rPr lang="en-US" altLang="zh-TW" dirty="0" smtClean="0"/>
              <a:t/>
            </a:r>
            <a:br>
              <a:rPr lang="en-US" altLang="zh-TW" dirty="0" smtClean="0"/>
            </a:br>
            <a:r>
              <a:rPr lang="zh-TW" altLang="en-US" dirty="0"/>
              <a:t>綠地球，全球拚減</a:t>
            </a:r>
            <a:r>
              <a:rPr lang="zh-TW" altLang="en-US" dirty="0" smtClean="0"/>
              <a:t>碳</a:t>
            </a:r>
            <a:r>
              <a:rPr lang="en-US" altLang="zh-TW" sz="2800" dirty="0" smtClean="0"/>
              <a:t>(2/2)</a:t>
            </a:r>
            <a:endParaRPr lang="en-US" altLang="zh-TW" sz="2800"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ct val="30000"/>
              </a:spcBef>
            </a:pPr>
            <a:r>
              <a:rPr lang="zh-TW" altLang="en-US" dirty="0" smtClean="0"/>
              <a:t>在</a:t>
            </a:r>
            <a:r>
              <a:rPr lang="zh-TW" altLang="en-US" dirty="0"/>
              <a:t>現今減碳節能已成為世界潮流的當下，不止每個世界公民都應從自己的角度加以響應，但重要的，政府也</a:t>
            </a:r>
            <a:r>
              <a:rPr lang="zh-TW" altLang="en-US" dirty="0" smtClean="0"/>
              <a:t>需</a:t>
            </a:r>
            <a:r>
              <a:rPr lang="zh-TW" altLang="en-US" dirty="0"/>
              <a:t>積極從基礎建設、</a:t>
            </a:r>
            <a:r>
              <a:rPr lang="zh-TW" altLang="en-US" dirty="0" smtClean="0"/>
              <a:t>節能</a:t>
            </a:r>
            <a:r>
              <a:rPr lang="zh-TW" altLang="en-US" dirty="0"/>
              <a:t>減碳與再生能源政策做起</a:t>
            </a:r>
            <a:r>
              <a:rPr lang="zh-TW" altLang="en-US" dirty="0" smtClean="0"/>
              <a:t>，</a:t>
            </a:r>
            <a:r>
              <a:rPr lang="zh-TW" altLang="en-US" dirty="0"/>
              <a:t>讓台灣真正邁向一個美麗的永續未來 </a:t>
            </a:r>
          </a:p>
        </p:txBody>
      </p:sp>
      <p:sp>
        <p:nvSpPr>
          <p:cNvPr id="5" name="頁尾版面配置區 4"/>
          <p:cNvSpPr>
            <a:spLocks noGrp="1"/>
          </p:cNvSpPr>
          <p:nvPr>
            <p:ph type="ftr" sz="quarter" idx="11"/>
          </p:nvPr>
        </p:nvSpPr>
        <p:spPr/>
        <p:txBody>
          <a:bodyPr/>
          <a:lstStyle/>
          <a:p>
            <a:fld id="{AA6D5B54-EE27-4BCC-A2E8-A65C1973ABE8}" type="slidenum">
              <a:rPr lang="en-US" altLang="zh-TW"/>
              <a:pPr/>
              <a:t>12</a:t>
            </a:fld>
            <a:endParaRPr lang="en-US" altLang="zh-TW" dirty="0"/>
          </a:p>
        </p:txBody>
      </p:sp>
    </p:spTree>
    <p:extLst>
      <p:ext uri="{BB962C8B-B14F-4D97-AF65-F5344CB8AC3E}">
        <p14:creationId xmlns:p14="http://schemas.microsoft.com/office/powerpoint/2010/main" val="199895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92738" y="274638"/>
            <a:ext cx="8651262" cy="1143000"/>
          </a:xfrm>
        </p:spPr>
        <p:txBody>
          <a:bodyPr>
            <a:noAutofit/>
          </a:bodyPr>
          <a:lstStyle/>
          <a:p>
            <a:pPr>
              <a:spcBef>
                <a:spcPct val="35000"/>
              </a:spcBef>
            </a:pPr>
            <a:r>
              <a:rPr lang="zh-TW" altLang="en-US" dirty="0" smtClean="0"/>
              <a:t>從</a:t>
            </a:r>
            <a:r>
              <a:rPr lang="zh-TW" altLang="en-US" dirty="0"/>
              <a:t>電影談</a:t>
            </a:r>
            <a:r>
              <a:rPr lang="zh-TW" altLang="en-US" dirty="0" smtClean="0"/>
              <a:t>倫理</a:t>
            </a:r>
            <a:r>
              <a:rPr lang="zh-TW" altLang="en-US" dirty="0" smtClean="0"/>
              <a:t>─世界</a:t>
            </a:r>
            <a:r>
              <a:rPr lang="zh-TW" altLang="en-US" dirty="0"/>
              <a:t>是平的</a:t>
            </a:r>
            <a:r>
              <a:rPr lang="en-US" altLang="zh-TW" dirty="0"/>
              <a:t>(Outsourced)</a:t>
            </a:r>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a:t>問題與討論：</a:t>
            </a:r>
          </a:p>
          <a:p>
            <a:pPr lvl="1">
              <a:spcBef>
                <a:spcPts val="1152"/>
              </a:spcBef>
            </a:pPr>
            <a:r>
              <a:rPr lang="zh-TW" altLang="en-US" dirty="0"/>
              <a:t>面對全球商業環境的快速變化之下，如果你身為企業的管理者，該如何建立與管理多元的文化，提升員工工作環境？</a:t>
            </a:r>
          </a:p>
          <a:p>
            <a:pPr lvl="1">
              <a:spcBef>
                <a:spcPts val="1152"/>
              </a:spcBef>
            </a:pPr>
            <a:r>
              <a:rPr lang="zh-TW" altLang="en-US" dirty="0"/>
              <a:t>企業面對本國法律與倫理規範和在地國有差異時，應該如何建立規範與管理？</a:t>
            </a:r>
          </a:p>
          <a:p>
            <a:pPr lvl="1">
              <a:spcBef>
                <a:spcPts val="1152"/>
              </a:spcBef>
            </a:pPr>
            <a:r>
              <a:rPr lang="zh-TW" altLang="en-US" dirty="0"/>
              <a:t>透過本片以及上述的各項議題之外，你認為還有哪些全球化的相關議題？</a:t>
            </a:r>
          </a:p>
        </p:txBody>
      </p:sp>
      <p:sp>
        <p:nvSpPr>
          <p:cNvPr id="5" name="頁尾版面配置區 4"/>
          <p:cNvSpPr>
            <a:spLocks noGrp="1"/>
          </p:cNvSpPr>
          <p:nvPr>
            <p:ph type="ftr" sz="quarter" idx="11"/>
          </p:nvPr>
        </p:nvSpPr>
        <p:spPr/>
        <p:txBody>
          <a:bodyPr/>
          <a:lstStyle/>
          <a:p>
            <a:fld id="{AA6D5B54-EE27-4BCC-A2E8-A65C1973ABE8}" type="slidenum">
              <a:rPr lang="en-US" altLang="zh-TW"/>
              <a:pPr/>
              <a:t>13</a:t>
            </a:fld>
            <a:endParaRPr lang="en-US" altLang="zh-TW" dirty="0"/>
          </a:p>
        </p:txBody>
      </p:sp>
    </p:spTree>
    <p:extLst>
      <p:ext uri="{BB962C8B-B14F-4D97-AF65-F5344CB8AC3E}">
        <p14:creationId xmlns:p14="http://schemas.microsoft.com/office/powerpoint/2010/main" val="20474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16"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spcBef>
                <a:spcPct val="35000"/>
              </a:spcBef>
            </a:pPr>
            <a:r>
              <a:rPr lang="zh-TW" altLang="en-US" dirty="0"/>
              <a:t>佳句精選</a:t>
            </a:r>
          </a:p>
        </p:txBody>
      </p:sp>
      <p:sp>
        <p:nvSpPr>
          <p:cNvPr id="6147" name="Rectangle 3"/>
          <p:cNvSpPr>
            <a:spLocks noGrp="1" noChangeArrowheads="1"/>
          </p:cNvSpPr>
          <p:nvPr>
            <p:ph idx="1"/>
          </p:nvPr>
        </p:nvSpPr>
        <p:spPr>
          <a:xfrm>
            <a:off x="492738" y="1600200"/>
            <a:ext cx="8471750" cy="4997152"/>
          </a:xfrm>
        </p:spPr>
        <p:txBody>
          <a:bodyPr>
            <a:normAutofit/>
          </a:bodyPr>
          <a:lstStyle/>
          <a:p>
            <a:r>
              <a:rPr lang="en-US" altLang="zh-TW" i="1" dirty="0"/>
              <a:t>"Our choices at all </a:t>
            </a:r>
            <a:r>
              <a:rPr lang="en-US" altLang="zh-TW" i="1" dirty="0" smtClean="0"/>
              <a:t>levels-individual</a:t>
            </a:r>
            <a:r>
              <a:rPr lang="en-US" altLang="zh-TW" i="1" dirty="0"/>
              <a:t>, community, corporate and </a:t>
            </a:r>
            <a:r>
              <a:rPr lang="en-US" altLang="zh-TW" i="1" dirty="0" smtClean="0"/>
              <a:t>government-affect </a:t>
            </a:r>
            <a:r>
              <a:rPr lang="en-US" altLang="zh-TW" i="1" dirty="0"/>
              <a:t>nature. And they affect us."</a:t>
            </a:r>
          </a:p>
          <a:p>
            <a:r>
              <a:rPr lang="zh-TW" altLang="en-US" dirty="0"/>
              <a:t>在我們所有層級</a:t>
            </a:r>
            <a:r>
              <a:rPr lang="zh-TW" altLang="en-US" dirty="0" smtClean="0"/>
              <a:t>的抉擇中─個人、</a:t>
            </a:r>
            <a:r>
              <a:rPr lang="zh-TW" altLang="en-US" dirty="0"/>
              <a:t>社區、企業及政府－都會影響自然，而這些因素也都會影響我們。</a:t>
            </a:r>
          </a:p>
          <a:p>
            <a:pPr marL="0" indent="0" algn="r">
              <a:buNone/>
            </a:pPr>
            <a:r>
              <a:rPr lang="en-US" altLang="zh-TW" sz="2400" dirty="0"/>
              <a:t>David Suzuki</a:t>
            </a:r>
          </a:p>
        </p:txBody>
      </p:sp>
      <p:sp>
        <p:nvSpPr>
          <p:cNvPr id="5" name="頁尾版面配置區 4"/>
          <p:cNvSpPr>
            <a:spLocks noGrp="1"/>
          </p:cNvSpPr>
          <p:nvPr>
            <p:ph type="ftr" sz="quarter" idx="11"/>
          </p:nvPr>
        </p:nvSpPr>
        <p:spPr/>
        <p:txBody>
          <a:bodyPr/>
          <a:lstStyle/>
          <a:p>
            <a:fld id="{CC7D840C-5D6C-44E3-9EEA-3BDA1F0D41F3}" type="slidenum">
              <a:rPr lang="en-US" altLang="zh-TW"/>
              <a:pPr/>
              <a:t>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0" dur="500"/>
                                        <p:tgtEl>
                                          <p:spTgt spid="614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3"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fld id="{95BCC949-48D5-469E-AF12-377D3F0F08C2}" type="slidenum">
              <a:rPr lang="en-US" altLang="zh-TW"/>
              <a:pPr/>
              <a:t>3</a:t>
            </a:fld>
            <a:endParaRPr lang="en-US" altLang="zh-TW"/>
          </a:p>
        </p:txBody>
      </p:sp>
      <p:sp>
        <p:nvSpPr>
          <p:cNvPr id="7" name="Rectangle 2"/>
          <p:cNvSpPr>
            <a:spLocks noGrp="1" noChangeArrowheads="1"/>
          </p:cNvSpPr>
          <p:nvPr>
            <p:ph type="title"/>
          </p:nvPr>
        </p:nvSpPr>
        <p:spPr>
          <a:xfrm>
            <a:off x="539552" y="0"/>
            <a:ext cx="8136904" cy="1628800"/>
          </a:xfrm>
        </p:spPr>
        <p:txBody>
          <a:bodyPr>
            <a:normAutofit/>
          </a:bodyPr>
          <a:lstStyle/>
          <a:p>
            <a:pPr>
              <a:lnSpc>
                <a:spcPct val="80000"/>
              </a:lnSpc>
            </a:pPr>
            <a:r>
              <a:rPr lang="zh-TW" altLang="en-US" dirty="0"/>
              <a:t>章前</a:t>
            </a:r>
            <a:r>
              <a:rPr lang="zh-TW" altLang="en-US" dirty="0" smtClean="0"/>
              <a:t>個案</a:t>
            </a:r>
            <a:r>
              <a:rPr lang="zh-TW" altLang="en-US" dirty="0"/>
              <a:t>：耐吉球鞋生產 </a:t>
            </a:r>
          </a:p>
        </p:txBody>
      </p:sp>
      <p:sp>
        <p:nvSpPr>
          <p:cNvPr id="8" name="Rectangle 3"/>
          <p:cNvSpPr txBox="1">
            <a:spLocks noChangeArrowheads="1"/>
          </p:cNvSpPr>
          <p:nvPr/>
        </p:nvSpPr>
        <p:spPr>
          <a:xfrm>
            <a:off x="489452" y="1556792"/>
            <a:ext cx="8475036" cy="5301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1152"/>
              </a:spcBef>
              <a:spcAft>
                <a:spcPts val="0"/>
              </a:spcAft>
            </a:pPr>
            <a:r>
              <a:rPr kumimoji="0" lang="zh-TW" altLang="en-US" dirty="0" smtClean="0"/>
              <a:t>思考問題：</a:t>
            </a:r>
          </a:p>
          <a:p>
            <a:pPr lvl="1">
              <a:spcBef>
                <a:spcPts val="1152"/>
              </a:spcBef>
              <a:spcAft>
                <a:spcPts val="0"/>
              </a:spcAft>
            </a:pPr>
            <a:r>
              <a:rPr lang="zh-TW" altLang="en-US" dirty="0"/>
              <a:t>你</a:t>
            </a:r>
            <a:r>
              <a:rPr lang="zh-TW" altLang="en-US" dirty="0" smtClean="0"/>
              <a:t>認為</a:t>
            </a:r>
            <a:r>
              <a:rPr lang="zh-TW" altLang="en-US" dirty="0"/>
              <a:t>導致血汗工廠的原因是什麼</a:t>
            </a:r>
            <a:r>
              <a:rPr lang="zh-TW" altLang="en-US" dirty="0" smtClean="0"/>
              <a:t>？有</a:t>
            </a:r>
            <a:r>
              <a:rPr lang="zh-TW" altLang="en-US" dirty="0"/>
              <a:t>哪些企業倫理的問題</a:t>
            </a:r>
            <a:r>
              <a:rPr lang="zh-TW" altLang="en-US" dirty="0" smtClean="0"/>
              <a:t>？</a:t>
            </a:r>
            <a:endParaRPr lang="zh-TW" altLang="en-US" dirty="0"/>
          </a:p>
          <a:p>
            <a:pPr lvl="1">
              <a:spcBef>
                <a:spcPts val="1152"/>
              </a:spcBef>
              <a:spcAft>
                <a:spcPts val="0"/>
              </a:spcAft>
            </a:pPr>
            <a:r>
              <a:rPr lang="en-US" altLang="zh-TW" dirty="0"/>
              <a:t>Nike</a:t>
            </a:r>
            <a:r>
              <a:rPr lang="zh-TW" altLang="en-US" dirty="0"/>
              <a:t>對承包商剝削員工的行為是否有法律責任？道德責任？</a:t>
            </a:r>
          </a:p>
          <a:p>
            <a:pPr lvl="1">
              <a:spcBef>
                <a:spcPts val="1152"/>
              </a:spcBef>
              <a:spcAft>
                <a:spcPts val="0"/>
              </a:spcAft>
            </a:pPr>
            <a:r>
              <a:rPr lang="zh-TW" altLang="en-US" dirty="0"/>
              <a:t>企業追求降低成本，到較低工資的地區設廠，你認為何謂合理工資？</a:t>
            </a:r>
          </a:p>
          <a:p>
            <a:pPr lvl="1">
              <a:spcBef>
                <a:spcPts val="1152"/>
              </a:spcBef>
              <a:spcAft>
                <a:spcPts val="0"/>
              </a:spcAft>
            </a:pPr>
            <a:r>
              <a:rPr lang="zh-TW" altLang="en-US" dirty="0"/>
              <a:t>請您分別就</a:t>
            </a:r>
            <a:r>
              <a:rPr lang="en-US" altLang="zh-TW" dirty="0"/>
              <a:t>Nike</a:t>
            </a:r>
            <a:r>
              <a:rPr lang="zh-TW" altLang="en-US" dirty="0"/>
              <a:t>血汗工廠當地政府、勞工權益保護團體</a:t>
            </a:r>
            <a:r>
              <a:rPr lang="zh-TW" altLang="en-US" dirty="0" smtClean="0"/>
              <a:t>、勞工</a:t>
            </a:r>
            <a:r>
              <a:rPr lang="zh-TW" altLang="en-US" dirty="0"/>
              <a:t>、及單純的</a:t>
            </a:r>
            <a:r>
              <a:rPr lang="en-US" altLang="zh-TW" dirty="0"/>
              <a:t>Nike</a:t>
            </a:r>
            <a:r>
              <a:rPr lang="zh-TW" altLang="en-US" dirty="0"/>
              <a:t>產品的消費者觀點，說明您對血汗</a:t>
            </a:r>
            <a:r>
              <a:rPr lang="zh-TW" altLang="en-US" dirty="0" smtClean="0"/>
              <a:t>工廠倫理</a:t>
            </a:r>
            <a:r>
              <a:rPr lang="zh-TW" altLang="en-US" dirty="0"/>
              <a:t>困境及未來改進之道。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heckerboard(across)">
                                      <p:cBhvr>
                                        <p:cTn id="10" dur="500"/>
                                        <p:tgtEl>
                                          <p:spTgt spid="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heckerboard(across)">
                                      <p:cBhvr>
                                        <p:cTn id="13" dur="500"/>
                                        <p:tgtEl>
                                          <p:spTgt spid="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checkerboard(across)">
                                      <p:cBhvr>
                                        <p:cTn id="16" dur="500"/>
                                        <p:tgtEl>
                                          <p:spTgt spid="8">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checkerboard(across)">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spcBef>
                <a:spcPct val="35000"/>
              </a:spcBef>
            </a:pPr>
            <a:r>
              <a:rPr lang="zh-TW" altLang="en-US" dirty="0" smtClean="0"/>
              <a:t>引言</a:t>
            </a:r>
            <a:endParaRPr lang="zh-TW" altLang="en-US" sz="3200" dirty="0"/>
          </a:p>
        </p:txBody>
      </p:sp>
      <p:sp>
        <p:nvSpPr>
          <p:cNvPr id="9219" name="Rectangle 3"/>
          <p:cNvSpPr>
            <a:spLocks noGrp="1" noChangeArrowheads="1"/>
          </p:cNvSpPr>
          <p:nvPr>
            <p:ph idx="1"/>
          </p:nvPr>
        </p:nvSpPr>
        <p:spPr>
          <a:xfrm>
            <a:off x="492738" y="1600200"/>
            <a:ext cx="8543758" cy="4709120"/>
          </a:xfrm>
        </p:spPr>
        <p:txBody>
          <a:bodyPr>
            <a:noAutofit/>
          </a:bodyPr>
          <a:lstStyle/>
          <a:p>
            <a:pPr>
              <a:spcBef>
                <a:spcPts val="1152"/>
              </a:spcBef>
            </a:pPr>
            <a:r>
              <a:rPr lang="zh-TW" altLang="en-US" sz="3000" dirty="0"/>
              <a:t>環境的變遷，經濟發展快速的變動，全球化已是經濟發展的主流，企業在全球化的過程中，都必須為自我尋找角色定位。企業透過國際分工，提升經濟生產力與競爭力，除要顧及本身的經濟利潤之外，也必須盡到倫理責任，善盡企業全球公民責任，追求企業得永續經營與成長 </a:t>
            </a:r>
          </a:p>
          <a:p>
            <a:pPr>
              <a:spcBef>
                <a:spcPts val="1152"/>
              </a:spcBef>
            </a:pPr>
            <a:r>
              <a:rPr lang="zh-TW" altLang="en-US" sz="3000" dirty="0"/>
              <a:t>企業面對全球化的倫理議題常包括面對標準不同的國家法令、地區間不同的</a:t>
            </a:r>
            <a:r>
              <a:rPr lang="zh-TW" altLang="en-US" sz="3000" dirty="0" smtClean="0"/>
              <a:t>文化習俗差異</a:t>
            </a:r>
            <a:r>
              <a:rPr lang="zh-TW" altLang="en-US" sz="3000" dirty="0"/>
              <a:t>、管理不同背景的多國員工、員工與消費者權益與對環境汙染並適當使用自然資源等問題 </a:t>
            </a:r>
          </a:p>
        </p:txBody>
      </p:sp>
      <p:sp>
        <p:nvSpPr>
          <p:cNvPr id="5" name="頁尾版面配置區 4"/>
          <p:cNvSpPr>
            <a:spLocks noGrp="1"/>
          </p:cNvSpPr>
          <p:nvPr>
            <p:ph type="ftr" sz="quarter" idx="11"/>
          </p:nvPr>
        </p:nvSpPr>
        <p:spPr/>
        <p:txBody>
          <a:bodyPr/>
          <a:lstStyle/>
          <a:p>
            <a:fld id="{1A982445-54D9-45DB-BC57-4C366FBABC45}" type="slidenum">
              <a:rPr lang="en-US" altLang="zh-TW"/>
              <a:pPr/>
              <a:t>4</a:t>
            </a:fld>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0"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spcBef>
                <a:spcPct val="35000"/>
              </a:spcBef>
            </a:pPr>
            <a:r>
              <a:rPr lang="zh-TW" altLang="en-US"/>
              <a:t>本章架構</a:t>
            </a:r>
          </a:p>
        </p:txBody>
      </p:sp>
      <p:sp>
        <p:nvSpPr>
          <p:cNvPr id="10243" name="Rectangle 3"/>
          <p:cNvSpPr>
            <a:spLocks noGrp="1" noChangeArrowheads="1"/>
          </p:cNvSpPr>
          <p:nvPr>
            <p:ph idx="1"/>
          </p:nvPr>
        </p:nvSpPr>
        <p:spPr>
          <a:xfrm>
            <a:off x="492738" y="1412776"/>
            <a:ext cx="8543758" cy="5445224"/>
          </a:xfrm>
        </p:spPr>
        <p:txBody>
          <a:bodyPr>
            <a:normAutofit/>
          </a:bodyPr>
          <a:lstStyle/>
          <a:p>
            <a:pPr>
              <a:spcBef>
                <a:spcPts val="1152"/>
              </a:spcBef>
            </a:pPr>
            <a:r>
              <a:rPr lang="zh-TW" altLang="en-US" dirty="0"/>
              <a:t>基於上述，本章內容包括</a:t>
            </a:r>
          </a:p>
          <a:p>
            <a:pPr lvl="1">
              <a:spcBef>
                <a:spcPts val="1152"/>
              </a:spcBef>
            </a:pPr>
            <a:r>
              <a:rPr lang="zh-TW" altLang="en-US" dirty="0" smtClean="0"/>
              <a:t>員工</a:t>
            </a:r>
            <a:r>
              <a:rPr lang="zh-TW" altLang="en-US" dirty="0"/>
              <a:t>與消費者權益 </a:t>
            </a:r>
          </a:p>
          <a:p>
            <a:pPr lvl="1">
              <a:spcBef>
                <a:spcPts val="1152"/>
              </a:spcBef>
            </a:pPr>
            <a:r>
              <a:rPr lang="zh-TW" altLang="en-US" dirty="0"/>
              <a:t>文化差異議題 </a:t>
            </a:r>
          </a:p>
          <a:p>
            <a:pPr lvl="1">
              <a:spcBef>
                <a:spcPts val="1152"/>
              </a:spcBef>
            </a:pPr>
            <a:r>
              <a:rPr lang="zh-TW" altLang="en-US" dirty="0"/>
              <a:t>多元化議題 </a:t>
            </a:r>
          </a:p>
          <a:p>
            <a:pPr lvl="1">
              <a:spcBef>
                <a:spcPts val="1152"/>
              </a:spcBef>
            </a:pPr>
            <a:r>
              <a:rPr lang="zh-TW" altLang="en-US" dirty="0"/>
              <a:t>企業應有的認知與作為</a:t>
            </a:r>
          </a:p>
          <a:p>
            <a:pPr lvl="1">
              <a:spcBef>
                <a:spcPts val="1152"/>
              </a:spcBef>
            </a:pPr>
            <a:r>
              <a:rPr lang="zh-TW" altLang="en-US" dirty="0"/>
              <a:t>綠色</a:t>
            </a:r>
            <a:r>
              <a:rPr lang="zh-TW" altLang="en-US" dirty="0" smtClean="0"/>
              <a:t>思考：綠地</a:t>
            </a:r>
            <a:r>
              <a:rPr lang="zh-TW" altLang="en-US" dirty="0"/>
              <a:t>球，全球拚減碳</a:t>
            </a:r>
          </a:p>
          <a:p>
            <a:pPr lvl="1">
              <a:spcBef>
                <a:spcPts val="1152"/>
              </a:spcBef>
            </a:pPr>
            <a:r>
              <a:rPr lang="zh-TW" altLang="zh-TW" dirty="0"/>
              <a:t>從電影談</a:t>
            </a:r>
            <a:r>
              <a:rPr lang="zh-TW" altLang="zh-TW" dirty="0" smtClean="0"/>
              <a:t>倫理</a:t>
            </a:r>
            <a:r>
              <a:rPr lang="zh-TW" altLang="en-US" dirty="0" smtClean="0"/>
              <a:t>─世界</a:t>
            </a:r>
            <a:r>
              <a:rPr lang="zh-TW" altLang="en-US" dirty="0"/>
              <a:t>是平的</a:t>
            </a:r>
            <a:r>
              <a:rPr lang="en-US" altLang="zh-TW" dirty="0"/>
              <a:t>(Outsourced)</a:t>
            </a:r>
          </a:p>
        </p:txBody>
      </p:sp>
      <p:sp>
        <p:nvSpPr>
          <p:cNvPr id="5" name="頁尾版面配置區 4"/>
          <p:cNvSpPr>
            <a:spLocks noGrp="1"/>
          </p:cNvSpPr>
          <p:nvPr>
            <p:ph type="ftr" sz="quarter" idx="11"/>
          </p:nvPr>
        </p:nvSpPr>
        <p:spPr/>
        <p:txBody>
          <a:bodyPr/>
          <a:lstStyle/>
          <a:p>
            <a:fld id="{AE38E2FD-2341-4B0A-A7DE-20040E0F9D3C}" type="slidenum">
              <a:rPr lang="en-US" altLang="zh-TW"/>
              <a:pPr/>
              <a:t>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0" dur="500"/>
                                        <p:tgtEl>
                                          <p:spTgt spid="1024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3" dur="500"/>
                                        <p:tgtEl>
                                          <p:spTgt spid="1024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16" dur="500"/>
                                        <p:tgtEl>
                                          <p:spTgt spid="1024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19" dur="500"/>
                                        <p:tgtEl>
                                          <p:spTgt spid="1024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checkerboard(across)">
                                      <p:cBhvr>
                                        <p:cTn id="22" dur="500"/>
                                        <p:tgtEl>
                                          <p:spTgt spid="1024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Effect transition="in" filter="checkerboard(across)">
                                      <p:cBhvr>
                                        <p:cTn id="25"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399742" cy="1143000"/>
          </a:xfrm>
        </p:spPr>
        <p:txBody>
          <a:bodyPr>
            <a:noAutofit/>
          </a:bodyPr>
          <a:lstStyle/>
          <a:p>
            <a:pPr>
              <a:spcBef>
                <a:spcPct val="35000"/>
              </a:spcBef>
            </a:pPr>
            <a:r>
              <a:rPr lang="en-US" altLang="zh-TW" dirty="0" smtClean="0"/>
              <a:t>17.1  </a:t>
            </a:r>
            <a:r>
              <a:rPr lang="zh-TW" altLang="en-US" dirty="0" smtClean="0"/>
              <a:t>員工</a:t>
            </a:r>
            <a:r>
              <a:rPr lang="zh-TW" altLang="en-US" dirty="0" smtClean="0"/>
              <a:t>與消費者權益</a:t>
            </a:r>
            <a:endParaRPr lang="zh-TW" altLang="en-US" sz="3200" dirty="0"/>
          </a:p>
        </p:txBody>
      </p:sp>
      <p:sp>
        <p:nvSpPr>
          <p:cNvPr id="11267" name="Rectangle 3"/>
          <p:cNvSpPr>
            <a:spLocks noGrp="1" noChangeArrowheads="1"/>
          </p:cNvSpPr>
          <p:nvPr>
            <p:ph idx="1"/>
          </p:nvPr>
        </p:nvSpPr>
        <p:spPr>
          <a:xfrm>
            <a:off x="492738" y="1556792"/>
            <a:ext cx="8471750" cy="5112568"/>
          </a:xfrm>
        </p:spPr>
        <p:txBody>
          <a:bodyPr>
            <a:noAutofit/>
          </a:bodyPr>
          <a:lstStyle/>
          <a:p>
            <a:pPr>
              <a:lnSpc>
                <a:spcPct val="90000"/>
              </a:lnSpc>
              <a:spcBef>
                <a:spcPct val="30000"/>
              </a:spcBef>
            </a:pPr>
            <a:r>
              <a:rPr lang="zh-TW" altLang="en-US" dirty="0"/>
              <a:t>高捷弊案 </a:t>
            </a:r>
          </a:p>
          <a:p>
            <a:pPr lvl="1">
              <a:lnSpc>
                <a:spcPct val="90000"/>
              </a:lnSpc>
              <a:spcBef>
                <a:spcPct val="30000"/>
              </a:spcBef>
            </a:pPr>
            <a:r>
              <a:rPr lang="en-US" altLang="zh-TW" dirty="0"/>
              <a:t>2005</a:t>
            </a:r>
            <a:r>
              <a:rPr lang="zh-TW" altLang="en-US" dirty="0"/>
              <a:t>年</a:t>
            </a:r>
            <a:r>
              <a:rPr lang="en-US" altLang="zh-TW" dirty="0"/>
              <a:t>8</a:t>
            </a:r>
            <a:r>
              <a:rPr lang="zh-TW" altLang="en-US" dirty="0"/>
              <a:t>月</a:t>
            </a:r>
            <a:r>
              <a:rPr lang="en-US" altLang="zh-TW" dirty="0"/>
              <a:t>21</a:t>
            </a:r>
            <a:r>
              <a:rPr lang="zh-TW" altLang="en-US" dirty="0"/>
              <a:t>日高雄捷運外籍勞工的宿舍發生一連串的泰勞抗爭行動，甚至驚動到警察必須到場維持秩序與控制失控的局勢</a:t>
            </a:r>
          </a:p>
          <a:p>
            <a:pPr lvl="1">
              <a:lnSpc>
                <a:spcPct val="90000"/>
              </a:lnSpc>
              <a:spcBef>
                <a:spcPct val="30000"/>
              </a:spcBef>
            </a:pPr>
            <a:r>
              <a:rPr lang="zh-TW" altLang="en-US" dirty="0"/>
              <a:t>綜觀本次高雄捷運泰勞暴動事件，探究其主要原因可歸納如下：生活條件惡劣、不滿遭變相減薪、與高壓管制所</a:t>
            </a:r>
            <a:r>
              <a:rPr lang="zh-TW" altLang="en-US" dirty="0" smtClean="0"/>
              <a:t>導</a:t>
            </a:r>
            <a:endParaRPr lang="zh-TW" altLang="en-US" dirty="0"/>
          </a:p>
          <a:p>
            <a:pPr lvl="1">
              <a:lnSpc>
                <a:spcPct val="90000"/>
              </a:lnSpc>
              <a:spcBef>
                <a:spcPct val="30000"/>
              </a:spcBef>
            </a:pPr>
            <a:r>
              <a:rPr lang="zh-TW" altLang="en-US" dirty="0" smtClean="0"/>
              <a:t>除了居住環境不佳外，管理方式的不合理設計，</a:t>
            </a:r>
            <a:r>
              <a:rPr lang="zh-TW" altLang="en-US" dirty="0"/>
              <a:t>尚有一件值得深思與探討的</a:t>
            </a:r>
            <a:r>
              <a:rPr lang="zh-TW" altLang="en-US" dirty="0" smtClean="0"/>
              <a:t>問題─泰</a:t>
            </a:r>
            <a:r>
              <a:rPr lang="zh-TW" altLang="en-US" dirty="0"/>
              <a:t>勞薪資的合理</a:t>
            </a:r>
            <a:r>
              <a:rPr lang="zh-TW" altLang="en-US" dirty="0" smtClean="0"/>
              <a:t>性</a:t>
            </a:r>
            <a:endParaRPr lang="zh-TW" altLang="en-US" dirty="0"/>
          </a:p>
        </p:txBody>
      </p:sp>
      <p:sp>
        <p:nvSpPr>
          <p:cNvPr id="5" name="頁尾版面配置區 4"/>
          <p:cNvSpPr>
            <a:spLocks noGrp="1"/>
          </p:cNvSpPr>
          <p:nvPr>
            <p:ph type="ftr" sz="quarter" idx="11"/>
          </p:nvPr>
        </p:nvSpPr>
        <p:spPr/>
        <p:txBody>
          <a:bodyPr/>
          <a:lstStyle/>
          <a:p>
            <a:fld id="{336FE5D7-1113-4B6C-A919-C35959568A84}" type="slidenum">
              <a:rPr lang="en-US" altLang="zh-TW"/>
              <a:pPr/>
              <a:t>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16"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17.2  </a:t>
            </a:r>
            <a:r>
              <a:rPr lang="zh-TW" altLang="en-US" dirty="0" smtClean="0"/>
              <a:t>文化</a:t>
            </a:r>
            <a:r>
              <a:rPr lang="zh-TW" altLang="en-US" dirty="0" smtClean="0"/>
              <a:t>差異議題</a:t>
            </a:r>
            <a:endParaRPr lang="zh-TW" altLang="en-US" sz="3200" dirty="0"/>
          </a:p>
        </p:txBody>
      </p:sp>
      <p:sp>
        <p:nvSpPr>
          <p:cNvPr id="11267" name="Rectangle 3"/>
          <p:cNvSpPr>
            <a:spLocks noGrp="1" noChangeArrowheads="1"/>
          </p:cNvSpPr>
          <p:nvPr>
            <p:ph idx="1"/>
          </p:nvPr>
        </p:nvSpPr>
        <p:spPr>
          <a:xfrm>
            <a:off x="492738" y="1412776"/>
            <a:ext cx="8543758" cy="5328592"/>
          </a:xfrm>
        </p:spPr>
        <p:txBody>
          <a:bodyPr>
            <a:noAutofit/>
          </a:bodyPr>
          <a:lstStyle/>
          <a:p>
            <a:pPr>
              <a:lnSpc>
                <a:spcPct val="90000"/>
              </a:lnSpc>
              <a:spcBef>
                <a:spcPts val="1152"/>
              </a:spcBef>
            </a:pPr>
            <a:r>
              <a:rPr lang="en-US" altLang="zh-TW" dirty="0"/>
              <a:t>Google</a:t>
            </a:r>
            <a:r>
              <a:rPr lang="zh-TW" altLang="en-US" dirty="0"/>
              <a:t>進入中國 </a:t>
            </a:r>
          </a:p>
          <a:p>
            <a:pPr lvl="1">
              <a:lnSpc>
                <a:spcPct val="90000"/>
              </a:lnSpc>
              <a:spcBef>
                <a:spcPts val="1152"/>
              </a:spcBef>
            </a:pPr>
            <a:r>
              <a:rPr lang="zh-TW" altLang="en-US" dirty="0"/>
              <a:t>搜尋引擎公司及網際網路入口網站</a:t>
            </a:r>
            <a:r>
              <a:rPr lang="en-US" altLang="zh-TW" dirty="0" smtClean="0"/>
              <a:t>Google(</a:t>
            </a:r>
            <a:r>
              <a:rPr lang="zh-TW" altLang="en-US" dirty="0" smtClean="0"/>
              <a:t>谷歌</a:t>
            </a:r>
            <a:r>
              <a:rPr lang="en-US" altLang="zh-TW" dirty="0" smtClean="0"/>
              <a:t>)</a:t>
            </a:r>
            <a:r>
              <a:rPr lang="zh-TW" altLang="en-US" dirty="0" smtClean="0"/>
              <a:t>於</a:t>
            </a:r>
            <a:r>
              <a:rPr lang="en-US" altLang="zh-TW" dirty="0"/>
              <a:t>1998</a:t>
            </a:r>
            <a:r>
              <a:rPr lang="zh-TW" altLang="en-US" dirty="0"/>
              <a:t>年成立，其使命是「組織世界的資訊並</a:t>
            </a:r>
            <a:r>
              <a:rPr lang="zh-TW" altLang="en-US" dirty="0" smtClean="0"/>
              <a:t>使有用</a:t>
            </a:r>
            <a:r>
              <a:rPr lang="zh-TW" altLang="en-US" dirty="0"/>
              <a:t>的資訊開放給全球」 </a:t>
            </a:r>
          </a:p>
          <a:p>
            <a:pPr lvl="1">
              <a:lnSpc>
                <a:spcPct val="90000"/>
              </a:lnSpc>
              <a:spcBef>
                <a:spcPts val="1152"/>
              </a:spcBef>
            </a:pPr>
            <a:r>
              <a:rPr lang="en-US" altLang="zh-TW" dirty="0"/>
              <a:t>2000</a:t>
            </a:r>
            <a:r>
              <a:rPr lang="zh-TW" altLang="en-US" dirty="0"/>
              <a:t>年</a:t>
            </a:r>
            <a:r>
              <a:rPr lang="en-US" altLang="zh-TW" dirty="0"/>
              <a:t>Google</a:t>
            </a:r>
            <a:r>
              <a:rPr lang="zh-TW" altLang="en-US" dirty="0"/>
              <a:t>開始提供簡體中文搜尋服務，起先將主機伺服器架設在中國境外，意圖避開中國政府的監管。但因中國對進入中國境內網路幹線的管制，</a:t>
            </a:r>
            <a:r>
              <a:rPr lang="en-US" altLang="zh-TW" dirty="0"/>
              <a:t>2002</a:t>
            </a:r>
            <a:r>
              <a:rPr lang="zh-TW" altLang="en-US" dirty="0"/>
              <a:t>年</a:t>
            </a:r>
            <a:r>
              <a:rPr lang="en-US" altLang="zh-TW" dirty="0"/>
              <a:t>9</a:t>
            </a:r>
            <a:r>
              <a:rPr lang="zh-TW" altLang="en-US" dirty="0"/>
              <a:t>月，中共忽然封鎖</a:t>
            </a:r>
            <a:r>
              <a:rPr lang="en-US" altLang="zh-TW" dirty="0"/>
              <a:t>Google</a:t>
            </a:r>
            <a:r>
              <a:rPr lang="zh-TW" altLang="en-US" dirty="0"/>
              <a:t>的連線 </a:t>
            </a:r>
          </a:p>
          <a:p>
            <a:pPr lvl="1">
              <a:lnSpc>
                <a:spcPct val="90000"/>
              </a:lnSpc>
              <a:spcBef>
                <a:spcPts val="1152"/>
              </a:spcBef>
            </a:pPr>
            <a:r>
              <a:rPr lang="zh-TW" altLang="en-US" dirty="0"/>
              <a:t>若要進入中國市場就要越快越好，不然就喪失市場佔有的機會，而其對手都已經在中國佈局。企業應該</a:t>
            </a:r>
            <a:r>
              <a:rPr lang="zh-TW" altLang="en-US" dirty="0" smtClean="0"/>
              <a:t>基於股東獲利</a:t>
            </a:r>
            <a:r>
              <a:rPr lang="zh-TW" altLang="en-US" dirty="0"/>
              <a:t>而開拓，還是忠於企業精神</a:t>
            </a:r>
            <a:r>
              <a:rPr lang="zh-TW" altLang="en-US" dirty="0" smtClean="0"/>
              <a:t>，若與</a:t>
            </a:r>
            <a:r>
              <a:rPr lang="zh-TW" altLang="en-US" dirty="0"/>
              <a:t>當地法律起衝突又該如何？</a:t>
            </a:r>
            <a:r>
              <a:rPr lang="en-US" altLang="zh-TW" dirty="0"/>
              <a:t>Google</a:t>
            </a:r>
            <a:r>
              <a:rPr lang="zh-TW" altLang="en-US" dirty="0" smtClean="0"/>
              <a:t>躊躇不前。</a:t>
            </a:r>
            <a:endParaRPr lang="en-US" altLang="zh-TW" dirty="0"/>
          </a:p>
        </p:txBody>
      </p:sp>
      <p:sp>
        <p:nvSpPr>
          <p:cNvPr id="5" name="頁尾版面配置區 4"/>
          <p:cNvSpPr>
            <a:spLocks noGrp="1"/>
          </p:cNvSpPr>
          <p:nvPr>
            <p:ph type="ftr" sz="quarter" idx="11"/>
          </p:nvPr>
        </p:nvSpPr>
        <p:spPr/>
        <p:txBody>
          <a:bodyPr/>
          <a:lstStyle/>
          <a:p>
            <a:fld id="{336FE5D7-1113-4B6C-A919-C35959568A84}" type="slidenum">
              <a:rPr lang="en-US" altLang="zh-TW"/>
              <a:pPr/>
              <a:t>7</a:t>
            </a:fld>
            <a:endParaRPr lang="en-US" altLang="zh-TW" dirty="0"/>
          </a:p>
        </p:txBody>
      </p:sp>
    </p:spTree>
    <p:extLst>
      <p:ext uri="{BB962C8B-B14F-4D97-AF65-F5344CB8AC3E}">
        <p14:creationId xmlns:p14="http://schemas.microsoft.com/office/powerpoint/2010/main" val="321458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16"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17.3  </a:t>
            </a:r>
            <a:r>
              <a:rPr lang="zh-TW" altLang="en-US" dirty="0" smtClean="0"/>
              <a:t>多元化</a:t>
            </a:r>
            <a:r>
              <a:rPr lang="zh-TW" altLang="en-US" dirty="0" smtClean="0"/>
              <a:t>議題</a:t>
            </a:r>
            <a:r>
              <a:rPr lang="en-US" altLang="zh-TW" sz="2800" dirty="0" smtClean="0"/>
              <a:t>(1/2)</a:t>
            </a:r>
            <a:endParaRPr lang="zh-TW" altLang="en-US" sz="28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ct val="30000"/>
              </a:spcBef>
            </a:pPr>
            <a:r>
              <a:rPr lang="zh-TW" altLang="en-US" dirty="0"/>
              <a:t>思科公司的員工多元化 </a:t>
            </a:r>
          </a:p>
          <a:p>
            <a:pPr lvl="1">
              <a:spcBef>
                <a:spcPct val="30000"/>
              </a:spcBef>
            </a:pPr>
            <a:r>
              <a:rPr lang="zh-TW" altLang="en-US" dirty="0"/>
              <a:t>思科系統公司是一家全球領先的網路設備供應商，提供範圍最廣的網路硬體產品、網路操作系統軟體、網路設計和實施等專業技術支持，並與合作夥伴合作提供網路維護等方面的技術支持和專業化培訓服務 </a:t>
            </a:r>
          </a:p>
          <a:p>
            <a:pPr lvl="1">
              <a:spcBef>
                <a:spcPct val="30000"/>
              </a:spcBef>
            </a:pPr>
            <a:r>
              <a:rPr lang="zh-TW" altLang="en-US" dirty="0"/>
              <a:t>當思科的客戶打來電話，想用某一特定的語言，例如漢語、越南語、西班牙語或印尼語</a:t>
            </a:r>
            <a:r>
              <a:rPr lang="zh-TW" altLang="en-US" dirty="0" smtClean="0"/>
              <a:t>等</a:t>
            </a:r>
            <a:endParaRPr lang="zh-TW" altLang="en-US" dirty="0"/>
          </a:p>
        </p:txBody>
      </p:sp>
      <p:sp>
        <p:nvSpPr>
          <p:cNvPr id="5" name="頁尾版面配置區 4"/>
          <p:cNvSpPr>
            <a:spLocks noGrp="1"/>
          </p:cNvSpPr>
          <p:nvPr>
            <p:ph type="ftr" sz="quarter" idx="11"/>
          </p:nvPr>
        </p:nvSpPr>
        <p:spPr/>
        <p:txBody>
          <a:bodyPr/>
          <a:lstStyle/>
          <a:p>
            <a:fld id="{336FE5D7-1113-4B6C-A919-C35959568A84}" type="slidenum">
              <a:rPr lang="en-US" altLang="zh-TW"/>
              <a:pPr/>
              <a:t>8</a:t>
            </a:fld>
            <a:endParaRPr lang="en-US" altLang="zh-TW"/>
          </a:p>
        </p:txBody>
      </p:sp>
    </p:spTree>
    <p:extLst>
      <p:ext uri="{BB962C8B-B14F-4D97-AF65-F5344CB8AC3E}">
        <p14:creationId xmlns:p14="http://schemas.microsoft.com/office/powerpoint/2010/main" val="30194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17.3  </a:t>
            </a:r>
            <a:r>
              <a:rPr lang="zh-TW" altLang="en-US" dirty="0" smtClean="0"/>
              <a:t>多元化</a:t>
            </a:r>
            <a:r>
              <a:rPr lang="zh-TW" altLang="en-US" dirty="0" smtClean="0"/>
              <a:t>議題</a:t>
            </a:r>
            <a:r>
              <a:rPr lang="en-US" altLang="zh-TW" sz="2800" dirty="0" smtClean="0"/>
              <a:t>(2/2)</a:t>
            </a:r>
            <a:endParaRPr lang="zh-TW" altLang="en-US" sz="28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ct val="30000"/>
              </a:spcBef>
            </a:pPr>
            <a:r>
              <a:rPr lang="zh-TW" altLang="en-US" dirty="0"/>
              <a:t>思科公司的員工多元化 </a:t>
            </a:r>
          </a:p>
          <a:p>
            <a:pPr lvl="1">
              <a:spcBef>
                <a:spcPct val="30000"/>
              </a:spcBef>
            </a:pPr>
            <a:r>
              <a:rPr lang="zh-TW" altLang="en-US" dirty="0" smtClean="0"/>
              <a:t>與</a:t>
            </a:r>
            <a:r>
              <a:rPr lang="zh-TW" altLang="en-US" dirty="0"/>
              <a:t>技術支援人員進行交流溝通時，思科團隊可以根據這些國旗表示的訊息，就能立刻把需要服務的電話轉接給合適語言背景的人與客戶進行對談與溝通，當你擁有多元化的背景時，就能獲得新穎的思路。思科公司知道必須在多元化的背景下運作，於是開展了一系列項目，讓具有不同年齡、性別和種族背景的員工融合起來  </a:t>
            </a:r>
          </a:p>
        </p:txBody>
      </p:sp>
      <p:sp>
        <p:nvSpPr>
          <p:cNvPr id="5" name="頁尾版面配置區 4"/>
          <p:cNvSpPr>
            <a:spLocks noGrp="1"/>
          </p:cNvSpPr>
          <p:nvPr>
            <p:ph type="ftr" sz="quarter" idx="11"/>
          </p:nvPr>
        </p:nvSpPr>
        <p:spPr/>
        <p:txBody>
          <a:bodyPr/>
          <a:lstStyle/>
          <a:p>
            <a:fld id="{336FE5D7-1113-4B6C-A919-C35959568A84}" type="slidenum">
              <a:rPr lang="en-US" altLang="zh-TW"/>
              <a:pPr/>
              <a:t>9</a:t>
            </a:fld>
            <a:endParaRPr lang="en-US" altLang="zh-TW"/>
          </a:p>
        </p:txBody>
      </p:sp>
    </p:spTree>
    <p:extLst>
      <p:ext uri="{BB962C8B-B14F-4D97-AF65-F5344CB8AC3E}">
        <p14:creationId xmlns:p14="http://schemas.microsoft.com/office/powerpoint/2010/main" val="32953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1205</TotalTime>
  <Words>1140</Words>
  <Application>Microsoft Office PowerPoint</Application>
  <PresentationFormat>如螢幕大小 (4:3)</PresentationFormat>
  <Paragraphs>67</Paragraphs>
  <Slides>13</Slides>
  <Notes>2</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Office 佈景主題</vt:lpstr>
      <vt:lpstr>PowerPoint 簡報</vt:lpstr>
      <vt:lpstr>佳句精選</vt:lpstr>
      <vt:lpstr>章前個案：耐吉球鞋生產 </vt:lpstr>
      <vt:lpstr>引言</vt:lpstr>
      <vt:lpstr>本章架構</vt:lpstr>
      <vt:lpstr>17.1  員工與消費者權益</vt:lpstr>
      <vt:lpstr>17.2  文化差異議題</vt:lpstr>
      <vt:lpstr>17.3  多元化議題(1/2)</vt:lpstr>
      <vt:lpstr>17.3  多元化議題(2/2)</vt:lpstr>
      <vt:lpstr>17.4  企業應有的認知與作為</vt:lpstr>
      <vt:lpstr>17.5  綠色思考： 綠地球，全球拚減碳(1/2)</vt:lpstr>
      <vt:lpstr>17.5  綠色思考： 綠地球，全球拚減碳(2/2)</vt:lpstr>
      <vt:lpstr>從電影談倫理─世界是平的(Outsourced)</vt:lpstr>
    </vt:vector>
  </TitlesOfParts>
  <Company>前程文化事業有限公司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企業倫理的重要性與發展</dc:title>
  <dc:creator>企劃部</dc:creator>
  <cp:lastModifiedBy>NO.43</cp:lastModifiedBy>
  <cp:revision>89</cp:revision>
  <dcterms:created xsi:type="dcterms:W3CDTF">2010-08-12T10:54:33Z</dcterms:created>
  <dcterms:modified xsi:type="dcterms:W3CDTF">2016-01-19T02:19:25Z</dcterms:modified>
</cp:coreProperties>
</file>