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3" r:id="rId1"/>
  </p:sldMasterIdLst>
  <p:notesMasterIdLst>
    <p:notesMasterId r:id="rId81"/>
  </p:notesMasterIdLst>
  <p:sldIdLst>
    <p:sldId id="325" r:id="rId2"/>
    <p:sldId id="393" r:id="rId3"/>
    <p:sldId id="394" r:id="rId4"/>
    <p:sldId id="327" r:id="rId5"/>
    <p:sldId id="328" r:id="rId6"/>
    <p:sldId id="329" r:id="rId7"/>
    <p:sldId id="330" r:id="rId8"/>
    <p:sldId id="331" r:id="rId9"/>
    <p:sldId id="332" r:id="rId10"/>
    <p:sldId id="411" r:id="rId11"/>
    <p:sldId id="412" r:id="rId12"/>
    <p:sldId id="336" r:id="rId13"/>
    <p:sldId id="413" r:id="rId14"/>
    <p:sldId id="417" r:id="rId15"/>
    <p:sldId id="414" r:id="rId16"/>
    <p:sldId id="415" r:id="rId17"/>
    <p:sldId id="419" r:id="rId18"/>
    <p:sldId id="416" r:id="rId19"/>
    <p:sldId id="339" r:id="rId20"/>
    <p:sldId id="340" r:id="rId21"/>
    <p:sldId id="395" r:id="rId22"/>
    <p:sldId id="342" r:id="rId23"/>
    <p:sldId id="343" r:id="rId24"/>
    <p:sldId id="344" r:id="rId25"/>
    <p:sldId id="421" r:id="rId26"/>
    <p:sldId id="345" r:id="rId27"/>
    <p:sldId id="346" r:id="rId28"/>
    <p:sldId id="347" r:id="rId29"/>
    <p:sldId id="348" r:id="rId30"/>
    <p:sldId id="349" r:id="rId31"/>
    <p:sldId id="350" r:id="rId32"/>
    <p:sldId id="351" r:id="rId33"/>
    <p:sldId id="352" r:id="rId34"/>
    <p:sldId id="353" r:id="rId35"/>
    <p:sldId id="354" r:id="rId36"/>
    <p:sldId id="396" r:id="rId37"/>
    <p:sldId id="355" r:id="rId38"/>
    <p:sldId id="356" r:id="rId39"/>
    <p:sldId id="357" r:id="rId40"/>
    <p:sldId id="418" r:id="rId41"/>
    <p:sldId id="358" r:id="rId42"/>
    <p:sldId id="359" r:id="rId43"/>
    <p:sldId id="360" r:id="rId44"/>
    <p:sldId id="361" r:id="rId45"/>
    <p:sldId id="397" r:id="rId46"/>
    <p:sldId id="363" r:id="rId47"/>
    <p:sldId id="364" r:id="rId48"/>
    <p:sldId id="365" r:id="rId49"/>
    <p:sldId id="366" r:id="rId50"/>
    <p:sldId id="367" r:id="rId51"/>
    <p:sldId id="368" r:id="rId52"/>
    <p:sldId id="369" r:id="rId53"/>
    <p:sldId id="370" r:id="rId54"/>
    <p:sldId id="420" r:id="rId55"/>
    <p:sldId id="372" r:id="rId56"/>
    <p:sldId id="373" r:id="rId57"/>
    <p:sldId id="374" r:id="rId58"/>
    <p:sldId id="399" r:id="rId59"/>
    <p:sldId id="376" r:id="rId60"/>
    <p:sldId id="377" r:id="rId61"/>
    <p:sldId id="378" r:id="rId62"/>
    <p:sldId id="379" r:id="rId63"/>
    <p:sldId id="380" r:id="rId64"/>
    <p:sldId id="381" r:id="rId65"/>
    <p:sldId id="382" r:id="rId66"/>
    <p:sldId id="402" r:id="rId67"/>
    <p:sldId id="403" r:id="rId68"/>
    <p:sldId id="400" r:id="rId69"/>
    <p:sldId id="401" r:id="rId70"/>
    <p:sldId id="404" r:id="rId71"/>
    <p:sldId id="405" r:id="rId72"/>
    <p:sldId id="406" r:id="rId73"/>
    <p:sldId id="385" r:id="rId74"/>
    <p:sldId id="386" r:id="rId75"/>
    <p:sldId id="407" r:id="rId76"/>
    <p:sldId id="408" r:id="rId77"/>
    <p:sldId id="409" r:id="rId78"/>
    <p:sldId id="410" r:id="rId79"/>
    <p:sldId id="422" r:id="rId80"/>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7" autoAdjust="0"/>
    <p:restoredTop sz="94717" autoAdjust="0"/>
  </p:normalViewPr>
  <p:slideViewPr>
    <p:cSldViewPr>
      <p:cViewPr varScale="1">
        <p:scale>
          <a:sx n="81" d="100"/>
          <a:sy n="81" d="100"/>
        </p:scale>
        <p:origin x="414" y="96"/>
      </p:cViewPr>
      <p:guideLst>
        <p:guide orient="horz" pos="2160"/>
        <p:guide pos="3840"/>
      </p:guideLst>
    </p:cSldViewPr>
  </p:slideViewPr>
  <p:outlineViewPr>
    <p:cViewPr>
      <p:scale>
        <a:sx n="33" d="100"/>
        <a:sy n="33" d="100"/>
      </p:scale>
      <p:origin x="0" y="39942"/>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microsoft.com/office/2015/10/relationships/revisionInfo" Target="revisionInfo.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FFAB2E98-4DA0-4EF8-931D-F640BB5A6751}"/>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kumimoji="0" sz="1200">
                <a:latin typeface="+mn-lt"/>
                <a:ea typeface="+mn-ea"/>
              </a:defRPr>
            </a:lvl1pPr>
          </a:lstStyle>
          <a:p>
            <a:pPr>
              <a:defRPr/>
            </a:pPr>
            <a:endParaRPr lang="zh-TW" altLang="en-US"/>
          </a:p>
        </p:txBody>
      </p:sp>
      <p:sp>
        <p:nvSpPr>
          <p:cNvPr id="3" name="日期版面配置區 2">
            <a:extLst>
              <a:ext uri="{FF2B5EF4-FFF2-40B4-BE49-F238E27FC236}">
                <a16:creationId xmlns:a16="http://schemas.microsoft.com/office/drawing/2014/main" id="{B8AEBBF2-4482-48D0-819C-A09B241987ED}"/>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kumimoji="0" sz="1200">
                <a:latin typeface="+mn-lt"/>
                <a:ea typeface="+mn-ea"/>
              </a:defRPr>
            </a:lvl1pPr>
          </a:lstStyle>
          <a:p>
            <a:pPr>
              <a:defRPr/>
            </a:pPr>
            <a:fld id="{A55F9515-A14E-4C79-B58A-D7303C079452}" type="datetimeFigureOut">
              <a:rPr lang="zh-TW" altLang="en-US"/>
              <a:pPr>
                <a:defRPr/>
              </a:pPr>
              <a:t>2017/7/17</a:t>
            </a:fld>
            <a:endParaRPr lang="zh-TW" altLang="en-US"/>
          </a:p>
        </p:txBody>
      </p:sp>
      <p:sp>
        <p:nvSpPr>
          <p:cNvPr id="4" name="投影片圖像版面配置區 3">
            <a:extLst>
              <a:ext uri="{FF2B5EF4-FFF2-40B4-BE49-F238E27FC236}">
                <a16:creationId xmlns:a16="http://schemas.microsoft.com/office/drawing/2014/main" id="{5641BF5A-2DF9-4056-9FE2-EFAAA09D82BE}"/>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a:extLst>
              <a:ext uri="{FF2B5EF4-FFF2-40B4-BE49-F238E27FC236}">
                <a16:creationId xmlns:a16="http://schemas.microsoft.com/office/drawing/2014/main" id="{061DCD11-D31D-4CF1-9DF2-131B82C68BAC}"/>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a:extLst>
              <a:ext uri="{FF2B5EF4-FFF2-40B4-BE49-F238E27FC236}">
                <a16:creationId xmlns:a16="http://schemas.microsoft.com/office/drawing/2014/main" id="{772B82CC-7AA8-43DC-B5C8-9EAE9D36CD70}"/>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kumimoji="0" sz="1200">
                <a:latin typeface="+mn-lt"/>
                <a:ea typeface="+mn-ea"/>
              </a:defRPr>
            </a:lvl1pPr>
          </a:lstStyle>
          <a:p>
            <a:pPr>
              <a:defRPr/>
            </a:pPr>
            <a:endParaRPr lang="zh-TW" altLang="en-US"/>
          </a:p>
        </p:txBody>
      </p:sp>
      <p:sp>
        <p:nvSpPr>
          <p:cNvPr id="7" name="投影片編號版面配置區 6">
            <a:extLst>
              <a:ext uri="{FF2B5EF4-FFF2-40B4-BE49-F238E27FC236}">
                <a16:creationId xmlns:a16="http://schemas.microsoft.com/office/drawing/2014/main" id="{EBE426E7-8C78-4246-B682-47EEEF93DD1C}"/>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kumimoji="0" sz="1200">
                <a:latin typeface="Calibri" panose="020F0502020204030204" pitchFamily="34" charset="0"/>
              </a:defRPr>
            </a:lvl1pPr>
          </a:lstStyle>
          <a:p>
            <a:fld id="{5C60B68F-D6C9-4C5F-942A-2DC8C1E83D65}" type="slidenum">
              <a:rPr lang="zh-TW" altLang="en-US"/>
              <a:pPr/>
              <a:t>‹#›</a:t>
            </a:fld>
            <a:endParaRPr lang="zh-TW" altLang="en-US"/>
          </a:p>
        </p:txBody>
      </p:sp>
    </p:spTree>
    <p:extLst>
      <p:ext uri="{BB962C8B-B14F-4D97-AF65-F5344CB8AC3E}">
        <p14:creationId xmlns:p14="http://schemas.microsoft.com/office/powerpoint/2010/main" val="5381037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投影片圖像版面配置區 1">
            <a:extLst>
              <a:ext uri="{FF2B5EF4-FFF2-40B4-BE49-F238E27FC236}">
                <a16:creationId xmlns:a16="http://schemas.microsoft.com/office/drawing/2014/main" id="{3A75D97C-39F9-4E2F-83DA-75C700C39A6F}"/>
              </a:ext>
            </a:extLst>
          </p:cNvPr>
          <p:cNvSpPr>
            <a:spLocks noGrp="1" noRot="1" noChangeAspect="1" noTextEdit="1"/>
          </p:cNvSpPr>
          <p:nvPr>
            <p:ph type="sldImg"/>
          </p:nvPr>
        </p:nvSpPr>
        <p:spPr>
          <a:xfrm>
            <a:off x="381000" y="685800"/>
            <a:ext cx="6096000" cy="3429000"/>
          </a:xfrm>
          <a:ln/>
        </p:spPr>
      </p:sp>
      <p:sp>
        <p:nvSpPr>
          <p:cNvPr id="83971" name="備忘稿版面配置區 2">
            <a:extLst>
              <a:ext uri="{FF2B5EF4-FFF2-40B4-BE49-F238E27FC236}">
                <a16:creationId xmlns:a16="http://schemas.microsoft.com/office/drawing/2014/main" id="{10D54A89-DC4C-43EB-8759-ECFE0A64A01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83972" name="投影片編號版面配置區 3">
            <a:extLst>
              <a:ext uri="{FF2B5EF4-FFF2-40B4-BE49-F238E27FC236}">
                <a16:creationId xmlns:a16="http://schemas.microsoft.com/office/drawing/2014/main" id="{D1A95C12-7B22-432E-AE04-C1629D8469F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sz="2400">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sz="2400">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sz="2400">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fld id="{FF80438D-389C-4BC1-8837-0C4F57643CAE}" type="slidenum">
              <a:rPr kumimoji="0" lang="zh-TW" altLang="en-US" sz="1200">
                <a:latin typeface="Calibri" panose="020F0502020204030204" pitchFamily="34" charset="0"/>
              </a:rPr>
              <a:pPr eaLnBrk="1" hangingPunct="1"/>
              <a:t>1</a:t>
            </a:fld>
            <a:endParaRPr kumimoji="0" lang="en-US" altLang="zh-TW" sz="1200">
              <a:latin typeface="Calibri" panose="020F0502020204030204" pitchFamily="34" charset="0"/>
            </a:endParaRPr>
          </a:p>
        </p:txBody>
      </p:sp>
    </p:spTree>
    <p:extLst>
      <p:ext uri="{BB962C8B-B14F-4D97-AF65-F5344CB8AC3E}">
        <p14:creationId xmlns:p14="http://schemas.microsoft.com/office/powerpoint/2010/main" val="336900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投影片圖像版面配置區 1">
            <a:extLst>
              <a:ext uri="{FF2B5EF4-FFF2-40B4-BE49-F238E27FC236}">
                <a16:creationId xmlns:a16="http://schemas.microsoft.com/office/drawing/2014/main" id="{C50AAE07-F9B3-4451-A7B1-B624DB2918B0}"/>
              </a:ext>
            </a:extLst>
          </p:cNvPr>
          <p:cNvSpPr>
            <a:spLocks noGrp="1" noRot="1" noChangeAspect="1" noTextEdit="1"/>
          </p:cNvSpPr>
          <p:nvPr>
            <p:ph type="sldImg"/>
          </p:nvPr>
        </p:nvSpPr>
        <p:spPr>
          <a:xfrm>
            <a:off x="381000" y="685800"/>
            <a:ext cx="6096000" cy="3429000"/>
          </a:xfrm>
          <a:ln/>
        </p:spPr>
      </p:sp>
      <p:sp>
        <p:nvSpPr>
          <p:cNvPr id="98307" name="備忘稿版面配置區 2">
            <a:extLst>
              <a:ext uri="{FF2B5EF4-FFF2-40B4-BE49-F238E27FC236}">
                <a16:creationId xmlns:a16="http://schemas.microsoft.com/office/drawing/2014/main" id="{6E52870A-2556-47B3-BF25-6F6B68FFBC8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98308" name="投影片編號版面配置區 3">
            <a:extLst>
              <a:ext uri="{FF2B5EF4-FFF2-40B4-BE49-F238E27FC236}">
                <a16:creationId xmlns:a16="http://schemas.microsoft.com/office/drawing/2014/main" id="{4E763D1D-499E-40A5-946A-E98BAD0341F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sz="2400">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sz="2400">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sz="2400">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fld id="{0310C1ED-87DA-4380-B20B-DC966B1B3D7B}" type="slidenum">
              <a:rPr kumimoji="0" lang="zh-TW" altLang="en-US" sz="1200">
                <a:latin typeface="Calibri" panose="020F0502020204030204" pitchFamily="34" charset="0"/>
              </a:rPr>
              <a:pPr eaLnBrk="1" hangingPunct="1"/>
              <a:t>19</a:t>
            </a:fld>
            <a:endParaRPr kumimoji="0" lang="en-US" altLang="zh-TW" sz="1200">
              <a:latin typeface="Calibri" panose="020F0502020204030204" pitchFamily="34" charset="0"/>
            </a:endParaRPr>
          </a:p>
        </p:txBody>
      </p:sp>
    </p:spTree>
    <p:extLst>
      <p:ext uri="{BB962C8B-B14F-4D97-AF65-F5344CB8AC3E}">
        <p14:creationId xmlns:p14="http://schemas.microsoft.com/office/powerpoint/2010/main" val="2940426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投影片圖像版面配置區 1">
            <a:extLst>
              <a:ext uri="{FF2B5EF4-FFF2-40B4-BE49-F238E27FC236}">
                <a16:creationId xmlns:a16="http://schemas.microsoft.com/office/drawing/2014/main" id="{FE3BC890-D7C9-4C1C-A6CF-D93705C593D8}"/>
              </a:ext>
            </a:extLst>
          </p:cNvPr>
          <p:cNvSpPr>
            <a:spLocks noGrp="1" noRot="1" noChangeAspect="1" noTextEdit="1"/>
          </p:cNvSpPr>
          <p:nvPr>
            <p:ph type="sldImg"/>
          </p:nvPr>
        </p:nvSpPr>
        <p:spPr>
          <a:xfrm>
            <a:off x="381000" y="685800"/>
            <a:ext cx="6096000" cy="3429000"/>
          </a:xfrm>
          <a:ln/>
        </p:spPr>
      </p:sp>
      <p:sp>
        <p:nvSpPr>
          <p:cNvPr id="99331" name="備忘稿版面配置區 2">
            <a:extLst>
              <a:ext uri="{FF2B5EF4-FFF2-40B4-BE49-F238E27FC236}">
                <a16:creationId xmlns:a16="http://schemas.microsoft.com/office/drawing/2014/main" id="{E309B928-6B6F-44C9-A8DF-9E63E1DAC6E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99332" name="投影片編號版面配置區 3">
            <a:extLst>
              <a:ext uri="{FF2B5EF4-FFF2-40B4-BE49-F238E27FC236}">
                <a16:creationId xmlns:a16="http://schemas.microsoft.com/office/drawing/2014/main" id="{22564131-6824-480E-8F48-81B4C9BC414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sz="2400">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sz="2400">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sz="2400">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fld id="{DD9238A9-2035-4489-A8EF-4B7BF5EB0352}" type="slidenum">
              <a:rPr kumimoji="0" lang="zh-TW" altLang="en-US" sz="1200">
                <a:latin typeface="Calibri" panose="020F0502020204030204" pitchFamily="34" charset="0"/>
              </a:rPr>
              <a:pPr eaLnBrk="1" hangingPunct="1"/>
              <a:t>20</a:t>
            </a:fld>
            <a:endParaRPr kumimoji="0" lang="en-US" altLang="zh-TW" sz="1200">
              <a:latin typeface="Calibri" panose="020F0502020204030204" pitchFamily="34" charset="0"/>
            </a:endParaRPr>
          </a:p>
        </p:txBody>
      </p:sp>
    </p:spTree>
    <p:extLst>
      <p:ext uri="{BB962C8B-B14F-4D97-AF65-F5344CB8AC3E}">
        <p14:creationId xmlns:p14="http://schemas.microsoft.com/office/powerpoint/2010/main" val="32703954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投影片圖像版面配置區 1">
            <a:extLst>
              <a:ext uri="{FF2B5EF4-FFF2-40B4-BE49-F238E27FC236}">
                <a16:creationId xmlns:a16="http://schemas.microsoft.com/office/drawing/2014/main" id="{B1BA7F5F-4923-4ACC-9D3B-BFAAAFEF06A6}"/>
              </a:ext>
            </a:extLst>
          </p:cNvPr>
          <p:cNvSpPr>
            <a:spLocks noGrp="1" noRot="1" noChangeAspect="1" noTextEdit="1"/>
          </p:cNvSpPr>
          <p:nvPr>
            <p:ph type="sldImg"/>
          </p:nvPr>
        </p:nvSpPr>
        <p:spPr>
          <a:xfrm>
            <a:off x="381000" y="685800"/>
            <a:ext cx="6096000" cy="3429000"/>
          </a:xfrm>
          <a:ln/>
        </p:spPr>
      </p:sp>
      <p:sp>
        <p:nvSpPr>
          <p:cNvPr id="101379" name="備忘稿版面配置區 2">
            <a:extLst>
              <a:ext uri="{FF2B5EF4-FFF2-40B4-BE49-F238E27FC236}">
                <a16:creationId xmlns:a16="http://schemas.microsoft.com/office/drawing/2014/main" id="{4FE903E1-DFAC-4F4E-8ED2-A2BAD46FA4F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01380" name="投影片編號版面配置區 3">
            <a:extLst>
              <a:ext uri="{FF2B5EF4-FFF2-40B4-BE49-F238E27FC236}">
                <a16:creationId xmlns:a16="http://schemas.microsoft.com/office/drawing/2014/main" id="{A645400F-C36A-4FA4-97FC-A837499D5E0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sz="2400">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sz="2400">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sz="2400">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fld id="{02DC0100-7395-44F1-8D70-174704D2DEA7}" type="slidenum">
              <a:rPr kumimoji="0" lang="zh-TW" altLang="en-US" sz="1200">
                <a:latin typeface="Calibri" panose="020F0502020204030204" pitchFamily="34" charset="0"/>
              </a:rPr>
              <a:pPr eaLnBrk="1" hangingPunct="1"/>
              <a:t>22</a:t>
            </a:fld>
            <a:endParaRPr kumimoji="0" lang="en-US" altLang="zh-TW" sz="1200">
              <a:latin typeface="Calibri" panose="020F0502020204030204" pitchFamily="34" charset="0"/>
            </a:endParaRPr>
          </a:p>
        </p:txBody>
      </p:sp>
    </p:spTree>
    <p:extLst>
      <p:ext uri="{BB962C8B-B14F-4D97-AF65-F5344CB8AC3E}">
        <p14:creationId xmlns:p14="http://schemas.microsoft.com/office/powerpoint/2010/main" val="4290859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投影片圖像版面配置區 1">
            <a:extLst>
              <a:ext uri="{FF2B5EF4-FFF2-40B4-BE49-F238E27FC236}">
                <a16:creationId xmlns:a16="http://schemas.microsoft.com/office/drawing/2014/main" id="{7A851F87-94C0-42FA-B7BD-CF8189A22DA8}"/>
              </a:ext>
            </a:extLst>
          </p:cNvPr>
          <p:cNvSpPr>
            <a:spLocks noGrp="1" noRot="1" noChangeAspect="1" noTextEdit="1"/>
          </p:cNvSpPr>
          <p:nvPr>
            <p:ph type="sldImg"/>
          </p:nvPr>
        </p:nvSpPr>
        <p:spPr>
          <a:xfrm>
            <a:off x="381000" y="685800"/>
            <a:ext cx="6096000" cy="3429000"/>
          </a:xfrm>
          <a:ln/>
        </p:spPr>
      </p:sp>
      <p:sp>
        <p:nvSpPr>
          <p:cNvPr id="102403" name="備忘稿版面配置區 2">
            <a:extLst>
              <a:ext uri="{FF2B5EF4-FFF2-40B4-BE49-F238E27FC236}">
                <a16:creationId xmlns:a16="http://schemas.microsoft.com/office/drawing/2014/main" id="{E318D86D-07B3-4784-BAC2-A8CB77B5637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02404" name="投影片編號版面配置區 3">
            <a:extLst>
              <a:ext uri="{FF2B5EF4-FFF2-40B4-BE49-F238E27FC236}">
                <a16:creationId xmlns:a16="http://schemas.microsoft.com/office/drawing/2014/main" id="{323A56D8-1FDC-40BE-850E-2D479E76D08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sz="2400">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sz="2400">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sz="2400">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fld id="{6D90B0B9-8EF9-48D6-AFC3-E6F0960918B5}" type="slidenum">
              <a:rPr kumimoji="0" lang="zh-TW" altLang="en-US" sz="1200">
                <a:latin typeface="Calibri" panose="020F0502020204030204" pitchFamily="34" charset="0"/>
              </a:rPr>
              <a:pPr eaLnBrk="1" hangingPunct="1"/>
              <a:t>23</a:t>
            </a:fld>
            <a:endParaRPr kumimoji="0" lang="en-US" altLang="zh-TW" sz="1200">
              <a:latin typeface="Calibri" panose="020F0502020204030204" pitchFamily="34" charset="0"/>
            </a:endParaRPr>
          </a:p>
        </p:txBody>
      </p:sp>
    </p:spTree>
    <p:extLst>
      <p:ext uri="{BB962C8B-B14F-4D97-AF65-F5344CB8AC3E}">
        <p14:creationId xmlns:p14="http://schemas.microsoft.com/office/powerpoint/2010/main" val="1156270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投影片圖像版面配置區 1">
            <a:extLst>
              <a:ext uri="{FF2B5EF4-FFF2-40B4-BE49-F238E27FC236}">
                <a16:creationId xmlns:a16="http://schemas.microsoft.com/office/drawing/2014/main" id="{D9DCE07C-6B23-4E61-960D-6208BBD45CF2}"/>
              </a:ext>
            </a:extLst>
          </p:cNvPr>
          <p:cNvSpPr>
            <a:spLocks noGrp="1" noRot="1" noChangeAspect="1" noTextEdit="1"/>
          </p:cNvSpPr>
          <p:nvPr>
            <p:ph type="sldImg"/>
          </p:nvPr>
        </p:nvSpPr>
        <p:spPr>
          <a:xfrm>
            <a:off x="381000" y="685800"/>
            <a:ext cx="6096000" cy="3429000"/>
          </a:xfrm>
          <a:ln/>
        </p:spPr>
      </p:sp>
      <p:sp>
        <p:nvSpPr>
          <p:cNvPr id="103427" name="備忘稿版面配置區 2">
            <a:extLst>
              <a:ext uri="{FF2B5EF4-FFF2-40B4-BE49-F238E27FC236}">
                <a16:creationId xmlns:a16="http://schemas.microsoft.com/office/drawing/2014/main" id="{468DDC4C-DFE0-47E9-8944-EB96EFB3B4A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03428" name="投影片編號版面配置區 3">
            <a:extLst>
              <a:ext uri="{FF2B5EF4-FFF2-40B4-BE49-F238E27FC236}">
                <a16:creationId xmlns:a16="http://schemas.microsoft.com/office/drawing/2014/main" id="{A08BB62E-7663-4B7D-869D-AC3AA1DF7D6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sz="2400">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sz="2400">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sz="2400">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fld id="{2EF19867-24CF-416B-B94F-E18446217FCB}" type="slidenum">
              <a:rPr kumimoji="0" lang="zh-TW" altLang="en-US" sz="1200">
                <a:latin typeface="Calibri" panose="020F0502020204030204" pitchFamily="34" charset="0"/>
              </a:rPr>
              <a:pPr eaLnBrk="1" hangingPunct="1"/>
              <a:t>24</a:t>
            </a:fld>
            <a:endParaRPr kumimoji="0" lang="en-US" altLang="zh-TW" sz="1200">
              <a:latin typeface="Calibri" panose="020F0502020204030204" pitchFamily="34" charset="0"/>
            </a:endParaRPr>
          </a:p>
        </p:txBody>
      </p:sp>
    </p:spTree>
    <p:extLst>
      <p:ext uri="{BB962C8B-B14F-4D97-AF65-F5344CB8AC3E}">
        <p14:creationId xmlns:p14="http://schemas.microsoft.com/office/powerpoint/2010/main" val="4656383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投影片圖像版面配置區 1">
            <a:extLst>
              <a:ext uri="{FF2B5EF4-FFF2-40B4-BE49-F238E27FC236}">
                <a16:creationId xmlns:a16="http://schemas.microsoft.com/office/drawing/2014/main" id="{D9DCE07C-6B23-4E61-960D-6208BBD45CF2}"/>
              </a:ext>
            </a:extLst>
          </p:cNvPr>
          <p:cNvSpPr>
            <a:spLocks noGrp="1" noRot="1" noChangeAspect="1" noTextEdit="1"/>
          </p:cNvSpPr>
          <p:nvPr>
            <p:ph type="sldImg"/>
          </p:nvPr>
        </p:nvSpPr>
        <p:spPr>
          <a:xfrm>
            <a:off x="381000" y="685800"/>
            <a:ext cx="6096000" cy="3429000"/>
          </a:xfrm>
          <a:ln/>
        </p:spPr>
      </p:sp>
      <p:sp>
        <p:nvSpPr>
          <p:cNvPr id="103427" name="備忘稿版面配置區 2">
            <a:extLst>
              <a:ext uri="{FF2B5EF4-FFF2-40B4-BE49-F238E27FC236}">
                <a16:creationId xmlns:a16="http://schemas.microsoft.com/office/drawing/2014/main" id="{468DDC4C-DFE0-47E9-8944-EB96EFB3B4A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03428" name="投影片編號版面配置區 3">
            <a:extLst>
              <a:ext uri="{FF2B5EF4-FFF2-40B4-BE49-F238E27FC236}">
                <a16:creationId xmlns:a16="http://schemas.microsoft.com/office/drawing/2014/main" id="{A08BB62E-7663-4B7D-869D-AC3AA1DF7D6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sz="2400">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sz="2400">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sz="2400">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fld id="{2EF19867-24CF-416B-B94F-E18446217FCB}" type="slidenum">
              <a:rPr kumimoji="0" lang="zh-TW" altLang="en-US" sz="1200">
                <a:latin typeface="Calibri" panose="020F0502020204030204" pitchFamily="34" charset="0"/>
              </a:rPr>
              <a:pPr eaLnBrk="1" hangingPunct="1"/>
              <a:t>25</a:t>
            </a:fld>
            <a:endParaRPr kumimoji="0" lang="en-US" altLang="zh-TW" sz="1200">
              <a:latin typeface="Calibri" panose="020F0502020204030204" pitchFamily="34" charset="0"/>
            </a:endParaRPr>
          </a:p>
        </p:txBody>
      </p:sp>
    </p:spTree>
    <p:extLst>
      <p:ext uri="{BB962C8B-B14F-4D97-AF65-F5344CB8AC3E}">
        <p14:creationId xmlns:p14="http://schemas.microsoft.com/office/powerpoint/2010/main" val="10130692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投影片圖像版面配置區 1">
            <a:extLst>
              <a:ext uri="{FF2B5EF4-FFF2-40B4-BE49-F238E27FC236}">
                <a16:creationId xmlns:a16="http://schemas.microsoft.com/office/drawing/2014/main" id="{1BF1E790-A301-4228-AAEF-44AD9ECF5DA2}"/>
              </a:ext>
            </a:extLst>
          </p:cNvPr>
          <p:cNvSpPr>
            <a:spLocks noGrp="1" noRot="1" noChangeAspect="1" noTextEdit="1"/>
          </p:cNvSpPr>
          <p:nvPr>
            <p:ph type="sldImg"/>
          </p:nvPr>
        </p:nvSpPr>
        <p:spPr>
          <a:xfrm>
            <a:off x="381000" y="685800"/>
            <a:ext cx="6096000" cy="3429000"/>
          </a:xfrm>
          <a:ln/>
        </p:spPr>
      </p:sp>
      <p:sp>
        <p:nvSpPr>
          <p:cNvPr id="104451" name="備忘稿版面配置區 2">
            <a:extLst>
              <a:ext uri="{FF2B5EF4-FFF2-40B4-BE49-F238E27FC236}">
                <a16:creationId xmlns:a16="http://schemas.microsoft.com/office/drawing/2014/main" id="{FBF3F3F4-68D4-4B2C-9795-F7750444C5D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04452" name="投影片編號版面配置區 3">
            <a:extLst>
              <a:ext uri="{FF2B5EF4-FFF2-40B4-BE49-F238E27FC236}">
                <a16:creationId xmlns:a16="http://schemas.microsoft.com/office/drawing/2014/main" id="{349A8813-51C2-4AFC-A4A8-AF7CD2DF9EE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sz="2400">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sz="2400">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sz="2400">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fld id="{E096EC01-B418-4E90-8CFF-61B0E9710AD6}" type="slidenum">
              <a:rPr kumimoji="0" lang="zh-TW" altLang="en-US" sz="1200">
                <a:latin typeface="Calibri" panose="020F0502020204030204" pitchFamily="34" charset="0"/>
              </a:rPr>
              <a:pPr eaLnBrk="1" hangingPunct="1"/>
              <a:t>26</a:t>
            </a:fld>
            <a:endParaRPr kumimoji="0" lang="en-US" altLang="zh-TW" sz="1200">
              <a:latin typeface="Calibri" panose="020F0502020204030204" pitchFamily="34" charset="0"/>
            </a:endParaRPr>
          </a:p>
        </p:txBody>
      </p:sp>
    </p:spTree>
    <p:extLst>
      <p:ext uri="{BB962C8B-B14F-4D97-AF65-F5344CB8AC3E}">
        <p14:creationId xmlns:p14="http://schemas.microsoft.com/office/powerpoint/2010/main" val="36287951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投影片圖像版面配置區 1">
            <a:extLst>
              <a:ext uri="{FF2B5EF4-FFF2-40B4-BE49-F238E27FC236}">
                <a16:creationId xmlns:a16="http://schemas.microsoft.com/office/drawing/2014/main" id="{91F3FA17-2F57-4E2C-8FB8-E56541994796}"/>
              </a:ext>
            </a:extLst>
          </p:cNvPr>
          <p:cNvSpPr>
            <a:spLocks noGrp="1" noRot="1" noChangeAspect="1" noTextEdit="1"/>
          </p:cNvSpPr>
          <p:nvPr>
            <p:ph type="sldImg"/>
          </p:nvPr>
        </p:nvSpPr>
        <p:spPr>
          <a:xfrm>
            <a:off x="381000" y="685800"/>
            <a:ext cx="6096000" cy="3429000"/>
          </a:xfrm>
          <a:ln/>
        </p:spPr>
      </p:sp>
      <p:sp>
        <p:nvSpPr>
          <p:cNvPr id="105475" name="備忘稿版面配置區 2">
            <a:extLst>
              <a:ext uri="{FF2B5EF4-FFF2-40B4-BE49-F238E27FC236}">
                <a16:creationId xmlns:a16="http://schemas.microsoft.com/office/drawing/2014/main" id="{EDA1540E-AAC1-43A6-8568-9D8ACE2799C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05476" name="投影片編號版面配置區 3">
            <a:extLst>
              <a:ext uri="{FF2B5EF4-FFF2-40B4-BE49-F238E27FC236}">
                <a16:creationId xmlns:a16="http://schemas.microsoft.com/office/drawing/2014/main" id="{D14E01A6-4B1D-4263-821A-800CDA85036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sz="2400">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sz="2400">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sz="2400">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fld id="{91AA53EA-5F61-460D-AB50-0290E1EEF2BB}" type="slidenum">
              <a:rPr kumimoji="0" lang="zh-TW" altLang="en-US" sz="1200">
                <a:latin typeface="Calibri" panose="020F0502020204030204" pitchFamily="34" charset="0"/>
              </a:rPr>
              <a:pPr eaLnBrk="1" hangingPunct="1"/>
              <a:t>27</a:t>
            </a:fld>
            <a:endParaRPr kumimoji="0" lang="en-US" altLang="zh-TW" sz="1200">
              <a:latin typeface="Calibri" panose="020F0502020204030204" pitchFamily="34" charset="0"/>
            </a:endParaRPr>
          </a:p>
        </p:txBody>
      </p:sp>
    </p:spTree>
    <p:extLst>
      <p:ext uri="{BB962C8B-B14F-4D97-AF65-F5344CB8AC3E}">
        <p14:creationId xmlns:p14="http://schemas.microsoft.com/office/powerpoint/2010/main" val="34982899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投影片圖像版面配置區 1">
            <a:extLst>
              <a:ext uri="{FF2B5EF4-FFF2-40B4-BE49-F238E27FC236}">
                <a16:creationId xmlns:a16="http://schemas.microsoft.com/office/drawing/2014/main" id="{11EE2094-937B-4382-908F-692DECEF4846}"/>
              </a:ext>
            </a:extLst>
          </p:cNvPr>
          <p:cNvSpPr>
            <a:spLocks noGrp="1" noRot="1" noChangeAspect="1" noTextEdit="1"/>
          </p:cNvSpPr>
          <p:nvPr>
            <p:ph type="sldImg"/>
          </p:nvPr>
        </p:nvSpPr>
        <p:spPr>
          <a:xfrm>
            <a:off x="381000" y="685800"/>
            <a:ext cx="6096000" cy="3429000"/>
          </a:xfrm>
          <a:ln/>
        </p:spPr>
      </p:sp>
      <p:sp>
        <p:nvSpPr>
          <p:cNvPr id="106499" name="備忘稿版面配置區 2">
            <a:extLst>
              <a:ext uri="{FF2B5EF4-FFF2-40B4-BE49-F238E27FC236}">
                <a16:creationId xmlns:a16="http://schemas.microsoft.com/office/drawing/2014/main" id="{EF18DC2E-D354-4F14-B585-C78429D66DA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06500" name="投影片編號版面配置區 3">
            <a:extLst>
              <a:ext uri="{FF2B5EF4-FFF2-40B4-BE49-F238E27FC236}">
                <a16:creationId xmlns:a16="http://schemas.microsoft.com/office/drawing/2014/main" id="{B8E8CAF1-F46E-4B87-86BA-E3082F21265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sz="2400">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sz="2400">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sz="2400">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fld id="{1B434685-B333-419B-B658-456FD8453077}" type="slidenum">
              <a:rPr kumimoji="0" lang="zh-TW" altLang="en-US" sz="1200">
                <a:latin typeface="Calibri" panose="020F0502020204030204" pitchFamily="34" charset="0"/>
              </a:rPr>
              <a:pPr eaLnBrk="1" hangingPunct="1"/>
              <a:t>28</a:t>
            </a:fld>
            <a:endParaRPr kumimoji="0" lang="en-US" altLang="zh-TW" sz="1200">
              <a:latin typeface="Calibri" panose="020F0502020204030204" pitchFamily="34" charset="0"/>
            </a:endParaRPr>
          </a:p>
        </p:txBody>
      </p:sp>
    </p:spTree>
    <p:extLst>
      <p:ext uri="{BB962C8B-B14F-4D97-AF65-F5344CB8AC3E}">
        <p14:creationId xmlns:p14="http://schemas.microsoft.com/office/powerpoint/2010/main" val="7552138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投影片圖像版面配置區 1">
            <a:extLst>
              <a:ext uri="{FF2B5EF4-FFF2-40B4-BE49-F238E27FC236}">
                <a16:creationId xmlns:a16="http://schemas.microsoft.com/office/drawing/2014/main" id="{0EAEDA6E-9814-4898-8ACC-C0EF40EC1C25}"/>
              </a:ext>
            </a:extLst>
          </p:cNvPr>
          <p:cNvSpPr>
            <a:spLocks noGrp="1" noRot="1" noChangeAspect="1" noTextEdit="1"/>
          </p:cNvSpPr>
          <p:nvPr>
            <p:ph type="sldImg"/>
          </p:nvPr>
        </p:nvSpPr>
        <p:spPr>
          <a:xfrm>
            <a:off x="381000" y="685800"/>
            <a:ext cx="6096000" cy="3429000"/>
          </a:xfrm>
          <a:ln/>
        </p:spPr>
      </p:sp>
      <p:sp>
        <p:nvSpPr>
          <p:cNvPr id="107523" name="備忘稿版面配置區 2">
            <a:extLst>
              <a:ext uri="{FF2B5EF4-FFF2-40B4-BE49-F238E27FC236}">
                <a16:creationId xmlns:a16="http://schemas.microsoft.com/office/drawing/2014/main" id="{F81B037B-39F1-438C-B2EF-7F5B05C695B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07524" name="投影片編號版面配置區 3">
            <a:extLst>
              <a:ext uri="{FF2B5EF4-FFF2-40B4-BE49-F238E27FC236}">
                <a16:creationId xmlns:a16="http://schemas.microsoft.com/office/drawing/2014/main" id="{D940FA53-7642-4FFB-BFA1-03DC2E08172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sz="2400">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sz="2400">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sz="2400">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fld id="{A33BED0B-D290-4598-B345-84BEFB4B3FCF}" type="slidenum">
              <a:rPr kumimoji="0" lang="zh-TW" altLang="en-US" sz="1200">
                <a:latin typeface="Calibri" panose="020F0502020204030204" pitchFamily="34" charset="0"/>
              </a:rPr>
              <a:pPr eaLnBrk="1" hangingPunct="1"/>
              <a:t>29</a:t>
            </a:fld>
            <a:endParaRPr kumimoji="0" lang="en-US" altLang="zh-TW" sz="1200">
              <a:latin typeface="Calibri" panose="020F0502020204030204" pitchFamily="34" charset="0"/>
            </a:endParaRPr>
          </a:p>
        </p:txBody>
      </p:sp>
    </p:spTree>
    <p:extLst>
      <p:ext uri="{BB962C8B-B14F-4D97-AF65-F5344CB8AC3E}">
        <p14:creationId xmlns:p14="http://schemas.microsoft.com/office/powerpoint/2010/main" val="828770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投影片圖像版面配置區 1">
            <a:extLst>
              <a:ext uri="{FF2B5EF4-FFF2-40B4-BE49-F238E27FC236}">
                <a16:creationId xmlns:a16="http://schemas.microsoft.com/office/drawing/2014/main" id="{34801C9B-CCA2-4DEC-991D-6A391230AFAA}"/>
              </a:ext>
            </a:extLst>
          </p:cNvPr>
          <p:cNvSpPr>
            <a:spLocks noGrp="1" noRot="1" noChangeAspect="1" noTextEdit="1"/>
          </p:cNvSpPr>
          <p:nvPr>
            <p:ph type="sldImg"/>
          </p:nvPr>
        </p:nvSpPr>
        <p:spPr>
          <a:xfrm>
            <a:off x="381000" y="685800"/>
            <a:ext cx="6096000" cy="3429000"/>
          </a:xfrm>
          <a:ln/>
        </p:spPr>
      </p:sp>
      <p:sp>
        <p:nvSpPr>
          <p:cNvPr id="86019" name="備忘稿版面配置區 2">
            <a:extLst>
              <a:ext uri="{FF2B5EF4-FFF2-40B4-BE49-F238E27FC236}">
                <a16:creationId xmlns:a16="http://schemas.microsoft.com/office/drawing/2014/main" id="{6A9703B5-F6FD-42D4-9AFA-A1E436C5E74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86020" name="投影片編號版面配置區 3">
            <a:extLst>
              <a:ext uri="{FF2B5EF4-FFF2-40B4-BE49-F238E27FC236}">
                <a16:creationId xmlns:a16="http://schemas.microsoft.com/office/drawing/2014/main" id="{C0E398FB-8C36-4132-8159-2C7D0694027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sz="2400">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sz="2400">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sz="2400">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fld id="{E8B21C86-1F00-4171-8103-F36EAFE6C536}" type="slidenum">
              <a:rPr kumimoji="0" lang="zh-TW" altLang="en-US" sz="1200">
                <a:latin typeface="Calibri" panose="020F0502020204030204" pitchFamily="34" charset="0"/>
              </a:rPr>
              <a:pPr eaLnBrk="1" hangingPunct="1"/>
              <a:t>4</a:t>
            </a:fld>
            <a:endParaRPr kumimoji="0" lang="en-US" altLang="zh-TW" sz="1200">
              <a:latin typeface="Calibri" panose="020F0502020204030204" pitchFamily="34" charset="0"/>
            </a:endParaRPr>
          </a:p>
        </p:txBody>
      </p:sp>
    </p:spTree>
    <p:extLst>
      <p:ext uri="{BB962C8B-B14F-4D97-AF65-F5344CB8AC3E}">
        <p14:creationId xmlns:p14="http://schemas.microsoft.com/office/powerpoint/2010/main" val="8306662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投影片圖像版面配置區 1">
            <a:extLst>
              <a:ext uri="{FF2B5EF4-FFF2-40B4-BE49-F238E27FC236}">
                <a16:creationId xmlns:a16="http://schemas.microsoft.com/office/drawing/2014/main" id="{7ADDBD39-2322-44C5-9101-BA50E02A0085}"/>
              </a:ext>
            </a:extLst>
          </p:cNvPr>
          <p:cNvSpPr>
            <a:spLocks noGrp="1" noRot="1" noChangeAspect="1" noTextEdit="1"/>
          </p:cNvSpPr>
          <p:nvPr>
            <p:ph type="sldImg"/>
          </p:nvPr>
        </p:nvSpPr>
        <p:spPr>
          <a:xfrm>
            <a:off x="381000" y="685800"/>
            <a:ext cx="6096000" cy="3429000"/>
          </a:xfrm>
          <a:ln/>
        </p:spPr>
      </p:sp>
      <p:sp>
        <p:nvSpPr>
          <p:cNvPr id="108547" name="備忘稿版面配置區 2">
            <a:extLst>
              <a:ext uri="{FF2B5EF4-FFF2-40B4-BE49-F238E27FC236}">
                <a16:creationId xmlns:a16="http://schemas.microsoft.com/office/drawing/2014/main" id="{41FD5558-AA33-4DA0-AABC-19B4E2C469E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08548" name="投影片編號版面配置區 3">
            <a:extLst>
              <a:ext uri="{FF2B5EF4-FFF2-40B4-BE49-F238E27FC236}">
                <a16:creationId xmlns:a16="http://schemas.microsoft.com/office/drawing/2014/main" id="{75F6F72B-970C-49FE-A98D-0D43242327B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sz="2400">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sz="2400">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sz="2400">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fld id="{A2C28281-A387-4798-B4CD-5D5C66947690}" type="slidenum">
              <a:rPr kumimoji="0" lang="zh-TW" altLang="en-US" sz="1200">
                <a:latin typeface="Calibri" panose="020F0502020204030204" pitchFamily="34" charset="0"/>
              </a:rPr>
              <a:pPr eaLnBrk="1" hangingPunct="1"/>
              <a:t>30</a:t>
            </a:fld>
            <a:endParaRPr kumimoji="0" lang="en-US" altLang="zh-TW" sz="1200">
              <a:latin typeface="Calibri" panose="020F0502020204030204" pitchFamily="34" charset="0"/>
            </a:endParaRPr>
          </a:p>
        </p:txBody>
      </p:sp>
    </p:spTree>
    <p:extLst>
      <p:ext uri="{BB962C8B-B14F-4D97-AF65-F5344CB8AC3E}">
        <p14:creationId xmlns:p14="http://schemas.microsoft.com/office/powerpoint/2010/main" val="2326371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投影片圖像版面配置區 1">
            <a:extLst>
              <a:ext uri="{FF2B5EF4-FFF2-40B4-BE49-F238E27FC236}">
                <a16:creationId xmlns:a16="http://schemas.microsoft.com/office/drawing/2014/main" id="{7D2D704C-2B3B-4B86-8232-47689C4D5B52}"/>
              </a:ext>
            </a:extLst>
          </p:cNvPr>
          <p:cNvSpPr>
            <a:spLocks noGrp="1" noRot="1" noChangeAspect="1" noTextEdit="1"/>
          </p:cNvSpPr>
          <p:nvPr>
            <p:ph type="sldImg"/>
          </p:nvPr>
        </p:nvSpPr>
        <p:spPr>
          <a:xfrm>
            <a:off x="381000" y="685800"/>
            <a:ext cx="6096000" cy="3429000"/>
          </a:xfrm>
          <a:ln/>
        </p:spPr>
      </p:sp>
      <p:sp>
        <p:nvSpPr>
          <p:cNvPr id="109571" name="備忘稿版面配置區 2">
            <a:extLst>
              <a:ext uri="{FF2B5EF4-FFF2-40B4-BE49-F238E27FC236}">
                <a16:creationId xmlns:a16="http://schemas.microsoft.com/office/drawing/2014/main" id="{F65C52F1-CDAA-404A-95FF-18E85F83E03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09572" name="投影片編號版面配置區 3">
            <a:extLst>
              <a:ext uri="{FF2B5EF4-FFF2-40B4-BE49-F238E27FC236}">
                <a16:creationId xmlns:a16="http://schemas.microsoft.com/office/drawing/2014/main" id="{5726D97F-7B7E-4D01-8763-394479CE33A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sz="2400">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sz="2400">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sz="2400">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fld id="{8CE33429-BA87-4140-A3A9-A697061D677C}" type="slidenum">
              <a:rPr kumimoji="0" lang="zh-TW" altLang="en-US" sz="1200">
                <a:latin typeface="Calibri" panose="020F0502020204030204" pitchFamily="34" charset="0"/>
              </a:rPr>
              <a:pPr eaLnBrk="1" hangingPunct="1"/>
              <a:t>31</a:t>
            </a:fld>
            <a:endParaRPr kumimoji="0" lang="en-US" altLang="zh-TW" sz="1200">
              <a:latin typeface="Calibri" panose="020F0502020204030204" pitchFamily="34" charset="0"/>
            </a:endParaRPr>
          </a:p>
        </p:txBody>
      </p:sp>
    </p:spTree>
    <p:extLst>
      <p:ext uri="{BB962C8B-B14F-4D97-AF65-F5344CB8AC3E}">
        <p14:creationId xmlns:p14="http://schemas.microsoft.com/office/powerpoint/2010/main" val="5075838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投影片圖像版面配置區 1">
            <a:extLst>
              <a:ext uri="{FF2B5EF4-FFF2-40B4-BE49-F238E27FC236}">
                <a16:creationId xmlns:a16="http://schemas.microsoft.com/office/drawing/2014/main" id="{C8D98FEB-45F8-4318-A507-9B35DE86B913}"/>
              </a:ext>
            </a:extLst>
          </p:cNvPr>
          <p:cNvSpPr>
            <a:spLocks noGrp="1" noRot="1" noChangeAspect="1" noTextEdit="1"/>
          </p:cNvSpPr>
          <p:nvPr>
            <p:ph type="sldImg"/>
          </p:nvPr>
        </p:nvSpPr>
        <p:spPr>
          <a:xfrm>
            <a:off x="381000" y="685800"/>
            <a:ext cx="6096000" cy="3429000"/>
          </a:xfrm>
          <a:ln/>
        </p:spPr>
      </p:sp>
      <p:sp>
        <p:nvSpPr>
          <p:cNvPr id="110595" name="備忘稿版面配置區 2">
            <a:extLst>
              <a:ext uri="{FF2B5EF4-FFF2-40B4-BE49-F238E27FC236}">
                <a16:creationId xmlns:a16="http://schemas.microsoft.com/office/drawing/2014/main" id="{3A981A9A-7009-47CE-B475-36332AD4B97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0596" name="投影片編號版面配置區 3">
            <a:extLst>
              <a:ext uri="{FF2B5EF4-FFF2-40B4-BE49-F238E27FC236}">
                <a16:creationId xmlns:a16="http://schemas.microsoft.com/office/drawing/2014/main" id="{F9208F47-5E00-477B-889C-852FA00F9EA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sz="2400">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sz="2400">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sz="2400">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fld id="{E930E4B5-F700-4951-A13F-1EF4BC64926F}" type="slidenum">
              <a:rPr kumimoji="0" lang="zh-TW" altLang="en-US" sz="1200">
                <a:latin typeface="Calibri" panose="020F0502020204030204" pitchFamily="34" charset="0"/>
              </a:rPr>
              <a:pPr eaLnBrk="1" hangingPunct="1"/>
              <a:t>32</a:t>
            </a:fld>
            <a:endParaRPr kumimoji="0" lang="en-US" altLang="zh-TW" sz="1200">
              <a:latin typeface="Calibri" panose="020F0502020204030204" pitchFamily="34" charset="0"/>
            </a:endParaRPr>
          </a:p>
        </p:txBody>
      </p:sp>
    </p:spTree>
    <p:extLst>
      <p:ext uri="{BB962C8B-B14F-4D97-AF65-F5344CB8AC3E}">
        <p14:creationId xmlns:p14="http://schemas.microsoft.com/office/powerpoint/2010/main" val="3400639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投影片圖像版面配置區 1">
            <a:extLst>
              <a:ext uri="{FF2B5EF4-FFF2-40B4-BE49-F238E27FC236}">
                <a16:creationId xmlns:a16="http://schemas.microsoft.com/office/drawing/2014/main" id="{2B607465-2A48-4DCE-B025-1BBEF5A83D5A}"/>
              </a:ext>
            </a:extLst>
          </p:cNvPr>
          <p:cNvSpPr>
            <a:spLocks noGrp="1" noRot="1" noChangeAspect="1" noTextEdit="1"/>
          </p:cNvSpPr>
          <p:nvPr>
            <p:ph type="sldImg"/>
          </p:nvPr>
        </p:nvSpPr>
        <p:spPr>
          <a:xfrm>
            <a:off x="381000" y="685800"/>
            <a:ext cx="6096000" cy="3429000"/>
          </a:xfrm>
          <a:ln/>
        </p:spPr>
      </p:sp>
      <p:sp>
        <p:nvSpPr>
          <p:cNvPr id="111619" name="備忘稿版面配置區 2">
            <a:extLst>
              <a:ext uri="{FF2B5EF4-FFF2-40B4-BE49-F238E27FC236}">
                <a16:creationId xmlns:a16="http://schemas.microsoft.com/office/drawing/2014/main" id="{AED78432-F220-4F22-9113-A243EAFEB6B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1620" name="投影片編號版面配置區 3">
            <a:extLst>
              <a:ext uri="{FF2B5EF4-FFF2-40B4-BE49-F238E27FC236}">
                <a16:creationId xmlns:a16="http://schemas.microsoft.com/office/drawing/2014/main" id="{9DCBB023-094A-485F-AC69-A4AD1B90C78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sz="2400">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sz="2400">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sz="2400">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fld id="{95A44229-94AF-4864-99B6-89D5F43B2627}" type="slidenum">
              <a:rPr kumimoji="0" lang="zh-TW" altLang="en-US" sz="1200">
                <a:latin typeface="Calibri" panose="020F0502020204030204" pitchFamily="34" charset="0"/>
              </a:rPr>
              <a:pPr eaLnBrk="1" hangingPunct="1"/>
              <a:t>33</a:t>
            </a:fld>
            <a:endParaRPr kumimoji="0" lang="en-US" altLang="zh-TW" sz="1200">
              <a:latin typeface="Calibri" panose="020F0502020204030204" pitchFamily="34" charset="0"/>
            </a:endParaRPr>
          </a:p>
        </p:txBody>
      </p:sp>
    </p:spTree>
    <p:extLst>
      <p:ext uri="{BB962C8B-B14F-4D97-AF65-F5344CB8AC3E}">
        <p14:creationId xmlns:p14="http://schemas.microsoft.com/office/powerpoint/2010/main" val="24705011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投影片圖像版面配置區 1">
            <a:extLst>
              <a:ext uri="{FF2B5EF4-FFF2-40B4-BE49-F238E27FC236}">
                <a16:creationId xmlns:a16="http://schemas.microsoft.com/office/drawing/2014/main" id="{A8FC83EA-589C-4058-A516-932AFA18ED8A}"/>
              </a:ext>
            </a:extLst>
          </p:cNvPr>
          <p:cNvSpPr>
            <a:spLocks noGrp="1" noRot="1" noChangeAspect="1" noTextEdit="1"/>
          </p:cNvSpPr>
          <p:nvPr>
            <p:ph type="sldImg"/>
          </p:nvPr>
        </p:nvSpPr>
        <p:spPr>
          <a:xfrm>
            <a:off x="381000" y="685800"/>
            <a:ext cx="6096000" cy="3429000"/>
          </a:xfrm>
          <a:ln/>
        </p:spPr>
      </p:sp>
      <p:sp>
        <p:nvSpPr>
          <p:cNvPr id="112643" name="備忘稿版面配置區 2">
            <a:extLst>
              <a:ext uri="{FF2B5EF4-FFF2-40B4-BE49-F238E27FC236}">
                <a16:creationId xmlns:a16="http://schemas.microsoft.com/office/drawing/2014/main" id="{9FA218C7-5875-41AD-A205-CABD01910BA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2644" name="投影片編號版面配置區 3">
            <a:extLst>
              <a:ext uri="{FF2B5EF4-FFF2-40B4-BE49-F238E27FC236}">
                <a16:creationId xmlns:a16="http://schemas.microsoft.com/office/drawing/2014/main" id="{05C5EFCA-B3D3-45EE-AE08-043B50CC334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sz="2400">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sz="2400">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sz="2400">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fld id="{2E967D5B-62C5-4925-A592-6EB8760615C6}" type="slidenum">
              <a:rPr kumimoji="0" lang="zh-TW" altLang="en-US" sz="1200">
                <a:latin typeface="Calibri" panose="020F0502020204030204" pitchFamily="34" charset="0"/>
              </a:rPr>
              <a:pPr eaLnBrk="1" hangingPunct="1"/>
              <a:t>34</a:t>
            </a:fld>
            <a:endParaRPr kumimoji="0" lang="en-US" altLang="zh-TW" sz="1200">
              <a:latin typeface="Calibri" panose="020F0502020204030204" pitchFamily="34" charset="0"/>
            </a:endParaRPr>
          </a:p>
        </p:txBody>
      </p:sp>
    </p:spTree>
    <p:extLst>
      <p:ext uri="{BB962C8B-B14F-4D97-AF65-F5344CB8AC3E}">
        <p14:creationId xmlns:p14="http://schemas.microsoft.com/office/powerpoint/2010/main" val="6112490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投影片圖像版面配置區 1">
            <a:extLst>
              <a:ext uri="{FF2B5EF4-FFF2-40B4-BE49-F238E27FC236}">
                <a16:creationId xmlns:a16="http://schemas.microsoft.com/office/drawing/2014/main" id="{63CAB16C-586F-482A-B8F4-E445D5F3FED1}"/>
              </a:ext>
            </a:extLst>
          </p:cNvPr>
          <p:cNvSpPr>
            <a:spLocks noGrp="1" noRot="1" noChangeAspect="1" noTextEdit="1"/>
          </p:cNvSpPr>
          <p:nvPr>
            <p:ph type="sldImg"/>
          </p:nvPr>
        </p:nvSpPr>
        <p:spPr>
          <a:xfrm>
            <a:off x="381000" y="685800"/>
            <a:ext cx="6096000" cy="3429000"/>
          </a:xfrm>
          <a:ln/>
        </p:spPr>
      </p:sp>
      <p:sp>
        <p:nvSpPr>
          <p:cNvPr id="113667" name="備忘稿版面配置區 2">
            <a:extLst>
              <a:ext uri="{FF2B5EF4-FFF2-40B4-BE49-F238E27FC236}">
                <a16:creationId xmlns:a16="http://schemas.microsoft.com/office/drawing/2014/main" id="{2FC65900-ADED-4DCF-9239-CBD6AB111F3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3668" name="投影片編號版面配置區 3">
            <a:extLst>
              <a:ext uri="{FF2B5EF4-FFF2-40B4-BE49-F238E27FC236}">
                <a16:creationId xmlns:a16="http://schemas.microsoft.com/office/drawing/2014/main" id="{F5CFE3DC-87F4-4876-BF65-065978A45AF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sz="2400">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sz="2400">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sz="2400">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fld id="{E874FBB7-8BE8-44BF-A607-D7BB98B9D529}" type="slidenum">
              <a:rPr kumimoji="0" lang="zh-TW" altLang="en-US" sz="1200">
                <a:latin typeface="Calibri" panose="020F0502020204030204" pitchFamily="34" charset="0"/>
              </a:rPr>
              <a:pPr eaLnBrk="1" hangingPunct="1"/>
              <a:t>35</a:t>
            </a:fld>
            <a:endParaRPr kumimoji="0" lang="en-US" altLang="zh-TW" sz="1200">
              <a:latin typeface="Calibri" panose="020F0502020204030204" pitchFamily="34" charset="0"/>
            </a:endParaRPr>
          </a:p>
        </p:txBody>
      </p:sp>
    </p:spTree>
    <p:extLst>
      <p:ext uri="{BB962C8B-B14F-4D97-AF65-F5344CB8AC3E}">
        <p14:creationId xmlns:p14="http://schemas.microsoft.com/office/powerpoint/2010/main" val="7738441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投影片圖像版面配置區 1">
            <a:extLst>
              <a:ext uri="{FF2B5EF4-FFF2-40B4-BE49-F238E27FC236}">
                <a16:creationId xmlns:a16="http://schemas.microsoft.com/office/drawing/2014/main" id="{2A0CA065-0843-45D1-B8E5-FFA5A0B72888}"/>
              </a:ext>
            </a:extLst>
          </p:cNvPr>
          <p:cNvSpPr>
            <a:spLocks noGrp="1" noRot="1" noChangeAspect="1" noTextEdit="1"/>
          </p:cNvSpPr>
          <p:nvPr>
            <p:ph type="sldImg"/>
          </p:nvPr>
        </p:nvSpPr>
        <p:spPr>
          <a:xfrm>
            <a:off x="381000" y="685800"/>
            <a:ext cx="6096000" cy="3429000"/>
          </a:xfrm>
          <a:ln/>
        </p:spPr>
      </p:sp>
      <p:sp>
        <p:nvSpPr>
          <p:cNvPr id="114691" name="備忘稿版面配置區 2">
            <a:extLst>
              <a:ext uri="{FF2B5EF4-FFF2-40B4-BE49-F238E27FC236}">
                <a16:creationId xmlns:a16="http://schemas.microsoft.com/office/drawing/2014/main" id="{985E90D3-440F-4268-A437-3DDAD4DC1D1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4692" name="投影片編號版面配置區 3">
            <a:extLst>
              <a:ext uri="{FF2B5EF4-FFF2-40B4-BE49-F238E27FC236}">
                <a16:creationId xmlns:a16="http://schemas.microsoft.com/office/drawing/2014/main" id="{82C41722-02BC-409F-AA58-8D91A90CD9F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sz="2400">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sz="2400">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sz="2400">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fld id="{C333851B-90C7-4118-BE87-4521BDCF0BBA}" type="slidenum">
              <a:rPr kumimoji="0" lang="zh-TW" altLang="en-US" sz="1200">
                <a:latin typeface="Calibri" panose="020F0502020204030204" pitchFamily="34" charset="0"/>
              </a:rPr>
              <a:pPr eaLnBrk="1" hangingPunct="1"/>
              <a:t>37</a:t>
            </a:fld>
            <a:endParaRPr kumimoji="0" lang="en-US" altLang="zh-TW" sz="1200">
              <a:latin typeface="Calibri" panose="020F0502020204030204" pitchFamily="34" charset="0"/>
            </a:endParaRPr>
          </a:p>
        </p:txBody>
      </p:sp>
    </p:spTree>
    <p:extLst>
      <p:ext uri="{BB962C8B-B14F-4D97-AF65-F5344CB8AC3E}">
        <p14:creationId xmlns:p14="http://schemas.microsoft.com/office/powerpoint/2010/main" val="8763626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投影片圖像版面配置區 1">
            <a:extLst>
              <a:ext uri="{FF2B5EF4-FFF2-40B4-BE49-F238E27FC236}">
                <a16:creationId xmlns:a16="http://schemas.microsoft.com/office/drawing/2014/main" id="{180391BD-84FF-4BD4-89D6-189DFC75C744}"/>
              </a:ext>
            </a:extLst>
          </p:cNvPr>
          <p:cNvSpPr>
            <a:spLocks noGrp="1" noRot="1" noChangeAspect="1" noTextEdit="1"/>
          </p:cNvSpPr>
          <p:nvPr>
            <p:ph type="sldImg"/>
          </p:nvPr>
        </p:nvSpPr>
        <p:spPr>
          <a:xfrm>
            <a:off x="381000" y="685800"/>
            <a:ext cx="6096000" cy="3429000"/>
          </a:xfrm>
          <a:ln/>
        </p:spPr>
      </p:sp>
      <p:sp>
        <p:nvSpPr>
          <p:cNvPr id="115715" name="備忘稿版面配置區 2">
            <a:extLst>
              <a:ext uri="{FF2B5EF4-FFF2-40B4-BE49-F238E27FC236}">
                <a16:creationId xmlns:a16="http://schemas.microsoft.com/office/drawing/2014/main" id="{E376CD65-C26A-40D4-B1F0-EDE29AD592F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5716" name="投影片編號版面配置區 3">
            <a:extLst>
              <a:ext uri="{FF2B5EF4-FFF2-40B4-BE49-F238E27FC236}">
                <a16:creationId xmlns:a16="http://schemas.microsoft.com/office/drawing/2014/main" id="{A3828486-8775-451A-A97E-4FE6F4405C2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sz="2400">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sz="2400">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sz="2400">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fld id="{3E5B8408-51FF-42C4-9A33-D20AD6E01297}" type="slidenum">
              <a:rPr kumimoji="0" lang="zh-TW" altLang="en-US" sz="1200">
                <a:latin typeface="Calibri" panose="020F0502020204030204" pitchFamily="34" charset="0"/>
              </a:rPr>
              <a:pPr eaLnBrk="1" hangingPunct="1"/>
              <a:t>38</a:t>
            </a:fld>
            <a:endParaRPr kumimoji="0" lang="en-US" altLang="zh-TW" sz="1200">
              <a:latin typeface="Calibri" panose="020F0502020204030204" pitchFamily="34" charset="0"/>
            </a:endParaRPr>
          </a:p>
        </p:txBody>
      </p:sp>
    </p:spTree>
    <p:extLst>
      <p:ext uri="{BB962C8B-B14F-4D97-AF65-F5344CB8AC3E}">
        <p14:creationId xmlns:p14="http://schemas.microsoft.com/office/powerpoint/2010/main" val="33264878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投影片圖像版面配置區 1">
            <a:extLst>
              <a:ext uri="{FF2B5EF4-FFF2-40B4-BE49-F238E27FC236}">
                <a16:creationId xmlns:a16="http://schemas.microsoft.com/office/drawing/2014/main" id="{66904EF0-4D90-4D19-964C-9B7E58C7230F}"/>
              </a:ext>
            </a:extLst>
          </p:cNvPr>
          <p:cNvSpPr>
            <a:spLocks noGrp="1" noRot="1" noChangeAspect="1" noTextEdit="1"/>
          </p:cNvSpPr>
          <p:nvPr>
            <p:ph type="sldImg"/>
          </p:nvPr>
        </p:nvSpPr>
        <p:spPr>
          <a:xfrm>
            <a:off x="381000" y="685800"/>
            <a:ext cx="6096000" cy="3429000"/>
          </a:xfrm>
          <a:ln/>
        </p:spPr>
      </p:sp>
      <p:sp>
        <p:nvSpPr>
          <p:cNvPr id="116739" name="備忘稿版面配置區 2">
            <a:extLst>
              <a:ext uri="{FF2B5EF4-FFF2-40B4-BE49-F238E27FC236}">
                <a16:creationId xmlns:a16="http://schemas.microsoft.com/office/drawing/2014/main" id="{79B5DA63-4522-4AEB-9C28-9459E752932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6740" name="投影片編號版面配置區 3">
            <a:extLst>
              <a:ext uri="{FF2B5EF4-FFF2-40B4-BE49-F238E27FC236}">
                <a16:creationId xmlns:a16="http://schemas.microsoft.com/office/drawing/2014/main" id="{C7D72F1C-0F6B-4D27-ADD0-060BF3545A9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sz="2400">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sz="2400">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sz="2400">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fld id="{6F10EA1B-D8C5-4708-B166-7BA61EFAB57D}" type="slidenum">
              <a:rPr kumimoji="0" lang="zh-TW" altLang="en-US" sz="1200">
                <a:latin typeface="Calibri" panose="020F0502020204030204" pitchFamily="34" charset="0"/>
              </a:rPr>
              <a:pPr eaLnBrk="1" hangingPunct="1"/>
              <a:t>39</a:t>
            </a:fld>
            <a:endParaRPr kumimoji="0" lang="en-US" altLang="zh-TW" sz="1200">
              <a:latin typeface="Calibri" panose="020F0502020204030204" pitchFamily="34" charset="0"/>
            </a:endParaRPr>
          </a:p>
        </p:txBody>
      </p:sp>
    </p:spTree>
    <p:extLst>
      <p:ext uri="{BB962C8B-B14F-4D97-AF65-F5344CB8AC3E}">
        <p14:creationId xmlns:p14="http://schemas.microsoft.com/office/powerpoint/2010/main" val="10345413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投影片圖像版面配置區 1">
            <a:extLst>
              <a:ext uri="{FF2B5EF4-FFF2-40B4-BE49-F238E27FC236}">
                <a16:creationId xmlns:a16="http://schemas.microsoft.com/office/drawing/2014/main" id="{04C6B31F-2D76-4C24-B311-C9A9A55FC0BE}"/>
              </a:ext>
            </a:extLst>
          </p:cNvPr>
          <p:cNvSpPr>
            <a:spLocks noGrp="1" noRot="1" noChangeAspect="1" noTextEdit="1"/>
          </p:cNvSpPr>
          <p:nvPr>
            <p:ph type="sldImg"/>
          </p:nvPr>
        </p:nvSpPr>
        <p:spPr>
          <a:xfrm>
            <a:off x="381000" y="685800"/>
            <a:ext cx="6096000" cy="3429000"/>
          </a:xfrm>
          <a:ln/>
        </p:spPr>
      </p:sp>
      <p:sp>
        <p:nvSpPr>
          <p:cNvPr id="117763" name="備忘稿版面配置區 2">
            <a:extLst>
              <a:ext uri="{FF2B5EF4-FFF2-40B4-BE49-F238E27FC236}">
                <a16:creationId xmlns:a16="http://schemas.microsoft.com/office/drawing/2014/main" id="{194F0E4E-E3A4-412D-AE6A-7C52464F564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7764" name="投影片編號版面配置區 3">
            <a:extLst>
              <a:ext uri="{FF2B5EF4-FFF2-40B4-BE49-F238E27FC236}">
                <a16:creationId xmlns:a16="http://schemas.microsoft.com/office/drawing/2014/main" id="{83574EC9-4BC3-42F1-8E0D-BD42BC2EF8C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sz="2400">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sz="2400">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sz="2400">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fld id="{B61A879E-1D5B-4C8A-AB92-3016A1AB82B0}" type="slidenum">
              <a:rPr kumimoji="0" lang="zh-TW" altLang="en-US" sz="1200">
                <a:latin typeface="Calibri" panose="020F0502020204030204" pitchFamily="34" charset="0"/>
              </a:rPr>
              <a:pPr eaLnBrk="1" hangingPunct="1"/>
              <a:t>41</a:t>
            </a:fld>
            <a:endParaRPr kumimoji="0" lang="en-US" altLang="zh-TW" sz="1200">
              <a:latin typeface="Calibri" panose="020F0502020204030204" pitchFamily="34" charset="0"/>
            </a:endParaRPr>
          </a:p>
        </p:txBody>
      </p:sp>
    </p:spTree>
    <p:extLst>
      <p:ext uri="{BB962C8B-B14F-4D97-AF65-F5344CB8AC3E}">
        <p14:creationId xmlns:p14="http://schemas.microsoft.com/office/powerpoint/2010/main" val="3040899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投影片圖像版面配置區 1">
            <a:extLst>
              <a:ext uri="{FF2B5EF4-FFF2-40B4-BE49-F238E27FC236}">
                <a16:creationId xmlns:a16="http://schemas.microsoft.com/office/drawing/2014/main" id="{01D73D30-72F1-4723-A082-2F41333A146D}"/>
              </a:ext>
            </a:extLst>
          </p:cNvPr>
          <p:cNvSpPr>
            <a:spLocks noGrp="1" noRot="1" noChangeAspect="1" noTextEdit="1"/>
          </p:cNvSpPr>
          <p:nvPr>
            <p:ph type="sldImg"/>
          </p:nvPr>
        </p:nvSpPr>
        <p:spPr>
          <a:xfrm>
            <a:off x="381000" y="685800"/>
            <a:ext cx="6096000" cy="3429000"/>
          </a:xfrm>
          <a:ln/>
        </p:spPr>
      </p:sp>
      <p:sp>
        <p:nvSpPr>
          <p:cNvPr id="87043" name="備忘稿版面配置區 2">
            <a:extLst>
              <a:ext uri="{FF2B5EF4-FFF2-40B4-BE49-F238E27FC236}">
                <a16:creationId xmlns:a16="http://schemas.microsoft.com/office/drawing/2014/main" id="{F11BCBC5-3AB7-45F5-AF80-7B66D7905BB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87044" name="投影片編號版面配置區 3">
            <a:extLst>
              <a:ext uri="{FF2B5EF4-FFF2-40B4-BE49-F238E27FC236}">
                <a16:creationId xmlns:a16="http://schemas.microsoft.com/office/drawing/2014/main" id="{E4577736-0431-4A89-8E3D-58C05C7ACA2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sz="2400">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sz="2400">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sz="2400">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fld id="{B6A690EA-D6B9-4EC6-800D-571DA503601F}" type="slidenum">
              <a:rPr kumimoji="0" lang="zh-TW" altLang="en-US" sz="1200">
                <a:latin typeface="Calibri" panose="020F0502020204030204" pitchFamily="34" charset="0"/>
              </a:rPr>
              <a:pPr eaLnBrk="1" hangingPunct="1"/>
              <a:t>5</a:t>
            </a:fld>
            <a:endParaRPr kumimoji="0" lang="en-US" altLang="zh-TW" sz="1200">
              <a:latin typeface="Calibri" panose="020F0502020204030204" pitchFamily="34" charset="0"/>
            </a:endParaRPr>
          </a:p>
        </p:txBody>
      </p:sp>
    </p:spTree>
    <p:extLst>
      <p:ext uri="{BB962C8B-B14F-4D97-AF65-F5344CB8AC3E}">
        <p14:creationId xmlns:p14="http://schemas.microsoft.com/office/powerpoint/2010/main" val="31786010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投影片圖像版面配置區 1">
            <a:extLst>
              <a:ext uri="{FF2B5EF4-FFF2-40B4-BE49-F238E27FC236}">
                <a16:creationId xmlns:a16="http://schemas.microsoft.com/office/drawing/2014/main" id="{CD5F10B7-C73C-403C-95EB-719ECE024ED4}"/>
              </a:ext>
            </a:extLst>
          </p:cNvPr>
          <p:cNvSpPr>
            <a:spLocks noGrp="1" noRot="1" noChangeAspect="1" noTextEdit="1"/>
          </p:cNvSpPr>
          <p:nvPr>
            <p:ph type="sldImg"/>
          </p:nvPr>
        </p:nvSpPr>
        <p:spPr>
          <a:xfrm>
            <a:off x="381000" y="685800"/>
            <a:ext cx="6096000" cy="3429000"/>
          </a:xfrm>
          <a:ln/>
        </p:spPr>
      </p:sp>
      <p:sp>
        <p:nvSpPr>
          <p:cNvPr id="118787" name="備忘稿版面配置區 2">
            <a:extLst>
              <a:ext uri="{FF2B5EF4-FFF2-40B4-BE49-F238E27FC236}">
                <a16:creationId xmlns:a16="http://schemas.microsoft.com/office/drawing/2014/main" id="{6FCF9F9A-3CE3-4226-BF96-DAD1C2F244F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8788" name="投影片編號版面配置區 3">
            <a:extLst>
              <a:ext uri="{FF2B5EF4-FFF2-40B4-BE49-F238E27FC236}">
                <a16:creationId xmlns:a16="http://schemas.microsoft.com/office/drawing/2014/main" id="{D4A6ED57-B539-4B32-B377-221C6293A25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sz="2400">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sz="2400">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sz="2400">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fld id="{09D832D8-7085-4C74-B279-1B5B4900EC38}" type="slidenum">
              <a:rPr kumimoji="0" lang="zh-TW" altLang="en-US" sz="1200">
                <a:latin typeface="Calibri" panose="020F0502020204030204" pitchFamily="34" charset="0"/>
              </a:rPr>
              <a:pPr eaLnBrk="1" hangingPunct="1"/>
              <a:t>42</a:t>
            </a:fld>
            <a:endParaRPr kumimoji="0" lang="en-US" altLang="zh-TW" sz="1200">
              <a:latin typeface="Calibri" panose="020F0502020204030204" pitchFamily="34" charset="0"/>
            </a:endParaRPr>
          </a:p>
        </p:txBody>
      </p:sp>
    </p:spTree>
    <p:extLst>
      <p:ext uri="{BB962C8B-B14F-4D97-AF65-F5344CB8AC3E}">
        <p14:creationId xmlns:p14="http://schemas.microsoft.com/office/powerpoint/2010/main" val="4738550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投影片圖像版面配置區 1">
            <a:extLst>
              <a:ext uri="{FF2B5EF4-FFF2-40B4-BE49-F238E27FC236}">
                <a16:creationId xmlns:a16="http://schemas.microsoft.com/office/drawing/2014/main" id="{B771D92B-6077-41A2-AF65-DFF4C70CB019}"/>
              </a:ext>
            </a:extLst>
          </p:cNvPr>
          <p:cNvSpPr>
            <a:spLocks noGrp="1" noRot="1" noChangeAspect="1" noTextEdit="1"/>
          </p:cNvSpPr>
          <p:nvPr>
            <p:ph type="sldImg"/>
          </p:nvPr>
        </p:nvSpPr>
        <p:spPr>
          <a:xfrm>
            <a:off x="381000" y="685800"/>
            <a:ext cx="6096000" cy="3429000"/>
          </a:xfrm>
          <a:ln/>
        </p:spPr>
      </p:sp>
      <p:sp>
        <p:nvSpPr>
          <p:cNvPr id="119811" name="備忘稿版面配置區 2">
            <a:extLst>
              <a:ext uri="{FF2B5EF4-FFF2-40B4-BE49-F238E27FC236}">
                <a16:creationId xmlns:a16="http://schemas.microsoft.com/office/drawing/2014/main" id="{1C42CF9D-C577-4821-9D44-C23A8476DFD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9812" name="投影片編號版面配置區 3">
            <a:extLst>
              <a:ext uri="{FF2B5EF4-FFF2-40B4-BE49-F238E27FC236}">
                <a16:creationId xmlns:a16="http://schemas.microsoft.com/office/drawing/2014/main" id="{FE371FFC-8828-4C49-8650-9FCC7E3617A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sz="2400">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sz="2400">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sz="2400">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fld id="{5812FABD-3383-46E3-983D-A1A5CA1DCE0A}" type="slidenum">
              <a:rPr kumimoji="0" lang="zh-TW" altLang="en-US" sz="1200">
                <a:latin typeface="Calibri" panose="020F0502020204030204" pitchFamily="34" charset="0"/>
              </a:rPr>
              <a:pPr eaLnBrk="1" hangingPunct="1"/>
              <a:t>43</a:t>
            </a:fld>
            <a:endParaRPr kumimoji="0" lang="en-US" altLang="zh-TW" sz="1200">
              <a:latin typeface="Calibri" panose="020F0502020204030204" pitchFamily="34" charset="0"/>
            </a:endParaRPr>
          </a:p>
        </p:txBody>
      </p:sp>
    </p:spTree>
    <p:extLst>
      <p:ext uri="{BB962C8B-B14F-4D97-AF65-F5344CB8AC3E}">
        <p14:creationId xmlns:p14="http://schemas.microsoft.com/office/powerpoint/2010/main" val="36755737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投影片圖像版面配置區 1">
            <a:extLst>
              <a:ext uri="{FF2B5EF4-FFF2-40B4-BE49-F238E27FC236}">
                <a16:creationId xmlns:a16="http://schemas.microsoft.com/office/drawing/2014/main" id="{A2869719-AE81-4375-8E11-629702574E23}"/>
              </a:ext>
            </a:extLst>
          </p:cNvPr>
          <p:cNvSpPr>
            <a:spLocks noGrp="1" noRot="1" noChangeAspect="1" noTextEdit="1"/>
          </p:cNvSpPr>
          <p:nvPr>
            <p:ph type="sldImg"/>
          </p:nvPr>
        </p:nvSpPr>
        <p:spPr>
          <a:xfrm>
            <a:off x="381000" y="685800"/>
            <a:ext cx="6096000" cy="3429000"/>
          </a:xfrm>
          <a:ln/>
        </p:spPr>
      </p:sp>
      <p:sp>
        <p:nvSpPr>
          <p:cNvPr id="120835" name="備忘稿版面配置區 2">
            <a:extLst>
              <a:ext uri="{FF2B5EF4-FFF2-40B4-BE49-F238E27FC236}">
                <a16:creationId xmlns:a16="http://schemas.microsoft.com/office/drawing/2014/main" id="{C6397C3B-9C5B-480E-B0AB-53E3A8D46CF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0836" name="投影片編號版面配置區 3">
            <a:extLst>
              <a:ext uri="{FF2B5EF4-FFF2-40B4-BE49-F238E27FC236}">
                <a16:creationId xmlns:a16="http://schemas.microsoft.com/office/drawing/2014/main" id="{54EC1675-3722-4BA1-9C3E-9848EF6B4C8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sz="2400">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sz="2400">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sz="2400">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fld id="{2EA9160B-A592-428F-BB07-18F1126FD445}" type="slidenum">
              <a:rPr kumimoji="0" lang="zh-TW" altLang="en-US" sz="1200">
                <a:latin typeface="Calibri" panose="020F0502020204030204" pitchFamily="34" charset="0"/>
              </a:rPr>
              <a:pPr eaLnBrk="1" hangingPunct="1"/>
              <a:t>44</a:t>
            </a:fld>
            <a:endParaRPr kumimoji="0" lang="en-US" altLang="zh-TW" sz="1200">
              <a:latin typeface="Calibri" panose="020F0502020204030204" pitchFamily="34" charset="0"/>
            </a:endParaRPr>
          </a:p>
        </p:txBody>
      </p:sp>
    </p:spTree>
    <p:extLst>
      <p:ext uri="{BB962C8B-B14F-4D97-AF65-F5344CB8AC3E}">
        <p14:creationId xmlns:p14="http://schemas.microsoft.com/office/powerpoint/2010/main" val="29636873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投影片圖像版面配置區 1">
            <a:extLst>
              <a:ext uri="{FF2B5EF4-FFF2-40B4-BE49-F238E27FC236}">
                <a16:creationId xmlns:a16="http://schemas.microsoft.com/office/drawing/2014/main" id="{67725EB2-8130-4786-90BB-5393A561FE2C}"/>
              </a:ext>
            </a:extLst>
          </p:cNvPr>
          <p:cNvSpPr>
            <a:spLocks noGrp="1" noRot="1" noChangeAspect="1" noTextEdit="1"/>
          </p:cNvSpPr>
          <p:nvPr>
            <p:ph type="sldImg"/>
          </p:nvPr>
        </p:nvSpPr>
        <p:spPr>
          <a:xfrm>
            <a:off x="381000" y="685800"/>
            <a:ext cx="6096000" cy="3429000"/>
          </a:xfrm>
          <a:ln/>
        </p:spPr>
      </p:sp>
      <p:sp>
        <p:nvSpPr>
          <p:cNvPr id="122883" name="備忘稿版面配置區 2">
            <a:extLst>
              <a:ext uri="{FF2B5EF4-FFF2-40B4-BE49-F238E27FC236}">
                <a16:creationId xmlns:a16="http://schemas.microsoft.com/office/drawing/2014/main" id="{ECE0AD59-04D8-4433-90F5-0291D2097FE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2884" name="投影片編號版面配置區 3">
            <a:extLst>
              <a:ext uri="{FF2B5EF4-FFF2-40B4-BE49-F238E27FC236}">
                <a16:creationId xmlns:a16="http://schemas.microsoft.com/office/drawing/2014/main" id="{522C3FD6-C610-4A68-8C99-1FCF475078F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sz="2400">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sz="2400">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sz="2400">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fld id="{64AEAB62-354C-419D-AD08-84EA89483E22}" type="slidenum">
              <a:rPr kumimoji="0" lang="zh-TW" altLang="en-US" sz="1200">
                <a:latin typeface="Calibri" panose="020F0502020204030204" pitchFamily="34" charset="0"/>
              </a:rPr>
              <a:pPr eaLnBrk="1" hangingPunct="1"/>
              <a:t>46</a:t>
            </a:fld>
            <a:endParaRPr kumimoji="0" lang="en-US" altLang="zh-TW" sz="1200">
              <a:latin typeface="Calibri" panose="020F0502020204030204" pitchFamily="34" charset="0"/>
            </a:endParaRPr>
          </a:p>
        </p:txBody>
      </p:sp>
    </p:spTree>
    <p:extLst>
      <p:ext uri="{BB962C8B-B14F-4D97-AF65-F5344CB8AC3E}">
        <p14:creationId xmlns:p14="http://schemas.microsoft.com/office/powerpoint/2010/main" val="13757021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投影片圖像版面配置區 1">
            <a:extLst>
              <a:ext uri="{FF2B5EF4-FFF2-40B4-BE49-F238E27FC236}">
                <a16:creationId xmlns:a16="http://schemas.microsoft.com/office/drawing/2014/main" id="{7475773B-A295-40D2-9580-09968451A50E}"/>
              </a:ext>
            </a:extLst>
          </p:cNvPr>
          <p:cNvSpPr>
            <a:spLocks noGrp="1" noRot="1" noChangeAspect="1" noTextEdit="1"/>
          </p:cNvSpPr>
          <p:nvPr>
            <p:ph type="sldImg"/>
          </p:nvPr>
        </p:nvSpPr>
        <p:spPr>
          <a:xfrm>
            <a:off x="381000" y="685800"/>
            <a:ext cx="6096000" cy="3429000"/>
          </a:xfrm>
          <a:ln/>
        </p:spPr>
      </p:sp>
      <p:sp>
        <p:nvSpPr>
          <p:cNvPr id="123907" name="備忘稿版面配置區 2">
            <a:extLst>
              <a:ext uri="{FF2B5EF4-FFF2-40B4-BE49-F238E27FC236}">
                <a16:creationId xmlns:a16="http://schemas.microsoft.com/office/drawing/2014/main" id="{9FCE05A9-4AA5-4429-BFE3-E476BE7A041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3908" name="投影片編號版面配置區 3">
            <a:extLst>
              <a:ext uri="{FF2B5EF4-FFF2-40B4-BE49-F238E27FC236}">
                <a16:creationId xmlns:a16="http://schemas.microsoft.com/office/drawing/2014/main" id="{37D03279-5945-4E92-8C0B-CEB4314FD97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sz="2400">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sz="2400">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sz="2400">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fld id="{70A8061E-E27A-42AD-9939-77E12FDC9F85}" type="slidenum">
              <a:rPr kumimoji="0" lang="zh-TW" altLang="en-US" sz="1200">
                <a:latin typeface="Calibri" panose="020F0502020204030204" pitchFamily="34" charset="0"/>
              </a:rPr>
              <a:pPr eaLnBrk="1" hangingPunct="1"/>
              <a:t>47</a:t>
            </a:fld>
            <a:endParaRPr kumimoji="0" lang="en-US" altLang="zh-TW" sz="1200">
              <a:latin typeface="Calibri" panose="020F0502020204030204" pitchFamily="34" charset="0"/>
            </a:endParaRPr>
          </a:p>
        </p:txBody>
      </p:sp>
    </p:spTree>
    <p:extLst>
      <p:ext uri="{BB962C8B-B14F-4D97-AF65-F5344CB8AC3E}">
        <p14:creationId xmlns:p14="http://schemas.microsoft.com/office/powerpoint/2010/main" val="12172650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投影片圖像版面配置區 1">
            <a:extLst>
              <a:ext uri="{FF2B5EF4-FFF2-40B4-BE49-F238E27FC236}">
                <a16:creationId xmlns:a16="http://schemas.microsoft.com/office/drawing/2014/main" id="{5B534C14-63B8-4167-BB66-F1C2F79F85F1}"/>
              </a:ext>
            </a:extLst>
          </p:cNvPr>
          <p:cNvSpPr>
            <a:spLocks noGrp="1" noRot="1" noChangeAspect="1" noTextEdit="1"/>
          </p:cNvSpPr>
          <p:nvPr>
            <p:ph type="sldImg"/>
          </p:nvPr>
        </p:nvSpPr>
        <p:spPr>
          <a:xfrm>
            <a:off x="381000" y="685800"/>
            <a:ext cx="6096000" cy="3429000"/>
          </a:xfrm>
          <a:ln/>
        </p:spPr>
      </p:sp>
      <p:sp>
        <p:nvSpPr>
          <p:cNvPr id="124931" name="備忘稿版面配置區 2">
            <a:extLst>
              <a:ext uri="{FF2B5EF4-FFF2-40B4-BE49-F238E27FC236}">
                <a16:creationId xmlns:a16="http://schemas.microsoft.com/office/drawing/2014/main" id="{31CC8F4A-FCE9-46C6-87F9-9AA44B50D49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4932" name="投影片編號版面配置區 3">
            <a:extLst>
              <a:ext uri="{FF2B5EF4-FFF2-40B4-BE49-F238E27FC236}">
                <a16:creationId xmlns:a16="http://schemas.microsoft.com/office/drawing/2014/main" id="{DFDB7BFF-FDDA-4F51-87D4-5A7DA84020C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sz="2400">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sz="2400">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sz="2400">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fld id="{D5DAFE9C-AC0E-43DB-BA85-62C71CA2A3BD}" type="slidenum">
              <a:rPr kumimoji="0" lang="zh-TW" altLang="en-US" sz="1200">
                <a:latin typeface="Calibri" panose="020F0502020204030204" pitchFamily="34" charset="0"/>
              </a:rPr>
              <a:pPr eaLnBrk="1" hangingPunct="1"/>
              <a:t>48</a:t>
            </a:fld>
            <a:endParaRPr kumimoji="0" lang="en-US" altLang="zh-TW" sz="1200">
              <a:latin typeface="Calibri" panose="020F0502020204030204" pitchFamily="34" charset="0"/>
            </a:endParaRPr>
          </a:p>
        </p:txBody>
      </p:sp>
    </p:spTree>
    <p:extLst>
      <p:ext uri="{BB962C8B-B14F-4D97-AF65-F5344CB8AC3E}">
        <p14:creationId xmlns:p14="http://schemas.microsoft.com/office/powerpoint/2010/main" val="13883482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投影片圖像版面配置區 1">
            <a:extLst>
              <a:ext uri="{FF2B5EF4-FFF2-40B4-BE49-F238E27FC236}">
                <a16:creationId xmlns:a16="http://schemas.microsoft.com/office/drawing/2014/main" id="{2A236C2C-0F51-4882-B3B9-20AB2C8311C9}"/>
              </a:ext>
            </a:extLst>
          </p:cNvPr>
          <p:cNvSpPr>
            <a:spLocks noGrp="1" noRot="1" noChangeAspect="1" noTextEdit="1"/>
          </p:cNvSpPr>
          <p:nvPr>
            <p:ph type="sldImg"/>
          </p:nvPr>
        </p:nvSpPr>
        <p:spPr>
          <a:xfrm>
            <a:off x="381000" y="685800"/>
            <a:ext cx="6096000" cy="3429000"/>
          </a:xfrm>
          <a:ln/>
        </p:spPr>
      </p:sp>
      <p:sp>
        <p:nvSpPr>
          <p:cNvPr id="125955" name="備忘稿版面配置區 2">
            <a:extLst>
              <a:ext uri="{FF2B5EF4-FFF2-40B4-BE49-F238E27FC236}">
                <a16:creationId xmlns:a16="http://schemas.microsoft.com/office/drawing/2014/main" id="{61E0EA2E-7E94-42CE-ACA0-C1966B901D1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5956" name="投影片編號版面配置區 3">
            <a:extLst>
              <a:ext uri="{FF2B5EF4-FFF2-40B4-BE49-F238E27FC236}">
                <a16:creationId xmlns:a16="http://schemas.microsoft.com/office/drawing/2014/main" id="{09E0766B-FD06-4FDF-9892-B8D04FC1CD5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sz="2400">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sz="2400">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sz="2400">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fld id="{82B6C21E-1DC2-490B-AC43-F16B981A515A}" type="slidenum">
              <a:rPr kumimoji="0" lang="zh-TW" altLang="en-US" sz="1200">
                <a:latin typeface="Calibri" panose="020F0502020204030204" pitchFamily="34" charset="0"/>
              </a:rPr>
              <a:pPr eaLnBrk="1" hangingPunct="1"/>
              <a:t>49</a:t>
            </a:fld>
            <a:endParaRPr kumimoji="0" lang="en-US" altLang="zh-TW" sz="1200">
              <a:latin typeface="Calibri" panose="020F0502020204030204" pitchFamily="34" charset="0"/>
            </a:endParaRPr>
          </a:p>
        </p:txBody>
      </p:sp>
    </p:spTree>
    <p:extLst>
      <p:ext uri="{BB962C8B-B14F-4D97-AF65-F5344CB8AC3E}">
        <p14:creationId xmlns:p14="http://schemas.microsoft.com/office/powerpoint/2010/main" val="3671836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投影片圖像版面配置區 1">
            <a:extLst>
              <a:ext uri="{FF2B5EF4-FFF2-40B4-BE49-F238E27FC236}">
                <a16:creationId xmlns:a16="http://schemas.microsoft.com/office/drawing/2014/main" id="{1149F0A1-A6D9-454F-8AA1-128F83591000}"/>
              </a:ext>
            </a:extLst>
          </p:cNvPr>
          <p:cNvSpPr>
            <a:spLocks noGrp="1" noRot="1" noChangeAspect="1" noTextEdit="1"/>
          </p:cNvSpPr>
          <p:nvPr>
            <p:ph type="sldImg"/>
          </p:nvPr>
        </p:nvSpPr>
        <p:spPr>
          <a:xfrm>
            <a:off x="381000" y="685800"/>
            <a:ext cx="6096000" cy="3429000"/>
          </a:xfrm>
          <a:ln/>
        </p:spPr>
      </p:sp>
      <p:sp>
        <p:nvSpPr>
          <p:cNvPr id="126979" name="備忘稿版面配置區 2">
            <a:extLst>
              <a:ext uri="{FF2B5EF4-FFF2-40B4-BE49-F238E27FC236}">
                <a16:creationId xmlns:a16="http://schemas.microsoft.com/office/drawing/2014/main" id="{5D579B3F-2ECB-4260-BAAE-CBB78F83899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6980" name="投影片編號版面配置區 3">
            <a:extLst>
              <a:ext uri="{FF2B5EF4-FFF2-40B4-BE49-F238E27FC236}">
                <a16:creationId xmlns:a16="http://schemas.microsoft.com/office/drawing/2014/main" id="{2A6CA5DC-F2E4-46F1-8CCB-C0704A6A891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sz="2400">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sz="2400">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sz="2400">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fld id="{99F9C24D-8164-46DB-BB37-7488EB629DBB}" type="slidenum">
              <a:rPr kumimoji="0" lang="zh-TW" altLang="en-US" sz="1200">
                <a:latin typeface="Calibri" panose="020F0502020204030204" pitchFamily="34" charset="0"/>
              </a:rPr>
              <a:pPr eaLnBrk="1" hangingPunct="1"/>
              <a:t>50</a:t>
            </a:fld>
            <a:endParaRPr kumimoji="0" lang="en-US" altLang="zh-TW" sz="1200">
              <a:latin typeface="Calibri" panose="020F0502020204030204" pitchFamily="34" charset="0"/>
            </a:endParaRPr>
          </a:p>
        </p:txBody>
      </p:sp>
    </p:spTree>
    <p:extLst>
      <p:ext uri="{BB962C8B-B14F-4D97-AF65-F5344CB8AC3E}">
        <p14:creationId xmlns:p14="http://schemas.microsoft.com/office/powerpoint/2010/main" val="2120694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投影片圖像版面配置區 1">
            <a:extLst>
              <a:ext uri="{FF2B5EF4-FFF2-40B4-BE49-F238E27FC236}">
                <a16:creationId xmlns:a16="http://schemas.microsoft.com/office/drawing/2014/main" id="{6230DB29-D95C-464C-B41B-62AB8C7A5FB7}"/>
              </a:ext>
            </a:extLst>
          </p:cNvPr>
          <p:cNvSpPr>
            <a:spLocks noGrp="1" noRot="1" noChangeAspect="1" noTextEdit="1"/>
          </p:cNvSpPr>
          <p:nvPr>
            <p:ph type="sldImg"/>
          </p:nvPr>
        </p:nvSpPr>
        <p:spPr>
          <a:xfrm>
            <a:off x="381000" y="685800"/>
            <a:ext cx="6096000" cy="3429000"/>
          </a:xfrm>
          <a:ln/>
        </p:spPr>
      </p:sp>
      <p:sp>
        <p:nvSpPr>
          <p:cNvPr id="128003" name="備忘稿版面配置區 2">
            <a:extLst>
              <a:ext uri="{FF2B5EF4-FFF2-40B4-BE49-F238E27FC236}">
                <a16:creationId xmlns:a16="http://schemas.microsoft.com/office/drawing/2014/main" id="{1C6F999F-9FCD-4757-A567-612C8394450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8004" name="投影片編號版面配置區 3">
            <a:extLst>
              <a:ext uri="{FF2B5EF4-FFF2-40B4-BE49-F238E27FC236}">
                <a16:creationId xmlns:a16="http://schemas.microsoft.com/office/drawing/2014/main" id="{0831AA2E-B20E-4BAB-BD8B-3DDC445882C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sz="2400">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sz="2400">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sz="2400">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fld id="{4FD23101-B8DE-42F4-BA4B-7476268762D1}" type="slidenum">
              <a:rPr kumimoji="0" lang="zh-TW" altLang="en-US" sz="1200">
                <a:latin typeface="Calibri" panose="020F0502020204030204" pitchFamily="34" charset="0"/>
              </a:rPr>
              <a:pPr eaLnBrk="1" hangingPunct="1"/>
              <a:t>51</a:t>
            </a:fld>
            <a:endParaRPr kumimoji="0" lang="en-US" altLang="zh-TW" sz="1200">
              <a:latin typeface="Calibri" panose="020F0502020204030204" pitchFamily="34" charset="0"/>
            </a:endParaRPr>
          </a:p>
        </p:txBody>
      </p:sp>
    </p:spTree>
    <p:extLst>
      <p:ext uri="{BB962C8B-B14F-4D97-AF65-F5344CB8AC3E}">
        <p14:creationId xmlns:p14="http://schemas.microsoft.com/office/powerpoint/2010/main" val="15736901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投影片圖像版面配置區 1">
            <a:extLst>
              <a:ext uri="{FF2B5EF4-FFF2-40B4-BE49-F238E27FC236}">
                <a16:creationId xmlns:a16="http://schemas.microsoft.com/office/drawing/2014/main" id="{DF1B75F1-4A4B-4553-9E24-A81BB08797B2}"/>
              </a:ext>
            </a:extLst>
          </p:cNvPr>
          <p:cNvSpPr>
            <a:spLocks noGrp="1" noRot="1" noChangeAspect="1" noTextEdit="1"/>
          </p:cNvSpPr>
          <p:nvPr>
            <p:ph type="sldImg"/>
          </p:nvPr>
        </p:nvSpPr>
        <p:spPr>
          <a:xfrm>
            <a:off x="381000" y="685800"/>
            <a:ext cx="6096000" cy="3429000"/>
          </a:xfrm>
          <a:ln/>
        </p:spPr>
      </p:sp>
      <p:sp>
        <p:nvSpPr>
          <p:cNvPr id="129027" name="備忘稿版面配置區 2">
            <a:extLst>
              <a:ext uri="{FF2B5EF4-FFF2-40B4-BE49-F238E27FC236}">
                <a16:creationId xmlns:a16="http://schemas.microsoft.com/office/drawing/2014/main" id="{25686F79-7E16-472F-B68D-80A370BCCB0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9028" name="投影片編號版面配置區 3">
            <a:extLst>
              <a:ext uri="{FF2B5EF4-FFF2-40B4-BE49-F238E27FC236}">
                <a16:creationId xmlns:a16="http://schemas.microsoft.com/office/drawing/2014/main" id="{D0EA2DFE-770A-4B2E-8125-6DCEEE9B5D5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sz="2400">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sz="2400">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sz="2400">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fld id="{CACE54CA-0A66-4652-92FD-B0EC9D9F3CD3}" type="slidenum">
              <a:rPr kumimoji="0" lang="zh-TW" altLang="en-US" sz="1200">
                <a:latin typeface="Calibri" panose="020F0502020204030204" pitchFamily="34" charset="0"/>
              </a:rPr>
              <a:pPr eaLnBrk="1" hangingPunct="1"/>
              <a:t>52</a:t>
            </a:fld>
            <a:endParaRPr kumimoji="0" lang="en-US" altLang="zh-TW" sz="1200">
              <a:latin typeface="Calibri" panose="020F0502020204030204" pitchFamily="34" charset="0"/>
            </a:endParaRPr>
          </a:p>
        </p:txBody>
      </p:sp>
    </p:spTree>
    <p:extLst>
      <p:ext uri="{BB962C8B-B14F-4D97-AF65-F5344CB8AC3E}">
        <p14:creationId xmlns:p14="http://schemas.microsoft.com/office/powerpoint/2010/main" val="2032963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投影片圖像版面配置區 1">
            <a:extLst>
              <a:ext uri="{FF2B5EF4-FFF2-40B4-BE49-F238E27FC236}">
                <a16:creationId xmlns:a16="http://schemas.microsoft.com/office/drawing/2014/main" id="{11E62659-5B53-4958-BFC7-C10647288A57}"/>
              </a:ext>
            </a:extLst>
          </p:cNvPr>
          <p:cNvSpPr>
            <a:spLocks noGrp="1" noRot="1" noChangeAspect="1" noTextEdit="1"/>
          </p:cNvSpPr>
          <p:nvPr>
            <p:ph type="sldImg"/>
          </p:nvPr>
        </p:nvSpPr>
        <p:spPr>
          <a:xfrm>
            <a:off x="381000" y="685800"/>
            <a:ext cx="6096000" cy="3429000"/>
          </a:xfrm>
          <a:ln/>
        </p:spPr>
      </p:sp>
      <p:sp>
        <p:nvSpPr>
          <p:cNvPr id="88067" name="備忘稿版面配置區 2">
            <a:extLst>
              <a:ext uri="{FF2B5EF4-FFF2-40B4-BE49-F238E27FC236}">
                <a16:creationId xmlns:a16="http://schemas.microsoft.com/office/drawing/2014/main" id="{62DC2C05-49EC-40B0-9A3A-B79539BFB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88068" name="投影片編號版面配置區 3">
            <a:extLst>
              <a:ext uri="{FF2B5EF4-FFF2-40B4-BE49-F238E27FC236}">
                <a16:creationId xmlns:a16="http://schemas.microsoft.com/office/drawing/2014/main" id="{035C8EB1-5EED-40BC-816B-8D3AEF2543D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sz="2400">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sz="2400">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sz="2400">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fld id="{B1E7F58A-CDFE-4A63-A501-3E3FBA619679}" type="slidenum">
              <a:rPr kumimoji="0" lang="zh-TW" altLang="en-US" sz="1200">
                <a:latin typeface="Calibri" panose="020F0502020204030204" pitchFamily="34" charset="0"/>
              </a:rPr>
              <a:pPr eaLnBrk="1" hangingPunct="1"/>
              <a:t>6</a:t>
            </a:fld>
            <a:endParaRPr kumimoji="0" lang="en-US" altLang="zh-TW" sz="1200">
              <a:latin typeface="Calibri" panose="020F0502020204030204" pitchFamily="34" charset="0"/>
            </a:endParaRPr>
          </a:p>
        </p:txBody>
      </p:sp>
    </p:spTree>
    <p:extLst>
      <p:ext uri="{BB962C8B-B14F-4D97-AF65-F5344CB8AC3E}">
        <p14:creationId xmlns:p14="http://schemas.microsoft.com/office/powerpoint/2010/main" val="13453479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投影片圖像版面配置區 1">
            <a:extLst>
              <a:ext uri="{FF2B5EF4-FFF2-40B4-BE49-F238E27FC236}">
                <a16:creationId xmlns:a16="http://schemas.microsoft.com/office/drawing/2014/main" id="{B1131C0C-D503-4BF6-BCDB-8524426320F1}"/>
              </a:ext>
            </a:extLst>
          </p:cNvPr>
          <p:cNvSpPr>
            <a:spLocks noGrp="1" noRot="1" noChangeAspect="1" noTextEdit="1"/>
          </p:cNvSpPr>
          <p:nvPr>
            <p:ph type="sldImg"/>
          </p:nvPr>
        </p:nvSpPr>
        <p:spPr>
          <a:xfrm>
            <a:off x="381000" y="685800"/>
            <a:ext cx="6096000" cy="3429000"/>
          </a:xfrm>
          <a:ln/>
        </p:spPr>
      </p:sp>
      <p:sp>
        <p:nvSpPr>
          <p:cNvPr id="130051" name="備忘稿版面配置區 2">
            <a:extLst>
              <a:ext uri="{FF2B5EF4-FFF2-40B4-BE49-F238E27FC236}">
                <a16:creationId xmlns:a16="http://schemas.microsoft.com/office/drawing/2014/main" id="{C5E7DBFC-8809-46C0-9475-BEB9CE9FC96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30052" name="投影片編號版面配置區 3">
            <a:extLst>
              <a:ext uri="{FF2B5EF4-FFF2-40B4-BE49-F238E27FC236}">
                <a16:creationId xmlns:a16="http://schemas.microsoft.com/office/drawing/2014/main" id="{870C8EA6-38E6-4B78-9A62-60CFBEFACB7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sz="2400">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sz="2400">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sz="2400">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fld id="{20451844-2EFF-4C09-B872-C3354C33379B}" type="slidenum">
              <a:rPr kumimoji="0" lang="zh-TW" altLang="en-US" sz="1200">
                <a:latin typeface="Calibri" panose="020F0502020204030204" pitchFamily="34" charset="0"/>
              </a:rPr>
              <a:pPr eaLnBrk="1" hangingPunct="1"/>
              <a:t>53</a:t>
            </a:fld>
            <a:endParaRPr kumimoji="0" lang="en-US" altLang="zh-TW" sz="1200">
              <a:latin typeface="Calibri" panose="020F0502020204030204" pitchFamily="34" charset="0"/>
            </a:endParaRPr>
          </a:p>
        </p:txBody>
      </p:sp>
    </p:spTree>
    <p:extLst>
      <p:ext uri="{BB962C8B-B14F-4D97-AF65-F5344CB8AC3E}">
        <p14:creationId xmlns:p14="http://schemas.microsoft.com/office/powerpoint/2010/main" val="35005170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投影片圖像版面配置區 1">
            <a:extLst>
              <a:ext uri="{FF2B5EF4-FFF2-40B4-BE49-F238E27FC236}">
                <a16:creationId xmlns:a16="http://schemas.microsoft.com/office/drawing/2014/main" id="{9248AAC2-FD77-409A-8677-CC56D273A994}"/>
              </a:ext>
            </a:extLst>
          </p:cNvPr>
          <p:cNvSpPr>
            <a:spLocks noGrp="1" noRot="1" noChangeAspect="1" noTextEdit="1"/>
          </p:cNvSpPr>
          <p:nvPr>
            <p:ph type="sldImg"/>
          </p:nvPr>
        </p:nvSpPr>
        <p:spPr>
          <a:xfrm>
            <a:off x="381000" y="685800"/>
            <a:ext cx="6096000" cy="3429000"/>
          </a:xfrm>
          <a:ln/>
        </p:spPr>
      </p:sp>
      <p:sp>
        <p:nvSpPr>
          <p:cNvPr id="132099" name="備忘稿版面配置區 2">
            <a:extLst>
              <a:ext uri="{FF2B5EF4-FFF2-40B4-BE49-F238E27FC236}">
                <a16:creationId xmlns:a16="http://schemas.microsoft.com/office/drawing/2014/main" id="{D82809B2-8033-4193-9B26-567BE701052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32100" name="投影片編號版面配置區 3">
            <a:extLst>
              <a:ext uri="{FF2B5EF4-FFF2-40B4-BE49-F238E27FC236}">
                <a16:creationId xmlns:a16="http://schemas.microsoft.com/office/drawing/2014/main" id="{CB15D6CD-0E46-4746-A2B9-8DA2D892BCA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sz="2400">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sz="2400">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sz="2400">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fld id="{4384F094-37BB-4732-AEAE-1B3225C0EC55}" type="slidenum">
              <a:rPr kumimoji="0" lang="zh-TW" altLang="en-US" sz="1200">
                <a:latin typeface="Calibri" panose="020F0502020204030204" pitchFamily="34" charset="0"/>
              </a:rPr>
              <a:pPr eaLnBrk="1" hangingPunct="1"/>
              <a:t>55</a:t>
            </a:fld>
            <a:endParaRPr kumimoji="0" lang="en-US" altLang="zh-TW" sz="1200">
              <a:latin typeface="Calibri" panose="020F0502020204030204" pitchFamily="34" charset="0"/>
            </a:endParaRPr>
          </a:p>
        </p:txBody>
      </p:sp>
    </p:spTree>
    <p:extLst>
      <p:ext uri="{BB962C8B-B14F-4D97-AF65-F5344CB8AC3E}">
        <p14:creationId xmlns:p14="http://schemas.microsoft.com/office/powerpoint/2010/main" val="1062974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投影片圖像版面配置區 1">
            <a:extLst>
              <a:ext uri="{FF2B5EF4-FFF2-40B4-BE49-F238E27FC236}">
                <a16:creationId xmlns:a16="http://schemas.microsoft.com/office/drawing/2014/main" id="{757028A1-C433-490C-AE85-CFD41FDB8741}"/>
              </a:ext>
            </a:extLst>
          </p:cNvPr>
          <p:cNvSpPr>
            <a:spLocks noGrp="1" noRot="1" noChangeAspect="1" noTextEdit="1"/>
          </p:cNvSpPr>
          <p:nvPr>
            <p:ph type="sldImg"/>
          </p:nvPr>
        </p:nvSpPr>
        <p:spPr>
          <a:xfrm>
            <a:off x="381000" y="685800"/>
            <a:ext cx="6096000" cy="3429000"/>
          </a:xfrm>
          <a:ln/>
        </p:spPr>
      </p:sp>
      <p:sp>
        <p:nvSpPr>
          <p:cNvPr id="133123" name="備忘稿版面配置區 2">
            <a:extLst>
              <a:ext uri="{FF2B5EF4-FFF2-40B4-BE49-F238E27FC236}">
                <a16:creationId xmlns:a16="http://schemas.microsoft.com/office/drawing/2014/main" id="{2A23CDB6-C1F1-43A9-9F49-91853CC564A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33124" name="投影片編號版面配置區 3">
            <a:extLst>
              <a:ext uri="{FF2B5EF4-FFF2-40B4-BE49-F238E27FC236}">
                <a16:creationId xmlns:a16="http://schemas.microsoft.com/office/drawing/2014/main" id="{EBEA457A-3211-42A6-A975-D7BC2D5F9E2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sz="2400">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sz="2400">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sz="2400">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fld id="{B715216E-E69D-4F48-9190-BA6D4C6B2C22}" type="slidenum">
              <a:rPr kumimoji="0" lang="zh-TW" altLang="en-US" sz="1200">
                <a:latin typeface="Calibri" panose="020F0502020204030204" pitchFamily="34" charset="0"/>
              </a:rPr>
              <a:pPr eaLnBrk="1" hangingPunct="1"/>
              <a:t>56</a:t>
            </a:fld>
            <a:endParaRPr kumimoji="0" lang="en-US" altLang="zh-TW" sz="1200">
              <a:latin typeface="Calibri" panose="020F0502020204030204" pitchFamily="34" charset="0"/>
            </a:endParaRPr>
          </a:p>
        </p:txBody>
      </p:sp>
    </p:spTree>
    <p:extLst>
      <p:ext uri="{BB962C8B-B14F-4D97-AF65-F5344CB8AC3E}">
        <p14:creationId xmlns:p14="http://schemas.microsoft.com/office/powerpoint/2010/main" val="31436499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投影片圖像版面配置區 1">
            <a:extLst>
              <a:ext uri="{FF2B5EF4-FFF2-40B4-BE49-F238E27FC236}">
                <a16:creationId xmlns:a16="http://schemas.microsoft.com/office/drawing/2014/main" id="{7D782BD7-D60A-4F31-A7A3-3B9A4D34BC8F}"/>
              </a:ext>
            </a:extLst>
          </p:cNvPr>
          <p:cNvSpPr>
            <a:spLocks noGrp="1" noRot="1" noChangeAspect="1" noTextEdit="1"/>
          </p:cNvSpPr>
          <p:nvPr>
            <p:ph type="sldImg"/>
          </p:nvPr>
        </p:nvSpPr>
        <p:spPr>
          <a:xfrm>
            <a:off x="381000" y="685800"/>
            <a:ext cx="6096000" cy="3429000"/>
          </a:xfrm>
          <a:ln/>
        </p:spPr>
      </p:sp>
      <p:sp>
        <p:nvSpPr>
          <p:cNvPr id="135171" name="備忘稿版面配置區 2">
            <a:extLst>
              <a:ext uri="{FF2B5EF4-FFF2-40B4-BE49-F238E27FC236}">
                <a16:creationId xmlns:a16="http://schemas.microsoft.com/office/drawing/2014/main" id="{7883D1B2-38E6-48E0-913A-3B96C239000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35172" name="投影片編號版面配置區 3">
            <a:extLst>
              <a:ext uri="{FF2B5EF4-FFF2-40B4-BE49-F238E27FC236}">
                <a16:creationId xmlns:a16="http://schemas.microsoft.com/office/drawing/2014/main" id="{F97A1583-9F98-4654-8646-2C483BC0193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sz="2400">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sz="2400">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sz="2400">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fld id="{6AED766F-EABA-4A72-BCCA-D226E4E59C4F}" type="slidenum">
              <a:rPr kumimoji="0" lang="zh-TW" altLang="en-US" sz="1200">
                <a:latin typeface="Calibri" panose="020F0502020204030204" pitchFamily="34" charset="0"/>
              </a:rPr>
              <a:pPr eaLnBrk="1" hangingPunct="1"/>
              <a:t>59</a:t>
            </a:fld>
            <a:endParaRPr kumimoji="0" lang="en-US" altLang="zh-TW" sz="1200">
              <a:latin typeface="Calibri" panose="020F0502020204030204" pitchFamily="34" charset="0"/>
            </a:endParaRPr>
          </a:p>
        </p:txBody>
      </p:sp>
    </p:spTree>
    <p:extLst>
      <p:ext uri="{BB962C8B-B14F-4D97-AF65-F5344CB8AC3E}">
        <p14:creationId xmlns:p14="http://schemas.microsoft.com/office/powerpoint/2010/main" val="32927680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投影片圖像版面配置區 1">
            <a:extLst>
              <a:ext uri="{FF2B5EF4-FFF2-40B4-BE49-F238E27FC236}">
                <a16:creationId xmlns:a16="http://schemas.microsoft.com/office/drawing/2014/main" id="{2E9F720A-9C03-4E61-949C-4839F59F1047}"/>
              </a:ext>
            </a:extLst>
          </p:cNvPr>
          <p:cNvSpPr>
            <a:spLocks noGrp="1" noRot="1" noChangeAspect="1" noTextEdit="1"/>
          </p:cNvSpPr>
          <p:nvPr>
            <p:ph type="sldImg"/>
          </p:nvPr>
        </p:nvSpPr>
        <p:spPr>
          <a:xfrm>
            <a:off x="381000" y="685800"/>
            <a:ext cx="6096000" cy="3429000"/>
          </a:xfrm>
          <a:ln/>
        </p:spPr>
      </p:sp>
      <p:sp>
        <p:nvSpPr>
          <p:cNvPr id="136195" name="備忘稿版面配置區 2">
            <a:extLst>
              <a:ext uri="{FF2B5EF4-FFF2-40B4-BE49-F238E27FC236}">
                <a16:creationId xmlns:a16="http://schemas.microsoft.com/office/drawing/2014/main" id="{EED23129-7775-4F8C-89FE-2555DF1B562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36196" name="投影片編號版面配置區 3">
            <a:extLst>
              <a:ext uri="{FF2B5EF4-FFF2-40B4-BE49-F238E27FC236}">
                <a16:creationId xmlns:a16="http://schemas.microsoft.com/office/drawing/2014/main" id="{50DAD9DF-E90C-425E-9DAE-382B8BE8B03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sz="2400">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sz="2400">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sz="2400">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fld id="{FF23AFDC-F19A-4A72-BBD4-4773CB8A9ABD}" type="slidenum">
              <a:rPr kumimoji="0" lang="zh-TW" altLang="en-US" sz="1200">
                <a:latin typeface="Calibri" panose="020F0502020204030204" pitchFamily="34" charset="0"/>
              </a:rPr>
              <a:pPr eaLnBrk="1" hangingPunct="1"/>
              <a:t>60</a:t>
            </a:fld>
            <a:endParaRPr kumimoji="0" lang="en-US" altLang="zh-TW" sz="1200">
              <a:latin typeface="Calibri" panose="020F0502020204030204" pitchFamily="34" charset="0"/>
            </a:endParaRPr>
          </a:p>
        </p:txBody>
      </p:sp>
    </p:spTree>
    <p:extLst>
      <p:ext uri="{BB962C8B-B14F-4D97-AF65-F5344CB8AC3E}">
        <p14:creationId xmlns:p14="http://schemas.microsoft.com/office/powerpoint/2010/main" val="37848919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投影片圖像版面配置區 1">
            <a:extLst>
              <a:ext uri="{FF2B5EF4-FFF2-40B4-BE49-F238E27FC236}">
                <a16:creationId xmlns:a16="http://schemas.microsoft.com/office/drawing/2014/main" id="{5BC9065F-3E1D-419E-B5DE-288B7A1B5B1C}"/>
              </a:ext>
            </a:extLst>
          </p:cNvPr>
          <p:cNvSpPr>
            <a:spLocks noGrp="1" noRot="1" noChangeAspect="1" noTextEdit="1"/>
          </p:cNvSpPr>
          <p:nvPr>
            <p:ph type="sldImg"/>
          </p:nvPr>
        </p:nvSpPr>
        <p:spPr>
          <a:xfrm>
            <a:off x="381000" y="685800"/>
            <a:ext cx="6096000" cy="3429000"/>
          </a:xfrm>
          <a:ln/>
        </p:spPr>
      </p:sp>
      <p:sp>
        <p:nvSpPr>
          <p:cNvPr id="137219" name="備忘稿版面配置區 2">
            <a:extLst>
              <a:ext uri="{FF2B5EF4-FFF2-40B4-BE49-F238E27FC236}">
                <a16:creationId xmlns:a16="http://schemas.microsoft.com/office/drawing/2014/main" id="{44540791-D9A0-421F-8565-436C659C983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37220" name="投影片編號版面配置區 3">
            <a:extLst>
              <a:ext uri="{FF2B5EF4-FFF2-40B4-BE49-F238E27FC236}">
                <a16:creationId xmlns:a16="http://schemas.microsoft.com/office/drawing/2014/main" id="{AD43ED07-AD42-44B1-AE65-4D8FD5569BE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sz="2400">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sz="2400">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sz="2400">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fld id="{8C71D1E5-A24F-4C2E-88CE-F56756E43504}" type="slidenum">
              <a:rPr kumimoji="0" lang="zh-TW" altLang="en-US" sz="1200">
                <a:latin typeface="Calibri" panose="020F0502020204030204" pitchFamily="34" charset="0"/>
              </a:rPr>
              <a:pPr eaLnBrk="1" hangingPunct="1"/>
              <a:t>61</a:t>
            </a:fld>
            <a:endParaRPr kumimoji="0" lang="en-US" altLang="zh-TW" sz="1200">
              <a:latin typeface="Calibri" panose="020F0502020204030204" pitchFamily="34" charset="0"/>
            </a:endParaRPr>
          </a:p>
        </p:txBody>
      </p:sp>
    </p:spTree>
    <p:extLst>
      <p:ext uri="{BB962C8B-B14F-4D97-AF65-F5344CB8AC3E}">
        <p14:creationId xmlns:p14="http://schemas.microsoft.com/office/powerpoint/2010/main" val="25777605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投影片圖像版面配置區 1">
            <a:extLst>
              <a:ext uri="{FF2B5EF4-FFF2-40B4-BE49-F238E27FC236}">
                <a16:creationId xmlns:a16="http://schemas.microsoft.com/office/drawing/2014/main" id="{5BF840B8-FB7E-46B1-9812-1EAD3384AC63}"/>
              </a:ext>
            </a:extLst>
          </p:cNvPr>
          <p:cNvSpPr>
            <a:spLocks noGrp="1" noRot="1" noChangeAspect="1" noTextEdit="1"/>
          </p:cNvSpPr>
          <p:nvPr>
            <p:ph type="sldImg"/>
          </p:nvPr>
        </p:nvSpPr>
        <p:spPr>
          <a:xfrm>
            <a:off x="381000" y="685800"/>
            <a:ext cx="6096000" cy="3429000"/>
          </a:xfrm>
          <a:ln/>
        </p:spPr>
      </p:sp>
      <p:sp>
        <p:nvSpPr>
          <p:cNvPr id="138243" name="備忘稿版面配置區 2">
            <a:extLst>
              <a:ext uri="{FF2B5EF4-FFF2-40B4-BE49-F238E27FC236}">
                <a16:creationId xmlns:a16="http://schemas.microsoft.com/office/drawing/2014/main" id="{0CD7A2E0-7CEF-4B32-A4E6-76CCD7A5F6F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38244" name="投影片編號版面配置區 3">
            <a:extLst>
              <a:ext uri="{FF2B5EF4-FFF2-40B4-BE49-F238E27FC236}">
                <a16:creationId xmlns:a16="http://schemas.microsoft.com/office/drawing/2014/main" id="{DE7BF4E6-FB13-4C59-9A31-B3F6F51859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sz="2400">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sz="2400">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sz="2400">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fld id="{66424861-14CF-4FEB-8970-C0E515EA80AE}" type="slidenum">
              <a:rPr kumimoji="0" lang="zh-TW" altLang="en-US" sz="1200">
                <a:latin typeface="Calibri" panose="020F0502020204030204" pitchFamily="34" charset="0"/>
              </a:rPr>
              <a:pPr eaLnBrk="1" hangingPunct="1"/>
              <a:t>62</a:t>
            </a:fld>
            <a:endParaRPr kumimoji="0" lang="en-US" altLang="zh-TW" sz="1200">
              <a:latin typeface="Calibri" panose="020F0502020204030204" pitchFamily="34" charset="0"/>
            </a:endParaRPr>
          </a:p>
        </p:txBody>
      </p:sp>
    </p:spTree>
    <p:extLst>
      <p:ext uri="{BB962C8B-B14F-4D97-AF65-F5344CB8AC3E}">
        <p14:creationId xmlns:p14="http://schemas.microsoft.com/office/powerpoint/2010/main" val="27707961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投影片圖像版面配置區 1">
            <a:extLst>
              <a:ext uri="{FF2B5EF4-FFF2-40B4-BE49-F238E27FC236}">
                <a16:creationId xmlns:a16="http://schemas.microsoft.com/office/drawing/2014/main" id="{EEA8418D-7077-49F0-A426-49276F553FAB}"/>
              </a:ext>
            </a:extLst>
          </p:cNvPr>
          <p:cNvSpPr>
            <a:spLocks noGrp="1" noRot="1" noChangeAspect="1" noTextEdit="1"/>
          </p:cNvSpPr>
          <p:nvPr>
            <p:ph type="sldImg"/>
          </p:nvPr>
        </p:nvSpPr>
        <p:spPr>
          <a:xfrm>
            <a:off x="381000" y="685800"/>
            <a:ext cx="6096000" cy="3429000"/>
          </a:xfrm>
          <a:ln/>
        </p:spPr>
      </p:sp>
      <p:sp>
        <p:nvSpPr>
          <p:cNvPr id="139267" name="備忘稿版面配置區 2">
            <a:extLst>
              <a:ext uri="{FF2B5EF4-FFF2-40B4-BE49-F238E27FC236}">
                <a16:creationId xmlns:a16="http://schemas.microsoft.com/office/drawing/2014/main" id="{926AC830-05F2-4A3D-AA66-4E1AFF18254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39268" name="投影片編號版面配置區 3">
            <a:extLst>
              <a:ext uri="{FF2B5EF4-FFF2-40B4-BE49-F238E27FC236}">
                <a16:creationId xmlns:a16="http://schemas.microsoft.com/office/drawing/2014/main" id="{7751593E-6701-431F-BC21-4FE1F4E1975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sz="2400">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sz="2400">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sz="2400">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fld id="{FB63C409-1CE7-4D7D-8FD4-F5F8F243A5CE}" type="slidenum">
              <a:rPr kumimoji="0" lang="zh-TW" altLang="en-US" sz="1200">
                <a:latin typeface="Calibri" panose="020F0502020204030204" pitchFamily="34" charset="0"/>
              </a:rPr>
              <a:pPr eaLnBrk="1" hangingPunct="1"/>
              <a:t>63</a:t>
            </a:fld>
            <a:endParaRPr kumimoji="0" lang="en-US" altLang="zh-TW" sz="1200">
              <a:latin typeface="Calibri" panose="020F0502020204030204" pitchFamily="34" charset="0"/>
            </a:endParaRPr>
          </a:p>
        </p:txBody>
      </p:sp>
    </p:spTree>
    <p:extLst>
      <p:ext uri="{BB962C8B-B14F-4D97-AF65-F5344CB8AC3E}">
        <p14:creationId xmlns:p14="http://schemas.microsoft.com/office/powerpoint/2010/main" val="3301788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投影片圖像版面配置區 1">
            <a:extLst>
              <a:ext uri="{FF2B5EF4-FFF2-40B4-BE49-F238E27FC236}">
                <a16:creationId xmlns:a16="http://schemas.microsoft.com/office/drawing/2014/main" id="{D9AB7E2C-4396-4D87-B33F-695E5205493F}"/>
              </a:ext>
            </a:extLst>
          </p:cNvPr>
          <p:cNvSpPr>
            <a:spLocks noGrp="1" noRot="1" noChangeAspect="1" noTextEdit="1"/>
          </p:cNvSpPr>
          <p:nvPr>
            <p:ph type="sldImg"/>
          </p:nvPr>
        </p:nvSpPr>
        <p:spPr>
          <a:xfrm>
            <a:off x="381000" y="685800"/>
            <a:ext cx="6096000" cy="3429000"/>
          </a:xfrm>
          <a:ln/>
        </p:spPr>
      </p:sp>
      <p:sp>
        <p:nvSpPr>
          <p:cNvPr id="140291" name="備忘稿版面配置區 2">
            <a:extLst>
              <a:ext uri="{FF2B5EF4-FFF2-40B4-BE49-F238E27FC236}">
                <a16:creationId xmlns:a16="http://schemas.microsoft.com/office/drawing/2014/main" id="{6EA52AA4-82CC-4314-B7D7-053C8EDF51A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40292" name="投影片編號版面配置區 3">
            <a:extLst>
              <a:ext uri="{FF2B5EF4-FFF2-40B4-BE49-F238E27FC236}">
                <a16:creationId xmlns:a16="http://schemas.microsoft.com/office/drawing/2014/main" id="{569D21AD-1591-4FC3-B8E6-A10714C6248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sz="2400">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sz="2400">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sz="2400">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fld id="{95C3B1B8-D793-43D4-81AD-2B529736B7A6}" type="slidenum">
              <a:rPr kumimoji="0" lang="zh-TW" altLang="en-US" sz="1200">
                <a:latin typeface="Calibri" panose="020F0502020204030204" pitchFamily="34" charset="0"/>
              </a:rPr>
              <a:pPr eaLnBrk="1" hangingPunct="1"/>
              <a:t>64</a:t>
            </a:fld>
            <a:endParaRPr kumimoji="0" lang="en-US" altLang="zh-TW" sz="1200">
              <a:latin typeface="Calibri" panose="020F0502020204030204" pitchFamily="34" charset="0"/>
            </a:endParaRPr>
          </a:p>
        </p:txBody>
      </p:sp>
    </p:spTree>
    <p:extLst>
      <p:ext uri="{BB962C8B-B14F-4D97-AF65-F5344CB8AC3E}">
        <p14:creationId xmlns:p14="http://schemas.microsoft.com/office/powerpoint/2010/main" val="284068283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投影片圖像版面配置區 1">
            <a:extLst>
              <a:ext uri="{FF2B5EF4-FFF2-40B4-BE49-F238E27FC236}">
                <a16:creationId xmlns:a16="http://schemas.microsoft.com/office/drawing/2014/main" id="{022A28AD-9F5A-45C9-A664-01B5611C60F0}"/>
              </a:ext>
            </a:extLst>
          </p:cNvPr>
          <p:cNvSpPr>
            <a:spLocks noGrp="1" noRot="1" noChangeAspect="1" noTextEdit="1"/>
          </p:cNvSpPr>
          <p:nvPr>
            <p:ph type="sldImg"/>
          </p:nvPr>
        </p:nvSpPr>
        <p:spPr>
          <a:xfrm>
            <a:off x="381000" y="685800"/>
            <a:ext cx="6096000" cy="3429000"/>
          </a:xfrm>
          <a:ln/>
        </p:spPr>
      </p:sp>
      <p:sp>
        <p:nvSpPr>
          <p:cNvPr id="141315" name="備忘稿版面配置區 2">
            <a:extLst>
              <a:ext uri="{FF2B5EF4-FFF2-40B4-BE49-F238E27FC236}">
                <a16:creationId xmlns:a16="http://schemas.microsoft.com/office/drawing/2014/main" id="{4929DCA8-E1FF-4413-AC03-7839EB5C493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41316" name="投影片編號版面配置區 3">
            <a:extLst>
              <a:ext uri="{FF2B5EF4-FFF2-40B4-BE49-F238E27FC236}">
                <a16:creationId xmlns:a16="http://schemas.microsoft.com/office/drawing/2014/main" id="{2B2E57BA-D1EB-428A-AF40-F81FFAF3158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sz="2400">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sz="2400">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sz="2400">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fld id="{F489A083-CC7A-4F20-B3EC-05F3AC78E397}" type="slidenum">
              <a:rPr kumimoji="0" lang="zh-TW" altLang="en-US" sz="1200">
                <a:latin typeface="Calibri" panose="020F0502020204030204" pitchFamily="34" charset="0"/>
              </a:rPr>
              <a:pPr eaLnBrk="1" hangingPunct="1"/>
              <a:t>65</a:t>
            </a:fld>
            <a:endParaRPr kumimoji="0" lang="en-US" altLang="zh-TW" sz="1200">
              <a:latin typeface="Calibri" panose="020F0502020204030204" pitchFamily="34" charset="0"/>
            </a:endParaRPr>
          </a:p>
        </p:txBody>
      </p:sp>
    </p:spTree>
    <p:extLst>
      <p:ext uri="{BB962C8B-B14F-4D97-AF65-F5344CB8AC3E}">
        <p14:creationId xmlns:p14="http://schemas.microsoft.com/office/powerpoint/2010/main" val="620340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投影片圖像版面配置區 1">
            <a:extLst>
              <a:ext uri="{FF2B5EF4-FFF2-40B4-BE49-F238E27FC236}">
                <a16:creationId xmlns:a16="http://schemas.microsoft.com/office/drawing/2014/main" id="{49B93B2D-0D28-4CC7-9665-184204C135AA}"/>
              </a:ext>
            </a:extLst>
          </p:cNvPr>
          <p:cNvSpPr>
            <a:spLocks noGrp="1" noRot="1" noChangeAspect="1" noTextEdit="1"/>
          </p:cNvSpPr>
          <p:nvPr>
            <p:ph type="sldImg"/>
          </p:nvPr>
        </p:nvSpPr>
        <p:spPr>
          <a:xfrm>
            <a:off x="381000" y="685800"/>
            <a:ext cx="6096000" cy="3429000"/>
          </a:xfrm>
          <a:ln/>
        </p:spPr>
      </p:sp>
      <p:sp>
        <p:nvSpPr>
          <p:cNvPr id="89091" name="備忘稿版面配置區 2">
            <a:extLst>
              <a:ext uri="{FF2B5EF4-FFF2-40B4-BE49-F238E27FC236}">
                <a16:creationId xmlns:a16="http://schemas.microsoft.com/office/drawing/2014/main" id="{A9F77530-C700-4454-8C6D-131499B31E6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89092" name="投影片編號版面配置區 3">
            <a:extLst>
              <a:ext uri="{FF2B5EF4-FFF2-40B4-BE49-F238E27FC236}">
                <a16:creationId xmlns:a16="http://schemas.microsoft.com/office/drawing/2014/main" id="{22568D10-0E29-47E4-93E6-2224A9F2D0C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sz="2400">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sz="2400">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sz="2400">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fld id="{F710075F-651C-417B-ABF6-6DBFA472A812}" type="slidenum">
              <a:rPr kumimoji="0" lang="zh-TW" altLang="en-US" sz="1200">
                <a:latin typeface="Calibri" panose="020F0502020204030204" pitchFamily="34" charset="0"/>
              </a:rPr>
              <a:pPr eaLnBrk="1" hangingPunct="1"/>
              <a:t>7</a:t>
            </a:fld>
            <a:endParaRPr kumimoji="0" lang="en-US" altLang="zh-TW" sz="1200">
              <a:latin typeface="Calibri" panose="020F0502020204030204" pitchFamily="34" charset="0"/>
            </a:endParaRPr>
          </a:p>
        </p:txBody>
      </p:sp>
    </p:spTree>
    <p:extLst>
      <p:ext uri="{BB962C8B-B14F-4D97-AF65-F5344CB8AC3E}">
        <p14:creationId xmlns:p14="http://schemas.microsoft.com/office/powerpoint/2010/main" val="201985544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投影片圖像版面配置區 1"/>
          <p:cNvSpPr>
            <a:spLocks noGrp="1" noRot="1" noChangeAspect="1" noTextEdit="1"/>
          </p:cNvSpPr>
          <p:nvPr>
            <p:ph type="sldImg"/>
          </p:nvPr>
        </p:nvSpPr>
        <p:spPr>
          <a:ln/>
        </p:spPr>
      </p:sp>
      <p:sp>
        <p:nvSpPr>
          <p:cNvPr id="145411"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45412"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09FE1F5E-FAA3-42DA-859B-6889674A6D8A}" type="slidenum">
              <a:rPr lang="zh-TW" altLang="en-US"/>
              <a:pPr>
                <a:spcBef>
                  <a:spcPct val="0"/>
                </a:spcBef>
              </a:pPr>
              <a:t>66</a:t>
            </a:fld>
            <a:endParaRPr lang="en-US" altLang="zh-TW"/>
          </a:p>
        </p:txBody>
      </p:sp>
    </p:spTree>
    <p:extLst>
      <p:ext uri="{BB962C8B-B14F-4D97-AF65-F5344CB8AC3E}">
        <p14:creationId xmlns:p14="http://schemas.microsoft.com/office/powerpoint/2010/main" val="136584452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投影片圖像版面配置區 1">
            <a:extLst>
              <a:ext uri="{FF2B5EF4-FFF2-40B4-BE49-F238E27FC236}">
                <a16:creationId xmlns:a16="http://schemas.microsoft.com/office/drawing/2014/main" id="{181165C1-6AEA-4C81-A3ED-5877451DAD6A}"/>
              </a:ext>
            </a:extLst>
          </p:cNvPr>
          <p:cNvSpPr>
            <a:spLocks noGrp="1" noRot="1" noChangeAspect="1" noTextEdit="1"/>
          </p:cNvSpPr>
          <p:nvPr>
            <p:ph type="sldImg"/>
          </p:nvPr>
        </p:nvSpPr>
        <p:spPr>
          <a:xfrm>
            <a:off x="381000" y="685800"/>
            <a:ext cx="6096000" cy="3429000"/>
          </a:xfrm>
          <a:ln/>
        </p:spPr>
      </p:sp>
      <p:sp>
        <p:nvSpPr>
          <p:cNvPr id="144387" name="備忘稿版面配置區 2">
            <a:extLst>
              <a:ext uri="{FF2B5EF4-FFF2-40B4-BE49-F238E27FC236}">
                <a16:creationId xmlns:a16="http://schemas.microsoft.com/office/drawing/2014/main" id="{CB9295C0-DF00-46B7-9764-FDE89B98D38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44388" name="投影片編號版面配置區 3">
            <a:extLst>
              <a:ext uri="{FF2B5EF4-FFF2-40B4-BE49-F238E27FC236}">
                <a16:creationId xmlns:a16="http://schemas.microsoft.com/office/drawing/2014/main" id="{E1D223B3-8DB3-4F1C-AFFD-412DC9105EF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sz="2400">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sz="2400">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sz="2400">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fld id="{13ECCEE8-81D7-4EBD-A88B-CBC630CC4EEE}" type="slidenum">
              <a:rPr kumimoji="0" lang="zh-TW" altLang="en-US" sz="1200">
                <a:latin typeface="Calibri" panose="020F0502020204030204" pitchFamily="34" charset="0"/>
              </a:rPr>
              <a:pPr eaLnBrk="1" hangingPunct="1"/>
              <a:t>73</a:t>
            </a:fld>
            <a:endParaRPr kumimoji="0" lang="en-US" altLang="zh-TW" sz="1200">
              <a:latin typeface="Calibri" panose="020F0502020204030204" pitchFamily="34" charset="0"/>
            </a:endParaRPr>
          </a:p>
        </p:txBody>
      </p:sp>
    </p:spTree>
    <p:extLst>
      <p:ext uri="{BB962C8B-B14F-4D97-AF65-F5344CB8AC3E}">
        <p14:creationId xmlns:p14="http://schemas.microsoft.com/office/powerpoint/2010/main" val="245408162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投影片圖像版面配置區 1">
            <a:extLst>
              <a:ext uri="{FF2B5EF4-FFF2-40B4-BE49-F238E27FC236}">
                <a16:creationId xmlns:a16="http://schemas.microsoft.com/office/drawing/2014/main" id="{800EE63E-EE03-4586-9221-4A4B597BF33E}"/>
              </a:ext>
            </a:extLst>
          </p:cNvPr>
          <p:cNvSpPr>
            <a:spLocks noGrp="1" noRot="1" noChangeAspect="1" noTextEdit="1"/>
          </p:cNvSpPr>
          <p:nvPr>
            <p:ph type="sldImg"/>
          </p:nvPr>
        </p:nvSpPr>
        <p:spPr>
          <a:xfrm>
            <a:off x="381000" y="685800"/>
            <a:ext cx="6096000" cy="3429000"/>
          </a:xfrm>
          <a:ln/>
        </p:spPr>
      </p:sp>
      <p:sp>
        <p:nvSpPr>
          <p:cNvPr id="145411" name="備忘稿版面配置區 2">
            <a:extLst>
              <a:ext uri="{FF2B5EF4-FFF2-40B4-BE49-F238E27FC236}">
                <a16:creationId xmlns:a16="http://schemas.microsoft.com/office/drawing/2014/main" id="{8938FEFE-D522-4336-837E-BCC6FE0B457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45412" name="投影片編號版面配置區 3">
            <a:extLst>
              <a:ext uri="{FF2B5EF4-FFF2-40B4-BE49-F238E27FC236}">
                <a16:creationId xmlns:a16="http://schemas.microsoft.com/office/drawing/2014/main" id="{4DC44F80-CA6D-41E5-ACD6-DFFF2A6CB8A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sz="2400">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sz="2400">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sz="2400">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fld id="{9DBCE4D2-A317-46C7-85E9-AFDEEB075941}" type="slidenum">
              <a:rPr kumimoji="0" lang="zh-TW" altLang="en-US" sz="1200">
                <a:latin typeface="Calibri" panose="020F0502020204030204" pitchFamily="34" charset="0"/>
              </a:rPr>
              <a:pPr eaLnBrk="1" hangingPunct="1"/>
              <a:t>74</a:t>
            </a:fld>
            <a:endParaRPr kumimoji="0" lang="en-US" altLang="zh-TW" sz="1200">
              <a:latin typeface="Calibri" panose="020F0502020204030204" pitchFamily="34" charset="0"/>
            </a:endParaRPr>
          </a:p>
        </p:txBody>
      </p:sp>
    </p:spTree>
    <p:extLst>
      <p:ext uri="{BB962C8B-B14F-4D97-AF65-F5344CB8AC3E}">
        <p14:creationId xmlns:p14="http://schemas.microsoft.com/office/powerpoint/2010/main" val="1133423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投影片圖像版面配置區 1">
            <a:extLst>
              <a:ext uri="{FF2B5EF4-FFF2-40B4-BE49-F238E27FC236}">
                <a16:creationId xmlns:a16="http://schemas.microsoft.com/office/drawing/2014/main" id="{E2B4B871-69EC-46AD-8C7A-4A1A53F0C533}"/>
              </a:ext>
            </a:extLst>
          </p:cNvPr>
          <p:cNvSpPr>
            <a:spLocks noGrp="1" noRot="1" noChangeAspect="1" noTextEdit="1"/>
          </p:cNvSpPr>
          <p:nvPr>
            <p:ph type="sldImg"/>
          </p:nvPr>
        </p:nvSpPr>
        <p:spPr>
          <a:xfrm>
            <a:off x="381000" y="685800"/>
            <a:ext cx="6096000" cy="3429000"/>
          </a:xfrm>
          <a:ln/>
        </p:spPr>
      </p:sp>
      <p:sp>
        <p:nvSpPr>
          <p:cNvPr id="90115" name="備忘稿版面配置區 2">
            <a:extLst>
              <a:ext uri="{FF2B5EF4-FFF2-40B4-BE49-F238E27FC236}">
                <a16:creationId xmlns:a16="http://schemas.microsoft.com/office/drawing/2014/main" id="{C74BD4B2-975B-4259-AAE6-1EDC3FB0E37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90116" name="投影片編號版面配置區 3">
            <a:extLst>
              <a:ext uri="{FF2B5EF4-FFF2-40B4-BE49-F238E27FC236}">
                <a16:creationId xmlns:a16="http://schemas.microsoft.com/office/drawing/2014/main" id="{C771B73F-0EE1-4EDF-ADB6-8748D06CD48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sz="2400">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sz="2400">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sz="2400">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fld id="{8C4A2259-2449-4AF7-85F3-1B1329FC9E3F}" type="slidenum">
              <a:rPr kumimoji="0" lang="zh-TW" altLang="en-US" sz="1200">
                <a:latin typeface="Calibri" panose="020F0502020204030204" pitchFamily="34" charset="0"/>
              </a:rPr>
              <a:pPr eaLnBrk="1" hangingPunct="1"/>
              <a:t>8</a:t>
            </a:fld>
            <a:endParaRPr kumimoji="0" lang="en-US" altLang="zh-TW" sz="1200">
              <a:latin typeface="Calibri" panose="020F0502020204030204" pitchFamily="34" charset="0"/>
            </a:endParaRPr>
          </a:p>
        </p:txBody>
      </p:sp>
    </p:spTree>
    <p:extLst>
      <p:ext uri="{BB962C8B-B14F-4D97-AF65-F5344CB8AC3E}">
        <p14:creationId xmlns:p14="http://schemas.microsoft.com/office/powerpoint/2010/main" val="3286253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投影片圖像版面配置區 1">
            <a:extLst>
              <a:ext uri="{FF2B5EF4-FFF2-40B4-BE49-F238E27FC236}">
                <a16:creationId xmlns:a16="http://schemas.microsoft.com/office/drawing/2014/main" id="{75B99C80-925E-4480-B56F-295CC966E60D}"/>
              </a:ext>
            </a:extLst>
          </p:cNvPr>
          <p:cNvSpPr>
            <a:spLocks noGrp="1" noRot="1" noChangeAspect="1" noTextEdit="1"/>
          </p:cNvSpPr>
          <p:nvPr>
            <p:ph type="sldImg"/>
          </p:nvPr>
        </p:nvSpPr>
        <p:spPr>
          <a:xfrm>
            <a:off x="381000" y="685800"/>
            <a:ext cx="6096000" cy="3429000"/>
          </a:xfrm>
          <a:ln/>
        </p:spPr>
      </p:sp>
      <p:sp>
        <p:nvSpPr>
          <p:cNvPr id="91139" name="備忘稿版面配置區 2">
            <a:extLst>
              <a:ext uri="{FF2B5EF4-FFF2-40B4-BE49-F238E27FC236}">
                <a16:creationId xmlns:a16="http://schemas.microsoft.com/office/drawing/2014/main" id="{7D6D9EA8-86BC-4D91-9688-AF5E56353E9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91140" name="投影片編號版面配置區 3">
            <a:extLst>
              <a:ext uri="{FF2B5EF4-FFF2-40B4-BE49-F238E27FC236}">
                <a16:creationId xmlns:a16="http://schemas.microsoft.com/office/drawing/2014/main" id="{AA0B5EA0-E49B-48BD-8151-AE2EE07E2C6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sz="2400">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sz="2400">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sz="2400">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fld id="{F7A25BC1-6359-4408-A89A-DE380125F185}" type="slidenum">
              <a:rPr kumimoji="0" lang="zh-TW" altLang="en-US" sz="1200">
                <a:latin typeface="Calibri" panose="020F0502020204030204" pitchFamily="34" charset="0"/>
              </a:rPr>
              <a:pPr eaLnBrk="1" hangingPunct="1"/>
              <a:t>9</a:t>
            </a:fld>
            <a:endParaRPr kumimoji="0" lang="en-US" altLang="zh-TW" sz="1200">
              <a:latin typeface="Calibri" panose="020F0502020204030204" pitchFamily="34" charset="0"/>
            </a:endParaRPr>
          </a:p>
        </p:txBody>
      </p:sp>
    </p:spTree>
    <p:extLst>
      <p:ext uri="{BB962C8B-B14F-4D97-AF65-F5344CB8AC3E}">
        <p14:creationId xmlns:p14="http://schemas.microsoft.com/office/powerpoint/2010/main" val="1694016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投影片圖像版面配置區 1"/>
          <p:cNvSpPr>
            <a:spLocks noGrp="1" noRot="1" noChangeAspect="1" noTextEdit="1"/>
          </p:cNvSpPr>
          <p:nvPr>
            <p:ph type="sldImg"/>
          </p:nvPr>
        </p:nvSpPr>
        <p:spPr>
          <a:ln/>
        </p:spPr>
      </p:sp>
      <p:sp>
        <p:nvSpPr>
          <p:cNvPr id="48131"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48132"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1AA20A8F-D9C0-49F3-8B49-85E78FB20C5A}" type="slidenum">
              <a:rPr lang="zh-TW" altLang="en-US"/>
              <a:pPr>
                <a:spcBef>
                  <a:spcPct val="0"/>
                </a:spcBef>
              </a:pPr>
              <a:t>11</a:t>
            </a:fld>
            <a:endParaRPr lang="en-US" altLang="zh-TW"/>
          </a:p>
        </p:txBody>
      </p:sp>
    </p:spTree>
    <p:extLst>
      <p:ext uri="{BB962C8B-B14F-4D97-AF65-F5344CB8AC3E}">
        <p14:creationId xmlns:p14="http://schemas.microsoft.com/office/powerpoint/2010/main" val="305623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投影片圖像版面配置區 1">
            <a:extLst>
              <a:ext uri="{FF2B5EF4-FFF2-40B4-BE49-F238E27FC236}">
                <a16:creationId xmlns:a16="http://schemas.microsoft.com/office/drawing/2014/main" id="{BA7C19B0-332F-4A20-9909-BAD5B8DABB3C}"/>
              </a:ext>
            </a:extLst>
          </p:cNvPr>
          <p:cNvSpPr>
            <a:spLocks noGrp="1" noRot="1" noChangeAspect="1" noTextEdit="1"/>
          </p:cNvSpPr>
          <p:nvPr>
            <p:ph type="sldImg"/>
          </p:nvPr>
        </p:nvSpPr>
        <p:spPr>
          <a:xfrm>
            <a:off x="381000" y="685800"/>
            <a:ext cx="6096000" cy="3429000"/>
          </a:xfrm>
          <a:ln/>
        </p:spPr>
      </p:sp>
      <p:sp>
        <p:nvSpPr>
          <p:cNvPr id="95235" name="備忘稿版面配置區 2">
            <a:extLst>
              <a:ext uri="{FF2B5EF4-FFF2-40B4-BE49-F238E27FC236}">
                <a16:creationId xmlns:a16="http://schemas.microsoft.com/office/drawing/2014/main" id="{105DEF26-8A90-44B5-9A2D-C1F2CEC1ED1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95236" name="投影片編號版面配置區 3">
            <a:extLst>
              <a:ext uri="{FF2B5EF4-FFF2-40B4-BE49-F238E27FC236}">
                <a16:creationId xmlns:a16="http://schemas.microsoft.com/office/drawing/2014/main" id="{9AA7FBDE-EA1C-4268-8167-BBB2E31BBC5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sz="2400">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sz="2400">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sz="2400">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fld id="{A7F52F6B-E68B-499E-A31E-DEBF745B22F9}" type="slidenum">
              <a:rPr kumimoji="0" lang="zh-TW" altLang="en-US" sz="1200">
                <a:latin typeface="Calibri" panose="020F0502020204030204" pitchFamily="34" charset="0"/>
              </a:rPr>
              <a:pPr eaLnBrk="1" hangingPunct="1"/>
              <a:t>12</a:t>
            </a:fld>
            <a:endParaRPr kumimoji="0" lang="en-US" altLang="zh-TW" sz="1200">
              <a:latin typeface="Calibri" panose="020F0502020204030204" pitchFamily="34" charset="0"/>
            </a:endParaRPr>
          </a:p>
        </p:txBody>
      </p:sp>
    </p:spTree>
    <p:extLst>
      <p:ext uri="{BB962C8B-B14F-4D97-AF65-F5344CB8AC3E}">
        <p14:creationId xmlns:p14="http://schemas.microsoft.com/office/powerpoint/2010/main" val="3263460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4" name="Picture 38" descr="rainbowdirt"/>
          <p:cNvPicPr>
            <a:picLocks noChangeAspect="1" noChangeArrowheads="1"/>
          </p:cNvPicPr>
          <p:nvPr/>
        </p:nvPicPr>
        <p:blipFill>
          <a:blip r:embed="rId2">
            <a:extLst>
              <a:ext uri="{28A0092B-C50C-407E-A947-70E740481C1C}">
                <a14:useLocalDpi xmlns:a14="http://schemas.microsoft.com/office/drawing/2010/main" val="0"/>
              </a:ext>
            </a:extLst>
          </a:blip>
          <a:srcRect b="-2"/>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8"/>
          <p:cNvSpPr txBox="1">
            <a:spLocks noChangeArrowheads="1"/>
          </p:cNvSpPr>
          <p:nvPr/>
        </p:nvSpPr>
        <p:spPr bwMode="auto">
          <a:xfrm rot="19237452">
            <a:off x="6194135" y="51780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1800"/>
          </a:p>
        </p:txBody>
      </p:sp>
      <p:sp>
        <p:nvSpPr>
          <p:cNvPr id="3074" name="Rectangle 2"/>
          <p:cNvSpPr>
            <a:spLocks noGrp="1" noChangeArrowheads="1"/>
          </p:cNvSpPr>
          <p:nvPr>
            <p:ph type="ctrTitle"/>
          </p:nvPr>
        </p:nvSpPr>
        <p:spPr>
          <a:xfrm>
            <a:off x="914400" y="1196975"/>
            <a:ext cx="10363200" cy="1470025"/>
          </a:xfrm>
        </p:spPr>
        <p:txBody>
          <a:bodyPr/>
          <a:lstStyle>
            <a:lvl1pPr>
              <a:defRPr b="1" cap="none" spc="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defRPr>
            </a:lvl1pPr>
          </a:lstStyle>
          <a:p>
            <a:pPr lvl="0"/>
            <a:r>
              <a:rPr lang="zh-TW" altLang="en-US" noProof="0" dirty="0"/>
              <a:t>按一下以編輯母片標題樣式</a:t>
            </a:r>
            <a:endParaRPr lang="en-US" altLang="en-US" noProof="0" dirty="0"/>
          </a:p>
        </p:txBody>
      </p:sp>
      <p:sp>
        <p:nvSpPr>
          <p:cNvPr id="3075" name="Rectangle 3"/>
          <p:cNvSpPr>
            <a:spLocks noGrp="1" noChangeArrowheads="1"/>
          </p:cNvSpPr>
          <p:nvPr>
            <p:ph type="subTitle" idx="1"/>
          </p:nvPr>
        </p:nvSpPr>
        <p:spPr>
          <a:xfrm>
            <a:off x="1391478" y="2952750"/>
            <a:ext cx="9409045" cy="1752600"/>
          </a:xfrm>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lgn="ctr">
              <a:buFontTx/>
              <a:buNone/>
              <a:defRPr sz="4800" b="1">
                <a:effectLst>
                  <a:outerShdw blurRad="38100" dist="38100" dir="2700000" algn="tl">
                    <a:srgbClr val="000000">
                      <a:alpha val="43137"/>
                    </a:srgbClr>
                  </a:outerShdw>
                </a:effectLst>
              </a:defRPr>
            </a:lvl1pPr>
          </a:lstStyle>
          <a:p>
            <a:pPr lvl="0"/>
            <a:r>
              <a:rPr lang="zh-TW" altLang="en-US" noProof="0" dirty="0"/>
              <a:t>按一下以編輯母片副標題樣式</a:t>
            </a:r>
            <a:endParaRPr lang="en-US" altLang="en-US" noProof="0" dirty="0"/>
          </a:p>
        </p:txBody>
      </p:sp>
      <p:sp>
        <p:nvSpPr>
          <p:cNvPr id="6" name="Rectangle 4"/>
          <p:cNvSpPr>
            <a:spLocks noGrp="1" noChangeArrowheads="1"/>
          </p:cNvSpPr>
          <p:nvPr>
            <p:ph type="dt" sz="half" idx="10"/>
          </p:nvPr>
        </p:nvSpPr>
        <p:spPr/>
        <p:txBody>
          <a:bodyPr/>
          <a:lstStyle>
            <a:lvl1pPr>
              <a:defRPr smtClean="0"/>
            </a:lvl1pPr>
          </a:lstStyle>
          <a:p>
            <a:pPr>
              <a:defRPr/>
            </a:pPr>
            <a:r>
              <a:rPr lang="en-US" altLang="zh-TW"/>
              <a:t>© </a:t>
            </a:r>
            <a:r>
              <a:rPr lang="zh-TW" altLang="en-US"/>
              <a:t>滄海圖書</a:t>
            </a:r>
          </a:p>
        </p:txBody>
      </p:sp>
      <p:sp>
        <p:nvSpPr>
          <p:cNvPr id="7" name="Rectangle 5"/>
          <p:cNvSpPr>
            <a:spLocks noGrp="1" noChangeArrowheads="1"/>
          </p:cNvSpPr>
          <p:nvPr>
            <p:ph type="ftr" sz="quarter" idx="11"/>
          </p:nvPr>
        </p:nvSpPr>
        <p:spPr/>
        <p:txBody>
          <a:bodyPr/>
          <a:lstStyle>
            <a:lvl1pPr>
              <a:defRPr smtClean="0"/>
            </a:lvl1pPr>
          </a:lstStyle>
          <a:p>
            <a:pPr>
              <a:defRPr/>
            </a:pPr>
            <a:endParaRPr lang="zh-TW" altLang="en-US"/>
          </a:p>
        </p:txBody>
      </p:sp>
      <p:sp>
        <p:nvSpPr>
          <p:cNvPr id="8" name="Rectangle 6"/>
          <p:cNvSpPr>
            <a:spLocks noGrp="1" noChangeArrowheads="1"/>
          </p:cNvSpPr>
          <p:nvPr>
            <p:ph type="sldNum" sz="quarter" idx="12"/>
          </p:nvPr>
        </p:nvSpPr>
        <p:spPr/>
        <p:txBody>
          <a:bodyPr/>
          <a:lstStyle>
            <a:lvl1pPr>
              <a:defRPr smtClean="0"/>
            </a:lvl1pPr>
          </a:lstStyle>
          <a:p>
            <a:fld id="{D461E15C-7C19-4177-A1C5-4F4C562205B2}" type="slidenum">
              <a:rPr lang="zh-TW" altLang="en-US" smtClean="0"/>
              <a:pPr/>
              <a:t>‹#›</a:t>
            </a:fld>
            <a:endParaRPr lang="zh-TW" altLang="en-US"/>
          </a:p>
        </p:txBody>
      </p:sp>
      <p:pic>
        <p:nvPicPr>
          <p:cNvPr id="10" name="圖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7729" y="5300056"/>
            <a:ext cx="1936542" cy="649224"/>
          </a:xfrm>
          <a:prstGeom prst="rect">
            <a:avLst/>
          </a:prstGeom>
        </p:spPr>
      </p:pic>
      <p:sp>
        <p:nvSpPr>
          <p:cNvPr id="11" name="矩形 10"/>
          <p:cNvSpPr/>
          <p:nvPr/>
        </p:nvSpPr>
        <p:spPr>
          <a:xfrm>
            <a:off x="1828800" y="6021288"/>
            <a:ext cx="8534400" cy="369332"/>
          </a:xfrm>
          <a:prstGeom prst="rect">
            <a:avLst/>
          </a:prstGeom>
        </p:spPr>
        <p:txBody>
          <a:bodyPr wrap="square">
            <a:spAutoFit/>
          </a:bodyPr>
          <a:lstStyle/>
          <a:p>
            <a:pPr algn="ctr"/>
            <a:r>
              <a:rPr lang="zh-TW" altLang="en-US" sz="1800" b="1" dirty="0"/>
              <a:t>本內容僅供授課使用，禁止提供網路下載、重製或翻印。</a:t>
            </a:r>
          </a:p>
        </p:txBody>
      </p:sp>
      <p:pic>
        <p:nvPicPr>
          <p:cNvPr id="3" name="圖片 2">
            <a:extLst>
              <a:ext uri="{FF2B5EF4-FFF2-40B4-BE49-F238E27FC236}">
                <a16:creationId xmlns:a16="http://schemas.microsoft.com/office/drawing/2014/main" id="{075108F7-65ED-4425-B361-117B23F8FAF4}"/>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52716"/>
          <a:stretch/>
        </p:blipFill>
        <p:spPr>
          <a:xfrm>
            <a:off x="9000523" y="490499"/>
            <a:ext cx="1800000" cy="24622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96778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GB"/>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GB"/>
          </a:p>
        </p:txBody>
      </p:sp>
      <p:sp>
        <p:nvSpPr>
          <p:cNvPr id="4" name="Rectangle 4"/>
          <p:cNvSpPr>
            <a:spLocks noGrp="1" noChangeArrowheads="1"/>
          </p:cNvSpPr>
          <p:nvPr>
            <p:ph type="dt" sz="half" idx="10"/>
          </p:nvPr>
        </p:nvSpPr>
        <p:spPr>
          <a:ln/>
        </p:spPr>
        <p:txBody>
          <a:bodyPr/>
          <a:lstStyle>
            <a:lvl1pPr>
              <a:defRPr/>
            </a:lvl1pPr>
          </a:lstStyle>
          <a:p>
            <a:r>
              <a:rPr lang="en-US" altLang="zh-TW"/>
              <a:t>© </a:t>
            </a:r>
            <a:r>
              <a:rPr lang="zh-TW" altLang="en-US"/>
              <a:t>滄海圖書</a:t>
            </a:r>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A69134C5-D3FF-48ED-8AAC-F4BE64BCFA21}" type="slidenum">
              <a:rPr lang="zh-TW" altLang="en-US" smtClean="0"/>
              <a:pPr/>
              <a:t>‹#›</a:t>
            </a:fld>
            <a:endParaRPr lang="zh-TW" altLang="en-US"/>
          </a:p>
        </p:txBody>
      </p:sp>
    </p:spTree>
    <p:extLst>
      <p:ext uri="{BB962C8B-B14F-4D97-AF65-F5344CB8AC3E}">
        <p14:creationId xmlns:p14="http://schemas.microsoft.com/office/powerpoint/2010/main" val="1540793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4492625"/>
          </a:xfrm>
        </p:spPr>
        <p:txBody>
          <a:bodyPr vert="eaVert"/>
          <a:lstStyle/>
          <a:p>
            <a:r>
              <a:rPr lang="zh-TW" altLang="en-US"/>
              <a:t>按一下以編輯母片標題樣式</a:t>
            </a:r>
            <a:endParaRPr lang="en-GB"/>
          </a:p>
        </p:txBody>
      </p:sp>
      <p:sp>
        <p:nvSpPr>
          <p:cNvPr id="3" name="Vertical Text Placeholder 2"/>
          <p:cNvSpPr>
            <a:spLocks noGrp="1"/>
          </p:cNvSpPr>
          <p:nvPr>
            <p:ph type="body" orient="vert" idx="1"/>
          </p:nvPr>
        </p:nvSpPr>
        <p:spPr>
          <a:xfrm>
            <a:off x="609600" y="274639"/>
            <a:ext cx="8026400" cy="4492625"/>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GB"/>
          </a:p>
        </p:txBody>
      </p:sp>
      <p:sp>
        <p:nvSpPr>
          <p:cNvPr id="4" name="Rectangle 4"/>
          <p:cNvSpPr>
            <a:spLocks noGrp="1" noChangeArrowheads="1"/>
          </p:cNvSpPr>
          <p:nvPr>
            <p:ph type="dt" sz="half" idx="10"/>
          </p:nvPr>
        </p:nvSpPr>
        <p:spPr>
          <a:ln/>
        </p:spPr>
        <p:txBody>
          <a:bodyPr/>
          <a:lstStyle>
            <a:lvl1pPr>
              <a:defRPr/>
            </a:lvl1pPr>
          </a:lstStyle>
          <a:p>
            <a:r>
              <a:rPr lang="en-US" altLang="zh-TW"/>
              <a:t>© </a:t>
            </a:r>
            <a:r>
              <a:rPr lang="zh-TW" altLang="en-US"/>
              <a:t>滄海圖書</a:t>
            </a:r>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A69134C5-D3FF-48ED-8AAC-F4BE64BCFA21}" type="slidenum">
              <a:rPr lang="zh-TW" altLang="en-US" smtClean="0"/>
              <a:pPr/>
              <a:t>‹#›</a:t>
            </a:fld>
            <a:endParaRPr lang="zh-TW" altLang="en-US"/>
          </a:p>
        </p:txBody>
      </p:sp>
    </p:spTree>
    <p:extLst>
      <p:ext uri="{BB962C8B-B14F-4D97-AF65-F5344CB8AC3E}">
        <p14:creationId xmlns:p14="http://schemas.microsoft.com/office/powerpoint/2010/main" val="27212431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標題及圖表">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zh-TW" altLang="en-US"/>
              <a:t>按一下以編輯母片標題樣式</a:t>
            </a:r>
            <a:endParaRPr lang="en-GB"/>
          </a:p>
        </p:txBody>
      </p:sp>
      <p:sp>
        <p:nvSpPr>
          <p:cNvPr id="3" name="Chart Placeholder 2"/>
          <p:cNvSpPr>
            <a:spLocks noGrp="1"/>
          </p:cNvSpPr>
          <p:nvPr>
            <p:ph type="chart" idx="1"/>
          </p:nvPr>
        </p:nvSpPr>
        <p:spPr>
          <a:xfrm>
            <a:off x="609600" y="1066801"/>
            <a:ext cx="10972800" cy="3700463"/>
          </a:xfrm>
        </p:spPr>
        <p:txBody>
          <a:bodyPr/>
          <a:lstStyle/>
          <a:p>
            <a:pPr lvl="0"/>
            <a:r>
              <a:rPr lang="zh-TW" altLang="en-US" noProof="0"/>
              <a:t>按一下圖示以新增圖表</a:t>
            </a:r>
            <a:endParaRPr lang="en-GB" noProof="0"/>
          </a:p>
        </p:txBody>
      </p:sp>
      <p:sp>
        <p:nvSpPr>
          <p:cNvPr id="4" name="Rectangle 4"/>
          <p:cNvSpPr>
            <a:spLocks noGrp="1" noChangeArrowheads="1"/>
          </p:cNvSpPr>
          <p:nvPr>
            <p:ph type="dt" sz="half" idx="10"/>
          </p:nvPr>
        </p:nvSpPr>
        <p:spPr>
          <a:ln/>
        </p:spPr>
        <p:txBody>
          <a:bodyPr/>
          <a:lstStyle>
            <a:lvl1pPr>
              <a:defRPr/>
            </a:lvl1pPr>
          </a:lstStyle>
          <a:p>
            <a:r>
              <a:rPr lang="en-US" altLang="zh-TW"/>
              <a:t>© </a:t>
            </a:r>
            <a:r>
              <a:rPr lang="zh-TW" altLang="en-US"/>
              <a:t>滄海圖書</a:t>
            </a:r>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A69134C5-D3FF-48ED-8AAC-F4BE64BCFA21}" type="slidenum">
              <a:rPr lang="zh-TW" altLang="en-US" smtClean="0"/>
              <a:pPr/>
              <a:t>‹#›</a:t>
            </a:fld>
            <a:endParaRPr lang="zh-TW" altLang="en-US"/>
          </a:p>
        </p:txBody>
      </p:sp>
    </p:spTree>
    <p:extLst>
      <p:ext uri="{BB962C8B-B14F-4D97-AF65-F5344CB8AC3E}">
        <p14:creationId xmlns:p14="http://schemas.microsoft.com/office/powerpoint/2010/main" val="28158811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zh-TW" altLang="en-US"/>
              <a:t>按一下以編輯母片標題樣式</a:t>
            </a:r>
            <a:endParaRPr lang="en-GB"/>
          </a:p>
        </p:txBody>
      </p:sp>
      <p:sp>
        <p:nvSpPr>
          <p:cNvPr id="3" name="Text Placeholder 2"/>
          <p:cNvSpPr>
            <a:spLocks noGrp="1"/>
          </p:cNvSpPr>
          <p:nvPr>
            <p:ph type="body" sz="half" idx="1"/>
          </p:nvPr>
        </p:nvSpPr>
        <p:spPr>
          <a:xfrm>
            <a:off x="609600" y="1066801"/>
            <a:ext cx="5384800" cy="3700463"/>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GB"/>
          </a:p>
        </p:txBody>
      </p:sp>
      <p:sp>
        <p:nvSpPr>
          <p:cNvPr id="4" name="Content Placeholder 3"/>
          <p:cNvSpPr>
            <a:spLocks noGrp="1"/>
          </p:cNvSpPr>
          <p:nvPr>
            <p:ph sz="half" idx="2"/>
          </p:nvPr>
        </p:nvSpPr>
        <p:spPr>
          <a:xfrm>
            <a:off x="6197600" y="1066801"/>
            <a:ext cx="5384800" cy="3700463"/>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GB"/>
          </a:p>
        </p:txBody>
      </p:sp>
      <p:sp>
        <p:nvSpPr>
          <p:cNvPr id="5" name="Rectangle 4"/>
          <p:cNvSpPr>
            <a:spLocks noGrp="1" noChangeArrowheads="1"/>
          </p:cNvSpPr>
          <p:nvPr>
            <p:ph type="dt" sz="half" idx="10"/>
          </p:nvPr>
        </p:nvSpPr>
        <p:spPr>
          <a:ln/>
        </p:spPr>
        <p:txBody>
          <a:bodyPr/>
          <a:lstStyle>
            <a:lvl1pPr>
              <a:defRPr/>
            </a:lvl1pPr>
          </a:lstStyle>
          <a:p>
            <a:r>
              <a:rPr lang="en-US" altLang="zh-TW"/>
              <a:t>© </a:t>
            </a:r>
            <a:r>
              <a:rPr lang="zh-TW" altLang="en-US"/>
              <a:t>滄海圖書</a:t>
            </a:r>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A69134C5-D3FF-48ED-8AAC-F4BE64BCFA21}" type="slidenum">
              <a:rPr lang="zh-TW" altLang="en-US" smtClean="0"/>
              <a:pPr/>
              <a:t>‹#›</a:t>
            </a:fld>
            <a:endParaRPr lang="zh-TW" altLang="en-US"/>
          </a:p>
        </p:txBody>
      </p:sp>
    </p:spTree>
    <p:extLst>
      <p:ext uri="{BB962C8B-B14F-4D97-AF65-F5344CB8AC3E}">
        <p14:creationId xmlns:p14="http://schemas.microsoft.com/office/powerpoint/2010/main" val="2161703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GB"/>
          </a:p>
        </p:txBody>
      </p:sp>
      <p:sp>
        <p:nvSpPr>
          <p:cNvPr id="3" name="Content Placeholder 2"/>
          <p:cNvSpPr>
            <a:spLocks noGrp="1"/>
          </p:cNvSpPr>
          <p:nvPr>
            <p:ph idx="1"/>
          </p:nvPr>
        </p:nvSpPr>
        <p:spPr/>
        <p:txBody>
          <a:bodyPr/>
          <a:lstStyle>
            <a:lvl2pPr>
              <a:buClr>
                <a:schemeClr val="tx2"/>
              </a:buClr>
              <a:defRPr/>
            </a:lvl2p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GB" dirty="0"/>
          </a:p>
        </p:txBody>
      </p:sp>
      <p:sp>
        <p:nvSpPr>
          <p:cNvPr id="4" name="Rectangle 4"/>
          <p:cNvSpPr>
            <a:spLocks noGrp="1" noChangeArrowheads="1"/>
          </p:cNvSpPr>
          <p:nvPr>
            <p:ph type="dt" sz="half" idx="10"/>
          </p:nvPr>
        </p:nvSpPr>
        <p:spPr>
          <a:ln/>
        </p:spPr>
        <p:txBody>
          <a:bodyPr/>
          <a:lstStyle>
            <a:lvl1pPr>
              <a:defRPr/>
            </a:lvl1pPr>
          </a:lstStyle>
          <a:p>
            <a:r>
              <a:rPr lang="en-US" altLang="zh-TW"/>
              <a:t>© </a:t>
            </a:r>
            <a:r>
              <a:rPr lang="zh-TW" altLang="en-US"/>
              <a:t>滄海圖書</a:t>
            </a:r>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A69134C5-D3FF-48ED-8AAC-F4BE64BCFA21}" type="slidenum">
              <a:rPr lang="zh-TW" altLang="en-US" smtClean="0"/>
              <a:pPr/>
              <a:t>‹#›</a:t>
            </a:fld>
            <a:endParaRPr lang="zh-TW" altLang="en-US"/>
          </a:p>
        </p:txBody>
      </p:sp>
    </p:spTree>
    <p:extLst>
      <p:ext uri="{BB962C8B-B14F-4D97-AF65-F5344CB8AC3E}">
        <p14:creationId xmlns:p14="http://schemas.microsoft.com/office/powerpoint/2010/main" val="3714818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zh-TW" altLang="en-US"/>
              <a:t>按一下以編輯母片標題樣式</a:t>
            </a:r>
            <a:endParaRPr lang="en-GB"/>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a:t>編輯母片文字樣式</a:t>
            </a:r>
          </a:p>
        </p:txBody>
      </p:sp>
      <p:sp>
        <p:nvSpPr>
          <p:cNvPr id="4" name="Rectangle 4"/>
          <p:cNvSpPr>
            <a:spLocks noGrp="1" noChangeArrowheads="1"/>
          </p:cNvSpPr>
          <p:nvPr>
            <p:ph type="dt" sz="half" idx="10"/>
          </p:nvPr>
        </p:nvSpPr>
        <p:spPr>
          <a:ln/>
        </p:spPr>
        <p:txBody>
          <a:bodyPr/>
          <a:lstStyle>
            <a:lvl1pPr>
              <a:defRPr/>
            </a:lvl1pPr>
          </a:lstStyle>
          <a:p>
            <a:r>
              <a:rPr lang="en-US" altLang="zh-TW"/>
              <a:t>© </a:t>
            </a:r>
            <a:r>
              <a:rPr lang="zh-TW" altLang="en-US"/>
              <a:t>滄海圖書</a:t>
            </a:r>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A69134C5-D3FF-48ED-8AAC-F4BE64BCFA21}" type="slidenum">
              <a:rPr lang="zh-TW" altLang="en-US" smtClean="0"/>
              <a:pPr/>
              <a:t>‹#›</a:t>
            </a:fld>
            <a:endParaRPr lang="zh-TW" altLang="en-US"/>
          </a:p>
        </p:txBody>
      </p:sp>
    </p:spTree>
    <p:extLst>
      <p:ext uri="{BB962C8B-B14F-4D97-AF65-F5344CB8AC3E}">
        <p14:creationId xmlns:p14="http://schemas.microsoft.com/office/powerpoint/2010/main" val="2815124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GB"/>
          </a:p>
        </p:txBody>
      </p:sp>
      <p:sp>
        <p:nvSpPr>
          <p:cNvPr id="3" name="Content Placeholder 2"/>
          <p:cNvSpPr>
            <a:spLocks noGrp="1"/>
          </p:cNvSpPr>
          <p:nvPr>
            <p:ph sz="half" idx="1"/>
          </p:nvPr>
        </p:nvSpPr>
        <p:spPr>
          <a:xfrm>
            <a:off x="609600" y="1066801"/>
            <a:ext cx="5384800" cy="3700463"/>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GB"/>
          </a:p>
        </p:txBody>
      </p:sp>
      <p:sp>
        <p:nvSpPr>
          <p:cNvPr id="4" name="Content Placeholder 3"/>
          <p:cNvSpPr>
            <a:spLocks noGrp="1"/>
          </p:cNvSpPr>
          <p:nvPr>
            <p:ph sz="half" idx="2"/>
          </p:nvPr>
        </p:nvSpPr>
        <p:spPr>
          <a:xfrm>
            <a:off x="6197600" y="1066801"/>
            <a:ext cx="5384800" cy="3700463"/>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GB"/>
          </a:p>
        </p:txBody>
      </p:sp>
      <p:sp>
        <p:nvSpPr>
          <p:cNvPr id="5" name="Rectangle 4"/>
          <p:cNvSpPr>
            <a:spLocks noGrp="1" noChangeArrowheads="1"/>
          </p:cNvSpPr>
          <p:nvPr>
            <p:ph type="dt" sz="half" idx="10"/>
          </p:nvPr>
        </p:nvSpPr>
        <p:spPr>
          <a:ln/>
        </p:spPr>
        <p:txBody>
          <a:bodyPr/>
          <a:lstStyle>
            <a:lvl1pPr>
              <a:defRPr/>
            </a:lvl1pPr>
          </a:lstStyle>
          <a:p>
            <a:r>
              <a:rPr lang="en-US" altLang="zh-TW"/>
              <a:t>© </a:t>
            </a:r>
            <a:r>
              <a:rPr lang="zh-TW" altLang="en-US"/>
              <a:t>滄海圖書</a:t>
            </a:r>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A69134C5-D3FF-48ED-8AAC-F4BE64BCFA21}" type="slidenum">
              <a:rPr lang="zh-TW" altLang="en-US" smtClean="0"/>
              <a:pPr/>
              <a:t>‹#›</a:t>
            </a:fld>
            <a:endParaRPr lang="zh-TW" altLang="en-US"/>
          </a:p>
        </p:txBody>
      </p:sp>
    </p:spTree>
    <p:extLst>
      <p:ext uri="{BB962C8B-B14F-4D97-AF65-F5344CB8AC3E}">
        <p14:creationId xmlns:p14="http://schemas.microsoft.com/office/powerpoint/2010/main" val="238784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zh-TW" altLang="en-US"/>
              <a:t>按一下以編輯母片標題樣式</a:t>
            </a:r>
            <a:endParaRPr lang="en-GB"/>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840318" y="2505075"/>
            <a:ext cx="5158316"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GB"/>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6172200" y="2505075"/>
            <a:ext cx="518371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GB"/>
          </a:p>
        </p:txBody>
      </p:sp>
      <p:sp>
        <p:nvSpPr>
          <p:cNvPr id="7" name="Rectangle 4"/>
          <p:cNvSpPr>
            <a:spLocks noGrp="1" noChangeArrowheads="1"/>
          </p:cNvSpPr>
          <p:nvPr>
            <p:ph type="dt" sz="half" idx="10"/>
          </p:nvPr>
        </p:nvSpPr>
        <p:spPr>
          <a:ln/>
        </p:spPr>
        <p:txBody>
          <a:bodyPr/>
          <a:lstStyle>
            <a:lvl1pPr>
              <a:defRPr/>
            </a:lvl1pPr>
          </a:lstStyle>
          <a:p>
            <a:r>
              <a:rPr lang="en-US" altLang="zh-TW"/>
              <a:t>© </a:t>
            </a:r>
            <a:r>
              <a:rPr lang="zh-TW" altLang="en-US"/>
              <a:t>滄海圖書</a:t>
            </a:r>
            <a:endParaRPr lang="en-US" dirty="0"/>
          </a:p>
        </p:txBody>
      </p:sp>
      <p:sp>
        <p:nvSpPr>
          <p:cNvPr id="8" name="Rectangle 5"/>
          <p:cNvSpPr>
            <a:spLocks noGrp="1" noChangeArrowheads="1"/>
          </p:cNvSpPr>
          <p:nvPr>
            <p:ph type="ftr" sz="quarter" idx="11"/>
          </p:nvPr>
        </p:nvSpPr>
        <p:spPr>
          <a:ln/>
        </p:spPr>
        <p:txBody>
          <a:bodyPr/>
          <a:lstStyle>
            <a:lvl1pPr>
              <a:defRPr/>
            </a:lvl1pPr>
          </a:lstStyle>
          <a:p>
            <a:endParaRPr lang="en-US" dirty="0"/>
          </a:p>
        </p:txBody>
      </p:sp>
      <p:sp>
        <p:nvSpPr>
          <p:cNvPr id="9" name="Rectangle 6"/>
          <p:cNvSpPr>
            <a:spLocks noGrp="1" noChangeArrowheads="1"/>
          </p:cNvSpPr>
          <p:nvPr>
            <p:ph type="sldNum" sz="quarter" idx="12"/>
          </p:nvPr>
        </p:nvSpPr>
        <p:spPr>
          <a:ln/>
        </p:spPr>
        <p:txBody>
          <a:bodyPr/>
          <a:lstStyle>
            <a:lvl1pPr>
              <a:defRPr/>
            </a:lvl1pPr>
          </a:lstStyle>
          <a:p>
            <a:fld id="{A69134C5-D3FF-48ED-8AAC-F4BE64BCFA21}" type="slidenum">
              <a:rPr lang="zh-TW" altLang="en-US" smtClean="0"/>
              <a:pPr/>
              <a:t>‹#›</a:t>
            </a:fld>
            <a:endParaRPr lang="zh-TW" altLang="en-US"/>
          </a:p>
        </p:txBody>
      </p:sp>
    </p:spTree>
    <p:extLst>
      <p:ext uri="{BB962C8B-B14F-4D97-AF65-F5344CB8AC3E}">
        <p14:creationId xmlns:p14="http://schemas.microsoft.com/office/powerpoint/2010/main" val="2256127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GB"/>
          </a:p>
        </p:txBody>
      </p:sp>
      <p:sp>
        <p:nvSpPr>
          <p:cNvPr id="3" name="Rectangle 4"/>
          <p:cNvSpPr>
            <a:spLocks noGrp="1" noChangeArrowheads="1"/>
          </p:cNvSpPr>
          <p:nvPr>
            <p:ph type="dt" sz="half" idx="10"/>
          </p:nvPr>
        </p:nvSpPr>
        <p:spPr>
          <a:ln/>
        </p:spPr>
        <p:txBody>
          <a:bodyPr/>
          <a:lstStyle>
            <a:lvl1pPr>
              <a:defRPr/>
            </a:lvl1pPr>
          </a:lstStyle>
          <a:p>
            <a:r>
              <a:rPr lang="en-US" altLang="zh-TW"/>
              <a:t>© </a:t>
            </a:r>
            <a:r>
              <a:rPr lang="zh-TW" altLang="en-US"/>
              <a:t>滄海圖書</a:t>
            </a:r>
            <a:endParaRPr lang="en-US" dirty="0"/>
          </a:p>
        </p:txBody>
      </p:sp>
      <p:sp>
        <p:nvSpPr>
          <p:cNvPr id="4" name="Rectangle 5"/>
          <p:cNvSpPr>
            <a:spLocks noGrp="1" noChangeArrowheads="1"/>
          </p:cNvSpPr>
          <p:nvPr>
            <p:ph type="ftr" sz="quarter" idx="11"/>
          </p:nvPr>
        </p:nvSpPr>
        <p:spPr>
          <a:ln/>
        </p:spPr>
        <p:txBody>
          <a:bodyPr/>
          <a:lstStyle>
            <a:lvl1pPr>
              <a:defRPr/>
            </a:lvl1pPr>
          </a:lstStyle>
          <a:p>
            <a:endParaRPr lang="en-US" dirty="0"/>
          </a:p>
        </p:txBody>
      </p:sp>
      <p:sp>
        <p:nvSpPr>
          <p:cNvPr id="5" name="Rectangle 6"/>
          <p:cNvSpPr>
            <a:spLocks noGrp="1" noChangeArrowheads="1"/>
          </p:cNvSpPr>
          <p:nvPr>
            <p:ph type="sldNum" sz="quarter" idx="12"/>
          </p:nvPr>
        </p:nvSpPr>
        <p:spPr>
          <a:ln/>
        </p:spPr>
        <p:txBody>
          <a:bodyPr/>
          <a:lstStyle>
            <a:lvl1pPr>
              <a:defRPr/>
            </a:lvl1pPr>
          </a:lstStyle>
          <a:p>
            <a:fld id="{09B3354A-B7C7-4433-9D7A-EADBC29AAA22}" type="slidenum">
              <a:rPr lang="zh-TW" altLang="en-US" smtClean="0"/>
              <a:pPr/>
              <a:t>‹#›</a:t>
            </a:fld>
            <a:endParaRPr lang="zh-TW" altLang="en-US"/>
          </a:p>
        </p:txBody>
      </p:sp>
    </p:spTree>
    <p:extLst>
      <p:ext uri="{BB962C8B-B14F-4D97-AF65-F5344CB8AC3E}">
        <p14:creationId xmlns:p14="http://schemas.microsoft.com/office/powerpoint/2010/main" val="3864590821"/>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r>
              <a:rPr lang="en-US" altLang="zh-TW"/>
              <a:t>© </a:t>
            </a:r>
            <a:r>
              <a:rPr lang="zh-TW" altLang="en-US"/>
              <a:t>滄海圖書</a:t>
            </a:r>
            <a:endParaRPr lang="en-US" dirty="0"/>
          </a:p>
        </p:txBody>
      </p:sp>
      <p:sp>
        <p:nvSpPr>
          <p:cNvPr id="3" name="Rectangle 5"/>
          <p:cNvSpPr>
            <a:spLocks noGrp="1" noChangeArrowheads="1"/>
          </p:cNvSpPr>
          <p:nvPr>
            <p:ph type="ftr" sz="quarter" idx="11"/>
          </p:nvPr>
        </p:nvSpPr>
        <p:spPr>
          <a:ln/>
        </p:spPr>
        <p:txBody>
          <a:bodyPr/>
          <a:lstStyle>
            <a:lvl1pPr>
              <a:defRPr/>
            </a:lvl1pPr>
          </a:lstStyle>
          <a:p>
            <a:endParaRPr lang="en-US" dirty="0"/>
          </a:p>
        </p:txBody>
      </p:sp>
      <p:sp>
        <p:nvSpPr>
          <p:cNvPr id="4" name="Rectangle 6"/>
          <p:cNvSpPr>
            <a:spLocks noGrp="1" noChangeArrowheads="1"/>
          </p:cNvSpPr>
          <p:nvPr>
            <p:ph type="sldNum" sz="quarter" idx="12"/>
          </p:nvPr>
        </p:nvSpPr>
        <p:spPr>
          <a:ln/>
        </p:spPr>
        <p:txBody>
          <a:bodyPr/>
          <a:lstStyle>
            <a:lvl1pPr>
              <a:defRPr/>
            </a:lvl1pPr>
          </a:lstStyle>
          <a:p>
            <a:fld id="{62A828F4-4B04-4A2D-B765-6687EAD1CED5}" type="slidenum">
              <a:rPr lang="zh-TW" altLang="en-US" smtClean="0"/>
              <a:pPr/>
              <a:t>‹#›</a:t>
            </a:fld>
            <a:endParaRPr lang="zh-TW" altLang="en-US"/>
          </a:p>
        </p:txBody>
      </p:sp>
    </p:spTree>
    <p:extLst>
      <p:ext uri="{BB962C8B-B14F-4D97-AF65-F5344CB8AC3E}">
        <p14:creationId xmlns:p14="http://schemas.microsoft.com/office/powerpoint/2010/main" val="161626434"/>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zh-TW" altLang="en-US"/>
              <a:t>按一下以編輯母片標題樣式</a:t>
            </a:r>
            <a:endParaRPr lang="en-GB"/>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GB"/>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Rectangle 4"/>
          <p:cNvSpPr>
            <a:spLocks noGrp="1" noChangeArrowheads="1"/>
          </p:cNvSpPr>
          <p:nvPr>
            <p:ph type="dt" sz="half" idx="10"/>
          </p:nvPr>
        </p:nvSpPr>
        <p:spPr>
          <a:ln/>
        </p:spPr>
        <p:txBody>
          <a:bodyPr/>
          <a:lstStyle>
            <a:lvl1pPr>
              <a:defRPr/>
            </a:lvl1pPr>
          </a:lstStyle>
          <a:p>
            <a:r>
              <a:rPr lang="en-US" altLang="zh-TW"/>
              <a:t>© </a:t>
            </a:r>
            <a:r>
              <a:rPr lang="zh-TW" altLang="en-US"/>
              <a:t>滄海圖書</a:t>
            </a:r>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A69134C5-D3FF-48ED-8AAC-F4BE64BCFA21}" type="slidenum">
              <a:rPr lang="zh-TW" altLang="en-US" smtClean="0"/>
              <a:pPr/>
              <a:t>‹#›</a:t>
            </a:fld>
            <a:endParaRPr lang="zh-TW" altLang="en-US"/>
          </a:p>
        </p:txBody>
      </p:sp>
    </p:spTree>
    <p:extLst>
      <p:ext uri="{BB962C8B-B14F-4D97-AF65-F5344CB8AC3E}">
        <p14:creationId xmlns:p14="http://schemas.microsoft.com/office/powerpoint/2010/main" val="1022160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zh-TW" altLang="en-US"/>
              <a:t>按一下以編輯母片標題樣式</a:t>
            </a:r>
            <a:endParaRPr lang="en-GB"/>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endParaRPr lang="en-GB"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Rectangle 4"/>
          <p:cNvSpPr>
            <a:spLocks noGrp="1" noChangeArrowheads="1"/>
          </p:cNvSpPr>
          <p:nvPr>
            <p:ph type="dt" sz="half" idx="10"/>
          </p:nvPr>
        </p:nvSpPr>
        <p:spPr>
          <a:ln/>
        </p:spPr>
        <p:txBody>
          <a:bodyPr/>
          <a:lstStyle>
            <a:lvl1pPr>
              <a:defRPr/>
            </a:lvl1pPr>
          </a:lstStyle>
          <a:p>
            <a:r>
              <a:rPr lang="en-US" altLang="zh-TW"/>
              <a:t>© </a:t>
            </a:r>
            <a:r>
              <a:rPr lang="zh-TW" altLang="en-US"/>
              <a:t>滄海圖書</a:t>
            </a:r>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A69134C5-D3FF-48ED-8AAC-F4BE64BCFA21}" type="slidenum">
              <a:rPr lang="zh-TW" altLang="en-US" smtClean="0"/>
              <a:pPr/>
              <a:t>‹#›</a:t>
            </a:fld>
            <a:endParaRPr lang="zh-TW" altLang="en-US"/>
          </a:p>
        </p:txBody>
      </p:sp>
    </p:spTree>
    <p:extLst>
      <p:ext uri="{BB962C8B-B14F-4D97-AF65-F5344CB8AC3E}">
        <p14:creationId xmlns:p14="http://schemas.microsoft.com/office/powerpoint/2010/main" val="3592521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4" descr="rainbowdirt"/>
          <p:cNvPicPr>
            <a:picLocks noChangeAspect="1" noChangeArrowheads="1"/>
          </p:cNvPicPr>
          <p:nvPr/>
        </p:nvPicPr>
        <p:blipFill>
          <a:blip r:embed="rId15">
            <a:extLst>
              <a:ext uri="{28A0092B-C50C-407E-A947-70E740481C1C}">
                <a14:useLocalDpi xmlns:a14="http://schemas.microsoft.com/office/drawing/2010/main" val="0"/>
              </a:ext>
            </a:extLst>
          </a:blip>
          <a:srcRect b="-2"/>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09600" y="224645"/>
            <a:ext cx="10972800" cy="1002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dirty="0"/>
              <a:t>按一下以編輯母片標題樣式</a:t>
            </a:r>
            <a:endParaRPr lang="en-US" altLang="en-US" dirty="0"/>
          </a:p>
        </p:txBody>
      </p:sp>
      <p:sp>
        <p:nvSpPr>
          <p:cNvPr id="1028" name="Rectangle 3"/>
          <p:cNvSpPr>
            <a:spLocks noGrp="1" noChangeArrowheads="1"/>
          </p:cNvSpPr>
          <p:nvPr>
            <p:ph type="body" idx="1"/>
          </p:nvPr>
        </p:nvSpPr>
        <p:spPr bwMode="auto">
          <a:xfrm>
            <a:off x="609600" y="1451361"/>
            <a:ext cx="10972800" cy="4793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altLang="en-US" dirty="0"/>
          </a:p>
        </p:txBody>
      </p:sp>
      <p:sp>
        <p:nvSpPr>
          <p:cNvPr id="2" name="Rectangle 4"/>
          <p:cNvSpPr>
            <a:spLocks noGrp="1" noChangeArrowheads="1"/>
          </p:cNvSpPr>
          <p:nvPr>
            <p:ph type="dt" sz="half" idx="2"/>
          </p:nvPr>
        </p:nvSpPr>
        <p:spPr bwMode="auto">
          <a:xfrm>
            <a:off x="609600" y="6373130"/>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vl1pPr>
          </a:lstStyle>
          <a:p>
            <a:r>
              <a:rPr lang="en-US" altLang="zh-TW"/>
              <a:t>© </a:t>
            </a:r>
            <a:r>
              <a:rPr lang="zh-TW" altLang="en-US"/>
              <a:t>滄海圖書</a:t>
            </a:r>
            <a:endParaRPr lang="en-US" dirty="0"/>
          </a:p>
        </p:txBody>
      </p:sp>
      <p:sp>
        <p:nvSpPr>
          <p:cNvPr id="1029" name="Rectangle 5"/>
          <p:cNvSpPr>
            <a:spLocks noGrp="1" noChangeArrowheads="1"/>
          </p:cNvSpPr>
          <p:nvPr>
            <p:ph type="ftr" sz="quarter" idx="3"/>
          </p:nvPr>
        </p:nvSpPr>
        <p:spPr bwMode="auto">
          <a:xfrm>
            <a:off x="4165600" y="6373130"/>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endParaRPr lang="en-US" dirty="0"/>
          </a:p>
        </p:txBody>
      </p:sp>
      <p:sp>
        <p:nvSpPr>
          <p:cNvPr id="1030" name="Rectangle 6"/>
          <p:cNvSpPr>
            <a:spLocks noGrp="1" noChangeArrowheads="1"/>
          </p:cNvSpPr>
          <p:nvPr>
            <p:ph type="sldNum" sz="quarter" idx="4"/>
          </p:nvPr>
        </p:nvSpPr>
        <p:spPr bwMode="auto">
          <a:xfrm>
            <a:off x="8737600" y="6373130"/>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fld id="{A69134C5-D3FF-48ED-8AAC-F4BE64BCFA21}" type="slidenum">
              <a:rPr lang="zh-TW" altLang="en-US" smtClean="0"/>
              <a:pPr/>
              <a:t>‹#›</a:t>
            </a:fld>
            <a:endParaRPr lang="zh-TW" altLang="en-US"/>
          </a:p>
        </p:txBody>
      </p:sp>
    </p:spTree>
    <p:extLst>
      <p:ext uri="{BB962C8B-B14F-4D97-AF65-F5344CB8AC3E}">
        <p14:creationId xmlns:p14="http://schemas.microsoft.com/office/powerpoint/2010/main" val="3475522794"/>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Lst>
  <p:hf hdr="0" ftr="0"/>
  <p:txStyles>
    <p:titleStyle>
      <a:lvl1pPr algn="ctr" rtl="0" eaLnBrk="1" fontAlgn="base" hangingPunct="1">
        <a:spcBef>
          <a:spcPct val="0"/>
        </a:spcBef>
        <a:spcAft>
          <a:spcPct val="0"/>
        </a:spcAft>
        <a:defRPr sz="4800" b="1" kern="1200" cap="none" spc="50" baseline="0">
          <a:ln w="0"/>
          <a:solidFill>
            <a:srgbClr val="C00000"/>
          </a:solidFill>
          <a:effectLst>
            <a:innerShdw blurRad="63500" dist="50800" dir="13500000">
              <a:srgbClr val="000000">
                <a:alpha val="50000"/>
              </a:srgbClr>
            </a:innerShdw>
          </a:effectLst>
          <a:latin typeface="微軟正黑體" panose="020B0604030504040204" pitchFamily="34" charset="-120"/>
          <a:ea typeface="微軟正黑體" panose="020B0604030504040204" pitchFamily="34" charset="-120"/>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1" fontAlgn="base" hangingPunct="1">
        <a:spcBef>
          <a:spcPts val="600"/>
        </a:spcBef>
        <a:spcAft>
          <a:spcPts val="600"/>
        </a:spcAft>
        <a:buChar char="•"/>
        <a:defRPr sz="3200" b="1" kern="1200" baseline="0">
          <a:solidFill>
            <a:schemeClr val="bg1">
              <a:lumMod val="10000"/>
            </a:schemeClr>
          </a:solidFill>
          <a:latin typeface="微軟正黑體" panose="020B0604030504040204" pitchFamily="34" charset="-120"/>
          <a:ea typeface="微軟正黑體" panose="020B0604030504040204" pitchFamily="34" charset="-120"/>
          <a:cs typeface="+mn-cs"/>
        </a:defRPr>
      </a:lvl1pPr>
      <a:lvl2pPr marL="742950" indent="-285750" algn="l" rtl="0" eaLnBrk="1" fontAlgn="base" hangingPunct="1">
        <a:spcBef>
          <a:spcPts val="600"/>
        </a:spcBef>
        <a:spcAft>
          <a:spcPts val="600"/>
        </a:spcAft>
        <a:buFont typeface="Arial" panose="020B0604020202020204" pitchFamily="34" charset="0"/>
        <a:buChar char="•"/>
        <a:defRPr sz="2800" b="1" kern="1200" baseline="0">
          <a:solidFill>
            <a:schemeClr val="bg1">
              <a:lumMod val="10000"/>
            </a:schemeClr>
          </a:solidFill>
          <a:latin typeface="微軟正黑體" panose="020B0604030504040204" pitchFamily="34" charset="-120"/>
          <a:ea typeface="微軟正黑體" panose="020B0604030504040204" pitchFamily="34" charset="-120"/>
          <a:cs typeface="+mn-cs"/>
        </a:defRPr>
      </a:lvl2pPr>
      <a:lvl3pPr marL="1143000" indent="-228600" algn="l" rtl="0" eaLnBrk="1" fontAlgn="base" hangingPunct="1">
        <a:spcBef>
          <a:spcPts val="600"/>
        </a:spcBef>
        <a:spcAft>
          <a:spcPts val="600"/>
        </a:spcAft>
        <a:buChar char="•"/>
        <a:defRPr sz="2400" b="1" kern="1200" baseline="0">
          <a:solidFill>
            <a:schemeClr val="bg1">
              <a:lumMod val="10000"/>
            </a:schemeClr>
          </a:solidFill>
          <a:latin typeface="微軟正黑體" panose="020B0604030504040204" pitchFamily="34" charset="-120"/>
          <a:ea typeface="微軟正黑體" panose="020B0604030504040204" pitchFamily="34" charset="-120"/>
          <a:cs typeface="+mn-cs"/>
        </a:defRPr>
      </a:lvl3pPr>
      <a:lvl4pPr marL="1600200" indent="-228600" algn="l" rtl="0" eaLnBrk="1" fontAlgn="base" hangingPunct="1">
        <a:spcBef>
          <a:spcPts val="600"/>
        </a:spcBef>
        <a:spcAft>
          <a:spcPts val="600"/>
        </a:spcAft>
        <a:buChar char="–"/>
        <a:defRPr sz="2000" b="1" kern="1200" baseline="0">
          <a:solidFill>
            <a:schemeClr val="bg1">
              <a:lumMod val="10000"/>
            </a:schemeClr>
          </a:solidFill>
          <a:latin typeface="微軟正黑體" panose="020B0604030504040204" pitchFamily="34" charset="-120"/>
          <a:ea typeface="微軟正黑體" panose="020B0604030504040204" pitchFamily="34" charset="-120"/>
          <a:cs typeface="+mn-cs"/>
        </a:defRPr>
      </a:lvl4pPr>
      <a:lvl5pPr marL="2057400" indent="-228600" algn="l" rtl="0" eaLnBrk="1" fontAlgn="base" hangingPunct="1">
        <a:spcBef>
          <a:spcPts val="600"/>
        </a:spcBef>
        <a:spcAft>
          <a:spcPts val="600"/>
        </a:spcAft>
        <a:buChar char="»"/>
        <a:defRPr sz="2000" b="1" kern="1200" baseline="0">
          <a:solidFill>
            <a:schemeClr val="bg1">
              <a:lumMod val="10000"/>
            </a:schemeClr>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2.wmf"/></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30.png"/><Relationship Id="rId2" Type="http://schemas.openxmlformats.org/officeDocument/2006/relationships/image" Target="../media/image15.png"/><Relationship Id="rId16"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026">
            <a:extLst>
              <a:ext uri="{FF2B5EF4-FFF2-40B4-BE49-F238E27FC236}">
                <a16:creationId xmlns:a16="http://schemas.microsoft.com/office/drawing/2014/main" id="{CAA4ABF5-7D69-42C7-842C-799EDCE5DB61}"/>
              </a:ext>
            </a:extLst>
          </p:cNvPr>
          <p:cNvSpPr>
            <a:spLocks noGrp="1" noChangeArrowheads="1"/>
          </p:cNvSpPr>
          <p:nvPr>
            <p:ph type="ctrTitle"/>
          </p:nvPr>
        </p:nvSpPr>
        <p:spPr/>
        <p:txBody>
          <a:bodyPr/>
          <a:lstStyle/>
          <a:p>
            <a:r>
              <a:rPr lang="zh-TW" altLang="en-US" sz="4800">
                <a:latin typeface="微軟正黑體" panose="020B0604030504040204" pitchFamily="34" charset="-120"/>
                <a:ea typeface="微軟正黑體" panose="020B0604030504040204" pitchFamily="34" charset="-120"/>
              </a:rPr>
              <a:t>第 </a:t>
            </a:r>
            <a:r>
              <a:rPr lang="en-US" altLang="zh-TW" sz="4800">
                <a:latin typeface="微軟正黑體" panose="020B0604030504040204" pitchFamily="34" charset="-120"/>
                <a:ea typeface="微軟正黑體" panose="020B0604030504040204" pitchFamily="34" charset="-120"/>
              </a:rPr>
              <a:t>1 </a:t>
            </a:r>
            <a:r>
              <a:rPr lang="zh-TW" altLang="en-US" sz="4800">
                <a:latin typeface="微軟正黑體" panose="020B0604030504040204" pitchFamily="34" charset="-120"/>
                <a:ea typeface="微軟正黑體" panose="020B0604030504040204" pitchFamily="34" charset="-120"/>
              </a:rPr>
              <a:t>章</a:t>
            </a:r>
            <a:endParaRPr lang="zh-TW" altLang="en-US" sz="4800" dirty="0">
              <a:latin typeface="微軟正黑體" panose="020B0604030504040204" pitchFamily="34" charset="-120"/>
              <a:ea typeface="微軟正黑體" panose="020B0604030504040204" pitchFamily="34" charset="-120"/>
            </a:endParaRPr>
          </a:p>
        </p:txBody>
      </p:sp>
      <p:sp>
        <p:nvSpPr>
          <p:cNvPr id="13315" name="Rectangle 1027">
            <a:extLst>
              <a:ext uri="{FF2B5EF4-FFF2-40B4-BE49-F238E27FC236}">
                <a16:creationId xmlns:a16="http://schemas.microsoft.com/office/drawing/2014/main" id="{66DC91E1-9946-4B73-B78B-64D42D010882}"/>
              </a:ext>
            </a:extLst>
          </p:cNvPr>
          <p:cNvSpPr>
            <a:spLocks noGrp="1" noChangeArrowheads="1"/>
          </p:cNvSpPr>
          <p:nvPr>
            <p:ph type="subTitle" idx="1"/>
          </p:nvPr>
        </p:nvSpPr>
        <p:spPr>
          <a:xfrm>
            <a:off x="1391478" y="2780928"/>
            <a:ext cx="9409045" cy="1752600"/>
          </a:xfrm>
        </p:spPr>
        <p:txBody>
          <a:bodyPr/>
          <a:lstStyle/>
          <a:p>
            <a:r>
              <a:rPr lang="zh-TW" altLang="en-US" sz="4800" dirty="0">
                <a:latin typeface="微軟正黑體" panose="020B0604030504040204" pitchFamily="34" charset="-120"/>
                <a:ea typeface="微軟正黑體" panose="020B0604030504040204" pitchFamily="34" charset="-120"/>
              </a:rPr>
              <a:t>大數據時代的商業智慧簡介</a:t>
            </a:r>
            <a:endParaRPr lang="en-US" altLang="zh-TW" sz="4800" dirty="0">
              <a:latin typeface="微軟正黑體" panose="020B0604030504040204" pitchFamily="34" charset="-120"/>
              <a:ea typeface="微軟正黑體" panose="020B0604030504040204" pitchFamily="34" charset="-120"/>
            </a:endParaRPr>
          </a:p>
          <a:p>
            <a:endParaRPr lang="en-US" altLang="zh-TW" sz="4800"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何靖遠 著</a:t>
            </a:r>
          </a:p>
        </p:txBody>
      </p:sp>
    </p:spTree>
    <p:extLst>
      <p:ext uri="{BB962C8B-B14F-4D97-AF65-F5344CB8AC3E}">
        <p14:creationId xmlns:p14="http://schemas.microsoft.com/office/powerpoint/2010/main" val="560666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4800" dirty="0">
                <a:latin typeface="微軟正黑體" panose="020B0604030504040204" pitchFamily="34" charset="-120"/>
                <a:ea typeface="微軟正黑體" panose="020B0604030504040204" pitchFamily="34" charset="-120"/>
              </a:rPr>
              <a:t>BI─</a:t>
            </a:r>
            <a:r>
              <a:rPr lang="zh-TW" altLang="en-US" sz="4800" dirty="0">
                <a:latin typeface="微軟正黑體" panose="020B0604030504040204" pitchFamily="34" charset="-120"/>
                <a:ea typeface="微軟正黑體" panose="020B0604030504040204" pitchFamily="34" charset="-120"/>
              </a:rPr>
              <a:t>當前企業系統(</a:t>
            </a:r>
            <a:r>
              <a:rPr lang="en-US" altLang="zh-TW" sz="4800" dirty="0">
                <a:latin typeface="微軟正黑體" panose="020B0604030504040204" pitchFamily="34" charset="-120"/>
                <a:ea typeface="微軟正黑體" panose="020B0604030504040204" pitchFamily="34" charset="-120"/>
              </a:rPr>
              <a:t>ES)</a:t>
            </a:r>
            <a:r>
              <a:rPr lang="zh-TW" altLang="en-US" sz="4800" dirty="0">
                <a:latin typeface="微軟正黑體" panose="020B0604030504040204" pitchFamily="34" charset="-120"/>
                <a:ea typeface="微軟正黑體" panose="020B0604030504040204" pitchFamily="34" charset="-120"/>
              </a:rPr>
              <a:t>的焦點</a:t>
            </a:r>
          </a:p>
        </p:txBody>
      </p:sp>
      <p:sp>
        <p:nvSpPr>
          <p:cNvPr id="5" name="投影片編號版面配置區 4"/>
          <p:cNvSpPr>
            <a:spLocks noGrp="1"/>
          </p:cNvSpPr>
          <p:nvPr>
            <p:ph type="sldNum" sz="quarter" idx="12"/>
          </p:nvPr>
        </p:nvSpPr>
        <p:spPr/>
        <p:txBody>
          <a:bodyPr/>
          <a:lstStyle/>
          <a:p>
            <a:pPr>
              <a:defRPr/>
            </a:pPr>
            <a:fld id="{DFEC51BF-01C3-45B8-88CF-4F16AE46CFC3}" type="slidenum">
              <a:rPr lang="zh-TW" altLang="en-US" smtClean="0"/>
              <a:pPr>
                <a:defRPr/>
              </a:pPr>
              <a:t>10</a:t>
            </a:fld>
            <a:endParaRPr lang="zh-TW" altLang="en-US"/>
          </a:p>
        </p:txBody>
      </p:sp>
      <p:pic>
        <p:nvPicPr>
          <p:cNvPr id="3" name="圖片 2" descr="畫面剪輯"/>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830" y="1628800"/>
            <a:ext cx="11482340" cy="4256385"/>
          </a:xfrm>
          <a:prstGeom prst="rect">
            <a:avLst/>
          </a:prstGeom>
        </p:spPr>
      </p:pic>
      <p:sp>
        <p:nvSpPr>
          <p:cNvPr id="11" name="內容版面配置區 10"/>
          <p:cNvSpPr>
            <a:spLocks noGrp="1"/>
          </p:cNvSpPr>
          <p:nvPr>
            <p:ph idx="1"/>
          </p:nvPr>
        </p:nvSpPr>
        <p:spPr/>
        <p:txBody>
          <a:bodyPr/>
          <a:lstStyle/>
          <a:p>
            <a:endParaRPr lang="zh-TW" altLang="en-US" dirty="0"/>
          </a:p>
        </p:txBody>
      </p:sp>
      <p:sp>
        <p:nvSpPr>
          <p:cNvPr id="7" name="文字方塊 6"/>
          <p:cNvSpPr txBox="1"/>
          <p:nvPr/>
        </p:nvSpPr>
        <p:spPr>
          <a:xfrm>
            <a:off x="1127448" y="3356992"/>
            <a:ext cx="768159" cy="400110"/>
          </a:xfrm>
          <a:prstGeom prst="rect">
            <a:avLst/>
          </a:prstGeom>
          <a:noFill/>
        </p:spPr>
        <p:txBody>
          <a:bodyPr wrap="none" rtlCol="0">
            <a:spAutoFit/>
          </a:bodyPr>
          <a:lstStyle/>
          <a:p>
            <a:r>
              <a:rPr lang="en-US" altLang="zh-TW" sz="2000" dirty="0">
                <a:solidFill>
                  <a:srgbClr val="0070C0"/>
                </a:solidFill>
                <a:latin typeface="Times New Roman" panose="02020603050405020304" pitchFamily="18" charset="0"/>
                <a:cs typeface="Times New Roman" panose="02020603050405020304" pitchFamily="18" charset="0"/>
              </a:rPr>
              <a:t>BI:</a:t>
            </a:r>
            <a:r>
              <a:rPr lang="en-US" altLang="zh-CN" sz="2000" dirty="0">
                <a:solidFill>
                  <a:srgbClr val="0070C0"/>
                </a:solidFill>
                <a:latin typeface="Times New Roman" panose="02020603050405020304" pitchFamily="18" charset="0"/>
                <a:cs typeface="Times New Roman" panose="02020603050405020304" pitchFamily="18" charset="0"/>
              </a:rPr>
              <a:t>70</a:t>
            </a:r>
            <a:endParaRPr lang="zh-TW" altLang="en-US" sz="2000" dirty="0">
              <a:solidFill>
                <a:srgbClr val="0070C0"/>
              </a:solidFill>
              <a:latin typeface="Times New Roman" panose="02020603050405020304" pitchFamily="18" charset="0"/>
              <a:cs typeface="Times New Roman" panose="02020603050405020304" pitchFamily="18" charset="0"/>
            </a:endParaRPr>
          </a:p>
        </p:txBody>
      </p:sp>
      <p:sp>
        <p:nvSpPr>
          <p:cNvPr id="8" name="文字方塊 7"/>
          <p:cNvSpPr txBox="1"/>
          <p:nvPr/>
        </p:nvSpPr>
        <p:spPr>
          <a:xfrm>
            <a:off x="1127448" y="3843584"/>
            <a:ext cx="982961" cy="400110"/>
          </a:xfrm>
          <a:prstGeom prst="rect">
            <a:avLst/>
          </a:prstGeom>
          <a:noFill/>
        </p:spPr>
        <p:txBody>
          <a:bodyPr wrap="none" rtlCol="0">
            <a:spAutoFit/>
          </a:bodyPr>
          <a:lstStyle/>
          <a:p>
            <a:r>
              <a:rPr lang="en-US" altLang="zh-TW" sz="2000" dirty="0">
                <a:solidFill>
                  <a:srgbClr val="FFC000"/>
                </a:solidFill>
                <a:latin typeface="Times New Roman" panose="02020603050405020304" pitchFamily="18" charset="0"/>
                <a:cs typeface="Times New Roman" panose="02020603050405020304" pitchFamily="18" charset="0"/>
              </a:rPr>
              <a:t>ERP:1</a:t>
            </a:r>
            <a:r>
              <a:rPr lang="en-US" altLang="zh-CN" sz="2000" dirty="0">
                <a:solidFill>
                  <a:srgbClr val="FFC000"/>
                </a:solidFill>
                <a:latin typeface="Times New Roman" panose="02020603050405020304" pitchFamily="18" charset="0"/>
                <a:cs typeface="Times New Roman" panose="02020603050405020304" pitchFamily="18" charset="0"/>
              </a:rPr>
              <a:t>3</a:t>
            </a:r>
            <a:endParaRPr lang="zh-TW" altLang="en-US" sz="2000" dirty="0">
              <a:solidFill>
                <a:srgbClr val="FFC000"/>
              </a:solidFill>
              <a:latin typeface="Times New Roman" panose="02020603050405020304" pitchFamily="18" charset="0"/>
              <a:cs typeface="Times New Roman" panose="02020603050405020304" pitchFamily="18" charset="0"/>
            </a:endParaRPr>
          </a:p>
        </p:txBody>
      </p:sp>
      <p:sp>
        <p:nvSpPr>
          <p:cNvPr id="9" name="文字方塊 8"/>
          <p:cNvSpPr txBox="1"/>
          <p:nvPr/>
        </p:nvSpPr>
        <p:spPr>
          <a:xfrm>
            <a:off x="1127447" y="3600288"/>
            <a:ext cx="1082348" cy="400110"/>
          </a:xfrm>
          <a:prstGeom prst="rect">
            <a:avLst/>
          </a:prstGeom>
          <a:noFill/>
        </p:spPr>
        <p:txBody>
          <a:bodyPr wrap="none" rtlCol="0">
            <a:spAutoFit/>
          </a:bodyPr>
          <a:lstStyle/>
          <a:p>
            <a:r>
              <a:rPr lang="en-US" altLang="zh-TW" sz="2000" dirty="0">
                <a:solidFill>
                  <a:srgbClr val="FF0000"/>
                </a:solidFill>
                <a:latin typeface="Times New Roman" panose="02020603050405020304" pitchFamily="18" charset="0"/>
                <a:cs typeface="Times New Roman" panose="02020603050405020304" pitchFamily="18" charset="0"/>
              </a:rPr>
              <a:t>CRM:1</a:t>
            </a:r>
            <a:r>
              <a:rPr lang="en-US" altLang="zh-CN" sz="2000" dirty="0">
                <a:solidFill>
                  <a:srgbClr val="FF0000"/>
                </a:solidFill>
                <a:latin typeface="Times New Roman" panose="02020603050405020304" pitchFamily="18" charset="0"/>
                <a:cs typeface="Times New Roman" panose="02020603050405020304" pitchFamily="18" charset="0"/>
              </a:rPr>
              <a:t>6</a:t>
            </a:r>
            <a:endParaRPr lang="zh-TW" altLang="en-US" sz="2000" dirty="0">
              <a:solidFill>
                <a:srgbClr val="FF0000"/>
              </a:solidFill>
              <a:latin typeface="Times New Roman" panose="02020603050405020304" pitchFamily="18" charset="0"/>
              <a:cs typeface="Times New Roman" panose="02020603050405020304" pitchFamily="18" charset="0"/>
            </a:endParaRPr>
          </a:p>
        </p:txBody>
      </p:sp>
      <p:sp>
        <p:nvSpPr>
          <p:cNvPr id="10" name="文字方塊 9"/>
          <p:cNvSpPr txBox="1"/>
          <p:nvPr/>
        </p:nvSpPr>
        <p:spPr>
          <a:xfrm>
            <a:off x="1127448" y="4086879"/>
            <a:ext cx="925253" cy="400110"/>
          </a:xfrm>
          <a:prstGeom prst="rect">
            <a:avLst/>
          </a:prstGeom>
          <a:noFill/>
        </p:spPr>
        <p:txBody>
          <a:bodyPr wrap="none" rtlCol="0">
            <a:spAutoFit/>
          </a:bodyPr>
          <a:lstStyle/>
          <a:p>
            <a:r>
              <a:rPr lang="en-US" altLang="zh-TW" sz="2000" dirty="0">
                <a:solidFill>
                  <a:srgbClr val="00B050"/>
                </a:solidFill>
                <a:latin typeface="Times New Roman" panose="02020603050405020304" pitchFamily="18" charset="0"/>
                <a:cs typeface="Times New Roman" panose="02020603050405020304" pitchFamily="18" charset="0"/>
              </a:rPr>
              <a:t>SCM:</a:t>
            </a:r>
            <a:r>
              <a:rPr lang="en-US" altLang="zh-CN" sz="2000" dirty="0">
                <a:solidFill>
                  <a:srgbClr val="00B050"/>
                </a:solidFill>
                <a:latin typeface="Times New Roman" panose="02020603050405020304" pitchFamily="18" charset="0"/>
                <a:cs typeface="Times New Roman" panose="02020603050405020304" pitchFamily="18" charset="0"/>
              </a:rPr>
              <a:t>3</a:t>
            </a:r>
            <a:endParaRPr lang="zh-TW" altLang="en-US" sz="2000" dirty="0">
              <a:solidFill>
                <a:srgbClr val="00B050"/>
              </a:solidFill>
              <a:latin typeface="Times New Roman" panose="02020603050405020304" pitchFamily="18" charset="0"/>
              <a:cs typeface="Times New Roman" panose="02020603050405020304" pitchFamily="18" charset="0"/>
            </a:endParaRPr>
          </a:p>
        </p:txBody>
      </p:sp>
      <p:sp>
        <p:nvSpPr>
          <p:cNvPr id="6" name="日期版面配置區 5">
            <a:extLst>
              <a:ext uri="{FF2B5EF4-FFF2-40B4-BE49-F238E27FC236}">
                <a16:creationId xmlns:a16="http://schemas.microsoft.com/office/drawing/2014/main" id="{08F38F71-90C8-47BE-B883-0939ADA62D06}"/>
              </a:ext>
            </a:extLst>
          </p:cNvPr>
          <p:cNvSpPr>
            <a:spLocks noGrp="1"/>
          </p:cNvSpPr>
          <p:nvPr>
            <p:ph type="dt" sz="half" idx="10"/>
          </p:nvPr>
        </p:nvSpPr>
        <p:spPr/>
        <p:txBody>
          <a:bodyPr/>
          <a:lstStyle/>
          <a:p>
            <a:r>
              <a:rPr lang="en-US" altLang="zh-TW"/>
              <a:t>© </a:t>
            </a:r>
            <a:r>
              <a:rPr lang="zh-TW" altLang="en-US"/>
              <a:t>滄海圖書</a:t>
            </a:r>
            <a:endParaRPr lang="en-US" dirty="0"/>
          </a:p>
        </p:txBody>
      </p:sp>
    </p:spTree>
    <p:extLst>
      <p:ext uri="{BB962C8B-B14F-4D97-AF65-F5344CB8AC3E}">
        <p14:creationId xmlns:p14="http://schemas.microsoft.com/office/powerpoint/2010/main" val="2807438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圖片 3" descr="畫面剪輯"/>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1584" y="1898376"/>
            <a:ext cx="7056784" cy="4650536"/>
          </a:xfrm>
          <a:prstGeom prst="rect">
            <a:avLst/>
          </a:prstGeom>
        </p:spPr>
      </p:pic>
      <p:sp>
        <p:nvSpPr>
          <p:cNvPr id="2" name="標題 1"/>
          <p:cNvSpPr>
            <a:spLocks noGrp="1"/>
          </p:cNvSpPr>
          <p:nvPr>
            <p:ph type="title"/>
          </p:nvPr>
        </p:nvSpPr>
        <p:spPr>
          <a:xfrm>
            <a:off x="1981200" y="274639"/>
            <a:ext cx="6851650" cy="1036637"/>
          </a:xfrm>
        </p:spPr>
        <p:txBody>
          <a:bodyPr/>
          <a:lstStyle/>
          <a:p>
            <a:pPr eaLnBrk="1" hangingPunct="1">
              <a:defRPr/>
            </a:pPr>
            <a:r>
              <a:rPr lang="zh-TW" altLang="en-US" sz="4800" dirty="0">
                <a:latin typeface="微軟正黑體" panose="020B0604030504040204" pitchFamily="34" charset="-120"/>
                <a:ea typeface="微軟正黑體" panose="020B0604030504040204" pitchFamily="34" charset="-120"/>
              </a:rPr>
              <a:t>各區域的搜尋偏好</a:t>
            </a:r>
          </a:p>
        </p:txBody>
      </p:sp>
      <p:sp>
        <p:nvSpPr>
          <p:cNvPr id="47108"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buChar char="–"/>
              <a:defRPr sz="2800">
                <a:solidFill>
                  <a:srgbClr val="002060"/>
                </a:solidFill>
                <a:latin typeface="Times New Roman" panose="02020603050405020304" pitchFamily="18" charset="0"/>
                <a:ea typeface="標楷體" panose="03000509000000000000" pitchFamily="65" charset="-120"/>
              </a:defRPr>
            </a:lvl2pPr>
            <a:lvl3pPr marL="1143000" indent="-228600">
              <a:spcBef>
                <a:spcPct val="20000"/>
              </a:spcBef>
              <a:buChar char="•"/>
              <a:defRPr sz="24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buChar char="–"/>
              <a:defRPr sz="2000">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buChar char="»"/>
              <a:defRPr sz="2000">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標楷體" panose="03000509000000000000" pitchFamily="65" charset="-120"/>
              </a:defRPr>
            </a:lvl9pPr>
          </a:lstStyle>
          <a:p>
            <a:pPr>
              <a:spcBef>
                <a:spcPct val="0"/>
              </a:spcBef>
              <a:buFontTx/>
              <a:buNone/>
            </a:pPr>
            <a:fld id="{CA2CFC19-B29F-4B45-8B90-A3239DF21B46}" type="slidenum">
              <a:rPr lang="zh-TW" altLang="en-US" sz="1000">
                <a:solidFill>
                  <a:schemeClr val="bg1"/>
                </a:solidFill>
                <a:latin typeface="Verdana" panose="020B0604030504040204" pitchFamily="34" charset="0"/>
                <a:ea typeface="新細明體" panose="02020500000000000000" pitchFamily="18" charset="-120"/>
              </a:rPr>
              <a:pPr>
                <a:spcBef>
                  <a:spcPct val="0"/>
                </a:spcBef>
                <a:buFontTx/>
                <a:buNone/>
              </a:pPr>
              <a:t>11</a:t>
            </a:fld>
            <a:endParaRPr lang="zh-TW" altLang="en-US" sz="1000">
              <a:solidFill>
                <a:schemeClr val="bg1"/>
              </a:solidFill>
              <a:latin typeface="Verdana" panose="020B0604030504040204" pitchFamily="34" charset="0"/>
              <a:ea typeface="新細明體" panose="02020500000000000000" pitchFamily="18" charset="-120"/>
            </a:endParaRPr>
          </a:p>
        </p:txBody>
      </p:sp>
      <p:sp>
        <p:nvSpPr>
          <p:cNvPr id="3" name="內容版面配置區 2"/>
          <p:cNvSpPr>
            <a:spLocks noGrp="1"/>
          </p:cNvSpPr>
          <p:nvPr>
            <p:ph idx="1"/>
          </p:nvPr>
        </p:nvSpPr>
        <p:spPr/>
        <p:txBody>
          <a:bodyPr/>
          <a:lstStyle/>
          <a:p>
            <a:r>
              <a:rPr lang="en-US" altLang="zh-TW" sz="3600" b="1" dirty="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BI, </a:t>
            </a:r>
            <a:r>
              <a:rPr lang="en-US" altLang="zh-TW" sz="3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CRM, </a:t>
            </a:r>
            <a:r>
              <a:rPr lang="en-US" altLang="zh-TW" sz="3600" b="1" dirty="0">
                <a:solidFill>
                  <a:srgbClr val="FFC000"/>
                </a:solidFill>
                <a:latin typeface="微軟正黑體" panose="020B0604030504040204" pitchFamily="34" charset="-120"/>
                <a:ea typeface="微軟正黑體" panose="020B0604030504040204" pitchFamily="34" charset="-120"/>
                <a:cs typeface="Times New Roman" panose="02020603050405020304" pitchFamily="18" charset="0"/>
              </a:rPr>
              <a:t>ERP, </a:t>
            </a:r>
            <a:r>
              <a:rPr lang="en-US" altLang="zh-TW" sz="3600" b="1" dirty="0">
                <a:solidFill>
                  <a:srgbClr val="00B050"/>
                </a:solidFill>
                <a:latin typeface="微軟正黑體" panose="020B0604030504040204" pitchFamily="34" charset="-120"/>
                <a:ea typeface="微軟正黑體" panose="020B0604030504040204" pitchFamily="34" charset="-120"/>
                <a:cs typeface="Times New Roman" panose="02020603050405020304" pitchFamily="18" charset="0"/>
              </a:rPr>
              <a:t>SCM</a:t>
            </a:r>
            <a:endParaRPr lang="zh-TW" altLang="en-US" sz="3600" b="1" dirty="0">
              <a:solidFill>
                <a:srgbClr val="00B050"/>
              </a:solidFill>
              <a:latin typeface="微軟正黑體" panose="020B0604030504040204" pitchFamily="34" charset="-120"/>
              <a:ea typeface="微軟正黑體" panose="020B0604030504040204" pitchFamily="34" charset="-120"/>
            </a:endParaRPr>
          </a:p>
        </p:txBody>
      </p:sp>
      <p:sp>
        <p:nvSpPr>
          <p:cNvPr id="5" name="日期版面配置區 4">
            <a:extLst>
              <a:ext uri="{FF2B5EF4-FFF2-40B4-BE49-F238E27FC236}">
                <a16:creationId xmlns:a16="http://schemas.microsoft.com/office/drawing/2014/main" id="{A5E0C503-8FAD-4634-8E61-95201719D1A3}"/>
              </a:ext>
            </a:extLst>
          </p:cNvPr>
          <p:cNvSpPr>
            <a:spLocks noGrp="1"/>
          </p:cNvSpPr>
          <p:nvPr>
            <p:ph type="dt" sz="half" idx="10"/>
          </p:nvPr>
        </p:nvSpPr>
        <p:spPr/>
        <p:txBody>
          <a:bodyPr/>
          <a:lstStyle/>
          <a:p>
            <a:r>
              <a:rPr lang="en-US" altLang="zh-TW"/>
              <a:t>© </a:t>
            </a:r>
            <a:r>
              <a:rPr lang="zh-TW" altLang="en-US"/>
              <a:t>滄海圖書</a:t>
            </a:r>
            <a:endParaRPr lang="en-US" dirty="0"/>
          </a:p>
        </p:txBody>
      </p:sp>
    </p:spTree>
    <p:extLst>
      <p:ext uri="{BB962C8B-B14F-4D97-AF65-F5344CB8AC3E}">
        <p14:creationId xmlns:p14="http://schemas.microsoft.com/office/powerpoint/2010/main" val="385841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06C8C7D-66E1-4E45-BBEB-579A5B0CB4EC}"/>
              </a:ext>
            </a:extLst>
          </p:cNvPr>
          <p:cNvSpPr>
            <a:spLocks noGrp="1"/>
          </p:cNvSpPr>
          <p:nvPr>
            <p:ph type="title"/>
          </p:nvPr>
        </p:nvSpPr>
        <p:spPr/>
        <p:txBody>
          <a:bodyPr/>
          <a:lstStyle/>
          <a:p>
            <a:r>
              <a:rPr lang="zh-TW" altLang="zh-TW" sz="4800" dirty="0">
                <a:latin typeface="微軟正黑體" panose="020B0604030504040204" pitchFamily="34" charset="-120"/>
                <a:ea typeface="微軟正黑體" panose="020B0604030504040204" pitchFamily="34" charset="-120"/>
              </a:rPr>
              <a:t>商業智慧的崛起</a:t>
            </a:r>
            <a:endParaRPr lang="zh-TW" altLang="en-US" sz="4800" dirty="0">
              <a:latin typeface="微軟正黑體" panose="020B0604030504040204" pitchFamily="34" charset="-120"/>
              <a:ea typeface="微軟正黑體" panose="020B0604030504040204" pitchFamily="34" charset="-120"/>
            </a:endParaRPr>
          </a:p>
        </p:txBody>
      </p:sp>
      <p:sp>
        <p:nvSpPr>
          <p:cNvPr id="24579" name="內容版面配置區 2">
            <a:extLst>
              <a:ext uri="{FF2B5EF4-FFF2-40B4-BE49-F238E27FC236}">
                <a16:creationId xmlns:a16="http://schemas.microsoft.com/office/drawing/2014/main" id="{910E9054-3472-4677-8C94-578DEB9DB77D}"/>
              </a:ext>
            </a:extLst>
          </p:cNvPr>
          <p:cNvSpPr>
            <a:spLocks noGrp="1"/>
          </p:cNvSpPr>
          <p:nvPr>
            <p:ph idx="1"/>
          </p:nvPr>
        </p:nvSpPr>
        <p:spPr/>
        <p:txBody>
          <a:bodyPr/>
          <a:lstStyle/>
          <a:p>
            <a:r>
              <a:rPr lang="en-US" altLang="zh-TW" sz="3600" b="1" dirty="0">
                <a:latin typeface="微軟正黑體" panose="020B0604030504040204" pitchFamily="34" charset="-120"/>
                <a:ea typeface="微軟正黑體" panose="020B0604030504040204" pitchFamily="34" charset="-120"/>
              </a:rPr>
              <a:t>IDC</a:t>
            </a:r>
            <a:r>
              <a:rPr lang="zh-TW" altLang="en-US" sz="3600" b="1" dirty="0">
                <a:latin typeface="微軟正黑體" panose="020B0604030504040204" pitchFamily="34" charset="-120"/>
                <a:ea typeface="微軟正黑體" panose="020B0604030504040204" pitchFamily="34" charset="-120"/>
              </a:rPr>
              <a:t>產業分析師觀點</a:t>
            </a:r>
            <a:r>
              <a:rPr lang="en-US" altLang="zh-TW" sz="3600" b="1" dirty="0">
                <a:latin typeface="微軟正黑體" panose="020B0604030504040204" pitchFamily="34" charset="-120"/>
                <a:ea typeface="微軟正黑體" panose="020B0604030504040204" pitchFamily="34" charset="-120"/>
              </a:rPr>
              <a:t>(</a:t>
            </a:r>
            <a:r>
              <a:rPr lang="zh-TW" altLang="en-US" sz="3600" b="1" dirty="0">
                <a:latin typeface="微軟正黑體" panose="020B0604030504040204" pitchFamily="34" charset="-120"/>
                <a:ea typeface="微軟正黑體" panose="020B0604030504040204" pitchFamily="34" charset="-120"/>
              </a:rPr>
              <a:t>薛如珊，</a:t>
            </a:r>
            <a:r>
              <a:rPr lang="en-US" altLang="zh-TW" sz="3600" b="1" dirty="0">
                <a:latin typeface="微軟正黑體" panose="020B0604030504040204" pitchFamily="34" charset="-120"/>
                <a:ea typeface="微軟正黑體" panose="020B0604030504040204" pitchFamily="34" charset="-120"/>
              </a:rPr>
              <a:t>2007)</a:t>
            </a:r>
            <a:endParaRPr lang="zh-TW" altLang="en-US" sz="3600" b="1" dirty="0">
              <a:latin typeface="微軟正黑體" panose="020B0604030504040204" pitchFamily="34" charset="-120"/>
              <a:ea typeface="微軟正黑體" panose="020B0604030504040204" pitchFamily="34" charset="-120"/>
            </a:endParaRPr>
          </a:p>
          <a:p>
            <a:pPr lvl="1">
              <a:spcBef>
                <a:spcPts val="0"/>
              </a:spcBef>
              <a:spcAft>
                <a:spcPts val="0"/>
              </a:spcAft>
            </a:pPr>
            <a:r>
              <a:rPr lang="zh-TW" altLang="zh-TW" b="1" dirty="0">
                <a:latin typeface="微軟正黑體" panose="020B0604030504040204" pitchFamily="34" charset="-120"/>
                <a:ea typeface="微軟正黑體" panose="020B0604030504040204" pitchFamily="34" charset="-120"/>
              </a:rPr>
              <a:t>商業智慧</a:t>
            </a:r>
            <a:r>
              <a:rPr lang="zh-TW" altLang="en-US" b="1" dirty="0">
                <a:latin typeface="微軟正黑體" panose="020B0604030504040204" pitchFamily="34" charset="-120"/>
                <a:ea typeface="微軟正黑體" panose="020B0604030504040204" pitchFamily="34" charset="-120"/>
              </a:rPr>
              <a:t>一詞首先由</a:t>
            </a:r>
            <a:r>
              <a:rPr lang="en-US" altLang="zh-TW" b="1" dirty="0">
                <a:latin typeface="微軟正黑體" panose="020B0604030504040204" pitchFamily="34" charset="-120"/>
                <a:ea typeface="微軟正黑體" panose="020B0604030504040204" pitchFamily="34" charset="-120"/>
              </a:rPr>
              <a:t>Howard </a:t>
            </a:r>
            <a:r>
              <a:rPr lang="en-US" altLang="zh-TW" b="1" dirty="0" err="1">
                <a:latin typeface="微軟正黑體" panose="020B0604030504040204" pitchFamily="34" charset="-120"/>
                <a:ea typeface="微軟正黑體" panose="020B0604030504040204" pitchFamily="34" charset="-120"/>
              </a:rPr>
              <a:t>Dresner</a:t>
            </a:r>
            <a:r>
              <a:rPr lang="zh-TW" altLang="en-US" b="1" dirty="0">
                <a:latin typeface="微軟正黑體" panose="020B0604030504040204" pitchFamily="34" charset="-120"/>
                <a:ea typeface="微軟正黑體" panose="020B0604030504040204" pitchFamily="34" charset="-120"/>
              </a:rPr>
              <a:t>於</a:t>
            </a:r>
            <a:r>
              <a:rPr lang="en-US" altLang="zh-TW" b="1" dirty="0">
                <a:latin typeface="微軟正黑體" panose="020B0604030504040204" pitchFamily="34" charset="-120"/>
                <a:ea typeface="微軟正黑體" panose="020B0604030504040204" pitchFamily="34" charset="-120"/>
              </a:rPr>
              <a:t>1989</a:t>
            </a:r>
            <a:r>
              <a:rPr lang="zh-TW" altLang="en-US" b="1" dirty="0">
                <a:latin typeface="微軟正黑體" panose="020B0604030504040204" pitchFamily="34" charset="-120"/>
                <a:ea typeface="微軟正黑體" panose="020B0604030504040204" pitchFamily="34" charset="-120"/>
              </a:rPr>
              <a:t>年所提出，意為一種傘型的概念，代表可協助企業決策之技術及工具統稱</a:t>
            </a:r>
            <a:r>
              <a:rPr lang="zh-CN" altLang="en-US" b="1" dirty="0">
                <a:latin typeface="微軟正黑體" panose="020B0604030504040204" pitchFamily="34" charset="-120"/>
                <a:ea typeface="微軟正黑體" panose="020B0604030504040204" pitchFamily="34" charset="-120"/>
              </a:rPr>
              <a:t>。</a:t>
            </a:r>
            <a:endParaRPr lang="zh-TW" altLang="en-US" b="1" dirty="0">
              <a:latin typeface="微軟正黑體" panose="020B0604030504040204" pitchFamily="34" charset="-120"/>
              <a:ea typeface="微軟正黑體" panose="020B0604030504040204" pitchFamily="34" charset="-120"/>
            </a:endParaRPr>
          </a:p>
          <a:p>
            <a:pPr lvl="1">
              <a:spcBef>
                <a:spcPts val="0"/>
              </a:spcBef>
              <a:spcAft>
                <a:spcPts val="0"/>
              </a:spcAft>
            </a:pPr>
            <a:r>
              <a:rPr lang="en-US" altLang="zh-TW" b="1" dirty="0">
                <a:latin typeface="微軟正黑體" panose="020B0604030504040204" pitchFamily="34" charset="-120"/>
                <a:ea typeface="微軟正黑體" panose="020B0604030504040204" pitchFamily="34" charset="-120"/>
              </a:rPr>
              <a:t>BI</a:t>
            </a:r>
            <a:r>
              <a:rPr lang="zh-TW" altLang="en-US" b="1" dirty="0">
                <a:latin typeface="微軟正黑體" panose="020B0604030504040204" pitchFamily="34" charset="-120"/>
                <a:ea typeface="微軟正黑體" panose="020B0604030504040204" pitchFamily="34" charset="-120"/>
              </a:rPr>
              <a:t>軟體指包含使用者查詢報表與分析和進階分析兩大範疇之軟體。前者包含臨時查詢、多維度分析、儀表板及報表產生工具；後者則包含資料探勘及統計分析兩類</a:t>
            </a:r>
            <a:r>
              <a:rPr lang="zh-CN" altLang="en-US" b="1" dirty="0">
                <a:latin typeface="微軟正黑體" panose="020B0604030504040204" pitchFamily="34" charset="-120"/>
                <a:ea typeface="微軟正黑體" panose="020B0604030504040204" pitchFamily="34" charset="-120"/>
              </a:rPr>
              <a:t>。</a:t>
            </a:r>
            <a:endParaRPr lang="en-US" altLang="zh-TW" b="1" dirty="0">
              <a:latin typeface="微軟正黑體" panose="020B0604030504040204" pitchFamily="34" charset="-120"/>
              <a:ea typeface="微軟正黑體" panose="020B0604030504040204" pitchFamily="34" charset="-120"/>
            </a:endParaRPr>
          </a:p>
          <a:p>
            <a:pPr lvl="1">
              <a:spcBef>
                <a:spcPts val="0"/>
              </a:spcBef>
              <a:spcAft>
                <a:spcPts val="0"/>
              </a:spcAft>
            </a:pPr>
            <a:r>
              <a:rPr lang="zh-TW" altLang="zh-TW" b="1" dirty="0">
                <a:latin typeface="微軟正黑體" panose="020B0604030504040204" pitchFamily="34" charset="-120"/>
                <a:ea typeface="微軟正黑體" panose="020B0604030504040204" pitchFamily="34" charset="-120"/>
              </a:rPr>
              <a:t>目前</a:t>
            </a:r>
            <a:r>
              <a:rPr lang="en-US" altLang="zh-TW" b="1" dirty="0">
                <a:latin typeface="微軟正黑體" panose="020B0604030504040204" pitchFamily="34" charset="-120"/>
                <a:ea typeface="微軟正黑體" panose="020B0604030504040204" pitchFamily="34" charset="-120"/>
              </a:rPr>
              <a:t>BI</a:t>
            </a:r>
            <a:r>
              <a:rPr lang="zh-TW" altLang="zh-TW" b="1" dirty="0">
                <a:latin typeface="微軟正黑體" panose="020B0604030504040204" pitchFamily="34" charset="-120"/>
                <a:ea typeface="微軟正黑體" panose="020B0604030504040204" pitchFamily="34" charset="-120"/>
              </a:rPr>
              <a:t>市場中的廠商，除了</a:t>
            </a:r>
            <a:r>
              <a:rPr lang="en-US" altLang="zh-TW" b="1" dirty="0">
                <a:latin typeface="微軟正黑體" panose="020B0604030504040204" pitchFamily="34" charset="-120"/>
                <a:ea typeface="微軟正黑體" panose="020B0604030504040204" pitchFamily="34" charset="-120"/>
              </a:rPr>
              <a:t>BI</a:t>
            </a:r>
            <a:r>
              <a:rPr lang="zh-TW" altLang="zh-TW" b="1" dirty="0">
                <a:latin typeface="微軟正黑體" panose="020B0604030504040204" pitchFamily="34" charset="-120"/>
                <a:ea typeface="微軟正黑體" panose="020B0604030504040204" pitchFamily="34" charset="-120"/>
              </a:rPr>
              <a:t>軟體供應商外，</a:t>
            </a:r>
            <a:r>
              <a:rPr lang="en-US" altLang="zh-TW" b="1" dirty="0">
                <a:latin typeface="微軟正黑體" panose="020B0604030504040204" pitchFamily="34" charset="-120"/>
                <a:ea typeface="微軟正黑體" panose="020B0604030504040204" pitchFamily="34" charset="-120"/>
              </a:rPr>
              <a:t>Oracle</a:t>
            </a:r>
            <a:r>
              <a:rPr lang="zh-TW" altLang="zh-TW" b="1" dirty="0">
                <a:latin typeface="微軟正黑體" panose="020B0604030504040204" pitchFamily="34" charset="-120"/>
                <a:ea typeface="微軟正黑體" panose="020B0604030504040204" pitchFamily="34" charset="-120"/>
              </a:rPr>
              <a:t>和</a:t>
            </a:r>
            <a:r>
              <a:rPr lang="en-US" altLang="zh-TW" b="1" dirty="0">
                <a:latin typeface="微軟正黑體" panose="020B0604030504040204" pitchFamily="34" charset="-120"/>
                <a:ea typeface="微軟正黑體" panose="020B0604030504040204" pitchFamily="34" charset="-120"/>
              </a:rPr>
              <a:t>SAP</a:t>
            </a:r>
            <a:r>
              <a:rPr lang="zh-TW" altLang="zh-TW" b="1" dirty="0">
                <a:latin typeface="微軟正黑體" panose="020B0604030504040204" pitchFamily="34" charset="-120"/>
                <a:ea typeface="微軟正黑體" panose="020B0604030504040204" pitchFamily="34" charset="-120"/>
              </a:rPr>
              <a:t>等也陸續進入</a:t>
            </a:r>
            <a:r>
              <a:rPr lang="en-US" altLang="zh-TW" b="1" dirty="0">
                <a:latin typeface="微軟正黑體" panose="020B0604030504040204" pitchFamily="34" charset="-120"/>
                <a:ea typeface="微軟正黑體" panose="020B0604030504040204" pitchFamily="34" charset="-120"/>
              </a:rPr>
              <a:t>BI</a:t>
            </a:r>
            <a:r>
              <a:rPr lang="zh-TW" altLang="zh-TW" b="1" dirty="0">
                <a:latin typeface="微軟正黑體" panose="020B0604030504040204" pitchFamily="34" charset="-120"/>
                <a:ea typeface="微軟正黑體" panose="020B0604030504040204" pitchFamily="34" charset="-120"/>
              </a:rPr>
              <a:t>市場</a:t>
            </a:r>
            <a:r>
              <a:rPr lang="zh-CN" altLang="en-US" b="1" dirty="0">
                <a:latin typeface="微軟正黑體" panose="020B0604030504040204" pitchFamily="34" charset="-120"/>
                <a:ea typeface="微軟正黑體" panose="020B0604030504040204" pitchFamily="34" charset="-120"/>
              </a:rPr>
              <a:t>。</a:t>
            </a:r>
            <a:endParaRPr lang="en-US" altLang="zh-CN" b="1" dirty="0">
              <a:latin typeface="微軟正黑體" panose="020B0604030504040204" pitchFamily="34" charset="-120"/>
              <a:ea typeface="微軟正黑體" panose="020B0604030504040204" pitchFamily="34" charset="-120"/>
            </a:endParaRPr>
          </a:p>
          <a:p>
            <a:pPr>
              <a:spcBef>
                <a:spcPts val="0"/>
              </a:spcBef>
              <a:spcAft>
                <a:spcPts val="0"/>
              </a:spcAft>
            </a:pPr>
            <a:r>
              <a:rPr lang="zh-TW" altLang="en-US" sz="3600" b="1" dirty="0">
                <a:latin typeface="微軟正黑體" panose="020B0604030504040204" pitchFamily="34" charset="-120"/>
                <a:ea typeface="微軟正黑體" panose="020B0604030504040204" pitchFamily="34" charset="-120"/>
              </a:rPr>
              <a:t>學者觀點</a:t>
            </a:r>
            <a:endParaRPr lang="en-US" altLang="zh-TW" sz="3600" b="1" dirty="0">
              <a:latin typeface="微軟正黑體" panose="020B0604030504040204" pitchFamily="34" charset="-120"/>
              <a:ea typeface="微軟正黑體" panose="020B0604030504040204" pitchFamily="34" charset="-120"/>
            </a:endParaRPr>
          </a:p>
          <a:p>
            <a:pPr lvl="1">
              <a:spcBef>
                <a:spcPts val="0"/>
              </a:spcBef>
              <a:spcAft>
                <a:spcPts val="0"/>
              </a:spcAft>
            </a:pPr>
            <a:r>
              <a:rPr lang="en-US" altLang="zh-TW" b="1" dirty="0">
                <a:latin typeface="微軟正黑體" panose="020B0604030504040204" pitchFamily="34" charset="-120"/>
                <a:ea typeface="微軟正黑體" panose="020B0604030504040204" pitchFamily="34" charset="-120"/>
              </a:rPr>
              <a:t>Turban</a:t>
            </a:r>
            <a:r>
              <a:rPr lang="zh-TW" altLang="en-US" b="1" dirty="0">
                <a:latin typeface="微軟正黑體" panose="020B0604030504040204" pitchFamily="34" charset="-120"/>
                <a:ea typeface="微軟正黑體" panose="020B0604030504040204" pitchFamily="34" charset="-120"/>
              </a:rPr>
              <a:t>等學者則說</a:t>
            </a:r>
            <a:r>
              <a:rPr lang="en-US" altLang="zh-TW" b="1" dirty="0">
                <a:latin typeface="微軟正黑體" panose="020B0604030504040204" pitchFamily="34" charset="-120"/>
                <a:ea typeface="微軟正黑體" panose="020B0604030504040204" pitchFamily="34" charset="-120"/>
              </a:rPr>
              <a:t>BI</a:t>
            </a:r>
            <a:r>
              <a:rPr lang="zh-TW" altLang="en-US" b="1" dirty="0">
                <a:latin typeface="微軟正黑體" panose="020B0604030504040204" pitchFamily="34" charset="-120"/>
                <a:ea typeface="微軟正黑體" panose="020B0604030504040204" pitchFamily="34" charset="-120"/>
              </a:rPr>
              <a:t>這個名詞是</a:t>
            </a:r>
            <a:r>
              <a:rPr lang="en-US" altLang="zh-TW" b="1" dirty="0">
                <a:latin typeface="微軟正黑體" panose="020B0604030504040204" pitchFamily="34" charset="-120"/>
                <a:ea typeface="微軟正黑體" panose="020B0604030504040204" pitchFamily="34" charset="-120"/>
              </a:rPr>
              <a:t>Gartner Group</a:t>
            </a:r>
            <a:r>
              <a:rPr lang="zh-TW" altLang="en-US" b="1" dirty="0">
                <a:latin typeface="微軟正黑體" panose="020B0604030504040204" pitchFamily="34" charset="-120"/>
                <a:ea typeface="微軟正黑體" panose="020B0604030504040204" pitchFamily="34" charset="-120"/>
              </a:rPr>
              <a:t>在</a:t>
            </a:r>
            <a:r>
              <a:rPr lang="en-US" altLang="zh-TW" b="1" dirty="0">
                <a:latin typeface="微軟正黑體" panose="020B0604030504040204" pitchFamily="34" charset="-120"/>
                <a:ea typeface="微軟正黑體" panose="020B0604030504040204" pitchFamily="34" charset="-120"/>
              </a:rPr>
              <a:t>1990</a:t>
            </a:r>
            <a:r>
              <a:rPr lang="zh-TW" altLang="en-US" b="1" dirty="0">
                <a:latin typeface="微軟正黑體" panose="020B0604030504040204" pitchFamily="34" charset="-120"/>
                <a:ea typeface="微軟正黑體" panose="020B0604030504040204" pitchFamily="34" charset="-120"/>
              </a:rPr>
              <a:t>年代中期最先開始使用的</a:t>
            </a:r>
            <a:r>
              <a:rPr lang="zh-CN" altLang="en-US" b="1" dirty="0">
                <a:latin typeface="微軟正黑體" panose="020B0604030504040204" pitchFamily="34" charset="-120"/>
                <a:ea typeface="微軟正黑體" panose="020B0604030504040204" pitchFamily="34" charset="-120"/>
              </a:rPr>
              <a:t>。</a:t>
            </a:r>
            <a:endParaRPr lang="en-US" altLang="zh-CN" b="1" dirty="0">
              <a:latin typeface="微軟正黑體" panose="020B0604030504040204" pitchFamily="34" charset="-120"/>
              <a:ea typeface="微軟正黑體" panose="020B0604030504040204" pitchFamily="34" charset="-120"/>
            </a:endParaRPr>
          </a:p>
        </p:txBody>
      </p:sp>
      <p:sp>
        <p:nvSpPr>
          <p:cNvPr id="3" name="日期版面配置區 2">
            <a:extLst>
              <a:ext uri="{FF2B5EF4-FFF2-40B4-BE49-F238E27FC236}">
                <a16:creationId xmlns:a16="http://schemas.microsoft.com/office/drawing/2014/main" id="{33F30F4D-60BE-4235-99F7-095FAAD235D5}"/>
              </a:ext>
            </a:extLst>
          </p:cNvPr>
          <p:cNvSpPr>
            <a:spLocks noGrp="1"/>
          </p:cNvSpPr>
          <p:nvPr>
            <p:ph type="dt" sz="half" idx="10"/>
          </p:nvPr>
        </p:nvSpPr>
        <p:spPr/>
        <p:txBody>
          <a:bodyPr/>
          <a:lstStyle/>
          <a:p>
            <a:r>
              <a:rPr lang="en-US" altLang="zh-TW"/>
              <a:t>© </a:t>
            </a:r>
            <a:r>
              <a:rPr lang="zh-TW" altLang="en-US"/>
              <a:t>滄海圖書</a:t>
            </a:r>
            <a:endParaRPr lang="en-US" dirty="0"/>
          </a:p>
        </p:txBody>
      </p:sp>
      <p:sp>
        <p:nvSpPr>
          <p:cNvPr id="4" name="投影片編號版面配置區 3">
            <a:extLst>
              <a:ext uri="{FF2B5EF4-FFF2-40B4-BE49-F238E27FC236}">
                <a16:creationId xmlns:a16="http://schemas.microsoft.com/office/drawing/2014/main" id="{B7109113-CB62-4A52-938F-6DB6A995A1AB}"/>
              </a:ext>
            </a:extLst>
          </p:cNvPr>
          <p:cNvSpPr>
            <a:spLocks noGrp="1"/>
          </p:cNvSpPr>
          <p:nvPr>
            <p:ph type="sldNum" sz="quarter" idx="12"/>
          </p:nvPr>
        </p:nvSpPr>
        <p:spPr/>
        <p:txBody>
          <a:bodyPr/>
          <a:lstStyle/>
          <a:p>
            <a:fld id="{A69134C5-D3FF-48ED-8AAC-F4BE64BCFA21}" type="slidenum">
              <a:rPr lang="zh-TW" altLang="en-US" smtClean="0"/>
              <a:pPr/>
              <a:t>12</a:t>
            </a:fld>
            <a:endParaRPr lang="zh-TW" altLang="en-US"/>
          </a:p>
        </p:txBody>
      </p:sp>
    </p:spTree>
    <p:extLst>
      <p:ext uri="{BB962C8B-B14F-4D97-AF65-F5344CB8AC3E}">
        <p14:creationId xmlns:p14="http://schemas.microsoft.com/office/powerpoint/2010/main" val="1522335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sz="4800" dirty="0">
                <a:latin typeface="微軟正黑體" panose="020B0604030504040204" pitchFamily="34" charset="-120"/>
                <a:ea typeface="微軟正黑體" panose="020B0604030504040204" pitchFamily="34" charset="-120"/>
              </a:rPr>
              <a:t>大數據和商業智慧分析市場預測</a:t>
            </a:r>
            <a:r>
              <a:rPr lang="en-US" altLang="zh-TW" sz="4800" dirty="0">
                <a:latin typeface="微軟正黑體" panose="020B0604030504040204" pitchFamily="34" charset="-120"/>
                <a:ea typeface="微軟正黑體" panose="020B0604030504040204" pitchFamily="34" charset="-120"/>
              </a:rPr>
              <a:t>1/2</a:t>
            </a:r>
            <a:endParaRPr lang="zh-TW" altLang="en-US" sz="4800" dirty="0">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p:txBody>
          <a:bodyPr/>
          <a:lstStyle/>
          <a:p>
            <a:r>
              <a:rPr lang="zh-TW" altLang="zh-TW" sz="3600" b="1" dirty="0">
                <a:latin typeface="微軟正黑體" panose="020B0604030504040204" pitchFamily="34" charset="-120"/>
                <a:ea typeface="微軟正黑體" panose="020B0604030504040204" pitchFamily="34" charset="-120"/>
              </a:rPr>
              <a:t>根據最新的大數據和商業智慧分析市場預測估計</a:t>
            </a:r>
            <a:r>
              <a:rPr lang="en-US" altLang="zh-TW" sz="3600" b="1" dirty="0">
                <a:latin typeface="微軟正黑體" panose="020B0604030504040204" pitchFamily="34" charset="-120"/>
                <a:ea typeface="微軟正黑體" panose="020B0604030504040204" pitchFamily="34" charset="-120"/>
              </a:rPr>
              <a:t> (Columbus, 2016)</a:t>
            </a:r>
          </a:p>
          <a:p>
            <a:pPr marL="534988" indent="-534988">
              <a:spcAft>
                <a:spcPts val="0"/>
              </a:spcAft>
              <a:buNone/>
            </a:pPr>
            <a:r>
              <a:rPr lang="en-US" altLang="zh-TW" sz="2800" b="1" dirty="0">
                <a:solidFill>
                  <a:srgbClr val="0070C0"/>
                </a:solidFill>
                <a:latin typeface="微軟正黑體" panose="020B0604030504040204" pitchFamily="34" charset="-120"/>
                <a:ea typeface="微軟正黑體" panose="020B0604030504040204" pitchFamily="34" charset="-120"/>
              </a:rPr>
              <a:t>(1) </a:t>
            </a:r>
            <a:r>
              <a:rPr lang="zh-TW" altLang="zh-TW" sz="2800" b="1" dirty="0">
                <a:latin typeface="微軟正黑體" panose="020B0604030504040204" pitchFamily="34" charset="-120"/>
                <a:ea typeface="微軟正黑體" panose="020B0604030504040204" pitchFamily="34" charset="-120"/>
              </a:rPr>
              <a:t>全球大數據和商業分析軟體的營收從</a:t>
            </a:r>
            <a:r>
              <a:rPr lang="en-US" altLang="zh-TW" sz="2800" b="1" dirty="0">
                <a:solidFill>
                  <a:srgbClr val="FF0000"/>
                </a:solidFill>
                <a:latin typeface="微軟正黑體" panose="020B0604030504040204" pitchFamily="34" charset="-120"/>
                <a:ea typeface="微軟正黑體" panose="020B0604030504040204" pitchFamily="34" charset="-120"/>
              </a:rPr>
              <a:t>2015</a:t>
            </a:r>
            <a:r>
              <a:rPr lang="zh-TW" altLang="zh-TW" sz="2800" b="1" dirty="0">
                <a:solidFill>
                  <a:srgbClr val="FF0000"/>
                </a:solidFill>
                <a:latin typeface="微軟正黑體" panose="020B0604030504040204" pitchFamily="34" charset="-120"/>
                <a:ea typeface="微軟正黑體" panose="020B0604030504040204" pitchFamily="34" charset="-120"/>
              </a:rPr>
              <a:t>年的</a:t>
            </a:r>
            <a:r>
              <a:rPr lang="en-US" altLang="zh-TW" sz="2800" b="1" dirty="0">
                <a:solidFill>
                  <a:srgbClr val="FF0000"/>
                </a:solidFill>
                <a:latin typeface="微軟正黑體" panose="020B0604030504040204" pitchFamily="34" charset="-120"/>
                <a:ea typeface="微軟正黑體" panose="020B0604030504040204" pitchFamily="34" charset="-120"/>
              </a:rPr>
              <a:t>1,220</a:t>
            </a:r>
            <a:r>
              <a:rPr lang="zh-TW" altLang="zh-TW" sz="2800" b="1" dirty="0">
                <a:solidFill>
                  <a:srgbClr val="FF0000"/>
                </a:solidFill>
                <a:latin typeface="微軟正黑體" panose="020B0604030504040204" pitchFamily="34" charset="-120"/>
                <a:ea typeface="微軟正黑體" panose="020B0604030504040204" pitchFamily="34" charset="-120"/>
              </a:rPr>
              <a:t>億美元</a:t>
            </a:r>
            <a:r>
              <a:rPr lang="zh-TW" altLang="zh-TW" sz="2800" b="1" dirty="0">
                <a:latin typeface="微軟正黑體" panose="020B0604030504040204" pitchFamily="34" charset="-120"/>
                <a:ea typeface="微軟正黑體" panose="020B0604030504040204" pitchFamily="34" charset="-120"/>
              </a:rPr>
              <a:t>，到</a:t>
            </a:r>
            <a:r>
              <a:rPr lang="en-US" altLang="zh-TW" sz="2800" b="1" dirty="0">
                <a:latin typeface="微軟正黑體" panose="020B0604030504040204" pitchFamily="34" charset="-120"/>
                <a:ea typeface="微軟正黑體" panose="020B0604030504040204" pitchFamily="34" charset="-120"/>
              </a:rPr>
              <a:t>2019</a:t>
            </a:r>
            <a:r>
              <a:rPr lang="zh-TW" altLang="zh-TW" sz="2800" b="1" dirty="0">
                <a:latin typeface="微軟正黑體" panose="020B0604030504040204" pitchFamily="34" charset="-120"/>
                <a:ea typeface="微軟正黑體" panose="020B0604030504040204" pitchFamily="34" charset="-120"/>
              </a:rPr>
              <a:t>年將成長到</a:t>
            </a:r>
            <a:r>
              <a:rPr lang="en-US" altLang="zh-TW" sz="2800" b="1" dirty="0">
                <a:latin typeface="微軟正黑體" panose="020B0604030504040204" pitchFamily="34" charset="-120"/>
                <a:ea typeface="微軟正黑體" panose="020B0604030504040204" pitchFamily="34" charset="-120"/>
              </a:rPr>
              <a:t>1,870</a:t>
            </a:r>
            <a:r>
              <a:rPr lang="zh-TW" altLang="zh-TW" sz="2800" b="1" dirty="0">
                <a:latin typeface="微軟正黑體" panose="020B0604030504040204" pitchFamily="34" charset="-120"/>
                <a:ea typeface="微軟正黑體" panose="020B0604030504040204" pitchFamily="34" charset="-120"/>
              </a:rPr>
              <a:t>億美元，亦即五年有超過</a:t>
            </a:r>
            <a:r>
              <a:rPr lang="en-US" altLang="zh-TW" sz="2800" b="1" dirty="0">
                <a:latin typeface="微軟正黑體" panose="020B0604030504040204" pitchFamily="34" charset="-120"/>
                <a:ea typeface="微軟正黑體" panose="020B0604030504040204" pitchFamily="34" charset="-120"/>
              </a:rPr>
              <a:t>50%</a:t>
            </a:r>
            <a:r>
              <a:rPr lang="zh-TW" altLang="zh-TW" sz="2800" b="1" dirty="0">
                <a:latin typeface="微軟正黑體" panose="020B0604030504040204" pitchFamily="34" charset="-120"/>
                <a:ea typeface="微軟正黑體" panose="020B0604030504040204" pitchFamily="34" charset="-120"/>
              </a:rPr>
              <a:t>的成長。</a:t>
            </a:r>
            <a:endParaRPr lang="en-US" altLang="zh-TW" sz="2800" b="1" dirty="0">
              <a:latin typeface="微軟正黑體" panose="020B0604030504040204" pitchFamily="34" charset="-120"/>
              <a:ea typeface="微軟正黑體" panose="020B0604030504040204" pitchFamily="34" charset="-120"/>
            </a:endParaRPr>
          </a:p>
          <a:p>
            <a:pPr marL="534988" indent="-534988">
              <a:spcAft>
                <a:spcPts val="0"/>
              </a:spcAft>
              <a:buNone/>
            </a:pPr>
            <a:r>
              <a:rPr lang="en-US" altLang="zh-TW" sz="2800" b="1" dirty="0">
                <a:solidFill>
                  <a:srgbClr val="0070C0"/>
                </a:solidFill>
                <a:latin typeface="微軟正黑體" panose="020B0604030504040204" pitchFamily="34" charset="-120"/>
                <a:ea typeface="微軟正黑體" panose="020B0604030504040204" pitchFamily="34" charset="-120"/>
              </a:rPr>
              <a:t>(2) </a:t>
            </a:r>
            <a:r>
              <a:rPr lang="zh-TW" altLang="zh-TW" sz="2800" b="1" dirty="0">
                <a:latin typeface="微軟正黑體" panose="020B0604030504040204" pitchFamily="34" charset="-120"/>
                <a:ea typeface="微軟正黑體" panose="020B0604030504040204" pitchFamily="34" charset="-120"/>
              </a:rPr>
              <a:t>診斷式分析軟體的市場規模估計從</a:t>
            </a:r>
            <a:r>
              <a:rPr lang="en-US" altLang="zh-TW" sz="2800" b="1" dirty="0">
                <a:latin typeface="微軟正黑體" panose="020B0604030504040204" pitchFamily="34" charset="-120"/>
                <a:ea typeface="微軟正黑體" panose="020B0604030504040204" pitchFamily="34" charset="-120"/>
              </a:rPr>
              <a:t>2014</a:t>
            </a:r>
            <a:r>
              <a:rPr lang="zh-TW" altLang="zh-TW" sz="2800" b="1" dirty="0">
                <a:latin typeface="微軟正黑體" panose="020B0604030504040204" pitchFamily="34" charset="-120"/>
                <a:ea typeface="微軟正黑體" panose="020B0604030504040204" pitchFamily="34" charset="-120"/>
              </a:rPr>
              <a:t>年的</a:t>
            </a:r>
            <a:r>
              <a:rPr lang="en-US" altLang="zh-TW" sz="2800" b="1" dirty="0">
                <a:latin typeface="微軟正黑體" panose="020B0604030504040204" pitchFamily="34" charset="-120"/>
                <a:ea typeface="微軟正黑體" panose="020B0604030504040204" pitchFamily="34" charset="-120"/>
              </a:rPr>
              <a:t>4.15</a:t>
            </a:r>
            <a:r>
              <a:rPr lang="zh-TW" altLang="zh-TW" sz="2800" b="1" dirty="0">
                <a:latin typeface="微軟正黑體" panose="020B0604030504040204" pitchFamily="34" charset="-120"/>
                <a:ea typeface="微軟正黑體" panose="020B0604030504040204" pitchFamily="34" charset="-120"/>
              </a:rPr>
              <a:t>億美元左右，到</a:t>
            </a:r>
            <a:r>
              <a:rPr lang="en-US" altLang="zh-TW" sz="2800" b="1" dirty="0">
                <a:latin typeface="微軟正黑體" panose="020B0604030504040204" pitchFamily="34" charset="-120"/>
                <a:ea typeface="微軟正黑體" panose="020B0604030504040204" pitchFamily="34" charset="-120"/>
              </a:rPr>
              <a:t>2019</a:t>
            </a:r>
            <a:r>
              <a:rPr lang="zh-TW" altLang="zh-TW" sz="2800" b="1" dirty="0">
                <a:latin typeface="微軟正黑體" panose="020B0604030504040204" pitchFamily="34" charset="-120"/>
                <a:ea typeface="微軟正黑體" panose="020B0604030504040204" pitchFamily="34" charset="-120"/>
              </a:rPr>
              <a:t>年將成長到</a:t>
            </a:r>
            <a:r>
              <a:rPr lang="en-US" altLang="zh-TW" sz="2800" b="1" dirty="0">
                <a:latin typeface="微軟正黑體" panose="020B0604030504040204" pitchFamily="34" charset="-120"/>
                <a:ea typeface="微軟正黑體" panose="020B0604030504040204" pitchFamily="34" charset="-120"/>
              </a:rPr>
              <a:t>11</a:t>
            </a:r>
            <a:r>
              <a:rPr lang="zh-TW" altLang="zh-TW" sz="2800" b="1" dirty="0">
                <a:latin typeface="微軟正黑體" panose="020B0604030504040204" pitchFamily="34" charset="-120"/>
                <a:ea typeface="微軟正黑體" panose="020B0604030504040204" pitchFamily="34" charset="-120"/>
              </a:rPr>
              <a:t>億美元，相當於</a:t>
            </a:r>
            <a:r>
              <a:rPr lang="en-US" altLang="zh-TW" sz="2800" b="1" dirty="0">
                <a:latin typeface="微軟正黑體" panose="020B0604030504040204" pitchFamily="34" charset="-120"/>
                <a:ea typeface="微軟正黑體" panose="020B0604030504040204" pitchFamily="34" charset="-120"/>
              </a:rPr>
              <a:t>22%</a:t>
            </a:r>
            <a:r>
              <a:rPr lang="zh-TW" altLang="zh-TW" sz="2800" b="1" dirty="0">
                <a:latin typeface="微軟正黑體" panose="020B0604030504040204" pitchFamily="34" charset="-120"/>
                <a:ea typeface="微軟正黑體" panose="020B0604030504040204" pitchFamily="34" charset="-120"/>
              </a:rPr>
              <a:t>的年複合成長率。</a:t>
            </a:r>
            <a:endParaRPr lang="en-US" altLang="zh-TW" sz="2800" b="1" dirty="0">
              <a:latin typeface="微軟正黑體" panose="020B0604030504040204" pitchFamily="34" charset="-120"/>
              <a:ea typeface="微軟正黑體" panose="020B0604030504040204" pitchFamily="34" charset="-120"/>
            </a:endParaRPr>
          </a:p>
          <a:p>
            <a:pPr marL="534988" indent="-534988">
              <a:spcAft>
                <a:spcPts val="0"/>
              </a:spcAft>
              <a:buNone/>
            </a:pPr>
            <a:r>
              <a:rPr lang="en-US" altLang="zh-TW" sz="2800" b="1" dirty="0">
                <a:solidFill>
                  <a:srgbClr val="0070C0"/>
                </a:solidFill>
                <a:latin typeface="微軟正黑體" panose="020B0604030504040204" pitchFamily="34" charset="-120"/>
                <a:ea typeface="微軟正黑體" panose="020B0604030504040204" pitchFamily="34" charset="-120"/>
              </a:rPr>
              <a:t>(3) </a:t>
            </a:r>
            <a:r>
              <a:rPr lang="zh-TW" altLang="zh-TW" sz="2800" b="1" dirty="0">
                <a:latin typeface="微軟正黑體" panose="020B0604030504040204" pitchFamily="34" charset="-120"/>
                <a:ea typeface="微軟正黑體" panose="020B0604030504040204" pitchFamily="34" charset="-120"/>
              </a:rPr>
              <a:t>到</a:t>
            </a:r>
            <a:r>
              <a:rPr lang="en-US" altLang="zh-TW" sz="2800" b="1" dirty="0">
                <a:latin typeface="微軟正黑體" panose="020B0604030504040204" pitchFamily="34" charset="-120"/>
                <a:ea typeface="微軟正黑體" panose="020B0604030504040204" pitchFamily="34" charset="-120"/>
              </a:rPr>
              <a:t>2020</a:t>
            </a:r>
            <a:r>
              <a:rPr lang="zh-TW" altLang="zh-TW" sz="2800" b="1" dirty="0">
                <a:latin typeface="微軟正黑體" panose="020B0604030504040204" pitchFamily="34" charset="-120"/>
                <a:ea typeface="微軟正黑體" panose="020B0604030504040204" pitchFamily="34" charset="-120"/>
              </a:rPr>
              <a:t>年，預測式和診斷式的分析將吸引</a:t>
            </a:r>
            <a:r>
              <a:rPr lang="en-US" altLang="zh-TW" sz="2800" b="1" dirty="0">
                <a:latin typeface="微軟正黑體" panose="020B0604030504040204" pitchFamily="34" charset="-120"/>
                <a:ea typeface="微軟正黑體" panose="020B0604030504040204" pitchFamily="34" charset="-120"/>
              </a:rPr>
              <a:t>40%</a:t>
            </a:r>
            <a:r>
              <a:rPr lang="zh-TW" altLang="zh-TW" sz="2800" b="1" dirty="0">
                <a:latin typeface="微軟正黑體" panose="020B0604030504040204" pitchFamily="34" charset="-120"/>
                <a:ea typeface="微軟正黑體" panose="020B0604030504040204" pitchFamily="34" charset="-120"/>
              </a:rPr>
              <a:t>企業對商業智慧和分析進行新的投資。</a:t>
            </a:r>
            <a:endParaRPr lang="en-US" altLang="zh-TW" sz="2800" b="1" dirty="0">
              <a:latin typeface="微軟正黑體" panose="020B0604030504040204" pitchFamily="34" charset="-120"/>
              <a:ea typeface="微軟正黑體" panose="020B0604030504040204" pitchFamily="34" charset="-120"/>
            </a:endParaRPr>
          </a:p>
          <a:p>
            <a:pPr>
              <a:spcBef>
                <a:spcPts val="0"/>
              </a:spcBef>
              <a:spcAft>
                <a:spcPts val="0"/>
              </a:spcAft>
            </a:pPr>
            <a:r>
              <a:rPr lang="en-US" altLang="zh-TW" b="1" dirty="0">
                <a:latin typeface="微軟正黑體" panose="020B0604030504040204" pitchFamily="34" charset="-120"/>
                <a:ea typeface="微軟正黑體" panose="020B0604030504040204" pitchFamily="34" charset="-120"/>
              </a:rPr>
              <a:t>Columbus</a:t>
            </a:r>
            <a:r>
              <a:rPr lang="zh-TW" altLang="zh-TW" b="1" dirty="0">
                <a:latin typeface="微軟正黑體" panose="020B0604030504040204" pitchFamily="34" charset="-120"/>
                <a:ea typeface="微軟正黑體" panose="020B0604030504040204" pitchFamily="34" charset="-120"/>
              </a:rPr>
              <a:t>引述</a:t>
            </a:r>
            <a:r>
              <a:rPr lang="en-US" altLang="zh-TW" b="1" dirty="0">
                <a:latin typeface="微軟正黑體" panose="020B0604030504040204" pitchFamily="34" charset="-120"/>
                <a:ea typeface="微軟正黑體" panose="020B0604030504040204" pitchFamily="34" charset="-120"/>
              </a:rPr>
              <a:t>Gartner</a:t>
            </a:r>
            <a:r>
              <a:rPr lang="zh-TW" altLang="zh-TW" b="1" dirty="0">
                <a:latin typeface="微軟正黑體" panose="020B0604030504040204" pitchFamily="34" charset="-120"/>
                <a:ea typeface="微軟正黑體" panose="020B0604030504040204" pitchFamily="34" charset="-120"/>
              </a:rPr>
              <a:t>的預測，全球商業智慧和分析的市場規模在</a:t>
            </a:r>
            <a:r>
              <a:rPr lang="en-US" altLang="zh-TW" b="1" dirty="0">
                <a:latin typeface="微軟正黑體" panose="020B0604030504040204" pitchFamily="34" charset="-120"/>
                <a:ea typeface="微軟正黑體" panose="020B0604030504040204" pitchFamily="34" charset="-120"/>
              </a:rPr>
              <a:t>2016</a:t>
            </a:r>
            <a:r>
              <a:rPr lang="zh-TW" altLang="zh-TW" b="1" dirty="0">
                <a:latin typeface="微軟正黑體" panose="020B0604030504040204" pitchFamily="34" charset="-120"/>
                <a:ea typeface="微軟正黑體" panose="020B0604030504040204" pitchFamily="34" charset="-120"/>
              </a:rPr>
              <a:t>年將達到</a:t>
            </a:r>
            <a:r>
              <a:rPr lang="en-US" altLang="zh-TW" b="1" dirty="0">
                <a:latin typeface="微軟正黑體" panose="020B0604030504040204" pitchFamily="34" charset="-120"/>
                <a:ea typeface="微軟正黑體" panose="020B0604030504040204" pitchFamily="34" charset="-120"/>
              </a:rPr>
              <a:t>169</a:t>
            </a:r>
            <a:r>
              <a:rPr lang="zh-TW" altLang="zh-TW" b="1" dirty="0">
                <a:latin typeface="微軟正黑體" panose="020B0604030504040204" pitchFamily="34" charset="-120"/>
                <a:ea typeface="微軟正黑體" panose="020B0604030504040204" pitchFamily="34" charset="-120"/>
              </a:rPr>
              <a:t>億美元，年增</a:t>
            </a:r>
            <a:r>
              <a:rPr lang="en-US" altLang="zh-TW" b="1" dirty="0">
                <a:latin typeface="微軟正黑體" panose="020B0604030504040204" pitchFamily="34" charset="-120"/>
                <a:ea typeface="微軟正黑體" panose="020B0604030504040204" pitchFamily="34" charset="-120"/>
              </a:rPr>
              <a:t>5.2%</a:t>
            </a:r>
            <a:r>
              <a:rPr lang="zh-TW" altLang="zh-TW" b="1" dirty="0">
                <a:latin typeface="微軟正黑體" panose="020B0604030504040204" pitchFamily="34" charset="-120"/>
                <a:ea typeface="微軟正黑體" panose="020B0604030504040204" pitchFamily="34" charset="-120"/>
              </a:rPr>
              <a:t>。</a:t>
            </a:r>
          </a:p>
        </p:txBody>
      </p:sp>
      <p:sp>
        <p:nvSpPr>
          <p:cNvPr id="5" name="投影片編號版面配置區 4"/>
          <p:cNvSpPr>
            <a:spLocks noGrp="1"/>
          </p:cNvSpPr>
          <p:nvPr>
            <p:ph type="sldNum" sz="quarter" idx="12"/>
          </p:nvPr>
        </p:nvSpPr>
        <p:spPr/>
        <p:txBody>
          <a:bodyPr/>
          <a:lstStyle/>
          <a:p>
            <a:pPr>
              <a:defRPr/>
            </a:pPr>
            <a:fld id="{DFEC51BF-01C3-45B8-88CF-4F16AE46CFC3}" type="slidenum">
              <a:rPr lang="zh-TW" altLang="en-US" smtClean="0"/>
              <a:pPr>
                <a:defRPr/>
              </a:pPr>
              <a:t>13</a:t>
            </a:fld>
            <a:endParaRPr lang="zh-TW" altLang="en-US"/>
          </a:p>
        </p:txBody>
      </p:sp>
      <p:sp>
        <p:nvSpPr>
          <p:cNvPr id="6" name="日期版面配置區 5">
            <a:extLst>
              <a:ext uri="{FF2B5EF4-FFF2-40B4-BE49-F238E27FC236}">
                <a16:creationId xmlns:a16="http://schemas.microsoft.com/office/drawing/2014/main" id="{33474EF7-03FD-4498-A56C-8E1D26F02E96}"/>
              </a:ext>
            </a:extLst>
          </p:cNvPr>
          <p:cNvSpPr>
            <a:spLocks noGrp="1"/>
          </p:cNvSpPr>
          <p:nvPr>
            <p:ph type="dt" sz="half" idx="10"/>
          </p:nvPr>
        </p:nvSpPr>
        <p:spPr/>
        <p:txBody>
          <a:bodyPr/>
          <a:lstStyle/>
          <a:p>
            <a:r>
              <a:rPr lang="en-US" altLang="zh-TW"/>
              <a:t>© </a:t>
            </a:r>
            <a:r>
              <a:rPr lang="zh-TW" altLang="en-US"/>
              <a:t>滄海圖書</a:t>
            </a:r>
            <a:endParaRPr lang="en-US" dirty="0"/>
          </a:p>
        </p:txBody>
      </p:sp>
    </p:spTree>
    <p:extLst>
      <p:ext uri="{BB962C8B-B14F-4D97-AF65-F5344CB8AC3E}">
        <p14:creationId xmlns:p14="http://schemas.microsoft.com/office/powerpoint/2010/main" val="962731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sz="4800" dirty="0">
                <a:latin typeface="微軟正黑體" panose="020B0604030504040204" pitchFamily="34" charset="-120"/>
                <a:ea typeface="微軟正黑體" panose="020B0604030504040204" pitchFamily="34" charset="-120"/>
              </a:rPr>
              <a:t>大數據和商業智慧分析市場預測</a:t>
            </a:r>
            <a:r>
              <a:rPr lang="en-US" altLang="zh-TW" sz="4800" dirty="0">
                <a:latin typeface="微軟正黑體" panose="020B0604030504040204" pitchFamily="34" charset="-120"/>
                <a:ea typeface="微軟正黑體" panose="020B0604030504040204" pitchFamily="34" charset="-120"/>
              </a:rPr>
              <a:t>2/2</a:t>
            </a:r>
            <a:endParaRPr lang="zh-TW" altLang="en-US" sz="4800" dirty="0">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p:txBody>
          <a:bodyPr/>
          <a:lstStyle/>
          <a:p>
            <a:r>
              <a:rPr lang="zh-TW" altLang="zh-TW" b="1" dirty="0">
                <a:latin typeface="微軟正黑體" panose="020B0604030504040204" pitchFamily="34" charset="-120"/>
                <a:ea typeface="微軟正黑體" panose="020B0604030504040204" pitchFamily="34" charset="-120"/>
              </a:rPr>
              <a:t>引述</a:t>
            </a:r>
            <a:r>
              <a:rPr lang="en-US" altLang="zh-TW" b="1" dirty="0" err="1">
                <a:latin typeface="微軟正黑體" panose="020B0604030504040204" pitchFamily="34" charset="-120"/>
                <a:ea typeface="微軟正黑體" panose="020B0604030504040204" pitchFamily="34" charset="-120"/>
              </a:rPr>
              <a:t>Wikibon</a:t>
            </a:r>
            <a:r>
              <a:rPr lang="zh-TW" altLang="zh-TW" b="1" dirty="0">
                <a:latin typeface="微軟正黑體" panose="020B0604030504040204" pitchFamily="34" charset="-120"/>
                <a:ea typeface="微軟正黑體" panose="020B0604030504040204" pitchFamily="34" charset="-120"/>
              </a:rPr>
              <a:t>的預測，全球大數據的市場規模從</a:t>
            </a:r>
            <a:r>
              <a:rPr lang="en-US" altLang="zh-TW" b="1" dirty="0">
                <a:latin typeface="微軟正黑體" panose="020B0604030504040204" pitchFamily="34" charset="-120"/>
                <a:ea typeface="微軟正黑體" panose="020B0604030504040204" pitchFamily="34" charset="-120"/>
              </a:rPr>
              <a:t>2014</a:t>
            </a:r>
            <a:r>
              <a:rPr lang="zh-TW" altLang="zh-TW" b="1" dirty="0">
                <a:latin typeface="微軟正黑體" panose="020B0604030504040204" pitchFamily="34" charset="-120"/>
                <a:ea typeface="微軟正黑體" panose="020B0604030504040204" pitchFamily="34" charset="-120"/>
              </a:rPr>
              <a:t>年的</a:t>
            </a:r>
            <a:r>
              <a:rPr lang="en-US" altLang="zh-TW" b="1" dirty="0">
                <a:latin typeface="微軟正黑體" panose="020B0604030504040204" pitchFamily="34" charset="-120"/>
                <a:ea typeface="微軟正黑體" panose="020B0604030504040204" pitchFamily="34" charset="-120"/>
              </a:rPr>
              <a:t>183</a:t>
            </a:r>
            <a:r>
              <a:rPr lang="zh-TW" altLang="zh-TW" b="1" dirty="0">
                <a:latin typeface="微軟正黑體" panose="020B0604030504040204" pitchFamily="34" charset="-120"/>
                <a:ea typeface="微軟正黑體" panose="020B0604030504040204" pitchFamily="34" charset="-120"/>
              </a:rPr>
              <a:t>億美元，到</a:t>
            </a:r>
            <a:r>
              <a:rPr lang="en-US" altLang="zh-TW" b="1" dirty="0">
                <a:latin typeface="微軟正黑體" panose="020B0604030504040204" pitchFamily="34" charset="-120"/>
                <a:ea typeface="微軟正黑體" panose="020B0604030504040204" pitchFamily="34" charset="-120"/>
              </a:rPr>
              <a:t>2026</a:t>
            </a:r>
            <a:r>
              <a:rPr lang="zh-TW" altLang="zh-TW" b="1" dirty="0">
                <a:latin typeface="微軟正黑體" panose="020B0604030504040204" pitchFamily="34" charset="-120"/>
                <a:ea typeface="微軟正黑體" panose="020B0604030504040204" pitchFamily="34" charset="-120"/>
              </a:rPr>
              <a:t>年將成長到</a:t>
            </a:r>
            <a:r>
              <a:rPr lang="en-US" altLang="zh-TW" b="1" dirty="0">
                <a:latin typeface="微軟正黑體" panose="020B0604030504040204" pitchFamily="34" charset="-120"/>
                <a:ea typeface="微軟正黑體" panose="020B0604030504040204" pitchFamily="34" charset="-120"/>
              </a:rPr>
              <a:t>922</a:t>
            </a:r>
            <a:r>
              <a:rPr lang="zh-TW" altLang="zh-TW" b="1" dirty="0">
                <a:latin typeface="微軟正黑體" panose="020B0604030504040204" pitchFamily="34" charset="-120"/>
                <a:ea typeface="微軟正黑體" panose="020B0604030504040204" pitchFamily="34" charset="-120"/>
              </a:rPr>
              <a:t>億美元，相當於</a:t>
            </a:r>
            <a:r>
              <a:rPr lang="en-US" altLang="zh-TW" b="1" dirty="0">
                <a:latin typeface="微軟正黑體" panose="020B0604030504040204" pitchFamily="34" charset="-120"/>
                <a:ea typeface="微軟正黑體" panose="020B0604030504040204" pitchFamily="34" charset="-120"/>
              </a:rPr>
              <a:t>14.4%</a:t>
            </a:r>
            <a:r>
              <a:rPr lang="zh-TW" altLang="zh-TW" b="1" dirty="0">
                <a:latin typeface="微軟正黑體" panose="020B0604030504040204" pitchFamily="34" charset="-120"/>
                <a:ea typeface="微軟正黑體" panose="020B0604030504040204" pitchFamily="34" charset="-120"/>
              </a:rPr>
              <a:t>的年複合成長率。</a:t>
            </a:r>
            <a:endParaRPr lang="en-US" altLang="zh-TW" b="1" dirty="0">
              <a:latin typeface="微軟正黑體" panose="020B0604030504040204" pitchFamily="34" charset="-120"/>
              <a:ea typeface="微軟正黑體" panose="020B0604030504040204" pitchFamily="34" charset="-120"/>
            </a:endParaRPr>
          </a:p>
          <a:p>
            <a:r>
              <a:rPr lang="zh-TW" altLang="zh-TW" b="1" dirty="0">
                <a:latin typeface="微軟正黑體" panose="020B0604030504040204" pitchFamily="34" charset="-120"/>
                <a:ea typeface="微軟正黑體" panose="020B0604030504040204" pitchFamily="34" charset="-120"/>
              </a:rPr>
              <a:t>從這些數據可以明顯看出整體商業智慧分析市場的快速成長趨勢，其中大數據的市場規模成長尤其顯著。從授權、維護和訂閱營收來看，位居第一的</a:t>
            </a:r>
            <a:r>
              <a:rPr lang="en-US" altLang="zh-TW" b="1" dirty="0">
                <a:solidFill>
                  <a:srgbClr val="FF0000"/>
                </a:solidFill>
                <a:latin typeface="微軟正黑體" panose="020B0604030504040204" pitchFamily="34" charset="-120"/>
                <a:ea typeface="微軟正黑體" panose="020B0604030504040204" pitchFamily="34" charset="-120"/>
              </a:rPr>
              <a:t>SAP</a:t>
            </a:r>
            <a:r>
              <a:rPr lang="zh-TW" altLang="zh-TW" b="1" dirty="0">
                <a:solidFill>
                  <a:srgbClr val="FF0000"/>
                </a:solidFill>
                <a:latin typeface="微軟正黑體" panose="020B0604030504040204" pitchFamily="34" charset="-120"/>
                <a:ea typeface="微軟正黑體" panose="020B0604030504040204" pitchFamily="34" charset="-120"/>
              </a:rPr>
              <a:t>市場佔有率是</a:t>
            </a:r>
            <a:r>
              <a:rPr lang="en-US" altLang="zh-TW" b="1" dirty="0">
                <a:solidFill>
                  <a:srgbClr val="FF0000"/>
                </a:solidFill>
                <a:latin typeface="微軟正黑體" panose="020B0604030504040204" pitchFamily="34" charset="-120"/>
                <a:ea typeface="微軟正黑體" panose="020B0604030504040204" pitchFamily="34" charset="-120"/>
              </a:rPr>
              <a:t>10%</a:t>
            </a:r>
            <a:r>
              <a:rPr lang="zh-TW" altLang="zh-TW" b="1" dirty="0">
                <a:latin typeface="微軟正黑體" panose="020B0604030504040204" pitchFamily="34" charset="-120"/>
                <a:ea typeface="微軟正黑體" panose="020B0604030504040204" pitchFamily="34" charset="-120"/>
              </a:rPr>
              <a:t>，第二是</a:t>
            </a:r>
            <a:r>
              <a:rPr lang="en-US" altLang="zh-TW" b="1" dirty="0">
                <a:latin typeface="微軟正黑體" panose="020B0604030504040204" pitchFamily="34" charset="-120"/>
                <a:ea typeface="微軟正黑體" panose="020B0604030504040204" pitchFamily="34" charset="-120"/>
              </a:rPr>
              <a:t>SAS</a:t>
            </a:r>
            <a:r>
              <a:rPr lang="zh-TW" altLang="zh-TW" b="1" dirty="0">
                <a:latin typeface="微軟正黑體" panose="020B0604030504040204" pitchFamily="34" charset="-120"/>
                <a:ea typeface="微軟正黑體" panose="020B0604030504040204" pitchFamily="34" charset="-120"/>
              </a:rPr>
              <a:t>的</a:t>
            </a:r>
            <a:r>
              <a:rPr lang="en-US" altLang="zh-TW" b="1" dirty="0">
                <a:latin typeface="微軟正黑體" panose="020B0604030504040204" pitchFamily="34" charset="-120"/>
                <a:ea typeface="微軟正黑體" panose="020B0604030504040204" pitchFamily="34" charset="-120"/>
              </a:rPr>
              <a:t>9%</a:t>
            </a:r>
            <a:r>
              <a:rPr lang="zh-TW" altLang="zh-TW" b="1" dirty="0">
                <a:latin typeface="微軟正黑體" panose="020B0604030504040204" pitchFamily="34" charset="-120"/>
                <a:ea typeface="微軟正黑體" panose="020B0604030504040204" pitchFamily="34" charset="-120"/>
              </a:rPr>
              <a:t>，</a:t>
            </a:r>
            <a:r>
              <a:rPr lang="en-US" altLang="zh-TW" b="1" dirty="0">
                <a:latin typeface="微軟正黑體" panose="020B0604030504040204" pitchFamily="34" charset="-120"/>
                <a:ea typeface="微軟正黑體" panose="020B0604030504040204" pitchFamily="34" charset="-120"/>
              </a:rPr>
              <a:t>IBM</a:t>
            </a:r>
            <a:r>
              <a:rPr lang="zh-TW" altLang="zh-TW" b="1" dirty="0">
                <a:latin typeface="微軟正黑體" panose="020B0604030504040204" pitchFamily="34" charset="-120"/>
                <a:ea typeface="微軟正黑體" panose="020B0604030504040204" pitchFamily="34" charset="-120"/>
              </a:rPr>
              <a:t>的</a:t>
            </a:r>
            <a:r>
              <a:rPr lang="en-US" altLang="zh-TW" b="1" dirty="0">
                <a:latin typeface="微軟正黑體" panose="020B0604030504040204" pitchFamily="34" charset="-120"/>
                <a:ea typeface="微軟正黑體" panose="020B0604030504040204" pitchFamily="34" charset="-120"/>
              </a:rPr>
              <a:t>8%</a:t>
            </a:r>
            <a:r>
              <a:rPr lang="zh-TW" altLang="zh-TW" b="1" dirty="0">
                <a:latin typeface="微軟正黑體" panose="020B0604030504040204" pitchFamily="34" charset="-120"/>
                <a:ea typeface="微軟正黑體" panose="020B0604030504040204" pitchFamily="34" charset="-120"/>
              </a:rPr>
              <a:t>，</a:t>
            </a:r>
            <a:r>
              <a:rPr lang="en-US" altLang="zh-TW" b="1" dirty="0">
                <a:latin typeface="微軟正黑體" panose="020B0604030504040204" pitchFamily="34" charset="-120"/>
                <a:ea typeface="微軟正黑體" panose="020B0604030504040204" pitchFamily="34" charset="-120"/>
              </a:rPr>
              <a:t>Oracle</a:t>
            </a:r>
            <a:r>
              <a:rPr lang="zh-TW" altLang="zh-TW" b="1" dirty="0">
                <a:latin typeface="微軟正黑體" panose="020B0604030504040204" pitchFamily="34" charset="-120"/>
                <a:ea typeface="微軟正黑體" panose="020B0604030504040204" pitchFamily="34" charset="-120"/>
              </a:rPr>
              <a:t>的</a:t>
            </a:r>
            <a:r>
              <a:rPr lang="en-US" altLang="zh-TW" b="1" dirty="0">
                <a:latin typeface="微軟正黑體" panose="020B0604030504040204" pitchFamily="34" charset="-120"/>
                <a:ea typeface="微軟正黑體" panose="020B0604030504040204" pitchFamily="34" charset="-120"/>
              </a:rPr>
              <a:t>7%</a:t>
            </a:r>
            <a:r>
              <a:rPr lang="zh-TW" altLang="zh-TW" b="1" dirty="0">
                <a:latin typeface="微軟正黑體" panose="020B0604030504040204" pitchFamily="34" charset="-120"/>
                <a:ea typeface="微軟正黑體" panose="020B0604030504040204" pitchFamily="34" charset="-120"/>
              </a:rPr>
              <a:t>，</a:t>
            </a:r>
            <a:r>
              <a:rPr lang="zh-TW" altLang="zh-TW" b="1" dirty="0">
                <a:solidFill>
                  <a:srgbClr val="FF0000"/>
                </a:solidFill>
                <a:latin typeface="微軟正黑體" panose="020B0604030504040204" pitchFamily="34" charset="-120"/>
                <a:ea typeface="微軟正黑體" panose="020B0604030504040204" pitchFamily="34" charset="-120"/>
              </a:rPr>
              <a:t>微軟的</a:t>
            </a:r>
            <a:r>
              <a:rPr lang="en-US" altLang="zh-TW" b="1" dirty="0">
                <a:solidFill>
                  <a:srgbClr val="FF0000"/>
                </a:solidFill>
                <a:latin typeface="微軟正黑體" panose="020B0604030504040204" pitchFamily="34" charset="-120"/>
                <a:ea typeface="微軟正黑體" panose="020B0604030504040204" pitchFamily="34" charset="-120"/>
              </a:rPr>
              <a:t>5%</a:t>
            </a:r>
            <a:r>
              <a:rPr lang="zh-TW" altLang="zh-TW" b="1" dirty="0">
                <a:solidFill>
                  <a:srgbClr val="FF0000"/>
                </a:solidFill>
                <a:latin typeface="微軟正黑體" panose="020B0604030504040204" pitchFamily="34" charset="-120"/>
                <a:ea typeface="微軟正黑體" panose="020B0604030504040204" pitchFamily="34" charset="-120"/>
              </a:rPr>
              <a:t>，</a:t>
            </a:r>
            <a:r>
              <a:rPr lang="en-US" altLang="zh-TW" b="1" dirty="0" err="1">
                <a:solidFill>
                  <a:srgbClr val="FF0000"/>
                </a:solidFill>
                <a:latin typeface="微軟正黑體" panose="020B0604030504040204" pitchFamily="34" charset="-120"/>
                <a:ea typeface="微軟正黑體" panose="020B0604030504040204" pitchFamily="34" charset="-120"/>
              </a:rPr>
              <a:t>Qlik</a:t>
            </a:r>
            <a:r>
              <a:rPr lang="zh-TW" altLang="zh-TW" b="1" dirty="0">
                <a:solidFill>
                  <a:srgbClr val="FF0000"/>
                </a:solidFill>
                <a:latin typeface="微軟正黑體" panose="020B0604030504040204" pitchFamily="34" charset="-120"/>
                <a:ea typeface="微軟正黑體" panose="020B0604030504040204" pitchFamily="34" charset="-120"/>
              </a:rPr>
              <a:t>的</a:t>
            </a:r>
            <a:r>
              <a:rPr lang="en-US" altLang="zh-TW" b="1" dirty="0">
                <a:solidFill>
                  <a:srgbClr val="FF0000"/>
                </a:solidFill>
                <a:latin typeface="微軟正黑體" panose="020B0604030504040204" pitchFamily="34" charset="-120"/>
                <a:ea typeface="微軟正黑體" panose="020B0604030504040204" pitchFamily="34" charset="-120"/>
              </a:rPr>
              <a:t>5%</a:t>
            </a:r>
            <a:r>
              <a:rPr lang="zh-TW" altLang="zh-TW" b="1" dirty="0">
                <a:solidFill>
                  <a:srgbClr val="FF0000"/>
                </a:solidFill>
                <a:latin typeface="微軟正黑體" panose="020B0604030504040204" pitchFamily="34" charset="-120"/>
                <a:ea typeface="微軟正黑體" panose="020B0604030504040204" pitchFamily="34" charset="-120"/>
              </a:rPr>
              <a:t>，</a:t>
            </a:r>
            <a:r>
              <a:rPr lang="en-US" altLang="zh-TW" b="1" dirty="0">
                <a:solidFill>
                  <a:srgbClr val="FF0000"/>
                </a:solidFill>
                <a:latin typeface="微軟正黑體" panose="020B0604030504040204" pitchFamily="34" charset="-120"/>
                <a:ea typeface="微軟正黑體" panose="020B0604030504040204" pitchFamily="34" charset="-120"/>
              </a:rPr>
              <a:t>Tableau</a:t>
            </a:r>
            <a:r>
              <a:rPr lang="zh-TW" altLang="zh-TW" b="1" dirty="0">
                <a:solidFill>
                  <a:srgbClr val="FF0000"/>
                </a:solidFill>
                <a:latin typeface="微軟正黑體" panose="020B0604030504040204" pitchFamily="34" charset="-120"/>
                <a:ea typeface="微軟正黑體" panose="020B0604030504040204" pitchFamily="34" charset="-120"/>
              </a:rPr>
              <a:t>的</a:t>
            </a:r>
            <a:r>
              <a:rPr lang="en-US" altLang="zh-TW" b="1" dirty="0">
                <a:solidFill>
                  <a:srgbClr val="FF0000"/>
                </a:solidFill>
                <a:latin typeface="微軟正黑體" panose="020B0604030504040204" pitchFamily="34" charset="-120"/>
                <a:ea typeface="微軟正黑體" panose="020B0604030504040204" pitchFamily="34" charset="-120"/>
              </a:rPr>
              <a:t>5%</a:t>
            </a:r>
            <a:r>
              <a:rPr lang="zh-TW" altLang="zh-TW" b="1" dirty="0">
                <a:latin typeface="微軟正黑體" panose="020B0604030504040204" pitchFamily="34" charset="-120"/>
                <a:ea typeface="微軟正黑體" panose="020B0604030504040204" pitchFamily="34" charset="-120"/>
              </a:rPr>
              <a:t>，</a:t>
            </a:r>
            <a:r>
              <a:rPr lang="en-US" altLang="zh-TW" b="1" dirty="0">
                <a:latin typeface="微軟正黑體" panose="020B0604030504040204" pitchFamily="34" charset="-120"/>
                <a:ea typeface="微軟正黑體" panose="020B0604030504040204" pitchFamily="34" charset="-120"/>
              </a:rPr>
              <a:t>Teradata Corporation</a:t>
            </a:r>
            <a:r>
              <a:rPr lang="zh-TW" altLang="zh-TW" b="1" dirty="0">
                <a:latin typeface="微軟正黑體" panose="020B0604030504040204" pitchFamily="34" charset="-120"/>
                <a:ea typeface="微軟正黑體" panose="020B0604030504040204" pitchFamily="34" charset="-120"/>
              </a:rPr>
              <a:t>的</a:t>
            </a:r>
            <a:r>
              <a:rPr lang="en-US" altLang="zh-TW" b="1" dirty="0">
                <a:latin typeface="微軟正黑體" panose="020B0604030504040204" pitchFamily="34" charset="-120"/>
                <a:ea typeface="微軟正黑體" panose="020B0604030504040204" pitchFamily="34" charset="-120"/>
              </a:rPr>
              <a:t>4%</a:t>
            </a:r>
            <a:r>
              <a:rPr lang="zh-TW" altLang="zh-TW" b="1" dirty="0">
                <a:latin typeface="微軟正黑體" panose="020B0604030504040204" pitchFamily="34" charset="-120"/>
                <a:ea typeface="微軟正黑體" panose="020B0604030504040204" pitchFamily="34" charset="-120"/>
              </a:rPr>
              <a:t>，</a:t>
            </a:r>
            <a:r>
              <a:rPr lang="en-US" altLang="zh-TW" b="1" dirty="0" err="1">
                <a:latin typeface="微軟正黑體" panose="020B0604030504040204" pitchFamily="34" charset="-120"/>
                <a:ea typeface="微軟正黑體" panose="020B0604030504040204" pitchFamily="34" charset="-120"/>
              </a:rPr>
              <a:t>MicroStrategy</a:t>
            </a:r>
            <a:r>
              <a:rPr lang="zh-TW" altLang="zh-TW" b="1" dirty="0">
                <a:latin typeface="微軟正黑體" panose="020B0604030504040204" pitchFamily="34" charset="-120"/>
                <a:ea typeface="微軟正黑體" panose="020B0604030504040204" pitchFamily="34" charset="-120"/>
              </a:rPr>
              <a:t>的</a:t>
            </a:r>
            <a:r>
              <a:rPr lang="en-US" altLang="zh-TW" b="1" dirty="0">
                <a:latin typeface="微軟正黑體" panose="020B0604030504040204" pitchFamily="34" charset="-120"/>
                <a:ea typeface="微軟正黑體" panose="020B0604030504040204" pitchFamily="34" charset="-120"/>
              </a:rPr>
              <a:t>4%</a:t>
            </a:r>
            <a:r>
              <a:rPr lang="zh-TW" altLang="zh-TW" b="1" dirty="0">
                <a:latin typeface="微軟正黑體" panose="020B0604030504040204" pitchFamily="34" charset="-120"/>
                <a:ea typeface="微軟正黑體" panose="020B0604030504040204" pitchFamily="34" charset="-120"/>
              </a:rPr>
              <a:t>，和</a:t>
            </a:r>
            <a:r>
              <a:rPr lang="en-US" altLang="zh-TW" b="1" dirty="0" err="1">
                <a:latin typeface="微軟正黑體" panose="020B0604030504040204" pitchFamily="34" charset="-120"/>
                <a:ea typeface="微軟正黑體" panose="020B0604030504040204" pitchFamily="34" charset="-120"/>
              </a:rPr>
              <a:t>Informatica</a:t>
            </a:r>
            <a:r>
              <a:rPr lang="zh-TW" altLang="zh-TW" b="1" dirty="0">
                <a:latin typeface="微軟正黑體" panose="020B0604030504040204" pitchFamily="34" charset="-120"/>
                <a:ea typeface="微軟正黑體" panose="020B0604030504040204" pitchFamily="34" charset="-120"/>
              </a:rPr>
              <a:t>的</a:t>
            </a:r>
            <a:r>
              <a:rPr lang="en-US" altLang="zh-TW" b="1" dirty="0">
                <a:latin typeface="微軟正黑體" panose="020B0604030504040204" pitchFamily="34" charset="-120"/>
                <a:ea typeface="微軟正黑體" panose="020B0604030504040204" pitchFamily="34" charset="-120"/>
              </a:rPr>
              <a:t>1%</a:t>
            </a:r>
            <a:r>
              <a:rPr lang="zh-TW" altLang="zh-TW" b="1" dirty="0">
                <a:latin typeface="微軟正黑體" panose="020B0604030504040204" pitchFamily="34" charset="-120"/>
                <a:ea typeface="微軟正黑體" panose="020B0604030504040204" pitchFamily="34" charset="-120"/>
              </a:rPr>
              <a:t>，其他供應商共佔</a:t>
            </a:r>
            <a:r>
              <a:rPr lang="en-US" altLang="zh-TW" b="1" dirty="0">
                <a:latin typeface="微軟正黑體" panose="020B0604030504040204" pitchFamily="34" charset="-120"/>
                <a:ea typeface="微軟正黑體" panose="020B0604030504040204" pitchFamily="34" charset="-120"/>
              </a:rPr>
              <a:t>42%</a:t>
            </a:r>
            <a:r>
              <a:rPr lang="zh-TW" altLang="zh-TW" b="1" dirty="0">
                <a:latin typeface="微軟正黑體" panose="020B0604030504040204" pitchFamily="34" charset="-120"/>
                <a:ea typeface="微軟正黑體" panose="020B0604030504040204" pitchFamily="34" charset="-120"/>
              </a:rPr>
              <a:t>。</a:t>
            </a:r>
          </a:p>
        </p:txBody>
      </p:sp>
      <p:sp>
        <p:nvSpPr>
          <p:cNvPr id="5" name="投影片編號版面配置區 4"/>
          <p:cNvSpPr>
            <a:spLocks noGrp="1"/>
          </p:cNvSpPr>
          <p:nvPr>
            <p:ph type="sldNum" sz="quarter" idx="12"/>
          </p:nvPr>
        </p:nvSpPr>
        <p:spPr/>
        <p:txBody>
          <a:bodyPr/>
          <a:lstStyle/>
          <a:p>
            <a:pPr>
              <a:defRPr/>
            </a:pPr>
            <a:fld id="{DFEC51BF-01C3-45B8-88CF-4F16AE46CFC3}" type="slidenum">
              <a:rPr lang="zh-TW" altLang="en-US" smtClean="0"/>
              <a:pPr>
                <a:defRPr/>
              </a:pPr>
              <a:t>14</a:t>
            </a:fld>
            <a:endParaRPr lang="zh-TW" altLang="en-US"/>
          </a:p>
        </p:txBody>
      </p:sp>
      <p:sp>
        <p:nvSpPr>
          <p:cNvPr id="6" name="日期版面配置區 5">
            <a:extLst>
              <a:ext uri="{FF2B5EF4-FFF2-40B4-BE49-F238E27FC236}">
                <a16:creationId xmlns:a16="http://schemas.microsoft.com/office/drawing/2014/main" id="{BFFC0D94-A9D0-484B-9C11-F1FAEB4A46B4}"/>
              </a:ext>
            </a:extLst>
          </p:cNvPr>
          <p:cNvSpPr>
            <a:spLocks noGrp="1"/>
          </p:cNvSpPr>
          <p:nvPr>
            <p:ph type="dt" sz="half" idx="10"/>
          </p:nvPr>
        </p:nvSpPr>
        <p:spPr/>
        <p:txBody>
          <a:bodyPr/>
          <a:lstStyle/>
          <a:p>
            <a:r>
              <a:rPr lang="en-US" altLang="zh-TW"/>
              <a:t>© </a:t>
            </a:r>
            <a:r>
              <a:rPr lang="zh-TW" altLang="en-US"/>
              <a:t>滄海圖書</a:t>
            </a:r>
            <a:endParaRPr lang="en-US" dirty="0"/>
          </a:p>
        </p:txBody>
      </p:sp>
    </p:spTree>
    <p:extLst>
      <p:ext uri="{BB962C8B-B14F-4D97-AF65-F5344CB8AC3E}">
        <p14:creationId xmlns:p14="http://schemas.microsoft.com/office/powerpoint/2010/main" val="948167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p:nvPr/>
        </p:nvPicPr>
        <p:blipFill>
          <a:blip r:embed="rId2">
            <a:extLst>
              <a:ext uri="{28A0092B-C50C-407E-A947-70E740481C1C}">
                <a14:useLocalDpi xmlns:a14="http://schemas.microsoft.com/office/drawing/2010/main" val="0"/>
              </a:ext>
            </a:extLst>
          </a:blip>
          <a:stretch>
            <a:fillRect/>
          </a:stretch>
        </p:blipFill>
        <p:spPr>
          <a:xfrm>
            <a:off x="6659608" y="3082863"/>
            <a:ext cx="4155984" cy="3528392"/>
          </a:xfrm>
          <a:prstGeom prst="rect">
            <a:avLst/>
          </a:prstGeom>
          <a:effectLst/>
        </p:spPr>
      </p:pic>
      <p:sp>
        <p:nvSpPr>
          <p:cNvPr id="2" name="標題 1"/>
          <p:cNvSpPr>
            <a:spLocks noGrp="1"/>
          </p:cNvSpPr>
          <p:nvPr>
            <p:ph type="title"/>
          </p:nvPr>
        </p:nvSpPr>
        <p:spPr/>
        <p:txBody>
          <a:bodyPr/>
          <a:lstStyle/>
          <a:p>
            <a:r>
              <a:rPr lang="en-US" altLang="zh-TW"/>
              <a:t>1.1.3</a:t>
            </a:r>
            <a:r>
              <a:rPr lang="zh-TW" altLang="zh-TW"/>
              <a:t>大數據時代─資料革命</a:t>
            </a:r>
            <a:endParaRPr lang="zh-TW" altLang="en-US" dirty="0"/>
          </a:p>
        </p:txBody>
      </p:sp>
      <p:sp>
        <p:nvSpPr>
          <p:cNvPr id="3" name="內容版面配置區 2"/>
          <p:cNvSpPr>
            <a:spLocks noGrp="1"/>
          </p:cNvSpPr>
          <p:nvPr>
            <p:ph idx="1"/>
          </p:nvPr>
        </p:nvSpPr>
        <p:spPr/>
        <p:txBody>
          <a:bodyPr/>
          <a:lstStyle/>
          <a:p>
            <a:r>
              <a:rPr lang="en-US" altLang="zh-TW"/>
              <a:t>2012</a:t>
            </a:r>
            <a:r>
              <a:rPr lang="zh-TW" altLang="zh-TW"/>
              <a:t>年麥爾荀伯格和庫基耶</a:t>
            </a:r>
            <a:r>
              <a:rPr lang="en-US" altLang="zh-TW"/>
              <a:t>(Mayer-Schönberger &amp; Cukier)</a:t>
            </a:r>
            <a:r>
              <a:rPr lang="zh-TW" altLang="zh-TW"/>
              <a:t>出版了一本極受矚目的書，大數據</a:t>
            </a:r>
            <a:r>
              <a:rPr lang="en-US" altLang="zh-TW"/>
              <a:t>(Big Data) </a:t>
            </a:r>
            <a:r>
              <a:rPr lang="zh-TW" altLang="zh-TW"/>
              <a:t>。正如書名副標題所說，大數據啟動了改變我們生活、工作、和思考方式的資料革命。這本</a:t>
            </a:r>
            <a:br>
              <a:rPr lang="en-US" altLang="zh-TW"/>
            </a:br>
            <a:r>
              <a:rPr lang="zh-TW" altLang="zh-TW"/>
              <a:t>書也正式宣告我們的社會進入</a:t>
            </a:r>
            <a:br>
              <a:rPr lang="en-US" altLang="zh-TW"/>
            </a:br>
            <a:r>
              <a:rPr lang="zh-TW" altLang="zh-TW"/>
              <a:t>了大數據的時代。</a:t>
            </a:r>
            <a:endParaRPr lang="en-US" altLang="zh-TW"/>
          </a:p>
          <a:p>
            <a:r>
              <a:rPr lang="zh-TW" altLang="zh-TW"/>
              <a:t>大數據分析</a:t>
            </a:r>
            <a:r>
              <a:rPr lang="en-US" altLang="zh-TW"/>
              <a:t>(A)</a:t>
            </a:r>
            <a:r>
              <a:rPr lang="zh-TW" altLang="zh-TW"/>
              <a:t>和商業智慧分</a:t>
            </a:r>
            <a:br>
              <a:rPr lang="en-US" altLang="zh-TW"/>
            </a:br>
            <a:r>
              <a:rPr lang="zh-TW" altLang="zh-TW"/>
              <a:t>析</a:t>
            </a:r>
            <a:r>
              <a:rPr lang="en-US" altLang="zh-TW"/>
              <a:t>(B)</a:t>
            </a:r>
            <a:r>
              <a:rPr lang="zh-TW" altLang="zh-TW"/>
              <a:t>的關係</a:t>
            </a:r>
            <a:endParaRPr lang="zh-TW" altLang="en-US" dirty="0"/>
          </a:p>
        </p:txBody>
      </p:sp>
      <p:sp>
        <p:nvSpPr>
          <p:cNvPr id="7" name="日期版面配置區 6">
            <a:extLst>
              <a:ext uri="{FF2B5EF4-FFF2-40B4-BE49-F238E27FC236}">
                <a16:creationId xmlns:a16="http://schemas.microsoft.com/office/drawing/2014/main" id="{04EE17C7-0846-44B1-AECE-B17A522B44C2}"/>
              </a:ext>
            </a:extLst>
          </p:cNvPr>
          <p:cNvSpPr>
            <a:spLocks noGrp="1"/>
          </p:cNvSpPr>
          <p:nvPr>
            <p:ph type="dt" sz="half" idx="10"/>
          </p:nvPr>
        </p:nvSpPr>
        <p:spPr/>
        <p:txBody>
          <a:bodyPr/>
          <a:lstStyle/>
          <a:p>
            <a:r>
              <a:rPr lang="en-US" altLang="zh-TW"/>
              <a:t>© </a:t>
            </a:r>
            <a:r>
              <a:rPr lang="zh-TW" altLang="en-US"/>
              <a:t>滄海圖書</a:t>
            </a:r>
            <a:endParaRPr lang="en-US" dirty="0"/>
          </a:p>
        </p:txBody>
      </p:sp>
      <p:sp>
        <p:nvSpPr>
          <p:cNvPr id="5" name="投影片編號版面配置區 4"/>
          <p:cNvSpPr>
            <a:spLocks noGrp="1"/>
          </p:cNvSpPr>
          <p:nvPr>
            <p:ph type="sldNum" sz="quarter" idx="12"/>
          </p:nvPr>
        </p:nvSpPr>
        <p:spPr/>
        <p:txBody>
          <a:bodyPr/>
          <a:lstStyle/>
          <a:p>
            <a:fld id="{DFEC51BF-01C3-45B8-88CF-4F16AE46CFC3}" type="slidenum">
              <a:rPr lang="zh-TW" altLang="en-US" smtClean="0"/>
              <a:pPr/>
              <a:t>15</a:t>
            </a:fld>
            <a:endParaRPr lang="zh-TW" altLang="en-US" dirty="0"/>
          </a:p>
        </p:txBody>
      </p:sp>
    </p:spTree>
    <p:extLst>
      <p:ext uri="{BB962C8B-B14F-4D97-AF65-F5344CB8AC3E}">
        <p14:creationId xmlns:p14="http://schemas.microsoft.com/office/powerpoint/2010/main" val="246894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sz="4800" dirty="0">
                <a:latin typeface="微軟正黑體" panose="020B0604030504040204" pitchFamily="34" charset="-120"/>
                <a:ea typeface="微軟正黑體" panose="020B0604030504040204" pitchFamily="34" charset="-120"/>
              </a:rPr>
              <a:t>大數據的特色</a:t>
            </a:r>
            <a:r>
              <a:rPr lang="en-US" altLang="zh-TW" sz="4800" dirty="0">
                <a:latin typeface="微軟正黑體" panose="020B0604030504040204" pitchFamily="34" charset="-120"/>
                <a:ea typeface="微軟正黑體" panose="020B0604030504040204" pitchFamily="34" charset="-120"/>
              </a:rPr>
              <a:t>—3V</a:t>
            </a:r>
            <a:endParaRPr lang="zh-TW" altLang="en-US" sz="4800" dirty="0">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p:txBody>
          <a:bodyPr/>
          <a:lstStyle/>
          <a:p>
            <a:r>
              <a:rPr lang="zh-TW" altLang="zh-TW" sz="3600" b="1" dirty="0">
                <a:latin typeface="微軟正黑體" panose="020B0604030504040204" pitchFamily="34" charset="-120"/>
                <a:ea typeface="微軟正黑體" panose="020B0604030504040204" pitchFamily="34" charset="-120"/>
              </a:rPr>
              <a:t>大數據具備</a:t>
            </a:r>
            <a:r>
              <a:rPr lang="en-US" altLang="zh-TW" sz="3600" b="1" dirty="0">
                <a:solidFill>
                  <a:srgbClr val="0070C0"/>
                </a:solidFill>
                <a:latin typeface="微軟正黑體" panose="020B0604030504040204" pitchFamily="34" charset="-120"/>
                <a:ea typeface="微軟正黑體" panose="020B0604030504040204" pitchFamily="34" charset="-120"/>
              </a:rPr>
              <a:t>3V</a:t>
            </a:r>
            <a:r>
              <a:rPr lang="zh-TW" altLang="zh-TW" sz="3600" b="1" dirty="0">
                <a:latin typeface="微軟正黑體" panose="020B0604030504040204" pitchFamily="34" charset="-120"/>
                <a:ea typeface="微軟正黑體" panose="020B0604030504040204" pitchFamily="34" charset="-120"/>
              </a:rPr>
              <a:t>的特色，就是資料產生的速度</a:t>
            </a:r>
            <a:r>
              <a:rPr lang="en-US" altLang="zh-TW" sz="3600" b="1" dirty="0">
                <a:latin typeface="微軟正黑體" panose="020B0604030504040204" pitchFamily="34" charset="-120"/>
                <a:ea typeface="微軟正黑體" panose="020B0604030504040204" pitchFamily="34" charset="-120"/>
              </a:rPr>
              <a:t> </a:t>
            </a:r>
            <a:r>
              <a:rPr lang="en-US" altLang="zh-TW" sz="3600" b="1" dirty="0">
                <a:solidFill>
                  <a:srgbClr val="0070C0"/>
                </a:solidFill>
                <a:latin typeface="微軟正黑體" panose="020B0604030504040204" pitchFamily="34" charset="-120"/>
                <a:ea typeface="微軟正黑體" panose="020B0604030504040204" pitchFamily="34" charset="-120"/>
              </a:rPr>
              <a:t>(Velocity) </a:t>
            </a:r>
            <a:r>
              <a:rPr lang="zh-TW" altLang="zh-TW" sz="3600" b="1" dirty="0">
                <a:latin typeface="微軟正黑體" panose="020B0604030504040204" pitchFamily="34" charset="-120"/>
                <a:ea typeface="微軟正黑體" panose="020B0604030504040204" pitchFamily="34" charset="-120"/>
              </a:rPr>
              <a:t>快，資料量 </a:t>
            </a:r>
            <a:r>
              <a:rPr lang="en-US" altLang="zh-TW" sz="3600" b="1" dirty="0">
                <a:solidFill>
                  <a:srgbClr val="0070C0"/>
                </a:solidFill>
                <a:latin typeface="微軟正黑體" panose="020B0604030504040204" pitchFamily="34" charset="-120"/>
                <a:ea typeface="微軟正黑體" panose="020B0604030504040204" pitchFamily="34" charset="-120"/>
              </a:rPr>
              <a:t>(Volume) </a:t>
            </a:r>
            <a:r>
              <a:rPr lang="zh-TW" altLang="zh-TW" sz="3600" b="1" dirty="0">
                <a:latin typeface="微軟正黑體" panose="020B0604030504040204" pitchFamily="34" charset="-120"/>
                <a:ea typeface="微軟正黑體" panose="020B0604030504040204" pitchFamily="34" charset="-120"/>
              </a:rPr>
              <a:t>大，和資料格式的多樣性</a:t>
            </a:r>
            <a:r>
              <a:rPr lang="en-US" altLang="zh-TW" sz="3600" b="1" dirty="0">
                <a:latin typeface="微軟正黑體" panose="020B0604030504040204" pitchFamily="34" charset="-120"/>
                <a:ea typeface="微軟正黑體" panose="020B0604030504040204" pitchFamily="34" charset="-120"/>
              </a:rPr>
              <a:t> </a:t>
            </a:r>
            <a:r>
              <a:rPr lang="en-US" altLang="zh-TW" sz="3600" b="1" dirty="0">
                <a:solidFill>
                  <a:srgbClr val="0070C0"/>
                </a:solidFill>
                <a:latin typeface="微軟正黑體" panose="020B0604030504040204" pitchFamily="34" charset="-120"/>
                <a:ea typeface="微軟正黑體" panose="020B0604030504040204" pitchFamily="34" charset="-120"/>
              </a:rPr>
              <a:t>(Variety) </a:t>
            </a:r>
            <a:r>
              <a:rPr lang="zh-TW" altLang="zh-TW" sz="3600" b="1" dirty="0">
                <a:latin typeface="微軟正黑體" panose="020B0604030504040204" pitchFamily="34" charset="-120"/>
                <a:ea typeface="微軟正黑體" panose="020B0604030504040204" pitchFamily="34" charset="-120"/>
              </a:rPr>
              <a:t>高</a:t>
            </a:r>
            <a:endParaRPr lang="en-US" altLang="zh-TW" sz="3600" b="1" dirty="0">
              <a:latin typeface="微軟正黑體" panose="020B0604030504040204" pitchFamily="34" charset="-120"/>
              <a:ea typeface="微軟正黑體" panose="020B0604030504040204" pitchFamily="34" charset="-120"/>
            </a:endParaRPr>
          </a:p>
          <a:p>
            <a:r>
              <a:rPr lang="zh-TW" altLang="zh-TW" sz="3600" b="1" dirty="0">
                <a:latin typeface="微軟正黑體" panose="020B0604030504040204" pitchFamily="34" charset="-120"/>
                <a:ea typeface="微軟正黑體" panose="020B0604030504040204" pitchFamily="34" charset="-120"/>
              </a:rPr>
              <a:t>勤業眾信的顧問說</a:t>
            </a:r>
            <a:r>
              <a:rPr lang="en-US" altLang="zh-TW" sz="3600" b="1" dirty="0">
                <a:latin typeface="微軟正黑體" panose="020B0604030504040204" pitchFamily="34" charset="-120"/>
                <a:ea typeface="微軟正黑體" panose="020B0604030504040204" pitchFamily="34" charset="-120"/>
              </a:rPr>
              <a:t> (2016) </a:t>
            </a:r>
            <a:r>
              <a:rPr lang="zh-TW" altLang="zh-TW" sz="3600" b="1" dirty="0">
                <a:latin typeface="微軟正黑體" panose="020B0604030504040204" pitchFamily="34" charset="-120"/>
                <a:ea typeface="微軟正黑體" panose="020B0604030504040204" pitchFamily="34" charset="-120"/>
              </a:rPr>
              <a:t>根據</a:t>
            </a:r>
            <a:r>
              <a:rPr lang="en-US" altLang="zh-TW" sz="3600" b="1" dirty="0">
                <a:latin typeface="微軟正黑體" panose="020B0604030504040204" pitchFamily="34" charset="-120"/>
                <a:ea typeface="微軟正黑體" panose="020B0604030504040204" pitchFamily="34" charset="-120"/>
              </a:rPr>
              <a:t>Deloitte</a:t>
            </a:r>
            <a:r>
              <a:rPr lang="zh-TW" altLang="zh-TW" sz="3600" b="1" dirty="0">
                <a:latin typeface="微軟正黑體" panose="020B0604030504040204" pitchFamily="34" charset="-120"/>
                <a:ea typeface="微軟正黑體" panose="020B0604030504040204" pitchFamily="34" charset="-120"/>
              </a:rPr>
              <a:t>調查目前導入上線的企業僅低於</a:t>
            </a:r>
            <a:r>
              <a:rPr lang="en-US" altLang="zh-TW" sz="3600" b="1" dirty="0">
                <a:latin typeface="微軟正黑體" panose="020B0604030504040204" pitchFamily="34" charset="-120"/>
                <a:ea typeface="微軟正黑體" panose="020B0604030504040204" pitchFamily="34" charset="-120"/>
              </a:rPr>
              <a:t>20%</a:t>
            </a:r>
          </a:p>
          <a:p>
            <a:r>
              <a:rPr lang="zh-TW" altLang="zh-TW" sz="3600" b="1" dirty="0">
                <a:latin typeface="微軟正黑體" panose="020B0604030504040204" pitchFamily="34" charset="-120"/>
                <a:ea typeface="微軟正黑體" panose="020B0604030504040204" pitchFamily="34" charset="-120"/>
              </a:rPr>
              <a:t>資料科學家</a:t>
            </a:r>
            <a:r>
              <a:rPr lang="en-US" altLang="zh-TW" sz="3600" b="1" dirty="0">
                <a:latin typeface="微軟正黑體" panose="020B0604030504040204" pitchFamily="34" charset="-120"/>
                <a:ea typeface="微軟正黑體" panose="020B0604030504040204" pitchFamily="34" charset="-120"/>
              </a:rPr>
              <a:t> (Data scientists)</a:t>
            </a:r>
          </a:p>
          <a:p>
            <a:pPr lvl="1"/>
            <a:r>
              <a:rPr lang="zh-TW" altLang="zh-TW" sz="3200" b="1" dirty="0">
                <a:latin typeface="微軟正黑體" panose="020B0604030504040204" pitchFamily="34" charset="-120"/>
                <a:ea typeface="微軟正黑體" panose="020B0604030504040204" pitchFamily="34" charset="-120"/>
              </a:rPr>
              <a:t>哈佛商業評論將資料科學家譽為</a:t>
            </a:r>
            <a:r>
              <a:rPr lang="en-US" altLang="zh-TW" sz="3200" b="1" dirty="0">
                <a:latin typeface="微軟正黑體" panose="020B0604030504040204" pitchFamily="34" charset="-120"/>
                <a:ea typeface="微軟正黑體" panose="020B0604030504040204" pitchFamily="34" charset="-120"/>
              </a:rPr>
              <a:t>21</a:t>
            </a:r>
            <a:r>
              <a:rPr lang="zh-TW" altLang="zh-TW" sz="3200" b="1" dirty="0">
                <a:latin typeface="微軟正黑體" panose="020B0604030504040204" pitchFamily="34" charset="-120"/>
                <a:ea typeface="微軟正黑體" panose="020B0604030504040204" pitchFamily="34" charset="-120"/>
              </a:rPr>
              <a:t>世紀最性感的工作</a:t>
            </a:r>
            <a:endParaRPr lang="zh-TW" altLang="en-US" sz="3200" b="1" dirty="0">
              <a:latin typeface="微軟正黑體" panose="020B0604030504040204" pitchFamily="34" charset="-120"/>
              <a:ea typeface="微軟正黑體" panose="020B0604030504040204" pitchFamily="34" charset="-120"/>
            </a:endParaRPr>
          </a:p>
        </p:txBody>
      </p:sp>
      <p:sp>
        <p:nvSpPr>
          <p:cNvPr id="5" name="投影片編號版面配置區 4"/>
          <p:cNvSpPr>
            <a:spLocks noGrp="1"/>
          </p:cNvSpPr>
          <p:nvPr>
            <p:ph type="sldNum" sz="quarter" idx="12"/>
          </p:nvPr>
        </p:nvSpPr>
        <p:spPr/>
        <p:txBody>
          <a:bodyPr/>
          <a:lstStyle/>
          <a:p>
            <a:pPr>
              <a:defRPr/>
            </a:pPr>
            <a:fld id="{DFEC51BF-01C3-45B8-88CF-4F16AE46CFC3}" type="slidenum">
              <a:rPr lang="zh-TW" altLang="en-US" smtClean="0"/>
              <a:pPr>
                <a:defRPr/>
              </a:pPr>
              <a:t>16</a:t>
            </a:fld>
            <a:endParaRPr lang="zh-TW" altLang="en-US"/>
          </a:p>
        </p:txBody>
      </p:sp>
      <p:sp>
        <p:nvSpPr>
          <p:cNvPr id="6" name="日期版面配置區 5">
            <a:extLst>
              <a:ext uri="{FF2B5EF4-FFF2-40B4-BE49-F238E27FC236}">
                <a16:creationId xmlns:a16="http://schemas.microsoft.com/office/drawing/2014/main" id="{9BB5551C-CA87-4FD5-9781-CE8271B4CACC}"/>
              </a:ext>
            </a:extLst>
          </p:cNvPr>
          <p:cNvSpPr>
            <a:spLocks noGrp="1"/>
          </p:cNvSpPr>
          <p:nvPr>
            <p:ph type="dt" sz="half" idx="10"/>
          </p:nvPr>
        </p:nvSpPr>
        <p:spPr/>
        <p:txBody>
          <a:bodyPr/>
          <a:lstStyle/>
          <a:p>
            <a:r>
              <a:rPr lang="en-US" altLang="zh-TW"/>
              <a:t>© </a:t>
            </a:r>
            <a:r>
              <a:rPr lang="zh-TW" altLang="en-US"/>
              <a:t>滄海圖書</a:t>
            </a:r>
            <a:endParaRPr lang="en-US" dirty="0"/>
          </a:p>
        </p:txBody>
      </p:sp>
    </p:spTree>
    <p:extLst>
      <p:ext uri="{BB962C8B-B14F-4D97-AF65-F5344CB8AC3E}">
        <p14:creationId xmlns:p14="http://schemas.microsoft.com/office/powerpoint/2010/main" val="2952116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F740482-591C-496B-A38E-91FD54CD8D71}"/>
              </a:ext>
            </a:extLst>
          </p:cNvPr>
          <p:cNvSpPr>
            <a:spLocks noGrp="1"/>
          </p:cNvSpPr>
          <p:nvPr>
            <p:ph type="title"/>
          </p:nvPr>
        </p:nvSpPr>
        <p:spPr/>
        <p:txBody>
          <a:bodyPr>
            <a:normAutofit fontScale="90000"/>
          </a:bodyPr>
          <a:lstStyle/>
          <a:p>
            <a:r>
              <a:rPr lang="zh-TW" altLang="en-US" dirty="0"/>
              <a:t>工作地點別的平均年薪酬 </a:t>
            </a:r>
            <a:r>
              <a:rPr lang="en-US" altLang="zh-TW" dirty="0"/>
              <a:t>(</a:t>
            </a:r>
            <a:r>
              <a:rPr lang="zh-TW" altLang="en-US" dirty="0"/>
              <a:t>單位：千元美金</a:t>
            </a:r>
            <a:r>
              <a:rPr lang="en-US" altLang="zh-TW" dirty="0"/>
              <a:t>)</a:t>
            </a:r>
            <a:endParaRPr lang="zh-TW" altLang="en-US" dirty="0"/>
          </a:p>
        </p:txBody>
      </p:sp>
      <p:pic>
        <p:nvPicPr>
          <p:cNvPr id="6" name="內容版面配置區 5">
            <a:extLst>
              <a:ext uri="{FF2B5EF4-FFF2-40B4-BE49-F238E27FC236}">
                <a16:creationId xmlns:a16="http://schemas.microsoft.com/office/drawing/2014/main" id="{5732E6C5-5B6B-4B1B-BBA7-6AF382555676}"/>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559496" y="1484784"/>
            <a:ext cx="8928992" cy="4608512"/>
          </a:xfrm>
        </p:spPr>
      </p:pic>
      <p:sp>
        <p:nvSpPr>
          <p:cNvPr id="4" name="日期版面配置區 3">
            <a:extLst>
              <a:ext uri="{FF2B5EF4-FFF2-40B4-BE49-F238E27FC236}">
                <a16:creationId xmlns:a16="http://schemas.microsoft.com/office/drawing/2014/main" id="{E79AA0A9-7411-4196-B346-35116AD879C1}"/>
              </a:ext>
            </a:extLst>
          </p:cNvPr>
          <p:cNvSpPr>
            <a:spLocks noGrp="1"/>
          </p:cNvSpPr>
          <p:nvPr>
            <p:ph type="dt" sz="half" idx="10"/>
          </p:nvPr>
        </p:nvSpPr>
        <p:spPr/>
        <p:txBody>
          <a:bodyPr/>
          <a:lstStyle/>
          <a:p>
            <a:r>
              <a:rPr lang="en-US" altLang="zh-TW"/>
              <a:t>© </a:t>
            </a:r>
            <a:r>
              <a:rPr lang="zh-TW" altLang="en-US"/>
              <a:t>滄海圖書</a:t>
            </a:r>
            <a:endParaRPr lang="en-US" dirty="0"/>
          </a:p>
        </p:txBody>
      </p:sp>
      <p:sp>
        <p:nvSpPr>
          <p:cNvPr id="5" name="投影片編號版面配置區 4">
            <a:extLst>
              <a:ext uri="{FF2B5EF4-FFF2-40B4-BE49-F238E27FC236}">
                <a16:creationId xmlns:a16="http://schemas.microsoft.com/office/drawing/2014/main" id="{7D18EDBE-A127-4F28-A935-1985EE622808}"/>
              </a:ext>
            </a:extLst>
          </p:cNvPr>
          <p:cNvSpPr>
            <a:spLocks noGrp="1"/>
          </p:cNvSpPr>
          <p:nvPr>
            <p:ph type="sldNum" sz="quarter" idx="12"/>
          </p:nvPr>
        </p:nvSpPr>
        <p:spPr/>
        <p:txBody>
          <a:bodyPr/>
          <a:lstStyle/>
          <a:p>
            <a:fld id="{A69134C5-D3FF-48ED-8AAC-F4BE64BCFA21}" type="slidenum">
              <a:rPr lang="zh-TW" altLang="en-US" smtClean="0"/>
              <a:pPr/>
              <a:t>17</a:t>
            </a:fld>
            <a:endParaRPr lang="zh-TW" altLang="en-US"/>
          </a:p>
        </p:txBody>
      </p:sp>
    </p:spTree>
    <p:extLst>
      <p:ext uri="{BB962C8B-B14F-4D97-AF65-F5344CB8AC3E}">
        <p14:creationId xmlns:p14="http://schemas.microsoft.com/office/powerpoint/2010/main" val="34147704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4800" dirty="0" err="1">
                <a:latin typeface="微軟正黑體" panose="020B0604030504040204" pitchFamily="34" charset="-120"/>
                <a:ea typeface="微軟正黑體" panose="020B0604030504040204" pitchFamily="34" charset="-120"/>
              </a:rPr>
              <a:t>SiSense</a:t>
            </a:r>
            <a:r>
              <a:rPr lang="zh-TW" altLang="zh-TW" sz="4800" dirty="0">
                <a:latin typeface="微軟正黑體" panose="020B0604030504040204" pitchFamily="34" charset="-120"/>
                <a:ea typeface="微軟正黑體" panose="020B0604030504040204" pitchFamily="34" charset="-120"/>
              </a:rPr>
              <a:t>資料專業人士</a:t>
            </a:r>
            <a:br>
              <a:rPr lang="en-US" altLang="zh-TW" sz="4800" dirty="0">
                <a:latin typeface="微軟正黑體" panose="020B0604030504040204" pitchFamily="34" charset="-120"/>
                <a:ea typeface="微軟正黑體" panose="020B0604030504040204" pitchFamily="34" charset="-120"/>
              </a:rPr>
            </a:br>
            <a:r>
              <a:rPr lang="zh-TW" altLang="zh-TW" sz="4800" dirty="0">
                <a:latin typeface="微軟正黑體" panose="020B0604030504040204" pitchFamily="34" charset="-120"/>
                <a:ea typeface="微軟正黑體" panose="020B0604030504040204" pitchFamily="34" charset="-120"/>
              </a:rPr>
              <a:t>薪資調查報告</a:t>
            </a:r>
            <a:r>
              <a:rPr lang="en-US" altLang="zh-TW" sz="4800" dirty="0">
                <a:latin typeface="微軟正黑體" panose="020B0604030504040204" pitchFamily="34" charset="-120"/>
                <a:ea typeface="微軟正黑體" panose="020B0604030504040204" pitchFamily="34" charset="-120"/>
              </a:rPr>
              <a:t> (2012) </a:t>
            </a:r>
            <a:endParaRPr lang="zh-TW" altLang="en-US" sz="4800" dirty="0">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1199456" y="1412875"/>
            <a:ext cx="3403024" cy="4713288"/>
          </a:xfrm>
        </p:spPr>
        <p:txBody>
          <a:bodyPr/>
          <a:lstStyle/>
          <a:p>
            <a:r>
              <a:rPr lang="zh-TW" altLang="zh-TW" b="1" dirty="0">
                <a:latin typeface="微軟正黑體" panose="020B0604030504040204" pitchFamily="34" charset="-120"/>
                <a:ea typeface="微軟正黑體" panose="020B0604030504040204" pitchFamily="34" charset="-120"/>
              </a:rPr>
              <a:t>從</a:t>
            </a:r>
            <a:r>
              <a:rPr lang="en-US" altLang="zh-TW" b="1" dirty="0">
                <a:latin typeface="微軟正黑體" panose="020B0604030504040204" pitchFamily="34" charset="-120"/>
                <a:ea typeface="微軟正黑體" panose="020B0604030504040204" pitchFamily="34" charset="-120"/>
              </a:rPr>
              <a:t>400</a:t>
            </a:r>
            <a:r>
              <a:rPr lang="zh-TW" altLang="zh-TW" b="1" dirty="0">
                <a:latin typeface="微軟正黑體" panose="020B0604030504040204" pitchFamily="34" charset="-120"/>
                <a:ea typeface="微軟正黑體" panose="020B0604030504040204" pitchFamily="34" charset="-120"/>
              </a:rPr>
              <a:t>位資料專業人士的回覆</a:t>
            </a:r>
            <a:r>
              <a:rPr lang="zh-TW" altLang="en-US" b="1" dirty="0">
                <a:latin typeface="微軟正黑體" panose="020B0604030504040204" pitchFamily="34" charset="-120"/>
                <a:ea typeface="微軟正黑體" panose="020B0604030504040204" pitchFamily="34" charset="-120"/>
              </a:rPr>
              <a:t>總結：</a:t>
            </a:r>
            <a:r>
              <a:rPr lang="zh-TW" altLang="zh-TW" b="1" dirty="0">
                <a:latin typeface="微軟正黑體" panose="020B0604030504040204" pitchFamily="34" charset="-120"/>
                <a:ea typeface="微軟正黑體" panose="020B0604030504040204" pitchFamily="34" charset="-120"/>
              </a:rPr>
              <a:t>最有助於增加個人價值的</a:t>
            </a:r>
            <a:r>
              <a:rPr lang="zh-TW" altLang="zh-TW" b="1" dirty="0">
                <a:solidFill>
                  <a:srgbClr val="FF0000"/>
                </a:solidFill>
                <a:latin typeface="微軟正黑體" panose="020B0604030504040204" pitchFamily="34" charset="-120"/>
                <a:ea typeface="微軟正黑體" panose="020B0604030504040204" pitchFamily="34" charset="-120"/>
              </a:rPr>
              <a:t>產品能力</a:t>
            </a:r>
            <a:r>
              <a:rPr lang="zh-TW" altLang="zh-TW" b="1" dirty="0">
                <a:latin typeface="微軟正黑體" panose="020B0604030504040204" pitchFamily="34" charset="-120"/>
                <a:ea typeface="微軟正黑體" panose="020B0604030504040204" pitchFamily="34" charset="-120"/>
              </a:rPr>
              <a:t>和</a:t>
            </a:r>
            <a:r>
              <a:rPr lang="zh-TW" altLang="zh-TW" b="1" dirty="0">
                <a:solidFill>
                  <a:srgbClr val="FF0000"/>
                </a:solidFill>
                <a:latin typeface="微軟正黑體" panose="020B0604030504040204" pitchFamily="34" charset="-120"/>
                <a:ea typeface="微軟正黑體" panose="020B0604030504040204" pitchFamily="34" charset="-120"/>
              </a:rPr>
              <a:t>技術能力</a:t>
            </a:r>
            <a:endParaRPr lang="en-US" altLang="zh-TW" b="1" dirty="0">
              <a:solidFill>
                <a:srgbClr val="FF0000"/>
              </a:solidFill>
              <a:latin typeface="微軟正黑體" panose="020B0604030504040204" pitchFamily="34" charset="-120"/>
              <a:ea typeface="微軟正黑體" panose="020B0604030504040204" pitchFamily="34" charset="-120"/>
            </a:endParaRPr>
          </a:p>
          <a:p>
            <a:pPr lvl="1"/>
            <a:endParaRPr lang="zh-TW" altLang="en-US" sz="2400" dirty="0"/>
          </a:p>
        </p:txBody>
      </p:sp>
      <p:sp>
        <p:nvSpPr>
          <p:cNvPr id="5" name="投影片編號版面配置區 4"/>
          <p:cNvSpPr>
            <a:spLocks noGrp="1"/>
          </p:cNvSpPr>
          <p:nvPr>
            <p:ph type="sldNum" sz="quarter" idx="12"/>
          </p:nvPr>
        </p:nvSpPr>
        <p:spPr/>
        <p:txBody>
          <a:bodyPr/>
          <a:lstStyle/>
          <a:p>
            <a:pPr>
              <a:defRPr/>
            </a:pPr>
            <a:fld id="{DFEC51BF-01C3-45B8-88CF-4F16AE46CFC3}" type="slidenum">
              <a:rPr lang="zh-TW" altLang="en-US" smtClean="0"/>
              <a:pPr>
                <a:defRPr/>
              </a:pPr>
              <a:t>18</a:t>
            </a:fld>
            <a:endParaRPr lang="zh-TW" altLang="en-US"/>
          </a:p>
        </p:txBody>
      </p:sp>
      <p:sp>
        <p:nvSpPr>
          <p:cNvPr id="7" name="日期版面配置區 6">
            <a:extLst>
              <a:ext uri="{FF2B5EF4-FFF2-40B4-BE49-F238E27FC236}">
                <a16:creationId xmlns:a16="http://schemas.microsoft.com/office/drawing/2014/main" id="{D2F26012-A487-4136-85E1-47D81BB237AD}"/>
              </a:ext>
            </a:extLst>
          </p:cNvPr>
          <p:cNvSpPr>
            <a:spLocks noGrp="1"/>
          </p:cNvSpPr>
          <p:nvPr>
            <p:ph type="dt" sz="half" idx="10"/>
          </p:nvPr>
        </p:nvSpPr>
        <p:spPr/>
        <p:txBody>
          <a:bodyPr/>
          <a:lstStyle/>
          <a:p>
            <a:r>
              <a:rPr lang="en-US" altLang="zh-TW"/>
              <a:t>© </a:t>
            </a:r>
            <a:r>
              <a:rPr lang="zh-TW" altLang="en-US"/>
              <a:t>滄海圖書</a:t>
            </a:r>
            <a:endParaRPr lang="en-US" dirty="0"/>
          </a:p>
        </p:txBody>
      </p:sp>
      <p:grpSp>
        <p:nvGrpSpPr>
          <p:cNvPr id="12" name="群組 11">
            <a:extLst>
              <a:ext uri="{FF2B5EF4-FFF2-40B4-BE49-F238E27FC236}">
                <a16:creationId xmlns:a16="http://schemas.microsoft.com/office/drawing/2014/main" id="{59E249E7-3082-4A07-864E-1E61383C20C9}"/>
              </a:ext>
            </a:extLst>
          </p:cNvPr>
          <p:cNvGrpSpPr/>
          <p:nvPr/>
        </p:nvGrpSpPr>
        <p:grpSpPr>
          <a:xfrm>
            <a:off x="4533182" y="1550600"/>
            <a:ext cx="5906218" cy="5110550"/>
            <a:chOff x="4533182" y="1550600"/>
            <a:chExt cx="5906218" cy="5110550"/>
          </a:xfrm>
        </p:grpSpPr>
        <p:pic>
          <p:nvPicPr>
            <p:cNvPr id="6" name="圖片 5"/>
            <p:cNvPicPr/>
            <p:nvPr/>
          </p:nvPicPr>
          <p:blipFill>
            <a:blip r:embed="rId2">
              <a:extLst>
                <a:ext uri="{28A0092B-C50C-407E-A947-70E740481C1C}">
                  <a14:useLocalDpi xmlns:a14="http://schemas.microsoft.com/office/drawing/2010/main" val="0"/>
                </a:ext>
              </a:extLst>
            </a:blip>
            <a:stretch>
              <a:fillRect/>
            </a:stretch>
          </p:blipFill>
          <p:spPr>
            <a:xfrm>
              <a:off x="4602480" y="1578610"/>
              <a:ext cx="5836920" cy="5082540"/>
            </a:xfrm>
            <a:prstGeom prst="rect">
              <a:avLst/>
            </a:prstGeom>
          </p:spPr>
        </p:pic>
        <p:sp>
          <p:nvSpPr>
            <p:cNvPr id="4" name="矩形 3">
              <a:extLst>
                <a:ext uri="{FF2B5EF4-FFF2-40B4-BE49-F238E27FC236}">
                  <a16:creationId xmlns:a16="http://schemas.microsoft.com/office/drawing/2014/main" id="{EBC77950-359E-4926-B45D-F322E88611BB}"/>
                </a:ext>
              </a:extLst>
            </p:cNvPr>
            <p:cNvSpPr/>
            <p:nvPr/>
          </p:nvSpPr>
          <p:spPr>
            <a:xfrm>
              <a:off x="4533182" y="1550600"/>
              <a:ext cx="2570930" cy="369332"/>
            </a:xfrm>
            <a:prstGeom prst="rect">
              <a:avLst/>
            </a:prstGeom>
            <a:solidFill>
              <a:srgbClr val="FFFFFF"/>
            </a:solidFill>
          </p:spPr>
          <p:txBody>
            <a:bodyPr wrap="square">
              <a:spAutoFit/>
            </a:bodyPr>
            <a:lstStyle/>
            <a:p>
              <a:r>
                <a:rPr lang="zh-TW" altLang="zh-TW" b="1" dirty="0">
                  <a:solidFill>
                    <a:schemeClr val="accent1"/>
                  </a:solidFill>
                  <a:ea typeface="微軟正黑體" panose="020B0604030504040204" pitchFamily="34" charset="-120"/>
                  <a:cs typeface="Arial" panose="020B0604020202020204" pitchFamily="34" charset="0"/>
                </a:rPr>
                <a:t>最加值的產品能力</a:t>
              </a:r>
              <a:endParaRPr lang="zh-TW" altLang="en-US" b="1" dirty="0">
                <a:solidFill>
                  <a:schemeClr val="accent1"/>
                </a:solidFill>
                <a:ea typeface="微軟正黑體" panose="020B0604030504040204" pitchFamily="34" charset="-120"/>
              </a:endParaRPr>
            </a:p>
          </p:txBody>
        </p:sp>
        <p:sp>
          <p:nvSpPr>
            <p:cNvPr id="8" name="矩形 7">
              <a:extLst>
                <a:ext uri="{FF2B5EF4-FFF2-40B4-BE49-F238E27FC236}">
                  <a16:creationId xmlns:a16="http://schemas.microsoft.com/office/drawing/2014/main" id="{8AD10DF9-8ABE-4211-9F3D-C15561E2600C}"/>
                </a:ext>
              </a:extLst>
            </p:cNvPr>
            <p:cNvSpPr/>
            <p:nvPr/>
          </p:nvSpPr>
          <p:spPr>
            <a:xfrm>
              <a:off x="4602481" y="1988840"/>
              <a:ext cx="2190610" cy="1579920"/>
            </a:xfrm>
            <a:prstGeom prst="rect">
              <a:avLst/>
            </a:prstGeom>
            <a:solidFill>
              <a:srgbClr val="FFFFFF"/>
            </a:solidFill>
          </p:spPr>
          <p:txBody>
            <a:bodyPr wrap="square">
              <a:spAutoFit/>
            </a:bodyPr>
            <a:lstStyle/>
            <a:p>
              <a:pPr algn="r">
                <a:spcBef>
                  <a:spcPts val="400"/>
                </a:spcBef>
                <a:spcAft>
                  <a:spcPts val="400"/>
                </a:spcAft>
              </a:pPr>
              <a:r>
                <a:rPr lang="zh-TW" altLang="en-US" sz="1400" dirty="0">
                  <a:solidFill>
                    <a:schemeClr val="accent1"/>
                  </a:solidFill>
                  <a:ea typeface="微軟正黑體" panose="020B0604030504040204" pitchFamily="34" charset="-120"/>
                  <a:cs typeface="Arial" panose="020B0604020202020204" pitchFamily="34" charset="0"/>
                </a:rPr>
                <a:t>商業智慧和資料倉儲</a:t>
              </a:r>
              <a:endParaRPr lang="en-US" altLang="zh-TW" sz="1400" dirty="0">
                <a:solidFill>
                  <a:schemeClr val="accent1"/>
                </a:solidFill>
                <a:ea typeface="微軟正黑體" panose="020B0604030504040204" pitchFamily="34" charset="-120"/>
                <a:cs typeface="Arial" panose="020B0604020202020204" pitchFamily="34" charset="0"/>
              </a:endParaRPr>
            </a:p>
            <a:p>
              <a:pPr algn="r">
                <a:spcBef>
                  <a:spcPts val="400"/>
                </a:spcBef>
                <a:spcAft>
                  <a:spcPts val="400"/>
                </a:spcAft>
              </a:pPr>
              <a:r>
                <a:rPr lang="zh-TW" altLang="en-US" sz="1400" dirty="0">
                  <a:solidFill>
                    <a:schemeClr val="accent1"/>
                  </a:solidFill>
                  <a:ea typeface="微軟正黑體" panose="020B0604030504040204" pitchFamily="34" charset="-120"/>
                  <a:cs typeface="Arial" panose="020B0604020202020204" pitchFamily="34" charset="0"/>
                </a:rPr>
                <a:t>數學和統計分析</a:t>
              </a:r>
              <a:endParaRPr lang="en-US" altLang="zh-TW" sz="1400" dirty="0">
                <a:solidFill>
                  <a:schemeClr val="accent1"/>
                </a:solidFill>
                <a:ea typeface="微軟正黑體" panose="020B0604030504040204" pitchFamily="34" charset="-120"/>
                <a:cs typeface="Arial" panose="020B0604020202020204" pitchFamily="34" charset="0"/>
              </a:endParaRPr>
            </a:p>
            <a:p>
              <a:pPr algn="r">
                <a:spcBef>
                  <a:spcPts val="400"/>
                </a:spcBef>
                <a:spcAft>
                  <a:spcPts val="400"/>
                </a:spcAft>
              </a:pPr>
              <a:r>
                <a:rPr lang="zh-TW" altLang="en-US" sz="1400" dirty="0">
                  <a:solidFill>
                    <a:schemeClr val="accent1"/>
                  </a:solidFill>
                  <a:ea typeface="微軟正黑體" panose="020B0604030504040204" pitchFamily="34" charset="-120"/>
                  <a:cs typeface="Arial" panose="020B0604020202020204" pitchFamily="34" charset="0"/>
                </a:rPr>
                <a:t>視覺化與設計</a:t>
              </a:r>
              <a:endParaRPr lang="en-US" altLang="zh-TW" sz="1400" dirty="0">
                <a:solidFill>
                  <a:schemeClr val="accent1"/>
                </a:solidFill>
                <a:ea typeface="微軟正黑體" panose="020B0604030504040204" pitchFamily="34" charset="-120"/>
                <a:cs typeface="Arial" panose="020B0604020202020204" pitchFamily="34" charset="0"/>
              </a:endParaRPr>
            </a:p>
            <a:p>
              <a:pPr algn="r">
                <a:spcBef>
                  <a:spcPts val="400"/>
                </a:spcBef>
                <a:spcAft>
                  <a:spcPts val="400"/>
                </a:spcAft>
              </a:pPr>
              <a:r>
                <a:rPr lang="zh-TW" altLang="en-US" sz="1400" dirty="0">
                  <a:solidFill>
                    <a:schemeClr val="accent1"/>
                  </a:solidFill>
                  <a:ea typeface="微軟正黑體" panose="020B0604030504040204" pitchFamily="34" charset="-120"/>
                  <a:cs typeface="Arial" panose="020B0604020202020204" pitchFamily="34" charset="0"/>
                </a:rPr>
                <a:t>企業層級架構和整合</a:t>
              </a:r>
              <a:endParaRPr lang="en-US" altLang="zh-TW" sz="1400" dirty="0">
                <a:solidFill>
                  <a:schemeClr val="accent1"/>
                </a:solidFill>
                <a:ea typeface="微軟正黑體" panose="020B0604030504040204" pitchFamily="34" charset="-120"/>
                <a:cs typeface="Arial" panose="020B0604020202020204" pitchFamily="34" charset="0"/>
              </a:endParaRPr>
            </a:p>
            <a:p>
              <a:pPr algn="r">
                <a:spcBef>
                  <a:spcPts val="400"/>
                </a:spcBef>
                <a:spcAft>
                  <a:spcPts val="400"/>
                </a:spcAft>
              </a:pPr>
              <a:r>
                <a:rPr lang="zh-TW" altLang="en-US" sz="1400" dirty="0">
                  <a:solidFill>
                    <a:schemeClr val="accent1"/>
                  </a:solidFill>
                  <a:ea typeface="微軟正黑體" panose="020B0604030504040204" pitchFamily="34" charset="-120"/>
                  <a:cs typeface="Arial" panose="020B0604020202020204" pitchFamily="34" charset="0"/>
                </a:rPr>
                <a:t>開發工具與網頁服務</a:t>
              </a:r>
              <a:endParaRPr lang="en-US" altLang="zh-TW" sz="1400" dirty="0">
                <a:solidFill>
                  <a:schemeClr val="accent1"/>
                </a:solidFill>
                <a:ea typeface="微軟正黑體" panose="020B0604030504040204" pitchFamily="34" charset="-120"/>
                <a:cs typeface="Arial" panose="020B0604020202020204" pitchFamily="34" charset="0"/>
              </a:endParaRPr>
            </a:p>
          </p:txBody>
        </p:sp>
        <p:sp>
          <p:nvSpPr>
            <p:cNvPr id="10" name="矩形 9">
              <a:extLst>
                <a:ext uri="{FF2B5EF4-FFF2-40B4-BE49-F238E27FC236}">
                  <a16:creationId xmlns:a16="http://schemas.microsoft.com/office/drawing/2014/main" id="{14FE7FE2-1B0D-4E80-8C40-D0783A053578}"/>
                </a:ext>
              </a:extLst>
            </p:cNvPr>
            <p:cNvSpPr/>
            <p:nvPr/>
          </p:nvSpPr>
          <p:spPr>
            <a:xfrm>
              <a:off x="4620581" y="3892201"/>
              <a:ext cx="2570930" cy="369332"/>
            </a:xfrm>
            <a:prstGeom prst="rect">
              <a:avLst/>
            </a:prstGeom>
            <a:solidFill>
              <a:srgbClr val="FFFFFF"/>
            </a:solidFill>
          </p:spPr>
          <p:txBody>
            <a:bodyPr wrap="square">
              <a:spAutoFit/>
            </a:bodyPr>
            <a:lstStyle/>
            <a:p>
              <a:r>
                <a:rPr lang="zh-TW" altLang="en-US" b="1" dirty="0">
                  <a:solidFill>
                    <a:schemeClr val="accent1"/>
                  </a:solidFill>
                  <a:ea typeface="微軟正黑體" panose="020B0604030504040204" pitchFamily="34" charset="-120"/>
                  <a:cs typeface="Arial" panose="020B0604020202020204" pitchFamily="34" charset="0"/>
                </a:rPr>
                <a:t>最加值的技術能力</a:t>
              </a:r>
              <a:endParaRPr lang="zh-TW" altLang="en-US" b="1" dirty="0">
                <a:solidFill>
                  <a:schemeClr val="accent1"/>
                </a:solidFill>
                <a:ea typeface="微軟正黑體" panose="020B0604030504040204" pitchFamily="34" charset="-120"/>
              </a:endParaRPr>
            </a:p>
          </p:txBody>
        </p:sp>
        <p:sp>
          <p:nvSpPr>
            <p:cNvPr id="11" name="矩形 10">
              <a:extLst>
                <a:ext uri="{FF2B5EF4-FFF2-40B4-BE49-F238E27FC236}">
                  <a16:creationId xmlns:a16="http://schemas.microsoft.com/office/drawing/2014/main" id="{1A4DC497-D78F-4D90-B0FE-9C612F79FC53}"/>
                </a:ext>
              </a:extLst>
            </p:cNvPr>
            <p:cNvSpPr/>
            <p:nvPr/>
          </p:nvSpPr>
          <p:spPr>
            <a:xfrm>
              <a:off x="4689880" y="4330441"/>
              <a:ext cx="2190610" cy="2195473"/>
            </a:xfrm>
            <a:prstGeom prst="rect">
              <a:avLst/>
            </a:prstGeom>
            <a:solidFill>
              <a:srgbClr val="FFFFFF"/>
            </a:solidFill>
          </p:spPr>
          <p:txBody>
            <a:bodyPr wrap="square">
              <a:spAutoFit/>
            </a:bodyPr>
            <a:lstStyle/>
            <a:p>
              <a:pPr algn="r">
                <a:spcBef>
                  <a:spcPts val="1000"/>
                </a:spcBef>
                <a:spcAft>
                  <a:spcPts val="1000"/>
                </a:spcAft>
              </a:pPr>
              <a:r>
                <a:rPr lang="zh-TW" altLang="en-US" sz="1400" dirty="0">
                  <a:solidFill>
                    <a:schemeClr val="accent1"/>
                  </a:solidFill>
                  <a:ea typeface="微軟正黑體" panose="020B0604030504040204" pitchFamily="34" charset="-120"/>
                  <a:cs typeface="Arial" panose="020B0604020202020204" pitchFamily="34" charset="0"/>
                </a:rPr>
                <a:t>儀表板和資料視覺化</a:t>
              </a:r>
              <a:endParaRPr lang="en-US" altLang="zh-TW" sz="1400" dirty="0">
                <a:solidFill>
                  <a:schemeClr val="accent1"/>
                </a:solidFill>
                <a:ea typeface="微軟正黑體" panose="020B0604030504040204" pitchFamily="34" charset="-120"/>
                <a:cs typeface="Arial" panose="020B0604020202020204" pitchFamily="34" charset="0"/>
              </a:endParaRPr>
            </a:p>
            <a:p>
              <a:pPr algn="r">
                <a:spcBef>
                  <a:spcPts val="1000"/>
                </a:spcBef>
                <a:spcAft>
                  <a:spcPts val="1000"/>
                </a:spcAft>
              </a:pPr>
              <a:r>
                <a:rPr lang="zh-TW" altLang="en-US" sz="1400" dirty="0">
                  <a:solidFill>
                    <a:schemeClr val="accent1"/>
                  </a:solidFill>
                  <a:ea typeface="微軟正黑體" panose="020B0604030504040204" pitchFamily="34" charset="-120"/>
                  <a:cs typeface="Arial" panose="020B0604020202020204" pitchFamily="34" charset="0"/>
                </a:rPr>
                <a:t>資料庫程式設計</a:t>
              </a:r>
            </a:p>
            <a:p>
              <a:pPr algn="r">
                <a:spcBef>
                  <a:spcPts val="1000"/>
                </a:spcBef>
                <a:spcAft>
                  <a:spcPts val="1000"/>
                </a:spcAft>
              </a:pPr>
              <a:r>
                <a:rPr lang="zh-TW" altLang="en-US" sz="1400" dirty="0">
                  <a:solidFill>
                    <a:schemeClr val="accent1"/>
                  </a:solidFill>
                  <a:ea typeface="微軟正黑體" panose="020B0604030504040204" pitchFamily="34" charset="-120"/>
                  <a:cs typeface="Arial" panose="020B0604020202020204" pitchFamily="34" charset="0"/>
                </a:rPr>
                <a:t>雲端佈署和虛擬化</a:t>
              </a:r>
            </a:p>
            <a:p>
              <a:pPr algn="r">
                <a:spcBef>
                  <a:spcPts val="1000"/>
                </a:spcBef>
                <a:spcAft>
                  <a:spcPts val="1000"/>
                </a:spcAft>
              </a:pPr>
              <a:r>
                <a:rPr lang="zh-TW" altLang="en-US" sz="1400" dirty="0">
                  <a:solidFill>
                    <a:schemeClr val="accent1"/>
                  </a:solidFill>
                  <a:ea typeface="微軟正黑體" panose="020B0604030504040204" pitchFamily="34" charset="-120"/>
                  <a:cs typeface="Arial" panose="020B0604020202020204" pitchFamily="34" charset="0"/>
                </a:rPr>
                <a:t>企業層級協同合作工具</a:t>
              </a:r>
            </a:p>
            <a:p>
              <a:pPr algn="r">
                <a:spcBef>
                  <a:spcPts val="1000"/>
                </a:spcBef>
                <a:spcAft>
                  <a:spcPts val="1000"/>
                </a:spcAft>
              </a:pPr>
              <a:r>
                <a:rPr lang="zh-TW" altLang="en-US" sz="1400" dirty="0">
                  <a:solidFill>
                    <a:schemeClr val="accent1"/>
                  </a:solidFill>
                  <a:ea typeface="微軟正黑體" panose="020B0604030504040204" pitchFamily="34" charset="-120"/>
                  <a:cs typeface="Arial" panose="020B0604020202020204" pitchFamily="34" charset="0"/>
                </a:rPr>
                <a:t>測試工具</a:t>
              </a:r>
              <a:endParaRPr lang="en-US" altLang="zh-TW" sz="1400" dirty="0">
                <a:solidFill>
                  <a:schemeClr val="accent1"/>
                </a:solidFill>
                <a:ea typeface="微軟正黑體" panose="020B0604030504040204" pitchFamily="34" charset="-120"/>
                <a:cs typeface="Arial" panose="020B0604020202020204" pitchFamily="34" charset="0"/>
              </a:endParaRPr>
            </a:p>
          </p:txBody>
        </p:sp>
      </p:grpSp>
    </p:spTree>
    <p:extLst>
      <p:ext uri="{BB962C8B-B14F-4D97-AF65-F5344CB8AC3E}">
        <p14:creationId xmlns:p14="http://schemas.microsoft.com/office/powerpoint/2010/main" val="28426140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3A174B2-20EF-4218-B8AD-DFC4D9148810}"/>
              </a:ext>
            </a:extLst>
          </p:cNvPr>
          <p:cNvSpPr>
            <a:spLocks noGrp="1"/>
          </p:cNvSpPr>
          <p:nvPr>
            <p:ph type="title"/>
          </p:nvPr>
        </p:nvSpPr>
        <p:spPr/>
        <p:txBody>
          <a:bodyPr/>
          <a:lstStyle/>
          <a:p>
            <a:r>
              <a:rPr lang="zh-TW" altLang="en-US" sz="4800" dirty="0">
                <a:latin typeface="微軟正黑體" panose="020B0604030504040204" pitchFamily="34" charset="-120"/>
                <a:ea typeface="微軟正黑體" panose="020B0604030504040204" pitchFamily="34" charset="-120"/>
              </a:rPr>
              <a:t>1.2 商業智慧的含意</a:t>
            </a:r>
            <a:br>
              <a:rPr lang="en-US" altLang="zh-TW" sz="4800" dirty="0">
                <a:latin typeface="微軟正黑體" panose="020B0604030504040204" pitchFamily="34" charset="-120"/>
                <a:ea typeface="微軟正黑體" panose="020B0604030504040204" pitchFamily="34" charset="-120"/>
              </a:rPr>
            </a:br>
            <a:r>
              <a:rPr lang="en-US" altLang="zh-TW" sz="4800" dirty="0">
                <a:latin typeface="微軟正黑體" panose="020B0604030504040204" pitchFamily="34" charset="-120"/>
                <a:ea typeface="微軟正黑體" panose="020B0604030504040204" pitchFamily="34" charset="-120"/>
              </a:rPr>
              <a:t>1.2.1 </a:t>
            </a:r>
            <a:r>
              <a:rPr lang="zh-TW" altLang="zh-TW" sz="4800" dirty="0">
                <a:latin typeface="微軟正黑體" panose="020B0604030504040204" pitchFamily="34" charset="-120"/>
                <a:ea typeface="微軟正黑體" panose="020B0604030504040204" pitchFamily="34" charset="-120"/>
              </a:rPr>
              <a:t>什麼是商業智慧</a:t>
            </a:r>
            <a:endParaRPr lang="zh-TW" altLang="en-US" sz="4800" dirty="0">
              <a:latin typeface="微軟正黑體" panose="020B0604030504040204" pitchFamily="34" charset="-120"/>
              <a:ea typeface="微軟正黑體" panose="020B0604030504040204" pitchFamily="34" charset="-120"/>
            </a:endParaRPr>
          </a:p>
        </p:txBody>
      </p:sp>
      <p:sp>
        <p:nvSpPr>
          <p:cNvPr id="27651" name="內容版面配置區 2">
            <a:extLst>
              <a:ext uri="{FF2B5EF4-FFF2-40B4-BE49-F238E27FC236}">
                <a16:creationId xmlns:a16="http://schemas.microsoft.com/office/drawing/2014/main" id="{64F98C63-60C5-43BE-AE58-FF25D92245B0}"/>
              </a:ext>
            </a:extLst>
          </p:cNvPr>
          <p:cNvSpPr>
            <a:spLocks noGrp="1"/>
          </p:cNvSpPr>
          <p:nvPr>
            <p:ph idx="1"/>
          </p:nvPr>
        </p:nvSpPr>
        <p:spPr/>
        <p:txBody>
          <a:bodyPr/>
          <a:lstStyle/>
          <a:p>
            <a:r>
              <a:rPr lang="zh-TW" altLang="en-US" sz="3600" b="1" dirty="0">
                <a:latin typeface="微軟正黑體" panose="020B0604030504040204" pitchFamily="34" charset="-120"/>
                <a:ea typeface="微軟正黑體" panose="020B0604030504040204" pitchFamily="34" charset="-120"/>
              </a:rPr>
              <a:t>資料倉儲學院</a:t>
            </a:r>
            <a:r>
              <a:rPr lang="en-US" altLang="zh-TW" sz="3600" b="1" dirty="0">
                <a:latin typeface="微軟正黑體" panose="020B0604030504040204" pitchFamily="34" charset="-120"/>
                <a:ea typeface="微軟正黑體" panose="020B0604030504040204" pitchFamily="34" charset="-120"/>
              </a:rPr>
              <a:t>(TDWI)</a:t>
            </a:r>
            <a:r>
              <a:rPr lang="zh-TW" altLang="en-US" sz="3600" b="1" dirty="0">
                <a:latin typeface="微軟正黑體" panose="020B0604030504040204" pitchFamily="34" charset="-120"/>
                <a:ea typeface="微軟正黑體" panose="020B0604030504040204" pitchFamily="34" charset="-120"/>
              </a:rPr>
              <a:t>將商業智慧比喻成一個資料煉油廠</a:t>
            </a:r>
            <a:r>
              <a:rPr lang="en-US" altLang="zh-TW" sz="3600" b="1" dirty="0">
                <a:latin typeface="微軟正黑體" panose="020B0604030504040204" pitchFamily="34" charset="-120"/>
                <a:ea typeface="微軟正黑體" panose="020B0604030504040204" pitchFamily="34" charset="-120"/>
              </a:rPr>
              <a:t>(</a:t>
            </a:r>
            <a:r>
              <a:rPr lang="en-US" altLang="zh-TW" sz="3600" b="1" dirty="0" err="1">
                <a:latin typeface="微軟正黑體" panose="020B0604030504040204" pitchFamily="34" charset="-120"/>
                <a:ea typeface="微軟正黑體" panose="020B0604030504040204" pitchFamily="34" charset="-120"/>
              </a:rPr>
              <a:t>Eckerson</a:t>
            </a:r>
            <a:r>
              <a:rPr lang="en-US" altLang="zh-TW" sz="3600" b="1" dirty="0">
                <a:latin typeface="微軟正黑體" panose="020B0604030504040204" pitchFamily="34" charset="-120"/>
                <a:ea typeface="微軟正黑體" panose="020B0604030504040204" pitchFamily="34" charset="-120"/>
              </a:rPr>
              <a:t>, 2003)</a:t>
            </a:r>
            <a:endParaRPr lang="zh-TW" altLang="en-US" sz="3600" b="1" dirty="0">
              <a:latin typeface="微軟正黑體" panose="020B0604030504040204" pitchFamily="34" charset="-120"/>
              <a:ea typeface="微軟正黑體" panose="020B0604030504040204" pitchFamily="34" charset="-120"/>
            </a:endParaRPr>
          </a:p>
          <a:p>
            <a:pPr lvl="1"/>
            <a:r>
              <a:rPr lang="en-US" altLang="zh-TW" sz="3200" b="1" dirty="0">
                <a:latin typeface="微軟正黑體" panose="020B0604030504040204" pitchFamily="34" charset="-120"/>
                <a:ea typeface="微軟正黑體" panose="020B0604030504040204" pitchFamily="34" charset="-120"/>
              </a:rPr>
              <a:t>BI</a:t>
            </a:r>
            <a:r>
              <a:rPr lang="zh-TW" altLang="en-US" sz="3200" b="1" dirty="0">
                <a:latin typeface="微軟正黑體" panose="020B0604030504040204" pitchFamily="34" charset="-120"/>
                <a:ea typeface="微軟正黑體" panose="020B0604030504040204" pitchFamily="34" charset="-120"/>
              </a:rPr>
              <a:t>在煉油廠的類比中是一個資訊處理的程序</a:t>
            </a:r>
          </a:p>
        </p:txBody>
      </p:sp>
      <p:sp>
        <p:nvSpPr>
          <p:cNvPr id="3" name="日期版面配置區 2">
            <a:extLst>
              <a:ext uri="{FF2B5EF4-FFF2-40B4-BE49-F238E27FC236}">
                <a16:creationId xmlns:a16="http://schemas.microsoft.com/office/drawing/2014/main" id="{A0D60980-1807-4BB6-8260-8F4FD25FE9CD}"/>
              </a:ext>
            </a:extLst>
          </p:cNvPr>
          <p:cNvSpPr>
            <a:spLocks noGrp="1"/>
          </p:cNvSpPr>
          <p:nvPr>
            <p:ph type="dt" sz="half" idx="10"/>
          </p:nvPr>
        </p:nvSpPr>
        <p:spPr/>
        <p:txBody>
          <a:bodyPr/>
          <a:lstStyle/>
          <a:p>
            <a:r>
              <a:rPr lang="en-US" altLang="zh-TW"/>
              <a:t>© </a:t>
            </a:r>
            <a:r>
              <a:rPr lang="zh-TW" altLang="en-US"/>
              <a:t>滄海圖書</a:t>
            </a:r>
            <a:endParaRPr lang="en-US" dirty="0"/>
          </a:p>
        </p:txBody>
      </p:sp>
      <p:sp>
        <p:nvSpPr>
          <p:cNvPr id="4" name="投影片編號版面配置區 3">
            <a:extLst>
              <a:ext uri="{FF2B5EF4-FFF2-40B4-BE49-F238E27FC236}">
                <a16:creationId xmlns:a16="http://schemas.microsoft.com/office/drawing/2014/main" id="{400BD207-0CF5-44F2-B28A-FF474751C506}"/>
              </a:ext>
            </a:extLst>
          </p:cNvPr>
          <p:cNvSpPr>
            <a:spLocks noGrp="1"/>
          </p:cNvSpPr>
          <p:nvPr>
            <p:ph type="sldNum" sz="quarter" idx="12"/>
          </p:nvPr>
        </p:nvSpPr>
        <p:spPr/>
        <p:txBody>
          <a:bodyPr/>
          <a:lstStyle/>
          <a:p>
            <a:fld id="{A69134C5-D3FF-48ED-8AAC-F4BE64BCFA21}" type="slidenum">
              <a:rPr lang="zh-TW" altLang="en-US" smtClean="0"/>
              <a:pPr/>
              <a:t>19</a:t>
            </a:fld>
            <a:endParaRPr lang="zh-TW" altLang="en-US"/>
          </a:p>
        </p:txBody>
      </p:sp>
    </p:spTree>
    <p:extLst>
      <p:ext uri="{BB962C8B-B14F-4D97-AF65-F5344CB8AC3E}">
        <p14:creationId xmlns:p14="http://schemas.microsoft.com/office/powerpoint/2010/main" val="1916628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385CED8-A1F4-4EA6-BC98-1C3840931873}"/>
              </a:ext>
            </a:extLst>
          </p:cNvPr>
          <p:cNvSpPr>
            <a:spLocks noGrp="1"/>
          </p:cNvSpPr>
          <p:nvPr>
            <p:ph type="title"/>
          </p:nvPr>
        </p:nvSpPr>
        <p:spPr/>
        <p:txBody>
          <a:bodyPr/>
          <a:lstStyle/>
          <a:p>
            <a:r>
              <a:rPr lang="zh-TW" altLang="en-US" sz="4800" dirty="0">
                <a:latin typeface="微軟正黑體" panose="020B0604030504040204" pitchFamily="34" charset="-120"/>
                <a:ea typeface="微軟正黑體" panose="020B0604030504040204" pitchFamily="34" charset="-120"/>
              </a:rPr>
              <a:t>本章目次</a:t>
            </a:r>
          </a:p>
        </p:txBody>
      </p:sp>
      <p:sp>
        <p:nvSpPr>
          <p:cNvPr id="3" name="內容版面配置區 2">
            <a:extLst>
              <a:ext uri="{FF2B5EF4-FFF2-40B4-BE49-F238E27FC236}">
                <a16:creationId xmlns:a16="http://schemas.microsoft.com/office/drawing/2014/main" id="{7B952CC5-AC74-44D8-AC15-F7F582B29CEE}"/>
              </a:ext>
            </a:extLst>
          </p:cNvPr>
          <p:cNvSpPr>
            <a:spLocks noGrp="1"/>
          </p:cNvSpPr>
          <p:nvPr>
            <p:ph idx="1"/>
          </p:nvPr>
        </p:nvSpPr>
        <p:spPr/>
        <p:txBody>
          <a:bodyPr/>
          <a:lstStyle/>
          <a:p>
            <a:r>
              <a:rPr lang="en-US" altLang="zh-TW" sz="3600" b="1" dirty="0">
                <a:latin typeface="微軟正黑體" panose="020B0604030504040204" pitchFamily="34" charset="-120"/>
                <a:ea typeface="微軟正黑體" panose="020B0604030504040204" pitchFamily="34" charset="-120"/>
              </a:rPr>
              <a:t>1.1</a:t>
            </a:r>
            <a:r>
              <a:rPr lang="zh-TW" altLang="en-US" sz="3600" b="1" dirty="0">
                <a:latin typeface="微軟正黑體" panose="020B0604030504040204" pitchFamily="34" charset="-120"/>
                <a:ea typeface="微軟正黑體" panose="020B0604030504040204" pitchFamily="34" charset="-120"/>
              </a:rPr>
              <a:t> 簡介</a:t>
            </a:r>
          </a:p>
          <a:p>
            <a:r>
              <a:rPr lang="en-US" altLang="zh-TW" sz="3600" b="1" dirty="0">
                <a:latin typeface="微軟正黑體" panose="020B0604030504040204" pitchFamily="34" charset="-120"/>
                <a:ea typeface="微軟正黑體" panose="020B0604030504040204" pitchFamily="34" charset="-120"/>
              </a:rPr>
              <a:t>1.2 </a:t>
            </a:r>
            <a:r>
              <a:rPr lang="zh-TW" altLang="en-US" sz="3600" b="1" dirty="0">
                <a:latin typeface="微軟正黑體" panose="020B0604030504040204" pitchFamily="34" charset="-120"/>
                <a:ea typeface="微軟正黑體" panose="020B0604030504040204" pitchFamily="34" charset="-120"/>
              </a:rPr>
              <a:t>商業智慧的含意</a:t>
            </a:r>
          </a:p>
          <a:p>
            <a:r>
              <a:rPr lang="en-US" altLang="zh-TW" sz="3600" b="1" dirty="0">
                <a:latin typeface="微軟正黑體" panose="020B0604030504040204" pitchFamily="34" charset="-120"/>
                <a:ea typeface="微軟正黑體" panose="020B0604030504040204" pitchFamily="34" charset="-120"/>
              </a:rPr>
              <a:t>1.3 </a:t>
            </a:r>
            <a:r>
              <a:rPr lang="zh-TW" altLang="en-US" sz="3600" b="1" dirty="0">
                <a:latin typeface="微軟正黑體" panose="020B0604030504040204" pitchFamily="34" charset="-120"/>
                <a:ea typeface="微軟正黑體" panose="020B0604030504040204" pitchFamily="34" charset="-120"/>
              </a:rPr>
              <a:t>商業智慧在企業管理的應用</a:t>
            </a:r>
          </a:p>
          <a:p>
            <a:r>
              <a:rPr lang="en-US" altLang="zh-TW" sz="3600" b="1" dirty="0">
                <a:latin typeface="微軟正黑體" panose="020B0604030504040204" pitchFamily="34" charset="-120"/>
                <a:ea typeface="微軟正黑體" panose="020B0604030504040204" pitchFamily="34" charset="-120"/>
              </a:rPr>
              <a:t>1.4 BI </a:t>
            </a:r>
            <a:r>
              <a:rPr lang="zh-TW" altLang="en-US" sz="3600" b="1" dirty="0">
                <a:latin typeface="微軟正黑體" panose="020B0604030504040204" pitchFamily="34" charset="-120"/>
                <a:ea typeface="微軟正黑體" panose="020B0604030504040204" pitchFamily="34" charset="-120"/>
              </a:rPr>
              <a:t>的解決方案</a:t>
            </a:r>
          </a:p>
          <a:p>
            <a:r>
              <a:rPr lang="en-US" altLang="zh-TW" sz="3600" b="1" dirty="0">
                <a:latin typeface="微軟正黑體" panose="020B0604030504040204" pitchFamily="34" charset="-120"/>
                <a:ea typeface="微軟正黑體" panose="020B0604030504040204" pitchFamily="34" charset="-120"/>
              </a:rPr>
              <a:t>1.5 </a:t>
            </a:r>
            <a:r>
              <a:rPr lang="zh-TW" altLang="en-US" sz="3600" b="1" dirty="0">
                <a:latin typeface="微軟正黑體" panose="020B0604030504040204" pitchFamily="34" charset="-120"/>
                <a:ea typeface="微軟正黑體" panose="020B0604030504040204" pitchFamily="34" charset="-120"/>
              </a:rPr>
              <a:t>本書的結構</a:t>
            </a:r>
          </a:p>
        </p:txBody>
      </p:sp>
      <p:sp>
        <p:nvSpPr>
          <p:cNvPr id="4" name="日期版面配置區 3">
            <a:extLst>
              <a:ext uri="{FF2B5EF4-FFF2-40B4-BE49-F238E27FC236}">
                <a16:creationId xmlns:a16="http://schemas.microsoft.com/office/drawing/2014/main" id="{2D458775-4A39-4C3A-9BA7-423BEEE440F6}"/>
              </a:ext>
            </a:extLst>
          </p:cNvPr>
          <p:cNvSpPr>
            <a:spLocks noGrp="1"/>
          </p:cNvSpPr>
          <p:nvPr>
            <p:ph type="dt" sz="half" idx="10"/>
          </p:nvPr>
        </p:nvSpPr>
        <p:spPr/>
        <p:txBody>
          <a:bodyPr/>
          <a:lstStyle/>
          <a:p>
            <a:r>
              <a:rPr lang="en-US" altLang="zh-TW"/>
              <a:t>© </a:t>
            </a:r>
            <a:r>
              <a:rPr lang="zh-TW" altLang="en-US"/>
              <a:t>滄海圖書</a:t>
            </a:r>
            <a:endParaRPr lang="en-US" dirty="0"/>
          </a:p>
        </p:txBody>
      </p:sp>
      <p:sp>
        <p:nvSpPr>
          <p:cNvPr id="5" name="投影片編號版面配置區 4">
            <a:extLst>
              <a:ext uri="{FF2B5EF4-FFF2-40B4-BE49-F238E27FC236}">
                <a16:creationId xmlns:a16="http://schemas.microsoft.com/office/drawing/2014/main" id="{455857F0-5189-47AD-B846-B8A1FC988429}"/>
              </a:ext>
            </a:extLst>
          </p:cNvPr>
          <p:cNvSpPr>
            <a:spLocks noGrp="1"/>
          </p:cNvSpPr>
          <p:nvPr>
            <p:ph type="sldNum" sz="quarter" idx="12"/>
          </p:nvPr>
        </p:nvSpPr>
        <p:spPr/>
        <p:txBody>
          <a:bodyPr/>
          <a:lstStyle/>
          <a:p>
            <a:fld id="{A69134C5-D3FF-48ED-8AAC-F4BE64BCFA21}" type="slidenum">
              <a:rPr lang="zh-TW" altLang="en-US" smtClean="0"/>
              <a:pPr/>
              <a:t>2</a:t>
            </a:fld>
            <a:endParaRPr lang="zh-TW" altLang="en-US"/>
          </a:p>
        </p:txBody>
      </p:sp>
    </p:spTree>
    <p:extLst>
      <p:ext uri="{BB962C8B-B14F-4D97-AF65-F5344CB8AC3E}">
        <p14:creationId xmlns:p14="http://schemas.microsoft.com/office/powerpoint/2010/main" val="20685437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1C0F314-7BA0-4727-889F-D25070215228}"/>
              </a:ext>
            </a:extLst>
          </p:cNvPr>
          <p:cNvSpPr>
            <a:spLocks noGrp="1"/>
          </p:cNvSpPr>
          <p:nvPr>
            <p:ph type="title"/>
          </p:nvPr>
        </p:nvSpPr>
        <p:spPr/>
        <p:txBody>
          <a:bodyPr/>
          <a:lstStyle/>
          <a:p>
            <a:r>
              <a:rPr lang="zh-TW" altLang="zh-TW" sz="4800" dirty="0">
                <a:latin typeface="微軟正黑體" panose="020B0604030504040204" pitchFamily="34" charset="-120"/>
                <a:ea typeface="微軟正黑體" panose="020B0604030504040204" pitchFamily="34" charset="-120"/>
              </a:rPr>
              <a:t>什麼是商業智慧</a:t>
            </a:r>
            <a:endParaRPr lang="zh-TW" altLang="en-US" sz="4800" dirty="0">
              <a:latin typeface="微軟正黑體" panose="020B0604030504040204" pitchFamily="34" charset="-120"/>
              <a:ea typeface="微軟正黑體" panose="020B0604030504040204" pitchFamily="34" charset="-120"/>
            </a:endParaRPr>
          </a:p>
        </p:txBody>
      </p:sp>
      <p:sp>
        <p:nvSpPr>
          <p:cNvPr id="28675" name="內容版面配置區 2">
            <a:extLst>
              <a:ext uri="{FF2B5EF4-FFF2-40B4-BE49-F238E27FC236}">
                <a16:creationId xmlns:a16="http://schemas.microsoft.com/office/drawing/2014/main" id="{28672CBB-0591-48D9-BAF5-A8ED60A7E56D}"/>
              </a:ext>
            </a:extLst>
          </p:cNvPr>
          <p:cNvSpPr>
            <a:spLocks noGrp="1"/>
          </p:cNvSpPr>
          <p:nvPr>
            <p:ph idx="1"/>
          </p:nvPr>
        </p:nvSpPr>
        <p:spPr/>
        <p:txBody>
          <a:bodyPr>
            <a:normAutofit fontScale="55000" lnSpcReduction="20000"/>
          </a:bodyPr>
          <a:lstStyle/>
          <a:p>
            <a:pPr marL="514350" indent="-514350">
              <a:lnSpc>
                <a:spcPct val="120000"/>
              </a:lnSpc>
              <a:spcBef>
                <a:spcPts val="0"/>
              </a:spcBef>
              <a:spcAft>
                <a:spcPts val="0"/>
              </a:spcAft>
              <a:buFont typeface="+mj-lt"/>
              <a:buAutoNum type="arabicPeriod"/>
            </a:pPr>
            <a:r>
              <a:rPr lang="zh-TW" altLang="en-US" sz="5800" b="1" dirty="0">
                <a:solidFill>
                  <a:srgbClr val="0070C0"/>
                </a:solidFill>
                <a:latin typeface="微軟正黑體" panose="020B0604030504040204" pitchFamily="34" charset="-120"/>
                <a:ea typeface="微軟正黑體" panose="020B0604030504040204" pitchFamily="34" charset="-120"/>
              </a:rPr>
              <a:t>從原始資料到資料倉儲的資訊</a:t>
            </a:r>
          </a:p>
          <a:p>
            <a:pPr lvl="1">
              <a:lnSpc>
                <a:spcPct val="120000"/>
              </a:lnSpc>
              <a:spcBef>
                <a:spcPts val="0"/>
              </a:spcBef>
              <a:spcAft>
                <a:spcPts val="0"/>
              </a:spcAft>
            </a:pPr>
            <a:r>
              <a:rPr lang="zh-TW" altLang="en-US" sz="4700" b="1" dirty="0">
                <a:latin typeface="微軟正黑體" panose="020B0604030504040204" pitchFamily="34" charset="-120"/>
                <a:ea typeface="微軟正黑體" panose="020B0604030504040204" pitchFamily="34" charset="-120"/>
              </a:rPr>
              <a:t>第一步是從企業間交易和企業內營運系統中萃取資料，然後經過清理、轉換等處理步驟，將定義清楚且一致的細節和彙總的資料，載入資料倉儲的資料庫中，從最底層的資料轉換成資料倉儲的資訊。舉例來說，將分散在訂單、維修服務、銷售、出貨、和會員等系統中的顧客資料記錄整合成一個以顧客為主題的完整資料庫，對於瞭解顧客及其需求產生有用而完整的資訊。</a:t>
            </a:r>
          </a:p>
          <a:p>
            <a:pPr marL="514350" indent="-514350">
              <a:lnSpc>
                <a:spcPct val="120000"/>
              </a:lnSpc>
              <a:spcBef>
                <a:spcPts val="0"/>
              </a:spcBef>
              <a:spcAft>
                <a:spcPts val="0"/>
              </a:spcAft>
              <a:buFont typeface="+mj-lt"/>
              <a:buAutoNum type="arabicPeriod"/>
            </a:pPr>
            <a:r>
              <a:rPr lang="zh-TW" altLang="en-US" sz="5100" b="1" dirty="0">
                <a:latin typeface="微軟正黑體" panose="020B0604030504040204" pitchFamily="34" charset="-120"/>
                <a:ea typeface="微軟正黑體" panose="020B0604030504040204" pitchFamily="34" charset="-120"/>
              </a:rPr>
              <a:t>從資訊到知識</a:t>
            </a:r>
          </a:p>
          <a:p>
            <a:pPr marL="514350" indent="-514350">
              <a:lnSpc>
                <a:spcPct val="120000"/>
              </a:lnSpc>
              <a:spcBef>
                <a:spcPts val="0"/>
              </a:spcBef>
              <a:spcAft>
                <a:spcPts val="0"/>
              </a:spcAft>
              <a:buFont typeface="+mj-lt"/>
              <a:buAutoNum type="arabicPeriod"/>
            </a:pPr>
            <a:r>
              <a:rPr lang="zh-TW" altLang="en-US" sz="5100" b="1" dirty="0">
                <a:latin typeface="微軟正黑體" panose="020B0604030504040204" pitchFamily="34" charset="-120"/>
                <a:ea typeface="微軟正黑體" panose="020B0604030504040204" pitchFamily="34" charset="-120"/>
              </a:rPr>
              <a:t>從知識到決策</a:t>
            </a:r>
          </a:p>
          <a:p>
            <a:pPr marL="514350" indent="-514350">
              <a:lnSpc>
                <a:spcPct val="120000"/>
              </a:lnSpc>
              <a:spcBef>
                <a:spcPts val="0"/>
              </a:spcBef>
              <a:spcAft>
                <a:spcPts val="0"/>
              </a:spcAft>
              <a:buFont typeface="+mj-lt"/>
              <a:buAutoNum type="arabicPeriod"/>
            </a:pPr>
            <a:r>
              <a:rPr lang="zh-TW" altLang="en-US" sz="5100" b="1" dirty="0">
                <a:latin typeface="微軟正黑體" panose="020B0604030504040204" pitchFamily="34" charset="-120"/>
                <a:ea typeface="微軟正黑體" panose="020B0604030504040204" pitchFamily="34" charset="-120"/>
              </a:rPr>
              <a:t>從決策到行動</a:t>
            </a:r>
          </a:p>
          <a:p>
            <a:pPr marL="514350" indent="-514350">
              <a:lnSpc>
                <a:spcPct val="120000"/>
              </a:lnSpc>
              <a:spcBef>
                <a:spcPts val="0"/>
              </a:spcBef>
              <a:spcAft>
                <a:spcPts val="0"/>
              </a:spcAft>
              <a:buFont typeface="+mj-lt"/>
              <a:buAutoNum type="arabicPeriod"/>
            </a:pPr>
            <a:r>
              <a:rPr lang="zh-TW" altLang="en-US" sz="5100" b="1" dirty="0">
                <a:latin typeface="微軟正黑體" panose="020B0604030504040204" pitchFamily="34" charset="-120"/>
                <a:ea typeface="微軟正黑體" panose="020B0604030504040204" pitchFamily="34" charset="-120"/>
              </a:rPr>
              <a:t>回饋迴圈</a:t>
            </a:r>
            <a:endParaRPr lang="zh-TW" altLang="en-US" sz="3500" b="1" dirty="0">
              <a:latin typeface="微軟正黑體" panose="020B0604030504040204" pitchFamily="34" charset="-120"/>
              <a:ea typeface="微軟正黑體" panose="020B0604030504040204" pitchFamily="34" charset="-120"/>
            </a:endParaRPr>
          </a:p>
          <a:p>
            <a:endParaRPr lang="zh-TW" altLang="en-US" b="1" dirty="0">
              <a:latin typeface="微軟正黑體" panose="020B0604030504040204" pitchFamily="34" charset="-120"/>
              <a:ea typeface="微軟正黑體" panose="020B0604030504040204" pitchFamily="34" charset="-120"/>
            </a:endParaRPr>
          </a:p>
        </p:txBody>
      </p:sp>
      <p:sp>
        <p:nvSpPr>
          <p:cNvPr id="3" name="日期版面配置區 2">
            <a:extLst>
              <a:ext uri="{FF2B5EF4-FFF2-40B4-BE49-F238E27FC236}">
                <a16:creationId xmlns:a16="http://schemas.microsoft.com/office/drawing/2014/main" id="{9BAD6D43-8092-456D-B142-9716E66CF76C}"/>
              </a:ext>
            </a:extLst>
          </p:cNvPr>
          <p:cNvSpPr>
            <a:spLocks noGrp="1"/>
          </p:cNvSpPr>
          <p:nvPr>
            <p:ph type="dt" sz="half" idx="10"/>
          </p:nvPr>
        </p:nvSpPr>
        <p:spPr/>
        <p:txBody>
          <a:bodyPr/>
          <a:lstStyle/>
          <a:p>
            <a:r>
              <a:rPr lang="en-US" altLang="zh-TW"/>
              <a:t>© </a:t>
            </a:r>
            <a:r>
              <a:rPr lang="zh-TW" altLang="en-US"/>
              <a:t>滄海圖書</a:t>
            </a:r>
            <a:endParaRPr lang="en-US" dirty="0"/>
          </a:p>
        </p:txBody>
      </p:sp>
      <p:sp>
        <p:nvSpPr>
          <p:cNvPr id="4" name="投影片編號版面配置區 3">
            <a:extLst>
              <a:ext uri="{FF2B5EF4-FFF2-40B4-BE49-F238E27FC236}">
                <a16:creationId xmlns:a16="http://schemas.microsoft.com/office/drawing/2014/main" id="{0F42DE31-A909-46DF-8C0F-30766049DB46}"/>
              </a:ext>
            </a:extLst>
          </p:cNvPr>
          <p:cNvSpPr>
            <a:spLocks noGrp="1"/>
          </p:cNvSpPr>
          <p:nvPr>
            <p:ph type="sldNum" sz="quarter" idx="12"/>
          </p:nvPr>
        </p:nvSpPr>
        <p:spPr/>
        <p:txBody>
          <a:bodyPr/>
          <a:lstStyle/>
          <a:p>
            <a:fld id="{A69134C5-D3FF-48ED-8AAC-F4BE64BCFA21}" type="slidenum">
              <a:rPr lang="zh-TW" altLang="en-US" smtClean="0"/>
              <a:pPr/>
              <a:t>20</a:t>
            </a:fld>
            <a:endParaRPr lang="zh-TW" altLang="en-US"/>
          </a:p>
        </p:txBody>
      </p:sp>
    </p:spTree>
    <p:extLst>
      <p:ext uri="{BB962C8B-B14F-4D97-AF65-F5344CB8AC3E}">
        <p14:creationId xmlns:p14="http://schemas.microsoft.com/office/powerpoint/2010/main" val="3346176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4407C51-4CB9-4FC3-958D-1B8F3E10823C}"/>
              </a:ext>
            </a:extLst>
          </p:cNvPr>
          <p:cNvSpPr>
            <a:spLocks noGrp="1"/>
          </p:cNvSpPr>
          <p:nvPr>
            <p:ph type="title"/>
          </p:nvPr>
        </p:nvSpPr>
        <p:spPr/>
        <p:txBody>
          <a:bodyPr/>
          <a:lstStyle/>
          <a:p>
            <a:endParaRPr lang="zh-TW" altLang="en-US"/>
          </a:p>
        </p:txBody>
      </p:sp>
      <p:pic>
        <p:nvPicPr>
          <p:cNvPr id="6" name="內容版面配置區 5">
            <a:extLst>
              <a:ext uri="{FF2B5EF4-FFF2-40B4-BE49-F238E27FC236}">
                <a16:creationId xmlns:a16="http://schemas.microsoft.com/office/drawing/2014/main" id="{62B12360-0786-4EA6-B429-9E1790BD6D56}"/>
              </a:ext>
            </a:extLst>
          </p:cNvPr>
          <p:cNvPicPr>
            <a:picLocks noGrp="1" noChangeAspect="1"/>
          </p:cNvPicPr>
          <p:nvPr>
            <p:ph idx="1"/>
          </p:nvPr>
        </p:nvPicPr>
        <p:blipFill>
          <a:blip r:embed="rId2">
            <a:clrChange>
              <a:clrFrom>
                <a:srgbClr val="FFFFFF"/>
              </a:clrFrom>
              <a:clrTo>
                <a:srgbClr val="FFFFFF">
                  <a:alpha val="0"/>
                </a:srgbClr>
              </a:clrTo>
            </a:clrChange>
            <a:duotone>
              <a:prstClr val="black"/>
              <a:schemeClr val="accent6">
                <a:tint val="45000"/>
                <a:satMod val="400000"/>
              </a:schemeClr>
            </a:duotone>
          </a:blip>
          <a:stretch>
            <a:fillRect/>
          </a:stretch>
        </p:blipFill>
        <p:spPr>
          <a:xfrm>
            <a:off x="1920223" y="404812"/>
            <a:ext cx="8624140" cy="6352604"/>
          </a:xfrm>
          <a:prstGeom prst="rect">
            <a:avLst/>
          </a:prstGeom>
        </p:spPr>
      </p:pic>
      <p:sp>
        <p:nvSpPr>
          <p:cNvPr id="4" name="日期版面配置區 3">
            <a:extLst>
              <a:ext uri="{FF2B5EF4-FFF2-40B4-BE49-F238E27FC236}">
                <a16:creationId xmlns:a16="http://schemas.microsoft.com/office/drawing/2014/main" id="{769C90B7-4936-443C-A584-288257EAD7BA}"/>
              </a:ext>
            </a:extLst>
          </p:cNvPr>
          <p:cNvSpPr>
            <a:spLocks noGrp="1"/>
          </p:cNvSpPr>
          <p:nvPr>
            <p:ph type="dt" sz="half" idx="10"/>
          </p:nvPr>
        </p:nvSpPr>
        <p:spPr/>
        <p:txBody>
          <a:bodyPr/>
          <a:lstStyle/>
          <a:p>
            <a:r>
              <a:rPr lang="en-US" altLang="zh-TW"/>
              <a:t>© </a:t>
            </a:r>
            <a:r>
              <a:rPr lang="zh-TW" altLang="en-US"/>
              <a:t>滄海圖書</a:t>
            </a:r>
            <a:endParaRPr lang="en-US" dirty="0"/>
          </a:p>
        </p:txBody>
      </p:sp>
      <p:sp>
        <p:nvSpPr>
          <p:cNvPr id="5" name="投影片編號版面配置區 4">
            <a:extLst>
              <a:ext uri="{FF2B5EF4-FFF2-40B4-BE49-F238E27FC236}">
                <a16:creationId xmlns:a16="http://schemas.microsoft.com/office/drawing/2014/main" id="{3797F62B-CCA9-4463-8B5F-96CD9AFAC42A}"/>
              </a:ext>
            </a:extLst>
          </p:cNvPr>
          <p:cNvSpPr>
            <a:spLocks noGrp="1"/>
          </p:cNvSpPr>
          <p:nvPr>
            <p:ph type="sldNum" sz="quarter" idx="12"/>
          </p:nvPr>
        </p:nvSpPr>
        <p:spPr/>
        <p:txBody>
          <a:bodyPr/>
          <a:lstStyle/>
          <a:p>
            <a:fld id="{A69134C5-D3FF-48ED-8AAC-F4BE64BCFA21}" type="slidenum">
              <a:rPr lang="zh-TW" altLang="en-US" smtClean="0"/>
              <a:pPr/>
              <a:t>21</a:t>
            </a:fld>
            <a:endParaRPr lang="zh-TW" altLang="en-US"/>
          </a:p>
        </p:txBody>
      </p:sp>
    </p:spTree>
    <p:extLst>
      <p:ext uri="{BB962C8B-B14F-4D97-AF65-F5344CB8AC3E}">
        <p14:creationId xmlns:p14="http://schemas.microsoft.com/office/powerpoint/2010/main" val="28460343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E974D27-6ADE-4D43-BC71-681BD9EF8EF8}"/>
              </a:ext>
            </a:extLst>
          </p:cNvPr>
          <p:cNvSpPr>
            <a:spLocks noGrp="1"/>
          </p:cNvSpPr>
          <p:nvPr>
            <p:ph type="title"/>
          </p:nvPr>
        </p:nvSpPr>
        <p:spPr/>
        <p:txBody>
          <a:bodyPr/>
          <a:lstStyle/>
          <a:p>
            <a:r>
              <a:rPr lang="en-US" altLang="zh-TW"/>
              <a:t>BI</a:t>
            </a:r>
            <a:r>
              <a:rPr lang="zh-TW" altLang="en-US"/>
              <a:t>─資料煉油廠的類比</a:t>
            </a:r>
            <a:endParaRPr lang="zh-TW" altLang="en-US" dirty="0"/>
          </a:p>
        </p:txBody>
      </p:sp>
      <p:sp>
        <p:nvSpPr>
          <p:cNvPr id="30723" name="內容版面配置區 2">
            <a:extLst>
              <a:ext uri="{FF2B5EF4-FFF2-40B4-BE49-F238E27FC236}">
                <a16:creationId xmlns:a16="http://schemas.microsoft.com/office/drawing/2014/main" id="{67552EFA-A125-4C8B-8A2A-40D081F45E90}"/>
              </a:ext>
            </a:extLst>
          </p:cNvPr>
          <p:cNvSpPr>
            <a:spLocks noGrp="1"/>
          </p:cNvSpPr>
          <p:nvPr>
            <p:ph idx="1"/>
          </p:nvPr>
        </p:nvSpPr>
        <p:spPr>
          <a:xfrm>
            <a:off x="609600" y="1451360"/>
            <a:ext cx="10972800" cy="5145991"/>
          </a:xfrm>
        </p:spPr>
        <p:txBody>
          <a:bodyPr>
            <a:normAutofit fontScale="92500" lnSpcReduction="10000"/>
          </a:bodyPr>
          <a:lstStyle/>
          <a:p>
            <a:pPr marL="514350" indent="-514350">
              <a:buFont typeface="+mj-lt"/>
              <a:buAutoNum type="arabicPeriod"/>
            </a:pPr>
            <a:r>
              <a:rPr lang="zh-TW" altLang="en-US" dirty="0"/>
              <a:t>從原始資料到資料倉儲的資訊</a:t>
            </a:r>
            <a:endParaRPr lang="en-US" altLang="zh-TW" dirty="0"/>
          </a:p>
          <a:p>
            <a:pPr marL="514350" indent="-514350">
              <a:buFont typeface="+mj-lt"/>
              <a:buAutoNum type="arabicPeriod"/>
            </a:pPr>
            <a:r>
              <a:rPr lang="zh-TW" altLang="en-US" sz="3500" dirty="0">
                <a:solidFill>
                  <a:srgbClr val="0070C0"/>
                </a:solidFill>
              </a:rPr>
              <a:t>從資訊到知識</a:t>
            </a:r>
            <a:endParaRPr lang="en-US" altLang="zh-TW" sz="3500" dirty="0">
              <a:solidFill>
                <a:srgbClr val="0070C0"/>
              </a:solidFill>
            </a:endParaRPr>
          </a:p>
          <a:p>
            <a:pPr lvl="1"/>
            <a:r>
              <a:rPr lang="zh-TW" altLang="zh-TW" dirty="0"/>
              <a:t>使用者可以運用各種報表和分析工具，例如查詢、報表、線上分析處理（</a:t>
            </a:r>
            <a:r>
              <a:rPr lang="en-US" altLang="zh-TW" dirty="0"/>
              <a:t>OLAP</a:t>
            </a:r>
            <a:r>
              <a:rPr lang="zh-TW" altLang="zh-TW" dirty="0"/>
              <a:t>）、和資料採礦工具等，存取並分析資料倉儲中的資訊。這些分析可以找出資料中的趨勢、型態、和例外狀況等，這些分析工具幫助使用者將資訊轉換成知識。例如零售通路從大量銷售資料中挖掘出特定類型的顧客會同時購買紙尿布和半打啤酒之間的關連規則，對於賣場而言，這個發現對於商品陳列是有一定參考價值。</a:t>
            </a:r>
            <a:endParaRPr lang="en-US" altLang="zh-TW" dirty="0"/>
          </a:p>
          <a:p>
            <a:pPr marL="514350" indent="-514350">
              <a:buFont typeface="+mj-lt"/>
              <a:buAutoNum type="arabicPeriod"/>
            </a:pPr>
            <a:r>
              <a:rPr lang="zh-TW" altLang="en-US" dirty="0"/>
              <a:t>從知識到決策</a:t>
            </a:r>
            <a:endParaRPr lang="en-US" altLang="zh-TW" dirty="0"/>
          </a:p>
          <a:p>
            <a:pPr marL="514350" indent="-514350">
              <a:buFont typeface="+mj-lt"/>
              <a:buAutoNum type="arabicPeriod"/>
            </a:pPr>
            <a:r>
              <a:rPr lang="zh-TW" altLang="en-US" dirty="0"/>
              <a:t>從決策到行動</a:t>
            </a:r>
          </a:p>
          <a:p>
            <a:pPr marL="514350" indent="-514350">
              <a:buFont typeface="+mj-lt"/>
              <a:buAutoNum type="arabicPeriod"/>
            </a:pPr>
            <a:r>
              <a:rPr lang="zh-TW" altLang="en-US" dirty="0"/>
              <a:t>回饋迴圈</a:t>
            </a:r>
          </a:p>
        </p:txBody>
      </p:sp>
      <p:sp>
        <p:nvSpPr>
          <p:cNvPr id="3" name="日期版面配置區 2">
            <a:extLst>
              <a:ext uri="{FF2B5EF4-FFF2-40B4-BE49-F238E27FC236}">
                <a16:creationId xmlns:a16="http://schemas.microsoft.com/office/drawing/2014/main" id="{89272DD9-FA20-42D2-9680-405353FA50E7}"/>
              </a:ext>
            </a:extLst>
          </p:cNvPr>
          <p:cNvSpPr>
            <a:spLocks noGrp="1"/>
          </p:cNvSpPr>
          <p:nvPr>
            <p:ph type="dt" sz="half" idx="10"/>
          </p:nvPr>
        </p:nvSpPr>
        <p:spPr/>
        <p:txBody>
          <a:bodyPr/>
          <a:lstStyle/>
          <a:p>
            <a:r>
              <a:rPr lang="en-US" altLang="zh-TW"/>
              <a:t>© </a:t>
            </a:r>
            <a:r>
              <a:rPr lang="zh-TW" altLang="en-US"/>
              <a:t>滄海圖書</a:t>
            </a:r>
            <a:endParaRPr lang="en-US" dirty="0"/>
          </a:p>
        </p:txBody>
      </p:sp>
      <p:sp>
        <p:nvSpPr>
          <p:cNvPr id="4" name="投影片編號版面配置區 3">
            <a:extLst>
              <a:ext uri="{FF2B5EF4-FFF2-40B4-BE49-F238E27FC236}">
                <a16:creationId xmlns:a16="http://schemas.microsoft.com/office/drawing/2014/main" id="{D1A5BFF8-34FE-4FE7-98A9-AC75E4740016}"/>
              </a:ext>
            </a:extLst>
          </p:cNvPr>
          <p:cNvSpPr>
            <a:spLocks noGrp="1"/>
          </p:cNvSpPr>
          <p:nvPr>
            <p:ph type="sldNum" sz="quarter" idx="12"/>
          </p:nvPr>
        </p:nvSpPr>
        <p:spPr/>
        <p:txBody>
          <a:bodyPr/>
          <a:lstStyle/>
          <a:p>
            <a:fld id="{A69134C5-D3FF-48ED-8AAC-F4BE64BCFA21}" type="slidenum">
              <a:rPr lang="zh-TW" altLang="en-US" smtClean="0"/>
              <a:pPr/>
              <a:t>22</a:t>
            </a:fld>
            <a:endParaRPr lang="zh-TW" altLang="en-US"/>
          </a:p>
        </p:txBody>
      </p:sp>
    </p:spTree>
    <p:extLst>
      <p:ext uri="{BB962C8B-B14F-4D97-AF65-F5344CB8AC3E}">
        <p14:creationId xmlns:p14="http://schemas.microsoft.com/office/powerpoint/2010/main" val="1210193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A67F969-3FE4-4631-BEE3-90386A9B1A58}"/>
              </a:ext>
            </a:extLst>
          </p:cNvPr>
          <p:cNvSpPr>
            <a:spLocks noGrp="1"/>
          </p:cNvSpPr>
          <p:nvPr>
            <p:ph type="title"/>
          </p:nvPr>
        </p:nvSpPr>
        <p:spPr/>
        <p:txBody>
          <a:bodyPr/>
          <a:lstStyle/>
          <a:p>
            <a:r>
              <a:rPr lang="en-US" altLang="zh-TW" sz="4800" dirty="0">
                <a:latin typeface="微軟正黑體" panose="020B0604030504040204" pitchFamily="34" charset="-120"/>
                <a:ea typeface="微軟正黑體" panose="020B0604030504040204" pitchFamily="34" charset="-120"/>
              </a:rPr>
              <a:t>BI</a:t>
            </a:r>
            <a:r>
              <a:rPr lang="zh-TW" altLang="en-US" sz="4800" dirty="0">
                <a:latin typeface="微軟正黑體" panose="020B0604030504040204" pitchFamily="34" charset="-120"/>
                <a:ea typeface="微軟正黑體" panose="020B0604030504040204" pitchFamily="34" charset="-120"/>
              </a:rPr>
              <a:t>─資料煉油廠的類比</a:t>
            </a:r>
          </a:p>
        </p:txBody>
      </p:sp>
      <p:sp>
        <p:nvSpPr>
          <p:cNvPr id="31747" name="內容版面配置區 2">
            <a:extLst>
              <a:ext uri="{FF2B5EF4-FFF2-40B4-BE49-F238E27FC236}">
                <a16:creationId xmlns:a16="http://schemas.microsoft.com/office/drawing/2014/main" id="{0AE1F095-BF3E-49D4-BC38-51DAE3856DFC}"/>
              </a:ext>
            </a:extLst>
          </p:cNvPr>
          <p:cNvSpPr>
            <a:spLocks noGrp="1"/>
          </p:cNvSpPr>
          <p:nvPr>
            <p:ph idx="1"/>
          </p:nvPr>
        </p:nvSpPr>
        <p:spPr/>
        <p:txBody>
          <a:bodyPr>
            <a:noAutofit/>
          </a:bodyPr>
          <a:lstStyle/>
          <a:p>
            <a:pPr marL="514350" indent="-514350">
              <a:spcBef>
                <a:spcPts val="0"/>
              </a:spcBef>
              <a:spcAft>
                <a:spcPts val="0"/>
              </a:spcAft>
              <a:buFont typeface="+mj-lt"/>
              <a:buAutoNum type="arabicPeriod"/>
            </a:pPr>
            <a:r>
              <a:rPr lang="zh-TW" altLang="en-US" sz="2800" b="1" dirty="0">
                <a:latin typeface="微軟正黑體" panose="020B0604030504040204" pitchFamily="34" charset="-120"/>
                <a:ea typeface="微軟正黑體" panose="020B0604030504040204" pitchFamily="34" charset="-120"/>
              </a:rPr>
              <a:t>從原始資料到資料倉儲的資訊</a:t>
            </a:r>
            <a:endParaRPr lang="en-US" altLang="zh-TW" sz="2800" b="1" dirty="0">
              <a:latin typeface="微軟正黑體" panose="020B0604030504040204" pitchFamily="34" charset="-120"/>
              <a:ea typeface="微軟正黑體" panose="020B0604030504040204" pitchFamily="34" charset="-120"/>
            </a:endParaRPr>
          </a:p>
          <a:p>
            <a:pPr marL="514350" indent="-514350">
              <a:spcBef>
                <a:spcPts val="0"/>
              </a:spcBef>
              <a:spcAft>
                <a:spcPts val="0"/>
              </a:spcAft>
              <a:buFont typeface="+mj-lt"/>
              <a:buAutoNum type="arabicPeriod"/>
            </a:pPr>
            <a:r>
              <a:rPr lang="zh-TW" altLang="en-US" sz="2800" b="1" dirty="0">
                <a:latin typeface="微軟正黑體" panose="020B0604030504040204" pitchFamily="34" charset="-120"/>
                <a:ea typeface="微軟正黑體" panose="020B0604030504040204" pitchFamily="34" charset="-120"/>
              </a:rPr>
              <a:t>從資訊到知識</a:t>
            </a:r>
            <a:endParaRPr lang="en-US" altLang="zh-TW" sz="2800" b="1" dirty="0">
              <a:latin typeface="微軟正黑體" panose="020B0604030504040204" pitchFamily="34" charset="-120"/>
              <a:ea typeface="微軟正黑體" panose="020B0604030504040204" pitchFamily="34" charset="-120"/>
            </a:endParaRPr>
          </a:p>
          <a:p>
            <a:pPr marL="514350" indent="-514350">
              <a:spcBef>
                <a:spcPts val="0"/>
              </a:spcBef>
              <a:spcAft>
                <a:spcPts val="0"/>
              </a:spcAft>
              <a:buFont typeface="+mj-lt"/>
              <a:buAutoNum type="arabicPeriod"/>
            </a:pPr>
            <a:r>
              <a:rPr lang="zh-TW" altLang="en-US" b="1" dirty="0">
                <a:solidFill>
                  <a:srgbClr val="0070C0"/>
                </a:solidFill>
                <a:latin typeface="微軟正黑體" panose="020B0604030504040204" pitchFamily="34" charset="-120"/>
                <a:ea typeface="微軟正黑體" panose="020B0604030504040204" pitchFamily="34" charset="-120"/>
              </a:rPr>
              <a:t>從知識到決策</a:t>
            </a:r>
            <a:endParaRPr lang="en-US" altLang="zh-TW" b="1" dirty="0">
              <a:solidFill>
                <a:srgbClr val="0070C0"/>
              </a:solidFill>
              <a:latin typeface="微軟正黑體" panose="020B0604030504040204" pitchFamily="34" charset="-120"/>
              <a:ea typeface="微軟正黑體" panose="020B0604030504040204" pitchFamily="34" charset="-120"/>
            </a:endParaRPr>
          </a:p>
          <a:p>
            <a:pPr lvl="1">
              <a:spcBef>
                <a:spcPts val="0"/>
              </a:spcBef>
              <a:spcAft>
                <a:spcPts val="0"/>
              </a:spcAft>
            </a:pPr>
            <a:r>
              <a:rPr lang="zh-TW" altLang="zh-TW" sz="2600" b="1" dirty="0">
                <a:latin typeface="微軟正黑體" panose="020B0604030504040204" pitchFamily="34" charset="-120"/>
                <a:ea typeface="微軟正黑體" panose="020B0604030504040204" pitchFamily="34" charset="-120"/>
              </a:rPr>
              <a:t>使用者從分析所發現的趨勢和型態中可以建立業務規則，也可以將知識作為建立決策模型的依據，來規劃業務的進行並作為決策的參考。例如當庫存降至</a:t>
            </a:r>
            <a:r>
              <a:rPr lang="en-US" altLang="zh-TW" sz="2600" b="1" dirty="0">
                <a:latin typeface="微軟正黑體" panose="020B0604030504040204" pitchFamily="34" charset="-120"/>
                <a:ea typeface="微軟正黑體" panose="020B0604030504040204" pitchFamily="34" charset="-120"/>
              </a:rPr>
              <a:t>10</a:t>
            </a:r>
            <a:r>
              <a:rPr lang="zh-TW" altLang="zh-TW" sz="2600" b="1" dirty="0">
                <a:latin typeface="微軟正黑體" panose="020B0604030504040204" pitchFamily="34" charset="-120"/>
                <a:ea typeface="微軟正黑體" panose="020B0604030504040204" pitchFamily="34" charset="-120"/>
              </a:rPr>
              <a:t>單位時，就要下單採購</a:t>
            </a:r>
            <a:r>
              <a:rPr lang="en-US" altLang="zh-TW" sz="2600" b="1" dirty="0">
                <a:latin typeface="微軟正黑體" panose="020B0604030504040204" pitchFamily="34" charset="-120"/>
                <a:ea typeface="微軟正黑體" panose="020B0604030504040204" pitchFamily="34" charset="-120"/>
              </a:rPr>
              <a:t>30</a:t>
            </a:r>
            <a:r>
              <a:rPr lang="zh-TW" altLang="zh-TW" sz="2600" b="1" dirty="0">
                <a:latin typeface="微軟正黑體" panose="020B0604030504040204" pitchFamily="34" charset="-120"/>
                <a:ea typeface="微軟正黑體" panose="020B0604030504040204" pitchFamily="34" charset="-120"/>
              </a:rPr>
              <a:t>個單位。規則也可能是根據過去的趨勢所做的預測，或是根據假設或估計所產生的</a:t>
            </a:r>
            <a:r>
              <a:rPr lang="zh-TW" altLang="zh-TW" sz="2600" b="1" dirty="0">
                <a:solidFill>
                  <a:schemeClr val="tx2"/>
                </a:solidFill>
                <a:latin typeface="微軟正黑體" panose="020B0604030504040204" pitchFamily="34" charset="-120"/>
                <a:ea typeface="微軟正黑體" panose="020B0604030504040204" pitchFamily="34" charset="-120"/>
              </a:rPr>
              <a:t>情境假設（</a:t>
            </a:r>
            <a:r>
              <a:rPr lang="en-US" altLang="zh-TW" sz="2600" b="1" dirty="0">
                <a:solidFill>
                  <a:schemeClr val="tx2"/>
                </a:solidFill>
                <a:latin typeface="微軟正黑體" panose="020B0604030504040204" pitchFamily="34" charset="-120"/>
                <a:ea typeface="微軟正黑體" panose="020B0604030504040204" pitchFamily="34" charset="-120"/>
              </a:rPr>
              <a:t>what if</a:t>
            </a:r>
            <a:r>
              <a:rPr lang="zh-TW" altLang="zh-TW" sz="2600" b="1" dirty="0">
                <a:solidFill>
                  <a:schemeClr val="tx2"/>
                </a:solidFill>
                <a:latin typeface="微軟正黑體" panose="020B0604030504040204" pitchFamily="34" charset="-120"/>
                <a:ea typeface="微軟正黑體" panose="020B0604030504040204" pitchFamily="34" charset="-120"/>
              </a:rPr>
              <a:t>）</a:t>
            </a:r>
            <a:r>
              <a:rPr lang="zh-TW" altLang="zh-TW" sz="2600" b="1" dirty="0">
                <a:latin typeface="微軟正黑體" panose="020B0604030504040204" pitchFamily="34" charset="-120"/>
                <a:ea typeface="微軟正黑體" panose="020B0604030504040204" pitchFamily="34" charset="-120"/>
              </a:rPr>
              <a:t>分析。統計分析和最佳化分析也可以產生比較複雜的規則，例如機動的定價機制以回應變動的市場狀況，其規則可以用統計方法產生，也可以用使利潤最大的最佳化模型來產生。</a:t>
            </a:r>
            <a:endParaRPr lang="en-US" altLang="zh-TW" sz="2600" b="1" dirty="0">
              <a:latin typeface="微軟正黑體" panose="020B0604030504040204" pitchFamily="34" charset="-120"/>
              <a:ea typeface="微軟正黑體" panose="020B0604030504040204" pitchFamily="34" charset="-120"/>
            </a:endParaRPr>
          </a:p>
          <a:p>
            <a:pPr marL="514350" indent="-514350">
              <a:spcBef>
                <a:spcPts val="0"/>
              </a:spcBef>
              <a:spcAft>
                <a:spcPts val="0"/>
              </a:spcAft>
              <a:buFont typeface="+mj-lt"/>
              <a:buAutoNum type="arabicPeriod"/>
            </a:pPr>
            <a:r>
              <a:rPr lang="zh-TW" altLang="en-US" sz="2800" b="1" dirty="0">
                <a:latin typeface="微軟正黑體" panose="020B0604030504040204" pitchFamily="34" charset="-120"/>
                <a:ea typeface="微軟正黑體" panose="020B0604030504040204" pitchFamily="34" charset="-120"/>
              </a:rPr>
              <a:t>從決策到行動</a:t>
            </a:r>
          </a:p>
          <a:p>
            <a:pPr marL="514350" indent="-514350">
              <a:spcBef>
                <a:spcPts val="0"/>
              </a:spcBef>
              <a:spcAft>
                <a:spcPts val="0"/>
              </a:spcAft>
              <a:buFont typeface="+mj-lt"/>
              <a:buAutoNum type="arabicPeriod"/>
            </a:pPr>
            <a:r>
              <a:rPr lang="zh-TW" altLang="en-US" sz="2800" b="1" dirty="0">
                <a:latin typeface="微軟正黑體" panose="020B0604030504040204" pitchFamily="34" charset="-120"/>
                <a:ea typeface="微軟正黑體" panose="020B0604030504040204" pitchFamily="34" charset="-120"/>
              </a:rPr>
              <a:t>回饋迴圈</a:t>
            </a:r>
          </a:p>
        </p:txBody>
      </p:sp>
      <p:sp>
        <p:nvSpPr>
          <p:cNvPr id="3" name="日期版面配置區 2">
            <a:extLst>
              <a:ext uri="{FF2B5EF4-FFF2-40B4-BE49-F238E27FC236}">
                <a16:creationId xmlns:a16="http://schemas.microsoft.com/office/drawing/2014/main" id="{36EA747D-3815-4F95-B1F1-4489F115C82C}"/>
              </a:ext>
            </a:extLst>
          </p:cNvPr>
          <p:cNvSpPr>
            <a:spLocks noGrp="1"/>
          </p:cNvSpPr>
          <p:nvPr>
            <p:ph type="dt" sz="half" idx="10"/>
          </p:nvPr>
        </p:nvSpPr>
        <p:spPr/>
        <p:txBody>
          <a:bodyPr/>
          <a:lstStyle/>
          <a:p>
            <a:r>
              <a:rPr lang="en-US" altLang="zh-TW"/>
              <a:t>© </a:t>
            </a:r>
            <a:r>
              <a:rPr lang="zh-TW" altLang="en-US"/>
              <a:t>滄海圖書</a:t>
            </a:r>
            <a:endParaRPr lang="en-US" dirty="0"/>
          </a:p>
        </p:txBody>
      </p:sp>
      <p:sp>
        <p:nvSpPr>
          <p:cNvPr id="4" name="投影片編號版面配置區 3">
            <a:extLst>
              <a:ext uri="{FF2B5EF4-FFF2-40B4-BE49-F238E27FC236}">
                <a16:creationId xmlns:a16="http://schemas.microsoft.com/office/drawing/2014/main" id="{7D13C94F-204D-4E69-A5B0-A41CFAF9AA69}"/>
              </a:ext>
            </a:extLst>
          </p:cNvPr>
          <p:cNvSpPr>
            <a:spLocks noGrp="1"/>
          </p:cNvSpPr>
          <p:nvPr>
            <p:ph type="sldNum" sz="quarter" idx="12"/>
          </p:nvPr>
        </p:nvSpPr>
        <p:spPr/>
        <p:txBody>
          <a:bodyPr/>
          <a:lstStyle/>
          <a:p>
            <a:fld id="{A69134C5-D3FF-48ED-8AAC-F4BE64BCFA21}" type="slidenum">
              <a:rPr lang="zh-TW" altLang="en-US" smtClean="0"/>
              <a:pPr/>
              <a:t>23</a:t>
            </a:fld>
            <a:endParaRPr lang="zh-TW" altLang="en-US"/>
          </a:p>
        </p:txBody>
      </p:sp>
    </p:spTree>
    <p:extLst>
      <p:ext uri="{BB962C8B-B14F-4D97-AF65-F5344CB8AC3E}">
        <p14:creationId xmlns:p14="http://schemas.microsoft.com/office/powerpoint/2010/main" val="10066428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BE022EE-DD87-4DEA-A6EE-BFA18523E578}"/>
              </a:ext>
            </a:extLst>
          </p:cNvPr>
          <p:cNvSpPr>
            <a:spLocks noGrp="1"/>
          </p:cNvSpPr>
          <p:nvPr>
            <p:ph type="title"/>
          </p:nvPr>
        </p:nvSpPr>
        <p:spPr/>
        <p:txBody>
          <a:bodyPr/>
          <a:lstStyle/>
          <a:p>
            <a:r>
              <a:rPr lang="en-US" altLang="zh-TW"/>
              <a:t>BI</a:t>
            </a:r>
            <a:r>
              <a:rPr lang="zh-TW" altLang="en-US"/>
              <a:t>─資料煉油廠的類比</a:t>
            </a:r>
            <a:endParaRPr lang="zh-TW" altLang="en-US" dirty="0"/>
          </a:p>
        </p:txBody>
      </p:sp>
      <p:sp>
        <p:nvSpPr>
          <p:cNvPr id="32771" name="內容版面配置區 2">
            <a:extLst>
              <a:ext uri="{FF2B5EF4-FFF2-40B4-BE49-F238E27FC236}">
                <a16:creationId xmlns:a16="http://schemas.microsoft.com/office/drawing/2014/main" id="{5B67342E-6D98-422F-8BC4-ED1109517B91}"/>
              </a:ext>
            </a:extLst>
          </p:cNvPr>
          <p:cNvSpPr>
            <a:spLocks noGrp="1"/>
          </p:cNvSpPr>
          <p:nvPr>
            <p:ph idx="1"/>
          </p:nvPr>
        </p:nvSpPr>
        <p:spPr/>
        <p:txBody>
          <a:bodyPr>
            <a:normAutofit fontScale="92500" lnSpcReduction="10000"/>
          </a:bodyPr>
          <a:lstStyle/>
          <a:p>
            <a:pPr marL="514350" indent="-514350">
              <a:buFont typeface="+mj-lt"/>
              <a:buAutoNum type="arabicPeriod"/>
            </a:pPr>
            <a:r>
              <a:rPr lang="zh-TW" altLang="en-US" dirty="0"/>
              <a:t>從原始資料到資料倉儲的資訊</a:t>
            </a:r>
          </a:p>
          <a:p>
            <a:pPr marL="514350" indent="-514350">
              <a:buFont typeface="+mj-lt"/>
              <a:buAutoNum type="arabicPeriod"/>
            </a:pPr>
            <a:r>
              <a:rPr lang="zh-TW" altLang="en-US" dirty="0"/>
              <a:t>從資訊到知識</a:t>
            </a:r>
          </a:p>
          <a:p>
            <a:pPr marL="514350" indent="-514350">
              <a:buFont typeface="+mj-lt"/>
              <a:buAutoNum type="arabicPeriod"/>
            </a:pPr>
            <a:r>
              <a:rPr lang="zh-TW" altLang="en-US" dirty="0"/>
              <a:t>從知識到決策</a:t>
            </a:r>
          </a:p>
          <a:p>
            <a:pPr marL="514350" indent="-514350">
              <a:buFont typeface="+mj-lt"/>
              <a:buAutoNum type="arabicPeriod"/>
            </a:pPr>
            <a:r>
              <a:rPr lang="zh-TW" altLang="en-US" sz="3500" dirty="0">
                <a:solidFill>
                  <a:srgbClr val="0070C0"/>
                </a:solidFill>
              </a:rPr>
              <a:t>從決策到行動</a:t>
            </a:r>
            <a:endParaRPr lang="en-US" altLang="zh-TW" sz="3500" dirty="0">
              <a:solidFill>
                <a:srgbClr val="0070C0"/>
              </a:solidFill>
            </a:endParaRPr>
          </a:p>
          <a:p>
            <a:pPr lvl="1"/>
            <a:r>
              <a:rPr lang="zh-TW" altLang="zh-TW" dirty="0"/>
              <a:t>根據前一步驟的業務規則或決策規劃，使用者要產生執行計畫。例如行銷人員要根據顧客區隔的分析，顧客回應特定優惠的預測模型，以及過去的促銷活動經驗，來規劃各種促銷活動，針對不同的客戶透過不同的通路所提供的優惠方案為何。這些執行計畫將決策方案轉換成實際的行動。</a:t>
            </a:r>
            <a:endParaRPr lang="en-US" altLang="zh-TW" dirty="0"/>
          </a:p>
          <a:p>
            <a:pPr marL="514350" indent="-514350">
              <a:buFont typeface="+mj-lt"/>
              <a:buAutoNum type="arabicPeriod"/>
            </a:pPr>
            <a:r>
              <a:rPr lang="zh-TW" altLang="en-US" dirty="0"/>
              <a:t>回饋迴圈</a:t>
            </a:r>
          </a:p>
        </p:txBody>
      </p:sp>
      <p:sp>
        <p:nvSpPr>
          <p:cNvPr id="3" name="日期版面配置區 2">
            <a:extLst>
              <a:ext uri="{FF2B5EF4-FFF2-40B4-BE49-F238E27FC236}">
                <a16:creationId xmlns:a16="http://schemas.microsoft.com/office/drawing/2014/main" id="{294377FC-5B0E-476E-95DB-7D0DA5F077A2}"/>
              </a:ext>
            </a:extLst>
          </p:cNvPr>
          <p:cNvSpPr>
            <a:spLocks noGrp="1"/>
          </p:cNvSpPr>
          <p:nvPr>
            <p:ph type="dt" sz="half" idx="10"/>
          </p:nvPr>
        </p:nvSpPr>
        <p:spPr/>
        <p:txBody>
          <a:bodyPr/>
          <a:lstStyle/>
          <a:p>
            <a:r>
              <a:rPr lang="en-US" altLang="zh-TW" dirty="0"/>
              <a:t>© </a:t>
            </a:r>
            <a:r>
              <a:rPr lang="zh-TW" altLang="en-US" dirty="0"/>
              <a:t>滄海圖書</a:t>
            </a:r>
            <a:endParaRPr lang="en-US" dirty="0"/>
          </a:p>
        </p:txBody>
      </p:sp>
      <p:sp>
        <p:nvSpPr>
          <p:cNvPr id="4" name="投影片編號版面配置區 3">
            <a:extLst>
              <a:ext uri="{FF2B5EF4-FFF2-40B4-BE49-F238E27FC236}">
                <a16:creationId xmlns:a16="http://schemas.microsoft.com/office/drawing/2014/main" id="{A6A469D9-B17D-474E-BFBE-D945CBF8C790}"/>
              </a:ext>
            </a:extLst>
          </p:cNvPr>
          <p:cNvSpPr>
            <a:spLocks noGrp="1"/>
          </p:cNvSpPr>
          <p:nvPr>
            <p:ph type="sldNum" sz="quarter" idx="12"/>
          </p:nvPr>
        </p:nvSpPr>
        <p:spPr/>
        <p:txBody>
          <a:bodyPr/>
          <a:lstStyle/>
          <a:p>
            <a:fld id="{A69134C5-D3FF-48ED-8AAC-F4BE64BCFA21}" type="slidenum">
              <a:rPr lang="zh-TW" altLang="en-US" smtClean="0"/>
              <a:pPr/>
              <a:t>24</a:t>
            </a:fld>
            <a:endParaRPr lang="zh-TW" altLang="en-US"/>
          </a:p>
        </p:txBody>
      </p:sp>
    </p:spTree>
    <p:extLst>
      <p:ext uri="{BB962C8B-B14F-4D97-AF65-F5344CB8AC3E}">
        <p14:creationId xmlns:p14="http://schemas.microsoft.com/office/powerpoint/2010/main" val="6946132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BE022EE-DD87-4DEA-A6EE-BFA18523E578}"/>
              </a:ext>
            </a:extLst>
          </p:cNvPr>
          <p:cNvSpPr>
            <a:spLocks noGrp="1"/>
          </p:cNvSpPr>
          <p:nvPr>
            <p:ph type="title"/>
          </p:nvPr>
        </p:nvSpPr>
        <p:spPr/>
        <p:txBody>
          <a:bodyPr/>
          <a:lstStyle/>
          <a:p>
            <a:r>
              <a:rPr lang="en-US" altLang="zh-TW"/>
              <a:t>BI</a:t>
            </a:r>
            <a:r>
              <a:rPr lang="zh-TW" altLang="en-US"/>
              <a:t>─資料煉油廠的類比</a:t>
            </a:r>
            <a:endParaRPr lang="zh-TW" altLang="en-US" dirty="0"/>
          </a:p>
        </p:txBody>
      </p:sp>
      <p:sp>
        <p:nvSpPr>
          <p:cNvPr id="32771" name="內容版面配置區 2">
            <a:extLst>
              <a:ext uri="{FF2B5EF4-FFF2-40B4-BE49-F238E27FC236}">
                <a16:creationId xmlns:a16="http://schemas.microsoft.com/office/drawing/2014/main" id="{5B67342E-6D98-422F-8BC4-ED1109517B91}"/>
              </a:ext>
            </a:extLst>
          </p:cNvPr>
          <p:cNvSpPr>
            <a:spLocks noGrp="1"/>
          </p:cNvSpPr>
          <p:nvPr>
            <p:ph idx="1"/>
          </p:nvPr>
        </p:nvSpPr>
        <p:spPr/>
        <p:txBody>
          <a:bodyPr/>
          <a:lstStyle/>
          <a:p>
            <a:pPr marL="514350" indent="-514350">
              <a:buFont typeface="+mj-lt"/>
              <a:buAutoNum type="arabicPeriod"/>
            </a:pPr>
            <a:r>
              <a:rPr lang="zh-TW" altLang="en-US" sz="2800" dirty="0"/>
              <a:t>從原始資料到資料倉儲的資訊</a:t>
            </a:r>
          </a:p>
          <a:p>
            <a:pPr marL="514350" indent="-514350">
              <a:buFont typeface="+mj-lt"/>
              <a:buAutoNum type="arabicPeriod"/>
            </a:pPr>
            <a:r>
              <a:rPr lang="zh-TW" altLang="en-US" sz="2800" dirty="0"/>
              <a:t>從資訊到知識</a:t>
            </a:r>
          </a:p>
          <a:p>
            <a:pPr marL="514350" indent="-514350">
              <a:buFont typeface="+mj-lt"/>
              <a:buAutoNum type="arabicPeriod"/>
            </a:pPr>
            <a:r>
              <a:rPr lang="zh-TW" altLang="en-US" sz="2800" dirty="0"/>
              <a:t>從知識到決策</a:t>
            </a:r>
          </a:p>
          <a:p>
            <a:pPr marL="514350" indent="-514350">
              <a:buFont typeface="+mj-lt"/>
              <a:buAutoNum type="arabicPeriod"/>
            </a:pPr>
            <a:r>
              <a:rPr lang="zh-TW" altLang="en-US" sz="2800" dirty="0"/>
              <a:t>從決策到行動</a:t>
            </a:r>
            <a:endParaRPr lang="en-US" altLang="zh-TW" sz="2800" dirty="0"/>
          </a:p>
          <a:p>
            <a:pPr marL="514350" indent="-514350">
              <a:buFont typeface="+mj-lt"/>
              <a:buAutoNum type="arabicPeriod"/>
            </a:pPr>
            <a:r>
              <a:rPr lang="zh-TW" altLang="en-US" dirty="0">
                <a:solidFill>
                  <a:srgbClr val="0070C0"/>
                </a:solidFill>
              </a:rPr>
              <a:t>回饋迴圈</a:t>
            </a:r>
          </a:p>
          <a:p>
            <a:pPr lvl="1"/>
            <a:r>
              <a:rPr lang="zh-TW" altLang="en-US" dirty="0"/>
              <a:t>一旦計畫開始實施，整個循環便會重複。營運系統中會有顧客對於優惠的反應以及後續的交易。這些資料會被萃取出來，並和相關資料整合後載入資料倉儲，行銷人員就可以進一步分析以評估其促銷活動的成效，並據以修正其促銷活動的規劃。</a:t>
            </a:r>
          </a:p>
        </p:txBody>
      </p:sp>
      <p:sp>
        <p:nvSpPr>
          <p:cNvPr id="3" name="日期版面配置區 2">
            <a:extLst>
              <a:ext uri="{FF2B5EF4-FFF2-40B4-BE49-F238E27FC236}">
                <a16:creationId xmlns:a16="http://schemas.microsoft.com/office/drawing/2014/main" id="{294377FC-5B0E-476E-95DB-7D0DA5F077A2}"/>
              </a:ext>
            </a:extLst>
          </p:cNvPr>
          <p:cNvSpPr>
            <a:spLocks noGrp="1"/>
          </p:cNvSpPr>
          <p:nvPr>
            <p:ph type="dt" sz="half" idx="10"/>
          </p:nvPr>
        </p:nvSpPr>
        <p:spPr/>
        <p:txBody>
          <a:bodyPr/>
          <a:lstStyle/>
          <a:p>
            <a:r>
              <a:rPr lang="en-US" altLang="zh-TW"/>
              <a:t>© </a:t>
            </a:r>
            <a:r>
              <a:rPr lang="zh-TW" altLang="en-US"/>
              <a:t>滄海圖書</a:t>
            </a:r>
            <a:endParaRPr lang="en-US" dirty="0"/>
          </a:p>
        </p:txBody>
      </p:sp>
      <p:sp>
        <p:nvSpPr>
          <p:cNvPr id="4" name="投影片編號版面配置區 3">
            <a:extLst>
              <a:ext uri="{FF2B5EF4-FFF2-40B4-BE49-F238E27FC236}">
                <a16:creationId xmlns:a16="http://schemas.microsoft.com/office/drawing/2014/main" id="{A6A469D9-B17D-474E-BFBE-D945CBF8C790}"/>
              </a:ext>
            </a:extLst>
          </p:cNvPr>
          <p:cNvSpPr>
            <a:spLocks noGrp="1"/>
          </p:cNvSpPr>
          <p:nvPr>
            <p:ph type="sldNum" sz="quarter" idx="12"/>
          </p:nvPr>
        </p:nvSpPr>
        <p:spPr/>
        <p:txBody>
          <a:bodyPr/>
          <a:lstStyle/>
          <a:p>
            <a:fld id="{A69134C5-D3FF-48ED-8AAC-F4BE64BCFA21}" type="slidenum">
              <a:rPr lang="zh-TW" altLang="en-US" smtClean="0"/>
              <a:pPr/>
              <a:t>25</a:t>
            </a:fld>
            <a:endParaRPr lang="zh-TW" altLang="en-US"/>
          </a:p>
        </p:txBody>
      </p:sp>
    </p:spTree>
    <p:extLst>
      <p:ext uri="{BB962C8B-B14F-4D97-AF65-F5344CB8AC3E}">
        <p14:creationId xmlns:p14="http://schemas.microsoft.com/office/powerpoint/2010/main" val="35802225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420B9C0-49BE-4AE9-A781-354C69B04F18}"/>
              </a:ext>
            </a:extLst>
          </p:cNvPr>
          <p:cNvSpPr>
            <a:spLocks noGrp="1"/>
          </p:cNvSpPr>
          <p:nvPr>
            <p:ph type="title"/>
          </p:nvPr>
        </p:nvSpPr>
        <p:spPr/>
        <p:txBody>
          <a:bodyPr/>
          <a:lstStyle/>
          <a:p>
            <a:r>
              <a:rPr lang="en-US" altLang="zh-TW"/>
              <a:t>BI</a:t>
            </a:r>
            <a:r>
              <a:rPr lang="zh-TW" altLang="en-US"/>
              <a:t>的概念基礎</a:t>
            </a:r>
            <a:endParaRPr lang="zh-TW" altLang="en-US" dirty="0"/>
          </a:p>
        </p:txBody>
      </p:sp>
      <p:sp>
        <p:nvSpPr>
          <p:cNvPr id="3" name="內容版面配置區 2">
            <a:extLst>
              <a:ext uri="{FF2B5EF4-FFF2-40B4-BE49-F238E27FC236}">
                <a16:creationId xmlns:a16="http://schemas.microsoft.com/office/drawing/2014/main" id="{176ED983-E862-40C3-A9E3-49B5AC3176FA}"/>
              </a:ext>
            </a:extLst>
          </p:cNvPr>
          <p:cNvSpPr>
            <a:spLocks noGrp="1"/>
          </p:cNvSpPr>
          <p:nvPr>
            <p:ph idx="1"/>
          </p:nvPr>
        </p:nvSpPr>
        <p:spPr/>
        <p:txBody>
          <a:bodyPr/>
          <a:lstStyle/>
          <a:p>
            <a:r>
              <a:rPr lang="zh-TW" altLang="en-US" dirty="0"/>
              <a:t>商業智慧是一個資訊技術促成的</a:t>
            </a:r>
            <a:r>
              <a:rPr lang="en-US" altLang="zh-TW" dirty="0"/>
              <a:t>(IT-enabled)</a:t>
            </a:r>
            <a:r>
              <a:rPr lang="zh-TW" altLang="en-US" dirty="0"/>
              <a:t>環環相扣的企業流程</a:t>
            </a:r>
          </a:p>
          <a:p>
            <a:pPr lvl="1"/>
            <a:r>
              <a:rPr lang="zh-TW" altLang="en-US" dirty="0"/>
              <a:t>資料的品質會影響資訊的品質，資訊的品質則會影響知識的品質，進而影響到計畫和決策行動的品質</a:t>
            </a:r>
          </a:p>
          <a:p>
            <a:r>
              <a:rPr lang="zh-TW" altLang="en-US" dirty="0"/>
              <a:t>商業智慧需要整合業務和資訊技術的專業，其導入必須採取社會技術的方法</a:t>
            </a:r>
            <a:r>
              <a:rPr lang="en-US" altLang="zh-TW" dirty="0"/>
              <a:t>(socio-technical approach)</a:t>
            </a:r>
            <a:endParaRPr lang="zh-TW" altLang="en-US" dirty="0"/>
          </a:p>
          <a:p>
            <a:pPr lvl="1"/>
            <a:r>
              <a:rPr lang="zh-TW" altLang="en-US" dirty="0"/>
              <a:t>可能面臨系統客製化，甚至企業流程的調整或改造</a:t>
            </a:r>
            <a:endParaRPr lang="en-US" altLang="zh-TW" dirty="0"/>
          </a:p>
        </p:txBody>
      </p:sp>
      <p:sp>
        <p:nvSpPr>
          <p:cNvPr id="4" name="日期版面配置區 3">
            <a:extLst>
              <a:ext uri="{FF2B5EF4-FFF2-40B4-BE49-F238E27FC236}">
                <a16:creationId xmlns:a16="http://schemas.microsoft.com/office/drawing/2014/main" id="{484FA61C-61EB-4222-BA9C-41D582A9CC78}"/>
              </a:ext>
            </a:extLst>
          </p:cNvPr>
          <p:cNvSpPr>
            <a:spLocks noGrp="1"/>
          </p:cNvSpPr>
          <p:nvPr>
            <p:ph type="dt" sz="half" idx="10"/>
          </p:nvPr>
        </p:nvSpPr>
        <p:spPr/>
        <p:txBody>
          <a:bodyPr/>
          <a:lstStyle/>
          <a:p>
            <a:r>
              <a:rPr lang="en-US" altLang="zh-TW"/>
              <a:t>© </a:t>
            </a:r>
            <a:r>
              <a:rPr lang="zh-TW" altLang="en-US"/>
              <a:t>滄海圖書</a:t>
            </a:r>
            <a:endParaRPr lang="en-US" dirty="0"/>
          </a:p>
        </p:txBody>
      </p:sp>
      <p:sp>
        <p:nvSpPr>
          <p:cNvPr id="5" name="投影片編號版面配置區 4">
            <a:extLst>
              <a:ext uri="{FF2B5EF4-FFF2-40B4-BE49-F238E27FC236}">
                <a16:creationId xmlns:a16="http://schemas.microsoft.com/office/drawing/2014/main" id="{0BD9C15F-9D6F-4AAC-AF0D-C7278DB70A21}"/>
              </a:ext>
            </a:extLst>
          </p:cNvPr>
          <p:cNvSpPr>
            <a:spLocks noGrp="1"/>
          </p:cNvSpPr>
          <p:nvPr>
            <p:ph type="sldNum" sz="quarter" idx="12"/>
          </p:nvPr>
        </p:nvSpPr>
        <p:spPr/>
        <p:txBody>
          <a:bodyPr/>
          <a:lstStyle/>
          <a:p>
            <a:fld id="{A69134C5-D3FF-48ED-8AAC-F4BE64BCFA21}" type="slidenum">
              <a:rPr lang="zh-TW" altLang="en-US" smtClean="0"/>
              <a:pPr/>
              <a:t>26</a:t>
            </a:fld>
            <a:endParaRPr lang="zh-TW" altLang="en-US"/>
          </a:p>
        </p:txBody>
      </p:sp>
    </p:spTree>
    <p:extLst>
      <p:ext uri="{BB962C8B-B14F-4D97-AF65-F5344CB8AC3E}">
        <p14:creationId xmlns:p14="http://schemas.microsoft.com/office/powerpoint/2010/main" val="35736526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6EA9C5F-A8F7-4234-920F-26606D206404}"/>
              </a:ext>
            </a:extLst>
          </p:cNvPr>
          <p:cNvSpPr>
            <a:spLocks noGrp="1"/>
          </p:cNvSpPr>
          <p:nvPr>
            <p:ph type="title"/>
          </p:nvPr>
        </p:nvSpPr>
        <p:spPr/>
        <p:txBody>
          <a:bodyPr/>
          <a:lstStyle/>
          <a:p>
            <a:pPr eaLnBrk="1" hangingPunct="1">
              <a:defRPr/>
            </a:pPr>
            <a:r>
              <a:rPr lang="en-US" altLang="zh-TW" dirty="0"/>
              <a:t>BI</a:t>
            </a:r>
            <a:r>
              <a:rPr lang="zh-TW" altLang="en-US" dirty="0"/>
              <a:t>的概念基礎</a:t>
            </a:r>
          </a:p>
        </p:txBody>
      </p:sp>
      <p:sp>
        <p:nvSpPr>
          <p:cNvPr id="34819" name="內容版面配置區 2">
            <a:extLst>
              <a:ext uri="{FF2B5EF4-FFF2-40B4-BE49-F238E27FC236}">
                <a16:creationId xmlns:a16="http://schemas.microsoft.com/office/drawing/2014/main" id="{669E271F-639C-4120-B601-0AE2B000A511}"/>
              </a:ext>
            </a:extLst>
          </p:cNvPr>
          <p:cNvSpPr>
            <a:spLocks noGrp="1"/>
          </p:cNvSpPr>
          <p:nvPr>
            <p:ph idx="1"/>
          </p:nvPr>
        </p:nvSpPr>
        <p:spPr/>
        <p:txBody>
          <a:bodyPr/>
          <a:lstStyle/>
          <a:p>
            <a:pPr eaLnBrk="1" hangingPunct="1"/>
            <a:r>
              <a:rPr lang="zh-TW" altLang="en-US" dirty="0"/>
              <a:t>商業智慧系統的目的在支援決策</a:t>
            </a:r>
          </a:p>
          <a:p>
            <a:pPr lvl="1" eaLnBrk="1" hangingPunct="1"/>
            <a:r>
              <a:rPr lang="zh-TW" altLang="en-US" dirty="0"/>
              <a:t>適用於結構化的決策問題，也適用於半結構化和非結構化的決策問題</a:t>
            </a:r>
          </a:p>
          <a:p>
            <a:pPr eaLnBrk="1" hangingPunct="1"/>
            <a:r>
              <a:rPr lang="zh-TW" altLang="en-US" dirty="0"/>
              <a:t>企業績效的改善是所有商業智慧努力的目標</a:t>
            </a:r>
          </a:p>
          <a:p>
            <a:pPr lvl="1" eaLnBrk="1" hangingPunct="1"/>
            <a:r>
              <a:rPr lang="zh-TW" altLang="en-US" dirty="0"/>
              <a:t>關鍵績效指標</a:t>
            </a:r>
            <a:r>
              <a:rPr lang="en-US" altLang="zh-TW" dirty="0"/>
              <a:t>(KPI)</a:t>
            </a:r>
            <a:r>
              <a:rPr lang="zh-TW" altLang="en-US" dirty="0"/>
              <a:t>必須要定義清楚、客觀衡量、並定期檢討修正，整個商業智慧的循環才能產生企業績效顯著的改善，進而帶動整個組織持續的關注和投入資源。</a:t>
            </a:r>
          </a:p>
        </p:txBody>
      </p:sp>
      <p:sp>
        <p:nvSpPr>
          <p:cNvPr id="3" name="日期版面配置區 2">
            <a:extLst>
              <a:ext uri="{FF2B5EF4-FFF2-40B4-BE49-F238E27FC236}">
                <a16:creationId xmlns:a16="http://schemas.microsoft.com/office/drawing/2014/main" id="{A2D40BF9-EB5A-4EB4-A331-57ADF3FEA2D8}"/>
              </a:ext>
            </a:extLst>
          </p:cNvPr>
          <p:cNvSpPr>
            <a:spLocks noGrp="1"/>
          </p:cNvSpPr>
          <p:nvPr>
            <p:ph type="dt" sz="half" idx="10"/>
          </p:nvPr>
        </p:nvSpPr>
        <p:spPr/>
        <p:txBody>
          <a:bodyPr/>
          <a:lstStyle/>
          <a:p>
            <a:r>
              <a:rPr lang="en-US" altLang="zh-TW"/>
              <a:t>© </a:t>
            </a:r>
            <a:r>
              <a:rPr lang="zh-TW" altLang="en-US"/>
              <a:t>滄海圖書</a:t>
            </a:r>
            <a:endParaRPr lang="en-US" dirty="0"/>
          </a:p>
        </p:txBody>
      </p:sp>
      <p:sp>
        <p:nvSpPr>
          <p:cNvPr id="4" name="投影片編號版面配置區 3">
            <a:extLst>
              <a:ext uri="{FF2B5EF4-FFF2-40B4-BE49-F238E27FC236}">
                <a16:creationId xmlns:a16="http://schemas.microsoft.com/office/drawing/2014/main" id="{93DEF94A-7B91-4BA0-BC59-ADB2528F1885}"/>
              </a:ext>
            </a:extLst>
          </p:cNvPr>
          <p:cNvSpPr>
            <a:spLocks noGrp="1"/>
          </p:cNvSpPr>
          <p:nvPr>
            <p:ph type="sldNum" sz="quarter" idx="12"/>
          </p:nvPr>
        </p:nvSpPr>
        <p:spPr/>
        <p:txBody>
          <a:bodyPr/>
          <a:lstStyle/>
          <a:p>
            <a:fld id="{A69134C5-D3FF-48ED-8AAC-F4BE64BCFA21}" type="slidenum">
              <a:rPr lang="zh-TW" altLang="en-US" smtClean="0"/>
              <a:pPr/>
              <a:t>27</a:t>
            </a:fld>
            <a:endParaRPr lang="zh-TW" altLang="en-US"/>
          </a:p>
        </p:txBody>
      </p:sp>
    </p:spTree>
    <p:extLst>
      <p:ext uri="{BB962C8B-B14F-4D97-AF65-F5344CB8AC3E}">
        <p14:creationId xmlns:p14="http://schemas.microsoft.com/office/powerpoint/2010/main" val="33931830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073421-9A40-4985-AE8E-76144AC32759}"/>
              </a:ext>
            </a:extLst>
          </p:cNvPr>
          <p:cNvSpPr>
            <a:spLocks noGrp="1"/>
          </p:cNvSpPr>
          <p:nvPr>
            <p:ph type="title"/>
          </p:nvPr>
        </p:nvSpPr>
        <p:spPr>
          <a:xfrm>
            <a:off x="1981200" y="274639"/>
            <a:ext cx="7283450" cy="1036637"/>
          </a:xfrm>
        </p:spPr>
        <p:txBody>
          <a:bodyPr/>
          <a:lstStyle/>
          <a:p>
            <a:pPr eaLnBrk="1" hangingPunct="1">
              <a:defRPr/>
            </a:pPr>
            <a:r>
              <a:rPr lang="zh-TW" altLang="en-US" dirty="0"/>
              <a:t>適合─導入過程之社會技術觀點</a:t>
            </a:r>
          </a:p>
        </p:txBody>
      </p:sp>
      <p:sp>
        <p:nvSpPr>
          <p:cNvPr id="35843" name="內容版面配置區 2">
            <a:extLst>
              <a:ext uri="{FF2B5EF4-FFF2-40B4-BE49-F238E27FC236}">
                <a16:creationId xmlns:a16="http://schemas.microsoft.com/office/drawing/2014/main" id="{59908326-C3A5-4A4A-BD54-B716C6972A17}"/>
              </a:ext>
            </a:extLst>
          </p:cNvPr>
          <p:cNvSpPr>
            <a:spLocks noGrp="1"/>
          </p:cNvSpPr>
          <p:nvPr>
            <p:ph idx="1"/>
          </p:nvPr>
        </p:nvSpPr>
        <p:spPr/>
        <p:txBody>
          <a:bodyPr/>
          <a:lstStyle/>
          <a:p>
            <a:pPr eaLnBrk="1" hangingPunct="1"/>
            <a:r>
              <a:rPr lang="zh-TW" altLang="en-US"/>
              <a:t>修改自</a:t>
            </a:r>
            <a:r>
              <a:rPr lang="en-US" altLang="zh-TW"/>
              <a:t>Laudon et al., 2003</a:t>
            </a:r>
          </a:p>
        </p:txBody>
      </p:sp>
      <p:grpSp>
        <p:nvGrpSpPr>
          <p:cNvPr id="35846" name="群組 5">
            <a:extLst>
              <a:ext uri="{FF2B5EF4-FFF2-40B4-BE49-F238E27FC236}">
                <a16:creationId xmlns:a16="http://schemas.microsoft.com/office/drawing/2014/main" id="{6524FDF5-ED2D-4B08-8BD3-E5884F71661E}"/>
              </a:ext>
            </a:extLst>
          </p:cNvPr>
          <p:cNvGrpSpPr>
            <a:grpSpLocks/>
          </p:cNvGrpSpPr>
          <p:nvPr/>
        </p:nvGrpSpPr>
        <p:grpSpPr bwMode="auto">
          <a:xfrm>
            <a:off x="3071814" y="-325157"/>
            <a:ext cx="6034087" cy="5460719"/>
            <a:chOff x="1676400" y="3456"/>
            <a:chExt cx="6034088" cy="5460719"/>
          </a:xfrm>
        </p:grpSpPr>
        <p:grpSp>
          <p:nvGrpSpPr>
            <p:cNvPr id="35853" name="Group 1051">
              <a:extLst>
                <a:ext uri="{FF2B5EF4-FFF2-40B4-BE49-F238E27FC236}">
                  <a16:creationId xmlns:a16="http://schemas.microsoft.com/office/drawing/2014/main" id="{707F840F-CB2B-433D-9EF0-A4897F1AC51C}"/>
                </a:ext>
              </a:extLst>
            </p:cNvPr>
            <p:cNvGrpSpPr>
              <a:grpSpLocks/>
            </p:cNvGrpSpPr>
            <p:nvPr/>
          </p:nvGrpSpPr>
          <p:grpSpPr bwMode="auto">
            <a:xfrm>
              <a:off x="3598863" y="4814888"/>
              <a:ext cx="2208212" cy="649287"/>
              <a:chOff x="2267" y="3033"/>
              <a:chExt cx="1391" cy="409"/>
            </a:xfrm>
          </p:grpSpPr>
          <p:sp>
            <p:nvSpPr>
              <p:cNvPr id="35876" name="Text Box 1037">
                <a:extLst>
                  <a:ext uri="{FF2B5EF4-FFF2-40B4-BE49-F238E27FC236}">
                    <a16:creationId xmlns:a16="http://schemas.microsoft.com/office/drawing/2014/main" id="{7C7B2838-3572-4BBC-8EE7-51ED11D49E50}"/>
                  </a:ext>
                </a:extLst>
              </p:cNvPr>
              <p:cNvSpPr txBox="1">
                <a:spLocks noChangeArrowheads="1"/>
              </p:cNvSpPr>
              <p:nvPr/>
            </p:nvSpPr>
            <p:spPr bwMode="auto">
              <a:xfrm>
                <a:off x="2267" y="3033"/>
                <a:ext cx="699" cy="409"/>
              </a:xfrm>
              <a:prstGeom prst="rect">
                <a:avLst/>
              </a:prstGeom>
              <a:solidFill>
                <a:srgbClr val="D0D0D0"/>
              </a:solidFill>
              <a:ln w="9525">
                <a:solidFill>
                  <a:schemeClr val="tx1"/>
                </a:solidFill>
                <a:miter lim="800000"/>
                <a:headEnd/>
                <a:tailEnd/>
              </a:ln>
            </p:spPr>
            <p:txBody>
              <a:bodyPr wrap="none">
                <a:spAutoFit/>
              </a:bodyPr>
              <a:lstStyle>
                <a:lvl1pPr eaLnBrk="0" hangingPunct="0">
                  <a:defRPr kumimoji="1" sz="2400">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sz="2400">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sz="2400">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sz="2400">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algn="ctr" eaLnBrk="1" hangingPunct="1"/>
                <a:r>
                  <a:rPr lang="zh-TW" altLang="en-US" sz="1800">
                    <a:latin typeface="Arial" panose="020B0604020202020204" pitchFamily="34" charset="0"/>
                    <a:ea typeface="標楷體" panose="03000509000000000000" pitchFamily="65" charset="-120"/>
                  </a:rPr>
                  <a:t>最終</a:t>
                </a:r>
              </a:p>
              <a:p>
                <a:pPr algn="ctr" eaLnBrk="1" hangingPunct="1"/>
                <a:r>
                  <a:rPr lang="zh-TW" altLang="en-US" sz="1800">
                    <a:latin typeface="Arial" panose="020B0604020202020204" pitchFamily="34" charset="0"/>
                    <a:ea typeface="標楷體" panose="03000509000000000000" pitchFamily="65" charset="-120"/>
                  </a:rPr>
                  <a:t>系統設計</a:t>
                </a:r>
              </a:p>
            </p:txBody>
          </p:sp>
          <p:sp>
            <p:nvSpPr>
              <p:cNvPr id="35877" name="Text Box 1038">
                <a:extLst>
                  <a:ext uri="{FF2B5EF4-FFF2-40B4-BE49-F238E27FC236}">
                    <a16:creationId xmlns:a16="http://schemas.microsoft.com/office/drawing/2014/main" id="{41E58350-3FEC-4B29-AC87-73EF9238D00F}"/>
                  </a:ext>
                </a:extLst>
              </p:cNvPr>
              <p:cNvSpPr txBox="1">
                <a:spLocks noChangeArrowheads="1"/>
              </p:cNvSpPr>
              <p:nvPr/>
            </p:nvSpPr>
            <p:spPr bwMode="auto">
              <a:xfrm>
                <a:off x="2959" y="3033"/>
                <a:ext cx="699" cy="409"/>
              </a:xfrm>
              <a:prstGeom prst="rect">
                <a:avLst/>
              </a:prstGeom>
              <a:solidFill>
                <a:schemeClr val="bg1"/>
              </a:solidFill>
              <a:ln w="9525">
                <a:solidFill>
                  <a:schemeClr val="tx1"/>
                </a:solidFill>
                <a:miter lim="800000"/>
                <a:headEnd/>
                <a:tailEnd/>
              </a:ln>
            </p:spPr>
            <p:txBody>
              <a:bodyPr wrap="none">
                <a:spAutoFit/>
              </a:bodyPr>
              <a:lstStyle>
                <a:lvl1pPr eaLnBrk="0" hangingPunct="0">
                  <a:defRPr kumimoji="1" sz="2400">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sz="2400">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sz="2400">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sz="2400">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algn="ctr" eaLnBrk="1" hangingPunct="1"/>
                <a:r>
                  <a:rPr lang="zh-TW" altLang="en-US" sz="1800">
                    <a:latin typeface="Arial" panose="020B0604020202020204" pitchFamily="34" charset="0"/>
                    <a:ea typeface="標楷體" panose="03000509000000000000" pitchFamily="65" charset="-120"/>
                  </a:rPr>
                  <a:t>最終</a:t>
                </a:r>
              </a:p>
              <a:p>
                <a:pPr algn="ctr" eaLnBrk="1" hangingPunct="1"/>
                <a:r>
                  <a:rPr lang="zh-TW" altLang="en-US" sz="1800">
                    <a:latin typeface="Arial" panose="020B0604020202020204" pitchFamily="34" charset="0"/>
                    <a:ea typeface="標楷體" panose="03000509000000000000" pitchFamily="65" charset="-120"/>
                  </a:rPr>
                  <a:t>組織設計</a:t>
                </a:r>
              </a:p>
            </p:txBody>
          </p:sp>
        </p:grpSp>
        <p:grpSp>
          <p:nvGrpSpPr>
            <p:cNvPr id="35854" name="Group 1050">
              <a:extLst>
                <a:ext uri="{FF2B5EF4-FFF2-40B4-BE49-F238E27FC236}">
                  <a16:creationId xmlns:a16="http://schemas.microsoft.com/office/drawing/2014/main" id="{1D3C46A7-55E0-41D4-A008-6E08D07BC394}"/>
                </a:ext>
              </a:extLst>
            </p:cNvPr>
            <p:cNvGrpSpPr>
              <a:grpSpLocks/>
            </p:cNvGrpSpPr>
            <p:nvPr/>
          </p:nvGrpSpPr>
          <p:grpSpPr bwMode="auto">
            <a:xfrm>
              <a:off x="3111501" y="4221170"/>
              <a:ext cx="3181351" cy="652463"/>
              <a:chOff x="1960" y="2659"/>
              <a:chExt cx="2004" cy="411"/>
            </a:xfrm>
          </p:grpSpPr>
          <p:sp>
            <p:nvSpPr>
              <p:cNvPr id="35873" name="Text Box 1035">
                <a:extLst>
                  <a:ext uri="{FF2B5EF4-FFF2-40B4-BE49-F238E27FC236}">
                    <a16:creationId xmlns:a16="http://schemas.microsoft.com/office/drawing/2014/main" id="{3BF24641-99E4-4FA0-9AC3-7D7C8D976E4F}"/>
                  </a:ext>
                </a:extLst>
              </p:cNvPr>
              <p:cNvSpPr txBox="1">
                <a:spLocks noChangeArrowheads="1"/>
              </p:cNvSpPr>
              <p:nvPr/>
            </p:nvSpPr>
            <p:spPr bwMode="auto">
              <a:xfrm>
                <a:off x="1960" y="2660"/>
                <a:ext cx="699" cy="410"/>
              </a:xfrm>
              <a:prstGeom prst="rect">
                <a:avLst/>
              </a:prstGeom>
              <a:solidFill>
                <a:srgbClr val="D0D0D0"/>
              </a:solidFill>
              <a:ln w="9525">
                <a:solidFill>
                  <a:schemeClr val="tx1"/>
                </a:solidFill>
                <a:miter lim="800000"/>
                <a:headEnd/>
                <a:tailEnd/>
              </a:ln>
            </p:spPr>
            <p:txBody>
              <a:bodyPr wrap="none">
                <a:spAutoFit/>
              </a:bodyPr>
              <a:lstStyle>
                <a:lvl1pPr eaLnBrk="0" hangingPunct="0">
                  <a:defRPr kumimoji="1" sz="2400">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sz="2400">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sz="2400">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sz="2400">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algn="ctr" eaLnBrk="1" hangingPunct="1"/>
                <a:r>
                  <a:rPr lang="zh-TW" altLang="en-US" sz="1800">
                    <a:latin typeface="Arial" panose="020B0604020202020204" pitchFamily="34" charset="0"/>
                    <a:ea typeface="標楷體" panose="03000509000000000000" pitchFamily="65" charset="-120"/>
                  </a:rPr>
                  <a:t>備選方案</a:t>
                </a:r>
              </a:p>
              <a:p>
                <a:pPr algn="ctr" eaLnBrk="1" hangingPunct="1"/>
                <a:r>
                  <a:rPr lang="en-US" altLang="zh-TW" sz="1800">
                    <a:latin typeface="Arial" panose="020B0604020202020204" pitchFamily="34" charset="0"/>
                  </a:rPr>
                  <a:t>3</a:t>
                </a:r>
              </a:p>
            </p:txBody>
          </p:sp>
          <p:sp>
            <p:nvSpPr>
              <p:cNvPr id="35874" name="Text Box 1036">
                <a:extLst>
                  <a:ext uri="{FF2B5EF4-FFF2-40B4-BE49-F238E27FC236}">
                    <a16:creationId xmlns:a16="http://schemas.microsoft.com/office/drawing/2014/main" id="{743E782B-7CEE-4AE2-BB24-2079A9387380}"/>
                  </a:ext>
                </a:extLst>
              </p:cNvPr>
              <p:cNvSpPr txBox="1">
                <a:spLocks noChangeArrowheads="1"/>
              </p:cNvSpPr>
              <p:nvPr/>
            </p:nvSpPr>
            <p:spPr bwMode="auto">
              <a:xfrm>
                <a:off x="3265" y="2659"/>
                <a:ext cx="699" cy="409"/>
              </a:xfrm>
              <a:prstGeom prst="rect">
                <a:avLst/>
              </a:prstGeom>
              <a:solidFill>
                <a:schemeClr val="bg1"/>
              </a:solidFill>
              <a:ln w="9525">
                <a:solidFill>
                  <a:schemeClr val="tx1"/>
                </a:solidFill>
                <a:miter lim="800000"/>
                <a:headEnd/>
                <a:tailEnd/>
              </a:ln>
            </p:spPr>
            <p:txBody>
              <a:bodyPr wrap="none">
                <a:spAutoFit/>
              </a:bodyPr>
              <a:lstStyle>
                <a:lvl1pPr eaLnBrk="0" hangingPunct="0">
                  <a:defRPr kumimoji="1" sz="2400">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sz="2400">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sz="2400">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sz="2400">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algn="ctr" eaLnBrk="1" hangingPunct="1"/>
                <a:r>
                  <a:rPr lang="zh-TW" altLang="en-US" sz="1800">
                    <a:latin typeface="Arial" panose="020B0604020202020204" pitchFamily="34" charset="0"/>
                    <a:ea typeface="標楷體" panose="03000509000000000000" pitchFamily="65" charset="-120"/>
                  </a:rPr>
                  <a:t>備選方案</a:t>
                </a:r>
              </a:p>
              <a:p>
                <a:pPr algn="ctr" eaLnBrk="1" hangingPunct="1"/>
                <a:r>
                  <a:rPr lang="en-US" altLang="zh-TW" sz="1800">
                    <a:latin typeface="Arial" panose="020B0604020202020204" pitchFamily="34" charset="0"/>
                  </a:rPr>
                  <a:t>3</a:t>
                </a:r>
              </a:p>
            </p:txBody>
          </p:sp>
          <p:sp>
            <p:nvSpPr>
              <p:cNvPr id="35875" name="Line 1041">
                <a:extLst>
                  <a:ext uri="{FF2B5EF4-FFF2-40B4-BE49-F238E27FC236}">
                    <a16:creationId xmlns:a16="http://schemas.microsoft.com/office/drawing/2014/main" id="{D0F51A4C-D45E-4AAD-BC6D-8A3D45E9AD76}"/>
                  </a:ext>
                </a:extLst>
              </p:cNvPr>
              <p:cNvSpPr>
                <a:spLocks noChangeShapeType="1"/>
              </p:cNvSpPr>
              <p:nvPr/>
            </p:nvSpPr>
            <p:spPr bwMode="auto">
              <a:xfrm>
                <a:off x="2702" y="2902"/>
                <a:ext cx="516"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TW" altLang="en-US"/>
              </a:p>
            </p:txBody>
          </p:sp>
        </p:grpSp>
        <p:grpSp>
          <p:nvGrpSpPr>
            <p:cNvPr id="35855" name="Group 1052">
              <a:extLst>
                <a:ext uri="{FF2B5EF4-FFF2-40B4-BE49-F238E27FC236}">
                  <a16:creationId xmlns:a16="http://schemas.microsoft.com/office/drawing/2014/main" id="{BECA8BAA-A730-421A-B052-97E0A9DE9E92}"/>
                </a:ext>
              </a:extLst>
            </p:cNvPr>
            <p:cNvGrpSpPr>
              <a:grpSpLocks/>
            </p:cNvGrpSpPr>
            <p:nvPr/>
          </p:nvGrpSpPr>
          <p:grpSpPr bwMode="auto">
            <a:xfrm>
              <a:off x="1685925" y="3456"/>
              <a:ext cx="2686050" cy="400110"/>
              <a:chOff x="1062" y="3455"/>
              <a:chExt cx="1692" cy="400110"/>
            </a:xfrm>
          </p:grpSpPr>
          <p:sp>
            <p:nvSpPr>
              <p:cNvPr id="35871" name="Line 1042">
                <a:extLst>
                  <a:ext uri="{FF2B5EF4-FFF2-40B4-BE49-F238E27FC236}">
                    <a16:creationId xmlns:a16="http://schemas.microsoft.com/office/drawing/2014/main" id="{05043322-B864-409D-9E6C-770736B87FEA}"/>
                  </a:ext>
                </a:extLst>
              </p:cNvPr>
              <p:cNvSpPr>
                <a:spLocks noChangeShapeType="1"/>
              </p:cNvSpPr>
              <p:nvPr/>
            </p:nvSpPr>
            <p:spPr bwMode="auto">
              <a:xfrm>
                <a:off x="1062" y="3797"/>
                <a:ext cx="1692" cy="0"/>
              </a:xfrm>
              <a:prstGeom prst="line">
                <a:avLst/>
              </a:prstGeom>
              <a:noFill/>
              <a:ln w="38100">
                <a:solidFill>
                  <a:srgbClr val="969696"/>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35872" name="Text Box 1044">
                <a:extLst>
                  <a:ext uri="{FF2B5EF4-FFF2-40B4-BE49-F238E27FC236}">
                    <a16:creationId xmlns:a16="http://schemas.microsoft.com/office/drawing/2014/main" id="{33704435-1584-4C8D-A425-BB2DF79596E1}"/>
                  </a:ext>
                </a:extLst>
              </p:cNvPr>
              <p:cNvSpPr txBox="1">
                <a:spLocks noChangeArrowheads="1"/>
              </p:cNvSpPr>
              <p:nvPr/>
            </p:nvSpPr>
            <p:spPr bwMode="auto">
              <a:xfrm>
                <a:off x="1184" y="3455"/>
                <a:ext cx="9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sz="2400">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sz="2400">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sz="2400">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r>
                  <a:rPr lang="zh-TW" altLang="en-US" sz="2000" dirty="0">
                    <a:latin typeface="Arial" panose="020B0604020202020204" pitchFamily="34" charset="0"/>
                    <a:ea typeface="標楷體" panose="03000509000000000000" pitchFamily="65" charset="-120"/>
                  </a:rPr>
                  <a:t>軟體客製化</a:t>
                </a:r>
              </a:p>
            </p:txBody>
          </p:sp>
        </p:grpSp>
        <p:grpSp>
          <p:nvGrpSpPr>
            <p:cNvPr id="35856" name="Group 1053">
              <a:extLst>
                <a:ext uri="{FF2B5EF4-FFF2-40B4-BE49-F238E27FC236}">
                  <a16:creationId xmlns:a16="http://schemas.microsoft.com/office/drawing/2014/main" id="{B830A5B7-A3C6-4ED4-A190-612DF0A60FA9}"/>
                </a:ext>
              </a:extLst>
            </p:cNvPr>
            <p:cNvGrpSpPr>
              <a:grpSpLocks/>
            </p:cNvGrpSpPr>
            <p:nvPr/>
          </p:nvGrpSpPr>
          <p:grpSpPr bwMode="auto">
            <a:xfrm>
              <a:off x="4897438" y="3461"/>
              <a:ext cx="2803525" cy="400110"/>
              <a:chOff x="3085" y="3455"/>
              <a:chExt cx="1766" cy="400110"/>
            </a:xfrm>
          </p:grpSpPr>
          <p:sp>
            <p:nvSpPr>
              <p:cNvPr id="35869" name="Line 1043">
                <a:extLst>
                  <a:ext uri="{FF2B5EF4-FFF2-40B4-BE49-F238E27FC236}">
                    <a16:creationId xmlns:a16="http://schemas.microsoft.com/office/drawing/2014/main" id="{DF34497A-C79E-4AF2-BA29-DF20028F8226}"/>
                  </a:ext>
                </a:extLst>
              </p:cNvPr>
              <p:cNvSpPr>
                <a:spLocks noChangeShapeType="1"/>
              </p:cNvSpPr>
              <p:nvPr/>
            </p:nvSpPr>
            <p:spPr bwMode="auto">
              <a:xfrm flipH="1">
                <a:off x="3085" y="3796"/>
                <a:ext cx="1766" cy="0"/>
              </a:xfrm>
              <a:prstGeom prst="line">
                <a:avLst/>
              </a:prstGeom>
              <a:noFill/>
              <a:ln w="38100">
                <a:solidFill>
                  <a:srgbClr val="969696"/>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35870" name="Text Box 1045">
                <a:extLst>
                  <a:ext uri="{FF2B5EF4-FFF2-40B4-BE49-F238E27FC236}">
                    <a16:creationId xmlns:a16="http://schemas.microsoft.com/office/drawing/2014/main" id="{712C21E5-61E2-4833-BBB5-EA0BB6A30FC6}"/>
                  </a:ext>
                </a:extLst>
              </p:cNvPr>
              <p:cNvSpPr txBox="1">
                <a:spLocks noChangeArrowheads="1"/>
              </p:cNvSpPr>
              <p:nvPr/>
            </p:nvSpPr>
            <p:spPr bwMode="auto">
              <a:xfrm>
                <a:off x="3457" y="3455"/>
                <a:ext cx="1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sz="2400">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sz="2400">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sz="2400">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r>
                  <a:rPr lang="zh-TW" altLang="en-US" sz="2000">
                    <a:latin typeface="Arial" panose="020B0604020202020204" pitchFamily="34" charset="0"/>
                    <a:ea typeface="標楷體" panose="03000509000000000000" pitchFamily="65" charset="-120"/>
                  </a:rPr>
                  <a:t>企業流程再造</a:t>
                </a:r>
              </a:p>
            </p:txBody>
          </p:sp>
        </p:grpSp>
        <p:grpSp>
          <p:nvGrpSpPr>
            <p:cNvPr id="35857" name="Group 1048">
              <a:extLst>
                <a:ext uri="{FF2B5EF4-FFF2-40B4-BE49-F238E27FC236}">
                  <a16:creationId xmlns:a16="http://schemas.microsoft.com/office/drawing/2014/main" id="{1241819F-A2E9-4A23-A564-22F2DB923CAC}"/>
                </a:ext>
              </a:extLst>
            </p:cNvPr>
            <p:cNvGrpSpPr>
              <a:grpSpLocks/>
            </p:cNvGrpSpPr>
            <p:nvPr/>
          </p:nvGrpSpPr>
          <p:grpSpPr bwMode="auto">
            <a:xfrm>
              <a:off x="1676400" y="2820991"/>
              <a:ext cx="6034088" cy="1047751"/>
              <a:chOff x="1056" y="1777"/>
              <a:chExt cx="3801" cy="660"/>
            </a:xfrm>
          </p:grpSpPr>
          <p:sp>
            <p:nvSpPr>
              <p:cNvPr id="35863" name="Text Box 1029">
                <a:extLst>
                  <a:ext uri="{FF2B5EF4-FFF2-40B4-BE49-F238E27FC236}">
                    <a16:creationId xmlns:a16="http://schemas.microsoft.com/office/drawing/2014/main" id="{EAED4851-C3FA-4DB8-BCAE-4E980F108AAF}"/>
                  </a:ext>
                </a:extLst>
              </p:cNvPr>
              <p:cNvSpPr txBox="1">
                <a:spLocks noChangeArrowheads="1"/>
              </p:cNvSpPr>
              <p:nvPr/>
            </p:nvSpPr>
            <p:spPr bwMode="auto">
              <a:xfrm>
                <a:off x="1202" y="1777"/>
                <a:ext cx="25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sz="2400">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sz="2400">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sz="2400">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r>
                  <a:rPr lang="en-US" altLang="zh-TW" sz="1800">
                    <a:latin typeface="Arial" panose="020B0604020202020204" pitchFamily="34" charset="0"/>
                  </a:rPr>
                  <a:t>BI</a:t>
                </a:r>
              </a:p>
            </p:txBody>
          </p:sp>
          <p:sp>
            <p:nvSpPr>
              <p:cNvPr id="35864" name="Text Box 1030">
                <a:extLst>
                  <a:ext uri="{FF2B5EF4-FFF2-40B4-BE49-F238E27FC236}">
                    <a16:creationId xmlns:a16="http://schemas.microsoft.com/office/drawing/2014/main" id="{926BBE63-955B-4739-8581-50322849960E}"/>
                  </a:ext>
                </a:extLst>
              </p:cNvPr>
              <p:cNvSpPr txBox="1">
                <a:spLocks noChangeArrowheads="1"/>
              </p:cNvSpPr>
              <p:nvPr/>
            </p:nvSpPr>
            <p:spPr bwMode="auto">
              <a:xfrm>
                <a:off x="4273" y="1780"/>
                <a:ext cx="40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sz="2400">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sz="2400">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sz="2400">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r>
                  <a:rPr lang="zh-TW" altLang="en-US" sz="1800">
                    <a:latin typeface="Arial" panose="020B0604020202020204" pitchFamily="34" charset="0"/>
                    <a:ea typeface="標楷體" panose="03000509000000000000" pitchFamily="65" charset="-120"/>
                  </a:rPr>
                  <a:t>組織</a:t>
                </a:r>
              </a:p>
            </p:txBody>
          </p:sp>
          <p:sp>
            <p:nvSpPr>
              <p:cNvPr id="35865" name="Text Box 1031">
                <a:extLst>
                  <a:ext uri="{FF2B5EF4-FFF2-40B4-BE49-F238E27FC236}">
                    <a16:creationId xmlns:a16="http://schemas.microsoft.com/office/drawing/2014/main" id="{750C49EA-9C69-424A-80D7-F7240507A59F}"/>
                  </a:ext>
                </a:extLst>
              </p:cNvPr>
              <p:cNvSpPr txBox="1">
                <a:spLocks noChangeArrowheads="1"/>
              </p:cNvSpPr>
              <p:nvPr/>
            </p:nvSpPr>
            <p:spPr bwMode="auto">
              <a:xfrm>
                <a:off x="1056" y="2027"/>
                <a:ext cx="699" cy="410"/>
              </a:xfrm>
              <a:prstGeom prst="rect">
                <a:avLst/>
              </a:prstGeom>
              <a:solidFill>
                <a:srgbClr val="D0D0D0"/>
              </a:solidFill>
              <a:ln w="9525" algn="ctr">
                <a:solidFill>
                  <a:schemeClr val="tx1"/>
                </a:solidFill>
                <a:miter lim="800000"/>
                <a:headEnd/>
                <a:tailEnd/>
              </a:ln>
            </p:spPr>
            <p:txBody>
              <a:bodyPr wrap="none">
                <a:spAutoFit/>
              </a:bodyPr>
              <a:lstStyle>
                <a:lvl1pPr eaLnBrk="0" hangingPunct="0">
                  <a:defRPr kumimoji="1" sz="2400">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sz="2400">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sz="2400">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sz="2400">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algn="ctr" eaLnBrk="1" hangingPunct="1"/>
                <a:r>
                  <a:rPr lang="zh-TW" altLang="en-US" sz="1800">
                    <a:latin typeface="Arial" panose="020B0604020202020204" pitchFamily="34" charset="0"/>
                    <a:ea typeface="標楷體" panose="03000509000000000000" pitchFamily="65" charset="-120"/>
                  </a:rPr>
                  <a:t>備選方案</a:t>
                </a:r>
              </a:p>
              <a:p>
                <a:pPr algn="ctr" eaLnBrk="1" hangingPunct="1"/>
                <a:r>
                  <a:rPr lang="en-US" altLang="zh-TW" sz="1800">
                    <a:latin typeface="Arial" panose="020B0604020202020204" pitchFamily="34" charset="0"/>
                    <a:ea typeface="標楷體" panose="03000509000000000000" pitchFamily="65" charset="-120"/>
                  </a:rPr>
                  <a:t>1</a:t>
                </a:r>
              </a:p>
            </p:txBody>
          </p:sp>
          <p:sp>
            <p:nvSpPr>
              <p:cNvPr id="35866" name="Text Box 1032">
                <a:extLst>
                  <a:ext uri="{FF2B5EF4-FFF2-40B4-BE49-F238E27FC236}">
                    <a16:creationId xmlns:a16="http://schemas.microsoft.com/office/drawing/2014/main" id="{A9F00EF3-8A75-4D07-A84D-AEEF66511101}"/>
                  </a:ext>
                </a:extLst>
              </p:cNvPr>
              <p:cNvSpPr txBox="1">
                <a:spLocks noChangeArrowheads="1"/>
              </p:cNvSpPr>
              <p:nvPr/>
            </p:nvSpPr>
            <p:spPr bwMode="auto">
              <a:xfrm>
                <a:off x="4158" y="2027"/>
                <a:ext cx="699" cy="4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kumimoji="1" sz="2400">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sz="2400">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sz="2400">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sz="2400">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algn="ctr" eaLnBrk="1" hangingPunct="1"/>
                <a:r>
                  <a:rPr lang="zh-TW" altLang="en-US" sz="1800">
                    <a:latin typeface="Arial" panose="020B0604020202020204" pitchFamily="34" charset="0"/>
                    <a:ea typeface="標楷體" panose="03000509000000000000" pitchFamily="65" charset="-120"/>
                  </a:rPr>
                  <a:t>備選方案</a:t>
                </a:r>
              </a:p>
              <a:p>
                <a:pPr algn="ctr" eaLnBrk="1" hangingPunct="1"/>
                <a:r>
                  <a:rPr lang="en-US" altLang="zh-TW" sz="1800">
                    <a:latin typeface="Arial" panose="020B0604020202020204" pitchFamily="34" charset="0"/>
                  </a:rPr>
                  <a:t>1</a:t>
                </a:r>
              </a:p>
            </p:txBody>
          </p:sp>
          <p:sp>
            <p:nvSpPr>
              <p:cNvPr id="35867" name="Line 1039">
                <a:extLst>
                  <a:ext uri="{FF2B5EF4-FFF2-40B4-BE49-F238E27FC236}">
                    <a16:creationId xmlns:a16="http://schemas.microsoft.com/office/drawing/2014/main" id="{D7415C7B-3DB0-4081-BBD9-A20E068CC1A4}"/>
                  </a:ext>
                </a:extLst>
              </p:cNvPr>
              <p:cNvSpPr>
                <a:spLocks noChangeShapeType="1"/>
              </p:cNvSpPr>
              <p:nvPr/>
            </p:nvSpPr>
            <p:spPr bwMode="auto">
              <a:xfrm>
                <a:off x="1807" y="2253"/>
                <a:ext cx="2303"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35868" name="WordArt 1046">
                <a:extLst>
                  <a:ext uri="{FF2B5EF4-FFF2-40B4-BE49-F238E27FC236}">
                    <a16:creationId xmlns:a16="http://schemas.microsoft.com/office/drawing/2014/main" id="{027FCA8D-582C-4EA5-BFE0-124456076B59}"/>
                  </a:ext>
                </a:extLst>
              </p:cNvPr>
              <p:cNvSpPr>
                <a:spLocks noChangeArrowheads="1" noChangeShapeType="1" noTextEdit="1"/>
              </p:cNvSpPr>
              <p:nvPr/>
            </p:nvSpPr>
            <p:spPr bwMode="auto">
              <a:xfrm>
                <a:off x="2336" y="1842"/>
                <a:ext cx="1247" cy="288"/>
              </a:xfrm>
              <a:prstGeom prst="rect">
                <a:avLst/>
              </a:prstGeom>
            </p:spPr>
            <p:txBody>
              <a:bodyPr wrap="none" fromWordArt="1">
                <a:prstTxWarp prst="textPlain">
                  <a:avLst>
                    <a:gd name="adj" fmla="val 50000"/>
                  </a:avLst>
                </a:prstTxWarp>
              </a:bodyPr>
              <a:lstStyle/>
              <a:p>
                <a:pPr algn="ctr"/>
                <a:r>
                  <a:rPr lang="en-US" altLang="zh-TW" sz="3600" b="1" i="1" kern="10">
                    <a:ln w="9525">
                      <a:solidFill>
                        <a:srgbClr val="000000"/>
                      </a:solidFill>
                      <a:miter lim="800000"/>
                      <a:headEnd/>
                      <a:tailEnd/>
                    </a:ln>
                    <a:solidFill>
                      <a:srgbClr val="FFFFFF"/>
                    </a:solidFill>
                    <a:latin typeface="Times New Roman" panose="02020603050405020304" pitchFamily="18" charset="0"/>
                    <a:cs typeface="Times New Roman" panose="02020603050405020304" pitchFamily="18" charset="0"/>
                  </a:rPr>
                  <a:t>GAP</a:t>
                </a:r>
                <a:endParaRPr lang="zh-TW" altLang="en-US" sz="3600" b="1" i="1" kern="10">
                  <a:ln w="9525">
                    <a:solidFill>
                      <a:srgbClr val="000000"/>
                    </a:solidFill>
                    <a:miter lim="800000"/>
                    <a:headEnd/>
                    <a:tailEnd/>
                  </a:ln>
                  <a:solidFill>
                    <a:srgbClr val="FFFFFF"/>
                  </a:solidFill>
                  <a:latin typeface="Times New Roman" panose="02020603050405020304" pitchFamily="18" charset="0"/>
                  <a:cs typeface="Times New Roman" panose="02020603050405020304" pitchFamily="18" charset="0"/>
                </a:endParaRPr>
              </a:p>
            </p:txBody>
          </p:sp>
        </p:grpSp>
        <p:grpSp>
          <p:nvGrpSpPr>
            <p:cNvPr id="35858" name="Group 1049">
              <a:extLst>
                <a:ext uri="{FF2B5EF4-FFF2-40B4-BE49-F238E27FC236}">
                  <a16:creationId xmlns:a16="http://schemas.microsoft.com/office/drawing/2014/main" id="{AA521134-55FE-4D20-869D-6995C88C913B}"/>
                </a:ext>
              </a:extLst>
            </p:cNvPr>
            <p:cNvGrpSpPr>
              <a:grpSpLocks/>
            </p:cNvGrpSpPr>
            <p:nvPr/>
          </p:nvGrpSpPr>
          <p:grpSpPr bwMode="auto">
            <a:xfrm>
              <a:off x="2393951" y="3717925"/>
              <a:ext cx="4622802" cy="654050"/>
              <a:chOff x="1508" y="2342"/>
              <a:chExt cx="2912" cy="412"/>
            </a:xfrm>
          </p:grpSpPr>
          <p:sp>
            <p:nvSpPr>
              <p:cNvPr id="35859" name="Text Box 1033">
                <a:extLst>
                  <a:ext uri="{FF2B5EF4-FFF2-40B4-BE49-F238E27FC236}">
                    <a16:creationId xmlns:a16="http://schemas.microsoft.com/office/drawing/2014/main" id="{4403DA5E-7140-4190-8BE6-B428D2EF3E2F}"/>
                  </a:ext>
                </a:extLst>
              </p:cNvPr>
              <p:cNvSpPr txBox="1">
                <a:spLocks noChangeArrowheads="1"/>
              </p:cNvSpPr>
              <p:nvPr/>
            </p:nvSpPr>
            <p:spPr bwMode="auto">
              <a:xfrm>
                <a:off x="1508" y="2344"/>
                <a:ext cx="699" cy="410"/>
              </a:xfrm>
              <a:prstGeom prst="rect">
                <a:avLst/>
              </a:prstGeom>
              <a:solidFill>
                <a:srgbClr val="D0D0D0"/>
              </a:solidFill>
              <a:ln w="9525">
                <a:solidFill>
                  <a:schemeClr val="tx1"/>
                </a:solidFill>
                <a:miter lim="800000"/>
                <a:headEnd/>
                <a:tailEnd/>
              </a:ln>
            </p:spPr>
            <p:txBody>
              <a:bodyPr wrap="none">
                <a:spAutoFit/>
              </a:bodyPr>
              <a:lstStyle>
                <a:lvl1pPr eaLnBrk="0" hangingPunct="0">
                  <a:defRPr kumimoji="1" sz="2400">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sz="2400">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sz="2400">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sz="2400">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algn="ctr" eaLnBrk="1" hangingPunct="1"/>
                <a:r>
                  <a:rPr lang="zh-TW" altLang="en-US" sz="1800">
                    <a:latin typeface="Arial" panose="020B0604020202020204" pitchFamily="34" charset="0"/>
                    <a:ea typeface="標楷體" panose="03000509000000000000" pitchFamily="65" charset="-120"/>
                  </a:rPr>
                  <a:t>備選方案</a:t>
                </a:r>
              </a:p>
              <a:p>
                <a:pPr algn="ctr" eaLnBrk="1" hangingPunct="1"/>
                <a:r>
                  <a:rPr lang="en-US" altLang="zh-TW" sz="1800">
                    <a:latin typeface="Arial" panose="020B0604020202020204" pitchFamily="34" charset="0"/>
                  </a:rPr>
                  <a:t>2</a:t>
                </a:r>
              </a:p>
            </p:txBody>
          </p:sp>
          <p:sp>
            <p:nvSpPr>
              <p:cNvPr id="35860" name="Text Box 1034">
                <a:extLst>
                  <a:ext uri="{FF2B5EF4-FFF2-40B4-BE49-F238E27FC236}">
                    <a16:creationId xmlns:a16="http://schemas.microsoft.com/office/drawing/2014/main" id="{D95CBB64-BB58-48B1-8DE1-538DD758E310}"/>
                  </a:ext>
                </a:extLst>
              </p:cNvPr>
              <p:cNvSpPr txBox="1">
                <a:spLocks noChangeArrowheads="1"/>
              </p:cNvSpPr>
              <p:nvPr/>
            </p:nvSpPr>
            <p:spPr bwMode="auto">
              <a:xfrm>
                <a:off x="3723" y="2344"/>
                <a:ext cx="697" cy="410"/>
              </a:xfrm>
              <a:prstGeom prst="rect">
                <a:avLst/>
              </a:prstGeom>
              <a:solidFill>
                <a:schemeClr val="bg1"/>
              </a:solidFill>
              <a:ln w="9525">
                <a:solidFill>
                  <a:schemeClr val="tx1"/>
                </a:solidFill>
                <a:miter lim="800000"/>
                <a:headEnd/>
                <a:tailEnd/>
              </a:ln>
            </p:spPr>
            <p:txBody>
              <a:bodyPr wrap="none">
                <a:spAutoFit/>
              </a:bodyPr>
              <a:lstStyle>
                <a:lvl1pPr eaLnBrk="0" hangingPunct="0">
                  <a:defRPr kumimoji="1" sz="2400">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sz="2400">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sz="2400">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sz="2400">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algn="ctr" eaLnBrk="1" hangingPunct="1"/>
                <a:r>
                  <a:rPr lang="zh-TW" altLang="en-US" sz="1800">
                    <a:latin typeface="Arial" panose="020B0604020202020204" pitchFamily="34" charset="0"/>
                    <a:ea typeface="標楷體" panose="03000509000000000000" pitchFamily="65" charset="-120"/>
                  </a:rPr>
                  <a:t>備選方案</a:t>
                </a:r>
              </a:p>
              <a:p>
                <a:pPr algn="ctr" eaLnBrk="1" hangingPunct="1"/>
                <a:r>
                  <a:rPr lang="en-US" altLang="zh-TW" sz="1800">
                    <a:latin typeface="Arial" panose="020B0604020202020204" pitchFamily="34" charset="0"/>
                  </a:rPr>
                  <a:t>2</a:t>
                </a:r>
              </a:p>
            </p:txBody>
          </p:sp>
          <p:sp>
            <p:nvSpPr>
              <p:cNvPr id="35861" name="Line 1040">
                <a:extLst>
                  <a:ext uri="{FF2B5EF4-FFF2-40B4-BE49-F238E27FC236}">
                    <a16:creationId xmlns:a16="http://schemas.microsoft.com/office/drawing/2014/main" id="{F2DD8F6D-3CF5-4788-B1A9-4E9717CC247D}"/>
                  </a:ext>
                </a:extLst>
              </p:cNvPr>
              <p:cNvSpPr>
                <a:spLocks noChangeShapeType="1"/>
              </p:cNvSpPr>
              <p:nvPr/>
            </p:nvSpPr>
            <p:spPr bwMode="auto">
              <a:xfrm>
                <a:off x="2265" y="2573"/>
                <a:ext cx="1411"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35862" name="WordArt 1047">
                <a:extLst>
                  <a:ext uri="{FF2B5EF4-FFF2-40B4-BE49-F238E27FC236}">
                    <a16:creationId xmlns:a16="http://schemas.microsoft.com/office/drawing/2014/main" id="{A021B7B5-28B6-4DA0-B45B-1822C7D4D220}"/>
                  </a:ext>
                </a:extLst>
              </p:cNvPr>
              <p:cNvSpPr>
                <a:spLocks noChangeArrowheads="1" noChangeShapeType="1" noTextEdit="1"/>
              </p:cNvSpPr>
              <p:nvPr/>
            </p:nvSpPr>
            <p:spPr bwMode="auto">
              <a:xfrm>
                <a:off x="2616" y="2342"/>
                <a:ext cx="604" cy="178"/>
              </a:xfrm>
              <a:prstGeom prst="rect">
                <a:avLst/>
              </a:prstGeom>
            </p:spPr>
            <p:txBody>
              <a:bodyPr wrap="none" fromWordArt="1">
                <a:prstTxWarp prst="textPlain">
                  <a:avLst>
                    <a:gd name="adj" fmla="val 50000"/>
                  </a:avLst>
                </a:prstTxWarp>
              </a:bodyPr>
              <a:lstStyle/>
              <a:p>
                <a:pPr algn="ctr"/>
                <a:r>
                  <a:rPr lang="en-US" altLang="zh-TW" sz="3600" b="1" i="1" kern="10">
                    <a:ln w="9525">
                      <a:solidFill>
                        <a:srgbClr val="000000"/>
                      </a:solidFill>
                      <a:miter lim="800000"/>
                      <a:headEnd/>
                      <a:tailEnd/>
                    </a:ln>
                    <a:solidFill>
                      <a:srgbClr val="FFFFFF"/>
                    </a:solidFill>
                    <a:latin typeface="Times New Roman" panose="02020603050405020304" pitchFamily="18" charset="0"/>
                    <a:cs typeface="Times New Roman" panose="02020603050405020304" pitchFamily="18" charset="0"/>
                  </a:rPr>
                  <a:t>GAP</a:t>
                </a:r>
                <a:endParaRPr lang="zh-TW" altLang="en-US" sz="3600" b="1" i="1" kern="10">
                  <a:ln w="9525">
                    <a:solidFill>
                      <a:srgbClr val="000000"/>
                    </a:solidFill>
                    <a:miter lim="800000"/>
                    <a:headEnd/>
                    <a:tailEnd/>
                  </a:ln>
                  <a:solidFill>
                    <a:srgbClr val="FFFFFF"/>
                  </a:solidFill>
                  <a:latin typeface="Times New Roman" panose="02020603050405020304" pitchFamily="18" charset="0"/>
                  <a:cs typeface="Times New Roman" panose="02020603050405020304" pitchFamily="18" charset="0"/>
                </a:endParaRPr>
              </a:p>
            </p:txBody>
          </p:sp>
        </p:grpSp>
      </p:grpSp>
      <p:grpSp>
        <p:nvGrpSpPr>
          <p:cNvPr id="10" name="Group 1052">
            <a:extLst>
              <a:ext uri="{FF2B5EF4-FFF2-40B4-BE49-F238E27FC236}">
                <a16:creationId xmlns:a16="http://schemas.microsoft.com/office/drawing/2014/main" id="{D1B88027-371C-449C-88CB-058163DA75CD}"/>
              </a:ext>
            </a:extLst>
          </p:cNvPr>
          <p:cNvGrpSpPr>
            <a:grpSpLocks/>
          </p:cNvGrpSpPr>
          <p:nvPr/>
        </p:nvGrpSpPr>
        <p:grpSpPr bwMode="auto">
          <a:xfrm>
            <a:off x="3209925" y="5484814"/>
            <a:ext cx="2686050" cy="542925"/>
            <a:chOff x="1062" y="3455"/>
            <a:chExt cx="1692" cy="342"/>
          </a:xfrm>
        </p:grpSpPr>
        <p:sp>
          <p:nvSpPr>
            <p:cNvPr id="35851" name="Line 1042">
              <a:extLst>
                <a:ext uri="{FF2B5EF4-FFF2-40B4-BE49-F238E27FC236}">
                  <a16:creationId xmlns:a16="http://schemas.microsoft.com/office/drawing/2014/main" id="{1E6B2D6D-BF66-42D7-9FDC-B4083DC6322B}"/>
                </a:ext>
              </a:extLst>
            </p:cNvPr>
            <p:cNvSpPr>
              <a:spLocks noChangeShapeType="1"/>
            </p:cNvSpPr>
            <p:nvPr/>
          </p:nvSpPr>
          <p:spPr bwMode="auto">
            <a:xfrm>
              <a:off x="1062" y="3797"/>
              <a:ext cx="1692" cy="0"/>
            </a:xfrm>
            <a:prstGeom prst="line">
              <a:avLst/>
            </a:prstGeom>
            <a:noFill/>
            <a:ln w="38100">
              <a:solidFill>
                <a:srgbClr val="969696"/>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35852" name="Text Box 1044">
              <a:extLst>
                <a:ext uri="{FF2B5EF4-FFF2-40B4-BE49-F238E27FC236}">
                  <a16:creationId xmlns:a16="http://schemas.microsoft.com/office/drawing/2014/main" id="{50BEAE8E-62B6-4696-BCFE-61127E4C839A}"/>
                </a:ext>
              </a:extLst>
            </p:cNvPr>
            <p:cNvSpPr txBox="1">
              <a:spLocks noChangeArrowheads="1"/>
            </p:cNvSpPr>
            <p:nvPr/>
          </p:nvSpPr>
          <p:spPr bwMode="auto">
            <a:xfrm>
              <a:off x="1184" y="3455"/>
              <a:ext cx="91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sz="2400">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sz="2400">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sz="2400">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r>
                <a:rPr lang="zh-TW" altLang="en-US" sz="2000">
                  <a:latin typeface="Arial" panose="020B0604020202020204" pitchFamily="34" charset="0"/>
                  <a:ea typeface="標楷體" panose="03000509000000000000" pitchFamily="65" charset="-120"/>
                </a:rPr>
                <a:t>軟體客製化</a:t>
              </a:r>
            </a:p>
          </p:txBody>
        </p:sp>
      </p:grpSp>
      <p:grpSp>
        <p:nvGrpSpPr>
          <p:cNvPr id="11" name="Group 1053">
            <a:extLst>
              <a:ext uri="{FF2B5EF4-FFF2-40B4-BE49-F238E27FC236}">
                <a16:creationId xmlns:a16="http://schemas.microsoft.com/office/drawing/2014/main" id="{D01E6E16-6066-4CD6-BD11-BDE89641EEF4}"/>
              </a:ext>
            </a:extLst>
          </p:cNvPr>
          <p:cNvGrpSpPr>
            <a:grpSpLocks/>
          </p:cNvGrpSpPr>
          <p:nvPr/>
        </p:nvGrpSpPr>
        <p:grpSpPr bwMode="auto">
          <a:xfrm>
            <a:off x="6421439" y="5484814"/>
            <a:ext cx="2803525" cy="541337"/>
            <a:chOff x="3085" y="3455"/>
            <a:chExt cx="1766" cy="341"/>
          </a:xfrm>
        </p:grpSpPr>
        <p:sp>
          <p:nvSpPr>
            <p:cNvPr id="35849" name="Line 1043">
              <a:extLst>
                <a:ext uri="{FF2B5EF4-FFF2-40B4-BE49-F238E27FC236}">
                  <a16:creationId xmlns:a16="http://schemas.microsoft.com/office/drawing/2014/main" id="{F90B93DE-C74A-4F75-AA13-DFC9B22448A8}"/>
                </a:ext>
              </a:extLst>
            </p:cNvPr>
            <p:cNvSpPr>
              <a:spLocks noChangeShapeType="1"/>
            </p:cNvSpPr>
            <p:nvPr/>
          </p:nvSpPr>
          <p:spPr bwMode="auto">
            <a:xfrm flipH="1">
              <a:off x="3085" y="3796"/>
              <a:ext cx="1766" cy="0"/>
            </a:xfrm>
            <a:prstGeom prst="line">
              <a:avLst/>
            </a:prstGeom>
            <a:noFill/>
            <a:ln w="38100">
              <a:solidFill>
                <a:srgbClr val="969696"/>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35850" name="Text Box 1045">
              <a:extLst>
                <a:ext uri="{FF2B5EF4-FFF2-40B4-BE49-F238E27FC236}">
                  <a16:creationId xmlns:a16="http://schemas.microsoft.com/office/drawing/2014/main" id="{B002A860-9F04-4388-8241-907C58B2A5E1}"/>
                </a:ext>
              </a:extLst>
            </p:cNvPr>
            <p:cNvSpPr txBox="1">
              <a:spLocks noChangeArrowheads="1"/>
            </p:cNvSpPr>
            <p:nvPr/>
          </p:nvSpPr>
          <p:spPr bwMode="auto">
            <a:xfrm>
              <a:off x="3457" y="3455"/>
              <a:ext cx="107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sz="2400">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sz="2400">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sz="2400">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r>
                <a:rPr lang="zh-TW" altLang="en-US" sz="2000">
                  <a:latin typeface="Arial" panose="020B0604020202020204" pitchFamily="34" charset="0"/>
                  <a:ea typeface="標楷體" panose="03000509000000000000" pitchFamily="65" charset="-120"/>
                </a:rPr>
                <a:t>企業流程變更</a:t>
              </a:r>
            </a:p>
          </p:txBody>
        </p:sp>
      </p:grpSp>
      <p:sp>
        <p:nvSpPr>
          <p:cNvPr id="3" name="日期版面配置區 2">
            <a:extLst>
              <a:ext uri="{FF2B5EF4-FFF2-40B4-BE49-F238E27FC236}">
                <a16:creationId xmlns:a16="http://schemas.microsoft.com/office/drawing/2014/main" id="{1350BD3E-4FE0-4DED-B8AB-C9F3BC0E7681}"/>
              </a:ext>
            </a:extLst>
          </p:cNvPr>
          <p:cNvSpPr>
            <a:spLocks noGrp="1"/>
          </p:cNvSpPr>
          <p:nvPr>
            <p:ph type="dt" sz="half" idx="10"/>
          </p:nvPr>
        </p:nvSpPr>
        <p:spPr/>
        <p:txBody>
          <a:bodyPr/>
          <a:lstStyle/>
          <a:p>
            <a:r>
              <a:rPr lang="en-US" altLang="zh-TW"/>
              <a:t>© </a:t>
            </a:r>
            <a:r>
              <a:rPr lang="zh-TW" altLang="en-US"/>
              <a:t>滄海圖書</a:t>
            </a:r>
            <a:endParaRPr lang="en-US" dirty="0"/>
          </a:p>
        </p:txBody>
      </p:sp>
      <p:sp>
        <p:nvSpPr>
          <p:cNvPr id="4" name="投影片編號版面配置區 3">
            <a:extLst>
              <a:ext uri="{FF2B5EF4-FFF2-40B4-BE49-F238E27FC236}">
                <a16:creationId xmlns:a16="http://schemas.microsoft.com/office/drawing/2014/main" id="{60452F81-4ED4-4995-AD08-72E02992784B}"/>
              </a:ext>
            </a:extLst>
          </p:cNvPr>
          <p:cNvSpPr>
            <a:spLocks noGrp="1"/>
          </p:cNvSpPr>
          <p:nvPr>
            <p:ph type="sldNum" sz="quarter" idx="12"/>
          </p:nvPr>
        </p:nvSpPr>
        <p:spPr/>
        <p:txBody>
          <a:bodyPr/>
          <a:lstStyle/>
          <a:p>
            <a:fld id="{A69134C5-D3FF-48ED-8AAC-F4BE64BCFA21}" type="slidenum">
              <a:rPr lang="zh-TW" altLang="en-US" smtClean="0"/>
              <a:pPr/>
              <a:t>28</a:t>
            </a:fld>
            <a:endParaRPr lang="zh-TW" altLang="en-US"/>
          </a:p>
        </p:txBody>
      </p:sp>
    </p:spTree>
    <p:extLst>
      <p:ext uri="{BB962C8B-B14F-4D97-AF65-F5344CB8AC3E}">
        <p14:creationId xmlns:p14="http://schemas.microsoft.com/office/powerpoint/2010/main" val="40133670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312B735-DC3C-4158-9CA3-A2B5FEDBD426}"/>
              </a:ext>
            </a:extLst>
          </p:cNvPr>
          <p:cNvSpPr>
            <a:spLocks noGrp="1"/>
          </p:cNvSpPr>
          <p:nvPr>
            <p:ph type="title"/>
          </p:nvPr>
        </p:nvSpPr>
        <p:spPr/>
        <p:txBody>
          <a:bodyPr/>
          <a:lstStyle/>
          <a:p>
            <a:r>
              <a:rPr lang="zh-TW" altLang="en-US"/>
              <a:t>業界和學界對</a:t>
            </a:r>
            <a:r>
              <a:rPr lang="en-US" altLang="zh-TW"/>
              <a:t>BI</a:t>
            </a:r>
            <a:r>
              <a:rPr lang="zh-TW" altLang="en-US"/>
              <a:t>的定義 </a:t>
            </a:r>
            <a:endParaRPr lang="zh-TW" altLang="en-US" dirty="0"/>
          </a:p>
        </p:txBody>
      </p:sp>
      <p:pic>
        <p:nvPicPr>
          <p:cNvPr id="9" name="內容版面配置區 8">
            <a:extLst>
              <a:ext uri="{FF2B5EF4-FFF2-40B4-BE49-F238E27FC236}">
                <a16:creationId xmlns:a16="http://schemas.microsoft.com/office/drawing/2014/main" id="{915A3F86-4B3E-4D06-9284-BF06A9D21685}"/>
              </a:ext>
            </a:extLst>
          </p:cNvPr>
          <p:cNvPicPr>
            <a:picLocks noGrp="1" noChangeAspect="1"/>
          </p:cNvPicPr>
          <p:nvPr>
            <p:ph idx="1"/>
          </p:nvPr>
        </p:nvPicPr>
        <p:blipFill>
          <a:blip r:embed="rId3">
            <a:clrChange>
              <a:clrFrom>
                <a:srgbClr val="FFFFFF"/>
              </a:clrFrom>
              <a:clrTo>
                <a:srgbClr val="FFFFFF">
                  <a:alpha val="0"/>
                </a:srgbClr>
              </a:clrTo>
            </a:clrChange>
            <a:duotone>
              <a:prstClr val="black"/>
              <a:schemeClr val="accent6">
                <a:tint val="45000"/>
                <a:satMod val="400000"/>
              </a:schemeClr>
            </a:duotone>
          </a:blip>
          <a:stretch>
            <a:fillRect/>
          </a:stretch>
        </p:blipFill>
        <p:spPr>
          <a:xfrm>
            <a:off x="609600" y="1412776"/>
            <a:ext cx="10972800" cy="4230647"/>
          </a:xfrm>
          <a:prstGeom prst="rect">
            <a:avLst/>
          </a:prstGeom>
        </p:spPr>
      </p:pic>
      <p:sp>
        <p:nvSpPr>
          <p:cNvPr id="3" name="日期版面配置區 2">
            <a:extLst>
              <a:ext uri="{FF2B5EF4-FFF2-40B4-BE49-F238E27FC236}">
                <a16:creationId xmlns:a16="http://schemas.microsoft.com/office/drawing/2014/main" id="{7428615D-1500-4DC8-806C-BE8E3AE878BE}"/>
              </a:ext>
            </a:extLst>
          </p:cNvPr>
          <p:cNvSpPr>
            <a:spLocks noGrp="1"/>
          </p:cNvSpPr>
          <p:nvPr>
            <p:ph type="dt" sz="half" idx="10"/>
          </p:nvPr>
        </p:nvSpPr>
        <p:spPr/>
        <p:txBody>
          <a:bodyPr/>
          <a:lstStyle/>
          <a:p>
            <a:r>
              <a:rPr lang="en-US" altLang="zh-TW"/>
              <a:t>© </a:t>
            </a:r>
            <a:r>
              <a:rPr lang="zh-TW" altLang="en-US"/>
              <a:t>滄海圖書</a:t>
            </a:r>
            <a:endParaRPr lang="en-US" dirty="0"/>
          </a:p>
        </p:txBody>
      </p:sp>
      <p:sp>
        <p:nvSpPr>
          <p:cNvPr id="4" name="投影片編號版面配置區 3">
            <a:extLst>
              <a:ext uri="{FF2B5EF4-FFF2-40B4-BE49-F238E27FC236}">
                <a16:creationId xmlns:a16="http://schemas.microsoft.com/office/drawing/2014/main" id="{3A8A1AB5-6C5C-4906-8B7C-F5614B7CDAF3}"/>
              </a:ext>
            </a:extLst>
          </p:cNvPr>
          <p:cNvSpPr>
            <a:spLocks noGrp="1"/>
          </p:cNvSpPr>
          <p:nvPr>
            <p:ph type="sldNum" sz="quarter" idx="12"/>
          </p:nvPr>
        </p:nvSpPr>
        <p:spPr/>
        <p:txBody>
          <a:bodyPr/>
          <a:lstStyle/>
          <a:p>
            <a:fld id="{A69134C5-D3FF-48ED-8AAC-F4BE64BCFA21}" type="slidenum">
              <a:rPr lang="zh-TW" altLang="en-US" smtClean="0"/>
              <a:pPr/>
              <a:t>29</a:t>
            </a:fld>
            <a:endParaRPr lang="zh-TW" altLang="en-US"/>
          </a:p>
        </p:txBody>
      </p:sp>
    </p:spTree>
    <p:extLst>
      <p:ext uri="{BB962C8B-B14F-4D97-AF65-F5344CB8AC3E}">
        <p14:creationId xmlns:p14="http://schemas.microsoft.com/office/powerpoint/2010/main" val="3885820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AC5546B-CC76-40B9-B639-99BC286D511A}"/>
              </a:ext>
            </a:extLst>
          </p:cNvPr>
          <p:cNvSpPr>
            <a:spLocks noGrp="1"/>
          </p:cNvSpPr>
          <p:nvPr>
            <p:ph type="title"/>
          </p:nvPr>
        </p:nvSpPr>
        <p:spPr/>
        <p:txBody>
          <a:bodyPr/>
          <a:lstStyle/>
          <a:p>
            <a:r>
              <a:rPr lang="zh-TW" altLang="en-US" sz="4800" dirty="0">
                <a:latin typeface="微軟正黑體" panose="020B0604030504040204" pitchFamily="34" charset="-120"/>
                <a:ea typeface="微軟正黑體" panose="020B0604030504040204" pitchFamily="34" charset="-120"/>
              </a:rPr>
              <a:t>學習目標</a:t>
            </a:r>
          </a:p>
        </p:txBody>
      </p:sp>
      <p:sp>
        <p:nvSpPr>
          <p:cNvPr id="3" name="內容版面配置區 2">
            <a:extLst>
              <a:ext uri="{FF2B5EF4-FFF2-40B4-BE49-F238E27FC236}">
                <a16:creationId xmlns:a16="http://schemas.microsoft.com/office/drawing/2014/main" id="{87F18164-E2D5-4653-8DEB-31345230FB37}"/>
              </a:ext>
            </a:extLst>
          </p:cNvPr>
          <p:cNvSpPr>
            <a:spLocks noGrp="1"/>
          </p:cNvSpPr>
          <p:nvPr>
            <p:ph idx="1"/>
          </p:nvPr>
        </p:nvSpPr>
        <p:spPr/>
        <p:txBody>
          <a:bodyPr/>
          <a:lstStyle/>
          <a:p>
            <a:r>
              <a:rPr lang="zh-TW" altLang="en-US" sz="3600" b="1" dirty="0">
                <a:latin typeface="微軟正黑體" panose="020B0604030504040204" pitchFamily="34" charset="-120"/>
                <a:ea typeface="微軟正黑體" panose="020B0604030504040204" pitchFamily="34" charset="-120"/>
              </a:rPr>
              <a:t>瞭解商業智慧的含意</a:t>
            </a:r>
          </a:p>
          <a:p>
            <a:r>
              <a:rPr lang="zh-TW" altLang="en-US" sz="3600" b="1" dirty="0">
                <a:latin typeface="微軟正黑體" panose="020B0604030504040204" pitchFamily="34" charset="-120"/>
                <a:ea typeface="微軟正黑體" panose="020B0604030504040204" pitchFamily="34" charset="-120"/>
              </a:rPr>
              <a:t>瞭解商業智慧對於企業管理的影響</a:t>
            </a:r>
          </a:p>
          <a:p>
            <a:r>
              <a:rPr lang="zh-TW" altLang="en-US" sz="3600" b="1" dirty="0">
                <a:latin typeface="微軟正黑體" panose="020B0604030504040204" pitchFamily="34" charset="-120"/>
                <a:ea typeface="微軟正黑體" panose="020B0604030504040204" pitchFamily="34" charset="-120"/>
              </a:rPr>
              <a:t>瞭解商業智慧和各類關鍵績效指標的關聯</a:t>
            </a:r>
          </a:p>
          <a:p>
            <a:r>
              <a:rPr lang="zh-TW" altLang="en-US" sz="3600" b="1" dirty="0">
                <a:latin typeface="微軟正黑體" panose="020B0604030504040204" pitchFamily="34" charset="-120"/>
                <a:ea typeface="微軟正黑體" panose="020B0604030504040204" pitchFamily="34" charset="-120"/>
              </a:rPr>
              <a:t>瞭解商業智慧解決方案的市場定位和未來趨勢</a:t>
            </a:r>
          </a:p>
        </p:txBody>
      </p:sp>
      <p:sp>
        <p:nvSpPr>
          <p:cNvPr id="4" name="日期版面配置區 3">
            <a:extLst>
              <a:ext uri="{FF2B5EF4-FFF2-40B4-BE49-F238E27FC236}">
                <a16:creationId xmlns:a16="http://schemas.microsoft.com/office/drawing/2014/main" id="{CDA38F3B-3425-467C-89A9-C4C6F989F074}"/>
              </a:ext>
            </a:extLst>
          </p:cNvPr>
          <p:cNvSpPr>
            <a:spLocks noGrp="1"/>
          </p:cNvSpPr>
          <p:nvPr>
            <p:ph type="dt" sz="half" idx="10"/>
          </p:nvPr>
        </p:nvSpPr>
        <p:spPr/>
        <p:txBody>
          <a:bodyPr/>
          <a:lstStyle/>
          <a:p>
            <a:r>
              <a:rPr lang="en-US" altLang="zh-TW"/>
              <a:t>© </a:t>
            </a:r>
            <a:r>
              <a:rPr lang="zh-TW" altLang="en-US"/>
              <a:t>滄海圖書</a:t>
            </a:r>
            <a:endParaRPr lang="en-US" dirty="0"/>
          </a:p>
        </p:txBody>
      </p:sp>
      <p:sp>
        <p:nvSpPr>
          <p:cNvPr id="5" name="投影片編號版面配置區 4">
            <a:extLst>
              <a:ext uri="{FF2B5EF4-FFF2-40B4-BE49-F238E27FC236}">
                <a16:creationId xmlns:a16="http://schemas.microsoft.com/office/drawing/2014/main" id="{2C0B3781-0B74-4AD9-A19B-152113767660}"/>
              </a:ext>
            </a:extLst>
          </p:cNvPr>
          <p:cNvSpPr>
            <a:spLocks noGrp="1"/>
          </p:cNvSpPr>
          <p:nvPr>
            <p:ph type="sldNum" sz="quarter" idx="12"/>
          </p:nvPr>
        </p:nvSpPr>
        <p:spPr/>
        <p:txBody>
          <a:bodyPr/>
          <a:lstStyle/>
          <a:p>
            <a:fld id="{A69134C5-D3FF-48ED-8AAC-F4BE64BCFA21}" type="slidenum">
              <a:rPr lang="zh-TW" altLang="en-US" smtClean="0"/>
              <a:pPr/>
              <a:t>3</a:t>
            </a:fld>
            <a:endParaRPr lang="zh-TW" altLang="en-US"/>
          </a:p>
        </p:txBody>
      </p:sp>
    </p:spTree>
    <p:extLst>
      <p:ext uri="{BB962C8B-B14F-4D97-AF65-F5344CB8AC3E}">
        <p14:creationId xmlns:p14="http://schemas.microsoft.com/office/powerpoint/2010/main" val="5193379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EEE3519-BCEF-43DF-9222-929CC63B3472}"/>
              </a:ext>
            </a:extLst>
          </p:cNvPr>
          <p:cNvSpPr>
            <a:spLocks noGrp="1"/>
          </p:cNvSpPr>
          <p:nvPr>
            <p:ph type="title"/>
          </p:nvPr>
        </p:nvSpPr>
        <p:spPr/>
        <p:txBody>
          <a:bodyPr/>
          <a:lstStyle/>
          <a:p>
            <a:r>
              <a:rPr lang="en-US" altLang="zh-TW"/>
              <a:t>BI</a:t>
            </a:r>
            <a:r>
              <a:rPr lang="zh-TW" altLang="en-US"/>
              <a:t>的定義與要件</a:t>
            </a:r>
            <a:endParaRPr lang="zh-TW" altLang="en-US" dirty="0"/>
          </a:p>
        </p:txBody>
      </p:sp>
      <p:sp>
        <p:nvSpPr>
          <p:cNvPr id="37891" name="內容版面配置區 2">
            <a:extLst>
              <a:ext uri="{FF2B5EF4-FFF2-40B4-BE49-F238E27FC236}">
                <a16:creationId xmlns:a16="http://schemas.microsoft.com/office/drawing/2014/main" id="{28C4BE8C-A26E-4A8F-A731-ACA1CFB29BB1}"/>
              </a:ext>
            </a:extLst>
          </p:cNvPr>
          <p:cNvSpPr>
            <a:spLocks noGrp="1"/>
          </p:cNvSpPr>
          <p:nvPr>
            <p:ph idx="1"/>
          </p:nvPr>
        </p:nvSpPr>
        <p:spPr/>
        <p:txBody>
          <a:bodyPr/>
          <a:lstStyle/>
          <a:p>
            <a:r>
              <a:rPr lang="en-US" altLang="zh-TW" sz="3600" dirty="0"/>
              <a:t>BI</a:t>
            </a:r>
            <a:r>
              <a:rPr lang="zh-TW" altLang="en-US" sz="3600" dirty="0"/>
              <a:t>的定義</a:t>
            </a:r>
          </a:p>
          <a:p>
            <a:pPr lvl="1"/>
            <a:r>
              <a:rPr lang="en-US" altLang="zh-TW" sz="3200" dirty="0"/>
              <a:t>BI</a:t>
            </a:r>
            <a:r>
              <a:rPr lang="zh-TW" altLang="en-US" sz="3200" dirty="0"/>
              <a:t>在本質上是一套程序、方法、和資訊技術的整合運用，由</a:t>
            </a:r>
            <a:r>
              <a:rPr lang="en-US" altLang="zh-TW" sz="3200" dirty="0"/>
              <a:t>BI</a:t>
            </a:r>
            <a:r>
              <a:rPr lang="zh-TW" altLang="en-US" sz="3200" dirty="0"/>
              <a:t>的設計者使用資料倉儲技術將企業營運相關資料轉換成資訊，設計適當的介面方便使用者查詢和線上分析處理的過程，以支援企業使用者做出較好的決策，管理並改善企業的營運績效</a:t>
            </a:r>
          </a:p>
        </p:txBody>
      </p:sp>
      <p:sp>
        <p:nvSpPr>
          <p:cNvPr id="3" name="日期版面配置區 2">
            <a:extLst>
              <a:ext uri="{FF2B5EF4-FFF2-40B4-BE49-F238E27FC236}">
                <a16:creationId xmlns:a16="http://schemas.microsoft.com/office/drawing/2014/main" id="{AC94E1D1-7BCA-499E-8427-2A3030EC4AC2}"/>
              </a:ext>
            </a:extLst>
          </p:cNvPr>
          <p:cNvSpPr>
            <a:spLocks noGrp="1"/>
          </p:cNvSpPr>
          <p:nvPr>
            <p:ph type="dt" sz="half" idx="10"/>
          </p:nvPr>
        </p:nvSpPr>
        <p:spPr/>
        <p:txBody>
          <a:bodyPr/>
          <a:lstStyle/>
          <a:p>
            <a:r>
              <a:rPr lang="en-US" altLang="zh-TW"/>
              <a:t>© </a:t>
            </a:r>
            <a:r>
              <a:rPr lang="zh-TW" altLang="en-US"/>
              <a:t>滄海圖書</a:t>
            </a:r>
            <a:endParaRPr lang="en-US" dirty="0"/>
          </a:p>
        </p:txBody>
      </p:sp>
      <p:sp>
        <p:nvSpPr>
          <p:cNvPr id="4" name="投影片編號版面配置區 3">
            <a:extLst>
              <a:ext uri="{FF2B5EF4-FFF2-40B4-BE49-F238E27FC236}">
                <a16:creationId xmlns:a16="http://schemas.microsoft.com/office/drawing/2014/main" id="{2BE0D8BD-BBFE-4935-80ED-F515081B7854}"/>
              </a:ext>
            </a:extLst>
          </p:cNvPr>
          <p:cNvSpPr>
            <a:spLocks noGrp="1"/>
          </p:cNvSpPr>
          <p:nvPr>
            <p:ph type="sldNum" sz="quarter" idx="12"/>
          </p:nvPr>
        </p:nvSpPr>
        <p:spPr/>
        <p:txBody>
          <a:bodyPr/>
          <a:lstStyle/>
          <a:p>
            <a:fld id="{A69134C5-D3FF-48ED-8AAC-F4BE64BCFA21}" type="slidenum">
              <a:rPr lang="zh-TW" altLang="en-US" smtClean="0"/>
              <a:pPr/>
              <a:t>30</a:t>
            </a:fld>
            <a:endParaRPr lang="zh-TW" altLang="en-US"/>
          </a:p>
        </p:txBody>
      </p:sp>
    </p:spTree>
    <p:extLst>
      <p:ext uri="{BB962C8B-B14F-4D97-AF65-F5344CB8AC3E}">
        <p14:creationId xmlns:p14="http://schemas.microsoft.com/office/powerpoint/2010/main" val="28738707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8963845-71B9-401F-912C-DABE3A749764}"/>
              </a:ext>
            </a:extLst>
          </p:cNvPr>
          <p:cNvSpPr>
            <a:spLocks noGrp="1"/>
          </p:cNvSpPr>
          <p:nvPr>
            <p:ph type="title"/>
          </p:nvPr>
        </p:nvSpPr>
        <p:spPr/>
        <p:txBody>
          <a:bodyPr/>
          <a:lstStyle/>
          <a:p>
            <a:pPr eaLnBrk="1" hangingPunct="1">
              <a:defRPr/>
            </a:pPr>
            <a:r>
              <a:rPr lang="en-US" altLang="zh-TW" dirty="0"/>
              <a:t>BI</a:t>
            </a:r>
            <a:r>
              <a:rPr lang="zh-TW" altLang="en-US" dirty="0"/>
              <a:t>的定義與要件</a:t>
            </a:r>
          </a:p>
        </p:txBody>
      </p:sp>
      <p:sp>
        <p:nvSpPr>
          <p:cNvPr id="38915" name="內容版面配置區 2">
            <a:extLst>
              <a:ext uri="{FF2B5EF4-FFF2-40B4-BE49-F238E27FC236}">
                <a16:creationId xmlns:a16="http://schemas.microsoft.com/office/drawing/2014/main" id="{2111281D-F0B9-4CC1-918A-4E43CA3AA5A1}"/>
              </a:ext>
            </a:extLst>
          </p:cNvPr>
          <p:cNvSpPr>
            <a:spLocks noGrp="1"/>
          </p:cNvSpPr>
          <p:nvPr>
            <p:ph idx="1"/>
          </p:nvPr>
        </p:nvSpPr>
        <p:spPr/>
        <p:txBody>
          <a:bodyPr/>
          <a:lstStyle/>
          <a:p>
            <a:pPr eaLnBrk="1" hangingPunct="1"/>
            <a:r>
              <a:rPr lang="en-US" altLang="zh-TW" sz="3600" dirty="0"/>
              <a:t>BI</a:t>
            </a:r>
            <a:r>
              <a:rPr lang="zh-TW" altLang="en-US" sz="3600" dirty="0"/>
              <a:t>的要件</a:t>
            </a:r>
          </a:p>
          <a:p>
            <a:pPr lvl="1" eaLnBrk="1" hangingPunct="1"/>
            <a:r>
              <a:rPr lang="zh-TW" altLang="en-US" sz="3200" dirty="0"/>
              <a:t>對於業務和決策的領域知識需要一定程度的瞭解</a:t>
            </a:r>
          </a:p>
          <a:p>
            <a:pPr lvl="1" eaLnBrk="1" hangingPunct="1"/>
            <a:r>
              <a:rPr lang="zh-TW" altLang="en-US" sz="3200" dirty="0"/>
              <a:t>要能辨識和決策相關的資料和情報</a:t>
            </a:r>
          </a:p>
          <a:p>
            <a:pPr lvl="1" eaLnBrk="1" hangingPunct="1"/>
            <a:r>
              <a:rPr lang="zh-TW" altLang="en-US" sz="3200" dirty="0"/>
              <a:t>要能整合或混搭不同來源的資料和情報</a:t>
            </a:r>
          </a:p>
          <a:p>
            <a:pPr lvl="1" eaLnBrk="1" hangingPunct="1"/>
            <a:r>
              <a:rPr lang="zh-TW" altLang="en-US" sz="3200" dirty="0"/>
              <a:t>選擇適當的</a:t>
            </a:r>
            <a:r>
              <a:rPr lang="en-US" altLang="zh-TW" sz="3200" dirty="0"/>
              <a:t>BI</a:t>
            </a:r>
            <a:r>
              <a:rPr lang="zh-TW" altLang="en-US" sz="3200" dirty="0"/>
              <a:t>工具</a:t>
            </a:r>
          </a:p>
        </p:txBody>
      </p:sp>
      <p:sp>
        <p:nvSpPr>
          <p:cNvPr id="3" name="日期版面配置區 2">
            <a:extLst>
              <a:ext uri="{FF2B5EF4-FFF2-40B4-BE49-F238E27FC236}">
                <a16:creationId xmlns:a16="http://schemas.microsoft.com/office/drawing/2014/main" id="{8D79E26F-1075-4342-BA03-39A251853D28}"/>
              </a:ext>
            </a:extLst>
          </p:cNvPr>
          <p:cNvSpPr>
            <a:spLocks noGrp="1"/>
          </p:cNvSpPr>
          <p:nvPr>
            <p:ph type="dt" sz="half" idx="10"/>
          </p:nvPr>
        </p:nvSpPr>
        <p:spPr/>
        <p:txBody>
          <a:bodyPr/>
          <a:lstStyle/>
          <a:p>
            <a:r>
              <a:rPr lang="en-US" altLang="zh-TW"/>
              <a:t>© </a:t>
            </a:r>
            <a:r>
              <a:rPr lang="zh-TW" altLang="en-US"/>
              <a:t>滄海圖書</a:t>
            </a:r>
            <a:endParaRPr lang="en-US" dirty="0"/>
          </a:p>
        </p:txBody>
      </p:sp>
      <p:sp>
        <p:nvSpPr>
          <p:cNvPr id="4" name="投影片編號版面配置區 3">
            <a:extLst>
              <a:ext uri="{FF2B5EF4-FFF2-40B4-BE49-F238E27FC236}">
                <a16:creationId xmlns:a16="http://schemas.microsoft.com/office/drawing/2014/main" id="{6EA1655F-149C-443D-A3C1-CD64C0E087B0}"/>
              </a:ext>
            </a:extLst>
          </p:cNvPr>
          <p:cNvSpPr>
            <a:spLocks noGrp="1"/>
          </p:cNvSpPr>
          <p:nvPr>
            <p:ph type="sldNum" sz="quarter" idx="12"/>
          </p:nvPr>
        </p:nvSpPr>
        <p:spPr/>
        <p:txBody>
          <a:bodyPr/>
          <a:lstStyle/>
          <a:p>
            <a:fld id="{A69134C5-D3FF-48ED-8AAC-F4BE64BCFA21}" type="slidenum">
              <a:rPr lang="zh-TW" altLang="en-US" smtClean="0"/>
              <a:pPr/>
              <a:t>31</a:t>
            </a:fld>
            <a:endParaRPr lang="zh-TW" altLang="en-US"/>
          </a:p>
        </p:txBody>
      </p:sp>
    </p:spTree>
    <p:extLst>
      <p:ext uri="{BB962C8B-B14F-4D97-AF65-F5344CB8AC3E}">
        <p14:creationId xmlns:p14="http://schemas.microsoft.com/office/powerpoint/2010/main" val="17505970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1CD3F60-7867-4930-9F7A-25F1EAB8B58C}"/>
              </a:ext>
            </a:extLst>
          </p:cNvPr>
          <p:cNvSpPr>
            <a:spLocks noGrp="1"/>
          </p:cNvSpPr>
          <p:nvPr>
            <p:ph type="title"/>
          </p:nvPr>
        </p:nvSpPr>
        <p:spPr/>
        <p:txBody>
          <a:bodyPr/>
          <a:lstStyle/>
          <a:p>
            <a:pPr eaLnBrk="1" hangingPunct="1">
              <a:defRPr/>
            </a:pPr>
            <a:r>
              <a:rPr lang="en-US" altLang="zh-TW" dirty="0"/>
              <a:t>BI</a:t>
            </a:r>
            <a:r>
              <a:rPr lang="zh-TW" altLang="en-US" dirty="0"/>
              <a:t>的定義與要件</a:t>
            </a:r>
          </a:p>
        </p:txBody>
      </p:sp>
      <p:sp>
        <p:nvSpPr>
          <p:cNvPr id="39939" name="內容版面配置區 2">
            <a:extLst>
              <a:ext uri="{FF2B5EF4-FFF2-40B4-BE49-F238E27FC236}">
                <a16:creationId xmlns:a16="http://schemas.microsoft.com/office/drawing/2014/main" id="{8F077A7D-0996-47B8-9A06-C8E33C3B2319}"/>
              </a:ext>
            </a:extLst>
          </p:cNvPr>
          <p:cNvSpPr>
            <a:spLocks noGrp="1"/>
          </p:cNvSpPr>
          <p:nvPr>
            <p:ph idx="1"/>
          </p:nvPr>
        </p:nvSpPr>
        <p:spPr/>
        <p:txBody>
          <a:bodyPr/>
          <a:lstStyle/>
          <a:p>
            <a:pPr eaLnBrk="1" hangingPunct="1"/>
            <a:r>
              <a:rPr lang="en-US" altLang="zh-TW" sz="3600" dirty="0"/>
              <a:t>BI</a:t>
            </a:r>
            <a:r>
              <a:rPr lang="zh-TW" altLang="en-US" sz="3600" dirty="0"/>
              <a:t>的程序和方法</a:t>
            </a:r>
          </a:p>
          <a:p>
            <a:pPr lvl="1" eaLnBrk="1" hangingPunct="1"/>
            <a:r>
              <a:rPr lang="zh-TW" altLang="en-US" sz="3200" dirty="0"/>
              <a:t>從資訊收集開始，範圍涵蓋</a:t>
            </a:r>
            <a:r>
              <a:rPr lang="en-US" altLang="zh-TW" sz="3200" dirty="0">
                <a:solidFill>
                  <a:srgbClr val="C00000"/>
                </a:solidFill>
              </a:rPr>
              <a:t>business</a:t>
            </a:r>
            <a:r>
              <a:rPr lang="zh-TW" altLang="en-US" sz="3200" dirty="0"/>
              <a:t>營運資訊和相關的產業情報，經過一連串資料萃取、轉換、並載入資料倉儲後，允許使用者透過各種資料查詢和分析方法，例如統計分析、最佳化分析、和各種資料採礦方法，其目的在匯聚過往經驗，以產生管理目前並規劃未來企業運作的經營</a:t>
            </a:r>
            <a:r>
              <a:rPr lang="en-US" altLang="zh-TW" sz="3200" dirty="0">
                <a:solidFill>
                  <a:srgbClr val="C00000"/>
                </a:solidFill>
              </a:rPr>
              <a:t>intelligence</a:t>
            </a:r>
            <a:r>
              <a:rPr lang="zh-TW" altLang="en-US" sz="3200" dirty="0"/>
              <a:t>。</a:t>
            </a:r>
          </a:p>
          <a:p>
            <a:pPr eaLnBrk="1" hangingPunct="1"/>
            <a:endParaRPr lang="zh-TW" altLang="en-US" sz="3600" dirty="0"/>
          </a:p>
        </p:txBody>
      </p:sp>
      <p:sp>
        <p:nvSpPr>
          <p:cNvPr id="3" name="日期版面配置區 2">
            <a:extLst>
              <a:ext uri="{FF2B5EF4-FFF2-40B4-BE49-F238E27FC236}">
                <a16:creationId xmlns:a16="http://schemas.microsoft.com/office/drawing/2014/main" id="{7F80825A-01CA-4EF5-B10A-21DDFBEB4FFF}"/>
              </a:ext>
            </a:extLst>
          </p:cNvPr>
          <p:cNvSpPr>
            <a:spLocks noGrp="1"/>
          </p:cNvSpPr>
          <p:nvPr>
            <p:ph type="dt" sz="half" idx="10"/>
          </p:nvPr>
        </p:nvSpPr>
        <p:spPr/>
        <p:txBody>
          <a:bodyPr/>
          <a:lstStyle/>
          <a:p>
            <a:r>
              <a:rPr lang="en-US" altLang="zh-TW"/>
              <a:t>© </a:t>
            </a:r>
            <a:r>
              <a:rPr lang="zh-TW" altLang="en-US"/>
              <a:t>滄海圖書</a:t>
            </a:r>
            <a:endParaRPr lang="en-US" dirty="0"/>
          </a:p>
        </p:txBody>
      </p:sp>
      <p:sp>
        <p:nvSpPr>
          <p:cNvPr id="4" name="投影片編號版面配置區 3">
            <a:extLst>
              <a:ext uri="{FF2B5EF4-FFF2-40B4-BE49-F238E27FC236}">
                <a16:creationId xmlns:a16="http://schemas.microsoft.com/office/drawing/2014/main" id="{99779AC3-CF80-413C-8032-298FF9753DAE}"/>
              </a:ext>
            </a:extLst>
          </p:cNvPr>
          <p:cNvSpPr>
            <a:spLocks noGrp="1"/>
          </p:cNvSpPr>
          <p:nvPr>
            <p:ph type="sldNum" sz="quarter" idx="12"/>
          </p:nvPr>
        </p:nvSpPr>
        <p:spPr/>
        <p:txBody>
          <a:bodyPr/>
          <a:lstStyle/>
          <a:p>
            <a:fld id="{A69134C5-D3FF-48ED-8AAC-F4BE64BCFA21}" type="slidenum">
              <a:rPr lang="zh-TW" altLang="en-US" smtClean="0"/>
              <a:pPr/>
              <a:t>32</a:t>
            </a:fld>
            <a:endParaRPr lang="zh-TW" altLang="en-US"/>
          </a:p>
        </p:txBody>
      </p:sp>
    </p:spTree>
    <p:extLst>
      <p:ext uri="{BB962C8B-B14F-4D97-AF65-F5344CB8AC3E}">
        <p14:creationId xmlns:p14="http://schemas.microsoft.com/office/powerpoint/2010/main" val="7388202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0BD9814-42B0-49AF-BC8E-CD078B0C4CA2}"/>
              </a:ext>
            </a:extLst>
          </p:cNvPr>
          <p:cNvSpPr>
            <a:spLocks noGrp="1"/>
          </p:cNvSpPr>
          <p:nvPr>
            <p:ph type="title"/>
          </p:nvPr>
        </p:nvSpPr>
        <p:spPr/>
        <p:txBody>
          <a:bodyPr/>
          <a:lstStyle/>
          <a:p>
            <a:pPr eaLnBrk="1" hangingPunct="1">
              <a:defRPr/>
            </a:pPr>
            <a:r>
              <a:rPr lang="en-US" altLang="zh-TW" dirty="0"/>
              <a:t>1.2.2 BI</a:t>
            </a:r>
            <a:r>
              <a:rPr lang="zh-TW" altLang="en-US" dirty="0"/>
              <a:t>系統組成</a:t>
            </a:r>
          </a:p>
        </p:txBody>
      </p:sp>
      <p:sp>
        <p:nvSpPr>
          <p:cNvPr id="40963" name="內容版面配置區 2">
            <a:extLst>
              <a:ext uri="{FF2B5EF4-FFF2-40B4-BE49-F238E27FC236}">
                <a16:creationId xmlns:a16="http://schemas.microsoft.com/office/drawing/2014/main" id="{CF12698C-EEDC-43F8-89E2-E10D0D2A1C19}"/>
              </a:ext>
            </a:extLst>
          </p:cNvPr>
          <p:cNvSpPr>
            <a:spLocks noGrp="1"/>
          </p:cNvSpPr>
          <p:nvPr>
            <p:ph idx="1"/>
          </p:nvPr>
        </p:nvSpPr>
        <p:spPr/>
        <p:txBody>
          <a:bodyPr/>
          <a:lstStyle/>
          <a:p>
            <a:pPr eaLnBrk="1" hangingPunct="1"/>
            <a:r>
              <a:rPr lang="en-US" altLang="zh-TW" sz="3600" dirty="0"/>
              <a:t>BI</a:t>
            </a:r>
            <a:r>
              <a:rPr lang="zh-TW" altLang="en-US" sz="3600" dirty="0"/>
              <a:t>傳統上的組成</a:t>
            </a:r>
            <a:r>
              <a:rPr lang="en-US" altLang="zh-TW" sz="3600" dirty="0"/>
              <a:t>(EIU</a:t>
            </a:r>
            <a:r>
              <a:rPr lang="zh-TW" altLang="en-US" sz="3600" dirty="0"/>
              <a:t>白皮書</a:t>
            </a:r>
            <a:r>
              <a:rPr lang="en-US" altLang="zh-TW" sz="3600" dirty="0"/>
              <a:t>)</a:t>
            </a:r>
            <a:endParaRPr lang="zh-TW" altLang="en-US" sz="3600" dirty="0"/>
          </a:p>
          <a:p>
            <a:pPr marL="971550" lvl="1" indent="-514350">
              <a:buFontTx/>
              <a:buAutoNum type="arabicParenR"/>
            </a:pPr>
            <a:r>
              <a:rPr lang="zh-TW" altLang="en-US" sz="3200" dirty="0"/>
              <a:t>資訊源，或資料所在的資料庫及其應用軟體</a:t>
            </a:r>
          </a:p>
          <a:p>
            <a:pPr marL="971550" lvl="1" indent="-514350">
              <a:buFontTx/>
              <a:buAutoNum type="arabicParenR"/>
            </a:pPr>
            <a:r>
              <a:rPr lang="zh-TW" altLang="en-US" sz="3200" dirty="0"/>
              <a:t>整合，或在分析之前將來自各種不同來源資料進行編譯的作為</a:t>
            </a:r>
          </a:p>
          <a:p>
            <a:pPr marL="971550" lvl="1" indent="-514350">
              <a:buFontTx/>
              <a:buAutoNum type="arabicParenR"/>
            </a:pPr>
            <a:r>
              <a:rPr lang="zh-TW" altLang="en-US" sz="3200" dirty="0"/>
              <a:t>資料本身的分析和報表製作</a:t>
            </a:r>
          </a:p>
          <a:p>
            <a:pPr marL="971550" lvl="1" indent="-514350">
              <a:buFontTx/>
              <a:buAutoNum type="arabicParenR"/>
            </a:pPr>
            <a:endParaRPr lang="zh-TW" altLang="en-US" sz="3200" dirty="0"/>
          </a:p>
        </p:txBody>
      </p:sp>
      <p:sp>
        <p:nvSpPr>
          <p:cNvPr id="3" name="日期版面配置區 2">
            <a:extLst>
              <a:ext uri="{FF2B5EF4-FFF2-40B4-BE49-F238E27FC236}">
                <a16:creationId xmlns:a16="http://schemas.microsoft.com/office/drawing/2014/main" id="{0AB04FE6-1C64-4E3B-BB28-AE65FE8ADA9F}"/>
              </a:ext>
            </a:extLst>
          </p:cNvPr>
          <p:cNvSpPr>
            <a:spLocks noGrp="1"/>
          </p:cNvSpPr>
          <p:nvPr>
            <p:ph type="dt" sz="half" idx="10"/>
          </p:nvPr>
        </p:nvSpPr>
        <p:spPr/>
        <p:txBody>
          <a:bodyPr/>
          <a:lstStyle/>
          <a:p>
            <a:r>
              <a:rPr lang="en-US" altLang="zh-TW"/>
              <a:t>© </a:t>
            </a:r>
            <a:r>
              <a:rPr lang="zh-TW" altLang="en-US"/>
              <a:t>滄海圖書</a:t>
            </a:r>
            <a:endParaRPr lang="en-US" dirty="0"/>
          </a:p>
        </p:txBody>
      </p:sp>
      <p:sp>
        <p:nvSpPr>
          <p:cNvPr id="4" name="投影片編號版面配置區 3">
            <a:extLst>
              <a:ext uri="{FF2B5EF4-FFF2-40B4-BE49-F238E27FC236}">
                <a16:creationId xmlns:a16="http://schemas.microsoft.com/office/drawing/2014/main" id="{40EF177B-ACC5-43A6-8FE4-CE184FE80D28}"/>
              </a:ext>
            </a:extLst>
          </p:cNvPr>
          <p:cNvSpPr>
            <a:spLocks noGrp="1"/>
          </p:cNvSpPr>
          <p:nvPr>
            <p:ph type="sldNum" sz="quarter" idx="12"/>
          </p:nvPr>
        </p:nvSpPr>
        <p:spPr/>
        <p:txBody>
          <a:bodyPr/>
          <a:lstStyle/>
          <a:p>
            <a:fld id="{A69134C5-D3FF-48ED-8AAC-F4BE64BCFA21}" type="slidenum">
              <a:rPr lang="zh-TW" altLang="en-US" smtClean="0"/>
              <a:pPr/>
              <a:t>33</a:t>
            </a:fld>
            <a:endParaRPr lang="zh-TW" altLang="en-US"/>
          </a:p>
        </p:txBody>
      </p:sp>
    </p:spTree>
    <p:extLst>
      <p:ext uri="{BB962C8B-B14F-4D97-AF65-F5344CB8AC3E}">
        <p14:creationId xmlns:p14="http://schemas.microsoft.com/office/powerpoint/2010/main" val="39226597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E915314-02AB-4678-A016-216EC9E6949F}"/>
              </a:ext>
            </a:extLst>
          </p:cNvPr>
          <p:cNvSpPr>
            <a:spLocks noGrp="1"/>
          </p:cNvSpPr>
          <p:nvPr>
            <p:ph type="title"/>
          </p:nvPr>
        </p:nvSpPr>
        <p:spPr/>
        <p:txBody>
          <a:bodyPr/>
          <a:lstStyle/>
          <a:p>
            <a:pPr eaLnBrk="1" hangingPunct="1">
              <a:defRPr/>
            </a:pPr>
            <a:r>
              <a:rPr lang="en-US" altLang="zh-TW" dirty="0"/>
              <a:t>BI</a:t>
            </a:r>
            <a:r>
              <a:rPr lang="zh-TW" altLang="en-US" dirty="0"/>
              <a:t>系統組成</a:t>
            </a:r>
          </a:p>
        </p:txBody>
      </p:sp>
      <p:sp>
        <p:nvSpPr>
          <p:cNvPr id="41987" name="內容版面配置區 2">
            <a:extLst>
              <a:ext uri="{FF2B5EF4-FFF2-40B4-BE49-F238E27FC236}">
                <a16:creationId xmlns:a16="http://schemas.microsoft.com/office/drawing/2014/main" id="{1F375888-18A4-4C5E-A157-F0665081CAF9}"/>
              </a:ext>
            </a:extLst>
          </p:cNvPr>
          <p:cNvSpPr>
            <a:spLocks noGrp="1"/>
          </p:cNvSpPr>
          <p:nvPr>
            <p:ph idx="1"/>
          </p:nvPr>
        </p:nvSpPr>
        <p:spPr/>
        <p:txBody>
          <a:bodyPr/>
          <a:lstStyle/>
          <a:p>
            <a:pPr eaLnBrk="1" hangingPunct="1"/>
            <a:r>
              <a:rPr lang="en-US" altLang="zh-TW" sz="3600" dirty="0"/>
              <a:t>BI</a:t>
            </a:r>
            <a:r>
              <a:rPr lang="zh-TW" altLang="en-US" sz="3600" dirty="0"/>
              <a:t>系統的組成</a:t>
            </a:r>
            <a:r>
              <a:rPr lang="en-US" altLang="zh-TW" sz="3600" dirty="0"/>
              <a:t>(</a:t>
            </a:r>
            <a:r>
              <a:rPr lang="zh-TW" altLang="en-US" sz="3600" dirty="0"/>
              <a:t> </a:t>
            </a:r>
            <a:r>
              <a:rPr lang="en-US" altLang="zh-TW" sz="3600" dirty="0" err="1"/>
              <a:t>Eckerson</a:t>
            </a:r>
            <a:r>
              <a:rPr lang="en-US" altLang="zh-TW" sz="3600" dirty="0"/>
              <a:t>, 2003)</a:t>
            </a:r>
            <a:endParaRPr lang="zh-TW" altLang="en-US" sz="3600" dirty="0"/>
          </a:p>
          <a:p>
            <a:pPr lvl="1" eaLnBrk="1" hangingPunct="1"/>
            <a:r>
              <a:rPr lang="zh-TW" altLang="en-US" sz="3200" dirty="0">
                <a:solidFill>
                  <a:srgbClr val="C00000"/>
                </a:solidFill>
              </a:rPr>
              <a:t>資料倉儲環境</a:t>
            </a:r>
            <a:r>
              <a:rPr lang="zh-TW" altLang="en-US" sz="3200" dirty="0"/>
              <a:t>由技術團隊主導，其工作任務是從一個或多個營運系統中的交易資料之萃取開始，經過清理、建模、轉換、和移轉的過程，最後載入到資料倉儲為止</a:t>
            </a:r>
          </a:p>
          <a:p>
            <a:pPr lvl="1" eaLnBrk="1" hangingPunct="1"/>
            <a:r>
              <a:rPr lang="zh-TW" altLang="zh-TW" sz="3200" dirty="0">
                <a:solidFill>
                  <a:srgbClr val="C00000"/>
                </a:solidFill>
              </a:rPr>
              <a:t>資訊分析環境</a:t>
            </a:r>
            <a:r>
              <a:rPr lang="zh-TW" altLang="zh-TW" sz="3200" dirty="0"/>
              <a:t>則由企業使用者主導，他們使用各種分析工具對資料倉儲中的資訊進行查詢、製作報表、分析、採礦（</a:t>
            </a:r>
            <a:r>
              <a:rPr lang="en-US" altLang="zh-TW" sz="3200" dirty="0"/>
              <a:t>mining</a:t>
            </a:r>
            <a:r>
              <a:rPr lang="zh-TW" altLang="zh-TW" sz="3200" dirty="0"/>
              <a:t>）、和視覺化（</a:t>
            </a:r>
            <a:r>
              <a:rPr lang="en-US" altLang="zh-TW" sz="3200" dirty="0"/>
              <a:t>visualization</a:t>
            </a:r>
            <a:r>
              <a:rPr lang="zh-TW" altLang="zh-TW" sz="3200" dirty="0"/>
              <a:t>）等工作，更重要的是，依據查詢或分析的結果採取行動</a:t>
            </a:r>
          </a:p>
          <a:p>
            <a:pPr lvl="1" eaLnBrk="1" hangingPunct="1"/>
            <a:endParaRPr lang="zh-TW" altLang="en-US" sz="3200" dirty="0"/>
          </a:p>
        </p:txBody>
      </p:sp>
      <p:sp>
        <p:nvSpPr>
          <p:cNvPr id="3" name="日期版面配置區 2">
            <a:extLst>
              <a:ext uri="{FF2B5EF4-FFF2-40B4-BE49-F238E27FC236}">
                <a16:creationId xmlns:a16="http://schemas.microsoft.com/office/drawing/2014/main" id="{6B1143EE-56F8-4D13-9D4A-8EB981F04021}"/>
              </a:ext>
            </a:extLst>
          </p:cNvPr>
          <p:cNvSpPr>
            <a:spLocks noGrp="1"/>
          </p:cNvSpPr>
          <p:nvPr>
            <p:ph type="dt" sz="half" idx="10"/>
          </p:nvPr>
        </p:nvSpPr>
        <p:spPr/>
        <p:txBody>
          <a:bodyPr/>
          <a:lstStyle/>
          <a:p>
            <a:r>
              <a:rPr lang="en-US" altLang="zh-TW"/>
              <a:t>© </a:t>
            </a:r>
            <a:r>
              <a:rPr lang="zh-TW" altLang="en-US"/>
              <a:t>滄海圖書</a:t>
            </a:r>
            <a:endParaRPr lang="en-US" dirty="0"/>
          </a:p>
        </p:txBody>
      </p:sp>
      <p:sp>
        <p:nvSpPr>
          <p:cNvPr id="4" name="投影片編號版面配置區 3">
            <a:extLst>
              <a:ext uri="{FF2B5EF4-FFF2-40B4-BE49-F238E27FC236}">
                <a16:creationId xmlns:a16="http://schemas.microsoft.com/office/drawing/2014/main" id="{356D8B8F-9665-4F7A-B9BA-A8C942BA43CE}"/>
              </a:ext>
            </a:extLst>
          </p:cNvPr>
          <p:cNvSpPr>
            <a:spLocks noGrp="1"/>
          </p:cNvSpPr>
          <p:nvPr>
            <p:ph type="sldNum" sz="quarter" idx="12"/>
          </p:nvPr>
        </p:nvSpPr>
        <p:spPr/>
        <p:txBody>
          <a:bodyPr/>
          <a:lstStyle/>
          <a:p>
            <a:fld id="{A69134C5-D3FF-48ED-8AAC-F4BE64BCFA21}" type="slidenum">
              <a:rPr lang="zh-TW" altLang="en-US" smtClean="0"/>
              <a:pPr/>
              <a:t>34</a:t>
            </a:fld>
            <a:endParaRPr lang="zh-TW" altLang="en-US"/>
          </a:p>
        </p:txBody>
      </p:sp>
    </p:spTree>
    <p:extLst>
      <p:ext uri="{BB962C8B-B14F-4D97-AF65-F5344CB8AC3E}">
        <p14:creationId xmlns:p14="http://schemas.microsoft.com/office/powerpoint/2010/main" val="20452789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A6E31C2-1D37-49C7-915C-A1C2995C2211}"/>
              </a:ext>
            </a:extLst>
          </p:cNvPr>
          <p:cNvSpPr>
            <a:spLocks noGrp="1"/>
          </p:cNvSpPr>
          <p:nvPr>
            <p:ph type="title"/>
          </p:nvPr>
        </p:nvSpPr>
        <p:spPr/>
        <p:txBody>
          <a:bodyPr/>
          <a:lstStyle/>
          <a:p>
            <a:pPr eaLnBrk="1" hangingPunct="1">
              <a:defRPr/>
            </a:pPr>
            <a:r>
              <a:rPr lang="zh-TW" altLang="en-US" sz="4800" dirty="0">
                <a:latin typeface="微軟正黑體" panose="020B0604030504040204" pitchFamily="34" charset="-120"/>
                <a:ea typeface="微軟正黑體" panose="020B0604030504040204" pitchFamily="34" charset="-120"/>
              </a:rPr>
              <a:t>商業智慧系統的組成架構 </a:t>
            </a:r>
          </a:p>
        </p:txBody>
      </p:sp>
      <p:sp>
        <p:nvSpPr>
          <p:cNvPr id="43013" name="Rectangle 52">
            <a:extLst>
              <a:ext uri="{FF2B5EF4-FFF2-40B4-BE49-F238E27FC236}">
                <a16:creationId xmlns:a16="http://schemas.microsoft.com/office/drawing/2014/main" id="{7BF7D397-8B64-417B-8E37-064156EAD833}"/>
              </a:ext>
            </a:extLst>
          </p:cNvPr>
          <p:cNvSpPr>
            <a:spLocks noChangeArrowheads="1"/>
          </p:cNvSpPr>
          <p:nvPr/>
        </p:nvSpPr>
        <p:spPr bwMode="auto">
          <a:xfrm>
            <a:off x="7118351" y="1906588"/>
            <a:ext cx="2119313"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sz="2400">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sz="2400">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sz="2400">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43014" name="Rectangle 56">
            <a:extLst>
              <a:ext uri="{FF2B5EF4-FFF2-40B4-BE49-F238E27FC236}">
                <a16:creationId xmlns:a16="http://schemas.microsoft.com/office/drawing/2014/main" id="{1F537D9F-8252-4D58-921E-C5DFBD1FF356}"/>
              </a:ext>
            </a:extLst>
          </p:cNvPr>
          <p:cNvSpPr>
            <a:spLocks noChangeArrowheads="1"/>
          </p:cNvSpPr>
          <p:nvPr/>
        </p:nvSpPr>
        <p:spPr bwMode="auto">
          <a:xfrm>
            <a:off x="4038600" y="6021388"/>
            <a:ext cx="2503488"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sz="2400">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sz="2400">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sz="2400">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43015" name="Rectangle 58">
            <a:extLst>
              <a:ext uri="{FF2B5EF4-FFF2-40B4-BE49-F238E27FC236}">
                <a16:creationId xmlns:a16="http://schemas.microsoft.com/office/drawing/2014/main" id="{78C6AF4A-0F18-4B2A-A7DE-A1C6C6663F97}"/>
              </a:ext>
            </a:extLst>
          </p:cNvPr>
          <p:cNvSpPr>
            <a:spLocks noChangeArrowheads="1"/>
          </p:cNvSpPr>
          <p:nvPr/>
        </p:nvSpPr>
        <p:spPr bwMode="auto">
          <a:xfrm>
            <a:off x="7375525" y="6086475"/>
            <a:ext cx="1862138"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sz="2400">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sz="2400">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sz="2400">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43016" name="Rectangle 108">
            <a:extLst>
              <a:ext uri="{FF2B5EF4-FFF2-40B4-BE49-F238E27FC236}">
                <a16:creationId xmlns:a16="http://schemas.microsoft.com/office/drawing/2014/main" id="{53209C8A-893F-4695-9030-743D89138907}"/>
              </a:ext>
            </a:extLst>
          </p:cNvPr>
          <p:cNvSpPr>
            <a:spLocks noChangeArrowheads="1"/>
          </p:cNvSpPr>
          <p:nvPr/>
        </p:nvSpPr>
        <p:spPr bwMode="auto">
          <a:xfrm>
            <a:off x="7118351" y="1906588"/>
            <a:ext cx="2119313"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sz="2400">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sz="2400">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sz="2400">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43017" name="Rectangle 112">
            <a:extLst>
              <a:ext uri="{FF2B5EF4-FFF2-40B4-BE49-F238E27FC236}">
                <a16:creationId xmlns:a16="http://schemas.microsoft.com/office/drawing/2014/main" id="{59B1AA76-3070-4999-996B-2A9FFD4DC5CB}"/>
              </a:ext>
            </a:extLst>
          </p:cNvPr>
          <p:cNvSpPr>
            <a:spLocks noChangeArrowheads="1"/>
          </p:cNvSpPr>
          <p:nvPr/>
        </p:nvSpPr>
        <p:spPr bwMode="auto">
          <a:xfrm>
            <a:off x="4038600" y="6021388"/>
            <a:ext cx="2503488"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sz="2400">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sz="2400">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sz="2400">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43018" name="Rectangle 114">
            <a:extLst>
              <a:ext uri="{FF2B5EF4-FFF2-40B4-BE49-F238E27FC236}">
                <a16:creationId xmlns:a16="http://schemas.microsoft.com/office/drawing/2014/main" id="{F52D9D0C-45AF-4A9F-AD11-11E394E24C23}"/>
              </a:ext>
            </a:extLst>
          </p:cNvPr>
          <p:cNvSpPr>
            <a:spLocks noChangeArrowheads="1"/>
          </p:cNvSpPr>
          <p:nvPr/>
        </p:nvSpPr>
        <p:spPr bwMode="auto">
          <a:xfrm>
            <a:off x="7375525" y="6086475"/>
            <a:ext cx="1862138"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sz="2400">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sz="2400">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sz="2400">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43019" name="Text Box 6">
            <a:extLst>
              <a:ext uri="{FF2B5EF4-FFF2-40B4-BE49-F238E27FC236}">
                <a16:creationId xmlns:a16="http://schemas.microsoft.com/office/drawing/2014/main" id="{D0EFA568-74AA-4968-BE35-2CA612AE6234}"/>
              </a:ext>
            </a:extLst>
          </p:cNvPr>
          <p:cNvSpPr txBox="1">
            <a:spLocks noChangeArrowheads="1"/>
          </p:cNvSpPr>
          <p:nvPr/>
        </p:nvSpPr>
        <p:spPr bwMode="auto">
          <a:xfrm>
            <a:off x="2743201" y="6248401"/>
            <a:ext cx="29003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sz="2400">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sz="2400">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sz="2400">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r>
              <a:rPr lang="zh-TW" altLang="en-US" sz="2000"/>
              <a:t>[</a:t>
            </a:r>
            <a:r>
              <a:rPr lang="zh-TW" altLang="en-US" sz="2000">
                <a:latin typeface="新細明體" panose="02020500000000000000" pitchFamily="18" charset="-120"/>
              </a:rPr>
              <a:t>譯自</a:t>
            </a:r>
            <a:r>
              <a:rPr lang="en-US" altLang="zh-TW" sz="2000"/>
              <a:t>Eckerson, 2003</a:t>
            </a:r>
            <a:r>
              <a:rPr lang="zh-TW" altLang="en-US" sz="2000"/>
              <a:t>]</a:t>
            </a:r>
          </a:p>
        </p:txBody>
      </p:sp>
      <p:grpSp>
        <p:nvGrpSpPr>
          <p:cNvPr id="43020" name="Group 186">
            <a:extLst>
              <a:ext uri="{FF2B5EF4-FFF2-40B4-BE49-F238E27FC236}">
                <a16:creationId xmlns:a16="http://schemas.microsoft.com/office/drawing/2014/main" id="{77180D20-A1D0-4A08-B844-6D070580350F}"/>
              </a:ext>
            </a:extLst>
          </p:cNvPr>
          <p:cNvGrpSpPr>
            <a:grpSpLocks/>
          </p:cNvGrpSpPr>
          <p:nvPr/>
        </p:nvGrpSpPr>
        <p:grpSpPr bwMode="auto">
          <a:xfrm>
            <a:off x="5888038" y="3600451"/>
            <a:ext cx="920750" cy="1114425"/>
            <a:chOff x="2749" y="2268"/>
            <a:chExt cx="580" cy="702"/>
          </a:xfrm>
        </p:grpSpPr>
        <p:sp>
          <p:nvSpPr>
            <p:cNvPr id="43147" name="Freeform 183">
              <a:extLst>
                <a:ext uri="{FF2B5EF4-FFF2-40B4-BE49-F238E27FC236}">
                  <a16:creationId xmlns:a16="http://schemas.microsoft.com/office/drawing/2014/main" id="{BD89B40C-A122-47AD-B507-CEB25AECBDDF}"/>
                </a:ext>
              </a:extLst>
            </p:cNvPr>
            <p:cNvSpPr>
              <a:spLocks/>
            </p:cNvSpPr>
            <p:nvPr/>
          </p:nvSpPr>
          <p:spPr bwMode="auto">
            <a:xfrm>
              <a:off x="2756" y="2275"/>
              <a:ext cx="566" cy="688"/>
            </a:xfrm>
            <a:custGeom>
              <a:avLst/>
              <a:gdLst>
                <a:gd name="T0" fmla="*/ 1 w 1131"/>
                <a:gd name="T1" fmla="*/ 0 h 1378"/>
                <a:gd name="T2" fmla="*/ 1 w 1131"/>
                <a:gd name="T3" fmla="*/ 0 h 1378"/>
                <a:gd name="T4" fmla="*/ 1 w 1131"/>
                <a:gd name="T5" fmla="*/ 0 h 1378"/>
                <a:gd name="T6" fmla="*/ 1 w 1131"/>
                <a:gd name="T7" fmla="*/ 0 h 1378"/>
                <a:gd name="T8" fmla="*/ 1 w 1131"/>
                <a:gd name="T9" fmla="*/ 0 h 1378"/>
                <a:gd name="T10" fmla="*/ 1 w 1131"/>
                <a:gd name="T11" fmla="*/ 0 h 1378"/>
                <a:gd name="T12" fmla="*/ 1 w 1131"/>
                <a:gd name="T13" fmla="*/ 0 h 1378"/>
                <a:gd name="T14" fmla="*/ 1 w 1131"/>
                <a:gd name="T15" fmla="*/ 0 h 1378"/>
                <a:gd name="T16" fmla="*/ 0 w 1131"/>
                <a:gd name="T17" fmla="*/ 1 h 1378"/>
                <a:gd name="T18" fmla="*/ 1 w 1131"/>
                <a:gd name="T19" fmla="*/ 1 h 1378"/>
                <a:gd name="T20" fmla="*/ 1 w 1131"/>
                <a:gd name="T21" fmla="*/ 1 h 1378"/>
                <a:gd name="T22" fmla="*/ 1 w 1131"/>
                <a:gd name="T23" fmla="*/ 1 h 1378"/>
                <a:gd name="T24" fmla="*/ 1 w 1131"/>
                <a:gd name="T25" fmla="*/ 1 h 1378"/>
                <a:gd name="T26" fmla="*/ 1 w 1131"/>
                <a:gd name="T27" fmla="*/ 1 h 1378"/>
                <a:gd name="T28" fmla="*/ 1 w 1131"/>
                <a:gd name="T29" fmla="*/ 1 h 1378"/>
                <a:gd name="T30" fmla="*/ 1 w 1131"/>
                <a:gd name="T31" fmla="*/ 1 h 1378"/>
                <a:gd name="T32" fmla="*/ 1 w 1131"/>
                <a:gd name="T33" fmla="*/ 1 h 1378"/>
                <a:gd name="T34" fmla="*/ 1 w 1131"/>
                <a:gd name="T35" fmla="*/ 1 h 1378"/>
                <a:gd name="T36" fmla="*/ 1 w 1131"/>
                <a:gd name="T37" fmla="*/ 1 h 1378"/>
                <a:gd name="T38" fmla="*/ 1 w 1131"/>
                <a:gd name="T39" fmla="*/ 1 h 1378"/>
                <a:gd name="T40" fmla="*/ 1 w 1131"/>
                <a:gd name="T41" fmla="*/ 1 h 1378"/>
                <a:gd name="T42" fmla="*/ 2 w 1131"/>
                <a:gd name="T43" fmla="*/ 1 h 1378"/>
                <a:gd name="T44" fmla="*/ 2 w 1131"/>
                <a:gd name="T45" fmla="*/ 1 h 1378"/>
                <a:gd name="T46" fmla="*/ 2 w 1131"/>
                <a:gd name="T47" fmla="*/ 1 h 1378"/>
                <a:gd name="T48" fmla="*/ 2 w 1131"/>
                <a:gd name="T49" fmla="*/ 1 h 1378"/>
                <a:gd name="T50" fmla="*/ 2 w 1131"/>
                <a:gd name="T51" fmla="*/ 0 h 1378"/>
                <a:gd name="T52" fmla="*/ 2 w 1131"/>
                <a:gd name="T53" fmla="*/ 0 h 1378"/>
                <a:gd name="T54" fmla="*/ 2 w 1131"/>
                <a:gd name="T55" fmla="*/ 0 h 1378"/>
                <a:gd name="T56" fmla="*/ 1 w 1131"/>
                <a:gd name="T57" fmla="*/ 0 h 1378"/>
                <a:gd name="T58" fmla="*/ 1 w 1131"/>
                <a:gd name="T59" fmla="*/ 0 h 1378"/>
                <a:gd name="T60" fmla="*/ 1 w 1131"/>
                <a:gd name="T61" fmla="*/ 0 h 1378"/>
                <a:gd name="T62" fmla="*/ 1 w 1131"/>
                <a:gd name="T63" fmla="*/ 0 h 1378"/>
                <a:gd name="T64" fmla="*/ 1 w 1131"/>
                <a:gd name="T65" fmla="*/ 0 h 137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31"/>
                <a:gd name="T100" fmla="*/ 0 h 1378"/>
                <a:gd name="T101" fmla="*/ 1131 w 1131"/>
                <a:gd name="T102" fmla="*/ 1378 h 137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31" h="1378">
                  <a:moveTo>
                    <a:pt x="565" y="0"/>
                  </a:moveTo>
                  <a:lnTo>
                    <a:pt x="508" y="2"/>
                  </a:lnTo>
                  <a:lnTo>
                    <a:pt x="452" y="4"/>
                  </a:lnTo>
                  <a:lnTo>
                    <a:pt x="396" y="9"/>
                  </a:lnTo>
                  <a:lnTo>
                    <a:pt x="344" y="18"/>
                  </a:lnTo>
                  <a:lnTo>
                    <a:pt x="296" y="27"/>
                  </a:lnTo>
                  <a:lnTo>
                    <a:pt x="249" y="38"/>
                  </a:lnTo>
                  <a:lnTo>
                    <a:pt x="206" y="51"/>
                  </a:lnTo>
                  <a:lnTo>
                    <a:pt x="165" y="63"/>
                  </a:lnTo>
                  <a:lnTo>
                    <a:pt x="129" y="80"/>
                  </a:lnTo>
                  <a:lnTo>
                    <a:pt x="97" y="96"/>
                  </a:lnTo>
                  <a:lnTo>
                    <a:pt x="68" y="114"/>
                  </a:lnTo>
                  <a:lnTo>
                    <a:pt x="44" y="132"/>
                  </a:lnTo>
                  <a:lnTo>
                    <a:pt x="25" y="152"/>
                  </a:lnTo>
                  <a:lnTo>
                    <a:pt x="10" y="173"/>
                  </a:lnTo>
                  <a:lnTo>
                    <a:pt x="3" y="195"/>
                  </a:lnTo>
                  <a:lnTo>
                    <a:pt x="0" y="216"/>
                  </a:lnTo>
                  <a:lnTo>
                    <a:pt x="0" y="1162"/>
                  </a:lnTo>
                  <a:lnTo>
                    <a:pt x="3" y="1183"/>
                  </a:lnTo>
                  <a:lnTo>
                    <a:pt x="10" y="1205"/>
                  </a:lnTo>
                  <a:lnTo>
                    <a:pt x="25" y="1226"/>
                  </a:lnTo>
                  <a:lnTo>
                    <a:pt x="44" y="1246"/>
                  </a:lnTo>
                  <a:lnTo>
                    <a:pt x="68" y="1264"/>
                  </a:lnTo>
                  <a:lnTo>
                    <a:pt x="97" y="1282"/>
                  </a:lnTo>
                  <a:lnTo>
                    <a:pt x="129" y="1298"/>
                  </a:lnTo>
                  <a:lnTo>
                    <a:pt x="165" y="1315"/>
                  </a:lnTo>
                  <a:lnTo>
                    <a:pt x="206" y="1329"/>
                  </a:lnTo>
                  <a:lnTo>
                    <a:pt x="249" y="1340"/>
                  </a:lnTo>
                  <a:lnTo>
                    <a:pt x="296" y="1351"/>
                  </a:lnTo>
                  <a:lnTo>
                    <a:pt x="344" y="1361"/>
                  </a:lnTo>
                  <a:lnTo>
                    <a:pt x="396" y="1369"/>
                  </a:lnTo>
                  <a:lnTo>
                    <a:pt x="452" y="1374"/>
                  </a:lnTo>
                  <a:lnTo>
                    <a:pt x="508" y="1376"/>
                  </a:lnTo>
                  <a:lnTo>
                    <a:pt x="565" y="1378"/>
                  </a:lnTo>
                  <a:lnTo>
                    <a:pt x="623" y="1376"/>
                  </a:lnTo>
                  <a:lnTo>
                    <a:pt x="680" y="1374"/>
                  </a:lnTo>
                  <a:lnTo>
                    <a:pt x="734" y="1369"/>
                  </a:lnTo>
                  <a:lnTo>
                    <a:pt x="786" y="1361"/>
                  </a:lnTo>
                  <a:lnTo>
                    <a:pt x="835" y="1351"/>
                  </a:lnTo>
                  <a:lnTo>
                    <a:pt x="881" y="1340"/>
                  </a:lnTo>
                  <a:lnTo>
                    <a:pt x="925" y="1329"/>
                  </a:lnTo>
                  <a:lnTo>
                    <a:pt x="966" y="1315"/>
                  </a:lnTo>
                  <a:lnTo>
                    <a:pt x="1002" y="1298"/>
                  </a:lnTo>
                  <a:lnTo>
                    <a:pt x="1034" y="1282"/>
                  </a:lnTo>
                  <a:lnTo>
                    <a:pt x="1063" y="1264"/>
                  </a:lnTo>
                  <a:lnTo>
                    <a:pt x="1086" y="1246"/>
                  </a:lnTo>
                  <a:lnTo>
                    <a:pt x="1106" y="1226"/>
                  </a:lnTo>
                  <a:lnTo>
                    <a:pt x="1120" y="1205"/>
                  </a:lnTo>
                  <a:lnTo>
                    <a:pt x="1127" y="1183"/>
                  </a:lnTo>
                  <a:lnTo>
                    <a:pt x="1131" y="1162"/>
                  </a:lnTo>
                  <a:lnTo>
                    <a:pt x="1131" y="216"/>
                  </a:lnTo>
                  <a:lnTo>
                    <a:pt x="1127" y="195"/>
                  </a:lnTo>
                  <a:lnTo>
                    <a:pt x="1120" y="173"/>
                  </a:lnTo>
                  <a:lnTo>
                    <a:pt x="1106" y="152"/>
                  </a:lnTo>
                  <a:lnTo>
                    <a:pt x="1086" y="132"/>
                  </a:lnTo>
                  <a:lnTo>
                    <a:pt x="1063" y="114"/>
                  </a:lnTo>
                  <a:lnTo>
                    <a:pt x="1034" y="96"/>
                  </a:lnTo>
                  <a:lnTo>
                    <a:pt x="1002" y="80"/>
                  </a:lnTo>
                  <a:lnTo>
                    <a:pt x="966" y="63"/>
                  </a:lnTo>
                  <a:lnTo>
                    <a:pt x="925" y="51"/>
                  </a:lnTo>
                  <a:lnTo>
                    <a:pt x="881" y="38"/>
                  </a:lnTo>
                  <a:lnTo>
                    <a:pt x="835" y="27"/>
                  </a:lnTo>
                  <a:lnTo>
                    <a:pt x="786" y="18"/>
                  </a:lnTo>
                  <a:lnTo>
                    <a:pt x="734" y="9"/>
                  </a:lnTo>
                  <a:lnTo>
                    <a:pt x="680" y="4"/>
                  </a:lnTo>
                  <a:lnTo>
                    <a:pt x="623" y="2"/>
                  </a:lnTo>
                  <a:lnTo>
                    <a:pt x="565" y="0"/>
                  </a:ln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3148" name="Freeform 184">
              <a:extLst>
                <a:ext uri="{FF2B5EF4-FFF2-40B4-BE49-F238E27FC236}">
                  <a16:creationId xmlns:a16="http://schemas.microsoft.com/office/drawing/2014/main" id="{A37E99F4-9D17-4232-AD3C-EC79B803A655}"/>
                </a:ext>
              </a:extLst>
            </p:cNvPr>
            <p:cNvSpPr>
              <a:spLocks noEditPoints="1"/>
            </p:cNvSpPr>
            <p:nvPr/>
          </p:nvSpPr>
          <p:spPr bwMode="auto">
            <a:xfrm>
              <a:off x="2749" y="2268"/>
              <a:ext cx="580" cy="702"/>
            </a:xfrm>
            <a:custGeom>
              <a:avLst/>
              <a:gdLst>
                <a:gd name="T0" fmla="*/ 1 w 1160"/>
                <a:gd name="T1" fmla="*/ 0 h 1406"/>
                <a:gd name="T2" fmla="*/ 1 w 1160"/>
                <a:gd name="T3" fmla="*/ 0 h 1406"/>
                <a:gd name="T4" fmla="*/ 1 w 1160"/>
                <a:gd name="T5" fmla="*/ 0 h 1406"/>
                <a:gd name="T6" fmla="*/ 1 w 1160"/>
                <a:gd name="T7" fmla="*/ 0 h 1406"/>
                <a:gd name="T8" fmla="*/ 1 w 1160"/>
                <a:gd name="T9" fmla="*/ 0 h 1406"/>
                <a:gd name="T10" fmla="*/ 1 w 1160"/>
                <a:gd name="T11" fmla="*/ 0 h 1406"/>
                <a:gd name="T12" fmla="*/ 0 w 1160"/>
                <a:gd name="T13" fmla="*/ 1 h 1406"/>
                <a:gd name="T14" fmla="*/ 1 w 1160"/>
                <a:gd name="T15" fmla="*/ 1 h 1406"/>
                <a:gd name="T16" fmla="*/ 1 w 1160"/>
                <a:gd name="T17" fmla="*/ 1 h 1406"/>
                <a:gd name="T18" fmla="*/ 1 w 1160"/>
                <a:gd name="T19" fmla="*/ 1 h 1406"/>
                <a:gd name="T20" fmla="*/ 1 w 1160"/>
                <a:gd name="T21" fmla="*/ 1 h 1406"/>
                <a:gd name="T22" fmla="*/ 1 w 1160"/>
                <a:gd name="T23" fmla="*/ 1 h 1406"/>
                <a:gd name="T24" fmla="*/ 1 w 1160"/>
                <a:gd name="T25" fmla="*/ 1 h 1406"/>
                <a:gd name="T26" fmla="*/ 1 w 1160"/>
                <a:gd name="T27" fmla="*/ 1 h 1406"/>
                <a:gd name="T28" fmla="*/ 1 w 1160"/>
                <a:gd name="T29" fmla="*/ 1 h 1406"/>
                <a:gd name="T30" fmla="*/ 1 w 1160"/>
                <a:gd name="T31" fmla="*/ 1 h 1406"/>
                <a:gd name="T32" fmla="*/ 1 w 1160"/>
                <a:gd name="T33" fmla="*/ 1 h 1406"/>
                <a:gd name="T34" fmla="*/ 1 w 1160"/>
                <a:gd name="T35" fmla="*/ 1 h 1406"/>
                <a:gd name="T36" fmla="*/ 1 w 1160"/>
                <a:gd name="T37" fmla="*/ 1 h 1406"/>
                <a:gd name="T38" fmla="*/ 1 w 1160"/>
                <a:gd name="T39" fmla="*/ 1 h 1406"/>
                <a:gd name="T40" fmla="*/ 1 w 1160"/>
                <a:gd name="T41" fmla="*/ 0 h 1406"/>
                <a:gd name="T42" fmla="*/ 1 w 1160"/>
                <a:gd name="T43" fmla="*/ 0 h 1406"/>
                <a:gd name="T44" fmla="*/ 1 w 1160"/>
                <a:gd name="T45" fmla="*/ 0 h 1406"/>
                <a:gd name="T46" fmla="*/ 1 w 1160"/>
                <a:gd name="T47" fmla="*/ 0 h 1406"/>
                <a:gd name="T48" fmla="*/ 1 w 1160"/>
                <a:gd name="T49" fmla="*/ 0 h 1406"/>
                <a:gd name="T50" fmla="*/ 1 w 1160"/>
                <a:gd name="T51" fmla="*/ 0 h 1406"/>
                <a:gd name="T52" fmla="*/ 1 w 1160"/>
                <a:gd name="T53" fmla="*/ 0 h 1406"/>
                <a:gd name="T54" fmla="*/ 1 w 1160"/>
                <a:gd name="T55" fmla="*/ 0 h 1406"/>
                <a:gd name="T56" fmla="*/ 1 w 1160"/>
                <a:gd name="T57" fmla="*/ 0 h 1406"/>
                <a:gd name="T58" fmla="*/ 1 w 1160"/>
                <a:gd name="T59" fmla="*/ 0 h 1406"/>
                <a:gd name="T60" fmla="*/ 1 w 1160"/>
                <a:gd name="T61" fmla="*/ 0 h 1406"/>
                <a:gd name="T62" fmla="*/ 1 w 1160"/>
                <a:gd name="T63" fmla="*/ 0 h 1406"/>
                <a:gd name="T64" fmla="*/ 1 w 1160"/>
                <a:gd name="T65" fmla="*/ 0 h 1406"/>
                <a:gd name="T66" fmla="*/ 1 w 1160"/>
                <a:gd name="T67" fmla="*/ 0 h 1406"/>
                <a:gd name="T68" fmla="*/ 1 w 1160"/>
                <a:gd name="T69" fmla="*/ 0 h 1406"/>
                <a:gd name="T70" fmla="*/ 1 w 1160"/>
                <a:gd name="T71" fmla="*/ 0 h 1406"/>
                <a:gd name="T72" fmla="*/ 1 w 1160"/>
                <a:gd name="T73" fmla="*/ 1 h 1406"/>
                <a:gd name="T74" fmla="*/ 1 w 1160"/>
                <a:gd name="T75" fmla="*/ 1 h 1406"/>
                <a:gd name="T76" fmla="*/ 1 w 1160"/>
                <a:gd name="T77" fmla="*/ 1 h 1406"/>
                <a:gd name="T78" fmla="*/ 1 w 1160"/>
                <a:gd name="T79" fmla="*/ 1 h 1406"/>
                <a:gd name="T80" fmla="*/ 1 w 1160"/>
                <a:gd name="T81" fmla="*/ 1 h 1406"/>
                <a:gd name="T82" fmla="*/ 1 w 1160"/>
                <a:gd name="T83" fmla="*/ 1 h 1406"/>
                <a:gd name="T84" fmla="*/ 1 w 1160"/>
                <a:gd name="T85" fmla="*/ 1 h 1406"/>
                <a:gd name="T86" fmla="*/ 1 w 1160"/>
                <a:gd name="T87" fmla="*/ 1 h 1406"/>
                <a:gd name="T88" fmla="*/ 1 w 1160"/>
                <a:gd name="T89" fmla="*/ 1 h 1406"/>
                <a:gd name="T90" fmla="*/ 1 w 1160"/>
                <a:gd name="T91" fmla="*/ 1 h 1406"/>
                <a:gd name="T92" fmla="*/ 1 w 1160"/>
                <a:gd name="T93" fmla="*/ 1 h 1406"/>
                <a:gd name="T94" fmla="*/ 1 w 1160"/>
                <a:gd name="T95" fmla="*/ 1 h 1406"/>
                <a:gd name="T96" fmla="*/ 1 w 1160"/>
                <a:gd name="T97" fmla="*/ 1 h 1406"/>
                <a:gd name="T98" fmla="*/ 1 w 1160"/>
                <a:gd name="T99" fmla="*/ 1 h 1406"/>
                <a:gd name="T100" fmla="*/ 1 w 1160"/>
                <a:gd name="T101" fmla="*/ 1 h 1406"/>
                <a:gd name="T102" fmla="*/ 1 w 1160"/>
                <a:gd name="T103" fmla="*/ 1 h 1406"/>
                <a:gd name="T104" fmla="*/ 1 w 1160"/>
                <a:gd name="T105" fmla="*/ 0 h 1406"/>
                <a:gd name="T106" fmla="*/ 1 w 1160"/>
                <a:gd name="T107" fmla="*/ 0 h 1406"/>
                <a:gd name="T108" fmla="*/ 1 w 1160"/>
                <a:gd name="T109" fmla="*/ 0 h 1406"/>
                <a:gd name="T110" fmla="*/ 1 w 1160"/>
                <a:gd name="T111" fmla="*/ 0 h 1406"/>
                <a:gd name="T112" fmla="*/ 1 w 1160"/>
                <a:gd name="T113" fmla="*/ 0 h 1406"/>
                <a:gd name="T114" fmla="*/ 1 w 1160"/>
                <a:gd name="T115" fmla="*/ 0 h 1406"/>
                <a:gd name="T116" fmla="*/ 1 w 1160"/>
                <a:gd name="T117" fmla="*/ 0 h 1406"/>
                <a:gd name="T118" fmla="*/ 1 w 1160"/>
                <a:gd name="T119" fmla="*/ 0 h 140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60"/>
                <a:gd name="T181" fmla="*/ 0 h 1406"/>
                <a:gd name="T182" fmla="*/ 1160 w 1160"/>
                <a:gd name="T183" fmla="*/ 1406 h 140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60" h="1406">
                  <a:moveTo>
                    <a:pt x="523" y="2"/>
                  </a:moveTo>
                  <a:lnTo>
                    <a:pt x="467" y="4"/>
                  </a:lnTo>
                  <a:lnTo>
                    <a:pt x="411" y="9"/>
                  </a:lnTo>
                  <a:lnTo>
                    <a:pt x="359" y="18"/>
                  </a:lnTo>
                  <a:lnTo>
                    <a:pt x="311" y="27"/>
                  </a:lnTo>
                  <a:lnTo>
                    <a:pt x="306" y="27"/>
                  </a:lnTo>
                  <a:lnTo>
                    <a:pt x="259" y="38"/>
                  </a:lnTo>
                  <a:lnTo>
                    <a:pt x="216" y="50"/>
                  </a:lnTo>
                  <a:lnTo>
                    <a:pt x="174" y="65"/>
                  </a:lnTo>
                  <a:lnTo>
                    <a:pt x="139" y="79"/>
                  </a:lnTo>
                  <a:lnTo>
                    <a:pt x="106" y="97"/>
                  </a:lnTo>
                  <a:lnTo>
                    <a:pt x="77" y="113"/>
                  </a:lnTo>
                  <a:lnTo>
                    <a:pt x="74" y="117"/>
                  </a:lnTo>
                  <a:lnTo>
                    <a:pt x="49" y="137"/>
                  </a:lnTo>
                  <a:lnTo>
                    <a:pt x="31" y="157"/>
                  </a:lnTo>
                  <a:lnTo>
                    <a:pt x="16" y="176"/>
                  </a:lnTo>
                  <a:lnTo>
                    <a:pt x="13" y="182"/>
                  </a:lnTo>
                  <a:lnTo>
                    <a:pt x="4" y="203"/>
                  </a:lnTo>
                  <a:lnTo>
                    <a:pt x="4" y="209"/>
                  </a:lnTo>
                  <a:lnTo>
                    <a:pt x="0" y="230"/>
                  </a:lnTo>
                  <a:lnTo>
                    <a:pt x="0" y="1176"/>
                  </a:lnTo>
                  <a:lnTo>
                    <a:pt x="4" y="1197"/>
                  </a:lnTo>
                  <a:lnTo>
                    <a:pt x="4" y="1203"/>
                  </a:lnTo>
                  <a:lnTo>
                    <a:pt x="13" y="1224"/>
                  </a:lnTo>
                  <a:lnTo>
                    <a:pt x="16" y="1230"/>
                  </a:lnTo>
                  <a:lnTo>
                    <a:pt x="31" y="1249"/>
                  </a:lnTo>
                  <a:lnTo>
                    <a:pt x="49" y="1269"/>
                  </a:lnTo>
                  <a:lnTo>
                    <a:pt x="74" y="1289"/>
                  </a:lnTo>
                  <a:lnTo>
                    <a:pt x="77" y="1293"/>
                  </a:lnTo>
                  <a:lnTo>
                    <a:pt x="106" y="1311"/>
                  </a:lnTo>
                  <a:lnTo>
                    <a:pt x="139" y="1327"/>
                  </a:lnTo>
                  <a:lnTo>
                    <a:pt x="174" y="1341"/>
                  </a:lnTo>
                  <a:lnTo>
                    <a:pt x="216" y="1356"/>
                  </a:lnTo>
                  <a:lnTo>
                    <a:pt x="259" y="1368"/>
                  </a:lnTo>
                  <a:lnTo>
                    <a:pt x="306" y="1379"/>
                  </a:lnTo>
                  <a:lnTo>
                    <a:pt x="311" y="1379"/>
                  </a:lnTo>
                  <a:lnTo>
                    <a:pt x="359" y="1390"/>
                  </a:lnTo>
                  <a:lnTo>
                    <a:pt x="411" y="1397"/>
                  </a:lnTo>
                  <a:lnTo>
                    <a:pt x="467" y="1402"/>
                  </a:lnTo>
                  <a:lnTo>
                    <a:pt x="523" y="1404"/>
                  </a:lnTo>
                  <a:lnTo>
                    <a:pt x="580" y="1406"/>
                  </a:lnTo>
                  <a:lnTo>
                    <a:pt x="638" y="1404"/>
                  </a:lnTo>
                  <a:lnTo>
                    <a:pt x="695" y="1402"/>
                  </a:lnTo>
                  <a:lnTo>
                    <a:pt x="749" y="1397"/>
                  </a:lnTo>
                  <a:lnTo>
                    <a:pt x="801" y="1390"/>
                  </a:lnTo>
                  <a:lnTo>
                    <a:pt x="850" y="1379"/>
                  </a:lnTo>
                  <a:lnTo>
                    <a:pt x="855" y="1379"/>
                  </a:lnTo>
                  <a:lnTo>
                    <a:pt x="902" y="1368"/>
                  </a:lnTo>
                  <a:lnTo>
                    <a:pt x="945" y="1356"/>
                  </a:lnTo>
                  <a:lnTo>
                    <a:pt x="986" y="1341"/>
                  </a:lnTo>
                  <a:lnTo>
                    <a:pt x="1022" y="1327"/>
                  </a:lnTo>
                  <a:lnTo>
                    <a:pt x="1054" y="1311"/>
                  </a:lnTo>
                  <a:lnTo>
                    <a:pt x="1083" y="1293"/>
                  </a:lnTo>
                  <a:lnTo>
                    <a:pt x="1089" y="1289"/>
                  </a:lnTo>
                  <a:lnTo>
                    <a:pt x="1112" y="1269"/>
                  </a:lnTo>
                  <a:lnTo>
                    <a:pt x="1130" y="1249"/>
                  </a:lnTo>
                  <a:lnTo>
                    <a:pt x="1144" y="1230"/>
                  </a:lnTo>
                  <a:lnTo>
                    <a:pt x="1148" y="1224"/>
                  </a:lnTo>
                  <a:lnTo>
                    <a:pt x="1157" y="1203"/>
                  </a:lnTo>
                  <a:lnTo>
                    <a:pt x="1157" y="1197"/>
                  </a:lnTo>
                  <a:lnTo>
                    <a:pt x="1160" y="1176"/>
                  </a:lnTo>
                  <a:lnTo>
                    <a:pt x="1160" y="230"/>
                  </a:lnTo>
                  <a:lnTo>
                    <a:pt x="1157" y="209"/>
                  </a:lnTo>
                  <a:lnTo>
                    <a:pt x="1157" y="203"/>
                  </a:lnTo>
                  <a:lnTo>
                    <a:pt x="1148" y="182"/>
                  </a:lnTo>
                  <a:lnTo>
                    <a:pt x="1144" y="176"/>
                  </a:lnTo>
                  <a:lnTo>
                    <a:pt x="1130" y="157"/>
                  </a:lnTo>
                  <a:lnTo>
                    <a:pt x="1112" y="137"/>
                  </a:lnTo>
                  <a:lnTo>
                    <a:pt x="1089" y="117"/>
                  </a:lnTo>
                  <a:lnTo>
                    <a:pt x="1083" y="113"/>
                  </a:lnTo>
                  <a:lnTo>
                    <a:pt x="1054" y="97"/>
                  </a:lnTo>
                  <a:lnTo>
                    <a:pt x="1022" y="79"/>
                  </a:lnTo>
                  <a:lnTo>
                    <a:pt x="986" y="65"/>
                  </a:lnTo>
                  <a:lnTo>
                    <a:pt x="945" y="50"/>
                  </a:lnTo>
                  <a:lnTo>
                    <a:pt x="902" y="38"/>
                  </a:lnTo>
                  <a:lnTo>
                    <a:pt x="855" y="27"/>
                  </a:lnTo>
                  <a:lnTo>
                    <a:pt x="850" y="27"/>
                  </a:lnTo>
                  <a:lnTo>
                    <a:pt x="801" y="18"/>
                  </a:lnTo>
                  <a:lnTo>
                    <a:pt x="749" y="9"/>
                  </a:lnTo>
                  <a:lnTo>
                    <a:pt x="695" y="4"/>
                  </a:lnTo>
                  <a:lnTo>
                    <a:pt x="638" y="2"/>
                  </a:lnTo>
                  <a:lnTo>
                    <a:pt x="580" y="0"/>
                  </a:lnTo>
                  <a:lnTo>
                    <a:pt x="523" y="2"/>
                  </a:lnTo>
                  <a:close/>
                  <a:moveTo>
                    <a:pt x="580" y="29"/>
                  </a:moveTo>
                  <a:lnTo>
                    <a:pt x="638" y="31"/>
                  </a:lnTo>
                  <a:lnTo>
                    <a:pt x="695" y="32"/>
                  </a:lnTo>
                  <a:lnTo>
                    <a:pt x="749" y="38"/>
                  </a:lnTo>
                  <a:lnTo>
                    <a:pt x="801" y="47"/>
                  </a:lnTo>
                  <a:lnTo>
                    <a:pt x="850" y="56"/>
                  </a:lnTo>
                  <a:lnTo>
                    <a:pt x="850" y="41"/>
                  </a:lnTo>
                  <a:lnTo>
                    <a:pt x="844" y="54"/>
                  </a:lnTo>
                  <a:lnTo>
                    <a:pt x="891" y="65"/>
                  </a:lnTo>
                  <a:lnTo>
                    <a:pt x="934" y="77"/>
                  </a:lnTo>
                  <a:lnTo>
                    <a:pt x="975" y="92"/>
                  </a:lnTo>
                  <a:lnTo>
                    <a:pt x="1011" y="106"/>
                  </a:lnTo>
                  <a:lnTo>
                    <a:pt x="1044" y="124"/>
                  </a:lnTo>
                  <a:lnTo>
                    <a:pt x="1072" y="140"/>
                  </a:lnTo>
                  <a:lnTo>
                    <a:pt x="1078" y="128"/>
                  </a:lnTo>
                  <a:lnTo>
                    <a:pt x="1069" y="137"/>
                  </a:lnTo>
                  <a:lnTo>
                    <a:pt x="1092" y="157"/>
                  </a:lnTo>
                  <a:lnTo>
                    <a:pt x="1110" y="176"/>
                  </a:lnTo>
                  <a:lnTo>
                    <a:pt x="1125" y="196"/>
                  </a:lnTo>
                  <a:lnTo>
                    <a:pt x="1135" y="187"/>
                  </a:lnTo>
                  <a:lnTo>
                    <a:pt x="1121" y="193"/>
                  </a:lnTo>
                  <a:lnTo>
                    <a:pt x="1130" y="214"/>
                  </a:lnTo>
                  <a:lnTo>
                    <a:pt x="1142" y="209"/>
                  </a:lnTo>
                  <a:lnTo>
                    <a:pt x="1128" y="209"/>
                  </a:lnTo>
                  <a:lnTo>
                    <a:pt x="1132" y="230"/>
                  </a:lnTo>
                  <a:lnTo>
                    <a:pt x="1132" y="1176"/>
                  </a:lnTo>
                  <a:lnTo>
                    <a:pt x="1128" y="1197"/>
                  </a:lnTo>
                  <a:lnTo>
                    <a:pt x="1142" y="1197"/>
                  </a:lnTo>
                  <a:lnTo>
                    <a:pt x="1130" y="1192"/>
                  </a:lnTo>
                  <a:lnTo>
                    <a:pt x="1121" y="1213"/>
                  </a:lnTo>
                  <a:lnTo>
                    <a:pt x="1135" y="1219"/>
                  </a:lnTo>
                  <a:lnTo>
                    <a:pt x="1125" y="1210"/>
                  </a:lnTo>
                  <a:lnTo>
                    <a:pt x="1110" y="1230"/>
                  </a:lnTo>
                  <a:lnTo>
                    <a:pt x="1092" y="1249"/>
                  </a:lnTo>
                  <a:lnTo>
                    <a:pt x="1069" y="1269"/>
                  </a:lnTo>
                  <a:lnTo>
                    <a:pt x="1078" y="1278"/>
                  </a:lnTo>
                  <a:lnTo>
                    <a:pt x="1072" y="1266"/>
                  </a:lnTo>
                  <a:lnTo>
                    <a:pt x="1044" y="1284"/>
                  </a:lnTo>
                  <a:lnTo>
                    <a:pt x="1011" y="1300"/>
                  </a:lnTo>
                  <a:lnTo>
                    <a:pt x="975" y="1314"/>
                  </a:lnTo>
                  <a:lnTo>
                    <a:pt x="934" y="1329"/>
                  </a:lnTo>
                  <a:lnTo>
                    <a:pt x="891" y="1341"/>
                  </a:lnTo>
                  <a:lnTo>
                    <a:pt x="844" y="1352"/>
                  </a:lnTo>
                  <a:lnTo>
                    <a:pt x="850" y="1365"/>
                  </a:lnTo>
                  <a:lnTo>
                    <a:pt x="850" y="1350"/>
                  </a:lnTo>
                  <a:lnTo>
                    <a:pt x="801" y="1361"/>
                  </a:lnTo>
                  <a:lnTo>
                    <a:pt x="749" y="1368"/>
                  </a:lnTo>
                  <a:lnTo>
                    <a:pt x="695" y="1374"/>
                  </a:lnTo>
                  <a:lnTo>
                    <a:pt x="638" y="1375"/>
                  </a:lnTo>
                  <a:lnTo>
                    <a:pt x="580" y="1377"/>
                  </a:lnTo>
                  <a:lnTo>
                    <a:pt x="523" y="1375"/>
                  </a:lnTo>
                  <a:lnTo>
                    <a:pt x="467" y="1374"/>
                  </a:lnTo>
                  <a:lnTo>
                    <a:pt x="411" y="1368"/>
                  </a:lnTo>
                  <a:lnTo>
                    <a:pt x="359" y="1361"/>
                  </a:lnTo>
                  <a:lnTo>
                    <a:pt x="311" y="1350"/>
                  </a:lnTo>
                  <a:lnTo>
                    <a:pt x="311" y="1365"/>
                  </a:lnTo>
                  <a:lnTo>
                    <a:pt x="316" y="1352"/>
                  </a:lnTo>
                  <a:lnTo>
                    <a:pt x="270" y="1341"/>
                  </a:lnTo>
                  <a:lnTo>
                    <a:pt x="227" y="1329"/>
                  </a:lnTo>
                  <a:lnTo>
                    <a:pt x="185" y="1314"/>
                  </a:lnTo>
                  <a:lnTo>
                    <a:pt x="149" y="1300"/>
                  </a:lnTo>
                  <a:lnTo>
                    <a:pt x="117" y="1284"/>
                  </a:lnTo>
                  <a:lnTo>
                    <a:pt x="88" y="1266"/>
                  </a:lnTo>
                  <a:lnTo>
                    <a:pt x="83" y="1278"/>
                  </a:lnTo>
                  <a:lnTo>
                    <a:pt x="94" y="1269"/>
                  </a:lnTo>
                  <a:lnTo>
                    <a:pt x="68" y="1249"/>
                  </a:lnTo>
                  <a:lnTo>
                    <a:pt x="50" y="1230"/>
                  </a:lnTo>
                  <a:lnTo>
                    <a:pt x="36" y="1210"/>
                  </a:lnTo>
                  <a:lnTo>
                    <a:pt x="25" y="1219"/>
                  </a:lnTo>
                  <a:lnTo>
                    <a:pt x="40" y="1213"/>
                  </a:lnTo>
                  <a:lnTo>
                    <a:pt x="31" y="1192"/>
                  </a:lnTo>
                  <a:lnTo>
                    <a:pt x="18" y="1197"/>
                  </a:lnTo>
                  <a:lnTo>
                    <a:pt x="33" y="1197"/>
                  </a:lnTo>
                  <a:lnTo>
                    <a:pt x="29" y="1176"/>
                  </a:lnTo>
                  <a:lnTo>
                    <a:pt x="29" y="230"/>
                  </a:lnTo>
                  <a:lnTo>
                    <a:pt x="33" y="209"/>
                  </a:lnTo>
                  <a:lnTo>
                    <a:pt x="18" y="209"/>
                  </a:lnTo>
                  <a:lnTo>
                    <a:pt x="31" y="214"/>
                  </a:lnTo>
                  <a:lnTo>
                    <a:pt x="40" y="193"/>
                  </a:lnTo>
                  <a:lnTo>
                    <a:pt x="25" y="187"/>
                  </a:lnTo>
                  <a:lnTo>
                    <a:pt x="36" y="196"/>
                  </a:lnTo>
                  <a:lnTo>
                    <a:pt x="50" y="176"/>
                  </a:lnTo>
                  <a:lnTo>
                    <a:pt x="68" y="157"/>
                  </a:lnTo>
                  <a:lnTo>
                    <a:pt x="94" y="137"/>
                  </a:lnTo>
                  <a:lnTo>
                    <a:pt x="83" y="128"/>
                  </a:lnTo>
                  <a:lnTo>
                    <a:pt x="88" y="140"/>
                  </a:lnTo>
                  <a:lnTo>
                    <a:pt x="117" y="124"/>
                  </a:lnTo>
                  <a:lnTo>
                    <a:pt x="149" y="106"/>
                  </a:lnTo>
                  <a:lnTo>
                    <a:pt x="185" y="92"/>
                  </a:lnTo>
                  <a:lnTo>
                    <a:pt x="227" y="77"/>
                  </a:lnTo>
                  <a:lnTo>
                    <a:pt x="270" y="65"/>
                  </a:lnTo>
                  <a:lnTo>
                    <a:pt x="316" y="54"/>
                  </a:lnTo>
                  <a:lnTo>
                    <a:pt x="311" y="41"/>
                  </a:lnTo>
                  <a:lnTo>
                    <a:pt x="311" y="56"/>
                  </a:lnTo>
                  <a:lnTo>
                    <a:pt x="359" y="47"/>
                  </a:lnTo>
                  <a:lnTo>
                    <a:pt x="411" y="38"/>
                  </a:lnTo>
                  <a:lnTo>
                    <a:pt x="467" y="32"/>
                  </a:lnTo>
                  <a:lnTo>
                    <a:pt x="523" y="31"/>
                  </a:lnTo>
                  <a:lnTo>
                    <a:pt x="580" y="29"/>
                  </a:lnTo>
                  <a:close/>
                </a:path>
              </a:pathLst>
            </a:custGeom>
            <a:solidFill>
              <a:srgbClr val="385D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3149" name="Freeform 185">
              <a:extLst>
                <a:ext uri="{FF2B5EF4-FFF2-40B4-BE49-F238E27FC236}">
                  <a16:creationId xmlns:a16="http://schemas.microsoft.com/office/drawing/2014/main" id="{DBD809FE-4F7C-4DB5-A098-9D724C4DEF1C}"/>
                </a:ext>
              </a:extLst>
            </p:cNvPr>
            <p:cNvSpPr>
              <a:spLocks/>
            </p:cNvSpPr>
            <p:nvPr/>
          </p:nvSpPr>
          <p:spPr bwMode="auto">
            <a:xfrm>
              <a:off x="2749" y="2383"/>
              <a:ext cx="580" cy="115"/>
            </a:xfrm>
            <a:custGeom>
              <a:avLst/>
              <a:gdLst>
                <a:gd name="T0" fmla="*/ 0 w 1160"/>
                <a:gd name="T1" fmla="*/ 0 h 231"/>
                <a:gd name="T2" fmla="*/ 1 w 1160"/>
                <a:gd name="T3" fmla="*/ 0 h 231"/>
                <a:gd name="T4" fmla="*/ 1 w 1160"/>
                <a:gd name="T5" fmla="*/ 0 h 231"/>
                <a:gd name="T6" fmla="*/ 1 w 1160"/>
                <a:gd name="T7" fmla="*/ 0 h 231"/>
                <a:gd name="T8" fmla="*/ 1 w 1160"/>
                <a:gd name="T9" fmla="*/ 0 h 231"/>
                <a:gd name="T10" fmla="*/ 1 w 1160"/>
                <a:gd name="T11" fmla="*/ 0 h 231"/>
                <a:gd name="T12" fmla="*/ 1 w 1160"/>
                <a:gd name="T13" fmla="*/ 0 h 231"/>
                <a:gd name="T14" fmla="*/ 1 w 1160"/>
                <a:gd name="T15" fmla="*/ 0 h 231"/>
                <a:gd name="T16" fmla="*/ 1 w 1160"/>
                <a:gd name="T17" fmla="*/ 0 h 231"/>
                <a:gd name="T18" fmla="*/ 1 w 1160"/>
                <a:gd name="T19" fmla="*/ 0 h 231"/>
                <a:gd name="T20" fmla="*/ 1 w 1160"/>
                <a:gd name="T21" fmla="*/ 0 h 231"/>
                <a:gd name="T22" fmla="*/ 1 w 1160"/>
                <a:gd name="T23" fmla="*/ 0 h 231"/>
                <a:gd name="T24" fmla="*/ 1 w 1160"/>
                <a:gd name="T25" fmla="*/ 0 h 231"/>
                <a:gd name="T26" fmla="*/ 1 w 1160"/>
                <a:gd name="T27" fmla="*/ 0 h 231"/>
                <a:gd name="T28" fmla="*/ 1 w 1160"/>
                <a:gd name="T29" fmla="*/ 0 h 231"/>
                <a:gd name="T30" fmla="*/ 1 w 1160"/>
                <a:gd name="T31" fmla="*/ 0 h 231"/>
                <a:gd name="T32" fmla="*/ 1 w 1160"/>
                <a:gd name="T33" fmla="*/ 0 h 231"/>
                <a:gd name="T34" fmla="*/ 1 w 1160"/>
                <a:gd name="T35" fmla="*/ 0 h 231"/>
                <a:gd name="T36" fmla="*/ 1 w 1160"/>
                <a:gd name="T37" fmla="*/ 0 h 231"/>
                <a:gd name="T38" fmla="*/ 1 w 1160"/>
                <a:gd name="T39" fmla="*/ 0 h 231"/>
                <a:gd name="T40" fmla="*/ 1 w 1160"/>
                <a:gd name="T41" fmla="*/ 0 h 231"/>
                <a:gd name="T42" fmla="*/ 1 w 1160"/>
                <a:gd name="T43" fmla="*/ 0 h 231"/>
                <a:gd name="T44" fmla="*/ 1 w 1160"/>
                <a:gd name="T45" fmla="*/ 0 h 231"/>
                <a:gd name="T46" fmla="*/ 1 w 1160"/>
                <a:gd name="T47" fmla="*/ 0 h 231"/>
                <a:gd name="T48" fmla="*/ 1 w 1160"/>
                <a:gd name="T49" fmla="*/ 0 h 231"/>
                <a:gd name="T50" fmla="*/ 1 w 1160"/>
                <a:gd name="T51" fmla="*/ 0 h 231"/>
                <a:gd name="T52" fmla="*/ 1 w 1160"/>
                <a:gd name="T53" fmla="*/ 0 h 231"/>
                <a:gd name="T54" fmla="*/ 1 w 1160"/>
                <a:gd name="T55" fmla="*/ 0 h 231"/>
                <a:gd name="T56" fmla="*/ 1 w 1160"/>
                <a:gd name="T57" fmla="*/ 0 h 231"/>
                <a:gd name="T58" fmla="*/ 1 w 1160"/>
                <a:gd name="T59" fmla="*/ 0 h 231"/>
                <a:gd name="T60" fmla="*/ 1 w 1160"/>
                <a:gd name="T61" fmla="*/ 0 h 231"/>
                <a:gd name="T62" fmla="*/ 1 w 1160"/>
                <a:gd name="T63" fmla="*/ 0 h 231"/>
                <a:gd name="T64" fmla="*/ 1 w 1160"/>
                <a:gd name="T65" fmla="*/ 0 h 231"/>
                <a:gd name="T66" fmla="*/ 1 w 1160"/>
                <a:gd name="T67" fmla="*/ 0 h 231"/>
                <a:gd name="T68" fmla="*/ 1 w 1160"/>
                <a:gd name="T69" fmla="*/ 0 h 231"/>
                <a:gd name="T70" fmla="*/ 1 w 1160"/>
                <a:gd name="T71" fmla="*/ 0 h 231"/>
                <a:gd name="T72" fmla="*/ 1 w 1160"/>
                <a:gd name="T73" fmla="*/ 0 h 231"/>
                <a:gd name="T74" fmla="*/ 1 w 1160"/>
                <a:gd name="T75" fmla="*/ 0 h 231"/>
                <a:gd name="T76" fmla="*/ 1 w 1160"/>
                <a:gd name="T77" fmla="*/ 0 h 231"/>
                <a:gd name="T78" fmla="*/ 1 w 1160"/>
                <a:gd name="T79" fmla="*/ 0 h 231"/>
                <a:gd name="T80" fmla="*/ 1 w 1160"/>
                <a:gd name="T81" fmla="*/ 0 h 231"/>
                <a:gd name="T82" fmla="*/ 1 w 1160"/>
                <a:gd name="T83" fmla="*/ 0 h 231"/>
                <a:gd name="T84" fmla="*/ 1 w 1160"/>
                <a:gd name="T85" fmla="*/ 0 h 231"/>
                <a:gd name="T86" fmla="*/ 1 w 1160"/>
                <a:gd name="T87" fmla="*/ 0 h 231"/>
                <a:gd name="T88" fmla="*/ 1 w 1160"/>
                <a:gd name="T89" fmla="*/ 0 h 2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60"/>
                <a:gd name="T136" fmla="*/ 0 h 231"/>
                <a:gd name="T137" fmla="*/ 1160 w 1160"/>
                <a:gd name="T138" fmla="*/ 231 h 23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60" h="231">
                  <a:moveTo>
                    <a:pt x="29" y="0"/>
                  </a:moveTo>
                  <a:lnTo>
                    <a:pt x="0" y="0"/>
                  </a:lnTo>
                  <a:lnTo>
                    <a:pt x="4" y="22"/>
                  </a:lnTo>
                  <a:lnTo>
                    <a:pt x="4" y="27"/>
                  </a:lnTo>
                  <a:lnTo>
                    <a:pt x="13" y="49"/>
                  </a:lnTo>
                  <a:lnTo>
                    <a:pt x="16" y="54"/>
                  </a:lnTo>
                  <a:lnTo>
                    <a:pt x="31" y="74"/>
                  </a:lnTo>
                  <a:lnTo>
                    <a:pt x="49" y="94"/>
                  </a:lnTo>
                  <a:lnTo>
                    <a:pt x="74" y="114"/>
                  </a:lnTo>
                  <a:lnTo>
                    <a:pt x="77" y="117"/>
                  </a:lnTo>
                  <a:lnTo>
                    <a:pt x="106" y="135"/>
                  </a:lnTo>
                  <a:lnTo>
                    <a:pt x="139" y="152"/>
                  </a:lnTo>
                  <a:lnTo>
                    <a:pt x="174" y="166"/>
                  </a:lnTo>
                  <a:lnTo>
                    <a:pt x="216" y="180"/>
                  </a:lnTo>
                  <a:lnTo>
                    <a:pt x="259" y="193"/>
                  </a:lnTo>
                  <a:lnTo>
                    <a:pt x="306" y="204"/>
                  </a:lnTo>
                  <a:lnTo>
                    <a:pt x="311" y="204"/>
                  </a:lnTo>
                  <a:lnTo>
                    <a:pt x="359" y="215"/>
                  </a:lnTo>
                  <a:lnTo>
                    <a:pt x="411" y="222"/>
                  </a:lnTo>
                  <a:lnTo>
                    <a:pt x="467" y="227"/>
                  </a:lnTo>
                  <a:lnTo>
                    <a:pt x="523" y="229"/>
                  </a:lnTo>
                  <a:lnTo>
                    <a:pt x="580" y="231"/>
                  </a:lnTo>
                  <a:lnTo>
                    <a:pt x="638" y="229"/>
                  </a:lnTo>
                  <a:lnTo>
                    <a:pt x="695" y="227"/>
                  </a:lnTo>
                  <a:lnTo>
                    <a:pt x="749" y="222"/>
                  </a:lnTo>
                  <a:lnTo>
                    <a:pt x="801" y="215"/>
                  </a:lnTo>
                  <a:lnTo>
                    <a:pt x="850" y="204"/>
                  </a:lnTo>
                  <a:lnTo>
                    <a:pt x="855" y="204"/>
                  </a:lnTo>
                  <a:lnTo>
                    <a:pt x="902" y="193"/>
                  </a:lnTo>
                  <a:lnTo>
                    <a:pt x="945" y="180"/>
                  </a:lnTo>
                  <a:lnTo>
                    <a:pt x="986" y="166"/>
                  </a:lnTo>
                  <a:lnTo>
                    <a:pt x="1022" y="152"/>
                  </a:lnTo>
                  <a:lnTo>
                    <a:pt x="1054" y="135"/>
                  </a:lnTo>
                  <a:lnTo>
                    <a:pt x="1083" y="117"/>
                  </a:lnTo>
                  <a:lnTo>
                    <a:pt x="1089" y="114"/>
                  </a:lnTo>
                  <a:lnTo>
                    <a:pt x="1112" y="94"/>
                  </a:lnTo>
                  <a:lnTo>
                    <a:pt x="1130" y="74"/>
                  </a:lnTo>
                  <a:lnTo>
                    <a:pt x="1144" y="54"/>
                  </a:lnTo>
                  <a:lnTo>
                    <a:pt x="1148" y="49"/>
                  </a:lnTo>
                  <a:lnTo>
                    <a:pt x="1157" y="27"/>
                  </a:lnTo>
                  <a:lnTo>
                    <a:pt x="1157" y="22"/>
                  </a:lnTo>
                  <a:lnTo>
                    <a:pt x="1160" y="0"/>
                  </a:lnTo>
                  <a:lnTo>
                    <a:pt x="1132" y="0"/>
                  </a:lnTo>
                  <a:lnTo>
                    <a:pt x="1128" y="22"/>
                  </a:lnTo>
                  <a:lnTo>
                    <a:pt x="1142" y="22"/>
                  </a:lnTo>
                  <a:lnTo>
                    <a:pt x="1130" y="17"/>
                  </a:lnTo>
                  <a:lnTo>
                    <a:pt x="1121" y="38"/>
                  </a:lnTo>
                  <a:lnTo>
                    <a:pt x="1135" y="44"/>
                  </a:lnTo>
                  <a:lnTo>
                    <a:pt x="1125" y="35"/>
                  </a:lnTo>
                  <a:lnTo>
                    <a:pt x="1110" y="54"/>
                  </a:lnTo>
                  <a:lnTo>
                    <a:pt x="1092" y="74"/>
                  </a:lnTo>
                  <a:lnTo>
                    <a:pt x="1069" y="94"/>
                  </a:lnTo>
                  <a:lnTo>
                    <a:pt x="1078" y="103"/>
                  </a:lnTo>
                  <a:lnTo>
                    <a:pt x="1072" y="90"/>
                  </a:lnTo>
                  <a:lnTo>
                    <a:pt x="1044" y="108"/>
                  </a:lnTo>
                  <a:lnTo>
                    <a:pt x="1011" y="125"/>
                  </a:lnTo>
                  <a:lnTo>
                    <a:pt x="975" y="139"/>
                  </a:lnTo>
                  <a:lnTo>
                    <a:pt x="934" y="153"/>
                  </a:lnTo>
                  <a:lnTo>
                    <a:pt x="891" y="166"/>
                  </a:lnTo>
                  <a:lnTo>
                    <a:pt x="844" y="177"/>
                  </a:lnTo>
                  <a:lnTo>
                    <a:pt x="850" y="189"/>
                  </a:lnTo>
                  <a:lnTo>
                    <a:pt x="850" y="175"/>
                  </a:lnTo>
                  <a:lnTo>
                    <a:pt x="801" y="186"/>
                  </a:lnTo>
                  <a:lnTo>
                    <a:pt x="749" y="193"/>
                  </a:lnTo>
                  <a:lnTo>
                    <a:pt x="695" y="198"/>
                  </a:lnTo>
                  <a:lnTo>
                    <a:pt x="638" y="200"/>
                  </a:lnTo>
                  <a:lnTo>
                    <a:pt x="580" y="202"/>
                  </a:lnTo>
                  <a:lnTo>
                    <a:pt x="523" y="200"/>
                  </a:lnTo>
                  <a:lnTo>
                    <a:pt x="467" y="198"/>
                  </a:lnTo>
                  <a:lnTo>
                    <a:pt x="411" y="193"/>
                  </a:lnTo>
                  <a:lnTo>
                    <a:pt x="359" y="186"/>
                  </a:lnTo>
                  <a:lnTo>
                    <a:pt x="311" y="175"/>
                  </a:lnTo>
                  <a:lnTo>
                    <a:pt x="311" y="189"/>
                  </a:lnTo>
                  <a:lnTo>
                    <a:pt x="316" y="177"/>
                  </a:lnTo>
                  <a:lnTo>
                    <a:pt x="270" y="166"/>
                  </a:lnTo>
                  <a:lnTo>
                    <a:pt x="227" y="153"/>
                  </a:lnTo>
                  <a:lnTo>
                    <a:pt x="185" y="139"/>
                  </a:lnTo>
                  <a:lnTo>
                    <a:pt x="149" y="125"/>
                  </a:lnTo>
                  <a:lnTo>
                    <a:pt x="117" y="108"/>
                  </a:lnTo>
                  <a:lnTo>
                    <a:pt x="88" y="90"/>
                  </a:lnTo>
                  <a:lnTo>
                    <a:pt x="83" y="103"/>
                  </a:lnTo>
                  <a:lnTo>
                    <a:pt x="94" y="94"/>
                  </a:lnTo>
                  <a:lnTo>
                    <a:pt x="68" y="74"/>
                  </a:lnTo>
                  <a:lnTo>
                    <a:pt x="50" y="54"/>
                  </a:lnTo>
                  <a:lnTo>
                    <a:pt x="36" y="35"/>
                  </a:lnTo>
                  <a:lnTo>
                    <a:pt x="25" y="44"/>
                  </a:lnTo>
                  <a:lnTo>
                    <a:pt x="40" y="38"/>
                  </a:lnTo>
                  <a:lnTo>
                    <a:pt x="31" y="17"/>
                  </a:lnTo>
                  <a:lnTo>
                    <a:pt x="18" y="22"/>
                  </a:lnTo>
                  <a:lnTo>
                    <a:pt x="33" y="22"/>
                  </a:lnTo>
                  <a:lnTo>
                    <a:pt x="29" y="0"/>
                  </a:lnTo>
                  <a:close/>
                </a:path>
              </a:pathLst>
            </a:custGeom>
            <a:solidFill>
              <a:srgbClr val="385D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43021" name="Rectangle 188">
            <a:extLst>
              <a:ext uri="{FF2B5EF4-FFF2-40B4-BE49-F238E27FC236}">
                <a16:creationId xmlns:a16="http://schemas.microsoft.com/office/drawing/2014/main" id="{35C86A29-1555-4F7B-8C39-F2D2938EDF60}"/>
              </a:ext>
            </a:extLst>
          </p:cNvPr>
          <p:cNvSpPr>
            <a:spLocks noChangeArrowheads="1"/>
          </p:cNvSpPr>
          <p:nvPr/>
        </p:nvSpPr>
        <p:spPr bwMode="auto">
          <a:xfrm>
            <a:off x="4079876" y="3000376"/>
            <a:ext cx="835025" cy="205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sz="2400">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sz="2400">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sz="2400">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43022" name="Rectangle 189">
            <a:extLst>
              <a:ext uri="{FF2B5EF4-FFF2-40B4-BE49-F238E27FC236}">
                <a16:creationId xmlns:a16="http://schemas.microsoft.com/office/drawing/2014/main" id="{687602D5-376B-4375-B581-ECC6E5DB50FE}"/>
              </a:ext>
            </a:extLst>
          </p:cNvPr>
          <p:cNvSpPr>
            <a:spLocks noChangeArrowheads="1"/>
          </p:cNvSpPr>
          <p:nvPr/>
        </p:nvSpPr>
        <p:spPr bwMode="auto">
          <a:xfrm>
            <a:off x="4162426" y="3082925"/>
            <a:ext cx="5642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sz="2400">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sz="2400">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sz="2400">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r>
              <a:rPr lang="zh-TW" altLang="en-US" sz="2200" b="1">
                <a:solidFill>
                  <a:srgbClr val="000000"/>
                </a:solidFill>
                <a:latin typeface="新細明體" panose="02020500000000000000" pitchFamily="18" charset="-120"/>
              </a:rPr>
              <a:t>萃取</a:t>
            </a:r>
            <a:endParaRPr lang="zh-TW" altLang="en-US"/>
          </a:p>
        </p:txBody>
      </p:sp>
      <p:sp>
        <p:nvSpPr>
          <p:cNvPr id="43023" name="Rectangle 190">
            <a:extLst>
              <a:ext uri="{FF2B5EF4-FFF2-40B4-BE49-F238E27FC236}">
                <a16:creationId xmlns:a16="http://schemas.microsoft.com/office/drawing/2014/main" id="{FC2AD2B0-ACFB-45DF-92C5-2F09CB9FFAE7}"/>
              </a:ext>
            </a:extLst>
          </p:cNvPr>
          <p:cNvSpPr>
            <a:spLocks noChangeArrowheads="1"/>
          </p:cNvSpPr>
          <p:nvPr/>
        </p:nvSpPr>
        <p:spPr bwMode="auto">
          <a:xfrm>
            <a:off x="4162426" y="3411538"/>
            <a:ext cx="5642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sz="2400">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sz="2400">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sz="2400">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r>
              <a:rPr lang="zh-TW" altLang="en-US" sz="2200" b="1">
                <a:solidFill>
                  <a:srgbClr val="000000"/>
                </a:solidFill>
                <a:latin typeface="新細明體" panose="02020500000000000000" pitchFamily="18" charset="-120"/>
              </a:rPr>
              <a:t>清理</a:t>
            </a:r>
            <a:endParaRPr lang="zh-TW" altLang="en-US"/>
          </a:p>
        </p:txBody>
      </p:sp>
      <p:sp>
        <p:nvSpPr>
          <p:cNvPr id="43024" name="Rectangle 191">
            <a:extLst>
              <a:ext uri="{FF2B5EF4-FFF2-40B4-BE49-F238E27FC236}">
                <a16:creationId xmlns:a16="http://schemas.microsoft.com/office/drawing/2014/main" id="{8A6C3A50-4C28-4989-98F4-B6A5996AB995}"/>
              </a:ext>
            </a:extLst>
          </p:cNvPr>
          <p:cNvSpPr>
            <a:spLocks noChangeArrowheads="1"/>
          </p:cNvSpPr>
          <p:nvPr/>
        </p:nvSpPr>
        <p:spPr bwMode="auto">
          <a:xfrm>
            <a:off x="4162426" y="3740150"/>
            <a:ext cx="5642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sz="2400">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sz="2400">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sz="2400">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r>
              <a:rPr lang="zh-TW" altLang="en-US" sz="2200" b="1">
                <a:solidFill>
                  <a:srgbClr val="000000"/>
                </a:solidFill>
                <a:latin typeface="新細明體" panose="02020500000000000000" pitchFamily="18" charset="-120"/>
              </a:rPr>
              <a:t>建模</a:t>
            </a:r>
            <a:endParaRPr lang="zh-TW" altLang="en-US"/>
          </a:p>
        </p:txBody>
      </p:sp>
      <p:sp>
        <p:nvSpPr>
          <p:cNvPr id="43025" name="Rectangle 192">
            <a:extLst>
              <a:ext uri="{FF2B5EF4-FFF2-40B4-BE49-F238E27FC236}">
                <a16:creationId xmlns:a16="http://schemas.microsoft.com/office/drawing/2014/main" id="{EE88B1B3-DF94-4B54-8739-2BE2AD90F196}"/>
              </a:ext>
            </a:extLst>
          </p:cNvPr>
          <p:cNvSpPr>
            <a:spLocks noChangeArrowheads="1"/>
          </p:cNvSpPr>
          <p:nvPr/>
        </p:nvSpPr>
        <p:spPr bwMode="auto">
          <a:xfrm>
            <a:off x="4162426" y="4068763"/>
            <a:ext cx="5642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sz="2400">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sz="2400">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sz="2400">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r>
              <a:rPr lang="zh-TW" altLang="en-US" sz="2200" b="1">
                <a:solidFill>
                  <a:srgbClr val="000000"/>
                </a:solidFill>
                <a:latin typeface="新細明體" panose="02020500000000000000" pitchFamily="18" charset="-120"/>
              </a:rPr>
              <a:t>轉換</a:t>
            </a:r>
            <a:endParaRPr lang="zh-TW" altLang="en-US"/>
          </a:p>
        </p:txBody>
      </p:sp>
      <p:sp>
        <p:nvSpPr>
          <p:cNvPr id="43026" name="Rectangle 193">
            <a:extLst>
              <a:ext uri="{FF2B5EF4-FFF2-40B4-BE49-F238E27FC236}">
                <a16:creationId xmlns:a16="http://schemas.microsoft.com/office/drawing/2014/main" id="{791D4421-C3D1-4B31-85EF-9F19DFF5D34A}"/>
              </a:ext>
            </a:extLst>
          </p:cNvPr>
          <p:cNvSpPr>
            <a:spLocks noChangeArrowheads="1"/>
          </p:cNvSpPr>
          <p:nvPr/>
        </p:nvSpPr>
        <p:spPr bwMode="auto">
          <a:xfrm>
            <a:off x="4162426" y="4397375"/>
            <a:ext cx="5642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sz="2400">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sz="2400">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sz="2400">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r>
              <a:rPr lang="zh-TW" altLang="en-US" sz="2200" b="1">
                <a:solidFill>
                  <a:srgbClr val="000000"/>
                </a:solidFill>
                <a:latin typeface="新細明體" panose="02020500000000000000" pitchFamily="18" charset="-120"/>
              </a:rPr>
              <a:t>移轉</a:t>
            </a:r>
            <a:endParaRPr lang="zh-TW" altLang="en-US"/>
          </a:p>
        </p:txBody>
      </p:sp>
      <p:sp>
        <p:nvSpPr>
          <p:cNvPr id="43027" name="Rectangle 194">
            <a:extLst>
              <a:ext uri="{FF2B5EF4-FFF2-40B4-BE49-F238E27FC236}">
                <a16:creationId xmlns:a16="http://schemas.microsoft.com/office/drawing/2014/main" id="{55432F8D-33F4-4B97-A2D2-A6A83D427976}"/>
              </a:ext>
            </a:extLst>
          </p:cNvPr>
          <p:cNvSpPr>
            <a:spLocks noChangeArrowheads="1"/>
          </p:cNvSpPr>
          <p:nvPr/>
        </p:nvSpPr>
        <p:spPr bwMode="auto">
          <a:xfrm>
            <a:off x="4162426" y="4725988"/>
            <a:ext cx="5642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sz="2400">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sz="2400">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sz="2400">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r>
              <a:rPr lang="zh-TW" altLang="en-US" sz="2200" b="1">
                <a:solidFill>
                  <a:srgbClr val="000000"/>
                </a:solidFill>
                <a:latin typeface="新細明體" panose="02020500000000000000" pitchFamily="18" charset="-120"/>
              </a:rPr>
              <a:t>載入</a:t>
            </a:r>
            <a:endParaRPr lang="zh-TW" altLang="en-US"/>
          </a:p>
        </p:txBody>
      </p:sp>
      <p:sp>
        <p:nvSpPr>
          <p:cNvPr id="43028" name="Rectangle 195">
            <a:extLst>
              <a:ext uri="{FF2B5EF4-FFF2-40B4-BE49-F238E27FC236}">
                <a16:creationId xmlns:a16="http://schemas.microsoft.com/office/drawing/2014/main" id="{0D136C44-842E-4C8B-BF41-348D4FD3A875}"/>
              </a:ext>
            </a:extLst>
          </p:cNvPr>
          <p:cNvSpPr>
            <a:spLocks noChangeArrowheads="1"/>
          </p:cNvSpPr>
          <p:nvPr/>
        </p:nvSpPr>
        <p:spPr bwMode="auto">
          <a:xfrm>
            <a:off x="7929563" y="3000376"/>
            <a:ext cx="1028700" cy="205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sz="2400">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sz="2400">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sz="2400">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43029" name="Rectangle 196">
            <a:extLst>
              <a:ext uri="{FF2B5EF4-FFF2-40B4-BE49-F238E27FC236}">
                <a16:creationId xmlns:a16="http://schemas.microsoft.com/office/drawing/2014/main" id="{3A739685-1CAF-4830-8266-1AADEDDEC101}"/>
              </a:ext>
            </a:extLst>
          </p:cNvPr>
          <p:cNvSpPr>
            <a:spLocks noChangeArrowheads="1"/>
          </p:cNvSpPr>
          <p:nvPr/>
        </p:nvSpPr>
        <p:spPr bwMode="auto">
          <a:xfrm>
            <a:off x="8012114" y="3082925"/>
            <a:ext cx="5642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sz="2400">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sz="2400">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sz="2400">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r>
              <a:rPr lang="zh-TW" altLang="en-US" sz="2200" b="1">
                <a:solidFill>
                  <a:srgbClr val="000000"/>
                </a:solidFill>
                <a:latin typeface="新細明體" panose="02020500000000000000" pitchFamily="18" charset="-120"/>
              </a:rPr>
              <a:t>查詢</a:t>
            </a:r>
            <a:endParaRPr lang="zh-TW" altLang="en-US"/>
          </a:p>
        </p:txBody>
      </p:sp>
      <p:sp>
        <p:nvSpPr>
          <p:cNvPr id="43030" name="Rectangle 197">
            <a:extLst>
              <a:ext uri="{FF2B5EF4-FFF2-40B4-BE49-F238E27FC236}">
                <a16:creationId xmlns:a16="http://schemas.microsoft.com/office/drawing/2014/main" id="{1FAE264C-D112-4DD8-90A2-05D7A7BB39B5}"/>
              </a:ext>
            </a:extLst>
          </p:cNvPr>
          <p:cNvSpPr>
            <a:spLocks noChangeArrowheads="1"/>
          </p:cNvSpPr>
          <p:nvPr/>
        </p:nvSpPr>
        <p:spPr bwMode="auto">
          <a:xfrm>
            <a:off x="8012114" y="3411538"/>
            <a:ext cx="5642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sz="2400">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sz="2400">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sz="2400">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r>
              <a:rPr lang="zh-TW" altLang="en-US" sz="2200" b="1">
                <a:solidFill>
                  <a:srgbClr val="000000"/>
                </a:solidFill>
                <a:latin typeface="新細明體" panose="02020500000000000000" pitchFamily="18" charset="-120"/>
              </a:rPr>
              <a:t>報表</a:t>
            </a:r>
            <a:endParaRPr lang="zh-TW" altLang="en-US"/>
          </a:p>
        </p:txBody>
      </p:sp>
      <p:sp>
        <p:nvSpPr>
          <p:cNvPr id="43031" name="Rectangle 198">
            <a:extLst>
              <a:ext uri="{FF2B5EF4-FFF2-40B4-BE49-F238E27FC236}">
                <a16:creationId xmlns:a16="http://schemas.microsoft.com/office/drawing/2014/main" id="{B6D19F8A-B0D1-427D-A22F-40C931701FB0}"/>
              </a:ext>
            </a:extLst>
          </p:cNvPr>
          <p:cNvSpPr>
            <a:spLocks noChangeArrowheads="1"/>
          </p:cNvSpPr>
          <p:nvPr/>
        </p:nvSpPr>
        <p:spPr bwMode="auto">
          <a:xfrm>
            <a:off x="8012114" y="3740150"/>
            <a:ext cx="5642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sz="2400">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sz="2400">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sz="2400">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r>
              <a:rPr lang="zh-TW" altLang="en-US" sz="2200" b="1">
                <a:solidFill>
                  <a:srgbClr val="000000"/>
                </a:solidFill>
                <a:latin typeface="新細明體" panose="02020500000000000000" pitchFamily="18" charset="-120"/>
              </a:rPr>
              <a:t>分析</a:t>
            </a:r>
            <a:endParaRPr lang="zh-TW" altLang="en-US"/>
          </a:p>
        </p:txBody>
      </p:sp>
      <p:sp>
        <p:nvSpPr>
          <p:cNvPr id="43032" name="Rectangle 199">
            <a:extLst>
              <a:ext uri="{FF2B5EF4-FFF2-40B4-BE49-F238E27FC236}">
                <a16:creationId xmlns:a16="http://schemas.microsoft.com/office/drawing/2014/main" id="{CAD29EDE-7922-4CA9-B536-BCC3B9B8241C}"/>
              </a:ext>
            </a:extLst>
          </p:cNvPr>
          <p:cNvSpPr>
            <a:spLocks noChangeArrowheads="1"/>
          </p:cNvSpPr>
          <p:nvPr/>
        </p:nvSpPr>
        <p:spPr bwMode="auto">
          <a:xfrm>
            <a:off x="8012114" y="4068763"/>
            <a:ext cx="5642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sz="2400">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sz="2400">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sz="2400">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r>
              <a:rPr lang="zh-TW" altLang="en-US" sz="2200" b="1">
                <a:solidFill>
                  <a:srgbClr val="000000"/>
                </a:solidFill>
                <a:latin typeface="新細明體" panose="02020500000000000000" pitchFamily="18" charset="-120"/>
              </a:rPr>
              <a:t>探勘</a:t>
            </a:r>
            <a:endParaRPr lang="zh-TW" altLang="en-US"/>
          </a:p>
        </p:txBody>
      </p:sp>
      <p:sp>
        <p:nvSpPr>
          <p:cNvPr id="43033" name="Rectangle 200">
            <a:extLst>
              <a:ext uri="{FF2B5EF4-FFF2-40B4-BE49-F238E27FC236}">
                <a16:creationId xmlns:a16="http://schemas.microsoft.com/office/drawing/2014/main" id="{D165CDF9-82C9-4369-8F4C-16FA5F276445}"/>
              </a:ext>
            </a:extLst>
          </p:cNvPr>
          <p:cNvSpPr>
            <a:spLocks noChangeArrowheads="1"/>
          </p:cNvSpPr>
          <p:nvPr/>
        </p:nvSpPr>
        <p:spPr bwMode="auto">
          <a:xfrm>
            <a:off x="8012113" y="4397375"/>
            <a:ext cx="84638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sz="2400">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sz="2400">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sz="2400">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r>
              <a:rPr lang="zh-TW" altLang="en-US" sz="2200" b="1">
                <a:solidFill>
                  <a:srgbClr val="000000"/>
                </a:solidFill>
                <a:latin typeface="新細明體" panose="02020500000000000000" pitchFamily="18" charset="-120"/>
              </a:rPr>
              <a:t>視覺化</a:t>
            </a:r>
            <a:endParaRPr lang="zh-TW" altLang="en-US"/>
          </a:p>
        </p:txBody>
      </p:sp>
      <p:sp>
        <p:nvSpPr>
          <p:cNvPr id="43034" name="Rectangle 201">
            <a:extLst>
              <a:ext uri="{FF2B5EF4-FFF2-40B4-BE49-F238E27FC236}">
                <a16:creationId xmlns:a16="http://schemas.microsoft.com/office/drawing/2014/main" id="{83557E41-0533-434B-BA59-E224225191CE}"/>
              </a:ext>
            </a:extLst>
          </p:cNvPr>
          <p:cNvSpPr>
            <a:spLocks noChangeArrowheads="1"/>
          </p:cNvSpPr>
          <p:nvPr/>
        </p:nvSpPr>
        <p:spPr bwMode="auto">
          <a:xfrm>
            <a:off x="8012114" y="4725988"/>
            <a:ext cx="5642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sz="2400">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sz="2400">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sz="2400">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r>
              <a:rPr lang="zh-TW" altLang="en-US" sz="2200" b="1">
                <a:solidFill>
                  <a:srgbClr val="000000"/>
                </a:solidFill>
                <a:latin typeface="新細明體" panose="02020500000000000000" pitchFamily="18" charset="-120"/>
              </a:rPr>
              <a:t>行動</a:t>
            </a:r>
            <a:endParaRPr lang="zh-TW" altLang="en-US"/>
          </a:p>
        </p:txBody>
      </p:sp>
      <p:sp>
        <p:nvSpPr>
          <p:cNvPr id="43035" name="Oval 202">
            <a:extLst>
              <a:ext uri="{FF2B5EF4-FFF2-40B4-BE49-F238E27FC236}">
                <a16:creationId xmlns:a16="http://schemas.microsoft.com/office/drawing/2014/main" id="{29DE5BB8-2BA0-4E12-81AA-A493F0FC1579}"/>
              </a:ext>
            </a:extLst>
          </p:cNvPr>
          <p:cNvSpPr>
            <a:spLocks noChangeArrowheads="1"/>
          </p:cNvSpPr>
          <p:nvPr/>
        </p:nvSpPr>
        <p:spPr bwMode="auto">
          <a:xfrm>
            <a:off x="5770563" y="2549525"/>
            <a:ext cx="4557712" cy="3087688"/>
          </a:xfrm>
          <a:prstGeom prst="ellipse">
            <a:avLst/>
          </a:prstGeom>
          <a:noFill/>
          <a:ln w="22225">
            <a:solidFill>
              <a:srgbClr val="953735"/>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2400">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sz="2400">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sz="2400">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sz="2400">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43036" name="Oval 203">
            <a:extLst>
              <a:ext uri="{FF2B5EF4-FFF2-40B4-BE49-F238E27FC236}">
                <a16:creationId xmlns:a16="http://schemas.microsoft.com/office/drawing/2014/main" id="{5986E3D9-BD9F-479B-B1CA-267654CEF02B}"/>
              </a:ext>
            </a:extLst>
          </p:cNvPr>
          <p:cNvSpPr>
            <a:spLocks noChangeArrowheads="1"/>
          </p:cNvSpPr>
          <p:nvPr/>
        </p:nvSpPr>
        <p:spPr bwMode="auto">
          <a:xfrm>
            <a:off x="2884488" y="2549525"/>
            <a:ext cx="4043362" cy="3087688"/>
          </a:xfrm>
          <a:prstGeom prst="ellipse">
            <a:avLst/>
          </a:prstGeom>
          <a:noFill/>
          <a:ln w="22225">
            <a:solidFill>
              <a:srgbClr val="385D8A"/>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2400">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sz="2400">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sz="2400">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sz="2400">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43037" name="Freeform 204">
            <a:extLst>
              <a:ext uri="{FF2B5EF4-FFF2-40B4-BE49-F238E27FC236}">
                <a16:creationId xmlns:a16="http://schemas.microsoft.com/office/drawing/2014/main" id="{BEC94782-B0F5-4044-9F28-129EB25B4B88}"/>
              </a:ext>
            </a:extLst>
          </p:cNvPr>
          <p:cNvSpPr>
            <a:spLocks/>
          </p:cNvSpPr>
          <p:nvPr/>
        </p:nvSpPr>
        <p:spPr bwMode="auto">
          <a:xfrm>
            <a:off x="4854576" y="3095625"/>
            <a:ext cx="34925" cy="2057400"/>
          </a:xfrm>
          <a:custGeom>
            <a:avLst/>
            <a:gdLst>
              <a:gd name="T0" fmla="*/ 2147483647 w 45"/>
              <a:gd name="T1" fmla="*/ 0 h 2594"/>
              <a:gd name="T2" fmla="*/ 2147483647 w 45"/>
              <a:gd name="T3" fmla="*/ 0 h 2594"/>
              <a:gd name="T4" fmla="*/ 0 w 45"/>
              <a:gd name="T5" fmla="*/ 2147483647 h 2594"/>
              <a:gd name="T6" fmla="*/ 2147483647 w 45"/>
              <a:gd name="T7" fmla="*/ 2147483647 h 2594"/>
              <a:gd name="T8" fmla="*/ 2147483647 w 45"/>
              <a:gd name="T9" fmla="*/ 0 h 2594"/>
              <a:gd name="T10" fmla="*/ 0 60000 65536"/>
              <a:gd name="T11" fmla="*/ 0 60000 65536"/>
              <a:gd name="T12" fmla="*/ 0 60000 65536"/>
              <a:gd name="T13" fmla="*/ 0 60000 65536"/>
              <a:gd name="T14" fmla="*/ 0 60000 65536"/>
              <a:gd name="T15" fmla="*/ 0 w 45"/>
              <a:gd name="T16" fmla="*/ 0 h 2594"/>
              <a:gd name="T17" fmla="*/ 45 w 45"/>
              <a:gd name="T18" fmla="*/ 2594 h 2594"/>
            </a:gdLst>
            <a:ahLst/>
            <a:cxnLst>
              <a:cxn ang="T10">
                <a:pos x="T0" y="T1"/>
              </a:cxn>
              <a:cxn ang="T11">
                <a:pos x="T2" y="T3"/>
              </a:cxn>
              <a:cxn ang="T12">
                <a:pos x="T4" y="T5"/>
              </a:cxn>
              <a:cxn ang="T13">
                <a:pos x="T6" y="T7"/>
              </a:cxn>
              <a:cxn ang="T14">
                <a:pos x="T8" y="T9"/>
              </a:cxn>
            </a:cxnLst>
            <a:rect l="T15" t="T16" r="T17" b="T18"/>
            <a:pathLst>
              <a:path w="45" h="2594">
                <a:moveTo>
                  <a:pt x="45" y="0"/>
                </a:moveTo>
                <a:lnTo>
                  <a:pt x="2" y="0"/>
                </a:lnTo>
                <a:lnTo>
                  <a:pt x="0" y="2594"/>
                </a:lnTo>
                <a:lnTo>
                  <a:pt x="43" y="2594"/>
                </a:lnTo>
                <a:lnTo>
                  <a:pt x="4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nvGrpSpPr>
          <p:cNvPr id="43038" name="Group 208">
            <a:extLst>
              <a:ext uri="{FF2B5EF4-FFF2-40B4-BE49-F238E27FC236}">
                <a16:creationId xmlns:a16="http://schemas.microsoft.com/office/drawing/2014/main" id="{DC00F6FB-9504-468D-B5A0-5F3251201353}"/>
              </a:ext>
            </a:extLst>
          </p:cNvPr>
          <p:cNvGrpSpPr>
            <a:grpSpLocks/>
          </p:cNvGrpSpPr>
          <p:nvPr/>
        </p:nvGrpSpPr>
        <p:grpSpPr bwMode="auto">
          <a:xfrm>
            <a:off x="4926014" y="3808414"/>
            <a:ext cx="733425" cy="504825"/>
            <a:chOff x="2143" y="2399"/>
            <a:chExt cx="462" cy="318"/>
          </a:xfrm>
        </p:grpSpPr>
        <p:sp>
          <p:nvSpPr>
            <p:cNvPr id="43145" name="Freeform 206">
              <a:extLst>
                <a:ext uri="{FF2B5EF4-FFF2-40B4-BE49-F238E27FC236}">
                  <a16:creationId xmlns:a16="http://schemas.microsoft.com/office/drawing/2014/main" id="{983C796C-5341-409A-9579-4197128F5549}"/>
                </a:ext>
              </a:extLst>
            </p:cNvPr>
            <p:cNvSpPr>
              <a:spLocks/>
            </p:cNvSpPr>
            <p:nvPr/>
          </p:nvSpPr>
          <p:spPr bwMode="auto">
            <a:xfrm>
              <a:off x="2150" y="2416"/>
              <a:ext cx="445" cy="284"/>
            </a:xfrm>
            <a:custGeom>
              <a:avLst/>
              <a:gdLst>
                <a:gd name="T0" fmla="*/ 1 w 889"/>
                <a:gd name="T1" fmla="*/ 0 h 567"/>
                <a:gd name="T2" fmla="*/ 1 w 889"/>
                <a:gd name="T3" fmla="*/ 1 h 567"/>
                <a:gd name="T4" fmla="*/ 0 w 889"/>
                <a:gd name="T5" fmla="*/ 1 h 567"/>
                <a:gd name="T6" fmla="*/ 0 w 889"/>
                <a:gd name="T7" fmla="*/ 1 h 567"/>
                <a:gd name="T8" fmla="*/ 1 w 889"/>
                <a:gd name="T9" fmla="*/ 1 h 567"/>
                <a:gd name="T10" fmla="*/ 1 w 889"/>
                <a:gd name="T11" fmla="*/ 1 h 567"/>
                <a:gd name="T12" fmla="*/ 1 w 889"/>
                <a:gd name="T13" fmla="*/ 1 h 567"/>
                <a:gd name="T14" fmla="*/ 1 w 889"/>
                <a:gd name="T15" fmla="*/ 0 h 567"/>
                <a:gd name="T16" fmla="*/ 0 60000 65536"/>
                <a:gd name="T17" fmla="*/ 0 60000 65536"/>
                <a:gd name="T18" fmla="*/ 0 60000 65536"/>
                <a:gd name="T19" fmla="*/ 0 60000 65536"/>
                <a:gd name="T20" fmla="*/ 0 60000 65536"/>
                <a:gd name="T21" fmla="*/ 0 60000 65536"/>
                <a:gd name="T22" fmla="*/ 0 60000 65536"/>
                <a:gd name="T23" fmla="*/ 0 60000 65536"/>
                <a:gd name="T24" fmla="*/ 0 w 889"/>
                <a:gd name="T25" fmla="*/ 0 h 567"/>
                <a:gd name="T26" fmla="*/ 889 w 889"/>
                <a:gd name="T27" fmla="*/ 567 h 5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89" h="567">
                  <a:moveTo>
                    <a:pt x="606" y="0"/>
                  </a:moveTo>
                  <a:lnTo>
                    <a:pt x="606" y="142"/>
                  </a:lnTo>
                  <a:lnTo>
                    <a:pt x="0" y="142"/>
                  </a:lnTo>
                  <a:lnTo>
                    <a:pt x="0" y="425"/>
                  </a:lnTo>
                  <a:lnTo>
                    <a:pt x="606" y="425"/>
                  </a:lnTo>
                  <a:lnTo>
                    <a:pt x="606" y="567"/>
                  </a:lnTo>
                  <a:lnTo>
                    <a:pt x="889" y="283"/>
                  </a:lnTo>
                  <a:lnTo>
                    <a:pt x="606"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3146" name="Freeform 207">
              <a:extLst>
                <a:ext uri="{FF2B5EF4-FFF2-40B4-BE49-F238E27FC236}">
                  <a16:creationId xmlns:a16="http://schemas.microsoft.com/office/drawing/2014/main" id="{3C6180A8-8EF7-4CA0-BD8D-20FCFFEF3875}"/>
                </a:ext>
              </a:extLst>
            </p:cNvPr>
            <p:cNvSpPr>
              <a:spLocks noEditPoints="1"/>
            </p:cNvSpPr>
            <p:nvPr/>
          </p:nvSpPr>
          <p:spPr bwMode="auto">
            <a:xfrm>
              <a:off x="2143" y="2399"/>
              <a:ext cx="462" cy="318"/>
            </a:xfrm>
            <a:custGeom>
              <a:avLst/>
              <a:gdLst>
                <a:gd name="T0" fmla="*/ 1 w 923"/>
                <a:gd name="T1" fmla="*/ 1 h 635"/>
                <a:gd name="T2" fmla="*/ 1 w 923"/>
                <a:gd name="T3" fmla="*/ 1 h 635"/>
                <a:gd name="T4" fmla="*/ 1 w 923"/>
                <a:gd name="T5" fmla="*/ 1 h 635"/>
                <a:gd name="T6" fmla="*/ 1 w 923"/>
                <a:gd name="T7" fmla="*/ 1 h 635"/>
                <a:gd name="T8" fmla="*/ 0 w 923"/>
                <a:gd name="T9" fmla="*/ 1 h 635"/>
                <a:gd name="T10" fmla="*/ 0 w 923"/>
                <a:gd name="T11" fmla="*/ 1 h 635"/>
                <a:gd name="T12" fmla="*/ 0 w 923"/>
                <a:gd name="T13" fmla="*/ 1 h 635"/>
                <a:gd name="T14" fmla="*/ 0 w 923"/>
                <a:gd name="T15" fmla="*/ 1 h 635"/>
                <a:gd name="T16" fmla="*/ 1 w 923"/>
                <a:gd name="T17" fmla="*/ 1 h 635"/>
                <a:gd name="T18" fmla="*/ 1 w 923"/>
                <a:gd name="T19" fmla="*/ 1 h 635"/>
                <a:gd name="T20" fmla="*/ 1 w 923"/>
                <a:gd name="T21" fmla="*/ 1 h 635"/>
                <a:gd name="T22" fmla="*/ 1 w 923"/>
                <a:gd name="T23" fmla="*/ 1 h 635"/>
                <a:gd name="T24" fmla="*/ 1 w 923"/>
                <a:gd name="T25" fmla="*/ 1 h 635"/>
                <a:gd name="T26" fmla="*/ 1 w 923"/>
                <a:gd name="T27" fmla="*/ 1 h 635"/>
                <a:gd name="T28" fmla="*/ 1 w 923"/>
                <a:gd name="T29" fmla="*/ 1 h 635"/>
                <a:gd name="T30" fmla="*/ 1 w 923"/>
                <a:gd name="T31" fmla="*/ 1 h 635"/>
                <a:gd name="T32" fmla="*/ 1 w 923"/>
                <a:gd name="T33" fmla="*/ 1 h 635"/>
                <a:gd name="T34" fmla="*/ 1 w 923"/>
                <a:gd name="T35" fmla="*/ 1 h 635"/>
                <a:gd name="T36" fmla="*/ 1 w 923"/>
                <a:gd name="T37" fmla="*/ 1 h 635"/>
                <a:gd name="T38" fmla="*/ 1 w 923"/>
                <a:gd name="T39" fmla="*/ 0 h 635"/>
                <a:gd name="T40" fmla="*/ 1 w 923"/>
                <a:gd name="T41" fmla="*/ 1 h 635"/>
                <a:gd name="T42" fmla="*/ 1 w 923"/>
                <a:gd name="T43" fmla="*/ 1 h 635"/>
                <a:gd name="T44" fmla="*/ 1 w 923"/>
                <a:gd name="T45" fmla="*/ 1 h 635"/>
                <a:gd name="T46" fmla="*/ 1 w 923"/>
                <a:gd name="T47" fmla="*/ 1 h 635"/>
                <a:gd name="T48" fmla="*/ 1 w 923"/>
                <a:gd name="T49" fmla="*/ 1 h 635"/>
                <a:gd name="T50" fmla="*/ 1 w 923"/>
                <a:gd name="T51" fmla="*/ 1 h 635"/>
                <a:gd name="T52" fmla="*/ 1 w 923"/>
                <a:gd name="T53" fmla="*/ 1 h 635"/>
                <a:gd name="T54" fmla="*/ 1 w 923"/>
                <a:gd name="T55" fmla="*/ 1 h 635"/>
                <a:gd name="T56" fmla="*/ 1 w 923"/>
                <a:gd name="T57" fmla="*/ 1 h 635"/>
                <a:gd name="T58" fmla="*/ 1 w 923"/>
                <a:gd name="T59" fmla="*/ 1 h 635"/>
                <a:gd name="T60" fmla="*/ 1 w 923"/>
                <a:gd name="T61" fmla="*/ 1 h 635"/>
                <a:gd name="T62" fmla="*/ 1 w 923"/>
                <a:gd name="T63" fmla="*/ 1 h 635"/>
                <a:gd name="T64" fmla="*/ 1 w 923"/>
                <a:gd name="T65" fmla="*/ 1 h 635"/>
                <a:gd name="T66" fmla="*/ 1 w 923"/>
                <a:gd name="T67" fmla="*/ 1 h 635"/>
                <a:gd name="T68" fmla="*/ 1 w 923"/>
                <a:gd name="T69" fmla="*/ 1 h 635"/>
                <a:gd name="T70" fmla="*/ 1 w 923"/>
                <a:gd name="T71" fmla="*/ 1 h 635"/>
                <a:gd name="T72" fmla="*/ 1 w 923"/>
                <a:gd name="T73" fmla="*/ 1 h 635"/>
                <a:gd name="T74" fmla="*/ 1 w 923"/>
                <a:gd name="T75" fmla="*/ 1 h 635"/>
                <a:gd name="T76" fmla="*/ 1 w 923"/>
                <a:gd name="T77" fmla="*/ 1 h 635"/>
                <a:gd name="T78" fmla="*/ 1 w 923"/>
                <a:gd name="T79" fmla="*/ 1 h 635"/>
                <a:gd name="T80" fmla="*/ 1 w 923"/>
                <a:gd name="T81" fmla="*/ 1 h 635"/>
                <a:gd name="T82" fmla="*/ 1 w 923"/>
                <a:gd name="T83" fmla="*/ 1 h 635"/>
                <a:gd name="T84" fmla="*/ 1 w 923"/>
                <a:gd name="T85" fmla="*/ 1 h 635"/>
                <a:gd name="T86" fmla="*/ 1 w 923"/>
                <a:gd name="T87" fmla="*/ 1 h 63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23"/>
                <a:gd name="T133" fmla="*/ 0 h 635"/>
                <a:gd name="T134" fmla="*/ 923 w 923"/>
                <a:gd name="T135" fmla="*/ 635 h 63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23" h="635">
                  <a:moveTo>
                    <a:pt x="605" y="176"/>
                  </a:moveTo>
                  <a:lnTo>
                    <a:pt x="620" y="176"/>
                  </a:lnTo>
                  <a:lnTo>
                    <a:pt x="620" y="162"/>
                  </a:lnTo>
                  <a:lnTo>
                    <a:pt x="14" y="162"/>
                  </a:lnTo>
                  <a:lnTo>
                    <a:pt x="0" y="162"/>
                  </a:lnTo>
                  <a:lnTo>
                    <a:pt x="0" y="176"/>
                  </a:lnTo>
                  <a:lnTo>
                    <a:pt x="0" y="459"/>
                  </a:lnTo>
                  <a:lnTo>
                    <a:pt x="0" y="473"/>
                  </a:lnTo>
                  <a:lnTo>
                    <a:pt x="14" y="473"/>
                  </a:lnTo>
                  <a:lnTo>
                    <a:pt x="620" y="473"/>
                  </a:lnTo>
                  <a:lnTo>
                    <a:pt x="620" y="459"/>
                  </a:lnTo>
                  <a:lnTo>
                    <a:pt x="605" y="459"/>
                  </a:lnTo>
                  <a:lnTo>
                    <a:pt x="605" y="601"/>
                  </a:lnTo>
                  <a:lnTo>
                    <a:pt x="605" y="635"/>
                  </a:lnTo>
                  <a:lnTo>
                    <a:pt x="630" y="612"/>
                  </a:lnTo>
                  <a:lnTo>
                    <a:pt x="914" y="327"/>
                  </a:lnTo>
                  <a:lnTo>
                    <a:pt x="923" y="317"/>
                  </a:lnTo>
                  <a:lnTo>
                    <a:pt x="914" y="308"/>
                  </a:lnTo>
                  <a:lnTo>
                    <a:pt x="630" y="25"/>
                  </a:lnTo>
                  <a:lnTo>
                    <a:pt x="605" y="0"/>
                  </a:lnTo>
                  <a:lnTo>
                    <a:pt x="605" y="34"/>
                  </a:lnTo>
                  <a:lnTo>
                    <a:pt x="605" y="176"/>
                  </a:lnTo>
                  <a:close/>
                  <a:moveTo>
                    <a:pt x="634" y="34"/>
                  </a:moveTo>
                  <a:lnTo>
                    <a:pt x="620" y="34"/>
                  </a:lnTo>
                  <a:lnTo>
                    <a:pt x="611" y="45"/>
                  </a:lnTo>
                  <a:lnTo>
                    <a:pt x="894" y="327"/>
                  </a:lnTo>
                  <a:lnTo>
                    <a:pt x="903" y="317"/>
                  </a:lnTo>
                  <a:lnTo>
                    <a:pt x="894" y="308"/>
                  </a:lnTo>
                  <a:lnTo>
                    <a:pt x="611" y="592"/>
                  </a:lnTo>
                  <a:lnTo>
                    <a:pt x="620" y="601"/>
                  </a:lnTo>
                  <a:lnTo>
                    <a:pt x="634" y="601"/>
                  </a:lnTo>
                  <a:lnTo>
                    <a:pt x="634" y="459"/>
                  </a:lnTo>
                  <a:lnTo>
                    <a:pt x="634" y="444"/>
                  </a:lnTo>
                  <a:lnTo>
                    <a:pt x="620" y="444"/>
                  </a:lnTo>
                  <a:lnTo>
                    <a:pt x="14" y="444"/>
                  </a:lnTo>
                  <a:lnTo>
                    <a:pt x="14" y="459"/>
                  </a:lnTo>
                  <a:lnTo>
                    <a:pt x="29" y="459"/>
                  </a:lnTo>
                  <a:lnTo>
                    <a:pt x="29" y="176"/>
                  </a:lnTo>
                  <a:lnTo>
                    <a:pt x="14" y="176"/>
                  </a:lnTo>
                  <a:lnTo>
                    <a:pt x="14" y="191"/>
                  </a:lnTo>
                  <a:lnTo>
                    <a:pt x="620" y="191"/>
                  </a:lnTo>
                  <a:lnTo>
                    <a:pt x="634" y="191"/>
                  </a:lnTo>
                  <a:lnTo>
                    <a:pt x="634" y="176"/>
                  </a:lnTo>
                  <a:lnTo>
                    <a:pt x="634" y="34"/>
                  </a:lnTo>
                  <a:close/>
                </a:path>
              </a:pathLst>
            </a:custGeom>
            <a:solidFill>
              <a:srgbClr val="385D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grpSp>
        <p:nvGrpSpPr>
          <p:cNvPr id="43039" name="Group 367">
            <a:extLst>
              <a:ext uri="{FF2B5EF4-FFF2-40B4-BE49-F238E27FC236}">
                <a16:creationId xmlns:a16="http://schemas.microsoft.com/office/drawing/2014/main" id="{60EACA21-479C-4C07-AB93-F8DD6B810672}"/>
              </a:ext>
            </a:extLst>
          </p:cNvPr>
          <p:cNvGrpSpPr>
            <a:grpSpLocks/>
          </p:cNvGrpSpPr>
          <p:nvPr/>
        </p:nvGrpSpPr>
        <p:grpSpPr bwMode="auto">
          <a:xfrm>
            <a:off x="2286001" y="3124200"/>
            <a:ext cx="728663" cy="858838"/>
            <a:chOff x="607" y="1590"/>
            <a:chExt cx="459" cy="541"/>
          </a:xfrm>
        </p:grpSpPr>
        <p:grpSp>
          <p:nvGrpSpPr>
            <p:cNvPr id="43140" name="Group 215">
              <a:extLst>
                <a:ext uri="{FF2B5EF4-FFF2-40B4-BE49-F238E27FC236}">
                  <a16:creationId xmlns:a16="http://schemas.microsoft.com/office/drawing/2014/main" id="{854198CC-B45B-4C64-8913-7D1FCE055315}"/>
                </a:ext>
              </a:extLst>
            </p:cNvPr>
            <p:cNvGrpSpPr>
              <a:grpSpLocks/>
            </p:cNvGrpSpPr>
            <p:nvPr/>
          </p:nvGrpSpPr>
          <p:grpSpPr bwMode="auto">
            <a:xfrm>
              <a:off x="607" y="1590"/>
              <a:ext cx="459" cy="541"/>
              <a:chOff x="607" y="1590"/>
              <a:chExt cx="459" cy="541"/>
            </a:xfrm>
          </p:grpSpPr>
          <p:sp>
            <p:nvSpPr>
              <p:cNvPr id="43142" name="Freeform 212">
                <a:extLst>
                  <a:ext uri="{FF2B5EF4-FFF2-40B4-BE49-F238E27FC236}">
                    <a16:creationId xmlns:a16="http://schemas.microsoft.com/office/drawing/2014/main" id="{80D50917-2167-470D-A9BE-DFA587CF988C}"/>
                  </a:ext>
                </a:extLst>
              </p:cNvPr>
              <p:cNvSpPr>
                <a:spLocks/>
              </p:cNvSpPr>
              <p:nvPr/>
            </p:nvSpPr>
            <p:spPr bwMode="auto">
              <a:xfrm>
                <a:off x="615" y="1597"/>
                <a:ext cx="444" cy="527"/>
              </a:xfrm>
              <a:custGeom>
                <a:avLst/>
                <a:gdLst>
                  <a:gd name="T0" fmla="*/ 0 w 889"/>
                  <a:gd name="T1" fmla="*/ 0 h 1053"/>
                  <a:gd name="T2" fmla="*/ 0 w 889"/>
                  <a:gd name="T3" fmla="*/ 1 h 1053"/>
                  <a:gd name="T4" fmla="*/ 0 w 889"/>
                  <a:gd name="T5" fmla="*/ 1 h 1053"/>
                  <a:gd name="T6" fmla="*/ 0 w 889"/>
                  <a:gd name="T7" fmla="*/ 1 h 1053"/>
                  <a:gd name="T8" fmla="*/ 0 w 889"/>
                  <a:gd name="T9" fmla="*/ 1 h 1053"/>
                  <a:gd name="T10" fmla="*/ 0 w 889"/>
                  <a:gd name="T11" fmla="*/ 1 h 1053"/>
                  <a:gd name="T12" fmla="*/ 0 w 889"/>
                  <a:gd name="T13" fmla="*/ 1 h 1053"/>
                  <a:gd name="T14" fmla="*/ 0 w 889"/>
                  <a:gd name="T15" fmla="*/ 1 h 1053"/>
                  <a:gd name="T16" fmla="*/ 0 w 889"/>
                  <a:gd name="T17" fmla="*/ 1 h 1053"/>
                  <a:gd name="T18" fmla="*/ 0 w 889"/>
                  <a:gd name="T19" fmla="*/ 1 h 1053"/>
                  <a:gd name="T20" fmla="*/ 0 w 889"/>
                  <a:gd name="T21" fmla="*/ 1 h 1053"/>
                  <a:gd name="T22" fmla="*/ 0 w 889"/>
                  <a:gd name="T23" fmla="*/ 1 h 1053"/>
                  <a:gd name="T24" fmla="*/ 0 w 889"/>
                  <a:gd name="T25" fmla="*/ 1 h 1053"/>
                  <a:gd name="T26" fmla="*/ 0 w 889"/>
                  <a:gd name="T27" fmla="*/ 1 h 1053"/>
                  <a:gd name="T28" fmla="*/ 0 w 889"/>
                  <a:gd name="T29" fmla="*/ 1 h 1053"/>
                  <a:gd name="T30" fmla="*/ 0 w 889"/>
                  <a:gd name="T31" fmla="*/ 1 h 1053"/>
                  <a:gd name="T32" fmla="*/ 0 w 889"/>
                  <a:gd name="T33" fmla="*/ 1 h 1053"/>
                  <a:gd name="T34" fmla="*/ 0 w 889"/>
                  <a:gd name="T35" fmla="*/ 1 h 1053"/>
                  <a:gd name="T36" fmla="*/ 0 w 889"/>
                  <a:gd name="T37" fmla="*/ 1 h 1053"/>
                  <a:gd name="T38" fmla="*/ 0 w 889"/>
                  <a:gd name="T39" fmla="*/ 1 h 1053"/>
                  <a:gd name="T40" fmla="*/ 0 w 889"/>
                  <a:gd name="T41" fmla="*/ 1 h 1053"/>
                  <a:gd name="T42" fmla="*/ 0 w 889"/>
                  <a:gd name="T43" fmla="*/ 1 h 1053"/>
                  <a:gd name="T44" fmla="*/ 0 w 889"/>
                  <a:gd name="T45" fmla="*/ 1 h 1053"/>
                  <a:gd name="T46" fmla="*/ 0 w 889"/>
                  <a:gd name="T47" fmla="*/ 1 h 1053"/>
                  <a:gd name="T48" fmla="*/ 0 w 889"/>
                  <a:gd name="T49" fmla="*/ 1 h 1053"/>
                  <a:gd name="T50" fmla="*/ 0 w 889"/>
                  <a:gd name="T51" fmla="*/ 1 h 1053"/>
                  <a:gd name="T52" fmla="*/ 0 w 889"/>
                  <a:gd name="T53" fmla="*/ 1 h 1053"/>
                  <a:gd name="T54" fmla="*/ 0 w 889"/>
                  <a:gd name="T55" fmla="*/ 2 h 1053"/>
                  <a:gd name="T56" fmla="*/ 0 w 889"/>
                  <a:gd name="T57" fmla="*/ 2 h 1053"/>
                  <a:gd name="T58" fmla="*/ 0 w 889"/>
                  <a:gd name="T59" fmla="*/ 2 h 1053"/>
                  <a:gd name="T60" fmla="*/ 0 w 889"/>
                  <a:gd name="T61" fmla="*/ 2 h 1053"/>
                  <a:gd name="T62" fmla="*/ 0 w 889"/>
                  <a:gd name="T63" fmla="*/ 2 h 1053"/>
                  <a:gd name="T64" fmla="*/ 0 w 889"/>
                  <a:gd name="T65" fmla="*/ 2 h 1053"/>
                  <a:gd name="T66" fmla="*/ 0 w 889"/>
                  <a:gd name="T67" fmla="*/ 2 h 1053"/>
                  <a:gd name="T68" fmla="*/ 0 w 889"/>
                  <a:gd name="T69" fmla="*/ 2 h 1053"/>
                  <a:gd name="T70" fmla="*/ 0 w 889"/>
                  <a:gd name="T71" fmla="*/ 2 h 1053"/>
                  <a:gd name="T72" fmla="*/ 0 w 889"/>
                  <a:gd name="T73" fmla="*/ 1 h 1053"/>
                  <a:gd name="T74" fmla="*/ 0 w 889"/>
                  <a:gd name="T75" fmla="*/ 1 h 1053"/>
                  <a:gd name="T76" fmla="*/ 0 w 889"/>
                  <a:gd name="T77" fmla="*/ 1 h 1053"/>
                  <a:gd name="T78" fmla="*/ 0 w 889"/>
                  <a:gd name="T79" fmla="*/ 1 h 1053"/>
                  <a:gd name="T80" fmla="*/ 0 w 889"/>
                  <a:gd name="T81" fmla="*/ 1 h 1053"/>
                  <a:gd name="T82" fmla="*/ 0 w 889"/>
                  <a:gd name="T83" fmla="*/ 1 h 1053"/>
                  <a:gd name="T84" fmla="*/ 0 w 889"/>
                  <a:gd name="T85" fmla="*/ 1 h 1053"/>
                  <a:gd name="T86" fmla="*/ 0 w 889"/>
                  <a:gd name="T87" fmla="*/ 1 h 1053"/>
                  <a:gd name="T88" fmla="*/ 0 w 889"/>
                  <a:gd name="T89" fmla="*/ 1 h 1053"/>
                  <a:gd name="T90" fmla="*/ 0 w 889"/>
                  <a:gd name="T91" fmla="*/ 1 h 1053"/>
                  <a:gd name="T92" fmla="*/ 0 w 889"/>
                  <a:gd name="T93" fmla="*/ 1 h 1053"/>
                  <a:gd name="T94" fmla="*/ 0 w 889"/>
                  <a:gd name="T95" fmla="*/ 1 h 1053"/>
                  <a:gd name="T96" fmla="*/ 0 w 889"/>
                  <a:gd name="T97" fmla="*/ 1 h 1053"/>
                  <a:gd name="T98" fmla="*/ 0 w 889"/>
                  <a:gd name="T99" fmla="*/ 1 h 1053"/>
                  <a:gd name="T100" fmla="*/ 0 w 889"/>
                  <a:gd name="T101" fmla="*/ 1 h 1053"/>
                  <a:gd name="T102" fmla="*/ 0 w 889"/>
                  <a:gd name="T103" fmla="*/ 1 h 1053"/>
                  <a:gd name="T104" fmla="*/ 0 w 889"/>
                  <a:gd name="T105" fmla="*/ 1 h 1053"/>
                  <a:gd name="T106" fmla="*/ 0 w 889"/>
                  <a:gd name="T107" fmla="*/ 1 h 1053"/>
                  <a:gd name="T108" fmla="*/ 0 w 889"/>
                  <a:gd name="T109" fmla="*/ 1 h 1053"/>
                  <a:gd name="T110" fmla="*/ 0 w 889"/>
                  <a:gd name="T111" fmla="*/ 1 h 1053"/>
                  <a:gd name="T112" fmla="*/ 0 w 889"/>
                  <a:gd name="T113" fmla="*/ 1 h 1053"/>
                  <a:gd name="T114" fmla="*/ 0 w 889"/>
                  <a:gd name="T115" fmla="*/ 1 h 1053"/>
                  <a:gd name="T116" fmla="*/ 0 w 889"/>
                  <a:gd name="T117" fmla="*/ 1 h 1053"/>
                  <a:gd name="T118" fmla="*/ 0 w 889"/>
                  <a:gd name="T119" fmla="*/ 1 h 1053"/>
                  <a:gd name="T120" fmla="*/ 0 w 889"/>
                  <a:gd name="T121" fmla="*/ 1 h 1053"/>
                  <a:gd name="T122" fmla="*/ 0 w 889"/>
                  <a:gd name="T123" fmla="*/ 1 h 1053"/>
                  <a:gd name="T124" fmla="*/ 0 w 889"/>
                  <a:gd name="T125" fmla="*/ 0 h 105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89"/>
                  <a:gd name="T190" fmla="*/ 0 h 1053"/>
                  <a:gd name="T191" fmla="*/ 889 w 889"/>
                  <a:gd name="T192" fmla="*/ 1053 h 105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89" h="1053">
                    <a:moveTo>
                      <a:pt x="444" y="0"/>
                    </a:moveTo>
                    <a:lnTo>
                      <a:pt x="354" y="4"/>
                    </a:lnTo>
                    <a:lnTo>
                      <a:pt x="313" y="7"/>
                    </a:lnTo>
                    <a:lnTo>
                      <a:pt x="271" y="13"/>
                    </a:lnTo>
                    <a:lnTo>
                      <a:pt x="232" y="20"/>
                    </a:lnTo>
                    <a:lnTo>
                      <a:pt x="196" y="29"/>
                    </a:lnTo>
                    <a:lnTo>
                      <a:pt x="162" y="38"/>
                    </a:lnTo>
                    <a:lnTo>
                      <a:pt x="131" y="49"/>
                    </a:lnTo>
                    <a:lnTo>
                      <a:pt x="102" y="59"/>
                    </a:lnTo>
                    <a:lnTo>
                      <a:pt x="75" y="74"/>
                    </a:lnTo>
                    <a:lnTo>
                      <a:pt x="54" y="86"/>
                    </a:lnTo>
                    <a:lnTo>
                      <a:pt x="36" y="101"/>
                    </a:lnTo>
                    <a:lnTo>
                      <a:pt x="20" y="117"/>
                    </a:lnTo>
                    <a:lnTo>
                      <a:pt x="9" y="131"/>
                    </a:lnTo>
                    <a:lnTo>
                      <a:pt x="2" y="149"/>
                    </a:lnTo>
                    <a:lnTo>
                      <a:pt x="0" y="166"/>
                    </a:lnTo>
                    <a:lnTo>
                      <a:pt x="0" y="887"/>
                    </a:lnTo>
                    <a:lnTo>
                      <a:pt x="2" y="904"/>
                    </a:lnTo>
                    <a:lnTo>
                      <a:pt x="9" y="922"/>
                    </a:lnTo>
                    <a:lnTo>
                      <a:pt x="20" y="936"/>
                    </a:lnTo>
                    <a:lnTo>
                      <a:pt x="36" y="952"/>
                    </a:lnTo>
                    <a:lnTo>
                      <a:pt x="54" y="967"/>
                    </a:lnTo>
                    <a:lnTo>
                      <a:pt x="75" y="981"/>
                    </a:lnTo>
                    <a:lnTo>
                      <a:pt x="102" y="994"/>
                    </a:lnTo>
                    <a:lnTo>
                      <a:pt x="131" y="1004"/>
                    </a:lnTo>
                    <a:lnTo>
                      <a:pt x="162" y="1015"/>
                    </a:lnTo>
                    <a:lnTo>
                      <a:pt x="196" y="1024"/>
                    </a:lnTo>
                    <a:lnTo>
                      <a:pt x="232" y="1033"/>
                    </a:lnTo>
                    <a:lnTo>
                      <a:pt x="271" y="1040"/>
                    </a:lnTo>
                    <a:lnTo>
                      <a:pt x="313" y="1046"/>
                    </a:lnTo>
                    <a:lnTo>
                      <a:pt x="354" y="1049"/>
                    </a:lnTo>
                    <a:lnTo>
                      <a:pt x="444" y="1053"/>
                    </a:lnTo>
                    <a:lnTo>
                      <a:pt x="533" y="1049"/>
                    </a:lnTo>
                    <a:lnTo>
                      <a:pt x="577" y="1046"/>
                    </a:lnTo>
                    <a:lnTo>
                      <a:pt x="618" y="1040"/>
                    </a:lnTo>
                    <a:lnTo>
                      <a:pt x="656" y="1033"/>
                    </a:lnTo>
                    <a:lnTo>
                      <a:pt x="693" y="1024"/>
                    </a:lnTo>
                    <a:lnTo>
                      <a:pt x="727" y="1015"/>
                    </a:lnTo>
                    <a:lnTo>
                      <a:pt x="758" y="1004"/>
                    </a:lnTo>
                    <a:lnTo>
                      <a:pt x="787" y="994"/>
                    </a:lnTo>
                    <a:lnTo>
                      <a:pt x="814" y="981"/>
                    </a:lnTo>
                    <a:lnTo>
                      <a:pt x="835" y="967"/>
                    </a:lnTo>
                    <a:lnTo>
                      <a:pt x="855" y="952"/>
                    </a:lnTo>
                    <a:lnTo>
                      <a:pt x="869" y="936"/>
                    </a:lnTo>
                    <a:lnTo>
                      <a:pt x="880" y="922"/>
                    </a:lnTo>
                    <a:lnTo>
                      <a:pt x="887" y="904"/>
                    </a:lnTo>
                    <a:lnTo>
                      <a:pt x="889" y="887"/>
                    </a:lnTo>
                    <a:lnTo>
                      <a:pt x="889" y="166"/>
                    </a:lnTo>
                    <a:lnTo>
                      <a:pt x="887" y="149"/>
                    </a:lnTo>
                    <a:lnTo>
                      <a:pt x="880" y="131"/>
                    </a:lnTo>
                    <a:lnTo>
                      <a:pt x="869" y="117"/>
                    </a:lnTo>
                    <a:lnTo>
                      <a:pt x="855" y="101"/>
                    </a:lnTo>
                    <a:lnTo>
                      <a:pt x="835" y="86"/>
                    </a:lnTo>
                    <a:lnTo>
                      <a:pt x="814" y="74"/>
                    </a:lnTo>
                    <a:lnTo>
                      <a:pt x="787" y="59"/>
                    </a:lnTo>
                    <a:lnTo>
                      <a:pt x="758" y="49"/>
                    </a:lnTo>
                    <a:lnTo>
                      <a:pt x="727" y="38"/>
                    </a:lnTo>
                    <a:lnTo>
                      <a:pt x="693" y="29"/>
                    </a:lnTo>
                    <a:lnTo>
                      <a:pt x="656" y="20"/>
                    </a:lnTo>
                    <a:lnTo>
                      <a:pt x="618" y="13"/>
                    </a:lnTo>
                    <a:lnTo>
                      <a:pt x="577" y="7"/>
                    </a:lnTo>
                    <a:lnTo>
                      <a:pt x="533" y="4"/>
                    </a:lnTo>
                    <a:lnTo>
                      <a:pt x="444" y="0"/>
                    </a:lnTo>
                    <a:close/>
                  </a:path>
                </a:pathLst>
              </a:custGeom>
              <a:solidFill>
                <a:srgbClr val="B9CD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3143" name="Freeform 213">
                <a:extLst>
                  <a:ext uri="{FF2B5EF4-FFF2-40B4-BE49-F238E27FC236}">
                    <a16:creationId xmlns:a16="http://schemas.microsoft.com/office/drawing/2014/main" id="{A5C3A533-38DD-478A-A794-70AAD7A41769}"/>
                  </a:ext>
                </a:extLst>
              </p:cNvPr>
              <p:cNvSpPr>
                <a:spLocks noEditPoints="1"/>
              </p:cNvSpPr>
              <p:nvPr/>
            </p:nvSpPr>
            <p:spPr bwMode="auto">
              <a:xfrm>
                <a:off x="607" y="1590"/>
                <a:ext cx="459" cy="541"/>
              </a:xfrm>
              <a:custGeom>
                <a:avLst/>
                <a:gdLst>
                  <a:gd name="T0" fmla="*/ 1 w 917"/>
                  <a:gd name="T1" fmla="*/ 1 h 1081"/>
                  <a:gd name="T2" fmla="*/ 1 w 917"/>
                  <a:gd name="T3" fmla="*/ 1 h 1081"/>
                  <a:gd name="T4" fmla="*/ 1 w 917"/>
                  <a:gd name="T5" fmla="*/ 1 h 1081"/>
                  <a:gd name="T6" fmla="*/ 1 w 917"/>
                  <a:gd name="T7" fmla="*/ 1 h 1081"/>
                  <a:gd name="T8" fmla="*/ 1 w 917"/>
                  <a:gd name="T9" fmla="*/ 1 h 1081"/>
                  <a:gd name="T10" fmla="*/ 1 w 917"/>
                  <a:gd name="T11" fmla="*/ 1 h 1081"/>
                  <a:gd name="T12" fmla="*/ 1 w 917"/>
                  <a:gd name="T13" fmla="*/ 1 h 1081"/>
                  <a:gd name="T14" fmla="*/ 1 w 917"/>
                  <a:gd name="T15" fmla="*/ 1 h 1081"/>
                  <a:gd name="T16" fmla="*/ 1 w 917"/>
                  <a:gd name="T17" fmla="*/ 1 h 1081"/>
                  <a:gd name="T18" fmla="*/ 1 w 917"/>
                  <a:gd name="T19" fmla="*/ 1 h 1081"/>
                  <a:gd name="T20" fmla="*/ 1 w 917"/>
                  <a:gd name="T21" fmla="*/ 2 h 1081"/>
                  <a:gd name="T22" fmla="*/ 1 w 917"/>
                  <a:gd name="T23" fmla="*/ 2 h 1081"/>
                  <a:gd name="T24" fmla="*/ 1 w 917"/>
                  <a:gd name="T25" fmla="*/ 2 h 1081"/>
                  <a:gd name="T26" fmla="*/ 1 w 917"/>
                  <a:gd name="T27" fmla="*/ 2 h 1081"/>
                  <a:gd name="T28" fmla="*/ 1 w 917"/>
                  <a:gd name="T29" fmla="*/ 2 h 1081"/>
                  <a:gd name="T30" fmla="*/ 1 w 917"/>
                  <a:gd name="T31" fmla="*/ 1 h 1081"/>
                  <a:gd name="T32" fmla="*/ 1 w 917"/>
                  <a:gd name="T33" fmla="*/ 1 h 1081"/>
                  <a:gd name="T34" fmla="*/ 1 w 917"/>
                  <a:gd name="T35" fmla="*/ 1 h 1081"/>
                  <a:gd name="T36" fmla="*/ 1 w 917"/>
                  <a:gd name="T37" fmla="*/ 1 h 1081"/>
                  <a:gd name="T38" fmla="*/ 1 w 917"/>
                  <a:gd name="T39" fmla="*/ 1 h 1081"/>
                  <a:gd name="T40" fmla="*/ 1 w 917"/>
                  <a:gd name="T41" fmla="*/ 1 h 1081"/>
                  <a:gd name="T42" fmla="*/ 1 w 917"/>
                  <a:gd name="T43" fmla="*/ 1 h 1081"/>
                  <a:gd name="T44" fmla="*/ 1 w 917"/>
                  <a:gd name="T45" fmla="*/ 1 h 1081"/>
                  <a:gd name="T46" fmla="*/ 1 w 917"/>
                  <a:gd name="T47" fmla="*/ 1 h 1081"/>
                  <a:gd name="T48" fmla="*/ 1 w 917"/>
                  <a:gd name="T49" fmla="*/ 1 h 1081"/>
                  <a:gd name="T50" fmla="*/ 1 w 917"/>
                  <a:gd name="T51" fmla="*/ 0 h 1081"/>
                  <a:gd name="T52" fmla="*/ 1 w 917"/>
                  <a:gd name="T53" fmla="*/ 1 h 1081"/>
                  <a:gd name="T54" fmla="*/ 1 w 917"/>
                  <a:gd name="T55" fmla="*/ 1 h 1081"/>
                  <a:gd name="T56" fmla="*/ 1 w 917"/>
                  <a:gd name="T57" fmla="*/ 1 h 1081"/>
                  <a:gd name="T58" fmla="*/ 1 w 917"/>
                  <a:gd name="T59" fmla="*/ 1 h 1081"/>
                  <a:gd name="T60" fmla="*/ 1 w 917"/>
                  <a:gd name="T61" fmla="*/ 1 h 1081"/>
                  <a:gd name="T62" fmla="*/ 1 w 917"/>
                  <a:gd name="T63" fmla="*/ 1 h 1081"/>
                  <a:gd name="T64" fmla="*/ 1 w 917"/>
                  <a:gd name="T65" fmla="*/ 1 h 1081"/>
                  <a:gd name="T66" fmla="*/ 1 w 917"/>
                  <a:gd name="T67" fmla="*/ 1 h 1081"/>
                  <a:gd name="T68" fmla="*/ 1 w 917"/>
                  <a:gd name="T69" fmla="*/ 1 h 1081"/>
                  <a:gd name="T70" fmla="*/ 1 w 917"/>
                  <a:gd name="T71" fmla="*/ 1 h 1081"/>
                  <a:gd name="T72" fmla="*/ 1 w 917"/>
                  <a:gd name="T73" fmla="*/ 1 h 1081"/>
                  <a:gd name="T74" fmla="*/ 1 w 917"/>
                  <a:gd name="T75" fmla="*/ 1 h 1081"/>
                  <a:gd name="T76" fmla="*/ 1 w 917"/>
                  <a:gd name="T77" fmla="*/ 1 h 1081"/>
                  <a:gd name="T78" fmla="*/ 1 w 917"/>
                  <a:gd name="T79" fmla="*/ 2 h 1081"/>
                  <a:gd name="T80" fmla="*/ 1 w 917"/>
                  <a:gd name="T81" fmla="*/ 2 h 1081"/>
                  <a:gd name="T82" fmla="*/ 1 w 917"/>
                  <a:gd name="T83" fmla="*/ 2 h 1081"/>
                  <a:gd name="T84" fmla="*/ 1 w 917"/>
                  <a:gd name="T85" fmla="*/ 2 h 1081"/>
                  <a:gd name="T86" fmla="*/ 1 w 917"/>
                  <a:gd name="T87" fmla="*/ 2 h 1081"/>
                  <a:gd name="T88" fmla="*/ 1 w 917"/>
                  <a:gd name="T89" fmla="*/ 1 h 1081"/>
                  <a:gd name="T90" fmla="*/ 1 w 917"/>
                  <a:gd name="T91" fmla="*/ 1 h 1081"/>
                  <a:gd name="T92" fmla="*/ 1 w 917"/>
                  <a:gd name="T93" fmla="*/ 1 h 1081"/>
                  <a:gd name="T94" fmla="*/ 1 w 917"/>
                  <a:gd name="T95" fmla="*/ 1 h 1081"/>
                  <a:gd name="T96" fmla="*/ 1 w 917"/>
                  <a:gd name="T97" fmla="*/ 1 h 1081"/>
                  <a:gd name="T98" fmla="*/ 1 w 917"/>
                  <a:gd name="T99" fmla="*/ 1 h 1081"/>
                  <a:gd name="T100" fmla="*/ 1 w 917"/>
                  <a:gd name="T101" fmla="*/ 1 h 1081"/>
                  <a:gd name="T102" fmla="*/ 1 w 917"/>
                  <a:gd name="T103" fmla="*/ 1 h 1081"/>
                  <a:gd name="T104" fmla="*/ 1 w 917"/>
                  <a:gd name="T105" fmla="*/ 1 h 1081"/>
                  <a:gd name="T106" fmla="*/ 1 w 917"/>
                  <a:gd name="T107" fmla="*/ 1 h 1081"/>
                  <a:gd name="T108" fmla="*/ 1 w 917"/>
                  <a:gd name="T109" fmla="*/ 1 h 1081"/>
                  <a:gd name="T110" fmla="*/ 1 w 917"/>
                  <a:gd name="T111" fmla="*/ 1 h 1081"/>
                  <a:gd name="T112" fmla="*/ 1 w 917"/>
                  <a:gd name="T113" fmla="*/ 1 h 1081"/>
                  <a:gd name="T114" fmla="*/ 1 w 917"/>
                  <a:gd name="T115" fmla="*/ 1 h 108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17"/>
                  <a:gd name="T175" fmla="*/ 0 h 1081"/>
                  <a:gd name="T176" fmla="*/ 917 w 917"/>
                  <a:gd name="T177" fmla="*/ 1081 h 108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17" h="1081">
                    <a:moveTo>
                      <a:pt x="368" y="3"/>
                    </a:moveTo>
                    <a:lnTo>
                      <a:pt x="327" y="7"/>
                    </a:lnTo>
                    <a:lnTo>
                      <a:pt x="285" y="12"/>
                    </a:lnTo>
                    <a:lnTo>
                      <a:pt x="246" y="19"/>
                    </a:lnTo>
                    <a:lnTo>
                      <a:pt x="240" y="21"/>
                    </a:lnTo>
                    <a:lnTo>
                      <a:pt x="204" y="28"/>
                    </a:lnTo>
                    <a:lnTo>
                      <a:pt x="170" y="37"/>
                    </a:lnTo>
                    <a:lnTo>
                      <a:pt x="140" y="48"/>
                    </a:lnTo>
                    <a:lnTo>
                      <a:pt x="111" y="61"/>
                    </a:lnTo>
                    <a:lnTo>
                      <a:pt x="84" y="73"/>
                    </a:lnTo>
                    <a:lnTo>
                      <a:pt x="63" y="88"/>
                    </a:lnTo>
                    <a:lnTo>
                      <a:pt x="57" y="91"/>
                    </a:lnTo>
                    <a:lnTo>
                      <a:pt x="39" y="106"/>
                    </a:lnTo>
                    <a:lnTo>
                      <a:pt x="25" y="120"/>
                    </a:lnTo>
                    <a:lnTo>
                      <a:pt x="14" y="136"/>
                    </a:lnTo>
                    <a:lnTo>
                      <a:pt x="10" y="140"/>
                    </a:lnTo>
                    <a:lnTo>
                      <a:pt x="3" y="158"/>
                    </a:lnTo>
                    <a:lnTo>
                      <a:pt x="1" y="163"/>
                    </a:lnTo>
                    <a:lnTo>
                      <a:pt x="0" y="180"/>
                    </a:lnTo>
                    <a:lnTo>
                      <a:pt x="0" y="901"/>
                    </a:lnTo>
                    <a:lnTo>
                      <a:pt x="1" y="918"/>
                    </a:lnTo>
                    <a:lnTo>
                      <a:pt x="3" y="923"/>
                    </a:lnTo>
                    <a:lnTo>
                      <a:pt x="10" y="941"/>
                    </a:lnTo>
                    <a:lnTo>
                      <a:pt x="14" y="945"/>
                    </a:lnTo>
                    <a:lnTo>
                      <a:pt x="25" y="961"/>
                    </a:lnTo>
                    <a:lnTo>
                      <a:pt x="39" y="975"/>
                    </a:lnTo>
                    <a:lnTo>
                      <a:pt x="57" y="990"/>
                    </a:lnTo>
                    <a:lnTo>
                      <a:pt x="63" y="993"/>
                    </a:lnTo>
                    <a:lnTo>
                      <a:pt x="84" y="1008"/>
                    </a:lnTo>
                    <a:lnTo>
                      <a:pt x="111" y="1020"/>
                    </a:lnTo>
                    <a:lnTo>
                      <a:pt x="140" y="1033"/>
                    </a:lnTo>
                    <a:lnTo>
                      <a:pt x="170" y="1044"/>
                    </a:lnTo>
                    <a:lnTo>
                      <a:pt x="204" y="1053"/>
                    </a:lnTo>
                    <a:lnTo>
                      <a:pt x="240" y="1060"/>
                    </a:lnTo>
                    <a:lnTo>
                      <a:pt x="246" y="1062"/>
                    </a:lnTo>
                    <a:lnTo>
                      <a:pt x="285" y="1069"/>
                    </a:lnTo>
                    <a:lnTo>
                      <a:pt x="327" y="1074"/>
                    </a:lnTo>
                    <a:lnTo>
                      <a:pt x="368" y="1078"/>
                    </a:lnTo>
                    <a:lnTo>
                      <a:pt x="458" y="1081"/>
                    </a:lnTo>
                    <a:lnTo>
                      <a:pt x="547" y="1078"/>
                    </a:lnTo>
                    <a:lnTo>
                      <a:pt x="591" y="1074"/>
                    </a:lnTo>
                    <a:lnTo>
                      <a:pt x="632" y="1069"/>
                    </a:lnTo>
                    <a:lnTo>
                      <a:pt x="670" y="1062"/>
                    </a:lnTo>
                    <a:lnTo>
                      <a:pt x="675" y="1060"/>
                    </a:lnTo>
                    <a:lnTo>
                      <a:pt x="713" y="1053"/>
                    </a:lnTo>
                    <a:lnTo>
                      <a:pt x="747" y="1044"/>
                    </a:lnTo>
                    <a:lnTo>
                      <a:pt x="777" y="1033"/>
                    </a:lnTo>
                    <a:lnTo>
                      <a:pt x="806" y="1020"/>
                    </a:lnTo>
                    <a:lnTo>
                      <a:pt x="833" y="1008"/>
                    </a:lnTo>
                    <a:lnTo>
                      <a:pt x="855" y="993"/>
                    </a:lnTo>
                    <a:lnTo>
                      <a:pt x="860" y="990"/>
                    </a:lnTo>
                    <a:lnTo>
                      <a:pt x="878" y="975"/>
                    </a:lnTo>
                    <a:lnTo>
                      <a:pt x="892" y="961"/>
                    </a:lnTo>
                    <a:lnTo>
                      <a:pt x="903" y="945"/>
                    </a:lnTo>
                    <a:lnTo>
                      <a:pt x="907" y="941"/>
                    </a:lnTo>
                    <a:lnTo>
                      <a:pt x="914" y="923"/>
                    </a:lnTo>
                    <a:lnTo>
                      <a:pt x="916" y="918"/>
                    </a:lnTo>
                    <a:lnTo>
                      <a:pt x="917" y="901"/>
                    </a:lnTo>
                    <a:lnTo>
                      <a:pt x="917" y="180"/>
                    </a:lnTo>
                    <a:lnTo>
                      <a:pt x="916" y="163"/>
                    </a:lnTo>
                    <a:lnTo>
                      <a:pt x="914" y="158"/>
                    </a:lnTo>
                    <a:lnTo>
                      <a:pt x="907" y="140"/>
                    </a:lnTo>
                    <a:lnTo>
                      <a:pt x="903" y="136"/>
                    </a:lnTo>
                    <a:lnTo>
                      <a:pt x="892" y="120"/>
                    </a:lnTo>
                    <a:lnTo>
                      <a:pt x="878" y="106"/>
                    </a:lnTo>
                    <a:lnTo>
                      <a:pt x="860" y="91"/>
                    </a:lnTo>
                    <a:lnTo>
                      <a:pt x="855" y="88"/>
                    </a:lnTo>
                    <a:lnTo>
                      <a:pt x="833" y="73"/>
                    </a:lnTo>
                    <a:lnTo>
                      <a:pt x="806" y="61"/>
                    </a:lnTo>
                    <a:lnTo>
                      <a:pt x="777" y="48"/>
                    </a:lnTo>
                    <a:lnTo>
                      <a:pt x="747" y="37"/>
                    </a:lnTo>
                    <a:lnTo>
                      <a:pt x="713" y="28"/>
                    </a:lnTo>
                    <a:lnTo>
                      <a:pt x="675" y="21"/>
                    </a:lnTo>
                    <a:lnTo>
                      <a:pt x="670" y="19"/>
                    </a:lnTo>
                    <a:lnTo>
                      <a:pt x="632" y="12"/>
                    </a:lnTo>
                    <a:lnTo>
                      <a:pt x="591" y="7"/>
                    </a:lnTo>
                    <a:lnTo>
                      <a:pt x="547" y="3"/>
                    </a:lnTo>
                    <a:lnTo>
                      <a:pt x="458" y="0"/>
                    </a:lnTo>
                    <a:lnTo>
                      <a:pt x="368" y="3"/>
                    </a:lnTo>
                    <a:close/>
                    <a:moveTo>
                      <a:pt x="458" y="28"/>
                    </a:moveTo>
                    <a:lnTo>
                      <a:pt x="547" y="32"/>
                    </a:lnTo>
                    <a:lnTo>
                      <a:pt x="591" y="36"/>
                    </a:lnTo>
                    <a:lnTo>
                      <a:pt x="632" y="41"/>
                    </a:lnTo>
                    <a:lnTo>
                      <a:pt x="670" y="48"/>
                    </a:lnTo>
                    <a:lnTo>
                      <a:pt x="670" y="34"/>
                    </a:lnTo>
                    <a:lnTo>
                      <a:pt x="664" y="48"/>
                    </a:lnTo>
                    <a:lnTo>
                      <a:pt x="702" y="55"/>
                    </a:lnTo>
                    <a:lnTo>
                      <a:pt x="736" y="64"/>
                    </a:lnTo>
                    <a:lnTo>
                      <a:pt x="767" y="75"/>
                    </a:lnTo>
                    <a:lnTo>
                      <a:pt x="795" y="88"/>
                    </a:lnTo>
                    <a:lnTo>
                      <a:pt x="822" y="100"/>
                    </a:lnTo>
                    <a:lnTo>
                      <a:pt x="844" y="115"/>
                    </a:lnTo>
                    <a:lnTo>
                      <a:pt x="849" y="100"/>
                    </a:lnTo>
                    <a:lnTo>
                      <a:pt x="840" y="111"/>
                    </a:lnTo>
                    <a:lnTo>
                      <a:pt x="858" y="126"/>
                    </a:lnTo>
                    <a:lnTo>
                      <a:pt x="873" y="140"/>
                    </a:lnTo>
                    <a:lnTo>
                      <a:pt x="883" y="156"/>
                    </a:lnTo>
                    <a:lnTo>
                      <a:pt x="894" y="145"/>
                    </a:lnTo>
                    <a:lnTo>
                      <a:pt x="880" y="151"/>
                    </a:lnTo>
                    <a:lnTo>
                      <a:pt x="887" y="169"/>
                    </a:lnTo>
                    <a:lnTo>
                      <a:pt x="901" y="163"/>
                    </a:lnTo>
                    <a:lnTo>
                      <a:pt x="887" y="163"/>
                    </a:lnTo>
                    <a:lnTo>
                      <a:pt x="889" y="180"/>
                    </a:lnTo>
                    <a:lnTo>
                      <a:pt x="889" y="901"/>
                    </a:lnTo>
                    <a:lnTo>
                      <a:pt x="887" y="918"/>
                    </a:lnTo>
                    <a:lnTo>
                      <a:pt x="901" y="918"/>
                    </a:lnTo>
                    <a:lnTo>
                      <a:pt x="887" y="912"/>
                    </a:lnTo>
                    <a:lnTo>
                      <a:pt x="880" y="930"/>
                    </a:lnTo>
                    <a:lnTo>
                      <a:pt x="894" y="936"/>
                    </a:lnTo>
                    <a:lnTo>
                      <a:pt x="883" y="925"/>
                    </a:lnTo>
                    <a:lnTo>
                      <a:pt x="873" y="941"/>
                    </a:lnTo>
                    <a:lnTo>
                      <a:pt x="858" y="955"/>
                    </a:lnTo>
                    <a:lnTo>
                      <a:pt x="840" y="970"/>
                    </a:lnTo>
                    <a:lnTo>
                      <a:pt x="849" y="981"/>
                    </a:lnTo>
                    <a:lnTo>
                      <a:pt x="844" y="966"/>
                    </a:lnTo>
                    <a:lnTo>
                      <a:pt x="822" y="981"/>
                    </a:lnTo>
                    <a:lnTo>
                      <a:pt x="795" y="993"/>
                    </a:lnTo>
                    <a:lnTo>
                      <a:pt x="767" y="1006"/>
                    </a:lnTo>
                    <a:lnTo>
                      <a:pt x="736" y="1017"/>
                    </a:lnTo>
                    <a:lnTo>
                      <a:pt x="702" y="1026"/>
                    </a:lnTo>
                    <a:lnTo>
                      <a:pt x="664" y="1033"/>
                    </a:lnTo>
                    <a:lnTo>
                      <a:pt x="670" y="1047"/>
                    </a:lnTo>
                    <a:lnTo>
                      <a:pt x="670" y="1033"/>
                    </a:lnTo>
                    <a:lnTo>
                      <a:pt x="632" y="1040"/>
                    </a:lnTo>
                    <a:lnTo>
                      <a:pt x="591" y="1045"/>
                    </a:lnTo>
                    <a:lnTo>
                      <a:pt x="547" y="1049"/>
                    </a:lnTo>
                    <a:lnTo>
                      <a:pt x="458" y="1053"/>
                    </a:lnTo>
                    <a:lnTo>
                      <a:pt x="368" y="1049"/>
                    </a:lnTo>
                    <a:lnTo>
                      <a:pt x="327" y="1045"/>
                    </a:lnTo>
                    <a:lnTo>
                      <a:pt x="285" y="1040"/>
                    </a:lnTo>
                    <a:lnTo>
                      <a:pt x="246" y="1033"/>
                    </a:lnTo>
                    <a:lnTo>
                      <a:pt x="246" y="1047"/>
                    </a:lnTo>
                    <a:lnTo>
                      <a:pt x="251" y="1033"/>
                    </a:lnTo>
                    <a:lnTo>
                      <a:pt x="215" y="1026"/>
                    </a:lnTo>
                    <a:lnTo>
                      <a:pt x="181" y="1017"/>
                    </a:lnTo>
                    <a:lnTo>
                      <a:pt x="151" y="1006"/>
                    </a:lnTo>
                    <a:lnTo>
                      <a:pt x="122" y="993"/>
                    </a:lnTo>
                    <a:lnTo>
                      <a:pt x="95" y="981"/>
                    </a:lnTo>
                    <a:lnTo>
                      <a:pt x="73" y="966"/>
                    </a:lnTo>
                    <a:lnTo>
                      <a:pt x="68" y="981"/>
                    </a:lnTo>
                    <a:lnTo>
                      <a:pt x="77" y="970"/>
                    </a:lnTo>
                    <a:lnTo>
                      <a:pt x="59" y="955"/>
                    </a:lnTo>
                    <a:lnTo>
                      <a:pt x="45" y="941"/>
                    </a:lnTo>
                    <a:lnTo>
                      <a:pt x="34" y="925"/>
                    </a:lnTo>
                    <a:lnTo>
                      <a:pt x="23" y="936"/>
                    </a:lnTo>
                    <a:lnTo>
                      <a:pt x="37" y="930"/>
                    </a:lnTo>
                    <a:lnTo>
                      <a:pt x="30" y="912"/>
                    </a:lnTo>
                    <a:lnTo>
                      <a:pt x="16" y="918"/>
                    </a:lnTo>
                    <a:lnTo>
                      <a:pt x="30" y="918"/>
                    </a:lnTo>
                    <a:lnTo>
                      <a:pt x="28" y="901"/>
                    </a:lnTo>
                    <a:lnTo>
                      <a:pt x="28" y="180"/>
                    </a:lnTo>
                    <a:lnTo>
                      <a:pt x="30" y="163"/>
                    </a:lnTo>
                    <a:lnTo>
                      <a:pt x="16" y="163"/>
                    </a:lnTo>
                    <a:lnTo>
                      <a:pt x="30" y="169"/>
                    </a:lnTo>
                    <a:lnTo>
                      <a:pt x="37" y="151"/>
                    </a:lnTo>
                    <a:lnTo>
                      <a:pt x="23" y="145"/>
                    </a:lnTo>
                    <a:lnTo>
                      <a:pt x="34" y="156"/>
                    </a:lnTo>
                    <a:lnTo>
                      <a:pt x="45" y="140"/>
                    </a:lnTo>
                    <a:lnTo>
                      <a:pt x="59" y="126"/>
                    </a:lnTo>
                    <a:lnTo>
                      <a:pt x="77" y="111"/>
                    </a:lnTo>
                    <a:lnTo>
                      <a:pt x="68" y="100"/>
                    </a:lnTo>
                    <a:lnTo>
                      <a:pt x="73" y="115"/>
                    </a:lnTo>
                    <a:lnTo>
                      <a:pt x="95" y="100"/>
                    </a:lnTo>
                    <a:lnTo>
                      <a:pt x="122" y="88"/>
                    </a:lnTo>
                    <a:lnTo>
                      <a:pt x="151" y="75"/>
                    </a:lnTo>
                    <a:lnTo>
                      <a:pt x="181" y="64"/>
                    </a:lnTo>
                    <a:lnTo>
                      <a:pt x="215" y="55"/>
                    </a:lnTo>
                    <a:lnTo>
                      <a:pt x="251" y="48"/>
                    </a:lnTo>
                    <a:lnTo>
                      <a:pt x="246" y="34"/>
                    </a:lnTo>
                    <a:lnTo>
                      <a:pt x="246" y="48"/>
                    </a:lnTo>
                    <a:lnTo>
                      <a:pt x="285" y="41"/>
                    </a:lnTo>
                    <a:lnTo>
                      <a:pt x="327" y="36"/>
                    </a:lnTo>
                    <a:lnTo>
                      <a:pt x="368" y="32"/>
                    </a:lnTo>
                    <a:lnTo>
                      <a:pt x="458" y="28"/>
                    </a:lnTo>
                    <a:close/>
                  </a:path>
                </a:pathLst>
              </a:custGeom>
              <a:solidFill>
                <a:srgbClr val="385D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3144" name="Freeform 214">
                <a:extLst>
                  <a:ext uri="{FF2B5EF4-FFF2-40B4-BE49-F238E27FC236}">
                    <a16:creationId xmlns:a16="http://schemas.microsoft.com/office/drawing/2014/main" id="{BBDD0CA0-6401-478B-BCA2-DB298FCF4220}"/>
                  </a:ext>
                </a:extLst>
              </p:cNvPr>
              <p:cNvSpPr>
                <a:spLocks/>
              </p:cNvSpPr>
              <p:nvPr/>
            </p:nvSpPr>
            <p:spPr bwMode="auto">
              <a:xfrm>
                <a:off x="607" y="1680"/>
                <a:ext cx="459" cy="90"/>
              </a:xfrm>
              <a:custGeom>
                <a:avLst/>
                <a:gdLst>
                  <a:gd name="T0" fmla="*/ 0 w 917"/>
                  <a:gd name="T1" fmla="*/ 0 h 180"/>
                  <a:gd name="T2" fmla="*/ 1 w 917"/>
                  <a:gd name="T3" fmla="*/ 1 h 180"/>
                  <a:gd name="T4" fmla="*/ 1 w 917"/>
                  <a:gd name="T5" fmla="*/ 1 h 180"/>
                  <a:gd name="T6" fmla="*/ 1 w 917"/>
                  <a:gd name="T7" fmla="*/ 1 h 180"/>
                  <a:gd name="T8" fmla="*/ 1 w 917"/>
                  <a:gd name="T9" fmla="*/ 1 h 180"/>
                  <a:gd name="T10" fmla="*/ 1 w 917"/>
                  <a:gd name="T11" fmla="*/ 1 h 180"/>
                  <a:gd name="T12" fmla="*/ 1 w 917"/>
                  <a:gd name="T13" fmla="*/ 1 h 180"/>
                  <a:gd name="T14" fmla="*/ 1 w 917"/>
                  <a:gd name="T15" fmla="*/ 1 h 180"/>
                  <a:gd name="T16" fmla="*/ 1 w 917"/>
                  <a:gd name="T17" fmla="*/ 1 h 180"/>
                  <a:gd name="T18" fmla="*/ 1 w 917"/>
                  <a:gd name="T19" fmla="*/ 1 h 180"/>
                  <a:gd name="T20" fmla="*/ 1 w 917"/>
                  <a:gd name="T21" fmla="*/ 1 h 180"/>
                  <a:gd name="T22" fmla="*/ 1 w 917"/>
                  <a:gd name="T23" fmla="*/ 1 h 180"/>
                  <a:gd name="T24" fmla="*/ 1 w 917"/>
                  <a:gd name="T25" fmla="*/ 1 h 180"/>
                  <a:gd name="T26" fmla="*/ 1 w 917"/>
                  <a:gd name="T27" fmla="*/ 1 h 180"/>
                  <a:gd name="T28" fmla="*/ 1 w 917"/>
                  <a:gd name="T29" fmla="*/ 1 h 180"/>
                  <a:gd name="T30" fmla="*/ 1 w 917"/>
                  <a:gd name="T31" fmla="*/ 1 h 180"/>
                  <a:gd name="T32" fmla="*/ 1 w 917"/>
                  <a:gd name="T33" fmla="*/ 1 h 180"/>
                  <a:gd name="T34" fmla="*/ 1 w 917"/>
                  <a:gd name="T35" fmla="*/ 1 h 180"/>
                  <a:gd name="T36" fmla="*/ 1 w 917"/>
                  <a:gd name="T37" fmla="*/ 1 h 180"/>
                  <a:gd name="T38" fmla="*/ 1 w 917"/>
                  <a:gd name="T39" fmla="*/ 0 h 180"/>
                  <a:gd name="T40" fmla="*/ 1 w 917"/>
                  <a:gd name="T41" fmla="*/ 1 h 180"/>
                  <a:gd name="T42" fmla="*/ 1 w 917"/>
                  <a:gd name="T43" fmla="*/ 1 h 180"/>
                  <a:gd name="T44" fmla="*/ 1 w 917"/>
                  <a:gd name="T45" fmla="*/ 1 h 180"/>
                  <a:gd name="T46" fmla="*/ 1 w 917"/>
                  <a:gd name="T47" fmla="*/ 1 h 180"/>
                  <a:gd name="T48" fmla="*/ 1 w 917"/>
                  <a:gd name="T49" fmla="*/ 1 h 180"/>
                  <a:gd name="T50" fmla="*/ 1 w 917"/>
                  <a:gd name="T51" fmla="*/ 1 h 180"/>
                  <a:gd name="T52" fmla="*/ 1 w 917"/>
                  <a:gd name="T53" fmla="*/ 1 h 180"/>
                  <a:gd name="T54" fmla="*/ 1 w 917"/>
                  <a:gd name="T55" fmla="*/ 1 h 180"/>
                  <a:gd name="T56" fmla="*/ 1 w 917"/>
                  <a:gd name="T57" fmla="*/ 1 h 180"/>
                  <a:gd name="T58" fmla="*/ 1 w 917"/>
                  <a:gd name="T59" fmla="*/ 1 h 180"/>
                  <a:gd name="T60" fmla="*/ 1 w 917"/>
                  <a:gd name="T61" fmla="*/ 1 h 180"/>
                  <a:gd name="T62" fmla="*/ 1 w 917"/>
                  <a:gd name="T63" fmla="*/ 1 h 180"/>
                  <a:gd name="T64" fmla="*/ 1 w 917"/>
                  <a:gd name="T65" fmla="*/ 1 h 180"/>
                  <a:gd name="T66" fmla="*/ 1 w 917"/>
                  <a:gd name="T67" fmla="*/ 1 h 180"/>
                  <a:gd name="T68" fmla="*/ 1 w 917"/>
                  <a:gd name="T69" fmla="*/ 1 h 180"/>
                  <a:gd name="T70" fmla="*/ 1 w 917"/>
                  <a:gd name="T71" fmla="*/ 1 h 180"/>
                  <a:gd name="T72" fmla="*/ 1 w 917"/>
                  <a:gd name="T73" fmla="*/ 1 h 180"/>
                  <a:gd name="T74" fmla="*/ 1 w 917"/>
                  <a:gd name="T75" fmla="*/ 1 h 180"/>
                  <a:gd name="T76" fmla="*/ 1 w 917"/>
                  <a:gd name="T77" fmla="*/ 1 h 180"/>
                  <a:gd name="T78" fmla="*/ 1 w 917"/>
                  <a:gd name="T79" fmla="*/ 1 h 180"/>
                  <a:gd name="T80" fmla="*/ 1 w 917"/>
                  <a:gd name="T81" fmla="*/ 1 h 180"/>
                  <a:gd name="T82" fmla="*/ 1 w 917"/>
                  <a:gd name="T83" fmla="*/ 1 h 180"/>
                  <a:gd name="T84" fmla="*/ 1 w 917"/>
                  <a:gd name="T85" fmla="*/ 1 h 1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17"/>
                  <a:gd name="T130" fmla="*/ 0 h 180"/>
                  <a:gd name="T131" fmla="*/ 917 w 917"/>
                  <a:gd name="T132" fmla="*/ 180 h 18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17" h="180">
                    <a:moveTo>
                      <a:pt x="28" y="0"/>
                    </a:moveTo>
                    <a:lnTo>
                      <a:pt x="0" y="0"/>
                    </a:lnTo>
                    <a:lnTo>
                      <a:pt x="1" y="16"/>
                    </a:lnTo>
                    <a:lnTo>
                      <a:pt x="3" y="21"/>
                    </a:lnTo>
                    <a:lnTo>
                      <a:pt x="10" y="39"/>
                    </a:lnTo>
                    <a:lnTo>
                      <a:pt x="14" y="43"/>
                    </a:lnTo>
                    <a:lnTo>
                      <a:pt x="25" y="59"/>
                    </a:lnTo>
                    <a:lnTo>
                      <a:pt x="39" y="73"/>
                    </a:lnTo>
                    <a:lnTo>
                      <a:pt x="57" y="88"/>
                    </a:lnTo>
                    <a:lnTo>
                      <a:pt x="63" y="91"/>
                    </a:lnTo>
                    <a:lnTo>
                      <a:pt x="84" y="106"/>
                    </a:lnTo>
                    <a:lnTo>
                      <a:pt x="111" y="118"/>
                    </a:lnTo>
                    <a:lnTo>
                      <a:pt x="140" y="131"/>
                    </a:lnTo>
                    <a:lnTo>
                      <a:pt x="170" y="142"/>
                    </a:lnTo>
                    <a:lnTo>
                      <a:pt x="204" y="151"/>
                    </a:lnTo>
                    <a:lnTo>
                      <a:pt x="240" y="158"/>
                    </a:lnTo>
                    <a:lnTo>
                      <a:pt x="246" y="160"/>
                    </a:lnTo>
                    <a:lnTo>
                      <a:pt x="285" y="167"/>
                    </a:lnTo>
                    <a:lnTo>
                      <a:pt x="327" y="172"/>
                    </a:lnTo>
                    <a:lnTo>
                      <a:pt x="368" y="176"/>
                    </a:lnTo>
                    <a:lnTo>
                      <a:pt x="458" y="180"/>
                    </a:lnTo>
                    <a:lnTo>
                      <a:pt x="547" y="176"/>
                    </a:lnTo>
                    <a:lnTo>
                      <a:pt x="591" y="172"/>
                    </a:lnTo>
                    <a:lnTo>
                      <a:pt x="632" y="167"/>
                    </a:lnTo>
                    <a:lnTo>
                      <a:pt x="670" y="160"/>
                    </a:lnTo>
                    <a:lnTo>
                      <a:pt x="675" y="158"/>
                    </a:lnTo>
                    <a:lnTo>
                      <a:pt x="713" y="151"/>
                    </a:lnTo>
                    <a:lnTo>
                      <a:pt x="747" y="142"/>
                    </a:lnTo>
                    <a:lnTo>
                      <a:pt x="777" y="131"/>
                    </a:lnTo>
                    <a:lnTo>
                      <a:pt x="806" y="118"/>
                    </a:lnTo>
                    <a:lnTo>
                      <a:pt x="833" y="106"/>
                    </a:lnTo>
                    <a:lnTo>
                      <a:pt x="855" y="91"/>
                    </a:lnTo>
                    <a:lnTo>
                      <a:pt x="860" y="88"/>
                    </a:lnTo>
                    <a:lnTo>
                      <a:pt x="878" y="73"/>
                    </a:lnTo>
                    <a:lnTo>
                      <a:pt x="892" y="59"/>
                    </a:lnTo>
                    <a:lnTo>
                      <a:pt x="903" y="43"/>
                    </a:lnTo>
                    <a:lnTo>
                      <a:pt x="907" y="39"/>
                    </a:lnTo>
                    <a:lnTo>
                      <a:pt x="914" y="21"/>
                    </a:lnTo>
                    <a:lnTo>
                      <a:pt x="916" y="16"/>
                    </a:lnTo>
                    <a:lnTo>
                      <a:pt x="917" y="0"/>
                    </a:lnTo>
                    <a:lnTo>
                      <a:pt x="889" y="0"/>
                    </a:lnTo>
                    <a:lnTo>
                      <a:pt x="887" y="16"/>
                    </a:lnTo>
                    <a:lnTo>
                      <a:pt x="901" y="16"/>
                    </a:lnTo>
                    <a:lnTo>
                      <a:pt x="887" y="10"/>
                    </a:lnTo>
                    <a:lnTo>
                      <a:pt x="880" y="28"/>
                    </a:lnTo>
                    <a:lnTo>
                      <a:pt x="894" y="34"/>
                    </a:lnTo>
                    <a:lnTo>
                      <a:pt x="883" y="23"/>
                    </a:lnTo>
                    <a:lnTo>
                      <a:pt x="873" y="39"/>
                    </a:lnTo>
                    <a:lnTo>
                      <a:pt x="858" y="54"/>
                    </a:lnTo>
                    <a:lnTo>
                      <a:pt x="840" y="68"/>
                    </a:lnTo>
                    <a:lnTo>
                      <a:pt x="849" y="79"/>
                    </a:lnTo>
                    <a:lnTo>
                      <a:pt x="844" y="64"/>
                    </a:lnTo>
                    <a:lnTo>
                      <a:pt x="822" y="79"/>
                    </a:lnTo>
                    <a:lnTo>
                      <a:pt x="795" y="91"/>
                    </a:lnTo>
                    <a:lnTo>
                      <a:pt x="767" y="104"/>
                    </a:lnTo>
                    <a:lnTo>
                      <a:pt x="736" y="115"/>
                    </a:lnTo>
                    <a:lnTo>
                      <a:pt x="702" y="124"/>
                    </a:lnTo>
                    <a:lnTo>
                      <a:pt x="664" y="131"/>
                    </a:lnTo>
                    <a:lnTo>
                      <a:pt x="670" y="145"/>
                    </a:lnTo>
                    <a:lnTo>
                      <a:pt x="670" y="131"/>
                    </a:lnTo>
                    <a:lnTo>
                      <a:pt x="632" y="138"/>
                    </a:lnTo>
                    <a:lnTo>
                      <a:pt x="591" y="144"/>
                    </a:lnTo>
                    <a:lnTo>
                      <a:pt x="547" y="147"/>
                    </a:lnTo>
                    <a:lnTo>
                      <a:pt x="458" y="151"/>
                    </a:lnTo>
                    <a:lnTo>
                      <a:pt x="368" y="147"/>
                    </a:lnTo>
                    <a:lnTo>
                      <a:pt x="327" y="144"/>
                    </a:lnTo>
                    <a:lnTo>
                      <a:pt x="285" y="138"/>
                    </a:lnTo>
                    <a:lnTo>
                      <a:pt x="246" y="131"/>
                    </a:lnTo>
                    <a:lnTo>
                      <a:pt x="246" y="145"/>
                    </a:lnTo>
                    <a:lnTo>
                      <a:pt x="251" y="131"/>
                    </a:lnTo>
                    <a:lnTo>
                      <a:pt x="215" y="124"/>
                    </a:lnTo>
                    <a:lnTo>
                      <a:pt x="181" y="115"/>
                    </a:lnTo>
                    <a:lnTo>
                      <a:pt x="151" y="104"/>
                    </a:lnTo>
                    <a:lnTo>
                      <a:pt x="122" y="91"/>
                    </a:lnTo>
                    <a:lnTo>
                      <a:pt x="95" y="79"/>
                    </a:lnTo>
                    <a:lnTo>
                      <a:pt x="73" y="64"/>
                    </a:lnTo>
                    <a:lnTo>
                      <a:pt x="68" y="79"/>
                    </a:lnTo>
                    <a:lnTo>
                      <a:pt x="77" y="68"/>
                    </a:lnTo>
                    <a:lnTo>
                      <a:pt x="59" y="54"/>
                    </a:lnTo>
                    <a:lnTo>
                      <a:pt x="45" y="39"/>
                    </a:lnTo>
                    <a:lnTo>
                      <a:pt x="34" y="23"/>
                    </a:lnTo>
                    <a:lnTo>
                      <a:pt x="23" y="34"/>
                    </a:lnTo>
                    <a:lnTo>
                      <a:pt x="37" y="28"/>
                    </a:lnTo>
                    <a:lnTo>
                      <a:pt x="30" y="10"/>
                    </a:lnTo>
                    <a:lnTo>
                      <a:pt x="16" y="16"/>
                    </a:lnTo>
                    <a:lnTo>
                      <a:pt x="30" y="16"/>
                    </a:lnTo>
                    <a:lnTo>
                      <a:pt x="28" y="0"/>
                    </a:lnTo>
                    <a:close/>
                  </a:path>
                </a:pathLst>
              </a:custGeom>
              <a:solidFill>
                <a:srgbClr val="385D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43141" name="Rectangle 216">
              <a:extLst>
                <a:ext uri="{FF2B5EF4-FFF2-40B4-BE49-F238E27FC236}">
                  <a16:creationId xmlns:a16="http://schemas.microsoft.com/office/drawing/2014/main" id="{28227A11-DBCD-46F5-8B77-85D45629ED86}"/>
                </a:ext>
              </a:extLst>
            </p:cNvPr>
            <p:cNvSpPr>
              <a:spLocks noChangeArrowheads="1"/>
            </p:cNvSpPr>
            <p:nvPr/>
          </p:nvSpPr>
          <p:spPr bwMode="auto">
            <a:xfrm>
              <a:off x="707" y="1839"/>
              <a:ext cx="25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sz="2400">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sz="2400">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sz="2400">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r>
                <a:rPr lang="zh-TW" altLang="en-US" sz="1600">
                  <a:solidFill>
                    <a:srgbClr val="000000"/>
                  </a:solidFill>
                  <a:latin typeface="新細明體" panose="02020500000000000000" pitchFamily="18" charset="-120"/>
                </a:rPr>
                <a:t>訂單</a:t>
              </a:r>
              <a:endParaRPr lang="zh-TW" altLang="en-US"/>
            </a:p>
          </p:txBody>
        </p:sp>
      </p:grpSp>
      <p:grpSp>
        <p:nvGrpSpPr>
          <p:cNvPr id="43040" name="Group 366">
            <a:extLst>
              <a:ext uri="{FF2B5EF4-FFF2-40B4-BE49-F238E27FC236}">
                <a16:creationId xmlns:a16="http://schemas.microsoft.com/office/drawing/2014/main" id="{B4A76F76-8B3B-4F0C-969D-FECB975A0BE2}"/>
              </a:ext>
            </a:extLst>
          </p:cNvPr>
          <p:cNvGrpSpPr>
            <a:grpSpLocks/>
          </p:cNvGrpSpPr>
          <p:nvPr/>
        </p:nvGrpSpPr>
        <p:grpSpPr bwMode="auto">
          <a:xfrm>
            <a:off x="2438401" y="4267200"/>
            <a:ext cx="728663" cy="858838"/>
            <a:chOff x="531" y="2348"/>
            <a:chExt cx="459" cy="541"/>
          </a:xfrm>
        </p:grpSpPr>
        <p:grpSp>
          <p:nvGrpSpPr>
            <p:cNvPr id="43135" name="Group 220">
              <a:extLst>
                <a:ext uri="{FF2B5EF4-FFF2-40B4-BE49-F238E27FC236}">
                  <a16:creationId xmlns:a16="http://schemas.microsoft.com/office/drawing/2014/main" id="{99A8726B-C997-4F93-BE57-CB6A412FB7FD}"/>
                </a:ext>
              </a:extLst>
            </p:cNvPr>
            <p:cNvGrpSpPr>
              <a:grpSpLocks/>
            </p:cNvGrpSpPr>
            <p:nvPr/>
          </p:nvGrpSpPr>
          <p:grpSpPr bwMode="auto">
            <a:xfrm>
              <a:off x="531" y="2348"/>
              <a:ext cx="459" cy="541"/>
              <a:chOff x="531" y="2348"/>
              <a:chExt cx="459" cy="541"/>
            </a:xfrm>
          </p:grpSpPr>
          <p:sp>
            <p:nvSpPr>
              <p:cNvPr id="43137" name="Freeform 217">
                <a:extLst>
                  <a:ext uri="{FF2B5EF4-FFF2-40B4-BE49-F238E27FC236}">
                    <a16:creationId xmlns:a16="http://schemas.microsoft.com/office/drawing/2014/main" id="{ED60AE3B-DC64-49A9-A78F-8D7978EF1A27}"/>
                  </a:ext>
                </a:extLst>
              </p:cNvPr>
              <p:cNvSpPr>
                <a:spLocks/>
              </p:cNvSpPr>
              <p:nvPr/>
            </p:nvSpPr>
            <p:spPr bwMode="auto">
              <a:xfrm>
                <a:off x="538" y="2355"/>
                <a:ext cx="445" cy="526"/>
              </a:xfrm>
              <a:custGeom>
                <a:avLst/>
                <a:gdLst>
                  <a:gd name="T0" fmla="*/ 1 w 889"/>
                  <a:gd name="T1" fmla="*/ 0 h 1053"/>
                  <a:gd name="T2" fmla="*/ 1 w 889"/>
                  <a:gd name="T3" fmla="*/ 0 h 1053"/>
                  <a:gd name="T4" fmla="*/ 1 w 889"/>
                  <a:gd name="T5" fmla="*/ 0 h 1053"/>
                  <a:gd name="T6" fmla="*/ 1 w 889"/>
                  <a:gd name="T7" fmla="*/ 0 h 1053"/>
                  <a:gd name="T8" fmla="*/ 1 w 889"/>
                  <a:gd name="T9" fmla="*/ 0 h 1053"/>
                  <a:gd name="T10" fmla="*/ 1 w 889"/>
                  <a:gd name="T11" fmla="*/ 0 h 1053"/>
                  <a:gd name="T12" fmla="*/ 1 w 889"/>
                  <a:gd name="T13" fmla="*/ 0 h 1053"/>
                  <a:gd name="T14" fmla="*/ 1 w 889"/>
                  <a:gd name="T15" fmla="*/ 0 h 1053"/>
                  <a:gd name="T16" fmla="*/ 1 w 889"/>
                  <a:gd name="T17" fmla="*/ 0 h 1053"/>
                  <a:gd name="T18" fmla="*/ 1 w 889"/>
                  <a:gd name="T19" fmla="*/ 0 h 1053"/>
                  <a:gd name="T20" fmla="*/ 1 w 889"/>
                  <a:gd name="T21" fmla="*/ 0 h 1053"/>
                  <a:gd name="T22" fmla="*/ 1 w 889"/>
                  <a:gd name="T23" fmla="*/ 0 h 1053"/>
                  <a:gd name="T24" fmla="*/ 1 w 889"/>
                  <a:gd name="T25" fmla="*/ 0 h 1053"/>
                  <a:gd name="T26" fmla="*/ 1 w 889"/>
                  <a:gd name="T27" fmla="*/ 0 h 1053"/>
                  <a:gd name="T28" fmla="*/ 1 w 889"/>
                  <a:gd name="T29" fmla="*/ 0 h 1053"/>
                  <a:gd name="T30" fmla="*/ 0 w 889"/>
                  <a:gd name="T31" fmla="*/ 0 h 1053"/>
                  <a:gd name="T32" fmla="*/ 0 w 889"/>
                  <a:gd name="T33" fmla="*/ 0 h 1053"/>
                  <a:gd name="T34" fmla="*/ 1 w 889"/>
                  <a:gd name="T35" fmla="*/ 0 h 1053"/>
                  <a:gd name="T36" fmla="*/ 1 w 889"/>
                  <a:gd name="T37" fmla="*/ 0 h 1053"/>
                  <a:gd name="T38" fmla="*/ 1 w 889"/>
                  <a:gd name="T39" fmla="*/ 0 h 1053"/>
                  <a:gd name="T40" fmla="*/ 1 w 889"/>
                  <a:gd name="T41" fmla="*/ 0 h 1053"/>
                  <a:gd name="T42" fmla="*/ 1 w 889"/>
                  <a:gd name="T43" fmla="*/ 0 h 1053"/>
                  <a:gd name="T44" fmla="*/ 1 w 889"/>
                  <a:gd name="T45" fmla="*/ 0 h 1053"/>
                  <a:gd name="T46" fmla="*/ 1 w 889"/>
                  <a:gd name="T47" fmla="*/ 0 h 1053"/>
                  <a:gd name="T48" fmla="*/ 1 w 889"/>
                  <a:gd name="T49" fmla="*/ 0 h 1053"/>
                  <a:gd name="T50" fmla="*/ 1 w 889"/>
                  <a:gd name="T51" fmla="*/ 0 h 1053"/>
                  <a:gd name="T52" fmla="*/ 1 w 889"/>
                  <a:gd name="T53" fmla="*/ 1 h 1053"/>
                  <a:gd name="T54" fmla="*/ 1 w 889"/>
                  <a:gd name="T55" fmla="*/ 1 h 1053"/>
                  <a:gd name="T56" fmla="*/ 1 w 889"/>
                  <a:gd name="T57" fmla="*/ 1 h 1053"/>
                  <a:gd name="T58" fmla="*/ 1 w 889"/>
                  <a:gd name="T59" fmla="*/ 1 h 1053"/>
                  <a:gd name="T60" fmla="*/ 1 w 889"/>
                  <a:gd name="T61" fmla="*/ 1 h 1053"/>
                  <a:gd name="T62" fmla="*/ 1 w 889"/>
                  <a:gd name="T63" fmla="*/ 1 h 1053"/>
                  <a:gd name="T64" fmla="*/ 1 w 889"/>
                  <a:gd name="T65" fmla="*/ 1 h 1053"/>
                  <a:gd name="T66" fmla="*/ 1 w 889"/>
                  <a:gd name="T67" fmla="*/ 1 h 1053"/>
                  <a:gd name="T68" fmla="*/ 1 w 889"/>
                  <a:gd name="T69" fmla="*/ 1 h 1053"/>
                  <a:gd name="T70" fmla="*/ 1 w 889"/>
                  <a:gd name="T71" fmla="*/ 1 h 1053"/>
                  <a:gd name="T72" fmla="*/ 1 w 889"/>
                  <a:gd name="T73" fmla="*/ 1 h 1053"/>
                  <a:gd name="T74" fmla="*/ 1 w 889"/>
                  <a:gd name="T75" fmla="*/ 0 h 1053"/>
                  <a:gd name="T76" fmla="*/ 1 w 889"/>
                  <a:gd name="T77" fmla="*/ 0 h 1053"/>
                  <a:gd name="T78" fmla="*/ 1 w 889"/>
                  <a:gd name="T79" fmla="*/ 0 h 1053"/>
                  <a:gd name="T80" fmla="*/ 1 w 889"/>
                  <a:gd name="T81" fmla="*/ 0 h 1053"/>
                  <a:gd name="T82" fmla="*/ 1 w 889"/>
                  <a:gd name="T83" fmla="*/ 0 h 1053"/>
                  <a:gd name="T84" fmla="*/ 1 w 889"/>
                  <a:gd name="T85" fmla="*/ 0 h 1053"/>
                  <a:gd name="T86" fmla="*/ 1 w 889"/>
                  <a:gd name="T87" fmla="*/ 0 h 1053"/>
                  <a:gd name="T88" fmla="*/ 1 w 889"/>
                  <a:gd name="T89" fmla="*/ 0 h 1053"/>
                  <a:gd name="T90" fmla="*/ 1 w 889"/>
                  <a:gd name="T91" fmla="*/ 0 h 1053"/>
                  <a:gd name="T92" fmla="*/ 1 w 889"/>
                  <a:gd name="T93" fmla="*/ 0 h 1053"/>
                  <a:gd name="T94" fmla="*/ 1 w 889"/>
                  <a:gd name="T95" fmla="*/ 0 h 1053"/>
                  <a:gd name="T96" fmla="*/ 1 w 889"/>
                  <a:gd name="T97" fmla="*/ 0 h 1053"/>
                  <a:gd name="T98" fmla="*/ 1 w 889"/>
                  <a:gd name="T99" fmla="*/ 0 h 1053"/>
                  <a:gd name="T100" fmla="*/ 1 w 889"/>
                  <a:gd name="T101" fmla="*/ 0 h 1053"/>
                  <a:gd name="T102" fmla="*/ 1 w 889"/>
                  <a:gd name="T103" fmla="*/ 0 h 1053"/>
                  <a:gd name="T104" fmla="*/ 1 w 889"/>
                  <a:gd name="T105" fmla="*/ 0 h 1053"/>
                  <a:gd name="T106" fmla="*/ 1 w 889"/>
                  <a:gd name="T107" fmla="*/ 0 h 1053"/>
                  <a:gd name="T108" fmla="*/ 1 w 889"/>
                  <a:gd name="T109" fmla="*/ 0 h 1053"/>
                  <a:gd name="T110" fmla="*/ 1 w 889"/>
                  <a:gd name="T111" fmla="*/ 0 h 1053"/>
                  <a:gd name="T112" fmla="*/ 1 w 889"/>
                  <a:gd name="T113" fmla="*/ 0 h 1053"/>
                  <a:gd name="T114" fmla="*/ 1 w 889"/>
                  <a:gd name="T115" fmla="*/ 0 h 1053"/>
                  <a:gd name="T116" fmla="*/ 1 w 889"/>
                  <a:gd name="T117" fmla="*/ 0 h 1053"/>
                  <a:gd name="T118" fmla="*/ 1 w 889"/>
                  <a:gd name="T119" fmla="*/ 0 h 1053"/>
                  <a:gd name="T120" fmla="*/ 1 w 889"/>
                  <a:gd name="T121" fmla="*/ 0 h 1053"/>
                  <a:gd name="T122" fmla="*/ 1 w 889"/>
                  <a:gd name="T123" fmla="*/ 0 h 1053"/>
                  <a:gd name="T124" fmla="*/ 1 w 889"/>
                  <a:gd name="T125" fmla="*/ 0 h 105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89"/>
                  <a:gd name="T190" fmla="*/ 0 h 1053"/>
                  <a:gd name="T191" fmla="*/ 889 w 889"/>
                  <a:gd name="T192" fmla="*/ 1053 h 105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89" h="1053">
                    <a:moveTo>
                      <a:pt x="444" y="0"/>
                    </a:moveTo>
                    <a:lnTo>
                      <a:pt x="354" y="3"/>
                    </a:lnTo>
                    <a:lnTo>
                      <a:pt x="313" y="7"/>
                    </a:lnTo>
                    <a:lnTo>
                      <a:pt x="272" y="12"/>
                    </a:lnTo>
                    <a:lnTo>
                      <a:pt x="232" y="19"/>
                    </a:lnTo>
                    <a:lnTo>
                      <a:pt x="196" y="28"/>
                    </a:lnTo>
                    <a:lnTo>
                      <a:pt x="162" y="37"/>
                    </a:lnTo>
                    <a:lnTo>
                      <a:pt x="131" y="48"/>
                    </a:lnTo>
                    <a:lnTo>
                      <a:pt x="103" y="59"/>
                    </a:lnTo>
                    <a:lnTo>
                      <a:pt x="76" y="73"/>
                    </a:lnTo>
                    <a:lnTo>
                      <a:pt x="54" y="86"/>
                    </a:lnTo>
                    <a:lnTo>
                      <a:pt x="36" y="100"/>
                    </a:lnTo>
                    <a:lnTo>
                      <a:pt x="20" y="117"/>
                    </a:lnTo>
                    <a:lnTo>
                      <a:pt x="9" y="131"/>
                    </a:lnTo>
                    <a:lnTo>
                      <a:pt x="2" y="149"/>
                    </a:lnTo>
                    <a:lnTo>
                      <a:pt x="0" y="165"/>
                    </a:lnTo>
                    <a:lnTo>
                      <a:pt x="0" y="887"/>
                    </a:lnTo>
                    <a:lnTo>
                      <a:pt x="2" y="903"/>
                    </a:lnTo>
                    <a:lnTo>
                      <a:pt x="9" y="921"/>
                    </a:lnTo>
                    <a:lnTo>
                      <a:pt x="20" y="936"/>
                    </a:lnTo>
                    <a:lnTo>
                      <a:pt x="36" y="952"/>
                    </a:lnTo>
                    <a:lnTo>
                      <a:pt x="54" y="966"/>
                    </a:lnTo>
                    <a:lnTo>
                      <a:pt x="76" y="981"/>
                    </a:lnTo>
                    <a:lnTo>
                      <a:pt x="103" y="993"/>
                    </a:lnTo>
                    <a:lnTo>
                      <a:pt x="131" y="1004"/>
                    </a:lnTo>
                    <a:lnTo>
                      <a:pt x="162" y="1015"/>
                    </a:lnTo>
                    <a:lnTo>
                      <a:pt x="196" y="1024"/>
                    </a:lnTo>
                    <a:lnTo>
                      <a:pt x="232" y="1033"/>
                    </a:lnTo>
                    <a:lnTo>
                      <a:pt x="272" y="1040"/>
                    </a:lnTo>
                    <a:lnTo>
                      <a:pt x="313" y="1046"/>
                    </a:lnTo>
                    <a:lnTo>
                      <a:pt x="354" y="1049"/>
                    </a:lnTo>
                    <a:lnTo>
                      <a:pt x="444" y="1053"/>
                    </a:lnTo>
                    <a:lnTo>
                      <a:pt x="534" y="1049"/>
                    </a:lnTo>
                    <a:lnTo>
                      <a:pt x="577" y="1046"/>
                    </a:lnTo>
                    <a:lnTo>
                      <a:pt x="618" y="1040"/>
                    </a:lnTo>
                    <a:lnTo>
                      <a:pt x="656" y="1033"/>
                    </a:lnTo>
                    <a:lnTo>
                      <a:pt x="694" y="1024"/>
                    </a:lnTo>
                    <a:lnTo>
                      <a:pt x="728" y="1015"/>
                    </a:lnTo>
                    <a:lnTo>
                      <a:pt x="758" y="1004"/>
                    </a:lnTo>
                    <a:lnTo>
                      <a:pt x="787" y="993"/>
                    </a:lnTo>
                    <a:lnTo>
                      <a:pt x="814" y="981"/>
                    </a:lnTo>
                    <a:lnTo>
                      <a:pt x="836" y="966"/>
                    </a:lnTo>
                    <a:lnTo>
                      <a:pt x="855" y="952"/>
                    </a:lnTo>
                    <a:lnTo>
                      <a:pt x="870" y="936"/>
                    </a:lnTo>
                    <a:lnTo>
                      <a:pt x="880" y="921"/>
                    </a:lnTo>
                    <a:lnTo>
                      <a:pt x="888" y="903"/>
                    </a:lnTo>
                    <a:lnTo>
                      <a:pt x="889" y="887"/>
                    </a:lnTo>
                    <a:lnTo>
                      <a:pt x="889" y="165"/>
                    </a:lnTo>
                    <a:lnTo>
                      <a:pt x="888" y="149"/>
                    </a:lnTo>
                    <a:lnTo>
                      <a:pt x="880" y="131"/>
                    </a:lnTo>
                    <a:lnTo>
                      <a:pt x="870" y="117"/>
                    </a:lnTo>
                    <a:lnTo>
                      <a:pt x="855" y="100"/>
                    </a:lnTo>
                    <a:lnTo>
                      <a:pt x="836" y="86"/>
                    </a:lnTo>
                    <a:lnTo>
                      <a:pt x="814" y="73"/>
                    </a:lnTo>
                    <a:lnTo>
                      <a:pt x="787" y="59"/>
                    </a:lnTo>
                    <a:lnTo>
                      <a:pt x="758" y="48"/>
                    </a:lnTo>
                    <a:lnTo>
                      <a:pt x="728" y="37"/>
                    </a:lnTo>
                    <a:lnTo>
                      <a:pt x="694" y="28"/>
                    </a:lnTo>
                    <a:lnTo>
                      <a:pt x="656" y="19"/>
                    </a:lnTo>
                    <a:lnTo>
                      <a:pt x="618" y="12"/>
                    </a:lnTo>
                    <a:lnTo>
                      <a:pt x="577" y="7"/>
                    </a:lnTo>
                    <a:lnTo>
                      <a:pt x="534" y="3"/>
                    </a:lnTo>
                    <a:lnTo>
                      <a:pt x="444" y="0"/>
                    </a:lnTo>
                    <a:close/>
                  </a:path>
                </a:pathLst>
              </a:custGeom>
              <a:solidFill>
                <a:srgbClr val="B9CD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3138" name="Freeform 218">
                <a:extLst>
                  <a:ext uri="{FF2B5EF4-FFF2-40B4-BE49-F238E27FC236}">
                    <a16:creationId xmlns:a16="http://schemas.microsoft.com/office/drawing/2014/main" id="{89BDAAAC-9A07-498B-A977-CF0AFC20002E}"/>
                  </a:ext>
                </a:extLst>
              </p:cNvPr>
              <p:cNvSpPr>
                <a:spLocks noEditPoints="1"/>
              </p:cNvSpPr>
              <p:nvPr/>
            </p:nvSpPr>
            <p:spPr bwMode="auto">
              <a:xfrm>
                <a:off x="531" y="2348"/>
                <a:ext cx="459" cy="541"/>
              </a:xfrm>
              <a:custGeom>
                <a:avLst/>
                <a:gdLst>
                  <a:gd name="T0" fmla="*/ 1 w 918"/>
                  <a:gd name="T1" fmla="*/ 1 h 1082"/>
                  <a:gd name="T2" fmla="*/ 1 w 918"/>
                  <a:gd name="T3" fmla="*/ 1 h 1082"/>
                  <a:gd name="T4" fmla="*/ 1 w 918"/>
                  <a:gd name="T5" fmla="*/ 1 h 1082"/>
                  <a:gd name="T6" fmla="*/ 1 w 918"/>
                  <a:gd name="T7" fmla="*/ 1 h 1082"/>
                  <a:gd name="T8" fmla="*/ 1 w 918"/>
                  <a:gd name="T9" fmla="*/ 1 h 1082"/>
                  <a:gd name="T10" fmla="*/ 1 w 918"/>
                  <a:gd name="T11" fmla="*/ 1 h 1082"/>
                  <a:gd name="T12" fmla="*/ 1 w 918"/>
                  <a:gd name="T13" fmla="*/ 1 h 1082"/>
                  <a:gd name="T14" fmla="*/ 1 w 918"/>
                  <a:gd name="T15" fmla="*/ 1 h 1082"/>
                  <a:gd name="T16" fmla="*/ 1 w 918"/>
                  <a:gd name="T17" fmla="*/ 1 h 1082"/>
                  <a:gd name="T18" fmla="*/ 1 w 918"/>
                  <a:gd name="T19" fmla="*/ 1 h 1082"/>
                  <a:gd name="T20" fmla="*/ 1 w 918"/>
                  <a:gd name="T21" fmla="*/ 1 h 1082"/>
                  <a:gd name="T22" fmla="*/ 1 w 918"/>
                  <a:gd name="T23" fmla="*/ 1 h 1082"/>
                  <a:gd name="T24" fmla="*/ 1 w 918"/>
                  <a:gd name="T25" fmla="*/ 1 h 1082"/>
                  <a:gd name="T26" fmla="*/ 1 w 918"/>
                  <a:gd name="T27" fmla="*/ 1 h 1082"/>
                  <a:gd name="T28" fmla="*/ 1 w 918"/>
                  <a:gd name="T29" fmla="*/ 1 h 1082"/>
                  <a:gd name="T30" fmla="*/ 1 w 918"/>
                  <a:gd name="T31" fmla="*/ 1 h 1082"/>
                  <a:gd name="T32" fmla="*/ 1 w 918"/>
                  <a:gd name="T33" fmla="*/ 1 h 1082"/>
                  <a:gd name="T34" fmla="*/ 1 w 918"/>
                  <a:gd name="T35" fmla="*/ 1 h 1082"/>
                  <a:gd name="T36" fmla="*/ 1 w 918"/>
                  <a:gd name="T37" fmla="*/ 1 h 1082"/>
                  <a:gd name="T38" fmla="*/ 1 w 918"/>
                  <a:gd name="T39" fmla="*/ 1 h 1082"/>
                  <a:gd name="T40" fmla="*/ 1 w 918"/>
                  <a:gd name="T41" fmla="*/ 1 h 1082"/>
                  <a:gd name="T42" fmla="*/ 1 w 918"/>
                  <a:gd name="T43" fmla="*/ 1 h 1082"/>
                  <a:gd name="T44" fmla="*/ 1 w 918"/>
                  <a:gd name="T45" fmla="*/ 1 h 1082"/>
                  <a:gd name="T46" fmla="*/ 1 w 918"/>
                  <a:gd name="T47" fmla="*/ 1 h 1082"/>
                  <a:gd name="T48" fmla="*/ 1 w 918"/>
                  <a:gd name="T49" fmla="*/ 1 h 1082"/>
                  <a:gd name="T50" fmla="*/ 1 w 918"/>
                  <a:gd name="T51" fmla="*/ 0 h 1082"/>
                  <a:gd name="T52" fmla="*/ 1 w 918"/>
                  <a:gd name="T53" fmla="*/ 1 h 1082"/>
                  <a:gd name="T54" fmla="*/ 1 w 918"/>
                  <a:gd name="T55" fmla="*/ 1 h 1082"/>
                  <a:gd name="T56" fmla="*/ 1 w 918"/>
                  <a:gd name="T57" fmla="*/ 1 h 1082"/>
                  <a:gd name="T58" fmla="*/ 1 w 918"/>
                  <a:gd name="T59" fmla="*/ 1 h 1082"/>
                  <a:gd name="T60" fmla="*/ 1 w 918"/>
                  <a:gd name="T61" fmla="*/ 1 h 1082"/>
                  <a:gd name="T62" fmla="*/ 1 w 918"/>
                  <a:gd name="T63" fmla="*/ 1 h 1082"/>
                  <a:gd name="T64" fmla="*/ 1 w 918"/>
                  <a:gd name="T65" fmla="*/ 1 h 1082"/>
                  <a:gd name="T66" fmla="*/ 1 w 918"/>
                  <a:gd name="T67" fmla="*/ 1 h 1082"/>
                  <a:gd name="T68" fmla="*/ 1 w 918"/>
                  <a:gd name="T69" fmla="*/ 1 h 1082"/>
                  <a:gd name="T70" fmla="*/ 1 w 918"/>
                  <a:gd name="T71" fmla="*/ 1 h 1082"/>
                  <a:gd name="T72" fmla="*/ 1 w 918"/>
                  <a:gd name="T73" fmla="*/ 1 h 1082"/>
                  <a:gd name="T74" fmla="*/ 1 w 918"/>
                  <a:gd name="T75" fmla="*/ 1 h 1082"/>
                  <a:gd name="T76" fmla="*/ 1 w 918"/>
                  <a:gd name="T77" fmla="*/ 1 h 1082"/>
                  <a:gd name="T78" fmla="*/ 1 w 918"/>
                  <a:gd name="T79" fmla="*/ 1 h 1082"/>
                  <a:gd name="T80" fmla="*/ 1 w 918"/>
                  <a:gd name="T81" fmla="*/ 1 h 1082"/>
                  <a:gd name="T82" fmla="*/ 1 w 918"/>
                  <a:gd name="T83" fmla="*/ 1 h 1082"/>
                  <a:gd name="T84" fmla="*/ 1 w 918"/>
                  <a:gd name="T85" fmla="*/ 1 h 1082"/>
                  <a:gd name="T86" fmla="*/ 1 w 918"/>
                  <a:gd name="T87" fmla="*/ 1 h 1082"/>
                  <a:gd name="T88" fmla="*/ 1 w 918"/>
                  <a:gd name="T89" fmla="*/ 1 h 1082"/>
                  <a:gd name="T90" fmla="*/ 1 w 918"/>
                  <a:gd name="T91" fmla="*/ 1 h 1082"/>
                  <a:gd name="T92" fmla="*/ 1 w 918"/>
                  <a:gd name="T93" fmla="*/ 1 h 1082"/>
                  <a:gd name="T94" fmla="*/ 1 w 918"/>
                  <a:gd name="T95" fmla="*/ 1 h 1082"/>
                  <a:gd name="T96" fmla="*/ 1 w 918"/>
                  <a:gd name="T97" fmla="*/ 1 h 1082"/>
                  <a:gd name="T98" fmla="*/ 1 w 918"/>
                  <a:gd name="T99" fmla="*/ 1 h 1082"/>
                  <a:gd name="T100" fmla="*/ 1 w 918"/>
                  <a:gd name="T101" fmla="*/ 1 h 1082"/>
                  <a:gd name="T102" fmla="*/ 1 w 918"/>
                  <a:gd name="T103" fmla="*/ 1 h 1082"/>
                  <a:gd name="T104" fmla="*/ 1 w 918"/>
                  <a:gd name="T105" fmla="*/ 1 h 1082"/>
                  <a:gd name="T106" fmla="*/ 1 w 918"/>
                  <a:gd name="T107" fmla="*/ 1 h 1082"/>
                  <a:gd name="T108" fmla="*/ 1 w 918"/>
                  <a:gd name="T109" fmla="*/ 1 h 1082"/>
                  <a:gd name="T110" fmla="*/ 1 w 918"/>
                  <a:gd name="T111" fmla="*/ 1 h 1082"/>
                  <a:gd name="T112" fmla="*/ 1 w 918"/>
                  <a:gd name="T113" fmla="*/ 1 h 1082"/>
                  <a:gd name="T114" fmla="*/ 1 w 918"/>
                  <a:gd name="T115" fmla="*/ 1 h 108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18"/>
                  <a:gd name="T175" fmla="*/ 0 h 1082"/>
                  <a:gd name="T176" fmla="*/ 918 w 918"/>
                  <a:gd name="T177" fmla="*/ 1082 h 108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18" h="1082">
                    <a:moveTo>
                      <a:pt x="368" y="4"/>
                    </a:moveTo>
                    <a:lnTo>
                      <a:pt x="327" y="7"/>
                    </a:lnTo>
                    <a:lnTo>
                      <a:pt x="286" y="13"/>
                    </a:lnTo>
                    <a:lnTo>
                      <a:pt x="246" y="20"/>
                    </a:lnTo>
                    <a:lnTo>
                      <a:pt x="241" y="22"/>
                    </a:lnTo>
                    <a:lnTo>
                      <a:pt x="205" y="29"/>
                    </a:lnTo>
                    <a:lnTo>
                      <a:pt x="171" y="38"/>
                    </a:lnTo>
                    <a:lnTo>
                      <a:pt x="140" y="49"/>
                    </a:lnTo>
                    <a:lnTo>
                      <a:pt x="111" y="61"/>
                    </a:lnTo>
                    <a:lnTo>
                      <a:pt x="84" y="74"/>
                    </a:lnTo>
                    <a:lnTo>
                      <a:pt x="63" y="88"/>
                    </a:lnTo>
                    <a:lnTo>
                      <a:pt x="57" y="92"/>
                    </a:lnTo>
                    <a:lnTo>
                      <a:pt x="40" y="106"/>
                    </a:lnTo>
                    <a:lnTo>
                      <a:pt x="25" y="121"/>
                    </a:lnTo>
                    <a:lnTo>
                      <a:pt x="14" y="137"/>
                    </a:lnTo>
                    <a:lnTo>
                      <a:pt x="11" y="141"/>
                    </a:lnTo>
                    <a:lnTo>
                      <a:pt x="4" y="159"/>
                    </a:lnTo>
                    <a:lnTo>
                      <a:pt x="2" y="164"/>
                    </a:lnTo>
                    <a:lnTo>
                      <a:pt x="0" y="180"/>
                    </a:lnTo>
                    <a:lnTo>
                      <a:pt x="0" y="902"/>
                    </a:lnTo>
                    <a:lnTo>
                      <a:pt x="2" y="918"/>
                    </a:lnTo>
                    <a:lnTo>
                      <a:pt x="4" y="924"/>
                    </a:lnTo>
                    <a:lnTo>
                      <a:pt x="11" y="942"/>
                    </a:lnTo>
                    <a:lnTo>
                      <a:pt x="14" y="945"/>
                    </a:lnTo>
                    <a:lnTo>
                      <a:pt x="25" y="962"/>
                    </a:lnTo>
                    <a:lnTo>
                      <a:pt x="40" y="976"/>
                    </a:lnTo>
                    <a:lnTo>
                      <a:pt x="57" y="990"/>
                    </a:lnTo>
                    <a:lnTo>
                      <a:pt x="63" y="994"/>
                    </a:lnTo>
                    <a:lnTo>
                      <a:pt x="84" y="1008"/>
                    </a:lnTo>
                    <a:lnTo>
                      <a:pt x="111" y="1021"/>
                    </a:lnTo>
                    <a:lnTo>
                      <a:pt x="140" y="1034"/>
                    </a:lnTo>
                    <a:lnTo>
                      <a:pt x="171" y="1044"/>
                    </a:lnTo>
                    <a:lnTo>
                      <a:pt x="205" y="1053"/>
                    </a:lnTo>
                    <a:lnTo>
                      <a:pt x="241" y="1061"/>
                    </a:lnTo>
                    <a:lnTo>
                      <a:pt x="246" y="1062"/>
                    </a:lnTo>
                    <a:lnTo>
                      <a:pt x="286" y="1070"/>
                    </a:lnTo>
                    <a:lnTo>
                      <a:pt x="327" y="1075"/>
                    </a:lnTo>
                    <a:lnTo>
                      <a:pt x="368" y="1079"/>
                    </a:lnTo>
                    <a:lnTo>
                      <a:pt x="458" y="1082"/>
                    </a:lnTo>
                    <a:lnTo>
                      <a:pt x="548" y="1079"/>
                    </a:lnTo>
                    <a:lnTo>
                      <a:pt x="591" y="1075"/>
                    </a:lnTo>
                    <a:lnTo>
                      <a:pt x="632" y="1070"/>
                    </a:lnTo>
                    <a:lnTo>
                      <a:pt x="670" y="1062"/>
                    </a:lnTo>
                    <a:lnTo>
                      <a:pt x="675" y="1061"/>
                    </a:lnTo>
                    <a:lnTo>
                      <a:pt x="713" y="1053"/>
                    </a:lnTo>
                    <a:lnTo>
                      <a:pt x="747" y="1044"/>
                    </a:lnTo>
                    <a:lnTo>
                      <a:pt x="778" y="1034"/>
                    </a:lnTo>
                    <a:lnTo>
                      <a:pt x="806" y="1021"/>
                    </a:lnTo>
                    <a:lnTo>
                      <a:pt x="833" y="1008"/>
                    </a:lnTo>
                    <a:lnTo>
                      <a:pt x="855" y="994"/>
                    </a:lnTo>
                    <a:lnTo>
                      <a:pt x="860" y="990"/>
                    </a:lnTo>
                    <a:lnTo>
                      <a:pt x="878" y="976"/>
                    </a:lnTo>
                    <a:lnTo>
                      <a:pt x="893" y="962"/>
                    </a:lnTo>
                    <a:lnTo>
                      <a:pt x="903" y="945"/>
                    </a:lnTo>
                    <a:lnTo>
                      <a:pt x="907" y="942"/>
                    </a:lnTo>
                    <a:lnTo>
                      <a:pt x="914" y="924"/>
                    </a:lnTo>
                    <a:lnTo>
                      <a:pt x="916" y="918"/>
                    </a:lnTo>
                    <a:lnTo>
                      <a:pt x="918" y="902"/>
                    </a:lnTo>
                    <a:lnTo>
                      <a:pt x="918" y="180"/>
                    </a:lnTo>
                    <a:lnTo>
                      <a:pt x="916" y="164"/>
                    </a:lnTo>
                    <a:lnTo>
                      <a:pt x="914" y="159"/>
                    </a:lnTo>
                    <a:lnTo>
                      <a:pt x="907" y="141"/>
                    </a:lnTo>
                    <a:lnTo>
                      <a:pt x="903" y="137"/>
                    </a:lnTo>
                    <a:lnTo>
                      <a:pt x="893" y="121"/>
                    </a:lnTo>
                    <a:lnTo>
                      <a:pt x="878" y="106"/>
                    </a:lnTo>
                    <a:lnTo>
                      <a:pt x="860" y="92"/>
                    </a:lnTo>
                    <a:lnTo>
                      <a:pt x="855" y="88"/>
                    </a:lnTo>
                    <a:lnTo>
                      <a:pt x="833" y="74"/>
                    </a:lnTo>
                    <a:lnTo>
                      <a:pt x="806" y="61"/>
                    </a:lnTo>
                    <a:lnTo>
                      <a:pt x="778" y="49"/>
                    </a:lnTo>
                    <a:lnTo>
                      <a:pt x="747" y="38"/>
                    </a:lnTo>
                    <a:lnTo>
                      <a:pt x="713" y="29"/>
                    </a:lnTo>
                    <a:lnTo>
                      <a:pt x="675" y="22"/>
                    </a:lnTo>
                    <a:lnTo>
                      <a:pt x="670" y="20"/>
                    </a:lnTo>
                    <a:lnTo>
                      <a:pt x="632" y="13"/>
                    </a:lnTo>
                    <a:lnTo>
                      <a:pt x="591" y="7"/>
                    </a:lnTo>
                    <a:lnTo>
                      <a:pt x="548" y="4"/>
                    </a:lnTo>
                    <a:lnTo>
                      <a:pt x="458" y="0"/>
                    </a:lnTo>
                    <a:lnTo>
                      <a:pt x="368" y="4"/>
                    </a:lnTo>
                    <a:close/>
                    <a:moveTo>
                      <a:pt x="458" y="29"/>
                    </a:moveTo>
                    <a:lnTo>
                      <a:pt x="548" y="33"/>
                    </a:lnTo>
                    <a:lnTo>
                      <a:pt x="591" y="36"/>
                    </a:lnTo>
                    <a:lnTo>
                      <a:pt x="632" y="42"/>
                    </a:lnTo>
                    <a:lnTo>
                      <a:pt x="670" y="49"/>
                    </a:lnTo>
                    <a:lnTo>
                      <a:pt x="670" y="34"/>
                    </a:lnTo>
                    <a:lnTo>
                      <a:pt x="665" y="49"/>
                    </a:lnTo>
                    <a:lnTo>
                      <a:pt x="702" y="56"/>
                    </a:lnTo>
                    <a:lnTo>
                      <a:pt x="736" y="65"/>
                    </a:lnTo>
                    <a:lnTo>
                      <a:pt x="767" y="76"/>
                    </a:lnTo>
                    <a:lnTo>
                      <a:pt x="796" y="88"/>
                    </a:lnTo>
                    <a:lnTo>
                      <a:pt x="823" y="101"/>
                    </a:lnTo>
                    <a:lnTo>
                      <a:pt x="844" y="115"/>
                    </a:lnTo>
                    <a:lnTo>
                      <a:pt x="850" y="101"/>
                    </a:lnTo>
                    <a:lnTo>
                      <a:pt x="841" y="112"/>
                    </a:lnTo>
                    <a:lnTo>
                      <a:pt x="859" y="126"/>
                    </a:lnTo>
                    <a:lnTo>
                      <a:pt x="873" y="141"/>
                    </a:lnTo>
                    <a:lnTo>
                      <a:pt x="884" y="157"/>
                    </a:lnTo>
                    <a:lnTo>
                      <a:pt x="894" y="146"/>
                    </a:lnTo>
                    <a:lnTo>
                      <a:pt x="880" y="151"/>
                    </a:lnTo>
                    <a:lnTo>
                      <a:pt x="887" y="169"/>
                    </a:lnTo>
                    <a:lnTo>
                      <a:pt x="902" y="164"/>
                    </a:lnTo>
                    <a:lnTo>
                      <a:pt x="887" y="164"/>
                    </a:lnTo>
                    <a:lnTo>
                      <a:pt x="889" y="180"/>
                    </a:lnTo>
                    <a:lnTo>
                      <a:pt x="889" y="902"/>
                    </a:lnTo>
                    <a:lnTo>
                      <a:pt x="887" y="918"/>
                    </a:lnTo>
                    <a:lnTo>
                      <a:pt x="902" y="918"/>
                    </a:lnTo>
                    <a:lnTo>
                      <a:pt x="887" y="913"/>
                    </a:lnTo>
                    <a:lnTo>
                      <a:pt x="880" y="931"/>
                    </a:lnTo>
                    <a:lnTo>
                      <a:pt x="894" y="936"/>
                    </a:lnTo>
                    <a:lnTo>
                      <a:pt x="884" y="926"/>
                    </a:lnTo>
                    <a:lnTo>
                      <a:pt x="873" y="942"/>
                    </a:lnTo>
                    <a:lnTo>
                      <a:pt x="859" y="956"/>
                    </a:lnTo>
                    <a:lnTo>
                      <a:pt x="841" y="971"/>
                    </a:lnTo>
                    <a:lnTo>
                      <a:pt x="850" y="981"/>
                    </a:lnTo>
                    <a:lnTo>
                      <a:pt x="844" y="967"/>
                    </a:lnTo>
                    <a:lnTo>
                      <a:pt x="823" y="981"/>
                    </a:lnTo>
                    <a:lnTo>
                      <a:pt x="796" y="994"/>
                    </a:lnTo>
                    <a:lnTo>
                      <a:pt x="767" y="1007"/>
                    </a:lnTo>
                    <a:lnTo>
                      <a:pt x="736" y="1017"/>
                    </a:lnTo>
                    <a:lnTo>
                      <a:pt x="702" y="1026"/>
                    </a:lnTo>
                    <a:lnTo>
                      <a:pt x="665" y="1034"/>
                    </a:lnTo>
                    <a:lnTo>
                      <a:pt x="670" y="1048"/>
                    </a:lnTo>
                    <a:lnTo>
                      <a:pt x="670" y="1034"/>
                    </a:lnTo>
                    <a:lnTo>
                      <a:pt x="632" y="1041"/>
                    </a:lnTo>
                    <a:lnTo>
                      <a:pt x="591" y="1046"/>
                    </a:lnTo>
                    <a:lnTo>
                      <a:pt x="548" y="1050"/>
                    </a:lnTo>
                    <a:lnTo>
                      <a:pt x="458" y="1053"/>
                    </a:lnTo>
                    <a:lnTo>
                      <a:pt x="368" y="1050"/>
                    </a:lnTo>
                    <a:lnTo>
                      <a:pt x="327" y="1046"/>
                    </a:lnTo>
                    <a:lnTo>
                      <a:pt x="286" y="1041"/>
                    </a:lnTo>
                    <a:lnTo>
                      <a:pt x="246" y="1034"/>
                    </a:lnTo>
                    <a:lnTo>
                      <a:pt x="246" y="1048"/>
                    </a:lnTo>
                    <a:lnTo>
                      <a:pt x="251" y="1034"/>
                    </a:lnTo>
                    <a:lnTo>
                      <a:pt x="216" y="1026"/>
                    </a:lnTo>
                    <a:lnTo>
                      <a:pt x="181" y="1017"/>
                    </a:lnTo>
                    <a:lnTo>
                      <a:pt x="151" y="1007"/>
                    </a:lnTo>
                    <a:lnTo>
                      <a:pt x="122" y="994"/>
                    </a:lnTo>
                    <a:lnTo>
                      <a:pt x="95" y="981"/>
                    </a:lnTo>
                    <a:lnTo>
                      <a:pt x="74" y="967"/>
                    </a:lnTo>
                    <a:lnTo>
                      <a:pt x="68" y="981"/>
                    </a:lnTo>
                    <a:lnTo>
                      <a:pt x="77" y="971"/>
                    </a:lnTo>
                    <a:lnTo>
                      <a:pt x="59" y="956"/>
                    </a:lnTo>
                    <a:lnTo>
                      <a:pt x="45" y="942"/>
                    </a:lnTo>
                    <a:lnTo>
                      <a:pt x="34" y="926"/>
                    </a:lnTo>
                    <a:lnTo>
                      <a:pt x="23" y="936"/>
                    </a:lnTo>
                    <a:lnTo>
                      <a:pt x="38" y="931"/>
                    </a:lnTo>
                    <a:lnTo>
                      <a:pt x="31" y="913"/>
                    </a:lnTo>
                    <a:lnTo>
                      <a:pt x="16" y="918"/>
                    </a:lnTo>
                    <a:lnTo>
                      <a:pt x="31" y="918"/>
                    </a:lnTo>
                    <a:lnTo>
                      <a:pt x="29" y="902"/>
                    </a:lnTo>
                    <a:lnTo>
                      <a:pt x="29" y="180"/>
                    </a:lnTo>
                    <a:lnTo>
                      <a:pt x="31" y="164"/>
                    </a:lnTo>
                    <a:lnTo>
                      <a:pt x="16" y="164"/>
                    </a:lnTo>
                    <a:lnTo>
                      <a:pt x="31" y="169"/>
                    </a:lnTo>
                    <a:lnTo>
                      <a:pt x="38" y="151"/>
                    </a:lnTo>
                    <a:lnTo>
                      <a:pt x="23" y="146"/>
                    </a:lnTo>
                    <a:lnTo>
                      <a:pt x="34" y="157"/>
                    </a:lnTo>
                    <a:lnTo>
                      <a:pt x="45" y="141"/>
                    </a:lnTo>
                    <a:lnTo>
                      <a:pt x="59" y="126"/>
                    </a:lnTo>
                    <a:lnTo>
                      <a:pt x="77" y="112"/>
                    </a:lnTo>
                    <a:lnTo>
                      <a:pt x="68" y="101"/>
                    </a:lnTo>
                    <a:lnTo>
                      <a:pt x="74" y="115"/>
                    </a:lnTo>
                    <a:lnTo>
                      <a:pt x="95" y="101"/>
                    </a:lnTo>
                    <a:lnTo>
                      <a:pt x="122" y="88"/>
                    </a:lnTo>
                    <a:lnTo>
                      <a:pt x="151" y="76"/>
                    </a:lnTo>
                    <a:lnTo>
                      <a:pt x="181" y="65"/>
                    </a:lnTo>
                    <a:lnTo>
                      <a:pt x="216" y="56"/>
                    </a:lnTo>
                    <a:lnTo>
                      <a:pt x="251" y="49"/>
                    </a:lnTo>
                    <a:lnTo>
                      <a:pt x="246" y="34"/>
                    </a:lnTo>
                    <a:lnTo>
                      <a:pt x="246" y="49"/>
                    </a:lnTo>
                    <a:lnTo>
                      <a:pt x="286" y="42"/>
                    </a:lnTo>
                    <a:lnTo>
                      <a:pt x="327" y="36"/>
                    </a:lnTo>
                    <a:lnTo>
                      <a:pt x="368" y="33"/>
                    </a:lnTo>
                    <a:lnTo>
                      <a:pt x="458" y="29"/>
                    </a:lnTo>
                    <a:close/>
                  </a:path>
                </a:pathLst>
              </a:custGeom>
              <a:solidFill>
                <a:srgbClr val="385D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3139" name="Freeform 219">
                <a:extLst>
                  <a:ext uri="{FF2B5EF4-FFF2-40B4-BE49-F238E27FC236}">
                    <a16:creationId xmlns:a16="http://schemas.microsoft.com/office/drawing/2014/main" id="{DF67CBF1-7C0D-4CF5-B2F7-0441AC0EDA83}"/>
                  </a:ext>
                </a:extLst>
              </p:cNvPr>
              <p:cNvSpPr>
                <a:spLocks/>
              </p:cNvSpPr>
              <p:nvPr/>
            </p:nvSpPr>
            <p:spPr bwMode="auto">
              <a:xfrm>
                <a:off x="531" y="2438"/>
                <a:ext cx="459" cy="90"/>
              </a:xfrm>
              <a:custGeom>
                <a:avLst/>
                <a:gdLst>
                  <a:gd name="T0" fmla="*/ 0 w 918"/>
                  <a:gd name="T1" fmla="*/ 0 h 180"/>
                  <a:gd name="T2" fmla="*/ 1 w 918"/>
                  <a:gd name="T3" fmla="*/ 1 h 180"/>
                  <a:gd name="T4" fmla="*/ 1 w 918"/>
                  <a:gd name="T5" fmla="*/ 1 h 180"/>
                  <a:gd name="T6" fmla="*/ 1 w 918"/>
                  <a:gd name="T7" fmla="*/ 1 h 180"/>
                  <a:gd name="T8" fmla="*/ 1 w 918"/>
                  <a:gd name="T9" fmla="*/ 1 h 180"/>
                  <a:gd name="T10" fmla="*/ 1 w 918"/>
                  <a:gd name="T11" fmla="*/ 1 h 180"/>
                  <a:gd name="T12" fmla="*/ 1 w 918"/>
                  <a:gd name="T13" fmla="*/ 1 h 180"/>
                  <a:gd name="T14" fmla="*/ 1 w 918"/>
                  <a:gd name="T15" fmla="*/ 1 h 180"/>
                  <a:gd name="T16" fmla="*/ 1 w 918"/>
                  <a:gd name="T17" fmla="*/ 1 h 180"/>
                  <a:gd name="T18" fmla="*/ 1 w 918"/>
                  <a:gd name="T19" fmla="*/ 1 h 180"/>
                  <a:gd name="T20" fmla="*/ 1 w 918"/>
                  <a:gd name="T21" fmla="*/ 1 h 180"/>
                  <a:gd name="T22" fmla="*/ 1 w 918"/>
                  <a:gd name="T23" fmla="*/ 1 h 180"/>
                  <a:gd name="T24" fmla="*/ 1 w 918"/>
                  <a:gd name="T25" fmla="*/ 1 h 180"/>
                  <a:gd name="T26" fmla="*/ 1 w 918"/>
                  <a:gd name="T27" fmla="*/ 1 h 180"/>
                  <a:gd name="T28" fmla="*/ 1 w 918"/>
                  <a:gd name="T29" fmla="*/ 1 h 180"/>
                  <a:gd name="T30" fmla="*/ 1 w 918"/>
                  <a:gd name="T31" fmla="*/ 1 h 180"/>
                  <a:gd name="T32" fmla="*/ 1 w 918"/>
                  <a:gd name="T33" fmla="*/ 1 h 180"/>
                  <a:gd name="T34" fmla="*/ 1 w 918"/>
                  <a:gd name="T35" fmla="*/ 1 h 180"/>
                  <a:gd name="T36" fmla="*/ 1 w 918"/>
                  <a:gd name="T37" fmla="*/ 1 h 180"/>
                  <a:gd name="T38" fmla="*/ 1 w 918"/>
                  <a:gd name="T39" fmla="*/ 0 h 180"/>
                  <a:gd name="T40" fmla="*/ 1 w 918"/>
                  <a:gd name="T41" fmla="*/ 1 h 180"/>
                  <a:gd name="T42" fmla="*/ 1 w 918"/>
                  <a:gd name="T43" fmla="*/ 1 h 180"/>
                  <a:gd name="T44" fmla="*/ 1 w 918"/>
                  <a:gd name="T45" fmla="*/ 1 h 180"/>
                  <a:gd name="T46" fmla="*/ 1 w 918"/>
                  <a:gd name="T47" fmla="*/ 1 h 180"/>
                  <a:gd name="T48" fmla="*/ 1 w 918"/>
                  <a:gd name="T49" fmla="*/ 1 h 180"/>
                  <a:gd name="T50" fmla="*/ 1 w 918"/>
                  <a:gd name="T51" fmla="*/ 1 h 180"/>
                  <a:gd name="T52" fmla="*/ 1 w 918"/>
                  <a:gd name="T53" fmla="*/ 1 h 180"/>
                  <a:gd name="T54" fmla="*/ 1 w 918"/>
                  <a:gd name="T55" fmla="*/ 1 h 180"/>
                  <a:gd name="T56" fmla="*/ 1 w 918"/>
                  <a:gd name="T57" fmla="*/ 1 h 180"/>
                  <a:gd name="T58" fmla="*/ 1 w 918"/>
                  <a:gd name="T59" fmla="*/ 1 h 180"/>
                  <a:gd name="T60" fmla="*/ 1 w 918"/>
                  <a:gd name="T61" fmla="*/ 1 h 180"/>
                  <a:gd name="T62" fmla="*/ 1 w 918"/>
                  <a:gd name="T63" fmla="*/ 1 h 180"/>
                  <a:gd name="T64" fmla="*/ 1 w 918"/>
                  <a:gd name="T65" fmla="*/ 1 h 180"/>
                  <a:gd name="T66" fmla="*/ 1 w 918"/>
                  <a:gd name="T67" fmla="*/ 1 h 180"/>
                  <a:gd name="T68" fmla="*/ 1 w 918"/>
                  <a:gd name="T69" fmla="*/ 1 h 180"/>
                  <a:gd name="T70" fmla="*/ 1 w 918"/>
                  <a:gd name="T71" fmla="*/ 1 h 180"/>
                  <a:gd name="T72" fmla="*/ 1 w 918"/>
                  <a:gd name="T73" fmla="*/ 1 h 180"/>
                  <a:gd name="T74" fmla="*/ 1 w 918"/>
                  <a:gd name="T75" fmla="*/ 1 h 180"/>
                  <a:gd name="T76" fmla="*/ 1 w 918"/>
                  <a:gd name="T77" fmla="*/ 1 h 180"/>
                  <a:gd name="T78" fmla="*/ 1 w 918"/>
                  <a:gd name="T79" fmla="*/ 1 h 180"/>
                  <a:gd name="T80" fmla="*/ 1 w 918"/>
                  <a:gd name="T81" fmla="*/ 1 h 180"/>
                  <a:gd name="T82" fmla="*/ 1 w 918"/>
                  <a:gd name="T83" fmla="*/ 1 h 180"/>
                  <a:gd name="T84" fmla="*/ 1 w 918"/>
                  <a:gd name="T85" fmla="*/ 1 h 1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18"/>
                  <a:gd name="T130" fmla="*/ 0 h 180"/>
                  <a:gd name="T131" fmla="*/ 918 w 918"/>
                  <a:gd name="T132" fmla="*/ 180 h 18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18" h="180">
                    <a:moveTo>
                      <a:pt x="29" y="0"/>
                    </a:moveTo>
                    <a:lnTo>
                      <a:pt x="0" y="0"/>
                    </a:lnTo>
                    <a:lnTo>
                      <a:pt x="2" y="16"/>
                    </a:lnTo>
                    <a:lnTo>
                      <a:pt x="4" y="22"/>
                    </a:lnTo>
                    <a:lnTo>
                      <a:pt x="11" y="40"/>
                    </a:lnTo>
                    <a:lnTo>
                      <a:pt x="14" y="43"/>
                    </a:lnTo>
                    <a:lnTo>
                      <a:pt x="25" y="60"/>
                    </a:lnTo>
                    <a:lnTo>
                      <a:pt x="40" y="74"/>
                    </a:lnTo>
                    <a:lnTo>
                      <a:pt x="57" y="88"/>
                    </a:lnTo>
                    <a:lnTo>
                      <a:pt x="63" y="92"/>
                    </a:lnTo>
                    <a:lnTo>
                      <a:pt x="84" y="106"/>
                    </a:lnTo>
                    <a:lnTo>
                      <a:pt x="111" y="119"/>
                    </a:lnTo>
                    <a:lnTo>
                      <a:pt x="140" y="132"/>
                    </a:lnTo>
                    <a:lnTo>
                      <a:pt x="171" y="142"/>
                    </a:lnTo>
                    <a:lnTo>
                      <a:pt x="205" y="151"/>
                    </a:lnTo>
                    <a:lnTo>
                      <a:pt x="241" y="159"/>
                    </a:lnTo>
                    <a:lnTo>
                      <a:pt x="246" y="160"/>
                    </a:lnTo>
                    <a:lnTo>
                      <a:pt x="286" y="168"/>
                    </a:lnTo>
                    <a:lnTo>
                      <a:pt x="327" y="173"/>
                    </a:lnTo>
                    <a:lnTo>
                      <a:pt x="368" y="177"/>
                    </a:lnTo>
                    <a:lnTo>
                      <a:pt x="458" y="180"/>
                    </a:lnTo>
                    <a:lnTo>
                      <a:pt x="548" y="177"/>
                    </a:lnTo>
                    <a:lnTo>
                      <a:pt x="591" y="173"/>
                    </a:lnTo>
                    <a:lnTo>
                      <a:pt x="632" y="168"/>
                    </a:lnTo>
                    <a:lnTo>
                      <a:pt x="670" y="160"/>
                    </a:lnTo>
                    <a:lnTo>
                      <a:pt x="675" y="159"/>
                    </a:lnTo>
                    <a:lnTo>
                      <a:pt x="713" y="151"/>
                    </a:lnTo>
                    <a:lnTo>
                      <a:pt x="747" y="142"/>
                    </a:lnTo>
                    <a:lnTo>
                      <a:pt x="778" y="132"/>
                    </a:lnTo>
                    <a:lnTo>
                      <a:pt x="806" y="119"/>
                    </a:lnTo>
                    <a:lnTo>
                      <a:pt x="833" y="106"/>
                    </a:lnTo>
                    <a:lnTo>
                      <a:pt x="855" y="92"/>
                    </a:lnTo>
                    <a:lnTo>
                      <a:pt x="860" y="88"/>
                    </a:lnTo>
                    <a:lnTo>
                      <a:pt x="878" y="74"/>
                    </a:lnTo>
                    <a:lnTo>
                      <a:pt x="893" y="60"/>
                    </a:lnTo>
                    <a:lnTo>
                      <a:pt x="903" y="43"/>
                    </a:lnTo>
                    <a:lnTo>
                      <a:pt x="907" y="40"/>
                    </a:lnTo>
                    <a:lnTo>
                      <a:pt x="914" y="22"/>
                    </a:lnTo>
                    <a:lnTo>
                      <a:pt x="916" y="16"/>
                    </a:lnTo>
                    <a:lnTo>
                      <a:pt x="918" y="0"/>
                    </a:lnTo>
                    <a:lnTo>
                      <a:pt x="889" y="0"/>
                    </a:lnTo>
                    <a:lnTo>
                      <a:pt x="887" y="16"/>
                    </a:lnTo>
                    <a:lnTo>
                      <a:pt x="902" y="16"/>
                    </a:lnTo>
                    <a:lnTo>
                      <a:pt x="887" y="11"/>
                    </a:lnTo>
                    <a:lnTo>
                      <a:pt x="880" y="29"/>
                    </a:lnTo>
                    <a:lnTo>
                      <a:pt x="894" y="34"/>
                    </a:lnTo>
                    <a:lnTo>
                      <a:pt x="884" y="24"/>
                    </a:lnTo>
                    <a:lnTo>
                      <a:pt x="873" y="40"/>
                    </a:lnTo>
                    <a:lnTo>
                      <a:pt x="859" y="54"/>
                    </a:lnTo>
                    <a:lnTo>
                      <a:pt x="841" y="69"/>
                    </a:lnTo>
                    <a:lnTo>
                      <a:pt x="850" y="79"/>
                    </a:lnTo>
                    <a:lnTo>
                      <a:pt x="844" y="65"/>
                    </a:lnTo>
                    <a:lnTo>
                      <a:pt x="823" y="79"/>
                    </a:lnTo>
                    <a:lnTo>
                      <a:pt x="796" y="92"/>
                    </a:lnTo>
                    <a:lnTo>
                      <a:pt x="767" y="105"/>
                    </a:lnTo>
                    <a:lnTo>
                      <a:pt x="736" y="115"/>
                    </a:lnTo>
                    <a:lnTo>
                      <a:pt x="702" y="124"/>
                    </a:lnTo>
                    <a:lnTo>
                      <a:pt x="665" y="132"/>
                    </a:lnTo>
                    <a:lnTo>
                      <a:pt x="670" y="146"/>
                    </a:lnTo>
                    <a:lnTo>
                      <a:pt x="670" y="132"/>
                    </a:lnTo>
                    <a:lnTo>
                      <a:pt x="632" y="139"/>
                    </a:lnTo>
                    <a:lnTo>
                      <a:pt x="591" y="144"/>
                    </a:lnTo>
                    <a:lnTo>
                      <a:pt x="548" y="148"/>
                    </a:lnTo>
                    <a:lnTo>
                      <a:pt x="458" y="151"/>
                    </a:lnTo>
                    <a:lnTo>
                      <a:pt x="368" y="148"/>
                    </a:lnTo>
                    <a:lnTo>
                      <a:pt x="327" y="144"/>
                    </a:lnTo>
                    <a:lnTo>
                      <a:pt x="286" y="139"/>
                    </a:lnTo>
                    <a:lnTo>
                      <a:pt x="246" y="132"/>
                    </a:lnTo>
                    <a:lnTo>
                      <a:pt x="246" y="146"/>
                    </a:lnTo>
                    <a:lnTo>
                      <a:pt x="251" y="132"/>
                    </a:lnTo>
                    <a:lnTo>
                      <a:pt x="216" y="124"/>
                    </a:lnTo>
                    <a:lnTo>
                      <a:pt x="181" y="115"/>
                    </a:lnTo>
                    <a:lnTo>
                      <a:pt x="151" y="105"/>
                    </a:lnTo>
                    <a:lnTo>
                      <a:pt x="122" y="92"/>
                    </a:lnTo>
                    <a:lnTo>
                      <a:pt x="95" y="79"/>
                    </a:lnTo>
                    <a:lnTo>
                      <a:pt x="74" y="65"/>
                    </a:lnTo>
                    <a:lnTo>
                      <a:pt x="68" y="79"/>
                    </a:lnTo>
                    <a:lnTo>
                      <a:pt x="77" y="69"/>
                    </a:lnTo>
                    <a:lnTo>
                      <a:pt x="59" y="54"/>
                    </a:lnTo>
                    <a:lnTo>
                      <a:pt x="45" y="40"/>
                    </a:lnTo>
                    <a:lnTo>
                      <a:pt x="34" y="24"/>
                    </a:lnTo>
                    <a:lnTo>
                      <a:pt x="23" y="34"/>
                    </a:lnTo>
                    <a:lnTo>
                      <a:pt x="38" y="29"/>
                    </a:lnTo>
                    <a:lnTo>
                      <a:pt x="31" y="11"/>
                    </a:lnTo>
                    <a:lnTo>
                      <a:pt x="16" y="16"/>
                    </a:lnTo>
                    <a:lnTo>
                      <a:pt x="31" y="16"/>
                    </a:lnTo>
                    <a:lnTo>
                      <a:pt x="29" y="0"/>
                    </a:lnTo>
                    <a:close/>
                  </a:path>
                </a:pathLst>
              </a:custGeom>
              <a:solidFill>
                <a:srgbClr val="385D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43136" name="Rectangle 221">
              <a:extLst>
                <a:ext uri="{FF2B5EF4-FFF2-40B4-BE49-F238E27FC236}">
                  <a16:creationId xmlns:a16="http://schemas.microsoft.com/office/drawing/2014/main" id="{807E6796-F429-4B73-8EC9-4A091A287DC8}"/>
                </a:ext>
              </a:extLst>
            </p:cNvPr>
            <p:cNvSpPr>
              <a:spLocks noChangeArrowheads="1"/>
            </p:cNvSpPr>
            <p:nvPr/>
          </p:nvSpPr>
          <p:spPr bwMode="auto">
            <a:xfrm>
              <a:off x="631" y="2596"/>
              <a:ext cx="25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sz="2400">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sz="2400">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sz="2400">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r>
                <a:rPr lang="zh-TW" altLang="en-US" sz="1600">
                  <a:solidFill>
                    <a:srgbClr val="000000"/>
                  </a:solidFill>
                  <a:latin typeface="新細明體" panose="02020500000000000000" pitchFamily="18" charset="-120"/>
                </a:rPr>
                <a:t>出貨</a:t>
              </a:r>
              <a:endParaRPr lang="zh-TW" altLang="en-US"/>
            </a:p>
          </p:txBody>
        </p:sp>
      </p:grpSp>
      <p:grpSp>
        <p:nvGrpSpPr>
          <p:cNvPr id="43041" name="Group 365">
            <a:extLst>
              <a:ext uri="{FF2B5EF4-FFF2-40B4-BE49-F238E27FC236}">
                <a16:creationId xmlns:a16="http://schemas.microsoft.com/office/drawing/2014/main" id="{CEB81799-4C0B-4B2B-85BB-C05553200815}"/>
              </a:ext>
            </a:extLst>
          </p:cNvPr>
          <p:cNvGrpSpPr>
            <a:grpSpLocks/>
          </p:cNvGrpSpPr>
          <p:nvPr/>
        </p:nvGrpSpPr>
        <p:grpSpPr bwMode="auto">
          <a:xfrm>
            <a:off x="3048001" y="5181600"/>
            <a:ext cx="728663" cy="858838"/>
            <a:chOff x="607" y="3016"/>
            <a:chExt cx="459" cy="541"/>
          </a:xfrm>
        </p:grpSpPr>
        <p:grpSp>
          <p:nvGrpSpPr>
            <p:cNvPr id="43130" name="Group 225">
              <a:extLst>
                <a:ext uri="{FF2B5EF4-FFF2-40B4-BE49-F238E27FC236}">
                  <a16:creationId xmlns:a16="http://schemas.microsoft.com/office/drawing/2014/main" id="{9246829C-77D5-4077-BA12-F69F4ADDCBC0}"/>
                </a:ext>
              </a:extLst>
            </p:cNvPr>
            <p:cNvGrpSpPr>
              <a:grpSpLocks/>
            </p:cNvGrpSpPr>
            <p:nvPr/>
          </p:nvGrpSpPr>
          <p:grpSpPr bwMode="auto">
            <a:xfrm>
              <a:off x="607" y="3016"/>
              <a:ext cx="459" cy="541"/>
              <a:chOff x="607" y="3016"/>
              <a:chExt cx="459" cy="541"/>
            </a:xfrm>
          </p:grpSpPr>
          <p:sp>
            <p:nvSpPr>
              <p:cNvPr id="43132" name="Freeform 222">
                <a:extLst>
                  <a:ext uri="{FF2B5EF4-FFF2-40B4-BE49-F238E27FC236}">
                    <a16:creationId xmlns:a16="http://schemas.microsoft.com/office/drawing/2014/main" id="{CBA7DD71-E306-404E-BAC1-2A8A855B470D}"/>
                  </a:ext>
                </a:extLst>
              </p:cNvPr>
              <p:cNvSpPr>
                <a:spLocks/>
              </p:cNvSpPr>
              <p:nvPr/>
            </p:nvSpPr>
            <p:spPr bwMode="auto">
              <a:xfrm>
                <a:off x="615" y="3024"/>
                <a:ext cx="444" cy="526"/>
              </a:xfrm>
              <a:custGeom>
                <a:avLst/>
                <a:gdLst>
                  <a:gd name="T0" fmla="*/ 0 w 889"/>
                  <a:gd name="T1" fmla="*/ 0 h 1053"/>
                  <a:gd name="T2" fmla="*/ 0 w 889"/>
                  <a:gd name="T3" fmla="*/ 0 h 1053"/>
                  <a:gd name="T4" fmla="*/ 0 w 889"/>
                  <a:gd name="T5" fmla="*/ 0 h 1053"/>
                  <a:gd name="T6" fmla="*/ 0 w 889"/>
                  <a:gd name="T7" fmla="*/ 0 h 1053"/>
                  <a:gd name="T8" fmla="*/ 0 w 889"/>
                  <a:gd name="T9" fmla="*/ 0 h 1053"/>
                  <a:gd name="T10" fmla="*/ 0 w 889"/>
                  <a:gd name="T11" fmla="*/ 0 h 1053"/>
                  <a:gd name="T12" fmla="*/ 0 w 889"/>
                  <a:gd name="T13" fmla="*/ 0 h 1053"/>
                  <a:gd name="T14" fmla="*/ 0 w 889"/>
                  <a:gd name="T15" fmla="*/ 0 h 1053"/>
                  <a:gd name="T16" fmla="*/ 0 w 889"/>
                  <a:gd name="T17" fmla="*/ 0 h 1053"/>
                  <a:gd name="T18" fmla="*/ 0 w 889"/>
                  <a:gd name="T19" fmla="*/ 0 h 1053"/>
                  <a:gd name="T20" fmla="*/ 0 w 889"/>
                  <a:gd name="T21" fmla="*/ 0 h 1053"/>
                  <a:gd name="T22" fmla="*/ 0 w 889"/>
                  <a:gd name="T23" fmla="*/ 0 h 1053"/>
                  <a:gd name="T24" fmla="*/ 0 w 889"/>
                  <a:gd name="T25" fmla="*/ 0 h 1053"/>
                  <a:gd name="T26" fmla="*/ 0 w 889"/>
                  <a:gd name="T27" fmla="*/ 0 h 1053"/>
                  <a:gd name="T28" fmla="*/ 0 w 889"/>
                  <a:gd name="T29" fmla="*/ 0 h 1053"/>
                  <a:gd name="T30" fmla="*/ 0 w 889"/>
                  <a:gd name="T31" fmla="*/ 0 h 1053"/>
                  <a:gd name="T32" fmla="*/ 0 w 889"/>
                  <a:gd name="T33" fmla="*/ 0 h 1053"/>
                  <a:gd name="T34" fmla="*/ 0 w 889"/>
                  <a:gd name="T35" fmla="*/ 0 h 1053"/>
                  <a:gd name="T36" fmla="*/ 0 w 889"/>
                  <a:gd name="T37" fmla="*/ 0 h 1053"/>
                  <a:gd name="T38" fmla="*/ 0 w 889"/>
                  <a:gd name="T39" fmla="*/ 0 h 1053"/>
                  <a:gd name="T40" fmla="*/ 0 w 889"/>
                  <a:gd name="T41" fmla="*/ 0 h 1053"/>
                  <a:gd name="T42" fmla="*/ 0 w 889"/>
                  <a:gd name="T43" fmla="*/ 0 h 1053"/>
                  <a:gd name="T44" fmla="*/ 0 w 889"/>
                  <a:gd name="T45" fmla="*/ 0 h 1053"/>
                  <a:gd name="T46" fmla="*/ 0 w 889"/>
                  <a:gd name="T47" fmla="*/ 0 h 1053"/>
                  <a:gd name="T48" fmla="*/ 0 w 889"/>
                  <a:gd name="T49" fmla="*/ 0 h 1053"/>
                  <a:gd name="T50" fmla="*/ 0 w 889"/>
                  <a:gd name="T51" fmla="*/ 0 h 1053"/>
                  <a:gd name="T52" fmla="*/ 0 w 889"/>
                  <a:gd name="T53" fmla="*/ 1 h 1053"/>
                  <a:gd name="T54" fmla="*/ 0 w 889"/>
                  <a:gd name="T55" fmla="*/ 1 h 1053"/>
                  <a:gd name="T56" fmla="*/ 0 w 889"/>
                  <a:gd name="T57" fmla="*/ 1 h 1053"/>
                  <a:gd name="T58" fmla="*/ 0 w 889"/>
                  <a:gd name="T59" fmla="*/ 1 h 1053"/>
                  <a:gd name="T60" fmla="*/ 0 w 889"/>
                  <a:gd name="T61" fmla="*/ 1 h 1053"/>
                  <a:gd name="T62" fmla="*/ 0 w 889"/>
                  <a:gd name="T63" fmla="*/ 1 h 1053"/>
                  <a:gd name="T64" fmla="*/ 0 w 889"/>
                  <a:gd name="T65" fmla="*/ 1 h 1053"/>
                  <a:gd name="T66" fmla="*/ 0 w 889"/>
                  <a:gd name="T67" fmla="*/ 1 h 1053"/>
                  <a:gd name="T68" fmla="*/ 0 w 889"/>
                  <a:gd name="T69" fmla="*/ 1 h 1053"/>
                  <a:gd name="T70" fmla="*/ 0 w 889"/>
                  <a:gd name="T71" fmla="*/ 1 h 1053"/>
                  <a:gd name="T72" fmla="*/ 0 w 889"/>
                  <a:gd name="T73" fmla="*/ 1 h 1053"/>
                  <a:gd name="T74" fmla="*/ 0 w 889"/>
                  <a:gd name="T75" fmla="*/ 0 h 1053"/>
                  <a:gd name="T76" fmla="*/ 0 w 889"/>
                  <a:gd name="T77" fmla="*/ 0 h 1053"/>
                  <a:gd name="T78" fmla="*/ 0 w 889"/>
                  <a:gd name="T79" fmla="*/ 0 h 1053"/>
                  <a:gd name="T80" fmla="*/ 0 w 889"/>
                  <a:gd name="T81" fmla="*/ 0 h 1053"/>
                  <a:gd name="T82" fmla="*/ 0 w 889"/>
                  <a:gd name="T83" fmla="*/ 0 h 1053"/>
                  <a:gd name="T84" fmla="*/ 0 w 889"/>
                  <a:gd name="T85" fmla="*/ 0 h 1053"/>
                  <a:gd name="T86" fmla="*/ 0 w 889"/>
                  <a:gd name="T87" fmla="*/ 0 h 1053"/>
                  <a:gd name="T88" fmla="*/ 0 w 889"/>
                  <a:gd name="T89" fmla="*/ 0 h 1053"/>
                  <a:gd name="T90" fmla="*/ 0 w 889"/>
                  <a:gd name="T91" fmla="*/ 0 h 1053"/>
                  <a:gd name="T92" fmla="*/ 0 w 889"/>
                  <a:gd name="T93" fmla="*/ 0 h 1053"/>
                  <a:gd name="T94" fmla="*/ 0 w 889"/>
                  <a:gd name="T95" fmla="*/ 0 h 1053"/>
                  <a:gd name="T96" fmla="*/ 0 w 889"/>
                  <a:gd name="T97" fmla="*/ 0 h 1053"/>
                  <a:gd name="T98" fmla="*/ 0 w 889"/>
                  <a:gd name="T99" fmla="*/ 0 h 1053"/>
                  <a:gd name="T100" fmla="*/ 0 w 889"/>
                  <a:gd name="T101" fmla="*/ 0 h 1053"/>
                  <a:gd name="T102" fmla="*/ 0 w 889"/>
                  <a:gd name="T103" fmla="*/ 0 h 1053"/>
                  <a:gd name="T104" fmla="*/ 0 w 889"/>
                  <a:gd name="T105" fmla="*/ 0 h 1053"/>
                  <a:gd name="T106" fmla="*/ 0 w 889"/>
                  <a:gd name="T107" fmla="*/ 0 h 1053"/>
                  <a:gd name="T108" fmla="*/ 0 w 889"/>
                  <a:gd name="T109" fmla="*/ 0 h 1053"/>
                  <a:gd name="T110" fmla="*/ 0 w 889"/>
                  <a:gd name="T111" fmla="*/ 0 h 1053"/>
                  <a:gd name="T112" fmla="*/ 0 w 889"/>
                  <a:gd name="T113" fmla="*/ 0 h 1053"/>
                  <a:gd name="T114" fmla="*/ 0 w 889"/>
                  <a:gd name="T115" fmla="*/ 0 h 1053"/>
                  <a:gd name="T116" fmla="*/ 0 w 889"/>
                  <a:gd name="T117" fmla="*/ 0 h 1053"/>
                  <a:gd name="T118" fmla="*/ 0 w 889"/>
                  <a:gd name="T119" fmla="*/ 0 h 1053"/>
                  <a:gd name="T120" fmla="*/ 0 w 889"/>
                  <a:gd name="T121" fmla="*/ 0 h 1053"/>
                  <a:gd name="T122" fmla="*/ 0 w 889"/>
                  <a:gd name="T123" fmla="*/ 0 h 1053"/>
                  <a:gd name="T124" fmla="*/ 0 w 889"/>
                  <a:gd name="T125" fmla="*/ 0 h 105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89"/>
                  <a:gd name="T190" fmla="*/ 0 h 1053"/>
                  <a:gd name="T191" fmla="*/ 889 w 889"/>
                  <a:gd name="T192" fmla="*/ 1053 h 105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89" h="1053">
                    <a:moveTo>
                      <a:pt x="444" y="0"/>
                    </a:moveTo>
                    <a:lnTo>
                      <a:pt x="354" y="4"/>
                    </a:lnTo>
                    <a:lnTo>
                      <a:pt x="313" y="7"/>
                    </a:lnTo>
                    <a:lnTo>
                      <a:pt x="271" y="13"/>
                    </a:lnTo>
                    <a:lnTo>
                      <a:pt x="232" y="20"/>
                    </a:lnTo>
                    <a:lnTo>
                      <a:pt x="196" y="29"/>
                    </a:lnTo>
                    <a:lnTo>
                      <a:pt x="162" y="38"/>
                    </a:lnTo>
                    <a:lnTo>
                      <a:pt x="131" y="49"/>
                    </a:lnTo>
                    <a:lnTo>
                      <a:pt x="102" y="60"/>
                    </a:lnTo>
                    <a:lnTo>
                      <a:pt x="75" y="74"/>
                    </a:lnTo>
                    <a:lnTo>
                      <a:pt x="54" y="87"/>
                    </a:lnTo>
                    <a:lnTo>
                      <a:pt x="36" y="101"/>
                    </a:lnTo>
                    <a:lnTo>
                      <a:pt x="20" y="117"/>
                    </a:lnTo>
                    <a:lnTo>
                      <a:pt x="9" y="132"/>
                    </a:lnTo>
                    <a:lnTo>
                      <a:pt x="2" y="150"/>
                    </a:lnTo>
                    <a:lnTo>
                      <a:pt x="0" y="166"/>
                    </a:lnTo>
                    <a:lnTo>
                      <a:pt x="0" y="888"/>
                    </a:lnTo>
                    <a:lnTo>
                      <a:pt x="2" y="904"/>
                    </a:lnTo>
                    <a:lnTo>
                      <a:pt x="9" y="922"/>
                    </a:lnTo>
                    <a:lnTo>
                      <a:pt x="20" y="936"/>
                    </a:lnTo>
                    <a:lnTo>
                      <a:pt x="36" y="952"/>
                    </a:lnTo>
                    <a:lnTo>
                      <a:pt x="54" y="967"/>
                    </a:lnTo>
                    <a:lnTo>
                      <a:pt x="75" y="981"/>
                    </a:lnTo>
                    <a:lnTo>
                      <a:pt x="102" y="994"/>
                    </a:lnTo>
                    <a:lnTo>
                      <a:pt x="131" y="1005"/>
                    </a:lnTo>
                    <a:lnTo>
                      <a:pt x="162" y="1015"/>
                    </a:lnTo>
                    <a:lnTo>
                      <a:pt x="196" y="1024"/>
                    </a:lnTo>
                    <a:lnTo>
                      <a:pt x="232" y="1033"/>
                    </a:lnTo>
                    <a:lnTo>
                      <a:pt x="271" y="1041"/>
                    </a:lnTo>
                    <a:lnTo>
                      <a:pt x="313" y="1046"/>
                    </a:lnTo>
                    <a:lnTo>
                      <a:pt x="354" y="1050"/>
                    </a:lnTo>
                    <a:lnTo>
                      <a:pt x="444" y="1053"/>
                    </a:lnTo>
                    <a:lnTo>
                      <a:pt x="533" y="1050"/>
                    </a:lnTo>
                    <a:lnTo>
                      <a:pt x="577" y="1046"/>
                    </a:lnTo>
                    <a:lnTo>
                      <a:pt x="618" y="1041"/>
                    </a:lnTo>
                    <a:lnTo>
                      <a:pt x="656" y="1033"/>
                    </a:lnTo>
                    <a:lnTo>
                      <a:pt x="693" y="1024"/>
                    </a:lnTo>
                    <a:lnTo>
                      <a:pt x="727" y="1015"/>
                    </a:lnTo>
                    <a:lnTo>
                      <a:pt x="758" y="1005"/>
                    </a:lnTo>
                    <a:lnTo>
                      <a:pt x="787" y="994"/>
                    </a:lnTo>
                    <a:lnTo>
                      <a:pt x="814" y="981"/>
                    </a:lnTo>
                    <a:lnTo>
                      <a:pt x="835" y="967"/>
                    </a:lnTo>
                    <a:lnTo>
                      <a:pt x="855" y="952"/>
                    </a:lnTo>
                    <a:lnTo>
                      <a:pt x="869" y="936"/>
                    </a:lnTo>
                    <a:lnTo>
                      <a:pt x="880" y="922"/>
                    </a:lnTo>
                    <a:lnTo>
                      <a:pt x="887" y="904"/>
                    </a:lnTo>
                    <a:lnTo>
                      <a:pt x="889" y="888"/>
                    </a:lnTo>
                    <a:lnTo>
                      <a:pt x="889" y="166"/>
                    </a:lnTo>
                    <a:lnTo>
                      <a:pt x="887" y="150"/>
                    </a:lnTo>
                    <a:lnTo>
                      <a:pt x="880" y="132"/>
                    </a:lnTo>
                    <a:lnTo>
                      <a:pt x="869" y="117"/>
                    </a:lnTo>
                    <a:lnTo>
                      <a:pt x="855" y="101"/>
                    </a:lnTo>
                    <a:lnTo>
                      <a:pt x="835" y="87"/>
                    </a:lnTo>
                    <a:lnTo>
                      <a:pt x="814" y="74"/>
                    </a:lnTo>
                    <a:lnTo>
                      <a:pt x="787" y="60"/>
                    </a:lnTo>
                    <a:lnTo>
                      <a:pt x="758" y="49"/>
                    </a:lnTo>
                    <a:lnTo>
                      <a:pt x="727" y="38"/>
                    </a:lnTo>
                    <a:lnTo>
                      <a:pt x="693" y="29"/>
                    </a:lnTo>
                    <a:lnTo>
                      <a:pt x="656" y="20"/>
                    </a:lnTo>
                    <a:lnTo>
                      <a:pt x="618" y="13"/>
                    </a:lnTo>
                    <a:lnTo>
                      <a:pt x="577" y="7"/>
                    </a:lnTo>
                    <a:lnTo>
                      <a:pt x="533" y="4"/>
                    </a:lnTo>
                    <a:lnTo>
                      <a:pt x="444" y="0"/>
                    </a:lnTo>
                    <a:close/>
                  </a:path>
                </a:pathLst>
              </a:custGeom>
              <a:solidFill>
                <a:srgbClr val="B9CD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3133" name="Freeform 223">
                <a:extLst>
                  <a:ext uri="{FF2B5EF4-FFF2-40B4-BE49-F238E27FC236}">
                    <a16:creationId xmlns:a16="http://schemas.microsoft.com/office/drawing/2014/main" id="{233B30A5-D5AF-4321-AA6C-6D6E9315BEF8}"/>
                  </a:ext>
                </a:extLst>
              </p:cNvPr>
              <p:cNvSpPr>
                <a:spLocks noEditPoints="1"/>
              </p:cNvSpPr>
              <p:nvPr/>
            </p:nvSpPr>
            <p:spPr bwMode="auto">
              <a:xfrm>
                <a:off x="607" y="3016"/>
                <a:ext cx="459" cy="541"/>
              </a:xfrm>
              <a:custGeom>
                <a:avLst/>
                <a:gdLst>
                  <a:gd name="T0" fmla="*/ 1 w 917"/>
                  <a:gd name="T1" fmla="*/ 1 h 1082"/>
                  <a:gd name="T2" fmla="*/ 1 w 917"/>
                  <a:gd name="T3" fmla="*/ 1 h 1082"/>
                  <a:gd name="T4" fmla="*/ 1 w 917"/>
                  <a:gd name="T5" fmla="*/ 1 h 1082"/>
                  <a:gd name="T6" fmla="*/ 1 w 917"/>
                  <a:gd name="T7" fmla="*/ 1 h 1082"/>
                  <a:gd name="T8" fmla="*/ 1 w 917"/>
                  <a:gd name="T9" fmla="*/ 1 h 1082"/>
                  <a:gd name="T10" fmla="*/ 1 w 917"/>
                  <a:gd name="T11" fmla="*/ 1 h 1082"/>
                  <a:gd name="T12" fmla="*/ 1 w 917"/>
                  <a:gd name="T13" fmla="*/ 1 h 1082"/>
                  <a:gd name="T14" fmla="*/ 1 w 917"/>
                  <a:gd name="T15" fmla="*/ 1 h 1082"/>
                  <a:gd name="T16" fmla="*/ 1 w 917"/>
                  <a:gd name="T17" fmla="*/ 1 h 1082"/>
                  <a:gd name="T18" fmla="*/ 1 w 917"/>
                  <a:gd name="T19" fmla="*/ 1 h 1082"/>
                  <a:gd name="T20" fmla="*/ 1 w 917"/>
                  <a:gd name="T21" fmla="*/ 1 h 1082"/>
                  <a:gd name="T22" fmla="*/ 1 w 917"/>
                  <a:gd name="T23" fmla="*/ 1 h 1082"/>
                  <a:gd name="T24" fmla="*/ 1 w 917"/>
                  <a:gd name="T25" fmla="*/ 1 h 1082"/>
                  <a:gd name="T26" fmla="*/ 1 w 917"/>
                  <a:gd name="T27" fmla="*/ 1 h 1082"/>
                  <a:gd name="T28" fmla="*/ 1 w 917"/>
                  <a:gd name="T29" fmla="*/ 1 h 1082"/>
                  <a:gd name="T30" fmla="*/ 1 w 917"/>
                  <a:gd name="T31" fmla="*/ 1 h 1082"/>
                  <a:gd name="T32" fmla="*/ 1 w 917"/>
                  <a:gd name="T33" fmla="*/ 1 h 1082"/>
                  <a:gd name="T34" fmla="*/ 1 w 917"/>
                  <a:gd name="T35" fmla="*/ 1 h 1082"/>
                  <a:gd name="T36" fmla="*/ 1 w 917"/>
                  <a:gd name="T37" fmla="*/ 1 h 1082"/>
                  <a:gd name="T38" fmla="*/ 1 w 917"/>
                  <a:gd name="T39" fmla="*/ 1 h 1082"/>
                  <a:gd name="T40" fmla="*/ 1 w 917"/>
                  <a:gd name="T41" fmla="*/ 1 h 1082"/>
                  <a:gd name="T42" fmla="*/ 1 w 917"/>
                  <a:gd name="T43" fmla="*/ 1 h 1082"/>
                  <a:gd name="T44" fmla="*/ 1 w 917"/>
                  <a:gd name="T45" fmla="*/ 1 h 1082"/>
                  <a:gd name="T46" fmla="*/ 1 w 917"/>
                  <a:gd name="T47" fmla="*/ 1 h 1082"/>
                  <a:gd name="T48" fmla="*/ 1 w 917"/>
                  <a:gd name="T49" fmla="*/ 1 h 1082"/>
                  <a:gd name="T50" fmla="*/ 1 w 917"/>
                  <a:gd name="T51" fmla="*/ 0 h 1082"/>
                  <a:gd name="T52" fmla="*/ 1 w 917"/>
                  <a:gd name="T53" fmla="*/ 1 h 1082"/>
                  <a:gd name="T54" fmla="*/ 1 w 917"/>
                  <a:gd name="T55" fmla="*/ 1 h 1082"/>
                  <a:gd name="T56" fmla="*/ 1 w 917"/>
                  <a:gd name="T57" fmla="*/ 1 h 1082"/>
                  <a:gd name="T58" fmla="*/ 1 w 917"/>
                  <a:gd name="T59" fmla="*/ 1 h 1082"/>
                  <a:gd name="T60" fmla="*/ 1 w 917"/>
                  <a:gd name="T61" fmla="*/ 1 h 1082"/>
                  <a:gd name="T62" fmla="*/ 1 w 917"/>
                  <a:gd name="T63" fmla="*/ 1 h 1082"/>
                  <a:gd name="T64" fmla="*/ 1 w 917"/>
                  <a:gd name="T65" fmla="*/ 1 h 1082"/>
                  <a:gd name="T66" fmla="*/ 1 w 917"/>
                  <a:gd name="T67" fmla="*/ 1 h 1082"/>
                  <a:gd name="T68" fmla="*/ 1 w 917"/>
                  <a:gd name="T69" fmla="*/ 1 h 1082"/>
                  <a:gd name="T70" fmla="*/ 1 w 917"/>
                  <a:gd name="T71" fmla="*/ 1 h 1082"/>
                  <a:gd name="T72" fmla="*/ 1 w 917"/>
                  <a:gd name="T73" fmla="*/ 1 h 1082"/>
                  <a:gd name="T74" fmla="*/ 1 w 917"/>
                  <a:gd name="T75" fmla="*/ 1 h 1082"/>
                  <a:gd name="T76" fmla="*/ 1 w 917"/>
                  <a:gd name="T77" fmla="*/ 1 h 1082"/>
                  <a:gd name="T78" fmla="*/ 1 w 917"/>
                  <a:gd name="T79" fmla="*/ 1 h 1082"/>
                  <a:gd name="T80" fmla="*/ 1 w 917"/>
                  <a:gd name="T81" fmla="*/ 1 h 1082"/>
                  <a:gd name="T82" fmla="*/ 1 w 917"/>
                  <a:gd name="T83" fmla="*/ 1 h 1082"/>
                  <a:gd name="T84" fmla="*/ 1 w 917"/>
                  <a:gd name="T85" fmla="*/ 1 h 1082"/>
                  <a:gd name="T86" fmla="*/ 1 w 917"/>
                  <a:gd name="T87" fmla="*/ 1 h 1082"/>
                  <a:gd name="T88" fmla="*/ 1 w 917"/>
                  <a:gd name="T89" fmla="*/ 1 h 1082"/>
                  <a:gd name="T90" fmla="*/ 1 w 917"/>
                  <a:gd name="T91" fmla="*/ 1 h 1082"/>
                  <a:gd name="T92" fmla="*/ 1 w 917"/>
                  <a:gd name="T93" fmla="*/ 1 h 1082"/>
                  <a:gd name="T94" fmla="*/ 1 w 917"/>
                  <a:gd name="T95" fmla="*/ 1 h 1082"/>
                  <a:gd name="T96" fmla="*/ 1 w 917"/>
                  <a:gd name="T97" fmla="*/ 1 h 1082"/>
                  <a:gd name="T98" fmla="*/ 1 w 917"/>
                  <a:gd name="T99" fmla="*/ 1 h 1082"/>
                  <a:gd name="T100" fmla="*/ 1 w 917"/>
                  <a:gd name="T101" fmla="*/ 1 h 1082"/>
                  <a:gd name="T102" fmla="*/ 1 w 917"/>
                  <a:gd name="T103" fmla="*/ 1 h 1082"/>
                  <a:gd name="T104" fmla="*/ 1 w 917"/>
                  <a:gd name="T105" fmla="*/ 1 h 1082"/>
                  <a:gd name="T106" fmla="*/ 1 w 917"/>
                  <a:gd name="T107" fmla="*/ 1 h 1082"/>
                  <a:gd name="T108" fmla="*/ 1 w 917"/>
                  <a:gd name="T109" fmla="*/ 1 h 1082"/>
                  <a:gd name="T110" fmla="*/ 1 w 917"/>
                  <a:gd name="T111" fmla="*/ 1 h 1082"/>
                  <a:gd name="T112" fmla="*/ 1 w 917"/>
                  <a:gd name="T113" fmla="*/ 1 h 1082"/>
                  <a:gd name="T114" fmla="*/ 1 w 917"/>
                  <a:gd name="T115" fmla="*/ 1 h 108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17"/>
                  <a:gd name="T175" fmla="*/ 0 h 1082"/>
                  <a:gd name="T176" fmla="*/ 917 w 917"/>
                  <a:gd name="T177" fmla="*/ 1082 h 108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17" h="1082">
                    <a:moveTo>
                      <a:pt x="368" y="3"/>
                    </a:moveTo>
                    <a:lnTo>
                      <a:pt x="327" y="7"/>
                    </a:lnTo>
                    <a:lnTo>
                      <a:pt x="285" y="12"/>
                    </a:lnTo>
                    <a:lnTo>
                      <a:pt x="246" y="20"/>
                    </a:lnTo>
                    <a:lnTo>
                      <a:pt x="240" y="21"/>
                    </a:lnTo>
                    <a:lnTo>
                      <a:pt x="204" y="29"/>
                    </a:lnTo>
                    <a:lnTo>
                      <a:pt x="170" y="38"/>
                    </a:lnTo>
                    <a:lnTo>
                      <a:pt x="140" y="48"/>
                    </a:lnTo>
                    <a:lnTo>
                      <a:pt x="111" y="61"/>
                    </a:lnTo>
                    <a:lnTo>
                      <a:pt x="84" y="74"/>
                    </a:lnTo>
                    <a:lnTo>
                      <a:pt x="63" y="88"/>
                    </a:lnTo>
                    <a:lnTo>
                      <a:pt x="57" y="92"/>
                    </a:lnTo>
                    <a:lnTo>
                      <a:pt x="39" y="106"/>
                    </a:lnTo>
                    <a:lnTo>
                      <a:pt x="25" y="120"/>
                    </a:lnTo>
                    <a:lnTo>
                      <a:pt x="14" y="137"/>
                    </a:lnTo>
                    <a:lnTo>
                      <a:pt x="10" y="140"/>
                    </a:lnTo>
                    <a:lnTo>
                      <a:pt x="3" y="158"/>
                    </a:lnTo>
                    <a:lnTo>
                      <a:pt x="1" y="164"/>
                    </a:lnTo>
                    <a:lnTo>
                      <a:pt x="0" y="180"/>
                    </a:lnTo>
                    <a:lnTo>
                      <a:pt x="0" y="902"/>
                    </a:lnTo>
                    <a:lnTo>
                      <a:pt x="1" y="918"/>
                    </a:lnTo>
                    <a:lnTo>
                      <a:pt x="3" y="923"/>
                    </a:lnTo>
                    <a:lnTo>
                      <a:pt x="10" y="941"/>
                    </a:lnTo>
                    <a:lnTo>
                      <a:pt x="14" y="945"/>
                    </a:lnTo>
                    <a:lnTo>
                      <a:pt x="25" y="961"/>
                    </a:lnTo>
                    <a:lnTo>
                      <a:pt x="39" y="975"/>
                    </a:lnTo>
                    <a:lnTo>
                      <a:pt x="57" y="990"/>
                    </a:lnTo>
                    <a:lnTo>
                      <a:pt x="63" y="993"/>
                    </a:lnTo>
                    <a:lnTo>
                      <a:pt x="84" y="1008"/>
                    </a:lnTo>
                    <a:lnTo>
                      <a:pt x="111" y="1020"/>
                    </a:lnTo>
                    <a:lnTo>
                      <a:pt x="140" y="1033"/>
                    </a:lnTo>
                    <a:lnTo>
                      <a:pt x="170" y="1044"/>
                    </a:lnTo>
                    <a:lnTo>
                      <a:pt x="204" y="1053"/>
                    </a:lnTo>
                    <a:lnTo>
                      <a:pt x="240" y="1060"/>
                    </a:lnTo>
                    <a:lnTo>
                      <a:pt x="246" y="1062"/>
                    </a:lnTo>
                    <a:lnTo>
                      <a:pt x="285" y="1069"/>
                    </a:lnTo>
                    <a:lnTo>
                      <a:pt x="327" y="1074"/>
                    </a:lnTo>
                    <a:lnTo>
                      <a:pt x="368" y="1078"/>
                    </a:lnTo>
                    <a:lnTo>
                      <a:pt x="458" y="1082"/>
                    </a:lnTo>
                    <a:lnTo>
                      <a:pt x="547" y="1078"/>
                    </a:lnTo>
                    <a:lnTo>
                      <a:pt x="591" y="1074"/>
                    </a:lnTo>
                    <a:lnTo>
                      <a:pt x="632" y="1069"/>
                    </a:lnTo>
                    <a:lnTo>
                      <a:pt x="670" y="1062"/>
                    </a:lnTo>
                    <a:lnTo>
                      <a:pt x="675" y="1060"/>
                    </a:lnTo>
                    <a:lnTo>
                      <a:pt x="713" y="1053"/>
                    </a:lnTo>
                    <a:lnTo>
                      <a:pt x="747" y="1044"/>
                    </a:lnTo>
                    <a:lnTo>
                      <a:pt x="777" y="1033"/>
                    </a:lnTo>
                    <a:lnTo>
                      <a:pt x="806" y="1020"/>
                    </a:lnTo>
                    <a:lnTo>
                      <a:pt x="833" y="1008"/>
                    </a:lnTo>
                    <a:lnTo>
                      <a:pt x="855" y="993"/>
                    </a:lnTo>
                    <a:lnTo>
                      <a:pt x="860" y="990"/>
                    </a:lnTo>
                    <a:lnTo>
                      <a:pt x="878" y="975"/>
                    </a:lnTo>
                    <a:lnTo>
                      <a:pt x="892" y="961"/>
                    </a:lnTo>
                    <a:lnTo>
                      <a:pt x="903" y="945"/>
                    </a:lnTo>
                    <a:lnTo>
                      <a:pt x="907" y="941"/>
                    </a:lnTo>
                    <a:lnTo>
                      <a:pt x="914" y="923"/>
                    </a:lnTo>
                    <a:lnTo>
                      <a:pt x="916" y="918"/>
                    </a:lnTo>
                    <a:lnTo>
                      <a:pt x="917" y="902"/>
                    </a:lnTo>
                    <a:lnTo>
                      <a:pt x="917" y="180"/>
                    </a:lnTo>
                    <a:lnTo>
                      <a:pt x="916" y="164"/>
                    </a:lnTo>
                    <a:lnTo>
                      <a:pt x="914" y="158"/>
                    </a:lnTo>
                    <a:lnTo>
                      <a:pt x="907" y="140"/>
                    </a:lnTo>
                    <a:lnTo>
                      <a:pt x="903" y="137"/>
                    </a:lnTo>
                    <a:lnTo>
                      <a:pt x="892" y="120"/>
                    </a:lnTo>
                    <a:lnTo>
                      <a:pt x="878" y="106"/>
                    </a:lnTo>
                    <a:lnTo>
                      <a:pt x="860" y="92"/>
                    </a:lnTo>
                    <a:lnTo>
                      <a:pt x="855" y="88"/>
                    </a:lnTo>
                    <a:lnTo>
                      <a:pt x="833" y="74"/>
                    </a:lnTo>
                    <a:lnTo>
                      <a:pt x="806" y="61"/>
                    </a:lnTo>
                    <a:lnTo>
                      <a:pt x="777" y="48"/>
                    </a:lnTo>
                    <a:lnTo>
                      <a:pt x="747" y="38"/>
                    </a:lnTo>
                    <a:lnTo>
                      <a:pt x="713" y="29"/>
                    </a:lnTo>
                    <a:lnTo>
                      <a:pt x="675" y="21"/>
                    </a:lnTo>
                    <a:lnTo>
                      <a:pt x="670" y="20"/>
                    </a:lnTo>
                    <a:lnTo>
                      <a:pt x="632" y="12"/>
                    </a:lnTo>
                    <a:lnTo>
                      <a:pt x="591" y="7"/>
                    </a:lnTo>
                    <a:lnTo>
                      <a:pt x="547" y="3"/>
                    </a:lnTo>
                    <a:lnTo>
                      <a:pt x="458" y="0"/>
                    </a:lnTo>
                    <a:lnTo>
                      <a:pt x="368" y="3"/>
                    </a:lnTo>
                    <a:close/>
                    <a:moveTo>
                      <a:pt x="458" y="29"/>
                    </a:moveTo>
                    <a:lnTo>
                      <a:pt x="547" y="32"/>
                    </a:lnTo>
                    <a:lnTo>
                      <a:pt x="591" y="36"/>
                    </a:lnTo>
                    <a:lnTo>
                      <a:pt x="632" y="41"/>
                    </a:lnTo>
                    <a:lnTo>
                      <a:pt x="670" y="48"/>
                    </a:lnTo>
                    <a:lnTo>
                      <a:pt x="670" y="34"/>
                    </a:lnTo>
                    <a:lnTo>
                      <a:pt x="664" y="48"/>
                    </a:lnTo>
                    <a:lnTo>
                      <a:pt x="702" y="56"/>
                    </a:lnTo>
                    <a:lnTo>
                      <a:pt x="736" y="65"/>
                    </a:lnTo>
                    <a:lnTo>
                      <a:pt x="767" y="75"/>
                    </a:lnTo>
                    <a:lnTo>
                      <a:pt x="795" y="88"/>
                    </a:lnTo>
                    <a:lnTo>
                      <a:pt x="822" y="101"/>
                    </a:lnTo>
                    <a:lnTo>
                      <a:pt x="844" y="115"/>
                    </a:lnTo>
                    <a:lnTo>
                      <a:pt x="849" y="101"/>
                    </a:lnTo>
                    <a:lnTo>
                      <a:pt x="840" y="111"/>
                    </a:lnTo>
                    <a:lnTo>
                      <a:pt x="858" y="126"/>
                    </a:lnTo>
                    <a:lnTo>
                      <a:pt x="873" y="140"/>
                    </a:lnTo>
                    <a:lnTo>
                      <a:pt x="883" y="156"/>
                    </a:lnTo>
                    <a:lnTo>
                      <a:pt x="894" y="146"/>
                    </a:lnTo>
                    <a:lnTo>
                      <a:pt x="880" y="151"/>
                    </a:lnTo>
                    <a:lnTo>
                      <a:pt x="887" y="169"/>
                    </a:lnTo>
                    <a:lnTo>
                      <a:pt x="901" y="164"/>
                    </a:lnTo>
                    <a:lnTo>
                      <a:pt x="887" y="164"/>
                    </a:lnTo>
                    <a:lnTo>
                      <a:pt x="889" y="180"/>
                    </a:lnTo>
                    <a:lnTo>
                      <a:pt x="889" y="902"/>
                    </a:lnTo>
                    <a:lnTo>
                      <a:pt x="887" y="918"/>
                    </a:lnTo>
                    <a:lnTo>
                      <a:pt x="901" y="918"/>
                    </a:lnTo>
                    <a:lnTo>
                      <a:pt x="887" y="912"/>
                    </a:lnTo>
                    <a:lnTo>
                      <a:pt x="880" y="930"/>
                    </a:lnTo>
                    <a:lnTo>
                      <a:pt x="894" y="936"/>
                    </a:lnTo>
                    <a:lnTo>
                      <a:pt x="883" y="925"/>
                    </a:lnTo>
                    <a:lnTo>
                      <a:pt x="873" y="941"/>
                    </a:lnTo>
                    <a:lnTo>
                      <a:pt x="858" y="956"/>
                    </a:lnTo>
                    <a:lnTo>
                      <a:pt x="840" y="970"/>
                    </a:lnTo>
                    <a:lnTo>
                      <a:pt x="849" y="981"/>
                    </a:lnTo>
                    <a:lnTo>
                      <a:pt x="844" y="966"/>
                    </a:lnTo>
                    <a:lnTo>
                      <a:pt x="822" y="981"/>
                    </a:lnTo>
                    <a:lnTo>
                      <a:pt x="795" y="993"/>
                    </a:lnTo>
                    <a:lnTo>
                      <a:pt x="767" y="1006"/>
                    </a:lnTo>
                    <a:lnTo>
                      <a:pt x="736" y="1017"/>
                    </a:lnTo>
                    <a:lnTo>
                      <a:pt x="702" y="1026"/>
                    </a:lnTo>
                    <a:lnTo>
                      <a:pt x="664" y="1033"/>
                    </a:lnTo>
                    <a:lnTo>
                      <a:pt x="670" y="1047"/>
                    </a:lnTo>
                    <a:lnTo>
                      <a:pt x="670" y="1033"/>
                    </a:lnTo>
                    <a:lnTo>
                      <a:pt x="632" y="1040"/>
                    </a:lnTo>
                    <a:lnTo>
                      <a:pt x="591" y="1046"/>
                    </a:lnTo>
                    <a:lnTo>
                      <a:pt x="547" y="1049"/>
                    </a:lnTo>
                    <a:lnTo>
                      <a:pt x="458" y="1053"/>
                    </a:lnTo>
                    <a:lnTo>
                      <a:pt x="368" y="1049"/>
                    </a:lnTo>
                    <a:lnTo>
                      <a:pt x="327" y="1046"/>
                    </a:lnTo>
                    <a:lnTo>
                      <a:pt x="285" y="1040"/>
                    </a:lnTo>
                    <a:lnTo>
                      <a:pt x="246" y="1033"/>
                    </a:lnTo>
                    <a:lnTo>
                      <a:pt x="246" y="1047"/>
                    </a:lnTo>
                    <a:lnTo>
                      <a:pt x="251" y="1033"/>
                    </a:lnTo>
                    <a:lnTo>
                      <a:pt x="215" y="1026"/>
                    </a:lnTo>
                    <a:lnTo>
                      <a:pt x="181" y="1017"/>
                    </a:lnTo>
                    <a:lnTo>
                      <a:pt x="151" y="1006"/>
                    </a:lnTo>
                    <a:lnTo>
                      <a:pt x="122" y="993"/>
                    </a:lnTo>
                    <a:lnTo>
                      <a:pt x="95" y="981"/>
                    </a:lnTo>
                    <a:lnTo>
                      <a:pt x="73" y="966"/>
                    </a:lnTo>
                    <a:lnTo>
                      <a:pt x="68" y="981"/>
                    </a:lnTo>
                    <a:lnTo>
                      <a:pt x="77" y="970"/>
                    </a:lnTo>
                    <a:lnTo>
                      <a:pt x="59" y="956"/>
                    </a:lnTo>
                    <a:lnTo>
                      <a:pt x="45" y="941"/>
                    </a:lnTo>
                    <a:lnTo>
                      <a:pt x="34" y="925"/>
                    </a:lnTo>
                    <a:lnTo>
                      <a:pt x="23" y="936"/>
                    </a:lnTo>
                    <a:lnTo>
                      <a:pt x="37" y="930"/>
                    </a:lnTo>
                    <a:lnTo>
                      <a:pt x="30" y="912"/>
                    </a:lnTo>
                    <a:lnTo>
                      <a:pt x="16" y="918"/>
                    </a:lnTo>
                    <a:lnTo>
                      <a:pt x="30" y="918"/>
                    </a:lnTo>
                    <a:lnTo>
                      <a:pt x="28" y="902"/>
                    </a:lnTo>
                    <a:lnTo>
                      <a:pt x="28" y="180"/>
                    </a:lnTo>
                    <a:lnTo>
                      <a:pt x="30" y="164"/>
                    </a:lnTo>
                    <a:lnTo>
                      <a:pt x="16" y="164"/>
                    </a:lnTo>
                    <a:lnTo>
                      <a:pt x="30" y="169"/>
                    </a:lnTo>
                    <a:lnTo>
                      <a:pt x="37" y="151"/>
                    </a:lnTo>
                    <a:lnTo>
                      <a:pt x="23" y="146"/>
                    </a:lnTo>
                    <a:lnTo>
                      <a:pt x="34" y="156"/>
                    </a:lnTo>
                    <a:lnTo>
                      <a:pt x="45" y="140"/>
                    </a:lnTo>
                    <a:lnTo>
                      <a:pt x="59" y="126"/>
                    </a:lnTo>
                    <a:lnTo>
                      <a:pt x="77" y="111"/>
                    </a:lnTo>
                    <a:lnTo>
                      <a:pt x="68" y="101"/>
                    </a:lnTo>
                    <a:lnTo>
                      <a:pt x="73" y="115"/>
                    </a:lnTo>
                    <a:lnTo>
                      <a:pt x="95" y="101"/>
                    </a:lnTo>
                    <a:lnTo>
                      <a:pt x="122" y="88"/>
                    </a:lnTo>
                    <a:lnTo>
                      <a:pt x="151" y="75"/>
                    </a:lnTo>
                    <a:lnTo>
                      <a:pt x="181" y="65"/>
                    </a:lnTo>
                    <a:lnTo>
                      <a:pt x="215" y="56"/>
                    </a:lnTo>
                    <a:lnTo>
                      <a:pt x="251" y="48"/>
                    </a:lnTo>
                    <a:lnTo>
                      <a:pt x="246" y="34"/>
                    </a:lnTo>
                    <a:lnTo>
                      <a:pt x="246" y="48"/>
                    </a:lnTo>
                    <a:lnTo>
                      <a:pt x="285" y="41"/>
                    </a:lnTo>
                    <a:lnTo>
                      <a:pt x="327" y="36"/>
                    </a:lnTo>
                    <a:lnTo>
                      <a:pt x="368" y="32"/>
                    </a:lnTo>
                    <a:lnTo>
                      <a:pt x="458" y="29"/>
                    </a:lnTo>
                    <a:close/>
                  </a:path>
                </a:pathLst>
              </a:custGeom>
              <a:solidFill>
                <a:srgbClr val="385D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3134" name="Freeform 224">
                <a:extLst>
                  <a:ext uri="{FF2B5EF4-FFF2-40B4-BE49-F238E27FC236}">
                    <a16:creationId xmlns:a16="http://schemas.microsoft.com/office/drawing/2014/main" id="{FEEEDCF5-3412-43FA-9127-20A671C3C125}"/>
                  </a:ext>
                </a:extLst>
              </p:cNvPr>
              <p:cNvSpPr>
                <a:spLocks/>
              </p:cNvSpPr>
              <p:nvPr/>
            </p:nvSpPr>
            <p:spPr bwMode="auto">
              <a:xfrm>
                <a:off x="607" y="3106"/>
                <a:ext cx="459" cy="90"/>
              </a:xfrm>
              <a:custGeom>
                <a:avLst/>
                <a:gdLst>
                  <a:gd name="T0" fmla="*/ 0 w 917"/>
                  <a:gd name="T1" fmla="*/ 0 h 180"/>
                  <a:gd name="T2" fmla="*/ 1 w 917"/>
                  <a:gd name="T3" fmla="*/ 1 h 180"/>
                  <a:gd name="T4" fmla="*/ 1 w 917"/>
                  <a:gd name="T5" fmla="*/ 1 h 180"/>
                  <a:gd name="T6" fmla="*/ 1 w 917"/>
                  <a:gd name="T7" fmla="*/ 1 h 180"/>
                  <a:gd name="T8" fmla="*/ 1 w 917"/>
                  <a:gd name="T9" fmla="*/ 1 h 180"/>
                  <a:gd name="T10" fmla="*/ 1 w 917"/>
                  <a:gd name="T11" fmla="*/ 1 h 180"/>
                  <a:gd name="T12" fmla="*/ 1 w 917"/>
                  <a:gd name="T13" fmla="*/ 1 h 180"/>
                  <a:gd name="T14" fmla="*/ 1 w 917"/>
                  <a:gd name="T15" fmla="*/ 1 h 180"/>
                  <a:gd name="T16" fmla="*/ 1 w 917"/>
                  <a:gd name="T17" fmla="*/ 1 h 180"/>
                  <a:gd name="T18" fmla="*/ 1 w 917"/>
                  <a:gd name="T19" fmla="*/ 1 h 180"/>
                  <a:gd name="T20" fmla="*/ 1 w 917"/>
                  <a:gd name="T21" fmla="*/ 1 h 180"/>
                  <a:gd name="T22" fmla="*/ 1 w 917"/>
                  <a:gd name="T23" fmla="*/ 1 h 180"/>
                  <a:gd name="T24" fmla="*/ 1 w 917"/>
                  <a:gd name="T25" fmla="*/ 1 h 180"/>
                  <a:gd name="T26" fmla="*/ 1 w 917"/>
                  <a:gd name="T27" fmla="*/ 1 h 180"/>
                  <a:gd name="T28" fmla="*/ 1 w 917"/>
                  <a:gd name="T29" fmla="*/ 1 h 180"/>
                  <a:gd name="T30" fmla="*/ 1 w 917"/>
                  <a:gd name="T31" fmla="*/ 1 h 180"/>
                  <a:gd name="T32" fmla="*/ 1 w 917"/>
                  <a:gd name="T33" fmla="*/ 1 h 180"/>
                  <a:gd name="T34" fmla="*/ 1 w 917"/>
                  <a:gd name="T35" fmla="*/ 1 h 180"/>
                  <a:gd name="T36" fmla="*/ 1 w 917"/>
                  <a:gd name="T37" fmla="*/ 1 h 180"/>
                  <a:gd name="T38" fmla="*/ 1 w 917"/>
                  <a:gd name="T39" fmla="*/ 0 h 180"/>
                  <a:gd name="T40" fmla="*/ 1 w 917"/>
                  <a:gd name="T41" fmla="*/ 1 h 180"/>
                  <a:gd name="T42" fmla="*/ 1 w 917"/>
                  <a:gd name="T43" fmla="*/ 1 h 180"/>
                  <a:gd name="T44" fmla="*/ 1 w 917"/>
                  <a:gd name="T45" fmla="*/ 1 h 180"/>
                  <a:gd name="T46" fmla="*/ 1 w 917"/>
                  <a:gd name="T47" fmla="*/ 1 h 180"/>
                  <a:gd name="T48" fmla="*/ 1 w 917"/>
                  <a:gd name="T49" fmla="*/ 1 h 180"/>
                  <a:gd name="T50" fmla="*/ 1 w 917"/>
                  <a:gd name="T51" fmla="*/ 1 h 180"/>
                  <a:gd name="T52" fmla="*/ 1 w 917"/>
                  <a:gd name="T53" fmla="*/ 1 h 180"/>
                  <a:gd name="T54" fmla="*/ 1 w 917"/>
                  <a:gd name="T55" fmla="*/ 1 h 180"/>
                  <a:gd name="T56" fmla="*/ 1 w 917"/>
                  <a:gd name="T57" fmla="*/ 1 h 180"/>
                  <a:gd name="T58" fmla="*/ 1 w 917"/>
                  <a:gd name="T59" fmla="*/ 1 h 180"/>
                  <a:gd name="T60" fmla="*/ 1 w 917"/>
                  <a:gd name="T61" fmla="*/ 1 h 180"/>
                  <a:gd name="T62" fmla="*/ 1 w 917"/>
                  <a:gd name="T63" fmla="*/ 1 h 180"/>
                  <a:gd name="T64" fmla="*/ 1 w 917"/>
                  <a:gd name="T65" fmla="*/ 1 h 180"/>
                  <a:gd name="T66" fmla="*/ 1 w 917"/>
                  <a:gd name="T67" fmla="*/ 1 h 180"/>
                  <a:gd name="T68" fmla="*/ 1 w 917"/>
                  <a:gd name="T69" fmla="*/ 1 h 180"/>
                  <a:gd name="T70" fmla="*/ 1 w 917"/>
                  <a:gd name="T71" fmla="*/ 1 h 180"/>
                  <a:gd name="T72" fmla="*/ 1 w 917"/>
                  <a:gd name="T73" fmla="*/ 1 h 180"/>
                  <a:gd name="T74" fmla="*/ 1 w 917"/>
                  <a:gd name="T75" fmla="*/ 1 h 180"/>
                  <a:gd name="T76" fmla="*/ 1 w 917"/>
                  <a:gd name="T77" fmla="*/ 1 h 180"/>
                  <a:gd name="T78" fmla="*/ 1 w 917"/>
                  <a:gd name="T79" fmla="*/ 1 h 180"/>
                  <a:gd name="T80" fmla="*/ 1 w 917"/>
                  <a:gd name="T81" fmla="*/ 1 h 180"/>
                  <a:gd name="T82" fmla="*/ 1 w 917"/>
                  <a:gd name="T83" fmla="*/ 1 h 180"/>
                  <a:gd name="T84" fmla="*/ 1 w 917"/>
                  <a:gd name="T85" fmla="*/ 1 h 1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17"/>
                  <a:gd name="T130" fmla="*/ 0 h 180"/>
                  <a:gd name="T131" fmla="*/ 917 w 917"/>
                  <a:gd name="T132" fmla="*/ 180 h 18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17" h="180">
                    <a:moveTo>
                      <a:pt x="28" y="0"/>
                    </a:moveTo>
                    <a:lnTo>
                      <a:pt x="0" y="0"/>
                    </a:lnTo>
                    <a:lnTo>
                      <a:pt x="1" y="16"/>
                    </a:lnTo>
                    <a:lnTo>
                      <a:pt x="3" y="21"/>
                    </a:lnTo>
                    <a:lnTo>
                      <a:pt x="10" y="39"/>
                    </a:lnTo>
                    <a:lnTo>
                      <a:pt x="14" y="43"/>
                    </a:lnTo>
                    <a:lnTo>
                      <a:pt x="25" y="59"/>
                    </a:lnTo>
                    <a:lnTo>
                      <a:pt x="39" y="74"/>
                    </a:lnTo>
                    <a:lnTo>
                      <a:pt x="57" y="88"/>
                    </a:lnTo>
                    <a:lnTo>
                      <a:pt x="63" y="92"/>
                    </a:lnTo>
                    <a:lnTo>
                      <a:pt x="84" y="106"/>
                    </a:lnTo>
                    <a:lnTo>
                      <a:pt x="111" y="119"/>
                    </a:lnTo>
                    <a:lnTo>
                      <a:pt x="140" y="131"/>
                    </a:lnTo>
                    <a:lnTo>
                      <a:pt x="170" y="142"/>
                    </a:lnTo>
                    <a:lnTo>
                      <a:pt x="204" y="151"/>
                    </a:lnTo>
                    <a:lnTo>
                      <a:pt x="240" y="158"/>
                    </a:lnTo>
                    <a:lnTo>
                      <a:pt x="246" y="160"/>
                    </a:lnTo>
                    <a:lnTo>
                      <a:pt x="285" y="167"/>
                    </a:lnTo>
                    <a:lnTo>
                      <a:pt x="327" y="173"/>
                    </a:lnTo>
                    <a:lnTo>
                      <a:pt x="368" y="176"/>
                    </a:lnTo>
                    <a:lnTo>
                      <a:pt x="458" y="180"/>
                    </a:lnTo>
                    <a:lnTo>
                      <a:pt x="547" y="176"/>
                    </a:lnTo>
                    <a:lnTo>
                      <a:pt x="591" y="173"/>
                    </a:lnTo>
                    <a:lnTo>
                      <a:pt x="632" y="167"/>
                    </a:lnTo>
                    <a:lnTo>
                      <a:pt x="670" y="160"/>
                    </a:lnTo>
                    <a:lnTo>
                      <a:pt x="675" y="158"/>
                    </a:lnTo>
                    <a:lnTo>
                      <a:pt x="713" y="151"/>
                    </a:lnTo>
                    <a:lnTo>
                      <a:pt x="747" y="142"/>
                    </a:lnTo>
                    <a:lnTo>
                      <a:pt x="777" y="131"/>
                    </a:lnTo>
                    <a:lnTo>
                      <a:pt x="806" y="119"/>
                    </a:lnTo>
                    <a:lnTo>
                      <a:pt x="833" y="106"/>
                    </a:lnTo>
                    <a:lnTo>
                      <a:pt x="855" y="92"/>
                    </a:lnTo>
                    <a:lnTo>
                      <a:pt x="860" y="88"/>
                    </a:lnTo>
                    <a:lnTo>
                      <a:pt x="878" y="74"/>
                    </a:lnTo>
                    <a:lnTo>
                      <a:pt x="892" y="59"/>
                    </a:lnTo>
                    <a:lnTo>
                      <a:pt x="903" y="43"/>
                    </a:lnTo>
                    <a:lnTo>
                      <a:pt x="907" y="39"/>
                    </a:lnTo>
                    <a:lnTo>
                      <a:pt x="914" y="21"/>
                    </a:lnTo>
                    <a:lnTo>
                      <a:pt x="916" y="16"/>
                    </a:lnTo>
                    <a:lnTo>
                      <a:pt x="917" y="0"/>
                    </a:lnTo>
                    <a:lnTo>
                      <a:pt x="889" y="0"/>
                    </a:lnTo>
                    <a:lnTo>
                      <a:pt x="887" y="16"/>
                    </a:lnTo>
                    <a:lnTo>
                      <a:pt x="901" y="16"/>
                    </a:lnTo>
                    <a:lnTo>
                      <a:pt x="887" y="11"/>
                    </a:lnTo>
                    <a:lnTo>
                      <a:pt x="880" y="29"/>
                    </a:lnTo>
                    <a:lnTo>
                      <a:pt x="894" y="34"/>
                    </a:lnTo>
                    <a:lnTo>
                      <a:pt x="883" y="23"/>
                    </a:lnTo>
                    <a:lnTo>
                      <a:pt x="873" y="39"/>
                    </a:lnTo>
                    <a:lnTo>
                      <a:pt x="858" y="54"/>
                    </a:lnTo>
                    <a:lnTo>
                      <a:pt x="840" y="68"/>
                    </a:lnTo>
                    <a:lnTo>
                      <a:pt x="849" y="79"/>
                    </a:lnTo>
                    <a:lnTo>
                      <a:pt x="844" y="65"/>
                    </a:lnTo>
                    <a:lnTo>
                      <a:pt x="822" y="79"/>
                    </a:lnTo>
                    <a:lnTo>
                      <a:pt x="795" y="92"/>
                    </a:lnTo>
                    <a:lnTo>
                      <a:pt x="767" y="104"/>
                    </a:lnTo>
                    <a:lnTo>
                      <a:pt x="736" y="115"/>
                    </a:lnTo>
                    <a:lnTo>
                      <a:pt x="702" y="124"/>
                    </a:lnTo>
                    <a:lnTo>
                      <a:pt x="664" y="131"/>
                    </a:lnTo>
                    <a:lnTo>
                      <a:pt x="670" y="146"/>
                    </a:lnTo>
                    <a:lnTo>
                      <a:pt x="670" y="131"/>
                    </a:lnTo>
                    <a:lnTo>
                      <a:pt x="632" y="138"/>
                    </a:lnTo>
                    <a:lnTo>
                      <a:pt x="591" y="144"/>
                    </a:lnTo>
                    <a:lnTo>
                      <a:pt x="547" y="147"/>
                    </a:lnTo>
                    <a:lnTo>
                      <a:pt x="458" y="151"/>
                    </a:lnTo>
                    <a:lnTo>
                      <a:pt x="368" y="147"/>
                    </a:lnTo>
                    <a:lnTo>
                      <a:pt x="327" y="144"/>
                    </a:lnTo>
                    <a:lnTo>
                      <a:pt x="285" y="138"/>
                    </a:lnTo>
                    <a:lnTo>
                      <a:pt x="246" y="131"/>
                    </a:lnTo>
                    <a:lnTo>
                      <a:pt x="246" y="146"/>
                    </a:lnTo>
                    <a:lnTo>
                      <a:pt x="251" y="131"/>
                    </a:lnTo>
                    <a:lnTo>
                      <a:pt x="215" y="124"/>
                    </a:lnTo>
                    <a:lnTo>
                      <a:pt x="181" y="115"/>
                    </a:lnTo>
                    <a:lnTo>
                      <a:pt x="151" y="104"/>
                    </a:lnTo>
                    <a:lnTo>
                      <a:pt x="122" y="92"/>
                    </a:lnTo>
                    <a:lnTo>
                      <a:pt x="95" y="79"/>
                    </a:lnTo>
                    <a:lnTo>
                      <a:pt x="73" y="65"/>
                    </a:lnTo>
                    <a:lnTo>
                      <a:pt x="68" y="79"/>
                    </a:lnTo>
                    <a:lnTo>
                      <a:pt x="77" y="68"/>
                    </a:lnTo>
                    <a:lnTo>
                      <a:pt x="59" y="54"/>
                    </a:lnTo>
                    <a:lnTo>
                      <a:pt x="45" y="39"/>
                    </a:lnTo>
                    <a:lnTo>
                      <a:pt x="34" y="23"/>
                    </a:lnTo>
                    <a:lnTo>
                      <a:pt x="23" y="34"/>
                    </a:lnTo>
                    <a:lnTo>
                      <a:pt x="37" y="29"/>
                    </a:lnTo>
                    <a:lnTo>
                      <a:pt x="30" y="11"/>
                    </a:lnTo>
                    <a:lnTo>
                      <a:pt x="16" y="16"/>
                    </a:lnTo>
                    <a:lnTo>
                      <a:pt x="30" y="16"/>
                    </a:lnTo>
                    <a:lnTo>
                      <a:pt x="28" y="0"/>
                    </a:lnTo>
                    <a:close/>
                  </a:path>
                </a:pathLst>
              </a:custGeom>
              <a:solidFill>
                <a:srgbClr val="385D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43131" name="Rectangle 226">
              <a:extLst>
                <a:ext uri="{FF2B5EF4-FFF2-40B4-BE49-F238E27FC236}">
                  <a16:creationId xmlns:a16="http://schemas.microsoft.com/office/drawing/2014/main" id="{58003891-DD71-4D76-AE59-07B4B1DD9A1B}"/>
                </a:ext>
              </a:extLst>
            </p:cNvPr>
            <p:cNvSpPr>
              <a:spLocks noChangeArrowheads="1"/>
            </p:cNvSpPr>
            <p:nvPr/>
          </p:nvSpPr>
          <p:spPr bwMode="auto">
            <a:xfrm>
              <a:off x="707" y="3265"/>
              <a:ext cx="25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sz="2400">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sz="2400">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sz="2400">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r>
                <a:rPr lang="zh-TW" altLang="en-US" sz="1600">
                  <a:solidFill>
                    <a:srgbClr val="000000"/>
                  </a:solidFill>
                  <a:latin typeface="新細明體" panose="02020500000000000000" pitchFamily="18" charset="-120"/>
                </a:rPr>
                <a:t>庫存</a:t>
              </a:r>
              <a:endParaRPr lang="zh-TW" altLang="en-US"/>
            </a:p>
          </p:txBody>
        </p:sp>
      </p:grpSp>
      <p:sp>
        <p:nvSpPr>
          <p:cNvPr id="43042" name="Rectangle 227">
            <a:extLst>
              <a:ext uri="{FF2B5EF4-FFF2-40B4-BE49-F238E27FC236}">
                <a16:creationId xmlns:a16="http://schemas.microsoft.com/office/drawing/2014/main" id="{81965BD8-E70E-4186-8ABA-5BAF3C3D2A0E}"/>
              </a:ext>
            </a:extLst>
          </p:cNvPr>
          <p:cNvSpPr>
            <a:spLocks noChangeArrowheads="1"/>
          </p:cNvSpPr>
          <p:nvPr/>
        </p:nvSpPr>
        <p:spPr bwMode="auto">
          <a:xfrm>
            <a:off x="3846513" y="1971675"/>
            <a:ext cx="167005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sz="2400">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sz="2400">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sz="2400">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43043" name="Rectangle 228">
            <a:extLst>
              <a:ext uri="{FF2B5EF4-FFF2-40B4-BE49-F238E27FC236}">
                <a16:creationId xmlns:a16="http://schemas.microsoft.com/office/drawing/2014/main" id="{369743B3-E4D4-48EC-8E0A-6C880556D3BE}"/>
              </a:ext>
            </a:extLst>
          </p:cNvPr>
          <p:cNvSpPr>
            <a:spLocks noChangeArrowheads="1"/>
          </p:cNvSpPr>
          <p:nvPr/>
        </p:nvSpPr>
        <p:spPr bwMode="auto">
          <a:xfrm>
            <a:off x="3962400" y="2667000"/>
            <a:ext cx="12311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sz="2400">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sz="2400">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sz="2400">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r>
              <a:rPr lang="zh-TW" altLang="en-US" b="1">
                <a:solidFill>
                  <a:srgbClr val="376092"/>
                </a:solidFill>
                <a:latin typeface="新細明體" panose="02020500000000000000" pitchFamily="18" charset="-120"/>
              </a:rPr>
              <a:t>技術團隊</a:t>
            </a:r>
            <a:endParaRPr lang="zh-TW" altLang="en-US"/>
          </a:p>
        </p:txBody>
      </p:sp>
      <p:sp>
        <p:nvSpPr>
          <p:cNvPr id="43044" name="Rectangle 229">
            <a:extLst>
              <a:ext uri="{FF2B5EF4-FFF2-40B4-BE49-F238E27FC236}">
                <a16:creationId xmlns:a16="http://schemas.microsoft.com/office/drawing/2014/main" id="{E8C278D4-E966-4D26-B46C-706C683F8CBA}"/>
              </a:ext>
            </a:extLst>
          </p:cNvPr>
          <p:cNvSpPr>
            <a:spLocks noChangeArrowheads="1"/>
          </p:cNvSpPr>
          <p:nvPr/>
        </p:nvSpPr>
        <p:spPr bwMode="auto">
          <a:xfrm>
            <a:off x="7118351" y="1906588"/>
            <a:ext cx="2119313"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sz="2400">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sz="2400">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sz="2400">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43045" name="Rectangle 230">
            <a:extLst>
              <a:ext uri="{FF2B5EF4-FFF2-40B4-BE49-F238E27FC236}">
                <a16:creationId xmlns:a16="http://schemas.microsoft.com/office/drawing/2014/main" id="{05596E96-A5C7-4C83-ABB3-CD8FE70E4635}"/>
              </a:ext>
            </a:extLst>
          </p:cNvPr>
          <p:cNvSpPr>
            <a:spLocks noChangeArrowheads="1"/>
          </p:cNvSpPr>
          <p:nvPr/>
        </p:nvSpPr>
        <p:spPr bwMode="auto">
          <a:xfrm>
            <a:off x="7315201" y="2667000"/>
            <a:ext cx="15388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sz="2400">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sz="2400">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sz="2400">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r>
              <a:rPr lang="zh-TW" altLang="en-US" b="1">
                <a:solidFill>
                  <a:srgbClr val="953735"/>
                </a:solidFill>
                <a:latin typeface="新細明體" panose="02020500000000000000" pitchFamily="18" charset="-120"/>
              </a:rPr>
              <a:t>企業使用者</a:t>
            </a:r>
          </a:p>
        </p:txBody>
      </p:sp>
      <p:sp>
        <p:nvSpPr>
          <p:cNvPr id="43046" name="Rectangle 233">
            <a:extLst>
              <a:ext uri="{FF2B5EF4-FFF2-40B4-BE49-F238E27FC236}">
                <a16:creationId xmlns:a16="http://schemas.microsoft.com/office/drawing/2014/main" id="{FFF45A39-2FF1-4B1D-92E7-CC5A85C1419D}"/>
              </a:ext>
            </a:extLst>
          </p:cNvPr>
          <p:cNvSpPr>
            <a:spLocks noChangeArrowheads="1"/>
          </p:cNvSpPr>
          <p:nvPr/>
        </p:nvSpPr>
        <p:spPr bwMode="auto">
          <a:xfrm>
            <a:off x="4038600" y="6021388"/>
            <a:ext cx="2503488"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sz="2400">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sz="2400">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sz="2400">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43047" name="Rectangle 234">
            <a:extLst>
              <a:ext uri="{FF2B5EF4-FFF2-40B4-BE49-F238E27FC236}">
                <a16:creationId xmlns:a16="http://schemas.microsoft.com/office/drawing/2014/main" id="{57F47BED-01CE-4B01-9E33-8ABF073B159B}"/>
              </a:ext>
            </a:extLst>
          </p:cNvPr>
          <p:cNvSpPr>
            <a:spLocks noChangeArrowheads="1"/>
          </p:cNvSpPr>
          <p:nvPr/>
        </p:nvSpPr>
        <p:spPr bwMode="auto">
          <a:xfrm>
            <a:off x="4121150" y="5762625"/>
            <a:ext cx="2231380"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sz="2400">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sz="2400">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sz="2400">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r>
              <a:rPr lang="zh-TW" altLang="en-US" sz="2900" b="1">
                <a:solidFill>
                  <a:srgbClr val="376092"/>
                </a:solidFill>
                <a:latin typeface="新細明體" panose="02020500000000000000" pitchFamily="18" charset="-120"/>
              </a:rPr>
              <a:t>資料倉儲環境</a:t>
            </a:r>
            <a:endParaRPr lang="zh-TW" altLang="en-US"/>
          </a:p>
        </p:txBody>
      </p:sp>
      <p:sp>
        <p:nvSpPr>
          <p:cNvPr id="43048" name="Rectangle 235">
            <a:extLst>
              <a:ext uri="{FF2B5EF4-FFF2-40B4-BE49-F238E27FC236}">
                <a16:creationId xmlns:a16="http://schemas.microsoft.com/office/drawing/2014/main" id="{F142A830-D357-4AD8-BDB7-AE846DEF4B38}"/>
              </a:ext>
            </a:extLst>
          </p:cNvPr>
          <p:cNvSpPr>
            <a:spLocks noChangeArrowheads="1"/>
          </p:cNvSpPr>
          <p:nvPr/>
        </p:nvSpPr>
        <p:spPr bwMode="auto">
          <a:xfrm>
            <a:off x="7375525" y="6086475"/>
            <a:ext cx="1862138"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sz="2400">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sz="2400">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sz="2400">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43049" name="Rectangle 236">
            <a:extLst>
              <a:ext uri="{FF2B5EF4-FFF2-40B4-BE49-F238E27FC236}">
                <a16:creationId xmlns:a16="http://schemas.microsoft.com/office/drawing/2014/main" id="{BF3CCB82-EEF1-46F3-911D-0540A008FECB}"/>
              </a:ext>
            </a:extLst>
          </p:cNvPr>
          <p:cNvSpPr>
            <a:spLocks noChangeArrowheads="1"/>
          </p:cNvSpPr>
          <p:nvPr/>
        </p:nvSpPr>
        <p:spPr bwMode="auto">
          <a:xfrm>
            <a:off x="7167564" y="5759450"/>
            <a:ext cx="223202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sz="2400">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sz="2400">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sz="2400">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r>
              <a:rPr lang="zh-TW" altLang="en-US" sz="2900" b="1">
                <a:solidFill>
                  <a:srgbClr val="953735"/>
                </a:solidFill>
                <a:latin typeface="新細明體" panose="02020500000000000000" pitchFamily="18" charset="-120"/>
              </a:rPr>
              <a:t>資訊分析環境</a:t>
            </a:r>
            <a:endParaRPr lang="zh-TW" altLang="en-US"/>
          </a:p>
        </p:txBody>
      </p:sp>
      <p:sp>
        <p:nvSpPr>
          <p:cNvPr id="43050" name="Rectangle 237">
            <a:extLst>
              <a:ext uri="{FF2B5EF4-FFF2-40B4-BE49-F238E27FC236}">
                <a16:creationId xmlns:a16="http://schemas.microsoft.com/office/drawing/2014/main" id="{96582D9B-CF14-4036-873C-57C41C4378B8}"/>
              </a:ext>
            </a:extLst>
          </p:cNvPr>
          <p:cNvSpPr>
            <a:spLocks noChangeArrowheads="1"/>
          </p:cNvSpPr>
          <p:nvPr/>
        </p:nvSpPr>
        <p:spPr bwMode="auto">
          <a:xfrm>
            <a:off x="5578476" y="3128964"/>
            <a:ext cx="1604963"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sz="2400">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sz="2400">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sz="2400">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43051" name="Rectangle 238">
            <a:extLst>
              <a:ext uri="{FF2B5EF4-FFF2-40B4-BE49-F238E27FC236}">
                <a16:creationId xmlns:a16="http://schemas.microsoft.com/office/drawing/2014/main" id="{E29E1D0E-C3DB-4426-A498-C7F9EDFD34FC}"/>
              </a:ext>
            </a:extLst>
          </p:cNvPr>
          <p:cNvSpPr>
            <a:spLocks noChangeArrowheads="1"/>
          </p:cNvSpPr>
          <p:nvPr/>
        </p:nvSpPr>
        <p:spPr bwMode="auto">
          <a:xfrm>
            <a:off x="6019801" y="3905250"/>
            <a:ext cx="61555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sz="2400">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sz="2400">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sz="2400">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r>
              <a:rPr lang="zh-TW" altLang="en-US" b="1">
                <a:solidFill>
                  <a:srgbClr val="000000"/>
                </a:solidFill>
                <a:latin typeface="新細明體" panose="02020500000000000000" pitchFamily="18" charset="-120"/>
              </a:rPr>
              <a:t>資料</a:t>
            </a:r>
          </a:p>
          <a:p>
            <a:pPr eaLnBrk="1" hangingPunct="1"/>
            <a:r>
              <a:rPr lang="zh-TW" altLang="en-US" b="1">
                <a:solidFill>
                  <a:srgbClr val="000000"/>
                </a:solidFill>
                <a:latin typeface="新細明體" panose="02020500000000000000" pitchFamily="18" charset="-120"/>
              </a:rPr>
              <a:t>倉儲</a:t>
            </a:r>
            <a:endParaRPr lang="zh-TW" altLang="en-US"/>
          </a:p>
        </p:txBody>
      </p:sp>
      <p:sp>
        <p:nvSpPr>
          <p:cNvPr id="43052" name="Rectangle 244">
            <a:extLst>
              <a:ext uri="{FF2B5EF4-FFF2-40B4-BE49-F238E27FC236}">
                <a16:creationId xmlns:a16="http://schemas.microsoft.com/office/drawing/2014/main" id="{0CB3B455-3043-41D7-B011-38FA732CDE8E}"/>
              </a:ext>
            </a:extLst>
          </p:cNvPr>
          <p:cNvSpPr>
            <a:spLocks noChangeArrowheads="1"/>
          </p:cNvSpPr>
          <p:nvPr/>
        </p:nvSpPr>
        <p:spPr bwMode="auto">
          <a:xfrm>
            <a:off x="4079876" y="3095626"/>
            <a:ext cx="835025" cy="205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sz="2400">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sz="2400">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sz="2400">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43053" name="Rectangle 251">
            <a:extLst>
              <a:ext uri="{FF2B5EF4-FFF2-40B4-BE49-F238E27FC236}">
                <a16:creationId xmlns:a16="http://schemas.microsoft.com/office/drawing/2014/main" id="{B8F691CC-4C05-45C8-8002-F7FA5AA4044F}"/>
              </a:ext>
            </a:extLst>
          </p:cNvPr>
          <p:cNvSpPr>
            <a:spLocks noChangeArrowheads="1"/>
          </p:cNvSpPr>
          <p:nvPr/>
        </p:nvSpPr>
        <p:spPr bwMode="auto">
          <a:xfrm>
            <a:off x="7929563" y="3000376"/>
            <a:ext cx="1028700" cy="205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sz="2400">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sz="2400">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sz="2400">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43054" name="Rectangle 283">
            <a:extLst>
              <a:ext uri="{FF2B5EF4-FFF2-40B4-BE49-F238E27FC236}">
                <a16:creationId xmlns:a16="http://schemas.microsoft.com/office/drawing/2014/main" id="{5484ABA9-DE9E-448B-A134-B1A997A707D8}"/>
              </a:ext>
            </a:extLst>
          </p:cNvPr>
          <p:cNvSpPr>
            <a:spLocks noChangeArrowheads="1"/>
          </p:cNvSpPr>
          <p:nvPr/>
        </p:nvSpPr>
        <p:spPr bwMode="auto">
          <a:xfrm>
            <a:off x="3846513" y="1971675"/>
            <a:ext cx="167005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sz="2400">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sz="2400">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sz="2400">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43055" name="Rectangle 285">
            <a:extLst>
              <a:ext uri="{FF2B5EF4-FFF2-40B4-BE49-F238E27FC236}">
                <a16:creationId xmlns:a16="http://schemas.microsoft.com/office/drawing/2014/main" id="{3A3D7A1F-2ECC-47B1-8422-E198532DDDE9}"/>
              </a:ext>
            </a:extLst>
          </p:cNvPr>
          <p:cNvSpPr>
            <a:spLocks noChangeArrowheads="1"/>
          </p:cNvSpPr>
          <p:nvPr/>
        </p:nvSpPr>
        <p:spPr bwMode="auto">
          <a:xfrm>
            <a:off x="7118351" y="1906588"/>
            <a:ext cx="2119313"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sz="2400">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sz="2400">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sz="2400">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43056" name="Rectangle 293">
            <a:extLst>
              <a:ext uri="{FF2B5EF4-FFF2-40B4-BE49-F238E27FC236}">
                <a16:creationId xmlns:a16="http://schemas.microsoft.com/office/drawing/2014/main" id="{9EDDBFCB-255B-4B0F-89DE-015130A5BC3B}"/>
              </a:ext>
            </a:extLst>
          </p:cNvPr>
          <p:cNvSpPr>
            <a:spLocks noChangeArrowheads="1"/>
          </p:cNvSpPr>
          <p:nvPr/>
        </p:nvSpPr>
        <p:spPr bwMode="auto">
          <a:xfrm>
            <a:off x="5578476" y="3128964"/>
            <a:ext cx="1604963"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sz="2400">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sz="2400">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sz="2400">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grpSp>
        <p:nvGrpSpPr>
          <p:cNvPr id="43057" name="Group 295">
            <a:extLst>
              <a:ext uri="{FF2B5EF4-FFF2-40B4-BE49-F238E27FC236}">
                <a16:creationId xmlns:a16="http://schemas.microsoft.com/office/drawing/2014/main" id="{1294261A-5054-4F83-A4D2-965A378CCA60}"/>
              </a:ext>
            </a:extLst>
          </p:cNvPr>
          <p:cNvGrpSpPr>
            <a:grpSpLocks/>
          </p:cNvGrpSpPr>
          <p:nvPr/>
        </p:nvGrpSpPr>
        <p:grpSpPr bwMode="auto">
          <a:xfrm>
            <a:off x="8915401" y="3352801"/>
            <a:ext cx="1171575" cy="1141413"/>
            <a:chOff x="1465" y="2209"/>
            <a:chExt cx="927" cy="916"/>
          </a:xfrm>
        </p:grpSpPr>
        <p:sp>
          <p:nvSpPr>
            <p:cNvPr id="43067" name="Freeform 296">
              <a:extLst>
                <a:ext uri="{FF2B5EF4-FFF2-40B4-BE49-F238E27FC236}">
                  <a16:creationId xmlns:a16="http://schemas.microsoft.com/office/drawing/2014/main" id="{3E96B1D1-C3B9-4752-BB08-FC3DF1D72243}"/>
                </a:ext>
              </a:extLst>
            </p:cNvPr>
            <p:cNvSpPr>
              <a:spLocks/>
            </p:cNvSpPr>
            <p:nvPr/>
          </p:nvSpPr>
          <p:spPr bwMode="auto">
            <a:xfrm>
              <a:off x="1606" y="2231"/>
              <a:ext cx="512" cy="507"/>
            </a:xfrm>
            <a:custGeom>
              <a:avLst/>
              <a:gdLst>
                <a:gd name="T0" fmla="*/ 0 w 1536"/>
                <a:gd name="T1" fmla="*/ 0 h 1520"/>
                <a:gd name="T2" fmla="*/ 0 w 1536"/>
                <a:gd name="T3" fmla="*/ 0 h 1520"/>
                <a:gd name="T4" fmla="*/ 0 w 1536"/>
                <a:gd name="T5" fmla="*/ 0 h 1520"/>
                <a:gd name="T6" fmla="*/ 0 w 1536"/>
                <a:gd name="T7" fmla="*/ 0 h 1520"/>
                <a:gd name="T8" fmla="*/ 0 w 1536"/>
                <a:gd name="T9" fmla="*/ 0 h 1520"/>
                <a:gd name="T10" fmla="*/ 0 w 1536"/>
                <a:gd name="T11" fmla="*/ 0 h 1520"/>
                <a:gd name="T12" fmla="*/ 0 w 1536"/>
                <a:gd name="T13" fmla="*/ 0 h 1520"/>
                <a:gd name="T14" fmla="*/ 0 w 1536"/>
                <a:gd name="T15" fmla="*/ 0 h 1520"/>
                <a:gd name="T16" fmla="*/ 0 w 1536"/>
                <a:gd name="T17" fmla="*/ 0 h 1520"/>
                <a:gd name="T18" fmla="*/ 0 w 1536"/>
                <a:gd name="T19" fmla="*/ 0 h 1520"/>
                <a:gd name="T20" fmla="*/ 0 w 1536"/>
                <a:gd name="T21" fmla="*/ 0 h 1520"/>
                <a:gd name="T22" fmla="*/ 0 w 1536"/>
                <a:gd name="T23" fmla="*/ 0 h 1520"/>
                <a:gd name="T24" fmla="*/ 0 w 1536"/>
                <a:gd name="T25" fmla="*/ 0 h 1520"/>
                <a:gd name="T26" fmla="*/ 0 w 1536"/>
                <a:gd name="T27" fmla="*/ 0 h 1520"/>
                <a:gd name="T28" fmla="*/ 0 w 1536"/>
                <a:gd name="T29" fmla="*/ 0 h 1520"/>
                <a:gd name="T30" fmla="*/ 0 w 1536"/>
                <a:gd name="T31" fmla="*/ 0 h 1520"/>
                <a:gd name="T32" fmla="*/ 0 w 1536"/>
                <a:gd name="T33" fmla="*/ 0 h 1520"/>
                <a:gd name="T34" fmla="*/ 0 w 1536"/>
                <a:gd name="T35" fmla="*/ 0 h 1520"/>
                <a:gd name="T36" fmla="*/ 0 w 1536"/>
                <a:gd name="T37" fmla="*/ 0 h 1520"/>
                <a:gd name="T38" fmla="*/ 0 w 1536"/>
                <a:gd name="T39" fmla="*/ 0 h 1520"/>
                <a:gd name="T40" fmla="*/ 0 w 1536"/>
                <a:gd name="T41" fmla="*/ 0 h 1520"/>
                <a:gd name="T42" fmla="*/ 0 w 1536"/>
                <a:gd name="T43" fmla="*/ 0 h 1520"/>
                <a:gd name="T44" fmla="*/ 0 w 1536"/>
                <a:gd name="T45" fmla="*/ 0 h 1520"/>
                <a:gd name="T46" fmla="*/ 0 w 1536"/>
                <a:gd name="T47" fmla="*/ 0 h 1520"/>
                <a:gd name="T48" fmla="*/ 0 w 1536"/>
                <a:gd name="T49" fmla="*/ 0 h 1520"/>
                <a:gd name="T50" fmla="*/ 0 w 1536"/>
                <a:gd name="T51" fmla="*/ 0 h 1520"/>
                <a:gd name="T52" fmla="*/ 0 w 1536"/>
                <a:gd name="T53" fmla="*/ 0 h 15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36"/>
                <a:gd name="T82" fmla="*/ 0 h 1520"/>
                <a:gd name="T83" fmla="*/ 1536 w 1536"/>
                <a:gd name="T84" fmla="*/ 1520 h 152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36" h="1520">
                  <a:moveTo>
                    <a:pt x="221" y="1483"/>
                  </a:moveTo>
                  <a:lnTo>
                    <a:pt x="161" y="1336"/>
                  </a:lnTo>
                  <a:lnTo>
                    <a:pt x="0" y="458"/>
                  </a:lnTo>
                  <a:lnTo>
                    <a:pt x="5" y="357"/>
                  </a:lnTo>
                  <a:lnTo>
                    <a:pt x="61" y="311"/>
                  </a:lnTo>
                  <a:lnTo>
                    <a:pt x="216" y="245"/>
                  </a:lnTo>
                  <a:lnTo>
                    <a:pt x="458" y="186"/>
                  </a:lnTo>
                  <a:lnTo>
                    <a:pt x="957" y="59"/>
                  </a:lnTo>
                  <a:lnTo>
                    <a:pt x="1228" y="0"/>
                  </a:lnTo>
                  <a:lnTo>
                    <a:pt x="1350" y="0"/>
                  </a:lnTo>
                  <a:lnTo>
                    <a:pt x="1375" y="8"/>
                  </a:lnTo>
                  <a:lnTo>
                    <a:pt x="1375" y="161"/>
                  </a:lnTo>
                  <a:lnTo>
                    <a:pt x="1350" y="397"/>
                  </a:lnTo>
                  <a:lnTo>
                    <a:pt x="1360" y="731"/>
                  </a:lnTo>
                  <a:lnTo>
                    <a:pt x="1451" y="73"/>
                  </a:lnTo>
                  <a:lnTo>
                    <a:pt x="1480" y="64"/>
                  </a:lnTo>
                  <a:lnTo>
                    <a:pt x="1516" y="145"/>
                  </a:lnTo>
                  <a:lnTo>
                    <a:pt x="1536" y="251"/>
                  </a:lnTo>
                  <a:lnTo>
                    <a:pt x="1470" y="792"/>
                  </a:lnTo>
                  <a:lnTo>
                    <a:pt x="1380" y="1472"/>
                  </a:lnTo>
                  <a:lnTo>
                    <a:pt x="1314" y="1505"/>
                  </a:lnTo>
                  <a:lnTo>
                    <a:pt x="1076" y="1520"/>
                  </a:lnTo>
                  <a:lnTo>
                    <a:pt x="342" y="1513"/>
                  </a:lnTo>
                  <a:lnTo>
                    <a:pt x="268" y="1496"/>
                  </a:lnTo>
                  <a:lnTo>
                    <a:pt x="221" y="1483"/>
                  </a:lnTo>
                  <a:close/>
                </a:path>
              </a:pathLst>
            </a:custGeom>
            <a:solidFill>
              <a:srgbClr val="E8DC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3068" name="Freeform 297">
              <a:extLst>
                <a:ext uri="{FF2B5EF4-FFF2-40B4-BE49-F238E27FC236}">
                  <a16:creationId xmlns:a16="http://schemas.microsoft.com/office/drawing/2014/main" id="{1EF36666-4CD9-4332-92D7-DA8A7B6FBE99}"/>
                </a:ext>
              </a:extLst>
            </p:cNvPr>
            <p:cNvSpPr>
              <a:spLocks/>
            </p:cNvSpPr>
            <p:nvPr/>
          </p:nvSpPr>
          <p:spPr bwMode="auto">
            <a:xfrm>
              <a:off x="1669" y="2301"/>
              <a:ext cx="356" cy="359"/>
            </a:xfrm>
            <a:custGeom>
              <a:avLst/>
              <a:gdLst>
                <a:gd name="T0" fmla="*/ 0 w 1069"/>
                <a:gd name="T1" fmla="*/ 0 h 1075"/>
                <a:gd name="T2" fmla="*/ 0 w 1069"/>
                <a:gd name="T3" fmla="*/ 0 h 1075"/>
                <a:gd name="T4" fmla="*/ 0 w 1069"/>
                <a:gd name="T5" fmla="*/ 0 h 1075"/>
                <a:gd name="T6" fmla="*/ 0 w 1069"/>
                <a:gd name="T7" fmla="*/ 0 h 1075"/>
                <a:gd name="T8" fmla="*/ 0 w 1069"/>
                <a:gd name="T9" fmla="*/ 0 h 1075"/>
                <a:gd name="T10" fmla="*/ 0 w 1069"/>
                <a:gd name="T11" fmla="*/ 0 h 1075"/>
                <a:gd name="T12" fmla="*/ 0 w 1069"/>
                <a:gd name="T13" fmla="*/ 0 h 1075"/>
                <a:gd name="T14" fmla="*/ 0 w 1069"/>
                <a:gd name="T15" fmla="*/ 0 h 1075"/>
                <a:gd name="T16" fmla="*/ 0 w 1069"/>
                <a:gd name="T17" fmla="*/ 0 h 1075"/>
                <a:gd name="T18" fmla="*/ 0 w 1069"/>
                <a:gd name="T19" fmla="*/ 0 h 1075"/>
                <a:gd name="T20" fmla="*/ 0 w 1069"/>
                <a:gd name="T21" fmla="*/ 0 h 1075"/>
                <a:gd name="T22" fmla="*/ 0 w 1069"/>
                <a:gd name="T23" fmla="*/ 0 h 1075"/>
                <a:gd name="T24" fmla="*/ 0 w 1069"/>
                <a:gd name="T25" fmla="*/ 0 h 1075"/>
                <a:gd name="T26" fmla="*/ 0 w 1069"/>
                <a:gd name="T27" fmla="*/ 0 h 1075"/>
                <a:gd name="T28" fmla="*/ 0 w 1069"/>
                <a:gd name="T29" fmla="*/ 0 h 107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69"/>
                <a:gd name="T46" fmla="*/ 0 h 1075"/>
                <a:gd name="T47" fmla="*/ 1069 w 1069"/>
                <a:gd name="T48" fmla="*/ 1075 h 107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69" h="1075">
                  <a:moveTo>
                    <a:pt x="31" y="624"/>
                  </a:moveTo>
                  <a:lnTo>
                    <a:pt x="14" y="501"/>
                  </a:lnTo>
                  <a:lnTo>
                    <a:pt x="0" y="388"/>
                  </a:lnTo>
                  <a:lnTo>
                    <a:pt x="43" y="197"/>
                  </a:lnTo>
                  <a:lnTo>
                    <a:pt x="169" y="148"/>
                  </a:lnTo>
                  <a:lnTo>
                    <a:pt x="732" y="0"/>
                  </a:lnTo>
                  <a:lnTo>
                    <a:pt x="904" y="4"/>
                  </a:lnTo>
                  <a:lnTo>
                    <a:pt x="1034" y="94"/>
                  </a:lnTo>
                  <a:lnTo>
                    <a:pt x="1069" y="274"/>
                  </a:lnTo>
                  <a:lnTo>
                    <a:pt x="951" y="977"/>
                  </a:lnTo>
                  <a:lnTo>
                    <a:pt x="156" y="1075"/>
                  </a:lnTo>
                  <a:lnTo>
                    <a:pt x="117" y="1013"/>
                  </a:lnTo>
                  <a:lnTo>
                    <a:pt x="31" y="624"/>
                  </a:lnTo>
                  <a:close/>
                </a:path>
              </a:pathLst>
            </a:custGeom>
            <a:solidFill>
              <a:srgbClr val="A5B8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3069" name="Freeform 298">
              <a:extLst>
                <a:ext uri="{FF2B5EF4-FFF2-40B4-BE49-F238E27FC236}">
                  <a16:creationId xmlns:a16="http://schemas.microsoft.com/office/drawing/2014/main" id="{416C26F6-E4ED-4231-A01E-5694A0E58577}"/>
                </a:ext>
              </a:extLst>
            </p:cNvPr>
            <p:cNvSpPr>
              <a:spLocks/>
            </p:cNvSpPr>
            <p:nvPr/>
          </p:nvSpPr>
          <p:spPr bwMode="auto">
            <a:xfrm>
              <a:off x="1722" y="2760"/>
              <a:ext cx="315" cy="59"/>
            </a:xfrm>
            <a:custGeom>
              <a:avLst/>
              <a:gdLst>
                <a:gd name="T0" fmla="*/ 0 w 945"/>
                <a:gd name="T1" fmla="*/ 0 h 178"/>
                <a:gd name="T2" fmla="*/ 0 w 945"/>
                <a:gd name="T3" fmla="*/ 0 h 178"/>
                <a:gd name="T4" fmla="*/ 0 w 945"/>
                <a:gd name="T5" fmla="*/ 0 h 178"/>
                <a:gd name="T6" fmla="*/ 0 w 945"/>
                <a:gd name="T7" fmla="*/ 0 h 178"/>
                <a:gd name="T8" fmla="*/ 0 w 945"/>
                <a:gd name="T9" fmla="*/ 0 h 178"/>
                <a:gd name="T10" fmla="*/ 0 w 945"/>
                <a:gd name="T11" fmla="*/ 0 h 178"/>
                <a:gd name="T12" fmla="*/ 0 w 945"/>
                <a:gd name="T13" fmla="*/ 0 h 178"/>
                <a:gd name="T14" fmla="*/ 0 w 945"/>
                <a:gd name="T15" fmla="*/ 0 h 178"/>
                <a:gd name="T16" fmla="*/ 0 w 945"/>
                <a:gd name="T17" fmla="*/ 0 h 178"/>
                <a:gd name="T18" fmla="*/ 0 w 945"/>
                <a:gd name="T19" fmla="*/ 0 h 178"/>
                <a:gd name="T20" fmla="*/ 0 w 945"/>
                <a:gd name="T21" fmla="*/ 0 h 178"/>
                <a:gd name="T22" fmla="*/ 0 w 945"/>
                <a:gd name="T23" fmla="*/ 0 h 178"/>
                <a:gd name="T24" fmla="*/ 0 w 945"/>
                <a:gd name="T25" fmla="*/ 0 h 1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45"/>
                <a:gd name="T40" fmla="*/ 0 h 178"/>
                <a:gd name="T41" fmla="*/ 945 w 945"/>
                <a:gd name="T42" fmla="*/ 178 h 1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45" h="178">
                  <a:moveTo>
                    <a:pt x="0" y="152"/>
                  </a:moveTo>
                  <a:lnTo>
                    <a:pt x="30" y="117"/>
                  </a:lnTo>
                  <a:lnTo>
                    <a:pt x="221" y="67"/>
                  </a:lnTo>
                  <a:lnTo>
                    <a:pt x="580" y="7"/>
                  </a:lnTo>
                  <a:lnTo>
                    <a:pt x="806" y="17"/>
                  </a:lnTo>
                  <a:lnTo>
                    <a:pt x="945" y="0"/>
                  </a:lnTo>
                  <a:lnTo>
                    <a:pt x="922" y="107"/>
                  </a:lnTo>
                  <a:lnTo>
                    <a:pt x="544" y="112"/>
                  </a:lnTo>
                  <a:lnTo>
                    <a:pt x="206" y="137"/>
                  </a:lnTo>
                  <a:lnTo>
                    <a:pt x="40" y="178"/>
                  </a:lnTo>
                  <a:lnTo>
                    <a:pt x="0" y="152"/>
                  </a:lnTo>
                  <a:close/>
                </a:path>
              </a:pathLst>
            </a:custGeom>
            <a:solidFill>
              <a:srgbClr val="E8DC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3070" name="Freeform 299">
              <a:extLst>
                <a:ext uri="{FF2B5EF4-FFF2-40B4-BE49-F238E27FC236}">
                  <a16:creationId xmlns:a16="http://schemas.microsoft.com/office/drawing/2014/main" id="{E419F267-34E4-46C2-A5D3-BA00CCE42806}"/>
                </a:ext>
              </a:extLst>
            </p:cNvPr>
            <p:cNvSpPr>
              <a:spLocks/>
            </p:cNvSpPr>
            <p:nvPr/>
          </p:nvSpPr>
          <p:spPr bwMode="auto">
            <a:xfrm>
              <a:off x="1696" y="2359"/>
              <a:ext cx="129" cy="113"/>
            </a:xfrm>
            <a:custGeom>
              <a:avLst/>
              <a:gdLst>
                <a:gd name="T0" fmla="*/ 0 w 387"/>
                <a:gd name="T1" fmla="*/ 0 h 340"/>
                <a:gd name="T2" fmla="*/ 0 w 387"/>
                <a:gd name="T3" fmla="*/ 0 h 340"/>
                <a:gd name="T4" fmla="*/ 0 w 387"/>
                <a:gd name="T5" fmla="*/ 0 h 340"/>
                <a:gd name="T6" fmla="*/ 0 w 387"/>
                <a:gd name="T7" fmla="*/ 0 h 340"/>
                <a:gd name="T8" fmla="*/ 0 w 387"/>
                <a:gd name="T9" fmla="*/ 0 h 340"/>
                <a:gd name="T10" fmla="*/ 0 w 387"/>
                <a:gd name="T11" fmla="*/ 0 h 340"/>
                <a:gd name="T12" fmla="*/ 0 w 387"/>
                <a:gd name="T13" fmla="*/ 0 h 340"/>
                <a:gd name="T14" fmla="*/ 0 w 387"/>
                <a:gd name="T15" fmla="*/ 0 h 340"/>
                <a:gd name="T16" fmla="*/ 0 w 387"/>
                <a:gd name="T17" fmla="*/ 0 h 340"/>
                <a:gd name="T18" fmla="*/ 0 w 387"/>
                <a:gd name="T19" fmla="*/ 0 h 340"/>
                <a:gd name="T20" fmla="*/ 0 w 387"/>
                <a:gd name="T21" fmla="*/ 0 h 340"/>
                <a:gd name="T22" fmla="*/ 0 w 387"/>
                <a:gd name="T23" fmla="*/ 0 h 3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87"/>
                <a:gd name="T37" fmla="*/ 0 h 340"/>
                <a:gd name="T38" fmla="*/ 387 w 387"/>
                <a:gd name="T39" fmla="*/ 340 h 3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87" h="340">
                  <a:moveTo>
                    <a:pt x="265" y="11"/>
                  </a:moveTo>
                  <a:lnTo>
                    <a:pt x="159" y="39"/>
                  </a:lnTo>
                  <a:lnTo>
                    <a:pt x="65" y="86"/>
                  </a:lnTo>
                  <a:lnTo>
                    <a:pt x="22" y="145"/>
                  </a:lnTo>
                  <a:lnTo>
                    <a:pt x="0" y="211"/>
                  </a:lnTo>
                  <a:lnTo>
                    <a:pt x="34" y="340"/>
                  </a:lnTo>
                  <a:lnTo>
                    <a:pt x="108" y="207"/>
                  </a:lnTo>
                  <a:lnTo>
                    <a:pt x="215" y="86"/>
                  </a:lnTo>
                  <a:lnTo>
                    <a:pt x="387" y="0"/>
                  </a:lnTo>
                  <a:lnTo>
                    <a:pt x="265" y="11"/>
                  </a:lnTo>
                  <a:close/>
                </a:path>
              </a:pathLst>
            </a:custGeom>
            <a:solidFill>
              <a:srgbClr val="DBE5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3071" name="Freeform 300">
              <a:extLst>
                <a:ext uri="{FF2B5EF4-FFF2-40B4-BE49-F238E27FC236}">
                  <a16:creationId xmlns:a16="http://schemas.microsoft.com/office/drawing/2014/main" id="{DDD7EE67-A98A-499A-AA8E-9BA6377BEC7D}"/>
                </a:ext>
              </a:extLst>
            </p:cNvPr>
            <p:cNvSpPr>
              <a:spLocks/>
            </p:cNvSpPr>
            <p:nvPr/>
          </p:nvSpPr>
          <p:spPr bwMode="auto">
            <a:xfrm>
              <a:off x="1895" y="2499"/>
              <a:ext cx="81" cy="107"/>
            </a:xfrm>
            <a:custGeom>
              <a:avLst/>
              <a:gdLst>
                <a:gd name="T0" fmla="*/ 0 w 243"/>
                <a:gd name="T1" fmla="*/ 0 h 322"/>
                <a:gd name="T2" fmla="*/ 0 w 243"/>
                <a:gd name="T3" fmla="*/ 0 h 322"/>
                <a:gd name="T4" fmla="*/ 0 w 243"/>
                <a:gd name="T5" fmla="*/ 0 h 322"/>
                <a:gd name="T6" fmla="*/ 0 w 243"/>
                <a:gd name="T7" fmla="*/ 0 h 322"/>
                <a:gd name="T8" fmla="*/ 0 w 243"/>
                <a:gd name="T9" fmla="*/ 0 h 322"/>
                <a:gd name="T10" fmla="*/ 0 w 243"/>
                <a:gd name="T11" fmla="*/ 0 h 322"/>
                <a:gd name="T12" fmla="*/ 0 w 243"/>
                <a:gd name="T13" fmla="*/ 0 h 322"/>
                <a:gd name="T14" fmla="*/ 0 w 243"/>
                <a:gd name="T15" fmla="*/ 0 h 322"/>
                <a:gd name="T16" fmla="*/ 0 w 243"/>
                <a:gd name="T17" fmla="*/ 0 h 322"/>
                <a:gd name="T18" fmla="*/ 0 w 243"/>
                <a:gd name="T19" fmla="*/ 0 h 3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3"/>
                <a:gd name="T31" fmla="*/ 0 h 322"/>
                <a:gd name="T32" fmla="*/ 243 w 243"/>
                <a:gd name="T33" fmla="*/ 322 h 3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3" h="322">
                  <a:moveTo>
                    <a:pt x="187" y="43"/>
                  </a:moveTo>
                  <a:lnTo>
                    <a:pt x="133" y="166"/>
                  </a:lnTo>
                  <a:lnTo>
                    <a:pt x="0" y="303"/>
                  </a:lnTo>
                  <a:lnTo>
                    <a:pt x="101" y="322"/>
                  </a:lnTo>
                  <a:lnTo>
                    <a:pt x="187" y="279"/>
                  </a:lnTo>
                  <a:lnTo>
                    <a:pt x="215" y="174"/>
                  </a:lnTo>
                  <a:lnTo>
                    <a:pt x="243" y="0"/>
                  </a:lnTo>
                  <a:lnTo>
                    <a:pt x="187" y="43"/>
                  </a:lnTo>
                  <a:close/>
                </a:path>
              </a:pathLst>
            </a:custGeom>
            <a:solidFill>
              <a:srgbClr val="6D76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3072" name="Freeform 301">
              <a:extLst>
                <a:ext uri="{FF2B5EF4-FFF2-40B4-BE49-F238E27FC236}">
                  <a16:creationId xmlns:a16="http://schemas.microsoft.com/office/drawing/2014/main" id="{B8B999DA-B64F-4657-8547-4EBF6A75E141}"/>
                </a:ext>
              </a:extLst>
            </p:cNvPr>
            <p:cNvSpPr>
              <a:spLocks/>
            </p:cNvSpPr>
            <p:nvPr/>
          </p:nvSpPr>
          <p:spPr bwMode="auto">
            <a:xfrm>
              <a:off x="2193" y="2931"/>
              <a:ext cx="193" cy="137"/>
            </a:xfrm>
            <a:custGeom>
              <a:avLst/>
              <a:gdLst>
                <a:gd name="T0" fmla="*/ 0 w 578"/>
                <a:gd name="T1" fmla="*/ 0 h 411"/>
                <a:gd name="T2" fmla="*/ 0 w 578"/>
                <a:gd name="T3" fmla="*/ 0 h 411"/>
                <a:gd name="T4" fmla="*/ 0 w 578"/>
                <a:gd name="T5" fmla="*/ 0 h 411"/>
                <a:gd name="T6" fmla="*/ 0 w 578"/>
                <a:gd name="T7" fmla="*/ 0 h 411"/>
                <a:gd name="T8" fmla="*/ 0 w 578"/>
                <a:gd name="T9" fmla="*/ 0 h 411"/>
                <a:gd name="T10" fmla="*/ 0 w 578"/>
                <a:gd name="T11" fmla="*/ 0 h 411"/>
                <a:gd name="T12" fmla="*/ 0 w 578"/>
                <a:gd name="T13" fmla="*/ 0 h 411"/>
                <a:gd name="T14" fmla="*/ 0 w 578"/>
                <a:gd name="T15" fmla="*/ 0 h 411"/>
                <a:gd name="T16" fmla="*/ 0 w 578"/>
                <a:gd name="T17" fmla="*/ 0 h 411"/>
                <a:gd name="T18" fmla="*/ 0 w 578"/>
                <a:gd name="T19" fmla="*/ 0 h 411"/>
                <a:gd name="T20" fmla="*/ 0 w 578"/>
                <a:gd name="T21" fmla="*/ 0 h 411"/>
                <a:gd name="T22" fmla="*/ 0 w 578"/>
                <a:gd name="T23" fmla="*/ 0 h 411"/>
                <a:gd name="T24" fmla="*/ 0 w 578"/>
                <a:gd name="T25" fmla="*/ 0 h 411"/>
                <a:gd name="T26" fmla="*/ 0 w 578"/>
                <a:gd name="T27" fmla="*/ 0 h 411"/>
                <a:gd name="T28" fmla="*/ 0 w 578"/>
                <a:gd name="T29" fmla="*/ 0 h 411"/>
                <a:gd name="T30" fmla="*/ 0 w 578"/>
                <a:gd name="T31" fmla="*/ 0 h 411"/>
                <a:gd name="T32" fmla="*/ 0 w 578"/>
                <a:gd name="T33" fmla="*/ 0 h 411"/>
                <a:gd name="T34" fmla="*/ 0 w 578"/>
                <a:gd name="T35" fmla="*/ 0 h 4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78"/>
                <a:gd name="T55" fmla="*/ 0 h 411"/>
                <a:gd name="T56" fmla="*/ 578 w 578"/>
                <a:gd name="T57" fmla="*/ 411 h 4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78" h="411">
                  <a:moveTo>
                    <a:pt x="16" y="132"/>
                  </a:moveTo>
                  <a:lnTo>
                    <a:pt x="92" y="51"/>
                  </a:lnTo>
                  <a:lnTo>
                    <a:pt x="170" y="11"/>
                  </a:lnTo>
                  <a:lnTo>
                    <a:pt x="260" y="0"/>
                  </a:lnTo>
                  <a:lnTo>
                    <a:pt x="333" y="26"/>
                  </a:lnTo>
                  <a:lnTo>
                    <a:pt x="444" y="76"/>
                  </a:lnTo>
                  <a:lnTo>
                    <a:pt x="497" y="116"/>
                  </a:lnTo>
                  <a:lnTo>
                    <a:pt x="537" y="173"/>
                  </a:lnTo>
                  <a:lnTo>
                    <a:pt x="572" y="239"/>
                  </a:lnTo>
                  <a:lnTo>
                    <a:pt x="578" y="297"/>
                  </a:lnTo>
                  <a:lnTo>
                    <a:pt x="503" y="393"/>
                  </a:lnTo>
                  <a:lnTo>
                    <a:pt x="319" y="411"/>
                  </a:lnTo>
                  <a:lnTo>
                    <a:pt x="183" y="312"/>
                  </a:lnTo>
                  <a:lnTo>
                    <a:pt x="61" y="312"/>
                  </a:lnTo>
                  <a:lnTo>
                    <a:pt x="0" y="227"/>
                  </a:lnTo>
                  <a:lnTo>
                    <a:pt x="16" y="1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3073" name="Freeform 302">
              <a:extLst>
                <a:ext uri="{FF2B5EF4-FFF2-40B4-BE49-F238E27FC236}">
                  <a16:creationId xmlns:a16="http://schemas.microsoft.com/office/drawing/2014/main" id="{058F67C2-F6DE-4493-8A22-7A3DAB9791C3}"/>
                </a:ext>
              </a:extLst>
            </p:cNvPr>
            <p:cNvSpPr>
              <a:spLocks/>
            </p:cNvSpPr>
            <p:nvPr/>
          </p:nvSpPr>
          <p:spPr bwMode="auto">
            <a:xfrm>
              <a:off x="2193" y="2956"/>
              <a:ext cx="197" cy="119"/>
            </a:xfrm>
            <a:custGeom>
              <a:avLst/>
              <a:gdLst>
                <a:gd name="T0" fmla="*/ 0 w 589"/>
                <a:gd name="T1" fmla="*/ 0 h 358"/>
                <a:gd name="T2" fmla="*/ 0 w 589"/>
                <a:gd name="T3" fmla="*/ 0 h 358"/>
                <a:gd name="T4" fmla="*/ 0 w 589"/>
                <a:gd name="T5" fmla="*/ 0 h 358"/>
                <a:gd name="T6" fmla="*/ 0 w 589"/>
                <a:gd name="T7" fmla="*/ 0 h 358"/>
                <a:gd name="T8" fmla="*/ 0 w 589"/>
                <a:gd name="T9" fmla="*/ 0 h 358"/>
                <a:gd name="T10" fmla="*/ 0 w 589"/>
                <a:gd name="T11" fmla="*/ 0 h 358"/>
                <a:gd name="T12" fmla="*/ 0 w 589"/>
                <a:gd name="T13" fmla="*/ 0 h 358"/>
                <a:gd name="T14" fmla="*/ 0 w 589"/>
                <a:gd name="T15" fmla="*/ 0 h 358"/>
                <a:gd name="T16" fmla="*/ 0 w 589"/>
                <a:gd name="T17" fmla="*/ 0 h 358"/>
                <a:gd name="T18" fmla="*/ 0 w 589"/>
                <a:gd name="T19" fmla="*/ 0 h 358"/>
                <a:gd name="T20" fmla="*/ 0 w 589"/>
                <a:gd name="T21" fmla="*/ 0 h 358"/>
                <a:gd name="T22" fmla="*/ 0 w 589"/>
                <a:gd name="T23" fmla="*/ 0 h 358"/>
                <a:gd name="T24" fmla="*/ 0 w 589"/>
                <a:gd name="T25" fmla="*/ 0 h 358"/>
                <a:gd name="T26" fmla="*/ 0 w 589"/>
                <a:gd name="T27" fmla="*/ 0 h 358"/>
                <a:gd name="T28" fmla="*/ 0 w 589"/>
                <a:gd name="T29" fmla="*/ 0 h 358"/>
                <a:gd name="T30" fmla="*/ 0 w 589"/>
                <a:gd name="T31" fmla="*/ 0 h 358"/>
                <a:gd name="T32" fmla="*/ 0 w 589"/>
                <a:gd name="T33" fmla="*/ 0 h 358"/>
                <a:gd name="T34" fmla="*/ 0 w 589"/>
                <a:gd name="T35" fmla="*/ 0 h 358"/>
                <a:gd name="T36" fmla="*/ 0 w 589"/>
                <a:gd name="T37" fmla="*/ 0 h 358"/>
                <a:gd name="T38" fmla="*/ 0 w 589"/>
                <a:gd name="T39" fmla="*/ 0 h 358"/>
                <a:gd name="T40" fmla="*/ 0 w 589"/>
                <a:gd name="T41" fmla="*/ 0 h 358"/>
                <a:gd name="T42" fmla="*/ 0 w 589"/>
                <a:gd name="T43" fmla="*/ 0 h 358"/>
                <a:gd name="T44" fmla="*/ 0 w 589"/>
                <a:gd name="T45" fmla="*/ 0 h 358"/>
                <a:gd name="T46" fmla="*/ 0 w 589"/>
                <a:gd name="T47" fmla="*/ 0 h 358"/>
                <a:gd name="T48" fmla="*/ 0 w 589"/>
                <a:gd name="T49" fmla="*/ 0 h 358"/>
                <a:gd name="T50" fmla="*/ 0 w 589"/>
                <a:gd name="T51" fmla="*/ 0 h 35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89"/>
                <a:gd name="T79" fmla="*/ 0 h 358"/>
                <a:gd name="T80" fmla="*/ 589 w 589"/>
                <a:gd name="T81" fmla="*/ 358 h 35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89" h="358">
                  <a:moveTo>
                    <a:pt x="32" y="37"/>
                  </a:moveTo>
                  <a:lnTo>
                    <a:pt x="83" y="0"/>
                  </a:lnTo>
                  <a:lnTo>
                    <a:pt x="193" y="0"/>
                  </a:lnTo>
                  <a:lnTo>
                    <a:pt x="260" y="19"/>
                  </a:lnTo>
                  <a:lnTo>
                    <a:pt x="183" y="115"/>
                  </a:lnTo>
                  <a:lnTo>
                    <a:pt x="298" y="56"/>
                  </a:lnTo>
                  <a:lnTo>
                    <a:pt x="389" y="23"/>
                  </a:lnTo>
                  <a:lnTo>
                    <a:pt x="460" y="55"/>
                  </a:lnTo>
                  <a:lnTo>
                    <a:pt x="492" y="93"/>
                  </a:lnTo>
                  <a:lnTo>
                    <a:pt x="430" y="110"/>
                  </a:lnTo>
                  <a:lnTo>
                    <a:pt x="359" y="154"/>
                  </a:lnTo>
                  <a:lnTo>
                    <a:pt x="354" y="233"/>
                  </a:lnTo>
                  <a:lnTo>
                    <a:pt x="473" y="133"/>
                  </a:lnTo>
                  <a:lnTo>
                    <a:pt x="523" y="124"/>
                  </a:lnTo>
                  <a:lnTo>
                    <a:pt x="580" y="162"/>
                  </a:lnTo>
                  <a:lnTo>
                    <a:pt x="589" y="219"/>
                  </a:lnTo>
                  <a:lnTo>
                    <a:pt x="454" y="340"/>
                  </a:lnTo>
                  <a:lnTo>
                    <a:pt x="385" y="358"/>
                  </a:lnTo>
                  <a:lnTo>
                    <a:pt x="292" y="345"/>
                  </a:lnTo>
                  <a:lnTo>
                    <a:pt x="217" y="265"/>
                  </a:lnTo>
                  <a:lnTo>
                    <a:pt x="65" y="269"/>
                  </a:lnTo>
                  <a:lnTo>
                    <a:pt x="21" y="214"/>
                  </a:lnTo>
                  <a:lnTo>
                    <a:pt x="0" y="91"/>
                  </a:lnTo>
                  <a:lnTo>
                    <a:pt x="32" y="37"/>
                  </a:lnTo>
                  <a:close/>
                </a:path>
              </a:pathLst>
            </a:custGeom>
            <a:solidFill>
              <a:srgbClr val="E8DC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3074" name="Freeform 303">
              <a:extLst>
                <a:ext uri="{FF2B5EF4-FFF2-40B4-BE49-F238E27FC236}">
                  <a16:creationId xmlns:a16="http://schemas.microsoft.com/office/drawing/2014/main" id="{467DCAB9-B6F0-4864-B007-CADE4CC765CC}"/>
                </a:ext>
              </a:extLst>
            </p:cNvPr>
            <p:cNvSpPr>
              <a:spLocks/>
            </p:cNvSpPr>
            <p:nvPr/>
          </p:nvSpPr>
          <p:spPr bwMode="auto">
            <a:xfrm>
              <a:off x="2197" y="3011"/>
              <a:ext cx="186" cy="64"/>
            </a:xfrm>
            <a:custGeom>
              <a:avLst/>
              <a:gdLst>
                <a:gd name="T0" fmla="*/ 0 w 557"/>
                <a:gd name="T1" fmla="*/ 0 h 194"/>
                <a:gd name="T2" fmla="*/ 0 w 557"/>
                <a:gd name="T3" fmla="*/ 0 h 194"/>
                <a:gd name="T4" fmla="*/ 0 w 557"/>
                <a:gd name="T5" fmla="*/ 0 h 194"/>
                <a:gd name="T6" fmla="*/ 0 w 557"/>
                <a:gd name="T7" fmla="*/ 0 h 194"/>
                <a:gd name="T8" fmla="*/ 0 w 557"/>
                <a:gd name="T9" fmla="*/ 0 h 194"/>
                <a:gd name="T10" fmla="*/ 0 w 557"/>
                <a:gd name="T11" fmla="*/ 0 h 194"/>
                <a:gd name="T12" fmla="*/ 0 w 557"/>
                <a:gd name="T13" fmla="*/ 0 h 194"/>
                <a:gd name="T14" fmla="*/ 0 w 557"/>
                <a:gd name="T15" fmla="*/ 0 h 194"/>
                <a:gd name="T16" fmla="*/ 0 w 557"/>
                <a:gd name="T17" fmla="*/ 0 h 194"/>
                <a:gd name="T18" fmla="*/ 0 w 557"/>
                <a:gd name="T19" fmla="*/ 0 h 194"/>
                <a:gd name="T20" fmla="*/ 0 w 557"/>
                <a:gd name="T21" fmla="*/ 0 h 194"/>
                <a:gd name="T22" fmla="*/ 0 w 557"/>
                <a:gd name="T23" fmla="*/ 0 h 194"/>
                <a:gd name="T24" fmla="*/ 0 w 557"/>
                <a:gd name="T25" fmla="*/ 0 h 194"/>
                <a:gd name="T26" fmla="*/ 0 w 557"/>
                <a:gd name="T27" fmla="*/ 0 h 194"/>
                <a:gd name="T28" fmla="*/ 0 w 557"/>
                <a:gd name="T29" fmla="*/ 0 h 194"/>
                <a:gd name="T30" fmla="*/ 0 w 557"/>
                <a:gd name="T31" fmla="*/ 0 h 194"/>
                <a:gd name="T32" fmla="*/ 0 w 557"/>
                <a:gd name="T33" fmla="*/ 0 h 194"/>
                <a:gd name="T34" fmla="*/ 0 w 557"/>
                <a:gd name="T35" fmla="*/ 0 h 194"/>
                <a:gd name="T36" fmla="*/ 0 w 557"/>
                <a:gd name="T37" fmla="*/ 0 h 194"/>
                <a:gd name="T38" fmla="*/ 0 w 557"/>
                <a:gd name="T39" fmla="*/ 0 h 194"/>
                <a:gd name="T40" fmla="*/ 0 w 557"/>
                <a:gd name="T41" fmla="*/ 0 h 194"/>
                <a:gd name="T42" fmla="*/ 0 w 557"/>
                <a:gd name="T43" fmla="*/ 0 h 194"/>
                <a:gd name="T44" fmla="*/ 0 w 557"/>
                <a:gd name="T45" fmla="*/ 0 h 19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57"/>
                <a:gd name="T70" fmla="*/ 0 h 194"/>
                <a:gd name="T71" fmla="*/ 557 w 557"/>
                <a:gd name="T72" fmla="*/ 194 h 19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57" h="194">
                  <a:moveTo>
                    <a:pt x="0" y="16"/>
                  </a:moveTo>
                  <a:lnTo>
                    <a:pt x="71" y="48"/>
                  </a:lnTo>
                  <a:lnTo>
                    <a:pt x="126" y="30"/>
                  </a:lnTo>
                  <a:lnTo>
                    <a:pt x="177" y="14"/>
                  </a:lnTo>
                  <a:lnTo>
                    <a:pt x="228" y="22"/>
                  </a:lnTo>
                  <a:lnTo>
                    <a:pt x="254" y="49"/>
                  </a:lnTo>
                  <a:lnTo>
                    <a:pt x="275" y="82"/>
                  </a:lnTo>
                  <a:lnTo>
                    <a:pt x="340" y="119"/>
                  </a:lnTo>
                  <a:lnTo>
                    <a:pt x="387" y="59"/>
                  </a:lnTo>
                  <a:lnTo>
                    <a:pt x="453" y="17"/>
                  </a:lnTo>
                  <a:lnTo>
                    <a:pt x="513" y="0"/>
                  </a:lnTo>
                  <a:lnTo>
                    <a:pt x="552" y="31"/>
                  </a:lnTo>
                  <a:lnTo>
                    <a:pt x="557" y="63"/>
                  </a:lnTo>
                  <a:lnTo>
                    <a:pt x="514" y="125"/>
                  </a:lnTo>
                  <a:lnTo>
                    <a:pt x="442" y="176"/>
                  </a:lnTo>
                  <a:lnTo>
                    <a:pt x="373" y="194"/>
                  </a:lnTo>
                  <a:lnTo>
                    <a:pt x="271" y="178"/>
                  </a:lnTo>
                  <a:lnTo>
                    <a:pt x="192" y="109"/>
                  </a:lnTo>
                  <a:lnTo>
                    <a:pt x="74" y="102"/>
                  </a:lnTo>
                  <a:lnTo>
                    <a:pt x="15" y="73"/>
                  </a:lnTo>
                  <a:lnTo>
                    <a:pt x="0" y="16"/>
                  </a:lnTo>
                  <a:close/>
                </a:path>
              </a:pathLst>
            </a:custGeom>
            <a:solidFill>
              <a:srgbClr val="A3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3075" name="Freeform 304">
              <a:extLst>
                <a:ext uri="{FF2B5EF4-FFF2-40B4-BE49-F238E27FC236}">
                  <a16:creationId xmlns:a16="http://schemas.microsoft.com/office/drawing/2014/main" id="{D16AADB0-EB83-400A-9E83-500A4D16F6B4}"/>
                </a:ext>
              </a:extLst>
            </p:cNvPr>
            <p:cNvSpPr>
              <a:spLocks/>
            </p:cNvSpPr>
            <p:nvPr/>
          </p:nvSpPr>
          <p:spPr bwMode="auto">
            <a:xfrm>
              <a:off x="2199" y="2965"/>
              <a:ext cx="46" cy="28"/>
            </a:xfrm>
            <a:custGeom>
              <a:avLst/>
              <a:gdLst>
                <a:gd name="T0" fmla="*/ 0 w 138"/>
                <a:gd name="T1" fmla="*/ 0 h 84"/>
                <a:gd name="T2" fmla="*/ 0 w 138"/>
                <a:gd name="T3" fmla="*/ 0 h 84"/>
                <a:gd name="T4" fmla="*/ 0 w 138"/>
                <a:gd name="T5" fmla="*/ 0 h 84"/>
                <a:gd name="T6" fmla="*/ 0 w 138"/>
                <a:gd name="T7" fmla="*/ 0 h 84"/>
                <a:gd name="T8" fmla="*/ 0 w 138"/>
                <a:gd name="T9" fmla="*/ 0 h 84"/>
                <a:gd name="T10" fmla="*/ 0 w 138"/>
                <a:gd name="T11" fmla="*/ 0 h 84"/>
                <a:gd name="T12" fmla="*/ 0 w 138"/>
                <a:gd name="T13" fmla="*/ 0 h 84"/>
                <a:gd name="T14" fmla="*/ 0 w 138"/>
                <a:gd name="T15" fmla="*/ 0 h 84"/>
                <a:gd name="T16" fmla="*/ 0 w 138"/>
                <a:gd name="T17" fmla="*/ 0 h 84"/>
                <a:gd name="T18" fmla="*/ 0 w 138"/>
                <a:gd name="T19" fmla="*/ 0 h 84"/>
                <a:gd name="T20" fmla="*/ 0 w 138"/>
                <a:gd name="T21" fmla="*/ 0 h 84"/>
                <a:gd name="T22" fmla="*/ 0 w 138"/>
                <a:gd name="T23" fmla="*/ 0 h 84"/>
                <a:gd name="T24" fmla="*/ 0 w 138"/>
                <a:gd name="T25" fmla="*/ 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8"/>
                <a:gd name="T40" fmla="*/ 0 h 84"/>
                <a:gd name="T41" fmla="*/ 138 w 138"/>
                <a:gd name="T42" fmla="*/ 84 h 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8" h="84">
                  <a:moveTo>
                    <a:pt x="23" y="0"/>
                  </a:moveTo>
                  <a:lnTo>
                    <a:pt x="83" y="25"/>
                  </a:lnTo>
                  <a:lnTo>
                    <a:pt x="110" y="48"/>
                  </a:lnTo>
                  <a:lnTo>
                    <a:pt x="137" y="72"/>
                  </a:lnTo>
                  <a:lnTo>
                    <a:pt x="138" y="82"/>
                  </a:lnTo>
                  <a:lnTo>
                    <a:pt x="128" y="84"/>
                  </a:lnTo>
                  <a:lnTo>
                    <a:pt x="100" y="65"/>
                  </a:lnTo>
                  <a:lnTo>
                    <a:pt x="67" y="51"/>
                  </a:lnTo>
                  <a:lnTo>
                    <a:pt x="0" y="37"/>
                  </a:lnTo>
                  <a:lnTo>
                    <a:pt x="0" y="18"/>
                  </a:ln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3076" name="Freeform 305">
              <a:extLst>
                <a:ext uri="{FF2B5EF4-FFF2-40B4-BE49-F238E27FC236}">
                  <a16:creationId xmlns:a16="http://schemas.microsoft.com/office/drawing/2014/main" id="{9710AD70-799A-43F9-896F-89CD0FB8316F}"/>
                </a:ext>
              </a:extLst>
            </p:cNvPr>
            <p:cNvSpPr>
              <a:spLocks/>
            </p:cNvSpPr>
            <p:nvPr/>
          </p:nvSpPr>
          <p:spPr bwMode="auto">
            <a:xfrm>
              <a:off x="2341" y="2983"/>
              <a:ext cx="51" cy="88"/>
            </a:xfrm>
            <a:custGeom>
              <a:avLst/>
              <a:gdLst>
                <a:gd name="T0" fmla="*/ 0 w 154"/>
                <a:gd name="T1" fmla="*/ 0 h 266"/>
                <a:gd name="T2" fmla="*/ 0 w 154"/>
                <a:gd name="T3" fmla="*/ 0 h 266"/>
                <a:gd name="T4" fmla="*/ 0 w 154"/>
                <a:gd name="T5" fmla="*/ 0 h 266"/>
                <a:gd name="T6" fmla="*/ 0 w 154"/>
                <a:gd name="T7" fmla="*/ 0 h 266"/>
                <a:gd name="T8" fmla="*/ 0 w 154"/>
                <a:gd name="T9" fmla="*/ 0 h 266"/>
                <a:gd name="T10" fmla="*/ 0 w 154"/>
                <a:gd name="T11" fmla="*/ 0 h 266"/>
                <a:gd name="T12" fmla="*/ 0 w 154"/>
                <a:gd name="T13" fmla="*/ 0 h 266"/>
                <a:gd name="T14" fmla="*/ 0 w 154"/>
                <a:gd name="T15" fmla="*/ 0 h 266"/>
                <a:gd name="T16" fmla="*/ 0 w 154"/>
                <a:gd name="T17" fmla="*/ 0 h 266"/>
                <a:gd name="T18" fmla="*/ 0 w 154"/>
                <a:gd name="T19" fmla="*/ 0 h 266"/>
                <a:gd name="T20" fmla="*/ 0 w 154"/>
                <a:gd name="T21" fmla="*/ 0 h 266"/>
                <a:gd name="T22" fmla="*/ 0 w 154"/>
                <a:gd name="T23" fmla="*/ 0 h 266"/>
                <a:gd name="T24" fmla="*/ 0 w 154"/>
                <a:gd name="T25" fmla="*/ 0 h 266"/>
                <a:gd name="T26" fmla="*/ 0 w 154"/>
                <a:gd name="T27" fmla="*/ 0 h 266"/>
                <a:gd name="T28" fmla="*/ 0 w 154"/>
                <a:gd name="T29" fmla="*/ 0 h 266"/>
                <a:gd name="T30" fmla="*/ 0 w 154"/>
                <a:gd name="T31" fmla="*/ 0 h 266"/>
                <a:gd name="T32" fmla="*/ 0 w 154"/>
                <a:gd name="T33" fmla="*/ 0 h 2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4"/>
                <a:gd name="T52" fmla="*/ 0 h 266"/>
                <a:gd name="T53" fmla="*/ 154 w 154"/>
                <a:gd name="T54" fmla="*/ 266 h 2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4" h="266">
                  <a:moveTo>
                    <a:pt x="93" y="1"/>
                  </a:moveTo>
                  <a:lnTo>
                    <a:pt x="118" y="34"/>
                  </a:lnTo>
                  <a:lnTo>
                    <a:pt x="154" y="80"/>
                  </a:lnTo>
                  <a:lnTo>
                    <a:pt x="154" y="146"/>
                  </a:lnTo>
                  <a:lnTo>
                    <a:pt x="107" y="214"/>
                  </a:lnTo>
                  <a:lnTo>
                    <a:pt x="48" y="243"/>
                  </a:lnTo>
                  <a:lnTo>
                    <a:pt x="8" y="266"/>
                  </a:lnTo>
                  <a:lnTo>
                    <a:pt x="0" y="253"/>
                  </a:lnTo>
                  <a:lnTo>
                    <a:pt x="67" y="199"/>
                  </a:lnTo>
                  <a:lnTo>
                    <a:pt x="121" y="132"/>
                  </a:lnTo>
                  <a:lnTo>
                    <a:pt x="114" y="67"/>
                  </a:lnTo>
                  <a:lnTo>
                    <a:pt x="100" y="38"/>
                  </a:lnTo>
                  <a:lnTo>
                    <a:pt x="81" y="10"/>
                  </a:lnTo>
                  <a:lnTo>
                    <a:pt x="83" y="0"/>
                  </a:lnTo>
                  <a:lnTo>
                    <a:pt x="9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3077" name="Freeform 306">
              <a:extLst>
                <a:ext uri="{FF2B5EF4-FFF2-40B4-BE49-F238E27FC236}">
                  <a16:creationId xmlns:a16="http://schemas.microsoft.com/office/drawing/2014/main" id="{3F17EE74-4037-4D38-AEA6-8537543F8398}"/>
                </a:ext>
              </a:extLst>
            </p:cNvPr>
            <p:cNvSpPr>
              <a:spLocks/>
            </p:cNvSpPr>
            <p:nvPr/>
          </p:nvSpPr>
          <p:spPr bwMode="auto">
            <a:xfrm>
              <a:off x="2187" y="2930"/>
              <a:ext cx="166" cy="144"/>
            </a:xfrm>
            <a:custGeom>
              <a:avLst/>
              <a:gdLst>
                <a:gd name="T0" fmla="*/ 0 w 500"/>
                <a:gd name="T1" fmla="*/ 0 h 433"/>
                <a:gd name="T2" fmla="*/ 0 w 500"/>
                <a:gd name="T3" fmla="*/ 0 h 433"/>
                <a:gd name="T4" fmla="*/ 0 w 500"/>
                <a:gd name="T5" fmla="*/ 0 h 433"/>
                <a:gd name="T6" fmla="*/ 0 w 500"/>
                <a:gd name="T7" fmla="*/ 0 h 433"/>
                <a:gd name="T8" fmla="*/ 0 w 500"/>
                <a:gd name="T9" fmla="*/ 0 h 433"/>
                <a:gd name="T10" fmla="*/ 0 w 500"/>
                <a:gd name="T11" fmla="*/ 0 h 433"/>
                <a:gd name="T12" fmla="*/ 0 w 500"/>
                <a:gd name="T13" fmla="*/ 0 h 433"/>
                <a:gd name="T14" fmla="*/ 0 w 500"/>
                <a:gd name="T15" fmla="*/ 0 h 433"/>
                <a:gd name="T16" fmla="*/ 0 w 500"/>
                <a:gd name="T17" fmla="*/ 0 h 433"/>
                <a:gd name="T18" fmla="*/ 0 w 500"/>
                <a:gd name="T19" fmla="*/ 0 h 433"/>
                <a:gd name="T20" fmla="*/ 0 w 500"/>
                <a:gd name="T21" fmla="*/ 0 h 433"/>
                <a:gd name="T22" fmla="*/ 0 w 500"/>
                <a:gd name="T23" fmla="*/ 0 h 433"/>
                <a:gd name="T24" fmla="*/ 0 w 500"/>
                <a:gd name="T25" fmla="*/ 0 h 433"/>
                <a:gd name="T26" fmla="*/ 0 w 500"/>
                <a:gd name="T27" fmla="*/ 0 h 433"/>
                <a:gd name="T28" fmla="*/ 0 w 500"/>
                <a:gd name="T29" fmla="*/ 0 h 433"/>
                <a:gd name="T30" fmla="*/ 0 w 500"/>
                <a:gd name="T31" fmla="*/ 0 h 433"/>
                <a:gd name="T32" fmla="*/ 0 w 500"/>
                <a:gd name="T33" fmla="*/ 0 h 433"/>
                <a:gd name="T34" fmla="*/ 0 w 500"/>
                <a:gd name="T35" fmla="*/ 0 h 433"/>
                <a:gd name="T36" fmla="*/ 0 w 500"/>
                <a:gd name="T37" fmla="*/ 0 h 433"/>
                <a:gd name="T38" fmla="*/ 0 w 500"/>
                <a:gd name="T39" fmla="*/ 0 h 433"/>
                <a:gd name="T40" fmla="*/ 0 w 500"/>
                <a:gd name="T41" fmla="*/ 0 h 433"/>
                <a:gd name="T42" fmla="*/ 0 w 500"/>
                <a:gd name="T43" fmla="*/ 0 h 433"/>
                <a:gd name="T44" fmla="*/ 0 w 500"/>
                <a:gd name="T45" fmla="*/ 0 h 433"/>
                <a:gd name="T46" fmla="*/ 0 w 500"/>
                <a:gd name="T47" fmla="*/ 0 h 433"/>
                <a:gd name="T48" fmla="*/ 0 w 500"/>
                <a:gd name="T49" fmla="*/ 0 h 433"/>
                <a:gd name="T50" fmla="*/ 0 w 500"/>
                <a:gd name="T51" fmla="*/ 0 h 433"/>
                <a:gd name="T52" fmla="*/ 0 w 500"/>
                <a:gd name="T53" fmla="*/ 0 h 433"/>
                <a:gd name="T54" fmla="*/ 0 w 500"/>
                <a:gd name="T55" fmla="*/ 0 h 433"/>
                <a:gd name="T56" fmla="*/ 0 w 500"/>
                <a:gd name="T57" fmla="*/ 0 h 433"/>
                <a:gd name="T58" fmla="*/ 0 w 500"/>
                <a:gd name="T59" fmla="*/ 0 h 433"/>
                <a:gd name="T60" fmla="*/ 0 w 500"/>
                <a:gd name="T61" fmla="*/ 0 h 433"/>
                <a:gd name="T62" fmla="*/ 0 w 500"/>
                <a:gd name="T63" fmla="*/ 0 h 433"/>
                <a:gd name="T64" fmla="*/ 0 w 500"/>
                <a:gd name="T65" fmla="*/ 0 h 433"/>
                <a:gd name="T66" fmla="*/ 0 w 500"/>
                <a:gd name="T67" fmla="*/ 0 h 433"/>
                <a:gd name="T68" fmla="*/ 0 w 500"/>
                <a:gd name="T69" fmla="*/ 0 h 433"/>
                <a:gd name="T70" fmla="*/ 0 w 500"/>
                <a:gd name="T71" fmla="*/ 0 h 433"/>
                <a:gd name="T72" fmla="*/ 0 w 500"/>
                <a:gd name="T73" fmla="*/ 0 h 433"/>
                <a:gd name="T74" fmla="*/ 0 w 500"/>
                <a:gd name="T75" fmla="*/ 0 h 433"/>
                <a:gd name="T76" fmla="*/ 0 w 500"/>
                <a:gd name="T77" fmla="*/ 0 h 433"/>
                <a:gd name="T78" fmla="*/ 0 w 500"/>
                <a:gd name="T79" fmla="*/ 0 h 433"/>
                <a:gd name="T80" fmla="*/ 0 w 500"/>
                <a:gd name="T81" fmla="*/ 0 h 433"/>
                <a:gd name="T82" fmla="*/ 0 w 500"/>
                <a:gd name="T83" fmla="*/ 0 h 433"/>
                <a:gd name="T84" fmla="*/ 0 w 500"/>
                <a:gd name="T85" fmla="*/ 0 h 433"/>
                <a:gd name="T86" fmla="*/ 0 w 500"/>
                <a:gd name="T87" fmla="*/ 0 h 433"/>
                <a:gd name="T88" fmla="*/ 0 w 500"/>
                <a:gd name="T89" fmla="*/ 0 h 433"/>
                <a:gd name="T90" fmla="*/ 0 w 500"/>
                <a:gd name="T91" fmla="*/ 0 h 43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00"/>
                <a:gd name="T139" fmla="*/ 0 h 433"/>
                <a:gd name="T140" fmla="*/ 500 w 500"/>
                <a:gd name="T141" fmla="*/ 433 h 43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00" h="433">
                  <a:moveTo>
                    <a:pt x="490" y="111"/>
                  </a:moveTo>
                  <a:lnTo>
                    <a:pt x="448" y="79"/>
                  </a:lnTo>
                  <a:lnTo>
                    <a:pt x="429" y="66"/>
                  </a:lnTo>
                  <a:lnTo>
                    <a:pt x="405" y="53"/>
                  </a:lnTo>
                  <a:lnTo>
                    <a:pt x="372" y="40"/>
                  </a:lnTo>
                  <a:lnTo>
                    <a:pt x="342" y="31"/>
                  </a:lnTo>
                  <a:lnTo>
                    <a:pt x="281" y="24"/>
                  </a:lnTo>
                  <a:lnTo>
                    <a:pt x="155" y="48"/>
                  </a:lnTo>
                  <a:lnTo>
                    <a:pt x="118" y="66"/>
                  </a:lnTo>
                  <a:lnTo>
                    <a:pt x="85" y="93"/>
                  </a:lnTo>
                  <a:lnTo>
                    <a:pt x="47" y="134"/>
                  </a:lnTo>
                  <a:lnTo>
                    <a:pt x="30" y="188"/>
                  </a:lnTo>
                  <a:lnTo>
                    <a:pt x="32" y="233"/>
                  </a:lnTo>
                  <a:lnTo>
                    <a:pt x="43" y="273"/>
                  </a:lnTo>
                  <a:lnTo>
                    <a:pt x="66" y="305"/>
                  </a:lnTo>
                  <a:lnTo>
                    <a:pt x="101" y="316"/>
                  </a:lnTo>
                  <a:lnTo>
                    <a:pt x="200" y="318"/>
                  </a:lnTo>
                  <a:lnTo>
                    <a:pt x="243" y="330"/>
                  </a:lnTo>
                  <a:lnTo>
                    <a:pt x="280" y="362"/>
                  </a:lnTo>
                  <a:lnTo>
                    <a:pt x="312" y="389"/>
                  </a:lnTo>
                  <a:lnTo>
                    <a:pt x="343" y="405"/>
                  </a:lnTo>
                  <a:lnTo>
                    <a:pt x="418" y="418"/>
                  </a:lnTo>
                  <a:lnTo>
                    <a:pt x="418" y="433"/>
                  </a:lnTo>
                  <a:lnTo>
                    <a:pt x="329" y="428"/>
                  </a:lnTo>
                  <a:lnTo>
                    <a:pt x="255" y="386"/>
                  </a:lnTo>
                  <a:lnTo>
                    <a:pt x="223" y="361"/>
                  </a:lnTo>
                  <a:lnTo>
                    <a:pt x="186" y="351"/>
                  </a:lnTo>
                  <a:lnTo>
                    <a:pt x="101" y="351"/>
                  </a:lnTo>
                  <a:lnTo>
                    <a:pt x="53" y="335"/>
                  </a:lnTo>
                  <a:lnTo>
                    <a:pt x="22" y="296"/>
                  </a:lnTo>
                  <a:lnTo>
                    <a:pt x="4" y="243"/>
                  </a:lnTo>
                  <a:lnTo>
                    <a:pt x="0" y="186"/>
                  </a:lnTo>
                  <a:lnTo>
                    <a:pt x="18" y="120"/>
                  </a:lnTo>
                  <a:lnTo>
                    <a:pt x="36" y="95"/>
                  </a:lnTo>
                  <a:lnTo>
                    <a:pt x="61" y="69"/>
                  </a:lnTo>
                  <a:lnTo>
                    <a:pt x="101" y="39"/>
                  </a:lnTo>
                  <a:lnTo>
                    <a:pt x="147" y="19"/>
                  </a:lnTo>
                  <a:lnTo>
                    <a:pt x="217" y="2"/>
                  </a:lnTo>
                  <a:lnTo>
                    <a:pt x="299" y="0"/>
                  </a:lnTo>
                  <a:lnTo>
                    <a:pt x="394" y="25"/>
                  </a:lnTo>
                  <a:lnTo>
                    <a:pt x="456" y="66"/>
                  </a:lnTo>
                  <a:lnTo>
                    <a:pt x="498" y="98"/>
                  </a:lnTo>
                  <a:lnTo>
                    <a:pt x="500" y="109"/>
                  </a:lnTo>
                  <a:lnTo>
                    <a:pt x="490" y="1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3078" name="Freeform 307">
              <a:extLst>
                <a:ext uri="{FF2B5EF4-FFF2-40B4-BE49-F238E27FC236}">
                  <a16:creationId xmlns:a16="http://schemas.microsoft.com/office/drawing/2014/main" id="{A1662922-3D56-45B4-81C0-4755FC5E7B2E}"/>
                </a:ext>
              </a:extLst>
            </p:cNvPr>
            <p:cNvSpPr>
              <a:spLocks/>
            </p:cNvSpPr>
            <p:nvPr/>
          </p:nvSpPr>
          <p:spPr bwMode="auto">
            <a:xfrm>
              <a:off x="2302" y="2997"/>
              <a:ext cx="48" cy="62"/>
            </a:xfrm>
            <a:custGeom>
              <a:avLst/>
              <a:gdLst>
                <a:gd name="T0" fmla="*/ 0 w 143"/>
                <a:gd name="T1" fmla="*/ 0 h 187"/>
                <a:gd name="T2" fmla="*/ 0 w 143"/>
                <a:gd name="T3" fmla="*/ 0 h 187"/>
                <a:gd name="T4" fmla="*/ 0 w 143"/>
                <a:gd name="T5" fmla="*/ 0 h 187"/>
                <a:gd name="T6" fmla="*/ 0 w 143"/>
                <a:gd name="T7" fmla="*/ 0 h 187"/>
                <a:gd name="T8" fmla="*/ 0 w 143"/>
                <a:gd name="T9" fmla="*/ 0 h 187"/>
                <a:gd name="T10" fmla="*/ 0 w 143"/>
                <a:gd name="T11" fmla="*/ 0 h 187"/>
                <a:gd name="T12" fmla="*/ 0 w 143"/>
                <a:gd name="T13" fmla="*/ 0 h 187"/>
                <a:gd name="T14" fmla="*/ 0 w 143"/>
                <a:gd name="T15" fmla="*/ 0 h 187"/>
                <a:gd name="T16" fmla="*/ 0 w 143"/>
                <a:gd name="T17" fmla="*/ 0 h 187"/>
                <a:gd name="T18" fmla="*/ 0 w 143"/>
                <a:gd name="T19" fmla="*/ 0 h 187"/>
                <a:gd name="T20" fmla="*/ 0 w 143"/>
                <a:gd name="T21" fmla="*/ 0 h 187"/>
                <a:gd name="T22" fmla="*/ 0 w 143"/>
                <a:gd name="T23" fmla="*/ 0 h 187"/>
                <a:gd name="T24" fmla="*/ 0 w 143"/>
                <a:gd name="T25" fmla="*/ 0 h 187"/>
                <a:gd name="T26" fmla="*/ 0 w 143"/>
                <a:gd name="T27" fmla="*/ 0 h 187"/>
                <a:gd name="T28" fmla="*/ 0 w 143"/>
                <a:gd name="T29" fmla="*/ 0 h 187"/>
                <a:gd name="T30" fmla="*/ 0 w 143"/>
                <a:gd name="T31" fmla="*/ 0 h 187"/>
                <a:gd name="T32" fmla="*/ 0 w 143"/>
                <a:gd name="T33" fmla="*/ 0 h 1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3"/>
                <a:gd name="T52" fmla="*/ 0 h 187"/>
                <a:gd name="T53" fmla="*/ 143 w 143"/>
                <a:gd name="T54" fmla="*/ 187 h 1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3" h="187">
                  <a:moveTo>
                    <a:pt x="141" y="13"/>
                  </a:moveTo>
                  <a:lnTo>
                    <a:pt x="53" y="95"/>
                  </a:lnTo>
                  <a:lnTo>
                    <a:pt x="30" y="153"/>
                  </a:lnTo>
                  <a:lnTo>
                    <a:pt x="32" y="178"/>
                  </a:lnTo>
                  <a:lnTo>
                    <a:pt x="28" y="187"/>
                  </a:lnTo>
                  <a:lnTo>
                    <a:pt x="18" y="184"/>
                  </a:lnTo>
                  <a:lnTo>
                    <a:pt x="0" y="153"/>
                  </a:lnTo>
                  <a:lnTo>
                    <a:pt x="11" y="114"/>
                  </a:lnTo>
                  <a:lnTo>
                    <a:pt x="28" y="77"/>
                  </a:lnTo>
                  <a:lnTo>
                    <a:pt x="52" y="53"/>
                  </a:lnTo>
                  <a:lnTo>
                    <a:pt x="77" y="35"/>
                  </a:lnTo>
                  <a:lnTo>
                    <a:pt x="104" y="19"/>
                  </a:lnTo>
                  <a:lnTo>
                    <a:pt x="132" y="0"/>
                  </a:lnTo>
                  <a:lnTo>
                    <a:pt x="143" y="2"/>
                  </a:lnTo>
                  <a:lnTo>
                    <a:pt x="141"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3079" name="Freeform 308">
              <a:extLst>
                <a:ext uri="{FF2B5EF4-FFF2-40B4-BE49-F238E27FC236}">
                  <a16:creationId xmlns:a16="http://schemas.microsoft.com/office/drawing/2014/main" id="{008F5232-2D41-4630-BE2A-6E87806EF457}"/>
                </a:ext>
              </a:extLst>
            </p:cNvPr>
            <p:cNvSpPr>
              <a:spLocks/>
            </p:cNvSpPr>
            <p:nvPr/>
          </p:nvSpPr>
          <p:spPr bwMode="auto">
            <a:xfrm>
              <a:off x="2247" y="2950"/>
              <a:ext cx="74" cy="44"/>
            </a:xfrm>
            <a:custGeom>
              <a:avLst/>
              <a:gdLst>
                <a:gd name="T0" fmla="*/ 0 w 222"/>
                <a:gd name="T1" fmla="*/ 0 h 133"/>
                <a:gd name="T2" fmla="*/ 0 w 222"/>
                <a:gd name="T3" fmla="*/ 0 h 133"/>
                <a:gd name="T4" fmla="*/ 0 w 222"/>
                <a:gd name="T5" fmla="*/ 0 h 133"/>
                <a:gd name="T6" fmla="*/ 0 w 222"/>
                <a:gd name="T7" fmla="*/ 0 h 133"/>
                <a:gd name="T8" fmla="*/ 0 w 222"/>
                <a:gd name="T9" fmla="*/ 0 h 133"/>
                <a:gd name="T10" fmla="*/ 0 w 222"/>
                <a:gd name="T11" fmla="*/ 0 h 133"/>
                <a:gd name="T12" fmla="*/ 0 w 222"/>
                <a:gd name="T13" fmla="*/ 0 h 133"/>
                <a:gd name="T14" fmla="*/ 0 w 222"/>
                <a:gd name="T15" fmla="*/ 0 h 133"/>
                <a:gd name="T16" fmla="*/ 0 w 222"/>
                <a:gd name="T17" fmla="*/ 0 h 133"/>
                <a:gd name="T18" fmla="*/ 0 w 222"/>
                <a:gd name="T19" fmla="*/ 0 h 133"/>
                <a:gd name="T20" fmla="*/ 0 w 222"/>
                <a:gd name="T21" fmla="*/ 0 h 133"/>
                <a:gd name="T22" fmla="*/ 0 w 222"/>
                <a:gd name="T23" fmla="*/ 0 h 133"/>
                <a:gd name="T24" fmla="*/ 0 w 222"/>
                <a:gd name="T25" fmla="*/ 0 h 133"/>
                <a:gd name="T26" fmla="*/ 0 w 222"/>
                <a:gd name="T27" fmla="*/ 0 h 133"/>
                <a:gd name="T28" fmla="*/ 0 w 222"/>
                <a:gd name="T29" fmla="*/ 0 h 1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2"/>
                <a:gd name="T46" fmla="*/ 0 h 133"/>
                <a:gd name="T47" fmla="*/ 222 w 222"/>
                <a:gd name="T48" fmla="*/ 133 h 1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2" h="133">
                  <a:moveTo>
                    <a:pt x="217" y="14"/>
                  </a:moveTo>
                  <a:lnTo>
                    <a:pt x="94" y="69"/>
                  </a:lnTo>
                  <a:lnTo>
                    <a:pt x="44" y="108"/>
                  </a:lnTo>
                  <a:lnTo>
                    <a:pt x="19" y="132"/>
                  </a:lnTo>
                  <a:lnTo>
                    <a:pt x="2" y="133"/>
                  </a:lnTo>
                  <a:lnTo>
                    <a:pt x="0" y="114"/>
                  </a:lnTo>
                  <a:lnTo>
                    <a:pt x="22" y="85"/>
                  </a:lnTo>
                  <a:lnTo>
                    <a:pt x="78" y="42"/>
                  </a:lnTo>
                  <a:lnTo>
                    <a:pt x="111" y="26"/>
                  </a:lnTo>
                  <a:lnTo>
                    <a:pt x="144" y="17"/>
                  </a:lnTo>
                  <a:lnTo>
                    <a:pt x="213" y="0"/>
                  </a:lnTo>
                  <a:lnTo>
                    <a:pt x="222" y="6"/>
                  </a:lnTo>
                  <a:lnTo>
                    <a:pt x="217"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3080" name="Freeform 309">
              <a:extLst>
                <a:ext uri="{FF2B5EF4-FFF2-40B4-BE49-F238E27FC236}">
                  <a16:creationId xmlns:a16="http://schemas.microsoft.com/office/drawing/2014/main" id="{7A445F64-AF86-4E12-B523-BD041E9743F8}"/>
                </a:ext>
              </a:extLst>
            </p:cNvPr>
            <p:cNvSpPr>
              <a:spLocks/>
            </p:cNvSpPr>
            <p:nvPr/>
          </p:nvSpPr>
          <p:spPr bwMode="auto">
            <a:xfrm>
              <a:off x="2225" y="2941"/>
              <a:ext cx="49" cy="12"/>
            </a:xfrm>
            <a:custGeom>
              <a:avLst/>
              <a:gdLst>
                <a:gd name="T0" fmla="*/ 0 w 147"/>
                <a:gd name="T1" fmla="*/ 0 h 35"/>
                <a:gd name="T2" fmla="*/ 0 w 147"/>
                <a:gd name="T3" fmla="*/ 0 h 35"/>
                <a:gd name="T4" fmla="*/ 0 w 147"/>
                <a:gd name="T5" fmla="*/ 0 h 35"/>
                <a:gd name="T6" fmla="*/ 0 w 147"/>
                <a:gd name="T7" fmla="*/ 0 h 35"/>
                <a:gd name="T8" fmla="*/ 0 w 147"/>
                <a:gd name="T9" fmla="*/ 0 h 35"/>
                <a:gd name="T10" fmla="*/ 0 w 147"/>
                <a:gd name="T11" fmla="*/ 0 h 35"/>
                <a:gd name="T12" fmla="*/ 0 w 147"/>
                <a:gd name="T13" fmla="*/ 0 h 35"/>
                <a:gd name="T14" fmla="*/ 0 w 147"/>
                <a:gd name="T15" fmla="*/ 0 h 35"/>
                <a:gd name="T16" fmla="*/ 0 w 147"/>
                <a:gd name="T17" fmla="*/ 0 h 35"/>
                <a:gd name="T18" fmla="*/ 0 w 147"/>
                <a:gd name="T19" fmla="*/ 0 h 35"/>
                <a:gd name="T20" fmla="*/ 0 w 147"/>
                <a:gd name="T21" fmla="*/ 0 h 35"/>
                <a:gd name="T22" fmla="*/ 0 w 147"/>
                <a:gd name="T23" fmla="*/ 0 h 35"/>
                <a:gd name="T24" fmla="*/ 0 w 147"/>
                <a:gd name="T25" fmla="*/ 0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7"/>
                <a:gd name="T40" fmla="*/ 0 h 35"/>
                <a:gd name="T41" fmla="*/ 147 w 147"/>
                <a:gd name="T42" fmla="*/ 35 h 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7" h="35">
                  <a:moveTo>
                    <a:pt x="9" y="1"/>
                  </a:moveTo>
                  <a:lnTo>
                    <a:pt x="28" y="0"/>
                  </a:lnTo>
                  <a:lnTo>
                    <a:pt x="89" y="0"/>
                  </a:lnTo>
                  <a:lnTo>
                    <a:pt x="143" y="21"/>
                  </a:lnTo>
                  <a:lnTo>
                    <a:pt x="147" y="31"/>
                  </a:lnTo>
                  <a:lnTo>
                    <a:pt x="138" y="35"/>
                  </a:lnTo>
                  <a:lnTo>
                    <a:pt x="86" y="24"/>
                  </a:lnTo>
                  <a:lnTo>
                    <a:pt x="28" y="24"/>
                  </a:lnTo>
                  <a:lnTo>
                    <a:pt x="9" y="21"/>
                  </a:lnTo>
                  <a:lnTo>
                    <a:pt x="0" y="11"/>
                  </a:lnTo>
                  <a:lnTo>
                    <a:pt x="9"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3081" name="Freeform 310">
              <a:extLst>
                <a:ext uri="{FF2B5EF4-FFF2-40B4-BE49-F238E27FC236}">
                  <a16:creationId xmlns:a16="http://schemas.microsoft.com/office/drawing/2014/main" id="{386E75FD-D3D2-47C9-995A-C4447677E0F1}"/>
                </a:ext>
              </a:extLst>
            </p:cNvPr>
            <p:cNvSpPr>
              <a:spLocks/>
            </p:cNvSpPr>
            <p:nvPr/>
          </p:nvSpPr>
          <p:spPr bwMode="auto">
            <a:xfrm>
              <a:off x="2150" y="3019"/>
              <a:ext cx="230" cy="106"/>
            </a:xfrm>
            <a:custGeom>
              <a:avLst/>
              <a:gdLst>
                <a:gd name="T0" fmla="*/ 0 w 690"/>
                <a:gd name="T1" fmla="*/ 0 h 319"/>
                <a:gd name="T2" fmla="*/ 0 w 690"/>
                <a:gd name="T3" fmla="*/ 0 h 319"/>
                <a:gd name="T4" fmla="*/ 0 w 690"/>
                <a:gd name="T5" fmla="*/ 0 h 319"/>
                <a:gd name="T6" fmla="*/ 0 w 690"/>
                <a:gd name="T7" fmla="*/ 0 h 319"/>
                <a:gd name="T8" fmla="*/ 0 w 690"/>
                <a:gd name="T9" fmla="*/ 0 h 319"/>
                <a:gd name="T10" fmla="*/ 0 w 690"/>
                <a:gd name="T11" fmla="*/ 0 h 319"/>
                <a:gd name="T12" fmla="*/ 0 w 690"/>
                <a:gd name="T13" fmla="*/ 0 h 319"/>
                <a:gd name="T14" fmla="*/ 0 w 690"/>
                <a:gd name="T15" fmla="*/ 0 h 319"/>
                <a:gd name="T16" fmla="*/ 0 w 690"/>
                <a:gd name="T17" fmla="*/ 0 h 319"/>
                <a:gd name="T18" fmla="*/ 0 w 690"/>
                <a:gd name="T19" fmla="*/ 0 h 319"/>
                <a:gd name="T20" fmla="*/ 0 w 690"/>
                <a:gd name="T21" fmla="*/ 0 h 319"/>
                <a:gd name="T22" fmla="*/ 0 w 690"/>
                <a:gd name="T23" fmla="*/ 0 h 319"/>
                <a:gd name="T24" fmla="*/ 0 w 690"/>
                <a:gd name="T25" fmla="*/ 0 h 319"/>
                <a:gd name="T26" fmla="*/ 0 w 690"/>
                <a:gd name="T27" fmla="*/ 0 h 319"/>
                <a:gd name="T28" fmla="*/ 0 w 690"/>
                <a:gd name="T29" fmla="*/ 0 h 319"/>
                <a:gd name="T30" fmla="*/ 0 w 690"/>
                <a:gd name="T31" fmla="*/ 0 h 319"/>
                <a:gd name="T32" fmla="*/ 0 w 690"/>
                <a:gd name="T33" fmla="*/ 0 h 319"/>
                <a:gd name="T34" fmla="*/ 0 w 690"/>
                <a:gd name="T35" fmla="*/ 0 h 319"/>
                <a:gd name="T36" fmla="*/ 0 w 690"/>
                <a:gd name="T37" fmla="*/ 0 h 319"/>
                <a:gd name="T38" fmla="*/ 0 w 690"/>
                <a:gd name="T39" fmla="*/ 0 h 319"/>
                <a:gd name="T40" fmla="*/ 0 w 690"/>
                <a:gd name="T41" fmla="*/ 0 h 319"/>
                <a:gd name="T42" fmla="*/ 0 w 690"/>
                <a:gd name="T43" fmla="*/ 0 h 319"/>
                <a:gd name="T44" fmla="*/ 0 w 690"/>
                <a:gd name="T45" fmla="*/ 0 h 319"/>
                <a:gd name="T46" fmla="*/ 0 w 690"/>
                <a:gd name="T47" fmla="*/ 0 h 319"/>
                <a:gd name="T48" fmla="*/ 0 w 690"/>
                <a:gd name="T49" fmla="*/ 0 h 319"/>
                <a:gd name="T50" fmla="*/ 0 w 690"/>
                <a:gd name="T51" fmla="*/ 0 h 319"/>
                <a:gd name="T52" fmla="*/ 0 w 690"/>
                <a:gd name="T53" fmla="*/ 0 h 319"/>
                <a:gd name="T54" fmla="*/ 0 w 690"/>
                <a:gd name="T55" fmla="*/ 0 h 319"/>
                <a:gd name="T56" fmla="*/ 0 w 690"/>
                <a:gd name="T57" fmla="*/ 0 h 319"/>
                <a:gd name="T58" fmla="*/ 0 w 690"/>
                <a:gd name="T59" fmla="*/ 0 h 319"/>
                <a:gd name="T60" fmla="*/ 0 w 690"/>
                <a:gd name="T61" fmla="*/ 0 h 319"/>
                <a:gd name="T62" fmla="*/ 0 w 690"/>
                <a:gd name="T63" fmla="*/ 0 h 3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90"/>
                <a:gd name="T97" fmla="*/ 0 h 319"/>
                <a:gd name="T98" fmla="*/ 690 w 690"/>
                <a:gd name="T99" fmla="*/ 319 h 31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90" h="319">
                  <a:moveTo>
                    <a:pt x="17" y="0"/>
                  </a:moveTo>
                  <a:lnTo>
                    <a:pt x="64" y="23"/>
                  </a:lnTo>
                  <a:lnTo>
                    <a:pt x="107" y="57"/>
                  </a:lnTo>
                  <a:lnTo>
                    <a:pt x="141" y="108"/>
                  </a:lnTo>
                  <a:lnTo>
                    <a:pt x="161" y="176"/>
                  </a:lnTo>
                  <a:lnTo>
                    <a:pt x="218" y="227"/>
                  </a:lnTo>
                  <a:lnTo>
                    <a:pt x="283" y="256"/>
                  </a:lnTo>
                  <a:lnTo>
                    <a:pt x="412" y="281"/>
                  </a:lnTo>
                  <a:lnTo>
                    <a:pt x="527" y="262"/>
                  </a:lnTo>
                  <a:lnTo>
                    <a:pt x="623" y="215"/>
                  </a:lnTo>
                  <a:lnTo>
                    <a:pt x="657" y="169"/>
                  </a:lnTo>
                  <a:lnTo>
                    <a:pt x="663" y="120"/>
                  </a:lnTo>
                  <a:lnTo>
                    <a:pt x="602" y="63"/>
                  </a:lnTo>
                  <a:lnTo>
                    <a:pt x="606" y="43"/>
                  </a:lnTo>
                  <a:lnTo>
                    <a:pt x="619" y="37"/>
                  </a:lnTo>
                  <a:lnTo>
                    <a:pt x="666" y="62"/>
                  </a:lnTo>
                  <a:lnTo>
                    <a:pt x="689" y="109"/>
                  </a:lnTo>
                  <a:lnTo>
                    <a:pt x="690" y="169"/>
                  </a:lnTo>
                  <a:lnTo>
                    <a:pt x="651" y="237"/>
                  </a:lnTo>
                  <a:lnTo>
                    <a:pt x="600" y="281"/>
                  </a:lnTo>
                  <a:lnTo>
                    <a:pt x="526" y="304"/>
                  </a:lnTo>
                  <a:lnTo>
                    <a:pt x="451" y="315"/>
                  </a:lnTo>
                  <a:lnTo>
                    <a:pt x="389" y="319"/>
                  </a:lnTo>
                  <a:lnTo>
                    <a:pt x="291" y="302"/>
                  </a:lnTo>
                  <a:lnTo>
                    <a:pt x="172" y="248"/>
                  </a:lnTo>
                  <a:lnTo>
                    <a:pt x="127" y="188"/>
                  </a:lnTo>
                  <a:lnTo>
                    <a:pt x="108" y="141"/>
                  </a:lnTo>
                  <a:lnTo>
                    <a:pt x="84" y="92"/>
                  </a:lnTo>
                  <a:lnTo>
                    <a:pt x="50" y="49"/>
                  </a:lnTo>
                  <a:lnTo>
                    <a:pt x="0" y="15"/>
                  </a:lnTo>
                  <a:lnTo>
                    <a:pt x="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3082" name="Freeform 311">
              <a:extLst>
                <a:ext uri="{FF2B5EF4-FFF2-40B4-BE49-F238E27FC236}">
                  <a16:creationId xmlns:a16="http://schemas.microsoft.com/office/drawing/2014/main" id="{B41D3E88-1C41-4EEF-BCC2-8035642EB53B}"/>
                </a:ext>
              </a:extLst>
            </p:cNvPr>
            <p:cNvSpPr>
              <a:spLocks/>
            </p:cNvSpPr>
            <p:nvPr/>
          </p:nvSpPr>
          <p:spPr bwMode="auto">
            <a:xfrm>
              <a:off x="1472" y="2891"/>
              <a:ext cx="690" cy="149"/>
            </a:xfrm>
            <a:custGeom>
              <a:avLst/>
              <a:gdLst>
                <a:gd name="T0" fmla="*/ 0 w 2070"/>
                <a:gd name="T1" fmla="*/ 0 h 446"/>
                <a:gd name="T2" fmla="*/ 0 w 2070"/>
                <a:gd name="T3" fmla="*/ 0 h 446"/>
                <a:gd name="T4" fmla="*/ 0 w 2070"/>
                <a:gd name="T5" fmla="*/ 0 h 446"/>
                <a:gd name="T6" fmla="*/ 0 w 2070"/>
                <a:gd name="T7" fmla="*/ 0 h 446"/>
                <a:gd name="T8" fmla="*/ 0 w 2070"/>
                <a:gd name="T9" fmla="*/ 0 h 446"/>
                <a:gd name="T10" fmla="*/ 0 w 2070"/>
                <a:gd name="T11" fmla="*/ 0 h 446"/>
                <a:gd name="T12" fmla="*/ 0 w 2070"/>
                <a:gd name="T13" fmla="*/ 0 h 446"/>
                <a:gd name="T14" fmla="*/ 0 w 2070"/>
                <a:gd name="T15" fmla="*/ 0 h 446"/>
                <a:gd name="T16" fmla="*/ 0 w 2070"/>
                <a:gd name="T17" fmla="*/ 0 h 446"/>
                <a:gd name="T18" fmla="*/ 0 w 2070"/>
                <a:gd name="T19" fmla="*/ 0 h 446"/>
                <a:gd name="T20" fmla="*/ 0 w 2070"/>
                <a:gd name="T21" fmla="*/ 0 h 446"/>
                <a:gd name="T22" fmla="*/ 0 w 2070"/>
                <a:gd name="T23" fmla="*/ 0 h 446"/>
                <a:gd name="T24" fmla="*/ 0 w 2070"/>
                <a:gd name="T25" fmla="*/ 0 h 446"/>
                <a:gd name="T26" fmla="*/ 0 w 2070"/>
                <a:gd name="T27" fmla="*/ 0 h 446"/>
                <a:gd name="T28" fmla="*/ 0 w 2070"/>
                <a:gd name="T29" fmla="*/ 0 h 446"/>
                <a:gd name="T30" fmla="*/ 0 w 2070"/>
                <a:gd name="T31" fmla="*/ 0 h 446"/>
                <a:gd name="T32" fmla="*/ 0 w 2070"/>
                <a:gd name="T33" fmla="*/ 0 h 4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70"/>
                <a:gd name="T52" fmla="*/ 0 h 446"/>
                <a:gd name="T53" fmla="*/ 2070 w 2070"/>
                <a:gd name="T54" fmla="*/ 446 h 4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70" h="446">
                  <a:moveTo>
                    <a:pt x="323" y="0"/>
                  </a:moveTo>
                  <a:lnTo>
                    <a:pt x="263" y="36"/>
                  </a:lnTo>
                  <a:lnTo>
                    <a:pt x="68" y="288"/>
                  </a:lnTo>
                  <a:lnTo>
                    <a:pt x="0" y="323"/>
                  </a:lnTo>
                  <a:lnTo>
                    <a:pt x="59" y="417"/>
                  </a:lnTo>
                  <a:lnTo>
                    <a:pt x="505" y="394"/>
                  </a:lnTo>
                  <a:lnTo>
                    <a:pt x="1930" y="446"/>
                  </a:lnTo>
                  <a:lnTo>
                    <a:pt x="2070" y="374"/>
                  </a:lnTo>
                  <a:lnTo>
                    <a:pt x="1749" y="339"/>
                  </a:lnTo>
                  <a:lnTo>
                    <a:pt x="2011" y="318"/>
                  </a:lnTo>
                  <a:lnTo>
                    <a:pt x="1950" y="239"/>
                  </a:lnTo>
                  <a:lnTo>
                    <a:pt x="1845" y="92"/>
                  </a:lnTo>
                  <a:lnTo>
                    <a:pt x="1064" y="51"/>
                  </a:lnTo>
                  <a:lnTo>
                    <a:pt x="399" y="5"/>
                  </a:lnTo>
                  <a:lnTo>
                    <a:pt x="323" y="0"/>
                  </a:lnTo>
                  <a:close/>
                </a:path>
              </a:pathLst>
            </a:custGeom>
            <a:solidFill>
              <a:srgbClr val="E8DC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3083" name="Freeform 312">
              <a:extLst>
                <a:ext uri="{FF2B5EF4-FFF2-40B4-BE49-F238E27FC236}">
                  <a16:creationId xmlns:a16="http://schemas.microsoft.com/office/drawing/2014/main" id="{AA672EB5-C0CB-4BE0-8600-73537EC13903}"/>
                </a:ext>
              </a:extLst>
            </p:cNvPr>
            <p:cNvSpPr>
              <a:spLocks/>
            </p:cNvSpPr>
            <p:nvPr/>
          </p:nvSpPr>
          <p:spPr bwMode="auto">
            <a:xfrm>
              <a:off x="1608" y="2805"/>
              <a:ext cx="529" cy="146"/>
            </a:xfrm>
            <a:custGeom>
              <a:avLst/>
              <a:gdLst>
                <a:gd name="T0" fmla="*/ 0 w 1587"/>
                <a:gd name="T1" fmla="*/ 0 h 436"/>
                <a:gd name="T2" fmla="*/ 0 w 1587"/>
                <a:gd name="T3" fmla="*/ 0 h 436"/>
                <a:gd name="T4" fmla="*/ 0 w 1587"/>
                <a:gd name="T5" fmla="*/ 0 h 436"/>
                <a:gd name="T6" fmla="*/ 0 w 1587"/>
                <a:gd name="T7" fmla="*/ 0 h 436"/>
                <a:gd name="T8" fmla="*/ 0 w 1587"/>
                <a:gd name="T9" fmla="*/ 0 h 436"/>
                <a:gd name="T10" fmla="*/ 0 w 1587"/>
                <a:gd name="T11" fmla="*/ 0 h 436"/>
                <a:gd name="T12" fmla="*/ 0 w 1587"/>
                <a:gd name="T13" fmla="*/ 0 h 436"/>
                <a:gd name="T14" fmla="*/ 0 w 1587"/>
                <a:gd name="T15" fmla="*/ 0 h 436"/>
                <a:gd name="T16" fmla="*/ 0 w 1587"/>
                <a:gd name="T17" fmla="*/ 0 h 436"/>
                <a:gd name="T18" fmla="*/ 0 w 1587"/>
                <a:gd name="T19" fmla="*/ 0 h 436"/>
                <a:gd name="T20" fmla="*/ 0 w 1587"/>
                <a:gd name="T21" fmla="*/ 0 h 436"/>
                <a:gd name="T22" fmla="*/ 0 w 1587"/>
                <a:gd name="T23" fmla="*/ 0 h 436"/>
                <a:gd name="T24" fmla="*/ 0 w 1587"/>
                <a:gd name="T25" fmla="*/ 0 h 4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87"/>
                <a:gd name="T40" fmla="*/ 0 h 436"/>
                <a:gd name="T41" fmla="*/ 1587 w 1587"/>
                <a:gd name="T42" fmla="*/ 436 h 4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87" h="436">
                  <a:moveTo>
                    <a:pt x="0" y="223"/>
                  </a:moveTo>
                  <a:lnTo>
                    <a:pt x="10" y="102"/>
                  </a:lnTo>
                  <a:lnTo>
                    <a:pt x="135" y="97"/>
                  </a:lnTo>
                  <a:lnTo>
                    <a:pt x="685" y="52"/>
                  </a:lnTo>
                  <a:lnTo>
                    <a:pt x="912" y="26"/>
                  </a:lnTo>
                  <a:lnTo>
                    <a:pt x="1375" y="21"/>
                  </a:lnTo>
                  <a:lnTo>
                    <a:pt x="1536" y="16"/>
                  </a:lnTo>
                  <a:lnTo>
                    <a:pt x="1587" y="0"/>
                  </a:lnTo>
                  <a:lnTo>
                    <a:pt x="1556" y="436"/>
                  </a:lnTo>
                  <a:lnTo>
                    <a:pt x="1476" y="301"/>
                  </a:lnTo>
                  <a:lnTo>
                    <a:pt x="0" y="223"/>
                  </a:lnTo>
                  <a:close/>
                </a:path>
              </a:pathLst>
            </a:custGeom>
            <a:solidFill>
              <a:srgbClr val="E8DC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3084" name="Freeform 313">
              <a:extLst>
                <a:ext uri="{FF2B5EF4-FFF2-40B4-BE49-F238E27FC236}">
                  <a16:creationId xmlns:a16="http://schemas.microsoft.com/office/drawing/2014/main" id="{D9D50ADB-80B9-46B3-BC78-E53AD81B0CEC}"/>
                </a:ext>
              </a:extLst>
            </p:cNvPr>
            <p:cNvSpPr>
              <a:spLocks/>
            </p:cNvSpPr>
            <p:nvPr/>
          </p:nvSpPr>
          <p:spPr bwMode="auto">
            <a:xfrm>
              <a:off x="1746" y="2737"/>
              <a:ext cx="287" cy="64"/>
            </a:xfrm>
            <a:custGeom>
              <a:avLst/>
              <a:gdLst>
                <a:gd name="T0" fmla="*/ 0 w 861"/>
                <a:gd name="T1" fmla="*/ 0 h 191"/>
                <a:gd name="T2" fmla="*/ 0 w 861"/>
                <a:gd name="T3" fmla="*/ 0 h 191"/>
                <a:gd name="T4" fmla="*/ 0 w 861"/>
                <a:gd name="T5" fmla="*/ 0 h 191"/>
                <a:gd name="T6" fmla="*/ 0 w 861"/>
                <a:gd name="T7" fmla="*/ 0 h 191"/>
                <a:gd name="T8" fmla="*/ 0 w 861"/>
                <a:gd name="T9" fmla="*/ 0 h 191"/>
                <a:gd name="T10" fmla="*/ 0 w 861"/>
                <a:gd name="T11" fmla="*/ 0 h 191"/>
                <a:gd name="T12" fmla="*/ 0 w 861"/>
                <a:gd name="T13" fmla="*/ 0 h 191"/>
                <a:gd name="T14" fmla="*/ 0 w 861"/>
                <a:gd name="T15" fmla="*/ 0 h 191"/>
                <a:gd name="T16" fmla="*/ 0 w 861"/>
                <a:gd name="T17" fmla="*/ 0 h 191"/>
                <a:gd name="T18" fmla="*/ 0 w 861"/>
                <a:gd name="T19" fmla="*/ 0 h 191"/>
                <a:gd name="T20" fmla="*/ 0 w 861"/>
                <a:gd name="T21" fmla="*/ 0 h 191"/>
                <a:gd name="T22" fmla="*/ 0 w 861"/>
                <a:gd name="T23" fmla="*/ 0 h 191"/>
                <a:gd name="T24" fmla="*/ 0 w 861"/>
                <a:gd name="T25" fmla="*/ 0 h 1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61"/>
                <a:gd name="T40" fmla="*/ 0 h 191"/>
                <a:gd name="T41" fmla="*/ 861 w 861"/>
                <a:gd name="T42" fmla="*/ 191 h 19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61" h="191">
                  <a:moveTo>
                    <a:pt x="43" y="0"/>
                  </a:moveTo>
                  <a:lnTo>
                    <a:pt x="45" y="60"/>
                  </a:lnTo>
                  <a:lnTo>
                    <a:pt x="0" y="150"/>
                  </a:lnTo>
                  <a:lnTo>
                    <a:pt x="267" y="91"/>
                  </a:lnTo>
                  <a:lnTo>
                    <a:pt x="402" y="115"/>
                  </a:lnTo>
                  <a:lnTo>
                    <a:pt x="252" y="191"/>
                  </a:lnTo>
                  <a:lnTo>
                    <a:pt x="861" y="150"/>
                  </a:lnTo>
                  <a:lnTo>
                    <a:pt x="848" y="69"/>
                  </a:lnTo>
                  <a:lnTo>
                    <a:pt x="710" y="86"/>
                  </a:lnTo>
                  <a:lnTo>
                    <a:pt x="639" y="10"/>
                  </a:lnTo>
                  <a:lnTo>
                    <a:pt x="43" y="0"/>
                  </a:lnTo>
                  <a:close/>
                </a:path>
              </a:pathLst>
            </a:custGeom>
            <a:solidFill>
              <a:srgbClr val="A3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3085" name="Freeform 314">
              <a:extLst>
                <a:ext uri="{FF2B5EF4-FFF2-40B4-BE49-F238E27FC236}">
                  <a16:creationId xmlns:a16="http://schemas.microsoft.com/office/drawing/2014/main" id="{64A36A08-8632-442E-9B7C-DDE4208541C2}"/>
                </a:ext>
              </a:extLst>
            </p:cNvPr>
            <p:cNvSpPr>
              <a:spLocks/>
            </p:cNvSpPr>
            <p:nvPr/>
          </p:nvSpPr>
          <p:spPr bwMode="auto">
            <a:xfrm>
              <a:off x="1972" y="2321"/>
              <a:ext cx="134" cy="429"/>
            </a:xfrm>
            <a:custGeom>
              <a:avLst/>
              <a:gdLst>
                <a:gd name="T0" fmla="*/ 0 w 402"/>
                <a:gd name="T1" fmla="*/ 0 h 1285"/>
                <a:gd name="T2" fmla="*/ 0 w 402"/>
                <a:gd name="T3" fmla="*/ 0 h 1285"/>
                <a:gd name="T4" fmla="*/ 0 w 402"/>
                <a:gd name="T5" fmla="*/ 0 h 1285"/>
                <a:gd name="T6" fmla="*/ 0 w 402"/>
                <a:gd name="T7" fmla="*/ 0 h 1285"/>
                <a:gd name="T8" fmla="*/ 0 w 402"/>
                <a:gd name="T9" fmla="*/ 0 h 1285"/>
                <a:gd name="T10" fmla="*/ 0 w 402"/>
                <a:gd name="T11" fmla="*/ 0 h 1285"/>
                <a:gd name="T12" fmla="*/ 0 w 402"/>
                <a:gd name="T13" fmla="*/ 0 h 1285"/>
                <a:gd name="T14" fmla="*/ 0 w 402"/>
                <a:gd name="T15" fmla="*/ 0 h 1285"/>
                <a:gd name="T16" fmla="*/ 0 w 402"/>
                <a:gd name="T17" fmla="*/ 0 h 1285"/>
                <a:gd name="T18" fmla="*/ 0 w 402"/>
                <a:gd name="T19" fmla="*/ 0 h 1285"/>
                <a:gd name="T20" fmla="*/ 0 w 402"/>
                <a:gd name="T21" fmla="*/ 0 h 1285"/>
                <a:gd name="T22" fmla="*/ 0 w 402"/>
                <a:gd name="T23" fmla="*/ 0 h 1285"/>
                <a:gd name="T24" fmla="*/ 0 w 402"/>
                <a:gd name="T25" fmla="*/ 0 h 12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2"/>
                <a:gd name="T40" fmla="*/ 0 h 1285"/>
                <a:gd name="T41" fmla="*/ 402 w 402"/>
                <a:gd name="T42" fmla="*/ 1285 h 12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2" h="1285">
                  <a:moveTo>
                    <a:pt x="48" y="1226"/>
                  </a:moveTo>
                  <a:lnTo>
                    <a:pt x="161" y="1191"/>
                  </a:lnTo>
                  <a:lnTo>
                    <a:pt x="328" y="232"/>
                  </a:lnTo>
                  <a:lnTo>
                    <a:pt x="382" y="0"/>
                  </a:lnTo>
                  <a:lnTo>
                    <a:pt x="402" y="71"/>
                  </a:lnTo>
                  <a:lnTo>
                    <a:pt x="357" y="566"/>
                  </a:lnTo>
                  <a:lnTo>
                    <a:pt x="277" y="1181"/>
                  </a:lnTo>
                  <a:lnTo>
                    <a:pt x="259" y="1239"/>
                  </a:lnTo>
                  <a:lnTo>
                    <a:pt x="110" y="1285"/>
                  </a:lnTo>
                  <a:lnTo>
                    <a:pt x="0" y="1257"/>
                  </a:lnTo>
                  <a:lnTo>
                    <a:pt x="48" y="1226"/>
                  </a:lnTo>
                  <a:close/>
                </a:path>
              </a:pathLst>
            </a:custGeom>
            <a:solidFill>
              <a:srgbClr val="A3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3086" name="Freeform 315">
              <a:extLst>
                <a:ext uri="{FF2B5EF4-FFF2-40B4-BE49-F238E27FC236}">
                  <a16:creationId xmlns:a16="http://schemas.microsoft.com/office/drawing/2014/main" id="{A0B028E4-5444-46F8-8340-3DA150CB5126}"/>
                </a:ext>
              </a:extLst>
            </p:cNvPr>
            <p:cNvSpPr>
              <a:spLocks/>
            </p:cNvSpPr>
            <p:nvPr/>
          </p:nvSpPr>
          <p:spPr bwMode="auto">
            <a:xfrm>
              <a:off x="1724" y="2670"/>
              <a:ext cx="255" cy="42"/>
            </a:xfrm>
            <a:custGeom>
              <a:avLst/>
              <a:gdLst>
                <a:gd name="T0" fmla="*/ 0 w 767"/>
                <a:gd name="T1" fmla="*/ 0 h 127"/>
                <a:gd name="T2" fmla="*/ 0 w 767"/>
                <a:gd name="T3" fmla="*/ 0 h 127"/>
                <a:gd name="T4" fmla="*/ 0 w 767"/>
                <a:gd name="T5" fmla="*/ 0 h 127"/>
                <a:gd name="T6" fmla="*/ 0 w 767"/>
                <a:gd name="T7" fmla="*/ 0 h 127"/>
                <a:gd name="T8" fmla="*/ 0 w 767"/>
                <a:gd name="T9" fmla="*/ 0 h 127"/>
                <a:gd name="T10" fmla="*/ 0 w 767"/>
                <a:gd name="T11" fmla="*/ 0 h 127"/>
                <a:gd name="T12" fmla="*/ 0 w 767"/>
                <a:gd name="T13" fmla="*/ 0 h 127"/>
                <a:gd name="T14" fmla="*/ 0 w 767"/>
                <a:gd name="T15" fmla="*/ 0 h 127"/>
                <a:gd name="T16" fmla="*/ 0 w 767"/>
                <a:gd name="T17" fmla="*/ 0 h 1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7"/>
                <a:gd name="T28" fmla="*/ 0 h 127"/>
                <a:gd name="T29" fmla="*/ 767 w 767"/>
                <a:gd name="T30" fmla="*/ 127 h 1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7" h="127">
                  <a:moveTo>
                    <a:pt x="0" y="69"/>
                  </a:moveTo>
                  <a:lnTo>
                    <a:pt x="23" y="127"/>
                  </a:lnTo>
                  <a:lnTo>
                    <a:pt x="76" y="100"/>
                  </a:lnTo>
                  <a:lnTo>
                    <a:pt x="767" y="39"/>
                  </a:lnTo>
                  <a:lnTo>
                    <a:pt x="767" y="8"/>
                  </a:lnTo>
                  <a:lnTo>
                    <a:pt x="463" y="0"/>
                  </a:lnTo>
                  <a:lnTo>
                    <a:pt x="0" y="69"/>
                  </a:lnTo>
                  <a:close/>
                </a:path>
              </a:pathLst>
            </a:custGeom>
            <a:solidFill>
              <a:srgbClr val="A3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3087" name="Freeform 316">
              <a:extLst>
                <a:ext uri="{FF2B5EF4-FFF2-40B4-BE49-F238E27FC236}">
                  <a16:creationId xmlns:a16="http://schemas.microsoft.com/office/drawing/2014/main" id="{3F980F9A-1784-4266-9B72-A937B0DD9468}"/>
                </a:ext>
              </a:extLst>
            </p:cNvPr>
            <p:cNvSpPr>
              <a:spLocks/>
            </p:cNvSpPr>
            <p:nvPr/>
          </p:nvSpPr>
          <p:spPr bwMode="auto">
            <a:xfrm>
              <a:off x="1638" y="2274"/>
              <a:ext cx="396" cy="371"/>
            </a:xfrm>
            <a:custGeom>
              <a:avLst/>
              <a:gdLst>
                <a:gd name="T0" fmla="*/ 0 w 1188"/>
                <a:gd name="T1" fmla="*/ 0 h 1113"/>
                <a:gd name="T2" fmla="*/ 0 w 1188"/>
                <a:gd name="T3" fmla="*/ 0 h 1113"/>
                <a:gd name="T4" fmla="*/ 0 w 1188"/>
                <a:gd name="T5" fmla="*/ 0 h 1113"/>
                <a:gd name="T6" fmla="*/ 0 w 1188"/>
                <a:gd name="T7" fmla="*/ 0 h 1113"/>
                <a:gd name="T8" fmla="*/ 0 w 1188"/>
                <a:gd name="T9" fmla="*/ 0 h 1113"/>
                <a:gd name="T10" fmla="*/ 0 w 1188"/>
                <a:gd name="T11" fmla="*/ 0 h 1113"/>
                <a:gd name="T12" fmla="*/ 0 w 1188"/>
                <a:gd name="T13" fmla="*/ 0 h 1113"/>
                <a:gd name="T14" fmla="*/ 0 w 1188"/>
                <a:gd name="T15" fmla="*/ 0 h 1113"/>
                <a:gd name="T16" fmla="*/ 0 w 1188"/>
                <a:gd name="T17" fmla="*/ 0 h 1113"/>
                <a:gd name="T18" fmla="*/ 0 w 1188"/>
                <a:gd name="T19" fmla="*/ 0 h 1113"/>
                <a:gd name="T20" fmla="*/ 0 w 1188"/>
                <a:gd name="T21" fmla="*/ 0 h 1113"/>
                <a:gd name="T22" fmla="*/ 0 w 1188"/>
                <a:gd name="T23" fmla="*/ 0 h 1113"/>
                <a:gd name="T24" fmla="*/ 0 w 1188"/>
                <a:gd name="T25" fmla="*/ 0 h 1113"/>
                <a:gd name="T26" fmla="*/ 0 w 1188"/>
                <a:gd name="T27" fmla="*/ 0 h 1113"/>
                <a:gd name="T28" fmla="*/ 0 w 1188"/>
                <a:gd name="T29" fmla="*/ 0 h 1113"/>
                <a:gd name="T30" fmla="*/ 0 w 1188"/>
                <a:gd name="T31" fmla="*/ 0 h 1113"/>
                <a:gd name="T32" fmla="*/ 0 w 1188"/>
                <a:gd name="T33" fmla="*/ 0 h 1113"/>
                <a:gd name="T34" fmla="*/ 0 w 1188"/>
                <a:gd name="T35" fmla="*/ 0 h 1113"/>
                <a:gd name="T36" fmla="*/ 0 w 1188"/>
                <a:gd name="T37" fmla="*/ 0 h 1113"/>
                <a:gd name="T38" fmla="*/ 0 w 1188"/>
                <a:gd name="T39" fmla="*/ 0 h 1113"/>
                <a:gd name="T40" fmla="*/ 0 w 1188"/>
                <a:gd name="T41" fmla="*/ 0 h 11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88"/>
                <a:gd name="T64" fmla="*/ 0 h 1113"/>
                <a:gd name="T65" fmla="*/ 1188 w 1188"/>
                <a:gd name="T66" fmla="*/ 1113 h 111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88" h="1113">
                  <a:moveTo>
                    <a:pt x="198" y="1113"/>
                  </a:moveTo>
                  <a:lnTo>
                    <a:pt x="15" y="489"/>
                  </a:lnTo>
                  <a:lnTo>
                    <a:pt x="0" y="338"/>
                  </a:lnTo>
                  <a:lnTo>
                    <a:pt x="25" y="273"/>
                  </a:lnTo>
                  <a:lnTo>
                    <a:pt x="130" y="207"/>
                  </a:lnTo>
                  <a:lnTo>
                    <a:pt x="574" y="86"/>
                  </a:lnTo>
                  <a:lnTo>
                    <a:pt x="1063" y="5"/>
                  </a:lnTo>
                  <a:lnTo>
                    <a:pt x="1168" y="0"/>
                  </a:lnTo>
                  <a:lnTo>
                    <a:pt x="1188" y="51"/>
                  </a:lnTo>
                  <a:lnTo>
                    <a:pt x="1152" y="323"/>
                  </a:lnTo>
                  <a:lnTo>
                    <a:pt x="1078" y="171"/>
                  </a:lnTo>
                  <a:lnTo>
                    <a:pt x="911" y="76"/>
                  </a:lnTo>
                  <a:lnTo>
                    <a:pt x="660" y="107"/>
                  </a:lnTo>
                  <a:lnTo>
                    <a:pt x="206" y="273"/>
                  </a:lnTo>
                  <a:lnTo>
                    <a:pt x="110" y="369"/>
                  </a:lnTo>
                  <a:lnTo>
                    <a:pt x="115" y="621"/>
                  </a:lnTo>
                  <a:lnTo>
                    <a:pt x="212" y="898"/>
                  </a:lnTo>
                  <a:lnTo>
                    <a:pt x="232" y="1039"/>
                  </a:lnTo>
                  <a:lnTo>
                    <a:pt x="198" y="1113"/>
                  </a:lnTo>
                  <a:close/>
                </a:path>
              </a:pathLst>
            </a:custGeom>
            <a:solidFill>
              <a:srgbClr val="A3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3088" name="Freeform 317">
              <a:extLst>
                <a:ext uri="{FF2B5EF4-FFF2-40B4-BE49-F238E27FC236}">
                  <a16:creationId xmlns:a16="http://schemas.microsoft.com/office/drawing/2014/main" id="{94565B97-C752-4E85-8FDF-8D15C8AA3A2D}"/>
                </a:ext>
              </a:extLst>
            </p:cNvPr>
            <p:cNvSpPr>
              <a:spLocks/>
            </p:cNvSpPr>
            <p:nvPr/>
          </p:nvSpPr>
          <p:spPr bwMode="auto">
            <a:xfrm>
              <a:off x="1945" y="2829"/>
              <a:ext cx="170" cy="62"/>
            </a:xfrm>
            <a:custGeom>
              <a:avLst/>
              <a:gdLst>
                <a:gd name="T0" fmla="*/ 0 w 510"/>
                <a:gd name="T1" fmla="*/ 0 h 186"/>
                <a:gd name="T2" fmla="*/ 0 w 510"/>
                <a:gd name="T3" fmla="*/ 0 h 186"/>
                <a:gd name="T4" fmla="*/ 0 w 510"/>
                <a:gd name="T5" fmla="*/ 0 h 186"/>
                <a:gd name="T6" fmla="*/ 0 w 510"/>
                <a:gd name="T7" fmla="*/ 0 h 186"/>
                <a:gd name="T8" fmla="*/ 0 w 510"/>
                <a:gd name="T9" fmla="*/ 0 h 186"/>
                <a:gd name="T10" fmla="*/ 0 w 510"/>
                <a:gd name="T11" fmla="*/ 0 h 186"/>
                <a:gd name="T12" fmla="*/ 0 w 510"/>
                <a:gd name="T13" fmla="*/ 0 h 186"/>
                <a:gd name="T14" fmla="*/ 0 w 510"/>
                <a:gd name="T15" fmla="*/ 0 h 186"/>
                <a:gd name="T16" fmla="*/ 0 w 510"/>
                <a:gd name="T17" fmla="*/ 0 h 186"/>
                <a:gd name="T18" fmla="*/ 0 w 510"/>
                <a:gd name="T19" fmla="*/ 0 h 1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0"/>
                <a:gd name="T31" fmla="*/ 0 h 186"/>
                <a:gd name="T32" fmla="*/ 510 w 510"/>
                <a:gd name="T33" fmla="*/ 186 h 1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0" h="186">
                  <a:moveTo>
                    <a:pt x="0" y="179"/>
                  </a:moveTo>
                  <a:lnTo>
                    <a:pt x="40" y="0"/>
                  </a:lnTo>
                  <a:lnTo>
                    <a:pt x="510" y="19"/>
                  </a:lnTo>
                  <a:lnTo>
                    <a:pt x="494" y="107"/>
                  </a:lnTo>
                  <a:lnTo>
                    <a:pt x="468" y="56"/>
                  </a:lnTo>
                  <a:lnTo>
                    <a:pt x="116" y="76"/>
                  </a:lnTo>
                  <a:lnTo>
                    <a:pt x="50" y="186"/>
                  </a:lnTo>
                  <a:lnTo>
                    <a:pt x="0" y="179"/>
                  </a:lnTo>
                  <a:close/>
                </a:path>
              </a:pathLst>
            </a:custGeom>
            <a:solidFill>
              <a:srgbClr val="A3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3089" name="Freeform 318">
              <a:extLst>
                <a:ext uri="{FF2B5EF4-FFF2-40B4-BE49-F238E27FC236}">
                  <a16:creationId xmlns:a16="http://schemas.microsoft.com/office/drawing/2014/main" id="{D9B12D9E-9DE7-443E-847F-D8191ACFE843}"/>
                </a:ext>
              </a:extLst>
            </p:cNvPr>
            <p:cNvSpPr>
              <a:spLocks/>
            </p:cNvSpPr>
            <p:nvPr/>
          </p:nvSpPr>
          <p:spPr bwMode="auto">
            <a:xfrm>
              <a:off x="2010" y="2858"/>
              <a:ext cx="83" cy="38"/>
            </a:xfrm>
            <a:custGeom>
              <a:avLst/>
              <a:gdLst>
                <a:gd name="T0" fmla="*/ 0 w 249"/>
                <a:gd name="T1" fmla="*/ 0 h 113"/>
                <a:gd name="T2" fmla="*/ 0 w 249"/>
                <a:gd name="T3" fmla="*/ 0 h 113"/>
                <a:gd name="T4" fmla="*/ 0 w 249"/>
                <a:gd name="T5" fmla="*/ 0 h 113"/>
                <a:gd name="T6" fmla="*/ 0 w 249"/>
                <a:gd name="T7" fmla="*/ 0 h 113"/>
                <a:gd name="T8" fmla="*/ 0 w 249"/>
                <a:gd name="T9" fmla="*/ 0 h 113"/>
                <a:gd name="T10" fmla="*/ 0 w 249"/>
                <a:gd name="T11" fmla="*/ 0 h 113"/>
                <a:gd name="T12" fmla="*/ 0 w 249"/>
                <a:gd name="T13" fmla="*/ 0 h 113"/>
                <a:gd name="T14" fmla="*/ 0 w 249"/>
                <a:gd name="T15" fmla="*/ 0 h 113"/>
                <a:gd name="T16" fmla="*/ 0 w 249"/>
                <a:gd name="T17" fmla="*/ 0 h 113"/>
                <a:gd name="T18" fmla="*/ 0 w 249"/>
                <a:gd name="T19" fmla="*/ 0 h 1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9"/>
                <a:gd name="T31" fmla="*/ 0 h 113"/>
                <a:gd name="T32" fmla="*/ 249 w 249"/>
                <a:gd name="T33" fmla="*/ 113 h 1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9" h="113">
                  <a:moveTo>
                    <a:pt x="0" y="83"/>
                  </a:moveTo>
                  <a:lnTo>
                    <a:pt x="42" y="109"/>
                  </a:lnTo>
                  <a:lnTo>
                    <a:pt x="135" y="113"/>
                  </a:lnTo>
                  <a:lnTo>
                    <a:pt x="138" y="75"/>
                  </a:lnTo>
                  <a:lnTo>
                    <a:pt x="249" y="11"/>
                  </a:lnTo>
                  <a:lnTo>
                    <a:pt x="72" y="0"/>
                  </a:lnTo>
                  <a:lnTo>
                    <a:pt x="31" y="56"/>
                  </a:lnTo>
                  <a:lnTo>
                    <a:pt x="0" y="83"/>
                  </a:lnTo>
                  <a:close/>
                </a:path>
              </a:pathLst>
            </a:custGeom>
            <a:solidFill>
              <a:srgbClr val="A3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3090" name="Freeform 319">
              <a:extLst>
                <a:ext uri="{FF2B5EF4-FFF2-40B4-BE49-F238E27FC236}">
                  <a16:creationId xmlns:a16="http://schemas.microsoft.com/office/drawing/2014/main" id="{D53B6BB1-445C-42B5-9149-F044376BD7A5}"/>
                </a:ext>
              </a:extLst>
            </p:cNvPr>
            <p:cNvSpPr>
              <a:spLocks/>
            </p:cNvSpPr>
            <p:nvPr/>
          </p:nvSpPr>
          <p:spPr bwMode="auto">
            <a:xfrm>
              <a:off x="1465" y="2997"/>
              <a:ext cx="688" cy="45"/>
            </a:xfrm>
            <a:custGeom>
              <a:avLst/>
              <a:gdLst>
                <a:gd name="T0" fmla="*/ 0 w 2064"/>
                <a:gd name="T1" fmla="*/ 0 h 133"/>
                <a:gd name="T2" fmla="*/ 0 w 2064"/>
                <a:gd name="T3" fmla="*/ 0 h 133"/>
                <a:gd name="T4" fmla="*/ 0 w 2064"/>
                <a:gd name="T5" fmla="*/ 0 h 133"/>
                <a:gd name="T6" fmla="*/ 0 w 2064"/>
                <a:gd name="T7" fmla="*/ 0 h 133"/>
                <a:gd name="T8" fmla="*/ 0 w 2064"/>
                <a:gd name="T9" fmla="*/ 0 h 133"/>
                <a:gd name="T10" fmla="*/ 0 w 2064"/>
                <a:gd name="T11" fmla="*/ 0 h 133"/>
                <a:gd name="T12" fmla="*/ 0 w 2064"/>
                <a:gd name="T13" fmla="*/ 0 h 133"/>
                <a:gd name="T14" fmla="*/ 0 w 2064"/>
                <a:gd name="T15" fmla="*/ 0 h 133"/>
                <a:gd name="T16" fmla="*/ 0 w 2064"/>
                <a:gd name="T17" fmla="*/ 0 h 133"/>
                <a:gd name="T18" fmla="*/ 0 w 2064"/>
                <a:gd name="T19" fmla="*/ 0 h 133"/>
                <a:gd name="T20" fmla="*/ 0 w 2064"/>
                <a:gd name="T21" fmla="*/ 0 h 133"/>
                <a:gd name="T22" fmla="*/ 0 w 2064"/>
                <a:gd name="T23" fmla="*/ 0 h 1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64"/>
                <a:gd name="T37" fmla="*/ 0 h 133"/>
                <a:gd name="T38" fmla="*/ 2064 w 2064"/>
                <a:gd name="T39" fmla="*/ 133 h 1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64" h="133">
                  <a:moveTo>
                    <a:pt x="50" y="88"/>
                  </a:moveTo>
                  <a:lnTo>
                    <a:pt x="0" y="31"/>
                  </a:lnTo>
                  <a:lnTo>
                    <a:pt x="151" y="0"/>
                  </a:lnTo>
                  <a:lnTo>
                    <a:pt x="2015" y="36"/>
                  </a:lnTo>
                  <a:lnTo>
                    <a:pt x="2064" y="75"/>
                  </a:lnTo>
                  <a:lnTo>
                    <a:pt x="1986" y="133"/>
                  </a:lnTo>
                  <a:lnTo>
                    <a:pt x="986" y="102"/>
                  </a:lnTo>
                  <a:lnTo>
                    <a:pt x="328" y="76"/>
                  </a:lnTo>
                  <a:lnTo>
                    <a:pt x="119" y="116"/>
                  </a:lnTo>
                  <a:lnTo>
                    <a:pt x="50" y="88"/>
                  </a:lnTo>
                  <a:close/>
                </a:path>
              </a:pathLst>
            </a:custGeom>
            <a:solidFill>
              <a:srgbClr val="A3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3091" name="Freeform 320">
              <a:extLst>
                <a:ext uri="{FF2B5EF4-FFF2-40B4-BE49-F238E27FC236}">
                  <a16:creationId xmlns:a16="http://schemas.microsoft.com/office/drawing/2014/main" id="{BFE7A1F7-B568-42E7-88C5-137347404A43}"/>
                </a:ext>
              </a:extLst>
            </p:cNvPr>
            <p:cNvSpPr>
              <a:spLocks/>
            </p:cNvSpPr>
            <p:nvPr/>
          </p:nvSpPr>
          <p:spPr bwMode="auto">
            <a:xfrm>
              <a:off x="1600" y="2784"/>
              <a:ext cx="545" cy="44"/>
            </a:xfrm>
            <a:custGeom>
              <a:avLst/>
              <a:gdLst>
                <a:gd name="T0" fmla="*/ 0 w 1636"/>
                <a:gd name="T1" fmla="*/ 0 h 132"/>
                <a:gd name="T2" fmla="*/ 0 w 1636"/>
                <a:gd name="T3" fmla="*/ 0 h 132"/>
                <a:gd name="T4" fmla="*/ 0 w 1636"/>
                <a:gd name="T5" fmla="*/ 0 h 132"/>
                <a:gd name="T6" fmla="*/ 0 w 1636"/>
                <a:gd name="T7" fmla="*/ 0 h 132"/>
                <a:gd name="T8" fmla="*/ 0 w 1636"/>
                <a:gd name="T9" fmla="*/ 0 h 132"/>
                <a:gd name="T10" fmla="*/ 0 w 1636"/>
                <a:gd name="T11" fmla="*/ 0 h 132"/>
                <a:gd name="T12" fmla="*/ 0 w 1636"/>
                <a:gd name="T13" fmla="*/ 0 h 132"/>
                <a:gd name="T14" fmla="*/ 0 w 1636"/>
                <a:gd name="T15" fmla="*/ 0 h 132"/>
                <a:gd name="T16" fmla="*/ 0 w 1636"/>
                <a:gd name="T17" fmla="*/ 0 h 132"/>
                <a:gd name="T18" fmla="*/ 0 w 1636"/>
                <a:gd name="T19" fmla="*/ 0 h 132"/>
                <a:gd name="T20" fmla="*/ 0 w 1636"/>
                <a:gd name="T21" fmla="*/ 0 h 132"/>
                <a:gd name="T22" fmla="*/ 0 w 1636"/>
                <a:gd name="T23" fmla="*/ 0 h 132"/>
                <a:gd name="T24" fmla="*/ 0 w 1636"/>
                <a:gd name="T25" fmla="*/ 0 h 132"/>
                <a:gd name="T26" fmla="*/ 0 w 1636"/>
                <a:gd name="T27" fmla="*/ 0 h 132"/>
                <a:gd name="T28" fmla="*/ 0 w 1636"/>
                <a:gd name="T29" fmla="*/ 0 h 132"/>
                <a:gd name="T30" fmla="*/ 0 w 1636"/>
                <a:gd name="T31" fmla="*/ 0 h 132"/>
                <a:gd name="T32" fmla="*/ 0 w 1636"/>
                <a:gd name="T33" fmla="*/ 0 h 132"/>
                <a:gd name="T34" fmla="*/ 0 w 1636"/>
                <a:gd name="T35" fmla="*/ 0 h 132"/>
                <a:gd name="T36" fmla="*/ 0 w 1636"/>
                <a:gd name="T37" fmla="*/ 0 h 132"/>
                <a:gd name="T38" fmla="*/ 0 w 1636"/>
                <a:gd name="T39" fmla="*/ 0 h 132"/>
                <a:gd name="T40" fmla="*/ 0 w 1636"/>
                <a:gd name="T41" fmla="*/ 0 h 132"/>
                <a:gd name="T42" fmla="*/ 0 w 1636"/>
                <a:gd name="T43" fmla="*/ 0 h 132"/>
                <a:gd name="T44" fmla="*/ 0 w 1636"/>
                <a:gd name="T45" fmla="*/ 0 h 132"/>
                <a:gd name="T46" fmla="*/ 0 w 1636"/>
                <a:gd name="T47" fmla="*/ 0 h 132"/>
                <a:gd name="T48" fmla="*/ 0 w 1636"/>
                <a:gd name="T49" fmla="*/ 0 h 132"/>
                <a:gd name="T50" fmla="*/ 0 w 1636"/>
                <a:gd name="T51" fmla="*/ 0 h 132"/>
                <a:gd name="T52" fmla="*/ 0 w 1636"/>
                <a:gd name="T53" fmla="*/ 0 h 132"/>
                <a:gd name="T54" fmla="*/ 0 w 1636"/>
                <a:gd name="T55" fmla="*/ 0 h 13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636"/>
                <a:gd name="T85" fmla="*/ 0 h 132"/>
                <a:gd name="T86" fmla="*/ 1636 w 1636"/>
                <a:gd name="T87" fmla="*/ 132 h 13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636" h="132">
                  <a:moveTo>
                    <a:pt x="10" y="112"/>
                  </a:moveTo>
                  <a:lnTo>
                    <a:pt x="151" y="97"/>
                  </a:lnTo>
                  <a:lnTo>
                    <a:pt x="291" y="83"/>
                  </a:lnTo>
                  <a:lnTo>
                    <a:pt x="475" y="63"/>
                  </a:lnTo>
                  <a:lnTo>
                    <a:pt x="561" y="46"/>
                  </a:lnTo>
                  <a:lnTo>
                    <a:pt x="658" y="26"/>
                  </a:lnTo>
                  <a:lnTo>
                    <a:pt x="824" y="13"/>
                  </a:lnTo>
                  <a:lnTo>
                    <a:pt x="1129" y="0"/>
                  </a:lnTo>
                  <a:lnTo>
                    <a:pt x="1436" y="4"/>
                  </a:lnTo>
                  <a:lnTo>
                    <a:pt x="1499" y="4"/>
                  </a:lnTo>
                  <a:lnTo>
                    <a:pt x="1614" y="12"/>
                  </a:lnTo>
                  <a:lnTo>
                    <a:pt x="1631" y="21"/>
                  </a:lnTo>
                  <a:lnTo>
                    <a:pt x="1636" y="39"/>
                  </a:lnTo>
                  <a:lnTo>
                    <a:pt x="1628" y="54"/>
                  </a:lnTo>
                  <a:lnTo>
                    <a:pt x="1609" y="59"/>
                  </a:lnTo>
                  <a:lnTo>
                    <a:pt x="1499" y="51"/>
                  </a:lnTo>
                  <a:lnTo>
                    <a:pt x="1436" y="51"/>
                  </a:lnTo>
                  <a:lnTo>
                    <a:pt x="1132" y="46"/>
                  </a:lnTo>
                  <a:lnTo>
                    <a:pt x="827" y="59"/>
                  </a:lnTo>
                  <a:lnTo>
                    <a:pt x="667" y="70"/>
                  </a:lnTo>
                  <a:lnTo>
                    <a:pt x="568" y="89"/>
                  </a:lnTo>
                  <a:lnTo>
                    <a:pt x="480" y="102"/>
                  </a:lnTo>
                  <a:lnTo>
                    <a:pt x="294" y="117"/>
                  </a:lnTo>
                  <a:lnTo>
                    <a:pt x="11" y="132"/>
                  </a:lnTo>
                  <a:lnTo>
                    <a:pt x="0" y="122"/>
                  </a:lnTo>
                  <a:lnTo>
                    <a:pt x="10" y="1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3092" name="Freeform 321">
              <a:extLst>
                <a:ext uri="{FF2B5EF4-FFF2-40B4-BE49-F238E27FC236}">
                  <a16:creationId xmlns:a16="http://schemas.microsoft.com/office/drawing/2014/main" id="{3527A6BA-FC39-469C-A19C-C37C5660C683}"/>
                </a:ext>
              </a:extLst>
            </p:cNvPr>
            <p:cNvSpPr>
              <a:spLocks/>
            </p:cNvSpPr>
            <p:nvPr/>
          </p:nvSpPr>
          <p:spPr bwMode="auto">
            <a:xfrm>
              <a:off x="2117" y="2789"/>
              <a:ext cx="34" cy="167"/>
            </a:xfrm>
            <a:custGeom>
              <a:avLst/>
              <a:gdLst>
                <a:gd name="T0" fmla="*/ 0 w 104"/>
                <a:gd name="T1" fmla="*/ 0 h 501"/>
                <a:gd name="T2" fmla="*/ 0 w 104"/>
                <a:gd name="T3" fmla="*/ 0 h 501"/>
                <a:gd name="T4" fmla="*/ 0 w 104"/>
                <a:gd name="T5" fmla="*/ 0 h 501"/>
                <a:gd name="T6" fmla="*/ 0 w 104"/>
                <a:gd name="T7" fmla="*/ 0 h 501"/>
                <a:gd name="T8" fmla="*/ 0 w 104"/>
                <a:gd name="T9" fmla="*/ 0 h 501"/>
                <a:gd name="T10" fmla="*/ 0 w 104"/>
                <a:gd name="T11" fmla="*/ 0 h 501"/>
                <a:gd name="T12" fmla="*/ 0 w 104"/>
                <a:gd name="T13" fmla="*/ 0 h 501"/>
                <a:gd name="T14" fmla="*/ 0 w 104"/>
                <a:gd name="T15" fmla="*/ 0 h 501"/>
                <a:gd name="T16" fmla="*/ 0 w 104"/>
                <a:gd name="T17" fmla="*/ 0 h 501"/>
                <a:gd name="T18" fmla="*/ 0 w 104"/>
                <a:gd name="T19" fmla="*/ 0 h 501"/>
                <a:gd name="T20" fmla="*/ 0 w 104"/>
                <a:gd name="T21" fmla="*/ 0 h 501"/>
                <a:gd name="T22" fmla="*/ 0 w 104"/>
                <a:gd name="T23" fmla="*/ 0 h 501"/>
                <a:gd name="T24" fmla="*/ 0 w 104"/>
                <a:gd name="T25" fmla="*/ 0 h 50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
                <a:gd name="T40" fmla="*/ 0 h 501"/>
                <a:gd name="T41" fmla="*/ 104 w 104"/>
                <a:gd name="T42" fmla="*/ 501 h 50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 h="501">
                  <a:moveTo>
                    <a:pt x="104" y="23"/>
                  </a:moveTo>
                  <a:lnTo>
                    <a:pt x="92" y="163"/>
                  </a:lnTo>
                  <a:lnTo>
                    <a:pt x="71" y="302"/>
                  </a:lnTo>
                  <a:lnTo>
                    <a:pt x="57" y="391"/>
                  </a:lnTo>
                  <a:lnTo>
                    <a:pt x="40" y="501"/>
                  </a:lnTo>
                  <a:lnTo>
                    <a:pt x="0" y="430"/>
                  </a:lnTo>
                  <a:lnTo>
                    <a:pt x="11" y="370"/>
                  </a:lnTo>
                  <a:lnTo>
                    <a:pt x="33" y="296"/>
                  </a:lnTo>
                  <a:lnTo>
                    <a:pt x="56" y="23"/>
                  </a:lnTo>
                  <a:lnTo>
                    <a:pt x="63" y="5"/>
                  </a:lnTo>
                  <a:lnTo>
                    <a:pt x="80" y="0"/>
                  </a:lnTo>
                  <a:lnTo>
                    <a:pt x="104"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3093" name="Freeform 322">
              <a:extLst>
                <a:ext uri="{FF2B5EF4-FFF2-40B4-BE49-F238E27FC236}">
                  <a16:creationId xmlns:a16="http://schemas.microsoft.com/office/drawing/2014/main" id="{5696A863-0F90-470D-87B1-CF931F073C3A}"/>
                </a:ext>
              </a:extLst>
            </p:cNvPr>
            <p:cNvSpPr>
              <a:spLocks/>
            </p:cNvSpPr>
            <p:nvPr/>
          </p:nvSpPr>
          <p:spPr bwMode="auto">
            <a:xfrm>
              <a:off x="1941" y="2834"/>
              <a:ext cx="16" cy="56"/>
            </a:xfrm>
            <a:custGeom>
              <a:avLst/>
              <a:gdLst>
                <a:gd name="T0" fmla="*/ 0 w 47"/>
                <a:gd name="T1" fmla="*/ 0 h 168"/>
                <a:gd name="T2" fmla="*/ 0 w 47"/>
                <a:gd name="T3" fmla="*/ 0 h 168"/>
                <a:gd name="T4" fmla="*/ 0 w 47"/>
                <a:gd name="T5" fmla="*/ 0 h 168"/>
                <a:gd name="T6" fmla="*/ 0 w 47"/>
                <a:gd name="T7" fmla="*/ 0 h 168"/>
                <a:gd name="T8" fmla="*/ 0 w 47"/>
                <a:gd name="T9" fmla="*/ 0 h 168"/>
                <a:gd name="T10" fmla="*/ 0 w 47"/>
                <a:gd name="T11" fmla="*/ 0 h 168"/>
                <a:gd name="T12" fmla="*/ 0 w 47"/>
                <a:gd name="T13" fmla="*/ 0 h 168"/>
                <a:gd name="T14" fmla="*/ 0 w 47"/>
                <a:gd name="T15" fmla="*/ 0 h 168"/>
                <a:gd name="T16" fmla="*/ 0 w 47"/>
                <a:gd name="T17" fmla="*/ 0 h 168"/>
                <a:gd name="T18" fmla="*/ 0 w 47"/>
                <a:gd name="T19" fmla="*/ 0 h 168"/>
                <a:gd name="T20" fmla="*/ 0 w 47"/>
                <a:gd name="T21" fmla="*/ 0 h 168"/>
                <a:gd name="T22" fmla="*/ 0 w 47"/>
                <a:gd name="T23" fmla="*/ 0 h 1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
                <a:gd name="T37" fmla="*/ 0 h 168"/>
                <a:gd name="T38" fmla="*/ 47 w 47"/>
                <a:gd name="T39" fmla="*/ 168 h 16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 h="168">
                  <a:moveTo>
                    <a:pt x="47" y="20"/>
                  </a:moveTo>
                  <a:lnTo>
                    <a:pt x="34" y="64"/>
                  </a:lnTo>
                  <a:lnTo>
                    <a:pt x="22" y="159"/>
                  </a:lnTo>
                  <a:lnTo>
                    <a:pt x="11" y="168"/>
                  </a:lnTo>
                  <a:lnTo>
                    <a:pt x="3" y="158"/>
                  </a:lnTo>
                  <a:lnTo>
                    <a:pt x="0" y="62"/>
                  </a:lnTo>
                  <a:lnTo>
                    <a:pt x="18" y="9"/>
                  </a:lnTo>
                  <a:lnTo>
                    <a:pt x="27" y="0"/>
                  </a:lnTo>
                  <a:lnTo>
                    <a:pt x="38" y="0"/>
                  </a:lnTo>
                  <a:lnTo>
                    <a:pt x="47"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3094" name="Freeform 323">
              <a:extLst>
                <a:ext uri="{FF2B5EF4-FFF2-40B4-BE49-F238E27FC236}">
                  <a16:creationId xmlns:a16="http://schemas.microsoft.com/office/drawing/2014/main" id="{8E3C6CEA-5D08-4342-9A57-0A7D72F9B7B5}"/>
                </a:ext>
              </a:extLst>
            </p:cNvPr>
            <p:cNvSpPr>
              <a:spLocks/>
            </p:cNvSpPr>
            <p:nvPr/>
          </p:nvSpPr>
          <p:spPr bwMode="auto">
            <a:xfrm>
              <a:off x="1947" y="2826"/>
              <a:ext cx="171" cy="14"/>
            </a:xfrm>
            <a:custGeom>
              <a:avLst/>
              <a:gdLst>
                <a:gd name="T0" fmla="*/ 0 w 512"/>
                <a:gd name="T1" fmla="*/ 0 h 43"/>
                <a:gd name="T2" fmla="*/ 0 w 512"/>
                <a:gd name="T3" fmla="*/ 0 h 43"/>
                <a:gd name="T4" fmla="*/ 0 w 512"/>
                <a:gd name="T5" fmla="*/ 0 h 43"/>
                <a:gd name="T6" fmla="*/ 0 w 512"/>
                <a:gd name="T7" fmla="*/ 0 h 43"/>
                <a:gd name="T8" fmla="*/ 0 w 512"/>
                <a:gd name="T9" fmla="*/ 0 h 43"/>
                <a:gd name="T10" fmla="*/ 0 w 512"/>
                <a:gd name="T11" fmla="*/ 0 h 43"/>
                <a:gd name="T12" fmla="*/ 0 w 512"/>
                <a:gd name="T13" fmla="*/ 0 h 43"/>
                <a:gd name="T14" fmla="*/ 0 w 512"/>
                <a:gd name="T15" fmla="*/ 0 h 43"/>
                <a:gd name="T16" fmla="*/ 0 w 512"/>
                <a:gd name="T17" fmla="*/ 0 h 43"/>
                <a:gd name="T18" fmla="*/ 0 w 512"/>
                <a:gd name="T19" fmla="*/ 0 h 43"/>
                <a:gd name="T20" fmla="*/ 0 w 512"/>
                <a:gd name="T21" fmla="*/ 0 h 43"/>
                <a:gd name="T22" fmla="*/ 0 w 512"/>
                <a:gd name="T23" fmla="*/ 0 h 43"/>
                <a:gd name="T24" fmla="*/ 0 w 512"/>
                <a:gd name="T25" fmla="*/ 0 h 43"/>
                <a:gd name="T26" fmla="*/ 0 w 512"/>
                <a:gd name="T27" fmla="*/ 0 h 4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12"/>
                <a:gd name="T43" fmla="*/ 0 h 43"/>
                <a:gd name="T44" fmla="*/ 512 w 512"/>
                <a:gd name="T45" fmla="*/ 43 h 4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12" h="43">
                  <a:moveTo>
                    <a:pt x="14" y="13"/>
                  </a:moveTo>
                  <a:lnTo>
                    <a:pt x="182" y="0"/>
                  </a:lnTo>
                  <a:lnTo>
                    <a:pt x="351" y="5"/>
                  </a:lnTo>
                  <a:lnTo>
                    <a:pt x="503" y="24"/>
                  </a:lnTo>
                  <a:lnTo>
                    <a:pt x="512" y="34"/>
                  </a:lnTo>
                  <a:lnTo>
                    <a:pt x="502" y="43"/>
                  </a:lnTo>
                  <a:lnTo>
                    <a:pt x="350" y="43"/>
                  </a:lnTo>
                  <a:lnTo>
                    <a:pt x="184" y="34"/>
                  </a:lnTo>
                  <a:lnTo>
                    <a:pt x="19" y="43"/>
                  </a:lnTo>
                  <a:lnTo>
                    <a:pt x="0" y="30"/>
                  </a:lnTo>
                  <a:lnTo>
                    <a:pt x="3" y="19"/>
                  </a:lnTo>
                  <a:lnTo>
                    <a:pt x="14"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3095" name="Freeform 324">
              <a:extLst>
                <a:ext uri="{FF2B5EF4-FFF2-40B4-BE49-F238E27FC236}">
                  <a16:creationId xmlns:a16="http://schemas.microsoft.com/office/drawing/2014/main" id="{4D8F8EE0-9D8F-43BF-81F9-9574EF4647D9}"/>
                </a:ext>
              </a:extLst>
            </p:cNvPr>
            <p:cNvSpPr>
              <a:spLocks/>
            </p:cNvSpPr>
            <p:nvPr/>
          </p:nvSpPr>
          <p:spPr bwMode="auto">
            <a:xfrm>
              <a:off x="2006" y="2856"/>
              <a:ext cx="97" cy="28"/>
            </a:xfrm>
            <a:custGeom>
              <a:avLst/>
              <a:gdLst>
                <a:gd name="T0" fmla="*/ 0 w 290"/>
                <a:gd name="T1" fmla="*/ 0 h 84"/>
                <a:gd name="T2" fmla="*/ 0 w 290"/>
                <a:gd name="T3" fmla="*/ 0 h 84"/>
                <a:gd name="T4" fmla="*/ 0 w 290"/>
                <a:gd name="T5" fmla="*/ 0 h 84"/>
                <a:gd name="T6" fmla="*/ 0 w 290"/>
                <a:gd name="T7" fmla="*/ 0 h 84"/>
                <a:gd name="T8" fmla="*/ 0 w 290"/>
                <a:gd name="T9" fmla="*/ 0 h 84"/>
                <a:gd name="T10" fmla="*/ 0 w 290"/>
                <a:gd name="T11" fmla="*/ 0 h 84"/>
                <a:gd name="T12" fmla="*/ 0 w 290"/>
                <a:gd name="T13" fmla="*/ 0 h 84"/>
                <a:gd name="T14" fmla="*/ 0 w 290"/>
                <a:gd name="T15" fmla="*/ 0 h 84"/>
                <a:gd name="T16" fmla="*/ 0 w 290"/>
                <a:gd name="T17" fmla="*/ 0 h 84"/>
                <a:gd name="T18" fmla="*/ 0 w 290"/>
                <a:gd name="T19" fmla="*/ 0 h 84"/>
                <a:gd name="T20" fmla="*/ 0 w 290"/>
                <a:gd name="T21" fmla="*/ 0 h 84"/>
                <a:gd name="T22" fmla="*/ 0 w 290"/>
                <a:gd name="T23" fmla="*/ 0 h 84"/>
                <a:gd name="T24" fmla="*/ 0 w 290"/>
                <a:gd name="T25" fmla="*/ 0 h 84"/>
                <a:gd name="T26" fmla="*/ 0 w 290"/>
                <a:gd name="T27" fmla="*/ 0 h 84"/>
                <a:gd name="T28" fmla="*/ 0 w 290"/>
                <a:gd name="T29" fmla="*/ 0 h 84"/>
                <a:gd name="T30" fmla="*/ 0 w 290"/>
                <a:gd name="T31" fmla="*/ 0 h 84"/>
                <a:gd name="T32" fmla="*/ 0 w 290"/>
                <a:gd name="T33" fmla="*/ 0 h 84"/>
                <a:gd name="T34" fmla="*/ 0 w 290"/>
                <a:gd name="T35" fmla="*/ 0 h 84"/>
                <a:gd name="T36" fmla="*/ 0 w 290"/>
                <a:gd name="T37" fmla="*/ 0 h 84"/>
                <a:gd name="T38" fmla="*/ 0 w 290"/>
                <a:gd name="T39" fmla="*/ 0 h 84"/>
                <a:gd name="T40" fmla="*/ 0 w 290"/>
                <a:gd name="T41" fmla="*/ 0 h 84"/>
                <a:gd name="T42" fmla="*/ 0 w 290"/>
                <a:gd name="T43" fmla="*/ 0 h 84"/>
                <a:gd name="T44" fmla="*/ 0 w 290"/>
                <a:gd name="T45" fmla="*/ 0 h 8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90"/>
                <a:gd name="T70" fmla="*/ 0 h 84"/>
                <a:gd name="T71" fmla="*/ 290 w 290"/>
                <a:gd name="T72" fmla="*/ 84 h 8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90" h="84">
                  <a:moveTo>
                    <a:pt x="27" y="20"/>
                  </a:moveTo>
                  <a:lnTo>
                    <a:pt x="21" y="61"/>
                  </a:lnTo>
                  <a:lnTo>
                    <a:pt x="48" y="47"/>
                  </a:lnTo>
                  <a:lnTo>
                    <a:pt x="62" y="20"/>
                  </a:lnTo>
                  <a:lnTo>
                    <a:pt x="67" y="6"/>
                  </a:lnTo>
                  <a:lnTo>
                    <a:pt x="81" y="1"/>
                  </a:lnTo>
                  <a:lnTo>
                    <a:pt x="131" y="0"/>
                  </a:lnTo>
                  <a:lnTo>
                    <a:pt x="230" y="0"/>
                  </a:lnTo>
                  <a:lnTo>
                    <a:pt x="280" y="12"/>
                  </a:lnTo>
                  <a:lnTo>
                    <a:pt x="290" y="20"/>
                  </a:lnTo>
                  <a:lnTo>
                    <a:pt x="280" y="29"/>
                  </a:lnTo>
                  <a:lnTo>
                    <a:pt x="230" y="45"/>
                  </a:lnTo>
                  <a:lnTo>
                    <a:pt x="131" y="45"/>
                  </a:lnTo>
                  <a:lnTo>
                    <a:pt x="97" y="43"/>
                  </a:lnTo>
                  <a:lnTo>
                    <a:pt x="83" y="61"/>
                  </a:lnTo>
                  <a:lnTo>
                    <a:pt x="61" y="74"/>
                  </a:lnTo>
                  <a:lnTo>
                    <a:pt x="10" y="84"/>
                  </a:lnTo>
                  <a:lnTo>
                    <a:pt x="0" y="75"/>
                  </a:lnTo>
                  <a:lnTo>
                    <a:pt x="9" y="13"/>
                  </a:lnTo>
                  <a:lnTo>
                    <a:pt x="22" y="8"/>
                  </a:lnTo>
                  <a:lnTo>
                    <a:pt x="27"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3096" name="Freeform 325">
              <a:extLst>
                <a:ext uri="{FF2B5EF4-FFF2-40B4-BE49-F238E27FC236}">
                  <a16:creationId xmlns:a16="http://schemas.microsoft.com/office/drawing/2014/main" id="{E2F0526C-A9A8-4255-9B7B-C32C7DBF2250}"/>
                </a:ext>
              </a:extLst>
            </p:cNvPr>
            <p:cNvSpPr>
              <a:spLocks/>
            </p:cNvSpPr>
            <p:nvPr/>
          </p:nvSpPr>
          <p:spPr bwMode="auto">
            <a:xfrm>
              <a:off x="1567" y="2873"/>
              <a:ext cx="520" cy="37"/>
            </a:xfrm>
            <a:custGeom>
              <a:avLst/>
              <a:gdLst>
                <a:gd name="T0" fmla="*/ 0 w 1562"/>
                <a:gd name="T1" fmla="*/ 0 h 110"/>
                <a:gd name="T2" fmla="*/ 0 w 1562"/>
                <a:gd name="T3" fmla="*/ 0 h 110"/>
                <a:gd name="T4" fmla="*/ 0 w 1562"/>
                <a:gd name="T5" fmla="*/ 0 h 110"/>
                <a:gd name="T6" fmla="*/ 0 w 1562"/>
                <a:gd name="T7" fmla="*/ 0 h 110"/>
                <a:gd name="T8" fmla="*/ 0 w 1562"/>
                <a:gd name="T9" fmla="*/ 0 h 110"/>
                <a:gd name="T10" fmla="*/ 0 w 1562"/>
                <a:gd name="T11" fmla="*/ 0 h 110"/>
                <a:gd name="T12" fmla="*/ 0 w 1562"/>
                <a:gd name="T13" fmla="*/ 0 h 110"/>
                <a:gd name="T14" fmla="*/ 0 w 1562"/>
                <a:gd name="T15" fmla="*/ 0 h 110"/>
                <a:gd name="T16" fmla="*/ 0 w 1562"/>
                <a:gd name="T17" fmla="*/ 0 h 110"/>
                <a:gd name="T18" fmla="*/ 0 w 1562"/>
                <a:gd name="T19" fmla="*/ 0 h 110"/>
                <a:gd name="T20" fmla="*/ 0 w 1562"/>
                <a:gd name="T21" fmla="*/ 0 h 110"/>
                <a:gd name="T22" fmla="*/ 0 w 1562"/>
                <a:gd name="T23" fmla="*/ 0 h 110"/>
                <a:gd name="T24" fmla="*/ 0 w 1562"/>
                <a:gd name="T25" fmla="*/ 0 h 110"/>
                <a:gd name="T26" fmla="*/ 0 w 1562"/>
                <a:gd name="T27" fmla="*/ 0 h 110"/>
                <a:gd name="T28" fmla="*/ 0 w 1562"/>
                <a:gd name="T29" fmla="*/ 0 h 110"/>
                <a:gd name="T30" fmla="*/ 0 w 1562"/>
                <a:gd name="T31" fmla="*/ 0 h 110"/>
                <a:gd name="T32" fmla="*/ 0 w 1562"/>
                <a:gd name="T33" fmla="*/ 0 h 110"/>
                <a:gd name="T34" fmla="*/ 0 w 1562"/>
                <a:gd name="T35" fmla="*/ 0 h 1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62"/>
                <a:gd name="T55" fmla="*/ 0 h 110"/>
                <a:gd name="T56" fmla="*/ 1562 w 1562"/>
                <a:gd name="T57" fmla="*/ 110 h 1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62" h="110">
                  <a:moveTo>
                    <a:pt x="10" y="0"/>
                  </a:moveTo>
                  <a:lnTo>
                    <a:pt x="396" y="13"/>
                  </a:lnTo>
                  <a:lnTo>
                    <a:pt x="1134" y="43"/>
                  </a:lnTo>
                  <a:lnTo>
                    <a:pt x="1348" y="51"/>
                  </a:lnTo>
                  <a:lnTo>
                    <a:pt x="1540" y="63"/>
                  </a:lnTo>
                  <a:lnTo>
                    <a:pt x="1557" y="70"/>
                  </a:lnTo>
                  <a:lnTo>
                    <a:pt x="1562" y="86"/>
                  </a:lnTo>
                  <a:lnTo>
                    <a:pt x="1557" y="102"/>
                  </a:lnTo>
                  <a:lnTo>
                    <a:pt x="1540" y="110"/>
                  </a:lnTo>
                  <a:lnTo>
                    <a:pt x="1345" y="97"/>
                  </a:lnTo>
                  <a:lnTo>
                    <a:pt x="1131" y="90"/>
                  </a:lnTo>
                  <a:lnTo>
                    <a:pt x="394" y="47"/>
                  </a:lnTo>
                  <a:lnTo>
                    <a:pt x="201" y="29"/>
                  </a:lnTo>
                  <a:lnTo>
                    <a:pt x="10" y="19"/>
                  </a:lnTo>
                  <a:lnTo>
                    <a:pt x="0" y="9"/>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3097" name="Freeform 326">
              <a:extLst>
                <a:ext uri="{FF2B5EF4-FFF2-40B4-BE49-F238E27FC236}">
                  <a16:creationId xmlns:a16="http://schemas.microsoft.com/office/drawing/2014/main" id="{2CC3F669-056C-4102-B6FD-1EA150FE2940}"/>
                </a:ext>
              </a:extLst>
            </p:cNvPr>
            <p:cNvSpPr>
              <a:spLocks/>
            </p:cNvSpPr>
            <p:nvPr/>
          </p:nvSpPr>
          <p:spPr bwMode="auto">
            <a:xfrm>
              <a:off x="1489" y="2984"/>
              <a:ext cx="474" cy="29"/>
            </a:xfrm>
            <a:custGeom>
              <a:avLst/>
              <a:gdLst>
                <a:gd name="T0" fmla="*/ 0 w 1423"/>
                <a:gd name="T1" fmla="*/ 0 h 85"/>
                <a:gd name="T2" fmla="*/ 0 w 1423"/>
                <a:gd name="T3" fmla="*/ 0 h 85"/>
                <a:gd name="T4" fmla="*/ 0 w 1423"/>
                <a:gd name="T5" fmla="*/ 0 h 85"/>
                <a:gd name="T6" fmla="*/ 0 w 1423"/>
                <a:gd name="T7" fmla="*/ 0 h 85"/>
                <a:gd name="T8" fmla="*/ 0 w 1423"/>
                <a:gd name="T9" fmla="*/ 0 h 85"/>
                <a:gd name="T10" fmla="*/ 0 w 1423"/>
                <a:gd name="T11" fmla="*/ 0 h 85"/>
                <a:gd name="T12" fmla="*/ 0 w 1423"/>
                <a:gd name="T13" fmla="*/ 0 h 85"/>
                <a:gd name="T14" fmla="*/ 0 w 1423"/>
                <a:gd name="T15" fmla="*/ 0 h 85"/>
                <a:gd name="T16" fmla="*/ 0 w 1423"/>
                <a:gd name="T17" fmla="*/ 0 h 85"/>
                <a:gd name="T18" fmla="*/ 0 w 1423"/>
                <a:gd name="T19" fmla="*/ 0 h 85"/>
                <a:gd name="T20" fmla="*/ 0 w 1423"/>
                <a:gd name="T21" fmla="*/ 0 h 85"/>
                <a:gd name="T22" fmla="*/ 0 w 1423"/>
                <a:gd name="T23" fmla="*/ 0 h 85"/>
                <a:gd name="T24" fmla="*/ 0 w 1423"/>
                <a:gd name="T25" fmla="*/ 0 h 85"/>
                <a:gd name="T26" fmla="*/ 0 w 1423"/>
                <a:gd name="T27" fmla="*/ 0 h 85"/>
                <a:gd name="T28" fmla="*/ 0 w 1423"/>
                <a:gd name="T29" fmla="*/ 0 h 85"/>
                <a:gd name="T30" fmla="*/ 0 w 1423"/>
                <a:gd name="T31" fmla="*/ 0 h 85"/>
                <a:gd name="T32" fmla="*/ 0 w 1423"/>
                <a:gd name="T33" fmla="*/ 0 h 85"/>
                <a:gd name="T34" fmla="*/ 0 w 1423"/>
                <a:gd name="T35" fmla="*/ 0 h 85"/>
                <a:gd name="T36" fmla="*/ 0 w 1423"/>
                <a:gd name="T37" fmla="*/ 0 h 85"/>
                <a:gd name="T38" fmla="*/ 0 w 1423"/>
                <a:gd name="T39" fmla="*/ 0 h 8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23"/>
                <a:gd name="T61" fmla="*/ 0 h 85"/>
                <a:gd name="T62" fmla="*/ 1423 w 1423"/>
                <a:gd name="T63" fmla="*/ 85 h 8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23" h="85">
                  <a:moveTo>
                    <a:pt x="15" y="4"/>
                  </a:moveTo>
                  <a:lnTo>
                    <a:pt x="272" y="0"/>
                  </a:lnTo>
                  <a:lnTo>
                    <a:pt x="698" y="15"/>
                  </a:lnTo>
                  <a:lnTo>
                    <a:pt x="896" y="27"/>
                  </a:lnTo>
                  <a:lnTo>
                    <a:pt x="1122" y="37"/>
                  </a:lnTo>
                  <a:lnTo>
                    <a:pt x="1269" y="47"/>
                  </a:lnTo>
                  <a:lnTo>
                    <a:pt x="1414" y="55"/>
                  </a:lnTo>
                  <a:lnTo>
                    <a:pt x="1423" y="63"/>
                  </a:lnTo>
                  <a:lnTo>
                    <a:pt x="1414" y="74"/>
                  </a:lnTo>
                  <a:lnTo>
                    <a:pt x="1267" y="80"/>
                  </a:lnTo>
                  <a:lnTo>
                    <a:pt x="1121" y="85"/>
                  </a:lnTo>
                  <a:lnTo>
                    <a:pt x="696" y="63"/>
                  </a:lnTo>
                  <a:lnTo>
                    <a:pt x="497" y="53"/>
                  </a:lnTo>
                  <a:lnTo>
                    <a:pt x="272" y="50"/>
                  </a:lnTo>
                  <a:lnTo>
                    <a:pt x="16" y="37"/>
                  </a:lnTo>
                  <a:lnTo>
                    <a:pt x="0" y="20"/>
                  </a:lnTo>
                  <a:lnTo>
                    <a:pt x="4" y="9"/>
                  </a:lnTo>
                  <a:lnTo>
                    <a:pt x="1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3098" name="Freeform 327">
              <a:extLst>
                <a:ext uri="{FF2B5EF4-FFF2-40B4-BE49-F238E27FC236}">
                  <a16:creationId xmlns:a16="http://schemas.microsoft.com/office/drawing/2014/main" id="{F8E55535-9587-40B8-A58B-0F1931887D64}"/>
                </a:ext>
              </a:extLst>
            </p:cNvPr>
            <p:cNvSpPr>
              <a:spLocks/>
            </p:cNvSpPr>
            <p:nvPr/>
          </p:nvSpPr>
          <p:spPr bwMode="auto">
            <a:xfrm>
              <a:off x="2101" y="2904"/>
              <a:ext cx="64" cy="94"/>
            </a:xfrm>
            <a:custGeom>
              <a:avLst/>
              <a:gdLst>
                <a:gd name="T0" fmla="*/ 0 w 190"/>
                <a:gd name="T1" fmla="*/ 0 h 282"/>
                <a:gd name="T2" fmla="*/ 0 w 190"/>
                <a:gd name="T3" fmla="*/ 0 h 282"/>
                <a:gd name="T4" fmla="*/ 0 w 190"/>
                <a:gd name="T5" fmla="*/ 0 h 282"/>
                <a:gd name="T6" fmla="*/ 0 w 190"/>
                <a:gd name="T7" fmla="*/ 0 h 282"/>
                <a:gd name="T8" fmla="*/ 0 w 190"/>
                <a:gd name="T9" fmla="*/ 0 h 282"/>
                <a:gd name="T10" fmla="*/ 0 w 190"/>
                <a:gd name="T11" fmla="*/ 0 h 282"/>
                <a:gd name="T12" fmla="*/ 0 w 190"/>
                <a:gd name="T13" fmla="*/ 0 h 282"/>
                <a:gd name="T14" fmla="*/ 0 w 190"/>
                <a:gd name="T15" fmla="*/ 0 h 282"/>
                <a:gd name="T16" fmla="*/ 0 w 190"/>
                <a:gd name="T17" fmla="*/ 0 h 282"/>
                <a:gd name="T18" fmla="*/ 0 w 190"/>
                <a:gd name="T19" fmla="*/ 0 h 282"/>
                <a:gd name="T20" fmla="*/ 0 w 190"/>
                <a:gd name="T21" fmla="*/ 0 h 282"/>
                <a:gd name="T22" fmla="*/ 0 w 190"/>
                <a:gd name="T23" fmla="*/ 0 h 282"/>
                <a:gd name="T24" fmla="*/ 0 w 190"/>
                <a:gd name="T25" fmla="*/ 0 h 282"/>
                <a:gd name="T26" fmla="*/ 0 w 190"/>
                <a:gd name="T27" fmla="*/ 0 h 282"/>
                <a:gd name="T28" fmla="*/ 0 w 190"/>
                <a:gd name="T29" fmla="*/ 0 h 282"/>
                <a:gd name="T30" fmla="*/ 0 w 190"/>
                <a:gd name="T31" fmla="*/ 0 h 282"/>
                <a:gd name="T32" fmla="*/ 0 w 190"/>
                <a:gd name="T33" fmla="*/ 0 h 282"/>
                <a:gd name="T34" fmla="*/ 0 w 190"/>
                <a:gd name="T35" fmla="*/ 0 h 2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0"/>
                <a:gd name="T55" fmla="*/ 0 h 282"/>
                <a:gd name="T56" fmla="*/ 190 w 190"/>
                <a:gd name="T57" fmla="*/ 282 h 2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0" h="282">
                  <a:moveTo>
                    <a:pt x="17" y="5"/>
                  </a:moveTo>
                  <a:lnTo>
                    <a:pt x="36" y="46"/>
                  </a:lnTo>
                  <a:lnTo>
                    <a:pt x="55" y="80"/>
                  </a:lnTo>
                  <a:lnTo>
                    <a:pt x="78" y="113"/>
                  </a:lnTo>
                  <a:lnTo>
                    <a:pt x="107" y="149"/>
                  </a:lnTo>
                  <a:lnTo>
                    <a:pt x="190" y="260"/>
                  </a:lnTo>
                  <a:lnTo>
                    <a:pt x="185" y="277"/>
                  </a:lnTo>
                  <a:lnTo>
                    <a:pt x="171" y="282"/>
                  </a:lnTo>
                  <a:lnTo>
                    <a:pt x="150" y="263"/>
                  </a:lnTo>
                  <a:lnTo>
                    <a:pt x="142" y="233"/>
                  </a:lnTo>
                  <a:lnTo>
                    <a:pt x="126" y="211"/>
                  </a:lnTo>
                  <a:lnTo>
                    <a:pt x="83" y="168"/>
                  </a:lnTo>
                  <a:lnTo>
                    <a:pt x="34" y="94"/>
                  </a:lnTo>
                  <a:lnTo>
                    <a:pt x="0" y="13"/>
                  </a:lnTo>
                  <a:lnTo>
                    <a:pt x="5" y="0"/>
                  </a:lnTo>
                  <a:lnTo>
                    <a:pt x="17"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3099" name="Freeform 328">
              <a:extLst>
                <a:ext uri="{FF2B5EF4-FFF2-40B4-BE49-F238E27FC236}">
                  <a16:creationId xmlns:a16="http://schemas.microsoft.com/office/drawing/2014/main" id="{BDC1E033-CA3D-4A22-83EA-81AB1E182A79}"/>
                </a:ext>
              </a:extLst>
            </p:cNvPr>
            <p:cNvSpPr>
              <a:spLocks/>
            </p:cNvSpPr>
            <p:nvPr/>
          </p:nvSpPr>
          <p:spPr bwMode="auto">
            <a:xfrm>
              <a:off x="2131" y="3007"/>
              <a:ext cx="36" cy="36"/>
            </a:xfrm>
            <a:custGeom>
              <a:avLst/>
              <a:gdLst>
                <a:gd name="T0" fmla="*/ 0 w 109"/>
                <a:gd name="T1" fmla="*/ 0 h 108"/>
                <a:gd name="T2" fmla="*/ 0 w 109"/>
                <a:gd name="T3" fmla="*/ 0 h 108"/>
                <a:gd name="T4" fmla="*/ 0 w 109"/>
                <a:gd name="T5" fmla="*/ 0 h 108"/>
                <a:gd name="T6" fmla="*/ 0 w 109"/>
                <a:gd name="T7" fmla="*/ 0 h 108"/>
                <a:gd name="T8" fmla="*/ 0 w 109"/>
                <a:gd name="T9" fmla="*/ 0 h 108"/>
                <a:gd name="T10" fmla="*/ 0 w 109"/>
                <a:gd name="T11" fmla="*/ 0 h 108"/>
                <a:gd name="T12" fmla="*/ 0 w 109"/>
                <a:gd name="T13" fmla="*/ 0 h 108"/>
                <a:gd name="T14" fmla="*/ 0 w 109"/>
                <a:gd name="T15" fmla="*/ 0 h 108"/>
                <a:gd name="T16" fmla="*/ 0 w 109"/>
                <a:gd name="T17" fmla="*/ 0 h 108"/>
                <a:gd name="T18" fmla="*/ 0 w 109"/>
                <a:gd name="T19" fmla="*/ 0 h 108"/>
                <a:gd name="T20" fmla="*/ 0 w 109"/>
                <a:gd name="T21" fmla="*/ 0 h 108"/>
                <a:gd name="T22" fmla="*/ 0 w 109"/>
                <a:gd name="T23" fmla="*/ 0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9"/>
                <a:gd name="T37" fmla="*/ 0 h 108"/>
                <a:gd name="T38" fmla="*/ 109 w 109"/>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9" h="108">
                  <a:moveTo>
                    <a:pt x="109" y="14"/>
                  </a:moveTo>
                  <a:lnTo>
                    <a:pt x="90" y="41"/>
                  </a:lnTo>
                  <a:lnTo>
                    <a:pt x="71" y="64"/>
                  </a:lnTo>
                  <a:lnTo>
                    <a:pt x="28" y="108"/>
                  </a:lnTo>
                  <a:lnTo>
                    <a:pt x="3" y="108"/>
                  </a:lnTo>
                  <a:lnTo>
                    <a:pt x="0" y="98"/>
                  </a:lnTo>
                  <a:lnTo>
                    <a:pt x="3" y="85"/>
                  </a:lnTo>
                  <a:lnTo>
                    <a:pt x="92" y="3"/>
                  </a:lnTo>
                  <a:lnTo>
                    <a:pt x="106" y="0"/>
                  </a:lnTo>
                  <a:lnTo>
                    <a:pt x="109"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3100" name="Freeform 329">
              <a:extLst>
                <a:ext uri="{FF2B5EF4-FFF2-40B4-BE49-F238E27FC236}">
                  <a16:creationId xmlns:a16="http://schemas.microsoft.com/office/drawing/2014/main" id="{0B8D7F34-3FDB-44B7-8BB4-DA79272A2E46}"/>
                </a:ext>
              </a:extLst>
            </p:cNvPr>
            <p:cNvSpPr>
              <a:spLocks/>
            </p:cNvSpPr>
            <p:nvPr/>
          </p:nvSpPr>
          <p:spPr bwMode="auto">
            <a:xfrm>
              <a:off x="1476" y="3020"/>
              <a:ext cx="666" cy="27"/>
            </a:xfrm>
            <a:custGeom>
              <a:avLst/>
              <a:gdLst>
                <a:gd name="T0" fmla="*/ 0 w 1998"/>
                <a:gd name="T1" fmla="*/ 0 h 81"/>
                <a:gd name="T2" fmla="*/ 0 w 1998"/>
                <a:gd name="T3" fmla="*/ 0 h 81"/>
                <a:gd name="T4" fmla="*/ 0 w 1998"/>
                <a:gd name="T5" fmla="*/ 0 h 81"/>
                <a:gd name="T6" fmla="*/ 0 w 1998"/>
                <a:gd name="T7" fmla="*/ 0 h 81"/>
                <a:gd name="T8" fmla="*/ 0 w 1998"/>
                <a:gd name="T9" fmla="*/ 0 h 81"/>
                <a:gd name="T10" fmla="*/ 0 w 1998"/>
                <a:gd name="T11" fmla="*/ 0 h 81"/>
                <a:gd name="T12" fmla="*/ 0 w 1998"/>
                <a:gd name="T13" fmla="*/ 0 h 81"/>
                <a:gd name="T14" fmla="*/ 0 w 1998"/>
                <a:gd name="T15" fmla="*/ 0 h 81"/>
                <a:gd name="T16" fmla="*/ 0 w 1998"/>
                <a:gd name="T17" fmla="*/ 0 h 81"/>
                <a:gd name="T18" fmla="*/ 0 w 1998"/>
                <a:gd name="T19" fmla="*/ 0 h 81"/>
                <a:gd name="T20" fmla="*/ 0 w 1998"/>
                <a:gd name="T21" fmla="*/ 0 h 81"/>
                <a:gd name="T22" fmla="*/ 0 w 1998"/>
                <a:gd name="T23" fmla="*/ 0 h 81"/>
                <a:gd name="T24" fmla="*/ 0 w 1998"/>
                <a:gd name="T25" fmla="*/ 0 h 81"/>
                <a:gd name="T26" fmla="*/ 0 w 1998"/>
                <a:gd name="T27" fmla="*/ 0 h 81"/>
                <a:gd name="T28" fmla="*/ 0 w 1998"/>
                <a:gd name="T29" fmla="*/ 0 h 81"/>
                <a:gd name="T30" fmla="*/ 0 w 1998"/>
                <a:gd name="T31" fmla="*/ 0 h 81"/>
                <a:gd name="T32" fmla="*/ 0 w 1998"/>
                <a:gd name="T33" fmla="*/ 0 h 81"/>
                <a:gd name="T34" fmla="*/ 0 w 1998"/>
                <a:gd name="T35" fmla="*/ 0 h 81"/>
                <a:gd name="T36" fmla="*/ 0 w 1998"/>
                <a:gd name="T37" fmla="*/ 0 h 81"/>
                <a:gd name="T38" fmla="*/ 0 w 1998"/>
                <a:gd name="T39" fmla="*/ 0 h 81"/>
                <a:gd name="T40" fmla="*/ 0 w 1998"/>
                <a:gd name="T41" fmla="*/ 0 h 81"/>
                <a:gd name="T42" fmla="*/ 0 w 1998"/>
                <a:gd name="T43" fmla="*/ 0 h 81"/>
                <a:gd name="T44" fmla="*/ 0 w 1998"/>
                <a:gd name="T45" fmla="*/ 0 h 81"/>
                <a:gd name="T46" fmla="*/ 0 w 1998"/>
                <a:gd name="T47" fmla="*/ 0 h 81"/>
                <a:gd name="T48" fmla="*/ 0 w 1998"/>
                <a:gd name="T49" fmla="*/ 0 h 81"/>
                <a:gd name="T50" fmla="*/ 0 w 1998"/>
                <a:gd name="T51" fmla="*/ 0 h 81"/>
                <a:gd name="T52" fmla="*/ 0 w 1998"/>
                <a:gd name="T53" fmla="*/ 0 h 81"/>
                <a:gd name="T54" fmla="*/ 0 w 1998"/>
                <a:gd name="T55" fmla="*/ 0 h 81"/>
                <a:gd name="T56" fmla="*/ 0 w 1998"/>
                <a:gd name="T57" fmla="*/ 0 h 81"/>
                <a:gd name="T58" fmla="*/ 0 w 1998"/>
                <a:gd name="T59" fmla="*/ 0 h 81"/>
                <a:gd name="T60" fmla="*/ 0 w 1998"/>
                <a:gd name="T61" fmla="*/ 0 h 8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98"/>
                <a:gd name="T94" fmla="*/ 0 h 81"/>
                <a:gd name="T95" fmla="*/ 1998 w 1998"/>
                <a:gd name="T96" fmla="*/ 81 h 8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98" h="81">
                  <a:moveTo>
                    <a:pt x="16" y="14"/>
                  </a:moveTo>
                  <a:lnTo>
                    <a:pt x="126" y="23"/>
                  </a:lnTo>
                  <a:lnTo>
                    <a:pt x="215" y="10"/>
                  </a:lnTo>
                  <a:lnTo>
                    <a:pt x="292" y="2"/>
                  </a:lnTo>
                  <a:lnTo>
                    <a:pt x="458" y="0"/>
                  </a:lnTo>
                  <a:lnTo>
                    <a:pt x="528" y="0"/>
                  </a:lnTo>
                  <a:lnTo>
                    <a:pt x="1260" y="14"/>
                  </a:lnTo>
                  <a:lnTo>
                    <a:pt x="1321" y="15"/>
                  </a:lnTo>
                  <a:lnTo>
                    <a:pt x="1352" y="16"/>
                  </a:lnTo>
                  <a:lnTo>
                    <a:pt x="1532" y="21"/>
                  </a:lnTo>
                  <a:lnTo>
                    <a:pt x="1562" y="26"/>
                  </a:lnTo>
                  <a:lnTo>
                    <a:pt x="1950" y="40"/>
                  </a:lnTo>
                  <a:lnTo>
                    <a:pt x="1998" y="40"/>
                  </a:lnTo>
                  <a:lnTo>
                    <a:pt x="1980" y="75"/>
                  </a:lnTo>
                  <a:lnTo>
                    <a:pt x="1950" y="81"/>
                  </a:lnTo>
                  <a:lnTo>
                    <a:pt x="1755" y="71"/>
                  </a:lnTo>
                  <a:lnTo>
                    <a:pt x="1561" y="61"/>
                  </a:lnTo>
                  <a:lnTo>
                    <a:pt x="1530" y="59"/>
                  </a:lnTo>
                  <a:lnTo>
                    <a:pt x="1350" y="54"/>
                  </a:lnTo>
                  <a:lnTo>
                    <a:pt x="1319" y="49"/>
                  </a:lnTo>
                  <a:lnTo>
                    <a:pt x="1260" y="52"/>
                  </a:lnTo>
                  <a:lnTo>
                    <a:pt x="528" y="37"/>
                  </a:lnTo>
                  <a:lnTo>
                    <a:pt x="458" y="37"/>
                  </a:lnTo>
                  <a:lnTo>
                    <a:pt x="294" y="30"/>
                  </a:lnTo>
                  <a:lnTo>
                    <a:pt x="129" y="42"/>
                  </a:lnTo>
                  <a:lnTo>
                    <a:pt x="11" y="42"/>
                  </a:lnTo>
                  <a:lnTo>
                    <a:pt x="0" y="25"/>
                  </a:lnTo>
                  <a:lnTo>
                    <a:pt x="5" y="16"/>
                  </a:lnTo>
                  <a:lnTo>
                    <a:pt x="16"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3101" name="Freeform 330">
              <a:extLst>
                <a:ext uri="{FF2B5EF4-FFF2-40B4-BE49-F238E27FC236}">
                  <a16:creationId xmlns:a16="http://schemas.microsoft.com/office/drawing/2014/main" id="{3272815E-9A2B-4666-B721-A0C9FA3D2F45}"/>
                </a:ext>
              </a:extLst>
            </p:cNvPr>
            <p:cNvSpPr>
              <a:spLocks/>
            </p:cNvSpPr>
            <p:nvPr/>
          </p:nvSpPr>
          <p:spPr bwMode="auto">
            <a:xfrm>
              <a:off x="1602" y="2909"/>
              <a:ext cx="355" cy="37"/>
            </a:xfrm>
            <a:custGeom>
              <a:avLst/>
              <a:gdLst>
                <a:gd name="T0" fmla="*/ 0 w 1065"/>
                <a:gd name="T1" fmla="*/ 0 h 112"/>
                <a:gd name="T2" fmla="*/ 0 w 1065"/>
                <a:gd name="T3" fmla="*/ 0 h 112"/>
                <a:gd name="T4" fmla="*/ 0 w 1065"/>
                <a:gd name="T5" fmla="*/ 0 h 112"/>
                <a:gd name="T6" fmla="*/ 0 w 1065"/>
                <a:gd name="T7" fmla="*/ 0 h 112"/>
                <a:gd name="T8" fmla="*/ 0 w 1065"/>
                <a:gd name="T9" fmla="*/ 0 h 112"/>
                <a:gd name="T10" fmla="*/ 0 w 1065"/>
                <a:gd name="T11" fmla="*/ 0 h 112"/>
                <a:gd name="T12" fmla="*/ 0 w 1065"/>
                <a:gd name="T13" fmla="*/ 0 h 112"/>
                <a:gd name="T14" fmla="*/ 0 w 1065"/>
                <a:gd name="T15" fmla="*/ 0 h 112"/>
                <a:gd name="T16" fmla="*/ 0 w 1065"/>
                <a:gd name="T17" fmla="*/ 0 h 112"/>
                <a:gd name="T18" fmla="*/ 0 w 1065"/>
                <a:gd name="T19" fmla="*/ 0 h 112"/>
                <a:gd name="T20" fmla="*/ 0 w 1065"/>
                <a:gd name="T21" fmla="*/ 0 h 112"/>
                <a:gd name="T22" fmla="*/ 0 w 1065"/>
                <a:gd name="T23" fmla="*/ 0 h 112"/>
                <a:gd name="T24" fmla="*/ 0 w 1065"/>
                <a:gd name="T25" fmla="*/ 0 h 112"/>
                <a:gd name="T26" fmla="*/ 0 w 1065"/>
                <a:gd name="T27" fmla="*/ 0 h 112"/>
                <a:gd name="T28" fmla="*/ 0 w 1065"/>
                <a:gd name="T29" fmla="*/ 0 h 112"/>
                <a:gd name="T30" fmla="*/ 0 w 1065"/>
                <a:gd name="T31" fmla="*/ 0 h 112"/>
                <a:gd name="T32" fmla="*/ 0 w 1065"/>
                <a:gd name="T33" fmla="*/ 0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65"/>
                <a:gd name="T52" fmla="*/ 0 h 112"/>
                <a:gd name="T53" fmla="*/ 1065 w 1065"/>
                <a:gd name="T54" fmla="*/ 112 h 1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65" h="112">
                  <a:moveTo>
                    <a:pt x="19" y="0"/>
                  </a:moveTo>
                  <a:lnTo>
                    <a:pt x="266" y="10"/>
                  </a:lnTo>
                  <a:lnTo>
                    <a:pt x="428" y="27"/>
                  </a:lnTo>
                  <a:lnTo>
                    <a:pt x="570" y="40"/>
                  </a:lnTo>
                  <a:lnTo>
                    <a:pt x="875" y="66"/>
                  </a:lnTo>
                  <a:lnTo>
                    <a:pt x="965" y="80"/>
                  </a:lnTo>
                  <a:lnTo>
                    <a:pt x="1056" y="92"/>
                  </a:lnTo>
                  <a:lnTo>
                    <a:pt x="1065" y="102"/>
                  </a:lnTo>
                  <a:lnTo>
                    <a:pt x="1056" y="111"/>
                  </a:lnTo>
                  <a:lnTo>
                    <a:pt x="871" y="112"/>
                  </a:lnTo>
                  <a:lnTo>
                    <a:pt x="261" y="55"/>
                  </a:lnTo>
                  <a:lnTo>
                    <a:pt x="15" y="34"/>
                  </a:lnTo>
                  <a:lnTo>
                    <a:pt x="0" y="15"/>
                  </a:lnTo>
                  <a:lnTo>
                    <a:pt x="6" y="3"/>
                  </a:lnTo>
                  <a:lnTo>
                    <a:pt x="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3102" name="Freeform 331">
              <a:extLst>
                <a:ext uri="{FF2B5EF4-FFF2-40B4-BE49-F238E27FC236}">
                  <a16:creationId xmlns:a16="http://schemas.microsoft.com/office/drawing/2014/main" id="{D24ACE41-DF27-48B3-862D-13471DBA82C2}"/>
                </a:ext>
              </a:extLst>
            </p:cNvPr>
            <p:cNvSpPr>
              <a:spLocks/>
            </p:cNvSpPr>
            <p:nvPr/>
          </p:nvSpPr>
          <p:spPr bwMode="auto">
            <a:xfrm>
              <a:off x="1584" y="2943"/>
              <a:ext cx="258" cy="27"/>
            </a:xfrm>
            <a:custGeom>
              <a:avLst/>
              <a:gdLst>
                <a:gd name="T0" fmla="*/ 0 w 775"/>
                <a:gd name="T1" fmla="*/ 0 h 82"/>
                <a:gd name="T2" fmla="*/ 0 w 775"/>
                <a:gd name="T3" fmla="*/ 0 h 82"/>
                <a:gd name="T4" fmla="*/ 0 w 775"/>
                <a:gd name="T5" fmla="*/ 0 h 82"/>
                <a:gd name="T6" fmla="*/ 0 w 775"/>
                <a:gd name="T7" fmla="*/ 0 h 82"/>
                <a:gd name="T8" fmla="*/ 0 w 775"/>
                <a:gd name="T9" fmla="*/ 0 h 82"/>
                <a:gd name="T10" fmla="*/ 0 w 775"/>
                <a:gd name="T11" fmla="*/ 0 h 82"/>
                <a:gd name="T12" fmla="*/ 0 w 775"/>
                <a:gd name="T13" fmla="*/ 0 h 82"/>
                <a:gd name="T14" fmla="*/ 0 w 775"/>
                <a:gd name="T15" fmla="*/ 0 h 82"/>
                <a:gd name="T16" fmla="*/ 0 w 775"/>
                <a:gd name="T17" fmla="*/ 0 h 82"/>
                <a:gd name="T18" fmla="*/ 0 w 775"/>
                <a:gd name="T19" fmla="*/ 0 h 82"/>
                <a:gd name="T20" fmla="*/ 0 w 775"/>
                <a:gd name="T21" fmla="*/ 0 h 82"/>
                <a:gd name="T22" fmla="*/ 0 w 775"/>
                <a:gd name="T23" fmla="*/ 0 h 82"/>
                <a:gd name="T24" fmla="*/ 0 w 775"/>
                <a:gd name="T25" fmla="*/ 0 h 82"/>
                <a:gd name="T26" fmla="*/ 0 w 775"/>
                <a:gd name="T27" fmla="*/ 0 h 82"/>
                <a:gd name="T28" fmla="*/ 0 w 775"/>
                <a:gd name="T29" fmla="*/ 0 h 82"/>
                <a:gd name="T30" fmla="*/ 0 w 775"/>
                <a:gd name="T31" fmla="*/ 0 h 8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75"/>
                <a:gd name="T49" fmla="*/ 0 h 82"/>
                <a:gd name="T50" fmla="*/ 775 w 775"/>
                <a:gd name="T51" fmla="*/ 82 h 8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75" h="82">
                  <a:moveTo>
                    <a:pt x="10" y="0"/>
                  </a:moveTo>
                  <a:lnTo>
                    <a:pt x="244" y="10"/>
                  </a:lnTo>
                  <a:lnTo>
                    <a:pt x="387" y="21"/>
                  </a:lnTo>
                  <a:lnTo>
                    <a:pt x="577" y="40"/>
                  </a:lnTo>
                  <a:lnTo>
                    <a:pt x="665" y="53"/>
                  </a:lnTo>
                  <a:lnTo>
                    <a:pt x="766" y="64"/>
                  </a:lnTo>
                  <a:lnTo>
                    <a:pt x="775" y="74"/>
                  </a:lnTo>
                  <a:lnTo>
                    <a:pt x="765" y="82"/>
                  </a:lnTo>
                  <a:lnTo>
                    <a:pt x="386" y="62"/>
                  </a:lnTo>
                  <a:lnTo>
                    <a:pt x="240" y="50"/>
                  </a:lnTo>
                  <a:lnTo>
                    <a:pt x="125" y="30"/>
                  </a:lnTo>
                  <a:lnTo>
                    <a:pt x="10" y="19"/>
                  </a:lnTo>
                  <a:lnTo>
                    <a:pt x="0" y="9"/>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3103" name="Freeform 332">
              <a:extLst>
                <a:ext uri="{FF2B5EF4-FFF2-40B4-BE49-F238E27FC236}">
                  <a16:creationId xmlns:a16="http://schemas.microsoft.com/office/drawing/2014/main" id="{811E468F-11D3-4B10-98E2-409775C515E8}"/>
                </a:ext>
              </a:extLst>
            </p:cNvPr>
            <p:cNvSpPr>
              <a:spLocks/>
            </p:cNvSpPr>
            <p:nvPr/>
          </p:nvSpPr>
          <p:spPr bwMode="auto">
            <a:xfrm>
              <a:off x="2007" y="2935"/>
              <a:ext cx="78" cy="15"/>
            </a:xfrm>
            <a:custGeom>
              <a:avLst/>
              <a:gdLst>
                <a:gd name="T0" fmla="*/ 0 w 234"/>
                <a:gd name="T1" fmla="*/ 0 h 45"/>
                <a:gd name="T2" fmla="*/ 0 w 234"/>
                <a:gd name="T3" fmla="*/ 0 h 45"/>
                <a:gd name="T4" fmla="*/ 0 w 234"/>
                <a:gd name="T5" fmla="*/ 0 h 45"/>
                <a:gd name="T6" fmla="*/ 0 w 234"/>
                <a:gd name="T7" fmla="*/ 0 h 45"/>
                <a:gd name="T8" fmla="*/ 0 w 234"/>
                <a:gd name="T9" fmla="*/ 0 h 45"/>
                <a:gd name="T10" fmla="*/ 0 w 234"/>
                <a:gd name="T11" fmla="*/ 0 h 45"/>
                <a:gd name="T12" fmla="*/ 0 w 234"/>
                <a:gd name="T13" fmla="*/ 0 h 45"/>
                <a:gd name="T14" fmla="*/ 0 w 234"/>
                <a:gd name="T15" fmla="*/ 0 h 45"/>
                <a:gd name="T16" fmla="*/ 0 w 234"/>
                <a:gd name="T17" fmla="*/ 0 h 45"/>
                <a:gd name="T18" fmla="*/ 0 w 234"/>
                <a:gd name="T19" fmla="*/ 0 h 45"/>
                <a:gd name="T20" fmla="*/ 0 w 234"/>
                <a:gd name="T21" fmla="*/ 0 h 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4"/>
                <a:gd name="T34" fmla="*/ 0 h 45"/>
                <a:gd name="T35" fmla="*/ 234 w 234"/>
                <a:gd name="T36" fmla="*/ 45 h 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4" h="45">
                  <a:moveTo>
                    <a:pt x="10" y="0"/>
                  </a:moveTo>
                  <a:lnTo>
                    <a:pt x="214" y="5"/>
                  </a:lnTo>
                  <a:lnTo>
                    <a:pt x="234" y="25"/>
                  </a:lnTo>
                  <a:lnTo>
                    <a:pt x="229" y="39"/>
                  </a:lnTo>
                  <a:lnTo>
                    <a:pt x="214" y="45"/>
                  </a:lnTo>
                  <a:lnTo>
                    <a:pt x="110" y="35"/>
                  </a:lnTo>
                  <a:lnTo>
                    <a:pt x="7" y="19"/>
                  </a:lnTo>
                  <a:lnTo>
                    <a:pt x="0" y="8"/>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3104" name="Freeform 333">
              <a:extLst>
                <a:ext uri="{FF2B5EF4-FFF2-40B4-BE49-F238E27FC236}">
                  <a16:creationId xmlns:a16="http://schemas.microsoft.com/office/drawing/2014/main" id="{61839E71-2276-4CF0-86B9-3284D43FDC47}"/>
                </a:ext>
              </a:extLst>
            </p:cNvPr>
            <p:cNvSpPr>
              <a:spLocks/>
            </p:cNvSpPr>
            <p:nvPr/>
          </p:nvSpPr>
          <p:spPr bwMode="auto">
            <a:xfrm>
              <a:off x="2024" y="2954"/>
              <a:ext cx="80" cy="14"/>
            </a:xfrm>
            <a:custGeom>
              <a:avLst/>
              <a:gdLst>
                <a:gd name="T0" fmla="*/ 0 w 238"/>
                <a:gd name="T1" fmla="*/ 0 h 41"/>
                <a:gd name="T2" fmla="*/ 0 w 238"/>
                <a:gd name="T3" fmla="*/ 0 h 41"/>
                <a:gd name="T4" fmla="*/ 0 w 238"/>
                <a:gd name="T5" fmla="*/ 0 h 41"/>
                <a:gd name="T6" fmla="*/ 0 w 238"/>
                <a:gd name="T7" fmla="*/ 0 h 41"/>
                <a:gd name="T8" fmla="*/ 0 w 238"/>
                <a:gd name="T9" fmla="*/ 0 h 41"/>
                <a:gd name="T10" fmla="*/ 0 w 238"/>
                <a:gd name="T11" fmla="*/ 0 h 41"/>
                <a:gd name="T12" fmla="*/ 0 w 238"/>
                <a:gd name="T13" fmla="*/ 0 h 41"/>
                <a:gd name="T14" fmla="*/ 0 w 238"/>
                <a:gd name="T15" fmla="*/ 0 h 41"/>
                <a:gd name="T16" fmla="*/ 0 w 238"/>
                <a:gd name="T17" fmla="*/ 0 h 41"/>
                <a:gd name="T18" fmla="*/ 0 w 238"/>
                <a:gd name="T19" fmla="*/ 0 h 41"/>
                <a:gd name="T20" fmla="*/ 0 w 238"/>
                <a:gd name="T21" fmla="*/ 0 h 41"/>
                <a:gd name="T22" fmla="*/ 0 w 238"/>
                <a:gd name="T23" fmla="*/ 0 h 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8"/>
                <a:gd name="T37" fmla="*/ 0 h 41"/>
                <a:gd name="T38" fmla="*/ 238 w 238"/>
                <a:gd name="T39" fmla="*/ 41 h 4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8" h="41">
                  <a:moveTo>
                    <a:pt x="10" y="13"/>
                  </a:moveTo>
                  <a:lnTo>
                    <a:pt x="112" y="12"/>
                  </a:lnTo>
                  <a:lnTo>
                    <a:pt x="216" y="0"/>
                  </a:lnTo>
                  <a:lnTo>
                    <a:pt x="238" y="19"/>
                  </a:lnTo>
                  <a:lnTo>
                    <a:pt x="234" y="33"/>
                  </a:lnTo>
                  <a:lnTo>
                    <a:pt x="220" y="41"/>
                  </a:lnTo>
                  <a:lnTo>
                    <a:pt x="114" y="41"/>
                  </a:lnTo>
                  <a:lnTo>
                    <a:pt x="7" y="32"/>
                  </a:lnTo>
                  <a:lnTo>
                    <a:pt x="0" y="22"/>
                  </a:lnTo>
                  <a:lnTo>
                    <a:pt x="1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3105" name="Freeform 334">
              <a:extLst>
                <a:ext uri="{FF2B5EF4-FFF2-40B4-BE49-F238E27FC236}">
                  <a16:creationId xmlns:a16="http://schemas.microsoft.com/office/drawing/2014/main" id="{E504065F-F38C-423D-A37F-5AE892CCAA24}"/>
                </a:ext>
              </a:extLst>
            </p:cNvPr>
            <p:cNvSpPr>
              <a:spLocks/>
            </p:cNvSpPr>
            <p:nvPr/>
          </p:nvSpPr>
          <p:spPr bwMode="auto">
            <a:xfrm>
              <a:off x="2031" y="2978"/>
              <a:ext cx="91" cy="16"/>
            </a:xfrm>
            <a:custGeom>
              <a:avLst/>
              <a:gdLst>
                <a:gd name="T0" fmla="*/ 0 w 273"/>
                <a:gd name="T1" fmla="*/ 0 h 48"/>
                <a:gd name="T2" fmla="*/ 0 w 273"/>
                <a:gd name="T3" fmla="*/ 0 h 48"/>
                <a:gd name="T4" fmla="*/ 0 w 273"/>
                <a:gd name="T5" fmla="*/ 0 h 48"/>
                <a:gd name="T6" fmla="*/ 0 w 273"/>
                <a:gd name="T7" fmla="*/ 0 h 48"/>
                <a:gd name="T8" fmla="*/ 0 w 273"/>
                <a:gd name="T9" fmla="*/ 0 h 48"/>
                <a:gd name="T10" fmla="*/ 0 w 273"/>
                <a:gd name="T11" fmla="*/ 0 h 48"/>
                <a:gd name="T12" fmla="*/ 0 w 273"/>
                <a:gd name="T13" fmla="*/ 0 h 48"/>
                <a:gd name="T14" fmla="*/ 0 w 273"/>
                <a:gd name="T15" fmla="*/ 0 h 48"/>
                <a:gd name="T16" fmla="*/ 0 w 273"/>
                <a:gd name="T17" fmla="*/ 0 h 48"/>
                <a:gd name="T18" fmla="*/ 0 w 273"/>
                <a:gd name="T19" fmla="*/ 0 h 48"/>
                <a:gd name="T20" fmla="*/ 0 w 273"/>
                <a:gd name="T21" fmla="*/ 0 h 48"/>
                <a:gd name="T22" fmla="*/ 0 w 273"/>
                <a:gd name="T23" fmla="*/ 0 h 48"/>
                <a:gd name="T24" fmla="*/ 0 w 273"/>
                <a:gd name="T25" fmla="*/ 0 h 48"/>
                <a:gd name="T26" fmla="*/ 0 w 273"/>
                <a:gd name="T27" fmla="*/ 0 h 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73"/>
                <a:gd name="T43" fmla="*/ 0 h 48"/>
                <a:gd name="T44" fmla="*/ 273 w 273"/>
                <a:gd name="T45" fmla="*/ 48 h 4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73" h="48">
                  <a:moveTo>
                    <a:pt x="16" y="11"/>
                  </a:moveTo>
                  <a:lnTo>
                    <a:pt x="218" y="9"/>
                  </a:lnTo>
                  <a:lnTo>
                    <a:pt x="262" y="0"/>
                  </a:lnTo>
                  <a:lnTo>
                    <a:pt x="273" y="6"/>
                  </a:lnTo>
                  <a:lnTo>
                    <a:pt x="268" y="18"/>
                  </a:lnTo>
                  <a:lnTo>
                    <a:pt x="247" y="31"/>
                  </a:lnTo>
                  <a:lnTo>
                    <a:pt x="224" y="45"/>
                  </a:lnTo>
                  <a:lnTo>
                    <a:pt x="120" y="48"/>
                  </a:lnTo>
                  <a:lnTo>
                    <a:pt x="16" y="44"/>
                  </a:lnTo>
                  <a:lnTo>
                    <a:pt x="0" y="28"/>
                  </a:lnTo>
                  <a:lnTo>
                    <a:pt x="4" y="16"/>
                  </a:lnTo>
                  <a:lnTo>
                    <a:pt x="16"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3106" name="Freeform 335">
              <a:extLst>
                <a:ext uri="{FF2B5EF4-FFF2-40B4-BE49-F238E27FC236}">
                  <a16:creationId xmlns:a16="http://schemas.microsoft.com/office/drawing/2014/main" id="{809945F0-B8FC-4622-917E-13495E7F5638}"/>
                </a:ext>
              </a:extLst>
            </p:cNvPr>
            <p:cNvSpPr>
              <a:spLocks/>
            </p:cNvSpPr>
            <p:nvPr/>
          </p:nvSpPr>
          <p:spPr bwMode="auto">
            <a:xfrm>
              <a:off x="1589" y="2209"/>
              <a:ext cx="485" cy="132"/>
            </a:xfrm>
            <a:custGeom>
              <a:avLst/>
              <a:gdLst>
                <a:gd name="T0" fmla="*/ 0 w 1455"/>
                <a:gd name="T1" fmla="*/ 0 h 396"/>
                <a:gd name="T2" fmla="*/ 0 w 1455"/>
                <a:gd name="T3" fmla="*/ 0 h 396"/>
                <a:gd name="T4" fmla="*/ 0 w 1455"/>
                <a:gd name="T5" fmla="*/ 0 h 396"/>
                <a:gd name="T6" fmla="*/ 0 w 1455"/>
                <a:gd name="T7" fmla="*/ 0 h 396"/>
                <a:gd name="T8" fmla="*/ 0 w 1455"/>
                <a:gd name="T9" fmla="*/ 0 h 396"/>
                <a:gd name="T10" fmla="*/ 0 w 1455"/>
                <a:gd name="T11" fmla="*/ 0 h 396"/>
                <a:gd name="T12" fmla="*/ 0 w 1455"/>
                <a:gd name="T13" fmla="*/ 0 h 396"/>
                <a:gd name="T14" fmla="*/ 0 w 1455"/>
                <a:gd name="T15" fmla="*/ 0 h 396"/>
                <a:gd name="T16" fmla="*/ 0 w 1455"/>
                <a:gd name="T17" fmla="*/ 0 h 396"/>
                <a:gd name="T18" fmla="*/ 0 w 1455"/>
                <a:gd name="T19" fmla="*/ 0 h 396"/>
                <a:gd name="T20" fmla="*/ 0 w 1455"/>
                <a:gd name="T21" fmla="*/ 0 h 396"/>
                <a:gd name="T22" fmla="*/ 0 w 1455"/>
                <a:gd name="T23" fmla="*/ 0 h 396"/>
                <a:gd name="T24" fmla="*/ 0 w 1455"/>
                <a:gd name="T25" fmla="*/ 0 h 396"/>
                <a:gd name="T26" fmla="*/ 0 w 1455"/>
                <a:gd name="T27" fmla="*/ 0 h 396"/>
                <a:gd name="T28" fmla="*/ 0 w 1455"/>
                <a:gd name="T29" fmla="*/ 0 h 396"/>
                <a:gd name="T30" fmla="*/ 0 w 1455"/>
                <a:gd name="T31" fmla="*/ 0 h 396"/>
                <a:gd name="T32" fmla="*/ 0 w 1455"/>
                <a:gd name="T33" fmla="*/ 0 h 396"/>
                <a:gd name="T34" fmla="*/ 0 w 1455"/>
                <a:gd name="T35" fmla="*/ 0 h 396"/>
                <a:gd name="T36" fmla="*/ 0 w 1455"/>
                <a:gd name="T37" fmla="*/ 0 h 396"/>
                <a:gd name="T38" fmla="*/ 0 w 1455"/>
                <a:gd name="T39" fmla="*/ 0 h 396"/>
                <a:gd name="T40" fmla="*/ 0 w 1455"/>
                <a:gd name="T41" fmla="*/ 0 h 396"/>
                <a:gd name="T42" fmla="*/ 0 w 1455"/>
                <a:gd name="T43" fmla="*/ 0 h 396"/>
                <a:gd name="T44" fmla="*/ 0 w 1455"/>
                <a:gd name="T45" fmla="*/ 0 h 396"/>
                <a:gd name="T46" fmla="*/ 0 w 1455"/>
                <a:gd name="T47" fmla="*/ 0 h 396"/>
                <a:gd name="T48" fmla="*/ 0 w 1455"/>
                <a:gd name="T49" fmla="*/ 0 h 396"/>
                <a:gd name="T50" fmla="*/ 0 w 1455"/>
                <a:gd name="T51" fmla="*/ 0 h 396"/>
                <a:gd name="T52" fmla="*/ 0 w 1455"/>
                <a:gd name="T53" fmla="*/ 0 h 396"/>
                <a:gd name="T54" fmla="*/ 0 w 1455"/>
                <a:gd name="T55" fmla="*/ 0 h 396"/>
                <a:gd name="T56" fmla="*/ 0 w 1455"/>
                <a:gd name="T57" fmla="*/ 0 h 396"/>
                <a:gd name="T58" fmla="*/ 0 w 1455"/>
                <a:gd name="T59" fmla="*/ 0 h 396"/>
                <a:gd name="T60" fmla="*/ 0 w 1455"/>
                <a:gd name="T61" fmla="*/ 0 h 396"/>
                <a:gd name="T62" fmla="*/ 0 w 1455"/>
                <a:gd name="T63" fmla="*/ 0 h 396"/>
                <a:gd name="T64" fmla="*/ 0 w 1455"/>
                <a:gd name="T65" fmla="*/ 0 h 3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55"/>
                <a:gd name="T100" fmla="*/ 0 h 396"/>
                <a:gd name="T101" fmla="*/ 1455 w 1455"/>
                <a:gd name="T102" fmla="*/ 396 h 39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55" h="396">
                  <a:moveTo>
                    <a:pt x="2" y="380"/>
                  </a:moveTo>
                  <a:lnTo>
                    <a:pt x="54" y="343"/>
                  </a:lnTo>
                  <a:lnTo>
                    <a:pt x="104" y="311"/>
                  </a:lnTo>
                  <a:lnTo>
                    <a:pt x="199" y="262"/>
                  </a:lnTo>
                  <a:lnTo>
                    <a:pt x="300" y="223"/>
                  </a:lnTo>
                  <a:lnTo>
                    <a:pt x="418" y="189"/>
                  </a:lnTo>
                  <a:lnTo>
                    <a:pt x="498" y="166"/>
                  </a:lnTo>
                  <a:lnTo>
                    <a:pt x="566" y="143"/>
                  </a:lnTo>
                  <a:lnTo>
                    <a:pt x="636" y="121"/>
                  </a:lnTo>
                  <a:lnTo>
                    <a:pt x="715" y="104"/>
                  </a:lnTo>
                  <a:lnTo>
                    <a:pt x="829" y="76"/>
                  </a:lnTo>
                  <a:lnTo>
                    <a:pt x="946" y="43"/>
                  </a:lnTo>
                  <a:lnTo>
                    <a:pt x="1076" y="17"/>
                  </a:lnTo>
                  <a:lnTo>
                    <a:pt x="1193" y="5"/>
                  </a:lnTo>
                  <a:lnTo>
                    <a:pt x="1445" y="0"/>
                  </a:lnTo>
                  <a:lnTo>
                    <a:pt x="1455" y="10"/>
                  </a:lnTo>
                  <a:lnTo>
                    <a:pt x="1445" y="20"/>
                  </a:lnTo>
                  <a:lnTo>
                    <a:pt x="1199" y="39"/>
                  </a:lnTo>
                  <a:lnTo>
                    <a:pt x="1085" y="63"/>
                  </a:lnTo>
                  <a:lnTo>
                    <a:pt x="957" y="94"/>
                  </a:lnTo>
                  <a:lnTo>
                    <a:pt x="841" y="125"/>
                  </a:lnTo>
                  <a:lnTo>
                    <a:pt x="724" y="152"/>
                  </a:lnTo>
                  <a:lnTo>
                    <a:pt x="577" y="191"/>
                  </a:lnTo>
                  <a:lnTo>
                    <a:pt x="509" y="213"/>
                  </a:lnTo>
                  <a:lnTo>
                    <a:pt x="429" y="235"/>
                  </a:lnTo>
                  <a:lnTo>
                    <a:pt x="313" y="265"/>
                  </a:lnTo>
                  <a:lnTo>
                    <a:pt x="211" y="294"/>
                  </a:lnTo>
                  <a:lnTo>
                    <a:pt x="114" y="334"/>
                  </a:lnTo>
                  <a:lnTo>
                    <a:pt x="66" y="362"/>
                  </a:lnTo>
                  <a:lnTo>
                    <a:pt x="14" y="396"/>
                  </a:lnTo>
                  <a:lnTo>
                    <a:pt x="0" y="394"/>
                  </a:lnTo>
                  <a:lnTo>
                    <a:pt x="2" y="3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3107" name="Freeform 336">
              <a:extLst>
                <a:ext uri="{FF2B5EF4-FFF2-40B4-BE49-F238E27FC236}">
                  <a16:creationId xmlns:a16="http://schemas.microsoft.com/office/drawing/2014/main" id="{C72E84B8-0843-4018-ADF6-918640F93BDB}"/>
                </a:ext>
              </a:extLst>
            </p:cNvPr>
            <p:cNvSpPr>
              <a:spLocks/>
            </p:cNvSpPr>
            <p:nvPr/>
          </p:nvSpPr>
          <p:spPr bwMode="auto">
            <a:xfrm>
              <a:off x="2090" y="2219"/>
              <a:ext cx="50" cy="76"/>
            </a:xfrm>
            <a:custGeom>
              <a:avLst/>
              <a:gdLst>
                <a:gd name="T0" fmla="*/ 0 w 150"/>
                <a:gd name="T1" fmla="*/ 0 h 226"/>
                <a:gd name="T2" fmla="*/ 0 w 150"/>
                <a:gd name="T3" fmla="*/ 0 h 226"/>
                <a:gd name="T4" fmla="*/ 0 w 150"/>
                <a:gd name="T5" fmla="*/ 0 h 226"/>
                <a:gd name="T6" fmla="*/ 0 w 150"/>
                <a:gd name="T7" fmla="*/ 0 h 226"/>
                <a:gd name="T8" fmla="*/ 0 w 150"/>
                <a:gd name="T9" fmla="*/ 0 h 226"/>
                <a:gd name="T10" fmla="*/ 0 w 150"/>
                <a:gd name="T11" fmla="*/ 0 h 226"/>
                <a:gd name="T12" fmla="*/ 0 w 150"/>
                <a:gd name="T13" fmla="*/ 0 h 226"/>
                <a:gd name="T14" fmla="*/ 0 w 150"/>
                <a:gd name="T15" fmla="*/ 0 h 226"/>
                <a:gd name="T16" fmla="*/ 0 w 150"/>
                <a:gd name="T17" fmla="*/ 0 h 226"/>
                <a:gd name="T18" fmla="*/ 0 w 150"/>
                <a:gd name="T19" fmla="*/ 0 h 226"/>
                <a:gd name="T20" fmla="*/ 0 w 150"/>
                <a:gd name="T21" fmla="*/ 0 h 226"/>
                <a:gd name="T22" fmla="*/ 0 w 150"/>
                <a:gd name="T23" fmla="*/ 0 h 226"/>
                <a:gd name="T24" fmla="*/ 0 w 150"/>
                <a:gd name="T25" fmla="*/ 0 h 226"/>
                <a:gd name="T26" fmla="*/ 0 w 150"/>
                <a:gd name="T27" fmla="*/ 0 h 226"/>
                <a:gd name="T28" fmla="*/ 0 w 150"/>
                <a:gd name="T29" fmla="*/ 0 h 226"/>
                <a:gd name="T30" fmla="*/ 0 w 150"/>
                <a:gd name="T31" fmla="*/ 0 h 226"/>
                <a:gd name="T32" fmla="*/ 0 w 150"/>
                <a:gd name="T33" fmla="*/ 0 h 226"/>
                <a:gd name="T34" fmla="*/ 0 w 150"/>
                <a:gd name="T35" fmla="*/ 0 h 2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0"/>
                <a:gd name="T55" fmla="*/ 0 h 226"/>
                <a:gd name="T56" fmla="*/ 150 w 150"/>
                <a:gd name="T57" fmla="*/ 226 h 2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0" h="226">
                  <a:moveTo>
                    <a:pt x="17" y="0"/>
                  </a:moveTo>
                  <a:lnTo>
                    <a:pt x="61" y="46"/>
                  </a:lnTo>
                  <a:lnTo>
                    <a:pt x="97" y="89"/>
                  </a:lnTo>
                  <a:lnTo>
                    <a:pt x="150" y="194"/>
                  </a:lnTo>
                  <a:lnTo>
                    <a:pt x="149" y="215"/>
                  </a:lnTo>
                  <a:lnTo>
                    <a:pt x="135" y="226"/>
                  </a:lnTo>
                  <a:lnTo>
                    <a:pt x="116" y="226"/>
                  </a:lnTo>
                  <a:lnTo>
                    <a:pt x="103" y="211"/>
                  </a:lnTo>
                  <a:lnTo>
                    <a:pt x="83" y="155"/>
                  </a:lnTo>
                  <a:lnTo>
                    <a:pt x="65" y="106"/>
                  </a:lnTo>
                  <a:lnTo>
                    <a:pt x="40" y="60"/>
                  </a:lnTo>
                  <a:lnTo>
                    <a:pt x="23" y="37"/>
                  </a:lnTo>
                  <a:lnTo>
                    <a:pt x="3" y="14"/>
                  </a:lnTo>
                  <a:lnTo>
                    <a:pt x="0" y="7"/>
                  </a:lnTo>
                  <a:lnTo>
                    <a:pt x="3" y="0"/>
                  </a:lnTo>
                  <a:lnTo>
                    <a:pt x="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3108" name="Freeform 337">
              <a:extLst>
                <a:ext uri="{FF2B5EF4-FFF2-40B4-BE49-F238E27FC236}">
                  <a16:creationId xmlns:a16="http://schemas.microsoft.com/office/drawing/2014/main" id="{7BF0F712-6B21-4B2D-A450-AE9648177892}"/>
                </a:ext>
              </a:extLst>
            </p:cNvPr>
            <p:cNvSpPr>
              <a:spLocks/>
            </p:cNvSpPr>
            <p:nvPr/>
          </p:nvSpPr>
          <p:spPr bwMode="auto">
            <a:xfrm>
              <a:off x="2058" y="2284"/>
              <a:ext cx="84" cy="440"/>
            </a:xfrm>
            <a:custGeom>
              <a:avLst/>
              <a:gdLst>
                <a:gd name="T0" fmla="*/ 0 w 252"/>
                <a:gd name="T1" fmla="*/ 0 h 1322"/>
                <a:gd name="T2" fmla="*/ 0 w 252"/>
                <a:gd name="T3" fmla="*/ 0 h 1322"/>
                <a:gd name="T4" fmla="*/ 0 w 252"/>
                <a:gd name="T5" fmla="*/ 0 h 1322"/>
                <a:gd name="T6" fmla="*/ 0 w 252"/>
                <a:gd name="T7" fmla="*/ 0 h 1322"/>
                <a:gd name="T8" fmla="*/ 0 w 252"/>
                <a:gd name="T9" fmla="*/ 0 h 1322"/>
                <a:gd name="T10" fmla="*/ 0 w 252"/>
                <a:gd name="T11" fmla="*/ 0 h 1322"/>
                <a:gd name="T12" fmla="*/ 0 w 252"/>
                <a:gd name="T13" fmla="*/ 0 h 1322"/>
                <a:gd name="T14" fmla="*/ 0 w 252"/>
                <a:gd name="T15" fmla="*/ 0 h 1322"/>
                <a:gd name="T16" fmla="*/ 0 w 252"/>
                <a:gd name="T17" fmla="*/ 0 h 1322"/>
                <a:gd name="T18" fmla="*/ 0 w 252"/>
                <a:gd name="T19" fmla="*/ 0 h 1322"/>
                <a:gd name="T20" fmla="*/ 0 w 252"/>
                <a:gd name="T21" fmla="*/ 0 h 1322"/>
                <a:gd name="T22" fmla="*/ 0 w 252"/>
                <a:gd name="T23" fmla="*/ 0 h 1322"/>
                <a:gd name="T24" fmla="*/ 0 w 252"/>
                <a:gd name="T25" fmla="*/ 0 h 1322"/>
                <a:gd name="T26" fmla="*/ 0 w 252"/>
                <a:gd name="T27" fmla="*/ 0 h 1322"/>
                <a:gd name="T28" fmla="*/ 0 w 252"/>
                <a:gd name="T29" fmla="*/ 0 h 1322"/>
                <a:gd name="T30" fmla="*/ 0 w 252"/>
                <a:gd name="T31" fmla="*/ 0 h 1322"/>
                <a:gd name="T32" fmla="*/ 0 w 252"/>
                <a:gd name="T33" fmla="*/ 0 h 1322"/>
                <a:gd name="T34" fmla="*/ 0 w 252"/>
                <a:gd name="T35" fmla="*/ 0 h 1322"/>
                <a:gd name="T36" fmla="*/ 0 w 252"/>
                <a:gd name="T37" fmla="*/ 0 h 1322"/>
                <a:gd name="T38" fmla="*/ 0 w 252"/>
                <a:gd name="T39" fmla="*/ 0 h 1322"/>
                <a:gd name="T40" fmla="*/ 0 w 252"/>
                <a:gd name="T41" fmla="*/ 0 h 1322"/>
                <a:gd name="T42" fmla="*/ 0 w 252"/>
                <a:gd name="T43" fmla="*/ 0 h 1322"/>
                <a:gd name="T44" fmla="*/ 0 w 252"/>
                <a:gd name="T45" fmla="*/ 0 h 1322"/>
                <a:gd name="T46" fmla="*/ 0 w 252"/>
                <a:gd name="T47" fmla="*/ 0 h 1322"/>
                <a:gd name="T48" fmla="*/ 0 w 252"/>
                <a:gd name="T49" fmla="*/ 0 h 1322"/>
                <a:gd name="T50" fmla="*/ 0 w 252"/>
                <a:gd name="T51" fmla="*/ 0 h 13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52"/>
                <a:gd name="T79" fmla="*/ 0 h 1322"/>
                <a:gd name="T80" fmla="*/ 252 w 252"/>
                <a:gd name="T81" fmla="*/ 1322 h 132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52" h="1322">
                  <a:moveTo>
                    <a:pt x="252" y="24"/>
                  </a:moveTo>
                  <a:lnTo>
                    <a:pt x="212" y="328"/>
                  </a:lnTo>
                  <a:lnTo>
                    <a:pt x="195" y="424"/>
                  </a:lnTo>
                  <a:lnTo>
                    <a:pt x="176" y="520"/>
                  </a:lnTo>
                  <a:lnTo>
                    <a:pt x="159" y="598"/>
                  </a:lnTo>
                  <a:lnTo>
                    <a:pt x="145" y="669"/>
                  </a:lnTo>
                  <a:lnTo>
                    <a:pt x="119" y="800"/>
                  </a:lnTo>
                  <a:lnTo>
                    <a:pt x="78" y="1083"/>
                  </a:lnTo>
                  <a:lnTo>
                    <a:pt x="49" y="1297"/>
                  </a:lnTo>
                  <a:lnTo>
                    <a:pt x="40" y="1316"/>
                  </a:lnTo>
                  <a:lnTo>
                    <a:pt x="22" y="1322"/>
                  </a:lnTo>
                  <a:lnTo>
                    <a:pt x="0" y="1296"/>
                  </a:lnTo>
                  <a:lnTo>
                    <a:pt x="12" y="1187"/>
                  </a:lnTo>
                  <a:lnTo>
                    <a:pt x="30" y="1078"/>
                  </a:lnTo>
                  <a:lnTo>
                    <a:pt x="49" y="926"/>
                  </a:lnTo>
                  <a:lnTo>
                    <a:pt x="73" y="793"/>
                  </a:lnTo>
                  <a:lnTo>
                    <a:pt x="102" y="661"/>
                  </a:lnTo>
                  <a:lnTo>
                    <a:pt x="117" y="590"/>
                  </a:lnTo>
                  <a:lnTo>
                    <a:pt x="134" y="512"/>
                  </a:lnTo>
                  <a:lnTo>
                    <a:pt x="173" y="322"/>
                  </a:lnTo>
                  <a:lnTo>
                    <a:pt x="210" y="16"/>
                  </a:lnTo>
                  <a:lnTo>
                    <a:pt x="219" y="3"/>
                  </a:lnTo>
                  <a:lnTo>
                    <a:pt x="234" y="0"/>
                  </a:lnTo>
                  <a:lnTo>
                    <a:pt x="252"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3109" name="Freeform 338">
              <a:extLst>
                <a:ext uri="{FF2B5EF4-FFF2-40B4-BE49-F238E27FC236}">
                  <a16:creationId xmlns:a16="http://schemas.microsoft.com/office/drawing/2014/main" id="{191A5A36-41B8-4CC0-AF5D-E5F80CBA98A0}"/>
                </a:ext>
              </a:extLst>
            </p:cNvPr>
            <p:cNvSpPr>
              <a:spLocks/>
            </p:cNvSpPr>
            <p:nvPr/>
          </p:nvSpPr>
          <p:spPr bwMode="auto">
            <a:xfrm>
              <a:off x="2036" y="2248"/>
              <a:ext cx="54" cy="399"/>
            </a:xfrm>
            <a:custGeom>
              <a:avLst/>
              <a:gdLst>
                <a:gd name="T0" fmla="*/ 0 w 162"/>
                <a:gd name="T1" fmla="*/ 0 h 1197"/>
                <a:gd name="T2" fmla="*/ 0 w 162"/>
                <a:gd name="T3" fmla="*/ 0 h 1197"/>
                <a:gd name="T4" fmla="*/ 0 w 162"/>
                <a:gd name="T5" fmla="*/ 0 h 1197"/>
                <a:gd name="T6" fmla="*/ 0 w 162"/>
                <a:gd name="T7" fmla="*/ 0 h 1197"/>
                <a:gd name="T8" fmla="*/ 0 w 162"/>
                <a:gd name="T9" fmla="*/ 0 h 1197"/>
                <a:gd name="T10" fmla="*/ 0 w 162"/>
                <a:gd name="T11" fmla="*/ 0 h 1197"/>
                <a:gd name="T12" fmla="*/ 0 w 162"/>
                <a:gd name="T13" fmla="*/ 0 h 1197"/>
                <a:gd name="T14" fmla="*/ 0 w 162"/>
                <a:gd name="T15" fmla="*/ 0 h 1197"/>
                <a:gd name="T16" fmla="*/ 0 w 162"/>
                <a:gd name="T17" fmla="*/ 0 h 1197"/>
                <a:gd name="T18" fmla="*/ 0 w 162"/>
                <a:gd name="T19" fmla="*/ 0 h 1197"/>
                <a:gd name="T20" fmla="*/ 0 w 162"/>
                <a:gd name="T21" fmla="*/ 0 h 1197"/>
                <a:gd name="T22" fmla="*/ 0 w 162"/>
                <a:gd name="T23" fmla="*/ 0 h 1197"/>
                <a:gd name="T24" fmla="*/ 0 w 162"/>
                <a:gd name="T25" fmla="*/ 0 h 1197"/>
                <a:gd name="T26" fmla="*/ 0 w 162"/>
                <a:gd name="T27" fmla="*/ 0 h 1197"/>
                <a:gd name="T28" fmla="*/ 0 w 162"/>
                <a:gd name="T29" fmla="*/ 0 h 1197"/>
                <a:gd name="T30" fmla="*/ 0 w 162"/>
                <a:gd name="T31" fmla="*/ 0 h 1197"/>
                <a:gd name="T32" fmla="*/ 0 w 162"/>
                <a:gd name="T33" fmla="*/ 0 h 1197"/>
                <a:gd name="T34" fmla="*/ 0 w 162"/>
                <a:gd name="T35" fmla="*/ 0 h 1197"/>
                <a:gd name="T36" fmla="*/ 0 w 162"/>
                <a:gd name="T37" fmla="*/ 0 h 1197"/>
                <a:gd name="T38" fmla="*/ 0 w 162"/>
                <a:gd name="T39" fmla="*/ 0 h 1197"/>
                <a:gd name="T40" fmla="*/ 0 w 162"/>
                <a:gd name="T41" fmla="*/ 0 h 1197"/>
                <a:gd name="T42" fmla="*/ 0 w 162"/>
                <a:gd name="T43" fmla="*/ 0 h 1197"/>
                <a:gd name="T44" fmla="*/ 0 w 162"/>
                <a:gd name="T45" fmla="*/ 0 h 119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2"/>
                <a:gd name="T70" fmla="*/ 0 h 1197"/>
                <a:gd name="T71" fmla="*/ 162 w 162"/>
                <a:gd name="T72" fmla="*/ 1197 h 119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2" h="1197">
                  <a:moveTo>
                    <a:pt x="162" y="16"/>
                  </a:moveTo>
                  <a:lnTo>
                    <a:pt x="161" y="164"/>
                  </a:lnTo>
                  <a:lnTo>
                    <a:pt x="154" y="221"/>
                  </a:lnTo>
                  <a:lnTo>
                    <a:pt x="144" y="405"/>
                  </a:lnTo>
                  <a:lnTo>
                    <a:pt x="135" y="589"/>
                  </a:lnTo>
                  <a:lnTo>
                    <a:pt x="112" y="746"/>
                  </a:lnTo>
                  <a:lnTo>
                    <a:pt x="86" y="904"/>
                  </a:lnTo>
                  <a:lnTo>
                    <a:pt x="69" y="980"/>
                  </a:lnTo>
                  <a:lnTo>
                    <a:pt x="52" y="1046"/>
                  </a:lnTo>
                  <a:lnTo>
                    <a:pt x="19" y="1188"/>
                  </a:lnTo>
                  <a:lnTo>
                    <a:pt x="7" y="1197"/>
                  </a:lnTo>
                  <a:lnTo>
                    <a:pt x="0" y="1184"/>
                  </a:lnTo>
                  <a:lnTo>
                    <a:pt x="35" y="895"/>
                  </a:lnTo>
                  <a:lnTo>
                    <a:pt x="85" y="585"/>
                  </a:lnTo>
                  <a:lnTo>
                    <a:pt x="97" y="403"/>
                  </a:lnTo>
                  <a:lnTo>
                    <a:pt x="109" y="219"/>
                  </a:lnTo>
                  <a:lnTo>
                    <a:pt x="112" y="164"/>
                  </a:lnTo>
                  <a:lnTo>
                    <a:pt x="129" y="17"/>
                  </a:lnTo>
                  <a:lnTo>
                    <a:pt x="133" y="5"/>
                  </a:lnTo>
                  <a:lnTo>
                    <a:pt x="144" y="0"/>
                  </a:lnTo>
                  <a:lnTo>
                    <a:pt x="162"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3110" name="Freeform 339">
              <a:extLst>
                <a:ext uri="{FF2B5EF4-FFF2-40B4-BE49-F238E27FC236}">
                  <a16:creationId xmlns:a16="http://schemas.microsoft.com/office/drawing/2014/main" id="{D2D96E78-2260-4362-B5C7-98F7234254E0}"/>
                </a:ext>
              </a:extLst>
            </p:cNvPr>
            <p:cNvSpPr>
              <a:spLocks/>
            </p:cNvSpPr>
            <p:nvPr/>
          </p:nvSpPr>
          <p:spPr bwMode="auto">
            <a:xfrm>
              <a:off x="1589" y="2352"/>
              <a:ext cx="93" cy="372"/>
            </a:xfrm>
            <a:custGeom>
              <a:avLst/>
              <a:gdLst>
                <a:gd name="T0" fmla="*/ 0 w 279"/>
                <a:gd name="T1" fmla="*/ 0 h 1115"/>
                <a:gd name="T2" fmla="*/ 0 w 279"/>
                <a:gd name="T3" fmla="*/ 0 h 1115"/>
                <a:gd name="T4" fmla="*/ 0 w 279"/>
                <a:gd name="T5" fmla="*/ 0 h 1115"/>
                <a:gd name="T6" fmla="*/ 0 w 279"/>
                <a:gd name="T7" fmla="*/ 0 h 1115"/>
                <a:gd name="T8" fmla="*/ 0 w 279"/>
                <a:gd name="T9" fmla="*/ 0 h 1115"/>
                <a:gd name="T10" fmla="*/ 0 w 279"/>
                <a:gd name="T11" fmla="*/ 0 h 1115"/>
                <a:gd name="T12" fmla="*/ 0 w 279"/>
                <a:gd name="T13" fmla="*/ 0 h 1115"/>
                <a:gd name="T14" fmla="*/ 0 w 279"/>
                <a:gd name="T15" fmla="*/ 0 h 1115"/>
                <a:gd name="T16" fmla="*/ 0 w 279"/>
                <a:gd name="T17" fmla="*/ 0 h 1115"/>
                <a:gd name="T18" fmla="*/ 0 w 279"/>
                <a:gd name="T19" fmla="*/ 0 h 1115"/>
                <a:gd name="T20" fmla="*/ 0 w 279"/>
                <a:gd name="T21" fmla="*/ 0 h 1115"/>
                <a:gd name="T22" fmla="*/ 0 w 279"/>
                <a:gd name="T23" fmla="*/ 0 h 1115"/>
                <a:gd name="T24" fmla="*/ 0 w 279"/>
                <a:gd name="T25" fmla="*/ 0 h 1115"/>
                <a:gd name="T26" fmla="*/ 0 w 279"/>
                <a:gd name="T27" fmla="*/ 0 h 1115"/>
                <a:gd name="T28" fmla="*/ 0 w 279"/>
                <a:gd name="T29" fmla="*/ 0 h 1115"/>
                <a:gd name="T30" fmla="*/ 0 w 279"/>
                <a:gd name="T31" fmla="*/ 0 h 1115"/>
                <a:gd name="T32" fmla="*/ 0 w 279"/>
                <a:gd name="T33" fmla="*/ 0 h 1115"/>
                <a:gd name="T34" fmla="*/ 0 w 279"/>
                <a:gd name="T35" fmla="*/ 0 h 1115"/>
                <a:gd name="T36" fmla="*/ 0 w 279"/>
                <a:gd name="T37" fmla="*/ 0 h 1115"/>
                <a:gd name="T38" fmla="*/ 0 w 279"/>
                <a:gd name="T39" fmla="*/ 0 h 1115"/>
                <a:gd name="T40" fmla="*/ 0 w 279"/>
                <a:gd name="T41" fmla="*/ 0 h 1115"/>
                <a:gd name="T42" fmla="*/ 0 w 279"/>
                <a:gd name="T43" fmla="*/ 0 h 1115"/>
                <a:gd name="T44" fmla="*/ 0 w 279"/>
                <a:gd name="T45" fmla="*/ 0 h 1115"/>
                <a:gd name="T46" fmla="*/ 0 w 279"/>
                <a:gd name="T47" fmla="*/ 0 h 1115"/>
                <a:gd name="T48" fmla="*/ 0 w 279"/>
                <a:gd name="T49" fmla="*/ 0 h 1115"/>
                <a:gd name="T50" fmla="*/ 0 w 279"/>
                <a:gd name="T51" fmla="*/ 0 h 1115"/>
                <a:gd name="T52" fmla="*/ 0 w 279"/>
                <a:gd name="T53" fmla="*/ 0 h 11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79"/>
                <a:gd name="T82" fmla="*/ 0 h 1115"/>
                <a:gd name="T83" fmla="*/ 279 w 279"/>
                <a:gd name="T84" fmla="*/ 1115 h 111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79" h="1115">
                  <a:moveTo>
                    <a:pt x="20" y="9"/>
                  </a:moveTo>
                  <a:lnTo>
                    <a:pt x="36" y="156"/>
                  </a:lnTo>
                  <a:lnTo>
                    <a:pt x="49" y="221"/>
                  </a:lnTo>
                  <a:lnTo>
                    <a:pt x="64" y="283"/>
                  </a:lnTo>
                  <a:lnTo>
                    <a:pt x="83" y="345"/>
                  </a:lnTo>
                  <a:lnTo>
                    <a:pt x="103" y="410"/>
                  </a:lnTo>
                  <a:lnTo>
                    <a:pt x="125" y="477"/>
                  </a:lnTo>
                  <a:lnTo>
                    <a:pt x="149" y="550"/>
                  </a:lnTo>
                  <a:lnTo>
                    <a:pt x="221" y="854"/>
                  </a:lnTo>
                  <a:lnTo>
                    <a:pt x="277" y="1077"/>
                  </a:lnTo>
                  <a:lnTo>
                    <a:pt x="279" y="1092"/>
                  </a:lnTo>
                  <a:lnTo>
                    <a:pt x="271" y="1115"/>
                  </a:lnTo>
                  <a:lnTo>
                    <a:pt x="249" y="1108"/>
                  </a:lnTo>
                  <a:lnTo>
                    <a:pt x="235" y="1090"/>
                  </a:lnTo>
                  <a:lnTo>
                    <a:pt x="225" y="1029"/>
                  </a:lnTo>
                  <a:lnTo>
                    <a:pt x="212" y="976"/>
                  </a:lnTo>
                  <a:lnTo>
                    <a:pt x="198" y="924"/>
                  </a:lnTo>
                  <a:lnTo>
                    <a:pt x="181" y="866"/>
                  </a:lnTo>
                  <a:lnTo>
                    <a:pt x="119" y="560"/>
                  </a:lnTo>
                  <a:lnTo>
                    <a:pt x="95" y="486"/>
                  </a:lnTo>
                  <a:lnTo>
                    <a:pt x="74" y="416"/>
                  </a:lnTo>
                  <a:lnTo>
                    <a:pt x="40" y="289"/>
                  </a:lnTo>
                  <a:lnTo>
                    <a:pt x="0" y="10"/>
                  </a:lnTo>
                  <a:lnTo>
                    <a:pt x="8" y="0"/>
                  </a:lnTo>
                  <a:lnTo>
                    <a:pt x="2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3111" name="Freeform 340">
              <a:extLst>
                <a:ext uri="{FF2B5EF4-FFF2-40B4-BE49-F238E27FC236}">
                  <a16:creationId xmlns:a16="http://schemas.microsoft.com/office/drawing/2014/main" id="{6F057AA6-966E-4AB5-B151-B88F262552AF}"/>
                </a:ext>
              </a:extLst>
            </p:cNvPr>
            <p:cNvSpPr>
              <a:spLocks/>
            </p:cNvSpPr>
            <p:nvPr/>
          </p:nvSpPr>
          <p:spPr bwMode="auto">
            <a:xfrm>
              <a:off x="1691" y="2726"/>
              <a:ext cx="305" cy="19"/>
            </a:xfrm>
            <a:custGeom>
              <a:avLst/>
              <a:gdLst>
                <a:gd name="T0" fmla="*/ 0 w 916"/>
                <a:gd name="T1" fmla="*/ 0 h 58"/>
                <a:gd name="T2" fmla="*/ 0 w 916"/>
                <a:gd name="T3" fmla="*/ 0 h 58"/>
                <a:gd name="T4" fmla="*/ 0 w 916"/>
                <a:gd name="T5" fmla="*/ 0 h 58"/>
                <a:gd name="T6" fmla="*/ 0 w 916"/>
                <a:gd name="T7" fmla="*/ 0 h 58"/>
                <a:gd name="T8" fmla="*/ 0 w 916"/>
                <a:gd name="T9" fmla="*/ 0 h 58"/>
                <a:gd name="T10" fmla="*/ 0 w 916"/>
                <a:gd name="T11" fmla="*/ 0 h 58"/>
                <a:gd name="T12" fmla="*/ 0 w 916"/>
                <a:gd name="T13" fmla="*/ 0 h 58"/>
                <a:gd name="T14" fmla="*/ 0 w 916"/>
                <a:gd name="T15" fmla="*/ 0 h 58"/>
                <a:gd name="T16" fmla="*/ 0 w 916"/>
                <a:gd name="T17" fmla="*/ 0 h 58"/>
                <a:gd name="T18" fmla="*/ 0 w 916"/>
                <a:gd name="T19" fmla="*/ 0 h 58"/>
                <a:gd name="T20" fmla="*/ 0 w 916"/>
                <a:gd name="T21" fmla="*/ 0 h 58"/>
                <a:gd name="T22" fmla="*/ 0 w 916"/>
                <a:gd name="T23" fmla="*/ 0 h 58"/>
                <a:gd name="T24" fmla="*/ 0 w 916"/>
                <a:gd name="T25" fmla="*/ 0 h 58"/>
                <a:gd name="T26" fmla="*/ 0 w 916"/>
                <a:gd name="T27" fmla="*/ 0 h 58"/>
                <a:gd name="T28" fmla="*/ 0 w 916"/>
                <a:gd name="T29" fmla="*/ 0 h 58"/>
                <a:gd name="T30" fmla="*/ 0 w 916"/>
                <a:gd name="T31" fmla="*/ 0 h 5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16"/>
                <a:gd name="T49" fmla="*/ 0 h 58"/>
                <a:gd name="T50" fmla="*/ 916 w 916"/>
                <a:gd name="T51" fmla="*/ 58 h 5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16" h="58">
                  <a:moveTo>
                    <a:pt x="12" y="6"/>
                  </a:moveTo>
                  <a:lnTo>
                    <a:pt x="132" y="10"/>
                  </a:lnTo>
                  <a:lnTo>
                    <a:pt x="254" y="0"/>
                  </a:lnTo>
                  <a:lnTo>
                    <a:pt x="891" y="7"/>
                  </a:lnTo>
                  <a:lnTo>
                    <a:pt x="910" y="15"/>
                  </a:lnTo>
                  <a:lnTo>
                    <a:pt x="916" y="33"/>
                  </a:lnTo>
                  <a:lnTo>
                    <a:pt x="910" y="50"/>
                  </a:lnTo>
                  <a:lnTo>
                    <a:pt x="891" y="58"/>
                  </a:lnTo>
                  <a:lnTo>
                    <a:pt x="573" y="50"/>
                  </a:lnTo>
                  <a:lnTo>
                    <a:pt x="254" y="43"/>
                  </a:lnTo>
                  <a:lnTo>
                    <a:pt x="130" y="41"/>
                  </a:lnTo>
                  <a:lnTo>
                    <a:pt x="8" y="26"/>
                  </a:lnTo>
                  <a:lnTo>
                    <a:pt x="0" y="14"/>
                  </a:lnTo>
                  <a:lnTo>
                    <a:pt x="12"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3112" name="Freeform 341">
              <a:extLst>
                <a:ext uri="{FF2B5EF4-FFF2-40B4-BE49-F238E27FC236}">
                  <a16:creationId xmlns:a16="http://schemas.microsoft.com/office/drawing/2014/main" id="{5C78AC40-678C-4FF1-B9C1-719B2D7F92CC}"/>
                </a:ext>
              </a:extLst>
            </p:cNvPr>
            <p:cNvSpPr>
              <a:spLocks/>
            </p:cNvSpPr>
            <p:nvPr/>
          </p:nvSpPr>
          <p:spPr bwMode="auto">
            <a:xfrm>
              <a:off x="2003" y="2727"/>
              <a:ext cx="57" cy="21"/>
            </a:xfrm>
            <a:custGeom>
              <a:avLst/>
              <a:gdLst>
                <a:gd name="T0" fmla="*/ 0 w 173"/>
                <a:gd name="T1" fmla="*/ 0 h 64"/>
                <a:gd name="T2" fmla="*/ 0 w 173"/>
                <a:gd name="T3" fmla="*/ 0 h 64"/>
                <a:gd name="T4" fmla="*/ 0 w 173"/>
                <a:gd name="T5" fmla="*/ 0 h 64"/>
                <a:gd name="T6" fmla="*/ 0 w 173"/>
                <a:gd name="T7" fmla="*/ 0 h 64"/>
                <a:gd name="T8" fmla="*/ 0 w 173"/>
                <a:gd name="T9" fmla="*/ 0 h 64"/>
                <a:gd name="T10" fmla="*/ 0 w 173"/>
                <a:gd name="T11" fmla="*/ 0 h 64"/>
                <a:gd name="T12" fmla="*/ 0 w 173"/>
                <a:gd name="T13" fmla="*/ 0 h 64"/>
                <a:gd name="T14" fmla="*/ 0 w 173"/>
                <a:gd name="T15" fmla="*/ 0 h 64"/>
                <a:gd name="T16" fmla="*/ 0 w 173"/>
                <a:gd name="T17" fmla="*/ 0 h 64"/>
                <a:gd name="T18" fmla="*/ 0 w 173"/>
                <a:gd name="T19" fmla="*/ 0 h 64"/>
                <a:gd name="T20" fmla="*/ 0 w 173"/>
                <a:gd name="T21" fmla="*/ 0 h 64"/>
                <a:gd name="T22" fmla="*/ 0 w 173"/>
                <a:gd name="T23" fmla="*/ 0 h 64"/>
                <a:gd name="T24" fmla="*/ 0 w 173"/>
                <a:gd name="T25" fmla="*/ 0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64"/>
                <a:gd name="T41" fmla="*/ 173 w 173"/>
                <a:gd name="T42" fmla="*/ 64 h 6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64">
                  <a:moveTo>
                    <a:pt x="18" y="27"/>
                  </a:moveTo>
                  <a:lnTo>
                    <a:pt x="68" y="17"/>
                  </a:lnTo>
                  <a:lnTo>
                    <a:pt x="161" y="0"/>
                  </a:lnTo>
                  <a:lnTo>
                    <a:pt x="173" y="5"/>
                  </a:lnTo>
                  <a:lnTo>
                    <a:pt x="167" y="19"/>
                  </a:lnTo>
                  <a:lnTo>
                    <a:pt x="123" y="39"/>
                  </a:lnTo>
                  <a:lnTo>
                    <a:pt x="80" y="61"/>
                  </a:lnTo>
                  <a:lnTo>
                    <a:pt x="18" y="64"/>
                  </a:lnTo>
                  <a:lnTo>
                    <a:pt x="0" y="46"/>
                  </a:lnTo>
                  <a:lnTo>
                    <a:pt x="4" y="33"/>
                  </a:lnTo>
                  <a:lnTo>
                    <a:pt x="18"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3113" name="Freeform 342">
              <a:extLst>
                <a:ext uri="{FF2B5EF4-FFF2-40B4-BE49-F238E27FC236}">
                  <a16:creationId xmlns:a16="http://schemas.microsoft.com/office/drawing/2014/main" id="{ED617F2A-E262-46BA-A5EA-546AE37805A2}"/>
                </a:ext>
              </a:extLst>
            </p:cNvPr>
            <p:cNvSpPr>
              <a:spLocks/>
            </p:cNvSpPr>
            <p:nvPr/>
          </p:nvSpPr>
          <p:spPr bwMode="auto">
            <a:xfrm>
              <a:off x="1722" y="2731"/>
              <a:ext cx="46" cy="63"/>
            </a:xfrm>
            <a:custGeom>
              <a:avLst/>
              <a:gdLst>
                <a:gd name="T0" fmla="*/ 0 w 139"/>
                <a:gd name="T1" fmla="*/ 0 h 189"/>
                <a:gd name="T2" fmla="*/ 0 w 139"/>
                <a:gd name="T3" fmla="*/ 0 h 189"/>
                <a:gd name="T4" fmla="*/ 0 w 139"/>
                <a:gd name="T5" fmla="*/ 0 h 189"/>
                <a:gd name="T6" fmla="*/ 0 w 139"/>
                <a:gd name="T7" fmla="*/ 0 h 189"/>
                <a:gd name="T8" fmla="*/ 0 w 139"/>
                <a:gd name="T9" fmla="*/ 0 h 189"/>
                <a:gd name="T10" fmla="*/ 0 w 139"/>
                <a:gd name="T11" fmla="*/ 0 h 189"/>
                <a:gd name="T12" fmla="*/ 0 w 139"/>
                <a:gd name="T13" fmla="*/ 0 h 189"/>
                <a:gd name="T14" fmla="*/ 0 w 139"/>
                <a:gd name="T15" fmla="*/ 0 h 189"/>
                <a:gd name="T16" fmla="*/ 0 w 139"/>
                <a:gd name="T17" fmla="*/ 0 h 189"/>
                <a:gd name="T18" fmla="*/ 0 w 139"/>
                <a:gd name="T19" fmla="*/ 0 h 189"/>
                <a:gd name="T20" fmla="*/ 0 w 139"/>
                <a:gd name="T21" fmla="*/ 0 h 189"/>
                <a:gd name="T22" fmla="*/ 0 w 139"/>
                <a:gd name="T23" fmla="*/ 0 h 189"/>
                <a:gd name="T24" fmla="*/ 0 w 139"/>
                <a:gd name="T25" fmla="*/ 0 h 189"/>
                <a:gd name="T26" fmla="*/ 0 w 139"/>
                <a:gd name="T27" fmla="*/ 0 h 189"/>
                <a:gd name="T28" fmla="*/ 0 w 139"/>
                <a:gd name="T29" fmla="*/ 0 h 189"/>
                <a:gd name="T30" fmla="*/ 0 w 139"/>
                <a:gd name="T31" fmla="*/ 0 h 189"/>
                <a:gd name="T32" fmla="*/ 0 w 139"/>
                <a:gd name="T33" fmla="*/ 0 h 1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9"/>
                <a:gd name="T52" fmla="*/ 0 h 189"/>
                <a:gd name="T53" fmla="*/ 139 w 139"/>
                <a:gd name="T54" fmla="*/ 189 h 1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9" h="189">
                  <a:moveTo>
                    <a:pt x="113" y="13"/>
                  </a:moveTo>
                  <a:lnTo>
                    <a:pt x="139" y="66"/>
                  </a:lnTo>
                  <a:lnTo>
                    <a:pt x="138" y="82"/>
                  </a:lnTo>
                  <a:lnTo>
                    <a:pt x="116" y="123"/>
                  </a:lnTo>
                  <a:lnTo>
                    <a:pt x="88" y="151"/>
                  </a:lnTo>
                  <a:lnTo>
                    <a:pt x="53" y="171"/>
                  </a:lnTo>
                  <a:lnTo>
                    <a:pt x="14" y="189"/>
                  </a:lnTo>
                  <a:lnTo>
                    <a:pt x="0" y="184"/>
                  </a:lnTo>
                  <a:lnTo>
                    <a:pt x="5" y="171"/>
                  </a:lnTo>
                  <a:lnTo>
                    <a:pt x="56" y="132"/>
                  </a:lnTo>
                  <a:lnTo>
                    <a:pt x="86" y="73"/>
                  </a:lnTo>
                  <a:lnTo>
                    <a:pt x="68" y="32"/>
                  </a:lnTo>
                  <a:lnTo>
                    <a:pt x="68" y="13"/>
                  </a:lnTo>
                  <a:lnTo>
                    <a:pt x="81" y="0"/>
                  </a:lnTo>
                  <a:lnTo>
                    <a:pt x="113"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3114" name="Freeform 343">
              <a:extLst>
                <a:ext uri="{FF2B5EF4-FFF2-40B4-BE49-F238E27FC236}">
                  <a16:creationId xmlns:a16="http://schemas.microsoft.com/office/drawing/2014/main" id="{774086EF-32C4-4B3F-92E1-96937005CB0C}"/>
                </a:ext>
              </a:extLst>
            </p:cNvPr>
            <p:cNvSpPr>
              <a:spLocks/>
            </p:cNvSpPr>
            <p:nvPr/>
          </p:nvSpPr>
          <p:spPr bwMode="auto">
            <a:xfrm>
              <a:off x="1695" y="2789"/>
              <a:ext cx="23" cy="29"/>
            </a:xfrm>
            <a:custGeom>
              <a:avLst/>
              <a:gdLst>
                <a:gd name="T0" fmla="*/ 0 w 67"/>
                <a:gd name="T1" fmla="*/ 0 h 87"/>
                <a:gd name="T2" fmla="*/ 0 w 67"/>
                <a:gd name="T3" fmla="*/ 0 h 87"/>
                <a:gd name="T4" fmla="*/ 0 w 67"/>
                <a:gd name="T5" fmla="*/ 0 h 87"/>
                <a:gd name="T6" fmla="*/ 0 w 67"/>
                <a:gd name="T7" fmla="*/ 0 h 87"/>
                <a:gd name="T8" fmla="*/ 0 w 67"/>
                <a:gd name="T9" fmla="*/ 0 h 87"/>
                <a:gd name="T10" fmla="*/ 0 w 67"/>
                <a:gd name="T11" fmla="*/ 0 h 87"/>
                <a:gd name="T12" fmla="*/ 0 w 67"/>
                <a:gd name="T13" fmla="*/ 0 h 87"/>
                <a:gd name="T14" fmla="*/ 0 w 67"/>
                <a:gd name="T15" fmla="*/ 0 h 87"/>
                <a:gd name="T16" fmla="*/ 0 w 67"/>
                <a:gd name="T17" fmla="*/ 0 h 87"/>
                <a:gd name="T18" fmla="*/ 0 w 67"/>
                <a:gd name="T19" fmla="*/ 0 h 87"/>
                <a:gd name="T20" fmla="*/ 0 w 67"/>
                <a:gd name="T21" fmla="*/ 0 h 87"/>
                <a:gd name="T22" fmla="*/ 0 w 67"/>
                <a:gd name="T23" fmla="*/ 0 h 87"/>
                <a:gd name="T24" fmla="*/ 0 w 67"/>
                <a:gd name="T25" fmla="*/ 0 h 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7"/>
                <a:gd name="T40" fmla="*/ 0 h 87"/>
                <a:gd name="T41" fmla="*/ 67 w 67"/>
                <a:gd name="T42" fmla="*/ 87 h 8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7" h="87">
                  <a:moveTo>
                    <a:pt x="19" y="82"/>
                  </a:moveTo>
                  <a:lnTo>
                    <a:pt x="0" y="54"/>
                  </a:lnTo>
                  <a:lnTo>
                    <a:pt x="3" y="38"/>
                  </a:lnTo>
                  <a:lnTo>
                    <a:pt x="25" y="17"/>
                  </a:lnTo>
                  <a:lnTo>
                    <a:pt x="52" y="0"/>
                  </a:lnTo>
                  <a:lnTo>
                    <a:pt x="67" y="4"/>
                  </a:lnTo>
                  <a:lnTo>
                    <a:pt x="63" y="19"/>
                  </a:lnTo>
                  <a:lnTo>
                    <a:pt x="35" y="51"/>
                  </a:lnTo>
                  <a:lnTo>
                    <a:pt x="41" y="70"/>
                  </a:lnTo>
                  <a:lnTo>
                    <a:pt x="35" y="87"/>
                  </a:lnTo>
                  <a:lnTo>
                    <a:pt x="19"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3115" name="Freeform 344">
              <a:extLst>
                <a:ext uri="{FF2B5EF4-FFF2-40B4-BE49-F238E27FC236}">
                  <a16:creationId xmlns:a16="http://schemas.microsoft.com/office/drawing/2014/main" id="{8567F4E4-1C52-4D2B-9026-E4D181811E9E}"/>
                </a:ext>
              </a:extLst>
            </p:cNvPr>
            <p:cNvSpPr>
              <a:spLocks/>
            </p:cNvSpPr>
            <p:nvPr/>
          </p:nvSpPr>
          <p:spPr bwMode="auto">
            <a:xfrm>
              <a:off x="1950" y="2730"/>
              <a:ext cx="67" cy="41"/>
            </a:xfrm>
            <a:custGeom>
              <a:avLst/>
              <a:gdLst>
                <a:gd name="T0" fmla="*/ 0 w 202"/>
                <a:gd name="T1" fmla="*/ 0 h 124"/>
                <a:gd name="T2" fmla="*/ 0 w 202"/>
                <a:gd name="T3" fmla="*/ 0 h 124"/>
                <a:gd name="T4" fmla="*/ 0 w 202"/>
                <a:gd name="T5" fmla="*/ 0 h 124"/>
                <a:gd name="T6" fmla="*/ 0 w 202"/>
                <a:gd name="T7" fmla="*/ 0 h 124"/>
                <a:gd name="T8" fmla="*/ 0 w 202"/>
                <a:gd name="T9" fmla="*/ 0 h 124"/>
                <a:gd name="T10" fmla="*/ 0 w 202"/>
                <a:gd name="T11" fmla="*/ 0 h 124"/>
                <a:gd name="T12" fmla="*/ 0 w 202"/>
                <a:gd name="T13" fmla="*/ 0 h 124"/>
                <a:gd name="T14" fmla="*/ 0 w 202"/>
                <a:gd name="T15" fmla="*/ 0 h 124"/>
                <a:gd name="T16" fmla="*/ 0 w 202"/>
                <a:gd name="T17" fmla="*/ 0 h 124"/>
                <a:gd name="T18" fmla="*/ 0 w 202"/>
                <a:gd name="T19" fmla="*/ 0 h 124"/>
                <a:gd name="T20" fmla="*/ 0 w 202"/>
                <a:gd name="T21" fmla="*/ 0 h 124"/>
                <a:gd name="T22" fmla="*/ 0 w 202"/>
                <a:gd name="T23" fmla="*/ 0 h 124"/>
                <a:gd name="T24" fmla="*/ 0 w 202"/>
                <a:gd name="T25" fmla="*/ 0 h 124"/>
                <a:gd name="T26" fmla="*/ 0 w 202"/>
                <a:gd name="T27" fmla="*/ 0 h 124"/>
                <a:gd name="T28" fmla="*/ 0 w 202"/>
                <a:gd name="T29" fmla="*/ 0 h 124"/>
                <a:gd name="T30" fmla="*/ 0 w 202"/>
                <a:gd name="T31" fmla="*/ 0 h 124"/>
                <a:gd name="T32" fmla="*/ 0 w 202"/>
                <a:gd name="T33" fmla="*/ 0 h 1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2"/>
                <a:gd name="T52" fmla="*/ 0 h 124"/>
                <a:gd name="T53" fmla="*/ 202 w 202"/>
                <a:gd name="T54" fmla="*/ 124 h 1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2" h="124">
                  <a:moveTo>
                    <a:pt x="44" y="19"/>
                  </a:moveTo>
                  <a:lnTo>
                    <a:pt x="50" y="42"/>
                  </a:lnTo>
                  <a:lnTo>
                    <a:pt x="63" y="58"/>
                  </a:lnTo>
                  <a:lnTo>
                    <a:pt x="81" y="71"/>
                  </a:lnTo>
                  <a:lnTo>
                    <a:pt x="101" y="82"/>
                  </a:lnTo>
                  <a:lnTo>
                    <a:pt x="191" y="85"/>
                  </a:lnTo>
                  <a:lnTo>
                    <a:pt x="202" y="94"/>
                  </a:lnTo>
                  <a:lnTo>
                    <a:pt x="195" y="104"/>
                  </a:lnTo>
                  <a:lnTo>
                    <a:pt x="143" y="117"/>
                  </a:lnTo>
                  <a:lnTo>
                    <a:pt x="92" y="124"/>
                  </a:lnTo>
                  <a:lnTo>
                    <a:pt x="31" y="86"/>
                  </a:lnTo>
                  <a:lnTo>
                    <a:pt x="0" y="24"/>
                  </a:lnTo>
                  <a:lnTo>
                    <a:pt x="5" y="6"/>
                  </a:lnTo>
                  <a:lnTo>
                    <a:pt x="20" y="0"/>
                  </a:lnTo>
                  <a:lnTo>
                    <a:pt x="44"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3116" name="Freeform 345">
              <a:extLst>
                <a:ext uri="{FF2B5EF4-FFF2-40B4-BE49-F238E27FC236}">
                  <a16:creationId xmlns:a16="http://schemas.microsoft.com/office/drawing/2014/main" id="{8F3AF170-688C-47F0-A72F-BDE626A4DB9C}"/>
                </a:ext>
              </a:extLst>
            </p:cNvPr>
            <p:cNvSpPr>
              <a:spLocks/>
            </p:cNvSpPr>
            <p:nvPr/>
          </p:nvSpPr>
          <p:spPr bwMode="auto">
            <a:xfrm>
              <a:off x="2027" y="2760"/>
              <a:ext cx="11" cy="37"/>
            </a:xfrm>
            <a:custGeom>
              <a:avLst/>
              <a:gdLst>
                <a:gd name="T0" fmla="*/ 0 w 33"/>
                <a:gd name="T1" fmla="*/ 0 h 112"/>
                <a:gd name="T2" fmla="*/ 0 w 33"/>
                <a:gd name="T3" fmla="*/ 0 h 112"/>
                <a:gd name="T4" fmla="*/ 0 w 33"/>
                <a:gd name="T5" fmla="*/ 0 h 112"/>
                <a:gd name="T6" fmla="*/ 0 w 33"/>
                <a:gd name="T7" fmla="*/ 0 h 112"/>
                <a:gd name="T8" fmla="*/ 0 w 33"/>
                <a:gd name="T9" fmla="*/ 0 h 112"/>
                <a:gd name="T10" fmla="*/ 0 w 33"/>
                <a:gd name="T11" fmla="*/ 0 h 112"/>
                <a:gd name="T12" fmla="*/ 0 w 33"/>
                <a:gd name="T13" fmla="*/ 0 h 112"/>
                <a:gd name="T14" fmla="*/ 0 w 33"/>
                <a:gd name="T15" fmla="*/ 0 h 112"/>
                <a:gd name="T16" fmla="*/ 0 w 33"/>
                <a:gd name="T17" fmla="*/ 0 h 112"/>
                <a:gd name="T18" fmla="*/ 0 w 33"/>
                <a:gd name="T19" fmla="*/ 0 h 112"/>
                <a:gd name="T20" fmla="*/ 0 w 33"/>
                <a:gd name="T21" fmla="*/ 0 h 1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112"/>
                <a:gd name="T35" fmla="*/ 33 w 33"/>
                <a:gd name="T36" fmla="*/ 112 h 1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112">
                  <a:moveTo>
                    <a:pt x="29" y="12"/>
                  </a:moveTo>
                  <a:lnTo>
                    <a:pt x="33" y="47"/>
                  </a:lnTo>
                  <a:lnTo>
                    <a:pt x="27" y="102"/>
                  </a:lnTo>
                  <a:lnTo>
                    <a:pt x="17" y="112"/>
                  </a:lnTo>
                  <a:lnTo>
                    <a:pt x="6" y="102"/>
                  </a:lnTo>
                  <a:lnTo>
                    <a:pt x="0" y="47"/>
                  </a:lnTo>
                  <a:lnTo>
                    <a:pt x="4" y="12"/>
                  </a:lnTo>
                  <a:lnTo>
                    <a:pt x="17" y="0"/>
                  </a:lnTo>
                  <a:lnTo>
                    <a:pt x="29"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3117" name="Freeform 346">
              <a:extLst>
                <a:ext uri="{FF2B5EF4-FFF2-40B4-BE49-F238E27FC236}">
                  <a16:creationId xmlns:a16="http://schemas.microsoft.com/office/drawing/2014/main" id="{576FD53C-C93B-4993-A640-3840A9F79E37}"/>
                </a:ext>
              </a:extLst>
            </p:cNvPr>
            <p:cNvSpPr>
              <a:spLocks/>
            </p:cNvSpPr>
            <p:nvPr/>
          </p:nvSpPr>
          <p:spPr bwMode="auto">
            <a:xfrm>
              <a:off x="1716" y="2683"/>
              <a:ext cx="15" cy="31"/>
            </a:xfrm>
            <a:custGeom>
              <a:avLst/>
              <a:gdLst>
                <a:gd name="T0" fmla="*/ 0 w 44"/>
                <a:gd name="T1" fmla="*/ 0 h 93"/>
                <a:gd name="T2" fmla="*/ 0 w 44"/>
                <a:gd name="T3" fmla="*/ 0 h 93"/>
                <a:gd name="T4" fmla="*/ 0 w 44"/>
                <a:gd name="T5" fmla="*/ 0 h 93"/>
                <a:gd name="T6" fmla="*/ 0 w 44"/>
                <a:gd name="T7" fmla="*/ 0 h 93"/>
                <a:gd name="T8" fmla="*/ 0 w 44"/>
                <a:gd name="T9" fmla="*/ 0 h 93"/>
                <a:gd name="T10" fmla="*/ 0 w 44"/>
                <a:gd name="T11" fmla="*/ 0 h 93"/>
                <a:gd name="T12" fmla="*/ 0 w 44"/>
                <a:gd name="T13" fmla="*/ 0 h 93"/>
                <a:gd name="T14" fmla="*/ 0 w 44"/>
                <a:gd name="T15" fmla="*/ 0 h 93"/>
                <a:gd name="T16" fmla="*/ 0 w 44"/>
                <a:gd name="T17" fmla="*/ 0 h 93"/>
                <a:gd name="T18" fmla="*/ 0 w 44"/>
                <a:gd name="T19" fmla="*/ 0 h 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93"/>
                <a:gd name="T32" fmla="*/ 44 w 44"/>
                <a:gd name="T33" fmla="*/ 93 h 9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93">
                  <a:moveTo>
                    <a:pt x="34" y="17"/>
                  </a:moveTo>
                  <a:lnTo>
                    <a:pt x="44" y="81"/>
                  </a:lnTo>
                  <a:lnTo>
                    <a:pt x="38" y="93"/>
                  </a:lnTo>
                  <a:lnTo>
                    <a:pt x="25" y="88"/>
                  </a:lnTo>
                  <a:lnTo>
                    <a:pt x="0" y="20"/>
                  </a:lnTo>
                  <a:lnTo>
                    <a:pt x="4" y="5"/>
                  </a:lnTo>
                  <a:lnTo>
                    <a:pt x="14" y="0"/>
                  </a:lnTo>
                  <a:lnTo>
                    <a:pt x="34"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3118" name="Freeform 347">
              <a:extLst>
                <a:ext uri="{FF2B5EF4-FFF2-40B4-BE49-F238E27FC236}">
                  <a16:creationId xmlns:a16="http://schemas.microsoft.com/office/drawing/2014/main" id="{16132EC0-4009-4ACE-A9B9-F90AC0211CA4}"/>
                </a:ext>
              </a:extLst>
            </p:cNvPr>
            <p:cNvSpPr>
              <a:spLocks/>
            </p:cNvSpPr>
            <p:nvPr/>
          </p:nvSpPr>
          <p:spPr bwMode="auto">
            <a:xfrm>
              <a:off x="1717" y="2664"/>
              <a:ext cx="270" cy="27"/>
            </a:xfrm>
            <a:custGeom>
              <a:avLst/>
              <a:gdLst>
                <a:gd name="T0" fmla="*/ 0 w 808"/>
                <a:gd name="T1" fmla="*/ 0 h 79"/>
                <a:gd name="T2" fmla="*/ 0 w 808"/>
                <a:gd name="T3" fmla="*/ 0 h 79"/>
                <a:gd name="T4" fmla="*/ 0 w 808"/>
                <a:gd name="T5" fmla="*/ 0 h 79"/>
                <a:gd name="T6" fmla="*/ 0 w 808"/>
                <a:gd name="T7" fmla="*/ 0 h 79"/>
                <a:gd name="T8" fmla="*/ 0 w 808"/>
                <a:gd name="T9" fmla="*/ 0 h 79"/>
                <a:gd name="T10" fmla="*/ 0 w 808"/>
                <a:gd name="T11" fmla="*/ 0 h 79"/>
                <a:gd name="T12" fmla="*/ 0 w 808"/>
                <a:gd name="T13" fmla="*/ 0 h 79"/>
                <a:gd name="T14" fmla="*/ 0 w 808"/>
                <a:gd name="T15" fmla="*/ 0 h 79"/>
                <a:gd name="T16" fmla="*/ 0 w 808"/>
                <a:gd name="T17" fmla="*/ 0 h 79"/>
                <a:gd name="T18" fmla="*/ 0 w 808"/>
                <a:gd name="T19" fmla="*/ 0 h 79"/>
                <a:gd name="T20" fmla="*/ 0 w 808"/>
                <a:gd name="T21" fmla="*/ 0 h 79"/>
                <a:gd name="T22" fmla="*/ 0 w 808"/>
                <a:gd name="T23" fmla="*/ 0 h 79"/>
                <a:gd name="T24" fmla="*/ 0 w 808"/>
                <a:gd name="T25" fmla="*/ 0 h 79"/>
                <a:gd name="T26" fmla="*/ 0 w 808"/>
                <a:gd name="T27" fmla="*/ 0 h 7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08"/>
                <a:gd name="T43" fmla="*/ 0 h 79"/>
                <a:gd name="T44" fmla="*/ 808 w 808"/>
                <a:gd name="T45" fmla="*/ 79 h 7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08" h="79">
                  <a:moveTo>
                    <a:pt x="1" y="58"/>
                  </a:moveTo>
                  <a:lnTo>
                    <a:pt x="81" y="49"/>
                  </a:lnTo>
                  <a:lnTo>
                    <a:pt x="410" y="12"/>
                  </a:lnTo>
                  <a:lnTo>
                    <a:pt x="605" y="0"/>
                  </a:lnTo>
                  <a:lnTo>
                    <a:pt x="799" y="3"/>
                  </a:lnTo>
                  <a:lnTo>
                    <a:pt x="808" y="14"/>
                  </a:lnTo>
                  <a:lnTo>
                    <a:pt x="799" y="24"/>
                  </a:lnTo>
                  <a:lnTo>
                    <a:pt x="395" y="47"/>
                  </a:lnTo>
                  <a:lnTo>
                    <a:pt x="82" y="76"/>
                  </a:lnTo>
                  <a:lnTo>
                    <a:pt x="16" y="79"/>
                  </a:lnTo>
                  <a:lnTo>
                    <a:pt x="0" y="71"/>
                  </a:lnTo>
                  <a:lnTo>
                    <a:pt x="1"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3119" name="Freeform 348">
              <a:extLst>
                <a:ext uri="{FF2B5EF4-FFF2-40B4-BE49-F238E27FC236}">
                  <a16:creationId xmlns:a16="http://schemas.microsoft.com/office/drawing/2014/main" id="{05CD01A5-E649-4C35-95DC-BD48C5EF1F21}"/>
                </a:ext>
              </a:extLst>
            </p:cNvPr>
            <p:cNvSpPr>
              <a:spLocks/>
            </p:cNvSpPr>
            <p:nvPr/>
          </p:nvSpPr>
          <p:spPr bwMode="auto">
            <a:xfrm>
              <a:off x="1979" y="2665"/>
              <a:ext cx="11" cy="36"/>
            </a:xfrm>
            <a:custGeom>
              <a:avLst/>
              <a:gdLst>
                <a:gd name="T0" fmla="*/ 0 w 32"/>
                <a:gd name="T1" fmla="*/ 0 h 107"/>
                <a:gd name="T2" fmla="*/ 0 w 32"/>
                <a:gd name="T3" fmla="*/ 0 h 107"/>
                <a:gd name="T4" fmla="*/ 0 w 32"/>
                <a:gd name="T5" fmla="*/ 0 h 107"/>
                <a:gd name="T6" fmla="*/ 0 w 32"/>
                <a:gd name="T7" fmla="*/ 0 h 107"/>
                <a:gd name="T8" fmla="*/ 0 w 32"/>
                <a:gd name="T9" fmla="*/ 0 h 107"/>
                <a:gd name="T10" fmla="*/ 0 w 32"/>
                <a:gd name="T11" fmla="*/ 0 h 107"/>
                <a:gd name="T12" fmla="*/ 0 w 32"/>
                <a:gd name="T13" fmla="*/ 0 h 107"/>
                <a:gd name="T14" fmla="*/ 0 w 32"/>
                <a:gd name="T15" fmla="*/ 0 h 107"/>
                <a:gd name="T16" fmla="*/ 0 w 32"/>
                <a:gd name="T17" fmla="*/ 0 h 107"/>
                <a:gd name="T18" fmla="*/ 0 w 32"/>
                <a:gd name="T19" fmla="*/ 0 h 1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07"/>
                <a:gd name="T32" fmla="*/ 32 w 32"/>
                <a:gd name="T33" fmla="*/ 107 h 1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07">
                  <a:moveTo>
                    <a:pt x="32" y="17"/>
                  </a:moveTo>
                  <a:lnTo>
                    <a:pt x="25" y="98"/>
                  </a:lnTo>
                  <a:lnTo>
                    <a:pt x="15" y="107"/>
                  </a:lnTo>
                  <a:lnTo>
                    <a:pt x="5" y="98"/>
                  </a:lnTo>
                  <a:lnTo>
                    <a:pt x="0" y="17"/>
                  </a:lnTo>
                  <a:lnTo>
                    <a:pt x="5" y="4"/>
                  </a:lnTo>
                  <a:lnTo>
                    <a:pt x="15" y="0"/>
                  </a:lnTo>
                  <a:lnTo>
                    <a:pt x="32"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3120" name="Freeform 349">
              <a:extLst>
                <a:ext uri="{FF2B5EF4-FFF2-40B4-BE49-F238E27FC236}">
                  <a16:creationId xmlns:a16="http://schemas.microsoft.com/office/drawing/2014/main" id="{11179628-892B-4AA9-8EFD-030828F821B3}"/>
                </a:ext>
              </a:extLst>
            </p:cNvPr>
            <p:cNvSpPr>
              <a:spLocks/>
            </p:cNvSpPr>
            <p:nvPr/>
          </p:nvSpPr>
          <p:spPr bwMode="auto">
            <a:xfrm>
              <a:off x="1924" y="2679"/>
              <a:ext cx="10" cy="27"/>
            </a:xfrm>
            <a:custGeom>
              <a:avLst/>
              <a:gdLst>
                <a:gd name="T0" fmla="*/ 0 w 31"/>
                <a:gd name="T1" fmla="*/ 0 h 81"/>
                <a:gd name="T2" fmla="*/ 0 w 31"/>
                <a:gd name="T3" fmla="*/ 0 h 81"/>
                <a:gd name="T4" fmla="*/ 0 w 31"/>
                <a:gd name="T5" fmla="*/ 0 h 81"/>
                <a:gd name="T6" fmla="*/ 0 w 31"/>
                <a:gd name="T7" fmla="*/ 0 h 81"/>
                <a:gd name="T8" fmla="*/ 0 w 31"/>
                <a:gd name="T9" fmla="*/ 0 h 81"/>
                <a:gd name="T10" fmla="*/ 0 w 31"/>
                <a:gd name="T11" fmla="*/ 0 h 81"/>
                <a:gd name="T12" fmla="*/ 0 w 31"/>
                <a:gd name="T13" fmla="*/ 0 h 81"/>
                <a:gd name="T14" fmla="*/ 0 w 31"/>
                <a:gd name="T15" fmla="*/ 0 h 81"/>
                <a:gd name="T16" fmla="*/ 0 w 31"/>
                <a:gd name="T17" fmla="*/ 0 h 81"/>
                <a:gd name="T18" fmla="*/ 0 w 31"/>
                <a:gd name="T19" fmla="*/ 0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81"/>
                <a:gd name="T32" fmla="*/ 31 w 31"/>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81">
                  <a:moveTo>
                    <a:pt x="31" y="15"/>
                  </a:moveTo>
                  <a:lnTo>
                    <a:pt x="25" y="72"/>
                  </a:lnTo>
                  <a:lnTo>
                    <a:pt x="15" y="81"/>
                  </a:lnTo>
                  <a:lnTo>
                    <a:pt x="6" y="70"/>
                  </a:lnTo>
                  <a:lnTo>
                    <a:pt x="0" y="15"/>
                  </a:lnTo>
                  <a:lnTo>
                    <a:pt x="5" y="4"/>
                  </a:lnTo>
                  <a:lnTo>
                    <a:pt x="15" y="0"/>
                  </a:lnTo>
                  <a:lnTo>
                    <a:pt x="31"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3121" name="Freeform 350">
              <a:extLst>
                <a:ext uri="{FF2B5EF4-FFF2-40B4-BE49-F238E27FC236}">
                  <a16:creationId xmlns:a16="http://schemas.microsoft.com/office/drawing/2014/main" id="{3EBDADEE-7E58-4DBA-AA10-7941EABF22AC}"/>
                </a:ext>
              </a:extLst>
            </p:cNvPr>
            <p:cNvSpPr>
              <a:spLocks/>
            </p:cNvSpPr>
            <p:nvPr/>
          </p:nvSpPr>
          <p:spPr bwMode="auto">
            <a:xfrm>
              <a:off x="1873" y="2679"/>
              <a:ext cx="13" cy="27"/>
            </a:xfrm>
            <a:custGeom>
              <a:avLst/>
              <a:gdLst>
                <a:gd name="T0" fmla="*/ 0 w 38"/>
                <a:gd name="T1" fmla="*/ 0 h 81"/>
                <a:gd name="T2" fmla="*/ 0 w 38"/>
                <a:gd name="T3" fmla="*/ 0 h 81"/>
                <a:gd name="T4" fmla="*/ 0 w 38"/>
                <a:gd name="T5" fmla="*/ 0 h 81"/>
                <a:gd name="T6" fmla="*/ 0 w 38"/>
                <a:gd name="T7" fmla="*/ 0 h 81"/>
                <a:gd name="T8" fmla="*/ 0 w 38"/>
                <a:gd name="T9" fmla="*/ 0 h 81"/>
                <a:gd name="T10" fmla="*/ 0 w 38"/>
                <a:gd name="T11" fmla="*/ 0 h 81"/>
                <a:gd name="T12" fmla="*/ 0 w 38"/>
                <a:gd name="T13" fmla="*/ 0 h 81"/>
                <a:gd name="T14" fmla="*/ 0 w 38"/>
                <a:gd name="T15" fmla="*/ 0 h 81"/>
                <a:gd name="T16" fmla="*/ 0 w 38"/>
                <a:gd name="T17" fmla="*/ 0 h 81"/>
                <a:gd name="T18" fmla="*/ 0 w 38"/>
                <a:gd name="T19" fmla="*/ 0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
                <a:gd name="T31" fmla="*/ 0 h 81"/>
                <a:gd name="T32" fmla="*/ 38 w 38"/>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 h="81">
                  <a:moveTo>
                    <a:pt x="38" y="11"/>
                  </a:moveTo>
                  <a:lnTo>
                    <a:pt x="32" y="65"/>
                  </a:lnTo>
                  <a:lnTo>
                    <a:pt x="22" y="81"/>
                  </a:lnTo>
                  <a:lnTo>
                    <a:pt x="12" y="68"/>
                  </a:lnTo>
                  <a:lnTo>
                    <a:pt x="0" y="10"/>
                  </a:lnTo>
                  <a:lnTo>
                    <a:pt x="6" y="1"/>
                  </a:lnTo>
                  <a:lnTo>
                    <a:pt x="19" y="0"/>
                  </a:lnTo>
                  <a:lnTo>
                    <a:pt x="3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3122" name="Freeform 351">
              <a:extLst>
                <a:ext uri="{FF2B5EF4-FFF2-40B4-BE49-F238E27FC236}">
                  <a16:creationId xmlns:a16="http://schemas.microsoft.com/office/drawing/2014/main" id="{B536895A-E650-437D-AB37-9227D3591F48}"/>
                </a:ext>
              </a:extLst>
            </p:cNvPr>
            <p:cNvSpPr>
              <a:spLocks/>
            </p:cNvSpPr>
            <p:nvPr/>
          </p:nvSpPr>
          <p:spPr bwMode="auto">
            <a:xfrm>
              <a:off x="1815" y="2677"/>
              <a:ext cx="12" cy="29"/>
            </a:xfrm>
            <a:custGeom>
              <a:avLst/>
              <a:gdLst>
                <a:gd name="T0" fmla="*/ 0 w 36"/>
                <a:gd name="T1" fmla="*/ 0 h 85"/>
                <a:gd name="T2" fmla="*/ 0 w 36"/>
                <a:gd name="T3" fmla="*/ 0 h 85"/>
                <a:gd name="T4" fmla="*/ 0 w 36"/>
                <a:gd name="T5" fmla="*/ 0 h 85"/>
                <a:gd name="T6" fmla="*/ 0 w 36"/>
                <a:gd name="T7" fmla="*/ 0 h 85"/>
                <a:gd name="T8" fmla="*/ 0 w 36"/>
                <a:gd name="T9" fmla="*/ 0 h 85"/>
                <a:gd name="T10" fmla="*/ 0 w 36"/>
                <a:gd name="T11" fmla="*/ 0 h 85"/>
                <a:gd name="T12" fmla="*/ 0 w 36"/>
                <a:gd name="T13" fmla="*/ 0 h 85"/>
                <a:gd name="T14" fmla="*/ 0 w 36"/>
                <a:gd name="T15" fmla="*/ 0 h 85"/>
                <a:gd name="T16" fmla="*/ 0 w 36"/>
                <a:gd name="T17" fmla="*/ 0 h 85"/>
                <a:gd name="T18" fmla="*/ 0 w 36"/>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85"/>
                <a:gd name="T32" fmla="*/ 36 w 36"/>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85">
                  <a:moveTo>
                    <a:pt x="36" y="16"/>
                  </a:moveTo>
                  <a:lnTo>
                    <a:pt x="32" y="70"/>
                  </a:lnTo>
                  <a:lnTo>
                    <a:pt x="21" y="85"/>
                  </a:lnTo>
                  <a:lnTo>
                    <a:pt x="8" y="72"/>
                  </a:lnTo>
                  <a:lnTo>
                    <a:pt x="0" y="16"/>
                  </a:lnTo>
                  <a:lnTo>
                    <a:pt x="5" y="5"/>
                  </a:lnTo>
                  <a:lnTo>
                    <a:pt x="18" y="0"/>
                  </a:lnTo>
                  <a:lnTo>
                    <a:pt x="36"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3123" name="Freeform 352">
              <a:extLst>
                <a:ext uri="{FF2B5EF4-FFF2-40B4-BE49-F238E27FC236}">
                  <a16:creationId xmlns:a16="http://schemas.microsoft.com/office/drawing/2014/main" id="{CA954A76-2BD3-4297-9114-7074CB4F0DBD}"/>
                </a:ext>
              </a:extLst>
            </p:cNvPr>
            <p:cNvSpPr>
              <a:spLocks/>
            </p:cNvSpPr>
            <p:nvPr/>
          </p:nvSpPr>
          <p:spPr bwMode="auto">
            <a:xfrm>
              <a:off x="1764" y="2680"/>
              <a:ext cx="13" cy="31"/>
            </a:xfrm>
            <a:custGeom>
              <a:avLst/>
              <a:gdLst>
                <a:gd name="T0" fmla="*/ 0 w 38"/>
                <a:gd name="T1" fmla="*/ 0 h 91"/>
                <a:gd name="T2" fmla="*/ 0 w 38"/>
                <a:gd name="T3" fmla="*/ 0 h 91"/>
                <a:gd name="T4" fmla="*/ 0 w 38"/>
                <a:gd name="T5" fmla="*/ 0 h 91"/>
                <a:gd name="T6" fmla="*/ 0 w 38"/>
                <a:gd name="T7" fmla="*/ 0 h 91"/>
                <a:gd name="T8" fmla="*/ 0 w 38"/>
                <a:gd name="T9" fmla="*/ 0 h 91"/>
                <a:gd name="T10" fmla="*/ 0 w 38"/>
                <a:gd name="T11" fmla="*/ 0 h 91"/>
                <a:gd name="T12" fmla="*/ 0 w 38"/>
                <a:gd name="T13" fmla="*/ 0 h 91"/>
                <a:gd name="T14" fmla="*/ 0 w 38"/>
                <a:gd name="T15" fmla="*/ 0 h 91"/>
                <a:gd name="T16" fmla="*/ 0 w 38"/>
                <a:gd name="T17" fmla="*/ 0 h 91"/>
                <a:gd name="T18" fmla="*/ 0 w 38"/>
                <a:gd name="T19" fmla="*/ 0 h 91"/>
                <a:gd name="T20" fmla="*/ 0 w 38"/>
                <a:gd name="T21" fmla="*/ 0 h 91"/>
                <a:gd name="T22" fmla="*/ 0 w 38"/>
                <a:gd name="T23" fmla="*/ 0 h 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8"/>
                <a:gd name="T37" fmla="*/ 0 h 91"/>
                <a:gd name="T38" fmla="*/ 38 w 38"/>
                <a:gd name="T39" fmla="*/ 91 h 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8" h="91">
                  <a:moveTo>
                    <a:pt x="38" y="14"/>
                  </a:moveTo>
                  <a:lnTo>
                    <a:pt x="36" y="39"/>
                  </a:lnTo>
                  <a:lnTo>
                    <a:pt x="36" y="81"/>
                  </a:lnTo>
                  <a:lnTo>
                    <a:pt x="26" y="91"/>
                  </a:lnTo>
                  <a:lnTo>
                    <a:pt x="16" y="81"/>
                  </a:lnTo>
                  <a:lnTo>
                    <a:pt x="6" y="42"/>
                  </a:lnTo>
                  <a:lnTo>
                    <a:pt x="0" y="12"/>
                  </a:lnTo>
                  <a:lnTo>
                    <a:pt x="6" y="2"/>
                  </a:lnTo>
                  <a:lnTo>
                    <a:pt x="19" y="0"/>
                  </a:lnTo>
                  <a:lnTo>
                    <a:pt x="38"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3124" name="Freeform 353">
              <a:extLst>
                <a:ext uri="{FF2B5EF4-FFF2-40B4-BE49-F238E27FC236}">
                  <a16:creationId xmlns:a16="http://schemas.microsoft.com/office/drawing/2014/main" id="{C54C6EDE-BB78-4787-8CD5-FD22F60EB6F2}"/>
                </a:ext>
              </a:extLst>
            </p:cNvPr>
            <p:cNvSpPr>
              <a:spLocks/>
            </p:cNvSpPr>
            <p:nvPr/>
          </p:nvSpPr>
          <p:spPr bwMode="auto">
            <a:xfrm>
              <a:off x="1912" y="2302"/>
              <a:ext cx="97" cy="41"/>
            </a:xfrm>
            <a:custGeom>
              <a:avLst/>
              <a:gdLst>
                <a:gd name="T0" fmla="*/ 0 w 291"/>
                <a:gd name="T1" fmla="*/ 0 h 123"/>
                <a:gd name="T2" fmla="*/ 0 w 291"/>
                <a:gd name="T3" fmla="*/ 0 h 123"/>
                <a:gd name="T4" fmla="*/ 0 w 291"/>
                <a:gd name="T5" fmla="*/ 0 h 123"/>
                <a:gd name="T6" fmla="*/ 0 w 291"/>
                <a:gd name="T7" fmla="*/ 0 h 123"/>
                <a:gd name="T8" fmla="*/ 0 w 291"/>
                <a:gd name="T9" fmla="*/ 0 h 123"/>
                <a:gd name="T10" fmla="*/ 0 w 291"/>
                <a:gd name="T11" fmla="*/ 0 h 123"/>
                <a:gd name="T12" fmla="*/ 0 w 291"/>
                <a:gd name="T13" fmla="*/ 0 h 123"/>
                <a:gd name="T14" fmla="*/ 0 w 291"/>
                <a:gd name="T15" fmla="*/ 0 h 123"/>
                <a:gd name="T16" fmla="*/ 0 w 291"/>
                <a:gd name="T17" fmla="*/ 0 h 123"/>
                <a:gd name="T18" fmla="*/ 0 w 291"/>
                <a:gd name="T19" fmla="*/ 0 h 123"/>
                <a:gd name="T20" fmla="*/ 0 w 291"/>
                <a:gd name="T21" fmla="*/ 0 h 123"/>
                <a:gd name="T22" fmla="*/ 0 w 291"/>
                <a:gd name="T23" fmla="*/ 0 h 123"/>
                <a:gd name="T24" fmla="*/ 0 w 291"/>
                <a:gd name="T25" fmla="*/ 0 h 123"/>
                <a:gd name="T26" fmla="*/ 0 w 291"/>
                <a:gd name="T27" fmla="*/ 0 h 123"/>
                <a:gd name="T28" fmla="*/ 0 w 291"/>
                <a:gd name="T29" fmla="*/ 0 h 123"/>
                <a:gd name="T30" fmla="*/ 0 w 291"/>
                <a:gd name="T31" fmla="*/ 0 h 123"/>
                <a:gd name="T32" fmla="*/ 0 w 291"/>
                <a:gd name="T33" fmla="*/ 0 h 123"/>
                <a:gd name="T34" fmla="*/ 0 w 291"/>
                <a:gd name="T35" fmla="*/ 0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1"/>
                <a:gd name="T55" fmla="*/ 0 h 123"/>
                <a:gd name="T56" fmla="*/ 291 w 291"/>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1" h="123">
                  <a:moveTo>
                    <a:pt x="11" y="0"/>
                  </a:moveTo>
                  <a:lnTo>
                    <a:pt x="163" y="7"/>
                  </a:lnTo>
                  <a:lnTo>
                    <a:pt x="228" y="30"/>
                  </a:lnTo>
                  <a:lnTo>
                    <a:pt x="280" y="78"/>
                  </a:lnTo>
                  <a:lnTo>
                    <a:pt x="287" y="93"/>
                  </a:lnTo>
                  <a:lnTo>
                    <a:pt x="291" y="111"/>
                  </a:lnTo>
                  <a:lnTo>
                    <a:pt x="281" y="123"/>
                  </a:lnTo>
                  <a:lnTo>
                    <a:pt x="251" y="116"/>
                  </a:lnTo>
                  <a:lnTo>
                    <a:pt x="241" y="103"/>
                  </a:lnTo>
                  <a:lnTo>
                    <a:pt x="220" y="78"/>
                  </a:lnTo>
                  <a:lnTo>
                    <a:pt x="196" y="58"/>
                  </a:lnTo>
                  <a:lnTo>
                    <a:pt x="170" y="44"/>
                  </a:lnTo>
                  <a:lnTo>
                    <a:pt x="142" y="33"/>
                  </a:lnTo>
                  <a:lnTo>
                    <a:pt x="11" y="21"/>
                  </a:lnTo>
                  <a:lnTo>
                    <a:pt x="0" y="11"/>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3125" name="Freeform 354">
              <a:extLst>
                <a:ext uri="{FF2B5EF4-FFF2-40B4-BE49-F238E27FC236}">
                  <a16:creationId xmlns:a16="http://schemas.microsoft.com/office/drawing/2014/main" id="{76A060A2-7D77-4D4B-A88D-47D00D4AEBF8}"/>
                </a:ext>
              </a:extLst>
            </p:cNvPr>
            <p:cNvSpPr>
              <a:spLocks/>
            </p:cNvSpPr>
            <p:nvPr/>
          </p:nvSpPr>
          <p:spPr bwMode="auto">
            <a:xfrm>
              <a:off x="1643" y="2429"/>
              <a:ext cx="78" cy="220"/>
            </a:xfrm>
            <a:custGeom>
              <a:avLst/>
              <a:gdLst>
                <a:gd name="T0" fmla="*/ 0 w 233"/>
                <a:gd name="T1" fmla="*/ 0 h 661"/>
                <a:gd name="T2" fmla="*/ 0 w 233"/>
                <a:gd name="T3" fmla="*/ 0 h 661"/>
                <a:gd name="T4" fmla="*/ 0 w 233"/>
                <a:gd name="T5" fmla="*/ 0 h 661"/>
                <a:gd name="T6" fmla="*/ 0 w 233"/>
                <a:gd name="T7" fmla="*/ 0 h 661"/>
                <a:gd name="T8" fmla="*/ 0 w 233"/>
                <a:gd name="T9" fmla="*/ 0 h 661"/>
                <a:gd name="T10" fmla="*/ 0 w 233"/>
                <a:gd name="T11" fmla="*/ 0 h 661"/>
                <a:gd name="T12" fmla="*/ 0 w 233"/>
                <a:gd name="T13" fmla="*/ 0 h 661"/>
                <a:gd name="T14" fmla="*/ 0 w 233"/>
                <a:gd name="T15" fmla="*/ 0 h 661"/>
                <a:gd name="T16" fmla="*/ 0 w 233"/>
                <a:gd name="T17" fmla="*/ 0 h 661"/>
                <a:gd name="T18" fmla="*/ 0 w 233"/>
                <a:gd name="T19" fmla="*/ 0 h 661"/>
                <a:gd name="T20" fmla="*/ 0 w 233"/>
                <a:gd name="T21" fmla="*/ 0 h 661"/>
                <a:gd name="T22" fmla="*/ 0 w 233"/>
                <a:gd name="T23" fmla="*/ 0 h 661"/>
                <a:gd name="T24" fmla="*/ 0 w 233"/>
                <a:gd name="T25" fmla="*/ 0 h 661"/>
                <a:gd name="T26" fmla="*/ 0 w 233"/>
                <a:gd name="T27" fmla="*/ 0 h 661"/>
                <a:gd name="T28" fmla="*/ 0 w 233"/>
                <a:gd name="T29" fmla="*/ 0 h 661"/>
                <a:gd name="T30" fmla="*/ 0 w 233"/>
                <a:gd name="T31" fmla="*/ 0 h 661"/>
                <a:gd name="T32" fmla="*/ 0 w 233"/>
                <a:gd name="T33" fmla="*/ 0 h 661"/>
                <a:gd name="T34" fmla="*/ 0 w 233"/>
                <a:gd name="T35" fmla="*/ 0 h 661"/>
                <a:gd name="T36" fmla="*/ 0 w 233"/>
                <a:gd name="T37" fmla="*/ 0 h 661"/>
                <a:gd name="T38" fmla="*/ 0 w 233"/>
                <a:gd name="T39" fmla="*/ 0 h 6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3"/>
                <a:gd name="T61" fmla="*/ 0 h 661"/>
                <a:gd name="T62" fmla="*/ 233 w 233"/>
                <a:gd name="T63" fmla="*/ 661 h 66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3" h="661">
                  <a:moveTo>
                    <a:pt x="44" y="20"/>
                  </a:moveTo>
                  <a:lnTo>
                    <a:pt x="53" y="101"/>
                  </a:lnTo>
                  <a:lnTo>
                    <a:pt x="67" y="183"/>
                  </a:lnTo>
                  <a:lnTo>
                    <a:pt x="94" y="244"/>
                  </a:lnTo>
                  <a:lnTo>
                    <a:pt x="157" y="403"/>
                  </a:lnTo>
                  <a:lnTo>
                    <a:pt x="192" y="508"/>
                  </a:lnTo>
                  <a:lnTo>
                    <a:pt x="233" y="628"/>
                  </a:lnTo>
                  <a:lnTo>
                    <a:pt x="232" y="650"/>
                  </a:lnTo>
                  <a:lnTo>
                    <a:pt x="215" y="661"/>
                  </a:lnTo>
                  <a:lnTo>
                    <a:pt x="196" y="661"/>
                  </a:lnTo>
                  <a:lnTo>
                    <a:pt x="182" y="645"/>
                  </a:lnTo>
                  <a:lnTo>
                    <a:pt x="146" y="523"/>
                  </a:lnTo>
                  <a:lnTo>
                    <a:pt x="120" y="414"/>
                  </a:lnTo>
                  <a:lnTo>
                    <a:pt x="47" y="188"/>
                  </a:lnTo>
                  <a:lnTo>
                    <a:pt x="20" y="105"/>
                  </a:lnTo>
                  <a:lnTo>
                    <a:pt x="0" y="21"/>
                  </a:lnTo>
                  <a:lnTo>
                    <a:pt x="6" y="5"/>
                  </a:lnTo>
                  <a:lnTo>
                    <a:pt x="22" y="0"/>
                  </a:lnTo>
                  <a:lnTo>
                    <a:pt x="44"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3126" name="Freeform 355">
              <a:extLst>
                <a:ext uri="{FF2B5EF4-FFF2-40B4-BE49-F238E27FC236}">
                  <a16:creationId xmlns:a16="http://schemas.microsoft.com/office/drawing/2014/main" id="{2F1E520B-20A9-4ED6-A26A-492D93A7297D}"/>
                </a:ext>
              </a:extLst>
            </p:cNvPr>
            <p:cNvSpPr>
              <a:spLocks/>
            </p:cNvSpPr>
            <p:nvPr/>
          </p:nvSpPr>
          <p:spPr bwMode="auto">
            <a:xfrm>
              <a:off x="1720" y="2617"/>
              <a:ext cx="277" cy="40"/>
            </a:xfrm>
            <a:custGeom>
              <a:avLst/>
              <a:gdLst>
                <a:gd name="T0" fmla="*/ 0 w 831"/>
                <a:gd name="T1" fmla="*/ 0 h 121"/>
                <a:gd name="T2" fmla="*/ 0 w 831"/>
                <a:gd name="T3" fmla="*/ 0 h 121"/>
                <a:gd name="T4" fmla="*/ 0 w 831"/>
                <a:gd name="T5" fmla="*/ 0 h 121"/>
                <a:gd name="T6" fmla="*/ 0 w 831"/>
                <a:gd name="T7" fmla="*/ 0 h 121"/>
                <a:gd name="T8" fmla="*/ 0 w 831"/>
                <a:gd name="T9" fmla="*/ 0 h 121"/>
                <a:gd name="T10" fmla="*/ 0 w 831"/>
                <a:gd name="T11" fmla="*/ 0 h 121"/>
                <a:gd name="T12" fmla="*/ 0 w 831"/>
                <a:gd name="T13" fmla="*/ 0 h 121"/>
                <a:gd name="T14" fmla="*/ 0 w 831"/>
                <a:gd name="T15" fmla="*/ 0 h 121"/>
                <a:gd name="T16" fmla="*/ 0 w 831"/>
                <a:gd name="T17" fmla="*/ 0 h 121"/>
                <a:gd name="T18" fmla="*/ 0 w 831"/>
                <a:gd name="T19" fmla="*/ 0 h 121"/>
                <a:gd name="T20" fmla="*/ 0 w 831"/>
                <a:gd name="T21" fmla="*/ 0 h 121"/>
                <a:gd name="T22" fmla="*/ 0 w 831"/>
                <a:gd name="T23" fmla="*/ 0 h 121"/>
                <a:gd name="T24" fmla="*/ 0 w 831"/>
                <a:gd name="T25" fmla="*/ 0 h 121"/>
                <a:gd name="T26" fmla="*/ 0 w 831"/>
                <a:gd name="T27" fmla="*/ 0 h 121"/>
                <a:gd name="T28" fmla="*/ 0 w 831"/>
                <a:gd name="T29" fmla="*/ 0 h 121"/>
                <a:gd name="T30" fmla="*/ 0 w 831"/>
                <a:gd name="T31" fmla="*/ 0 h 121"/>
                <a:gd name="T32" fmla="*/ 0 w 831"/>
                <a:gd name="T33" fmla="*/ 0 h 121"/>
                <a:gd name="T34" fmla="*/ 0 w 831"/>
                <a:gd name="T35" fmla="*/ 0 h 1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31"/>
                <a:gd name="T55" fmla="*/ 0 h 121"/>
                <a:gd name="T56" fmla="*/ 831 w 831"/>
                <a:gd name="T57" fmla="*/ 121 h 1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31" h="121">
                  <a:moveTo>
                    <a:pt x="26" y="88"/>
                  </a:moveTo>
                  <a:lnTo>
                    <a:pt x="176" y="68"/>
                  </a:lnTo>
                  <a:lnTo>
                    <a:pt x="318" y="55"/>
                  </a:lnTo>
                  <a:lnTo>
                    <a:pt x="561" y="23"/>
                  </a:lnTo>
                  <a:lnTo>
                    <a:pt x="675" y="7"/>
                  </a:lnTo>
                  <a:lnTo>
                    <a:pt x="805" y="0"/>
                  </a:lnTo>
                  <a:lnTo>
                    <a:pt x="825" y="9"/>
                  </a:lnTo>
                  <a:lnTo>
                    <a:pt x="831" y="25"/>
                  </a:lnTo>
                  <a:lnTo>
                    <a:pt x="825" y="43"/>
                  </a:lnTo>
                  <a:lnTo>
                    <a:pt x="805" y="50"/>
                  </a:lnTo>
                  <a:lnTo>
                    <a:pt x="564" y="69"/>
                  </a:lnTo>
                  <a:lnTo>
                    <a:pt x="451" y="86"/>
                  </a:lnTo>
                  <a:lnTo>
                    <a:pt x="322" y="99"/>
                  </a:lnTo>
                  <a:lnTo>
                    <a:pt x="0" y="121"/>
                  </a:lnTo>
                  <a:lnTo>
                    <a:pt x="3" y="107"/>
                  </a:lnTo>
                  <a:lnTo>
                    <a:pt x="26"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3127" name="Freeform 356">
              <a:extLst>
                <a:ext uri="{FF2B5EF4-FFF2-40B4-BE49-F238E27FC236}">
                  <a16:creationId xmlns:a16="http://schemas.microsoft.com/office/drawing/2014/main" id="{8075CE84-86E0-4FEA-B496-5439BB8BF9E8}"/>
                </a:ext>
              </a:extLst>
            </p:cNvPr>
            <p:cNvSpPr>
              <a:spLocks/>
            </p:cNvSpPr>
            <p:nvPr/>
          </p:nvSpPr>
          <p:spPr bwMode="auto">
            <a:xfrm>
              <a:off x="1979" y="2291"/>
              <a:ext cx="57" cy="343"/>
            </a:xfrm>
            <a:custGeom>
              <a:avLst/>
              <a:gdLst>
                <a:gd name="T0" fmla="*/ 0 w 172"/>
                <a:gd name="T1" fmla="*/ 0 h 1030"/>
                <a:gd name="T2" fmla="*/ 0 w 172"/>
                <a:gd name="T3" fmla="*/ 0 h 1030"/>
                <a:gd name="T4" fmla="*/ 0 w 172"/>
                <a:gd name="T5" fmla="*/ 0 h 1030"/>
                <a:gd name="T6" fmla="*/ 0 w 172"/>
                <a:gd name="T7" fmla="*/ 0 h 1030"/>
                <a:gd name="T8" fmla="*/ 0 w 172"/>
                <a:gd name="T9" fmla="*/ 0 h 1030"/>
                <a:gd name="T10" fmla="*/ 0 w 172"/>
                <a:gd name="T11" fmla="*/ 0 h 1030"/>
                <a:gd name="T12" fmla="*/ 0 w 172"/>
                <a:gd name="T13" fmla="*/ 0 h 1030"/>
                <a:gd name="T14" fmla="*/ 0 w 172"/>
                <a:gd name="T15" fmla="*/ 0 h 1030"/>
                <a:gd name="T16" fmla="*/ 0 w 172"/>
                <a:gd name="T17" fmla="*/ 0 h 1030"/>
                <a:gd name="T18" fmla="*/ 0 w 172"/>
                <a:gd name="T19" fmla="*/ 0 h 1030"/>
                <a:gd name="T20" fmla="*/ 0 w 172"/>
                <a:gd name="T21" fmla="*/ 0 h 1030"/>
                <a:gd name="T22" fmla="*/ 0 w 172"/>
                <a:gd name="T23" fmla="*/ 0 h 1030"/>
                <a:gd name="T24" fmla="*/ 0 w 172"/>
                <a:gd name="T25" fmla="*/ 0 h 1030"/>
                <a:gd name="T26" fmla="*/ 0 w 172"/>
                <a:gd name="T27" fmla="*/ 0 h 1030"/>
                <a:gd name="T28" fmla="*/ 0 w 172"/>
                <a:gd name="T29" fmla="*/ 0 h 1030"/>
                <a:gd name="T30" fmla="*/ 0 w 172"/>
                <a:gd name="T31" fmla="*/ 0 h 1030"/>
                <a:gd name="T32" fmla="*/ 0 w 172"/>
                <a:gd name="T33" fmla="*/ 0 h 1030"/>
                <a:gd name="T34" fmla="*/ 0 w 172"/>
                <a:gd name="T35" fmla="*/ 0 h 1030"/>
                <a:gd name="T36" fmla="*/ 0 w 172"/>
                <a:gd name="T37" fmla="*/ 0 h 1030"/>
                <a:gd name="T38" fmla="*/ 0 w 172"/>
                <a:gd name="T39" fmla="*/ 0 h 1030"/>
                <a:gd name="T40" fmla="*/ 0 w 172"/>
                <a:gd name="T41" fmla="*/ 0 h 1030"/>
                <a:gd name="T42" fmla="*/ 0 w 172"/>
                <a:gd name="T43" fmla="*/ 0 h 1030"/>
                <a:gd name="T44" fmla="*/ 0 w 172"/>
                <a:gd name="T45" fmla="*/ 0 h 1030"/>
                <a:gd name="T46" fmla="*/ 0 w 172"/>
                <a:gd name="T47" fmla="*/ 0 h 1030"/>
                <a:gd name="T48" fmla="*/ 0 w 172"/>
                <a:gd name="T49" fmla="*/ 0 h 10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2"/>
                <a:gd name="T76" fmla="*/ 0 h 1030"/>
                <a:gd name="T77" fmla="*/ 172 w 172"/>
                <a:gd name="T78" fmla="*/ 1030 h 10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2" h="1030">
                  <a:moveTo>
                    <a:pt x="162" y="13"/>
                  </a:moveTo>
                  <a:lnTo>
                    <a:pt x="172" y="110"/>
                  </a:lnTo>
                  <a:lnTo>
                    <a:pt x="164" y="264"/>
                  </a:lnTo>
                  <a:lnTo>
                    <a:pt x="145" y="397"/>
                  </a:lnTo>
                  <a:lnTo>
                    <a:pt x="120" y="530"/>
                  </a:lnTo>
                  <a:lnTo>
                    <a:pt x="92" y="686"/>
                  </a:lnTo>
                  <a:lnTo>
                    <a:pt x="72" y="851"/>
                  </a:lnTo>
                  <a:lnTo>
                    <a:pt x="64" y="930"/>
                  </a:lnTo>
                  <a:lnTo>
                    <a:pt x="50" y="1008"/>
                  </a:lnTo>
                  <a:lnTo>
                    <a:pt x="40" y="1026"/>
                  </a:lnTo>
                  <a:lnTo>
                    <a:pt x="21" y="1030"/>
                  </a:lnTo>
                  <a:lnTo>
                    <a:pt x="0" y="1001"/>
                  </a:lnTo>
                  <a:lnTo>
                    <a:pt x="17" y="848"/>
                  </a:lnTo>
                  <a:lnTo>
                    <a:pt x="40" y="677"/>
                  </a:lnTo>
                  <a:lnTo>
                    <a:pt x="55" y="596"/>
                  </a:lnTo>
                  <a:lnTo>
                    <a:pt x="71" y="523"/>
                  </a:lnTo>
                  <a:lnTo>
                    <a:pt x="101" y="389"/>
                  </a:lnTo>
                  <a:lnTo>
                    <a:pt x="134" y="100"/>
                  </a:lnTo>
                  <a:lnTo>
                    <a:pt x="123" y="43"/>
                  </a:lnTo>
                  <a:lnTo>
                    <a:pt x="129" y="20"/>
                  </a:lnTo>
                  <a:lnTo>
                    <a:pt x="143" y="3"/>
                  </a:lnTo>
                  <a:lnTo>
                    <a:pt x="156" y="0"/>
                  </a:lnTo>
                  <a:lnTo>
                    <a:pt x="162"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3128" name="Freeform 357">
              <a:extLst>
                <a:ext uri="{FF2B5EF4-FFF2-40B4-BE49-F238E27FC236}">
                  <a16:creationId xmlns:a16="http://schemas.microsoft.com/office/drawing/2014/main" id="{9BE59CB8-2C64-4231-8E7D-1A668EA0FA99}"/>
                </a:ext>
              </a:extLst>
            </p:cNvPr>
            <p:cNvSpPr>
              <a:spLocks/>
            </p:cNvSpPr>
            <p:nvPr/>
          </p:nvSpPr>
          <p:spPr bwMode="auto">
            <a:xfrm>
              <a:off x="1643" y="2287"/>
              <a:ext cx="378" cy="104"/>
            </a:xfrm>
            <a:custGeom>
              <a:avLst/>
              <a:gdLst>
                <a:gd name="T0" fmla="*/ 0 w 1136"/>
                <a:gd name="T1" fmla="*/ 0 h 312"/>
                <a:gd name="T2" fmla="*/ 0 w 1136"/>
                <a:gd name="T3" fmla="*/ 0 h 312"/>
                <a:gd name="T4" fmla="*/ 0 w 1136"/>
                <a:gd name="T5" fmla="*/ 0 h 312"/>
                <a:gd name="T6" fmla="*/ 0 w 1136"/>
                <a:gd name="T7" fmla="*/ 0 h 312"/>
                <a:gd name="T8" fmla="*/ 0 w 1136"/>
                <a:gd name="T9" fmla="*/ 0 h 312"/>
                <a:gd name="T10" fmla="*/ 0 w 1136"/>
                <a:gd name="T11" fmla="*/ 0 h 312"/>
                <a:gd name="T12" fmla="*/ 0 w 1136"/>
                <a:gd name="T13" fmla="*/ 0 h 312"/>
                <a:gd name="T14" fmla="*/ 0 w 1136"/>
                <a:gd name="T15" fmla="*/ 0 h 312"/>
                <a:gd name="T16" fmla="*/ 0 w 1136"/>
                <a:gd name="T17" fmla="*/ 0 h 312"/>
                <a:gd name="T18" fmla="*/ 0 w 1136"/>
                <a:gd name="T19" fmla="*/ 0 h 312"/>
                <a:gd name="T20" fmla="*/ 0 w 1136"/>
                <a:gd name="T21" fmla="*/ 0 h 312"/>
                <a:gd name="T22" fmla="*/ 0 w 1136"/>
                <a:gd name="T23" fmla="*/ 0 h 312"/>
                <a:gd name="T24" fmla="*/ 0 w 1136"/>
                <a:gd name="T25" fmla="*/ 0 h 312"/>
                <a:gd name="T26" fmla="*/ 0 w 1136"/>
                <a:gd name="T27" fmla="*/ 0 h 312"/>
                <a:gd name="T28" fmla="*/ 0 w 1136"/>
                <a:gd name="T29" fmla="*/ 0 h 312"/>
                <a:gd name="T30" fmla="*/ 0 w 1136"/>
                <a:gd name="T31" fmla="*/ 0 h 312"/>
                <a:gd name="T32" fmla="*/ 0 w 1136"/>
                <a:gd name="T33" fmla="*/ 0 h 312"/>
                <a:gd name="T34" fmla="*/ 0 w 1136"/>
                <a:gd name="T35" fmla="*/ 0 h 312"/>
                <a:gd name="T36" fmla="*/ 0 w 1136"/>
                <a:gd name="T37" fmla="*/ 0 h 312"/>
                <a:gd name="T38" fmla="*/ 0 w 1136"/>
                <a:gd name="T39" fmla="*/ 0 h 312"/>
                <a:gd name="T40" fmla="*/ 0 w 1136"/>
                <a:gd name="T41" fmla="*/ 0 h 312"/>
                <a:gd name="T42" fmla="*/ 0 w 1136"/>
                <a:gd name="T43" fmla="*/ 0 h 312"/>
                <a:gd name="T44" fmla="*/ 0 w 1136"/>
                <a:gd name="T45" fmla="*/ 0 h 312"/>
                <a:gd name="T46" fmla="*/ 0 w 1136"/>
                <a:gd name="T47" fmla="*/ 0 h 312"/>
                <a:gd name="T48" fmla="*/ 0 w 1136"/>
                <a:gd name="T49" fmla="*/ 0 h 312"/>
                <a:gd name="T50" fmla="*/ 0 w 1136"/>
                <a:gd name="T51" fmla="*/ 0 h 312"/>
                <a:gd name="T52" fmla="*/ 0 w 1136"/>
                <a:gd name="T53" fmla="*/ 0 h 31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36"/>
                <a:gd name="T82" fmla="*/ 0 h 312"/>
                <a:gd name="T83" fmla="*/ 1136 w 1136"/>
                <a:gd name="T84" fmla="*/ 312 h 31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36" h="312">
                  <a:moveTo>
                    <a:pt x="1127" y="21"/>
                  </a:moveTo>
                  <a:lnTo>
                    <a:pt x="988" y="41"/>
                  </a:lnTo>
                  <a:lnTo>
                    <a:pt x="866" y="57"/>
                  </a:lnTo>
                  <a:lnTo>
                    <a:pt x="608" y="97"/>
                  </a:lnTo>
                  <a:lnTo>
                    <a:pt x="470" y="132"/>
                  </a:lnTo>
                  <a:lnTo>
                    <a:pt x="335" y="174"/>
                  </a:lnTo>
                  <a:lnTo>
                    <a:pt x="249" y="197"/>
                  </a:lnTo>
                  <a:lnTo>
                    <a:pt x="174" y="220"/>
                  </a:lnTo>
                  <a:lnTo>
                    <a:pt x="106" y="253"/>
                  </a:lnTo>
                  <a:lnTo>
                    <a:pt x="38" y="305"/>
                  </a:lnTo>
                  <a:lnTo>
                    <a:pt x="21" y="312"/>
                  </a:lnTo>
                  <a:lnTo>
                    <a:pt x="6" y="305"/>
                  </a:lnTo>
                  <a:lnTo>
                    <a:pt x="0" y="291"/>
                  </a:lnTo>
                  <a:lnTo>
                    <a:pt x="6" y="274"/>
                  </a:lnTo>
                  <a:lnTo>
                    <a:pt x="43" y="242"/>
                  </a:lnTo>
                  <a:lnTo>
                    <a:pt x="78" y="217"/>
                  </a:lnTo>
                  <a:lnTo>
                    <a:pt x="152" y="182"/>
                  </a:lnTo>
                  <a:lnTo>
                    <a:pt x="231" y="156"/>
                  </a:lnTo>
                  <a:lnTo>
                    <a:pt x="323" y="132"/>
                  </a:lnTo>
                  <a:lnTo>
                    <a:pt x="459" y="90"/>
                  </a:lnTo>
                  <a:lnTo>
                    <a:pt x="599" y="56"/>
                  </a:lnTo>
                  <a:lnTo>
                    <a:pt x="855" y="14"/>
                  </a:lnTo>
                  <a:lnTo>
                    <a:pt x="977" y="4"/>
                  </a:lnTo>
                  <a:lnTo>
                    <a:pt x="1123" y="0"/>
                  </a:lnTo>
                  <a:lnTo>
                    <a:pt x="1136" y="9"/>
                  </a:lnTo>
                  <a:lnTo>
                    <a:pt x="1127"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3129" name="Freeform 358">
              <a:extLst>
                <a:ext uri="{FF2B5EF4-FFF2-40B4-BE49-F238E27FC236}">
                  <a16:creationId xmlns:a16="http://schemas.microsoft.com/office/drawing/2014/main" id="{64296DF6-4200-4425-B558-D61C18C6DF62}"/>
                </a:ext>
              </a:extLst>
            </p:cNvPr>
            <p:cNvSpPr>
              <a:spLocks/>
            </p:cNvSpPr>
            <p:nvPr/>
          </p:nvSpPr>
          <p:spPr bwMode="auto">
            <a:xfrm>
              <a:off x="1667" y="2318"/>
              <a:ext cx="155" cy="173"/>
            </a:xfrm>
            <a:custGeom>
              <a:avLst/>
              <a:gdLst>
                <a:gd name="T0" fmla="*/ 0 w 465"/>
                <a:gd name="T1" fmla="*/ 0 h 520"/>
                <a:gd name="T2" fmla="*/ 0 w 465"/>
                <a:gd name="T3" fmla="*/ 0 h 520"/>
                <a:gd name="T4" fmla="*/ 0 w 465"/>
                <a:gd name="T5" fmla="*/ 0 h 520"/>
                <a:gd name="T6" fmla="*/ 0 w 465"/>
                <a:gd name="T7" fmla="*/ 0 h 520"/>
                <a:gd name="T8" fmla="*/ 0 w 465"/>
                <a:gd name="T9" fmla="*/ 0 h 520"/>
                <a:gd name="T10" fmla="*/ 0 w 465"/>
                <a:gd name="T11" fmla="*/ 0 h 520"/>
                <a:gd name="T12" fmla="*/ 0 w 465"/>
                <a:gd name="T13" fmla="*/ 0 h 520"/>
                <a:gd name="T14" fmla="*/ 0 w 465"/>
                <a:gd name="T15" fmla="*/ 0 h 520"/>
                <a:gd name="T16" fmla="*/ 0 w 465"/>
                <a:gd name="T17" fmla="*/ 0 h 520"/>
                <a:gd name="T18" fmla="*/ 0 w 465"/>
                <a:gd name="T19" fmla="*/ 0 h 520"/>
                <a:gd name="T20" fmla="*/ 0 w 465"/>
                <a:gd name="T21" fmla="*/ 0 h 520"/>
                <a:gd name="T22" fmla="*/ 0 w 465"/>
                <a:gd name="T23" fmla="*/ 0 h 520"/>
                <a:gd name="T24" fmla="*/ 0 w 465"/>
                <a:gd name="T25" fmla="*/ 0 h 520"/>
                <a:gd name="T26" fmla="*/ 0 w 465"/>
                <a:gd name="T27" fmla="*/ 0 h 520"/>
                <a:gd name="T28" fmla="*/ 0 w 465"/>
                <a:gd name="T29" fmla="*/ 0 h 520"/>
                <a:gd name="T30" fmla="*/ 0 w 465"/>
                <a:gd name="T31" fmla="*/ 0 h 520"/>
                <a:gd name="T32" fmla="*/ 0 w 465"/>
                <a:gd name="T33" fmla="*/ 0 h 520"/>
                <a:gd name="T34" fmla="*/ 0 w 465"/>
                <a:gd name="T35" fmla="*/ 0 h 520"/>
                <a:gd name="T36" fmla="*/ 0 w 465"/>
                <a:gd name="T37" fmla="*/ 0 h 520"/>
                <a:gd name="T38" fmla="*/ 0 w 465"/>
                <a:gd name="T39" fmla="*/ 0 h 520"/>
                <a:gd name="T40" fmla="*/ 0 w 465"/>
                <a:gd name="T41" fmla="*/ 0 h 520"/>
                <a:gd name="T42" fmla="*/ 0 w 465"/>
                <a:gd name="T43" fmla="*/ 0 h 520"/>
                <a:gd name="T44" fmla="*/ 0 w 465"/>
                <a:gd name="T45" fmla="*/ 0 h 520"/>
                <a:gd name="T46" fmla="*/ 0 w 465"/>
                <a:gd name="T47" fmla="*/ 0 h 520"/>
                <a:gd name="T48" fmla="*/ 0 w 465"/>
                <a:gd name="T49" fmla="*/ 0 h 520"/>
                <a:gd name="T50" fmla="*/ 0 w 465"/>
                <a:gd name="T51" fmla="*/ 0 h 52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65"/>
                <a:gd name="T79" fmla="*/ 0 h 520"/>
                <a:gd name="T80" fmla="*/ 465 w 465"/>
                <a:gd name="T81" fmla="*/ 520 h 52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65" h="520">
                  <a:moveTo>
                    <a:pt x="31" y="513"/>
                  </a:moveTo>
                  <a:lnTo>
                    <a:pt x="0" y="306"/>
                  </a:lnTo>
                  <a:lnTo>
                    <a:pt x="5" y="261"/>
                  </a:lnTo>
                  <a:lnTo>
                    <a:pt x="19" y="215"/>
                  </a:lnTo>
                  <a:lnTo>
                    <a:pt x="42" y="173"/>
                  </a:lnTo>
                  <a:lnTo>
                    <a:pt x="75" y="131"/>
                  </a:lnTo>
                  <a:lnTo>
                    <a:pt x="142" y="92"/>
                  </a:lnTo>
                  <a:lnTo>
                    <a:pt x="222" y="62"/>
                  </a:lnTo>
                  <a:lnTo>
                    <a:pt x="294" y="40"/>
                  </a:lnTo>
                  <a:lnTo>
                    <a:pt x="367" y="21"/>
                  </a:lnTo>
                  <a:lnTo>
                    <a:pt x="452" y="0"/>
                  </a:lnTo>
                  <a:lnTo>
                    <a:pt x="465" y="6"/>
                  </a:lnTo>
                  <a:lnTo>
                    <a:pt x="459" y="19"/>
                  </a:lnTo>
                  <a:lnTo>
                    <a:pt x="376" y="45"/>
                  </a:lnTo>
                  <a:lnTo>
                    <a:pt x="308" y="73"/>
                  </a:lnTo>
                  <a:lnTo>
                    <a:pt x="240" y="104"/>
                  </a:lnTo>
                  <a:lnTo>
                    <a:pt x="162" y="138"/>
                  </a:lnTo>
                  <a:lnTo>
                    <a:pt x="110" y="168"/>
                  </a:lnTo>
                  <a:lnTo>
                    <a:pt x="79" y="206"/>
                  </a:lnTo>
                  <a:lnTo>
                    <a:pt x="56" y="244"/>
                  </a:lnTo>
                  <a:lnTo>
                    <a:pt x="33" y="325"/>
                  </a:lnTo>
                  <a:lnTo>
                    <a:pt x="34" y="411"/>
                  </a:lnTo>
                  <a:lnTo>
                    <a:pt x="51" y="508"/>
                  </a:lnTo>
                  <a:lnTo>
                    <a:pt x="43" y="520"/>
                  </a:lnTo>
                  <a:lnTo>
                    <a:pt x="31" y="5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grpSp>
        <p:nvGrpSpPr>
          <p:cNvPr id="43058" name="Group 364">
            <a:extLst>
              <a:ext uri="{FF2B5EF4-FFF2-40B4-BE49-F238E27FC236}">
                <a16:creationId xmlns:a16="http://schemas.microsoft.com/office/drawing/2014/main" id="{B384A35D-757B-4118-80B6-61B71CA59FF1}"/>
              </a:ext>
            </a:extLst>
          </p:cNvPr>
          <p:cNvGrpSpPr>
            <a:grpSpLocks/>
          </p:cNvGrpSpPr>
          <p:nvPr/>
        </p:nvGrpSpPr>
        <p:grpSpPr bwMode="auto">
          <a:xfrm>
            <a:off x="3048001" y="2209800"/>
            <a:ext cx="728663" cy="858838"/>
            <a:chOff x="912" y="1200"/>
            <a:chExt cx="459" cy="541"/>
          </a:xfrm>
        </p:grpSpPr>
        <p:grpSp>
          <p:nvGrpSpPr>
            <p:cNvPr id="43062" name="Group 359">
              <a:extLst>
                <a:ext uri="{FF2B5EF4-FFF2-40B4-BE49-F238E27FC236}">
                  <a16:creationId xmlns:a16="http://schemas.microsoft.com/office/drawing/2014/main" id="{AAB858F7-2956-4F4A-9F8A-B20890E9FEE5}"/>
                </a:ext>
              </a:extLst>
            </p:cNvPr>
            <p:cNvGrpSpPr>
              <a:grpSpLocks/>
            </p:cNvGrpSpPr>
            <p:nvPr/>
          </p:nvGrpSpPr>
          <p:grpSpPr bwMode="auto">
            <a:xfrm>
              <a:off x="912" y="1200"/>
              <a:ext cx="459" cy="541"/>
              <a:chOff x="607" y="1590"/>
              <a:chExt cx="459" cy="541"/>
            </a:xfrm>
          </p:grpSpPr>
          <p:sp>
            <p:nvSpPr>
              <p:cNvPr id="43064" name="Freeform 360">
                <a:extLst>
                  <a:ext uri="{FF2B5EF4-FFF2-40B4-BE49-F238E27FC236}">
                    <a16:creationId xmlns:a16="http://schemas.microsoft.com/office/drawing/2014/main" id="{FBB2815B-6482-47F6-B8F6-0D06054873D2}"/>
                  </a:ext>
                </a:extLst>
              </p:cNvPr>
              <p:cNvSpPr>
                <a:spLocks/>
              </p:cNvSpPr>
              <p:nvPr/>
            </p:nvSpPr>
            <p:spPr bwMode="auto">
              <a:xfrm>
                <a:off x="615" y="1597"/>
                <a:ext cx="444" cy="527"/>
              </a:xfrm>
              <a:custGeom>
                <a:avLst/>
                <a:gdLst>
                  <a:gd name="T0" fmla="*/ 0 w 889"/>
                  <a:gd name="T1" fmla="*/ 0 h 1053"/>
                  <a:gd name="T2" fmla="*/ 0 w 889"/>
                  <a:gd name="T3" fmla="*/ 1 h 1053"/>
                  <a:gd name="T4" fmla="*/ 0 w 889"/>
                  <a:gd name="T5" fmla="*/ 1 h 1053"/>
                  <a:gd name="T6" fmla="*/ 0 w 889"/>
                  <a:gd name="T7" fmla="*/ 1 h 1053"/>
                  <a:gd name="T8" fmla="*/ 0 w 889"/>
                  <a:gd name="T9" fmla="*/ 1 h 1053"/>
                  <a:gd name="T10" fmla="*/ 0 w 889"/>
                  <a:gd name="T11" fmla="*/ 1 h 1053"/>
                  <a:gd name="T12" fmla="*/ 0 w 889"/>
                  <a:gd name="T13" fmla="*/ 1 h 1053"/>
                  <a:gd name="T14" fmla="*/ 0 w 889"/>
                  <a:gd name="T15" fmla="*/ 1 h 1053"/>
                  <a:gd name="T16" fmla="*/ 0 w 889"/>
                  <a:gd name="T17" fmla="*/ 1 h 1053"/>
                  <a:gd name="T18" fmla="*/ 0 w 889"/>
                  <a:gd name="T19" fmla="*/ 1 h 1053"/>
                  <a:gd name="T20" fmla="*/ 0 w 889"/>
                  <a:gd name="T21" fmla="*/ 1 h 1053"/>
                  <a:gd name="T22" fmla="*/ 0 w 889"/>
                  <a:gd name="T23" fmla="*/ 1 h 1053"/>
                  <a:gd name="T24" fmla="*/ 0 w 889"/>
                  <a:gd name="T25" fmla="*/ 1 h 1053"/>
                  <a:gd name="T26" fmla="*/ 0 w 889"/>
                  <a:gd name="T27" fmla="*/ 1 h 1053"/>
                  <a:gd name="T28" fmla="*/ 0 w 889"/>
                  <a:gd name="T29" fmla="*/ 1 h 1053"/>
                  <a:gd name="T30" fmla="*/ 0 w 889"/>
                  <a:gd name="T31" fmla="*/ 1 h 1053"/>
                  <a:gd name="T32" fmla="*/ 0 w 889"/>
                  <a:gd name="T33" fmla="*/ 1 h 1053"/>
                  <a:gd name="T34" fmla="*/ 0 w 889"/>
                  <a:gd name="T35" fmla="*/ 1 h 1053"/>
                  <a:gd name="T36" fmla="*/ 0 w 889"/>
                  <a:gd name="T37" fmla="*/ 1 h 1053"/>
                  <a:gd name="T38" fmla="*/ 0 w 889"/>
                  <a:gd name="T39" fmla="*/ 1 h 1053"/>
                  <a:gd name="T40" fmla="*/ 0 w 889"/>
                  <a:gd name="T41" fmla="*/ 1 h 1053"/>
                  <a:gd name="T42" fmla="*/ 0 w 889"/>
                  <a:gd name="T43" fmla="*/ 1 h 1053"/>
                  <a:gd name="T44" fmla="*/ 0 w 889"/>
                  <a:gd name="T45" fmla="*/ 1 h 1053"/>
                  <a:gd name="T46" fmla="*/ 0 w 889"/>
                  <a:gd name="T47" fmla="*/ 1 h 1053"/>
                  <a:gd name="T48" fmla="*/ 0 w 889"/>
                  <a:gd name="T49" fmla="*/ 1 h 1053"/>
                  <a:gd name="T50" fmla="*/ 0 w 889"/>
                  <a:gd name="T51" fmla="*/ 1 h 1053"/>
                  <a:gd name="T52" fmla="*/ 0 w 889"/>
                  <a:gd name="T53" fmla="*/ 1 h 1053"/>
                  <a:gd name="T54" fmla="*/ 0 w 889"/>
                  <a:gd name="T55" fmla="*/ 2 h 1053"/>
                  <a:gd name="T56" fmla="*/ 0 w 889"/>
                  <a:gd name="T57" fmla="*/ 2 h 1053"/>
                  <a:gd name="T58" fmla="*/ 0 w 889"/>
                  <a:gd name="T59" fmla="*/ 2 h 1053"/>
                  <a:gd name="T60" fmla="*/ 0 w 889"/>
                  <a:gd name="T61" fmla="*/ 2 h 1053"/>
                  <a:gd name="T62" fmla="*/ 0 w 889"/>
                  <a:gd name="T63" fmla="*/ 2 h 1053"/>
                  <a:gd name="T64" fmla="*/ 0 w 889"/>
                  <a:gd name="T65" fmla="*/ 2 h 1053"/>
                  <a:gd name="T66" fmla="*/ 0 w 889"/>
                  <a:gd name="T67" fmla="*/ 2 h 1053"/>
                  <a:gd name="T68" fmla="*/ 0 w 889"/>
                  <a:gd name="T69" fmla="*/ 2 h 1053"/>
                  <a:gd name="T70" fmla="*/ 0 w 889"/>
                  <a:gd name="T71" fmla="*/ 2 h 1053"/>
                  <a:gd name="T72" fmla="*/ 0 w 889"/>
                  <a:gd name="T73" fmla="*/ 1 h 1053"/>
                  <a:gd name="T74" fmla="*/ 0 w 889"/>
                  <a:gd name="T75" fmla="*/ 1 h 1053"/>
                  <a:gd name="T76" fmla="*/ 0 w 889"/>
                  <a:gd name="T77" fmla="*/ 1 h 1053"/>
                  <a:gd name="T78" fmla="*/ 0 w 889"/>
                  <a:gd name="T79" fmla="*/ 1 h 1053"/>
                  <a:gd name="T80" fmla="*/ 0 w 889"/>
                  <a:gd name="T81" fmla="*/ 1 h 1053"/>
                  <a:gd name="T82" fmla="*/ 0 w 889"/>
                  <a:gd name="T83" fmla="*/ 1 h 1053"/>
                  <a:gd name="T84" fmla="*/ 0 w 889"/>
                  <a:gd name="T85" fmla="*/ 1 h 1053"/>
                  <a:gd name="T86" fmla="*/ 0 w 889"/>
                  <a:gd name="T87" fmla="*/ 1 h 1053"/>
                  <a:gd name="T88" fmla="*/ 0 w 889"/>
                  <a:gd name="T89" fmla="*/ 1 h 1053"/>
                  <a:gd name="T90" fmla="*/ 0 w 889"/>
                  <a:gd name="T91" fmla="*/ 1 h 1053"/>
                  <a:gd name="T92" fmla="*/ 0 w 889"/>
                  <a:gd name="T93" fmla="*/ 1 h 1053"/>
                  <a:gd name="T94" fmla="*/ 0 w 889"/>
                  <a:gd name="T95" fmla="*/ 1 h 1053"/>
                  <a:gd name="T96" fmla="*/ 0 w 889"/>
                  <a:gd name="T97" fmla="*/ 1 h 1053"/>
                  <a:gd name="T98" fmla="*/ 0 w 889"/>
                  <a:gd name="T99" fmla="*/ 1 h 1053"/>
                  <a:gd name="T100" fmla="*/ 0 w 889"/>
                  <a:gd name="T101" fmla="*/ 1 h 1053"/>
                  <a:gd name="T102" fmla="*/ 0 w 889"/>
                  <a:gd name="T103" fmla="*/ 1 h 1053"/>
                  <a:gd name="T104" fmla="*/ 0 w 889"/>
                  <a:gd name="T105" fmla="*/ 1 h 1053"/>
                  <a:gd name="T106" fmla="*/ 0 w 889"/>
                  <a:gd name="T107" fmla="*/ 1 h 1053"/>
                  <a:gd name="T108" fmla="*/ 0 w 889"/>
                  <a:gd name="T109" fmla="*/ 1 h 1053"/>
                  <a:gd name="T110" fmla="*/ 0 w 889"/>
                  <a:gd name="T111" fmla="*/ 1 h 1053"/>
                  <a:gd name="T112" fmla="*/ 0 w 889"/>
                  <a:gd name="T113" fmla="*/ 1 h 1053"/>
                  <a:gd name="T114" fmla="*/ 0 w 889"/>
                  <a:gd name="T115" fmla="*/ 1 h 1053"/>
                  <a:gd name="T116" fmla="*/ 0 w 889"/>
                  <a:gd name="T117" fmla="*/ 1 h 1053"/>
                  <a:gd name="T118" fmla="*/ 0 w 889"/>
                  <a:gd name="T119" fmla="*/ 1 h 1053"/>
                  <a:gd name="T120" fmla="*/ 0 w 889"/>
                  <a:gd name="T121" fmla="*/ 1 h 1053"/>
                  <a:gd name="T122" fmla="*/ 0 w 889"/>
                  <a:gd name="T123" fmla="*/ 1 h 1053"/>
                  <a:gd name="T124" fmla="*/ 0 w 889"/>
                  <a:gd name="T125" fmla="*/ 0 h 105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89"/>
                  <a:gd name="T190" fmla="*/ 0 h 1053"/>
                  <a:gd name="T191" fmla="*/ 889 w 889"/>
                  <a:gd name="T192" fmla="*/ 1053 h 105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89" h="1053">
                    <a:moveTo>
                      <a:pt x="444" y="0"/>
                    </a:moveTo>
                    <a:lnTo>
                      <a:pt x="354" y="4"/>
                    </a:lnTo>
                    <a:lnTo>
                      <a:pt x="313" y="7"/>
                    </a:lnTo>
                    <a:lnTo>
                      <a:pt x="271" y="13"/>
                    </a:lnTo>
                    <a:lnTo>
                      <a:pt x="232" y="20"/>
                    </a:lnTo>
                    <a:lnTo>
                      <a:pt x="196" y="29"/>
                    </a:lnTo>
                    <a:lnTo>
                      <a:pt x="162" y="38"/>
                    </a:lnTo>
                    <a:lnTo>
                      <a:pt x="131" y="49"/>
                    </a:lnTo>
                    <a:lnTo>
                      <a:pt x="102" y="59"/>
                    </a:lnTo>
                    <a:lnTo>
                      <a:pt x="75" y="74"/>
                    </a:lnTo>
                    <a:lnTo>
                      <a:pt x="54" y="86"/>
                    </a:lnTo>
                    <a:lnTo>
                      <a:pt x="36" y="101"/>
                    </a:lnTo>
                    <a:lnTo>
                      <a:pt x="20" y="117"/>
                    </a:lnTo>
                    <a:lnTo>
                      <a:pt x="9" y="131"/>
                    </a:lnTo>
                    <a:lnTo>
                      <a:pt x="2" y="149"/>
                    </a:lnTo>
                    <a:lnTo>
                      <a:pt x="0" y="166"/>
                    </a:lnTo>
                    <a:lnTo>
                      <a:pt x="0" y="887"/>
                    </a:lnTo>
                    <a:lnTo>
                      <a:pt x="2" y="904"/>
                    </a:lnTo>
                    <a:lnTo>
                      <a:pt x="9" y="922"/>
                    </a:lnTo>
                    <a:lnTo>
                      <a:pt x="20" y="936"/>
                    </a:lnTo>
                    <a:lnTo>
                      <a:pt x="36" y="952"/>
                    </a:lnTo>
                    <a:lnTo>
                      <a:pt x="54" y="967"/>
                    </a:lnTo>
                    <a:lnTo>
                      <a:pt x="75" y="981"/>
                    </a:lnTo>
                    <a:lnTo>
                      <a:pt x="102" y="994"/>
                    </a:lnTo>
                    <a:lnTo>
                      <a:pt x="131" y="1004"/>
                    </a:lnTo>
                    <a:lnTo>
                      <a:pt x="162" y="1015"/>
                    </a:lnTo>
                    <a:lnTo>
                      <a:pt x="196" y="1024"/>
                    </a:lnTo>
                    <a:lnTo>
                      <a:pt x="232" y="1033"/>
                    </a:lnTo>
                    <a:lnTo>
                      <a:pt x="271" y="1040"/>
                    </a:lnTo>
                    <a:lnTo>
                      <a:pt x="313" y="1046"/>
                    </a:lnTo>
                    <a:lnTo>
                      <a:pt x="354" y="1049"/>
                    </a:lnTo>
                    <a:lnTo>
                      <a:pt x="444" y="1053"/>
                    </a:lnTo>
                    <a:lnTo>
                      <a:pt x="533" y="1049"/>
                    </a:lnTo>
                    <a:lnTo>
                      <a:pt x="577" y="1046"/>
                    </a:lnTo>
                    <a:lnTo>
                      <a:pt x="618" y="1040"/>
                    </a:lnTo>
                    <a:lnTo>
                      <a:pt x="656" y="1033"/>
                    </a:lnTo>
                    <a:lnTo>
                      <a:pt x="693" y="1024"/>
                    </a:lnTo>
                    <a:lnTo>
                      <a:pt x="727" y="1015"/>
                    </a:lnTo>
                    <a:lnTo>
                      <a:pt x="758" y="1004"/>
                    </a:lnTo>
                    <a:lnTo>
                      <a:pt x="787" y="994"/>
                    </a:lnTo>
                    <a:lnTo>
                      <a:pt x="814" y="981"/>
                    </a:lnTo>
                    <a:lnTo>
                      <a:pt x="835" y="967"/>
                    </a:lnTo>
                    <a:lnTo>
                      <a:pt x="855" y="952"/>
                    </a:lnTo>
                    <a:lnTo>
                      <a:pt x="869" y="936"/>
                    </a:lnTo>
                    <a:lnTo>
                      <a:pt x="880" y="922"/>
                    </a:lnTo>
                    <a:lnTo>
                      <a:pt x="887" y="904"/>
                    </a:lnTo>
                    <a:lnTo>
                      <a:pt x="889" y="887"/>
                    </a:lnTo>
                    <a:lnTo>
                      <a:pt x="889" y="166"/>
                    </a:lnTo>
                    <a:lnTo>
                      <a:pt x="887" y="149"/>
                    </a:lnTo>
                    <a:lnTo>
                      <a:pt x="880" y="131"/>
                    </a:lnTo>
                    <a:lnTo>
                      <a:pt x="869" y="117"/>
                    </a:lnTo>
                    <a:lnTo>
                      <a:pt x="855" y="101"/>
                    </a:lnTo>
                    <a:lnTo>
                      <a:pt x="835" y="86"/>
                    </a:lnTo>
                    <a:lnTo>
                      <a:pt x="814" y="74"/>
                    </a:lnTo>
                    <a:lnTo>
                      <a:pt x="787" y="59"/>
                    </a:lnTo>
                    <a:lnTo>
                      <a:pt x="758" y="49"/>
                    </a:lnTo>
                    <a:lnTo>
                      <a:pt x="727" y="38"/>
                    </a:lnTo>
                    <a:lnTo>
                      <a:pt x="693" y="29"/>
                    </a:lnTo>
                    <a:lnTo>
                      <a:pt x="656" y="20"/>
                    </a:lnTo>
                    <a:lnTo>
                      <a:pt x="618" y="13"/>
                    </a:lnTo>
                    <a:lnTo>
                      <a:pt x="577" y="7"/>
                    </a:lnTo>
                    <a:lnTo>
                      <a:pt x="533" y="4"/>
                    </a:lnTo>
                    <a:lnTo>
                      <a:pt x="444" y="0"/>
                    </a:lnTo>
                    <a:close/>
                  </a:path>
                </a:pathLst>
              </a:custGeom>
              <a:solidFill>
                <a:srgbClr val="B9CD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3065" name="Freeform 361">
                <a:extLst>
                  <a:ext uri="{FF2B5EF4-FFF2-40B4-BE49-F238E27FC236}">
                    <a16:creationId xmlns:a16="http://schemas.microsoft.com/office/drawing/2014/main" id="{D185B9A8-6591-48B8-B2B2-789A000C3276}"/>
                  </a:ext>
                </a:extLst>
              </p:cNvPr>
              <p:cNvSpPr>
                <a:spLocks noEditPoints="1"/>
              </p:cNvSpPr>
              <p:nvPr/>
            </p:nvSpPr>
            <p:spPr bwMode="auto">
              <a:xfrm>
                <a:off x="607" y="1590"/>
                <a:ext cx="459" cy="541"/>
              </a:xfrm>
              <a:custGeom>
                <a:avLst/>
                <a:gdLst>
                  <a:gd name="T0" fmla="*/ 1 w 917"/>
                  <a:gd name="T1" fmla="*/ 1 h 1081"/>
                  <a:gd name="T2" fmla="*/ 1 w 917"/>
                  <a:gd name="T3" fmla="*/ 1 h 1081"/>
                  <a:gd name="T4" fmla="*/ 1 w 917"/>
                  <a:gd name="T5" fmla="*/ 1 h 1081"/>
                  <a:gd name="T6" fmla="*/ 1 w 917"/>
                  <a:gd name="T7" fmla="*/ 1 h 1081"/>
                  <a:gd name="T8" fmla="*/ 1 w 917"/>
                  <a:gd name="T9" fmla="*/ 1 h 1081"/>
                  <a:gd name="T10" fmla="*/ 1 w 917"/>
                  <a:gd name="T11" fmla="*/ 1 h 1081"/>
                  <a:gd name="T12" fmla="*/ 1 w 917"/>
                  <a:gd name="T13" fmla="*/ 1 h 1081"/>
                  <a:gd name="T14" fmla="*/ 1 w 917"/>
                  <a:gd name="T15" fmla="*/ 1 h 1081"/>
                  <a:gd name="T16" fmla="*/ 1 w 917"/>
                  <a:gd name="T17" fmla="*/ 1 h 1081"/>
                  <a:gd name="T18" fmla="*/ 1 w 917"/>
                  <a:gd name="T19" fmla="*/ 1 h 1081"/>
                  <a:gd name="T20" fmla="*/ 1 w 917"/>
                  <a:gd name="T21" fmla="*/ 2 h 1081"/>
                  <a:gd name="T22" fmla="*/ 1 w 917"/>
                  <a:gd name="T23" fmla="*/ 2 h 1081"/>
                  <a:gd name="T24" fmla="*/ 1 w 917"/>
                  <a:gd name="T25" fmla="*/ 2 h 1081"/>
                  <a:gd name="T26" fmla="*/ 1 w 917"/>
                  <a:gd name="T27" fmla="*/ 2 h 1081"/>
                  <a:gd name="T28" fmla="*/ 1 w 917"/>
                  <a:gd name="T29" fmla="*/ 2 h 1081"/>
                  <a:gd name="T30" fmla="*/ 1 w 917"/>
                  <a:gd name="T31" fmla="*/ 1 h 1081"/>
                  <a:gd name="T32" fmla="*/ 1 w 917"/>
                  <a:gd name="T33" fmla="*/ 1 h 1081"/>
                  <a:gd name="T34" fmla="*/ 1 w 917"/>
                  <a:gd name="T35" fmla="*/ 1 h 1081"/>
                  <a:gd name="T36" fmla="*/ 1 w 917"/>
                  <a:gd name="T37" fmla="*/ 1 h 1081"/>
                  <a:gd name="T38" fmla="*/ 1 w 917"/>
                  <a:gd name="T39" fmla="*/ 1 h 1081"/>
                  <a:gd name="T40" fmla="*/ 1 w 917"/>
                  <a:gd name="T41" fmla="*/ 1 h 1081"/>
                  <a:gd name="T42" fmla="*/ 1 w 917"/>
                  <a:gd name="T43" fmla="*/ 1 h 1081"/>
                  <a:gd name="T44" fmla="*/ 1 w 917"/>
                  <a:gd name="T45" fmla="*/ 1 h 1081"/>
                  <a:gd name="T46" fmla="*/ 1 w 917"/>
                  <a:gd name="T47" fmla="*/ 1 h 1081"/>
                  <a:gd name="T48" fmla="*/ 1 w 917"/>
                  <a:gd name="T49" fmla="*/ 1 h 1081"/>
                  <a:gd name="T50" fmla="*/ 1 w 917"/>
                  <a:gd name="T51" fmla="*/ 0 h 1081"/>
                  <a:gd name="T52" fmla="*/ 1 w 917"/>
                  <a:gd name="T53" fmla="*/ 1 h 1081"/>
                  <a:gd name="T54" fmla="*/ 1 w 917"/>
                  <a:gd name="T55" fmla="*/ 1 h 1081"/>
                  <a:gd name="T56" fmla="*/ 1 w 917"/>
                  <a:gd name="T57" fmla="*/ 1 h 1081"/>
                  <a:gd name="T58" fmla="*/ 1 w 917"/>
                  <a:gd name="T59" fmla="*/ 1 h 1081"/>
                  <a:gd name="T60" fmla="*/ 1 w 917"/>
                  <a:gd name="T61" fmla="*/ 1 h 1081"/>
                  <a:gd name="T62" fmla="*/ 1 w 917"/>
                  <a:gd name="T63" fmla="*/ 1 h 1081"/>
                  <a:gd name="T64" fmla="*/ 1 w 917"/>
                  <a:gd name="T65" fmla="*/ 1 h 1081"/>
                  <a:gd name="T66" fmla="*/ 1 w 917"/>
                  <a:gd name="T67" fmla="*/ 1 h 1081"/>
                  <a:gd name="T68" fmla="*/ 1 w 917"/>
                  <a:gd name="T69" fmla="*/ 1 h 1081"/>
                  <a:gd name="T70" fmla="*/ 1 w 917"/>
                  <a:gd name="T71" fmla="*/ 1 h 1081"/>
                  <a:gd name="T72" fmla="*/ 1 w 917"/>
                  <a:gd name="T73" fmla="*/ 1 h 1081"/>
                  <a:gd name="T74" fmla="*/ 1 w 917"/>
                  <a:gd name="T75" fmla="*/ 1 h 1081"/>
                  <a:gd name="T76" fmla="*/ 1 w 917"/>
                  <a:gd name="T77" fmla="*/ 1 h 1081"/>
                  <a:gd name="T78" fmla="*/ 1 w 917"/>
                  <a:gd name="T79" fmla="*/ 2 h 1081"/>
                  <a:gd name="T80" fmla="*/ 1 w 917"/>
                  <a:gd name="T81" fmla="*/ 2 h 1081"/>
                  <a:gd name="T82" fmla="*/ 1 w 917"/>
                  <a:gd name="T83" fmla="*/ 2 h 1081"/>
                  <a:gd name="T84" fmla="*/ 1 w 917"/>
                  <a:gd name="T85" fmla="*/ 2 h 1081"/>
                  <a:gd name="T86" fmla="*/ 1 w 917"/>
                  <a:gd name="T87" fmla="*/ 2 h 1081"/>
                  <a:gd name="T88" fmla="*/ 1 w 917"/>
                  <a:gd name="T89" fmla="*/ 1 h 1081"/>
                  <a:gd name="T90" fmla="*/ 1 w 917"/>
                  <a:gd name="T91" fmla="*/ 1 h 1081"/>
                  <a:gd name="T92" fmla="*/ 1 w 917"/>
                  <a:gd name="T93" fmla="*/ 1 h 1081"/>
                  <a:gd name="T94" fmla="*/ 1 w 917"/>
                  <a:gd name="T95" fmla="*/ 1 h 1081"/>
                  <a:gd name="T96" fmla="*/ 1 w 917"/>
                  <a:gd name="T97" fmla="*/ 1 h 1081"/>
                  <a:gd name="T98" fmla="*/ 1 w 917"/>
                  <a:gd name="T99" fmla="*/ 1 h 1081"/>
                  <a:gd name="T100" fmla="*/ 1 w 917"/>
                  <a:gd name="T101" fmla="*/ 1 h 1081"/>
                  <a:gd name="T102" fmla="*/ 1 w 917"/>
                  <a:gd name="T103" fmla="*/ 1 h 1081"/>
                  <a:gd name="T104" fmla="*/ 1 w 917"/>
                  <a:gd name="T105" fmla="*/ 1 h 1081"/>
                  <a:gd name="T106" fmla="*/ 1 w 917"/>
                  <a:gd name="T107" fmla="*/ 1 h 1081"/>
                  <a:gd name="T108" fmla="*/ 1 w 917"/>
                  <a:gd name="T109" fmla="*/ 1 h 1081"/>
                  <a:gd name="T110" fmla="*/ 1 w 917"/>
                  <a:gd name="T111" fmla="*/ 1 h 1081"/>
                  <a:gd name="T112" fmla="*/ 1 w 917"/>
                  <a:gd name="T113" fmla="*/ 1 h 1081"/>
                  <a:gd name="T114" fmla="*/ 1 w 917"/>
                  <a:gd name="T115" fmla="*/ 1 h 108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17"/>
                  <a:gd name="T175" fmla="*/ 0 h 1081"/>
                  <a:gd name="T176" fmla="*/ 917 w 917"/>
                  <a:gd name="T177" fmla="*/ 1081 h 108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17" h="1081">
                    <a:moveTo>
                      <a:pt x="368" y="3"/>
                    </a:moveTo>
                    <a:lnTo>
                      <a:pt x="327" y="7"/>
                    </a:lnTo>
                    <a:lnTo>
                      <a:pt x="285" y="12"/>
                    </a:lnTo>
                    <a:lnTo>
                      <a:pt x="246" y="19"/>
                    </a:lnTo>
                    <a:lnTo>
                      <a:pt x="240" y="21"/>
                    </a:lnTo>
                    <a:lnTo>
                      <a:pt x="204" y="28"/>
                    </a:lnTo>
                    <a:lnTo>
                      <a:pt x="170" y="37"/>
                    </a:lnTo>
                    <a:lnTo>
                      <a:pt x="140" y="48"/>
                    </a:lnTo>
                    <a:lnTo>
                      <a:pt x="111" y="61"/>
                    </a:lnTo>
                    <a:lnTo>
                      <a:pt x="84" y="73"/>
                    </a:lnTo>
                    <a:lnTo>
                      <a:pt x="63" y="88"/>
                    </a:lnTo>
                    <a:lnTo>
                      <a:pt x="57" y="91"/>
                    </a:lnTo>
                    <a:lnTo>
                      <a:pt x="39" y="106"/>
                    </a:lnTo>
                    <a:lnTo>
                      <a:pt x="25" y="120"/>
                    </a:lnTo>
                    <a:lnTo>
                      <a:pt x="14" y="136"/>
                    </a:lnTo>
                    <a:lnTo>
                      <a:pt x="10" y="140"/>
                    </a:lnTo>
                    <a:lnTo>
                      <a:pt x="3" y="158"/>
                    </a:lnTo>
                    <a:lnTo>
                      <a:pt x="1" y="163"/>
                    </a:lnTo>
                    <a:lnTo>
                      <a:pt x="0" y="180"/>
                    </a:lnTo>
                    <a:lnTo>
                      <a:pt x="0" y="901"/>
                    </a:lnTo>
                    <a:lnTo>
                      <a:pt x="1" y="918"/>
                    </a:lnTo>
                    <a:lnTo>
                      <a:pt x="3" y="923"/>
                    </a:lnTo>
                    <a:lnTo>
                      <a:pt x="10" y="941"/>
                    </a:lnTo>
                    <a:lnTo>
                      <a:pt x="14" y="945"/>
                    </a:lnTo>
                    <a:lnTo>
                      <a:pt x="25" y="961"/>
                    </a:lnTo>
                    <a:lnTo>
                      <a:pt x="39" y="975"/>
                    </a:lnTo>
                    <a:lnTo>
                      <a:pt x="57" y="990"/>
                    </a:lnTo>
                    <a:lnTo>
                      <a:pt x="63" y="993"/>
                    </a:lnTo>
                    <a:lnTo>
                      <a:pt x="84" y="1008"/>
                    </a:lnTo>
                    <a:lnTo>
                      <a:pt x="111" y="1020"/>
                    </a:lnTo>
                    <a:lnTo>
                      <a:pt x="140" y="1033"/>
                    </a:lnTo>
                    <a:lnTo>
                      <a:pt x="170" y="1044"/>
                    </a:lnTo>
                    <a:lnTo>
                      <a:pt x="204" y="1053"/>
                    </a:lnTo>
                    <a:lnTo>
                      <a:pt x="240" y="1060"/>
                    </a:lnTo>
                    <a:lnTo>
                      <a:pt x="246" y="1062"/>
                    </a:lnTo>
                    <a:lnTo>
                      <a:pt x="285" y="1069"/>
                    </a:lnTo>
                    <a:lnTo>
                      <a:pt x="327" y="1074"/>
                    </a:lnTo>
                    <a:lnTo>
                      <a:pt x="368" y="1078"/>
                    </a:lnTo>
                    <a:lnTo>
                      <a:pt x="458" y="1081"/>
                    </a:lnTo>
                    <a:lnTo>
                      <a:pt x="547" y="1078"/>
                    </a:lnTo>
                    <a:lnTo>
                      <a:pt x="591" y="1074"/>
                    </a:lnTo>
                    <a:lnTo>
                      <a:pt x="632" y="1069"/>
                    </a:lnTo>
                    <a:lnTo>
                      <a:pt x="670" y="1062"/>
                    </a:lnTo>
                    <a:lnTo>
                      <a:pt x="675" y="1060"/>
                    </a:lnTo>
                    <a:lnTo>
                      <a:pt x="713" y="1053"/>
                    </a:lnTo>
                    <a:lnTo>
                      <a:pt x="747" y="1044"/>
                    </a:lnTo>
                    <a:lnTo>
                      <a:pt x="777" y="1033"/>
                    </a:lnTo>
                    <a:lnTo>
                      <a:pt x="806" y="1020"/>
                    </a:lnTo>
                    <a:lnTo>
                      <a:pt x="833" y="1008"/>
                    </a:lnTo>
                    <a:lnTo>
                      <a:pt x="855" y="993"/>
                    </a:lnTo>
                    <a:lnTo>
                      <a:pt x="860" y="990"/>
                    </a:lnTo>
                    <a:lnTo>
                      <a:pt x="878" y="975"/>
                    </a:lnTo>
                    <a:lnTo>
                      <a:pt x="892" y="961"/>
                    </a:lnTo>
                    <a:lnTo>
                      <a:pt x="903" y="945"/>
                    </a:lnTo>
                    <a:lnTo>
                      <a:pt x="907" y="941"/>
                    </a:lnTo>
                    <a:lnTo>
                      <a:pt x="914" y="923"/>
                    </a:lnTo>
                    <a:lnTo>
                      <a:pt x="916" y="918"/>
                    </a:lnTo>
                    <a:lnTo>
                      <a:pt x="917" y="901"/>
                    </a:lnTo>
                    <a:lnTo>
                      <a:pt x="917" y="180"/>
                    </a:lnTo>
                    <a:lnTo>
                      <a:pt x="916" y="163"/>
                    </a:lnTo>
                    <a:lnTo>
                      <a:pt x="914" y="158"/>
                    </a:lnTo>
                    <a:lnTo>
                      <a:pt x="907" y="140"/>
                    </a:lnTo>
                    <a:lnTo>
                      <a:pt x="903" y="136"/>
                    </a:lnTo>
                    <a:lnTo>
                      <a:pt x="892" y="120"/>
                    </a:lnTo>
                    <a:lnTo>
                      <a:pt x="878" y="106"/>
                    </a:lnTo>
                    <a:lnTo>
                      <a:pt x="860" y="91"/>
                    </a:lnTo>
                    <a:lnTo>
                      <a:pt x="855" y="88"/>
                    </a:lnTo>
                    <a:lnTo>
                      <a:pt x="833" y="73"/>
                    </a:lnTo>
                    <a:lnTo>
                      <a:pt x="806" y="61"/>
                    </a:lnTo>
                    <a:lnTo>
                      <a:pt x="777" y="48"/>
                    </a:lnTo>
                    <a:lnTo>
                      <a:pt x="747" y="37"/>
                    </a:lnTo>
                    <a:lnTo>
                      <a:pt x="713" y="28"/>
                    </a:lnTo>
                    <a:lnTo>
                      <a:pt x="675" y="21"/>
                    </a:lnTo>
                    <a:lnTo>
                      <a:pt x="670" y="19"/>
                    </a:lnTo>
                    <a:lnTo>
                      <a:pt x="632" y="12"/>
                    </a:lnTo>
                    <a:lnTo>
                      <a:pt x="591" y="7"/>
                    </a:lnTo>
                    <a:lnTo>
                      <a:pt x="547" y="3"/>
                    </a:lnTo>
                    <a:lnTo>
                      <a:pt x="458" y="0"/>
                    </a:lnTo>
                    <a:lnTo>
                      <a:pt x="368" y="3"/>
                    </a:lnTo>
                    <a:close/>
                    <a:moveTo>
                      <a:pt x="458" y="28"/>
                    </a:moveTo>
                    <a:lnTo>
                      <a:pt x="547" y="32"/>
                    </a:lnTo>
                    <a:lnTo>
                      <a:pt x="591" y="36"/>
                    </a:lnTo>
                    <a:lnTo>
                      <a:pt x="632" y="41"/>
                    </a:lnTo>
                    <a:lnTo>
                      <a:pt x="670" y="48"/>
                    </a:lnTo>
                    <a:lnTo>
                      <a:pt x="670" y="34"/>
                    </a:lnTo>
                    <a:lnTo>
                      <a:pt x="664" y="48"/>
                    </a:lnTo>
                    <a:lnTo>
                      <a:pt x="702" y="55"/>
                    </a:lnTo>
                    <a:lnTo>
                      <a:pt x="736" y="64"/>
                    </a:lnTo>
                    <a:lnTo>
                      <a:pt x="767" y="75"/>
                    </a:lnTo>
                    <a:lnTo>
                      <a:pt x="795" y="88"/>
                    </a:lnTo>
                    <a:lnTo>
                      <a:pt x="822" y="100"/>
                    </a:lnTo>
                    <a:lnTo>
                      <a:pt x="844" y="115"/>
                    </a:lnTo>
                    <a:lnTo>
                      <a:pt x="849" y="100"/>
                    </a:lnTo>
                    <a:lnTo>
                      <a:pt x="840" y="111"/>
                    </a:lnTo>
                    <a:lnTo>
                      <a:pt x="858" y="126"/>
                    </a:lnTo>
                    <a:lnTo>
                      <a:pt x="873" y="140"/>
                    </a:lnTo>
                    <a:lnTo>
                      <a:pt x="883" y="156"/>
                    </a:lnTo>
                    <a:lnTo>
                      <a:pt x="894" y="145"/>
                    </a:lnTo>
                    <a:lnTo>
                      <a:pt x="880" y="151"/>
                    </a:lnTo>
                    <a:lnTo>
                      <a:pt x="887" y="169"/>
                    </a:lnTo>
                    <a:lnTo>
                      <a:pt x="901" y="163"/>
                    </a:lnTo>
                    <a:lnTo>
                      <a:pt x="887" y="163"/>
                    </a:lnTo>
                    <a:lnTo>
                      <a:pt x="889" y="180"/>
                    </a:lnTo>
                    <a:lnTo>
                      <a:pt x="889" y="901"/>
                    </a:lnTo>
                    <a:lnTo>
                      <a:pt x="887" y="918"/>
                    </a:lnTo>
                    <a:lnTo>
                      <a:pt x="901" y="918"/>
                    </a:lnTo>
                    <a:lnTo>
                      <a:pt x="887" y="912"/>
                    </a:lnTo>
                    <a:lnTo>
                      <a:pt x="880" y="930"/>
                    </a:lnTo>
                    <a:lnTo>
                      <a:pt x="894" y="936"/>
                    </a:lnTo>
                    <a:lnTo>
                      <a:pt x="883" y="925"/>
                    </a:lnTo>
                    <a:lnTo>
                      <a:pt x="873" y="941"/>
                    </a:lnTo>
                    <a:lnTo>
                      <a:pt x="858" y="955"/>
                    </a:lnTo>
                    <a:lnTo>
                      <a:pt x="840" y="970"/>
                    </a:lnTo>
                    <a:lnTo>
                      <a:pt x="849" y="981"/>
                    </a:lnTo>
                    <a:lnTo>
                      <a:pt x="844" y="966"/>
                    </a:lnTo>
                    <a:lnTo>
                      <a:pt x="822" y="981"/>
                    </a:lnTo>
                    <a:lnTo>
                      <a:pt x="795" y="993"/>
                    </a:lnTo>
                    <a:lnTo>
                      <a:pt x="767" y="1006"/>
                    </a:lnTo>
                    <a:lnTo>
                      <a:pt x="736" y="1017"/>
                    </a:lnTo>
                    <a:lnTo>
                      <a:pt x="702" y="1026"/>
                    </a:lnTo>
                    <a:lnTo>
                      <a:pt x="664" y="1033"/>
                    </a:lnTo>
                    <a:lnTo>
                      <a:pt x="670" y="1047"/>
                    </a:lnTo>
                    <a:lnTo>
                      <a:pt x="670" y="1033"/>
                    </a:lnTo>
                    <a:lnTo>
                      <a:pt x="632" y="1040"/>
                    </a:lnTo>
                    <a:lnTo>
                      <a:pt x="591" y="1045"/>
                    </a:lnTo>
                    <a:lnTo>
                      <a:pt x="547" y="1049"/>
                    </a:lnTo>
                    <a:lnTo>
                      <a:pt x="458" y="1053"/>
                    </a:lnTo>
                    <a:lnTo>
                      <a:pt x="368" y="1049"/>
                    </a:lnTo>
                    <a:lnTo>
                      <a:pt x="327" y="1045"/>
                    </a:lnTo>
                    <a:lnTo>
                      <a:pt x="285" y="1040"/>
                    </a:lnTo>
                    <a:lnTo>
                      <a:pt x="246" y="1033"/>
                    </a:lnTo>
                    <a:lnTo>
                      <a:pt x="246" y="1047"/>
                    </a:lnTo>
                    <a:lnTo>
                      <a:pt x="251" y="1033"/>
                    </a:lnTo>
                    <a:lnTo>
                      <a:pt x="215" y="1026"/>
                    </a:lnTo>
                    <a:lnTo>
                      <a:pt x="181" y="1017"/>
                    </a:lnTo>
                    <a:lnTo>
                      <a:pt x="151" y="1006"/>
                    </a:lnTo>
                    <a:lnTo>
                      <a:pt x="122" y="993"/>
                    </a:lnTo>
                    <a:lnTo>
                      <a:pt x="95" y="981"/>
                    </a:lnTo>
                    <a:lnTo>
                      <a:pt x="73" y="966"/>
                    </a:lnTo>
                    <a:lnTo>
                      <a:pt x="68" y="981"/>
                    </a:lnTo>
                    <a:lnTo>
                      <a:pt x="77" y="970"/>
                    </a:lnTo>
                    <a:lnTo>
                      <a:pt x="59" y="955"/>
                    </a:lnTo>
                    <a:lnTo>
                      <a:pt x="45" y="941"/>
                    </a:lnTo>
                    <a:lnTo>
                      <a:pt x="34" y="925"/>
                    </a:lnTo>
                    <a:lnTo>
                      <a:pt x="23" y="936"/>
                    </a:lnTo>
                    <a:lnTo>
                      <a:pt x="37" y="930"/>
                    </a:lnTo>
                    <a:lnTo>
                      <a:pt x="30" y="912"/>
                    </a:lnTo>
                    <a:lnTo>
                      <a:pt x="16" y="918"/>
                    </a:lnTo>
                    <a:lnTo>
                      <a:pt x="30" y="918"/>
                    </a:lnTo>
                    <a:lnTo>
                      <a:pt x="28" y="901"/>
                    </a:lnTo>
                    <a:lnTo>
                      <a:pt x="28" y="180"/>
                    </a:lnTo>
                    <a:lnTo>
                      <a:pt x="30" y="163"/>
                    </a:lnTo>
                    <a:lnTo>
                      <a:pt x="16" y="163"/>
                    </a:lnTo>
                    <a:lnTo>
                      <a:pt x="30" y="169"/>
                    </a:lnTo>
                    <a:lnTo>
                      <a:pt x="37" y="151"/>
                    </a:lnTo>
                    <a:lnTo>
                      <a:pt x="23" y="145"/>
                    </a:lnTo>
                    <a:lnTo>
                      <a:pt x="34" y="156"/>
                    </a:lnTo>
                    <a:lnTo>
                      <a:pt x="45" y="140"/>
                    </a:lnTo>
                    <a:lnTo>
                      <a:pt x="59" y="126"/>
                    </a:lnTo>
                    <a:lnTo>
                      <a:pt x="77" y="111"/>
                    </a:lnTo>
                    <a:lnTo>
                      <a:pt x="68" y="100"/>
                    </a:lnTo>
                    <a:lnTo>
                      <a:pt x="73" y="115"/>
                    </a:lnTo>
                    <a:lnTo>
                      <a:pt x="95" y="100"/>
                    </a:lnTo>
                    <a:lnTo>
                      <a:pt x="122" y="88"/>
                    </a:lnTo>
                    <a:lnTo>
                      <a:pt x="151" y="75"/>
                    </a:lnTo>
                    <a:lnTo>
                      <a:pt x="181" y="64"/>
                    </a:lnTo>
                    <a:lnTo>
                      <a:pt x="215" y="55"/>
                    </a:lnTo>
                    <a:lnTo>
                      <a:pt x="251" y="48"/>
                    </a:lnTo>
                    <a:lnTo>
                      <a:pt x="246" y="34"/>
                    </a:lnTo>
                    <a:lnTo>
                      <a:pt x="246" y="48"/>
                    </a:lnTo>
                    <a:lnTo>
                      <a:pt x="285" y="41"/>
                    </a:lnTo>
                    <a:lnTo>
                      <a:pt x="327" y="36"/>
                    </a:lnTo>
                    <a:lnTo>
                      <a:pt x="368" y="32"/>
                    </a:lnTo>
                    <a:lnTo>
                      <a:pt x="458" y="28"/>
                    </a:lnTo>
                    <a:close/>
                  </a:path>
                </a:pathLst>
              </a:custGeom>
              <a:solidFill>
                <a:srgbClr val="385D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3066" name="Freeform 362">
                <a:extLst>
                  <a:ext uri="{FF2B5EF4-FFF2-40B4-BE49-F238E27FC236}">
                    <a16:creationId xmlns:a16="http://schemas.microsoft.com/office/drawing/2014/main" id="{941A297E-C021-4298-995B-09298D867DF7}"/>
                  </a:ext>
                </a:extLst>
              </p:cNvPr>
              <p:cNvSpPr>
                <a:spLocks/>
              </p:cNvSpPr>
              <p:nvPr/>
            </p:nvSpPr>
            <p:spPr bwMode="auto">
              <a:xfrm>
                <a:off x="607" y="1680"/>
                <a:ext cx="459" cy="90"/>
              </a:xfrm>
              <a:custGeom>
                <a:avLst/>
                <a:gdLst>
                  <a:gd name="T0" fmla="*/ 0 w 917"/>
                  <a:gd name="T1" fmla="*/ 0 h 180"/>
                  <a:gd name="T2" fmla="*/ 1 w 917"/>
                  <a:gd name="T3" fmla="*/ 1 h 180"/>
                  <a:gd name="T4" fmla="*/ 1 w 917"/>
                  <a:gd name="T5" fmla="*/ 1 h 180"/>
                  <a:gd name="T6" fmla="*/ 1 w 917"/>
                  <a:gd name="T7" fmla="*/ 1 h 180"/>
                  <a:gd name="T8" fmla="*/ 1 w 917"/>
                  <a:gd name="T9" fmla="*/ 1 h 180"/>
                  <a:gd name="T10" fmla="*/ 1 w 917"/>
                  <a:gd name="T11" fmla="*/ 1 h 180"/>
                  <a:gd name="T12" fmla="*/ 1 w 917"/>
                  <a:gd name="T13" fmla="*/ 1 h 180"/>
                  <a:gd name="T14" fmla="*/ 1 w 917"/>
                  <a:gd name="T15" fmla="*/ 1 h 180"/>
                  <a:gd name="T16" fmla="*/ 1 w 917"/>
                  <a:gd name="T17" fmla="*/ 1 h 180"/>
                  <a:gd name="T18" fmla="*/ 1 w 917"/>
                  <a:gd name="T19" fmla="*/ 1 h 180"/>
                  <a:gd name="T20" fmla="*/ 1 w 917"/>
                  <a:gd name="T21" fmla="*/ 1 h 180"/>
                  <a:gd name="T22" fmla="*/ 1 w 917"/>
                  <a:gd name="T23" fmla="*/ 1 h 180"/>
                  <a:gd name="T24" fmla="*/ 1 w 917"/>
                  <a:gd name="T25" fmla="*/ 1 h 180"/>
                  <a:gd name="T26" fmla="*/ 1 w 917"/>
                  <a:gd name="T27" fmla="*/ 1 h 180"/>
                  <a:gd name="T28" fmla="*/ 1 w 917"/>
                  <a:gd name="T29" fmla="*/ 1 h 180"/>
                  <a:gd name="T30" fmla="*/ 1 w 917"/>
                  <a:gd name="T31" fmla="*/ 1 h 180"/>
                  <a:gd name="T32" fmla="*/ 1 w 917"/>
                  <a:gd name="T33" fmla="*/ 1 h 180"/>
                  <a:gd name="T34" fmla="*/ 1 w 917"/>
                  <a:gd name="T35" fmla="*/ 1 h 180"/>
                  <a:gd name="T36" fmla="*/ 1 w 917"/>
                  <a:gd name="T37" fmla="*/ 1 h 180"/>
                  <a:gd name="T38" fmla="*/ 1 w 917"/>
                  <a:gd name="T39" fmla="*/ 0 h 180"/>
                  <a:gd name="T40" fmla="*/ 1 w 917"/>
                  <a:gd name="T41" fmla="*/ 1 h 180"/>
                  <a:gd name="T42" fmla="*/ 1 w 917"/>
                  <a:gd name="T43" fmla="*/ 1 h 180"/>
                  <a:gd name="T44" fmla="*/ 1 w 917"/>
                  <a:gd name="T45" fmla="*/ 1 h 180"/>
                  <a:gd name="T46" fmla="*/ 1 w 917"/>
                  <a:gd name="T47" fmla="*/ 1 h 180"/>
                  <a:gd name="T48" fmla="*/ 1 w 917"/>
                  <a:gd name="T49" fmla="*/ 1 h 180"/>
                  <a:gd name="T50" fmla="*/ 1 w 917"/>
                  <a:gd name="T51" fmla="*/ 1 h 180"/>
                  <a:gd name="T52" fmla="*/ 1 w 917"/>
                  <a:gd name="T53" fmla="*/ 1 h 180"/>
                  <a:gd name="T54" fmla="*/ 1 w 917"/>
                  <a:gd name="T55" fmla="*/ 1 h 180"/>
                  <a:gd name="T56" fmla="*/ 1 w 917"/>
                  <a:gd name="T57" fmla="*/ 1 h 180"/>
                  <a:gd name="T58" fmla="*/ 1 w 917"/>
                  <a:gd name="T59" fmla="*/ 1 h 180"/>
                  <a:gd name="T60" fmla="*/ 1 w 917"/>
                  <a:gd name="T61" fmla="*/ 1 h 180"/>
                  <a:gd name="T62" fmla="*/ 1 w 917"/>
                  <a:gd name="T63" fmla="*/ 1 h 180"/>
                  <a:gd name="T64" fmla="*/ 1 w 917"/>
                  <a:gd name="T65" fmla="*/ 1 h 180"/>
                  <a:gd name="T66" fmla="*/ 1 w 917"/>
                  <a:gd name="T67" fmla="*/ 1 h 180"/>
                  <a:gd name="T68" fmla="*/ 1 w 917"/>
                  <a:gd name="T69" fmla="*/ 1 h 180"/>
                  <a:gd name="T70" fmla="*/ 1 w 917"/>
                  <a:gd name="T71" fmla="*/ 1 h 180"/>
                  <a:gd name="T72" fmla="*/ 1 w 917"/>
                  <a:gd name="T73" fmla="*/ 1 h 180"/>
                  <a:gd name="T74" fmla="*/ 1 w 917"/>
                  <a:gd name="T75" fmla="*/ 1 h 180"/>
                  <a:gd name="T76" fmla="*/ 1 w 917"/>
                  <a:gd name="T77" fmla="*/ 1 h 180"/>
                  <a:gd name="T78" fmla="*/ 1 w 917"/>
                  <a:gd name="T79" fmla="*/ 1 h 180"/>
                  <a:gd name="T80" fmla="*/ 1 w 917"/>
                  <a:gd name="T81" fmla="*/ 1 h 180"/>
                  <a:gd name="T82" fmla="*/ 1 w 917"/>
                  <a:gd name="T83" fmla="*/ 1 h 180"/>
                  <a:gd name="T84" fmla="*/ 1 w 917"/>
                  <a:gd name="T85" fmla="*/ 1 h 1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17"/>
                  <a:gd name="T130" fmla="*/ 0 h 180"/>
                  <a:gd name="T131" fmla="*/ 917 w 917"/>
                  <a:gd name="T132" fmla="*/ 180 h 18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17" h="180">
                    <a:moveTo>
                      <a:pt x="28" y="0"/>
                    </a:moveTo>
                    <a:lnTo>
                      <a:pt x="0" y="0"/>
                    </a:lnTo>
                    <a:lnTo>
                      <a:pt x="1" y="16"/>
                    </a:lnTo>
                    <a:lnTo>
                      <a:pt x="3" y="21"/>
                    </a:lnTo>
                    <a:lnTo>
                      <a:pt x="10" y="39"/>
                    </a:lnTo>
                    <a:lnTo>
                      <a:pt x="14" y="43"/>
                    </a:lnTo>
                    <a:lnTo>
                      <a:pt x="25" y="59"/>
                    </a:lnTo>
                    <a:lnTo>
                      <a:pt x="39" y="73"/>
                    </a:lnTo>
                    <a:lnTo>
                      <a:pt x="57" y="88"/>
                    </a:lnTo>
                    <a:lnTo>
                      <a:pt x="63" y="91"/>
                    </a:lnTo>
                    <a:lnTo>
                      <a:pt x="84" y="106"/>
                    </a:lnTo>
                    <a:lnTo>
                      <a:pt x="111" y="118"/>
                    </a:lnTo>
                    <a:lnTo>
                      <a:pt x="140" y="131"/>
                    </a:lnTo>
                    <a:lnTo>
                      <a:pt x="170" y="142"/>
                    </a:lnTo>
                    <a:lnTo>
                      <a:pt x="204" y="151"/>
                    </a:lnTo>
                    <a:lnTo>
                      <a:pt x="240" y="158"/>
                    </a:lnTo>
                    <a:lnTo>
                      <a:pt x="246" y="160"/>
                    </a:lnTo>
                    <a:lnTo>
                      <a:pt x="285" y="167"/>
                    </a:lnTo>
                    <a:lnTo>
                      <a:pt x="327" y="172"/>
                    </a:lnTo>
                    <a:lnTo>
                      <a:pt x="368" y="176"/>
                    </a:lnTo>
                    <a:lnTo>
                      <a:pt x="458" y="180"/>
                    </a:lnTo>
                    <a:lnTo>
                      <a:pt x="547" y="176"/>
                    </a:lnTo>
                    <a:lnTo>
                      <a:pt x="591" y="172"/>
                    </a:lnTo>
                    <a:lnTo>
                      <a:pt x="632" y="167"/>
                    </a:lnTo>
                    <a:lnTo>
                      <a:pt x="670" y="160"/>
                    </a:lnTo>
                    <a:lnTo>
                      <a:pt x="675" y="158"/>
                    </a:lnTo>
                    <a:lnTo>
                      <a:pt x="713" y="151"/>
                    </a:lnTo>
                    <a:lnTo>
                      <a:pt x="747" y="142"/>
                    </a:lnTo>
                    <a:lnTo>
                      <a:pt x="777" y="131"/>
                    </a:lnTo>
                    <a:lnTo>
                      <a:pt x="806" y="118"/>
                    </a:lnTo>
                    <a:lnTo>
                      <a:pt x="833" y="106"/>
                    </a:lnTo>
                    <a:lnTo>
                      <a:pt x="855" y="91"/>
                    </a:lnTo>
                    <a:lnTo>
                      <a:pt x="860" y="88"/>
                    </a:lnTo>
                    <a:lnTo>
                      <a:pt x="878" y="73"/>
                    </a:lnTo>
                    <a:lnTo>
                      <a:pt x="892" y="59"/>
                    </a:lnTo>
                    <a:lnTo>
                      <a:pt x="903" y="43"/>
                    </a:lnTo>
                    <a:lnTo>
                      <a:pt x="907" y="39"/>
                    </a:lnTo>
                    <a:lnTo>
                      <a:pt x="914" y="21"/>
                    </a:lnTo>
                    <a:lnTo>
                      <a:pt x="916" y="16"/>
                    </a:lnTo>
                    <a:lnTo>
                      <a:pt x="917" y="0"/>
                    </a:lnTo>
                    <a:lnTo>
                      <a:pt x="889" y="0"/>
                    </a:lnTo>
                    <a:lnTo>
                      <a:pt x="887" y="16"/>
                    </a:lnTo>
                    <a:lnTo>
                      <a:pt x="901" y="16"/>
                    </a:lnTo>
                    <a:lnTo>
                      <a:pt x="887" y="10"/>
                    </a:lnTo>
                    <a:lnTo>
                      <a:pt x="880" y="28"/>
                    </a:lnTo>
                    <a:lnTo>
                      <a:pt x="894" y="34"/>
                    </a:lnTo>
                    <a:lnTo>
                      <a:pt x="883" y="23"/>
                    </a:lnTo>
                    <a:lnTo>
                      <a:pt x="873" y="39"/>
                    </a:lnTo>
                    <a:lnTo>
                      <a:pt x="858" y="54"/>
                    </a:lnTo>
                    <a:lnTo>
                      <a:pt x="840" y="68"/>
                    </a:lnTo>
                    <a:lnTo>
                      <a:pt x="849" y="79"/>
                    </a:lnTo>
                    <a:lnTo>
                      <a:pt x="844" y="64"/>
                    </a:lnTo>
                    <a:lnTo>
                      <a:pt x="822" y="79"/>
                    </a:lnTo>
                    <a:lnTo>
                      <a:pt x="795" y="91"/>
                    </a:lnTo>
                    <a:lnTo>
                      <a:pt x="767" y="104"/>
                    </a:lnTo>
                    <a:lnTo>
                      <a:pt x="736" y="115"/>
                    </a:lnTo>
                    <a:lnTo>
                      <a:pt x="702" y="124"/>
                    </a:lnTo>
                    <a:lnTo>
                      <a:pt x="664" y="131"/>
                    </a:lnTo>
                    <a:lnTo>
                      <a:pt x="670" y="145"/>
                    </a:lnTo>
                    <a:lnTo>
                      <a:pt x="670" y="131"/>
                    </a:lnTo>
                    <a:lnTo>
                      <a:pt x="632" y="138"/>
                    </a:lnTo>
                    <a:lnTo>
                      <a:pt x="591" y="144"/>
                    </a:lnTo>
                    <a:lnTo>
                      <a:pt x="547" y="147"/>
                    </a:lnTo>
                    <a:lnTo>
                      <a:pt x="458" y="151"/>
                    </a:lnTo>
                    <a:lnTo>
                      <a:pt x="368" y="147"/>
                    </a:lnTo>
                    <a:lnTo>
                      <a:pt x="327" y="144"/>
                    </a:lnTo>
                    <a:lnTo>
                      <a:pt x="285" y="138"/>
                    </a:lnTo>
                    <a:lnTo>
                      <a:pt x="246" y="131"/>
                    </a:lnTo>
                    <a:lnTo>
                      <a:pt x="246" y="145"/>
                    </a:lnTo>
                    <a:lnTo>
                      <a:pt x="251" y="131"/>
                    </a:lnTo>
                    <a:lnTo>
                      <a:pt x="215" y="124"/>
                    </a:lnTo>
                    <a:lnTo>
                      <a:pt x="181" y="115"/>
                    </a:lnTo>
                    <a:lnTo>
                      <a:pt x="151" y="104"/>
                    </a:lnTo>
                    <a:lnTo>
                      <a:pt x="122" y="91"/>
                    </a:lnTo>
                    <a:lnTo>
                      <a:pt x="95" y="79"/>
                    </a:lnTo>
                    <a:lnTo>
                      <a:pt x="73" y="64"/>
                    </a:lnTo>
                    <a:lnTo>
                      <a:pt x="68" y="79"/>
                    </a:lnTo>
                    <a:lnTo>
                      <a:pt x="77" y="68"/>
                    </a:lnTo>
                    <a:lnTo>
                      <a:pt x="59" y="54"/>
                    </a:lnTo>
                    <a:lnTo>
                      <a:pt x="45" y="39"/>
                    </a:lnTo>
                    <a:lnTo>
                      <a:pt x="34" y="23"/>
                    </a:lnTo>
                    <a:lnTo>
                      <a:pt x="23" y="34"/>
                    </a:lnTo>
                    <a:lnTo>
                      <a:pt x="37" y="28"/>
                    </a:lnTo>
                    <a:lnTo>
                      <a:pt x="30" y="10"/>
                    </a:lnTo>
                    <a:lnTo>
                      <a:pt x="16" y="16"/>
                    </a:lnTo>
                    <a:lnTo>
                      <a:pt x="30" y="16"/>
                    </a:lnTo>
                    <a:lnTo>
                      <a:pt x="28" y="0"/>
                    </a:lnTo>
                    <a:close/>
                  </a:path>
                </a:pathLst>
              </a:custGeom>
              <a:solidFill>
                <a:srgbClr val="385D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43063" name="Rectangle 363">
              <a:extLst>
                <a:ext uri="{FF2B5EF4-FFF2-40B4-BE49-F238E27FC236}">
                  <a16:creationId xmlns:a16="http://schemas.microsoft.com/office/drawing/2014/main" id="{7B9B318D-28BD-4060-8EE1-A9D165429DA2}"/>
                </a:ext>
              </a:extLst>
            </p:cNvPr>
            <p:cNvSpPr>
              <a:spLocks noChangeArrowheads="1"/>
            </p:cNvSpPr>
            <p:nvPr/>
          </p:nvSpPr>
          <p:spPr bwMode="auto">
            <a:xfrm>
              <a:off x="1020" y="1465"/>
              <a:ext cx="25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sz="2400">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sz="2400">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sz="2400">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r>
                <a:rPr lang="zh-TW" altLang="en-US" sz="1600">
                  <a:solidFill>
                    <a:srgbClr val="000000"/>
                  </a:solidFill>
                  <a:latin typeface="新細明體" panose="02020500000000000000" pitchFamily="18" charset="-120"/>
                </a:rPr>
                <a:t>顧客</a:t>
              </a:r>
              <a:endParaRPr lang="zh-TW" altLang="en-US"/>
            </a:p>
          </p:txBody>
        </p:sp>
      </p:grpSp>
      <p:sp>
        <p:nvSpPr>
          <p:cNvPr id="43059" name="AutoShape 371">
            <a:extLst>
              <a:ext uri="{FF2B5EF4-FFF2-40B4-BE49-F238E27FC236}">
                <a16:creationId xmlns:a16="http://schemas.microsoft.com/office/drawing/2014/main" id="{9B88FD1C-A846-4E28-97C1-1A01B99D57A9}"/>
              </a:ext>
            </a:extLst>
          </p:cNvPr>
          <p:cNvSpPr>
            <a:spLocks/>
          </p:cNvSpPr>
          <p:nvPr/>
        </p:nvSpPr>
        <p:spPr bwMode="auto">
          <a:xfrm>
            <a:off x="7543800" y="3124200"/>
            <a:ext cx="228600" cy="1981200"/>
          </a:xfrm>
          <a:prstGeom prst="leftBrace">
            <a:avLst>
              <a:gd name="adj1" fmla="val 72222"/>
              <a:gd name="adj2" fmla="val 50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sz="2400">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sz="2400">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sz="2400">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pic>
        <p:nvPicPr>
          <p:cNvPr id="43060" name="Picture 372" descr="C:\Program Files\Common Files\Microsoft Shared\Clipart\cagcat50\PE01561_.wmf">
            <a:extLst>
              <a:ext uri="{FF2B5EF4-FFF2-40B4-BE49-F238E27FC236}">
                <a16:creationId xmlns:a16="http://schemas.microsoft.com/office/drawing/2014/main" id="{B326D642-18AD-4EB7-A077-7904F3BFDC1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6200" y="1676400"/>
            <a:ext cx="16002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1" name="Picture 373" descr="C:\Program Files\Common Files\Microsoft Shared\Clipart\cagcat50\PE01846_.wmf">
            <a:extLst>
              <a:ext uri="{FF2B5EF4-FFF2-40B4-BE49-F238E27FC236}">
                <a16:creationId xmlns:a16="http://schemas.microsoft.com/office/drawing/2014/main" id="{6473631A-13D1-4780-A5CD-3AE037F6FBE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04063" y="1878013"/>
            <a:ext cx="183515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日期版面配置區 2">
            <a:extLst>
              <a:ext uri="{FF2B5EF4-FFF2-40B4-BE49-F238E27FC236}">
                <a16:creationId xmlns:a16="http://schemas.microsoft.com/office/drawing/2014/main" id="{ADADBCB6-0ECC-4F17-9266-A8188D59BEC7}"/>
              </a:ext>
            </a:extLst>
          </p:cNvPr>
          <p:cNvSpPr>
            <a:spLocks noGrp="1"/>
          </p:cNvSpPr>
          <p:nvPr>
            <p:ph type="dt" sz="half" idx="10"/>
          </p:nvPr>
        </p:nvSpPr>
        <p:spPr/>
        <p:txBody>
          <a:bodyPr/>
          <a:lstStyle/>
          <a:p>
            <a:r>
              <a:rPr lang="en-US" altLang="zh-TW"/>
              <a:t>© </a:t>
            </a:r>
            <a:r>
              <a:rPr lang="zh-TW" altLang="en-US"/>
              <a:t>滄海圖書</a:t>
            </a:r>
            <a:endParaRPr lang="en-US" dirty="0"/>
          </a:p>
        </p:txBody>
      </p:sp>
      <p:sp>
        <p:nvSpPr>
          <p:cNvPr id="4" name="投影片編號版面配置區 3">
            <a:extLst>
              <a:ext uri="{FF2B5EF4-FFF2-40B4-BE49-F238E27FC236}">
                <a16:creationId xmlns:a16="http://schemas.microsoft.com/office/drawing/2014/main" id="{8C6E677D-3333-4A01-A75E-349DDF8E3EA1}"/>
              </a:ext>
            </a:extLst>
          </p:cNvPr>
          <p:cNvSpPr>
            <a:spLocks noGrp="1"/>
          </p:cNvSpPr>
          <p:nvPr>
            <p:ph type="sldNum" sz="quarter" idx="12"/>
          </p:nvPr>
        </p:nvSpPr>
        <p:spPr/>
        <p:txBody>
          <a:bodyPr/>
          <a:lstStyle/>
          <a:p>
            <a:fld id="{A69134C5-D3FF-48ED-8AAC-F4BE64BCFA21}" type="slidenum">
              <a:rPr lang="zh-TW" altLang="en-US" smtClean="0"/>
              <a:pPr/>
              <a:t>35</a:t>
            </a:fld>
            <a:endParaRPr lang="zh-TW" altLang="en-US"/>
          </a:p>
        </p:txBody>
      </p:sp>
    </p:spTree>
    <p:extLst>
      <p:ext uri="{BB962C8B-B14F-4D97-AF65-F5344CB8AC3E}">
        <p14:creationId xmlns:p14="http://schemas.microsoft.com/office/powerpoint/2010/main" val="17794624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內容版面配置區 5">
            <a:extLst>
              <a:ext uri="{FF2B5EF4-FFF2-40B4-BE49-F238E27FC236}">
                <a16:creationId xmlns:a16="http://schemas.microsoft.com/office/drawing/2014/main" id="{0ACEA604-44BB-412A-9582-E0554554C64C}"/>
              </a:ext>
            </a:extLst>
          </p:cNvPr>
          <p:cNvPicPr>
            <a:picLocks noGrp="1" noChangeAspect="1"/>
          </p:cNvPicPr>
          <p:nvPr>
            <p:ph idx="1"/>
          </p:nvPr>
        </p:nvPicPr>
        <p:blipFill>
          <a:blip r:embed="rId2">
            <a:clrChange>
              <a:clrFrom>
                <a:srgbClr val="FFFFFF"/>
              </a:clrFrom>
              <a:clrTo>
                <a:srgbClr val="FFFFFF">
                  <a:alpha val="0"/>
                </a:srgbClr>
              </a:clrTo>
            </a:clrChange>
            <a:duotone>
              <a:prstClr val="black"/>
              <a:schemeClr val="accent6">
                <a:tint val="45000"/>
                <a:satMod val="400000"/>
              </a:schemeClr>
            </a:duotone>
          </a:blip>
          <a:stretch>
            <a:fillRect/>
          </a:stretch>
        </p:blipFill>
        <p:spPr>
          <a:xfrm>
            <a:off x="3276788" y="737489"/>
            <a:ext cx="8454775" cy="6019800"/>
          </a:xfrm>
          <a:prstGeom prst="rect">
            <a:avLst/>
          </a:prstGeom>
          <a:noFill/>
          <a:ln>
            <a:noFill/>
          </a:ln>
          <a:effectLst/>
        </p:spPr>
      </p:pic>
      <p:sp>
        <p:nvSpPr>
          <p:cNvPr id="2" name="標題 1">
            <a:extLst>
              <a:ext uri="{FF2B5EF4-FFF2-40B4-BE49-F238E27FC236}">
                <a16:creationId xmlns:a16="http://schemas.microsoft.com/office/drawing/2014/main" id="{9E61922B-5073-4706-84C9-CAE7AADB2480}"/>
              </a:ext>
            </a:extLst>
          </p:cNvPr>
          <p:cNvSpPr>
            <a:spLocks noGrp="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zh-TW" altLang="zh-TW" sz="4800" dirty="0">
                <a:latin typeface="微軟正黑體" panose="020B0604030504040204" pitchFamily="34" charset="-120"/>
                <a:ea typeface="微軟正黑體" panose="020B0604030504040204" pitchFamily="34" charset="-120"/>
              </a:rPr>
              <a:t>新世代資料倉儲的高階組成</a:t>
            </a:r>
            <a:endParaRPr lang="zh-TW" altLang="en-US" sz="4800" dirty="0">
              <a:latin typeface="微軟正黑體" panose="020B0604030504040204" pitchFamily="34" charset="-120"/>
              <a:ea typeface="微軟正黑體" panose="020B0604030504040204" pitchFamily="34" charset="-120"/>
            </a:endParaRPr>
          </a:p>
        </p:txBody>
      </p:sp>
      <p:sp>
        <p:nvSpPr>
          <p:cNvPr id="4" name="日期版面配置區 3">
            <a:extLst>
              <a:ext uri="{FF2B5EF4-FFF2-40B4-BE49-F238E27FC236}">
                <a16:creationId xmlns:a16="http://schemas.microsoft.com/office/drawing/2014/main" id="{FEE23E34-FB41-4BBC-9F78-E286E316806F}"/>
              </a:ext>
            </a:extLst>
          </p:cNvPr>
          <p:cNvSpPr>
            <a:spLocks noGrp="1"/>
          </p:cNvSpPr>
          <p:nvPr>
            <p:ph type="dt" sz="half" idx="10"/>
          </p:nvPr>
        </p:nvSpPr>
        <p:spPr/>
        <p:txBody>
          <a:bodyPr/>
          <a:lstStyle/>
          <a:p>
            <a:r>
              <a:rPr lang="en-US" altLang="zh-TW"/>
              <a:t>© </a:t>
            </a:r>
            <a:r>
              <a:rPr lang="zh-TW" altLang="en-US"/>
              <a:t>滄海圖書</a:t>
            </a:r>
            <a:endParaRPr lang="en-US" dirty="0"/>
          </a:p>
        </p:txBody>
      </p:sp>
      <p:sp>
        <p:nvSpPr>
          <p:cNvPr id="5" name="投影片編號版面配置區 4">
            <a:extLst>
              <a:ext uri="{FF2B5EF4-FFF2-40B4-BE49-F238E27FC236}">
                <a16:creationId xmlns:a16="http://schemas.microsoft.com/office/drawing/2014/main" id="{B6EC2397-1C8C-4F20-BE5B-6CC980776CF0}"/>
              </a:ext>
            </a:extLst>
          </p:cNvPr>
          <p:cNvSpPr>
            <a:spLocks noGrp="1"/>
          </p:cNvSpPr>
          <p:nvPr>
            <p:ph type="sldNum" sz="quarter" idx="12"/>
          </p:nvPr>
        </p:nvSpPr>
        <p:spPr/>
        <p:txBody>
          <a:bodyPr/>
          <a:lstStyle/>
          <a:p>
            <a:fld id="{A69134C5-D3FF-48ED-8AAC-F4BE64BCFA21}" type="slidenum">
              <a:rPr lang="zh-TW" altLang="en-US" smtClean="0"/>
              <a:pPr/>
              <a:t>36</a:t>
            </a:fld>
            <a:endParaRPr lang="zh-TW" altLang="en-US"/>
          </a:p>
        </p:txBody>
      </p:sp>
      <p:sp>
        <p:nvSpPr>
          <p:cNvPr id="7" name="內容版面配置區 2"/>
          <p:cNvSpPr txBox="1">
            <a:spLocks/>
          </p:cNvSpPr>
          <p:nvPr/>
        </p:nvSpPr>
        <p:spPr bwMode="auto">
          <a:xfrm>
            <a:off x="417996" y="980728"/>
            <a:ext cx="3228008" cy="4713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600"/>
              </a:spcBef>
              <a:spcAft>
                <a:spcPts val="600"/>
              </a:spcAft>
              <a:buChar char="•"/>
              <a:defRPr sz="3200" kern="1200">
                <a:solidFill>
                  <a:schemeClr val="bg1">
                    <a:lumMod val="10000"/>
                  </a:schemeClr>
                </a:solidFill>
                <a:latin typeface="+mn-lt"/>
                <a:ea typeface="+mn-ea"/>
                <a:cs typeface="+mn-cs"/>
              </a:defRPr>
            </a:lvl1pPr>
            <a:lvl2pPr marL="742950" indent="-285750" algn="l" rtl="0" eaLnBrk="1" fontAlgn="base" hangingPunct="1">
              <a:spcBef>
                <a:spcPts val="600"/>
              </a:spcBef>
              <a:spcAft>
                <a:spcPts val="600"/>
              </a:spcAft>
              <a:buClr>
                <a:schemeClr val="tx2"/>
              </a:buClr>
              <a:buFont typeface="Arial" panose="020B0604020202020204" pitchFamily="34" charset="0"/>
              <a:buChar char="•"/>
              <a:defRPr sz="2800" kern="1200">
                <a:solidFill>
                  <a:schemeClr val="bg1">
                    <a:lumMod val="10000"/>
                  </a:schemeClr>
                </a:solidFill>
                <a:latin typeface="+mn-lt"/>
                <a:ea typeface="+mn-ea"/>
                <a:cs typeface="+mn-cs"/>
              </a:defRPr>
            </a:lvl2pPr>
            <a:lvl3pPr marL="1143000" indent="-228600" algn="l" rtl="0" eaLnBrk="1" fontAlgn="base" hangingPunct="1">
              <a:spcBef>
                <a:spcPts val="600"/>
              </a:spcBef>
              <a:spcAft>
                <a:spcPts val="600"/>
              </a:spcAft>
              <a:buChar char="•"/>
              <a:defRPr sz="2400" kern="1200">
                <a:solidFill>
                  <a:schemeClr val="bg1">
                    <a:lumMod val="10000"/>
                  </a:schemeClr>
                </a:solidFill>
                <a:latin typeface="+mn-lt"/>
                <a:ea typeface="+mn-ea"/>
                <a:cs typeface="+mn-cs"/>
              </a:defRPr>
            </a:lvl3pPr>
            <a:lvl4pPr marL="1600200" indent="-228600" algn="l" rtl="0" eaLnBrk="1" fontAlgn="base" hangingPunct="1">
              <a:spcBef>
                <a:spcPts val="600"/>
              </a:spcBef>
              <a:spcAft>
                <a:spcPts val="600"/>
              </a:spcAft>
              <a:buChar char="–"/>
              <a:defRPr sz="2000" kern="1200">
                <a:solidFill>
                  <a:schemeClr val="bg1">
                    <a:lumMod val="10000"/>
                  </a:schemeClr>
                </a:solidFill>
                <a:latin typeface="+mn-lt"/>
                <a:ea typeface="+mn-ea"/>
                <a:cs typeface="+mn-cs"/>
              </a:defRPr>
            </a:lvl4pPr>
            <a:lvl5pPr marL="2057400" indent="-228600" algn="l" rtl="0" eaLnBrk="1" fontAlgn="base" hangingPunct="1">
              <a:spcBef>
                <a:spcPts val="600"/>
              </a:spcBef>
              <a:spcAft>
                <a:spcPts val="600"/>
              </a:spcAft>
              <a:buChar char="»"/>
              <a:defRPr sz="2000" kern="1200">
                <a:solidFill>
                  <a:schemeClr val="bg1">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0"/>
              </a:spcAft>
            </a:pPr>
            <a:r>
              <a:rPr lang="zh-TW" altLang="zh-TW" sz="2400" b="1" dirty="0">
                <a:latin typeface="微軟正黑體" panose="020B0604030504040204" pitchFamily="34" charset="-120"/>
                <a:ea typeface="微軟正黑體" panose="020B0604030504040204" pitchFamily="34" charset="-120"/>
              </a:rPr>
              <a:t>最底層就是</a:t>
            </a:r>
            <a:r>
              <a:rPr lang="zh-TW" altLang="zh-TW" sz="2400" b="1" dirty="0">
                <a:solidFill>
                  <a:srgbClr val="0070C0"/>
                </a:solidFill>
                <a:latin typeface="微軟正黑體" panose="020B0604030504040204" pitchFamily="34" charset="-120"/>
                <a:ea typeface="微軟正黑體" panose="020B0604030504040204" pitchFamily="34" charset="-120"/>
              </a:rPr>
              <a:t>資料層</a:t>
            </a:r>
            <a:r>
              <a:rPr lang="zh-TW" altLang="zh-TW" sz="2400" b="1" dirty="0">
                <a:latin typeface="微軟正黑體" panose="020B0604030504040204" pitchFamily="34" charset="-120"/>
                <a:ea typeface="微軟正黑體" panose="020B0604030504040204" pitchFamily="34" charset="-120"/>
              </a:rPr>
              <a:t>，除了原有的</a:t>
            </a:r>
            <a:r>
              <a:rPr lang="en-US" altLang="zh-TW" sz="2400" b="1" dirty="0">
                <a:latin typeface="微軟正黑體" panose="020B0604030504040204" pitchFamily="34" charset="-120"/>
                <a:ea typeface="微軟正黑體" panose="020B0604030504040204" pitchFamily="34" charset="-120"/>
              </a:rPr>
              <a:t>OLTP</a:t>
            </a:r>
            <a:r>
              <a:rPr lang="zh-TW" altLang="zh-TW" sz="2400" b="1" dirty="0">
                <a:latin typeface="微軟正黑體" panose="020B0604030504040204" pitchFamily="34" charset="-120"/>
                <a:ea typeface="微軟正黑體" panose="020B0604030504040204" pitchFamily="34" charset="-120"/>
              </a:rPr>
              <a:t>外，也包括非結構的資料，和影音資料等。</a:t>
            </a:r>
            <a:endParaRPr lang="en-US" altLang="zh-TW" sz="2400" b="1" dirty="0">
              <a:latin typeface="微軟正黑體" panose="020B0604030504040204" pitchFamily="34" charset="-120"/>
              <a:ea typeface="微軟正黑體" panose="020B0604030504040204" pitchFamily="34" charset="-120"/>
            </a:endParaRPr>
          </a:p>
          <a:p>
            <a:pPr>
              <a:spcBef>
                <a:spcPts val="0"/>
              </a:spcBef>
              <a:spcAft>
                <a:spcPts val="0"/>
              </a:spcAft>
            </a:pPr>
            <a:r>
              <a:rPr lang="zh-CN" altLang="en-US" sz="2400" b="1" dirty="0">
                <a:latin typeface="微軟正黑體" panose="020B0604030504040204" pitchFamily="34" charset="-120"/>
                <a:ea typeface="微軟正黑體" panose="020B0604030504040204" pitchFamily="34" charset="-120"/>
              </a:rPr>
              <a:t>中</a:t>
            </a:r>
            <a:r>
              <a:rPr lang="zh-TW" altLang="zh-TW" sz="2400" b="1" dirty="0">
                <a:latin typeface="微軟正黑體" panose="020B0604030504040204" pitchFamily="34" charset="-120"/>
                <a:ea typeface="微軟正黑體" panose="020B0604030504040204" pitchFamily="34" charset="-120"/>
              </a:rPr>
              <a:t>間層是用來</a:t>
            </a:r>
            <a:r>
              <a:rPr lang="zh-TW" altLang="zh-TW" sz="2400" b="1" dirty="0">
                <a:solidFill>
                  <a:srgbClr val="0070C0"/>
                </a:solidFill>
                <a:latin typeface="微軟正黑體" panose="020B0604030504040204" pitchFamily="34" charset="-120"/>
                <a:ea typeface="微軟正黑體" panose="020B0604030504040204" pitchFamily="34" charset="-120"/>
              </a:rPr>
              <a:t>整合</a:t>
            </a:r>
            <a:r>
              <a:rPr lang="zh-TW" altLang="zh-TW" sz="2400" b="1" dirty="0">
                <a:latin typeface="微軟正黑體" panose="020B0604030504040204" pitchFamily="34" charset="-120"/>
                <a:ea typeface="微軟正黑體" panose="020B0604030504040204" pitchFamily="34" charset="-120"/>
              </a:rPr>
              <a:t>資料層中各種不同型態和不同來源資料的技術，除了原有的</a:t>
            </a:r>
            <a:r>
              <a:rPr lang="en-US" altLang="zh-TW" sz="2400" b="1" dirty="0">
                <a:latin typeface="微軟正黑體" panose="020B0604030504040204" pitchFamily="34" charset="-120"/>
                <a:ea typeface="微軟正黑體" panose="020B0604030504040204" pitchFamily="34" charset="-120"/>
              </a:rPr>
              <a:t>RDBMS</a:t>
            </a:r>
            <a:r>
              <a:rPr lang="zh-TW" altLang="zh-TW" sz="2400" b="1" dirty="0">
                <a:latin typeface="微軟正黑體" panose="020B0604030504040204" pitchFamily="34" charset="-120"/>
                <a:ea typeface="微軟正黑體" panose="020B0604030504040204" pitchFamily="34" charset="-120"/>
              </a:rPr>
              <a:t>，也包括支援大數據分析的</a:t>
            </a:r>
            <a:r>
              <a:rPr lang="en-US" altLang="zh-TW" sz="2400" b="1" dirty="0">
                <a:latin typeface="微軟正黑體" panose="020B0604030504040204" pitchFamily="34" charset="-120"/>
                <a:ea typeface="微軟正黑體" panose="020B0604030504040204" pitchFamily="34" charset="-120"/>
              </a:rPr>
              <a:t>Hadoop</a:t>
            </a:r>
            <a:r>
              <a:rPr lang="zh-TW" altLang="zh-TW" sz="2400" b="1" dirty="0">
                <a:latin typeface="微軟正黑體" panose="020B0604030504040204" pitchFamily="34" charset="-120"/>
                <a:ea typeface="微軟正黑體" panose="020B0604030504040204" pitchFamily="34" charset="-120"/>
              </a:rPr>
              <a:t>平台。</a:t>
            </a:r>
            <a:endParaRPr lang="en-US" altLang="zh-TW" sz="2400" b="1" dirty="0">
              <a:latin typeface="微軟正黑體" panose="020B0604030504040204" pitchFamily="34" charset="-120"/>
              <a:ea typeface="微軟正黑體" panose="020B0604030504040204" pitchFamily="34" charset="-120"/>
            </a:endParaRPr>
          </a:p>
          <a:p>
            <a:pPr>
              <a:spcBef>
                <a:spcPts val="0"/>
              </a:spcBef>
              <a:spcAft>
                <a:spcPts val="0"/>
              </a:spcAft>
            </a:pPr>
            <a:r>
              <a:rPr lang="zh-TW" altLang="zh-TW" sz="2400" b="1" dirty="0">
                <a:latin typeface="微軟正黑體" panose="020B0604030504040204" pitchFamily="34" charset="-120"/>
                <a:ea typeface="微軟正黑體" panose="020B0604030504040204" pitchFamily="34" charset="-120"/>
              </a:rPr>
              <a:t>最上層表示用以驅動新世代商業智慧分析的視覺化需求的</a:t>
            </a:r>
            <a:r>
              <a:rPr lang="zh-TW" altLang="zh-TW" sz="2400" b="1" dirty="0">
                <a:solidFill>
                  <a:srgbClr val="0070C0"/>
                </a:solidFill>
                <a:latin typeface="微軟正黑體" panose="020B0604030504040204" pitchFamily="34" charset="-120"/>
                <a:ea typeface="微軟正黑體" panose="020B0604030504040204" pitchFamily="34" charset="-120"/>
              </a:rPr>
              <a:t>分析層</a:t>
            </a:r>
            <a:r>
              <a:rPr lang="zh-TW" altLang="zh-TW" sz="2400" b="1" dirty="0">
                <a:latin typeface="微軟正黑體" panose="020B0604030504040204" pitchFamily="34" charset="-120"/>
                <a:ea typeface="微軟正黑體" panose="020B0604030504040204" pitchFamily="34" charset="-120"/>
              </a:rPr>
              <a:t>。</a:t>
            </a:r>
            <a:endParaRPr lang="zh-TW" altLang="en-US" sz="2400" b="1" dirty="0">
              <a:solidFill>
                <a:srgbClr val="0070C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3236819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5E4D837-B743-4221-8819-D18D24684F36}"/>
              </a:ext>
            </a:extLst>
          </p:cNvPr>
          <p:cNvSpPr>
            <a:spLocks noGrp="1"/>
          </p:cNvSpPr>
          <p:nvPr>
            <p:ph type="title"/>
          </p:nvPr>
        </p:nvSpPr>
        <p:spPr/>
        <p:txBody>
          <a:bodyPr/>
          <a:lstStyle/>
          <a:p>
            <a:pPr eaLnBrk="1" hangingPunct="1">
              <a:defRPr/>
            </a:pPr>
            <a:r>
              <a:rPr lang="en-US" altLang="zh-TW" dirty="0"/>
              <a:t>1.2.3 </a:t>
            </a:r>
            <a:r>
              <a:rPr lang="zh-TW" altLang="en-US" dirty="0"/>
              <a:t>商業智慧的效益</a:t>
            </a:r>
          </a:p>
        </p:txBody>
      </p:sp>
      <p:sp>
        <p:nvSpPr>
          <p:cNvPr id="44035" name="內容版面配置區 2">
            <a:extLst>
              <a:ext uri="{FF2B5EF4-FFF2-40B4-BE49-F238E27FC236}">
                <a16:creationId xmlns:a16="http://schemas.microsoft.com/office/drawing/2014/main" id="{0AA8D8BC-6277-475E-8421-2BC99E95FE22}"/>
              </a:ext>
            </a:extLst>
          </p:cNvPr>
          <p:cNvSpPr>
            <a:spLocks noGrp="1"/>
          </p:cNvSpPr>
          <p:nvPr>
            <p:ph idx="1"/>
          </p:nvPr>
        </p:nvSpPr>
        <p:spPr/>
        <p:txBody>
          <a:bodyPr/>
          <a:lstStyle/>
          <a:p>
            <a:pPr eaLnBrk="1" hangingPunct="1"/>
            <a:r>
              <a:rPr lang="zh-TW" altLang="en-US" sz="3600" dirty="0"/>
              <a:t>根據</a:t>
            </a:r>
            <a:r>
              <a:rPr lang="en-US" altLang="zh-TW" sz="3600" dirty="0"/>
              <a:t>TDWI 2003</a:t>
            </a:r>
            <a:r>
              <a:rPr lang="zh-TW" altLang="en-US" sz="3600" dirty="0"/>
              <a:t>年</a:t>
            </a:r>
            <a:r>
              <a:rPr lang="en-US" altLang="zh-TW" sz="3600" dirty="0"/>
              <a:t>4</a:t>
            </a:r>
            <a:r>
              <a:rPr lang="zh-TW" altLang="en-US" sz="3600" dirty="0"/>
              <a:t>月針對</a:t>
            </a:r>
            <a:r>
              <a:rPr lang="en-US" altLang="zh-TW" sz="3600" dirty="0"/>
              <a:t>BI</a:t>
            </a:r>
            <a:r>
              <a:rPr lang="zh-TW" altLang="en-US" sz="3600" dirty="0"/>
              <a:t>解決方案的調查</a:t>
            </a:r>
          </a:p>
          <a:p>
            <a:pPr lvl="1" eaLnBrk="1" hangingPunct="1"/>
            <a:r>
              <a:rPr lang="en-US" altLang="zh-TW" sz="3200" dirty="0"/>
              <a:t>510</a:t>
            </a:r>
            <a:r>
              <a:rPr lang="zh-TW" altLang="en-US" sz="3200" dirty="0"/>
              <a:t>位將</a:t>
            </a:r>
            <a:r>
              <a:rPr lang="en-US" altLang="zh-TW" sz="3200" dirty="0"/>
              <a:t>BI</a:t>
            </a:r>
            <a:r>
              <a:rPr lang="zh-TW" altLang="en-US" sz="3200" dirty="0"/>
              <a:t>的利益評價為</a:t>
            </a:r>
            <a:r>
              <a:rPr lang="en-US" altLang="zh-TW" sz="3200" dirty="0"/>
              <a:t>”</a:t>
            </a:r>
            <a:r>
              <a:rPr lang="zh-TW" altLang="en-US" sz="3200" dirty="0"/>
              <a:t>非常高</a:t>
            </a:r>
            <a:r>
              <a:rPr lang="en-US" altLang="zh-TW" sz="3200" dirty="0"/>
              <a:t>”</a:t>
            </a:r>
            <a:r>
              <a:rPr lang="zh-TW" altLang="en-US" sz="3200" dirty="0"/>
              <a:t>或</a:t>
            </a:r>
            <a:r>
              <a:rPr lang="en-US" altLang="zh-TW" sz="3200" dirty="0"/>
              <a:t>”</a:t>
            </a:r>
            <a:r>
              <a:rPr lang="zh-TW" altLang="en-US" sz="3200" dirty="0"/>
              <a:t>高</a:t>
            </a:r>
            <a:r>
              <a:rPr lang="en-US" altLang="zh-TW" sz="3200" dirty="0"/>
              <a:t>”</a:t>
            </a:r>
            <a:r>
              <a:rPr lang="zh-TW" altLang="en-US" sz="3200" dirty="0"/>
              <a:t>的回覆者的統計結果，如後圖所示，</a:t>
            </a:r>
            <a:r>
              <a:rPr lang="en-US" altLang="zh-TW" sz="3200" dirty="0"/>
              <a:t>BI</a:t>
            </a:r>
            <a:r>
              <a:rPr lang="zh-TW" altLang="en-US" sz="3200" dirty="0"/>
              <a:t>解決方案通常帶給部署企業比較多的</a:t>
            </a:r>
            <a:r>
              <a:rPr lang="zh-TW" altLang="en-US" sz="3200" dirty="0">
                <a:solidFill>
                  <a:srgbClr val="C00000"/>
                </a:solidFill>
              </a:rPr>
              <a:t>無形利益</a:t>
            </a:r>
            <a:r>
              <a:rPr lang="zh-TW" altLang="en-US" sz="3200" dirty="0"/>
              <a:t>。</a:t>
            </a:r>
          </a:p>
          <a:p>
            <a:pPr eaLnBrk="1" hangingPunct="1"/>
            <a:r>
              <a:rPr lang="zh-TW" altLang="en-US" sz="3600" dirty="0"/>
              <a:t>大部分的高階主管仍給予</a:t>
            </a:r>
            <a:r>
              <a:rPr lang="en-US" altLang="zh-TW" sz="3600" dirty="0"/>
              <a:t>”</a:t>
            </a:r>
            <a:r>
              <a:rPr lang="zh-TW" altLang="en-US" sz="3600" dirty="0"/>
              <a:t>事實的單一版本</a:t>
            </a:r>
            <a:r>
              <a:rPr lang="en-US" altLang="zh-TW" sz="3600" dirty="0"/>
              <a:t>”</a:t>
            </a:r>
            <a:r>
              <a:rPr lang="zh-TW" altLang="en-US" sz="3600" dirty="0"/>
              <a:t>、</a:t>
            </a:r>
            <a:r>
              <a:rPr lang="en-US" altLang="zh-TW" sz="3600" dirty="0"/>
              <a:t>”</a:t>
            </a:r>
            <a:r>
              <a:rPr lang="zh-TW" altLang="en-US" sz="3600" dirty="0"/>
              <a:t>更好的策略和計劃</a:t>
            </a:r>
            <a:r>
              <a:rPr lang="en-US" altLang="zh-TW" sz="3600" dirty="0"/>
              <a:t>”</a:t>
            </a:r>
            <a:r>
              <a:rPr lang="zh-TW" altLang="en-US" sz="3600" dirty="0"/>
              <a:t>、</a:t>
            </a:r>
            <a:r>
              <a:rPr lang="en-US" altLang="zh-TW" sz="3600" dirty="0"/>
              <a:t>”</a:t>
            </a:r>
            <a:r>
              <a:rPr lang="zh-TW" altLang="en-US" sz="3600" dirty="0"/>
              <a:t>更好的戰術和決策</a:t>
            </a:r>
            <a:r>
              <a:rPr lang="en-US" altLang="zh-TW" sz="3600" dirty="0"/>
              <a:t>”</a:t>
            </a:r>
            <a:r>
              <a:rPr lang="zh-TW" altLang="en-US" sz="3600" dirty="0"/>
              <a:t>、和</a:t>
            </a:r>
            <a:r>
              <a:rPr lang="en-US" altLang="zh-TW" sz="3600" dirty="0"/>
              <a:t>”</a:t>
            </a:r>
            <a:r>
              <a:rPr lang="zh-TW" altLang="en-US" sz="3600" dirty="0"/>
              <a:t>更有效率的流程</a:t>
            </a:r>
            <a:r>
              <a:rPr lang="en-US" altLang="zh-TW" sz="3600" dirty="0"/>
              <a:t>”</a:t>
            </a:r>
            <a:r>
              <a:rPr lang="zh-TW" altLang="en-US" sz="3600" dirty="0"/>
              <a:t>等很高的評價。</a:t>
            </a:r>
          </a:p>
        </p:txBody>
      </p:sp>
      <p:sp>
        <p:nvSpPr>
          <p:cNvPr id="3" name="日期版面配置區 2">
            <a:extLst>
              <a:ext uri="{FF2B5EF4-FFF2-40B4-BE49-F238E27FC236}">
                <a16:creationId xmlns:a16="http://schemas.microsoft.com/office/drawing/2014/main" id="{1B0C8936-EABE-4280-9A40-5B533A734E44}"/>
              </a:ext>
            </a:extLst>
          </p:cNvPr>
          <p:cNvSpPr>
            <a:spLocks noGrp="1"/>
          </p:cNvSpPr>
          <p:nvPr>
            <p:ph type="dt" sz="half" idx="10"/>
          </p:nvPr>
        </p:nvSpPr>
        <p:spPr/>
        <p:txBody>
          <a:bodyPr/>
          <a:lstStyle/>
          <a:p>
            <a:r>
              <a:rPr lang="en-US" altLang="zh-TW"/>
              <a:t>© </a:t>
            </a:r>
            <a:r>
              <a:rPr lang="zh-TW" altLang="en-US"/>
              <a:t>滄海圖書</a:t>
            </a:r>
            <a:endParaRPr lang="en-US" dirty="0"/>
          </a:p>
        </p:txBody>
      </p:sp>
      <p:sp>
        <p:nvSpPr>
          <p:cNvPr id="4" name="投影片編號版面配置區 3">
            <a:extLst>
              <a:ext uri="{FF2B5EF4-FFF2-40B4-BE49-F238E27FC236}">
                <a16:creationId xmlns:a16="http://schemas.microsoft.com/office/drawing/2014/main" id="{CD91475D-4AB8-4D5C-B81C-E137C8EA0912}"/>
              </a:ext>
            </a:extLst>
          </p:cNvPr>
          <p:cNvSpPr>
            <a:spLocks noGrp="1"/>
          </p:cNvSpPr>
          <p:nvPr>
            <p:ph type="sldNum" sz="quarter" idx="12"/>
          </p:nvPr>
        </p:nvSpPr>
        <p:spPr/>
        <p:txBody>
          <a:bodyPr/>
          <a:lstStyle/>
          <a:p>
            <a:fld id="{A69134C5-D3FF-48ED-8AAC-F4BE64BCFA21}" type="slidenum">
              <a:rPr lang="zh-TW" altLang="en-US" smtClean="0"/>
              <a:pPr/>
              <a:t>37</a:t>
            </a:fld>
            <a:endParaRPr lang="zh-TW" altLang="en-US"/>
          </a:p>
        </p:txBody>
      </p:sp>
    </p:spTree>
    <p:extLst>
      <p:ext uri="{BB962C8B-B14F-4D97-AF65-F5344CB8AC3E}">
        <p14:creationId xmlns:p14="http://schemas.microsoft.com/office/powerpoint/2010/main" val="6269144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759855D-609D-4E83-A534-8967415081F4}"/>
              </a:ext>
            </a:extLst>
          </p:cNvPr>
          <p:cNvSpPr>
            <a:spLocks noGrp="1"/>
          </p:cNvSpPr>
          <p:nvPr>
            <p:ph type="title"/>
          </p:nvPr>
        </p:nvSpPr>
        <p:spPr/>
        <p:txBody>
          <a:bodyPr/>
          <a:lstStyle/>
          <a:p>
            <a:pPr eaLnBrk="1" hangingPunct="1">
              <a:defRPr/>
            </a:pPr>
            <a:r>
              <a:rPr lang="zh-TW" altLang="en-US" dirty="0"/>
              <a:t>商業智慧的效益</a:t>
            </a:r>
          </a:p>
        </p:txBody>
      </p:sp>
      <p:sp>
        <p:nvSpPr>
          <p:cNvPr id="45059" name="內容版面配置區 2">
            <a:extLst>
              <a:ext uri="{FF2B5EF4-FFF2-40B4-BE49-F238E27FC236}">
                <a16:creationId xmlns:a16="http://schemas.microsoft.com/office/drawing/2014/main" id="{79C48F83-6B92-4BF9-A986-6804A4F1AEEB}"/>
              </a:ext>
            </a:extLst>
          </p:cNvPr>
          <p:cNvSpPr>
            <a:spLocks noGrp="1"/>
          </p:cNvSpPr>
          <p:nvPr>
            <p:ph idx="1"/>
          </p:nvPr>
        </p:nvSpPr>
        <p:spPr/>
        <p:txBody>
          <a:bodyPr/>
          <a:lstStyle/>
          <a:p>
            <a:pPr eaLnBrk="1" hangingPunct="1"/>
            <a:r>
              <a:rPr lang="zh-TW" altLang="en-US" sz="3600" dirty="0"/>
              <a:t>許多高階主管並不堅持針對</a:t>
            </a:r>
            <a:r>
              <a:rPr lang="en-US" altLang="zh-TW" sz="3600" dirty="0"/>
              <a:t>BI</a:t>
            </a:r>
            <a:r>
              <a:rPr lang="zh-TW" altLang="en-US" sz="3600" dirty="0"/>
              <a:t>專案進行嚴謹的成本效益分析</a:t>
            </a:r>
          </a:p>
          <a:p>
            <a:pPr lvl="1" eaLnBrk="1" hangingPunct="1"/>
            <a:r>
              <a:rPr lang="zh-TW" altLang="en-US" sz="3200" dirty="0"/>
              <a:t>要計算因為比從前有更佳的資料存取所帶來的好處是很困難的，更不用說想要預先看見這些好處</a:t>
            </a:r>
          </a:p>
          <a:p>
            <a:pPr eaLnBrk="1" hangingPunct="1"/>
            <a:r>
              <a:rPr lang="en-US" altLang="zh-TW" sz="3600" dirty="0"/>
              <a:t>BI</a:t>
            </a:r>
            <a:r>
              <a:rPr lang="zh-TW" altLang="en-US" sz="3600" dirty="0"/>
              <a:t>成功案例</a:t>
            </a:r>
          </a:p>
          <a:p>
            <a:pPr lvl="1" eaLnBrk="1" hangingPunct="1"/>
            <a:r>
              <a:rPr lang="zh-TW" altLang="en-US" sz="3200" dirty="0"/>
              <a:t>航空公司估計其</a:t>
            </a:r>
            <a:r>
              <a:rPr lang="en-US" altLang="zh-TW" sz="3200" dirty="0"/>
              <a:t>BI</a:t>
            </a:r>
            <a:r>
              <a:rPr lang="zh-TW" altLang="en-US" sz="3200" dirty="0"/>
              <a:t>環境中</a:t>
            </a:r>
            <a:r>
              <a:rPr lang="en-US" altLang="zh-TW" sz="3200" dirty="0"/>
              <a:t>35</a:t>
            </a:r>
            <a:r>
              <a:rPr lang="zh-TW" altLang="en-US" sz="3200" dirty="0"/>
              <a:t>個應用系統中的四個，前一年為公司產生</a:t>
            </a:r>
            <a:r>
              <a:rPr lang="en-US" altLang="zh-TW" sz="3200" dirty="0"/>
              <a:t>4</a:t>
            </a:r>
            <a:r>
              <a:rPr lang="zh-TW" altLang="en-US" sz="3200" dirty="0"/>
              <a:t>千萬美金的營收並節省</a:t>
            </a:r>
            <a:r>
              <a:rPr lang="en-US" altLang="zh-TW" sz="3200" dirty="0"/>
              <a:t>3</a:t>
            </a:r>
            <a:r>
              <a:rPr lang="zh-TW" altLang="en-US" sz="3200" dirty="0"/>
              <a:t>千</a:t>
            </a:r>
            <a:r>
              <a:rPr lang="en-US" altLang="zh-TW" sz="3200" dirty="0"/>
              <a:t>1</a:t>
            </a:r>
            <a:r>
              <a:rPr lang="zh-TW" altLang="en-US" sz="3200" dirty="0"/>
              <a:t>百萬的成本</a:t>
            </a:r>
          </a:p>
          <a:p>
            <a:pPr eaLnBrk="1" hangingPunct="1"/>
            <a:endParaRPr lang="zh-TW" altLang="en-US" sz="3600" dirty="0"/>
          </a:p>
        </p:txBody>
      </p:sp>
      <p:sp>
        <p:nvSpPr>
          <p:cNvPr id="3" name="日期版面配置區 2">
            <a:extLst>
              <a:ext uri="{FF2B5EF4-FFF2-40B4-BE49-F238E27FC236}">
                <a16:creationId xmlns:a16="http://schemas.microsoft.com/office/drawing/2014/main" id="{CAED09FA-851F-4AA6-A650-77D3FFD4CF09}"/>
              </a:ext>
            </a:extLst>
          </p:cNvPr>
          <p:cNvSpPr>
            <a:spLocks noGrp="1"/>
          </p:cNvSpPr>
          <p:nvPr>
            <p:ph type="dt" sz="half" idx="10"/>
          </p:nvPr>
        </p:nvSpPr>
        <p:spPr/>
        <p:txBody>
          <a:bodyPr/>
          <a:lstStyle/>
          <a:p>
            <a:r>
              <a:rPr lang="en-US" altLang="zh-TW"/>
              <a:t>© </a:t>
            </a:r>
            <a:r>
              <a:rPr lang="zh-TW" altLang="en-US"/>
              <a:t>滄海圖書</a:t>
            </a:r>
            <a:endParaRPr lang="en-US" dirty="0"/>
          </a:p>
        </p:txBody>
      </p:sp>
      <p:sp>
        <p:nvSpPr>
          <p:cNvPr id="4" name="投影片編號版面配置區 3">
            <a:extLst>
              <a:ext uri="{FF2B5EF4-FFF2-40B4-BE49-F238E27FC236}">
                <a16:creationId xmlns:a16="http://schemas.microsoft.com/office/drawing/2014/main" id="{E1E22FB4-15AF-4077-9991-E49B93CB2851}"/>
              </a:ext>
            </a:extLst>
          </p:cNvPr>
          <p:cNvSpPr>
            <a:spLocks noGrp="1"/>
          </p:cNvSpPr>
          <p:nvPr>
            <p:ph type="sldNum" sz="quarter" idx="12"/>
          </p:nvPr>
        </p:nvSpPr>
        <p:spPr/>
        <p:txBody>
          <a:bodyPr/>
          <a:lstStyle/>
          <a:p>
            <a:fld id="{A69134C5-D3FF-48ED-8AAC-F4BE64BCFA21}" type="slidenum">
              <a:rPr lang="zh-TW" altLang="en-US" smtClean="0"/>
              <a:pPr/>
              <a:t>38</a:t>
            </a:fld>
            <a:endParaRPr lang="zh-TW" altLang="en-US"/>
          </a:p>
        </p:txBody>
      </p:sp>
    </p:spTree>
    <p:extLst>
      <p:ext uri="{BB962C8B-B14F-4D97-AF65-F5344CB8AC3E}">
        <p14:creationId xmlns:p14="http://schemas.microsoft.com/office/powerpoint/2010/main" val="8222128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EE7E37D-1ED4-44BC-B2E3-6AAB1B0254F2}"/>
              </a:ext>
            </a:extLst>
          </p:cNvPr>
          <p:cNvSpPr>
            <a:spLocks noGrp="1"/>
          </p:cNvSpPr>
          <p:nvPr>
            <p:ph type="title"/>
          </p:nvPr>
        </p:nvSpPr>
        <p:spPr/>
        <p:txBody>
          <a:bodyPr/>
          <a:lstStyle/>
          <a:p>
            <a:pPr eaLnBrk="1" hangingPunct="1">
              <a:defRPr/>
            </a:pPr>
            <a:r>
              <a:rPr lang="en-US" altLang="zh-TW" sz="4800" dirty="0">
                <a:latin typeface="微軟正黑體" panose="020B0604030504040204" pitchFamily="34" charset="-120"/>
                <a:ea typeface="微軟正黑體" panose="020B0604030504040204" pitchFamily="34" charset="-120"/>
              </a:rPr>
              <a:t>BI</a:t>
            </a:r>
            <a:r>
              <a:rPr lang="zh-TW" altLang="en-US" sz="4800" dirty="0">
                <a:latin typeface="微軟正黑體" panose="020B0604030504040204" pitchFamily="34" charset="-120"/>
                <a:ea typeface="微軟正黑體" panose="020B0604030504040204" pitchFamily="34" charset="-120"/>
              </a:rPr>
              <a:t>解決方案的有形和無形效益 </a:t>
            </a:r>
          </a:p>
        </p:txBody>
      </p:sp>
      <p:grpSp>
        <p:nvGrpSpPr>
          <p:cNvPr id="46085" name="群組 5">
            <a:extLst>
              <a:ext uri="{FF2B5EF4-FFF2-40B4-BE49-F238E27FC236}">
                <a16:creationId xmlns:a16="http://schemas.microsoft.com/office/drawing/2014/main" id="{073D30FD-7654-45D1-ABA1-5378910E75ED}"/>
              </a:ext>
            </a:extLst>
          </p:cNvPr>
          <p:cNvGrpSpPr>
            <a:grpSpLocks/>
          </p:cNvGrpSpPr>
          <p:nvPr/>
        </p:nvGrpSpPr>
        <p:grpSpPr bwMode="auto">
          <a:xfrm>
            <a:off x="1574800" y="1484314"/>
            <a:ext cx="8624888" cy="5232424"/>
            <a:chOff x="34925" y="1484784"/>
            <a:chExt cx="8625830" cy="5231953"/>
          </a:xfrm>
        </p:grpSpPr>
        <p:pic>
          <p:nvPicPr>
            <p:cNvPr id="46086" name="Picture 4">
              <a:extLst>
                <a:ext uri="{FF2B5EF4-FFF2-40B4-BE49-F238E27FC236}">
                  <a16:creationId xmlns:a16="http://schemas.microsoft.com/office/drawing/2014/main" id="{EA46712F-67F1-4D26-80D4-C3AA33A20F5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1484784"/>
              <a:ext cx="7977187" cy="488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7" name="Text Box 6">
              <a:extLst>
                <a:ext uri="{FF2B5EF4-FFF2-40B4-BE49-F238E27FC236}">
                  <a16:creationId xmlns:a16="http://schemas.microsoft.com/office/drawing/2014/main" id="{3D4FB19E-3F02-4EDE-881E-1A1736FC28D2}"/>
                </a:ext>
              </a:extLst>
            </p:cNvPr>
            <p:cNvSpPr txBox="1">
              <a:spLocks noChangeArrowheads="1"/>
            </p:cNvSpPr>
            <p:nvPr/>
          </p:nvSpPr>
          <p:spPr bwMode="auto">
            <a:xfrm>
              <a:off x="34925" y="6316663"/>
              <a:ext cx="2723671" cy="400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sz="2400">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sz="2400">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sz="2400">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r>
                <a:rPr lang="zh-TW" altLang="en-US" sz="2000" b="1" dirty="0">
                  <a:latin typeface="微軟正黑體" panose="020B0604030504040204" pitchFamily="34" charset="-120"/>
                  <a:ea typeface="微軟正黑體" panose="020B0604030504040204" pitchFamily="34" charset="-120"/>
                </a:rPr>
                <a:t>[譯自</a:t>
              </a:r>
              <a:r>
                <a:rPr lang="en-US" altLang="zh-TW" sz="2000" b="1" dirty="0" err="1">
                  <a:latin typeface="微軟正黑體" panose="020B0604030504040204" pitchFamily="34" charset="-120"/>
                  <a:ea typeface="微軟正黑體" panose="020B0604030504040204" pitchFamily="34" charset="-120"/>
                </a:rPr>
                <a:t>Eckerson</a:t>
              </a:r>
              <a:r>
                <a:rPr lang="en-US" altLang="zh-TW" sz="2000" b="1" dirty="0">
                  <a:latin typeface="微軟正黑體" panose="020B0604030504040204" pitchFamily="34" charset="-120"/>
                  <a:ea typeface="微軟正黑體" panose="020B0604030504040204" pitchFamily="34" charset="-120"/>
                </a:rPr>
                <a:t>, 2003</a:t>
              </a:r>
              <a:r>
                <a:rPr lang="zh-TW" altLang="en-US" sz="2000" b="1" dirty="0">
                  <a:latin typeface="微軟正黑體" panose="020B0604030504040204" pitchFamily="34" charset="-120"/>
                  <a:ea typeface="微軟正黑體" panose="020B0604030504040204" pitchFamily="34" charset="-120"/>
                </a:rPr>
                <a:t>]</a:t>
              </a:r>
            </a:p>
          </p:txBody>
        </p:sp>
      </p:grpSp>
      <p:sp>
        <p:nvSpPr>
          <p:cNvPr id="3" name="日期版面配置區 2">
            <a:extLst>
              <a:ext uri="{FF2B5EF4-FFF2-40B4-BE49-F238E27FC236}">
                <a16:creationId xmlns:a16="http://schemas.microsoft.com/office/drawing/2014/main" id="{06FCA883-E619-4809-AB7A-CD56E783ACCC}"/>
              </a:ext>
            </a:extLst>
          </p:cNvPr>
          <p:cNvSpPr>
            <a:spLocks noGrp="1"/>
          </p:cNvSpPr>
          <p:nvPr>
            <p:ph type="dt" sz="half" idx="10"/>
          </p:nvPr>
        </p:nvSpPr>
        <p:spPr/>
        <p:txBody>
          <a:bodyPr/>
          <a:lstStyle/>
          <a:p>
            <a:r>
              <a:rPr lang="en-US" altLang="zh-TW"/>
              <a:t>© </a:t>
            </a:r>
            <a:r>
              <a:rPr lang="zh-TW" altLang="en-US"/>
              <a:t>滄海圖書</a:t>
            </a:r>
            <a:endParaRPr lang="en-US" dirty="0"/>
          </a:p>
        </p:txBody>
      </p:sp>
      <p:sp>
        <p:nvSpPr>
          <p:cNvPr id="4" name="投影片編號版面配置區 3">
            <a:extLst>
              <a:ext uri="{FF2B5EF4-FFF2-40B4-BE49-F238E27FC236}">
                <a16:creationId xmlns:a16="http://schemas.microsoft.com/office/drawing/2014/main" id="{353559B3-F33C-47D7-9323-B77884F403D1}"/>
              </a:ext>
            </a:extLst>
          </p:cNvPr>
          <p:cNvSpPr>
            <a:spLocks noGrp="1"/>
          </p:cNvSpPr>
          <p:nvPr>
            <p:ph type="sldNum" sz="quarter" idx="12"/>
          </p:nvPr>
        </p:nvSpPr>
        <p:spPr/>
        <p:txBody>
          <a:bodyPr/>
          <a:lstStyle/>
          <a:p>
            <a:fld id="{A69134C5-D3FF-48ED-8AAC-F4BE64BCFA21}" type="slidenum">
              <a:rPr lang="zh-TW" altLang="en-US" smtClean="0"/>
              <a:pPr/>
              <a:t>39</a:t>
            </a:fld>
            <a:endParaRPr lang="zh-TW" altLang="en-US"/>
          </a:p>
        </p:txBody>
      </p:sp>
    </p:spTree>
    <p:extLst>
      <p:ext uri="{BB962C8B-B14F-4D97-AF65-F5344CB8AC3E}">
        <p14:creationId xmlns:p14="http://schemas.microsoft.com/office/powerpoint/2010/main" val="1902322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BC5D187-8E75-4A00-BF19-A5BAE259F181}"/>
              </a:ext>
            </a:extLst>
          </p:cNvPr>
          <p:cNvSpPr>
            <a:spLocks noGrp="1"/>
          </p:cNvSpPr>
          <p:nvPr>
            <p:ph type="title"/>
          </p:nvPr>
        </p:nvSpPr>
        <p:spPr/>
        <p:txBody>
          <a:bodyPr/>
          <a:lstStyle/>
          <a:p>
            <a:r>
              <a:rPr lang="en-US" altLang="zh-TW" sz="4800" dirty="0">
                <a:latin typeface="微軟正黑體" panose="020B0604030504040204" pitchFamily="34" charset="-120"/>
                <a:ea typeface="微軟正黑體" panose="020B0604030504040204" pitchFamily="34" charset="-120"/>
              </a:rPr>
              <a:t>1.1</a:t>
            </a:r>
            <a:r>
              <a:rPr lang="zh-TW" altLang="en-US" sz="4800" dirty="0">
                <a:latin typeface="微軟正黑體" panose="020B0604030504040204" pitchFamily="34" charset="-120"/>
                <a:ea typeface="微軟正黑體" panose="020B0604030504040204" pitchFamily="34" charset="-120"/>
              </a:rPr>
              <a:t> 前言</a:t>
            </a:r>
            <a:br>
              <a:rPr lang="en-US" altLang="zh-TW" sz="4800" dirty="0">
                <a:latin typeface="微軟正黑體" panose="020B0604030504040204" pitchFamily="34" charset="-120"/>
                <a:ea typeface="微軟正黑體" panose="020B0604030504040204" pitchFamily="34" charset="-120"/>
              </a:rPr>
            </a:br>
            <a:r>
              <a:rPr lang="en-US" altLang="zh-TW" sz="4800" dirty="0">
                <a:latin typeface="微軟正黑體" panose="020B0604030504040204" pitchFamily="34" charset="-120"/>
                <a:ea typeface="微軟正黑體" panose="020B0604030504040204" pitchFamily="34" charset="-120"/>
              </a:rPr>
              <a:t>1.1.1</a:t>
            </a:r>
            <a:r>
              <a:rPr lang="zh-TW" altLang="en-US" sz="4800" dirty="0">
                <a:latin typeface="微軟正黑體" panose="020B0604030504040204" pitchFamily="34" charset="-120"/>
                <a:ea typeface="微軟正黑體" panose="020B0604030504040204" pitchFamily="34" charset="-120"/>
              </a:rPr>
              <a:t>企業需求與挑戰</a:t>
            </a:r>
          </a:p>
        </p:txBody>
      </p:sp>
      <p:sp>
        <p:nvSpPr>
          <p:cNvPr id="15363" name="內容版面配置區 2">
            <a:extLst>
              <a:ext uri="{FF2B5EF4-FFF2-40B4-BE49-F238E27FC236}">
                <a16:creationId xmlns:a16="http://schemas.microsoft.com/office/drawing/2014/main" id="{042E8855-2CF7-45BB-B1D2-39D4B0BF2A16}"/>
              </a:ext>
            </a:extLst>
          </p:cNvPr>
          <p:cNvSpPr>
            <a:spLocks noGrp="1"/>
          </p:cNvSpPr>
          <p:nvPr>
            <p:ph idx="1"/>
          </p:nvPr>
        </p:nvSpPr>
        <p:spPr>
          <a:xfrm>
            <a:off x="609600" y="1451360"/>
            <a:ext cx="10972800" cy="5073983"/>
          </a:xfrm>
        </p:spPr>
        <p:txBody>
          <a:bodyPr>
            <a:normAutofit fontScale="92500" lnSpcReduction="20000"/>
          </a:bodyPr>
          <a:lstStyle/>
          <a:p>
            <a:r>
              <a:rPr lang="zh-TW" altLang="en-US" sz="3500" b="1" dirty="0"/>
              <a:t>商業智慧的白皮書─</a:t>
            </a:r>
            <a:r>
              <a:rPr lang="en-US" altLang="zh-TW" sz="3500" b="1" dirty="0"/>
              <a:t>”Business Intelligence: Putting information to work”</a:t>
            </a:r>
            <a:endParaRPr lang="en-US" altLang="zh-TW" b="1" dirty="0"/>
          </a:p>
          <a:p>
            <a:pPr lvl="1"/>
            <a:r>
              <a:rPr lang="zh-TW" altLang="en-US" b="1" dirty="0"/>
              <a:t>經濟學人情報中心</a:t>
            </a:r>
            <a:r>
              <a:rPr lang="en-US" altLang="zh-TW" b="1" dirty="0"/>
              <a:t>(EIU)</a:t>
            </a:r>
            <a:r>
              <a:rPr lang="zh-TW" altLang="en-US" b="1" dirty="0"/>
              <a:t>在</a:t>
            </a:r>
            <a:r>
              <a:rPr lang="en-US" altLang="zh-TW" b="1" dirty="0"/>
              <a:t>2006</a:t>
            </a:r>
            <a:r>
              <a:rPr lang="zh-TW" altLang="en-US" b="1" dirty="0"/>
              <a:t>年</a:t>
            </a:r>
            <a:r>
              <a:rPr lang="zh-TW" altLang="en-US" dirty="0"/>
              <a:t>進行全球線上調查以及深度訪談</a:t>
            </a:r>
            <a:r>
              <a:rPr lang="en-US" altLang="zh-TW" dirty="0"/>
              <a:t>386</a:t>
            </a:r>
            <a:r>
              <a:rPr lang="zh-TW" altLang="en-US" dirty="0"/>
              <a:t>位來自不同產業的高階主管，關於他們目前和計畫採用的商業智慧應用系統。內容包括幾個部分：</a:t>
            </a:r>
          </a:p>
          <a:p>
            <a:pPr lvl="2">
              <a:lnSpc>
                <a:spcPct val="120000"/>
              </a:lnSpc>
              <a:spcBef>
                <a:spcPts val="0"/>
              </a:spcBef>
              <a:spcAft>
                <a:spcPts val="0"/>
              </a:spcAft>
            </a:pPr>
            <a:r>
              <a:rPr lang="zh-TW" altLang="en-US" sz="3000" b="1" dirty="0"/>
              <a:t>執行總結</a:t>
            </a:r>
            <a:r>
              <a:rPr lang="en-US" altLang="zh-TW" sz="3000" b="1" dirty="0"/>
              <a:t>(Executive Summary)</a:t>
            </a:r>
            <a:endParaRPr lang="zh-TW" altLang="en-US" sz="3000" b="1" dirty="0"/>
          </a:p>
          <a:p>
            <a:pPr lvl="2">
              <a:lnSpc>
                <a:spcPct val="120000"/>
              </a:lnSpc>
              <a:spcBef>
                <a:spcPts val="0"/>
              </a:spcBef>
              <a:spcAft>
                <a:spcPts val="0"/>
              </a:spcAft>
            </a:pPr>
            <a:r>
              <a:rPr lang="zh-TW" altLang="en-US" sz="3000" b="1" dirty="0"/>
              <a:t>多樣資料的報表</a:t>
            </a:r>
          </a:p>
          <a:p>
            <a:pPr lvl="2">
              <a:lnSpc>
                <a:spcPct val="120000"/>
              </a:lnSpc>
              <a:spcBef>
                <a:spcPts val="0"/>
              </a:spcBef>
              <a:spcAft>
                <a:spcPts val="0"/>
              </a:spcAft>
            </a:pPr>
            <a:r>
              <a:rPr lang="en-US" altLang="zh-TW" sz="3000" b="1" dirty="0"/>
              <a:t>BI</a:t>
            </a:r>
            <a:r>
              <a:rPr lang="zh-TW" altLang="en-US" sz="3000" b="1" dirty="0"/>
              <a:t>的普及化</a:t>
            </a:r>
          </a:p>
          <a:p>
            <a:pPr lvl="2">
              <a:lnSpc>
                <a:spcPct val="120000"/>
              </a:lnSpc>
              <a:spcBef>
                <a:spcPts val="0"/>
              </a:spcBef>
              <a:spcAft>
                <a:spcPts val="0"/>
              </a:spcAft>
            </a:pPr>
            <a:r>
              <a:rPr lang="zh-TW" altLang="en-US" sz="3000" b="1" dirty="0"/>
              <a:t>拼湊</a:t>
            </a:r>
            <a:r>
              <a:rPr lang="en-US" altLang="zh-TW" sz="3000" b="1" dirty="0"/>
              <a:t>”</a:t>
            </a:r>
            <a:r>
              <a:rPr lang="zh-TW" altLang="en-US" sz="3000" b="1" dirty="0"/>
              <a:t>蛋人</a:t>
            </a:r>
            <a:r>
              <a:rPr lang="en-US" altLang="zh-TW" sz="3000" b="1" dirty="0"/>
              <a:t>”(Humpty Dumpty)</a:t>
            </a:r>
            <a:endParaRPr lang="zh-TW" altLang="en-US" sz="3000" b="1" dirty="0"/>
          </a:p>
          <a:p>
            <a:pPr lvl="2">
              <a:lnSpc>
                <a:spcPct val="120000"/>
              </a:lnSpc>
              <a:spcBef>
                <a:spcPts val="0"/>
              </a:spcBef>
              <a:spcAft>
                <a:spcPts val="0"/>
              </a:spcAft>
            </a:pPr>
            <a:r>
              <a:rPr lang="zh-TW" altLang="en-US" sz="3000" b="1" dirty="0"/>
              <a:t>購買的理由</a:t>
            </a:r>
          </a:p>
          <a:p>
            <a:pPr lvl="2">
              <a:lnSpc>
                <a:spcPct val="120000"/>
              </a:lnSpc>
              <a:spcBef>
                <a:spcPts val="0"/>
              </a:spcBef>
              <a:spcAft>
                <a:spcPts val="0"/>
              </a:spcAft>
            </a:pPr>
            <a:r>
              <a:rPr lang="zh-TW" altLang="en-US" sz="3000" b="1" dirty="0"/>
              <a:t>管理績效</a:t>
            </a:r>
          </a:p>
          <a:p>
            <a:pPr lvl="2">
              <a:lnSpc>
                <a:spcPct val="120000"/>
              </a:lnSpc>
              <a:spcBef>
                <a:spcPts val="0"/>
              </a:spcBef>
              <a:spcAft>
                <a:spcPts val="0"/>
              </a:spcAft>
            </a:pPr>
            <a:r>
              <a:rPr lang="zh-TW" altLang="en-US" sz="3000" b="1" dirty="0"/>
              <a:t>結論</a:t>
            </a:r>
          </a:p>
        </p:txBody>
      </p:sp>
      <p:sp>
        <p:nvSpPr>
          <p:cNvPr id="7" name="日期版面配置區 6">
            <a:extLst>
              <a:ext uri="{FF2B5EF4-FFF2-40B4-BE49-F238E27FC236}">
                <a16:creationId xmlns:a16="http://schemas.microsoft.com/office/drawing/2014/main" id="{C8631836-9E61-4BC2-AC9C-D851751CEF94}"/>
              </a:ext>
            </a:extLst>
          </p:cNvPr>
          <p:cNvSpPr>
            <a:spLocks noGrp="1"/>
          </p:cNvSpPr>
          <p:nvPr>
            <p:ph type="dt" sz="half" idx="10"/>
          </p:nvPr>
        </p:nvSpPr>
        <p:spPr/>
        <p:txBody>
          <a:bodyPr/>
          <a:lstStyle/>
          <a:p>
            <a:r>
              <a:rPr lang="en-US" altLang="zh-TW"/>
              <a:t>© </a:t>
            </a:r>
            <a:r>
              <a:rPr lang="zh-TW" altLang="en-US"/>
              <a:t>滄海圖書</a:t>
            </a:r>
            <a:endParaRPr lang="en-US" dirty="0"/>
          </a:p>
        </p:txBody>
      </p:sp>
      <p:sp>
        <p:nvSpPr>
          <p:cNvPr id="8" name="投影片編號版面配置區 7">
            <a:extLst>
              <a:ext uri="{FF2B5EF4-FFF2-40B4-BE49-F238E27FC236}">
                <a16:creationId xmlns:a16="http://schemas.microsoft.com/office/drawing/2014/main" id="{0B4FF105-D440-499C-B199-EDC50CDC9FB4}"/>
              </a:ext>
            </a:extLst>
          </p:cNvPr>
          <p:cNvSpPr>
            <a:spLocks noGrp="1"/>
          </p:cNvSpPr>
          <p:nvPr>
            <p:ph type="sldNum" sz="quarter" idx="12"/>
          </p:nvPr>
        </p:nvSpPr>
        <p:spPr/>
        <p:txBody>
          <a:bodyPr/>
          <a:lstStyle/>
          <a:p>
            <a:fld id="{A69134C5-D3FF-48ED-8AAC-F4BE64BCFA21}" type="slidenum">
              <a:rPr lang="zh-TW" altLang="en-US" smtClean="0"/>
              <a:pPr/>
              <a:t>4</a:t>
            </a:fld>
            <a:endParaRPr lang="zh-TW" altLang="en-US"/>
          </a:p>
        </p:txBody>
      </p:sp>
    </p:spTree>
    <p:extLst>
      <p:ext uri="{BB962C8B-B14F-4D97-AF65-F5344CB8AC3E}">
        <p14:creationId xmlns:p14="http://schemas.microsoft.com/office/powerpoint/2010/main" val="23196337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標題 1"/>
          <p:cNvSpPr>
            <a:spLocks noGrp="1"/>
          </p:cNvSpPr>
          <p:nvPr>
            <p:ph type="title"/>
          </p:nvPr>
        </p:nvSpPr>
        <p:spPr>
          <a:xfrm>
            <a:off x="609600" y="-21914"/>
            <a:ext cx="10972800" cy="1114652"/>
          </a:xfrm>
        </p:spPr>
        <p:txBody>
          <a:bodyPr/>
          <a:lstStyle/>
          <a:p>
            <a:r>
              <a:rPr lang="zh-TW" altLang="zh-TW" dirty="0"/>
              <a:t>公司使用</a:t>
            </a:r>
            <a:r>
              <a:rPr lang="en-US" altLang="zh-TW" dirty="0"/>
              <a:t>BI</a:t>
            </a:r>
            <a:r>
              <a:rPr lang="zh-TW" altLang="zh-TW" dirty="0"/>
              <a:t>系統所獲致各種效益的程度</a:t>
            </a:r>
            <a:endParaRPr lang="zh-TW" altLang="en-US" dirty="0"/>
          </a:p>
        </p:txBody>
      </p:sp>
      <p:sp>
        <p:nvSpPr>
          <p:cNvPr id="3" name="內容版面配置區 2"/>
          <p:cNvSpPr>
            <a:spLocks noGrp="1"/>
          </p:cNvSpPr>
          <p:nvPr>
            <p:ph idx="1"/>
          </p:nvPr>
        </p:nvSpPr>
        <p:spPr/>
        <p:txBody>
          <a:bodyPr/>
          <a:lstStyle/>
          <a:p>
            <a:r>
              <a:rPr lang="zh-TW" altLang="zh-TW" dirty="0"/>
              <a:t>圖</a:t>
            </a:r>
            <a:r>
              <a:rPr lang="en-US" altLang="zh-TW" dirty="0"/>
              <a:t>1-8</a:t>
            </a:r>
            <a:endParaRPr lang="zh-TW" altLang="en-US" dirty="0"/>
          </a:p>
        </p:txBody>
      </p:sp>
      <p:sp>
        <p:nvSpPr>
          <p:cNvPr id="4" name="日期版面配置區 3"/>
          <p:cNvSpPr>
            <a:spLocks noGrp="1"/>
          </p:cNvSpPr>
          <p:nvPr>
            <p:ph type="dt" sz="half" idx="10"/>
          </p:nvPr>
        </p:nvSpPr>
        <p:spPr/>
        <p:txBody>
          <a:bodyPr/>
          <a:lstStyle/>
          <a:p>
            <a:r>
              <a:rPr lang="en-US" altLang="zh-TW"/>
              <a:t>© </a:t>
            </a:r>
            <a:r>
              <a:rPr lang="zh-TW" altLang="en-US"/>
              <a:t>滄海圖書</a:t>
            </a:r>
            <a:endParaRPr lang="en-US" dirty="0"/>
          </a:p>
        </p:txBody>
      </p:sp>
      <p:sp>
        <p:nvSpPr>
          <p:cNvPr id="5" name="投影片編號版面配置區 4"/>
          <p:cNvSpPr>
            <a:spLocks noGrp="1"/>
          </p:cNvSpPr>
          <p:nvPr>
            <p:ph type="sldNum" sz="quarter" idx="12"/>
          </p:nvPr>
        </p:nvSpPr>
        <p:spPr/>
        <p:txBody>
          <a:bodyPr/>
          <a:lstStyle/>
          <a:p>
            <a:fld id="{A69134C5-D3FF-48ED-8AAC-F4BE64BCFA21}" type="slidenum">
              <a:rPr lang="zh-TW" altLang="en-US" smtClean="0"/>
              <a:pPr/>
              <a:t>40</a:t>
            </a:fld>
            <a:endParaRPr lang="zh-TW" altLang="en-US"/>
          </a:p>
        </p:txBody>
      </p:sp>
      <p:grpSp>
        <p:nvGrpSpPr>
          <p:cNvPr id="39" name="群組 38">
            <a:extLst>
              <a:ext uri="{FF2B5EF4-FFF2-40B4-BE49-F238E27FC236}">
                <a16:creationId xmlns:a16="http://schemas.microsoft.com/office/drawing/2014/main" id="{3B8E3735-F3AD-4713-BE7E-2C69E7F2E0B8}"/>
              </a:ext>
            </a:extLst>
          </p:cNvPr>
          <p:cNvGrpSpPr/>
          <p:nvPr/>
        </p:nvGrpSpPr>
        <p:grpSpPr>
          <a:xfrm>
            <a:off x="3534877" y="986735"/>
            <a:ext cx="4991533" cy="5723116"/>
            <a:chOff x="3534877" y="986735"/>
            <a:chExt cx="4991533" cy="5723116"/>
          </a:xfrm>
        </p:grpSpPr>
        <p:pic>
          <p:nvPicPr>
            <p:cNvPr id="6" name="圖片 5" descr="畫面剪輯"/>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34877" y="986735"/>
              <a:ext cx="4991533" cy="5723116"/>
            </a:xfrm>
            <a:prstGeom prst="rect">
              <a:avLst/>
            </a:prstGeom>
          </p:spPr>
        </p:pic>
        <p:pic>
          <p:nvPicPr>
            <p:cNvPr id="8" name="圖片 7">
              <a:extLst>
                <a:ext uri="{FF2B5EF4-FFF2-40B4-BE49-F238E27FC236}">
                  <a16:creationId xmlns:a16="http://schemas.microsoft.com/office/drawing/2014/main" id="{D0E424D7-AD37-4758-8D1B-579B8D07A2E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706059" y="1624814"/>
              <a:ext cx="2584609" cy="205740"/>
            </a:xfrm>
            <a:prstGeom prst="rect">
              <a:avLst/>
            </a:prstGeom>
          </p:spPr>
        </p:pic>
        <p:pic>
          <p:nvPicPr>
            <p:cNvPr id="10" name="圖片 9">
              <a:extLst>
                <a:ext uri="{FF2B5EF4-FFF2-40B4-BE49-F238E27FC236}">
                  <a16:creationId xmlns:a16="http://schemas.microsoft.com/office/drawing/2014/main" id="{E4F14E64-D7B8-42F4-8BCD-3F7AF6FBB78C}"/>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676303" y="1015301"/>
              <a:ext cx="167164" cy="167164"/>
            </a:xfrm>
            <a:prstGeom prst="rect">
              <a:avLst/>
            </a:prstGeom>
          </p:spPr>
        </p:pic>
        <p:pic>
          <p:nvPicPr>
            <p:cNvPr id="12" name="圖片 11">
              <a:extLst>
                <a:ext uri="{FF2B5EF4-FFF2-40B4-BE49-F238E27FC236}">
                  <a16:creationId xmlns:a16="http://schemas.microsoft.com/office/drawing/2014/main" id="{514CA371-EEE3-4D20-A645-112AD26B1746}"/>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552600" y="1025687"/>
              <a:ext cx="167164" cy="141446"/>
            </a:xfrm>
            <a:prstGeom prst="rect">
              <a:avLst/>
            </a:prstGeom>
          </p:spPr>
        </p:pic>
        <p:pic>
          <p:nvPicPr>
            <p:cNvPr id="13" name="圖片 12">
              <a:extLst>
                <a:ext uri="{FF2B5EF4-FFF2-40B4-BE49-F238E27FC236}">
                  <a16:creationId xmlns:a16="http://schemas.microsoft.com/office/drawing/2014/main" id="{C2E29122-2C5A-4051-B6B6-102E32AAB2D3}"/>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792810" y="2099062"/>
              <a:ext cx="2546033" cy="218599"/>
            </a:xfrm>
            <a:prstGeom prst="rect">
              <a:avLst/>
            </a:prstGeom>
          </p:spPr>
        </p:pic>
        <p:pic>
          <p:nvPicPr>
            <p:cNvPr id="18" name="圖片 17">
              <a:extLst>
                <a:ext uri="{FF2B5EF4-FFF2-40B4-BE49-F238E27FC236}">
                  <a16:creationId xmlns:a16="http://schemas.microsoft.com/office/drawing/2014/main" id="{0C232D00-DD53-4CDC-8113-D827BD96D6D5}"/>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3876488" y="2581185"/>
              <a:ext cx="2468880" cy="218599"/>
            </a:xfrm>
            <a:prstGeom prst="rect">
              <a:avLst/>
            </a:prstGeom>
          </p:spPr>
        </p:pic>
        <p:pic>
          <p:nvPicPr>
            <p:cNvPr id="26" name="圖片 25">
              <a:extLst>
                <a:ext uri="{FF2B5EF4-FFF2-40B4-BE49-F238E27FC236}">
                  <a16:creationId xmlns:a16="http://schemas.microsoft.com/office/drawing/2014/main" id="{BC8984A2-1FEA-4F50-BD69-BC54F955D88F}"/>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4019969" y="3554464"/>
              <a:ext cx="2533174" cy="231458"/>
            </a:xfrm>
            <a:prstGeom prst="rect">
              <a:avLst/>
            </a:prstGeom>
          </p:spPr>
        </p:pic>
        <p:pic>
          <p:nvPicPr>
            <p:cNvPr id="27" name="圖片 26">
              <a:extLst>
                <a:ext uri="{FF2B5EF4-FFF2-40B4-BE49-F238E27FC236}">
                  <a16:creationId xmlns:a16="http://schemas.microsoft.com/office/drawing/2014/main" id="{62F0D898-E1BA-4E8C-8BF4-115AB1402355}"/>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4025092" y="3065074"/>
              <a:ext cx="2558891" cy="231458"/>
            </a:xfrm>
            <a:prstGeom prst="rect">
              <a:avLst/>
            </a:prstGeom>
          </p:spPr>
        </p:pic>
        <p:pic>
          <p:nvPicPr>
            <p:cNvPr id="28" name="圖片 27">
              <a:extLst>
                <a:ext uri="{FF2B5EF4-FFF2-40B4-BE49-F238E27FC236}">
                  <a16:creationId xmlns:a16="http://schemas.microsoft.com/office/drawing/2014/main" id="{B9AD1633-A6F5-42D9-A39D-5BBB5A09DC96}"/>
                </a:ext>
              </a:extLst>
            </p:cNvPr>
            <p:cNvPicPr>
              <a:picLocks noChangeAspect="1"/>
            </p:cNvPicPr>
            <p:nvPr/>
          </p:nvPicPr>
          <p:blipFill>
            <a:blip r:embed="rId10">
              <a:clrChange>
                <a:clrFrom>
                  <a:srgbClr val="FFFFFF"/>
                </a:clrFrom>
                <a:clrTo>
                  <a:srgbClr val="FFFFFF">
                    <a:alpha val="0"/>
                  </a:srgbClr>
                </a:clrTo>
              </a:clrChange>
            </a:blip>
            <a:stretch>
              <a:fillRect/>
            </a:stretch>
          </p:blipFill>
          <p:spPr>
            <a:xfrm>
              <a:off x="4731099" y="5011354"/>
              <a:ext cx="2018824" cy="218599"/>
            </a:xfrm>
            <a:prstGeom prst="rect">
              <a:avLst/>
            </a:prstGeom>
          </p:spPr>
        </p:pic>
        <p:pic>
          <p:nvPicPr>
            <p:cNvPr id="29" name="圖片 28">
              <a:extLst>
                <a:ext uri="{FF2B5EF4-FFF2-40B4-BE49-F238E27FC236}">
                  <a16:creationId xmlns:a16="http://schemas.microsoft.com/office/drawing/2014/main" id="{220570D2-FF26-419F-8492-260310CA3368}"/>
                </a:ext>
              </a:extLst>
            </p:cNvPr>
            <p:cNvPicPr>
              <a:picLocks noChangeAspect="1"/>
            </p:cNvPicPr>
            <p:nvPr/>
          </p:nvPicPr>
          <p:blipFill>
            <a:blip r:embed="rId11">
              <a:clrChange>
                <a:clrFrom>
                  <a:srgbClr val="FFFFFF"/>
                </a:clrFrom>
                <a:clrTo>
                  <a:srgbClr val="FFFFFF">
                    <a:alpha val="0"/>
                  </a:srgbClr>
                </a:clrTo>
              </a:clrChange>
            </a:blip>
            <a:stretch>
              <a:fillRect/>
            </a:stretch>
          </p:blipFill>
          <p:spPr>
            <a:xfrm>
              <a:off x="4874539" y="5487959"/>
              <a:ext cx="2173129" cy="218599"/>
            </a:xfrm>
            <a:prstGeom prst="rect">
              <a:avLst/>
            </a:prstGeom>
          </p:spPr>
        </p:pic>
        <p:pic>
          <p:nvPicPr>
            <p:cNvPr id="30" name="圖片 29">
              <a:extLst>
                <a:ext uri="{FF2B5EF4-FFF2-40B4-BE49-F238E27FC236}">
                  <a16:creationId xmlns:a16="http://schemas.microsoft.com/office/drawing/2014/main" id="{CDA44492-5159-47F0-A427-9ACBDD517A27}"/>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5008630" y="5983972"/>
              <a:ext cx="1851660" cy="218599"/>
            </a:xfrm>
            <a:prstGeom prst="rect">
              <a:avLst/>
            </a:prstGeom>
          </p:spPr>
        </p:pic>
        <p:pic>
          <p:nvPicPr>
            <p:cNvPr id="31" name="圖片 30">
              <a:extLst>
                <a:ext uri="{FF2B5EF4-FFF2-40B4-BE49-F238E27FC236}">
                  <a16:creationId xmlns:a16="http://schemas.microsoft.com/office/drawing/2014/main" id="{4B3594C4-84E8-4223-BCFF-A1C4CFEA443F}"/>
                </a:ext>
              </a:extLst>
            </p:cNvPr>
            <p:cNvPicPr>
              <a:picLocks noChangeAspect="1"/>
            </p:cNvPicPr>
            <p:nvPr/>
          </p:nvPicPr>
          <p:blipFill>
            <a:blip r:embed="rId13">
              <a:clrChange>
                <a:clrFrom>
                  <a:srgbClr val="FFFFFF"/>
                </a:clrFrom>
                <a:clrTo>
                  <a:srgbClr val="FFFFFF">
                    <a:alpha val="0"/>
                  </a:srgbClr>
                </a:clrTo>
              </a:clrChange>
            </a:blip>
            <a:stretch>
              <a:fillRect/>
            </a:stretch>
          </p:blipFill>
          <p:spPr>
            <a:xfrm>
              <a:off x="5198359" y="6446591"/>
              <a:ext cx="2018824" cy="231458"/>
            </a:xfrm>
            <a:prstGeom prst="rect">
              <a:avLst/>
            </a:prstGeom>
          </p:spPr>
        </p:pic>
        <p:pic>
          <p:nvPicPr>
            <p:cNvPr id="32" name="圖片 31">
              <a:extLst>
                <a:ext uri="{FF2B5EF4-FFF2-40B4-BE49-F238E27FC236}">
                  <a16:creationId xmlns:a16="http://schemas.microsoft.com/office/drawing/2014/main" id="{89961EB4-1A44-4935-A020-729120BB2100}"/>
                </a:ext>
              </a:extLst>
            </p:cNvPr>
            <p:cNvPicPr>
              <a:picLocks noChangeAspect="1"/>
            </p:cNvPicPr>
            <p:nvPr/>
          </p:nvPicPr>
          <p:blipFill>
            <a:blip r:embed="rId14">
              <a:clrChange>
                <a:clrFrom>
                  <a:srgbClr val="FFFFFF"/>
                </a:clrFrom>
                <a:clrTo>
                  <a:srgbClr val="FFFFFF">
                    <a:alpha val="0"/>
                  </a:srgbClr>
                </a:clrTo>
              </a:clrChange>
            </a:blip>
            <a:stretch>
              <a:fillRect/>
            </a:stretch>
          </p:blipFill>
          <p:spPr>
            <a:xfrm>
              <a:off x="5525673" y="1012507"/>
              <a:ext cx="154305" cy="154305"/>
            </a:xfrm>
            <a:prstGeom prst="rect">
              <a:avLst/>
            </a:prstGeom>
          </p:spPr>
        </p:pic>
        <p:pic>
          <p:nvPicPr>
            <p:cNvPr id="33" name="圖片 32">
              <a:extLst>
                <a:ext uri="{FF2B5EF4-FFF2-40B4-BE49-F238E27FC236}">
                  <a16:creationId xmlns:a16="http://schemas.microsoft.com/office/drawing/2014/main" id="{93C48C98-C1B7-4590-982C-5A13A4A67AB1}"/>
                </a:ext>
              </a:extLst>
            </p:cNvPr>
            <p:cNvPicPr>
              <a:picLocks noChangeAspect="1"/>
            </p:cNvPicPr>
            <p:nvPr/>
          </p:nvPicPr>
          <p:blipFill>
            <a:blip r:embed="rId15">
              <a:clrChange>
                <a:clrFrom>
                  <a:srgbClr val="FFFFFF"/>
                </a:clrFrom>
                <a:clrTo>
                  <a:srgbClr val="FFFFFF">
                    <a:alpha val="0"/>
                  </a:srgbClr>
                </a:clrTo>
              </a:clrChange>
            </a:blip>
            <a:stretch>
              <a:fillRect/>
            </a:stretch>
          </p:blipFill>
          <p:spPr>
            <a:xfrm>
              <a:off x="6395102" y="1017462"/>
              <a:ext cx="192881" cy="167164"/>
            </a:xfrm>
            <a:prstGeom prst="rect">
              <a:avLst/>
            </a:prstGeom>
          </p:spPr>
        </p:pic>
        <p:pic>
          <p:nvPicPr>
            <p:cNvPr id="36" name="圖片 35">
              <a:extLst>
                <a:ext uri="{FF2B5EF4-FFF2-40B4-BE49-F238E27FC236}">
                  <a16:creationId xmlns:a16="http://schemas.microsoft.com/office/drawing/2014/main" id="{10FBA544-0C9E-4A8B-8584-5D80D31E7D52}"/>
                </a:ext>
              </a:extLst>
            </p:cNvPr>
            <p:cNvPicPr>
              <a:picLocks noChangeAspect="1"/>
            </p:cNvPicPr>
            <p:nvPr/>
          </p:nvPicPr>
          <p:blipFill>
            <a:blip r:embed="rId16">
              <a:clrChange>
                <a:clrFrom>
                  <a:srgbClr val="FFFFFF"/>
                </a:clrFrom>
                <a:clrTo>
                  <a:srgbClr val="FFFFFF">
                    <a:alpha val="0"/>
                  </a:srgbClr>
                </a:clrTo>
              </a:clrChange>
            </a:blip>
            <a:stretch>
              <a:fillRect/>
            </a:stretch>
          </p:blipFill>
          <p:spPr>
            <a:xfrm>
              <a:off x="4147204" y="4041431"/>
              <a:ext cx="2443163" cy="231458"/>
            </a:xfrm>
            <a:prstGeom prst="rect">
              <a:avLst/>
            </a:prstGeom>
          </p:spPr>
        </p:pic>
        <p:pic>
          <p:nvPicPr>
            <p:cNvPr id="37" name="圖片 36">
              <a:extLst>
                <a:ext uri="{FF2B5EF4-FFF2-40B4-BE49-F238E27FC236}">
                  <a16:creationId xmlns:a16="http://schemas.microsoft.com/office/drawing/2014/main" id="{391DBC32-AAB9-494A-98B5-03F2AADA4820}"/>
                </a:ext>
              </a:extLst>
            </p:cNvPr>
            <p:cNvPicPr>
              <a:picLocks noChangeAspect="1"/>
            </p:cNvPicPr>
            <p:nvPr/>
          </p:nvPicPr>
          <p:blipFill>
            <a:blip r:embed="rId17">
              <a:clrChange>
                <a:clrFrom>
                  <a:srgbClr val="FFFFFF"/>
                </a:clrFrom>
                <a:clrTo>
                  <a:srgbClr val="FFFFFF">
                    <a:alpha val="0"/>
                  </a:srgbClr>
                </a:clrTo>
              </a:clrChange>
            </a:blip>
            <a:stretch>
              <a:fillRect/>
            </a:stretch>
          </p:blipFill>
          <p:spPr>
            <a:xfrm>
              <a:off x="4331769" y="4501802"/>
              <a:ext cx="2314575" cy="244316"/>
            </a:xfrm>
            <a:prstGeom prst="rect">
              <a:avLst/>
            </a:prstGeom>
          </p:spPr>
        </p:pic>
      </p:grpSp>
    </p:spTree>
    <p:extLst>
      <p:ext uri="{BB962C8B-B14F-4D97-AF65-F5344CB8AC3E}">
        <p14:creationId xmlns:p14="http://schemas.microsoft.com/office/powerpoint/2010/main" val="13572695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5C5749A-AB3D-4D36-9DE5-FB384243B39A}"/>
              </a:ext>
            </a:extLst>
          </p:cNvPr>
          <p:cNvSpPr>
            <a:spLocks noGrp="1"/>
          </p:cNvSpPr>
          <p:nvPr>
            <p:ph type="title"/>
          </p:nvPr>
        </p:nvSpPr>
        <p:spPr/>
        <p:txBody>
          <a:bodyPr/>
          <a:lstStyle/>
          <a:p>
            <a:r>
              <a:rPr lang="zh-TW" altLang="en-US" sz="4800" dirty="0">
                <a:latin typeface="微軟正黑體" panose="020B0604030504040204" pitchFamily="34" charset="-120"/>
                <a:ea typeface="微軟正黑體" panose="020B0604030504040204" pitchFamily="34" charset="-120"/>
              </a:rPr>
              <a:t>1.3 商業智慧在企業管理的應用架構</a:t>
            </a:r>
          </a:p>
        </p:txBody>
      </p:sp>
      <p:sp>
        <p:nvSpPr>
          <p:cNvPr id="47107" name="內容版面配置區 2">
            <a:extLst>
              <a:ext uri="{FF2B5EF4-FFF2-40B4-BE49-F238E27FC236}">
                <a16:creationId xmlns:a16="http://schemas.microsoft.com/office/drawing/2014/main" id="{82BE2B64-AAA6-488C-BB61-E9BC8184E5BE}"/>
              </a:ext>
            </a:extLst>
          </p:cNvPr>
          <p:cNvSpPr>
            <a:spLocks noGrp="1"/>
          </p:cNvSpPr>
          <p:nvPr>
            <p:ph idx="1"/>
          </p:nvPr>
        </p:nvSpPr>
        <p:spPr/>
        <p:txBody>
          <a:bodyPr/>
          <a:lstStyle/>
          <a:p>
            <a:r>
              <a:rPr lang="zh-TW" altLang="en-US" sz="3600" b="1" dirty="0">
                <a:latin typeface="微軟正黑體" panose="020B0604030504040204" pitchFamily="34" charset="-120"/>
                <a:ea typeface="微軟正黑體" panose="020B0604030504040204" pitchFamily="34" charset="-120"/>
              </a:rPr>
              <a:t>1.3.1 關鍵績效指標(</a:t>
            </a:r>
            <a:r>
              <a:rPr lang="en-US" altLang="zh-TW" sz="3600" b="1" dirty="0">
                <a:latin typeface="微軟正黑體" panose="020B0604030504040204" pitchFamily="34" charset="-120"/>
                <a:ea typeface="微軟正黑體" panose="020B0604030504040204" pitchFamily="34" charset="-120"/>
              </a:rPr>
              <a:t>KPI)</a:t>
            </a:r>
          </a:p>
          <a:p>
            <a:r>
              <a:rPr lang="zh-TW" altLang="en-US" sz="3600" b="1" dirty="0">
                <a:latin typeface="微軟正黑體" panose="020B0604030504040204" pitchFamily="34" charset="-120"/>
                <a:ea typeface="微軟正黑體" panose="020B0604030504040204" pitchFamily="34" charset="-120"/>
              </a:rPr>
              <a:t>1.3.2 平衡計分卡</a:t>
            </a:r>
          </a:p>
          <a:p>
            <a:r>
              <a:rPr lang="zh-TW" altLang="en-US" sz="3600" b="1" dirty="0">
                <a:latin typeface="微軟正黑體" panose="020B0604030504040204" pitchFamily="34" charset="-120"/>
                <a:ea typeface="微軟正黑體" panose="020B0604030504040204" pitchFamily="34" charset="-120"/>
              </a:rPr>
              <a:t>1.3.3 管理決策應用架構</a:t>
            </a:r>
          </a:p>
        </p:txBody>
      </p:sp>
      <p:sp>
        <p:nvSpPr>
          <p:cNvPr id="3" name="日期版面配置區 2">
            <a:extLst>
              <a:ext uri="{FF2B5EF4-FFF2-40B4-BE49-F238E27FC236}">
                <a16:creationId xmlns:a16="http://schemas.microsoft.com/office/drawing/2014/main" id="{E5934131-5496-4ABB-9D34-C941410E93A4}"/>
              </a:ext>
            </a:extLst>
          </p:cNvPr>
          <p:cNvSpPr>
            <a:spLocks noGrp="1"/>
          </p:cNvSpPr>
          <p:nvPr>
            <p:ph type="dt" sz="half" idx="10"/>
          </p:nvPr>
        </p:nvSpPr>
        <p:spPr/>
        <p:txBody>
          <a:bodyPr/>
          <a:lstStyle/>
          <a:p>
            <a:r>
              <a:rPr lang="en-US" altLang="zh-TW"/>
              <a:t>© </a:t>
            </a:r>
            <a:r>
              <a:rPr lang="zh-TW" altLang="en-US"/>
              <a:t>滄海圖書</a:t>
            </a:r>
            <a:endParaRPr lang="en-US" dirty="0"/>
          </a:p>
        </p:txBody>
      </p:sp>
      <p:sp>
        <p:nvSpPr>
          <p:cNvPr id="4" name="投影片編號版面配置區 3">
            <a:extLst>
              <a:ext uri="{FF2B5EF4-FFF2-40B4-BE49-F238E27FC236}">
                <a16:creationId xmlns:a16="http://schemas.microsoft.com/office/drawing/2014/main" id="{BF34E098-58F7-4589-A8BD-B8436A419102}"/>
              </a:ext>
            </a:extLst>
          </p:cNvPr>
          <p:cNvSpPr>
            <a:spLocks noGrp="1"/>
          </p:cNvSpPr>
          <p:nvPr>
            <p:ph type="sldNum" sz="quarter" idx="12"/>
          </p:nvPr>
        </p:nvSpPr>
        <p:spPr/>
        <p:txBody>
          <a:bodyPr/>
          <a:lstStyle/>
          <a:p>
            <a:fld id="{A69134C5-D3FF-48ED-8AAC-F4BE64BCFA21}" type="slidenum">
              <a:rPr lang="zh-TW" altLang="en-US" smtClean="0"/>
              <a:pPr/>
              <a:t>41</a:t>
            </a:fld>
            <a:endParaRPr lang="zh-TW" altLang="en-US"/>
          </a:p>
        </p:txBody>
      </p:sp>
    </p:spTree>
    <p:extLst>
      <p:ext uri="{BB962C8B-B14F-4D97-AF65-F5344CB8AC3E}">
        <p14:creationId xmlns:p14="http://schemas.microsoft.com/office/powerpoint/2010/main" val="6511711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8733637-5C2D-4C63-A490-5A20B9FF4AA3}"/>
              </a:ext>
            </a:extLst>
          </p:cNvPr>
          <p:cNvSpPr>
            <a:spLocks noGrp="1"/>
          </p:cNvSpPr>
          <p:nvPr>
            <p:ph type="title"/>
          </p:nvPr>
        </p:nvSpPr>
        <p:spPr/>
        <p:txBody>
          <a:bodyPr/>
          <a:lstStyle/>
          <a:p>
            <a:r>
              <a:rPr lang="zh-TW" altLang="en-US" sz="4800" dirty="0">
                <a:latin typeface="微軟正黑體" panose="020B0604030504040204" pitchFamily="34" charset="-120"/>
                <a:ea typeface="微軟正黑體" panose="020B0604030504040204" pitchFamily="34" charset="-120"/>
              </a:rPr>
              <a:t>商業智慧</a:t>
            </a:r>
            <a:r>
              <a:rPr lang="zh-CN" altLang="en-US" sz="4800" dirty="0">
                <a:latin typeface="微軟正黑體" panose="020B0604030504040204" pitchFamily="34" charset="-120"/>
                <a:ea typeface="微軟正黑體" panose="020B0604030504040204" pitchFamily="34" charset="-120"/>
              </a:rPr>
              <a:t>與</a:t>
            </a:r>
            <a:r>
              <a:rPr lang="zh-TW" altLang="en-US" sz="4800" dirty="0">
                <a:latin typeface="微軟正黑體" panose="020B0604030504040204" pitchFamily="34" charset="-120"/>
                <a:ea typeface="微軟正黑體" panose="020B0604030504040204" pitchFamily="34" charset="-120"/>
              </a:rPr>
              <a:t>企業管理</a:t>
            </a:r>
          </a:p>
        </p:txBody>
      </p:sp>
      <p:sp>
        <p:nvSpPr>
          <p:cNvPr id="48131" name="內容版面配置區 2">
            <a:extLst>
              <a:ext uri="{FF2B5EF4-FFF2-40B4-BE49-F238E27FC236}">
                <a16:creationId xmlns:a16="http://schemas.microsoft.com/office/drawing/2014/main" id="{FE4B0A33-492E-4548-BEF7-46C11F9E9103}"/>
              </a:ext>
            </a:extLst>
          </p:cNvPr>
          <p:cNvSpPr>
            <a:spLocks noGrp="1"/>
          </p:cNvSpPr>
          <p:nvPr>
            <p:ph idx="1"/>
          </p:nvPr>
        </p:nvSpPr>
        <p:spPr/>
        <p:txBody>
          <a:bodyPr/>
          <a:lstStyle/>
          <a:p>
            <a:r>
              <a:rPr lang="zh-TW" altLang="en-US" dirty="0"/>
              <a:t>商業智慧</a:t>
            </a:r>
            <a:r>
              <a:rPr lang="en-US" altLang="zh-TW" dirty="0"/>
              <a:t>(BI)</a:t>
            </a:r>
            <a:r>
              <a:rPr lang="zh-TW" altLang="en-US" dirty="0"/>
              <a:t>的使用者</a:t>
            </a:r>
          </a:p>
          <a:p>
            <a:pPr lvl="1"/>
            <a:r>
              <a:rPr lang="zh-TW" altLang="en-US" dirty="0"/>
              <a:t>高階主管及其幕僚</a:t>
            </a:r>
          </a:p>
          <a:p>
            <a:pPr lvl="1"/>
            <a:r>
              <a:rPr lang="zh-TW" altLang="en-US" dirty="0"/>
              <a:t>作業層級的經理人</a:t>
            </a:r>
          </a:p>
          <a:p>
            <a:pPr lvl="1"/>
            <a:r>
              <a:rPr lang="zh-TW" altLang="en-US" dirty="0"/>
              <a:t>企業流程的負責人</a:t>
            </a:r>
            <a:r>
              <a:rPr lang="en-US" altLang="zh-TW" dirty="0"/>
              <a:t>(business process owner)</a:t>
            </a:r>
          </a:p>
          <a:p>
            <a:r>
              <a:rPr lang="en-US" altLang="zh-TW" dirty="0"/>
              <a:t>BI</a:t>
            </a:r>
            <a:r>
              <a:rPr lang="zh-TW" altLang="en-US" dirty="0"/>
              <a:t>在企業管理的運用</a:t>
            </a:r>
          </a:p>
          <a:p>
            <a:pPr lvl="1"/>
            <a:r>
              <a:rPr lang="zh-TW" altLang="en-US" dirty="0"/>
              <a:t>找出各部門、各個企業流程，乃至於整個組織的</a:t>
            </a:r>
            <a:r>
              <a:rPr lang="en-US" altLang="zh-TW" dirty="0"/>
              <a:t>KPIs</a:t>
            </a:r>
            <a:r>
              <a:rPr lang="zh-TW" altLang="en-US" dirty="0"/>
              <a:t>，透過計分卡和儀表板等工具，適時提供給各個</a:t>
            </a:r>
            <a:r>
              <a:rPr lang="en-US" altLang="zh-TW" dirty="0"/>
              <a:t>KPI</a:t>
            </a:r>
            <a:r>
              <a:rPr lang="zh-TW" altLang="en-US" dirty="0"/>
              <a:t>的負責人，以便於使用者檢視、衡量，必要時進行修正。</a:t>
            </a:r>
          </a:p>
        </p:txBody>
      </p:sp>
      <p:sp>
        <p:nvSpPr>
          <p:cNvPr id="3" name="日期版面配置區 2">
            <a:extLst>
              <a:ext uri="{FF2B5EF4-FFF2-40B4-BE49-F238E27FC236}">
                <a16:creationId xmlns:a16="http://schemas.microsoft.com/office/drawing/2014/main" id="{E1066159-8E31-4140-B0BC-6643CA4C922D}"/>
              </a:ext>
            </a:extLst>
          </p:cNvPr>
          <p:cNvSpPr>
            <a:spLocks noGrp="1"/>
          </p:cNvSpPr>
          <p:nvPr>
            <p:ph type="dt" sz="half" idx="10"/>
          </p:nvPr>
        </p:nvSpPr>
        <p:spPr/>
        <p:txBody>
          <a:bodyPr/>
          <a:lstStyle/>
          <a:p>
            <a:r>
              <a:rPr lang="en-US" altLang="zh-TW"/>
              <a:t>© </a:t>
            </a:r>
            <a:r>
              <a:rPr lang="zh-TW" altLang="en-US"/>
              <a:t>滄海圖書</a:t>
            </a:r>
            <a:endParaRPr lang="en-US" dirty="0"/>
          </a:p>
        </p:txBody>
      </p:sp>
      <p:sp>
        <p:nvSpPr>
          <p:cNvPr id="4" name="投影片編號版面配置區 3">
            <a:extLst>
              <a:ext uri="{FF2B5EF4-FFF2-40B4-BE49-F238E27FC236}">
                <a16:creationId xmlns:a16="http://schemas.microsoft.com/office/drawing/2014/main" id="{B53FC222-4D31-409A-BE56-D50AEEC38890}"/>
              </a:ext>
            </a:extLst>
          </p:cNvPr>
          <p:cNvSpPr>
            <a:spLocks noGrp="1"/>
          </p:cNvSpPr>
          <p:nvPr>
            <p:ph type="sldNum" sz="quarter" idx="12"/>
          </p:nvPr>
        </p:nvSpPr>
        <p:spPr/>
        <p:txBody>
          <a:bodyPr/>
          <a:lstStyle/>
          <a:p>
            <a:fld id="{A69134C5-D3FF-48ED-8AAC-F4BE64BCFA21}" type="slidenum">
              <a:rPr lang="zh-TW" altLang="en-US" smtClean="0"/>
              <a:pPr/>
              <a:t>42</a:t>
            </a:fld>
            <a:endParaRPr lang="zh-TW" altLang="en-US"/>
          </a:p>
        </p:txBody>
      </p:sp>
    </p:spTree>
    <p:extLst>
      <p:ext uri="{BB962C8B-B14F-4D97-AF65-F5344CB8AC3E}">
        <p14:creationId xmlns:p14="http://schemas.microsoft.com/office/powerpoint/2010/main" val="23117405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9136F38-9EE5-41C0-9CA0-6B0776E0B393}"/>
              </a:ext>
            </a:extLst>
          </p:cNvPr>
          <p:cNvSpPr>
            <a:spLocks noGrp="1"/>
          </p:cNvSpPr>
          <p:nvPr>
            <p:ph type="title"/>
          </p:nvPr>
        </p:nvSpPr>
        <p:spPr/>
        <p:txBody>
          <a:bodyPr/>
          <a:lstStyle/>
          <a:p>
            <a:r>
              <a:rPr lang="zh-TW" altLang="en-US" sz="4800" dirty="0">
                <a:latin typeface="微軟正黑體" panose="020B0604030504040204" pitchFamily="34" charset="-120"/>
                <a:ea typeface="微軟正黑體" panose="020B0604030504040204" pitchFamily="34" charset="-120"/>
              </a:rPr>
              <a:t>商業智慧與企業管理</a:t>
            </a:r>
          </a:p>
        </p:txBody>
      </p:sp>
      <p:sp>
        <p:nvSpPr>
          <p:cNvPr id="49155" name="內容版面配置區 2">
            <a:extLst>
              <a:ext uri="{FF2B5EF4-FFF2-40B4-BE49-F238E27FC236}">
                <a16:creationId xmlns:a16="http://schemas.microsoft.com/office/drawing/2014/main" id="{CBAE66EF-830F-40C0-BEB3-48FDEE20E761}"/>
              </a:ext>
            </a:extLst>
          </p:cNvPr>
          <p:cNvSpPr>
            <a:spLocks noGrp="1"/>
          </p:cNvSpPr>
          <p:nvPr>
            <p:ph idx="1"/>
          </p:nvPr>
        </p:nvSpPr>
        <p:spPr/>
        <p:txBody>
          <a:bodyPr/>
          <a:lstStyle/>
          <a:p>
            <a:r>
              <a:rPr lang="en-US" altLang="zh-TW" dirty="0"/>
              <a:t>BI</a:t>
            </a:r>
            <a:r>
              <a:rPr lang="zh-TW" altLang="en-US" dirty="0"/>
              <a:t>運用的成功關鍵</a:t>
            </a:r>
          </a:p>
          <a:p>
            <a:pPr lvl="1"/>
            <a:r>
              <a:rPr lang="zh-TW" altLang="en-US" dirty="0"/>
              <a:t>清楚正確的</a:t>
            </a:r>
            <a:r>
              <a:rPr lang="en-US" altLang="zh-TW" dirty="0"/>
              <a:t>KPIs</a:t>
            </a:r>
          </a:p>
          <a:p>
            <a:pPr lvl="1"/>
            <a:endParaRPr lang="en-US" altLang="zh-TW" dirty="0"/>
          </a:p>
          <a:p>
            <a:r>
              <a:rPr lang="zh-TW" altLang="en-US" dirty="0"/>
              <a:t>企業可以運用</a:t>
            </a:r>
            <a:r>
              <a:rPr lang="en-US" altLang="zh-TW" dirty="0"/>
              <a:t>BSC</a:t>
            </a:r>
            <a:r>
              <a:rPr lang="zh-TW" altLang="en-US" dirty="0"/>
              <a:t>的策略方法</a:t>
            </a:r>
          </a:p>
          <a:p>
            <a:pPr lvl="1"/>
            <a:r>
              <a:rPr lang="zh-TW" altLang="en-US" dirty="0"/>
              <a:t>將企業策略和願景透過</a:t>
            </a:r>
            <a:r>
              <a:rPr lang="en-US" altLang="zh-TW" dirty="0"/>
              <a:t>KPIs</a:t>
            </a:r>
            <a:r>
              <a:rPr lang="zh-TW" altLang="en-US" dirty="0"/>
              <a:t>的建立、衡量、和檢視，轉化成改善組織績效的實際決策和行動。</a:t>
            </a:r>
          </a:p>
        </p:txBody>
      </p:sp>
      <p:sp>
        <p:nvSpPr>
          <p:cNvPr id="3" name="日期版面配置區 2">
            <a:extLst>
              <a:ext uri="{FF2B5EF4-FFF2-40B4-BE49-F238E27FC236}">
                <a16:creationId xmlns:a16="http://schemas.microsoft.com/office/drawing/2014/main" id="{7421A613-DBB3-45E5-BC30-53F6FF924D12}"/>
              </a:ext>
            </a:extLst>
          </p:cNvPr>
          <p:cNvSpPr>
            <a:spLocks noGrp="1"/>
          </p:cNvSpPr>
          <p:nvPr>
            <p:ph type="dt" sz="half" idx="10"/>
          </p:nvPr>
        </p:nvSpPr>
        <p:spPr/>
        <p:txBody>
          <a:bodyPr/>
          <a:lstStyle/>
          <a:p>
            <a:r>
              <a:rPr lang="en-US" altLang="zh-TW"/>
              <a:t>© </a:t>
            </a:r>
            <a:r>
              <a:rPr lang="zh-TW" altLang="en-US"/>
              <a:t>滄海圖書</a:t>
            </a:r>
            <a:endParaRPr lang="en-US" dirty="0"/>
          </a:p>
        </p:txBody>
      </p:sp>
      <p:sp>
        <p:nvSpPr>
          <p:cNvPr id="4" name="投影片編號版面配置區 3">
            <a:extLst>
              <a:ext uri="{FF2B5EF4-FFF2-40B4-BE49-F238E27FC236}">
                <a16:creationId xmlns:a16="http://schemas.microsoft.com/office/drawing/2014/main" id="{00910A77-320C-44F3-860B-F7D7851F1AE7}"/>
              </a:ext>
            </a:extLst>
          </p:cNvPr>
          <p:cNvSpPr>
            <a:spLocks noGrp="1"/>
          </p:cNvSpPr>
          <p:nvPr>
            <p:ph type="sldNum" sz="quarter" idx="12"/>
          </p:nvPr>
        </p:nvSpPr>
        <p:spPr/>
        <p:txBody>
          <a:bodyPr/>
          <a:lstStyle/>
          <a:p>
            <a:fld id="{A69134C5-D3FF-48ED-8AAC-F4BE64BCFA21}" type="slidenum">
              <a:rPr lang="zh-TW" altLang="en-US" smtClean="0"/>
              <a:pPr/>
              <a:t>43</a:t>
            </a:fld>
            <a:endParaRPr lang="zh-TW" altLang="en-US"/>
          </a:p>
        </p:txBody>
      </p:sp>
    </p:spTree>
    <p:extLst>
      <p:ext uri="{BB962C8B-B14F-4D97-AF65-F5344CB8AC3E}">
        <p14:creationId xmlns:p14="http://schemas.microsoft.com/office/powerpoint/2010/main" val="21410053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FBB3AA4-6C74-480E-AA24-56A141FC56A5}"/>
              </a:ext>
            </a:extLst>
          </p:cNvPr>
          <p:cNvSpPr>
            <a:spLocks noGrp="1"/>
          </p:cNvSpPr>
          <p:nvPr>
            <p:ph type="title"/>
          </p:nvPr>
        </p:nvSpPr>
        <p:spPr/>
        <p:txBody>
          <a:bodyPr/>
          <a:lstStyle/>
          <a:p>
            <a:r>
              <a:rPr lang="en-US" altLang="zh-TW" sz="4800" dirty="0">
                <a:latin typeface="微軟正黑體" panose="020B0604030504040204" pitchFamily="34" charset="-120"/>
                <a:ea typeface="微軟正黑體" panose="020B0604030504040204" pitchFamily="34" charset="-120"/>
              </a:rPr>
              <a:t>1.3.1 </a:t>
            </a:r>
            <a:r>
              <a:rPr lang="zh-TW" altLang="en-US" sz="4800" dirty="0">
                <a:latin typeface="微軟正黑體" panose="020B0604030504040204" pitchFamily="34" charset="-120"/>
                <a:ea typeface="微軟正黑體" panose="020B0604030504040204" pitchFamily="34" charset="-120"/>
              </a:rPr>
              <a:t>關鍵績效指標(</a:t>
            </a:r>
            <a:r>
              <a:rPr lang="en-US" altLang="zh-TW" sz="4800" dirty="0">
                <a:latin typeface="微軟正黑體" panose="020B0604030504040204" pitchFamily="34" charset="-120"/>
                <a:ea typeface="微軟正黑體" panose="020B0604030504040204" pitchFamily="34" charset="-120"/>
              </a:rPr>
              <a:t>KPI)</a:t>
            </a:r>
            <a:endParaRPr lang="zh-TW" altLang="en-US" sz="4800" dirty="0">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7EC417FC-79D5-40C0-BAC3-210B23B8738B}"/>
              </a:ext>
            </a:extLst>
          </p:cNvPr>
          <p:cNvSpPr>
            <a:spLocks noGrp="1"/>
          </p:cNvSpPr>
          <p:nvPr>
            <p:ph idx="1"/>
          </p:nvPr>
        </p:nvSpPr>
        <p:spPr/>
        <p:txBody>
          <a:bodyPr>
            <a:normAutofit fontScale="85000" lnSpcReduction="10000"/>
          </a:bodyPr>
          <a:lstStyle/>
          <a:p>
            <a:pPr>
              <a:lnSpc>
                <a:spcPct val="120000"/>
              </a:lnSpc>
              <a:spcBef>
                <a:spcPts val="0"/>
              </a:spcBef>
              <a:spcAft>
                <a:spcPts val="0"/>
              </a:spcAft>
            </a:pPr>
            <a:r>
              <a:rPr lang="en-US" altLang="zh-TW" sz="3500" b="1" dirty="0">
                <a:latin typeface="微軟正黑體" panose="020B0604030504040204" pitchFamily="34" charset="-120"/>
                <a:ea typeface="微軟正黑體" panose="020B0604030504040204" pitchFamily="34" charset="-120"/>
              </a:rPr>
              <a:t>Parmenter(2007)</a:t>
            </a:r>
            <a:r>
              <a:rPr lang="zh-TW" altLang="en-US" sz="3500" b="1" dirty="0">
                <a:latin typeface="微軟正黑體" panose="020B0604030504040204" pitchFamily="34" charset="-120"/>
                <a:ea typeface="微軟正黑體" panose="020B0604030504040204" pitchFamily="34" charset="-120"/>
              </a:rPr>
              <a:t>提出績效衡量有三種類型：</a:t>
            </a:r>
          </a:p>
          <a:p>
            <a:pPr lvl="1">
              <a:lnSpc>
                <a:spcPct val="120000"/>
              </a:lnSpc>
              <a:spcBef>
                <a:spcPts val="0"/>
              </a:spcBef>
              <a:spcAft>
                <a:spcPts val="0"/>
              </a:spcAft>
            </a:pPr>
            <a:r>
              <a:rPr lang="zh-TW" altLang="en-US" sz="3000" b="1" dirty="0">
                <a:latin typeface="微軟正黑體" panose="020B0604030504040204" pitchFamily="34" charset="-120"/>
                <a:ea typeface="微軟正黑體" panose="020B0604030504040204" pitchFamily="34" charset="-120"/>
              </a:rPr>
              <a:t>關鍵結果指標</a:t>
            </a:r>
            <a:r>
              <a:rPr lang="en-US" altLang="zh-TW" sz="3000" b="1" dirty="0">
                <a:latin typeface="微軟正黑體" panose="020B0604030504040204" pitchFamily="34" charset="-120"/>
                <a:ea typeface="微軟正黑體" panose="020B0604030504040204" pitchFamily="34" charset="-120"/>
              </a:rPr>
              <a:t>(key result indicators, KRIs)</a:t>
            </a:r>
            <a:endParaRPr lang="zh-TW" altLang="en-US" sz="3000" b="1" dirty="0">
              <a:latin typeface="微軟正黑體" panose="020B0604030504040204" pitchFamily="34" charset="-120"/>
              <a:ea typeface="微軟正黑體" panose="020B0604030504040204" pitchFamily="34" charset="-120"/>
            </a:endParaRPr>
          </a:p>
          <a:p>
            <a:pPr lvl="1">
              <a:lnSpc>
                <a:spcPct val="120000"/>
              </a:lnSpc>
              <a:spcBef>
                <a:spcPts val="0"/>
              </a:spcBef>
              <a:spcAft>
                <a:spcPts val="0"/>
              </a:spcAft>
            </a:pPr>
            <a:r>
              <a:rPr lang="zh-TW" altLang="en-US" sz="3000" b="1" dirty="0">
                <a:latin typeface="微軟正黑體" panose="020B0604030504040204" pitchFamily="34" charset="-120"/>
                <a:ea typeface="微軟正黑體" panose="020B0604030504040204" pitchFamily="34" charset="-120"/>
              </a:rPr>
              <a:t>績效指標</a:t>
            </a:r>
            <a:r>
              <a:rPr lang="en-US" altLang="zh-TW" sz="3000" b="1" dirty="0">
                <a:latin typeface="微軟正黑體" panose="020B0604030504040204" pitchFamily="34" charset="-120"/>
                <a:ea typeface="微軟正黑體" panose="020B0604030504040204" pitchFamily="34" charset="-120"/>
              </a:rPr>
              <a:t>(performance indicators, PIs)</a:t>
            </a:r>
            <a:endParaRPr lang="zh-TW" altLang="en-US" sz="3000" b="1" dirty="0">
              <a:latin typeface="微軟正黑體" panose="020B0604030504040204" pitchFamily="34" charset="-120"/>
              <a:ea typeface="微軟正黑體" panose="020B0604030504040204" pitchFamily="34" charset="-120"/>
            </a:endParaRPr>
          </a:p>
          <a:p>
            <a:pPr lvl="1">
              <a:lnSpc>
                <a:spcPct val="120000"/>
              </a:lnSpc>
              <a:spcBef>
                <a:spcPts val="0"/>
              </a:spcBef>
              <a:spcAft>
                <a:spcPts val="0"/>
              </a:spcAft>
            </a:pPr>
            <a:r>
              <a:rPr lang="zh-TW" altLang="en-US" sz="3000" b="1" dirty="0">
                <a:latin typeface="微軟正黑體" panose="020B0604030504040204" pitchFamily="34" charset="-120"/>
                <a:ea typeface="微軟正黑體" panose="020B0604030504040204" pitchFamily="34" charset="-120"/>
              </a:rPr>
              <a:t>關鍵績效指標</a:t>
            </a:r>
            <a:r>
              <a:rPr lang="en-US" altLang="zh-TW" sz="3000" b="1" dirty="0">
                <a:latin typeface="微軟正黑體" panose="020B0604030504040204" pitchFamily="34" charset="-120"/>
                <a:ea typeface="微軟正黑體" panose="020B0604030504040204" pitchFamily="34" charset="-120"/>
              </a:rPr>
              <a:t>(KPIs)</a:t>
            </a:r>
            <a:endParaRPr lang="zh-TW" altLang="en-US" sz="3000" b="1" dirty="0">
              <a:latin typeface="微軟正黑體" panose="020B0604030504040204" pitchFamily="34" charset="-120"/>
              <a:ea typeface="微軟正黑體" panose="020B0604030504040204" pitchFamily="34" charset="-120"/>
            </a:endParaRPr>
          </a:p>
          <a:p>
            <a:pPr>
              <a:lnSpc>
                <a:spcPct val="120000"/>
              </a:lnSpc>
              <a:spcBef>
                <a:spcPts val="0"/>
              </a:spcBef>
              <a:spcAft>
                <a:spcPts val="0"/>
              </a:spcAft>
            </a:pPr>
            <a:r>
              <a:rPr lang="zh-TW" altLang="en-US" sz="3500" b="1" dirty="0">
                <a:latin typeface="微軟正黑體" panose="020B0604030504040204" pitchFamily="34" charset="-120"/>
                <a:ea typeface="微軟正黑體" panose="020B0604030504040204" pitchFamily="34" charset="-120"/>
              </a:rPr>
              <a:t>指標所衡量的</a:t>
            </a:r>
          </a:p>
          <a:p>
            <a:pPr lvl="1">
              <a:lnSpc>
                <a:spcPct val="120000"/>
              </a:lnSpc>
              <a:spcBef>
                <a:spcPts val="0"/>
              </a:spcBef>
              <a:spcAft>
                <a:spcPts val="0"/>
              </a:spcAft>
            </a:pPr>
            <a:r>
              <a:rPr lang="en-US" altLang="zh-TW" sz="3000" b="1" dirty="0">
                <a:latin typeface="微軟正黑體" panose="020B0604030504040204" pitchFamily="34" charset="-120"/>
                <a:ea typeface="微軟正黑體" panose="020B0604030504040204" pitchFamily="34" charset="-120"/>
              </a:rPr>
              <a:t>KRI</a:t>
            </a:r>
            <a:r>
              <a:rPr lang="zh-TW" altLang="en-US" sz="3000" b="1" dirty="0">
                <a:latin typeface="微軟正黑體" panose="020B0604030504040204" pitchFamily="34" charset="-120"/>
                <a:ea typeface="微軟正黑體" panose="020B0604030504040204" pitchFamily="34" charset="-120"/>
              </a:rPr>
              <a:t>：公司在某方面的表現</a:t>
            </a:r>
          </a:p>
          <a:p>
            <a:pPr lvl="1">
              <a:lnSpc>
                <a:spcPct val="120000"/>
              </a:lnSpc>
              <a:spcBef>
                <a:spcPts val="0"/>
              </a:spcBef>
              <a:spcAft>
                <a:spcPts val="0"/>
              </a:spcAft>
            </a:pPr>
            <a:r>
              <a:rPr lang="en-US" altLang="zh-TW" sz="3000" b="1" dirty="0">
                <a:latin typeface="微軟正黑體" panose="020B0604030504040204" pitchFamily="34" charset="-120"/>
                <a:ea typeface="微軟正黑體" panose="020B0604030504040204" pitchFamily="34" charset="-120"/>
              </a:rPr>
              <a:t>PI</a:t>
            </a:r>
            <a:r>
              <a:rPr lang="zh-TW" altLang="en-US" sz="3000" b="1" dirty="0">
                <a:latin typeface="微軟正黑體" panose="020B0604030504040204" pitchFamily="34" charset="-120"/>
                <a:ea typeface="微軟正黑體" panose="020B0604030504040204" pitchFamily="34" charset="-120"/>
              </a:rPr>
              <a:t>：公司該做的是什麼</a:t>
            </a:r>
          </a:p>
          <a:p>
            <a:pPr lvl="1">
              <a:lnSpc>
                <a:spcPct val="120000"/>
              </a:lnSpc>
              <a:spcBef>
                <a:spcPts val="0"/>
              </a:spcBef>
              <a:spcAft>
                <a:spcPts val="0"/>
              </a:spcAft>
            </a:pPr>
            <a:r>
              <a:rPr lang="en-US" altLang="zh-TW" sz="3000" b="1" dirty="0">
                <a:latin typeface="微軟正黑體" panose="020B0604030504040204" pitchFamily="34" charset="-120"/>
                <a:ea typeface="微軟正黑體" panose="020B0604030504040204" pitchFamily="34" charset="-120"/>
              </a:rPr>
              <a:t>KPI</a:t>
            </a:r>
            <a:r>
              <a:rPr lang="zh-TW" altLang="en-US" sz="3000" b="1" dirty="0">
                <a:latin typeface="微軟正黑體" panose="020B0604030504040204" pitchFamily="34" charset="-120"/>
                <a:ea typeface="微軟正黑體" panose="020B0604030504040204" pitchFamily="34" charset="-120"/>
              </a:rPr>
              <a:t>：該做什麼可以大幅改善公司的績效</a:t>
            </a:r>
          </a:p>
          <a:p>
            <a:pPr>
              <a:lnSpc>
                <a:spcPct val="120000"/>
              </a:lnSpc>
              <a:spcBef>
                <a:spcPts val="0"/>
              </a:spcBef>
              <a:spcAft>
                <a:spcPts val="0"/>
              </a:spcAft>
            </a:pPr>
            <a:r>
              <a:rPr lang="zh-CN" altLang="en-US" sz="3500" b="1" dirty="0">
                <a:latin typeface="微軟正黑體" panose="020B0604030504040204" pitchFamily="34" charset="-120"/>
                <a:ea typeface="微軟正黑體" panose="020B0604030504040204" pitchFamily="34" charset="-120"/>
              </a:rPr>
              <a:t>最</a:t>
            </a:r>
            <a:r>
              <a:rPr lang="zh-TW" altLang="en-US" sz="3500" b="1" dirty="0">
                <a:latin typeface="微軟正黑體" panose="020B0604030504040204" pitchFamily="34" charset="-120"/>
                <a:ea typeface="微軟正黑體" panose="020B0604030504040204" pitchFamily="34" charset="-120"/>
              </a:rPr>
              <a:t>常誤</a:t>
            </a:r>
            <a:r>
              <a:rPr lang="zh-CN" altLang="en-US" sz="3500" b="1" dirty="0">
                <a:latin typeface="微軟正黑體" panose="020B0604030504040204" pitchFamily="34" charset="-120"/>
                <a:ea typeface="微軟正黑體" panose="020B0604030504040204" pitchFamily="34" charset="-120"/>
              </a:rPr>
              <a:t>用</a:t>
            </a:r>
            <a:r>
              <a:rPr lang="zh-TW" altLang="en-US" sz="3500" b="1" dirty="0">
                <a:latin typeface="微軟正黑體" panose="020B0604030504040204" pitchFamily="34" charset="-120"/>
                <a:ea typeface="微軟正黑體" panose="020B0604030504040204" pitchFamily="34" charset="-120"/>
              </a:rPr>
              <a:t>的衡量</a:t>
            </a:r>
          </a:p>
          <a:p>
            <a:pPr lvl="1">
              <a:lnSpc>
                <a:spcPct val="120000"/>
              </a:lnSpc>
              <a:spcBef>
                <a:spcPts val="0"/>
              </a:spcBef>
              <a:spcAft>
                <a:spcPts val="0"/>
              </a:spcAft>
            </a:pPr>
            <a:r>
              <a:rPr lang="zh-TW" altLang="en-US" sz="3000" b="1" dirty="0">
                <a:latin typeface="微軟正黑體" panose="020B0604030504040204" pitchFamily="34" charset="-120"/>
                <a:ea typeface="微軟正黑體" panose="020B0604030504040204" pitchFamily="34" charset="-120"/>
              </a:rPr>
              <a:t>顧客滿意度、稅前淨利、和員工滿意度等，是常被誤認為</a:t>
            </a:r>
            <a:r>
              <a:rPr lang="en-US" altLang="zh-TW" sz="3000" b="1" dirty="0">
                <a:latin typeface="微軟正黑體" panose="020B0604030504040204" pitchFamily="34" charset="-120"/>
                <a:ea typeface="微軟正黑體" panose="020B0604030504040204" pitchFamily="34" charset="-120"/>
              </a:rPr>
              <a:t>KPIs</a:t>
            </a:r>
            <a:r>
              <a:rPr lang="zh-TW" altLang="en-US" sz="3000" b="1" dirty="0">
                <a:latin typeface="微軟正黑體" panose="020B0604030504040204" pitchFamily="34" charset="-120"/>
                <a:ea typeface="微軟正黑體" panose="020B0604030504040204" pitchFamily="34" charset="-120"/>
              </a:rPr>
              <a:t>的</a:t>
            </a:r>
            <a:r>
              <a:rPr lang="en-US" altLang="zh-TW" sz="3000" b="1" dirty="0">
                <a:latin typeface="微軟正黑體" panose="020B0604030504040204" pitchFamily="34" charset="-120"/>
                <a:ea typeface="微軟正黑體" panose="020B0604030504040204" pitchFamily="34" charset="-120"/>
              </a:rPr>
              <a:t>KRIs</a:t>
            </a:r>
            <a:endParaRPr lang="zh-TW" altLang="en-US" sz="3000" b="1" dirty="0">
              <a:latin typeface="微軟正黑體" panose="020B0604030504040204" pitchFamily="34" charset="-120"/>
              <a:ea typeface="微軟正黑體" panose="020B0604030504040204" pitchFamily="34" charset="-120"/>
            </a:endParaRPr>
          </a:p>
        </p:txBody>
      </p:sp>
      <p:sp>
        <p:nvSpPr>
          <p:cNvPr id="4" name="日期版面配置區 3">
            <a:extLst>
              <a:ext uri="{FF2B5EF4-FFF2-40B4-BE49-F238E27FC236}">
                <a16:creationId xmlns:a16="http://schemas.microsoft.com/office/drawing/2014/main" id="{36C58CDD-8CEF-43D8-B34E-DC0A0419314C}"/>
              </a:ext>
            </a:extLst>
          </p:cNvPr>
          <p:cNvSpPr>
            <a:spLocks noGrp="1"/>
          </p:cNvSpPr>
          <p:nvPr>
            <p:ph type="dt" sz="half" idx="10"/>
          </p:nvPr>
        </p:nvSpPr>
        <p:spPr/>
        <p:txBody>
          <a:bodyPr/>
          <a:lstStyle/>
          <a:p>
            <a:r>
              <a:rPr lang="en-US" altLang="zh-TW"/>
              <a:t>© </a:t>
            </a:r>
            <a:r>
              <a:rPr lang="zh-TW" altLang="en-US"/>
              <a:t>滄海圖書</a:t>
            </a:r>
            <a:endParaRPr lang="en-US" dirty="0"/>
          </a:p>
        </p:txBody>
      </p:sp>
      <p:sp>
        <p:nvSpPr>
          <p:cNvPr id="5" name="投影片編號版面配置區 4">
            <a:extLst>
              <a:ext uri="{FF2B5EF4-FFF2-40B4-BE49-F238E27FC236}">
                <a16:creationId xmlns:a16="http://schemas.microsoft.com/office/drawing/2014/main" id="{9C24F255-86E2-4528-9ADE-D594B9E2A4D4}"/>
              </a:ext>
            </a:extLst>
          </p:cNvPr>
          <p:cNvSpPr>
            <a:spLocks noGrp="1"/>
          </p:cNvSpPr>
          <p:nvPr>
            <p:ph type="sldNum" sz="quarter" idx="12"/>
          </p:nvPr>
        </p:nvSpPr>
        <p:spPr/>
        <p:txBody>
          <a:bodyPr/>
          <a:lstStyle/>
          <a:p>
            <a:fld id="{A69134C5-D3FF-48ED-8AAC-F4BE64BCFA21}" type="slidenum">
              <a:rPr lang="zh-TW" altLang="en-US" smtClean="0"/>
              <a:pPr/>
              <a:t>44</a:t>
            </a:fld>
            <a:endParaRPr lang="zh-TW" altLang="en-US"/>
          </a:p>
        </p:txBody>
      </p:sp>
    </p:spTree>
    <p:extLst>
      <p:ext uri="{BB962C8B-B14F-4D97-AF65-F5344CB8AC3E}">
        <p14:creationId xmlns:p14="http://schemas.microsoft.com/office/powerpoint/2010/main" val="27555008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1BB27C0-8D0D-4894-A33D-9A5DE6A0822E}"/>
              </a:ext>
            </a:extLst>
          </p:cNvPr>
          <p:cNvSpPr>
            <a:spLocks noGrp="1"/>
          </p:cNvSpPr>
          <p:nvPr>
            <p:ph type="title"/>
          </p:nvPr>
        </p:nvSpPr>
        <p:spPr/>
        <p:txBody>
          <a:bodyPr/>
          <a:lstStyle/>
          <a:p>
            <a:endParaRPr lang="zh-TW" altLang="en-US"/>
          </a:p>
        </p:txBody>
      </p:sp>
      <p:pic>
        <p:nvPicPr>
          <p:cNvPr id="6" name="內容版面配置區 5">
            <a:extLst>
              <a:ext uri="{FF2B5EF4-FFF2-40B4-BE49-F238E27FC236}">
                <a16:creationId xmlns:a16="http://schemas.microsoft.com/office/drawing/2014/main" id="{B6DD3030-23EE-4A2C-A6F8-3E8F9388FFCF}"/>
              </a:ext>
            </a:extLst>
          </p:cNvPr>
          <p:cNvPicPr>
            <a:picLocks noGrp="1" noChangeAspect="1"/>
          </p:cNvPicPr>
          <p:nvPr>
            <p:ph idx="1"/>
          </p:nvPr>
        </p:nvPicPr>
        <p:blipFill>
          <a:blip r:embed="rId2">
            <a:clrChange>
              <a:clrFrom>
                <a:srgbClr val="FFFFFF"/>
              </a:clrFrom>
              <a:clrTo>
                <a:srgbClr val="FFFFFF">
                  <a:alpha val="0"/>
                </a:srgbClr>
              </a:clrTo>
            </a:clrChange>
            <a:duotone>
              <a:prstClr val="black"/>
              <a:schemeClr val="accent6">
                <a:tint val="45000"/>
                <a:satMod val="400000"/>
              </a:schemeClr>
            </a:duotone>
          </a:blip>
          <a:stretch>
            <a:fillRect/>
          </a:stretch>
        </p:blipFill>
        <p:spPr>
          <a:xfrm>
            <a:off x="1015213" y="549275"/>
            <a:ext cx="10161574" cy="5695950"/>
          </a:xfrm>
          <a:prstGeom prst="rect">
            <a:avLst/>
          </a:prstGeom>
        </p:spPr>
      </p:pic>
      <p:sp>
        <p:nvSpPr>
          <p:cNvPr id="4" name="日期版面配置區 3">
            <a:extLst>
              <a:ext uri="{FF2B5EF4-FFF2-40B4-BE49-F238E27FC236}">
                <a16:creationId xmlns:a16="http://schemas.microsoft.com/office/drawing/2014/main" id="{210C9798-2F73-47B0-8783-925D60EF57B6}"/>
              </a:ext>
            </a:extLst>
          </p:cNvPr>
          <p:cNvSpPr>
            <a:spLocks noGrp="1"/>
          </p:cNvSpPr>
          <p:nvPr>
            <p:ph type="dt" sz="half" idx="10"/>
          </p:nvPr>
        </p:nvSpPr>
        <p:spPr/>
        <p:txBody>
          <a:bodyPr/>
          <a:lstStyle/>
          <a:p>
            <a:r>
              <a:rPr lang="en-US" altLang="zh-TW"/>
              <a:t>© </a:t>
            </a:r>
            <a:r>
              <a:rPr lang="zh-TW" altLang="en-US"/>
              <a:t>滄海圖書</a:t>
            </a:r>
            <a:endParaRPr lang="en-US" dirty="0"/>
          </a:p>
        </p:txBody>
      </p:sp>
      <p:sp>
        <p:nvSpPr>
          <p:cNvPr id="5" name="投影片編號版面配置區 4">
            <a:extLst>
              <a:ext uri="{FF2B5EF4-FFF2-40B4-BE49-F238E27FC236}">
                <a16:creationId xmlns:a16="http://schemas.microsoft.com/office/drawing/2014/main" id="{A94EC458-B437-4636-8941-22F1DB49B9A4}"/>
              </a:ext>
            </a:extLst>
          </p:cNvPr>
          <p:cNvSpPr>
            <a:spLocks noGrp="1"/>
          </p:cNvSpPr>
          <p:nvPr>
            <p:ph type="sldNum" sz="quarter" idx="12"/>
          </p:nvPr>
        </p:nvSpPr>
        <p:spPr/>
        <p:txBody>
          <a:bodyPr/>
          <a:lstStyle/>
          <a:p>
            <a:fld id="{A69134C5-D3FF-48ED-8AAC-F4BE64BCFA21}" type="slidenum">
              <a:rPr lang="zh-TW" altLang="en-US" smtClean="0"/>
              <a:pPr/>
              <a:t>45</a:t>
            </a:fld>
            <a:endParaRPr lang="zh-TW" altLang="en-US"/>
          </a:p>
        </p:txBody>
      </p:sp>
    </p:spTree>
    <p:extLst>
      <p:ext uri="{BB962C8B-B14F-4D97-AF65-F5344CB8AC3E}">
        <p14:creationId xmlns:p14="http://schemas.microsoft.com/office/powerpoint/2010/main" val="42436807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0F17E02-DB93-488A-87AD-B1BE889271EB}"/>
              </a:ext>
            </a:extLst>
          </p:cNvPr>
          <p:cNvSpPr>
            <a:spLocks noGrp="1"/>
          </p:cNvSpPr>
          <p:nvPr>
            <p:ph type="title"/>
          </p:nvPr>
        </p:nvSpPr>
        <p:spPr/>
        <p:txBody>
          <a:bodyPr/>
          <a:lstStyle/>
          <a:p>
            <a:r>
              <a:rPr lang="en-US" altLang="zh-TW"/>
              <a:t>KPI</a:t>
            </a:r>
            <a:r>
              <a:rPr lang="zh-TW" altLang="en-US"/>
              <a:t>和</a:t>
            </a:r>
            <a:r>
              <a:rPr lang="en-US" altLang="zh-TW"/>
              <a:t>BSC</a:t>
            </a:r>
            <a:endParaRPr lang="zh-TW" altLang="en-US" dirty="0"/>
          </a:p>
        </p:txBody>
      </p:sp>
      <p:sp>
        <p:nvSpPr>
          <p:cNvPr id="52227" name="內容版面配置區 2">
            <a:extLst>
              <a:ext uri="{FF2B5EF4-FFF2-40B4-BE49-F238E27FC236}">
                <a16:creationId xmlns:a16="http://schemas.microsoft.com/office/drawing/2014/main" id="{8705DC7D-F6BF-4E11-91A7-2899B37A0C58}"/>
              </a:ext>
            </a:extLst>
          </p:cNvPr>
          <p:cNvSpPr>
            <a:spLocks noGrp="1"/>
          </p:cNvSpPr>
          <p:nvPr>
            <p:ph idx="1"/>
          </p:nvPr>
        </p:nvSpPr>
        <p:spPr/>
        <p:txBody>
          <a:bodyPr/>
          <a:lstStyle/>
          <a:p>
            <a:r>
              <a:rPr lang="en-US" altLang="zh-TW" dirty="0"/>
              <a:t>KPI</a:t>
            </a:r>
            <a:r>
              <a:rPr lang="zh-TW" altLang="en-US" dirty="0"/>
              <a:t>定義</a:t>
            </a:r>
          </a:p>
          <a:p>
            <a:pPr lvl="1"/>
            <a:r>
              <a:rPr lang="en-US" altLang="zh-TW" dirty="0"/>
              <a:t>Parmenter(2007)</a:t>
            </a:r>
            <a:r>
              <a:rPr lang="zh-TW" altLang="en-US" dirty="0"/>
              <a:t>定義</a:t>
            </a:r>
            <a:r>
              <a:rPr lang="en-US" altLang="zh-TW" dirty="0"/>
              <a:t>KPI</a:t>
            </a:r>
            <a:r>
              <a:rPr lang="zh-TW" altLang="en-US" dirty="0"/>
              <a:t>代表一組針對特定層面的組織績效的衡量，它們對於組織目前和將來的成功至為重要。</a:t>
            </a:r>
          </a:p>
          <a:p>
            <a:pPr lvl="2"/>
            <a:r>
              <a:rPr lang="en-US" altLang="zh-TW" dirty="0"/>
              <a:t>KPI</a:t>
            </a:r>
            <a:r>
              <a:rPr lang="zh-TW" altLang="en-US" dirty="0"/>
              <a:t>的特徵是一種非財務的衡量、衡量的頻率很高、</a:t>
            </a:r>
            <a:r>
              <a:rPr lang="en-US" altLang="zh-TW" dirty="0"/>
              <a:t>CEO</a:t>
            </a:r>
            <a:r>
              <a:rPr lang="zh-TW" altLang="en-US" dirty="0"/>
              <a:t>和高階經理團隊可據以採取行動、所有幕僚都要瞭解該衡量及必要的校正行動</a:t>
            </a:r>
          </a:p>
          <a:p>
            <a:pPr lvl="1"/>
            <a:r>
              <a:rPr lang="en-US" altLang="zh-TW" dirty="0"/>
              <a:t>Morrison(2009)</a:t>
            </a:r>
            <a:r>
              <a:rPr lang="zh-TW" altLang="en-US" dirty="0"/>
              <a:t>對</a:t>
            </a:r>
            <a:r>
              <a:rPr lang="en-US" altLang="zh-TW" dirty="0"/>
              <a:t>KPI</a:t>
            </a:r>
            <a:r>
              <a:rPr lang="zh-TW" altLang="en-US" dirty="0"/>
              <a:t>的定義是：「關鍵績效指標是一個用來協助組織衡量邁向既定組織目標進度的一個財務和非財務衡量。」</a:t>
            </a:r>
          </a:p>
          <a:p>
            <a:endParaRPr lang="zh-TW" altLang="en-US" dirty="0"/>
          </a:p>
        </p:txBody>
      </p:sp>
      <p:sp>
        <p:nvSpPr>
          <p:cNvPr id="3" name="日期版面配置區 2">
            <a:extLst>
              <a:ext uri="{FF2B5EF4-FFF2-40B4-BE49-F238E27FC236}">
                <a16:creationId xmlns:a16="http://schemas.microsoft.com/office/drawing/2014/main" id="{74989D0F-F743-4D08-9A77-29B6E589E58F}"/>
              </a:ext>
            </a:extLst>
          </p:cNvPr>
          <p:cNvSpPr>
            <a:spLocks noGrp="1"/>
          </p:cNvSpPr>
          <p:nvPr>
            <p:ph type="dt" sz="half" idx="10"/>
          </p:nvPr>
        </p:nvSpPr>
        <p:spPr/>
        <p:txBody>
          <a:bodyPr/>
          <a:lstStyle/>
          <a:p>
            <a:r>
              <a:rPr lang="en-US" altLang="zh-TW"/>
              <a:t>© </a:t>
            </a:r>
            <a:r>
              <a:rPr lang="zh-TW" altLang="en-US"/>
              <a:t>滄海圖書</a:t>
            </a:r>
            <a:endParaRPr lang="en-US" dirty="0"/>
          </a:p>
        </p:txBody>
      </p:sp>
      <p:sp>
        <p:nvSpPr>
          <p:cNvPr id="4" name="投影片編號版面配置區 3">
            <a:extLst>
              <a:ext uri="{FF2B5EF4-FFF2-40B4-BE49-F238E27FC236}">
                <a16:creationId xmlns:a16="http://schemas.microsoft.com/office/drawing/2014/main" id="{6D53A183-CB74-492B-AEE8-68BFE2B1A7BA}"/>
              </a:ext>
            </a:extLst>
          </p:cNvPr>
          <p:cNvSpPr>
            <a:spLocks noGrp="1"/>
          </p:cNvSpPr>
          <p:nvPr>
            <p:ph type="sldNum" sz="quarter" idx="12"/>
          </p:nvPr>
        </p:nvSpPr>
        <p:spPr/>
        <p:txBody>
          <a:bodyPr/>
          <a:lstStyle/>
          <a:p>
            <a:fld id="{A69134C5-D3FF-48ED-8AAC-F4BE64BCFA21}" type="slidenum">
              <a:rPr lang="zh-TW" altLang="en-US" smtClean="0"/>
              <a:pPr/>
              <a:t>46</a:t>
            </a:fld>
            <a:endParaRPr lang="zh-TW" altLang="en-US"/>
          </a:p>
        </p:txBody>
      </p:sp>
    </p:spTree>
    <p:extLst>
      <p:ext uri="{BB962C8B-B14F-4D97-AF65-F5344CB8AC3E}">
        <p14:creationId xmlns:p14="http://schemas.microsoft.com/office/powerpoint/2010/main" val="15437101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A1797BD-7B99-4DC9-B9A8-45BDE01A92F1}"/>
              </a:ext>
            </a:extLst>
          </p:cNvPr>
          <p:cNvSpPr>
            <a:spLocks noGrp="1"/>
          </p:cNvSpPr>
          <p:nvPr>
            <p:ph type="title"/>
          </p:nvPr>
        </p:nvSpPr>
        <p:spPr/>
        <p:txBody>
          <a:bodyPr/>
          <a:lstStyle/>
          <a:p>
            <a:pPr eaLnBrk="1" hangingPunct="1">
              <a:defRPr/>
            </a:pPr>
            <a:r>
              <a:rPr lang="en-US" altLang="zh-TW" dirty="0"/>
              <a:t>KPI</a:t>
            </a:r>
            <a:r>
              <a:rPr lang="zh-TW" altLang="en-US" dirty="0"/>
              <a:t>和</a:t>
            </a:r>
            <a:r>
              <a:rPr lang="en-US" altLang="zh-TW" dirty="0"/>
              <a:t>BSC</a:t>
            </a:r>
            <a:endParaRPr lang="zh-TW" altLang="en-US" dirty="0"/>
          </a:p>
        </p:txBody>
      </p:sp>
      <p:sp>
        <p:nvSpPr>
          <p:cNvPr id="53251" name="內容版面配置區 2">
            <a:extLst>
              <a:ext uri="{FF2B5EF4-FFF2-40B4-BE49-F238E27FC236}">
                <a16:creationId xmlns:a16="http://schemas.microsoft.com/office/drawing/2014/main" id="{C119CC6A-78C6-423C-BD97-4110C13542AD}"/>
              </a:ext>
            </a:extLst>
          </p:cNvPr>
          <p:cNvSpPr>
            <a:spLocks noGrp="1"/>
          </p:cNvSpPr>
          <p:nvPr>
            <p:ph idx="1"/>
          </p:nvPr>
        </p:nvSpPr>
        <p:spPr/>
        <p:txBody>
          <a:bodyPr/>
          <a:lstStyle/>
          <a:p>
            <a:pPr eaLnBrk="1" hangingPunct="1"/>
            <a:r>
              <a:rPr lang="en-US" altLang="zh-TW" dirty="0"/>
              <a:t>CSF vs. KPI</a:t>
            </a:r>
          </a:p>
          <a:p>
            <a:pPr lvl="1" eaLnBrk="1" hangingPunct="1"/>
            <a:r>
              <a:rPr lang="en-US" altLang="zh-TW" dirty="0"/>
              <a:t>CSF</a:t>
            </a:r>
            <a:r>
              <a:rPr lang="zh-TW" altLang="en-US" dirty="0"/>
              <a:t>：一個既定策略要成功所依賴的元素</a:t>
            </a:r>
          </a:p>
          <a:p>
            <a:pPr lvl="1" eaLnBrk="1" hangingPunct="1"/>
            <a:r>
              <a:rPr lang="en-US" altLang="zh-TW" dirty="0"/>
              <a:t>KPI</a:t>
            </a:r>
            <a:r>
              <a:rPr lang="zh-TW" altLang="en-US" dirty="0"/>
              <a:t>：將目標量化的一種衡量，並使策略績效可以被衡量</a:t>
            </a:r>
            <a:endParaRPr lang="en-US" altLang="zh-TW" dirty="0"/>
          </a:p>
          <a:p>
            <a:pPr lvl="1" eaLnBrk="1" hangingPunct="1"/>
            <a:endParaRPr lang="zh-TW" altLang="en-US" dirty="0"/>
          </a:p>
          <a:p>
            <a:pPr eaLnBrk="1" hangingPunct="1"/>
            <a:r>
              <a:rPr lang="zh-TW" altLang="en-US" dirty="0"/>
              <a:t>落實組織績效管理</a:t>
            </a:r>
          </a:p>
          <a:p>
            <a:pPr lvl="1" eaLnBrk="1" hangingPunct="1"/>
            <a:r>
              <a:rPr lang="zh-TW" altLang="en-US" dirty="0"/>
              <a:t>採用</a:t>
            </a:r>
            <a:r>
              <a:rPr lang="en-US" altLang="zh-TW" dirty="0"/>
              <a:t>BSC</a:t>
            </a:r>
            <a:r>
              <a:rPr lang="zh-TW" altLang="en-US" dirty="0"/>
              <a:t>策略架構將組織可能使用的</a:t>
            </a:r>
            <a:r>
              <a:rPr lang="en-US" altLang="zh-TW" dirty="0"/>
              <a:t>KPIs</a:t>
            </a:r>
            <a:r>
              <a:rPr lang="zh-TW" altLang="en-US" dirty="0"/>
              <a:t>加以分類</a:t>
            </a:r>
          </a:p>
          <a:p>
            <a:pPr eaLnBrk="1" hangingPunct="1"/>
            <a:endParaRPr lang="zh-TW" altLang="en-US" dirty="0"/>
          </a:p>
          <a:p>
            <a:pPr eaLnBrk="1" hangingPunct="1"/>
            <a:endParaRPr lang="zh-TW" altLang="en-US" dirty="0"/>
          </a:p>
        </p:txBody>
      </p:sp>
      <p:sp>
        <p:nvSpPr>
          <p:cNvPr id="3" name="日期版面配置區 2">
            <a:extLst>
              <a:ext uri="{FF2B5EF4-FFF2-40B4-BE49-F238E27FC236}">
                <a16:creationId xmlns:a16="http://schemas.microsoft.com/office/drawing/2014/main" id="{373A9E14-7BD5-4749-86DB-20E1CF65F5CD}"/>
              </a:ext>
            </a:extLst>
          </p:cNvPr>
          <p:cNvSpPr>
            <a:spLocks noGrp="1"/>
          </p:cNvSpPr>
          <p:nvPr>
            <p:ph type="dt" sz="half" idx="10"/>
          </p:nvPr>
        </p:nvSpPr>
        <p:spPr/>
        <p:txBody>
          <a:bodyPr/>
          <a:lstStyle/>
          <a:p>
            <a:r>
              <a:rPr lang="en-US" altLang="zh-TW"/>
              <a:t>© </a:t>
            </a:r>
            <a:r>
              <a:rPr lang="zh-TW" altLang="en-US"/>
              <a:t>滄海圖書</a:t>
            </a:r>
            <a:endParaRPr lang="en-US" dirty="0"/>
          </a:p>
        </p:txBody>
      </p:sp>
      <p:sp>
        <p:nvSpPr>
          <p:cNvPr id="4" name="投影片編號版面配置區 3">
            <a:extLst>
              <a:ext uri="{FF2B5EF4-FFF2-40B4-BE49-F238E27FC236}">
                <a16:creationId xmlns:a16="http://schemas.microsoft.com/office/drawing/2014/main" id="{805323BE-B745-4EA4-AA43-057055625512}"/>
              </a:ext>
            </a:extLst>
          </p:cNvPr>
          <p:cNvSpPr>
            <a:spLocks noGrp="1"/>
          </p:cNvSpPr>
          <p:nvPr>
            <p:ph type="sldNum" sz="quarter" idx="12"/>
          </p:nvPr>
        </p:nvSpPr>
        <p:spPr/>
        <p:txBody>
          <a:bodyPr/>
          <a:lstStyle/>
          <a:p>
            <a:fld id="{A69134C5-D3FF-48ED-8AAC-F4BE64BCFA21}" type="slidenum">
              <a:rPr lang="zh-TW" altLang="en-US" smtClean="0"/>
              <a:pPr/>
              <a:t>47</a:t>
            </a:fld>
            <a:endParaRPr lang="zh-TW" altLang="en-US"/>
          </a:p>
        </p:txBody>
      </p:sp>
    </p:spTree>
    <p:extLst>
      <p:ext uri="{BB962C8B-B14F-4D97-AF65-F5344CB8AC3E}">
        <p14:creationId xmlns:p14="http://schemas.microsoft.com/office/powerpoint/2010/main" val="5105798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EF7D14C-E9FD-473D-95BE-FBBB6FC8BBBC}"/>
              </a:ext>
            </a:extLst>
          </p:cNvPr>
          <p:cNvSpPr>
            <a:spLocks noGrp="1"/>
          </p:cNvSpPr>
          <p:nvPr>
            <p:ph type="title"/>
          </p:nvPr>
        </p:nvSpPr>
        <p:spPr/>
        <p:txBody>
          <a:bodyPr/>
          <a:lstStyle/>
          <a:p>
            <a:pPr eaLnBrk="1" hangingPunct="1">
              <a:defRPr/>
            </a:pPr>
            <a:r>
              <a:rPr lang="en-US" altLang="zh-TW" dirty="0"/>
              <a:t>1.3.2 </a:t>
            </a:r>
            <a:r>
              <a:rPr lang="zh-TW" altLang="zh-TW" dirty="0"/>
              <a:t>平衡計分卡</a:t>
            </a:r>
            <a:endParaRPr lang="zh-TW" altLang="en-US" dirty="0"/>
          </a:p>
        </p:txBody>
      </p:sp>
      <p:sp>
        <p:nvSpPr>
          <p:cNvPr id="54275" name="內容版面配置區 2">
            <a:extLst>
              <a:ext uri="{FF2B5EF4-FFF2-40B4-BE49-F238E27FC236}">
                <a16:creationId xmlns:a16="http://schemas.microsoft.com/office/drawing/2014/main" id="{DB3C3DA3-5A98-4E36-8EA7-F2BE7A1EFC2E}"/>
              </a:ext>
            </a:extLst>
          </p:cNvPr>
          <p:cNvSpPr>
            <a:spLocks noGrp="1"/>
          </p:cNvSpPr>
          <p:nvPr>
            <p:ph idx="1"/>
          </p:nvPr>
        </p:nvSpPr>
        <p:spPr/>
        <p:txBody>
          <a:bodyPr/>
          <a:lstStyle/>
          <a:p>
            <a:pPr eaLnBrk="1" hangingPunct="1"/>
            <a:r>
              <a:rPr lang="zh-TW" altLang="en-US"/>
              <a:t>平衡計分卡</a:t>
            </a:r>
            <a:r>
              <a:rPr lang="en-US" altLang="zh-TW"/>
              <a:t>(Balanced Scorecard, BSC)</a:t>
            </a:r>
            <a:endParaRPr lang="zh-TW" altLang="en-US"/>
          </a:p>
          <a:p>
            <a:pPr lvl="1" eaLnBrk="1" hangingPunct="1"/>
            <a:r>
              <a:rPr lang="en-US" altLang="zh-TW"/>
              <a:t>Robert S. Kaplan</a:t>
            </a:r>
            <a:r>
              <a:rPr lang="zh-TW" altLang="en-US"/>
              <a:t>和</a:t>
            </a:r>
            <a:r>
              <a:rPr lang="en-US" altLang="zh-TW"/>
              <a:t>David P. Norton</a:t>
            </a:r>
            <a:r>
              <a:rPr lang="zh-TW" altLang="en-US"/>
              <a:t>在</a:t>
            </a:r>
            <a:r>
              <a:rPr lang="en-US" altLang="zh-TW"/>
              <a:t>1992</a:t>
            </a:r>
            <a:r>
              <a:rPr lang="zh-TW" altLang="en-US"/>
              <a:t>年哈佛商業評論發表</a:t>
            </a:r>
            <a:r>
              <a:rPr lang="en-US" altLang="zh-TW"/>
              <a:t>”The Balanced Scorecard—Measures That Drive Performance”</a:t>
            </a:r>
          </a:p>
          <a:p>
            <a:pPr lvl="1" eaLnBrk="1" hangingPunct="1"/>
            <a:r>
              <a:rPr lang="en-US" altLang="zh-TW"/>
              <a:t>Kaplan</a:t>
            </a:r>
            <a:r>
              <a:rPr lang="zh-TW" altLang="en-US"/>
              <a:t>和</a:t>
            </a:r>
            <a:r>
              <a:rPr lang="en-US" altLang="zh-TW"/>
              <a:t>Norton</a:t>
            </a:r>
            <a:r>
              <a:rPr lang="zh-TW" altLang="en-US"/>
              <a:t>在</a:t>
            </a:r>
            <a:r>
              <a:rPr lang="en-US" altLang="zh-TW"/>
              <a:t>1996</a:t>
            </a:r>
            <a:r>
              <a:rPr lang="zh-TW" altLang="en-US"/>
              <a:t>年發表</a:t>
            </a:r>
            <a:r>
              <a:rPr lang="en-US" altLang="zh-TW"/>
              <a:t>BSC</a:t>
            </a:r>
            <a:r>
              <a:rPr lang="zh-TW" altLang="en-US"/>
              <a:t>的第一本專書：</a:t>
            </a:r>
            <a:r>
              <a:rPr lang="en-US" altLang="zh-TW" i="1" u="sng"/>
              <a:t>The Balanced Scorecard—Translating Strategy into Action</a:t>
            </a:r>
          </a:p>
          <a:p>
            <a:pPr lvl="1" eaLnBrk="1" hangingPunct="1"/>
            <a:r>
              <a:rPr lang="en-US" altLang="zh-TW"/>
              <a:t>BSC</a:t>
            </a:r>
            <a:r>
              <a:rPr lang="zh-TW" altLang="en-US"/>
              <a:t>是一種策略管理方法，透過績效管理從四個構面將組織的願景</a:t>
            </a:r>
            <a:r>
              <a:rPr lang="en-US" altLang="zh-TW"/>
              <a:t>(vision)</a:t>
            </a:r>
            <a:r>
              <a:rPr lang="zh-TW" altLang="en-US"/>
              <a:t>和策略化為具體的實施方案。</a:t>
            </a:r>
          </a:p>
        </p:txBody>
      </p:sp>
      <p:sp>
        <p:nvSpPr>
          <p:cNvPr id="3" name="日期版面配置區 2">
            <a:extLst>
              <a:ext uri="{FF2B5EF4-FFF2-40B4-BE49-F238E27FC236}">
                <a16:creationId xmlns:a16="http://schemas.microsoft.com/office/drawing/2014/main" id="{9E65EEC7-70EE-4FD0-AE0B-343C2CFF959D}"/>
              </a:ext>
            </a:extLst>
          </p:cNvPr>
          <p:cNvSpPr>
            <a:spLocks noGrp="1"/>
          </p:cNvSpPr>
          <p:nvPr>
            <p:ph type="dt" sz="half" idx="10"/>
          </p:nvPr>
        </p:nvSpPr>
        <p:spPr/>
        <p:txBody>
          <a:bodyPr/>
          <a:lstStyle/>
          <a:p>
            <a:r>
              <a:rPr lang="en-US" altLang="zh-TW"/>
              <a:t>© </a:t>
            </a:r>
            <a:r>
              <a:rPr lang="zh-TW" altLang="en-US"/>
              <a:t>滄海圖書</a:t>
            </a:r>
            <a:endParaRPr lang="en-US" dirty="0"/>
          </a:p>
        </p:txBody>
      </p:sp>
      <p:sp>
        <p:nvSpPr>
          <p:cNvPr id="4" name="投影片編號版面配置區 3">
            <a:extLst>
              <a:ext uri="{FF2B5EF4-FFF2-40B4-BE49-F238E27FC236}">
                <a16:creationId xmlns:a16="http://schemas.microsoft.com/office/drawing/2014/main" id="{D52DD194-FACD-4553-987F-C50EEFB1086A}"/>
              </a:ext>
            </a:extLst>
          </p:cNvPr>
          <p:cNvSpPr>
            <a:spLocks noGrp="1"/>
          </p:cNvSpPr>
          <p:nvPr>
            <p:ph type="sldNum" sz="quarter" idx="12"/>
          </p:nvPr>
        </p:nvSpPr>
        <p:spPr/>
        <p:txBody>
          <a:bodyPr/>
          <a:lstStyle/>
          <a:p>
            <a:fld id="{A69134C5-D3FF-48ED-8AAC-F4BE64BCFA21}" type="slidenum">
              <a:rPr lang="zh-TW" altLang="en-US" smtClean="0"/>
              <a:pPr/>
              <a:t>48</a:t>
            </a:fld>
            <a:endParaRPr lang="zh-TW" altLang="en-US"/>
          </a:p>
        </p:txBody>
      </p:sp>
    </p:spTree>
    <p:extLst>
      <p:ext uri="{BB962C8B-B14F-4D97-AF65-F5344CB8AC3E}">
        <p14:creationId xmlns:p14="http://schemas.microsoft.com/office/powerpoint/2010/main" val="1526547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BF1E7EE-AB12-441E-96CD-DBDF9FA2B3FE}"/>
              </a:ext>
            </a:extLst>
          </p:cNvPr>
          <p:cNvSpPr>
            <a:spLocks noGrp="1"/>
          </p:cNvSpPr>
          <p:nvPr>
            <p:ph type="title"/>
          </p:nvPr>
        </p:nvSpPr>
        <p:spPr/>
        <p:txBody>
          <a:bodyPr/>
          <a:lstStyle/>
          <a:p>
            <a:r>
              <a:rPr lang="zh-TW" altLang="zh-TW"/>
              <a:t>平衡計分卡</a:t>
            </a:r>
            <a:endParaRPr lang="zh-TW" altLang="en-US" dirty="0"/>
          </a:p>
        </p:txBody>
      </p:sp>
      <p:sp>
        <p:nvSpPr>
          <p:cNvPr id="55299" name="內容版面配置區 2">
            <a:extLst>
              <a:ext uri="{FF2B5EF4-FFF2-40B4-BE49-F238E27FC236}">
                <a16:creationId xmlns:a16="http://schemas.microsoft.com/office/drawing/2014/main" id="{D9034644-28C7-4D48-A242-2A18A9BFBC6B}"/>
              </a:ext>
            </a:extLst>
          </p:cNvPr>
          <p:cNvSpPr>
            <a:spLocks noGrp="1"/>
          </p:cNvSpPr>
          <p:nvPr>
            <p:ph idx="1"/>
          </p:nvPr>
        </p:nvSpPr>
        <p:spPr/>
        <p:txBody>
          <a:bodyPr/>
          <a:lstStyle/>
          <a:p>
            <a:r>
              <a:rPr lang="en-US" altLang="zh-TW" dirty="0"/>
              <a:t>BSC</a:t>
            </a:r>
            <a:r>
              <a:rPr lang="zh-TW" altLang="en-US" dirty="0"/>
              <a:t>的四個構面：</a:t>
            </a:r>
            <a:endParaRPr lang="en-US" altLang="zh-TW" dirty="0"/>
          </a:p>
          <a:p>
            <a:pPr marL="971550" lvl="1" indent="-457200">
              <a:buFont typeface="+mj-lt"/>
              <a:buAutoNum type="arabicParenR"/>
            </a:pPr>
            <a:r>
              <a:rPr lang="zh-TW" altLang="en-US" dirty="0"/>
              <a:t>財務構面</a:t>
            </a:r>
            <a:endParaRPr lang="en-US" altLang="zh-TW" dirty="0"/>
          </a:p>
          <a:p>
            <a:pPr marL="971550" lvl="1" indent="-457200">
              <a:buFont typeface="+mj-lt"/>
              <a:buAutoNum type="arabicParenR"/>
            </a:pPr>
            <a:r>
              <a:rPr lang="zh-TW" altLang="en-US" dirty="0"/>
              <a:t>顧客構面</a:t>
            </a:r>
            <a:endParaRPr lang="en-US" altLang="zh-TW" dirty="0"/>
          </a:p>
          <a:p>
            <a:pPr marL="971550" lvl="1" indent="-457200">
              <a:buFont typeface="+mj-lt"/>
              <a:buAutoNum type="arabicParenR"/>
            </a:pPr>
            <a:r>
              <a:rPr lang="zh-TW" altLang="en-US" dirty="0"/>
              <a:t>內部流程構面</a:t>
            </a:r>
            <a:endParaRPr lang="en-US" altLang="zh-TW" dirty="0"/>
          </a:p>
          <a:p>
            <a:pPr marL="971550" lvl="1" indent="-457200">
              <a:buFont typeface="+mj-lt"/>
              <a:buAutoNum type="arabicParenR"/>
            </a:pPr>
            <a:r>
              <a:rPr lang="zh-TW" altLang="en-US" dirty="0"/>
              <a:t>學習與成長構面</a:t>
            </a:r>
          </a:p>
          <a:p>
            <a:r>
              <a:rPr lang="en-US" altLang="zh-TW" dirty="0"/>
              <a:t>BSC</a:t>
            </a:r>
            <a:r>
              <a:rPr lang="zh-TW" altLang="en-US" dirty="0"/>
              <a:t>的整體觀點不但可以監控目前的績效，其方法也試圖掌握能反映公司未來績效的資訊。</a:t>
            </a:r>
          </a:p>
          <a:p>
            <a:pPr lvl="1"/>
            <a:endParaRPr lang="zh-TW" altLang="en-US" dirty="0"/>
          </a:p>
        </p:txBody>
      </p:sp>
      <p:sp>
        <p:nvSpPr>
          <p:cNvPr id="3" name="日期版面配置區 2">
            <a:extLst>
              <a:ext uri="{FF2B5EF4-FFF2-40B4-BE49-F238E27FC236}">
                <a16:creationId xmlns:a16="http://schemas.microsoft.com/office/drawing/2014/main" id="{04E12E0F-166D-4702-8044-4EDAFE3699D5}"/>
              </a:ext>
            </a:extLst>
          </p:cNvPr>
          <p:cNvSpPr>
            <a:spLocks noGrp="1"/>
          </p:cNvSpPr>
          <p:nvPr>
            <p:ph type="dt" sz="half" idx="10"/>
          </p:nvPr>
        </p:nvSpPr>
        <p:spPr/>
        <p:txBody>
          <a:bodyPr/>
          <a:lstStyle/>
          <a:p>
            <a:r>
              <a:rPr lang="en-US" altLang="zh-TW"/>
              <a:t>© </a:t>
            </a:r>
            <a:r>
              <a:rPr lang="zh-TW" altLang="en-US"/>
              <a:t>滄海圖書</a:t>
            </a:r>
            <a:endParaRPr lang="en-US" dirty="0"/>
          </a:p>
        </p:txBody>
      </p:sp>
      <p:sp>
        <p:nvSpPr>
          <p:cNvPr id="4" name="投影片編號版面配置區 3">
            <a:extLst>
              <a:ext uri="{FF2B5EF4-FFF2-40B4-BE49-F238E27FC236}">
                <a16:creationId xmlns:a16="http://schemas.microsoft.com/office/drawing/2014/main" id="{EC91C4F6-BEEF-458F-A4A8-607651D2A0E8}"/>
              </a:ext>
            </a:extLst>
          </p:cNvPr>
          <p:cNvSpPr>
            <a:spLocks noGrp="1"/>
          </p:cNvSpPr>
          <p:nvPr>
            <p:ph type="sldNum" sz="quarter" idx="12"/>
          </p:nvPr>
        </p:nvSpPr>
        <p:spPr/>
        <p:txBody>
          <a:bodyPr/>
          <a:lstStyle/>
          <a:p>
            <a:fld id="{A69134C5-D3FF-48ED-8AAC-F4BE64BCFA21}" type="slidenum">
              <a:rPr lang="zh-TW" altLang="en-US" smtClean="0"/>
              <a:pPr/>
              <a:t>49</a:t>
            </a:fld>
            <a:endParaRPr lang="zh-TW" altLang="en-US"/>
          </a:p>
        </p:txBody>
      </p:sp>
    </p:spTree>
    <p:extLst>
      <p:ext uri="{BB962C8B-B14F-4D97-AF65-F5344CB8AC3E}">
        <p14:creationId xmlns:p14="http://schemas.microsoft.com/office/powerpoint/2010/main" val="2001158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2A111B5-83B9-48EC-954C-0E2991B01AE4}"/>
              </a:ext>
            </a:extLst>
          </p:cNvPr>
          <p:cNvSpPr>
            <a:spLocks noGrp="1"/>
          </p:cNvSpPr>
          <p:nvPr>
            <p:ph type="title"/>
          </p:nvPr>
        </p:nvSpPr>
        <p:spPr/>
        <p:txBody>
          <a:bodyPr/>
          <a:lstStyle/>
          <a:p>
            <a:pPr eaLnBrk="1" hangingPunct="1">
              <a:defRPr/>
            </a:pPr>
            <a:r>
              <a:rPr lang="en-US" altLang="zh-TW" sz="4800" dirty="0">
                <a:latin typeface="微軟正黑體" panose="020B0604030504040204" pitchFamily="34" charset="-120"/>
                <a:ea typeface="微軟正黑體" panose="020B0604030504040204" pitchFamily="34" charset="-120"/>
              </a:rPr>
              <a:t>EIU</a:t>
            </a:r>
            <a:r>
              <a:rPr lang="zh-TW" altLang="zh-TW" sz="4800" dirty="0">
                <a:latin typeface="微軟正黑體" panose="020B0604030504040204" pitchFamily="34" charset="-120"/>
                <a:ea typeface="微軟正黑體" panose="020B0604030504040204" pitchFamily="34" charset="-120"/>
              </a:rPr>
              <a:t>商業智慧白皮書</a:t>
            </a:r>
            <a:endParaRPr lang="zh-TW" altLang="en-US" sz="4800" dirty="0">
              <a:latin typeface="微軟正黑體" panose="020B0604030504040204" pitchFamily="34" charset="-120"/>
              <a:ea typeface="微軟正黑體" panose="020B0604030504040204" pitchFamily="34" charset="-120"/>
            </a:endParaRPr>
          </a:p>
        </p:txBody>
      </p:sp>
      <p:sp>
        <p:nvSpPr>
          <p:cNvPr id="16387" name="內容版面配置區 2">
            <a:extLst>
              <a:ext uri="{FF2B5EF4-FFF2-40B4-BE49-F238E27FC236}">
                <a16:creationId xmlns:a16="http://schemas.microsoft.com/office/drawing/2014/main" id="{E3E810BC-925B-41F8-99E4-ED5267B6E591}"/>
              </a:ext>
            </a:extLst>
          </p:cNvPr>
          <p:cNvSpPr>
            <a:spLocks noGrp="1"/>
          </p:cNvSpPr>
          <p:nvPr>
            <p:ph idx="1"/>
          </p:nvPr>
        </p:nvSpPr>
        <p:spPr/>
        <p:txBody>
          <a:bodyPr/>
          <a:lstStyle/>
          <a:p>
            <a:pPr eaLnBrk="1" hangingPunct="1"/>
            <a:r>
              <a:rPr lang="zh-TW" altLang="en-US" sz="4000" b="1" dirty="0">
                <a:latin typeface="微軟正黑體" panose="020B0604030504040204" pitchFamily="34" charset="-120"/>
                <a:ea typeface="微軟正黑體" panose="020B0604030504040204" pitchFamily="34" charset="-120"/>
              </a:rPr>
              <a:t>執行總結中指出四個未來的主要趨勢</a:t>
            </a:r>
          </a:p>
          <a:p>
            <a:pPr marL="971550" lvl="1" indent="-514350">
              <a:buFontTx/>
              <a:buAutoNum type="arabicParenR"/>
            </a:pPr>
            <a:r>
              <a:rPr lang="zh-TW" altLang="en-US" sz="3200" b="1" dirty="0">
                <a:latin typeface="微軟正黑體" panose="020B0604030504040204" pitchFamily="34" charset="-120"/>
                <a:ea typeface="微軟正黑體" panose="020B0604030504040204" pitchFamily="34" charset="-120"/>
              </a:rPr>
              <a:t>商業智慧將會在</a:t>
            </a:r>
            <a:r>
              <a:rPr lang="zh-TW" altLang="en-US" sz="3200" b="1" dirty="0">
                <a:solidFill>
                  <a:srgbClr val="C00000"/>
                </a:solidFill>
                <a:latin typeface="微軟正黑體" panose="020B0604030504040204" pitchFamily="34" charset="-120"/>
                <a:ea typeface="微軟正黑體" panose="020B0604030504040204" pitchFamily="34" charset="-120"/>
              </a:rPr>
              <a:t>更多的員工</a:t>
            </a:r>
            <a:r>
              <a:rPr lang="zh-TW" altLang="en-US" sz="3200" b="1" dirty="0">
                <a:latin typeface="微軟正黑體" panose="020B0604030504040204" pitchFamily="34" charset="-120"/>
                <a:ea typeface="微軟正黑體" panose="020B0604030504040204" pitchFamily="34" charset="-120"/>
              </a:rPr>
              <a:t>當中分享；</a:t>
            </a:r>
          </a:p>
          <a:p>
            <a:pPr marL="971550" lvl="1" indent="-514350">
              <a:buFontTx/>
              <a:buAutoNum type="arabicParenR"/>
            </a:pPr>
            <a:r>
              <a:rPr lang="zh-TW" altLang="en-US" sz="3200" b="1" dirty="0">
                <a:latin typeface="微軟正黑體" panose="020B0604030504040204" pitchFamily="34" charset="-120"/>
                <a:ea typeface="微軟正黑體" panose="020B0604030504040204" pitchFamily="34" charset="-120"/>
              </a:rPr>
              <a:t>績效管理的努力成果將趨於成熟；</a:t>
            </a:r>
          </a:p>
          <a:p>
            <a:pPr marL="971550" lvl="1" indent="-514350">
              <a:buFontTx/>
              <a:buAutoNum type="arabicParenR"/>
            </a:pPr>
            <a:r>
              <a:rPr lang="zh-TW" altLang="en-US" sz="3200" b="1" dirty="0">
                <a:latin typeface="微軟正黑體" panose="020B0604030504040204" pitchFamily="34" charset="-120"/>
                <a:ea typeface="微軟正黑體" panose="020B0604030504040204" pitchFamily="34" charset="-120"/>
              </a:rPr>
              <a:t>大公司必須追趕規模較小的競爭對手；</a:t>
            </a:r>
          </a:p>
          <a:p>
            <a:pPr marL="971550" lvl="1" indent="-514350">
              <a:buFontTx/>
              <a:buAutoNum type="arabicParenR"/>
            </a:pPr>
            <a:r>
              <a:rPr lang="zh-TW" altLang="en-US" sz="3200" b="1" dirty="0">
                <a:latin typeface="微軟正黑體" panose="020B0604030504040204" pitchFamily="34" charset="-120"/>
                <a:ea typeface="微軟正黑體" panose="020B0604030504040204" pitchFamily="34" charset="-120"/>
              </a:rPr>
              <a:t>不管是大公司或小公司，都會致力於以</a:t>
            </a:r>
            <a:r>
              <a:rPr lang="zh-TW" altLang="en-US" sz="3200" b="1" dirty="0">
                <a:solidFill>
                  <a:srgbClr val="C00000"/>
                </a:solidFill>
                <a:latin typeface="微軟正黑體" panose="020B0604030504040204" pitchFamily="34" charset="-120"/>
                <a:ea typeface="微軟正黑體" panose="020B0604030504040204" pitchFamily="34" charset="-120"/>
              </a:rPr>
              <a:t>集中的方式</a:t>
            </a:r>
            <a:r>
              <a:rPr lang="zh-TW" altLang="en-US" sz="3200" b="1" dirty="0">
                <a:latin typeface="微軟正黑體" panose="020B0604030504040204" pitchFamily="34" charset="-120"/>
                <a:ea typeface="微軟正黑體" panose="020B0604030504040204" pitchFamily="34" charset="-120"/>
              </a:rPr>
              <a:t>管理商業智慧的努力成果。</a:t>
            </a:r>
          </a:p>
          <a:p>
            <a:pPr marL="971550" lvl="1" indent="-514350">
              <a:buNone/>
            </a:pPr>
            <a:endParaRPr lang="zh-TW" altLang="en-US" dirty="0">
              <a:latin typeface="微軟正黑體" panose="020B0604030504040204" pitchFamily="34" charset="-120"/>
              <a:ea typeface="微軟正黑體" panose="020B0604030504040204" pitchFamily="34" charset="-120"/>
            </a:endParaRPr>
          </a:p>
        </p:txBody>
      </p:sp>
      <p:sp>
        <p:nvSpPr>
          <p:cNvPr id="3" name="日期版面配置區 2">
            <a:extLst>
              <a:ext uri="{FF2B5EF4-FFF2-40B4-BE49-F238E27FC236}">
                <a16:creationId xmlns:a16="http://schemas.microsoft.com/office/drawing/2014/main" id="{8003AB99-56C7-4387-A237-375413D72366}"/>
              </a:ext>
            </a:extLst>
          </p:cNvPr>
          <p:cNvSpPr>
            <a:spLocks noGrp="1"/>
          </p:cNvSpPr>
          <p:nvPr>
            <p:ph type="dt" sz="half" idx="10"/>
          </p:nvPr>
        </p:nvSpPr>
        <p:spPr/>
        <p:txBody>
          <a:bodyPr/>
          <a:lstStyle/>
          <a:p>
            <a:r>
              <a:rPr lang="en-US" altLang="zh-TW"/>
              <a:t>© </a:t>
            </a:r>
            <a:r>
              <a:rPr lang="zh-TW" altLang="en-US"/>
              <a:t>滄海圖書</a:t>
            </a:r>
            <a:endParaRPr lang="en-US" dirty="0"/>
          </a:p>
        </p:txBody>
      </p:sp>
      <p:sp>
        <p:nvSpPr>
          <p:cNvPr id="4" name="投影片編號版面配置區 3">
            <a:extLst>
              <a:ext uri="{FF2B5EF4-FFF2-40B4-BE49-F238E27FC236}">
                <a16:creationId xmlns:a16="http://schemas.microsoft.com/office/drawing/2014/main" id="{E786CECA-D755-4A5B-B478-DE8DFC62D4E4}"/>
              </a:ext>
            </a:extLst>
          </p:cNvPr>
          <p:cNvSpPr>
            <a:spLocks noGrp="1"/>
          </p:cNvSpPr>
          <p:nvPr>
            <p:ph type="sldNum" sz="quarter" idx="12"/>
          </p:nvPr>
        </p:nvSpPr>
        <p:spPr/>
        <p:txBody>
          <a:bodyPr/>
          <a:lstStyle/>
          <a:p>
            <a:fld id="{A69134C5-D3FF-48ED-8AAC-F4BE64BCFA21}" type="slidenum">
              <a:rPr lang="zh-TW" altLang="en-US" smtClean="0"/>
              <a:pPr/>
              <a:t>5</a:t>
            </a:fld>
            <a:endParaRPr lang="zh-TW" altLang="en-US"/>
          </a:p>
        </p:txBody>
      </p:sp>
    </p:spTree>
    <p:extLst>
      <p:ext uri="{BB962C8B-B14F-4D97-AF65-F5344CB8AC3E}">
        <p14:creationId xmlns:p14="http://schemas.microsoft.com/office/powerpoint/2010/main" val="8943276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2DE5ED6-FFC4-41FF-95C8-F07C7AAA22B3}"/>
              </a:ext>
            </a:extLst>
          </p:cNvPr>
          <p:cNvSpPr>
            <a:spLocks noGrp="1"/>
          </p:cNvSpPr>
          <p:nvPr>
            <p:ph type="title"/>
          </p:nvPr>
        </p:nvSpPr>
        <p:spPr/>
        <p:txBody>
          <a:bodyPr/>
          <a:lstStyle/>
          <a:p>
            <a:pPr eaLnBrk="1" hangingPunct="1">
              <a:defRPr/>
            </a:pPr>
            <a:r>
              <a:rPr lang="en-US" altLang="zh-TW" dirty="0"/>
              <a:t>BSC</a:t>
            </a:r>
            <a:r>
              <a:rPr lang="zh-TW" altLang="en-US" dirty="0"/>
              <a:t>四大構面</a:t>
            </a:r>
          </a:p>
        </p:txBody>
      </p:sp>
      <p:sp>
        <p:nvSpPr>
          <p:cNvPr id="56323" name="內容版面配置區 2">
            <a:extLst>
              <a:ext uri="{FF2B5EF4-FFF2-40B4-BE49-F238E27FC236}">
                <a16:creationId xmlns:a16="http://schemas.microsoft.com/office/drawing/2014/main" id="{7DEB37FC-5EA0-4829-8331-EDD5F54AF36A}"/>
              </a:ext>
            </a:extLst>
          </p:cNvPr>
          <p:cNvSpPr>
            <a:spLocks noGrp="1"/>
          </p:cNvSpPr>
          <p:nvPr>
            <p:ph idx="1"/>
          </p:nvPr>
        </p:nvSpPr>
        <p:spPr>
          <a:xfrm>
            <a:off x="609600" y="1451360"/>
            <a:ext cx="10972800" cy="5217999"/>
          </a:xfrm>
        </p:spPr>
        <p:txBody>
          <a:bodyPr>
            <a:normAutofit fontScale="92500" lnSpcReduction="10000"/>
          </a:bodyPr>
          <a:lstStyle/>
          <a:p>
            <a:pPr marL="514350" indent="-514350" eaLnBrk="1" hangingPunct="1">
              <a:buFont typeface="+mj-lt"/>
              <a:buAutoNum type="arabicPeriod"/>
            </a:pPr>
            <a:r>
              <a:rPr lang="zh-TW" altLang="en-US" sz="3500" dirty="0">
                <a:solidFill>
                  <a:srgbClr val="0070C0"/>
                </a:solidFill>
              </a:rPr>
              <a:t>財務觀點</a:t>
            </a:r>
          </a:p>
          <a:p>
            <a:pPr lvl="1" eaLnBrk="1" hangingPunct="1"/>
            <a:r>
              <a:rPr lang="zh-TW" altLang="en-US" dirty="0"/>
              <a:t>找出一些重要的財務衡量，例如稅後淨利，其定義就是從營收扣除所有費用和稅金後的利潤，也是公司獲利程度的一個衡量指標。</a:t>
            </a:r>
          </a:p>
          <a:p>
            <a:pPr lvl="1" eaLnBrk="1" hangingPunct="1"/>
            <a:r>
              <a:rPr lang="zh-TW" altLang="en-US" dirty="0"/>
              <a:t>稅後淨利對於某些公司而言，可能是其</a:t>
            </a:r>
            <a:r>
              <a:rPr lang="en-US" altLang="zh-TW" dirty="0"/>
              <a:t>KPI</a:t>
            </a:r>
            <a:r>
              <a:rPr lang="zh-TW" altLang="en-US" dirty="0"/>
              <a:t>，對其他公司來說，稅後淨利可能是儀表板中的一個</a:t>
            </a:r>
            <a:r>
              <a:rPr lang="en-US" altLang="zh-TW" dirty="0"/>
              <a:t>KRI</a:t>
            </a:r>
            <a:r>
              <a:rPr lang="zh-TW" altLang="en-US" dirty="0"/>
              <a:t>，它也有可能是眾多</a:t>
            </a:r>
            <a:r>
              <a:rPr lang="en-US" altLang="zh-TW" dirty="0"/>
              <a:t>PIs</a:t>
            </a:r>
            <a:r>
              <a:rPr lang="zh-TW" altLang="en-US" dirty="0"/>
              <a:t>中的一個。</a:t>
            </a:r>
          </a:p>
          <a:p>
            <a:pPr lvl="1" eaLnBrk="1" hangingPunct="1"/>
            <a:r>
              <a:rPr lang="zh-TW" altLang="en-US" dirty="0"/>
              <a:t>財務構面的衡量可以幫助公司回答這類的問題：「在股東看來我們的表現如何？」運用稅後淨利這個衡量的公司策略目標則可能是</a:t>
            </a:r>
            <a:r>
              <a:rPr lang="en-US" altLang="zh-TW" dirty="0"/>
              <a:t>『</a:t>
            </a:r>
            <a:r>
              <a:rPr lang="zh-TW" altLang="en-US" dirty="0"/>
              <a:t>增加公司的稅後淨利</a:t>
            </a:r>
            <a:r>
              <a:rPr lang="en-US" altLang="zh-TW" dirty="0"/>
              <a:t>』</a:t>
            </a:r>
            <a:r>
              <a:rPr lang="zh-TW" altLang="en-US" dirty="0"/>
              <a:t>，如策略地圖所示。</a:t>
            </a:r>
            <a:endParaRPr lang="en-US" altLang="zh-TW" dirty="0"/>
          </a:p>
          <a:p>
            <a:pPr marL="514350" indent="-514350">
              <a:buFont typeface="+mj-lt"/>
              <a:buAutoNum type="arabicPeriod"/>
            </a:pPr>
            <a:r>
              <a:rPr lang="zh-TW" altLang="en-US" sz="3000" dirty="0"/>
              <a:t>顧客觀點</a:t>
            </a:r>
          </a:p>
          <a:p>
            <a:pPr marL="514350" indent="-514350">
              <a:buFont typeface="+mj-lt"/>
              <a:buAutoNum type="arabicPeriod"/>
            </a:pPr>
            <a:r>
              <a:rPr lang="zh-TW" altLang="en-US" sz="3000" dirty="0"/>
              <a:t>內部流程構面</a:t>
            </a:r>
            <a:endParaRPr lang="en-US" altLang="zh-TW" sz="3000" dirty="0"/>
          </a:p>
          <a:p>
            <a:pPr marL="514350" indent="-514350">
              <a:buFont typeface="+mj-lt"/>
              <a:buAutoNum type="arabicPeriod"/>
            </a:pPr>
            <a:r>
              <a:rPr lang="zh-TW" altLang="en-US" sz="3000" dirty="0"/>
              <a:t>學習與成長構面</a:t>
            </a:r>
            <a:endParaRPr lang="zh-TW" altLang="en-US" dirty="0"/>
          </a:p>
        </p:txBody>
      </p:sp>
      <p:sp>
        <p:nvSpPr>
          <p:cNvPr id="3" name="日期版面配置區 2">
            <a:extLst>
              <a:ext uri="{FF2B5EF4-FFF2-40B4-BE49-F238E27FC236}">
                <a16:creationId xmlns:a16="http://schemas.microsoft.com/office/drawing/2014/main" id="{7FEA26AD-E64E-47A7-AB94-E9682F0209AF}"/>
              </a:ext>
            </a:extLst>
          </p:cNvPr>
          <p:cNvSpPr>
            <a:spLocks noGrp="1"/>
          </p:cNvSpPr>
          <p:nvPr>
            <p:ph type="dt" sz="half" idx="10"/>
          </p:nvPr>
        </p:nvSpPr>
        <p:spPr/>
        <p:txBody>
          <a:bodyPr/>
          <a:lstStyle/>
          <a:p>
            <a:r>
              <a:rPr lang="en-US" altLang="zh-TW"/>
              <a:t>© </a:t>
            </a:r>
            <a:r>
              <a:rPr lang="zh-TW" altLang="en-US"/>
              <a:t>滄海圖書</a:t>
            </a:r>
            <a:endParaRPr lang="en-US" dirty="0"/>
          </a:p>
        </p:txBody>
      </p:sp>
      <p:sp>
        <p:nvSpPr>
          <p:cNvPr id="4" name="投影片編號版面配置區 3">
            <a:extLst>
              <a:ext uri="{FF2B5EF4-FFF2-40B4-BE49-F238E27FC236}">
                <a16:creationId xmlns:a16="http://schemas.microsoft.com/office/drawing/2014/main" id="{41A1DCED-1D86-4D20-8B82-EC329E9BEA83}"/>
              </a:ext>
            </a:extLst>
          </p:cNvPr>
          <p:cNvSpPr>
            <a:spLocks noGrp="1"/>
          </p:cNvSpPr>
          <p:nvPr>
            <p:ph type="sldNum" sz="quarter" idx="12"/>
          </p:nvPr>
        </p:nvSpPr>
        <p:spPr/>
        <p:txBody>
          <a:bodyPr/>
          <a:lstStyle/>
          <a:p>
            <a:fld id="{A69134C5-D3FF-48ED-8AAC-F4BE64BCFA21}" type="slidenum">
              <a:rPr lang="zh-TW" altLang="en-US" smtClean="0"/>
              <a:pPr/>
              <a:t>50</a:t>
            </a:fld>
            <a:endParaRPr lang="zh-TW" altLang="en-US"/>
          </a:p>
        </p:txBody>
      </p:sp>
    </p:spTree>
    <p:extLst>
      <p:ext uri="{BB962C8B-B14F-4D97-AF65-F5344CB8AC3E}">
        <p14:creationId xmlns:p14="http://schemas.microsoft.com/office/powerpoint/2010/main" val="9796694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BB52330-9FAA-40FF-919C-E5307E8CAF7C}"/>
              </a:ext>
            </a:extLst>
          </p:cNvPr>
          <p:cNvSpPr>
            <a:spLocks noGrp="1"/>
          </p:cNvSpPr>
          <p:nvPr>
            <p:ph type="title"/>
          </p:nvPr>
        </p:nvSpPr>
        <p:spPr/>
        <p:txBody>
          <a:bodyPr/>
          <a:lstStyle/>
          <a:p>
            <a:r>
              <a:rPr lang="en-US" altLang="zh-TW"/>
              <a:t>BSC</a:t>
            </a:r>
            <a:r>
              <a:rPr lang="zh-TW" altLang="en-US"/>
              <a:t>四大構面</a:t>
            </a:r>
            <a:endParaRPr lang="zh-TW" altLang="en-US" dirty="0"/>
          </a:p>
        </p:txBody>
      </p:sp>
      <p:sp>
        <p:nvSpPr>
          <p:cNvPr id="57347" name="內容版面配置區 2">
            <a:extLst>
              <a:ext uri="{FF2B5EF4-FFF2-40B4-BE49-F238E27FC236}">
                <a16:creationId xmlns:a16="http://schemas.microsoft.com/office/drawing/2014/main" id="{83D7009D-6EF4-4C20-B4D5-C2DB82B1BDDD}"/>
              </a:ext>
            </a:extLst>
          </p:cNvPr>
          <p:cNvSpPr>
            <a:spLocks noGrp="1"/>
          </p:cNvSpPr>
          <p:nvPr>
            <p:ph idx="1"/>
          </p:nvPr>
        </p:nvSpPr>
        <p:spPr/>
        <p:txBody>
          <a:bodyPr/>
          <a:lstStyle/>
          <a:p>
            <a:pPr marL="514350" indent="-514350">
              <a:buFont typeface="+mj-lt"/>
              <a:buAutoNum type="arabicPeriod"/>
            </a:pPr>
            <a:r>
              <a:rPr lang="zh-TW" altLang="en-US" sz="2800" dirty="0">
                <a:solidFill>
                  <a:schemeClr val="accent1"/>
                </a:solidFill>
              </a:rPr>
              <a:t>財務觀點</a:t>
            </a:r>
          </a:p>
          <a:p>
            <a:pPr marL="514350" indent="-514350">
              <a:buFont typeface="+mj-lt"/>
              <a:buAutoNum type="arabicPeriod"/>
            </a:pPr>
            <a:r>
              <a:rPr lang="zh-TW" altLang="en-US" dirty="0">
                <a:solidFill>
                  <a:srgbClr val="0070C0"/>
                </a:solidFill>
              </a:rPr>
              <a:t>顧客觀點</a:t>
            </a:r>
            <a:endParaRPr lang="en-US" altLang="zh-TW" dirty="0">
              <a:solidFill>
                <a:srgbClr val="0070C0"/>
              </a:solidFill>
            </a:endParaRPr>
          </a:p>
          <a:p>
            <a:pPr lvl="1">
              <a:buClr>
                <a:srgbClr val="FF0080"/>
              </a:buClr>
            </a:pPr>
            <a:r>
              <a:rPr lang="zh-TW" altLang="en-US" dirty="0">
                <a:solidFill>
                  <a:srgbClr val="CCCCCC">
                    <a:lumMod val="10000"/>
                  </a:srgbClr>
                </a:solidFill>
              </a:rPr>
              <a:t>找出可以用來回答這類問題：「顧客怎麼看我們？」的衡量，例如：要求服務的百分比</a:t>
            </a:r>
            <a:r>
              <a:rPr lang="en-US" altLang="zh-TW" dirty="0">
                <a:solidFill>
                  <a:srgbClr val="CCCCCC">
                    <a:lumMod val="10000"/>
                  </a:srgbClr>
                </a:solidFill>
              </a:rPr>
              <a:t>(percentage of service requests)</a:t>
            </a:r>
            <a:r>
              <a:rPr lang="zh-TW" altLang="en-US" dirty="0">
                <a:solidFill>
                  <a:srgbClr val="CCCCCC">
                    <a:lumMod val="10000"/>
                  </a:srgbClr>
                </a:solidFill>
              </a:rPr>
              <a:t>。這個衡量指標的公式就是</a:t>
            </a:r>
            <a:r>
              <a:rPr lang="en-US" altLang="zh-TW" dirty="0">
                <a:solidFill>
                  <a:srgbClr val="CCCCCC">
                    <a:lumMod val="10000"/>
                  </a:srgbClr>
                </a:solidFill>
              </a:rPr>
              <a:t>(</a:t>
            </a:r>
            <a:r>
              <a:rPr lang="zh-TW" altLang="en-US" dirty="0">
                <a:solidFill>
                  <a:srgbClr val="CCCCCC">
                    <a:lumMod val="10000"/>
                  </a:srgbClr>
                </a:solidFill>
              </a:rPr>
              <a:t>要求服務的總數</a:t>
            </a:r>
            <a:r>
              <a:rPr lang="en-US" altLang="zh-TW" dirty="0">
                <a:solidFill>
                  <a:srgbClr val="CCCCCC">
                    <a:lumMod val="10000"/>
                  </a:srgbClr>
                </a:solidFill>
              </a:rPr>
              <a:t>/</a:t>
            </a:r>
            <a:r>
              <a:rPr lang="zh-TW" altLang="en-US" dirty="0">
                <a:solidFill>
                  <a:srgbClr val="CCCCCC">
                    <a:lumMod val="10000"/>
                  </a:srgbClr>
                </a:solidFill>
              </a:rPr>
              <a:t>平均顧客數</a:t>
            </a:r>
            <a:r>
              <a:rPr lang="en-US" altLang="zh-TW" dirty="0">
                <a:solidFill>
                  <a:srgbClr val="CCCCCC">
                    <a:lumMod val="10000"/>
                  </a:srgbClr>
                </a:solidFill>
              </a:rPr>
              <a:t>)</a:t>
            </a:r>
            <a:r>
              <a:rPr lang="zh-TW" altLang="en-US" dirty="0">
                <a:solidFill>
                  <a:srgbClr val="CCCCCC">
                    <a:lumMod val="10000"/>
                  </a:srgbClr>
                </a:solidFill>
              </a:rPr>
              <a:t>*</a:t>
            </a:r>
            <a:r>
              <a:rPr lang="en-US" altLang="zh-TW" dirty="0">
                <a:solidFill>
                  <a:srgbClr val="CCCCCC">
                    <a:lumMod val="10000"/>
                  </a:srgbClr>
                </a:solidFill>
              </a:rPr>
              <a:t>100%</a:t>
            </a:r>
            <a:r>
              <a:rPr lang="zh-TW" altLang="en-US" dirty="0">
                <a:solidFill>
                  <a:srgbClr val="CCCCCC">
                    <a:lumMod val="10000"/>
                  </a:srgbClr>
                </a:solidFill>
              </a:rPr>
              <a:t>，其中平均顧客數是由加總期初和期末的顧客數再除以</a:t>
            </a:r>
            <a:r>
              <a:rPr lang="en-US" altLang="zh-TW" dirty="0">
                <a:solidFill>
                  <a:srgbClr val="CCCCCC">
                    <a:lumMod val="10000"/>
                  </a:srgbClr>
                </a:solidFill>
              </a:rPr>
              <a:t>2</a:t>
            </a:r>
            <a:r>
              <a:rPr lang="zh-TW" altLang="en-US" dirty="0">
                <a:solidFill>
                  <a:srgbClr val="CCCCCC">
                    <a:lumMod val="10000"/>
                  </a:srgbClr>
                </a:solidFill>
              </a:rPr>
              <a:t>而來。</a:t>
            </a:r>
            <a:endParaRPr lang="zh-TW" altLang="en-US" dirty="0"/>
          </a:p>
          <a:p>
            <a:pPr marL="514350" indent="-514350">
              <a:buFont typeface="+mj-lt"/>
              <a:buAutoNum type="arabicPeriod"/>
            </a:pPr>
            <a:r>
              <a:rPr lang="zh-TW" altLang="en-US" sz="2800" dirty="0"/>
              <a:t>內部流程構面</a:t>
            </a:r>
            <a:endParaRPr lang="en-US" altLang="zh-TW" sz="2800" dirty="0"/>
          </a:p>
          <a:p>
            <a:pPr marL="514350" indent="-514350">
              <a:buFont typeface="+mj-lt"/>
              <a:buAutoNum type="arabicPeriod"/>
            </a:pPr>
            <a:r>
              <a:rPr lang="zh-TW" altLang="en-US" sz="2800" dirty="0"/>
              <a:t>學習與成長構面</a:t>
            </a:r>
          </a:p>
        </p:txBody>
      </p:sp>
      <p:sp>
        <p:nvSpPr>
          <p:cNvPr id="3" name="日期版面配置區 2">
            <a:extLst>
              <a:ext uri="{FF2B5EF4-FFF2-40B4-BE49-F238E27FC236}">
                <a16:creationId xmlns:a16="http://schemas.microsoft.com/office/drawing/2014/main" id="{B8ECC6DA-5D15-4F85-B799-38348033423A}"/>
              </a:ext>
            </a:extLst>
          </p:cNvPr>
          <p:cNvSpPr>
            <a:spLocks noGrp="1"/>
          </p:cNvSpPr>
          <p:nvPr>
            <p:ph type="dt" sz="half" idx="10"/>
          </p:nvPr>
        </p:nvSpPr>
        <p:spPr/>
        <p:txBody>
          <a:bodyPr/>
          <a:lstStyle/>
          <a:p>
            <a:r>
              <a:rPr lang="en-US" altLang="zh-TW"/>
              <a:t>© </a:t>
            </a:r>
            <a:r>
              <a:rPr lang="zh-TW" altLang="en-US"/>
              <a:t>滄海圖書</a:t>
            </a:r>
            <a:endParaRPr lang="en-US" dirty="0"/>
          </a:p>
        </p:txBody>
      </p:sp>
      <p:sp>
        <p:nvSpPr>
          <p:cNvPr id="4" name="投影片編號版面配置區 3">
            <a:extLst>
              <a:ext uri="{FF2B5EF4-FFF2-40B4-BE49-F238E27FC236}">
                <a16:creationId xmlns:a16="http://schemas.microsoft.com/office/drawing/2014/main" id="{A0CA7822-DE63-4569-B839-90D8A1160177}"/>
              </a:ext>
            </a:extLst>
          </p:cNvPr>
          <p:cNvSpPr>
            <a:spLocks noGrp="1"/>
          </p:cNvSpPr>
          <p:nvPr>
            <p:ph type="sldNum" sz="quarter" idx="12"/>
          </p:nvPr>
        </p:nvSpPr>
        <p:spPr/>
        <p:txBody>
          <a:bodyPr/>
          <a:lstStyle/>
          <a:p>
            <a:fld id="{A69134C5-D3FF-48ED-8AAC-F4BE64BCFA21}" type="slidenum">
              <a:rPr lang="zh-TW" altLang="en-US" smtClean="0"/>
              <a:pPr/>
              <a:t>51</a:t>
            </a:fld>
            <a:endParaRPr lang="zh-TW" altLang="en-US"/>
          </a:p>
        </p:txBody>
      </p:sp>
    </p:spTree>
    <p:extLst>
      <p:ext uri="{BB962C8B-B14F-4D97-AF65-F5344CB8AC3E}">
        <p14:creationId xmlns:p14="http://schemas.microsoft.com/office/powerpoint/2010/main" val="15390064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048C1AE-C474-42D3-B448-CDECCE250894}"/>
              </a:ext>
            </a:extLst>
          </p:cNvPr>
          <p:cNvSpPr>
            <a:spLocks noGrp="1"/>
          </p:cNvSpPr>
          <p:nvPr>
            <p:ph type="title"/>
          </p:nvPr>
        </p:nvSpPr>
        <p:spPr/>
        <p:txBody>
          <a:bodyPr/>
          <a:lstStyle/>
          <a:p>
            <a:r>
              <a:rPr lang="en-US" altLang="zh-TW"/>
              <a:t>BSC</a:t>
            </a:r>
            <a:r>
              <a:rPr lang="zh-TW" altLang="en-US"/>
              <a:t>四大構面</a:t>
            </a:r>
            <a:endParaRPr lang="zh-TW" altLang="en-US" dirty="0"/>
          </a:p>
        </p:txBody>
      </p:sp>
      <p:sp>
        <p:nvSpPr>
          <p:cNvPr id="3" name="內容版面配置區 2">
            <a:extLst>
              <a:ext uri="{FF2B5EF4-FFF2-40B4-BE49-F238E27FC236}">
                <a16:creationId xmlns:a16="http://schemas.microsoft.com/office/drawing/2014/main" id="{EC94C196-95AF-4BB7-86E4-D9EFE52A24B0}"/>
              </a:ext>
            </a:extLst>
          </p:cNvPr>
          <p:cNvSpPr>
            <a:spLocks noGrp="1"/>
          </p:cNvSpPr>
          <p:nvPr>
            <p:ph idx="1"/>
          </p:nvPr>
        </p:nvSpPr>
        <p:spPr/>
        <p:txBody>
          <a:bodyPr/>
          <a:lstStyle/>
          <a:p>
            <a:pPr marL="514350" indent="-514350">
              <a:buFont typeface="+mj-lt"/>
              <a:buAutoNum type="arabicPeriod"/>
            </a:pPr>
            <a:r>
              <a:rPr lang="zh-TW" altLang="en-US" sz="2800" dirty="0">
                <a:solidFill>
                  <a:schemeClr val="accent1"/>
                </a:solidFill>
              </a:rPr>
              <a:t>財務觀點</a:t>
            </a:r>
          </a:p>
          <a:p>
            <a:pPr marL="514350" indent="-514350">
              <a:buFont typeface="+mj-lt"/>
              <a:buAutoNum type="arabicPeriod"/>
            </a:pPr>
            <a:r>
              <a:rPr lang="zh-TW" altLang="en-US" sz="2800" dirty="0"/>
              <a:t>顧客觀點</a:t>
            </a:r>
          </a:p>
          <a:p>
            <a:pPr marL="514350" indent="-514350">
              <a:buFont typeface="+mj-lt"/>
              <a:buAutoNum type="arabicPeriod"/>
            </a:pPr>
            <a:r>
              <a:rPr lang="zh-TW" altLang="en-US" dirty="0">
                <a:solidFill>
                  <a:srgbClr val="0070C0"/>
                </a:solidFill>
              </a:rPr>
              <a:t>內部流程構面</a:t>
            </a:r>
            <a:endParaRPr lang="en-US" altLang="zh-TW" dirty="0">
              <a:solidFill>
                <a:srgbClr val="0070C0"/>
              </a:solidFill>
            </a:endParaRPr>
          </a:p>
          <a:p>
            <a:pPr lvl="1">
              <a:buClr>
                <a:srgbClr val="FF0080"/>
              </a:buClr>
            </a:pPr>
            <a:r>
              <a:rPr lang="zh-TW" altLang="en-US" dirty="0">
                <a:solidFill>
                  <a:srgbClr val="CCCCCC">
                    <a:lumMod val="10000"/>
                  </a:srgbClr>
                </a:solidFill>
              </a:rPr>
              <a:t>要找出可以用來回答這類問題：「為了股東和顧客的滿意，我們必須在哪方面表現卓越？」的衡量，例如：銷售循環時間</a:t>
            </a:r>
            <a:r>
              <a:rPr lang="en-US" altLang="zh-TW" dirty="0">
                <a:solidFill>
                  <a:srgbClr val="CCCCCC">
                    <a:lumMod val="10000"/>
                  </a:srgbClr>
                </a:solidFill>
              </a:rPr>
              <a:t>(sales cycle time)</a:t>
            </a:r>
            <a:r>
              <a:rPr lang="zh-TW" altLang="en-US" dirty="0">
                <a:solidFill>
                  <a:srgbClr val="CCCCCC">
                    <a:lumMod val="10000"/>
                  </a:srgbClr>
                </a:solidFill>
              </a:rPr>
              <a:t>，這是屬於營運流程的一環。這個衡量指標的公式就是所有交易從詢價</a:t>
            </a:r>
            <a:r>
              <a:rPr lang="en-US" altLang="zh-TW" dirty="0">
                <a:solidFill>
                  <a:srgbClr val="CCCCCC">
                    <a:lumMod val="10000"/>
                  </a:srgbClr>
                </a:solidFill>
              </a:rPr>
              <a:t>(inquiry)</a:t>
            </a:r>
            <a:r>
              <a:rPr lang="zh-TW" altLang="en-US" dirty="0">
                <a:solidFill>
                  <a:srgbClr val="CCCCCC">
                    <a:lumMod val="10000"/>
                  </a:srgbClr>
                </a:solidFill>
              </a:rPr>
              <a:t>到最後收款</a:t>
            </a:r>
            <a:r>
              <a:rPr lang="en-US" altLang="zh-TW" dirty="0">
                <a:solidFill>
                  <a:srgbClr val="CCCCCC">
                    <a:lumMod val="10000"/>
                  </a:srgbClr>
                </a:solidFill>
              </a:rPr>
              <a:t>(final billing)</a:t>
            </a:r>
            <a:r>
              <a:rPr lang="zh-TW" altLang="en-US" dirty="0">
                <a:solidFill>
                  <a:srgbClr val="CCCCCC">
                    <a:lumMod val="10000"/>
                  </a:srgbClr>
                </a:solidFill>
              </a:rPr>
              <a:t>的時間差的總和除以交易總數。這個衡量指標的值當然是愈小愈好，所以對應的策略目標可能是「縮短銷售循環時間」</a:t>
            </a:r>
            <a:endParaRPr lang="en-US" altLang="zh-TW" dirty="0"/>
          </a:p>
          <a:p>
            <a:pPr marL="514350" indent="-514350">
              <a:buFont typeface="+mj-lt"/>
              <a:buAutoNum type="arabicPeriod"/>
            </a:pPr>
            <a:r>
              <a:rPr lang="zh-TW" altLang="en-US" sz="2800" dirty="0"/>
              <a:t>學習與成長構面財務觀點</a:t>
            </a:r>
          </a:p>
        </p:txBody>
      </p:sp>
      <p:sp>
        <p:nvSpPr>
          <p:cNvPr id="4" name="日期版面配置區 3">
            <a:extLst>
              <a:ext uri="{FF2B5EF4-FFF2-40B4-BE49-F238E27FC236}">
                <a16:creationId xmlns:a16="http://schemas.microsoft.com/office/drawing/2014/main" id="{41609336-D8A7-43F1-B49E-B3A1EB512013}"/>
              </a:ext>
            </a:extLst>
          </p:cNvPr>
          <p:cNvSpPr>
            <a:spLocks noGrp="1"/>
          </p:cNvSpPr>
          <p:nvPr>
            <p:ph type="dt" sz="half" idx="10"/>
          </p:nvPr>
        </p:nvSpPr>
        <p:spPr/>
        <p:txBody>
          <a:bodyPr/>
          <a:lstStyle/>
          <a:p>
            <a:r>
              <a:rPr lang="en-US" altLang="zh-TW" dirty="0"/>
              <a:t>© </a:t>
            </a:r>
            <a:r>
              <a:rPr lang="zh-TW" altLang="en-US" dirty="0"/>
              <a:t>滄海圖書</a:t>
            </a:r>
            <a:endParaRPr lang="en-US" dirty="0"/>
          </a:p>
        </p:txBody>
      </p:sp>
      <p:sp>
        <p:nvSpPr>
          <p:cNvPr id="5" name="投影片編號版面配置區 4">
            <a:extLst>
              <a:ext uri="{FF2B5EF4-FFF2-40B4-BE49-F238E27FC236}">
                <a16:creationId xmlns:a16="http://schemas.microsoft.com/office/drawing/2014/main" id="{8692CD31-F8A8-44BA-A192-EB2A7ECF3614}"/>
              </a:ext>
            </a:extLst>
          </p:cNvPr>
          <p:cNvSpPr>
            <a:spLocks noGrp="1"/>
          </p:cNvSpPr>
          <p:nvPr>
            <p:ph type="sldNum" sz="quarter" idx="12"/>
          </p:nvPr>
        </p:nvSpPr>
        <p:spPr/>
        <p:txBody>
          <a:bodyPr/>
          <a:lstStyle/>
          <a:p>
            <a:fld id="{A69134C5-D3FF-48ED-8AAC-F4BE64BCFA21}" type="slidenum">
              <a:rPr lang="zh-TW" altLang="en-US" smtClean="0"/>
              <a:pPr/>
              <a:t>52</a:t>
            </a:fld>
            <a:endParaRPr lang="zh-TW" altLang="en-US"/>
          </a:p>
        </p:txBody>
      </p:sp>
    </p:spTree>
    <p:extLst>
      <p:ext uri="{BB962C8B-B14F-4D97-AF65-F5344CB8AC3E}">
        <p14:creationId xmlns:p14="http://schemas.microsoft.com/office/powerpoint/2010/main" val="40453280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12D915B-4EF1-4AB2-B75B-D37CAEFD51CB}"/>
              </a:ext>
            </a:extLst>
          </p:cNvPr>
          <p:cNvSpPr>
            <a:spLocks noGrp="1"/>
          </p:cNvSpPr>
          <p:nvPr>
            <p:ph type="title"/>
          </p:nvPr>
        </p:nvSpPr>
        <p:spPr/>
        <p:txBody>
          <a:bodyPr/>
          <a:lstStyle/>
          <a:p>
            <a:r>
              <a:rPr lang="en-US" altLang="zh-TW"/>
              <a:t>BSC</a:t>
            </a:r>
            <a:r>
              <a:rPr lang="zh-TW" altLang="en-US"/>
              <a:t>四大構面</a:t>
            </a:r>
            <a:endParaRPr lang="zh-TW" altLang="en-US" dirty="0"/>
          </a:p>
        </p:txBody>
      </p:sp>
      <p:sp>
        <p:nvSpPr>
          <p:cNvPr id="59395" name="內容版面配置區 2">
            <a:extLst>
              <a:ext uri="{FF2B5EF4-FFF2-40B4-BE49-F238E27FC236}">
                <a16:creationId xmlns:a16="http://schemas.microsoft.com/office/drawing/2014/main" id="{7C2807EF-FB93-47B8-8776-88F57450BC09}"/>
              </a:ext>
            </a:extLst>
          </p:cNvPr>
          <p:cNvSpPr>
            <a:spLocks noGrp="1"/>
          </p:cNvSpPr>
          <p:nvPr>
            <p:ph idx="1"/>
          </p:nvPr>
        </p:nvSpPr>
        <p:spPr/>
        <p:txBody>
          <a:bodyPr>
            <a:normAutofit fontScale="92500"/>
          </a:bodyPr>
          <a:lstStyle/>
          <a:p>
            <a:pPr marL="514350" indent="-514350">
              <a:buFont typeface="+mj-lt"/>
              <a:buAutoNum type="arabicPeriod"/>
            </a:pPr>
            <a:r>
              <a:rPr lang="zh-TW" altLang="en-US" sz="2800" dirty="0">
                <a:solidFill>
                  <a:schemeClr val="accent1"/>
                </a:solidFill>
              </a:rPr>
              <a:t>財務觀點</a:t>
            </a:r>
          </a:p>
          <a:p>
            <a:pPr marL="514350" indent="-514350">
              <a:buFont typeface="+mj-lt"/>
              <a:buAutoNum type="arabicPeriod"/>
            </a:pPr>
            <a:r>
              <a:rPr lang="zh-TW" altLang="en-US" sz="2800" dirty="0"/>
              <a:t>顧客觀點</a:t>
            </a:r>
          </a:p>
          <a:p>
            <a:pPr marL="514350" indent="-514350">
              <a:buFont typeface="+mj-lt"/>
              <a:buAutoNum type="arabicPeriod"/>
            </a:pPr>
            <a:r>
              <a:rPr lang="zh-TW" altLang="en-US" sz="2800" dirty="0"/>
              <a:t>內部流程構面</a:t>
            </a:r>
            <a:endParaRPr lang="en-US" altLang="zh-TW" sz="2800" dirty="0"/>
          </a:p>
          <a:p>
            <a:pPr marL="514350" indent="-514350">
              <a:buFont typeface="+mj-lt"/>
              <a:buAutoNum type="arabicPeriod"/>
            </a:pPr>
            <a:r>
              <a:rPr lang="zh-TW" altLang="en-US" dirty="0">
                <a:solidFill>
                  <a:srgbClr val="0070C0"/>
                </a:solidFill>
              </a:rPr>
              <a:t>學習與成長構面</a:t>
            </a:r>
          </a:p>
          <a:p>
            <a:pPr lvl="1"/>
            <a:r>
              <a:rPr lang="zh-TW" altLang="en-US" dirty="0"/>
              <a:t>著重在找出可以用來回答這類問題：「我們能否持續改善並創造價值？」的衡量，這個構面的主要目的在使前三項構面能順利達成，實現企業長期成長的目標。學習與成長構面強調未來投資的重要性，包括人力、資訊基礎建設及組織。透過員工能力之增強、資訊系統能力之增強、企業文化與個人目標一致性等三個主要原則，以建構學習與成長構面的績效指標。例如：改善對顧客的瞭解，如策略地圖所示。</a:t>
            </a:r>
          </a:p>
        </p:txBody>
      </p:sp>
      <p:sp>
        <p:nvSpPr>
          <p:cNvPr id="3" name="日期版面配置區 2">
            <a:extLst>
              <a:ext uri="{FF2B5EF4-FFF2-40B4-BE49-F238E27FC236}">
                <a16:creationId xmlns:a16="http://schemas.microsoft.com/office/drawing/2014/main" id="{1F4A88C6-5E2F-40DF-8B29-46F2EC34E2A1}"/>
              </a:ext>
            </a:extLst>
          </p:cNvPr>
          <p:cNvSpPr>
            <a:spLocks noGrp="1"/>
          </p:cNvSpPr>
          <p:nvPr>
            <p:ph type="dt" sz="half" idx="10"/>
          </p:nvPr>
        </p:nvSpPr>
        <p:spPr/>
        <p:txBody>
          <a:bodyPr/>
          <a:lstStyle/>
          <a:p>
            <a:r>
              <a:rPr lang="en-US" altLang="zh-TW"/>
              <a:t>© </a:t>
            </a:r>
            <a:r>
              <a:rPr lang="zh-TW" altLang="en-US"/>
              <a:t>滄海圖書</a:t>
            </a:r>
            <a:endParaRPr lang="en-US" dirty="0"/>
          </a:p>
        </p:txBody>
      </p:sp>
      <p:sp>
        <p:nvSpPr>
          <p:cNvPr id="4" name="投影片編號版面配置區 3">
            <a:extLst>
              <a:ext uri="{FF2B5EF4-FFF2-40B4-BE49-F238E27FC236}">
                <a16:creationId xmlns:a16="http://schemas.microsoft.com/office/drawing/2014/main" id="{384EF4A5-0F67-48AC-A836-D3D1BB716B54}"/>
              </a:ext>
            </a:extLst>
          </p:cNvPr>
          <p:cNvSpPr>
            <a:spLocks noGrp="1"/>
          </p:cNvSpPr>
          <p:nvPr>
            <p:ph type="sldNum" sz="quarter" idx="12"/>
          </p:nvPr>
        </p:nvSpPr>
        <p:spPr/>
        <p:txBody>
          <a:bodyPr/>
          <a:lstStyle/>
          <a:p>
            <a:fld id="{A69134C5-D3FF-48ED-8AAC-F4BE64BCFA21}" type="slidenum">
              <a:rPr lang="zh-TW" altLang="en-US" smtClean="0"/>
              <a:pPr/>
              <a:t>53</a:t>
            </a:fld>
            <a:endParaRPr lang="zh-TW" altLang="en-US"/>
          </a:p>
        </p:txBody>
      </p:sp>
    </p:spTree>
    <p:extLst>
      <p:ext uri="{BB962C8B-B14F-4D97-AF65-F5344CB8AC3E}">
        <p14:creationId xmlns:p14="http://schemas.microsoft.com/office/powerpoint/2010/main" val="4659265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8E93220-19D2-448C-9CAD-4F8B80DE7AB0}"/>
              </a:ext>
            </a:extLst>
          </p:cNvPr>
          <p:cNvSpPr>
            <a:spLocks noGrp="1"/>
          </p:cNvSpPr>
          <p:nvPr>
            <p:ph type="title"/>
          </p:nvPr>
        </p:nvSpPr>
        <p:spPr>
          <a:xfrm>
            <a:off x="609600" y="224645"/>
            <a:ext cx="10972800" cy="1002071"/>
          </a:xfrm>
        </p:spPr>
        <p:txBody>
          <a:bodyPr/>
          <a:lstStyle/>
          <a:p>
            <a:r>
              <a:rPr lang="zh-TW" altLang="en-US" dirty="0"/>
              <a:t>平衡計分卡的策略管理架構 </a:t>
            </a:r>
          </a:p>
        </p:txBody>
      </p:sp>
      <p:sp>
        <p:nvSpPr>
          <p:cNvPr id="4" name="日期版面配置區 3">
            <a:extLst>
              <a:ext uri="{FF2B5EF4-FFF2-40B4-BE49-F238E27FC236}">
                <a16:creationId xmlns:a16="http://schemas.microsoft.com/office/drawing/2014/main" id="{9556BA6D-DDB3-49B8-ACA3-8B59C2B94730}"/>
              </a:ext>
            </a:extLst>
          </p:cNvPr>
          <p:cNvSpPr>
            <a:spLocks noGrp="1"/>
          </p:cNvSpPr>
          <p:nvPr>
            <p:ph type="dt" sz="half" idx="10"/>
          </p:nvPr>
        </p:nvSpPr>
        <p:spPr/>
        <p:txBody>
          <a:bodyPr/>
          <a:lstStyle/>
          <a:p>
            <a:r>
              <a:rPr lang="en-US" altLang="zh-TW"/>
              <a:t>© </a:t>
            </a:r>
            <a:r>
              <a:rPr lang="zh-TW" altLang="en-US"/>
              <a:t>滄海圖書</a:t>
            </a:r>
            <a:endParaRPr lang="en-US" dirty="0"/>
          </a:p>
        </p:txBody>
      </p:sp>
      <p:sp>
        <p:nvSpPr>
          <p:cNvPr id="5" name="投影片編號版面配置區 4">
            <a:extLst>
              <a:ext uri="{FF2B5EF4-FFF2-40B4-BE49-F238E27FC236}">
                <a16:creationId xmlns:a16="http://schemas.microsoft.com/office/drawing/2014/main" id="{7AFA40FF-1C76-47D8-A47B-8A88CE2B386A}"/>
              </a:ext>
            </a:extLst>
          </p:cNvPr>
          <p:cNvSpPr>
            <a:spLocks noGrp="1"/>
          </p:cNvSpPr>
          <p:nvPr>
            <p:ph type="sldNum" sz="quarter" idx="12"/>
          </p:nvPr>
        </p:nvSpPr>
        <p:spPr/>
        <p:txBody>
          <a:bodyPr/>
          <a:lstStyle/>
          <a:p>
            <a:fld id="{A69134C5-D3FF-48ED-8AAC-F4BE64BCFA21}" type="slidenum">
              <a:rPr lang="zh-TW" altLang="en-US" smtClean="0"/>
              <a:pPr/>
              <a:t>54</a:t>
            </a:fld>
            <a:endParaRPr lang="zh-TW" altLang="en-US"/>
          </a:p>
        </p:txBody>
      </p:sp>
      <p:grpSp>
        <p:nvGrpSpPr>
          <p:cNvPr id="43" name="群組 42">
            <a:extLst>
              <a:ext uri="{FF2B5EF4-FFF2-40B4-BE49-F238E27FC236}">
                <a16:creationId xmlns:a16="http://schemas.microsoft.com/office/drawing/2014/main" id="{2E76A3D8-B069-46C4-BD82-565890CF92EE}"/>
              </a:ext>
            </a:extLst>
          </p:cNvPr>
          <p:cNvGrpSpPr/>
          <p:nvPr/>
        </p:nvGrpSpPr>
        <p:grpSpPr>
          <a:xfrm>
            <a:off x="1775520" y="1268760"/>
            <a:ext cx="8585747" cy="5286728"/>
            <a:chOff x="1775520" y="1268760"/>
            <a:chExt cx="8585747" cy="5286728"/>
          </a:xfrm>
        </p:grpSpPr>
        <p:grpSp>
          <p:nvGrpSpPr>
            <p:cNvPr id="18" name="群組 17">
              <a:extLst>
                <a:ext uri="{FF2B5EF4-FFF2-40B4-BE49-F238E27FC236}">
                  <a16:creationId xmlns:a16="http://schemas.microsoft.com/office/drawing/2014/main" id="{0063390B-C274-4F79-BB95-307C729F3C49}"/>
                </a:ext>
              </a:extLst>
            </p:cNvPr>
            <p:cNvGrpSpPr/>
            <p:nvPr/>
          </p:nvGrpSpPr>
          <p:grpSpPr>
            <a:xfrm>
              <a:off x="5195899" y="1268760"/>
              <a:ext cx="1744987" cy="1348260"/>
              <a:chOff x="612502" y="1484846"/>
              <a:chExt cx="1744987" cy="1910282"/>
            </a:xfrm>
            <a:effectLst>
              <a:outerShdw blurRad="50800" dist="38100" dir="5400000" algn="t" rotWithShape="0">
                <a:prstClr val="black">
                  <a:alpha val="40000"/>
                </a:prstClr>
              </a:outerShdw>
            </a:effectLst>
          </p:grpSpPr>
          <p:sp>
            <p:nvSpPr>
              <p:cNvPr id="10" name="手繪多邊形: 圖案 9">
                <a:extLst>
                  <a:ext uri="{FF2B5EF4-FFF2-40B4-BE49-F238E27FC236}">
                    <a16:creationId xmlns:a16="http://schemas.microsoft.com/office/drawing/2014/main" id="{00634704-407F-4381-8AD4-C4F53D2A9A93}"/>
                  </a:ext>
                </a:extLst>
              </p:cNvPr>
              <p:cNvSpPr/>
              <p:nvPr/>
            </p:nvSpPr>
            <p:spPr>
              <a:xfrm>
                <a:off x="612502" y="1484846"/>
                <a:ext cx="1744987" cy="633600"/>
              </a:xfrm>
              <a:custGeom>
                <a:avLst/>
                <a:gdLst>
                  <a:gd name="connsiteX0" fmla="*/ 0 w 1744987"/>
                  <a:gd name="connsiteY0" fmla="*/ 0 h 633600"/>
                  <a:gd name="connsiteX1" fmla="*/ 1744987 w 1744987"/>
                  <a:gd name="connsiteY1" fmla="*/ 0 h 633600"/>
                  <a:gd name="connsiteX2" fmla="*/ 1744987 w 1744987"/>
                  <a:gd name="connsiteY2" fmla="*/ 633600 h 633600"/>
                  <a:gd name="connsiteX3" fmla="*/ 0 w 1744987"/>
                  <a:gd name="connsiteY3" fmla="*/ 633600 h 633600"/>
                  <a:gd name="connsiteX4" fmla="*/ 0 w 1744987"/>
                  <a:gd name="connsiteY4" fmla="*/ 0 h 63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987" h="633600">
                    <a:moveTo>
                      <a:pt x="0" y="0"/>
                    </a:moveTo>
                    <a:lnTo>
                      <a:pt x="1744987" y="0"/>
                    </a:lnTo>
                    <a:lnTo>
                      <a:pt x="1744987" y="633600"/>
                    </a:lnTo>
                    <a:lnTo>
                      <a:pt x="0" y="633600"/>
                    </a:lnTo>
                    <a:lnTo>
                      <a:pt x="0"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56464" tIns="89408" rIns="156464" bIns="89408" numCol="1" spcCol="1270" anchor="ctr" anchorCtr="0">
                <a:noAutofit/>
              </a:bodyPr>
              <a:lstStyle/>
              <a:p>
                <a:pPr marL="0" lvl="0" indent="0" algn="ctr" defTabSz="977900">
                  <a:lnSpc>
                    <a:spcPct val="90000"/>
                  </a:lnSpc>
                  <a:spcBef>
                    <a:spcPts val="0"/>
                  </a:spcBef>
                  <a:spcAft>
                    <a:spcPts val="0"/>
                  </a:spcAft>
                  <a:buNone/>
                </a:pPr>
                <a:r>
                  <a:rPr lang="zh-TW" altLang="en-US" sz="2200" kern="1200" dirty="0">
                    <a:solidFill>
                      <a:schemeClr val="accent1"/>
                    </a:solidFill>
                  </a:rPr>
                  <a:t>財務</a:t>
                </a:r>
              </a:p>
            </p:txBody>
          </p:sp>
          <p:sp>
            <p:nvSpPr>
              <p:cNvPr id="11" name="手繪多邊形: 圖案 10">
                <a:extLst>
                  <a:ext uri="{FF2B5EF4-FFF2-40B4-BE49-F238E27FC236}">
                    <a16:creationId xmlns:a16="http://schemas.microsoft.com/office/drawing/2014/main" id="{B9D08E1E-E317-4D5B-AB7F-5E8A1E19CE15}"/>
                  </a:ext>
                </a:extLst>
              </p:cNvPr>
              <p:cNvSpPr/>
              <p:nvPr/>
            </p:nvSpPr>
            <p:spPr>
              <a:xfrm>
                <a:off x="612502" y="2118446"/>
                <a:ext cx="1744987" cy="1276682"/>
              </a:xfrm>
              <a:custGeom>
                <a:avLst/>
                <a:gdLst>
                  <a:gd name="connsiteX0" fmla="*/ 0 w 1744987"/>
                  <a:gd name="connsiteY0" fmla="*/ 0 h 1276682"/>
                  <a:gd name="connsiteX1" fmla="*/ 1744987 w 1744987"/>
                  <a:gd name="connsiteY1" fmla="*/ 0 h 1276682"/>
                  <a:gd name="connsiteX2" fmla="*/ 1744987 w 1744987"/>
                  <a:gd name="connsiteY2" fmla="*/ 1276682 h 1276682"/>
                  <a:gd name="connsiteX3" fmla="*/ 0 w 1744987"/>
                  <a:gd name="connsiteY3" fmla="*/ 1276682 h 1276682"/>
                  <a:gd name="connsiteX4" fmla="*/ 0 w 1744987"/>
                  <a:gd name="connsiteY4" fmla="*/ 0 h 1276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987" h="1276682">
                    <a:moveTo>
                      <a:pt x="0" y="0"/>
                    </a:moveTo>
                    <a:lnTo>
                      <a:pt x="1744987" y="0"/>
                    </a:lnTo>
                    <a:lnTo>
                      <a:pt x="1744987" y="1276682"/>
                    </a:lnTo>
                    <a:lnTo>
                      <a:pt x="0" y="1276682"/>
                    </a:lnTo>
                    <a:lnTo>
                      <a:pt x="0" y="0"/>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7348" tIns="117348" rIns="156464" bIns="176022" numCol="1" spcCol="1270" anchor="t" anchorCtr="0">
                <a:noAutofit/>
              </a:bodyPr>
              <a:lstStyle/>
              <a:p>
                <a:pPr marL="228600" lvl="1" indent="-228600" algn="ctr" defTabSz="977900">
                  <a:spcBef>
                    <a:spcPts val="0"/>
                  </a:spcBef>
                  <a:spcAft>
                    <a:spcPts val="0"/>
                  </a:spcAft>
                  <a:buChar char="•"/>
                </a:pPr>
                <a:r>
                  <a:rPr lang="zh-TW" altLang="en-US" sz="2200" kern="1200" dirty="0">
                    <a:solidFill>
                      <a:schemeClr val="accent1"/>
                    </a:solidFill>
                  </a:rPr>
                  <a:t>策略目標</a:t>
                </a:r>
              </a:p>
              <a:p>
                <a:pPr marL="228600" lvl="1" indent="-228600" algn="ctr" defTabSz="977900">
                  <a:spcBef>
                    <a:spcPts val="0"/>
                  </a:spcBef>
                  <a:spcAft>
                    <a:spcPts val="0"/>
                  </a:spcAft>
                  <a:buChar char="•"/>
                </a:pPr>
                <a:r>
                  <a:rPr lang="zh-TW" altLang="en-US" sz="2200" kern="1200" dirty="0">
                    <a:solidFill>
                      <a:schemeClr val="accent1"/>
                    </a:solidFill>
                  </a:rPr>
                  <a:t>行動方案</a:t>
                </a:r>
              </a:p>
            </p:txBody>
          </p:sp>
        </p:grpSp>
        <p:grpSp>
          <p:nvGrpSpPr>
            <p:cNvPr id="20" name="群組 19">
              <a:extLst>
                <a:ext uri="{FF2B5EF4-FFF2-40B4-BE49-F238E27FC236}">
                  <a16:creationId xmlns:a16="http://schemas.microsoft.com/office/drawing/2014/main" id="{CD08AC82-F2EF-4F0B-9ECF-9FD4EADD92D0}"/>
                </a:ext>
              </a:extLst>
            </p:cNvPr>
            <p:cNvGrpSpPr/>
            <p:nvPr/>
          </p:nvGrpSpPr>
          <p:grpSpPr>
            <a:xfrm>
              <a:off x="8616280" y="3284984"/>
              <a:ext cx="1744987" cy="1348260"/>
              <a:chOff x="2601787" y="1484846"/>
              <a:chExt cx="1744987" cy="1910282"/>
            </a:xfrm>
            <a:effectLst>
              <a:outerShdw blurRad="50800" dist="38100" dir="5400000" algn="t" rotWithShape="0">
                <a:prstClr val="black">
                  <a:alpha val="40000"/>
                </a:prstClr>
              </a:outerShdw>
            </a:effectLst>
          </p:grpSpPr>
          <p:sp>
            <p:nvSpPr>
              <p:cNvPr id="12" name="手繪多邊形: 圖案 11">
                <a:extLst>
                  <a:ext uri="{FF2B5EF4-FFF2-40B4-BE49-F238E27FC236}">
                    <a16:creationId xmlns:a16="http://schemas.microsoft.com/office/drawing/2014/main" id="{3A7CC575-0AB0-46AC-90A5-FD442E7EFEDD}"/>
                  </a:ext>
                </a:extLst>
              </p:cNvPr>
              <p:cNvSpPr/>
              <p:nvPr/>
            </p:nvSpPr>
            <p:spPr>
              <a:xfrm>
                <a:off x="2601787" y="1484846"/>
                <a:ext cx="1744987" cy="633600"/>
              </a:xfrm>
              <a:custGeom>
                <a:avLst/>
                <a:gdLst>
                  <a:gd name="connsiteX0" fmla="*/ 0 w 1744987"/>
                  <a:gd name="connsiteY0" fmla="*/ 0 h 633600"/>
                  <a:gd name="connsiteX1" fmla="*/ 1744987 w 1744987"/>
                  <a:gd name="connsiteY1" fmla="*/ 0 h 633600"/>
                  <a:gd name="connsiteX2" fmla="*/ 1744987 w 1744987"/>
                  <a:gd name="connsiteY2" fmla="*/ 633600 h 633600"/>
                  <a:gd name="connsiteX3" fmla="*/ 0 w 1744987"/>
                  <a:gd name="connsiteY3" fmla="*/ 633600 h 633600"/>
                  <a:gd name="connsiteX4" fmla="*/ 0 w 1744987"/>
                  <a:gd name="connsiteY4" fmla="*/ 0 h 63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987" h="633600">
                    <a:moveTo>
                      <a:pt x="0" y="0"/>
                    </a:moveTo>
                    <a:lnTo>
                      <a:pt x="1744987" y="0"/>
                    </a:lnTo>
                    <a:lnTo>
                      <a:pt x="1744987" y="633600"/>
                    </a:lnTo>
                    <a:lnTo>
                      <a:pt x="0" y="633600"/>
                    </a:lnTo>
                    <a:lnTo>
                      <a:pt x="0"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56464" tIns="89408" rIns="156464" bIns="89408" numCol="1" spcCol="1270" anchor="ctr" anchorCtr="0">
                <a:noAutofit/>
              </a:bodyPr>
              <a:lstStyle/>
              <a:p>
                <a:pPr marL="0" lvl="0" indent="0" algn="ctr" defTabSz="977900">
                  <a:lnSpc>
                    <a:spcPct val="90000"/>
                  </a:lnSpc>
                  <a:spcBef>
                    <a:spcPts val="0"/>
                  </a:spcBef>
                  <a:spcAft>
                    <a:spcPts val="0"/>
                  </a:spcAft>
                  <a:buNone/>
                </a:pPr>
                <a:r>
                  <a:rPr lang="zh-TW" altLang="en-US" sz="2200" kern="1200" dirty="0">
                    <a:solidFill>
                      <a:schemeClr val="accent1"/>
                    </a:solidFill>
                  </a:rPr>
                  <a:t>內部流程</a:t>
                </a:r>
              </a:p>
            </p:txBody>
          </p:sp>
          <p:sp>
            <p:nvSpPr>
              <p:cNvPr id="13" name="手繪多邊形: 圖案 12">
                <a:extLst>
                  <a:ext uri="{FF2B5EF4-FFF2-40B4-BE49-F238E27FC236}">
                    <a16:creationId xmlns:a16="http://schemas.microsoft.com/office/drawing/2014/main" id="{1CD620E8-19E1-4B62-B82D-FDC9CA84AFD9}"/>
                  </a:ext>
                </a:extLst>
              </p:cNvPr>
              <p:cNvSpPr/>
              <p:nvPr/>
            </p:nvSpPr>
            <p:spPr>
              <a:xfrm>
                <a:off x="2601787" y="2118446"/>
                <a:ext cx="1744987" cy="1276682"/>
              </a:xfrm>
              <a:custGeom>
                <a:avLst/>
                <a:gdLst>
                  <a:gd name="connsiteX0" fmla="*/ 0 w 1744987"/>
                  <a:gd name="connsiteY0" fmla="*/ 0 h 1276682"/>
                  <a:gd name="connsiteX1" fmla="*/ 1744987 w 1744987"/>
                  <a:gd name="connsiteY1" fmla="*/ 0 h 1276682"/>
                  <a:gd name="connsiteX2" fmla="*/ 1744987 w 1744987"/>
                  <a:gd name="connsiteY2" fmla="*/ 1276682 h 1276682"/>
                  <a:gd name="connsiteX3" fmla="*/ 0 w 1744987"/>
                  <a:gd name="connsiteY3" fmla="*/ 1276682 h 1276682"/>
                  <a:gd name="connsiteX4" fmla="*/ 0 w 1744987"/>
                  <a:gd name="connsiteY4" fmla="*/ 0 h 1276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987" h="1276682">
                    <a:moveTo>
                      <a:pt x="0" y="0"/>
                    </a:moveTo>
                    <a:lnTo>
                      <a:pt x="1744987" y="0"/>
                    </a:lnTo>
                    <a:lnTo>
                      <a:pt x="1744987" y="1276682"/>
                    </a:lnTo>
                    <a:lnTo>
                      <a:pt x="0" y="1276682"/>
                    </a:lnTo>
                    <a:lnTo>
                      <a:pt x="0" y="0"/>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7348" tIns="117348" rIns="156464" bIns="176022" numCol="1" spcCol="1270" anchor="t" anchorCtr="0">
                <a:noAutofit/>
              </a:bodyPr>
              <a:lstStyle/>
              <a:p>
                <a:pPr marL="228600" lvl="1" indent="-228600" algn="ctr" defTabSz="977900">
                  <a:spcBef>
                    <a:spcPts val="0"/>
                  </a:spcBef>
                  <a:spcAft>
                    <a:spcPts val="0"/>
                  </a:spcAft>
                  <a:buChar char="•"/>
                </a:pPr>
                <a:r>
                  <a:rPr lang="zh-TW" altLang="en-US" sz="2200" kern="1200" dirty="0">
                    <a:solidFill>
                      <a:schemeClr val="accent1"/>
                    </a:solidFill>
                  </a:rPr>
                  <a:t>策略目標</a:t>
                </a:r>
              </a:p>
              <a:p>
                <a:pPr marL="228600" lvl="1" indent="-228600" algn="ctr" defTabSz="977900">
                  <a:spcBef>
                    <a:spcPts val="0"/>
                  </a:spcBef>
                  <a:spcAft>
                    <a:spcPts val="0"/>
                  </a:spcAft>
                  <a:buChar char="•"/>
                </a:pPr>
                <a:r>
                  <a:rPr lang="zh-TW" altLang="en-US" sz="2200" kern="1200" dirty="0">
                    <a:solidFill>
                      <a:schemeClr val="accent1"/>
                    </a:solidFill>
                  </a:rPr>
                  <a:t>行動方案</a:t>
                </a:r>
              </a:p>
            </p:txBody>
          </p:sp>
        </p:grpSp>
        <p:grpSp>
          <p:nvGrpSpPr>
            <p:cNvPr id="21" name="群組 20">
              <a:extLst>
                <a:ext uri="{FF2B5EF4-FFF2-40B4-BE49-F238E27FC236}">
                  <a16:creationId xmlns:a16="http://schemas.microsoft.com/office/drawing/2014/main" id="{423E9C6B-B425-4FD5-B1A9-F14275C0DB78}"/>
                </a:ext>
              </a:extLst>
            </p:cNvPr>
            <p:cNvGrpSpPr/>
            <p:nvPr/>
          </p:nvGrpSpPr>
          <p:grpSpPr>
            <a:xfrm>
              <a:off x="5223505" y="5207228"/>
              <a:ext cx="1744987" cy="1348260"/>
              <a:chOff x="4591073" y="1484846"/>
              <a:chExt cx="1744987" cy="1910282"/>
            </a:xfrm>
            <a:effectLst>
              <a:outerShdw blurRad="50800" dist="38100" dir="5400000" algn="t" rotWithShape="0">
                <a:prstClr val="black">
                  <a:alpha val="40000"/>
                </a:prstClr>
              </a:outerShdw>
            </a:effectLst>
          </p:grpSpPr>
          <p:sp>
            <p:nvSpPr>
              <p:cNvPr id="14" name="手繪多邊形: 圖案 13">
                <a:extLst>
                  <a:ext uri="{FF2B5EF4-FFF2-40B4-BE49-F238E27FC236}">
                    <a16:creationId xmlns:a16="http://schemas.microsoft.com/office/drawing/2014/main" id="{6345CBB0-D2E4-44EC-8A2B-CC5207238CE7}"/>
                  </a:ext>
                </a:extLst>
              </p:cNvPr>
              <p:cNvSpPr/>
              <p:nvPr/>
            </p:nvSpPr>
            <p:spPr>
              <a:xfrm>
                <a:off x="4591073" y="1484846"/>
                <a:ext cx="1744987" cy="633600"/>
              </a:xfrm>
              <a:custGeom>
                <a:avLst/>
                <a:gdLst>
                  <a:gd name="connsiteX0" fmla="*/ 0 w 1744987"/>
                  <a:gd name="connsiteY0" fmla="*/ 0 h 633600"/>
                  <a:gd name="connsiteX1" fmla="*/ 1744987 w 1744987"/>
                  <a:gd name="connsiteY1" fmla="*/ 0 h 633600"/>
                  <a:gd name="connsiteX2" fmla="*/ 1744987 w 1744987"/>
                  <a:gd name="connsiteY2" fmla="*/ 633600 h 633600"/>
                  <a:gd name="connsiteX3" fmla="*/ 0 w 1744987"/>
                  <a:gd name="connsiteY3" fmla="*/ 633600 h 633600"/>
                  <a:gd name="connsiteX4" fmla="*/ 0 w 1744987"/>
                  <a:gd name="connsiteY4" fmla="*/ 0 h 63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987" h="633600">
                    <a:moveTo>
                      <a:pt x="0" y="0"/>
                    </a:moveTo>
                    <a:lnTo>
                      <a:pt x="1744987" y="0"/>
                    </a:lnTo>
                    <a:lnTo>
                      <a:pt x="1744987" y="633600"/>
                    </a:lnTo>
                    <a:lnTo>
                      <a:pt x="0" y="633600"/>
                    </a:lnTo>
                    <a:lnTo>
                      <a:pt x="0"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56464" tIns="89408" rIns="156464" bIns="89408" numCol="1" spcCol="1270" anchor="ctr" anchorCtr="0">
                <a:noAutofit/>
              </a:bodyPr>
              <a:lstStyle/>
              <a:p>
                <a:pPr marL="0" lvl="0" indent="0" algn="ctr" defTabSz="977900">
                  <a:lnSpc>
                    <a:spcPct val="90000"/>
                  </a:lnSpc>
                  <a:spcBef>
                    <a:spcPts val="0"/>
                  </a:spcBef>
                  <a:spcAft>
                    <a:spcPts val="0"/>
                  </a:spcAft>
                  <a:buNone/>
                </a:pPr>
                <a:r>
                  <a:rPr lang="zh-TW" altLang="en-US" sz="2200" kern="1200" dirty="0">
                    <a:solidFill>
                      <a:schemeClr val="accent1"/>
                    </a:solidFill>
                  </a:rPr>
                  <a:t>學習與成長</a:t>
                </a:r>
              </a:p>
            </p:txBody>
          </p:sp>
          <p:sp>
            <p:nvSpPr>
              <p:cNvPr id="15" name="手繪多邊形: 圖案 14">
                <a:extLst>
                  <a:ext uri="{FF2B5EF4-FFF2-40B4-BE49-F238E27FC236}">
                    <a16:creationId xmlns:a16="http://schemas.microsoft.com/office/drawing/2014/main" id="{F5D543EC-EC94-4326-ABC0-4CEB47E1FD79}"/>
                  </a:ext>
                </a:extLst>
              </p:cNvPr>
              <p:cNvSpPr/>
              <p:nvPr/>
            </p:nvSpPr>
            <p:spPr>
              <a:xfrm>
                <a:off x="4591073" y="2118446"/>
                <a:ext cx="1744987" cy="1276682"/>
              </a:xfrm>
              <a:custGeom>
                <a:avLst/>
                <a:gdLst>
                  <a:gd name="connsiteX0" fmla="*/ 0 w 1744987"/>
                  <a:gd name="connsiteY0" fmla="*/ 0 h 1276682"/>
                  <a:gd name="connsiteX1" fmla="*/ 1744987 w 1744987"/>
                  <a:gd name="connsiteY1" fmla="*/ 0 h 1276682"/>
                  <a:gd name="connsiteX2" fmla="*/ 1744987 w 1744987"/>
                  <a:gd name="connsiteY2" fmla="*/ 1276682 h 1276682"/>
                  <a:gd name="connsiteX3" fmla="*/ 0 w 1744987"/>
                  <a:gd name="connsiteY3" fmla="*/ 1276682 h 1276682"/>
                  <a:gd name="connsiteX4" fmla="*/ 0 w 1744987"/>
                  <a:gd name="connsiteY4" fmla="*/ 0 h 1276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987" h="1276682">
                    <a:moveTo>
                      <a:pt x="0" y="0"/>
                    </a:moveTo>
                    <a:lnTo>
                      <a:pt x="1744987" y="0"/>
                    </a:lnTo>
                    <a:lnTo>
                      <a:pt x="1744987" y="1276682"/>
                    </a:lnTo>
                    <a:lnTo>
                      <a:pt x="0" y="1276682"/>
                    </a:lnTo>
                    <a:lnTo>
                      <a:pt x="0" y="0"/>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7348" tIns="117348" rIns="156464" bIns="176022" numCol="1" spcCol="1270" anchor="t" anchorCtr="0">
                <a:noAutofit/>
              </a:bodyPr>
              <a:lstStyle/>
              <a:p>
                <a:pPr marL="228600" lvl="1" indent="-228600" algn="ctr" defTabSz="977900">
                  <a:spcBef>
                    <a:spcPts val="0"/>
                  </a:spcBef>
                  <a:spcAft>
                    <a:spcPts val="0"/>
                  </a:spcAft>
                  <a:buChar char="•"/>
                </a:pPr>
                <a:r>
                  <a:rPr lang="zh-TW" altLang="en-US" sz="2200" kern="1200" dirty="0">
                    <a:solidFill>
                      <a:schemeClr val="accent1"/>
                    </a:solidFill>
                  </a:rPr>
                  <a:t>策略目標</a:t>
                </a:r>
              </a:p>
              <a:p>
                <a:pPr marL="228600" lvl="1" indent="-228600" algn="ctr" defTabSz="977900">
                  <a:spcBef>
                    <a:spcPts val="0"/>
                  </a:spcBef>
                  <a:spcAft>
                    <a:spcPts val="0"/>
                  </a:spcAft>
                  <a:buChar char="•"/>
                </a:pPr>
                <a:r>
                  <a:rPr lang="zh-TW" altLang="en-US" sz="2200" kern="1200" dirty="0">
                    <a:solidFill>
                      <a:schemeClr val="accent1"/>
                    </a:solidFill>
                  </a:rPr>
                  <a:t>行動方案</a:t>
                </a:r>
              </a:p>
            </p:txBody>
          </p:sp>
        </p:grpSp>
        <p:grpSp>
          <p:nvGrpSpPr>
            <p:cNvPr id="22" name="群組 21">
              <a:extLst>
                <a:ext uri="{FF2B5EF4-FFF2-40B4-BE49-F238E27FC236}">
                  <a16:creationId xmlns:a16="http://schemas.microsoft.com/office/drawing/2014/main" id="{615A1BB8-0177-4DEE-9B32-62B3652D1DE6}"/>
                </a:ext>
              </a:extLst>
            </p:cNvPr>
            <p:cNvGrpSpPr/>
            <p:nvPr/>
          </p:nvGrpSpPr>
          <p:grpSpPr>
            <a:xfrm>
              <a:off x="1775520" y="3284984"/>
              <a:ext cx="1744987" cy="1348260"/>
              <a:chOff x="6580358" y="1484846"/>
              <a:chExt cx="1744987" cy="1910282"/>
            </a:xfrm>
            <a:effectLst>
              <a:outerShdw blurRad="50800" dist="38100" dir="5400000" algn="t" rotWithShape="0">
                <a:prstClr val="black">
                  <a:alpha val="40000"/>
                </a:prstClr>
              </a:outerShdw>
            </a:effectLst>
          </p:grpSpPr>
          <p:sp>
            <p:nvSpPr>
              <p:cNvPr id="16" name="手繪多邊形: 圖案 15">
                <a:extLst>
                  <a:ext uri="{FF2B5EF4-FFF2-40B4-BE49-F238E27FC236}">
                    <a16:creationId xmlns:a16="http://schemas.microsoft.com/office/drawing/2014/main" id="{D06A3019-B0BE-43E3-A7E8-9B060A4B3FD1}"/>
                  </a:ext>
                </a:extLst>
              </p:cNvPr>
              <p:cNvSpPr/>
              <p:nvPr/>
            </p:nvSpPr>
            <p:spPr>
              <a:xfrm>
                <a:off x="6580358" y="1484846"/>
                <a:ext cx="1744987" cy="633600"/>
              </a:xfrm>
              <a:custGeom>
                <a:avLst/>
                <a:gdLst>
                  <a:gd name="connsiteX0" fmla="*/ 0 w 1744987"/>
                  <a:gd name="connsiteY0" fmla="*/ 0 h 633600"/>
                  <a:gd name="connsiteX1" fmla="*/ 1744987 w 1744987"/>
                  <a:gd name="connsiteY1" fmla="*/ 0 h 633600"/>
                  <a:gd name="connsiteX2" fmla="*/ 1744987 w 1744987"/>
                  <a:gd name="connsiteY2" fmla="*/ 633600 h 633600"/>
                  <a:gd name="connsiteX3" fmla="*/ 0 w 1744987"/>
                  <a:gd name="connsiteY3" fmla="*/ 633600 h 633600"/>
                  <a:gd name="connsiteX4" fmla="*/ 0 w 1744987"/>
                  <a:gd name="connsiteY4" fmla="*/ 0 h 63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987" h="633600">
                    <a:moveTo>
                      <a:pt x="0" y="0"/>
                    </a:moveTo>
                    <a:lnTo>
                      <a:pt x="1744987" y="0"/>
                    </a:lnTo>
                    <a:lnTo>
                      <a:pt x="1744987" y="633600"/>
                    </a:lnTo>
                    <a:lnTo>
                      <a:pt x="0" y="633600"/>
                    </a:lnTo>
                    <a:lnTo>
                      <a:pt x="0"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56464" tIns="89408" rIns="156464" bIns="89408" numCol="1" spcCol="1270" anchor="ctr" anchorCtr="0">
                <a:noAutofit/>
              </a:bodyPr>
              <a:lstStyle/>
              <a:p>
                <a:pPr marL="0" lvl="0" indent="0" algn="ctr" defTabSz="977900">
                  <a:lnSpc>
                    <a:spcPct val="90000"/>
                  </a:lnSpc>
                  <a:spcBef>
                    <a:spcPts val="0"/>
                  </a:spcBef>
                  <a:spcAft>
                    <a:spcPts val="0"/>
                  </a:spcAft>
                  <a:buNone/>
                </a:pPr>
                <a:r>
                  <a:rPr lang="zh-TW" altLang="en-US" sz="2200" kern="1200" dirty="0">
                    <a:solidFill>
                      <a:schemeClr val="accent1"/>
                    </a:solidFill>
                  </a:rPr>
                  <a:t>顧客</a:t>
                </a:r>
              </a:p>
            </p:txBody>
          </p:sp>
          <p:sp>
            <p:nvSpPr>
              <p:cNvPr id="17" name="手繪多邊形: 圖案 16">
                <a:extLst>
                  <a:ext uri="{FF2B5EF4-FFF2-40B4-BE49-F238E27FC236}">
                    <a16:creationId xmlns:a16="http://schemas.microsoft.com/office/drawing/2014/main" id="{C4AB23C9-8299-4EAE-859F-1E571058EAA9}"/>
                  </a:ext>
                </a:extLst>
              </p:cNvPr>
              <p:cNvSpPr/>
              <p:nvPr/>
            </p:nvSpPr>
            <p:spPr>
              <a:xfrm>
                <a:off x="6580358" y="2118446"/>
                <a:ext cx="1744987" cy="1276682"/>
              </a:xfrm>
              <a:custGeom>
                <a:avLst/>
                <a:gdLst>
                  <a:gd name="connsiteX0" fmla="*/ 0 w 1744987"/>
                  <a:gd name="connsiteY0" fmla="*/ 0 h 1276682"/>
                  <a:gd name="connsiteX1" fmla="*/ 1744987 w 1744987"/>
                  <a:gd name="connsiteY1" fmla="*/ 0 h 1276682"/>
                  <a:gd name="connsiteX2" fmla="*/ 1744987 w 1744987"/>
                  <a:gd name="connsiteY2" fmla="*/ 1276682 h 1276682"/>
                  <a:gd name="connsiteX3" fmla="*/ 0 w 1744987"/>
                  <a:gd name="connsiteY3" fmla="*/ 1276682 h 1276682"/>
                  <a:gd name="connsiteX4" fmla="*/ 0 w 1744987"/>
                  <a:gd name="connsiteY4" fmla="*/ 0 h 1276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987" h="1276682">
                    <a:moveTo>
                      <a:pt x="0" y="0"/>
                    </a:moveTo>
                    <a:lnTo>
                      <a:pt x="1744987" y="0"/>
                    </a:lnTo>
                    <a:lnTo>
                      <a:pt x="1744987" y="1276682"/>
                    </a:lnTo>
                    <a:lnTo>
                      <a:pt x="0" y="1276682"/>
                    </a:lnTo>
                    <a:lnTo>
                      <a:pt x="0" y="0"/>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7348" tIns="117348" rIns="156464" bIns="176022" numCol="1" spcCol="1270" anchor="t" anchorCtr="0">
                <a:noAutofit/>
              </a:bodyPr>
              <a:lstStyle/>
              <a:p>
                <a:pPr marL="228600" lvl="1" indent="-228600" algn="ctr" defTabSz="977900">
                  <a:spcBef>
                    <a:spcPts val="0"/>
                  </a:spcBef>
                  <a:spcAft>
                    <a:spcPts val="0"/>
                  </a:spcAft>
                  <a:buChar char="•"/>
                </a:pPr>
                <a:r>
                  <a:rPr lang="zh-TW" altLang="en-US" sz="2200" kern="1200" dirty="0">
                    <a:solidFill>
                      <a:schemeClr val="accent1"/>
                    </a:solidFill>
                  </a:rPr>
                  <a:t>策略目標</a:t>
                </a:r>
              </a:p>
              <a:p>
                <a:pPr marL="228600" lvl="1" indent="-228600" algn="ctr" defTabSz="977900">
                  <a:spcBef>
                    <a:spcPts val="0"/>
                  </a:spcBef>
                  <a:spcAft>
                    <a:spcPts val="0"/>
                  </a:spcAft>
                  <a:buChar char="•"/>
                </a:pPr>
                <a:r>
                  <a:rPr lang="zh-TW" altLang="en-US" sz="2200" kern="1200" dirty="0">
                    <a:solidFill>
                      <a:schemeClr val="accent1"/>
                    </a:solidFill>
                  </a:rPr>
                  <a:t>行動方案</a:t>
                </a:r>
              </a:p>
            </p:txBody>
          </p:sp>
        </p:grpSp>
        <p:sp>
          <p:nvSpPr>
            <p:cNvPr id="23" name="手繪多邊形: 圖案 22">
              <a:extLst>
                <a:ext uri="{FF2B5EF4-FFF2-40B4-BE49-F238E27FC236}">
                  <a16:creationId xmlns:a16="http://schemas.microsoft.com/office/drawing/2014/main" id="{1280AD14-CA3E-4CE5-B1DE-1EE0C1A00FE8}"/>
                </a:ext>
              </a:extLst>
            </p:cNvPr>
            <p:cNvSpPr/>
            <p:nvPr/>
          </p:nvSpPr>
          <p:spPr>
            <a:xfrm>
              <a:off x="5195899" y="3443461"/>
              <a:ext cx="1744987" cy="921643"/>
            </a:xfrm>
            <a:custGeom>
              <a:avLst/>
              <a:gdLst>
                <a:gd name="connsiteX0" fmla="*/ 0 w 1744987"/>
                <a:gd name="connsiteY0" fmla="*/ 0 h 1276682"/>
                <a:gd name="connsiteX1" fmla="*/ 1744987 w 1744987"/>
                <a:gd name="connsiteY1" fmla="*/ 0 h 1276682"/>
                <a:gd name="connsiteX2" fmla="*/ 1744987 w 1744987"/>
                <a:gd name="connsiteY2" fmla="*/ 1276682 h 1276682"/>
                <a:gd name="connsiteX3" fmla="*/ 0 w 1744987"/>
                <a:gd name="connsiteY3" fmla="*/ 1276682 h 1276682"/>
                <a:gd name="connsiteX4" fmla="*/ 0 w 1744987"/>
                <a:gd name="connsiteY4" fmla="*/ 0 h 1276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987" h="1276682">
                  <a:moveTo>
                    <a:pt x="0" y="0"/>
                  </a:moveTo>
                  <a:lnTo>
                    <a:pt x="1744987" y="0"/>
                  </a:lnTo>
                  <a:lnTo>
                    <a:pt x="1744987" y="1276682"/>
                  </a:lnTo>
                  <a:lnTo>
                    <a:pt x="0" y="1276682"/>
                  </a:lnTo>
                  <a:lnTo>
                    <a:pt x="0" y="0"/>
                  </a:lnTo>
                  <a:close/>
                </a:path>
              </a:pathLst>
            </a:custGeom>
            <a:solidFill>
              <a:schemeClr val="accent6">
                <a:alpha val="90000"/>
              </a:schemeClr>
            </a:solidFill>
            <a:effectLst>
              <a:outerShdw blurRad="50800" dist="38100" dir="5400000" algn="t" rotWithShape="0">
                <a:prstClr val="black">
                  <a:alpha val="40000"/>
                </a:prstClr>
              </a:outerShdw>
            </a:effectLst>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7348" tIns="108000" rIns="156464" bIns="108000" numCol="1" spcCol="1270" anchor="ctr" anchorCtr="0">
              <a:noAutofit/>
            </a:bodyPr>
            <a:lstStyle/>
            <a:p>
              <a:pPr marL="0" lvl="1" algn="ctr" defTabSz="977900">
                <a:spcBef>
                  <a:spcPts val="600"/>
                </a:spcBef>
                <a:spcAft>
                  <a:spcPts val="600"/>
                </a:spcAft>
              </a:pPr>
              <a:r>
                <a:rPr lang="zh-TW" altLang="en-US" sz="2200" dirty="0">
                  <a:solidFill>
                    <a:schemeClr val="accent1"/>
                  </a:solidFill>
                </a:rPr>
                <a:t>公司的願景與策略</a:t>
              </a:r>
              <a:endParaRPr lang="zh-TW" altLang="en-US" sz="2200" kern="1200" dirty="0">
                <a:solidFill>
                  <a:schemeClr val="accent1"/>
                </a:solidFill>
              </a:endParaRPr>
            </a:p>
          </p:txBody>
        </p:sp>
        <p:cxnSp>
          <p:nvCxnSpPr>
            <p:cNvPr id="26" name="直線單箭頭接點 25">
              <a:extLst>
                <a:ext uri="{FF2B5EF4-FFF2-40B4-BE49-F238E27FC236}">
                  <a16:creationId xmlns:a16="http://schemas.microsoft.com/office/drawing/2014/main" id="{A1DFE700-274B-446F-B1AB-25771369B19B}"/>
                </a:ext>
              </a:extLst>
            </p:cNvPr>
            <p:cNvCxnSpPr>
              <a:cxnSpLocks/>
            </p:cNvCxnSpPr>
            <p:nvPr/>
          </p:nvCxnSpPr>
          <p:spPr>
            <a:xfrm flipV="1">
              <a:off x="6023992" y="2617021"/>
              <a:ext cx="0" cy="826440"/>
            </a:xfrm>
            <a:prstGeom prst="straightConnector1">
              <a:avLst/>
            </a:prstGeom>
            <a:ln w="38100" cap="flat" cmpd="sng" algn="ctr">
              <a:solidFill>
                <a:schemeClr val="accent1"/>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29" name="直線單箭頭接點 28">
              <a:extLst>
                <a:ext uri="{FF2B5EF4-FFF2-40B4-BE49-F238E27FC236}">
                  <a16:creationId xmlns:a16="http://schemas.microsoft.com/office/drawing/2014/main" id="{A504CE37-8B84-479E-8225-4D3E513D35E3}"/>
                </a:ext>
              </a:extLst>
            </p:cNvPr>
            <p:cNvCxnSpPr/>
            <p:nvPr/>
          </p:nvCxnSpPr>
          <p:spPr>
            <a:xfrm>
              <a:off x="6023992" y="4365104"/>
              <a:ext cx="0" cy="842124"/>
            </a:xfrm>
            <a:prstGeom prst="straightConnector1">
              <a:avLst/>
            </a:prstGeom>
            <a:ln w="38100" cap="flat" cmpd="sng" algn="ctr">
              <a:solidFill>
                <a:schemeClr val="accent1"/>
              </a:solidFill>
              <a:prstDash val="solid"/>
              <a:round/>
              <a:headEnd type="none" w="med" len="med"/>
              <a:tailEnd type="triangle"/>
            </a:ln>
          </p:spPr>
          <p:style>
            <a:lnRef idx="0">
              <a:scrgbClr r="0" g="0" b="0"/>
            </a:lnRef>
            <a:fillRef idx="0">
              <a:scrgbClr r="0" g="0" b="0"/>
            </a:fillRef>
            <a:effectRef idx="0">
              <a:scrgbClr r="0" g="0" b="0"/>
            </a:effectRef>
            <a:fontRef idx="minor">
              <a:schemeClr val="tx1"/>
            </a:fontRef>
          </p:style>
        </p:cxnSp>
        <p:cxnSp>
          <p:nvCxnSpPr>
            <p:cNvPr id="31" name="直線單箭頭接點 30">
              <a:extLst>
                <a:ext uri="{FF2B5EF4-FFF2-40B4-BE49-F238E27FC236}">
                  <a16:creationId xmlns:a16="http://schemas.microsoft.com/office/drawing/2014/main" id="{065DC807-5ABD-4961-A97E-3B61A7E250BE}"/>
                </a:ext>
              </a:extLst>
            </p:cNvPr>
            <p:cNvCxnSpPr/>
            <p:nvPr/>
          </p:nvCxnSpPr>
          <p:spPr>
            <a:xfrm>
              <a:off x="6940886" y="3933056"/>
              <a:ext cx="1675394" cy="0"/>
            </a:xfrm>
            <a:prstGeom prst="straightConnector1">
              <a:avLst/>
            </a:prstGeom>
            <a:ln w="38100" cap="flat" cmpd="sng" algn="ctr">
              <a:solidFill>
                <a:schemeClr val="accent1"/>
              </a:solidFill>
              <a:prstDash val="solid"/>
              <a:round/>
              <a:headEnd type="none" w="med" len="med"/>
              <a:tailEnd type="triangle"/>
            </a:ln>
          </p:spPr>
          <p:style>
            <a:lnRef idx="0">
              <a:scrgbClr r="0" g="0" b="0"/>
            </a:lnRef>
            <a:fillRef idx="0">
              <a:scrgbClr r="0" g="0" b="0"/>
            </a:fillRef>
            <a:effectRef idx="0">
              <a:scrgbClr r="0" g="0" b="0"/>
            </a:effectRef>
            <a:fontRef idx="minor">
              <a:schemeClr val="tx1"/>
            </a:fontRef>
          </p:style>
        </p:cxnSp>
        <p:cxnSp>
          <p:nvCxnSpPr>
            <p:cNvPr id="33" name="直線單箭頭接點 32">
              <a:extLst>
                <a:ext uri="{FF2B5EF4-FFF2-40B4-BE49-F238E27FC236}">
                  <a16:creationId xmlns:a16="http://schemas.microsoft.com/office/drawing/2014/main" id="{48CCF53D-31E1-4885-B227-FB9BB3B51A72}"/>
                </a:ext>
              </a:extLst>
            </p:cNvPr>
            <p:cNvCxnSpPr>
              <a:cxnSpLocks/>
            </p:cNvCxnSpPr>
            <p:nvPr/>
          </p:nvCxnSpPr>
          <p:spPr>
            <a:xfrm flipH="1">
              <a:off x="3520507" y="3933056"/>
              <a:ext cx="1675393" cy="0"/>
            </a:xfrm>
            <a:prstGeom prst="straightConnector1">
              <a:avLst/>
            </a:prstGeom>
            <a:ln w="38100" cap="flat" cmpd="sng" algn="ctr">
              <a:solidFill>
                <a:schemeClr val="accent1"/>
              </a:solidFill>
              <a:prstDash val="solid"/>
              <a:round/>
              <a:headEnd type="none" w="med" len="med"/>
              <a:tailEnd type="triangle"/>
            </a:ln>
          </p:spPr>
          <p:style>
            <a:lnRef idx="0">
              <a:scrgbClr r="0" g="0" b="0"/>
            </a:lnRef>
            <a:fillRef idx="0">
              <a:scrgbClr r="0" g="0" b="0"/>
            </a:fillRef>
            <a:effectRef idx="0">
              <a:scrgbClr r="0" g="0" b="0"/>
            </a:effectRef>
            <a:fontRef idx="minor">
              <a:schemeClr val="tx1"/>
            </a:fontRef>
          </p:style>
        </p:cxnSp>
        <p:cxnSp>
          <p:nvCxnSpPr>
            <p:cNvPr id="36" name="直線單箭頭接點 35">
              <a:extLst>
                <a:ext uri="{FF2B5EF4-FFF2-40B4-BE49-F238E27FC236}">
                  <a16:creationId xmlns:a16="http://schemas.microsoft.com/office/drawing/2014/main" id="{07995F2F-F1A3-4D26-87F0-47066E2502CA}"/>
                </a:ext>
              </a:extLst>
            </p:cNvPr>
            <p:cNvCxnSpPr/>
            <p:nvPr/>
          </p:nvCxnSpPr>
          <p:spPr>
            <a:xfrm flipV="1">
              <a:off x="2639616" y="1916832"/>
              <a:ext cx="2556283" cy="1368152"/>
            </a:xfrm>
            <a:prstGeom prst="straightConnector1">
              <a:avLst/>
            </a:prstGeom>
            <a:ln w="38100" cap="flat" cmpd="sng" algn="ctr">
              <a:solidFill>
                <a:schemeClr val="accent1"/>
              </a:solidFill>
              <a:prstDash val="solid"/>
              <a:round/>
              <a:headEnd type="triangle" w="med" len="med"/>
              <a:tailEnd type="triangle"/>
            </a:ln>
          </p:spPr>
          <p:style>
            <a:lnRef idx="0">
              <a:scrgbClr r="0" g="0" b="0"/>
            </a:lnRef>
            <a:fillRef idx="0">
              <a:scrgbClr r="0" g="0" b="0"/>
            </a:fillRef>
            <a:effectRef idx="0">
              <a:scrgbClr r="0" g="0" b="0"/>
            </a:effectRef>
            <a:fontRef idx="minor">
              <a:schemeClr val="tx1"/>
            </a:fontRef>
          </p:style>
        </p:cxnSp>
        <p:cxnSp>
          <p:nvCxnSpPr>
            <p:cNvPr id="38" name="直線單箭頭接點 37">
              <a:extLst>
                <a:ext uri="{FF2B5EF4-FFF2-40B4-BE49-F238E27FC236}">
                  <a16:creationId xmlns:a16="http://schemas.microsoft.com/office/drawing/2014/main" id="{23D51CF3-5EB7-4E2E-B2ED-54995D9B538B}"/>
                </a:ext>
              </a:extLst>
            </p:cNvPr>
            <p:cNvCxnSpPr/>
            <p:nvPr/>
          </p:nvCxnSpPr>
          <p:spPr>
            <a:xfrm>
              <a:off x="6968492" y="1916832"/>
              <a:ext cx="2511884" cy="1383294"/>
            </a:xfrm>
            <a:prstGeom prst="straightConnector1">
              <a:avLst/>
            </a:prstGeom>
            <a:ln w="38100" cap="flat" cmpd="sng" algn="ctr">
              <a:solidFill>
                <a:schemeClr val="accent1"/>
              </a:solidFill>
              <a:prstDash val="solid"/>
              <a:round/>
              <a:headEnd type="triangle" w="med" len="med"/>
              <a:tailEnd type="triangle"/>
            </a:ln>
          </p:spPr>
          <p:style>
            <a:lnRef idx="0">
              <a:scrgbClr r="0" g="0" b="0"/>
            </a:lnRef>
            <a:fillRef idx="0">
              <a:scrgbClr r="0" g="0" b="0"/>
            </a:fillRef>
            <a:effectRef idx="0">
              <a:scrgbClr r="0" g="0" b="0"/>
            </a:effectRef>
            <a:fontRef idx="minor">
              <a:schemeClr val="tx1"/>
            </a:fontRef>
          </p:style>
        </p:cxnSp>
        <p:cxnSp>
          <p:nvCxnSpPr>
            <p:cNvPr id="40" name="直線單箭頭接點 39">
              <a:extLst>
                <a:ext uri="{FF2B5EF4-FFF2-40B4-BE49-F238E27FC236}">
                  <a16:creationId xmlns:a16="http://schemas.microsoft.com/office/drawing/2014/main" id="{0985E03D-F714-4E4E-A86F-7B4A03C5FF52}"/>
                </a:ext>
              </a:extLst>
            </p:cNvPr>
            <p:cNvCxnSpPr/>
            <p:nvPr/>
          </p:nvCxnSpPr>
          <p:spPr>
            <a:xfrm>
              <a:off x="2639616" y="4633244"/>
              <a:ext cx="2556283" cy="1316036"/>
            </a:xfrm>
            <a:prstGeom prst="straightConnector1">
              <a:avLst/>
            </a:prstGeom>
            <a:ln w="38100" cap="flat" cmpd="sng" algn="ctr">
              <a:solidFill>
                <a:schemeClr val="accent1"/>
              </a:solidFill>
              <a:prstDash val="solid"/>
              <a:round/>
              <a:headEnd type="triangle" w="med" len="med"/>
              <a:tailEnd type="triangle"/>
            </a:ln>
          </p:spPr>
          <p:style>
            <a:lnRef idx="0">
              <a:scrgbClr r="0" g="0" b="0"/>
            </a:lnRef>
            <a:fillRef idx="0">
              <a:scrgbClr r="0" g="0" b="0"/>
            </a:fillRef>
            <a:effectRef idx="0">
              <a:scrgbClr r="0" g="0" b="0"/>
            </a:effectRef>
            <a:fontRef idx="minor">
              <a:schemeClr val="tx1"/>
            </a:fontRef>
          </p:style>
        </p:cxnSp>
        <p:cxnSp>
          <p:nvCxnSpPr>
            <p:cNvPr id="42" name="直線單箭頭接點 41">
              <a:extLst>
                <a:ext uri="{FF2B5EF4-FFF2-40B4-BE49-F238E27FC236}">
                  <a16:creationId xmlns:a16="http://schemas.microsoft.com/office/drawing/2014/main" id="{59B7C94D-722B-4237-A24A-D22819517B02}"/>
                </a:ext>
              </a:extLst>
            </p:cNvPr>
            <p:cNvCxnSpPr/>
            <p:nvPr/>
          </p:nvCxnSpPr>
          <p:spPr>
            <a:xfrm flipV="1">
              <a:off x="6968492" y="4675288"/>
              <a:ext cx="2511884" cy="1250653"/>
            </a:xfrm>
            <a:prstGeom prst="straightConnector1">
              <a:avLst/>
            </a:prstGeom>
            <a:ln w="38100" cap="flat" cmpd="sng" algn="ctr">
              <a:solidFill>
                <a:schemeClr val="accent1"/>
              </a:solidFill>
              <a:prstDash val="solid"/>
              <a:round/>
              <a:headEnd type="triangle" w="med" len="med"/>
              <a:tailEnd type="triangle"/>
            </a:ln>
          </p:spPr>
          <p:style>
            <a:lnRef idx="0">
              <a:scrgbClr r="0" g="0" b="0"/>
            </a:lnRef>
            <a:fillRef idx="0">
              <a:scrgbClr r="0" g="0" b="0"/>
            </a:fillRef>
            <a:effectRef idx="0">
              <a:scrgbClr r="0" g="0" b="0"/>
            </a:effectRef>
            <a:fontRef idx="minor">
              <a:schemeClr val="tx1"/>
            </a:fontRef>
          </p:style>
        </p:cxnSp>
      </p:grpSp>
    </p:spTree>
    <p:extLst>
      <p:ext uri="{BB962C8B-B14F-4D97-AF65-F5344CB8AC3E}">
        <p14:creationId xmlns:p14="http://schemas.microsoft.com/office/powerpoint/2010/main" val="1434354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95E21CA-6D5B-4BF2-8F8A-1339DDD6A5E3}"/>
              </a:ext>
            </a:extLst>
          </p:cNvPr>
          <p:cNvSpPr>
            <a:spLocks noGrp="1"/>
          </p:cNvSpPr>
          <p:nvPr>
            <p:ph type="title"/>
          </p:nvPr>
        </p:nvSpPr>
        <p:spPr/>
        <p:txBody>
          <a:bodyPr/>
          <a:lstStyle/>
          <a:p>
            <a:r>
              <a:rPr lang="en-US" altLang="zh-TW"/>
              <a:t>BSC</a:t>
            </a:r>
            <a:r>
              <a:rPr lang="zh-TW" altLang="en-US"/>
              <a:t>到策略地圖</a:t>
            </a:r>
            <a:endParaRPr lang="zh-TW" altLang="en-US" dirty="0"/>
          </a:p>
        </p:txBody>
      </p:sp>
      <p:sp>
        <p:nvSpPr>
          <p:cNvPr id="61443" name="內容版面配置區 2">
            <a:extLst>
              <a:ext uri="{FF2B5EF4-FFF2-40B4-BE49-F238E27FC236}">
                <a16:creationId xmlns:a16="http://schemas.microsoft.com/office/drawing/2014/main" id="{C77A5247-66AF-4806-9925-8945E61DBCBE}"/>
              </a:ext>
            </a:extLst>
          </p:cNvPr>
          <p:cNvSpPr>
            <a:spLocks noGrp="1"/>
          </p:cNvSpPr>
          <p:nvPr>
            <p:ph idx="1"/>
          </p:nvPr>
        </p:nvSpPr>
        <p:spPr/>
        <p:txBody>
          <a:bodyPr/>
          <a:lstStyle/>
          <a:p>
            <a:r>
              <a:rPr lang="en-US" altLang="zh-TW"/>
              <a:t>Gary Cokins ─ SAS</a:t>
            </a:r>
            <a:r>
              <a:rPr lang="zh-TW" altLang="en-US"/>
              <a:t>績效管理解決方案部門的全球產品行銷經理認為</a:t>
            </a:r>
          </a:p>
          <a:p>
            <a:pPr lvl="1"/>
            <a:r>
              <a:rPr lang="en-US" altLang="zh-TW"/>
              <a:t>Kaplan</a:t>
            </a:r>
            <a:r>
              <a:rPr lang="zh-TW" altLang="en-US"/>
              <a:t>和</a:t>
            </a:r>
            <a:r>
              <a:rPr lang="en-US" altLang="zh-TW"/>
              <a:t>Norton</a:t>
            </a:r>
            <a:r>
              <a:rPr lang="zh-TW" altLang="en-US"/>
              <a:t>所觀察到的是太多的高階主管對於期末財報的結果過度反應，於是建議高階主管應該轉移他們注意力從期末的財務衡量到期間所收集到的非財務衡量，這些非財務衡量才是集體影響財報最後結果的元兇。這個焦點的轉移才是</a:t>
            </a:r>
            <a:r>
              <a:rPr lang="en-US" altLang="zh-TW"/>
              <a:t>BSC</a:t>
            </a:r>
            <a:r>
              <a:rPr lang="zh-TW" altLang="en-US"/>
              <a:t>所要建立的平衡點。</a:t>
            </a:r>
          </a:p>
          <a:p>
            <a:endParaRPr lang="zh-TW" altLang="en-US"/>
          </a:p>
        </p:txBody>
      </p:sp>
      <p:sp>
        <p:nvSpPr>
          <p:cNvPr id="3" name="日期版面配置區 2">
            <a:extLst>
              <a:ext uri="{FF2B5EF4-FFF2-40B4-BE49-F238E27FC236}">
                <a16:creationId xmlns:a16="http://schemas.microsoft.com/office/drawing/2014/main" id="{0208E9E9-9436-4771-8B5A-5018917FB4EF}"/>
              </a:ext>
            </a:extLst>
          </p:cNvPr>
          <p:cNvSpPr>
            <a:spLocks noGrp="1"/>
          </p:cNvSpPr>
          <p:nvPr>
            <p:ph type="dt" sz="half" idx="10"/>
          </p:nvPr>
        </p:nvSpPr>
        <p:spPr/>
        <p:txBody>
          <a:bodyPr/>
          <a:lstStyle/>
          <a:p>
            <a:r>
              <a:rPr lang="en-US" altLang="zh-TW"/>
              <a:t>© </a:t>
            </a:r>
            <a:r>
              <a:rPr lang="zh-TW" altLang="en-US"/>
              <a:t>滄海圖書</a:t>
            </a:r>
            <a:endParaRPr lang="en-US" dirty="0"/>
          </a:p>
        </p:txBody>
      </p:sp>
      <p:sp>
        <p:nvSpPr>
          <p:cNvPr id="4" name="投影片編號版面配置區 3">
            <a:extLst>
              <a:ext uri="{FF2B5EF4-FFF2-40B4-BE49-F238E27FC236}">
                <a16:creationId xmlns:a16="http://schemas.microsoft.com/office/drawing/2014/main" id="{35859B4C-AC78-4F86-A55B-7B433FF0E459}"/>
              </a:ext>
            </a:extLst>
          </p:cNvPr>
          <p:cNvSpPr>
            <a:spLocks noGrp="1"/>
          </p:cNvSpPr>
          <p:nvPr>
            <p:ph type="sldNum" sz="quarter" idx="12"/>
          </p:nvPr>
        </p:nvSpPr>
        <p:spPr/>
        <p:txBody>
          <a:bodyPr/>
          <a:lstStyle/>
          <a:p>
            <a:fld id="{A69134C5-D3FF-48ED-8AAC-F4BE64BCFA21}" type="slidenum">
              <a:rPr lang="zh-TW" altLang="en-US" smtClean="0"/>
              <a:pPr/>
              <a:t>55</a:t>
            </a:fld>
            <a:endParaRPr lang="zh-TW" altLang="en-US"/>
          </a:p>
        </p:txBody>
      </p:sp>
    </p:spTree>
    <p:extLst>
      <p:ext uri="{BB962C8B-B14F-4D97-AF65-F5344CB8AC3E}">
        <p14:creationId xmlns:p14="http://schemas.microsoft.com/office/powerpoint/2010/main" val="16780288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D938B60-B6E7-4FC4-A954-F56628B243A8}"/>
              </a:ext>
            </a:extLst>
          </p:cNvPr>
          <p:cNvSpPr>
            <a:spLocks noGrp="1"/>
          </p:cNvSpPr>
          <p:nvPr>
            <p:ph type="title"/>
          </p:nvPr>
        </p:nvSpPr>
        <p:spPr/>
        <p:txBody>
          <a:bodyPr/>
          <a:lstStyle/>
          <a:p>
            <a:r>
              <a:rPr lang="en-US" altLang="zh-TW"/>
              <a:t>BSC</a:t>
            </a:r>
            <a:r>
              <a:rPr lang="zh-TW" altLang="en-US"/>
              <a:t>到策略地圖</a:t>
            </a:r>
            <a:endParaRPr lang="zh-TW" altLang="en-US" dirty="0"/>
          </a:p>
        </p:txBody>
      </p:sp>
      <p:sp>
        <p:nvSpPr>
          <p:cNvPr id="3" name="內容版面配置區 2">
            <a:extLst>
              <a:ext uri="{FF2B5EF4-FFF2-40B4-BE49-F238E27FC236}">
                <a16:creationId xmlns:a16="http://schemas.microsoft.com/office/drawing/2014/main" id="{1CBEF65A-ED50-4F09-95F1-B2D49E56AC13}"/>
              </a:ext>
            </a:extLst>
          </p:cNvPr>
          <p:cNvSpPr>
            <a:spLocks noGrp="1"/>
          </p:cNvSpPr>
          <p:nvPr>
            <p:ph idx="1"/>
          </p:nvPr>
        </p:nvSpPr>
        <p:spPr/>
        <p:txBody>
          <a:bodyPr/>
          <a:lstStyle/>
          <a:p>
            <a:r>
              <a:rPr lang="zh-TW" altLang="en-US" dirty="0"/>
              <a:t>策略地圖</a:t>
            </a:r>
            <a:r>
              <a:rPr lang="en-US" altLang="zh-TW" dirty="0"/>
              <a:t>(strategy map)</a:t>
            </a:r>
            <a:endParaRPr lang="zh-TW" altLang="en-US" dirty="0"/>
          </a:p>
          <a:p>
            <a:pPr lvl="1"/>
            <a:r>
              <a:rPr lang="en-US" altLang="zh-TW" dirty="0"/>
              <a:t>Kaplan</a:t>
            </a:r>
            <a:r>
              <a:rPr lang="zh-TW" altLang="en-US" dirty="0"/>
              <a:t>和</a:t>
            </a:r>
            <a:r>
              <a:rPr lang="en-US" altLang="zh-TW" dirty="0"/>
              <a:t>Norton</a:t>
            </a:r>
            <a:r>
              <a:rPr lang="zh-TW" altLang="en-US" dirty="0"/>
              <a:t>設計了一個由四大類別彼此相依的策略目標所組成的策略地圖，</a:t>
            </a:r>
            <a:r>
              <a:rPr lang="zh-TW" altLang="zh-TW" dirty="0">
                <a:solidFill>
                  <a:schemeClr val="tx2"/>
                </a:solidFill>
              </a:rPr>
              <a:t>針對一般以營利為目的的企業</a:t>
            </a:r>
            <a:r>
              <a:rPr lang="zh-TW" altLang="zh-TW" dirty="0"/>
              <a:t>，</a:t>
            </a:r>
            <a:r>
              <a:rPr lang="zh-TW" altLang="en-US" dirty="0"/>
              <a:t>其想法是最初的類別─「學習與成長」是由人開始，這裡的人指的是公司的員工和伙伴。當這些人完成他們的策略目標，他們就會去協助完成事先定義好的第二類別的策略目標─「建立或改善內部企業流程」。累積這些作業的協調一致和正確的優先次序，便能有助於第三類別策略目標的達成─亦即「更貼近顧客、增加顧客的滿意和忠誠度」。集合所有員工的努力和正確的抉擇有助於達成最後也就是第四類別的策略目標─「財務目標」，</a:t>
            </a:r>
            <a:r>
              <a:rPr lang="zh-TW" altLang="zh-TW" dirty="0"/>
              <a:t>例如營收的成長和由於生產力提升所產生未來成本的節省或避免。</a:t>
            </a:r>
            <a:endParaRPr lang="zh-TW" altLang="en-US" dirty="0"/>
          </a:p>
          <a:p>
            <a:endParaRPr lang="zh-TW" altLang="en-US" dirty="0"/>
          </a:p>
        </p:txBody>
      </p:sp>
      <p:sp>
        <p:nvSpPr>
          <p:cNvPr id="4" name="日期版面配置區 3">
            <a:extLst>
              <a:ext uri="{FF2B5EF4-FFF2-40B4-BE49-F238E27FC236}">
                <a16:creationId xmlns:a16="http://schemas.microsoft.com/office/drawing/2014/main" id="{B614AD9C-9302-46C2-A35F-19D8A010C242}"/>
              </a:ext>
            </a:extLst>
          </p:cNvPr>
          <p:cNvSpPr>
            <a:spLocks noGrp="1"/>
          </p:cNvSpPr>
          <p:nvPr>
            <p:ph type="dt" sz="half" idx="10"/>
          </p:nvPr>
        </p:nvSpPr>
        <p:spPr/>
        <p:txBody>
          <a:bodyPr/>
          <a:lstStyle/>
          <a:p>
            <a:r>
              <a:rPr lang="en-US" altLang="zh-TW"/>
              <a:t>© </a:t>
            </a:r>
            <a:r>
              <a:rPr lang="zh-TW" altLang="en-US"/>
              <a:t>滄海圖書</a:t>
            </a:r>
            <a:endParaRPr lang="en-US" dirty="0"/>
          </a:p>
        </p:txBody>
      </p:sp>
      <p:sp>
        <p:nvSpPr>
          <p:cNvPr id="5" name="投影片編號版面配置區 4">
            <a:extLst>
              <a:ext uri="{FF2B5EF4-FFF2-40B4-BE49-F238E27FC236}">
                <a16:creationId xmlns:a16="http://schemas.microsoft.com/office/drawing/2014/main" id="{2B779283-16AE-466E-9B8C-87F2CD61FB05}"/>
              </a:ext>
            </a:extLst>
          </p:cNvPr>
          <p:cNvSpPr>
            <a:spLocks noGrp="1"/>
          </p:cNvSpPr>
          <p:nvPr>
            <p:ph type="sldNum" sz="quarter" idx="12"/>
          </p:nvPr>
        </p:nvSpPr>
        <p:spPr/>
        <p:txBody>
          <a:bodyPr/>
          <a:lstStyle/>
          <a:p>
            <a:fld id="{A69134C5-D3FF-48ED-8AAC-F4BE64BCFA21}" type="slidenum">
              <a:rPr lang="zh-TW" altLang="en-US" smtClean="0"/>
              <a:pPr/>
              <a:t>56</a:t>
            </a:fld>
            <a:endParaRPr lang="zh-TW" altLang="en-US"/>
          </a:p>
        </p:txBody>
      </p:sp>
    </p:spTree>
    <p:extLst>
      <p:ext uri="{BB962C8B-B14F-4D97-AF65-F5344CB8AC3E}">
        <p14:creationId xmlns:p14="http://schemas.microsoft.com/office/powerpoint/2010/main" val="1078867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3E0B054-B272-47DF-B4B7-8D0FC6A1C30C}"/>
              </a:ext>
            </a:extLst>
          </p:cNvPr>
          <p:cNvSpPr>
            <a:spLocks noGrp="1"/>
          </p:cNvSpPr>
          <p:nvPr>
            <p:ph type="title"/>
          </p:nvPr>
        </p:nvSpPr>
        <p:spPr/>
        <p:txBody>
          <a:bodyPr/>
          <a:lstStyle/>
          <a:p>
            <a:pPr>
              <a:defRPr/>
            </a:pPr>
            <a:r>
              <a:rPr lang="en-US" altLang="zh-TW" dirty="0"/>
              <a:t>BSC</a:t>
            </a:r>
            <a:r>
              <a:rPr lang="zh-TW" altLang="en-US" dirty="0"/>
              <a:t>到策略地圖</a:t>
            </a:r>
          </a:p>
        </p:txBody>
      </p:sp>
      <p:sp>
        <p:nvSpPr>
          <p:cNvPr id="63491" name="內容版面配置區 2">
            <a:extLst>
              <a:ext uri="{FF2B5EF4-FFF2-40B4-BE49-F238E27FC236}">
                <a16:creationId xmlns:a16="http://schemas.microsoft.com/office/drawing/2014/main" id="{5C753935-79AF-4F94-8E7E-098F107F5C3C}"/>
              </a:ext>
            </a:extLst>
          </p:cNvPr>
          <p:cNvSpPr>
            <a:spLocks noGrp="1"/>
          </p:cNvSpPr>
          <p:nvPr>
            <p:ph idx="1"/>
          </p:nvPr>
        </p:nvSpPr>
        <p:spPr/>
        <p:txBody>
          <a:bodyPr/>
          <a:lstStyle/>
          <a:p>
            <a:r>
              <a:rPr lang="zh-TW" altLang="en-US" dirty="0"/>
              <a:t>策略地圖</a:t>
            </a:r>
            <a:r>
              <a:rPr lang="en-US" altLang="zh-TW" dirty="0"/>
              <a:t>(strategy map)</a:t>
            </a:r>
            <a:endParaRPr lang="zh-TW" altLang="en-US" dirty="0"/>
          </a:p>
          <a:p>
            <a:pPr lvl="1"/>
            <a:r>
              <a:rPr lang="zh-TW" altLang="zh-TW" dirty="0"/>
              <a:t>一個公營機構的策略地圖範例，如圖</a:t>
            </a:r>
            <a:r>
              <a:rPr lang="en-US" altLang="zh-TW" dirty="0"/>
              <a:t>1-10</a:t>
            </a:r>
            <a:r>
              <a:rPr lang="zh-TW" altLang="zh-TW" dirty="0"/>
              <a:t>所示。由於公用事業和一般以營利為目的的企業屬性不同，其策略地圖最上方的類別是顧客，表示改善顧客滿意度對該公用事業而言是一個比增加</a:t>
            </a:r>
            <a:r>
              <a:rPr lang="zh-TW" altLang="en-US" dirty="0"/>
              <a:t>稅後</a:t>
            </a:r>
            <a:r>
              <a:rPr lang="zh-TW" altLang="zh-TW" dirty="0"/>
              <a:t>淨利更重要的策略目標。</a:t>
            </a:r>
            <a:endParaRPr lang="en-US" altLang="zh-TW" dirty="0"/>
          </a:p>
          <a:p>
            <a:pPr lvl="1"/>
            <a:r>
              <a:rPr lang="zh-TW" altLang="zh-TW" dirty="0"/>
              <a:t>當這些安排都就位，就可以找出任務關鍵的專案、策略行動和核心流程並採取行動。然後，就可以定義所需要的衡量─即</a:t>
            </a:r>
            <a:r>
              <a:rPr lang="en-US" altLang="zh-TW" dirty="0"/>
              <a:t>KPI</a:t>
            </a:r>
            <a:r>
              <a:rPr lang="zh-TW" altLang="zh-TW" dirty="0"/>
              <a:t>，設定目標值並進行監控。</a:t>
            </a:r>
            <a:endParaRPr lang="zh-TW" altLang="en-US" dirty="0"/>
          </a:p>
        </p:txBody>
      </p:sp>
      <p:sp>
        <p:nvSpPr>
          <p:cNvPr id="3" name="日期版面配置區 2">
            <a:extLst>
              <a:ext uri="{FF2B5EF4-FFF2-40B4-BE49-F238E27FC236}">
                <a16:creationId xmlns:a16="http://schemas.microsoft.com/office/drawing/2014/main" id="{DA3A6D5F-4E63-4350-9A28-0C029B945EA7}"/>
              </a:ext>
            </a:extLst>
          </p:cNvPr>
          <p:cNvSpPr>
            <a:spLocks noGrp="1"/>
          </p:cNvSpPr>
          <p:nvPr>
            <p:ph type="dt" sz="half" idx="10"/>
          </p:nvPr>
        </p:nvSpPr>
        <p:spPr/>
        <p:txBody>
          <a:bodyPr/>
          <a:lstStyle/>
          <a:p>
            <a:r>
              <a:rPr lang="en-US" altLang="zh-TW"/>
              <a:t>© </a:t>
            </a:r>
            <a:r>
              <a:rPr lang="zh-TW" altLang="en-US"/>
              <a:t>滄海圖書</a:t>
            </a:r>
            <a:endParaRPr lang="en-US" dirty="0"/>
          </a:p>
        </p:txBody>
      </p:sp>
      <p:sp>
        <p:nvSpPr>
          <p:cNvPr id="4" name="投影片編號版面配置區 3">
            <a:extLst>
              <a:ext uri="{FF2B5EF4-FFF2-40B4-BE49-F238E27FC236}">
                <a16:creationId xmlns:a16="http://schemas.microsoft.com/office/drawing/2014/main" id="{1A178AA1-2716-412A-8DCE-1C2CBCCE8E12}"/>
              </a:ext>
            </a:extLst>
          </p:cNvPr>
          <p:cNvSpPr>
            <a:spLocks noGrp="1"/>
          </p:cNvSpPr>
          <p:nvPr>
            <p:ph type="sldNum" sz="quarter" idx="12"/>
          </p:nvPr>
        </p:nvSpPr>
        <p:spPr/>
        <p:txBody>
          <a:bodyPr/>
          <a:lstStyle/>
          <a:p>
            <a:fld id="{A69134C5-D3FF-48ED-8AAC-F4BE64BCFA21}" type="slidenum">
              <a:rPr lang="zh-TW" altLang="en-US" smtClean="0"/>
              <a:pPr/>
              <a:t>57</a:t>
            </a:fld>
            <a:endParaRPr lang="zh-TW" altLang="en-US"/>
          </a:p>
        </p:txBody>
      </p:sp>
    </p:spTree>
    <p:extLst>
      <p:ext uri="{BB962C8B-B14F-4D97-AF65-F5344CB8AC3E}">
        <p14:creationId xmlns:p14="http://schemas.microsoft.com/office/powerpoint/2010/main" val="20719024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5430583-4B31-4FBF-BEDD-5BE017DA3A16}"/>
              </a:ext>
            </a:extLst>
          </p:cNvPr>
          <p:cNvSpPr>
            <a:spLocks noGrp="1"/>
          </p:cNvSpPr>
          <p:nvPr>
            <p:ph type="title"/>
          </p:nvPr>
        </p:nvSpPr>
        <p:spPr/>
        <p:txBody>
          <a:bodyPr/>
          <a:lstStyle/>
          <a:p>
            <a:endParaRPr lang="zh-TW" altLang="en-US"/>
          </a:p>
        </p:txBody>
      </p:sp>
      <p:pic>
        <p:nvPicPr>
          <p:cNvPr id="6" name="內容版面配置區 5">
            <a:extLst>
              <a:ext uri="{FF2B5EF4-FFF2-40B4-BE49-F238E27FC236}">
                <a16:creationId xmlns:a16="http://schemas.microsoft.com/office/drawing/2014/main" id="{C2C51BDF-A044-43C9-A04F-24EE47C555E0}"/>
              </a:ext>
            </a:extLst>
          </p:cNvPr>
          <p:cNvPicPr>
            <a:picLocks noGrp="1" noChangeAspect="1"/>
          </p:cNvPicPr>
          <p:nvPr>
            <p:ph idx="1"/>
          </p:nvPr>
        </p:nvPicPr>
        <p:blipFill>
          <a:blip r:embed="rId2"/>
          <a:stretch>
            <a:fillRect/>
          </a:stretch>
        </p:blipFill>
        <p:spPr>
          <a:xfrm>
            <a:off x="2071752" y="84736"/>
            <a:ext cx="7904352" cy="6756382"/>
          </a:xfrm>
          <a:prstGeom prst="rect">
            <a:avLst/>
          </a:prstGeom>
        </p:spPr>
      </p:pic>
      <p:sp>
        <p:nvSpPr>
          <p:cNvPr id="4" name="日期版面配置區 3">
            <a:extLst>
              <a:ext uri="{FF2B5EF4-FFF2-40B4-BE49-F238E27FC236}">
                <a16:creationId xmlns:a16="http://schemas.microsoft.com/office/drawing/2014/main" id="{7FB081E4-53C3-43DD-B8BE-47902256B7F4}"/>
              </a:ext>
            </a:extLst>
          </p:cNvPr>
          <p:cNvSpPr>
            <a:spLocks noGrp="1"/>
          </p:cNvSpPr>
          <p:nvPr>
            <p:ph type="dt" sz="half" idx="10"/>
          </p:nvPr>
        </p:nvSpPr>
        <p:spPr/>
        <p:txBody>
          <a:bodyPr/>
          <a:lstStyle/>
          <a:p>
            <a:r>
              <a:rPr lang="en-US" altLang="zh-TW"/>
              <a:t>© </a:t>
            </a:r>
            <a:r>
              <a:rPr lang="zh-TW" altLang="en-US"/>
              <a:t>滄海圖書</a:t>
            </a:r>
            <a:endParaRPr lang="en-US" dirty="0"/>
          </a:p>
        </p:txBody>
      </p:sp>
      <p:sp>
        <p:nvSpPr>
          <p:cNvPr id="5" name="投影片編號版面配置區 4">
            <a:extLst>
              <a:ext uri="{FF2B5EF4-FFF2-40B4-BE49-F238E27FC236}">
                <a16:creationId xmlns:a16="http://schemas.microsoft.com/office/drawing/2014/main" id="{924444D2-EC51-45FC-93FC-55EBA396EB68}"/>
              </a:ext>
            </a:extLst>
          </p:cNvPr>
          <p:cNvSpPr>
            <a:spLocks noGrp="1"/>
          </p:cNvSpPr>
          <p:nvPr>
            <p:ph type="sldNum" sz="quarter" idx="12"/>
          </p:nvPr>
        </p:nvSpPr>
        <p:spPr/>
        <p:txBody>
          <a:bodyPr/>
          <a:lstStyle/>
          <a:p>
            <a:fld id="{A69134C5-D3FF-48ED-8AAC-F4BE64BCFA21}" type="slidenum">
              <a:rPr lang="zh-TW" altLang="en-US" smtClean="0"/>
              <a:pPr/>
              <a:t>58</a:t>
            </a:fld>
            <a:endParaRPr lang="zh-TW" altLang="en-US"/>
          </a:p>
        </p:txBody>
      </p:sp>
    </p:spTree>
    <p:extLst>
      <p:ext uri="{BB962C8B-B14F-4D97-AF65-F5344CB8AC3E}">
        <p14:creationId xmlns:p14="http://schemas.microsoft.com/office/powerpoint/2010/main" val="20055851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5E30170-08DD-4EAA-9758-3CFACB329B75}"/>
              </a:ext>
            </a:extLst>
          </p:cNvPr>
          <p:cNvSpPr>
            <a:spLocks noGrp="1"/>
          </p:cNvSpPr>
          <p:nvPr>
            <p:ph type="title"/>
          </p:nvPr>
        </p:nvSpPr>
        <p:spPr/>
        <p:txBody>
          <a:bodyPr/>
          <a:lstStyle/>
          <a:p>
            <a:r>
              <a:rPr lang="zh-TW" altLang="en-US"/>
              <a:t>以策略地圖為</a:t>
            </a:r>
            <a:r>
              <a:rPr lang="en-US" altLang="zh-TW"/>
              <a:t>BSC</a:t>
            </a:r>
            <a:r>
              <a:rPr lang="zh-TW" altLang="en-US"/>
              <a:t>基礎的平衡</a:t>
            </a:r>
            <a:endParaRPr lang="zh-TW" altLang="en-US" dirty="0"/>
          </a:p>
        </p:txBody>
      </p:sp>
      <p:sp>
        <p:nvSpPr>
          <p:cNvPr id="65539" name="內容版面配置區 2">
            <a:extLst>
              <a:ext uri="{FF2B5EF4-FFF2-40B4-BE49-F238E27FC236}">
                <a16:creationId xmlns:a16="http://schemas.microsoft.com/office/drawing/2014/main" id="{7CDB91AB-4B9E-417B-9FFA-8CEAF8087EE4}"/>
              </a:ext>
            </a:extLst>
          </p:cNvPr>
          <p:cNvSpPr>
            <a:spLocks noGrp="1"/>
          </p:cNvSpPr>
          <p:nvPr>
            <p:ph idx="1"/>
          </p:nvPr>
        </p:nvSpPr>
        <p:spPr/>
        <p:txBody>
          <a:bodyPr/>
          <a:lstStyle/>
          <a:p>
            <a:r>
              <a:rPr lang="zh-TW" altLang="en-US" dirty="0"/>
              <a:t>財務衡量</a:t>
            </a:r>
            <a:r>
              <a:rPr lang="en-US" altLang="zh-TW" dirty="0"/>
              <a:t>vs.</a:t>
            </a:r>
            <a:r>
              <a:rPr lang="zh-TW" altLang="en-US" dirty="0"/>
              <a:t>非財務衡量</a:t>
            </a:r>
          </a:p>
          <a:p>
            <a:pPr lvl="1"/>
            <a:r>
              <a:rPr lang="zh-TW" altLang="en-US" dirty="0"/>
              <a:t>股東權益的最大化這個財務目標，其實是策略地圖中所有策略目標完成後的結果</a:t>
            </a:r>
          </a:p>
          <a:p>
            <a:endParaRPr lang="en-US" altLang="zh-TW" dirty="0"/>
          </a:p>
          <a:p>
            <a:r>
              <a:rPr lang="zh-TW" altLang="en-US" dirty="0"/>
              <a:t>短期的結果的</a:t>
            </a:r>
            <a:r>
              <a:rPr lang="en-US" altLang="zh-TW" dirty="0"/>
              <a:t>vs.</a:t>
            </a:r>
            <a:r>
              <a:rPr lang="zh-TW" altLang="en-US" dirty="0"/>
              <a:t>長期的結果</a:t>
            </a:r>
            <a:endParaRPr lang="en-US" altLang="zh-TW" dirty="0"/>
          </a:p>
          <a:p>
            <a:pPr lvl="1"/>
            <a:r>
              <a:rPr lang="zh-TW" altLang="en-US" dirty="0"/>
              <a:t>過度激進的成本削減，使公司讓投資人看起來暫時還不錯，卻有害公司長期可維持的績效，採用</a:t>
            </a:r>
            <a:r>
              <a:rPr lang="en-US" altLang="zh-TW" dirty="0"/>
              <a:t>BSC</a:t>
            </a:r>
            <a:r>
              <a:rPr lang="zh-TW" altLang="en-US" dirty="0"/>
              <a:t>卡有助於兼顧影響公司長期發展的所有構面</a:t>
            </a:r>
          </a:p>
        </p:txBody>
      </p:sp>
      <p:sp>
        <p:nvSpPr>
          <p:cNvPr id="3" name="日期版面配置區 2">
            <a:extLst>
              <a:ext uri="{FF2B5EF4-FFF2-40B4-BE49-F238E27FC236}">
                <a16:creationId xmlns:a16="http://schemas.microsoft.com/office/drawing/2014/main" id="{97406F2E-536D-46E4-9203-3D47A9363248}"/>
              </a:ext>
            </a:extLst>
          </p:cNvPr>
          <p:cNvSpPr>
            <a:spLocks noGrp="1"/>
          </p:cNvSpPr>
          <p:nvPr>
            <p:ph type="dt" sz="half" idx="10"/>
          </p:nvPr>
        </p:nvSpPr>
        <p:spPr/>
        <p:txBody>
          <a:bodyPr/>
          <a:lstStyle/>
          <a:p>
            <a:r>
              <a:rPr lang="en-US" altLang="zh-TW"/>
              <a:t>© </a:t>
            </a:r>
            <a:r>
              <a:rPr lang="zh-TW" altLang="en-US"/>
              <a:t>滄海圖書</a:t>
            </a:r>
            <a:endParaRPr lang="en-US" dirty="0"/>
          </a:p>
        </p:txBody>
      </p:sp>
      <p:sp>
        <p:nvSpPr>
          <p:cNvPr id="4" name="投影片編號版面配置區 3">
            <a:extLst>
              <a:ext uri="{FF2B5EF4-FFF2-40B4-BE49-F238E27FC236}">
                <a16:creationId xmlns:a16="http://schemas.microsoft.com/office/drawing/2014/main" id="{551A58A1-4C49-4F31-AF84-9ED950031D83}"/>
              </a:ext>
            </a:extLst>
          </p:cNvPr>
          <p:cNvSpPr>
            <a:spLocks noGrp="1"/>
          </p:cNvSpPr>
          <p:nvPr>
            <p:ph type="sldNum" sz="quarter" idx="12"/>
          </p:nvPr>
        </p:nvSpPr>
        <p:spPr/>
        <p:txBody>
          <a:bodyPr/>
          <a:lstStyle/>
          <a:p>
            <a:fld id="{A69134C5-D3FF-48ED-8AAC-F4BE64BCFA21}" type="slidenum">
              <a:rPr lang="zh-TW" altLang="en-US" smtClean="0"/>
              <a:pPr/>
              <a:t>59</a:t>
            </a:fld>
            <a:endParaRPr lang="zh-TW" altLang="en-US"/>
          </a:p>
        </p:txBody>
      </p:sp>
    </p:spTree>
    <p:extLst>
      <p:ext uri="{BB962C8B-B14F-4D97-AF65-F5344CB8AC3E}">
        <p14:creationId xmlns:p14="http://schemas.microsoft.com/office/powerpoint/2010/main" val="87351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4273128-16D3-417D-9640-7E8C0B580999}"/>
              </a:ext>
            </a:extLst>
          </p:cNvPr>
          <p:cNvSpPr>
            <a:spLocks noGrp="1"/>
          </p:cNvSpPr>
          <p:nvPr>
            <p:ph type="title"/>
          </p:nvPr>
        </p:nvSpPr>
        <p:spPr/>
        <p:txBody>
          <a:bodyPr/>
          <a:lstStyle/>
          <a:p>
            <a:pPr eaLnBrk="1" hangingPunct="1">
              <a:defRPr/>
            </a:pPr>
            <a:r>
              <a:rPr lang="en-US" altLang="zh-TW" sz="4800">
                <a:latin typeface="微軟正黑體" panose="020B0604030504040204" pitchFamily="34" charset="-120"/>
                <a:ea typeface="微軟正黑體" panose="020B0604030504040204" pitchFamily="34" charset="-120"/>
              </a:rPr>
              <a:t>EIU</a:t>
            </a:r>
            <a:r>
              <a:rPr lang="zh-TW" altLang="zh-TW" sz="4800">
                <a:latin typeface="微軟正黑體" panose="020B0604030504040204" pitchFamily="34" charset="-120"/>
                <a:ea typeface="微軟正黑體" panose="020B0604030504040204" pitchFamily="34" charset="-120"/>
              </a:rPr>
              <a:t>商業智慧白皮書</a:t>
            </a:r>
            <a:endParaRPr lang="zh-TW" altLang="en-US" sz="4800" dirty="0">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EE20C0CE-4D01-4BCD-B816-F0CCFDBB7EED}"/>
              </a:ext>
            </a:extLst>
          </p:cNvPr>
          <p:cNvSpPr>
            <a:spLocks noGrp="1"/>
          </p:cNvSpPr>
          <p:nvPr>
            <p:ph idx="1"/>
          </p:nvPr>
        </p:nvSpPr>
        <p:spPr>
          <a:xfrm>
            <a:off x="609600" y="1451361"/>
            <a:ext cx="10972800" cy="4793864"/>
          </a:xfrm>
        </p:spPr>
        <p:txBody>
          <a:bodyPr>
            <a:noAutofit/>
          </a:bodyPr>
          <a:lstStyle/>
          <a:p>
            <a:pPr eaLnBrk="1" hangingPunct="1">
              <a:defRPr/>
            </a:pPr>
            <a:r>
              <a:rPr lang="zh-TW" altLang="en-US" sz="3600" b="1" dirty="0">
                <a:latin typeface="微軟正黑體" panose="020B0604030504040204" pitchFamily="34" charset="-120"/>
                <a:ea typeface="微軟正黑體" panose="020B0604030504040204" pitchFamily="34" charset="-120"/>
              </a:rPr>
              <a:t>調查結果包括：</a:t>
            </a:r>
          </a:p>
          <a:p>
            <a:pPr lvl="1" eaLnBrk="1" hangingPunct="1">
              <a:spcBef>
                <a:spcPts val="0"/>
              </a:spcBef>
              <a:spcAft>
                <a:spcPts val="0"/>
              </a:spcAft>
              <a:defRPr/>
            </a:pPr>
            <a:r>
              <a:rPr lang="zh-TW" altLang="en-US" sz="3200" b="1" dirty="0">
                <a:latin typeface="微軟正黑體" panose="020B0604030504040204" pitchFamily="34" charset="-120"/>
                <a:ea typeface="微軟正黑體" panose="020B0604030504040204" pitchFamily="34" charset="-120"/>
              </a:rPr>
              <a:t>高度傾向採用簡單的報表工具</a:t>
            </a:r>
          </a:p>
          <a:p>
            <a:pPr lvl="1" eaLnBrk="1" hangingPunct="1">
              <a:spcBef>
                <a:spcPts val="0"/>
              </a:spcBef>
              <a:spcAft>
                <a:spcPts val="0"/>
              </a:spcAft>
              <a:defRPr/>
            </a:pPr>
            <a:r>
              <a:rPr lang="en-US" altLang="zh-TW" sz="3200" b="1" dirty="0">
                <a:latin typeface="微軟正黑體" panose="020B0604030504040204" pitchFamily="34" charset="-120"/>
                <a:ea typeface="微軟正黑體" panose="020B0604030504040204" pitchFamily="34" charset="-120"/>
              </a:rPr>
              <a:t>e-mail</a:t>
            </a:r>
            <a:r>
              <a:rPr lang="zh-TW" altLang="en-US" sz="3200" b="1" dirty="0">
                <a:latin typeface="微軟正黑體" panose="020B0604030504040204" pitchFamily="34" charset="-120"/>
                <a:ea typeface="微軟正黑體" panose="020B0604030504040204" pitchFamily="34" charset="-120"/>
              </a:rPr>
              <a:t>成了最受歡迎傳送</a:t>
            </a:r>
            <a:r>
              <a:rPr lang="en-US" altLang="zh-TW" sz="3200" b="1" dirty="0">
                <a:latin typeface="微軟正黑體" panose="020B0604030504040204" pitchFamily="34" charset="-120"/>
                <a:ea typeface="微軟正黑體" panose="020B0604030504040204" pitchFamily="34" charset="-120"/>
              </a:rPr>
              <a:t>BI</a:t>
            </a:r>
            <a:r>
              <a:rPr lang="zh-TW" altLang="en-US" sz="3200" b="1" dirty="0">
                <a:latin typeface="微軟正黑體" panose="020B0604030504040204" pitchFamily="34" charset="-120"/>
                <a:ea typeface="微軟正黑體" panose="020B0604030504040204" pitchFamily="34" charset="-120"/>
              </a:rPr>
              <a:t>資料產出的媒介</a:t>
            </a:r>
          </a:p>
          <a:p>
            <a:pPr lvl="1" eaLnBrk="1" hangingPunct="1">
              <a:spcBef>
                <a:spcPts val="0"/>
              </a:spcBef>
              <a:spcAft>
                <a:spcPts val="0"/>
              </a:spcAft>
              <a:defRPr/>
            </a:pPr>
            <a:r>
              <a:rPr lang="zh-TW" altLang="en-US" sz="3200" b="1" dirty="0">
                <a:latin typeface="微軟正黑體" panose="020B0604030504040204" pitchFamily="34" charset="-120"/>
                <a:ea typeface="微軟正黑體" panose="020B0604030504040204" pitchFamily="34" charset="-120"/>
              </a:rPr>
              <a:t>試算表是最常用的一種格式</a:t>
            </a:r>
          </a:p>
          <a:p>
            <a:pPr lvl="1" eaLnBrk="1" hangingPunct="1">
              <a:spcBef>
                <a:spcPts val="0"/>
              </a:spcBef>
              <a:spcAft>
                <a:spcPts val="0"/>
              </a:spcAft>
              <a:defRPr/>
            </a:pPr>
            <a:r>
              <a:rPr lang="zh-TW" altLang="en-US" sz="3200" b="1" dirty="0">
                <a:latin typeface="微軟正黑體" panose="020B0604030504040204" pitchFamily="34" charset="-120"/>
                <a:ea typeface="微軟正黑體" panose="020B0604030504040204" pitchFamily="34" charset="-120"/>
              </a:rPr>
              <a:t>使用者仍然是以高階主管、資深經理和中階經理為主</a:t>
            </a:r>
          </a:p>
          <a:p>
            <a:pPr lvl="1" eaLnBrk="1" hangingPunct="1">
              <a:spcBef>
                <a:spcPts val="0"/>
              </a:spcBef>
              <a:spcAft>
                <a:spcPts val="0"/>
              </a:spcAft>
              <a:defRPr/>
            </a:pPr>
            <a:r>
              <a:rPr lang="zh-TW" altLang="en-US" sz="3200" b="1" dirty="0">
                <a:latin typeface="微軟正黑體" panose="020B0604030504040204" pitchFamily="34" charset="-120"/>
                <a:ea typeface="微軟正黑體" panose="020B0604030504040204" pitchFamily="34" charset="-120"/>
              </a:rPr>
              <a:t>從事一般管理、財務、行銷和業務等工作的有最多的機會使用</a:t>
            </a:r>
            <a:r>
              <a:rPr lang="en-US" altLang="zh-TW" sz="3200" b="1" dirty="0">
                <a:latin typeface="微軟正黑體" panose="020B0604030504040204" pitchFamily="34" charset="-120"/>
                <a:ea typeface="微軟正黑體" panose="020B0604030504040204" pitchFamily="34" charset="-120"/>
              </a:rPr>
              <a:t>BI</a:t>
            </a:r>
          </a:p>
          <a:p>
            <a:pPr lvl="1" eaLnBrk="1" hangingPunct="1">
              <a:spcBef>
                <a:spcPts val="0"/>
              </a:spcBef>
              <a:spcAft>
                <a:spcPts val="0"/>
              </a:spcAft>
              <a:defRPr/>
            </a:pPr>
            <a:r>
              <a:rPr lang="zh-TW" altLang="en-US" sz="3200" b="1" dirty="0">
                <a:latin typeface="微軟正黑體" panose="020B0604030504040204" pitchFamily="34" charset="-120"/>
                <a:ea typeface="微軟正黑體" panose="020B0604030504040204" pitchFamily="34" charset="-120"/>
              </a:rPr>
              <a:t>導入</a:t>
            </a:r>
            <a:r>
              <a:rPr lang="en-US" altLang="zh-TW" sz="3200" b="1" dirty="0">
                <a:latin typeface="微軟正黑體" panose="020B0604030504040204" pitchFamily="34" charset="-120"/>
                <a:ea typeface="微軟正黑體" panose="020B0604030504040204" pitchFamily="34" charset="-120"/>
              </a:rPr>
              <a:t>BI</a:t>
            </a:r>
            <a:r>
              <a:rPr lang="zh-TW" altLang="en-US" sz="3200" b="1" dirty="0">
                <a:latin typeface="微軟正黑體" panose="020B0604030504040204" pitchFamily="34" charset="-120"/>
                <a:ea typeface="微軟正黑體" panose="020B0604030504040204" pitchFamily="34" charset="-120"/>
              </a:rPr>
              <a:t>公司的痛苦經驗包括資料品質不好、資料來源分散、和資料格式五花八門是成功建置</a:t>
            </a:r>
            <a:r>
              <a:rPr lang="en-US" altLang="zh-TW" sz="3200" b="1" dirty="0">
                <a:latin typeface="微軟正黑體" panose="020B0604030504040204" pitchFamily="34" charset="-120"/>
                <a:ea typeface="微軟正黑體" panose="020B0604030504040204" pitchFamily="34" charset="-120"/>
              </a:rPr>
              <a:t>BI</a:t>
            </a:r>
            <a:r>
              <a:rPr lang="zh-TW" altLang="en-US" sz="3200" b="1" dirty="0">
                <a:latin typeface="微軟正黑體" panose="020B0604030504040204" pitchFamily="34" charset="-120"/>
                <a:ea typeface="微軟正黑體" panose="020B0604030504040204" pitchFamily="34" charset="-120"/>
              </a:rPr>
              <a:t>系統的主要障礙</a:t>
            </a:r>
          </a:p>
        </p:txBody>
      </p:sp>
      <p:sp>
        <p:nvSpPr>
          <p:cNvPr id="4" name="日期版面配置區 3">
            <a:extLst>
              <a:ext uri="{FF2B5EF4-FFF2-40B4-BE49-F238E27FC236}">
                <a16:creationId xmlns:a16="http://schemas.microsoft.com/office/drawing/2014/main" id="{2BE4F6B4-B166-466E-9EC9-6937C4B4BE9F}"/>
              </a:ext>
            </a:extLst>
          </p:cNvPr>
          <p:cNvSpPr>
            <a:spLocks noGrp="1"/>
          </p:cNvSpPr>
          <p:nvPr>
            <p:ph type="dt" sz="half" idx="10"/>
          </p:nvPr>
        </p:nvSpPr>
        <p:spPr/>
        <p:txBody>
          <a:bodyPr/>
          <a:lstStyle/>
          <a:p>
            <a:r>
              <a:rPr lang="en-US" altLang="zh-TW"/>
              <a:t>© </a:t>
            </a:r>
            <a:r>
              <a:rPr lang="zh-TW" altLang="en-US"/>
              <a:t>滄海圖書</a:t>
            </a:r>
            <a:endParaRPr lang="en-US" dirty="0"/>
          </a:p>
        </p:txBody>
      </p:sp>
      <p:sp>
        <p:nvSpPr>
          <p:cNvPr id="5" name="投影片編號版面配置區 4">
            <a:extLst>
              <a:ext uri="{FF2B5EF4-FFF2-40B4-BE49-F238E27FC236}">
                <a16:creationId xmlns:a16="http://schemas.microsoft.com/office/drawing/2014/main" id="{9F91651D-0B95-468E-B07A-FBEA3C674BFA}"/>
              </a:ext>
            </a:extLst>
          </p:cNvPr>
          <p:cNvSpPr>
            <a:spLocks noGrp="1"/>
          </p:cNvSpPr>
          <p:nvPr>
            <p:ph type="sldNum" sz="quarter" idx="12"/>
          </p:nvPr>
        </p:nvSpPr>
        <p:spPr/>
        <p:txBody>
          <a:bodyPr/>
          <a:lstStyle/>
          <a:p>
            <a:fld id="{A69134C5-D3FF-48ED-8AAC-F4BE64BCFA21}" type="slidenum">
              <a:rPr lang="zh-TW" altLang="en-US" smtClean="0"/>
              <a:pPr/>
              <a:t>6</a:t>
            </a:fld>
            <a:endParaRPr lang="zh-TW" altLang="en-US"/>
          </a:p>
        </p:txBody>
      </p:sp>
    </p:spTree>
    <p:extLst>
      <p:ext uri="{BB962C8B-B14F-4D97-AF65-F5344CB8AC3E}">
        <p14:creationId xmlns:p14="http://schemas.microsoft.com/office/powerpoint/2010/main" val="865009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5DCD0C8-A688-4447-BE6E-A04E1D10A365}"/>
              </a:ext>
            </a:extLst>
          </p:cNvPr>
          <p:cNvSpPr>
            <a:spLocks noGrp="1"/>
          </p:cNvSpPr>
          <p:nvPr>
            <p:ph type="title"/>
          </p:nvPr>
        </p:nvSpPr>
        <p:spPr/>
        <p:txBody>
          <a:bodyPr/>
          <a:lstStyle/>
          <a:p>
            <a:pPr eaLnBrk="1" hangingPunct="1">
              <a:defRPr/>
            </a:pPr>
            <a:r>
              <a:rPr lang="zh-TW" altLang="en-US" dirty="0"/>
              <a:t>以策略地圖為</a:t>
            </a:r>
            <a:r>
              <a:rPr lang="en-US" altLang="zh-TW" dirty="0"/>
              <a:t>BSC</a:t>
            </a:r>
            <a:r>
              <a:rPr lang="zh-TW" altLang="en-US" dirty="0"/>
              <a:t>基礎的平衡</a:t>
            </a:r>
          </a:p>
        </p:txBody>
      </p:sp>
      <p:sp>
        <p:nvSpPr>
          <p:cNvPr id="66563" name="內容版面配置區 2">
            <a:extLst>
              <a:ext uri="{FF2B5EF4-FFF2-40B4-BE49-F238E27FC236}">
                <a16:creationId xmlns:a16="http://schemas.microsoft.com/office/drawing/2014/main" id="{576D239E-B721-4BDE-8567-E2C1B239DD7A}"/>
              </a:ext>
            </a:extLst>
          </p:cNvPr>
          <p:cNvSpPr>
            <a:spLocks noGrp="1"/>
          </p:cNvSpPr>
          <p:nvPr>
            <p:ph idx="1"/>
          </p:nvPr>
        </p:nvSpPr>
        <p:spPr/>
        <p:txBody>
          <a:bodyPr/>
          <a:lstStyle/>
          <a:p>
            <a:pPr eaLnBrk="1" hangingPunct="1"/>
            <a:r>
              <a:rPr lang="zh-TW" altLang="en-US"/>
              <a:t>領先指標</a:t>
            </a:r>
            <a:r>
              <a:rPr lang="en-US" altLang="zh-TW"/>
              <a:t>vs.</a:t>
            </a:r>
            <a:r>
              <a:rPr lang="zh-TW" altLang="en-US"/>
              <a:t>落後指標</a:t>
            </a:r>
          </a:p>
          <a:p>
            <a:pPr lvl="1" eaLnBrk="1" hangingPunct="1"/>
            <a:r>
              <a:rPr lang="zh-TW" altLang="en-US"/>
              <a:t>每一類的策略目標都有領先和落後指標，且領先指標會影響落後指標。例如取得新顧客這樣的策略目標，其落後指標可能是一次廣告行銷中新顧客所產生的營收，這個情況下的一個領先指標可能是這次促銷行動中以那些新顧客為目標的廣告費用。</a:t>
            </a:r>
          </a:p>
          <a:p>
            <a:pPr eaLnBrk="1" hangingPunct="1"/>
            <a:endParaRPr lang="zh-TW" altLang="en-US"/>
          </a:p>
        </p:txBody>
      </p:sp>
      <p:sp>
        <p:nvSpPr>
          <p:cNvPr id="3" name="日期版面配置區 2">
            <a:extLst>
              <a:ext uri="{FF2B5EF4-FFF2-40B4-BE49-F238E27FC236}">
                <a16:creationId xmlns:a16="http://schemas.microsoft.com/office/drawing/2014/main" id="{A69E89E5-6E89-4F3C-A6BB-D8BF91C56308}"/>
              </a:ext>
            </a:extLst>
          </p:cNvPr>
          <p:cNvSpPr>
            <a:spLocks noGrp="1"/>
          </p:cNvSpPr>
          <p:nvPr>
            <p:ph type="dt" sz="half" idx="10"/>
          </p:nvPr>
        </p:nvSpPr>
        <p:spPr/>
        <p:txBody>
          <a:bodyPr/>
          <a:lstStyle/>
          <a:p>
            <a:r>
              <a:rPr lang="en-US" altLang="zh-TW"/>
              <a:t>© </a:t>
            </a:r>
            <a:r>
              <a:rPr lang="zh-TW" altLang="en-US"/>
              <a:t>滄海圖書</a:t>
            </a:r>
            <a:endParaRPr lang="en-US" dirty="0"/>
          </a:p>
        </p:txBody>
      </p:sp>
      <p:sp>
        <p:nvSpPr>
          <p:cNvPr id="4" name="投影片編號版面配置區 3">
            <a:extLst>
              <a:ext uri="{FF2B5EF4-FFF2-40B4-BE49-F238E27FC236}">
                <a16:creationId xmlns:a16="http://schemas.microsoft.com/office/drawing/2014/main" id="{E3E775BB-3609-4338-9675-076A81E658CD}"/>
              </a:ext>
            </a:extLst>
          </p:cNvPr>
          <p:cNvSpPr>
            <a:spLocks noGrp="1"/>
          </p:cNvSpPr>
          <p:nvPr>
            <p:ph type="sldNum" sz="quarter" idx="12"/>
          </p:nvPr>
        </p:nvSpPr>
        <p:spPr/>
        <p:txBody>
          <a:bodyPr/>
          <a:lstStyle/>
          <a:p>
            <a:fld id="{A69134C5-D3FF-48ED-8AAC-F4BE64BCFA21}" type="slidenum">
              <a:rPr lang="zh-TW" altLang="en-US" smtClean="0"/>
              <a:pPr/>
              <a:t>60</a:t>
            </a:fld>
            <a:endParaRPr lang="zh-TW" altLang="en-US"/>
          </a:p>
        </p:txBody>
      </p:sp>
    </p:spTree>
    <p:extLst>
      <p:ext uri="{BB962C8B-B14F-4D97-AF65-F5344CB8AC3E}">
        <p14:creationId xmlns:p14="http://schemas.microsoft.com/office/powerpoint/2010/main" val="10290831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B2ECE4D-E565-42E2-B479-9BA90A729E59}"/>
              </a:ext>
            </a:extLst>
          </p:cNvPr>
          <p:cNvSpPr>
            <a:spLocks noGrp="1"/>
          </p:cNvSpPr>
          <p:nvPr>
            <p:ph type="title"/>
          </p:nvPr>
        </p:nvSpPr>
        <p:spPr/>
        <p:txBody>
          <a:bodyPr/>
          <a:lstStyle/>
          <a:p>
            <a:pPr eaLnBrk="1" hangingPunct="1">
              <a:defRPr/>
            </a:pPr>
            <a:r>
              <a:rPr lang="zh-TW" altLang="en-US" dirty="0"/>
              <a:t>以策略地圖為</a:t>
            </a:r>
            <a:r>
              <a:rPr lang="en-US" altLang="zh-TW" dirty="0"/>
              <a:t>BSC</a:t>
            </a:r>
            <a:r>
              <a:rPr lang="zh-TW" altLang="en-US" dirty="0"/>
              <a:t>基礎的平衡</a:t>
            </a:r>
          </a:p>
        </p:txBody>
      </p:sp>
      <p:sp>
        <p:nvSpPr>
          <p:cNvPr id="67587" name="內容版面配置區 2">
            <a:extLst>
              <a:ext uri="{FF2B5EF4-FFF2-40B4-BE49-F238E27FC236}">
                <a16:creationId xmlns:a16="http://schemas.microsoft.com/office/drawing/2014/main" id="{6335676D-9783-4899-9823-372A4EB19364}"/>
              </a:ext>
            </a:extLst>
          </p:cNvPr>
          <p:cNvSpPr>
            <a:spLocks noGrp="1"/>
          </p:cNvSpPr>
          <p:nvPr>
            <p:ph idx="1"/>
          </p:nvPr>
        </p:nvSpPr>
        <p:spPr/>
        <p:txBody>
          <a:bodyPr/>
          <a:lstStyle/>
          <a:p>
            <a:pPr eaLnBrk="1" hangingPunct="1"/>
            <a:r>
              <a:rPr lang="en-US" altLang="zh-TW"/>
              <a:t>KPIs vs.</a:t>
            </a:r>
            <a:r>
              <a:rPr lang="zh-TW" altLang="en-US"/>
              <a:t>流程或績效指標</a:t>
            </a:r>
            <a:r>
              <a:rPr lang="en-US" altLang="zh-TW"/>
              <a:t>(PIs)</a:t>
            </a:r>
            <a:endParaRPr lang="zh-TW" altLang="en-US"/>
          </a:p>
          <a:p>
            <a:pPr lvl="1" eaLnBrk="1" hangingPunct="1"/>
            <a:r>
              <a:rPr lang="zh-TW" altLang="en-US"/>
              <a:t>一個常見的問題是組織通常有太多的</a:t>
            </a:r>
            <a:r>
              <a:rPr lang="en-US" altLang="zh-TW"/>
              <a:t>KPIs</a:t>
            </a:r>
            <a:r>
              <a:rPr lang="zh-TW" altLang="en-US"/>
              <a:t>。如果你有</a:t>
            </a:r>
            <a:r>
              <a:rPr lang="en-US" altLang="zh-TW"/>
              <a:t>300</a:t>
            </a:r>
            <a:r>
              <a:rPr lang="zh-TW" altLang="en-US"/>
              <a:t>個</a:t>
            </a:r>
            <a:r>
              <a:rPr lang="en-US" altLang="zh-TW"/>
              <a:t>KPIs</a:t>
            </a:r>
            <a:r>
              <a:rPr lang="zh-TW" altLang="en-US"/>
              <a:t>，它們怎能都是“關鍵”的呢？為了平衡起見，</a:t>
            </a:r>
            <a:r>
              <a:rPr lang="en-US" altLang="zh-TW"/>
              <a:t>KPIs</a:t>
            </a:r>
            <a:r>
              <a:rPr lang="zh-TW" altLang="en-US"/>
              <a:t>由計分卡來揭露，而</a:t>
            </a:r>
            <a:r>
              <a:rPr lang="en-US" altLang="zh-TW"/>
              <a:t>PIs</a:t>
            </a:r>
            <a:r>
              <a:rPr lang="zh-TW" altLang="en-US"/>
              <a:t>是透過數位儀表板來呈現</a:t>
            </a:r>
          </a:p>
        </p:txBody>
      </p:sp>
      <p:sp>
        <p:nvSpPr>
          <p:cNvPr id="3" name="日期版面配置區 2">
            <a:extLst>
              <a:ext uri="{FF2B5EF4-FFF2-40B4-BE49-F238E27FC236}">
                <a16:creationId xmlns:a16="http://schemas.microsoft.com/office/drawing/2014/main" id="{2217B330-43DF-40DA-A65C-867C9AAC1707}"/>
              </a:ext>
            </a:extLst>
          </p:cNvPr>
          <p:cNvSpPr>
            <a:spLocks noGrp="1"/>
          </p:cNvSpPr>
          <p:nvPr>
            <p:ph type="dt" sz="half" idx="10"/>
          </p:nvPr>
        </p:nvSpPr>
        <p:spPr/>
        <p:txBody>
          <a:bodyPr/>
          <a:lstStyle/>
          <a:p>
            <a:r>
              <a:rPr lang="en-US" altLang="zh-TW"/>
              <a:t>© </a:t>
            </a:r>
            <a:r>
              <a:rPr lang="zh-TW" altLang="en-US"/>
              <a:t>滄海圖書</a:t>
            </a:r>
            <a:endParaRPr lang="en-US" dirty="0"/>
          </a:p>
        </p:txBody>
      </p:sp>
      <p:sp>
        <p:nvSpPr>
          <p:cNvPr id="4" name="投影片編號版面配置區 3">
            <a:extLst>
              <a:ext uri="{FF2B5EF4-FFF2-40B4-BE49-F238E27FC236}">
                <a16:creationId xmlns:a16="http://schemas.microsoft.com/office/drawing/2014/main" id="{144A735D-D633-4E47-BD4C-D58CF9365126}"/>
              </a:ext>
            </a:extLst>
          </p:cNvPr>
          <p:cNvSpPr>
            <a:spLocks noGrp="1"/>
          </p:cNvSpPr>
          <p:nvPr>
            <p:ph type="sldNum" sz="quarter" idx="12"/>
          </p:nvPr>
        </p:nvSpPr>
        <p:spPr/>
        <p:txBody>
          <a:bodyPr/>
          <a:lstStyle/>
          <a:p>
            <a:fld id="{A69134C5-D3FF-48ED-8AAC-F4BE64BCFA21}" type="slidenum">
              <a:rPr lang="zh-TW" altLang="en-US" smtClean="0"/>
              <a:pPr/>
              <a:t>61</a:t>
            </a:fld>
            <a:endParaRPr lang="zh-TW" altLang="en-US"/>
          </a:p>
        </p:txBody>
      </p:sp>
    </p:spTree>
    <p:extLst>
      <p:ext uri="{BB962C8B-B14F-4D97-AF65-F5344CB8AC3E}">
        <p14:creationId xmlns:p14="http://schemas.microsoft.com/office/powerpoint/2010/main" val="9975140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FFB41DB-3290-40C7-A14F-AA7B7746E06C}"/>
              </a:ext>
            </a:extLst>
          </p:cNvPr>
          <p:cNvSpPr>
            <a:spLocks noGrp="1"/>
          </p:cNvSpPr>
          <p:nvPr>
            <p:ph type="title"/>
          </p:nvPr>
        </p:nvSpPr>
        <p:spPr/>
        <p:txBody>
          <a:bodyPr/>
          <a:lstStyle/>
          <a:p>
            <a:pPr eaLnBrk="1" hangingPunct="1">
              <a:defRPr/>
            </a:pPr>
            <a:r>
              <a:rPr lang="zh-TW" altLang="en-US" dirty="0"/>
              <a:t>以策略地圖為</a:t>
            </a:r>
            <a:r>
              <a:rPr lang="en-US" altLang="zh-TW" dirty="0"/>
              <a:t>BSC</a:t>
            </a:r>
            <a:r>
              <a:rPr lang="zh-TW" altLang="en-US" dirty="0"/>
              <a:t>基礎的平衡</a:t>
            </a:r>
          </a:p>
        </p:txBody>
      </p:sp>
      <p:sp>
        <p:nvSpPr>
          <p:cNvPr id="68611" name="內容版面配置區 2">
            <a:extLst>
              <a:ext uri="{FF2B5EF4-FFF2-40B4-BE49-F238E27FC236}">
                <a16:creationId xmlns:a16="http://schemas.microsoft.com/office/drawing/2014/main" id="{879DBBF3-7372-4A61-942E-4ADF391E9891}"/>
              </a:ext>
            </a:extLst>
          </p:cNvPr>
          <p:cNvSpPr>
            <a:spLocks noGrp="1"/>
          </p:cNvSpPr>
          <p:nvPr>
            <p:ph idx="1"/>
          </p:nvPr>
        </p:nvSpPr>
        <p:spPr/>
        <p:txBody>
          <a:bodyPr/>
          <a:lstStyle/>
          <a:p>
            <a:pPr eaLnBrk="1" hangingPunct="1"/>
            <a:r>
              <a:rPr lang="zh-TW" altLang="en-US"/>
              <a:t>有形的資產投資</a:t>
            </a:r>
            <a:r>
              <a:rPr lang="en-US" altLang="zh-TW"/>
              <a:t>vs.</a:t>
            </a:r>
            <a:r>
              <a:rPr lang="zh-TW" altLang="en-US"/>
              <a:t>無形的資產投資</a:t>
            </a:r>
          </a:p>
          <a:p>
            <a:pPr lvl="1" eaLnBrk="1" hangingPunct="1"/>
            <a:r>
              <a:rPr lang="zh-TW" altLang="en-US"/>
              <a:t>從有形資產的投資，例如機器設備和建築物，轉移成對無形資產的投資，例如知識工作者和資訊。例如資訊的投資報酬是來自於將</a:t>
            </a:r>
            <a:r>
              <a:rPr lang="en-US" altLang="zh-TW"/>
              <a:t>ERP</a:t>
            </a:r>
            <a:r>
              <a:rPr lang="zh-TW" altLang="en-US"/>
              <a:t>系統的原始資料和標準報表，轉換成較佳決策所需的資訊，這已經變成是一種差異化的競爭策略，也就是在分析能力方面所擁有的競爭優勢。</a:t>
            </a:r>
          </a:p>
          <a:p>
            <a:pPr eaLnBrk="1" hangingPunct="1"/>
            <a:endParaRPr lang="zh-TW" altLang="en-US"/>
          </a:p>
        </p:txBody>
      </p:sp>
      <p:sp>
        <p:nvSpPr>
          <p:cNvPr id="3" name="日期版面配置區 2">
            <a:extLst>
              <a:ext uri="{FF2B5EF4-FFF2-40B4-BE49-F238E27FC236}">
                <a16:creationId xmlns:a16="http://schemas.microsoft.com/office/drawing/2014/main" id="{43F2FF46-5E7E-4754-A4AF-C4FE20F4417C}"/>
              </a:ext>
            </a:extLst>
          </p:cNvPr>
          <p:cNvSpPr>
            <a:spLocks noGrp="1"/>
          </p:cNvSpPr>
          <p:nvPr>
            <p:ph type="dt" sz="half" idx="10"/>
          </p:nvPr>
        </p:nvSpPr>
        <p:spPr/>
        <p:txBody>
          <a:bodyPr/>
          <a:lstStyle/>
          <a:p>
            <a:r>
              <a:rPr lang="en-US" altLang="zh-TW"/>
              <a:t>© </a:t>
            </a:r>
            <a:r>
              <a:rPr lang="zh-TW" altLang="en-US"/>
              <a:t>滄海圖書</a:t>
            </a:r>
            <a:endParaRPr lang="en-US" dirty="0"/>
          </a:p>
        </p:txBody>
      </p:sp>
      <p:sp>
        <p:nvSpPr>
          <p:cNvPr id="4" name="投影片編號版面配置區 3">
            <a:extLst>
              <a:ext uri="{FF2B5EF4-FFF2-40B4-BE49-F238E27FC236}">
                <a16:creationId xmlns:a16="http://schemas.microsoft.com/office/drawing/2014/main" id="{DFFE9F8A-3BFA-4C1A-8C6F-E40E603793CF}"/>
              </a:ext>
            </a:extLst>
          </p:cNvPr>
          <p:cNvSpPr>
            <a:spLocks noGrp="1"/>
          </p:cNvSpPr>
          <p:nvPr>
            <p:ph type="sldNum" sz="quarter" idx="12"/>
          </p:nvPr>
        </p:nvSpPr>
        <p:spPr/>
        <p:txBody>
          <a:bodyPr/>
          <a:lstStyle/>
          <a:p>
            <a:fld id="{A69134C5-D3FF-48ED-8AAC-F4BE64BCFA21}" type="slidenum">
              <a:rPr lang="zh-TW" altLang="en-US" smtClean="0"/>
              <a:pPr/>
              <a:t>62</a:t>
            </a:fld>
            <a:endParaRPr lang="zh-TW" altLang="en-US"/>
          </a:p>
        </p:txBody>
      </p:sp>
    </p:spTree>
    <p:extLst>
      <p:ext uri="{BB962C8B-B14F-4D97-AF65-F5344CB8AC3E}">
        <p14:creationId xmlns:p14="http://schemas.microsoft.com/office/powerpoint/2010/main" val="14076698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954D750-4DDA-441D-A780-7DEC56DCE68A}"/>
              </a:ext>
            </a:extLst>
          </p:cNvPr>
          <p:cNvSpPr>
            <a:spLocks noGrp="1"/>
          </p:cNvSpPr>
          <p:nvPr>
            <p:ph type="title"/>
          </p:nvPr>
        </p:nvSpPr>
        <p:spPr/>
        <p:txBody>
          <a:bodyPr/>
          <a:lstStyle/>
          <a:p>
            <a:pPr eaLnBrk="1" hangingPunct="1">
              <a:defRPr/>
            </a:pPr>
            <a:r>
              <a:rPr lang="en-US" altLang="zh-TW" dirty="0"/>
              <a:t>1.3.3 </a:t>
            </a:r>
            <a:r>
              <a:rPr lang="zh-TW" altLang="en-US" dirty="0"/>
              <a:t>管理決策應用架構</a:t>
            </a:r>
          </a:p>
        </p:txBody>
      </p:sp>
      <p:sp>
        <p:nvSpPr>
          <p:cNvPr id="69635" name="內容版面配置區 2">
            <a:extLst>
              <a:ext uri="{FF2B5EF4-FFF2-40B4-BE49-F238E27FC236}">
                <a16:creationId xmlns:a16="http://schemas.microsoft.com/office/drawing/2014/main" id="{F768DFB3-829B-49EF-BC10-930E699FB7C2}"/>
              </a:ext>
            </a:extLst>
          </p:cNvPr>
          <p:cNvSpPr>
            <a:spLocks noGrp="1"/>
          </p:cNvSpPr>
          <p:nvPr>
            <p:ph idx="1"/>
          </p:nvPr>
        </p:nvSpPr>
        <p:spPr/>
        <p:txBody>
          <a:bodyPr/>
          <a:lstStyle/>
          <a:p>
            <a:pPr eaLnBrk="1" hangingPunct="1"/>
            <a:r>
              <a:rPr lang="zh-TW" altLang="en-US"/>
              <a:t>商業智慧不是目的，而是手段</a:t>
            </a:r>
          </a:p>
          <a:p>
            <a:pPr eaLnBrk="1" hangingPunct="1"/>
            <a:r>
              <a:rPr lang="en-US" altLang="zh-TW"/>
              <a:t>BI</a:t>
            </a:r>
            <a:r>
              <a:rPr lang="zh-TW" altLang="en-US"/>
              <a:t>的重要性</a:t>
            </a:r>
          </a:p>
          <a:p>
            <a:pPr lvl="1" eaLnBrk="1" hangingPunct="1"/>
            <a:r>
              <a:rPr lang="en-US" altLang="zh-TW"/>
              <a:t>BI</a:t>
            </a:r>
            <a:r>
              <a:rPr lang="zh-TW" altLang="en-US"/>
              <a:t>解決方案有更多的使用者，由上向下，由內到外</a:t>
            </a:r>
          </a:p>
          <a:p>
            <a:pPr lvl="1" eaLnBrk="1" hangingPunct="1"/>
            <a:r>
              <a:rPr lang="zh-TW" altLang="en-US"/>
              <a:t>管理決策的活動類型，從作業管理層級的結構性決策問題，例如自動補貨的執行，規劃管理層級的各式報表、作業規劃、和線上分析查詢，例如存貨政策的制訂，到策略管理層級的戰情室和數位儀表板等都已經有各樣的</a:t>
            </a:r>
            <a:r>
              <a:rPr lang="en-US" altLang="zh-TW"/>
              <a:t>BI</a:t>
            </a:r>
            <a:r>
              <a:rPr lang="zh-TW" altLang="en-US"/>
              <a:t>解決方案可以使用</a:t>
            </a:r>
          </a:p>
        </p:txBody>
      </p:sp>
      <p:sp>
        <p:nvSpPr>
          <p:cNvPr id="3" name="日期版面配置區 2">
            <a:extLst>
              <a:ext uri="{FF2B5EF4-FFF2-40B4-BE49-F238E27FC236}">
                <a16:creationId xmlns:a16="http://schemas.microsoft.com/office/drawing/2014/main" id="{2B38BFEF-6DD7-4C22-88FA-5319F4C149A0}"/>
              </a:ext>
            </a:extLst>
          </p:cNvPr>
          <p:cNvSpPr>
            <a:spLocks noGrp="1"/>
          </p:cNvSpPr>
          <p:nvPr>
            <p:ph type="dt" sz="half" idx="10"/>
          </p:nvPr>
        </p:nvSpPr>
        <p:spPr/>
        <p:txBody>
          <a:bodyPr/>
          <a:lstStyle/>
          <a:p>
            <a:r>
              <a:rPr lang="en-US" altLang="zh-TW"/>
              <a:t>© </a:t>
            </a:r>
            <a:r>
              <a:rPr lang="zh-TW" altLang="en-US"/>
              <a:t>滄海圖書</a:t>
            </a:r>
            <a:endParaRPr lang="en-US" dirty="0"/>
          </a:p>
        </p:txBody>
      </p:sp>
      <p:sp>
        <p:nvSpPr>
          <p:cNvPr id="4" name="投影片編號版面配置區 3">
            <a:extLst>
              <a:ext uri="{FF2B5EF4-FFF2-40B4-BE49-F238E27FC236}">
                <a16:creationId xmlns:a16="http://schemas.microsoft.com/office/drawing/2014/main" id="{EF07D253-66B9-4F8A-B33F-15AB68FDB245}"/>
              </a:ext>
            </a:extLst>
          </p:cNvPr>
          <p:cNvSpPr>
            <a:spLocks noGrp="1"/>
          </p:cNvSpPr>
          <p:nvPr>
            <p:ph type="sldNum" sz="quarter" idx="12"/>
          </p:nvPr>
        </p:nvSpPr>
        <p:spPr/>
        <p:txBody>
          <a:bodyPr/>
          <a:lstStyle/>
          <a:p>
            <a:fld id="{A69134C5-D3FF-48ED-8AAC-F4BE64BCFA21}" type="slidenum">
              <a:rPr lang="zh-TW" altLang="en-US" smtClean="0"/>
              <a:pPr/>
              <a:t>63</a:t>
            </a:fld>
            <a:endParaRPr lang="zh-TW" altLang="en-US"/>
          </a:p>
        </p:txBody>
      </p:sp>
    </p:spTree>
    <p:extLst>
      <p:ext uri="{BB962C8B-B14F-4D97-AF65-F5344CB8AC3E}">
        <p14:creationId xmlns:p14="http://schemas.microsoft.com/office/powerpoint/2010/main" val="42344602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7BF846E-7FCD-4CA4-9FD2-979E79D004CF}"/>
              </a:ext>
            </a:extLst>
          </p:cNvPr>
          <p:cNvSpPr>
            <a:spLocks noGrp="1"/>
          </p:cNvSpPr>
          <p:nvPr>
            <p:ph type="title"/>
          </p:nvPr>
        </p:nvSpPr>
        <p:spPr/>
        <p:txBody>
          <a:bodyPr/>
          <a:lstStyle/>
          <a:p>
            <a:pPr eaLnBrk="1" hangingPunct="1">
              <a:defRPr/>
            </a:pPr>
            <a:r>
              <a:rPr lang="zh-TW" altLang="en-US" dirty="0"/>
              <a:t>管理決策應用架構</a:t>
            </a:r>
          </a:p>
        </p:txBody>
      </p:sp>
      <p:sp>
        <p:nvSpPr>
          <p:cNvPr id="3" name="內容版面配置區 2">
            <a:extLst>
              <a:ext uri="{FF2B5EF4-FFF2-40B4-BE49-F238E27FC236}">
                <a16:creationId xmlns:a16="http://schemas.microsoft.com/office/drawing/2014/main" id="{D25138B5-E9B9-4E09-A8E6-BBDF3A8660E1}"/>
              </a:ext>
            </a:extLst>
          </p:cNvPr>
          <p:cNvSpPr>
            <a:spLocks noGrp="1"/>
          </p:cNvSpPr>
          <p:nvPr>
            <p:ph idx="1"/>
          </p:nvPr>
        </p:nvSpPr>
        <p:spPr/>
        <p:txBody>
          <a:bodyPr>
            <a:normAutofit/>
          </a:bodyPr>
          <a:lstStyle/>
          <a:p>
            <a:pPr eaLnBrk="1" hangingPunct="1">
              <a:defRPr/>
            </a:pPr>
            <a:r>
              <a:rPr lang="en-US" altLang="zh-TW" dirty="0"/>
              <a:t>KPI</a:t>
            </a:r>
            <a:r>
              <a:rPr lang="zh-TW" altLang="en-US" dirty="0"/>
              <a:t>的設計由上而下，</a:t>
            </a:r>
            <a:r>
              <a:rPr lang="en-US" altLang="zh-TW" dirty="0"/>
              <a:t>KPI</a:t>
            </a:r>
            <a:r>
              <a:rPr lang="zh-TW" altLang="en-US" dirty="0"/>
              <a:t>的衡量則由下而上</a:t>
            </a:r>
          </a:p>
          <a:p>
            <a:pPr lvl="1" eaLnBrk="1" hangingPunct="1">
              <a:defRPr/>
            </a:pPr>
            <a:r>
              <a:rPr lang="zh-TW" altLang="zh-TW" dirty="0"/>
              <a:t>在組織的任何管理層級都有其關鍵績效指標，其設計是由上而下，亦即從公司的</a:t>
            </a:r>
            <a:r>
              <a:rPr lang="en-US" altLang="zh-TW" dirty="0"/>
              <a:t>KPI</a:t>
            </a:r>
            <a:r>
              <a:rPr lang="zh-TW" altLang="zh-TW" dirty="0"/>
              <a:t>開始，然後展開到各事業單位，各部門和各流程的</a:t>
            </a:r>
            <a:r>
              <a:rPr lang="en-US" altLang="zh-TW" dirty="0"/>
              <a:t>KPI</a:t>
            </a:r>
            <a:r>
              <a:rPr lang="zh-TW" altLang="zh-TW" dirty="0"/>
              <a:t>。當組織上下目標一致時，各事業單位，乃至於各部門和各流程達成其績效目標時，公司整體的績效目標勢必會達成 </a:t>
            </a:r>
            <a:endParaRPr lang="en-US" altLang="zh-TW" dirty="0"/>
          </a:p>
          <a:p>
            <a:pPr lvl="1" eaLnBrk="1" hangingPunct="1">
              <a:defRPr/>
            </a:pPr>
            <a:r>
              <a:rPr lang="en-US" altLang="zh-TW" dirty="0"/>
              <a:t>KPI</a:t>
            </a:r>
            <a:r>
              <a:rPr lang="zh-TW" altLang="zh-TW" dirty="0"/>
              <a:t>衡量則是由下而上，亦即從從各部門和各流程的績效表現，經過綜整產生各事業單位的績效表現，再進一步綜整則產生公司的整體績效表現。</a:t>
            </a:r>
          </a:p>
          <a:p>
            <a:pPr lvl="1" eaLnBrk="1" hangingPunct="1">
              <a:defRPr/>
            </a:pPr>
            <a:endParaRPr lang="zh-TW" altLang="en-US" dirty="0"/>
          </a:p>
        </p:txBody>
      </p:sp>
      <p:sp>
        <p:nvSpPr>
          <p:cNvPr id="4" name="日期版面配置區 3">
            <a:extLst>
              <a:ext uri="{FF2B5EF4-FFF2-40B4-BE49-F238E27FC236}">
                <a16:creationId xmlns:a16="http://schemas.microsoft.com/office/drawing/2014/main" id="{6F69BB7D-300B-4428-9562-959989939CA5}"/>
              </a:ext>
            </a:extLst>
          </p:cNvPr>
          <p:cNvSpPr>
            <a:spLocks noGrp="1"/>
          </p:cNvSpPr>
          <p:nvPr>
            <p:ph type="dt" sz="half" idx="10"/>
          </p:nvPr>
        </p:nvSpPr>
        <p:spPr/>
        <p:txBody>
          <a:bodyPr/>
          <a:lstStyle/>
          <a:p>
            <a:r>
              <a:rPr lang="en-US" altLang="zh-TW"/>
              <a:t>© </a:t>
            </a:r>
            <a:r>
              <a:rPr lang="zh-TW" altLang="en-US"/>
              <a:t>滄海圖書</a:t>
            </a:r>
            <a:endParaRPr lang="en-US" dirty="0"/>
          </a:p>
        </p:txBody>
      </p:sp>
      <p:sp>
        <p:nvSpPr>
          <p:cNvPr id="5" name="投影片編號版面配置區 4">
            <a:extLst>
              <a:ext uri="{FF2B5EF4-FFF2-40B4-BE49-F238E27FC236}">
                <a16:creationId xmlns:a16="http://schemas.microsoft.com/office/drawing/2014/main" id="{B2A4D168-173A-483B-9A0D-811A018A1BB1}"/>
              </a:ext>
            </a:extLst>
          </p:cNvPr>
          <p:cNvSpPr>
            <a:spLocks noGrp="1"/>
          </p:cNvSpPr>
          <p:nvPr>
            <p:ph type="sldNum" sz="quarter" idx="12"/>
          </p:nvPr>
        </p:nvSpPr>
        <p:spPr/>
        <p:txBody>
          <a:bodyPr/>
          <a:lstStyle/>
          <a:p>
            <a:fld id="{A69134C5-D3FF-48ED-8AAC-F4BE64BCFA21}" type="slidenum">
              <a:rPr lang="zh-TW" altLang="en-US" smtClean="0"/>
              <a:pPr/>
              <a:t>64</a:t>
            </a:fld>
            <a:endParaRPr lang="zh-TW" altLang="en-US"/>
          </a:p>
        </p:txBody>
      </p:sp>
    </p:spTree>
    <p:extLst>
      <p:ext uri="{BB962C8B-B14F-4D97-AF65-F5344CB8AC3E}">
        <p14:creationId xmlns:p14="http://schemas.microsoft.com/office/powerpoint/2010/main" val="163495961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內容版面配置區 10">
            <a:extLst>
              <a:ext uri="{FF2B5EF4-FFF2-40B4-BE49-F238E27FC236}">
                <a16:creationId xmlns:a16="http://schemas.microsoft.com/office/drawing/2014/main" id="{C15AF7A7-E4EB-45DA-9F2B-21A80263EE1D}"/>
              </a:ext>
            </a:extLst>
          </p:cNvPr>
          <p:cNvPicPr>
            <a:picLocks noGrp="1" noChangeAspect="1"/>
          </p:cNvPicPr>
          <p:nvPr>
            <p:ph idx="1"/>
          </p:nvPr>
        </p:nvPicPr>
        <p:blipFill>
          <a:blip r:embed="rId3">
            <a:clrChange>
              <a:clrFrom>
                <a:srgbClr val="FFFFFF"/>
              </a:clrFrom>
              <a:clrTo>
                <a:srgbClr val="FFFFFF">
                  <a:alpha val="0"/>
                </a:srgbClr>
              </a:clrTo>
            </a:clrChange>
            <a:duotone>
              <a:prstClr val="black"/>
              <a:schemeClr val="accent6">
                <a:tint val="45000"/>
                <a:satMod val="400000"/>
              </a:schemeClr>
            </a:duotone>
          </a:blip>
          <a:stretch>
            <a:fillRect/>
          </a:stretch>
        </p:blipFill>
        <p:spPr>
          <a:xfrm>
            <a:off x="2802428" y="1024129"/>
            <a:ext cx="6742890" cy="5802022"/>
          </a:xfrm>
          <a:prstGeom prst="rect">
            <a:avLst/>
          </a:prstGeom>
        </p:spPr>
      </p:pic>
      <p:sp>
        <p:nvSpPr>
          <p:cNvPr id="2" name="標題 1">
            <a:extLst>
              <a:ext uri="{FF2B5EF4-FFF2-40B4-BE49-F238E27FC236}">
                <a16:creationId xmlns:a16="http://schemas.microsoft.com/office/drawing/2014/main" id="{00E91707-4A75-46F3-A41C-9B98DE04ECE2}"/>
              </a:ext>
            </a:extLst>
          </p:cNvPr>
          <p:cNvSpPr>
            <a:spLocks noGrp="1"/>
          </p:cNvSpPr>
          <p:nvPr>
            <p:ph type="title"/>
          </p:nvPr>
        </p:nvSpPr>
        <p:spPr/>
        <p:txBody>
          <a:bodyPr/>
          <a:lstStyle/>
          <a:p>
            <a:r>
              <a:rPr lang="zh-TW" altLang="en-US" sz="4800" dirty="0">
                <a:latin typeface="微軟正黑體" panose="020B0604030504040204" pitchFamily="34" charset="-120"/>
                <a:ea typeface="微軟正黑體" panose="020B0604030504040204" pitchFamily="34" charset="-120"/>
              </a:rPr>
              <a:t>商業智慧在企業管理的應</a:t>
            </a:r>
            <a:r>
              <a:rPr lang="zh-CN" altLang="en-US" sz="4800" dirty="0">
                <a:latin typeface="微軟正黑體" panose="020B0604030504040204" pitchFamily="34" charset="-120"/>
                <a:ea typeface="微軟正黑體" panose="020B0604030504040204" pitchFamily="34" charset="-120"/>
              </a:rPr>
              <a:t>用</a:t>
            </a:r>
            <a:r>
              <a:rPr lang="zh-TW" altLang="en-US" sz="4800" dirty="0">
                <a:latin typeface="微軟正黑體" panose="020B0604030504040204" pitchFamily="34" charset="-120"/>
                <a:ea typeface="微軟正黑體" panose="020B0604030504040204" pitchFamily="34" charset="-120"/>
              </a:rPr>
              <a:t>架構</a:t>
            </a:r>
          </a:p>
        </p:txBody>
      </p:sp>
      <p:sp>
        <p:nvSpPr>
          <p:cNvPr id="3" name="日期版面配置區 2">
            <a:extLst>
              <a:ext uri="{FF2B5EF4-FFF2-40B4-BE49-F238E27FC236}">
                <a16:creationId xmlns:a16="http://schemas.microsoft.com/office/drawing/2014/main" id="{6903B247-6828-467C-8465-16E1F5743152}"/>
              </a:ext>
            </a:extLst>
          </p:cNvPr>
          <p:cNvSpPr>
            <a:spLocks noGrp="1"/>
          </p:cNvSpPr>
          <p:nvPr>
            <p:ph type="dt" sz="half" idx="10"/>
          </p:nvPr>
        </p:nvSpPr>
        <p:spPr/>
        <p:txBody>
          <a:bodyPr/>
          <a:lstStyle/>
          <a:p>
            <a:r>
              <a:rPr lang="en-US" altLang="zh-TW"/>
              <a:t>© </a:t>
            </a:r>
            <a:r>
              <a:rPr lang="zh-TW" altLang="en-US"/>
              <a:t>滄海圖書</a:t>
            </a:r>
            <a:endParaRPr lang="en-US" dirty="0"/>
          </a:p>
        </p:txBody>
      </p:sp>
      <p:sp>
        <p:nvSpPr>
          <p:cNvPr id="4" name="投影片編號版面配置區 3">
            <a:extLst>
              <a:ext uri="{FF2B5EF4-FFF2-40B4-BE49-F238E27FC236}">
                <a16:creationId xmlns:a16="http://schemas.microsoft.com/office/drawing/2014/main" id="{864F298D-9269-4683-A399-FF0A0357FE90}"/>
              </a:ext>
            </a:extLst>
          </p:cNvPr>
          <p:cNvSpPr>
            <a:spLocks noGrp="1"/>
          </p:cNvSpPr>
          <p:nvPr>
            <p:ph type="sldNum" sz="quarter" idx="12"/>
          </p:nvPr>
        </p:nvSpPr>
        <p:spPr/>
        <p:txBody>
          <a:bodyPr/>
          <a:lstStyle/>
          <a:p>
            <a:fld id="{A69134C5-D3FF-48ED-8AAC-F4BE64BCFA21}" type="slidenum">
              <a:rPr lang="zh-TW" altLang="en-US" smtClean="0"/>
              <a:pPr/>
              <a:t>65</a:t>
            </a:fld>
            <a:endParaRPr lang="zh-TW" altLang="en-US"/>
          </a:p>
        </p:txBody>
      </p:sp>
    </p:spTree>
    <p:extLst>
      <p:ext uri="{BB962C8B-B14F-4D97-AF65-F5344CB8AC3E}">
        <p14:creationId xmlns:p14="http://schemas.microsoft.com/office/powerpoint/2010/main" val="364287197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9600" y="274639"/>
            <a:ext cx="10972800" cy="1036637"/>
          </a:xfrm>
        </p:spPr>
        <p:txBody>
          <a:bodyPr/>
          <a:lstStyle/>
          <a:p>
            <a:pPr>
              <a:defRPr/>
            </a:pPr>
            <a:r>
              <a:rPr lang="en-US" altLang="zh-TW" sz="4800" dirty="0">
                <a:latin typeface="微軟正黑體" panose="020B0604030504040204" pitchFamily="34" charset="-120"/>
                <a:ea typeface="微軟正黑體" panose="020B0604030504040204" pitchFamily="34" charset="-120"/>
              </a:rPr>
              <a:t>1.4 BI</a:t>
            </a:r>
            <a:r>
              <a:rPr lang="zh-TW" altLang="en-US" sz="4800" dirty="0">
                <a:latin typeface="微軟正黑體" panose="020B0604030504040204" pitchFamily="34" charset="-120"/>
                <a:ea typeface="微軟正黑體" panose="020B0604030504040204" pitchFamily="34" charset="-120"/>
              </a:rPr>
              <a:t>的解決方案</a:t>
            </a:r>
            <a:br>
              <a:rPr lang="en-US" altLang="zh-TW" sz="4800" dirty="0">
                <a:latin typeface="微軟正黑體" panose="020B0604030504040204" pitchFamily="34" charset="-120"/>
                <a:ea typeface="微軟正黑體" panose="020B0604030504040204" pitchFamily="34" charset="-120"/>
              </a:rPr>
            </a:br>
            <a:r>
              <a:rPr lang="en-US" altLang="zh-TW" sz="4800" dirty="0">
                <a:latin typeface="微軟正黑體" panose="020B0604030504040204" pitchFamily="34" charset="-120"/>
                <a:ea typeface="微軟正黑體" panose="020B0604030504040204" pitchFamily="34" charset="-120"/>
              </a:rPr>
              <a:t>1.4.1</a:t>
            </a:r>
            <a:r>
              <a:rPr lang="zh-TW" altLang="en-US" sz="4800" dirty="0">
                <a:latin typeface="微軟正黑體" panose="020B0604030504040204" pitchFamily="34" charset="-120"/>
                <a:ea typeface="微軟正黑體" panose="020B0604030504040204" pitchFamily="34" charset="-120"/>
              </a:rPr>
              <a:t> </a:t>
            </a:r>
            <a:r>
              <a:rPr lang="en-US" altLang="zh-TW" sz="4800" dirty="0">
                <a:latin typeface="微軟正黑體" panose="020B0604030504040204" pitchFamily="34" charset="-120"/>
                <a:ea typeface="微軟正黑體" panose="020B0604030504040204" pitchFamily="34" charset="-120"/>
              </a:rPr>
              <a:t>BI</a:t>
            </a:r>
            <a:r>
              <a:rPr lang="zh-TW" altLang="en-US" sz="4800" dirty="0">
                <a:latin typeface="微軟正黑體" panose="020B0604030504040204" pitchFamily="34" charset="-120"/>
                <a:ea typeface="微軟正黑體" panose="020B0604030504040204" pitchFamily="34" charset="-120"/>
              </a:rPr>
              <a:t>的解決方案</a:t>
            </a:r>
          </a:p>
        </p:txBody>
      </p:sp>
      <p:sp>
        <p:nvSpPr>
          <p:cNvPr id="144387" name="內容版面配置區 2"/>
          <p:cNvSpPr>
            <a:spLocks noGrp="1"/>
          </p:cNvSpPr>
          <p:nvPr>
            <p:ph idx="1"/>
          </p:nvPr>
        </p:nvSpPr>
        <p:spPr/>
        <p:txBody>
          <a:bodyPr/>
          <a:lstStyle/>
          <a:p>
            <a:pPr eaLnBrk="1" hangingPunct="1"/>
            <a:r>
              <a:rPr lang="en-US" altLang="zh-TW" sz="3600" b="1" dirty="0">
                <a:latin typeface="微軟正黑體" panose="020B0604030504040204" pitchFamily="34" charset="-120"/>
                <a:ea typeface="微軟正黑體" panose="020B0604030504040204" pitchFamily="34" charset="-120"/>
              </a:rPr>
              <a:t>BI</a:t>
            </a:r>
            <a:r>
              <a:rPr lang="zh-TW" altLang="zh-TW" sz="3600" b="1" dirty="0">
                <a:latin typeface="微軟正黑體" panose="020B0604030504040204" pitchFamily="34" charset="-120"/>
                <a:ea typeface="微軟正黑體" panose="020B0604030504040204" pitchFamily="34" charset="-120"/>
              </a:rPr>
              <a:t>解決方案的廠商包括</a:t>
            </a:r>
            <a:endParaRPr lang="en-US" altLang="zh-TW" sz="3600" b="1" dirty="0">
              <a:latin typeface="微軟正黑體" panose="020B0604030504040204" pitchFamily="34" charset="-120"/>
              <a:ea typeface="微軟正黑體" panose="020B0604030504040204" pitchFamily="34" charset="-120"/>
            </a:endParaRPr>
          </a:p>
          <a:p>
            <a:pPr lvl="1" eaLnBrk="1" hangingPunct="1">
              <a:spcAft>
                <a:spcPts val="0"/>
              </a:spcAft>
            </a:pPr>
            <a:r>
              <a:rPr lang="en-US" altLang="zh-TW" b="1" dirty="0">
                <a:latin typeface="微軟正黑體" panose="020B0604030504040204" pitchFamily="34" charset="-120"/>
                <a:ea typeface="微軟正黑體" panose="020B0604030504040204" pitchFamily="34" charset="-120"/>
              </a:rPr>
              <a:t>Tableau Software</a:t>
            </a:r>
            <a:r>
              <a:rPr lang="zh-TW" altLang="zh-TW" b="1" dirty="0">
                <a:latin typeface="微軟正黑體" panose="020B0604030504040204" pitchFamily="34" charset="-120"/>
                <a:ea typeface="微軟正黑體" panose="020B0604030504040204" pitchFamily="34" charset="-120"/>
              </a:rPr>
              <a:t>的</a:t>
            </a:r>
            <a:r>
              <a:rPr lang="en-US" altLang="zh-TW" b="1" dirty="0">
                <a:latin typeface="微軟正黑體" panose="020B0604030504040204" pitchFamily="34" charset="-120"/>
                <a:ea typeface="微軟正黑體" panose="020B0604030504040204" pitchFamily="34" charset="-120"/>
              </a:rPr>
              <a:t>Tableau 10</a:t>
            </a:r>
            <a:r>
              <a:rPr lang="zh-TW" altLang="zh-TW" b="1" dirty="0">
                <a:latin typeface="微軟正黑體" panose="020B0604030504040204" pitchFamily="34" charset="-120"/>
                <a:ea typeface="微軟正黑體" panose="020B0604030504040204" pitchFamily="34" charset="-120"/>
              </a:rPr>
              <a:t>，</a:t>
            </a:r>
            <a:endParaRPr lang="en-US" altLang="zh-TW" b="1" dirty="0">
              <a:latin typeface="微軟正黑體" panose="020B0604030504040204" pitchFamily="34" charset="-120"/>
              <a:ea typeface="微軟正黑體" panose="020B0604030504040204" pitchFamily="34" charset="-120"/>
            </a:endParaRPr>
          </a:p>
          <a:p>
            <a:pPr lvl="1" eaLnBrk="1" hangingPunct="1">
              <a:spcAft>
                <a:spcPts val="0"/>
              </a:spcAft>
            </a:pPr>
            <a:r>
              <a:rPr lang="en-US" altLang="zh-TW" b="1" dirty="0">
                <a:latin typeface="微軟正黑體" panose="020B0604030504040204" pitchFamily="34" charset="-120"/>
                <a:ea typeface="微軟正黑體" panose="020B0604030504040204" pitchFamily="34" charset="-120"/>
              </a:rPr>
              <a:t>Qlik</a:t>
            </a:r>
            <a:r>
              <a:rPr lang="zh-TW" altLang="zh-TW" b="1" dirty="0">
                <a:latin typeface="微軟正黑體" panose="020B0604030504040204" pitchFamily="34" charset="-120"/>
                <a:ea typeface="微軟正黑體" panose="020B0604030504040204" pitchFamily="34" charset="-120"/>
              </a:rPr>
              <a:t>的</a:t>
            </a:r>
            <a:r>
              <a:rPr lang="en-US" altLang="zh-TW" b="1" dirty="0" err="1">
                <a:latin typeface="微軟正黑體" panose="020B0604030504040204" pitchFamily="34" charset="-120"/>
                <a:ea typeface="微軟正黑體" panose="020B0604030504040204" pitchFamily="34" charset="-120"/>
              </a:rPr>
              <a:t>QlikView</a:t>
            </a:r>
            <a:r>
              <a:rPr lang="zh-TW" altLang="zh-TW" b="1" dirty="0">
                <a:latin typeface="微軟正黑體" panose="020B0604030504040204" pitchFamily="34" charset="-120"/>
                <a:ea typeface="微軟正黑體" panose="020B0604030504040204" pitchFamily="34" charset="-120"/>
              </a:rPr>
              <a:t>和</a:t>
            </a:r>
            <a:r>
              <a:rPr lang="en-US" altLang="zh-TW" b="1" dirty="0" err="1">
                <a:latin typeface="微軟正黑體" panose="020B0604030504040204" pitchFamily="34" charset="-120"/>
                <a:ea typeface="微軟正黑體" panose="020B0604030504040204" pitchFamily="34" charset="-120"/>
              </a:rPr>
              <a:t>Qlik</a:t>
            </a:r>
            <a:r>
              <a:rPr lang="en-US" altLang="zh-TW" b="1" dirty="0">
                <a:latin typeface="微軟正黑體" panose="020B0604030504040204" pitchFamily="34" charset="-120"/>
                <a:ea typeface="微軟正黑體" panose="020B0604030504040204" pitchFamily="34" charset="-120"/>
              </a:rPr>
              <a:t> Sense</a:t>
            </a:r>
            <a:r>
              <a:rPr lang="zh-TW" altLang="zh-TW" b="1" dirty="0">
                <a:latin typeface="微軟正黑體" panose="020B0604030504040204" pitchFamily="34" charset="-120"/>
                <a:ea typeface="微軟正黑體" panose="020B0604030504040204" pitchFamily="34" charset="-120"/>
              </a:rPr>
              <a:t>，</a:t>
            </a:r>
            <a:endParaRPr lang="en-US" altLang="zh-TW" b="1" dirty="0">
              <a:latin typeface="微軟正黑體" panose="020B0604030504040204" pitchFamily="34" charset="-120"/>
              <a:ea typeface="微軟正黑體" panose="020B0604030504040204" pitchFamily="34" charset="-120"/>
            </a:endParaRPr>
          </a:p>
          <a:p>
            <a:pPr lvl="1" eaLnBrk="1" hangingPunct="1">
              <a:spcAft>
                <a:spcPts val="0"/>
              </a:spcAft>
            </a:pPr>
            <a:r>
              <a:rPr lang="zh-TW" altLang="zh-TW" b="1" dirty="0">
                <a:latin typeface="微軟正黑體" panose="020B0604030504040204" pitchFamily="34" charset="-120"/>
                <a:ea typeface="微軟正黑體" panose="020B0604030504040204" pitchFamily="34" charset="-120"/>
              </a:rPr>
              <a:t>微軟的</a:t>
            </a:r>
            <a:r>
              <a:rPr lang="en-US" altLang="zh-TW" b="1" dirty="0">
                <a:latin typeface="微軟正黑體" panose="020B0604030504040204" pitchFamily="34" charset="-120"/>
                <a:ea typeface="微軟正黑體" panose="020B0604030504040204" pitchFamily="34" charset="-120"/>
              </a:rPr>
              <a:t> Power BI</a:t>
            </a:r>
            <a:r>
              <a:rPr lang="zh-TW" altLang="zh-TW" b="1" dirty="0">
                <a:latin typeface="微軟正黑體" panose="020B0604030504040204" pitchFamily="34" charset="-120"/>
                <a:ea typeface="微軟正黑體" panose="020B0604030504040204" pitchFamily="34" charset="-120"/>
              </a:rPr>
              <a:t>，</a:t>
            </a:r>
            <a:endParaRPr lang="en-US" altLang="zh-TW" b="1" dirty="0">
              <a:latin typeface="微軟正黑體" panose="020B0604030504040204" pitchFamily="34" charset="-120"/>
              <a:ea typeface="微軟正黑體" panose="020B0604030504040204" pitchFamily="34" charset="-120"/>
            </a:endParaRPr>
          </a:p>
          <a:p>
            <a:pPr lvl="1" eaLnBrk="1" hangingPunct="1">
              <a:spcAft>
                <a:spcPts val="0"/>
              </a:spcAft>
            </a:pPr>
            <a:r>
              <a:rPr lang="en-US" altLang="zh-TW" b="1" dirty="0">
                <a:latin typeface="微軟正黑體" panose="020B0604030504040204" pitchFamily="34" charset="-120"/>
                <a:ea typeface="微軟正黑體" panose="020B0604030504040204" pitchFamily="34" charset="-120"/>
              </a:rPr>
              <a:t>SAP</a:t>
            </a:r>
            <a:r>
              <a:rPr lang="zh-TW" altLang="zh-TW" b="1" dirty="0">
                <a:latin typeface="微軟正黑體" panose="020B0604030504040204" pitchFamily="34" charset="-120"/>
                <a:ea typeface="微軟正黑體" panose="020B0604030504040204" pitchFamily="34" charset="-120"/>
              </a:rPr>
              <a:t>的</a:t>
            </a:r>
            <a:r>
              <a:rPr lang="en-US" altLang="zh-TW" b="1" dirty="0" err="1">
                <a:latin typeface="微軟正黑體" panose="020B0604030504040204" pitchFamily="34" charset="-120"/>
                <a:ea typeface="微軟正黑體" panose="020B0604030504040204" pitchFamily="34" charset="-120"/>
              </a:rPr>
              <a:t>BusinessObjects</a:t>
            </a:r>
            <a:r>
              <a:rPr lang="en-US" altLang="zh-TW" b="1" dirty="0">
                <a:latin typeface="微軟正黑體" panose="020B0604030504040204" pitchFamily="34" charset="-120"/>
                <a:ea typeface="微軟正黑體" panose="020B0604030504040204" pitchFamily="34" charset="-120"/>
              </a:rPr>
              <a:t> Business Intelligence </a:t>
            </a:r>
            <a:r>
              <a:rPr lang="zh-TW" altLang="zh-TW" b="1" dirty="0">
                <a:latin typeface="微軟正黑體" panose="020B0604030504040204" pitchFamily="34" charset="-120"/>
                <a:ea typeface="微軟正黑體" panose="020B0604030504040204" pitchFamily="34" charset="-120"/>
              </a:rPr>
              <a:t>和 </a:t>
            </a:r>
            <a:r>
              <a:rPr lang="en-US" altLang="zh-TW" b="1" dirty="0">
                <a:latin typeface="微軟正黑體" panose="020B0604030504040204" pitchFamily="34" charset="-120"/>
                <a:ea typeface="微軟正黑體" panose="020B0604030504040204" pitchFamily="34" charset="-120"/>
              </a:rPr>
              <a:t>SAP Cloud for Analytics</a:t>
            </a:r>
            <a:r>
              <a:rPr lang="zh-TW" altLang="zh-TW" b="1" dirty="0">
                <a:latin typeface="微軟正黑體" panose="020B0604030504040204" pitchFamily="34" charset="-120"/>
                <a:ea typeface="微軟正黑體" panose="020B0604030504040204" pitchFamily="34" charset="-120"/>
              </a:rPr>
              <a:t>，</a:t>
            </a:r>
            <a:endParaRPr lang="en-US" altLang="zh-TW" b="1" dirty="0">
              <a:latin typeface="微軟正黑體" panose="020B0604030504040204" pitchFamily="34" charset="-120"/>
              <a:ea typeface="微軟正黑體" panose="020B0604030504040204" pitchFamily="34" charset="-120"/>
            </a:endParaRPr>
          </a:p>
          <a:p>
            <a:pPr lvl="1" eaLnBrk="1" hangingPunct="1">
              <a:spcAft>
                <a:spcPts val="0"/>
              </a:spcAft>
            </a:pPr>
            <a:r>
              <a:rPr lang="en-US" altLang="zh-TW" b="1" dirty="0">
                <a:latin typeface="微軟正黑體" panose="020B0604030504040204" pitchFamily="34" charset="-120"/>
                <a:ea typeface="微軟正黑體" panose="020B0604030504040204" pitchFamily="34" charset="-120"/>
              </a:rPr>
              <a:t>IBM</a:t>
            </a:r>
            <a:r>
              <a:rPr lang="zh-TW" altLang="zh-TW" b="1" dirty="0">
                <a:latin typeface="微軟正黑體" panose="020B0604030504040204" pitchFamily="34" charset="-120"/>
                <a:ea typeface="微軟正黑體" panose="020B0604030504040204" pitchFamily="34" charset="-120"/>
              </a:rPr>
              <a:t>的</a:t>
            </a:r>
            <a:r>
              <a:rPr lang="en-US" altLang="zh-TW" b="1" dirty="0">
                <a:latin typeface="微軟正黑體" panose="020B0604030504040204" pitchFamily="34" charset="-120"/>
                <a:ea typeface="微軟正黑體" panose="020B0604030504040204" pitchFamily="34" charset="-120"/>
              </a:rPr>
              <a:t> </a:t>
            </a:r>
            <a:r>
              <a:rPr lang="en-US" altLang="zh-TW" b="1" dirty="0" err="1">
                <a:latin typeface="微軟正黑體" panose="020B0604030504040204" pitchFamily="34" charset="-120"/>
                <a:ea typeface="微軟正黑體" panose="020B0604030504040204" pitchFamily="34" charset="-120"/>
              </a:rPr>
              <a:t>Cognos</a:t>
            </a:r>
            <a:r>
              <a:rPr lang="en-US" altLang="zh-TW" b="1" dirty="0">
                <a:latin typeface="微軟正黑體" panose="020B0604030504040204" pitchFamily="34" charset="-120"/>
                <a:ea typeface="微軟正黑體" panose="020B0604030504040204" pitchFamily="34" charset="-120"/>
              </a:rPr>
              <a:t> BI</a:t>
            </a:r>
            <a:r>
              <a:rPr lang="zh-TW" altLang="zh-TW" b="1" dirty="0">
                <a:latin typeface="微軟正黑體" panose="020B0604030504040204" pitchFamily="34" charset="-120"/>
                <a:ea typeface="微軟正黑體" panose="020B0604030504040204" pitchFamily="34" charset="-120"/>
              </a:rPr>
              <a:t>和</a:t>
            </a:r>
            <a:r>
              <a:rPr lang="en-US" altLang="zh-TW" b="1" dirty="0">
                <a:latin typeface="微軟正黑體" panose="020B0604030504040204" pitchFamily="34" charset="-120"/>
                <a:ea typeface="微軟正黑體" panose="020B0604030504040204" pitchFamily="34" charset="-120"/>
              </a:rPr>
              <a:t>Watson Analytics</a:t>
            </a:r>
            <a:r>
              <a:rPr lang="zh-TW" altLang="zh-TW" b="1" dirty="0">
                <a:latin typeface="微軟正黑體" panose="020B0604030504040204" pitchFamily="34" charset="-120"/>
                <a:ea typeface="微軟正黑體" panose="020B0604030504040204" pitchFamily="34" charset="-120"/>
              </a:rPr>
              <a:t>，</a:t>
            </a:r>
            <a:endParaRPr lang="en-US" altLang="zh-TW" b="1" dirty="0">
              <a:latin typeface="微軟正黑體" panose="020B0604030504040204" pitchFamily="34" charset="-120"/>
              <a:ea typeface="微軟正黑體" panose="020B0604030504040204" pitchFamily="34" charset="-120"/>
            </a:endParaRPr>
          </a:p>
          <a:p>
            <a:pPr lvl="1" eaLnBrk="1" hangingPunct="1">
              <a:spcAft>
                <a:spcPts val="0"/>
              </a:spcAft>
            </a:pPr>
            <a:r>
              <a:rPr lang="en-US" altLang="zh-TW" b="1" dirty="0" err="1">
                <a:latin typeface="微軟正黑體" panose="020B0604030504040204" pitchFamily="34" charset="-120"/>
                <a:ea typeface="微軟正黑體" panose="020B0604030504040204" pitchFamily="34" charset="-120"/>
              </a:rPr>
              <a:t>MicroStrategy</a:t>
            </a:r>
            <a:r>
              <a:rPr lang="zh-TW" altLang="zh-TW" b="1" dirty="0">
                <a:latin typeface="微軟正黑體" panose="020B0604030504040204" pitchFamily="34" charset="-120"/>
                <a:ea typeface="微軟正黑體" panose="020B0604030504040204" pitchFamily="34" charset="-120"/>
              </a:rPr>
              <a:t>的</a:t>
            </a:r>
            <a:r>
              <a:rPr lang="en-US" altLang="zh-TW" b="1" dirty="0">
                <a:latin typeface="微軟正黑體" panose="020B0604030504040204" pitchFamily="34" charset="-120"/>
                <a:ea typeface="微軟正黑體" panose="020B0604030504040204" pitchFamily="34" charset="-120"/>
              </a:rPr>
              <a:t> </a:t>
            </a:r>
            <a:r>
              <a:rPr lang="en-US" altLang="zh-TW" b="1" dirty="0" err="1">
                <a:latin typeface="微軟正黑體" panose="020B0604030504040204" pitchFamily="34" charset="-120"/>
                <a:ea typeface="微軟正黑體" panose="020B0604030504040204" pitchFamily="34" charset="-120"/>
              </a:rPr>
              <a:t>MicroStrategy</a:t>
            </a:r>
            <a:r>
              <a:rPr lang="en-US" altLang="zh-TW" b="1" dirty="0">
                <a:latin typeface="微軟正黑體" panose="020B0604030504040204" pitchFamily="34" charset="-120"/>
                <a:ea typeface="微軟正黑體" panose="020B0604030504040204" pitchFamily="34" charset="-120"/>
              </a:rPr>
              <a:t> Version 10</a:t>
            </a:r>
            <a:r>
              <a:rPr lang="zh-TW" altLang="zh-TW" b="1" dirty="0">
                <a:latin typeface="微軟正黑體" panose="020B0604030504040204" pitchFamily="34" charset="-120"/>
                <a:ea typeface="微軟正黑體" panose="020B0604030504040204" pitchFamily="34" charset="-120"/>
              </a:rPr>
              <a:t>，和</a:t>
            </a:r>
            <a:endParaRPr lang="en-US" altLang="zh-TW" b="1" dirty="0">
              <a:latin typeface="微軟正黑體" panose="020B0604030504040204" pitchFamily="34" charset="-120"/>
              <a:ea typeface="微軟正黑體" panose="020B0604030504040204" pitchFamily="34" charset="-120"/>
            </a:endParaRPr>
          </a:p>
          <a:p>
            <a:pPr lvl="1" eaLnBrk="1" hangingPunct="1">
              <a:spcAft>
                <a:spcPts val="0"/>
              </a:spcAft>
            </a:pPr>
            <a:r>
              <a:rPr lang="en-US" altLang="zh-TW" b="1" dirty="0">
                <a:latin typeface="微軟正黑體" panose="020B0604030504040204" pitchFamily="34" charset="-120"/>
                <a:ea typeface="微軟正黑體" panose="020B0604030504040204" pitchFamily="34" charset="-120"/>
              </a:rPr>
              <a:t>SAS</a:t>
            </a:r>
            <a:r>
              <a:rPr lang="zh-TW" altLang="zh-TW" b="1" dirty="0">
                <a:latin typeface="微軟正黑體" panose="020B0604030504040204" pitchFamily="34" charset="-120"/>
                <a:ea typeface="微軟正黑體" panose="020B0604030504040204" pitchFamily="34" charset="-120"/>
              </a:rPr>
              <a:t>的</a:t>
            </a:r>
            <a:r>
              <a:rPr lang="en-US" altLang="zh-TW" b="1" dirty="0">
                <a:latin typeface="微軟正黑體" panose="020B0604030504040204" pitchFamily="34" charset="-120"/>
                <a:ea typeface="微軟正黑體" panose="020B0604030504040204" pitchFamily="34" charset="-120"/>
              </a:rPr>
              <a:t>SAS Visual Analytics</a:t>
            </a:r>
            <a:r>
              <a:rPr lang="zh-TW" altLang="zh-TW" b="1" dirty="0">
                <a:latin typeface="微軟正黑體" panose="020B0604030504040204" pitchFamily="34" charset="-120"/>
                <a:ea typeface="微軟正黑體" panose="020B0604030504040204" pitchFamily="34" charset="-120"/>
              </a:rPr>
              <a:t>等</a:t>
            </a:r>
            <a:endParaRPr lang="zh-TW" altLang="en-US" b="1" dirty="0">
              <a:latin typeface="微軟正黑體" panose="020B0604030504040204" pitchFamily="34" charset="-120"/>
              <a:ea typeface="微軟正黑體" panose="020B0604030504040204" pitchFamily="34" charset="-120"/>
            </a:endParaRPr>
          </a:p>
        </p:txBody>
      </p:sp>
      <p:sp>
        <p:nvSpPr>
          <p:cNvPr id="144389"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buChar char="–"/>
              <a:defRPr sz="2800">
                <a:solidFill>
                  <a:srgbClr val="002060"/>
                </a:solidFill>
                <a:latin typeface="Times New Roman" panose="02020603050405020304" pitchFamily="18" charset="0"/>
                <a:ea typeface="標楷體" panose="03000509000000000000" pitchFamily="65" charset="-120"/>
              </a:defRPr>
            </a:lvl2pPr>
            <a:lvl3pPr marL="1143000" indent="-228600">
              <a:spcBef>
                <a:spcPct val="20000"/>
              </a:spcBef>
              <a:buChar char="•"/>
              <a:defRPr sz="24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buChar char="–"/>
              <a:defRPr sz="2000">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buChar char="»"/>
              <a:defRPr sz="2000">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標楷體" panose="03000509000000000000" pitchFamily="65" charset="-120"/>
              </a:defRPr>
            </a:lvl9pPr>
          </a:lstStyle>
          <a:p>
            <a:pPr>
              <a:spcBef>
                <a:spcPct val="0"/>
              </a:spcBef>
              <a:buFontTx/>
              <a:buNone/>
            </a:pPr>
            <a:fld id="{1152881A-8774-4442-AC21-D6BA99792C86}" type="slidenum">
              <a:rPr lang="zh-TW" altLang="en-US" sz="1000">
                <a:solidFill>
                  <a:schemeClr val="bg1"/>
                </a:solidFill>
                <a:latin typeface="Verdana" panose="020B0604030504040204" pitchFamily="34" charset="0"/>
                <a:ea typeface="新細明體" panose="02020500000000000000" pitchFamily="18" charset="-120"/>
              </a:rPr>
              <a:pPr>
                <a:spcBef>
                  <a:spcPct val="0"/>
                </a:spcBef>
                <a:buFontTx/>
                <a:buNone/>
              </a:pPr>
              <a:t>66</a:t>
            </a:fld>
            <a:endParaRPr lang="zh-TW" altLang="en-US" sz="1000">
              <a:solidFill>
                <a:schemeClr val="bg1"/>
              </a:solidFill>
              <a:latin typeface="Verdana" panose="020B0604030504040204" pitchFamily="34" charset="0"/>
              <a:ea typeface="新細明體" panose="02020500000000000000" pitchFamily="18" charset="-120"/>
            </a:endParaRPr>
          </a:p>
        </p:txBody>
      </p:sp>
      <p:sp>
        <p:nvSpPr>
          <p:cNvPr id="3" name="日期版面配置區 2">
            <a:extLst>
              <a:ext uri="{FF2B5EF4-FFF2-40B4-BE49-F238E27FC236}">
                <a16:creationId xmlns:a16="http://schemas.microsoft.com/office/drawing/2014/main" id="{8E87E976-BDAB-4383-B4D6-D3766653FCB7}"/>
              </a:ext>
            </a:extLst>
          </p:cNvPr>
          <p:cNvSpPr>
            <a:spLocks noGrp="1"/>
          </p:cNvSpPr>
          <p:nvPr>
            <p:ph type="dt" sz="half" idx="10"/>
          </p:nvPr>
        </p:nvSpPr>
        <p:spPr/>
        <p:txBody>
          <a:bodyPr/>
          <a:lstStyle/>
          <a:p>
            <a:r>
              <a:rPr lang="en-US" altLang="zh-TW"/>
              <a:t>© </a:t>
            </a:r>
            <a:r>
              <a:rPr lang="zh-TW" altLang="en-US"/>
              <a:t>滄海圖書</a:t>
            </a:r>
            <a:endParaRPr lang="en-US" dirty="0"/>
          </a:p>
        </p:txBody>
      </p:sp>
    </p:spTree>
    <p:extLst>
      <p:ext uri="{BB962C8B-B14F-4D97-AF65-F5344CB8AC3E}">
        <p14:creationId xmlns:p14="http://schemas.microsoft.com/office/powerpoint/2010/main" val="263991286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sz="4800" dirty="0">
                <a:effectLst/>
                <a:latin typeface="微軟正黑體" panose="020B0604030504040204" pitchFamily="34" charset="-120"/>
                <a:ea typeface="微軟正黑體" panose="020B0604030504040204" pitchFamily="34" charset="-120"/>
              </a:rPr>
              <a:t>魔力象限</a:t>
            </a:r>
            <a:r>
              <a:rPr lang="en-US" altLang="zh-TW" sz="4800" dirty="0">
                <a:effectLst/>
                <a:latin typeface="微軟正黑體" panose="020B0604030504040204" pitchFamily="34" charset="-120"/>
                <a:ea typeface="微軟正黑體" panose="020B0604030504040204" pitchFamily="34" charset="-120"/>
              </a:rPr>
              <a:t> (“Magic Quadrant”)</a:t>
            </a:r>
            <a:endParaRPr lang="zh-TW" altLang="en-US" sz="4800" dirty="0">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p:txBody>
          <a:bodyPr/>
          <a:lstStyle/>
          <a:p>
            <a:r>
              <a:rPr lang="en-US" altLang="zh-TW" sz="3600" b="1" dirty="0">
                <a:latin typeface="微軟正黑體" panose="020B0604030504040204" pitchFamily="34" charset="-120"/>
                <a:ea typeface="微軟正黑體" panose="020B0604030504040204" pitchFamily="34" charset="-120"/>
              </a:rPr>
              <a:t>Gartner </a:t>
            </a:r>
            <a:r>
              <a:rPr lang="zh-TW" altLang="zh-TW" sz="3600" b="1" dirty="0">
                <a:latin typeface="微軟正黑體" panose="020B0604030504040204" pitchFamily="34" charset="-120"/>
                <a:ea typeface="微軟正黑體" panose="020B0604030504040204" pitchFamily="34" charset="-120"/>
              </a:rPr>
              <a:t>所建立用來評比市場上各種解決方案的一套圖形化模式</a:t>
            </a:r>
            <a:endParaRPr lang="en-US" altLang="zh-TW" sz="3600" b="1" dirty="0">
              <a:latin typeface="微軟正黑體" panose="020B0604030504040204" pitchFamily="34" charset="-120"/>
              <a:ea typeface="微軟正黑體" panose="020B0604030504040204" pitchFamily="34" charset="-120"/>
            </a:endParaRPr>
          </a:p>
          <a:p>
            <a:pPr lvl="1"/>
            <a:r>
              <a:rPr lang="en-US" altLang="zh-TW" sz="3200" b="1" dirty="0">
                <a:latin typeface="微軟正黑體" panose="020B0604030504040204" pitchFamily="34" charset="-120"/>
                <a:ea typeface="微軟正黑體" panose="020B0604030504040204" pitchFamily="34" charset="-120"/>
              </a:rPr>
              <a:t>Gartner</a:t>
            </a:r>
            <a:r>
              <a:rPr lang="zh-TW" altLang="zh-TW" sz="3200" b="1" dirty="0">
                <a:latin typeface="微軟正黑體" panose="020B0604030504040204" pitchFamily="34" charset="-120"/>
                <a:ea typeface="微軟正黑體" panose="020B0604030504040204" pitchFamily="34" charset="-120"/>
              </a:rPr>
              <a:t>針對</a:t>
            </a:r>
            <a:r>
              <a:rPr lang="en-US" altLang="zh-TW" sz="3200" b="1" dirty="0">
                <a:latin typeface="微軟正黑體" panose="020B0604030504040204" pitchFamily="34" charset="-120"/>
                <a:ea typeface="微軟正黑體" panose="020B0604030504040204" pitchFamily="34" charset="-120"/>
              </a:rPr>
              <a:t>BI</a:t>
            </a:r>
            <a:r>
              <a:rPr lang="zh-TW" altLang="zh-TW" sz="3200" b="1" dirty="0">
                <a:latin typeface="微軟正黑體" panose="020B0604030504040204" pitchFamily="34" charset="-120"/>
                <a:ea typeface="微軟正黑體" panose="020B0604030504040204" pitchFamily="34" charset="-120"/>
              </a:rPr>
              <a:t>供應商的</a:t>
            </a:r>
            <a:r>
              <a:rPr lang="zh-TW" altLang="zh-TW" sz="3200" b="1" dirty="0">
                <a:solidFill>
                  <a:srgbClr val="0070C0"/>
                </a:solidFill>
                <a:latin typeface="微軟正黑體" panose="020B0604030504040204" pitchFamily="34" charset="-120"/>
                <a:ea typeface="微軟正黑體" panose="020B0604030504040204" pitchFamily="34" charset="-120"/>
              </a:rPr>
              <a:t>執行能力</a:t>
            </a:r>
            <a:r>
              <a:rPr lang="zh-CN" altLang="en-US" sz="3200" b="1" dirty="0">
                <a:latin typeface="微軟正黑體" panose="020B0604030504040204" pitchFamily="34" charset="-120"/>
                <a:ea typeface="微軟正黑體" panose="020B0604030504040204" pitchFamily="34" charset="-120"/>
              </a:rPr>
              <a:t>和</a:t>
            </a:r>
            <a:r>
              <a:rPr lang="zh-TW" altLang="zh-TW" sz="3200" b="1" dirty="0">
                <a:solidFill>
                  <a:srgbClr val="0070C0"/>
                </a:solidFill>
                <a:latin typeface="微軟正黑體" panose="020B0604030504040204" pitchFamily="34" charset="-120"/>
                <a:ea typeface="微軟正黑體" panose="020B0604030504040204" pitchFamily="34" charset="-120"/>
              </a:rPr>
              <a:t>願景的</a:t>
            </a:r>
            <a:r>
              <a:rPr lang="zh-CN" altLang="en-US" sz="3200" b="1" dirty="0">
                <a:solidFill>
                  <a:srgbClr val="0070C0"/>
                </a:solidFill>
                <a:latin typeface="微軟正黑體" panose="020B0604030504040204" pitchFamily="34" charset="-120"/>
                <a:ea typeface="微軟正黑體" panose="020B0604030504040204" pitchFamily="34" charset="-120"/>
              </a:rPr>
              <a:t>完整性</a:t>
            </a:r>
            <a:r>
              <a:rPr lang="zh-TW" altLang="zh-TW" sz="3200" b="1" dirty="0">
                <a:latin typeface="微軟正黑體" panose="020B0604030504040204" pitchFamily="34" charset="-120"/>
                <a:ea typeface="微軟正黑體" panose="020B0604030504040204" pitchFamily="34" charset="-120"/>
              </a:rPr>
              <a:t>評比與排名</a:t>
            </a:r>
            <a:endParaRPr lang="en-US" altLang="zh-TW" sz="3200" b="1" dirty="0">
              <a:latin typeface="微軟正黑體" panose="020B0604030504040204" pitchFamily="34" charset="-120"/>
              <a:ea typeface="微軟正黑體" panose="020B0604030504040204" pitchFamily="34" charset="-120"/>
            </a:endParaRPr>
          </a:p>
          <a:p>
            <a:pPr lvl="1"/>
            <a:r>
              <a:rPr lang="zh-TW" altLang="en-US" sz="3200" b="1" dirty="0">
                <a:latin typeface="微軟正黑體" panose="020B0604030504040204" pitchFamily="34" charset="-120"/>
                <a:ea typeface="微軟正黑體" panose="020B0604030504040204" pitchFamily="34" charset="-120"/>
              </a:rPr>
              <a:t>四個象限的廠商分別是：</a:t>
            </a:r>
            <a:r>
              <a:rPr lang="zh-TW" altLang="zh-TW" sz="3200" b="1" dirty="0">
                <a:solidFill>
                  <a:srgbClr val="0070C0"/>
                </a:solidFill>
                <a:latin typeface="微軟正黑體" panose="020B0604030504040204" pitchFamily="34" charset="-120"/>
                <a:ea typeface="微軟正黑體" panose="020B0604030504040204" pitchFamily="34" charset="-120"/>
              </a:rPr>
              <a:t>領導</a:t>
            </a:r>
            <a:r>
              <a:rPr lang="zh-CN" altLang="en-US" sz="3200" b="1" dirty="0">
                <a:solidFill>
                  <a:srgbClr val="0070C0"/>
                </a:solidFill>
                <a:latin typeface="微軟正黑體" panose="020B0604030504040204" pitchFamily="34" charset="-120"/>
                <a:ea typeface="微軟正黑體" panose="020B0604030504040204" pitchFamily="34" charset="-120"/>
              </a:rPr>
              <a:t>型</a:t>
            </a:r>
            <a:r>
              <a:rPr lang="zh-TW" altLang="zh-TW" sz="3200" b="1" dirty="0">
                <a:solidFill>
                  <a:srgbClr val="0070C0"/>
                </a:solidFill>
                <a:latin typeface="微軟正黑體" panose="020B0604030504040204" pitchFamily="34" charset="-120"/>
                <a:ea typeface="微軟正黑體" panose="020B0604030504040204" pitchFamily="34" charset="-120"/>
              </a:rPr>
              <a:t>廠商</a:t>
            </a:r>
            <a:r>
              <a:rPr lang="en-US" altLang="zh-TW" sz="3200" b="1" dirty="0">
                <a:solidFill>
                  <a:srgbClr val="0070C0"/>
                </a:solidFill>
                <a:latin typeface="微軟正黑體" panose="020B0604030504040204" pitchFamily="34" charset="-120"/>
                <a:ea typeface="微軟正黑體" panose="020B0604030504040204" pitchFamily="34" charset="-120"/>
              </a:rPr>
              <a:t> </a:t>
            </a:r>
            <a:r>
              <a:rPr lang="en-US" altLang="zh-TW" sz="3200" b="1" dirty="0">
                <a:latin typeface="微軟正黑體" panose="020B0604030504040204" pitchFamily="34" charset="-120"/>
                <a:ea typeface="微軟正黑體" panose="020B0604030504040204" pitchFamily="34" charset="-120"/>
              </a:rPr>
              <a:t>(Leaders)</a:t>
            </a:r>
            <a:r>
              <a:rPr lang="zh-TW" altLang="zh-TW" sz="3200" b="1" dirty="0">
                <a:latin typeface="微軟正黑體" panose="020B0604030504040204" pitchFamily="34" charset="-120"/>
                <a:ea typeface="微軟正黑體" panose="020B0604030504040204" pitchFamily="34" charset="-120"/>
              </a:rPr>
              <a:t> 、</a:t>
            </a:r>
            <a:r>
              <a:rPr lang="zh-TW" altLang="zh-TW" sz="3200" b="1" dirty="0">
                <a:solidFill>
                  <a:srgbClr val="0070C0"/>
                </a:solidFill>
                <a:latin typeface="微軟正黑體" panose="020B0604030504040204" pitchFamily="34" charset="-120"/>
                <a:ea typeface="微軟正黑體" panose="020B0604030504040204" pitchFamily="34" charset="-120"/>
              </a:rPr>
              <a:t>挑戰</a:t>
            </a:r>
            <a:r>
              <a:rPr lang="zh-CN" altLang="en-US" sz="3200" b="1" dirty="0">
                <a:solidFill>
                  <a:srgbClr val="0070C0"/>
                </a:solidFill>
                <a:latin typeface="微軟正黑體" panose="020B0604030504040204" pitchFamily="34" charset="-120"/>
                <a:ea typeface="微軟正黑體" panose="020B0604030504040204" pitchFamily="34" charset="-120"/>
              </a:rPr>
              <a:t>型</a:t>
            </a:r>
            <a:r>
              <a:rPr lang="zh-TW" altLang="zh-TW" sz="3200" b="1" dirty="0">
                <a:solidFill>
                  <a:srgbClr val="0070C0"/>
                </a:solidFill>
                <a:latin typeface="微軟正黑體" panose="020B0604030504040204" pitchFamily="34" charset="-120"/>
                <a:ea typeface="微軟正黑體" panose="020B0604030504040204" pitchFamily="34" charset="-120"/>
              </a:rPr>
              <a:t>廠商</a:t>
            </a:r>
            <a:r>
              <a:rPr lang="en-US" altLang="zh-TW" sz="3200" b="1" dirty="0">
                <a:solidFill>
                  <a:srgbClr val="0070C0"/>
                </a:solidFill>
                <a:latin typeface="微軟正黑體" panose="020B0604030504040204" pitchFamily="34" charset="-120"/>
                <a:ea typeface="微軟正黑體" panose="020B0604030504040204" pitchFamily="34" charset="-120"/>
              </a:rPr>
              <a:t> </a:t>
            </a:r>
            <a:r>
              <a:rPr lang="en-US" altLang="zh-TW" sz="3200" b="1" dirty="0">
                <a:latin typeface="微軟正黑體" panose="020B0604030504040204" pitchFamily="34" charset="-120"/>
                <a:ea typeface="微軟正黑體" panose="020B0604030504040204" pitchFamily="34" charset="-120"/>
              </a:rPr>
              <a:t>(Challengers)</a:t>
            </a:r>
            <a:r>
              <a:rPr lang="zh-TW" altLang="zh-TW" sz="3200" b="1" dirty="0">
                <a:latin typeface="微軟正黑體" panose="020B0604030504040204" pitchFamily="34" charset="-120"/>
                <a:ea typeface="微軟正黑體" panose="020B0604030504040204" pitchFamily="34" charset="-120"/>
              </a:rPr>
              <a:t>、</a:t>
            </a:r>
            <a:r>
              <a:rPr lang="zh-TW" altLang="zh-TW" sz="3200" b="1" dirty="0">
                <a:solidFill>
                  <a:srgbClr val="0070C0"/>
                </a:solidFill>
                <a:latin typeface="微軟正黑體" panose="020B0604030504040204" pitchFamily="34" charset="-120"/>
                <a:ea typeface="微軟正黑體" panose="020B0604030504040204" pitchFamily="34" charset="-120"/>
              </a:rPr>
              <a:t>利基</a:t>
            </a:r>
            <a:r>
              <a:rPr lang="zh-CN" altLang="en-US" sz="3200" b="1" dirty="0">
                <a:solidFill>
                  <a:srgbClr val="0070C0"/>
                </a:solidFill>
                <a:latin typeface="微軟正黑體" panose="020B0604030504040204" pitchFamily="34" charset="-120"/>
                <a:ea typeface="微軟正黑體" panose="020B0604030504040204" pitchFamily="34" charset="-120"/>
              </a:rPr>
              <a:t>型</a:t>
            </a:r>
            <a:r>
              <a:rPr lang="zh-TW" altLang="zh-TW" sz="3200" b="1" dirty="0">
                <a:solidFill>
                  <a:srgbClr val="0070C0"/>
                </a:solidFill>
                <a:latin typeface="微軟正黑體" panose="020B0604030504040204" pitchFamily="34" charset="-120"/>
                <a:ea typeface="微軟正黑體" panose="020B0604030504040204" pitchFamily="34" charset="-120"/>
              </a:rPr>
              <a:t>廠商</a:t>
            </a:r>
            <a:r>
              <a:rPr lang="en-US" altLang="zh-TW" sz="3200" b="1" dirty="0">
                <a:solidFill>
                  <a:srgbClr val="0070C0"/>
                </a:solidFill>
                <a:latin typeface="微軟正黑體" panose="020B0604030504040204" pitchFamily="34" charset="-120"/>
                <a:ea typeface="微軟正黑體" panose="020B0604030504040204" pitchFamily="34" charset="-120"/>
              </a:rPr>
              <a:t> </a:t>
            </a:r>
            <a:r>
              <a:rPr lang="en-US" altLang="zh-TW" sz="3200" b="1" dirty="0">
                <a:latin typeface="微軟正黑體" panose="020B0604030504040204" pitchFamily="34" charset="-120"/>
                <a:ea typeface="微軟正黑體" panose="020B0604030504040204" pitchFamily="34" charset="-120"/>
              </a:rPr>
              <a:t>(Niche players)</a:t>
            </a:r>
            <a:r>
              <a:rPr lang="zh-TW" altLang="zh-TW" sz="3200" b="1" dirty="0">
                <a:latin typeface="微軟正黑體" panose="020B0604030504040204" pitchFamily="34" charset="-120"/>
                <a:ea typeface="微軟正黑體" panose="020B0604030504040204" pitchFamily="34" charset="-120"/>
              </a:rPr>
              <a:t> 、和</a:t>
            </a:r>
            <a:r>
              <a:rPr lang="zh-TW" altLang="zh-TW" sz="3200" b="1" dirty="0">
                <a:solidFill>
                  <a:srgbClr val="0070C0"/>
                </a:solidFill>
                <a:latin typeface="微軟正黑體" panose="020B0604030504040204" pitchFamily="34" charset="-120"/>
                <a:ea typeface="微軟正黑體" panose="020B0604030504040204" pitchFamily="34" charset="-120"/>
              </a:rPr>
              <a:t>願景</a:t>
            </a:r>
            <a:r>
              <a:rPr lang="zh-CN" altLang="en-US" sz="3200" b="1" dirty="0">
                <a:solidFill>
                  <a:srgbClr val="0070C0"/>
                </a:solidFill>
                <a:latin typeface="微軟正黑體" panose="020B0604030504040204" pitchFamily="34" charset="-120"/>
                <a:ea typeface="微軟正黑體" panose="020B0604030504040204" pitchFamily="34" charset="-120"/>
              </a:rPr>
              <a:t>型</a:t>
            </a:r>
            <a:r>
              <a:rPr lang="zh-TW" altLang="zh-TW" sz="3200" b="1" dirty="0">
                <a:solidFill>
                  <a:srgbClr val="0070C0"/>
                </a:solidFill>
                <a:latin typeface="微軟正黑體" panose="020B0604030504040204" pitchFamily="34" charset="-120"/>
                <a:ea typeface="微軟正黑體" panose="020B0604030504040204" pitchFamily="34" charset="-120"/>
              </a:rPr>
              <a:t>廠商 </a:t>
            </a:r>
            <a:r>
              <a:rPr lang="en-US" altLang="zh-TW" sz="3200" b="1" dirty="0">
                <a:latin typeface="微軟正黑體" panose="020B0604030504040204" pitchFamily="34" charset="-120"/>
                <a:ea typeface="微軟正黑體" panose="020B0604030504040204" pitchFamily="34" charset="-120"/>
              </a:rPr>
              <a:t>(Visionaries)</a:t>
            </a:r>
          </a:p>
          <a:p>
            <a:pPr lvl="1"/>
            <a:r>
              <a:rPr lang="en-US" altLang="zh-TW" sz="3200" b="1" dirty="0">
                <a:latin typeface="微軟正黑體" panose="020B0604030504040204" pitchFamily="34" charset="-120"/>
                <a:ea typeface="微軟正黑體" panose="020B0604030504040204" pitchFamily="34" charset="-120"/>
              </a:rPr>
              <a:t>Gartner 2015~2016</a:t>
            </a:r>
            <a:r>
              <a:rPr lang="zh-TW" altLang="en-US" sz="3200" b="1" dirty="0">
                <a:latin typeface="微軟正黑體" panose="020B0604030504040204" pitchFamily="34" charset="-120"/>
                <a:ea typeface="微軟正黑體" panose="020B0604030504040204" pitchFamily="34" charset="-120"/>
              </a:rPr>
              <a:t>針對</a:t>
            </a:r>
            <a:r>
              <a:rPr lang="en-US" altLang="zh-TW" sz="3200" b="1" dirty="0">
                <a:latin typeface="微軟正黑體" panose="020B0604030504040204" pitchFamily="34" charset="-120"/>
                <a:ea typeface="微軟正黑體" panose="020B0604030504040204" pitchFamily="34" charset="-120"/>
              </a:rPr>
              <a:t>BI</a:t>
            </a:r>
            <a:r>
              <a:rPr lang="zh-TW" altLang="en-US" sz="3200" b="1" dirty="0">
                <a:latin typeface="微軟正黑體" panose="020B0604030504040204" pitchFamily="34" charset="-120"/>
                <a:ea typeface="微軟正黑體" panose="020B0604030504040204" pitchFamily="34" charset="-120"/>
              </a:rPr>
              <a:t>分析平台的</a:t>
            </a:r>
            <a:r>
              <a:rPr lang="zh-TW" altLang="zh-TW" sz="3200" b="1" dirty="0">
                <a:latin typeface="微軟正黑體" panose="020B0604030504040204" pitchFamily="34" charset="-120"/>
                <a:ea typeface="微軟正黑體" panose="020B0604030504040204" pitchFamily="34" charset="-120"/>
              </a:rPr>
              <a:t>魔力象限</a:t>
            </a:r>
            <a:r>
              <a:rPr lang="zh-TW" altLang="en-US" sz="3200" b="1" dirty="0">
                <a:latin typeface="微軟正黑體" panose="020B0604030504040204" pitchFamily="34" charset="-120"/>
                <a:ea typeface="微軟正黑體" panose="020B0604030504040204" pitchFamily="34" charset="-120"/>
              </a:rPr>
              <a:t>如後：</a:t>
            </a:r>
          </a:p>
        </p:txBody>
      </p:sp>
      <p:sp>
        <p:nvSpPr>
          <p:cNvPr id="5" name="投影片編號版面配置區 4"/>
          <p:cNvSpPr>
            <a:spLocks noGrp="1"/>
          </p:cNvSpPr>
          <p:nvPr>
            <p:ph type="sldNum" sz="quarter" idx="12"/>
          </p:nvPr>
        </p:nvSpPr>
        <p:spPr/>
        <p:txBody>
          <a:bodyPr/>
          <a:lstStyle/>
          <a:p>
            <a:pPr>
              <a:defRPr/>
            </a:pPr>
            <a:fld id="{DFEC51BF-01C3-45B8-88CF-4F16AE46CFC3}" type="slidenum">
              <a:rPr lang="zh-TW" altLang="en-US" smtClean="0"/>
              <a:pPr>
                <a:defRPr/>
              </a:pPr>
              <a:t>67</a:t>
            </a:fld>
            <a:endParaRPr lang="zh-TW" altLang="en-US"/>
          </a:p>
        </p:txBody>
      </p:sp>
      <p:sp>
        <p:nvSpPr>
          <p:cNvPr id="6" name="日期版面配置區 5">
            <a:extLst>
              <a:ext uri="{FF2B5EF4-FFF2-40B4-BE49-F238E27FC236}">
                <a16:creationId xmlns:a16="http://schemas.microsoft.com/office/drawing/2014/main" id="{0C10ED30-48F7-4509-85BA-FA60D25DD531}"/>
              </a:ext>
            </a:extLst>
          </p:cNvPr>
          <p:cNvSpPr>
            <a:spLocks noGrp="1"/>
          </p:cNvSpPr>
          <p:nvPr>
            <p:ph type="dt" sz="half" idx="10"/>
          </p:nvPr>
        </p:nvSpPr>
        <p:spPr/>
        <p:txBody>
          <a:bodyPr/>
          <a:lstStyle/>
          <a:p>
            <a:r>
              <a:rPr lang="en-US" altLang="zh-TW"/>
              <a:t>© </a:t>
            </a:r>
            <a:r>
              <a:rPr lang="zh-TW" altLang="en-US"/>
              <a:t>滄海圖書</a:t>
            </a:r>
            <a:endParaRPr lang="en-US" dirty="0"/>
          </a:p>
        </p:txBody>
      </p:sp>
    </p:spTree>
    <p:extLst>
      <p:ext uri="{BB962C8B-B14F-4D97-AF65-F5344CB8AC3E}">
        <p14:creationId xmlns:p14="http://schemas.microsoft.com/office/powerpoint/2010/main" val="32317297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C343F70-412E-4D3E-B012-7429392514E4}"/>
              </a:ext>
            </a:extLst>
          </p:cNvPr>
          <p:cNvSpPr>
            <a:spLocks noGrp="1"/>
          </p:cNvSpPr>
          <p:nvPr>
            <p:ph type="title"/>
          </p:nvPr>
        </p:nvSpPr>
        <p:spPr/>
        <p:txBody>
          <a:bodyPr/>
          <a:lstStyle/>
          <a:p>
            <a:r>
              <a:rPr lang="en-US" altLang="zh-TW" sz="4800" dirty="0">
                <a:latin typeface="微軟正黑體" panose="020B0604030504040204" pitchFamily="34" charset="-120"/>
                <a:ea typeface="微軟正黑體" panose="020B0604030504040204" pitchFamily="34" charset="-120"/>
              </a:rPr>
              <a:t>Gartner 2016 BI</a:t>
            </a:r>
            <a:r>
              <a:rPr lang="zh-TW" altLang="en-US" sz="4800" dirty="0">
                <a:latin typeface="微軟正黑體" panose="020B0604030504040204" pitchFamily="34" charset="-120"/>
                <a:ea typeface="微軟正黑體" panose="020B0604030504040204" pitchFamily="34" charset="-120"/>
              </a:rPr>
              <a:t>分析平台的</a:t>
            </a:r>
            <a:r>
              <a:rPr lang="zh-TW" altLang="zh-TW" sz="4800" dirty="0">
                <a:latin typeface="微軟正黑體" panose="020B0604030504040204" pitchFamily="34" charset="-120"/>
                <a:ea typeface="微軟正黑體" panose="020B0604030504040204" pitchFamily="34" charset="-120"/>
              </a:rPr>
              <a:t>魔力象限</a:t>
            </a:r>
            <a:endParaRPr lang="zh-TW" altLang="en-US" sz="4800" dirty="0">
              <a:latin typeface="微軟正黑體" panose="020B0604030504040204" pitchFamily="34" charset="-120"/>
              <a:ea typeface="微軟正黑體" panose="020B0604030504040204" pitchFamily="34" charset="-120"/>
            </a:endParaRPr>
          </a:p>
        </p:txBody>
      </p:sp>
      <p:pic>
        <p:nvPicPr>
          <p:cNvPr id="6" name="內容版面配置區 5">
            <a:extLst>
              <a:ext uri="{FF2B5EF4-FFF2-40B4-BE49-F238E27FC236}">
                <a16:creationId xmlns:a16="http://schemas.microsoft.com/office/drawing/2014/main" id="{D8B9026A-1CA7-4546-8880-38FC8C464E62}"/>
              </a:ext>
            </a:extLst>
          </p:cNvPr>
          <p:cNvPicPr>
            <a:picLocks noGrp="1" noChangeAspect="1"/>
          </p:cNvPicPr>
          <p:nvPr>
            <p:ph idx="1"/>
          </p:nvPr>
        </p:nvPicPr>
        <p:blipFill>
          <a:blip r:embed="rId2"/>
          <a:stretch>
            <a:fillRect/>
          </a:stretch>
        </p:blipFill>
        <p:spPr>
          <a:xfrm>
            <a:off x="3210864" y="1036356"/>
            <a:ext cx="5649672" cy="5819888"/>
          </a:xfrm>
          <a:prstGeom prst="rect">
            <a:avLst/>
          </a:prstGeom>
        </p:spPr>
      </p:pic>
      <p:sp>
        <p:nvSpPr>
          <p:cNvPr id="4" name="日期版面配置區 3">
            <a:extLst>
              <a:ext uri="{FF2B5EF4-FFF2-40B4-BE49-F238E27FC236}">
                <a16:creationId xmlns:a16="http://schemas.microsoft.com/office/drawing/2014/main" id="{E525AE35-41AA-4DC2-8B62-EE60B6EC11C8}"/>
              </a:ext>
            </a:extLst>
          </p:cNvPr>
          <p:cNvSpPr>
            <a:spLocks noGrp="1"/>
          </p:cNvSpPr>
          <p:nvPr>
            <p:ph type="dt" sz="half" idx="10"/>
          </p:nvPr>
        </p:nvSpPr>
        <p:spPr/>
        <p:txBody>
          <a:bodyPr/>
          <a:lstStyle/>
          <a:p>
            <a:r>
              <a:rPr lang="en-US" altLang="zh-TW"/>
              <a:t>© </a:t>
            </a:r>
            <a:r>
              <a:rPr lang="zh-TW" altLang="en-US"/>
              <a:t>滄海圖書</a:t>
            </a:r>
            <a:endParaRPr lang="en-US" dirty="0"/>
          </a:p>
        </p:txBody>
      </p:sp>
      <p:sp>
        <p:nvSpPr>
          <p:cNvPr id="5" name="投影片編號版面配置區 4">
            <a:extLst>
              <a:ext uri="{FF2B5EF4-FFF2-40B4-BE49-F238E27FC236}">
                <a16:creationId xmlns:a16="http://schemas.microsoft.com/office/drawing/2014/main" id="{F93F9248-838C-4B50-B35D-1223A2A2154F}"/>
              </a:ext>
            </a:extLst>
          </p:cNvPr>
          <p:cNvSpPr>
            <a:spLocks noGrp="1"/>
          </p:cNvSpPr>
          <p:nvPr>
            <p:ph type="sldNum" sz="quarter" idx="12"/>
          </p:nvPr>
        </p:nvSpPr>
        <p:spPr/>
        <p:txBody>
          <a:bodyPr/>
          <a:lstStyle/>
          <a:p>
            <a:fld id="{A69134C5-D3FF-48ED-8AAC-F4BE64BCFA21}" type="slidenum">
              <a:rPr lang="zh-TW" altLang="en-US" smtClean="0"/>
              <a:pPr/>
              <a:t>68</a:t>
            </a:fld>
            <a:endParaRPr lang="zh-TW" altLang="en-US"/>
          </a:p>
        </p:txBody>
      </p:sp>
    </p:spTree>
    <p:extLst>
      <p:ext uri="{BB962C8B-B14F-4D97-AF65-F5344CB8AC3E}">
        <p14:creationId xmlns:p14="http://schemas.microsoft.com/office/powerpoint/2010/main" val="14520942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91F9E92-F887-449D-B3B3-93320E4B1B6B}"/>
              </a:ext>
            </a:extLst>
          </p:cNvPr>
          <p:cNvSpPr>
            <a:spLocks noGrp="1"/>
          </p:cNvSpPr>
          <p:nvPr>
            <p:ph type="title"/>
          </p:nvPr>
        </p:nvSpPr>
        <p:spPr/>
        <p:txBody>
          <a:bodyPr/>
          <a:lstStyle/>
          <a:p>
            <a:r>
              <a:rPr lang="en-US" altLang="zh-TW" sz="4800" dirty="0">
                <a:latin typeface="微軟正黑體" panose="020B0604030504040204" pitchFamily="34" charset="-120"/>
                <a:ea typeface="微軟正黑體" panose="020B0604030504040204" pitchFamily="34" charset="-120"/>
              </a:rPr>
              <a:t>Gartner 2015 BI</a:t>
            </a:r>
            <a:r>
              <a:rPr lang="zh-TW" altLang="en-US" sz="4800" dirty="0">
                <a:latin typeface="微軟正黑體" panose="020B0604030504040204" pitchFamily="34" charset="-120"/>
                <a:ea typeface="微軟正黑體" panose="020B0604030504040204" pitchFamily="34" charset="-120"/>
              </a:rPr>
              <a:t>分析平台的</a:t>
            </a:r>
            <a:r>
              <a:rPr lang="zh-TW" altLang="zh-TW" sz="4800" dirty="0">
                <a:latin typeface="微軟正黑體" panose="020B0604030504040204" pitchFamily="34" charset="-120"/>
                <a:ea typeface="微軟正黑體" panose="020B0604030504040204" pitchFamily="34" charset="-120"/>
              </a:rPr>
              <a:t>魔力象限</a:t>
            </a:r>
            <a:endParaRPr lang="zh-TW" altLang="en-US" sz="4800" dirty="0">
              <a:latin typeface="微軟正黑體" panose="020B0604030504040204" pitchFamily="34" charset="-120"/>
              <a:ea typeface="微軟正黑體" panose="020B0604030504040204" pitchFamily="34" charset="-120"/>
            </a:endParaRPr>
          </a:p>
        </p:txBody>
      </p:sp>
      <p:pic>
        <p:nvPicPr>
          <p:cNvPr id="6" name="內容版面配置區 5">
            <a:extLst>
              <a:ext uri="{FF2B5EF4-FFF2-40B4-BE49-F238E27FC236}">
                <a16:creationId xmlns:a16="http://schemas.microsoft.com/office/drawing/2014/main" id="{E5B4A2AE-1789-4F29-AE4F-229573F6C43A}"/>
              </a:ext>
            </a:extLst>
          </p:cNvPr>
          <p:cNvPicPr>
            <a:picLocks noGrp="1" noChangeAspect="1"/>
          </p:cNvPicPr>
          <p:nvPr>
            <p:ph idx="1"/>
          </p:nvPr>
        </p:nvPicPr>
        <p:blipFill>
          <a:blip r:embed="rId2"/>
          <a:stretch>
            <a:fillRect/>
          </a:stretch>
        </p:blipFill>
        <p:spPr>
          <a:xfrm>
            <a:off x="3154554" y="1006239"/>
            <a:ext cx="5843142" cy="5843142"/>
          </a:xfrm>
          <a:prstGeom prst="rect">
            <a:avLst/>
          </a:prstGeom>
        </p:spPr>
      </p:pic>
      <p:sp>
        <p:nvSpPr>
          <p:cNvPr id="4" name="日期版面配置區 3">
            <a:extLst>
              <a:ext uri="{FF2B5EF4-FFF2-40B4-BE49-F238E27FC236}">
                <a16:creationId xmlns:a16="http://schemas.microsoft.com/office/drawing/2014/main" id="{861A1538-3620-49AB-B2AA-88E230E1C690}"/>
              </a:ext>
            </a:extLst>
          </p:cNvPr>
          <p:cNvSpPr>
            <a:spLocks noGrp="1"/>
          </p:cNvSpPr>
          <p:nvPr>
            <p:ph type="dt" sz="half" idx="10"/>
          </p:nvPr>
        </p:nvSpPr>
        <p:spPr/>
        <p:txBody>
          <a:bodyPr/>
          <a:lstStyle/>
          <a:p>
            <a:r>
              <a:rPr lang="en-US" altLang="zh-TW"/>
              <a:t>© </a:t>
            </a:r>
            <a:r>
              <a:rPr lang="zh-TW" altLang="en-US"/>
              <a:t>滄海圖書</a:t>
            </a:r>
            <a:endParaRPr lang="en-US" dirty="0"/>
          </a:p>
        </p:txBody>
      </p:sp>
      <p:sp>
        <p:nvSpPr>
          <p:cNvPr id="5" name="投影片編號版面配置區 4">
            <a:extLst>
              <a:ext uri="{FF2B5EF4-FFF2-40B4-BE49-F238E27FC236}">
                <a16:creationId xmlns:a16="http://schemas.microsoft.com/office/drawing/2014/main" id="{F5A68DC0-802E-48A3-92BC-E8E2035263E6}"/>
              </a:ext>
            </a:extLst>
          </p:cNvPr>
          <p:cNvSpPr>
            <a:spLocks noGrp="1"/>
          </p:cNvSpPr>
          <p:nvPr>
            <p:ph type="sldNum" sz="quarter" idx="12"/>
          </p:nvPr>
        </p:nvSpPr>
        <p:spPr/>
        <p:txBody>
          <a:bodyPr/>
          <a:lstStyle/>
          <a:p>
            <a:fld id="{A69134C5-D3FF-48ED-8AAC-F4BE64BCFA21}" type="slidenum">
              <a:rPr lang="zh-TW" altLang="en-US" smtClean="0"/>
              <a:pPr/>
              <a:t>69</a:t>
            </a:fld>
            <a:endParaRPr lang="zh-TW" altLang="en-US"/>
          </a:p>
        </p:txBody>
      </p:sp>
    </p:spTree>
    <p:extLst>
      <p:ext uri="{BB962C8B-B14F-4D97-AF65-F5344CB8AC3E}">
        <p14:creationId xmlns:p14="http://schemas.microsoft.com/office/powerpoint/2010/main" val="1021341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882C669-CE4A-469E-8F48-291FEB7CF1E6}"/>
              </a:ext>
            </a:extLst>
          </p:cNvPr>
          <p:cNvSpPr>
            <a:spLocks noGrp="1"/>
          </p:cNvSpPr>
          <p:nvPr>
            <p:ph type="title"/>
          </p:nvPr>
        </p:nvSpPr>
        <p:spPr/>
        <p:txBody>
          <a:bodyPr/>
          <a:lstStyle/>
          <a:p>
            <a:r>
              <a:rPr lang="en-US" altLang="zh-TW"/>
              <a:t>EIU</a:t>
            </a:r>
            <a:r>
              <a:rPr lang="zh-TW" altLang="zh-TW"/>
              <a:t>商業智慧白皮書</a:t>
            </a:r>
            <a:endParaRPr lang="zh-TW" altLang="en-US" dirty="0"/>
          </a:p>
        </p:txBody>
      </p:sp>
      <p:sp>
        <p:nvSpPr>
          <p:cNvPr id="18435" name="內容版面配置區 2">
            <a:extLst>
              <a:ext uri="{FF2B5EF4-FFF2-40B4-BE49-F238E27FC236}">
                <a16:creationId xmlns:a16="http://schemas.microsoft.com/office/drawing/2014/main" id="{CB839839-E18F-40E4-A56B-93032DFA55D8}"/>
              </a:ext>
            </a:extLst>
          </p:cNvPr>
          <p:cNvSpPr>
            <a:spLocks noGrp="1"/>
          </p:cNvSpPr>
          <p:nvPr>
            <p:ph idx="1"/>
          </p:nvPr>
        </p:nvSpPr>
        <p:spPr/>
        <p:txBody>
          <a:bodyPr/>
          <a:lstStyle/>
          <a:p>
            <a:r>
              <a:rPr lang="zh-TW" altLang="zh-TW" sz="3600" dirty="0"/>
              <a:t>其他調查結果：</a:t>
            </a:r>
          </a:p>
          <a:p>
            <a:pPr lvl="1"/>
            <a:r>
              <a:rPr lang="zh-TW" altLang="zh-TW" sz="3200" dirty="0"/>
              <a:t>公司裡面使用的</a:t>
            </a:r>
            <a:r>
              <a:rPr lang="en-US" altLang="zh-TW" sz="3200" dirty="0"/>
              <a:t>BI</a:t>
            </a:r>
            <a:r>
              <a:rPr lang="zh-TW" altLang="zh-TW" sz="3200" dirty="0"/>
              <a:t>工具過多，要管理起來缺乏一個集中的標準</a:t>
            </a:r>
            <a:endParaRPr lang="en-US" altLang="zh-TW" sz="3200" dirty="0"/>
          </a:p>
          <a:p>
            <a:pPr lvl="1"/>
            <a:r>
              <a:rPr lang="zh-TW" altLang="zh-TW" sz="3200" dirty="0"/>
              <a:t>影響公司購買</a:t>
            </a:r>
            <a:r>
              <a:rPr lang="en-US" altLang="zh-TW" sz="3200" dirty="0"/>
              <a:t>BI</a:t>
            </a:r>
            <a:r>
              <a:rPr lang="zh-TW" altLang="zh-TW" sz="3200" dirty="0"/>
              <a:t>工具的決策有三個主要因素：</a:t>
            </a:r>
            <a:r>
              <a:rPr lang="en-US" altLang="zh-TW" sz="3200" dirty="0"/>
              <a:t>BI</a:t>
            </a:r>
            <a:r>
              <a:rPr lang="zh-TW" altLang="zh-TW" sz="3200" dirty="0"/>
              <a:t>工具的成本、容易使用、以及能否和現有基礎建設整合在一起；其次三個影響採購的因素是供應商的技術支援能力、和現有軟體的整合能力、以及功能的穩健性（</a:t>
            </a:r>
            <a:r>
              <a:rPr lang="en-US" altLang="zh-TW" sz="3200" dirty="0"/>
              <a:t>robustness</a:t>
            </a:r>
            <a:r>
              <a:rPr lang="zh-TW" altLang="zh-TW" sz="3200" dirty="0"/>
              <a:t>）</a:t>
            </a:r>
          </a:p>
          <a:p>
            <a:endParaRPr lang="zh-TW" altLang="en-US" sz="3600" dirty="0"/>
          </a:p>
        </p:txBody>
      </p:sp>
      <p:sp>
        <p:nvSpPr>
          <p:cNvPr id="3" name="日期版面配置區 2">
            <a:extLst>
              <a:ext uri="{FF2B5EF4-FFF2-40B4-BE49-F238E27FC236}">
                <a16:creationId xmlns:a16="http://schemas.microsoft.com/office/drawing/2014/main" id="{568DCA63-FB0B-495A-8AD8-1601390E1BF9}"/>
              </a:ext>
            </a:extLst>
          </p:cNvPr>
          <p:cNvSpPr>
            <a:spLocks noGrp="1"/>
          </p:cNvSpPr>
          <p:nvPr>
            <p:ph type="dt" sz="half" idx="10"/>
          </p:nvPr>
        </p:nvSpPr>
        <p:spPr/>
        <p:txBody>
          <a:bodyPr/>
          <a:lstStyle/>
          <a:p>
            <a:r>
              <a:rPr lang="en-US" altLang="zh-TW"/>
              <a:t>© </a:t>
            </a:r>
            <a:r>
              <a:rPr lang="zh-TW" altLang="en-US"/>
              <a:t>滄海圖書</a:t>
            </a:r>
            <a:endParaRPr lang="en-US" dirty="0"/>
          </a:p>
        </p:txBody>
      </p:sp>
      <p:sp>
        <p:nvSpPr>
          <p:cNvPr id="4" name="投影片編號版面配置區 3">
            <a:extLst>
              <a:ext uri="{FF2B5EF4-FFF2-40B4-BE49-F238E27FC236}">
                <a16:creationId xmlns:a16="http://schemas.microsoft.com/office/drawing/2014/main" id="{1DA00BD4-2A4A-4B89-BA40-1B879750C7A0}"/>
              </a:ext>
            </a:extLst>
          </p:cNvPr>
          <p:cNvSpPr>
            <a:spLocks noGrp="1"/>
          </p:cNvSpPr>
          <p:nvPr>
            <p:ph type="sldNum" sz="quarter" idx="12"/>
          </p:nvPr>
        </p:nvSpPr>
        <p:spPr/>
        <p:txBody>
          <a:bodyPr/>
          <a:lstStyle/>
          <a:p>
            <a:fld id="{A69134C5-D3FF-48ED-8AAC-F4BE64BCFA21}" type="slidenum">
              <a:rPr lang="zh-TW" altLang="en-US" smtClean="0"/>
              <a:pPr/>
              <a:t>7</a:t>
            </a:fld>
            <a:endParaRPr lang="zh-TW" altLang="en-US"/>
          </a:p>
        </p:txBody>
      </p:sp>
    </p:spTree>
    <p:extLst>
      <p:ext uri="{BB962C8B-B14F-4D97-AF65-F5344CB8AC3E}">
        <p14:creationId xmlns:p14="http://schemas.microsoft.com/office/powerpoint/2010/main" val="269562799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4800" dirty="0">
                <a:latin typeface="微軟正黑體" panose="020B0604030504040204" pitchFamily="34" charset="-120"/>
                <a:ea typeface="微軟正黑體" panose="020B0604030504040204" pitchFamily="34" charset="-120"/>
              </a:rPr>
              <a:t>2016 BIAP</a:t>
            </a:r>
            <a:r>
              <a:rPr lang="zh-TW" altLang="en-US" sz="4800" dirty="0">
                <a:latin typeface="微軟正黑體" panose="020B0604030504040204" pitchFamily="34" charset="-120"/>
                <a:ea typeface="微軟正黑體" panose="020B0604030504040204" pitchFamily="34" charset="-120"/>
              </a:rPr>
              <a:t>魔力象限說明</a:t>
            </a:r>
          </a:p>
        </p:txBody>
      </p:sp>
      <p:sp>
        <p:nvSpPr>
          <p:cNvPr id="3" name="內容版面配置區 2"/>
          <p:cNvSpPr>
            <a:spLocks noGrp="1"/>
          </p:cNvSpPr>
          <p:nvPr>
            <p:ph idx="1"/>
          </p:nvPr>
        </p:nvSpPr>
        <p:spPr/>
        <p:txBody>
          <a:bodyPr/>
          <a:lstStyle/>
          <a:p>
            <a:r>
              <a:rPr lang="en-US" altLang="zh-TW" b="1" dirty="0">
                <a:latin typeface="微軟正黑體" panose="020B0604030504040204" pitchFamily="34" charset="-120"/>
                <a:ea typeface="微軟正黑體" panose="020B0604030504040204" pitchFamily="34" charset="-120"/>
              </a:rPr>
              <a:t>Beyond Core</a:t>
            </a:r>
            <a:r>
              <a:rPr lang="zh-TW" altLang="zh-TW" b="1" dirty="0">
                <a:latin typeface="微軟正黑體" panose="020B0604030504040204" pitchFamily="34" charset="-120"/>
                <a:ea typeface="微軟正黑體" panose="020B0604030504040204" pitchFamily="34" charset="-120"/>
              </a:rPr>
              <a:t>、</a:t>
            </a:r>
            <a:r>
              <a:rPr lang="en-US" altLang="zh-TW" b="1" dirty="0">
                <a:latin typeface="微軟正黑體" panose="020B0604030504040204" pitchFamily="34" charset="-120"/>
                <a:ea typeface="微軟正黑體" panose="020B0604030504040204" pitchFamily="34" charset="-120"/>
              </a:rPr>
              <a:t>ClearStory Data</a:t>
            </a:r>
            <a:r>
              <a:rPr lang="zh-TW" altLang="zh-TW" b="1" dirty="0">
                <a:latin typeface="微軟正黑體" panose="020B0604030504040204" pitchFamily="34" charset="-120"/>
                <a:ea typeface="微軟正黑體" panose="020B0604030504040204" pitchFamily="34" charset="-120"/>
              </a:rPr>
              <a:t>、</a:t>
            </a:r>
            <a:r>
              <a:rPr lang="en-US" altLang="zh-TW" b="1" dirty="0">
                <a:latin typeface="微軟正黑體" panose="020B0604030504040204" pitchFamily="34" charset="-120"/>
                <a:ea typeface="微軟正黑體" panose="020B0604030504040204" pitchFamily="34" charset="-120"/>
              </a:rPr>
              <a:t>Domo</a:t>
            </a:r>
            <a:r>
              <a:rPr lang="zh-TW" altLang="zh-TW" b="1" dirty="0">
                <a:latin typeface="微軟正黑體" panose="020B0604030504040204" pitchFamily="34" charset="-120"/>
                <a:ea typeface="微軟正黑體" panose="020B0604030504040204" pitchFamily="34" charset="-120"/>
              </a:rPr>
              <a:t>、</a:t>
            </a:r>
            <a:r>
              <a:rPr lang="en-US" altLang="zh-TW" b="1" dirty="0">
                <a:latin typeface="微軟正黑體" panose="020B0604030504040204" pitchFamily="34" charset="-120"/>
                <a:ea typeface="微軟正黑體" panose="020B0604030504040204" pitchFamily="34" charset="-120"/>
              </a:rPr>
              <a:t>Platfora</a:t>
            </a:r>
            <a:r>
              <a:rPr lang="zh-TW" altLang="zh-TW" b="1" dirty="0">
                <a:latin typeface="微軟正黑體" panose="020B0604030504040204" pitchFamily="34" charset="-120"/>
                <a:ea typeface="微軟正黑體" panose="020B0604030504040204" pitchFamily="34" charset="-120"/>
              </a:rPr>
              <a:t>、</a:t>
            </a:r>
            <a:r>
              <a:rPr lang="en-US" altLang="zh-TW" b="1" dirty="0">
                <a:latin typeface="微軟正黑體" panose="020B0604030504040204" pitchFamily="34" charset="-120"/>
                <a:ea typeface="微軟正黑體" panose="020B0604030504040204" pitchFamily="34" charset="-120"/>
              </a:rPr>
              <a:t>Salesforce</a:t>
            </a:r>
            <a:r>
              <a:rPr lang="zh-TW" altLang="zh-TW" b="1" dirty="0">
                <a:latin typeface="微軟正黑體" panose="020B0604030504040204" pitchFamily="34" charset="-120"/>
                <a:ea typeface="微軟正黑體" panose="020B0604030504040204" pitchFamily="34" charset="-120"/>
              </a:rPr>
              <a:t>和</a:t>
            </a:r>
            <a:r>
              <a:rPr lang="en-US" altLang="zh-TW" b="1" dirty="0">
                <a:latin typeface="微軟正黑體" panose="020B0604030504040204" pitchFamily="34" charset="-120"/>
                <a:ea typeface="微軟正黑體" panose="020B0604030504040204" pitchFamily="34" charset="-120"/>
              </a:rPr>
              <a:t>SiSense</a:t>
            </a:r>
            <a:r>
              <a:rPr lang="zh-TW" altLang="zh-TW" b="1" dirty="0">
                <a:latin typeface="微軟正黑體" panose="020B0604030504040204" pitchFamily="34" charset="-120"/>
                <a:ea typeface="微軟正黑體" panose="020B0604030504040204" pitchFamily="34" charset="-120"/>
              </a:rPr>
              <a:t>是</a:t>
            </a:r>
            <a:r>
              <a:rPr lang="en-US" altLang="zh-TW" b="1" dirty="0">
                <a:latin typeface="微軟正黑體" panose="020B0604030504040204" pitchFamily="34" charset="-120"/>
                <a:ea typeface="微軟正黑體" panose="020B0604030504040204" pitchFamily="34" charset="-120"/>
              </a:rPr>
              <a:t>2016</a:t>
            </a:r>
            <a:r>
              <a:rPr lang="zh-TW" altLang="zh-TW" b="1" dirty="0">
                <a:latin typeface="微軟正黑體" panose="020B0604030504040204" pitchFamily="34" charset="-120"/>
                <a:ea typeface="微軟正黑體" panose="020B0604030504040204" pitchFamily="34" charset="-120"/>
              </a:rPr>
              <a:t>才進榜的有願景和利基廠商，</a:t>
            </a:r>
            <a:r>
              <a:rPr lang="en-US" altLang="zh-TW" b="1" dirty="0">
                <a:latin typeface="微軟正黑體" panose="020B0604030504040204" pitchFamily="34" charset="-120"/>
                <a:ea typeface="微軟正黑體" panose="020B0604030504040204" pitchFamily="34" charset="-120"/>
              </a:rPr>
              <a:t>OpenText (Actuate)</a:t>
            </a:r>
            <a:r>
              <a:rPr lang="zh-TW" altLang="zh-TW" b="1" dirty="0">
                <a:latin typeface="微軟正黑體" panose="020B0604030504040204" pitchFamily="34" charset="-120"/>
                <a:ea typeface="微軟正黑體" panose="020B0604030504040204" pitchFamily="34" charset="-120"/>
              </a:rPr>
              <a:t>、</a:t>
            </a:r>
            <a:r>
              <a:rPr lang="en-US" altLang="zh-TW" b="1" dirty="0">
                <a:latin typeface="微軟正黑體" panose="020B0604030504040204" pitchFamily="34" charset="-120"/>
                <a:ea typeface="微軟正黑體" panose="020B0604030504040204" pitchFamily="34" charset="-120"/>
              </a:rPr>
              <a:t>Oracle</a:t>
            </a:r>
            <a:r>
              <a:rPr lang="zh-TW" altLang="zh-TW" b="1" dirty="0">
                <a:latin typeface="微軟正黑體" panose="020B0604030504040204" pitchFamily="34" charset="-120"/>
                <a:ea typeface="微軟正黑體" panose="020B0604030504040204" pitchFamily="34" charset="-120"/>
              </a:rPr>
              <a:t>、</a:t>
            </a:r>
            <a:r>
              <a:rPr lang="en-US" altLang="zh-TW" b="1" dirty="0">
                <a:latin typeface="微軟正黑體" panose="020B0604030504040204" pitchFamily="34" charset="-120"/>
                <a:ea typeface="微軟正黑體" panose="020B0604030504040204" pitchFamily="34" charset="-120"/>
              </a:rPr>
              <a:t>Panorama Software</a:t>
            </a:r>
            <a:r>
              <a:rPr lang="zh-TW" altLang="zh-TW" b="1" dirty="0">
                <a:latin typeface="微軟正黑體" panose="020B0604030504040204" pitchFamily="34" charset="-120"/>
                <a:ea typeface="微軟正黑體" panose="020B0604030504040204" pitchFamily="34" charset="-120"/>
              </a:rPr>
              <a:t>、</a:t>
            </a:r>
            <a:r>
              <a:rPr lang="en-US" altLang="zh-TW" b="1" dirty="0">
                <a:latin typeface="微軟正黑體" panose="020B0604030504040204" pitchFamily="34" charset="-120"/>
                <a:ea typeface="微軟正黑體" panose="020B0604030504040204" pitchFamily="34" charset="-120"/>
              </a:rPr>
              <a:t>Prognoz</a:t>
            </a:r>
            <a:r>
              <a:rPr lang="zh-TW" altLang="zh-TW" b="1" dirty="0">
                <a:latin typeface="微軟正黑體" panose="020B0604030504040204" pitchFamily="34" charset="-120"/>
                <a:ea typeface="微軟正黑體" panose="020B0604030504040204" pitchFamily="34" charset="-120"/>
              </a:rPr>
              <a:t>、</a:t>
            </a:r>
            <a:r>
              <a:rPr lang="en-US" altLang="zh-TW" b="1" dirty="0">
                <a:latin typeface="微軟正黑體" panose="020B0604030504040204" pitchFamily="34" charset="-120"/>
                <a:ea typeface="微軟正黑體" panose="020B0604030504040204" pitchFamily="34" charset="-120"/>
              </a:rPr>
              <a:t>Salient Management Company</a:t>
            </a:r>
            <a:r>
              <a:rPr lang="zh-TW" altLang="zh-TW" b="1" dirty="0">
                <a:latin typeface="微軟正黑體" panose="020B0604030504040204" pitchFamily="34" charset="-120"/>
                <a:ea typeface="微軟正黑體" panose="020B0604030504040204" pitchFamily="34" charset="-120"/>
              </a:rPr>
              <a:t>和</a:t>
            </a:r>
            <a:r>
              <a:rPr lang="en-US" altLang="zh-TW" b="1" dirty="0">
                <a:latin typeface="微軟正黑體" panose="020B0604030504040204" pitchFamily="34" charset="-120"/>
                <a:ea typeface="微軟正黑體" panose="020B0604030504040204" pitchFamily="34" charset="-120"/>
              </a:rPr>
              <a:t>Targit</a:t>
            </a:r>
            <a:r>
              <a:rPr lang="zh-TW" altLang="zh-TW" b="1" dirty="0">
                <a:latin typeface="微軟正黑體" panose="020B0604030504040204" pitchFamily="34" charset="-120"/>
                <a:ea typeface="微軟正黑體" panose="020B0604030504040204" pitchFamily="34" charset="-120"/>
              </a:rPr>
              <a:t>連續入榜兩年卻在</a:t>
            </a:r>
            <a:r>
              <a:rPr lang="en-US" altLang="zh-TW" b="1" dirty="0">
                <a:latin typeface="微軟正黑體" panose="020B0604030504040204" pitchFamily="34" charset="-120"/>
                <a:ea typeface="微軟正黑體" panose="020B0604030504040204" pitchFamily="34" charset="-120"/>
              </a:rPr>
              <a:t>2016</a:t>
            </a:r>
            <a:r>
              <a:rPr lang="zh-TW" altLang="zh-TW" b="1" dirty="0">
                <a:latin typeface="微軟正黑體" panose="020B0604030504040204" pitchFamily="34" charset="-120"/>
                <a:ea typeface="微軟正黑體" panose="020B0604030504040204" pitchFamily="34" charset="-120"/>
              </a:rPr>
              <a:t>跌出榜外。在面對激烈競爭的市場環境，</a:t>
            </a:r>
            <a:r>
              <a:rPr lang="en-US" altLang="zh-TW" b="1" dirty="0">
                <a:solidFill>
                  <a:srgbClr val="FF0000"/>
                </a:solidFill>
                <a:latin typeface="微軟正黑體" panose="020B0604030504040204" pitchFamily="34" charset="-120"/>
                <a:ea typeface="微軟正黑體" panose="020B0604030504040204" pitchFamily="34" charset="-120"/>
              </a:rPr>
              <a:t>Tableau</a:t>
            </a:r>
            <a:r>
              <a:rPr lang="zh-TW" altLang="zh-TW" b="1" dirty="0">
                <a:solidFill>
                  <a:srgbClr val="FF0000"/>
                </a:solidFill>
                <a:latin typeface="微軟正黑體" panose="020B0604030504040204" pitchFamily="34" charset="-120"/>
                <a:ea typeface="微軟正黑體" panose="020B0604030504040204" pitchFamily="34" charset="-120"/>
              </a:rPr>
              <a:t>、</a:t>
            </a:r>
            <a:r>
              <a:rPr lang="en-US" altLang="zh-TW" b="1" dirty="0">
                <a:solidFill>
                  <a:srgbClr val="FF0000"/>
                </a:solidFill>
                <a:latin typeface="微軟正黑體" panose="020B0604030504040204" pitchFamily="34" charset="-120"/>
                <a:ea typeface="微軟正黑體" panose="020B0604030504040204" pitchFamily="34" charset="-120"/>
              </a:rPr>
              <a:t>Qlik</a:t>
            </a:r>
            <a:r>
              <a:rPr lang="zh-TW" altLang="zh-TW" b="1" dirty="0">
                <a:solidFill>
                  <a:srgbClr val="FF0000"/>
                </a:solidFill>
                <a:latin typeface="微軟正黑體" panose="020B0604030504040204" pitchFamily="34" charset="-120"/>
                <a:ea typeface="微軟正黑體" panose="020B0604030504040204" pitchFamily="34" charset="-120"/>
              </a:rPr>
              <a:t>、和</a:t>
            </a:r>
            <a:r>
              <a:rPr lang="en-US" altLang="zh-TW" b="1" dirty="0">
                <a:solidFill>
                  <a:srgbClr val="FF0000"/>
                </a:solidFill>
                <a:latin typeface="微軟正黑體" panose="020B0604030504040204" pitchFamily="34" charset="-120"/>
                <a:ea typeface="微軟正黑體" panose="020B0604030504040204" pitchFamily="34" charset="-120"/>
              </a:rPr>
              <a:t>Microsoft</a:t>
            </a:r>
            <a:r>
              <a:rPr lang="zh-TW" altLang="zh-TW" b="1" dirty="0">
                <a:solidFill>
                  <a:srgbClr val="FF0000"/>
                </a:solidFill>
                <a:latin typeface="微軟正黑體" panose="020B0604030504040204" pitchFamily="34" charset="-120"/>
                <a:ea typeface="微軟正黑體" panose="020B0604030504040204" pitchFamily="34" charset="-120"/>
              </a:rPr>
              <a:t>是唯三維持在領導地位的廠商</a:t>
            </a:r>
            <a:r>
              <a:rPr lang="zh-TW" altLang="zh-TW" b="1" dirty="0">
                <a:latin typeface="微軟正黑體" panose="020B0604030504040204" pitchFamily="34" charset="-120"/>
                <a:ea typeface="微軟正黑體" panose="020B0604030504040204" pitchFamily="34" charset="-120"/>
              </a:rPr>
              <a:t>。</a:t>
            </a:r>
            <a:endParaRPr lang="zh-TW" altLang="en-US" b="1" dirty="0">
              <a:latin typeface="微軟正黑體" panose="020B0604030504040204" pitchFamily="34" charset="-120"/>
              <a:ea typeface="微軟正黑體" panose="020B0604030504040204" pitchFamily="34" charset="-120"/>
            </a:endParaRPr>
          </a:p>
        </p:txBody>
      </p:sp>
      <p:sp>
        <p:nvSpPr>
          <p:cNvPr id="5" name="投影片編號版面配置區 4"/>
          <p:cNvSpPr>
            <a:spLocks noGrp="1"/>
          </p:cNvSpPr>
          <p:nvPr>
            <p:ph type="sldNum" sz="quarter" idx="12"/>
          </p:nvPr>
        </p:nvSpPr>
        <p:spPr/>
        <p:txBody>
          <a:bodyPr/>
          <a:lstStyle/>
          <a:p>
            <a:pPr>
              <a:defRPr/>
            </a:pPr>
            <a:fld id="{DFEC51BF-01C3-45B8-88CF-4F16AE46CFC3}" type="slidenum">
              <a:rPr lang="zh-TW" altLang="en-US" smtClean="0"/>
              <a:pPr>
                <a:defRPr/>
              </a:pPr>
              <a:t>70</a:t>
            </a:fld>
            <a:endParaRPr lang="zh-TW" altLang="en-US"/>
          </a:p>
        </p:txBody>
      </p:sp>
      <p:sp>
        <p:nvSpPr>
          <p:cNvPr id="6" name="日期版面配置區 5">
            <a:extLst>
              <a:ext uri="{FF2B5EF4-FFF2-40B4-BE49-F238E27FC236}">
                <a16:creationId xmlns:a16="http://schemas.microsoft.com/office/drawing/2014/main" id="{A66ED5D4-7144-4375-9E41-F3C83D7ACEDE}"/>
              </a:ext>
            </a:extLst>
          </p:cNvPr>
          <p:cNvSpPr>
            <a:spLocks noGrp="1"/>
          </p:cNvSpPr>
          <p:nvPr>
            <p:ph type="dt" sz="half" idx="10"/>
          </p:nvPr>
        </p:nvSpPr>
        <p:spPr/>
        <p:txBody>
          <a:bodyPr/>
          <a:lstStyle/>
          <a:p>
            <a:r>
              <a:rPr lang="en-US" altLang="zh-TW"/>
              <a:t>© </a:t>
            </a:r>
            <a:r>
              <a:rPr lang="zh-TW" altLang="en-US"/>
              <a:t>滄海圖書</a:t>
            </a:r>
            <a:endParaRPr lang="en-US" dirty="0"/>
          </a:p>
        </p:txBody>
      </p:sp>
    </p:spTree>
    <p:extLst>
      <p:ext uri="{BB962C8B-B14F-4D97-AF65-F5344CB8AC3E}">
        <p14:creationId xmlns:p14="http://schemas.microsoft.com/office/powerpoint/2010/main" val="116340299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4800" dirty="0">
                <a:latin typeface="微軟正黑體" panose="020B0604030504040204" pitchFamily="34" charset="-120"/>
                <a:ea typeface="微軟正黑體" panose="020B0604030504040204" pitchFamily="34" charset="-120"/>
              </a:rPr>
              <a:t>2016 BIAP</a:t>
            </a:r>
            <a:r>
              <a:rPr lang="zh-TW" altLang="en-US" sz="4800" dirty="0">
                <a:latin typeface="微軟正黑體" panose="020B0604030504040204" pitchFamily="34" charset="-120"/>
                <a:ea typeface="微軟正黑體" panose="020B0604030504040204" pitchFamily="34" charset="-120"/>
              </a:rPr>
              <a:t>的</a:t>
            </a:r>
            <a:r>
              <a:rPr lang="en-US" altLang="zh-TW" sz="4800" dirty="0">
                <a:latin typeface="微軟正黑體" panose="020B0604030504040204" pitchFamily="34" charset="-120"/>
                <a:ea typeface="微軟正黑體" panose="020B0604030504040204" pitchFamily="34" charset="-120"/>
              </a:rPr>
              <a:t>1st</a:t>
            </a:r>
            <a:r>
              <a:rPr lang="zh-TW" altLang="en-US" sz="4800" dirty="0">
                <a:latin typeface="微軟正黑體" panose="020B0604030504040204" pitchFamily="34" charset="-120"/>
                <a:ea typeface="微軟正黑體" panose="020B0604030504040204" pitchFamily="34" charset="-120"/>
              </a:rPr>
              <a:t>評估準則</a:t>
            </a:r>
          </a:p>
        </p:txBody>
      </p:sp>
      <p:sp>
        <p:nvSpPr>
          <p:cNvPr id="3" name="內容版面配置區 2"/>
          <p:cNvSpPr>
            <a:spLocks noGrp="1"/>
          </p:cNvSpPr>
          <p:nvPr>
            <p:ph idx="1"/>
          </p:nvPr>
        </p:nvSpPr>
        <p:spPr/>
        <p:txBody>
          <a:bodyPr/>
          <a:lstStyle/>
          <a:p>
            <a:r>
              <a:rPr lang="en-US" altLang="zh-TW" b="1" dirty="0">
                <a:latin typeface="微軟正黑體" panose="020B0604030504040204" pitchFamily="34" charset="-120"/>
                <a:ea typeface="微軟正黑體" panose="020B0604030504040204" pitchFamily="34" charset="-120"/>
              </a:rPr>
              <a:t>2016</a:t>
            </a:r>
            <a:r>
              <a:rPr lang="zh-TW" altLang="zh-TW" b="1" dirty="0">
                <a:latin typeface="微軟正黑體" panose="020B0604030504040204" pitchFamily="34" charset="-120"/>
                <a:ea typeface="微軟正黑體" panose="020B0604030504040204" pitchFamily="34" charset="-120"/>
              </a:rPr>
              <a:t>年評估的第一個篩選供應商的條件是針對其</a:t>
            </a:r>
            <a:r>
              <a:rPr lang="en-US" altLang="zh-TW" b="1" dirty="0">
                <a:latin typeface="微軟正黑體" panose="020B0604030504040204" pitchFamily="34" charset="-120"/>
                <a:ea typeface="微軟正黑體" panose="020B0604030504040204" pitchFamily="34" charset="-120"/>
              </a:rPr>
              <a:t>BI</a:t>
            </a:r>
            <a:r>
              <a:rPr lang="zh-TW" altLang="zh-TW" b="1" dirty="0">
                <a:latin typeface="微軟正黑體" panose="020B0604030504040204" pitchFamily="34" charset="-120"/>
                <a:ea typeface="微軟正黑體" panose="020B0604030504040204" pitchFamily="34" charset="-120"/>
              </a:rPr>
              <a:t>分析平台的解決方案是否現代</a:t>
            </a:r>
            <a:r>
              <a:rPr lang="en-US" altLang="zh-TW" b="1" dirty="0">
                <a:latin typeface="微軟正黑體" panose="020B0604030504040204" pitchFamily="34" charset="-120"/>
                <a:ea typeface="微軟正黑體" panose="020B0604030504040204" pitchFamily="34" charset="-120"/>
              </a:rPr>
              <a:t>(</a:t>
            </a:r>
            <a:r>
              <a:rPr lang="en-US" altLang="zh-TW" b="1" dirty="0">
                <a:solidFill>
                  <a:srgbClr val="FF0000"/>
                </a:solidFill>
                <a:latin typeface="微軟正黑體" panose="020B0604030504040204" pitchFamily="34" charset="-120"/>
                <a:ea typeface="微軟正黑體" panose="020B0604030504040204" pitchFamily="34" charset="-120"/>
              </a:rPr>
              <a:t>Modern</a:t>
            </a:r>
            <a:r>
              <a:rPr lang="en-US" altLang="zh-TW" b="1" dirty="0">
                <a:latin typeface="微軟正黑體" panose="020B0604030504040204" pitchFamily="34" charset="-120"/>
                <a:ea typeface="微軟正黑體" panose="020B0604030504040204" pitchFamily="34" charset="-120"/>
              </a:rPr>
              <a:t>) </a:t>
            </a:r>
            <a:r>
              <a:rPr lang="zh-TW" altLang="zh-TW" b="1" dirty="0">
                <a:latin typeface="微軟正黑體" panose="020B0604030504040204" pitchFamily="34" charset="-120"/>
                <a:ea typeface="微軟正黑體" panose="020B0604030504040204" pitchFamily="34" charset="-120"/>
              </a:rPr>
              <a:t>以決定供應商的取捨。這部份是由</a:t>
            </a:r>
            <a:r>
              <a:rPr lang="en-US" altLang="zh-TW" b="1" dirty="0">
                <a:latin typeface="微軟正黑體" panose="020B0604030504040204" pitchFamily="34" charset="-120"/>
                <a:ea typeface="微軟正黑體" panose="020B0604030504040204" pitchFamily="34" charset="-120"/>
              </a:rPr>
              <a:t>Gartner</a:t>
            </a:r>
            <a:r>
              <a:rPr lang="zh-TW" altLang="zh-TW" b="1" dirty="0">
                <a:latin typeface="微軟正黑體" panose="020B0604030504040204" pitchFamily="34" charset="-120"/>
                <a:ea typeface="微軟正黑體" panose="020B0604030504040204" pitchFamily="34" charset="-120"/>
              </a:rPr>
              <a:t>的分析師來評估，根據在一個業務分析師或資訊工作者可以無需</a:t>
            </a:r>
            <a:r>
              <a:rPr lang="en-US" altLang="zh-TW" b="1" dirty="0">
                <a:latin typeface="微軟正黑體" panose="020B0604030504040204" pitchFamily="34" charset="-120"/>
                <a:ea typeface="微軟正黑體" panose="020B0604030504040204" pitchFamily="34" charset="-120"/>
              </a:rPr>
              <a:t>IT</a:t>
            </a:r>
            <a:r>
              <a:rPr lang="zh-TW" altLang="zh-TW" b="1" dirty="0">
                <a:latin typeface="微軟正黑體" panose="020B0604030504040204" pitchFamily="34" charset="-120"/>
                <a:ea typeface="微軟正黑體" panose="020B0604030504040204" pitchFamily="34" charset="-120"/>
              </a:rPr>
              <a:t>協助情況下使用平台分析資料前，</a:t>
            </a:r>
            <a:r>
              <a:rPr lang="en-US" altLang="zh-TW" b="1" dirty="0">
                <a:latin typeface="微軟正黑體" panose="020B0604030504040204" pitchFamily="34" charset="-120"/>
                <a:ea typeface="微軟正黑體" panose="020B0604030504040204" pitchFamily="34" charset="-120"/>
              </a:rPr>
              <a:t>IT</a:t>
            </a:r>
            <a:r>
              <a:rPr lang="zh-TW" altLang="zh-TW" b="1" dirty="0">
                <a:latin typeface="微軟正黑體" panose="020B0604030504040204" pitchFamily="34" charset="-120"/>
                <a:ea typeface="微軟正黑體" panose="020B0604030504040204" pitchFamily="34" charset="-120"/>
              </a:rPr>
              <a:t>必須涉入的程度。</a:t>
            </a:r>
            <a:r>
              <a:rPr lang="en-US" altLang="zh-TW" b="1" dirty="0">
                <a:latin typeface="微軟正黑體" panose="020B0604030504040204" pitchFamily="34" charset="-120"/>
                <a:ea typeface="微軟正黑體" panose="020B0604030504040204" pitchFamily="34" charset="-120"/>
              </a:rPr>
              <a:t>IT</a:t>
            </a:r>
            <a:r>
              <a:rPr lang="zh-TW" altLang="zh-TW" b="1" dirty="0">
                <a:latin typeface="微軟正黑體" panose="020B0604030504040204" pitchFamily="34" charset="-120"/>
                <a:ea typeface="微軟正黑體" panose="020B0604030504040204" pitchFamily="34" charset="-120"/>
              </a:rPr>
              <a:t>涉入程度愈高，包括在平台內部或外部、資料載入和建模、建立語意層、建立資料結構是使用</a:t>
            </a:r>
            <a:r>
              <a:rPr lang="en-US" altLang="zh-TW" b="1" dirty="0">
                <a:latin typeface="微軟正黑體" panose="020B0604030504040204" pitchFamily="34" charset="-120"/>
                <a:ea typeface="微軟正黑體" panose="020B0604030504040204" pitchFamily="34" charset="-120"/>
              </a:rPr>
              <a:t>BI</a:t>
            </a:r>
            <a:r>
              <a:rPr lang="zh-TW" altLang="zh-TW" b="1" dirty="0">
                <a:latin typeface="微軟正黑體" panose="020B0604030504040204" pitchFamily="34" charset="-120"/>
                <a:ea typeface="微軟正黑體" panose="020B0604030504040204" pitchFamily="34" charset="-120"/>
              </a:rPr>
              <a:t>平台的前置作業，這種以</a:t>
            </a:r>
            <a:r>
              <a:rPr lang="en-US" altLang="zh-TW" b="1" dirty="0">
                <a:latin typeface="微軟正黑體" panose="020B0604030504040204" pitchFamily="34" charset="-120"/>
                <a:ea typeface="微軟正黑體" panose="020B0604030504040204" pitchFamily="34" charset="-120"/>
              </a:rPr>
              <a:t>IT</a:t>
            </a:r>
            <a:r>
              <a:rPr lang="zh-TW" altLang="zh-TW" b="1" dirty="0">
                <a:latin typeface="微軟正黑體" panose="020B0604030504040204" pitchFamily="34" charset="-120"/>
                <a:ea typeface="微軟正黑體" panose="020B0604030504040204" pitchFamily="34" charset="-120"/>
              </a:rPr>
              <a:t>開發者為中心，專注於分析應用開發的平台未能滿足一個現代版的</a:t>
            </a:r>
            <a:r>
              <a:rPr lang="en-US" altLang="zh-TW" b="1" dirty="0">
                <a:latin typeface="微軟正黑體" panose="020B0604030504040204" pitchFamily="34" charset="-120"/>
                <a:ea typeface="微軟正黑體" panose="020B0604030504040204" pitchFamily="34" charset="-120"/>
              </a:rPr>
              <a:t>BI</a:t>
            </a:r>
            <a:r>
              <a:rPr lang="zh-TW" altLang="zh-TW" b="1" dirty="0">
                <a:latin typeface="微軟正黑體" panose="020B0604030504040204" pitchFamily="34" charset="-120"/>
                <a:ea typeface="微軟正黑體" panose="020B0604030504040204" pitchFamily="34" charset="-120"/>
              </a:rPr>
              <a:t>分析平台的準則，該供應商也就不會進一步納入後續分析之列。</a:t>
            </a:r>
            <a:endParaRPr lang="zh-TW" altLang="en-US" b="1" dirty="0">
              <a:latin typeface="微軟正黑體" panose="020B0604030504040204" pitchFamily="34" charset="-120"/>
              <a:ea typeface="微軟正黑體" panose="020B0604030504040204" pitchFamily="34" charset="-120"/>
            </a:endParaRPr>
          </a:p>
        </p:txBody>
      </p:sp>
      <p:sp>
        <p:nvSpPr>
          <p:cNvPr id="5" name="投影片編號版面配置區 4"/>
          <p:cNvSpPr>
            <a:spLocks noGrp="1"/>
          </p:cNvSpPr>
          <p:nvPr>
            <p:ph type="sldNum" sz="quarter" idx="12"/>
          </p:nvPr>
        </p:nvSpPr>
        <p:spPr/>
        <p:txBody>
          <a:bodyPr/>
          <a:lstStyle/>
          <a:p>
            <a:pPr>
              <a:defRPr/>
            </a:pPr>
            <a:fld id="{DFEC51BF-01C3-45B8-88CF-4F16AE46CFC3}" type="slidenum">
              <a:rPr lang="zh-TW" altLang="en-US" smtClean="0"/>
              <a:pPr>
                <a:defRPr/>
              </a:pPr>
              <a:t>71</a:t>
            </a:fld>
            <a:endParaRPr lang="zh-TW" altLang="en-US"/>
          </a:p>
        </p:txBody>
      </p:sp>
      <p:sp>
        <p:nvSpPr>
          <p:cNvPr id="6" name="日期版面配置區 5">
            <a:extLst>
              <a:ext uri="{FF2B5EF4-FFF2-40B4-BE49-F238E27FC236}">
                <a16:creationId xmlns:a16="http://schemas.microsoft.com/office/drawing/2014/main" id="{49634403-B497-4F0E-8574-88D88E1E0432}"/>
              </a:ext>
            </a:extLst>
          </p:cNvPr>
          <p:cNvSpPr>
            <a:spLocks noGrp="1"/>
          </p:cNvSpPr>
          <p:nvPr>
            <p:ph type="dt" sz="half" idx="10"/>
          </p:nvPr>
        </p:nvSpPr>
        <p:spPr/>
        <p:txBody>
          <a:bodyPr/>
          <a:lstStyle/>
          <a:p>
            <a:r>
              <a:rPr lang="en-US" altLang="zh-TW"/>
              <a:t>© </a:t>
            </a:r>
            <a:r>
              <a:rPr lang="zh-TW" altLang="en-US"/>
              <a:t>滄海圖書</a:t>
            </a:r>
            <a:endParaRPr lang="en-US" dirty="0"/>
          </a:p>
        </p:txBody>
      </p:sp>
    </p:spTree>
    <p:extLst>
      <p:ext uri="{BB962C8B-B14F-4D97-AF65-F5344CB8AC3E}">
        <p14:creationId xmlns:p14="http://schemas.microsoft.com/office/powerpoint/2010/main" val="127876626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4800" dirty="0">
                <a:latin typeface="微軟正黑體" panose="020B0604030504040204" pitchFamily="34" charset="-120"/>
                <a:ea typeface="微軟正黑體" panose="020B0604030504040204" pitchFamily="34" charset="-120"/>
              </a:rPr>
              <a:t>2016 BIAP</a:t>
            </a:r>
            <a:r>
              <a:rPr lang="zh-TW" altLang="en-US" sz="4800" dirty="0">
                <a:latin typeface="微軟正黑體" panose="020B0604030504040204" pitchFamily="34" charset="-120"/>
                <a:ea typeface="微軟正黑體" panose="020B0604030504040204" pitchFamily="34" charset="-120"/>
              </a:rPr>
              <a:t>的後續評估準則</a:t>
            </a:r>
          </a:p>
        </p:txBody>
      </p:sp>
      <p:sp>
        <p:nvSpPr>
          <p:cNvPr id="3" name="內容版面配置區 2"/>
          <p:cNvSpPr>
            <a:spLocks noGrp="1"/>
          </p:cNvSpPr>
          <p:nvPr>
            <p:ph idx="1"/>
          </p:nvPr>
        </p:nvSpPr>
        <p:spPr/>
        <p:txBody>
          <a:bodyPr/>
          <a:lstStyle/>
          <a:p>
            <a:r>
              <a:rPr lang="zh-TW" altLang="zh-TW" b="1" dirty="0">
                <a:latin typeface="微軟正黑體" panose="020B0604030504040204" pitchFamily="34" charset="-120"/>
                <a:ea typeface="微軟正黑體" panose="020B0604030504040204" pitchFamily="34" charset="-120"/>
              </a:rPr>
              <a:t>合於現代版的</a:t>
            </a:r>
            <a:r>
              <a:rPr lang="en-US" altLang="zh-TW" b="1" dirty="0">
                <a:latin typeface="微軟正黑體" panose="020B0604030504040204" pitchFamily="34" charset="-120"/>
                <a:ea typeface="微軟正黑體" panose="020B0604030504040204" pitchFamily="34" charset="-120"/>
              </a:rPr>
              <a:t>BI</a:t>
            </a:r>
            <a:r>
              <a:rPr lang="zh-TW" altLang="zh-TW" b="1" dirty="0">
                <a:latin typeface="微軟正黑體" panose="020B0604030504040204" pitchFamily="34" charset="-120"/>
                <a:ea typeface="微軟正黑體" panose="020B0604030504040204" pitchFamily="34" charset="-120"/>
              </a:rPr>
              <a:t>分析平台進一步要經過五階的漏斗檢驗，前三階是針對供應商的評估，包括市場能見度</a:t>
            </a:r>
            <a:r>
              <a:rPr lang="en-US" altLang="zh-TW" b="1" dirty="0">
                <a:latin typeface="微軟正黑體" panose="020B0604030504040204" pitchFamily="34" charset="-120"/>
                <a:ea typeface="微軟正黑體" panose="020B0604030504040204" pitchFamily="34" charset="-120"/>
              </a:rPr>
              <a:t> (Market presence)</a:t>
            </a:r>
            <a:r>
              <a:rPr lang="zh-TW" altLang="zh-TW" b="1" dirty="0">
                <a:latin typeface="微軟正黑體" panose="020B0604030504040204" pitchFamily="34" charset="-120"/>
                <a:ea typeface="微軟正黑體" panose="020B0604030504040204" pitchFamily="34" charset="-120"/>
              </a:rPr>
              <a:t>，營收，魔力象限程序的參與度，包括填寫問卷、上傳實作</a:t>
            </a:r>
            <a:r>
              <a:rPr lang="en-US" altLang="zh-TW" b="1" dirty="0">
                <a:latin typeface="微軟正黑體" panose="020B0604030504040204" pitchFamily="34" charset="-120"/>
                <a:ea typeface="微軟正黑體" panose="020B0604030504040204" pitchFamily="34" charset="-120"/>
              </a:rPr>
              <a:t>Gartner</a:t>
            </a:r>
            <a:r>
              <a:rPr lang="zh-TW" altLang="zh-TW" b="1" dirty="0">
                <a:latin typeface="微軟正黑體" panose="020B0604030504040204" pitchFamily="34" charset="-120"/>
                <a:ea typeface="微軟正黑體" panose="020B0604030504040204" pitchFamily="34" charset="-120"/>
              </a:rPr>
              <a:t>指定分析情境的一小時影片、和提供評估軟體的存取等。第四階是供應商至少提供可供調查的</a:t>
            </a:r>
            <a:r>
              <a:rPr lang="en-US" altLang="zh-TW" b="1" dirty="0">
                <a:latin typeface="微軟正黑體" panose="020B0604030504040204" pitchFamily="34" charset="-120"/>
                <a:ea typeface="微軟正黑體" panose="020B0604030504040204" pitchFamily="34" charset="-120"/>
              </a:rPr>
              <a:t>40</a:t>
            </a:r>
            <a:r>
              <a:rPr lang="zh-TW" altLang="zh-TW" b="1" dirty="0">
                <a:latin typeface="微軟正黑體" panose="020B0604030504040204" pitchFamily="34" charset="-120"/>
                <a:ea typeface="微軟正黑體" panose="020B0604030504040204" pitchFamily="34" charset="-120"/>
              </a:rPr>
              <a:t>個客戶，橫跨</a:t>
            </a:r>
            <a:r>
              <a:rPr lang="en-US" altLang="zh-TW" b="1" dirty="0">
                <a:latin typeface="微軟正黑體" panose="020B0604030504040204" pitchFamily="34" charset="-120"/>
                <a:ea typeface="微軟正黑體" panose="020B0604030504040204" pitchFamily="34" charset="-120"/>
              </a:rPr>
              <a:t>Gartner</a:t>
            </a:r>
            <a:r>
              <a:rPr lang="zh-TW" altLang="zh-TW" b="1" dirty="0">
                <a:latin typeface="微軟正黑體" panose="020B0604030504040204" pitchFamily="34" charset="-120"/>
                <a:ea typeface="微軟正黑體" panose="020B0604030504040204" pitchFamily="34" charset="-120"/>
              </a:rPr>
              <a:t>所指定不同的產業和地理區域。第五階由</a:t>
            </a:r>
            <a:r>
              <a:rPr lang="en-US" altLang="zh-TW" b="1" dirty="0">
                <a:latin typeface="微軟正黑體" panose="020B0604030504040204" pitchFamily="34" charset="-120"/>
                <a:ea typeface="微軟正黑體" panose="020B0604030504040204" pitchFamily="34" charset="-120"/>
              </a:rPr>
              <a:t>Gartner</a:t>
            </a:r>
            <a:r>
              <a:rPr lang="zh-TW" altLang="zh-TW" b="1" dirty="0">
                <a:latin typeface="微軟正黑體" panose="020B0604030504040204" pitchFamily="34" charset="-120"/>
                <a:ea typeface="微軟正黑體" panose="020B0604030504040204" pitchFamily="34" charset="-120"/>
              </a:rPr>
              <a:t>分析師根據前面所收集的產品資料進行產品的評分和排名。</a:t>
            </a:r>
            <a:endParaRPr lang="zh-TW" altLang="en-US" b="1" dirty="0">
              <a:latin typeface="微軟正黑體" panose="020B0604030504040204" pitchFamily="34" charset="-120"/>
              <a:ea typeface="微軟正黑體" panose="020B0604030504040204" pitchFamily="34" charset="-120"/>
            </a:endParaRPr>
          </a:p>
        </p:txBody>
      </p:sp>
      <p:sp>
        <p:nvSpPr>
          <p:cNvPr id="5" name="投影片編號版面配置區 4"/>
          <p:cNvSpPr>
            <a:spLocks noGrp="1"/>
          </p:cNvSpPr>
          <p:nvPr>
            <p:ph type="sldNum" sz="quarter" idx="12"/>
          </p:nvPr>
        </p:nvSpPr>
        <p:spPr/>
        <p:txBody>
          <a:bodyPr/>
          <a:lstStyle/>
          <a:p>
            <a:pPr>
              <a:defRPr/>
            </a:pPr>
            <a:fld id="{DFEC51BF-01C3-45B8-88CF-4F16AE46CFC3}" type="slidenum">
              <a:rPr lang="zh-TW" altLang="en-US" smtClean="0"/>
              <a:pPr>
                <a:defRPr/>
              </a:pPr>
              <a:t>72</a:t>
            </a:fld>
            <a:endParaRPr lang="zh-TW" altLang="en-US"/>
          </a:p>
        </p:txBody>
      </p:sp>
      <p:sp>
        <p:nvSpPr>
          <p:cNvPr id="6" name="日期版面配置區 5">
            <a:extLst>
              <a:ext uri="{FF2B5EF4-FFF2-40B4-BE49-F238E27FC236}">
                <a16:creationId xmlns:a16="http://schemas.microsoft.com/office/drawing/2014/main" id="{F6167102-53B4-45AD-B013-C4749762A26E}"/>
              </a:ext>
            </a:extLst>
          </p:cNvPr>
          <p:cNvSpPr>
            <a:spLocks noGrp="1"/>
          </p:cNvSpPr>
          <p:nvPr>
            <p:ph type="dt" sz="half" idx="10"/>
          </p:nvPr>
        </p:nvSpPr>
        <p:spPr/>
        <p:txBody>
          <a:bodyPr/>
          <a:lstStyle/>
          <a:p>
            <a:r>
              <a:rPr lang="en-US" altLang="zh-TW"/>
              <a:t>© </a:t>
            </a:r>
            <a:r>
              <a:rPr lang="zh-TW" altLang="en-US"/>
              <a:t>滄海圖書</a:t>
            </a:r>
            <a:endParaRPr lang="en-US" dirty="0"/>
          </a:p>
        </p:txBody>
      </p:sp>
    </p:spTree>
    <p:extLst>
      <p:ext uri="{BB962C8B-B14F-4D97-AF65-F5344CB8AC3E}">
        <p14:creationId xmlns:p14="http://schemas.microsoft.com/office/powerpoint/2010/main" val="426876200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A0D1789-7141-4D4C-97A8-2088D2B57F78}"/>
              </a:ext>
            </a:extLst>
          </p:cNvPr>
          <p:cNvSpPr>
            <a:spLocks noGrp="1"/>
          </p:cNvSpPr>
          <p:nvPr>
            <p:ph type="title"/>
          </p:nvPr>
        </p:nvSpPr>
        <p:spPr/>
        <p:txBody>
          <a:bodyPr/>
          <a:lstStyle/>
          <a:p>
            <a:r>
              <a:rPr lang="en-US" altLang="zh-TW" sz="4800" dirty="0">
                <a:latin typeface="微軟正黑體" panose="020B0604030504040204" pitchFamily="34" charset="-120"/>
                <a:ea typeface="微軟正黑體" panose="020B0604030504040204" pitchFamily="34" charset="-120"/>
              </a:rPr>
              <a:t>1.4.2</a:t>
            </a:r>
            <a:r>
              <a:rPr lang="zh-TW" altLang="en-US" sz="4800" dirty="0">
                <a:latin typeface="微軟正黑體" panose="020B0604030504040204" pitchFamily="34" charset="-120"/>
                <a:ea typeface="微軟正黑體" panose="020B0604030504040204" pitchFamily="34" charset="-120"/>
              </a:rPr>
              <a:t> 如何選擇符合需求的 </a:t>
            </a:r>
            <a:r>
              <a:rPr lang="en-US" altLang="zh-TW" sz="4800" dirty="0">
                <a:latin typeface="微軟正黑體" panose="020B0604030504040204" pitchFamily="34" charset="-120"/>
                <a:ea typeface="微軟正黑體" panose="020B0604030504040204" pitchFamily="34" charset="-120"/>
              </a:rPr>
              <a:t>BI </a:t>
            </a:r>
            <a:r>
              <a:rPr lang="zh-TW" altLang="en-US" sz="4800" dirty="0">
                <a:latin typeface="微軟正黑體" panose="020B0604030504040204" pitchFamily="34" charset="-120"/>
                <a:ea typeface="微軟正黑體" panose="020B0604030504040204" pitchFamily="34" charset="-120"/>
              </a:rPr>
              <a:t>解決方案</a:t>
            </a:r>
          </a:p>
        </p:txBody>
      </p:sp>
      <p:sp>
        <p:nvSpPr>
          <p:cNvPr id="3" name="內容版面配置區 2">
            <a:extLst>
              <a:ext uri="{FF2B5EF4-FFF2-40B4-BE49-F238E27FC236}">
                <a16:creationId xmlns:a16="http://schemas.microsoft.com/office/drawing/2014/main" id="{C3E9B5B3-7DC4-4167-9CE5-18907E577DA3}"/>
              </a:ext>
            </a:extLst>
          </p:cNvPr>
          <p:cNvSpPr>
            <a:spLocks noGrp="1"/>
          </p:cNvSpPr>
          <p:nvPr>
            <p:ph idx="1"/>
          </p:nvPr>
        </p:nvSpPr>
        <p:spPr/>
        <p:txBody>
          <a:bodyPr/>
          <a:lstStyle/>
          <a:p>
            <a:pPr>
              <a:spcBef>
                <a:spcPts val="0"/>
              </a:spcBef>
              <a:spcAft>
                <a:spcPts val="0"/>
              </a:spcAft>
            </a:pPr>
            <a:r>
              <a:rPr lang="zh-TW" altLang="en-US" sz="3600" b="1" dirty="0">
                <a:latin typeface="微軟正黑體" panose="020B0604030504040204" pitchFamily="34" charset="-120"/>
                <a:ea typeface="微軟正黑體" panose="020B0604030504040204" pitchFamily="34" charset="-120"/>
              </a:rPr>
              <a:t>根據</a:t>
            </a:r>
            <a:r>
              <a:rPr lang="en-US" altLang="zh-TW" sz="3600" b="1" dirty="0">
                <a:latin typeface="微軟正黑體" panose="020B0604030504040204" pitchFamily="34" charset="-120"/>
                <a:ea typeface="微軟正黑體" panose="020B0604030504040204" pitchFamily="34" charset="-120"/>
              </a:rPr>
              <a:t>Cooper</a:t>
            </a:r>
            <a:r>
              <a:rPr lang="zh-TW" altLang="en-US" sz="3600" b="1" dirty="0">
                <a:latin typeface="微軟正黑體" panose="020B0604030504040204" pitchFamily="34" charset="-120"/>
                <a:ea typeface="微軟正黑體" panose="020B0604030504040204" pitchFamily="34" charset="-120"/>
              </a:rPr>
              <a:t>針對美國中型企業選擇</a:t>
            </a:r>
            <a:r>
              <a:rPr lang="en-US" altLang="zh-TW" sz="3600" b="1" dirty="0">
                <a:latin typeface="微軟正黑體" panose="020B0604030504040204" pitchFamily="34" charset="-120"/>
                <a:ea typeface="微軟正黑體" panose="020B0604030504040204" pitchFamily="34" charset="-120"/>
              </a:rPr>
              <a:t>BI</a:t>
            </a:r>
            <a:r>
              <a:rPr lang="zh-TW" altLang="en-US" sz="3600" b="1" dirty="0">
                <a:latin typeface="微軟正黑體" panose="020B0604030504040204" pitchFamily="34" charset="-120"/>
                <a:ea typeface="微軟正黑體" panose="020B0604030504040204" pitchFamily="34" charset="-120"/>
              </a:rPr>
              <a:t>及其供應商時應該考慮的準則：</a:t>
            </a:r>
          </a:p>
          <a:p>
            <a:pPr lvl="1">
              <a:spcBef>
                <a:spcPts val="0"/>
              </a:spcBef>
              <a:spcAft>
                <a:spcPts val="0"/>
              </a:spcAft>
            </a:pPr>
            <a:r>
              <a:rPr lang="zh-TW" altLang="en-US" sz="3200" b="1" dirty="0">
                <a:latin typeface="微軟正黑體" panose="020B0604030504040204" pitchFamily="34" charset="-120"/>
                <a:ea typeface="微軟正黑體" panose="020B0604030504040204" pitchFamily="34" charset="-120"/>
              </a:rPr>
              <a:t>考慮公司本身的需求和限制。基於公司的時間、預算、資源、和經驗都有限的情況，任何投資在</a:t>
            </a:r>
            <a:r>
              <a:rPr lang="en-US" altLang="zh-TW" sz="3200" b="1" dirty="0">
                <a:latin typeface="微軟正黑體" panose="020B0604030504040204" pitchFamily="34" charset="-120"/>
                <a:ea typeface="微軟正黑體" panose="020B0604030504040204" pitchFamily="34" charset="-120"/>
              </a:rPr>
              <a:t>BI</a:t>
            </a:r>
            <a:r>
              <a:rPr lang="zh-TW" altLang="en-US" sz="3200" b="1" dirty="0">
                <a:latin typeface="微軟正黑體" panose="020B0604030504040204" pitchFamily="34" charset="-120"/>
                <a:ea typeface="微軟正黑體" panose="020B0604030504040204" pitchFamily="34" charset="-120"/>
              </a:rPr>
              <a:t>軟體的資本支出都需要能快速回收，操作費用愈低愈好。</a:t>
            </a:r>
          </a:p>
          <a:p>
            <a:pPr lvl="1">
              <a:spcBef>
                <a:spcPts val="0"/>
              </a:spcBef>
              <a:spcAft>
                <a:spcPts val="0"/>
              </a:spcAft>
            </a:pPr>
            <a:r>
              <a:rPr lang="en-US" altLang="zh-TW" sz="3200" b="1" dirty="0">
                <a:latin typeface="微軟正黑體" panose="020B0604030504040204" pitchFamily="34" charset="-120"/>
                <a:ea typeface="微軟正黑體" panose="020B0604030504040204" pitchFamily="34" charset="-120"/>
              </a:rPr>
              <a:t>BI</a:t>
            </a:r>
            <a:r>
              <a:rPr lang="zh-TW" altLang="en-US" sz="3200" b="1" dirty="0">
                <a:latin typeface="微軟正黑體" panose="020B0604030504040204" pitchFamily="34" charset="-120"/>
                <a:ea typeface="微軟正黑體" panose="020B0604030504040204" pitchFamily="34" charset="-120"/>
              </a:rPr>
              <a:t>的解決方案必須容易安裝、部署、和維護，在功能和花費上都要有足夠的彈性才能經得起考驗。</a:t>
            </a:r>
          </a:p>
          <a:p>
            <a:pPr lvl="1">
              <a:spcBef>
                <a:spcPts val="0"/>
              </a:spcBef>
              <a:spcAft>
                <a:spcPts val="0"/>
              </a:spcAft>
            </a:pPr>
            <a:r>
              <a:rPr lang="zh-TW" altLang="en-US" sz="3200" b="1" dirty="0">
                <a:latin typeface="微軟正黑體" panose="020B0604030504040204" pitchFamily="34" charset="-120"/>
                <a:ea typeface="微軟正黑體" panose="020B0604030504040204" pitchFamily="34" charset="-120"/>
              </a:rPr>
              <a:t>解決方案最好有快速的建置方式，不需要深入的</a:t>
            </a:r>
            <a:r>
              <a:rPr lang="en-US" altLang="zh-TW" sz="3200" b="1" dirty="0">
                <a:latin typeface="微軟正黑體" panose="020B0604030504040204" pitchFamily="34" charset="-120"/>
                <a:ea typeface="微軟正黑體" panose="020B0604030504040204" pitchFamily="34" charset="-120"/>
              </a:rPr>
              <a:t>BI</a:t>
            </a:r>
            <a:r>
              <a:rPr lang="zh-TW" altLang="en-US" sz="3200" b="1" dirty="0">
                <a:latin typeface="微軟正黑體" panose="020B0604030504040204" pitchFamily="34" charset="-120"/>
                <a:ea typeface="微軟正黑體" panose="020B0604030504040204" pitchFamily="34" charset="-120"/>
              </a:rPr>
              <a:t>經驗，也不需要花數週的時間進行參數設定。</a:t>
            </a:r>
          </a:p>
        </p:txBody>
      </p:sp>
      <p:sp>
        <p:nvSpPr>
          <p:cNvPr id="4" name="日期版面配置區 3">
            <a:extLst>
              <a:ext uri="{FF2B5EF4-FFF2-40B4-BE49-F238E27FC236}">
                <a16:creationId xmlns:a16="http://schemas.microsoft.com/office/drawing/2014/main" id="{16DCCB3D-D51F-486F-BAAA-0757F02E7EE7}"/>
              </a:ext>
            </a:extLst>
          </p:cNvPr>
          <p:cNvSpPr>
            <a:spLocks noGrp="1"/>
          </p:cNvSpPr>
          <p:nvPr>
            <p:ph type="dt" sz="half" idx="10"/>
          </p:nvPr>
        </p:nvSpPr>
        <p:spPr/>
        <p:txBody>
          <a:bodyPr/>
          <a:lstStyle/>
          <a:p>
            <a:r>
              <a:rPr lang="en-US" altLang="zh-TW"/>
              <a:t>© </a:t>
            </a:r>
            <a:r>
              <a:rPr lang="zh-TW" altLang="en-US"/>
              <a:t>滄海圖書</a:t>
            </a:r>
            <a:endParaRPr lang="en-US" dirty="0"/>
          </a:p>
        </p:txBody>
      </p:sp>
      <p:sp>
        <p:nvSpPr>
          <p:cNvPr id="5" name="投影片編號版面配置區 4">
            <a:extLst>
              <a:ext uri="{FF2B5EF4-FFF2-40B4-BE49-F238E27FC236}">
                <a16:creationId xmlns:a16="http://schemas.microsoft.com/office/drawing/2014/main" id="{FEEC491E-DF44-4DAB-98A9-2EFC03C803DA}"/>
              </a:ext>
            </a:extLst>
          </p:cNvPr>
          <p:cNvSpPr>
            <a:spLocks noGrp="1"/>
          </p:cNvSpPr>
          <p:nvPr>
            <p:ph type="sldNum" sz="quarter" idx="12"/>
          </p:nvPr>
        </p:nvSpPr>
        <p:spPr/>
        <p:txBody>
          <a:bodyPr/>
          <a:lstStyle/>
          <a:p>
            <a:fld id="{A69134C5-D3FF-48ED-8AAC-F4BE64BCFA21}" type="slidenum">
              <a:rPr lang="zh-TW" altLang="en-US" smtClean="0"/>
              <a:pPr/>
              <a:t>73</a:t>
            </a:fld>
            <a:endParaRPr lang="zh-TW" altLang="en-US"/>
          </a:p>
        </p:txBody>
      </p:sp>
    </p:spTree>
    <p:extLst>
      <p:ext uri="{BB962C8B-B14F-4D97-AF65-F5344CB8AC3E}">
        <p14:creationId xmlns:p14="http://schemas.microsoft.com/office/powerpoint/2010/main" val="166368635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50728F6-971C-47BA-9D3D-65D578C43605}"/>
              </a:ext>
            </a:extLst>
          </p:cNvPr>
          <p:cNvSpPr>
            <a:spLocks noGrp="1"/>
          </p:cNvSpPr>
          <p:nvPr>
            <p:ph type="title"/>
          </p:nvPr>
        </p:nvSpPr>
        <p:spPr/>
        <p:txBody>
          <a:bodyPr/>
          <a:lstStyle/>
          <a:p>
            <a:r>
              <a:rPr lang="zh-TW" altLang="en-US" sz="4800" dirty="0">
                <a:latin typeface="微軟正黑體" panose="020B0604030504040204" pitchFamily="34" charset="-120"/>
                <a:ea typeface="微軟正黑體" panose="020B0604030504040204" pitchFamily="34" charset="-120"/>
              </a:rPr>
              <a:t>如何選擇符合需求的 </a:t>
            </a:r>
            <a:r>
              <a:rPr lang="en-US" altLang="zh-TW" sz="4800" dirty="0">
                <a:latin typeface="微軟正黑體" panose="020B0604030504040204" pitchFamily="34" charset="-120"/>
                <a:ea typeface="微軟正黑體" panose="020B0604030504040204" pitchFamily="34" charset="-120"/>
              </a:rPr>
              <a:t>BI </a:t>
            </a:r>
            <a:r>
              <a:rPr lang="zh-TW" altLang="en-US" sz="4800" dirty="0">
                <a:latin typeface="微軟正黑體" panose="020B0604030504040204" pitchFamily="34" charset="-120"/>
                <a:ea typeface="微軟正黑體" panose="020B0604030504040204" pitchFamily="34" charset="-120"/>
              </a:rPr>
              <a:t>解決方案</a:t>
            </a:r>
          </a:p>
        </p:txBody>
      </p:sp>
      <p:sp>
        <p:nvSpPr>
          <p:cNvPr id="75779" name="內容版面配置區 2">
            <a:extLst>
              <a:ext uri="{FF2B5EF4-FFF2-40B4-BE49-F238E27FC236}">
                <a16:creationId xmlns:a16="http://schemas.microsoft.com/office/drawing/2014/main" id="{47F84216-6C44-43E8-ACC9-70F1FCB49F25}"/>
              </a:ext>
            </a:extLst>
          </p:cNvPr>
          <p:cNvSpPr>
            <a:spLocks noGrp="1"/>
          </p:cNvSpPr>
          <p:nvPr>
            <p:ph idx="1"/>
          </p:nvPr>
        </p:nvSpPr>
        <p:spPr/>
        <p:txBody>
          <a:bodyPr/>
          <a:lstStyle/>
          <a:p>
            <a:pPr lvl="1">
              <a:spcBef>
                <a:spcPts val="0"/>
              </a:spcBef>
              <a:spcAft>
                <a:spcPts val="0"/>
              </a:spcAft>
            </a:pPr>
            <a:r>
              <a:rPr lang="zh-TW" altLang="en-US" sz="3200" b="1" dirty="0">
                <a:latin typeface="微軟正黑體" panose="020B0604030504040204" pitchFamily="34" charset="-120"/>
                <a:ea typeface="微軟正黑體" panose="020B0604030504040204" pitchFamily="34" charset="-120"/>
              </a:rPr>
              <a:t>最好是完整的套裝軟體，包含取得和操作所需基礎建設的成本，例如資料庫、安全、存取管理，和應用伺服器等。</a:t>
            </a:r>
          </a:p>
          <a:p>
            <a:pPr lvl="1">
              <a:spcBef>
                <a:spcPts val="0"/>
              </a:spcBef>
              <a:spcAft>
                <a:spcPts val="0"/>
              </a:spcAft>
            </a:pPr>
            <a:r>
              <a:rPr lang="zh-TW" altLang="en-US" sz="3200" b="1" dirty="0">
                <a:latin typeface="微軟正黑體" panose="020B0604030504040204" pitchFamily="34" charset="-120"/>
                <a:ea typeface="微軟正黑體" panose="020B0604030504040204" pitchFamily="34" charset="-120"/>
              </a:rPr>
              <a:t>系統的維護最好是輕量級的負擔，標準的行政和維護作業不應該需要一個全職員工。</a:t>
            </a:r>
          </a:p>
          <a:p>
            <a:pPr lvl="1">
              <a:spcBef>
                <a:spcPts val="0"/>
              </a:spcBef>
              <a:spcAft>
                <a:spcPts val="0"/>
              </a:spcAft>
            </a:pPr>
            <a:r>
              <a:rPr lang="zh-TW" altLang="en-US" sz="3200" b="1" dirty="0">
                <a:latin typeface="微軟正黑體" panose="020B0604030504040204" pitchFamily="34" charset="-120"/>
                <a:ea typeface="微軟正黑體" panose="020B0604030504040204" pitchFamily="34" charset="-120"/>
              </a:rPr>
              <a:t>解決方案也必須提供彈性的套裝軟體和定價，以滿足當前的需要，也要能因應未來成長的需求。</a:t>
            </a:r>
          </a:p>
          <a:p>
            <a:endParaRPr lang="zh-TW" altLang="en-US" sz="3600" b="1" dirty="0">
              <a:latin typeface="微軟正黑體" panose="020B0604030504040204" pitchFamily="34" charset="-120"/>
              <a:ea typeface="微軟正黑體" panose="020B0604030504040204" pitchFamily="34" charset="-120"/>
            </a:endParaRPr>
          </a:p>
        </p:txBody>
      </p:sp>
      <p:sp>
        <p:nvSpPr>
          <p:cNvPr id="3" name="日期版面配置區 2">
            <a:extLst>
              <a:ext uri="{FF2B5EF4-FFF2-40B4-BE49-F238E27FC236}">
                <a16:creationId xmlns:a16="http://schemas.microsoft.com/office/drawing/2014/main" id="{8D6B24C2-8C03-46D8-B3AE-60A655D8A57E}"/>
              </a:ext>
            </a:extLst>
          </p:cNvPr>
          <p:cNvSpPr>
            <a:spLocks noGrp="1"/>
          </p:cNvSpPr>
          <p:nvPr>
            <p:ph type="dt" sz="half" idx="10"/>
          </p:nvPr>
        </p:nvSpPr>
        <p:spPr/>
        <p:txBody>
          <a:bodyPr/>
          <a:lstStyle/>
          <a:p>
            <a:r>
              <a:rPr lang="en-US" altLang="zh-TW"/>
              <a:t>© </a:t>
            </a:r>
            <a:r>
              <a:rPr lang="zh-TW" altLang="en-US"/>
              <a:t>滄海圖書</a:t>
            </a:r>
            <a:endParaRPr lang="en-US" dirty="0"/>
          </a:p>
        </p:txBody>
      </p:sp>
      <p:sp>
        <p:nvSpPr>
          <p:cNvPr id="4" name="投影片編號版面配置區 3">
            <a:extLst>
              <a:ext uri="{FF2B5EF4-FFF2-40B4-BE49-F238E27FC236}">
                <a16:creationId xmlns:a16="http://schemas.microsoft.com/office/drawing/2014/main" id="{7258460D-7CA1-4F5C-8901-256411B152CE}"/>
              </a:ext>
            </a:extLst>
          </p:cNvPr>
          <p:cNvSpPr>
            <a:spLocks noGrp="1"/>
          </p:cNvSpPr>
          <p:nvPr>
            <p:ph type="sldNum" sz="quarter" idx="12"/>
          </p:nvPr>
        </p:nvSpPr>
        <p:spPr/>
        <p:txBody>
          <a:bodyPr/>
          <a:lstStyle/>
          <a:p>
            <a:fld id="{A69134C5-D3FF-48ED-8AAC-F4BE64BCFA21}" type="slidenum">
              <a:rPr lang="zh-TW" altLang="en-US" smtClean="0"/>
              <a:pPr/>
              <a:t>74</a:t>
            </a:fld>
            <a:endParaRPr lang="zh-TW" altLang="en-US"/>
          </a:p>
        </p:txBody>
      </p:sp>
    </p:spTree>
    <p:extLst>
      <p:ext uri="{BB962C8B-B14F-4D97-AF65-F5344CB8AC3E}">
        <p14:creationId xmlns:p14="http://schemas.microsoft.com/office/powerpoint/2010/main" val="209737483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4800" dirty="0">
                <a:effectLst/>
                <a:latin typeface="微軟正黑體" panose="020B0604030504040204" pitchFamily="34" charset="-120"/>
                <a:ea typeface="微軟正黑體" panose="020B0604030504040204" pitchFamily="34" charset="-120"/>
              </a:rPr>
              <a:t>1.4.3</a:t>
            </a:r>
            <a:r>
              <a:rPr lang="zh-TW" altLang="zh-TW" sz="4800" dirty="0">
                <a:effectLst/>
                <a:latin typeface="微軟正黑體" panose="020B0604030504040204" pitchFamily="34" charset="-120"/>
                <a:ea typeface="微軟正黑體" panose="020B0604030504040204" pitchFamily="34" charset="-120"/>
              </a:rPr>
              <a:t>商業智慧的未來趨勢</a:t>
            </a:r>
            <a:endParaRPr lang="zh-TW" altLang="en-US" sz="4800" dirty="0">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p:txBody>
          <a:bodyPr/>
          <a:lstStyle/>
          <a:p>
            <a:r>
              <a:rPr lang="en-US" altLang="zh-TW" b="1" dirty="0">
                <a:latin typeface="微軟正黑體" panose="020B0604030504040204" pitchFamily="34" charset="-120"/>
                <a:ea typeface="微軟正黑體" panose="020B0604030504040204" pitchFamily="34" charset="-120"/>
              </a:rPr>
              <a:t>Gartner (2016) </a:t>
            </a:r>
            <a:r>
              <a:rPr lang="zh-TW" altLang="zh-TW" b="1" dirty="0">
                <a:latin typeface="微軟正黑體" panose="020B0604030504040204" pitchFamily="34" charset="-120"/>
                <a:ea typeface="微軟正黑體" panose="020B0604030504040204" pitchFamily="34" charset="-120"/>
              </a:rPr>
              <a:t>所發佈的</a:t>
            </a:r>
            <a:r>
              <a:rPr lang="en-US" altLang="zh-TW" b="1" dirty="0">
                <a:latin typeface="微軟正黑體" panose="020B0604030504040204" pitchFamily="34" charset="-120"/>
                <a:ea typeface="微軟正黑體" panose="020B0604030504040204" pitchFamily="34" charset="-120"/>
              </a:rPr>
              <a:t>2016</a:t>
            </a:r>
            <a:r>
              <a:rPr lang="zh-TW" altLang="zh-TW" b="1" dirty="0">
                <a:latin typeface="微軟正黑體" panose="020B0604030504040204" pitchFamily="34" charset="-120"/>
                <a:ea typeface="微軟正黑體" panose="020B0604030504040204" pitchFamily="34" charset="-120"/>
              </a:rPr>
              <a:t>「商業智慧與分析平台魔力象限」</a:t>
            </a:r>
            <a:r>
              <a:rPr lang="en-US" altLang="zh-TW" b="1" dirty="0">
                <a:latin typeface="微軟正黑體" panose="020B0604030504040204" pitchFamily="34" charset="-120"/>
                <a:ea typeface="微軟正黑體" panose="020B0604030504040204" pitchFamily="34" charset="-120"/>
              </a:rPr>
              <a:t>(Magic Quadrant for BI and Analytics Platforms) </a:t>
            </a:r>
            <a:r>
              <a:rPr lang="zh-TW" altLang="zh-TW" b="1" dirty="0">
                <a:latin typeface="微軟正黑體" panose="020B0604030504040204" pitchFamily="34" charset="-120"/>
                <a:ea typeface="微軟正黑體" panose="020B0604030504040204" pitchFamily="34" charset="-120"/>
              </a:rPr>
              <a:t>研究報告的總結說：「商業智慧與分析平台的市場由</a:t>
            </a:r>
            <a:r>
              <a:rPr lang="en-US" altLang="zh-TW" b="1" dirty="0">
                <a:latin typeface="微軟正黑體" panose="020B0604030504040204" pitchFamily="34" charset="-120"/>
                <a:ea typeface="微軟正黑體" panose="020B0604030504040204" pitchFamily="34" charset="-120"/>
              </a:rPr>
              <a:t>IT</a:t>
            </a:r>
            <a:r>
              <a:rPr lang="zh-TW" altLang="zh-TW" b="1" dirty="0">
                <a:latin typeface="微軟正黑體" panose="020B0604030504040204" pitchFamily="34" charset="-120"/>
                <a:ea typeface="微軟正黑體" panose="020B0604030504040204" pitchFamily="34" charset="-120"/>
              </a:rPr>
              <a:t>主導的企業層級的報表製作，轉成由業務主導的</a:t>
            </a:r>
            <a:r>
              <a:rPr lang="zh-TW" altLang="zh-TW" b="1" dirty="0">
                <a:solidFill>
                  <a:srgbClr val="FF0000"/>
                </a:solidFill>
                <a:latin typeface="微軟正黑體" panose="020B0604030504040204" pitchFamily="34" charset="-120"/>
                <a:ea typeface="微軟正黑體" panose="020B0604030504040204" pitchFamily="34" charset="-120"/>
              </a:rPr>
              <a:t>自助式服務分析</a:t>
            </a:r>
            <a:r>
              <a:rPr lang="zh-TW" altLang="zh-TW" b="1" dirty="0">
                <a:latin typeface="微軟正黑體" panose="020B0604030504040204" pitchFamily="34" charset="-120"/>
                <a:ea typeface="微軟正黑體" panose="020B0604030504040204" pitchFamily="34" charset="-120"/>
              </a:rPr>
              <a:t>，過去幾年以來的轉移已經通過了引爆點。大多數新近以業務使用者為中心、現代的平台採購案，強勢注入一種新的市場觀點，也大幅將解決方案供應商的市場地位重新洗牌。」</a:t>
            </a:r>
            <a:endParaRPr lang="zh-TW" altLang="en-US" b="1" dirty="0">
              <a:latin typeface="微軟正黑體" panose="020B0604030504040204" pitchFamily="34" charset="-120"/>
              <a:ea typeface="微軟正黑體" panose="020B0604030504040204" pitchFamily="34" charset="-120"/>
            </a:endParaRPr>
          </a:p>
        </p:txBody>
      </p:sp>
      <p:sp>
        <p:nvSpPr>
          <p:cNvPr id="5" name="投影片編號版面配置區 4"/>
          <p:cNvSpPr>
            <a:spLocks noGrp="1"/>
          </p:cNvSpPr>
          <p:nvPr>
            <p:ph type="sldNum" sz="quarter" idx="12"/>
          </p:nvPr>
        </p:nvSpPr>
        <p:spPr/>
        <p:txBody>
          <a:bodyPr/>
          <a:lstStyle/>
          <a:p>
            <a:pPr>
              <a:defRPr/>
            </a:pPr>
            <a:fld id="{DFEC51BF-01C3-45B8-88CF-4F16AE46CFC3}" type="slidenum">
              <a:rPr lang="zh-TW" altLang="en-US" smtClean="0"/>
              <a:pPr>
                <a:defRPr/>
              </a:pPr>
              <a:t>75</a:t>
            </a:fld>
            <a:endParaRPr lang="zh-TW" altLang="en-US"/>
          </a:p>
        </p:txBody>
      </p:sp>
      <p:sp>
        <p:nvSpPr>
          <p:cNvPr id="6" name="日期版面配置區 5">
            <a:extLst>
              <a:ext uri="{FF2B5EF4-FFF2-40B4-BE49-F238E27FC236}">
                <a16:creationId xmlns:a16="http://schemas.microsoft.com/office/drawing/2014/main" id="{7CE8D8BA-4C77-43D8-9286-3D176277BD8B}"/>
              </a:ext>
            </a:extLst>
          </p:cNvPr>
          <p:cNvSpPr>
            <a:spLocks noGrp="1"/>
          </p:cNvSpPr>
          <p:nvPr>
            <p:ph type="dt" sz="half" idx="10"/>
          </p:nvPr>
        </p:nvSpPr>
        <p:spPr/>
        <p:txBody>
          <a:bodyPr/>
          <a:lstStyle/>
          <a:p>
            <a:r>
              <a:rPr lang="en-US" altLang="zh-TW"/>
              <a:t>© </a:t>
            </a:r>
            <a:r>
              <a:rPr lang="zh-TW" altLang="en-US"/>
              <a:t>滄海圖書</a:t>
            </a:r>
            <a:endParaRPr lang="en-US" dirty="0"/>
          </a:p>
        </p:txBody>
      </p:sp>
    </p:spTree>
    <p:extLst>
      <p:ext uri="{BB962C8B-B14F-4D97-AF65-F5344CB8AC3E}">
        <p14:creationId xmlns:p14="http://schemas.microsoft.com/office/powerpoint/2010/main" val="398859060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4800" dirty="0">
                <a:latin typeface="微軟正黑體" panose="020B0604030504040204" pitchFamily="34" charset="-120"/>
                <a:ea typeface="微軟正黑體" panose="020B0604030504040204" pitchFamily="34" charset="-120"/>
              </a:rPr>
              <a:t>BIAP</a:t>
            </a:r>
            <a:r>
              <a:rPr lang="zh-TW" altLang="en-US" sz="4800" dirty="0">
                <a:latin typeface="微軟正黑體" panose="020B0604030504040204" pitchFamily="34" charset="-120"/>
                <a:ea typeface="微軟正黑體" panose="020B0604030504040204" pitchFamily="34" charset="-120"/>
              </a:rPr>
              <a:t>評估報告</a:t>
            </a:r>
            <a:r>
              <a:rPr lang="zh-TW" altLang="zh-TW" sz="4800" dirty="0">
                <a:latin typeface="微軟正黑體" panose="020B0604030504040204" pitchFamily="34" charset="-120"/>
                <a:ea typeface="微軟正黑體" panose="020B0604030504040204" pitchFamily="34" charset="-120"/>
              </a:rPr>
              <a:t>策略規劃假設</a:t>
            </a:r>
            <a:endParaRPr lang="zh-TW" altLang="en-US" sz="4800" dirty="0">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p:txBody>
          <a:bodyPr/>
          <a:lstStyle/>
          <a:p>
            <a:r>
              <a:rPr lang="zh-TW" altLang="zh-TW" sz="3600" b="1" dirty="0">
                <a:latin typeface="微軟正黑體" panose="020B0604030504040204" pitchFamily="34" charset="-120"/>
                <a:ea typeface="微軟正黑體" panose="020B0604030504040204" pitchFamily="34" charset="-120"/>
              </a:rPr>
              <a:t>策略規劃假設有三：到</a:t>
            </a:r>
            <a:r>
              <a:rPr lang="en-US" altLang="zh-TW" sz="3600" b="1" dirty="0">
                <a:solidFill>
                  <a:srgbClr val="0070C0"/>
                </a:solidFill>
                <a:latin typeface="微軟正黑體" panose="020B0604030504040204" pitchFamily="34" charset="-120"/>
                <a:ea typeface="微軟正黑體" panose="020B0604030504040204" pitchFamily="34" charset="-120"/>
              </a:rPr>
              <a:t>2018</a:t>
            </a:r>
            <a:r>
              <a:rPr lang="zh-TW" altLang="zh-TW" sz="3600" b="1" dirty="0">
                <a:latin typeface="微軟正黑體" panose="020B0604030504040204" pitchFamily="34" charset="-120"/>
                <a:ea typeface="微軟正黑體" panose="020B0604030504040204" pitchFamily="34" charset="-120"/>
              </a:rPr>
              <a:t>年</a:t>
            </a:r>
            <a:endParaRPr lang="en-US" altLang="zh-TW" sz="3600" b="1" dirty="0">
              <a:latin typeface="微軟正黑體" panose="020B0604030504040204" pitchFamily="34" charset="-120"/>
              <a:ea typeface="微軟正黑體" panose="020B0604030504040204" pitchFamily="34" charset="-120"/>
            </a:endParaRPr>
          </a:p>
          <a:p>
            <a:pPr marL="990600" lvl="1" indent="-533400">
              <a:spcAft>
                <a:spcPts val="0"/>
              </a:spcAft>
              <a:buNone/>
            </a:pPr>
            <a:r>
              <a:rPr lang="en-US" altLang="zh-TW" b="1" dirty="0">
                <a:solidFill>
                  <a:srgbClr val="0070C0"/>
                </a:solidFill>
                <a:latin typeface="微軟正黑體" panose="020B0604030504040204" pitchFamily="34" charset="-120"/>
                <a:ea typeface="微軟正黑體" panose="020B0604030504040204" pitchFamily="34" charset="-120"/>
              </a:rPr>
              <a:t>(1) </a:t>
            </a:r>
            <a:r>
              <a:rPr lang="zh-TW" altLang="zh-TW" b="1" dirty="0">
                <a:latin typeface="微軟正黑體" panose="020B0604030504040204" pitchFamily="34" charset="-120"/>
                <a:ea typeface="微軟正黑體" panose="020B0604030504040204" pitchFamily="34" charset="-120"/>
              </a:rPr>
              <a:t>組織中大部分的業務使用者和分析師都可以取用自助式工具來準備分析用的資料，這是轉移到現代商業智慧平台的部分工作。</a:t>
            </a:r>
            <a:endParaRPr lang="en-US" altLang="zh-TW" b="1" dirty="0">
              <a:latin typeface="微軟正黑體" panose="020B0604030504040204" pitchFamily="34" charset="-120"/>
              <a:ea typeface="微軟正黑體" panose="020B0604030504040204" pitchFamily="34" charset="-120"/>
            </a:endParaRPr>
          </a:p>
          <a:p>
            <a:pPr marL="990600" lvl="1" indent="-533400">
              <a:spcAft>
                <a:spcPts val="0"/>
              </a:spcAft>
              <a:buNone/>
            </a:pPr>
            <a:r>
              <a:rPr lang="en-US" altLang="zh-TW" b="1" dirty="0">
                <a:solidFill>
                  <a:srgbClr val="0070C0"/>
                </a:solidFill>
                <a:latin typeface="微軟正黑體" panose="020B0604030504040204" pitchFamily="34" charset="-120"/>
                <a:ea typeface="微軟正黑體" panose="020B0604030504040204" pitchFamily="34" charset="-120"/>
              </a:rPr>
              <a:t>(2) </a:t>
            </a:r>
            <a:r>
              <a:rPr lang="zh-TW" altLang="zh-TW" b="1" dirty="0">
                <a:latin typeface="微軟正黑體" panose="020B0604030504040204" pitchFamily="34" charset="-120"/>
                <a:ea typeface="微軟正黑體" panose="020B0604030504040204" pitchFamily="34" charset="-120"/>
              </a:rPr>
              <a:t>大部分單獨的自助式資料準備工具，不是擴充成完整的分析平台，就是被現有分析平台整合成特色功能。</a:t>
            </a:r>
            <a:endParaRPr lang="en-US" altLang="zh-TW" b="1" dirty="0">
              <a:latin typeface="微軟正黑體" panose="020B0604030504040204" pitchFamily="34" charset="-120"/>
              <a:ea typeface="微軟正黑體" panose="020B0604030504040204" pitchFamily="34" charset="-120"/>
            </a:endParaRPr>
          </a:p>
          <a:p>
            <a:pPr marL="990600" lvl="1" indent="-533400">
              <a:spcAft>
                <a:spcPts val="0"/>
              </a:spcAft>
              <a:buNone/>
            </a:pPr>
            <a:r>
              <a:rPr lang="en-US" altLang="zh-TW" b="1" dirty="0">
                <a:solidFill>
                  <a:srgbClr val="0070C0"/>
                </a:solidFill>
                <a:latin typeface="微軟正黑體" panose="020B0604030504040204" pitchFamily="34" charset="-120"/>
                <a:ea typeface="微軟正黑體" panose="020B0604030504040204" pitchFamily="34" charset="-120"/>
              </a:rPr>
              <a:t>(3) </a:t>
            </a:r>
            <a:r>
              <a:rPr lang="zh-TW" altLang="zh-TW" b="1" dirty="0">
                <a:latin typeface="微軟正黑體" panose="020B0604030504040204" pitchFamily="34" charset="-120"/>
                <a:ea typeface="微軟正黑體" panose="020B0604030504040204" pitchFamily="34" charset="-120"/>
              </a:rPr>
              <a:t>聰明的、管治的、</a:t>
            </a:r>
            <a:r>
              <a:rPr lang="en-US" altLang="zh-TW" b="1" dirty="0">
                <a:latin typeface="微軟正黑體" panose="020B0604030504040204" pitchFamily="34" charset="-120"/>
                <a:ea typeface="微軟正黑體" panose="020B0604030504040204" pitchFamily="34" charset="-120"/>
              </a:rPr>
              <a:t>Hadoop</a:t>
            </a:r>
            <a:r>
              <a:rPr lang="zh-TW" altLang="zh-TW" b="1" dirty="0">
                <a:latin typeface="微軟正黑體" panose="020B0604030504040204" pitchFamily="34" charset="-120"/>
                <a:ea typeface="微軟正黑體" panose="020B0604030504040204" pitchFamily="34" charset="-120"/>
              </a:rPr>
              <a:t>為基底的、搜尋為基底的、和視覺化為基底的資料發現</a:t>
            </a:r>
            <a:r>
              <a:rPr lang="en-US" altLang="zh-TW" b="1" dirty="0">
                <a:latin typeface="微軟正黑體" panose="020B0604030504040204" pitchFamily="34" charset="-120"/>
                <a:ea typeface="微軟正黑體" panose="020B0604030504040204" pitchFamily="34" charset="-120"/>
              </a:rPr>
              <a:t> (Data discovery) </a:t>
            </a:r>
            <a:r>
              <a:rPr lang="zh-TW" altLang="zh-TW" b="1" dirty="0">
                <a:latin typeface="微軟正黑體" panose="020B0604030504040204" pitchFamily="34" charset="-120"/>
                <a:ea typeface="微軟正黑體" panose="020B0604030504040204" pitchFamily="34" charset="-120"/>
              </a:rPr>
              <a:t>將會成為單一格式的新一代資料發現工具，包括自助式資料準備和自然語言生成功能。</a:t>
            </a:r>
            <a:endParaRPr lang="en-US" altLang="zh-TW" b="1" dirty="0">
              <a:latin typeface="微軟正黑體" panose="020B0604030504040204" pitchFamily="34" charset="-120"/>
              <a:ea typeface="微軟正黑體" panose="020B0604030504040204" pitchFamily="34" charset="-120"/>
            </a:endParaRPr>
          </a:p>
          <a:p>
            <a:r>
              <a:rPr lang="zh-TW" altLang="zh-TW" sz="3600" b="1" dirty="0">
                <a:latin typeface="微軟正黑體" panose="020B0604030504040204" pitchFamily="34" charset="-120"/>
                <a:ea typeface="微軟正黑體" panose="020B0604030504040204" pitchFamily="34" charset="-120"/>
              </a:rPr>
              <a:t>現代的商業智慧分析平台</a:t>
            </a:r>
            <a:r>
              <a:rPr lang="en-US" altLang="zh-TW" sz="3600" b="1" dirty="0">
                <a:latin typeface="微軟正黑體" panose="020B0604030504040204" pitchFamily="34" charset="-120"/>
                <a:ea typeface="微軟正黑體" panose="020B0604030504040204" pitchFamily="34" charset="-120"/>
              </a:rPr>
              <a:t> (BIAP) </a:t>
            </a:r>
            <a:r>
              <a:rPr lang="zh-TW" altLang="zh-TW" sz="3600" b="1" dirty="0">
                <a:latin typeface="微軟正黑體" panose="020B0604030504040204" pitchFamily="34" charset="-120"/>
                <a:ea typeface="微軟正黑體" panose="020B0604030504040204" pitchFamily="34" charset="-120"/>
              </a:rPr>
              <a:t>將以這些假設為標竿，也是目前</a:t>
            </a:r>
            <a:r>
              <a:rPr lang="en-US" altLang="zh-TW" sz="3600" b="1" dirty="0">
                <a:latin typeface="微軟正黑體" panose="020B0604030504040204" pitchFamily="34" charset="-120"/>
                <a:ea typeface="微軟正黑體" panose="020B0604030504040204" pitchFamily="34" charset="-120"/>
              </a:rPr>
              <a:t>BIAP</a:t>
            </a:r>
            <a:r>
              <a:rPr lang="zh-TW" altLang="zh-TW" sz="3600" b="1" dirty="0">
                <a:latin typeface="微軟正黑體" panose="020B0604030504040204" pitchFamily="34" charset="-120"/>
                <a:ea typeface="微軟正黑體" panose="020B0604030504040204" pitchFamily="34" charset="-120"/>
              </a:rPr>
              <a:t>市場上各家供應商努力的方向。</a:t>
            </a:r>
            <a:endParaRPr lang="zh-TW" altLang="en-US" sz="3600" b="1" dirty="0">
              <a:latin typeface="微軟正黑體" panose="020B0604030504040204" pitchFamily="34" charset="-120"/>
              <a:ea typeface="微軟正黑體" panose="020B0604030504040204" pitchFamily="34" charset="-120"/>
            </a:endParaRPr>
          </a:p>
        </p:txBody>
      </p:sp>
      <p:sp>
        <p:nvSpPr>
          <p:cNvPr id="5" name="投影片編號版面配置區 4"/>
          <p:cNvSpPr>
            <a:spLocks noGrp="1"/>
          </p:cNvSpPr>
          <p:nvPr>
            <p:ph type="sldNum" sz="quarter" idx="12"/>
          </p:nvPr>
        </p:nvSpPr>
        <p:spPr/>
        <p:txBody>
          <a:bodyPr/>
          <a:lstStyle/>
          <a:p>
            <a:pPr>
              <a:defRPr/>
            </a:pPr>
            <a:fld id="{DFEC51BF-01C3-45B8-88CF-4F16AE46CFC3}" type="slidenum">
              <a:rPr lang="zh-TW" altLang="en-US" smtClean="0"/>
              <a:pPr>
                <a:defRPr/>
              </a:pPr>
              <a:t>76</a:t>
            </a:fld>
            <a:endParaRPr lang="zh-TW" altLang="en-US"/>
          </a:p>
        </p:txBody>
      </p:sp>
      <p:sp>
        <p:nvSpPr>
          <p:cNvPr id="6" name="日期版面配置區 5">
            <a:extLst>
              <a:ext uri="{FF2B5EF4-FFF2-40B4-BE49-F238E27FC236}">
                <a16:creationId xmlns:a16="http://schemas.microsoft.com/office/drawing/2014/main" id="{064F17CF-C3E6-472D-8523-1330EF4F806D}"/>
              </a:ext>
            </a:extLst>
          </p:cNvPr>
          <p:cNvSpPr>
            <a:spLocks noGrp="1"/>
          </p:cNvSpPr>
          <p:nvPr>
            <p:ph type="dt" sz="half" idx="10"/>
          </p:nvPr>
        </p:nvSpPr>
        <p:spPr/>
        <p:txBody>
          <a:bodyPr/>
          <a:lstStyle/>
          <a:p>
            <a:r>
              <a:rPr lang="en-US" altLang="zh-TW"/>
              <a:t>© </a:t>
            </a:r>
            <a:r>
              <a:rPr lang="zh-TW" altLang="en-US"/>
              <a:t>滄海圖書</a:t>
            </a:r>
            <a:endParaRPr lang="en-US" dirty="0"/>
          </a:p>
        </p:txBody>
      </p:sp>
    </p:spTree>
    <p:extLst>
      <p:ext uri="{BB962C8B-B14F-4D97-AF65-F5344CB8AC3E}">
        <p14:creationId xmlns:p14="http://schemas.microsoft.com/office/powerpoint/2010/main" val="148439564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96312" y="188640"/>
            <a:ext cx="10972800" cy="1002071"/>
          </a:xfrm>
        </p:spPr>
        <p:txBody>
          <a:bodyPr/>
          <a:lstStyle/>
          <a:p>
            <a:r>
              <a:rPr lang="zh-TW" altLang="zh-TW" sz="4800" dirty="0">
                <a:effectLst/>
                <a:latin typeface="微軟正黑體" panose="020B0604030504040204" pitchFamily="34" charset="-120"/>
                <a:ea typeface="微軟正黑體" panose="020B0604030504040204" pitchFamily="34" charset="-120"/>
              </a:rPr>
              <a:t>商業智慧中大數據趨勢的預測</a:t>
            </a:r>
            <a:endParaRPr lang="zh-TW" altLang="en-US" sz="4800" dirty="0">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p:txBody>
          <a:bodyPr/>
          <a:lstStyle/>
          <a:p>
            <a:r>
              <a:rPr lang="zh-TW" altLang="zh-TW" sz="4000" b="1" dirty="0">
                <a:latin typeface="微軟正黑體" panose="020B0604030504040204" pitchFamily="34" charset="-120"/>
                <a:ea typeface="微軟正黑體" panose="020B0604030504040204" pitchFamily="34" charset="-120"/>
              </a:rPr>
              <a:t>未來數年資訊轉化企業流程的能力</a:t>
            </a:r>
            <a:r>
              <a:rPr lang="zh-TW" altLang="en-US" sz="4000" b="1" dirty="0">
                <a:latin typeface="微軟正黑體" panose="020B0604030504040204" pitchFamily="34" charset="-120"/>
                <a:ea typeface="微軟正黑體" panose="020B0604030504040204" pitchFamily="34" charset="-120"/>
              </a:rPr>
              <a:t>的</a:t>
            </a:r>
            <a:r>
              <a:rPr lang="zh-TW" altLang="zh-TW" sz="4000" b="1" dirty="0">
                <a:solidFill>
                  <a:srgbClr val="0070C0"/>
                </a:solidFill>
                <a:latin typeface="微軟正黑體" panose="020B0604030504040204" pitchFamily="34" charset="-120"/>
                <a:ea typeface="微軟正黑體" panose="020B0604030504040204" pitchFamily="34" charset="-120"/>
              </a:rPr>
              <a:t>三個趨勢</a:t>
            </a:r>
            <a:r>
              <a:rPr lang="zh-TW" altLang="zh-TW" sz="4000" b="1" dirty="0">
                <a:latin typeface="微軟正黑體" panose="020B0604030504040204" pitchFamily="34" charset="-120"/>
                <a:ea typeface="微軟正黑體" panose="020B0604030504040204" pitchFamily="34" charset="-120"/>
              </a:rPr>
              <a:t>：</a:t>
            </a:r>
            <a:endParaRPr lang="en-US" altLang="zh-TW" sz="4000" b="1" dirty="0">
              <a:latin typeface="微軟正黑體" panose="020B0604030504040204" pitchFamily="34" charset="-120"/>
              <a:ea typeface="微軟正黑體" panose="020B0604030504040204" pitchFamily="34" charset="-120"/>
            </a:endParaRPr>
          </a:p>
          <a:p>
            <a:pPr marL="457200" lvl="1" indent="0">
              <a:buNone/>
            </a:pPr>
            <a:r>
              <a:rPr lang="en-US" altLang="zh-TW" sz="3200" b="1" dirty="0">
                <a:solidFill>
                  <a:srgbClr val="0070C0"/>
                </a:solidFill>
                <a:latin typeface="微軟正黑體" panose="020B0604030504040204" pitchFamily="34" charset="-120"/>
                <a:ea typeface="微軟正黑體" panose="020B0604030504040204" pitchFamily="34" charset="-120"/>
              </a:rPr>
              <a:t>No.1: </a:t>
            </a:r>
            <a:r>
              <a:rPr lang="zh-TW" altLang="zh-TW" sz="3200" b="1" dirty="0">
                <a:latin typeface="微軟正黑體" panose="020B0604030504040204" pitchFamily="34" charset="-120"/>
                <a:ea typeface="微軟正黑體" panose="020B0604030504040204" pitchFamily="34" charset="-120"/>
              </a:rPr>
              <a:t>到</a:t>
            </a:r>
            <a:r>
              <a:rPr lang="en-US" altLang="zh-TW" sz="3200" b="1" dirty="0">
                <a:latin typeface="微軟正黑體" panose="020B0604030504040204" pitchFamily="34" charset="-120"/>
                <a:ea typeface="微軟正黑體" panose="020B0604030504040204" pitchFamily="34" charset="-120"/>
              </a:rPr>
              <a:t>2020</a:t>
            </a:r>
            <a:r>
              <a:rPr lang="zh-TW" altLang="zh-TW" sz="3200" b="1" dirty="0">
                <a:latin typeface="微軟正黑體" panose="020B0604030504040204" pitchFamily="34" charset="-120"/>
                <a:ea typeface="微軟正黑體" panose="020B0604030504040204" pitchFamily="34" charset="-120"/>
              </a:rPr>
              <a:t>年，資訊將被用來改造、數位化、或消除</a:t>
            </a:r>
            <a:r>
              <a:rPr lang="en-US" altLang="zh-TW" sz="3200" b="1" dirty="0">
                <a:latin typeface="微軟正黑體" panose="020B0604030504040204" pitchFamily="34" charset="-120"/>
                <a:ea typeface="微軟正黑體" panose="020B0604030504040204" pitchFamily="34" charset="-120"/>
              </a:rPr>
              <a:t>80%</a:t>
            </a:r>
            <a:r>
              <a:rPr lang="zh-TW" altLang="zh-TW" sz="3200" b="1" dirty="0">
                <a:latin typeface="微軟正黑體" panose="020B0604030504040204" pitchFamily="34" charset="-120"/>
                <a:ea typeface="微軟正黑體" panose="020B0604030504040204" pitchFamily="34" charset="-120"/>
              </a:rPr>
              <a:t>前</a:t>
            </a:r>
            <a:r>
              <a:rPr lang="en-US" altLang="zh-TW" sz="3200" b="1" dirty="0">
                <a:latin typeface="微軟正黑體" panose="020B0604030504040204" pitchFamily="34" charset="-120"/>
                <a:ea typeface="微軟正黑體" panose="020B0604030504040204" pitchFamily="34" charset="-120"/>
              </a:rPr>
              <a:t>10</a:t>
            </a:r>
            <a:r>
              <a:rPr lang="zh-TW" altLang="zh-TW" sz="3200" b="1" dirty="0">
                <a:latin typeface="微軟正黑體" panose="020B0604030504040204" pitchFamily="34" charset="-120"/>
                <a:ea typeface="微軟正黑體" panose="020B0604030504040204" pitchFamily="34" charset="-120"/>
              </a:rPr>
              <a:t>年的企業流程和商品。</a:t>
            </a:r>
            <a:endParaRPr lang="en-US" altLang="zh-TW" sz="3200" b="1" dirty="0">
              <a:latin typeface="微軟正黑體" panose="020B0604030504040204" pitchFamily="34" charset="-120"/>
              <a:ea typeface="微軟正黑體" panose="020B0604030504040204" pitchFamily="34" charset="-120"/>
            </a:endParaRPr>
          </a:p>
          <a:p>
            <a:pPr marL="457200" lvl="1" indent="0">
              <a:buNone/>
            </a:pPr>
            <a:r>
              <a:rPr lang="en-US" altLang="zh-TW" sz="3200" b="1" dirty="0">
                <a:solidFill>
                  <a:srgbClr val="0070C0"/>
                </a:solidFill>
                <a:latin typeface="微軟正黑體" panose="020B0604030504040204" pitchFamily="34" charset="-120"/>
                <a:ea typeface="微軟正黑體" panose="020B0604030504040204" pitchFamily="34" charset="-120"/>
              </a:rPr>
              <a:t>No.2: </a:t>
            </a:r>
            <a:r>
              <a:rPr lang="zh-TW" altLang="zh-TW" sz="3200" b="1" dirty="0">
                <a:latin typeface="微軟正黑體" panose="020B0604030504040204" pitchFamily="34" charset="-120"/>
                <a:ea typeface="微軟正黑體" panose="020B0604030504040204" pitchFamily="34" charset="-120"/>
              </a:rPr>
              <a:t>到</a:t>
            </a:r>
            <a:r>
              <a:rPr lang="en-US" altLang="zh-TW" sz="3200" b="1" dirty="0">
                <a:latin typeface="微軟正黑體" panose="020B0604030504040204" pitchFamily="34" charset="-120"/>
                <a:ea typeface="微軟正黑體" panose="020B0604030504040204" pitchFamily="34" charset="-120"/>
              </a:rPr>
              <a:t>2017</a:t>
            </a:r>
            <a:r>
              <a:rPr lang="zh-TW" altLang="zh-TW" sz="3200" b="1" dirty="0">
                <a:latin typeface="微軟正黑體" panose="020B0604030504040204" pitchFamily="34" charset="-120"/>
                <a:ea typeface="微軟正黑體" panose="020B0604030504040204" pitchFamily="34" charset="-120"/>
              </a:rPr>
              <a:t>年，超過</a:t>
            </a:r>
            <a:r>
              <a:rPr lang="en-US" altLang="zh-TW" sz="3200" b="1" dirty="0">
                <a:latin typeface="微軟正黑體" panose="020B0604030504040204" pitchFamily="34" charset="-120"/>
                <a:ea typeface="微軟正黑體" panose="020B0604030504040204" pitchFamily="34" charset="-120"/>
              </a:rPr>
              <a:t>30%</a:t>
            </a:r>
            <a:r>
              <a:rPr lang="zh-TW" altLang="zh-TW" sz="3200" b="1" dirty="0">
                <a:latin typeface="微軟正黑體" panose="020B0604030504040204" pitchFamily="34" charset="-120"/>
                <a:ea typeface="微軟正黑體" panose="020B0604030504040204" pitchFamily="34" charset="-120"/>
              </a:rPr>
              <a:t>企業存取廣泛的大數據是透過提供數據仲介服務的中間商，提供商業決策的背景資料。</a:t>
            </a:r>
            <a:endParaRPr lang="en-US" altLang="zh-TW" sz="3200" b="1" dirty="0">
              <a:latin typeface="微軟正黑體" panose="020B0604030504040204" pitchFamily="34" charset="-120"/>
              <a:ea typeface="微軟正黑體" panose="020B0604030504040204" pitchFamily="34" charset="-120"/>
            </a:endParaRPr>
          </a:p>
          <a:p>
            <a:pPr marL="457200" lvl="1" indent="0">
              <a:buNone/>
            </a:pPr>
            <a:r>
              <a:rPr lang="en-US" altLang="zh-TW" sz="3200" b="1" dirty="0">
                <a:solidFill>
                  <a:srgbClr val="0070C0"/>
                </a:solidFill>
                <a:latin typeface="微軟正黑體" panose="020B0604030504040204" pitchFamily="34" charset="-120"/>
                <a:ea typeface="微軟正黑體" panose="020B0604030504040204" pitchFamily="34" charset="-120"/>
              </a:rPr>
              <a:t>No.3: </a:t>
            </a:r>
            <a:r>
              <a:rPr lang="zh-TW" altLang="zh-TW" sz="3200" b="1" dirty="0">
                <a:latin typeface="微軟正黑體" panose="020B0604030504040204" pitchFamily="34" charset="-120"/>
                <a:ea typeface="微軟正黑體" panose="020B0604030504040204" pitchFamily="34" charset="-120"/>
              </a:rPr>
              <a:t>到</a:t>
            </a:r>
            <a:r>
              <a:rPr lang="en-US" altLang="zh-TW" sz="3200" b="1" dirty="0">
                <a:latin typeface="微軟正黑體" panose="020B0604030504040204" pitchFamily="34" charset="-120"/>
                <a:ea typeface="微軟正黑體" panose="020B0604030504040204" pitchFamily="34" charset="-120"/>
              </a:rPr>
              <a:t>2017</a:t>
            </a:r>
            <a:r>
              <a:rPr lang="zh-TW" altLang="zh-TW" sz="3200" b="1" dirty="0">
                <a:latin typeface="微軟正黑體" panose="020B0604030504040204" pitchFamily="34" charset="-120"/>
                <a:ea typeface="微軟正黑體" panose="020B0604030504040204" pitchFamily="34" charset="-120"/>
              </a:rPr>
              <a:t>年，超過</a:t>
            </a:r>
            <a:r>
              <a:rPr lang="en-US" altLang="zh-TW" sz="3200" b="1" dirty="0">
                <a:latin typeface="微軟正黑體" panose="020B0604030504040204" pitchFamily="34" charset="-120"/>
                <a:ea typeface="微軟正黑體" panose="020B0604030504040204" pitchFamily="34" charset="-120"/>
              </a:rPr>
              <a:t>20%</a:t>
            </a:r>
            <a:r>
              <a:rPr lang="zh-TW" altLang="zh-TW" sz="3200" b="1" dirty="0">
                <a:latin typeface="微軟正黑體" panose="020B0604030504040204" pitchFamily="34" charset="-120"/>
                <a:ea typeface="微軟正黑體" panose="020B0604030504040204" pitchFamily="34" charset="-120"/>
              </a:rPr>
              <a:t>顧客導向的分析型佈署將運用物聯網提供商品追蹤資訊。</a:t>
            </a:r>
            <a:endParaRPr lang="zh-TW" altLang="en-US" sz="3200" b="1" dirty="0">
              <a:latin typeface="微軟正黑體" panose="020B0604030504040204" pitchFamily="34" charset="-120"/>
              <a:ea typeface="微軟正黑體" panose="020B0604030504040204" pitchFamily="34" charset="-120"/>
            </a:endParaRPr>
          </a:p>
        </p:txBody>
      </p:sp>
      <p:sp>
        <p:nvSpPr>
          <p:cNvPr id="5" name="投影片編號版面配置區 4"/>
          <p:cNvSpPr>
            <a:spLocks noGrp="1"/>
          </p:cNvSpPr>
          <p:nvPr>
            <p:ph type="sldNum" sz="quarter" idx="12"/>
          </p:nvPr>
        </p:nvSpPr>
        <p:spPr/>
        <p:txBody>
          <a:bodyPr/>
          <a:lstStyle/>
          <a:p>
            <a:pPr>
              <a:defRPr/>
            </a:pPr>
            <a:fld id="{DFEC51BF-01C3-45B8-88CF-4F16AE46CFC3}" type="slidenum">
              <a:rPr lang="zh-TW" altLang="en-US" smtClean="0"/>
              <a:pPr>
                <a:defRPr/>
              </a:pPr>
              <a:t>77</a:t>
            </a:fld>
            <a:endParaRPr lang="zh-TW" altLang="en-US"/>
          </a:p>
        </p:txBody>
      </p:sp>
      <p:sp>
        <p:nvSpPr>
          <p:cNvPr id="6" name="Text Box 61"/>
          <p:cNvSpPr txBox="1">
            <a:spLocks noChangeArrowheads="1"/>
          </p:cNvSpPr>
          <p:nvPr/>
        </p:nvSpPr>
        <p:spPr bwMode="auto">
          <a:xfrm>
            <a:off x="1711326" y="6324600"/>
            <a:ext cx="21643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buChar char="–"/>
              <a:defRPr sz="2800">
                <a:solidFill>
                  <a:srgbClr val="002060"/>
                </a:solidFill>
                <a:latin typeface="Times New Roman" panose="02020603050405020304" pitchFamily="18" charset="0"/>
                <a:ea typeface="標楷體" panose="03000509000000000000" pitchFamily="65" charset="-120"/>
              </a:defRPr>
            </a:lvl2pPr>
            <a:lvl3pPr marL="1143000" indent="-228600">
              <a:spcBef>
                <a:spcPct val="20000"/>
              </a:spcBef>
              <a:buChar char="•"/>
              <a:defRPr sz="24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buChar char="–"/>
              <a:defRPr sz="2000">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buChar char="»"/>
              <a:defRPr sz="2000">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標楷體" panose="03000509000000000000" pitchFamily="65" charset="-120"/>
              </a:defRPr>
            </a:lvl9pPr>
          </a:lstStyle>
          <a:p>
            <a:pPr eaLnBrk="1" hangingPunct="1">
              <a:spcBef>
                <a:spcPct val="0"/>
              </a:spcBef>
              <a:buFontTx/>
              <a:buNone/>
            </a:pPr>
            <a:r>
              <a:rPr lang="zh-TW" altLang="en-US" sz="1800" b="1" dirty="0">
                <a:latin typeface="Verdana" panose="020B0604030504040204" pitchFamily="34" charset="0"/>
                <a:ea typeface="新細明體" panose="02020500000000000000" pitchFamily="18" charset="-120"/>
              </a:rPr>
              <a:t>[</a:t>
            </a:r>
            <a:r>
              <a:rPr lang="en-US" altLang="zh-TW" sz="1800" b="1" dirty="0">
                <a:latin typeface="Verdana" panose="020B0604030504040204" pitchFamily="34" charset="0"/>
                <a:ea typeface="新細明體" panose="02020500000000000000" pitchFamily="18" charset="-120"/>
              </a:rPr>
              <a:t>Gartner 2015</a:t>
            </a:r>
            <a:r>
              <a:rPr lang="zh-TW" altLang="en-US" sz="1800" b="1" dirty="0">
                <a:latin typeface="Verdana" panose="020B0604030504040204" pitchFamily="34" charset="0"/>
                <a:ea typeface="新細明體" panose="02020500000000000000" pitchFamily="18" charset="-120"/>
              </a:rPr>
              <a:t>]</a:t>
            </a:r>
          </a:p>
        </p:txBody>
      </p:sp>
      <p:sp>
        <p:nvSpPr>
          <p:cNvPr id="7" name="日期版面配置區 6">
            <a:extLst>
              <a:ext uri="{FF2B5EF4-FFF2-40B4-BE49-F238E27FC236}">
                <a16:creationId xmlns:a16="http://schemas.microsoft.com/office/drawing/2014/main" id="{CA046DF8-C80A-4AB5-8049-51C70628B757}"/>
              </a:ext>
            </a:extLst>
          </p:cNvPr>
          <p:cNvSpPr>
            <a:spLocks noGrp="1"/>
          </p:cNvSpPr>
          <p:nvPr>
            <p:ph type="dt" sz="half" idx="10"/>
          </p:nvPr>
        </p:nvSpPr>
        <p:spPr/>
        <p:txBody>
          <a:bodyPr/>
          <a:lstStyle/>
          <a:p>
            <a:r>
              <a:rPr lang="en-US" altLang="zh-TW"/>
              <a:t>© </a:t>
            </a:r>
            <a:r>
              <a:rPr lang="zh-TW" altLang="en-US"/>
              <a:t>滄海圖書</a:t>
            </a:r>
            <a:endParaRPr lang="en-US" dirty="0"/>
          </a:p>
        </p:txBody>
      </p:sp>
    </p:spTree>
    <p:extLst>
      <p:ext uri="{BB962C8B-B14F-4D97-AF65-F5344CB8AC3E}">
        <p14:creationId xmlns:p14="http://schemas.microsoft.com/office/powerpoint/2010/main" val="298440834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4800" dirty="0">
                <a:latin typeface="微軟正黑體" panose="020B0604030504040204" pitchFamily="34" charset="-120"/>
                <a:ea typeface="微軟正黑體" panose="020B0604030504040204" pitchFamily="34" charset="-120"/>
              </a:rPr>
              <a:t>大數據時代</a:t>
            </a:r>
            <a:r>
              <a:rPr lang="en-US" altLang="zh-TW" sz="4800" dirty="0">
                <a:latin typeface="微軟正黑體" panose="020B0604030504040204" pitchFamily="34" charset="-120"/>
                <a:ea typeface="微軟正黑體" panose="020B0604030504040204" pitchFamily="34" charset="-120"/>
              </a:rPr>
              <a:t>BI</a:t>
            </a:r>
            <a:r>
              <a:rPr lang="zh-TW" altLang="en-US" sz="4800" dirty="0">
                <a:latin typeface="微軟正黑體" panose="020B0604030504040204" pitchFamily="34" charset="-120"/>
                <a:ea typeface="微軟正黑體" panose="020B0604030504040204" pitchFamily="34" charset="-120"/>
              </a:rPr>
              <a:t>簡介結語</a:t>
            </a:r>
          </a:p>
        </p:txBody>
      </p:sp>
      <p:sp>
        <p:nvSpPr>
          <p:cNvPr id="3" name="內容版面配置區 2"/>
          <p:cNvSpPr>
            <a:spLocks noGrp="1"/>
          </p:cNvSpPr>
          <p:nvPr>
            <p:ph idx="1"/>
          </p:nvPr>
        </p:nvSpPr>
        <p:spPr/>
        <p:txBody>
          <a:bodyPr/>
          <a:lstStyle/>
          <a:p>
            <a:r>
              <a:rPr lang="zh-TW" altLang="zh-TW" sz="3600" b="1" dirty="0"/>
              <a:t>能否轉化一個企業面對崛起的數位化經濟的競爭，在於這個組織策劃、管理、和運用大數據、</a:t>
            </a:r>
            <a:r>
              <a:rPr lang="en-US" altLang="zh-TW" sz="3600" b="1" dirty="0" err="1"/>
              <a:t>IoT</a:t>
            </a:r>
            <a:r>
              <a:rPr lang="zh-TW" altLang="zh-TW" sz="3600" b="1" dirty="0"/>
              <a:t>內容、社群媒體、政府資料、以及來自夥伴、供應商和顧客的資料的能力。現在是企業和</a:t>
            </a:r>
            <a:r>
              <a:rPr lang="en-US" altLang="zh-TW" sz="3600" b="1" dirty="0"/>
              <a:t>IT</a:t>
            </a:r>
            <a:r>
              <a:rPr lang="zh-TW" altLang="zh-TW" sz="3600" b="1" dirty="0"/>
              <a:t>領袖，特別是資料長</a:t>
            </a:r>
            <a:r>
              <a:rPr lang="en-US" altLang="zh-TW" sz="3600" b="1" dirty="0"/>
              <a:t> (Chief data officer, CDO) </a:t>
            </a:r>
            <a:r>
              <a:rPr lang="zh-TW" altLang="zh-TW" sz="3600" b="1" dirty="0"/>
              <a:t>必須集結努力將專注於內部的資訊管理和價值生成，轉化成參與持續增加中的全球資訊資產。</a:t>
            </a:r>
            <a:endParaRPr lang="zh-TW" altLang="en-US" sz="3600" b="1" dirty="0"/>
          </a:p>
        </p:txBody>
      </p:sp>
      <p:sp>
        <p:nvSpPr>
          <p:cNvPr id="5" name="投影片編號版面配置區 4"/>
          <p:cNvSpPr>
            <a:spLocks noGrp="1"/>
          </p:cNvSpPr>
          <p:nvPr>
            <p:ph type="sldNum" sz="quarter" idx="12"/>
          </p:nvPr>
        </p:nvSpPr>
        <p:spPr/>
        <p:txBody>
          <a:bodyPr/>
          <a:lstStyle/>
          <a:p>
            <a:pPr>
              <a:defRPr/>
            </a:pPr>
            <a:fld id="{DFEC51BF-01C3-45B8-88CF-4F16AE46CFC3}" type="slidenum">
              <a:rPr lang="zh-TW" altLang="en-US" smtClean="0"/>
              <a:pPr>
                <a:defRPr/>
              </a:pPr>
              <a:t>78</a:t>
            </a:fld>
            <a:endParaRPr lang="zh-TW" altLang="en-US"/>
          </a:p>
        </p:txBody>
      </p:sp>
      <p:sp>
        <p:nvSpPr>
          <p:cNvPr id="6" name="日期版面配置區 5">
            <a:extLst>
              <a:ext uri="{FF2B5EF4-FFF2-40B4-BE49-F238E27FC236}">
                <a16:creationId xmlns:a16="http://schemas.microsoft.com/office/drawing/2014/main" id="{FFCC14A2-A82D-4D99-9646-74C0FFA103E7}"/>
              </a:ext>
            </a:extLst>
          </p:cNvPr>
          <p:cNvSpPr>
            <a:spLocks noGrp="1"/>
          </p:cNvSpPr>
          <p:nvPr>
            <p:ph type="dt" sz="half" idx="10"/>
          </p:nvPr>
        </p:nvSpPr>
        <p:spPr/>
        <p:txBody>
          <a:bodyPr/>
          <a:lstStyle/>
          <a:p>
            <a:r>
              <a:rPr lang="en-US" altLang="zh-TW"/>
              <a:t>© </a:t>
            </a:r>
            <a:r>
              <a:rPr lang="zh-TW" altLang="en-US"/>
              <a:t>滄海圖書</a:t>
            </a:r>
            <a:endParaRPr lang="en-US" dirty="0"/>
          </a:p>
        </p:txBody>
      </p:sp>
    </p:spTree>
    <p:extLst>
      <p:ext uri="{BB962C8B-B14F-4D97-AF65-F5344CB8AC3E}">
        <p14:creationId xmlns:p14="http://schemas.microsoft.com/office/powerpoint/2010/main" val="416542477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A3B7AA3-A965-4255-A85F-6A6D6FB51131}"/>
              </a:ext>
            </a:extLst>
          </p:cNvPr>
          <p:cNvSpPr>
            <a:spLocks noGrp="1"/>
          </p:cNvSpPr>
          <p:nvPr>
            <p:ph type="title"/>
          </p:nvPr>
        </p:nvSpPr>
        <p:spPr/>
        <p:txBody>
          <a:bodyPr/>
          <a:lstStyle/>
          <a:p>
            <a:r>
              <a:rPr lang="en-US" altLang="zh-TW"/>
              <a:t>1.5</a:t>
            </a:r>
            <a:r>
              <a:rPr lang="zh-TW" altLang="en-US"/>
              <a:t> 本書的結構</a:t>
            </a:r>
            <a:endParaRPr lang="zh-TW" altLang="en-US" dirty="0"/>
          </a:p>
        </p:txBody>
      </p:sp>
      <p:sp>
        <p:nvSpPr>
          <p:cNvPr id="9" name="內容版面配置區 8">
            <a:extLst>
              <a:ext uri="{FF2B5EF4-FFF2-40B4-BE49-F238E27FC236}">
                <a16:creationId xmlns:a16="http://schemas.microsoft.com/office/drawing/2014/main" id="{97C10FFC-9D9E-4117-8D0A-6C3325B94F3E}"/>
              </a:ext>
            </a:extLst>
          </p:cNvPr>
          <p:cNvSpPr>
            <a:spLocks noGrp="1"/>
          </p:cNvSpPr>
          <p:nvPr>
            <p:ph idx="1"/>
          </p:nvPr>
        </p:nvSpPr>
        <p:spPr/>
        <p:txBody>
          <a:bodyPr/>
          <a:lstStyle/>
          <a:p>
            <a:r>
              <a:rPr lang="zh-TW" altLang="en-US" dirty="0"/>
              <a:t>本書一共 </a:t>
            </a:r>
            <a:r>
              <a:rPr lang="en-US" altLang="zh-TW" dirty="0"/>
              <a:t>14 </a:t>
            </a:r>
            <a:r>
              <a:rPr lang="zh-TW" altLang="en-US" dirty="0"/>
              <a:t>章。</a:t>
            </a:r>
            <a:endParaRPr lang="en-US" altLang="zh-TW" dirty="0"/>
          </a:p>
          <a:p>
            <a:r>
              <a:rPr lang="zh-TW" altLang="en-US" dirty="0"/>
              <a:t>第 </a:t>
            </a:r>
            <a:r>
              <a:rPr lang="en-US" altLang="zh-TW" dirty="0"/>
              <a:t>1 </a:t>
            </a:r>
            <a:r>
              <a:rPr lang="zh-TW" altLang="en-US" dirty="0"/>
              <a:t>章是大數據時代的商業智慧簡介，第 </a:t>
            </a:r>
            <a:r>
              <a:rPr lang="en-US" altLang="zh-TW" dirty="0"/>
              <a:t>2 </a:t>
            </a:r>
            <a:r>
              <a:rPr lang="zh-TW" altLang="en-US" dirty="0"/>
              <a:t>到第 </a:t>
            </a:r>
            <a:r>
              <a:rPr lang="en-US" altLang="zh-TW" dirty="0"/>
              <a:t>5 </a:t>
            </a:r>
            <a:r>
              <a:rPr lang="zh-TW" altLang="en-US" dirty="0"/>
              <a:t>章介紹 </a:t>
            </a:r>
            <a:r>
              <a:rPr lang="en-US" altLang="zh-TW" dirty="0"/>
              <a:t>BI </a:t>
            </a:r>
            <a:r>
              <a:rPr lang="zh-TW" altLang="en-US" dirty="0"/>
              <a:t>的方法和架構，包括資料建模方法、系統導入方法和系統架構等。</a:t>
            </a:r>
            <a:endParaRPr lang="en-US" altLang="zh-TW" dirty="0"/>
          </a:p>
          <a:p>
            <a:r>
              <a:rPr lang="zh-TW" altLang="en-US" dirty="0"/>
              <a:t>第</a:t>
            </a:r>
            <a:r>
              <a:rPr lang="en-US" altLang="zh-TW" dirty="0"/>
              <a:t>6 </a:t>
            </a:r>
            <a:r>
              <a:rPr lang="zh-TW" altLang="en-US" dirty="0"/>
              <a:t>到第 </a:t>
            </a:r>
            <a:r>
              <a:rPr lang="en-US" altLang="zh-TW" dirty="0"/>
              <a:t>10 </a:t>
            </a:r>
            <a:r>
              <a:rPr lang="zh-TW" altLang="en-US" dirty="0"/>
              <a:t>章介紹主要企業流程的 </a:t>
            </a:r>
            <a:r>
              <a:rPr lang="en-US" altLang="zh-TW" dirty="0"/>
              <a:t>KPI </a:t>
            </a:r>
            <a:r>
              <a:rPr lang="zh-TW" altLang="en-US" dirty="0"/>
              <a:t>及其方法，包括銷售、財務控制、生管、物管和人力資源等。</a:t>
            </a:r>
            <a:endParaRPr lang="en-US" altLang="zh-TW" dirty="0"/>
          </a:p>
          <a:p>
            <a:r>
              <a:rPr lang="zh-TW" altLang="en-US" dirty="0"/>
              <a:t>最後四章在介紹如何衡量商業智慧的成功、實務案例，以及商業智慧的未來發展。</a:t>
            </a:r>
          </a:p>
        </p:txBody>
      </p:sp>
      <p:sp>
        <p:nvSpPr>
          <p:cNvPr id="4" name="日期版面配置區 3">
            <a:extLst>
              <a:ext uri="{FF2B5EF4-FFF2-40B4-BE49-F238E27FC236}">
                <a16:creationId xmlns:a16="http://schemas.microsoft.com/office/drawing/2014/main" id="{4AA302C4-A3EA-414F-8051-224B29E13ACA}"/>
              </a:ext>
            </a:extLst>
          </p:cNvPr>
          <p:cNvSpPr>
            <a:spLocks noGrp="1"/>
          </p:cNvSpPr>
          <p:nvPr>
            <p:ph type="dt" sz="half" idx="10"/>
          </p:nvPr>
        </p:nvSpPr>
        <p:spPr/>
        <p:txBody>
          <a:bodyPr/>
          <a:lstStyle/>
          <a:p>
            <a:r>
              <a:rPr lang="en-US" altLang="zh-TW"/>
              <a:t>© </a:t>
            </a:r>
            <a:r>
              <a:rPr lang="zh-TW" altLang="en-US"/>
              <a:t>滄海圖書</a:t>
            </a:r>
            <a:endParaRPr lang="en-US" dirty="0"/>
          </a:p>
        </p:txBody>
      </p:sp>
      <p:sp>
        <p:nvSpPr>
          <p:cNvPr id="5" name="投影片編號版面配置區 4">
            <a:extLst>
              <a:ext uri="{FF2B5EF4-FFF2-40B4-BE49-F238E27FC236}">
                <a16:creationId xmlns:a16="http://schemas.microsoft.com/office/drawing/2014/main" id="{25273DA8-DF93-4DEE-B1AC-D7EF237D84BA}"/>
              </a:ext>
            </a:extLst>
          </p:cNvPr>
          <p:cNvSpPr>
            <a:spLocks noGrp="1"/>
          </p:cNvSpPr>
          <p:nvPr>
            <p:ph type="sldNum" sz="quarter" idx="12"/>
          </p:nvPr>
        </p:nvSpPr>
        <p:spPr/>
        <p:txBody>
          <a:bodyPr/>
          <a:lstStyle/>
          <a:p>
            <a:fld id="{A69134C5-D3FF-48ED-8AAC-F4BE64BCFA21}" type="slidenum">
              <a:rPr lang="zh-TW" altLang="en-US" smtClean="0"/>
              <a:pPr/>
              <a:t>79</a:t>
            </a:fld>
            <a:endParaRPr lang="zh-TW" altLang="en-US"/>
          </a:p>
        </p:txBody>
      </p:sp>
    </p:spTree>
    <p:extLst>
      <p:ext uri="{BB962C8B-B14F-4D97-AF65-F5344CB8AC3E}">
        <p14:creationId xmlns:p14="http://schemas.microsoft.com/office/powerpoint/2010/main" val="275089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400BEAB-E712-4BFD-B867-26CACA0EBDA0}"/>
              </a:ext>
            </a:extLst>
          </p:cNvPr>
          <p:cNvSpPr>
            <a:spLocks noGrp="1"/>
          </p:cNvSpPr>
          <p:nvPr>
            <p:ph type="title"/>
          </p:nvPr>
        </p:nvSpPr>
        <p:spPr/>
        <p:txBody>
          <a:bodyPr/>
          <a:lstStyle/>
          <a:p>
            <a:pPr>
              <a:defRPr/>
            </a:pPr>
            <a:r>
              <a:rPr lang="en-US" altLang="zh-TW" sz="4800" dirty="0">
                <a:latin typeface="微軟正黑體" panose="020B0604030504040204" pitchFamily="34" charset="-120"/>
                <a:ea typeface="微軟正黑體" panose="020B0604030504040204" pitchFamily="34" charset="-120"/>
              </a:rPr>
              <a:t>EIU</a:t>
            </a:r>
            <a:r>
              <a:rPr lang="zh-TW" altLang="zh-TW" sz="4800" dirty="0">
                <a:latin typeface="微軟正黑體" panose="020B0604030504040204" pitchFamily="34" charset="-120"/>
                <a:ea typeface="微軟正黑體" panose="020B0604030504040204" pitchFamily="34" charset="-120"/>
              </a:rPr>
              <a:t>商業智慧白皮書</a:t>
            </a:r>
            <a:endParaRPr lang="zh-TW" altLang="en-US" sz="4800" dirty="0">
              <a:latin typeface="微軟正黑體" panose="020B0604030504040204" pitchFamily="34" charset="-120"/>
              <a:ea typeface="微軟正黑體" panose="020B0604030504040204" pitchFamily="34" charset="-120"/>
            </a:endParaRPr>
          </a:p>
        </p:txBody>
      </p:sp>
      <p:sp>
        <p:nvSpPr>
          <p:cNvPr id="19459" name="內容版面配置區 2">
            <a:extLst>
              <a:ext uri="{FF2B5EF4-FFF2-40B4-BE49-F238E27FC236}">
                <a16:creationId xmlns:a16="http://schemas.microsoft.com/office/drawing/2014/main" id="{0F387963-A1F1-457A-9661-5CF156F665C6}"/>
              </a:ext>
            </a:extLst>
          </p:cNvPr>
          <p:cNvSpPr>
            <a:spLocks noGrp="1"/>
          </p:cNvSpPr>
          <p:nvPr>
            <p:ph idx="1"/>
          </p:nvPr>
        </p:nvSpPr>
        <p:spPr/>
        <p:txBody>
          <a:bodyPr/>
          <a:lstStyle/>
          <a:p>
            <a:r>
              <a:rPr lang="zh-TW" altLang="zh-TW" sz="4000" b="1" dirty="0">
                <a:latin typeface="微軟正黑體" panose="020B0604030504040204" pitchFamily="34" charset="-120"/>
                <a:ea typeface="微軟正黑體" panose="020B0604030504040204" pitchFamily="34" charset="-120"/>
              </a:rPr>
              <a:t>績效管理：</a:t>
            </a:r>
          </a:p>
          <a:p>
            <a:pPr lvl="1" eaLnBrk="1" hangingPunct="1"/>
            <a:r>
              <a:rPr lang="zh-TW" altLang="zh-TW" sz="3200" b="1" dirty="0">
                <a:latin typeface="微軟正黑體" panose="020B0604030504040204" pitchFamily="34" charset="-120"/>
                <a:ea typeface="微軟正黑體" panose="020B0604030504040204" pitchFamily="34" charset="-120"/>
              </a:rPr>
              <a:t>設定績效目標，例如銷售目標</a:t>
            </a:r>
            <a:r>
              <a:rPr lang="zh-TW" altLang="en-US" sz="3200" b="1" dirty="0">
                <a:latin typeface="微軟正黑體" panose="020B0604030504040204" pitchFamily="34" charset="-120"/>
                <a:ea typeface="微軟正黑體" panose="020B0604030504040204" pitchFamily="34" charset="-120"/>
              </a:rPr>
              <a:t>，</a:t>
            </a:r>
            <a:r>
              <a:rPr lang="zh-TW" altLang="zh-TW" sz="3200" b="1" dirty="0">
                <a:latin typeface="微軟正黑體" panose="020B0604030504040204" pitchFamily="34" charset="-120"/>
                <a:ea typeface="微軟正黑體" panose="020B0604030504040204" pitchFamily="34" charset="-120"/>
              </a:rPr>
              <a:t>然後監控這些關鍵績效指標（</a:t>
            </a:r>
            <a:r>
              <a:rPr lang="en-US" altLang="zh-TW" sz="3200" b="1" dirty="0">
                <a:latin typeface="微軟正黑體" panose="020B0604030504040204" pitchFamily="34" charset="-120"/>
                <a:ea typeface="微軟正黑體" panose="020B0604030504040204" pitchFamily="34" charset="-120"/>
              </a:rPr>
              <a:t>KPI</a:t>
            </a:r>
            <a:r>
              <a:rPr lang="zh-TW" altLang="zh-TW" sz="3200" b="1" dirty="0">
                <a:latin typeface="微軟正黑體" panose="020B0604030504040204" pitchFamily="34" charset="-120"/>
                <a:ea typeface="微軟正黑體" panose="020B0604030504040204" pitchFamily="34" charset="-120"/>
              </a:rPr>
              <a:t>）以告訴決策者他們是否還在邁向達成目標的路徑上</a:t>
            </a:r>
            <a:endParaRPr lang="en-US" altLang="zh-TW" sz="3200" b="1" dirty="0">
              <a:latin typeface="微軟正黑體" panose="020B0604030504040204" pitchFamily="34" charset="-120"/>
              <a:ea typeface="微軟正黑體" panose="020B0604030504040204" pitchFamily="34" charset="-120"/>
            </a:endParaRPr>
          </a:p>
          <a:p>
            <a:pPr lvl="1" eaLnBrk="1" hangingPunct="1"/>
            <a:r>
              <a:rPr lang="zh-TW" altLang="zh-TW" sz="3200" b="1" dirty="0">
                <a:latin typeface="微軟正黑體" panose="020B0604030504040204" pitchFamily="34" charset="-120"/>
                <a:ea typeface="微軟正黑體" panose="020B0604030504040204" pitchFamily="34" charset="-120"/>
              </a:rPr>
              <a:t>主要障礙包括企業流程的衡量標準（</a:t>
            </a:r>
            <a:r>
              <a:rPr lang="en-US" altLang="zh-TW" sz="3200" b="1" dirty="0">
                <a:latin typeface="微軟正黑體" panose="020B0604030504040204" pitchFamily="34" charset="-120"/>
                <a:ea typeface="微軟正黑體" panose="020B0604030504040204" pitchFamily="34" charset="-120"/>
              </a:rPr>
              <a:t>34%</a:t>
            </a:r>
            <a:r>
              <a:rPr lang="zh-TW" altLang="zh-TW" sz="3200" b="1" dirty="0">
                <a:latin typeface="微軟正黑體" panose="020B0604030504040204" pitchFamily="34" charset="-120"/>
                <a:ea typeface="微軟正黑體" panose="020B0604030504040204" pitchFamily="34" charset="-120"/>
              </a:rPr>
              <a:t>）、無法產生該衡量標準（</a:t>
            </a:r>
            <a:r>
              <a:rPr lang="en-US" altLang="zh-TW" sz="3200" b="1" dirty="0">
                <a:latin typeface="微軟正黑體" panose="020B0604030504040204" pitchFamily="34" charset="-120"/>
                <a:ea typeface="微軟正黑體" panose="020B0604030504040204" pitchFamily="34" charset="-120"/>
              </a:rPr>
              <a:t>27%</a:t>
            </a:r>
            <a:r>
              <a:rPr lang="zh-TW" altLang="zh-TW" sz="3200" b="1" dirty="0">
                <a:latin typeface="微軟正黑體" panose="020B0604030504040204" pitchFamily="34" charset="-120"/>
                <a:ea typeface="微軟正黑體" panose="020B0604030504040204" pitchFamily="34" charset="-120"/>
              </a:rPr>
              <a:t>）、缺少</a:t>
            </a:r>
            <a:r>
              <a:rPr lang="en-US" altLang="zh-TW" sz="3200" b="1" dirty="0">
                <a:latin typeface="微軟正黑體" panose="020B0604030504040204" pitchFamily="34" charset="-120"/>
                <a:ea typeface="微軟正黑體" panose="020B0604030504040204" pitchFamily="34" charset="-120"/>
              </a:rPr>
              <a:t>KPIs</a:t>
            </a:r>
            <a:r>
              <a:rPr lang="zh-TW" altLang="zh-TW" sz="3200" b="1" dirty="0">
                <a:latin typeface="微軟正黑體" panose="020B0604030504040204" pitchFamily="34" charset="-120"/>
                <a:ea typeface="微軟正黑體" panose="020B0604030504040204" pitchFamily="34" charset="-120"/>
              </a:rPr>
              <a:t>的監控（</a:t>
            </a:r>
            <a:r>
              <a:rPr lang="en-US" altLang="zh-TW" sz="3200" b="1" dirty="0">
                <a:latin typeface="微軟正黑體" panose="020B0604030504040204" pitchFamily="34" charset="-120"/>
                <a:ea typeface="微軟正黑體" panose="020B0604030504040204" pitchFamily="34" charset="-120"/>
              </a:rPr>
              <a:t>26%</a:t>
            </a:r>
            <a:r>
              <a:rPr lang="zh-TW" altLang="zh-TW" sz="3200" b="1" dirty="0">
                <a:latin typeface="微軟正黑體" panose="020B0604030504040204" pitchFamily="34" charset="-120"/>
                <a:ea typeface="微軟正黑體" panose="020B0604030504040204" pitchFamily="34" charset="-120"/>
              </a:rPr>
              <a:t>）及其衡量（</a:t>
            </a:r>
            <a:r>
              <a:rPr lang="en-US" altLang="zh-TW" sz="3200" b="1" dirty="0">
                <a:latin typeface="微軟正黑體" panose="020B0604030504040204" pitchFamily="34" charset="-120"/>
                <a:ea typeface="微軟正黑體" panose="020B0604030504040204" pitchFamily="34" charset="-120"/>
              </a:rPr>
              <a:t>25%</a:t>
            </a:r>
            <a:r>
              <a:rPr lang="zh-TW" altLang="zh-TW" sz="3200" b="1" dirty="0">
                <a:latin typeface="微軟正黑體" panose="020B0604030504040204" pitchFamily="34" charset="-120"/>
                <a:ea typeface="微軟正黑體" panose="020B0604030504040204" pitchFamily="34" charset="-120"/>
              </a:rPr>
              <a:t>）、根本無法決定適當的</a:t>
            </a:r>
            <a:r>
              <a:rPr lang="en-US" altLang="zh-TW" sz="3200" b="1" dirty="0">
                <a:latin typeface="微軟正黑體" panose="020B0604030504040204" pitchFamily="34" charset="-120"/>
                <a:ea typeface="微軟正黑體" panose="020B0604030504040204" pitchFamily="34" charset="-120"/>
              </a:rPr>
              <a:t>KPIs</a:t>
            </a:r>
            <a:r>
              <a:rPr lang="zh-TW" altLang="zh-TW" sz="3200" b="1" dirty="0">
                <a:latin typeface="微軟正黑體" panose="020B0604030504040204" pitchFamily="34" charset="-120"/>
                <a:ea typeface="微軟正黑體" panose="020B0604030504040204" pitchFamily="34" charset="-120"/>
              </a:rPr>
              <a:t>（</a:t>
            </a:r>
            <a:r>
              <a:rPr lang="en-US" altLang="zh-TW" sz="3200" b="1" dirty="0">
                <a:latin typeface="微軟正黑體" panose="020B0604030504040204" pitchFamily="34" charset="-120"/>
                <a:ea typeface="微軟正黑體" panose="020B0604030504040204" pitchFamily="34" charset="-120"/>
              </a:rPr>
              <a:t>25%</a:t>
            </a:r>
            <a:r>
              <a:rPr lang="zh-TW" altLang="zh-TW" sz="3200" b="1" dirty="0">
                <a:latin typeface="微軟正黑體" panose="020B0604030504040204" pitchFamily="34" charset="-120"/>
                <a:ea typeface="微軟正黑體" panose="020B0604030504040204" pitchFamily="34" charset="-120"/>
              </a:rPr>
              <a:t>）</a:t>
            </a:r>
            <a:endParaRPr lang="en-US" altLang="zh-TW" sz="3200" b="1" dirty="0">
              <a:latin typeface="微軟正黑體" panose="020B0604030504040204" pitchFamily="34" charset="-120"/>
              <a:ea typeface="微軟正黑體" panose="020B0604030504040204" pitchFamily="34" charset="-120"/>
            </a:endParaRPr>
          </a:p>
          <a:p>
            <a:pPr lvl="1" eaLnBrk="1" hangingPunct="1"/>
            <a:endParaRPr lang="en-US" altLang="zh-TW" dirty="0">
              <a:latin typeface="微軟正黑體" panose="020B0604030504040204" pitchFamily="34" charset="-120"/>
              <a:ea typeface="微軟正黑體" panose="020B0604030504040204" pitchFamily="34" charset="-120"/>
            </a:endParaRPr>
          </a:p>
          <a:p>
            <a:pPr lvl="1" eaLnBrk="1" hangingPunct="1"/>
            <a:endParaRPr lang="en-US" altLang="zh-TW" dirty="0">
              <a:latin typeface="微軟正黑體" panose="020B0604030504040204" pitchFamily="34" charset="-120"/>
              <a:ea typeface="微軟正黑體" panose="020B0604030504040204" pitchFamily="34" charset="-120"/>
            </a:endParaRPr>
          </a:p>
          <a:p>
            <a:endParaRPr lang="zh-TW" altLang="en-US" dirty="0">
              <a:latin typeface="微軟正黑體" panose="020B0604030504040204" pitchFamily="34" charset="-120"/>
              <a:ea typeface="微軟正黑體" panose="020B0604030504040204" pitchFamily="34" charset="-120"/>
            </a:endParaRPr>
          </a:p>
        </p:txBody>
      </p:sp>
      <p:sp>
        <p:nvSpPr>
          <p:cNvPr id="3" name="日期版面配置區 2">
            <a:extLst>
              <a:ext uri="{FF2B5EF4-FFF2-40B4-BE49-F238E27FC236}">
                <a16:creationId xmlns:a16="http://schemas.microsoft.com/office/drawing/2014/main" id="{3C3309D3-BD92-419D-AF79-6E8DEE22A99B}"/>
              </a:ext>
            </a:extLst>
          </p:cNvPr>
          <p:cNvSpPr>
            <a:spLocks noGrp="1"/>
          </p:cNvSpPr>
          <p:nvPr>
            <p:ph type="dt" sz="half" idx="10"/>
          </p:nvPr>
        </p:nvSpPr>
        <p:spPr/>
        <p:txBody>
          <a:bodyPr/>
          <a:lstStyle/>
          <a:p>
            <a:r>
              <a:rPr lang="en-US" altLang="zh-TW"/>
              <a:t>© </a:t>
            </a:r>
            <a:r>
              <a:rPr lang="zh-TW" altLang="en-US"/>
              <a:t>滄海圖書</a:t>
            </a:r>
            <a:endParaRPr lang="en-US" dirty="0"/>
          </a:p>
        </p:txBody>
      </p:sp>
      <p:sp>
        <p:nvSpPr>
          <p:cNvPr id="4" name="投影片編號版面配置區 3">
            <a:extLst>
              <a:ext uri="{FF2B5EF4-FFF2-40B4-BE49-F238E27FC236}">
                <a16:creationId xmlns:a16="http://schemas.microsoft.com/office/drawing/2014/main" id="{249F6B6E-51EA-47BB-AE4D-97073BF61484}"/>
              </a:ext>
            </a:extLst>
          </p:cNvPr>
          <p:cNvSpPr>
            <a:spLocks noGrp="1"/>
          </p:cNvSpPr>
          <p:nvPr>
            <p:ph type="sldNum" sz="quarter" idx="12"/>
          </p:nvPr>
        </p:nvSpPr>
        <p:spPr/>
        <p:txBody>
          <a:bodyPr/>
          <a:lstStyle/>
          <a:p>
            <a:fld id="{A69134C5-D3FF-48ED-8AAC-F4BE64BCFA21}" type="slidenum">
              <a:rPr lang="zh-TW" altLang="en-US" smtClean="0"/>
              <a:pPr/>
              <a:t>8</a:t>
            </a:fld>
            <a:endParaRPr lang="zh-TW" altLang="en-US"/>
          </a:p>
        </p:txBody>
      </p:sp>
    </p:spTree>
    <p:extLst>
      <p:ext uri="{BB962C8B-B14F-4D97-AF65-F5344CB8AC3E}">
        <p14:creationId xmlns:p14="http://schemas.microsoft.com/office/powerpoint/2010/main" val="1840677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5C697B8-4C94-4D4B-9C0B-41309B3695D6}"/>
              </a:ext>
            </a:extLst>
          </p:cNvPr>
          <p:cNvSpPr>
            <a:spLocks noGrp="1"/>
          </p:cNvSpPr>
          <p:nvPr>
            <p:ph type="title"/>
          </p:nvPr>
        </p:nvSpPr>
        <p:spPr/>
        <p:txBody>
          <a:bodyPr/>
          <a:lstStyle/>
          <a:p>
            <a:pPr eaLnBrk="1" hangingPunct="1">
              <a:defRPr/>
            </a:pPr>
            <a:r>
              <a:rPr lang="en-US" altLang="zh-TW" sz="4800" dirty="0">
                <a:latin typeface="微軟正黑體" panose="020B0604030504040204" pitchFamily="34" charset="-120"/>
                <a:ea typeface="微軟正黑體" panose="020B0604030504040204" pitchFamily="34" charset="-120"/>
              </a:rPr>
              <a:t>EIU</a:t>
            </a:r>
            <a:r>
              <a:rPr lang="zh-TW" altLang="zh-TW" sz="4800" dirty="0">
                <a:latin typeface="微軟正黑體" panose="020B0604030504040204" pitchFamily="34" charset="-120"/>
                <a:ea typeface="微軟正黑體" panose="020B0604030504040204" pitchFamily="34" charset="-120"/>
              </a:rPr>
              <a:t>商業智慧白皮書</a:t>
            </a:r>
            <a:endParaRPr lang="zh-TW" altLang="en-US" sz="4800" dirty="0">
              <a:latin typeface="微軟正黑體" panose="020B0604030504040204" pitchFamily="34" charset="-120"/>
              <a:ea typeface="微軟正黑體" panose="020B0604030504040204" pitchFamily="34" charset="-120"/>
            </a:endParaRPr>
          </a:p>
        </p:txBody>
      </p:sp>
      <p:sp>
        <p:nvSpPr>
          <p:cNvPr id="20483" name="內容版面配置區 2">
            <a:extLst>
              <a:ext uri="{FF2B5EF4-FFF2-40B4-BE49-F238E27FC236}">
                <a16:creationId xmlns:a16="http://schemas.microsoft.com/office/drawing/2014/main" id="{37F551A5-D4A6-4C8A-84E9-90AAFDB702E1}"/>
              </a:ext>
            </a:extLst>
          </p:cNvPr>
          <p:cNvSpPr>
            <a:spLocks noGrp="1"/>
          </p:cNvSpPr>
          <p:nvPr>
            <p:ph idx="1"/>
          </p:nvPr>
        </p:nvSpPr>
        <p:spPr/>
        <p:txBody>
          <a:bodyPr/>
          <a:lstStyle/>
          <a:p>
            <a:pPr eaLnBrk="1" hangingPunct="1"/>
            <a:r>
              <a:rPr lang="zh-TW" altLang="en-US" sz="4000" b="1" dirty="0">
                <a:latin typeface="微軟正黑體" panose="020B0604030504040204" pitchFamily="34" charset="-120"/>
                <a:ea typeface="微軟正黑體" panose="020B0604030504040204" pitchFamily="34" charset="-120"/>
              </a:rPr>
              <a:t>白皮書的結論</a:t>
            </a:r>
          </a:p>
          <a:p>
            <a:pPr lvl="1" eaLnBrk="1" hangingPunct="1"/>
            <a:r>
              <a:rPr lang="zh-TW" altLang="en-US" sz="3200" b="1" dirty="0">
                <a:latin typeface="微軟正黑體" panose="020B0604030504040204" pitchFamily="34" charset="-120"/>
                <a:ea typeface="微軟正黑體" panose="020B0604030504040204" pitchFamily="34" charset="-120"/>
              </a:rPr>
              <a:t>會促使</a:t>
            </a:r>
            <a:r>
              <a:rPr lang="en-US" altLang="zh-TW" sz="3200" b="1" dirty="0">
                <a:latin typeface="微軟正黑體" panose="020B0604030504040204" pitchFamily="34" charset="-120"/>
                <a:ea typeface="微軟正黑體" panose="020B0604030504040204" pitchFamily="34" charset="-120"/>
              </a:rPr>
              <a:t>BI</a:t>
            </a:r>
            <a:r>
              <a:rPr lang="zh-TW" altLang="en-US" sz="3200" b="1" dirty="0">
                <a:latin typeface="微軟正黑體" panose="020B0604030504040204" pitchFamily="34" charset="-120"/>
                <a:ea typeface="微軟正黑體" panose="020B0604030504040204" pitchFamily="34" charset="-120"/>
              </a:rPr>
              <a:t>轉化成組織變革的趨勢包括：</a:t>
            </a:r>
          </a:p>
          <a:p>
            <a:pPr marL="1371600" lvl="2" indent="-457200">
              <a:buFontTx/>
              <a:buAutoNum type="arabicParenR"/>
            </a:pPr>
            <a:r>
              <a:rPr lang="en-US" altLang="zh-TW" sz="2800" b="1" dirty="0">
                <a:latin typeface="微軟正黑體" panose="020B0604030504040204" pitchFamily="34" charset="-120"/>
                <a:ea typeface="微軟正黑體" panose="020B0604030504040204" pitchFamily="34" charset="-120"/>
              </a:rPr>
              <a:t>BI</a:t>
            </a:r>
            <a:r>
              <a:rPr lang="zh-TW" altLang="en-US" sz="2800" b="1" dirty="0">
                <a:latin typeface="微軟正黑體" panose="020B0604030504040204" pitchFamily="34" charset="-120"/>
                <a:ea typeface="微軟正黑體" panose="020B0604030504040204" pitchFamily="34" charset="-120"/>
              </a:rPr>
              <a:t>應用的整併和標準化</a:t>
            </a:r>
          </a:p>
          <a:p>
            <a:pPr marL="1371600" lvl="2" indent="-457200">
              <a:buFontTx/>
              <a:buAutoNum type="arabicParenR"/>
            </a:pPr>
            <a:r>
              <a:rPr lang="zh-TW" altLang="en-US" sz="2800" b="1" dirty="0">
                <a:latin typeface="微軟正黑體" panose="020B0604030504040204" pitchFamily="34" charset="-120"/>
                <a:ea typeface="微軟正黑體" panose="020B0604030504040204" pitchFamily="34" charset="-120"/>
              </a:rPr>
              <a:t>整合</a:t>
            </a:r>
            <a:r>
              <a:rPr lang="en-US" altLang="zh-TW" sz="2800" b="1" dirty="0">
                <a:latin typeface="微軟正黑體" panose="020B0604030504040204" pitchFamily="34" charset="-120"/>
                <a:ea typeface="微軟正黑體" panose="020B0604030504040204" pitchFamily="34" charset="-120"/>
              </a:rPr>
              <a:t>BI</a:t>
            </a:r>
            <a:r>
              <a:rPr lang="zh-TW" altLang="en-US" sz="2800" b="1" dirty="0">
                <a:latin typeface="微軟正黑體" panose="020B0604030504040204" pitchFamily="34" charset="-120"/>
                <a:ea typeface="微軟正黑體" panose="020B0604030504040204" pitchFamily="34" charset="-120"/>
              </a:rPr>
              <a:t>工具成為主流的企業程序和分析</a:t>
            </a:r>
            <a:endParaRPr lang="en-US" altLang="zh-TW" sz="2800" b="1" dirty="0">
              <a:latin typeface="微軟正黑體" panose="020B0604030504040204" pitchFamily="34" charset="-120"/>
              <a:ea typeface="微軟正黑體" panose="020B0604030504040204" pitchFamily="34" charset="-120"/>
            </a:endParaRPr>
          </a:p>
          <a:p>
            <a:pPr marL="1371600" lvl="2" indent="-457200">
              <a:buFontTx/>
              <a:buAutoNum type="arabicParenR"/>
            </a:pPr>
            <a:r>
              <a:rPr lang="zh-TW" altLang="en-US" sz="2800" b="1" dirty="0">
                <a:latin typeface="微軟正黑體" panose="020B0604030504040204" pitchFamily="34" charset="-120"/>
                <a:ea typeface="微軟正黑體" panose="020B0604030504040204" pitchFamily="34" charset="-120"/>
              </a:rPr>
              <a:t>技術導向的績效管理的演進</a:t>
            </a:r>
            <a:endParaRPr lang="en-US" altLang="zh-TW" sz="2800" b="1" dirty="0">
              <a:latin typeface="微軟正黑體" panose="020B0604030504040204" pitchFamily="34" charset="-120"/>
              <a:ea typeface="微軟正黑體" panose="020B0604030504040204" pitchFamily="34" charset="-120"/>
            </a:endParaRPr>
          </a:p>
          <a:p>
            <a:pPr marL="1371600" lvl="2" indent="-457200">
              <a:buFontTx/>
              <a:buAutoNum type="arabicParenR"/>
            </a:pPr>
            <a:r>
              <a:rPr lang="zh-TW" altLang="en-US" sz="2800" b="1" dirty="0">
                <a:latin typeface="微軟正黑體" panose="020B0604030504040204" pitchFamily="34" charset="-120"/>
                <a:ea typeface="微軟正黑體" panose="020B0604030504040204" pitchFamily="34" charset="-120"/>
              </a:rPr>
              <a:t>更快的電腦運算速度</a:t>
            </a:r>
            <a:endParaRPr lang="en-US" altLang="zh-TW" sz="2800" b="1" dirty="0">
              <a:latin typeface="微軟正黑體" panose="020B0604030504040204" pitchFamily="34" charset="-120"/>
              <a:ea typeface="微軟正黑體" panose="020B0604030504040204" pitchFamily="34" charset="-120"/>
            </a:endParaRPr>
          </a:p>
          <a:p>
            <a:pPr marL="1371600" lvl="2" indent="-457200">
              <a:buFontTx/>
              <a:buAutoNum type="arabicParenR"/>
            </a:pPr>
            <a:r>
              <a:rPr lang="zh-TW" altLang="en-US" sz="2800" b="1" dirty="0">
                <a:latin typeface="微軟正黑體" panose="020B0604030504040204" pitchFamily="34" charset="-120"/>
                <a:ea typeface="微軟正黑體" panose="020B0604030504040204" pitchFamily="34" charset="-120"/>
              </a:rPr>
              <a:t>更加瞭解資料品質和治理</a:t>
            </a:r>
          </a:p>
          <a:p>
            <a:pPr lvl="1" eaLnBrk="1" hangingPunct="1">
              <a:buFontTx/>
              <a:buAutoNum type="arabicParenR"/>
            </a:pPr>
            <a:endParaRPr lang="zh-TW" altLang="en-US" dirty="0"/>
          </a:p>
        </p:txBody>
      </p:sp>
      <p:sp>
        <p:nvSpPr>
          <p:cNvPr id="3" name="日期版面配置區 2">
            <a:extLst>
              <a:ext uri="{FF2B5EF4-FFF2-40B4-BE49-F238E27FC236}">
                <a16:creationId xmlns:a16="http://schemas.microsoft.com/office/drawing/2014/main" id="{4CFD630B-4023-44DA-B672-10F823592C09}"/>
              </a:ext>
            </a:extLst>
          </p:cNvPr>
          <p:cNvSpPr>
            <a:spLocks noGrp="1"/>
          </p:cNvSpPr>
          <p:nvPr>
            <p:ph type="dt" sz="half" idx="10"/>
          </p:nvPr>
        </p:nvSpPr>
        <p:spPr/>
        <p:txBody>
          <a:bodyPr/>
          <a:lstStyle/>
          <a:p>
            <a:r>
              <a:rPr lang="en-US" altLang="zh-TW"/>
              <a:t>© </a:t>
            </a:r>
            <a:r>
              <a:rPr lang="zh-TW" altLang="en-US"/>
              <a:t>滄海圖書</a:t>
            </a:r>
            <a:endParaRPr lang="en-US" dirty="0"/>
          </a:p>
        </p:txBody>
      </p:sp>
      <p:sp>
        <p:nvSpPr>
          <p:cNvPr id="4" name="投影片編號版面配置區 3">
            <a:extLst>
              <a:ext uri="{FF2B5EF4-FFF2-40B4-BE49-F238E27FC236}">
                <a16:creationId xmlns:a16="http://schemas.microsoft.com/office/drawing/2014/main" id="{0B1106EF-B48E-4340-A50C-74989E35F3AD}"/>
              </a:ext>
            </a:extLst>
          </p:cNvPr>
          <p:cNvSpPr>
            <a:spLocks noGrp="1"/>
          </p:cNvSpPr>
          <p:nvPr>
            <p:ph type="sldNum" sz="quarter" idx="12"/>
          </p:nvPr>
        </p:nvSpPr>
        <p:spPr/>
        <p:txBody>
          <a:bodyPr/>
          <a:lstStyle/>
          <a:p>
            <a:fld id="{A69134C5-D3FF-48ED-8AAC-F4BE64BCFA21}" type="slidenum">
              <a:rPr lang="zh-TW" altLang="en-US" smtClean="0"/>
              <a:pPr/>
              <a:t>9</a:t>
            </a:fld>
            <a:endParaRPr lang="zh-TW" altLang="en-US"/>
          </a:p>
        </p:txBody>
      </p:sp>
    </p:spTree>
    <p:extLst>
      <p:ext uri="{BB962C8B-B14F-4D97-AF65-F5344CB8AC3E}">
        <p14:creationId xmlns:p14="http://schemas.microsoft.com/office/powerpoint/2010/main" val="3881389313"/>
      </p:ext>
    </p:extLst>
  </p:cSld>
  <p:clrMapOvr>
    <a:masterClrMapping/>
  </p:clrMapOvr>
</p:sld>
</file>

<file path=ppt/theme/theme1.xml><?xml version="1.0" encoding="utf-8"?>
<a:theme xmlns:a="http://schemas.openxmlformats.org/drawingml/2006/main" name="Default Design">
  <a:themeElements>
    <a:clrScheme name="">
      <a:dk1>
        <a:srgbClr val="4C4C4C"/>
      </a:dk1>
      <a:lt1>
        <a:srgbClr val="CCCCCC"/>
      </a:lt1>
      <a:dk2>
        <a:srgbClr val="FF0080"/>
      </a:dk2>
      <a:lt2>
        <a:srgbClr val="666666"/>
      </a:lt2>
      <a:accent1>
        <a:srgbClr val="333333"/>
      </a:accent1>
      <a:accent2>
        <a:srgbClr val="66CCFF"/>
      </a:accent2>
      <a:accent3>
        <a:srgbClr val="E2E2E2"/>
      </a:accent3>
      <a:accent4>
        <a:srgbClr val="404040"/>
      </a:accent4>
      <a:accent5>
        <a:srgbClr val="ADADAD"/>
      </a:accent5>
      <a:accent6>
        <a:srgbClr val="5CB9E7"/>
      </a:accent6>
      <a:hlink>
        <a:srgbClr val="FF0080"/>
      </a:hlink>
      <a:folHlink>
        <a:srgbClr val="666666"/>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38100" cap="flat" cmpd="sng" algn="ctr">
          <a:solidFill>
            <a:schemeClr val="accent1"/>
          </a:solidFill>
          <a:prstDash val="solid"/>
          <a:round/>
          <a:headEnd type="triangle" w="med" len="med"/>
          <a:tailEnd type="triangle"/>
        </a:ln>
      </a:spPr>
      <a:bodyPr/>
      <a:lstStyle/>
      <a:style>
        <a:lnRef idx="0">
          <a:scrgbClr r="0" g="0" b="0"/>
        </a:lnRef>
        <a:fillRef idx="0">
          <a:scrgbClr r="0" g="0" b="0"/>
        </a:fillRef>
        <a:effectRef idx="0">
          <a:scrgbClr r="0" g="0" b="0"/>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3366FF"/>
        </a:hlink>
        <a:folHlink>
          <a:srgbClr val="6699FF"/>
        </a:folHlink>
      </a:clrScheme>
      <a:clrMap bg1="lt1" tx1="dk1" bg2="lt2" tx2="dk2" accent1="accent1" accent2="accent2" accent3="accent3" accent4="accent4" accent5="accent5" accent6="accent6" hlink="hlink" folHlink="folHlink"/>
    </a:extraClrScheme>
    <a:extraClrScheme>
      <a:clrScheme name="Default Design 15">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
      <a:clrScheme name="Default Design 16">
        <a:dk1>
          <a:srgbClr val="000066"/>
        </a:dk1>
        <a:lt1>
          <a:srgbClr val="FFFFFF"/>
        </a:lt1>
        <a:dk2>
          <a:srgbClr val="000066"/>
        </a:dk2>
        <a:lt2>
          <a:srgbClr val="808080"/>
        </a:lt2>
        <a:accent1>
          <a:srgbClr val="CCECFF"/>
        </a:accent1>
        <a:accent2>
          <a:srgbClr val="333399"/>
        </a:accent2>
        <a:accent3>
          <a:srgbClr val="FFFFFF"/>
        </a:accent3>
        <a:accent4>
          <a:srgbClr val="000056"/>
        </a:accent4>
        <a:accent5>
          <a:srgbClr val="E2F4F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ainbow background design.potx" id="{004AAC82-6E13-4E0D-87F5-D2ABB24A967F}" vid="{11B250D1-E3C9-4A03-862E-1C8D091AD08C}"/>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3445</TotalTime>
  <Words>6446</Words>
  <Application>Microsoft Office PowerPoint</Application>
  <PresentationFormat>寬螢幕</PresentationFormat>
  <Paragraphs>626</Paragraphs>
  <Slides>79</Slides>
  <Notes>52</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79</vt:i4>
      </vt:variant>
    </vt:vector>
  </HeadingPairs>
  <TitlesOfParts>
    <vt:vector size="87" baseType="lpstr">
      <vt:lpstr>微軟正黑體</vt:lpstr>
      <vt:lpstr>新細明體</vt:lpstr>
      <vt:lpstr>標楷體</vt:lpstr>
      <vt:lpstr>Arial</vt:lpstr>
      <vt:lpstr>Calibri</vt:lpstr>
      <vt:lpstr>Times New Roman</vt:lpstr>
      <vt:lpstr>Verdana</vt:lpstr>
      <vt:lpstr>Default Design</vt:lpstr>
      <vt:lpstr>第 1 章</vt:lpstr>
      <vt:lpstr>本章目次</vt:lpstr>
      <vt:lpstr>學習目標</vt:lpstr>
      <vt:lpstr>1.1 前言 1.1.1企業需求與挑戰</vt:lpstr>
      <vt:lpstr>EIU商業智慧白皮書</vt:lpstr>
      <vt:lpstr>EIU商業智慧白皮書</vt:lpstr>
      <vt:lpstr>EIU商業智慧白皮書</vt:lpstr>
      <vt:lpstr>EIU商業智慧白皮書</vt:lpstr>
      <vt:lpstr>EIU商業智慧白皮書</vt:lpstr>
      <vt:lpstr>BI─當前企業系統(ES)的焦點</vt:lpstr>
      <vt:lpstr>各區域的搜尋偏好</vt:lpstr>
      <vt:lpstr>商業智慧的崛起</vt:lpstr>
      <vt:lpstr>大數據和商業智慧分析市場預測1/2</vt:lpstr>
      <vt:lpstr>大數據和商業智慧分析市場預測2/2</vt:lpstr>
      <vt:lpstr>1.1.3大數據時代─資料革命</vt:lpstr>
      <vt:lpstr>大數據的特色—3V</vt:lpstr>
      <vt:lpstr>工作地點別的平均年薪酬 (單位：千元美金)</vt:lpstr>
      <vt:lpstr>SiSense資料專業人士 薪資調查報告 (2012) </vt:lpstr>
      <vt:lpstr>1.2 商業智慧的含意 1.2.1 什麼是商業智慧</vt:lpstr>
      <vt:lpstr>什麼是商業智慧</vt:lpstr>
      <vt:lpstr>PowerPoint 簡報</vt:lpstr>
      <vt:lpstr>BI─資料煉油廠的類比</vt:lpstr>
      <vt:lpstr>BI─資料煉油廠的類比</vt:lpstr>
      <vt:lpstr>BI─資料煉油廠的類比</vt:lpstr>
      <vt:lpstr>BI─資料煉油廠的類比</vt:lpstr>
      <vt:lpstr>BI的概念基礎</vt:lpstr>
      <vt:lpstr>BI的概念基礎</vt:lpstr>
      <vt:lpstr>適合─導入過程之社會技術觀點</vt:lpstr>
      <vt:lpstr>業界和學界對BI的定義 </vt:lpstr>
      <vt:lpstr>BI的定義與要件</vt:lpstr>
      <vt:lpstr>BI的定義與要件</vt:lpstr>
      <vt:lpstr>BI的定義與要件</vt:lpstr>
      <vt:lpstr>1.2.2 BI系統組成</vt:lpstr>
      <vt:lpstr>BI系統組成</vt:lpstr>
      <vt:lpstr>商業智慧系統的組成架構 </vt:lpstr>
      <vt:lpstr>新世代資料倉儲的高階組成</vt:lpstr>
      <vt:lpstr>1.2.3 商業智慧的效益</vt:lpstr>
      <vt:lpstr>商業智慧的效益</vt:lpstr>
      <vt:lpstr>BI解決方案的有形和無形效益 </vt:lpstr>
      <vt:lpstr>公司使用BI系統所獲致各種效益的程度</vt:lpstr>
      <vt:lpstr>1.3 商業智慧在企業管理的應用架構</vt:lpstr>
      <vt:lpstr>商業智慧與企業管理</vt:lpstr>
      <vt:lpstr>商業智慧與企業管理</vt:lpstr>
      <vt:lpstr>1.3.1 關鍵績效指標(KPI)</vt:lpstr>
      <vt:lpstr>PowerPoint 簡報</vt:lpstr>
      <vt:lpstr>KPI和BSC</vt:lpstr>
      <vt:lpstr>KPI和BSC</vt:lpstr>
      <vt:lpstr>1.3.2 平衡計分卡</vt:lpstr>
      <vt:lpstr>平衡計分卡</vt:lpstr>
      <vt:lpstr>BSC四大構面</vt:lpstr>
      <vt:lpstr>BSC四大構面</vt:lpstr>
      <vt:lpstr>BSC四大構面</vt:lpstr>
      <vt:lpstr>BSC四大構面</vt:lpstr>
      <vt:lpstr>平衡計分卡的策略管理架構 </vt:lpstr>
      <vt:lpstr>BSC到策略地圖</vt:lpstr>
      <vt:lpstr>BSC到策略地圖</vt:lpstr>
      <vt:lpstr>BSC到策略地圖</vt:lpstr>
      <vt:lpstr>PowerPoint 簡報</vt:lpstr>
      <vt:lpstr>以策略地圖為BSC基礎的平衡</vt:lpstr>
      <vt:lpstr>以策略地圖為BSC基礎的平衡</vt:lpstr>
      <vt:lpstr>以策略地圖為BSC基礎的平衡</vt:lpstr>
      <vt:lpstr>以策略地圖為BSC基礎的平衡</vt:lpstr>
      <vt:lpstr>1.3.3 管理決策應用架構</vt:lpstr>
      <vt:lpstr>管理決策應用架構</vt:lpstr>
      <vt:lpstr>商業智慧在企業管理的應用架構</vt:lpstr>
      <vt:lpstr>1.4 BI的解決方案 1.4.1 BI的解決方案</vt:lpstr>
      <vt:lpstr>魔力象限 (“Magic Quadrant”)</vt:lpstr>
      <vt:lpstr>Gartner 2016 BI分析平台的魔力象限</vt:lpstr>
      <vt:lpstr>Gartner 2015 BI分析平台的魔力象限</vt:lpstr>
      <vt:lpstr>2016 BIAP魔力象限說明</vt:lpstr>
      <vt:lpstr>2016 BIAP的1st評估準則</vt:lpstr>
      <vt:lpstr>2016 BIAP的後續評估準則</vt:lpstr>
      <vt:lpstr>1.4.2 如何選擇符合需求的 BI 解決方案</vt:lpstr>
      <vt:lpstr>如何選擇符合需求的 BI 解決方案</vt:lpstr>
      <vt:lpstr>1.4.3商業智慧的未來趨勢</vt:lpstr>
      <vt:lpstr>BIAP評估報告策略規劃假設</vt:lpstr>
      <vt:lpstr>商業智慧中大數據趨勢的預測</vt:lpstr>
      <vt:lpstr>大數據時代BI簡介結語</vt:lpstr>
      <vt:lpstr>1.5 本書的結構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 1 章</dc:title>
  <dc:creator>user</dc:creator>
  <cp:lastModifiedBy>Fenny Lee</cp:lastModifiedBy>
  <cp:revision>251</cp:revision>
  <dcterms:created xsi:type="dcterms:W3CDTF">2009-08-13T03:13:14Z</dcterms:created>
  <dcterms:modified xsi:type="dcterms:W3CDTF">2017-07-17T07:41:25Z</dcterms:modified>
</cp:coreProperties>
</file>