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1"/>
  </p:sldMasterIdLst>
  <p:notesMasterIdLst>
    <p:notesMasterId r:id="rId55"/>
  </p:notesMasterIdLst>
  <p:sldIdLst>
    <p:sldId id="292" r:id="rId2"/>
    <p:sldId id="329" r:id="rId3"/>
    <p:sldId id="330" r:id="rId4"/>
    <p:sldId id="257" r:id="rId5"/>
    <p:sldId id="259" r:id="rId6"/>
    <p:sldId id="293" r:id="rId7"/>
    <p:sldId id="258" r:id="rId8"/>
    <p:sldId id="260" r:id="rId9"/>
    <p:sldId id="261" r:id="rId10"/>
    <p:sldId id="262" r:id="rId11"/>
    <p:sldId id="294" r:id="rId12"/>
    <p:sldId id="295" r:id="rId13"/>
    <p:sldId id="323" r:id="rId14"/>
    <p:sldId id="297" r:id="rId15"/>
    <p:sldId id="325" r:id="rId16"/>
    <p:sldId id="324" r:id="rId17"/>
    <p:sldId id="298" r:id="rId18"/>
    <p:sldId id="299" r:id="rId19"/>
    <p:sldId id="322" r:id="rId20"/>
    <p:sldId id="300" r:id="rId21"/>
    <p:sldId id="268" r:id="rId22"/>
    <p:sldId id="301" r:id="rId23"/>
    <p:sldId id="302" r:id="rId24"/>
    <p:sldId id="303" r:id="rId25"/>
    <p:sldId id="304" r:id="rId26"/>
    <p:sldId id="306" r:id="rId27"/>
    <p:sldId id="307" r:id="rId28"/>
    <p:sldId id="273" r:id="rId29"/>
    <p:sldId id="308" r:id="rId30"/>
    <p:sldId id="309" r:id="rId31"/>
    <p:sldId id="310" r:id="rId32"/>
    <p:sldId id="326" r:id="rId33"/>
    <p:sldId id="277" r:id="rId34"/>
    <p:sldId id="327" r:id="rId35"/>
    <p:sldId id="276" r:id="rId36"/>
    <p:sldId id="313" r:id="rId37"/>
    <p:sldId id="314" r:id="rId38"/>
    <p:sldId id="280" r:id="rId39"/>
    <p:sldId id="281" r:id="rId40"/>
    <p:sldId id="282" r:id="rId41"/>
    <p:sldId id="315" r:id="rId42"/>
    <p:sldId id="316" r:id="rId43"/>
    <p:sldId id="317" r:id="rId44"/>
    <p:sldId id="318" r:id="rId45"/>
    <p:sldId id="285" r:id="rId46"/>
    <p:sldId id="286" r:id="rId47"/>
    <p:sldId id="287" r:id="rId48"/>
    <p:sldId id="288" r:id="rId49"/>
    <p:sldId id="328" r:id="rId50"/>
    <p:sldId id="319" r:id="rId51"/>
    <p:sldId id="290" r:id="rId52"/>
    <p:sldId id="320" r:id="rId53"/>
    <p:sldId id="321" r:id="rId5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4717" autoAdjust="0"/>
  </p:normalViewPr>
  <p:slideViewPr>
    <p:cSldViewPr>
      <p:cViewPr varScale="1">
        <p:scale>
          <a:sx n="81" d="100"/>
          <a:sy n="81" d="100"/>
        </p:scale>
        <p:origin x="414" y="96"/>
      </p:cViewPr>
      <p:guideLst>
        <p:guide orient="horz" pos="2160"/>
        <p:guide pos="3840"/>
      </p:guideLst>
    </p:cSldViewPr>
  </p:slideViewPr>
  <p:outlineViewPr>
    <p:cViewPr>
      <p:scale>
        <a:sx n="33" d="100"/>
        <a:sy n="33" d="100"/>
      </p:scale>
      <p:origin x="0" y="3994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FFAB2E98-4DA0-4EF8-931D-F640BB5A675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a:extLst>
              <a:ext uri="{FF2B5EF4-FFF2-40B4-BE49-F238E27FC236}">
                <a16:creationId xmlns:a16="http://schemas.microsoft.com/office/drawing/2014/main" id="{B8AEBBF2-4482-48D0-819C-A09B241987E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A55F9515-A14E-4C79-B58A-D7303C079452}" type="datetimeFigureOut">
              <a:rPr lang="zh-TW" altLang="en-US"/>
              <a:pPr>
                <a:defRPr/>
              </a:pPr>
              <a:t>2017/6/30</a:t>
            </a:fld>
            <a:endParaRPr lang="zh-TW" altLang="en-US"/>
          </a:p>
        </p:txBody>
      </p:sp>
      <p:sp>
        <p:nvSpPr>
          <p:cNvPr id="4" name="投影片圖像版面配置區 3">
            <a:extLst>
              <a:ext uri="{FF2B5EF4-FFF2-40B4-BE49-F238E27FC236}">
                <a16:creationId xmlns:a16="http://schemas.microsoft.com/office/drawing/2014/main" id="{5641BF5A-2DF9-4056-9FE2-EFAAA09D82B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061DCD11-D31D-4CF1-9DF2-131B82C68BA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772B82CC-7AA8-43DC-B5C8-9EAE9D36CD7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a:extLst>
              <a:ext uri="{FF2B5EF4-FFF2-40B4-BE49-F238E27FC236}">
                <a16:creationId xmlns:a16="http://schemas.microsoft.com/office/drawing/2014/main" id="{EBE426E7-8C78-4246-B682-47EEEF93DD1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anose="020F0502020204030204" pitchFamily="34" charset="0"/>
              </a:defRPr>
            </a:lvl1pPr>
          </a:lstStyle>
          <a:p>
            <a:fld id="{5C60B68F-D6C9-4C5F-942A-2DC8C1E83D65}" type="slidenum">
              <a:rPr lang="zh-TW" altLang="en-US"/>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a:extLst>
              <a:ext uri="{FF2B5EF4-FFF2-40B4-BE49-F238E27FC236}">
                <a16:creationId xmlns:a16="http://schemas.microsoft.com/office/drawing/2014/main" id="{62E6B938-C118-42D9-B9F1-2016F0732EC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備忘稿版面配置區 2">
            <a:extLst>
              <a:ext uri="{FF2B5EF4-FFF2-40B4-BE49-F238E27FC236}">
                <a16:creationId xmlns:a16="http://schemas.microsoft.com/office/drawing/2014/main" id="{062804B2-5E47-49D2-82DB-3130A07541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45060" name="投影片編號版面配置區 3">
            <a:extLst>
              <a:ext uri="{FF2B5EF4-FFF2-40B4-BE49-F238E27FC236}">
                <a16:creationId xmlns:a16="http://schemas.microsoft.com/office/drawing/2014/main" id="{8D066E97-318A-46F2-8141-298F646D1294}"/>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012D650B-67F3-41A1-900A-025EF1900C2B}" type="slidenum">
              <a:rPr kumimoji="0" lang="zh-TW" altLang="en-US">
                <a:latin typeface="Calibri" panose="020F0502020204030204" pitchFamily="34" charset="0"/>
              </a:rPr>
              <a:pPr eaLnBrk="1" hangingPunct="1"/>
              <a:t>4</a:t>
            </a:fld>
            <a:endParaRPr kumimoji="0" lang="zh-TW"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圖像版面配置區 1">
            <a:extLst>
              <a:ext uri="{FF2B5EF4-FFF2-40B4-BE49-F238E27FC236}">
                <a16:creationId xmlns:a16="http://schemas.microsoft.com/office/drawing/2014/main" id="{159A73F1-1056-489F-A6FD-EAAA63D343A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備忘稿版面配置區 2">
            <a:extLst>
              <a:ext uri="{FF2B5EF4-FFF2-40B4-BE49-F238E27FC236}">
                <a16:creationId xmlns:a16="http://schemas.microsoft.com/office/drawing/2014/main" id="{741CFE9D-0E16-4DBD-84F7-41BFA19BBB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64516" name="投影片編號版面配置區 3">
            <a:extLst>
              <a:ext uri="{FF2B5EF4-FFF2-40B4-BE49-F238E27FC236}">
                <a16:creationId xmlns:a16="http://schemas.microsoft.com/office/drawing/2014/main" id="{84A75F56-90A1-4E69-AC2A-659DAAC1090D}"/>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326D6C9A-33AC-4077-9993-FF094CE73FA8}" type="slidenum">
              <a:rPr kumimoji="0" lang="zh-TW" altLang="en-US">
                <a:latin typeface="Calibri" panose="020F0502020204030204" pitchFamily="34" charset="0"/>
              </a:rPr>
              <a:pPr eaLnBrk="1" hangingPunct="1"/>
              <a:t>35</a:t>
            </a:fld>
            <a:endParaRPr kumimoji="0" lang="zh-TW"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圖像版面配置區 1">
            <a:extLst>
              <a:ext uri="{FF2B5EF4-FFF2-40B4-BE49-F238E27FC236}">
                <a16:creationId xmlns:a16="http://schemas.microsoft.com/office/drawing/2014/main" id="{0A5D19B7-13BD-4C1F-8A8B-5410B6DDDD4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備忘稿版面配置區 2">
            <a:extLst>
              <a:ext uri="{FF2B5EF4-FFF2-40B4-BE49-F238E27FC236}">
                <a16:creationId xmlns:a16="http://schemas.microsoft.com/office/drawing/2014/main" id="{585173E2-DB61-4BB2-8D5F-A8726B4920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68612" name="投影片編號版面配置區 3">
            <a:extLst>
              <a:ext uri="{FF2B5EF4-FFF2-40B4-BE49-F238E27FC236}">
                <a16:creationId xmlns:a16="http://schemas.microsoft.com/office/drawing/2014/main" id="{74D5A73C-10C9-4D61-9FB6-082C768E6CF5}"/>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59890E6C-C1DE-4F89-A993-97D8F9384732}" type="slidenum">
              <a:rPr kumimoji="0" lang="zh-TW" altLang="en-US">
                <a:latin typeface="Calibri" panose="020F0502020204030204" pitchFamily="34" charset="0"/>
              </a:rPr>
              <a:pPr eaLnBrk="1" hangingPunct="1"/>
              <a:t>38</a:t>
            </a:fld>
            <a:endParaRPr kumimoji="0" lang="zh-TW"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a:extLst>
              <a:ext uri="{FF2B5EF4-FFF2-40B4-BE49-F238E27FC236}">
                <a16:creationId xmlns:a16="http://schemas.microsoft.com/office/drawing/2014/main" id="{EFE0FE23-D046-44FB-82A7-A4D546D3D88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備忘稿版面配置區 2">
            <a:extLst>
              <a:ext uri="{FF2B5EF4-FFF2-40B4-BE49-F238E27FC236}">
                <a16:creationId xmlns:a16="http://schemas.microsoft.com/office/drawing/2014/main" id="{675F34D2-095E-47F5-B992-391F10B993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69636" name="投影片編號版面配置區 3">
            <a:extLst>
              <a:ext uri="{FF2B5EF4-FFF2-40B4-BE49-F238E27FC236}">
                <a16:creationId xmlns:a16="http://schemas.microsoft.com/office/drawing/2014/main" id="{0A43A55A-750F-4A16-8B8E-822AB16B9102}"/>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AC928FB5-19AB-4189-A19C-5F3B978CF9A7}" type="slidenum">
              <a:rPr kumimoji="0" lang="zh-TW" altLang="en-US">
                <a:latin typeface="Calibri" panose="020F0502020204030204" pitchFamily="34" charset="0"/>
              </a:rPr>
              <a:pPr eaLnBrk="1" hangingPunct="1"/>
              <a:t>39</a:t>
            </a:fld>
            <a:endParaRPr kumimoji="0" lang="zh-TW"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a:extLst>
              <a:ext uri="{FF2B5EF4-FFF2-40B4-BE49-F238E27FC236}">
                <a16:creationId xmlns:a16="http://schemas.microsoft.com/office/drawing/2014/main" id="{9912F4DF-F884-4528-AE99-24C788F29EF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備忘稿版面配置區 2">
            <a:extLst>
              <a:ext uri="{FF2B5EF4-FFF2-40B4-BE49-F238E27FC236}">
                <a16:creationId xmlns:a16="http://schemas.microsoft.com/office/drawing/2014/main" id="{ABD713A5-5A27-4526-9529-2CBFFD1799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70660" name="投影片編號版面配置區 3">
            <a:extLst>
              <a:ext uri="{FF2B5EF4-FFF2-40B4-BE49-F238E27FC236}">
                <a16:creationId xmlns:a16="http://schemas.microsoft.com/office/drawing/2014/main" id="{A6209959-EBC2-4595-99CE-519FE1BA735D}"/>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5C29194A-6F5F-4F9F-ADD1-1A28954FDDD4}" type="slidenum">
              <a:rPr kumimoji="0" lang="zh-TW" altLang="en-US">
                <a:latin typeface="Calibri" panose="020F0502020204030204" pitchFamily="34" charset="0"/>
              </a:rPr>
              <a:pPr eaLnBrk="1" hangingPunct="1"/>
              <a:t>40</a:t>
            </a:fld>
            <a:endParaRPr kumimoji="0" lang="zh-TW"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圖像版面配置區 1">
            <a:extLst>
              <a:ext uri="{FF2B5EF4-FFF2-40B4-BE49-F238E27FC236}">
                <a16:creationId xmlns:a16="http://schemas.microsoft.com/office/drawing/2014/main" id="{3AF8220B-3CFB-4FC1-BE26-731D631CCA8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備忘稿版面配置區 2">
            <a:extLst>
              <a:ext uri="{FF2B5EF4-FFF2-40B4-BE49-F238E27FC236}">
                <a16:creationId xmlns:a16="http://schemas.microsoft.com/office/drawing/2014/main" id="{814DAED3-6562-4F69-A9E8-A444D8F561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73732" name="投影片編號版面配置區 3">
            <a:extLst>
              <a:ext uri="{FF2B5EF4-FFF2-40B4-BE49-F238E27FC236}">
                <a16:creationId xmlns:a16="http://schemas.microsoft.com/office/drawing/2014/main" id="{04C1C767-D615-41C0-9EEE-1C525F2BC1A8}"/>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84D3151E-B06A-45B0-A6D9-754F3E6F5D57}" type="slidenum">
              <a:rPr kumimoji="0" lang="zh-TW" altLang="en-US">
                <a:latin typeface="Calibri" panose="020F0502020204030204" pitchFamily="34" charset="0"/>
              </a:rPr>
              <a:pPr eaLnBrk="1" hangingPunct="1"/>
              <a:t>45</a:t>
            </a:fld>
            <a:endParaRPr kumimoji="0" lang="zh-TW"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圖像版面配置區 1">
            <a:extLst>
              <a:ext uri="{FF2B5EF4-FFF2-40B4-BE49-F238E27FC236}">
                <a16:creationId xmlns:a16="http://schemas.microsoft.com/office/drawing/2014/main" id="{E60BBAF8-C72B-4D70-896F-EBD35E5DC4B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備忘稿版面配置區 2">
            <a:extLst>
              <a:ext uri="{FF2B5EF4-FFF2-40B4-BE49-F238E27FC236}">
                <a16:creationId xmlns:a16="http://schemas.microsoft.com/office/drawing/2014/main" id="{2A074B2C-FFFC-4AA0-8787-BDF1AB252B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74756" name="投影片編號版面配置區 3">
            <a:extLst>
              <a:ext uri="{FF2B5EF4-FFF2-40B4-BE49-F238E27FC236}">
                <a16:creationId xmlns:a16="http://schemas.microsoft.com/office/drawing/2014/main" id="{9D069F41-1B41-4139-8BC8-7CA4A6D6DE83}"/>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72585839-D2C6-451D-A3F4-140E27D451BD}" type="slidenum">
              <a:rPr kumimoji="0" lang="zh-TW" altLang="en-US">
                <a:latin typeface="Calibri" panose="020F0502020204030204" pitchFamily="34" charset="0"/>
              </a:rPr>
              <a:pPr eaLnBrk="1" hangingPunct="1"/>
              <a:t>46</a:t>
            </a:fld>
            <a:endParaRPr kumimoji="0" lang="zh-TW"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a:extLst>
              <a:ext uri="{FF2B5EF4-FFF2-40B4-BE49-F238E27FC236}">
                <a16:creationId xmlns:a16="http://schemas.microsoft.com/office/drawing/2014/main" id="{4CCD5B11-5F9F-45E5-B0C3-778BB3BA4B0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備忘稿版面配置區 2">
            <a:extLst>
              <a:ext uri="{FF2B5EF4-FFF2-40B4-BE49-F238E27FC236}">
                <a16:creationId xmlns:a16="http://schemas.microsoft.com/office/drawing/2014/main" id="{C8BD4BB1-8391-4CDA-B0E8-D563B4AE37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75780" name="投影片編號版面配置區 3">
            <a:extLst>
              <a:ext uri="{FF2B5EF4-FFF2-40B4-BE49-F238E27FC236}">
                <a16:creationId xmlns:a16="http://schemas.microsoft.com/office/drawing/2014/main" id="{B4A4B6CE-D244-4C69-881E-E045CC07542D}"/>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09C661CF-BE06-4253-84EE-D1A5F27C8651}" type="slidenum">
              <a:rPr kumimoji="0" lang="zh-TW" altLang="en-US">
                <a:latin typeface="Calibri" panose="020F0502020204030204" pitchFamily="34" charset="0"/>
              </a:rPr>
              <a:pPr eaLnBrk="1" hangingPunct="1"/>
              <a:t>47</a:t>
            </a:fld>
            <a:endParaRPr kumimoji="0" lang="zh-TW"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a:extLst>
              <a:ext uri="{FF2B5EF4-FFF2-40B4-BE49-F238E27FC236}">
                <a16:creationId xmlns:a16="http://schemas.microsoft.com/office/drawing/2014/main" id="{13A4F5A5-DEEA-4E0D-88FB-DAFE20AAC68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備忘稿版面配置區 2">
            <a:extLst>
              <a:ext uri="{FF2B5EF4-FFF2-40B4-BE49-F238E27FC236}">
                <a16:creationId xmlns:a16="http://schemas.microsoft.com/office/drawing/2014/main" id="{8DCD8378-0E84-468A-816E-CC3709C6D5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76804" name="投影片編號版面配置區 3">
            <a:extLst>
              <a:ext uri="{FF2B5EF4-FFF2-40B4-BE49-F238E27FC236}">
                <a16:creationId xmlns:a16="http://schemas.microsoft.com/office/drawing/2014/main" id="{1AE4CB57-1FDF-4888-9206-CF02DD7E938B}"/>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943D93E6-5F8C-4E2A-BC52-11A3803EC981}" type="slidenum">
              <a:rPr kumimoji="0" lang="zh-TW" altLang="en-US">
                <a:latin typeface="Calibri" panose="020F0502020204030204" pitchFamily="34" charset="0"/>
              </a:rPr>
              <a:pPr eaLnBrk="1" hangingPunct="1"/>
              <a:t>48</a:t>
            </a:fld>
            <a:endParaRPr kumimoji="0" lang="zh-TW"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a:extLst>
              <a:ext uri="{FF2B5EF4-FFF2-40B4-BE49-F238E27FC236}">
                <a16:creationId xmlns:a16="http://schemas.microsoft.com/office/drawing/2014/main" id="{90755397-58CB-4C88-999D-2706FC5AADA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備忘稿版面配置區 2">
            <a:extLst>
              <a:ext uri="{FF2B5EF4-FFF2-40B4-BE49-F238E27FC236}">
                <a16:creationId xmlns:a16="http://schemas.microsoft.com/office/drawing/2014/main" id="{3639F25D-03C9-44B0-B268-89473C2E7E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78852" name="投影片編號版面配置區 3">
            <a:extLst>
              <a:ext uri="{FF2B5EF4-FFF2-40B4-BE49-F238E27FC236}">
                <a16:creationId xmlns:a16="http://schemas.microsoft.com/office/drawing/2014/main" id="{0045AB6A-50E1-48EB-93DC-2570EC215A36}"/>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04D8D59C-0A5D-4F4C-A5A9-F948545D056A}" type="slidenum">
              <a:rPr kumimoji="0" lang="zh-TW" altLang="en-US">
                <a:latin typeface="Calibri" panose="020F0502020204030204" pitchFamily="34" charset="0"/>
              </a:rPr>
              <a:pPr eaLnBrk="1" hangingPunct="1"/>
              <a:t>51</a:t>
            </a:fld>
            <a:endParaRPr kumimoji="0" lang="zh-TW"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a:extLst>
              <a:ext uri="{FF2B5EF4-FFF2-40B4-BE49-F238E27FC236}">
                <a16:creationId xmlns:a16="http://schemas.microsoft.com/office/drawing/2014/main" id="{F5FB4045-4BBC-45F8-9D7D-789926C2045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備忘稿版面配置區 2">
            <a:extLst>
              <a:ext uri="{FF2B5EF4-FFF2-40B4-BE49-F238E27FC236}">
                <a16:creationId xmlns:a16="http://schemas.microsoft.com/office/drawing/2014/main" id="{D419473F-E767-4EDF-A27B-93D2F5075E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46084" name="投影片編號版面配置區 3">
            <a:extLst>
              <a:ext uri="{FF2B5EF4-FFF2-40B4-BE49-F238E27FC236}">
                <a16:creationId xmlns:a16="http://schemas.microsoft.com/office/drawing/2014/main" id="{1DE753CB-BE7C-4B0D-8FB0-1E0362C3E4C0}"/>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E1517F18-F6CD-4EA6-8CEA-91D5E9AE375E}" type="slidenum">
              <a:rPr kumimoji="0" lang="zh-TW" altLang="en-US">
                <a:latin typeface="Calibri" panose="020F0502020204030204" pitchFamily="34" charset="0"/>
              </a:rPr>
              <a:pPr eaLnBrk="1" hangingPunct="1"/>
              <a:t>5</a:t>
            </a:fld>
            <a:endParaRPr kumimoji="0" lang="zh-TW"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a:extLst>
              <a:ext uri="{FF2B5EF4-FFF2-40B4-BE49-F238E27FC236}">
                <a16:creationId xmlns:a16="http://schemas.microsoft.com/office/drawing/2014/main" id="{8FA035A6-A132-4C62-B29A-D722AD46736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備忘稿版面配置區 2">
            <a:extLst>
              <a:ext uri="{FF2B5EF4-FFF2-40B4-BE49-F238E27FC236}">
                <a16:creationId xmlns:a16="http://schemas.microsoft.com/office/drawing/2014/main" id="{236D813A-54D5-4855-BC56-1F5024E2D6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47108" name="投影片編號版面配置區 3">
            <a:extLst>
              <a:ext uri="{FF2B5EF4-FFF2-40B4-BE49-F238E27FC236}">
                <a16:creationId xmlns:a16="http://schemas.microsoft.com/office/drawing/2014/main" id="{B14F3E0B-3130-4537-99DA-9BCAB03873D2}"/>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DE3B5AE8-A9FB-43C1-AC6E-4FC83564E59E}" type="slidenum">
              <a:rPr kumimoji="0" lang="zh-TW" altLang="en-US">
                <a:latin typeface="Calibri" panose="020F0502020204030204" pitchFamily="34" charset="0"/>
              </a:rPr>
              <a:pPr eaLnBrk="1" hangingPunct="1"/>
              <a:t>7</a:t>
            </a:fld>
            <a:endParaRPr kumimoji="0" lang="zh-TW"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a:extLst>
              <a:ext uri="{FF2B5EF4-FFF2-40B4-BE49-F238E27FC236}">
                <a16:creationId xmlns:a16="http://schemas.microsoft.com/office/drawing/2014/main" id="{BCD7E058-C032-4AC0-9624-98AB6E71DFC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備忘稿版面配置區 2">
            <a:extLst>
              <a:ext uri="{FF2B5EF4-FFF2-40B4-BE49-F238E27FC236}">
                <a16:creationId xmlns:a16="http://schemas.microsoft.com/office/drawing/2014/main" id="{5DF79BF4-8E23-47AA-9507-8CC17A984B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48132" name="投影片編號版面配置區 3">
            <a:extLst>
              <a:ext uri="{FF2B5EF4-FFF2-40B4-BE49-F238E27FC236}">
                <a16:creationId xmlns:a16="http://schemas.microsoft.com/office/drawing/2014/main" id="{E60AC107-7DD6-4BD0-AA86-FE884B8BB7D2}"/>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5ACD94FF-67D1-47B9-8A22-D741773BBE83}" type="slidenum">
              <a:rPr kumimoji="0" lang="zh-TW" altLang="en-US">
                <a:latin typeface="Calibri" panose="020F0502020204030204" pitchFamily="34" charset="0"/>
              </a:rPr>
              <a:pPr eaLnBrk="1" hangingPunct="1"/>
              <a:t>8</a:t>
            </a:fld>
            <a:endParaRPr kumimoji="0" lang="zh-TW"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a:extLst>
              <a:ext uri="{FF2B5EF4-FFF2-40B4-BE49-F238E27FC236}">
                <a16:creationId xmlns:a16="http://schemas.microsoft.com/office/drawing/2014/main" id="{7B100D99-00AE-4862-9A96-F6D9438E549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備忘稿版面配置區 2">
            <a:extLst>
              <a:ext uri="{FF2B5EF4-FFF2-40B4-BE49-F238E27FC236}">
                <a16:creationId xmlns:a16="http://schemas.microsoft.com/office/drawing/2014/main" id="{E191891F-5FAF-4668-9EA6-4B97E7E24B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49156" name="投影片編號版面配置區 3">
            <a:extLst>
              <a:ext uri="{FF2B5EF4-FFF2-40B4-BE49-F238E27FC236}">
                <a16:creationId xmlns:a16="http://schemas.microsoft.com/office/drawing/2014/main" id="{1DC03AC9-4B7D-4F85-920E-3A55D98A8532}"/>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1B8DBF55-7009-41D0-9158-FD51EC083580}" type="slidenum">
              <a:rPr kumimoji="0" lang="zh-TW" altLang="en-US">
                <a:latin typeface="Calibri" panose="020F0502020204030204" pitchFamily="34" charset="0"/>
              </a:rPr>
              <a:pPr eaLnBrk="1" hangingPunct="1"/>
              <a:t>9</a:t>
            </a:fld>
            <a:endParaRPr kumimoji="0" lang="zh-TW"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a:extLst>
              <a:ext uri="{FF2B5EF4-FFF2-40B4-BE49-F238E27FC236}">
                <a16:creationId xmlns:a16="http://schemas.microsoft.com/office/drawing/2014/main" id="{21A2F1A4-5CCC-4044-BA61-A08AE1B916A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備忘稿版面配置區 2">
            <a:extLst>
              <a:ext uri="{FF2B5EF4-FFF2-40B4-BE49-F238E27FC236}">
                <a16:creationId xmlns:a16="http://schemas.microsoft.com/office/drawing/2014/main" id="{9EC225B3-CB27-4BBB-A51F-952D4EFBC5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50180" name="投影片編號版面配置區 3">
            <a:extLst>
              <a:ext uri="{FF2B5EF4-FFF2-40B4-BE49-F238E27FC236}">
                <a16:creationId xmlns:a16="http://schemas.microsoft.com/office/drawing/2014/main" id="{4B8C1C53-1A42-49A5-9CD1-540AE3EC2982}"/>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D33F4A26-9C62-4E9B-845B-B14367FDB1F9}" type="slidenum">
              <a:rPr kumimoji="0" lang="zh-TW" altLang="en-US">
                <a:latin typeface="Calibri" panose="020F0502020204030204" pitchFamily="34" charset="0"/>
              </a:rPr>
              <a:pPr eaLnBrk="1" hangingPunct="1"/>
              <a:t>10</a:t>
            </a:fld>
            <a:endParaRPr kumimoji="0" lang="zh-TW"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圖像版面配置區 1">
            <a:extLst>
              <a:ext uri="{FF2B5EF4-FFF2-40B4-BE49-F238E27FC236}">
                <a16:creationId xmlns:a16="http://schemas.microsoft.com/office/drawing/2014/main" id="{B112422F-AD41-42E9-8CDC-85E4D670EDD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備忘稿版面配置區 2">
            <a:extLst>
              <a:ext uri="{FF2B5EF4-FFF2-40B4-BE49-F238E27FC236}">
                <a16:creationId xmlns:a16="http://schemas.microsoft.com/office/drawing/2014/main" id="{504E838B-E7AC-4A91-AF01-58E50E1509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56324" name="投影片編號版面配置區 3">
            <a:extLst>
              <a:ext uri="{FF2B5EF4-FFF2-40B4-BE49-F238E27FC236}">
                <a16:creationId xmlns:a16="http://schemas.microsoft.com/office/drawing/2014/main" id="{E90A42C9-5BE1-4F81-89BD-7BA76329170F}"/>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D5D2D589-642D-4F55-8D8E-B0D55BBDC679}" type="slidenum">
              <a:rPr kumimoji="0" lang="zh-TW" altLang="en-US">
                <a:latin typeface="Calibri" panose="020F0502020204030204" pitchFamily="34" charset="0"/>
              </a:rPr>
              <a:pPr eaLnBrk="1" hangingPunct="1"/>
              <a:t>21</a:t>
            </a:fld>
            <a:endParaRPr kumimoji="0" lang="zh-TW"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a:extLst>
              <a:ext uri="{FF2B5EF4-FFF2-40B4-BE49-F238E27FC236}">
                <a16:creationId xmlns:a16="http://schemas.microsoft.com/office/drawing/2014/main" id="{F64645B6-2B42-4CAF-AB8E-4CEC17453ED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a:extLst>
              <a:ext uri="{FF2B5EF4-FFF2-40B4-BE49-F238E27FC236}">
                <a16:creationId xmlns:a16="http://schemas.microsoft.com/office/drawing/2014/main" id="{DBA80626-E2BD-4914-8B30-525310F4D6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61444" name="投影片編號版面配置區 3">
            <a:extLst>
              <a:ext uri="{FF2B5EF4-FFF2-40B4-BE49-F238E27FC236}">
                <a16:creationId xmlns:a16="http://schemas.microsoft.com/office/drawing/2014/main" id="{1102209D-680B-4BC6-914C-DD83E3662283}"/>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D5E436E0-DA1D-4CBE-8481-AA91B9945CA2}" type="slidenum">
              <a:rPr kumimoji="0" lang="zh-TW" altLang="en-US">
                <a:latin typeface="Calibri" panose="020F0502020204030204" pitchFamily="34" charset="0"/>
              </a:rPr>
              <a:pPr eaLnBrk="1" hangingPunct="1"/>
              <a:t>28</a:t>
            </a:fld>
            <a:endParaRPr kumimoji="0" lang="zh-TW"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a:extLst>
              <a:ext uri="{FF2B5EF4-FFF2-40B4-BE49-F238E27FC236}">
                <a16:creationId xmlns:a16="http://schemas.microsoft.com/office/drawing/2014/main" id="{E71E1BAE-9BFC-4EFF-B59C-799DC72695F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備忘稿版面配置區 2">
            <a:extLst>
              <a:ext uri="{FF2B5EF4-FFF2-40B4-BE49-F238E27FC236}">
                <a16:creationId xmlns:a16="http://schemas.microsoft.com/office/drawing/2014/main" id="{49F25E34-4433-4BF5-9ABC-21DD762858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65540" name="投影片編號版面配置區 3">
            <a:extLst>
              <a:ext uri="{FF2B5EF4-FFF2-40B4-BE49-F238E27FC236}">
                <a16:creationId xmlns:a16="http://schemas.microsoft.com/office/drawing/2014/main" id="{926971AA-F6FF-473A-ABDD-02EE0FE675D8}"/>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B93FDDB5-3506-4FAD-B60A-5FC587EE8344}" type="slidenum">
              <a:rPr kumimoji="0" lang="zh-TW" altLang="en-US">
                <a:latin typeface="Calibri" panose="020F0502020204030204" pitchFamily="34" charset="0"/>
              </a:rPr>
              <a:pPr eaLnBrk="1" hangingPunct="1"/>
              <a:t>33</a:t>
            </a:fld>
            <a:endParaRPr kumimoji="0" lang="zh-TW"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38" descr="rainbowdirt"/>
          <p:cNvPicPr>
            <a:picLocks noChangeAspect="1" noChangeArrowheads="1"/>
          </p:cNvPicPr>
          <p:nvPr/>
        </p:nvPicPr>
        <p:blipFill>
          <a:blip r:embed="rId2">
            <a:extLst>
              <a:ext uri="{28A0092B-C50C-407E-A947-70E740481C1C}">
                <a14:useLocalDpi xmlns:a14="http://schemas.microsoft.com/office/drawing/2010/main" val="0"/>
              </a:ext>
            </a:extLst>
          </a:blip>
          <a:srcRect b="-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p:nvSpPr>
        <p:spPr bwMode="auto">
          <a:xfrm rot="19237452">
            <a:off x="6194135" y="5178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1800"/>
          </a:p>
        </p:txBody>
      </p:sp>
      <p:sp>
        <p:nvSpPr>
          <p:cNvPr id="3074" name="Rectangle 2"/>
          <p:cNvSpPr>
            <a:spLocks noGrp="1" noChangeArrowheads="1"/>
          </p:cNvSpPr>
          <p:nvPr>
            <p:ph type="ctrTitle"/>
          </p:nvPr>
        </p:nvSpPr>
        <p:spPr>
          <a:xfrm>
            <a:off x="914400" y="1196975"/>
            <a:ext cx="10363200" cy="1470025"/>
          </a:xfrm>
        </p:spPr>
        <p:txBody>
          <a:bodyPr/>
          <a:lstStyle>
            <a:lvl1pPr>
              <a:defRPr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defRPr>
            </a:lvl1pPr>
          </a:lstStyle>
          <a:p>
            <a:pPr lvl="0"/>
            <a:r>
              <a:rPr lang="zh-TW" altLang="en-US" noProof="0" dirty="0"/>
              <a:t>按一下以編輯母片標題樣式</a:t>
            </a:r>
            <a:endParaRPr lang="en-US" altLang="en-US" noProof="0" dirty="0"/>
          </a:p>
        </p:txBody>
      </p:sp>
      <p:sp>
        <p:nvSpPr>
          <p:cNvPr id="3075" name="Rectangle 3"/>
          <p:cNvSpPr>
            <a:spLocks noGrp="1" noChangeArrowheads="1"/>
          </p:cNvSpPr>
          <p:nvPr>
            <p:ph type="subTitle" idx="1"/>
          </p:nvPr>
        </p:nvSpPr>
        <p:spPr>
          <a:xfrm>
            <a:off x="1391478" y="2952750"/>
            <a:ext cx="9409045" cy="175260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Tx/>
              <a:buNone/>
              <a:defRPr sz="4000" b="1">
                <a:effectLst>
                  <a:outerShdw blurRad="38100" dist="38100" dir="2700000" algn="tl">
                    <a:srgbClr val="000000">
                      <a:alpha val="43137"/>
                    </a:srgbClr>
                  </a:outerShdw>
                </a:effectLst>
              </a:defRPr>
            </a:lvl1pPr>
          </a:lstStyle>
          <a:p>
            <a:pPr lvl="0"/>
            <a:r>
              <a:rPr lang="zh-TW" altLang="en-US" noProof="0" dirty="0"/>
              <a:t>按一下以編輯母片副標題樣式</a:t>
            </a:r>
            <a:endParaRPr lang="en-US" altLang="en-US" noProof="0" dirty="0"/>
          </a:p>
        </p:txBody>
      </p:sp>
      <p:sp>
        <p:nvSpPr>
          <p:cNvPr id="6" name="Rectangle 4"/>
          <p:cNvSpPr>
            <a:spLocks noGrp="1" noChangeArrowheads="1"/>
          </p:cNvSpPr>
          <p:nvPr>
            <p:ph type="dt" sz="half" idx="10"/>
          </p:nvPr>
        </p:nvSpPr>
        <p:spPr/>
        <p:txBody>
          <a:bodyPr/>
          <a:lstStyle>
            <a:lvl1pPr>
              <a:defRPr smtClean="0"/>
            </a:lvl1pPr>
          </a:lstStyle>
          <a:p>
            <a:pPr>
              <a:defRPr/>
            </a:pPr>
            <a:r>
              <a:rPr lang="en-US" altLang="zh-TW"/>
              <a:t>© </a:t>
            </a:r>
            <a:r>
              <a:rPr lang="zh-TW" altLang="en-US"/>
              <a:t>滄海圖書</a:t>
            </a:r>
          </a:p>
        </p:txBody>
      </p:sp>
      <p:sp>
        <p:nvSpPr>
          <p:cNvPr id="7" name="Rectangle 5"/>
          <p:cNvSpPr>
            <a:spLocks noGrp="1" noChangeArrowheads="1"/>
          </p:cNvSpPr>
          <p:nvPr>
            <p:ph type="ftr" sz="quarter" idx="11"/>
          </p:nvPr>
        </p:nvSpPr>
        <p:spPr/>
        <p:txBody>
          <a:bodyPr/>
          <a:lstStyle>
            <a:lvl1pPr>
              <a:defRPr smtClean="0"/>
            </a:lvl1pPr>
          </a:lstStyle>
          <a:p>
            <a:pPr>
              <a:defRPr/>
            </a:pPr>
            <a:endParaRPr lang="zh-TW" altLang="en-US"/>
          </a:p>
        </p:txBody>
      </p:sp>
      <p:sp>
        <p:nvSpPr>
          <p:cNvPr id="8" name="Rectangle 6"/>
          <p:cNvSpPr>
            <a:spLocks noGrp="1" noChangeArrowheads="1"/>
          </p:cNvSpPr>
          <p:nvPr>
            <p:ph type="sldNum" sz="quarter" idx="12"/>
          </p:nvPr>
        </p:nvSpPr>
        <p:spPr/>
        <p:txBody>
          <a:bodyPr/>
          <a:lstStyle>
            <a:lvl1pPr>
              <a:defRPr smtClean="0"/>
            </a:lvl1pPr>
          </a:lstStyle>
          <a:p>
            <a:fld id="{D461E15C-7C19-4177-A1C5-4F4C562205B2}" type="slidenum">
              <a:rPr lang="zh-TW" altLang="en-US" smtClean="0"/>
              <a:pPr/>
              <a:t>‹#›</a:t>
            </a:fld>
            <a:endParaRPr lang="zh-TW" altLang="en-US"/>
          </a:p>
        </p:txBody>
      </p:sp>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729" y="5300056"/>
            <a:ext cx="1936542" cy="649224"/>
          </a:xfrm>
          <a:prstGeom prst="rect">
            <a:avLst/>
          </a:prstGeom>
        </p:spPr>
      </p:pic>
      <p:sp>
        <p:nvSpPr>
          <p:cNvPr id="11" name="矩形 10"/>
          <p:cNvSpPr/>
          <p:nvPr/>
        </p:nvSpPr>
        <p:spPr>
          <a:xfrm>
            <a:off x="1828800" y="6021288"/>
            <a:ext cx="8534400" cy="369332"/>
          </a:xfrm>
          <a:prstGeom prst="rect">
            <a:avLst/>
          </a:prstGeom>
        </p:spPr>
        <p:txBody>
          <a:bodyPr wrap="square">
            <a:spAutoFit/>
          </a:bodyPr>
          <a:lstStyle/>
          <a:p>
            <a:pPr algn="ctr"/>
            <a:r>
              <a:rPr lang="zh-TW" altLang="en-US" sz="1800" b="1" dirty="0"/>
              <a:t>本內容僅供授課使用，禁止提供網路下載、重製或翻印。</a:t>
            </a:r>
          </a:p>
        </p:txBody>
      </p:sp>
      <p:pic>
        <p:nvPicPr>
          <p:cNvPr id="3" name="圖片 2">
            <a:extLst>
              <a:ext uri="{FF2B5EF4-FFF2-40B4-BE49-F238E27FC236}">
                <a16:creationId xmlns:a16="http://schemas.microsoft.com/office/drawing/2014/main" id="{075108F7-65ED-4425-B361-117B23F8FAF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716"/>
          <a:stretch/>
        </p:blipFill>
        <p:spPr>
          <a:xfrm>
            <a:off x="9000523" y="490499"/>
            <a:ext cx="1800000" cy="246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677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Rectangle 4"/>
          <p:cNvSpPr>
            <a:spLocks noGrp="1" noChangeArrowheads="1"/>
          </p:cNvSpPr>
          <p:nvPr>
            <p:ph type="dt" sz="half" idx="10"/>
          </p:nvPr>
        </p:nvSpPr>
        <p:spPr>
          <a:ln/>
        </p:spPr>
        <p:txBody>
          <a:bodyPr/>
          <a:lstStyle>
            <a:lvl1pPr>
              <a:defRPr/>
            </a:lvl1pPr>
          </a:lstStyle>
          <a:p>
            <a:r>
              <a:rPr lang="en-US"/>
              <a:t>© 滄海圖書</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1540793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492625"/>
          </a:xfrm>
        </p:spPr>
        <p:txBody>
          <a:bodyPr vert="eaVert"/>
          <a:lstStyle/>
          <a:p>
            <a:r>
              <a:rPr lang="zh-TW" altLang="en-US"/>
              <a:t>按一下以編輯母片標題樣式</a:t>
            </a:r>
            <a:endParaRPr lang="en-GB"/>
          </a:p>
        </p:txBody>
      </p:sp>
      <p:sp>
        <p:nvSpPr>
          <p:cNvPr id="3" name="Vertical Text Placeholder 2"/>
          <p:cNvSpPr>
            <a:spLocks noGrp="1"/>
          </p:cNvSpPr>
          <p:nvPr>
            <p:ph type="body" orient="vert" idx="1"/>
          </p:nvPr>
        </p:nvSpPr>
        <p:spPr>
          <a:xfrm>
            <a:off x="609600" y="274639"/>
            <a:ext cx="8026400" cy="44926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Rectangle 4"/>
          <p:cNvSpPr>
            <a:spLocks noGrp="1" noChangeArrowheads="1"/>
          </p:cNvSpPr>
          <p:nvPr>
            <p:ph type="dt" sz="half" idx="10"/>
          </p:nvPr>
        </p:nvSpPr>
        <p:spPr>
          <a:ln/>
        </p:spPr>
        <p:txBody>
          <a:bodyPr/>
          <a:lstStyle>
            <a:lvl1pPr>
              <a:defRPr/>
            </a:lvl1pPr>
          </a:lstStyle>
          <a:p>
            <a:r>
              <a:rPr lang="en-US"/>
              <a:t>© 滄海圖書</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2721243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zh-TW" altLang="en-US"/>
              <a:t>按一下以編輯母片標題樣式</a:t>
            </a:r>
            <a:endParaRPr lang="en-GB"/>
          </a:p>
        </p:txBody>
      </p:sp>
      <p:sp>
        <p:nvSpPr>
          <p:cNvPr id="3" name="Chart Placeholder 2"/>
          <p:cNvSpPr>
            <a:spLocks noGrp="1"/>
          </p:cNvSpPr>
          <p:nvPr>
            <p:ph type="chart" idx="1"/>
          </p:nvPr>
        </p:nvSpPr>
        <p:spPr>
          <a:xfrm>
            <a:off x="609600" y="1066801"/>
            <a:ext cx="10972800" cy="3700463"/>
          </a:xfrm>
        </p:spPr>
        <p:txBody>
          <a:bodyPr/>
          <a:lstStyle/>
          <a:p>
            <a:pPr lvl="0"/>
            <a:r>
              <a:rPr lang="zh-TW" altLang="en-US" noProof="0"/>
              <a:t>按一下圖示以新增圖表</a:t>
            </a:r>
            <a:endParaRPr lang="en-GB" noProof="0"/>
          </a:p>
        </p:txBody>
      </p:sp>
      <p:sp>
        <p:nvSpPr>
          <p:cNvPr id="4" name="Rectangle 4"/>
          <p:cNvSpPr>
            <a:spLocks noGrp="1" noChangeArrowheads="1"/>
          </p:cNvSpPr>
          <p:nvPr>
            <p:ph type="dt" sz="half" idx="10"/>
          </p:nvPr>
        </p:nvSpPr>
        <p:spPr>
          <a:ln/>
        </p:spPr>
        <p:txBody>
          <a:bodyPr/>
          <a:lstStyle>
            <a:lvl1pPr>
              <a:defRPr/>
            </a:lvl1pPr>
          </a:lstStyle>
          <a:p>
            <a:r>
              <a:rPr lang="en-US"/>
              <a:t>© 滄海圖書</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2815881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zh-TW" altLang="en-US"/>
              <a:t>按一下以編輯母片標題樣式</a:t>
            </a:r>
            <a:endParaRPr lang="en-GB"/>
          </a:p>
        </p:txBody>
      </p:sp>
      <p:sp>
        <p:nvSpPr>
          <p:cNvPr id="3" name="Text Placeholder 2"/>
          <p:cNvSpPr>
            <a:spLocks noGrp="1"/>
          </p:cNvSpPr>
          <p:nvPr>
            <p:ph type="body" sz="half" idx="1"/>
          </p:nvPr>
        </p:nvSpPr>
        <p:spPr>
          <a:xfrm>
            <a:off x="609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Content Placeholder 3"/>
          <p:cNvSpPr>
            <a:spLocks noGrp="1"/>
          </p:cNvSpPr>
          <p:nvPr>
            <p:ph sz="half" idx="2"/>
          </p:nvPr>
        </p:nvSpPr>
        <p:spPr>
          <a:xfrm>
            <a:off x="6197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5" name="Rectangle 4"/>
          <p:cNvSpPr>
            <a:spLocks noGrp="1" noChangeArrowheads="1"/>
          </p:cNvSpPr>
          <p:nvPr>
            <p:ph type="dt" sz="half" idx="10"/>
          </p:nvPr>
        </p:nvSpPr>
        <p:spPr>
          <a:ln/>
        </p:spPr>
        <p:txBody>
          <a:bodyPr/>
          <a:lstStyle>
            <a:lvl1pPr>
              <a:defRPr/>
            </a:lvl1pPr>
          </a:lstStyle>
          <a:p>
            <a:r>
              <a:rPr lang="en-US"/>
              <a:t>© 滄海圖書</a:t>
            </a:r>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216170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Content Placeholder 2"/>
          <p:cNvSpPr>
            <a:spLocks noGrp="1"/>
          </p:cNvSpPr>
          <p:nvPr>
            <p:ph idx="1"/>
          </p:nvPr>
        </p:nvSpPr>
        <p:spPr/>
        <p:txBody>
          <a:bodyPr/>
          <a:lstStyle>
            <a:lvl2pPr>
              <a:buClr>
                <a:schemeClr val="tx2"/>
              </a:buClr>
              <a:defRPr/>
            </a:lvl2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GB" dirty="0"/>
          </a:p>
        </p:txBody>
      </p:sp>
      <p:sp>
        <p:nvSpPr>
          <p:cNvPr id="4" name="Rectangle 4"/>
          <p:cNvSpPr>
            <a:spLocks noGrp="1" noChangeArrowheads="1"/>
          </p:cNvSpPr>
          <p:nvPr>
            <p:ph type="dt" sz="half" idx="10"/>
          </p:nvPr>
        </p:nvSpPr>
        <p:spPr>
          <a:ln/>
        </p:spPr>
        <p:txBody>
          <a:bodyPr/>
          <a:lstStyle>
            <a:lvl1pPr>
              <a:defRPr/>
            </a:lvl1pPr>
          </a:lstStyle>
          <a:p>
            <a:r>
              <a:rPr lang="en-US"/>
              <a:t>© 滄海圖書</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3714818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zh-TW" altLang="en-US"/>
              <a:t>按一下以編輯母片標題樣式</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編輯母片文字樣式</a:t>
            </a:r>
          </a:p>
        </p:txBody>
      </p:sp>
      <p:sp>
        <p:nvSpPr>
          <p:cNvPr id="4" name="Rectangle 4"/>
          <p:cNvSpPr>
            <a:spLocks noGrp="1" noChangeArrowheads="1"/>
          </p:cNvSpPr>
          <p:nvPr>
            <p:ph type="dt" sz="half" idx="10"/>
          </p:nvPr>
        </p:nvSpPr>
        <p:spPr>
          <a:ln/>
        </p:spPr>
        <p:txBody>
          <a:bodyPr/>
          <a:lstStyle>
            <a:lvl1pPr>
              <a:defRPr/>
            </a:lvl1pPr>
          </a:lstStyle>
          <a:p>
            <a:r>
              <a:rPr lang="en-US"/>
              <a:t>© 滄海圖書</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281512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Content Placeholder 2"/>
          <p:cNvSpPr>
            <a:spLocks noGrp="1"/>
          </p:cNvSpPr>
          <p:nvPr>
            <p:ph sz="half" idx="1"/>
          </p:nvPr>
        </p:nvSpPr>
        <p:spPr>
          <a:xfrm>
            <a:off x="609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Content Placeholder 3"/>
          <p:cNvSpPr>
            <a:spLocks noGrp="1"/>
          </p:cNvSpPr>
          <p:nvPr>
            <p:ph sz="half" idx="2"/>
          </p:nvPr>
        </p:nvSpPr>
        <p:spPr>
          <a:xfrm>
            <a:off x="6197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5" name="Rectangle 4"/>
          <p:cNvSpPr>
            <a:spLocks noGrp="1" noChangeArrowheads="1"/>
          </p:cNvSpPr>
          <p:nvPr>
            <p:ph type="dt" sz="half" idx="10"/>
          </p:nvPr>
        </p:nvSpPr>
        <p:spPr>
          <a:ln/>
        </p:spPr>
        <p:txBody>
          <a:bodyPr/>
          <a:lstStyle>
            <a:lvl1pPr>
              <a:defRPr/>
            </a:lvl1pPr>
          </a:lstStyle>
          <a:p>
            <a:r>
              <a:rPr lang="en-US"/>
              <a:t>© 滄海圖書</a:t>
            </a:r>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238784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zh-TW" altLang="en-US"/>
              <a:t>按一下以編輯母片標題樣式</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40318" y="2505075"/>
            <a:ext cx="5158316"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71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7" name="Rectangle 4"/>
          <p:cNvSpPr>
            <a:spLocks noGrp="1" noChangeArrowheads="1"/>
          </p:cNvSpPr>
          <p:nvPr>
            <p:ph type="dt" sz="half" idx="10"/>
          </p:nvPr>
        </p:nvSpPr>
        <p:spPr>
          <a:ln/>
        </p:spPr>
        <p:txBody>
          <a:bodyPr/>
          <a:lstStyle>
            <a:lvl1pPr>
              <a:defRPr/>
            </a:lvl1pPr>
          </a:lstStyle>
          <a:p>
            <a:r>
              <a:rPr lang="en-US"/>
              <a:t>© 滄海圖書</a:t>
            </a:r>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225612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Rectangle 4"/>
          <p:cNvSpPr>
            <a:spLocks noGrp="1" noChangeArrowheads="1"/>
          </p:cNvSpPr>
          <p:nvPr>
            <p:ph type="dt" sz="half" idx="10"/>
          </p:nvPr>
        </p:nvSpPr>
        <p:spPr>
          <a:ln/>
        </p:spPr>
        <p:txBody>
          <a:bodyPr/>
          <a:lstStyle>
            <a:lvl1pPr>
              <a:defRPr/>
            </a:lvl1pPr>
          </a:lstStyle>
          <a:p>
            <a:r>
              <a:rPr lang="en-US"/>
              <a:t>© 滄海圖書</a:t>
            </a:r>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09B3354A-B7C7-4433-9D7A-EADBC29AAA22}" type="slidenum">
              <a:rPr lang="zh-TW" altLang="en-US" smtClean="0"/>
              <a:pPr/>
              <a:t>‹#›</a:t>
            </a:fld>
            <a:endParaRPr lang="zh-TW" altLang="en-US"/>
          </a:p>
        </p:txBody>
      </p:sp>
    </p:spTree>
    <p:extLst>
      <p:ext uri="{BB962C8B-B14F-4D97-AF65-F5344CB8AC3E}">
        <p14:creationId xmlns:p14="http://schemas.microsoft.com/office/powerpoint/2010/main" val="386459082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a:t>© 滄海圖書</a:t>
            </a:r>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62A828F4-4B04-4A2D-B765-6687EAD1CED5}" type="slidenum">
              <a:rPr lang="zh-TW" altLang="en-US" smtClean="0"/>
              <a:pPr/>
              <a:t>‹#›</a:t>
            </a:fld>
            <a:endParaRPr lang="zh-TW" altLang="en-US"/>
          </a:p>
        </p:txBody>
      </p:sp>
    </p:spTree>
    <p:extLst>
      <p:ext uri="{BB962C8B-B14F-4D97-AF65-F5344CB8AC3E}">
        <p14:creationId xmlns:p14="http://schemas.microsoft.com/office/powerpoint/2010/main" val="161626434"/>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zh-TW" altLang="en-US"/>
              <a:t>按一下以編輯母片標題樣式</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Rectangle 4"/>
          <p:cNvSpPr>
            <a:spLocks noGrp="1" noChangeArrowheads="1"/>
          </p:cNvSpPr>
          <p:nvPr>
            <p:ph type="dt" sz="half" idx="10"/>
          </p:nvPr>
        </p:nvSpPr>
        <p:spPr>
          <a:ln/>
        </p:spPr>
        <p:txBody>
          <a:bodyPr/>
          <a:lstStyle>
            <a:lvl1pPr>
              <a:defRPr/>
            </a:lvl1pPr>
          </a:lstStyle>
          <a:p>
            <a:r>
              <a:rPr lang="en-US"/>
              <a:t>© 滄海圖書</a:t>
            </a:r>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102216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zh-TW" altLang="en-US"/>
              <a:t>按一下以編輯母片標題樣式</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Rectangle 4"/>
          <p:cNvSpPr>
            <a:spLocks noGrp="1" noChangeArrowheads="1"/>
          </p:cNvSpPr>
          <p:nvPr>
            <p:ph type="dt" sz="half" idx="10"/>
          </p:nvPr>
        </p:nvSpPr>
        <p:spPr>
          <a:ln/>
        </p:spPr>
        <p:txBody>
          <a:bodyPr/>
          <a:lstStyle>
            <a:lvl1pPr>
              <a:defRPr/>
            </a:lvl1pPr>
          </a:lstStyle>
          <a:p>
            <a:r>
              <a:rPr lang="en-US"/>
              <a:t>© 滄海圖書</a:t>
            </a:r>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3592521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4" descr="rainbowdirt"/>
          <p:cNvPicPr>
            <a:picLocks noChangeAspect="1" noChangeArrowheads="1"/>
          </p:cNvPicPr>
          <p:nvPr/>
        </p:nvPicPr>
        <p:blipFill>
          <a:blip r:embed="rId15">
            <a:extLst>
              <a:ext uri="{28A0092B-C50C-407E-A947-70E740481C1C}">
                <a14:useLocalDpi xmlns:a14="http://schemas.microsoft.com/office/drawing/2010/main" val="0"/>
              </a:ext>
            </a:extLst>
          </a:blip>
          <a:srcRect b="-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224645"/>
            <a:ext cx="10972800" cy="1002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en-US" dirty="0"/>
          </a:p>
        </p:txBody>
      </p:sp>
      <p:sp>
        <p:nvSpPr>
          <p:cNvPr id="1028" name="Rectangle 3"/>
          <p:cNvSpPr>
            <a:spLocks noGrp="1" noChangeArrowheads="1"/>
          </p:cNvSpPr>
          <p:nvPr>
            <p:ph type="body" idx="1"/>
          </p:nvPr>
        </p:nvSpPr>
        <p:spPr bwMode="auto">
          <a:xfrm>
            <a:off x="609600" y="1451361"/>
            <a:ext cx="10972800" cy="479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altLang="en-US" dirty="0"/>
          </a:p>
        </p:txBody>
      </p:sp>
      <p:sp>
        <p:nvSpPr>
          <p:cNvPr id="2" name="Rectangle 4"/>
          <p:cNvSpPr>
            <a:spLocks noGrp="1" noChangeArrowheads="1"/>
          </p:cNvSpPr>
          <p:nvPr>
            <p:ph type="dt" sz="half" idx="2"/>
          </p:nvPr>
        </p:nvSpPr>
        <p:spPr bwMode="auto">
          <a:xfrm>
            <a:off x="609600" y="637313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r>
              <a:rPr lang="en-US"/>
              <a:t>© 滄海圖書</a:t>
            </a:r>
            <a:endParaRPr lang="en-US" dirty="0"/>
          </a:p>
        </p:txBody>
      </p:sp>
      <p:sp>
        <p:nvSpPr>
          <p:cNvPr id="1029" name="Rectangle 5"/>
          <p:cNvSpPr>
            <a:spLocks noGrp="1" noChangeArrowheads="1"/>
          </p:cNvSpPr>
          <p:nvPr>
            <p:ph type="ftr" sz="quarter" idx="3"/>
          </p:nvPr>
        </p:nvSpPr>
        <p:spPr bwMode="auto">
          <a:xfrm>
            <a:off x="4165600" y="637313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endParaRPr lang="en-US" dirty="0"/>
          </a:p>
        </p:txBody>
      </p:sp>
      <p:sp>
        <p:nvSpPr>
          <p:cNvPr id="1030" name="Rectangle 6"/>
          <p:cNvSpPr>
            <a:spLocks noGrp="1" noChangeArrowheads="1"/>
          </p:cNvSpPr>
          <p:nvPr>
            <p:ph type="sldNum" sz="quarter" idx="4"/>
          </p:nvPr>
        </p:nvSpPr>
        <p:spPr bwMode="auto">
          <a:xfrm>
            <a:off x="8737600" y="637313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fld id="{A69134C5-D3FF-48ED-8AAC-F4BE64BCFA21}" type="slidenum">
              <a:rPr lang="zh-TW" altLang="en-US" smtClean="0"/>
              <a:pPr/>
              <a:t>‹#›</a:t>
            </a:fld>
            <a:endParaRPr lang="zh-TW" altLang="en-US"/>
          </a:p>
        </p:txBody>
      </p:sp>
    </p:spTree>
    <p:extLst>
      <p:ext uri="{BB962C8B-B14F-4D97-AF65-F5344CB8AC3E}">
        <p14:creationId xmlns:p14="http://schemas.microsoft.com/office/powerpoint/2010/main" val="347552279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wipe(left)">
                                      <p:cBhvr>
                                        <p:cTn id="7" dur="500"/>
                                        <p:tgtEl>
                                          <p:spTgt spid="102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8">
                                            <p:txEl>
                                              <p:pRg st="1" end="1"/>
                                            </p:txEl>
                                          </p:spTgt>
                                        </p:tgtEl>
                                        <p:attrNameLst>
                                          <p:attrName>style.visibility</p:attrName>
                                        </p:attrNameLst>
                                      </p:cBhvr>
                                      <p:to>
                                        <p:strVal val="visible"/>
                                      </p:to>
                                    </p:set>
                                    <p:animEffect transition="in" filter="wipe(left)">
                                      <p:cBhvr>
                                        <p:cTn id="10" dur="500"/>
                                        <p:tgtEl>
                                          <p:spTgt spid="1028">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28">
                                            <p:txEl>
                                              <p:pRg st="2" end="2"/>
                                            </p:txEl>
                                          </p:spTgt>
                                        </p:tgtEl>
                                        <p:attrNameLst>
                                          <p:attrName>style.visibility</p:attrName>
                                        </p:attrNameLst>
                                      </p:cBhvr>
                                      <p:to>
                                        <p:strVal val="visible"/>
                                      </p:to>
                                    </p:set>
                                    <p:animEffect transition="in" filter="wipe(left)">
                                      <p:cBhvr>
                                        <p:cTn id="13" dur="500"/>
                                        <p:tgtEl>
                                          <p:spTgt spid="1028">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28">
                                            <p:txEl>
                                              <p:pRg st="3" end="3"/>
                                            </p:txEl>
                                          </p:spTgt>
                                        </p:tgtEl>
                                        <p:attrNameLst>
                                          <p:attrName>style.visibility</p:attrName>
                                        </p:attrNameLst>
                                      </p:cBhvr>
                                      <p:to>
                                        <p:strVal val="visible"/>
                                      </p:to>
                                    </p:set>
                                    <p:animEffect transition="in" filter="wipe(left)">
                                      <p:cBhvr>
                                        <p:cTn id="16" dur="500"/>
                                        <p:tgtEl>
                                          <p:spTgt spid="1028">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28">
                                            <p:txEl>
                                              <p:pRg st="4" end="4"/>
                                            </p:txEl>
                                          </p:spTgt>
                                        </p:tgtEl>
                                        <p:attrNameLst>
                                          <p:attrName>style.visibility</p:attrName>
                                        </p:attrNameLst>
                                      </p:cBhvr>
                                      <p:to>
                                        <p:strVal val="visible"/>
                                      </p:to>
                                    </p:set>
                                    <p:animEffect transition="in" filter="wipe(left)">
                                      <p:cBhvr>
                                        <p:cTn id="19" dur="500"/>
                                        <p:tgtEl>
                                          <p:spTgt spid="1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p:tmplLst>
          <p:tmpl lvl="1">
            <p:tnLst>
              <p:par>
                <p:cTn presetID="22" presetClass="entr" presetSubtype="8"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Lst>
      </p:bldP>
    </p:bldLst>
  </p:timing>
  <p:hf hdr="0"/>
  <p:txStyles>
    <p:titleStyle>
      <a:lvl1pPr algn="ctr" rtl="0" eaLnBrk="1" fontAlgn="base" hangingPunct="1">
        <a:spcBef>
          <a:spcPct val="0"/>
        </a:spcBef>
        <a:spcAft>
          <a:spcPct val="0"/>
        </a:spcAft>
        <a:defRPr sz="4400" b="1" kern="1200" cap="none" spc="50">
          <a:ln w="0"/>
          <a:solidFill>
            <a:srgbClr val="C00000"/>
          </a:solidFill>
          <a:effectLst>
            <a:innerShdw blurRad="63500" dist="50800" dir="13500000">
              <a:srgbClr val="000000">
                <a:alpha val="50000"/>
              </a:srgbClr>
            </a:innerShdw>
          </a:effectLst>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ts val="600"/>
        </a:spcBef>
        <a:spcAft>
          <a:spcPts val="600"/>
        </a:spcAft>
        <a:buChar char="•"/>
        <a:defRPr sz="3200" kern="1200">
          <a:solidFill>
            <a:schemeClr val="bg1">
              <a:lumMod val="10000"/>
            </a:schemeClr>
          </a:solidFill>
          <a:latin typeface="+mn-lt"/>
          <a:ea typeface="+mn-ea"/>
          <a:cs typeface="+mn-cs"/>
        </a:defRPr>
      </a:lvl1pPr>
      <a:lvl2pPr marL="742950" indent="-285750" algn="l" rtl="0" eaLnBrk="1" fontAlgn="base" hangingPunct="1">
        <a:spcBef>
          <a:spcPts val="600"/>
        </a:spcBef>
        <a:spcAft>
          <a:spcPts val="600"/>
        </a:spcAft>
        <a:buFont typeface="Arial" panose="020B0604020202020204" pitchFamily="34" charset="0"/>
        <a:buChar char="•"/>
        <a:defRPr sz="2800" kern="1200">
          <a:solidFill>
            <a:schemeClr val="bg1">
              <a:lumMod val="10000"/>
            </a:schemeClr>
          </a:solidFill>
          <a:latin typeface="+mn-lt"/>
          <a:ea typeface="+mn-ea"/>
          <a:cs typeface="+mn-cs"/>
        </a:defRPr>
      </a:lvl2pPr>
      <a:lvl3pPr marL="1143000" indent="-228600" algn="l" rtl="0" eaLnBrk="1" fontAlgn="base" hangingPunct="1">
        <a:spcBef>
          <a:spcPts val="600"/>
        </a:spcBef>
        <a:spcAft>
          <a:spcPts val="600"/>
        </a:spcAft>
        <a:buChar char="•"/>
        <a:defRPr sz="2400" kern="1200">
          <a:solidFill>
            <a:schemeClr val="bg1">
              <a:lumMod val="10000"/>
            </a:schemeClr>
          </a:solidFill>
          <a:latin typeface="+mn-lt"/>
          <a:ea typeface="+mn-ea"/>
          <a:cs typeface="+mn-cs"/>
        </a:defRPr>
      </a:lvl3pPr>
      <a:lvl4pPr marL="1600200" indent="-228600" algn="l" rtl="0" eaLnBrk="1" fontAlgn="base" hangingPunct="1">
        <a:spcBef>
          <a:spcPts val="600"/>
        </a:spcBef>
        <a:spcAft>
          <a:spcPts val="600"/>
        </a:spcAft>
        <a:buChar char="–"/>
        <a:defRPr sz="2000" kern="1200">
          <a:solidFill>
            <a:schemeClr val="bg1">
              <a:lumMod val="10000"/>
            </a:schemeClr>
          </a:solidFill>
          <a:latin typeface="+mn-lt"/>
          <a:ea typeface="+mn-ea"/>
          <a:cs typeface="+mn-cs"/>
        </a:defRPr>
      </a:lvl4pPr>
      <a:lvl5pPr marL="2057400" indent="-228600" algn="l" rtl="0" eaLnBrk="1" fontAlgn="base" hangingPunct="1">
        <a:spcBef>
          <a:spcPts val="600"/>
        </a:spcBef>
        <a:spcAft>
          <a:spcPts val="600"/>
        </a:spcAft>
        <a:buChar char="»"/>
        <a:defRPr sz="2000" kern="1200">
          <a:solidFill>
            <a:schemeClr val="bg1">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AF21B858-B4E4-4FEF-84DB-A32FB6B03529}"/>
              </a:ext>
            </a:extLst>
          </p:cNvPr>
          <p:cNvSpPr>
            <a:spLocks noGrp="1"/>
          </p:cNvSpPr>
          <p:nvPr>
            <p:ph type="ctrTitle"/>
          </p:nvPr>
        </p:nvSpPr>
        <p:spPr/>
        <p:txBody>
          <a:bodyPr/>
          <a:lstStyle/>
          <a:p>
            <a:r>
              <a:rPr lang="zh-TW" altLang="en-US"/>
              <a:t>第 </a:t>
            </a:r>
            <a:r>
              <a:rPr lang="en-US" altLang="zh-TW"/>
              <a:t>2 </a:t>
            </a:r>
            <a:r>
              <a:rPr lang="zh-TW" altLang="en-US"/>
              <a:t>章</a:t>
            </a:r>
            <a:endParaRPr lang="zh-TW" altLang="en-US" dirty="0"/>
          </a:p>
        </p:txBody>
      </p:sp>
      <p:sp>
        <p:nvSpPr>
          <p:cNvPr id="14339" name="副標題 4">
            <a:extLst>
              <a:ext uri="{FF2B5EF4-FFF2-40B4-BE49-F238E27FC236}">
                <a16:creationId xmlns:a16="http://schemas.microsoft.com/office/drawing/2014/main" id="{DD0FA775-C0D6-42BF-890F-A8F92AAB666C}"/>
              </a:ext>
            </a:extLst>
          </p:cNvPr>
          <p:cNvSpPr>
            <a:spLocks noGrp="1"/>
          </p:cNvSpPr>
          <p:nvPr>
            <p:ph type="subTitle" idx="1"/>
          </p:nvPr>
        </p:nvSpPr>
        <p:spPr/>
        <p:txBody>
          <a:bodyPr/>
          <a:lstStyle/>
          <a:p>
            <a:r>
              <a:rPr lang="en-US" altLang="zh-TW" dirty="0"/>
              <a:t>BI </a:t>
            </a:r>
            <a:r>
              <a:rPr lang="zh-TW" altLang="en-US" dirty="0"/>
              <a:t>專案生命週期</a:t>
            </a:r>
            <a:endParaRPr lang="en-US" altLang="zh-TW" dirty="0"/>
          </a:p>
          <a:p>
            <a:endParaRPr lang="en-US" altLang="zh-TW" dirty="0"/>
          </a:p>
          <a:p>
            <a:r>
              <a:rPr lang="zh-TW" altLang="en-US" sz="3200" dirty="0"/>
              <a:t>陳炫碩、莊育維</a:t>
            </a:r>
            <a:r>
              <a:rPr lang="en-US" altLang="zh-TW" sz="3200" dirty="0"/>
              <a:t> </a:t>
            </a:r>
            <a:r>
              <a:rPr lang="zh-TW" altLang="en-US" sz="3200" dirty="0"/>
              <a:t>著</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883B1BDE-0417-4E95-BAD5-4AD6E74A330B}"/>
              </a:ext>
            </a:extLst>
          </p:cNvPr>
          <p:cNvSpPr>
            <a:spLocks noGrp="1"/>
          </p:cNvSpPr>
          <p:nvPr>
            <p:ph type="title"/>
          </p:nvPr>
        </p:nvSpPr>
        <p:spPr/>
        <p:txBody>
          <a:bodyPr/>
          <a:lstStyle/>
          <a:p>
            <a:r>
              <a:rPr lang="en-US" altLang="zh-TW" dirty="0"/>
              <a:t>2.3 </a:t>
            </a:r>
            <a:r>
              <a:rPr lang="zh-TW" altLang="zh-TW" dirty="0"/>
              <a:t>規劃階段</a:t>
            </a:r>
            <a:endParaRPr lang="zh-TW" altLang="en-US" dirty="0"/>
          </a:p>
        </p:txBody>
      </p:sp>
      <p:sp>
        <p:nvSpPr>
          <p:cNvPr id="21507" name="內容版面配置區 2">
            <a:extLst>
              <a:ext uri="{FF2B5EF4-FFF2-40B4-BE49-F238E27FC236}">
                <a16:creationId xmlns:a16="http://schemas.microsoft.com/office/drawing/2014/main" id="{A016AFD4-B2DF-45EC-A238-E69CECD69097}"/>
              </a:ext>
            </a:extLst>
          </p:cNvPr>
          <p:cNvSpPr>
            <a:spLocks noGrp="1"/>
          </p:cNvSpPr>
          <p:nvPr>
            <p:ph idx="1"/>
          </p:nvPr>
        </p:nvSpPr>
        <p:spPr/>
        <p:txBody>
          <a:bodyPr/>
          <a:lstStyle/>
          <a:p>
            <a:r>
              <a:rPr lang="zh-TW" altLang="zh-TW" dirty="0"/>
              <a:t>企業基礎設施的評估</a:t>
            </a:r>
            <a:r>
              <a:rPr lang="en-US" altLang="zh-TW" dirty="0"/>
              <a:t>(Enterprise Infrastructure Evaluation)</a:t>
            </a:r>
          </a:p>
          <a:p>
            <a:pPr lvl="1"/>
            <a:r>
              <a:rPr lang="zh-TW" altLang="zh-TW" dirty="0"/>
              <a:t>在規劃階段，首先我們需了解企業內部的條件</a:t>
            </a:r>
            <a:r>
              <a:rPr lang="en-US" altLang="zh-TW" dirty="0"/>
              <a:t>(Readiness)</a:t>
            </a:r>
            <a:r>
              <a:rPr lang="zh-TW" altLang="zh-TW" dirty="0"/>
              <a:t>對於進行</a:t>
            </a:r>
            <a:r>
              <a:rPr lang="en-US" altLang="zh-TW" dirty="0"/>
              <a:t>BI</a:t>
            </a:r>
            <a:r>
              <a:rPr lang="zh-TW" altLang="zh-TW" dirty="0"/>
              <a:t>專案是否足夠，這就要對企業基礎設施進行評估。</a:t>
            </a:r>
            <a:endParaRPr lang="en-US" altLang="zh-TW" dirty="0"/>
          </a:p>
          <a:p>
            <a:endParaRPr lang="en-US" altLang="zh-TW" dirty="0"/>
          </a:p>
          <a:p>
            <a:r>
              <a:rPr lang="zh-TW" altLang="en-US" dirty="0"/>
              <a:t>企業</a:t>
            </a:r>
            <a:r>
              <a:rPr lang="zh-TW" altLang="zh-TW" dirty="0"/>
              <a:t>基礎設施的評估，可分成兩方面來評估：</a:t>
            </a:r>
          </a:p>
          <a:p>
            <a:pPr marL="971550" lvl="1" indent="-514350">
              <a:buFont typeface="+mj-lt"/>
              <a:buAutoNum type="arabicPeriod"/>
            </a:pPr>
            <a:r>
              <a:rPr lang="zh-TW" altLang="zh-TW" dirty="0"/>
              <a:t>技術面的基礎設施</a:t>
            </a:r>
          </a:p>
          <a:p>
            <a:pPr marL="971550" lvl="1" indent="-514350">
              <a:buFont typeface="+mj-lt"/>
              <a:buAutoNum type="arabicPeriod"/>
            </a:pPr>
            <a:r>
              <a:rPr lang="zh-TW" altLang="zh-TW" dirty="0"/>
              <a:t>非技術面的基礎設施</a:t>
            </a:r>
            <a:endParaRPr lang="zh-TW" altLang="en-US" dirty="0"/>
          </a:p>
        </p:txBody>
      </p:sp>
      <p:sp>
        <p:nvSpPr>
          <p:cNvPr id="2" name="日期版面配置區 1">
            <a:extLst>
              <a:ext uri="{FF2B5EF4-FFF2-40B4-BE49-F238E27FC236}">
                <a16:creationId xmlns:a16="http://schemas.microsoft.com/office/drawing/2014/main" id="{A186737A-D3FD-47EC-A216-516E8B5818F4}"/>
              </a:ext>
            </a:extLst>
          </p:cNvPr>
          <p:cNvSpPr>
            <a:spLocks noGrp="1"/>
          </p:cNvSpPr>
          <p:nvPr>
            <p:ph type="dt" sz="half" idx="10"/>
          </p:nvPr>
        </p:nvSpPr>
        <p:spPr/>
        <p:txBody>
          <a:bodyPr/>
          <a:lstStyle/>
          <a:p>
            <a:r>
              <a:rPr lang="en-US"/>
              <a:t>© 滄海圖書</a:t>
            </a:r>
            <a:endParaRPr lang="en-US" dirty="0"/>
          </a:p>
        </p:txBody>
      </p:sp>
      <p:sp>
        <p:nvSpPr>
          <p:cNvPr id="21509" name="頁尾版面配置區 4">
            <a:extLst>
              <a:ext uri="{FF2B5EF4-FFF2-40B4-BE49-F238E27FC236}">
                <a16:creationId xmlns:a16="http://schemas.microsoft.com/office/drawing/2014/main" id="{D7B98BA2-3DE9-4BDC-8B38-13DB012F91BC}"/>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21508" name="投影片編號版面配置區 3">
            <a:extLst>
              <a:ext uri="{FF2B5EF4-FFF2-40B4-BE49-F238E27FC236}">
                <a16:creationId xmlns:a16="http://schemas.microsoft.com/office/drawing/2014/main" id="{CE8CB1DA-4D76-4663-80F2-F27628FDE09E}"/>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1E36C74-D2CF-4D80-9A61-ABD2DEC210DD}" type="slidenum">
              <a:rPr lang="zh-TW" altLang="en-US" smtClean="0"/>
              <a:pPr/>
              <a:t>10</a:t>
            </a:fld>
            <a:endParaRPr lang="zh-TW" altLang="en-US"/>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F3BCD2-0314-4B20-AB95-6F1D206C8274}"/>
              </a:ext>
            </a:extLst>
          </p:cNvPr>
          <p:cNvSpPr>
            <a:spLocks noGrp="1"/>
          </p:cNvSpPr>
          <p:nvPr>
            <p:ph type="title"/>
          </p:nvPr>
        </p:nvSpPr>
        <p:spPr/>
        <p:txBody>
          <a:bodyPr/>
          <a:lstStyle/>
          <a:p>
            <a:r>
              <a:rPr lang="en-US" altLang="zh-TW" dirty="0"/>
              <a:t>2.3.1 </a:t>
            </a:r>
            <a:r>
              <a:rPr lang="zh-TW" altLang="en-US" dirty="0"/>
              <a:t>企業基礎設施的評估</a:t>
            </a:r>
          </a:p>
        </p:txBody>
      </p:sp>
      <p:sp>
        <p:nvSpPr>
          <p:cNvPr id="22531" name="內容版面配置區 2">
            <a:extLst>
              <a:ext uri="{FF2B5EF4-FFF2-40B4-BE49-F238E27FC236}">
                <a16:creationId xmlns:a16="http://schemas.microsoft.com/office/drawing/2014/main" id="{F2F2DBCC-2F8A-490D-B41E-24D5B60E7421}"/>
              </a:ext>
            </a:extLst>
          </p:cNvPr>
          <p:cNvSpPr>
            <a:spLocks noGrp="1"/>
          </p:cNvSpPr>
          <p:nvPr>
            <p:ph idx="1"/>
          </p:nvPr>
        </p:nvSpPr>
        <p:spPr/>
        <p:txBody>
          <a:bodyPr/>
          <a:lstStyle/>
          <a:p>
            <a:pPr marL="0" indent="0">
              <a:buNone/>
            </a:pPr>
            <a:r>
              <a:rPr lang="zh-TW" altLang="en-US" dirty="0"/>
              <a:t>一、技術面的基礎設施</a:t>
            </a:r>
          </a:p>
          <a:p>
            <a:pPr marL="971550" lvl="1" indent="-514350">
              <a:buFont typeface="+mj-lt"/>
              <a:buAutoNum type="arabicPeriod"/>
            </a:pPr>
            <a:r>
              <a:rPr lang="zh-TW" altLang="en-US" dirty="0"/>
              <a:t>硬體平台</a:t>
            </a:r>
          </a:p>
          <a:p>
            <a:pPr lvl="2"/>
            <a:r>
              <a:rPr lang="zh-TW" altLang="en-US" dirty="0"/>
              <a:t>足夠的運算能力、可擴充性、相容性</a:t>
            </a:r>
          </a:p>
          <a:p>
            <a:pPr marL="971550" lvl="1" indent="-514350">
              <a:buFont typeface="+mj-lt"/>
              <a:buAutoNum type="arabicPeriod"/>
            </a:pPr>
            <a:r>
              <a:rPr lang="zh-TW" altLang="en-US" dirty="0"/>
              <a:t>中介軟體平台</a:t>
            </a:r>
          </a:p>
          <a:p>
            <a:pPr lvl="2"/>
            <a:r>
              <a:rPr lang="zh-TW" altLang="en-US" dirty="0"/>
              <a:t>中介軟體主要負責應用軟體間的溝通，一個典型的</a:t>
            </a:r>
            <a:r>
              <a:rPr lang="en-US" altLang="zh-TW" dirty="0"/>
              <a:t>BI</a:t>
            </a:r>
            <a:r>
              <a:rPr lang="zh-TW" altLang="en-US" dirty="0"/>
              <a:t>系統，在資料管理與處理上，通常分成三個部分：資料管理、線上分析系統、以及資料呈現系統。</a:t>
            </a:r>
          </a:p>
          <a:p>
            <a:pPr marL="971550" lvl="1" indent="-514350">
              <a:buFont typeface="+mj-lt"/>
              <a:buAutoNum type="arabicPeriod"/>
            </a:pPr>
            <a:r>
              <a:rPr lang="zh-TW" altLang="en-US" dirty="0"/>
              <a:t>資料庫管理系統平台</a:t>
            </a:r>
          </a:p>
          <a:p>
            <a:pPr lvl="2"/>
            <a:r>
              <a:rPr lang="zh-TW" altLang="en-US" dirty="0"/>
              <a:t>要能應付大量及時的資料存取及分析</a:t>
            </a:r>
          </a:p>
        </p:txBody>
      </p:sp>
      <p:sp>
        <p:nvSpPr>
          <p:cNvPr id="3" name="日期版面配置區 2">
            <a:extLst>
              <a:ext uri="{FF2B5EF4-FFF2-40B4-BE49-F238E27FC236}">
                <a16:creationId xmlns:a16="http://schemas.microsoft.com/office/drawing/2014/main" id="{438894CA-268D-45D7-9B02-DA41C474BA7C}"/>
              </a:ext>
            </a:extLst>
          </p:cNvPr>
          <p:cNvSpPr>
            <a:spLocks noGrp="1"/>
          </p:cNvSpPr>
          <p:nvPr>
            <p:ph type="dt" sz="half" idx="10"/>
          </p:nvPr>
        </p:nvSpPr>
        <p:spPr/>
        <p:txBody>
          <a:bodyPr/>
          <a:lstStyle/>
          <a:p>
            <a:r>
              <a:rPr lang="en-US"/>
              <a:t>© 滄海圖書</a:t>
            </a:r>
            <a:endParaRPr lang="en-US" dirty="0"/>
          </a:p>
        </p:txBody>
      </p:sp>
      <p:sp>
        <p:nvSpPr>
          <p:cNvPr id="22532" name="頁尾版面配置區 3">
            <a:extLst>
              <a:ext uri="{FF2B5EF4-FFF2-40B4-BE49-F238E27FC236}">
                <a16:creationId xmlns:a16="http://schemas.microsoft.com/office/drawing/2014/main" id="{AE7D5D31-0994-430C-9C3B-1351624CB586}"/>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22533" name="投影片編號版面配置區 4">
            <a:extLst>
              <a:ext uri="{FF2B5EF4-FFF2-40B4-BE49-F238E27FC236}">
                <a16:creationId xmlns:a16="http://schemas.microsoft.com/office/drawing/2014/main" id="{E1992F97-C8F8-4EA7-8254-69FEBAF67DAC}"/>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56B5333-5888-4C5D-BC48-AE8F6CCAD64E}" type="slidenum">
              <a:rPr lang="zh-TW" altLang="en-US" smtClean="0"/>
              <a:pPr/>
              <a:t>11</a:t>
            </a:fld>
            <a:endParaRPr lang="zh-TW" altLang="en-US"/>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4ED11FA4-DC11-441B-A031-89D9721AC10B}"/>
              </a:ext>
            </a:extLst>
          </p:cNvPr>
          <p:cNvSpPr>
            <a:spLocks noGrp="1"/>
          </p:cNvSpPr>
          <p:nvPr>
            <p:ph type="title"/>
          </p:nvPr>
        </p:nvSpPr>
        <p:spPr/>
        <p:txBody>
          <a:bodyPr/>
          <a:lstStyle/>
          <a:p>
            <a:r>
              <a:rPr lang="zh-TW" altLang="en-US" dirty="0"/>
              <a:t>企業基礎設施的評估</a:t>
            </a:r>
          </a:p>
        </p:txBody>
      </p:sp>
      <p:sp>
        <p:nvSpPr>
          <p:cNvPr id="23555" name="內容版面配置區 2">
            <a:extLst>
              <a:ext uri="{FF2B5EF4-FFF2-40B4-BE49-F238E27FC236}">
                <a16:creationId xmlns:a16="http://schemas.microsoft.com/office/drawing/2014/main" id="{CE043E1E-BB32-4170-8EFE-09AE7747DFBF}"/>
              </a:ext>
            </a:extLst>
          </p:cNvPr>
          <p:cNvSpPr>
            <a:spLocks noGrp="1"/>
          </p:cNvSpPr>
          <p:nvPr>
            <p:ph idx="1"/>
          </p:nvPr>
        </p:nvSpPr>
        <p:spPr/>
        <p:txBody>
          <a:bodyPr/>
          <a:lstStyle/>
          <a:p>
            <a:pPr marL="0" indent="0">
              <a:buNone/>
            </a:pPr>
            <a:r>
              <a:rPr lang="zh-TW" altLang="en-US" dirty="0"/>
              <a:t>二、非技術面的基礎設施</a:t>
            </a:r>
          </a:p>
          <a:p>
            <a:pPr lvl="1"/>
            <a:r>
              <a:rPr lang="zh-TW" altLang="en-US" dirty="0"/>
              <a:t>非技術面的基礎設施的評估，主要涵蓋以下幾方面：</a:t>
            </a:r>
          </a:p>
          <a:p>
            <a:pPr marL="971550" lvl="1" indent="-514350">
              <a:buFont typeface="+mj-lt"/>
              <a:buAutoNum type="arabicParenR"/>
            </a:pPr>
            <a:r>
              <a:rPr lang="zh-TW" altLang="en-US" dirty="0"/>
              <a:t>功能部門的運作：企業各功能別職責與角色</a:t>
            </a:r>
            <a:r>
              <a:rPr lang="en-US" altLang="zh-TW" dirty="0"/>
              <a:t>(Role and responsibility)</a:t>
            </a:r>
            <a:r>
              <a:rPr lang="zh-TW" altLang="en-US" dirty="0"/>
              <a:t>，是否有清楚一致的定義。</a:t>
            </a:r>
          </a:p>
          <a:p>
            <a:pPr marL="971550" lvl="1" indent="-514350">
              <a:buFont typeface="+mj-lt"/>
              <a:buAutoNum type="arabicParenR"/>
            </a:pPr>
            <a:r>
              <a:rPr lang="zh-TW" altLang="en-US" dirty="0"/>
              <a:t>營運活動的作業流程：各個營運活動，是否有清楚的作業流程，以順利整合各部門。</a:t>
            </a:r>
            <a:endParaRPr lang="en-US" altLang="zh-TW" dirty="0"/>
          </a:p>
          <a:p>
            <a:pPr marL="971550" lvl="1" indent="-514350">
              <a:buFont typeface="+mj-lt"/>
              <a:buAutoNum type="arabicParenR"/>
            </a:pPr>
            <a:r>
              <a:rPr lang="zh-TW" altLang="zh-TW" dirty="0"/>
              <a:t>企業營運資料：企業營運所產生的資料，其儲存與管理方式是否有清楚的規定。</a:t>
            </a:r>
            <a:endParaRPr lang="en-US" altLang="zh-TW" dirty="0"/>
          </a:p>
        </p:txBody>
      </p:sp>
      <p:sp>
        <p:nvSpPr>
          <p:cNvPr id="3" name="日期版面配置區 2">
            <a:extLst>
              <a:ext uri="{FF2B5EF4-FFF2-40B4-BE49-F238E27FC236}">
                <a16:creationId xmlns:a16="http://schemas.microsoft.com/office/drawing/2014/main" id="{7A6033E3-2834-45CC-81EB-1BE6698B5FE5}"/>
              </a:ext>
            </a:extLst>
          </p:cNvPr>
          <p:cNvSpPr>
            <a:spLocks noGrp="1"/>
          </p:cNvSpPr>
          <p:nvPr>
            <p:ph type="dt" sz="half" idx="10"/>
          </p:nvPr>
        </p:nvSpPr>
        <p:spPr/>
        <p:txBody>
          <a:bodyPr/>
          <a:lstStyle/>
          <a:p>
            <a:r>
              <a:rPr lang="en-US"/>
              <a:t>© 滄海圖書</a:t>
            </a:r>
            <a:endParaRPr lang="en-US" dirty="0"/>
          </a:p>
        </p:txBody>
      </p:sp>
      <p:sp>
        <p:nvSpPr>
          <p:cNvPr id="23556" name="頁尾版面配置區 3">
            <a:extLst>
              <a:ext uri="{FF2B5EF4-FFF2-40B4-BE49-F238E27FC236}">
                <a16:creationId xmlns:a16="http://schemas.microsoft.com/office/drawing/2014/main" id="{29EEE5A9-0522-4E05-98BF-617868BED94E}"/>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23557" name="投影片編號版面配置區 4">
            <a:extLst>
              <a:ext uri="{FF2B5EF4-FFF2-40B4-BE49-F238E27FC236}">
                <a16:creationId xmlns:a16="http://schemas.microsoft.com/office/drawing/2014/main" id="{8040F29E-E43C-4C74-8EFD-255CD50AF847}"/>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BF84D9F-CB8D-4F81-AF48-85B04A68D0D1}" type="slidenum">
              <a:rPr lang="zh-TW" altLang="en-US" smtClean="0"/>
              <a:pPr/>
              <a:t>12</a:t>
            </a:fld>
            <a:endParaRPr lang="zh-TW" altLang="en-US"/>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6D3EDB-A90C-4C9B-A52E-3578752901DD}"/>
              </a:ext>
            </a:extLst>
          </p:cNvPr>
          <p:cNvSpPr>
            <a:spLocks noGrp="1"/>
          </p:cNvSpPr>
          <p:nvPr>
            <p:ph type="title"/>
          </p:nvPr>
        </p:nvSpPr>
        <p:spPr/>
        <p:txBody>
          <a:bodyPr/>
          <a:lstStyle/>
          <a:p>
            <a:r>
              <a:rPr lang="zh-TW" altLang="en-US" dirty="0"/>
              <a:t>企業基礎設施的評估</a:t>
            </a:r>
          </a:p>
        </p:txBody>
      </p:sp>
      <p:sp>
        <p:nvSpPr>
          <p:cNvPr id="3" name="內容版面配置區 2">
            <a:extLst>
              <a:ext uri="{FF2B5EF4-FFF2-40B4-BE49-F238E27FC236}">
                <a16:creationId xmlns:a16="http://schemas.microsoft.com/office/drawing/2014/main" id="{98177B22-5F7D-4634-83DE-E06351A6518E}"/>
              </a:ext>
            </a:extLst>
          </p:cNvPr>
          <p:cNvSpPr>
            <a:spLocks noGrp="1"/>
          </p:cNvSpPr>
          <p:nvPr>
            <p:ph idx="1"/>
          </p:nvPr>
        </p:nvSpPr>
        <p:spPr/>
        <p:txBody>
          <a:bodyPr/>
          <a:lstStyle/>
          <a:p>
            <a:pPr marL="971550" lvl="1" indent="-514350">
              <a:buFont typeface="+mj-lt"/>
              <a:buAutoNum type="arabicParenR" startAt="4"/>
            </a:pPr>
            <a:r>
              <a:rPr lang="zh-TW" altLang="en-US" dirty="0"/>
              <a:t>企業應用系統：整個公司營運所使用的資訊系統與上述「功能部門的運作」、「營運活動的作業流程」、「企業營運資料」，是否有清楚的對應關係。</a:t>
            </a:r>
          </a:p>
          <a:p>
            <a:pPr marL="971550" lvl="1" indent="-514350">
              <a:buFont typeface="+mj-lt"/>
              <a:buAutoNum type="arabicParenR" startAt="4"/>
            </a:pPr>
            <a:r>
              <a:rPr lang="zh-TW" altLang="en-US" dirty="0"/>
              <a:t>詮釋資料庫 </a:t>
            </a:r>
            <a:r>
              <a:rPr lang="en-US" altLang="zh-TW" dirty="0"/>
              <a:t>(Meta data repository) </a:t>
            </a:r>
            <a:r>
              <a:rPr lang="zh-TW" altLang="en-US" dirty="0"/>
              <a:t>：對於營運所產生的資料，及儲存於資料庫中的資料，其欄位、名稱、儲存的位置、資料的形態等等有關於「資料的資料」是否有清楚的定義。</a:t>
            </a:r>
          </a:p>
          <a:p>
            <a:endParaRPr lang="zh-TW" altLang="en-US" dirty="0"/>
          </a:p>
        </p:txBody>
      </p:sp>
      <p:sp>
        <p:nvSpPr>
          <p:cNvPr id="4" name="日期版面配置區 3">
            <a:extLst>
              <a:ext uri="{FF2B5EF4-FFF2-40B4-BE49-F238E27FC236}">
                <a16:creationId xmlns:a16="http://schemas.microsoft.com/office/drawing/2014/main" id="{4B092F20-6B92-4B43-B7D6-6F9EAEABE5AF}"/>
              </a:ext>
            </a:extLst>
          </p:cNvPr>
          <p:cNvSpPr>
            <a:spLocks noGrp="1"/>
          </p:cNvSpPr>
          <p:nvPr>
            <p:ph type="dt" sz="half" idx="10"/>
          </p:nvPr>
        </p:nvSpPr>
        <p:spPr/>
        <p:txBody>
          <a:bodyPr/>
          <a:lstStyle/>
          <a:p>
            <a:r>
              <a:rPr lang="en-US"/>
              <a:t>© 滄海圖書</a:t>
            </a:r>
            <a:endParaRPr lang="en-US" dirty="0"/>
          </a:p>
        </p:txBody>
      </p:sp>
      <p:sp>
        <p:nvSpPr>
          <p:cNvPr id="5" name="頁尾版面配置區 4">
            <a:extLst>
              <a:ext uri="{FF2B5EF4-FFF2-40B4-BE49-F238E27FC236}">
                <a16:creationId xmlns:a16="http://schemas.microsoft.com/office/drawing/2014/main" id="{F53467BB-6A2F-49A2-B731-10B1FCAD8D19}"/>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7B518EDD-5E9C-418F-BC3D-23B490EA2E97}"/>
              </a:ext>
            </a:extLst>
          </p:cNvPr>
          <p:cNvSpPr>
            <a:spLocks noGrp="1"/>
          </p:cNvSpPr>
          <p:nvPr>
            <p:ph type="sldNum" sz="quarter" idx="12"/>
          </p:nvPr>
        </p:nvSpPr>
        <p:spPr/>
        <p:txBody>
          <a:bodyPr/>
          <a:lstStyle/>
          <a:p>
            <a:fld id="{A69134C5-D3FF-48ED-8AAC-F4BE64BCFA21}" type="slidenum">
              <a:rPr lang="zh-TW" altLang="en-US" smtClean="0"/>
              <a:pPr/>
              <a:t>13</a:t>
            </a:fld>
            <a:endParaRPr lang="zh-TW" altLang="en-US"/>
          </a:p>
        </p:txBody>
      </p:sp>
    </p:spTree>
    <p:extLst>
      <p:ext uri="{BB962C8B-B14F-4D97-AF65-F5344CB8AC3E}">
        <p14:creationId xmlns:p14="http://schemas.microsoft.com/office/powerpoint/2010/main" val="367961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2FD33F-8402-4EC2-90D2-0F8D5C3590D7}"/>
              </a:ext>
            </a:extLst>
          </p:cNvPr>
          <p:cNvSpPr>
            <a:spLocks noGrp="1"/>
          </p:cNvSpPr>
          <p:nvPr>
            <p:ph type="title"/>
          </p:nvPr>
        </p:nvSpPr>
        <p:spPr/>
        <p:txBody>
          <a:bodyPr/>
          <a:lstStyle/>
          <a:p>
            <a:r>
              <a:rPr lang="en-US" altLang="zh-TW" dirty="0"/>
              <a:t>2.3.2 </a:t>
            </a:r>
            <a:r>
              <a:rPr lang="zh-TW" altLang="zh-TW" dirty="0"/>
              <a:t>專案規劃</a:t>
            </a:r>
            <a:endParaRPr lang="zh-TW" altLang="en-US" dirty="0"/>
          </a:p>
        </p:txBody>
      </p:sp>
      <p:sp>
        <p:nvSpPr>
          <p:cNvPr id="3" name="內容版面配置區 2">
            <a:extLst>
              <a:ext uri="{FF2B5EF4-FFF2-40B4-BE49-F238E27FC236}">
                <a16:creationId xmlns:a16="http://schemas.microsoft.com/office/drawing/2014/main" id="{3323D8DE-8F9B-4FE0-BE49-87829695B0DF}"/>
              </a:ext>
            </a:extLst>
          </p:cNvPr>
          <p:cNvSpPr>
            <a:spLocks noGrp="1"/>
          </p:cNvSpPr>
          <p:nvPr>
            <p:ph idx="1"/>
          </p:nvPr>
        </p:nvSpPr>
        <p:spPr/>
        <p:txBody>
          <a:bodyPr>
            <a:normAutofit fontScale="92500" lnSpcReduction="10000"/>
          </a:bodyPr>
          <a:lstStyle/>
          <a:p>
            <a:r>
              <a:rPr lang="zh-TW" altLang="en-US" dirty="0"/>
              <a:t>國際專案管理協會</a:t>
            </a:r>
            <a:r>
              <a:rPr lang="en-US" altLang="zh-TW" dirty="0"/>
              <a:t>(Project management institute)</a:t>
            </a:r>
            <a:r>
              <a:rPr lang="zh-TW" altLang="en-US" dirty="0"/>
              <a:t>表示專案是一定時間內需完成的特定工作。</a:t>
            </a:r>
          </a:p>
          <a:p>
            <a:r>
              <a:rPr lang="zh-TW" altLang="en-US" dirty="0"/>
              <a:t>專案管理主要是處理下列四件事情</a:t>
            </a:r>
            <a:r>
              <a:rPr lang="en-US" altLang="zh-TW" dirty="0"/>
              <a:t>: </a:t>
            </a:r>
          </a:p>
          <a:p>
            <a:pPr marL="971550" lvl="1" indent="-514350">
              <a:buFont typeface="+mj-lt"/>
              <a:buAutoNum type="arabicParenR"/>
            </a:pPr>
            <a:r>
              <a:rPr lang="zh-TW" altLang="en-US" dirty="0"/>
              <a:t>專案要達成哪些目標</a:t>
            </a:r>
          </a:p>
          <a:p>
            <a:pPr marL="971550" lvl="1" indent="-514350">
              <a:buFont typeface="+mj-lt"/>
              <a:buAutoNum type="arabicParenR"/>
            </a:pPr>
            <a:r>
              <a:rPr lang="zh-TW" altLang="en-US" dirty="0"/>
              <a:t>達成各項目標所需的時間</a:t>
            </a:r>
          </a:p>
          <a:p>
            <a:pPr marL="971550" lvl="1" indent="-514350">
              <a:buFont typeface="+mj-lt"/>
              <a:buAutoNum type="arabicParenR"/>
            </a:pPr>
            <a:r>
              <a:rPr lang="zh-TW" altLang="en-US" dirty="0"/>
              <a:t>達成各項目標所需的成本</a:t>
            </a:r>
          </a:p>
          <a:p>
            <a:pPr marL="971550" lvl="1" indent="-514350">
              <a:buFont typeface="+mj-lt"/>
              <a:buAutoNum type="arabicParenR"/>
            </a:pPr>
            <a:r>
              <a:rPr lang="zh-TW" altLang="en-US" dirty="0"/>
              <a:t>各項目標達成的負責人</a:t>
            </a:r>
          </a:p>
          <a:p>
            <a:r>
              <a:rPr lang="zh-TW" altLang="en-US" dirty="0"/>
              <a:t>專案規劃實際執行的方法</a:t>
            </a:r>
          </a:p>
          <a:p>
            <a:pPr lvl="1"/>
            <a:r>
              <a:rPr lang="en-US" altLang="zh-TW" dirty="0"/>
              <a:t>WBS</a:t>
            </a:r>
            <a:r>
              <a:rPr lang="zh-TW" altLang="en-US" dirty="0"/>
              <a:t>、</a:t>
            </a:r>
            <a:r>
              <a:rPr lang="en-US" altLang="zh-TW" dirty="0"/>
              <a:t>CPM</a:t>
            </a:r>
            <a:r>
              <a:rPr lang="zh-TW" altLang="en-US" dirty="0"/>
              <a:t>、</a:t>
            </a:r>
            <a:r>
              <a:rPr lang="en-US" altLang="zh-TW" dirty="0"/>
              <a:t>PERT</a:t>
            </a:r>
            <a:r>
              <a:rPr lang="zh-TW" altLang="en-US" dirty="0"/>
              <a:t>、甘特圖等方法。</a:t>
            </a:r>
          </a:p>
        </p:txBody>
      </p:sp>
      <p:sp>
        <p:nvSpPr>
          <p:cNvPr id="4" name="日期版面配置區 3">
            <a:extLst>
              <a:ext uri="{FF2B5EF4-FFF2-40B4-BE49-F238E27FC236}">
                <a16:creationId xmlns:a16="http://schemas.microsoft.com/office/drawing/2014/main" id="{601DDB07-5E2E-43A9-A3BF-248230E03536}"/>
              </a:ext>
            </a:extLst>
          </p:cNvPr>
          <p:cNvSpPr>
            <a:spLocks noGrp="1"/>
          </p:cNvSpPr>
          <p:nvPr>
            <p:ph type="dt" sz="half" idx="10"/>
          </p:nvPr>
        </p:nvSpPr>
        <p:spPr/>
        <p:txBody>
          <a:bodyPr/>
          <a:lstStyle/>
          <a:p>
            <a:r>
              <a:rPr lang="en-US"/>
              <a:t>© 滄海圖書</a:t>
            </a:r>
            <a:endParaRPr lang="en-US" dirty="0"/>
          </a:p>
        </p:txBody>
      </p:sp>
      <p:sp>
        <p:nvSpPr>
          <p:cNvPr id="25604" name="頁尾版面配置區 3">
            <a:extLst>
              <a:ext uri="{FF2B5EF4-FFF2-40B4-BE49-F238E27FC236}">
                <a16:creationId xmlns:a16="http://schemas.microsoft.com/office/drawing/2014/main" id="{06A2C564-21C5-4009-BC74-FF049E82A4F6}"/>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25605" name="投影片編號版面配置區 4">
            <a:extLst>
              <a:ext uri="{FF2B5EF4-FFF2-40B4-BE49-F238E27FC236}">
                <a16:creationId xmlns:a16="http://schemas.microsoft.com/office/drawing/2014/main" id="{D1051717-B4E2-48B4-8B77-0845311EAA56}"/>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292B32CF-C2F1-4550-AA45-DC828B3B91DD}" type="slidenum">
              <a:rPr lang="zh-TW" altLang="en-US" smtClean="0"/>
              <a:pPr/>
              <a:t>14</a:t>
            </a:fld>
            <a:endParaRPr lang="zh-TW" altLang="en-US"/>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1BA4F2-3211-475A-BAF2-3166AB009601}"/>
              </a:ext>
            </a:extLst>
          </p:cNvPr>
          <p:cNvSpPr>
            <a:spLocks noGrp="1"/>
          </p:cNvSpPr>
          <p:nvPr>
            <p:ph type="title"/>
          </p:nvPr>
        </p:nvSpPr>
        <p:spPr/>
        <p:txBody>
          <a:bodyPr/>
          <a:lstStyle/>
          <a:p>
            <a:endParaRPr lang="zh-TW" altLang="en-US"/>
          </a:p>
        </p:txBody>
      </p:sp>
      <p:pic>
        <p:nvPicPr>
          <p:cNvPr id="7" name="內容版面配置區 6">
            <a:extLst>
              <a:ext uri="{FF2B5EF4-FFF2-40B4-BE49-F238E27FC236}">
                <a16:creationId xmlns:a16="http://schemas.microsoft.com/office/drawing/2014/main" id="{CA25988E-E46E-47C1-80F5-F8C70E64FD82}"/>
              </a:ext>
            </a:extLst>
          </p:cNvPr>
          <p:cNvPicPr>
            <a:picLocks noGrp="1" noChangeAspect="1"/>
          </p:cNvPicPr>
          <p:nvPr>
            <p:ph idx="1"/>
          </p:nvPr>
        </p:nvPicPr>
        <p:blipFill>
          <a:blip r:embed="rId2"/>
          <a:stretch>
            <a:fillRect/>
          </a:stretch>
        </p:blipFill>
        <p:spPr>
          <a:xfrm>
            <a:off x="609600" y="815453"/>
            <a:ext cx="10972800" cy="5090569"/>
          </a:xfrm>
          <a:prstGeom prst="rect">
            <a:avLst/>
          </a:prstGeom>
        </p:spPr>
      </p:pic>
      <p:sp>
        <p:nvSpPr>
          <p:cNvPr id="4" name="日期版面配置區 3">
            <a:extLst>
              <a:ext uri="{FF2B5EF4-FFF2-40B4-BE49-F238E27FC236}">
                <a16:creationId xmlns:a16="http://schemas.microsoft.com/office/drawing/2014/main" id="{E39C2C09-B17B-448F-9547-C8A88DE7A1BE}"/>
              </a:ext>
            </a:extLst>
          </p:cNvPr>
          <p:cNvSpPr>
            <a:spLocks noGrp="1"/>
          </p:cNvSpPr>
          <p:nvPr>
            <p:ph type="dt" sz="half" idx="10"/>
          </p:nvPr>
        </p:nvSpPr>
        <p:spPr/>
        <p:txBody>
          <a:bodyPr/>
          <a:lstStyle/>
          <a:p>
            <a:r>
              <a:rPr lang="en-US"/>
              <a:t>© 滄海圖書</a:t>
            </a:r>
            <a:endParaRPr lang="en-US" dirty="0"/>
          </a:p>
        </p:txBody>
      </p:sp>
      <p:sp>
        <p:nvSpPr>
          <p:cNvPr id="5" name="頁尾版面配置區 4">
            <a:extLst>
              <a:ext uri="{FF2B5EF4-FFF2-40B4-BE49-F238E27FC236}">
                <a16:creationId xmlns:a16="http://schemas.microsoft.com/office/drawing/2014/main" id="{35A896BF-1D12-4BCD-BA4D-FCD8113E3F9D}"/>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5EE5F9B0-9C80-4235-A980-C0FC2089632A}"/>
              </a:ext>
            </a:extLst>
          </p:cNvPr>
          <p:cNvSpPr>
            <a:spLocks noGrp="1"/>
          </p:cNvSpPr>
          <p:nvPr>
            <p:ph type="sldNum" sz="quarter" idx="12"/>
          </p:nvPr>
        </p:nvSpPr>
        <p:spPr/>
        <p:txBody>
          <a:bodyPr/>
          <a:lstStyle/>
          <a:p>
            <a:fld id="{A69134C5-D3FF-48ED-8AAC-F4BE64BCFA21}" type="slidenum">
              <a:rPr lang="zh-TW" altLang="en-US" smtClean="0"/>
              <a:pPr/>
              <a:t>15</a:t>
            </a:fld>
            <a:endParaRPr lang="zh-TW" altLang="en-US"/>
          </a:p>
        </p:txBody>
      </p:sp>
    </p:spTree>
    <p:extLst>
      <p:ext uri="{BB962C8B-B14F-4D97-AF65-F5344CB8AC3E}">
        <p14:creationId xmlns:p14="http://schemas.microsoft.com/office/powerpoint/2010/main" val="2318815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730E70-4B8E-4F78-B9F0-D90CD646B56F}"/>
              </a:ext>
            </a:extLst>
          </p:cNvPr>
          <p:cNvSpPr>
            <a:spLocks noGrp="1"/>
          </p:cNvSpPr>
          <p:nvPr>
            <p:ph type="title"/>
          </p:nvPr>
        </p:nvSpPr>
        <p:spPr/>
        <p:txBody>
          <a:bodyPr/>
          <a:lstStyle/>
          <a:p>
            <a:endParaRPr lang="zh-TW" altLang="en-US"/>
          </a:p>
        </p:txBody>
      </p:sp>
      <p:sp>
        <p:nvSpPr>
          <p:cNvPr id="4" name="日期版面配置區 3">
            <a:extLst>
              <a:ext uri="{FF2B5EF4-FFF2-40B4-BE49-F238E27FC236}">
                <a16:creationId xmlns:a16="http://schemas.microsoft.com/office/drawing/2014/main" id="{1C3305C4-A2CE-4C3E-8BC7-8789F1CE70FD}"/>
              </a:ext>
            </a:extLst>
          </p:cNvPr>
          <p:cNvSpPr>
            <a:spLocks noGrp="1"/>
          </p:cNvSpPr>
          <p:nvPr>
            <p:ph type="dt" sz="half" idx="10"/>
          </p:nvPr>
        </p:nvSpPr>
        <p:spPr/>
        <p:txBody>
          <a:bodyPr/>
          <a:lstStyle/>
          <a:p>
            <a:r>
              <a:rPr lang="en-US"/>
              <a:t>© 滄海圖書</a:t>
            </a:r>
            <a:endParaRPr lang="en-US" dirty="0"/>
          </a:p>
        </p:txBody>
      </p:sp>
      <p:sp>
        <p:nvSpPr>
          <p:cNvPr id="5" name="頁尾版面配置區 4">
            <a:extLst>
              <a:ext uri="{FF2B5EF4-FFF2-40B4-BE49-F238E27FC236}">
                <a16:creationId xmlns:a16="http://schemas.microsoft.com/office/drawing/2014/main" id="{2458F303-2005-4711-9CED-8D417762C1B7}"/>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BDDA5E29-941C-407D-A2F3-BE38D4B655B3}"/>
              </a:ext>
            </a:extLst>
          </p:cNvPr>
          <p:cNvSpPr>
            <a:spLocks noGrp="1"/>
          </p:cNvSpPr>
          <p:nvPr>
            <p:ph type="sldNum" sz="quarter" idx="12"/>
          </p:nvPr>
        </p:nvSpPr>
        <p:spPr/>
        <p:txBody>
          <a:bodyPr/>
          <a:lstStyle/>
          <a:p>
            <a:fld id="{A69134C5-D3FF-48ED-8AAC-F4BE64BCFA21}" type="slidenum">
              <a:rPr lang="zh-TW" altLang="en-US" smtClean="0"/>
              <a:pPr/>
              <a:t>16</a:t>
            </a:fld>
            <a:endParaRPr lang="zh-TW" altLang="en-US"/>
          </a:p>
        </p:txBody>
      </p:sp>
      <p:pic>
        <p:nvPicPr>
          <p:cNvPr id="9" name="內容版面配置區 6">
            <a:extLst>
              <a:ext uri="{FF2B5EF4-FFF2-40B4-BE49-F238E27FC236}">
                <a16:creationId xmlns:a16="http://schemas.microsoft.com/office/drawing/2014/main" id="{249C7213-8098-4585-B4D6-81E66DB8D1C6}"/>
              </a:ext>
            </a:extLst>
          </p:cNvPr>
          <p:cNvPicPr>
            <a:picLocks noGrp="1" noChangeAspect="1"/>
          </p:cNvPicPr>
          <p:nvPr>
            <p:ph idx="1"/>
          </p:nvPr>
        </p:nvPicPr>
        <p:blipFill>
          <a:blip r:embed="rId2"/>
          <a:stretch>
            <a:fillRect/>
          </a:stretch>
        </p:blipFill>
        <p:spPr>
          <a:xfrm>
            <a:off x="609600" y="880167"/>
            <a:ext cx="10972800" cy="5034166"/>
          </a:xfrm>
          <a:prstGeom prst="rect">
            <a:avLst/>
          </a:prstGeom>
        </p:spPr>
      </p:pic>
    </p:spTree>
    <p:extLst>
      <p:ext uri="{BB962C8B-B14F-4D97-AF65-F5344CB8AC3E}">
        <p14:creationId xmlns:p14="http://schemas.microsoft.com/office/powerpoint/2010/main" val="4125301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145CD5-DB28-4B5C-AEC4-7A655C891B38}"/>
              </a:ext>
            </a:extLst>
          </p:cNvPr>
          <p:cNvSpPr>
            <a:spLocks noGrp="1"/>
          </p:cNvSpPr>
          <p:nvPr>
            <p:ph type="title"/>
          </p:nvPr>
        </p:nvSpPr>
        <p:spPr/>
        <p:txBody>
          <a:bodyPr/>
          <a:lstStyle/>
          <a:p>
            <a:r>
              <a:rPr lang="en-US" altLang="zh-TW" dirty="0"/>
              <a:t>2.4 </a:t>
            </a:r>
            <a:r>
              <a:rPr lang="zh-TW" altLang="en-US" dirty="0"/>
              <a:t>專案分析階段</a:t>
            </a:r>
            <a:br>
              <a:rPr lang="zh-TW" altLang="en-US" dirty="0"/>
            </a:br>
            <a:r>
              <a:rPr lang="en-US" altLang="zh-TW" dirty="0"/>
              <a:t>2.4.1 </a:t>
            </a:r>
            <a:r>
              <a:rPr lang="zh-TW" altLang="en-US" dirty="0"/>
              <a:t>需求分析</a:t>
            </a:r>
          </a:p>
        </p:txBody>
      </p:sp>
      <p:sp>
        <p:nvSpPr>
          <p:cNvPr id="26627" name="內容版面配置區 2">
            <a:extLst>
              <a:ext uri="{FF2B5EF4-FFF2-40B4-BE49-F238E27FC236}">
                <a16:creationId xmlns:a16="http://schemas.microsoft.com/office/drawing/2014/main" id="{406E154A-4001-4429-9DC7-EF3E1B31A1CF}"/>
              </a:ext>
            </a:extLst>
          </p:cNvPr>
          <p:cNvSpPr>
            <a:spLocks noGrp="1"/>
          </p:cNvSpPr>
          <p:nvPr>
            <p:ph idx="1"/>
          </p:nvPr>
        </p:nvSpPr>
        <p:spPr/>
        <p:txBody>
          <a:bodyPr/>
          <a:lstStyle/>
          <a:p>
            <a:r>
              <a:rPr lang="zh-TW" altLang="zh-TW"/>
              <a:t>在專案分析階段，首先需進行「需求分析」。需求分成兩方面，一方面為企業營運需求；另一方面為</a:t>
            </a:r>
            <a:r>
              <a:rPr lang="en-US" altLang="zh-TW"/>
              <a:t>BI</a:t>
            </a:r>
            <a:r>
              <a:rPr lang="zh-TW" altLang="zh-TW"/>
              <a:t>系統需求。</a:t>
            </a:r>
          </a:p>
          <a:p>
            <a:r>
              <a:rPr lang="zh-TW" altLang="zh-TW"/>
              <a:t>企業營運方面的需求，主要針對現行營運上的困難或未來營運發展所需要的支援，找到</a:t>
            </a:r>
            <a:r>
              <a:rPr lang="en-US" altLang="zh-TW"/>
              <a:t>BI</a:t>
            </a:r>
            <a:r>
              <a:rPr lang="zh-TW" altLang="zh-TW"/>
              <a:t>系統可以發揮效益之處。根據企業營運方面的需求，可以定義</a:t>
            </a:r>
            <a:r>
              <a:rPr lang="en-US" altLang="zh-TW"/>
              <a:t>BI</a:t>
            </a:r>
            <a:r>
              <a:rPr lang="zh-TW" altLang="zh-TW"/>
              <a:t>系統的需求，包括該系統應具備的功能，資料品質的需求，系統安全性及即時性等。</a:t>
            </a:r>
            <a:endParaRPr lang="zh-TW" altLang="en-US"/>
          </a:p>
        </p:txBody>
      </p:sp>
      <p:sp>
        <p:nvSpPr>
          <p:cNvPr id="3" name="日期版面配置區 2">
            <a:extLst>
              <a:ext uri="{FF2B5EF4-FFF2-40B4-BE49-F238E27FC236}">
                <a16:creationId xmlns:a16="http://schemas.microsoft.com/office/drawing/2014/main" id="{81EECEC5-1C0C-42D8-A821-B02318C7755F}"/>
              </a:ext>
            </a:extLst>
          </p:cNvPr>
          <p:cNvSpPr>
            <a:spLocks noGrp="1"/>
          </p:cNvSpPr>
          <p:nvPr>
            <p:ph type="dt" sz="half" idx="10"/>
          </p:nvPr>
        </p:nvSpPr>
        <p:spPr/>
        <p:txBody>
          <a:bodyPr/>
          <a:lstStyle/>
          <a:p>
            <a:r>
              <a:rPr lang="en-US"/>
              <a:t>© 滄海圖書</a:t>
            </a:r>
            <a:endParaRPr lang="en-US" dirty="0"/>
          </a:p>
        </p:txBody>
      </p:sp>
      <p:sp>
        <p:nvSpPr>
          <p:cNvPr id="26628" name="頁尾版面配置區 3">
            <a:extLst>
              <a:ext uri="{FF2B5EF4-FFF2-40B4-BE49-F238E27FC236}">
                <a16:creationId xmlns:a16="http://schemas.microsoft.com/office/drawing/2014/main" id="{E297E128-B735-4364-858A-9D526331BC8E}"/>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26629" name="投影片編號版面配置區 4">
            <a:extLst>
              <a:ext uri="{FF2B5EF4-FFF2-40B4-BE49-F238E27FC236}">
                <a16:creationId xmlns:a16="http://schemas.microsoft.com/office/drawing/2014/main" id="{3FEDDFCC-07B9-43ED-8B2F-F2E310439FDB}"/>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A357589-B4F8-46A6-9715-3FDBE9B5DF4F}" type="slidenum">
              <a:rPr lang="zh-TW" altLang="en-US" smtClean="0"/>
              <a:pPr/>
              <a:t>17</a:t>
            </a:fld>
            <a:endParaRPr lang="zh-TW" altLang="en-US"/>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C965BE-9EB8-487D-9139-B152D78CE024}"/>
              </a:ext>
            </a:extLst>
          </p:cNvPr>
          <p:cNvSpPr>
            <a:spLocks noGrp="1"/>
          </p:cNvSpPr>
          <p:nvPr>
            <p:ph type="title"/>
          </p:nvPr>
        </p:nvSpPr>
        <p:spPr/>
        <p:txBody>
          <a:bodyPr/>
          <a:lstStyle/>
          <a:p>
            <a:r>
              <a:rPr lang="en-US" altLang="zh-TW" dirty="0"/>
              <a:t>2.4.2 </a:t>
            </a:r>
            <a:r>
              <a:rPr lang="zh-TW" altLang="en-US" dirty="0"/>
              <a:t>資料分析</a:t>
            </a:r>
          </a:p>
        </p:txBody>
      </p:sp>
      <p:sp>
        <p:nvSpPr>
          <p:cNvPr id="27651" name="內容版面配置區 2">
            <a:extLst>
              <a:ext uri="{FF2B5EF4-FFF2-40B4-BE49-F238E27FC236}">
                <a16:creationId xmlns:a16="http://schemas.microsoft.com/office/drawing/2014/main" id="{1792721D-92A4-4DA7-AC5B-9A3524D19DD3}"/>
              </a:ext>
            </a:extLst>
          </p:cNvPr>
          <p:cNvSpPr>
            <a:spLocks noGrp="1"/>
          </p:cNvSpPr>
          <p:nvPr>
            <p:ph idx="1"/>
          </p:nvPr>
        </p:nvSpPr>
        <p:spPr/>
        <p:txBody>
          <a:bodyPr/>
          <a:lstStyle/>
          <a:p>
            <a:r>
              <a:rPr lang="zh-TW" altLang="en-US" dirty="0"/>
              <a:t>接著進行「資料分析」，已確定資料方面的需求。</a:t>
            </a:r>
            <a:endParaRPr lang="en-US" altLang="zh-TW" dirty="0"/>
          </a:p>
          <a:p>
            <a:r>
              <a:rPr lang="zh-TW" altLang="en-US" dirty="0"/>
              <a:t>資料分析的方法可分為兩種：</a:t>
            </a:r>
            <a:endParaRPr lang="en-US" altLang="zh-TW" dirty="0"/>
          </a:p>
          <a:p>
            <a:pPr marL="971550" lvl="1" indent="-514350">
              <a:buFont typeface="+mj-lt"/>
              <a:buAutoNum type="arabicPeriod"/>
            </a:pPr>
            <a:r>
              <a:rPr lang="zh-TW" altLang="en-US" dirty="0"/>
              <a:t>邏輯資料模型</a:t>
            </a:r>
            <a:r>
              <a:rPr lang="en-US" altLang="zh-TW" dirty="0"/>
              <a:t>(Logical data modeling)</a:t>
            </a:r>
            <a:r>
              <a:rPr lang="zh-TW" altLang="en-US" dirty="0"/>
              <a:t>法</a:t>
            </a:r>
            <a:endParaRPr lang="en-US" altLang="zh-TW" dirty="0"/>
          </a:p>
          <a:p>
            <a:pPr marL="971550" lvl="1" indent="-514350">
              <a:buFont typeface="+mj-lt"/>
              <a:buAutoNum type="arabicPeriod"/>
            </a:pPr>
            <a:r>
              <a:rPr lang="zh-TW" altLang="en-US" dirty="0"/>
              <a:t>來源資料分析</a:t>
            </a:r>
            <a:r>
              <a:rPr lang="en-US" altLang="zh-TW" dirty="0"/>
              <a:t>(Source data analysis)</a:t>
            </a:r>
            <a:r>
              <a:rPr lang="zh-TW" altLang="en-US" dirty="0"/>
              <a:t>法 </a:t>
            </a:r>
          </a:p>
          <a:p>
            <a:endParaRPr lang="zh-TW" altLang="en-US" dirty="0"/>
          </a:p>
        </p:txBody>
      </p:sp>
      <p:sp>
        <p:nvSpPr>
          <p:cNvPr id="3" name="日期版面配置區 2">
            <a:extLst>
              <a:ext uri="{FF2B5EF4-FFF2-40B4-BE49-F238E27FC236}">
                <a16:creationId xmlns:a16="http://schemas.microsoft.com/office/drawing/2014/main" id="{13462E97-9A85-4A76-A522-9E70652E1615}"/>
              </a:ext>
            </a:extLst>
          </p:cNvPr>
          <p:cNvSpPr>
            <a:spLocks noGrp="1"/>
          </p:cNvSpPr>
          <p:nvPr>
            <p:ph type="dt" sz="half" idx="10"/>
          </p:nvPr>
        </p:nvSpPr>
        <p:spPr/>
        <p:txBody>
          <a:bodyPr/>
          <a:lstStyle/>
          <a:p>
            <a:r>
              <a:rPr lang="en-US"/>
              <a:t>© 滄海圖書</a:t>
            </a:r>
            <a:endParaRPr lang="en-US" dirty="0"/>
          </a:p>
        </p:txBody>
      </p:sp>
      <p:sp>
        <p:nvSpPr>
          <p:cNvPr id="27652" name="頁尾版面配置區 3">
            <a:extLst>
              <a:ext uri="{FF2B5EF4-FFF2-40B4-BE49-F238E27FC236}">
                <a16:creationId xmlns:a16="http://schemas.microsoft.com/office/drawing/2014/main" id="{C508F88B-21BC-4097-BD5E-72A321F652E8}"/>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27653" name="投影片編號版面配置區 4">
            <a:extLst>
              <a:ext uri="{FF2B5EF4-FFF2-40B4-BE49-F238E27FC236}">
                <a16:creationId xmlns:a16="http://schemas.microsoft.com/office/drawing/2014/main" id="{A09BE927-07B1-439D-84A5-EA63FC93589E}"/>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A63E6E65-26D8-4288-86BC-9BF3114E4734}" type="slidenum">
              <a:rPr lang="zh-TW" altLang="en-US" smtClean="0"/>
              <a:pPr/>
              <a:t>18</a:t>
            </a:fld>
            <a:endParaRPr lang="zh-TW" altLang="en-US"/>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6DCDDF-2DAF-4CCE-8093-2BFFC0E1CB34}"/>
              </a:ext>
            </a:extLst>
          </p:cNvPr>
          <p:cNvSpPr>
            <a:spLocks noGrp="1"/>
          </p:cNvSpPr>
          <p:nvPr>
            <p:ph type="title"/>
          </p:nvPr>
        </p:nvSpPr>
        <p:spPr/>
        <p:txBody>
          <a:bodyPr/>
          <a:lstStyle/>
          <a:p>
            <a:r>
              <a:rPr lang="zh-TW" altLang="en-US" dirty="0"/>
              <a:t>資料分析</a:t>
            </a:r>
          </a:p>
        </p:txBody>
      </p:sp>
      <p:sp>
        <p:nvSpPr>
          <p:cNvPr id="3" name="內容版面配置區 2">
            <a:extLst>
              <a:ext uri="{FF2B5EF4-FFF2-40B4-BE49-F238E27FC236}">
                <a16:creationId xmlns:a16="http://schemas.microsoft.com/office/drawing/2014/main" id="{EEF2C87C-8ED1-4E6B-B35A-FCD32D4C06C0}"/>
              </a:ext>
            </a:extLst>
          </p:cNvPr>
          <p:cNvSpPr>
            <a:spLocks noGrp="1"/>
          </p:cNvSpPr>
          <p:nvPr>
            <p:ph idx="1"/>
          </p:nvPr>
        </p:nvSpPr>
        <p:spPr/>
        <p:txBody>
          <a:bodyPr/>
          <a:lstStyle/>
          <a:p>
            <a:pPr marL="514350" indent="-514350">
              <a:buFont typeface="+mj-lt"/>
              <a:buAutoNum type="arabicPeriod"/>
            </a:pPr>
            <a:r>
              <a:rPr lang="zh-TW" altLang="en-US" dirty="0"/>
              <a:t>邏輯資料模型</a:t>
            </a:r>
            <a:r>
              <a:rPr lang="en-US" altLang="zh-TW" dirty="0"/>
              <a:t>(Logical data modeling)</a:t>
            </a:r>
            <a:r>
              <a:rPr lang="zh-TW" altLang="en-US" dirty="0"/>
              <a:t>法： </a:t>
            </a:r>
          </a:p>
          <a:p>
            <a:pPr lvl="1"/>
            <a:r>
              <a:rPr lang="zh-TW" altLang="en-US" dirty="0"/>
              <a:t>這種方法是用來確保資料的整合及一致性。邏輯資料模型根據的是規範性的做法</a:t>
            </a:r>
            <a:r>
              <a:rPr lang="en-US" altLang="zh-TW" dirty="0"/>
              <a:t>(Normative rules)</a:t>
            </a:r>
            <a:r>
              <a:rPr lang="zh-TW" altLang="en-US" dirty="0"/>
              <a:t>，以遵守資料模型設計的準則，使得模型中所有的資料都被清楚而唯一的定義，沒有重複、模糊或不一致。</a:t>
            </a:r>
          </a:p>
          <a:p>
            <a:endParaRPr lang="zh-TW" altLang="en-US" dirty="0"/>
          </a:p>
        </p:txBody>
      </p:sp>
      <p:sp>
        <p:nvSpPr>
          <p:cNvPr id="4" name="日期版面配置區 3">
            <a:extLst>
              <a:ext uri="{FF2B5EF4-FFF2-40B4-BE49-F238E27FC236}">
                <a16:creationId xmlns:a16="http://schemas.microsoft.com/office/drawing/2014/main" id="{12A0A3A3-B1C1-40AE-A316-BC459FA0412B}"/>
              </a:ext>
            </a:extLst>
          </p:cNvPr>
          <p:cNvSpPr>
            <a:spLocks noGrp="1"/>
          </p:cNvSpPr>
          <p:nvPr>
            <p:ph type="dt" sz="half" idx="10"/>
          </p:nvPr>
        </p:nvSpPr>
        <p:spPr/>
        <p:txBody>
          <a:bodyPr/>
          <a:lstStyle/>
          <a:p>
            <a:r>
              <a:rPr lang="en-US"/>
              <a:t>© 滄海圖書</a:t>
            </a:r>
            <a:endParaRPr lang="en-US" dirty="0"/>
          </a:p>
        </p:txBody>
      </p:sp>
      <p:sp>
        <p:nvSpPr>
          <p:cNvPr id="5" name="頁尾版面配置區 4">
            <a:extLst>
              <a:ext uri="{FF2B5EF4-FFF2-40B4-BE49-F238E27FC236}">
                <a16:creationId xmlns:a16="http://schemas.microsoft.com/office/drawing/2014/main" id="{E6063689-24AC-451F-8EC8-62C397473279}"/>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E79A3981-295A-4C25-8AEE-3A5809135490}"/>
              </a:ext>
            </a:extLst>
          </p:cNvPr>
          <p:cNvSpPr>
            <a:spLocks noGrp="1"/>
          </p:cNvSpPr>
          <p:nvPr>
            <p:ph type="sldNum" sz="quarter" idx="12"/>
          </p:nvPr>
        </p:nvSpPr>
        <p:spPr/>
        <p:txBody>
          <a:bodyPr/>
          <a:lstStyle/>
          <a:p>
            <a:fld id="{A69134C5-D3FF-48ED-8AAC-F4BE64BCFA21}" type="slidenum">
              <a:rPr lang="zh-TW" altLang="en-US" smtClean="0"/>
              <a:pPr/>
              <a:t>19</a:t>
            </a:fld>
            <a:endParaRPr lang="zh-TW" altLang="en-US"/>
          </a:p>
        </p:txBody>
      </p:sp>
    </p:spTree>
    <p:extLst>
      <p:ext uri="{BB962C8B-B14F-4D97-AF65-F5344CB8AC3E}">
        <p14:creationId xmlns:p14="http://schemas.microsoft.com/office/powerpoint/2010/main" val="199586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A34469-5C9F-4D5F-84B5-457544207F47}"/>
              </a:ext>
            </a:extLst>
          </p:cNvPr>
          <p:cNvSpPr>
            <a:spLocks noGrp="1"/>
          </p:cNvSpPr>
          <p:nvPr>
            <p:ph type="title"/>
          </p:nvPr>
        </p:nvSpPr>
        <p:spPr/>
        <p:txBody>
          <a:bodyPr/>
          <a:lstStyle/>
          <a:p>
            <a:r>
              <a:rPr lang="zh-TW" altLang="en-US"/>
              <a:t>本章目次</a:t>
            </a:r>
            <a:endParaRPr lang="zh-TW" altLang="en-US" dirty="0"/>
          </a:p>
        </p:txBody>
      </p:sp>
      <p:sp>
        <p:nvSpPr>
          <p:cNvPr id="3" name="內容版面配置區 2">
            <a:extLst>
              <a:ext uri="{FF2B5EF4-FFF2-40B4-BE49-F238E27FC236}">
                <a16:creationId xmlns:a16="http://schemas.microsoft.com/office/drawing/2014/main" id="{15931F48-4F86-4477-A325-43A3E4CFF813}"/>
              </a:ext>
            </a:extLst>
          </p:cNvPr>
          <p:cNvSpPr>
            <a:spLocks noGrp="1"/>
          </p:cNvSpPr>
          <p:nvPr>
            <p:ph idx="1"/>
          </p:nvPr>
        </p:nvSpPr>
        <p:spPr/>
        <p:txBody>
          <a:bodyPr/>
          <a:lstStyle/>
          <a:p>
            <a:r>
              <a:rPr lang="en-US" altLang="zh-TW" dirty="0"/>
              <a:t>2.1</a:t>
            </a:r>
            <a:r>
              <a:rPr lang="zh-TW" altLang="en-US" dirty="0"/>
              <a:t> 簡介</a:t>
            </a:r>
          </a:p>
          <a:p>
            <a:r>
              <a:rPr lang="en-US" altLang="zh-TW" dirty="0"/>
              <a:t>2.2 </a:t>
            </a:r>
            <a:r>
              <a:rPr lang="zh-TW" altLang="en-US" dirty="0"/>
              <a:t>評估階段</a:t>
            </a:r>
          </a:p>
          <a:p>
            <a:r>
              <a:rPr lang="en-US" altLang="zh-TW" dirty="0"/>
              <a:t>2.3 </a:t>
            </a:r>
            <a:r>
              <a:rPr lang="zh-TW" altLang="en-US" dirty="0"/>
              <a:t>規劃階段</a:t>
            </a:r>
          </a:p>
          <a:p>
            <a:r>
              <a:rPr lang="en-US" altLang="zh-TW" dirty="0"/>
              <a:t>2.4 </a:t>
            </a:r>
            <a:r>
              <a:rPr lang="zh-TW" altLang="en-US" dirty="0"/>
              <a:t>專案分析階段</a:t>
            </a:r>
          </a:p>
          <a:p>
            <a:r>
              <a:rPr lang="en-US" altLang="zh-TW" dirty="0"/>
              <a:t>2.5 </a:t>
            </a:r>
            <a:r>
              <a:rPr lang="zh-TW" altLang="en-US" dirty="0"/>
              <a:t>系統設計與建構階段</a:t>
            </a:r>
          </a:p>
          <a:p>
            <a:r>
              <a:rPr lang="en-US" altLang="zh-TW" dirty="0"/>
              <a:t>2.6 </a:t>
            </a:r>
            <a:r>
              <a:rPr lang="zh-TW" altLang="en-US" dirty="0"/>
              <a:t>系統導入階段</a:t>
            </a:r>
          </a:p>
          <a:p>
            <a:r>
              <a:rPr lang="en-US" altLang="zh-TW" dirty="0"/>
              <a:t>2.7 </a:t>
            </a:r>
            <a:r>
              <a:rPr lang="zh-TW" altLang="en-US" dirty="0"/>
              <a:t>結論</a:t>
            </a:r>
          </a:p>
        </p:txBody>
      </p:sp>
      <p:sp>
        <p:nvSpPr>
          <p:cNvPr id="4" name="日期版面配置區 3">
            <a:extLst>
              <a:ext uri="{FF2B5EF4-FFF2-40B4-BE49-F238E27FC236}">
                <a16:creationId xmlns:a16="http://schemas.microsoft.com/office/drawing/2014/main" id="{95C1A11D-0E76-43D7-9A7D-1B33CB24B5B3}"/>
              </a:ext>
            </a:extLst>
          </p:cNvPr>
          <p:cNvSpPr>
            <a:spLocks noGrp="1"/>
          </p:cNvSpPr>
          <p:nvPr>
            <p:ph type="dt" sz="half" idx="10"/>
          </p:nvPr>
        </p:nvSpPr>
        <p:spPr/>
        <p:txBody>
          <a:bodyPr/>
          <a:lstStyle/>
          <a:p>
            <a:r>
              <a:rPr lang="en-US"/>
              <a:t>© 滄海圖書</a:t>
            </a:r>
            <a:endParaRPr lang="en-US" dirty="0"/>
          </a:p>
        </p:txBody>
      </p:sp>
      <p:sp>
        <p:nvSpPr>
          <p:cNvPr id="5" name="頁尾版面配置區 4">
            <a:extLst>
              <a:ext uri="{FF2B5EF4-FFF2-40B4-BE49-F238E27FC236}">
                <a16:creationId xmlns:a16="http://schemas.microsoft.com/office/drawing/2014/main" id="{4AD5738E-A8E7-4A67-84A3-2CA55D5B167F}"/>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259480A2-5632-4DBB-BBA5-FC3FEC81E9D1}"/>
              </a:ext>
            </a:extLst>
          </p:cNvPr>
          <p:cNvSpPr>
            <a:spLocks noGrp="1"/>
          </p:cNvSpPr>
          <p:nvPr>
            <p:ph type="sldNum" sz="quarter" idx="12"/>
          </p:nvPr>
        </p:nvSpPr>
        <p:spPr/>
        <p:txBody>
          <a:bodyPr/>
          <a:lstStyle/>
          <a:p>
            <a:fld id="{A69134C5-D3FF-48ED-8AAC-F4BE64BCFA21}" type="slidenum">
              <a:rPr lang="zh-TW" altLang="en-US" smtClean="0"/>
              <a:pPr/>
              <a:t>2</a:t>
            </a:fld>
            <a:endParaRPr lang="zh-TW" altLang="en-US"/>
          </a:p>
        </p:txBody>
      </p:sp>
    </p:spTree>
    <p:extLst>
      <p:ext uri="{BB962C8B-B14F-4D97-AF65-F5344CB8AC3E}">
        <p14:creationId xmlns:p14="http://schemas.microsoft.com/office/powerpoint/2010/main" val="2597068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DAF8DD7-29C0-44F3-9F88-FB7DC86B4BD4}"/>
              </a:ext>
            </a:extLst>
          </p:cNvPr>
          <p:cNvSpPr>
            <a:spLocks noGrp="1"/>
          </p:cNvSpPr>
          <p:nvPr>
            <p:ph type="title"/>
          </p:nvPr>
        </p:nvSpPr>
        <p:spPr/>
        <p:txBody>
          <a:bodyPr/>
          <a:lstStyle/>
          <a:p>
            <a:pPr>
              <a:defRPr/>
            </a:pPr>
            <a:r>
              <a:rPr lang="zh-TW" altLang="en-US" dirty="0"/>
              <a:t>資料分析</a:t>
            </a:r>
          </a:p>
        </p:txBody>
      </p:sp>
      <p:sp>
        <p:nvSpPr>
          <p:cNvPr id="28675" name="內容版面配置區 2">
            <a:extLst>
              <a:ext uri="{FF2B5EF4-FFF2-40B4-BE49-F238E27FC236}">
                <a16:creationId xmlns:a16="http://schemas.microsoft.com/office/drawing/2014/main" id="{68034F39-3815-45FC-9FEC-C9F31CAAF2AE}"/>
              </a:ext>
            </a:extLst>
          </p:cNvPr>
          <p:cNvSpPr>
            <a:spLocks noGrp="1"/>
          </p:cNvSpPr>
          <p:nvPr>
            <p:ph idx="1"/>
          </p:nvPr>
        </p:nvSpPr>
        <p:spPr/>
        <p:txBody>
          <a:bodyPr/>
          <a:lstStyle/>
          <a:p>
            <a:pPr marL="514350" indent="-514350">
              <a:buFont typeface="+mj-lt"/>
              <a:buAutoNum type="arabicPeriod" startAt="2"/>
            </a:pPr>
            <a:r>
              <a:rPr lang="zh-TW" altLang="en-US" dirty="0"/>
              <a:t>來源資料分析</a:t>
            </a:r>
            <a:r>
              <a:rPr lang="en-US" altLang="zh-TW" dirty="0"/>
              <a:t>(Source data analysis)</a:t>
            </a:r>
            <a:r>
              <a:rPr lang="zh-TW" altLang="en-US" dirty="0"/>
              <a:t>法： </a:t>
            </a:r>
          </a:p>
          <a:p>
            <a:pPr lvl="1"/>
            <a:r>
              <a:rPr lang="zh-TW" altLang="en-US" dirty="0"/>
              <a:t>第二種方法是用來確保資料品質。在實際的營運流程下，資料並不會如邏輯資料模型法所規範的標準而產生，如果沒有執行來源資料分析法，有問題的資料會到</a:t>
            </a:r>
            <a:r>
              <a:rPr lang="en-US" altLang="zh-TW" dirty="0"/>
              <a:t>ETL</a:t>
            </a:r>
            <a:r>
              <a:rPr lang="zh-TW" altLang="en-US" dirty="0"/>
              <a:t>階段才發現，如此，將會花費大量時間來更改格式，或清理資料，嚴重者有可能所收集的資料均不符使用，無法作為分析之用。</a:t>
            </a:r>
          </a:p>
        </p:txBody>
      </p:sp>
      <p:sp>
        <p:nvSpPr>
          <p:cNvPr id="28676" name="頁尾版面配置區 3">
            <a:extLst>
              <a:ext uri="{FF2B5EF4-FFF2-40B4-BE49-F238E27FC236}">
                <a16:creationId xmlns:a16="http://schemas.microsoft.com/office/drawing/2014/main" id="{C2FB330B-69E9-433D-8ABD-17730AAE5E9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8677" name="投影片編號版面配置區 4">
            <a:extLst>
              <a:ext uri="{FF2B5EF4-FFF2-40B4-BE49-F238E27FC236}">
                <a16:creationId xmlns:a16="http://schemas.microsoft.com/office/drawing/2014/main" id="{841B6678-4FD6-4CC0-B04B-7C69A15CCB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742070D8-C448-4378-BB06-FE0E735166B7}" type="slidenum">
              <a:rPr lang="zh-TW" altLang="en-US">
                <a:solidFill>
                  <a:schemeClr val="bg1"/>
                </a:solidFill>
              </a:rPr>
              <a:pPr eaLnBrk="1" hangingPunct="1"/>
              <a:t>20</a:t>
            </a:fld>
            <a:endParaRPr lang="zh-TW" altLang="en-US">
              <a:solidFill>
                <a:schemeClr val="bg1"/>
              </a:solidFill>
            </a:endParaRPr>
          </a:p>
        </p:txBody>
      </p:sp>
      <p:sp>
        <p:nvSpPr>
          <p:cNvPr id="3" name="日期版面配置區 2">
            <a:extLst>
              <a:ext uri="{FF2B5EF4-FFF2-40B4-BE49-F238E27FC236}">
                <a16:creationId xmlns:a16="http://schemas.microsoft.com/office/drawing/2014/main" id="{633C776E-7890-4419-BA81-A8585640275D}"/>
              </a:ext>
            </a:extLst>
          </p:cNvPr>
          <p:cNvSpPr>
            <a:spLocks noGrp="1"/>
          </p:cNvSpPr>
          <p:nvPr>
            <p:ph type="dt" sz="half" idx="10"/>
          </p:nvPr>
        </p:nvSpPr>
        <p:spPr/>
        <p:txBody>
          <a:bodyPr/>
          <a:lstStyle/>
          <a:p>
            <a:r>
              <a:rPr lang="en-US"/>
              <a:t>© 滄海圖書</a:t>
            </a:r>
            <a:endParaRPr lang="en-US" dirty="0"/>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961883C3-AEAC-4736-BAD0-1A2703B2A3C9}"/>
              </a:ext>
            </a:extLst>
          </p:cNvPr>
          <p:cNvSpPr>
            <a:spLocks noGrp="1"/>
          </p:cNvSpPr>
          <p:nvPr>
            <p:ph type="title"/>
          </p:nvPr>
        </p:nvSpPr>
        <p:spPr/>
        <p:txBody>
          <a:bodyPr/>
          <a:lstStyle/>
          <a:p>
            <a:r>
              <a:rPr lang="zh-TW" altLang="en-US" dirty="0"/>
              <a:t>資料分析</a:t>
            </a:r>
          </a:p>
        </p:txBody>
      </p:sp>
      <p:sp>
        <p:nvSpPr>
          <p:cNvPr id="29699" name="內容版面配置區 2">
            <a:extLst>
              <a:ext uri="{FF2B5EF4-FFF2-40B4-BE49-F238E27FC236}">
                <a16:creationId xmlns:a16="http://schemas.microsoft.com/office/drawing/2014/main" id="{3001A4A6-BDE7-4922-A9D8-12B55040B82C}"/>
              </a:ext>
            </a:extLst>
          </p:cNvPr>
          <p:cNvSpPr>
            <a:spLocks noGrp="1"/>
          </p:cNvSpPr>
          <p:nvPr>
            <p:ph idx="1"/>
          </p:nvPr>
        </p:nvSpPr>
        <p:spPr/>
        <p:txBody>
          <a:bodyPr/>
          <a:lstStyle/>
          <a:p>
            <a:r>
              <a:rPr lang="zh-TW" altLang="zh-TW" dirty="0"/>
              <a:t>整體而言，資料分析應該經過遵循以下六個步驟。</a:t>
            </a:r>
            <a:endParaRPr lang="en-US" altLang="zh-TW" dirty="0"/>
          </a:p>
          <a:p>
            <a:pPr marL="971550" lvl="1" indent="-514350">
              <a:buFont typeface="+mj-lt"/>
              <a:buAutoNum type="arabicPeriod"/>
            </a:pPr>
            <a:r>
              <a:rPr lang="zh-TW" altLang="zh-TW" dirty="0"/>
              <a:t>首先要「分析外部資料」</a:t>
            </a:r>
            <a:endParaRPr lang="en-US" altLang="zh-TW" dirty="0"/>
          </a:p>
          <a:p>
            <a:pPr marL="971550" lvl="1" indent="-514350">
              <a:buFont typeface="+mj-lt"/>
              <a:buAutoNum type="arabicPeriod"/>
            </a:pPr>
            <a:r>
              <a:rPr lang="zh-TW" altLang="zh-TW" dirty="0"/>
              <a:t>其次要「建立邏輯資料模型」</a:t>
            </a:r>
            <a:endParaRPr lang="en-US" altLang="zh-TW" dirty="0"/>
          </a:p>
          <a:p>
            <a:pPr marL="971550" lvl="1" indent="-514350">
              <a:buFont typeface="+mj-lt"/>
              <a:buAutoNum type="arabicPeriod"/>
            </a:pPr>
            <a:r>
              <a:rPr lang="zh-TW" altLang="zh-TW" dirty="0"/>
              <a:t>接著「分析來源資料品質」</a:t>
            </a:r>
            <a:endParaRPr lang="en-US" altLang="zh-TW" dirty="0"/>
          </a:p>
          <a:p>
            <a:pPr marL="971550" lvl="1" indent="-514350">
              <a:buFont typeface="+mj-lt"/>
              <a:buAutoNum type="arabicPeriod"/>
            </a:pPr>
            <a:r>
              <a:rPr lang="zh-TW" altLang="zh-TW" dirty="0"/>
              <a:t>再來要「規劃整體公司的邏輯資料模型」</a:t>
            </a:r>
            <a:endParaRPr lang="en-US" altLang="zh-TW" dirty="0"/>
          </a:p>
          <a:p>
            <a:pPr marL="971550" lvl="1" indent="-514350">
              <a:buFont typeface="+mj-lt"/>
              <a:buAutoNum type="arabicPeriod"/>
            </a:pPr>
            <a:r>
              <a:rPr lang="zh-TW" altLang="zh-TW" dirty="0"/>
              <a:t>再者要「解決邏輯資料及來源資料的差異」</a:t>
            </a:r>
            <a:endParaRPr lang="en-US" altLang="zh-TW" dirty="0"/>
          </a:p>
          <a:p>
            <a:pPr marL="971550" lvl="1" indent="-514350">
              <a:buFont typeface="+mj-lt"/>
              <a:buAutoNum type="arabicPeriod"/>
            </a:pPr>
            <a:r>
              <a:rPr lang="zh-TW" altLang="zh-TW" dirty="0"/>
              <a:t>最後要「設定資料清理的步驟」。</a:t>
            </a:r>
          </a:p>
          <a:p>
            <a:endParaRPr lang="zh-TW" altLang="en-US" dirty="0"/>
          </a:p>
        </p:txBody>
      </p:sp>
      <p:sp>
        <p:nvSpPr>
          <p:cNvPr id="2" name="日期版面配置區 1">
            <a:extLst>
              <a:ext uri="{FF2B5EF4-FFF2-40B4-BE49-F238E27FC236}">
                <a16:creationId xmlns:a16="http://schemas.microsoft.com/office/drawing/2014/main" id="{5B31ABFE-1571-41C9-A365-BE54EF5B895D}"/>
              </a:ext>
            </a:extLst>
          </p:cNvPr>
          <p:cNvSpPr>
            <a:spLocks noGrp="1"/>
          </p:cNvSpPr>
          <p:nvPr>
            <p:ph type="dt" sz="half" idx="10"/>
          </p:nvPr>
        </p:nvSpPr>
        <p:spPr/>
        <p:txBody>
          <a:bodyPr/>
          <a:lstStyle/>
          <a:p>
            <a:r>
              <a:rPr lang="en-US"/>
              <a:t>© 滄海圖書</a:t>
            </a:r>
            <a:endParaRPr lang="en-US" dirty="0"/>
          </a:p>
        </p:txBody>
      </p:sp>
      <p:sp>
        <p:nvSpPr>
          <p:cNvPr id="29701" name="頁尾版面配置區 4">
            <a:extLst>
              <a:ext uri="{FF2B5EF4-FFF2-40B4-BE49-F238E27FC236}">
                <a16:creationId xmlns:a16="http://schemas.microsoft.com/office/drawing/2014/main" id="{5DD9635F-CAEB-41D0-AF9E-6ACBF0394DDE}"/>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29700" name="投影片編號版面配置區 3">
            <a:extLst>
              <a:ext uri="{FF2B5EF4-FFF2-40B4-BE49-F238E27FC236}">
                <a16:creationId xmlns:a16="http://schemas.microsoft.com/office/drawing/2014/main" id="{E83AD675-4278-47D1-A918-8CDA38DA1160}"/>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37D842F-F114-4A68-A9DD-986E4C216814}" type="slidenum">
              <a:rPr lang="zh-TW" altLang="en-US" smtClean="0"/>
              <a:pPr/>
              <a:t>21</a:t>
            </a:fld>
            <a:endParaRPr lang="zh-TW" altLang="en-US"/>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68C387D-5808-4196-8288-01AFFBCB53CF}"/>
              </a:ext>
            </a:extLst>
          </p:cNvPr>
          <p:cNvSpPr>
            <a:spLocks noGrp="1"/>
          </p:cNvSpPr>
          <p:nvPr>
            <p:ph type="title"/>
          </p:nvPr>
        </p:nvSpPr>
        <p:spPr/>
        <p:txBody>
          <a:bodyPr/>
          <a:lstStyle/>
          <a:p>
            <a:r>
              <a:rPr lang="en-US" altLang="zh-TW" dirty="0"/>
              <a:t>2.4.3 </a:t>
            </a:r>
            <a:r>
              <a:rPr lang="zh-TW" altLang="zh-TW" dirty="0"/>
              <a:t>詮釋資料資料庫分析</a:t>
            </a:r>
            <a:endParaRPr lang="zh-TW" altLang="en-US" dirty="0"/>
          </a:p>
        </p:txBody>
      </p:sp>
      <p:sp>
        <p:nvSpPr>
          <p:cNvPr id="30723" name="內容版面配置區 2">
            <a:extLst>
              <a:ext uri="{FF2B5EF4-FFF2-40B4-BE49-F238E27FC236}">
                <a16:creationId xmlns:a16="http://schemas.microsoft.com/office/drawing/2014/main" id="{232BD661-060B-452F-BADC-CF73BD16F609}"/>
              </a:ext>
            </a:extLst>
          </p:cNvPr>
          <p:cNvSpPr>
            <a:spLocks noGrp="1"/>
          </p:cNvSpPr>
          <p:nvPr>
            <p:ph idx="1"/>
          </p:nvPr>
        </p:nvSpPr>
        <p:spPr/>
        <p:txBody>
          <a:bodyPr/>
          <a:lstStyle/>
          <a:p>
            <a:r>
              <a:rPr lang="zh-TW" altLang="zh-TW" dirty="0"/>
              <a:t>要將資料清楚且唯一地定義，需借助詮釋資料</a:t>
            </a:r>
            <a:r>
              <a:rPr lang="en-US" altLang="zh-TW" dirty="0"/>
              <a:t>(Meta data)</a:t>
            </a:r>
            <a:r>
              <a:rPr lang="zh-TW" altLang="zh-TW" dirty="0"/>
              <a:t>。</a:t>
            </a:r>
            <a:endParaRPr lang="en-US" altLang="zh-TW" dirty="0"/>
          </a:p>
          <a:p>
            <a:r>
              <a:rPr lang="zh-TW" altLang="zh-TW" dirty="0"/>
              <a:t>詮釋資料是所有的資訊系統必然存在的東西，但並不是所有的組織對這些背景資訊都詳細地定義且記錄下來，詮釋資料資料庫就是儲存這些詳細定義的背景資訊。</a:t>
            </a:r>
            <a:endParaRPr lang="zh-TW" altLang="en-US" dirty="0"/>
          </a:p>
        </p:txBody>
      </p:sp>
      <p:sp>
        <p:nvSpPr>
          <p:cNvPr id="3" name="日期版面配置區 2">
            <a:extLst>
              <a:ext uri="{FF2B5EF4-FFF2-40B4-BE49-F238E27FC236}">
                <a16:creationId xmlns:a16="http://schemas.microsoft.com/office/drawing/2014/main" id="{991D404F-6960-4479-B5C2-D0EECE3321B5}"/>
              </a:ext>
            </a:extLst>
          </p:cNvPr>
          <p:cNvSpPr>
            <a:spLocks noGrp="1"/>
          </p:cNvSpPr>
          <p:nvPr>
            <p:ph type="dt" sz="half" idx="10"/>
          </p:nvPr>
        </p:nvSpPr>
        <p:spPr/>
        <p:txBody>
          <a:bodyPr/>
          <a:lstStyle/>
          <a:p>
            <a:r>
              <a:rPr lang="en-US"/>
              <a:t>© 滄海圖書</a:t>
            </a:r>
            <a:endParaRPr lang="en-US" dirty="0"/>
          </a:p>
        </p:txBody>
      </p:sp>
      <p:sp>
        <p:nvSpPr>
          <p:cNvPr id="30724" name="頁尾版面配置區 3">
            <a:extLst>
              <a:ext uri="{FF2B5EF4-FFF2-40B4-BE49-F238E27FC236}">
                <a16:creationId xmlns:a16="http://schemas.microsoft.com/office/drawing/2014/main" id="{C2503D15-F19D-457F-8E81-C928752D34EB}"/>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30725" name="投影片編號版面配置區 4">
            <a:extLst>
              <a:ext uri="{FF2B5EF4-FFF2-40B4-BE49-F238E27FC236}">
                <a16:creationId xmlns:a16="http://schemas.microsoft.com/office/drawing/2014/main" id="{2A3A3E1E-9DD2-4785-906B-71ABC056979C}"/>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B26B12B-2538-4A91-BB51-2C9461D99715}" type="slidenum">
              <a:rPr lang="zh-TW" altLang="en-US" smtClean="0"/>
              <a:pPr/>
              <a:t>22</a:t>
            </a:fld>
            <a:endParaRPr lang="zh-TW" altLang="en-US"/>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AC2F5526-D952-41BF-88ED-2E516A8D74FD}"/>
              </a:ext>
            </a:extLst>
          </p:cNvPr>
          <p:cNvSpPr>
            <a:spLocks noGrp="1"/>
          </p:cNvSpPr>
          <p:nvPr>
            <p:ph type="title"/>
          </p:nvPr>
        </p:nvSpPr>
        <p:spPr/>
        <p:txBody>
          <a:bodyPr/>
          <a:lstStyle/>
          <a:p>
            <a:r>
              <a:rPr lang="zh-TW" altLang="zh-TW" dirty="0"/>
              <a:t>詮釋資料資料庫分析</a:t>
            </a:r>
            <a:endParaRPr lang="zh-TW" altLang="en-US" dirty="0"/>
          </a:p>
        </p:txBody>
      </p:sp>
      <p:sp>
        <p:nvSpPr>
          <p:cNvPr id="31747" name="內容版面配置區 2">
            <a:extLst>
              <a:ext uri="{FF2B5EF4-FFF2-40B4-BE49-F238E27FC236}">
                <a16:creationId xmlns:a16="http://schemas.microsoft.com/office/drawing/2014/main" id="{F7E187CD-2EA0-469C-BC05-0EFED0D404E5}"/>
              </a:ext>
            </a:extLst>
          </p:cNvPr>
          <p:cNvSpPr>
            <a:spLocks noGrp="1"/>
          </p:cNvSpPr>
          <p:nvPr>
            <p:ph idx="1"/>
          </p:nvPr>
        </p:nvSpPr>
        <p:spPr/>
        <p:txBody>
          <a:bodyPr/>
          <a:lstStyle/>
          <a:p>
            <a:r>
              <a:rPr lang="zh-TW" altLang="en-US"/>
              <a:t>一般而言，資料的背景資訊包括： </a:t>
            </a:r>
          </a:p>
          <a:p>
            <a:pPr lvl="1"/>
            <a:r>
              <a:rPr lang="zh-TW" altLang="en-US"/>
              <a:t>該資料的內容與資料代表的意義</a:t>
            </a:r>
          </a:p>
          <a:p>
            <a:pPr lvl="1"/>
            <a:r>
              <a:rPr lang="zh-TW" altLang="en-US"/>
              <a:t>管理該資料的政策</a:t>
            </a:r>
            <a:r>
              <a:rPr lang="en-US" altLang="zh-TW"/>
              <a:t>(</a:t>
            </a:r>
            <a:r>
              <a:rPr lang="zh-TW" altLang="en-US"/>
              <a:t>例如：誰負責維護、更改資料的流程等等</a:t>
            </a:r>
            <a:r>
              <a:rPr lang="en-US" altLang="zh-TW"/>
              <a:t>)</a:t>
            </a:r>
          </a:p>
          <a:p>
            <a:pPr lvl="1"/>
            <a:r>
              <a:rPr lang="zh-TW" altLang="en-US"/>
              <a:t>該資料的技術規格</a:t>
            </a:r>
            <a:r>
              <a:rPr lang="en-US" altLang="zh-TW"/>
              <a:t>(</a:t>
            </a:r>
            <a:r>
              <a:rPr lang="zh-TW" altLang="en-US"/>
              <a:t>例如：資料型態、長度</a:t>
            </a:r>
            <a:r>
              <a:rPr lang="en-US" altLang="zh-TW"/>
              <a:t>)</a:t>
            </a:r>
          </a:p>
          <a:p>
            <a:pPr lvl="1"/>
            <a:r>
              <a:rPr lang="zh-TW" altLang="en-US"/>
              <a:t>使用該資料的資訊系統</a:t>
            </a:r>
          </a:p>
        </p:txBody>
      </p:sp>
      <p:sp>
        <p:nvSpPr>
          <p:cNvPr id="3" name="日期版面配置區 2">
            <a:extLst>
              <a:ext uri="{FF2B5EF4-FFF2-40B4-BE49-F238E27FC236}">
                <a16:creationId xmlns:a16="http://schemas.microsoft.com/office/drawing/2014/main" id="{D073BD41-3D1D-4278-A79A-058B8264EEA9}"/>
              </a:ext>
            </a:extLst>
          </p:cNvPr>
          <p:cNvSpPr>
            <a:spLocks noGrp="1"/>
          </p:cNvSpPr>
          <p:nvPr>
            <p:ph type="dt" sz="half" idx="10"/>
          </p:nvPr>
        </p:nvSpPr>
        <p:spPr/>
        <p:txBody>
          <a:bodyPr/>
          <a:lstStyle/>
          <a:p>
            <a:r>
              <a:rPr lang="en-US"/>
              <a:t>© 滄海圖書</a:t>
            </a:r>
            <a:endParaRPr lang="en-US" dirty="0"/>
          </a:p>
        </p:txBody>
      </p:sp>
      <p:sp>
        <p:nvSpPr>
          <p:cNvPr id="31748" name="頁尾版面配置區 3">
            <a:extLst>
              <a:ext uri="{FF2B5EF4-FFF2-40B4-BE49-F238E27FC236}">
                <a16:creationId xmlns:a16="http://schemas.microsoft.com/office/drawing/2014/main" id="{80E5A31F-460C-4D60-93AC-EAE5213B079A}"/>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31749" name="投影片編號版面配置區 4">
            <a:extLst>
              <a:ext uri="{FF2B5EF4-FFF2-40B4-BE49-F238E27FC236}">
                <a16:creationId xmlns:a16="http://schemas.microsoft.com/office/drawing/2014/main" id="{DF2AFE51-BD22-4AA4-BA08-5C81D5A2A4CA}"/>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A524213-6D58-4E62-99CF-54A3B0197A49}" type="slidenum">
              <a:rPr lang="zh-TW" altLang="en-US" smtClean="0"/>
              <a:pPr/>
              <a:t>23</a:t>
            </a:fld>
            <a:endParaRPr lang="zh-TW" altLang="en-US"/>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a:extLst>
              <a:ext uri="{FF2B5EF4-FFF2-40B4-BE49-F238E27FC236}">
                <a16:creationId xmlns:a16="http://schemas.microsoft.com/office/drawing/2014/main" id="{8894A4C5-DE98-4BF6-B2B2-F7DD6092AAC0}"/>
              </a:ext>
            </a:extLst>
          </p:cNvPr>
          <p:cNvSpPr>
            <a:spLocks noGrp="1"/>
          </p:cNvSpPr>
          <p:nvPr>
            <p:ph type="title"/>
          </p:nvPr>
        </p:nvSpPr>
        <p:spPr/>
        <p:txBody>
          <a:bodyPr/>
          <a:lstStyle/>
          <a:p>
            <a:r>
              <a:rPr lang="zh-TW" altLang="zh-TW" dirty="0"/>
              <a:t>詮釋資料資料庫分析</a:t>
            </a:r>
            <a:endParaRPr lang="zh-TW" altLang="en-US" dirty="0"/>
          </a:p>
        </p:txBody>
      </p:sp>
      <p:sp>
        <p:nvSpPr>
          <p:cNvPr id="32771" name="內容版面配置區 2">
            <a:extLst>
              <a:ext uri="{FF2B5EF4-FFF2-40B4-BE49-F238E27FC236}">
                <a16:creationId xmlns:a16="http://schemas.microsoft.com/office/drawing/2014/main" id="{71107932-0E41-4670-A3F8-FE21E38315C1}"/>
              </a:ext>
            </a:extLst>
          </p:cNvPr>
          <p:cNvSpPr>
            <a:spLocks noGrp="1"/>
          </p:cNvSpPr>
          <p:nvPr>
            <p:ph idx="1"/>
          </p:nvPr>
        </p:nvSpPr>
        <p:spPr/>
        <p:txBody>
          <a:bodyPr/>
          <a:lstStyle/>
          <a:p>
            <a:r>
              <a:rPr lang="zh-TW" altLang="en-US" dirty="0"/>
              <a:t>詮釋資料資料庫分析會包含下列幾項工作：</a:t>
            </a:r>
          </a:p>
          <a:p>
            <a:pPr marL="971550" lvl="1" indent="-514350">
              <a:buFont typeface="+mj-lt"/>
              <a:buAutoNum type="arabicPeriod"/>
            </a:pPr>
            <a:r>
              <a:rPr lang="zh-TW" altLang="en-US" dirty="0"/>
              <a:t>分析詮釋資料資料庫需求</a:t>
            </a:r>
          </a:p>
          <a:p>
            <a:pPr lvl="2"/>
            <a:r>
              <a:rPr lang="zh-TW" altLang="en-US" dirty="0"/>
              <a:t>針對</a:t>
            </a:r>
            <a:r>
              <a:rPr lang="en-US" altLang="zh-TW" dirty="0"/>
              <a:t>BI</a:t>
            </a:r>
            <a:r>
              <a:rPr lang="zh-TW" altLang="en-US" dirty="0"/>
              <a:t>專案，按重要順序列出上述詮釋資料的要項，何者為必要，何種為重要，何者為可選擇項目。</a:t>
            </a:r>
          </a:p>
          <a:p>
            <a:pPr marL="971550" lvl="1" indent="-514350">
              <a:buFont typeface="+mj-lt"/>
              <a:buAutoNum type="arabicPeriod"/>
            </a:pPr>
            <a:r>
              <a:rPr lang="zh-TW" altLang="en-US" dirty="0"/>
              <a:t>分析詮釋資料資料庫的介面需求</a:t>
            </a:r>
          </a:p>
          <a:p>
            <a:pPr lvl="2"/>
            <a:r>
              <a:rPr lang="en-US" altLang="zh-TW" dirty="0"/>
              <a:t>BI</a:t>
            </a:r>
            <a:r>
              <a:rPr lang="zh-TW" altLang="en-US" dirty="0"/>
              <a:t>系統的詮釋資料有可能來自其他系統，所以詮釋資料資料庫的介面選擇需考慮不同詮釋資料的整合問題。</a:t>
            </a:r>
          </a:p>
          <a:p>
            <a:pPr marL="971550" lvl="1" indent="-514350">
              <a:buFont typeface="+mj-lt"/>
              <a:buAutoNum type="arabicPeriod"/>
            </a:pPr>
            <a:r>
              <a:rPr lang="zh-TW" altLang="en-US" dirty="0"/>
              <a:t>分析詮釋資料資料庫的存取及呈現方式的需求</a:t>
            </a:r>
          </a:p>
          <a:p>
            <a:pPr lvl="2"/>
            <a:r>
              <a:rPr lang="zh-TW" altLang="en-US" dirty="0"/>
              <a:t>詮釋資料資料庫中的內容，需透過何種工具存取，內容以何種檔案格式呈現。</a:t>
            </a:r>
          </a:p>
        </p:txBody>
      </p:sp>
      <p:sp>
        <p:nvSpPr>
          <p:cNvPr id="3" name="日期版面配置區 2">
            <a:extLst>
              <a:ext uri="{FF2B5EF4-FFF2-40B4-BE49-F238E27FC236}">
                <a16:creationId xmlns:a16="http://schemas.microsoft.com/office/drawing/2014/main" id="{378C0E57-60BE-4BA6-9C3F-34D07AFAD22F}"/>
              </a:ext>
            </a:extLst>
          </p:cNvPr>
          <p:cNvSpPr>
            <a:spLocks noGrp="1"/>
          </p:cNvSpPr>
          <p:nvPr>
            <p:ph type="dt" sz="half" idx="10"/>
          </p:nvPr>
        </p:nvSpPr>
        <p:spPr/>
        <p:txBody>
          <a:bodyPr/>
          <a:lstStyle/>
          <a:p>
            <a:r>
              <a:rPr lang="en-US"/>
              <a:t>© 滄海圖書</a:t>
            </a:r>
            <a:endParaRPr lang="en-US" dirty="0"/>
          </a:p>
        </p:txBody>
      </p:sp>
      <p:sp>
        <p:nvSpPr>
          <p:cNvPr id="32772" name="頁尾版面配置區 3">
            <a:extLst>
              <a:ext uri="{FF2B5EF4-FFF2-40B4-BE49-F238E27FC236}">
                <a16:creationId xmlns:a16="http://schemas.microsoft.com/office/drawing/2014/main" id="{BE0FCB6F-8079-41E0-8D68-8EFF4FAB5930}"/>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32773" name="投影片編號版面配置區 4">
            <a:extLst>
              <a:ext uri="{FF2B5EF4-FFF2-40B4-BE49-F238E27FC236}">
                <a16:creationId xmlns:a16="http://schemas.microsoft.com/office/drawing/2014/main" id="{EE1E3A60-21B3-40F8-90AE-7F80C2C8EF9B}"/>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3B83376-BBC2-4AD4-8733-6D8E119C69C5}" type="slidenum">
              <a:rPr lang="zh-TW" altLang="en-US" smtClean="0"/>
              <a:pPr/>
              <a:t>24</a:t>
            </a:fld>
            <a:endParaRPr lang="zh-TW" altLang="en-US"/>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67AF5F4D-3B4E-4550-8542-64EA88AAA3DE}"/>
              </a:ext>
            </a:extLst>
          </p:cNvPr>
          <p:cNvSpPr>
            <a:spLocks noGrp="1"/>
          </p:cNvSpPr>
          <p:nvPr>
            <p:ph type="title"/>
          </p:nvPr>
        </p:nvSpPr>
        <p:spPr/>
        <p:txBody>
          <a:bodyPr/>
          <a:lstStyle/>
          <a:p>
            <a:r>
              <a:rPr lang="zh-TW" altLang="zh-TW"/>
              <a:t>詮釋資料資料庫分析</a:t>
            </a:r>
            <a:endParaRPr lang="zh-TW" altLang="en-US" dirty="0"/>
          </a:p>
        </p:txBody>
      </p:sp>
      <p:sp>
        <p:nvSpPr>
          <p:cNvPr id="33795" name="內容版面配置區 2">
            <a:extLst>
              <a:ext uri="{FF2B5EF4-FFF2-40B4-BE49-F238E27FC236}">
                <a16:creationId xmlns:a16="http://schemas.microsoft.com/office/drawing/2014/main" id="{5E825BA5-0AC0-4D8B-877D-38B2D59548CB}"/>
              </a:ext>
            </a:extLst>
          </p:cNvPr>
          <p:cNvSpPr>
            <a:spLocks noGrp="1"/>
          </p:cNvSpPr>
          <p:nvPr>
            <p:ph idx="1"/>
          </p:nvPr>
        </p:nvSpPr>
        <p:spPr/>
        <p:txBody>
          <a:bodyPr/>
          <a:lstStyle/>
          <a:p>
            <a:pPr marL="971550" lvl="1" indent="-514350">
              <a:buFont typeface="+mj-lt"/>
              <a:buAutoNum type="arabicPeriod" startAt="4"/>
            </a:pPr>
            <a:r>
              <a:rPr lang="zh-TW" altLang="en-US" dirty="0"/>
              <a:t>建立邏輯詮釋資料模型</a:t>
            </a:r>
            <a:r>
              <a:rPr lang="en-US" altLang="zh-TW" dirty="0"/>
              <a:t>(Logical meta model)</a:t>
            </a:r>
          </a:p>
          <a:p>
            <a:pPr lvl="2"/>
            <a:r>
              <a:rPr lang="zh-TW" altLang="en-US" dirty="0"/>
              <a:t>邏輯詮釋資料模型即是用來表達詮釋資料的需求，將詮釋資料的要項以</a:t>
            </a:r>
            <a:r>
              <a:rPr lang="en-US" altLang="zh-TW" dirty="0"/>
              <a:t>E-R</a:t>
            </a:r>
            <a:r>
              <a:rPr lang="zh-TW" altLang="en-US" dirty="0"/>
              <a:t>圖式</a:t>
            </a:r>
            <a:r>
              <a:rPr lang="en-US" altLang="zh-TW" dirty="0"/>
              <a:t>(Entity-relationship diagram)</a:t>
            </a:r>
            <a:r>
              <a:rPr lang="zh-TW" altLang="en-US" dirty="0"/>
              <a:t>呈現。</a:t>
            </a:r>
            <a:endParaRPr lang="en-US" altLang="zh-TW" dirty="0"/>
          </a:p>
          <a:p>
            <a:pPr marL="971550" lvl="1" indent="-514350">
              <a:buFont typeface="+mj-lt"/>
              <a:buAutoNum type="arabicPeriod" startAt="4"/>
            </a:pPr>
            <a:r>
              <a:rPr lang="zh-TW" altLang="en-US" dirty="0"/>
              <a:t>建立</a:t>
            </a:r>
            <a:r>
              <a:rPr lang="en-US" altLang="zh-TW" dirty="0"/>
              <a:t>Meta-meta data</a:t>
            </a:r>
          </a:p>
          <a:p>
            <a:pPr lvl="2"/>
            <a:r>
              <a:rPr lang="zh-TW" altLang="en-US" dirty="0"/>
              <a:t>既然</a:t>
            </a:r>
            <a:r>
              <a:rPr lang="en-US" altLang="zh-TW" dirty="0"/>
              <a:t>meta data </a:t>
            </a:r>
            <a:r>
              <a:rPr lang="zh-TW" altLang="en-US" dirty="0"/>
              <a:t>是指資料的背景</a:t>
            </a:r>
            <a:br>
              <a:rPr lang="en-US" altLang="zh-TW" dirty="0"/>
            </a:br>
            <a:r>
              <a:rPr lang="zh-TW" altLang="en-US" dirty="0"/>
              <a:t>資訊，</a:t>
            </a:r>
            <a:r>
              <a:rPr lang="en-US" altLang="zh-TW" dirty="0"/>
              <a:t>Meta-meta data</a:t>
            </a:r>
            <a:r>
              <a:rPr lang="zh-TW" altLang="en-US" dirty="0"/>
              <a:t>指的就是</a:t>
            </a:r>
            <a:br>
              <a:rPr lang="en-US" altLang="zh-TW" dirty="0"/>
            </a:br>
            <a:r>
              <a:rPr lang="en-US" altLang="zh-TW" dirty="0"/>
              <a:t>Meta data </a:t>
            </a:r>
            <a:r>
              <a:rPr lang="zh-TW" altLang="en-US" dirty="0"/>
              <a:t>的背景資訊。</a:t>
            </a:r>
          </a:p>
          <a:p>
            <a:pPr lvl="3"/>
            <a:endParaRPr lang="zh-TW" altLang="en-US" dirty="0"/>
          </a:p>
        </p:txBody>
      </p:sp>
      <p:sp>
        <p:nvSpPr>
          <p:cNvPr id="3" name="日期版面配置區 2">
            <a:extLst>
              <a:ext uri="{FF2B5EF4-FFF2-40B4-BE49-F238E27FC236}">
                <a16:creationId xmlns:a16="http://schemas.microsoft.com/office/drawing/2014/main" id="{3BE21246-566D-41F4-A536-0D94EC46FF67}"/>
              </a:ext>
            </a:extLst>
          </p:cNvPr>
          <p:cNvSpPr>
            <a:spLocks noGrp="1"/>
          </p:cNvSpPr>
          <p:nvPr>
            <p:ph type="dt" sz="half" idx="10"/>
          </p:nvPr>
        </p:nvSpPr>
        <p:spPr/>
        <p:txBody>
          <a:bodyPr/>
          <a:lstStyle/>
          <a:p>
            <a:r>
              <a:rPr lang="en-US"/>
              <a:t>© 滄海圖書</a:t>
            </a:r>
            <a:endParaRPr lang="en-US" dirty="0"/>
          </a:p>
        </p:txBody>
      </p:sp>
      <p:sp>
        <p:nvSpPr>
          <p:cNvPr id="33796" name="頁尾版面配置區 3">
            <a:extLst>
              <a:ext uri="{FF2B5EF4-FFF2-40B4-BE49-F238E27FC236}">
                <a16:creationId xmlns:a16="http://schemas.microsoft.com/office/drawing/2014/main" id="{F8547F95-28BA-4E70-9BCE-32505E207309}"/>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33797" name="投影片編號版面配置區 4">
            <a:extLst>
              <a:ext uri="{FF2B5EF4-FFF2-40B4-BE49-F238E27FC236}">
                <a16:creationId xmlns:a16="http://schemas.microsoft.com/office/drawing/2014/main" id="{8633C865-2312-43B9-A0D3-FE727E8A8DE5}"/>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095C379-5115-46D2-82FE-BADEA91A6AB7}" type="slidenum">
              <a:rPr lang="zh-TW" altLang="en-US" smtClean="0"/>
              <a:pPr/>
              <a:t>25</a:t>
            </a:fld>
            <a:endParaRPr lang="zh-TW" altLang="en-US"/>
          </a:p>
        </p:txBody>
      </p:sp>
      <p:pic>
        <p:nvPicPr>
          <p:cNvPr id="14" name="內容版面配置區 6">
            <a:extLst>
              <a:ext uri="{FF2B5EF4-FFF2-40B4-BE49-F238E27FC236}">
                <a16:creationId xmlns:a16="http://schemas.microsoft.com/office/drawing/2014/main" id="{9D4CE984-D0CD-4D43-9E20-A1D36EF80E2E}"/>
              </a:ext>
            </a:extLst>
          </p:cNvPr>
          <p:cNvPicPr>
            <a:picLocks noChangeAspect="1"/>
          </p:cNvPicPr>
          <p:nvPr/>
        </p:nvPicPr>
        <p:blipFill>
          <a:blip r:embed="rId2"/>
          <a:stretch>
            <a:fillRect/>
          </a:stretch>
        </p:blipFill>
        <p:spPr bwMode="auto">
          <a:xfrm>
            <a:off x="6280022" y="2916889"/>
            <a:ext cx="4915156" cy="3456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D2FCD0-5816-4F5B-BA7B-1F8782005867}"/>
              </a:ext>
            </a:extLst>
          </p:cNvPr>
          <p:cNvSpPr>
            <a:spLocks noGrp="1"/>
          </p:cNvSpPr>
          <p:nvPr>
            <p:ph type="title"/>
          </p:nvPr>
        </p:nvSpPr>
        <p:spPr/>
        <p:txBody>
          <a:bodyPr/>
          <a:lstStyle/>
          <a:p>
            <a:r>
              <a:rPr lang="en-US" altLang="zh-TW" dirty="0"/>
              <a:t>2.4.4 </a:t>
            </a:r>
            <a:r>
              <a:rPr lang="zh-TW" altLang="zh-TW" dirty="0"/>
              <a:t>雛形系統</a:t>
            </a:r>
            <a:endParaRPr lang="zh-TW" altLang="en-US" dirty="0"/>
          </a:p>
        </p:txBody>
      </p:sp>
      <p:sp>
        <p:nvSpPr>
          <p:cNvPr id="34819" name="內容版面配置區 2">
            <a:extLst>
              <a:ext uri="{FF2B5EF4-FFF2-40B4-BE49-F238E27FC236}">
                <a16:creationId xmlns:a16="http://schemas.microsoft.com/office/drawing/2014/main" id="{2925C2C7-7A34-4119-A331-7F41EBD9DF6A}"/>
              </a:ext>
            </a:extLst>
          </p:cNvPr>
          <p:cNvSpPr>
            <a:spLocks noGrp="1"/>
          </p:cNvSpPr>
          <p:nvPr>
            <p:ph idx="1"/>
          </p:nvPr>
        </p:nvSpPr>
        <p:spPr/>
        <p:txBody>
          <a:bodyPr/>
          <a:lstStyle/>
          <a:p>
            <a:r>
              <a:rPr lang="zh-TW" altLang="zh-TW" dirty="0"/>
              <a:t>雛形系統是一種視覺溝通工具，透過這個工具，使用者與系統開發者能有具體的系統可以討論。</a:t>
            </a:r>
            <a:endParaRPr lang="en-US" altLang="zh-TW" dirty="0"/>
          </a:p>
          <a:p>
            <a:r>
              <a:rPr lang="zh-TW" altLang="zh-TW" dirty="0"/>
              <a:t>關於</a:t>
            </a:r>
            <a:r>
              <a:rPr lang="en-US" altLang="zh-TW" dirty="0"/>
              <a:t>BI</a:t>
            </a:r>
            <a:r>
              <a:rPr lang="zh-TW" altLang="zh-TW" dirty="0"/>
              <a:t>雛形系統，最主要的目的是希望透過小規模的資料及部份系統功能，展示完整系統所具備的分析能力。</a:t>
            </a:r>
            <a:endParaRPr lang="zh-TW" altLang="en-US" dirty="0"/>
          </a:p>
        </p:txBody>
      </p:sp>
      <p:sp>
        <p:nvSpPr>
          <p:cNvPr id="3" name="日期版面配置區 2">
            <a:extLst>
              <a:ext uri="{FF2B5EF4-FFF2-40B4-BE49-F238E27FC236}">
                <a16:creationId xmlns:a16="http://schemas.microsoft.com/office/drawing/2014/main" id="{B4D726A5-BF19-472F-A9FF-CE653632B733}"/>
              </a:ext>
            </a:extLst>
          </p:cNvPr>
          <p:cNvSpPr>
            <a:spLocks noGrp="1"/>
          </p:cNvSpPr>
          <p:nvPr>
            <p:ph type="dt" sz="half" idx="10"/>
          </p:nvPr>
        </p:nvSpPr>
        <p:spPr/>
        <p:txBody>
          <a:bodyPr/>
          <a:lstStyle/>
          <a:p>
            <a:r>
              <a:rPr lang="en-US"/>
              <a:t>© 滄海圖書</a:t>
            </a:r>
            <a:endParaRPr lang="en-US" dirty="0"/>
          </a:p>
        </p:txBody>
      </p:sp>
      <p:sp>
        <p:nvSpPr>
          <p:cNvPr id="34820" name="頁尾版面配置區 3">
            <a:extLst>
              <a:ext uri="{FF2B5EF4-FFF2-40B4-BE49-F238E27FC236}">
                <a16:creationId xmlns:a16="http://schemas.microsoft.com/office/drawing/2014/main" id="{38411E88-C279-4FC9-9F5C-58223AE651E9}"/>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34821" name="投影片編號版面配置區 4">
            <a:extLst>
              <a:ext uri="{FF2B5EF4-FFF2-40B4-BE49-F238E27FC236}">
                <a16:creationId xmlns:a16="http://schemas.microsoft.com/office/drawing/2014/main" id="{E678873D-15A5-4B67-9502-B9E86AA69008}"/>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A93DE2B8-71A7-413C-A677-596F078FE50B}" type="slidenum">
              <a:rPr lang="zh-TW" altLang="en-US" smtClean="0"/>
              <a:pPr/>
              <a:t>26</a:t>
            </a:fld>
            <a:endParaRPr lang="zh-TW" altLang="en-US"/>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DD7767C9-2D35-4A6C-AB70-9A6127A74727}"/>
              </a:ext>
            </a:extLst>
          </p:cNvPr>
          <p:cNvSpPr>
            <a:spLocks noGrp="1"/>
          </p:cNvSpPr>
          <p:nvPr>
            <p:ph type="title"/>
          </p:nvPr>
        </p:nvSpPr>
        <p:spPr/>
        <p:txBody>
          <a:bodyPr/>
          <a:lstStyle/>
          <a:p>
            <a:r>
              <a:rPr lang="zh-TW" altLang="zh-TW" dirty="0"/>
              <a:t>雛形系統</a:t>
            </a:r>
            <a:endParaRPr lang="zh-TW" altLang="en-US" dirty="0"/>
          </a:p>
        </p:txBody>
      </p:sp>
      <p:sp>
        <p:nvSpPr>
          <p:cNvPr id="35843" name="內容版面配置區 2">
            <a:extLst>
              <a:ext uri="{FF2B5EF4-FFF2-40B4-BE49-F238E27FC236}">
                <a16:creationId xmlns:a16="http://schemas.microsoft.com/office/drawing/2014/main" id="{B9DA96D3-94D1-4920-8CF2-C8D23B94829C}"/>
              </a:ext>
            </a:extLst>
          </p:cNvPr>
          <p:cNvSpPr>
            <a:spLocks noGrp="1"/>
          </p:cNvSpPr>
          <p:nvPr>
            <p:ph idx="1"/>
          </p:nvPr>
        </p:nvSpPr>
        <p:spPr/>
        <p:txBody>
          <a:bodyPr/>
          <a:lstStyle/>
          <a:p>
            <a:r>
              <a:rPr lang="zh-TW" altLang="en-US" dirty="0"/>
              <a:t>雛形系統與完整運行的系統最大的差別在以下兩方面：</a:t>
            </a:r>
          </a:p>
          <a:p>
            <a:pPr marL="971550" lvl="1" indent="-514350">
              <a:buFont typeface="+mj-lt"/>
              <a:buAutoNum type="arabicPeriod"/>
            </a:pPr>
            <a:r>
              <a:rPr lang="zh-TW" altLang="en-US" dirty="0"/>
              <a:t>部分</a:t>
            </a:r>
            <a:r>
              <a:rPr lang="en-US" altLang="zh-TW" dirty="0"/>
              <a:t>ETL</a:t>
            </a:r>
            <a:r>
              <a:rPr lang="zh-TW" altLang="en-US" dirty="0"/>
              <a:t>的流程與功能可在雛形系統作測試，但是整個</a:t>
            </a:r>
            <a:r>
              <a:rPr lang="en-US" altLang="zh-TW" dirty="0"/>
              <a:t>ETL</a:t>
            </a:r>
            <a:r>
              <a:rPr lang="zh-TW" altLang="en-US" dirty="0"/>
              <a:t>流程太複雜，無法在此系統完整執行。 </a:t>
            </a:r>
          </a:p>
          <a:p>
            <a:pPr marL="971550" lvl="1" indent="-514350">
              <a:buFont typeface="+mj-lt"/>
              <a:buAutoNum type="arabicPeriod"/>
            </a:pPr>
            <a:r>
              <a:rPr lang="zh-TW" altLang="en-US" dirty="0"/>
              <a:t>部分</a:t>
            </a:r>
            <a:r>
              <a:rPr lang="en-US" altLang="zh-TW" dirty="0"/>
              <a:t>Meta data</a:t>
            </a:r>
            <a:r>
              <a:rPr lang="zh-TW" altLang="en-US" dirty="0"/>
              <a:t>資料庫的功能可在雛形系統作測試，但整個公司完整可運作的</a:t>
            </a:r>
            <a:r>
              <a:rPr lang="en-US" altLang="zh-TW" dirty="0"/>
              <a:t>Meta data</a:t>
            </a:r>
            <a:r>
              <a:rPr lang="zh-TW" altLang="en-US" dirty="0"/>
              <a:t>無法在此系統執行。</a:t>
            </a:r>
          </a:p>
          <a:p>
            <a:endParaRPr lang="zh-TW" altLang="en-US" dirty="0"/>
          </a:p>
        </p:txBody>
      </p:sp>
      <p:sp>
        <p:nvSpPr>
          <p:cNvPr id="3" name="日期版面配置區 2">
            <a:extLst>
              <a:ext uri="{FF2B5EF4-FFF2-40B4-BE49-F238E27FC236}">
                <a16:creationId xmlns:a16="http://schemas.microsoft.com/office/drawing/2014/main" id="{FA007A47-B3F6-41B5-AD59-976503E5C6D5}"/>
              </a:ext>
            </a:extLst>
          </p:cNvPr>
          <p:cNvSpPr>
            <a:spLocks noGrp="1"/>
          </p:cNvSpPr>
          <p:nvPr>
            <p:ph type="dt" sz="half" idx="10"/>
          </p:nvPr>
        </p:nvSpPr>
        <p:spPr/>
        <p:txBody>
          <a:bodyPr/>
          <a:lstStyle/>
          <a:p>
            <a:r>
              <a:rPr lang="en-US"/>
              <a:t>© 滄海圖書</a:t>
            </a:r>
            <a:endParaRPr lang="en-US" dirty="0"/>
          </a:p>
        </p:txBody>
      </p:sp>
      <p:sp>
        <p:nvSpPr>
          <p:cNvPr id="35844" name="頁尾版面配置區 3">
            <a:extLst>
              <a:ext uri="{FF2B5EF4-FFF2-40B4-BE49-F238E27FC236}">
                <a16:creationId xmlns:a16="http://schemas.microsoft.com/office/drawing/2014/main" id="{55EB12E9-DA15-43F7-9935-B42F310DFD99}"/>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35845" name="投影片編號版面配置區 4">
            <a:extLst>
              <a:ext uri="{FF2B5EF4-FFF2-40B4-BE49-F238E27FC236}">
                <a16:creationId xmlns:a16="http://schemas.microsoft.com/office/drawing/2014/main" id="{FDE0E6D8-6E9E-47C3-8714-D87792B97CDE}"/>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208D5D9-F121-461F-9350-E5701057FE01}" type="slidenum">
              <a:rPr lang="zh-TW" altLang="en-US" smtClean="0"/>
              <a:pPr/>
              <a:t>27</a:t>
            </a:fld>
            <a:endParaRPr lang="zh-TW" altLang="en-US"/>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5448D385-7554-442F-8F7B-6A246008408D}"/>
              </a:ext>
            </a:extLst>
          </p:cNvPr>
          <p:cNvSpPr>
            <a:spLocks noGrp="1"/>
          </p:cNvSpPr>
          <p:nvPr>
            <p:ph type="title"/>
          </p:nvPr>
        </p:nvSpPr>
        <p:spPr/>
        <p:txBody>
          <a:bodyPr/>
          <a:lstStyle/>
          <a:p>
            <a:r>
              <a:rPr lang="zh-TW" altLang="zh-TW" dirty="0"/>
              <a:t>雛形系統</a:t>
            </a:r>
            <a:endParaRPr lang="zh-TW" altLang="en-US" dirty="0"/>
          </a:p>
        </p:txBody>
      </p:sp>
      <p:sp>
        <p:nvSpPr>
          <p:cNvPr id="36867" name="內容版面配置區 2">
            <a:extLst>
              <a:ext uri="{FF2B5EF4-FFF2-40B4-BE49-F238E27FC236}">
                <a16:creationId xmlns:a16="http://schemas.microsoft.com/office/drawing/2014/main" id="{FE905850-E7B5-43B5-94AF-CF21769627A8}"/>
              </a:ext>
            </a:extLst>
          </p:cNvPr>
          <p:cNvSpPr>
            <a:spLocks noGrp="1"/>
          </p:cNvSpPr>
          <p:nvPr>
            <p:ph idx="1"/>
          </p:nvPr>
        </p:nvSpPr>
        <p:spPr/>
        <p:txBody>
          <a:bodyPr/>
          <a:lstStyle/>
          <a:p>
            <a:r>
              <a:rPr lang="zh-TW" altLang="en-US" dirty="0"/>
              <a:t>各類雛形系統：</a:t>
            </a:r>
            <a:endParaRPr lang="en-US" altLang="zh-TW" dirty="0"/>
          </a:p>
          <a:p>
            <a:pPr marL="971550" lvl="1" indent="-514350">
              <a:buFont typeface="+mj-lt"/>
              <a:buAutoNum type="arabicPeriod"/>
            </a:pPr>
            <a:r>
              <a:rPr lang="zh-TW" altLang="zh-TW" dirty="0"/>
              <a:t>展示和講述用的雛形系統</a:t>
            </a:r>
            <a:r>
              <a:rPr lang="en-US" altLang="zh-TW" dirty="0"/>
              <a:t> (Show-and-tell prototype) </a:t>
            </a:r>
            <a:endParaRPr lang="zh-TW" altLang="zh-TW" dirty="0"/>
          </a:p>
          <a:p>
            <a:pPr marL="971550" lvl="1" indent="-514350">
              <a:buFont typeface="+mj-lt"/>
              <a:buAutoNum type="arabicPeriod"/>
            </a:pPr>
            <a:r>
              <a:rPr lang="zh-TW" altLang="zh-TW" dirty="0"/>
              <a:t>實體模型的雛形系統</a:t>
            </a:r>
            <a:r>
              <a:rPr lang="en-US" altLang="zh-TW" dirty="0"/>
              <a:t> (Mock-up prototype) </a:t>
            </a:r>
            <a:endParaRPr lang="zh-TW" altLang="zh-TW" dirty="0"/>
          </a:p>
          <a:p>
            <a:pPr marL="971550" lvl="1" indent="-514350">
              <a:buFont typeface="+mj-lt"/>
              <a:buAutoNum type="arabicPeriod"/>
            </a:pPr>
            <a:r>
              <a:rPr lang="zh-TW" altLang="zh-TW" dirty="0"/>
              <a:t>概念型的雛形系統</a:t>
            </a:r>
            <a:r>
              <a:rPr lang="en-US" altLang="zh-TW" dirty="0"/>
              <a:t> (Proof-of-concept prototype)</a:t>
            </a:r>
            <a:endParaRPr lang="zh-TW" altLang="zh-TW" dirty="0"/>
          </a:p>
          <a:p>
            <a:pPr marL="971550" lvl="1" indent="-514350">
              <a:buFont typeface="+mj-lt"/>
              <a:buAutoNum type="arabicPeriod"/>
            </a:pPr>
            <a:r>
              <a:rPr lang="zh-TW" altLang="zh-TW" dirty="0"/>
              <a:t>視覺設計型的雛形系統</a:t>
            </a:r>
            <a:r>
              <a:rPr lang="en-US" altLang="zh-TW" dirty="0"/>
              <a:t> (Visual-design prototype) </a:t>
            </a:r>
            <a:endParaRPr lang="zh-TW" altLang="zh-TW" dirty="0"/>
          </a:p>
          <a:p>
            <a:pPr marL="971550" lvl="1" indent="-514350">
              <a:buFont typeface="+mj-lt"/>
              <a:buAutoNum type="arabicPeriod"/>
            </a:pPr>
            <a:r>
              <a:rPr lang="zh-TW" altLang="zh-TW" dirty="0"/>
              <a:t>示範用的雛形系統</a:t>
            </a:r>
            <a:r>
              <a:rPr lang="en-US" altLang="zh-TW" dirty="0"/>
              <a:t> (Demo prototype) </a:t>
            </a:r>
            <a:endParaRPr lang="zh-TW" altLang="zh-TW" dirty="0"/>
          </a:p>
          <a:p>
            <a:pPr marL="971550" lvl="1" indent="-514350">
              <a:buFont typeface="+mj-lt"/>
              <a:buAutoNum type="arabicPeriod"/>
            </a:pPr>
            <a:r>
              <a:rPr lang="zh-TW" altLang="zh-TW" dirty="0"/>
              <a:t>操作型的雛形系統</a:t>
            </a:r>
            <a:r>
              <a:rPr lang="en-US" altLang="zh-TW" dirty="0"/>
              <a:t> (Operational prototype)</a:t>
            </a:r>
            <a:endParaRPr lang="zh-TW" altLang="zh-TW" dirty="0"/>
          </a:p>
          <a:p>
            <a:endParaRPr lang="zh-TW" altLang="en-US" dirty="0"/>
          </a:p>
        </p:txBody>
      </p:sp>
      <p:sp>
        <p:nvSpPr>
          <p:cNvPr id="2" name="日期版面配置區 1">
            <a:extLst>
              <a:ext uri="{FF2B5EF4-FFF2-40B4-BE49-F238E27FC236}">
                <a16:creationId xmlns:a16="http://schemas.microsoft.com/office/drawing/2014/main" id="{2F1A6E2A-60C2-4B3B-9024-6AB232A57ADF}"/>
              </a:ext>
            </a:extLst>
          </p:cNvPr>
          <p:cNvSpPr>
            <a:spLocks noGrp="1"/>
          </p:cNvSpPr>
          <p:nvPr>
            <p:ph type="dt" sz="half" idx="10"/>
          </p:nvPr>
        </p:nvSpPr>
        <p:spPr/>
        <p:txBody>
          <a:bodyPr/>
          <a:lstStyle/>
          <a:p>
            <a:r>
              <a:rPr lang="en-US"/>
              <a:t>© 滄海圖書</a:t>
            </a:r>
            <a:endParaRPr lang="en-US" dirty="0"/>
          </a:p>
        </p:txBody>
      </p:sp>
      <p:sp>
        <p:nvSpPr>
          <p:cNvPr id="36869" name="頁尾版面配置區 4">
            <a:extLst>
              <a:ext uri="{FF2B5EF4-FFF2-40B4-BE49-F238E27FC236}">
                <a16:creationId xmlns:a16="http://schemas.microsoft.com/office/drawing/2014/main" id="{2695B1DA-D8BA-4410-AD3B-C12C7EB405E3}"/>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36868" name="投影片編號版面配置區 3">
            <a:extLst>
              <a:ext uri="{FF2B5EF4-FFF2-40B4-BE49-F238E27FC236}">
                <a16:creationId xmlns:a16="http://schemas.microsoft.com/office/drawing/2014/main" id="{5EFA014E-EC8B-46B6-86FC-85B82DE6D014}"/>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E336A5F-D12D-4F81-A86D-D6A5C3AE76CA}" type="slidenum">
              <a:rPr lang="zh-TW" altLang="en-US" smtClean="0"/>
              <a:pPr/>
              <a:t>28</a:t>
            </a:fld>
            <a:endParaRPr lang="zh-TW" altLang="en-US"/>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77BC41-91C9-4BAD-8EF2-0F1025A5FB0B}"/>
              </a:ext>
            </a:extLst>
          </p:cNvPr>
          <p:cNvSpPr>
            <a:spLocks noGrp="1"/>
          </p:cNvSpPr>
          <p:nvPr>
            <p:ph type="title"/>
          </p:nvPr>
        </p:nvSpPr>
        <p:spPr/>
        <p:txBody>
          <a:bodyPr/>
          <a:lstStyle/>
          <a:p>
            <a:r>
              <a:rPr lang="en-US" altLang="zh-TW" dirty="0"/>
              <a:t>2.5 </a:t>
            </a:r>
            <a:r>
              <a:rPr lang="zh-TW" altLang="en-US" dirty="0"/>
              <a:t>系統設計與建構階段</a:t>
            </a:r>
            <a:br>
              <a:rPr lang="zh-TW" altLang="en-US" dirty="0"/>
            </a:br>
            <a:r>
              <a:rPr lang="en-US" altLang="zh-TW" dirty="0"/>
              <a:t>2.5.1 </a:t>
            </a:r>
            <a:r>
              <a:rPr lang="zh-TW" altLang="en-US" dirty="0"/>
              <a:t>資料庫設計</a:t>
            </a:r>
          </a:p>
        </p:txBody>
      </p:sp>
      <p:sp>
        <p:nvSpPr>
          <p:cNvPr id="37891" name="內容版面配置區 2">
            <a:extLst>
              <a:ext uri="{FF2B5EF4-FFF2-40B4-BE49-F238E27FC236}">
                <a16:creationId xmlns:a16="http://schemas.microsoft.com/office/drawing/2014/main" id="{164CBE79-ABF0-43C7-ACA8-9ECF4870B748}"/>
              </a:ext>
            </a:extLst>
          </p:cNvPr>
          <p:cNvSpPr>
            <a:spLocks noGrp="1"/>
          </p:cNvSpPr>
          <p:nvPr>
            <p:ph idx="1"/>
          </p:nvPr>
        </p:nvSpPr>
        <p:spPr/>
        <p:txBody>
          <a:bodyPr/>
          <a:lstStyle/>
          <a:p>
            <a:r>
              <a:rPr lang="zh-TW" altLang="zh-TW"/>
              <a:t>為了因應決策者對分析的需求，以現今資訊科技，</a:t>
            </a:r>
            <a:r>
              <a:rPr lang="en-US" altLang="zh-TW"/>
              <a:t>BI</a:t>
            </a:r>
            <a:r>
              <a:rPr lang="zh-TW" altLang="zh-TW"/>
              <a:t>的資料庫首重多維度設計，讓使用者可從不同的面向，切割與細分</a:t>
            </a:r>
            <a:r>
              <a:rPr lang="en-US" altLang="zh-TW"/>
              <a:t>(Slice and dice)</a:t>
            </a:r>
            <a:r>
              <a:rPr lang="zh-TW" altLang="zh-TW"/>
              <a:t>整體資料的內容，不同角度地分析資料，可以窺探隱含在資料中的深意</a:t>
            </a:r>
            <a:r>
              <a:rPr lang="en-US" altLang="zh-TW"/>
              <a:t>(Insights)</a:t>
            </a:r>
            <a:r>
              <a:rPr lang="zh-TW" altLang="zh-TW"/>
              <a:t>。</a:t>
            </a:r>
            <a:endParaRPr lang="en-US" altLang="zh-TW"/>
          </a:p>
        </p:txBody>
      </p:sp>
      <p:sp>
        <p:nvSpPr>
          <p:cNvPr id="3" name="日期版面配置區 2">
            <a:extLst>
              <a:ext uri="{FF2B5EF4-FFF2-40B4-BE49-F238E27FC236}">
                <a16:creationId xmlns:a16="http://schemas.microsoft.com/office/drawing/2014/main" id="{6B1788F2-A714-428E-9E49-3B1732C7A114}"/>
              </a:ext>
            </a:extLst>
          </p:cNvPr>
          <p:cNvSpPr>
            <a:spLocks noGrp="1"/>
          </p:cNvSpPr>
          <p:nvPr>
            <p:ph type="dt" sz="half" idx="10"/>
          </p:nvPr>
        </p:nvSpPr>
        <p:spPr/>
        <p:txBody>
          <a:bodyPr/>
          <a:lstStyle/>
          <a:p>
            <a:r>
              <a:rPr lang="en-US"/>
              <a:t>© 滄海圖書</a:t>
            </a:r>
            <a:endParaRPr lang="en-US" dirty="0"/>
          </a:p>
        </p:txBody>
      </p:sp>
      <p:sp>
        <p:nvSpPr>
          <p:cNvPr id="37892" name="頁尾版面配置區 3">
            <a:extLst>
              <a:ext uri="{FF2B5EF4-FFF2-40B4-BE49-F238E27FC236}">
                <a16:creationId xmlns:a16="http://schemas.microsoft.com/office/drawing/2014/main" id="{5E8E1204-F694-4AA3-BB1B-8E16A7782581}"/>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37893" name="投影片編號版面配置區 4">
            <a:extLst>
              <a:ext uri="{FF2B5EF4-FFF2-40B4-BE49-F238E27FC236}">
                <a16:creationId xmlns:a16="http://schemas.microsoft.com/office/drawing/2014/main" id="{B1901FAF-9240-4E9E-A1B2-6BB3F7043E6C}"/>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F8750B9-5C92-4D05-9786-6FE22415DF04}" type="slidenum">
              <a:rPr lang="zh-TW" altLang="en-US" smtClean="0"/>
              <a:pPr/>
              <a:t>29</a:t>
            </a:fld>
            <a:endParaRPr lang="zh-TW" altLang="en-US"/>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6F3FF2-4DA9-42D3-8A35-9A3675DED54C}"/>
              </a:ext>
            </a:extLst>
          </p:cNvPr>
          <p:cNvSpPr>
            <a:spLocks noGrp="1"/>
          </p:cNvSpPr>
          <p:nvPr>
            <p:ph type="title"/>
          </p:nvPr>
        </p:nvSpPr>
        <p:spPr/>
        <p:txBody>
          <a:bodyPr/>
          <a:lstStyle/>
          <a:p>
            <a:r>
              <a:rPr lang="zh-TW" altLang="en-US"/>
              <a:t>學習目標</a:t>
            </a:r>
            <a:endParaRPr lang="zh-TW" altLang="en-US" dirty="0"/>
          </a:p>
        </p:txBody>
      </p:sp>
      <p:sp>
        <p:nvSpPr>
          <p:cNvPr id="3" name="內容版面配置區 2">
            <a:extLst>
              <a:ext uri="{FF2B5EF4-FFF2-40B4-BE49-F238E27FC236}">
                <a16:creationId xmlns:a16="http://schemas.microsoft.com/office/drawing/2014/main" id="{417BA1C2-12AC-4A3E-B834-67A9A680E371}"/>
              </a:ext>
            </a:extLst>
          </p:cNvPr>
          <p:cNvSpPr>
            <a:spLocks noGrp="1"/>
          </p:cNvSpPr>
          <p:nvPr>
            <p:ph idx="1"/>
          </p:nvPr>
        </p:nvSpPr>
        <p:spPr/>
        <p:txBody>
          <a:bodyPr/>
          <a:lstStyle/>
          <a:p>
            <a:r>
              <a:rPr lang="zh-TW" altLang="en-US" dirty="0"/>
              <a:t>瞭解 </a:t>
            </a:r>
            <a:r>
              <a:rPr lang="en-US" altLang="zh-TW" dirty="0"/>
              <a:t>BI </a:t>
            </a:r>
            <a:r>
              <a:rPr lang="zh-TW" altLang="en-US" dirty="0"/>
              <a:t>專案生命週期涵蓋的範圍與所需注意事項。</a:t>
            </a:r>
          </a:p>
          <a:p>
            <a:r>
              <a:rPr lang="zh-TW" altLang="en-US" dirty="0"/>
              <a:t>瞭解如何進行 </a:t>
            </a:r>
            <a:r>
              <a:rPr lang="en-US" altLang="zh-TW" dirty="0"/>
              <a:t>BI </a:t>
            </a:r>
            <a:r>
              <a:rPr lang="zh-TW" altLang="en-US" dirty="0"/>
              <a:t>專案的評估與規劃。</a:t>
            </a:r>
          </a:p>
          <a:p>
            <a:r>
              <a:rPr lang="zh-TW" altLang="en-US" dirty="0"/>
              <a:t>瞭解如何進行 </a:t>
            </a:r>
            <a:r>
              <a:rPr lang="en-US" altLang="zh-TW" dirty="0"/>
              <a:t>BI </a:t>
            </a:r>
            <a:r>
              <a:rPr lang="zh-TW" altLang="en-US" dirty="0"/>
              <a:t>專案的專案分析和系統設計與建構。</a:t>
            </a:r>
          </a:p>
          <a:p>
            <a:r>
              <a:rPr lang="zh-TW" altLang="en-US" dirty="0"/>
              <a:t>瞭解如何進行 </a:t>
            </a:r>
            <a:r>
              <a:rPr lang="en-US" altLang="zh-TW" dirty="0"/>
              <a:t>BI </a:t>
            </a:r>
            <a:r>
              <a:rPr lang="zh-TW" altLang="en-US" dirty="0"/>
              <a:t>專案的系統導入。</a:t>
            </a:r>
          </a:p>
        </p:txBody>
      </p:sp>
      <p:sp>
        <p:nvSpPr>
          <p:cNvPr id="4" name="日期版面配置區 3">
            <a:extLst>
              <a:ext uri="{FF2B5EF4-FFF2-40B4-BE49-F238E27FC236}">
                <a16:creationId xmlns:a16="http://schemas.microsoft.com/office/drawing/2014/main" id="{2B171EE1-F9EE-46DB-9E26-3BEF87D9277C}"/>
              </a:ext>
            </a:extLst>
          </p:cNvPr>
          <p:cNvSpPr>
            <a:spLocks noGrp="1"/>
          </p:cNvSpPr>
          <p:nvPr>
            <p:ph type="dt" sz="half" idx="10"/>
          </p:nvPr>
        </p:nvSpPr>
        <p:spPr/>
        <p:txBody>
          <a:bodyPr/>
          <a:lstStyle/>
          <a:p>
            <a:r>
              <a:rPr lang="en-US"/>
              <a:t>© 滄海圖書</a:t>
            </a:r>
            <a:endParaRPr lang="en-US" dirty="0"/>
          </a:p>
        </p:txBody>
      </p:sp>
      <p:sp>
        <p:nvSpPr>
          <p:cNvPr id="5" name="頁尾版面配置區 4">
            <a:extLst>
              <a:ext uri="{FF2B5EF4-FFF2-40B4-BE49-F238E27FC236}">
                <a16:creationId xmlns:a16="http://schemas.microsoft.com/office/drawing/2014/main" id="{1D0097FE-8E70-456F-9056-15317C29558A}"/>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E2B33C87-5E46-4313-9931-E855260E7DC0}"/>
              </a:ext>
            </a:extLst>
          </p:cNvPr>
          <p:cNvSpPr>
            <a:spLocks noGrp="1"/>
          </p:cNvSpPr>
          <p:nvPr>
            <p:ph type="sldNum" sz="quarter" idx="12"/>
          </p:nvPr>
        </p:nvSpPr>
        <p:spPr/>
        <p:txBody>
          <a:bodyPr/>
          <a:lstStyle/>
          <a:p>
            <a:fld id="{A69134C5-D3FF-48ED-8AAC-F4BE64BCFA21}" type="slidenum">
              <a:rPr lang="zh-TW" altLang="en-US" smtClean="0"/>
              <a:pPr/>
              <a:t>3</a:t>
            </a:fld>
            <a:endParaRPr lang="zh-TW" altLang="en-US"/>
          </a:p>
        </p:txBody>
      </p:sp>
    </p:spTree>
    <p:extLst>
      <p:ext uri="{BB962C8B-B14F-4D97-AF65-F5344CB8AC3E}">
        <p14:creationId xmlns:p14="http://schemas.microsoft.com/office/powerpoint/2010/main" val="57369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BBC281A2-3105-4FE7-AFA3-96BDED9B6D6F}"/>
              </a:ext>
            </a:extLst>
          </p:cNvPr>
          <p:cNvSpPr>
            <a:spLocks noGrp="1"/>
          </p:cNvSpPr>
          <p:nvPr>
            <p:ph type="title"/>
          </p:nvPr>
        </p:nvSpPr>
        <p:spPr/>
        <p:txBody>
          <a:bodyPr/>
          <a:lstStyle/>
          <a:p>
            <a:r>
              <a:rPr lang="zh-TW" altLang="en-US"/>
              <a:t>資料庫設計</a:t>
            </a:r>
            <a:endParaRPr lang="zh-TW" altLang="en-US" dirty="0"/>
          </a:p>
        </p:txBody>
      </p:sp>
      <p:sp>
        <p:nvSpPr>
          <p:cNvPr id="38915" name="內容版面配置區 2">
            <a:extLst>
              <a:ext uri="{FF2B5EF4-FFF2-40B4-BE49-F238E27FC236}">
                <a16:creationId xmlns:a16="http://schemas.microsoft.com/office/drawing/2014/main" id="{01BFD384-A959-43B3-85C4-3A0EFCB1CA3E}"/>
              </a:ext>
            </a:extLst>
          </p:cNvPr>
          <p:cNvSpPr>
            <a:spLocks noGrp="1"/>
          </p:cNvSpPr>
          <p:nvPr>
            <p:ph idx="1"/>
          </p:nvPr>
        </p:nvSpPr>
        <p:spPr/>
        <p:txBody>
          <a:bodyPr/>
          <a:lstStyle/>
          <a:p>
            <a:r>
              <a:rPr lang="zh-TW" altLang="zh-TW" dirty="0"/>
              <a:t>多維度的資料庫設計，使得</a:t>
            </a:r>
            <a:r>
              <a:rPr lang="en-US" altLang="zh-TW" dirty="0"/>
              <a:t>BI</a:t>
            </a:r>
            <a:r>
              <a:rPr lang="zh-TW" altLang="zh-TW" dirty="0"/>
              <a:t>系統能快速取用大範圍的資料，主要的架構</a:t>
            </a:r>
            <a:r>
              <a:rPr lang="en-US" altLang="zh-TW" dirty="0"/>
              <a:t>(Schema)</a:t>
            </a:r>
            <a:r>
              <a:rPr lang="zh-TW" altLang="zh-TW" dirty="0"/>
              <a:t>有兩種</a:t>
            </a:r>
            <a:r>
              <a:rPr lang="en-US" altLang="zh-TW" dirty="0"/>
              <a:t>:</a:t>
            </a:r>
            <a:endParaRPr lang="zh-TW" altLang="zh-TW" dirty="0"/>
          </a:p>
          <a:p>
            <a:pPr marL="971550" lvl="1" indent="-514350">
              <a:buFont typeface="+mj-lt"/>
              <a:buAutoNum type="arabicPeriod"/>
            </a:pPr>
            <a:r>
              <a:rPr lang="zh-TW" altLang="zh-TW" dirty="0"/>
              <a:t>星狀架構</a:t>
            </a:r>
            <a:r>
              <a:rPr lang="en-US" altLang="zh-TW" dirty="0"/>
              <a:t> (Star schema)</a:t>
            </a:r>
            <a:endParaRPr lang="zh-TW" altLang="zh-TW" dirty="0"/>
          </a:p>
          <a:p>
            <a:pPr marL="971550" lvl="1" indent="-514350">
              <a:buFont typeface="+mj-lt"/>
              <a:buAutoNum type="arabicPeriod"/>
            </a:pPr>
            <a:r>
              <a:rPr lang="zh-TW" altLang="zh-TW" dirty="0"/>
              <a:t>雪片架構</a:t>
            </a:r>
            <a:r>
              <a:rPr lang="en-US" altLang="zh-TW" dirty="0"/>
              <a:t>(Snowflake schema)</a:t>
            </a:r>
            <a:endParaRPr lang="zh-TW" altLang="en-US" dirty="0"/>
          </a:p>
        </p:txBody>
      </p:sp>
      <p:sp>
        <p:nvSpPr>
          <p:cNvPr id="3" name="日期版面配置區 2">
            <a:extLst>
              <a:ext uri="{FF2B5EF4-FFF2-40B4-BE49-F238E27FC236}">
                <a16:creationId xmlns:a16="http://schemas.microsoft.com/office/drawing/2014/main" id="{71AFDA68-3DD1-4AA4-A7AD-250B8218006E}"/>
              </a:ext>
            </a:extLst>
          </p:cNvPr>
          <p:cNvSpPr>
            <a:spLocks noGrp="1"/>
          </p:cNvSpPr>
          <p:nvPr>
            <p:ph type="dt" sz="half" idx="10"/>
          </p:nvPr>
        </p:nvSpPr>
        <p:spPr/>
        <p:txBody>
          <a:bodyPr/>
          <a:lstStyle/>
          <a:p>
            <a:r>
              <a:rPr lang="en-US"/>
              <a:t>© 滄海圖書</a:t>
            </a:r>
            <a:endParaRPr lang="en-US" dirty="0"/>
          </a:p>
        </p:txBody>
      </p:sp>
      <p:sp>
        <p:nvSpPr>
          <p:cNvPr id="38916" name="頁尾版面配置區 3">
            <a:extLst>
              <a:ext uri="{FF2B5EF4-FFF2-40B4-BE49-F238E27FC236}">
                <a16:creationId xmlns:a16="http://schemas.microsoft.com/office/drawing/2014/main" id="{6A11A2FB-4CFB-4578-B4F1-EDB787585C22}"/>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38917" name="投影片編號版面配置區 4">
            <a:extLst>
              <a:ext uri="{FF2B5EF4-FFF2-40B4-BE49-F238E27FC236}">
                <a16:creationId xmlns:a16="http://schemas.microsoft.com/office/drawing/2014/main" id="{5A58899C-E815-4472-A566-EA9D92BFA51D}"/>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4A50BDC-D4BC-4F57-BE4C-B05847E9C0F4}" type="slidenum">
              <a:rPr lang="zh-TW" altLang="en-US" smtClean="0"/>
              <a:pPr/>
              <a:t>30</a:t>
            </a:fld>
            <a:endParaRPr lang="zh-TW" altLang="en-US"/>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2B677B-9703-4142-9D68-4411D916D5EA}"/>
              </a:ext>
            </a:extLst>
          </p:cNvPr>
          <p:cNvSpPr>
            <a:spLocks noGrp="1"/>
          </p:cNvSpPr>
          <p:nvPr>
            <p:ph type="title"/>
          </p:nvPr>
        </p:nvSpPr>
        <p:spPr/>
        <p:txBody>
          <a:bodyPr/>
          <a:lstStyle/>
          <a:p>
            <a:pPr>
              <a:defRPr/>
            </a:pPr>
            <a:r>
              <a:rPr lang="zh-TW" altLang="en-US" dirty="0"/>
              <a:t>資料庫設計</a:t>
            </a:r>
          </a:p>
        </p:txBody>
      </p:sp>
      <p:sp>
        <p:nvSpPr>
          <p:cNvPr id="39939" name="內容版面配置區 2">
            <a:extLst>
              <a:ext uri="{FF2B5EF4-FFF2-40B4-BE49-F238E27FC236}">
                <a16:creationId xmlns:a16="http://schemas.microsoft.com/office/drawing/2014/main" id="{0F1EA842-1E4A-4DE4-8578-4D632C0AD9BD}"/>
              </a:ext>
            </a:extLst>
          </p:cNvPr>
          <p:cNvSpPr>
            <a:spLocks noGrp="1"/>
          </p:cNvSpPr>
          <p:nvPr>
            <p:ph idx="1"/>
          </p:nvPr>
        </p:nvSpPr>
        <p:spPr/>
        <p:txBody>
          <a:bodyPr/>
          <a:lstStyle/>
          <a:p>
            <a:pPr marL="514350" indent="-514350">
              <a:buFont typeface="+mj-lt"/>
              <a:buAutoNum type="arabicPeriod"/>
            </a:pPr>
            <a:r>
              <a:rPr lang="zh-TW" altLang="en-US" dirty="0"/>
              <a:t>星狀架構 </a:t>
            </a:r>
            <a:r>
              <a:rPr lang="en-US" altLang="zh-TW" dirty="0"/>
              <a:t>(Star schema)</a:t>
            </a:r>
          </a:p>
          <a:p>
            <a:pPr lvl="1"/>
            <a:r>
              <a:rPr lang="zh-TW" altLang="en-US" dirty="0"/>
              <a:t>星狀架構有一個主物件在中央</a:t>
            </a:r>
            <a:r>
              <a:rPr lang="en-US" altLang="zh-TW" dirty="0"/>
              <a:t>, </a:t>
            </a:r>
            <a:r>
              <a:rPr lang="zh-TW" altLang="en-US" dirty="0"/>
              <a:t>其輻射狀地連接其他物件。中央的物件稱為主表</a:t>
            </a:r>
            <a:r>
              <a:rPr lang="en-US" altLang="zh-TW" dirty="0"/>
              <a:t>(Fact table)</a:t>
            </a:r>
            <a:r>
              <a:rPr lang="zh-TW" altLang="en-US" dirty="0"/>
              <a:t>，為主要分析的營運要項，例如銷售金額或數量；</a:t>
            </a:r>
            <a:endParaRPr lang="en-US" altLang="zh-TW" dirty="0"/>
          </a:p>
          <a:p>
            <a:pPr lvl="1"/>
            <a:r>
              <a:rPr lang="zh-TW" altLang="en-US" dirty="0"/>
              <a:t>週圍連接的為此營運要向的相關構面</a:t>
            </a:r>
            <a:r>
              <a:rPr lang="en-US" altLang="zh-TW" dirty="0"/>
              <a:t>, </a:t>
            </a:r>
            <a:r>
              <a:rPr lang="zh-TW" altLang="en-US" dirty="0"/>
              <a:t>稱為維度表</a:t>
            </a:r>
            <a:r>
              <a:rPr lang="en-US" altLang="zh-TW" dirty="0"/>
              <a:t>(Dimensional tables)</a:t>
            </a:r>
            <a:r>
              <a:rPr lang="zh-TW" altLang="en-US" dirty="0"/>
              <a:t>， 例如依地區別、依品項別、依年度別、依客戶別。</a:t>
            </a:r>
          </a:p>
          <a:p>
            <a:pPr lvl="1"/>
            <a:r>
              <a:rPr lang="zh-TW" altLang="en-US" dirty="0"/>
              <a:t>維度表為去正規化</a:t>
            </a:r>
            <a:r>
              <a:rPr lang="en-US" altLang="zh-TW" dirty="0"/>
              <a:t>(</a:t>
            </a:r>
            <a:r>
              <a:rPr lang="en-US" altLang="zh-TW" dirty="0" err="1"/>
              <a:t>Denomalized</a:t>
            </a:r>
            <a:r>
              <a:rPr lang="en-US" altLang="zh-TW" dirty="0"/>
              <a:t>)</a:t>
            </a:r>
            <a:r>
              <a:rPr lang="zh-TW" altLang="en-US" dirty="0"/>
              <a:t>的設計，所以，屬於同一類但具從屬關係的資料會重覆儲存，例如</a:t>
            </a:r>
            <a:r>
              <a:rPr lang="en-US" altLang="zh-TW" dirty="0"/>
              <a:t>, </a:t>
            </a:r>
            <a:r>
              <a:rPr lang="zh-TW" altLang="en-US" dirty="0"/>
              <a:t>從區域來分，台北市的資料儲存一次，如果要分析到「區」，台北市大安區的資料也存一份，這部分資料，一定包含在台北市的總量。</a:t>
            </a:r>
          </a:p>
        </p:txBody>
      </p:sp>
      <p:sp>
        <p:nvSpPr>
          <p:cNvPr id="39940" name="頁尾版面配置區 3">
            <a:extLst>
              <a:ext uri="{FF2B5EF4-FFF2-40B4-BE49-F238E27FC236}">
                <a16:creationId xmlns:a16="http://schemas.microsoft.com/office/drawing/2014/main" id="{D5641021-51BB-43E7-AEB2-E613FB34D8C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39941" name="投影片編號版面配置區 4">
            <a:extLst>
              <a:ext uri="{FF2B5EF4-FFF2-40B4-BE49-F238E27FC236}">
                <a16:creationId xmlns:a16="http://schemas.microsoft.com/office/drawing/2014/main" id="{A2DD64E9-9588-44E4-BF21-AE40DE860A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4564DB11-D5D4-4E7E-A420-69BFB5B1E6E6}" type="slidenum">
              <a:rPr lang="zh-TW" altLang="en-US">
                <a:solidFill>
                  <a:schemeClr val="bg1"/>
                </a:solidFill>
              </a:rPr>
              <a:pPr eaLnBrk="1" hangingPunct="1"/>
              <a:t>31</a:t>
            </a:fld>
            <a:endParaRPr lang="zh-TW" altLang="en-US">
              <a:solidFill>
                <a:schemeClr val="bg1"/>
              </a:solidFill>
            </a:endParaRPr>
          </a:p>
        </p:txBody>
      </p:sp>
      <p:sp>
        <p:nvSpPr>
          <p:cNvPr id="3" name="日期版面配置區 2">
            <a:extLst>
              <a:ext uri="{FF2B5EF4-FFF2-40B4-BE49-F238E27FC236}">
                <a16:creationId xmlns:a16="http://schemas.microsoft.com/office/drawing/2014/main" id="{C87C0D18-6CD5-4A81-A545-739DEB85156C}"/>
              </a:ext>
            </a:extLst>
          </p:cNvPr>
          <p:cNvSpPr>
            <a:spLocks noGrp="1"/>
          </p:cNvSpPr>
          <p:nvPr>
            <p:ph type="dt" sz="half" idx="10"/>
          </p:nvPr>
        </p:nvSpPr>
        <p:spPr/>
        <p:txBody>
          <a:bodyPr/>
          <a:lstStyle/>
          <a:p>
            <a:r>
              <a:rPr lang="en-US"/>
              <a:t>© 滄海圖書</a:t>
            </a:r>
            <a:endParaRPr lang="en-US" dirty="0"/>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FF45BA-ACD7-4845-87AC-B9B30521AC57}"/>
              </a:ext>
            </a:extLst>
          </p:cNvPr>
          <p:cNvSpPr>
            <a:spLocks noGrp="1"/>
          </p:cNvSpPr>
          <p:nvPr>
            <p:ph type="title"/>
          </p:nvPr>
        </p:nvSpPr>
        <p:spPr/>
        <p:txBody>
          <a:bodyPr/>
          <a:lstStyle/>
          <a:p>
            <a:endParaRPr lang="zh-TW" altLang="en-US"/>
          </a:p>
        </p:txBody>
      </p:sp>
      <p:pic>
        <p:nvPicPr>
          <p:cNvPr id="7" name="內容版面配置區 6">
            <a:extLst>
              <a:ext uri="{FF2B5EF4-FFF2-40B4-BE49-F238E27FC236}">
                <a16:creationId xmlns:a16="http://schemas.microsoft.com/office/drawing/2014/main" id="{CCA68622-8CA6-40F0-8A22-1D2C5846BB34}"/>
              </a:ext>
            </a:extLst>
          </p:cNvPr>
          <p:cNvPicPr>
            <a:picLocks noGrp="1" noChangeAspect="1"/>
          </p:cNvPicPr>
          <p:nvPr>
            <p:ph idx="1"/>
          </p:nvPr>
        </p:nvPicPr>
        <p:blipFill>
          <a:blip r:embed="rId2"/>
          <a:stretch>
            <a:fillRect/>
          </a:stretch>
        </p:blipFill>
        <p:spPr>
          <a:xfrm>
            <a:off x="2475917" y="476250"/>
            <a:ext cx="7240165" cy="5768975"/>
          </a:xfrm>
          <a:prstGeom prst="rect">
            <a:avLst/>
          </a:prstGeom>
        </p:spPr>
      </p:pic>
      <p:sp>
        <p:nvSpPr>
          <p:cNvPr id="4" name="日期版面配置區 3">
            <a:extLst>
              <a:ext uri="{FF2B5EF4-FFF2-40B4-BE49-F238E27FC236}">
                <a16:creationId xmlns:a16="http://schemas.microsoft.com/office/drawing/2014/main" id="{AFBC0A43-4814-4264-81E4-7837BFABED93}"/>
              </a:ext>
            </a:extLst>
          </p:cNvPr>
          <p:cNvSpPr>
            <a:spLocks noGrp="1"/>
          </p:cNvSpPr>
          <p:nvPr>
            <p:ph type="dt" sz="half" idx="10"/>
          </p:nvPr>
        </p:nvSpPr>
        <p:spPr/>
        <p:txBody>
          <a:bodyPr/>
          <a:lstStyle/>
          <a:p>
            <a:r>
              <a:rPr lang="en-US"/>
              <a:t>© 滄海圖書</a:t>
            </a:r>
            <a:endParaRPr lang="en-US" dirty="0"/>
          </a:p>
        </p:txBody>
      </p:sp>
      <p:sp>
        <p:nvSpPr>
          <p:cNvPr id="5" name="頁尾版面配置區 4">
            <a:extLst>
              <a:ext uri="{FF2B5EF4-FFF2-40B4-BE49-F238E27FC236}">
                <a16:creationId xmlns:a16="http://schemas.microsoft.com/office/drawing/2014/main" id="{6B951622-2A48-4CB1-96FC-32F4C903E13E}"/>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5BF2FCD8-FEAD-403C-BFEB-5B1063378674}"/>
              </a:ext>
            </a:extLst>
          </p:cNvPr>
          <p:cNvSpPr>
            <a:spLocks noGrp="1"/>
          </p:cNvSpPr>
          <p:nvPr>
            <p:ph type="sldNum" sz="quarter" idx="12"/>
          </p:nvPr>
        </p:nvSpPr>
        <p:spPr/>
        <p:txBody>
          <a:bodyPr/>
          <a:lstStyle/>
          <a:p>
            <a:fld id="{A69134C5-D3FF-48ED-8AAC-F4BE64BCFA21}" type="slidenum">
              <a:rPr lang="zh-TW" altLang="en-US" smtClean="0"/>
              <a:pPr/>
              <a:t>32</a:t>
            </a:fld>
            <a:endParaRPr lang="zh-TW" altLang="en-US"/>
          </a:p>
        </p:txBody>
      </p:sp>
    </p:spTree>
    <p:extLst>
      <p:ext uri="{BB962C8B-B14F-4D97-AF65-F5344CB8AC3E}">
        <p14:creationId xmlns:p14="http://schemas.microsoft.com/office/powerpoint/2010/main" val="2290350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FD3BDAAD-3CBE-4B30-B162-B0709E1ADF83}"/>
              </a:ext>
            </a:extLst>
          </p:cNvPr>
          <p:cNvSpPr>
            <a:spLocks noGrp="1"/>
          </p:cNvSpPr>
          <p:nvPr>
            <p:ph type="title"/>
          </p:nvPr>
        </p:nvSpPr>
        <p:spPr/>
        <p:txBody>
          <a:bodyPr/>
          <a:lstStyle/>
          <a:p>
            <a:r>
              <a:rPr lang="zh-TW" altLang="en-US" dirty="0"/>
              <a:t>資料庫設計</a:t>
            </a:r>
          </a:p>
        </p:txBody>
      </p:sp>
      <p:sp>
        <p:nvSpPr>
          <p:cNvPr id="41987" name="內容版面配置區 2">
            <a:extLst>
              <a:ext uri="{FF2B5EF4-FFF2-40B4-BE49-F238E27FC236}">
                <a16:creationId xmlns:a16="http://schemas.microsoft.com/office/drawing/2014/main" id="{7C7D3E9A-9AC1-4CD1-B543-D5ED095D77DB}"/>
              </a:ext>
            </a:extLst>
          </p:cNvPr>
          <p:cNvSpPr>
            <a:spLocks noGrp="1"/>
          </p:cNvSpPr>
          <p:nvPr>
            <p:ph idx="1"/>
          </p:nvPr>
        </p:nvSpPr>
        <p:spPr/>
        <p:txBody>
          <a:bodyPr/>
          <a:lstStyle/>
          <a:p>
            <a:pPr marL="514350" indent="-514350">
              <a:buFont typeface="+mj-lt"/>
              <a:buAutoNum type="arabicPeriod" startAt="2"/>
            </a:pPr>
            <a:r>
              <a:rPr lang="zh-TW" altLang="zh-TW" dirty="0"/>
              <a:t>雪片架構</a:t>
            </a:r>
            <a:r>
              <a:rPr lang="en-US" altLang="zh-TW" dirty="0"/>
              <a:t>(Snowflake schema)</a:t>
            </a:r>
            <a:endParaRPr lang="zh-TW" altLang="zh-TW" dirty="0"/>
          </a:p>
          <a:p>
            <a:pPr lvl="1"/>
            <a:r>
              <a:rPr lang="zh-TW" altLang="zh-TW" dirty="0"/>
              <a:t>雪片架構為星狀架構的變形，差別只在於其維度表是正規化的</a:t>
            </a:r>
            <a:r>
              <a:rPr lang="en-US" altLang="zh-TW" dirty="0"/>
              <a:t>(Normalized)</a:t>
            </a:r>
            <a:r>
              <a:rPr lang="zh-TW" altLang="zh-TW" dirty="0"/>
              <a:t>，他把重複的地方，直接獨立成一個表，以避免資料重複除存，因此資料表會增加，在報表呈現時，會因為需連結多個表而影響效率。</a:t>
            </a:r>
          </a:p>
          <a:p>
            <a:endParaRPr lang="zh-TW" altLang="en-US" dirty="0"/>
          </a:p>
        </p:txBody>
      </p:sp>
      <p:sp>
        <p:nvSpPr>
          <p:cNvPr id="2" name="日期版面配置區 1">
            <a:extLst>
              <a:ext uri="{FF2B5EF4-FFF2-40B4-BE49-F238E27FC236}">
                <a16:creationId xmlns:a16="http://schemas.microsoft.com/office/drawing/2014/main" id="{07A3122C-A89A-4660-983F-F1DE58A855AD}"/>
              </a:ext>
            </a:extLst>
          </p:cNvPr>
          <p:cNvSpPr>
            <a:spLocks noGrp="1"/>
          </p:cNvSpPr>
          <p:nvPr>
            <p:ph type="dt" sz="half" idx="10"/>
          </p:nvPr>
        </p:nvSpPr>
        <p:spPr/>
        <p:txBody>
          <a:bodyPr/>
          <a:lstStyle/>
          <a:p>
            <a:r>
              <a:rPr lang="en-US"/>
              <a:t>© 滄海圖書</a:t>
            </a:r>
            <a:endParaRPr lang="en-US" dirty="0"/>
          </a:p>
        </p:txBody>
      </p:sp>
      <p:sp>
        <p:nvSpPr>
          <p:cNvPr id="41989" name="頁尾版面配置區 6">
            <a:extLst>
              <a:ext uri="{FF2B5EF4-FFF2-40B4-BE49-F238E27FC236}">
                <a16:creationId xmlns:a16="http://schemas.microsoft.com/office/drawing/2014/main" id="{B8388AB7-89CC-4ECE-A6AA-A3013DF28EF5}"/>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41988" name="投影片編號版面配置區 5">
            <a:extLst>
              <a:ext uri="{FF2B5EF4-FFF2-40B4-BE49-F238E27FC236}">
                <a16:creationId xmlns:a16="http://schemas.microsoft.com/office/drawing/2014/main" id="{166F3382-D860-4A5A-B9F6-DF35B1D48633}"/>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50A6167-74C8-4F2C-8B10-F4FB6F715DA1}" type="slidenum">
              <a:rPr lang="zh-TW" altLang="en-US" smtClean="0"/>
              <a:pPr/>
              <a:t>33</a:t>
            </a:fld>
            <a:endParaRPr lang="zh-TW" altLang="en-US"/>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172B57-37E7-40F4-A136-C943545272D7}"/>
              </a:ext>
            </a:extLst>
          </p:cNvPr>
          <p:cNvSpPr>
            <a:spLocks noGrp="1"/>
          </p:cNvSpPr>
          <p:nvPr>
            <p:ph type="title"/>
          </p:nvPr>
        </p:nvSpPr>
        <p:spPr/>
        <p:txBody>
          <a:bodyPr/>
          <a:lstStyle/>
          <a:p>
            <a:endParaRPr lang="zh-TW" altLang="en-US"/>
          </a:p>
        </p:txBody>
      </p:sp>
      <p:pic>
        <p:nvPicPr>
          <p:cNvPr id="7" name="內容版面配置區 6">
            <a:extLst>
              <a:ext uri="{FF2B5EF4-FFF2-40B4-BE49-F238E27FC236}">
                <a16:creationId xmlns:a16="http://schemas.microsoft.com/office/drawing/2014/main" id="{BC6082AF-2DB4-4AA7-9A78-2E6A67791CDB}"/>
              </a:ext>
            </a:extLst>
          </p:cNvPr>
          <p:cNvPicPr>
            <a:picLocks noGrp="1" noChangeAspect="1"/>
          </p:cNvPicPr>
          <p:nvPr>
            <p:ph idx="1"/>
          </p:nvPr>
        </p:nvPicPr>
        <p:blipFill>
          <a:blip r:embed="rId2"/>
          <a:stretch>
            <a:fillRect/>
          </a:stretch>
        </p:blipFill>
        <p:spPr>
          <a:xfrm>
            <a:off x="1407936" y="476250"/>
            <a:ext cx="9376128" cy="5768975"/>
          </a:xfrm>
          <a:prstGeom prst="rect">
            <a:avLst/>
          </a:prstGeom>
        </p:spPr>
      </p:pic>
      <p:sp>
        <p:nvSpPr>
          <p:cNvPr id="4" name="日期版面配置區 3">
            <a:extLst>
              <a:ext uri="{FF2B5EF4-FFF2-40B4-BE49-F238E27FC236}">
                <a16:creationId xmlns:a16="http://schemas.microsoft.com/office/drawing/2014/main" id="{63DCDBA1-DBBF-4161-A317-6867793FF976}"/>
              </a:ext>
            </a:extLst>
          </p:cNvPr>
          <p:cNvSpPr>
            <a:spLocks noGrp="1"/>
          </p:cNvSpPr>
          <p:nvPr>
            <p:ph type="dt" sz="half" idx="10"/>
          </p:nvPr>
        </p:nvSpPr>
        <p:spPr/>
        <p:txBody>
          <a:bodyPr/>
          <a:lstStyle/>
          <a:p>
            <a:r>
              <a:rPr lang="en-US"/>
              <a:t>© 滄海圖書</a:t>
            </a:r>
            <a:endParaRPr lang="en-US" dirty="0"/>
          </a:p>
        </p:txBody>
      </p:sp>
      <p:sp>
        <p:nvSpPr>
          <p:cNvPr id="5" name="頁尾版面配置區 4">
            <a:extLst>
              <a:ext uri="{FF2B5EF4-FFF2-40B4-BE49-F238E27FC236}">
                <a16:creationId xmlns:a16="http://schemas.microsoft.com/office/drawing/2014/main" id="{30BBFDFD-BC7F-4DF4-B7E4-8711F088E18E}"/>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B00256FB-E90D-4E61-A442-19E3533A8969}"/>
              </a:ext>
            </a:extLst>
          </p:cNvPr>
          <p:cNvSpPr>
            <a:spLocks noGrp="1"/>
          </p:cNvSpPr>
          <p:nvPr>
            <p:ph type="sldNum" sz="quarter" idx="12"/>
          </p:nvPr>
        </p:nvSpPr>
        <p:spPr/>
        <p:txBody>
          <a:bodyPr/>
          <a:lstStyle/>
          <a:p>
            <a:fld id="{A69134C5-D3FF-48ED-8AAC-F4BE64BCFA21}" type="slidenum">
              <a:rPr lang="zh-TW" altLang="en-US" smtClean="0"/>
              <a:pPr/>
              <a:t>34</a:t>
            </a:fld>
            <a:endParaRPr lang="zh-TW" altLang="en-US"/>
          </a:p>
        </p:txBody>
      </p:sp>
    </p:spTree>
    <p:extLst>
      <p:ext uri="{BB962C8B-B14F-4D97-AF65-F5344CB8AC3E}">
        <p14:creationId xmlns:p14="http://schemas.microsoft.com/office/powerpoint/2010/main" val="2331591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a:extLst>
              <a:ext uri="{FF2B5EF4-FFF2-40B4-BE49-F238E27FC236}">
                <a16:creationId xmlns:a16="http://schemas.microsoft.com/office/drawing/2014/main" id="{DF5EF366-BBC7-4AB8-9A18-8E7CFFF52C6B}"/>
              </a:ext>
            </a:extLst>
          </p:cNvPr>
          <p:cNvSpPr>
            <a:spLocks noGrp="1"/>
          </p:cNvSpPr>
          <p:nvPr>
            <p:ph type="title"/>
          </p:nvPr>
        </p:nvSpPr>
        <p:spPr/>
        <p:txBody>
          <a:bodyPr/>
          <a:lstStyle/>
          <a:p>
            <a:r>
              <a:rPr lang="en-US" altLang="zh-TW" dirty="0"/>
              <a:t>2.5.2 </a:t>
            </a:r>
            <a:r>
              <a:rPr lang="zh-TW" altLang="zh-TW" dirty="0"/>
              <a:t>萃取</a:t>
            </a:r>
            <a:r>
              <a:rPr lang="en-US" altLang="zh-TW" dirty="0"/>
              <a:t>/</a:t>
            </a:r>
            <a:r>
              <a:rPr lang="zh-TW" altLang="zh-TW" dirty="0"/>
              <a:t>轉換</a:t>
            </a:r>
            <a:r>
              <a:rPr lang="en-US" altLang="zh-TW" dirty="0"/>
              <a:t>/</a:t>
            </a:r>
            <a:r>
              <a:rPr lang="zh-TW" altLang="zh-TW" dirty="0"/>
              <a:t>載入工具設計</a:t>
            </a:r>
            <a:endParaRPr lang="zh-TW" altLang="en-US" dirty="0"/>
          </a:p>
        </p:txBody>
      </p:sp>
      <p:sp>
        <p:nvSpPr>
          <p:cNvPr id="44035" name="內容版面配置區 2">
            <a:extLst>
              <a:ext uri="{FF2B5EF4-FFF2-40B4-BE49-F238E27FC236}">
                <a16:creationId xmlns:a16="http://schemas.microsoft.com/office/drawing/2014/main" id="{CA85C437-7640-4709-AFDD-B00B88306911}"/>
              </a:ext>
            </a:extLst>
          </p:cNvPr>
          <p:cNvSpPr>
            <a:spLocks noGrp="1"/>
          </p:cNvSpPr>
          <p:nvPr>
            <p:ph idx="1"/>
          </p:nvPr>
        </p:nvSpPr>
        <p:spPr/>
        <p:txBody>
          <a:bodyPr/>
          <a:lstStyle/>
          <a:p>
            <a:r>
              <a:rPr lang="en-US" altLang="zh-TW"/>
              <a:t>BI</a:t>
            </a:r>
            <a:r>
              <a:rPr lang="zh-TW" altLang="zh-TW"/>
              <a:t>系統的資料可能來於自不同的平台、應用系統或資料庫，要將其整合至一個目標資料庫</a:t>
            </a:r>
            <a:r>
              <a:rPr lang="en-US" altLang="zh-TW"/>
              <a:t>(Target database)</a:t>
            </a:r>
            <a:r>
              <a:rPr lang="zh-TW" altLang="zh-TW"/>
              <a:t>以利分析，需要經過資料萃取、轉換和載入的過程</a:t>
            </a:r>
            <a:r>
              <a:rPr lang="en-US" altLang="zh-TW"/>
              <a:t>(Extraction, transformation, and loading, ETL)</a:t>
            </a:r>
            <a:r>
              <a:rPr lang="zh-TW" altLang="zh-TW"/>
              <a:t>。</a:t>
            </a:r>
            <a:endParaRPr lang="zh-TW" altLang="en-US"/>
          </a:p>
        </p:txBody>
      </p:sp>
      <p:sp>
        <p:nvSpPr>
          <p:cNvPr id="2" name="日期版面配置區 1">
            <a:extLst>
              <a:ext uri="{FF2B5EF4-FFF2-40B4-BE49-F238E27FC236}">
                <a16:creationId xmlns:a16="http://schemas.microsoft.com/office/drawing/2014/main" id="{91E203F0-BE79-43F3-8834-F92E43FE01B2}"/>
              </a:ext>
            </a:extLst>
          </p:cNvPr>
          <p:cNvSpPr>
            <a:spLocks noGrp="1"/>
          </p:cNvSpPr>
          <p:nvPr>
            <p:ph type="dt" sz="half" idx="10"/>
          </p:nvPr>
        </p:nvSpPr>
        <p:spPr/>
        <p:txBody>
          <a:bodyPr/>
          <a:lstStyle/>
          <a:p>
            <a:r>
              <a:rPr lang="en-US"/>
              <a:t>© 滄海圖書</a:t>
            </a:r>
            <a:endParaRPr lang="en-US" dirty="0"/>
          </a:p>
        </p:txBody>
      </p:sp>
      <p:sp>
        <p:nvSpPr>
          <p:cNvPr id="44037" name="頁尾版面配置區 6">
            <a:extLst>
              <a:ext uri="{FF2B5EF4-FFF2-40B4-BE49-F238E27FC236}">
                <a16:creationId xmlns:a16="http://schemas.microsoft.com/office/drawing/2014/main" id="{71ACFEE3-AE27-4677-ACEF-09182D57D713}"/>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44036" name="投影片編號版面配置區 5">
            <a:extLst>
              <a:ext uri="{FF2B5EF4-FFF2-40B4-BE49-F238E27FC236}">
                <a16:creationId xmlns:a16="http://schemas.microsoft.com/office/drawing/2014/main" id="{10E176CD-E6F6-4FA9-96A3-B64C84271D6F}"/>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36982F0-CE15-479B-AFC1-38F9C1902A1F}" type="slidenum">
              <a:rPr lang="zh-TW" altLang="en-US" smtClean="0"/>
              <a:pPr/>
              <a:t>35</a:t>
            </a:fld>
            <a:endParaRPr lang="zh-TW" altLang="en-US"/>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a:extLst>
              <a:ext uri="{FF2B5EF4-FFF2-40B4-BE49-F238E27FC236}">
                <a16:creationId xmlns:a16="http://schemas.microsoft.com/office/drawing/2014/main" id="{EB8217F4-F3F6-4640-BA8F-9B8EBA7A32B9}"/>
              </a:ext>
            </a:extLst>
          </p:cNvPr>
          <p:cNvSpPr>
            <a:spLocks noGrp="1"/>
          </p:cNvSpPr>
          <p:nvPr>
            <p:ph type="title"/>
          </p:nvPr>
        </p:nvSpPr>
        <p:spPr/>
        <p:txBody>
          <a:bodyPr/>
          <a:lstStyle/>
          <a:p>
            <a:r>
              <a:rPr lang="zh-TW" altLang="zh-TW" dirty="0"/>
              <a:t>萃取</a:t>
            </a:r>
            <a:r>
              <a:rPr lang="en-US" altLang="zh-TW" dirty="0"/>
              <a:t>/</a:t>
            </a:r>
            <a:r>
              <a:rPr lang="zh-TW" altLang="zh-TW" dirty="0"/>
              <a:t>轉換</a:t>
            </a:r>
            <a:r>
              <a:rPr lang="en-US" altLang="zh-TW" dirty="0"/>
              <a:t>/</a:t>
            </a:r>
            <a:r>
              <a:rPr lang="zh-TW" altLang="zh-TW" dirty="0"/>
              <a:t>載入工具設計</a:t>
            </a:r>
            <a:endParaRPr lang="zh-TW" altLang="en-US" dirty="0"/>
          </a:p>
        </p:txBody>
      </p:sp>
      <p:sp>
        <p:nvSpPr>
          <p:cNvPr id="3" name="內容版面配置區 2">
            <a:extLst>
              <a:ext uri="{FF2B5EF4-FFF2-40B4-BE49-F238E27FC236}">
                <a16:creationId xmlns:a16="http://schemas.microsoft.com/office/drawing/2014/main" id="{3D3BB338-170D-4F9B-8029-F3F5B9CB186D}"/>
              </a:ext>
            </a:extLst>
          </p:cNvPr>
          <p:cNvSpPr>
            <a:spLocks noGrp="1"/>
          </p:cNvSpPr>
          <p:nvPr>
            <p:ph idx="1"/>
          </p:nvPr>
        </p:nvSpPr>
        <p:spPr/>
        <p:txBody>
          <a:bodyPr/>
          <a:lstStyle/>
          <a:p>
            <a:r>
              <a:rPr lang="zh-TW" altLang="zh-TW"/>
              <a:t>關於資料萃取，有兩個方向；一者為從營運的系統中只萃取所需的資料，但是此方式需要分類、篩選、更正或整合資料，會嚴重影響營運系統的運作效能；另一者為複製整個營運資料庫，由</a:t>
            </a:r>
            <a:r>
              <a:rPr lang="en-US" altLang="zh-TW"/>
              <a:t>BI</a:t>
            </a:r>
            <a:r>
              <a:rPr lang="zh-TW" altLang="zh-TW"/>
              <a:t>團隊決定何者為他們所需的資料，如此，雖然減低營運系統的負荷，但卻大大增加</a:t>
            </a:r>
            <a:r>
              <a:rPr lang="en-US" altLang="zh-TW"/>
              <a:t>ETL</a:t>
            </a:r>
            <a:r>
              <a:rPr lang="zh-TW" altLang="zh-TW"/>
              <a:t>所需處理的資料量。</a:t>
            </a:r>
            <a:endParaRPr lang="en-US" altLang="zh-TW"/>
          </a:p>
          <a:p>
            <a:r>
              <a:rPr lang="zh-TW" altLang="zh-TW"/>
              <a:t>最好的方式，往往是兩者折衷，以期不影響營運系統的運作。</a:t>
            </a:r>
          </a:p>
          <a:p>
            <a:endParaRPr lang="zh-TW" altLang="en-US" dirty="0"/>
          </a:p>
        </p:txBody>
      </p:sp>
      <p:sp>
        <p:nvSpPr>
          <p:cNvPr id="4" name="日期版面配置區 3">
            <a:extLst>
              <a:ext uri="{FF2B5EF4-FFF2-40B4-BE49-F238E27FC236}">
                <a16:creationId xmlns:a16="http://schemas.microsoft.com/office/drawing/2014/main" id="{5F80D16C-3792-4D85-A44A-7728BCECE931}"/>
              </a:ext>
            </a:extLst>
          </p:cNvPr>
          <p:cNvSpPr>
            <a:spLocks noGrp="1"/>
          </p:cNvSpPr>
          <p:nvPr>
            <p:ph type="dt" sz="half" idx="10"/>
          </p:nvPr>
        </p:nvSpPr>
        <p:spPr/>
        <p:txBody>
          <a:bodyPr/>
          <a:lstStyle/>
          <a:p>
            <a:r>
              <a:rPr lang="en-US"/>
              <a:t>© 滄海圖書</a:t>
            </a:r>
            <a:endParaRPr lang="en-US" dirty="0"/>
          </a:p>
        </p:txBody>
      </p:sp>
      <p:sp>
        <p:nvSpPr>
          <p:cNvPr id="45060" name="頁尾版面配置區 3">
            <a:extLst>
              <a:ext uri="{FF2B5EF4-FFF2-40B4-BE49-F238E27FC236}">
                <a16:creationId xmlns:a16="http://schemas.microsoft.com/office/drawing/2014/main" id="{CE92114F-258E-4B7D-B335-B3A6B4712559}"/>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45061" name="投影片編號版面配置區 4">
            <a:extLst>
              <a:ext uri="{FF2B5EF4-FFF2-40B4-BE49-F238E27FC236}">
                <a16:creationId xmlns:a16="http://schemas.microsoft.com/office/drawing/2014/main" id="{51A399F8-6555-4EC7-9F21-A599BF110950}"/>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59114F1-DC15-4D2F-9525-649F4FA56E0E}" type="slidenum">
              <a:rPr lang="zh-TW" altLang="en-US" smtClean="0"/>
              <a:pPr/>
              <a:t>36</a:t>
            </a:fld>
            <a:endParaRPr lang="zh-TW" altLang="en-US"/>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a:extLst>
              <a:ext uri="{FF2B5EF4-FFF2-40B4-BE49-F238E27FC236}">
                <a16:creationId xmlns:a16="http://schemas.microsoft.com/office/drawing/2014/main" id="{1DECA728-9BAC-4648-889D-C1CE3F3EE363}"/>
              </a:ext>
            </a:extLst>
          </p:cNvPr>
          <p:cNvSpPr>
            <a:spLocks noGrp="1"/>
          </p:cNvSpPr>
          <p:nvPr>
            <p:ph type="title"/>
          </p:nvPr>
        </p:nvSpPr>
        <p:spPr/>
        <p:txBody>
          <a:bodyPr/>
          <a:lstStyle/>
          <a:p>
            <a:r>
              <a:rPr lang="zh-TW" altLang="zh-TW" dirty="0"/>
              <a:t>萃取</a:t>
            </a:r>
            <a:r>
              <a:rPr lang="en-US" altLang="zh-TW" dirty="0"/>
              <a:t>/</a:t>
            </a:r>
            <a:r>
              <a:rPr lang="zh-TW" altLang="zh-TW" dirty="0"/>
              <a:t>轉換</a:t>
            </a:r>
            <a:r>
              <a:rPr lang="en-US" altLang="zh-TW" dirty="0"/>
              <a:t>/</a:t>
            </a:r>
            <a:r>
              <a:rPr lang="zh-TW" altLang="zh-TW" dirty="0"/>
              <a:t>載入工具設計</a:t>
            </a:r>
            <a:endParaRPr lang="zh-TW" altLang="en-US" dirty="0"/>
          </a:p>
        </p:txBody>
      </p:sp>
      <p:sp>
        <p:nvSpPr>
          <p:cNvPr id="3" name="內容版面配置區 2">
            <a:extLst>
              <a:ext uri="{FF2B5EF4-FFF2-40B4-BE49-F238E27FC236}">
                <a16:creationId xmlns:a16="http://schemas.microsoft.com/office/drawing/2014/main" id="{19C9F65C-32BE-462D-BB6D-47E1FE695214}"/>
              </a:ext>
            </a:extLst>
          </p:cNvPr>
          <p:cNvSpPr>
            <a:spLocks noGrp="1"/>
          </p:cNvSpPr>
          <p:nvPr>
            <p:ph idx="1"/>
          </p:nvPr>
        </p:nvSpPr>
        <p:spPr/>
        <p:txBody>
          <a:bodyPr/>
          <a:lstStyle/>
          <a:p>
            <a:r>
              <a:rPr lang="zh-TW" altLang="en-US"/>
              <a:t>轉換，是</a:t>
            </a:r>
            <a:r>
              <a:rPr lang="en-US" altLang="zh-TW"/>
              <a:t>ETL</a:t>
            </a:r>
            <a:r>
              <a:rPr lang="zh-TW" altLang="en-US"/>
              <a:t>中最繁重的一部份，最主要是來源資料品質的問題。</a:t>
            </a:r>
          </a:p>
          <a:p>
            <a:r>
              <a:rPr lang="zh-TW" altLang="en-US"/>
              <a:t>首先，資料名稱相同但格式或資料的值不一致是最常見的問題，不一致要調整至一致或更正不正確的值，則需要開發一組程式邏輯來來執行此任務，因為資料錯誤並不一定有規則可循，更正邏輯也就更加複雜；</a:t>
            </a:r>
          </a:p>
          <a:p>
            <a:r>
              <a:rPr lang="zh-TW" altLang="en-US"/>
              <a:t>此外，若資料名稱不同但卻是同一資料</a:t>
            </a:r>
            <a:r>
              <a:rPr lang="en-US" altLang="zh-TW"/>
              <a:t>(Synonyms)</a:t>
            </a:r>
            <a:r>
              <a:rPr lang="zh-TW" altLang="en-US"/>
              <a:t>，或名稱相同實際上卻是不同資料</a:t>
            </a:r>
            <a:r>
              <a:rPr lang="en-US" altLang="zh-TW"/>
              <a:t>(Homonyms)</a:t>
            </a:r>
            <a:r>
              <a:rPr lang="zh-TW" altLang="en-US"/>
              <a:t>，這更添整合的難度。</a:t>
            </a:r>
          </a:p>
          <a:p>
            <a:endParaRPr lang="zh-TW" altLang="en-US" dirty="0"/>
          </a:p>
        </p:txBody>
      </p:sp>
      <p:sp>
        <p:nvSpPr>
          <p:cNvPr id="4" name="日期版面配置區 3">
            <a:extLst>
              <a:ext uri="{FF2B5EF4-FFF2-40B4-BE49-F238E27FC236}">
                <a16:creationId xmlns:a16="http://schemas.microsoft.com/office/drawing/2014/main" id="{E57EF586-F7CA-45DB-8CAB-DE6973970050}"/>
              </a:ext>
            </a:extLst>
          </p:cNvPr>
          <p:cNvSpPr>
            <a:spLocks noGrp="1"/>
          </p:cNvSpPr>
          <p:nvPr>
            <p:ph type="dt" sz="half" idx="10"/>
          </p:nvPr>
        </p:nvSpPr>
        <p:spPr/>
        <p:txBody>
          <a:bodyPr/>
          <a:lstStyle/>
          <a:p>
            <a:r>
              <a:rPr lang="en-US"/>
              <a:t>© 滄海圖書</a:t>
            </a:r>
            <a:endParaRPr lang="en-US" dirty="0"/>
          </a:p>
        </p:txBody>
      </p:sp>
      <p:sp>
        <p:nvSpPr>
          <p:cNvPr id="46084" name="頁尾版面配置區 3">
            <a:extLst>
              <a:ext uri="{FF2B5EF4-FFF2-40B4-BE49-F238E27FC236}">
                <a16:creationId xmlns:a16="http://schemas.microsoft.com/office/drawing/2014/main" id="{BD46AB54-9A66-4F19-BEAE-43C9DE7EC76E}"/>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46085" name="投影片編號版面配置區 4">
            <a:extLst>
              <a:ext uri="{FF2B5EF4-FFF2-40B4-BE49-F238E27FC236}">
                <a16:creationId xmlns:a16="http://schemas.microsoft.com/office/drawing/2014/main" id="{CF8C3BEF-4FBA-410F-BBD1-4BA01A95344F}"/>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A3C3352-3F9F-4D56-AF8C-419FF77E218C}" type="slidenum">
              <a:rPr lang="zh-TW" altLang="en-US" smtClean="0"/>
              <a:pPr/>
              <a:t>37</a:t>
            </a:fld>
            <a:endParaRPr lang="zh-TW" altLang="en-US"/>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EAC9ED1A-A557-47D1-942F-76A692CF0DF9}"/>
              </a:ext>
            </a:extLst>
          </p:cNvPr>
          <p:cNvSpPr>
            <a:spLocks noGrp="1"/>
          </p:cNvSpPr>
          <p:nvPr>
            <p:ph type="title"/>
          </p:nvPr>
        </p:nvSpPr>
        <p:spPr/>
        <p:txBody>
          <a:bodyPr/>
          <a:lstStyle/>
          <a:p>
            <a:r>
              <a:rPr lang="zh-TW" altLang="zh-TW" dirty="0"/>
              <a:t>萃取</a:t>
            </a:r>
            <a:r>
              <a:rPr lang="en-US" altLang="zh-TW" dirty="0"/>
              <a:t>/</a:t>
            </a:r>
            <a:r>
              <a:rPr lang="zh-TW" altLang="zh-TW" dirty="0"/>
              <a:t>轉換</a:t>
            </a:r>
            <a:r>
              <a:rPr lang="en-US" altLang="zh-TW" dirty="0"/>
              <a:t>/</a:t>
            </a:r>
            <a:r>
              <a:rPr lang="zh-TW" altLang="zh-TW" dirty="0"/>
              <a:t>載入工具設計</a:t>
            </a:r>
            <a:endParaRPr lang="zh-TW" altLang="en-US" dirty="0"/>
          </a:p>
        </p:txBody>
      </p:sp>
      <p:sp>
        <p:nvSpPr>
          <p:cNvPr id="47107" name="內容版面配置區 2">
            <a:extLst>
              <a:ext uri="{FF2B5EF4-FFF2-40B4-BE49-F238E27FC236}">
                <a16:creationId xmlns:a16="http://schemas.microsoft.com/office/drawing/2014/main" id="{2C386792-87AD-4ADF-A360-1DCF9AE38E41}"/>
              </a:ext>
            </a:extLst>
          </p:cNvPr>
          <p:cNvSpPr>
            <a:spLocks noGrp="1"/>
          </p:cNvSpPr>
          <p:nvPr>
            <p:ph idx="1"/>
          </p:nvPr>
        </p:nvSpPr>
        <p:spPr/>
        <p:txBody>
          <a:bodyPr/>
          <a:lstStyle/>
          <a:p>
            <a:r>
              <a:rPr lang="zh-TW" altLang="zh-TW"/>
              <a:t>載入，通常會使用關聯式資料庫管理工具來執行載入，雖然，前兩步驟若是執行得好，這個步驟會很順利，但還是需考慮系統執行的效率。</a:t>
            </a:r>
            <a:endParaRPr lang="en-US" altLang="zh-TW"/>
          </a:p>
          <a:p>
            <a:r>
              <a:rPr lang="zh-TW" altLang="zh-TW"/>
              <a:t>在規劃</a:t>
            </a:r>
            <a:r>
              <a:rPr lang="en-US" altLang="zh-TW"/>
              <a:t>ETL</a:t>
            </a:r>
            <a:r>
              <a:rPr lang="zh-TW" altLang="zh-TW"/>
              <a:t>時，首先要決定有哪些資料需要移轉，除了現行營運系統內的資料，過去存檔的歷史資料及未來陸續產生的資料，有哪些需要一併移轉，哪些需要陸續移轉，不同資料移轉的決定，攸關</a:t>
            </a:r>
            <a:r>
              <a:rPr lang="en-US" altLang="zh-TW"/>
              <a:t> ETL</a:t>
            </a:r>
            <a:r>
              <a:rPr lang="zh-TW" altLang="zh-TW"/>
              <a:t>程式的準備</a:t>
            </a:r>
            <a:r>
              <a:rPr lang="zh-TW" altLang="en-US"/>
              <a:t>。</a:t>
            </a:r>
          </a:p>
        </p:txBody>
      </p:sp>
      <p:sp>
        <p:nvSpPr>
          <p:cNvPr id="2" name="日期版面配置區 1">
            <a:extLst>
              <a:ext uri="{FF2B5EF4-FFF2-40B4-BE49-F238E27FC236}">
                <a16:creationId xmlns:a16="http://schemas.microsoft.com/office/drawing/2014/main" id="{F2E39743-BB91-4140-8D37-71E55F31B21D}"/>
              </a:ext>
            </a:extLst>
          </p:cNvPr>
          <p:cNvSpPr>
            <a:spLocks noGrp="1"/>
          </p:cNvSpPr>
          <p:nvPr>
            <p:ph type="dt" sz="half" idx="10"/>
          </p:nvPr>
        </p:nvSpPr>
        <p:spPr/>
        <p:txBody>
          <a:bodyPr/>
          <a:lstStyle/>
          <a:p>
            <a:r>
              <a:rPr lang="en-US"/>
              <a:t>© 滄海圖書</a:t>
            </a:r>
            <a:endParaRPr lang="en-US" dirty="0"/>
          </a:p>
        </p:txBody>
      </p:sp>
      <p:sp>
        <p:nvSpPr>
          <p:cNvPr id="47109" name="頁尾版面配置區 4">
            <a:extLst>
              <a:ext uri="{FF2B5EF4-FFF2-40B4-BE49-F238E27FC236}">
                <a16:creationId xmlns:a16="http://schemas.microsoft.com/office/drawing/2014/main" id="{EC4EDA2A-1B29-4523-97DE-D3B56ED3294B}"/>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47108" name="投影片編號版面配置區 3">
            <a:extLst>
              <a:ext uri="{FF2B5EF4-FFF2-40B4-BE49-F238E27FC236}">
                <a16:creationId xmlns:a16="http://schemas.microsoft.com/office/drawing/2014/main" id="{46E128A1-B1EC-4437-B232-1991DFF1965C}"/>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80DE8A5-7C8B-42DD-9CA1-2F81816DA949}" type="slidenum">
              <a:rPr lang="zh-TW" altLang="en-US" smtClean="0"/>
              <a:pPr/>
              <a:t>38</a:t>
            </a:fld>
            <a:endParaRPr lang="zh-TW" altLang="en-US"/>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ACB2F8A4-EAB5-46C9-B81A-F4EBEBFF3088}"/>
              </a:ext>
            </a:extLst>
          </p:cNvPr>
          <p:cNvSpPr>
            <a:spLocks noGrp="1"/>
          </p:cNvSpPr>
          <p:nvPr>
            <p:ph type="title"/>
          </p:nvPr>
        </p:nvSpPr>
        <p:spPr/>
        <p:txBody>
          <a:bodyPr/>
          <a:lstStyle/>
          <a:p>
            <a:r>
              <a:rPr lang="zh-TW" altLang="zh-TW" dirty="0"/>
              <a:t>萃取</a:t>
            </a:r>
            <a:r>
              <a:rPr lang="en-US" altLang="zh-TW" dirty="0"/>
              <a:t>/</a:t>
            </a:r>
            <a:r>
              <a:rPr lang="zh-TW" altLang="zh-TW" dirty="0"/>
              <a:t>轉換</a:t>
            </a:r>
            <a:r>
              <a:rPr lang="en-US" altLang="zh-TW" dirty="0"/>
              <a:t>/</a:t>
            </a:r>
            <a:r>
              <a:rPr lang="zh-TW" altLang="zh-TW" dirty="0"/>
              <a:t>載入工具設計</a:t>
            </a:r>
            <a:endParaRPr lang="zh-TW" altLang="en-US" dirty="0"/>
          </a:p>
        </p:txBody>
      </p:sp>
      <p:sp>
        <p:nvSpPr>
          <p:cNvPr id="48131" name="內容版面配置區 2">
            <a:extLst>
              <a:ext uri="{FF2B5EF4-FFF2-40B4-BE49-F238E27FC236}">
                <a16:creationId xmlns:a16="http://schemas.microsoft.com/office/drawing/2014/main" id="{00BDEFE9-4A1C-4986-BD6B-566061068E0C}"/>
              </a:ext>
            </a:extLst>
          </p:cNvPr>
          <p:cNvSpPr>
            <a:spLocks noGrp="1"/>
          </p:cNvSpPr>
          <p:nvPr>
            <p:ph idx="1"/>
          </p:nvPr>
        </p:nvSpPr>
        <p:spPr/>
        <p:txBody>
          <a:bodyPr/>
          <a:lstStyle/>
          <a:p>
            <a:r>
              <a:rPr lang="zh-TW" altLang="zh-TW" dirty="0"/>
              <a:t>開發</a:t>
            </a:r>
            <a:r>
              <a:rPr lang="en-US" altLang="zh-TW" dirty="0"/>
              <a:t>ETL</a:t>
            </a:r>
            <a:r>
              <a:rPr lang="zh-TW" altLang="zh-TW" dirty="0"/>
              <a:t>的最後階段，需擬定一個正式測試計畫：包括了測試目的、測試案例、測試進度表與測試記錄檔</a:t>
            </a:r>
            <a:r>
              <a:rPr lang="en-US" altLang="zh-TW" dirty="0"/>
              <a:t>(Test log)</a:t>
            </a:r>
            <a:r>
              <a:rPr lang="zh-TW" altLang="zh-TW" dirty="0"/>
              <a:t>。通常一個完整的測試，包含以下</a:t>
            </a:r>
            <a:r>
              <a:rPr lang="en-US" altLang="zh-TW" dirty="0"/>
              <a:t>5</a:t>
            </a:r>
            <a:r>
              <a:rPr lang="zh-TW" altLang="zh-TW" dirty="0"/>
              <a:t>種：</a:t>
            </a:r>
          </a:p>
          <a:p>
            <a:pPr marL="971550" lvl="1" indent="-514350">
              <a:buFont typeface="+mj-lt"/>
              <a:buAutoNum type="arabicPeriod"/>
            </a:pPr>
            <a:r>
              <a:rPr lang="zh-TW" altLang="zh-TW" dirty="0"/>
              <a:t>單元測試</a:t>
            </a:r>
            <a:r>
              <a:rPr lang="en-US" altLang="zh-TW" dirty="0"/>
              <a:t>(Unit testing)</a:t>
            </a:r>
          </a:p>
          <a:p>
            <a:pPr marL="971550" lvl="1" indent="-514350">
              <a:buFont typeface="+mj-lt"/>
              <a:buAutoNum type="arabicPeriod"/>
            </a:pPr>
            <a:r>
              <a:rPr lang="zh-TW" altLang="zh-TW" dirty="0"/>
              <a:t>整合測試</a:t>
            </a:r>
            <a:r>
              <a:rPr lang="en-US" altLang="zh-TW" dirty="0"/>
              <a:t>(Integration testing)</a:t>
            </a:r>
          </a:p>
          <a:p>
            <a:pPr marL="971550" lvl="1" indent="-514350">
              <a:buFont typeface="+mj-lt"/>
              <a:buAutoNum type="arabicPeriod"/>
            </a:pPr>
            <a:r>
              <a:rPr lang="zh-TW" altLang="zh-TW" dirty="0"/>
              <a:t>迴歸測試</a:t>
            </a:r>
            <a:r>
              <a:rPr lang="en-US" altLang="zh-TW" dirty="0"/>
              <a:t>(Regression testing)</a:t>
            </a:r>
          </a:p>
          <a:p>
            <a:pPr marL="971550" lvl="1" indent="-514350">
              <a:buFont typeface="+mj-lt"/>
              <a:buAutoNum type="arabicPeriod"/>
            </a:pPr>
            <a:r>
              <a:rPr lang="zh-TW" altLang="zh-TW" dirty="0"/>
              <a:t>效能測試</a:t>
            </a:r>
            <a:r>
              <a:rPr lang="en-US" altLang="zh-TW" dirty="0"/>
              <a:t>(Performance testing)</a:t>
            </a:r>
          </a:p>
          <a:p>
            <a:pPr marL="971550" lvl="1" indent="-514350">
              <a:buFont typeface="+mj-lt"/>
              <a:buAutoNum type="arabicPeriod"/>
            </a:pPr>
            <a:r>
              <a:rPr lang="zh-TW" altLang="zh-TW" dirty="0"/>
              <a:t>驗收測試</a:t>
            </a:r>
            <a:r>
              <a:rPr lang="en-US" altLang="zh-TW" dirty="0"/>
              <a:t>(Acceptance testing)</a:t>
            </a:r>
            <a:endParaRPr lang="zh-TW" altLang="en-US" dirty="0"/>
          </a:p>
        </p:txBody>
      </p:sp>
      <p:sp>
        <p:nvSpPr>
          <p:cNvPr id="2" name="日期版面配置區 1">
            <a:extLst>
              <a:ext uri="{FF2B5EF4-FFF2-40B4-BE49-F238E27FC236}">
                <a16:creationId xmlns:a16="http://schemas.microsoft.com/office/drawing/2014/main" id="{D27DD894-6907-4C9F-8678-33A7DBAE6B54}"/>
              </a:ext>
            </a:extLst>
          </p:cNvPr>
          <p:cNvSpPr>
            <a:spLocks noGrp="1"/>
          </p:cNvSpPr>
          <p:nvPr>
            <p:ph type="dt" sz="half" idx="10"/>
          </p:nvPr>
        </p:nvSpPr>
        <p:spPr/>
        <p:txBody>
          <a:bodyPr/>
          <a:lstStyle/>
          <a:p>
            <a:r>
              <a:rPr lang="en-US"/>
              <a:t>© 滄海圖書</a:t>
            </a:r>
            <a:endParaRPr lang="en-US" dirty="0"/>
          </a:p>
        </p:txBody>
      </p:sp>
      <p:sp>
        <p:nvSpPr>
          <p:cNvPr id="48133" name="頁尾版面配置區 4">
            <a:extLst>
              <a:ext uri="{FF2B5EF4-FFF2-40B4-BE49-F238E27FC236}">
                <a16:creationId xmlns:a16="http://schemas.microsoft.com/office/drawing/2014/main" id="{72E6594E-D20C-403B-8673-2DDE94ADACD4}"/>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48132" name="投影片編號版面配置區 3">
            <a:extLst>
              <a:ext uri="{FF2B5EF4-FFF2-40B4-BE49-F238E27FC236}">
                <a16:creationId xmlns:a16="http://schemas.microsoft.com/office/drawing/2014/main" id="{56EA3FA7-6FC0-4839-B4F9-FF4823636856}"/>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C5F1661-8804-424A-8E06-FD5E92F4CC83}" type="slidenum">
              <a:rPr lang="zh-TW" altLang="en-US" smtClean="0"/>
              <a:pPr/>
              <a:t>39</a:t>
            </a:fld>
            <a:endParaRPr lang="zh-TW" altLang="en-US"/>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a:extLst>
              <a:ext uri="{FF2B5EF4-FFF2-40B4-BE49-F238E27FC236}">
                <a16:creationId xmlns:a16="http://schemas.microsoft.com/office/drawing/2014/main" id="{9C28386B-309F-4F0B-8BA7-16AE602B0E81}"/>
              </a:ext>
            </a:extLst>
          </p:cNvPr>
          <p:cNvSpPr>
            <a:spLocks noGrp="1"/>
          </p:cNvSpPr>
          <p:nvPr>
            <p:ph type="title"/>
          </p:nvPr>
        </p:nvSpPr>
        <p:spPr/>
        <p:txBody>
          <a:bodyPr/>
          <a:lstStyle/>
          <a:p>
            <a:r>
              <a:rPr lang="en-US" altLang="zh-TW" dirty="0"/>
              <a:t>2.1</a:t>
            </a:r>
            <a:r>
              <a:rPr lang="zh-TW" altLang="en-US" dirty="0"/>
              <a:t> 簡介</a:t>
            </a:r>
          </a:p>
        </p:txBody>
      </p:sp>
      <p:sp>
        <p:nvSpPr>
          <p:cNvPr id="15363" name="內容版面配置區 2">
            <a:extLst>
              <a:ext uri="{FF2B5EF4-FFF2-40B4-BE49-F238E27FC236}">
                <a16:creationId xmlns:a16="http://schemas.microsoft.com/office/drawing/2014/main" id="{FECB88C3-0908-43B8-B18D-F312BBA0EF91}"/>
              </a:ext>
            </a:extLst>
          </p:cNvPr>
          <p:cNvSpPr>
            <a:spLocks noGrp="1"/>
          </p:cNvSpPr>
          <p:nvPr>
            <p:ph idx="1"/>
          </p:nvPr>
        </p:nvSpPr>
        <p:spPr/>
        <p:txBody>
          <a:bodyPr/>
          <a:lstStyle/>
          <a:p>
            <a:r>
              <a:rPr lang="zh-TW" altLang="zh-TW"/>
              <a:t>不同學者對於商業智慧</a:t>
            </a:r>
            <a:r>
              <a:rPr lang="en-US" altLang="zh-TW"/>
              <a:t> (Business intelligence, BI) </a:t>
            </a:r>
            <a:r>
              <a:rPr lang="zh-TW" altLang="zh-TW"/>
              <a:t>的定義有所不同。</a:t>
            </a:r>
            <a:endParaRPr lang="en-US" altLang="zh-TW"/>
          </a:p>
          <a:p>
            <a:r>
              <a:rPr lang="zh-TW" altLang="en-US"/>
              <a:t>整體而言，</a:t>
            </a:r>
            <a:r>
              <a:rPr lang="en-US" altLang="zh-TW"/>
              <a:t>BI</a:t>
            </a:r>
            <a:r>
              <a:rPr lang="zh-TW" altLang="zh-TW"/>
              <a:t>有幾個重要特性：</a:t>
            </a:r>
          </a:p>
          <a:p>
            <a:pPr lvl="1"/>
            <a:r>
              <a:rPr lang="zh-TW" altLang="zh-TW"/>
              <a:t>第一、商業智慧的重點是在於以資訊作為企業決策的依據。</a:t>
            </a:r>
          </a:p>
          <a:p>
            <a:pPr lvl="1"/>
            <a:r>
              <a:rPr lang="zh-TW" altLang="zh-TW"/>
              <a:t>第二、資訊需具備即時、整合以及多維度的特性，才具決策上的價值。</a:t>
            </a:r>
          </a:p>
          <a:p>
            <a:pPr lvl="1"/>
            <a:r>
              <a:rPr lang="zh-TW" altLang="zh-TW"/>
              <a:t>第三、透過</a:t>
            </a:r>
            <a:r>
              <a:rPr lang="en-US" altLang="zh-TW"/>
              <a:t>BI</a:t>
            </a:r>
            <a:r>
              <a:rPr lang="zh-TW" altLang="zh-TW"/>
              <a:t>系統，企業可以及時發現內部營運現況及掌握市場動態，並可據以採取行動因應，洞燭機先。</a:t>
            </a:r>
            <a:endParaRPr lang="en-US" altLang="zh-TW" dirty="0"/>
          </a:p>
        </p:txBody>
      </p:sp>
      <p:sp>
        <p:nvSpPr>
          <p:cNvPr id="6" name="日期版面配置區 5">
            <a:extLst>
              <a:ext uri="{FF2B5EF4-FFF2-40B4-BE49-F238E27FC236}">
                <a16:creationId xmlns:a16="http://schemas.microsoft.com/office/drawing/2014/main" id="{3A2A8CC6-2BEA-483F-B7BE-58BB8A5D529B}"/>
              </a:ext>
            </a:extLst>
          </p:cNvPr>
          <p:cNvSpPr>
            <a:spLocks noGrp="1"/>
          </p:cNvSpPr>
          <p:nvPr>
            <p:ph type="dt" sz="half" idx="10"/>
          </p:nvPr>
        </p:nvSpPr>
        <p:spPr/>
        <p:txBody>
          <a:bodyPr/>
          <a:lstStyle/>
          <a:p>
            <a:r>
              <a:rPr lang="en-US"/>
              <a:t>© 滄海圖書</a:t>
            </a:r>
            <a:endParaRPr lang="en-US" dirty="0"/>
          </a:p>
        </p:txBody>
      </p:sp>
      <p:sp>
        <p:nvSpPr>
          <p:cNvPr id="15365" name="頁尾版面配置區 4">
            <a:extLst>
              <a:ext uri="{FF2B5EF4-FFF2-40B4-BE49-F238E27FC236}">
                <a16:creationId xmlns:a16="http://schemas.microsoft.com/office/drawing/2014/main" id="{F7A4B613-5621-42BD-8E89-CEBB24F5D1C8}"/>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dirty="0"/>
          </a:p>
        </p:txBody>
      </p:sp>
      <p:sp>
        <p:nvSpPr>
          <p:cNvPr id="15364" name="投影片編號版面配置區 3">
            <a:extLst>
              <a:ext uri="{FF2B5EF4-FFF2-40B4-BE49-F238E27FC236}">
                <a16:creationId xmlns:a16="http://schemas.microsoft.com/office/drawing/2014/main" id="{3D359F6A-C69A-4F4F-B87A-260A3C463DDB}"/>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2F81CA60-3A5E-49E2-B56D-6159C4B1E943}" type="slidenum">
              <a:rPr lang="zh-TW" altLang="en-US" smtClean="0"/>
              <a:pPr/>
              <a:t>4</a:t>
            </a:fld>
            <a:endParaRPr lang="zh-TW" altLang="en-US"/>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a:extLst>
              <a:ext uri="{FF2B5EF4-FFF2-40B4-BE49-F238E27FC236}">
                <a16:creationId xmlns:a16="http://schemas.microsoft.com/office/drawing/2014/main" id="{2B0DB54D-613E-49A0-A2BF-1B113AC93B9C}"/>
              </a:ext>
            </a:extLst>
          </p:cNvPr>
          <p:cNvSpPr>
            <a:spLocks noGrp="1"/>
          </p:cNvSpPr>
          <p:nvPr>
            <p:ph type="title"/>
          </p:nvPr>
        </p:nvSpPr>
        <p:spPr/>
        <p:txBody>
          <a:bodyPr/>
          <a:lstStyle/>
          <a:p>
            <a:r>
              <a:rPr lang="en-US" altLang="zh-TW" dirty="0"/>
              <a:t>2.5.3 </a:t>
            </a:r>
            <a:r>
              <a:rPr lang="zh-TW" altLang="zh-TW" dirty="0"/>
              <a:t>詮釋資料庫設計</a:t>
            </a:r>
            <a:endParaRPr lang="zh-TW" altLang="en-US" dirty="0"/>
          </a:p>
        </p:txBody>
      </p:sp>
      <p:sp>
        <p:nvSpPr>
          <p:cNvPr id="32771" name="內容版面配置區 2">
            <a:extLst>
              <a:ext uri="{FF2B5EF4-FFF2-40B4-BE49-F238E27FC236}">
                <a16:creationId xmlns:a16="http://schemas.microsoft.com/office/drawing/2014/main" id="{A92D4C9A-2482-42D8-96E5-013FF04706B1}"/>
              </a:ext>
            </a:extLst>
          </p:cNvPr>
          <p:cNvSpPr>
            <a:spLocks noGrp="1"/>
          </p:cNvSpPr>
          <p:nvPr>
            <p:ph idx="1"/>
          </p:nvPr>
        </p:nvSpPr>
        <p:spPr/>
        <p:txBody>
          <a:bodyPr/>
          <a:lstStyle/>
          <a:p>
            <a:r>
              <a:rPr lang="zh-TW" altLang="zh-TW"/>
              <a:t>詮釋資料庫一般可有三種作法：集中式的詮釋資料庫</a:t>
            </a:r>
            <a:r>
              <a:rPr lang="en-US" altLang="zh-TW"/>
              <a:t>(Centralized meta data repository)</a:t>
            </a:r>
            <a:r>
              <a:rPr lang="zh-TW" altLang="zh-TW"/>
              <a:t>、分散式的詮釋資料庫</a:t>
            </a:r>
            <a:r>
              <a:rPr lang="en-US" altLang="zh-TW"/>
              <a:t>(Decentralized meta data repository)</a:t>
            </a:r>
            <a:r>
              <a:rPr lang="zh-TW" altLang="zh-TW"/>
              <a:t>及</a:t>
            </a:r>
            <a:r>
              <a:rPr lang="en-US" altLang="zh-TW"/>
              <a:t>XML</a:t>
            </a:r>
            <a:r>
              <a:rPr lang="zh-TW" altLang="zh-TW"/>
              <a:t>標籤化分散式詮釋資料庫</a:t>
            </a:r>
            <a:r>
              <a:rPr lang="en-US" altLang="zh-TW"/>
              <a:t>(XML-tagged distributed meta data repository)</a:t>
            </a:r>
            <a:r>
              <a:rPr lang="zh-TW" altLang="zh-TW"/>
              <a:t>。</a:t>
            </a:r>
          </a:p>
          <a:p>
            <a:r>
              <a:rPr lang="zh-TW" altLang="zh-TW"/>
              <a:t>集中式的詮釋資料庫是把所有資訊系統的詮釋資料庫整合在一起，各別資訊系統不再有自己的詮釋資料庫，所以此集中的詮釋資料庫需符合公司內所有系統的需求，也需有一個專門的人負責。</a:t>
            </a:r>
            <a:endParaRPr lang="zh-TW" altLang="en-US" dirty="0"/>
          </a:p>
        </p:txBody>
      </p:sp>
      <p:sp>
        <p:nvSpPr>
          <p:cNvPr id="2" name="日期版面配置區 1">
            <a:extLst>
              <a:ext uri="{FF2B5EF4-FFF2-40B4-BE49-F238E27FC236}">
                <a16:creationId xmlns:a16="http://schemas.microsoft.com/office/drawing/2014/main" id="{D87198CD-80C7-46BF-83D2-2109A534638A}"/>
              </a:ext>
            </a:extLst>
          </p:cNvPr>
          <p:cNvSpPr>
            <a:spLocks noGrp="1"/>
          </p:cNvSpPr>
          <p:nvPr>
            <p:ph type="dt" sz="half" idx="10"/>
          </p:nvPr>
        </p:nvSpPr>
        <p:spPr/>
        <p:txBody>
          <a:bodyPr/>
          <a:lstStyle/>
          <a:p>
            <a:r>
              <a:rPr lang="en-US"/>
              <a:t>© 滄海圖書</a:t>
            </a:r>
            <a:endParaRPr lang="en-US" dirty="0"/>
          </a:p>
        </p:txBody>
      </p:sp>
      <p:sp>
        <p:nvSpPr>
          <p:cNvPr id="49157" name="頁尾版面配置區 4">
            <a:extLst>
              <a:ext uri="{FF2B5EF4-FFF2-40B4-BE49-F238E27FC236}">
                <a16:creationId xmlns:a16="http://schemas.microsoft.com/office/drawing/2014/main" id="{132F29A6-4709-47C8-9EF7-D216A8A89ADB}"/>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49156" name="投影片編號版面配置區 3">
            <a:extLst>
              <a:ext uri="{FF2B5EF4-FFF2-40B4-BE49-F238E27FC236}">
                <a16:creationId xmlns:a16="http://schemas.microsoft.com/office/drawing/2014/main" id="{BDF46BD6-FBC8-423C-8EE4-A95CE451823E}"/>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671191A-1AE7-4A99-ADBC-4C8EF3A4D86C}" type="slidenum">
              <a:rPr lang="zh-TW" altLang="en-US" smtClean="0"/>
              <a:pPr/>
              <a:t>40</a:t>
            </a:fld>
            <a:endParaRPr lang="zh-TW" altLang="en-US"/>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EFF99CB7-1D76-4A4B-9EA2-A7F3A5FED9A8}"/>
              </a:ext>
            </a:extLst>
          </p:cNvPr>
          <p:cNvSpPr>
            <a:spLocks noGrp="1"/>
          </p:cNvSpPr>
          <p:nvPr>
            <p:ph type="title"/>
          </p:nvPr>
        </p:nvSpPr>
        <p:spPr/>
        <p:txBody>
          <a:bodyPr/>
          <a:lstStyle/>
          <a:p>
            <a:r>
              <a:rPr lang="zh-TW" altLang="zh-TW" dirty="0"/>
              <a:t>詮釋資料庫設計</a:t>
            </a:r>
            <a:endParaRPr lang="zh-TW" altLang="en-US" dirty="0"/>
          </a:p>
        </p:txBody>
      </p:sp>
      <p:sp>
        <p:nvSpPr>
          <p:cNvPr id="50179" name="內容版面配置區 2">
            <a:extLst>
              <a:ext uri="{FF2B5EF4-FFF2-40B4-BE49-F238E27FC236}">
                <a16:creationId xmlns:a16="http://schemas.microsoft.com/office/drawing/2014/main" id="{6FC3C326-AEAA-4908-80C0-3C2CF8DC423C}"/>
              </a:ext>
            </a:extLst>
          </p:cNvPr>
          <p:cNvSpPr>
            <a:spLocks noGrp="1"/>
          </p:cNvSpPr>
          <p:nvPr>
            <p:ph idx="1"/>
          </p:nvPr>
        </p:nvSpPr>
        <p:spPr/>
        <p:txBody>
          <a:bodyPr/>
          <a:lstStyle/>
          <a:p>
            <a:r>
              <a:rPr lang="zh-TW" altLang="zh-TW"/>
              <a:t>分散式的詮釋資料庫則是將詮釋資料儲存數個詮釋資料庫，需透過一個資料庫管理系統閘道</a:t>
            </a:r>
            <a:r>
              <a:rPr lang="en-US" altLang="zh-TW"/>
              <a:t>(DBMS gateway)</a:t>
            </a:r>
            <a:r>
              <a:rPr lang="zh-TW" altLang="zh-TW"/>
              <a:t>協助資料存取，這類分散式的作法，個別的詮釋資料庫只需符合其本身的資料模式，而且因分散儲存於不同資料庫，資料量較少；但由於資料將由不同人負責維護，資料的一致性將會是一大隱憂。</a:t>
            </a:r>
            <a:endParaRPr lang="zh-TW" altLang="en-US"/>
          </a:p>
        </p:txBody>
      </p:sp>
      <p:sp>
        <p:nvSpPr>
          <p:cNvPr id="3" name="日期版面配置區 2">
            <a:extLst>
              <a:ext uri="{FF2B5EF4-FFF2-40B4-BE49-F238E27FC236}">
                <a16:creationId xmlns:a16="http://schemas.microsoft.com/office/drawing/2014/main" id="{7BF599F7-EE71-431D-8CBC-4ECED32D3406}"/>
              </a:ext>
            </a:extLst>
          </p:cNvPr>
          <p:cNvSpPr>
            <a:spLocks noGrp="1"/>
          </p:cNvSpPr>
          <p:nvPr>
            <p:ph type="dt" sz="half" idx="10"/>
          </p:nvPr>
        </p:nvSpPr>
        <p:spPr/>
        <p:txBody>
          <a:bodyPr/>
          <a:lstStyle/>
          <a:p>
            <a:r>
              <a:rPr lang="en-US"/>
              <a:t>© 滄海圖書</a:t>
            </a:r>
            <a:endParaRPr lang="en-US" dirty="0"/>
          </a:p>
        </p:txBody>
      </p:sp>
      <p:sp>
        <p:nvSpPr>
          <p:cNvPr id="50180" name="頁尾版面配置區 3">
            <a:extLst>
              <a:ext uri="{FF2B5EF4-FFF2-40B4-BE49-F238E27FC236}">
                <a16:creationId xmlns:a16="http://schemas.microsoft.com/office/drawing/2014/main" id="{D0D4080D-3D29-4591-9710-14548CB5EDCC}"/>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50181" name="投影片編號版面配置區 4">
            <a:extLst>
              <a:ext uri="{FF2B5EF4-FFF2-40B4-BE49-F238E27FC236}">
                <a16:creationId xmlns:a16="http://schemas.microsoft.com/office/drawing/2014/main" id="{C3C63E4A-B9E1-4957-B169-C55BA72275CF}"/>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E153A21-2F0B-4FB0-A842-E256C3BFACE1}" type="slidenum">
              <a:rPr lang="zh-TW" altLang="en-US" smtClean="0"/>
              <a:pPr/>
              <a:t>41</a:t>
            </a:fld>
            <a:endParaRPr lang="zh-TW" altLang="en-US"/>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53DF4BBE-C2C7-46D7-B366-F619E23DE618}"/>
              </a:ext>
            </a:extLst>
          </p:cNvPr>
          <p:cNvSpPr>
            <a:spLocks noGrp="1"/>
          </p:cNvSpPr>
          <p:nvPr>
            <p:ph type="title"/>
          </p:nvPr>
        </p:nvSpPr>
        <p:spPr/>
        <p:txBody>
          <a:bodyPr/>
          <a:lstStyle/>
          <a:p>
            <a:r>
              <a:rPr lang="zh-TW" altLang="zh-TW" dirty="0"/>
              <a:t>詮釋資料庫設計</a:t>
            </a:r>
            <a:endParaRPr lang="zh-TW" altLang="en-US" dirty="0"/>
          </a:p>
        </p:txBody>
      </p:sp>
      <p:sp>
        <p:nvSpPr>
          <p:cNvPr id="51203" name="內容版面配置區 2">
            <a:extLst>
              <a:ext uri="{FF2B5EF4-FFF2-40B4-BE49-F238E27FC236}">
                <a16:creationId xmlns:a16="http://schemas.microsoft.com/office/drawing/2014/main" id="{E8592D22-05B4-4BB8-B5ED-0EC711438609}"/>
              </a:ext>
            </a:extLst>
          </p:cNvPr>
          <p:cNvSpPr>
            <a:spLocks noGrp="1"/>
          </p:cNvSpPr>
          <p:nvPr>
            <p:ph idx="1"/>
          </p:nvPr>
        </p:nvSpPr>
        <p:spPr/>
        <p:txBody>
          <a:bodyPr/>
          <a:lstStyle/>
          <a:p>
            <a:r>
              <a:rPr lang="en-US" altLang="zh-TW"/>
              <a:t>XML(Extensible markup language)</a:t>
            </a:r>
            <a:r>
              <a:rPr lang="zh-TW" altLang="zh-TW"/>
              <a:t>標籤化分散式詮釋資料庫是將詮釋資料儲存在各別的資訊系統中，透過</a:t>
            </a:r>
            <a:r>
              <a:rPr lang="en-US" altLang="zh-TW"/>
              <a:t> XML</a:t>
            </a:r>
            <a:r>
              <a:rPr lang="zh-TW" altLang="zh-TW"/>
              <a:t>閘道</a:t>
            </a:r>
            <a:r>
              <a:rPr lang="en-US" altLang="zh-TW"/>
              <a:t>(XML gateway)</a:t>
            </a:r>
            <a:r>
              <a:rPr lang="zh-TW" altLang="zh-TW"/>
              <a:t>來作各系統間詮釋資料庫的存取，這就好像分散式詮釋資料庫一般透過資料庫管理系統閘道來和個別的詮釋資料庫溝通，差別在於</a:t>
            </a:r>
            <a:r>
              <a:rPr lang="en-US" altLang="zh-TW"/>
              <a:t>XLM</a:t>
            </a:r>
            <a:r>
              <a:rPr lang="zh-TW" altLang="zh-TW"/>
              <a:t>標籤化分散式詮釋資料庫不需另外將各別系統的詮釋資料庫獨立出來，所以不需要做兩次維護詮釋資料的工作。</a:t>
            </a:r>
            <a:endParaRPr lang="zh-TW" altLang="en-US"/>
          </a:p>
        </p:txBody>
      </p:sp>
      <p:sp>
        <p:nvSpPr>
          <p:cNvPr id="3" name="日期版面配置區 2">
            <a:extLst>
              <a:ext uri="{FF2B5EF4-FFF2-40B4-BE49-F238E27FC236}">
                <a16:creationId xmlns:a16="http://schemas.microsoft.com/office/drawing/2014/main" id="{9ECF3D97-9B95-4C0B-974D-D660848079F5}"/>
              </a:ext>
            </a:extLst>
          </p:cNvPr>
          <p:cNvSpPr>
            <a:spLocks noGrp="1"/>
          </p:cNvSpPr>
          <p:nvPr>
            <p:ph type="dt" sz="half" idx="10"/>
          </p:nvPr>
        </p:nvSpPr>
        <p:spPr/>
        <p:txBody>
          <a:bodyPr/>
          <a:lstStyle/>
          <a:p>
            <a:r>
              <a:rPr lang="en-US"/>
              <a:t>© 滄海圖書</a:t>
            </a:r>
            <a:endParaRPr lang="en-US" dirty="0"/>
          </a:p>
        </p:txBody>
      </p:sp>
      <p:sp>
        <p:nvSpPr>
          <p:cNvPr id="51204" name="頁尾版面配置區 3">
            <a:extLst>
              <a:ext uri="{FF2B5EF4-FFF2-40B4-BE49-F238E27FC236}">
                <a16:creationId xmlns:a16="http://schemas.microsoft.com/office/drawing/2014/main" id="{E9EFBA9E-806F-4912-8EEC-BC1D819030CB}"/>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51205" name="投影片編號版面配置區 4">
            <a:extLst>
              <a:ext uri="{FF2B5EF4-FFF2-40B4-BE49-F238E27FC236}">
                <a16:creationId xmlns:a16="http://schemas.microsoft.com/office/drawing/2014/main" id="{2E69B5FA-4AFB-4397-A83C-8B351AB72218}"/>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DC98220-1B3D-4C03-9F20-BBE825CFEEBC}" type="slidenum">
              <a:rPr lang="zh-TW" altLang="en-US" smtClean="0"/>
              <a:pPr/>
              <a:t>42</a:t>
            </a:fld>
            <a:endParaRPr lang="zh-TW" altLang="en-US"/>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BE9C162C-464E-4A5B-BD2F-D50E4F2F8152}"/>
              </a:ext>
            </a:extLst>
          </p:cNvPr>
          <p:cNvSpPr>
            <a:spLocks noGrp="1"/>
          </p:cNvSpPr>
          <p:nvPr>
            <p:ph type="title"/>
          </p:nvPr>
        </p:nvSpPr>
        <p:spPr/>
        <p:txBody>
          <a:bodyPr/>
          <a:lstStyle/>
          <a:p>
            <a:r>
              <a:rPr lang="zh-TW" altLang="zh-TW" dirty="0"/>
              <a:t>詮釋資料庫設計</a:t>
            </a:r>
            <a:endParaRPr lang="zh-TW" altLang="en-US" dirty="0"/>
          </a:p>
        </p:txBody>
      </p:sp>
      <p:sp>
        <p:nvSpPr>
          <p:cNvPr id="52227" name="內容版面配置區 2">
            <a:extLst>
              <a:ext uri="{FF2B5EF4-FFF2-40B4-BE49-F238E27FC236}">
                <a16:creationId xmlns:a16="http://schemas.microsoft.com/office/drawing/2014/main" id="{26FF945F-F009-4DFF-A6EB-B2C72BA44004}"/>
              </a:ext>
            </a:extLst>
          </p:cNvPr>
          <p:cNvSpPr>
            <a:spLocks noGrp="1"/>
          </p:cNvSpPr>
          <p:nvPr>
            <p:ph idx="1"/>
          </p:nvPr>
        </p:nvSpPr>
        <p:spPr/>
        <p:txBody>
          <a:bodyPr/>
          <a:lstStyle/>
          <a:p>
            <a:r>
              <a:rPr lang="zh-TW" altLang="en-US" dirty="0"/>
              <a:t>如果</a:t>
            </a:r>
            <a:r>
              <a:rPr lang="en-US" altLang="zh-TW" dirty="0"/>
              <a:t>BI</a:t>
            </a:r>
            <a:r>
              <a:rPr lang="zh-TW" altLang="en-US" dirty="0"/>
              <a:t>計畫沒有多餘的人力來自行開發一個詮釋資料庫，在挑選一些現成的解決方案，應注意下列幾個重點：</a:t>
            </a:r>
          </a:p>
          <a:p>
            <a:pPr lvl="1"/>
            <a:r>
              <a:rPr lang="zh-TW" altLang="en-US" dirty="0"/>
              <a:t>這個解決方案的所提供的功能，是否符合我們必要</a:t>
            </a:r>
            <a:r>
              <a:rPr lang="en-US" altLang="zh-TW" dirty="0"/>
              <a:t>(Mandatory)</a:t>
            </a:r>
            <a:r>
              <a:rPr lang="zh-TW" altLang="en-US" dirty="0"/>
              <a:t>的需求？</a:t>
            </a:r>
            <a:endParaRPr lang="en-US" altLang="zh-TW" dirty="0"/>
          </a:p>
          <a:p>
            <a:pPr lvl="1"/>
            <a:r>
              <a:rPr lang="zh-TW" altLang="en-US" dirty="0"/>
              <a:t>有哪些可滿足我們重要的需求</a:t>
            </a:r>
            <a:r>
              <a:rPr lang="en-US" altLang="zh-TW" dirty="0"/>
              <a:t>(Beneficial to have)</a:t>
            </a:r>
            <a:r>
              <a:rPr lang="zh-TW" altLang="en-US" dirty="0"/>
              <a:t>？</a:t>
            </a:r>
            <a:endParaRPr lang="en-US" altLang="zh-TW" dirty="0"/>
          </a:p>
          <a:p>
            <a:pPr lvl="1"/>
            <a:r>
              <a:rPr lang="zh-TW" altLang="en-US" dirty="0"/>
              <a:t>哪些功能是可有可無的</a:t>
            </a:r>
            <a:r>
              <a:rPr lang="en-US" altLang="zh-TW" dirty="0"/>
              <a:t>(Nice to have)?</a:t>
            </a:r>
          </a:p>
          <a:p>
            <a:pPr lvl="1"/>
            <a:r>
              <a:rPr lang="zh-TW" altLang="en-US" dirty="0"/>
              <a:t>這個解決方案是否有擴充性？</a:t>
            </a:r>
            <a:endParaRPr lang="en-US" altLang="zh-TW" dirty="0"/>
          </a:p>
          <a:p>
            <a:pPr lvl="1"/>
            <a:r>
              <a:rPr lang="zh-TW" altLang="en-US" dirty="0"/>
              <a:t>是否提供與其他軟體互相存取資料的介面</a:t>
            </a:r>
            <a:r>
              <a:rPr lang="en-US" altLang="zh-TW" dirty="0"/>
              <a:t>(API)</a:t>
            </a:r>
            <a:r>
              <a:rPr lang="zh-TW" altLang="en-US" dirty="0"/>
              <a:t>？</a:t>
            </a:r>
            <a:endParaRPr lang="en-US" altLang="zh-TW" dirty="0"/>
          </a:p>
          <a:p>
            <a:pPr lvl="1"/>
            <a:r>
              <a:rPr lang="zh-TW" altLang="en-US" dirty="0"/>
              <a:t>是否可透過網頁存取資料？ </a:t>
            </a:r>
          </a:p>
        </p:txBody>
      </p:sp>
      <p:sp>
        <p:nvSpPr>
          <p:cNvPr id="3" name="日期版面配置區 2">
            <a:extLst>
              <a:ext uri="{FF2B5EF4-FFF2-40B4-BE49-F238E27FC236}">
                <a16:creationId xmlns:a16="http://schemas.microsoft.com/office/drawing/2014/main" id="{DF39E388-D3AC-4C18-9B32-ABC30E59C1DF}"/>
              </a:ext>
            </a:extLst>
          </p:cNvPr>
          <p:cNvSpPr>
            <a:spLocks noGrp="1"/>
          </p:cNvSpPr>
          <p:nvPr>
            <p:ph type="dt" sz="half" idx="10"/>
          </p:nvPr>
        </p:nvSpPr>
        <p:spPr/>
        <p:txBody>
          <a:bodyPr/>
          <a:lstStyle/>
          <a:p>
            <a:r>
              <a:rPr lang="en-US"/>
              <a:t>© 滄海圖書</a:t>
            </a:r>
            <a:endParaRPr lang="en-US" dirty="0"/>
          </a:p>
        </p:txBody>
      </p:sp>
      <p:sp>
        <p:nvSpPr>
          <p:cNvPr id="52228" name="頁尾版面配置區 3">
            <a:extLst>
              <a:ext uri="{FF2B5EF4-FFF2-40B4-BE49-F238E27FC236}">
                <a16:creationId xmlns:a16="http://schemas.microsoft.com/office/drawing/2014/main" id="{BD96CECA-8C53-4B37-8FAE-910F4E8B5875}"/>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52229" name="投影片編號版面配置區 4">
            <a:extLst>
              <a:ext uri="{FF2B5EF4-FFF2-40B4-BE49-F238E27FC236}">
                <a16:creationId xmlns:a16="http://schemas.microsoft.com/office/drawing/2014/main" id="{B09DA91A-DFE8-49CF-B73D-3A49A59044B0}"/>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1B37C20-4B81-4468-9DB9-63D90824F5CA}" type="slidenum">
              <a:rPr lang="zh-TW" altLang="en-US" smtClean="0"/>
              <a:pPr/>
              <a:t>43</a:t>
            </a:fld>
            <a:endParaRPr lang="zh-TW" altLang="en-US"/>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B1FD98F0-C427-4349-BA7C-133EA9D2A3C3}"/>
              </a:ext>
            </a:extLst>
          </p:cNvPr>
          <p:cNvSpPr>
            <a:spLocks noGrp="1"/>
          </p:cNvSpPr>
          <p:nvPr>
            <p:ph type="title"/>
          </p:nvPr>
        </p:nvSpPr>
        <p:spPr/>
        <p:txBody>
          <a:bodyPr/>
          <a:lstStyle/>
          <a:p>
            <a:r>
              <a:rPr lang="zh-TW" altLang="zh-TW" dirty="0"/>
              <a:t>詮釋資料庫設計</a:t>
            </a:r>
            <a:endParaRPr lang="zh-TW" altLang="en-US" dirty="0"/>
          </a:p>
        </p:txBody>
      </p:sp>
      <p:sp>
        <p:nvSpPr>
          <p:cNvPr id="53251" name="內容版面配置區 2">
            <a:extLst>
              <a:ext uri="{FF2B5EF4-FFF2-40B4-BE49-F238E27FC236}">
                <a16:creationId xmlns:a16="http://schemas.microsoft.com/office/drawing/2014/main" id="{44C5200E-8562-43B8-A421-C6ED9C8347E5}"/>
              </a:ext>
            </a:extLst>
          </p:cNvPr>
          <p:cNvSpPr>
            <a:spLocks noGrp="1"/>
          </p:cNvSpPr>
          <p:nvPr>
            <p:ph idx="1"/>
          </p:nvPr>
        </p:nvSpPr>
        <p:spPr/>
        <p:txBody>
          <a:bodyPr/>
          <a:lstStyle/>
          <a:p>
            <a:pPr lvl="1"/>
            <a:r>
              <a:rPr lang="zh-TW" altLang="en-US"/>
              <a:t>此解決方案的供應商是否提供</a:t>
            </a:r>
            <a:r>
              <a:rPr lang="en-US" altLang="zh-TW"/>
              <a:t>24*7</a:t>
            </a:r>
            <a:r>
              <a:rPr lang="zh-TW" altLang="en-US"/>
              <a:t>全天候客戶服務？</a:t>
            </a:r>
            <a:endParaRPr lang="en-US" altLang="zh-TW"/>
          </a:p>
          <a:p>
            <a:pPr lvl="1"/>
            <a:r>
              <a:rPr lang="zh-TW" altLang="en-US"/>
              <a:t>是否在這個產品領域中服務過其它知名的公司？</a:t>
            </a:r>
            <a:endParaRPr lang="en-US" altLang="zh-TW"/>
          </a:p>
          <a:p>
            <a:pPr lvl="1"/>
            <a:r>
              <a:rPr lang="zh-TW" altLang="en-US"/>
              <a:t>是否經營這類產品超過</a:t>
            </a:r>
            <a:r>
              <a:rPr lang="en-US" altLang="zh-TW"/>
              <a:t>5</a:t>
            </a:r>
            <a:r>
              <a:rPr lang="zh-TW" altLang="en-US"/>
              <a:t>年？</a:t>
            </a:r>
            <a:endParaRPr lang="en-US" altLang="zh-TW"/>
          </a:p>
          <a:p>
            <a:pPr lvl="1"/>
            <a:r>
              <a:rPr lang="zh-TW" altLang="en-US"/>
              <a:t>是否提供免費訓練課程？</a:t>
            </a:r>
          </a:p>
          <a:p>
            <a:endParaRPr lang="zh-TW" altLang="en-US" dirty="0"/>
          </a:p>
        </p:txBody>
      </p:sp>
      <p:sp>
        <p:nvSpPr>
          <p:cNvPr id="3" name="日期版面配置區 2">
            <a:extLst>
              <a:ext uri="{FF2B5EF4-FFF2-40B4-BE49-F238E27FC236}">
                <a16:creationId xmlns:a16="http://schemas.microsoft.com/office/drawing/2014/main" id="{620F5C01-50C2-468D-9139-50957E446DBC}"/>
              </a:ext>
            </a:extLst>
          </p:cNvPr>
          <p:cNvSpPr>
            <a:spLocks noGrp="1"/>
          </p:cNvSpPr>
          <p:nvPr>
            <p:ph type="dt" sz="half" idx="10"/>
          </p:nvPr>
        </p:nvSpPr>
        <p:spPr/>
        <p:txBody>
          <a:bodyPr/>
          <a:lstStyle/>
          <a:p>
            <a:r>
              <a:rPr lang="en-US"/>
              <a:t>© 滄海圖書</a:t>
            </a:r>
            <a:endParaRPr lang="en-US" dirty="0"/>
          </a:p>
        </p:txBody>
      </p:sp>
      <p:sp>
        <p:nvSpPr>
          <p:cNvPr id="53252" name="頁尾版面配置區 3">
            <a:extLst>
              <a:ext uri="{FF2B5EF4-FFF2-40B4-BE49-F238E27FC236}">
                <a16:creationId xmlns:a16="http://schemas.microsoft.com/office/drawing/2014/main" id="{B3734619-C8F0-4A79-97C8-BE2CB83AA344}"/>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53253" name="投影片編號版面配置區 4">
            <a:extLst>
              <a:ext uri="{FF2B5EF4-FFF2-40B4-BE49-F238E27FC236}">
                <a16:creationId xmlns:a16="http://schemas.microsoft.com/office/drawing/2014/main" id="{5E44E61E-ED9C-4B9D-ABE0-C14A3CBF7208}"/>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989325BE-BD4D-4C9D-B85F-DD9EAE6A0577}" type="slidenum">
              <a:rPr lang="zh-TW" altLang="en-US" smtClean="0"/>
              <a:pPr/>
              <a:t>44</a:t>
            </a:fld>
            <a:endParaRPr lang="zh-TW" altLang="en-US"/>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687FDF4C-E781-4311-9E06-28801ABD7FF2}"/>
              </a:ext>
            </a:extLst>
          </p:cNvPr>
          <p:cNvSpPr>
            <a:spLocks noGrp="1"/>
          </p:cNvSpPr>
          <p:nvPr>
            <p:ph type="title"/>
          </p:nvPr>
        </p:nvSpPr>
        <p:spPr/>
        <p:txBody>
          <a:bodyPr/>
          <a:lstStyle/>
          <a:p>
            <a:r>
              <a:rPr lang="zh-TW" altLang="zh-TW" dirty="0"/>
              <a:t>詮釋資料庫設計</a:t>
            </a:r>
            <a:endParaRPr lang="zh-TW" altLang="en-US" dirty="0"/>
          </a:p>
        </p:txBody>
      </p:sp>
      <p:sp>
        <p:nvSpPr>
          <p:cNvPr id="54275" name="內容版面配置區 2">
            <a:extLst>
              <a:ext uri="{FF2B5EF4-FFF2-40B4-BE49-F238E27FC236}">
                <a16:creationId xmlns:a16="http://schemas.microsoft.com/office/drawing/2014/main" id="{242800B2-583B-4DB5-BF69-897D744D8688}"/>
              </a:ext>
            </a:extLst>
          </p:cNvPr>
          <p:cNvSpPr>
            <a:spLocks noGrp="1"/>
          </p:cNvSpPr>
          <p:nvPr>
            <p:ph idx="1"/>
          </p:nvPr>
        </p:nvSpPr>
        <p:spPr/>
        <p:txBody>
          <a:bodyPr/>
          <a:lstStyle/>
          <a:p>
            <a:r>
              <a:rPr lang="zh-TW" altLang="zh-TW" dirty="0"/>
              <a:t>詮釋資料資料庫設計需包括以下幾方面：</a:t>
            </a:r>
          </a:p>
          <a:p>
            <a:pPr marL="971550" lvl="1" indent="-514350">
              <a:buFont typeface="+mj-lt"/>
              <a:buAutoNum type="arabicPeriod"/>
            </a:pPr>
            <a:r>
              <a:rPr lang="zh-TW" altLang="zh-TW" dirty="0"/>
              <a:t>建構詮釋資料資料庫</a:t>
            </a:r>
          </a:p>
          <a:p>
            <a:pPr marL="971550" lvl="1" indent="-514350">
              <a:buFont typeface="+mj-lt"/>
              <a:buAutoNum type="arabicPeriod"/>
            </a:pPr>
            <a:r>
              <a:rPr lang="zh-TW" altLang="zh-TW" dirty="0"/>
              <a:t>詮釋資料資料庫工具介面</a:t>
            </a:r>
            <a:r>
              <a:rPr lang="en-US" altLang="zh-TW" dirty="0"/>
              <a:t>(Tool interface)</a:t>
            </a:r>
            <a:endParaRPr lang="zh-TW" altLang="zh-TW" dirty="0"/>
          </a:p>
          <a:p>
            <a:pPr marL="971550" lvl="1" indent="-514350">
              <a:buFont typeface="+mj-lt"/>
              <a:buAutoNum type="arabicPeriod"/>
            </a:pPr>
            <a:r>
              <a:rPr lang="zh-TW" altLang="zh-TW" dirty="0"/>
              <a:t>詮釋資料資料庫存取介面</a:t>
            </a:r>
            <a:r>
              <a:rPr lang="en-US" altLang="zh-TW" dirty="0"/>
              <a:t>(Access interface)</a:t>
            </a:r>
            <a:endParaRPr lang="zh-TW" altLang="zh-TW" dirty="0"/>
          </a:p>
          <a:p>
            <a:pPr marL="971550" lvl="1" indent="-514350">
              <a:buFont typeface="+mj-lt"/>
              <a:buAutoNum type="arabicPeriod"/>
            </a:pPr>
            <a:r>
              <a:rPr lang="zh-TW" altLang="zh-TW" dirty="0"/>
              <a:t>詮釋資料搬移</a:t>
            </a:r>
            <a:r>
              <a:rPr lang="en-US" altLang="zh-TW" dirty="0"/>
              <a:t>(Migration)</a:t>
            </a:r>
            <a:r>
              <a:rPr lang="zh-TW" altLang="zh-TW" dirty="0"/>
              <a:t>流程</a:t>
            </a:r>
          </a:p>
          <a:p>
            <a:endParaRPr lang="zh-TW" altLang="en-US" dirty="0"/>
          </a:p>
        </p:txBody>
      </p:sp>
      <p:sp>
        <p:nvSpPr>
          <p:cNvPr id="2" name="日期版面配置區 1">
            <a:extLst>
              <a:ext uri="{FF2B5EF4-FFF2-40B4-BE49-F238E27FC236}">
                <a16:creationId xmlns:a16="http://schemas.microsoft.com/office/drawing/2014/main" id="{696B7C04-2BC6-4698-ABF0-414D45E94E7F}"/>
              </a:ext>
            </a:extLst>
          </p:cNvPr>
          <p:cNvSpPr>
            <a:spLocks noGrp="1"/>
          </p:cNvSpPr>
          <p:nvPr>
            <p:ph type="dt" sz="half" idx="10"/>
          </p:nvPr>
        </p:nvSpPr>
        <p:spPr/>
        <p:txBody>
          <a:bodyPr/>
          <a:lstStyle/>
          <a:p>
            <a:r>
              <a:rPr lang="en-US"/>
              <a:t>© 滄海圖書</a:t>
            </a:r>
            <a:endParaRPr lang="en-US" dirty="0"/>
          </a:p>
        </p:txBody>
      </p:sp>
      <p:sp>
        <p:nvSpPr>
          <p:cNvPr id="54277" name="頁尾版面配置區 4">
            <a:extLst>
              <a:ext uri="{FF2B5EF4-FFF2-40B4-BE49-F238E27FC236}">
                <a16:creationId xmlns:a16="http://schemas.microsoft.com/office/drawing/2014/main" id="{BB15F74D-2032-496C-9C0F-375DF83A2FDA}"/>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54276" name="投影片編號版面配置區 3">
            <a:extLst>
              <a:ext uri="{FF2B5EF4-FFF2-40B4-BE49-F238E27FC236}">
                <a16:creationId xmlns:a16="http://schemas.microsoft.com/office/drawing/2014/main" id="{619B892B-E133-457E-ABEB-2FBD656B7112}"/>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94B77AB-E20F-452B-939F-AB6D7C414313}" type="slidenum">
              <a:rPr lang="zh-TW" altLang="en-US" smtClean="0"/>
              <a:pPr/>
              <a:t>45</a:t>
            </a:fld>
            <a:endParaRPr lang="zh-TW" altLang="en-US"/>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a:extLst>
              <a:ext uri="{FF2B5EF4-FFF2-40B4-BE49-F238E27FC236}">
                <a16:creationId xmlns:a16="http://schemas.microsoft.com/office/drawing/2014/main" id="{9895B398-9F01-455F-B5F6-21F6954CE14C}"/>
              </a:ext>
            </a:extLst>
          </p:cNvPr>
          <p:cNvSpPr>
            <a:spLocks noGrp="1"/>
          </p:cNvSpPr>
          <p:nvPr>
            <p:ph type="title"/>
          </p:nvPr>
        </p:nvSpPr>
        <p:spPr/>
        <p:txBody>
          <a:bodyPr/>
          <a:lstStyle/>
          <a:p>
            <a:r>
              <a:rPr lang="en-US" altLang="zh-TW" dirty="0"/>
              <a:t>2.5.4 </a:t>
            </a:r>
            <a:r>
              <a:rPr lang="zh-TW" altLang="zh-TW" dirty="0"/>
              <a:t>應用程式開發</a:t>
            </a:r>
            <a:endParaRPr lang="zh-TW" altLang="en-US" dirty="0"/>
          </a:p>
        </p:txBody>
      </p:sp>
      <p:sp>
        <p:nvSpPr>
          <p:cNvPr id="55299" name="內容版面配置區 2">
            <a:extLst>
              <a:ext uri="{FF2B5EF4-FFF2-40B4-BE49-F238E27FC236}">
                <a16:creationId xmlns:a16="http://schemas.microsoft.com/office/drawing/2014/main" id="{8475E6D2-FC70-4E68-BE4E-8D13BDB06A9F}"/>
              </a:ext>
            </a:extLst>
          </p:cNvPr>
          <p:cNvSpPr>
            <a:spLocks noGrp="1"/>
          </p:cNvSpPr>
          <p:nvPr>
            <p:ph idx="1"/>
          </p:nvPr>
        </p:nvSpPr>
        <p:spPr/>
        <p:txBody>
          <a:bodyPr/>
          <a:lstStyle/>
          <a:p>
            <a:r>
              <a:rPr lang="en-US" altLang="zh-TW"/>
              <a:t>BI</a:t>
            </a:r>
            <a:r>
              <a:rPr lang="zh-TW" altLang="zh-TW"/>
              <a:t>系統的應用程式通常係指「即時線上分析處理工具</a:t>
            </a:r>
            <a:r>
              <a:rPr lang="en-US" altLang="zh-TW"/>
              <a:t>(Online analytical processing tools, OLAP)</a:t>
            </a:r>
            <a:r>
              <a:rPr lang="zh-TW" altLang="zh-TW"/>
              <a:t>」。</a:t>
            </a:r>
            <a:r>
              <a:rPr lang="en-US" altLang="zh-TW"/>
              <a:t>OLAP </a:t>
            </a:r>
            <a:r>
              <a:rPr lang="zh-TW" altLang="zh-TW"/>
              <a:t>是針對現有資料進行多維度的細分與整合的分析，呈現資料的各個面向，以滿足決策者對現況全面的了解。</a:t>
            </a:r>
            <a:endParaRPr lang="en-US" altLang="zh-TW"/>
          </a:p>
          <a:p>
            <a:r>
              <a:rPr lang="zh-TW" altLang="zh-TW"/>
              <a:t>另一類</a:t>
            </a:r>
            <a:r>
              <a:rPr lang="en-US" altLang="zh-TW"/>
              <a:t>BI</a:t>
            </a:r>
            <a:r>
              <a:rPr lang="zh-TW" altLang="zh-TW"/>
              <a:t>應用系統為資料採礦</a:t>
            </a:r>
            <a:r>
              <a:rPr lang="en-US" altLang="zh-TW"/>
              <a:t>(Data mining)</a:t>
            </a:r>
            <a:r>
              <a:rPr lang="zh-TW" altLang="zh-TW"/>
              <a:t>，主要是從龐雜的資料中發現有價值的知識</a:t>
            </a:r>
            <a:r>
              <a:rPr lang="zh-TW" altLang="en-US"/>
              <a:t>。</a:t>
            </a:r>
          </a:p>
        </p:txBody>
      </p:sp>
      <p:sp>
        <p:nvSpPr>
          <p:cNvPr id="2" name="日期版面配置區 1">
            <a:extLst>
              <a:ext uri="{FF2B5EF4-FFF2-40B4-BE49-F238E27FC236}">
                <a16:creationId xmlns:a16="http://schemas.microsoft.com/office/drawing/2014/main" id="{C97E4A5B-CCA6-49A4-8E28-DC565D20490B}"/>
              </a:ext>
            </a:extLst>
          </p:cNvPr>
          <p:cNvSpPr>
            <a:spLocks noGrp="1"/>
          </p:cNvSpPr>
          <p:nvPr>
            <p:ph type="dt" sz="half" idx="10"/>
          </p:nvPr>
        </p:nvSpPr>
        <p:spPr/>
        <p:txBody>
          <a:bodyPr/>
          <a:lstStyle/>
          <a:p>
            <a:r>
              <a:rPr lang="en-US"/>
              <a:t>© 滄海圖書</a:t>
            </a:r>
            <a:endParaRPr lang="en-US" dirty="0"/>
          </a:p>
        </p:txBody>
      </p:sp>
      <p:sp>
        <p:nvSpPr>
          <p:cNvPr id="55301" name="頁尾版面配置區 4">
            <a:extLst>
              <a:ext uri="{FF2B5EF4-FFF2-40B4-BE49-F238E27FC236}">
                <a16:creationId xmlns:a16="http://schemas.microsoft.com/office/drawing/2014/main" id="{6ECF55C0-7664-409B-8B43-50A7B857200F}"/>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55300" name="投影片編號版面配置區 3">
            <a:extLst>
              <a:ext uri="{FF2B5EF4-FFF2-40B4-BE49-F238E27FC236}">
                <a16:creationId xmlns:a16="http://schemas.microsoft.com/office/drawing/2014/main" id="{CF47FFFE-9A29-4AC9-B35A-49B4AEDFF80A}"/>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B2B42C0-D870-4C52-9CA1-812ADF3E3A26}" type="slidenum">
              <a:rPr lang="zh-TW" altLang="en-US" smtClean="0"/>
              <a:pPr/>
              <a:t>46</a:t>
            </a:fld>
            <a:endParaRPr lang="zh-TW" altLang="en-US"/>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C3C0B7F2-A7CB-41FB-9367-75BA7E71ABFD}"/>
              </a:ext>
            </a:extLst>
          </p:cNvPr>
          <p:cNvSpPr>
            <a:spLocks noGrp="1"/>
          </p:cNvSpPr>
          <p:nvPr>
            <p:ph type="title"/>
          </p:nvPr>
        </p:nvSpPr>
        <p:spPr/>
        <p:txBody>
          <a:bodyPr/>
          <a:lstStyle/>
          <a:p>
            <a:r>
              <a:rPr lang="zh-TW" altLang="zh-TW" dirty="0"/>
              <a:t>應用程式開發</a:t>
            </a:r>
            <a:endParaRPr lang="zh-TW" altLang="en-US" dirty="0"/>
          </a:p>
        </p:txBody>
      </p:sp>
      <p:sp>
        <p:nvSpPr>
          <p:cNvPr id="56323" name="內容版面配置區 2">
            <a:extLst>
              <a:ext uri="{FF2B5EF4-FFF2-40B4-BE49-F238E27FC236}">
                <a16:creationId xmlns:a16="http://schemas.microsoft.com/office/drawing/2014/main" id="{929F0FE2-C009-4C27-B5C7-2F54B9148893}"/>
              </a:ext>
            </a:extLst>
          </p:cNvPr>
          <p:cNvSpPr>
            <a:spLocks noGrp="1"/>
          </p:cNvSpPr>
          <p:nvPr>
            <p:ph idx="1"/>
          </p:nvPr>
        </p:nvSpPr>
        <p:spPr/>
        <p:txBody>
          <a:bodyPr/>
          <a:lstStyle/>
          <a:p>
            <a:r>
              <a:rPr lang="en-US" altLang="zh-TW" dirty="0"/>
              <a:t>OLAP</a:t>
            </a:r>
            <a:r>
              <a:rPr lang="zh-TW" altLang="zh-TW" dirty="0"/>
              <a:t>具有以下優點</a:t>
            </a:r>
            <a:r>
              <a:rPr lang="zh-TW" altLang="en-US" dirty="0"/>
              <a:t>：</a:t>
            </a:r>
            <a:endParaRPr lang="en-US" altLang="zh-TW" dirty="0"/>
          </a:p>
          <a:p>
            <a:pPr marL="971550" lvl="1" indent="-514350">
              <a:buFont typeface="+mj-lt"/>
              <a:buAutoNum type="arabicPeriod"/>
            </a:pPr>
            <a:r>
              <a:rPr lang="zh-TW" altLang="zh-TW" dirty="0"/>
              <a:t>多維度分析</a:t>
            </a:r>
          </a:p>
          <a:p>
            <a:pPr marL="971550" lvl="1" indent="-514350">
              <a:buFont typeface="+mj-lt"/>
              <a:buAutoNum type="arabicPeriod"/>
            </a:pPr>
            <a:r>
              <a:rPr lang="zh-TW" altLang="zh-TW" dirty="0"/>
              <a:t>動態的模擬分析</a:t>
            </a:r>
            <a:r>
              <a:rPr lang="en-US" altLang="zh-TW" dirty="0"/>
              <a:t>(what if</a:t>
            </a:r>
            <a:r>
              <a:rPr lang="zh-TW" altLang="en-US" dirty="0"/>
              <a:t>的模擬分析</a:t>
            </a:r>
            <a:r>
              <a:rPr lang="en-US" altLang="zh-TW" dirty="0"/>
              <a:t>)</a:t>
            </a:r>
          </a:p>
          <a:p>
            <a:pPr marL="971550" lvl="1" indent="-514350">
              <a:buFont typeface="+mj-lt"/>
              <a:buAutoNum type="arabicPeriod"/>
            </a:pPr>
            <a:r>
              <a:rPr lang="zh-TW" altLang="zh-TW" dirty="0"/>
              <a:t>簡易方便的瀏覽介面</a:t>
            </a:r>
          </a:p>
          <a:p>
            <a:pPr marL="971550" lvl="1" indent="-514350">
              <a:buFont typeface="+mj-lt"/>
              <a:buAutoNum type="arabicPeriod"/>
            </a:pPr>
            <a:r>
              <a:rPr lang="zh-TW" altLang="zh-TW" dirty="0"/>
              <a:t>以圖表呈現資料分析結果</a:t>
            </a:r>
          </a:p>
          <a:p>
            <a:endParaRPr lang="zh-TW" altLang="zh-TW" dirty="0"/>
          </a:p>
          <a:p>
            <a:endParaRPr lang="zh-TW" altLang="en-US" dirty="0"/>
          </a:p>
        </p:txBody>
      </p:sp>
      <p:sp>
        <p:nvSpPr>
          <p:cNvPr id="2" name="日期版面配置區 1">
            <a:extLst>
              <a:ext uri="{FF2B5EF4-FFF2-40B4-BE49-F238E27FC236}">
                <a16:creationId xmlns:a16="http://schemas.microsoft.com/office/drawing/2014/main" id="{988F1D22-8D12-41CE-9876-5561BAF9F78E}"/>
              </a:ext>
            </a:extLst>
          </p:cNvPr>
          <p:cNvSpPr>
            <a:spLocks noGrp="1"/>
          </p:cNvSpPr>
          <p:nvPr>
            <p:ph type="dt" sz="half" idx="10"/>
          </p:nvPr>
        </p:nvSpPr>
        <p:spPr/>
        <p:txBody>
          <a:bodyPr/>
          <a:lstStyle/>
          <a:p>
            <a:r>
              <a:rPr lang="en-US"/>
              <a:t>© 滄海圖書</a:t>
            </a:r>
            <a:endParaRPr lang="en-US" dirty="0"/>
          </a:p>
        </p:txBody>
      </p:sp>
      <p:sp>
        <p:nvSpPr>
          <p:cNvPr id="56325" name="頁尾版面配置區 4">
            <a:extLst>
              <a:ext uri="{FF2B5EF4-FFF2-40B4-BE49-F238E27FC236}">
                <a16:creationId xmlns:a16="http://schemas.microsoft.com/office/drawing/2014/main" id="{E98DD48B-0412-4DC3-9C48-F260B8AC53ED}"/>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56324" name="投影片編號版面配置區 3">
            <a:extLst>
              <a:ext uri="{FF2B5EF4-FFF2-40B4-BE49-F238E27FC236}">
                <a16:creationId xmlns:a16="http://schemas.microsoft.com/office/drawing/2014/main" id="{EFC5FC9A-C4B1-4C57-917D-B60AC47D135C}"/>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17A153A-E4A6-4845-BA55-6A5A10AD8610}" type="slidenum">
              <a:rPr lang="zh-TW" altLang="en-US" smtClean="0"/>
              <a:pPr/>
              <a:t>47</a:t>
            </a:fld>
            <a:endParaRPr lang="zh-TW" altLang="en-US"/>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4643FA11-7CBE-4C57-A3BD-2F3033B35562}"/>
              </a:ext>
            </a:extLst>
          </p:cNvPr>
          <p:cNvSpPr>
            <a:spLocks noGrp="1"/>
          </p:cNvSpPr>
          <p:nvPr>
            <p:ph type="title"/>
          </p:nvPr>
        </p:nvSpPr>
        <p:spPr/>
        <p:txBody>
          <a:bodyPr/>
          <a:lstStyle/>
          <a:p>
            <a:r>
              <a:rPr lang="zh-TW" altLang="zh-TW" dirty="0"/>
              <a:t>應用程式開發</a:t>
            </a:r>
            <a:endParaRPr lang="zh-TW" altLang="en-US" dirty="0"/>
          </a:p>
        </p:txBody>
      </p:sp>
      <p:sp>
        <p:nvSpPr>
          <p:cNvPr id="57347" name="內容版面配置區 2">
            <a:extLst>
              <a:ext uri="{FF2B5EF4-FFF2-40B4-BE49-F238E27FC236}">
                <a16:creationId xmlns:a16="http://schemas.microsoft.com/office/drawing/2014/main" id="{B54C2C4B-5AD9-4B0A-A66B-FFB4E4445C3C}"/>
              </a:ext>
            </a:extLst>
          </p:cNvPr>
          <p:cNvSpPr>
            <a:spLocks noGrp="1"/>
          </p:cNvSpPr>
          <p:nvPr>
            <p:ph idx="1"/>
          </p:nvPr>
        </p:nvSpPr>
        <p:spPr/>
        <p:txBody>
          <a:bodyPr/>
          <a:lstStyle/>
          <a:p>
            <a:r>
              <a:rPr lang="zh-TW" altLang="en-US" dirty="0"/>
              <a:t>常見的資料採礦方法：</a:t>
            </a:r>
            <a:endParaRPr lang="en-US" altLang="zh-TW" dirty="0"/>
          </a:p>
          <a:p>
            <a:pPr marL="971550" lvl="1" indent="-514350">
              <a:buFont typeface="+mj-lt"/>
              <a:buAutoNum type="arabicPeriod"/>
            </a:pPr>
            <a:r>
              <a:rPr lang="zh-TW" altLang="zh-TW" dirty="0"/>
              <a:t>關聯性</a:t>
            </a:r>
            <a:r>
              <a:rPr lang="zh-TW" altLang="en-US" dirty="0"/>
              <a:t>分析</a:t>
            </a:r>
            <a:endParaRPr lang="zh-TW" altLang="zh-TW" dirty="0"/>
          </a:p>
          <a:p>
            <a:pPr marL="971550" lvl="1" indent="-514350">
              <a:buFont typeface="+mj-lt"/>
              <a:buAutoNum type="arabicPeriod"/>
            </a:pPr>
            <a:r>
              <a:rPr lang="zh-TW" altLang="zh-TW" dirty="0"/>
              <a:t>時間順序的關聯性</a:t>
            </a:r>
            <a:r>
              <a:rPr lang="zh-TW" altLang="en-US" dirty="0"/>
              <a:t>分析</a:t>
            </a:r>
            <a:endParaRPr lang="zh-TW" altLang="zh-TW" dirty="0"/>
          </a:p>
          <a:p>
            <a:pPr marL="971550" lvl="1" indent="-514350">
              <a:buFont typeface="+mj-lt"/>
              <a:buAutoNum type="arabicPeriod"/>
            </a:pPr>
            <a:r>
              <a:rPr lang="zh-TW" altLang="zh-TW" dirty="0"/>
              <a:t>歸類分析</a:t>
            </a:r>
          </a:p>
          <a:p>
            <a:pPr marL="971550" lvl="1" indent="-514350">
              <a:buFont typeface="+mj-lt"/>
              <a:buAutoNum type="arabicPeriod"/>
            </a:pPr>
            <a:r>
              <a:rPr lang="zh-TW" altLang="zh-TW" dirty="0"/>
              <a:t>集群分析</a:t>
            </a:r>
          </a:p>
          <a:p>
            <a:endParaRPr lang="zh-TW" altLang="en-US" dirty="0"/>
          </a:p>
        </p:txBody>
      </p:sp>
      <p:sp>
        <p:nvSpPr>
          <p:cNvPr id="2" name="日期版面配置區 1">
            <a:extLst>
              <a:ext uri="{FF2B5EF4-FFF2-40B4-BE49-F238E27FC236}">
                <a16:creationId xmlns:a16="http://schemas.microsoft.com/office/drawing/2014/main" id="{BDF5DB31-F1F2-4B8B-88D7-3D7F1632AB2B}"/>
              </a:ext>
            </a:extLst>
          </p:cNvPr>
          <p:cNvSpPr>
            <a:spLocks noGrp="1"/>
          </p:cNvSpPr>
          <p:nvPr>
            <p:ph type="dt" sz="half" idx="10"/>
          </p:nvPr>
        </p:nvSpPr>
        <p:spPr/>
        <p:txBody>
          <a:bodyPr/>
          <a:lstStyle/>
          <a:p>
            <a:r>
              <a:rPr lang="en-US"/>
              <a:t>© 滄海圖書</a:t>
            </a:r>
            <a:endParaRPr lang="en-US" dirty="0"/>
          </a:p>
        </p:txBody>
      </p:sp>
      <p:sp>
        <p:nvSpPr>
          <p:cNvPr id="57349" name="頁尾版面配置區 4">
            <a:extLst>
              <a:ext uri="{FF2B5EF4-FFF2-40B4-BE49-F238E27FC236}">
                <a16:creationId xmlns:a16="http://schemas.microsoft.com/office/drawing/2014/main" id="{D4EEF257-41EC-4831-9579-4B4BAD8FDE67}"/>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57348" name="投影片編號版面配置區 3">
            <a:extLst>
              <a:ext uri="{FF2B5EF4-FFF2-40B4-BE49-F238E27FC236}">
                <a16:creationId xmlns:a16="http://schemas.microsoft.com/office/drawing/2014/main" id="{1A655F48-6CE2-4242-A696-217A5C2AA5CB}"/>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6E40FC0-B6BC-45AE-A445-091DDBC8FBA2}" type="slidenum">
              <a:rPr lang="zh-TW" altLang="en-US" smtClean="0"/>
              <a:pPr/>
              <a:t>48</a:t>
            </a:fld>
            <a:endParaRPr lang="zh-TW" altLang="en-US"/>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DF0362-A992-45B9-AAF0-55AF31B59D34}"/>
              </a:ext>
            </a:extLst>
          </p:cNvPr>
          <p:cNvSpPr>
            <a:spLocks noGrp="1"/>
          </p:cNvSpPr>
          <p:nvPr>
            <p:ph type="title"/>
          </p:nvPr>
        </p:nvSpPr>
        <p:spPr/>
        <p:txBody>
          <a:bodyPr/>
          <a:lstStyle/>
          <a:p>
            <a:endParaRPr lang="zh-TW" altLang="en-US"/>
          </a:p>
        </p:txBody>
      </p:sp>
      <p:pic>
        <p:nvPicPr>
          <p:cNvPr id="7" name="內容版面配置區 6">
            <a:extLst>
              <a:ext uri="{FF2B5EF4-FFF2-40B4-BE49-F238E27FC236}">
                <a16:creationId xmlns:a16="http://schemas.microsoft.com/office/drawing/2014/main" id="{885148BA-8A40-47B9-84C1-FAF1DE65B2C3}"/>
              </a:ext>
            </a:extLst>
          </p:cNvPr>
          <p:cNvPicPr>
            <a:picLocks noGrp="1" noChangeAspect="1"/>
          </p:cNvPicPr>
          <p:nvPr>
            <p:ph idx="1"/>
          </p:nvPr>
        </p:nvPicPr>
        <p:blipFill>
          <a:blip r:embed="rId2"/>
          <a:stretch>
            <a:fillRect/>
          </a:stretch>
        </p:blipFill>
        <p:spPr>
          <a:xfrm>
            <a:off x="2933134" y="225425"/>
            <a:ext cx="6325731" cy="6019800"/>
          </a:xfrm>
          <a:prstGeom prst="rect">
            <a:avLst/>
          </a:prstGeom>
        </p:spPr>
      </p:pic>
      <p:sp>
        <p:nvSpPr>
          <p:cNvPr id="4" name="日期版面配置區 3">
            <a:extLst>
              <a:ext uri="{FF2B5EF4-FFF2-40B4-BE49-F238E27FC236}">
                <a16:creationId xmlns:a16="http://schemas.microsoft.com/office/drawing/2014/main" id="{0BF0B460-A460-477C-8ADA-9AACFD69472E}"/>
              </a:ext>
            </a:extLst>
          </p:cNvPr>
          <p:cNvSpPr>
            <a:spLocks noGrp="1"/>
          </p:cNvSpPr>
          <p:nvPr>
            <p:ph type="dt" sz="half" idx="10"/>
          </p:nvPr>
        </p:nvSpPr>
        <p:spPr/>
        <p:txBody>
          <a:bodyPr/>
          <a:lstStyle/>
          <a:p>
            <a:r>
              <a:rPr lang="en-US"/>
              <a:t>© 滄海圖書</a:t>
            </a:r>
            <a:endParaRPr lang="en-US" dirty="0"/>
          </a:p>
        </p:txBody>
      </p:sp>
      <p:sp>
        <p:nvSpPr>
          <p:cNvPr id="5" name="頁尾版面配置區 4">
            <a:extLst>
              <a:ext uri="{FF2B5EF4-FFF2-40B4-BE49-F238E27FC236}">
                <a16:creationId xmlns:a16="http://schemas.microsoft.com/office/drawing/2014/main" id="{FF08558C-0B58-498D-ACA6-036D0E64D87E}"/>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01AE7C1A-4B50-42BF-8920-1520E370DE71}"/>
              </a:ext>
            </a:extLst>
          </p:cNvPr>
          <p:cNvSpPr>
            <a:spLocks noGrp="1"/>
          </p:cNvSpPr>
          <p:nvPr>
            <p:ph type="sldNum" sz="quarter" idx="12"/>
          </p:nvPr>
        </p:nvSpPr>
        <p:spPr/>
        <p:txBody>
          <a:bodyPr/>
          <a:lstStyle/>
          <a:p>
            <a:fld id="{A69134C5-D3FF-48ED-8AAC-F4BE64BCFA21}" type="slidenum">
              <a:rPr lang="zh-TW" altLang="en-US" smtClean="0"/>
              <a:pPr/>
              <a:t>49</a:t>
            </a:fld>
            <a:endParaRPr lang="zh-TW" altLang="en-US"/>
          </a:p>
        </p:txBody>
      </p:sp>
    </p:spTree>
    <p:extLst>
      <p:ext uri="{BB962C8B-B14F-4D97-AF65-F5344CB8AC3E}">
        <p14:creationId xmlns:p14="http://schemas.microsoft.com/office/powerpoint/2010/main" val="905629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標題 16">
            <a:extLst>
              <a:ext uri="{FF2B5EF4-FFF2-40B4-BE49-F238E27FC236}">
                <a16:creationId xmlns:a16="http://schemas.microsoft.com/office/drawing/2014/main" id="{FEACA663-28C8-4E4C-9220-6D64795E5B7F}"/>
              </a:ext>
            </a:extLst>
          </p:cNvPr>
          <p:cNvSpPr>
            <a:spLocks noGrp="1"/>
          </p:cNvSpPr>
          <p:nvPr>
            <p:ph type="title"/>
          </p:nvPr>
        </p:nvSpPr>
        <p:spPr/>
        <p:txBody>
          <a:bodyPr/>
          <a:lstStyle/>
          <a:p>
            <a:r>
              <a:rPr lang="zh-TW" altLang="en-US" dirty="0"/>
              <a:t>簡介</a:t>
            </a:r>
          </a:p>
        </p:txBody>
      </p:sp>
      <p:sp>
        <p:nvSpPr>
          <p:cNvPr id="16387" name="內容版面配置區 2">
            <a:extLst>
              <a:ext uri="{FF2B5EF4-FFF2-40B4-BE49-F238E27FC236}">
                <a16:creationId xmlns:a16="http://schemas.microsoft.com/office/drawing/2014/main" id="{B8888348-BD1F-4551-BE8A-24F9F29F56FD}"/>
              </a:ext>
            </a:extLst>
          </p:cNvPr>
          <p:cNvSpPr>
            <a:spLocks noGrp="1"/>
          </p:cNvSpPr>
          <p:nvPr>
            <p:ph idx="1"/>
          </p:nvPr>
        </p:nvSpPr>
        <p:spPr/>
        <p:txBody>
          <a:bodyPr/>
          <a:lstStyle/>
          <a:p>
            <a:r>
              <a:rPr lang="zh-TW" altLang="zh-TW" dirty="0"/>
              <a:t>一個</a:t>
            </a:r>
            <a:r>
              <a:rPr lang="en-US" altLang="zh-TW" dirty="0"/>
              <a:t>BI</a:t>
            </a:r>
            <a:r>
              <a:rPr lang="zh-TW" altLang="zh-TW" dirty="0"/>
              <a:t>系統，在架構上需要包含底下幾個部份：</a:t>
            </a:r>
            <a:endParaRPr lang="en-US" altLang="zh-TW" dirty="0"/>
          </a:p>
          <a:p>
            <a:pPr lvl="1"/>
            <a:r>
              <a:rPr lang="zh-TW" altLang="zh-TW" dirty="0"/>
              <a:t>資料倉儲是商業智慧系統的基礎</a:t>
            </a:r>
            <a:endParaRPr lang="en-US" altLang="zh-TW" dirty="0"/>
          </a:p>
          <a:p>
            <a:pPr lvl="1"/>
            <a:r>
              <a:rPr lang="zh-TW" altLang="zh-TW" dirty="0"/>
              <a:t>資料分析系統：包括</a:t>
            </a:r>
            <a:r>
              <a:rPr lang="en-US" altLang="zh-TW" dirty="0"/>
              <a:t>OLAP</a:t>
            </a:r>
            <a:r>
              <a:rPr lang="zh-TW" altLang="zh-TW" dirty="0"/>
              <a:t>、資料探勘等</a:t>
            </a:r>
            <a:endParaRPr lang="en-US" altLang="zh-TW" dirty="0"/>
          </a:p>
          <a:p>
            <a:pPr lvl="1"/>
            <a:r>
              <a:rPr lang="zh-TW" altLang="zh-TW" dirty="0"/>
              <a:t>資料呈現系統</a:t>
            </a:r>
            <a:endParaRPr lang="zh-TW" altLang="en-US" dirty="0"/>
          </a:p>
        </p:txBody>
      </p:sp>
      <p:sp>
        <p:nvSpPr>
          <p:cNvPr id="2" name="日期版面配置區 1">
            <a:extLst>
              <a:ext uri="{FF2B5EF4-FFF2-40B4-BE49-F238E27FC236}">
                <a16:creationId xmlns:a16="http://schemas.microsoft.com/office/drawing/2014/main" id="{DF0805A8-3123-4D1C-9C80-4CDA59F24729}"/>
              </a:ext>
            </a:extLst>
          </p:cNvPr>
          <p:cNvSpPr>
            <a:spLocks noGrp="1"/>
          </p:cNvSpPr>
          <p:nvPr>
            <p:ph type="dt" sz="half" idx="10"/>
          </p:nvPr>
        </p:nvSpPr>
        <p:spPr/>
        <p:txBody>
          <a:bodyPr/>
          <a:lstStyle/>
          <a:p>
            <a:r>
              <a:rPr lang="en-US" dirty="0"/>
              <a:t>© </a:t>
            </a:r>
            <a:r>
              <a:rPr lang="en-US" dirty="0" err="1"/>
              <a:t>滄海圖書</a:t>
            </a:r>
            <a:endParaRPr lang="en-US" dirty="0"/>
          </a:p>
        </p:txBody>
      </p:sp>
      <p:sp>
        <p:nvSpPr>
          <p:cNvPr id="16389" name="頁尾版面配置區 6">
            <a:extLst>
              <a:ext uri="{FF2B5EF4-FFF2-40B4-BE49-F238E27FC236}">
                <a16:creationId xmlns:a16="http://schemas.microsoft.com/office/drawing/2014/main" id="{25BEA715-3E68-4896-AFEC-61355C3097D9}"/>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16388" name="投影片編號版面配置區 5">
            <a:extLst>
              <a:ext uri="{FF2B5EF4-FFF2-40B4-BE49-F238E27FC236}">
                <a16:creationId xmlns:a16="http://schemas.microsoft.com/office/drawing/2014/main" id="{62663D9E-DB48-4939-BEA9-1CE54AA32566}"/>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922D0AC4-B4B8-4C4D-853A-E0E9D2292787}" type="slidenum">
              <a:rPr lang="zh-TW" altLang="en-US" smtClean="0"/>
              <a:pPr/>
              <a:t>5</a:t>
            </a:fld>
            <a:endParaRPr lang="zh-TW" altLang="en-US"/>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ECDAB9-AA9D-4C43-BE26-6D60188BB839}"/>
              </a:ext>
            </a:extLst>
          </p:cNvPr>
          <p:cNvSpPr>
            <a:spLocks noGrp="1"/>
          </p:cNvSpPr>
          <p:nvPr>
            <p:ph type="title"/>
          </p:nvPr>
        </p:nvSpPr>
        <p:spPr/>
        <p:txBody>
          <a:bodyPr/>
          <a:lstStyle/>
          <a:p>
            <a:r>
              <a:rPr lang="en-US" altLang="zh-TW" dirty="0"/>
              <a:t>2.6 </a:t>
            </a:r>
            <a:r>
              <a:rPr lang="zh-TW" altLang="en-US" dirty="0"/>
              <a:t>系統導入階段</a:t>
            </a:r>
            <a:br>
              <a:rPr lang="zh-TW" altLang="en-US" dirty="0"/>
            </a:br>
            <a:r>
              <a:rPr lang="en-US" altLang="zh-TW" dirty="0"/>
              <a:t>2.6.1 </a:t>
            </a:r>
            <a:r>
              <a:rPr lang="zh-TW" altLang="en-US" dirty="0"/>
              <a:t>系統導入</a:t>
            </a:r>
          </a:p>
        </p:txBody>
      </p:sp>
      <p:sp>
        <p:nvSpPr>
          <p:cNvPr id="58371" name="內容版面配置區 2">
            <a:extLst>
              <a:ext uri="{FF2B5EF4-FFF2-40B4-BE49-F238E27FC236}">
                <a16:creationId xmlns:a16="http://schemas.microsoft.com/office/drawing/2014/main" id="{DF087409-8CDA-4CA8-852F-1025B17D3D29}"/>
              </a:ext>
            </a:extLst>
          </p:cNvPr>
          <p:cNvSpPr>
            <a:spLocks noGrp="1"/>
          </p:cNvSpPr>
          <p:nvPr>
            <p:ph idx="1"/>
          </p:nvPr>
        </p:nvSpPr>
        <p:spPr/>
        <p:txBody>
          <a:bodyPr/>
          <a:lstStyle/>
          <a:p>
            <a:r>
              <a:rPr lang="en-US" altLang="zh-TW"/>
              <a:t>BI</a:t>
            </a:r>
            <a:r>
              <a:rPr lang="zh-TW" altLang="zh-TW"/>
              <a:t>系統在經過分析、設計、測試完成之後，就要進入正式上線</a:t>
            </a:r>
            <a:r>
              <a:rPr lang="en-US" altLang="zh-TW"/>
              <a:t>(Go-live)</a:t>
            </a:r>
            <a:r>
              <a:rPr lang="zh-TW" altLang="zh-TW"/>
              <a:t>，除了之前的測試的系統之外，要將正式系統</a:t>
            </a:r>
            <a:r>
              <a:rPr lang="en-US" altLang="zh-TW"/>
              <a:t>(Production system)</a:t>
            </a:r>
            <a:r>
              <a:rPr lang="zh-TW" altLang="zh-TW"/>
              <a:t>準備就緒，針對系統測試及教育訓練時常發生問題的地方，製作簡易的使用說明給使用者，並成立支援小組</a:t>
            </a:r>
            <a:r>
              <a:rPr lang="en-US" altLang="zh-TW"/>
              <a:t>(Help desk)</a:t>
            </a:r>
            <a:r>
              <a:rPr lang="zh-TW" altLang="zh-TW"/>
              <a:t>待命。</a:t>
            </a:r>
          </a:p>
        </p:txBody>
      </p:sp>
      <p:sp>
        <p:nvSpPr>
          <p:cNvPr id="3" name="日期版面配置區 2">
            <a:extLst>
              <a:ext uri="{FF2B5EF4-FFF2-40B4-BE49-F238E27FC236}">
                <a16:creationId xmlns:a16="http://schemas.microsoft.com/office/drawing/2014/main" id="{5665DA73-176D-4692-8BA9-5591D2574247}"/>
              </a:ext>
            </a:extLst>
          </p:cNvPr>
          <p:cNvSpPr>
            <a:spLocks noGrp="1"/>
          </p:cNvSpPr>
          <p:nvPr>
            <p:ph type="dt" sz="half" idx="10"/>
          </p:nvPr>
        </p:nvSpPr>
        <p:spPr/>
        <p:txBody>
          <a:bodyPr/>
          <a:lstStyle/>
          <a:p>
            <a:r>
              <a:rPr lang="en-US"/>
              <a:t>© 滄海圖書</a:t>
            </a:r>
            <a:endParaRPr lang="en-US" dirty="0"/>
          </a:p>
        </p:txBody>
      </p:sp>
      <p:sp>
        <p:nvSpPr>
          <p:cNvPr id="58372" name="頁尾版面配置區 3">
            <a:extLst>
              <a:ext uri="{FF2B5EF4-FFF2-40B4-BE49-F238E27FC236}">
                <a16:creationId xmlns:a16="http://schemas.microsoft.com/office/drawing/2014/main" id="{68A89109-C85E-41D7-978C-DA9DE4F371EE}"/>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58373" name="投影片編號版面配置區 4">
            <a:extLst>
              <a:ext uri="{FF2B5EF4-FFF2-40B4-BE49-F238E27FC236}">
                <a16:creationId xmlns:a16="http://schemas.microsoft.com/office/drawing/2014/main" id="{A4B4A5C4-8792-41AC-867B-57260E3F1699}"/>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A92CB8DF-5F72-4EC6-BEA3-16110F48A54B}" type="slidenum">
              <a:rPr lang="zh-TW" altLang="en-US" smtClean="0"/>
              <a:pPr/>
              <a:t>50</a:t>
            </a:fld>
            <a:endParaRPr lang="zh-TW" altLang="en-US"/>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a:extLst>
              <a:ext uri="{FF2B5EF4-FFF2-40B4-BE49-F238E27FC236}">
                <a16:creationId xmlns:a16="http://schemas.microsoft.com/office/drawing/2014/main" id="{686215D6-4473-4886-ADD5-8819D237BC8A}"/>
              </a:ext>
            </a:extLst>
          </p:cNvPr>
          <p:cNvSpPr>
            <a:spLocks noGrp="1"/>
          </p:cNvSpPr>
          <p:nvPr>
            <p:ph type="title"/>
          </p:nvPr>
        </p:nvSpPr>
        <p:spPr/>
        <p:txBody>
          <a:bodyPr/>
          <a:lstStyle/>
          <a:p>
            <a:r>
              <a:rPr lang="en-US" altLang="zh-TW" dirty="0"/>
              <a:t>2.6.2 </a:t>
            </a:r>
            <a:r>
              <a:rPr lang="zh-TW" altLang="zh-TW" dirty="0"/>
              <a:t>導入後評估</a:t>
            </a:r>
            <a:endParaRPr lang="zh-TW" altLang="en-US" dirty="0"/>
          </a:p>
        </p:txBody>
      </p:sp>
      <p:sp>
        <p:nvSpPr>
          <p:cNvPr id="59395" name="內容版面配置區 2">
            <a:extLst>
              <a:ext uri="{FF2B5EF4-FFF2-40B4-BE49-F238E27FC236}">
                <a16:creationId xmlns:a16="http://schemas.microsoft.com/office/drawing/2014/main" id="{D2A70E81-2C65-4B5F-A1E4-B904501C6010}"/>
              </a:ext>
            </a:extLst>
          </p:cNvPr>
          <p:cNvSpPr>
            <a:spLocks noGrp="1"/>
          </p:cNvSpPr>
          <p:nvPr>
            <p:ph idx="1"/>
          </p:nvPr>
        </p:nvSpPr>
        <p:spPr/>
        <p:txBody>
          <a:bodyPr/>
          <a:lstStyle/>
          <a:p>
            <a:r>
              <a:rPr lang="zh-TW" altLang="zh-TW"/>
              <a:t>當</a:t>
            </a:r>
            <a:r>
              <a:rPr lang="en-US" altLang="zh-TW"/>
              <a:t>BI</a:t>
            </a:r>
            <a:r>
              <a:rPr lang="zh-TW" altLang="zh-TW"/>
              <a:t>系統完成導入後的</a:t>
            </a:r>
            <a:r>
              <a:rPr lang="en-US" altLang="zh-TW"/>
              <a:t>3</a:t>
            </a:r>
            <a:r>
              <a:rPr lang="zh-TW" altLang="zh-TW"/>
              <a:t>到</a:t>
            </a:r>
            <a:r>
              <a:rPr lang="en-US" altLang="zh-TW"/>
              <a:t>6</a:t>
            </a:r>
            <a:r>
              <a:rPr lang="zh-TW" altLang="zh-TW"/>
              <a:t>個月，就要進行導入成果評估。評估的目的在於瞭解</a:t>
            </a:r>
            <a:r>
              <a:rPr lang="en-US" altLang="zh-TW"/>
              <a:t>BI</a:t>
            </a:r>
            <a:r>
              <a:rPr lang="zh-TW" altLang="zh-TW"/>
              <a:t>系統是否有達到組織的原本預期</a:t>
            </a:r>
            <a:r>
              <a:rPr lang="zh-TW" altLang="en-US"/>
              <a:t>。</a:t>
            </a:r>
            <a:endParaRPr lang="en-US" altLang="zh-TW"/>
          </a:p>
          <a:p>
            <a:pPr lvl="1"/>
            <a:r>
              <a:rPr lang="zh-TW" altLang="zh-TW"/>
              <a:t>例如：</a:t>
            </a:r>
            <a:r>
              <a:rPr lang="en-US" altLang="zh-TW"/>
              <a:t>BI</a:t>
            </a:r>
            <a:r>
              <a:rPr lang="zh-TW" altLang="zh-TW"/>
              <a:t>專案範圍是否與規劃一致</a:t>
            </a:r>
            <a:r>
              <a:rPr lang="zh-TW" altLang="en-US"/>
              <a:t>？</a:t>
            </a:r>
            <a:r>
              <a:rPr lang="en-US" altLang="zh-TW"/>
              <a:t> BI</a:t>
            </a:r>
            <a:r>
              <a:rPr lang="zh-TW" altLang="zh-TW"/>
              <a:t>系統是否有達到預期目標</a:t>
            </a:r>
            <a:r>
              <a:rPr lang="zh-TW" altLang="en-US"/>
              <a:t>？</a:t>
            </a:r>
            <a:r>
              <a:rPr lang="zh-TW" altLang="zh-TW"/>
              <a:t>使用者是否滿意</a:t>
            </a:r>
            <a:r>
              <a:rPr lang="zh-TW" altLang="en-US"/>
              <a:t>？</a:t>
            </a:r>
            <a:endParaRPr lang="en-US" altLang="zh-TW"/>
          </a:p>
        </p:txBody>
      </p:sp>
      <p:sp>
        <p:nvSpPr>
          <p:cNvPr id="2" name="日期版面配置區 1">
            <a:extLst>
              <a:ext uri="{FF2B5EF4-FFF2-40B4-BE49-F238E27FC236}">
                <a16:creationId xmlns:a16="http://schemas.microsoft.com/office/drawing/2014/main" id="{5A0F2397-6013-404E-AA0B-C2C3927C72FD}"/>
              </a:ext>
            </a:extLst>
          </p:cNvPr>
          <p:cNvSpPr>
            <a:spLocks noGrp="1"/>
          </p:cNvSpPr>
          <p:nvPr>
            <p:ph type="dt" sz="half" idx="10"/>
          </p:nvPr>
        </p:nvSpPr>
        <p:spPr/>
        <p:txBody>
          <a:bodyPr/>
          <a:lstStyle/>
          <a:p>
            <a:r>
              <a:rPr lang="en-US"/>
              <a:t>© 滄海圖書</a:t>
            </a:r>
            <a:endParaRPr lang="en-US" dirty="0"/>
          </a:p>
        </p:txBody>
      </p:sp>
      <p:sp>
        <p:nvSpPr>
          <p:cNvPr id="59397" name="頁尾版面配置區 4">
            <a:extLst>
              <a:ext uri="{FF2B5EF4-FFF2-40B4-BE49-F238E27FC236}">
                <a16:creationId xmlns:a16="http://schemas.microsoft.com/office/drawing/2014/main" id="{E028B61D-548D-4559-9DDC-DA03F3AA28DD}"/>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59396" name="投影片編號版面配置區 3">
            <a:extLst>
              <a:ext uri="{FF2B5EF4-FFF2-40B4-BE49-F238E27FC236}">
                <a16:creationId xmlns:a16="http://schemas.microsoft.com/office/drawing/2014/main" id="{063EB5FF-99B3-448B-A296-8A86609031E8}"/>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75D6EF7-B2B1-4F72-A968-61CBA24171AC}" type="slidenum">
              <a:rPr lang="zh-TW" altLang="en-US" smtClean="0"/>
              <a:pPr/>
              <a:t>51</a:t>
            </a:fld>
            <a:endParaRPr lang="zh-TW" altLang="en-US"/>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C040CA-6758-47EE-81E2-96683CC082EE}"/>
              </a:ext>
            </a:extLst>
          </p:cNvPr>
          <p:cNvSpPr>
            <a:spLocks noGrp="1"/>
          </p:cNvSpPr>
          <p:nvPr>
            <p:ph type="title"/>
          </p:nvPr>
        </p:nvSpPr>
        <p:spPr/>
        <p:txBody>
          <a:bodyPr/>
          <a:lstStyle/>
          <a:p>
            <a:r>
              <a:rPr lang="en-US" altLang="zh-TW" dirty="0"/>
              <a:t>2.7 </a:t>
            </a:r>
            <a:r>
              <a:rPr lang="zh-TW" altLang="zh-TW" dirty="0"/>
              <a:t>結</a:t>
            </a:r>
            <a:r>
              <a:rPr lang="zh-TW" altLang="en-US" dirty="0"/>
              <a:t>論</a:t>
            </a:r>
          </a:p>
        </p:txBody>
      </p:sp>
      <p:sp>
        <p:nvSpPr>
          <p:cNvPr id="60419" name="內容版面配置區 2">
            <a:extLst>
              <a:ext uri="{FF2B5EF4-FFF2-40B4-BE49-F238E27FC236}">
                <a16:creationId xmlns:a16="http://schemas.microsoft.com/office/drawing/2014/main" id="{8E290615-B77B-4740-AFE1-6B3912D077FC}"/>
              </a:ext>
            </a:extLst>
          </p:cNvPr>
          <p:cNvSpPr>
            <a:spLocks noGrp="1"/>
          </p:cNvSpPr>
          <p:nvPr>
            <p:ph idx="1"/>
          </p:nvPr>
        </p:nvSpPr>
        <p:spPr/>
        <p:txBody>
          <a:bodyPr/>
          <a:lstStyle/>
          <a:p>
            <a:r>
              <a:rPr lang="zh-TW" altLang="zh-TW"/>
              <a:t>影響</a:t>
            </a:r>
            <a:r>
              <a:rPr lang="en-US" altLang="zh-TW"/>
              <a:t>BI</a:t>
            </a:r>
            <a:r>
              <a:rPr lang="zh-TW" altLang="zh-TW"/>
              <a:t>系統成功的最重要因素與大部份資訊系統導入一樣，是要能得到高階主管的充分支持與參與，如此，</a:t>
            </a:r>
            <a:r>
              <a:rPr lang="en-US" altLang="zh-TW"/>
              <a:t>BI</a:t>
            </a:r>
            <a:r>
              <a:rPr lang="zh-TW" altLang="zh-TW"/>
              <a:t>專案方能正確定義問題，專注在開發系統解決使用者最注重的問題。</a:t>
            </a:r>
            <a:endParaRPr lang="en-US" altLang="zh-TW"/>
          </a:p>
          <a:p>
            <a:endParaRPr lang="zh-TW" altLang="en-US"/>
          </a:p>
        </p:txBody>
      </p:sp>
      <p:sp>
        <p:nvSpPr>
          <p:cNvPr id="3" name="日期版面配置區 2">
            <a:extLst>
              <a:ext uri="{FF2B5EF4-FFF2-40B4-BE49-F238E27FC236}">
                <a16:creationId xmlns:a16="http://schemas.microsoft.com/office/drawing/2014/main" id="{B1BF5564-36FC-425B-A4D5-D77CAAC53823}"/>
              </a:ext>
            </a:extLst>
          </p:cNvPr>
          <p:cNvSpPr>
            <a:spLocks noGrp="1"/>
          </p:cNvSpPr>
          <p:nvPr>
            <p:ph type="dt" sz="half" idx="10"/>
          </p:nvPr>
        </p:nvSpPr>
        <p:spPr/>
        <p:txBody>
          <a:bodyPr/>
          <a:lstStyle/>
          <a:p>
            <a:r>
              <a:rPr lang="en-US"/>
              <a:t>© 滄海圖書</a:t>
            </a:r>
            <a:endParaRPr lang="en-US" dirty="0"/>
          </a:p>
        </p:txBody>
      </p:sp>
      <p:sp>
        <p:nvSpPr>
          <p:cNvPr id="60420" name="頁尾版面配置區 3">
            <a:extLst>
              <a:ext uri="{FF2B5EF4-FFF2-40B4-BE49-F238E27FC236}">
                <a16:creationId xmlns:a16="http://schemas.microsoft.com/office/drawing/2014/main" id="{55C52736-E576-46ED-ADF5-F2009850CF92}"/>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60421" name="投影片編號版面配置區 4">
            <a:extLst>
              <a:ext uri="{FF2B5EF4-FFF2-40B4-BE49-F238E27FC236}">
                <a16:creationId xmlns:a16="http://schemas.microsoft.com/office/drawing/2014/main" id="{7735EE73-08D9-4A69-B451-CACC58DFC8EB}"/>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E5254D6-90DA-4EB1-AFEA-CC01280C390B}" type="slidenum">
              <a:rPr lang="zh-TW" altLang="en-US" smtClean="0"/>
              <a:pPr/>
              <a:t>52</a:t>
            </a:fld>
            <a:endParaRPr lang="zh-TW" altLang="en-US"/>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a:extLst>
              <a:ext uri="{FF2B5EF4-FFF2-40B4-BE49-F238E27FC236}">
                <a16:creationId xmlns:a16="http://schemas.microsoft.com/office/drawing/2014/main" id="{F7C8B3A5-4E05-49E2-A070-6022C25C5829}"/>
              </a:ext>
            </a:extLst>
          </p:cNvPr>
          <p:cNvSpPr>
            <a:spLocks noGrp="1"/>
          </p:cNvSpPr>
          <p:nvPr>
            <p:ph type="title"/>
          </p:nvPr>
        </p:nvSpPr>
        <p:spPr/>
        <p:txBody>
          <a:bodyPr/>
          <a:lstStyle/>
          <a:p>
            <a:r>
              <a:rPr lang="zh-TW" altLang="zh-TW" dirty="0"/>
              <a:t>結</a:t>
            </a:r>
            <a:r>
              <a:rPr lang="zh-TW" altLang="en-US" dirty="0"/>
              <a:t>論</a:t>
            </a:r>
          </a:p>
        </p:txBody>
      </p:sp>
      <p:sp>
        <p:nvSpPr>
          <p:cNvPr id="61443" name="內容版面配置區 2">
            <a:extLst>
              <a:ext uri="{FF2B5EF4-FFF2-40B4-BE49-F238E27FC236}">
                <a16:creationId xmlns:a16="http://schemas.microsoft.com/office/drawing/2014/main" id="{2793B253-E1F1-4F23-AAE5-4DB0BB7C294F}"/>
              </a:ext>
            </a:extLst>
          </p:cNvPr>
          <p:cNvSpPr>
            <a:spLocks noGrp="1"/>
          </p:cNvSpPr>
          <p:nvPr>
            <p:ph idx="1"/>
          </p:nvPr>
        </p:nvSpPr>
        <p:spPr/>
        <p:txBody>
          <a:bodyPr/>
          <a:lstStyle/>
          <a:p>
            <a:r>
              <a:rPr lang="zh-TW" altLang="zh-TW" dirty="0"/>
              <a:t>其次，使用者的參與程度愈高也是</a:t>
            </a:r>
            <a:r>
              <a:rPr lang="en-US" altLang="zh-TW" dirty="0"/>
              <a:t>BI</a:t>
            </a:r>
            <a:r>
              <a:rPr lang="zh-TW" altLang="zh-TW" dirty="0"/>
              <a:t>系統成功的一項重要關鍵，若使用者在</a:t>
            </a:r>
            <a:r>
              <a:rPr lang="en-US" altLang="zh-TW" dirty="0"/>
              <a:t>BI</a:t>
            </a:r>
            <a:r>
              <a:rPr lang="zh-TW" altLang="zh-TW" dirty="0"/>
              <a:t>的建置過程參與程度不高，專案的方向也可能有所偏差，上線之後使用者的使用率及接受度也可能會不理想。</a:t>
            </a:r>
            <a:endParaRPr lang="en-US" altLang="zh-TW" dirty="0"/>
          </a:p>
          <a:p>
            <a:r>
              <a:rPr lang="zh-TW" altLang="zh-TW" dirty="0"/>
              <a:t>再者，專案管理也扮演重要角色， </a:t>
            </a:r>
            <a:r>
              <a:rPr lang="en-US" altLang="zh-TW" dirty="0"/>
              <a:t>BI</a:t>
            </a:r>
            <a:r>
              <a:rPr lang="zh-TW" altLang="zh-TW" dirty="0"/>
              <a:t>系統往往需要與其他的資訊系統串連，而且使用者的需求來自不同的部門，緊急及重要的優先順序要掌握得宜，否則會造成專案預算及進度的問題。</a:t>
            </a:r>
          </a:p>
        </p:txBody>
      </p:sp>
      <p:sp>
        <p:nvSpPr>
          <p:cNvPr id="3" name="日期版面配置區 2">
            <a:extLst>
              <a:ext uri="{FF2B5EF4-FFF2-40B4-BE49-F238E27FC236}">
                <a16:creationId xmlns:a16="http://schemas.microsoft.com/office/drawing/2014/main" id="{3960D4BA-4B96-44D4-B951-6EDB6761AB8F}"/>
              </a:ext>
            </a:extLst>
          </p:cNvPr>
          <p:cNvSpPr>
            <a:spLocks noGrp="1"/>
          </p:cNvSpPr>
          <p:nvPr>
            <p:ph type="dt" sz="half" idx="10"/>
          </p:nvPr>
        </p:nvSpPr>
        <p:spPr/>
        <p:txBody>
          <a:bodyPr/>
          <a:lstStyle/>
          <a:p>
            <a:r>
              <a:rPr lang="en-US"/>
              <a:t>© 滄海圖書</a:t>
            </a:r>
            <a:endParaRPr lang="en-US" dirty="0"/>
          </a:p>
        </p:txBody>
      </p:sp>
      <p:sp>
        <p:nvSpPr>
          <p:cNvPr id="61444" name="頁尾版面配置區 3">
            <a:extLst>
              <a:ext uri="{FF2B5EF4-FFF2-40B4-BE49-F238E27FC236}">
                <a16:creationId xmlns:a16="http://schemas.microsoft.com/office/drawing/2014/main" id="{D4A9C65B-E4EE-4D6F-A4D7-63E99D5682B6}"/>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61445" name="投影片編號版面配置區 4">
            <a:extLst>
              <a:ext uri="{FF2B5EF4-FFF2-40B4-BE49-F238E27FC236}">
                <a16:creationId xmlns:a16="http://schemas.microsoft.com/office/drawing/2014/main" id="{6EDEDC1D-EEBB-4C42-85A9-44F84D641B98}"/>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B286DC8-C958-4312-A6E0-C28155BD38F1}" type="slidenum">
              <a:rPr lang="zh-TW" altLang="en-US" smtClean="0"/>
              <a:pPr/>
              <a:t>53</a:t>
            </a:fld>
            <a:endParaRPr lang="zh-TW" altLang="en-US"/>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a:extLst>
              <a:ext uri="{FF2B5EF4-FFF2-40B4-BE49-F238E27FC236}">
                <a16:creationId xmlns:a16="http://schemas.microsoft.com/office/drawing/2014/main" id="{9FEF86E1-1B09-42A0-BBF8-9D50FA44E63E}"/>
              </a:ext>
            </a:extLst>
          </p:cNvPr>
          <p:cNvSpPr>
            <a:spLocks noGrp="1"/>
          </p:cNvSpPr>
          <p:nvPr>
            <p:ph type="title"/>
          </p:nvPr>
        </p:nvSpPr>
        <p:spPr/>
        <p:txBody>
          <a:bodyPr/>
          <a:lstStyle/>
          <a:p>
            <a:r>
              <a:rPr lang="zh-TW" altLang="en-US" dirty="0"/>
              <a:t>簡介</a:t>
            </a:r>
          </a:p>
        </p:txBody>
      </p:sp>
      <p:sp>
        <p:nvSpPr>
          <p:cNvPr id="3" name="日期版面配置區 2">
            <a:extLst>
              <a:ext uri="{FF2B5EF4-FFF2-40B4-BE49-F238E27FC236}">
                <a16:creationId xmlns:a16="http://schemas.microsoft.com/office/drawing/2014/main" id="{30270320-E860-4A4D-97CA-CE489314C11A}"/>
              </a:ext>
            </a:extLst>
          </p:cNvPr>
          <p:cNvSpPr>
            <a:spLocks noGrp="1"/>
          </p:cNvSpPr>
          <p:nvPr>
            <p:ph type="dt" sz="half" idx="10"/>
          </p:nvPr>
        </p:nvSpPr>
        <p:spPr/>
        <p:txBody>
          <a:bodyPr/>
          <a:lstStyle/>
          <a:p>
            <a:r>
              <a:rPr lang="en-US"/>
              <a:t>© 滄海圖書</a:t>
            </a:r>
            <a:endParaRPr lang="en-US" dirty="0"/>
          </a:p>
        </p:txBody>
      </p:sp>
      <p:sp>
        <p:nvSpPr>
          <p:cNvPr id="17412" name="頁尾版面配置區 3">
            <a:extLst>
              <a:ext uri="{FF2B5EF4-FFF2-40B4-BE49-F238E27FC236}">
                <a16:creationId xmlns:a16="http://schemas.microsoft.com/office/drawing/2014/main" id="{E9369020-1D2F-4976-9F15-0F605FFABE6A}"/>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17413" name="投影片編號版面配置區 4">
            <a:extLst>
              <a:ext uri="{FF2B5EF4-FFF2-40B4-BE49-F238E27FC236}">
                <a16:creationId xmlns:a16="http://schemas.microsoft.com/office/drawing/2014/main" id="{03603EBE-6856-43F6-B871-84FE6C769348}"/>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AB36A042-B1AC-44E6-B83F-527877973220}" type="slidenum">
              <a:rPr lang="zh-TW" altLang="en-US" smtClean="0"/>
              <a:pPr/>
              <a:t>6</a:t>
            </a:fld>
            <a:endParaRPr lang="zh-TW" altLang="en-US"/>
          </a:p>
        </p:txBody>
      </p:sp>
      <p:pic>
        <p:nvPicPr>
          <p:cNvPr id="11" name="內容版面配置區 10">
            <a:extLst>
              <a:ext uri="{FF2B5EF4-FFF2-40B4-BE49-F238E27FC236}">
                <a16:creationId xmlns:a16="http://schemas.microsoft.com/office/drawing/2014/main" id="{DCCC4272-C938-4CF4-9002-C7E1120CA73E}"/>
              </a:ext>
            </a:extLst>
          </p:cNvPr>
          <p:cNvPicPr>
            <a:picLocks noGrp="1" noChangeAspect="1"/>
          </p:cNvPicPr>
          <p:nvPr>
            <p:ph idx="1"/>
          </p:nvPr>
        </p:nvPicPr>
        <p:blipFill>
          <a:blip r:embed="rId2"/>
          <a:stretch>
            <a:fillRect/>
          </a:stretch>
        </p:blipFill>
        <p:spPr>
          <a:xfrm>
            <a:off x="906769" y="1450975"/>
            <a:ext cx="10378461" cy="4794250"/>
          </a:xfrm>
          <a:prstGeom prst="rect">
            <a:avLst/>
          </a:prstGeom>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a:extLst>
              <a:ext uri="{FF2B5EF4-FFF2-40B4-BE49-F238E27FC236}">
                <a16:creationId xmlns:a16="http://schemas.microsoft.com/office/drawing/2014/main" id="{D84C4CD5-792D-4547-8CD0-36DDD28E0805}"/>
              </a:ext>
            </a:extLst>
          </p:cNvPr>
          <p:cNvSpPr>
            <a:spLocks noGrp="1"/>
          </p:cNvSpPr>
          <p:nvPr>
            <p:ph type="title"/>
          </p:nvPr>
        </p:nvSpPr>
        <p:spPr/>
        <p:txBody>
          <a:bodyPr/>
          <a:lstStyle/>
          <a:p>
            <a:r>
              <a:rPr lang="zh-TW" altLang="en-US" dirty="0"/>
              <a:t>簡介</a:t>
            </a:r>
          </a:p>
        </p:txBody>
      </p:sp>
      <p:sp>
        <p:nvSpPr>
          <p:cNvPr id="18435" name="內容版面配置區 2">
            <a:extLst>
              <a:ext uri="{FF2B5EF4-FFF2-40B4-BE49-F238E27FC236}">
                <a16:creationId xmlns:a16="http://schemas.microsoft.com/office/drawing/2014/main" id="{27F443D4-A0E3-40DF-B5C2-0670F4FB3CF4}"/>
              </a:ext>
            </a:extLst>
          </p:cNvPr>
          <p:cNvSpPr>
            <a:spLocks noGrp="1"/>
          </p:cNvSpPr>
          <p:nvPr>
            <p:ph idx="1"/>
          </p:nvPr>
        </p:nvSpPr>
        <p:spPr/>
        <p:txBody>
          <a:bodyPr/>
          <a:lstStyle/>
          <a:p>
            <a:r>
              <a:rPr lang="en-US" altLang="zh-TW"/>
              <a:t>BI</a:t>
            </a:r>
            <a:r>
              <a:rPr lang="zh-TW" altLang="zh-TW"/>
              <a:t>系統專案的執行與一般資訊系統開發的過程類似，包括以下五個階段：</a:t>
            </a:r>
          </a:p>
          <a:p>
            <a:endParaRPr lang="zh-TW" altLang="en-US"/>
          </a:p>
        </p:txBody>
      </p:sp>
      <p:sp>
        <p:nvSpPr>
          <p:cNvPr id="2" name="日期版面配置區 1">
            <a:extLst>
              <a:ext uri="{FF2B5EF4-FFF2-40B4-BE49-F238E27FC236}">
                <a16:creationId xmlns:a16="http://schemas.microsoft.com/office/drawing/2014/main" id="{294400E5-7933-4D42-8FF4-8F674D64214E}"/>
              </a:ext>
            </a:extLst>
          </p:cNvPr>
          <p:cNvSpPr>
            <a:spLocks noGrp="1"/>
          </p:cNvSpPr>
          <p:nvPr>
            <p:ph type="dt" sz="half" idx="10"/>
          </p:nvPr>
        </p:nvSpPr>
        <p:spPr/>
        <p:txBody>
          <a:bodyPr/>
          <a:lstStyle/>
          <a:p>
            <a:r>
              <a:rPr lang="en-US"/>
              <a:t>© 滄海圖書</a:t>
            </a:r>
            <a:endParaRPr lang="en-US" dirty="0"/>
          </a:p>
        </p:txBody>
      </p:sp>
      <p:sp>
        <p:nvSpPr>
          <p:cNvPr id="18439" name="頁尾版面配置區 6">
            <a:extLst>
              <a:ext uri="{FF2B5EF4-FFF2-40B4-BE49-F238E27FC236}">
                <a16:creationId xmlns:a16="http://schemas.microsoft.com/office/drawing/2014/main" id="{D4725F78-6DEC-4409-BA76-5FE549069CBD}"/>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18438" name="投影片編號版面配置區 5">
            <a:extLst>
              <a:ext uri="{FF2B5EF4-FFF2-40B4-BE49-F238E27FC236}">
                <a16:creationId xmlns:a16="http://schemas.microsoft.com/office/drawing/2014/main" id="{7C232F0F-98C1-4AA1-92F2-1413C8898C1C}"/>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92E6F154-438E-4FF7-B9CB-49E555A0AE15}" type="slidenum">
              <a:rPr lang="zh-TW" altLang="en-US" smtClean="0"/>
              <a:pPr/>
              <a:t>7</a:t>
            </a:fld>
            <a:endParaRPr lang="zh-TW" altLang="en-US"/>
          </a:p>
        </p:txBody>
      </p:sp>
      <p:pic>
        <p:nvPicPr>
          <p:cNvPr id="9" name="內容版面配置區 6">
            <a:extLst>
              <a:ext uri="{FF2B5EF4-FFF2-40B4-BE49-F238E27FC236}">
                <a16:creationId xmlns:a16="http://schemas.microsoft.com/office/drawing/2014/main" id="{6E5291D1-C400-4378-AE2C-67237AA269E5}"/>
              </a:ext>
            </a:extLst>
          </p:cNvPr>
          <p:cNvPicPr>
            <a:picLocks noChangeAspect="1"/>
          </p:cNvPicPr>
          <p:nvPr/>
        </p:nvPicPr>
        <p:blipFill>
          <a:blip r:embed="rId3"/>
          <a:stretch>
            <a:fillRect/>
          </a:stretch>
        </p:blipFill>
        <p:spPr bwMode="auto">
          <a:xfrm>
            <a:off x="609600" y="2891532"/>
            <a:ext cx="10972800" cy="191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a:extLst>
              <a:ext uri="{FF2B5EF4-FFF2-40B4-BE49-F238E27FC236}">
                <a16:creationId xmlns:a16="http://schemas.microsoft.com/office/drawing/2014/main" id="{7D561579-0AD1-454B-8525-7242200496E3}"/>
              </a:ext>
            </a:extLst>
          </p:cNvPr>
          <p:cNvSpPr>
            <a:spLocks noGrp="1"/>
          </p:cNvSpPr>
          <p:nvPr>
            <p:ph type="title"/>
          </p:nvPr>
        </p:nvSpPr>
        <p:spPr/>
        <p:txBody>
          <a:bodyPr/>
          <a:lstStyle/>
          <a:p>
            <a:r>
              <a:rPr lang="en-US" altLang="zh-TW" dirty="0"/>
              <a:t>2.2 </a:t>
            </a:r>
            <a:r>
              <a:rPr lang="zh-TW" altLang="zh-TW" dirty="0"/>
              <a:t>評估階段</a:t>
            </a:r>
            <a:endParaRPr lang="zh-TW" altLang="en-US" dirty="0"/>
          </a:p>
        </p:txBody>
      </p:sp>
      <p:sp>
        <p:nvSpPr>
          <p:cNvPr id="19459" name="內容版面配置區 2">
            <a:extLst>
              <a:ext uri="{FF2B5EF4-FFF2-40B4-BE49-F238E27FC236}">
                <a16:creationId xmlns:a16="http://schemas.microsoft.com/office/drawing/2014/main" id="{928F17BD-96C2-4ECD-B0B0-4BDD98841F93}"/>
              </a:ext>
            </a:extLst>
          </p:cNvPr>
          <p:cNvSpPr>
            <a:spLocks noGrp="1"/>
          </p:cNvSpPr>
          <p:nvPr>
            <p:ph idx="1"/>
          </p:nvPr>
        </p:nvSpPr>
        <p:spPr/>
        <p:txBody>
          <a:bodyPr/>
          <a:lstStyle/>
          <a:p>
            <a:r>
              <a:rPr lang="zh-TW" altLang="zh-TW" dirty="0"/>
              <a:t>專案一開始，企業需做營運面向的評估，了解</a:t>
            </a:r>
            <a:r>
              <a:rPr lang="en-US" altLang="zh-TW" dirty="0"/>
              <a:t>BI</a:t>
            </a:r>
            <a:r>
              <a:rPr lang="zh-TW" altLang="zh-TW" dirty="0"/>
              <a:t>系統是否能解決現行營運面臨的問題，或因應未來業務發展的需要。</a:t>
            </a:r>
            <a:endParaRPr lang="en-US" altLang="zh-TW" dirty="0"/>
          </a:p>
          <a:p>
            <a:r>
              <a:rPr lang="zh-TW" altLang="zh-TW" dirty="0"/>
              <a:t>這一階段的評估，應以營運人員為主，資訊人員為輔。主要評估以下三方面：</a:t>
            </a:r>
          </a:p>
          <a:p>
            <a:pPr marL="971550" lvl="1" indent="-514350">
              <a:buFont typeface="+mj-lt"/>
              <a:buAutoNum type="arabicPeriod"/>
            </a:pPr>
            <a:r>
              <a:rPr lang="zh-TW" altLang="zh-TW" dirty="0"/>
              <a:t>公司營運上的評估</a:t>
            </a:r>
          </a:p>
          <a:p>
            <a:pPr marL="971550" lvl="1" indent="-514350">
              <a:buFont typeface="+mj-lt"/>
              <a:buAutoNum type="arabicPeriod"/>
            </a:pPr>
            <a:r>
              <a:rPr lang="zh-TW" altLang="zh-TW" dirty="0"/>
              <a:t>成本效益分析</a:t>
            </a:r>
          </a:p>
          <a:p>
            <a:pPr marL="971550" lvl="1" indent="-514350">
              <a:buFont typeface="+mj-lt"/>
              <a:buAutoNum type="arabicPeriod"/>
            </a:pPr>
            <a:r>
              <a:rPr lang="zh-TW" altLang="zh-TW" dirty="0"/>
              <a:t>風險評估</a:t>
            </a:r>
          </a:p>
          <a:p>
            <a:endParaRPr lang="zh-TW" altLang="en-US" dirty="0"/>
          </a:p>
        </p:txBody>
      </p:sp>
      <p:sp>
        <p:nvSpPr>
          <p:cNvPr id="2" name="日期版面配置區 1">
            <a:extLst>
              <a:ext uri="{FF2B5EF4-FFF2-40B4-BE49-F238E27FC236}">
                <a16:creationId xmlns:a16="http://schemas.microsoft.com/office/drawing/2014/main" id="{F90455FF-4A95-4947-AC74-7F09C8E0E57D}"/>
              </a:ext>
            </a:extLst>
          </p:cNvPr>
          <p:cNvSpPr>
            <a:spLocks noGrp="1"/>
          </p:cNvSpPr>
          <p:nvPr>
            <p:ph type="dt" sz="half" idx="10"/>
          </p:nvPr>
        </p:nvSpPr>
        <p:spPr/>
        <p:txBody>
          <a:bodyPr/>
          <a:lstStyle/>
          <a:p>
            <a:r>
              <a:rPr lang="en-US"/>
              <a:t>© 滄海圖書</a:t>
            </a:r>
            <a:endParaRPr lang="en-US" dirty="0"/>
          </a:p>
        </p:txBody>
      </p:sp>
      <p:sp>
        <p:nvSpPr>
          <p:cNvPr id="19461" name="頁尾版面配置區 4">
            <a:extLst>
              <a:ext uri="{FF2B5EF4-FFF2-40B4-BE49-F238E27FC236}">
                <a16:creationId xmlns:a16="http://schemas.microsoft.com/office/drawing/2014/main" id="{E0765262-004C-49BC-A2DB-0C1244629993}"/>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19460" name="投影片編號版面配置區 3">
            <a:extLst>
              <a:ext uri="{FF2B5EF4-FFF2-40B4-BE49-F238E27FC236}">
                <a16:creationId xmlns:a16="http://schemas.microsoft.com/office/drawing/2014/main" id="{3727EA32-7865-4690-90B5-0127824A6BC3}"/>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08697C8-1D0E-48EC-ADA6-C56689251329}" type="slidenum">
              <a:rPr lang="zh-TW" altLang="en-US" smtClean="0"/>
              <a:pPr/>
              <a:t>8</a:t>
            </a:fld>
            <a:endParaRPr lang="zh-TW" altLang="en-US"/>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a:extLst>
              <a:ext uri="{FF2B5EF4-FFF2-40B4-BE49-F238E27FC236}">
                <a16:creationId xmlns:a16="http://schemas.microsoft.com/office/drawing/2014/main" id="{E0E2FDB6-1D7E-4DB5-A662-49C2BBCB6821}"/>
              </a:ext>
            </a:extLst>
          </p:cNvPr>
          <p:cNvSpPr>
            <a:spLocks noGrp="1"/>
          </p:cNvSpPr>
          <p:nvPr>
            <p:ph type="title"/>
          </p:nvPr>
        </p:nvSpPr>
        <p:spPr/>
        <p:txBody>
          <a:bodyPr/>
          <a:lstStyle/>
          <a:p>
            <a:r>
              <a:rPr lang="zh-TW" altLang="zh-TW" dirty="0"/>
              <a:t>評估階段</a:t>
            </a:r>
            <a:endParaRPr lang="zh-TW" altLang="en-US" dirty="0"/>
          </a:p>
        </p:txBody>
      </p:sp>
      <p:sp>
        <p:nvSpPr>
          <p:cNvPr id="20483" name="內容版面配置區 2">
            <a:extLst>
              <a:ext uri="{FF2B5EF4-FFF2-40B4-BE49-F238E27FC236}">
                <a16:creationId xmlns:a16="http://schemas.microsoft.com/office/drawing/2014/main" id="{B8A37186-58CD-46E2-BFBF-4377679D2E32}"/>
              </a:ext>
            </a:extLst>
          </p:cNvPr>
          <p:cNvSpPr>
            <a:spLocks noGrp="1"/>
          </p:cNvSpPr>
          <p:nvPr>
            <p:ph idx="1"/>
          </p:nvPr>
        </p:nvSpPr>
        <p:spPr/>
        <p:txBody>
          <a:bodyPr/>
          <a:lstStyle/>
          <a:p>
            <a:r>
              <a:rPr lang="zh-TW" altLang="zh-TW" dirty="0"/>
              <a:t>此階段完成後，應產生一份評估報告，包括以下內容：</a:t>
            </a:r>
          </a:p>
          <a:p>
            <a:pPr marL="971550" lvl="1" indent="-514350">
              <a:buFont typeface="+mj-lt"/>
              <a:buAutoNum type="arabicParenR"/>
            </a:pPr>
            <a:r>
              <a:rPr lang="zh-TW" altLang="zh-TW" dirty="0"/>
              <a:t>組織的策略目標</a:t>
            </a:r>
          </a:p>
          <a:p>
            <a:pPr marL="971550" lvl="1" indent="-514350">
              <a:buFont typeface="+mj-lt"/>
              <a:buAutoNum type="arabicParenR"/>
            </a:pPr>
            <a:r>
              <a:rPr lang="en-US" altLang="zh-TW" dirty="0"/>
              <a:t>BI</a:t>
            </a:r>
            <a:r>
              <a:rPr lang="zh-TW" altLang="zh-TW" dirty="0"/>
              <a:t>系統的目標</a:t>
            </a:r>
          </a:p>
          <a:p>
            <a:pPr marL="971550" lvl="1" indent="-514350">
              <a:buFont typeface="+mj-lt"/>
              <a:buAutoNum type="arabicParenR"/>
            </a:pPr>
            <a:r>
              <a:rPr lang="zh-TW" altLang="zh-TW" dirty="0"/>
              <a:t>組織面臨的問題及機會</a:t>
            </a:r>
          </a:p>
          <a:p>
            <a:pPr marL="971550" lvl="1" indent="-514350">
              <a:buFont typeface="+mj-lt"/>
              <a:buAutoNum type="arabicParenR"/>
            </a:pPr>
            <a:r>
              <a:rPr lang="zh-TW" altLang="zh-TW" dirty="0"/>
              <a:t>現行系統力有未逮之處</a:t>
            </a:r>
          </a:p>
          <a:p>
            <a:pPr marL="971550" lvl="1" indent="-514350">
              <a:buFont typeface="+mj-lt"/>
              <a:buAutoNum type="arabicParenR"/>
            </a:pPr>
            <a:r>
              <a:rPr lang="zh-TW" altLang="zh-TW" dirty="0"/>
              <a:t>成本效益分析</a:t>
            </a:r>
          </a:p>
          <a:p>
            <a:pPr marL="971550" lvl="1" indent="-514350">
              <a:buFont typeface="+mj-lt"/>
              <a:buAutoNum type="arabicParenR"/>
            </a:pPr>
            <a:r>
              <a:rPr lang="zh-TW" altLang="zh-TW" dirty="0"/>
              <a:t>風險評估的結果</a:t>
            </a:r>
          </a:p>
          <a:p>
            <a:pPr marL="971550" lvl="1" indent="-514350">
              <a:buFont typeface="+mj-lt"/>
              <a:buAutoNum type="arabicParenR"/>
            </a:pPr>
            <a:r>
              <a:rPr lang="zh-TW" altLang="zh-TW" dirty="0"/>
              <a:t>對專案的建議</a:t>
            </a:r>
            <a:endParaRPr lang="zh-TW" altLang="en-US" dirty="0"/>
          </a:p>
        </p:txBody>
      </p:sp>
      <p:sp>
        <p:nvSpPr>
          <p:cNvPr id="2" name="日期版面配置區 1">
            <a:extLst>
              <a:ext uri="{FF2B5EF4-FFF2-40B4-BE49-F238E27FC236}">
                <a16:creationId xmlns:a16="http://schemas.microsoft.com/office/drawing/2014/main" id="{3FEAE7D6-0836-435F-A1A4-3A97CB4839CB}"/>
              </a:ext>
            </a:extLst>
          </p:cNvPr>
          <p:cNvSpPr>
            <a:spLocks noGrp="1"/>
          </p:cNvSpPr>
          <p:nvPr>
            <p:ph type="dt" sz="half" idx="10"/>
          </p:nvPr>
        </p:nvSpPr>
        <p:spPr/>
        <p:txBody>
          <a:bodyPr/>
          <a:lstStyle/>
          <a:p>
            <a:r>
              <a:rPr lang="en-US"/>
              <a:t>© 滄海圖書</a:t>
            </a:r>
            <a:endParaRPr lang="en-US" dirty="0"/>
          </a:p>
        </p:txBody>
      </p:sp>
      <p:sp>
        <p:nvSpPr>
          <p:cNvPr id="20485" name="頁尾版面配置區 4">
            <a:extLst>
              <a:ext uri="{FF2B5EF4-FFF2-40B4-BE49-F238E27FC236}">
                <a16:creationId xmlns:a16="http://schemas.microsoft.com/office/drawing/2014/main" id="{B63024E6-BED3-48F0-8C30-51303311B22E}"/>
              </a:ext>
            </a:extLst>
          </p:cNvPr>
          <p:cNvSpPr>
            <a:spLocks noGrp="1"/>
          </p:cNvSpPr>
          <p:nvPr>
            <p:ph type="ftr" sz="quarter" idx="11"/>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a:p>
        </p:txBody>
      </p:sp>
      <p:sp>
        <p:nvSpPr>
          <p:cNvPr id="20484" name="投影片編號版面配置區 3">
            <a:extLst>
              <a:ext uri="{FF2B5EF4-FFF2-40B4-BE49-F238E27FC236}">
                <a16:creationId xmlns:a16="http://schemas.microsoft.com/office/drawing/2014/main" id="{B5D5C51B-0EF9-4917-B3EB-9759CD475CB3}"/>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0D811A8-7DEA-4FFD-85A1-90C080D13437}" type="slidenum">
              <a:rPr lang="zh-TW" altLang="en-US" smtClean="0"/>
              <a:pPr/>
              <a:t>9</a:t>
            </a:fld>
            <a:endParaRPr lang="zh-TW" altLang="en-US"/>
          </a:p>
        </p:txBody>
      </p:sp>
    </p:spTree>
  </p:cSld>
  <p:clrMapOvr>
    <a:masterClrMapping/>
  </p:clrMapOvr>
  <p:transition>
    <p:random/>
  </p:transition>
</p:sld>
</file>

<file path=ppt/theme/theme1.xml><?xml version="1.0" encoding="utf-8"?>
<a:theme xmlns:a="http://schemas.openxmlformats.org/drawingml/2006/main" name="Default Design">
  <a:themeElements>
    <a:clrScheme name="">
      <a:dk1>
        <a:srgbClr val="4C4C4C"/>
      </a:dk1>
      <a:lt1>
        <a:srgbClr val="CCCCCC"/>
      </a:lt1>
      <a:dk2>
        <a:srgbClr val="FF0080"/>
      </a:dk2>
      <a:lt2>
        <a:srgbClr val="666666"/>
      </a:lt2>
      <a:accent1>
        <a:srgbClr val="333333"/>
      </a:accent1>
      <a:accent2>
        <a:srgbClr val="66CCFF"/>
      </a:accent2>
      <a:accent3>
        <a:srgbClr val="E2E2E2"/>
      </a:accent3>
      <a:accent4>
        <a:srgbClr val="404040"/>
      </a:accent4>
      <a:accent5>
        <a:srgbClr val="ADADAD"/>
      </a:accent5>
      <a:accent6>
        <a:srgbClr val="5CB9E7"/>
      </a:accent6>
      <a:hlink>
        <a:srgbClr val="FF0080"/>
      </a:hlink>
      <a:folHlink>
        <a:srgbClr val="6666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inbow background design.potx" id="{2E9833F0-8ED8-46B7-A213-BC4635B59225}" vid="{4272B2F2-E375-4BC6-B9E9-B0FF4BB9A683}"/>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Rainbow background design</Template>
  <TotalTime>3149</TotalTime>
  <Words>3433</Words>
  <Application>Microsoft Office PowerPoint</Application>
  <PresentationFormat>寬螢幕</PresentationFormat>
  <Paragraphs>344</Paragraphs>
  <Slides>53</Slides>
  <Notes>18</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53</vt:i4>
      </vt:variant>
    </vt:vector>
  </HeadingPairs>
  <TitlesOfParts>
    <vt:vector size="57" baseType="lpstr">
      <vt:lpstr>新細明體</vt:lpstr>
      <vt:lpstr>Arial</vt:lpstr>
      <vt:lpstr>Calibri</vt:lpstr>
      <vt:lpstr>Default Design</vt:lpstr>
      <vt:lpstr>第 2 章</vt:lpstr>
      <vt:lpstr>本章目次</vt:lpstr>
      <vt:lpstr>學習目標</vt:lpstr>
      <vt:lpstr>2.1 簡介</vt:lpstr>
      <vt:lpstr>簡介</vt:lpstr>
      <vt:lpstr>簡介</vt:lpstr>
      <vt:lpstr>簡介</vt:lpstr>
      <vt:lpstr>2.2 評估階段</vt:lpstr>
      <vt:lpstr>評估階段</vt:lpstr>
      <vt:lpstr>2.3 規劃階段</vt:lpstr>
      <vt:lpstr>2.3.1 企業基礎設施的評估</vt:lpstr>
      <vt:lpstr>企業基礎設施的評估</vt:lpstr>
      <vt:lpstr>企業基礎設施的評估</vt:lpstr>
      <vt:lpstr>2.3.2 專案規劃</vt:lpstr>
      <vt:lpstr>PowerPoint 簡報</vt:lpstr>
      <vt:lpstr>PowerPoint 簡報</vt:lpstr>
      <vt:lpstr>2.4 專案分析階段 2.4.1 需求分析</vt:lpstr>
      <vt:lpstr>2.4.2 資料分析</vt:lpstr>
      <vt:lpstr>資料分析</vt:lpstr>
      <vt:lpstr>資料分析</vt:lpstr>
      <vt:lpstr>資料分析</vt:lpstr>
      <vt:lpstr>2.4.3 詮釋資料資料庫分析</vt:lpstr>
      <vt:lpstr>詮釋資料資料庫分析</vt:lpstr>
      <vt:lpstr>詮釋資料資料庫分析</vt:lpstr>
      <vt:lpstr>詮釋資料資料庫分析</vt:lpstr>
      <vt:lpstr>2.4.4 雛形系統</vt:lpstr>
      <vt:lpstr>雛形系統</vt:lpstr>
      <vt:lpstr>雛形系統</vt:lpstr>
      <vt:lpstr>2.5 系統設計與建構階段 2.5.1 資料庫設計</vt:lpstr>
      <vt:lpstr>資料庫設計</vt:lpstr>
      <vt:lpstr>資料庫設計</vt:lpstr>
      <vt:lpstr>PowerPoint 簡報</vt:lpstr>
      <vt:lpstr>資料庫設計</vt:lpstr>
      <vt:lpstr>PowerPoint 簡報</vt:lpstr>
      <vt:lpstr>2.5.2 萃取/轉換/載入工具設計</vt:lpstr>
      <vt:lpstr>萃取/轉換/載入工具設計</vt:lpstr>
      <vt:lpstr>萃取/轉換/載入工具設計</vt:lpstr>
      <vt:lpstr>萃取/轉換/載入工具設計</vt:lpstr>
      <vt:lpstr>萃取/轉換/載入工具設計</vt:lpstr>
      <vt:lpstr>2.5.3 詮釋資料庫設計</vt:lpstr>
      <vt:lpstr>詮釋資料庫設計</vt:lpstr>
      <vt:lpstr>詮釋資料庫設計</vt:lpstr>
      <vt:lpstr>詮釋資料庫設計</vt:lpstr>
      <vt:lpstr>詮釋資料庫設計</vt:lpstr>
      <vt:lpstr>詮釋資料庫設計</vt:lpstr>
      <vt:lpstr>2.5.4 應用程式開發</vt:lpstr>
      <vt:lpstr>應用程式開發</vt:lpstr>
      <vt:lpstr>應用程式開發</vt:lpstr>
      <vt:lpstr>PowerPoint 簡報</vt:lpstr>
      <vt:lpstr>2.6 系統導入階段 2.6.1 系統導入</vt:lpstr>
      <vt:lpstr>2.6.2 導入後評估</vt:lpstr>
      <vt:lpstr>2.7 結論</vt:lpstr>
      <vt:lpstr>結論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世曦工程顧問公司績效制度建置專案</dc:title>
  <dc:creator>user</dc:creator>
  <cp:lastModifiedBy>Fenny Lee</cp:lastModifiedBy>
  <cp:revision>220</cp:revision>
  <dcterms:created xsi:type="dcterms:W3CDTF">2009-08-13T03:13:14Z</dcterms:created>
  <dcterms:modified xsi:type="dcterms:W3CDTF">2017-06-30T07:23:01Z</dcterms:modified>
</cp:coreProperties>
</file>