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8"/>
  </p:notesMasterIdLst>
  <p:sldIdLst>
    <p:sldId id="257" r:id="rId2"/>
    <p:sldId id="394" r:id="rId3"/>
    <p:sldId id="573" r:id="rId4"/>
    <p:sldId id="395" r:id="rId5"/>
    <p:sldId id="434" r:id="rId6"/>
    <p:sldId id="436" r:id="rId7"/>
    <p:sldId id="435" r:id="rId8"/>
    <p:sldId id="437" r:id="rId9"/>
    <p:sldId id="427" r:id="rId10"/>
    <p:sldId id="440" r:id="rId11"/>
    <p:sldId id="439" r:id="rId12"/>
    <p:sldId id="441" r:id="rId13"/>
    <p:sldId id="401" r:id="rId14"/>
    <p:sldId id="443" r:id="rId15"/>
    <p:sldId id="442" r:id="rId16"/>
    <p:sldId id="444" r:id="rId17"/>
    <p:sldId id="446" r:id="rId18"/>
    <p:sldId id="455" r:id="rId19"/>
    <p:sldId id="402" r:id="rId20"/>
    <p:sldId id="448" r:id="rId21"/>
    <p:sldId id="450" r:id="rId22"/>
    <p:sldId id="451" r:id="rId23"/>
    <p:sldId id="452" r:id="rId24"/>
    <p:sldId id="453" r:id="rId25"/>
    <p:sldId id="456" r:id="rId26"/>
    <p:sldId id="403" r:id="rId27"/>
    <p:sldId id="457" r:id="rId28"/>
    <p:sldId id="554" r:id="rId29"/>
    <p:sldId id="555" r:id="rId30"/>
    <p:sldId id="488" r:id="rId31"/>
    <p:sldId id="490" r:id="rId32"/>
    <p:sldId id="458" r:id="rId33"/>
    <p:sldId id="491" r:id="rId34"/>
    <p:sldId id="459" r:id="rId35"/>
    <p:sldId id="493" r:id="rId36"/>
    <p:sldId id="538" r:id="rId37"/>
    <p:sldId id="539" r:id="rId38"/>
    <p:sldId id="580" r:id="rId39"/>
    <p:sldId id="494" r:id="rId40"/>
    <p:sldId id="495" r:id="rId41"/>
    <p:sldId id="496" r:id="rId42"/>
    <p:sldId id="497" r:id="rId43"/>
    <p:sldId id="498" r:id="rId44"/>
    <p:sldId id="540" r:id="rId45"/>
    <p:sldId id="541" r:id="rId46"/>
    <p:sldId id="542" r:id="rId47"/>
    <p:sldId id="544" r:id="rId48"/>
    <p:sldId id="543" r:id="rId49"/>
    <p:sldId id="462" r:id="rId50"/>
    <p:sldId id="461" r:id="rId51"/>
    <p:sldId id="503" r:id="rId52"/>
    <p:sldId id="463" r:id="rId53"/>
    <p:sldId id="467" r:id="rId54"/>
    <p:sldId id="505" r:id="rId55"/>
    <p:sldId id="506" r:id="rId56"/>
    <p:sldId id="468" r:id="rId57"/>
    <p:sldId id="507" r:id="rId58"/>
    <p:sldId id="508" r:id="rId59"/>
    <p:sldId id="574" r:id="rId60"/>
    <p:sldId id="469" r:id="rId61"/>
    <p:sldId id="509" r:id="rId62"/>
    <p:sldId id="510" r:id="rId63"/>
    <p:sldId id="470" r:id="rId64"/>
    <p:sldId id="511" r:id="rId65"/>
    <p:sldId id="472" r:id="rId66"/>
    <p:sldId id="512" r:id="rId67"/>
    <p:sldId id="556" r:id="rId68"/>
    <p:sldId id="575" r:id="rId69"/>
    <p:sldId id="545" r:id="rId70"/>
    <p:sldId id="546" r:id="rId71"/>
    <p:sldId id="547" r:id="rId72"/>
    <p:sldId id="548" r:id="rId73"/>
    <p:sldId id="549" r:id="rId74"/>
    <p:sldId id="550" r:id="rId75"/>
    <p:sldId id="551" r:id="rId76"/>
    <p:sldId id="553" r:id="rId77"/>
    <p:sldId id="552" r:id="rId78"/>
    <p:sldId id="465" r:id="rId79"/>
    <p:sldId id="476" r:id="rId80"/>
    <p:sldId id="523" r:id="rId81"/>
    <p:sldId id="477" r:id="rId82"/>
    <p:sldId id="524" r:id="rId83"/>
    <p:sldId id="478" r:id="rId84"/>
    <p:sldId id="479" r:id="rId85"/>
    <p:sldId id="527" r:id="rId86"/>
    <p:sldId id="526" r:id="rId87"/>
    <p:sldId id="558" r:id="rId88"/>
    <p:sldId id="559" r:id="rId89"/>
    <p:sldId id="560" r:id="rId90"/>
    <p:sldId id="561" r:id="rId91"/>
    <p:sldId id="562" r:id="rId92"/>
    <p:sldId id="576" r:id="rId93"/>
    <p:sldId id="482" r:id="rId94"/>
    <p:sldId id="483" r:id="rId95"/>
    <p:sldId id="532" r:id="rId96"/>
    <p:sldId id="533" r:id="rId97"/>
    <p:sldId id="534" r:id="rId98"/>
    <p:sldId id="578" r:id="rId99"/>
    <p:sldId id="537" r:id="rId100"/>
    <p:sldId id="563" r:id="rId101"/>
    <p:sldId id="564" r:id="rId102"/>
    <p:sldId id="565" r:id="rId103"/>
    <p:sldId id="566" r:id="rId104"/>
    <p:sldId id="567" r:id="rId105"/>
    <p:sldId id="568" r:id="rId106"/>
    <p:sldId id="569" r:id="rId107"/>
    <p:sldId id="570" r:id="rId108"/>
    <p:sldId id="571" r:id="rId109"/>
    <p:sldId id="572" r:id="rId110"/>
    <p:sldId id="466" r:id="rId111"/>
    <p:sldId id="486" r:id="rId112"/>
    <p:sldId id="487" r:id="rId113"/>
    <p:sldId id="384" r:id="rId114"/>
    <p:sldId id="387" r:id="rId115"/>
    <p:sldId id="489" r:id="rId116"/>
    <p:sldId id="392" r:id="rId117"/>
  </p:sldIdLst>
  <p:sldSz cx="9144000" cy="6858000" type="screen4x3"/>
  <p:notesSz cx="6858000" cy="9144000"/>
  <p:defaultTextStyle>
    <a:defPPr>
      <a:defRPr lang="zh-TW"/>
    </a:defPPr>
    <a:lvl1pPr algn="l" rtl="0" eaLnBrk="0" fontAlgn="base" hangingPunct="0">
      <a:spcBef>
        <a:spcPct val="0"/>
      </a:spcBef>
      <a:spcAft>
        <a:spcPct val="0"/>
      </a:spcAft>
      <a:defRPr sz="2200" b="1" kern="1200">
        <a:solidFill>
          <a:schemeClr val="bg1"/>
        </a:solidFill>
        <a:latin typeface="Arial-BoldMT" charset="0"/>
        <a:ea typeface="新細明體" panose="02020500000000000000" pitchFamily="18" charset="-120"/>
        <a:cs typeface="+mn-cs"/>
      </a:defRPr>
    </a:lvl1pPr>
    <a:lvl2pPr marL="457200" algn="l" rtl="0" eaLnBrk="0" fontAlgn="base" hangingPunct="0">
      <a:spcBef>
        <a:spcPct val="0"/>
      </a:spcBef>
      <a:spcAft>
        <a:spcPct val="0"/>
      </a:spcAft>
      <a:defRPr sz="2200" b="1" kern="1200">
        <a:solidFill>
          <a:schemeClr val="bg1"/>
        </a:solidFill>
        <a:latin typeface="Arial-BoldMT" charset="0"/>
        <a:ea typeface="新細明體" panose="02020500000000000000" pitchFamily="18" charset="-120"/>
        <a:cs typeface="+mn-cs"/>
      </a:defRPr>
    </a:lvl2pPr>
    <a:lvl3pPr marL="914400" algn="l" rtl="0" eaLnBrk="0" fontAlgn="base" hangingPunct="0">
      <a:spcBef>
        <a:spcPct val="0"/>
      </a:spcBef>
      <a:spcAft>
        <a:spcPct val="0"/>
      </a:spcAft>
      <a:defRPr sz="2200" b="1" kern="1200">
        <a:solidFill>
          <a:schemeClr val="bg1"/>
        </a:solidFill>
        <a:latin typeface="Arial-BoldMT" charset="0"/>
        <a:ea typeface="新細明體" panose="02020500000000000000" pitchFamily="18" charset="-120"/>
        <a:cs typeface="+mn-cs"/>
      </a:defRPr>
    </a:lvl3pPr>
    <a:lvl4pPr marL="1371600" algn="l" rtl="0" eaLnBrk="0" fontAlgn="base" hangingPunct="0">
      <a:spcBef>
        <a:spcPct val="0"/>
      </a:spcBef>
      <a:spcAft>
        <a:spcPct val="0"/>
      </a:spcAft>
      <a:defRPr sz="2200" b="1" kern="1200">
        <a:solidFill>
          <a:schemeClr val="bg1"/>
        </a:solidFill>
        <a:latin typeface="Arial-BoldMT" charset="0"/>
        <a:ea typeface="新細明體" panose="02020500000000000000" pitchFamily="18" charset="-120"/>
        <a:cs typeface="+mn-cs"/>
      </a:defRPr>
    </a:lvl4pPr>
    <a:lvl5pPr marL="1828800" algn="l" rtl="0" eaLnBrk="0" fontAlgn="base" hangingPunct="0">
      <a:spcBef>
        <a:spcPct val="0"/>
      </a:spcBef>
      <a:spcAft>
        <a:spcPct val="0"/>
      </a:spcAft>
      <a:defRPr sz="2200" b="1" kern="1200">
        <a:solidFill>
          <a:schemeClr val="bg1"/>
        </a:solidFill>
        <a:latin typeface="Arial-BoldMT" charset="0"/>
        <a:ea typeface="新細明體" panose="02020500000000000000" pitchFamily="18" charset="-120"/>
        <a:cs typeface="+mn-cs"/>
      </a:defRPr>
    </a:lvl5pPr>
    <a:lvl6pPr marL="2286000" algn="l" defTabSz="914400" rtl="0" eaLnBrk="1" latinLnBrk="0" hangingPunct="1">
      <a:defRPr sz="2200" b="1" kern="1200">
        <a:solidFill>
          <a:schemeClr val="bg1"/>
        </a:solidFill>
        <a:latin typeface="Arial-BoldMT" charset="0"/>
        <a:ea typeface="新細明體" panose="02020500000000000000" pitchFamily="18" charset="-120"/>
        <a:cs typeface="+mn-cs"/>
      </a:defRPr>
    </a:lvl6pPr>
    <a:lvl7pPr marL="2743200" algn="l" defTabSz="914400" rtl="0" eaLnBrk="1" latinLnBrk="0" hangingPunct="1">
      <a:defRPr sz="2200" b="1" kern="1200">
        <a:solidFill>
          <a:schemeClr val="bg1"/>
        </a:solidFill>
        <a:latin typeface="Arial-BoldMT" charset="0"/>
        <a:ea typeface="新細明體" panose="02020500000000000000" pitchFamily="18" charset="-120"/>
        <a:cs typeface="+mn-cs"/>
      </a:defRPr>
    </a:lvl7pPr>
    <a:lvl8pPr marL="3200400" algn="l" defTabSz="914400" rtl="0" eaLnBrk="1" latinLnBrk="0" hangingPunct="1">
      <a:defRPr sz="2200" b="1" kern="1200">
        <a:solidFill>
          <a:schemeClr val="bg1"/>
        </a:solidFill>
        <a:latin typeface="Arial-BoldMT" charset="0"/>
        <a:ea typeface="新細明體" panose="02020500000000000000" pitchFamily="18" charset="-120"/>
        <a:cs typeface="+mn-cs"/>
      </a:defRPr>
    </a:lvl8pPr>
    <a:lvl9pPr marL="3657600" algn="l" defTabSz="914400" rtl="0" eaLnBrk="1" latinLnBrk="0" hangingPunct="1">
      <a:defRPr sz="2200" b="1" kern="1200">
        <a:solidFill>
          <a:schemeClr val="bg1"/>
        </a:solidFill>
        <a:latin typeface="Arial-BoldMT"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99"/>
    <a:srgbClr val="CCCC00"/>
    <a:srgbClr val="0033CC"/>
    <a:srgbClr val="008000"/>
    <a:srgbClr val="FF3300"/>
    <a:srgbClr val="6600CC"/>
    <a:srgbClr val="99009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424" autoAdjust="0"/>
  </p:normalViewPr>
  <p:slideViewPr>
    <p:cSldViewPr>
      <p:cViewPr varScale="1">
        <p:scale>
          <a:sx n="81" d="100"/>
          <a:sy n="81"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145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73B79B0-B2CC-43D7-9F0A-E6829C63F53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Aft>
                <a:spcPct val="0"/>
              </a:spcAft>
              <a:buClrTx/>
              <a:buSzTx/>
              <a:buFontTx/>
              <a:buNone/>
              <a:defRPr kumimoji="1" sz="1200" b="0">
                <a:solidFill>
                  <a:schemeClr val="tx1"/>
                </a:solidFill>
                <a:latin typeface="Times New Roman" pitchFamily="18" charset="0"/>
              </a:defRPr>
            </a:lvl1pPr>
          </a:lstStyle>
          <a:p>
            <a:pPr>
              <a:defRPr/>
            </a:pPr>
            <a:endParaRPr lang="en-US" altLang="zh-TW"/>
          </a:p>
        </p:txBody>
      </p:sp>
      <p:sp>
        <p:nvSpPr>
          <p:cNvPr id="23555" name="Rectangle 3">
            <a:extLst>
              <a:ext uri="{FF2B5EF4-FFF2-40B4-BE49-F238E27FC236}">
                <a16:creationId xmlns:a16="http://schemas.microsoft.com/office/drawing/2014/main" id="{F19CE75A-120F-41C1-9903-18004A5E56D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buSzTx/>
              <a:buFontTx/>
              <a:buNone/>
              <a:defRPr kumimoji="1" sz="1200" b="0">
                <a:solidFill>
                  <a:schemeClr val="tx1"/>
                </a:solidFill>
                <a:latin typeface="Times New Roman" pitchFamily="18" charset="0"/>
              </a:defRPr>
            </a:lvl1pPr>
          </a:lstStyle>
          <a:p>
            <a:pPr>
              <a:defRPr/>
            </a:pPr>
            <a:endParaRPr lang="en-US" altLang="zh-TW"/>
          </a:p>
        </p:txBody>
      </p:sp>
      <p:sp>
        <p:nvSpPr>
          <p:cNvPr id="3076" name="Rectangle 4">
            <a:extLst>
              <a:ext uri="{FF2B5EF4-FFF2-40B4-BE49-F238E27FC236}">
                <a16:creationId xmlns:a16="http://schemas.microsoft.com/office/drawing/2014/main" id="{D6F97EA9-705F-47A4-AE84-533815A7065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44AE8D74-6008-451E-AA9C-83E630401E5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3558" name="Rectangle 6">
            <a:extLst>
              <a:ext uri="{FF2B5EF4-FFF2-40B4-BE49-F238E27FC236}">
                <a16:creationId xmlns:a16="http://schemas.microsoft.com/office/drawing/2014/main" id="{4EE487AB-0877-4CB9-98AB-49876A39F94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Aft>
                <a:spcPct val="0"/>
              </a:spcAft>
              <a:buClrTx/>
              <a:buSzTx/>
              <a:buFontTx/>
              <a:buNone/>
              <a:defRPr kumimoji="1" sz="1200" b="0">
                <a:solidFill>
                  <a:schemeClr val="tx1"/>
                </a:solidFill>
                <a:latin typeface="Times New Roman" pitchFamily="18" charset="0"/>
              </a:defRPr>
            </a:lvl1pPr>
          </a:lstStyle>
          <a:p>
            <a:pPr>
              <a:defRPr/>
            </a:pPr>
            <a:endParaRPr lang="en-US" altLang="zh-TW"/>
          </a:p>
        </p:txBody>
      </p:sp>
      <p:sp>
        <p:nvSpPr>
          <p:cNvPr id="23559" name="Rectangle 7">
            <a:extLst>
              <a:ext uri="{FF2B5EF4-FFF2-40B4-BE49-F238E27FC236}">
                <a16:creationId xmlns:a16="http://schemas.microsoft.com/office/drawing/2014/main" id="{250AB6B0-34DB-4DEB-A928-A11FB41140F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Aft>
                <a:spcPct val="0"/>
              </a:spcAft>
              <a:buClrTx/>
              <a:buSzTx/>
              <a:buFontTx/>
              <a:buNone/>
              <a:defRPr kumimoji="1" sz="1200" b="0">
                <a:solidFill>
                  <a:schemeClr val="tx1"/>
                </a:solidFill>
                <a:latin typeface="Times New Roman" panose="02020603050405020304" pitchFamily="18" charset="0"/>
              </a:defRPr>
            </a:lvl1pPr>
          </a:lstStyle>
          <a:p>
            <a:pPr>
              <a:defRPr/>
            </a:pPr>
            <a:fld id="{E1959158-FEE6-4642-9667-7564D7CE957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B4C67189-35BE-4EB0-BA8A-D8197AE7AA8B}"/>
              </a:ext>
            </a:extLst>
          </p:cNvPr>
          <p:cNvGraphicFramePr>
            <a:graphicFrameLocks noChangeAspect="1"/>
          </p:cNvGraphicFramePr>
          <p:nvPr/>
        </p:nvGraphicFramePr>
        <p:xfrm>
          <a:off x="0" y="0"/>
          <a:ext cx="9144000" cy="690563"/>
        </p:xfrm>
        <a:graphic>
          <a:graphicData uri="http://schemas.openxmlformats.org/presentationml/2006/ole">
            <mc:AlternateContent xmlns:mc="http://schemas.openxmlformats.org/markup-compatibility/2006">
              <mc:Choice xmlns:v="urn:schemas-microsoft-com:vml" Requires="v">
                <p:oleObj spid="_x0000_s123907" name="點陣圖影像" r:id="rId3" imgW="9175275" imgH="693333" progId="Paint.Picture">
                  <p:embed/>
                </p:oleObj>
              </mc:Choice>
              <mc:Fallback>
                <p:oleObj name="點陣圖影像" r:id="rId3" imgW="9175275" imgH="693333" progId="Paint.Picture">
                  <p:embed/>
                  <p:pic>
                    <p:nvPicPr>
                      <p:cNvPr id="2050" name="Object 2">
                        <a:extLst>
                          <a:ext uri="{FF2B5EF4-FFF2-40B4-BE49-F238E27FC236}">
                            <a16:creationId xmlns:a16="http://schemas.microsoft.com/office/drawing/2014/main" id="{C701AE1F-C903-4197-B0A3-3AACB34D8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56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325636" name="Rectangle 4"/>
          <p:cNvSpPr>
            <a:spLocks noGrp="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Tree>
    <p:extLst>
      <p:ext uri="{BB962C8B-B14F-4D97-AF65-F5344CB8AC3E}">
        <p14:creationId xmlns:p14="http://schemas.microsoft.com/office/powerpoint/2010/main" val="2637788697"/>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42236133"/>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0638" y="0"/>
            <a:ext cx="2046287" cy="5216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28600" y="0"/>
            <a:ext cx="5989638" cy="5216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11930703"/>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228600" y="0"/>
            <a:ext cx="6858000" cy="561975"/>
          </a:xfrm>
        </p:spPr>
        <p:txBody>
          <a:bodyPr/>
          <a:lstStyle/>
          <a:p>
            <a:r>
              <a:rPr lang="zh-TW" altLang="en-US"/>
              <a:t>按一下以編輯母片標題樣式</a:t>
            </a:r>
          </a:p>
        </p:txBody>
      </p:sp>
      <p:sp>
        <p:nvSpPr>
          <p:cNvPr id="3" name="內容版面配置區 2"/>
          <p:cNvSpPr>
            <a:spLocks noGrp="1"/>
          </p:cNvSpPr>
          <p:nvPr>
            <p:ph sz="half" idx="1"/>
          </p:nvPr>
        </p:nvSpPr>
        <p:spPr>
          <a:xfrm>
            <a:off x="492125" y="977900"/>
            <a:ext cx="7924800" cy="20431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2125" y="3173413"/>
            <a:ext cx="7924800" cy="20431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16009294"/>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97074964"/>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324349633"/>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92125" y="977900"/>
            <a:ext cx="3886200"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530725" y="977900"/>
            <a:ext cx="3886200"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73243781"/>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60260574"/>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696723468"/>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06620"/>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11007498"/>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81478089"/>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19CB284A-996F-4335-A8B0-C3D7F1AE2011}"/>
              </a:ext>
            </a:extLst>
          </p:cNvPr>
          <p:cNvGraphicFramePr>
            <a:graphicFrameLocks noChangeAspect="1"/>
          </p:cNvGraphicFramePr>
          <p:nvPr/>
        </p:nvGraphicFramePr>
        <p:xfrm>
          <a:off x="0" y="0"/>
          <a:ext cx="9144000" cy="690563"/>
        </p:xfrm>
        <a:graphic>
          <a:graphicData uri="http://schemas.openxmlformats.org/presentationml/2006/ole">
            <mc:AlternateContent xmlns:mc="http://schemas.openxmlformats.org/markup-compatibility/2006">
              <mc:Choice xmlns:v="urn:schemas-microsoft-com:vml" Requires="v">
                <p:oleObj spid="_x0000_s1031" name="點陣圖影像" r:id="rId16" imgW="9175275" imgH="693333" progId="Paint.Picture">
                  <p:embed/>
                </p:oleObj>
              </mc:Choice>
              <mc:Fallback>
                <p:oleObj name="點陣圖影像" r:id="rId16" imgW="9175275" imgH="693333" progId="Paint.Picture">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a:extLst>
              <a:ext uri="{FF2B5EF4-FFF2-40B4-BE49-F238E27FC236}">
                <a16:creationId xmlns:a16="http://schemas.microsoft.com/office/drawing/2014/main" id="{F4E66423-164E-44B2-8E4B-E748B98A221B}"/>
              </a:ext>
            </a:extLst>
          </p:cNvPr>
          <p:cNvSpPr>
            <a:spLocks noGrp="1" noChangeArrowheads="1"/>
          </p:cNvSpPr>
          <p:nvPr>
            <p:ph type="body" idx="1"/>
          </p:nvPr>
        </p:nvSpPr>
        <p:spPr bwMode="auto">
          <a:xfrm>
            <a:off x="492125" y="977900"/>
            <a:ext cx="79248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TW"/>
              <a:t>Text (Arial 20)</a:t>
            </a:r>
          </a:p>
          <a:p>
            <a:pPr lvl="1"/>
            <a:r>
              <a:rPr lang="en-US" altLang="zh-TW"/>
              <a:t>2nd level text (Arial 18)</a:t>
            </a:r>
          </a:p>
          <a:p>
            <a:pPr lvl="2"/>
            <a:r>
              <a:rPr lang="en-US" altLang="zh-TW"/>
              <a:t>3rd level text (Arial 16)</a:t>
            </a:r>
          </a:p>
          <a:p>
            <a:pPr lvl="3"/>
            <a:r>
              <a:rPr lang="en-US" altLang="zh-TW"/>
              <a:t>4th level text (Arial 14)</a:t>
            </a:r>
          </a:p>
        </p:txBody>
      </p:sp>
      <p:sp>
        <p:nvSpPr>
          <p:cNvPr id="1028" name="Rectangle 4">
            <a:extLst>
              <a:ext uri="{FF2B5EF4-FFF2-40B4-BE49-F238E27FC236}">
                <a16:creationId xmlns:a16="http://schemas.microsoft.com/office/drawing/2014/main" id="{8292C1EC-DDBD-438B-9CD6-FE264915F064}"/>
              </a:ext>
            </a:extLst>
          </p:cNvPr>
          <p:cNvSpPr>
            <a:spLocks noGrp="1" noChangeArrowheads="1"/>
          </p:cNvSpPr>
          <p:nvPr>
            <p:ph type="title"/>
          </p:nvPr>
        </p:nvSpPr>
        <p:spPr bwMode="gray">
          <a:xfrm>
            <a:off x="228600" y="0"/>
            <a:ext cx="6858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zh-TW"/>
              <a:t>Click to edit Master title style</a:t>
            </a:r>
          </a:p>
        </p:txBody>
      </p:sp>
    </p:spTree>
  </p:cSld>
  <p:clrMap bg1="lt1" tx1="dk1" bg2="lt2" tx2="dk2" accent1="accent1" accent2="accent2" accent3="accent3" accent4="accent4" accent5="accent5" accent6="accent6" hlink="hlink" folHlink="folHlink"/>
  <p:sldLayoutIdLst>
    <p:sldLayoutId id="2147484037"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spd="med">
    <p:cover/>
  </p:transition>
  <p:txStyles>
    <p:titleStyle>
      <a:lvl1pPr algn="l" rtl="0" eaLnBrk="0" fontAlgn="base" hangingPunct="0">
        <a:lnSpc>
          <a:spcPct val="85000"/>
        </a:lnSpc>
        <a:spcBef>
          <a:spcPct val="0"/>
        </a:spcBef>
        <a:spcAft>
          <a:spcPct val="0"/>
        </a:spcAft>
        <a:defRPr sz="2200" b="1">
          <a:solidFill>
            <a:schemeClr val="bg1"/>
          </a:solidFill>
          <a:latin typeface="+mj-lt"/>
          <a:ea typeface="+mj-ea"/>
          <a:cs typeface="+mj-cs"/>
        </a:defRPr>
      </a:lvl1pPr>
      <a:lvl2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2pPr>
      <a:lvl3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3pPr>
      <a:lvl4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4pPr>
      <a:lvl5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5pPr>
      <a:lvl6pPr marL="4572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6pPr>
      <a:lvl7pPr marL="9144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7pPr>
      <a:lvl8pPr marL="13716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8pPr>
      <a:lvl9pPr marL="18288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9pPr>
    </p:titleStyle>
    <p:bodyStyle>
      <a:lvl1pPr marL="400050" indent="-400050" algn="l" defTabSz="687388" rtl="0" eaLnBrk="0" fontAlgn="base" hangingPunct="0">
        <a:spcBef>
          <a:spcPct val="0"/>
        </a:spcBef>
        <a:spcAft>
          <a:spcPct val="50000"/>
        </a:spcAft>
        <a:buClr>
          <a:srgbClr val="273C82"/>
        </a:buClr>
        <a:buSzPct val="100000"/>
        <a:buFont typeface="Wingdings" panose="05000000000000000000" pitchFamily="2" charset="2"/>
        <a:buChar char="Ø"/>
        <a:defRPr sz="2400" b="1">
          <a:solidFill>
            <a:srgbClr val="0000FF"/>
          </a:solidFill>
          <a:latin typeface="+mn-lt"/>
          <a:ea typeface="+mn-ea"/>
          <a:cs typeface="+mn-cs"/>
        </a:defRPr>
      </a:lvl1pPr>
      <a:lvl2pPr marL="785813" indent="-271463" algn="l" defTabSz="687388" rtl="0" eaLnBrk="0" fontAlgn="base" hangingPunct="0">
        <a:spcBef>
          <a:spcPct val="0"/>
        </a:spcBef>
        <a:spcAft>
          <a:spcPct val="50000"/>
        </a:spcAft>
        <a:buClr>
          <a:srgbClr val="273C82"/>
        </a:buClr>
        <a:buSzPct val="75000"/>
        <a:buFont typeface="Wingdings" panose="05000000000000000000" pitchFamily="2" charset="2"/>
        <a:buChar char="n"/>
        <a:defRPr sz="2000" b="1">
          <a:solidFill>
            <a:srgbClr val="FF6600"/>
          </a:solidFill>
          <a:latin typeface="+mn-lt"/>
          <a:ea typeface="+mn-ea"/>
        </a:defRPr>
      </a:lvl2pPr>
      <a:lvl3pPr marL="1171575" indent="-271463" algn="l" defTabSz="687388" rtl="0" eaLnBrk="0" fontAlgn="base" hangingPunct="0">
        <a:spcBef>
          <a:spcPct val="0"/>
        </a:spcBef>
        <a:spcAft>
          <a:spcPct val="50000"/>
        </a:spcAft>
        <a:buClr>
          <a:srgbClr val="273C82"/>
        </a:buClr>
        <a:buSzPct val="125000"/>
        <a:buFont typeface="Wingdings" panose="05000000000000000000" pitchFamily="2" charset="2"/>
        <a:buChar char="w"/>
        <a:defRPr sz="2400" b="1">
          <a:solidFill>
            <a:schemeClr val="tx1"/>
          </a:solidFill>
          <a:latin typeface="+mn-lt"/>
          <a:ea typeface="+mn-ea"/>
        </a:defRPr>
      </a:lvl3pPr>
      <a:lvl4pPr marL="1557338" indent="-271463" algn="l" defTabSz="687388" rtl="0" eaLnBrk="0" fontAlgn="base" hangingPunct="0">
        <a:spcBef>
          <a:spcPct val="0"/>
        </a:spcBef>
        <a:spcAft>
          <a:spcPct val="50000"/>
        </a:spcAft>
        <a:buClr>
          <a:srgbClr val="273C82"/>
        </a:buClr>
        <a:buSzPct val="75000"/>
        <a:buFont typeface="Wingdings" panose="05000000000000000000" pitchFamily="2" charset="2"/>
        <a:buChar char="l"/>
        <a:defRPr sz="1600" b="1">
          <a:solidFill>
            <a:schemeClr val="tx1"/>
          </a:solidFill>
          <a:latin typeface="+mn-lt"/>
          <a:ea typeface="+mn-ea"/>
        </a:defRPr>
      </a:lvl4pPr>
      <a:lvl5pPr marL="2019300" indent="-271463" algn="l" defTabSz="687388" rtl="0" eaLnBrk="0" fontAlgn="base" hangingPunct="0">
        <a:spcBef>
          <a:spcPct val="0"/>
        </a:spcBef>
        <a:spcAft>
          <a:spcPct val="50000"/>
        </a:spcAft>
        <a:buClr>
          <a:srgbClr val="37368D"/>
        </a:buClr>
        <a:buSzPct val="100000"/>
        <a:buChar char="§"/>
        <a:defRPr sz="1400" b="1">
          <a:solidFill>
            <a:schemeClr val="tx1"/>
          </a:solidFill>
          <a:latin typeface="+mn-lt"/>
          <a:ea typeface="+mn-ea"/>
        </a:defRPr>
      </a:lvl5pPr>
      <a:lvl6pPr marL="2476500" indent="-271463" algn="l" defTabSz="687388" rtl="0" eaLnBrk="0" fontAlgn="base" hangingPunct="0">
        <a:spcBef>
          <a:spcPct val="0"/>
        </a:spcBef>
        <a:spcAft>
          <a:spcPct val="50000"/>
        </a:spcAft>
        <a:buClr>
          <a:srgbClr val="37368D"/>
        </a:buClr>
        <a:buSzPct val="100000"/>
        <a:buChar char="§"/>
        <a:defRPr sz="1400" b="1">
          <a:solidFill>
            <a:schemeClr val="tx1"/>
          </a:solidFill>
          <a:latin typeface="+mn-lt"/>
          <a:ea typeface="+mn-ea"/>
        </a:defRPr>
      </a:lvl6pPr>
      <a:lvl7pPr marL="2933700" indent="-271463" algn="l" defTabSz="687388" rtl="0" eaLnBrk="0" fontAlgn="base" hangingPunct="0">
        <a:spcBef>
          <a:spcPct val="0"/>
        </a:spcBef>
        <a:spcAft>
          <a:spcPct val="50000"/>
        </a:spcAft>
        <a:buClr>
          <a:srgbClr val="37368D"/>
        </a:buClr>
        <a:buSzPct val="100000"/>
        <a:buChar char="§"/>
        <a:defRPr sz="1400" b="1">
          <a:solidFill>
            <a:schemeClr val="tx1"/>
          </a:solidFill>
          <a:latin typeface="+mn-lt"/>
          <a:ea typeface="+mn-ea"/>
        </a:defRPr>
      </a:lvl7pPr>
      <a:lvl8pPr marL="3390900" indent="-271463" algn="l" defTabSz="687388" rtl="0" eaLnBrk="0" fontAlgn="base" hangingPunct="0">
        <a:spcBef>
          <a:spcPct val="0"/>
        </a:spcBef>
        <a:spcAft>
          <a:spcPct val="50000"/>
        </a:spcAft>
        <a:buClr>
          <a:srgbClr val="37368D"/>
        </a:buClr>
        <a:buSzPct val="100000"/>
        <a:buChar char="§"/>
        <a:defRPr sz="1400" b="1">
          <a:solidFill>
            <a:schemeClr val="tx1"/>
          </a:solidFill>
          <a:latin typeface="+mn-lt"/>
          <a:ea typeface="+mn-ea"/>
        </a:defRPr>
      </a:lvl8pPr>
      <a:lvl9pPr marL="3848100" indent="-271463" algn="l" defTabSz="687388" rtl="0" eaLnBrk="0" fontAlgn="base" hangingPunct="0">
        <a:spcBef>
          <a:spcPct val="0"/>
        </a:spcBef>
        <a:spcAft>
          <a:spcPct val="50000"/>
        </a:spcAft>
        <a:buClr>
          <a:srgbClr val="37368D"/>
        </a:buClr>
        <a:buSzPct val="100000"/>
        <a:buChar char="§"/>
        <a:defRPr sz="14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 Target="slide10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hyperlink" Target="http://www.cerps.org.t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slide" Target="sl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89.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3664F37A-B067-4BDF-B8FD-F841576C051F}"/>
              </a:ext>
            </a:extLst>
          </p:cNvPr>
          <p:cNvSpPr>
            <a:spLocks noGrp="1" noChangeArrowheads="1"/>
          </p:cNvSpPr>
          <p:nvPr>
            <p:ph type="ctrTitle"/>
          </p:nvPr>
        </p:nvSpPr>
        <p:spPr>
          <a:xfrm>
            <a:off x="400050" y="1277938"/>
            <a:ext cx="7772400" cy="1143000"/>
          </a:xfrm>
          <a:noFill/>
        </p:spPr>
        <p:txBody>
          <a:bodyPr/>
          <a:lstStyle/>
          <a:p>
            <a:r>
              <a:rPr lang="zh-TW" altLang="en-US" sz="3600">
                <a:solidFill>
                  <a:srgbClr val="000099"/>
                </a:solidFill>
              </a:rPr>
              <a:t>第</a:t>
            </a:r>
            <a:r>
              <a:rPr lang="en-US" altLang="zh-TW" sz="3600">
                <a:solidFill>
                  <a:srgbClr val="000099"/>
                </a:solidFill>
              </a:rPr>
              <a:t>3</a:t>
            </a:r>
            <a:r>
              <a:rPr lang="zh-TW" altLang="en-US" sz="3600">
                <a:solidFill>
                  <a:srgbClr val="000099"/>
                </a:solidFill>
              </a:rPr>
              <a:t>章 維度模型化介紹</a:t>
            </a:r>
          </a:p>
        </p:txBody>
      </p:sp>
      <p:sp>
        <p:nvSpPr>
          <p:cNvPr id="4100" name="Rectangle 3">
            <a:extLst>
              <a:ext uri="{FF2B5EF4-FFF2-40B4-BE49-F238E27FC236}">
                <a16:creationId xmlns:a16="http://schemas.microsoft.com/office/drawing/2014/main" id="{A0C67C8B-625E-45BC-9566-A88A846A7CED}"/>
              </a:ext>
            </a:extLst>
          </p:cNvPr>
          <p:cNvSpPr>
            <a:spLocks noGrp="1" noChangeArrowheads="1"/>
          </p:cNvSpPr>
          <p:nvPr>
            <p:ph type="subTitle" idx="1"/>
          </p:nvPr>
        </p:nvSpPr>
        <p:spPr>
          <a:xfrm>
            <a:off x="2492375" y="3357563"/>
            <a:ext cx="6400800" cy="1752600"/>
          </a:xfrm>
        </p:spPr>
        <p:txBody>
          <a:bodyPr/>
          <a:lstStyle/>
          <a:p>
            <a:pPr algn="l"/>
            <a:r>
              <a:rPr lang="zh-TW" altLang="en-US" sz="2800"/>
              <a:t>許秉瑜</a:t>
            </a:r>
            <a:endParaRPr lang="en-US" altLang="zh-TW" sz="2800"/>
          </a:p>
          <a:p>
            <a:pPr algn="l"/>
            <a:r>
              <a:rPr lang="zh-TW" altLang="en-US" sz="2800"/>
              <a:t>鍾震耀</a:t>
            </a:r>
          </a:p>
        </p:txBody>
      </p:sp>
      <p:pic>
        <p:nvPicPr>
          <p:cNvPr id="4101" name="Picture 5">
            <a:extLst>
              <a:ext uri="{FF2B5EF4-FFF2-40B4-BE49-F238E27FC236}">
                <a16:creationId xmlns:a16="http://schemas.microsoft.com/office/drawing/2014/main" id="{16F62D1B-06FA-4CBB-986B-E7B8864A9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248400"/>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2597AC3-4983-46F0-8BB0-9789C69AA38C}"/>
              </a:ext>
            </a:extLst>
          </p:cNvPr>
          <p:cNvSpPr>
            <a:spLocks noGrp="1" noChangeArrowheads="1"/>
          </p:cNvSpPr>
          <p:nvPr>
            <p:ph type="title"/>
          </p:nvPr>
        </p:nvSpPr>
        <p:spPr/>
        <p:txBody>
          <a:bodyPr/>
          <a:lstStyle/>
          <a:p>
            <a:r>
              <a:rPr lang="zh-TW" altLang="en-US"/>
              <a:t>簡介 </a:t>
            </a:r>
            <a:r>
              <a:rPr lang="en-US" altLang="zh-TW"/>
              <a:t>- </a:t>
            </a:r>
            <a:r>
              <a:rPr lang="zh-TW" altLang="en-US"/>
              <a:t>群組與加總的原理說明</a:t>
            </a:r>
            <a:r>
              <a:rPr lang="en-US" altLang="zh-TW"/>
              <a:t>(II)</a:t>
            </a:r>
          </a:p>
        </p:txBody>
      </p:sp>
      <p:sp>
        <p:nvSpPr>
          <p:cNvPr id="13315" name="Rectangle 3">
            <a:extLst>
              <a:ext uri="{FF2B5EF4-FFF2-40B4-BE49-F238E27FC236}">
                <a16:creationId xmlns:a16="http://schemas.microsoft.com/office/drawing/2014/main" id="{C1DFEB02-450E-4E6C-84A6-794926769EC9}"/>
              </a:ext>
            </a:extLst>
          </p:cNvPr>
          <p:cNvSpPr>
            <a:spLocks noGrp="1" noChangeArrowheads="1"/>
          </p:cNvSpPr>
          <p:nvPr>
            <p:ph type="body" idx="1"/>
          </p:nvPr>
        </p:nvSpPr>
        <p:spPr>
          <a:xfrm>
            <a:off x="492125" y="977900"/>
            <a:ext cx="7967663" cy="5043488"/>
          </a:xfrm>
        </p:spPr>
        <p:txBody>
          <a:bodyPr/>
          <a:lstStyle/>
          <a:p>
            <a:r>
              <a:rPr lang="zh-TW" altLang="en-US" sz="2200" b="0"/>
              <a:t>例如在圖 </a:t>
            </a:r>
            <a:r>
              <a:rPr lang="en-US" altLang="zh-TW" sz="2200" b="0"/>
              <a:t>3-1 </a:t>
            </a:r>
            <a:r>
              <a:rPr lang="zh-TW" altLang="en-US" sz="2200" b="0"/>
              <a:t>中的第一筆資料的第一個欄位值為北部第二個欄位值為 </a:t>
            </a:r>
            <a:r>
              <a:rPr lang="en-US" altLang="zh-TW" sz="2200" b="0"/>
              <a:t>CF</a:t>
            </a:r>
            <a:r>
              <a:rPr lang="zh-TW" altLang="en-US" sz="2200" b="0"/>
              <a:t>，則 </a:t>
            </a:r>
            <a:r>
              <a:rPr lang="en-US" altLang="zh-TW" sz="2200" b="0"/>
              <a:t>BI</a:t>
            </a:r>
            <a:r>
              <a:rPr lang="zh-TW" altLang="en-US" sz="2200" b="0"/>
              <a:t>系統會針對零售店區域值為北部且品牌描述值為 </a:t>
            </a:r>
            <a:r>
              <a:rPr lang="en-US" altLang="zh-TW" sz="2200" b="0"/>
              <a:t>CF </a:t>
            </a:r>
            <a:r>
              <a:rPr lang="zh-TW" altLang="en-US" sz="2200" b="0"/>
              <a:t>的銷售量與銷售額進行加總，其彙總與計算過程等同是將圖 </a:t>
            </a:r>
            <a:r>
              <a:rPr lang="en-US" altLang="zh-TW" sz="2200" b="0"/>
              <a:t>3-2 </a:t>
            </a:r>
            <a:r>
              <a:rPr lang="zh-TW" altLang="en-US" sz="2200" b="0"/>
              <a:t>中的每日銷售事實資料表的第一筆與第三筆資料群組化與加總，所以最後得到北部且 </a:t>
            </a:r>
            <a:r>
              <a:rPr lang="en-US" altLang="zh-TW" sz="2200" b="0"/>
              <a:t>CF </a:t>
            </a:r>
            <a:r>
              <a:rPr lang="zh-TW" altLang="en-US" sz="2200" b="0"/>
              <a:t>的銷售額為 </a:t>
            </a:r>
            <a:r>
              <a:rPr lang="en-US" altLang="zh-TW" sz="2200" b="0"/>
              <a:t>$63 (= 28+ 35)</a:t>
            </a:r>
            <a:r>
              <a:rPr lang="zh-TW" altLang="en-US" sz="2200" b="0"/>
              <a:t>，銷售量為 </a:t>
            </a:r>
            <a:r>
              <a:rPr lang="en-US" altLang="zh-TW" sz="2200" b="0"/>
              <a:t>9 (= 4 + 5)</a:t>
            </a:r>
            <a:r>
              <a:rPr lang="zh-TW" altLang="en-US" sz="2200" b="0"/>
              <a:t>，以此類推即可以得到圖 </a:t>
            </a:r>
            <a:r>
              <a:rPr lang="en-US" altLang="zh-TW" sz="2200" b="0"/>
              <a:t>3-1 </a:t>
            </a:r>
            <a:r>
              <a:rPr lang="zh-TW" altLang="en-US" sz="2200" b="0"/>
              <a:t>中的所有結果。</a:t>
            </a:r>
            <a:endParaRPr lang="zh-TW" altLang="en-US" sz="2200"/>
          </a:p>
        </p:txBody>
      </p:sp>
      <p:pic>
        <p:nvPicPr>
          <p:cNvPr id="13316" name="圖片 5">
            <a:extLst>
              <a:ext uri="{FF2B5EF4-FFF2-40B4-BE49-F238E27FC236}">
                <a16:creationId xmlns:a16="http://schemas.microsoft.com/office/drawing/2014/main" id="{999BF50F-8E73-4A9A-A3DB-69C9C3D4C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51213"/>
            <a:ext cx="407193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圖片 6">
            <a:extLst>
              <a:ext uri="{FF2B5EF4-FFF2-40B4-BE49-F238E27FC236}">
                <a16:creationId xmlns:a16="http://schemas.microsoft.com/office/drawing/2014/main" id="{E4C829C6-E31F-4635-9424-103100FF16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170238"/>
            <a:ext cx="41084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BD8C1DF-992B-4CE8-A3A7-68A9A490A396}"/>
              </a:ext>
            </a:extLst>
          </p:cNvPr>
          <p:cNvSpPr>
            <a:spLocks noGrp="1" noChangeArrowheads="1"/>
          </p:cNvSpPr>
          <p:nvPr>
            <p:ph type="title"/>
          </p:nvPr>
        </p:nvSpPr>
        <p:spPr/>
        <p:txBody>
          <a:bodyPr/>
          <a:lstStyle/>
          <a:p>
            <a:r>
              <a:rPr lang="zh-TW" altLang="en-US"/>
              <a:t>新增資料到大維度資料表</a:t>
            </a:r>
          </a:p>
        </p:txBody>
      </p:sp>
      <p:sp>
        <p:nvSpPr>
          <p:cNvPr id="102403" name="Rectangle 3">
            <a:extLst>
              <a:ext uri="{FF2B5EF4-FFF2-40B4-BE49-F238E27FC236}">
                <a16:creationId xmlns:a16="http://schemas.microsoft.com/office/drawing/2014/main" id="{679AF1F0-AA91-4C59-A319-3B5B00C17C05}"/>
              </a:ext>
            </a:extLst>
          </p:cNvPr>
          <p:cNvSpPr>
            <a:spLocks noGrp="1" noChangeArrowheads="1"/>
          </p:cNvSpPr>
          <p:nvPr>
            <p:ph type="body" idx="1"/>
          </p:nvPr>
        </p:nvSpPr>
        <p:spPr>
          <a:xfrm>
            <a:off x="492125" y="977900"/>
            <a:ext cx="7924800" cy="5880100"/>
          </a:xfrm>
        </p:spPr>
        <p:txBody>
          <a:bodyPr/>
          <a:lstStyle/>
          <a:p>
            <a:pPr>
              <a:defRPr/>
            </a:pPr>
            <a:r>
              <a:rPr lang="zh-TW" altLang="en-US" dirty="0"/>
              <a:t>當維度資料有更動時，在理論上第二型技術</a:t>
            </a:r>
            <a:r>
              <a:rPr lang="en-US" altLang="zh-TW" dirty="0"/>
              <a:t>(Type II)</a:t>
            </a:r>
            <a:r>
              <a:rPr lang="zh-TW" altLang="en-US" dirty="0"/>
              <a:t>的方法最好，但是此技術卻不適合使用在龐大且經常變動的維度資料表中。</a:t>
            </a:r>
          </a:p>
          <a:p>
            <a:pPr>
              <a:defRPr/>
            </a:pPr>
            <a:r>
              <a:rPr lang="zh-TW" altLang="en-US" dirty="0"/>
              <a:t>所謂的大型維度資料表是指維度資料表中欄位數目很多，通常超過 </a:t>
            </a:r>
            <a:r>
              <a:rPr lang="en-US" altLang="zh-TW" dirty="0"/>
              <a:t>150 </a:t>
            </a:r>
            <a:r>
              <a:rPr lang="zh-TW" altLang="en-US" dirty="0"/>
              <a:t>且維度資料表中的筆數也很多，通常是數以百萬計，如</a:t>
            </a:r>
            <a:r>
              <a:rPr lang="zh-TW" altLang="en-US" dirty="0">
                <a:hlinkClick r:id="rId2" action="ppaction://hlinksldjump"/>
              </a:rPr>
              <a:t>圖 </a:t>
            </a:r>
            <a:r>
              <a:rPr lang="en-US" altLang="zh-TW" dirty="0">
                <a:hlinkClick r:id="rId2" action="ppaction://hlinksldjump"/>
              </a:rPr>
              <a:t>3-36 </a:t>
            </a:r>
            <a:r>
              <a:rPr lang="zh-TW" altLang="en-US" dirty="0"/>
              <a:t>所示。</a:t>
            </a:r>
          </a:p>
          <a:p>
            <a:pPr>
              <a:defRPr/>
            </a:pPr>
            <a:r>
              <a:rPr lang="zh-TW" altLang="en-US" dirty="0"/>
              <a:t>在變動快速龐大型維度資料表環境下使用第二型技術</a:t>
            </a:r>
            <a:r>
              <a:rPr lang="en-US" altLang="zh-TW" dirty="0"/>
              <a:t>(Type II)</a:t>
            </a:r>
            <a:r>
              <a:rPr lang="zh-TW" altLang="en-US" dirty="0"/>
              <a:t>來追蹤過去維度資料所有的歷史資料會造成資料筆數大量增加，而使原來資料筆數就很多的大維度資料表的情況</a:t>
            </a:r>
            <a:r>
              <a:rPr lang="zh-TW" altLang="en-US" dirty="0">
                <a:solidFill>
                  <a:srgbClr val="FF0000"/>
                </a:solidFill>
                <a:effectLst>
                  <a:outerShdw blurRad="38100" dist="38100" dir="2700000" algn="tl">
                    <a:srgbClr val="000000">
                      <a:alpha val="43137"/>
                    </a:srgbClr>
                  </a:outerShdw>
                </a:effectLst>
              </a:rPr>
              <a:t>雪上加霜</a:t>
            </a:r>
            <a:r>
              <a:rPr lang="zh-TW" altLang="en-US" dirty="0"/>
              <a:t>。</a:t>
            </a:r>
          </a:p>
          <a:p>
            <a:pPr>
              <a:defRPr/>
            </a:pPr>
            <a:r>
              <a:rPr lang="zh-TW" altLang="en-US" dirty="0"/>
              <a:t>解決方法就是</a:t>
            </a:r>
            <a:r>
              <a:rPr lang="zh-TW" altLang="en-US" dirty="0">
                <a:solidFill>
                  <a:srgbClr val="008000"/>
                </a:solidFill>
                <a:effectLst>
                  <a:outerShdw blurRad="38100" dist="38100" dir="2700000" algn="tl">
                    <a:srgbClr val="000000">
                      <a:alpha val="43137"/>
                    </a:srgbClr>
                  </a:outerShdw>
                </a:effectLst>
              </a:rPr>
              <a:t>分離 </a:t>
            </a:r>
            <a:r>
              <a:rPr lang="en-US" altLang="zh-TW" dirty="0">
                <a:solidFill>
                  <a:srgbClr val="008000"/>
                </a:solidFill>
                <a:effectLst>
                  <a:outerShdw blurRad="38100" dist="38100" dir="2700000" algn="tl">
                    <a:srgbClr val="000000">
                      <a:alpha val="43137"/>
                    </a:srgbClr>
                  </a:outerShdw>
                </a:effectLst>
              </a:rPr>
              <a:t>(Break off) </a:t>
            </a:r>
            <a:r>
              <a:rPr lang="zh-TW" altLang="en-US" dirty="0"/>
              <a:t>原來維度資料表中經常改變維度屬性值的欄位</a:t>
            </a:r>
            <a:endParaRPr lang="zh-TW" altLang="en-US" b="0" dirty="0"/>
          </a:p>
        </p:txBody>
      </p:sp>
    </p:spTree>
  </p:cSld>
  <p:clrMapOvr>
    <a:masterClrMapping/>
  </p:clrMapOvr>
  <p:transition spd="med">
    <p:cove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F7C10A9-D9BC-48C2-BC8C-2EAEF116650E}"/>
              </a:ext>
            </a:extLst>
          </p:cNvPr>
          <p:cNvSpPr>
            <a:spLocks noGrp="1" noChangeArrowheads="1"/>
          </p:cNvSpPr>
          <p:nvPr>
            <p:ph type="title"/>
          </p:nvPr>
        </p:nvSpPr>
        <p:spPr>
          <a:xfrm>
            <a:off x="34925" y="0"/>
            <a:ext cx="7439025" cy="561975"/>
          </a:xfrm>
        </p:spPr>
        <p:txBody>
          <a:bodyPr/>
          <a:lstStyle/>
          <a:p>
            <a:r>
              <a:rPr lang="zh-TW" altLang="en-US"/>
              <a:t>圖</a:t>
            </a:r>
            <a:r>
              <a:rPr lang="en-US" altLang="zh-TW"/>
              <a:t>3-36 </a:t>
            </a:r>
            <a:r>
              <a:rPr lang="zh-TW" altLang="en-US"/>
              <a:t>變動快速龐大型維度資料表</a:t>
            </a:r>
          </a:p>
        </p:txBody>
      </p:sp>
      <p:sp>
        <p:nvSpPr>
          <p:cNvPr id="106499" name="Rectangle 3">
            <a:extLst>
              <a:ext uri="{FF2B5EF4-FFF2-40B4-BE49-F238E27FC236}">
                <a16:creationId xmlns:a16="http://schemas.microsoft.com/office/drawing/2014/main" id="{71DAECDD-6941-4DCB-A387-11F4264C7785}"/>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06500" name="內容版面配置區 7">
            <a:extLst>
              <a:ext uri="{FF2B5EF4-FFF2-40B4-BE49-F238E27FC236}">
                <a16:creationId xmlns:a16="http://schemas.microsoft.com/office/drawing/2014/main" id="{E47646AE-F53E-4F64-8CF2-4A0B4AAD7E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138" y="669925"/>
            <a:ext cx="79787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6501" name="Rectangle 7">
            <a:extLst>
              <a:ext uri="{FF2B5EF4-FFF2-40B4-BE49-F238E27FC236}">
                <a16:creationId xmlns:a16="http://schemas.microsoft.com/office/drawing/2014/main" id="{9E0BF1C7-00E6-4E93-BEDD-CC26D2147956}"/>
              </a:ext>
            </a:extLst>
          </p:cNvPr>
          <p:cNvSpPr>
            <a:spLocks noChangeArrowheads="1"/>
          </p:cNvSpPr>
          <p:nvPr/>
        </p:nvSpPr>
        <p:spPr bwMode="auto">
          <a:xfrm>
            <a:off x="5076825" y="3141663"/>
            <a:ext cx="3409950" cy="2159000"/>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24733F0-0C8C-43D9-8051-8A859EBB731E}"/>
              </a:ext>
            </a:extLst>
          </p:cNvPr>
          <p:cNvSpPr>
            <a:spLocks noGrp="1" noChangeArrowheads="1"/>
          </p:cNvSpPr>
          <p:nvPr>
            <p:ph type="title"/>
          </p:nvPr>
        </p:nvSpPr>
        <p:spPr/>
        <p:txBody>
          <a:bodyPr/>
          <a:lstStyle/>
          <a:p>
            <a:r>
              <a:rPr lang="zh-TW" altLang="en-US"/>
              <a:t>新增資料到大維度資料表</a:t>
            </a:r>
          </a:p>
        </p:txBody>
      </p:sp>
      <p:sp>
        <p:nvSpPr>
          <p:cNvPr id="104451" name="Rectangle 3">
            <a:extLst>
              <a:ext uri="{FF2B5EF4-FFF2-40B4-BE49-F238E27FC236}">
                <a16:creationId xmlns:a16="http://schemas.microsoft.com/office/drawing/2014/main" id="{BA4E7F5E-3202-4158-82BE-078EF8B36A9D}"/>
              </a:ext>
            </a:extLst>
          </p:cNvPr>
          <p:cNvSpPr>
            <a:spLocks noGrp="1" noChangeArrowheads="1"/>
          </p:cNvSpPr>
          <p:nvPr>
            <p:ph type="body" idx="1"/>
          </p:nvPr>
        </p:nvSpPr>
        <p:spPr>
          <a:xfrm>
            <a:off x="492125" y="977900"/>
            <a:ext cx="7924800" cy="5880100"/>
          </a:xfrm>
        </p:spPr>
        <p:txBody>
          <a:bodyPr/>
          <a:lstStyle/>
          <a:p>
            <a:pPr>
              <a:defRPr/>
            </a:pPr>
            <a:r>
              <a:rPr lang="zh-TW" altLang="en-US" dirty="0"/>
              <a:t>分離 </a:t>
            </a:r>
            <a:r>
              <a:rPr lang="en-US" altLang="zh-TW" dirty="0"/>
              <a:t>(Break off)</a:t>
            </a:r>
            <a:r>
              <a:rPr lang="zh-TW" altLang="en-US" dirty="0"/>
              <a:t>技術</a:t>
            </a:r>
          </a:p>
          <a:p>
            <a:pPr lvl="1">
              <a:defRPr/>
            </a:pPr>
            <a:r>
              <a:rPr lang="zh-TW" altLang="en-US" dirty="0"/>
              <a:t>從原來的龐大型維度資料表中找出值較常改變的欄位，並將其安排到另一個維度資料表，並將此表直接與事實資料表相聯結</a:t>
            </a:r>
          </a:p>
          <a:p>
            <a:pPr lvl="1">
              <a:defRPr/>
            </a:pPr>
            <a:r>
              <a:rPr lang="zh-TW" altLang="en-US" dirty="0"/>
              <a:t>這一個被分離開且規模較小的維度資料表稱為</a:t>
            </a:r>
            <a:r>
              <a:rPr lang="zh-TW" altLang="en-US" dirty="0">
                <a:solidFill>
                  <a:srgbClr val="008000"/>
                </a:solidFill>
                <a:effectLst>
                  <a:outerShdw blurRad="38100" dist="38100" dir="2700000" algn="tl">
                    <a:srgbClr val="000000">
                      <a:alpha val="43137"/>
                    </a:srgbClr>
                  </a:outerShdw>
                </a:effectLst>
              </a:rPr>
              <a:t>迷你維度資料表 </a:t>
            </a:r>
            <a:r>
              <a:rPr lang="en-US" altLang="zh-TW" dirty="0">
                <a:solidFill>
                  <a:srgbClr val="008000"/>
                </a:solidFill>
                <a:effectLst>
                  <a:outerShdw blurRad="38100" dist="38100" dir="2700000" algn="tl">
                    <a:srgbClr val="000000">
                      <a:alpha val="43137"/>
                    </a:srgbClr>
                  </a:outerShdw>
                </a:effectLst>
              </a:rPr>
              <a:t>(Mini-dimension table) </a:t>
            </a:r>
            <a:r>
              <a:rPr lang="zh-TW" altLang="en-US" dirty="0"/>
              <a:t>，如</a:t>
            </a:r>
            <a:r>
              <a:rPr lang="zh-TW" altLang="en-US" dirty="0">
                <a:hlinkClick r:id="rId2" action="ppaction://hlinksldjump"/>
              </a:rPr>
              <a:t>圖</a:t>
            </a:r>
            <a:r>
              <a:rPr lang="en-US" altLang="zh-TW" dirty="0">
                <a:hlinkClick r:id="rId2" action="ppaction://hlinksldjump"/>
              </a:rPr>
              <a:t>3-37</a:t>
            </a:r>
            <a:r>
              <a:rPr lang="zh-TW" altLang="en-US" dirty="0"/>
              <a:t>所示。</a:t>
            </a:r>
          </a:p>
          <a:p>
            <a:pPr>
              <a:defRPr/>
            </a:pPr>
            <a:endParaRPr lang="zh-TW" altLang="en-US" dirty="0"/>
          </a:p>
          <a:p>
            <a:pPr>
              <a:defRPr/>
            </a:pPr>
            <a:r>
              <a:rPr lang="zh-TW" altLang="en-US" dirty="0"/>
              <a:t>迷你維度資料表技術可以很容易在快速龐大型維度資料表環境中追蹤歷史變動的資料，但是分離技術的過程中如何讓迷你維度資料表技術更有效率，則需要有配套措施。相關主要配套措施有三種方式</a:t>
            </a:r>
          </a:p>
          <a:p>
            <a:pPr lvl="1">
              <a:defRPr/>
            </a:pPr>
            <a:r>
              <a:rPr lang="zh-TW" altLang="en-US" dirty="0"/>
              <a:t>帶狀值 </a:t>
            </a:r>
            <a:r>
              <a:rPr lang="en-US" altLang="zh-TW" dirty="0"/>
              <a:t>(Banded values)</a:t>
            </a:r>
          </a:p>
          <a:p>
            <a:pPr lvl="1">
              <a:defRPr/>
            </a:pPr>
            <a:r>
              <a:rPr lang="zh-TW" altLang="en-US" dirty="0"/>
              <a:t>嚴格限制成長 </a:t>
            </a:r>
            <a:r>
              <a:rPr lang="en-US" altLang="zh-TW" dirty="0"/>
              <a:t>(Restricted growth)</a:t>
            </a:r>
          </a:p>
          <a:p>
            <a:pPr lvl="1">
              <a:defRPr/>
            </a:pPr>
            <a:r>
              <a:rPr lang="zh-TW" altLang="en-US" dirty="0"/>
              <a:t>分離核心維度 </a:t>
            </a:r>
            <a:r>
              <a:rPr lang="en-US" altLang="zh-TW" dirty="0"/>
              <a:t>(Separation from core dimension)</a:t>
            </a:r>
          </a:p>
        </p:txBody>
      </p:sp>
    </p:spTree>
  </p:cSld>
  <p:clrMapOvr>
    <a:masterClrMapping/>
  </p:clrMapOvr>
  <p:transition spd="med">
    <p:cov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BC41977-AF47-413B-B03E-DA845C4E7B70}"/>
              </a:ext>
            </a:extLst>
          </p:cNvPr>
          <p:cNvSpPr>
            <a:spLocks noGrp="1" noChangeArrowheads="1"/>
          </p:cNvSpPr>
          <p:nvPr>
            <p:ph type="title"/>
          </p:nvPr>
        </p:nvSpPr>
        <p:spPr>
          <a:xfrm>
            <a:off x="34925" y="0"/>
            <a:ext cx="7439025" cy="561975"/>
          </a:xfrm>
        </p:spPr>
        <p:txBody>
          <a:bodyPr/>
          <a:lstStyle/>
          <a:p>
            <a:r>
              <a:rPr lang="zh-TW" altLang="en-US"/>
              <a:t>圖</a:t>
            </a:r>
            <a:r>
              <a:rPr lang="en-US" altLang="zh-TW"/>
              <a:t>3-37 </a:t>
            </a:r>
            <a:r>
              <a:rPr lang="zh-TW" altLang="en-US"/>
              <a:t>迷你維度資料表</a:t>
            </a:r>
          </a:p>
        </p:txBody>
      </p:sp>
      <p:sp>
        <p:nvSpPr>
          <p:cNvPr id="108547" name="Rectangle 3">
            <a:extLst>
              <a:ext uri="{FF2B5EF4-FFF2-40B4-BE49-F238E27FC236}">
                <a16:creationId xmlns:a16="http://schemas.microsoft.com/office/drawing/2014/main" id="{F42A631B-1698-4379-9745-9C46384050E5}"/>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08548" name="內容版面配置區 9">
            <a:extLst>
              <a:ext uri="{FF2B5EF4-FFF2-40B4-BE49-F238E27FC236}">
                <a16:creationId xmlns:a16="http://schemas.microsoft.com/office/drawing/2014/main" id="{AD87B465-035E-4C70-A2D6-8D2D8FE92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125538"/>
            <a:ext cx="82105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8549" name="Rectangle 7">
            <a:extLst>
              <a:ext uri="{FF2B5EF4-FFF2-40B4-BE49-F238E27FC236}">
                <a16:creationId xmlns:a16="http://schemas.microsoft.com/office/drawing/2014/main" id="{313179DC-5AE0-4D7E-9CF6-A9BAE8B83616}"/>
              </a:ext>
            </a:extLst>
          </p:cNvPr>
          <p:cNvSpPr>
            <a:spLocks noChangeArrowheads="1"/>
          </p:cNvSpPr>
          <p:nvPr/>
        </p:nvSpPr>
        <p:spPr bwMode="auto">
          <a:xfrm>
            <a:off x="250825" y="1150938"/>
            <a:ext cx="2736850" cy="3430587"/>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6D23007-820A-4725-968C-9D517BFEE47E}"/>
              </a:ext>
            </a:extLst>
          </p:cNvPr>
          <p:cNvSpPr>
            <a:spLocks noGrp="1" noChangeArrowheads="1"/>
          </p:cNvSpPr>
          <p:nvPr>
            <p:ph type="title"/>
          </p:nvPr>
        </p:nvSpPr>
        <p:spPr/>
        <p:txBody>
          <a:bodyPr/>
          <a:lstStyle/>
          <a:p>
            <a:r>
              <a:rPr lang="zh-TW" altLang="en-US"/>
              <a:t>新增資料到大維度資料表</a:t>
            </a:r>
          </a:p>
        </p:txBody>
      </p:sp>
      <p:sp>
        <p:nvSpPr>
          <p:cNvPr id="106499" name="Rectangle 3">
            <a:extLst>
              <a:ext uri="{FF2B5EF4-FFF2-40B4-BE49-F238E27FC236}">
                <a16:creationId xmlns:a16="http://schemas.microsoft.com/office/drawing/2014/main" id="{4BAF6441-28F0-4B47-8CE6-06C69634CEB5}"/>
              </a:ext>
            </a:extLst>
          </p:cNvPr>
          <p:cNvSpPr>
            <a:spLocks noGrp="1" noChangeArrowheads="1"/>
          </p:cNvSpPr>
          <p:nvPr>
            <p:ph type="body" idx="1"/>
          </p:nvPr>
        </p:nvSpPr>
        <p:spPr>
          <a:xfrm>
            <a:off x="492125" y="977900"/>
            <a:ext cx="7924800" cy="5330825"/>
          </a:xfrm>
        </p:spPr>
        <p:txBody>
          <a:bodyPr/>
          <a:lstStyle/>
          <a:p>
            <a:pPr>
              <a:defRPr/>
            </a:pPr>
            <a:r>
              <a:rPr lang="zh-TW" altLang="en-US" dirty="0"/>
              <a:t>帶狀值 </a:t>
            </a:r>
            <a:r>
              <a:rPr lang="en-US" altLang="zh-TW" dirty="0"/>
              <a:t>(Banded values)</a:t>
            </a:r>
          </a:p>
          <a:p>
            <a:pPr lvl="1">
              <a:defRPr/>
            </a:pPr>
            <a:r>
              <a:rPr lang="zh-TW" altLang="zh-TW" dirty="0"/>
              <a:t>將人口統計欄位中的連續型數值欄位帶狀化 (Banded)，使成為帶狀值後再儲存到迷你維度資料表中</a:t>
            </a:r>
            <a:endParaRPr lang="zh-TW" altLang="en-US" dirty="0"/>
          </a:p>
          <a:p>
            <a:pPr lvl="1">
              <a:defRPr/>
            </a:pPr>
            <a:r>
              <a:rPr lang="zh-TW" altLang="zh-TW" dirty="0"/>
              <a:t>例如圖 3-3</a:t>
            </a:r>
            <a:r>
              <a:rPr lang="en-US" altLang="zh-TW" dirty="0"/>
              <a:t>2</a:t>
            </a:r>
            <a:r>
              <a:rPr lang="zh-TW" altLang="en-US" dirty="0"/>
              <a:t>中客戶年收入本來為一數值，且變動很快，如果將年收入改成三個等級，等級 </a:t>
            </a:r>
            <a:r>
              <a:rPr lang="en-US" altLang="zh-TW" dirty="0"/>
              <a:t>A </a:t>
            </a:r>
            <a:r>
              <a:rPr lang="zh-TW" altLang="en-US" dirty="0"/>
              <a:t>為 </a:t>
            </a:r>
            <a:r>
              <a:rPr lang="en-US" altLang="zh-TW" dirty="0"/>
              <a:t>210,000</a:t>
            </a:r>
            <a:r>
              <a:rPr lang="zh-TW" altLang="en-US" dirty="0"/>
              <a:t>～</a:t>
            </a:r>
            <a:r>
              <a:rPr lang="en-US" altLang="zh-TW" dirty="0"/>
              <a:t>400,000</a:t>
            </a:r>
            <a:r>
              <a:rPr lang="zh-TW" altLang="en-US" dirty="0"/>
              <a:t>，等級</a:t>
            </a:r>
            <a:r>
              <a:rPr lang="en-US" altLang="zh-TW" dirty="0"/>
              <a:t>B </a:t>
            </a:r>
            <a:r>
              <a:rPr lang="zh-TW" altLang="en-US" dirty="0"/>
              <a:t>為 </a:t>
            </a:r>
            <a:r>
              <a:rPr lang="en-US" altLang="zh-TW" dirty="0"/>
              <a:t>410,000~600,000</a:t>
            </a:r>
            <a:r>
              <a:rPr lang="zh-TW" altLang="en-US" dirty="0"/>
              <a:t>，等級 </a:t>
            </a:r>
            <a:r>
              <a:rPr lang="en-US" altLang="zh-TW" dirty="0"/>
              <a:t>C </a:t>
            </a:r>
            <a:r>
              <a:rPr lang="zh-TW" altLang="en-US" dirty="0"/>
              <a:t>為 </a:t>
            </a:r>
            <a:r>
              <a:rPr lang="en-US" altLang="zh-TW" dirty="0"/>
              <a:t>610,000</a:t>
            </a:r>
            <a:r>
              <a:rPr lang="zh-TW" altLang="en-US" dirty="0"/>
              <a:t>～</a:t>
            </a:r>
            <a:r>
              <a:rPr lang="en-US" altLang="zh-TW" dirty="0"/>
              <a:t>800,000</a:t>
            </a:r>
            <a:r>
              <a:rPr lang="zh-TW" altLang="en-US" dirty="0"/>
              <a:t>，高中低如此帶狀式的</a:t>
            </a:r>
            <a:r>
              <a:rPr lang="zh-TW" altLang="en-US" dirty="0">
                <a:solidFill>
                  <a:srgbClr val="008000"/>
                </a:solidFill>
                <a:effectLst>
                  <a:outerShdw blurRad="38100" dist="38100" dir="2700000" algn="tl">
                    <a:srgbClr val="000000">
                      <a:alpha val="43137"/>
                    </a:srgbClr>
                  </a:outerShdw>
                </a:effectLst>
              </a:rPr>
              <a:t>級距化</a:t>
            </a:r>
            <a:r>
              <a:rPr lang="zh-TW" altLang="en-US" dirty="0"/>
              <a:t>轉換可以讓經常變動的年收入狀況穩定下來</a:t>
            </a:r>
          </a:p>
          <a:p>
            <a:pPr lvl="1">
              <a:defRPr/>
            </a:pPr>
            <a:r>
              <a:rPr lang="zh-TW" altLang="en-US" dirty="0"/>
              <a:t>範例中的 </a:t>
            </a:r>
            <a:r>
              <a:rPr lang="en-US" altLang="zh-TW" dirty="0"/>
              <a:t>7 </a:t>
            </a:r>
            <a:r>
              <a:rPr lang="zh-TW" altLang="en-US" dirty="0"/>
              <a:t>個人口統計資料欄位，假設每一個欄位有 </a:t>
            </a:r>
            <a:r>
              <a:rPr lang="en-US" altLang="zh-TW" dirty="0"/>
              <a:t>5 </a:t>
            </a:r>
            <a:r>
              <a:rPr lang="zh-TW" altLang="en-US" dirty="0"/>
              <a:t>種可能值，則迷你維度資料表中僅會產生 </a:t>
            </a:r>
            <a:r>
              <a:rPr lang="en-US" altLang="zh-TW" dirty="0"/>
              <a:t>5</a:t>
            </a:r>
            <a:r>
              <a:rPr lang="en-US" altLang="zh-TW" baseline="30000" dirty="0"/>
              <a:t>7</a:t>
            </a:r>
            <a:r>
              <a:rPr lang="en-US" altLang="zh-TW" dirty="0"/>
              <a:t> (=78125) </a:t>
            </a:r>
            <a:r>
              <a:rPr lang="zh-TW" altLang="en-US" dirty="0"/>
              <a:t>筆資料，與龐大維度資料表中數百萬筆的資料量相較之下可看出資料量小很多。</a:t>
            </a:r>
          </a:p>
        </p:txBody>
      </p:sp>
    </p:spTree>
  </p:cSld>
  <p:clrMapOvr>
    <a:masterClrMapping/>
  </p:clrMapOvr>
  <p:transition spd="med">
    <p:cove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5CC3313-11AF-4A91-AA66-DA40DCBB719C}"/>
              </a:ext>
            </a:extLst>
          </p:cNvPr>
          <p:cNvSpPr>
            <a:spLocks noGrp="1" noChangeArrowheads="1"/>
          </p:cNvSpPr>
          <p:nvPr>
            <p:ph type="title"/>
          </p:nvPr>
        </p:nvSpPr>
        <p:spPr/>
        <p:txBody>
          <a:bodyPr/>
          <a:lstStyle/>
          <a:p>
            <a:r>
              <a:rPr lang="zh-TW" altLang="en-US"/>
              <a:t>新增資料到大維度資料表</a:t>
            </a:r>
          </a:p>
        </p:txBody>
      </p:sp>
      <p:sp>
        <p:nvSpPr>
          <p:cNvPr id="110595" name="Rectangle 3">
            <a:extLst>
              <a:ext uri="{FF2B5EF4-FFF2-40B4-BE49-F238E27FC236}">
                <a16:creationId xmlns:a16="http://schemas.microsoft.com/office/drawing/2014/main" id="{DA64D71D-9781-459B-B5F0-3EC70273BD23}"/>
              </a:ext>
            </a:extLst>
          </p:cNvPr>
          <p:cNvSpPr>
            <a:spLocks noGrp="1" noChangeArrowheads="1"/>
          </p:cNvSpPr>
          <p:nvPr>
            <p:ph type="body" idx="1"/>
          </p:nvPr>
        </p:nvSpPr>
        <p:spPr>
          <a:xfrm>
            <a:off x="492125" y="977900"/>
            <a:ext cx="7924800" cy="5330825"/>
          </a:xfrm>
        </p:spPr>
        <p:txBody>
          <a:bodyPr/>
          <a:lstStyle/>
          <a:p>
            <a:r>
              <a:rPr lang="zh-TW" altLang="en-US"/>
              <a:t>嚴格限制成長 </a:t>
            </a:r>
            <a:r>
              <a:rPr lang="en-US" altLang="zh-TW"/>
              <a:t>(Restricted growth)</a:t>
            </a:r>
          </a:p>
          <a:p>
            <a:pPr lvl="1"/>
            <a:r>
              <a:rPr lang="zh-TW" altLang="en-US"/>
              <a:t>當第一次分離出一個迷你維度資料表時，如果迷你維度資料表的資料量還是成長很快，則需要進行第二次分離，另外成立第二個迷你維度資料表</a:t>
            </a:r>
            <a:r>
              <a:rPr lang="en-US" altLang="zh-TW"/>
              <a:t>(Second mini-dimension table)</a:t>
            </a:r>
          </a:p>
          <a:p>
            <a:pPr lvl="1"/>
            <a:r>
              <a:rPr lang="zh-TW" altLang="en-US"/>
              <a:t>例如客戶人口統計維度資料表中可以將消費與信用人口統計欄位再次分離出來，如</a:t>
            </a:r>
            <a:r>
              <a:rPr lang="zh-TW" altLang="en-US">
                <a:hlinkClick r:id="rId2" action="ppaction://hlinksldjump"/>
              </a:rPr>
              <a:t>圖 </a:t>
            </a:r>
            <a:r>
              <a:rPr lang="en-US" altLang="zh-TW">
                <a:hlinkClick r:id="rId2" action="ppaction://hlinksldjump"/>
              </a:rPr>
              <a:t>3-38 </a:t>
            </a:r>
            <a:r>
              <a:rPr lang="zh-TW" altLang="en-US"/>
              <a:t>所示，如此可以再次降低維度資料變動所產生的資料量。</a:t>
            </a:r>
          </a:p>
        </p:txBody>
      </p:sp>
    </p:spTree>
  </p:cSld>
  <p:clrMapOvr>
    <a:masterClrMapping/>
  </p:clrMapOvr>
  <p:transition spd="med">
    <p:cove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E1B72C6-AD5F-4CD6-A252-BC2A5D0B3AEB}"/>
              </a:ext>
            </a:extLst>
          </p:cNvPr>
          <p:cNvSpPr>
            <a:spLocks noGrp="1" noChangeArrowheads="1"/>
          </p:cNvSpPr>
          <p:nvPr>
            <p:ph type="title"/>
          </p:nvPr>
        </p:nvSpPr>
        <p:spPr>
          <a:xfrm>
            <a:off x="34925" y="0"/>
            <a:ext cx="7439025" cy="561975"/>
          </a:xfrm>
        </p:spPr>
        <p:txBody>
          <a:bodyPr/>
          <a:lstStyle/>
          <a:p>
            <a:r>
              <a:rPr lang="zh-TW" altLang="en-US"/>
              <a:t>圖</a:t>
            </a:r>
            <a:r>
              <a:rPr lang="en-US" altLang="zh-TW"/>
              <a:t>3-38 </a:t>
            </a:r>
            <a:r>
              <a:rPr lang="zh-TW" altLang="en-US"/>
              <a:t>兩次分離的迷你維度資料表</a:t>
            </a:r>
          </a:p>
        </p:txBody>
      </p:sp>
      <p:sp>
        <p:nvSpPr>
          <p:cNvPr id="111619" name="Rectangle 3">
            <a:extLst>
              <a:ext uri="{FF2B5EF4-FFF2-40B4-BE49-F238E27FC236}">
                <a16:creationId xmlns:a16="http://schemas.microsoft.com/office/drawing/2014/main" id="{9DB6A24F-63D4-4116-89FC-D09ADE2AEEAE}"/>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11620" name="內容版面配置區 9">
            <a:extLst>
              <a:ext uri="{FF2B5EF4-FFF2-40B4-BE49-F238E27FC236}">
                <a16:creationId xmlns:a16="http://schemas.microsoft.com/office/drawing/2014/main" id="{A7A0710D-AC70-4DF1-B219-FC395E4F72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76313"/>
            <a:ext cx="8801100"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21" name="Rectangle 7">
            <a:extLst>
              <a:ext uri="{FF2B5EF4-FFF2-40B4-BE49-F238E27FC236}">
                <a16:creationId xmlns:a16="http://schemas.microsoft.com/office/drawing/2014/main" id="{4703ECCC-37F1-4505-8559-3F1B6B76CA36}"/>
              </a:ext>
            </a:extLst>
          </p:cNvPr>
          <p:cNvSpPr>
            <a:spLocks noChangeArrowheads="1"/>
          </p:cNvSpPr>
          <p:nvPr/>
        </p:nvSpPr>
        <p:spPr bwMode="auto">
          <a:xfrm>
            <a:off x="2987675" y="947738"/>
            <a:ext cx="1871663" cy="609600"/>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11622" name="Rectangle 7">
            <a:extLst>
              <a:ext uri="{FF2B5EF4-FFF2-40B4-BE49-F238E27FC236}">
                <a16:creationId xmlns:a16="http://schemas.microsoft.com/office/drawing/2014/main" id="{C492C39F-271E-4B9E-B742-829D681BA9F5}"/>
              </a:ext>
            </a:extLst>
          </p:cNvPr>
          <p:cNvSpPr>
            <a:spLocks noChangeArrowheads="1"/>
          </p:cNvSpPr>
          <p:nvPr/>
        </p:nvSpPr>
        <p:spPr bwMode="auto">
          <a:xfrm>
            <a:off x="827088" y="5157788"/>
            <a:ext cx="2305050" cy="608012"/>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F0E0456-BF85-4256-90F5-76C5F518472F}"/>
              </a:ext>
            </a:extLst>
          </p:cNvPr>
          <p:cNvSpPr>
            <a:spLocks noGrp="1" noChangeArrowheads="1"/>
          </p:cNvSpPr>
          <p:nvPr>
            <p:ph type="title"/>
          </p:nvPr>
        </p:nvSpPr>
        <p:spPr/>
        <p:txBody>
          <a:bodyPr/>
          <a:lstStyle/>
          <a:p>
            <a:r>
              <a:rPr lang="zh-TW" altLang="en-US"/>
              <a:t>新增資料到大維度資料表</a:t>
            </a:r>
          </a:p>
        </p:txBody>
      </p:sp>
      <p:sp>
        <p:nvSpPr>
          <p:cNvPr id="112643" name="Rectangle 3">
            <a:extLst>
              <a:ext uri="{FF2B5EF4-FFF2-40B4-BE49-F238E27FC236}">
                <a16:creationId xmlns:a16="http://schemas.microsoft.com/office/drawing/2014/main" id="{1979C8B0-CD84-4E56-B2FE-818B51F88260}"/>
              </a:ext>
            </a:extLst>
          </p:cNvPr>
          <p:cNvSpPr>
            <a:spLocks noGrp="1" noChangeArrowheads="1"/>
          </p:cNvSpPr>
          <p:nvPr>
            <p:ph type="body" idx="1"/>
          </p:nvPr>
        </p:nvSpPr>
        <p:spPr>
          <a:xfrm>
            <a:off x="492125" y="977900"/>
            <a:ext cx="7924800" cy="5330825"/>
          </a:xfrm>
        </p:spPr>
        <p:txBody>
          <a:bodyPr/>
          <a:lstStyle/>
          <a:p>
            <a:r>
              <a:rPr lang="zh-TW" altLang="en-US"/>
              <a:t>分離核心維度 </a:t>
            </a:r>
            <a:r>
              <a:rPr lang="en-US" altLang="zh-TW"/>
              <a:t>(Separation from core dimension)</a:t>
            </a:r>
          </a:p>
          <a:p>
            <a:pPr lvl="1"/>
            <a:r>
              <a:rPr lang="zh-TW" altLang="en-US"/>
              <a:t>隨著時間改變，客戶人口統計資料也會在迷你維度資料表中緩慢地增加，由於客戶維度資料分別儲存在不同的兩個維度資料表中，如此會造成查詢的複雜度，因此可在客戶維度資料表中複製一份最新的人口統計資料，如</a:t>
            </a:r>
            <a:r>
              <a:rPr lang="zh-TW" altLang="en-US">
                <a:hlinkClick r:id="rId2" action="ppaction://hlinksldjump"/>
              </a:rPr>
              <a:t>圖 </a:t>
            </a:r>
            <a:r>
              <a:rPr lang="en-US" altLang="zh-TW">
                <a:hlinkClick r:id="rId2" action="ppaction://hlinksldjump"/>
              </a:rPr>
              <a:t>3-39 </a:t>
            </a:r>
            <a:r>
              <a:rPr lang="zh-TW" altLang="en-US"/>
              <a:t>所示，可以增加查詢效率。</a:t>
            </a:r>
          </a:p>
          <a:p>
            <a:endParaRPr lang="en-US" altLang="zh-TW"/>
          </a:p>
        </p:txBody>
      </p:sp>
    </p:spTree>
  </p:cSld>
  <p:clrMapOvr>
    <a:masterClrMapping/>
  </p:clrMapOvr>
  <p:transition spd="med">
    <p:cove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31D0469-C90E-440E-A9C7-FD7539F32A42}"/>
              </a:ext>
            </a:extLst>
          </p:cNvPr>
          <p:cNvSpPr>
            <a:spLocks noGrp="1" noChangeArrowheads="1"/>
          </p:cNvSpPr>
          <p:nvPr>
            <p:ph type="title"/>
          </p:nvPr>
        </p:nvSpPr>
        <p:spPr>
          <a:xfrm>
            <a:off x="34925" y="0"/>
            <a:ext cx="7439025" cy="561975"/>
          </a:xfrm>
        </p:spPr>
        <p:txBody>
          <a:bodyPr/>
          <a:lstStyle/>
          <a:p>
            <a:r>
              <a:rPr lang="zh-TW" altLang="en-US"/>
              <a:t>圖</a:t>
            </a:r>
            <a:r>
              <a:rPr lang="en-US" altLang="zh-TW"/>
              <a:t>3-39 </a:t>
            </a:r>
            <a:r>
              <a:rPr lang="zh-TW" altLang="en-US"/>
              <a:t>最新客戶人口統計資料儲存兩份</a:t>
            </a:r>
          </a:p>
        </p:txBody>
      </p:sp>
      <p:sp>
        <p:nvSpPr>
          <p:cNvPr id="113667" name="Rectangle 3">
            <a:extLst>
              <a:ext uri="{FF2B5EF4-FFF2-40B4-BE49-F238E27FC236}">
                <a16:creationId xmlns:a16="http://schemas.microsoft.com/office/drawing/2014/main" id="{827D9FFF-BDD4-4573-B009-231B15ACE23C}"/>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13668" name="內容版面配置區 9">
            <a:extLst>
              <a:ext uri="{FF2B5EF4-FFF2-40B4-BE49-F238E27FC236}">
                <a16:creationId xmlns:a16="http://schemas.microsoft.com/office/drawing/2014/main" id="{0884ACDF-3ECC-4913-88F1-5E99FC5654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836613"/>
            <a:ext cx="83788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3669" name="Rectangle 7">
            <a:extLst>
              <a:ext uri="{FF2B5EF4-FFF2-40B4-BE49-F238E27FC236}">
                <a16:creationId xmlns:a16="http://schemas.microsoft.com/office/drawing/2014/main" id="{18BC371D-E386-414A-A6FB-5A0BCA7C5BF4}"/>
              </a:ext>
            </a:extLst>
          </p:cNvPr>
          <p:cNvSpPr>
            <a:spLocks noChangeArrowheads="1"/>
          </p:cNvSpPr>
          <p:nvPr/>
        </p:nvSpPr>
        <p:spPr bwMode="auto">
          <a:xfrm>
            <a:off x="4787900" y="3525838"/>
            <a:ext cx="1512888" cy="839787"/>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85BAEEE-3985-4E49-80FF-0517B822E238}"/>
              </a:ext>
            </a:extLst>
          </p:cNvPr>
          <p:cNvSpPr>
            <a:spLocks noGrp="1" noChangeArrowheads="1"/>
          </p:cNvSpPr>
          <p:nvPr>
            <p:ph type="title"/>
          </p:nvPr>
        </p:nvSpPr>
        <p:spPr/>
        <p:txBody>
          <a:bodyPr/>
          <a:lstStyle/>
          <a:p>
            <a:r>
              <a:rPr lang="zh-TW" altLang="en-US"/>
              <a:t>新增資料到大維度資料表</a:t>
            </a:r>
          </a:p>
        </p:txBody>
      </p:sp>
      <p:sp>
        <p:nvSpPr>
          <p:cNvPr id="114691" name="Rectangle 3">
            <a:extLst>
              <a:ext uri="{FF2B5EF4-FFF2-40B4-BE49-F238E27FC236}">
                <a16:creationId xmlns:a16="http://schemas.microsoft.com/office/drawing/2014/main" id="{FDE2ED2A-976E-4ACE-956F-5DA815C28395}"/>
              </a:ext>
            </a:extLst>
          </p:cNvPr>
          <p:cNvSpPr>
            <a:spLocks noGrp="1" noChangeArrowheads="1"/>
          </p:cNvSpPr>
          <p:nvPr>
            <p:ph type="body" idx="1"/>
          </p:nvPr>
        </p:nvSpPr>
        <p:spPr>
          <a:xfrm>
            <a:off x="492125" y="765175"/>
            <a:ext cx="7924800" cy="5330825"/>
          </a:xfrm>
        </p:spPr>
        <p:txBody>
          <a:bodyPr/>
          <a:lstStyle/>
          <a:p>
            <a:r>
              <a:rPr lang="zh-TW" altLang="en-US"/>
              <a:t>迷你維度資料表可能無法與原來的維度資料相連</a:t>
            </a:r>
          </a:p>
          <a:p>
            <a:pPr lvl="1"/>
            <a:r>
              <a:rPr lang="zh-TW" altLang="en-US"/>
              <a:t>即兩個維度資料表必須經由事實資料表才能聯結，而原來合在同一維度資料表上時並無這問題。</a:t>
            </a:r>
            <a:endParaRPr lang="en-US" altLang="zh-TW"/>
          </a:p>
          <a:p>
            <a:pPr lvl="1"/>
            <a:r>
              <a:rPr lang="zh-TW" altLang="en-US"/>
              <a:t>客戶的人口統計資料只有在產生消費後才能與客戶產生關聯。</a:t>
            </a:r>
            <a:endParaRPr lang="en-US" altLang="zh-TW"/>
          </a:p>
          <a:p>
            <a:pPr lvl="1"/>
            <a:r>
              <a:rPr lang="zh-TW" altLang="en-US"/>
              <a:t>建議新增空的交易資料來處理。</a:t>
            </a:r>
          </a:p>
        </p:txBody>
      </p:sp>
      <p:pic>
        <p:nvPicPr>
          <p:cNvPr id="114692" name="內容版面配置區 9">
            <a:extLst>
              <a:ext uri="{FF2B5EF4-FFF2-40B4-BE49-F238E27FC236}">
                <a16:creationId xmlns:a16="http://schemas.microsoft.com/office/drawing/2014/main" id="{0DE2CBBC-757B-4ABB-A64E-C8546C020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924175"/>
            <a:ext cx="7313612"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C786A1E-3796-4D15-AF66-6F1408FD771B}"/>
              </a:ext>
            </a:extLst>
          </p:cNvPr>
          <p:cNvSpPr>
            <a:spLocks noGrp="1" noChangeArrowheads="1"/>
          </p:cNvSpPr>
          <p:nvPr>
            <p:ph type="title"/>
          </p:nvPr>
        </p:nvSpPr>
        <p:spPr/>
        <p:txBody>
          <a:bodyPr/>
          <a:lstStyle/>
          <a:p>
            <a:r>
              <a:rPr lang="zh-TW" altLang="en-US"/>
              <a:t>圖</a:t>
            </a:r>
            <a:r>
              <a:rPr lang="en-US" altLang="zh-TW"/>
              <a:t>3-2 </a:t>
            </a:r>
            <a:r>
              <a:rPr lang="zh-TW" altLang="en-US"/>
              <a:t>群組與加總的基本原理</a:t>
            </a:r>
          </a:p>
        </p:txBody>
      </p:sp>
      <p:sp>
        <p:nvSpPr>
          <p:cNvPr id="14339" name="Rectangle 3">
            <a:extLst>
              <a:ext uri="{FF2B5EF4-FFF2-40B4-BE49-F238E27FC236}">
                <a16:creationId xmlns:a16="http://schemas.microsoft.com/office/drawing/2014/main" id="{87A8F3B2-9BFC-48BF-B2B2-043AF74872A4}"/>
              </a:ext>
            </a:extLst>
          </p:cNvPr>
          <p:cNvSpPr>
            <a:spLocks noGrp="1" noChangeArrowheads="1"/>
          </p:cNvSpPr>
          <p:nvPr>
            <p:ph idx="1"/>
          </p:nvPr>
        </p:nvSpPr>
        <p:spPr/>
        <p:txBody>
          <a:bodyPr/>
          <a:lstStyle/>
          <a:p>
            <a:endParaRPr lang="zh-TW" altLang="zh-TW"/>
          </a:p>
        </p:txBody>
      </p:sp>
      <p:pic>
        <p:nvPicPr>
          <p:cNvPr id="14340" name="圖片 1">
            <a:extLst>
              <a:ext uri="{FF2B5EF4-FFF2-40B4-BE49-F238E27FC236}">
                <a16:creationId xmlns:a16="http://schemas.microsoft.com/office/drawing/2014/main" id="{D7C7A790-D1B3-410F-9917-5CA312CD14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81025"/>
            <a:ext cx="7559675" cy="61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9588DB2-DF4C-4BCE-84CA-B253A86ECEC6}"/>
              </a:ext>
            </a:extLst>
          </p:cNvPr>
          <p:cNvSpPr>
            <a:spLocks noGrp="1" noChangeArrowheads="1"/>
          </p:cNvSpPr>
          <p:nvPr>
            <p:ph type="title"/>
          </p:nvPr>
        </p:nvSpPr>
        <p:spPr/>
        <p:txBody>
          <a:bodyPr/>
          <a:lstStyle/>
          <a:p>
            <a:r>
              <a:rPr lang="zh-TW" altLang="en-US"/>
              <a:t>簡報大綱</a:t>
            </a:r>
          </a:p>
        </p:txBody>
      </p:sp>
      <p:sp>
        <p:nvSpPr>
          <p:cNvPr id="115715" name="Rectangle 3">
            <a:extLst>
              <a:ext uri="{FF2B5EF4-FFF2-40B4-BE49-F238E27FC236}">
                <a16:creationId xmlns:a16="http://schemas.microsoft.com/office/drawing/2014/main" id="{5B425917-5D11-40B1-AE6F-22D78D8A720D}"/>
              </a:ext>
            </a:extLst>
          </p:cNvPr>
          <p:cNvSpPr>
            <a:spLocks noGrp="1" noChangeArrowheads="1"/>
          </p:cNvSpPr>
          <p:nvPr>
            <p:ph type="body" idx="1"/>
          </p:nvPr>
        </p:nvSpPr>
        <p:spPr/>
        <p:txBody>
          <a:bodyPr/>
          <a:lstStyle/>
          <a:p>
            <a:r>
              <a:rPr lang="zh-TW" altLang="en-US"/>
              <a:t>學習目標</a:t>
            </a:r>
          </a:p>
          <a:p>
            <a:r>
              <a:rPr lang="en-US" altLang="zh-TW"/>
              <a:t>3.1 </a:t>
            </a:r>
            <a:r>
              <a:rPr lang="zh-TW" altLang="en-US"/>
              <a:t>簡介</a:t>
            </a:r>
          </a:p>
          <a:p>
            <a:r>
              <a:rPr lang="en-US" altLang="zh-TW"/>
              <a:t>3.2 </a:t>
            </a:r>
            <a:r>
              <a:rPr lang="zh-TW" altLang="en-US"/>
              <a:t>維度模型初探</a:t>
            </a:r>
          </a:p>
          <a:p>
            <a:r>
              <a:rPr lang="en-US" altLang="zh-TW"/>
              <a:t>3.3 </a:t>
            </a:r>
            <a:r>
              <a:rPr lang="zh-TW" altLang="en-US"/>
              <a:t>事實資料表</a:t>
            </a:r>
          </a:p>
          <a:p>
            <a:r>
              <a:rPr lang="en-US" altLang="zh-TW"/>
              <a:t>3.4 </a:t>
            </a:r>
            <a:r>
              <a:rPr lang="zh-TW" altLang="en-US"/>
              <a:t>維度資料表</a:t>
            </a:r>
            <a:endParaRPr lang="en-US" altLang="zh-TW"/>
          </a:p>
          <a:p>
            <a:r>
              <a:rPr lang="en-US" altLang="zh-TW"/>
              <a:t>3.5 </a:t>
            </a:r>
            <a:r>
              <a:rPr lang="zh-TW" altLang="en-US"/>
              <a:t>匯流排架構</a:t>
            </a:r>
          </a:p>
          <a:p>
            <a:r>
              <a:rPr lang="en-US" altLang="zh-TW"/>
              <a:t>3.6 </a:t>
            </a:r>
            <a:r>
              <a:rPr lang="zh-TW" altLang="en-US"/>
              <a:t>維度模型的其他特殊議題</a:t>
            </a:r>
          </a:p>
          <a:p>
            <a:r>
              <a:rPr lang="en-US" altLang="zh-TW">
                <a:solidFill>
                  <a:srgbClr val="FF0000"/>
                </a:solidFill>
              </a:rPr>
              <a:t>3.7 </a:t>
            </a:r>
            <a:r>
              <a:rPr lang="zh-TW" altLang="en-US">
                <a:solidFill>
                  <a:srgbClr val="FF0000"/>
                </a:solidFill>
              </a:rPr>
              <a:t>結論</a:t>
            </a:r>
          </a:p>
        </p:txBody>
      </p:sp>
    </p:spTree>
  </p:cSld>
  <p:clrMapOvr>
    <a:masterClrMapping/>
  </p:clrMapOvr>
  <p:transition spd="med">
    <p:cove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003D0C92-BFFB-4A97-9180-1FABDD212D19}"/>
              </a:ext>
            </a:extLst>
          </p:cNvPr>
          <p:cNvSpPr>
            <a:spLocks noGrp="1" noChangeArrowheads="1"/>
          </p:cNvSpPr>
          <p:nvPr>
            <p:ph type="title"/>
          </p:nvPr>
        </p:nvSpPr>
        <p:spPr/>
        <p:txBody>
          <a:bodyPr/>
          <a:lstStyle/>
          <a:p>
            <a:r>
              <a:rPr lang="zh-TW" altLang="en-US"/>
              <a:t>結論</a:t>
            </a:r>
            <a:r>
              <a:rPr lang="en-US" altLang="zh-TW"/>
              <a:t>(I)</a:t>
            </a:r>
          </a:p>
        </p:txBody>
      </p:sp>
      <p:sp>
        <p:nvSpPr>
          <p:cNvPr id="116739" name="Rectangle 3">
            <a:extLst>
              <a:ext uri="{FF2B5EF4-FFF2-40B4-BE49-F238E27FC236}">
                <a16:creationId xmlns:a16="http://schemas.microsoft.com/office/drawing/2014/main" id="{45068144-DE1E-468F-97F8-DF56240B262F}"/>
              </a:ext>
            </a:extLst>
          </p:cNvPr>
          <p:cNvSpPr>
            <a:spLocks noGrp="1" noChangeArrowheads="1"/>
          </p:cNvSpPr>
          <p:nvPr>
            <p:ph type="body" idx="1"/>
          </p:nvPr>
        </p:nvSpPr>
        <p:spPr>
          <a:xfrm>
            <a:off x="492125" y="977900"/>
            <a:ext cx="7924800" cy="5475288"/>
          </a:xfrm>
        </p:spPr>
        <p:txBody>
          <a:bodyPr/>
          <a:lstStyle/>
          <a:p>
            <a:r>
              <a:rPr lang="zh-TW" altLang="en-US"/>
              <a:t>本章主要介紹建置 </a:t>
            </a:r>
            <a:r>
              <a:rPr lang="en-US" altLang="zh-TW"/>
              <a:t>BI </a:t>
            </a:r>
            <a:r>
              <a:rPr lang="zh-TW" altLang="en-US"/>
              <a:t>系統所需使用到的資料模型理論基礎</a:t>
            </a:r>
          </a:p>
          <a:p>
            <a:pPr lvl="1"/>
            <a:r>
              <a:rPr lang="en-US" altLang="zh-TW"/>
              <a:t>Dimensional Model</a:t>
            </a:r>
          </a:p>
          <a:p>
            <a:pPr lvl="2"/>
            <a:r>
              <a:rPr lang="zh-TW" altLang="en-US" sz="1800"/>
              <a:t>事實資料與維度資料表</a:t>
            </a:r>
            <a:endParaRPr lang="en-US" altLang="zh-TW" sz="1800"/>
          </a:p>
          <a:p>
            <a:pPr lvl="1"/>
            <a:endParaRPr lang="en-US" altLang="zh-TW"/>
          </a:p>
          <a:p>
            <a:pPr lvl="1"/>
            <a:r>
              <a:rPr lang="zh-TW" altLang="en-US"/>
              <a:t>確定每一個維度模型的顆粒度，不同顆粒度的事實資料要放在不同維度模型中</a:t>
            </a:r>
            <a:endParaRPr lang="en-US" altLang="zh-TW"/>
          </a:p>
          <a:p>
            <a:pPr lvl="2"/>
            <a:endParaRPr lang="zh-TW" altLang="en-US" sz="1800"/>
          </a:p>
          <a:p>
            <a:pPr lvl="1"/>
            <a:r>
              <a:rPr lang="zh-TW" altLang="en-US"/>
              <a:t>如建多部門資料超市，則需建構一致的維度 </a:t>
            </a:r>
            <a:r>
              <a:rPr lang="en-US" altLang="zh-TW"/>
              <a:t>(Conformed dimensions) </a:t>
            </a:r>
            <a:r>
              <a:rPr lang="zh-TW" altLang="en-US"/>
              <a:t>資料與事實 </a:t>
            </a:r>
            <a:r>
              <a:rPr lang="en-US" altLang="zh-TW"/>
              <a:t>(Conformed facts) </a:t>
            </a:r>
            <a:r>
              <a:rPr lang="zh-TW" altLang="en-US"/>
              <a:t>資料</a:t>
            </a:r>
          </a:p>
        </p:txBody>
      </p:sp>
    </p:spTree>
  </p:cSld>
  <p:clrMapOvr>
    <a:masterClrMapping/>
  </p:clrMapOvr>
  <p:transition spd="med">
    <p:cove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730A2B5-B703-424A-97A6-4798D3896430}"/>
              </a:ext>
            </a:extLst>
          </p:cNvPr>
          <p:cNvSpPr>
            <a:spLocks noGrp="1" noChangeArrowheads="1"/>
          </p:cNvSpPr>
          <p:nvPr>
            <p:ph type="title"/>
          </p:nvPr>
        </p:nvSpPr>
        <p:spPr/>
        <p:txBody>
          <a:bodyPr/>
          <a:lstStyle/>
          <a:p>
            <a:r>
              <a:rPr lang="zh-TW" altLang="en-US"/>
              <a:t>結論</a:t>
            </a:r>
            <a:r>
              <a:rPr lang="en-US" altLang="zh-TW"/>
              <a:t>(II)</a:t>
            </a:r>
          </a:p>
        </p:txBody>
      </p:sp>
      <p:sp>
        <p:nvSpPr>
          <p:cNvPr id="117763" name="Rectangle 3">
            <a:extLst>
              <a:ext uri="{FF2B5EF4-FFF2-40B4-BE49-F238E27FC236}">
                <a16:creationId xmlns:a16="http://schemas.microsoft.com/office/drawing/2014/main" id="{19C3752A-8A7C-401F-8A4A-EF2ED4E16A55}"/>
              </a:ext>
            </a:extLst>
          </p:cNvPr>
          <p:cNvSpPr>
            <a:spLocks noGrp="1" noChangeArrowheads="1"/>
          </p:cNvSpPr>
          <p:nvPr>
            <p:ph type="body" idx="1"/>
          </p:nvPr>
        </p:nvSpPr>
        <p:spPr/>
        <p:txBody>
          <a:bodyPr/>
          <a:lstStyle/>
          <a:p>
            <a:pPr lvl="1"/>
            <a:r>
              <a:rPr lang="zh-TW" altLang="en-US"/>
              <a:t>規劃維度資料表時盡量使用代理鍵 </a:t>
            </a:r>
            <a:r>
              <a:rPr lang="en-US" altLang="zh-TW"/>
              <a:t>(Surrogate key,SK) </a:t>
            </a:r>
            <a:r>
              <a:rPr lang="zh-TW" altLang="en-US"/>
              <a:t>機制當主鍵，避免後續不必要的更動</a:t>
            </a:r>
            <a:endParaRPr lang="en-US" altLang="zh-TW"/>
          </a:p>
          <a:p>
            <a:pPr lvl="1"/>
            <a:r>
              <a:rPr lang="zh-TW" altLang="en-US"/>
              <a:t>時間維度可獨立儲存或縮減成數值儲存到事實資料表</a:t>
            </a:r>
          </a:p>
          <a:p>
            <a:pPr lvl="1"/>
            <a:r>
              <a:rPr lang="zh-TW" altLang="en-US"/>
              <a:t>變動緩慢的維度邏輯上以第二型</a:t>
            </a:r>
            <a:r>
              <a:rPr lang="en-US" altLang="zh-TW"/>
              <a:t>(Type II)</a:t>
            </a:r>
            <a:r>
              <a:rPr lang="zh-TW" altLang="en-US"/>
              <a:t>處理最好</a:t>
            </a:r>
            <a:endParaRPr lang="en-US" altLang="zh-TW"/>
          </a:p>
        </p:txBody>
      </p:sp>
    </p:spTree>
  </p:cSld>
  <p:clrMapOvr>
    <a:masterClrMapping/>
  </p:clrMapOvr>
  <p:transition spd="med">
    <p:cov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DC3895A-D770-4997-823C-80820AFA0D01}"/>
              </a:ext>
            </a:extLst>
          </p:cNvPr>
          <p:cNvSpPr>
            <a:spLocks noGrp="1" noChangeArrowheads="1"/>
          </p:cNvSpPr>
          <p:nvPr>
            <p:ph type="title"/>
          </p:nvPr>
        </p:nvSpPr>
        <p:spPr>
          <a:xfrm>
            <a:off x="-323850" y="44450"/>
            <a:ext cx="8596313" cy="431800"/>
          </a:xfrm>
        </p:spPr>
        <p:txBody>
          <a:bodyPr/>
          <a:lstStyle/>
          <a:p>
            <a:r>
              <a:rPr lang="zh-TW" altLang="en-US"/>
              <a:t>　　</a:t>
            </a:r>
            <a:br>
              <a:rPr lang="zh-TW" altLang="en-US"/>
            </a:br>
            <a:r>
              <a:rPr lang="zh-TW" altLang="en-US"/>
              <a:t>         ＥＲＰ學會簡介</a:t>
            </a:r>
            <a:br>
              <a:rPr lang="zh-TW" altLang="en-US"/>
            </a:br>
            <a:endParaRPr lang="zh-TW" altLang="en-US">
              <a:latin typeface="標楷體" panose="03000509000000000000" pitchFamily="65" charset="-120"/>
            </a:endParaRPr>
          </a:p>
        </p:txBody>
      </p:sp>
      <p:sp>
        <p:nvSpPr>
          <p:cNvPr id="118787" name="Rectangle 3">
            <a:extLst>
              <a:ext uri="{FF2B5EF4-FFF2-40B4-BE49-F238E27FC236}">
                <a16:creationId xmlns:a16="http://schemas.microsoft.com/office/drawing/2014/main" id="{0F60CDBE-FD1A-4237-BD33-4BAD531E07E6}"/>
              </a:ext>
            </a:extLst>
          </p:cNvPr>
          <p:cNvSpPr>
            <a:spLocks noGrp="1" noChangeArrowheads="1"/>
          </p:cNvSpPr>
          <p:nvPr>
            <p:ph type="body" idx="1"/>
          </p:nvPr>
        </p:nvSpPr>
        <p:spPr/>
        <p:txBody>
          <a:bodyPr/>
          <a:lstStyle/>
          <a:p>
            <a:pPr marL="342900" indent="-342900" defTabSz="914400"/>
            <a:r>
              <a:rPr lang="zh-TW" altLang="en-US">
                <a:latin typeface="標楷體" panose="03000509000000000000" pitchFamily="65" charset="-120"/>
              </a:rPr>
              <a:t>本會於</a:t>
            </a:r>
            <a:r>
              <a:rPr lang="en-US" altLang="zh-TW">
                <a:latin typeface="標楷體" panose="03000509000000000000" pitchFamily="65" charset="-120"/>
              </a:rPr>
              <a:t>91</a:t>
            </a:r>
            <a:r>
              <a:rPr lang="zh-TW" altLang="en-US">
                <a:latin typeface="標楷體" panose="03000509000000000000" pitchFamily="65" charset="-120"/>
              </a:rPr>
              <a:t>年</a:t>
            </a:r>
            <a:r>
              <a:rPr lang="en-US" altLang="zh-TW">
                <a:latin typeface="標楷體" panose="03000509000000000000" pitchFamily="65" charset="-120"/>
              </a:rPr>
              <a:t>1</a:t>
            </a:r>
            <a:r>
              <a:rPr lang="zh-TW" altLang="en-US">
                <a:latin typeface="標楷體" panose="03000509000000000000" pitchFamily="65" charset="-120"/>
              </a:rPr>
              <a:t>月</a:t>
            </a:r>
            <a:r>
              <a:rPr lang="en-US" altLang="zh-TW">
                <a:latin typeface="標楷體" panose="03000509000000000000" pitchFamily="65" charset="-120"/>
              </a:rPr>
              <a:t>26</a:t>
            </a:r>
            <a:r>
              <a:rPr lang="zh-TW" altLang="en-US">
                <a:latin typeface="標楷體" panose="03000509000000000000" pitchFamily="65" charset="-120"/>
              </a:rPr>
              <a:t>日成立。</a:t>
            </a:r>
          </a:p>
          <a:p>
            <a:pPr marL="342900" indent="-342900" defTabSz="914400"/>
            <a:r>
              <a:rPr lang="zh-TW" altLang="en-US">
                <a:latin typeface="標楷體" panose="03000509000000000000" pitchFamily="65" charset="-120"/>
              </a:rPr>
              <a:t>使命：</a:t>
            </a:r>
          </a:p>
          <a:p>
            <a:pPr marL="342900" indent="-342900" defTabSz="914400">
              <a:buFont typeface="Wingdings" panose="05000000000000000000" pitchFamily="2" charset="2"/>
              <a:buNone/>
            </a:pPr>
            <a:r>
              <a:rPr lang="zh-TW" altLang="en-US">
                <a:latin typeface="標楷體" panose="03000509000000000000" pitchFamily="65" charset="-120"/>
              </a:rPr>
              <a:t>　整合產官學研資源，協助華人地區推動以</a:t>
            </a:r>
            <a:r>
              <a:rPr lang="en-US" altLang="zh-TW">
                <a:latin typeface="標楷體" panose="03000509000000000000" pitchFamily="65" charset="-120"/>
              </a:rPr>
              <a:t>ERP</a:t>
            </a:r>
            <a:r>
              <a:rPr lang="zh-TW" altLang="en-US">
                <a:latin typeface="標楷體" panose="03000509000000000000" pitchFamily="65" charset="-120"/>
              </a:rPr>
              <a:t>為基礎的企業</a:t>
            </a:r>
            <a:r>
              <a:rPr lang="en-US" altLang="zh-TW">
                <a:latin typeface="標楷體" panose="03000509000000000000" pitchFamily="65" charset="-120"/>
              </a:rPr>
              <a:t>e</a:t>
            </a:r>
            <a:r>
              <a:rPr lang="zh-TW" altLang="en-US">
                <a:latin typeface="標楷體" panose="03000509000000000000" pitchFamily="65" charset="-120"/>
              </a:rPr>
              <a:t>化。</a:t>
            </a:r>
          </a:p>
          <a:p>
            <a:pPr marL="342900" indent="-342900" defTabSz="914400"/>
            <a:r>
              <a:rPr lang="zh-TW" altLang="en-US">
                <a:latin typeface="標楷體" panose="03000509000000000000" pitchFamily="65" charset="-120"/>
              </a:rPr>
              <a:t>目標</a:t>
            </a:r>
            <a:r>
              <a:rPr lang="en-US" altLang="zh-TW">
                <a:latin typeface="標楷體" panose="03000509000000000000" pitchFamily="65" charset="-120"/>
              </a:rPr>
              <a:t>:</a:t>
            </a:r>
            <a:r>
              <a:rPr lang="zh-TW" altLang="en-US">
                <a:latin typeface="標楷體" panose="03000509000000000000" pitchFamily="65" charset="-120"/>
              </a:rPr>
              <a:t>藉由統合與發展知識</a:t>
            </a:r>
          </a:p>
          <a:p>
            <a:pPr marL="742950" lvl="1" indent="-285750" defTabSz="914400"/>
            <a:r>
              <a:rPr lang="zh-TW" altLang="en-US">
                <a:latin typeface="標楷體" panose="03000509000000000000" pitchFamily="65" charset="-120"/>
              </a:rPr>
              <a:t>協助廠商提高</a:t>
            </a:r>
            <a:r>
              <a:rPr lang="en-US" altLang="zh-TW">
                <a:latin typeface="標楷體" panose="03000509000000000000" pitchFamily="65" charset="-120"/>
              </a:rPr>
              <a:t>e</a:t>
            </a:r>
            <a:r>
              <a:rPr lang="zh-TW" altLang="en-US">
                <a:latin typeface="標楷體" panose="03000509000000000000" pitchFamily="65" charset="-120"/>
              </a:rPr>
              <a:t>化效率</a:t>
            </a:r>
          </a:p>
          <a:p>
            <a:pPr marL="742950" lvl="1" indent="-285750" defTabSz="914400"/>
            <a:r>
              <a:rPr lang="zh-TW" altLang="en-US">
                <a:latin typeface="標楷體" panose="03000509000000000000" pitchFamily="65" charset="-120"/>
              </a:rPr>
              <a:t>協助軟體公司發展適合華人</a:t>
            </a:r>
            <a:r>
              <a:rPr lang="en-US" altLang="zh-TW">
                <a:latin typeface="標楷體" panose="03000509000000000000" pitchFamily="65" charset="-120"/>
              </a:rPr>
              <a:t>e</a:t>
            </a:r>
            <a:r>
              <a:rPr lang="zh-TW" altLang="en-US">
                <a:latin typeface="標楷體" panose="03000509000000000000" pitchFamily="65" charset="-120"/>
              </a:rPr>
              <a:t>化軟體</a:t>
            </a:r>
          </a:p>
          <a:p>
            <a:pPr marL="742950" lvl="1" indent="-285750" defTabSz="914400"/>
            <a:r>
              <a:rPr lang="zh-TW" altLang="en-US">
                <a:latin typeface="標楷體" panose="03000509000000000000" pitchFamily="65" charset="-120"/>
              </a:rPr>
              <a:t>協助台灣成為華人地區最佳</a:t>
            </a:r>
            <a:r>
              <a:rPr lang="en-US" altLang="zh-TW">
                <a:latin typeface="標楷體" panose="03000509000000000000" pitchFamily="65" charset="-120"/>
              </a:rPr>
              <a:t>e</a:t>
            </a:r>
            <a:r>
              <a:rPr lang="zh-TW" altLang="en-US">
                <a:latin typeface="標楷體" panose="03000509000000000000" pitchFamily="65" charset="-120"/>
              </a:rPr>
              <a:t>化顧問供應地</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050">
            <a:extLst>
              <a:ext uri="{FF2B5EF4-FFF2-40B4-BE49-F238E27FC236}">
                <a16:creationId xmlns:a16="http://schemas.microsoft.com/office/drawing/2014/main" id="{D5725F20-90E3-4445-8A1E-3A9CF1B8FBB7}"/>
              </a:ext>
            </a:extLst>
          </p:cNvPr>
          <p:cNvSpPr>
            <a:spLocks noGrp="1" noChangeArrowheads="1"/>
          </p:cNvSpPr>
          <p:nvPr>
            <p:ph type="title"/>
          </p:nvPr>
        </p:nvSpPr>
        <p:spPr>
          <a:xfrm>
            <a:off x="228600" y="131763"/>
            <a:ext cx="6858000" cy="298450"/>
          </a:xfrm>
        </p:spPr>
        <p:txBody>
          <a:bodyPr/>
          <a:lstStyle/>
          <a:p>
            <a:r>
              <a:rPr lang="zh-TW" altLang="en-US">
                <a:latin typeface="標楷體" panose="03000509000000000000" pitchFamily="65" charset="-120"/>
              </a:rPr>
              <a:t>認證起緣</a:t>
            </a:r>
          </a:p>
        </p:txBody>
      </p:sp>
      <p:sp>
        <p:nvSpPr>
          <p:cNvPr id="119811" name="Rectangle 2051">
            <a:extLst>
              <a:ext uri="{FF2B5EF4-FFF2-40B4-BE49-F238E27FC236}">
                <a16:creationId xmlns:a16="http://schemas.microsoft.com/office/drawing/2014/main" id="{8E3AA91C-F5F3-45A1-87F0-DF0750B93151}"/>
              </a:ext>
            </a:extLst>
          </p:cNvPr>
          <p:cNvSpPr>
            <a:spLocks noGrp="1" noChangeArrowheads="1"/>
          </p:cNvSpPr>
          <p:nvPr>
            <p:ph type="body" idx="1"/>
          </p:nvPr>
        </p:nvSpPr>
        <p:spPr/>
        <p:txBody>
          <a:bodyPr/>
          <a:lstStyle/>
          <a:p>
            <a:r>
              <a:rPr lang="zh-TW" altLang="en-US">
                <a:latin typeface="標楷體" panose="03000509000000000000" pitchFamily="65" charset="-120"/>
              </a:rPr>
              <a:t>企業面臨狀況</a:t>
            </a:r>
          </a:p>
          <a:p>
            <a:pPr lvl="1"/>
            <a:r>
              <a:rPr lang="zh-TW" altLang="en-US">
                <a:latin typeface="標楷體" panose="03000509000000000000" pitchFamily="65" charset="-120"/>
              </a:rPr>
              <a:t>眾多的企業、軟體與顧問公司無法找到有企業</a:t>
            </a:r>
            <a:r>
              <a:rPr lang="en-US" altLang="zh-TW">
                <a:latin typeface="標楷體" panose="03000509000000000000" pitchFamily="65" charset="-120"/>
              </a:rPr>
              <a:t>e</a:t>
            </a:r>
            <a:r>
              <a:rPr lang="zh-TW" altLang="en-US">
                <a:latin typeface="標楷體" panose="03000509000000000000" pitchFamily="65" charset="-120"/>
              </a:rPr>
              <a:t>化核心知識的管理人才</a:t>
            </a:r>
          </a:p>
          <a:p>
            <a:pPr lvl="1"/>
            <a:r>
              <a:rPr lang="zh-TW" altLang="en-US">
                <a:latin typeface="標楷體" panose="03000509000000000000" pitchFamily="65" charset="-120"/>
              </a:rPr>
              <a:t>台灣有獨步華人地區的製造業管理與運籌知識</a:t>
            </a:r>
            <a:r>
              <a:rPr lang="en-US" altLang="zh-TW">
                <a:latin typeface="標楷體" panose="03000509000000000000" pitchFamily="65" charset="-120"/>
              </a:rPr>
              <a:t>, </a:t>
            </a:r>
            <a:r>
              <a:rPr lang="zh-TW" altLang="en-US">
                <a:latin typeface="標楷體" panose="03000509000000000000" pitchFamily="65" charset="-120"/>
              </a:rPr>
              <a:t>但利用此知識創造的服務產業還有很大成長空間</a:t>
            </a:r>
          </a:p>
          <a:p>
            <a:pPr lvl="2">
              <a:buFont typeface="Wingdings" panose="05000000000000000000" pitchFamily="2" charset="2"/>
              <a:buNone/>
            </a:pPr>
            <a:endParaRPr lang="zh-TW" altLang="en-US" sz="1800">
              <a:latin typeface="標楷體" panose="03000509000000000000" pitchFamily="65" charset="-120"/>
            </a:endParaRPr>
          </a:p>
          <a:p>
            <a:r>
              <a:rPr lang="zh-TW" altLang="en-US">
                <a:latin typeface="標楷體" panose="03000509000000000000" pitchFamily="65" charset="-120"/>
              </a:rPr>
              <a:t>需有單位培養龐大且優質的人力資源</a:t>
            </a:r>
          </a:p>
          <a:p>
            <a:pPr lvl="1"/>
            <a:endParaRPr lang="en-US" altLang="zh-TW">
              <a:latin typeface="標楷體" panose="03000509000000000000" pitchFamily="65" charset="-12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BEE8C9C-028D-43FA-910C-DDA8262062E1}"/>
              </a:ext>
            </a:extLst>
          </p:cNvPr>
          <p:cNvSpPr>
            <a:spLocks noGrp="1" noChangeArrowheads="1"/>
          </p:cNvSpPr>
          <p:nvPr>
            <p:ph type="title"/>
          </p:nvPr>
        </p:nvSpPr>
        <p:spPr>
          <a:xfrm>
            <a:off x="228600" y="128588"/>
            <a:ext cx="6858000" cy="304800"/>
          </a:xfrm>
        </p:spPr>
        <p:txBody>
          <a:bodyPr/>
          <a:lstStyle/>
          <a:p>
            <a:r>
              <a:rPr lang="en-US" altLang="zh-TW" sz="2300">
                <a:solidFill>
                  <a:srgbClr val="FFCC00"/>
                </a:solidFill>
              </a:rPr>
              <a:t>BI</a:t>
            </a:r>
            <a:r>
              <a:rPr lang="zh-TW" altLang="en-US" sz="2300">
                <a:solidFill>
                  <a:srgbClr val="FFCC00"/>
                </a:solidFill>
              </a:rPr>
              <a:t>檢定考試結構</a:t>
            </a:r>
          </a:p>
        </p:txBody>
      </p:sp>
      <p:sp>
        <p:nvSpPr>
          <p:cNvPr id="120835" name="Rectangle 3">
            <a:extLst>
              <a:ext uri="{FF2B5EF4-FFF2-40B4-BE49-F238E27FC236}">
                <a16:creationId xmlns:a16="http://schemas.microsoft.com/office/drawing/2014/main" id="{2F1FB952-EA7B-46B7-8AFF-B2971F58790B}"/>
              </a:ext>
            </a:extLst>
          </p:cNvPr>
          <p:cNvSpPr>
            <a:spLocks noGrp="1" noChangeArrowheads="1"/>
          </p:cNvSpPr>
          <p:nvPr>
            <p:ph sz="half" idx="1"/>
          </p:nvPr>
        </p:nvSpPr>
        <p:spPr>
          <a:xfrm>
            <a:off x="492125" y="977900"/>
            <a:ext cx="7924800" cy="2041525"/>
          </a:xfrm>
        </p:spPr>
        <p:txBody>
          <a:bodyPr/>
          <a:lstStyle/>
          <a:p>
            <a:endParaRPr lang="zh-TW" altLang="zh-TW" sz="2000"/>
          </a:p>
        </p:txBody>
      </p:sp>
      <p:sp>
        <p:nvSpPr>
          <p:cNvPr id="120836" name="Rectangle 4">
            <a:extLst>
              <a:ext uri="{FF2B5EF4-FFF2-40B4-BE49-F238E27FC236}">
                <a16:creationId xmlns:a16="http://schemas.microsoft.com/office/drawing/2014/main" id="{EB27FC93-70F8-42F4-83F6-8A7FFB8B9EAC}"/>
              </a:ext>
            </a:extLst>
          </p:cNvPr>
          <p:cNvSpPr>
            <a:spLocks noGrp="1" noChangeArrowheads="1"/>
          </p:cNvSpPr>
          <p:nvPr>
            <p:ph type="body" sz="half" idx="2"/>
          </p:nvPr>
        </p:nvSpPr>
        <p:spPr>
          <a:xfrm>
            <a:off x="609600" y="6248400"/>
            <a:ext cx="7772400" cy="609600"/>
          </a:xfrm>
        </p:spPr>
        <p:txBody>
          <a:bodyPr/>
          <a:lstStyle/>
          <a:p>
            <a:r>
              <a:rPr lang="zh-TW" altLang="en-US" sz="2000"/>
              <a:t>規劃師與應用師為企業內種子人員</a:t>
            </a:r>
          </a:p>
        </p:txBody>
      </p:sp>
      <p:pic>
        <p:nvPicPr>
          <p:cNvPr id="120837" name="Picture 27">
            <a:extLst>
              <a:ext uri="{FF2B5EF4-FFF2-40B4-BE49-F238E27FC236}">
                <a16:creationId xmlns:a16="http://schemas.microsoft.com/office/drawing/2014/main" id="{48829B94-1D7B-43D9-A861-763E1F41D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776288"/>
            <a:ext cx="592455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89148" name="AutoShape 28">
            <a:extLst>
              <a:ext uri="{FF2B5EF4-FFF2-40B4-BE49-F238E27FC236}">
                <a16:creationId xmlns:a16="http://schemas.microsoft.com/office/drawing/2014/main" id="{5C24C8AC-3CB9-41F6-86D5-CBD185A55918}"/>
              </a:ext>
            </a:extLst>
          </p:cNvPr>
          <p:cNvSpPr>
            <a:spLocks noChangeArrowheads="1"/>
          </p:cNvSpPr>
          <p:nvPr/>
        </p:nvSpPr>
        <p:spPr bwMode="auto">
          <a:xfrm>
            <a:off x="827088" y="5157788"/>
            <a:ext cx="865187" cy="431800"/>
          </a:xfrm>
          <a:prstGeom prst="rightArrow">
            <a:avLst>
              <a:gd name="adj1" fmla="val 50000"/>
              <a:gd name="adj2" fmla="val 50092"/>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20839" name="Rectangle 7">
            <a:extLst>
              <a:ext uri="{FF2B5EF4-FFF2-40B4-BE49-F238E27FC236}">
                <a16:creationId xmlns:a16="http://schemas.microsoft.com/office/drawing/2014/main" id="{D329C2F7-5763-4245-8C56-1667A690B511}"/>
              </a:ext>
            </a:extLst>
          </p:cNvPr>
          <p:cNvSpPr>
            <a:spLocks noChangeArrowheads="1"/>
          </p:cNvSpPr>
          <p:nvPr/>
        </p:nvSpPr>
        <p:spPr bwMode="auto">
          <a:xfrm>
            <a:off x="1719263" y="4535488"/>
            <a:ext cx="2708275" cy="1712912"/>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148"/>
                                        </p:tgtEl>
                                        <p:attrNameLst>
                                          <p:attrName>style.visibility</p:attrName>
                                        </p:attrNameLst>
                                      </p:cBhvr>
                                      <p:to>
                                        <p:strVal val="visible"/>
                                      </p:to>
                                    </p:set>
                                    <p:anim calcmode="lin" valueType="num">
                                      <p:cBhvr>
                                        <p:cTn id="7" dur="1000" fill="hold"/>
                                        <p:tgtEl>
                                          <p:spTgt spid="389148"/>
                                        </p:tgtEl>
                                        <p:attrNameLst>
                                          <p:attrName>ppt_x</p:attrName>
                                        </p:attrNameLst>
                                      </p:cBhvr>
                                      <p:tavLst>
                                        <p:tav tm="0">
                                          <p:val>
                                            <p:strVal val="#ppt_x-.2"/>
                                          </p:val>
                                        </p:tav>
                                        <p:tav tm="100000">
                                          <p:val>
                                            <p:strVal val="#ppt_x"/>
                                          </p:val>
                                        </p:tav>
                                      </p:tavLst>
                                    </p:anim>
                                    <p:anim calcmode="lin" valueType="num">
                                      <p:cBhvr>
                                        <p:cTn id="8" dur="1000" fill="hold"/>
                                        <p:tgtEl>
                                          <p:spTgt spid="3891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CFBC842A-5051-4D2F-AB22-9CF2EAC1B342}"/>
              </a:ext>
            </a:extLst>
          </p:cNvPr>
          <p:cNvSpPr>
            <a:spLocks noGrp="1" noChangeArrowheads="1"/>
          </p:cNvSpPr>
          <p:nvPr>
            <p:ph type="body" idx="1"/>
          </p:nvPr>
        </p:nvSpPr>
        <p:spPr/>
        <p:txBody>
          <a:bodyPr/>
          <a:lstStyle/>
          <a:p>
            <a:r>
              <a:rPr lang="zh-TW" altLang="en-US"/>
              <a:t>中大</a:t>
            </a:r>
            <a:r>
              <a:rPr lang="en-US" altLang="zh-TW"/>
              <a:t>ERP</a:t>
            </a:r>
            <a:r>
              <a:rPr lang="zh-TW" altLang="en-US"/>
              <a:t>中心網站</a:t>
            </a:r>
            <a:r>
              <a:rPr lang="en-US" altLang="zh-TW"/>
              <a:t>:www.erp.ncu.edu.tw</a:t>
            </a:r>
          </a:p>
          <a:p>
            <a:r>
              <a:rPr lang="zh-TW" altLang="en-US"/>
              <a:t>學會網站：</a:t>
            </a:r>
            <a:r>
              <a:rPr lang="en-US" altLang="zh-TW">
                <a:hlinkClick r:id="rId2"/>
              </a:rPr>
              <a:t>www.cerps.org.tw</a:t>
            </a:r>
            <a:endParaRPr lang="en-US" altLang="zh-TW"/>
          </a:p>
          <a:p>
            <a:r>
              <a:rPr lang="en-US" altLang="zh-TW"/>
              <a:t>Email: pyhsu@mgt.ncu.edu.tw</a:t>
            </a:r>
          </a:p>
          <a:p>
            <a:endParaRPr lang="en-US" altLang="zh-TW"/>
          </a:p>
        </p:txBody>
      </p:sp>
      <p:sp>
        <p:nvSpPr>
          <p:cNvPr id="121859" name="Rectangle 4">
            <a:extLst>
              <a:ext uri="{FF2B5EF4-FFF2-40B4-BE49-F238E27FC236}">
                <a16:creationId xmlns:a16="http://schemas.microsoft.com/office/drawing/2014/main" id="{6335A74C-2332-43DF-9347-A35D896E93D4}"/>
              </a:ext>
            </a:extLst>
          </p:cNvPr>
          <p:cNvSpPr>
            <a:spLocks noGrp="1" noChangeArrowheads="1"/>
          </p:cNvSpPr>
          <p:nvPr>
            <p:ph type="title"/>
          </p:nvPr>
        </p:nvSpPr>
        <p:spPr/>
        <p:txBody>
          <a:bodyPr/>
          <a:lstStyle/>
          <a:p>
            <a:r>
              <a:rPr lang="zh-TW" altLang="en-US"/>
              <a:t>聯絡資訊</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A1FA5F0-5F6D-44E1-A8BB-B8053752782C}"/>
              </a:ext>
            </a:extLst>
          </p:cNvPr>
          <p:cNvSpPr>
            <a:spLocks noGrp="1" noChangeArrowheads="1"/>
          </p:cNvSpPr>
          <p:nvPr>
            <p:ph type="title"/>
          </p:nvPr>
        </p:nvSpPr>
        <p:spPr/>
        <p:txBody>
          <a:bodyPr/>
          <a:lstStyle/>
          <a:p>
            <a:r>
              <a:rPr lang="zh-TW" altLang="en-US"/>
              <a:t>簡報大綱</a:t>
            </a:r>
          </a:p>
        </p:txBody>
      </p:sp>
      <p:sp>
        <p:nvSpPr>
          <p:cNvPr id="15363" name="Rectangle 3">
            <a:extLst>
              <a:ext uri="{FF2B5EF4-FFF2-40B4-BE49-F238E27FC236}">
                <a16:creationId xmlns:a16="http://schemas.microsoft.com/office/drawing/2014/main" id="{628C6A6F-17F3-4F74-A879-83CA8609AA79}"/>
              </a:ext>
            </a:extLst>
          </p:cNvPr>
          <p:cNvSpPr>
            <a:spLocks noGrp="1" noChangeArrowheads="1"/>
          </p:cNvSpPr>
          <p:nvPr>
            <p:ph type="body" idx="1"/>
          </p:nvPr>
        </p:nvSpPr>
        <p:spPr/>
        <p:txBody>
          <a:bodyPr/>
          <a:lstStyle/>
          <a:p>
            <a:r>
              <a:rPr lang="zh-TW" altLang="en-US"/>
              <a:t>學習目標</a:t>
            </a:r>
          </a:p>
          <a:p>
            <a:r>
              <a:rPr lang="en-US" altLang="zh-TW"/>
              <a:t>3.1 </a:t>
            </a:r>
            <a:r>
              <a:rPr lang="zh-TW" altLang="en-US"/>
              <a:t>簡介</a:t>
            </a:r>
          </a:p>
          <a:p>
            <a:r>
              <a:rPr lang="en-US" altLang="zh-TW">
                <a:solidFill>
                  <a:srgbClr val="FF0000"/>
                </a:solidFill>
              </a:rPr>
              <a:t>3.2 </a:t>
            </a:r>
            <a:r>
              <a:rPr lang="zh-TW" altLang="en-US">
                <a:solidFill>
                  <a:srgbClr val="FF0000"/>
                </a:solidFill>
              </a:rPr>
              <a:t>維度模型初探</a:t>
            </a:r>
          </a:p>
          <a:p>
            <a:r>
              <a:rPr lang="en-US" altLang="zh-TW"/>
              <a:t>3.3 </a:t>
            </a:r>
            <a:r>
              <a:rPr lang="zh-TW" altLang="en-US"/>
              <a:t>事實資料表</a:t>
            </a:r>
          </a:p>
          <a:p>
            <a:r>
              <a:rPr lang="en-US" altLang="zh-TW"/>
              <a:t>3.4 </a:t>
            </a:r>
            <a:r>
              <a:rPr lang="zh-TW" altLang="en-US"/>
              <a:t>維度資料表</a:t>
            </a:r>
          </a:p>
          <a:p>
            <a:r>
              <a:rPr lang="en-US" altLang="zh-TW"/>
              <a:t>3.5 </a:t>
            </a:r>
            <a:r>
              <a:rPr lang="zh-TW" altLang="en-US"/>
              <a:t>匯流排架構</a:t>
            </a:r>
          </a:p>
          <a:p>
            <a:r>
              <a:rPr lang="en-US" altLang="zh-TW"/>
              <a:t>3.6 </a:t>
            </a:r>
            <a:r>
              <a:rPr lang="zh-TW" altLang="en-US"/>
              <a:t>維度模型的其他特殊議題</a:t>
            </a:r>
          </a:p>
          <a:p>
            <a:r>
              <a:rPr lang="en-US" altLang="zh-TW"/>
              <a:t>3.7 </a:t>
            </a:r>
            <a:r>
              <a:rPr lang="zh-TW" altLang="en-US"/>
              <a:t>結論</a:t>
            </a:r>
          </a:p>
        </p:txBody>
      </p:sp>
    </p:spTree>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2D22DDE-4BF6-41F6-B092-3FC5BA2F74DA}"/>
              </a:ext>
            </a:extLst>
          </p:cNvPr>
          <p:cNvSpPr>
            <a:spLocks noGrp="1" noChangeArrowheads="1"/>
          </p:cNvSpPr>
          <p:nvPr>
            <p:ph type="title"/>
          </p:nvPr>
        </p:nvSpPr>
        <p:spPr/>
        <p:txBody>
          <a:bodyPr/>
          <a:lstStyle/>
          <a:p>
            <a:r>
              <a:rPr lang="zh-TW" altLang="en-US"/>
              <a:t>維度模型初探</a:t>
            </a:r>
          </a:p>
        </p:txBody>
      </p:sp>
      <p:sp>
        <p:nvSpPr>
          <p:cNvPr id="16387" name="Rectangle 3">
            <a:extLst>
              <a:ext uri="{FF2B5EF4-FFF2-40B4-BE49-F238E27FC236}">
                <a16:creationId xmlns:a16="http://schemas.microsoft.com/office/drawing/2014/main" id="{DF4DE324-1EFD-4D90-8FFB-1634C59D1617}"/>
              </a:ext>
            </a:extLst>
          </p:cNvPr>
          <p:cNvSpPr>
            <a:spLocks noGrp="1" noChangeArrowheads="1"/>
          </p:cNvSpPr>
          <p:nvPr>
            <p:ph type="body" idx="1"/>
          </p:nvPr>
        </p:nvSpPr>
        <p:spPr>
          <a:xfrm>
            <a:off x="492125" y="977900"/>
            <a:ext cx="7924800" cy="4899025"/>
          </a:xfrm>
        </p:spPr>
        <p:txBody>
          <a:bodyPr/>
          <a:lstStyle/>
          <a:p>
            <a:r>
              <a:rPr lang="zh-TW" altLang="en-US" sz="2800"/>
              <a:t>資料倉儲系統與維度模型 </a:t>
            </a:r>
            <a:r>
              <a:rPr lang="en-US" altLang="zh-TW" sz="2800"/>
              <a:t>(Dimensional Model)</a:t>
            </a:r>
          </a:p>
          <a:p>
            <a:pPr lvl="1"/>
            <a:r>
              <a:rPr lang="en-US" altLang="zh-TW" sz="2400"/>
              <a:t>Dimensional Model</a:t>
            </a:r>
            <a:r>
              <a:rPr lang="zh-TW" altLang="en-US" sz="2400"/>
              <a:t>由</a:t>
            </a:r>
            <a:r>
              <a:rPr lang="en-US" altLang="zh-TW" sz="2400"/>
              <a:t>Ralph Kimball</a:t>
            </a:r>
            <a:r>
              <a:rPr lang="zh-TW" altLang="en-US" sz="2400"/>
              <a:t>在</a:t>
            </a:r>
            <a:r>
              <a:rPr lang="en-US" altLang="zh-TW" sz="2400"/>
              <a:t>1997</a:t>
            </a:r>
            <a:r>
              <a:rPr lang="zh-TW" altLang="en-US" sz="2400"/>
              <a:t>年提出</a:t>
            </a:r>
          </a:p>
          <a:p>
            <a:pPr lvl="1"/>
            <a:r>
              <a:rPr lang="zh-TW" altLang="en-US" sz="2400"/>
              <a:t>目前資料倉儲系統設計的主要工具</a:t>
            </a:r>
          </a:p>
          <a:p>
            <a:pPr>
              <a:buFont typeface="Wingdings" panose="05000000000000000000" pitchFamily="2" charset="2"/>
              <a:buNone/>
            </a:pPr>
            <a:endParaRPr lang="zh-TW" altLang="en-US"/>
          </a:p>
        </p:txBody>
      </p:sp>
    </p:spTree>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8C0B459-335E-41AB-869E-267A15D191C1}"/>
              </a:ext>
            </a:extLst>
          </p:cNvPr>
          <p:cNvSpPr>
            <a:spLocks noGrp="1" noChangeArrowheads="1"/>
          </p:cNvSpPr>
          <p:nvPr>
            <p:ph type="title"/>
          </p:nvPr>
        </p:nvSpPr>
        <p:spPr/>
        <p:txBody>
          <a:bodyPr/>
          <a:lstStyle/>
          <a:p>
            <a:r>
              <a:rPr lang="zh-TW" altLang="en-US"/>
              <a:t>圖</a:t>
            </a:r>
            <a:r>
              <a:rPr lang="en-US" altLang="zh-TW"/>
              <a:t>3-3 </a:t>
            </a:r>
            <a:r>
              <a:rPr lang="zh-TW" altLang="en-US"/>
              <a:t>維度模型概示圖</a:t>
            </a:r>
          </a:p>
        </p:txBody>
      </p:sp>
      <p:sp>
        <p:nvSpPr>
          <p:cNvPr id="17411" name="Rectangle 3">
            <a:extLst>
              <a:ext uri="{FF2B5EF4-FFF2-40B4-BE49-F238E27FC236}">
                <a16:creationId xmlns:a16="http://schemas.microsoft.com/office/drawing/2014/main" id="{7DEAA7C7-94FC-47AF-B7FE-695B26049D16}"/>
              </a:ext>
            </a:extLst>
          </p:cNvPr>
          <p:cNvSpPr>
            <a:spLocks noGrp="1" noChangeArrowheads="1"/>
          </p:cNvSpPr>
          <p:nvPr>
            <p:ph idx="1"/>
          </p:nvPr>
        </p:nvSpPr>
        <p:spPr/>
        <p:txBody>
          <a:bodyPr/>
          <a:lstStyle/>
          <a:p>
            <a:endParaRPr lang="zh-TW" altLang="zh-TW"/>
          </a:p>
        </p:txBody>
      </p:sp>
      <p:pic>
        <p:nvPicPr>
          <p:cNvPr id="17412" name="圖片 4">
            <a:extLst>
              <a:ext uri="{FF2B5EF4-FFF2-40B4-BE49-F238E27FC236}">
                <a16:creationId xmlns:a16="http://schemas.microsoft.com/office/drawing/2014/main" id="{5CA97310-1779-4AB5-A304-CB1225F27C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765175"/>
            <a:ext cx="6862763"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492D323-824C-4C8F-989C-615DFC91352F}"/>
              </a:ext>
            </a:extLst>
          </p:cNvPr>
          <p:cNvSpPr>
            <a:spLocks noGrp="1" noChangeArrowheads="1"/>
          </p:cNvSpPr>
          <p:nvPr>
            <p:ph type="title"/>
          </p:nvPr>
        </p:nvSpPr>
        <p:spPr/>
        <p:txBody>
          <a:bodyPr/>
          <a:lstStyle/>
          <a:p>
            <a:r>
              <a:rPr lang="zh-TW" altLang="en-US"/>
              <a:t>維度模型初探</a:t>
            </a:r>
            <a:r>
              <a:rPr lang="en-US" altLang="zh-TW"/>
              <a:t>---</a:t>
            </a:r>
            <a:r>
              <a:rPr lang="zh-TW" altLang="en-US"/>
              <a:t>維度模型的特點</a:t>
            </a:r>
          </a:p>
        </p:txBody>
      </p:sp>
      <p:sp>
        <p:nvSpPr>
          <p:cNvPr id="18435" name="Rectangle 3">
            <a:extLst>
              <a:ext uri="{FF2B5EF4-FFF2-40B4-BE49-F238E27FC236}">
                <a16:creationId xmlns:a16="http://schemas.microsoft.com/office/drawing/2014/main" id="{A85A087B-8AFF-489C-8742-B3DF05B425E9}"/>
              </a:ext>
            </a:extLst>
          </p:cNvPr>
          <p:cNvSpPr>
            <a:spLocks noGrp="1" noChangeArrowheads="1"/>
          </p:cNvSpPr>
          <p:nvPr>
            <p:ph type="body" idx="1"/>
          </p:nvPr>
        </p:nvSpPr>
        <p:spPr>
          <a:xfrm>
            <a:off x="492125" y="836613"/>
            <a:ext cx="7924800" cy="5475287"/>
          </a:xfrm>
        </p:spPr>
        <p:txBody>
          <a:bodyPr/>
          <a:lstStyle/>
          <a:p>
            <a:pPr>
              <a:defRPr/>
            </a:pPr>
            <a:r>
              <a:rPr lang="zh-TW" altLang="en-US" sz="2000" dirty="0"/>
              <a:t>別稱</a:t>
            </a:r>
            <a:r>
              <a:rPr lang="en-US" altLang="zh-TW" sz="2000" dirty="0"/>
              <a:t>--</a:t>
            </a:r>
            <a:r>
              <a:rPr lang="zh-TW" altLang="en-US" sz="2000" dirty="0">
                <a:solidFill>
                  <a:srgbClr val="FF0000"/>
                </a:solidFill>
                <a:effectLst>
                  <a:outerShdw blurRad="38100" dist="38100" dir="2700000" algn="tl">
                    <a:srgbClr val="000000">
                      <a:alpha val="43137"/>
                    </a:srgbClr>
                  </a:outerShdw>
                </a:effectLst>
              </a:rPr>
              <a:t>星狀綱要</a:t>
            </a:r>
            <a:r>
              <a:rPr lang="en-US" altLang="zh-TW" sz="2000" dirty="0">
                <a:solidFill>
                  <a:srgbClr val="FF0000"/>
                </a:solidFill>
                <a:effectLst>
                  <a:outerShdw blurRad="38100" dist="38100" dir="2700000" algn="tl">
                    <a:srgbClr val="000000">
                      <a:alpha val="43137"/>
                    </a:srgbClr>
                  </a:outerShdw>
                </a:effectLst>
              </a:rPr>
              <a:t>(Star Schema)</a:t>
            </a:r>
          </a:p>
          <a:p>
            <a:pPr>
              <a:defRPr/>
            </a:pPr>
            <a:r>
              <a:rPr lang="zh-TW" altLang="en-US" sz="2000" dirty="0"/>
              <a:t>模型結構</a:t>
            </a:r>
          </a:p>
          <a:p>
            <a:pPr lvl="1">
              <a:defRPr/>
            </a:pPr>
            <a:r>
              <a:rPr lang="zh-TW" altLang="en-US" sz="1800" dirty="0"/>
              <a:t>中央核心</a:t>
            </a:r>
            <a:r>
              <a:rPr lang="en-US" altLang="zh-TW" sz="1800" dirty="0"/>
              <a:t>--</a:t>
            </a:r>
            <a:r>
              <a:rPr lang="zh-TW" altLang="en-US" sz="1800" dirty="0"/>
              <a:t>事實資料表 </a:t>
            </a:r>
            <a:r>
              <a:rPr lang="en-US" altLang="zh-TW" sz="1800" dirty="0"/>
              <a:t>(Fact table)</a:t>
            </a:r>
          </a:p>
          <a:p>
            <a:pPr lvl="1">
              <a:defRPr/>
            </a:pPr>
            <a:r>
              <a:rPr lang="zh-TW" altLang="en-US" sz="1800" dirty="0"/>
              <a:t>環繞核心的光芒</a:t>
            </a:r>
            <a:r>
              <a:rPr lang="en-US" altLang="zh-TW" sz="1800" dirty="0"/>
              <a:t>--</a:t>
            </a:r>
            <a:r>
              <a:rPr lang="zh-TW" altLang="en-US" sz="1800" dirty="0"/>
              <a:t>維度資料表 </a:t>
            </a:r>
            <a:r>
              <a:rPr lang="en-US" altLang="zh-TW" sz="1800" dirty="0"/>
              <a:t>(Dimension table)</a:t>
            </a:r>
          </a:p>
          <a:p>
            <a:pPr>
              <a:defRPr/>
            </a:pPr>
            <a:r>
              <a:rPr lang="zh-TW" altLang="en-US" sz="2000" dirty="0"/>
              <a:t>事實資料表</a:t>
            </a:r>
            <a:r>
              <a:rPr lang="en-US" altLang="zh-TW" sz="2000" dirty="0"/>
              <a:t>(Fact table)</a:t>
            </a:r>
          </a:p>
          <a:p>
            <a:pPr lvl="1">
              <a:defRPr/>
            </a:pPr>
            <a:r>
              <a:rPr lang="zh-TW" altLang="en-US" sz="1800" dirty="0"/>
              <a:t>唯一</a:t>
            </a:r>
          </a:p>
          <a:p>
            <a:pPr lvl="1">
              <a:defRPr/>
            </a:pPr>
            <a:r>
              <a:rPr lang="zh-TW" altLang="en-US" sz="1800" dirty="0"/>
              <a:t>可衡量</a:t>
            </a:r>
            <a:r>
              <a:rPr lang="en-US" altLang="zh-TW" sz="1800" dirty="0"/>
              <a:t>(Measurement)</a:t>
            </a:r>
            <a:r>
              <a:rPr lang="zh-TW" altLang="en-US" sz="1800" dirty="0"/>
              <a:t>數值績效統稱事實</a:t>
            </a:r>
            <a:r>
              <a:rPr lang="en-US" altLang="zh-TW" sz="1800" dirty="0"/>
              <a:t>(Facts)</a:t>
            </a:r>
          </a:p>
          <a:p>
            <a:pPr>
              <a:defRPr/>
            </a:pPr>
            <a:r>
              <a:rPr lang="zh-TW" altLang="en-US" sz="2000" dirty="0"/>
              <a:t>環繞核心的光芒</a:t>
            </a:r>
            <a:r>
              <a:rPr lang="en-US" altLang="zh-TW" sz="2000" dirty="0"/>
              <a:t>--</a:t>
            </a:r>
            <a:r>
              <a:rPr lang="zh-TW" altLang="en-US" sz="2000" dirty="0"/>
              <a:t>維度資料表</a:t>
            </a:r>
            <a:r>
              <a:rPr lang="en-US" altLang="zh-TW" sz="2000" dirty="0"/>
              <a:t>(Dimension table)</a:t>
            </a:r>
          </a:p>
          <a:p>
            <a:pPr lvl="1">
              <a:defRPr/>
            </a:pPr>
            <a:r>
              <a:rPr lang="zh-TW" altLang="en-US" sz="1800" dirty="0"/>
              <a:t>允許數個</a:t>
            </a:r>
          </a:p>
          <a:p>
            <a:pPr lvl="1">
              <a:defRPr/>
            </a:pPr>
            <a:r>
              <a:rPr lang="zh-TW" altLang="en-US" sz="1800" dirty="0"/>
              <a:t>每一道光芒代表決策者觀察績效的角度，因此表格內所儲存的資料就是主管查看企業營運績效時所要的觀查的角度特色</a:t>
            </a:r>
          </a:p>
        </p:txBody>
      </p:sp>
    </p:spTree>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7120D89-9953-4045-A047-06BF2CACE0D1}"/>
              </a:ext>
            </a:extLst>
          </p:cNvPr>
          <p:cNvSpPr>
            <a:spLocks noGrp="1" noChangeArrowheads="1"/>
          </p:cNvSpPr>
          <p:nvPr>
            <p:ph type="title"/>
          </p:nvPr>
        </p:nvSpPr>
        <p:spPr/>
        <p:txBody>
          <a:bodyPr/>
          <a:lstStyle/>
          <a:p>
            <a:r>
              <a:rPr lang="zh-TW" altLang="en-US"/>
              <a:t>圖</a:t>
            </a:r>
            <a:r>
              <a:rPr lang="en-US" altLang="zh-TW"/>
              <a:t>3-4 </a:t>
            </a:r>
            <a:r>
              <a:rPr lang="zh-TW" altLang="en-US"/>
              <a:t>維度模型範例</a:t>
            </a:r>
          </a:p>
        </p:txBody>
      </p:sp>
      <p:sp>
        <p:nvSpPr>
          <p:cNvPr id="19459" name="Rectangle 3">
            <a:extLst>
              <a:ext uri="{FF2B5EF4-FFF2-40B4-BE49-F238E27FC236}">
                <a16:creationId xmlns:a16="http://schemas.microsoft.com/office/drawing/2014/main" id="{303A7480-F6A2-48B9-9EC1-619476A21318}"/>
              </a:ext>
            </a:extLst>
          </p:cNvPr>
          <p:cNvSpPr>
            <a:spLocks noGrp="1" noChangeArrowheads="1"/>
          </p:cNvSpPr>
          <p:nvPr>
            <p:ph idx="1"/>
          </p:nvPr>
        </p:nvSpPr>
        <p:spPr/>
        <p:txBody>
          <a:bodyPr/>
          <a:lstStyle/>
          <a:p>
            <a:r>
              <a:rPr lang="zh-TW" altLang="en-US" sz="2200">
                <a:solidFill>
                  <a:srgbClr val="0000CC"/>
                </a:solidFill>
              </a:rPr>
              <a:t>某企業經營績效的資料有</a:t>
            </a:r>
            <a:r>
              <a:rPr lang="zh-TW" altLang="en-US" sz="2200" u="sng">
                <a:solidFill>
                  <a:srgbClr val="FF0000"/>
                </a:solidFill>
              </a:rPr>
              <a:t>銷售量</a:t>
            </a:r>
            <a:r>
              <a:rPr lang="zh-TW" altLang="en-US" sz="2200">
                <a:solidFill>
                  <a:srgbClr val="0000CC"/>
                </a:solidFill>
              </a:rPr>
              <a:t>與</a:t>
            </a:r>
            <a:r>
              <a:rPr lang="zh-TW" altLang="en-US" sz="2200" u="sng">
                <a:solidFill>
                  <a:srgbClr val="FF0000"/>
                </a:solidFill>
              </a:rPr>
              <a:t>銷售額</a:t>
            </a:r>
            <a:r>
              <a:rPr lang="zh-TW" altLang="en-US" sz="2200">
                <a:solidFill>
                  <a:srgbClr val="0000CC"/>
                </a:solidFill>
              </a:rPr>
              <a:t>兩項事實</a:t>
            </a:r>
            <a:r>
              <a:rPr lang="en-US" altLang="zh-TW" sz="2200">
                <a:solidFill>
                  <a:srgbClr val="0000CC"/>
                </a:solidFill>
              </a:rPr>
              <a:t>(Fact)</a:t>
            </a:r>
            <a:r>
              <a:rPr lang="zh-TW" altLang="en-US"/>
              <a:t>。</a:t>
            </a:r>
            <a:endParaRPr lang="zh-TW" altLang="en-US" sz="2200">
              <a:solidFill>
                <a:srgbClr val="0000CC"/>
              </a:solidFill>
            </a:endParaRPr>
          </a:p>
          <a:p>
            <a:r>
              <a:rPr lang="zh-TW" altLang="en-US" sz="2200">
                <a:solidFill>
                  <a:srgbClr val="0000CC"/>
                </a:solidFill>
              </a:rPr>
              <a:t>企業主有興趣查看經營績效的角度有五個，分別為</a:t>
            </a:r>
            <a:r>
              <a:rPr lang="zh-TW" altLang="en-US" sz="2200" u="sng">
                <a:solidFill>
                  <a:srgbClr val="008000"/>
                </a:solidFill>
              </a:rPr>
              <a:t>銷售時間</a:t>
            </a:r>
            <a:r>
              <a:rPr lang="zh-TW" altLang="en-US" sz="2200">
                <a:solidFill>
                  <a:srgbClr val="0000CC"/>
                </a:solidFill>
              </a:rPr>
              <a:t>、</a:t>
            </a:r>
            <a:r>
              <a:rPr lang="zh-TW" altLang="en-US" sz="2200" u="sng">
                <a:solidFill>
                  <a:srgbClr val="008000"/>
                </a:solidFill>
              </a:rPr>
              <a:t>產品</a:t>
            </a:r>
            <a:r>
              <a:rPr lang="zh-TW" altLang="en-US" sz="2200">
                <a:solidFill>
                  <a:srgbClr val="0000CC"/>
                </a:solidFill>
              </a:rPr>
              <a:t>、</a:t>
            </a:r>
            <a:r>
              <a:rPr lang="zh-TW" altLang="en-US" sz="2200" u="sng">
                <a:solidFill>
                  <a:srgbClr val="008000"/>
                </a:solidFill>
              </a:rPr>
              <a:t>客戶</a:t>
            </a:r>
            <a:r>
              <a:rPr lang="zh-TW" altLang="en-US" sz="2200">
                <a:solidFill>
                  <a:srgbClr val="0000CC"/>
                </a:solidFill>
              </a:rPr>
              <a:t>、</a:t>
            </a:r>
            <a:r>
              <a:rPr lang="zh-TW" altLang="en-US" sz="2200" u="sng">
                <a:solidFill>
                  <a:srgbClr val="008000"/>
                </a:solidFill>
              </a:rPr>
              <a:t>訂單</a:t>
            </a:r>
            <a:r>
              <a:rPr lang="zh-TW" altLang="en-US" sz="2200">
                <a:solidFill>
                  <a:srgbClr val="0000CC"/>
                </a:solidFill>
              </a:rPr>
              <a:t>以及</a:t>
            </a:r>
            <a:r>
              <a:rPr lang="zh-TW" altLang="en-US" sz="2200" u="sng">
                <a:solidFill>
                  <a:srgbClr val="008000"/>
                </a:solidFill>
              </a:rPr>
              <a:t>銷售員</a:t>
            </a:r>
            <a:r>
              <a:rPr lang="zh-TW" altLang="en-US" sz="2200">
                <a:solidFill>
                  <a:srgbClr val="0000CC"/>
                </a:solidFill>
              </a:rPr>
              <a:t>等五個維度資料表。</a:t>
            </a:r>
          </a:p>
        </p:txBody>
      </p:sp>
      <p:pic>
        <p:nvPicPr>
          <p:cNvPr id="19460" name="圖片 4">
            <a:extLst>
              <a:ext uri="{FF2B5EF4-FFF2-40B4-BE49-F238E27FC236}">
                <a16:creationId xmlns:a16="http://schemas.microsoft.com/office/drawing/2014/main" id="{85144E5F-D471-446A-B27A-3EDBAECC53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420938"/>
            <a:ext cx="6121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圖片 1">
            <a:extLst>
              <a:ext uri="{FF2B5EF4-FFF2-40B4-BE49-F238E27FC236}">
                <a16:creationId xmlns:a16="http://schemas.microsoft.com/office/drawing/2014/main" id="{A44329C8-6D20-4E60-9270-40565D65F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3238500"/>
            <a:ext cx="814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圖片 2">
            <a:extLst>
              <a:ext uri="{FF2B5EF4-FFF2-40B4-BE49-F238E27FC236}">
                <a16:creationId xmlns:a16="http://schemas.microsoft.com/office/drawing/2014/main" id="{0434206D-1A1B-47F1-8AC4-3C5952B2EF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6263" y="4186238"/>
            <a:ext cx="8286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圖片 7">
            <a:extLst>
              <a:ext uri="{FF2B5EF4-FFF2-40B4-BE49-F238E27FC236}">
                <a16:creationId xmlns:a16="http://schemas.microsoft.com/office/drawing/2014/main" id="{9A921D36-AB12-45A8-BFE9-38480B37C4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5832475"/>
            <a:ext cx="827087"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圖片 8">
            <a:extLst>
              <a:ext uri="{FF2B5EF4-FFF2-40B4-BE49-F238E27FC236}">
                <a16:creationId xmlns:a16="http://schemas.microsoft.com/office/drawing/2014/main" id="{2D52DBDA-3281-490E-8723-F3E6E916FE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1063" y="5816600"/>
            <a:ext cx="827087"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圖片 9">
            <a:extLst>
              <a:ext uri="{FF2B5EF4-FFF2-40B4-BE49-F238E27FC236}">
                <a16:creationId xmlns:a16="http://schemas.microsoft.com/office/drawing/2014/main" id="{08E12828-05E4-4B31-8AFA-7EDC2A7E5F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043363"/>
            <a:ext cx="8270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圖片 10">
            <a:extLst>
              <a:ext uri="{FF2B5EF4-FFF2-40B4-BE49-F238E27FC236}">
                <a16:creationId xmlns:a16="http://schemas.microsoft.com/office/drawing/2014/main" id="{7608605A-ED3D-450C-8310-B48FFA2E67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2754313"/>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83D4E78-1DC5-4240-BBAB-515FE90C90D4}"/>
              </a:ext>
            </a:extLst>
          </p:cNvPr>
          <p:cNvSpPr>
            <a:spLocks noGrp="1" noChangeArrowheads="1"/>
          </p:cNvSpPr>
          <p:nvPr>
            <p:ph type="title"/>
          </p:nvPr>
        </p:nvSpPr>
        <p:spPr/>
        <p:txBody>
          <a:bodyPr/>
          <a:lstStyle/>
          <a:p>
            <a:r>
              <a:rPr lang="zh-TW" altLang="en-US"/>
              <a:t>維度模型初探</a:t>
            </a:r>
          </a:p>
        </p:txBody>
      </p:sp>
      <p:sp>
        <p:nvSpPr>
          <p:cNvPr id="20483" name="Rectangle 3">
            <a:extLst>
              <a:ext uri="{FF2B5EF4-FFF2-40B4-BE49-F238E27FC236}">
                <a16:creationId xmlns:a16="http://schemas.microsoft.com/office/drawing/2014/main" id="{363C455B-9D9D-4BD0-B6D6-C4724FBB5CA3}"/>
              </a:ext>
            </a:extLst>
          </p:cNvPr>
          <p:cNvSpPr>
            <a:spLocks noGrp="1" noChangeArrowheads="1"/>
          </p:cNvSpPr>
          <p:nvPr>
            <p:ph type="body" idx="1"/>
          </p:nvPr>
        </p:nvSpPr>
        <p:spPr>
          <a:xfrm>
            <a:off x="250825" y="1004888"/>
            <a:ext cx="7924800" cy="5519737"/>
          </a:xfrm>
        </p:spPr>
        <p:txBody>
          <a:bodyPr/>
          <a:lstStyle/>
          <a:p>
            <a:r>
              <a:rPr lang="zh-TW" altLang="zh-TW"/>
              <a:t>如何劃分維度呢？</a:t>
            </a:r>
            <a:endParaRPr lang="zh-TW" altLang="en-US"/>
          </a:p>
          <a:p>
            <a:pPr lvl="1"/>
            <a:r>
              <a:rPr lang="zh-TW" altLang="en-US"/>
              <a:t>管理上的五個 </a:t>
            </a:r>
            <a:r>
              <a:rPr lang="en-US" altLang="zh-TW"/>
              <a:t>W </a:t>
            </a:r>
            <a:r>
              <a:rPr lang="zh-TW" altLang="en-US"/>
              <a:t>及一個 </a:t>
            </a:r>
            <a:r>
              <a:rPr lang="en-US" altLang="zh-TW"/>
              <a:t>H</a:t>
            </a:r>
            <a:r>
              <a:rPr lang="zh-TW" altLang="en-US"/>
              <a:t>為分析角度</a:t>
            </a:r>
          </a:p>
          <a:p>
            <a:pPr lvl="2"/>
            <a:r>
              <a:rPr lang="zh-TW" altLang="en-US" sz="1800"/>
              <a:t>是誰 </a:t>
            </a:r>
            <a:r>
              <a:rPr lang="en-US" altLang="zh-TW" sz="1800"/>
              <a:t>(Who)?          </a:t>
            </a:r>
            <a:r>
              <a:rPr lang="zh-TW" altLang="en-US" sz="1800"/>
              <a:t> </a:t>
            </a:r>
            <a:endParaRPr lang="en-US" altLang="zh-TW" sz="1800"/>
          </a:p>
          <a:p>
            <a:pPr lvl="2"/>
            <a:r>
              <a:rPr lang="zh-TW" altLang="en-US" sz="1800"/>
              <a:t>是什麼 </a:t>
            </a:r>
            <a:r>
              <a:rPr lang="en-US" altLang="zh-TW" sz="1800"/>
              <a:t>(What)?</a:t>
            </a:r>
            <a:r>
              <a:rPr lang="zh-TW" altLang="en-US" sz="1800"/>
              <a:t> </a:t>
            </a:r>
            <a:endParaRPr lang="en-US" altLang="zh-TW" sz="1800"/>
          </a:p>
          <a:p>
            <a:pPr lvl="2"/>
            <a:r>
              <a:rPr lang="zh-TW" altLang="en-US" sz="1800"/>
              <a:t>在何時 </a:t>
            </a:r>
            <a:r>
              <a:rPr lang="en-US" altLang="zh-TW" sz="1800"/>
              <a:t>(When)?</a:t>
            </a:r>
            <a:r>
              <a:rPr lang="zh-TW" altLang="en-US" sz="1800"/>
              <a:t> </a:t>
            </a:r>
            <a:endParaRPr lang="en-US" altLang="zh-TW" sz="1800"/>
          </a:p>
          <a:p>
            <a:pPr lvl="2"/>
            <a:r>
              <a:rPr lang="zh-TW" altLang="en-US" sz="1800"/>
              <a:t>在何地 </a:t>
            </a:r>
            <a:r>
              <a:rPr lang="en-US" altLang="zh-TW" sz="1800"/>
              <a:t>(Where)?</a:t>
            </a:r>
            <a:r>
              <a:rPr lang="zh-TW" altLang="en-US" sz="1800"/>
              <a:t> </a:t>
            </a:r>
            <a:endParaRPr lang="en-US" altLang="zh-TW" sz="1800"/>
          </a:p>
          <a:p>
            <a:pPr lvl="2"/>
            <a:r>
              <a:rPr lang="zh-TW" altLang="en-US" sz="1800"/>
              <a:t>為什麼 </a:t>
            </a:r>
            <a:r>
              <a:rPr lang="en-US" altLang="zh-TW" sz="1800"/>
              <a:t>(Why)?</a:t>
            </a:r>
            <a:r>
              <a:rPr lang="zh-TW" altLang="en-US" sz="1800"/>
              <a:t> </a:t>
            </a:r>
            <a:endParaRPr lang="en-US" altLang="zh-TW" sz="1800"/>
          </a:p>
          <a:p>
            <a:pPr lvl="2"/>
            <a:r>
              <a:rPr lang="zh-TW" altLang="en-US" sz="1800"/>
              <a:t>如何 </a:t>
            </a:r>
            <a:r>
              <a:rPr lang="en-US" altLang="zh-TW" sz="1800"/>
              <a:t>(How)?</a:t>
            </a:r>
          </a:p>
        </p:txBody>
      </p:sp>
      <p:grpSp>
        <p:nvGrpSpPr>
          <p:cNvPr id="20484" name="群組 1">
            <a:extLst>
              <a:ext uri="{FF2B5EF4-FFF2-40B4-BE49-F238E27FC236}">
                <a16:creationId xmlns:a16="http://schemas.microsoft.com/office/drawing/2014/main" id="{9C27A965-47C1-4F1C-8C9C-597FA5AA5009}"/>
              </a:ext>
            </a:extLst>
          </p:cNvPr>
          <p:cNvGrpSpPr>
            <a:grpSpLocks/>
          </p:cNvGrpSpPr>
          <p:nvPr/>
        </p:nvGrpSpPr>
        <p:grpSpPr bwMode="auto">
          <a:xfrm>
            <a:off x="3276600" y="2492375"/>
            <a:ext cx="5616575" cy="4176713"/>
            <a:chOff x="3657600" y="2492375"/>
            <a:chExt cx="5126038" cy="3644900"/>
          </a:xfrm>
        </p:grpSpPr>
        <p:pic>
          <p:nvPicPr>
            <p:cNvPr id="20486" name="圖片 3">
              <a:extLst>
                <a:ext uri="{FF2B5EF4-FFF2-40B4-BE49-F238E27FC236}">
                  <a16:creationId xmlns:a16="http://schemas.microsoft.com/office/drawing/2014/main" id="{DE8E0977-7DF6-4C57-A469-924D8E9705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92375"/>
              <a:ext cx="47783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圖片 5">
              <a:extLst>
                <a:ext uri="{FF2B5EF4-FFF2-40B4-BE49-F238E27FC236}">
                  <a16:creationId xmlns:a16="http://schemas.microsoft.com/office/drawing/2014/main" id="{5E9A4DB4-6911-446D-84F6-E424C6C245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3990975"/>
              <a:ext cx="64611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圖片 6">
              <a:extLst>
                <a:ext uri="{FF2B5EF4-FFF2-40B4-BE49-F238E27FC236}">
                  <a16:creationId xmlns:a16="http://schemas.microsoft.com/office/drawing/2014/main" id="{C1A4C92D-A2C5-4498-A54B-BBA99E6802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5389563"/>
              <a:ext cx="646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圖片 7">
              <a:extLst>
                <a:ext uri="{FF2B5EF4-FFF2-40B4-BE49-F238E27FC236}">
                  <a16:creationId xmlns:a16="http://schemas.microsoft.com/office/drawing/2014/main" id="{7D0A2FDB-F235-41EF-904A-66649F2829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5375275"/>
              <a:ext cx="64611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圖片 8">
              <a:extLst>
                <a:ext uri="{FF2B5EF4-FFF2-40B4-BE49-F238E27FC236}">
                  <a16:creationId xmlns:a16="http://schemas.microsoft.com/office/drawing/2014/main" id="{6B52BE62-6403-46F3-99F5-A7B19C497C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70325"/>
              <a:ext cx="64611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圖片 9">
              <a:extLst>
                <a:ext uri="{FF2B5EF4-FFF2-40B4-BE49-F238E27FC236}">
                  <a16:creationId xmlns:a16="http://schemas.microsoft.com/office/drawing/2014/main" id="{42968242-6333-4DDB-856A-EBB493217B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776538"/>
              <a:ext cx="6461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圖片 4">
            <a:extLst>
              <a:ext uri="{FF2B5EF4-FFF2-40B4-BE49-F238E27FC236}">
                <a16:creationId xmlns:a16="http://schemas.microsoft.com/office/drawing/2014/main" id="{2346D6AA-EB54-4424-A82B-0DAD0E1005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655638"/>
            <a:ext cx="169703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F097CDE-FEFE-4CB4-94A2-61D77D51C182}"/>
              </a:ext>
            </a:extLst>
          </p:cNvPr>
          <p:cNvSpPr>
            <a:spLocks noGrp="1" noChangeArrowheads="1"/>
          </p:cNvSpPr>
          <p:nvPr>
            <p:ph type="title"/>
          </p:nvPr>
        </p:nvSpPr>
        <p:spPr/>
        <p:txBody>
          <a:bodyPr/>
          <a:lstStyle/>
          <a:p>
            <a:r>
              <a:rPr lang="zh-TW" altLang="en-US"/>
              <a:t>維度模型初探</a:t>
            </a:r>
            <a:r>
              <a:rPr lang="en-US" altLang="zh-TW"/>
              <a:t>—5W1H</a:t>
            </a:r>
            <a:r>
              <a:rPr lang="zh-TW" altLang="en-US"/>
              <a:t>範例 </a:t>
            </a:r>
            <a:r>
              <a:rPr lang="en-US" altLang="zh-TW"/>
              <a:t>(I)</a:t>
            </a:r>
          </a:p>
        </p:txBody>
      </p:sp>
      <p:sp>
        <p:nvSpPr>
          <p:cNvPr id="21507" name="Rectangle 3">
            <a:extLst>
              <a:ext uri="{FF2B5EF4-FFF2-40B4-BE49-F238E27FC236}">
                <a16:creationId xmlns:a16="http://schemas.microsoft.com/office/drawing/2014/main" id="{069A8B5C-B709-42D1-A446-3AA2C7793DC4}"/>
              </a:ext>
            </a:extLst>
          </p:cNvPr>
          <p:cNvSpPr>
            <a:spLocks noGrp="1" noChangeArrowheads="1"/>
          </p:cNvSpPr>
          <p:nvPr>
            <p:ph type="body" idx="1"/>
          </p:nvPr>
        </p:nvSpPr>
        <p:spPr>
          <a:xfrm>
            <a:off x="492125" y="692150"/>
            <a:ext cx="7924800" cy="5880100"/>
          </a:xfrm>
        </p:spPr>
        <p:txBody>
          <a:bodyPr/>
          <a:lstStyle/>
          <a:p>
            <a:r>
              <a:rPr lang="zh-TW" altLang="en-US"/>
              <a:t>範例：</a:t>
            </a:r>
            <a:r>
              <a:rPr lang="zh-TW" altLang="en-US">
                <a:hlinkClick r:id="rId2" action="ppaction://hlinksldjump"/>
              </a:rPr>
              <a:t>如圖</a:t>
            </a:r>
            <a:r>
              <a:rPr lang="en-US" altLang="zh-TW">
                <a:hlinkClick r:id="rId2" action="ppaction://hlinksldjump"/>
              </a:rPr>
              <a:t>3-5 </a:t>
            </a:r>
            <a:r>
              <a:rPr lang="zh-TW" altLang="en-US"/>
              <a:t>某</a:t>
            </a:r>
            <a:r>
              <a:rPr lang="en-US" altLang="en-US"/>
              <a:t>製造業公司內部的訂單企業流程之維度模型</a:t>
            </a:r>
            <a:endParaRPr lang="zh-TW" altLang="en-US"/>
          </a:p>
          <a:p>
            <a:pPr lvl="1"/>
            <a:r>
              <a:rPr lang="zh-TW" altLang="en-US"/>
              <a:t>績效表現資料 </a:t>
            </a:r>
            <a:r>
              <a:rPr lang="en-US" altLang="zh-TW"/>
              <a:t>(</a:t>
            </a:r>
            <a:r>
              <a:rPr lang="zh-TW" altLang="en-US"/>
              <a:t>即事實資料</a:t>
            </a:r>
            <a:r>
              <a:rPr lang="en-US" altLang="zh-TW"/>
              <a:t>) </a:t>
            </a:r>
            <a:r>
              <a:rPr lang="zh-TW" altLang="en-US"/>
              <a:t>有四個</a:t>
            </a:r>
          </a:p>
          <a:p>
            <a:pPr lvl="2"/>
            <a:r>
              <a:rPr lang="zh-TW" altLang="en-US" sz="1800" b="0"/>
              <a:t>分別為訂購數量、</a:t>
            </a:r>
            <a:endParaRPr lang="en-US" altLang="zh-TW" sz="1800" b="0"/>
          </a:p>
          <a:p>
            <a:pPr lvl="2"/>
            <a:r>
              <a:rPr lang="zh-TW" altLang="en-US" sz="1800" b="0"/>
              <a:t>列項目金額、</a:t>
            </a:r>
            <a:endParaRPr lang="en-US" altLang="zh-TW" sz="1800" b="0"/>
          </a:p>
          <a:p>
            <a:pPr lvl="2"/>
            <a:r>
              <a:rPr lang="zh-TW" altLang="en-US" sz="1800" b="0"/>
              <a:t>列項目折扣金額、</a:t>
            </a:r>
            <a:endParaRPr lang="en-US" altLang="zh-TW" sz="1800" b="0"/>
          </a:p>
          <a:p>
            <a:pPr lvl="2"/>
            <a:r>
              <a:rPr lang="zh-TW" altLang="en-US" sz="1800" b="0"/>
              <a:t>列項目淨額</a:t>
            </a:r>
          </a:p>
          <a:p>
            <a:pPr lvl="1"/>
            <a:endParaRPr lang="zh-TW" altLang="en-US"/>
          </a:p>
        </p:txBody>
      </p:sp>
    </p:spTree>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CA787784-0AD3-496C-8164-FB490400E157}"/>
              </a:ext>
            </a:extLst>
          </p:cNvPr>
          <p:cNvSpPr>
            <a:spLocks noGrp="1" noChangeArrowheads="1"/>
          </p:cNvSpPr>
          <p:nvPr>
            <p:ph type="title"/>
          </p:nvPr>
        </p:nvSpPr>
        <p:spPr/>
        <p:txBody>
          <a:bodyPr/>
          <a:lstStyle/>
          <a:p>
            <a:r>
              <a:rPr lang="zh-TW" altLang="en-US"/>
              <a:t>圖</a:t>
            </a:r>
            <a:r>
              <a:rPr lang="en-US" altLang="zh-TW"/>
              <a:t>3-5 </a:t>
            </a:r>
            <a:r>
              <a:rPr lang="zh-TW" altLang="en-US"/>
              <a:t>訂單維度模型</a:t>
            </a:r>
          </a:p>
        </p:txBody>
      </p:sp>
      <p:sp>
        <p:nvSpPr>
          <p:cNvPr id="22531" name="Rectangle 7">
            <a:extLst>
              <a:ext uri="{FF2B5EF4-FFF2-40B4-BE49-F238E27FC236}">
                <a16:creationId xmlns:a16="http://schemas.microsoft.com/office/drawing/2014/main" id="{0B458824-FAE3-44E1-8740-1881305145F0}"/>
              </a:ext>
            </a:extLst>
          </p:cNvPr>
          <p:cNvSpPr>
            <a:spLocks noGrp="1" noChangeArrowheads="1"/>
          </p:cNvSpPr>
          <p:nvPr>
            <p:ph idx="1"/>
          </p:nvPr>
        </p:nvSpPr>
        <p:spPr/>
        <p:txBody>
          <a:bodyPr/>
          <a:lstStyle/>
          <a:p>
            <a:endParaRPr lang="zh-TW" altLang="zh-TW"/>
          </a:p>
        </p:txBody>
      </p:sp>
      <p:sp>
        <p:nvSpPr>
          <p:cNvPr id="22532" name="文字方塊 4">
            <a:extLst>
              <a:ext uri="{FF2B5EF4-FFF2-40B4-BE49-F238E27FC236}">
                <a16:creationId xmlns:a16="http://schemas.microsoft.com/office/drawing/2014/main" id="{28CBC45F-C4ED-4929-AE1A-9DD88292CDCA}"/>
              </a:ext>
            </a:extLst>
          </p:cNvPr>
          <p:cNvSpPr txBox="1">
            <a:spLocks noChangeArrowheads="1"/>
          </p:cNvSpPr>
          <p:nvPr/>
        </p:nvSpPr>
        <p:spPr bwMode="auto">
          <a:xfrm>
            <a:off x="228600" y="5949950"/>
            <a:ext cx="1030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8000"/>
                </a:solidFill>
                <a:latin typeface="標楷體" panose="03000509000000000000" pitchFamily="65" charset="-120"/>
                <a:hlinkClick r:id="rId2" action="ppaction://hlinksldjump"/>
              </a:rPr>
              <a:t>回前頁</a:t>
            </a:r>
            <a:endParaRPr lang="zh-TW" altLang="en-US" sz="2200">
              <a:solidFill>
                <a:srgbClr val="008000"/>
              </a:solidFill>
              <a:latin typeface="標楷體" panose="03000509000000000000" pitchFamily="65" charset="-120"/>
            </a:endParaRPr>
          </a:p>
        </p:txBody>
      </p:sp>
      <p:pic>
        <p:nvPicPr>
          <p:cNvPr id="22533" name="圖片 5">
            <a:extLst>
              <a:ext uri="{FF2B5EF4-FFF2-40B4-BE49-F238E27FC236}">
                <a16:creationId xmlns:a16="http://schemas.microsoft.com/office/drawing/2014/main" id="{A8AADB57-BCC7-42A3-8355-0264796CD1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81025"/>
            <a:ext cx="7489825"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6BC72B4-EB4E-4C14-BEA7-F33ECC42569C}"/>
              </a:ext>
            </a:extLst>
          </p:cNvPr>
          <p:cNvSpPr>
            <a:spLocks noGrp="1" noChangeArrowheads="1"/>
          </p:cNvSpPr>
          <p:nvPr>
            <p:ph type="title"/>
          </p:nvPr>
        </p:nvSpPr>
        <p:spPr/>
        <p:txBody>
          <a:bodyPr/>
          <a:lstStyle/>
          <a:p>
            <a:r>
              <a:rPr lang="zh-TW" altLang="en-US" sz="2400"/>
              <a:t>許秉瑜 講師介紹</a:t>
            </a:r>
          </a:p>
        </p:txBody>
      </p:sp>
      <p:sp>
        <p:nvSpPr>
          <p:cNvPr id="5123" name="Rectangle 3">
            <a:extLst>
              <a:ext uri="{FF2B5EF4-FFF2-40B4-BE49-F238E27FC236}">
                <a16:creationId xmlns:a16="http://schemas.microsoft.com/office/drawing/2014/main" id="{AA9C6A4D-5B31-46A4-BC3D-0048200A7976}"/>
              </a:ext>
            </a:extLst>
          </p:cNvPr>
          <p:cNvSpPr>
            <a:spLocks noGrp="1" noChangeArrowheads="1"/>
          </p:cNvSpPr>
          <p:nvPr>
            <p:ph type="body" idx="1"/>
          </p:nvPr>
        </p:nvSpPr>
        <p:spPr>
          <a:xfrm>
            <a:off x="323850" y="765175"/>
            <a:ext cx="7924800" cy="5976938"/>
          </a:xfrm>
        </p:spPr>
        <p:txBody>
          <a:bodyPr/>
          <a:lstStyle/>
          <a:p>
            <a:pPr>
              <a:lnSpc>
                <a:spcPct val="80000"/>
              </a:lnSpc>
            </a:pPr>
            <a:r>
              <a:rPr lang="zh-TW" altLang="en-US" sz="2800"/>
              <a:t>現職</a:t>
            </a:r>
          </a:p>
          <a:p>
            <a:pPr lvl="1">
              <a:lnSpc>
                <a:spcPct val="80000"/>
              </a:lnSpc>
            </a:pPr>
            <a:r>
              <a:rPr lang="zh-TW" altLang="en-US" sz="2400"/>
              <a:t>國立中央大學國際長</a:t>
            </a:r>
            <a:endParaRPr lang="en-US" altLang="zh-TW" sz="2400"/>
          </a:p>
          <a:p>
            <a:pPr lvl="1">
              <a:lnSpc>
                <a:spcPct val="80000"/>
              </a:lnSpc>
            </a:pPr>
            <a:r>
              <a:rPr lang="zh-TW" altLang="en-US" sz="2400"/>
              <a:t>國立中央大學</a:t>
            </a:r>
            <a:r>
              <a:rPr lang="en-US" altLang="zh-TW" sz="2400"/>
              <a:t>(NCU)</a:t>
            </a:r>
            <a:r>
              <a:rPr lang="zh-TW" altLang="en-US" sz="2400"/>
              <a:t>企管系 教授</a:t>
            </a:r>
          </a:p>
          <a:p>
            <a:pPr lvl="1">
              <a:lnSpc>
                <a:spcPct val="80000"/>
              </a:lnSpc>
              <a:spcAft>
                <a:spcPts val="1200"/>
              </a:spcAft>
            </a:pPr>
            <a:r>
              <a:rPr lang="zh-TW" altLang="en-US" sz="2400"/>
              <a:t>中華企業資源規劃學會</a:t>
            </a:r>
            <a:r>
              <a:rPr lang="en-US" altLang="zh-TW" sz="2400"/>
              <a:t>(CERPS) </a:t>
            </a:r>
            <a:r>
              <a:rPr lang="zh-TW" altLang="en-US" sz="2400"/>
              <a:t>秘書長</a:t>
            </a:r>
          </a:p>
          <a:p>
            <a:pPr>
              <a:lnSpc>
                <a:spcPct val="80000"/>
              </a:lnSpc>
              <a:spcAft>
                <a:spcPts val="1200"/>
              </a:spcAft>
            </a:pPr>
            <a:endParaRPr lang="zh-TW" altLang="en-US"/>
          </a:p>
          <a:p>
            <a:pPr>
              <a:lnSpc>
                <a:spcPct val="80000"/>
              </a:lnSpc>
              <a:spcAft>
                <a:spcPts val="1200"/>
              </a:spcAft>
            </a:pPr>
            <a:r>
              <a:rPr lang="zh-TW" altLang="en-US" sz="2800"/>
              <a:t>學歷</a:t>
            </a:r>
          </a:p>
          <a:p>
            <a:pPr lvl="1">
              <a:lnSpc>
                <a:spcPct val="80000"/>
              </a:lnSpc>
            </a:pPr>
            <a:r>
              <a:rPr lang="zh-TW" altLang="en-US" sz="2400"/>
              <a:t>國立台灣大學</a:t>
            </a:r>
            <a:r>
              <a:rPr lang="en-US" altLang="zh-TW" sz="2400"/>
              <a:t>(NTU)</a:t>
            </a:r>
            <a:r>
              <a:rPr lang="zh-TW" altLang="en-US" sz="2400"/>
              <a:t>資訊工程系</a:t>
            </a:r>
          </a:p>
          <a:p>
            <a:pPr lvl="1">
              <a:lnSpc>
                <a:spcPct val="80000"/>
              </a:lnSpc>
            </a:pPr>
            <a:r>
              <a:rPr lang="zh-TW" altLang="en-US" sz="2400"/>
              <a:t>美國紐約大學</a:t>
            </a:r>
            <a:r>
              <a:rPr lang="en-US" altLang="zh-TW" sz="2400"/>
              <a:t>(NYU)</a:t>
            </a:r>
            <a:r>
              <a:rPr lang="zh-TW" altLang="en-US" sz="2400"/>
              <a:t>資訊科學 碩士</a:t>
            </a:r>
          </a:p>
          <a:p>
            <a:pPr lvl="1">
              <a:lnSpc>
                <a:spcPct val="80000"/>
              </a:lnSpc>
              <a:spcAft>
                <a:spcPts val="1200"/>
              </a:spcAft>
            </a:pPr>
            <a:r>
              <a:rPr lang="zh-TW" altLang="en-US" sz="2400"/>
              <a:t>美國加州大學洛杉磯分校 </a:t>
            </a:r>
            <a:r>
              <a:rPr lang="en-US" altLang="zh-TW" sz="2400"/>
              <a:t>(UCLA)</a:t>
            </a:r>
            <a:r>
              <a:rPr lang="zh-TW" altLang="en-US" sz="2400"/>
              <a:t>資訊科學 博士</a:t>
            </a:r>
          </a:p>
          <a:p>
            <a:pPr>
              <a:lnSpc>
                <a:spcPct val="80000"/>
              </a:lnSpc>
              <a:spcAft>
                <a:spcPts val="1200"/>
              </a:spcAft>
            </a:pPr>
            <a:endParaRPr lang="en-US" altLang="zh-TW" sz="2800"/>
          </a:p>
          <a:p>
            <a:pPr>
              <a:lnSpc>
                <a:spcPct val="80000"/>
              </a:lnSpc>
              <a:spcAft>
                <a:spcPts val="1200"/>
              </a:spcAft>
            </a:pPr>
            <a:r>
              <a:rPr lang="zh-TW" altLang="en-US" sz="2800"/>
              <a:t>認證</a:t>
            </a:r>
          </a:p>
          <a:p>
            <a:pPr lvl="1">
              <a:lnSpc>
                <a:spcPct val="80000"/>
              </a:lnSpc>
            </a:pPr>
            <a:r>
              <a:rPr lang="en-US" altLang="zh-TW" sz="2400"/>
              <a:t>SAP Basis Consultant</a:t>
            </a:r>
          </a:p>
          <a:p>
            <a:pPr lvl="1">
              <a:lnSpc>
                <a:spcPct val="80000"/>
              </a:lnSpc>
            </a:pPr>
            <a:r>
              <a:rPr lang="en-US" altLang="zh-TW" sz="2400"/>
              <a:t>SAP BP ERP Consultant</a:t>
            </a:r>
          </a:p>
          <a:p>
            <a:pPr lvl="1">
              <a:lnSpc>
                <a:spcPct val="80000"/>
              </a:lnSpc>
            </a:pPr>
            <a:endParaRPr lang="en-US" altLang="zh-TW" sz="2400"/>
          </a:p>
          <a:p>
            <a:pPr lvl="1">
              <a:lnSpc>
                <a:spcPct val="80000"/>
              </a:lnSpc>
            </a:pPr>
            <a:endParaRPr lang="en-US" altLang="zh-TW" sz="2400"/>
          </a:p>
          <a:p>
            <a:pPr lvl="1">
              <a:lnSpc>
                <a:spcPct val="80000"/>
              </a:lnSpc>
            </a:pPr>
            <a:endParaRPr lang="en-US" altLang="zh-TW" sz="2400"/>
          </a:p>
          <a:p>
            <a:pPr lvl="1">
              <a:lnSpc>
                <a:spcPct val="80000"/>
              </a:lnSpc>
            </a:pPr>
            <a:endParaRPr lang="en-US" altLang="zh-TW" sz="2400"/>
          </a:p>
        </p:txBody>
      </p:sp>
    </p:spTree>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71FCB89-F66A-48CD-BAD7-1C2B13B7F1A4}"/>
              </a:ext>
            </a:extLst>
          </p:cNvPr>
          <p:cNvSpPr>
            <a:spLocks noGrp="1" noChangeArrowheads="1"/>
          </p:cNvSpPr>
          <p:nvPr>
            <p:ph type="title"/>
          </p:nvPr>
        </p:nvSpPr>
        <p:spPr/>
        <p:txBody>
          <a:bodyPr/>
          <a:lstStyle/>
          <a:p>
            <a:r>
              <a:rPr lang="zh-TW" altLang="en-US"/>
              <a:t>維度模型初探</a:t>
            </a:r>
            <a:r>
              <a:rPr lang="en-US" altLang="zh-TW"/>
              <a:t>—5W1H</a:t>
            </a:r>
            <a:r>
              <a:rPr lang="zh-TW" altLang="en-US"/>
              <a:t>範例 </a:t>
            </a:r>
            <a:r>
              <a:rPr lang="en-US" altLang="zh-TW"/>
              <a:t>(II)</a:t>
            </a:r>
          </a:p>
        </p:txBody>
      </p:sp>
      <p:sp>
        <p:nvSpPr>
          <p:cNvPr id="23555" name="Rectangle 3">
            <a:extLst>
              <a:ext uri="{FF2B5EF4-FFF2-40B4-BE49-F238E27FC236}">
                <a16:creationId xmlns:a16="http://schemas.microsoft.com/office/drawing/2014/main" id="{60BC31E8-34E3-446D-A3E0-18A7564C2D71}"/>
              </a:ext>
            </a:extLst>
          </p:cNvPr>
          <p:cNvSpPr>
            <a:spLocks noGrp="1" noChangeArrowheads="1"/>
          </p:cNvSpPr>
          <p:nvPr>
            <p:ph type="body" idx="1"/>
          </p:nvPr>
        </p:nvSpPr>
        <p:spPr>
          <a:xfrm>
            <a:off x="250825" y="765175"/>
            <a:ext cx="8569325" cy="6092825"/>
          </a:xfrm>
        </p:spPr>
        <p:txBody>
          <a:bodyPr/>
          <a:lstStyle/>
          <a:p>
            <a:pPr lvl="1"/>
            <a:r>
              <a:rPr lang="zh-TW" altLang="en-US" sz="2400"/>
              <a:t>企業主有興趣觀看績效的角度 </a:t>
            </a:r>
            <a:r>
              <a:rPr lang="en-US" altLang="zh-TW" sz="2400"/>
              <a:t>(</a:t>
            </a:r>
            <a:r>
              <a:rPr lang="zh-TW" altLang="en-US" sz="2400"/>
              <a:t>即維度資料</a:t>
            </a:r>
            <a:r>
              <a:rPr lang="en-US" altLang="zh-TW" sz="2400"/>
              <a:t>) </a:t>
            </a:r>
            <a:r>
              <a:rPr lang="zh-TW" altLang="en-US" sz="2400"/>
              <a:t>有十三個方向</a:t>
            </a:r>
          </a:p>
          <a:p>
            <a:pPr lvl="2">
              <a:buFont typeface="Wingdings" panose="05000000000000000000" pitchFamily="2" charset="2"/>
              <a:buChar char="Ø"/>
            </a:pPr>
            <a:r>
              <a:rPr lang="zh-TW" altLang="en-US" sz="2200" b="0"/>
              <a:t>其中與「是誰 </a:t>
            </a:r>
            <a:r>
              <a:rPr lang="en-US" altLang="zh-TW" sz="2200" b="0"/>
              <a:t>(Who)</a:t>
            </a:r>
            <a:r>
              <a:rPr lang="zh-TW" altLang="en-US" sz="2200" b="0"/>
              <a:t>」</a:t>
            </a:r>
            <a:r>
              <a:rPr lang="zh-TW" altLang="en-US" sz="2000" b="0"/>
              <a:t>相關的維度有：下單客戶、付款客戶、收貨客戶、銷售員等維度。</a:t>
            </a:r>
          </a:p>
          <a:p>
            <a:pPr lvl="2">
              <a:buFont typeface="Wingdings" panose="05000000000000000000" pitchFamily="2" charset="2"/>
              <a:buChar char="Ø"/>
            </a:pPr>
            <a:r>
              <a:rPr lang="zh-TW" altLang="en-US" sz="2000" b="0"/>
              <a:t>與「是什麼 </a:t>
            </a:r>
            <a:r>
              <a:rPr lang="en-US" altLang="zh-TW" sz="2000" b="0"/>
              <a:t>(What)</a:t>
            </a:r>
            <a:r>
              <a:rPr lang="zh-TW" altLang="en-US" sz="2000" b="0"/>
              <a:t>」相關的維度是產品維度。</a:t>
            </a:r>
          </a:p>
          <a:p>
            <a:pPr lvl="2">
              <a:buFont typeface="Wingdings" panose="05000000000000000000" pitchFamily="2" charset="2"/>
              <a:buChar char="Ø"/>
            </a:pPr>
            <a:r>
              <a:rPr lang="zh-TW" altLang="en-US" sz="2000" b="0"/>
              <a:t>與「在何時 </a:t>
            </a:r>
            <a:r>
              <a:rPr lang="en-US" altLang="zh-TW" sz="2000" b="0"/>
              <a:t>(When)</a:t>
            </a:r>
            <a:r>
              <a:rPr lang="zh-TW" altLang="en-US" sz="2000" b="0"/>
              <a:t>」相關的維度有：需求提出日期以及訂單下單日期兩個維度。</a:t>
            </a:r>
          </a:p>
          <a:p>
            <a:pPr lvl="2">
              <a:buFont typeface="Wingdings" panose="05000000000000000000" pitchFamily="2" charset="2"/>
              <a:buChar char="Ø"/>
            </a:pPr>
            <a:r>
              <a:rPr lang="zh-TW" altLang="en-US" sz="2000" b="0"/>
              <a:t>與「在何地 </a:t>
            </a:r>
            <a:r>
              <a:rPr lang="en-US" altLang="zh-TW" sz="2000" b="0"/>
              <a:t>(Where)</a:t>
            </a:r>
            <a:r>
              <a:rPr lang="zh-TW" altLang="en-US" sz="2000" b="0"/>
              <a:t>」相關的維度是區域維度。</a:t>
            </a:r>
          </a:p>
          <a:p>
            <a:pPr lvl="2">
              <a:buFont typeface="Wingdings" panose="05000000000000000000" pitchFamily="2" charset="2"/>
              <a:buChar char="Ø"/>
            </a:pPr>
            <a:r>
              <a:rPr lang="zh-TW" altLang="en-US" sz="2000" b="0"/>
              <a:t>與「為什麼 </a:t>
            </a:r>
            <a:r>
              <a:rPr lang="en-US" altLang="zh-TW" sz="2000" b="0"/>
              <a:t>(Why)</a:t>
            </a:r>
            <a:r>
              <a:rPr lang="zh-TW" altLang="en-US" sz="2000" b="0"/>
              <a:t>」相關的維度是促銷維度。</a:t>
            </a:r>
          </a:p>
          <a:p>
            <a:pPr lvl="2">
              <a:buFont typeface="Wingdings" panose="05000000000000000000" pitchFamily="2" charset="2"/>
              <a:buChar char="Ø"/>
            </a:pPr>
            <a:r>
              <a:rPr lang="zh-TW" altLang="en-US" sz="2000" b="0"/>
              <a:t>與「如何 </a:t>
            </a:r>
            <a:r>
              <a:rPr lang="en-US" altLang="zh-TW" sz="2000" b="0"/>
              <a:t>(How)</a:t>
            </a:r>
            <a:r>
              <a:rPr lang="zh-TW" altLang="en-US" sz="2000" b="0"/>
              <a:t>」相關的維度有下單型態、付款方式、配送方式以及交易協議等維度。</a:t>
            </a:r>
          </a:p>
        </p:txBody>
      </p:sp>
    </p:spTree>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2E07183-FCCD-471A-B464-C32CF261DA82}"/>
              </a:ext>
            </a:extLst>
          </p:cNvPr>
          <p:cNvSpPr>
            <a:spLocks noGrp="1" noChangeArrowheads="1"/>
          </p:cNvSpPr>
          <p:nvPr>
            <p:ph type="title"/>
          </p:nvPr>
        </p:nvSpPr>
        <p:spPr/>
        <p:txBody>
          <a:bodyPr/>
          <a:lstStyle/>
          <a:p>
            <a:r>
              <a:rPr lang="zh-TW" altLang="en-US"/>
              <a:t>簡報大綱</a:t>
            </a:r>
          </a:p>
        </p:txBody>
      </p:sp>
      <p:sp>
        <p:nvSpPr>
          <p:cNvPr id="24579" name="Rectangle 3">
            <a:extLst>
              <a:ext uri="{FF2B5EF4-FFF2-40B4-BE49-F238E27FC236}">
                <a16:creationId xmlns:a16="http://schemas.microsoft.com/office/drawing/2014/main" id="{1DDC0311-43D2-4289-9510-21E12D1A101B}"/>
              </a:ext>
            </a:extLst>
          </p:cNvPr>
          <p:cNvSpPr>
            <a:spLocks noGrp="1" noChangeArrowheads="1"/>
          </p:cNvSpPr>
          <p:nvPr>
            <p:ph type="body" idx="1"/>
          </p:nvPr>
        </p:nvSpPr>
        <p:spPr/>
        <p:txBody>
          <a:bodyPr/>
          <a:lstStyle/>
          <a:p>
            <a:r>
              <a:rPr lang="zh-TW" altLang="en-US"/>
              <a:t>學習目標</a:t>
            </a:r>
          </a:p>
          <a:p>
            <a:r>
              <a:rPr lang="en-US" altLang="zh-TW"/>
              <a:t>3.1 </a:t>
            </a:r>
            <a:r>
              <a:rPr lang="zh-TW" altLang="en-US"/>
              <a:t>簡介</a:t>
            </a:r>
          </a:p>
          <a:p>
            <a:r>
              <a:rPr lang="en-US" altLang="zh-TW"/>
              <a:t>3.2 </a:t>
            </a:r>
            <a:r>
              <a:rPr lang="zh-TW" altLang="en-US"/>
              <a:t>維度模型初探</a:t>
            </a:r>
          </a:p>
          <a:p>
            <a:r>
              <a:rPr lang="en-US" altLang="zh-TW">
                <a:solidFill>
                  <a:srgbClr val="FF0000"/>
                </a:solidFill>
              </a:rPr>
              <a:t>3.3 </a:t>
            </a:r>
            <a:r>
              <a:rPr lang="zh-TW" altLang="en-US">
                <a:solidFill>
                  <a:srgbClr val="FF0000"/>
                </a:solidFill>
              </a:rPr>
              <a:t>事實資料表</a:t>
            </a:r>
          </a:p>
          <a:p>
            <a:r>
              <a:rPr lang="en-US" altLang="zh-TW"/>
              <a:t>3.4 </a:t>
            </a:r>
            <a:r>
              <a:rPr lang="zh-TW" altLang="en-US"/>
              <a:t>維度資料表</a:t>
            </a:r>
            <a:endParaRPr lang="en-US" altLang="zh-TW"/>
          </a:p>
          <a:p>
            <a:r>
              <a:rPr lang="en-US" altLang="zh-TW"/>
              <a:t>3.5 </a:t>
            </a:r>
            <a:r>
              <a:rPr lang="zh-TW" altLang="en-US"/>
              <a:t>匯流排架構</a:t>
            </a:r>
          </a:p>
          <a:p>
            <a:r>
              <a:rPr lang="en-US" altLang="zh-TW"/>
              <a:t>3.6 </a:t>
            </a:r>
            <a:r>
              <a:rPr lang="zh-TW" altLang="en-US"/>
              <a:t>維度模型的其他特殊議題</a:t>
            </a:r>
          </a:p>
          <a:p>
            <a:r>
              <a:rPr lang="en-US" altLang="zh-TW"/>
              <a:t>3.7 </a:t>
            </a:r>
            <a:r>
              <a:rPr lang="zh-TW" altLang="en-US"/>
              <a:t>結論</a:t>
            </a:r>
          </a:p>
        </p:txBody>
      </p:sp>
    </p:spTree>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969979A-02E9-4B4C-A962-935147C132FE}"/>
              </a:ext>
            </a:extLst>
          </p:cNvPr>
          <p:cNvSpPr>
            <a:spLocks noGrp="1" noChangeArrowheads="1"/>
          </p:cNvSpPr>
          <p:nvPr>
            <p:ph type="title"/>
          </p:nvPr>
        </p:nvSpPr>
        <p:spPr/>
        <p:txBody>
          <a:bodyPr/>
          <a:lstStyle/>
          <a:p>
            <a:r>
              <a:rPr lang="zh-TW" altLang="en-US"/>
              <a:t>事實資料表</a:t>
            </a:r>
          </a:p>
        </p:txBody>
      </p:sp>
      <p:sp>
        <p:nvSpPr>
          <p:cNvPr id="25603" name="Rectangle 3">
            <a:extLst>
              <a:ext uri="{FF2B5EF4-FFF2-40B4-BE49-F238E27FC236}">
                <a16:creationId xmlns:a16="http://schemas.microsoft.com/office/drawing/2014/main" id="{BC372977-1D00-4C28-B96E-6ED46312D453}"/>
              </a:ext>
            </a:extLst>
          </p:cNvPr>
          <p:cNvSpPr>
            <a:spLocks noGrp="1" noChangeArrowheads="1"/>
          </p:cNvSpPr>
          <p:nvPr>
            <p:ph type="body" idx="1"/>
          </p:nvPr>
        </p:nvSpPr>
        <p:spPr>
          <a:xfrm>
            <a:off x="492125" y="1004888"/>
            <a:ext cx="7924800" cy="5880100"/>
          </a:xfrm>
        </p:spPr>
        <p:txBody>
          <a:bodyPr/>
          <a:lstStyle/>
          <a:p>
            <a:pPr>
              <a:defRPr/>
            </a:pPr>
            <a:r>
              <a:rPr lang="zh-TW" altLang="en-US" dirty="0"/>
              <a:t>維度模型工作的主要項目</a:t>
            </a:r>
          </a:p>
          <a:p>
            <a:pPr lvl="1">
              <a:defRPr/>
            </a:pPr>
            <a:r>
              <a:rPr lang="zh-TW" altLang="en-US" dirty="0"/>
              <a:t>辨別且擷取出可衡量 </a:t>
            </a:r>
            <a:r>
              <a:rPr lang="en-US" altLang="zh-TW" dirty="0"/>
              <a:t>(Measurements) </a:t>
            </a:r>
            <a:r>
              <a:rPr lang="zh-TW" altLang="en-US" dirty="0"/>
              <a:t>的數值資料作為</a:t>
            </a:r>
            <a:r>
              <a:rPr lang="zh-TW" altLang="en-US" dirty="0">
                <a:solidFill>
                  <a:srgbClr val="008000"/>
                </a:solidFill>
                <a:effectLst>
                  <a:outerShdw blurRad="38100" dist="38100" dir="2700000" algn="tl">
                    <a:srgbClr val="000000">
                      <a:alpha val="43137"/>
                    </a:srgbClr>
                  </a:outerShdw>
                </a:effectLst>
              </a:rPr>
              <a:t>績效</a:t>
            </a:r>
          </a:p>
          <a:p>
            <a:pPr lvl="1">
              <a:defRPr/>
            </a:pPr>
            <a:r>
              <a:rPr lang="zh-TW" altLang="en-US" dirty="0"/>
              <a:t>辨別且擷取出情境化 </a:t>
            </a:r>
            <a:r>
              <a:rPr lang="en-US" altLang="zh-TW" dirty="0"/>
              <a:t>(Context) </a:t>
            </a:r>
            <a:r>
              <a:rPr lang="zh-TW" altLang="en-US" dirty="0"/>
              <a:t>的文字敘述資料作為分析績效的</a:t>
            </a:r>
            <a:r>
              <a:rPr lang="zh-TW" altLang="en-US" dirty="0">
                <a:solidFill>
                  <a:srgbClr val="990099"/>
                </a:solidFill>
                <a:effectLst>
                  <a:outerShdw blurRad="38100" dist="38100" dir="2700000" algn="tl">
                    <a:srgbClr val="000000">
                      <a:alpha val="43137"/>
                    </a:srgbClr>
                  </a:outerShdw>
                </a:effectLst>
              </a:rPr>
              <a:t>角度</a:t>
            </a:r>
          </a:p>
          <a:p>
            <a:pPr>
              <a:buFont typeface="Wingdings" panose="05000000000000000000" pitchFamily="2" charset="2"/>
              <a:buNone/>
              <a:defRPr/>
            </a:pPr>
            <a:endParaRPr lang="en-US" altLang="zh-TW" dirty="0"/>
          </a:p>
        </p:txBody>
      </p:sp>
      <p:pic>
        <p:nvPicPr>
          <p:cNvPr id="25604" name="圖片 5">
            <a:extLst>
              <a:ext uri="{FF2B5EF4-FFF2-40B4-BE49-F238E27FC236}">
                <a16:creationId xmlns:a16="http://schemas.microsoft.com/office/drawing/2014/main" id="{C169A2B4-CB34-4228-B832-038C6C0418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2636838"/>
            <a:ext cx="49688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圓角矩形 1">
            <a:extLst>
              <a:ext uri="{FF2B5EF4-FFF2-40B4-BE49-F238E27FC236}">
                <a16:creationId xmlns:a16="http://schemas.microsoft.com/office/drawing/2014/main" id="{147F1069-EF7D-41A7-AB75-BF90D5BAEC85}"/>
              </a:ext>
            </a:extLst>
          </p:cNvPr>
          <p:cNvSpPr>
            <a:spLocks noChangeArrowheads="1"/>
          </p:cNvSpPr>
          <p:nvPr/>
        </p:nvSpPr>
        <p:spPr bwMode="auto">
          <a:xfrm>
            <a:off x="3635375" y="5445125"/>
            <a:ext cx="1944688" cy="936625"/>
          </a:xfrm>
          <a:prstGeom prst="roundRect">
            <a:avLst>
              <a:gd name="adj" fmla="val 16667"/>
            </a:avLst>
          </a:prstGeom>
          <a:noFill/>
          <a:ln w="38100" algn="ctr">
            <a:solidFill>
              <a:srgbClr val="0080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25606" name="圓角矩形 5">
            <a:extLst>
              <a:ext uri="{FF2B5EF4-FFF2-40B4-BE49-F238E27FC236}">
                <a16:creationId xmlns:a16="http://schemas.microsoft.com/office/drawing/2014/main" id="{4884F91A-DB63-437A-8180-B52057B4160B}"/>
              </a:ext>
            </a:extLst>
          </p:cNvPr>
          <p:cNvSpPr>
            <a:spLocks noChangeArrowheads="1"/>
          </p:cNvSpPr>
          <p:nvPr/>
        </p:nvSpPr>
        <p:spPr bwMode="auto">
          <a:xfrm>
            <a:off x="1979613" y="2628900"/>
            <a:ext cx="1439862" cy="2887663"/>
          </a:xfrm>
          <a:prstGeom prst="roundRect">
            <a:avLst>
              <a:gd name="adj" fmla="val 16667"/>
            </a:avLst>
          </a:prstGeom>
          <a:noFill/>
          <a:ln w="38100" algn="ctr">
            <a:solidFill>
              <a:srgbClr val="99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25607" name="圓角矩形 6">
            <a:extLst>
              <a:ext uri="{FF2B5EF4-FFF2-40B4-BE49-F238E27FC236}">
                <a16:creationId xmlns:a16="http://schemas.microsoft.com/office/drawing/2014/main" id="{D530190A-6E89-4F03-8440-85E28C028BF4}"/>
              </a:ext>
            </a:extLst>
          </p:cNvPr>
          <p:cNvSpPr>
            <a:spLocks noChangeArrowheads="1"/>
          </p:cNvSpPr>
          <p:nvPr/>
        </p:nvSpPr>
        <p:spPr bwMode="auto">
          <a:xfrm>
            <a:off x="5759450" y="2636838"/>
            <a:ext cx="1439863" cy="2803525"/>
          </a:xfrm>
          <a:prstGeom prst="roundRect">
            <a:avLst>
              <a:gd name="adj" fmla="val 16667"/>
            </a:avLst>
          </a:prstGeom>
          <a:noFill/>
          <a:ln w="38100" algn="ctr">
            <a:solidFill>
              <a:srgbClr val="99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25608" name="文字方塊 4">
            <a:extLst>
              <a:ext uri="{FF2B5EF4-FFF2-40B4-BE49-F238E27FC236}">
                <a16:creationId xmlns:a16="http://schemas.microsoft.com/office/drawing/2014/main" id="{F67A2691-9842-49EB-BB22-3205D2FE6B39}"/>
              </a:ext>
            </a:extLst>
          </p:cNvPr>
          <p:cNvSpPr txBox="1">
            <a:spLocks noChangeArrowheads="1"/>
          </p:cNvSpPr>
          <p:nvPr/>
        </p:nvSpPr>
        <p:spPr bwMode="auto">
          <a:xfrm>
            <a:off x="885825" y="3284538"/>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r>
              <a:rPr lang="zh-TW" altLang="en-US" sz="2800">
                <a:solidFill>
                  <a:srgbClr val="990099"/>
                </a:solidFill>
                <a:latin typeface="標楷體" panose="03000509000000000000" pitchFamily="65" charset="-120"/>
                <a:ea typeface="標楷體" panose="03000509000000000000" pitchFamily="65" charset="-120"/>
              </a:rPr>
              <a:t>角度</a:t>
            </a:r>
          </a:p>
        </p:txBody>
      </p:sp>
      <p:sp>
        <p:nvSpPr>
          <p:cNvPr id="25609" name="文字方塊 9">
            <a:extLst>
              <a:ext uri="{FF2B5EF4-FFF2-40B4-BE49-F238E27FC236}">
                <a16:creationId xmlns:a16="http://schemas.microsoft.com/office/drawing/2014/main" id="{1B2FB16E-E448-470E-8E99-219DE0BFCAB2}"/>
              </a:ext>
            </a:extLst>
          </p:cNvPr>
          <p:cNvSpPr txBox="1">
            <a:spLocks noChangeArrowheads="1"/>
          </p:cNvSpPr>
          <p:nvPr/>
        </p:nvSpPr>
        <p:spPr bwMode="auto">
          <a:xfrm>
            <a:off x="7346950" y="3260725"/>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r>
              <a:rPr lang="zh-TW" altLang="en-US" sz="2800">
                <a:solidFill>
                  <a:srgbClr val="990099"/>
                </a:solidFill>
                <a:latin typeface="標楷體" panose="03000509000000000000" pitchFamily="65" charset="-120"/>
                <a:ea typeface="標楷體" panose="03000509000000000000" pitchFamily="65" charset="-120"/>
              </a:rPr>
              <a:t>角度</a:t>
            </a:r>
          </a:p>
        </p:txBody>
      </p:sp>
      <p:sp>
        <p:nvSpPr>
          <p:cNvPr id="25610" name="文字方塊 10">
            <a:extLst>
              <a:ext uri="{FF2B5EF4-FFF2-40B4-BE49-F238E27FC236}">
                <a16:creationId xmlns:a16="http://schemas.microsoft.com/office/drawing/2014/main" id="{8D51F6B9-7168-4F91-AB03-5AFCAF68B7BC}"/>
              </a:ext>
            </a:extLst>
          </p:cNvPr>
          <p:cNvSpPr txBox="1">
            <a:spLocks noChangeArrowheads="1"/>
          </p:cNvSpPr>
          <p:nvPr/>
        </p:nvSpPr>
        <p:spPr bwMode="auto">
          <a:xfrm>
            <a:off x="5581650" y="5857875"/>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r>
              <a:rPr lang="zh-TW" altLang="en-US" sz="2800">
                <a:solidFill>
                  <a:srgbClr val="008000"/>
                </a:solidFill>
                <a:latin typeface="標楷體" panose="03000509000000000000" pitchFamily="65" charset="-120"/>
                <a:ea typeface="標楷體" panose="03000509000000000000" pitchFamily="65" charset="-120"/>
              </a:rPr>
              <a:t>績效</a:t>
            </a:r>
          </a:p>
        </p:txBody>
      </p:sp>
    </p:spTree>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2E15E4F-BCA3-40B7-944C-10353A12780A}"/>
              </a:ext>
            </a:extLst>
          </p:cNvPr>
          <p:cNvSpPr>
            <a:spLocks noGrp="1" noChangeArrowheads="1"/>
          </p:cNvSpPr>
          <p:nvPr>
            <p:ph type="title"/>
          </p:nvPr>
        </p:nvSpPr>
        <p:spPr/>
        <p:txBody>
          <a:bodyPr/>
          <a:lstStyle/>
          <a:p>
            <a:r>
              <a:rPr lang="zh-TW" altLang="en-US"/>
              <a:t>事實資料表</a:t>
            </a:r>
          </a:p>
        </p:txBody>
      </p:sp>
      <p:sp>
        <p:nvSpPr>
          <p:cNvPr id="26627" name="Rectangle 3">
            <a:extLst>
              <a:ext uri="{FF2B5EF4-FFF2-40B4-BE49-F238E27FC236}">
                <a16:creationId xmlns:a16="http://schemas.microsoft.com/office/drawing/2014/main" id="{2091F130-1E87-40A4-9A29-93530F5FECE1}"/>
              </a:ext>
            </a:extLst>
          </p:cNvPr>
          <p:cNvSpPr>
            <a:spLocks noGrp="1" noChangeArrowheads="1"/>
          </p:cNvSpPr>
          <p:nvPr>
            <p:ph type="body" idx="1"/>
          </p:nvPr>
        </p:nvSpPr>
        <p:spPr>
          <a:xfrm>
            <a:off x="492125" y="692150"/>
            <a:ext cx="7924800" cy="5880100"/>
          </a:xfrm>
        </p:spPr>
        <p:txBody>
          <a:bodyPr/>
          <a:lstStyle/>
          <a:p>
            <a:r>
              <a:rPr lang="zh-TW" altLang="en-US" sz="2000"/>
              <a:t>事實資料表的基本結構包含三個部分</a:t>
            </a:r>
          </a:p>
          <a:p>
            <a:pPr lvl="1"/>
            <a:r>
              <a:rPr lang="zh-TW" altLang="en-US" sz="1800"/>
              <a:t>第一部分</a:t>
            </a:r>
          </a:p>
          <a:p>
            <a:pPr lvl="2"/>
            <a:r>
              <a:rPr lang="zh-TW" altLang="en-US" sz="1600"/>
              <a:t>擁有一組對應聯結到維度模型中各個維度資料表的外來鍵 </a:t>
            </a:r>
            <a:r>
              <a:rPr lang="en-US" altLang="zh-TW" sz="1600"/>
              <a:t>(Foreign Keys, FK)</a:t>
            </a:r>
            <a:r>
              <a:rPr lang="zh-TW" altLang="en-US" sz="1600"/>
              <a:t>；</a:t>
            </a:r>
            <a:r>
              <a:rPr lang="en-US" altLang="zh-TW" sz="1600"/>
              <a:t>(</a:t>
            </a:r>
            <a:r>
              <a:rPr lang="zh-TW" altLang="en-US" sz="1600">
                <a:hlinkClick r:id="rId2" action="ppaction://hlinksldjump"/>
              </a:rPr>
              <a:t>例如圖 </a:t>
            </a:r>
            <a:r>
              <a:rPr lang="en-US" altLang="zh-TW" sz="1600">
                <a:hlinkClick r:id="rId2" action="ppaction://hlinksldjump"/>
              </a:rPr>
              <a:t>3-6 </a:t>
            </a:r>
            <a:r>
              <a:rPr lang="en-US" altLang="zh-TW" sz="1600"/>
              <a:t>)</a:t>
            </a:r>
          </a:p>
          <a:p>
            <a:pPr lvl="1"/>
            <a:r>
              <a:rPr lang="zh-TW" altLang="en-US" sz="1800"/>
              <a:t>第二部分</a:t>
            </a:r>
          </a:p>
          <a:p>
            <a:pPr lvl="2"/>
            <a:r>
              <a:rPr lang="zh-TW" altLang="en-US" sz="1600"/>
              <a:t>為一個或者多個數值型態的欄位用來儲存事實資料</a:t>
            </a:r>
            <a:r>
              <a:rPr lang="en-US" altLang="zh-TW" sz="1600"/>
              <a:t>(</a:t>
            </a:r>
            <a:r>
              <a:rPr lang="zh-TW" altLang="en-US" sz="1600">
                <a:hlinkClick r:id="rId2" action="ppaction://hlinksldjump"/>
              </a:rPr>
              <a:t>例如圖 </a:t>
            </a:r>
            <a:r>
              <a:rPr lang="en-US" altLang="zh-TW" sz="1600">
                <a:hlinkClick r:id="rId2" action="ppaction://hlinksldjump"/>
              </a:rPr>
              <a:t>3-6 </a:t>
            </a:r>
            <a:r>
              <a:rPr lang="en-US" altLang="zh-TW" sz="1600"/>
              <a:t>)</a:t>
            </a:r>
          </a:p>
          <a:p>
            <a:pPr lvl="1"/>
            <a:r>
              <a:rPr lang="zh-TW" altLang="en-US" sz="1800"/>
              <a:t>第三部分</a:t>
            </a:r>
          </a:p>
          <a:p>
            <a:pPr lvl="2"/>
            <a:r>
              <a:rPr lang="zh-TW" altLang="en-US" sz="1600"/>
              <a:t>甚至可能包含一個或者多個退化維度 </a:t>
            </a:r>
            <a:r>
              <a:rPr lang="en-US" altLang="zh-TW" sz="1600"/>
              <a:t>(Degenerate Dimensions, DD) </a:t>
            </a:r>
            <a:r>
              <a:rPr lang="zh-TW" altLang="en-US" sz="1600"/>
              <a:t>的欄位</a:t>
            </a:r>
            <a:r>
              <a:rPr lang="en-US" altLang="zh-TW" sz="1600"/>
              <a:t>(</a:t>
            </a:r>
            <a:r>
              <a:rPr lang="zh-TW" altLang="en-US" sz="1600">
                <a:hlinkClick r:id="rId2" action="ppaction://hlinksldjump"/>
              </a:rPr>
              <a:t>例如圖 </a:t>
            </a:r>
            <a:r>
              <a:rPr lang="en-US" altLang="zh-TW" sz="1600">
                <a:hlinkClick r:id="rId2" action="ppaction://hlinksldjump"/>
              </a:rPr>
              <a:t>3-6 </a:t>
            </a:r>
            <a:r>
              <a:rPr lang="en-US" altLang="zh-TW" sz="1600"/>
              <a:t>)</a:t>
            </a:r>
          </a:p>
          <a:p>
            <a:endParaRPr lang="en-US" altLang="zh-TW" sz="2000"/>
          </a:p>
          <a:p>
            <a:r>
              <a:rPr lang="zh-TW" altLang="en-US" sz="2000"/>
              <a:t>事實資料表是一個擁有許多外來鍵的資料表，且每一個外來鍵會對應聯結到一個特定的維度資料表</a:t>
            </a:r>
          </a:p>
          <a:p>
            <a:pPr lvl="1"/>
            <a:r>
              <a:rPr lang="zh-TW" altLang="en-US" sz="1800"/>
              <a:t>在大部分狀況下，每筆事實資料表會連到每張維度資料表中的一筆資料</a:t>
            </a:r>
          </a:p>
          <a:p>
            <a:pPr lvl="1"/>
            <a:r>
              <a:rPr lang="zh-TW" altLang="en-US" sz="1800">
                <a:hlinkClick r:id="rId2" action="ppaction://hlinksldjump"/>
              </a:rPr>
              <a:t>例如圖 </a:t>
            </a:r>
            <a:r>
              <a:rPr lang="en-US" altLang="zh-TW" sz="1800">
                <a:hlinkClick r:id="rId2" action="ppaction://hlinksldjump"/>
              </a:rPr>
              <a:t>3-6 </a:t>
            </a:r>
            <a:r>
              <a:rPr lang="zh-TW" altLang="en-US" sz="1800"/>
              <a:t>中 </a:t>
            </a:r>
            <a:r>
              <a:rPr lang="en-US" altLang="zh-TW" sz="1800"/>
              <a:t>POS </a:t>
            </a:r>
            <a:r>
              <a:rPr lang="zh-TW" altLang="en-US" sz="1800"/>
              <a:t>零售交易事實資料表的每筆資料都應聯結到產品維度以載明賣出的產品，同時聯結到日期維度中的某筆資料以說明銷售日期。</a:t>
            </a:r>
          </a:p>
        </p:txBody>
      </p:sp>
    </p:spTree>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2FEF41F-A5B2-4222-BEF9-DAC191E42385}"/>
              </a:ext>
            </a:extLst>
          </p:cNvPr>
          <p:cNvSpPr>
            <a:spLocks noGrp="1" noChangeArrowheads="1"/>
          </p:cNvSpPr>
          <p:nvPr>
            <p:ph type="title"/>
          </p:nvPr>
        </p:nvSpPr>
        <p:spPr/>
        <p:txBody>
          <a:bodyPr/>
          <a:lstStyle/>
          <a:p>
            <a:r>
              <a:rPr lang="zh-TW" altLang="en-US"/>
              <a:t>圖</a:t>
            </a:r>
            <a:r>
              <a:rPr lang="en-US" altLang="zh-TW"/>
              <a:t>3-6 </a:t>
            </a:r>
            <a:r>
              <a:rPr lang="zh-TW" altLang="en-US"/>
              <a:t>事實資料表的基本結構</a:t>
            </a:r>
          </a:p>
        </p:txBody>
      </p:sp>
      <p:sp>
        <p:nvSpPr>
          <p:cNvPr id="27651" name="Rectangle 3">
            <a:extLst>
              <a:ext uri="{FF2B5EF4-FFF2-40B4-BE49-F238E27FC236}">
                <a16:creationId xmlns:a16="http://schemas.microsoft.com/office/drawing/2014/main" id="{178D7A9A-3A3A-4F06-BEA3-5C433F9FE3F0}"/>
              </a:ext>
            </a:extLst>
          </p:cNvPr>
          <p:cNvSpPr>
            <a:spLocks noGrp="1" noChangeArrowheads="1"/>
          </p:cNvSpPr>
          <p:nvPr>
            <p:ph idx="1"/>
          </p:nvPr>
        </p:nvSpPr>
        <p:spPr/>
        <p:txBody>
          <a:bodyPr/>
          <a:lstStyle/>
          <a:p>
            <a:endParaRPr lang="zh-TW" altLang="zh-TW"/>
          </a:p>
        </p:txBody>
      </p:sp>
      <p:sp>
        <p:nvSpPr>
          <p:cNvPr id="27652" name="文字方塊 4">
            <a:extLst>
              <a:ext uri="{FF2B5EF4-FFF2-40B4-BE49-F238E27FC236}">
                <a16:creationId xmlns:a16="http://schemas.microsoft.com/office/drawing/2014/main" id="{F323F930-DB3F-4FC4-8FA7-5D07D58B336F}"/>
              </a:ext>
            </a:extLst>
          </p:cNvPr>
          <p:cNvSpPr txBox="1">
            <a:spLocks noChangeArrowheads="1"/>
          </p:cNvSpPr>
          <p:nvPr/>
        </p:nvSpPr>
        <p:spPr bwMode="auto">
          <a:xfrm>
            <a:off x="0" y="6165850"/>
            <a:ext cx="1030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8000"/>
                </a:solidFill>
                <a:latin typeface="標楷體" panose="03000509000000000000" pitchFamily="65" charset="-120"/>
                <a:hlinkClick r:id="rId2" action="ppaction://hlinksldjump"/>
              </a:rPr>
              <a:t>回前頁</a:t>
            </a:r>
            <a:endParaRPr lang="zh-TW" altLang="en-US" sz="2200">
              <a:solidFill>
                <a:srgbClr val="008000"/>
              </a:solidFill>
              <a:latin typeface="標楷體" panose="03000509000000000000" pitchFamily="65" charset="-120"/>
            </a:endParaRPr>
          </a:p>
        </p:txBody>
      </p:sp>
      <p:pic>
        <p:nvPicPr>
          <p:cNvPr id="27653" name="內容版面配置區 6">
            <a:extLst>
              <a:ext uri="{FF2B5EF4-FFF2-40B4-BE49-F238E27FC236}">
                <a16:creationId xmlns:a16="http://schemas.microsoft.com/office/drawing/2014/main" id="{199864BD-85E9-4F6F-AEAB-9FB031796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836613"/>
            <a:ext cx="865663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3F4A455-F3B9-44EE-ABEF-57ACE9513102}"/>
              </a:ext>
            </a:extLst>
          </p:cNvPr>
          <p:cNvSpPr>
            <a:spLocks noGrp="1" noChangeArrowheads="1"/>
          </p:cNvSpPr>
          <p:nvPr>
            <p:ph type="title"/>
          </p:nvPr>
        </p:nvSpPr>
        <p:spPr/>
        <p:txBody>
          <a:bodyPr/>
          <a:lstStyle/>
          <a:p>
            <a:r>
              <a:rPr lang="zh-TW" altLang="en-US"/>
              <a:t>事實資料表</a:t>
            </a:r>
          </a:p>
        </p:txBody>
      </p:sp>
      <p:sp>
        <p:nvSpPr>
          <p:cNvPr id="27651" name="Rectangle 3">
            <a:extLst>
              <a:ext uri="{FF2B5EF4-FFF2-40B4-BE49-F238E27FC236}">
                <a16:creationId xmlns:a16="http://schemas.microsoft.com/office/drawing/2014/main" id="{1A977852-F761-4652-84E3-D428936CB247}"/>
              </a:ext>
            </a:extLst>
          </p:cNvPr>
          <p:cNvSpPr>
            <a:spLocks noGrp="1" noChangeArrowheads="1"/>
          </p:cNvSpPr>
          <p:nvPr>
            <p:ph type="body" idx="1"/>
          </p:nvPr>
        </p:nvSpPr>
        <p:spPr>
          <a:xfrm>
            <a:off x="492125" y="933450"/>
            <a:ext cx="7924800" cy="5880100"/>
          </a:xfrm>
        </p:spPr>
        <p:txBody>
          <a:bodyPr/>
          <a:lstStyle/>
          <a:p>
            <a:pPr>
              <a:defRPr/>
            </a:pPr>
            <a:r>
              <a:rPr lang="zh-TW" altLang="en-US" dirty="0"/>
              <a:t>企業常見衡量績效的衡量值 </a:t>
            </a:r>
            <a:r>
              <a:rPr lang="en-US" altLang="zh-TW" dirty="0"/>
              <a:t>(Measurements)</a:t>
            </a:r>
          </a:p>
          <a:p>
            <a:pPr lvl="1">
              <a:defRPr/>
            </a:pPr>
            <a:r>
              <a:rPr lang="zh-TW" altLang="en-US" dirty="0"/>
              <a:t>零售業的</a:t>
            </a:r>
            <a:r>
              <a:rPr lang="zh-TW" altLang="en-US" b="0" u="sng" dirty="0">
                <a:solidFill>
                  <a:srgbClr val="008000"/>
                </a:solidFill>
                <a:effectLst>
                  <a:outerShdw blurRad="38100" dist="38100" dir="2700000" algn="tl">
                    <a:srgbClr val="000000">
                      <a:alpha val="43137"/>
                    </a:srgbClr>
                  </a:outerShdw>
                </a:effectLst>
              </a:rPr>
              <a:t>銷售量</a:t>
            </a:r>
          </a:p>
          <a:p>
            <a:pPr lvl="1">
              <a:defRPr/>
            </a:pPr>
            <a:r>
              <a:rPr lang="zh-TW" altLang="en-US" dirty="0"/>
              <a:t>倉儲業務的</a:t>
            </a:r>
            <a:r>
              <a:rPr lang="zh-TW" altLang="en-US" b="0" u="sng" dirty="0">
                <a:solidFill>
                  <a:srgbClr val="008000"/>
                </a:solidFill>
                <a:effectLst>
                  <a:outerShdw blurRad="38100" dist="38100" dir="2700000" algn="tl">
                    <a:srgbClr val="000000">
                      <a:alpha val="43137"/>
                    </a:srgbClr>
                  </a:outerShdw>
                </a:effectLst>
              </a:rPr>
              <a:t>存貨量</a:t>
            </a:r>
          </a:p>
          <a:p>
            <a:pPr lvl="1">
              <a:defRPr/>
            </a:pPr>
            <a:r>
              <a:rPr lang="zh-TW" altLang="en-US" dirty="0"/>
              <a:t>採購業務的</a:t>
            </a:r>
            <a:r>
              <a:rPr lang="zh-TW" altLang="en-US" b="0" u="sng" dirty="0">
                <a:solidFill>
                  <a:srgbClr val="008000"/>
                </a:solidFill>
                <a:effectLst>
                  <a:outerShdw blurRad="38100" dist="38100" dir="2700000" algn="tl">
                    <a:srgbClr val="000000">
                      <a:alpha val="43137"/>
                    </a:srgbClr>
                  </a:outerShdw>
                </a:effectLst>
              </a:rPr>
              <a:t>採購量</a:t>
            </a:r>
          </a:p>
          <a:p>
            <a:pPr lvl="1">
              <a:defRPr/>
            </a:pPr>
            <a:r>
              <a:rPr lang="zh-TW" altLang="en-US" dirty="0"/>
              <a:t>訂單管理業務的</a:t>
            </a:r>
            <a:r>
              <a:rPr lang="zh-TW" altLang="en-US" b="0" u="sng" dirty="0">
                <a:solidFill>
                  <a:srgbClr val="008000"/>
                </a:solidFill>
                <a:effectLst>
                  <a:outerShdw blurRad="38100" dist="38100" dir="2700000" algn="tl">
                    <a:srgbClr val="000000">
                      <a:alpha val="43137"/>
                    </a:srgbClr>
                  </a:outerShdw>
                </a:effectLst>
              </a:rPr>
              <a:t>出貨量</a:t>
            </a:r>
            <a:r>
              <a:rPr lang="zh-TW" altLang="en-US" dirty="0"/>
              <a:t>以及客戶</a:t>
            </a:r>
            <a:r>
              <a:rPr lang="zh-TW" altLang="en-US" b="0" u="sng" dirty="0">
                <a:solidFill>
                  <a:srgbClr val="008000"/>
                </a:solidFill>
                <a:effectLst>
                  <a:outerShdw blurRad="38100" dist="38100" dir="2700000" algn="tl">
                    <a:srgbClr val="000000">
                      <a:alpha val="43137"/>
                    </a:srgbClr>
                  </a:outerShdw>
                </a:effectLst>
              </a:rPr>
              <a:t>退貨量</a:t>
            </a:r>
          </a:p>
          <a:p>
            <a:pPr lvl="1">
              <a:defRPr/>
            </a:pPr>
            <a:r>
              <a:rPr lang="zh-TW" altLang="en-US" dirty="0"/>
              <a:t>學校教育單位的學生</a:t>
            </a:r>
            <a:r>
              <a:rPr lang="zh-TW" altLang="en-US" b="0" u="sng" dirty="0">
                <a:solidFill>
                  <a:srgbClr val="008000"/>
                </a:solidFill>
                <a:effectLst>
                  <a:outerShdw blurRad="38100" dist="38100" dir="2700000" algn="tl">
                    <a:srgbClr val="000000">
                      <a:alpha val="43137"/>
                    </a:srgbClr>
                  </a:outerShdw>
                </a:effectLst>
              </a:rPr>
              <a:t>缺席次數</a:t>
            </a:r>
          </a:p>
          <a:p>
            <a:pPr lvl="1">
              <a:defRPr/>
            </a:pPr>
            <a:r>
              <a:rPr lang="zh-TW" altLang="en-US" dirty="0"/>
              <a:t>預算業務的</a:t>
            </a:r>
            <a:r>
              <a:rPr lang="zh-TW" altLang="en-US" b="0" u="sng" dirty="0">
                <a:solidFill>
                  <a:srgbClr val="008000"/>
                </a:solidFill>
                <a:effectLst>
                  <a:outerShdw blurRad="38100" dist="38100" dir="2700000" algn="tl">
                    <a:srgbClr val="000000">
                      <a:alpha val="43137"/>
                    </a:srgbClr>
                  </a:outerShdw>
                </a:effectLst>
              </a:rPr>
              <a:t>預算總金額</a:t>
            </a:r>
          </a:p>
          <a:p>
            <a:pPr lvl="1">
              <a:defRPr/>
            </a:pPr>
            <a:r>
              <a:rPr lang="zh-TW" altLang="en-US" dirty="0"/>
              <a:t>電信業的</a:t>
            </a:r>
            <a:r>
              <a:rPr lang="zh-TW" altLang="en-US" b="0" u="sng" dirty="0">
                <a:solidFill>
                  <a:srgbClr val="008000"/>
                </a:solidFill>
                <a:effectLst>
                  <a:outerShdw blurRad="38100" dist="38100" dir="2700000" algn="tl">
                    <a:srgbClr val="000000">
                      <a:alpha val="43137"/>
                    </a:srgbClr>
                  </a:outerShdw>
                </a:effectLst>
              </a:rPr>
              <a:t>漫遊費</a:t>
            </a:r>
            <a:r>
              <a:rPr lang="zh-TW" altLang="en-US" dirty="0"/>
              <a:t>以及</a:t>
            </a:r>
            <a:r>
              <a:rPr lang="zh-TW" altLang="en-US" b="0" u="sng" dirty="0">
                <a:solidFill>
                  <a:srgbClr val="008000"/>
                </a:solidFill>
                <a:effectLst>
                  <a:outerShdw blurRad="38100" dist="38100" dir="2700000" algn="tl">
                    <a:srgbClr val="000000">
                      <a:alpha val="43137"/>
                    </a:srgbClr>
                  </a:outerShdw>
                </a:effectLst>
              </a:rPr>
              <a:t>長途電話費</a:t>
            </a:r>
          </a:p>
          <a:p>
            <a:pPr lvl="1">
              <a:defRPr/>
            </a:pPr>
            <a:r>
              <a:rPr lang="zh-TW" altLang="en-US" dirty="0"/>
              <a:t>電子商務網站的</a:t>
            </a:r>
            <a:r>
              <a:rPr lang="zh-TW" altLang="en-US" b="0" u="sng" dirty="0">
                <a:solidFill>
                  <a:srgbClr val="008000"/>
                </a:solidFill>
                <a:effectLst>
                  <a:outerShdw blurRad="38100" dist="38100" dir="2700000" algn="tl">
                    <a:srgbClr val="000000">
                      <a:alpha val="43137"/>
                    </a:srgbClr>
                  </a:outerShdw>
                </a:effectLst>
              </a:rPr>
              <a:t>網頁點閱率</a:t>
            </a:r>
            <a:r>
              <a:rPr lang="zh-TW" altLang="en-US" dirty="0"/>
              <a:t>以及</a:t>
            </a:r>
            <a:r>
              <a:rPr lang="zh-TW" altLang="en-US" b="0" u="sng" dirty="0">
                <a:solidFill>
                  <a:srgbClr val="008000"/>
                </a:solidFill>
                <a:effectLst>
                  <a:outerShdw blurRad="38100" dist="38100" dir="2700000" algn="tl">
                    <a:srgbClr val="000000">
                      <a:alpha val="43137"/>
                    </a:srgbClr>
                  </a:outerShdw>
                </a:effectLst>
              </a:rPr>
              <a:t>網頁點閱停留秒數</a:t>
            </a:r>
          </a:p>
          <a:p>
            <a:pPr lvl="1">
              <a:defRPr/>
            </a:pPr>
            <a:r>
              <a:rPr lang="zh-TW" altLang="en-US" dirty="0"/>
              <a:t>保險業務的</a:t>
            </a:r>
            <a:r>
              <a:rPr lang="zh-TW" altLang="en-US" b="0" u="sng" dirty="0">
                <a:solidFill>
                  <a:srgbClr val="008000"/>
                </a:solidFill>
                <a:effectLst>
                  <a:outerShdw blurRad="38100" dist="38100" dir="2700000" algn="tl">
                    <a:srgbClr val="000000">
                      <a:alpha val="43137"/>
                    </a:srgbClr>
                  </a:outerShdw>
                </a:effectLst>
              </a:rPr>
              <a:t>承保保費收入額</a:t>
            </a:r>
          </a:p>
          <a:p>
            <a:pPr lvl="1">
              <a:defRPr/>
            </a:pPr>
            <a:r>
              <a:rPr lang="zh-TW" altLang="en-US" dirty="0"/>
              <a:t>人力資源業務的</a:t>
            </a:r>
            <a:r>
              <a:rPr lang="zh-TW" altLang="en-US" b="0" u="sng" dirty="0">
                <a:solidFill>
                  <a:srgbClr val="008000"/>
                </a:solidFill>
                <a:effectLst>
                  <a:outerShdw blurRad="38100" dist="38100" dir="2700000" algn="tl">
                    <a:srgbClr val="000000">
                      <a:alpha val="43137"/>
                    </a:srgbClr>
                  </a:outerShdw>
                </a:effectLst>
              </a:rPr>
              <a:t>休假天數累計</a:t>
            </a:r>
          </a:p>
        </p:txBody>
      </p:sp>
    </p:spTree>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5" name="Picture 5" descr="q">
            <a:extLst>
              <a:ext uri="{FF2B5EF4-FFF2-40B4-BE49-F238E27FC236}">
                <a16:creationId xmlns:a16="http://schemas.microsoft.com/office/drawing/2014/main" id="{F939C674-91C2-439C-9E58-25BD8718F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5589588"/>
            <a:ext cx="698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0FFDEAFA-F42C-4004-81C7-EF17AB2397A9}"/>
              </a:ext>
            </a:extLst>
          </p:cNvPr>
          <p:cNvSpPr>
            <a:spLocks noGrp="1" noChangeArrowheads="1"/>
          </p:cNvSpPr>
          <p:nvPr>
            <p:ph type="title"/>
          </p:nvPr>
        </p:nvSpPr>
        <p:spPr/>
        <p:txBody>
          <a:bodyPr/>
          <a:lstStyle/>
          <a:p>
            <a:r>
              <a:rPr lang="zh-TW" altLang="en-US"/>
              <a:t>事實資料屬性</a:t>
            </a:r>
          </a:p>
        </p:txBody>
      </p:sp>
      <p:sp>
        <p:nvSpPr>
          <p:cNvPr id="29700" name="Rectangle 3">
            <a:extLst>
              <a:ext uri="{FF2B5EF4-FFF2-40B4-BE49-F238E27FC236}">
                <a16:creationId xmlns:a16="http://schemas.microsoft.com/office/drawing/2014/main" id="{DA4F7651-545E-4658-AD66-709C146CF81B}"/>
              </a:ext>
            </a:extLst>
          </p:cNvPr>
          <p:cNvSpPr>
            <a:spLocks noGrp="1" noChangeArrowheads="1"/>
          </p:cNvSpPr>
          <p:nvPr>
            <p:ph type="body" idx="1"/>
          </p:nvPr>
        </p:nvSpPr>
        <p:spPr>
          <a:xfrm>
            <a:off x="492125" y="977900"/>
            <a:ext cx="7924800" cy="5403850"/>
          </a:xfrm>
        </p:spPr>
        <p:txBody>
          <a:bodyPr/>
          <a:lstStyle/>
          <a:p>
            <a:pPr>
              <a:lnSpc>
                <a:spcPct val="90000"/>
              </a:lnSpc>
            </a:pPr>
            <a:r>
              <a:rPr lang="zh-TW" altLang="en-US"/>
              <a:t>對於 </a:t>
            </a:r>
            <a:r>
              <a:rPr lang="en-US" altLang="zh-TW"/>
              <a:t>BI </a:t>
            </a:r>
            <a:r>
              <a:rPr lang="zh-TW" altLang="en-US"/>
              <a:t>系統來說具有可加性</a:t>
            </a:r>
            <a:r>
              <a:rPr lang="en-US" altLang="zh-TW"/>
              <a:t>(Additivity) </a:t>
            </a:r>
            <a:r>
              <a:rPr lang="zh-TW" altLang="en-US"/>
              <a:t>的數值才能記錄，可加性的數值資料有三種類型：</a:t>
            </a:r>
          </a:p>
          <a:p>
            <a:pPr lvl="1">
              <a:lnSpc>
                <a:spcPct val="90000"/>
              </a:lnSpc>
            </a:pPr>
            <a:r>
              <a:rPr lang="zh-TW" altLang="en-US"/>
              <a:t>完整地可加性 </a:t>
            </a:r>
            <a:r>
              <a:rPr lang="en-US" altLang="zh-TW"/>
              <a:t>(Fully additive) </a:t>
            </a:r>
            <a:r>
              <a:rPr lang="zh-TW" altLang="en-US"/>
              <a:t>：例如銷售量、銷售額</a:t>
            </a:r>
          </a:p>
          <a:p>
            <a:pPr lvl="1">
              <a:lnSpc>
                <a:spcPct val="90000"/>
              </a:lnSpc>
            </a:pPr>
            <a:r>
              <a:rPr lang="zh-TW" altLang="en-US"/>
              <a:t>半可加性 </a:t>
            </a:r>
            <a:r>
              <a:rPr lang="en-US" altLang="zh-TW"/>
              <a:t>(Semi-additive) </a:t>
            </a:r>
            <a:r>
              <a:rPr lang="zh-TW" altLang="zh-TW"/>
              <a:t>：</a:t>
            </a:r>
            <a:r>
              <a:rPr lang="zh-TW" altLang="en-US"/>
              <a:t>例如金融銀行業的帳戶餘額 </a:t>
            </a:r>
            <a:r>
              <a:rPr lang="en-US" altLang="zh-TW"/>
              <a:t>(Account balances)</a:t>
            </a:r>
            <a:r>
              <a:rPr lang="zh-TW" altLang="en-US"/>
              <a:t>、公司倉儲業務中的存貨水準 </a:t>
            </a:r>
            <a:r>
              <a:rPr lang="en-US" altLang="zh-TW"/>
              <a:t>(Inventory levels)</a:t>
            </a:r>
          </a:p>
          <a:p>
            <a:pPr lvl="1">
              <a:lnSpc>
                <a:spcPct val="90000"/>
              </a:lnSpc>
            </a:pPr>
            <a:r>
              <a:rPr lang="zh-TW" altLang="en-US"/>
              <a:t>無可加性 </a:t>
            </a:r>
            <a:r>
              <a:rPr lang="en-US" altLang="zh-TW"/>
              <a:t>(Non-additive) </a:t>
            </a:r>
            <a:r>
              <a:rPr lang="zh-TW" altLang="en-US"/>
              <a:t>的數值性資料</a:t>
            </a:r>
            <a:r>
              <a:rPr lang="zh-TW" altLang="zh-TW"/>
              <a:t>：</a:t>
            </a:r>
            <a:r>
              <a:rPr lang="zh-TW" altLang="en-US"/>
              <a:t>例如商品的單價 </a:t>
            </a:r>
            <a:r>
              <a:rPr lang="en-US" altLang="zh-TW"/>
              <a:t>(Unit price)</a:t>
            </a:r>
            <a:r>
              <a:rPr lang="zh-TW" altLang="en-US"/>
              <a:t>、氣象局所測到的溫度 </a:t>
            </a:r>
            <a:r>
              <a:rPr lang="en-US" altLang="zh-TW"/>
              <a:t>(Temperature)</a:t>
            </a:r>
          </a:p>
          <a:p>
            <a:pPr>
              <a:lnSpc>
                <a:spcPct val="90000"/>
              </a:lnSpc>
            </a:pPr>
            <a:endParaRPr lang="en-US" altLang="zh-TW"/>
          </a:p>
          <a:p>
            <a:pPr>
              <a:lnSpc>
                <a:spcPct val="90000"/>
              </a:lnSpc>
            </a:pPr>
            <a:r>
              <a:rPr lang="zh-TW" altLang="en-US"/>
              <a:t>維度模型中的事實資料表應盡量只存放</a:t>
            </a:r>
            <a:r>
              <a:rPr lang="zh-TW" altLang="en-US">
                <a:solidFill>
                  <a:srgbClr val="CC3399"/>
                </a:solidFill>
              </a:rPr>
              <a:t>完整地可加性</a:t>
            </a:r>
            <a:r>
              <a:rPr lang="zh-TW" altLang="en-US"/>
              <a:t>的數值資料項目，但在</a:t>
            </a:r>
            <a:r>
              <a:rPr lang="zh-TW" altLang="en-US" u="sng">
                <a:solidFill>
                  <a:srgbClr val="FF0000"/>
                </a:solidFill>
              </a:rPr>
              <a:t>特殊業務需求</a:t>
            </a:r>
            <a:r>
              <a:rPr lang="zh-TW" altLang="en-US"/>
              <a:t>下，也可開放存放其他項目資料。</a:t>
            </a:r>
          </a:p>
        </p:txBody>
      </p:sp>
      <p:sp>
        <p:nvSpPr>
          <p:cNvPr id="235526" name="AutoShape 6">
            <a:extLst>
              <a:ext uri="{FF2B5EF4-FFF2-40B4-BE49-F238E27FC236}">
                <a16:creationId xmlns:a16="http://schemas.microsoft.com/office/drawing/2014/main" id="{A9FA39AB-4EA3-4D8F-8ECF-06497175D39D}"/>
              </a:ext>
            </a:extLst>
          </p:cNvPr>
          <p:cNvSpPr>
            <a:spLocks noChangeArrowheads="1"/>
          </p:cNvSpPr>
          <p:nvPr/>
        </p:nvSpPr>
        <p:spPr bwMode="auto">
          <a:xfrm>
            <a:off x="5003800" y="6092825"/>
            <a:ext cx="1800225" cy="504825"/>
          </a:xfrm>
          <a:prstGeom prst="cloudCallout">
            <a:avLst>
              <a:gd name="adj1" fmla="val -55907"/>
              <a:gd name="adj2" fmla="val -73269"/>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i="1">
                <a:solidFill>
                  <a:schemeClr val="bg1"/>
                </a:solidFill>
              </a:rPr>
              <a:t>    Think</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25"/>
                                        </p:tgtEl>
                                        <p:attrNameLst>
                                          <p:attrName>style.visibility</p:attrName>
                                        </p:attrNameLst>
                                      </p:cBhvr>
                                      <p:to>
                                        <p:strVal val="visible"/>
                                      </p:to>
                                    </p:set>
                                    <p:animEffect transition="in" filter="dissolve">
                                      <p:cBhvr>
                                        <p:cTn id="7" dur="500"/>
                                        <p:tgtEl>
                                          <p:spTgt spid="235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26"/>
                                        </p:tgtEl>
                                        <p:attrNameLst>
                                          <p:attrName>style.visibility</p:attrName>
                                        </p:attrNameLst>
                                      </p:cBhvr>
                                      <p:to>
                                        <p:strVal val="visible"/>
                                      </p:to>
                                    </p:set>
                                    <p:animEffect transition="in" filter="blinds(horizontal)">
                                      <p:cBhvr>
                                        <p:cTn id="12" dur="500"/>
                                        <p:tgtEl>
                                          <p:spTgt spid="23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5C5B6D5-BCBB-4885-AB4B-B41C5F7D7D9E}"/>
              </a:ext>
            </a:extLst>
          </p:cNvPr>
          <p:cNvSpPr>
            <a:spLocks noGrp="1" noChangeArrowheads="1"/>
          </p:cNvSpPr>
          <p:nvPr>
            <p:ph type="title"/>
          </p:nvPr>
        </p:nvSpPr>
        <p:spPr/>
        <p:txBody>
          <a:bodyPr/>
          <a:lstStyle/>
          <a:p>
            <a:r>
              <a:rPr lang="zh-TW" altLang="en-US"/>
              <a:t>事實資料表的顆粒度</a:t>
            </a:r>
            <a:r>
              <a:rPr lang="en-US" altLang="zh-TW"/>
              <a:t>(I)</a:t>
            </a:r>
          </a:p>
        </p:txBody>
      </p:sp>
      <p:sp>
        <p:nvSpPr>
          <p:cNvPr id="30723" name="Rectangle 3">
            <a:extLst>
              <a:ext uri="{FF2B5EF4-FFF2-40B4-BE49-F238E27FC236}">
                <a16:creationId xmlns:a16="http://schemas.microsoft.com/office/drawing/2014/main" id="{4676936F-2C7F-45AD-95D4-818DF8A80177}"/>
              </a:ext>
            </a:extLst>
          </p:cNvPr>
          <p:cNvSpPr>
            <a:spLocks noGrp="1" noChangeArrowheads="1"/>
          </p:cNvSpPr>
          <p:nvPr>
            <p:ph type="body" idx="1"/>
          </p:nvPr>
        </p:nvSpPr>
        <p:spPr>
          <a:xfrm>
            <a:off x="492125" y="977900"/>
            <a:ext cx="7924800" cy="5330825"/>
          </a:xfrm>
        </p:spPr>
        <p:txBody>
          <a:bodyPr/>
          <a:lstStyle/>
          <a:p>
            <a:r>
              <a:rPr lang="zh-TW" altLang="en-US"/>
              <a:t>顆粒度 </a:t>
            </a:r>
            <a:r>
              <a:rPr lang="en-US" altLang="zh-TW"/>
              <a:t>(Granularity) </a:t>
            </a:r>
            <a:r>
              <a:rPr lang="zh-TW" altLang="en-US"/>
              <a:t>是描述事實資料表中第二部分欄位的精細度，同一張表中所有衡量欄位都要有相同精細度</a:t>
            </a:r>
          </a:p>
          <a:p>
            <a:pPr lvl="1"/>
            <a:r>
              <a:rPr lang="zh-TW" altLang="en-US"/>
              <a:t>例如以銷售資料來說，常見的欄位有銷售量與銷售金額，</a:t>
            </a:r>
          </a:p>
          <a:p>
            <a:pPr lvl="1"/>
            <a:r>
              <a:rPr lang="zh-TW" altLang="en-US"/>
              <a:t>如果顆粒度是訂單中列項目 </a:t>
            </a:r>
            <a:r>
              <a:rPr lang="en-US" altLang="zh-TW">
                <a:hlinkClick r:id="rId2" action="ppaction://hlinksldjump"/>
              </a:rPr>
              <a:t>(Line item)</a:t>
            </a:r>
            <a:r>
              <a:rPr lang="zh-TW" altLang="en-US"/>
              <a:t>，則銷售數量與銷售金額都是指某個品項在某張訂單中的銷售數字。</a:t>
            </a:r>
          </a:p>
          <a:p>
            <a:pPr lvl="1"/>
            <a:r>
              <a:rPr lang="zh-TW" altLang="en-US"/>
              <a:t>相對的，如果顆粒度是訂單，則銷售金額與銷售量就是加總一整張訂單上的列項目所得的銷售量與銷售金額。</a:t>
            </a:r>
          </a:p>
          <a:p>
            <a:pPr lvl="1"/>
            <a:r>
              <a:rPr lang="zh-TW" altLang="en-US"/>
              <a:t>如果顆粒度是指一天的營業額則銷售量與銷售金額則是一整天訂單中的銷售量與銷售金額的加總。</a:t>
            </a:r>
          </a:p>
        </p:txBody>
      </p:sp>
      <p:pic>
        <p:nvPicPr>
          <p:cNvPr id="355332" name="Picture 4" descr="cube1">
            <a:extLst>
              <a:ext uri="{FF2B5EF4-FFF2-40B4-BE49-F238E27FC236}">
                <a16:creationId xmlns:a16="http://schemas.microsoft.com/office/drawing/2014/main" id="{8FE72DD8-FDAD-42C0-825E-29D422C10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5229225"/>
            <a:ext cx="1133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3" name="Picture 5" descr="cube2">
            <a:extLst>
              <a:ext uri="{FF2B5EF4-FFF2-40B4-BE49-F238E27FC236}">
                <a16:creationId xmlns:a16="http://schemas.microsoft.com/office/drawing/2014/main" id="{0D5CADFB-B002-44A5-A9A7-90B301251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941888"/>
            <a:ext cx="18018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4" name="AutoShape 6">
            <a:extLst>
              <a:ext uri="{FF2B5EF4-FFF2-40B4-BE49-F238E27FC236}">
                <a16:creationId xmlns:a16="http://schemas.microsoft.com/office/drawing/2014/main" id="{3B745BD0-5D04-4E84-9FFC-50DD2BDDD3D6}"/>
              </a:ext>
            </a:extLst>
          </p:cNvPr>
          <p:cNvSpPr>
            <a:spLocks noChangeArrowheads="1"/>
          </p:cNvSpPr>
          <p:nvPr/>
        </p:nvSpPr>
        <p:spPr bwMode="auto">
          <a:xfrm>
            <a:off x="2124075" y="5445125"/>
            <a:ext cx="1008063" cy="360363"/>
          </a:xfrm>
          <a:prstGeom prst="rightArrow">
            <a:avLst>
              <a:gd name="adj1" fmla="val 50000"/>
              <a:gd name="adj2" fmla="val 69934"/>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355335" name="AutoShape 7">
            <a:extLst>
              <a:ext uri="{FF2B5EF4-FFF2-40B4-BE49-F238E27FC236}">
                <a16:creationId xmlns:a16="http://schemas.microsoft.com/office/drawing/2014/main" id="{C74EFC7C-46F4-4588-903F-F523844352A5}"/>
              </a:ext>
            </a:extLst>
          </p:cNvPr>
          <p:cNvSpPr>
            <a:spLocks noChangeArrowheads="1"/>
          </p:cNvSpPr>
          <p:nvPr/>
        </p:nvSpPr>
        <p:spPr bwMode="auto">
          <a:xfrm>
            <a:off x="5219700" y="4508500"/>
            <a:ext cx="2087563" cy="720725"/>
          </a:xfrm>
          <a:prstGeom prst="cloudCallout">
            <a:avLst>
              <a:gd name="adj1" fmla="val -70380"/>
              <a:gd name="adj2" fmla="val 111319"/>
            </a:avLst>
          </a:prstGeom>
          <a:solidFill>
            <a:srgbClr val="CC66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i="1">
                <a:solidFill>
                  <a:schemeClr val="bg1"/>
                </a:solidFill>
              </a:rPr>
              <a:t>      Line Item</a:t>
            </a:r>
          </a:p>
        </p:txBody>
      </p:sp>
      <p:sp>
        <p:nvSpPr>
          <p:cNvPr id="355336" name="AutoShape 8">
            <a:extLst>
              <a:ext uri="{FF2B5EF4-FFF2-40B4-BE49-F238E27FC236}">
                <a16:creationId xmlns:a16="http://schemas.microsoft.com/office/drawing/2014/main" id="{D8E6301A-DD35-4318-BE52-9805CA831E98}"/>
              </a:ext>
            </a:extLst>
          </p:cNvPr>
          <p:cNvSpPr>
            <a:spLocks noChangeArrowheads="1"/>
          </p:cNvSpPr>
          <p:nvPr/>
        </p:nvSpPr>
        <p:spPr bwMode="auto">
          <a:xfrm>
            <a:off x="5508625" y="5445125"/>
            <a:ext cx="2087563" cy="504825"/>
          </a:xfrm>
          <a:prstGeom prst="cloudCallout">
            <a:avLst>
              <a:gd name="adj1" fmla="val -86500"/>
              <a:gd name="adj2" fmla="val -18866"/>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i="1">
                <a:solidFill>
                  <a:schemeClr val="bg1"/>
                </a:solidFill>
              </a:rPr>
              <a:t>       Orders</a:t>
            </a:r>
          </a:p>
        </p:txBody>
      </p:sp>
      <p:sp>
        <p:nvSpPr>
          <p:cNvPr id="355337" name="AutoShape 9">
            <a:extLst>
              <a:ext uri="{FF2B5EF4-FFF2-40B4-BE49-F238E27FC236}">
                <a16:creationId xmlns:a16="http://schemas.microsoft.com/office/drawing/2014/main" id="{81DDC2A0-DC11-4FD0-B31D-CCCEFEB506EA}"/>
              </a:ext>
            </a:extLst>
          </p:cNvPr>
          <p:cNvSpPr>
            <a:spLocks noChangeArrowheads="1"/>
          </p:cNvSpPr>
          <p:nvPr/>
        </p:nvSpPr>
        <p:spPr bwMode="auto">
          <a:xfrm>
            <a:off x="5148263" y="6165850"/>
            <a:ext cx="2087562" cy="692150"/>
          </a:xfrm>
          <a:prstGeom prst="cloudCallout">
            <a:avLst>
              <a:gd name="adj1" fmla="val -69926"/>
              <a:gd name="adj2" fmla="val -122644"/>
            </a:avLst>
          </a:prstGeom>
          <a:solidFill>
            <a:srgbClr val="0000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i="1">
                <a:solidFill>
                  <a:schemeClr val="bg1"/>
                </a:solidFill>
              </a:rPr>
              <a:t>       One day</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5333"/>
                                        </p:tgtEl>
                                        <p:attrNameLst>
                                          <p:attrName>style.visibility</p:attrName>
                                        </p:attrNameLst>
                                      </p:cBhvr>
                                      <p:to>
                                        <p:strVal val="visible"/>
                                      </p:to>
                                    </p:set>
                                    <p:animEffect transition="in" filter="blinds(horizontal)">
                                      <p:cBhvr>
                                        <p:cTn id="7" dur="500"/>
                                        <p:tgtEl>
                                          <p:spTgt spid="355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5334"/>
                                        </p:tgtEl>
                                        <p:attrNameLst>
                                          <p:attrName>style.visibility</p:attrName>
                                        </p:attrNameLst>
                                      </p:cBhvr>
                                      <p:to>
                                        <p:strVal val="visible"/>
                                      </p:to>
                                    </p:set>
                                    <p:animEffect transition="in" filter="box(in)">
                                      <p:cBhvr>
                                        <p:cTn id="12" dur="500"/>
                                        <p:tgtEl>
                                          <p:spTgt spid="3553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5332"/>
                                        </p:tgtEl>
                                        <p:attrNameLst>
                                          <p:attrName>style.visibility</p:attrName>
                                        </p:attrNameLst>
                                      </p:cBhvr>
                                      <p:to>
                                        <p:strVal val="visible"/>
                                      </p:to>
                                    </p:set>
                                    <p:anim calcmode="lin" valueType="num">
                                      <p:cBhvr additive="base">
                                        <p:cTn id="17" dur="500" fill="hold"/>
                                        <p:tgtEl>
                                          <p:spTgt spid="355332"/>
                                        </p:tgtEl>
                                        <p:attrNameLst>
                                          <p:attrName>ppt_x</p:attrName>
                                        </p:attrNameLst>
                                      </p:cBhvr>
                                      <p:tavLst>
                                        <p:tav tm="0">
                                          <p:val>
                                            <p:strVal val="#ppt_x"/>
                                          </p:val>
                                        </p:tav>
                                        <p:tav tm="100000">
                                          <p:val>
                                            <p:strVal val="#ppt_x"/>
                                          </p:val>
                                        </p:tav>
                                      </p:tavLst>
                                    </p:anim>
                                    <p:anim calcmode="lin" valueType="num">
                                      <p:cBhvr additive="base">
                                        <p:cTn id="18" dur="500" fill="hold"/>
                                        <p:tgtEl>
                                          <p:spTgt spid="35533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55335"/>
                                        </p:tgtEl>
                                        <p:attrNameLst>
                                          <p:attrName>style.visibility</p:attrName>
                                        </p:attrNameLst>
                                      </p:cBhvr>
                                      <p:to>
                                        <p:strVal val="visible"/>
                                      </p:to>
                                    </p:set>
                                    <p:animEffect transition="in" filter="blinds(horizontal)">
                                      <p:cBhvr>
                                        <p:cTn id="23" dur="500"/>
                                        <p:tgtEl>
                                          <p:spTgt spid="3553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5336"/>
                                        </p:tgtEl>
                                        <p:attrNameLst>
                                          <p:attrName>style.visibility</p:attrName>
                                        </p:attrNameLst>
                                      </p:cBhvr>
                                      <p:to>
                                        <p:strVal val="visible"/>
                                      </p:to>
                                    </p:set>
                                    <p:animEffect transition="in" filter="blinds(horizontal)">
                                      <p:cBhvr>
                                        <p:cTn id="28" dur="500"/>
                                        <p:tgtEl>
                                          <p:spTgt spid="3553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55337"/>
                                        </p:tgtEl>
                                        <p:attrNameLst>
                                          <p:attrName>style.visibility</p:attrName>
                                        </p:attrNameLst>
                                      </p:cBhvr>
                                      <p:to>
                                        <p:strVal val="visible"/>
                                      </p:to>
                                    </p:set>
                                    <p:animEffect transition="in" filter="blinds(horizontal)">
                                      <p:cBhvr>
                                        <p:cTn id="33" dur="500"/>
                                        <p:tgtEl>
                                          <p:spTgt spid="35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animBg="1"/>
      <p:bldP spid="355335" grpId="0" animBg="1"/>
      <p:bldP spid="355336" grpId="0" animBg="1"/>
      <p:bldP spid="3553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a:extLst>
              <a:ext uri="{FF2B5EF4-FFF2-40B4-BE49-F238E27FC236}">
                <a16:creationId xmlns:a16="http://schemas.microsoft.com/office/drawing/2014/main" id="{68BDA538-E5FA-48DA-B48E-60EA05B94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60575"/>
            <a:ext cx="61912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1747" name="Rectangle 2">
            <a:extLst>
              <a:ext uri="{FF2B5EF4-FFF2-40B4-BE49-F238E27FC236}">
                <a16:creationId xmlns:a16="http://schemas.microsoft.com/office/drawing/2014/main" id="{A48D45C6-37E5-43A8-AD4C-AE2EEAE7D922}"/>
              </a:ext>
            </a:extLst>
          </p:cNvPr>
          <p:cNvSpPr>
            <a:spLocks noGrp="1" noChangeArrowheads="1"/>
          </p:cNvSpPr>
          <p:nvPr>
            <p:ph type="title"/>
          </p:nvPr>
        </p:nvSpPr>
        <p:spPr/>
        <p:txBody>
          <a:bodyPr/>
          <a:lstStyle/>
          <a:p>
            <a:r>
              <a:rPr lang="en-US" altLang="zh-TW"/>
              <a:t>(</a:t>
            </a:r>
            <a:r>
              <a:rPr lang="zh-TW" altLang="en-US"/>
              <a:t>補充</a:t>
            </a:r>
            <a:r>
              <a:rPr lang="en-US" altLang="zh-TW"/>
              <a:t>)</a:t>
            </a:r>
            <a:r>
              <a:rPr lang="zh-TW" altLang="en-US"/>
              <a:t> 一般控制文件上 </a:t>
            </a:r>
            <a:r>
              <a:rPr lang="en-US" altLang="zh-TW"/>
              <a:t>Line Item</a:t>
            </a:r>
            <a:r>
              <a:rPr lang="zh-TW" altLang="en-US"/>
              <a:t>的意義</a:t>
            </a:r>
          </a:p>
        </p:txBody>
      </p:sp>
      <p:sp>
        <p:nvSpPr>
          <p:cNvPr id="31748" name="Rectangle 3">
            <a:extLst>
              <a:ext uri="{FF2B5EF4-FFF2-40B4-BE49-F238E27FC236}">
                <a16:creationId xmlns:a16="http://schemas.microsoft.com/office/drawing/2014/main" id="{CD1E1DB7-30FC-4E77-A659-F8672D2AEAC0}"/>
              </a:ext>
            </a:extLst>
          </p:cNvPr>
          <p:cNvSpPr>
            <a:spLocks noGrp="1" noChangeArrowheads="1"/>
          </p:cNvSpPr>
          <p:nvPr>
            <p:ph type="body" idx="1"/>
          </p:nvPr>
        </p:nvSpPr>
        <p:spPr>
          <a:xfrm>
            <a:off x="492125" y="1338263"/>
            <a:ext cx="7924800" cy="4238625"/>
          </a:xfrm>
        </p:spPr>
        <p:txBody>
          <a:bodyPr/>
          <a:lstStyle/>
          <a:p>
            <a:endParaRPr lang="zh-TW" altLang="en-US"/>
          </a:p>
        </p:txBody>
      </p:sp>
      <p:sp>
        <p:nvSpPr>
          <p:cNvPr id="31749" name="Rectangle 7">
            <a:extLst>
              <a:ext uri="{FF2B5EF4-FFF2-40B4-BE49-F238E27FC236}">
                <a16:creationId xmlns:a16="http://schemas.microsoft.com/office/drawing/2014/main" id="{25FE9C59-80F3-4338-8DE4-750414E966F4}"/>
              </a:ext>
            </a:extLst>
          </p:cNvPr>
          <p:cNvSpPr>
            <a:spLocks noChangeArrowheads="1"/>
          </p:cNvSpPr>
          <p:nvPr/>
        </p:nvSpPr>
        <p:spPr bwMode="auto">
          <a:xfrm>
            <a:off x="755650" y="1628775"/>
            <a:ext cx="7704138" cy="4248150"/>
          </a:xfrm>
          <a:prstGeom prst="rect">
            <a:avLst/>
          </a:prstGeom>
          <a:noFill/>
          <a:ln w="38100" algn="ctr">
            <a:solidFill>
              <a:srgbClr val="FF0000"/>
            </a:solidFill>
            <a:prstDash val="sys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355336" name="AutoShape 8">
            <a:extLst>
              <a:ext uri="{FF2B5EF4-FFF2-40B4-BE49-F238E27FC236}">
                <a16:creationId xmlns:a16="http://schemas.microsoft.com/office/drawing/2014/main" id="{4EA0187C-7113-4482-978D-36DE18C9AE2A}"/>
              </a:ext>
            </a:extLst>
          </p:cNvPr>
          <p:cNvSpPr>
            <a:spLocks noChangeArrowheads="1"/>
          </p:cNvSpPr>
          <p:nvPr/>
        </p:nvSpPr>
        <p:spPr bwMode="auto">
          <a:xfrm>
            <a:off x="5003800" y="693738"/>
            <a:ext cx="2087563" cy="720725"/>
          </a:xfrm>
          <a:prstGeom prst="cloudCallout">
            <a:avLst>
              <a:gd name="adj1" fmla="val -35741"/>
              <a:gd name="adj2" fmla="val 76454"/>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i="1">
                <a:solidFill>
                  <a:schemeClr val="bg1"/>
                </a:solidFill>
              </a:rPr>
              <a:t>       Orders</a:t>
            </a:r>
          </a:p>
        </p:txBody>
      </p:sp>
      <p:sp>
        <p:nvSpPr>
          <p:cNvPr id="31751" name="Rectangle 10">
            <a:extLst>
              <a:ext uri="{FF2B5EF4-FFF2-40B4-BE49-F238E27FC236}">
                <a16:creationId xmlns:a16="http://schemas.microsoft.com/office/drawing/2014/main" id="{F3198E62-0F95-43A3-B2E4-919BE9F31CEB}"/>
              </a:ext>
            </a:extLst>
          </p:cNvPr>
          <p:cNvSpPr>
            <a:spLocks noChangeArrowheads="1"/>
          </p:cNvSpPr>
          <p:nvPr/>
        </p:nvSpPr>
        <p:spPr bwMode="auto">
          <a:xfrm>
            <a:off x="1042988" y="3284538"/>
            <a:ext cx="4176712" cy="433387"/>
          </a:xfrm>
          <a:prstGeom prst="rect">
            <a:avLst/>
          </a:prstGeom>
          <a:noFill/>
          <a:ln w="57150" algn="ctr">
            <a:solidFill>
              <a:srgbClr val="C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355335" name="AutoShape 7">
            <a:extLst>
              <a:ext uri="{FF2B5EF4-FFF2-40B4-BE49-F238E27FC236}">
                <a16:creationId xmlns:a16="http://schemas.microsoft.com/office/drawing/2014/main" id="{71C4D435-3E7E-4768-92B1-69DADF69BF9B}"/>
              </a:ext>
            </a:extLst>
          </p:cNvPr>
          <p:cNvSpPr>
            <a:spLocks noChangeArrowheads="1"/>
          </p:cNvSpPr>
          <p:nvPr/>
        </p:nvSpPr>
        <p:spPr bwMode="auto">
          <a:xfrm>
            <a:off x="5364163" y="2349500"/>
            <a:ext cx="1511300" cy="720725"/>
          </a:xfrm>
          <a:prstGeom prst="cloudCallout">
            <a:avLst>
              <a:gd name="adj1" fmla="val -60519"/>
              <a:gd name="adj2" fmla="val 81889"/>
            </a:avLst>
          </a:prstGeom>
          <a:solidFill>
            <a:srgbClr val="CC3399"/>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i="1">
                <a:solidFill>
                  <a:schemeClr val="bg1"/>
                </a:solidFill>
              </a:rPr>
              <a:t>      Line Item</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5336"/>
                                        </p:tgtEl>
                                        <p:attrNameLst>
                                          <p:attrName>style.visibility</p:attrName>
                                        </p:attrNameLst>
                                      </p:cBhvr>
                                      <p:to>
                                        <p:strVal val="visible"/>
                                      </p:to>
                                    </p:set>
                                    <p:animEffect transition="in" filter="blinds(horizontal)">
                                      <p:cBhvr>
                                        <p:cTn id="7" dur="500"/>
                                        <p:tgtEl>
                                          <p:spTgt spid="355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5335"/>
                                        </p:tgtEl>
                                        <p:attrNameLst>
                                          <p:attrName>style.visibility</p:attrName>
                                        </p:attrNameLst>
                                      </p:cBhvr>
                                      <p:to>
                                        <p:strVal val="visible"/>
                                      </p:to>
                                    </p:set>
                                    <p:animEffect transition="in" filter="blinds(horizontal)">
                                      <p:cBhvr>
                                        <p:cTn id="12" dur="500"/>
                                        <p:tgtEl>
                                          <p:spTgt spid="355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6" grpId="0" animBg="1"/>
      <p:bldP spid="3553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EFC25B24-4D1A-4CF6-B93E-035404113BAB}"/>
              </a:ext>
            </a:extLst>
          </p:cNvPr>
          <p:cNvSpPr>
            <a:spLocks noGrp="1" noChangeArrowheads="1"/>
          </p:cNvSpPr>
          <p:nvPr>
            <p:ph type="title"/>
          </p:nvPr>
        </p:nvSpPr>
        <p:spPr/>
        <p:txBody>
          <a:bodyPr/>
          <a:lstStyle/>
          <a:p>
            <a:r>
              <a:rPr lang="en-US" altLang="zh-TW"/>
              <a:t>(</a:t>
            </a:r>
            <a:r>
              <a:rPr lang="zh-TW" altLang="en-US"/>
              <a:t>補充</a:t>
            </a:r>
            <a:r>
              <a:rPr lang="en-US" altLang="zh-TW"/>
              <a:t>)</a:t>
            </a:r>
            <a:r>
              <a:rPr lang="zh-TW" altLang="en-US"/>
              <a:t> </a:t>
            </a:r>
            <a:r>
              <a:rPr lang="en-US" altLang="zh-TW"/>
              <a:t>Line Item</a:t>
            </a:r>
            <a:r>
              <a:rPr lang="zh-TW" altLang="en-US"/>
              <a:t>的意義</a:t>
            </a:r>
            <a:r>
              <a:rPr lang="en-US" altLang="zh-TW"/>
              <a:t>--</a:t>
            </a:r>
            <a:r>
              <a:rPr lang="zh-TW" altLang="en-US"/>
              <a:t>以銷售訂單為例</a:t>
            </a:r>
          </a:p>
        </p:txBody>
      </p:sp>
      <p:sp>
        <p:nvSpPr>
          <p:cNvPr id="32771" name="Rectangle 4">
            <a:extLst>
              <a:ext uri="{FF2B5EF4-FFF2-40B4-BE49-F238E27FC236}">
                <a16:creationId xmlns:a16="http://schemas.microsoft.com/office/drawing/2014/main" id="{D7E5068F-B94D-40B2-8573-1ED8A7AF8348}"/>
              </a:ext>
            </a:extLst>
          </p:cNvPr>
          <p:cNvSpPr>
            <a:spLocks noGrp="1" noChangeArrowheads="1"/>
          </p:cNvSpPr>
          <p:nvPr>
            <p:ph type="body" idx="1"/>
          </p:nvPr>
        </p:nvSpPr>
        <p:spPr>
          <a:xfrm>
            <a:off x="534988" y="690563"/>
            <a:ext cx="7924800" cy="5330825"/>
          </a:xfrm>
        </p:spPr>
        <p:txBody>
          <a:bodyPr/>
          <a:lstStyle/>
          <a:p>
            <a:endParaRPr lang="zh-TW" altLang="zh-TW" sz="2200"/>
          </a:p>
        </p:txBody>
      </p:sp>
      <p:pic>
        <p:nvPicPr>
          <p:cNvPr id="32772" name="內容版面配置區 11">
            <a:extLst>
              <a:ext uri="{FF2B5EF4-FFF2-40B4-BE49-F238E27FC236}">
                <a16:creationId xmlns:a16="http://schemas.microsoft.com/office/drawing/2014/main" id="{0A64F638-247C-472C-B96E-A39237D092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54088"/>
            <a:ext cx="8966200" cy="57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a:extLst>
              <a:ext uri="{FF2B5EF4-FFF2-40B4-BE49-F238E27FC236}">
                <a16:creationId xmlns:a16="http://schemas.microsoft.com/office/drawing/2014/main" id="{0F32D1C6-262F-451C-97BE-81CC4A2CE193}"/>
              </a:ext>
            </a:extLst>
          </p:cNvPr>
          <p:cNvSpPr>
            <a:spLocks noChangeArrowheads="1"/>
          </p:cNvSpPr>
          <p:nvPr/>
        </p:nvSpPr>
        <p:spPr bwMode="auto">
          <a:xfrm>
            <a:off x="5364163" y="3068638"/>
            <a:ext cx="2592387" cy="792162"/>
          </a:xfrm>
          <a:prstGeom prst="cloudCallout">
            <a:avLst>
              <a:gd name="adj1" fmla="val -15630"/>
              <a:gd name="adj2" fmla="val 104417"/>
            </a:avLst>
          </a:prstGeom>
          <a:solidFill>
            <a:srgbClr val="CC3399"/>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i="1">
                <a:solidFill>
                  <a:schemeClr val="bg1"/>
                </a:solidFill>
              </a:rPr>
              <a:t>       Line Item</a:t>
            </a:r>
          </a:p>
        </p:txBody>
      </p:sp>
      <p:sp>
        <p:nvSpPr>
          <p:cNvPr id="32774" name="Rectangle 7">
            <a:extLst>
              <a:ext uri="{FF2B5EF4-FFF2-40B4-BE49-F238E27FC236}">
                <a16:creationId xmlns:a16="http://schemas.microsoft.com/office/drawing/2014/main" id="{2CF33472-74C2-44E4-9198-2BF4EBB25E00}"/>
              </a:ext>
            </a:extLst>
          </p:cNvPr>
          <p:cNvSpPr>
            <a:spLocks noChangeArrowheads="1"/>
          </p:cNvSpPr>
          <p:nvPr/>
        </p:nvSpPr>
        <p:spPr bwMode="auto">
          <a:xfrm>
            <a:off x="0" y="4252913"/>
            <a:ext cx="9144000" cy="544512"/>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B0832906-D7BA-466B-B903-787267491FEB}"/>
              </a:ext>
            </a:extLst>
          </p:cNvPr>
          <p:cNvSpPr>
            <a:spLocks noChangeArrowheads="1"/>
          </p:cNvSpPr>
          <p:nvPr/>
        </p:nvSpPr>
        <p:spPr bwMode="gray">
          <a:xfrm>
            <a:off x="1619250" y="5734050"/>
            <a:ext cx="5113338" cy="1033463"/>
          </a:xfrm>
          <a:prstGeom prst="rect">
            <a:avLst/>
          </a:prstGeom>
          <a:solidFill>
            <a:srgbClr val="99FF99"/>
          </a:soli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147" name="Rectangle 4">
            <a:extLst>
              <a:ext uri="{FF2B5EF4-FFF2-40B4-BE49-F238E27FC236}">
                <a16:creationId xmlns:a16="http://schemas.microsoft.com/office/drawing/2014/main" id="{D2BA3FAC-7529-4422-9F70-E4FF1E034F7F}"/>
              </a:ext>
            </a:extLst>
          </p:cNvPr>
          <p:cNvSpPr>
            <a:spLocks noChangeArrowheads="1"/>
          </p:cNvSpPr>
          <p:nvPr/>
        </p:nvSpPr>
        <p:spPr bwMode="gray">
          <a:xfrm>
            <a:off x="1620838" y="981075"/>
            <a:ext cx="5111750" cy="1325563"/>
          </a:xfrm>
          <a:prstGeom prst="rect">
            <a:avLst/>
          </a:prstGeom>
          <a:solidFill>
            <a:srgbClr val="99CCFF"/>
          </a:soli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148" name="Rectangle 5">
            <a:extLst>
              <a:ext uri="{FF2B5EF4-FFF2-40B4-BE49-F238E27FC236}">
                <a16:creationId xmlns:a16="http://schemas.microsoft.com/office/drawing/2014/main" id="{3955D98D-DF69-4984-807B-19AC862A464B}"/>
              </a:ext>
            </a:extLst>
          </p:cNvPr>
          <p:cNvSpPr>
            <a:spLocks noChangeArrowheads="1"/>
          </p:cNvSpPr>
          <p:nvPr/>
        </p:nvSpPr>
        <p:spPr bwMode="gray">
          <a:xfrm>
            <a:off x="1620838" y="2876550"/>
            <a:ext cx="5111750" cy="917575"/>
          </a:xfrm>
          <a:prstGeom prst="rect">
            <a:avLst/>
          </a:prstGeom>
          <a:solidFill>
            <a:srgbClr val="DDDDDD"/>
          </a:soli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149" name="Rectangle 6">
            <a:extLst>
              <a:ext uri="{FF2B5EF4-FFF2-40B4-BE49-F238E27FC236}">
                <a16:creationId xmlns:a16="http://schemas.microsoft.com/office/drawing/2014/main" id="{D9B09ADE-595D-4B0A-9B84-B265AD92E029}"/>
              </a:ext>
            </a:extLst>
          </p:cNvPr>
          <p:cNvSpPr>
            <a:spLocks noChangeArrowheads="1"/>
          </p:cNvSpPr>
          <p:nvPr/>
        </p:nvSpPr>
        <p:spPr bwMode="gray">
          <a:xfrm>
            <a:off x="1619250" y="4244975"/>
            <a:ext cx="5113338" cy="982663"/>
          </a:xfrm>
          <a:prstGeom prst="rect">
            <a:avLst/>
          </a:prstGeom>
          <a:solidFill>
            <a:srgbClr val="FF99FF"/>
          </a:soli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150" name="Freeform 7">
            <a:extLst>
              <a:ext uri="{FF2B5EF4-FFF2-40B4-BE49-F238E27FC236}">
                <a16:creationId xmlns:a16="http://schemas.microsoft.com/office/drawing/2014/main" id="{7D4C5828-87D5-44EA-964D-8A1FDA7A5450}"/>
              </a:ext>
            </a:extLst>
          </p:cNvPr>
          <p:cNvSpPr>
            <a:spLocks/>
          </p:cNvSpPr>
          <p:nvPr/>
        </p:nvSpPr>
        <p:spPr bwMode="gray">
          <a:xfrm>
            <a:off x="1627188" y="3921125"/>
            <a:ext cx="1638300" cy="360363"/>
          </a:xfrm>
          <a:custGeom>
            <a:avLst/>
            <a:gdLst>
              <a:gd name="T0" fmla="*/ 2147483646 w 880"/>
              <a:gd name="T1" fmla="*/ 2147483646 h 283"/>
              <a:gd name="T2" fmla="*/ 2147483646 w 880"/>
              <a:gd name="T3" fmla="*/ 2147483646 h 283"/>
              <a:gd name="T4" fmla="*/ 2147483646 w 880"/>
              <a:gd name="T5" fmla="*/ 2147483646 h 283"/>
              <a:gd name="T6" fmla="*/ 2147483646 w 880"/>
              <a:gd name="T7" fmla="*/ 2147483646 h 283"/>
              <a:gd name="T8" fmla="*/ 2147483646 w 880"/>
              <a:gd name="T9" fmla="*/ 2147483646 h 283"/>
              <a:gd name="T10" fmla="*/ 2147483646 w 880"/>
              <a:gd name="T11" fmla="*/ 2147483646 h 283"/>
              <a:gd name="T12" fmla="*/ 2147483646 w 880"/>
              <a:gd name="T13" fmla="*/ 2147483646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gradFill rotWithShape="1">
            <a:gsLst>
              <a:gs pos="0">
                <a:srgbClr val="2F002F"/>
              </a:gs>
              <a:gs pos="50000">
                <a:srgbClr val="660066"/>
              </a:gs>
              <a:gs pos="100000">
                <a:srgbClr val="2F002F"/>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TW" altLang="en-US"/>
          </a:p>
        </p:txBody>
      </p:sp>
      <p:sp>
        <p:nvSpPr>
          <p:cNvPr id="6151" name="Rectangle 8">
            <a:extLst>
              <a:ext uri="{FF2B5EF4-FFF2-40B4-BE49-F238E27FC236}">
                <a16:creationId xmlns:a16="http://schemas.microsoft.com/office/drawing/2014/main" id="{6566FC6B-10A4-4D56-AE28-101BDE4E7B37}"/>
              </a:ext>
            </a:extLst>
          </p:cNvPr>
          <p:cNvSpPr>
            <a:spLocks noGrp="1" noChangeArrowheads="1"/>
          </p:cNvSpPr>
          <p:nvPr>
            <p:ph type="title"/>
          </p:nvPr>
        </p:nvSpPr>
        <p:spPr/>
        <p:txBody>
          <a:bodyPr/>
          <a:lstStyle/>
          <a:p>
            <a:r>
              <a:rPr lang="zh-TW" altLang="en-US"/>
              <a:t>鍾震耀講師介紹</a:t>
            </a:r>
          </a:p>
        </p:txBody>
      </p:sp>
      <p:sp>
        <p:nvSpPr>
          <p:cNvPr id="6152" name="Freeform 9">
            <a:extLst>
              <a:ext uri="{FF2B5EF4-FFF2-40B4-BE49-F238E27FC236}">
                <a16:creationId xmlns:a16="http://schemas.microsoft.com/office/drawing/2014/main" id="{C89ECAF6-FC5C-407D-8456-0C21F4A6BC83}"/>
              </a:ext>
            </a:extLst>
          </p:cNvPr>
          <p:cNvSpPr>
            <a:spLocks/>
          </p:cNvSpPr>
          <p:nvPr/>
        </p:nvSpPr>
        <p:spPr bwMode="gray">
          <a:xfrm>
            <a:off x="1619250" y="620713"/>
            <a:ext cx="1638300" cy="360362"/>
          </a:xfrm>
          <a:custGeom>
            <a:avLst/>
            <a:gdLst>
              <a:gd name="T0" fmla="*/ 2147483646 w 880"/>
              <a:gd name="T1" fmla="*/ 2147483646 h 283"/>
              <a:gd name="T2" fmla="*/ 2147483646 w 880"/>
              <a:gd name="T3" fmla="*/ 2147483646 h 283"/>
              <a:gd name="T4" fmla="*/ 2147483646 w 880"/>
              <a:gd name="T5" fmla="*/ 2147483646 h 283"/>
              <a:gd name="T6" fmla="*/ 2147483646 w 880"/>
              <a:gd name="T7" fmla="*/ 2147483646 h 283"/>
              <a:gd name="T8" fmla="*/ 2147483646 w 880"/>
              <a:gd name="T9" fmla="*/ 2147483646 h 283"/>
              <a:gd name="T10" fmla="*/ 2147483646 w 880"/>
              <a:gd name="T11" fmla="*/ 2147483646 h 283"/>
              <a:gd name="T12" fmla="*/ 2147483646 w 880"/>
              <a:gd name="T13" fmla="*/ 2147483646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gradFill rotWithShape="1">
            <a:gsLst>
              <a:gs pos="0">
                <a:srgbClr val="000047"/>
              </a:gs>
              <a:gs pos="50000">
                <a:srgbClr val="000099"/>
              </a:gs>
              <a:gs pos="100000">
                <a:srgbClr val="000047"/>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TW" altLang="en-US"/>
          </a:p>
        </p:txBody>
      </p:sp>
      <p:sp>
        <p:nvSpPr>
          <p:cNvPr id="6153" name="Text Box 10">
            <a:extLst>
              <a:ext uri="{FF2B5EF4-FFF2-40B4-BE49-F238E27FC236}">
                <a16:creationId xmlns:a16="http://schemas.microsoft.com/office/drawing/2014/main" id="{F6FD20CC-41A6-4DB1-84E8-CFDF7C7FC87E}"/>
              </a:ext>
            </a:extLst>
          </p:cNvPr>
          <p:cNvSpPr txBox="1">
            <a:spLocks noChangeArrowheads="1"/>
          </p:cNvSpPr>
          <p:nvPr/>
        </p:nvSpPr>
        <p:spPr bwMode="gray">
          <a:xfrm>
            <a:off x="1693863" y="620713"/>
            <a:ext cx="147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eaLnBrk="1" hangingPunct="1">
              <a:spcBef>
                <a:spcPct val="50000"/>
              </a:spcBef>
              <a:spcAft>
                <a:spcPct val="0"/>
              </a:spcAft>
              <a:buClrTx/>
              <a:buSzTx/>
              <a:buFontTx/>
              <a:buNone/>
            </a:pPr>
            <a:r>
              <a:rPr lang="zh-TW" altLang="en-US" sz="1800">
                <a:solidFill>
                  <a:schemeClr val="bg1"/>
                </a:solidFill>
              </a:rPr>
              <a:t>現職及經歷</a:t>
            </a:r>
          </a:p>
        </p:txBody>
      </p:sp>
      <p:sp>
        <p:nvSpPr>
          <p:cNvPr id="6154" name="Rectangle 11">
            <a:extLst>
              <a:ext uri="{FF2B5EF4-FFF2-40B4-BE49-F238E27FC236}">
                <a16:creationId xmlns:a16="http://schemas.microsoft.com/office/drawing/2014/main" id="{1720F087-4141-4962-83BD-D347DD84479C}"/>
              </a:ext>
            </a:extLst>
          </p:cNvPr>
          <p:cNvSpPr>
            <a:spLocks noChangeArrowheads="1"/>
          </p:cNvSpPr>
          <p:nvPr/>
        </p:nvSpPr>
        <p:spPr bwMode="gray">
          <a:xfrm>
            <a:off x="1619250" y="1052513"/>
            <a:ext cx="5394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eaLnBrk="1" hangingPunct="1">
              <a:spcAft>
                <a:spcPct val="0"/>
              </a:spcAft>
              <a:buClrTx/>
              <a:buSzTx/>
              <a:buFontTx/>
              <a:buBlip>
                <a:blip r:embed="rId2"/>
              </a:buBlip>
            </a:pPr>
            <a:r>
              <a:rPr lang="zh-TW" altLang="en-US" sz="1800">
                <a:solidFill>
                  <a:schemeClr val="tx1"/>
                </a:solidFill>
              </a:rPr>
              <a:t> 中華企業資源規劃學會  資深專案經理</a:t>
            </a:r>
            <a:endParaRPr lang="en-US" altLang="zh-TW" sz="1800">
              <a:solidFill>
                <a:schemeClr val="tx1"/>
              </a:solidFill>
            </a:endParaRPr>
          </a:p>
          <a:p>
            <a:pPr eaLnBrk="1" hangingPunct="1">
              <a:spcAft>
                <a:spcPct val="0"/>
              </a:spcAft>
              <a:buClrTx/>
              <a:buSzTx/>
              <a:buFontTx/>
              <a:buBlip>
                <a:blip r:embed="rId2"/>
              </a:buBlip>
            </a:pPr>
            <a:r>
              <a:rPr lang="zh-TW" altLang="en-US" sz="1800">
                <a:solidFill>
                  <a:schemeClr val="tx1"/>
                </a:solidFill>
              </a:rPr>
              <a:t> 曾任聯合通商電子商務公司技術發展部  經理</a:t>
            </a:r>
          </a:p>
          <a:p>
            <a:pPr eaLnBrk="1" hangingPunct="1">
              <a:spcAft>
                <a:spcPct val="0"/>
              </a:spcAft>
              <a:buClrTx/>
              <a:buSzTx/>
              <a:buFontTx/>
              <a:buBlip>
                <a:blip r:embed="rId2"/>
              </a:buBlip>
            </a:pPr>
            <a:r>
              <a:rPr lang="zh-TW" altLang="en-US" sz="1800">
                <a:solidFill>
                  <a:schemeClr val="tx1"/>
                </a:solidFill>
              </a:rPr>
              <a:t> 曾任修平技術學院資管系  專任講師</a:t>
            </a:r>
          </a:p>
          <a:p>
            <a:pPr eaLnBrk="1" hangingPunct="1">
              <a:spcAft>
                <a:spcPct val="0"/>
              </a:spcAft>
              <a:buClrTx/>
              <a:buSzTx/>
              <a:buFontTx/>
              <a:buBlip>
                <a:blip r:embed="rId2"/>
              </a:buBlip>
            </a:pPr>
            <a:r>
              <a:rPr lang="zh-TW" altLang="en-US" sz="1800">
                <a:solidFill>
                  <a:schemeClr val="tx1"/>
                </a:solidFill>
              </a:rPr>
              <a:t> 曾任工業技術研究院</a:t>
            </a:r>
            <a:r>
              <a:rPr lang="en-US" altLang="zh-TW" sz="1800">
                <a:solidFill>
                  <a:schemeClr val="tx1"/>
                </a:solidFill>
              </a:rPr>
              <a:t>(ITRI)</a:t>
            </a:r>
            <a:r>
              <a:rPr lang="zh-TW" altLang="en-US" sz="1800">
                <a:solidFill>
                  <a:schemeClr val="tx1"/>
                </a:solidFill>
              </a:rPr>
              <a:t>   系統副工程師</a:t>
            </a:r>
          </a:p>
        </p:txBody>
      </p:sp>
      <p:sp>
        <p:nvSpPr>
          <p:cNvPr id="6155" name="Freeform 12">
            <a:extLst>
              <a:ext uri="{FF2B5EF4-FFF2-40B4-BE49-F238E27FC236}">
                <a16:creationId xmlns:a16="http://schemas.microsoft.com/office/drawing/2014/main" id="{B6A38DE1-DFB7-4411-A0B7-CAE4DA668EFD}"/>
              </a:ext>
            </a:extLst>
          </p:cNvPr>
          <p:cNvSpPr>
            <a:spLocks/>
          </p:cNvSpPr>
          <p:nvPr/>
        </p:nvSpPr>
        <p:spPr bwMode="gray">
          <a:xfrm>
            <a:off x="1628775" y="2498725"/>
            <a:ext cx="1638300" cy="360363"/>
          </a:xfrm>
          <a:custGeom>
            <a:avLst/>
            <a:gdLst>
              <a:gd name="T0" fmla="*/ 2147483646 w 880"/>
              <a:gd name="T1" fmla="*/ 2147483646 h 283"/>
              <a:gd name="T2" fmla="*/ 2147483646 w 880"/>
              <a:gd name="T3" fmla="*/ 2147483646 h 283"/>
              <a:gd name="T4" fmla="*/ 2147483646 w 880"/>
              <a:gd name="T5" fmla="*/ 2147483646 h 283"/>
              <a:gd name="T6" fmla="*/ 2147483646 w 880"/>
              <a:gd name="T7" fmla="*/ 2147483646 h 283"/>
              <a:gd name="T8" fmla="*/ 2147483646 w 880"/>
              <a:gd name="T9" fmla="*/ 2147483646 h 283"/>
              <a:gd name="T10" fmla="*/ 2147483646 w 880"/>
              <a:gd name="T11" fmla="*/ 2147483646 h 283"/>
              <a:gd name="T12" fmla="*/ 2147483646 w 880"/>
              <a:gd name="T13" fmla="*/ 2147483646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gradFill rotWithShape="1">
            <a:gsLst>
              <a:gs pos="0">
                <a:srgbClr val="242424"/>
              </a:gs>
              <a:gs pos="50000">
                <a:srgbClr val="4D4D4D"/>
              </a:gs>
              <a:gs pos="100000">
                <a:srgbClr val="242424"/>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TW" altLang="en-US"/>
          </a:p>
        </p:txBody>
      </p:sp>
      <p:sp>
        <p:nvSpPr>
          <p:cNvPr id="6156" name="Freeform 13">
            <a:extLst>
              <a:ext uri="{FF2B5EF4-FFF2-40B4-BE49-F238E27FC236}">
                <a16:creationId xmlns:a16="http://schemas.microsoft.com/office/drawing/2014/main" id="{9E35AA1B-CD59-4CCE-9AE2-FC5D0BDEDB49}"/>
              </a:ext>
            </a:extLst>
          </p:cNvPr>
          <p:cNvSpPr>
            <a:spLocks/>
          </p:cNvSpPr>
          <p:nvPr/>
        </p:nvSpPr>
        <p:spPr bwMode="gray">
          <a:xfrm>
            <a:off x="1619250" y="5373688"/>
            <a:ext cx="1638300" cy="360362"/>
          </a:xfrm>
          <a:custGeom>
            <a:avLst/>
            <a:gdLst>
              <a:gd name="T0" fmla="*/ 2147483646 w 880"/>
              <a:gd name="T1" fmla="*/ 2147483646 h 283"/>
              <a:gd name="T2" fmla="*/ 2147483646 w 880"/>
              <a:gd name="T3" fmla="*/ 2147483646 h 283"/>
              <a:gd name="T4" fmla="*/ 2147483646 w 880"/>
              <a:gd name="T5" fmla="*/ 2147483646 h 283"/>
              <a:gd name="T6" fmla="*/ 2147483646 w 880"/>
              <a:gd name="T7" fmla="*/ 2147483646 h 283"/>
              <a:gd name="T8" fmla="*/ 2147483646 w 880"/>
              <a:gd name="T9" fmla="*/ 2147483646 h 283"/>
              <a:gd name="T10" fmla="*/ 2147483646 w 880"/>
              <a:gd name="T11" fmla="*/ 2147483646 h 283"/>
              <a:gd name="T12" fmla="*/ 2147483646 w 880"/>
              <a:gd name="T13" fmla="*/ 2147483646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283">
                <a:moveTo>
                  <a:pt x="1" y="113"/>
                </a:moveTo>
                <a:cubicBezTo>
                  <a:pt x="1" y="237"/>
                  <a:pt x="1" y="283"/>
                  <a:pt x="1" y="283"/>
                </a:cubicBezTo>
                <a:lnTo>
                  <a:pt x="880" y="283"/>
                </a:lnTo>
                <a:lnTo>
                  <a:pt x="880" y="106"/>
                </a:lnTo>
                <a:cubicBezTo>
                  <a:pt x="878" y="68"/>
                  <a:pt x="862" y="4"/>
                  <a:pt x="742" y="4"/>
                </a:cubicBezTo>
                <a:cubicBezTo>
                  <a:pt x="365" y="4"/>
                  <a:pt x="140" y="4"/>
                  <a:pt x="140" y="4"/>
                </a:cubicBezTo>
                <a:cubicBezTo>
                  <a:pt x="16" y="0"/>
                  <a:pt x="0" y="91"/>
                  <a:pt x="1" y="113"/>
                </a:cubicBezTo>
                <a:close/>
              </a:path>
            </a:pathLst>
          </a:custGeom>
          <a:gradFill rotWithShape="1">
            <a:gsLst>
              <a:gs pos="0">
                <a:srgbClr val="002F00"/>
              </a:gs>
              <a:gs pos="50000">
                <a:srgbClr val="006600"/>
              </a:gs>
              <a:gs pos="100000">
                <a:srgbClr val="002F00"/>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TW" altLang="en-US"/>
          </a:p>
        </p:txBody>
      </p:sp>
      <p:sp>
        <p:nvSpPr>
          <p:cNvPr id="6157" name="Text Box 14">
            <a:extLst>
              <a:ext uri="{FF2B5EF4-FFF2-40B4-BE49-F238E27FC236}">
                <a16:creationId xmlns:a16="http://schemas.microsoft.com/office/drawing/2014/main" id="{26E05301-C8EF-4A6F-A4D1-00F0649CD9AB}"/>
              </a:ext>
            </a:extLst>
          </p:cNvPr>
          <p:cNvSpPr txBox="1">
            <a:spLocks noChangeArrowheads="1"/>
          </p:cNvSpPr>
          <p:nvPr/>
        </p:nvSpPr>
        <p:spPr bwMode="gray">
          <a:xfrm>
            <a:off x="1692275" y="2492375"/>
            <a:ext cx="1470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eaLnBrk="1" hangingPunct="1">
              <a:spcBef>
                <a:spcPct val="50000"/>
              </a:spcBef>
              <a:spcAft>
                <a:spcPct val="0"/>
              </a:spcAft>
              <a:buClrTx/>
              <a:buSzTx/>
              <a:buFontTx/>
              <a:buNone/>
            </a:pPr>
            <a:r>
              <a:rPr lang="zh-TW" altLang="en-US" sz="1800">
                <a:solidFill>
                  <a:schemeClr val="bg1"/>
                </a:solidFill>
              </a:rPr>
              <a:t>學    歷</a:t>
            </a:r>
          </a:p>
        </p:txBody>
      </p:sp>
      <p:sp>
        <p:nvSpPr>
          <p:cNvPr id="6158" name="Text Box 15">
            <a:extLst>
              <a:ext uri="{FF2B5EF4-FFF2-40B4-BE49-F238E27FC236}">
                <a16:creationId xmlns:a16="http://schemas.microsoft.com/office/drawing/2014/main" id="{90D6FBC8-025D-472D-A2BC-42D1B91236F7}"/>
              </a:ext>
            </a:extLst>
          </p:cNvPr>
          <p:cNvSpPr txBox="1">
            <a:spLocks noChangeArrowheads="1"/>
          </p:cNvSpPr>
          <p:nvPr/>
        </p:nvSpPr>
        <p:spPr bwMode="gray">
          <a:xfrm>
            <a:off x="1763713" y="3932238"/>
            <a:ext cx="147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eaLnBrk="1" hangingPunct="1">
              <a:spcBef>
                <a:spcPct val="50000"/>
              </a:spcBef>
              <a:spcAft>
                <a:spcPct val="0"/>
              </a:spcAft>
              <a:buClrTx/>
              <a:buSzTx/>
              <a:buFontTx/>
              <a:buNone/>
            </a:pPr>
            <a:r>
              <a:rPr lang="zh-TW" altLang="en-US" sz="1800">
                <a:solidFill>
                  <a:schemeClr val="bg1"/>
                </a:solidFill>
              </a:rPr>
              <a:t>專    長</a:t>
            </a:r>
          </a:p>
        </p:txBody>
      </p:sp>
      <p:sp>
        <p:nvSpPr>
          <p:cNvPr id="6159" name="Text Box 16">
            <a:extLst>
              <a:ext uri="{FF2B5EF4-FFF2-40B4-BE49-F238E27FC236}">
                <a16:creationId xmlns:a16="http://schemas.microsoft.com/office/drawing/2014/main" id="{8F397EEE-E4BA-4223-A1BE-7815ECC2A1C8}"/>
              </a:ext>
            </a:extLst>
          </p:cNvPr>
          <p:cNvSpPr txBox="1">
            <a:spLocks noChangeArrowheads="1"/>
          </p:cNvSpPr>
          <p:nvPr/>
        </p:nvSpPr>
        <p:spPr bwMode="gray">
          <a:xfrm>
            <a:off x="1619250" y="5373688"/>
            <a:ext cx="147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eaLnBrk="1" hangingPunct="1">
              <a:spcBef>
                <a:spcPct val="50000"/>
              </a:spcBef>
              <a:spcAft>
                <a:spcPct val="0"/>
              </a:spcAft>
              <a:buClrTx/>
              <a:buSzTx/>
              <a:buFontTx/>
              <a:buNone/>
            </a:pPr>
            <a:r>
              <a:rPr lang="zh-TW" altLang="en-US" sz="1800">
                <a:solidFill>
                  <a:schemeClr val="bg1"/>
                </a:solidFill>
              </a:rPr>
              <a:t>認    證</a:t>
            </a:r>
          </a:p>
        </p:txBody>
      </p:sp>
      <p:sp>
        <p:nvSpPr>
          <p:cNvPr id="6160" name="Rectangle 17">
            <a:extLst>
              <a:ext uri="{FF2B5EF4-FFF2-40B4-BE49-F238E27FC236}">
                <a16:creationId xmlns:a16="http://schemas.microsoft.com/office/drawing/2014/main" id="{94621967-AB83-44F5-BE94-BB1892945366}"/>
              </a:ext>
            </a:extLst>
          </p:cNvPr>
          <p:cNvSpPr>
            <a:spLocks noChangeArrowheads="1"/>
          </p:cNvSpPr>
          <p:nvPr/>
        </p:nvSpPr>
        <p:spPr bwMode="gray">
          <a:xfrm>
            <a:off x="1619250" y="2897188"/>
            <a:ext cx="4999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eaLnBrk="1" hangingPunct="1">
              <a:spcAft>
                <a:spcPct val="0"/>
              </a:spcAft>
              <a:buClrTx/>
              <a:buSzTx/>
              <a:buFontTx/>
              <a:buBlip>
                <a:blip r:embed="rId2"/>
              </a:buBlip>
            </a:pPr>
            <a:r>
              <a:rPr lang="zh-TW" altLang="en-US" sz="1800">
                <a:solidFill>
                  <a:schemeClr val="tx1"/>
                </a:solidFill>
              </a:rPr>
              <a:t> 國立中央大學企業管理所 博士畢業</a:t>
            </a:r>
          </a:p>
          <a:p>
            <a:pPr eaLnBrk="1" hangingPunct="1">
              <a:spcAft>
                <a:spcPct val="0"/>
              </a:spcAft>
              <a:buClrTx/>
              <a:buSzTx/>
              <a:buFontTx/>
              <a:buBlip>
                <a:blip r:embed="rId2"/>
              </a:buBlip>
            </a:pPr>
            <a:r>
              <a:rPr lang="zh-TW" altLang="en-US" sz="1800">
                <a:solidFill>
                  <a:schemeClr val="tx1"/>
                </a:solidFill>
              </a:rPr>
              <a:t> 國立台灣科技大學工業管理所 博士班肄業</a:t>
            </a:r>
          </a:p>
          <a:p>
            <a:pPr eaLnBrk="1" hangingPunct="1">
              <a:spcAft>
                <a:spcPct val="0"/>
              </a:spcAft>
              <a:buClrTx/>
              <a:buSzTx/>
              <a:buFontTx/>
              <a:buBlip>
                <a:blip r:embed="rId2"/>
              </a:buBlip>
            </a:pPr>
            <a:r>
              <a:rPr lang="zh-TW" altLang="en-US" sz="1800">
                <a:solidFill>
                  <a:schemeClr val="tx1"/>
                </a:solidFill>
              </a:rPr>
              <a:t> 大葉大學資訊管理所 碩士畢業</a:t>
            </a:r>
          </a:p>
        </p:txBody>
      </p:sp>
      <p:sp>
        <p:nvSpPr>
          <p:cNvPr id="6161" name="Rectangle 19">
            <a:extLst>
              <a:ext uri="{FF2B5EF4-FFF2-40B4-BE49-F238E27FC236}">
                <a16:creationId xmlns:a16="http://schemas.microsoft.com/office/drawing/2014/main" id="{B1624A4E-48E1-4A34-A7BB-37F3EEF9831C}"/>
              </a:ext>
            </a:extLst>
          </p:cNvPr>
          <p:cNvSpPr>
            <a:spLocks noChangeArrowheads="1"/>
          </p:cNvSpPr>
          <p:nvPr/>
        </p:nvSpPr>
        <p:spPr bwMode="gray">
          <a:xfrm>
            <a:off x="1619250" y="5805488"/>
            <a:ext cx="5435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eaLnBrk="1" hangingPunct="1">
              <a:spcAft>
                <a:spcPct val="0"/>
              </a:spcAft>
              <a:buClrTx/>
              <a:buSzTx/>
              <a:buFontTx/>
              <a:buBlip>
                <a:blip r:embed="rId2"/>
              </a:buBlip>
            </a:pPr>
            <a:r>
              <a:rPr lang="zh-TW" altLang="en-US" sz="1800">
                <a:solidFill>
                  <a:schemeClr val="tx1"/>
                </a:solidFill>
              </a:rPr>
              <a:t> </a:t>
            </a:r>
            <a:r>
              <a:rPr lang="en-US" altLang="zh-TW" sz="1800">
                <a:solidFill>
                  <a:schemeClr val="tx1"/>
                </a:solidFill>
              </a:rPr>
              <a:t>CERPS BI</a:t>
            </a:r>
            <a:r>
              <a:rPr lang="zh-TW" altLang="en-US" sz="1800">
                <a:solidFill>
                  <a:schemeClr val="tx1"/>
                </a:solidFill>
              </a:rPr>
              <a:t>規劃師、商用雲端</a:t>
            </a:r>
            <a:r>
              <a:rPr lang="en-US" altLang="zh-TW" sz="1800">
                <a:solidFill>
                  <a:schemeClr val="tx1"/>
                </a:solidFill>
              </a:rPr>
              <a:t>App</a:t>
            </a:r>
            <a:r>
              <a:rPr lang="zh-TW" altLang="en-US" sz="1800">
                <a:solidFill>
                  <a:schemeClr val="tx1"/>
                </a:solidFill>
              </a:rPr>
              <a:t>認證合格</a:t>
            </a:r>
            <a:endParaRPr lang="en-US" altLang="zh-TW" sz="1800">
              <a:solidFill>
                <a:schemeClr val="tx1"/>
              </a:solidFill>
            </a:endParaRPr>
          </a:p>
          <a:p>
            <a:pPr eaLnBrk="1" hangingPunct="1">
              <a:spcAft>
                <a:spcPct val="0"/>
              </a:spcAft>
              <a:buClrTx/>
              <a:buSzTx/>
              <a:buFontTx/>
              <a:buBlip>
                <a:blip r:embed="rId2"/>
              </a:buBlip>
            </a:pPr>
            <a:r>
              <a:rPr lang="zh-TW" altLang="en-US" sz="1800">
                <a:solidFill>
                  <a:schemeClr val="tx1"/>
                </a:solidFill>
              </a:rPr>
              <a:t> </a:t>
            </a:r>
            <a:r>
              <a:rPr lang="en-US" altLang="zh-TW" sz="1800">
                <a:solidFill>
                  <a:schemeClr val="tx1"/>
                </a:solidFill>
              </a:rPr>
              <a:t>CERPS</a:t>
            </a:r>
            <a:r>
              <a:rPr lang="zh-TW" altLang="en-US" sz="1800">
                <a:solidFill>
                  <a:schemeClr val="tx1"/>
                </a:solidFill>
              </a:rPr>
              <a:t>國際物流</a:t>
            </a:r>
            <a:r>
              <a:rPr lang="en-US" altLang="zh-TW" sz="1800">
                <a:solidFill>
                  <a:schemeClr val="tx1"/>
                </a:solidFill>
              </a:rPr>
              <a:t>e</a:t>
            </a:r>
            <a:r>
              <a:rPr lang="zh-TW" altLang="en-US" sz="1800">
                <a:solidFill>
                  <a:schemeClr val="tx1"/>
                </a:solidFill>
              </a:rPr>
              <a:t>化軟體應用師認證合格</a:t>
            </a:r>
            <a:endParaRPr lang="en-US" altLang="zh-TW" sz="1800">
              <a:solidFill>
                <a:schemeClr val="tx1"/>
              </a:solidFill>
            </a:endParaRPr>
          </a:p>
          <a:p>
            <a:pPr eaLnBrk="1" hangingPunct="1">
              <a:spcAft>
                <a:spcPct val="0"/>
              </a:spcAft>
              <a:buClrTx/>
              <a:buSzTx/>
              <a:buFontTx/>
              <a:buBlip>
                <a:blip r:embed="rId2"/>
              </a:buBlip>
            </a:pPr>
            <a:r>
              <a:rPr lang="zh-TW" altLang="en-US" sz="1800">
                <a:solidFill>
                  <a:schemeClr val="tx1"/>
                </a:solidFill>
              </a:rPr>
              <a:t>經濟部 程式設計師認證合格</a:t>
            </a:r>
            <a:endParaRPr lang="en-US" altLang="zh-TW" sz="1800">
              <a:solidFill>
                <a:schemeClr val="tx1"/>
              </a:solidFill>
            </a:endParaRPr>
          </a:p>
        </p:txBody>
      </p:sp>
      <p:sp>
        <p:nvSpPr>
          <p:cNvPr id="6162" name="Rectangle 22">
            <a:extLst>
              <a:ext uri="{FF2B5EF4-FFF2-40B4-BE49-F238E27FC236}">
                <a16:creationId xmlns:a16="http://schemas.microsoft.com/office/drawing/2014/main" id="{60DA068B-BED6-4A41-ADF0-04B299E9DBD6}"/>
              </a:ext>
            </a:extLst>
          </p:cNvPr>
          <p:cNvSpPr>
            <a:spLocks noChangeArrowheads="1"/>
          </p:cNvSpPr>
          <p:nvPr/>
        </p:nvSpPr>
        <p:spPr bwMode="gray">
          <a:xfrm>
            <a:off x="1619250" y="4292600"/>
            <a:ext cx="5040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eaLnBrk="1" hangingPunct="1">
              <a:spcAft>
                <a:spcPct val="0"/>
              </a:spcAft>
              <a:buClrTx/>
              <a:buSzTx/>
              <a:buFontTx/>
              <a:buBlip>
                <a:blip r:embed="rId2"/>
              </a:buBlip>
            </a:pPr>
            <a:r>
              <a:rPr lang="zh-TW" altLang="en-US" sz="1800">
                <a:solidFill>
                  <a:schemeClr val="tx1"/>
                </a:solidFill>
              </a:rPr>
              <a:t> </a:t>
            </a:r>
            <a:r>
              <a:rPr lang="en-US" altLang="zh-TW" sz="1800">
                <a:solidFill>
                  <a:schemeClr val="tx1"/>
                </a:solidFill>
              </a:rPr>
              <a:t>ERP</a:t>
            </a:r>
            <a:r>
              <a:rPr lang="zh-TW" altLang="en-US" sz="1800">
                <a:solidFill>
                  <a:schemeClr val="tx1"/>
                </a:solidFill>
              </a:rPr>
              <a:t>系統規劃與管理</a:t>
            </a:r>
          </a:p>
          <a:p>
            <a:pPr eaLnBrk="1" hangingPunct="1">
              <a:spcAft>
                <a:spcPct val="0"/>
              </a:spcAft>
              <a:buClrTx/>
              <a:buSzTx/>
              <a:buFontTx/>
              <a:buBlip>
                <a:blip r:embed="rId2"/>
              </a:buBlip>
            </a:pPr>
            <a:r>
              <a:rPr lang="zh-TW" altLang="en-US" sz="1800">
                <a:solidFill>
                  <a:schemeClr val="tx1"/>
                </a:solidFill>
              </a:rPr>
              <a:t> 商業智慧</a:t>
            </a:r>
            <a:r>
              <a:rPr lang="en-US" altLang="zh-TW" sz="1800">
                <a:solidFill>
                  <a:schemeClr val="tx1"/>
                </a:solidFill>
              </a:rPr>
              <a:t>( BI) </a:t>
            </a:r>
            <a:r>
              <a:rPr lang="zh-TW" altLang="en-US" sz="1800">
                <a:solidFill>
                  <a:schemeClr val="tx1"/>
                </a:solidFill>
              </a:rPr>
              <a:t>與大數據分析</a:t>
            </a:r>
            <a:endParaRPr lang="en-US" altLang="zh-TW" sz="1800">
              <a:solidFill>
                <a:schemeClr val="tx1"/>
              </a:solidFill>
            </a:endParaRPr>
          </a:p>
          <a:p>
            <a:pPr eaLnBrk="1" hangingPunct="1">
              <a:spcAft>
                <a:spcPct val="0"/>
              </a:spcAft>
              <a:buClrTx/>
              <a:buSzTx/>
              <a:buFontTx/>
              <a:buBlip>
                <a:blip r:embed="rId2"/>
              </a:buBlip>
            </a:pPr>
            <a:r>
              <a:rPr lang="zh-TW" altLang="en-US" sz="1800">
                <a:solidFill>
                  <a:schemeClr val="tx1"/>
                </a:solidFill>
              </a:rPr>
              <a:t> </a:t>
            </a:r>
            <a:r>
              <a:rPr lang="en-US" altLang="zh-TW" sz="1800">
                <a:solidFill>
                  <a:schemeClr val="tx1"/>
                </a:solidFill>
              </a:rPr>
              <a:t>R</a:t>
            </a:r>
            <a:r>
              <a:rPr lang="zh-TW" altLang="en-US" sz="1800">
                <a:solidFill>
                  <a:schemeClr val="tx1"/>
                </a:solidFill>
              </a:rPr>
              <a:t>語言協同推薦系統、</a:t>
            </a:r>
            <a:r>
              <a:rPr lang="en-US" altLang="zh-TW" sz="1800">
                <a:solidFill>
                  <a:schemeClr val="tx1"/>
                </a:solidFill>
              </a:rPr>
              <a:t>R</a:t>
            </a:r>
            <a:r>
              <a:rPr lang="zh-TW" altLang="en-US" sz="1800">
                <a:solidFill>
                  <a:schemeClr val="tx1"/>
                </a:solidFill>
              </a:rPr>
              <a:t>語言文字探勘</a:t>
            </a:r>
          </a:p>
        </p:txBody>
      </p:sp>
    </p:spTree>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1" name="Picture 5" descr="cube3">
            <a:extLst>
              <a:ext uri="{FF2B5EF4-FFF2-40B4-BE49-F238E27FC236}">
                <a16:creationId xmlns:a16="http://schemas.microsoft.com/office/drawing/2014/main" id="{ED6A1BB5-9B81-48ED-AFBC-821E8EE1C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785938"/>
            <a:ext cx="1381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3E4F5D3C-2BB9-4E64-91DD-A7BB3B091AB7}"/>
              </a:ext>
            </a:extLst>
          </p:cNvPr>
          <p:cNvSpPr>
            <a:spLocks noGrp="1" noChangeArrowheads="1"/>
          </p:cNvSpPr>
          <p:nvPr>
            <p:ph type="title"/>
          </p:nvPr>
        </p:nvSpPr>
        <p:spPr/>
        <p:txBody>
          <a:bodyPr/>
          <a:lstStyle/>
          <a:p>
            <a:r>
              <a:rPr lang="zh-TW" altLang="en-US"/>
              <a:t>事實資料表的顆粒度</a:t>
            </a:r>
            <a:r>
              <a:rPr lang="en-US" altLang="zh-TW"/>
              <a:t>(II)</a:t>
            </a:r>
          </a:p>
        </p:txBody>
      </p:sp>
      <p:sp>
        <p:nvSpPr>
          <p:cNvPr id="33796" name="Rectangle 3">
            <a:extLst>
              <a:ext uri="{FF2B5EF4-FFF2-40B4-BE49-F238E27FC236}">
                <a16:creationId xmlns:a16="http://schemas.microsoft.com/office/drawing/2014/main" id="{CEC526FB-7DD9-4473-AA3F-1F5ECDC692F2}"/>
              </a:ext>
            </a:extLst>
          </p:cNvPr>
          <p:cNvSpPr>
            <a:spLocks noGrp="1" noChangeArrowheads="1"/>
          </p:cNvSpPr>
          <p:nvPr>
            <p:ph type="body" idx="1"/>
          </p:nvPr>
        </p:nvSpPr>
        <p:spPr>
          <a:xfrm>
            <a:off x="492125" y="977900"/>
            <a:ext cx="7924800" cy="5880100"/>
          </a:xfrm>
        </p:spPr>
        <p:txBody>
          <a:bodyPr/>
          <a:lstStyle/>
          <a:p>
            <a:pPr lvl="1">
              <a:lnSpc>
                <a:spcPct val="90000"/>
              </a:lnSpc>
            </a:pPr>
            <a:endParaRPr lang="en-US" altLang="zh-TW" sz="1800" b="0"/>
          </a:p>
          <a:p>
            <a:pPr lvl="1">
              <a:lnSpc>
                <a:spcPct val="90000"/>
              </a:lnSpc>
            </a:pPr>
            <a:endParaRPr lang="en-US" altLang="zh-TW" sz="1800" b="0"/>
          </a:p>
          <a:p>
            <a:pPr lvl="1">
              <a:lnSpc>
                <a:spcPct val="90000"/>
              </a:lnSpc>
            </a:pPr>
            <a:endParaRPr lang="en-US" altLang="zh-TW" sz="1800" b="0"/>
          </a:p>
          <a:p>
            <a:pPr lvl="1">
              <a:lnSpc>
                <a:spcPct val="90000"/>
              </a:lnSpc>
            </a:pPr>
            <a:endParaRPr lang="zh-TW" altLang="en-US" sz="1800" b="0"/>
          </a:p>
          <a:p>
            <a:pPr lvl="1">
              <a:lnSpc>
                <a:spcPct val="90000"/>
              </a:lnSpc>
            </a:pPr>
            <a:endParaRPr lang="zh-TW" altLang="en-US" sz="1800" b="0"/>
          </a:p>
          <a:p>
            <a:pPr lvl="1">
              <a:lnSpc>
                <a:spcPct val="90000"/>
              </a:lnSpc>
            </a:pPr>
            <a:endParaRPr lang="zh-TW" altLang="en-US" sz="1800" b="0"/>
          </a:p>
          <a:p>
            <a:pPr>
              <a:lnSpc>
                <a:spcPct val="90000"/>
              </a:lnSpc>
            </a:pPr>
            <a:endParaRPr lang="zh-TW" altLang="en-US" sz="2000" b="0"/>
          </a:p>
          <a:p>
            <a:pPr>
              <a:lnSpc>
                <a:spcPct val="90000"/>
              </a:lnSpc>
            </a:pPr>
            <a:r>
              <a:rPr lang="zh-TW" altLang="en-US" sz="2000"/>
              <a:t>儲存顆粒度設定較大或較粗，則事實資料表中資料量會變少，但是較細的資料就查詢不到</a:t>
            </a:r>
          </a:p>
          <a:p>
            <a:pPr lvl="1">
              <a:lnSpc>
                <a:spcPct val="90000"/>
              </a:lnSpc>
            </a:pPr>
            <a:r>
              <a:rPr lang="zh-TW" altLang="en-US" sz="1800"/>
              <a:t>例如最細資料只儲存到部門營業額，就無法提供訂單交易的數據報表</a:t>
            </a:r>
          </a:p>
          <a:p>
            <a:pPr>
              <a:lnSpc>
                <a:spcPct val="90000"/>
              </a:lnSpc>
            </a:pPr>
            <a:r>
              <a:rPr lang="zh-TW" altLang="en-US" sz="2000"/>
              <a:t>相反的，如果儲存顆粒度設定較小或較細，雖然有較精細的報表資料可以提供查詢，但是事實資料表中的資料量會很龐大</a:t>
            </a:r>
          </a:p>
          <a:p>
            <a:pPr lvl="1">
              <a:lnSpc>
                <a:spcPct val="90000"/>
              </a:lnSpc>
            </a:pPr>
            <a:r>
              <a:rPr lang="zh-TW" altLang="en-US" sz="1800"/>
              <a:t>例如連鎖超市如記錄到每個售出的品項，或者電信業者，記錄到每一通電話</a:t>
            </a:r>
          </a:p>
        </p:txBody>
      </p:sp>
      <p:pic>
        <p:nvPicPr>
          <p:cNvPr id="388100" name="Picture 4" descr="PE01846_">
            <a:extLst>
              <a:ext uri="{FF2B5EF4-FFF2-40B4-BE49-F238E27FC236}">
                <a16:creationId xmlns:a16="http://schemas.microsoft.com/office/drawing/2014/main" id="{6CF4D70E-E2CB-4B14-A73C-D1C7F37D1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2503488"/>
            <a:ext cx="19446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2" name="AutoShape 6">
            <a:extLst>
              <a:ext uri="{FF2B5EF4-FFF2-40B4-BE49-F238E27FC236}">
                <a16:creationId xmlns:a16="http://schemas.microsoft.com/office/drawing/2014/main" id="{AFCB5F55-DFF2-4EC6-8500-7279ED0B4F46}"/>
              </a:ext>
            </a:extLst>
          </p:cNvPr>
          <p:cNvSpPr>
            <a:spLocks noChangeArrowheads="1"/>
          </p:cNvSpPr>
          <p:nvPr/>
        </p:nvSpPr>
        <p:spPr bwMode="auto">
          <a:xfrm>
            <a:off x="4211638" y="2433638"/>
            <a:ext cx="1152525" cy="503237"/>
          </a:xfrm>
          <a:prstGeom prst="rightArrow">
            <a:avLst>
              <a:gd name="adj1" fmla="val 50000"/>
              <a:gd name="adj2" fmla="val 57256"/>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388103" name="AutoShape 7">
            <a:extLst>
              <a:ext uri="{FF2B5EF4-FFF2-40B4-BE49-F238E27FC236}">
                <a16:creationId xmlns:a16="http://schemas.microsoft.com/office/drawing/2014/main" id="{83866E22-6D5C-4850-8439-D780F995B69B}"/>
              </a:ext>
            </a:extLst>
          </p:cNvPr>
          <p:cNvSpPr>
            <a:spLocks noChangeArrowheads="1"/>
          </p:cNvSpPr>
          <p:nvPr/>
        </p:nvSpPr>
        <p:spPr bwMode="auto">
          <a:xfrm>
            <a:off x="900113" y="2073275"/>
            <a:ext cx="936625" cy="433388"/>
          </a:xfrm>
          <a:prstGeom prst="cloudCallout">
            <a:avLst>
              <a:gd name="adj1" fmla="val 74917"/>
              <a:gd name="adj2" fmla="val 89560"/>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a:solidFill>
                  <a:schemeClr val="bg1"/>
                </a:solidFill>
              </a:rPr>
              <a:t>      </a:t>
            </a:r>
            <a:r>
              <a:rPr lang="zh-TW" altLang="en-US" sz="2000">
                <a:solidFill>
                  <a:schemeClr val="bg1"/>
                </a:solidFill>
              </a:rPr>
              <a:t>粗</a:t>
            </a:r>
          </a:p>
        </p:txBody>
      </p:sp>
      <p:sp>
        <p:nvSpPr>
          <p:cNvPr id="388104" name="AutoShape 8">
            <a:extLst>
              <a:ext uri="{FF2B5EF4-FFF2-40B4-BE49-F238E27FC236}">
                <a16:creationId xmlns:a16="http://schemas.microsoft.com/office/drawing/2014/main" id="{EF5811A0-8DF9-4DE5-874E-91C24CC074BA}"/>
              </a:ext>
            </a:extLst>
          </p:cNvPr>
          <p:cNvSpPr>
            <a:spLocks noChangeArrowheads="1"/>
          </p:cNvSpPr>
          <p:nvPr/>
        </p:nvSpPr>
        <p:spPr bwMode="auto">
          <a:xfrm>
            <a:off x="3059113" y="2001838"/>
            <a:ext cx="936625" cy="433387"/>
          </a:xfrm>
          <a:prstGeom prst="cloudCallout">
            <a:avLst>
              <a:gd name="adj1" fmla="val -87968"/>
              <a:gd name="adj2" fmla="val 104579"/>
            </a:avLst>
          </a:prstGeom>
          <a:solidFill>
            <a:srgbClr val="0000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buFont typeface="Wingdings" panose="05000000000000000000" pitchFamily="2" charset="2"/>
              <a:buNone/>
            </a:pPr>
            <a:r>
              <a:rPr lang="en-US" altLang="zh-TW" sz="2000">
                <a:solidFill>
                  <a:schemeClr val="bg1"/>
                </a:solidFill>
              </a:rPr>
              <a:t>      </a:t>
            </a:r>
            <a:r>
              <a:rPr lang="zh-TW" altLang="en-US" sz="2000">
                <a:solidFill>
                  <a:schemeClr val="bg1"/>
                </a:solidFill>
              </a:rPr>
              <a:t>細</a:t>
            </a:r>
          </a:p>
        </p:txBody>
      </p:sp>
      <p:pic>
        <p:nvPicPr>
          <p:cNvPr id="388105" name="Picture 9" descr="cube1">
            <a:extLst>
              <a:ext uri="{FF2B5EF4-FFF2-40B4-BE49-F238E27FC236}">
                <a16:creationId xmlns:a16="http://schemas.microsoft.com/office/drawing/2014/main" id="{C5B0C427-92AC-4E78-B2BB-9A280D5BF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700213"/>
            <a:ext cx="7921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8100"/>
                                        </p:tgtEl>
                                        <p:attrNameLst>
                                          <p:attrName>style.visibility</p:attrName>
                                        </p:attrNameLst>
                                      </p:cBhvr>
                                      <p:to>
                                        <p:strVal val="visible"/>
                                      </p:to>
                                    </p:set>
                                    <p:animEffect transition="in" filter="dissolve">
                                      <p:cBhvr>
                                        <p:cTn id="7" dur="500"/>
                                        <p:tgtEl>
                                          <p:spTgt spid="388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8103"/>
                                        </p:tgtEl>
                                        <p:attrNameLst>
                                          <p:attrName>style.visibility</p:attrName>
                                        </p:attrNameLst>
                                      </p:cBhvr>
                                      <p:to>
                                        <p:strVal val="visible"/>
                                      </p:to>
                                    </p:set>
                                    <p:animEffect transition="in" filter="blinds(horizontal)">
                                      <p:cBhvr>
                                        <p:cTn id="12" dur="500"/>
                                        <p:tgtEl>
                                          <p:spTgt spid="388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8104"/>
                                        </p:tgtEl>
                                        <p:attrNameLst>
                                          <p:attrName>style.visibility</p:attrName>
                                        </p:attrNameLst>
                                      </p:cBhvr>
                                      <p:to>
                                        <p:strVal val="visible"/>
                                      </p:to>
                                    </p:set>
                                    <p:animEffect transition="in" filter="blinds(horizontal)">
                                      <p:cBhvr>
                                        <p:cTn id="17" dur="500"/>
                                        <p:tgtEl>
                                          <p:spTgt spid="388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88105"/>
                                        </p:tgtEl>
                                        <p:attrNameLst>
                                          <p:attrName>style.visibility</p:attrName>
                                        </p:attrNameLst>
                                      </p:cBhvr>
                                      <p:to>
                                        <p:strVal val="visible"/>
                                      </p:to>
                                    </p:set>
                                    <p:anim calcmode="lin" valueType="num">
                                      <p:cBhvr additive="base">
                                        <p:cTn id="22" dur="500" fill="hold"/>
                                        <p:tgtEl>
                                          <p:spTgt spid="388105"/>
                                        </p:tgtEl>
                                        <p:attrNameLst>
                                          <p:attrName>ppt_x</p:attrName>
                                        </p:attrNameLst>
                                      </p:cBhvr>
                                      <p:tavLst>
                                        <p:tav tm="0">
                                          <p:val>
                                            <p:strVal val="#ppt_x"/>
                                          </p:val>
                                        </p:tav>
                                        <p:tav tm="100000">
                                          <p:val>
                                            <p:strVal val="#ppt_x"/>
                                          </p:val>
                                        </p:tav>
                                      </p:tavLst>
                                    </p:anim>
                                    <p:anim calcmode="lin" valueType="num">
                                      <p:cBhvr additive="base">
                                        <p:cTn id="23" dur="500" fill="hold"/>
                                        <p:tgtEl>
                                          <p:spTgt spid="38810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88102"/>
                                        </p:tgtEl>
                                        <p:attrNameLst>
                                          <p:attrName>style.visibility</p:attrName>
                                        </p:attrNameLst>
                                      </p:cBhvr>
                                      <p:to>
                                        <p:strVal val="visible"/>
                                      </p:to>
                                    </p:set>
                                    <p:animEffect transition="in" filter="box(in)">
                                      <p:cBhvr>
                                        <p:cTn id="28" dur="500"/>
                                        <p:tgtEl>
                                          <p:spTgt spid="3881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388101"/>
                                        </p:tgtEl>
                                        <p:attrNameLst>
                                          <p:attrName>style.visibility</p:attrName>
                                        </p:attrNameLst>
                                      </p:cBhvr>
                                      <p:to>
                                        <p:strVal val="visible"/>
                                      </p:to>
                                    </p:set>
                                    <p:animEffect transition="in" filter="checkerboard(across)">
                                      <p:cBhvr>
                                        <p:cTn id="33" dur="500"/>
                                        <p:tgtEl>
                                          <p:spTgt spid="388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2" grpId="0" animBg="1"/>
      <p:bldP spid="388103" grpId="0" animBg="1"/>
      <p:bldP spid="3881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0914320-8774-45EB-8EC6-F3A331DC434C}"/>
              </a:ext>
            </a:extLst>
          </p:cNvPr>
          <p:cNvSpPr>
            <a:spLocks noGrp="1" noChangeArrowheads="1"/>
          </p:cNvSpPr>
          <p:nvPr>
            <p:ph type="title"/>
          </p:nvPr>
        </p:nvSpPr>
        <p:spPr/>
        <p:txBody>
          <a:bodyPr/>
          <a:lstStyle/>
          <a:p>
            <a:r>
              <a:rPr lang="zh-TW" altLang="en-US"/>
              <a:t>事實資料表的顆粒度</a:t>
            </a:r>
            <a:r>
              <a:rPr lang="en-US" altLang="zh-TW"/>
              <a:t>(III)</a:t>
            </a:r>
          </a:p>
        </p:txBody>
      </p:sp>
      <p:sp>
        <p:nvSpPr>
          <p:cNvPr id="34819" name="Rectangle 4">
            <a:extLst>
              <a:ext uri="{FF2B5EF4-FFF2-40B4-BE49-F238E27FC236}">
                <a16:creationId xmlns:a16="http://schemas.microsoft.com/office/drawing/2014/main" id="{1C00B03B-A2A2-4671-B661-A136D2DA67E5}"/>
              </a:ext>
            </a:extLst>
          </p:cNvPr>
          <p:cNvSpPr>
            <a:spLocks noGrp="1" noChangeArrowheads="1"/>
          </p:cNvSpPr>
          <p:nvPr>
            <p:ph type="body" idx="1"/>
          </p:nvPr>
        </p:nvSpPr>
        <p:spPr>
          <a:xfrm>
            <a:off x="492125" y="977900"/>
            <a:ext cx="7924800" cy="5330825"/>
          </a:xfrm>
        </p:spPr>
        <p:txBody>
          <a:bodyPr/>
          <a:lstStyle/>
          <a:p>
            <a:r>
              <a:rPr lang="zh-TW" altLang="en-US"/>
              <a:t>在實務上，如果資料量不太大，建議以顆粒度最細的方式儲存資料。</a:t>
            </a:r>
          </a:p>
          <a:p>
            <a:pPr>
              <a:buFont typeface="Wingdings" panose="05000000000000000000" pitchFamily="2" charset="2"/>
              <a:buNone/>
            </a:pPr>
            <a:endParaRPr lang="zh-TW" altLang="en-US"/>
          </a:p>
          <a:p>
            <a:r>
              <a:rPr lang="zh-TW" altLang="en-US"/>
              <a:t>在設計多維度資料模型時，一旦將顆粒度確認下來後就不可以再更改，否則會造成查詢結果錯誤。</a:t>
            </a:r>
          </a:p>
          <a:p>
            <a:endParaRPr lang="zh-TW" altLang="en-US" b="0"/>
          </a:p>
          <a:p>
            <a:r>
              <a:rPr lang="zh-TW" altLang="en-US"/>
              <a:t>原則上顆粒度不同的資料不可以放在同一事實資料表中。</a:t>
            </a:r>
          </a:p>
        </p:txBody>
      </p:sp>
    </p:spTree>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93A8A92-3356-4212-B1B7-A9239D6A5AD1}"/>
              </a:ext>
            </a:extLst>
          </p:cNvPr>
          <p:cNvSpPr>
            <a:spLocks noGrp="1" noChangeArrowheads="1"/>
          </p:cNvSpPr>
          <p:nvPr>
            <p:ph type="title"/>
          </p:nvPr>
        </p:nvSpPr>
        <p:spPr/>
        <p:txBody>
          <a:bodyPr/>
          <a:lstStyle/>
          <a:p>
            <a:r>
              <a:rPr lang="zh-TW" altLang="en-US"/>
              <a:t>圖</a:t>
            </a:r>
            <a:r>
              <a:rPr lang="en-US" altLang="zh-TW"/>
              <a:t>3-7 </a:t>
            </a:r>
            <a:r>
              <a:rPr lang="zh-TW" altLang="en-US"/>
              <a:t>列項目銷售記錄狀況</a:t>
            </a:r>
          </a:p>
        </p:txBody>
      </p:sp>
      <p:sp>
        <p:nvSpPr>
          <p:cNvPr id="35843" name="Rectangle 3">
            <a:extLst>
              <a:ext uri="{FF2B5EF4-FFF2-40B4-BE49-F238E27FC236}">
                <a16:creationId xmlns:a16="http://schemas.microsoft.com/office/drawing/2014/main" id="{8640B6CD-31F9-4849-941D-84A73DF1248F}"/>
              </a:ext>
            </a:extLst>
          </p:cNvPr>
          <p:cNvSpPr>
            <a:spLocks noGrp="1" noChangeArrowheads="1"/>
          </p:cNvSpPr>
          <p:nvPr>
            <p:ph type="body" idx="1"/>
          </p:nvPr>
        </p:nvSpPr>
        <p:spPr>
          <a:xfrm>
            <a:off x="492125" y="620713"/>
            <a:ext cx="7924800" cy="5330825"/>
          </a:xfrm>
        </p:spPr>
        <p:txBody>
          <a:bodyPr/>
          <a:lstStyle/>
          <a:p>
            <a:r>
              <a:rPr lang="zh-TW" altLang="en-US" sz="2000"/>
              <a:t>假設圖 </a:t>
            </a:r>
            <a:r>
              <a:rPr lang="en-US" altLang="zh-TW" sz="2000"/>
              <a:t>3-7 </a:t>
            </a:r>
            <a:r>
              <a:rPr lang="zh-TW" altLang="en-US" sz="2000"/>
              <a:t>的銷售數量與銷售金額的顆粒度大小定義都來自列項目，因此該圖的顆粒度為</a:t>
            </a:r>
            <a:r>
              <a:rPr lang="zh-TW" altLang="en-US" sz="2000" i="1" u="sng">
                <a:solidFill>
                  <a:srgbClr val="FF3300"/>
                </a:solidFill>
              </a:rPr>
              <a:t>列項目</a:t>
            </a:r>
            <a:r>
              <a:rPr lang="zh-TW" altLang="en-US" sz="2000"/>
              <a:t>，而且第一筆與第二筆來自第一張訂單，第三筆與第四筆來自第二張訂單。如果將此四筆銷售金額資料加總即可得到此兩張訂單的總業績為 </a:t>
            </a:r>
            <a:r>
              <a:rPr lang="en-US" altLang="zh-TW" sz="2000"/>
              <a:t>290 (= 30 + 80 + 100 + 80)</a:t>
            </a:r>
            <a:r>
              <a:rPr lang="zh-TW" altLang="en-US" sz="2000"/>
              <a:t>。</a:t>
            </a:r>
          </a:p>
        </p:txBody>
      </p:sp>
      <p:pic>
        <p:nvPicPr>
          <p:cNvPr id="35844" name="圖片 4">
            <a:extLst>
              <a:ext uri="{FF2B5EF4-FFF2-40B4-BE49-F238E27FC236}">
                <a16:creationId xmlns:a16="http://schemas.microsoft.com/office/drawing/2014/main" id="{79CB6033-DAFB-4DB6-BC0B-4F6A97C905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133600"/>
            <a:ext cx="72723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A40096F-BB54-4C59-AACE-4D27412C2BD3}"/>
              </a:ext>
            </a:extLst>
          </p:cNvPr>
          <p:cNvSpPr>
            <a:spLocks noGrp="1" noChangeArrowheads="1"/>
          </p:cNvSpPr>
          <p:nvPr>
            <p:ph type="title"/>
          </p:nvPr>
        </p:nvSpPr>
        <p:spPr/>
        <p:txBody>
          <a:bodyPr/>
          <a:lstStyle/>
          <a:p>
            <a:r>
              <a:rPr lang="zh-TW" altLang="en-US"/>
              <a:t>圖</a:t>
            </a:r>
            <a:r>
              <a:rPr lang="en-US" altLang="zh-TW"/>
              <a:t>3-8 </a:t>
            </a:r>
            <a:r>
              <a:rPr lang="zh-TW" altLang="en-US"/>
              <a:t>顆粒度包含列項目與訂單的銷售記錄狀況</a:t>
            </a:r>
          </a:p>
        </p:txBody>
      </p:sp>
      <p:sp>
        <p:nvSpPr>
          <p:cNvPr id="36867" name="Rectangle 3">
            <a:extLst>
              <a:ext uri="{FF2B5EF4-FFF2-40B4-BE49-F238E27FC236}">
                <a16:creationId xmlns:a16="http://schemas.microsoft.com/office/drawing/2014/main" id="{4B2C6F27-9659-45A3-8635-41663E503E17}"/>
              </a:ext>
            </a:extLst>
          </p:cNvPr>
          <p:cNvSpPr>
            <a:spLocks noGrp="1" noChangeArrowheads="1"/>
          </p:cNvSpPr>
          <p:nvPr>
            <p:ph type="body" idx="1"/>
          </p:nvPr>
        </p:nvSpPr>
        <p:spPr>
          <a:xfrm>
            <a:off x="492125" y="690563"/>
            <a:ext cx="7924800" cy="5330825"/>
          </a:xfrm>
        </p:spPr>
        <p:txBody>
          <a:bodyPr/>
          <a:lstStyle/>
          <a:p>
            <a:r>
              <a:rPr lang="zh-TW" altLang="en-US" sz="2200"/>
              <a:t>圖 </a:t>
            </a:r>
            <a:r>
              <a:rPr lang="en-US" altLang="zh-TW" sz="2200"/>
              <a:t>3-8 </a:t>
            </a:r>
            <a:r>
              <a:rPr lang="zh-TW" altLang="en-US" sz="2200"/>
              <a:t>為顆粒度定義不一致的狀況。銷售數量的顆粒度大小定義仍然為</a:t>
            </a:r>
            <a:r>
              <a:rPr lang="zh-TW" altLang="en-US" sz="2200" i="1" u="sng">
                <a:solidFill>
                  <a:srgbClr val="FF3300"/>
                </a:solidFill>
              </a:rPr>
              <a:t>列項目</a:t>
            </a:r>
            <a:r>
              <a:rPr lang="zh-TW" altLang="en-US" sz="2200"/>
              <a:t>，但銷售金額的顆粒度定義為</a:t>
            </a:r>
            <a:r>
              <a:rPr lang="zh-TW" altLang="en-US" sz="2200" i="1" u="sng">
                <a:solidFill>
                  <a:srgbClr val="FF3300"/>
                </a:solidFill>
              </a:rPr>
              <a:t>訂單</a:t>
            </a:r>
            <a:r>
              <a:rPr lang="zh-TW" altLang="en-US" sz="2200"/>
              <a:t>。此時如將銷售金額加總可以發現總業績卻變成 </a:t>
            </a:r>
            <a:r>
              <a:rPr lang="en-US" altLang="zh-TW" sz="2200"/>
              <a:t>580 (= 110 + 110 + 180 + 180)</a:t>
            </a:r>
            <a:r>
              <a:rPr lang="zh-TW" altLang="en-US" sz="2200"/>
              <a:t>，</a:t>
            </a:r>
            <a:r>
              <a:rPr lang="zh-TW" altLang="en-US" sz="2200" i="1" u="sng">
                <a:solidFill>
                  <a:srgbClr val="FF3300"/>
                </a:solidFill>
              </a:rPr>
              <a:t>會產生過高的業績</a:t>
            </a:r>
            <a:r>
              <a:rPr lang="zh-TW" altLang="en-US" sz="2200"/>
              <a:t>。</a:t>
            </a:r>
          </a:p>
        </p:txBody>
      </p:sp>
      <p:pic>
        <p:nvPicPr>
          <p:cNvPr id="36868" name="圖片 4">
            <a:extLst>
              <a:ext uri="{FF2B5EF4-FFF2-40B4-BE49-F238E27FC236}">
                <a16:creationId xmlns:a16="http://schemas.microsoft.com/office/drawing/2014/main" id="{55D9191D-0DC0-401D-8E0E-3D3F874604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 y="2427288"/>
            <a:ext cx="775176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97B99181-68AD-4F30-ACBB-2208F2D5D7AE}"/>
              </a:ext>
            </a:extLst>
          </p:cNvPr>
          <p:cNvSpPr/>
          <p:nvPr/>
        </p:nvSpPr>
        <p:spPr>
          <a:xfrm>
            <a:off x="3995738" y="2197100"/>
            <a:ext cx="1878012" cy="431800"/>
          </a:xfrm>
          <a:prstGeom prst="rect">
            <a:avLst/>
          </a:prstGeom>
        </p:spPr>
        <p:txBody>
          <a:bodyPr wrap="none">
            <a:spAutoFit/>
          </a:bodyPr>
          <a:lstStyle/>
          <a:p>
            <a:pPr>
              <a:defRPr/>
            </a:pPr>
            <a:r>
              <a:rPr lang="zh-TW" altLang="en-US" dirty="0">
                <a:solidFill>
                  <a:srgbClr val="CC3399"/>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顆粒度不一致</a:t>
            </a:r>
          </a:p>
        </p:txBody>
      </p:sp>
      <p:sp>
        <p:nvSpPr>
          <p:cNvPr id="2" name="乘號 1">
            <a:extLst>
              <a:ext uri="{FF2B5EF4-FFF2-40B4-BE49-F238E27FC236}">
                <a16:creationId xmlns:a16="http://schemas.microsoft.com/office/drawing/2014/main" id="{8C0E1CBB-A453-40EB-BF74-D5035A6EFB9E}"/>
              </a:ext>
            </a:extLst>
          </p:cNvPr>
          <p:cNvSpPr/>
          <p:nvPr/>
        </p:nvSpPr>
        <p:spPr bwMode="auto">
          <a:xfrm>
            <a:off x="4284663" y="2628900"/>
            <a:ext cx="1079500" cy="790575"/>
          </a:xfrm>
          <a:prstGeom prst="mathMultiply">
            <a:avLst>
              <a:gd name="adj1" fmla="val 18016"/>
            </a:avLst>
          </a:prstGeom>
          <a:solidFill>
            <a:srgbClr val="CC3399"/>
          </a:solidFill>
          <a:ln w="12700" cap="flat" cmpd="sng" algn="ctr">
            <a:noFill/>
            <a:prstDash val="solid"/>
            <a:round/>
            <a:headEnd type="none" w="sm" len="sm"/>
            <a:tailEnd type="none" w="sm" len="sm"/>
          </a:ln>
          <a:effectLst/>
        </p:spPr>
        <p:txBody>
          <a:bodyPr lIns="0" tIns="0" rIns="0" bIns="0"/>
          <a:lstStyle/>
          <a:p>
            <a:pPr marL="400050" indent="-581025" defTabSz="687388">
              <a:lnSpc>
                <a:spcPct val="90000"/>
              </a:lnSpc>
              <a:spcAft>
                <a:spcPct val="50000"/>
              </a:spcAft>
              <a:buClr>
                <a:srgbClr val="273C82"/>
              </a:buClr>
              <a:buSzPct val="100000"/>
              <a:buFont typeface="Wingdings" pitchFamily="2" charset="2"/>
              <a:buChar char="Ø"/>
              <a:defRPr/>
            </a:pPr>
            <a:endParaRPr lang="zh-TW" altLang="en-US"/>
          </a:p>
        </p:txBody>
      </p:sp>
    </p:spTree>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2275DC1-6AF9-4EDF-8B29-791DE855D1CE}"/>
              </a:ext>
            </a:extLst>
          </p:cNvPr>
          <p:cNvSpPr>
            <a:spLocks noGrp="1" noChangeArrowheads="1"/>
          </p:cNvSpPr>
          <p:nvPr>
            <p:ph type="title"/>
          </p:nvPr>
        </p:nvSpPr>
        <p:spPr/>
        <p:txBody>
          <a:bodyPr/>
          <a:lstStyle/>
          <a:p>
            <a:r>
              <a:rPr lang="zh-TW" altLang="en-US"/>
              <a:t>圖</a:t>
            </a:r>
            <a:r>
              <a:rPr lang="en-US" altLang="zh-TW"/>
              <a:t>3-9 </a:t>
            </a:r>
            <a:r>
              <a:rPr lang="zh-TW" altLang="en-US"/>
              <a:t>銷售訂單範例</a:t>
            </a:r>
          </a:p>
        </p:txBody>
      </p:sp>
      <p:sp>
        <p:nvSpPr>
          <p:cNvPr id="37891" name="Rectangle 3">
            <a:extLst>
              <a:ext uri="{FF2B5EF4-FFF2-40B4-BE49-F238E27FC236}">
                <a16:creationId xmlns:a16="http://schemas.microsoft.com/office/drawing/2014/main" id="{FDFBCD16-EDDC-4F7F-A73A-FAB78DF1E211}"/>
              </a:ext>
            </a:extLst>
          </p:cNvPr>
          <p:cNvSpPr>
            <a:spLocks noGrp="1" noChangeArrowheads="1"/>
          </p:cNvSpPr>
          <p:nvPr>
            <p:ph type="body" idx="1"/>
          </p:nvPr>
        </p:nvSpPr>
        <p:spPr>
          <a:xfrm>
            <a:off x="492125" y="977900"/>
            <a:ext cx="7924800" cy="5330825"/>
          </a:xfrm>
        </p:spPr>
        <p:txBody>
          <a:bodyPr/>
          <a:lstStyle/>
          <a:p>
            <a:r>
              <a:rPr lang="zh-TW" altLang="en-US"/>
              <a:t>在維度模型中顆粒度定義一旦確認後，不只影響事實資料表的欄位成員，也會影響維度模型中該放置哪些適合該顆粒度的維度資料表，適合該顆粒定義的留在維度模型中，不適合的維度資料表則剔除。</a:t>
            </a:r>
            <a:endParaRPr lang="en-US" altLang="zh-TW"/>
          </a:p>
          <a:p>
            <a:pPr lvl="1"/>
            <a:r>
              <a:rPr lang="zh-TW" altLang="en-US">
                <a:solidFill>
                  <a:srgbClr val="FF0000"/>
                </a:solidFill>
              </a:rPr>
              <a:t>原則上會造成事實資料表顆粒度變小的維度資料表就不能加入模型中。</a:t>
            </a:r>
          </a:p>
          <a:p>
            <a:endParaRPr lang="zh-TW" altLang="en-US"/>
          </a:p>
        </p:txBody>
      </p:sp>
    </p:spTree>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B1420CBB-44A2-4EB6-A1E9-05429B2A07BE}"/>
              </a:ext>
            </a:extLst>
          </p:cNvPr>
          <p:cNvSpPr>
            <a:spLocks noGrp="1" noChangeArrowheads="1"/>
          </p:cNvSpPr>
          <p:nvPr>
            <p:ph type="title"/>
          </p:nvPr>
        </p:nvSpPr>
        <p:spPr/>
        <p:txBody>
          <a:bodyPr/>
          <a:lstStyle/>
          <a:p>
            <a:r>
              <a:rPr lang="zh-TW" altLang="en-US"/>
              <a:t>圖</a:t>
            </a:r>
            <a:r>
              <a:rPr lang="en-US" altLang="zh-TW"/>
              <a:t>3-9 </a:t>
            </a:r>
            <a:r>
              <a:rPr lang="zh-TW" altLang="en-US"/>
              <a:t>銷售訂單範例</a:t>
            </a:r>
          </a:p>
        </p:txBody>
      </p:sp>
      <p:sp>
        <p:nvSpPr>
          <p:cNvPr id="38915" name="Rectangle 4">
            <a:extLst>
              <a:ext uri="{FF2B5EF4-FFF2-40B4-BE49-F238E27FC236}">
                <a16:creationId xmlns:a16="http://schemas.microsoft.com/office/drawing/2014/main" id="{E03AD5CA-15F8-407F-9E58-6D0FC895E7AB}"/>
              </a:ext>
            </a:extLst>
          </p:cNvPr>
          <p:cNvSpPr>
            <a:spLocks noGrp="1" noChangeArrowheads="1"/>
          </p:cNvSpPr>
          <p:nvPr>
            <p:ph type="body" idx="1"/>
          </p:nvPr>
        </p:nvSpPr>
        <p:spPr>
          <a:xfrm>
            <a:off x="534988" y="690563"/>
            <a:ext cx="7924800" cy="5330825"/>
          </a:xfrm>
        </p:spPr>
        <p:txBody>
          <a:bodyPr/>
          <a:lstStyle/>
          <a:p>
            <a:endParaRPr lang="zh-TW" altLang="zh-TW" sz="2200"/>
          </a:p>
        </p:txBody>
      </p:sp>
      <p:pic>
        <p:nvPicPr>
          <p:cNvPr id="38916" name="內容版面配置區 11">
            <a:extLst>
              <a:ext uri="{FF2B5EF4-FFF2-40B4-BE49-F238E27FC236}">
                <a16:creationId xmlns:a16="http://schemas.microsoft.com/office/drawing/2014/main" id="{738DCBB4-44C9-400A-AA6E-5FBA14C233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8050"/>
            <a:ext cx="8532813"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D182173-0A98-4279-8530-BA989E6BB826}"/>
              </a:ext>
            </a:extLst>
          </p:cNvPr>
          <p:cNvSpPr>
            <a:spLocks noGrp="1" noChangeArrowheads="1"/>
          </p:cNvSpPr>
          <p:nvPr>
            <p:ph type="title"/>
          </p:nvPr>
        </p:nvSpPr>
        <p:spPr>
          <a:xfrm>
            <a:off x="395288" y="-12700"/>
            <a:ext cx="7151687" cy="561975"/>
          </a:xfrm>
        </p:spPr>
        <p:txBody>
          <a:bodyPr/>
          <a:lstStyle/>
          <a:p>
            <a:r>
              <a:rPr lang="zh-TW" altLang="en-US"/>
              <a:t>圖</a:t>
            </a:r>
            <a:r>
              <a:rPr lang="en-US" altLang="zh-TW"/>
              <a:t>3-9 </a:t>
            </a:r>
            <a:r>
              <a:rPr lang="zh-TW" altLang="en-US"/>
              <a:t>銷售訂單範例 </a:t>
            </a:r>
            <a:r>
              <a:rPr lang="en-US" altLang="zh-TW"/>
              <a:t>-- </a:t>
            </a:r>
            <a:r>
              <a:rPr lang="zh-TW" altLang="en-US"/>
              <a:t>解析說明</a:t>
            </a:r>
          </a:p>
        </p:txBody>
      </p:sp>
      <p:sp>
        <p:nvSpPr>
          <p:cNvPr id="39939" name="Rectangle 3">
            <a:extLst>
              <a:ext uri="{FF2B5EF4-FFF2-40B4-BE49-F238E27FC236}">
                <a16:creationId xmlns:a16="http://schemas.microsoft.com/office/drawing/2014/main" id="{810121A0-CE70-480F-B9A8-ED8A9B214DD8}"/>
              </a:ext>
            </a:extLst>
          </p:cNvPr>
          <p:cNvSpPr>
            <a:spLocks noGrp="1" noChangeArrowheads="1"/>
          </p:cNvSpPr>
          <p:nvPr>
            <p:ph type="body" idx="1"/>
          </p:nvPr>
        </p:nvSpPr>
        <p:spPr>
          <a:xfrm>
            <a:off x="323850" y="862013"/>
            <a:ext cx="8256588" cy="5880100"/>
          </a:xfrm>
        </p:spPr>
        <p:txBody>
          <a:bodyPr/>
          <a:lstStyle/>
          <a:p>
            <a:r>
              <a:rPr lang="zh-TW" altLang="en-US" sz="2200"/>
              <a:t>銷售訂單中有</a:t>
            </a:r>
            <a:r>
              <a:rPr lang="en-US" altLang="zh-TW" sz="2200"/>
              <a:t>5</a:t>
            </a:r>
            <a:r>
              <a:rPr lang="zh-TW" altLang="en-US" sz="2200"/>
              <a:t>個欄位</a:t>
            </a:r>
            <a:r>
              <a:rPr lang="zh-TW" altLang="en-US" sz="2200" u="sng">
                <a:solidFill>
                  <a:srgbClr val="FF3300"/>
                </a:solidFill>
              </a:rPr>
              <a:t>可以成為</a:t>
            </a:r>
            <a:r>
              <a:rPr lang="zh-TW" altLang="en-US" sz="2200"/>
              <a:t>事實資料欄位，分別為訂單總金額、總重量、訂購數量、單價金額、小計。</a:t>
            </a:r>
          </a:p>
          <a:p>
            <a:r>
              <a:rPr lang="zh-TW" altLang="en-US" sz="2200"/>
              <a:t>如果顆粒度為</a:t>
            </a:r>
            <a:r>
              <a:rPr lang="zh-TW" altLang="en-US" sz="2200" i="1" u="sng">
                <a:solidFill>
                  <a:srgbClr val="FF3300"/>
                </a:solidFill>
              </a:rPr>
              <a:t>整張訂單 </a:t>
            </a:r>
            <a:r>
              <a:rPr lang="en-US" altLang="zh-TW" sz="2200" i="1" u="sng">
                <a:solidFill>
                  <a:srgbClr val="FF3300"/>
                </a:solidFill>
              </a:rPr>
              <a:t>(Entire sales orders)</a:t>
            </a:r>
            <a:r>
              <a:rPr lang="en-US" altLang="zh-TW" sz="2200"/>
              <a:t> </a:t>
            </a:r>
            <a:r>
              <a:rPr lang="zh-TW" altLang="en-US" sz="2200"/>
              <a:t>，則上述的五個欄位中</a:t>
            </a:r>
            <a:r>
              <a:rPr lang="zh-TW" altLang="en-US" sz="2200" u="sng">
                <a:solidFill>
                  <a:srgbClr val="FF3300"/>
                </a:solidFill>
              </a:rPr>
              <a:t>最後</a:t>
            </a:r>
            <a:r>
              <a:rPr lang="zh-TW" altLang="en-US" sz="2200"/>
              <a:t>只剩下</a:t>
            </a:r>
            <a:r>
              <a:rPr lang="zh-TW" altLang="en-US" sz="2200" u="sng">
                <a:solidFill>
                  <a:srgbClr val="800080"/>
                </a:solidFill>
              </a:rPr>
              <a:t>訂單總金額</a:t>
            </a:r>
            <a:r>
              <a:rPr lang="zh-TW" altLang="en-US" sz="2200"/>
              <a:t>與</a:t>
            </a:r>
            <a:r>
              <a:rPr lang="zh-TW" altLang="en-US" sz="2200" u="sng">
                <a:solidFill>
                  <a:srgbClr val="800080"/>
                </a:solidFill>
              </a:rPr>
              <a:t>總重量。</a:t>
            </a:r>
            <a:endParaRPr lang="zh-TW" altLang="en-US" sz="2200"/>
          </a:p>
          <a:p>
            <a:r>
              <a:rPr lang="zh-TW" altLang="en-US" sz="2200"/>
              <a:t>合適維度資料表有</a:t>
            </a:r>
            <a:r>
              <a:rPr lang="en-US" altLang="zh-TW" sz="2200"/>
              <a:t>7</a:t>
            </a:r>
            <a:r>
              <a:rPr lang="zh-TW" altLang="en-US" sz="2200"/>
              <a:t>個，分別為</a:t>
            </a:r>
            <a:r>
              <a:rPr lang="zh-TW" altLang="en-US" sz="2200" u="sng">
                <a:solidFill>
                  <a:srgbClr val="800080"/>
                </a:solidFill>
              </a:rPr>
              <a:t>訂單號碼</a:t>
            </a:r>
            <a:r>
              <a:rPr lang="zh-TW" altLang="en-US" sz="2200"/>
              <a:t>、</a:t>
            </a:r>
            <a:r>
              <a:rPr lang="zh-TW" altLang="en-US" sz="2200" u="sng">
                <a:solidFill>
                  <a:srgbClr val="800080"/>
                </a:solidFill>
              </a:rPr>
              <a:t>買方編號</a:t>
            </a:r>
            <a:r>
              <a:rPr lang="zh-TW" altLang="en-US" sz="2200"/>
              <a:t>、</a:t>
            </a:r>
            <a:r>
              <a:rPr lang="zh-TW" altLang="en-US" sz="2200" u="sng">
                <a:solidFill>
                  <a:srgbClr val="800080"/>
                </a:solidFill>
              </a:rPr>
              <a:t>收貨人編號</a:t>
            </a:r>
            <a:r>
              <a:rPr lang="zh-TW" altLang="en-US" sz="2200"/>
              <a:t>、</a:t>
            </a:r>
            <a:r>
              <a:rPr lang="zh-TW" altLang="en-US" sz="2200" u="sng">
                <a:solidFill>
                  <a:srgbClr val="800080"/>
                </a:solidFill>
              </a:rPr>
              <a:t>請求交貨日期</a:t>
            </a:r>
            <a:r>
              <a:rPr lang="zh-TW" altLang="en-US" sz="2200"/>
              <a:t>、</a:t>
            </a:r>
            <a:r>
              <a:rPr lang="zh-TW" altLang="en-US" sz="2200" u="sng">
                <a:solidFill>
                  <a:srgbClr val="800080"/>
                </a:solidFill>
              </a:rPr>
              <a:t>下單日期</a:t>
            </a:r>
            <a:r>
              <a:rPr lang="zh-TW" altLang="en-US" sz="2200"/>
              <a:t>、</a:t>
            </a:r>
            <a:r>
              <a:rPr lang="zh-TW" altLang="en-US" sz="2200" u="sng">
                <a:solidFill>
                  <a:srgbClr val="800080"/>
                </a:solidFill>
              </a:rPr>
              <a:t>付款條件編號</a:t>
            </a:r>
            <a:r>
              <a:rPr lang="zh-TW" altLang="en-US" sz="2200"/>
              <a:t>、</a:t>
            </a:r>
            <a:r>
              <a:rPr lang="zh-TW" altLang="en-US" sz="2200" u="sng">
                <a:solidFill>
                  <a:srgbClr val="800080"/>
                </a:solidFill>
              </a:rPr>
              <a:t>國貿條件</a:t>
            </a:r>
            <a:r>
              <a:rPr lang="zh-TW" altLang="en-US" sz="2200"/>
              <a:t>。</a:t>
            </a:r>
          </a:p>
          <a:p>
            <a:pPr lvl="1"/>
            <a:r>
              <a:rPr lang="zh-TW" altLang="en-US"/>
              <a:t>請注意：訂單明細資料中的</a:t>
            </a:r>
            <a:r>
              <a:rPr lang="zh-TW" altLang="en-US" u="sng"/>
              <a:t>物料編號</a:t>
            </a:r>
            <a:r>
              <a:rPr lang="zh-TW" altLang="en-US"/>
              <a:t>屬於列項目 </a:t>
            </a:r>
            <a:r>
              <a:rPr lang="en-US" altLang="zh-TW"/>
              <a:t>(Line items)</a:t>
            </a:r>
            <a:r>
              <a:rPr lang="zh-TW" altLang="en-US"/>
              <a:t>，比訂單的顆粒度小，所以被剔除。</a:t>
            </a:r>
          </a:p>
        </p:txBody>
      </p:sp>
      <p:pic>
        <p:nvPicPr>
          <p:cNvPr id="39940" name="內容版面配置區 11">
            <a:extLst>
              <a:ext uri="{FF2B5EF4-FFF2-40B4-BE49-F238E27FC236}">
                <a16:creationId xmlns:a16="http://schemas.microsoft.com/office/drawing/2014/main" id="{710A947D-0332-40BA-A96B-7A4E6A668E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652963"/>
            <a:ext cx="2916238"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圓角矩形 1">
            <a:extLst>
              <a:ext uri="{FF2B5EF4-FFF2-40B4-BE49-F238E27FC236}">
                <a16:creationId xmlns:a16="http://schemas.microsoft.com/office/drawing/2014/main" id="{73602663-8F0C-41B5-B4F2-AB08B6282943}"/>
              </a:ext>
            </a:extLst>
          </p:cNvPr>
          <p:cNvSpPr>
            <a:spLocks noChangeArrowheads="1"/>
          </p:cNvSpPr>
          <p:nvPr/>
        </p:nvSpPr>
        <p:spPr bwMode="auto">
          <a:xfrm>
            <a:off x="3492500" y="4535488"/>
            <a:ext cx="3382963" cy="2062162"/>
          </a:xfrm>
          <a:prstGeom prst="roundRect">
            <a:avLst>
              <a:gd name="adj" fmla="val 16667"/>
            </a:avLst>
          </a:prstGeom>
          <a:noFill/>
          <a:ln w="57150" algn="ctr">
            <a:solidFill>
              <a:srgbClr val="CC3399"/>
            </a:solidFill>
            <a:prstDash val="sys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pPr>
              <a:lnSpc>
                <a:spcPct val="90000"/>
              </a:lnSpc>
              <a:spcAft>
                <a:spcPct val="50000"/>
              </a:spcAft>
              <a:buClr>
                <a:srgbClr val="273C82"/>
              </a:buClr>
              <a:buSzPct val="100000"/>
              <a:buFont typeface="Wingdings" panose="05000000000000000000" pitchFamily="2" charset="2"/>
              <a:buChar char="Ø"/>
            </a:pPr>
            <a:endParaRPr lang="zh-TW" altLang="en-US"/>
          </a:p>
        </p:txBody>
      </p:sp>
      <p:sp>
        <p:nvSpPr>
          <p:cNvPr id="3" name="矩形 2">
            <a:extLst>
              <a:ext uri="{FF2B5EF4-FFF2-40B4-BE49-F238E27FC236}">
                <a16:creationId xmlns:a16="http://schemas.microsoft.com/office/drawing/2014/main" id="{0390DBC8-1DA1-4A3D-BB68-65EC63223710}"/>
              </a:ext>
            </a:extLst>
          </p:cNvPr>
          <p:cNvSpPr/>
          <p:nvPr/>
        </p:nvSpPr>
        <p:spPr>
          <a:xfrm>
            <a:off x="1354138" y="4776788"/>
            <a:ext cx="1030287" cy="430212"/>
          </a:xfrm>
          <a:prstGeom prst="rect">
            <a:avLst/>
          </a:prstGeom>
        </p:spPr>
        <p:txBody>
          <a:bodyPr wrap="none">
            <a:spAutoFit/>
          </a:bodyPr>
          <a:lstStyle/>
          <a:p>
            <a:pPr>
              <a:defRPr/>
            </a:pPr>
            <a:r>
              <a:rPr lang="zh-TW" altLang="en-US"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顆粒度</a:t>
            </a:r>
          </a:p>
        </p:txBody>
      </p:sp>
      <p:sp>
        <p:nvSpPr>
          <p:cNvPr id="39943" name="向右箭號 6">
            <a:extLst>
              <a:ext uri="{FF2B5EF4-FFF2-40B4-BE49-F238E27FC236}">
                <a16:creationId xmlns:a16="http://schemas.microsoft.com/office/drawing/2014/main" id="{49D45B2E-8387-43BE-9D4E-B1BA3CC8D607}"/>
              </a:ext>
            </a:extLst>
          </p:cNvPr>
          <p:cNvSpPr>
            <a:spLocks noChangeArrowheads="1"/>
          </p:cNvSpPr>
          <p:nvPr/>
        </p:nvSpPr>
        <p:spPr bwMode="auto">
          <a:xfrm rot="663414">
            <a:off x="2452688" y="5081588"/>
            <a:ext cx="971550" cy="396875"/>
          </a:xfrm>
          <a:prstGeom prst="rightArrow">
            <a:avLst>
              <a:gd name="adj1" fmla="val 50000"/>
              <a:gd name="adj2" fmla="val 49889"/>
            </a:avLst>
          </a:prstGeom>
          <a:solidFill>
            <a:srgbClr val="CCCC0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lIns="0" tIns="0" rIns="0" bIns="0"/>
          <a:lstStyle>
            <a:lvl1pPr marL="400050" indent="-581025" defTabSz="687388">
              <a:defRPr sz="2200" b="1">
                <a:solidFill>
                  <a:schemeClr val="bg1"/>
                </a:solidFill>
                <a:latin typeface="Arial-BoldMT" charset="0"/>
                <a:ea typeface="新細明體" panose="02020500000000000000" pitchFamily="18" charset="-120"/>
              </a:defRPr>
            </a:lvl1pPr>
            <a:lvl2pPr marL="742950" indent="-285750" defTabSz="687388">
              <a:defRPr sz="2200" b="1">
                <a:solidFill>
                  <a:schemeClr val="bg1"/>
                </a:solidFill>
                <a:latin typeface="Arial-BoldMT" charset="0"/>
                <a:ea typeface="新細明體" panose="02020500000000000000" pitchFamily="18" charset="-120"/>
              </a:defRPr>
            </a:lvl2pPr>
            <a:lvl3pPr marL="1143000" indent="-228600" defTabSz="687388">
              <a:defRPr sz="2200" b="1">
                <a:solidFill>
                  <a:schemeClr val="bg1"/>
                </a:solidFill>
                <a:latin typeface="Arial-BoldMT" charset="0"/>
                <a:ea typeface="新細明體" panose="02020500000000000000" pitchFamily="18" charset="-120"/>
              </a:defRPr>
            </a:lvl3pPr>
            <a:lvl4pPr marL="1600200" indent="-228600" defTabSz="687388">
              <a:defRPr sz="2200" b="1">
                <a:solidFill>
                  <a:schemeClr val="bg1"/>
                </a:solidFill>
                <a:latin typeface="Arial-BoldMT" charset="0"/>
                <a:ea typeface="新細明體" panose="02020500000000000000" pitchFamily="18" charset="-120"/>
              </a:defRPr>
            </a:lvl4pPr>
            <a:lvl5pPr marL="2057400" indent="-228600" defTabSz="687388">
              <a:defRPr sz="2200" b="1">
                <a:solidFill>
                  <a:schemeClr val="bg1"/>
                </a:solidFill>
                <a:latin typeface="Arial-BoldMT" charset="0"/>
                <a:ea typeface="新細明體" panose="02020500000000000000" pitchFamily="18" charset="-120"/>
              </a:defRPr>
            </a:lvl5pPr>
            <a:lvl6pPr marL="25146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pPr>
              <a:lnSpc>
                <a:spcPct val="90000"/>
              </a:lnSpc>
              <a:spcAft>
                <a:spcPct val="50000"/>
              </a:spcAft>
              <a:buClr>
                <a:srgbClr val="273C82"/>
              </a:buClr>
              <a:buSzPct val="100000"/>
              <a:buFont typeface="Wingdings" panose="05000000000000000000" pitchFamily="2" charset="2"/>
              <a:buChar char="Ø"/>
            </a:pPr>
            <a:endParaRPr lang="zh-TW" altLang="en-US"/>
          </a:p>
        </p:txBody>
      </p:sp>
    </p:spTree>
  </p:cSld>
  <p:clrMapOvr>
    <a:masterClrMapping/>
  </p:clrMapOvr>
  <p:transition spd="med">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52A0987-E561-4D71-913F-854046DA9074}"/>
              </a:ext>
            </a:extLst>
          </p:cNvPr>
          <p:cNvSpPr>
            <a:spLocks noGrp="1" noChangeArrowheads="1"/>
          </p:cNvSpPr>
          <p:nvPr>
            <p:ph type="title"/>
          </p:nvPr>
        </p:nvSpPr>
        <p:spPr>
          <a:xfrm>
            <a:off x="373063" y="58738"/>
            <a:ext cx="7151687" cy="561975"/>
          </a:xfrm>
        </p:spPr>
        <p:txBody>
          <a:bodyPr/>
          <a:lstStyle/>
          <a:p>
            <a:r>
              <a:rPr lang="zh-TW" altLang="en-US"/>
              <a:t>圖</a:t>
            </a:r>
            <a:r>
              <a:rPr lang="en-US" altLang="zh-TW"/>
              <a:t>3-10  </a:t>
            </a:r>
            <a:r>
              <a:rPr lang="zh-TW" altLang="en-US"/>
              <a:t>以</a:t>
            </a:r>
            <a:r>
              <a:rPr lang="en-US" altLang="zh-TW"/>
              <a:t>”</a:t>
            </a:r>
            <a:r>
              <a:rPr lang="zh-TW" altLang="en-US"/>
              <a:t>整張訂單</a:t>
            </a:r>
            <a:r>
              <a:rPr lang="en-US" altLang="zh-TW"/>
              <a:t>”</a:t>
            </a:r>
            <a:r>
              <a:rPr lang="zh-TW" altLang="en-US"/>
              <a:t>營業狀況為資料顆粒度的維度模型</a:t>
            </a:r>
          </a:p>
        </p:txBody>
      </p:sp>
      <p:sp>
        <p:nvSpPr>
          <p:cNvPr id="40963" name="Rectangle 3">
            <a:extLst>
              <a:ext uri="{FF2B5EF4-FFF2-40B4-BE49-F238E27FC236}">
                <a16:creationId xmlns:a16="http://schemas.microsoft.com/office/drawing/2014/main" id="{619C3816-D8C9-4751-8229-49B2A916EEAD}"/>
              </a:ext>
            </a:extLst>
          </p:cNvPr>
          <p:cNvSpPr>
            <a:spLocks noGrp="1" noChangeArrowheads="1"/>
          </p:cNvSpPr>
          <p:nvPr>
            <p:ph type="body" idx="1"/>
          </p:nvPr>
        </p:nvSpPr>
        <p:spPr>
          <a:xfrm>
            <a:off x="323850" y="692150"/>
            <a:ext cx="8256588" cy="5880100"/>
          </a:xfrm>
        </p:spPr>
        <p:txBody>
          <a:bodyPr/>
          <a:lstStyle/>
          <a:p>
            <a:r>
              <a:rPr lang="zh-TW" altLang="en-US" sz="2200"/>
              <a:t>根據圖</a:t>
            </a:r>
            <a:r>
              <a:rPr lang="en-US" altLang="zh-TW" sz="2200"/>
              <a:t>3-9</a:t>
            </a:r>
            <a:r>
              <a:rPr lang="zh-TW" altLang="en-US" sz="2200"/>
              <a:t>銷售訂單與顆粒度水準設定為</a:t>
            </a:r>
            <a:r>
              <a:rPr lang="en-US" altLang="zh-TW" sz="2200"/>
              <a:t>”</a:t>
            </a:r>
            <a:r>
              <a:rPr lang="zh-TW" altLang="en-US" sz="2200"/>
              <a:t>整張訂單</a:t>
            </a:r>
            <a:r>
              <a:rPr lang="en-US" altLang="zh-TW" sz="2200"/>
              <a:t>”</a:t>
            </a:r>
            <a:r>
              <a:rPr lang="zh-TW" altLang="en-US" sz="2200"/>
              <a:t>的分析結果如下圖，</a:t>
            </a:r>
            <a:endParaRPr lang="en-US" altLang="zh-TW" sz="2200"/>
          </a:p>
          <a:p>
            <a:pPr lvl="1"/>
            <a:r>
              <a:rPr lang="zh-TW" altLang="en-US"/>
              <a:t>事實欄位有兩個</a:t>
            </a:r>
            <a:r>
              <a:rPr lang="zh-TW" altLang="en-US" u="sng">
                <a:solidFill>
                  <a:srgbClr val="800080"/>
                </a:solidFill>
              </a:rPr>
              <a:t>訂單總金額</a:t>
            </a:r>
            <a:r>
              <a:rPr lang="zh-TW" altLang="en-US"/>
              <a:t>與</a:t>
            </a:r>
            <a:r>
              <a:rPr lang="zh-TW" altLang="en-US" u="sng">
                <a:solidFill>
                  <a:srgbClr val="800080"/>
                </a:solidFill>
              </a:rPr>
              <a:t>總重量</a:t>
            </a:r>
            <a:endParaRPr lang="zh-TW" altLang="en-US"/>
          </a:p>
          <a:p>
            <a:pPr lvl="1"/>
            <a:r>
              <a:rPr lang="zh-TW" altLang="en-US"/>
              <a:t>合適的維度資料表有</a:t>
            </a:r>
            <a:r>
              <a:rPr lang="en-US" altLang="zh-TW"/>
              <a:t>7</a:t>
            </a:r>
            <a:r>
              <a:rPr lang="zh-TW" altLang="en-US"/>
              <a:t>個，分別為</a:t>
            </a:r>
            <a:r>
              <a:rPr lang="zh-TW" altLang="en-US" u="sng">
                <a:solidFill>
                  <a:srgbClr val="800080"/>
                </a:solidFill>
              </a:rPr>
              <a:t>訂單號碼</a:t>
            </a:r>
            <a:r>
              <a:rPr lang="zh-TW" altLang="en-US"/>
              <a:t>、</a:t>
            </a:r>
            <a:r>
              <a:rPr lang="zh-TW" altLang="en-US" u="sng">
                <a:solidFill>
                  <a:srgbClr val="800080"/>
                </a:solidFill>
              </a:rPr>
              <a:t>買方編號</a:t>
            </a:r>
            <a:r>
              <a:rPr lang="zh-TW" altLang="en-US"/>
              <a:t>、</a:t>
            </a:r>
            <a:r>
              <a:rPr lang="zh-TW" altLang="en-US" u="sng">
                <a:solidFill>
                  <a:srgbClr val="800080"/>
                </a:solidFill>
              </a:rPr>
              <a:t>收貨人編號</a:t>
            </a:r>
            <a:r>
              <a:rPr lang="zh-TW" altLang="en-US"/>
              <a:t>、</a:t>
            </a:r>
            <a:r>
              <a:rPr lang="zh-TW" altLang="en-US" u="sng">
                <a:solidFill>
                  <a:srgbClr val="800080"/>
                </a:solidFill>
              </a:rPr>
              <a:t>請求交貨日期</a:t>
            </a:r>
            <a:r>
              <a:rPr lang="zh-TW" altLang="en-US"/>
              <a:t>、</a:t>
            </a:r>
            <a:r>
              <a:rPr lang="zh-TW" altLang="en-US" u="sng">
                <a:solidFill>
                  <a:srgbClr val="800080"/>
                </a:solidFill>
              </a:rPr>
              <a:t>下單日期</a:t>
            </a:r>
            <a:r>
              <a:rPr lang="zh-TW" altLang="en-US"/>
              <a:t>、</a:t>
            </a:r>
            <a:r>
              <a:rPr lang="zh-TW" altLang="en-US" u="sng">
                <a:solidFill>
                  <a:srgbClr val="800080"/>
                </a:solidFill>
              </a:rPr>
              <a:t>付款條件編號</a:t>
            </a:r>
            <a:r>
              <a:rPr lang="zh-TW" altLang="en-US"/>
              <a:t>、</a:t>
            </a:r>
            <a:r>
              <a:rPr lang="zh-TW" altLang="en-US" u="sng">
                <a:solidFill>
                  <a:srgbClr val="800080"/>
                </a:solidFill>
              </a:rPr>
              <a:t>國貿條件</a:t>
            </a:r>
            <a:r>
              <a:rPr lang="zh-TW" altLang="en-US"/>
              <a:t>。</a:t>
            </a:r>
          </a:p>
          <a:p>
            <a:pPr lvl="1"/>
            <a:r>
              <a:rPr lang="zh-TW" altLang="en-US"/>
              <a:t>請注意：訂單明細資料中的</a:t>
            </a:r>
            <a:r>
              <a:rPr lang="zh-TW" altLang="en-US" u="sng"/>
              <a:t>物料編號</a:t>
            </a:r>
            <a:r>
              <a:rPr lang="zh-TW" altLang="en-US"/>
              <a:t>屬於列項目 </a:t>
            </a:r>
            <a:r>
              <a:rPr lang="en-US" altLang="zh-TW"/>
              <a:t>(Line items)</a:t>
            </a:r>
            <a:r>
              <a:rPr lang="zh-TW" altLang="en-US"/>
              <a:t>，比訂單的顆粒度小，所以被剔除。</a:t>
            </a:r>
          </a:p>
        </p:txBody>
      </p:sp>
      <p:pic>
        <p:nvPicPr>
          <p:cNvPr id="40964" name="圖片 4">
            <a:extLst>
              <a:ext uri="{FF2B5EF4-FFF2-40B4-BE49-F238E27FC236}">
                <a16:creationId xmlns:a16="http://schemas.microsoft.com/office/drawing/2014/main" id="{FA01AA57-8188-4B3F-A4B4-56697631D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00438"/>
            <a:ext cx="782478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A18BE35-2860-4D7A-B94B-1007D8E47152}"/>
              </a:ext>
            </a:extLst>
          </p:cNvPr>
          <p:cNvSpPr>
            <a:spLocks noGrp="1" noChangeArrowheads="1"/>
          </p:cNvSpPr>
          <p:nvPr>
            <p:ph type="title"/>
          </p:nvPr>
        </p:nvSpPr>
        <p:spPr>
          <a:xfrm>
            <a:off x="395288" y="-12700"/>
            <a:ext cx="7151687" cy="561975"/>
          </a:xfrm>
        </p:spPr>
        <p:txBody>
          <a:bodyPr/>
          <a:lstStyle/>
          <a:p>
            <a:r>
              <a:rPr lang="zh-TW" altLang="en-US"/>
              <a:t>圖</a:t>
            </a:r>
            <a:r>
              <a:rPr lang="en-US" altLang="zh-TW"/>
              <a:t>3-9 </a:t>
            </a:r>
            <a:r>
              <a:rPr lang="zh-TW" altLang="en-US"/>
              <a:t>銷售訂單範例 </a:t>
            </a:r>
            <a:r>
              <a:rPr lang="en-US" altLang="zh-TW"/>
              <a:t>-- </a:t>
            </a:r>
            <a:r>
              <a:rPr lang="zh-TW" altLang="en-US"/>
              <a:t>解析說明</a:t>
            </a:r>
          </a:p>
        </p:txBody>
      </p:sp>
      <p:sp>
        <p:nvSpPr>
          <p:cNvPr id="41987" name="Rectangle 3">
            <a:extLst>
              <a:ext uri="{FF2B5EF4-FFF2-40B4-BE49-F238E27FC236}">
                <a16:creationId xmlns:a16="http://schemas.microsoft.com/office/drawing/2014/main" id="{AB1EEE33-0097-410D-BBC1-43AF512DF411}"/>
              </a:ext>
            </a:extLst>
          </p:cNvPr>
          <p:cNvSpPr>
            <a:spLocks noGrp="1" noChangeArrowheads="1"/>
          </p:cNvSpPr>
          <p:nvPr>
            <p:ph type="body" idx="1"/>
          </p:nvPr>
        </p:nvSpPr>
        <p:spPr>
          <a:xfrm>
            <a:off x="323850" y="862013"/>
            <a:ext cx="8256588" cy="5880100"/>
          </a:xfrm>
        </p:spPr>
        <p:txBody>
          <a:bodyPr/>
          <a:lstStyle/>
          <a:p>
            <a:r>
              <a:rPr lang="zh-TW" altLang="en-US" sz="2200"/>
              <a:t>練習題：圖</a:t>
            </a:r>
            <a:r>
              <a:rPr lang="en-US" altLang="zh-TW" sz="2200"/>
              <a:t>3-9</a:t>
            </a:r>
            <a:r>
              <a:rPr lang="zh-TW" altLang="en-US" sz="2200"/>
              <a:t>銷售訂單中如果顆粒度設定為</a:t>
            </a:r>
            <a:r>
              <a:rPr lang="zh-TW" altLang="en-US" sz="2200" i="1" u="sng">
                <a:solidFill>
                  <a:srgbClr val="FF3300"/>
                </a:solidFill>
              </a:rPr>
              <a:t>列項目 </a:t>
            </a:r>
            <a:r>
              <a:rPr lang="en-US" altLang="zh-TW" sz="2200" i="1" u="sng">
                <a:solidFill>
                  <a:srgbClr val="FF3300"/>
                </a:solidFill>
              </a:rPr>
              <a:t>(Line items)</a:t>
            </a:r>
            <a:r>
              <a:rPr lang="zh-TW" altLang="en-US" sz="2200"/>
              <a:t>，則星狀綱要模型又為何</a:t>
            </a:r>
            <a:r>
              <a:rPr lang="en-US" altLang="zh-TW" sz="2200"/>
              <a:t>?</a:t>
            </a:r>
            <a:endParaRPr lang="zh-TW" altLang="en-US"/>
          </a:p>
        </p:txBody>
      </p:sp>
      <p:pic>
        <p:nvPicPr>
          <p:cNvPr id="41988" name="內容版面配置區 11">
            <a:extLst>
              <a:ext uri="{FF2B5EF4-FFF2-40B4-BE49-F238E27FC236}">
                <a16:creationId xmlns:a16="http://schemas.microsoft.com/office/drawing/2014/main" id="{979FB549-AF98-4359-A811-BCF36AD043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700213"/>
            <a:ext cx="4032250"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圓角矩形 1">
            <a:extLst>
              <a:ext uri="{FF2B5EF4-FFF2-40B4-BE49-F238E27FC236}">
                <a16:creationId xmlns:a16="http://schemas.microsoft.com/office/drawing/2014/main" id="{94B5F03A-37BE-4BF8-A6B2-DE1E646B33E6}"/>
              </a:ext>
            </a:extLst>
          </p:cNvPr>
          <p:cNvSpPr>
            <a:spLocks noChangeArrowheads="1"/>
          </p:cNvSpPr>
          <p:nvPr/>
        </p:nvSpPr>
        <p:spPr bwMode="auto">
          <a:xfrm>
            <a:off x="2838450" y="3192463"/>
            <a:ext cx="4254500" cy="307975"/>
          </a:xfrm>
          <a:prstGeom prst="roundRect">
            <a:avLst>
              <a:gd name="adj" fmla="val 16667"/>
            </a:avLst>
          </a:prstGeom>
          <a:noFill/>
          <a:ln w="57150" algn="ctr">
            <a:solidFill>
              <a:srgbClr val="CC3399"/>
            </a:solidFill>
            <a:prstDash val="sys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pPr>
              <a:lnSpc>
                <a:spcPct val="90000"/>
              </a:lnSpc>
              <a:spcAft>
                <a:spcPct val="50000"/>
              </a:spcAft>
              <a:buClr>
                <a:srgbClr val="273C82"/>
              </a:buClr>
              <a:buSzPct val="100000"/>
              <a:buFont typeface="Wingdings" panose="05000000000000000000" pitchFamily="2" charset="2"/>
              <a:buChar char="Ø"/>
            </a:pPr>
            <a:endParaRPr lang="zh-TW" altLang="en-US"/>
          </a:p>
        </p:txBody>
      </p:sp>
      <p:sp>
        <p:nvSpPr>
          <p:cNvPr id="3" name="矩形 2">
            <a:extLst>
              <a:ext uri="{FF2B5EF4-FFF2-40B4-BE49-F238E27FC236}">
                <a16:creationId xmlns:a16="http://schemas.microsoft.com/office/drawing/2014/main" id="{3E7D6AB3-739A-4CEB-9EC9-ED11D20E387C}"/>
              </a:ext>
            </a:extLst>
          </p:cNvPr>
          <p:cNvSpPr/>
          <p:nvPr/>
        </p:nvSpPr>
        <p:spPr>
          <a:xfrm>
            <a:off x="600075" y="2781300"/>
            <a:ext cx="1030288" cy="430213"/>
          </a:xfrm>
          <a:prstGeom prst="rect">
            <a:avLst/>
          </a:prstGeom>
        </p:spPr>
        <p:txBody>
          <a:bodyPr wrap="none">
            <a:spAutoFit/>
          </a:bodyPr>
          <a:lstStyle/>
          <a:p>
            <a:pPr>
              <a:defRPr/>
            </a:pPr>
            <a:r>
              <a:rPr lang="zh-TW" altLang="en-US"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顆粒度</a:t>
            </a:r>
          </a:p>
        </p:txBody>
      </p:sp>
      <p:sp>
        <p:nvSpPr>
          <p:cNvPr id="41991" name="向右箭號 6">
            <a:extLst>
              <a:ext uri="{FF2B5EF4-FFF2-40B4-BE49-F238E27FC236}">
                <a16:creationId xmlns:a16="http://schemas.microsoft.com/office/drawing/2014/main" id="{5566FD23-6402-4825-B8ED-DF2204CF63F7}"/>
              </a:ext>
            </a:extLst>
          </p:cNvPr>
          <p:cNvSpPr>
            <a:spLocks noChangeArrowheads="1"/>
          </p:cNvSpPr>
          <p:nvPr/>
        </p:nvSpPr>
        <p:spPr bwMode="auto">
          <a:xfrm rot="663414">
            <a:off x="1698625" y="2994025"/>
            <a:ext cx="971550" cy="396875"/>
          </a:xfrm>
          <a:prstGeom prst="rightArrow">
            <a:avLst>
              <a:gd name="adj1" fmla="val 50000"/>
              <a:gd name="adj2" fmla="val 49889"/>
            </a:avLst>
          </a:prstGeom>
          <a:solidFill>
            <a:srgbClr val="CCCC0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lIns="0" tIns="0" rIns="0" bIns="0"/>
          <a:lstStyle>
            <a:lvl1pPr marL="400050" indent="-581025" defTabSz="687388">
              <a:defRPr sz="2200" b="1">
                <a:solidFill>
                  <a:schemeClr val="bg1"/>
                </a:solidFill>
                <a:latin typeface="Arial-BoldMT" charset="0"/>
                <a:ea typeface="新細明體" panose="02020500000000000000" pitchFamily="18" charset="-120"/>
              </a:defRPr>
            </a:lvl1pPr>
            <a:lvl2pPr marL="742950" indent="-285750" defTabSz="687388">
              <a:defRPr sz="2200" b="1">
                <a:solidFill>
                  <a:schemeClr val="bg1"/>
                </a:solidFill>
                <a:latin typeface="Arial-BoldMT" charset="0"/>
                <a:ea typeface="新細明體" panose="02020500000000000000" pitchFamily="18" charset="-120"/>
              </a:defRPr>
            </a:lvl2pPr>
            <a:lvl3pPr marL="1143000" indent="-228600" defTabSz="687388">
              <a:defRPr sz="2200" b="1">
                <a:solidFill>
                  <a:schemeClr val="bg1"/>
                </a:solidFill>
                <a:latin typeface="Arial-BoldMT" charset="0"/>
                <a:ea typeface="新細明體" panose="02020500000000000000" pitchFamily="18" charset="-120"/>
              </a:defRPr>
            </a:lvl3pPr>
            <a:lvl4pPr marL="1600200" indent="-228600" defTabSz="687388">
              <a:defRPr sz="2200" b="1">
                <a:solidFill>
                  <a:schemeClr val="bg1"/>
                </a:solidFill>
                <a:latin typeface="Arial-BoldMT" charset="0"/>
                <a:ea typeface="新細明體" panose="02020500000000000000" pitchFamily="18" charset="-120"/>
              </a:defRPr>
            </a:lvl4pPr>
            <a:lvl5pPr marL="2057400" indent="-228600" defTabSz="687388">
              <a:defRPr sz="2200" b="1">
                <a:solidFill>
                  <a:schemeClr val="bg1"/>
                </a:solidFill>
                <a:latin typeface="Arial-BoldMT" charset="0"/>
                <a:ea typeface="新細明體" panose="02020500000000000000" pitchFamily="18" charset="-120"/>
              </a:defRPr>
            </a:lvl5pPr>
            <a:lvl6pPr marL="25146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defTabSz="687388"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pPr>
              <a:lnSpc>
                <a:spcPct val="90000"/>
              </a:lnSpc>
              <a:spcAft>
                <a:spcPct val="50000"/>
              </a:spcAft>
              <a:buClr>
                <a:srgbClr val="273C82"/>
              </a:buClr>
              <a:buSzPct val="100000"/>
              <a:buFont typeface="Wingdings" panose="05000000000000000000" pitchFamily="2" charset="2"/>
              <a:buChar char="Ø"/>
            </a:pPr>
            <a:endParaRPr lang="zh-TW" altLang="en-US"/>
          </a:p>
        </p:txBody>
      </p:sp>
      <p:pic>
        <p:nvPicPr>
          <p:cNvPr id="41992" name="圖片 4">
            <a:extLst>
              <a:ext uri="{FF2B5EF4-FFF2-40B4-BE49-F238E27FC236}">
                <a16:creationId xmlns:a16="http://schemas.microsoft.com/office/drawing/2014/main" id="{FE96E489-5CA4-4A1A-89F2-2F15B85DC8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4649788"/>
            <a:ext cx="40338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a16="http://schemas.microsoft.com/office/drawing/2014/main" id="{1C65326B-7EC5-48F1-B6FD-E118EF567149}"/>
              </a:ext>
            </a:extLst>
          </p:cNvPr>
          <p:cNvSpPr/>
          <p:nvPr/>
        </p:nvSpPr>
        <p:spPr>
          <a:xfrm>
            <a:off x="2184400" y="4833938"/>
            <a:ext cx="936625" cy="1570037"/>
          </a:xfrm>
          <a:prstGeom prst="rect">
            <a:avLst/>
          </a:prstGeom>
        </p:spPr>
        <p:txBody>
          <a:bodyPr wrap="none">
            <a:spAutoFit/>
          </a:bodyPr>
          <a:lstStyle/>
          <a:p>
            <a:pPr>
              <a:defRPr/>
            </a:pPr>
            <a:r>
              <a:rPr lang="en-US" altLang="zh-TW" sz="9600" dirty="0">
                <a:solidFill>
                  <a:srgbClr val="FF0000"/>
                </a:solidFill>
                <a:effectLst>
                  <a:outerShdw blurRad="38100" dist="38100" dir="2700000" algn="tl">
                    <a:srgbClr val="000000">
                      <a:alpha val="43137"/>
                    </a:srgbClr>
                  </a:outerShdw>
                </a:effectLst>
                <a:latin typeface="+mj-lt"/>
                <a:ea typeface="標楷體" panose="03000509000000000000" pitchFamily="65" charset="-120"/>
              </a:rPr>
              <a:t>?</a:t>
            </a:r>
            <a:endParaRPr lang="zh-TW" altLang="en-US" sz="9600" dirty="0">
              <a:solidFill>
                <a:srgbClr val="FF0000"/>
              </a:solidFill>
              <a:effectLst>
                <a:outerShdw blurRad="38100" dist="38100" dir="2700000" algn="tl">
                  <a:srgbClr val="000000">
                    <a:alpha val="43137"/>
                  </a:srgbClr>
                </a:outerShdw>
              </a:effectLst>
              <a:latin typeface="+mj-lt"/>
              <a:ea typeface="標楷體" panose="03000509000000000000" pitchFamily="65" charset="-120"/>
            </a:endParaRPr>
          </a:p>
        </p:txBody>
      </p:sp>
      <p:sp>
        <p:nvSpPr>
          <p:cNvPr id="11" name="矩形 10">
            <a:extLst>
              <a:ext uri="{FF2B5EF4-FFF2-40B4-BE49-F238E27FC236}">
                <a16:creationId xmlns:a16="http://schemas.microsoft.com/office/drawing/2014/main" id="{5E8AF9EC-34D3-4FC3-A20B-6DAF832A4A80}"/>
              </a:ext>
            </a:extLst>
          </p:cNvPr>
          <p:cNvSpPr/>
          <p:nvPr/>
        </p:nvSpPr>
        <p:spPr>
          <a:xfrm>
            <a:off x="5345113" y="5059363"/>
            <a:ext cx="3494087" cy="769937"/>
          </a:xfrm>
          <a:prstGeom prst="rect">
            <a:avLst/>
          </a:prstGeom>
        </p:spPr>
        <p:txBody>
          <a:bodyPr wrap="none">
            <a:spAutoFit/>
          </a:bodyPr>
          <a:lstStyle/>
          <a:p>
            <a:pPr marL="342900" indent="-342900">
              <a:buFont typeface="Wingdings" panose="05000000000000000000" pitchFamily="2" charset="2"/>
              <a:buChar char="l"/>
              <a:defRPr/>
            </a:pP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事實資料欄位如何修正</a:t>
            </a:r>
            <a:r>
              <a:rPr lang="en-US" altLang="zh-TW"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p>
            <a:pPr marL="342900" indent="-342900">
              <a:buFont typeface="Wingdings" panose="05000000000000000000" pitchFamily="2" charset="2"/>
              <a:buChar char="l"/>
              <a:defRPr/>
            </a:pP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維度資料表如何修正</a:t>
            </a:r>
            <a:r>
              <a:rPr lang="en-US" altLang="zh-TW"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cSld>
  <p:clrMapOvr>
    <a:masterClrMapping/>
  </p:clrMapOvr>
  <p:transition spd="med">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799B160-267B-4641-93A0-9AB10DA7F888}"/>
              </a:ext>
            </a:extLst>
          </p:cNvPr>
          <p:cNvSpPr>
            <a:spLocks noGrp="1" noChangeArrowheads="1"/>
          </p:cNvSpPr>
          <p:nvPr>
            <p:ph type="title"/>
          </p:nvPr>
        </p:nvSpPr>
        <p:spPr/>
        <p:txBody>
          <a:bodyPr/>
          <a:lstStyle/>
          <a:p>
            <a:r>
              <a:rPr lang="zh-TW" altLang="en-US"/>
              <a:t>交易事實資料表 </a:t>
            </a:r>
            <a:r>
              <a:rPr lang="en-US" altLang="zh-TW"/>
              <a:t>(Transaction fact tables)</a:t>
            </a:r>
          </a:p>
        </p:txBody>
      </p:sp>
      <p:sp>
        <p:nvSpPr>
          <p:cNvPr id="43011" name="Rectangle 3">
            <a:extLst>
              <a:ext uri="{FF2B5EF4-FFF2-40B4-BE49-F238E27FC236}">
                <a16:creationId xmlns:a16="http://schemas.microsoft.com/office/drawing/2014/main" id="{0EE5E131-EBBF-4EF9-A16D-D190E55CA014}"/>
              </a:ext>
            </a:extLst>
          </p:cNvPr>
          <p:cNvSpPr>
            <a:spLocks noGrp="1" noChangeArrowheads="1"/>
          </p:cNvSpPr>
          <p:nvPr>
            <p:ph type="body" idx="1"/>
          </p:nvPr>
        </p:nvSpPr>
        <p:spPr/>
        <p:txBody>
          <a:bodyPr/>
          <a:lstStyle/>
          <a:p>
            <a:r>
              <a:rPr lang="zh-TW" altLang="en-US"/>
              <a:t>最常見的事實資料表，交易事實資料表內容記錄著交易 </a:t>
            </a:r>
            <a:r>
              <a:rPr lang="en-US" altLang="zh-TW"/>
              <a:t>(</a:t>
            </a:r>
            <a:r>
              <a:rPr lang="zh-TW" altLang="en-US"/>
              <a:t>或事務</a:t>
            </a:r>
            <a:r>
              <a:rPr lang="en-US" altLang="zh-TW"/>
              <a:t>) </a:t>
            </a:r>
            <a:r>
              <a:rPr lang="zh-TW" altLang="en-US"/>
              <a:t>活動發生時候，活動內容中可以衡量的數值性的資料，如下圖</a:t>
            </a:r>
            <a:r>
              <a:rPr lang="en-US" altLang="zh-TW"/>
              <a:t>3-6</a:t>
            </a:r>
            <a:r>
              <a:rPr lang="zh-TW" altLang="en-US"/>
              <a:t>所示。</a:t>
            </a:r>
          </a:p>
        </p:txBody>
      </p:sp>
      <p:pic>
        <p:nvPicPr>
          <p:cNvPr id="43012" name="內容版面配置區 6">
            <a:extLst>
              <a:ext uri="{FF2B5EF4-FFF2-40B4-BE49-F238E27FC236}">
                <a16:creationId xmlns:a16="http://schemas.microsoft.com/office/drawing/2014/main" id="{DF627678-7D37-4B3F-9379-52E4E69ED7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2205038"/>
            <a:ext cx="7624762"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B316ECE-2621-4DE6-9510-10B63BBE0949}"/>
              </a:ext>
            </a:extLst>
          </p:cNvPr>
          <p:cNvSpPr>
            <a:spLocks noGrp="1" noChangeArrowheads="1"/>
          </p:cNvSpPr>
          <p:nvPr>
            <p:ph type="title"/>
          </p:nvPr>
        </p:nvSpPr>
        <p:spPr/>
        <p:txBody>
          <a:bodyPr/>
          <a:lstStyle/>
          <a:p>
            <a:r>
              <a:rPr lang="zh-TW" altLang="en-US"/>
              <a:t>簡報大綱</a:t>
            </a:r>
          </a:p>
        </p:txBody>
      </p:sp>
      <p:sp>
        <p:nvSpPr>
          <p:cNvPr id="7171" name="Rectangle 3">
            <a:extLst>
              <a:ext uri="{FF2B5EF4-FFF2-40B4-BE49-F238E27FC236}">
                <a16:creationId xmlns:a16="http://schemas.microsoft.com/office/drawing/2014/main" id="{1C43183B-C582-40C5-954B-9A1D41E8F49A}"/>
              </a:ext>
            </a:extLst>
          </p:cNvPr>
          <p:cNvSpPr>
            <a:spLocks noGrp="1" noChangeArrowheads="1"/>
          </p:cNvSpPr>
          <p:nvPr>
            <p:ph type="body" idx="1"/>
          </p:nvPr>
        </p:nvSpPr>
        <p:spPr/>
        <p:txBody>
          <a:bodyPr/>
          <a:lstStyle/>
          <a:p>
            <a:r>
              <a:rPr lang="zh-TW" altLang="en-US">
                <a:solidFill>
                  <a:srgbClr val="FF0000"/>
                </a:solidFill>
              </a:rPr>
              <a:t>學習目標</a:t>
            </a:r>
          </a:p>
          <a:p>
            <a:r>
              <a:rPr lang="en-US" altLang="zh-TW"/>
              <a:t>3.1 </a:t>
            </a:r>
            <a:r>
              <a:rPr lang="zh-TW" altLang="en-US"/>
              <a:t>簡介</a:t>
            </a:r>
          </a:p>
          <a:p>
            <a:r>
              <a:rPr lang="en-US" altLang="zh-TW"/>
              <a:t>3.2 </a:t>
            </a:r>
            <a:r>
              <a:rPr lang="zh-TW" altLang="en-US"/>
              <a:t>維度模型初探</a:t>
            </a:r>
          </a:p>
          <a:p>
            <a:r>
              <a:rPr lang="en-US" altLang="zh-TW"/>
              <a:t>3.3 </a:t>
            </a:r>
            <a:r>
              <a:rPr lang="zh-TW" altLang="en-US"/>
              <a:t>事實資料表</a:t>
            </a:r>
          </a:p>
          <a:p>
            <a:r>
              <a:rPr lang="en-US" altLang="zh-TW"/>
              <a:t>3.4 </a:t>
            </a:r>
            <a:r>
              <a:rPr lang="zh-TW" altLang="en-US"/>
              <a:t>維度資料表</a:t>
            </a:r>
            <a:endParaRPr lang="en-US" altLang="zh-TW"/>
          </a:p>
          <a:p>
            <a:r>
              <a:rPr lang="en-US" altLang="zh-TW"/>
              <a:t>3.5 </a:t>
            </a:r>
            <a:r>
              <a:rPr lang="zh-TW" altLang="en-US"/>
              <a:t>匯流排架構</a:t>
            </a:r>
          </a:p>
          <a:p>
            <a:r>
              <a:rPr lang="en-US" altLang="zh-TW"/>
              <a:t>3.6 </a:t>
            </a:r>
            <a:r>
              <a:rPr lang="zh-TW" altLang="en-US"/>
              <a:t>維度模型的其他特殊議題</a:t>
            </a:r>
          </a:p>
          <a:p>
            <a:r>
              <a:rPr lang="en-US" altLang="zh-TW"/>
              <a:t>3.7 </a:t>
            </a:r>
            <a:r>
              <a:rPr lang="zh-TW" altLang="en-US"/>
              <a:t>結論</a:t>
            </a:r>
          </a:p>
        </p:txBody>
      </p:sp>
    </p:spTree>
  </p:cSld>
  <p:clrMapOvr>
    <a:masterClrMapping/>
  </p:clrMapOvr>
  <p:transition spd="med">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C7C34CD-92F3-47C1-8EE9-0AE6E0EDDB85}"/>
              </a:ext>
            </a:extLst>
          </p:cNvPr>
          <p:cNvSpPr>
            <a:spLocks noGrp="1" noChangeArrowheads="1"/>
          </p:cNvSpPr>
          <p:nvPr>
            <p:ph type="title"/>
          </p:nvPr>
        </p:nvSpPr>
        <p:spPr/>
        <p:txBody>
          <a:bodyPr/>
          <a:lstStyle/>
          <a:p>
            <a:r>
              <a:rPr lang="zh-TW" altLang="en-US"/>
              <a:t>週期快照事實資料表 </a:t>
            </a:r>
            <a:r>
              <a:rPr lang="en-US" altLang="zh-TW"/>
              <a:t>(Periodic Snapshot fact tables)</a:t>
            </a:r>
          </a:p>
        </p:txBody>
      </p:sp>
      <p:sp>
        <p:nvSpPr>
          <p:cNvPr id="44035" name="Rectangle 3">
            <a:extLst>
              <a:ext uri="{FF2B5EF4-FFF2-40B4-BE49-F238E27FC236}">
                <a16:creationId xmlns:a16="http://schemas.microsoft.com/office/drawing/2014/main" id="{48F4BAE7-C583-41DE-9415-95A746ACA92F}"/>
              </a:ext>
            </a:extLst>
          </p:cNvPr>
          <p:cNvSpPr>
            <a:spLocks noGrp="1" noChangeArrowheads="1"/>
          </p:cNvSpPr>
          <p:nvPr>
            <p:ph type="body" idx="1"/>
          </p:nvPr>
        </p:nvSpPr>
        <p:spPr>
          <a:xfrm>
            <a:off x="492125" y="977900"/>
            <a:ext cx="7924800" cy="5187950"/>
          </a:xfrm>
        </p:spPr>
        <p:txBody>
          <a:bodyPr/>
          <a:lstStyle/>
          <a:p>
            <a:r>
              <a:rPr lang="zh-TW" altLang="en-US"/>
              <a:t>有些企業流程中的活動內容所產生的可以衡量的數值性資料並不適合記錄詳細的交易內容</a:t>
            </a:r>
          </a:p>
          <a:p>
            <a:pPr lvl="1"/>
            <a:r>
              <a:rPr lang="zh-TW" altLang="en-US"/>
              <a:t>例如銀行的帳戶餘額 </a:t>
            </a:r>
            <a:r>
              <a:rPr lang="en-US" altLang="zh-TW"/>
              <a:t>(Account balance)</a:t>
            </a:r>
            <a:r>
              <a:rPr lang="zh-TW" altLang="en-US"/>
              <a:t>、財會部門的財務報表 </a:t>
            </a:r>
            <a:r>
              <a:rPr lang="en-US" altLang="zh-TW"/>
              <a:t>(Financial reports)</a:t>
            </a:r>
            <a:r>
              <a:rPr lang="zh-TW" altLang="en-US"/>
              <a:t>、倉儲單位的存貨水準 </a:t>
            </a:r>
            <a:r>
              <a:rPr lang="en-US" altLang="zh-TW"/>
              <a:t>(Inventory levels)</a:t>
            </a:r>
            <a:r>
              <a:rPr lang="zh-TW" altLang="en-US"/>
              <a:t>，這些事實資料都屬於半可加性 </a:t>
            </a:r>
            <a:r>
              <a:rPr lang="en-US" altLang="zh-TW"/>
              <a:t>(Semi-additive) </a:t>
            </a:r>
            <a:r>
              <a:rPr lang="zh-TW" altLang="en-US"/>
              <a:t>的可衡量的數值性資料，在維度模型中記錄詳細的半可加性事實資料的增加或減少的變動對企業主而言是比較沒有實際上幫助。</a:t>
            </a:r>
          </a:p>
          <a:p>
            <a:endParaRPr lang="zh-TW" altLang="en-US"/>
          </a:p>
          <a:p>
            <a:r>
              <a:rPr lang="zh-TW" altLang="en-US"/>
              <a:t>上述問題的解決方法就是</a:t>
            </a:r>
            <a:r>
              <a:rPr lang="zh-TW" altLang="en-US" u="sng">
                <a:solidFill>
                  <a:srgbClr val="800080"/>
                </a:solidFill>
              </a:rPr>
              <a:t>每隔一段固定時間取值</a:t>
            </a:r>
            <a:r>
              <a:rPr lang="zh-TW" altLang="en-US"/>
              <a:t>，猶如用照相機擷取影像的方式來記錄事實資料，換言之就是把週期的期末狀況顯示出來一樣，就好像每一個月月底所收到的各式各樣的帳單 </a:t>
            </a:r>
            <a:r>
              <a:rPr lang="en-US" altLang="zh-TW"/>
              <a:t>(Bills) </a:t>
            </a:r>
            <a:r>
              <a:rPr lang="zh-TW" altLang="en-US"/>
              <a:t>內的數字一樣，此稱為週期快照 </a:t>
            </a:r>
            <a:r>
              <a:rPr lang="en-US" altLang="zh-TW"/>
              <a:t>(Periodic snapshots)</a:t>
            </a:r>
            <a:r>
              <a:rPr lang="zh-TW" altLang="en-US"/>
              <a:t>。</a:t>
            </a:r>
          </a:p>
        </p:txBody>
      </p:sp>
    </p:spTree>
  </p:cSld>
  <p:clrMapOvr>
    <a:masterClrMapping/>
  </p:clrMapOvr>
  <p:transition spd="med">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7F6D91D-602C-4A06-AB92-4DF396B1E6A0}"/>
              </a:ext>
            </a:extLst>
          </p:cNvPr>
          <p:cNvSpPr>
            <a:spLocks noGrp="1" noChangeArrowheads="1"/>
          </p:cNvSpPr>
          <p:nvPr>
            <p:ph type="title"/>
          </p:nvPr>
        </p:nvSpPr>
        <p:spPr/>
        <p:txBody>
          <a:bodyPr/>
          <a:lstStyle/>
          <a:p>
            <a:r>
              <a:rPr lang="zh-TW" altLang="en-US"/>
              <a:t>週期快照事實資料表 </a:t>
            </a:r>
            <a:r>
              <a:rPr lang="en-US" altLang="zh-TW"/>
              <a:t>(Periodic Snapshot fact tables)</a:t>
            </a:r>
          </a:p>
        </p:txBody>
      </p:sp>
      <p:sp>
        <p:nvSpPr>
          <p:cNvPr id="45059" name="Rectangle 3">
            <a:extLst>
              <a:ext uri="{FF2B5EF4-FFF2-40B4-BE49-F238E27FC236}">
                <a16:creationId xmlns:a16="http://schemas.microsoft.com/office/drawing/2014/main" id="{3C38F085-4E4C-48A7-A296-E711681995E7}"/>
              </a:ext>
            </a:extLst>
          </p:cNvPr>
          <p:cNvSpPr>
            <a:spLocks noGrp="1" noChangeArrowheads="1"/>
          </p:cNvSpPr>
          <p:nvPr>
            <p:ph type="body" idx="1"/>
          </p:nvPr>
        </p:nvSpPr>
        <p:spPr>
          <a:xfrm>
            <a:off x="492125" y="977900"/>
            <a:ext cx="7924800" cy="5330825"/>
          </a:xfrm>
        </p:spPr>
        <p:txBody>
          <a:bodyPr/>
          <a:lstStyle/>
          <a:p>
            <a:r>
              <a:rPr lang="zh-TW" altLang="en-US"/>
              <a:t>此處舉出一個範例如</a:t>
            </a:r>
            <a:r>
              <a:rPr lang="zh-TW" altLang="en-US">
                <a:hlinkClick r:id="rId2" action="ppaction://hlinksldjump"/>
              </a:rPr>
              <a:t>圖 </a:t>
            </a:r>
            <a:r>
              <a:rPr lang="en-US" altLang="zh-TW">
                <a:hlinkClick r:id="rId2" action="ppaction://hlinksldjump"/>
              </a:rPr>
              <a:t>3-11 </a:t>
            </a:r>
            <a:r>
              <a:rPr lang="zh-TW" altLang="en-US"/>
              <a:t>所示，以月為單位的零售店庫存週期快照維度模型，譬如使用在庫數量 </a:t>
            </a:r>
            <a:r>
              <a:rPr lang="en-US" altLang="zh-TW"/>
              <a:t>(Quantity on hand) </a:t>
            </a:r>
            <a:r>
              <a:rPr lang="zh-TW" altLang="en-US"/>
              <a:t>來表達存貨水準。</a:t>
            </a:r>
          </a:p>
        </p:txBody>
      </p:sp>
    </p:spTree>
  </p:cSld>
  <p:clrMapOvr>
    <a:masterClrMapping/>
  </p:clrMapOvr>
  <p:transition spd="med">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2E5FBA2-16F4-45BA-B0CA-B33334D57E61}"/>
              </a:ext>
            </a:extLst>
          </p:cNvPr>
          <p:cNvSpPr>
            <a:spLocks noGrp="1" noChangeArrowheads="1"/>
          </p:cNvSpPr>
          <p:nvPr>
            <p:ph type="title"/>
          </p:nvPr>
        </p:nvSpPr>
        <p:spPr/>
        <p:txBody>
          <a:bodyPr/>
          <a:lstStyle/>
          <a:p>
            <a:r>
              <a:rPr lang="zh-TW" altLang="en-US"/>
              <a:t>圖</a:t>
            </a:r>
            <a:r>
              <a:rPr lang="en-US" altLang="zh-TW"/>
              <a:t>3-11 </a:t>
            </a:r>
            <a:r>
              <a:rPr lang="zh-TW" altLang="en-US"/>
              <a:t>零售店庫存週期快照維度模型</a:t>
            </a:r>
          </a:p>
        </p:txBody>
      </p:sp>
      <p:sp>
        <p:nvSpPr>
          <p:cNvPr id="46083" name="Rectangle 3">
            <a:extLst>
              <a:ext uri="{FF2B5EF4-FFF2-40B4-BE49-F238E27FC236}">
                <a16:creationId xmlns:a16="http://schemas.microsoft.com/office/drawing/2014/main" id="{0E3970DD-C757-48D5-8E9B-FAC1DA489CC0}"/>
              </a:ext>
            </a:extLst>
          </p:cNvPr>
          <p:cNvSpPr>
            <a:spLocks noGrp="1" noChangeArrowheads="1"/>
          </p:cNvSpPr>
          <p:nvPr>
            <p:ph type="body" idx="1"/>
          </p:nvPr>
        </p:nvSpPr>
        <p:spPr/>
        <p:txBody>
          <a:bodyPr/>
          <a:lstStyle/>
          <a:p>
            <a:endParaRPr lang="zh-TW" altLang="zh-TW"/>
          </a:p>
        </p:txBody>
      </p:sp>
      <p:pic>
        <p:nvPicPr>
          <p:cNvPr id="5" name="圖片 4">
            <a:extLst>
              <a:ext uri="{FF2B5EF4-FFF2-40B4-BE49-F238E27FC236}">
                <a16:creationId xmlns:a16="http://schemas.microsoft.com/office/drawing/2014/main" id="{573BE587-7C04-4724-868A-A23BE9687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96975"/>
            <a:ext cx="85947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2054816-C68D-4A74-AD6E-D572A375F814}"/>
              </a:ext>
            </a:extLst>
          </p:cNvPr>
          <p:cNvSpPr>
            <a:spLocks noGrp="1" noChangeArrowheads="1"/>
          </p:cNvSpPr>
          <p:nvPr>
            <p:ph type="title"/>
          </p:nvPr>
        </p:nvSpPr>
        <p:spPr/>
        <p:txBody>
          <a:bodyPr/>
          <a:lstStyle/>
          <a:p>
            <a:r>
              <a:rPr lang="zh-TW" altLang="en-US"/>
              <a:t>週期快照事實資料表 </a:t>
            </a:r>
            <a:r>
              <a:rPr lang="en-US" altLang="zh-TW"/>
              <a:t>(Periodic Snapshot fact tables)</a:t>
            </a:r>
          </a:p>
        </p:txBody>
      </p:sp>
      <p:sp>
        <p:nvSpPr>
          <p:cNvPr id="47107" name="Rectangle 3">
            <a:extLst>
              <a:ext uri="{FF2B5EF4-FFF2-40B4-BE49-F238E27FC236}">
                <a16:creationId xmlns:a16="http://schemas.microsoft.com/office/drawing/2014/main" id="{1DD82BB5-74AC-4407-8162-23D48284ECB6}"/>
              </a:ext>
            </a:extLst>
          </p:cNvPr>
          <p:cNvSpPr>
            <a:spLocks noGrp="1" noChangeArrowheads="1"/>
          </p:cNvSpPr>
          <p:nvPr>
            <p:ph type="body" idx="1"/>
          </p:nvPr>
        </p:nvSpPr>
        <p:spPr>
          <a:xfrm>
            <a:off x="396875" y="765175"/>
            <a:ext cx="7704138" cy="6119813"/>
          </a:xfrm>
        </p:spPr>
        <p:txBody>
          <a:bodyPr/>
          <a:lstStyle/>
          <a:p>
            <a:pPr>
              <a:lnSpc>
                <a:spcPct val="90000"/>
              </a:lnSpc>
            </a:pPr>
            <a:r>
              <a:rPr lang="zh-TW" altLang="en-US"/>
              <a:t>日期維度資料表記載週期終止時間</a:t>
            </a:r>
          </a:p>
          <a:p>
            <a:pPr lvl="1">
              <a:lnSpc>
                <a:spcPct val="90000"/>
              </a:lnSpc>
            </a:pPr>
            <a:r>
              <a:rPr lang="zh-TW" altLang="en-US"/>
              <a:t>在此終止時間的當下記錄的事實資料就是這週期時間內的彙總數值</a:t>
            </a:r>
          </a:p>
          <a:p>
            <a:pPr lvl="1">
              <a:lnSpc>
                <a:spcPct val="90000"/>
              </a:lnSpc>
            </a:pPr>
            <a:r>
              <a:rPr lang="zh-TW" altLang="en-US"/>
              <a:t>至於固定多少時間為一個週期單位必須事先決定，可以設定為每天 、每週 或每月 ，但是顆粒度一定要在照相到相同的資料層次上</a:t>
            </a:r>
          </a:p>
          <a:p>
            <a:pPr>
              <a:lnSpc>
                <a:spcPct val="90000"/>
              </a:lnSpc>
            </a:pPr>
            <a:endParaRPr lang="en-US" altLang="zh-TW"/>
          </a:p>
          <a:p>
            <a:pPr>
              <a:lnSpc>
                <a:spcPct val="90000"/>
              </a:lnSpc>
            </a:pPr>
            <a:r>
              <a:rPr lang="zh-TW" altLang="en-US"/>
              <a:t>建立週期快照事實資料表的目的</a:t>
            </a:r>
          </a:p>
          <a:p>
            <a:pPr lvl="1">
              <a:lnSpc>
                <a:spcPct val="90000"/>
              </a:lnSpc>
            </a:pPr>
            <a:r>
              <a:rPr lang="zh-TW" altLang="en-US"/>
              <a:t>週期快照事實資料表中資料量會比交易事實資料表少</a:t>
            </a:r>
          </a:p>
          <a:p>
            <a:pPr lvl="1">
              <a:lnSpc>
                <a:spcPct val="90000"/>
              </a:lnSpc>
            </a:pPr>
            <a:r>
              <a:rPr lang="zh-TW" altLang="en-US"/>
              <a:t>查詢速度較快</a:t>
            </a:r>
          </a:p>
        </p:txBody>
      </p:sp>
    </p:spTree>
  </p:cSld>
  <p:clrMapOvr>
    <a:masterClrMapping/>
  </p:clrMapOvr>
  <p:transition spd="med">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FFA0D9B-7925-46CC-B83D-015D11C2B4C6}"/>
              </a:ext>
            </a:extLst>
          </p:cNvPr>
          <p:cNvSpPr>
            <a:spLocks noGrp="1" noChangeArrowheads="1"/>
          </p:cNvSpPr>
          <p:nvPr>
            <p:ph type="title"/>
          </p:nvPr>
        </p:nvSpPr>
        <p:spPr>
          <a:xfrm>
            <a:off x="34925" y="0"/>
            <a:ext cx="7669213" cy="561975"/>
          </a:xfrm>
        </p:spPr>
        <p:txBody>
          <a:bodyPr/>
          <a:lstStyle/>
          <a:p>
            <a:r>
              <a:rPr lang="zh-TW" altLang="en-US"/>
              <a:t>累積快照事實資料表 </a:t>
            </a:r>
            <a:r>
              <a:rPr lang="en-US" altLang="zh-TW"/>
              <a:t>(Accumulating snapshot fact tables)</a:t>
            </a:r>
          </a:p>
        </p:txBody>
      </p:sp>
      <p:sp>
        <p:nvSpPr>
          <p:cNvPr id="48131" name="Rectangle 3">
            <a:extLst>
              <a:ext uri="{FF2B5EF4-FFF2-40B4-BE49-F238E27FC236}">
                <a16:creationId xmlns:a16="http://schemas.microsoft.com/office/drawing/2014/main" id="{669D440D-4F17-4F2F-A85D-CB00C6427C5C}"/>
              </a:ext>
            </a:extLst>
          </p:cNvPr>
          <p:cNvSpPr>
            <a:spLocks noGrp="1" noChangeArrowheads="1"/>
          </p:cNvSpPr>
          <p:nvPr>
            <p:ph type="body" idx="1"/>
          </p:nvPr>
        </p:nvSpPr>
        <p:spPr>
          <a:xfrm>
            <a:off x="492125" y="977900"/>
            <a:ext cx="7924800" cy="5330825"/>
          </a:xfrm>
        </p:spPr>
        <p:txBody>
          <a:bodyPr/>
          <a:lstStyle/>
          <a:p>
            <a:pPr marL="457200" indent="-457200"/>
            <a:r>
              <a:rPr lang="zh-TW" altLang="en-US"/>
              <a:t>企業流程是由許多串連活動的執行而組成，執行中的一個活動或是一個步驟是被認定為可以獨立建立一個維度模型的最適當的基本單位</a:t>
            </a:r>
          </a:p>
          <a:p>
            <a:pPr marL="895350" lvl="1" indent="-381000"/>
            <a:r>
              <a:rPr lang="zh-TW" altLang="en-US"/>
              <a:t>譬如某一製造業其核心流程為訂單管理流程 </a:t>
            </a:r>
            <a:r>
              <a:rPr lang="en-US" altLang="zh-TW"/>
              <a:t>(Order</a:t>
            </a:r>
            <a:r>
              <a:rPr lang="zh-TW" altLang="en-US"/>
              <a:t> </a:t>
            </a:r>
            <a:r>
              <a:rPr lang="en-US" altLang="zh-TW"/>
              <a:t>management process) </a:t>
            </a:r>
            <a:r>
              <a:rPr lang="zh-TW" altLang="en-US"/>
              <a:t>或稱為訂單履行流程 </a:t>
            </a:r>
            <a:r>
              <a:rPr lang="en-US" altLang="zh-TW"/>
              <a:t>(Order fulfillment process)</a:t>
            </a:r>
            <a:r>
              <a:rPr lang="zh-TW" altLang="en-US"/>
              <a:t>，如</a:t>
            </a:r>
            <a:r>
              <a:rPr lang="zh-TW" altLang="en-US">
                <a:hlinkClick r:id="rId2" action="ppaction://hlinksldjump"/>
              </a:rPr>
              <a:t>圖 </a:t>
            </a:r>
            <a:r>
              <a:rPr lang="en-US" altLang="zh-TW">
                <a:hlinkClick r:id="rId2" action="ppaction://hlinksldjump"/>
              </a:rPr>
              <a:t>3-12 </a:t>
            </a:r>
            <a:r>
              <a:rPr lang="zh-TW" altLang="en-US"/>
              <a:t>所示會經過 </a:t>
            </a:r>
            <a:r>
              <a:rPr lang="en-US" altLang="zh-TW"/>
              <a:t>6 </a:t>
            </a:r>
            <a:r>
              <a:rPr lang="zh-TW" altLang="en-US"/>
              <a:t>個企業活動，分別為</a:t>
            </a:r>
          </a:p>
          <a:p>
            <a:pPr marL="1243013" lvl="2" indent="-342900">
              <a:buFont typeface="Wingdings" panose="05000000000000000000" pitchFamily="2" charset="2"/>
              <a:buAutoNum type="arabicPeriod"/>
            </a:pPr>
            <a:r>
              <a:rPr lang="zh-TW" altLang="en-US" sz="1800"/>
              <a:t>客戶下訂單 </a:t>
            </a:r>
            <a:r>
              <a:rPr lang="en-US" altLang="zh-TW" sz="1800"/>
              <a:t>(Customer order)</a:t>
            </a:r>
          </a:p>
          <a:p>
            <a:pPr marL="1243013" lvl="2" indent="-342900">
              <a:buFont typeface="Wingdings" panose="05000000000000000000" pitchFamily="2" charset="2"/>
              <a:buAutoNum type="arabicPeriod"/>
            </a:pPr>
            <a:r>
              <a:rPr lang="zh-TW" altLang="en-US" sz="1800"/>
              <a:t>未完成訂單處理 </a:t>
            </a:r>
            <a:r>
              <a:rPr lang="en-US" altLang="zh-TW" sz="1800"/>
              <a:t>(Order backlog)</a:t>
            </a:r>
          </a:p>
          <a:p>
            <a:pPr marL="1243013" lvl="2" indent="-342900">
              <a:buFont typeface="Wingdings" panose="05000000000000000000" pitchFamily="2" charset="2"/>
              <a:buAutoNum type="arabicPeriod"/>
            </a:pPr>
            <a:r>
              <a:rPr lang="zh-TW" altLang="en-US" sz="1800"/>
              <a:t>製令發放 </a:t>
            </a:r>
            <a:r>
              <a:rPr lang="en-US" altLang="zh-TW" sz="1800"/>
              <a:t>(Manufacturing release)</a:t>
            </a:r>
          </a:p>
          <a:p>
            <a:pPr marL="1243013" lvl="2" indent="-342900">
              <a:buFont typeface="Wingdings" panose="05000000000000000000" pitchFamily="2" charset="2"/>
              <a:buAutoNum type="arabicPeriod"/>
            </a:pPr>
            <a:r>
              <a:rPr lang="zh-TW" altLang="en-US" sz="1800"/>
              <a:t>成品庫存</a:t>
            </a:r>
            <a:r>
              <a:rPr lang="en-US" altLang="zh-TW" sz="1800"/>
              <a:t>(Finished goods inventory)</a:t>
            </a:r>
          </a:p>
          <a:p>
            <a:pPr marL="1243013" lvl="2" indent="-342900">
              <a:buFont typeface="Wingdings" panose="05000000000000000000" pitchFamily="2" charset="2"/>
              <a:buAutoNum type="arabicPeriod"/>
            </a:pPr>
            <a:r>
              <a:rPr lang="zh-TW" altLang="en-US" sz="1800"/>
              <a:t>裝載出貨 </a:t>
            </a:r>
            <a:r>
              <a:rPr lang="en-US" altLang="zh-TW" sz="1800"/>
              <a:t>(Shipping)</a:t>
            </a:r>
          </a:p>
          <a:p>
            <a:pPr marL="1243013" lvl="2" indent="-342900">
              <a:buFont typeface="Wingdings" panose="05000000000000000000" pitchFamily="2" charset="2"/>
              <a:buAutoNum type="arabicPeriod"/>
            </a:pPr>
            <a:r>
              <a:rPr lang="zh-TW" altLang="en-US" sz="1800"/>
              <a:t>開立發票 </a:t>
            </a:r>
            <a:r>
              <a:rPr lang="en-US" altLang="zh-TW" sz="1800"/>
              <a:t>(Invoicing)</a:t>
            </a:r>
          </a:p>
        </p:txBody>
      </p:sp>
    </p:spTree>
  </p:cSld>
  <p:clrMapOvr>
    <a:masterClrMapping/>
  </p:clrMapOvr>
  <p:transition spd="med">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2A0150E-BA35-4746-AF2E-17B349C9E952}"/>
              </a:ext>
            </a:extLst>
          </p:cNvPr>
          <p:cNvSpPr>
            <a:spLocks noGrp="1" noChangeArrowheads="1"/>
          </p:cNvSpPr>
          <p:nvPr>
            <p:ph type="title"/>
          </p:nvPr>
        </p:nvSpPr>
        <p:spPr/>
        <p:txBody>
          <a:bodyPr/>
          <a:lstStyle/>
          <a:p>
            <a:r>
              <a:rPr lang="zh-TW" altLang="en-US"/>
              <a:t>圖</a:t>
            </a:r>
            <a:r>
              <a:rPr lang="en-US" altLang="zh-TW"/>
              <a:t>3-12 </a:t>
            </a:r>
            <a:r>
              <a:rPr lang="zh-TW" altLang="en-US"/>
              <a:t>訂單履行流程與累積快照事實資料表</a:t>
            </a:r>
          </a:p>
        </p:txBody>
      </p:sp>
      <p:sp>
        <p:nvSpPr>
          <p:cNvPr id="49155" name="Rectangle 3">
            <a:extLst>
              <a:ext uri="{FF2B5EF4-FFF2-40B4-BE49-F238E27FC236}">
                <a16:creationId xmlns:a16="http://schemas.microsoft.com/office/drawing/2014/main" id="{08056A36-D508-4D3C-A72C-77924E68822A}"/>
              </a:ext>
            </a:extLst>
          </p:cNvPr>
          <p:cNvSpPr>
            <a:spLocks noGrp="1" noChangeArrowheads="1"/>
          </p:cNvSpPr>
          <p:nvPr>
            <p:ph type="body" idx="1"/>
          </p:nvPr>
        </p:nvSpPr>
        <p:spPr>
          <a:xfrm>
            <a:off x="492125" y="977900"/>
            <a:ext cx="7924800" cy="4972050"/>
          </a:xfrm>
        </p:spPr>
        <p:txBody>
          <a:bodyPr/>
          <a:lstStyle/>
          <a:p>
            <a:endParaRPr lang="en-US" altLang="zh-TW" sz="2000"/>
          </a:p>
          <a:p>
            <a:endParaRPr lang="en-US" altLang="zh-TW" sz="2000"/>
          </a:p>
          <a:p>
            <a:endParaRPr lang="en-US" altLang="zh-TW" sz="2000"/>
          </a:p>
          <a:p>
            <a:endParaRPr lang="en-US" altLang="zh-TW" sz="2000"/>
          </a:p>
          <a:p>
            <a:endParaRPr lang="en-US" altLang="zh-TW" sz="2000"/>
          </a:p>
          <a:p>
            <a:endParaRPr lang="en-US" altLang="zh-TW" sz="2000"/>
          </a:p>
          <a:p>
            <a:endParaRPr lang="en-US" altLang="zh-TW" sz="2000"/>
          </a:p>
          <a:p>
            <a:r>
              <a:rPr lang="zh-TW" altLang="en-US" sz="2000"/>
              <a:t>如上圖中所示有 </a:t>
            </a:r>
            <a:r>
              <a:rPr lang="en-US" altLang="zh-TW" sz="2000"/>
              <a:t>6 </a:t>
            </a:r>
            <a:r>
              <a:rPr lang="zh-TW" altLang="en-US" sz="2000"/>
              <a:t>個記錄時間的欄位，為了解說方便以真實日期資料填入，但系統實作時是以數值型態的代理鍵填入，累積快照事實資料表的適用時機為不確定時間間距的企業活動，但是會清楚定義企業流程的開端活動與結束活動</a:t>
            </a:r>
          </a:p>
          <a:p>
            <a:pPr lvl="1"/>
            <a:r>
              <a:rPr lang="zh-TW" altLang="en-US" sz="1800"/>
              <a:t>例如訂單履行流程的開端活動為客戶下單，結束活動為開立發票。</a:t>
            </a:r>
          </a:p>
        </p:txBody>
      </p:sp>
      <p:sp>
        <p:nvSpPr>
          <p:cNvPr id="45062" name="Text Box 6">
            <a:extLst>
              <a:ext uri="{FF2B5EF4-FFF2-40B4-BE49-F238E27FC236}">
                <a16:creationId xmlns:a16="http://schemas.microsoft.com/office/drawing/2014/main" id="{583FA65C-E61E-47B5-AC0E-ECC53388BD15}"/>
              </a:ext>
            </a:extLst>
          </p:cNvPr>
          <p:cNvSpPr txBox="1">
            <a:spLocks noChangeArrowheads="1"/>
          </p:cNvSpPr>
          <p:nvPr/>
        </p:nvSpPr>
        <p:spPr bwMode="auto">
          <a:xfrm>
            <a:off x="827088" y="3422650"/>
            <a:ext cx="6911975" cy="304800"/>
          </a:xfrm>
          <a:prstGeom prst="rect">
            <a:avLst/>
          </a:prstGeom>
          <a:noFill/>
          <a:ln w="12700">
            <a:noFill/>
            <a:miter lim="800000"/>
            <a:headEnd type="none" w="sm" len="sm"/>
            <a:tailEnd type="none" w="sm" len="sm"/>
          </a:ln>
          <a:effectLst/>
        </p:spPr>
        <p:txBody>
          <a:bodyPr wrap="none" lIns="0" tIns="0" rIns="0" bIns="0">
            <a:spAutoFit/>
          </a:bodyPr>
          <a:lstStyle/>
          <a:p>
            <a:pPr defTabSz="687388">
              <a:lnSpc>
                <a:spcPct val="90000"/>
              </a:lnSpc>
              <a:spcAft>
                <a:spcPct val="50000"/>
              </a:spcAft>
              <a:buClr>
                <a:srgbClr val="273C82"/>
              </a:buClr>
              <a:buSzPct val="100000"/>
              <a:defRPr/>
            </a:pPr>
            <a:r>
              <a:rPr lang="zh-TW" altLang="en-US" dirty="0">
                <a:solidFill>
                  <a:srgbClr val="008000"/>
                </a:solidFill>
                <a:effectLst>
                  <a:outerShdw blurRad="38100" dist="38100" dir="2700000" algn="tl">
                    <a:srgbClr val="000000">
                      <a:alpha val="43137"/>
                    </a:srgbClr>
                  </a:outerShdw>
                </a:effectLst>
                <a:latin typeface="標楷體" pitchFamily="65" charset="-120"/>
                <a:ea typeface="標楷體" pitchFamily="65" charset="-120"/>
              </a:rPr>
              <a:t>指事情做了沒，</a:t>
            </a:r>
            <a:r>
              <a:rPr lang="zh-TW" altLang="en-US" dirty="0">
                <a:solidFill>
                  <a:srgbClr val="008000"/>
                </a:solidFill>
                <a:effectLst>
                  <a:outerShdw blurRad="38100" dist="38100" dir="2700000" algn="tl">
                    <a:srgbClr val="000000">
                      <a:alpha val="43137"/>
                    </a:srgbClr>
                  </a:outerShdw>
                </a:effectLst>
                <a:latin typeface="+mn-ea"/>
                <a:ea typeface="+mn-ea"/>
              </a:rPr>
              <a:t>做了多少，此方式是記錄流程讓</a:t>
            </a:r>
            <a:r>
              <a:rPr lang="en-US" altLang="zh-TW" dirty="0">
                <a:solidFill>
                  <a:srgbClr val="008000"/>
                </a:solidFill>
                <a:effectLst>
                  <a:outerShdw blurRad="38100" dist="38100" dir="2700000" algn="tl">
                    <a:srgbClr val="000000">
                      <a:alpha val="43137"/>
                    </a:srgbClr>
                  </a:outerShdw>
                </a:effectLst>
                <a:latin typeface="+mn-lt"/>
                <a:ea typeface="+mn-ea"/>
              </a:rPr>
              <a:t>PM</a:t>
            </a:r>
            <a:r>
              <a:rPr lang="zh-TW" altLang="en-US" dirty="0">
                <a:solidFill>
                  <a:srgbClr val="008000"/>
                </a:solidFill>
                <a:effectLst>
                  <a:outerShdw blurRad="38100" dist="38100" dir="2700000" algn="tl">
                    <a:srgbClr val="000000">
                      <a:alpha val="43137"/>
                    </a:srgbClr>
                  </a:outerShdw>
                </a:effectLst>
                <a:latin typeface="+mn-ea"/>
                <a:ea typeface="+mn-ea"/>
              </a:rPr>
              <a:t>監看</a:t>
            </a:r>
            <a:endParaRPr lang="en-US" altLang="zh-TW" dirty="0">
              <a:solidFill>
                <a:srgbClr val="008000"/>
              </a:solidFill>
              <a:effectLst>
                <a:outerShdw blurRad="38100" dist="38100" dir="2700000" algn="tl">
                  <a:srgbClr val="000000">
                    <a:alpha val="43137"/>
                  </a:srgbClr>
                </a:outerShdw>
              </a:effectLst>
              <a:latin typeface="+mn-ea"/>
              <a:ea typeface="+mn-ea"/>
            </a:endParaRPr>
          </a:p>
        </p:txBody>
      </p:sp>
      <p:pic>
        <p:nvPicPr>
          <p:cNvPr id="49157" name="內容版面配置區 6">
            <a:extLst>
              <a:ext uri="{FF2B5EF4-FFF2-40B4-BE49-F238E27FC236}">
                <a16:creationId xmlns:a16="http://schemas.microsoft.com/office/drawing/2014/main" id="{275E76FA-E3FD-46CA-B8B4-BD93D15F82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608013"/>
            <a:ext cx="9136062"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715A561-1FC9-417D-BA1D-FFC4FFFDF86E}"/>
              </a:ext>
            </a:extLst>
          </p:cNvPr>
          <p:cNvSpPr>
            <a:spLocks noGrp="1" noChangeArrowheads="1"/>
          </p:cNvSpPr>
          <p:nvPr>
            <p:ph type="title"/>
          </p:nvPr>
        </p:nvSpPr>
        <p:spPr>
          <a:xfrm>
            <a:off x="12700" y="0"/>
            <a:ext cx="8015288" cy="561975"/>
          </a:xfrm>
        </p:spPr>
        <p:txBody>
          <a:bodyPr/>
          <a:lstStyle/>
          <a:p>
            <a:r>
              <a:rPr lang="zh-TW" altLang="en-US"/>
              <a:t>累積快照事實資料表 </a:t>
            </a:r>
            <a:r>
              <a:rPr lang="en-US" altLang="zh-TW"/>
              <a:t>(Accumulating snapshot fact tables)</a:t>
            </a:r>
          </a:p>
        </p:txBody>
      </p:sp>
      <p:sp>
        <p:nvSpPr>
          <p:cNvPr id="50179" name="Rectangle 3">
            <a:extLst>
              <a:ext uri="{FF2B5EF4-FFF2-40B4-BE49-F238E27FC236}">
                <a16:creationId xmlns:a16="http://schemas.microsoft.com/office/drawing/2014/main" id="{CCA27381-9744-460A-902A-0E65829C6817}"/>
              </a:ext>
            </a:extLst>
          </p:cNvPr>
          <p:cNvSpPr>
            <a:spLocks noGrp="1" noChangeArrowheads="1"/>
          </p:cNvSpPr>
          <p:nvPr>
            <p:ph type="body" idx="1"/>
          </p:nvPr>
        </p:nvSpPr>
        <p:spPr>
          <a:xfrm>
            <a:off x="492125" y="977900"/>
            <a:ext cx="7924800" cy="5330825"/>
          </a:xfrm>
        </p:spPr>
        <p:txBody>
          <a:bodyPr/>
          <a:lstStyle/>
          <a:p>
            <a:pPr marL="457200" indent="-457200"/>
            <a:r>
              <a:rPr lang="zh-TW" altLang="en-US"/>
              <a:t>整個訂單管理流程中的每一個步驟都可以建立一個專屬的維度模型提供企業主管使用</a:t>
            </a:r>
          </a:p>
          <a:p>
            <a:pPr marL="895350" lvl="1" indent="-381000"/>
            <a:r>
              <a:rPr lang="zh-TW" altLang="en-US"/>
              <a:t>即可以為每一個活動步驟建立一個維度模型</a:t>
            </a:r>
          </a:p>
          <a:p>
            <a:pPr marL="457200" indent="-457200"/>
            <a:r>
              <a:rPr lang="zh-TW" altLang="en-US"/>
              <a:t>但是公司的銷售主管或負責訂單的專案經理人 </a:t>
            </a:r>
            <a:r>
              <a:rPr lang="en-US" altLang="zh-TW"/>
              <a:t>(Project manager, PM) </a:t>
            </a:r>
            <a:r>
              <a:rPr lang="zh-TW" altLang="en-US"/>
              <a:t>需要有一種可以記錄整個企業流程步驟的事實資料表，</a:t>
            </a:r>
          </a:p>
          <a:p>
            <a:pPr marL="895350" lvl="1" indent="-381000"/>
            <a:r>
              <a:rPr lang="zh-TW" altLang="en-US"/>
              <a:t>以便時時可以注意到跨步驟或跨活動資訊來掌握全面性資訊，</a:t>
            </a:r>
          </a:p>
          <a:p>
            <a:pPr marL="895350" lvl="1" indent="-381000"/>
            <a:r>
              <a:rPr lang="zh-TW" altLang="en-US"/>
              <a:t>這樣的事實資料表稱為累積快照事實資料表 </a:t>
            </a:r>
            <a:r>
              <a:rPr lang="en-US" altLang="zh-TW"/>
              <a:t>(Accumulating snapshot fact tables)</a:t>
            </a:r>
            <a:r>
              <a:rPr lang="zh-TW" altLang="en-US"/>
              <a:t>。</a:t>
            </a:r>
          </a:p>
          <a:p>
            <a:pPr marL="457200" indent="-457200"/>
            <a:r>
              <a:rPr lang="zh-TW" altLang="en-US"/>
              <a:t>累積 </a:t>
            </a:r>
            <a:r>
              <a:rPr lang="en-US" altLang="zh-TW"/>
              <a:t>(Accumulating) </a:t>
            </a:r>
            <a:r>
              <a:rPr lang="zh-TW" altLang="en-US"/>
              <a:t>一詞的意思就是指這些事情 </a:t>
            </a:r>
            <a:r>
              <a:rPr lang="en-US" altLang="zh-TW"/>
              <a:t>(</a:t>
            </a:r>
            <a:r>
              <a:rPr lang="zh-TW" altLang="en-US"/>
              <a:t>活動、步驟、事件</a:t>
            </a:r>
            <a:r>
              <a:rPr lang="en-US" altLang="zh-TW"/>
              <a:t>) </a:t>
            </a:r>
            <a:r>
              <a:rPr lang="zh-TW" altLang="en-US"/>
              <a:t>不會在同一時間完成，因此必須透過許多記錄時間的欄位。</a:t>
            </a:r>
          </a:p>
        </p:txBody>
      </p:sp>
    </p:spTree>
  </p:cSld>
  <p:clrMapOvr>
    <a:masterClrMapping/>
  </p:clrMapOvr>
  <p:transition spd="med">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962B629-9E2E-4420-BD94-5DF801CA8D6C}"/>
              </a:ext>
            </a:extLst>
          </p:cNvPr>
          <p:cNvSpPr>
            <a:spLocks noGrp="1" noChangeArrowheads="1"/>
          </p:cNvSpPr>
          <p:nvPr>
            <p:ph type="title"/>
          </p:nvPr>
        </p:nvSpPr>
        <p:spPr/>
        <p:txBody>
          <a:bodyPr/>
          <a:lstStyle/>
          <a:p>
            <a:r>
              <a:rPr lang="zh-TW" altLang="en-US"/>
              <a:t>事實資料表內的顆粒的基本型態</a:t>
            </a:r>
          </a:p>
        </p:txBody>
      </p:sp>
      <p:sp>
        <p:nvSpPr>
          <p:cNvPr id="51203" name="Rectangle 3">
            <a:extLst>
              <a:ext uri="{FF2B5EF4-FFF2-40B4-BE49-F238E27FC236}">
                <a16:creationId xmlns:a16="http://schemas.microsoft.com/office/drawing/2014/main" id="{BE69AAD4-DC93-4A4B-9C0F-2FE4E4132822}"/>
              </a:ext>
            </a:extLst>
          </p:cNvPr>
          <p:cNvSpPr>
            <a:spLocks noGrp="1" noChangeArrowheads="1"/>
          </p:cNvSpPr>
          <p:nvPr>
            <p:ph type="body" idx="1"/>
          </p:nvPr>
        </p:nvSpPr>
        <p:spPr/>
        <p:txBody>
          <a:bodyPr/>
          <a:lstStyle/>
          <a:p>
            <a:r>
              <a:rPr lang="zh-TW" altLang="en-US"/>
              <a:t>儲存在事實資料表中的可衡量事件可區分成三種基本型態，如</a:t>
            </a:r>
            <a:r>
              <a:rPr lang="zh-TW" altLang="en-US">
                <a:hlinkClick r:id="rId2" action="ppaction://hlinksldjump"/>
              </a:rPr>
              <a:t>表</a:t>
            </a:r>
            <a:r>
              <a:rPr lang="en-US" altLang="zh-TW">
                <a:hlinkClick r:id="rId2" action="ppaction://hlinksldjump"/>
              </a:rPr>
              <a:t>3-1</a:t>
            </a:r>
            <a:r>
              <a:rPr lang="zh-TW" altLang="en-US"/>
              <a:t>所示</a:t>
            </a:r>
          </a:p>
          <a:p>
            <a:pPr lvl="1"/>
            <a:r>
              <a:rPr lang="zh-TW" altLang="en-US"/>
              <a:t>交易事實資料表 </a:t>
            </a:r>
            <a:r>
              <a:rPr lang="en-US" altLang="zh-TW"/>
              <a:t>(Transaction fact tables)</a:t>
            </a:r>
          </a:p>
          <a:p>
            <a:pPr lvl="1"/>
            <a:r>
              <a:rPr lang="zh-TW" altLang="en-US"/>
              <a:t>週期快照事實資料表 </a:t>
            </a:r>
            <a:r>
              <a:rPr lang="en-US" altLang="zh-TW"/>
              <a:t>(Periodic Snapshot fact tables)</a:t>
            </a:r>
          </a:p>
          <a:p>
            <a:pPr lvl="1"/>
            <a:r>
              <a:rPr lang="zh-TW" altLang="en-US"/>
              <a:t>累積快照事實資料表 </a:t>
            </a:r>
            <a:r>
              <a:rPr lang="en-US" altLang="zh-TW"/>
              <a:t>(Accumulating snapshot fact tables)</a:t>
            </a:r>
          </a:p>
          <a:p>
            <a:pPr lvl="1"/>
            <a:endParaRPr lang="en-US" altLang="zh-TW"/>
          </a:p>
          <a:p>
            <a:pPr lvl="1">
              <a:buFont typeface="Wingdings" panose="05000000000000000000" pitchFamily="2" charset="2"/>
              <a:buNone/>
            </a:pPr>
            <a:endParaRPr lang="en-US" altLang="zh-TW"/>
          </a:p>
        </p:txBody>
      </p:sp>
    </p:spTree>
  </p:cSld>
  <p:clrMapOvr>
    <a:masterClrMapping/>
  </p:clrMapOvr>
  <p:transition spd="med">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a:extLst>
              <a:ext uri="{FF2B5EF4-FFF2-40B4-BE49-F238E27FC236}">
                <a16:creationId xmlns:a16="http://schemas.microsoft.com/office/drawing/2014/main" id="{DD4A80EB-FE3A-4124-B8BE-E71E2A8EBACF}"/>
              </a:ext>
            </a:extLst>
          </p:cNvPr>
          <p:cNvSpPr>
            <a:spLocks noGrp="1"/>
          </p:cNvSpPr>
          <p:nvPr>
            <p:ph type="title"/>
          </p:nvPr>
        </p:nvSpPr>
        <p:spPr/>
        <p:txBody>
          <a:bodyPr/>
          <a:lstStyle/>
          <a:p>
            <a:r>
              <a:rPr lang="zh-TW" altLang="en-US"/>
              <a:t>表</a:t>
            </a:r>
            <a:r>
              <a:rPr lang="en-US" altLang="zh-TW"/>
              <a:t>3-1 </a:t>
            </a:r>
            <a:r>
              <a:rPr lang="zh-TW" altLang="en-US"/>
              <a:t>三種不同事實資料表之比較</a:t>
            </a:r>
          </a:p>
        </p:txBody>
      </p:sp>
      <p:sp>
        <p:nvSpPr>
          <p:cNvPr id="52227" name="內容版面配置區 2">
            <a:extLst>
              <a:ext uri="{FF2B5EF4-FFF2-40B4-BE49-F238E27FC236}">
                <a16:creationId xmlns:a16="http://schemas.microsoft.com/office/drawing/2014/main" id="{0A64777E-916F-4343-8DC3-C2AB19EAA734}"/>
              </a:ext>
            </a:extLst>
          </p:cNvPr>
          <p:cNvSpPr>
            <a:spLocks noGrp="1"/>
          </p:cNvSpPr>
          <p:nvPr>
            <p:ph idx="1"/>
          </p:nvPr>
        </p:nvSpPr>
        <p:spPr/>
        <p:txBody>
          <a:bodyPr/>
          <a:lstStyle/>
          <a:p>
            <a:endParaRPr lang="zh-TW" altLang="en-US"/>
          </a:p>
        </p:txBody>
      </p:sp>
      <p:pic>
        <p:nvPicPr>
          <p:cNvPr id="52228" name="內容版面配置區 5">
            <a:extLst>
              <a:ext uri="{FF2B5EF4-FFF2-40B4-BE49-F238E27FC236}">
                <a16:creationId xmlns:a16="http://schemas.microsoft.com/office/drawing/2014/main" id="{DBDABF75-627C-4D01-A034-DCF3410F88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5788"/>
            <a:ext cx="84740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2229" name="Rectangle 7">
            <a:extLst>
              <a:ext uri="{FF2B5EF4-FFF2-40B4-BE49-F238E27FC236}">
                <a16:creationId xmlns:a16="http://schemas.microsoft.com/office/drawing/2014/main" id="{8E71A688-0115-4D3B-AB32-50E8E0C45C65}"/>
              </a:ext>
            </a:extLst>
          </p:cNvPr>
          <p:cNvSpPr>
            <a:spLocks noChangeArrowheads="1"/>
          </p:cNvSpPr>
          <p:nvPr/>
        </p:nvSpPr>
        <p:spPr bwMode="auto">
          <a:xfrm>
            <a:off x="2411413" y="3284538"/>
            <a:ext cx="6269037" cy="1081087"/>
          </a:xfrm>
          <a:prstGeom prst="rect">
            <a:avLst/>
          </a:prstGeom>
          <a:noFill/>
          <a:ln w="57150" algn="ctr">
            <a:solidFill>
              <a:srgbClr val="CC3399"/>
            </a:solidFill>
            <a:prstDash val="sys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2D80C25-8819-4ABF-9227-7D2EAB3B3754}"/>
              </a:ext>
            </a:extLst>
          </p:cNvPr>
          <p:cNvSpPr>
            <a:spLocks noGrp="1" noChangeArrowheads="1"/>
          </p:cNvSpPr>
          <p:nvPr>
            <p:ph type="title"/>
          </p:nvPr>
        </p:nvSpPr>
        <p:spPr/>
        <p:txBody>
          <a:bodyPr/>
          <a:lstStyle/>
          <a:p>
            <a:r>
              <a:rPr lang="zh-TW" altLang="en-US"/>
              <a:t>簡報大綱</a:t>
            </a:r>
          </a:p>
        </p:txBody>
      </p:sp>
      <p:sp>
        <p:nvSpPr>
          <p:cNvPr id="53251" name="Rectangle 3">
            <a:extLst>
              <a:ext uri="{FF2B5EF4-FFF2-40B4-BE49-F238E27FC236}">
                <a16:creationId xmlns:a16="http://schemas.microsoft.com/office/drawing/2014/main" id="{9A4646F1-4C57-472A-B952-6B5BB8E06E3C}"/>
              </a:ext>
            </a:extLst>
          </p:cNvPr>
          <p:cNvSpPr>
            <a:spLocks noGrp="1" noChangeArrowheads="1"/>
          </p:cNvSpPr>
          <p:nvPr>
            <p:ph type="body" idx="1"/>
          </p:nvPr>
        </p:nvSpPr>
        <p:spPr/>
        <p:txBody>
          <a:bodyPr/>
          <a:lstStyle/>
          <a:p>
            <a:r>
              <a:rPr lang="zh-TW" altLang="en-US"/>
              <a:t>學習目標</a:t>
            </a:r>
          </a:p>
          <a:p>
            <a:r>
              <a:rPr lang="en-US" altLang="zh-TW"/>
              <a:t>3.1 </a:t>
            </a:r>
            <a:r>
              <a:rPr lang="zh-TW" altLang="en-US"/>
              <a:t>簡介</a:t>
            </a:r>
          </a:p>
          <a:p>
            <a:r>
              <a:rPr lang="en-US" altLang="zh-TW"/>
              <a:t>3.2 </a:t>
            </a:r>
            <a:r>
              <a:rPr lang="zh-TW" altLang="en-US"/>
              <a:t>維度模型初探</a:t>
            </a:r>
          </a:p>
          <a:p>
            <a:r>
              <a:rPr lang="en-US" altLang="zh-TW"/>
              <a:t>3.3 </a:t>
            </a:r>
            <a:r>
              <a:rPr lang="zh-TW" altLang="en-US"/>
              <a:t>事實資料表</a:t>
            </a:r>
          </a:p>
          <a:p>
            <a:r>
              <a:rPr lang="en-US" altLang="zh-TW">
                <a:solidFill>
                  <a:srgbClr val="FF0000"/>
                </a:solidFill>
              </a:rPr>
              <a:t>3.4 </a:t>
            </a:r>
            <a:r>
              <a:rPr lang="zh-TW" altLang="en-US">
                <a:solidFill>
                  <a:srgbClr val="FF0000"/>
                </a:solidFill>
              </a:rPr>
              <a:t>維度資料表</a:t>
            </a:r>
          </a:p>
          <a:p>
            <a:r>
              <a:rPr lang="en-US" altLang="zh-TW"/>
              <a:t>3.5 </a:t>
            </a:r>
            <a:r>
              <a:rPr lang="zh-TW" altLang="en-US"/>
              <a:t>匯流排架構</a:t>
            </a:r>
            <a:endParaRPr lang="en-US" altLang="zh-TW"/>
          </a:p>
          <a:p>
            <a:r>
              <a:rPr lang="en-US" altLang="zh-TW"/>
              <a:t>3.6 </a:t>
            </a:r>
            <a:r>
              <a:rPr lang="zh-TW" altLang="en-US"/>
              <a:t>維度模型的其他特殊議題</a:t>
            </a:r>
          </a:p>
          <a:p>
            <a:r>
              <a:rPr lang="en-US" altLang="zh-TW"/>
              <a:t>3.7 </a:t>
            </a:r>
            <a:r>
              <a:rPr lang="zh-TW" altLang="en-US"/>
              <a:t>結論</a:t>
            </a:r>
          </a:p>
        </p:txBody>
      </p:sp>
    </p:spTree>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7C11DE0-B53A-4ECE-8A33-A4023CF1B8E1}"/>
              </a:ext>
            </a:extLst>
          </p:cNvPr>
          <p:cNvSpPr>
            <a:spLocks noGrp="1" noChangeArrowheads="1"/>
          </p:cNvSpPr>
          <p:nvPr>
            <p:ph type="title"/>
          </p:nvPr>
        </p:nvSpPr>
        <p:spPr/>
        <p:txBody>
          <a:bodyPr/>
          <a:lstStyle/>
          <a:p>
            <a:r>
              <a:rPr lang="zh-TW" altLang="en-US"/>
              <a:t>學習目標</a:t>
            </a:r>
          </a:p>
        </p:txBody>
      </p:sp>
      <p:sp>
        <p:nvSpPr>
          <p:cNvPr id="8195" name="Rectangle 3">
            <a:extLst>
              <a:ext uri="{FF2B5EF4-FFF2-40B4-BE49-F238E27FC236}">
                <a16:creationId xmlns:a16="http://schemas.microsoft.com/office/drawing/2014/main" id="{E0C8AE88-92E2-4795-B1BA-7FA24BAB4C9F}"/>
              </a:ext>
            </a:extLst>
          </p:cNvPr>
          <p:cNvSpPr>
            <a:spLocks noGrp="1" noChangeArrowheads="1"/>
          </p:cNvSpPr>
          <p:nvPr>
            <p:ph type="body" idx="1"/>
          </p:nvPr>
        </p:nvSpPr>
        <p:spPr/>
        <p:txBody>
          <a:bodyPr/>
          <a:lstStyle/>
          <a:p>
            <a:r>
              <a:rPr lang="zh-TW" altLang="en-US"/>
              <a:t>瞭解建置商業智慧系統 </a:t>
            </a:r>
            <a:r>
              <a:rPr lang="en-US" altLang="zh-TW"/>
              <a:t>(BI) </a:t>
            </a:r>
            <a:r>
              <a:rPr lang="zh-TW" altLang="en-US"/>
              <a:t>時所需的維度模型之理論基礎。</a:t>
            </a:r>
          </a:p>
          <a:p>
            <a:r>
              <a:rPr lang="zh-TW" altLang="en-US"/>
              <a:t>瞭解為何匯流排架構 </a:t>
            </a:r>
            <a:r>
              <a:rPr lang="en-US" altLang="zh-TW"/>
              <a:t>(Bus Architecture) </a:t>
            </a:r>
            <a:r>
              <a:rPr lang="zh-TW" altLang="en-US"/>
              <a:t>機制的存在是商業智慧系統 </a:t>
            </a:r>
            <a:r>
              <a:rPr lang="en-US" altLang="zh-TW"/>
              <a:t>(BI) </a:t>
            </a:r>
            <a:r>
              <a:rPr lang="zh-TW" altLang="en-US"/>
              <a:t>建置過程中一個很重要且必須事先完成的工作。</a:t>
            </a:r>
          </a:p>
          <a:p>
            <a:r>
              <a:rPr lang="zh-TW" altLang="en-US"/>
              <a:t>瞭解維度模型中的顆粒度 </a:t>
            </a:r>
            <a:r>
              <a:rPr lang="en-US" altLang="zh-TW"/>
              <a:t>(Granularity) </a:t>
            </a:r>
            <a:r>
              <a:rPr lang="zh-TW" altLang="en-US"/>
              <a:t>的重要性以及如何定義顆粒度。</a:t>
            </a:r>
          </a:p>
          <a:p>
            <a:r>
              <a:rPr lang="zh-TW" altLang="en-US"/>
              <a:t>瞭解在數種情境下如何建置維度模型。</a:t>
            </a:r>
          </a:p>
        </p:txBody>
      </p:sp>
    </p:spTree>
  </p:cSld>
  <p:clrMapOvr>
    <a:masterClrMapping/>
  </p:clrMapOvr>
  <p:transition spd="med">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5748F01-ECFB-471D-AD38-4D73240F2063}"/>
              </a:ext>
            </a:extLst>
          </p:cNvPr>
          <p:cNvSpPr>
            <a:spLocks noGrp="1" noChangeArrowheads="1"/>
          </p:cNvSpPr>
          <p:nvPr>
            <p:ph type="title"/>
          </p:nvPr>
        </p:nvSpPr>
        <p:spPr/>
        <p:txBody>
          <a:bodyPr/>
          <a:lstStyle/>
          <a:p>
            <a:r>
              <a:rPr lang="zh-TW" altLang="en-US"/>
              <a:t>維度資料表</a:t>
            </a:r>
          </a:p>
        </p:txBody>
      </p:sp>
      <p:sp>
        <p:nvSpPr>
          <p:cNvPr id="54275" name="Rectangle 3">
            <a:extLst>
              <a:ext uri="{FF2B5EF4-FFF2-40B4-BE49-F238E27FC236}">
                <a16:creationId xmlns:a16="http://schemas.microsoft.com/office/drawing/2014/main" id="{9C796512-7BA5-45E6-AA98-37D21DF21288}"/>
              </a:ext>
            </a:extLst>
          </p:cNvPr>
          <p:cNvSpPr>
            <a:spLocks noGrp="1" noChangeArrowheads="1"/>
          </p:cNvSpPr>
          <p:nvPr>
            <p:ph type="body" idx="1"/>
          </p:nvPr>
        </p:nvSpPr>
        <p:spPr>
          <a:xfrm>
            <a:off x="492125" y="977900"/>
            <a:ext cx="7924800" cy="5475288"/>
          </a:xfrm>
        </p:spPr>
        <p:txBody>
          <a:bodyPr/>
          <a:lstStyle/>
          <a:p>
            <a:r>
              <a:rPr lang="zh-TW" altLang="en-US"/>
              <a:t>基本結構包含三個部分</a:t>
            </a:r>
          </a:p>
          <a:p>
            <a:pPr lvl="1"/>
            <a:r>
              <a:rPr lang="zh-TW" altLang="en-US"/>
              <a:t>第一部分</a:t>
            </a:r>
          </a:p>
          <a:p>
            <a:pPr lvl="2"/>
            <a:r>
              <a:rPr lang="zh-TW" altLang="en-US" sz="1800"/>
              <a:t>系統給定的代理鍵 </a:t>
            </a:r>
            <a:r>
              <a:rPr lang="en-US" altLang="zh-TW" sz="1800"/>
              <a:t>(Surrogate keys, SK)(</a:t>
            </a:r>
            <a:r>
              <a:rPr lang="zh-TW" altLang="en-US" sz="1800">
                <a:hlinkClick r:id="rId2" action="ppaction://hlinksldjump"/>
              </a:rPr>
              <a:t>如圖 </a:t>
            </a:r>
            <a:r>
              <a:rPr lang="en-US" altLang="zh-TW" sz="1800">
                <a:hlinkClick r:id="rId2" action="ppaction://hlinksldjump"/>
              </a:rPr>
              <a:t>3-13 </a:t>
            </a:r>
            <a:r>
              <a:rPr lang="zh-TW" altLang="en-US" sz="1800">
                <a:hlinkClick r:id="rId2" action="ppaction://hlinksldjump"/>
              </a:rPr>
              <a:t>中的零售店序號</a:t>
            </a:r>
            <a:r>
              <a:rPr lang="en-US" altLang="zh-TW" sz="1800"/>
              <a:t>)</a:t>
            </a:r>
          </a:p>
          <a:p>
            <a:pPr lvl="1"/>
            <a:r>
              <a:rPr lang="zh-TW" altLang="en-US"/>
              <a:t>第二部分</a:t>
            </a:r>
          </a:p>
          <a:p>
            <a:pPr lvl="2"/>
            <a:r>
              <a:rPr lang="zh-TW" altLang="en-US" sz="1800"/>
              <a:t>自然鍵 </a:t>
            </a:r>
            <a:r>
              <a:rPr lang="en-US" altLang="zh-TW" sz="1800"/>
              <a:t>(Natural keys, NK) </a:t>
            </a:r>
            <a:r>
              <a:rPr lang="zh-TW" altLang="en-US" sz="1800"/>
              <a:t>欄位，這些號碼主要是幫助作業人員容易辨識但因常含有文字類型資料，因此會造成資料查詢速度變慢</a:t>
            </a:r>
            <a:r>
              <a:rPr lang="en-US" altLang="zh-TW" sz="1800"/>
              <a:t>(</a:t>
            </a:r>
            <a:r>
              <a:rPr lang="zh-TW" altLang="en-US" sz="1800">
                <a:hlinkClick r:id="rId2" action="ppaction://hlinksldjump"/>
              </a:rPr>
              <a:t>如圖 </a:t>
            </a:r>
            <a:r>
              <a:rPr lang="en-US" altLang="zh-TW" sz="1800">
                <a:hlinkClick r:id="rId2" action="ppaction://hlinksldjump"/>
              </a:rPr>
              <a:t>3-13 </a:t>
            </a:r>
            <a:r>
              <a:rPr lang="zh-TW" altLang="en-US" sz="1800">
                <a:hlinkClick r:id="rId2" action="ppaction://hlinksldjump"/>
              </a:rPr>
              <a:t>中的零售店代號</a:t>
            </a:r>
            <a:r>
              <a:rPr lang="en-US" altLang="zh-TW" sz="1800"/>
              <a:t>)</a:t>
            </a:r>
          </a:p>
          <a:p>
            <a:pPr lvl="1"/>
            <a:r>
              <a:rPr lang="zh-TW" altLang="en-US"/>
              <a:t>第三部分</a:t>
            </a:r>
          </a:p>
          <a:p>
            <a:pPr lvl="2"/>
            <a:r>
              <a:rPr lang="zh-TW" altLang="en-US" sz="1800"/>
              <a:t>一個或多個描述性欄位 </a:t>
            </a:r>
            <a:r>
              <a:rPr lang="en-US" altLang="zh-TW" sz="1800"/>
              <a:t>(Descriptive fields)</a:t>
            </a:r>
            <a:r>
              <a:rPr lang="zh-TW" altLang="en-US" sz="1800"/>
              <a:t>，主要以文字型態呈現資料</a:t>
            </a:r>
            <a:r>
              <a:rPr lang="en-US" altLang="zh-TW" sz="1800"/>
              <a:t>(</a:t>
            </a:r>
            <a:r>
              <a:rPr lang="zh-TW" altLang="en-US" sz="1800"/>
              <a:t>例如業務員名稱、客戶名稱、產品名稱</a:t>
            </a:r>
            <a:r>
              <a:rPr lang="en-US" altLang="zh-TW" sz="1800"/>
              <a:t>) </a:t>
            </a:r>
            <a:r>
              <a:rPr lang="zh-TW" altLang="en-US" sz="1800"/>
              <a:t>，但有時也有離散型的數值型態的資料</a:t>
            </a:r>
            <a:r>
              <a:rPr lang="en-US" altLang="zh-TW" sz="1800"/>
              <a:t>(</a:t>
            </a:r>
            <a:r>
              <a:rPr lang="zh-TW" altLang="en-US" sz="1800"/>
              <a:t>例如訂單編號、出貨單號、採購單號</a:t>
            </a:r>
            <a:r>
              <a:rPr lang="en-US" altLang="zh-TW" sz="1800"/>
              <a:t>)</a:t>
            </a:r>
          </a:p>
        </p:txBody>
      </p:sp>
    </p:spTree>
  </p:cSld>
  <p:clrMapOvr>
    <a:masterClrMapping/>
  </p:clrMapOvr>
  <p:transition spd="med">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ED45E49-9972-4E92-8C65-FBD87212D4A6}"/>
              </a:ext>
            </a:extLst>
          </p:cNvPr>
          <p:cNvSpPr>
            <a:spLocks noGrp="1" noChangeArrowheads="1"/>
          </p:cNvSpPr>
          <p:nvPr>
            <p:ph type="title"/>
          </p:nvPr>
        </p:nvSpPr>
        <p:spPr/>
        <p:txBody>
          <a:bodyPr/>
          <a:lstStyle/>
          <a:p>
            <a:r>
              <a:rPr lang="zh-TW" altLang="en-US"/>
              <a:t>圖</a:t>
            </a:r>
            <a:r>
              <a:rPr lang="en-US" altLang="zh-TW"/>
              <a:t>3-13 </a:t>
            </a:r>
            <a:r>
              <a:rPr lang="zh-TW" altLang="en-US"/>
              <a:t>維度資料表的基本結構</a:t>
            </a:r>
          </a:p>
        </p:txBody>
      </p:sp>
      <p:sp>
        <p:nvSpPr>
          <p:cNvPr id="55299" name="Rectangle 3">
            <a:extLst>
              <a:ext uri="{FF2B5EF4-FFF2-40B4-BE49-F238E27FC236}">
                <a16:creationId xmlns:a16="http://schemas.microsoft.com/office/drawing/2014/main" id="{7D38EC4A-80D2-4C9B-A2E2-B7F7DA140B6A}"/>
              </a:ext>
            </a:extLst>
          </p:cNvPr>
          <p:cNvSpPr>
            <a:spLocks noGrp="1" noChangeArrowheads="1"/>
          </p:cNvSpPr>
          <p:nvPr>
            <p:ph idx="1"/>
          </p:nvPr>
        </p:nvSpPr>
        <p:spPr/>
        <p:txBody>
          <a:bodyPr/>
          <a:lstStyle/>
          <a:p>
            <a:endParaRPr lang="zh-TW" altLang="zh-TW"/>
          </a:p>
        </p:txBody>
      </p:sp>
      <p:pic>
        <p:nvPicPr>
          <p:cNvPr id="55300" name="內容版面配置區 7">
            <a:extLst>
              <a:ext uri="{FF2B5EF4-FFF2-40B4-BE49-F238E27FC236}">
                <a16:creationId xmlns:a16="http://schemas.microsoft.com/office/drawing/2014/main" id="{2CCA707F-631A-41BD-871C-867C93A34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977900"/>
            <a:ext cx="897413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CD595E8-80B1-4CC5-B583-487779BD1F74}"/>
              </a:ext>
            </a:extLst>
          </p:cNvPr>
          <p:cNvSpPr>
            <a:spLocks noGrp="1" noChangeArrowheads="1"/>
          </p:cNvSpPr>
          <p:nvPr>
            <p:ph type="title"/>
          </p:nvPr>
        </p:nvSpPr>
        <p:spPr/>
        <p:txBody>
          <a:bodyPr/>
          <a:lstStyle/>
          <a:p>
            <a:r>
              <a:rPr lang="zh-TW" altLang="en-US"/>
              <a:t>維度資料表</a:t>
            </a:r>
          </a:p>
        </p:txBody>
      </p:sp>
      <p:sp>
        <p:nvSpPr>
          <p:cNvPr id="56323" name="Rectangle 3">
            <a:extLst>
              <a:ext uri="{FF2B5EF4-FFF2-40B4-BE49-F238E27FC236}">
                <a16:creationId xmlns:a16="http://schemas.microsoft.com/office/drawing/2014/main" id="{976BAC83-AF6D-4E94-A343-D84F8D41C721}"/>
              </a:ext>
            </a:extLst>
          </p:cNvPr>
          <p:cNvSpPr>
            <a:spLocks noGrp="1" noChangeArrowheads="1"/>
          </p:cNvSpPr>
          <p:nvPr>
            <p:ph type="body" idx="1"/>
          </p:nvPr>
        </p:nvSpPr>
        <p:spPr>
          <a:xfrm>
            <a:off x="492125" y="977900"/>
            <a:ext cx="8040688" cy="5691188"/>
          </a:xfrm>
        </p:spPr>
        <p:txBody>
          <a:bodyPr/>
          <a:lstStyle/>
          <a:p>
            <a:r>
              <a:rPr lang="zh-TW" altLang="en-US"/>
              <a:t>維度資料表中各個欄位存在的目的</a:t>
            </a:r>
          </a:p>
          <a:p>
            <a:pPr lvl="1"/>
            <a:r>
              <a:rPr lang="zh-TW" altLang="en-US"/>
              <a:t>主要是輔助說明事實表中各列衡量值</a:t>
            </a:r>
          </a:p>
          <a:p>
            <a:endParaRPr lang="zh-TW" altLang="en-US"/>
          </a:p>
          <a:p>
            <a:r>
              <a:rPr lang="zh-TW" altLang="en-US"/>
              <a:t>通常維度資料表中的欄位數會比事實資料表中的欄位數多</a:t>
            </a:r>
          </a:p>
          <a:p>
            <a:pPr lvl="1"/>
            <a:r>
              <a:rPr lang="zh-TW" altLang="en-US"/>
              <a:t>維度資料表的各個欄位內的資料相對於事實資料表中的事實資料是屬於比較不常改變或即便改變其變化的頻率屬於比較慢，就是偶爾才發生改變的資料，此稱為</a:t>
            </a:r>
            <a:r>
              <a:rPr lang="zh-TW" altLang="en-US" u="sng">
                <a:solidFill>
                  <a:srgbClr val="008000"/>
                </a:solidFill>
              </a:rPr>
              <a:t>靜態性的資料</a:t>
            </a:r>
            <a:r>
              <a:rPr lang="zh-TW" altLang="en-US"/>
              <a:t>。</a:t>
            </a:r>
          </a:p>
        </p:txBody>
      </p:sp>
    </p:spTree>
  </p:cSld>
  <p:clrMapOvr>
    <a:masterClrMapping/>
  </p:clrMapOvr>
  <p:transition spd="med">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DA24B0A-F83D-40F4-9BE3-F53DB06F8267}"/>
              </a:ext>
            </a:extLst>
          </p:cNvPr>
          <p:cNvSpPr>
            <a:spLocks noGrp="1" noChangeArrowheads="1"/>
          </p:cNvSpPr>
          <p:nvPr>
            <p:ph type="title"/>
          </p:nvPr>
        </p:nvSpPr>
        <p:spPr/>
        <p:txBody>
          <a:bodyPr/>
          <a:lstStyle/>
          <a:p>
            <a:r>
              <a:rPr lang="zh-TW" altLang="en-US"/>
              <a:t>描述性欄位</a:t>
            </a:r>
            <a:r>
              <a:rPr lang="en-US" altLang="zh-TW"/>
              <a:t>(Descriptive fields)</a:t>
            </a:r>
          </a:p>
        </p:txBody>
      </p:sp>
      <p:sp>
        <p:nvSpPr>
          <p:cNvPr id="56323" name="Rectangle 3">
            <a:extLst>
              <a:ext uri="{FF2B5EF4-FFF2-40B4-BE49-F238E27FC236}">
                <a16:creationId xmlns:a16="http://schemas.microsoft.com/office/drawing/2014/main" id="{CCC378C4-CEED-4A03-ABAE-E522866C1F4C}"/>
              </a:ext>
            </a:extLst>
          </p:cNvPr>
          <p:cNvSpPr>
            <a:spLocks noGrp="1" noChangeArrowheads="1"/>
          </p:cNvSpPr>
          <p:nvPr>
            <p:ph type="body" idx="1"/>
          </p:nvPr>
        </p:nvSpPr>
        <p:spPr/>
        <p:txBody>
          <a:bodyPr/>
          <a:lstStyle/>
          <a:p>
            <a:pPr>
              <a:lnSpc>
                <a:spcPct val="90000"/>
              </a:lnSpc>
              <a:buFont typeface="Wingdings" panose="05000000000000000000" pitchFamily="2" charset="2"/>
              <a:buNone/>
              <a:defRPr/>
            </a:pPr>
            <a:endParaRPr lang="en-US" altLang="zh-TW" dirty="0"/>
          </a:p>
          <a:p>
            <a:pPr>
              <a:lnSpc>
                <a:spcPct val="90000"/>
              </a:lnSpc>
              <a:defRPr/>
            </a:pPr>
            <a:r>
              <a:rPr lang="zh-TW" altLang="en-US" dirty="0"/>
              <a:t>維度資料表內這些欄位存在的主要目的有兩個</a:t>
            </a:r>
          </a:p>
          <a:p>
            <a:pPr lvl="1">
              <a:lnSpc>
                <a:spcPct val="90000"/>
              </a:lnSpc>
              <a:defRPr/>
            </a:pPr>
            <a:r>
              <a:rPr lang="zh-TW" altLang="en-US" dirty="0"/>
              <a:t>當作查詢的限制或篩選條件 </a:t>
            </a:r>
            <a:r>
              <a:rPr lang="en-US" altLang="zh-TW" dirty="0"/>
              <a:t>(Query constraining/filtering)</a:t>
            </a:r>
          </a:p>
          <a:p>
            <a:pPr lvl="2">
              <a:lnSpc>
                <a:spcPct val="90000"/>
              </a:lnSpc>
              <a:defRPr/>
            </a:pPr>
            <a:r>
              <a:rPr lang="zh-TW" altLang="en-US" sz="1800" dirty="0"/>
              <a:t>方便縮小範圍查詢</a:t>
            </a:r>
          </a:p>
          <a:p>
            <a:pPr lvl="1">
              <a:lnSpc>
                <a:spcPct val="90000"/>
              </a:lnSpc>
              <a:defRPr/>
            </a:pPr>
            <a:r>
              <a:rPr lang="zh-TW" altLang="en-US" dirty="0"/>
              <a:t>當作查詢結果標示標籤 </a:t>
            </a:r>
            <a:r>
              <a:rPr lang="en-US" altLang="zh-TW" dirty="0"/>
              <a:t>(Query result set labeling)</a:t>
            </a:r>
          </a:p>
          <a:p>
            <a:pPr lvl="2">
              <a:lnSpc>
                <a:spcPct val="90000"/>
              </a:lnSpc>
              <a:defRPr/>
            </a:pPr>
            <a:r>
              <a:rPr lang="zh-TW" altLang="en-US" sz="1800" dirty="0"/>
              <a:t>協助說明</a:t>
            </a:r>
          </a:p>
          <a:p>
            <a:pPr lvl="2">
              <a:lnSpc>
                <a:spcPct val="90000"/>
              </a:lnSpc>
              <a:defRPr/>
            </a:pPr>
            <a:r>
              <a:rPr lang="zh-TW" altLang="en-US" sz="1800" dirty="0">
                <a:hlinkClick r:id="rId2" action="ppaction://hlinksldjump"/>
              </a:rPr>
              <a:t>圖 </a:t>
            </a:r>
            <a:r>
              <a:rPr lang="en-US" altLang="zh-TW" sz="1800" dirty="0">
                <a:hlinkClick r:id="rId2" action="ppaction://hlinksldjump"/>
              </a:rPr>
              <a:t>3-1 </a:t>
            </a:r>
            <a:r>
              <a:rPr lang="zh-TW" altLang="en-US" sz="1800" dirty="0"/>
              <a:t>資料如只限制在</a:t>
            </a:r>
            <a:r>
              <a:rPr lang="en-US" altLang="zh-TW" sz="1800" dirty="0">
                <a:solidFill>
                  <a:srgbClr val="008000"/>
                </a:solidFill>
                <a:effectLst>
                  <a:outerShdw blurRad="38100" dist="38100" dir="2700000" algn="tl">
                    <a:srgbClr val="000000">
                      <a:alpha val="43137"/>
                    </a:srgbClr>
                  </a:outerShdw>
                </a:effectLst>
              </a:rPr>
              <a:t>”</a:t>
            </a:r>
            <a:r>
              <a:rPr lang="zh-TW" altLang="en-US" sz="1800" dirty="0">
                <a:solidFill>
                  <a:srgbClr val="008000"/>
                </a:solidFill>
                <a:effectLst>
                  <a:outerShdw blurRad="38100" dist="38100" dir="2700000" algn="tl">
                    <a:srgbClr val="000000">
                      <a:alpha val="43137"/>
                    </a:srgbClr>
                  </a:outerShdw>
                </a:effectLst>
              </a:rPr>
              <a:t>北部</a:t>
            </a:r>
            <a:r>
              <a:rPr lang="en-US" altLang="zh-TW" sz="1800" dirty="0">
                <a:solidFill>
                  <a:srgbClr val="008000"/>
                </a:solidFill>
                <a:effectLst>
                  <a:outerShdw blurRad="38100" dist="38100" dir="2700000" algn="tl">
                    <a:srgbClr val="000000">
                      <a:alpha val="43137"/>
                    </a:srgbClr>
                  </a:outerShdw>
                </a:effectLst>
              </a:rPr>
              <a:t>”</a:t>
            </a:r>
            <a:r>
              <a:rPr lang="zh-TW" altLang="en-US" sz="1800" dirty="0"/>
              <a:t>就會如圖 </a:t>
            </a:r>
            <a:r>
              <a:rPr lang="en-US" altLang="zh-TW" sz="1800" dirty="0"/>
              <a:t>3-14 </a:t>
            </a:r>
            <a:r>
              <a:rPr lang="zh-TW" altLang="en-US" sz="1800" dirty="0"/>
              <a:t>所示。</a:t>
            </a:r>
          </a:p>
        </p:txBody>
      </p:sp>
    </p:spTree>
  </p:cSld>
  <p:clrMapOvr>
    <a:masterClrMapping/>
  </p:clrMapOvr>
  <p:transition spd="med">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5745490-155D-4D11-9B14-9A2D6D6289DD}"/>
              </a:ext>
            </a:extLst>
          </p:cNvPr>
          <p:cNvSpPr>
            <a:spLocks noGrp="1" noChangeArrowheads="1"/>
          </p:cNvSpPr>
          <p:nvPr>
            <p:ph type="title"/>
          </p:nvPr>
        </p:nvSpPr>
        <p:spPr/>
        <p:txBody>
          <a:bodyPr/>
          <a:lstStyle/>
          <a:p>
            <a:r>
              <a:rPr lang="zh-TW" altLang="en-US"/>
              <a:t>圖</a:t>
            </a:r>
            <a:r>
              <a:rPr lang="en-US" altLang="zh-TW"/>
              <a:t>3-1 </a:t>
            </a:r>
            <a:r>
              <a:rPr lang="zh-TW" altLang="en-US"/>
              <a:t>以滑鼠拖曳方式的直覺化報表系統</a:t>
            </a:r>
          </a:p>
        </p:txBody>
      </p:sp>
      <p:sp>
        <p:nvSpPr>
          <p:cNvPr id="58371" name="Rectangle 3">
            <a:extLst>
              <a:ext uri="{FF2B5EF4-FFF2-40B4-BE49-F238E27FC236}">
                <a16:creationId xmlns:a16="http://schemas.microsoft.com/office/drawing/2014/main" id="{C8F1458D-E95F-477E-BA7C-8CB9A3B8A542}"/>
              </a:ext>
            </a:extLst>
          </p:cNvPr>
          <p:cNvSpPr>
            <a:spLocks noGrp="1" noChangeArrowheads="1"/>
          </p:cNvSpPr>
          <p:nvPr>
            <p:ph idx="1"/>
          </p:nvPr>
        </p:nvSpPr>
        <p:spPr/>
        <p:txBody>
          <a:bodyPr/>
          <a:lstStyle/>
          <a:p>
            <a:endParaRPr lang="zh-TW" altLang="zh-TW"/>
          </a:p>
        </p:txBody>
      </p:sp>
      <p:sp>
        <p:nvSpPr>
          <p:cNvPr id="58372" name="Text Box 5">
            <a:extLst>
              <a:ext uri="{FF2B5EF4-FFF2-40B4-BE49-F238E27FC236}">
                <a16:creationId xmlns:a16="http://schemas.microsoft.com/office/drawing/2014/main" id="{ECC06A08-68C8-471C-82F7-B7CF973DE739}"/>
              </a:ext>
            </a:extLst>
          </p:cNvPr>
          <p:cNvSpPr txBox="1">
            <a:spLocks noChangeArrowheads="1"/>
          </p:cNvSpPr>
          <p:nvPr/>
        </p:nvSpPr>
        <p:spPr bwMode="auto">
          <a:xfrm>
            <a:off x="179388" y="6283325"/>
            <a:ext cx="4000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zh-TW" sz="2200">
              <a:solidFill>
                <a:schemeClr val="bg1"/>
              </a:solidFill>
              <a:latin typeface="Arial-BoldMT" charset="0"/>
              <a:ea typeface="新細明體" panose="02020500000000000000" pitchFamily="18" charset="-120"/>
            </a:endParaRPr>
          </a:p>
        </p:txBody>
      </p:sp>
      <p:pic>
        <p:nvPicPr>
          <p:cNvPr id="58373" name="內容版面配置區 10">
            <a:extLst>
              <a:ext uri="{FF2B5EF4-FFF2-40B4-BE49-F238E27FC236}">
                <a16:creationId xmlns:a16="http://schemas.microsoft.com/office/drawing/2014/main" id="{480BB6E4-66DD-4A0C-A0FC-08BD2AA908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19113"/>
            <a:ext cx="7920038"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74" name="Text Box 6">
            <a:hlinkClick r:id="rId3" action="ppaction://hlinksldjump"/>
            <a:extLst>
              <a:ext uri="{FF2B5EF4-FFF2-40B4-BE49-F238E27FC236}">
                <a16:creationId xmlns:a16="http://schemas.microsoft.com/office/drawing/2014/main" id="{A32C8BBD-3F0A-4C45-A331-E261A6B7F790}"/>
              </a:ext>
            </a:extLst>
          </p:cNvPr>
          <p:cNvSpPr txBox="1">
            <a:spLocks noChangeArrowheads="1"/>
          </p:cNvSpPr>
          <p:nvPr/>
        </p:nvSpPr>
        <p:spPr bwMode="auto">
          <a:xfrm>
            <a:off x="179388" y="5400675"/>
            <a:ext cx="11525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rPr>
              <a:t>到下一頁</a:t>
            </a:r>
          </a:p>
        </p:txBody>
      </p:sp>
      <p:sp>
        <p:nvSpPr>
          <p:cNvPr id="58375" name="Rectangle 7">
            <a:extLst>
              <a:ext uri="{FF2B5EF4-FFF2-40B4-BE49-F238E27FC236}">
                <a16:creationId xmlns:a16="http://schemas.microsoft.com/office/drawing/2014/main" id="{B8A7BB08-0FBB-431C-8825-9992E825F468}"/>
              </a:ext>
            </a:extLst>
          </p:cNvPr>
          <p:cNvSpPr>
            <a:spLocks noChangeArrowheads="1"/>
          </p:cNvSpPr>
          <p:nvPr/>
        </p:nvSpPr>
        <p:spPr bwMode="auto">
          <a:xfrm>
            <a:off x="1979613" y="4406900"/>
            <a:ext cx="576262" cy="1876425"/>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A707BAA-3FF7-4899-8213-474418653D8A}"/>
              </a:ext>
            </a:extLst>
          </p:cNvPr>
          <p:cNvSpPr>
            <a:spLocks noGrp="1" noChangeArrowheads="1"/>
          </p:cNvSpPr>
          <p:nvPr>
            <p:ph type="title"/>
          </p:nvPr>
        </p:nvSpPr>
        <p:spPr/>
        <p:txBody>
          <a:bodyPr/>
          <a:lstStyle/>
          <a:p>
            <a:r>
              <a:rPr lang="zh-TW" altLang="en-US"/>
              <a:t>圖</a:t>
            </a:r>
            <a:r>
              <a:rPr lang="en-US" altLang="zh-TW"/>
              <a:t>3-14 </a:t>
            </a:r>
            <a:r>
              <a:rPr lang="zh-TW" altLang="en-US"/>
              <a:t>維度資料表欄位的作用</a:t>
            </a:r>
          </a:p>
        </p:txBody>
      </p:sp>
      <p:sp>
        <p:nvSpPr>
          <p:cNvPr id="59395" name="Rectangle 3">
            <a:extLst>
              <a:ext uri="{FF2B5EF4-FFF2-40B4-BE49-F238E27FC236}">
                <a16:creationId xmlns:a16="http://schemas.microsoft.com/office/drawing/2014/main" id="{52D9B04E-2BF5-471B-B6D5-51D4CF1D4FEE}"/>
              </a:ext>
            </a:extLst>
          </p:cNvPr>
          <p:cNvSpPr>
            <a:spLocks noGrp="1" noChangeArrowheads="1"/>
          </p:cNvSpPr>
          <p:nvPr>
            <p:ph idx="1"/>
          </p:nvPr>
        </p:nvSpPr>
        <p:spPr/>
        <p:txBody>
          <a:bodyPr/>
          <a:lstStyle/>
          <a:p>
            <a:endParaRPr lang="zh-TW" altLang="zh-TW"/>
          </a:p>
        </p:txBody>
      </p:sp>
      <p:pic>
        <p:nvPicPr>
          <p:cNvPr id="59396" name="內容版面配置區 5">
            <a:extLst>
              <a:ext uri="{FF2B5EF4-FFF2-40B4-BE49-F238E27FC236}">
                <a16:creationId xmlns:a16="http://schemas.microsoft.com/office/drawing/2014/main" id="{1229C3BD-961D-44D1-9A92-94DC269AB2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79263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397" name="Rectangle 7">
            <a:extLst>
              <a:ext uri="{FF2B5EF4-FFF2-40B4-BE49-F238E27FC236}">
                <a16:creationId xmlns:a16="http://schemas.microsoft.com/office/drawing/2014/main" id="{CFBB9C4B-E294-4E16-ABB4-7C62D2E94418}"/>
              </a:ext>
            </a:extLst>
          </p:cNvPr>
          <p:cNvSpPr>
            <a:spLocks noChangeArrowheads="1"/>
          </p:cNvSpPr>
          <p:nvPr/>
        </p:nvSpPr>
        <p:spPr bwMode="auto">
          <a:xfrm>
            <a:off x="1692275" y="5419725"/>
            <a:ext cx="576263" cy="601663"/>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3DF440A-8F3C-45EE-A59A-15DE1A94D5AA}"/>
              </a:ext>
            </a:extLst>
          </p:cNvPr>
          <p:cNvSpPr>
            <a:spLocks noGrp="1" noChangeArrowheads="1"/>
          </p:cNvSpPr>
          <p:nvPr>
            <p:ph type="title"/>
          </p:nvPr>
        </p:nvSpPr>
        <p:spPr/>
        <p:txBody>
          <a:bodyPr/>
          <a:lstStyle/>
          <a:p>
            <a:r>
              <a:rPr lang="zh-TW" altLang="en-US"/>
              <a:t>描述性欄位</a:t>
            </a:r>
          </a:p>
        </p:txBody>
      </p:sp>
      <p:sp>
        <p:nvSpPr>
          <p:cNvPr id="59395" name="Rectangle 3">
            <a:extLst>
              <a:ext uri="{FF2B5EF4-FFF2-40B4-BE49-F238E27FC236}">
                <a16:creationId xmlns:a16="http://schemas.microsoft.com/office/drawing/2014/main" id="{BDEF6717-CF2B-4AC1-BA7F-90F09CD1A82A}"/>
              </a:ext>
            </a:extLst>
          </p:cNvPr>
          <p:cNvSpPr>
            <a:spLocks noGrp="1" noChangeArrowheads="1"/>
          </p:cNvSpPr>
          <p:nvPr>
            <p:ph type="body" idx="1"/>
          </p:nvPr>
        </p:nvSpPr>
        <p:spPr>
          <a:xfrm>
            <a:off x="492125" y="836613"/>
            <a:ext cx="7924800" cy="5976937"/>
          </a:xfrm>
        </p:spPr>
        <p:txBody>
          <a:bodyPr/>
          <a:lstStyle/>
          <a:p>
            <a:pPr>
              <a:lnSpc>
                <a:spcPct val="90000"/>
              </a:lnSpc>
              <a:defRPr/>
            </a:pPr>
            <a:r>
              <a:rPr lang="zh-TW" altLang="en-US" dirty="0"/>
              <a:t>維度資料表中的欄位具有下列幾個特性：</a:t>
            </a:r>
          </a:p>
          <a:p>
            <a:pPr lvl="1">
              <a:lnSpc>
                <a:spcPct val="90000"/>
              </a:lnSpc>
              <a:defRPr/>
            </a:pPr>
            <a:r>
              <a:rPr lang="zh-TW" altLang="en-US" dirty="0"/>
              <a:t>欄位名稱具詳盡性 </a:t>
            </a:r>
            <a:r>
              <a:rPr lang="en-US" altLang="zh-TW" dirty="0"/>
              <a:t>(Verbose)</a:t>
            </a:r>
          </a:p>
          <a:p>
            <a:pPr lvl="2">
              <a:lnSpc>
                <a:spcPct val="90000"/>
              </a:lnSpc>
              <a:defRPr/>
            </a:pPr>
            <a:r>
              <a:rPr lang="zh-TW" altLang="en-US" sz="1800" dirty="0"/>
              <a:t>欄位名稱盡量不厭其煩的用全文命名</a:t>
            </a:r>
            <a:r>
              <a:rPr lang="en-US" altLang="zh-TW" sz="1800" dirty="0"/>
              <a:t>(</a:t>
            </a:r>
            <a:r>
              <a:rPr lang="zh-TW" altLang="en-US" sz="1800" dirty="0"/>
              <a:t>中英文皆適用</a:t>
            </a:r>
            <a:r>
              <a:rPr lang="en-US" altLang="zh-TW" sz="1800" dirty="0"/>
              <a:t>)</a:t>
            </a:r>
            <a:r>
              <a:rPr lang="zh-TW" altLang="en-US" sz="1800" dirty="0"/>
              <a:t>，且盡量要與所描述的事情內容一致</a:t>
            </a:r>
          </a:p>
          <a:p>
            <a:pPr lvl="1">
              <a:lnSpc>
                <a:spcPct val="90000"/>
              </a:lnSpc>
              <a:defRPr/>
            </a:pPr>
            <a:r>
              <a:rPr lang="zh-TW" altLang="en-US" dirty="0"/>
              <a:t>欄位值具描述性 </a:t>
            </a:r>
            <a:r>
              <a:rPr lang="en-US" altLang="zh-TW" dirty="0"/>
              <a:t>(Descriptive)</a:t>
            </a:r>
          </a:p>
          <a:p>
            <a:pPr lvl="2">
              <a:lnSpc>
                <a:spcPct val="90000"/>
              </a:lnSpc>
              <a:defRPr/>
            </a:pPr>
            <a:r>
              <a:rPr lang="zh-TW" altLang="en-US" sz="1800" dirty="0"/>
              <a:t>欄位內容都是以文字化方式來描述企業流程上的 </a:t>
            </a:r>
            <a:r>
              <a:rPr lang="en-US" altLang="zh-TW" sz="1800" dirty="0"/>
              <a:t>5 </a:t>
            </a:r>
            <a:r>
              <a:rPr lang="zh-TW" altLang="en-US" sz="1800" dirty="0"/>
              <a:t>個 </a:t>
            </a:r>
            <a:r>
              <a:rPr lang="en-US" altLang="zh-TW" sz="1800" dirty="0"/>
              <a:t>W </a:t>
            </a:r>
            <a:r>
              <a:rPr lang="zh-TW" altLang="en-US" sz="1800" dirty="0"/>
              <a:t>與 </a:t>
            </a:r>
            <a:r>
              <a:rPr lang="en-US" altLang="zh-TW" sz="1800" dirty="0"/>
              <a:t>1 </a:t>
            </a:r>
            <a:r>
              <a:rPr lang="zh-TW" altLang="en-US" sz="1800" dirty="0"/>
              <a:t>個 </a:t>
            </a:r>
            <a:r>
              <a:rPr lang="en-US" altLang="zh-TW" sz="1800" dirty="0"/>
              <a:t>H</a:t>
            </a:r>
          </a:p>
          <a:p>
            <a:pPr lvl="1">
              <a:lnSpc>
                <a:spcPct val="90000"/>
              </a:lnSpc>
              <a:defRPr/>
            </a:pPr>
            <a:r>
              <a:rPr lang="zh-TW" altLang="en-US" dirty="0"/>
              <a:t>資料具完整性 </a:t>
            </a:r>
            <a:r>
              <a:rPr lang="en-US" altLang="zh-TW" dirty="0"/>
              <a:t>(Complete)</a:t>
            </a:r>
          </a:p>
          <a:p>
            <a:pPr lvl="2">
              <a:lnSpc>
                <a:spcPct val="90000"/>
              </a:lnSpc>
              <a:defRPr/>
            </a:pPr>
            <a:r>
              <a:rPr lang="zh-TW" altLang="en-US" sz="1800" dirty="0"/>
              <a:t>如果欄位值有</a:t>
            </a:r>
            <a:r>
              <a:rPr lang="zh-TW" altLang="en-US" sz="1800" dirty="0">
                <a:solidFill>
                  <a:srgbClr val="CC3399"/>
                </a:solidFill>
                <a:effectLst>
                  <a:outerShdw blurRad="38100" dist="38100" dir="2700000" algn="tl">
                    <a:srgbClr val="000000">
                      <a:alpha val="43137"/>
                    </a:srgbClr>
                  </a:outerShdw>
                </a:effectLst>
              </a:rPr>
              <a:t>缺失</a:t>
            </a:r>
            <a:r>
              <a:rPr lang="en-US" altLang="zh-TW" sz="1800" dirty="0">
                <a:solidFill>
                  <a:srgbClr val="CC3399"/>
                </a:solidFill>
                <a:effectLst>
                  <a:outerShdw blurRad="38100" dist="38100" dir="2700000" algn="tl">
                    <a:srgbClr val="000000">
                      <a:alpha val="43137"/>
                    </a:srgbClr>
                  </a:outerShdw>
                </a:effectLst>
              </a:rPr>
              <a:t>(Null)</a:t>
            </a:r>
            <a:r>
              <a:rPr lang="zh-TW" altLang="en-US" sz="1800" dirty="0"/>
              <a:t>，會造成該筆資料無法被查詢到，而使查詢結果產生誤差</a:t>
            </a:r>
          </a:p>
        </p:txBody>
      </p:sp>
    </p:spTree>
  </p:cSld>
  <p:clrMapOvr>
    <a:masterClrMapping/>
  </p:clrMapOvr>
  <p:transition spd="med">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F7864AF-D5BF-4B55-9099-320CA9622684}"/>
              </a:ext>
            </a:extLst>
          </p:cNvPr>
          <p:cNvSpPr>
            <a:spLocks noGrp="1" noChangeArrowheads="1"/>
          </p:cNvSpPr>
          <p:nvPr>
            <p:ph type="title"/>
          </p:nvPr>
        </p:nvSpPr>
        <p:spPr/>
        <p:txBody>
          <a:bodyPr/>
          <a:lstStyle/>
          <a:p>
            <a:r>
              <a:rPr lang="zh-TW" altLang="en-US"/>
              <a:t>圖</a:t>
            </a:r>
            <a:r>
              <a:rPr lang="en-US" altLang="zh-TW"/>
              <a:t>3-15 </a:t>
            </a:r>
            <a:r>
              <a:rPr lang="zh-TW" altLang="en-US"/>
              <a:t>發生缺失值而未修改的情形</a:t>
            </a:r>
          </a:p>
        </p:txBody>
      </p:sp>
      <p:sp>
        <p:nvSpPr>
          <p:cNvPr id="61443" name="Rectangle 3">
            <a:extLst>
              <a:ext uri="{FF2B5EF4-FFF2-40B4-BE49-F238E27FC236}">
                <a16:creationId xmlns:a16="http://schemas.microsoft.com/office/drawing/2014/main" id="{F759CC03-A56F-4CFB-B6FD-C85E175353A4}"/>
              </a:ext>
            </a:extLst>
          </p:cNvPr>
          <p:cNvSpPr>
            <a:spLocks noGrp="1" noChangeArrowheads="1"/>
          </p:cNvSpPr>
          <p:nvPr>
            <p:ph idx="1"/>
          </p:nvPr>
        </p:nvSpPr>
        <p:spPr/>
        <p:txBody>
          <a:bodyPr/>
          <a:lstStyle/>
          <a:p>
            <a:endParaRPr lang="zh-TW" altLang="zh-TW"/>
          </a:p>
        </p:txBody>
      </p:sp>
      <p:pic>
        <p:nvPicPr>
          <p:cNvPr id="61444" name="內容版面配置區 8">
            <a:extLst>
              <a:ext uri="{FF2B5EF4-FFF2-40B4-BE49-F238E27FC236}">
                <a16:creationId xmlns:a16="http://schemas.microsoft.com/office/drawing/2014/main" id="{29934F9C-84B9-4BB8-AC9E-1DD9A26541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6613"/>
            <a:ext cx="7870825"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5" name="向下箭號 1">
            <a:extLst>
              <a:ext uri="{FF2B5EF4-FFF2-40B4-BE49-F238E27FC236}">
                <a16:creationId xmlns:a16="http://schemas.microsoft.com/office/drawing/2014/main" id="{8955B518-B34C-462C-9569-7F041A1BD8CB}"/>
              </a:ext>
            </a:extLst>
          </p:cNvPr>
          <p:cNvSpPr>
            <a:spLocks noChangeArrowheads="1"/>
          </p:cNvSpPr>
          <p:nvPr/>
        </p:nvSpPr>
        <p:spPr bwMode="auto">
          <a:xfrm rot="2929456">
            <a:off x="8414545" y="1002506"/>
            <a:ext cx="341312" cy="777875"/>
          </a:xfrm>
          <a:prstGeom prst="downArrow">
            <a:avLst>
              <a:gd name="adj1" fmla="val 50000"/>
              <a:gd name="adj2" fmla="val 49834"/>
            </a:avLst>
          </a:prstGeom>
          <a:solidFill>
            <a:srgbClr val="FFC00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1446" name="Rectangle 7">
            <a:extLst>
              <a:ext uri="{FF2B5EF4-FFF2-40B4-BE49-F238E27FC236}">
                <a16:creationId xmlns:a16="http://schemas.microsoft.com/office/drawing/2014/main" id="{748D67A7-72AE-44BA-B849-C64ADB1E9CA4}"/>
              </a:ext>
            </a:extLst>
          </p:cNvPr>
          <p:cNvSpPr>
            <a:spLocks noChangeArrowheads="1"/>
          </p:cNvSpPr>
          <p:nvPr/>
        </p:nvSpPr>
        <p:spPr bwMode="auto">
          <a:xfrm>
            <a:off x="7442200" y="1544638"/>
            <a:ext cx="738188" cy="461962"/>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5AF017-75A5-4DB1-9B2C-581BB8398BBC}"/>
              </a:ext>
            </a:extLst>
          </p:cNvPr>
          <p:cNvSpPr>
            <a:spLocks noGrp="1" noChangeArrowheads="1"/>
          </p:cNvSpPr>
          <p:nvPr>
            <p:ph type="title"/>
          </p:nvPr>
        </p:nvSpPr>
        <p:spPr/>
        <p:txBody>
          <a:bodyPr/>
          <a:lstStyle/>
          <a:p>
            <a:r>
              <a:rPr lang="zh-TW" altLang="en-US"/>
              <a:t>圖</a:t>
            </a:r>
            <a:r>
              <a:rPr lang="en-US" altLang="zh-TW"/>
              <a:t>3-16 </a:t>
            </a:r>
            <a:r>
              <a:rPr lang="zh-TW" altLang="en-US"/>
              <a:t>有缺失值加總錯誤的情形</a:t>
            </a:r>
          </a:p>
        </p:txBody>
      </p:sp>
      <p:sp>
        <p:nvSpPr>
          <p:cNvPr id="62467" name="Rectangle 3">
            <a:extLst>
              <a:ext uri="{FF2B5EF4-FFF2-40B4-BE49-F238E27FC236}">
                <a16:creationId xmlns:a16="http://schemas.microsoft.com/office/drawing/2014/main" id="{2A7A3811-306B-4CB3-9AFD-B60F0FCED9CE}"/>
              </a:ext>
            </a:extLst>
          </p:cNvPr>
          <p:cNvSpPr>
            <a:spLocks noGrp="1" noChangeArrowheads="1"/>
          </p:cNvSpPr>
          <p:nvPr>
            <p:ph idx="1"/>
          </p:nvPr>
        </p:nvSpPr>
        <p:spPr/>
        <p:txBody>
          <a:bodyPr/>
          <a:lstStyle/>
          <a:p>
            <a:endParaRPr lang="zh-TW" altLang="zh-TW"/>
          </a:p>
        </p:txBody>
      </p:sp>
      <p:pic>
        <p:nvPicPr>
          <p:cNvPr id="62468" name="內容版面配置區 5">
            <a:extLst>
              <a:ext uri="{FF2B5EF4-FFF2-40B4-BE49-F238E27FC236}">
                <a16:creationId xmlns:a16="http://schemas.microsoft.com/office/drawing/2014/main" id="{B0E84923-C6EF-4AB2-8B10-A7E9EF93AB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2150"/>
            <a:ext cx="86645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40DD0B1-A7AB-464E-B03C-5D9786578427}"/>
              </a:ext>
            </a:extLst>
          </p:cNvPr>
          <p:cNvSpPr>
            <a:spLocks noGrp="1" noChangeArrowheads="1"/>
          </p:cNvSpPr>
          <p:nvPr>
            <p:ph type="title"/>
          </p:nvPr>
        </p:nvSpPr>
        <p:spPr/>
        <p:txBody>
          <a:bodyPr/>
          <a:lstStyle/>
          <a:p>
            <a:r>
              <a:rPr lang="zh-TW" altLang="en-US"/>
              <a:t>圖</a:t>
            </a:r>
            <a:r>
              <a:rPr lang="en-US" altLang="zh-TW"/>
              <a:t>3-1</a:t>
            </a:r>
            <a:r>
              <a:rPr lang="zh-TW" altLang="en-US"/>
              <a:t>與圖</a:t>
            </a:r>
            <a:r>
              <a:rPr lang="en-US" altLang="zh-TW"/>
              <a:t>3-16</a:t>
            </a:r>
            <a:r>
              <a:rPr lang="zh-TW" altLang="en-US"/>
              <a:t>之比較</a:t>
            </a:r>
          </a:p>
        </p:txBody>
      </p:sp>
      <p:sp>
        <p:nvSpPr>
          <p:cNvPr id="63491" name="Rectangle 3">
            <a:extLst>
              <a:ext uri="{FF2B5EF4-FFF2-40B4-BE49-F238E27FC236}">
                <a16:creationId xmlns:a16="http://schemas.microsoft.com/office/drawing/2014/main" id="{543D86C5-9543-463E-9629-E5C1A20EC77E}"/>
              </a:ext>
            </a:extLst>
          </p:cNvPr>
          <p:cNvSpPr>
            <a:spLocks noGrp="1" noChangeArrowheads="1"/>
          </p:cNvSpPr>
          <p:nvPr>
            <p:ph idx="1"/>
          </p:nvPr>
        </p:nvSpPr>
        <p:spPr/>
        <p:txBody>
          <a:bodyPr/>
          <a:lstStyle/>
          <a:p>
            <a:endParaRPr lang="zh-TW" altLang="zh-TW"/>
          </a:p>
        </p:txBody>
      </p:sp>
      <p:pic>
        <p:nvPicPr>
          <p:cNvPr id="63492" name="內容版面配置區 5">
            <a:extLst>
              <a:ext uri="{FF2B5EF4-FFF2-40B4-BE49-F238E27FC236}">
                <a16:creationId xmlns:a16="http://schemas.microsoft.com/office/drawing/2014/main" id="{F6E2DD4D-E94F-41A5-9CD8-27CC3E776B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8338" y="2600325"/>
            <a:ext cx="45720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3493" name="內容版面配置區 10">
            <a:extLst>
              <a:ext uri="{FF2B5EF4-FFF2-40B4-BE49-F238E27FC236}">
                <a16:creationId xmlns:a16="http://schemas.microsoft.com/office/drawing/2014/main" id="{D6308AE6-1251-44D7-BA50-B0694612FF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9913"/>
            <a:ext cx="43211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494" name="Rectangle 7">
            <a:extLst>
              <a:ext uri="{FF2B5EF4-FFF2-40B4-BE49-F238E27FC236}">
                <a16:creationId xmlns:a16="http://schemas.microsoft.com/office/drawing/2014/main" id="{112D1008-8A49-4F3A-AFC6-23CF247A243A}"/>
              </a:ext>
            </a:extLst>
          </p:cNvPr>
          <p:cNvSpPr>
            <a:spLocks noChangeArrowheads="1"/>
          </p:cNvSpPr>
          <p:nvPr/>
        </p:nvSpPr>
        <p:spPr bwMode="auto">
          <a:xfrm>
            <a:off x="2627313" y="3141663"/>
            <a:ext cx="1217612" cy="358775"/>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3495" name="Rectangle 7">
            <a:extLst>
              <a:ext uri="{FF2B5EF4-FFF2-40B4-BE49-F238E27FC236}">
                <a16:creationId xmlns:a16="http://schemas.microsoft.com/office/drawing/2014/main" id="{BC320EDA-D604-4D80-BCC0-CDCADD1978D6}"/>
              </a:ext>
            </a:extLst>
          </p:cNvPr>
          <p:cNvSpPr>
            <a:spLocks noChangeArrowheads="1"/>
          </p:cNvSpPr>
          <p:nvPr/>
        </p:nvSpPr>
        <p:spPr bwMode="auto">
          <a:xfrm>
            <a:off x="7086600" y="5216525"/>
            <a:ext cx="1487488" cy="360363"/>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pic>
        <p:nvPicPr>
          <p:cNvPr id="63496" name="圖片 1">
            <a:extLst>
              <a:ext uri="{FF2B5EF4-FFF2-40B4-BE49-F238E27FC236}">
                <a16:creationId xmlns:a16="http://schemas.microsoft.com/office/drawing/2014/main" id="{8153AE3E-7E05-4F4C-8A80-7B3D9DD1CE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5250" y="295275"/>
            <a:ext cx="31765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向下箭號 1">
            <a:extLst>
              <a:ext uri="{FF2B5EF4-FFF2-40B4-BE49-F238E27FC236}">
                <a16:creationId xmlns:a16="http://schemas.microsoft.com/office/drawing/2014/main" id="{EB882795-FA94-465E-B0FA-E6CF5AA63786}"/>
              </a:ext>
            </a:extLst>
          </p:cNvPr>
          <p:cNvSpPr>
            <a:spLocks noChangeArrowheads="1"/>
          </p:cNvSpPr>
          <p:nvPr/>
        </p:nvSpPr>
        <p:spPr bwMode="auto">
          <a:xfrm>
            <a:off x="8472488" y="1916113"/>
            <a:ext cx="341312" cy="646112"/>
          </a:xfrm>
          <a:prstGeom prst="downArrow">
            <a:avLst>
              <a:gd name="adj1" fmla="val 50000"/>
              <a:gd name="adj2" fmla="val 49797"/>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 name="Rectangle 2">
            <a:extLst>
              <a:ext uri="{FF2B5EF4-FFF2-40B4-BE49-F238E27FC236}">
                <a16:creationId xmlns:a16="http://schemas.microsoft.com/office/drawing/2014/main" id="{6A70168F-D0C4-4E3C-AA60-1664BBD4524B}"/>
              </a:ext>
            </a:extLst>
          </p:cNvPr>
          <p:cNvSpPr txBox="1">
            <a:spLocks noChangeArrowheads="1"/>
          </p:cNvSpPr>
          <p:nvPr/>
        </p:nvSpPr>
        <p:spPr bwMode="gray">
          <a:xfrm>
            <a:off x="5386388" y="2000250"/>
            <a:ext cx="30464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l" rtl="0" eaLnBrk="0" fontAlgn="base" hangingPunct="0">
              <a:lnSpc>
                <a:spcPct val="85000"/>
              </a:lnSpc>
              <a:spcBef>
                <a:spcPct val="0"/>
              </a:spcBef>
              <a:spcAft>
                <a:spcPct val="0"/>
              </a:spcAft>
              <a:defRPr sz="2200" b="1">
                <a:solidFill>
                  <a:schemeClr val="bg1"/>
                </a:solidFill>
                <a:latin typeface="+mj-lt"/>
                <a:ea typeface="+mj-ea"/>
                <a:cs typeface="+mj-cs"/>
              </a:defRPr>
            </a:lvl1pPr>
            <a:lvl2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2pPr>
            <a:lvl3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3pPr>
            <a:lvl4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4pPr>
            <a:lvl5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5pPr>
            <a:lvl6pPr marL="4572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6pPr>
            <a:lvl7pPr marL="9144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7pPr>
            <a:lvl8pPr marL="13716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8pPr>
            <a:lvl9pPr marL="18288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9pPr>
          </a:lstStyle>
          <a:p>
            <a:pPr>
              <a:defRPr/>
            </a:pPr>
            <a:r>
              <a:rPr lang="zh-TW" altLang="en-US" sz="1800" kern="0" dirty="0">
                <a:solidFill>
                  <a:srgbClr val="008000"/>
                </a:solidFill>
                <a:effectLst>
                  <a:outerShdw blurRad="38100" dist="38100" dir="2700000" algn="tl">
                    <a:srgbClr val="000000">
                      <a:alpha val="43137"/>
                    </a:srgbClr>
                  </a:outerShdw>
                </a:effectLst>
              </a:rPr>
              <a:t>有缺失值所造成資料加總錯誤</a:t>
            </a:r>
          </a:p>
        </p:txBody>
      </p:sp>
    </p:spTree>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BE0BA3-0CC0-43AD-BB87-BF88B063439E}"/>
              </a:ext>
            </a:extLst>
          </p:cNvPr>
          <p:cNvSpPr>
            <a:spLocks noGrp="1" noChangeArrowheads="1"/>
          </p:cNvSpPr>
          <p:nvPr>
            <p:ph type="title"/>
          </p:nvPr>
        </p:nvSpPr>
        <p:spPr/>
        <p:txBody>
          <a:bodyPr/>
          <a:lstStyle/>
          <a:p>
            <a:r>
              <a:rPr lang="zh-TW" altLang="en-US"/>
              <a:t>簡報大綱</a:t>
            </a:r>
          </a:p>
        </p:txBody>
      </p:sp>
      <p:sp>
        <p:nvSpPr>
          <p:cNvPr id="9219" name="Rectangle 3">
            <a:extLst>
              <a:ext uri="{FF2B5EF4-FFF2-40B4-BE49-F238E27FC236}">
                <a16:creationId xmlns:a16="http://schemas.microsoft.com/office/drawing/2014/main" id="{5442635A-B927-4071-A176-6B0CB3A0206E}"/>
              </a:ext>
            </a:extLst>
          </p:cNvPr>
          <p:cNvSpPr>
            <a:spLocks noGrp="1" noChangeArrowheads="1"/>
          </p:cNvSpPr>
          <p:nvPr>
            <p:ph type="body" idx="1"/>
          </p:nvPr>
        </p:nvSpPr>
        <p:spPr/>
        <p:txBody>
          <a:bodyPr/>
          <a:lstStyle/>
          <a:p>
            <a:r>
              <a:rPr lang="zh-TW" altLang="en-US"/>
              <a:t>學習目標</a:t>
            </a:r>
          </a:p>
          <a:p>
            <a:r>
              <a:rPr lang="en-US" altLang="zh-TW">
                <a:solidFill>
                  <a:srgbClr val="FF0000"/>
                </a:solidFill>
              </a:rPr>
              <a:t>3.1 </a:t>
            </a:r>
            <a:r>
              <a:rPr lang="zh-TW" altLang="en-US">
                <a:solidFill>
                  <a:srgbClr val="FF0000"/>
                </a:solidFill>
              </a:rPr>
              <a:t>簡介</a:t>
            </a:r>
          </a:p>
          <a:p>
            <a:r>
              <a:rPr lang="en-US" altLang="zh-TW"/>
              <a:t>3.2 </a:t>
            </a:r>
            <a:r>
              <a:rPr lang="zh-TW" altLang="en-US"/>
              <a:t>維度模型初探</a:t>
            </a:r>
          </a:p>
          <a:p>
            <a:r>
              <a:rPr lang="en-US" altLang="zh-TW"/>
              <a:t>3.3 </a:t>
            </a:r>
            <a:r>
              <a:rPr lang="zh-TW" altLang="en-US"/>
              <a:t>事實資料表</a:t>
            </a:r>
          </a:p>
          <a:p>
            <a:r>
              <a:rPr lang="en-US" altLang="zh-TW"/>
              <a:t>3.4 </a:t>
            </a:r>
            <a:r>
              <a:rPr lang="zh-TW" altLang="en-US"/>
              <a:t>維度資料表</a:t>
            </a:r>
            <a:endParaRPr lang="en-US" altLang="zh-TW"/>
          </a:p>
          <a:p>
            <a:r>
              <a:rPr lang="en-US" altLang="zh-TW"/>
              <a:t>3.5 </a:t>
            </a:r>
            <a:r>
              <a:rPr lang="zh-TW" altLang="en-US"/>
              <a:t>匯流排架構</a:t>
            </a:r>
          </a:p>
          <a:p>
            <a:r>
              <a:rPr lang="en-US" altLang="zh-TW"/>
              <a:t>3.6 </a:t>
            </a:r>
            <a:r>
              <a:rPr lang="zh-TW" altLang="en-US"/>
              <a:t>維度模型的其他特殊議題</a:t>
            </a:r>
          </a:p>
          <a:p>
            <a:r>
              <a:rPr lang="en-US" altLang="zh-TW"/>
              <a:t>3.7 </a:t>
            </a:r>
            <a:r>
              <a:rPr lang="zh-TW" altLang="en-US"/>
              <a:t>結論</a:t>
            </a:r>
          </a:p>
        </p:txBody>
      </p:sp>
    </p:spTree>
  </p:cSld>
  <p:clrMapOvr>
    <a:masterClrMapping/>
  </p:clrMapOvr>
  <p:transition spd="med">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BAB1A58-A406-4A76-971C-BE4607766ACC}"/>
              </a:ext>
            </a:extLst>
          </p:cNvPr>
          <p:cNvSpPr>
            <a:spLocks noGrp="1" noChangeArrowheads="1"/>
          </p:cNvSpPr>
          <p:nvPr>
            <p:ph type="title"/>
          </p:nvPr>
        </p:nvSpPr>
        <p:spPr/>
        <p:txBody>
          <a:bodyPr/>
          <a:lstStyle/>
          <a:p>
            <a:r>
              <a:rPr lang="zh-TW" altLang="en-US"/>
              <a:t>代理鍵與自然鍵的差別</a:t>
            </a:r>
          </a:p>
        </p:txBody>
      </p:sp>
      <p:sp>
        <p:nvSpPr>
          <p:cNvPr id="64515" name="Rectangle 3">
            <a:extLst>
              <a:ext uri="{FF2B5EF4-FFF2-40B4-BE49-F238E27FC236}">
                <a16:creationId xmlns:a16="http://schemas.microsoft.com/office/drawing/2014/main" id="{7A65C933-5967-4E41-B4CC-8D75B584BA05}"/>
              </a:ext>
            </a:extLst>
          </p:cNvPr>
          <p:cNvSpPr>
            <a:spLocks noGrp="1" noChangeArrowheads="1"/>
          </p:cNvSpPr>
          <p:nvPr>
            <p:ph type="body" idx="1"/>
          </p:nvPr>
        </p:nvSpPr>
        <p:spPr>
          <a:xfrm>
            <a:off x="492125" y="977900"/>
            <a:ext cx="7924800" cy="5403850"/>
          </a:xfrm>
        </p:spPr>
        <p:txBody>
          <a:bodyPr/>
          <a:lstStyle/>
          <a:p>
            <a:endParaRPr lang="zh-TW" altLang="en-US"/>
          </a:p>
        </p:txBody>
      </p:sp>
      <p:pic>
        <p:nvPicPr>
          <p:cNvPr id="64516" name="內容版面配置區 7">
            <a:extLst>
              <a:ext uri="{FF2B5EF4-FFF2-40B4-BE49-F238E27FC236}">
                <a16:creationId xmlns:a16="http://schemas.microsoft.com/office/drawing/2014/main" id="{553CEF87-60FC-45C0-89B2-B0BE06FAA3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1000125"/>
            <a:ext cx="8974137"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2">
            <a:extLst>
              <a:ext uri="{FF2B5EF4-FFF2-40B4-BE49-F238E27FC236}">
                <a16:creationId xmlns:a16="http://schemas.microsoft.com/office/drawing/2014/main" id="{E1F8B065-0424-4CEE-8198-1BDC1578A1C2}"/>
              </a:ext>
            </a:extLst>
          </p:cNvPr>
          <p:cNvSpPr txBox="1">
            <a:spLocks noChangeArrowheads="1"/>
          </p:cNvSpPr>
          <p:nvPr/>
        </p:nvSpPr>
        <p:spPr bwMode="gray">
          <a:xfrm>
            <a:off x="492125" y="4954588"/>
            <a:ext cx="345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l" rtl="0" eaLnBrk="0" fontAlgn="base" hangingPunct="0">
              <a:lnSpc>
                <a:spcPct val="85000"/>
              </a:lnSpc>
              <a:spcBef>
                <a:spcPct val="0"/>
              </a:spcBef>
              <a:spcAft>
                <a:spcPct val="0"/>
              </a:spcAft>
              <a:defRPr sz="2200" b="1">
                <a:solidFill>
                  <a:schemeClr val="bg1"/>
                </a:solidFill>
                <a:latin typeface="+mj-lt"/>
                <a:ea typeface="+mj-ea"/>
                <a:cs typeface="+mj-cs"/>
              </a:defRPr>
            </a:lvl1pPr>
            <a:lvl2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2pPr>
            <a:lvl3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3pPr>
            <a:lvl4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4pPr>
            <a:lvl5pPr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5pPr>
            <a:lvl6pPr marL="4572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6pPr>
            <a:lvl7pPr marL="9144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7pPr>
            <a:lvl8pPr marL="13716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8pPr>
            <a:lvl9pPr marL="1828800" algn="l" rtl="0" eaLnBrk="0" fontAlgn="base" hangingPunct="0">
              <a:lnSpc>
                <a:spcPct val="85000"/>
              </a:lnSpc>
              <a:spcBef>
                <a:spcPct val="0"/>
              </a:spcBef>
              <a:spcAft>
                <a:spcPct val="0"/>
              </a:spcAft>
              <a:defRPr sz="2200" b="1">
                <a:solidFill>
                  <a:schemeClr val="bg1"/>
                </a:solidFill>
                <a:latin typeface="Arial" pitchFamily="34" charset="0"/>
                <a:ea typeface="標楷體" pitchFamily="65" charset="-120"/>
              </a:defRPr>
            </a:lvl9pPr>
          </a:lstStyle>
          <a:p>
            <a:pPr>
              <a:defRPr/>
            </a:pPr>
            <a:r>
              <a:rPr lang="zh-TW" altLang="en-US" kern="0" dirty="0">
                <a:solidFill>
                  <a:srgbClr val="CC3399"/>
                </a:solidFill>
              </a:rPr>
              <a:t>代理鍵</a:t>
            </a:r>
            <a:r>
              <a:rPr lang="en-US" altLang="zh-TW" kern="0" dirty="0">
                <a:solidFill>
                  <a:srgbClr val="CC3399"/>
                </a:solidFill>
              </a:rPr>
              <a:t>(SK)</a:t>
            </a:r>
            <a:r>
              <a:rPr lang="zh-TW" altLang="en-US" kern="0" dirty="0">
                <a:solidFill>
                  <a:srgbClr val="CC3399"/>
                </a:solidFill>
              </a:rPr>
              <a:t> </a:t>
            </a:r>
            <a:r>
              <a:rPr lang="en-US" altLang="zh-TW" kern="0" dirty="0">
                <a:solidFill>
                  <a:schemeClr val="tx1"/>
                </a:solidFill>
              </a:rPr>
              <a:t>Vs.</a:t>
            </a:r>
            <a:r>
              <a:rPr lang="zh-TW" altLang="en-US" kern="0" dirty="0">
                <a:solidFill>
                  <a:srgbClr val="008000"/>
                </a:solidFill>
              </a:rPr>
              <a:t>自然鍵</a:t>
            </a:r>
            <a:r>
              <a:rPr lang="en-US" altLang="zh-TW" kern="0" dirty="0">
                <a:solidFill>
                  <a:srgbClr val="008000"/>
                </a:solidFill>
              </a:rPr>
              <a:t>(NK)</a:t>
            </a:r>
            <a:endParaRPr lang="zh-TW" altLang="en-US" kern="0" dirty="0">
              <a:solidFill>
                <a:srgbClr val="008000"/>
              </a:solidFill>
            </a:endParaRPr>
          </a:p>
        </p:txBody>
      </p:sp>
      <p:sp>
        <p:nvSpPr>
          <p:cNvPr id="64518" name="向下箭號 1">
            <a:extLst>
              <a:ext uri="{FF2B5EF4-FFF2-40B4-BE49-F238E27FC236}">
                <a16:creationId xmlns:a16="http://schemas.microsoft.com/office/drawing/2014/main" id="{16D1C574-4433-45B2-98FC-2A11155B6623}"/>
              </a:ext>
            </a:extLst>
          </p:cNvPr>
          <p:cNvSpPr>
            <a:spLocks noChangeArrowheads="1"/>
          </p:cNvSpPr>
          <p:nvPr/>
        </p:nvSpPr>
        <p:spPr bwMode="auto">
          <a:xfrm rot="-9663675">
            <a:off x="561975" y="1679575"/>
            <a:ext cx="428625" cy="681038"/>
          </a:xfrm>
          <a:prstGeom prst="downArrow">
            <a:avLst>
              <a:gd name="adj1" fmla="val 50000"/>
              <a:gd name="adj2" fmla="val 50131"/>
            </a:avLst>
          </a:prstGeom>
          <a:solidFill>
            <a:srgbClr val="CC3399"/>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4519" name="向下箭號 8">
            <a:extLst>
              <a:ext uri="{FF2B5EF4-FFF2-40B4-BE49-F238E27FC236}">
                <a16:creationId xmlns:a16="http://schemas.microsoft.com/office/drawing/2014/main" id="{D69ADB4C-F33B-425A-A7B4-E76CB0033C74}"/>
              </a:ext>
            </a:extLst>
          </p:cNvPr>
          <p:cNvSpPr>
            <a:spLocks noChangeArrowheads="1"/>
          </p:cNvSpPr>
          <p:nvPr/>
        </p:nvSpPr>
        <p:spPr bwMode="auto">
          <a:xfrm rot="-9663675">
            <a:off x="3014663" y="4065588"/>
            <a:ext cx="428625" cy="681037"/>
          </a:xfrm>
          <a:prstGeom prst="downArrow">
            <a:avLst>
              <a:gd name="adj1" fmla="val 50000"/>
              <a:gd name="adj2" fmla="val 50131"/>
            </a:avLst>
          </a:prstGeom>
          <a:solidFill>
            <a:srgbClr val="00800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62BDA93-484D-4069-B138-FF43202FF13E}"/>
              </a:ext>
            </a:extLst>
          </p:cNvPr>
          <p:cNvSpPr>
            <a:spLocks noGrp="1" noChangeArrowheads="1"/>
          </p:cNvSpPr>
          <p:nvPr>
            <p:ph type="title"/>
          </p:nvPr>
        </p:nvSpPr>
        <p:spPr/>
        <p:txBody>
          <a:bodyPr/>
          <a:lstStyle/>
          <a:p>
            <a:r>
              <a:rPr lang="zh-TW" altLang="en-US"/>
              <a:t>代理鍵與自然鍵的差別</a:t>
            </a:r>
          </a:p>
        </p:txBody>
      </p:sp>
      <p:sp>
        <p:nvSpPr>
          <p:cNvPr id="65539" name="Rectangle 3">
            <a:extLst>
              <a:ext uri="{FF2B5EF4-FFF2-40B4-BE49-F238E27FC236}">
                <a16:creationId xmlns:a16="http://schemas.microsoft.com/office/drawing/2014/main" id="{16CD985F-EDF2-479A-999F-BA328BF41B1A}"/>
              </a:ext>
            </a:extLst>
          </p:cNvPr>
          <p:cNvSpPr>
            <a:spLocks noGrp="1" noChangeArrowheads="1"/>
          </p:cNvSpPr>
          <p:nvPr>
            <p:ph type="body" idx="1"/>
          </p:nvPr>
        </p:nvSpPr>
        <p:spPr>
          <a:xfrm>
            <a:off x="492125" y="977900"/>
            <a:ext cx="8256588" cy="5691188"/>
          </a:xfrm>
        </p:spPr>
        <p:txBody>
          <a:bodyPr/>
          <a:lstStyle/>
          <a:p>
            <a:pPr>
              <a:lnSpc>
                <a:spcPct val="90000"/>
              </a:lnSpc>
            </a:pPr>
            <a:r>
              <a:rPr lang="zh-TW" altLang="en-US" sz="2000"/>
              <a:t>自然鍵通常來自來源系統 </a:t>
            </a:r>
            <a:r>
              <a:rPr lang="en-US" altLang="zh-TW" sz="2000"/>
              <a:t>(Source system)</a:t>
            </a:r>
          </a:p>
          <a:p>
            <a:pPr lvl="1">
              <a:lnSpc>
                <a:spcPct val="90000"/>
              </a:lnSpc>
            </a:pPr>
            <a:r>
              <a:rPr lang="zh-TW" altLang="en-US" sz="1800"/>
              <a:t>例如</a:t>
            </a:r>
            <a:r>
              <a:rPr lang="en-US" altLang="zh-TW" sz="1800"/>
              <a:t>ERP</a:t>
            </a:r>
            <a:r>
              <a:rPr lang="zh-TW" altLang="en-US" sz="1800"/>
              <a:t>資料庫中各資料表的主鍵欄位</a:t>
            </a:r>
            <a:r>
              <a:rPr lang="en-US" altLang="zh-TW" sz="1800"/>
              <a:t>(PK)</a:t>
            </a:r>
          </a:p>
          <a:p>
            <a:pPr>
              <a:lnSpc>
                <a:spcPct val="90000"/>
              </a:lnSpc>
            </a:pPr>
            <a:r>
              <a:rPr lang="zh-TW" altLang="en-US" sz="2000"/>
              <a:t>自然鍵在這些系統上常常要配合人類識別方便會加上英文或中文字母，而代理鍵則由 </a:t>
            </a:r>
            <a:r>
              <a:rPr lang="en-US" altLang="zh-TW" sz="2000"/>
              <a:t>BI </a:t>
            </a:r>
            <a:r>
              <a:rPr lang="zh-TW" altLang="en-US" sz="2000"/>
              <a:t>系統產生並完全以數字代表</a:t>
            </a:r>
          </a:p>
          <a:p>
            <a:pPr>
              <a:lnSpc>
                <a:spcPct val="90000"/>
              </a:lnSpc>
            </a:pPr>
            <a:r>
              <a:rPr lang="zh-TW" altLang="en-US" sz="2000"/>
              <a:t>代理鍵才是維度資料表的主鍵</a:t>
            </a:r>
          </a:p>
          <a:p>
            <a:pPr>
              <a:lnSpc>
                <a:spcPct val="90000"/>
              </a:lnSpc>
            </a:pPr>
            <a:r>
              <a:rPr lang="zh-TW" altLang="en-US" sz="2000"/>
              <a:t>使用代理鍵在實務上有很多利益</a:t>
            </a:r>
          </a:p>
          <a:p>
            <a:pPr lvl="1">
              <a:lnSpc>
                <a:spcPct val="90000"/>
              </a:lnSpc>
            </a:pPr>
            <a:r>
              <a:rPr lang="zh-TW" altLang="en-US" sz="1800"/>
              <a:t>查詢效率 </a:t>
            </a:r>
            <a:r>
              <a:rPr lang="en-US" altLang="zh-TW" sz="1800"/>
              <a:t>(Performance)</a:t>
            </a:r>
          </a:p>
          <a:p>
            <a:pPr lvl="1">
              <a:lnSpc>
                <a:spcPct val="90000"/>
              </a:lnSpc>
            </a:pPr>
            <a:r>
              <a:rPr lang="zh-TW" altLang="en-US" sz="1800"/>
              <a:t>整合不同來源系統的自然鍵</a:t>
            </a:r>
          </a:p>
          <a:p>
            <a:pPr lvl="1">
              <a:lnSpc>
                <a:spcPct val="90000"/>
              </a:lnSpc>
            </a:pPr>
            <a:r>
              <a:rPr lang="zh-TW" altLang="en-US" sz="1800"/>
              <a:t>提供穩定的鍵值</a:t>
            </a:r>
          </a:p>
          <a:p>
            <a:pPr lvl="2">
              <a:lnSpc>
                <a:spcPct val="90000"/>
              </a:lnSpc>
            </a:pPr>
            <a:r>
              <a:rPr lang="zh-TW" altLang="en-US" sz="1600"/>
              <a:t>鍵值不可是虛值 </a:t>
            </a:r>
            <a:r>
              <a:rPr lang="en-US" altLang="zh-TW" sz="1600"/>
              <a:t>(Null values)</a:t>
            </a:r>
          </a:p>
          <a:p>
            <a:pPr lvl="2">
              <a:lnSpc>
                <a:spcPct val="90000"/>
              </a:lnSpc>
            </a:pPr>
            <a:r>
              <a:rPr lang="zh-TW" altLang="en-US" sz="1600"/>
              <a:t>如</a:t>
            </a:r>
            <a:r>
              <a:rPr lang="zh-TW" altLang="en-US" sz="1600">
                <a:hlinkClick r:id="rId2" action="ppaction://hlinksldjump"/>
              </a:rPr>
              <a:t>圖 </a:t>
            </a:r>
            <a:r>
              <a:rPr lang="en-US" altLang="zh-TW" sz="1600">
                <a:hlinkClick r:id="rId2" action="ppaction://hlinksldjump"/>
              </a:rPr>
              <a:t>3-17 </a:t>
            </a:r>
            <a:r>
              <a:rPr lang="zh-TW" altLang="en-US" sz="1600"/>
              <a:t>所示</a:t>
            </a:r>
          </a:p>
          <a:p>
            <a:pPr lvl="1">
              <a:lnSpc>
                <a:spcPct val="90000"/>
              </a:lnSpc>
            </a:pPr>
            <a:r>
              <a:rPr lang="zh-TW" altLang="en-US" sz="1800"/>
              <a:t>可以追蹤維度屬性值的變動 </a:t>
            </a:r>
            <a:r>
              <a:rPr lang="en-US" altLang="zh-TW" sz="1800"/>
              <a:t>(Track changes in dimension attribute values)</a:t>
            </a:r>
          </a:p>
          <a:p>
            <a:pPr lvl="2">
              <a:lnSpc>
                <a:spcPct val="90000"/>
              </a:lnSpc>
            </a:pPr>
            <a:r>
              <a:rPr lang="zh-TW" altLang="en-US" sz="1600"/>
              <a:t>維度資料也可能會緩慢地變動</a:t>
            </a:r>
          </a:p>
          <a:p>
            <a:pPr lvl="2">
              <a:lnSpc>
                <a:spcPct val="90000"/>
              </a:lnSpc>
            </a:pPr>
            <a:r>
              <a:rPr lang="zh-TW" altLang="en-US" sz="1600"/>
              <a:t>覆蓋方式會喪失歷史資料，而有可能產生查詢錯誤</a:t>
            </a:r>
          </a:p>
          <a:p>
            <a:pPr lvl="2">
              <a:lnSpc>
                <a:spcPct val="90000"/>
              </a:lnSpc>
            </a:pPr>
            <a:r>
              <a:rPr lang="zh-TW" altLang="en-US" sz="1600"/>
              <a:t>後續 </a:t>
            </a:r>
            <a:r>
              <a:rPr lang="en-US" altLang="zh-TW" sz="1600"/>
              <a:t>3.6.3 </a:t>
            </a:r>
            <a:r>
              <a:rPr lang="zh-TW" altLang="en-US" sz="1600"/>
              <a:t>節變動緩慢維度議題中的第二種型態設計方法中會說明</a:t>
            </a:r>
          </a:p>
        </p:txBody>
      </p:sp>
    </p:spTree>
  </p:cSld>
  <p:clrMapOvr>
    <a:masterClrMapping/>
  </p:clrMapOvr>
  <p:transition spd="med">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0F132E1-9B88-4EAF-89A5-5173A6ACD5DE}"/>
              </a:ext>
            </a:extLst>
          </p:cNvPr>
          <p:cNvSpPr>
            <a:spLocks noGrp="1" noChangeArrowheads="1"/>
          </p:cNvSpPr>
          <p:nvPr>
            <p:ph type="title"/>
          </p:nvPr>
        </p:nvSpPr>
        <p:spPr/>
        <p:txBody>
          <a:bodyPr/>
          <a:lstStyle/>
          <a:p>
            <a:r>
              <a:rPr lang="zh-TW" altLang="en-US" sz="2000"/>
              <a:t>圖</a:t>
            </a:r>
            <a:r>
              <a:rPr lang="en-US" altLang="zh-TW" sz="2000"/>
              <a:t>3-17 </a:t>
            </a:r>
            <a:r>
              <a:rPr lang="zh-TW" altLang="en-US" sz="2000"/>
              <a:t>維度資料表的主鍵特性</a:t>
            </a:r>
            <a:r>
              <a:rPr lang="en-US" altLang="zh-TW" sz="2000"/>
              <a:t>—</a:t>
            </a:r>
            <a:r>
              <a:rPr lang="zh-TW" altLang="en-US" sz="2000"/>
              <a:t>代理鍵 </a:t>
            </a:r>
            <a:r>
              <a:rPr lang="en-US" altLang="zh-TW" sz="2000"/>
              <a:t>(SK) vs.</a:t>
            </a:r>
            <a:r>
              <a:rPr lang="zh-TW" altLang="en-US" sz="2000"/>
              <a:t>自然鍵 </a:t>
            </a:r>
            <a:r>
              <a:rPr lang="en-US" altLang="zh-TW" sz="2000"/>
              <a:t>(NK)</a:t>
            </a:r>
          </a:p>
        </p:txBody>
      </p:sp>
      <p:sp>
        <p:nvSpPr>
          <p:cNvPr id="66563" name="Rectangle 3">
            <a:extLst>
              <a:ext uri="{FF2B5EF4-FFF2-40B4-BE49-F238E27FC236}">
                <a16:creationId xmlns:a16="http://schemas.microsoft.com/office/drawing/2014/main" id="{8597EE50-EC3F-4E0D-86D6-611E3CB649EA}"/>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66564" name="內容版面配置區 7">
            <a:extLst>
              <a:ext uri="{FF2B5EF4-FFF2-40B4-BE49-F238E27FC236}">
                <a16:creationId xmlns:a16="http://schemas.microsoft.com/office/drawing/2014/main" id="{A1CE1CE0-F2FE-4B85-8ED8-1F73D1CA6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8" y="977900"/>
            <a:ext cx="8753475"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565" name="文字方塊 4">
            <a:extLst>
              <a:ext uri="{FF2B5EF4-FFF2-40B4-BE49-F238E27FC236}">
                <a16:creationId xmlns:a16="http://schemas.microsoft.com/office/drawing/2014/main" id="{EDF3CE8C-C8DB-494B-BF81-B0E0A41D6650}"/>
              </a:ext>
            </a:extLst>
          </p:cNvPr>
          <p:cNvSpPr txBox="1">
            <a:spLocks noChangeArrowheads="1"/>
          </p:cNvSpPr>
          <p:nvPr/>
        </p:nvSpPr>
        <p:spPr bwMode="auto">
          <a:xfrm>
            <a:off x="246063" y="5229225"/>
            <a:ext cx="1030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8000"/>
                </a:solidFill>
                <a:latin typeface="標楷體" panose="03000509000000000000" pitchFamily="65" charset="-120"/>
                <a:hlinkClick r:id="rId3" action="ppaction://hlinksldjump"/>
              </a:rPr>
              <a:t>回前頁</a:t>
            </a:r>
            <a:endParaRPr lang="zh-TW" altLang="en-US" sz="2200">
              <a:solidFill>
                <a:srgbClr val="008000"/>
              </a:solidFill>
              <a:latin typeface="標楷體" panose="03000509000000000000" pitchFamily="65" charset="-120"/>
            </a:endParaRPr>
          </a:p>
        </p:txBody>
      </p:sp>
    </p:spTree>
  </p:cSld>
  <p:clrMapOvr>
    <a:masterClrMapping/>
  </p:clrMapOvr>
  <p:transition spd="med">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10462E4-1EB9-4551-A551-B002D0EE0218}"/>
              </a:ext>
            </a:extLst>
          </p:cNvPr>
          <p:cNvSpPr>
            <a:spLocks noGrp="1" noChangeArrowheads="1"/>
          </p:cNvSpPr>
          <p:nvPr>
            <p:ph type="title"/>
          </p:nvPr>
        </p:nvSpPr>
        <p:spPr/>
        <p:txBody>
          <a:bodyPr/>
          <a:lstStyle/>
          <a:p>
            <a:r>
              <a:rPr lang="zh-TW" altLang="en-US"/>
              <a:t>一致的維度</a:t>
            </a:r>
          </a:p>
        </p:txBody>
      </p:sp>
      <p:sp>
        <p:nvSpPr>
          <p:cNvPr id="67587" name="Rectangle 3">
            <a:extLst>
              <a:ext uri="{FF2B5EF4-FFF2-40B4-BE49-F238E27FC236}">
                <a16:creationId xmlns:a16="http://schemas.microsoft.com/office/drawing/2014/main" id="{EB5B1C22-6F3C-4963-BFAE-8283615386C8}"/>
              </a:ext>
            </a:extLst>
          </p:cNvPr>
          <p:cNvSpPr>
            <a:spLocks noGrp="1" noChangeArrowheads="1"/>
          </p:cNvSpPr>
          <p:nvPr>
            <p:ph type="body" idx="1"/>
          </p:nvPr>
        </p:nvSpPr>
        <p:spPr>
          <a:xfrm>
            <a:off x="492125" y="765175"/>
            <a:ext cx="7924800" cy="6092825"/>
          </a:xfrm>
        </p:spPr>
        <p:txBody>
          <a:bodyPr/>
          <a:lstStyle/>
          <a:p>
            <a:r>
              <a:rPr lang="zh-TW" altLang="en-US"/>
              <a:t>在 </a:t>
            </a:r>
            <a:r>
              <a:rPr lang="en-US" altLang="zh-TW"/>
              <a:t>BI </a:t>
            </a:r>
            <a:r>
              <a:rPr lang="zh-TW" altLang="en-US"/>
              <a:t>系統中，通常會建立不同的維度模型來表達不同的企業流程，但在模型化的過程中，不同的維度模型可能會使用到相同的維度資料表，</a:t>
            </a:r>
            <a:r>
              <a:rPr lang="zh-TW" altLang="en-US">
                <a:hlinkClick r:id="rId2" action="ppaction://hlinksldjump"/>
              </a:rPr>
              <a:t>圖 </a:t>
            </a:r>
            <a:r>
              <a:rPr lang="en-US" altLang="zh-TW">
                <a:hlinkClick r:id="rId2" action="ppaction://hlinksldjump"/>
              </a:rPr>
              <a:t>3-18 </a:t>
            </a:r>
            <a:r>
              <a:rPr lang="zh-TW" altLang="en-US"/>
              <a:t>所示</a:t>
            </a:r>
          </a:p>
          <a:p>
            <a:pPr lvl="1"/>
            <a:r>
              <a:rPr lang="zh-TW" altLang="en-US"/>
              <a:t>為三個企業流程分別建置三個維度模型，會有三個事實資料表，而這三個事實資料表剛好都需要聯結產品維度資料表，因此這三個維度模型所使用到的產品維度資料表「內容都相同」</a:t>
            </a:r>
          </a:p>
          <a:p>
            <a:pPr lvl="1"/>
            <a:r>
              <a:rPr lang="zh-TW" altLang="en-US"/>
              <a:t>「內容都相同」指的是要有</a:t>
            </a:r>
          </a:p>
          <a:p>
            <a:pPr lvl="2"/>
            <a:r>
              <a:rPr lang="zh-TW" altLang="en-US" sz="1800"/>
              <a:t>相同的主鍵欄位 </a:t>
            </a:r>
            <a:r>
              <a:rPr lang="en-US" altLang="zh-TW" sz="1800"/>
              <a:t>(Keys)</a:t>
            </a:r>
            <a:r>
              <a:rPr lang="zh-TW" altLang="en-US" sz="1800"/>
              <a:t>、</a:t>
            </a:r>
          </a:p>
          <a:p>
            <a:pPr lvl="2"/>
            <a:r>
              <a:rPr lang="zh-TW" altLang="en-US" sz="1800"/>
              <a:t>相同的欄位名稱 </a:t>
            </a:r>
            <a:r>
              <a:rPr lang="en-US" altLang="zh-TW" sz="1800"/>
              <a:t>(Attribute/Field names)</a:t>
            </a:r>
            <a:r>
              <a:rPr lang="zh-TW" altLang="en-US" sz="1800"/>
              <a:t>、</a:t>
            </a:r>
          </a:p>
          <a:p>
            <a:pPr lvl="2"/>
            <a:r>
              <a:rPr lang="zh-TW" altLang="en-US" sz="1800"/>
              <a:t>相同的欄位定義 </a:t>
            </a:r>
            <a:r>
              <a:rPr lang="en-US" altLang="zh-TW" sz="1800"/>
              <a:t>(Attribute/Field definitions)</a:t>
            </a:r>
            <a:r>
              <a:rPr lang="zh-TW" altLang="en-US" sz="1800"/>
              <a:t>、</a:t>
            </a:r>
          </a:p>
          <a:p>
            <a:pPr lvl="2"/>
            <a:r>
              <a:rPr lang="zh-TW" altLang="en-US" sz="1800"/>
              <a:t>相同的值域 </a:t>
            </a:r>
            <a:r>
              <a:rPr lang="en-US" altLang="zh-TW" sz="1800"/>
              <a:t>(Domain values) </a:t>
            </a:r>
            <a:r>
              <a:rPr lang="zh-TW" altLang="en-US" sz="1800"/>
              <a:t>內容，</a:t>
            </a:r>
          </a:p>
          <a:p>
            <a:pPr lvl="1"/>
            <a:r>
              <a:rPr lang="zh-TW" altLang="en-US"/>
              <a:t>如果上述項目都確認過沒問題，則稱這三個維度模型的產品維度資料表是一致的 </a:t>
            </a:r>
            <a:r>
              <a:rPr lang="en-US" altLang="zh-TW"/>
              <a:t>(Conformed)</a:t>
            </a:r>
          </a:p>
        </p:txBody>
      </p:sp>
    </p:spTree>
  </p:cSld>
  <p:clrMapOvr>
    <a:masterClrMapping/>
  </p:clrMapOvr>
  <p:transition spd="med">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38C851B-3137-4F01-B843-048E804850B3}"/>
              </a:ext>
            </a:extLst>
          </p:cNvPr>
          <p:cNvSpPr>
            <a:spLocks noGrp="1" noChangeArrowheads="1"/>
          </p:cNvSpPr>
          <p:nvPr>
            <p:ph type="title"/>
          </p:nvPr>
        </p:nvSpPr>
        <p:spPr>
          <a:xfrm>
            <a:off x="34925" y="0"/>
            <a:ext cx="7439025" cy="561975"/>
          </a:xfrm>
        </p:spPr>
        <p:txBody>
          <a:bodyPr/>
          <a:lstStyle/>
          <a:p>
            <a:r>
              <a:rPr lang="zh-TW" altLang="en-US" sz="2000"/>
              <a:t>圖</a:t>
            </a:r>
            <a:r>
              <a:rPr lang="en-US" altLang="zh-TW" sz="2000"/>
              <a:t>3-18 </a:t>
            </a:r>
            <a:r>
              <a:rPr lang="zh-TW" altLang="en-US" sz="2000"/>
              <a:t>一致的維度資料表</a:t>
            </a:r>
            <a:r>
              <a:rPr lang="en-US" altLang="zh-TW" sz="2000"/>
              <a:t>(Conformed dimensions tables)</a:t>
            </a:r>
            <a:r>
              <a:rPr lang="zh-TW" altLang="en-US" sz="2000"/>
              <a:t>的概念</a:t>
            </a:r>
          </a:p>
        </p:txBody>
      </p:sp>
      <p:sp>
        <p:nvSpPr>
          <p:cNvPr id="68611" name="Rectangle 3">
            <a:extLst>
              <a:ext uri="{FF2B5EF4-FFF2-40B4-BE49-F238E27FC236}">
                <a16:creationId xmlns:a16="http://schemas.microsoft.com/office/drawing/2014/main" id="{3B8273CA-7440-4E5B-9895-13F0E95FC694}"/>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68612" name="內容版面配置區 9">
            <a:extLst>
              <a:ext uri="{FF2B5EF4-FFF2-40B4-BE49-F238E27FC236}">
                <a16:creationId xmlns:a16="http://schemas.microsoft.com/office/drawing/2014/main" id="{992ADA9F-DE68-4DC0-8D25-881C4F6BED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669925"/>
            <a:ext cx="8993187"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3" name="文字方塊 4">
            <a:extLst>
              <a:ext uri="{FF2B5EF4-FFF2-40B4-BE49-F238E27FC236}">
                <a16:creationId xmlns:a16="http://schemas.microsoft.com/office/drawing/2014/main" id="{D9C5F154-489A-4DD1-9C89-3C50AADBDC50}"/>
              </a:ext>
            </a:extLst>
          </p:cNvPr>
          <p:cNvSpPr txBox="1">
            <a:spLocks noChangeArrowheads="1"/>
          </p:cNvSpPr>
          <p:nvPr/>
        </p:nvSpPr>
        <p:spPr bwMode="auto">
          <a:xfrm>
            <a:off x="179388" y="6183313"/>
            <a:ext cx="1030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8000"/>
                </a:solidFill>
                <a:latin typeface="標楷體" panose="03000509000000000000" pitchFamily="65" charset="-120"/>
                <a:hlinkClick r:id="rId3" action="ppaction://hlinksldjump"/>
              </a:rPr>
              <a:t>回前頁</a:t>
            </a:r>
            <a:endParaRPr lang="zh-TW" altLang="en-US" sz="2200">
              <a:solidFill>
                <a:srgbClr val="008000"/>
              </a:solidFill>
              <a:latin typeface="標楷體" panose="03000509000000000000" pitchFamily="65" charset="-120"/>
            </a:endParaRPr>
          </a:p>
        </p:txBody>
      </p:sp>
      <p:sp>
        <p:nvSpPr>
          <p:cNvPr id="68614" name="Rectangle 7">
            <a:extLst>
              <a:ext uri="{FF2B5EF4-FFF2-40B4-BE49-F238E27FC236}">
                <a16:creationId xmlns:a16="http://schemas.microsoft.com/office/drawing/2014/main" id="{C91A3A14-9D0E-4BC5-BFD2-4F2A4C091EC3}"/>
              </a:ext>
            </a:extLst>
          </p:cNvPr>
          <p:cNvSpPr>
            <a:spLocks noChangeArrowheads="1"/>
          </p:cNvSpPr>
          <p:nvPr/>
        </p:nvSpPr>
        <p:spPr bwMode="auto">
          <a:xfrm>
            <a:off x="179388" y="1989138"/>
            <a:ext cx="1728787" cy="1008062"/>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68615" name="矩形 1">
            <a:extLst>
              <a:ext uri="{FF2B5EF4-FFF2-40B4-BE49-F238E27FC236}">
                <a16:creationId xmlns:a16="http://schemas.microsoft.com/office/drawing/2014/main" id="{9AAFB3CA-6FF9-4223-9027-0EF14C75E290}"/>
              </a:ext>
            </a:extLst>
          </p:cNvPr>
          <p:cNvSpPr>
            <a:spLocks noChangeArrowheads="1"/>
          </p:cNvSpPr>
          <p:nvPr/>
        </p:nvSpPr>
        <p:spPr bwMode="auto">
          <a:xfrm>
            <a:off x="-498475" y="1219200"/>
            <a:ext cx="2341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200" b="1">
                <a:solidFill>
                  <a:schemeClr val="bg1"/>
                </a:solidFill>
                <a:latin typeface="Arial-BoldMT" charset="0"/>
                <a:ea typeface="新細明體" panose="02020500000000000000" pitchFamily="18" charset="-120"/>
              </a:defRPr>
            </a:lvl1pPr>
            <a:lvl2pPr>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pPr lvl="1"/>
            <a:r>
              <a:rPr lang="zh-TW" altLang="en-US">
                <a:solidFill>
                  <a:srgbClr val="CC3399"/>
                </a:solidFill>
              </a:rPr>
              <a:t>一致的 </a:t>
            </a:r>
            <a:endParaRPr lang="en-US" altLang="zh-TW">
              <a:solidFill>
                <a:srgbClr val="CC3399"/>
              </a:solidFill>
            </a:endParaRPr>
          </a:p>
          <a:p>
            <a:pPr lvl="1"/>
            <a:r>
              <a:rPr lang="en-US" altLang="zh-TW">
                <a:solidFill>
                  <a:srgbClr val="CC3399"/>
                </a:solidFill>
              </a:rPr>
              <a:t>(Conformed)</a:t>
            </a:r>
          </a:p>
        </p:txBody>
      </p:sp>
    </p:spTree>
  </p:cSld>
  <p:clrMapOvr>
    <a:masterClrMapping/>
  </p:clrMapOvr>
  <p:transition spd="med">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C564E50-95F5-42A8-84E6-8ADD9F54115A}"/>
              </a:ext>
            </a:extLst>
          </p:cNvPr>
          <p:cNvSpPr>
            <a:spLocks noGrp="1" noChangeArrowheads="1"/>
          </p:cNvSpPr>
          <p:nvPr>
            <p:ph type="title"/>
          </p:nvPr>
        </p:nvSpPr>
        <p:spPr/>
        <p:txBody>
          <a:bodyPr/>
          <a:lstStyle/>
          <a:p>
            <a:r>
              <a:rPr lang="zh-TW" altLang="en-US"/>
              <a:t>一致的維度</a:t>
            </a:r>
          </a:p>
        </p:txBody>
      </p:sp>
      <p:sp>
        <p:nvSpPr>
          <p:cNvPr id="69635" name="Rectangle 3">
            <a:extLst>
              <a:ext uri="{FF2B5EF4-FFF2-40B4-BE49-F238E27FC236}">
                <a16:creationId xmlns:a16="http://schemas.microsoft.com/office/drawing/2014/main" id="{F0B285B6-8E22-4928-9C05-0EA1F21B6E78}"/>
              </a:ext>
            </a:extLst>
          </p:cNvPr>
          <p:cNvSpPr>
            <a:spLocks noGrp="1" noChangeArrowheads="1"/>
          </p:cNvSpPr>
          <p:nvPr>
            <p:ph type="body" idx="1"/>
          </p:nvPr>
        </p:nvSpPr>
        <p:spPr>
          <a:xfrm>
            <a:off x="492125" y="977900"/>
            <a:ext cx="7924800" cy="5475288"/>
          </a:xfrm>
        </p:spPr>
        <p:txBody>
          <a:bodyPr/>
          <a:lstStyle/>
          <a:p>
            <a:r>
              <a:rPr lang="zh-TW" altLang="en-US"/>
              <a:t>一致的維度有兩層含意</a:t>
            </a:r>
          </a:p>
          <a:p>
            <a:pPr lvl="1"/>
            <a:r>
              <a:rPr lang="zh-TW" altLang="en-US"/>
              <a:t>欄位相同</a:t>
            </a:r>
          </a:p>
          <a:p>
            <a:pPr lvl="1"/>
            <a:r>
              <a:rPr lang="zh-TW" altLang="en-US"/>
              <a:t>資料也都相同</a:t>
            </a:r>
          </a:p>
          <a:p>
            <a:endParaRPr lang="zh-TW" altLang="en-US"/>
          </a:p>
          <a:p>
            <a:r>
              <a:rPr lang="zh-TW" altLang="en-US"/>
              <a:t>如</a:t>
            </a:r>
            <a:r>
              <a:rPr lang="zh-TW" altLang="en-US">
                <a:hlinkClick r:id="rId2" action="ppaction://hlinksldjump"/>
              </a:rPr>
              <a:t>圖 </a:t>
            </a:r>
            <a:r>
              <a:rPr lang="en-US" altLang="zh-TW">
                <a:hlinkClick r:id="rId2" action="ppaction://hlinksldjump"/>
              </a:rPr>
              <a:t>3-19 </a:t>
            </a:r>
            <a:r>
              <a:rPr lang="zh-TW" altLang="en-US"/>
              <a:t>所示，產品維度資料表 </a:t>
            </a:r>
            <a:r>
              <a:rPr lang="en-US" altLang="zh-TW"/>
              <a:t>2 </a:t>
            </a:r>
            <a:r>
              <a:rPr lang="zh-TW" altLang="en-US"/>
              <a:t>中多了一個欄位，與產品維度資料表就不是一致的資料表。</a:t>
            </a:r>
          </a:p>
        </p:txBody>
      </p:sp>
    </p:spTree>
  </p:cSld>
  <p:clrMapOvr>
    <a:masterClrMapping/>
  </p:clrMapOvr>
  <p:transition spd="med">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C8EF63-3215-4FA9-96EB-C0BF7282C414}"/>
              </a:ext>
            </a:extLst>
          </p:cNvPr>
          <p:cNvSpPr>
            <a:spLocks noGrp="1" noChangeArrowheads="1"/>
          </p:cNvSpPr>
          <p:nvPr>
            <p:ph type="title"/>
          </p:nvPr>
        </p:nvSpPr>
        <p:spPr>
          <a:xfrm>
            <a:off x="34925" y="0"/>
            <a:ext cx="7439025" cy="561975"/>
          </a:xfrm>
        </p:spPr>
        <p:txBody>
          <a:bodyPr/>
          <a:lstStyle/>
          <a:p>
            <a:r>
              <a:rPr lang="zh-TW" altLang="en-US" sz="2400"/>
              <a:t>圖</a:t>
            </a:r>
            <a:r>
              <a:rPr lang="en-US" altLang="zh-TW" sz="2400"/>
              <a:t>3-19 </a:t>
            </a:r>
            <a:r>
              <a:rPr lang="zh-TW" altLang="en-US" sz="2400"/>
              <a:t>無法成為一致的維度資料表的原因</a:t>
            </a:r>
          </a:p>
        </p:txBody>
      </p:sp>
      <p:sp>
        <p:nvSpPr>
          <p:cNvPr id="70659" name="Rectangle 3">
            <a:extLst>
              <a:ext uri="{FF2B5EF4-FFF2-40B4-BE49-F238E27FC236}">
                <a16:creationId xmlns:a16="http://schemas.microsoft.com/office/drawing/2014/main" id="{3A1B4A29-7CD6-40C9-ACE3-EACBAFFB74A5}"/>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70660" name="內容版面配置區 5">
            <a:extLst>
              <a:ext uri="{FF2B5EF4-FFF2-40B4-BE49-F238E27FC236}">
                <a16:creationId xmlns:a16="http://schemas.microsoft.com/office/drawing/2014/main" id="{74C9C055-4E26-431A-8BB9-716DD27410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836613"/>
            <a:ext cx="913606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0661" name="矩形 4">
            <a:extLst>
              <a:ext uri="{FF2B5EF4-FFF2-40B4-BE49-F238E27FC236}">
                <a16:creationId xmlns:a16="http://schemas.microsoft.com/office/drawing/2014/main" id="{47F05631-5828-410E-80BD-C36BE612DB6E}"/>
              </a:ext>
            </a:extLst>
          </p:cNvPr>
          <p:cNvSpPr>
            <a:spLocks noChangeArrowheads="1"/>
          </p:cNvSpPr>
          <p:nvPr/>
        </p:nvSpPr>
        <p:spPr bwMode="auto">
          <a:xfrm>
            <a:off x="5916613" y="5410200"/>
            <a:ext cx="23383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200" b="1">
                <a:solidFill>
                  <a:schemeClr val="bg1"/>
                </a:solidFill>
                <a:latin typeface="Arial-BoldMT" charset="0"/>
                <a:ea typeface="新細明體" panose="02020500000000000000" pitchFamily="18" charset="-120"/>
              </a:defRPr>
            </a:lvl1pPr>
            <a:lvl2pPr>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pPr lvl="1" algn="ctr"/>
            <a:r>
              <a:rPr lang="zh-TW" altLang="en-US">
                <a:solidFill>
                  <a:srgbClr val="CC3399"/>
                </a:solidFill>
              </a:rPr>
              <a:t>不一致的原因</a:t>
            </a:r>
            <a:endParaRPr lang="en-US" altLang="zh-TW">
              <a:solidFill>
                <a:srgbClr val="CC3399"/>
              </a:solidFill>
            </a:endParaRPr>
          </a:p>
        </p:txBody>
      </p:sp>
      <p:sp>
        <p:nvSpPr>
          <p:cNvPr id="70662" name="Rectangle 7">
            <a:extLst>
              <a:ext uri="{FF2B5EF4-FFF2-40B4-BE49-F238E27FC236}">
                <a16:creationId xmlns:a16="http://schemas.microsoft.com/office/drawing/2014/main" id="{23FD7E0F-0AFC-4B69-B2C3-B58D16E5DF21}"/>
              </a:ext>
            </a:extLst>
          </p:cNvPr>
          <p:cNvSpPr>
            <a:spLocks noChangeArrowheads="1"/>
          </p:cNvSpPr>
          <p:nvPr/>
        </p:nvSpPr>
        <p:spPr bwMode="auto">
          <a:xfrm>
            <a:off x="6627813" y="4581525"/>
            <a:ext cx="1112837" cy="863600"/>
          </a:xfrm>
          <a:prstGeom prst="rect">
            <a:avLst/>
          </a:prstGeom>
          <a:noFill/>
          <a:ln w="57150" algn="ctr">
            <a:solidFill>
              <a:srgbClr val="CC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0663" name="Rectangle 7">
            <a:extLst>
              <a:ext uri="{FF2B5EF4-FFF2-40B4-BE49-F238E27FC236}">
                <a16:creationId xmlns:a16="http://schemas.microsoft.com/office/drawing/2014/main" id="{8524FBDE-2EF7-4F0E-8793-F69E7160B5CB}"/>
              </a:ext>
            </a:extLst>
          </p:cNvPr>
          <p:cNvSpPr>
            <a:spLocks noChangeArrowheads="1"/>
          </p:cNvSpPr>
          <p:nvPr/>
        </p:nvSpPr>
        <p:spPr bwMode="auto">
          <a:xfrm>
            <a:off x="2051050" y="3429000"/>
            <a:ext cx="1225550" cy="504825"/>
          </a:xfrm>
          <a:prstGeom prst="rect">
            <a:avLst/>
          </a:prstGeom>
          <a:noFill/>
          <a:ln w="57150" algn="ctr">
            <a:solidFill>
              <a:srgbClr val="008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FBEEB2F0-1A98-4CCC-8EC5-FAFD5AE1E6D7}"/>
              </a:ext>
            </a:extLst>
          </p:cNvPr>
          <p:cNvSpPr>
            <a:spLocks noGrp="1" noChangeArrowheads="1"/>
          </p:cNvSpPr>
          <p:nvPr>
            <p:ph type="title"/>
          </p:nvPr>
        </p:nvSpPr>
        <p:spPr/>
        <p:txBody>
          <a:bodyPr/>
          <a:lstStyle/>
          <a:p>
            <a:r>
              <a:rPr lang="zh-TW" altLang="en-US" sz="2400"/>
              <a:t>一致的維度 </a:t>
            </a:r>
            <a:r>
              <a:rPr lang="en-US" altLang="zh-TW" sz="2400"/>
              <a:t>-- </a:t>
            </a:r>
            <a:r>
              <a:rPr lang="zh-TW" altLang="en-US" sz="2400"/>
              <a:t>縮減</a:t>
            </a:r>
            <a:r>
              <a:rPr lang="en-US" altLang="zh-TW" sz="2400"/>
              <a:t>(Shrunken)</a:t>
            </a:r>
            <a:r>
              <a:rPr lang="zh-TW" altLang="en-US" sz="2400"/>
              <a:t>的關係</a:t>
            </a:r>
          </a:p>
        </p:txBody>
      </p:sp>
      <p:sp>
        <p:nvSpPr>
          <p:cNvPr id="71683" name="Rectangle 3">
            <a:extLst>
              <a:ext uri="{FF2B5EF4-FFF2-40B4-BE49-F238E27FC236}">
                <a16:creationId xmlns:a16="http://schemas.microsoft.com/office/drawing/2014/main" id="{A882C6E1-12A1-454C-9D98-F8EC1C910743}"/>
              </a:ext>
            </a:extLst>
          </p:cNvPr>
          <p:cNvSpPr>
            <a:spLocks noGrp="1" noChangeArrowheads="1"/>
          </p:cNvSpPr>
          <p:nvPr>
            <p:ph type="body" idx="1"/>
          </p:nvPr>
        </p:nvSpPr>
        <p:spPr>
          <a:xfrm>
            <a:off x="492125" y="977900"/>
            <a:ext cx="7924800" cy="5475288"/>
          </a:xfrm>
        </p:spPr>
        <p:txBody>
          <a:bodyPr/>
          <a:lstStyle/>
          <a:p>
            <a:r>
              <a:rPr lang="zh-TW" altLang="en-US"/>
              <a:t>維度資料表間除了可以有的一致性的關係外，還可有縮減的一致性關係</a:t>
            </a:r>
            <a:r>
              <a:rPr lang="en-US" altLang="zh-TW"/>
              <a:t>(Conformed shrunken dimension)</a:t>
            </a:r>
          </a:p>
          <a:p>
            <a:pPr lvl="1"/>
            <a:r>
              <a:rPr lang="zh-TW" altLang="en-US"/>
              <a:t>原來的維度資料表有時會因用在顆粒度較大的模型中而產生欄位縮減的情形。</a:t>
            </a:r>
          </a:p>
          <a:p>
            <a:pPr lvl="1"/>
            <a:r>
              <a:rPr lang="zh-TW" altLang="en-US"/>
              <a:t>這縮減過後的維度資料表與原資料表間有縮減的一致性</a:t>
            </a:r>
          </a:p>
          <a:p>
            <a:endParaRPr lang="zh-TW" altLang="en-US"/>
          </a:p>
          <a:p>
            <a:r>
              <a:rPr lang="zh-TW" altLang="en-US"/>
              <a:t>如</a:t>
            </a:r>
            <a:r>
              <a:rPr lang="zh-TW" altLang="en-US">
                <a:hlinkClick r:id="rId2" action="ppaction://hlinksldjump"/>
              </a:rPr>
              <a:t>圖 </a:t>
            </a:r>
            <a:r>
              <a:rPr lang="en-US" altLang="zh-TW">
                <a:hlinkClick r:id="rId2" action="ppaction://hlinksldjump"/>
              </a:rPr>
              <a:t>3-20 </a:t>
            </a:r>
            <a:r>
              <a:rPr lang="zh-TW" altLang="en-US"/>
              <a:t>所示，原來的維度模型的顆粒定在</a:t>
            </a:r>
            <a:r>
              <a:rPr lang="zh-TW" altLang="en-US" i="1" u="sng"/>
              <a:t>產品</a:t>
            </a:r>
            <a:r>
              <a:rPr lang="zh-TW" altLang="en-US"/>
              <a:t>層次上，所以產品維度資料表有 </a:t>
            </a:r>
            <a:r>
              <a:rPr lang="en-US" altLang="zh-TW"/>
              <a:t>9 </a:t>
            </a:r>
            <a:r>
              <a:rPr lang="zh-TW" altLang="en-US"/>
              <a:t>個適合的欄位，但是</a:t>
            </a:r>
            <a:r>
              <a:rPr lang="zh-TW" altLang="en-US">
                <a:solidFill>
                  <a:srgbClr val="FF0000"/>
                </a:solidFill>
              </a:rPr>
              <a:t>如果將顆粒度設定在</a:t>
            </a:r>
            <a:r>
              <a:rPr lang="zh-TW" altLang="en-US" i="1" u="sng">
                <a:solidFill>
                  <a:srgbClr val="FF0000"/>
                </a:solidFill>
              </a:rPr>
              <a:t>品牌</a:t>
            </a:r>
            <a:r>
              <a:rPr lang="zh-TW" altLang="en-US">
                <a:solidFill>
                  <a:srgbClr val="FF0000"/>
                </a:solidFill>
              </a:rPr>
              <a:t>層次上</a:t>
            </a:r>
            <a:r>
              <a:rPr lang="zh-TW" altLang="en-US"/>
              <a:t>，則可發現</a:t>
            </a:r>
            <a:r>
              <a:rPr lang="zh-TW" altLang="en-US" u="sng">
                <a:solidFill>
                  <a:srgbClr val="008000"/>
                </a:solidFill>
              </a:rPr>
              <a:t>產品序號</a:t>
            </a:r>
            <a:r>
              <a:rPr lang="zh-TW" altLang="en-US"/>
              <a:t>、</a:t>
            </a:r>
            <a:r>
              <a:rPr lang="en-US" altLang="zh-TW" u="sng">
                <a:solidFill>
                  <a:srgbClr val="008000"/>
                </a:solidFill>
              </a:rPr>
              <a:t>SKU </a:t>
            </a:r>
            <a:r>
              <a:rPr lang="zh-TW" altLang="en-US" u="sng">
                <a:solidFill>
                  <a:srgbClr val="008000"/>
                </a:solidFill>
              </a:rPr>
              <a:t>代號</a:t>
            </a:r>
            <a:r>
              <a:rPr lang="zh-TW" altLang="en-US"/>
              <a:t>、</a:t>
            </a:r>
            <a:r>
              <a:rPr lang="zh-TW" altLang="en-US" u="sng">
                <a:solidFill>
                  <a:srgbClr val="008000"/>
                </a:solidFill>
              </a:rPr>
              <a:t>顏色</a:t>
            </a:r>
            <a:r>
              <a:rPr lang="zh-TW" altLang="en-US"/>
              <a:t>以及</a:t>
            </a:r>
            <a:r>
              <a:rPr lang="zh-TW" altLang="en-US" u="sng">
                <a:solidFill>
                  <a:srgbClr val="008000"/>
                </a:solidFill>
              </a:rPr>
              <a:t>尺寸</a:t>
            </a:r>
            <a:r>
              <a:rPr lang="zh-TW" altLang="en-US"/>
              <a:t>等 </a:t>
            </a:r>
            <a:r>
              <a:rPr lang="en-US" altLang="zh-TW"/>
              <a:t>4 </a:t>
            </a:r>
            <a:r>
              <a:rPr lang="zh-TW" altLang="en-US"/>
              <a:t>個屬性欄位因為顆粒度不在品牌層次上，所以不會在品牌維度資料表中出現，等同縮減了 </a:t>
            </a:r>
            <a:r>
              <a:rPr lang="en-US" altLang="zh-TW"/>
              <a:t>4 </a:t>
            </a:r>
            <a:r>
              <a:rPr lang="zh-TW" altLang="en-US"/>
              <a:t>個屬性欄位，如</a:t>
            </a:r>
            <a:r>
              <a:rPr lang="zh-TW" altLang="en-US">
                <a:hlinkClick r:id="rId2" action="ppaction://hlinksldjump"/>
              </a:rPr>
              <a:t>圖 </a:t>
            </a:r>
            <a:r>
              <a:rPr lang="en-US" altLang="zh-TW">
                <a:hlinkClick r:id="rId2" action="ppaction://hlinksldjump"/>
              </a:rPr>
              <a:t>3-21 </a:t>
            </a:r>
            <a:r>
              <a:rPr lang="zh-TW" altLang="en-US"/>
              <a:t>所示。圖中的品牌維度資料表與</a:t>
            </a:r>
            <a:r>
              <a:rPr lang="zh-TW" altLang="en-US">
                <a:hlinkClick r:id="rId2" action="ppaction://hlinksldjump"/>
              </a:rPr>
              <a:t>圖 </a:t>
            </a:r>
            <a:r>
              <a:rPr lang="en-US" altLang="zh-TW">
                <a:hlinkClick r:id="rId2" action="ppaction://hlinksldjump"/>
              </a:rPr>
              <a:t>3-20 </a:t>
            </a:r>
            <a:r>
              <a:rPr lang="zh-TW" altLang="en-US"/>
              <a:t>的產品維度資料表有縮減後的一致性關係。</a:t>
            </a:r>
          </a:p>
        </p:txBody>
      </p:sp>
    </p:spTree>
  </p:cSld>
  <p:clrMapOvr>
    <a:masterClrMapping/>
  </p:clrMapOvr>
  <p:transition spd="med">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6777D1E-BFC4-4FEB-A577-EB80CC2FA802}"/>
              </a:ext>
            </a:extLst>
          </p:cNvPr>
          <p:cNvSpPr>
            <a:spLocks noGrp="1" noChangeArrowheads="1"/>
          </p:cNvSpPr>
          <p:nvPr>
            <p:ph type="title"/>
          </p:nvPr>
        </p:nvSpPr>
        <p:spPr>
          <a:xfrm>
            <a:off x="34925" y="0"/>
            <a:ext cx="7439025" cy="561975"/>
          </a:xfrm>
        </p:spPr>
        <p:txBody>
          <a:bodyPr/>
          <a:lstStyle/>
          <a:p>
            <a:r>
              <a:rPr lang="zh-TW" altLang="en-US" sz="1800"/>
              <a:t>圖</a:t>
            </a:r>
            <a:r>
              <a:rPr lang="en-US" altLang="zh-TW" sz="1800"/>
              <a:t>3-20 </a:t>
            </a:r>
            <a:r>
              <a:rPr lang="zh-TW" altLang="en-US" sz="2000"/>
              <a:t>顆粒度為產品層次的產品維度資料表 </a:t>
            </a:r>
            <a:r>
              <a:rPr lang="en-US" altLang="zh-TW" sz="2000"/>
              <a:t>vs. </a:t>
            </a:r>
            <a:r>
              <a:rPr lang="zh-TW" altLang="en-US" sz="1800"/>
              <a:t>圖</a:t>
            </a:r>
            <a:r>
              <a:rPr lang="en-US" altLang="zh-TW" sz="1800"/>
              <a:t>3-21</a:t>
            </a:r>
            <a:r>
              <a:rPr lang="zh-TW" altLang="en-US" sz="2000"/>
              <a:t>品牌維度資料表與產品維度資料表有縮減後的一致性</a:t>
            </a:r>
          </a:p>
        </p:txBody>
      </p:sp>
      <p:sp>
        <p:nvSpPr>
          <p:cNvPr id="72707" name="Rectangle 3">
            <a:extLst>
              <a:ext uri="{FF2B5EF4-FFF2-40B4-BE49-F238E27FC236}">
                <a16:creationId xmlns:a16="http://schemas.microsoft.com/office/drawing/2014/main" id="{20318E77-2434-405B-B12F-B3702A0E0A38}"/>
              </a:ext>
            </a:extLst>
          </p:cNvPr>
          <p:cNvSpPr>
            <a:spLocks noGrp="1" noChangeArrowheads="1"/>
          </p:cNvSpPr>
          <p:nvPr>
            <p:ph type="body" idx="1"/>
          </p:nvPr>
        </p:nvSpPr>
        <p:spPr>
          <a:xfrm>
            <a:off x="492125" y="977900"/>
            <a:ext cx="7924800" cy="5403850"/>
          </a:xfrm>
        </p:spPr>
        <p:txBody>
          <a:bodyPr/>
          <a:lstStyle/>
          <a:p>
            <a:endParaRPr lang="zh-TW" altLang="zh-TW"/>
          </a:p>
        </p:txBody>
      </p:sp>
      <p:sp>
        <p:nvSpPr>
          <p:cNvPr id="72708" name="Text Box 4">
            <a:hlinkClick r:id="rId2" action="ppaction://hlinksldjump"/>
            <a:extLst>
              <a:ext uri="{FF2B5EF4-FFF2-40B4-BE49-F238E27FC236}">
                <a16:creationId xmlns:a16="http://schemas.microsoft.com/office/drawing/2014/main" id="{D8822AC9-9E9A-4D9B-89E5-9D27CB03AB88}"/>
              </a:ext>
            </a:extLst>
          </p:cNvPr>
          <p:cNvSpPr txBox="1">
            <a:spLocks noChangeArrowheads="1"/>
          </p:cNvSpPr>
          <p:nvPr/>
        </p:nvSpPr>
        <p:spPr bwMode="auto">
          <a:xfrm>
            <a:off x="271463" y="57324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spcAft>
                <a:spcPct val="0"/>
              </a:spcAft>
              <a:buClrTx/>
              <a:buSzTx/>
              <a:buFont typeface="Wingdings" panose="05000000000000000000" pitchFamily="2" charset="2"/>
              <a:buNone/>
            </a:pPr>
            <a:r>
              <a:rPr lang="zh-TW" altLang="en-US">
                <a:solidFill>
                  <a:srgbClr val="0000CC"/>
                </a:solidFill>
                <a:latin typeface="Arial-BoldMT" charset="0"/>
                <a:hlinkClick r:id="rId3" action="ppaction://hlinksldjump"/>
              </a:rPr>
              <a:t>回前頁</a:t>
            </a:r>
            <a:endParaRPr lang="zh-TW" altLang="en-US">
              <a:solidFill>
                <a:srgbClr val="0000CC"/>
              </a:solidFill>
              <a:latin typeface="Arial-BoldMT" charset="0"/>
            </a:endParaRPr>
          </a:p>
        </p:txBody>
      </p:sp>
      <p:pic>
        <p:nvPicPr>
          <p:cNvPr id="72709" name="圖片 1">
            <a:extLst>
              <a:ext uri="{FF2B5EF4-FFF2-40B4-BE49-F238E27FC236}">
                <a16:creationId xmlns:a16="http://schemas.microsoft.com/office/drawing/2014/main" id="{FE729F3F-74D8-47CB-B8EC-AE11DB5B3C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88975"/>
            <a:ext cx="475297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13">
            <a:extLst>
              <a:ext uri="{FF2B5EF4-FFF2-40B4-BE49-F238E27FC236}">
                <a16:creationId xmlns:a16="http://schemas.microsoft.com/office/drawing/2014/main" id="{8DDB636E-DD5C-4BF1-8CA8-B102B7C60B91}"/>
              </a:ext>
            </a:extLst>
          </p:cNvPr>
          <p:cNvSpPr txBox="1">
            <a:spLocks noChangeArrowheads="1"/>
          </p:cNvSpPr>
          <p:nvPr/>
        </p:nvSpPr>
        <p:spPr bwMode="auto">
          <a:xfrm>
            <a:off x="3717925" y="4270375"/>
            <a:ext cx="158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spcAft>
                <a:spcPct val="0"/>
              </a:spcAft>
              <a:buClrTx/>
              <a:buSzTx/>
              <a:buFont typeface="Wingdings" panose="05000000000000000000" pitchFamily="2" charset="2"/>
              <a:buNone/>
            </a:pPr>
            <a:r>
              <a:rPr lang="en-US" altLang="zh-TW" sz="1800">
                <a:solidFill>
                  <a:srgbClr val="008000"/>
                </a:solidFill>
                <a:latin typeface="Arial-BoldMT" charset="0"/>
              </a:rPr>
              <a:t>  Grain:</a:t>
            </a:r>
            <a:r>
              <a:rPr lang="zh-TW" altLang="en-US" sz="1800">
                <a:solidFill>
                  <a:srgbClr val="008000"/>
                </a:solidFill>
                <a:latin typeface="Arial-BoldMT" charset="0"/>
              </a:rPr>
              <a:t>品牌</a:t>
            </a:r>
          </a:p>
        </p:txBody>
      </p:sp>
      <p:sp>
        <p:nvSpPr>
          <p:cNvPr id="72711" name="Oval 11">
            <a:extLst>
              <a:ext uri="{FF2B5EF4-FFF2-40B4-BE49-F238E27FC236}">
                <a16:creationId xmlns:a16="http://schemas.microsoft.com/office/drawing/2014/main" id="{64C491A7-9BA7-4358-91C7-70D4EA1FD939}"/>
              </a:ext>
            </a:extLst>
          </p:cNvPr>
          <p:cNvSpPr>
            <a:spLocks noChangeArrowheads="1"/>
          </p:cNvSpPr>
          <p:nvPr/>
        </p:nvSpPr>
        <p:spPr bwMode="auto">
          <a:xfrm>
            <a:off x="911225" y="2273300"/>
            <a:ext cx="511175" cy="576263"/>
          </a:xfrm>
          <a:prstGeom prst="ellipse">
            <a:avLst/>
          </a:prstGeom>
          <a:noFill/>
          <a:ln w="38100">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endParaRPr lang="zh-TW" altLang="en-US"/>
          </a:p>
        </p:txBody>
      </p:sp>
      <p:sp>
        <p:nvSpPr>
          <p:cNvPr id="72712" name="Text Box 12">
            <a:extLst>
              <a:ext uri="{FF2B5EF4-FFF2-40B4-BE49-F238E27FC236}">
                <a16:creationId xmlns:a16="http://schemas.microsoft.com/office/drawing/2014/main" id="{4780A969-6A2D-4D45-8C4B-1454B1683652}"/>
              </a:ext>
            </a:extLst>
          </p:cNvPr>
          <p:cNvSpPr txBox="1">
            <a:spLocks noChangeArrowheads="1"/>
          </p:cNvSpPr>
          <p:nvPr/>
        </p:nvSpPr>
        <p:spPr bwMode="auto">
          <a:xfrm>
            <a:off x="2925763" y="2386013"/>
            <a:ext cx="158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spcAft>
                <a:spcPct val="0"/>
              </a:spcAft>
              <a:buClrTx/>
              <a:buSzTx/>
              <a:buFont typeface="Wingdings" panose="05000000000000000000" pitchFamily="2" charset="2"/>
              <a:buNone/>
            </a:pPr>
            <a:r>
              <a:rPr lang="en-US" altLang="zh-TW" sz="1800">
                <a:solidFill>
                  <a:srgbClr val="008000"/>
                </a:solidFill>
                <a:latin typeface="Arial-BoldMT" charset="0"/>
              </a:rPr>
              <a:t>  Grain:</a:t>
            </a:r>
            <a:r>
              <a:rPr lang="zh-TW" altLang="en-US" sz="1800">
                <a:solidFill>
                  <a:srgbClr val="008000"/>
                </a:solidFill>
                <a:latin typeface="Arial-BoldMT" charset="0"/>
              </a:rPr>
              <a:t>產品</a:t>
            </a:r>
          </a:p>
        </p:txBody>
      </p:sp>
      <p:sp>
        <p:nvSpPr>
          <p:cNvPr id="72713" name="AutoShape 8">
            <a:extLst>
              <a:ext uri="{FF2B5EF4-FFF2-40B4-BE49-F238E27FC236}">
                <a16:creationId xmlns:a16="http://schemas.microsoft.com/office/drawing/2014/main" id="{F1B1157F-3439-4BFA-B7D8-6648BA44674F}"/>
              </a:ext>
            </a:extLst>
          </p:cNvPr>
          <p:cNvSpPr>
            <a:spLocks noChangeArrowheads="1"/>
          </p:cNvSpPr>
          <p:nvPr/>
        </p:nvSpPr>
        <p:spPr bwMode="auto">
          <a:xfrm rot="3775313">
            <a:off x="3240088" y="3271838"/>
            <a:ext cx="1503362" cy="5762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66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p>
            <a:endParaRPr lang="zh-TW" altLang="en-US"/>
          </a:p>
        </p:txBody>
      </p:sp>
      <p:sp>
        <p:nvSpPr>
          <p:cNvPr id="20" name="AutoShape 9">
            <a:extLst>
              <a:ext uri="{FF2B5EF4-FFF2-40B4-BE49-F238E27FC236}">
                <a16:creationId xmlns:a16="http://schemas.microsoft.com/office/drawing/2014/main" id="{44EDC014-2621-4B67-A74B-813C59E2EA77}"/>
              </a:ext>
            </a:extLst>
          </p:cNvPr>
          <p:cNvSpPr>
            <a:spLocks noChangeArrowheads="1"/>
          </p:cNvSpPr>
          <p:nvPr/>
        </p:nvSpPr>
        <p:spPr bwMode="auto">
          <a:xfrm>
            <a:off x="4159250" y="2576513"/>
            <a:ext cx="2447925" cy="649287"/>
          </a:xfrm>
          <a:prstGeom prst="cloudCallout">
            <a:avLst>
              <a:gd name="adj1" fmla="val -48861"/>
              <a:gd name="adj2" fmla="val 30440"/>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lIns="0" tIns="0" rIns="0" bIns="0"/>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spcAft>
                <a:spcPct val="0"/>
              </a:spcAft>
              <a:buClrTx/>
              <a:buSzTx/>
              <a:buFont typeface="Wingdings" panose="05000000000000000000" pitchFamily="2" charset="2"/>
              <a:buNone/>
            </a:pPr>
            <a:r>
              <a:rPr lang="en-US" altLang="zh-TW" sz="2000" i="1">
                <a:solidFill>
                  <a:schemeClr val="bg1"/>
                </a:solidFill>
              </a:rPr>
              <a:t>    </a:t>
            </a:r>
            <a:r>
              <a:rPr lang="en-US" altLang="zh-TW" sz="2200" i="1">
                <a:solidFill>
                  <a:schemeClr val="bg1"/>
                </a:solidFill>
                <a:latin typeface="Arial-BoldMT" charset="0"/>
                <a:ea typeface="新細明體" panose="02020500000000000000" pitchFamily="18" charset="-120"/>
              </a:rPr>
              <a:t>shrunken</a:t>
            </a:r>
          </a:p>
        </p:txBody>
      </p:sp>
      <p:sp>
        <p:nvSpPr>
          <p:cNvPr id="72715" name="圓角矩形 2">
            <a:extLst>
              <a:ext uri="{FF2B5EF4-FFF2-40B4-BE49-F238E27FC236}">
                <a16:creationId xmlns:a16="http://schemas.microsoft.com/office/drawing/2014/main" id="{4060E3E5-214E-4645-8625-9CBBE4909312}"/>
              </a:ext>
            </a:extLst>
          </p:cNvPr>
          <p:cNvSpPr>
            <a:spLocks noChangeArrowheads="1"/>
          </p:cNvSpPr>
          <p:nvPr/>
        </p:nvSpPr>
        <p:spPr bwMode="auto">
          <a:xfrm>
            <a:off x="911225" y="1090613"/>
            <a:ext cx="1303338" cy="466725"/>
          </a:xfrm>
          <a:prstGeom prst="roundRect">
            <a:avLst>
              <a:gd name="adj" fmla="val 16667"/>
            </a:avLst>
          </a:prstGeom>
          <a:noFill/>
          <a:ln w="38100">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endParaRPr lang="zh-TW" altLang="en-US"/>
          </a:p>
        </p:txBody>
      </p:sp>
      <p:pic>
        <p:nvPicPr>
          <p:cNvPr id="72716" name="圖片 3">
            <a:extLst>
              <a:ext uri="{FF2B5EF4-FFF2-40B4-BE49-F238E27FC236}">
                <a16:creationId xmlns:a16="http://schemas.microsoft.com/office/drawing/2014/main" id="{CD0E1730-0674-4D9E-AFB6-8C7F7D8176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8425" y="4554538"/>
            <a:ext cx="58007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DEA4856-935D-44A4-820B-4CB2A3B70387}"/>
              </a:ext>
            </a:extLst>
          </p:cNvPr>
          <p:cNvSpPr>
            <a:spLocks noGrp="1" noChangeArrowheads="1"/>
          </p:cNvSpPr>
          <p:nvPr>
            <p:ph type="title"/>
          </p:nvPr>
        </p:nvSpPr>
        <p:spPr/>
        <p:txBody>
          <a:bodyPr/>
          <a:lstStyle/>
          <a:p>
            <a:r>
              <a:rPr lang="zh-TW" altLang="en-US"/>
              <a:t>簡報大綱</a:t>
            </a:r>
          </a:p>
        </p:txBody>
      </p:sp>
      <p:sp>
        <p:nvSpPr>
          <p:cNvPr id="73731" name="Rectangle 3">
            <a:extLst>
              <a:ext uri="{FF2B5EF4-FFF2-40B4-BE49-F238E27FC236}">
                <a16:creationId xmlns:a16="http://schemas.microsoft.com/office/drawing/2014/main" id="{3026F963-E202-4E60-A760-3E61D46F2FA0}"/>
              </a:ext>
            </a:extLst>
          </p:cNvPr>
          <p:cNvSpPr>
            <a:spLocks noGrp="1" noChangeArrowheads="1"/>
          </p:cNvSpPr>
          <p:nvPr>
            <p:ph type="body" idx="1"/>
          </p:nvPr>
        </p:nvSpPr>
        <p:spPr/>
        <p:txBody>
          <a:bodyPr/>
          <a:lstStyle/>
          <a:p>
            <a:r>
              <a:rPr lang="zh-TW" altLang="en-US"/>
              <a:t>學習目標</a:t>
            </a:r>
          </a:p>
          <a:p>
            <a:r>
              <a:rPr lang="en-US" altLang="zh-TW"/>
              <a:t>3.1 </a:t>
            </a:r>
            <a:r>
              <a:rPr lang="zh-TW" altLang="en-US"/>
              <a:t>簡介</a:t>
            </a:r>
          </a:p>
          <a:p>
            <a:r>
              <a:rPr lang="en-US" altLang="zh-TW"/>
              <a:t>3.2 </a:t>
            </a:r>
            <a:r>
              <a:rPr lang="zh-TW" altLang="en-US"/>
              <a:t>維度模型初探</a:t>
            </a:r>
          </a:p>
          <a:p>
            <a:r>
              <a:rPr lang="en-US" altLang="zh-TW"/>
              <a:t>3.3 </a:t>
            </a:r>
            <a:r>
              <a:rPr lang="zh-TW" altLang="en-US"/>
              <a:t>事實資料表</a:t>
            </a:r>
          </a:p>
          <a:p>
            <a:r>
              <a:rPr lang="en-US" altLang="zh-TW"/>
              <a:t>3.4 </a:t>
            </a:r>
            <a:r>
              <a:rPr lang="zh-TW" altLang="en-US"/>
              <a:t>維度資料表</a:t>
            </a:r>
          </a:p>
          <a:p>
            <a:r>
              <a:rPr lang="en-US" altLang="zh-TW">
                <a:solidFill>
                  <a:srgbClr val="FF0000"/>
                </a:solidFill>
              </a:rPr>
              <a:t>3.5 </a:t>
            </a:r>
            <a:r>
              <a:rPr lang="zh-TW" altLang="en-US">
                <a:solidFill>
                  <a:srgbClr val="FF0000"/>
                </a:solidFill>
              </a:rPr>
              <a:t>匯流排架構</a:t>
            </a:r>
          </a:p>
          <a:p>
            <a:r>
              <a:rPr lang="en-US" altLang="zh-TW"/>
              <a:t>3.6 </a:t>
            </a:r>
            <a:r>
              <a:rPr lang="zh-TW" altLang="en-US"/>
              <a:t>維度模型的其他特殊議題</a:t>
            </a:r>
          </a:p>
          <a:p>
            <a:r>
              <a:rPr lang="en-US" altLang="zh-TW"/>
              <a:t>3.7 </a:t>
            </a:r>
            <a:r>
              <a:rPr lang="zh-TW" altLang="en-US"/>
              <a:t>結論</a:t>
            </a:r>
          </a:p>
        </p:txBody>
      </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F2075CA-60CC-4349-A49A-A693B10DACF8}"/>
              </a:ext>
            </a:extLst>
          </p:cNvPr>
          <p:cNvSpPr>
            <a:spLocks noGrp="1" noChangeArrowheads="1"/>
          </p:cNvSpPr>
          <p:nvPr>
            <p:ph type="title"/>
          </p:nvPr>
        </p:nvSpPr>
        <p:spPr/>
        <p:txBody>
          <a:bodyPr/>
          <a:lstStyle/>
          <a:p>
            <a:r>
              <a:rPr lang="zh-TW" altLang="en-US"/>
              <a:t>簡介</a:t>
            </a:r>
          </a:p>
        </p:txBody>
      </p:sp>
      <p:sp>
        <p:nvSpPr>
          <p:cNvPr id="10243" name="Rectangle 3">
            <a:extLst>
              <a:ext uri="{FF2B5EF4-FFF2-40B4-BE49-F238E27FC236}">
                <a16:creationId xmlns:a16="http://schemas.microsoft.com/office/drawing/2014/main" id="{C15163D2-45B1-494C-9575-EAAAACAC7BDD}"/>
              </a:ext>
            </a:extLst>
          </p:cNvPr>
          <p:cNvSpPr>
            <a:spLocks noGrp="1" noChangeArrowheads="1"/>
          </p:cNvSpPr>
          <p:nvPr>
            <p:ph type="body" idx="1"/>
          </p:nvPr>
        </p:nvSpPr>
        <p:spPr/>
        <p:txBody>
          <a:bodyPr/>
          <a:lstStyle/>
          <a:p>
            <a:pPr>
              <a:lnSpc>
                <a:spcPct val="90000"/>
              </a:lnSpc>
            </a:pPr>
            <a:r>
              <a:rPr lang="en-US" altLang="zh-TW"/>
              <a:t>BI </a:t>
            </a:r>
            <a:r>
              <a:rPr lang="zh-TW" altLang="en-US"/>
              <a:t>系統的原始理想</a:t>
            </a:r>
          </a:p>
          <a:p>
            <a:pPr lvl="1">
              <a:lnSpc>
                <a:spcPct val="90000"/>
              </a:lnSpc>
            </a:pPr>
            <a:r>
              <a:rPr lang="zh-TW" altLang="en-US"/>
              <a:t>所有主管都能自行製作與使用所需的決策報表</a:t>
            </a:r>
            <a:r>
              <a:rPr lang="en-US" altLang="zh-TW"/>
              <a:t>(</a:t>
            </a:r>
            <a:r>
              <a:rPr lang="zh-TW" altLang="en-US"/>
              <a:t>俗稱拉報表</a:t>
            </a:r>
            <a:r>
              <a:rPr lang="en-US" altLang="zh-TW"/>
              <a:t>)</a:t>
            </a:r>
          </a:p>
          <a:p>
            <a:pPr>
              <a:lnSpc>
                <a:spcPct val="90000"/>
              </a:lnSpc>
            </a:pPr>
            <a:r>
              <a:rPr lang="en-US" altLang="zh-TW"/>
              <a:t>BI</a:t>
            </a:r>
            <a:r>
              <a:rPr lang="zh-TW" altLang="en-US"/>
              <a:t>系統設計理念</a:t>
            </a:r>
          </a:p>
          <a:p>
            <a:pPr lvl="1">
              <a:lnSpc>
                <a:spcPct val="90000"/>
              </a:lnSpc>
            </a:pPr>
            <a:r>
              <a:rPr lang="zh-TW" altLang="en-US"/>
              <a:t>以直覺性的方式呈現資料</a:t>
            </a:r>
          </a:p>
          <a:p>
            <a:pPr>
              <a:lnSpc>
                <a:spcPct val="90000"/>
              </a:lnSpc>
            </a:pPr>
            <a:r>
              <a:rPr lang="zh-TW" altLang="en-US"/>
              <a:t>目前</a:t>
            </a:r>
            <a:r>
              <a:rPr lang="en-US" altLang="zh-TW"/>
              <a:t>BI</a:t>
            </a:r>
            <a:r>
              <a:rPr lang="zh-TW" altLang="en-US"/>
              <a:t>系統設計與使用方式</a:t>
            </a:r>
          </a:p>
          <a:p>
            <a:pPr lvl="1">
              <a:lnSpc>
                <a:spcPct val="90000"/>
              </a:lnSpc>
            </a:pPr>
            <a:r>
              <a:rPr lang="en-US" altLang="en-US"/>
              <a:t>視覺化拖曳 (Drag &amp; Drop) </a:t>
            </a:r>
            <a:endParaRPr lang="en-US" altLang="zh-TW"/>
          </a:p>
          <a:p>
            <a:pPr>
              <a:lnSpc>
                <a:spcPct val="90000"/>
              </a:lnSpc>
            </a:pPr>
            <a:r>
              <a:rPr lang="en-US" altLang="zh-TW"/>
              <a:t>BI</a:t>
            </a:r>
            <a:r>
              <a:rPr lang="zh-TW" altLang="en-US"/>
              <a:t>系統資料運作與呈現方式</a:t>
            </a:r>
          </a:p>
          <a:p>
            <a:pPr lvl="1">
              <a:lnSpc>
                <a:spcPct val="90000"/>
              </a:lnSpc>
            </a:pPr>
            <a:r>
              <a:rPr lang="zh-TW" altLang="en-US"/>
              <a:t>欄位群組化</a:t>
            </a:r>
            <a:r>
              <a:rPr lang="en-US" altLang="zh-TW"/>
              <a:t>(Group by)</a:t>
            </a:r>
          </a:p>
          <a:p>
            <a:pPr lvl="1">
              <a:lnSpc>
                <a:spcPct val="90000"/>
              </a:lnSpc>
            </a:pPr>
            <a:r>
              <a:rPr lang="zh-TW" altLang="en-US"/>
              <a:t>加總</a:t>
            </a:r>
            <a:r>
              <a:rPr lang="en-US" altLang="zh-TW"/>
              <a:t>(Sum)</a:t>
            </a:r>
            <a:r>
              <a:rPr lang="zh-TW" altLang="en-US"/>
              <a:t>計算</a:t>
            </a:r>
          </a:p>
        </p:txBody>
      </p:sp>
    </p:spTree>
  </p:cSld>
  <p:clrMapOvr>
    <a:masterClrMapping/>
  </p:clrMapOvr>
  <p:transition spd="med">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BD1B530-7FDF-4C7B-8977-AFC9941FDEFC}"/>
              </a:ext>
            </a:extLst>
          </p:cNvPr>
          <p:cNvSpPr>
            <a:spLocks noGrp="1" noChangeArrowheads="1"/>
          </p:cNvSpPr>
          <p:nvPr>
            <p:ph type="title"/>
          </p:nvPr>
        </p:nvSpPr>
        <p:spPr/>
        <p:txBody>
          <a:bodyPr/>
          <a:lstStyle/>
          <a:p>
            <a:r>
              <a:rPr lang="en-US" altLang="zh-TW"/>
              <a:t>Supplement : Kimball’s Architecture 1997</a:t>
            </a:r>
          </a:p>
        </p:txBody>
      </p:sp>
      <p:sp>
        <p:nvSpPr>
          <p:cNvPr id="74755" name="Rectangle 3">
            <a:extLst>
              <a:ext uri="{FF2B5EF4-FFF2-40B4-BE49-F238E27FC236}">
                <a16:creationId xmlns:a16="http://schemas.microsoft.com/office/drawing/2014/main" id="{4A9FFB11-6FE3-4B4F-9F47-238281D7A6DE}"/>
              </a:ext>
            </a:extLst>
          </p:cNvPr>
          <p:cNvSpPr>
            <a:spLocks noGrp="1" noChangeArrowheads="1"/>
          </p:cNvSpPr>
          <p:nvPr>
            <p:ph type="body" idx="1"/>
          </p:nvPr>
        </p:nvSpPr>
        <p:spPr>
          <a:xfrm>
            <a:off x="420688" y="977900"/>
            <a:ext cx="7924800" cy="4238625"/>
          </a:xfrm>
        </p:spPr>
        <p:txBody>
          <a:bodyPr/>
          <a:lstStyle/>
          <a:p>
            <a:endParaRPr lang="zh-TW" altLang="zh-TW"/>
          </a:p>
        </p:txBody>
      </p:sp>
      <p:sp>
        <p:nvSpPr>
          <p:cNvPr id="74756" name="AutoShape 5">
            <a:extLst>
              <a:ext uri="{FF2B5EF4-FFF2-40B4-BE49-F238E27FC236}">
                <a16:creationId xmlns:a16="http://schemas.microsoft.com/office/drawing/2014/main" id="{EA763B71-B00B-487B-9C81-584E069698B1}"/>
              </a:ext>
            </a:extLst>
          </p:cNvPr>
          <p:cNvSpPr>
            <a:spLocks noChangeArrowheads="1"/>
          </p:cNvSpPr>
          <p:nvPr/>
        </p:nvSpPr>
        <p:spPr bwMode="auto">
          <a:xfrm>
            <a:off x="492125" y="2276475"/>
            <a:ext cx="696913" cy="719138"/>
          </a:xfrm>
          <a:prstGeom prst="flowChartMagneticDisk">
            <a:avLst/>
          </a:prstGeom>
          <a:solidFill>
            <a:schemeClr val="accent2"/>
          </a:solidFill>
          <a:ln w="12700">
            <a:solidFill>
              <a:schemeClr val="tx1"/>
            </a:solidFill>
            <a:round/>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57" name="Rectangle 34">
            <a:extLst>
              <a:ext uri="{FF2B5EF4-FFF2-40B4-BE49-F238E27FC236}">
                <a16:creationId xmlns:a16="http://schemas.microsoft.com/office/drawing/2014/main" id="{145528D6-8356-4055-9CB7-3912D4E66430}"/>
              </a:ext>
            </a:extLst>
          </p:cNvPr>
          <p:cNvSpPr>
            <a:spLocks noChangeArrowheads="1"/>
          </p:cNvSpPr>
          <p:nvPr/>
        </p:nvSpPr>
        <p:spPr bwMode="auto">
          <a:xfrm>
            <a:off x="1943100" y="2132013"/>
            <a:ext cx="1763713" cy="2662237"/>
          </a:xfrm>
          <a:prstGeom prst="rect">
            <a:avLst/>
          </a:prstGeom>
          <a:solidFill>
            <a:srgbClr val="FFCCFF"/>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4758" name="Text Box 39">
            <a:extLst>
              <a:ext uri="{FF2B5EF4-FFF2-40B4-BE49-F238E27FC236}">
                <a16:creationId xmlns:a16="http://schemas.microsoft.com/office/drawing/2014/main" id="{4AA28352-F73C-4B67-8B7D-AD1EC21C1E97}"/>
              </a:ext>
            </a:extLst>
          </p:cNvPr>
          <p:cNvSpPr txBox="1">
            <a:spLocks noChangeArrowheads="1"/>
          </p:cNvSpPr>
          <p:nvPr/>
        </p:nvSpPr>
        <p:spPr bwMode="auto">
          <a:xfrm>
            <a:off x="-107950" y="1196975"/>
            <a:ext cx="17287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C00000"/>
                </a:solidFill>
                <a:latin typeface="Arial-BoldMT" charset="0"/>
                <a:ea typeface="新細明體" panose="02020500000000000000" pitchFamily="18" charset="-120"/>
              </a:rPr>
              <a:t>      Operational Source Systems</a:t>
            </a:r>
          </a:p>
        </p:txBody>
      </p:sp>
      <p:sp>
        <p:nvSpPr>
          <p:cNvPr id="74759" name="AutoShape 40">
            <a:extLst>
              <a:ext uri="{FF2B5EF4-FFF2-40B4-BE49-F238E27FC236}">
                <a16:creationId xmlns:a16="http://schemas.microsoft.com/office/drawing/2014/main" id="{F7D26CAE-25AD-4535-8D8E-3A0FAD2D814D}"/>
              </a:ext>
            </a:extLst>
          </p:cNvPr>
          <p:cNvSpPr>
            <a:spLocks noChangeArrowheads="1"/>
          </p:cNvSpPr>
          <p:nvPr/>
        </p:nvSpPr>
        <p:spPr bwMode="auto">
          <a:xfrm>
            <a:off x="177800" y="3141663"/>
            <a:ext cx="639763" cy="719137"/>
          </a:xfrm>
          <a:prstGeom prst="flowChartMagneticDisk">
            <a:avLst/>
          </a:prstGeom>
          <a:solidFill>
            <a:schemeClr val="accent2"/>
          </a:solidFill>
          <a:ln w="12700">
            <a:solidFill>
              <a:schemeClr val="tx1"/>
            </a:solidFill>
            <a:round/>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60" name="AutoShape 41">
            <a:extLst>
              <a:ext uri="{FF2B5EF4-FFF2-40B4-BE49-F238E27FC236}">
                <a16:creationId xmlns:a16="http://schemas.microsoft.com/office/drawing/2014/main" id="{C2975B4F-F2D3-484A-8390-45648E1E67F8}"/>
              </a:ext>
            </a:extLst>
          </p:cNvPr>
          <p:cNvSpPr>
            <a:spLocks noChangeArrowheads="1"/>
          </p:cNvSpPr>
          <p:nvPr/>
        </p:nvSpPr>
        <p:spPr bwMode="auto">
          <a:xfrm>
            <a:off x="585788" y="3933825"/>
            <a:ext cx="673100" cy="719138"/>
          </a:xfrm>
          <a:prstGeom prst="flowChartMagneticDisk">
            <a:avLst/>
          </a:prstGeom>
          <a:solidFill>
            <a:schemeClr val="accent2"/>
          </a:solidFill>
          <a:ln w="12700">
            <a:solidFill>
              <a:schemeClr val="tx1"/>
            </a:solidFill>
            <a:round/>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61" name="AutoShape 42">
            <a:extLst>
              <a:ext uri="{FF2B5EF4-FFF2-40B4-BE49-F238E27FC236}">
                <a16:creationId xmlns:a16="http://schemas.microsoft.com/office/drawing/2014/main" id="{15F51806-3F89-4EF1-99EF-4600E5F0B4B9}"/>
              </a:ext>
            </a:extLst>
          </p:cNvPr>
          <p:cNvSpPr>
            <a:spLocks noChangeArrowheads="1"/>
          </p:cNvSpPr>
          <p:nvPr/>
        </p:nvSpPr>
        <p:spPr bwMode="auto">
          <a:xfrm>
            <a:off x="1077913" y="3284538"/>
            <a:ext cx="792162"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62" name="Text Box 43">
            <a:extLst>
              <a:ext uri="{FF2B5EF4-FFF2-40B4-BE49-F238E27FC236}">
                <a16:creationId xmlns:a16="http://schemas.microsoft.com/office/drawing/2014/main" id="{274DB032-DD7C-4352-B47F-2631C4F86ADC}"/>
              </a:ext>
            </a:extLst>
          </p:cNvPr>
          <p:cNvSpPr txBox="1">
            <a:spLocks noChangeArrowheads="1"/>
          </p:cNvSpPr>
          <p:nvPr/>
        </p:nvSpPr>
        <p:spPr bwMode="auto">
          <a:xfrm>
            <a:off x="755650" y="2995613"/>
            <a:ext cx="97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Extract</a:t>
            </a:r>
          </a:p>
        </p:txBody>
      </p:sp>
      <p:sp>
        <p:nvSpPr>
          <p:cNvPr id="74763" name="Text Box 44">
            <a:extLst>
              <a:ext uri="{FF2B5EF4-FFF2-40B4-BE49-F238E27FC236}">
                <a16:creationId xmlns:a16="http://schemas.microsoft.com/office/drawing/2014/main" id="{05C1103D-CC0C-437A-B603-6D10E26E547B}"/>
              </a:ext>
            </a:extLst>
          </p:cNvPr>
          <p:cNvSpPr txBox="1">
            <a:spLocks noChangeArrowheads="1"/>
          </p:cNvSpPr>
          <p:nvPr/>
        </p:nvSpPr>
        <p:spPr bwMode="auto">
          <a:xfrm>
            <a:off x="1979613" y="1196975"/>
            <a:ext cx="15462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Data Staging Area</a:t>
            </a:r>
          </a:p>
        </p:txBody>
      </p:sp>
      <p:sp>
        <p:nvSpPr>
          <p:cNvPr id="74764" name="AutoShape 48">
            <a:extLst>
              <a:ext uri="{FF2B5EF4-FFF2-40B4-BE49-F238E27FC236}">
                <a16:creationId xmlns:a16="http://schemas.microsoft.com/office/drawing/2014/main" id="{C7E6EE63-EA8A-43A6-A9AB-668ED8A99C16}"/>
              </a:ext>
            </a:extLst>
          </p:cNvPr>
          <p:cNvSpPr>
            <a:spLocks noChangeArrowheads="1"/>
          </p:cNvSpPr>
          <p:nvPr/>
        </p:nvSpPr>
        <p:spPr bwMode="auto">
          <a:xfrm>
            <a:off x="3743325" y="2347913"/>
            <a:ext cx="792163"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65" name="Text Box 49">
            <a:extLst>
              <a:ext uri="{FF2B5EF4-FFF2-40B4-BE49-F238E27FC236}">
                <a16:creationId xmlns:a16="http://schemas.microsoft.com/office/drawing/2014/main" id="{2EDF9860-B77E-4E73-ACDB-9230DB245779}"/>
              </a:ext>
            </a:extLst>
          </p:cNvPr>
          <p:cNvSpPr txBox="1">
            <a:spLocks noChangeArrowheads="1"/>
          </p:cNvSpPr>
          <p:nvPr/>
        </p:nvSpPr>
        <p:spPr bwMode="auto">
          <a:xfrm>
            <a:off x="3563938" y="2132013"/>
            <a:ext cx="746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Load</a:t>
            </a:r>
          </a:p>
        </p:txBody>
      </p:sp>
      <p:sp>
        <p:nvSpPr>
          <p:cNvPr id="74766" name="AutoShape 50">
            <a:extLst>
              <a:ext uri="{FF2B5EF4-FFF2-40B4-BE49-F238E27FC236}">
                <a16:creationId xmlns:a16="http://schemas.microsoft.com/office/drawing/2014/main" id="{B82C05CB-C903-4A98-B376-F0D94BFAD9AD}"/>
              </a:ext>
            </a:extLst>
          </p:cNvPr>
          <p:cNvSpPr>
            <a:spLocks noChangeArrowheads="1"/>
          </p:cNvSpPr>
          <p:nvPr/>
        </p:nvSpPr>
        <p:spPr bwMode="auto">
          <a:xfrm>
            <a:off x="3743325" y="4221163"/>
            <a:ext cx="792163"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67" name="Text Box 51">
            <a:extLst>
              <a:ext uri="{FF2B5EF4-FFF2-40B4-BE49-F238E27FC236}">
                <a16:creationId xmlns:a16="http://schemas.microsoft.com/office/drawing/2014/main" id="{C75B51E9-DBA0-48A8-9B73-15B4B9E6E762}"/>
              </a:ext>
            </a:extLst>
          </p:cNvPr>
          <p:cNvSpPr txBox="1">
            <a:spLocks noChangeArrowheads="1"/>
          </p:cNvSpPr>
          <p:nvPr/>
        </p:nvSpPr>
        <p:spPr bwMode="auto">
          <a:xfrm>
            <a:off x="3563938" y="4048125"/>
            <a:ext cx="746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Load</a:t>
            </a:r>
          </a:p>
        </p:txBody>
      </p:sp>
      <p:sp>
        <p:nvSpPr>
          <p:cNvPr id="74768" name="Rectangle 52">
            <a:extLst>
              <a:ext uri="{FF2B5EF4-FFF2-40B4-BE49-F238E27FC236}">
                <a16:creationId xmlns:a16="http://schemas.microsoft.com/office/drawing/2014/main" id="{C1F70A29-A9DE-4264-B116-C837D6605F37}"/>
              </a:ext>
            </a:extLst>
          </p:cNvPr>
          <p:cNvSpPr>
            <a:spLocks noChangeArrowheads="1"/>
          </p:cNvSpPr>
          <p:nvPr/>
        </p:nvSpPr>
        <p:spPr bwMode="auto">
          <a:xfrm>
            <a:off x="4668838" y="2132013"/>
            <a:ext cx="1584325" cy="649287"/>
          </a:xfrm>
          <a:prstGeom prst="rect">
            <a:avLst/>
          </a:prstGeom>
          <a:solidFill>
            <a:srgbClr val="FFFF99"/>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4769" name="Text Box 53">
            <a:extLst>
              <a:ext uri="{FF2B5EF4-FFF2-40B4-BE49-F238E27FC236}">
                <a16:creationId xmlns:a16="http://schemas.microsoft.com/office/drawing/2014/main" id="{613D74E6-3363-4745-9DCD-E553642661E7}"/>
              </a:ext>
            </a:extLst>
          </p:cNvPr>
          <p:cNvSpPr txBox="1">
            <a:spLocks noChangeArrowheads="1"/>
          </p:cNvSpPr>
          <p:nvPr/>
        </p:nvSpPr>
        <p:spPr bwMode="auto">
          <a:xfrm>
            <a:off x="4391025" y="1196975"/>
            <a:ext cx="18002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FF0000"/>
                </a:solidFill>
                <a:latin typeface="Arial-BoldMT" charset="0"/>
                <a:ea typeface="新細明體" panose="02020500000000000000" pitchFamily="18" charset="-120"/>
              </a:rPr>
              <a:t>      Data Presentation Area</a:t>
            </a:r>
          </a:p>
        </p:txBody>
      </p:sp>
      <p:sp>
        <p:nvSpPr>
          <p:cNvPr id="74770" name="Text Box 33">
            <a:extLst>
              <a:ext uri="{FF2B5EF4-FFF2-40B4-BE49-F238E27FC236}">
                <a16:creationId xmlns:a16="http://schemas.microsoft.com/office/drawing/2014/main" id="{01B79266-8599-446B-9D7D-1C8159E4D551}"/>
              </a:ext>
            </a:extLst>
          </p:cNvPr>
          <p:cNvSpPr txBox="1">
            <a:spLocks noChangeArrowheads="1"/>
          </p:cNvSpPr>
          <p:nvPr/>
        </p:nvSpPr>
        <p:spPr bwMode="auto">
          <a:xfrm>
            <a:off x="4427538" y="2349500"/>
            <a:ext cx="175418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latin typeface="Arial-BoldMT" charset="0"/>
                <a:ea typeface="新細明體" panose="02020500000000000000" pitchFamily="18" charset="-120"/>
              </a:rPr>
              <a:t>      Data mart #1</a:t>
            </a:r>
          </a:p>
        </p:txBody>
      </p:sp>
      <p:sp>
        <p:nvSpPr>
          <p:cNvPr id="74771" name="Rectangle 54">
            <a:extLst>
              <a:ext uri="{FF2B5EF4-FFF2-40B4-BE49-F238E27FC236}">
                <a16:creationId xmlns:a16="http://schemas.microsoft.com/office/drawing/2014/main" id="{81618671-78B2-45F5-A601-62D70D672876}"/>
              </a:ext>
            </a:extLst>
          </p:cNvPr>
          <p:cNvSpPr>
            <a:spLocks noChangeArrowheads="1"/>
          </p:cNvSpPr>
          <p:nvPr/>
        </p:nvSpPr>
        <p:spPr bwMode="auto">
          <a:xfrm>
            <a:off x="4668838" y="4149725"/>
            <a:ext cx="1584325" cy="647700"/>
          </a:xfrm>
          <a:prstGeom prst="rect">
            <a:avLst/>
          </a:prstGeom>
          <a:solidFill>
            <a:srgbClr val="FFFF99"/>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4772" name="Text Box 55">
            <a:extLst>
              <a:ext uri="{FF2B5EF4-FFF2-40B4-BE49-F238E27FC236}">
                <a16:creationId xmlns:a16="http://schemas.microsoft.com/office/drawing/2014/main" id="{FC38D241-1323-4492-9AA3-A47C05E7D84B}"/>
              </a:ext>
            </a:extLst>
          </p:cNvPr>
          <p:cNvSpPr txBox="1">
            <a:spLocks noChangeArrowheads="1"/>
          </p:cNvSpPr>
          <p:nvPr/>
        </p:nvSpPr>
        <p:spPr bwMode="auto">
          <a:xfrm>
            <a:off x="4427538" y="4405313"/>
            <a:ext cx="17541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latin typeface="Arial-BoldMT" charset="0"/>
                <a:ea typeface="新細明體" panose="02020500000000000000" pitchFamily="18" charset="-120"/>
              </a:rPr>
              <a:t>      Data mart #2</a:t>
            </a:r>
          </a:p>
        </p:txBody>
      </p:sp>
      <p:sp>
        <p:nvSpPr>
          <p:cNvPr id="74773" name="Rectangle 56">
            <a:extLst>
              <a:ext uri="{FF2B5EF4-FFF2-40B4-BE49-F238E27FC236}">
                <a16:creationId xmlns:a16="http://schemas.microsoft.com/office/drawing/2014/main" id="{EE0FCB1E-CE78-4645-B45C-75546C39DD59}"/>
              </a:ext>
            </a:extLst>
          </p:cNvPr>
          <p:cNvSpPr>
            <a:spLocks noChangeArrowheads="1"/>
          </p:cNvSpPr>
          <p:nvPr/>
        </p:nvSpPr>
        <p:spPr bwMode="auto">
          <a:xfrm>
            <a:off x="2159000" y="2276475"/>
            <a:ext cx="1366838" cy="647700"/>
          </a:xfrm>
          <a:prstGeom prst="rect">
            <a:avLst/>
          </a:prstGeom>
          <a:solidFill>
            <a:srgbClr val="CCCC00"/>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4774" name="Text Box 7">
            <a:extLst>
              <a:ext uri="{FF2B5EF4-FFF2-40B4-BE49-F238E27FC236}">
                <a16:creationId xmlns:a16="http://schemas.microsoft.com/office/drawing/2014/main" id="{F74CCC37-8F28-4922-A13B-6981C15E0E17}"/>
              </a:ext>
            </a:extLst>
          </p:cNvPr>
          <p:cNvSpPr txBox="1">
            <a:spLocks noChangeArrowheads="1"/>
          </p:cNvSpPr>
          <p:nvPr/>
        </p:nvSpPr>
        <p:spPr bwMode="auto">
          <a:xfrm>
            <a:off x="2124075" y="2460625"/>
            <a:ext cx="1438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Service</a:t>
            </a:r>
          </a:p>
        </p:txBody>
      </p:sp>
      <p:sp>
        <p:nvSpPr>
          <p:cNvPr id="74775" name="Rectangle 57">
            <a:extLst>
              <a:ext uri="{FF2B5EF4-FFF2-40B4-BE49-F238E27FC236}">
                <a16:creationId xmlns:a16="http://schemas.microsoft.com/office/drawing/2014/main" id="{61FD58CD-AB10-4106-8859-77798CBBFE75}"/>
              </a:ext>
            </a:extLst>
          </p:cNvPr>
          <p:cNvSpPr>
            <a:spLocks noChangeArrowheads="1"/>
          </p:cNvSpPr>
          <p:nvPr/>
        </p:nvSpPr>
        <p:spPr bwMode="auto">
          <a:xfrm>
            <a:off x="2159000" y="3140075"/>
            <a:ext cx="1368425" cy="720725"/>
          </a:xfrm>
          <a:prstGeom prst="rect">
            <a:avLst/>
          </a:prstGeom>
          <a:solidFill>
            <a:srgbClr val="008000"/>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4776" name="Rectangle 58">
            <a:extLst>
              <a:ext uri="{FF2B5EF4-FFF2-40B4-BE49-F238E27FC236}">
                <a16:creationId xmlns:a16="http://schemas.microsoft.com/office/drawing/2014/main" id="{03319D7F-3A88-43F6-8686-6BB05FF914F5}"/>
              </a:ext>
            </a:extLst>
          </p:cNvPr>
          <p:cNvSpPr>
            <a:spLocks noChangeArrowheads="1"/>
          </p:cNvSpPr>
          <p:nvPr/>
        </p:nvSpPr>
        <p:spPr bwMode="auto">
          <a:xfrm>
            <a:off x="2159000" y="4005263"/>
            <a:ext cx="1366838" cy="647700"/>
          </a:xfrm>
          <a:prstGeom prst="rect">
            <a:avLst/>
          </a:prstGeom>
          <a:solidFill>
            <a:srgbClr val="6600CC"/>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4777" name="Text Box 45">
            <a:extLst>
              <a:ext uri="{FF2B5EF4-FFF2-40B4-BE49-F238E27FC236}">
                <a16:creationId xmlns:a16="http://schemas.microsoft.com/office/drawing/2014/main" id="{D6388B21-F4F1-4E97-B644-EF9CE9CBB7D0}"/>
              </a:ext>
            </a:extLst>
          </p:cNvPr>
          <p:cNvSpPr txBox="1">
            <a:spLocks noChangeArrowheads="1"/>
          </p:cNvSpPr>
          <p:nvPr/>
        </p:nvSpPr>
        <p:spPr bwMode="auto">
          <a:xfrm>
            <a:off x="1979613" y="3357563"/>
            <a:ext cx="172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Data Store</a:t>
            </a:r>
          </a:p>
        </p:txBody>
      </p:sp>
      <p:sp>
        <p:nvSpPr>
          <p:cNvPr id="74778" name="Text Box 46">
            <a:extLst>
              <a:ext uri="{FF2B5EF4-FFF2-40B4-BE49-F238E27FC236}">
                <a16:creationId xmlns:a16="http://schemas.microsoft.com/office/drawing/2014/main" id="{41A950AE-75B6-497B-848A-705150FD2CE7}"/>
              </a:ext>
            </a:extLst>
          </p:cNvPr>
          <p:cNvSpPr txBox="1">
            <a:spLocks noChangeArrowheads="1"/>
          </p:cNvSpPr>
          <p:nvPr/>
        </p:nvSpPr>
        <p:spPr bwMode="auto">
          <a:xfrm>
            <a:off x="1979613" y="4221163"/>
            <a:ext cx="172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Processing</a:t>
            </a:r>
          </a:p>
        </p:txBody>
      </p:sp>
      <p:sp>
        <p:nvSpPr>
          <p:cNvPr id="74779" name="AutoShape 59">
            <a:extLst>
              <a:ext uri="{FF2B5EF4-FFF2-40B4-BE49-F238E27FC236}">
                <a16:creationId xmlns:a16="http://schemas.microsoft.com/office/drawing/2014/main" id="{3FD5AA25-AD2D-40FA-8D91-10B9ADE3E651}"/>
              </a:ext>
            </a:extLst>
          </p:cNvPr>
          <p:cNvSpPr>
            <a:spLocks noChangeArrowheads="1"/>
          </p:cNvSpPr>
          <p:nvPr/>
        </p:nvSpPr>
        <p:spPr bwMode="auto">
          <a:xfrm>
            <a:off x="4498975" y="2781300"/>
            <a:ext cx="1873250" cy="1368425"/>
          </a:xfrm>
          <a:prstGeom prst="upDownArrowCallout">
            <a:avLst>
              <a:gd name="adj1" fmla="val 28963"/>
              <a:gd name="adj2" fmla="val 28963"/>
              <a:gd name="adj3" fmla="val 12500"/>
              <a:gd name="adj4" fmla="val 50000"/>
            </a:avLst>
          </a:prstGeom>
          <a:solidFill>
            <a:srgbClr val="990099"/>
          </a:solidFill>
          <a:ln w="12700">
            <a:solidFill>
              <a:schemeClr val="tx1"/>
            </a:solidFill>
            <a:miter lim="800000"/>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80" name="Rectangle 60">
            <a:extLst>
              <a:ext uri="{FF2B5EF4-FFF2-40B4-BE49-F238E27FC236}">
                <a16:creationId xmlns:a16="http://schemas.microsoft.com/office/drawing/2014/main" id="{1597B376-3601-41DD-B919-5B3CE99F323D}"/>
              </a:ext>
            </a:extLst>
          </p:cNvPr>
          <p:cNvSpPr>
            <a:spLocks noChangeArrowheads="1"/>
          </p:cNvSpPr>
          <p:nvPr/>
        </p:nvSpPr>
        <p:spPr bwMode="auto">
          <a:xfrm>
            <a:off x="7235825" y="2132013"/>
            <a:ext cx="1728788" cy="2662237"/>
          </a:xfrm>
          <a:prstGeom prst="rect">
            <a:avLst/>
          </a:prstGeom>
          <a:solidFill>
            <a:srgbClr val="FFCCFF"/>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4781" name="AutoShape 64">
            <a:extLst>
              <a:ext uri="{FF2B5EF4-FFF2-40B4-BE49-F238E27FC236}">
                <a16:creationId xmlns:a16="http://schemas.microsoft.com/office/drawing/2014/main" id="{EE4896E1-4A38-4C68-A663-E1276FEFAA92}"/>
              </a:ext>
            </a:extLst>
          </p:cNvPr>
          <p:cNvSpPr>
            <a:spLocks noChangeArrowheads="1"/>
          </p:cNvSpPr>
          <p:nvPr/>
        </p:nvSpPr>
        <p:spPr bwMode="auto">
          <a:xfrm flipH="1">
            <a:off x="6372225" y="2347913"/>
            <a:ext cx="792163"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82" name="Text Box 65">
            <a:extLst>
              <a:ext uri="{FF2B5EF4-FFF2-40B4-BE49-F238E27FC236}">
                <a16:creationId xmlns:a16="http://schemas.microsoft.com/office/drawing/2014/main" id="{25C5E6F3-DBBC-48C9-9E67-60CCFE519AF3}"/>
              </a:ext>
            </a:extLst>
          </p:cNvPr>
          <p:cNvSpPr txBox="1">
            <a:spLocks noChangeArrowheads="1"/>
          </p:cNvSpPr>
          <p:nvPr/>
        </p:nvSpPr>
        <p:spPr bwMode="auto">
          <a:xfrm>
            <a:off x="6011863" y="2132013"/>
            <a:ext cx="1000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Access</a:t>
            </a:r>
          </a:p>
        </p:txBody>
      </p:sp>
      <p:sp>
        <p:nvSpPr>
          <p:cNvPr id="74783" name="AutoShape 66">
            <a:extLst>
              <a:ext uri="{FF2B5EF4-FFF2-40B4-BE49-F238E27FC236}">
                <a16:creationId xmlns:a16="http://schemas.microsoft.com/office/drawing/2014/main" id="{FEF3BC37-106D-4BC5-940E-7F85954B46C9}"/>
              </a:ext>
            </a:extLst>
          </p:cNvPr>
          <p:cNvSpPr>
            <a:spLocks noChangeArrowheads="1"/>
          </p:cNvSpPr>
          <p:nvPr/>
        </p:nvSpPr>
        <p:spPr bwMode="auto">
          <a:xfrm flipH="1">
            <a:off x="6372225" y="4221163"/>
            <a:ext cx="792163"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4784" name="Text Box 67">
            <a:extLst>
              <a:ext uri="{FF2B5EF4-FFF2-40B4-BE49-F238E27FC236}">
                <a16:creationId xmlns:a16="http://schemas.microsoft.com/office/drawing/2014/main" id="{A49CF54A-97A1-447D-B4E4-D35127DCA280}"/>
              </a:ext>
            </a:extLst>
          </p:cNvPr>
          <p:cNvSpPr txBox="1">
            <a:spLocks noChangeArrowheads="1"/>
          </p:cNvSpPr>
          <p:nvPr/>
        </p:nvSpPr>
        <p:spPr bwMode="auto">
          <a:xfrm>
            <a:off x="6011863" y="4005263"/>
            <a:ext cx="1000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Access</a:t>
            </a:r>
          </a:p>
        </p:txBody>
      </p:sp>
      <p:sp>
        <p:nvSpPr>
          <p:cNvPr id="74785" name="Text Box 68">
            <a:extLst>
              <a:ext uri="{FF2B5EF4-FFF2-40B4-BE49-F238E27FC236}">
                <a16:creationId xmlns:a16="http://schemas.microsoft.com/office/drawing/2014/main" id="{24CFF50E-40DD-472C-B1DD-57D7C68BB3FB}"/>
              </a:ext>
            </a:extLst>
          </p:cNvPr>
          <p:cNvSpPr txBox="1">
            <a:spLocks noChangeArrowheads="1"/>
          </p:cNvSpPr>
          <p:nvPr/>
        </p:nvSpPr>
        <p:spPr bwMode="auto">
          <a:xfrm>
            <a:off x="7343775" y="1196975"/>
            <a:ext cx="14398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6600CC"/>
                </a:solidFill>
                <a:latin typeface="Arial-BoldMT" charset="0"/>
                <a:ea typeface="新細明體" panose="02020500000000000000" pitchFamily="18" charset="-120"/>
              </a:rPr>
              <a:t>    </a:t>
            </a:r>
            <a:r>
              <a:rPr lang="zh-TW" altLang="en-US" sz="1800">
                <a:solidFill>
                  <a:srgbClr val="6600CC"/>
                </a:solidFill>
                <a:latin typeface="Arial-BoldMT" charset="0"/>
                <a:ea typeface="新細明體" panose="02020500000000000000" pitchFamily="18" charset="-120"/>
              </a:rPr>
              <a:t> </a:t>
            </a:r>
            <a:r>
              <a:rPr lang="en-US" altLang="zh-TW" sz="1800">
                <a:solidFill>
                  <a:srgbClr val="6600CC"/>
                </a:solidFill>
                <a:latin typeface="Arial-BoldMT" charset="0"/>
                <a:ea typeface="新細明體" panose="02020500000000000000" pitchFamily="18" charset="-120"/>
              </a:rPr>
              <a:t> Data Access Tools</a:t>
            </a:r>
          </a:p>
        </p:txBody>
      </p:sp>
      <p:sp>
        <p:nvSpPr>
          <p:cNvPr id="74786" name="Text Box 69">
            <a:extLst>
              <a:ext uri="{FF2B5EF4-FFF2-40B4-BE49-F238E27FC236}">
                <a16:creationId xmlns:a16="http://schemas.microsoft.com/office/drawing/2014/main" id="{E7D1C34B-1812-4957-A5B3-132F336BF02F}"/>
              </a:ext>
            </a:extLst>
          </p:cNvPr>
          <p:cNvSpPr txBox="1">
            <a:spLocks noChangeArrowheads="1"/>
          </p:cNvSpPr>
          <p:nvPr/>
        </p:nvSpPr>
        <p:spPr bwMode="auto">
          <a:xfrm>
            <a:off x="7199313" y="2205038"/>
            <a:ext cx="16192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Query Tools</a:t>
            </a:r>
          </a:p>
        </p:txBody>
      </p:sp>
      <p:sp>
        <p:nvSpPr>
          <p:cNvPr id="74787" name="Rectangle 70">
            <a:extLst>
              <a:ext uri="{FF2B5EF4-FFF2-40B4-BE49-F238E27FC236}">
                <a16:creationId xmlns:a16="http://schemas.microsoft.com/office/drawing/2014/main" id="{4C55B9C2-B8EF-4DAA-8853-A21AB0420452}"/>
              </a:ext>
            </a:extLst>
          </p:cNvPr>
          <p:cNvSpPr>
            <a:spLocks noChangeArrowheads="1"/>
          </p:cNvSpPr>
          <p:nvPr/>
        </p:nvSpPr>
        <p:spPr bwMode="auto">
          <a:xfrm>
            <a:off x="7343775" y="2636838"/>
            <a:ext cx="14605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Report Writers</a:t>
            </a:r>
          </a:p>
        </p:txBody>
      </p:sp>
      <p:sp>
        <p:nvSpPr>
          <p:cNvPr id="74788" name="Rectangle 71">
            <a:extLst>
              <a:ext uri="{FF2B5EF4-FFF2-40B4-BE49-F238E27FC236}">
                <a16:creationId xmlns:a16="http://schemas.microsoft.com/office/drawing/2014/main" id="{B4E9EF2B-4C95-4574-B4F9-4F1C2F24D63E}"/>
              </a:ext>
            </a:extLst>
          </p:cNvPr>
          <p:cNvSpPr>
            <a:spLocks noChangeArrowheads="1"/>
          </p:cNvSpPr>
          <p:nvPr/>
        </p:nvSpPr>
        <p:spPr bwMode="auto">
          <a:xfrm>
            <a:off x="7343775" y="3068638"/>
            <a:ext cx="13462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Analytic App.</a:t>
            </a:r>
          </a:p>
        </p:txBody>
      </p:sp>
      <p:sp>
        <p:nvSpPr>
          <p:cNvPr id="74789" name="Rectangle 72">
            <a:extLst>
              <a:ext uri="{FF2B5EF4-FFF2-40B4-BE49-F238E27FC236}">
                <a16:creationId xmlns:a16="http://schemas.microsoft.com/office/drawing/2014/main" id="{841233E6-0134-454E-BE9F-178F637554B2}"/>
              </a:ext>
            </a:extLst>
          </p:cNvPr>
          <p:cNvSpPr>
            <a:spLocks noChangeArrowheads="1"/>
          </p:cNvSpPr>
          <p:nvPr/>
        </p:nvSpPr>
        <p:spPr bwMode="auto">
          <a:xfrm>
            <a:off x="7127875" y="3500438"/>
            <a:ext cx="183515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Modeling:</a:t>
            </a:r>
          </a:p>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a:t>
            </a:r>
            <a:r>
              <a:rPr lang="en-US" altLang="zh-TW" sz="1600">
                <a:solidFill>
                  <a:schemeClr val="tx1"/>
                </a:solidFill>
                <a:latin typeface="Arial-BoldMT" charset="0"/>
                <a:ea typeface="新細明體" panose="02020500000000000000" pitchFamily="18" charset="-120"/>
              </a:rPr>
              <a:t>Forecasting </a:t>
            </a:r>
          </a:p>
          <a:p>
            <a:pPr>
              <a:lnSpc>
                <a:spcPct val="90000"/>
              </a:lnSpc>
              <a:buFont typeface="Wingdings" panose="05000000000000000000" pitchFamily="2" charset="2"/>
              <a:buNone/>
            </a:pPr>
            <a:r>
              <a:rPr lang="en-US" altLang="zh-TW" sz="1600">
                <a:solidFill>
                  <a:schemeClr val="tx1"/>
                </a:solidFill>
                <a:latin typeface="Arial-BoldMT" charset="0"/>
                <a:ea typeface="新細明體" panose="02020500000000000000" pitchFamily="18" charset="-120"/>
              </a:rPr>
              <a:t>          Scoring</a:t>
            </a:r>
          </a:p>
          <a:p>
            <a:pPr>
              <a:lnSpc>
                <a:spcPct val="90000"/>
              </a:lnSpc>
              <a:buFont typeface="Wingdings" panose="05000000000000000000" pitchFamily="2" charset="2"/>
              <a:buNone/>
            </a:pPr>
            <a:r>
              <a:rPr lang="en-US" altLang="zh-TW" sz="1600">
                <a:solidFill>
                  <a:schemeClr val="tx1"/>
                </a:solidFill>
                <a:latin typeface="Arial-BoldMT" charset="0"/>
                <a:ea typeface="新細明體" panose="02020500000000000000" pitchFamily="18" charset="-120"/>
              </a:rPr>
              <a:t>          Data Mining</a:t>
            </a:r>
          </a:p>
        </p:txBody>
      </p:sp>
      <p:sp>
        <p:nvSpPr>
          <p:cNvPr id="74790" name="Text Box 73">
            <a:extLst>
              <a:ext uri="{FF2B5EF4-FFF2-40B4-BE49-F238E27FC236}">
                <a16:creationId xmlns:a16="http://schemas.microsoft.com/office/drawing/2014/main" id="{49D773DB-2A5F-492D-B67F-0D517E130288}"/>
              </a:ext>
            </a:extLst>
          </p:cNvPr>
          <p:cNvSpPr txBox="1">
            <a:spLocks noChangeArrowheads="1"/>
          </p:cNvSpPr>
          <p:nvPr/>
        </p:nvSpPr>
        <p:spPr bwMode="auto">
          <a:xfrm>
            <a:off x="4643438" y="3141663"/>
            <a:ext cx="1574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DW Bus</a:t>
            </a:r>
          </a:p>
        </p:txBody>
      </p:sp>
      <p:sp>
        <p:nvSpPr>
          <p:cNvPr id="74791" name="Text Box 74">
            <a:extLst>
              <a:ext uri="{FF2B5EF4-FFF2-40B4-BE49-F238E27FC236}">
                <a16:creationId xmlns:a16="http://schemas.microsoft.com/office/drawing/2014/main" id="{151A6716-A872-45FE-8BA3-2E7319C554AE}"/>
              </a:ext>
            </a:extLst>
          </p:cNvPr>
          <p:cNvSpPr txBox="1">
            <a:spLocks noChangeArrowheads="1"/>
          </p:cNvSpPr>
          <p:nvPr/>
        </p:nvSpPr>
        <p:spPr bwMode="auto">
          <a:xfrm>
            <a:off x="4283075" y="3429000"/>
            <a:ext cx="19446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400">
                <a:solidFill>
                  <a:schemeClr val="bg1"/>
                </a:solidFill>
                <a:latin typeface="Arial-BoldMT" charset="0"/>
                <a:ea typeface="新細明體" panose="02020500000000000000" pitchFamily="18" charset="-120"/>
              </a:rPr>
              <a:t>      Conformed facts &amp; dimensions</a:t>
            </a:r>
          </a:p>
        </p:txBody>
      </p:sp>
      <p:sp>
        <p:nvSpPr>
          <p:cNvPr id="74792" name="Text Box 75">
            <a:hlinkClick r:id="rId2" action="ppaction://hlinksldjump"/>
            <a:extLst>
              <a:ext uri="{FF2B5EF4-FFF2-40B4-BE49-F238E27FC236}">
                <a16:creationId xmlns:a16="http://schemas.microsoft.com/office/drawing/2014/main" id="{849C2C0E-8C67-4E3E-A1D1-B7CECDBA8E44}"/>
              </a:ext>
            </a:extLst>
          </p:cNvPr>
          <p:cNvSpPr txBox="1">
            <a:spLocks noChangeArrowheads="1"/>
          </p:cNvSpPr>
          <p:nvPr/>
        </p:nvSpPr>
        <p:spPr bwMode="auto">
          <a:xfrm>
            <a:off x="250825" y="6440488"/>
            <a:ext cx="11525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rPr>
              <a:t>回前頁</a:t>
            </a:r>
          </a:p>
        </p:txBody>
      </p:sp>
      <p:sp>
        <p:nvSpPr>
          <p:cNvPr id="70697" name="Rectangle 42">
            <a:extLst>
              <a:ext uri="{FF2B5EF4-FFF2-40B4-BE49-F238E27FC236}">
                <a16:creationId xmlns:a16="http://schemas.microsoft.com/office/drawing/2014/main" id="{1A4009D4-5135-4AC2-B27B-85A20C3B010A}"/>
              </a:ext>
            </a:extLst>
          </p:cNvPr>
          <p:cNvSpPr>
            <a:spLocks noChangeArrowheads="1"/>
          </p:cNvSpPr>
          <p:nvPr/>
        </p:nvSpPr>
        <p:spPr bwMode="auto">
          <a:xfrm>
            <a:off x="492125" y="5627688"/>
            <a:ext cx="8256588" cy="609600"/>
          </a:xfrm>
          <a:prstGeom prst="rect">
            <a:avLst/>
          </a:prstGeom>
          <a:noFill/>
          <a:ln w="12700">
            <a:noFill/>
            <a:miter lim="800000"/>
            <a:headEnd type="none" w="sm" len="sm"/>
            <a:tailEnd type="none" w="sm" len="sm"/>
          </a:ln>
        </p:spPr>
        <p:txBody>
          <a:bodyPr lIns="0" tIns="0" rIns="0" bIns="0">
            <a:spAutoFit/>
          </a:bodyPr>
          <a:lstStyle/>
          <a:p>
            <a:pPr marL="533400" indent="-714375" defTabSz="687388">
              <a:lnSpc>
                <a:spcPct val="90000"/>
              </a:lnSpc>
              <a:spcAft>
                <a:spcPct val="50000"/>
              </a:spcAft>
              <a:buClr>
                <a:srgbClr val="273C82"/>
              </a:buClr>
              <a:buSzPct val="100000"/>
              <a:buFont typeface="Wingdings" panose="05000000000000000000" pitchFamily="2" charset="2"/>
              <a:buNone/>
              <a:defRPr/>
            </a:pPr>
            <a:r>
              <a:rPr lang="en-US" altLang="zh-TW" dirty="0">
                <a:solidFill>
                  <a:srgbClr val="FF3300"/>
                </a:solidFill>
                <a:effectLst>
                  <a:outerShdw blurRad="38100" dist="38100" dir="2700000" algn="tl">
                    <a:srgbClr val="000000">
                      <a:alpha val="43137"/>
                    </a:srgbClr>
                  </a:outerShdw>
                </a:effectLst>
                <a:latin typeface="+mn-lt"/>
                <a:ea typeface="+mn-ea"/>
              </a:rPr>
              <a:t>PS.</a:t>
            </a:r>
            <a:r>
              <a:rPr lang="zh-TW" altLang="en-US" dirty="0">
                <a:solidFill>
                  <a:srgbClr val="FF3300"/>
                </a:solidFill>
                <a:effectLst>
                  <a:outerShdw blurRad="38100" dist="38100" dir="2700000" algn="tl">
                    <a:srgbClr val="000000">
                      <a:alpha val="43137"/>
                    </a:srgbClr>
                  </a:outerShdw>
                </a:effectLst>
                <a:latin typeface="+mn-lt"/>
                <a:ea typeface="+mn-ea"/>
              </a:rPr>
              <a:t> </a:t>
            </a:r>
            <a:r>
              <a:rPr lang="en-US" altLang="zh-TW" dirty="0">
                <a:solidFill>
                  <a:srgbClr val="FF3300"/>
                </a:solidFill>
                <a:effectLst>
                  <a:outerShdw blurRad="38100" dist="38100" dir="2700000" algn="tl">
                    <a:srgbClr val="000000">
                      <a:alpha val="43137"/>
                    </a:srgbClr>
                  </a:outerShdw>
                </a:effectLst>
                <a:latin typeface="+mn-lt"/>
                <a:ea typeface="+mn-ea"/>
              </a:rPr>
              <a:t>Kimball</a:t>
            </a:r>
            <a:r>
              <a:rPr lang="zh-TW" altLang="en-US" dirty="0">
                <a:solidFill>
                  <a:srgbClr val="FF3300"/>
                </a:solidFill>
                <a:effectLst>
                  <a:outerShdw blurRad="38100" dist="38100" dir="2700000" algn="tl">
                    <a:srgbClr val="000000">
                      <a:alpha val="43137"/>
                    </a:srgbClr>
                  </a:outerShdw>
                </a:effectLst>
                <a:latin typeface="+mn-lt"/>
                <a:ea typeface="+mn-ea"/>
              </a:rPr>
              <a:t>建議盡量去分享相同的</a:t>
            </a:r>
            <a:r>
              <a:rPr lang="en-US" altLang="zh-TW" dirty="0">
                <a:solidFill>
                  <a:srgbClr val="FF3300"/>
                </a:solidFill>
                <a:effectLst>
                  <a:outerShdw blurRad="38100" dist="38100" dir="2700000" algn="tl">
                    <a:srgbClr val="000000">
                      <a:alpha val="43137"/>
                    </a:srgbClr>
                  </a:outerShdw>
                </a:effectLst>
                <a:latin typeface="+mn-lt"/>
                <a:ea typeface="+mn-ea"/>
              </a:rPr>
              <a:t>DIM. TABLE</a:t>
            </a:r>
            <a:r>
              <a:rPr lang="zh-TW" altLang="en-US" dirty="0">
                <a:solidFill>
                  <a:srgbClr val="FF3300"/>
                </a:solidFill>
                <a:effectLst>
                  <a:outerShdw blurRad="38100" dist="38100" dir="2700000" algn="tl">
                    <a:srgbClr val="000000">
                      <a:alpha val="43137"/>
                    </a:srgbClr>
                  </a:outerShdw>
                </a:effectLst>
                <a:latin typeface="+mn-lt"/>
                <a:ea typeface="+mn-ea"/>
              </a:rPr>
              <a:t>，且分享相同的</a:t>
            </a:r>
            <a:r>
              <a:rPr lang="en-US" altLang="zh-TW" dirty="0">
                <a:solidFill>
                  <a:srgbClr val="FF3300"/>
                </a:solidFill>
                <a:effectLst>
                  <a:outerShdw blurRad="38100" dist="38100" dir="2700000" algn="tl">
                    <a:srgbClr val="000000">
                      <a:alpha val="43137"/>
                    </a:srgbClr>
                  </a:outerShdw>
                </a:effectLst>
                <a:latin typeface="+mn-lt"/>
                <a:ea typeface="+mn-ea"/>
              </a:rPr>
              <a:t>FACT </a:t>
            </a:r>
            <a:r>
              <a:rPr lang="zh-TW" altLang="en-US" dirty="0">
                <a:solidFill>
                  <a:srgbClr val="FF3300"/>
                </a:solidFill>
                <a:effectLst>
                  <a:outerShdw blurRad="38100" dist="38100" dir="2700000" algn="tl">
                    <a:srgbClr val="000000">
                      <a:alpha val="43137"/>
                    </a:srgbClr>
                  </a:outerShdw>
                </a:effectLst>
                <a:latin typeface="+mn-lt"/>
                <a:ea typeface="+mn-ea"/>
              </a:rPr>
              <a:t>欄位 </a:t>
            </a:r>
            <a:r>
              <a:rPr lang="en-US" altLang="zh-TW" dirty="0">
                <a:solidFill>
                  <a:srgbClr val="FF3300"/>
                </a:solidFill>
                <a:effectLst>
                  <a:outerShdw blurRad="38100" dist="38100" dir="2700000" algn="tl">
                    <a:srgbClr val="000000">
                      <a:alpha val="43137"/>
                    </a:srgbClr>
                  </a:outerShdw>
                </a:effectLst>
                <a:latin typeface="+mn-lt"/>
                <a:ea typeface="+mn-ea"/>
              </a:rPr>
              <a:t>(</a:t>
            </a:r>
            <a:r>
              <a:rPr lang="zh-TW" altLang="en-US" dirty="0">
                <a:solidFill>
                  <a:srgbClr val="FF3300"/>
                </a:solidFill>
                <a:effectLst>
                  <a:outerShdw blurRad="38100" dist="38100" dir="2700000" algn="tl">
                    <a:srgbClr val="000000">
                      <a:alpha val="43137"/>
                    </a:srgbClr>
                  </a:outerShdw>
                </a:effectLst>
                <a:latin typeface="+mn-lt"/>
                <a:ea typeface="+mn-ea"/>
              </a:rPr>
              <a:t>但是業界通常只學半套</a:t>
            </a:r>
            <a:r>
              <a:rPr lang="en-US" altLang="zh-TW" dirty="0">
                <a:solidFill>
                  <a:srgbClr val="FF3300"/>
                </a:solidFill>
                <a:effectLst>
                  <a:outerShdw blurRad="38100" dist="38100" dir="2700000" algn="tl">
                    <a:srgbClr val="000000">
                      <a:alpha val="43137"/>
                    </a:srgbClr>
                  </a:outerShdw>
                </a:effectLst>
                <a:latin typeface="+mn-lt"/>
                <a:ea typeface="+mn-ea"/>
              </a:rPr>
              <a:t>)</a:t>
            </a:r>
            <a:endParaRPr lang="zh-TW" altLang="en-US" dirty="0">
              <a:solidFill>
                <a:srgbClr val="FF3300"/>
              </a:solidFill>
              <a:effectLst>
                <a:outerShdw blurRad="38100" dist="38100" dir="2700000" algn="tl">
                  <a:srgbClr val="000000">
                    <a:alpha val="43137"/>
                  </a:srgbClr>
                </a:outerShdw>
              </a:effectLst>
              <a:latin typeface="+mn-lt"/>
              <a:ea typeface="+mn-ea"/>
            </a:endParaRPr>
          </a:p>
        </p:txBody>
      </p:sp>
      <p:sp>
        <p:nvSpPr>
          <p:cNvPr id="42" name="Text Box 39">
            <a:extLst>
              <a:ext uri="{FF2B5EF4-FFF2-40B4-BE49-F238E27FC236}">
                <a16:creationId xmlns:a16="http://schemas.microsoft.com/office/drawing/2014/main" id="{81261B6F-ABC3-4FAC-A1CB-551CA77D05C0}"/>
              </a:ext>
            </a:extLst>
          </p:cNvPr>
          <p:cNvSpPr txBox="1">
            <a:spLocks noChangeArrowheads="1"/>
          </p:cNvSpPr>
          <p:nvPr/>
        </p:nvSpPr>
        <p:spPr bwMode="auto">
          <a:xfrm>
            <a:off x="250825" y="2636838"/>
            <a:ext cx="10096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marL="180975" indent="-361950">
              <a:lnSpc>
                <a:spcPct val="90000"/>
              </a:lnSpc>
              <a:buFont typeface="Wingdings" panose="05000000000000000000" pitchFamily="2" charset="2"/>
              <a:buNone/>
              <a:defRPr/>
            </a:pPr>
            <a:r>
              <a:rPr lang="en-US" altLang="zh-TW" sz="1800" dirty="0">
                <a:solidFill>
                  <a:srgbClr val="0033CC"/>
                </a:solidFill>
                <a:effectLst>
                  <a:outerShdw blurRad="38100" dist="38100" dir="2700000" algn="tl">
                    <a:srgbClr val="000000">
                      <a:alpha val="43137"/>
                    </a:srgbClr>
                  </a:outerShdw>
                </a:effectLst>
                <a:latin typeface="Arial-BoldMT" charset="0"/>
                <a:ea typeface="新細明體" panose="02020500000000000000" pitchFamily="18" charset="-120"/>
              </a:rPr>
              <a:t>      ERP</a:t>
            </a:r>
          </a:p>
        </p:txBody>
      </p:sp>
      <p:sp>
        <p:nvSpPr>
          <p:cNvPr id="43" name="Text Box 39">
            <a:extLst>
              <a:ext uri="{FF2B5EF4-FFF2-40B4-BE49-F238E27FC236}">
                <a16:creationId xmlns:a16="http://schemas.microsoft.com/office/drawing/2014/main" id="{66A3DD49-5FA6-455D-BD17-CB334B278438}"/>
              </a:ext>
            </a:extLst>
          </p:cNvPr>
          <p:cNvSpPr txBox="1">
            <a:spLocks noChangeArrowheads="1"/>
          </p:cNvSpPr>
          <p:nvPr/>
        </p:nvSpPr>
        <p:spPr bwMode="auto">
          <a:xfrm>
            <a:off x="250825" y="4259263"/>
            <a:ext cx="10096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marL="180975" indent="-361950">
              <a:lnSpc>
                <a:spcPct val="90000"/>
              </a:lnSpc>
              <a:buFont typeface="Wingdings" panose="05000000000000000000" pitchFamily="2" charset="2"/>
              <a:buNone/>
              <a:defRPr/>
            </a:pPr>
            <a:r>
              <a:rPr lang="en-US" altLang="zh-TW" sz="1800" dirty="0">
                <a:solidFill>
                  <a:srgbClr val="CC3399"/>
                </a:solidFill>
                <a:effectLst>
                  <a:outerShdw blurRad="38100" dist="38100" dir="2700000" algn="tl">
                    <a:srgbClr val="000000">
                      <a:alpha val="43137"/>
                    </a:srgbClr>
                  </a:outerShdw>
                </a:effectLst>
                <a:latin typeface="Arial-BoldMT" charset="0"/>
                <a:ea typeface="新細明體" panose="02020500000000000000" pitchFamily="18" charset="-120"/>
              </a:rPr>
              <a:t>      SCM</a:t>
            </a:r>
          </a:p>
        </p:txBody>
      </p:sp>
      <p:sp>
        <p:nvSpPr>
          <p:cNvPr id="44" name="Text Box 39">
            <a:extLst>
              <a:ext uri="{FF2B5EF4-FFF2-40B4-BE49-F238E27FC236}">
                <a16:creationId xmlns:a16="http://schemas.microsoft.com/office/drawing/2014/main" id="{27EC1069-EC4C-425C-9A2E-E9A9F92B5F48}"/>
              </a:ext>
            </a:extLst>
          </p:cNvPr>
          <p:cNvSpPr txBox="1">
            <a:spLocks noChangeArrowheads="1"/>
          </p:cNvSpPr>
          <p:nvPr/>
        </p:nvSpPr>
        <p:spPr bwMode="auto">
          <a:xfrm>
            <a:off x="-180975" y="3467100"/>
            <a:ext cx="10096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marL="180975" indent="-361950">
              <a:lnSpc>
                <a:spcPct val="90000"/>
              </a:lnSpc>
              <a:buFont typeface="Wingdings" panose="05000000000000000000" pitchFamily="2" charset="2"/>
              <a:buNone/>
              <a:defRPr/>
            </a:pPr>
            <a:r>
              <a:rPr lang="en-US" altLang="zh-TW" sz="1800" dirty="0">
                <a:solidFill>
                  <a:srgbClr val="993300"/>
                </a:solidFill>
                <a:effectLst>
                  <a:outerShdw blurRad="38100" dist="38100" dir="2700000" algn="tl">
                    <a:srgbClr val="000000">
                      <a:alpha val="43137"/>
                    </a:srgbClr>
                  </a:outerShdw>
                </a:effectLst>
                <a:latin typeface="Arial-BoldMT" charset="0"/>
                <a:ea typeface="新細明體" panose="02020500000000000000" pitchFamily="18" charset="-120"/>
              </a:rPr>
              <a:t>      CRM</a:t>
            </a:r>
          </a:p>
        </p:txBody>
      </p:sp>
    </p:spTree>
  </p:cSld>
  <p:clrMapOvr>
    <a:masterClrMapping/>
  </p:clrMapOvr>
  <p:transition spd="med">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0DEABE2-BA76-4F32-A083-1E686821E8D9}"/>
              </a:ext>
            </a:extLst>
          </p:cNvPr>
          <p:cNvSpPr>
            <a:spLocks noGrp="1" noChangeArrowheads="1"/>
          </p:cNvSpPr>
          <p:nvPr>
            <p:ph type="title"/>
          </p:nvPr>
        </p:nvSpPr>
        <p:spPr/>
        <p:txBody>
          <a:bodyPr/>
          <a:lstStyle/>
          <a:p>
            <a:r>
              <a:rPr lang="zh-TW" altLang="en-US"/>
              <a:t>建立資料倉儲匯流排架構</a:t>
            </a:r>
            <a:r>
              <a:rPr lang="en-US" altLang="zh-TW"/>
              <a:t>(I)</a:t>
            </a:r>
          </a:p>
        </p:txBody>
      </p:sp>
      <p:sp>
        <p:nvSpPr>
          <p:cNvPr id="75779" name="Rectangle 3">
            <a:extLst>
              <a:ext uri="{FF2B5EF4-FFF2-40B4-BE49-F238E27FC236}">
                <a16:creationId xmlns:a16="http://schemas.microsoft.com/office/drawing/2014/main" id="{6CAC5CB3-E5EE-4E94-AC7C-CDF2F51A3F67}"/>
              </a:ext>
            </a:extLst>
          </p:cNvPr>
          <p:cNvSpPr>
            <a:spLocks noGrp="1" noChangeArrowheads="1"/>
          </p:cNvSpPr>
          <p:nvPr>
            <p:ph type="body" idx="1"/>
          </p:nvPr>
        </p:nvSpPr>
        <p:spPr>
          <a:xfrm>
            <a:off x="492125" y="977900"/>
            <a:ext cx="7896225" cy="5475288"/>
          </a:xfrm>
        </p:spPr>
        <p:txBody>
          <a:bodyPr/>
          <a:lstStyle/>
          <a:p>
            <a:r>
              <a:rPr lang="zh-TW" altLang="en-US"/>
              <a:t>無法整合的最大原因為各部門用的模型中會有資料同名異義 </a:t>
            </a:r>
            <a:r>
              <a:rPr lang="en-US" altLang="zh-TW"/>
              <a:t>(Polysemy) </a:t>
            </a:r>
            <a:r>
              <a:rPr lang="zh-TW" altLang="en-US"/>
              <a:t>與異名同義 </a:t>
            </a:r>
            <a:r>
              <a:rPr lang="en-US" altLang="zh-TW"/>
              <a:t>(Synonymy) </a:t>
            </a:r>
            <a:r>
              <a:rPr lang="zh-TW" altLang="en-US"/>
              <a:t>的問題。</a:t>
            </a:r>
          </a:p>
          <a:p>
            <a:pPr lvl="1"/>
            <a:r>
              <a:rPr lang="zh-TW" altLang="en-US"/>
              <a:t>例如兩個不同部門的維度模型都使用庫存量來代表企業的庫存，但其中 </a:t>
            </a:r>
            <a:r>
              <a:rPr lang="en-US" altLang="zh-TW"/>
              <a:t>A </a:t>
            </a:r>
            <a:r>
              <a:rPr lang="zh-TW" altLang="en-US"/>
              <a:t>部門的庫存量包含在途量，另 </a:t>
            </a:r>
            <a:r>
              <a:rPr lang="en-US" altLang="zh-TW"/>
              <a:t>B </a:t>
            </a:r>
            <a:r>
              <a:rPr lang="zh-TW" altLang="en-US"/>
              <a:t>部門的庫存量並未包含在途量，因此就會造成同樣名稱的事實欄位卻在報表上有不同的數字。如果這兩個部門的報表被拿來相互比較就會出現令人非常困惑的狀況。</a:t>
            </a:r>
          </a:p>
          <a:p>
            <a:pPr lvl="1"/>
            <a:r>
              <a:rPr lang="zh-TW" altLang="en-US"/>
              <a:t>另一種情況如果 </a:t>
            </a:r>
            <a:r>
              <a:rPr lang="en-US" altLang="zh-TW"/>
              <a:t>X </a:t>
            </a:r>
            <a:r>
              <a:rPr lang="zh-TW" altLang="en-US"/>
              <a:t>部門用訂單量來代表銷售量，而另一個 </a:t>
            </a:r>
            <a:r>
              <a:rPr lang="en-US" altLang="zh-TW"/>
              <a:t>Y </a:t>
            </a:r>
            <a:r>
              <a:rPr lang="zh-TW" altLang="en-US"/>
              <a:t>部門用銷售量，則這兩部門的報表如放在一起被討論會產生另一種困惑</a:t>
            </a:r>
            <a:r>
              <a:rPr lang="en-US" altLang="zh-TW"/>
              <a:t>—</a:t>
            </a:r>
            <a:r>
              <a:rPr lang="zh-TW" altLang="en-US"/>
              <a:t>如果兩個欄位意義一樣為何不能只用一個名字，如果意義不同為何數字都一樣。</a:t>
            </a:r>
          </a:p>
        </p:txBody>
      </p:sp>
    </p:spTree>
  </p:cSld>
  <p:clrMapOvr>
    <a:masterClrMapping/>
  </p:clrMapOvr>
  <p:transition spd="med">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0B83924-A0CF-43D3-8FD7-6E7FC21AE9ED}"/>
              </a:ext>
            </a:extLst>
          </p:cNvPr>
          <p:cNvSpPr>
            <a:spLocks noGrp="1" noChangeArrowheads="1"/>
          </p:cNvSpPr>
          <p:nvPr>
            <p:ph type="title"/>
          </p:nvPr>
        </p:nvSpPr>
        <p:spPr/>
        <p:txBody>
          <a:bodyPr/>
          <a:lstStyle/>
          <a:p>
            <a:r>
              <a:rPr lang="zh-TW" altLang="en-US"/>
              <a:t>建立資料倉儲匯流排架構</a:t>
            </a:r>
            <a:r>
              <a:rPr lang="en-US" altLang="zh-TW"/>
              <a:t>(II)</a:t>
            </a:r>
          </a:p>
        </p:txBody>
      </p:sp>
      <p:sp>
        <p:nvSpPr>
          <p:cNvPr id="76803" name="Rectangle 3">
            <a:extLst>
              <a:ext uri="{FF2B5EF4-FFF2-40B4-BE49-F238E27FC236}">
                <a16:creationId xmlns:a16="http://schemas.microsoft.com/office/drawing/2014/main" id="{76958626-1070-4E76-854B-AE16FCBA611D}"/>
              </a:ext>
            </a:extLst>
          </p:cNvPr>
          <p:cNvSpPr>
            <a:spLocks noGrp="1" noChangeArrowheads="1"/>
          </p:cNvSpPr>
          <p:nvPr>
            <p:ph type="body" idx="1"/>
          </p:nvPr>
        </p:nvSpPr>
        <p:spPr>
          <a:xfrm>
            <a:off x="492125" y="977900"/>
            <a:ext cx="7896225" cy="5475288"/>
          </a:xfrm>
        </p:spPr>
        <p:txBody>
          <a:bodyPr/>
          <a:lstStyle/>
          <a:p>
            <a:r>
              <a:rPr lang="zh-TW" altLang="en-US"/>
              <a:t>為了解決資料同名異義與異名同義，</a:t>
            </a:r>
            <a:r>
              <a:rPr lang="en-US" altLang="zh-TW"/>
              <a:t>Kimball </a:t>
            </a:r>
            <a:r>
              <a:rPr lang="zh-TW" altLang="en-US"/>
              <a:t>建議需要事先建立</a:t>
            </a:r>
            <a:r>
              <a:rPr lang="zh-TW" altLang="en-US">
                <a:solidFill>
                  <a:srgbClr val="FF0000"/>
                </a:solidFill>
              </a:rPr>
              <a:t>資料倉儲匯流排架構 </a:t>
            </a:r>
            <a:r>
              <a:rPr lang="en-US" altLang="zh-TW">
                <a:solidFill>
                  <a:srgbClr val="FF0000"/>
                </a:solidFill>
              </a:rPr>
              <a:t>(Data warehouse bus architecture)</a:t>
            </a:r>
            <a:r>
              <a:rPr lang="zh-TW" altLang="en-US"/>
              <a:t>。</a:t>
            </a:r>
          </a:p>
          <a:p>
            <a:r>
              <a:rPr lang="zh-TW" altLang="en-US"/>
              <a:t>企業須成立一個單位掌控整體性的 </a:t>
            </a:r>
            <a:r>
              <a:rPr lang="en-US" altLang="zh-TW"/>
              <a:t>BI </a:t>
            </a:r>
            <a:r>
              <a:rPr lang="zh-TW" altLang="en-US"/>
              <a:t>系統的資料架構來達成資訊傳遞的一致性</a:t>
            </a:r>
          </a:p>
        </p:txBody>
      </p:sp>
      <p:grpSp>
        <p:nvGrpSpPr>
          <p:cNvPr id="76804" name="群組 1">
            <a:extLst>
              <a:ext uri="{FF2B5EF4-FFF2-40B4-BE49-F238E27FC236}">
                <a16:creationId xmlns:a16="http://schemas.microsoft.com/office/drawing/2014/main" id="{09EA68E5-D805-49DB-9C27-DE01FFFE125E}"/>
              </a:ext>
            </a:extLst>
          </p:cNvPr>
          <p:cNvGrpSpPr>
            <a:grpSpLocks/>
          </p:cNvGrpSpPr>
          <p:nvPr/>
        </p:nvGrpSpPr>
        <p:grpSpPr bwMode="auto">
          <a:xfrm>
            <a:off x="-131763" y="3233738"/>
            <a:ext cx="9144001" cy="3600450"/>
            <a:chOff x="-180528" y="1196752"/>
            <a:chExt cx="9145066" cy="3600450"/>
          </a:xfrm>
        </p:grpSpPr>
        <p:sp>
          <p:nvSpPr>
            <p:cNvPr id="76806" name="AutoShape 5">
              <a:extLst>
                <a:ext uri="{FF2B5EF4-FFF2-40B4-BE49-F238E27FC236}">
                  <a16:creationId xmlns:a16="http://schemas.microsoft.com/office/drawing/2014/main" id="{CC716F09-D3ED-48F9-97AC-8C1413F7AC09}"/>
                </a:ext>
              </a:extLst>
            </p:cNvPr>
            <p:cNvSpPr>
              <a:spLocks noChangeArrowheads="1"/>
            </p:cNvSpPr>
            <p:nvPr/>
          </p:nvSpPr>
          <p:spPr bwMode="auto">
            <a:xfrm>
              <a:off x="492870" y="2276872"/>
              <a:ext cx="695498" cy="719138"/>
            </a:xfrm>
            <a:prstGeom prst="flowChartMagneticDisk">
              <a:avLst/>
            </a:prstGeom>
            <a:solidFill>
              <a:schemeClr val="accent2"/>
            </a:solidFill>
            <a:ln w="12700">
              <a:solidFill>
                <a:schemeClr val="tx1"/>
              </a:solidFill>
              <a:round/>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07" name="Rectangle 34">
              <a:extLst>
                <a:ext uri="{FF2B5EF4-FFF2-40B4-BE49-F238E27FC236}">
                  <a16:creationId xmlns:a16="http://schemas.microsoft.com/office/drawing/2014/main" id="{1C17A200-5291-4B8D-A6F7-E50BBB42E80A}"/>
                </a:ext>
              </a:extLst>
            </p:cNvPr>
            <p:cNvSpPr>
              <a:spLocks noChangeArrowheads="1"/>
            </p:cNvSpPr>
            <p:nvPr/>
          </p:nvSpPr>
          <p:spPr bwMode="auto">
            <a:xfrm>
              <a:off x="1943026" y="2131790"/>
              <a:ext cx="1763712" cy="2662237"/>
            </a:xfrm>
            <a:prstGeom prst="rect">
              <a:avLst/>
            </a:prstGeom>
            <a:solidFill>
              <a:srgbClr val="FFCCFF"/>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6808" name="Text Box 39">
              <a:extLst>
                <a:ext uri="{FF2B5EF4-FFF2-40B4-BE49-F238E27FC236}">
                  <a16:creationId xmlns:a16="http://schemas.microsoft.com/office/drawing/2014/main" id="{52173BA1-1566-498F-BD25-F493178C26B9}"/>
                </a:ext>
              </a:extLst>
            </p:cNvPr>
            <p:cNvSpPr txBox="1">
              <a:spLocks noChangeArrowheads="1"/>
            </p:cNvSpPr>
            <p:nvPr/>
          </p:nvSpPr>
          <p:spPr bwMode="auto">
            <a:xfrm>
              <a:off x="-108520" y="1196752"/>
              <a:ext cx="17287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C00000"/>
                  </a:solidFill>
                  <a:latin typeface="Arial-BoldMT" charset="0"/>
                  <a:ea typeface="新細明體" panose="02020500000000000000" pitchFamily="18" charset="-120"/>
                </a:rPr>
                <a:t>      Operational Source Systems</a:t>
              </a:r>
            </a:p>
          </p:txBody>
        </p:sp>
        <p:sp>
          <p:nvSpPr>
            <p:cNvPr id="76809" name="AutoShape 40">
              <a:extLst>
                <a:ext uri="{FF2B5EF4-FFF2-40B4-BE49-F238E27FC236}">
                  <a16:creationId xmlns:a16="http://schemas.microsoft.com/office/drawing/2014/main" id="{9879D757-894B-4E71-B57D-7E684FDCEA4D}"/>
                </a:ext>
              </a:extLst>
            </p:cNvPr>
            <p:cNvSpPr>
              <a:spLocks noChangeArrowheads="1"/>
            </p:cNvSpPr>
            <p:nvPr/>
          </p:nvSpPr>
          <p:spPr bwMode="auto">
            <a:xfrm>
              <a:off x="178371" y="3140968"/>
              <a:ext cx="639763" cy="719138"/>
            </a:xfrm>
            <a:prstGeom prst="flowChartMagneticDisk">
              <a:avLst/>
            </a:prstGeom>
            <a:solidFill>
              <a:schemeClr val="accent2"/>
            </a:solidFill>
            <a:ln w="12700">
              <a:solidFill>
                <a:schemeClr val="tx1"/>
              </a:solidFill>
              <a:round/>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10" name="AutoShape 41">
              <a:extLst>
                <a:ext uri="{FF2B5EF4-FFF2-40B4-BE49-F238E27FC236}">
                  <a16:creationId xmlns:a16="http://schemas.microsoft.com/office/drawing/2014/main" id="{76B5C78E-FBFC-4E23-8EF3-76BA7E28E336}"/>
                </a:ext>
              </a:extLst>
            </p:cNvPr>
            <p:cNvSpPr>
              <a:spLocks noChangeArrowheads="1"/>
            </p:cNvSpPr>
            <p:nvPr/>
          </p:nvSpPr>
          <p:spPr bwMode="auto">
            <a:xfrm>
              <a:off x="586532" y="3933056"/>
              <a:ext cx="673100" cy="719137"/>
            </a:xfrm>
            <a:prstGeom prst="flowChartMagneticDisk">
              <a:avLst/>
            </a:prstGeom>
            <a:solidFill>
              <a:schemeClr val="accent2"/>
            </a:solidFill>
            <a:ln w="12700">
              <a:solidFill>
                <a:schemeClr val="tx1"/>
              </a:solidFill>
              <a:round/>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11" name="AutoShape 42">
              <a:extLst>
                <a:ext uri="{FF2B5EF4-FFF2-40B4-BE49-F238E27FC236}">
                  <a16:creationId xmlns:a16="http://schemas.microsoft.com/office/drawing/2014/main" id="{2200E741-661E-4C27-9732-615FC90B757E}"/>
                </a:ext>
              </a:extLst>
            </p:cNvPr>
            <p:cNvSpPr>
              <a:spLocks noChangeArrowheads="1"/>
            </p:cNvSpPr>
            <p:nvPr/>
          </p:nvSpPr>
          <p:spPr bwMode="auto">
            <a:xfrm>
              <a:off x="1077838" y="3284315"/>
              <a:ext cx="792163"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12" name="Text Box 43">
              <a:extLst>
                <a:ext uri="{FF2B5EF4-FFF2-40B4-BE49-F238E27FC236}">
                  <a16:creationId xmlns:a16="http://schemas.microsoft.com/office/drawing/2014/main" id="{8D23C1C1-9C8C-493F-BADB-63C005AF966C}"/>
                </a:ext>
              </a:extLst>
            </p:cNvPr>
            <p:cNvSpPr txBox="1">
              <a:spLocks noChangeArrowheads="1"/>
            </p:cNvSpPr>
            <p:nvPr/>
          </p:nvSpPr>
          <p:spPr bwMode="auto">
            <a:xfrm>
              <a:off x="755576" y="2995390"/>
              <a:ext cx="97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Extract</a:t>
              </a:r>
            </a:p>
          </p:txBody>
        </p:sp>
        <p:sp>
          <p:nvSpPr>
            <p:cNvPr id="76813" name="Text Box 44">
              <a:extLst>
                <a:ext uri="{FF2B5EF4-FFF2-40B4-BE49-F238E27FC236}">
                  <a16:creationId xmlns:a16="http://schemas.microsoft.com/office/drawing/2014/main" id="{EA504094-0D60-4857-B06E-E06F5F017B47}"/>
                </a:ext>
              </a:extLst>
            </p:cNvPr>
            <p:cNvSpPr txBox="1">
              <a:spLocks noChangeArrowheads="1"/>
            </p:cNvSpPr>
            <p:nvPr/>
          </p:nvSpPr>
          <p:spPr bwMode="auto">
            <a:xfrm>
              <a:off x="1979538" y="1196752"/>
              <a:ext cx="15462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Data Staging Area</a:t>
              </a:r>
            </a:p>
          </p:txBody>
        </p:sp>
        <p:sp>
          <p:nvSpPr>
            <p:cNvPr id="76814" name="AutoShape 48">
              <a:extLst>
                <a:ext uri="{FF2B5EF4-FFF2-40B4-BE49-F238E27FC236}">
                  <a16:creationId xmlns:a16="http://schemas.microsoft.com/office/drawing/2014/main" id="{3B8B913C-90E9-42E2-986D-6C9C37020436}"/>
                </a:ext>
              </a:extLst>
            </p:cNvPr>
            <p:cNvSpPr>
              <a:spLocks noChangeArrowheads="1"/>
            </p:cNvSpPr>
            <p:nvPr/>
          </p:nvSpPr>
          <p:spPr bwMode="auto">
            <a:xfrm>
              <a:off x="3743251" y="2347690"/>
              <a:ext cx="792162"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15" name="Text Box 49">
              <a:extLst>
                <a:ext uri="{FF2B5EF4-FFF2-40B4-BE49-F238E27FC236}">
                  <a16:creationId xmlns:a16="http://schemas.microsoft.com/office/drawing/2014/main" id="{A68E289B-2ADB-4E2E-901C-DFF7FC7F5076}"/>
                </a:ext>
              </a:extLst>
            </p:cNvPr>
            <p:cNvSpPr txBox="1">
              <a:spLocks noChangeArrowheads="1"/>
            </p:cNvSpPr>
            <p:nvPr/>
          </p:nvSpPr>
          <p:spPr bwMode="auto">
            <a:xfrm>
              <a:off x="3563863" y="2131790"/>
              <a:ext cx="746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Load</a:t>
              </a:r>
            </a:p>
          </p:txBody>
        </p:sp>
        <p:sp>
          <p:nvSpPr>
            <p:cNvPr id="76816" name="AutoShape 50">
              <a:extLst>
                <a:ext uri="{FF2B5EF4-FFF2-40B4-BE49-F238E27FC236}">
                  <a16:creationId xmlns:a16="http://schemas.microsoft.com/office/drawing/2014/main" id="{5DB1B481-500D-4D45-8297-D2315BD786CB}"/>
                </a:ext>
              </a:extLst>
            </p:cNvPr>
            <p:cNvSpPr>
              <a:spLocks noChangeArrowheads="1"/>
            </p:cNvSpPr>
            <p:nvPr/>
          </p:nvSpPr>
          <p:spPr bwMode="auto">
            <a:xfrm>
              <a:off x="3743251" y="4220940"/>
              <a:ext cx="792162"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17" name="Text Box 51">
              <a:extLst>
                <a:ext uri="{FF2B5EF4-FFF2-40B4-BE49-F238E27FC236}">
                  <a16:creationId xmlns:a16="http://schemas.microsoft.com/office/drawing/2014/main" id="{453AF663-147F-4F45-B54B-853DB6B0A60F}"/>
                </a:ext>
              </a:extLst>
            </p:cNvPr>
            <p:cNvSpPr txBox="1">
              <a:spLocks noChangeArrowheads="1"/>
            </p:cNvSpPr>
            <p:nvPr/>
          </p:nvSpPr>
          <p:spPr bwMode="auto">
            <a:xfrm>
              <a:off x="3563863" y="4047902"/>
              <a:ext cx="746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Load</a:t>
              </a:r>
            </a:p>
          </p:txBody>
        </p:sp>
        <p:sp>
          <p:nvSpPr>
            <p:cNvPr id="76818" name="Rectangle 52">
              <a:extLst>
                <a:ext uri="{FF2B5EF4-FFF2-40B4-BE49-F238E27FC236}">
                  <a16:creationId xmlns:a16="http://schemas.microsoft.com/office/drawing/2014/main" id="{DB9FAF07-8497-4113-90EA-4B166A64ED2C}"/>
                </a:ext>
              </a:extLst>
            </p:cNvPr>
            <p:cNvSpPr>
              <a:spLocks noChangeArrowheads="1"/>
            </p:cNvSpPr>
            <p:nvPr/>
          </p:nvSpPr>
          <p:spPr bwMode="auto">
            <a:xfrm>
              <a:off x="4668763" y="2131790"/>
              <a:ext cx="1584325" cy="649287"/>
            </a:xfrm>
            <a:prstGeom prst="rect">
              <a:avLst/>
            </a:prstGeom>
            <a:solidFill>
              <a:srgbClr val="FFFF99"/>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6819" name="Text Box 53">
              <a:extLst>
                <a:ext uri="{FF2B5EF4-FFF2-40B4-BE49-F238E27FC236}">
                  <a16:creationId xmlns:a16="http://schemas.microsoft.com/office/drawing/2014/main" id="{9740A3A4-9402-4D45-9580-27446870D7B2}"/>
                </a:ext>
              </a:extLst>
            </p:cNvPr>
            <p:cNvSpPr txBox="1">
              <a:spLocks noChangeArrowheads="1"/>
            </p:cNvSpPr>
            <p:nvPr/>
          </p:nvSpPr>
          <p:spPr bwMode="auto">
            <a:xfrm>
              <a:off x="4390951" y="1196752"/>
              <a:ext cx="18002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FF0000"/>
                  </a:solidFill>
                  <a:latin typeface="Arial-BoldMT" charset="0"/>
                  <a:ea typeface="新細明體" panose="02020500000000000000" pitchFamily="18" charset="-120"/>
                </a:rPr>
                <a:t>      Data Presentation Area</a:t>
              </a:r>
            </a:p>
          </p:txBody>
        </p:sp>
        <p:sp>
          <p:nvSpPr>
            <p:cNvPr id="76820" name="Text Box 33">
              <a:extLst>
                <a:ext uri="{FF2B5EF4-FFF2-40B4-BE49-F238E27FC236}">
                  <a16:creationId xmlns:a16="http://schemas.microsoft.com/office/drawing/2014/main" id="{D88FFC5F-D015-46C7-8E4D-EB199EA2B44F}"/>
                </a:ext>
              </a:extLst>
            </p:cNvPr>
            <p:cNvSpPr txBox="1">
              <a:spLocks noChangeArrowheads="1"/>
            </p:cNvSpPr>
            <p:nvPr/>
          </p:nvSpPr>
          <p:spPr bwMode="auto">
            <a:xfrm>
              <a:off x="4427463" y="2349277"/>
              <a:ext cx="17541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latin typeface="Arial-BoldMT" charset="0"/>
                  <a:ea typeface="新細明體" panose="02020500000000000000" pitchFamily="18" charset="-120"/>
                </a:rPr>
                <a:t>      Data mart #1</a:t>
              </a:r>
            </a:p>
          </p:txBody>
        </p:sp>
        <p:sp>
          <p:nvSpPr>
            <p:cNvPr id="76821" name="Rectangle 54">
              <a:extLst>
                <a:ext uri="{FF2B5EF4-FFF2-40B4-BE49-F238E27FC236}">
                  <a16:creationId xmlns:a16="http://schemas.microsoft.com/office/drawing/2014/main" id="{10DEF0BF-C8C5-4A21-B4E0-82E95ABF8A3B}"/>
                </a:ext>
              </a:extLst>
            </p:cNvPr>
            <p:cNvSpPr>
              <a:spLocks noChangeArrowheads="1"/>
            </p:cNvSpPr>
            <p:nvPr/>
          </p:nvSpPr>
          <p:spPr bwMode="auto">
            <a:xfrm>
              <a:off x="4668763" y="4149502"/>
              <a:ext cx="1584325" cy="647700"/>
            </a:xfrm>
            <a:prstGeom prst="rect">
              <a:avLst/>
            </a:prstGeom>
            <a:solidFill>
              <a:srgbClr val="FFFF99"/>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6822" name="Text Box 55">
              <a:extLst>
                <a:ext uri="{FF2B5EF4-FFF2-40B4-BE49-F238E27FC236}">
                  <a16:creationId xmlns:a16="http://schemas.microsoft.com/office/drawing/2014/main" id="{E509A3ED-5F89-4F79-A771-0A1F657856BA}"/>
                </a:ext>
              </a:extLst>
            </p:cNvPr>
            <p:cNvSpPr txBox="1">
              <a:spLocks noChangeArrowheads="1"/>
            </p:cNvSpPr>
            <p:nvPr/>
          </p:nvSpPr>
          <p:spPr bwMode="auto">
            <a:xfrm>
              <a:off x="4427463" y="4405090"/>
              <a:ext cx="1754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latin typeface="Arial-BoldMT" charset="0"/>
                  <a:ea typeface="新細明體" panose="02020500000000000000" pitchFamily="18" charset="-120"/>
                </a:rPr>
                <a:t>      Data mart #2</a:t>
              </a:r>
            </a:p>
          </p:txBody>
        </p:sp>
        <p:sp>
          <p:nvSpPr>
            <p:cNvPr id="76823" name="Rectangle 56">
              <a:extLst>
                <a:ext uri="{FF2B5EF4-FFF2-40B4-BE49-F238E27FC236}">
                  <a16:creationId xmlns:a16="http://schemas.microsoft.com/office/drawing/2014/main" id="{3114E1C4-310D-4D7A-A01E-2B82E24991AE}"/>
                </a:ext>
              </a:extLst>
            </p:cNvPr>
            <p:cNvSpPr>
              <a:spLocks noChangeArrowheads="1"/>
            </p:cNvSpPr>
            <p:nvPr/>
          </p:nvSpPr>
          <p:spPr bwMode="auto">
            <a:xfrm>
              <a:off x="2158926" y="2276252"/>
              <a:ext cx="1366837" cy="647700"/>
            </a:xfrm>
            <a:prstGeom prst="rect">
              <a:avLst/>
            </a:prstGeom>
            <a:solidFill>
              <a:srgbClr val="CCCC00"/>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6824" name="Text Box 7">
              <a:extLst>
                <a:ext uri="{FF2B5EF4-FFF2-40B4-BE49-F238E27FC236}">
                  <a16:creationId xmlns:a16="http://schemas.microsoft.com/office/drawing/2014/main" id="{CB1DF7A9-9526-400C-8509-FC710113B952}"/>
                </a:ext>
              </a:extLst>
            </p:cNvPr>
            <p:cNvSpPr txBox="1">
              <a:spLocks noChangeArrowheads="1"/>
            </p:cNvSpPr>
            <p:nvPr/>
          </p:nvSpPr>
          <p:spPr bwMode="auto">
            <a:xfrm>
              <a:off x="2124001" y="2460402"/>
              <a:ext cx="1438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Service</a:t>
              </a:r>
            </a:p>
          </p:txBody>
        </p:sp>
        <p:sp>
          <p:nvSpPr>
            <p:cNvPr id="76825" name="Rectangle 57">
              <a:extLst>
                <a:ext uri="{FF2B5EF4-FFF2-40B4-BE49-F238E27FC236}">
                  <a16:creationId xmlns:a16="http://schemas.microsoft.com/office/drawing/2014/main" id="{824A2A8A-24A2-4BA7-8DAD-7D1EF98B8907}"/>
                </a:ext>
              </a:extLst>
            </p:cNvPr>
            <p:cNvSpPr>
              <a:spLocks noChangeArrowheads="1"/>
            </p:cNvSpPr>
            <p:nvPr/>
          </p:nvSpPr>
          <p:spPr bwMode="auto">
            <a:xfrm>
              <a:off x="2158926" y="3139852"/>
              <a:ext cx="1368425" cy="720725"/>
            </a:xfrm>
            <a:prstGeom prst="rect">
              <a:avLst/>
            </a:prstGeom>
            <a:solidFill>
              <a:srgbClr val="008000"/>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6826" name="Rectangle 58">
              <a:extLst>
                <a:ext uri="{FF2B5EF4-FFF2-40B4-BE49-F238E27FC236}">
                  <a16:creationId xmlns:a16="http://schemas.microsoft.com/office/drawing/2014/main" id="{44964C8B-C1C2-41EC-AFCE-3CB311A42CCD}"/>
                </a:ext>
              </a:extLst>
            </p:cNvPr>
            <p:cNvSpPr>
              <a:spLocks noChangeArrowheads="1"/>
            </p:cNvSpPr>
            <p:nvPr/>
          </p:nvSpPr>
          <p:spPr bwMode="auto">
            <a:xfrm>
              <a:off x="2158926" y="4005040"/>
              <a:ext cx="1366837" cy="647700"/>
            </a:xfrm>
            <a:prstGeom prst="rect">
              <a:avLst/>
            </a:prstGeom>
            <a:solidFill>
              <a:srgbClr val="6600CC"/>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6827" name="Text Box 45">
              <a:extLst>
                <a:ext uri="{FF2B5EF4-FFF2-40B4-BE49-F238E27FC236}">
                  <a16:creationId xmlns:a16="http://schemas.microsoft.com/office/drawing/2014/main" id="{58CD06D2-E4FB-4A71-8E28-A7B156BE9798}"/>
                </a:ext>
              </a:extLst>
            </p:cNvPr>
            <p:cNvSpPr txBox="1">
              <a:spLocks noChangeArrowheads="1"/>
            </p:cNvSpPr>
            <p:nvPr/>
          </p:nvSpPr>
          <p:spPr bwMode="auto">
            <a:xfrm>
              <a:off x="1979538" y="3357340"/>
              <a:ext cx="172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Data Store</a:t>
              </a:r>
            </a:p>
          </p:txBody>
        </p:sp>
        <p:sp>
          <p:nvSpPr>
            <p:cNvPr id="76828" name="Text Box 46">
              <a:extLst>
                <a:ext uri="{FF2B5EF4-FFF2-40B4-BE49-F238E27FC236}">
                  <a16:creationId xmlns:a16="http://schemas.microsoft.com/office/drawing/2014/main" id="{67F8543B-99BF-4022-91E1-78CE12106AA7}"/>
                </a:ext>
              </a:extLst>
            </p:cNvPr>
            <p:cNvSpPr txBox="1">
              <a:spLocks noChangeArrowheads="1"/>
            </p:cNvSpPr>
            <p:nvPr/>
          </p:nvSpPr>
          <p:spPr bwMode="auto">
            <a:xfrm>
              <a:off x="1979538" y="4220940"/>
              <a:ext cx="172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Processing</a:t>
              </a:r>
            </a:p>
          </p:txBody>
        </p:sp>
        <p:sp>
          <p:nvSpPr>
            <p:cNvPr id="76829" name="AutoShape 59">
              <a:extLst>
                <a:ext uri="{FF2B5EF4-FFF2-40B4-BE49-F238E27FC236}">
                  <a16:creationId xmlns:a16="http://schemas.microsoft.com/office/drawing/2014/main" id="{BF6EB274-207B-41EB-B247-67D3FE1669F9}"/>
                </a:ext>
              </a:extLst>
            </p:cNvPr>
            <p:cNvSpPr>
              <a:spLocks noChangeArrowheads="1"/>
            </p:cNvSpPr>
            <p:nvPr/>
          </p:nvSpPr>
          <p:spPr bwMode="auto">
            <a:xfrm>
              <a:off x="4498901" y="2781077"/>
              <a:ext cx="1873250" cy="1368425"/>
            </a:xfrm>
            <a:prstGeom prst="upDownArrowCallout">
              <a:avLst>
                <a:gd name="adj1" fmla="val 28963"/>
                <a:gd name="adj2" fmla="val 28963"/>
                <a:gd name="adj3" fmla="val 12500"/>
                <a:gd name="adj4" fmla="val 50000"/>
              </a:avLst>
            </a:prstGeom>
            <a:solidFill>
              <a:srgbClr val="990099"/>
            </a:solidFill>
            <a:ln w="12700">
              <a:solidFill>
                <a:schemeClr val="tx1"/>
              </a:solidFill>
              <a:miter lim="800000"/>
              <a:headEnd type="none" w="sm" len="sm"/>
              <a:tailEnd type="none" w="sm" len="sm"/>
            </a:ln>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30" name="Rectangle 60">
              <a:extLst>
                <a:ext uri="{FF2B5EF4-FFF2-40B4-BE49-F238E27FC236}">
                  <a16:creationId xmlns:a16="http://schemas.microsoft.com/office/drawing/2014/main" id="{0D0290A1-F467-446B-B55A-51FE5081EEFA}"/>
                </a:ext>
              </a:extLst>
            </p:cNvPr>
            <p:cNvSpPr>
              <a:spLocks noChangeArrowheads="1"/>
            </p:cNvSpPr>
            <p:nvPr/>
          </p:nvSpPr>
          <p:spPr bwMode="auto">
            <a:xfrm>
              <a:off x="7235751" y="2131790"/>
              <a:ext cx="1728787" cy="2662237"/>
            </a:xfrm>
            <a:prstGeom prst="rect">
              <a:avLst/>
            </a:prstGeom>
            <a:solidFill>
              <a:srgbClr val="FFCCFF"/>
            </a:solidFill>
            <a:ln w="19050">
              <a:solidFill>
                <a:schemeClr val="tx1"/>
              </a:solidFill>
              <a:miter lim="800000"/>
              <a:headEnd type="none" w="sm" len="sm"/>
              <a:tailEnd type="none" w="sm" len="sm"/>
            </a:ln>
          </p:spPr>
          <p:txBody>
            <a:bodyPr wrap="none" lIns="0" tIns="0" rIns="0" bIns="0" anchor="ct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gn="ctr">
                <a:lnSpc>
                  <a:spcPct val="90000"/>
                </a:lnSpc>
              </a:pPr>
              <a:endParaRPr lang="zh-TW" altLang="zh-TW" sz="2200">
                <a:solidFill>
                  <a:schemeClr val="bg1"/>
                </a:solidFill>
                <a:latin typeface="Arial-BoldMT" charset="0"/>
                <a:ea typeface="新細明體" panose="02020500000000000000" pitchFamily="18" charset="-120"/>
              </a:endParaRPr>
            </a:p>
          </p:txBody>
        </p:sp>
        <p:sp>
          <p:nvSpPr>
            <p:cNvPr id="76831" name="AutoShape 64">
              <a:extLst>
                <a:ext uri="{FF2B5EF4-FFF2-40B4-BE49-F238E27FC236}">
                  <a16:creationId xmlns:a16="http://schemas.microsoft.com/office/drawing/2014/main" id="{DA0E5089-4CC3-4C2E-805F-F2E290E3DF37}"/>
                </a:ext>
              </a:extLst>
            </p:cNvPr>
            <p:cNvSpPr>
              <a:spLocks noChangeArrowheads="1"/>
            </p:cNvSpPr>
            <p:nvPr/>
          </p:nvSpPr>
          <p:spPr bwMode="auto">
            <a:xfrm flipH="1">
              <a:off x="6372151" y="2347690"/>
              <a:ext cx="792162"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32" name="Text Box 65">
              <a:extLst>
                <a:ext uri="{FF2B5EF4-FFF2-40B4-BE49-F238E27FC236}">
                  <a16:creationId xmlns:a16="http://schemas.microsoft.com/office/drawing/2014/main" id="{3B29D431-C92E-4C49-94FF-8A7F47622554}"/>
                </a:ext>
              </a:extLst>
            </p:cNvPr>
            <p:cNvSpPr txBox="1">
              <a:spLocks noChangeArrowheads="1"/>
            </p:cNvSpPr>
            <p:nvPr/>
          </p:nvSpPr>
          <p:spPr bwMode="auto">
            <a:xfrm>
              <a:off x="6011788" y="2131790"/>
              <a:ext cx="1000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Access</a:t>
              </a:r>
            </a:p>
          </p:txBody>
        </p:sp>
        <p:sp>
          <p:nvSpPr>
            <p:cNvPr id="76833" name="AutoShape 66">
              <a:extLst>
                <a:ext uri="{FF2B5EF4-FFF2-40B4-BE49-F238E27FC236}">
                  <a16:creationId xmlns:a16="http://schemas.microsoft.com/office/drawing/2014/main" id="{4CA6E955-6F10-49BE-8A0A-2A6BC6E56498}"/>
                </a:ext>
              </a:extLst>
            </p:cNvPr>
            <p:cNvSpPr>
              <a:spLocks noChangeArrowheads="1"/>
            </p:cNvSpPr>
            <p:nvPr/>
          </p:nvSpPr>
          <p:spPr bwMode="auto">
            <a:xfrm flipH="1">
              <a:off x="6372151" y="4220940"/>
              <a:ext cx="792162" cy="503237"/>
            </a:xfrm>
            <a:prstGeom prst="notchedRightArrow">
              <a:avLst>
                <a:gd name="adj1" fmla="val 50000"/>
                <a:gd name="adj2" fmla="val 39353"/>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76834" name="Text Box 67">
              <a:extLst>
                <a:ext uri="{FF2B5EF4-FFF2-40B4-BE49-F238E27FC236}">
                  <a16:creationId xmlns:a16="http://schemas.microsoft.com/office/drawing/2014/main" id="{2FB28326-5229-4159-BFD9-45FD64EBE197}"/>
                </a:ext>
              </a:extLst>
            </p:cNvPr>
            <p:cNvSpPr txBox="1">
              <a:spLocks noChangeArrowheads="1"/>
            </p:cNvSpPr>
            <p:nvPr/>
          </p:nvSpPr>
          <p:spPr bwMode="auto">
            <a:xfrm>
              <a:off x="6011788" y="4005040"/>
              <a:ext cx="1000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008000"/>
                  </a:solidFill>
                  <a:latin typeface="Arial-BoldMT" charset="0"/>
                  <a:ea typeface="新細明體" panose="02020500000000000000" pitchFamily="18" charset="-120"/>
                </a:rPr>
                <a:t>      Access</a:t>
              </a:r>
            </a:p>
          </p:txBody>
        </p:sp>
        <p:sp>
          <p:nvSpPr>
            <p:cNvPr id="76835" name="Text Box 68">
              <a:extLst>
                <a:ext uri="{FF2B5EF4-FFF2-40B4-BE49-F238E27FC236}">
                  <a16:creationId xmlns:a16="http://schemas.microsoft.com/office/drawing/2014/main" id="{2E408DF2-A1F6-476D-B309-5E9D65D5FD30}"/>
                </a:ext>
              </a:extLst>
            </p:cNvPr>
            <p:cNvSpPr txBox="1">
              <a:spLocks noChangeArrowheads="1"/>
            </p:cNvSpPr>
            <p:nvPr/>
          </p:nvSpPr>
          <p:spPr bwMode="auto">
            <a:xfrm>
              <a:off x="7343701" y="1196752"/>
              <a:ext cx="14398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rgbClr val="6600CC"/>
                  </a:solidFill>
                  <a:latin typeface="Arial-BoldMT" charset="0"/>
                  <a:ea typeface="新細明體" panose="02020500000000000000" pitchFamily="18" charset="-120"/>
                </a:rPr>
                <a:t>    </a:t>
              </a:r>
              <a:r>
                <a:rPr lang="zh-TW" altLang="en-US" sz="1800">
                  <a:solidFill>
                    <a:srgbClr val="6600CC"/>
                  </a:solidFill>
                  <a:latin typeface="Arial-BoldMT" charset="0"/>
                  <a:ea typeface="新細明體" panose="02020500000000000000" pitchFamily="18" charset="-120"/>
                </a:rPr>
                <a:t> </a:t>
              </a:r>
              <a:r>
                <a:rPr lang="en-US" altLang="zh-TW" sz="1800">
                  <a:solidFill>
                    <a:srgbClr val="6600CC"/>
                  </a:solidFill>
                  <a:latin typeface="Arial-BoldMT" charset="0"/>
                  <a:ea typeface="新細明體" panose="02020500000000000000" pitchFamily="18" charset="-120"/>
                </a:rPr>
                <a:t> Data Access Tools</a:t>
              </a:r>
            </a:p>
          </p:txBody>
        </p:sp>
        <p:sp>
          <p:nvSpPr>
            <p:cNvPr id="76836" name="Text Box 69">
              <a:extLst>
                <a:ext uri="{FF2B5EF4-FFF2-40B4-BE49-F238E27FC236}">
                  <a16:creationId xmlns:a16="http://schemas.microsoft.com/office/drawing/2014/main" id="{3C8E2D2F-C191-40C4-9CA6-A7555C1C312D}"/>
                </a:ext>
              </a:extLst>
            </p:cNvPr>
            <p:cNvSpPr txBox="1">
              <a:spLocks noChangeArrowheads="1"/>
            </p:cNvSpPr>
            <p:nvPr/>
          </p:nvSpPr>
          <p:spPr bwMode="auto">
            <a:xfrm>
              <a:off x="7199238" y="2204815"/>
              <a:ext cx="16192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Query Tools</a:t>
              </a:r>
            </a:p>
          </p:txBody>
        </p:sp>
        <p:sp>
          <p:nvSpPr>
            <p:cNvPr id="76837" name="Rectangle 70">
              <a:extLst>
                <a:ext uri="{FF2B5EF4-FFF2-40B4-BE49-F238E27FC236}">
                  <a16:creationId xmlns:a16="http://schemas.microsoft.com/office/drawing/2014/main" id="{B0B83D1E-ABD4-4EA2-94AF-556CD18967FE}"/>
                </a:ext>
              </a:extLst>
            </p:cNvPr>
            <p:cNvSpPr>
              <a:spLocks noChangeArrowheads="1"/>
            </p:cNvSpPr>
            <p:nvPr/>
          </p:nvSpPr>
          <p:spPr bwMode="auto">
            <a:xfrm>
              <a:off x="7343701" y="2636615"/>
              <a:ext cx="14605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Report Writers</a:t>
              </a:r>
            </a:p>
          </p:txBody>
        </p:sp>
        <p:sp>
          <p:nvSpPr>
            <p:cNvPr id="76838" name="Rectangle 71">
              <a:extLst>
                <a:ext uri="{FF2B5EF4-FFF2-40B4-BE49-F238E27FC236}">
                  <a16:creationId xmlns:a16="http://schemas.microsoft.com/office/drawing/2014/main" id="{8562B261-F2C0-441C-AA74-6780A2634774}"/>
                </a:ext>
              </a:extLst>
            </p:cNvPr>
            <p:cNvSpPr>
              <a:spLocks noChangeArrowheads="1"/>
            </p:cNvSpPr>
            <p:nvPr/>
          </p:nvSpPr>
          <p:spPr bwMode="auto">
            <a:xfrm>
              <a:off x="7343701" y="3068415"/>
              <a:ext cx="13462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Analytic App.</a:t>
              </a:r>
            </a:p>
          </p:txBody>
        </p:sp>
        <p:sp>
          <p:nvSpPr>
            <p:cNvPr id="76839" name="Rectangle 72">
              <a:extLst>
                <a:ext uri="{FF2B5EF4-FFF2-40B4-BE49-F238E27FC236}">
                  <a16:creationId xmlns:a16="http://schemas.microsoft.com/office/drawing/2014/main" id="{F2E67150-D468-485E-BE55-3F4E7E4A01AB}"/>
                </a:ext>
              </a:extLst>
            </p:cNvPr>
            <p:cNvSpPr>
              <a:spLocks noChangeArrowheads="1"/>
            </p:cNvSpPr>
            <p:nvPr/>
          </p:nvSpPr>
          <p:spPr bwMode="auto">
            <a:xfrm>
              <a:off x="7127801" y="3500215"/>
              <a:ext cx="183515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Modeling:</a:t>
              </a:r>
            </a:p>
            <a:p>
              <a:pPr>
                <a:lnSpc>
                  <a:spcPct val="90000"/>
                </a:lnSpc>
                <a:buFont typeface="Wingdings" panose="05000000000000000000" pitchFamily="2" charset="2"/>
                <a:buNone/>
              </a:pPr>
              <a:r>
                <a:rPr lang="en-US" altLang="zh-TW" sz="1600">
                  <a:solidFill>
                    <a:srgbClr val="0033CC"/>
                  </a:solidFill>
                  <a:latin typeface="Arial-BoldMT" charset="0"/>
                  <a:ea typeface="新細明體" panose="02020500000000000000" pitchFamily="18" charset="-120"/>
                </a:rPr>
                <a:t>          </a:t>
              </a:r>
              <a:r>
                <a:rPr lang="en-US" altLang="zh-TW" sz="1600">
                  <a:solidFill>
                    <a:schemeClr val="tx1"/>
                  </a:solidFill>
                  <a:latin typeface="Arial-BoldMT" charset="0"/>
                  <a:ea typeface="新細明體" panose="02020500000000000000" pitchFamily="18" charset="-120"/>
                </a:rPr>
                <a:t>Forecasting </a:t>
              </a:r>
            </a:p>
            <a:p>
              <a:pPr>
                <a:lnSpc>
                  <a:spcPct val="90000"/>
                </a:lnSpc>
                <a:buFont typeface="Wingdings" panose="05000000000000000000" pitchFamily="2" charset="2"/>
                <a:buNone/>
              </a:pPr>
              <a:r>
                <a:rPr lang="en-US" altLang="zh-TW" sz="1600">
                  <a:solidFill>
                    <a:schemeClr val="tx1"/>
                  </a:solidFill>
                  <a:latin typeface="Arial-BoldMT" charset="0"/>
                  <a:ea typeface="新細明體" panose="02020500000000000000" pitchFamily="18" charset="-120"/>
                </a:rPr>
                <a:t>          Scoring</a:t>
              </a:r>
            </a:p>
            <a:p>
              <a:pPr>
                <a:lnSpc>
                  <a:spcPct val="90000"/>
                </a:lnSpc>
                <a:buFont typeface="Wingdings" panose="05000000000000000000" pitchFamily="2" charset="2"/>
                <a:buNone/>
              </a:pPr>
              <a:r>
                <a:rPr lang="en-US" altLang="zh-TW" sz="1600">
                  <a:solidFill>
                    <a:schemeClr val="tx1"/>
                  </a:solidFill>
                  <a:latin typeface="Arial-BoldMT" charset="0"/>
                  <a:ea typeface="新細明體" panose="02020500000000000000" pitchFamily="18" charset="-120"/>
                </a:rPr>
                <a:t>          Data Mining</a:t>
              </a:r>
            </a:p>
          </p:txBody>
        </p:sp>
        <p:sp>
          <p:nvSpPr>
            <p:cNvPr id="76840" name="Text Box 73">
              <a:extLst>
                <a:ext uri="{FF2B5EF4-FFF2-40B4-BE49-F238E27FC236}">
                  <a16:creationId xmlns:a16="http://schemas.microsoft.com/office/drawing/2014/main" id="{A6FA8E06-9089-401B-9718-6B3FFE7D5F51}"/>
                </a:ext>
              </a:extLst>
            </p:cNvPr>
            <p:cNvSpPr txBox="1">
              <a:spLocks noChangeArrowheads="1"/>
            </p:cNvSpPr>
            <p:nvPr/>
          </p:nvSpPr>
          <p:spPr bwMode="auto">
            <a:xfrm>
              <a:off x="4643363" y="3141440"/>
              <a:ext cx="1574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800">
                  <a:solidFill>
                    <a:schemeClr val="bg1"/>
                  </a:solidFill>
                  <a:latin typeface="Arial-BoldMT" charset="0"/>
                  <a:ea typeface="新細明體" panose="02020500000000000000" pitchFamily="18" charset="-120"/>
                </a:rPr>
                <a:t>      DW Bus</a:t>
              </a:r>
            </a:p>
          </p:txBody>
        </p:sp>
        <p:sp>
          <p:nvSpPr>
            <p:cNvPr id="76841" name="Text Box 74">
              <a:extLst>
                <a:ext uri="{FF2B5EF4-FFF2-40B4-BE49-F238E27FC236}">
                  <a16:creationId xmlns:a16="http://schemas.microsoft.com/office/drawing/2014/main" id="{17036CF4-FB82-4050-A3BE-502BE1E749D7}"/>
                </a:ext>
              </a:extLst>
            </p:cNvPr>
            <p:cNvSpPr txBox="1">
              <a:spLocks noChangeArrowheads="1"/>
            </p:cNvSpPr>
            <p:nvPr/>
          </p:nvSpPr>
          <p:spPr bwMode="auto">
            <a:xfrm>
              <a:off x="4283001" y="3428777"/>
              <a:ext cx="19446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en-US" altLang="zh-TW" sz="1400">
                  <a:solidFill>
                    <a:schemeClr val="bg1"/>
                  </a:solidFill>
                  <a:latin typeface="Arial-BoldMT" charset="0"/>
                  <a:ea typeface="新細明體" panose="02020500000000000000" pitchFamily="18" charset="-120"/>
                </a:rPr>
                <a:t>      Conformed facts &amp; dimensions</a:t>
              </a:r>
            </a:p>
          </p:txBody>
        </p:sp>
        <p:sp>
          <p:nvSpPr>
            <p:cNvPr id="40" name="Text Box 39">
              <a:extLst>
                <a:ext uri="{FF2B5EF4-FFF2-40B4-BE49-F238E27FC236}">
                  <a16:creationId xmlns:a16="http://schemas.microsoft.com/office/drawing/2014/main" id="{453CF76A-B5F3-4190-8C2F-D600A077F7A0}"/>
                </a:ext>
              </a:extLst>
            </p:cNvPr>
            <p:cNvSpPr txBox="1">
              <a:spLocks noChangeArrowheads="1"/>
            </p:cNvSpPr>
            <p:nvPr/>
          </p:nvSpPr>
          <p:spPr bwMode="auto">
            <a:xfrm>
              <a:off x="251323" y="2636614"/>
              <a:ext cx="100976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marL="180975" indent="-361950">
                <a:lnSpc>
                  <a:spcPct val="90000"/>
                </a:lnSpc>
                <a:buFont typeface="Wingdings" panose="05000000000000000000" pitchFamily="2" charset="2"/>
                <a:buNone/>
                <a:defRPr/>
              </a:pPr>
              <a:r>
                <a:rPr lang="en-US" altLang="zh-TW" sz="1800" dirty="0">
                  <a:solidFill>
                    <a:srgbClr val="0033CC"/>
                  </a:solidFill>
                  <a:effectLst>
                    <a:outerShdw blurRad="38100" dist="38100" dir="2700000" algn="tl">
                      <a:srgbClr val="000000">
                        <a:alpha val="43137"/>
                      </a:srgbClr>
                    </a:outerShdw>
                  </a:effectLst>
                  <a:latin typeface="Arial-BoldMT" charset="0"/>
                  <a:ea typeface="新細明體" panose="02020500000000000000" pitchFamily="18" charset="-120"/>
                </a:rPr>
                <a:t>      ERP</a:t>
              </a:r>
            </a:p>
          </p:txBody>
        </p:sp>
        <p:sp>
          <p:nvSpPr>
            <p:cNvPr id="41" name="Text Box 39">
              <a:extLst>
                <a:ext uri="{FF2B5EF4-FFF2-40B4-BE49-F238E27FC236}">
                  <a16:creationId xmlns:a16="http://schemas.microsoft.com/office/drawing/2014/main" id="{948A2D42-7F42-4059-A12A-FF386BDAB545}"/>
                </a:ext>
              </a:extLst>
            </p:cNvPr>
            <p:cNvSpPr txBox="1">
              <a:spLocks noChangeArrowheads="1"/>
            </p:cNvSpPr>
            <p:nvPr/>
          </p:nvSpPr>
          <p:spPr bwMode="auto">
            <a:xfrm>
              <a:off x="251323" y="4259039"/>
              <a:ext cx="100976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marL="180975" indent="-361950">
                <a:lnSpc>
                  <a:spcPct val="90000"/>
                </a:lnSpc>
                <a:buFont typeface="Wingdings" panose="05000000000000000000" pitchFamily="2" charset="2"/>
                <a:buNone/>
                <a:defRPr/>
              </a:pPr>
              <a:r>
                <a:rPr lang="en-US" altLang="zh-TW" sz="1800" dirty="0">
                  <a:solidFill>
                    <a:srgbClr val="CC3399"/>
                  </a:solidFill>
                  <a:effectLst>
                    <a:outerShdw blurRad="38100" dist="38100" dir="2700000" algn="tl">
                      <a:srgbClr val="000000">
                        <a:alpha val="43137"/>
                      </a:srgbClr>
                    </a:outerShdw>
                  </a:effectLst>
                  <a:latin typeface="Arial-BoldMT" charset="0"/>
                  <a:ea typeface="新細明體" panose="02020500000000000000" pitchFamily="18" charset="-120"/>
                </a:rPr>
                <a:t>      SCM</a:t>
              </a:r>
            </a:p>
          </p:txBody>
        </p:sp>
        <p:sp>
          <p:nvSpPr>
            <p:cNvPr id="42" name="Text Box 39">
              <a:extLst>
                <a:ext uri="{FF2B5EF4-FFF2-40B4-BE49-F238E27FC236}">
                  <a16:creationId xmlns:a16="http://schemas.microsoft.com/office/drawing/2014/main" id="{8E7232D8-0971-47DF-8865-93D442CFCDF1}"/>
                </a:ext>
              </a:extLst>
            </p:cNvPr>
            <p:cNvSpPr txBox="1">
              <a:spLocks noChangeArrowheads="1"/>
            </p:cNvSpPr>
            <p:nvPr/>
          </p:nvSpPr>
          <p:spPr bwMode="auto">
            <a:xfrm>
              <a:off x="-180528" y="3468464"/>
              <a:ext cx="100818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marL="180975" indent="-361950">
                <a:lnSpc>
                  <a:spcPct val="90000"/>
                </a:lnSpc>
                <a:buFont typeface="Wingdings" panose="05000000000000000000" pitchFamily="2" charset="2"/>
                <a:buNone/>
                <a:defRPr/>
              </a:pPr>
              <a:r>
                <a:rPr lang="en-US" altLang="zh-TW" sz="1800" dirty="0">
                  <a:solidFill>
                    <a:srgbClr val="993300"/>
                  </a:solidFill>
                  <a:effectLst>
                    <a:outerShdw blurRad="38100" dist="38100" dir="2700000" algn="tl">
                      <a:srgbClr val="000000">
                        <a:alpha val="43137"/>
                      </a:srgbClr>
                    </a:outerShdw>
                  </a:effectLst>
                  <a:latin typeface="Arial-BoldMT" charset="0"/>
                  <a:ea typeface="新細明體" panose="02020500000000000000" pitchFamily="18" charset="-120"/>
                </a:rPr>
                <a:t>      CRM</a:t>
              </a:r>
            </a:p>
          </p:txBody>
        </p:sp>
      </p:grpSp>
      <p:sp>
        <p:nvSpPr>
          <p:cNvPr id="76805" name="Rectangle 7">
            <a:extLst>
              <a:ext uri="{FF2B5EF4-FFF2-40B4-BE49-F238E27FC236}">
                <a16:creationId xmlns:a16="http://schemas.microsoft.com/office/drawing/2014/main" id="{D9CB7433-8A5F-4080-A20A-CBD364F89B77}"/>
              </a:ext>
            </a:extLst>
          </p:cNvPr>
          <p:cNvSpPr>
            <a:spLocks noChangeArrowheads="1"/>
          </p:cNvSpPr>
          <p:nvPr/>
        </p:nvSpPr>
        <p:spPr bwMode="auto">
          <a:xfrm>
            <a:off x="4311650" y="5103813"/>
            <a:ext cx="2347913" cy="817562"/>
          </a:xfrm>
          <a:prstGeom prst="rect">
            <a:avLst/>
          </a:prstGeom>
          <a:noFill/>
          <a:ln w="57150" algn="ctr">
            <a:solidFill>
              <a:srgbClr val="FF33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D4E77BF-2C15-4710-83C9-481E4231204B}"/>
              </a:ext>
            </a:extLst>
          </p:cNvPr>
          <p:cNvSpPr>
            <a:spLocks noGrp="1" noChangeArrowheads="1"/>
          </p:cNvSpPr>
          <p:nvPr>
            <p:ph type="title"/>
          </p:nvPr>
        </p:nvSpPr>
        <p:spPr/>
        <p:txBody>
          <a:bodyPr/>
          <a:lstStyle/>
          <a:p>
            <a:r>
              <a:rPr lang="zh-TW" altLang="en-US"/>
              <a:t>建立資料倉儲匯流排架構</a:t>
            </a:r>
            <a:r>
              <a:rPr lang="en-US" altLang="zh-TW"/>
              <a:t>(III)</a:t>
            </a:r>
          </a:p>
        </p:txBody>
      </p:sp>
      <p:sp>
        <p:nvSpPr>
          <p:cNvPr id="77827" name="Rectangle 3">
            <a:extLst>
              <a:ext uri="{FF2B5EF4-FFF2-40B4-BE49-F238E27FC236}">
                <a16:creationId xmlns:a16="http://schemas.microsoft.com/office/drawing/2014/main" id="{7DDF688D-0297-4248-BDE1-84A9C9077A8F}"/>
              </a:ext>
            </a:extLst>
          </p:cNvPr>
          <p:cNvSpPr>
            <a:spLocks noGrp="1" noChangeArrowheads="1"/>
          </p:cNvSpPr>
          <p:nvPr>
            <p:ph type="body" idx="1"/>
          </p:nvPr>
        </p:nvSpPr>
        <p:spPr>
          <a:xfrm>
            <a:off x="492125" y="977900"/>
            <a:ext cx="7924800" cy="5691188"/>
          </a:xfrm>
        </p:spPr>
        <p:txBody>
          <a:bodyPr/>
          <a:lstStyle/>
          <a:p>
            <a:pPr>
              <a:lnSpc>
                <a:spcPct val="90000"/>
              </a:lnSpc>
            </a:pPr>
            <a:r>
              <a:rPr lang="zh-TW" altLang="en-US"/>
              <a:t>如</a:t>
            </a:r>
            <a:r>
              <a:rPr lang="zh-TW" altLang="en-US">
                <a:hlinkClick r:id="rId2" action="ppaction://hlinksldjump"/>
              </a:rPr>
              <a:t>圖 </a:t>
            </a:r>
            <a:r>
              <a:rPr lang="en-US" altLang="zh-TW">
                <a:hlinkClick r:id="rId2" action="ppaction://hlinksldjump"/>
              </a:rPr>
              <a:t>3-22 </a:t>
            </a:r>
            <a:r>
              <a:rPr lang="zh-TW" altLang="en-US"/>
              <a:t>所示，所有可用的維度資料表與事實欄位都在匯流排中占有一條渠道，而各部門所需的維度模型就在排線上根據所需擷取資料</a:t>
            </a:r>
          </a:p>
          <a:p>
            <a:pPr lvl="1">
              <a:lnSpc>
                <a:spcPct val="90000"/>
              </a:lnSpc>
            </a:pPr>
            <a:r>
              <a:rPr lang="zh-TW" altLang="en-US">
                <a:hlinkClick r:id="rId2" action="ppaction://hlinksldjump"/>
              </a:rPr>
              <a:t>圖 </a:t>
            </a:r>
            <a:r>
              <a:rPr lang="en-US" altLang="zh-TW">
                <a:hlinkClick r:id="rId2" action="ppaction://hlinksldjump"/>
              </a:rPr>
              <a:t>3-22 </a:t>
            </a:r>
            <a:r>
              <a:rPr lang="zh-TW" altLang="en-US"/>
              <a:t>上有三個維度模型在匯流排架構上，以採購訂單維度模型為例，它的接角插在採購量、日期、產品、倉儲、採購商與訂貨商上，因此它會與零售店庫存維度模型分享日期與產品兩個維度資料表</a:t>
            </a:r>
          </a:p>
          <a:p>
            <a:pPr lvl="1">
              <a:lnSpc>
                <a:spcPct val="90000"/>
              </a:lnSpc>
            </a:pPr>
            <a:r>
              <a:rPr lang="zh-TW" altLang="en-US"/>
              <a:t>經由使用同一匯流排，就可使各部門分享相同的資料欄位與資料表而避免同名異義</a:t>
            </a:r>
          </a:p>
          <a:p>
            <a:pPr lvl="1">
              <a:lnSpc>
                <a:spcPct val="90000"/>
              </a:lnSpc>
            </a:pPr>
            <a:r>
              <a:rPr lang="zh-TW" altLang="en-US"/>
              <a:t>匯流排上所有事實資料與維度資料表的設計如都透過一個單位掌控，就可進一步避免異名同義的問題</a:t>
            </a:r>
          </a:p>
          <a:p>
            <a:pPr>
              <a:lnSpc>
                <a:spcPct val="90000"/>
              </a:lnSpc>
            </a:pPr>
            <a:r>
              <a:rPr lang="zh-TW" altLang="en-US"/>
              <a:t>採用此法各維度模型中的同名維度資料表有一致的</a:t>
            </a:r>
            <a:r>
              <a:rPr lang="en-US" altLang="zh-TW"/>
              <a:t>(Conformed) </a:t>
            </a:r>
            <a:r>
              <a:rPr lang="zh-TW" altLang="en-US"/>
              <a:t>關係</a:t>
            </a:r>
          </a:p>
          <a:p>
            <a:pPr>
              <a:lnSpc>
                <a:spcPct val="90000"/>
              </a:lnSpc>
            </a:pPr>
            <a:r>
              <a:rPr lang="zh-TW" altLang="en-US"/>
              <a:t>在模型設計過程，除了維度資料表要一致外，事實欄位也要一致，而運用資料倉儲匯流排架構可達到此目標。</a:t>
            </a:r>
          </a:p>
        </p:txBody>
      </p:sp>
    </p:spTree>
  </p:cSld>
  <p:clrMapOvr>
    <a:masterClrMapping/>
  </p:clrMapOvr>
  <p:transition spd="med">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AA76162-9029-4EC1-A491-1630683BB2B3}"/>
              </a:ext>
            </a:extLst>
          </p:cNvPr>
          <p:cNvSpPr>
            <a:spLocks noGrp="1" noChangeArrowheads="1"/>
          </p:cNvSpPr>
          <p:nvPr>
            <p:ph type="title"/>
          </p:nvPr>
        </p:nvSpPr>
        <p:spPr>
          <a:xfrm>
            <a:off x="34925" y="0"/>
            <a:ext cx="7439025" cy="561975"/>
          </a:xfrm>
        </p:spPr>
        <p:txBody>
          <a:bodyPr/>
          <a:lstStyle/>
          <a:p>
            <a:r>
              <a:rPr lang="zh-TW" altLang="en-US"/>
              <a:t>圖</a:t>
            </a:r>
            <a:r>
              <a:rPr lang="en-US" altLang="zh-TW"/>
              <a:t>3-22 BI</a:t>
            </a:r>
            <a:r>
              <a:rPr lang="zh-TW" altLang="en-US"/>
              <a:t>系統的匯流排架構</a:t>
            </a:r>
          </a:p>
        </p:txBody>
      </p:sp>
      <p:sp>
        <p:nvSpPr>
          <p:cNvPr id="78851" name="Rectangle 3">
            <a:extLst>
              <a:ext uri="{FF2B5EF4-FFF2-40B4-BE49-F238E27FC236}">
                <a16:creationId xmlns:a16="http://schemas.microsoft.com/office/drawing/2014/main" id="{91941AD0-7564-43EF-81B3-5D2C611150D7}"/>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78852" name="內容版面配置區 6">
            <a:extLst>
              <a:ext uri="{FF2B5EF4-FFF2-40B4-BE49-F238E27FC236}">
                <a16:creationId xmlns:a16="http://schemas.microsoft.com/office/drawing/2014/main" id="{9547993A-2026-4E63-931D-84F6FA9C41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681038"/>
            <a:ext cx="8066088"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6804" name="Rectangle 7">
            <a:extLst>
              <a:ext uri="{FF2B5EF4-FFF2-40B4-BE49-F238E27FC236}">
                <a16:creationId xmlns:a16="http://schemas.microsoft.com/office/drawing/2014/main" id="{7553E269-ADE1-427F-A29C-8D76AEB69E41}"/>
              </a:ext>
            </a:extLst>
          </p:cNvPr>
          <p:cNvSpPr>
            <a:spLocks noChangeArrowheads="1"/>
          </p:cNvSpPr>
          <p:nvPr/>
        </p:nvSpPr>
        <p:spPr bwMode="auto">
          <a:xfrm>
            <a:off x="7159625" y="404813"/>
            <a:ext cx="1882775" cy="1384300"/>
          </a:xfrm>
          <a:prstGeom prst="rect">
            <a:avLst/>
          </a:prstGeom>
          <a:solidFill>
            <a:srgbClr val="FFFF00"/>
          </a:solidFill>
          <a:ln>
            <a:noFill/>
          </a:ln>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marL="4763" indent="-4763">
              <a:lnSpc>
                <a:spcPct val="90000"/>
              </a:lnSpc>
              <a:buFont typeface="Wingdings" panose="05000000000000000000" pitchFamily="2" charset="2"/>
              <a:buNone/>
              <a:defRPr/>
            </a:pPr>
            <a:r>
              <a:rPr lang="zh-TW" altLang="en-US" sz="2000" dirty="0">
                <a:solidFill>
                  <a:srgbClr val="0033CC"/>
                </a:solidFill>
                <a:latin typeface="+mj-lt"/>
                <a:ea typeface="+mn-ea"/>
              </a:rPr>
              <a:t>實作上目前有看過</a:t>
            </a:r>
            <a:r>
              <a:rPr lang="en-US" altLang="zh-TW" sz="2000" dirty="0">
                <a:solidFill>
                  <a:srgbClr val="0033CC"/>
                </a:solidFill>
                <a:latin typeface="+mj-lt"/>
                <a:ea typeface="+mn-ea"/>
              </a:rPr>
              <a:t>SAP BI</a:t>
            </a:r>
            <a:r>
              <a:rPr lang="zh-TW" altLang="en-US" sz="2000" dirty="0">
                <a:solidFill>
                  <a:srgbClr val="0033CC"/>
                </a:solidFill>
                <a:latin typeface="+mj-lt"/>
                <a:ea typeface="+mn-ea"/>
              </a:rPr>
              <a:t>產品有這樣做，以欄位為準，允許</a:t>
            </a:r>
            <a:r>
              <a:rPr lang="en-US" altLang="zh-TW" sz="2000" dirty="0">
                <a:solidFill>
                  <a:srgbClr val="0033CC"/>
                </a:solidFill>
                <a:latin typeface="+mj-lt"/>
                <a:ea typeface="+mn-ea"/>
              </a:rPr>
              <a:t>dim table</a:t>
            </a:r>
            <a:r>
              <a:rPr lang="zh-TW" altLang="en-US" sz="2000" dirty="0">
                <a:solidFill>
                  <a:srgbClr val="0033CC"/>
                </a:solidFill>
                <a:latin typeface="+mj-lt"/>
                <a:ea typeface="+mn-ea"/>
              </a:rPr>
              <a:t>名稱不一樣</a:t>
            </a:r>
          </a:p>
        </p:txBody>
      </p:sp>
      <p:sp>
        <p:nvSpPr>
          <p:cNvPr id="78854" name="Text Box 4">
            <a:hlinkClick r:id="rId3" action="ppaction://hlinksldjump"/>
            <a:extLst>
              <a:ext uri="{FF2B5EF4-FFF2-40B4-BE49-F238E27FC236}">
                <a16:creationId xmlns:a16="http://schemas.microsoft.com/office/drawing/2014/main" id="{A67A7CB0-D862-4994-87DF-7FA4AEF8390B}"/>
              </a:ext>
            </a:extLst>
          </p:cNvPr>
          <p:cNvSpPr txBox="1">
            <a:spLocks noChangeArrowheads="1"/>
          </p:cNvSpPr>
          <p:nvPr/>
        </p:nvSpPr>
        <p:spPr bwMode="auto">
          <a:xfrm>
            <a:off x="68263" y="5918200"/>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spcAft>
                <a:spcPct val="0"/>
              </a:spcAft>
              <a:buClrTx/>
              <a:buSzTx/>
              <a:buFont typeface="Wingdings" panose="05000000000000000000" pitchFamily="2" charset="2"/>
              <a:buNone/>
            </a:pPr>
            <a:r>
              <a:rPr lang="zh-TW" altLang="en-US">
                <a:solidFill>
                  <a:srgbClr val="0000CC"/>
                </a:solidFill>
                <a:latin typeface="Arial-BoldMT" charset="0"/>
                <a:hlinkClick r:id="rId4" action="ppaction://hlinksldjump"/>
              </a:rPr>
              <a:t>回前頁</a:t>
            </a:r>
            <a:endParaRPr lang="zh-TW" altLang="en-US">
              <a:solidFill>
                <a:srgbClr val="0000CC"/>
              </a:solidFill>
              <a:latin typeface="Arial-BoldMT" charset="0"/>
            </a:endParaRPr>
          </a:p>
        </p:txBody>
      </p:sp>
    </p:spTree>
  </p:cSld>
  <p:clrMapOvr>
    <a:masterClrMapping/>
  </p:clrMapOvr>
  <p:transition spd="med">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a:extLst>
              <a:ext uri="{FF2B5EF4-FFF2-40B4-BE49-F238E27FC236}">
                <a16:creationId xmlns:a16="http://schemas.microsoft.com/office/drawing/2014/main" id="{D1E66157-BF5C-44F4-AEAF-0F6B6516160A}"/>
              </a:ext>
            </a:extLst>
          </p:cNvPr>
          <p:cNvSpPr>
            <a:spLocks noGrp="1"/>
          </p:cNvSpPr>
          <p:nvPr>
            <p:ph type="title"/>
          </p:nvPr>
        </p:nvSpPr>
        <p:spPr/>
        <p:txBody>
          <a:bodyPr/>
          <a:lstStyle/>
          <a:p>
            <a:r>
              <a:rPr lang="zh-TW" altLang="en-US"/>
              <a:t>圖</a:t>
            </a:r>
            <a:r>
              <a:rPr lang="en-US" altLang="zh-TW"/>
              <a:t>3-23 </a:t>
            </a:r>
            <a:r>
              <a:rPr lang="zh-TW" altLang="en-US"/>
              <a:t>零售店銷售維度模型</a:t>
            </a:r>
          </a:p>
        </p:txBody>
      </p:sp>
      <p:sp>
        <p:nvSpPr>
          <p:cNvPr id="79875" name="內容版面配置區 2">
            <a:extLst>
              <a:ext uri="{FF2B5EF4-FFF2-40B4-BE49-F238E27FC236}">
                <a16:creationId xmlns:a16="http://schemas.microsoft.com/office/drawing/2014/main" id="{9947E4FC-A216-4E24-8B6B-D98471F7BAF0}"/>
              </a:ext>
            </a:extLst>
          </p:cNvPr>
          <p:cNvSpPr>
            <a:spLocks noGrp="1"/>
          </p:cNvSpPr>
          <p:nvPr>
            <p:ph idx="1"/>
          </p:nvPr>
        </p:nvSpPr>
        <p:spPr/>
        <p:txBody>
          <a:bodyPr/>
          <a:lstStyle/>
          <a:p>
            <a:endParaRPr lang="zh-TW" altLang="en-US"/>
          </a:p>
        </p:txBody>
      </p:sp>
      <p:pic>
        <p:nvPicPr>
          <p:cNvPr id="79876" name="內容版面配置區 5">
            <a:extLst>
              <a:ext uri="{FF2B5EF4-FFF2-40B4-BE49-F238E27FC236}">
                <a16:creationId xmlns:a16="http://schemas.microsoft.com/office/drawing/2014/main" id="{E405DC70-C6B3-4F53-BDB3-1FDB6DA71A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566738"/>
            <a:ext cx="6662737"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9877" name="內容版面配置區 6">
            <a:extLst>
              <a:ext uri="{FF2B5EF4-FFF2-40B4-BE49-F238E27FC236}">
                <a16:creationId xmlns:a16="http://schemas.microsoft.com/office/drawing/2014/main" id="{B69FFE52-5422-4B21-A2BB-40B4FFF171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37063"/>
            <a:ext cx="3281363"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9878" name="Rectangle 7">
            <a:extLst>
              <a:ext uri="{FF2B5EF4-FFF2-40B4-BE49-F238E27FC236}">
                <a16:creationId xmlns:a16="http://schemas.microsoft.com/office/drawing/2014/main" id="{665504A6-5CAD-4081-99BD-520E82A21C47}"/>
              </a:ext>
            </a:extLst>
          </p:cNvPr>
          <p:cNvSpPr>
            <a:spLocks noChangeArrowheads="1"/>
          </p:cNvSpPr>
          <p:nvPr/>
        </p:nvSpPr>
        <p:spPr bwMode="auto">
          <a:xfrm>
            <a:off x="133350" y="5616575"/>
            <a:ext cx="3376613" cy="404813"/>
          </a:xfrm>
          <a:prstGeom prst="rect">
            <a:avLst/>
          </a:prstGeom>
          <a:noFill/>
          <a:ln w="57150" algn="ctr">
            <a:solidFill>
              <a:srgbClr val="FF33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a:extLst>
              <a:ext uri="{FF2B5EF4-FFF2-40B4-BE49-F238E27FC236}">
                <a16:creationId xmlns:a16="http://schemas.microsoft.com/office/drawing/2014/main" id="{C2599EB2-60AF-4291-8B91-6D6513B11F36}"/>
              </a:ext>
            </a:extLst>
          </p:cNvPr>
          <p:cNvSpPr>
            <a:spLocks noGrp="1"/>
          </p:cNvSpPr>
          <p:nvPr>
            <p:ph type="title"/>
          </p:nvPr>
        </p:nvSpPr>
        <p:spPr/>
        <p:txBody>
          <a:bodyPr/>
          <a:lstStyle/>
          <a:p>
            <a:r>
              <a:rPr lang="zh-TW" altLang="en-US"/>
              <a:t>圖</a:t>
            </a:r>
            <a:r>
              <a:rPr lang="en-US" altLang="zh-TW"/>
              <a:t>3-24 </a:t>
            </a:r>
            <a:r>
              <a:rPr lang="zh-TW" altLang="en-US"/>
              <a:t>零售店庫存維度模型</a:t>
            </a:r>
          </a:p>
        </p:txBody>
      </p:sp>
      <p:sp>
        <p:nvSpPr>
          <p:cNvPr id="80899" name="內容版面配置區 2">
            <a:extLst>
              <a:ext uri="{FF2B5EF4-FFF2-40B4-BE49-F238E27FC236}">
                <a16:creationId xmlns:a16="http://schemas.microsoft.com/office/drawing/2014/main" id="{ED6B5D21-1694-4050-8F3F-5503167A53DC}"/>
              </a:ext>
            </a:extLst>
          </p:cNvPr>
          <p:cNvSpPr>
            <a:spLocks noGrp="1"/>
          </p:cNvSpPr>
          <p:nvPr>
            <p:ph idx="1"/>
          </p:nvPr>
        </p:nvSpPr>
        <p:spPr/>
        <p:txBody>
          <a:bodyPr/>
          <a:lstStyle/>
          <a:p>
            <a:endParaRPr lang="zh-TW" altLang="en-US"/>
          </a:p>
        </p:txBody>
      </p:sp>
      <p:pic>
        <p:nvPicPr>
          <p:cNvPr id="80900" name="內容版面配置區 5">
            <a:extLst>
              <a:ext uri="{FF2B5EF4-FFF2-40B4-BE49-F238E27FC236}">
                <a16:creationId xmlns:a16="http://schemas.microsoft.com/office/drawing/2014/main" id="{432B09F6-1213-4A69-9BCD-BA3CEAA241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561975"/>
            <a:ext cx="6910388"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0901" name="內容版面配置區 6">
            <a:extLst>
              <a:ext uri="{FF2B5EF4-FFF2-40B4-BE49-F238E27FC236}">
                <a16:creationId xmlns:a16="http://schemas.microsoft.com/office/drawing/2014/main" id="{1B9C39FC-5A68-4DD4-A5A0-5C3C28A21A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37063"/>
            <a:ext cx="3281363"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02" name="Rectangle 7">
            <a:extLst>
              <a:ext uri="{FF2B5EF4-FFF2-40B4-BE49-F238E27FC236}">
                <a16:creationId xmlns:a16="http://schemas.microsoft.com/office/drawing/2014/main" id="{9AB9F320-3140-4756-BD82-19238CA94F49}"/>
              </a:ext>
            </a:extLst>
          </p:cNvPr>
          <p:cNvSpPr>
            <a:spLocks noChangeArrowheads="1"/>
          </p:cNvSpPr>
          <p:nvPr/>
        </p:nvSpPr>
        <p:spPr bwMode="auto">
          <a:xfrm>
            <a:off x="153988" y="5189538"/>
            <a:ext cx="3376612" cy="404812"/>
          </a:xfrm>
          <a:prstGeom prst="rect">
            <a:avLst/>
          </a:prstGeom>
          <a:noFill/>
          <a:ln w="57150" algn="ctr">
            <a:solidFill>
              <a:srgbClr val="FF33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a:extLst>
              <a:ext uri="{FF2B5EF4-FFF2-40B4-BE49-F238E27FC236}">
                <a16:creationId xmlns:a16="http://schemas.microsoft.com/office/drawing/2014/main" id="{DF1C2488-70D7-46D8-BEF8-3CF7C155D0B8}"/>
              </a:ext>
            </a:extLst>
          </p:cNvPr>
          <p:cNvSpPr>
            <a:spLocks noGrp="1"/>
          </p:cNvSpPr>
          <p:nvPr>
            <p:ph type="title"/>
          </p:nvPr>
        </p:nvSpPr>
        <p:spPr>
          <a:xfrm>
            <a:off x="250825" y="0"/>
            <a:ext cx="6858000" cy="561975"/>
          </a:xfrm>
        </p:spPr>
        <p:txBody>
          <a:bodyPr/>
          <a:lstStyle/>
          <a:p>
            <a:r>
              <a:rPr lang="zh-TW" altLang="en-US"/>
              <a:t>圖</a:t>
            </a:r>
            <a:r>
              <a:rPr lang="en-US" altLang="zh-TW"/>
              <a:t>3-25 </a:t>
            </a:r>
            <a:r>
              <a:rPr lang="zh-TW" altLang="en-US"/>
              <a:t>採購訂單維度模型</a:t>
            </a:r>
          </a:p>
        </p:txBody>
      </p:sp>
      <p:sp>
        <p:nvSpPr>
          <p:cNvPr id="81923" name="內容版面配置區 2">
            <a:extLst>
              <a:ext uri="{FF2B5EF4-FFF2-40B4-BE49-F238E27FC236}">
                <a16:creationId xmlns:a16="http://schemas.microsoft.com/office/drawing/2014/main" id="{0C4EE8F2-6DFF-4A20-87BE-B37E3CB74E57}"/>
              </a:ext>
            </a:extLst>
          </p:cNvPr>
          <p:cNvSpPr>
            <a:spLocks noGrp="1"/>
          </p:cNvSpPr>
          <p:nvPr>
            <p:ph idx="1"/>
          </p:nvPr>
        </p:nvSpPr>
        <p:spPr/>
        <p:txBody>
          <a:bodyPr/>
          <a:lstStyle/>
          <a:p>
            <a:endParaRPr lang="zh-TW" altLang="en-US"/>
          </a:p>
        </p:txBody>
      </p:sp>
      <p:pic>
        <p:nvPicPr>
          <p:cNvPr id="81924" name="圖片 4">
            <a:extLst>
              <a:ext uri="{FF2B5EF4-FFF2-40B4-BE49-F238E27FC236}">
                <a16:creationId xmlns:a16="http://schemas.microsoft.com/office/drawing/2014/main" id="{45E41538-AEE4-405F-AAE2-4384BEBB90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611188"/>
            <a:ext cx="69056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內容版面配置區 6">
            <a:extLst>
              <a:ext uri="{FF2B5EF4-FFF2-40B4-BE49-F238E27FC236}">
                <a16:creationId xmlns:a16="http://schemas.microsoft.com/office/drawing/2014/main" id="{47226F34-67D6-494C-9BC5-4A7326255E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37063"/>
            <a:ext cx="3281363"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6" name="Rectangle 7">
            <a:extLst>
              <a:ext uri="{FF2B5EF4-FFF2-40B4-BE49-F238E27FC236}">
                <a16:creationId xmlns:a16="http://schemas.microsoft.com/office/drawing/2014/main" id="{F005A95F-8D81-424E-9C23-611AEC810192}"/>
              </a:ext>
            </a:extLst>
          </p:cNvPr>
          <p:cNvSpPr>
            <a:spLocks noChangeArrowheads="1"/>
          </p:cNvSpPr>
          <p:nvPr/>
        </p:nvSpPr>
        <p:spPr bwMode="auto">
          <a:xfrm>
            <a:off x="468313" y="4437063"/>
            <a:ext cx="2879725" cy="403225"/>
          </a:xfrm>
          <a:prstGeom prst="rect">
            <a:avLst/>
          </a:prstGeom>
          <a:noFill/>
          <a:ln w="57150" algn="ctr">
            <a:solidFill>
              <a:srgbClr val="FF33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446906B-E81E-4921-A7D9-2E60E7B30F84}"/>
              </a:ext>
            </a:extLst>
          </p:cNvPr>
          <p:cNvSpPr>
            <a:spLocks noGrp="1" noChangeArrowheads="1"/>
          </p:cNvSpPr>
          <p:nvPr>
            <p:ph type="title"/>
          </p:nvPr>
        </p:nvSpPr>
        <p:spPr/>
        <p:txBody>
          <a:bodyPr/>
          <a:lstStyle/>
          <a:p>
            <a:r>
              <a:rPr lang="zh-TW" altLang="en-US"/>
              <a:t>簡報大綱</a:t>
            </a:r>
          </a:p>
        </p:txBody>
      </p:sp>
      <p:sp>
        <p:nvSpPr>
          <p:cNvPr id="82947" name="Rectangle 3">
            <a:extLst>
              <a:ext uri="{FF2B5EF4-FFF2-40B4-BE49-F238E27FC236}">
                <a16:creationId xmlns:a16="http://schemas.microsoft.com/office/drawing/2014/main" id="{C06A861C-60A8-435B-88F3-6506DFEAD4DA}"/>
              </a:ext>
            </a:extLst>
          </p:cNvPr>
          <p:cNvSpPr>
            <a:spLocks noGrp="1" noChangeArrowheads="1"/>
          </p:cNvSpPr>
          <p:nvPr>
            <p:ph type="body" idx="1"/>
          </p:nvPr>
        </p:nvSpPr>
        <p:spPr/>
        <p:txBody>
          <a:bodyPr/>
          <a:lstStyle/>
          <a:p>
            <a:r>
              <a:rPr lang="zh-TW" altLang="en-US"/>
              <a:t>學習目標</a:t>
            </a:r>
          </a:p>
          <a:p>
            <a:r>
              <a:rPr lang="en-US" altLang="zh-TW"/>
              <a:t>3.1 </a:t>
            </a:r>
            <a:r>
              <a:rPr lang="zh-TW" altLang="en-US"/>
              <a:t>簡介</a:t>
            </a:r>
          </a:p>
          <a:p>
            <a:r>
              <a:rPr lang="en-US" altLang="zh-TW"/>
              <a:t>3.2 </a:t>
            </a:r>
            <a:r>
              <a:rPr lang="zh-TW" altLang="en-US"/>
              <a:t>維度模型初探</a:t>
            </a:r>
          </a:p>
          <a:p>
            <a:r>
              <a:rPr lang="en-US" altLang="zh-TW"/>
              <a:t>3.3 </a:t>
            </a:r>
            <a:r>
              <a:rPr lang="zh-TW" altLang="en-US"/>
              <a:t>事實資料表</a:t>
            </a:r>
          </a:p>
          <a:p>
            <a:r>
              <a:rPr lang="en-US" altLang="zh-TW"/>
              <a:t>3.4 </a:t>
            </a:r>
            <a:r>
              <a:rPr lang="zh-TW" altLang="en-US"/>
              <a:t>維度資料表</a:t>
            </a:r>
            <a:endParaRPr lang="en-US" altLang="zh-TW"/>
          </a:p>
          <a:p>
            <a:r>
              <a:rPr lang="en-US" altLang="zh-TW"/>
              <a:t>3.5 </a:t>
            </a:r>
            <a:r>
              <a:rPr lang="zh-TW" altLang="en-US"/>
              <a:t>匯流排架構</a:t>
            </a:r>
          </a:p>
          <a:p>
            <a:r>
              <a:rPr lang="en-US" altLang="zh-TW">
                <a:solidFill>
                  <a:srgbClr val="FF0000"/>
                </a:solidFill>
              </a:rPr>
              <a:t>3.6 </a:t>
            </a:r>
            <a:r>
              <a:rPr lang="zh-TW" altLang="en-US">
                <a:solidFill>
                  <a:srgbClr val="FF0000"/>
                </a:solidFill>
              </a:rPr>
              <a:t>維度模型的其他特殊議題</a:t>
            </a:r>
          </a:p>
          <a:p>
            <a:r>
              <a:rPr lang="en-US" altLang="zh-TW"/>
              <a:t>3.7 </a:t>
            </a:r>
            <a:r>
              <a:rPr lang="zh-TW" altLang="en-US"/>
              <a:t>結論</a:t>
            </a:r>
          </a:p>
        </p:txBody>
      </p:sp>
    </p:spTree>
  </p:cSld>
  <p:clrMapOvr>
    <a:masterClrMapping/>
  </p:clrMapOvr>
  <p:transition spd="med">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0F1F72E-8FAC-47EE-92E3-45156C0F7F42}"/>
              </a:ext>
            </a:extLst>
          </p:cNvPr>
          <p:cNvSpPr>
            <a:spLocks noGrp="1" noChangeArrowheads="1"/>
          </p:cNvSpPr>
          <p:nvPr>
            <p:ph type="title"/>
          </p:nvPr>
        </p:nvSpPr>
        <p:spPr/>
        <p:txBody>
          <a:bodyPr/>
          <a:lstStyle/>
          <a:p>
            <a:r>
              <a:rPr lang="zh-TW" altLang="en-US"/>
              <a:t>日期與時間的設計</a:t>
            </a:r>
            <a:r>
              <a:rPr lang="en-US" altLang="zh-TW"/>
              <a:t>(I)</a:t>
            </a:r>
          </a:p>
        </p:txBody>
      </p:sp>
      <p:sp>
        <p:nvSpPr>
          <p:cNvPr id="83971" name="Rectangle 3">
            <a:extLst>
              <a:ext uri="{FF2B5EF4-FFF2-40B4-BE49-F238E27FC236}">
                <a16:creationId xmlns:a16="http://schemas.microsoft.com/office/drawing/2014/main" id="{F0BB9E62-865C-48B7-9AAE-440F7357F35E}"/>
              </a:ext>
            </a:extLst>
          </p:cNvPr>
          <p:cNvSpPr>
            <a:spLocks noGrp="1" noChangeArrowheads="1"/>
          </p:cNvSpPr>
          <p:nvPr>
            <p:ph type="body" idx="1"/>
          </p:nvPr>
        </p:nvSpPr>
        <p:spPr>
          <a:xfrm>
            <a:off x="107950" y="644525"/>
            <a:ext cx="7924800" cy="5880100"/>
          </a:xfrm>
        </p:spPr>
        <p:txBody>
          <a:bodyPr/>
          <a:lstStyle/>
          <a:p>
            <a:r>
              <a:rPr lang="zh-TW" altLang="en-US"/>
              <a:t>日期或時間是每一個維度模型都會有的維度資料表</a:t>
            </a:r>
          </a:p>
          <a:p>
            <a:r>
              <a:rPr lang="zh-TW" altLang="en-US"/>
              <a:t>詳細的日期與時間資料對於人類來說是一件非常錯綜複雜的事情</a:t>
            </a:r>
          </a:p>
          <a:p>
            <a:r>
              <a:rPr lang="zh-TW" altLang="en-US"/>
              <a:t>在記錄詳細的日期與時間資料時，一個比較完整的描述方式是「年</a:t>
            </a:r>
            <a:r>
              <a:rPr lang="en-US" altLang="zh-TW"/>
              <a:t>/</a:t>
            </a:r>
            <a:r>
              <a:rPr lang="zh-TW" altLang="en-US"/>
              <a:t>月</a:t>
            </a:r>
            <a:r>
              <a:rPr lang="en-US" altLang="zh-TW"/>
              <a:t>/</a:t>
            </a:r>
            <a:r>
              <a:rPr lang="zh-TW" altLang="en-US"/>
              <a:t>日 時：分：秒」</a:t>
            </a:r>
          </a:p>
          <a:p>
            <a:pPr lvl="1"/>
            <a:r>
              <a:rPr lang="zh-TW" altLang="en-US"/>
              <a:t>譬如 </a:t>
            </a:r>
            <a:r>
              <a:rPr lang="en-US" altLang="zh-TW"/>
              <a:t>2009/10/2913:15:40</a:t>
            </a:r>
            <a:r>
              <a:rPr lang="zh-TW" altLang="en-US"/>
              <a:t>， </a:t>
            </a:r>
            <a:r>
              <a:rPr lang="en-US" altLang="zh-TW"/>
              <a:t>2009/10/29 </a:t>
            </a:r>
            <a:r>
              <a:rPr lang="zh-TW" altLang="en-US"/>
              <a:t>稱為日期 </a:t>
            </a:r>
            <a:r>
              <a:rPr lang="en-US" altLang="zh-TW"/>
              <a:t>(Date) </a:t>
            </a:r>
            <a:r>
              <a:rPr lang="zh-TW" altLang="en-US"/>
              <a:t>資料，</a:t>
            </a:r>
            <a:r>
              <a:rPr lang="en-US" altLang="zh-TW"/>
              <a:t>13:15:40 </a:t>
            </a:r>
            <a:r>
              <a:rPr lang="zh-TW" altLang="en-US"/>
              <a:t>則稱為時間</a:t>
            </a:r>
            <a:r>
              <a:rPr lang="en-US" altLang="zh-TW"/>
              <a:t>(Time) </a:t>
            </a:r>
            <a:r>
              <a:rPr lang="zh-TW" altLang="en-US"/>
              <a:t>資料</a:t>
            </a:r>
          </a:p>
          <a:p>
            <a:r>
              <a:rPr lang="zh-TW" altLang="en-US"/>
              <a:t>此外，還有許多其他記錄日期與時間資料的表示方式</a:t>
            </a:r>
          </a:p>
          <a:p>
            <a:pPr lvl="1"/>
            <a:r>
              <a:rPr lang="zh-TW" altLang="en-US"/>
              <a:t>譬如農曆日期、會計年度日期、今天是今年第幾天、今天是第幾旬、今天的氣候、今天的節氣、是否為例假日等</a:t>
            </a:r>
          </a:p>
        </p:txBody>
      </p:sp>
      <p:pic>
        <p:nvPicPr>
          <p:cNvPr id="83972" name="圖片 4">
            <a:extLst>
              <a:ext uri="{FF2B5EF4-FFF2-40B4-BE49-F238E27FC236}">
                <a16:creationId xmlns:a16="http://schemas.microsoft.com/office/drawing/2014/main" id="{010745BF-EF2D-4B6A-A1AF-A22E9E9AB2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0013" y="4627563"/>
            <a:ext cx="269398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12">
            <a:extLst>
              <a:ext uri="{FF2B5EF4-FFF2-40B4-BE49-F238E27FC236}">
                <a16:creationId xmlns:a16="http://schemas.microsoft.com/office/drawing/2014/main" id="{BD5D81A4-3221-44EC-92B3-C31185C1B84D}"/>
              </a:ext>
            </a:extLst>
          </p:cNvPr>
          <p:cNvSpPr txBox="1">
            <a:spLocks noChangeArrowheads="1"/>
          </p:cNvSpPr>
          <p:nvPr/>
        </p:nvSpPr>
        <p:spPr bwMode="auto">
          <a:xfrm>
            <a:off x="5649913" y="5888038"/>
            <a:ext cx="1287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spcAft>
                <a:spcPct val="0"/>
              </a:spcAft>
              <a:buClrTx/>
              <a:buSzTx/>
              <a:buFont typeface="Wingdings" panose="05000000000000000000" pitchFamily="2" charset="2"/>
              <a:buNone/>
            </a:pPr>
            <a:r>
              <a:rPr lang="en-US" altLang="zh-TW" sz="1800">
                <a:solidFill>
                  <a:srgbClr val="008000"/>
                </a:solidFill>
                <a:latin typeface="Arial-BoldMT" charset="0"/>
              </a:rPr>
              <a:t> </a:t>
            </a:r>
            <a:r>
              <a:rPr lang="zh-TW" altLang="en-US" sz="1800">
                <a:solidFill>
                  <a:srgbClr val="008000"/>
                </a:solidFill>
                <a:latin typeface="Arial-BoldMT" charset="0"/>
              </a:rPr>
              <a:t>日期與時間</a:t>
            </a:r>
            <a:endParaRPr lang="en-US" altLang="zh-TW" sz="1800">
              <a:solidFill>
                <a:srgbClr val="008000"/>
              </a:solidFill>
              <a:latin typeface="Arial-BoldMT" charset="0"/>
            </a:endParaRPr>
          </a:p>
          <a:p>
            <a:pPr>
              <a:spcAft>
                <a:spcPct val="0"/>
              </a:spcAft>
              <a:buClrTx/>
              <a:buSzTx/>
              <a:buFont typeface="Wingdings" panose="05000000000000000000" pitchFamily="2" charset="2"/>
              <a:buNone/>
            </a:pPr>
            <a:r>
              <a:rPr lang="zh-TW" altLang="en-US" sz="1800">
                <a:solidFill>
                  <a:srgbClr val="008000"/>
                </a:solidFill>
                <a:latin typeface="Arial-BoldMT" charset="0"/>
              </a:rPr>
              <a:t> 維度資料</a:t>
            </a:r>
          </a:p>
        </p:txBody>
      </p:sp>
      <p:sp>
        <p:nvSpPr>
          <p:cNvPr id="83974" name="Rectangle 7">
            <a:extLst>
              <a:ext uri="{FF2B5EF4-FFF2-40B4-BE49-F238E27FC236}">
                <a16:creationId xmlns:a16="http://schemas.microsoft.com/office/drawing/2014/main" id="{B0A12127-3AD2-43B3-A2C0-B93734B9F1EE}"/>
              </a:ext>
            </a:extLst>
          </p:cNvPr>
          <p:cNvSpPr>
            <a:spLocks noChangeArrowheads="1"/>
          </p:cNvSpPr>
          <p:nvPr/>
        </p:nvSpPr>
        <p:spPr bwMode="auto">
          <a:xfrm>
            <a:off x="7029450" y="6043613"/>
            <a:ext cx="763588" cy="554037"/>
          </a:xfrm>
          <a:prstGeom prst="rect">
            <a:avLst/>
          </a:prstGeom>
          <a:noFill/>
          <a:ln w="57150" algn="ctr">
            <a:solidFill>
              <a:srgbClr val="FF33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A9C394E-60C7-4553-910B-73C770E044B2}"/>
              </a:ext>
            </a:extLst>
          </p:cNvPr>
          <p:cNvSpPr>
            <a:spLocks noGrp="1" noChangeArrowheads="1"/>
          </p:cNvSpPr>
          <p:nvPr>
            <p:ph type="title"/>
          </p:nvPr>
        </p:nvSpPr>
        <p:spPr/>
        <p:txBody>
          <a:bodyPr/>
          <a:lstStyle/>
          <a:p>
            <a:r>
              <a:rPr lang="zh-TW" altLang="en-US"/>
              <a:t>圖</a:t>
            </a:r>
            <a:r>
              <a:rPr lang="en-US" altLang="zh-TW"/>
              <a:t>3-1 </a:t>
            </a:r>
            <a:r>
              <a:rPr lang="zh-TW" altLang="en-US"/>
              <a:t>以滑鼠拖曳方式的直覺化報表系統</a:t>
            </a:r>
          </a:p>
        </p:txBody>
      </p:sp>
      <p:sp>
        <p:nvSpPr>
          <p:cNvPr id="11267" name="Rectangle 8">
            <a:extLst>
              <a:ext uri="{FF2B5EF4-FFF2-40B4-BE49-F238E27FC236}">
                <a16:creationId xmlns:a16="http://schemas.microsoft.com/office/drawing/2014/main" id="{30D71FF0-DF0D-4B86-80B1-0EF188F6A6C9}"/>
              </a:ext>
            </a:extLst>
          </p:cNvPr>
          <p:cNvSpPr>
            <a:spLocks noGrp="1" noChangeArrowheads="1"/>
          </p:cNvSpPr>
          <p:nvPr>
            <p:ph idx="1"/>
          </p:nvPr>
        </p:nvSpPr>
        <p:spPr/>
        <p:txBody>
          <a:bodyPr/>
          <a:lstStyle/>
          <a:p>
            <a:endParaRPr lang="zh-TW" altLang="zh-TW"/>
          </a:p>
        </p:txBody>
      </p:sp>
      <p:sp>
        <p:nvSpPr>
          <p:cNvPr id="11268" name="Text Box 10">
            <a:extLst>
              <a:ext uri="{FF2B5EF4-FFF2-40B4-BE49-F238E27FC236}">
                <a16:creationId xmlns:a16="http://schemas.microsoft.com/office/drawing/2014/main" id="{0445B850-5712-4ABF-ACBC-E8233B74CDE6}"/>
              </a:ext>
            </a:extLst>
          </p:cNvPr>
          <p:cNvSpPr txBox="1">
            <a:spLocks noChangeArrowheads="1"/>
          </p:cNvSpPr>
          <p:nvPr/>
        </p:nvSpPr>
        <p:spPr bwMode="auto">
          <a:xfrm>
            <a:off x="179388" y="6283325"/>
            <a:ext cx="4000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zh-TW" sz="2200">
              <a:solidFill>
                <a:schemeClr val="bg1"/>
              </a:solidFill>
              <a:latin typeface="Arial-BoldMT" charset="0"/>
              <a:ea typeface="新細明體" panose="02020500000000000000" pitchFamily="18" charset="-120"/>
            </a:endParaRPr>
          </a:p>
        </p:txBody>
      </p:sp>
      <p:pic>
        <p:nvPicPr>
          <p:cNvPr id="11269" name="圖片 1">
            <a:extLst>
              <a:ext uri="{FF2B5EF4-FFF2-40B4-BE49-F238E27FC236}">
                <a16:creationId xmlns:a16="http://schemas.microsoft.com/office/drawing/2014/main" id="{352FAFFC-679B-410B-B9B2-06584CF8E3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25" y="561975"/>
            <a:ext cx="79248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文字方塊 1">
            <a:extLst>
              <a:ext uri="{FF2B5EF4-FFF2-40B4-BE49-F238E27FC236}">
                <a16:creationId xmlns:a16="http://schemas.microsoft.com/office/drawing/2014/main" id="{8197B9E9-F52A-473B-AD4C-3B044D83688E}"/>
              </a:ext>
            </a:extLst>
          </p:cNvPr>
          <p:cNvSpPr txBox="1">
            <a:spLocks noChangeArrowheads="1"/>
          </p:cNvSpPr>
          <p:nvPr/>
        </p:nvSpPr>
        <p:spPr bwMode="auto">
          <a:xfrm>
            <a:off x="228600" y="5434013"/>
            <a:ext cx="1030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8000"/>
                </a:solidFill>
                <a:latin typeface="標楷體" panose="03000509000000000000" pitchFamily="65" charset="-120"/>
                <a:hlinkClick r:id="rId3" action="ppaction://hlinksldjump"/>
              </a:rPr>
              <a:t>回前頁</a:t>
            </a:r>
            <a:endParaRPr lang="zh-TW" altLang="en-US" sz="2200">
              <a:solidFill>
                <a:srgbClr val="008000"/>
              </a:solidFill>
              <a:latin typeface="標楷體" panose="03000509000000000000" pitchFamily="65" charset="-120"/>
            </a:endParaRPr>
          </a:p>
        </p:txBody>
      </p:sp>
      <p:sp>
        <p:nvSpPr>
          <p:cNvPr id="11271" name="Rectangle 7">
            <a:extLst>
              <a:ext uri="{FF2B5EF4-FFF2-40B4-BE49-F238E27FC236}">
                <a16:creationId xmlns:a16="http://schemas.microsoft.com/office/drawing/2014/main" id="{FB7D261B-FCAC-41D0-BE89-8CBF1944E8EB}"/>
              </a:ext>
            </a:extLst>
          </p:cNvPr>
          <p:cNvSpPr>
            <a:spLocks noChangeArrowheads="1"/>
          </p:cNvSpPr>
          <p:nvPr/>
        </p:nvSpPr>
        <p:spPr bwMode="auto">
          <a:xfrm>
            <a:off x="412750" y="3378200"/>
            <a:ext cx="990600" cy="555625"/>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1272" name="Rectangle 7">
            <a:extLst>
              <a:ext uri="{FF2B5EF4-FFF2-40B4-BE49-F238E27FC236}">
                <a16:creationId xmlns:a16="http://schemas.microsoft.com/office/drawing/2014/main" id="{0B61D50C-8540-4F8E-8034-B896C8664D62}"/>
              </a:ext>
            </a:extLst>
          </p:cNvPr>
          <p:cNvSpPr>
            <a:spLocks noChangeArrowheads="1"/>
          </p:cNvSpPr>
          <p:nvPr/>
        </p:nvSpPr>
        <p:spPr bwMode="auto">
          <a:xfrm>
            <a:off x="6591300" y="3295650"/>
            <a:ext cx="788988" cy="493713"/>
          </a:xfrm>
          <a:prstGeom prst="rect">
            <a:avLst/>
          </a:prstGeom>
          <a:noFill/>
          <a:ln w="57150" algn="ctr">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9384CB6-A095-411B-8250-DD548F807A92}"/>
              </a:ext>
            </a:extLst>
          </p:cNvPr>
          <p:cNvSpPr>
            <a:spLocks noGrp="1" noChangeArrowheads="1"/>
          </p:cNvSpPr>
          <p:nvPr>
            <p:ph type="title"/>
          </p:nvPr>
        </p:nvSpPr>
        <p:spPr/>
        <p:txBody>
          <a:bodyPr/>
          <a:lstStyle/>
          <a:p>
            <a:r>
              <a:rPr lang="zh-TW" altLang="en-US"/>
              <a:t>日期與時間的設計</a:t>
            </a:r>
            <a:r>
              <a:rPr lang="en-US" altLang="zh-TW"/>
              <a:t>(II)</a:t>
            </a:r>
          </a:p>
        </p:txBody>
      </p:sp>
      <p:sp>
        <p:nvSpPr>
          <p:cNvPr id="84995" name="Rectangle 3">
            <a:extLst>
              <a:ext uri="{FF2B5EF4-FFF2-40B4-BE49-F238E27FC236}">
                <a16:creationId xmlns:a16="http://schemas.microsoft.com/office/drawing/2014/main" id="{2141A142-EBAD-4471-8C77-9A1A859A620C}"/>
              </a:ext>
            </a:extLst>
          </p:cNvPr>
          <p:cNvSpPr>
            <a:spLocks noGrp="1" noChangeArrowheads="1"/>
          </p:cNvSpPr>
          <p:nvPr>
            <p:ph type="body" idx="1"/>
          </p:nvPr>
        </p:nvSpPr>
        <p:spPr>
          <a:xfrm>
            <a:off x="492125" y="977900"/>
            <a:ext cx="7924800" cy="5880100"/>
          </a:xfrm>
        </p:spPr>
        <p:txBody>
          <a:bodyPr/>
          <a:lstStyle/>
          <a:p>
            <a:r>
              <a:rPr lang="zh-TW" altLang="en-US"/>
              <a:t>有些系統必須儲存到秒 </a:t>
            </a:r>
            <a:r>
              <a:rPr lang="en-US" altLang="zh-TW"/>
              <a:t>(Sceond) </a:t>
            </a:r>
            <a:r>
              <a:rPr lang="zh-TW" altLang="en-US"/>
              <a:t>的資料，例如捷運控制系統、人造衛星系統、網管系統等</a:t>
            </a:r>
          </a:p>
          <a:p>
            <a:r>
              <a:rPr lang="zh-TW" altLang="en-US"/>
              <a:t>有些系統需要儲存到分 </a:t>
            </a:r>
            <a:r>
              <a:rPr lang="en-US" altLang="zh-TW"/>
              <a:t>(Minute) </a:t>
            </a:r>
            <a:r>
              <a:rPr lang="zh-TW" altLang="en-US"/>
              <a:t>的資料，例如銀行 </a:t>
            </a:r>
            <a:r>
              <a:rPr lang="en-US" altLang="zh-TW"/>
              <a:t>ATM </a:t>
            </a:r>
            <a:r>
              <a:rPr lang="zh-TW" altLang="en-US"/>
              <a:t>提款系統</a:t>
            </a:r>
          </a:p>
          <a:p>
            <a:r>
              <a:rPr lang="zh-TW" altLang="en-US"/>
              <a:t>另外，有些系統甚至將日期與時間資料當作可以加總的數值資料處理，例如生產排程系統中記錄工作站每件完成所花費的時間</a:t>
            </a:r>
          </a:p>
          <a:p>
            <a:r>
              <a:rPr lang="zh-TW" altLang="en-US"/>
              <a:t>詳細的日期與時間資料可以當作維度資料，也可以當作事實資料，因此分成兩個重點部份來描述</a:t>
            </a:r>
          </a:p>
          <a:p>
            <a:pPr lvl="1"/>
            <a:r>
              <a:rPr lang="zh-TW" altLang="en-US"/>
              <a:t>日期維度資料 </a:t>
            </a:r>
            <a:r>
              <a:rPr lang="en-US" altLang="zh-TW"/>
              <a:t>(Date dimensions)</a:t>
            </a:r>
          </a:p>
          <a:p>
            <a:pPr lvl="1"/>
            <a:r>
              <a:rPr lang="zh-TW" altLang="en-US"/>
              <a:t>時間資料 </a:t>
            </a:r>
            <a:r>
              <a:rPr lang="en-US" altLang="zh-TW"/>
              <a:t>(Time of day)</a:t>
            </a:r>
          </a:p>
        </p:txBody>
      </p:sp>
    </p:spTree>
  </p:cSld>
  <p:clrMapOvr>
    <a:masterClrMapping/>
  </p:clrMapOvr>
  <p:transition spd="med">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C258745-303A-4EB5-AD53-278860DAF9F2}"/>
              </a:ext>
            </a:extLst>
          </p:cNvPr>
          <p:cNvSpPr>
            <a:spLocks noGrp="1" noChangeArrowheads="1"/>
          </p:cNvSpPr>
          <p:nvPr>
            <p:ph type="title"/>
          </p:nvPr>
        </p:nvSpPr>
        <p:spPr/>
        <p:txBody>
          <a:bodyPr/>
          <a:lstStyle/>
          <a:p>
            <a:r>
              <a:rPr lang="zh-TW" altLang="en-US"/>
              <a:t>日期維度資料 </a:t>
            </a:r>
            <a:r>
              <a:rPr lang="en-US" altLang="zh-TW"/>
              <a:t>(Date dimensions)</a:t>
            </a:r>
          </a:p>
        </p:txBody>
      </p:sp>
      <p:sp>
        <p:nvSpPr>
          <p:cNvPr id="86019" name="Rectangle 3">
            <a:extLst>
              <a:ext uri="{FF2B5EF4-FFF2-40B4-BE49-F238E27FC236}">
                <a16:creationId xmlns:a16="http://schemas.microsoft.com/office/drawing/2014/main" id="{D1FB11F6-4D36-49F1-839D-E4AC2B3A72AD}"/>
              </a:ext>
            </a:extLst>
          </p:cNvPr>
          <p:cNvSpPr>
            <a:spLocks noGrp="1" noChangeArrowheads="1"/>
          </p:cNvSpPr>
          <p:nvPr>
            <p:ph type="body" idx="1"/>
          </p:nvPr>
        </p:nvSpPr>
        <p:spPr>
          <a:xfrm>
            <a:off x="492125" y="977900"/>
            <a:ext cx="7924800" cy="5880100"/>
          </a:xfrm>
        </p:spPr>
        <p:txBody>
          <a:bodyPr/>
          <a:lstStyle/>
          <a:p>
            <a:r>
              <a:rPr lang="zh-TW" altLang="en-US"/>
              <a:t>每一個維度模型中，日期維度資料表是維度模型中一定會有的一個資料表</a:t>
            </a:r>
          </a:p>
          <a:p>
            <a:r>
              <a:rPr lang="zh-TW" altLang="en-US"/>
              <a:t>如</a:t>
            </a:r>
            <a:r>
              <a:rPr lang="zh-TW" altLang="en-US">
                <a:hlinkClick r:id="rId2" action="ppaction://hlinksldjump"/>
              </a:rPr>
              <a:t>圖 </a:t>
            </a:r>
            <a:r>
              <a:rPr lang="en-US" altLang="zh-TW">
                <a:hlinkClick r:id="rId2" action="ppaction://hlinksldjump"/>
              </a:rPr>
              <a:t>3-26 </a:t>
            </a:r>
            <a:r>
              <a:rPr lang="zh-TW" altLang="en-US"/>
              <a:t>所示，因為事實資料表中的每一筆資料都必須記錄下可衡量資料所發生的日期。</a:t>
            </a:r>
          </a:p>
          <a:p>
            <a:r>
              <a:rPr lang="zh-TW" altLang="en-US"/>
              <a:t>每一個事實資料表通常都會對應到一個或多個日期維度資料表</a:t>
            </a:r>
          </a:p>
        </p:txBody>
      </p:sp>
    </p:spTree>
  </p:cSld>
  <p:clrMapOvr>
    <a:masterClrMapping/>
  </p:clrMapOvr>
  <p:transition spd="med">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994E839-E658-4E45-B3E4-8C861F9E18A1}"/>
              </a:ext>
            </a:extLst>
          </p:cNvPr>
          <p:cNvSpPr>
            <a:spLocks noGrp="1" noChangeArrowheads="1"/>
          </p:cNvSpPr>
          <p:nvPr>
            <p:ph type="title"/>
          </p:nvPr>
        </p:nvSpPr>
        <p:spPr>
          <a:xfrm>
            <a:off x="34925" y="0"/>
            <a:ext cx="7439025" cy="561975"/>
          </a:xfrm>
        </p:spPr>
        <p:txBody>
          <a:bodyPr/>
          <a:lstStyle/>
          <a:p>
            <a:r>
              <a:rPr lang="zh-TW" altLang="en-US"/>
              <a:t>圖</a:t>
            </a:r>
            <a:r>
              <a:rPr lang="en-US" altLang="zh-TW"/>
              <a:t>3-26 </a:t>
            </a:r>
            <a:r>
              <a:rPr lang="zh-TW" altLang="en-US"/>
              <a:t>日期維度資料表</a:t>
            </a:r>
          </a:p>
        </p:txBody>
      </p:sp>
      <p:sp>
        <p:nvSpPr>
          <p:cNvPr id="87043" name="Rectangle 3">
            <a:extLst>
              <a:ext uri="{FF2B5EF4-FFF2-40B4-BE49-F238E27FC236}">
                <a16:creationId xmlns:a16="http://schemas.microsoft.com/office/drawing/2014/main" id="{922EA876-864B-4CF9-AC87-6F05A5672347}"/>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87044" name="內容版面配置區 7">
            <a:extLst>
              <a:ext uri="{FF2B5EF4-FFF2-40B4-BE49-F238E27FC236}">
                <a16:creationId xmlns:a16="http://schemas.microsoft.com/office/drawing/2014/main" id="{E6135AF3-9EF0-4772-9732-F164054B08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2775"/>
            <a:ext cx="7920038"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5" name="Text Box 4">
            <a:hlinkClick r:id="rId3" action="ppaction://hlinksldjump"/>
            <a:extLst>
              <a:ext uri="{FF2B5EF4-FFF2-40B4-BE49-F238E27FC236}">
                <a16:creationId xmlns:a16="http://schemas.microsoft.com/office/drawing/2014/main" id="{D8C9FB1D-4556-45F8-A249-CA34C5C83F29}"/>
              </a:ext>
            </a:extLst>
          </p:cNvPr>
          <p:cNvSpPr txBox="1">
            <a:spLocks noChangeArrowheads="1"/>
          </p:cNvSpPr>
          <p:nvPr/>
        </p:nvSpPr>
        <p:spPr bwMode="auto">
          <a:xfrm>
            <a:off x="7764463" y="5484813"/>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hlinkClick r:id="rId3" action="ppaction://hlinksldjump"/>
              </a:rPr>
              <a:t>回前頁</a:t>
            </a:r>
            <a:endParaRPr lang="zh-TW" altLang="en-US" sz="2200">
              <a:solidFill>
                <a:srgbClr val="0000CC"/>
              </a:solidFill>
              <a:latin typeface="Arial-BoldMT" charset="0"/>
            </a:endParaRPr>
          </a:p>
        </p:txBody>
      </p:sp>
      <p:pic>
        <p:nvPicPr>
          <p:cNvPr id="87046" name="圖片 1">
            <a:extLst>
              <a:ext uri="{FF2B5EF4-FFF2-40B4-BE49-F238E27FC236}">
                <a16:creationId xmlns:a16="http://schemas.microsoft.com/office/drawing/2014/main" id="{CD1A7F6C-6EC7-4279-B0B5-F420FEF8AC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4005263"/>
            <a:ext cx="29527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Rectangle 7">
            <a:extLst>
              <a:ext uri="{FF2B5EF4-FFF2-40B4-BE49-F238E27FC236}">
                <a16:creationId xmlns:a16="http://schemas.microsoft.com/office/drawing/2014/main" id="{ED9D7F68-F4A6-4186-B5BC-874E440BB11D}"/>
              </a:ext>
            </a:extLst>
          </p:cNvPr>
          <p:cNvSpPr>
            <a:spLocks noChangeArrowheads="1"/>
          </p:cNvSpPr>
          <p:nvPr/>
        </p:nvSpPr>
        <p:spPr bwMode="auto">
          <a:xfrm>
            <a:off x="323850" y="2709863"/>
            <a:ext cx="2346325" cy="404812"/>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87048" name="Rectangle 7">
            <a:extLst>
              <a:ext uri="{FF2B5EF4-FFF2-40B4-BE49-F238E27FC236}">
                <a16:creationId xmlns:a16="http://schemas.microsoft.com/office/drawing/2014/main" id="{90B12E43-F4AC-4330-8188-BD8491F6A9ED}"/>
              </a:ext>
            </a:extLst>
          </p:cNvPr>
          <p:cNvSpPr>
            <a:spLocks noChangeArrowheads="1"/>
          </p:cNvSpPr>
          <p:nvPr/>
        </p:nvSpPr>
        <p:spPr bwMode="auto">
          <a:xfrm>
            <a:off x="323850" y="4138613"/>
            <a:ext cx="2346325" cy="1235075"/>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094D239-B2D5-4E11-8919-485F486B0EE6}"/>
              </a:ext>
            </a:extLst>
          </p:cNvPr>
          <p:cNvSpPr>
            <a:spLocks noGrp="1" noChangeArrowheads="1"/>
          </p:cNvSpPr>
          <p:nvPr>
            <p:ph type="title"/>
          </p:nvPr>
        </p:nvSpPr>
        <p:spPr/>
        <p:txBody>
          <a:bodyPr/>
          <a:lstStyle/>
          <a:p>
            <a:r>
              <a:rPr lang="zh-TW" altLang="en-US"/>
              <a:t>時間資料 </a:t>
            </a:r>
            <a:r>
              <a:rPr lang="en-US" altLang="zh-TW"/>
              <a:t>(Time of day)</a:t>
            </a:r>
          </a:p>
        </p:txBody>
      </p:sp>
      <p:sp>
        <p:nvSpPr>
          <p:cNvPr id="88067" name="Rectangle 3">
            <a:extLst>
              <a:ext uri="{FF2B5EF4-FFF2-40B4-BE49-F238E27FC236}">
                <a16:creationId xmlns:a16="http://schemas.microsoft.com/office/drawing/2014/main" id="{98469FA0-7A18-48C3-8338-5ED920335C6C}"/>
              </a:ext>
            </a:extLst>
          </p:cNvPr>
          <p:cNvSpPr>
            <a:spLocks noGrp="1" noChangeArrowheads="1"/>
          </p:cNvSpPr>
          <p:nvPr>
            <p:ph type="body" idx="1"/>
          </p:nvPr>
        </p:nvSpPr>
        <p:spPr>
          <a:xfrm>
            <a:off x="492125" y="977900"/>
            <a:ext cx="7924800" cy="5330825"/>
          </a:xfrm>
        </p:spPr>
        <p:txBody>
          <a:bodyPr/>
          <a:lstStyle/>
          <a:p>
            <a:r>
              <a:rPr lang="zh-TW" altLang="en-US"/>
              <a:t>時間資料指的是事件發生時精準的時刻，可能須精準到秒</a:t>
            </a:r>
          </a:p>
          <a:p>
            <a:pPr lvl="1"/>
            <a:r>
              <a:rPr lang="zh-TW" altLang="en-US"/>
              <a:t>以出貨業務來說，一般只記錄到出貨日期，但如果沒儲存當天時間資料，則無法分析白天與晚上出貨狀況有何差別</a:t>
            </a:r>
          </a:p>
          <a:p>
            <a:r>
              <a:rPr lang="zh-TW" altLang="en-US"/>
              <a:t>因此如果有需要，日期資料以及時間資料都可被記錄保留下來。</a:t>
            </a:r>
          </a:p>
          <a:p>
            <a:r>
              <a:rPr lang="zh-TW" altLang="en-US"/>
              <a:t>但是如果放在同一張維度資料表中，會產生太多筆的資料</a:t>
            </a:r>
          </a:p>
        </p:txBody>
      </p:sp>
      <p:pic>
        <p:nvPicPr>
          <p:cNvPr id="88068" name="圖片 1">
            <a:extLst>
              <a:ext uri="{FF2B5EF4-FFF2-40B4-BE49-F238E27FC236}">
                <a16:creationId xmlns:a16="http://schemas.microsoft.com/office/drawing/2014/main" id="{96F01C21-16B9-4ED7-8097-471F873120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365625"/>
            <a:ext cx="1944687"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圖片 1">
            <a:extLst>
              <a:ext uri="{FF2B5EF4-FFF2-40B4-BE49-F238E27FC236}">
                <a16:creationId xmlns:a16="http://schemas.microsoft.com/office/drawing/2014/main" id="{095D0CBB-CA3C-40CC-85A8-F74D4E0CD7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119563"/>
            <a:ext cx="12700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DEB0320-0A1C-4DB9-9B0B-C551BEA1A8D5}"/>
              </a:ext>
            </a:extLst>
          </p:cNvPr>
          <p:cNvSpPr>
            <a:spLocks noGrp="1" noChangeArrowheads="1"/>
          </p:cNvSpPr>
          <p:nvPr>
            <p:ph type="title"/>
          </p:nvPr>
        </p:nvSpPr>
        <p:spPr/>
        <p:txBody>
          <a:bodyPr/>
          <a:lstStyle/>
          <a:p>
            <a:r>
              <a:rPr lang="zh-TW" altLang="en-US"/>
              <a:t>時間資料 </a:t>
            </a:r>
            <a:r>
              <a:rPr lang="en-US" altLang="zh-TW"/>
              <a:t>(Time of day)</a:t>
            </a:r>
          </a:p>
        </p:txBody>
      </p:sp>
      <p:sp>
        <p:nvSpPr>
          <p:cNvPr id="89091" name="Rectangle 3">
            <a:extLst>
              <a:ext uri="{FF2B5EF4-FFF2-40B4-BE49-F238E27FC236}">
                <a16:creationId xmlns:a16="http://schemas.microsoft.com/office/drawing/2014/main" id="{B978B5AE-6056-4704-A1CF-CE6F2F33A61E}"/>
              </a:ext>
            </a:extLst>
          </p:cNvPr>
          <p:cNvSpPr>
            <a:spLocks noGrp="1" noChangeArrowheads="1"/>
          </p:cNvSpPr>
          <p:nvPr>
            <p:ph type="body" idx="1"/>
          </p:nvPr>
        </p:nvSpPr>
        <p:spPr>
          <a:xfrm>
            <a:off x="492125" y="765175"/>
            <a:ext cx="7924800" cy="5880100"/>
          </a:xfrm>
        </p:spPr>
        <p:txBody>
          <a:bodyPr/>
          <a:lstStyle/>
          <a:p>
            <a:pPr>
              <a:lnSpc>
                <a:spcPct val="80000"/>
              </a:lnSpc>
            </a:pPr>
            <a:r>
              <a:rPr lang="zh-TW" altLang="en-US" sz="2000"/>
              <a:t>在此介紹兩種設計方式可以達到同樣效果但又不需儲存大量筆數的資料。</a:t>
            </a:r>
          </a:p>
          <a:p>
            <a:pPr lvl="1">
              <a:lnSpc>
                <a:spcPct val="80000"/>
              </a:lnSpc>
            </a:pPr>
            <a:r>
              <a:rPr lang="zh-TW" altLang="en-US" sz="1800"/>
              <a:t>日期與時間維度資料表各自獨立，直接與事實資料表連接，如</a:t>
            </a:r>
            <a:r>
              <a:rPr lang="zh-TW" altLang="en-US" sz="1800">
                <a:hlinkClick r:id="rId2" action="ppaction://hlinksldjump"/>
              </a:rPr>
              <a:t>圖 </a:t>
            </a:r>
            <a:r>
              <a:rPr lang="en-US" altLang="zh-TW" sz="1800">
                <a:hlinkClick r:id="rId2" action="ppaction://hlinksldjump"/>
              </a:rPr>
              <a:t>3-27 </a:t>
            </a:r>
            <a:r>
              <a:rPr lang="zh-TW" altLang="en-US" sz="1800"/>
              <a:t>所示。</a:t>
            </a:r>
          </a:p>
          <a:p>
            <a:pPr lvl="1">
              <a:lnSpc>
                <a:spcPct val="80000"/>
              </a:lnSpc>
            </a:pPr>
            <a:r>
              <a:rPr lang="zh-TW" altLang="en-US" sz="1800"/>
              <a:t>將時間資料存在事實資料表中，將時間資料轉換成數值資料如</a:t>
            </a:r>
            <a:r>
              <a:rPr lang="zh-TW" altLang="en-US" sz="1800">
                <a:hlinkClick r:id="rId3" action="ppaction://hlinksldjump"/>
              </a:rPr>
              <a:t>圖 </a:t>
            </a:r>
            <a:r>
              <a:rPr lang="en-US" altLang="zh-TW" sz="1800">
                <a:hlinkClick r:id="rId3" action="ppaction://hlinksldjump"/>
              </a:rPr>
              <a:t>3-28 </a:t>
            </a:r>
            <a:r>
              <a:rPr lang="zh-TW" altLang="en-US" sz="1800"/>
              <a:t>所示。</a:t>
            </a:r>
          </a:p>
          <a:p>
            <a:pPr>
              <a:lnSpc>
                <a:spcPct val="80000"/>
              </a:lnSpc>
            </a:pPr>
            <a:r>
              <a:rPr lang="zh-TW" altLang="en-US" sz="2000"/>
              <a:t>第二個方法的應用大部分都是在記錄某一個工作任務的開始時間與結束時間之間的間隔，因此這一個額外在事實資料表中的數值時間資料是可以被相減的，但是不能相加，因此只能算是無可加性欄位。</a:t>
            </a:r>
          </a:p>
          <a:p>
            <a:pPr>
              <a:lnSpc>
                <a:spcPct val="80000"/>
              </a:lnSpc>
            </a:pPr>
            <a:r>
              <a:rPr lang="zh-TW" altLang="en-US" sz="2000"/>
              <a:t>另外，如果將時間當作事實資料看待，例如完成一件工作或任務所花費的時間間隔 </a:t>
            </a:r>
            <a:r>
              <a:rPr lang="en-US" altLang="zh-TW" sz="2000"/>
              <a:t>(Time interval)</a:t>
            </a:r>
            <a:r>
              <a:rPr lang="zh-TW" altLang="en-US" sz="2000"/>
              <a:t>就可以將間隔放入事實資料表</a:t>
            </a:r>
            <a:endParaRPr lang="en-US" altLang="zh-TW" sz="2000"/>
          </a:p>
          <a:p>
            <a:pPr lvl="1">
              <a:lnSpc>
                <a:spcPct val="80000"/>
              </a:lnSpc>
            </a:pPr>
            <a:r>
              <a:rPr lang="zh-TW" altLang="en-US" sz="1800"/>
              <a:t>通常時間間隔會等於</a:t>
            </a:r>
            <a:r>
              <a:rPr lang="en-US" altLang="zh-TW" sz="1800"/>
              <a:t>(</a:t>
            </a:r>
            <a:r>
              <a:rPr lang="zh-TW" altLang="en-US" sz="1800"/>
              <a:t>完成時間 − 開工時間</a:t>
            </a:r>
            <a:r>
              <a:rPr lang="en-US" altLang="zh-TW" sz="1800"/>
              <a:t>)</a:t>
            </a:r>
          </a:p>
        </p:txBody>
      </p:sp>
    </p:spTree>
  </p:cSld>
  <p:clrMapOvr>
    <a:masterClrMapping/>
  </p:clrMapOvr>
  <p:transition spd="med">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1BF185F-F46F-4ECD-9AB0-E201724E4CCB}"/>
              </a:ext>
            </a:extLst>
          </p:cNvPr>
          <p:cNvSpPr>
            <a:spLocks noGrp="1" noChangeArrowheads="1"/>
          </p:cNvSpPr>
          <p:nvPr>
            <p:ph type="title"/>
          </p:nvPr>
        </p:nvSpPr>
        <p:spPr>
          <a:xfrm>
            <a:off x="34925" y="0"/>
            <a:ext cx="7439025" cy="561975"/>
          </a:xfrm>
        </p:spPr>
        <p:txBody>
          <a:bodyPr/>
          <a:lstStyle/>
          <a:p>
            <a:r>
              <a:rPr lang="zh-TW" altLang="en-US"/>
              <a:t>圖</a:t>
            </a:r>
            <a:r>
              <a:rPr lang="en-US" altLang="zh-TW"/>
              <a:t>3-27 </a:t>
            </a:r>
            <a:r>
              <a:rPr lang="en-US" altLang="en-US"/>
              <a:t>日期與時間維度資料表的第一種建置方法</a:t>
            </a:r>
            <a:endParaRPr lang="zh-TW" altLang="en-US"/>
          </a:p>
        </p:txBody>
      </p:sp>
      <p:sp>
        <p:nvSpPr>
          <p:cNvPr id="90115" name="Rectangle 3">
            <a:extLst>
              <a:ext uri="{FF2B5EF4-FFF2-40B4-BE49-F238E27FC236}">
                <a16:creationId xmlns:a16="http://schemas.microsoft.com/office/drawing/2014/main" id="{A7257A3D-9E7B-4DA6-8F82-C6AD648C03CC}"/>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90116" name="內容版面配置區 7">
            <a:extLst>
              <a:ext uri="{FF2B5EF4-FFF2-40B4-BE49-F238E27FC236}">
                <a16:creationId xmlns:a16="http://schemas.microsoft.com/office/drawing/2014/main" id="{18397AA0-8B4D-4412-85E6-FC42F0B4DD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725488"/>
            <a:ext cx="9140825"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17" name="Text Box 4">
            <a:hlinkClick r:id="rId3" action="ppaction://hlinksldjump"/>
            <a:extLst>
              <a:ext uri="{FF2B5EF4-FFF2-40B4-BE49-F238E27FC236}">
                <a16:creationId xmlns:a16="http://schemas.microsoft.com/office/drawing/2014/main" id="{87269622-BABA-4C3C-8B90-EE74CC334E15}"/>
              </a:ext>
            </a:extLst>
          </p:cNvPr>
          <p:cNvSpPr txBox="1">
            <a:spLocks noChangeArrowheads="1"/>
          </p:cNvSpPr>
          <p:nvPr/>
        </p:nvSpPr>
        <p:spPr bwMode="auto">
          <a:xfrm>
            <a:off x="34925" y="5827713"/>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hlinkClick r:id="rId3" action="ppaction://hlinksldjump"/>
              </a:rPr>
              <a:t>回前頁</a:t>
            </a:r>
            <a:endParaRPr lang="zh-TW" altLang="en-US" sz="2200">
              <a:solidFill>
                <a:srgbClr val="0000CC"/>
              </a:solidFill>
              <a:latin typeface="Arial-BoldMT" charset="0"/>
            </a:endParaRPr>
          </a:p>
        </p:txBody>
      </p:sp>
    </p:spTree>
  </p:cSld>
  <p:clrMapOvr>
    <a:masterClrMapping/>
  </p:clrMapOvr>
  <p:transition spd="med">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B978769-3E96-45CE-A04B-E9C8DD1319E0}"/>
              </a:ext>
            </a:extLst>
          </p:cNvPr>
          <p:cNvSpPr>
            <a:spLocks noGrp="1" noChangeArrowheads="1"/>
          </p:cNvSpPr>
          <p:nvPr>
            <p:ph type="title"/>
          </p:nvPr>
        </p:nvSpPr>
        <p:spPr>
          <a:xfrm>
            <a:off x="34925" y="0"/>
            <a:ext cx="7439025" cy="561975"/>
          </a:xfrm>
        </p:spPr>
        <p:txBody>
          <a:bodyPr/>
          <a:lstStyle/>
          <a:p>
            <a:r>
              <a:rPr lang="zh-TW" altLang="en-US"/>
              <a:t>圖</a:t>
            </a:r>
            <a:r>
              <a:rPr lang="en-US" altLang="zh-TW"/>
              <a:t>3-28 </a:t>
            </a:r>
            <a:r>
              <a:rPr lang="en-US" altLang="en-US"/>
              <a:t>日期與時間維度資料表的第二種建置方法</a:t>
            </a:r>
            <a:endParaRPr lang="zh-TW" altLang="en-US"/>
          </a:p>
        </p:txBody>
      </p:sp>
      <p:sp>
        <p:nvSpPr>
          <p:cNvPr id="91139" name="Rectangle 3">
            <a:extLst>
              <a:ext uri="{FF2B5EF4-FFF2-40B4-BE49-F238E27FC236}">
                <a16:creationId xmlns:a16="http://schemas.microsoft.com/office/drawing/2014/main" id="{4307052C-DBA3-4801-ADF0-4AA7B935C680}"/>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91140" name="內容版面配置區 7">
            <a:extLst>
              <a:ext uri="{FF2B5EF4-FFF2-40B4-BE49-F238E27FC236}">
                <a16:creationId xmlns:a16="http://schemas.microsoft.com/office/drawing/2014/main" id="{F85B2960-82D4-4F74-ABB2-C2AFB972BB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538"/>
            <a:ext cx="91440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41" name="Text Box 4">
            <a:hlinkClick r:id="rId3" action="ppaction://hlinksldjump"/>
            <a:extLst>
              <a:ext uri="{FF2B5EF4-FFF2-40B4-BE49-F238E27FC236}">
                <a16:creationId xmlns:a16="http://schemas.microsoft.com/office/drawing/2014/main" id="{4807CFD7-443C-4FFC-9279-8C0909761484}"/>
              </a:ext>
            </a:extLst>
          </p:cNvPr>
          <p:cNvSpPr txBox="1">
            <a:spLocks noChangeArrowheads="1"/>
          </p:cNvSpPr>
          <p:nvPr/>
        </p:nvSpPr>
        <p:spPr bwMode="auto">
          <a:xfrm>
            <a:off x="34925" y="5300663"/>
            <a:ext cx="11525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rPr>
              <a:t>回前頁</a:t>
            </a:r>
          </a:p>
        </p:txBody>
      </p:sp>
    </p:spTree>
  </p:cSld>
  <p:clrMapOvr>
    <a:masterClrMapping/>
  </p:clrMapOvr>
  <p:transition spd="med">
    <p:cove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EC7DD73-627B-4EBD-9C9A-505CA3B2C0A6}"/>
              </a:ext>
            </a:extLst>
          </p:cNvPr>
          <p:cNvSpPr>
            <a:spLocks noGrp="1" noChangeArrowheads="1"/>
          </p:cNvSpPr>
          <p:nvPr>
            <p:ph type="title"/>
          </p:nvPr>
        </p:nvSpPr>
        <p:spPr/>
        <p:txBody>
          <a:bodyPr/>
          <a:lstStyle/>
          <a:p>
            <a:r>
              <a:rPr lang="zh-TW" altLang="en-US"/>
              <a:t>退化維度</a:t>
            </a:r>
            <a:endParaRPr lang="en-US" altLang="zh-TW"/>
          </a:p>
        </p:txBody>
      </p:sp>
      <p:sp>
        <p:nvSpPr>
          <p:cNvPr id="92163" name="Rectangle 3">
            <a:extLst>
              <a:ext uri="{FF2B5EF4-FFF2-40B4-BE49-F238E27FC236}">
                <a16:creationId xmlns:a16="http://schemas.microsoft.com/office/drawing/2014/main" id="{4FF4BD1B-0E87-47DF-8138-89EB391CB4E1}"/>
              </a:ext>
            </a:extLst>
          </p:cNvPr>
          <p:cNvSpPr>
            <a:spLocks noGrp="1" noChangeArrowheads="1"/>
          </p:cNvSpPr>
          <p:nvPr>
            <p:ph type="body" idx="1"/>
          </p:nvPr>
        </p:nvSpPr>
        <p:spPr>
          <a:xfrm>
            <a:off x="492125" y="977900"/>
            <a:ext cx="7924800" cy="5691188"/>
          </a:xfrm>
        </p:spPr>
        <p:txBody>
          <a:bodyPr/>
          <a:lstStyle/>
          <a:p>
            <a:pPr>
              <a:lnSpc>
                <a:spcPct val="90000"/>
              </a:lnSpc>
            </a:pPr>
            <a:r>
              <a:rPr lang="zh-TW" altLang="en-US"/>
              <a:t>交易控制文件 </a:t>
            </a:r>
            <a:r>
              <a:rPr lang="en-US" altLang="zh-TW"/>
              <a:t>(Transaction control document)</a:t>
            </a:r>
            <a:endParaRPr lang="zh-TW" altLang="en-US"/>
          </a:p>
          <a:p>
            <a:pPr lvl="1">
              <a:lnSpc>
                <a:spcPct val="90000"/>
              </a:lnSpc>
            </a:pPr>
            <a:r>
              <a:rPr lang="zh-TW" altLang="en-US"/>
              <a:t>例如訂單 </a:t>
            </a:r>
            <a:r>
              <a:rPr lang="en-US" altLang="zh-TW"/>
              <a:t>(Order)</a:t>
            </a:r>
            <a:r>
              <a:rPr lang="zh-TW" altLang="en-US"/>
              <a:t>、發票 </a:t>
            </a:r>
            <a:r>
              <a:rPr lang="en-US" altLang="zh-TW"/>
              <a:t>(Invoice)</a:t>
            </a:r>
            <a:r>
              <a:rPr lang="zh-TW" altLang="en-US"/>
              <a:t>、提貨單 </a:t>
            </a:r>
            <a:r>
              <a:rPr lang="en-US" altLang="zh-TW"/>
              <a:t>(Bill of lading)</a:t>
            </a:r>
            <a:r>
              <a:rPr lang="zh-TW" altLang="en-US"/>
              <a:t>、機票 </a:t>
            </a:r>
            <a:r>
              <a:rPr lang="en-US" altLang="zh-TW"/>
              <a:t>(Airline ticket) </a:t>
            </a:r>
            <a:endParaRPr lang="zh-TW" altLang="en-US"/>
          </a:p>
          <a:p>
            <a:pPr lvl="1">
              <a:lnSpc>
                <a:spcPct val="90000"/>
              </a:lnSpc>
            </a:pPr>
            <a:r>
              <a:rPr lang="zh-TW" altLang="en-US"/>
              <a:t>這些控制文件相當於一筆交易，而交易內容可能包含單一品項或者多個列項目，可參考</a:t>
            </a:r>
            <a:r>
              <a:rPr lang="zh-TW" altLang="en-US">
                <a:hlinkClick r:id="rId2" action="ppaction://hlinksldjump"/>
              </a:rPr>
              <a:t>圖 </a:t>
            </a:r>
            <a:r>
              <a:rPr lang="en-US" altLang="zh-TW">
                <a:hlinkClick r:id="rId2" action="ppaction://hlinksldjump"/>
              </a:rPr>
              <a:t>3-9 </a:t>
            </a:r>
            <a:r>
              <a:rPr lang="zh-TW" altLang="en-US"/>
              <a:t>中的範例。</a:t>
            </a:r>
            <a:r>
              <a:rPr lang="en-US" altLang="zh-TW">
                <a:solidFill>
                  <a:srgbClr val="008000"/>
                </a:solidFill>
              </a:rPr>
              <a:t>(PS.</a:t>
            </a:r>
            <a:r>
              <a:rPr lang="zh-TW" altLang="en-US">
                <a:solidFill>
                  <a:srgbClr val="008000"/>
                </a:solidFill>
              </a:rPr>
              <a:t>此類文件在實務上又可以稱為父子表單或者一對多表單</a:t>
            </a:r>
            <a:r>
              <a:rPr lang="en-US" altLang="zh-TW">
                <a:solidFill>
                  <a:srgbClr val="008000"/>
                </a:solidFill>
              </a:rPr>
              <a:t>)</a:t>
            </a:r>
            <a:endParaRPr lang="zh-TW" altLang="en-US">
              <a:solidFill>
                <a:srgbClr val="008000"/>
              </a:solidFill>
            </a:endParaRPr>
          </a:p>
          <a:p>
            <a:pPr>
              <a:lnSpc>
                <a:spcPct val="90000"/>
              </a:lnSpc>
            </a:pPr>
            <a:endParaRPr lang="en-US" altLang="zh-TW"/>
          </a:p>
          <a:p>
            <a:pPr>
              <a:lnSpc>
                <a:spcPct val="90000"/>
              </a:lnSpc>
            </a:pPr>
            <a:r>
              <a:rPr lang="zh-TW" altLang="en-US"/>
              <a:t>模型化過程很容易就將該類文件中的各項資料分類好並且歸納到適當的維度資料表中，除了一個相當尷尬的訂單維度資料表，這表中除了訂單編號欄位之外別無其他欄位，如</a:t>
            </a:r>
            <a:r>
              <a:rPr lang="zh-TW" altLang="en-US">
                <a:hlinkClick r:id="rId2" action="ppaction://hlinksldjump"/>
              </a:rPr>
              <a:t>圖</a:t>
            </a:r>
            <a:r>
              <a:rPr lang="en-US" altLang="zh-TW">
                <a:hlinkClick r:id="rId2" action="ppaction://hlinksldjump"/>
              </a:rPr>
              <a:t>3-29</a:t>
            </a:r>
            <a:r>
              <a:rPr lang="zh-TW" altLang="en-US"/>
              <a:t>所示</a:t>
            </a:r>
          </a:p>
        </p:txBody>
      </p:sp>
    </p:spTree>
  </p:cSld>
  <p:clrMapOvr>
    <a:masterClrMapping/>
  </p:clrMapOvr>
  <p:transition spd="med">
    <p:cove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05FD58E-6004-471D-B5F5-35EAF07A5FED}"/>
              </a:ext>
            </a:extLst>
          </p:cNvPr>
          <p:cNvSpPr>
            <a:spLocks noGrp="1" noChangeArrowheads="1"/>
          </p:cNvSpPr>
          <p:nvPr>
            <p:ph type="title"/>
          </p:nvPr>
        </p:nvSpPr>
        <p:spPr/>
        <p:txBody>
          <a:bodyPr/>
          <a:lstStyle/>
          <a:p>
            <a:r>
              <a:rPr lang="zh-TW" altLang="en-US"/>
              <a:t>圖</a:t>
            </a:r>
            <a:r>
              <a:rPr lang="en-US" altLang="zh-TW"/>
              <a:t>3-9 </a:t>
            </a:r>
            <a:r>
              <a:rPr lang="zh-TW" altLang="en-US"/>
              <a:t>銷售訂單範例</a:t>
            </a:r>
          </a:p>
        </p:txBody>
      </p:sp>
      <p:sp>
        <p:nvSpPr>
          <p:cNvPr id="93187" name="Rectangle 3">
            <a:extLst>
              <a:ext uri="{FF2B5EF4-FFF2-40B4-BE49-F238E27FC236}">
                <a16:creationId xmlns:a16="http://schemas.microsoft.com/office/drawing/2014/main" id="{20433923-615B-4E7C-A4D0-0483597F1499}"/>
              </a:ext>
            </a:extLst>
          </p:cNvPr>
          <p:cNvSpPr>
            <a:spLocks noGrp="1" noChangeArrowheads="1"/>
          </p:cNvSpPr>
          <p:nvPr>
            <p:ph type="body" idx="1"/>
          </p:nvPr>
        </p:nvSpPr>
        <p:spPr>
          <a:xfrm>
            <a:off x="534988" y="690563"/>
            <a:ext cx="7924800" cy="5330825"/>
          </a:xfrm>
        </p:spPr>
        <p:txBody>
          <a:bodyPr/>
          <a:lstStyle/>
          <a:p>
            <a:endParaRPr lang="zh-TW" altLang="zh-TW" sz="2200"/>
          </a:p>
        </p:txBody>
      </p:sp>
      <p:pic>
        <p:nvPicPr>
          <p:cNvPr id="93188" name="內容版面配置區 11">
            <a:extLst>
              <a:ext uri="{FF2B5EF4-FFF2-40B4-BE49-F238E27FC236}">
                <a16:creationId xmlns:a16="http://schemas.microsoft.com/office/drawing/2014/main" id="{34478499-DD2B-49A4-AF99-DD052E8BAA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9144000" cy="58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9" name="Text Box 4">
            <a:hlinkClick r:id="rId3" action="ppaction://hlinksldjump"/>
            <a:extLst>
              <a:ext uri="{FF2B5EF4-FFF2-40B4-BE49-F238E27FC236}">
                <a16:creationId xmlns:a16="http://schemas.microsoft.com/office/drawing/2014/main" id="{0AC63A12-6036-498C-931B-9FB55B4BFD0D}"/>
              </a:ext>
            </a:extLst>
          </p:cNvPr>
          <p:cNvSpPr txBox="1">
            <a:spLocks noChangeArrowheads="1"/>
          </p:cNvSpPr>
          <p:nvPr/>
        </p:nvSpPr>
        <p:spPr bwMode="auto">
          <a:xfrm>
            <a:off x="228600" y="5870575"/>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hlinkClick r:id="rId4" action="ppaction://hlinksldjump"/>
              </a:rPr>
              <a:t>回前頁</a:t>
            </a:r>
            <a:endParaRPr lang="zh-TW" altLang="en-US" sz="2200">
              <a:solidFill>
                <a:srgbClr val="0000CC"/>
              </a:solidFill>
              <a:latin typeface="Arial-BoldMT" charset="0"/>
            </a:endParaRPr>
          </a:p>
        </p:txBody>
      </p:sp>
    </p:spTree>
  </p:cSld>
  <p:clrMapOvr>
    <a:masterClrMapping/>
  </p:clrMapOvr>
  <p:transition spd="med">
    <p:cove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8333C37-ABA3-4F4F-9F0C-A6A17277C35F}"/>
              </a:ext>
            </a:extLst>
          </p:cNvPr>
          <p:cNvSpPr>
            <a:spLocks noGrp="1" noChangeArrowheads="1"/>
          </p:cNvSpPr>
          <p:nvPr>
            <p:ph type="title"/>
          </p:nvPr>
        </p:nvSpPr>
        <p:spPr>
          <a:xfrm>
            <a:off x="34925" y="0"/>
            <a:ext cx="7439025" cy="561975"/>
          </a:xfrm>
        </p:spPr>
        <p:txBody>
          <a:bodyPr/>
          <a:lstStyle/>
          <a:p>
            <a:r>
              <a:rPr lang="zh-TW" altLang="en-US"/>
              <a:t>圖</a:t>
            </a:r>
            <a:r>
              <a:rPr lang="en-US" altLang="zh-TW"/>
              <a:t>3-29 </a:t>
            </a:r>
            <a:r>
              <a:rPr lang="en-US" altLang="en-US"/>
              <a:t>訂單事實資料表</a:t>
            </a:r>
            <a:endParaRPr lang="zh-TW" altLang="en-US"/>
          </a:p>
        </p:txBody>
      </p:sp>
      <p:sp>
        <p:nvSpPr>
          <p:cNvPr id="94211" name="Rectangle 3">
            <a:extLst>
              <a:ext uri="{FF2B5EF4-FFF2-40B4-BE49-F238E27FC236}">
                <a16:creationId xmlns:a16="http://schemas.microsoft.com/office/drawing/2014/main" id="{D8C7E5BC-0A40-4BFC-B086-B5D46DF7A232}"/>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94212" name="內容版面配置區 11">
            <a:extLst>
              <a:ext uri="{FF2B5EF4-FFF2-40B4-BE49-F238E27FC236}">
                <a16:creationId xmlns:a16="http://schemas.microsoft.com/office/drawing/2014/main" id="{C9966B1E-F5B0-4CB9-AE32-C7655DA61E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8050"/>
            <a:ext cx="87852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4213" name="Text Box 4">
            <a:hlinkClick r:id="rId3" action="ppaction://hlinksldjump"/>
            <a:extLst>
              <a:ext uri="{FF2B5EF4-FFF2-40B4-BE49-F238E27FC236}">
                <a16:creationId xmlns:a16="http://schemas.microsoft.com/office/drawing/2014/main" id="{C7A4B0CF-AD1D-4DA3-8318-67783F663B12}"/>
              </a:ext>
            </a:extLst>
          </p:cNvPr>
          <p:cNvSpPr txBox="1">
            <a:spLocks noChangeArrowheads="1"/>
          </p:cNvSpPr>
          <p:nvPr/>
        </p:nvSpPr>
        <p:spPr bwMode="auto">
          <a:xfrm>
            <a:off x="323850" y="5716588"/>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hlinkClick r:id="rId4" action="ppaction://hlinksldjump"/>
              </a:rPr>
              <a:t>回前頁</a:t>
            </a:r>
            <a:endParaRPr lang="zh-TW" altLang="en-US" sz="2200">
              <a:solidFill>
                <a:srgbClr val="0000CC"/>
              </a:solidFill>
              <a:latin typeface="Arial-BoldMT" charset="0"/>
            </a:endParaRPr>
          </a:p>
        </p:txBody>
      </p:sp>
      <p:sp>
        <p:nvSpPr>
          <p:cNvPr id="94214" name="Rectangle 7">
            <a:extLst>
              <a:ext uri="{FF2B5EF4-FFF2-40B4-BE49-F238E27FC236}">
                <a16:creationId xmlns:a16="http://schemas.microsoft.com/office/drawing/2014/main" id="{7E23213D-DFD5-41D8-AAC6-4A77D464DCA4}"/>
              </a:ext>
            </a:extLst>
          </p:cNvPr>
          <p:cNvSpPr>
            <a:spLocks noChangeArrowheads="1"/>
          </p:cNvSpPr>
          <p:nvPr/>
        </p:nvSpPr>
        <p:spPr bwMode="auto">
          <a:xfrm>
            <a:off x="2124075" y="3284538"/>
            <a:ext cx="1989138" cy="1800225"/>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2DC114-3BB2-4150-8C88-E9CC2D2A542C}"/>
              </a:ext>
            </a:extLst>
          </p:cNvPr>
          <p:cNvSpPr>
            <a:spLocks noGrp="1" noChangeArrowheads="1"/>
          </p:cNvSpPr>
          <p:nvPr>
            <p:ph type="title"/>
          </p:nvPr>
        </p:nvSpPr>
        <p:spPr/>
        <p:txBody>
          <a:bodyPr/>
          <a:lstStyle/>
          <a:p>
            <a:r>
              <a:rPr lang="zh-TW" altLang="en-US"/>
              <a:t>簡介 </a:t>
            </a:r>
            <a:r>
              <a:rPr lang="en-US" altLang="zh-TW"/>
              <a:t>- </a:t>
            </a:r>
            <a:r>
              <a:rPr lang="zh-TW" altLang="en-US"/>
              <a:t>群組與加總的原理說明</a:t>
            </a:r>
            <a:r>
              <a:rPr lang="en-US" altLang="zh-TW"/>
              <a:t>(I)</a:t>
            </a:r>
          </a:p>
        </p:txBody>
      </p:sp>
      <p:sp>
        <p:nvSpPr>
          <p:cNvPr id="12291" name="Rectangle 3">
            <a:extLst>
              <a:ext uri="{FF2B5EF4-FFF2-40B4-BE49-F238E27FC236}">
                <a16:creationId xmlns:a16="http://schemas.microsoft.com/office/drawing/2014/main" id="{B244AAF3-540A-4BEB-9356-4F35320D2B26}"/>
              </a:ext>
            </a:extLst>
          </p:cNvPr>
          <p:cNvSpPr>
            <a:spLocks noGrp="1" noChangeArrowheads="1"/>
          </p:cNvSpPr>
          <p:nvPr>
            <p:ph type="body" idx="1"/>
          </p:nvPr>
        </p:nvSpPr>
        <p:spPr>
          <a:xfrm>
            <a:off x="492125" y="977900"/>
            <a:ext cx="7967663" cy="5043488"/>
          </a:xfrm>
        </p:spPr>
        <p:txBody>
          <a:bodyPr/>
          <a:lstStyle/>
          <a:p>
            <a:r>
              <a:rPr lang="zh-TW" altLang="en-US"/>
              <a:t>群組</a:t>
            </a:r>
          </a:p>
          <a:p>
            <a:pPr lvl="1"/>
            <a:r>
              <a:rPr lang="zh-TW" altLang="zh-TW"/>
              <a:t>拉報表時，只要從維度資料表內挑選出來的欄位，BI 系統會針對這些欄位內容值相同者進行群組化 (Group by)</a:t>
            </a:r>
            <a:endParaRPr lang="en-US" altLang="zh-TW"/>
          </a:p>
          <a:p>
            <a:pPr lvl="1"/>
            <a:r>
              <a:rPr lang="zh-TW" altLang="zh-TW"/>
              <a:t>例如：由</a:t>
            </a:r>
            <a:r>
              <a:rPr lang="zh-TW" altLang="zh-TW">
                <a:hlinkClick r:id="rId2" action="ppaction://hlinksldjump"/>
              </a:rPr>
              <a:t>圖 3-1</a:t>
            </a:r>
            <a:r>
              <a:rPr lang="zh-TW" altLang="zh-TW"/>
              <a:t> 下方的決策情報畫面中可看出，零售店維度資料表中的零售店區域欄位，產品維度資料表中的品牌描述欄位</a:t>
            </a:r>
            <a:endParaRPr lang="zh-TW" altLang="en-US"/>
          </a:p>
          <a:p>
            <a:endParaRPr lang="zh-TW" altLang="en-US"/>
          </a:p>
          <a:p>
            <a:r>
              <a:rPr lang="zh-TW" altLang="en-US"/>
              <a:t>加總</a:t>
            </a:r>
          </a:p>
          <a:p>
            <a:pPr lvl="1"/>
            <a:r>
              <a:rPr lang="zh-TW" altLang="zh-TW"/>
              <a:t>拉報表時，</a:t>
            </a:r>
            <a:r>
              <a:rPr lang="zh-TW" altLang="en-US"/>
              <a:t>只要從</a:t>
            </a:r>
            <a:r>
              <a:rPr lang="zh-TW" altLang="zh-TW"/>
              <a:t>事實資料表中挑選出來的欄位數值，會依群組進行加總 (Sum) 計算，並將群組與加總結果呈現到報表上</a:t>
            </a:r>
            <a:endParaRPr lang="zh-TW" altLang="en-US"/>
          </a:p>
          <a:p>
            <a:pPr lvl="1"/>
            <a:r>
              <a:rPr lang="zh-TW" altLang="zh-TW"/>
              <a:t>例如：由</a:t>
            </a:r>
            <a:r>
              <a:rPr lang="zh-TW" altLang="zh-TW">
                <a:hlinkClick r:id="rId2" action="ppaction://hlinksldjump"/>
              </a:rPr>
              <a:t>圖 3-1</a:t>
            </a:r>
            <a:r>
              <a:rPr lang="zh-TW" altLang="zh-TW"/>
              <a:t> 下方的決策情報畫面中可看出，每日銷售事實資料表中的銷售量欄位與銷售額欄位</a:t>
            </a:r>
            <a:endParaRPr lang="zh-TW" altLang="en-US"/>
          </a:p>
          <a:p>
            <a:endParaRPr lang="en-US" altLang="zh-TW"/>
          </a:p>
        </p:txBody>
      </p:sp>
    </p:spTree>
  </p:cSld>
  <p:clrMapOvr>
    <a:masterClrMapping/>
  </p:clrMapOvr>
  <p:transition spd="med">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4152C08-7C5A-4B07-8D9E-B00D0910B8E7}"/>
              </a:ext>
            </a:extLst>
          </p:cNvPr>
          <p:cNvSpPr>
            <a:spLocks noGrp="1" noChangeArrowheads="1"/>
          </p:cNvSpPr>
          <p:nvPr>
            <p:ph type="title"/>
          </p:nvPr>
        </p:nvSpPr>
        <p:spPr/>
        <p:txBody>
          <a:bodyPr/>
          <a:lstStyle/>
          <a:p>
            <a:r>
              <a:rPr lang="zh-TW" altLang="en-US"/>
              <a:t>退化維度</a:t>
            </a:r>
            <a:endParaRPr lang="en-US" altLang="zh-TW"/>
          </a:p>
        </p:txBody>
      </p:sp>
      <p:sp>
        <p:nvSpPr>
          <p:cNvPr id="94211" name="Rectangle 3">
            <a:extLst>
              <a:ext uri="{FF2B5EF4-FFF2-40B4-BE49-F238E27FC236}">
                <a16:creationId xmlns:a16="http://schemas.microsoft.com/office/drawing/2014/main" id="{47DCE904-3C49-4B35-8210-FBE29F7A79B8}"/>
              </a:ext>
            </a:extLst>
          </p:cNvPr>
          <p:cNvSpPr>
            <a:spLocks noGrp="1" noChangeArrowheads="1"/>
          </p:cNvSpPr>
          <p:nvPr>
            <p:ph type="body" idx="1"/>
          </p:nvPr>
        </p:nvSpPr>
        <p:spPr>
          <a:xfrm>
            <a:off x="492125" y="977900"/>
            <a:ext cx="7924800" cy="5880100"/>
          </a:xfrm>
        </p:spPr>
        <p:txBody>
          <a:bodyPr/>
          <a:lstStyle/>
          <a:p>
            <a:pPr>
              <a:defRPr/>
            </a:pPr>
            <a:r>
              <a:rPr lang="zh-TW" altLang="en-US" dirty="0"/>
              <a:t>圖</a:t>
            </a:r>
            <a:r>
              <a:rPr lang="en-US" altLang="zh-TW" dirty="0"/>
              <a:t>3-29</a:t>
            </a:r>
            <a:r>
              <a:rPr lang="zh-TW" altLang="en-US" dirty="0"/>
              <a:t>的維度模型中，這樣的訂單維度資料表並沒有邏輯上的錯誤，只是資料有點少。</a:t>
            </a:r>
          </a:p>
          <a:p>
            <a:pPr>
              <a:defRPr/>
            </a:pPr>
            <a:r>
              <a:rPr lang="zh-TW" altLang="en-US" u="sng" dirty="0">
                <a:solidFill>
                  <a:srgbClr val="008000"/>
                </a:solidFill>
                <a:effectLst>
                  <a:outerShdw blurRad="38100" dist="38100" dir="2700000" algn="tl">
                    <a:srgbClr val="000000">
                      <a:alpha val="43137"/>
                    </a:srgbClr>
                  </a:outerShdw>
                </a:effectLst>
              </a:rPr>
              <a:t>解決方法</a:t>
            </a:r>
          </a:p>
          <a:p>
            <a:pPr lvl="1">
              <a:defRPr/>
            </a:pPr>
            <a:r>
              <a:rPr lang="zh-TW" altLang="en-US" dirty="0"/>
              <a:t>可將訂單編號直接納入事實資料表中，原來的訂單維度資料表則不再需要，訂單維度資料表因為被收到事實資料表中因此稱為退化維度 </a:t>
            </a:r>
            <a:r>
              <a:rPr lang="en-US" altLang="zh-TW" dirty="0"/>
              <a:t>(Degenerate Dimensions, DD)</a:t>
            </a:r>
            <a:r>
              <a:rPr lang="zh-TW" altLang="en-US" dirty="0"/>
              <a:t>，如</a:t>
            </a:r>
            <a:r>
              <a:rPr lang="zh-TW" altLang="en-US" dirty="0">
                <a:hlinkClick r:id="rId2" action="ppaction://hlinksldjump"/>
              </a:rPr>
              <a:t>圖</a:t>
            </a:r>
            <a:r>
              <a:rPr lang="en-US" altLang="zh-TW" dirty="0">
                <a:hlinkClick r:id="rId2" action="ppaction://hlinksldjump"/>
              </a:rPr>
              <a:t>3-30</a:t>
            </a:r>
            <a:r>
              <a:rPr lang="zh-TW" altLang="en-US" dirty="0"/>
              <a:t>所示</a:t>
            </a:r>
          </a:p>
          <a:p>
            <a:pPr lvl="1">
              <a:defRPr/>
            </a:pPr>
            <a:r>
              <a:rPr lang="zh-TW" altLang="en-US" dirty="0"/>
              <a:t>雖然此欄位在事實資料表中無可加總性，但可用以篩檢同一筆訂單的交易資料</a:t>
            </a:r>
          </a:p>
        </p:txBody>
      </p:sp>
    </p:spTree>
  </p:cSld>
  <p:clrMapOvr>
    <a:masterClrMapping/>
  </p:clrMapOvr>
  <p:transition spd="med">
    <p:cove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C87D508-4C79-4917-BA43-43DDB87AAEAD}"/>
              </a:ext>
            </a:extLst>
          </p:cNvPr>
          <p:cNvSpPr>
            <a:spLocks noGrp="1" noChangeArrowheads="1"/>
          </p:cNvSpPr>
          <p:nvPr>
            <p:ph type="title"/>
          </p:nvPr>
        </p:nvSpPr>
        <p:spPr>
          <a:xfrm>
            <a:off x="34925" y="0"/>
            <a:ext cx="7439025" cy="561975"/>
          </a:xfrm>
        </p:spPr>
        <p:txBody>
          <a:bodyPr/>
          <a:lstStyle/>
          <a:p>
            <a:r>
              <a:rPr lang="zh-TW" altLang="en-US"/>
              <a:t>圖</a:t>
            </a:r>
            <a:r>
              <a:rPr lang="en-US" altLang="zh-TW"/>
              <a:t>3-30 </a:t>
            </a:r>
            <a:r>
              <a:rPr lang="en-US" altLang="en-US"/>
              <a:t>涵蓋退化維度 (DD) 資料的維度模型</a:t>
            </a:r>
            <a:endParaRPr lang="zh-TW" altLang="en-US"/>
          </a:p>
        </p:txBody>
      </p:sp>
      <p:sp>
        <p:nvSpPr>
          <p:cNvPr id="96259" name="Rectangle 3">
            <a:extLst>
              <a:ext uri="{FF2B5EF4-FFF2-40B4-BE49-F238E27FC236}">
                <a16:creationId xmlns:a16="http://schemas.microsoft.com/office/drawing/2014/main" id="{7604A12F-C5DB-48D9-8C97-B8A14F1B3106}"/>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96260" name="內容版面配置區 7">
            <a:extLst>
              <a:ext uri="{FF2B5EF4-FFF2-40B4-BE49-F238E27FC236}">
                <a16:creationId xmlns:a16="http://schemas.microsoft.com/office/drawing/2014/main" id="{D5DE2BE4-3E4F-46F8-B000-5BBC412F84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5344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6261" name="Text Box 4">
            <a:hlinkClick r:id="rId3" action="ppaction://hlinksldjump"/>
            <a:extLst>
              <a:ext uri="{FF2B5EF4-FFF2-40B4-BE49-F238E27FC236}">
                <a16:creationId xmlns:a16="http://schemas.microsoft.com/office/drawing/2014/main" id="{C9A80B32-DA9C-4565-9089-79A1EB028220}"/>
              </a:ext>
            </a:extLst>
          </p:cNvPr>
          <p:cNvSpPr txBox="1">
            <a:spLocks noChangeArrowheads="1"/>
          </p:cNvSpPr>
          <p:nvPr/>
        </p:nvSpPr>
        <p:spPr bwMode="auto">
          <a:xfrm>
            <a:off x="179388" y="5881688"/>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marL="400050" indent="-581025" defTabSz="687388">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defTabSz="687388">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defTabSz="687388">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defTabSz="687388">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defTabSz="687388">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defTabSz="687388"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buFont typeface="Wingdings" panose="05000000000000000000" pitchFamily="2" charset="2"/>
              <a:buNone/>
            </a:pPr>
            <a:r>
              <a:rPr lang="zh-TW" altLang="en-US" sz="2200">
                <a:solidFill>
                  <a:srgbClr val="0000CC"/>
                </a:solidFill>
                <a:latin typeface="Arial-BoldMT" charset="0"/>
                <a:hlinkClick r:id="rId4" action="ppaction://hlinksldjump"/>
              </a:rPr>
              <a:t>回前頁</a:t>
            </a:r>
            <a:endParaRPr lang="zh-TW" altLang="en-US" sz="2200">
              <a:solidFill>
                <a:srgbClr val="0000CC"/>
              </a:solidFill>
              <a:latin typeface="Arial-BoldMT" charset="0"/>
            </a:endParaRPr>
          </a:p>
        </p:txBody>
      </p:sp>
      <p:sp>
        <p:nvSpPr>
          <p:cNvPr id="96262" name="Rectangle 7">
            <a:extLst>
              <a:ext uri="{FF2B5EF4-FFF2-40B4-BE49-F238E27FC236}">
                <a16:creationId xmlns:a16="http://schemas.microsoft.com/office/drawing/2014/main" id="{56AEAE38-2F62-4CD5-AC0B-3AF8ECCBF877}"/>
              </a:ext>
            </a:extLst>
          </p:cNvPr>
          <p:cNvSpPr>
            <a:spLocks noChangeArrowheads="1"/>
          </p:cNvSpPr>
          <p:nvPr/>
        </p:nvSpPr>
        <p:spPr bwMode="auto">
          <a:xfrm>
            <a:off x="3302000" y="3789363"/>
            <a:ext cx="1990725" cy="431800"/>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E3B97AE-997B-4232-9C01-911AD188A333}"/>
              </a:ext>
            </a:extLst>
          </p:cNvPr>
          <p:cNvSpPr>
            <a:spLocks noGrp="1" noChangeArrowheads="1"/>
          </p:cNvSpPr>
          <p:nvPr>
            <p:ph type="title"/>
          </p:nvPr>
        </p:nvSpPr>
        <p:spPr>
          <a:xfrm>
            <a:off x="34925" y="0"/>
            <a:ext cx="7439025" cy="561975"/>
          </a:xfrm>
        </p:spPr>
        <p:txBody>
          <a:bodyPr/>
          <a:lstStyle/>
          <a:p>
            <a:r>
              <a:rPr lang="zh-TW" altLang="en-US"/>
              <a:t>圖</a:t>
            </a:r>
            <a:r>
              <a:rPr lang="en-US" altLang="zh-TW"/>
              <a:t>3-29</a:t>
            </a:r>
            <a:r>
              <a:rPr lang="zh-TW" altLang="en-US"/>
              <a:t>與圖</a:t>
            </a:r>
            <a:r>
              <a:rPr lang="en-US" altLang="zh-TW"/>
              <a:t>3-30</a:t>
            </a:r>
            <a:r>
              <a:rPr lang="zh-TW" altLang="en-US"/>
              <a:t>之比較</a:t>
            </a:r>
          </a:p>
        </p:txBody>
      </p:sp>
      <p:sp>
        <p:nvSpPr>
          <p:cNvPr id="97283" name="Rectangle 3">
            <a:extLst>
              <a:ext uri="{FF2B5EF4-FFF2-40B4-BE49-F238E27FC236}">
                <a16:creationId xmlns:a16="http://schemas.microsoft.com/office/drawing/2014/main" id="{1FAE565D-D926-49EB-97E3-F2D5D8B3884C}"/>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97284" name="內容版面配置區 11">
            <a:extLst>
              <a:ext uri="{FF2B5EF4-FFF2-40B4-BE49-F238E27FC236}">
                <a16:creationId xmlns:a16="http://schemas.microsoft.com/office/drawing/2014/main" id="{C270CAB7-8130-4BFF-ADD8-6B4A7D7BE3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74700"/>
            <a:ext cx="467995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7285" name="內容版面配置區 7">
            <a:extLst>
              <a:ext uri="{FF2B5EF4-FFF2-40B4-BE49-F238E27FC236}">
                <a16:creationId xmlns:a16="http://schemas.microsoft.com/office/drawing/2014/main" id="{F8CC46E4-681C-4AA7-A8E9-8CFB41508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3429000"/>
            <a:ext cx="42291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右彎箭號 9">
            <a:extLst>
              <a:ext uri="{FF2B5EF4-FFF2-40B4-BE49-F238E27FC236}">
                <a16:creationId xmlns:a16="http://schemas.microsoft.com/office/drawing/2014/main" id="{AEB9A778-0F8F-443E-AAFF-4E82C65C9A5C}"/>
              </a:ext>
            </a:extLst>
          </p:cNvPr>
          <p:cNvSpPr/>
          <p:nvPr/>
        </p:nvSpPr>
        <p:spPr bwMode="auto">
          <a:xfrm flipV="1">
            <a:off x="2068513" y="4152900"/>
            <a:ext cx="1512887" cy="1676400"/>
          </a:xfrm>
          <a:prstGeom prst="bentArrow">
            <a:avLst>
              <a:gd name="adj1" fmla="val 16361"/>
              <a:gd name="adj2" fmla="val 19721"/>
              <a:gd name="adj3" fmla="val 25000"/>
              <a:gd name="adj4" fmla="val 43750"/>
            </a:avLst>
          </a:prstGeom>
          <a:solidFill>
            <a:srgbClr val="CC3399"/>
          </a:solidFill>
          <a:ln w="12700" cap="flat" cmpd="sng" algn="ctr">
            <a:noFill/>
            <a:prstDash val="solid"/>
            <a:round/>
            <a:headEnd type="none" w="sm" len="sm"/>
            <a:tailEnd type="none" w="sm" len="sm"/>
          </a:ln>
          <a:effectLst/>
        </p:spPr>
        <p:txBody>
          <a:bodyPr lIns="0" tIns="0" rIns="0" bIns="0"/>
          <a:lstStyle/>
          <a:p>
            <a:pPr marL="400050" indent="-581025" defTabSz="687388">
              <a:lnSpc>
                <a:spcPct val="90000"/>
              </a:lnSpc>
              <a:spcAft>
                <a:spcPct val="50000"/>
              </a:spcAft>
              <a:buClr>
                <a:srgbClr val="273C82"/>
              </a:buClr>
              <a:buSzPct val="100000"/>
              <a:buFont typeface="Wingdings" pitchFamily="2" charset="2"/>
              <a:buChar char="Ø"/>
              <a:defRPr/>
            </a:pPr>
            <a:endParaRPr lang="zh-TW" altLang="en-US"/>
          </a:p>
        </p:txBody>
      </p:sp>
      <p:sp>
        <p:nvSpPr>
          <p:cNvPr id="97287" name="Rectangle 7">
            <a:extLst>
              <a:ext uri="{FF2B5EF4-FFF2-40B4-BE49-F238E27FC236}">
                <a16:creationId xmlns:a16="http://schemas.microsoft.com/office/drawing/2014/main" id="{8AA44E13-E786-4516-8128-D64F3F05B7BE}"/>
              </a:ext>
            </a:extLst>
          </p:cNvPr>
          <p:cNvSpPr>
            <a:spLocks noChangeArrowheads="1"/>
          </p:cNvSpPr>
          <p:nvPr/>
        </p:nvSpPr>
        <p:spPr bwMode="auto">
          <a:xfrm>
            <a:off x="1187450" y="2335213"/>
            <a:ext cx="1152525" cy="1008062"/>
          </a:xfrm>
          <a:prstGeom prst="rect">
            <a:avLst/>
          </a:prstGeom>
          <a:noFill/>
          <a:ln w="57150" algn="ctr">
            <a:solidFill>
              <a:srgbClr val="FF33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97288" name="Rectangle 7">
            <a:extLst>
              <a:ext uri="{FF2B5EF4-FFF2-40B4-BE49-F238E27FC236}">
                <a16:creationId xmlns:a16="http://schemas.microsoft.com/office/drawing/2014/main" id="{87ECA7B6-861A-46DB-A415-FD346762ADD6}"/>
              </a:ext>
            </a:extLst>
          </p:cNvPr>
          <p:cNvSpPr>
            <a:spLocks noChangeArrowheads="1"/>
          </p:cNvSpPr>
          <p:nvPr/>
        </p:nvSpPr>
        <p:spPr bwMode="auto">
          <a:xfrm>
            <a:off x="5292725" y="5257800"/>
            <a:ext cx="1223963" cy="317500"/>
          </a:xfrm>
          <a:prstGeom prst="rect">
            <a:avLst/>
          </a:prstGeom>
          <a:noFill/>
          <a:ln w="57150" algn="ctr">
            <a:solidFill>
              <a:srgbClr val="FF33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D47AEC3-EABA-496F-B615-02AE8805297B}"/>
              </a:ext>
            </a:extLst>
          </p:cNvPr>
          <p:cNvSpPr>
            <a:spLocks noGrp="1" noChangeArrowheads="1"/>
          </p:cNvSpPr>
          <p:nvPr>
            <p:ph type="title"/>
          </p:nvPr>
        </p:nvSpPr>
        <p:spPr/>
        <p:txBody>
          <a:bodyPr/>
          <a:lstStyle/>
          <a:p>
            <a:r>
              <a:rPr lang="zh-TW" altLang="en-US"/>
              <a:t>變動緩慢的維度資料表記錄方式</a:t>
            </a:r>
          </a:p>
        </p:txBody>
      </p:sp>
      <p:sp>
        <p:nvSpPr>
          <p:cNvPr id="98307" name="Rectangle 3">
            <a:extLst>
              <a:ext uri="{FF2B5EF4-FFF2-40B4-BE49-F238E27FC236}">
                <a16:creationId xmlns:a16="http://schemas.microsoft.com/office/drawing/2014/main" id="{C9B30A64-9460-4ECF-9AD4-9F75D0804CF9}"/>
              </a:ext>
            </a:extLst>
          </p:cNvPr>
          <p:cNvSpPr>
            <a:spLocks noGrp="1" noChangeArrowheads="1"/>
          </p:cNvSpPr>
          <p:nvPr>
            <p:ph type="body" idx="1"/>
          </p:nvPr>
        </p:nvSpPr>
        <p:spPr>
          <a:xfrm>
            <a:off x="492125" y="977900"/>
            <a:ext cx="7924800" cy="5475288"/>
          </a:xfrm>
        </p:spPr>
        <p:txBody>
          <a:bodyPr/>
          <a:lstStyle/>
          <a:p>
            <a:r>
              <a:rPr lang="zh-TW" altLang="en-US" sz="2000"/>
              <a:t>對 </a:t>
            </a:r>
            <a:r>
              <a:rPr lang="en-US" altLang="zh-TW" sz="2000"/>
              <a:t>BI </a:t>
            </a:r>
            <a:r>
              <a:rPr lang="zh-TW" altLang="en-US" sz="2000"/>
              <a:t>系統特性的定義中曾提到資料的不可修改性 </a:t>
            </a:r>
            <a:r>
              <a:rPr lang="en-US" altLang="zh-TW" sz="2000"/>
              <a:t>(Non-volatile)</a:t>
            </a:r>
          </a:p>
          <a:p>
            <a:pPr lvl="1"/>
            <a:r>
              <a:rPr lang="en-US" altLang="zh-TW" sz="1800"/>
              <a:t>BI </a:t>
            </a:r>
            <a:r>
              <a:rPr lang="zh-TW" altLang="en-US" sz="1800"/>
              <a:t>上的資料應是歷史資料，而對於企業的內稽內控來說，任意修改歷史資料會產生嚴重的問題</a:t>
            </a:r>
          </a:p>
          <a:p>
            <a:r>
              <a:rPr lang="zh-TW" altLang="en-US" sz="2000"/>
              <a:t>在實務上，企業經營的真實狀況一定多多少少會隨著時間而需要改變維度資料，只是改變速度比較緩慢一點</a:t>
            </a:r>
          </a:p>
          <a:p>
            <a:pPr lvl="1"/>
            <a:r>
              <a:rPr lang="zh-TW" altLang="en-US" sz="1800"/>
              <a:t>譬如：客戶的就業狀況可能三年一變、客戶的薪資等級可能會半年一變、客戶也可能會搬離現址</a:t>
            </a:r>
            <a:r>
              <a:rPr lang="en-US" altLang="zh-TW" sz="1800"/>
              <a:t>…</a:t>
            </a:r>
            <a:r>
              <a:rPr lang="zh-TW" altLang="en-US" sz="1800"/>
              <a:t>等</a:t>
            </a:r>
          </a:p>
          <a:p>
            <a:r>
              <a:rPr lang="zh-TW" altLang="en-US" sz="2000"/>
              <a:t>假如很嚴格地限制載入到 </a:t>
            </a:r>
            <a:r>
              <a:rPr lang="en-US" altLang="zh-TW" sz="2000"/>
              <a:t>BI </a:t>
            </a:r>
            <a:r>
              <a:rPr lang="zh-TW" altLang="en-US" sz="2000"/>
              <a:t>系統中的資料就不可以變更，則 </a:t>
            </a:r>
            <a:r>
              <a:rPr lang="en-US" altLang="zh-TW" sz="2000"/>
              <a:t>BI </a:t>
            </a:r>
            <a:r>
              <a:rPr lang="zh-TW" altLang="en-US" sz="2000"/>
              <a:t>系統紀錄的資料會與事實脫節</a:t>
            </a:r>
          </a:p>
          <a:p>
            <a:pPr lvl="1"/>
            <a:r>
              <a:rPr lang="zh-TW" altLang="en-US" sz="1800"/>
              <a:t>為了守住</a:t>
            </a:r>
            <a:r>
              <a:rPr lang="en-US" altLang="zh-TW" sz="1800"/>
              <a:t>Inmon</a:t>
            </a:r>
            <a:r>
              <a:rPr lang="zh-TW" altLang="en-US" sz="1800"/>
              <a:t>的原則，要求客戶不可以變更地址或不准客戶搬家</a:t>
            </a:r>
            <a:r>
              <a:rPr lang="en-US" altLang="zh-TW" sz="1800"/>
              <a:t>!!</a:t>
            </a:r>
          </a:p>
          <a:p>
            <a:r>
              <a:rPr lang="zh-TW" altLang="en-US" sz="2000"/>
              <a:t>為了讓整個維度模型不要有太多的更動，</a:t>
            </a:r>
            <a:r>
              <a:rPr lang="en-US" altLang="zh-TW" sz="2000"/>
              <a:t>Kimball </a:t>
            </a:r>
            <a:r>
              <a:rPr lang="zh-TW" altLang="en-US" sz="2000"/>
              <a:t>提出三種對應的處理方法，又因為這些資料並不是經常性在變更，所以稱這類更動頻率不是很高的維度資料為變動緩慢維度 </a:t>
            </a:r>
            <a:r>
              <a:rPr lang="en-US" altLang="zh-TW" sz="2000"/>
              <a:t>(Slowly changing dimensions, SCD)</a:t>
            </a:r>
          </a:p>
        </p:txBody>
      </p:sp>
    </p:spTree>
  </p:cSld>
  <p:clrMapOvr>
    <a:masterClrMapping/>
  </p:clrMapOvr>
  <p:transition spd="med">
    <p:cove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ECBB021-84AC-4FAD-864A-2DDB81ACE8E5}"/>
              </a:ext>
            </a:extLst>
          </p:cNvPr>
          <p:cNvSpPr>
            <a:spLocks noGrp="1" noChangeArrowheads="1"/>
          </p:cNvSpPr>
          <p:nvPr>
            <p:ph type="title"/>
          </p:nvPr>
        </p:nvSpPr>
        <p:spPr/>
        <p:txBody>
          <a:bodyPr/>
          <a:lstStyle/>
          <a:p>
            <a:r>
              <a:rPr lang="zh-TW" altLang="en-US"/>
              <a:t>變動緩慢的維度資料表記錄方式</a:t>
            </a:r>
          </a:p>
        </p:txBody>
      </p:sp>
      <p:sp>
        <p:nvSpPr>
          <p:cNvPr id="99331" name="Rectangle 3">
            <a:extLst>
              <a:ext uri="{FF2B5EF4-FFF2-40B4-BE49-F238E27FC236}">
                <a16:creationId xmlns:a16="http://schemas.microsoft.com/office/drawing/2014/main" id="{4066AECF-4848-43D1-A70C-B03335BF7B92}"/>
              </a:ext>
            </a:extLst>
          </p:cNvPr>
          <p:cNvSpPr>
            <a:spLocks noGrp="1" noChangeArrowheads="1"/>
          </p:cNvSpPr>
          <p:nvPr>
            <p:ph type="body" idx="1"/>
          </p:nvPr>
        </p:nvSpPr>
        <p:spPr>
          <a:xfrm>
            <a:off x="492125" y="977900"/>
            <a:ext cx="7924800" cy="5880100"/>
          </a:xfrm>
        </p:spPr>
        <p:txBody>
          <a:bodyPr/>
          <a:lstStyle/>
          <a:p>
            <a:r>
              <a:rPr lang="zh-TW" altLang="en-US"/>
              <a:t>緩慢改變的維度資料表處理方式</a:t>
            </a:r>
          </a:p>
          <a:p>
            <a:pPr lvl="1"/>
            <a:r>
              <a:rPr lang="zh-TW" altLang="en-US"/>
              <a:t>直接改寫維度屬性資料 </a:t>
            </a:r>
            <a:r>
              <a:rPr lang="en-US" altLang="zh-TW"/>
              <a:t>(</a:t>
            </a:r>
            <a:r>
              <a:rPr lang="zh-TW" altLang="en-US"/>
              <a:t>稱為</a:t>
            </a:r>
            <a:r>
              <a:rPr lang="en-US" altLang="zh-TW"/>
              <a:t>Type I)</a:t>
            </a:r>
          </a:p>
          <a:p>
            <a:pPr lvl="1"/>
            <a:r>
              <a:rPr lang="zh-TW" altLang="en-US"/>
              <a:t>新增加一筆維度資料 </a:t>
            </a:r>
            <a:r>
              <a:rPr lang="en-US" altLang="zh-TW"/>
              <a:t>(</a:t>
            </a:r>
            <a:r>
              <a:rPr lang="zh-TW" altLang="en-US"/>
              <a:t>稱為</a:t>
            </a:r>
            <a:r>
              <a:rPr lang="en-US" altLang="zh-TW"/>
              <a:t>Type II)</a:t>
            </a:r>
          </a:p>
          <a:p>
            <a:pPr lvl="1"/>
            <a:r>
              <a:rPr lang="zh-TW" altLang="en-US"/>
              <a:t>新增加一個維度屬性 </a:t>
            </a:r>
            <a:r>
              <a:rPr lang="en-US" altLang="zh-TW"/>
              <a:t>(</a:t>
            </a:r>
            <a:r>
              <a:rPr lang="zh-TW" altLang="en-US"/>
              <a:t>稱為</a:t>
            </a:r>
            <a:r>
              <a:rPr lang="en-US" altLang="zh-TW"/>
              <a:t>Type III)</a:t>
            </a:r>
          </a:p>
          <a:p>
            <a:endParaRPr lang="en-US" altLang="zh-TW"/>
          </a:p>
          <a:p>
            <a:r>
              <a:rPr lang="zh-TW" altLang="en-US"/>
              <a:t>在此舉一個客戶維度資料表中客戶之搬家的範例，如圖 </a:t>
            </a:r>
            <a:r>
              <a:rPr lang="en-US" altLang="zh-TW"/>
              <a:t>3-31 </a:t>
            </a:r>
            <a:r>
              <a:rPr lang="zh-TW" altLang="en-US"/>
              <a:t>所示，</a:t>
            </a:r>
          </a:p>
          <a:p>
            <a:pPr lvl="1"/>
            <a:r>
              <a:rPr lang="zh-TW" altLang="en-US"/>
              <a:t>原先在客戶維度資料表中有三個客戶，</a:t>
            </a:r>
            <a:r>
              <a:rPr lang="en-US" altLang="zh-TW"/>
              <a:t>C1 </a:t>
            </a:r>
            <a:r>
              <a:rPr lang="zh-TW" altLang="en-US"/>
              <a:t>客戶張三的地址為四維路 </a:t>
            </a:r>
            <a:r>
              <a:rPr lang="en-US" altLang="zh-TW"/>
              <a:t>12 </a:t>
            </a:r>
            <a:r>
              <a:rPr lang="zh-TW" altLang="en-US"/>
              <a:t>號，後來張三搬家了，新的地址為大同路 </a:t>
            </a:r>
            <a:r>
              <a:rPr lang="en-US" altLang="zh-TW"/>
              <a:t>5 </a:t>
            </a:r>
            <a:r>
              <a:rPr lang="zh-TW" altLang="en-US"/>
              <a:t>號，該如何處理呢？接下來針對前述三種不同處理方法做說明。</a:t>
            </a:r>
          </a:p>
        </p:txBody>
      </p:sp>
      <p:pic>
        <p:nvPicPr>
          <p:cNvPr id="99332" name="圖片 7">
            <a:extLst>
              <a:ext uri="{FF2B5EF4-FFF2-40B4-BE49-F238E27FC236}">
                <a16:creationId xmlns:a16="http://schemas.microsoft.com/office/drawing/2014/main" id="{F30D731A-5053-4ED6-A920-2E1A74E989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977900"/>
            <a:ext cx="187166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圖片 10">
            <a:extLst>
              <a:ext uri="{FF2B5EF4-FFF2-40B4-BE49-F238E27FC236}">
                <a16:creationId xmlns:a16="http://schemas.microsoft.com/office/drawing/2014/main" id="{3B3E5677-055B-4FAC-82B9-CA41CD985D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07038"/>
            <a:ext cx="20415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FC40ADB-10B9-475E-BC05-F2C7B465A949}"/>
              </a:ext>
            </a:extLst>
          </p:cNvPr>
          <p:cNvSpPr>
            <a:spLocks noGrp="1" noChangeArrowheads="1"/>
          </p:cNvSpPr>
          <p:nvPr>
            <p:ph type="title"/>
          </p:nvPr>
        </p:nvSpPr>
        <p:spPr>
          <a:xfrm>
            <a:off x="34925" y="0"/>
            <a:ext cx="7439025" cy="561975"/>
          </a:xfrm>
        </p:spPr>
        <p:txBody>
          <a:bodyPr/>
          <a:lstStyle/>
          <a:p>
            <a:r>
              <a:rPr lang="zh-TW" altLang="en-US"/>
              <a:t>圖</a:t>
            </a:r>
            <a:r>
              <a:rPr lang="en-US" altLang="zh-TW"/>
              <a:t>3-31 </a:t>
            </a:r>
            <a:r>
              <a:rPr lang="zh-TW" altLang="en-US"/>
              <a:t>客戶資料尚未處理變動的客戶維度資料表</a:t>
            </a:r>
          </a:p>
        </p:txBody>
      </p:sp>
      <p:sp>
        <p:nvSpPr>
          <p:cNvPr id="100355" name="Rectangle 3">
            <a:extLst>
              <a:ext uri="{FF2B5EF4-FFF2-40B4-BE49-F238E27FC236}">
                <a16:creationId xmlns:a16="http://schemas.microsoft.com/office/drawing/2014/main" id="{C92B6F2C-D07A-46FD-B157-10C7D902DC31}"/>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00356" name="內容版面配置區 7">
            <a:extLst>
              <a:ext uri="{FF2B5EF4-FFF2-40B4-BE49-F238E27FC236}">
                <a16:creationId xmlns:a16="http://schemas.microsoft.com/office/drawing/2014/main" id="{BEB86911-5902-4625-B194-09C3FEDCFF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5538"/>
            <a:ext cx="88201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0357" name="Rectangle 7">
            <a:extLst>
              <a:ext uri="{FF2B5EF4-FFF2-40B4-BE49-F238E27FC236}">
                <a16:creationId xmlns:a16="http://schemas.microsoft.com/office/drawing/2014/main" id="{EF7CC2A5-D654-474A-91D9-10C93512CAA0}"/>
              </a:ext>
            </a:extLst>
          </p:cNvPr>
          <p:cNvSpPr>
            <a:spLocks noChangeArrowheads="1"/>
          </p:cNvSpPr>
          <p:nvPr/>
        </p:nvSpPr>
        <p:spPr bwMode="auto">
          <a:xfrm>
            <a:off x="158750" y="2276475"/>
            <a:ext cx="3549650" cy="576263"/>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pic>
        <p:nvPicPr>
          <p:cNvPr id="100358" name="圖片 8">
            <a:extLst>
              <a:ext uri="{FF2B5EF4-FFF2-40B4-BE49-F238E27FC236}">
                <a16:creationId xmlns:a16="http://schemas.microsoft.com/office/drawing/2014/main" id="{4FA24127-CFE9-4A33-BE9E-0FF88FD8F1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8085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矩形 1">
            <a:extLst>
              <a:ext uri="{FF2B5EF4-FFF2-40B4-BE49-F238E27FC236}">
                <a16:creationId xmlns:a16="http://schemas.microsoft.com/office/drawing/2014/main" id="{22096F69-9EC8-459C-9818-8176A61ADD63}"/>
              </a:ext>
            </a:extLst>
          </p:cNvPr>
          <p:cNvSpPr>
            <a:spLocks noChangeArrowheads="1"/>
          </p:cNvSpPr>
          <p:nvPr/>
        </p:nvSpPr>
        <p:spPr bwMode="auto">
          <a:xfrm>
            <a:off x="4032250" y="5254625"/>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bg1"/>
                </a:solidFill>
                <a:latin typeface="Arial-BoldMT" charset="0"/>
                <a:ea typeface="新細明體" panose="02020500000000000000" pitchFamily="18" charset="-120"/>
              </a:defRPr>
            </a:lvl1pPr>
            <a:lvl2pPr marL="742950" indent="-285750">
              <a:defRPr sz="2200" b="1">
                <a:solidFill>
                  <a:schemeClr val="bg1"/>
                </a:solidFill>
                <a:latin typeface="Arial-BoldMT" charset="0"/>
                <a:ea typeface="新細明體" panose="02020500000000000000" pitchFamily="18" charset="-120"/>
              </a:defRPr>
            </a:lvl2pPr>
            <a:lvl3pPr marL="1143000" indent="-228600">
              <a:defRPr sz="2200" b="1">
                <a:solidFill>
                  <a:schemeClr val="bg1"/>
                </a:solidFill>
                <a:latin typeface="Arial-BoldMT" charset="0"/>
                <a:ea typeface="新細明體" panose="02020500000000000000" pitchFamily="18" charset="-120"/>
              </a:defRPr>
            </a:lvl3pPr>
            <a:lvl4pPr marL="1600200" indent="-228600">
              <a:defRPr sz="2200" b="1">
                <a:solidFill>
                  <a:schemeClr val="bg1"/>
                </a:solidFill>
                <a:latin typeface="Arial-BoldMT" charset="0"/>
                <a:ea typeface="新細明體" panose="02020500000000000000" pitchFamily="18" charset="-120"/>
              </a:defRPr>
            </a:lvl4pPr>
            <a:lvl5pPr marL="2057400" indent="-228600">
              <a:defRPr sz="2200" b="1">
                <a:solidFill>
                  <a:schemeClr val="bg1"/>
                </a:solidFill>
                <a:latin typeface="Arial-BoldMT" charset="0"/>
                <a:ea typeface="新細明體" panose="02020500000000000000" pitchFamily="18" charset="-120"/>
              </a:defRPr>
            </a:lvl5pPr>
            <a:lvl6pPr marL="25146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6pPr>
            <a:lvl7pPr marL="29718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7pPr>
            <a:lvl8pPr marL="34290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8pPr>
            <a:lvl9pPr marL="3886200" indent="-228600" eaLnBrk="0" fontAlgn="base" hangingPunct="0">
              <a:spcBef>
                <a:spcPct val="0"/>
              </a:spcBef>
              <a:spcAft>
                <a:spcPct val="0"/>
              </a:spcAft>
              <a:defRPr sz="2200" b="1">
                <a:solidFill>
                  <a:schemeClr val="bg1"/>
                </a:solidFill>
                <a:latin typeface="Arial-BoldMT" charset="0"/>
                <a:ea typeface="新細明體" panose="02020500000000000000" pitchFamily="18" charset="-120"/>
              </a:defRPr>
            </a:lvl9pPr>
          </a:lstStyle>
          <a:p>
            <a:r>
              <a:rPr lang="zh-TW" altLang="en-US" sz="2800">
                <a:solidFill>
                  <a:srgbClr val="FF0000"/>
                </a:solidFill>
                <a:latin typeface="標楷體" panose="03000509000000000000" pitchFamily="65" charset="-120"/>
                <a:ea typeface="標楷體" panose="03000509000000000000" pitchFamily="65" charset="-120"/>
              </a:rPr>
              <a:t>客戶搬家</a:t>
            </a:r>
          </a:p>
        </p:txBody>
      </p:sp>
    </p:spTree>
  </p:cSld>
  <p:clrMapOvr>
    <a:masterClrMapping/>
  </p:clrMapOvr>
  <p:transition spd="med">
    <p:cov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FA549E5-946A-4B64-A1C1-F9E72A8B2FF0}"/>
              </a:ext>
            </a:extLst>
          </p:cNvPr>
          <p:cNvSpPr>
            <a:spLocks noGrp="1" noChangeArrowheads="1"/>
          </p:cNvSpPr>
          <p:nvPr>
            <p:ph type="title"/>
          </p:nvPr>
        </p:nvSpPr>
        <p:spPr>
          <a:xfrm>
            <a:off x="34925" y="0"/>
            <a:ext cx="7439025" cy="561975"/>
          </a:xfrm>
        </p:spPr>
        <p:txBody>
          <a:bodyPr/>
          <a:lstStyle/>
          <a:p>
            <a:r>
              <a:rPr lang="zh-TW" altLang="en-US"/>
              <a:t>圖</a:t>
            </a:r>
            <a:r>
              <a:rPr lang="en-US" altLang="zh-TW"/>
              <a:t>3-32 </a:t>
            </a:r>
            <a:r>
              <a:rPr lang="en-US" altLang="en-US"/>
              <a:t>直接改寫後的客戶維度資料表(Type I)</a:t>
            </a:r>
            <a:endParaRPr lang="zh-TW" altLang="en-US"/>
          </a:p>
        </p:txBody>
      </p:sp>
      <p:sp>
        <p:nvSpPr>
          <p:cNvPr id="101379" name="Rectangle 3">
            <a:extLst>
              <a:ext uri="{FF2B5EF4-FFF2-40B4-BE49-F238E27FC236}">
                <a16:creationId xmlns:a16="http://schemas.microsoft.com/office/drawing/2014/main" id="{1AFB75FF-F08E-4728-9BE5-D7E5BEFF481D}"/>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01380" name="內容版面配置區 7">
            <a:extLst>
              <a:ext uri="{FF2B5EF4-FFF2-40B4-BE49-F238E27FC236}">
                <a16:creationId xmlns:a16="http://schemas.microsoft.com/office/drawing/2014/main" id="{21806266-BD49-4F0C-AD2F-5214EDCF43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735388"/>
            <a:ext cx="607218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1381" name="內容版面配置區 7">
            <a:extLst>
              <a:ext uri="{FF2B5EF4-FFF2-40B4-BE49-F238E27FC236}">
                <a16:creationId xmlns:a16="http://schemas.microsoft.com/office/drawing/2014/main" id="{1B033A44-8886-41D7-86EF-D9CA38EA6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87388"/>
            <a:ext cx="88201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1382" name="Rectangle 7">
            <a:extLst>
              <a:ext uri="{FF2B5EF4-FFF2-40B4-BE49-F238E27FC236}">
                <a16:creationId xmlns:a16="http://schemas.microsoft.com/office/drawing/2014/main" id="{134F2DFA-CF54-4E7C-AD52-B3A6CF130376}"/>
              </a:ext>
            </a:extLst>
          </p:cNvPr>
          <p:cNvSpPr>
            <a:spLocks noChangeArrowheads="1"/>
          </p:cNvSpPr>
          <p:nvPr/>
        </p:nvSpPr>
        <p:spPr bwMode="auto">
          <a:xfrm>
            <a:off x="2124075" y="1625600"/>
            <a:ext cx="1604963" cy="468313"/>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1383" name="Rectangle 7">
            <a:extLst>
              <a:ext uri="{FF2B5EF4-FFF2-40B4-BE49-F238E27FC236}">
                <a16:creationId xmlns:a16="http://schemas.microsoft.com/office/drawing/2014/main" id="{DAA7659B-8599-4BCB-9842-FF72EADB7510}"/>
              </a:ext>
            </a:extLst>
          </p:cNvPr>
          <p:cNvSpPr>
            <a:spLocks noChangeArrowheads="1"/>
          </p:cNvSpPr>
          <p:nvPr/>
        </p:nvSpPr>
        <p:spPr bwMode="auto">
          <a:xfrm>
            <a:off x="3729038" y="4721225"/>
            <a:ext cx="1706562" cy="439738"/>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pic>
        <p:nvPicPr>
          <p:cNvPr id="101384" name="圖片 10">
            <a:extLst>
              <a:ext uri="{FF2B5EF4-FFF2-40B4-BE49-F238E27FC236}">
                <a16:creationId xmlns:a16="http://schemas.microsoft.com/office/drawing/2014/main" id="{71AAF6A0-7A81-4E66-A37A-7EE36AD4A7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3792538"/>
            <a:ext cx="19367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737F958-372C-4EFC-8521-AE0B4CD586D2}"/>
              </a:ext>
            </a:extLst>
          </p:cNvPr>
          <p:cNvSpPr>
            <a:spLocks noGrp="1" noChangeArrowheads="1"/>
          </p:cNvSpPr>
          <p:nvPr>
            <p:ph type="title"/>
          </p:nvPr>
        </p:nvSpPr>
        <p:spPr>
          <a:xfrm>
            <a:off x="34925" y="0"/>
            <a:ext cx="7439025" cy="561975"/>
          </a:xfrm>
        </p:spPr>
        <p:txBody>
          <a:bodyPr/>
          <a:lstStyle/>
          <a:p>
            <a:r>
              <a:rPr lang="zh-TW" altLang="en-US"/>
              <a:t>圖</a:t>
            </a:r>
            <a:r>
              <a:rPr lang="en-US" altLang="zh-TW"/>
              <a:t>3-33 </a:t>
            </a:r>
            <a:r>
              <a:rPr lang="en-US" altLang="en-US"/>
              <a:t>新增一筆資料後的客戶維度資料表(Type II)</a:t>
            </a:r>
            <a:endParaRPr lang="zh-TW" altLang="en-US"/>
          </a:p>
        </p:txBody>
      </p:sp>
      <p:sp>
        <p:nvSpPr>
          <p:cNvPr id="102403" name="Rectangle 3">
            <a:extLst>
              <a:ext uri="{FF2B5EF4-FFF2-40B4-BE49-F238E27FC236}">
                <a16:creationId xmlns:a16="http://schemas.microsoft.com/office/drawing/2014/main" id="{C1AC09D9-39F3-4F82-80E7-E86869AEBBB4}"/>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02404" name="內容版面配置區 7">
            <a:extLst>
              <a:ext uri="{FF2B5EF4-FFF2-40B4-BE49-F238E27FC236}">
                <a16:creationId xmlns:a16="http://schemas.microsoft.com/office/drawing/2014/main" id="{A9722A55-638A-4081-A164-E8C07B1EB9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3625850"/>
            <a:ext cx="8534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05" name="內容版面配置區 7">
            <a:extLst>
              <a:ext uri="{FF2B5EF4-FFF2-40B4-BE49-F238E27FC236}">
                <a16:creationId xmlns:a16="http://schemas.microsoft.com/office/drawing/2014/main" id="{DB343707-68AC-42B3-BBBE-34066603BC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87388"/>
            <a:ext cx="88201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06" name="Rectangle 7">
            <a:extLst>
              <a:ext uri="{FF2B5EF4-FFF2-40B4-BE49-F238E27FC236}">
                <a16:creationId xmlns:a16="http://schemas.microsoft.com/office/drawing/2014/main" id="{3C159CEE-F0AD-4BD4-BB98-11C5B9EA79C9}"/>
              </a:ext>
            </a:extLst>
          </p:cNvPr>
          <p:cNvSpPr>
            <a:spLocks noChangeArrowheads="1"/>
          </p:cNvSpPr>
          <p:nvPr/>
        </p:nvSpPr>
        <p:spPr bwMode="auto">
          <a:xfrm>
            <a:off x="2124075" y="1625600"/>
            <a:ext cx="1604963" cy="468313"/>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2407" name="Rectangle 7">
            <a:extLst>
              <a:ext uri="{FF2B5EF4-FFF2-40B4-BE49-F238E27FC236}">
                <a16:creationId xmlns:a16="http://schemas.microsoft.com/office/drawing/2014/main" id="{AB81E7ED-93C0-4C40-83D4-27D949A0E16F}"/>
              </a:ext>
            </a:extLst>
          </p:cNvPr>
          <p:cNvSpPr>
            <a:spLocks noChangeArrowheads="1"/>
          </p:cNvSpPr>
          <p:nvPr/>
        </p:nvSpPr>
        <p:spPr bwMode="auto">
          <a:xfrm>
            <a:off x="4284663" y="3802063"/>
            <a:ext cx="3024187" cy="1211262"/>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2408" name="Rectangle 7">
            <a:extLst>
              <a:ext uri="{FF2B5EF4-FFF2-40B4-BE49-F238E27FC236}">
                <a16:creationId xmlns:a16="http://schemas.microsoft.com/office/drawing/2014/main" id="{69299DF5-3A2A-463F-B2FA-20F76606A7CE}"/>
              </a:ext>
            </a:extLst>
          </p:cNvPr>
          <p:cNvSpPr>
            <a:spLocks noChangeArrowheads="1"/>
          </p:cNvSpPr>
          <p:nvPr/>
        </p:nvSpPr>
        <p:spPr bwMode="auto">
          <a:xfrm>
            <a:off x="4337050" y="5646738"/>
            <a:ext cx="3024188" cy="519112"/>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9322E83F-E622-47A9-894F-0458669BF5AF}"/>
              </a:ext>
            </a:extLst>
          </p:cNvPr>
          <p:cNvSpPr>
            <a:spLocks noGrp="1" noChangeArrowheads="1"/>
          </p:cNvSpPr>
          <p:nvPr>
            <p:ph type="title"/>
          </p:nvPr>
        </p:nvSpPr>
        <p:spPr>
          <a:xfrm>
            <a:off x="34925" y="0"/>
            <a:ext cx="7439025" cy="561975"/>
          </a:xfrm>
        </p:spPr>
        <p:txBody>
          <a:bodyPr/>
          <a:lstStyle/>
          <a:p>
            <a:r>
              <a:rPr lang="zh-TW" altLang="en-US"/>
              <a:t>圖</a:t>
            </a:r>
            <a:r>
              <a:rPr lang="en-US" altLang="zh-TW"/>
              <a:t>3-34</a:t>
            </a:r>
            <a:r>
              <a:rPr lang="zh-TW" altLang="en-US"/>
              <a:t> 分割歷史</a:t>
            </a:r>
            <a:r>
              <a:rPr lang="en-US" altLang="zh-TW"/>
              <a:t>(Partition history)</a:t>
            </a:r>
            <a:endParaRPr lang="zh-TW" altLang="en-US"/>
          </a:p>
        </p:txBody>
      </p:sp>
      <p:sp>
        <p:nvSpPr>
          <p:cNvPr id="103427" name="Rectangle 3">
            <a:extLst>
              <a:ext uri="{FF2B5EF4-FFF2-40B4-BE49-F238E27FC236}">
                <a16:creationId xmlns:a16="http://schemas.microsoft.com/office/drawing/2014/main" id="{58C14C43-6D7B-444E-84DA-46379D20DD15}"/>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03428" name="圖片 1">
            <a:extLst>
              <a:ext uri="{FF2B5EF4-FFF2-40B4-BE49-F238E27FC236}">
                <a16:creationId xmlns:a16="http://schemas.microsoft.com/office/drawing/2014/main" id="{47814081-9971-4991-8627-9EC22CDE85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28663"/>
            <a:ext cx="80216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7">
            <a:extLst>
              <a:ext uri="{FF2B5EF4-FFF2-40B4-BE49-F238E27FC236}">
                <a16:creationId xmlns:a16="http://schemas.microsoft.com/office/drawing/2014/main" id="{11D45778-F0D2-4A3B-A776-D9424A51DBD1}"/>
              </a:ext>
            </a:extLst>
          </p:cNvPr>
          <p:cNvSpPr>
            <a:spLocks noChangeArrowheads="1"/>
          </p:cNvSpPr>
          <p:nvPr/>
        </p:nvSpPr>
        <p:spPr bwMode="auto">
          <a:xfrm>
            <a:off x="4716463" y="4868863"/>
            <a:ext cx="1008062" cy="1085850"/>
          </a:xfrm>
          <a:prstGeom prst="rect">
            <a:avLst/>
          </a:prstGeom>
          <a:noFill/>
          <a:ln w="57150" algn="ctr">
            <a:solidFill>
              <a:srgbClr val="008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3430" name="Rectangle 7">
            <a:extLst>
              <a:ext uri="{FF2B5EF4-FFF2-40B4-BE49-F238E27FC236}">
                <a16:creationId xmlns:a16="http://schemas.microsoft.com/office/drawing/2014/main" id="{543F2E64-C7D7-4006-9AC5-793713E738D0}"/>
              </a:ext>
            </a:extLst>
          </p:cNvPr>
          <p:cNvSpPr>
            <a:spLocks noChangeArrowheads="1"/>
          </p:cNvSpPr>
          <p:nvPr/>
        </p:nvSpPr>
        <p:spPr bwMode="auto">
          <a:xfrm>
            <a:off x="3059113" y="4868863"/>
            <a:ext cx="433387" cy="1008062"/>
          </a:xfrm>
          <a:prstGeom prst="rect">
            <a:avLst/>
          </a:prstGeom>
          <a:noFill/>
          <a:ln w="57150" algn="ctr">
            <a:solidFill>
              <a:srgbClr val="008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3431" name="Rectangle 7">
            <a:extLst>
              <a:ext uri="{FF2B5EF4-FFF2-40B4-BE49-F238E27FC236}">
                <a16:creationId xmlns:a16="http://schemas.microsoft.com/office/drawing/2014/main" id="{FDFDA79A-21BD-4FAD-BC03-7B6677541C1B}"/>
              </a:ext>
            </a:extLst>
          </p:cNvPr>
          <p:cNvSpPr>
            <a:spLocks noChangeArrowheads="1"/>
          </p:cNvSpPr>
          <p:nvPr/>
        </p:nvSpPr>
        <p:spPr bwMode="auto">
          <a:xfrm>
            <a:off x="1403350" y="1557338"/>
            <a:ext cx="431800" cy="287337"/>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3432" name="Rectangle 7">
            <a:extLst>
              <a:ext uri="{FF2B5EF4-FFF2-40B4-BE49-F238E27FC236}">
                <a16:creationId xmlns:a16="http://schemas.microsoft.com/office/drawing/2014/main" id="{C02DC678-F436-4C73-A00C-4F8EF11B1A14}"/>
              </a:ext>
            </a:extLst>
          </p:cNvPr>
          <p:cNvSpPr>
            <a:spLocks noChangeArrowheads="1"/>
          </p:cNvSpPr>
          <p:nvPr/>
        </p:nvSpPr>
        <p:spPr bwMode="auto">
          <a:xfrm>
            <a:off x="1403350" y="2446338"/>
            <a:ext cx="431800" cy="288925"/>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8C42100-091D-4FA8-A8D8-DCB93A746926}"/>
              </a:ext>
            </a:extLst>
          </p:cNvPr>
          <p:cNvSpPr>
            <a:spLocks noGrp="1" noChangeArrowheads="1"/>
          </p:cNvSpPr>
          <p:nvPr>
            <p:ph type="title"/>
          </p:nvPr>
        </p:nvSpPr>
        <p:spPr>
          <a:xfrm>
            <a:off x="34925" y="0"/>
            <a:ext cx="7439025" cy="561975"/>
          </a:xfrm>
        </p:spPr>
        <p:txBody>
          <a:bodyPr/>
          <a:lstStyle/>
          <a:p>
            <a:r>
              <a:rPr lang="zh-TW" altLang="en-US"/>
              <a:t>圖</a:t>
            </a:r>
            <a:r>
              <a:rPr lang="en-US" altLang="zh-TW"/>
              <a:t>3-35 </a:t>
            </a:r>
            <a:r>
              <a:rPr lang="zh-TW" altLang="en-US"/>
              <a:t>新增一個欄位後的客戶維度資料表</a:t>
            </a:r>
            <a:r>
              <a:rPr lang="en-US" altLang="zh-TW"/>
              <a:t>(Type III)</a:t>
            </a:r>
            <a:endParaRPr lang="zh-TW" altLang="en-US"/>
          </a:p>
        </p:txBody>
      </p:sp>
      <p:sp>
        <p:nvSpPr>
          <p:cNvPr id="104451" name="Rectangle 3">
            <a:extLst>
              <a:ext uri="{FF2B5EF4-FFF2-40B4-BE49-F238E27FC236}">
                <a16:creationId xmlns:a16="http://schemas.microsoft.com/office/drawing/2014/main" id="{13A3DAA1-80FF-4F89-919D-A1A16401E96A}"/>
              </a:ext>
            </a:extLst>
          </p:cNvPr>
          <p:cNvSpPr>
            <a:spLocks noGrp="1" noChangeArrowheads="1"/>
          </p:cNvSpPr>
          <p:nvPr>
            <p:ph type="body" idx="1"/>
          </p:nvPr>
        </p:nvSpPr>
        <p:spPr>
          <a:xfrm>
            <a:off x="492125" y="977900"/>
            <a:ext cx="7924800" cy="5403850"/>
          </a:xfrm>
        </p:spPr>
        <p:txBody>
          <a:bodyPr/>
          <a:lstStyle/>
          <a:p>
            <a:endParaRPr lang="zh-TW" altLang="zh-TW"/>
          </a:p>
        </p:txBody>
      </p:sp>
      <p:pic>
        <p:nvPicPr>
          <p:cNvPr id="104452" name="內容版面配置區 5">
            <a:extLst>
              <a:ext uri="{FF2B5EF4-FFF2-40B4-BE49-F238E27FC236}">
                <a16:creationId xmlns:a16="http://schemas.microsoft.com/office/drawing/2014/main" id="{49520D8E-2D4D-44A1-BA6C-C7516B1B2B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625850"/>
            <a:ext cx="77819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453" name="內容版面配置區 7">
            <a:extLst>
              <a:ext uri="{FF2B5EF4-FFF2-40B4-BE49-F238E27FC236}">
                <a16:creationId xmlns:a16="http://schemas.microsoft.com/office/drawing/2014/main" id="{089713D3-B027-4A01-87A2-99908CE864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87388"/>
            <a:ext cx="88201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4454" name="Rectangle 7">
            <a:extLst>
              <a:ext uri="{FF2B5EF4-FFF2-40B4-BE49-F238E27FC236}">
                <a16:creationId xmlns:a16="http://schemas.microsoft.com/office/drawing/2014/main" id="{31EAB8BF-1235-4343-AC57-D3DB121EECCC}"/>
              </a:ext>
            </a:extLst>
          </p:cNvPr>
          <p:cNvSpPr>
            <a:spLocks noChangeArrowheads="1"/>
          </p:cNvSpPr>
          <p:nvPr/>
        </p:nvSpPr>
        <p:spPr bwMode="auto">
          <a:xfrm>
            <a:off x="2124075" y="1625600"/>
            <a:ext cx="1604963" cy="468313"/>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
        <p:nvSpPr>
          <p:cNvPr id="104455" name="Rectangle 7">
            <a:extLst>
              <a:ext uri="{FF2B5EF4-FFF2-40B4-BE49-F238E27FC236}">
                <a16:creationId xmlns:a16="http://schemas.microsoft.com/office/drawing/2014/main" id="{5202D459-CB3F-456E-A3F1-DA6F133AC90A}"/>
              </a:ext>
            </a:extLst>
          </p:cNvPr>
          <p:cNvSpPr>
            <a:spLocks noChangeArrowheads="1"/>
          </p:cNvSpPr>
          <p:nvPr/>
        </p:nvSpPr>
        <p:spPr bwMode="auto">
          <a:xfrm>
            <a:off x="3276600" y="4237038"/>
            <a:ext cx="3240088" cy="1928812"/>
          </a:xfrm>
          <a:prstGeom prst="rect">
            <a:avLst/>
          </a:prstGeom>
          <a:noFill/>
          <a:ln w="57150" algn="ctr">
            <a:solidFill>
              <a:srgbClr val="FF33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1pPr>
            <a:lvl2pPr marL="742950" indent="-285750">
              <a:spcAft>
                <a:spcPct val="50000"/>
              </a:spcAft>
              <a:buClr>
                <a:srgbClr val="273C82"/>
              </a:buClr>
              <a:buSzPct val="75000"/>
              <a:buFont typeface="Wingdings" panose="05000000000000000000" pitchFamily="2" charset="2"/>
              <a:buChar char="n"/>
              <a:defRPr sz="2000" b="1">
                <a:solidFill>
                  <a:srgbClr val="FF6600"/>
                </a:solidFill>
                <a:latin typeface="Arial" panose="020B0604020202020204" pitchFamily="34" charset="0"/>
                <a:ea typeface="標楷體" panose="03000509000000000000" pitchFamily="65" charset="-120"/>
              </a:defRPr>
            </a:lvl2pPr>
            <a:lvl3pPr marL="1143000" indent="-228600">
              <a:spcAft>
                <a:spcPct val="50000"/>
              </a:spcAft>
              <a:buClr>
                <a:srgbClr val="273C82"/>
              </a:buClr>
              <a:buSzPct val="125000"/>
              <a:buFont typeface="Wingdings" panose="05000000000000000000" pitchFamily="2" charset="2"/>
              <a:buChar char="w"/>
              <a:defRPr sz="2400" b="1">
                <a:solidFill>
                  <a:schemeClr val="tx1"/>
                </a:solidFill>
                <a:latin typeface="Arial" panose="020B0604020202020204" pitchFamily="34" charset="0"/>
                <a:ea typeface="標楷體" panose="03000509000000000000" pitchFamily="65" charset="-120"/>
              </a:defRPr>
            </a:lvl3pPr>
            <a:lvl4pPr marL="1600200" indent="-228600">
              <a:spcAft>
                <a:spcPct val="50000"/>
              </a:spcAft>
              <a:buClr>
                <a:srgbClr val="273C82"/>
              </a:buClr>
              <a:buSzPct val="75000"/>
              <a:buFont typeface="Wingdings" panose="05000000000000000000" pitchFamily="2" charset="2"/>
              <a:buChar char="l"/>
              <a:defRPr sz="1600" b="1">
                <a:solidFill>
                  <a:schemeClr val="tx1"/>
                </a:solidFill>
                <a:latin typeface="Arial" panose="020B0604020202020204" pitchFamily="34" charset="0"/>
                <a:ea typeface="標楷體" panose="03000509000000000000" pitchFamily="65" charset="-120"/>
              </a:defRPr>
            </a:lvl4pPr>
            <a:lvl5pPr marL="2057400" indent="-228600">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50000"/>
              </a:spcAft>
              <a:buClr>
                <a:srgbClr val="37368D"/>
              </a:buClr>
              <a:buSzPct val="100000"/>
              <a:buChar char="§"/>
              <a:defRPr sz="1400" b="1">
                <a:solidFill>
                  <a:schemeClr val="tx1"/>
                </a:solidFill>
                <a:latin typeface="Arial" panose="020B0604020202020204" pitchFamily="34" charset="0"/>
                <a:ea typeface="標楷體" panose="03000509000000000000" pitchFamily="65" charset="-120"/>
              </a:defRPr>
            </a:lvl9pPr>
          </a:lstStyle>
          <a:p>
            <a:pPr>
              <a:lnSpc>
                <a:spcPct val="90000"/>
              </a:lnSpc>
            </a:pPr>
            <a:endParaRPr lang="zh-TW" altLang="en-US" sz="2200">
              <a:solidFill>
                <a:schemeClr val="bg1"/>
              </a:solidFill>
              <a:latin typeface="Arial-BoldMT" charset="0"/>
              <a:ea typeface="新細明體" panose="02020500000000000000" pitchFamily="18" charset="-120"/>
            </a:endParaRPr>
          </a:p>
        </p:txBody>
      </p:sp>
    </p:spTree>
  </p:cSld>
  <p:clrMapOvr>
    <a:masterClrMapping/>
  </p:clrMapOvr>
  <p:transition spd="med">
    <p:cover/>
  </p:transition>
</p:sld>
</file>

<file path=ppt/theme/theme1.xml><?xml version="1.0" encoding="utf-8"?>
<a:theme xmlns:a="http://schemas.openxmlformats.org/drawingml/2006/main" name="1_SAPWHITE">
  <a:themeElements>
    <a:clrScheme name="">
      <a:dk1>
        <a:srgbClr val="000000"/>
      </a:dk1>
      <a:lt1>
        <a:srgbClr val="FFFFFF"/>
      </a:lt1>
      <a:dk2>
        <a:srgbClr val="000000"/>
      </a:dk2>
      <a:lt2>
        <a:srgbClr val="CECECE"/>
      </a:lt2>
      <a:accent1>
        <a:srgbClr val="A4AACE"/>
      </a:accent1>
      <a:accent2>
        <a:srgbClr val="EFEFDE"/>
      </a:accent2>
      <a:accent3>
        <a:srgbClr val="FFFFFF"/>
      </a:accent3>
      <a:accent4>
        <a:srgbClr val="000000"/>
      </a:accent4>
      <a:accent5>
        <a:srgbClr val="CFD2E3"/>
      </a:accent5>
      <a:accent6>
        <a:srgbClr val="D9D9C9"/>
      </a:accent6>
      <a:hlink>
        <a:srgbClr val="273C83"/>
      </a:hlink>
      <a:folHlink>
        <a:srgbClr val="5997B9"/>
      </a:folHlink>
    </a:clrScheme>
    <a:fontScheme name="1_SAPWHITE">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0" tIns="0" rIns="0" bIns="0" numCol="1" anchor="t" anchorCtr="0" compatLnSpc="1">
        <a:prstTxWarp prst="textNoShape">
          <a:avLst/>
        </a:prstTxWarp>
      </a:bodyPr>
      <a:lstStyle>
        <a:defPPr marL="400050" marR="0" indent="-581025" algn="l" defTabSz="687388" rtl="0" eaLnBrk="0" fontAlgn="base" latinLnBrk="0" hangingPunct="0">
          <a:lnSpc>
            <a:spcPct val="90000"/>
          </a:lnSpc>
          <a:spcBef>
            <a:spcPct val="0"/>
          </a:spcBef>
          <a:spcAft>
            <a:spcPct val="50000"/>
          </a:spcAft>
          <a:buClr>
            <a:srgbClr val="273C82"/>
          </a:buClr>
          <a:buSzPct val="100000"/>
          <a:buFont typeface="Wingdings" pitchFamily="2" charset="2"/>
          <a:buChar char="Ø"/>
          <a:tabLst/>
          <a:defRPr kumimoji="0" lang="zh-TW" altLang="en-US" sz="2200" b="1" i="0" u="none" strike="noStrike" cap="none" normalizeH="0" baseline="0" smtClean="0">
            <a:ln>
              <a:noFill/>
            </a:ln>
            <a:solidFill>
              <a:schemeClr val="bg1"/>
            </a:solidFill>
            <a:effectLst/>
            <a:latin typeface="Arial-BoldMT" charset="0"/>
            <a:ea typeface="新細明體" pitchFamily="18" charset="-12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0" tIns="0" rIns="0" bIns="0" numCol="1" anchor="t" anchorCtr="0" compatLnSpc="1">
        <a:prstTxWarp prst="textNoShape">
          <a:avLst/>
        </a:prstTxWarp>
      </a:bodyPr>
      <a:lstStyle>
        <a:defPPr marL="400050" marR="0" indent="-581025" algn="l" defTabSz="687388" rtl="0" eaLnBrk="0" fontAlgn="base" latinLnBrk="0" hangingPunct="0">
          <a:lnSpc>
            <a:spcPct val="90000"/>
          </a:lnSpc>
          <a:spcBef>
            <a:spcPct val="0"/>
          </a:spcBef>
          <a:spcAft>
            <a:spcPct val="50000"/>
          </a:spcAft>
          <a:buClr>
            <a:srgbClr val="273C82"/>
          </a:buClr>
          <a:buSzPct val="100000"/>
          <a:buFont typeface="Wingdings" pitchFamily="2" charset="2"/>
          <a:buChar char="Ø"/>
          <a:tabLst/>
          <a:defRPr kumimoji="0" lang="zh-TW" altLang="en-US" sz="2200" b="1" i="0" u="none" strike="noStrike" cap="none" normalizeH="0" baseline="0" smtClean="0">
            <a:ln>
              <a:noFill/>
            </a:ln>
            <a:solidFill>
              <a:schemeClr val="bg1"/>
            </a:solidFill>
            <a:effectLst/>
            <a:latin typeface="Arial-BoldMT" charset="0"/>
            <a:ea typeface="新細明體" pitchFamily="18" charset="-120"/>
          </a:defRPr>
        </a:defPPr>
      </a:lstStyle>
    </a:lnDef>
  </a:objectDefaults>
  <a:extraClrSchemeLst>
    <a:extraClrScheme>
      <a:clrScheme name="1_SAP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AP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AP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AP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AP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AP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AP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0F7850B_ch02</Template>
  <TotalTime>6716</TotalTime>
  <Words>7892</Words>
  <Application>Microsoft Office PowerPoint</Application>
  <PresentationFormat>如螢幕大小 (4:3)</PresentationFormat>
  <Paragraphs>643</Paragraphs>
  <Slides>116</Slides>
  <Notes>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116</vt:i4>
      </vt:variant>
    </vt:vector>
  </HeadingPairs>
  <TitlesOfParts>
    <vt:vector size="124" baseType="lpstr">
      <vt:lpstr>Arial-BoldMT</vt:lpstr>
      <vt:lpstr>新細明體</vt:lpstr>
      <vt:lpstr>標楷體</vt:lpstr>
      <vt:lpstr>Arial</vt:lpstr>
      <vt:lpstr>Times New Roman</vt:lpstr>
      <vt:lpstr>Wingdings</vt:lpstr>
      <vt:lpstr>1_SAPWHITE</vt:lpstr>
      <vt:lpstr>點陣圖影像</vt:lpstr>
      <vt:lpstr>第3章 維度模型化介紹</vt:lpstr>
      <vt:lpstr>許秉瑜 講師介紹</vt:lpstr>
      <vt:lpstr>鍾震耀講師介紹</vt:lpstr>
      <vt:lpstr>簡報大綱</vt:lpstr>
      <vt:lpstr>學習目標</vt:lpstr>
      <vt:lpstr>簡報大綱</vt:lpstr>
      <vt:lpstr>簡介</vt:lpstr>
      <vt:lpstr>圖3-1 以滑鼠拖曳方式的直覺化報表系統</vt:lpstr>
      <vt:lpstr>簡介 - 群組與加總的原理說明(I)</vt:lpstr>
      <vt:lpstr>簡介 - 群組與加總的原理說明(II)</vt:lpstr>
      <vt:lpstr>圖3-2 群組與加總的基本原理</vt:lpstr>
      <vt:lpstr>簡報大綱</vt:lpstr>
      <vt:lpstr>維度模型初探</vt:lpstr>
      <vt:lpstr>圖3-3 維度模型概示圖</vt:lpstr>
      <vt:lpstr>維度模型初探---維度模型的特點</vt:lpstr>
      <vt:lpstr>圖3-4 維度模型範例</vt:lpstr>
      <vt:lpstr>維度模型初探</vt:lpstr>
      <vt:lpstr>維度模型初探—5W1H範例 (I)</vt:lpstr>
      <vt:lpstr>圖3-5 訂單維度模型</vt:lpstr>
      <vt:lpstr>維度模型初探—5W1H範例 (II)</vt:lpstr>
      <vt:lpstr>簡報大綱</vt:lpstr>
      <vt:lpstr>事實資料表</vt:lpstr>
      <vt:lpstr>事實資料表</vt:lpstr>
      <vt:lpstr>圖3-6 事實資料表的基本結構</vt:lpstr>
      <vt:lpstr>事實資料表</vt:lpstr>
      <vt:lpstr>事實資料屬性</vt:lpstr>
      <vt:lpstr>事實資料表的顆粒度(I)</vt:lpstr>
      <vt:lpstr>(補充) 一般控制文件上 Line Item的意義</vt:lpstr>
      <vt:lpstr>(補充) Line Item的意義--以銷售訂單為例</vt:lpstr>
      <vt:lpstr>事實資料表的顆粒度(II)</vt:lpstr>
      <vt:lpstr>事實資料表的顆粒度(III)</vt:lpstr>
      <vt:lpstr>圖3-7 列項目銷售記錄狀況</vt:lpstr>
      <vt:lpstr>圖3-8 顆粒度包含列項目與訂單的銷售記錄狀況</vt:lpstr>
      <vt:lpstr>圖3-9 銷售訂單範例</vt:lpstr>
      <vt:lpstr>圖3-9 銷售訂單範例</vt:lpstr>
      <vt:lpstr>圖3-9 銷售訂單範例 -- 解析說明</vt:lpstr>
      <vt:lpstr>圖3-10  以”整張訂單”營業狀況為資料顆粒度的維度模型</vt:lpstr>
      <vt:lpstr>圖3-9 銷售訂單範例 -- 解析說明</vt:lpstr>
      <vt:lpstr>交易事實資料表 (Transaction fact tables)</vt:lpstr>
      <vt:lpstr>週期快照事實資料表 (Periodic Snapshot fact tables)</vt:lpstr>
      <vt:lpstr>週期快照事實資料表 (Periodic Snapshot fact tables)</vt:lpstr>
      <vt:lpstr>圖3-11 零售店庫存週期快照維度模型</vt:lpstr>
      <vt:lpstr>週期快照事實資料表 (Periodic Snapshot fact tables)</vt:lpstr>
      <vt:lpstr>累積快照事實資料表 (Accumulating snapshot fact tables)</vt:lpstr>
      <vt:lpstr>圖3-12 訂單履行流程與累積快照事實資料表</vt:lpstr>
      <vt:lpstr>累積快照事實資料表 (Accumulating snapshot fact tables)</vt:lpstr>
      <vt:lpstr>事實資料表內的顆粒的基本型態</vt:lpstr>
      <vt:lpstr>表3-1 三種不同事實資料表之比較</vt:lpstr>
      <vt:lpstr>簡報大綱</vt:lpstr>
      <vt:lpstr>維度資料表</vt:lpstr>
      <vt:lpstr>圖3-13 維度資料表的基本結構</vt:lpstr>
      <vt:lpstr>維度資料表</vt:lpstr>
      <vt:lpstr>描述性欄位(Descriptive fields)</vt:lpstr>
      <vt:lpstr>圖3-1 以滑鼠拖曳方式的直覺化報表系統</vt:lpstr>
      <vt:lpstr>圖3-14 維度資料表欄位的作用</vt:lpstr>
      <vt:lpstr>描述性欄位</vt:lpstr>
      <vt:lpstr>圖3-15 發生缺失值而未修改的情形</vt:lpstr>
      <vt:lpstr>圖3-16 有缺失值加總錯誤的情形</vt:lpstr>
      <vt:lpstr>圖3-1與圖3-16之比較</vt:lpstr>
      <vt:lpstr>代理鍵與自然鍵的差別</vt:lpstr>
      <vt:lpstr>代理鍵與自然鍵的差別</vt:lpstr>
      <vt:lpstr>圖3-17 維度資料表的主鍵特性—代理鍵 (SK) vs.自然鍵 (NK)</vt:lpstr>
      <vt:lpstr>一致的維度</vt:lpstr>
      <vt:lpstr>圖3-18 一致的維度資料表(Conformed dimensions tables)的概念</vt:lpstr>
      <vt:lpstr>一致的維度</vt:lpstr>
      <vt:lpstr>圖3-19 無法成為一致的維度資料表的原因</vt:lpstr>
      <vt:lpstr>一致的維度 -- 縮減(Shrunken)的關係</vt:lpstr>
      <vt:lpstr>圖3-20 顆粒度為產品層次的產品維度資料表 vs. 圖3-21品牌維度資料表與產品維度資料表有縮減後的一致性</vt:lpstr>
      <vt:lpstr>簡報大綱</vt:lpstr>
      <vt:lpstr>Supplement : Kimball’s Architecture 1997</vt:lpstr>
      <vt:lpstr>建立資料倉儲匯流排架構(I)</vt:lpstr>
      <vt:lpstr>建立資料倉儲匯流排架構(II)</vt:lpstr>
      <vt:lpstr>建立資料倉儲匯流排架構(III)</vt:lpstr>
      <vt:lpstr>圖3-22 BI系統的匯流排架構</vt:lpstr>
      <vt:lpstr>圖3-23 零售店銷售維度模型</vt:lpstr>
      <vt:lpstr>圖3-24 零售店庫存維度模型</vt:lpstr>
      <vt:lpstr>圖3-25 採購訂單維度模型</vt:lpstr>
      <vt:lpstr>簡報大綱</vt:lpstr>
      <vt:lpstr>日期與時間的設計(I)</vt:lpstr>
      <vt:lpstr>日期與時間的設計(II)</vt:lpstr>
      <vt:lpstr>日期維度資料 (Date dimensions)</vt:lpstr>
      <vt:lpstr>圖3-26 日期維度資料表</vt:lpstr>
      <vt:lpstr>時間資料 (Time of day)</vt:lpstr>
      <vt:lpstr>時間資料 (Time of day)</vt:lpstr>
      <vt:lpstr>圖3-27 日期與時間維度資料表的第一種建置方法</vt:lpstr>
      <vt:lpstr>圖3-28 日期與時間維度資料表的第二種建置方法</vt:lpstr>
      <vt:lpstr>退化維度</vt:lpstr>
      <vt:lpstr>圖3-9 銷售訂單範例</vt:lpstr>
      <vt:lpstr>圖3-29 訂單事實資料表</vt:lpstr>
      <vt:lpstr>退化維度</vt:lpstr>
      <vt:lpstr>圖3-30 涵蓋退化維度 (DD) 資料的維度模型</vt:lpstr>
      <vt:lpstr>圖3-29與圖3-30之比較</vt:lpstr>
      <vt:lpstr>變動緩慢的維度資料表記錄方式</vt:lpstr>
      <vt:lpstr>變動緩慢的維度資料表記錄方式</vt:lpstr>
      <vt:lpstr>圖3-31 客戶資料尚未處理變動的客戶維度資料表</vt:lpstr>
      <vt:lpstr>圖3-32 直接改寫後的客戶維度資料表(Type I)</vt:lpstr>
      <vt:lpstr>圖3-33 新增一筆資料後的客戶維度資料表(Type II)</vt:lpstr>
      <vt:lpstr>圖3-34 分割歷史(Partition history)</vt:lpstr>
      <vt:lpstr>圖3-35 新增一個欄位後的客戶維度資料表(Type III)</vt:lpstr>
      <vt:lpstr>新增資料到大維度資料表</vt:lpstr>
      <vt:lpstr>圖3-36 變動快速龐大型維度資料表</vt:lpstr>
      <vt:lpstr>新增資料到大維度資料表</vt:lpstr>
      <vt:lpstr>圖3-37 迷你維度資料表</vt:lpstr>
      <vt:lpstr>新增資料到大維度資料表</vt:lpstr>
      <vt:lpstr>新增資料到大維度資料表</vt:lpstr>
      <vt:lpstr>圖3-38 兩次分離的迷你維度資料表</vt:lpstr>
      <vt:lpstr>新增資料到大維度資料表</vt:lpstr>
      <vt:lpstr>圖3-39 最新客戶人口統計資料儲存兩份</vt:lpstr>
      <vt:lpstr>新增資料到大維度資料表</vt:lpstr>
      <vt:lpstr>簡報大綱</vt:lpstr>
      <vt:lpstr>結論(I)</vt:lpstr>
      <vt:lpstr>結論(II)</vt:lpstr>
      <vt:lpstr>　　          ＥＲＰ學會簡介 </vt:lpstr>
      <vt:lpstr>認證起緣</vt:lpstr>
      <vt:lpstr>BI檢定考試結構</vt:lpstr>
      <vt:lpstr>聯絡資訊</vt:lpstr>
    </vt:vector>
  </TitlesOfParts>
  <Company>National Central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ERP and It’s Implementation Issues</dc:title>
  <dc:creator>Ping-Yu Hsu</dc:creator>
  <cp:lastModifiedBy>Fenny Lee</cp:lastModifiedBy>
  <cp:revision>446</cp:revision>
  <cp:lastPrinted>2000-04-12T14:08:21Z</cp:lastPrinted>
  <dcterms:created xsi:type="dcterms:W3CDTF">2000-06-10T00:43:23Z</dcterms:created>
  <dcterms:modified xsi:type="dcterms:W3CDTF">2017-07-18T05:09:05Z</dcterms:modified>
</cp:coreProperties>
</file>