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9" r:id="rId1"/>
  </p:sldMasterIdLst>
  <p:notesMasterIdLst>
    <p:notesMasterId r:id="rId43"/>
  </p:notesMasterIdLst>
  <p:handoutMasterIdLst>
    <p:handoutMasterId r:id="rId44"/>
  </p:handoutMasterIdLst>
  <p:sldIdLst>
    <p:sldId id="531" r:id="rId2"/>
    <p:sldId id="426" r:id="rId3"/>
    <p:sldId id="497" r:id="rId4"/>
    <p:sldId id="498" r:id="rId5"/>
    <p:sldId id="499" r:id="rId6"/>
    <p:sldId id="500" r:id="rId7"/>
    <p:sldId id="532" r:id="rId8"/>
    <p:sldId id="501" r:id="rId9"/>
    <p:sldId id="502" r:id="rId10"/>
    <p:sldId id="533" r:id="rId11"/>
    <p:sldId id="503" r:id="rId12"/>
    <p:sldId id="504" r:id="rId13"/>
    <p:sldId id="505" r:id="rId14"/>
    <p:sldId id="506" r:id="rId15"/>
    <p:sldId id="508" r:id="rId16"/>
    <p:sldId id="507" r:id="rId17"/>
    <p:sldId id="509" r:id="rId18"/>
    <p:sldId id="510" r:id="rId19"/>
    <p:sldId id="511" r:id="rId20"/>
    <p:sldId id="512" r:id="rId21"/>
    <p:sldId id="513" r:id="rId22"/>
    <p:sldId id="514" r:id="rId23"/>
    <p:sldId id="515" r:id="rId24"/>
    <p:sldId id="516" r:id="rId25"/>
    <p:sldId id="517" r:id="rId26"/>
    <p:sldId id="518" r:id="rId27"/>
    <p:sldId id="519" r:id="rId28"/>
    <p:sldId id="520" r:id="rId29"/>
    <p:sldId id="521" r:id="rId30"/>
    <p:sldId id="534" r:id="rId31"/>
    <p:sldId id="526" r:id="rId32"/>
    <p:sldId id="522" r:id="rId33"/>
    <p:sldId id="535" r:id="rId34"/>
    <p:sldId id="527" r:id="rId35"/>
    <p:sldId id="523" r:id="rId36"/>
    <p:sldId id="528" r:id="rId37"/>
    <p:sldId id="524" r:id="rId38"/>
    <p:sldId id="529" r:id="rId39"/>
    <p:sldId id="525" r:id="rId40"/>
    <p:sldId id="536" r:id="rId41"/>
    <p:sldId id="530" r:id="rId42"/>
  </p:sldIdLst>
  <p:sldSz cx="9144000" cy="6858000" type="screen4x3"/>
  <p:notesSz cx="7099300" cy="10234613"/>
  <p:defaultTextStyle>
    <a:defPPr>
      <a:defRPr lang="en-US"/>
    </a:defPPr>
    <a:lvl1pPr algn="l" rtl="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kern="1200">
        <a:solidFill>
          <a:srgbClr val="0000FF"/>
        </a:solidFill>
        <a:latin typeface="Arial" panose="020B0604020202020204" pitchFamily="34" charset="0"/>
        <a:ea typeface="標楷體" panose="03000509000000000000" pitchFamily="65" charset="-120"/>
        <a:cs typeface="+mn-cs"/>
      </a:defRPr>
    </a:lvl1pPr>
    <a:lvl2pPr marL="457200" algn="l" rtl="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kern="1200">
        <a:solidFill>
          <a:srgbClr val="0000FF"/>
        </a:solidFill>
        <a:latin typeface="Arial" panose="020B0604020202020204" pitchFamily="34" charset="0"/>
        <a:ea typeface="標楷體" panose="03000509000000000000" pitchFamily="65" charset="-120"/>
        <a:cs typeface="+mn-cs"/>
      </a:defRPr>
    </a:lvl2pPr>
    <a:lvl3pPr marL="914400" algn="l" rtl="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kern="1200">
        <a:solidFill>
          <a:srgbClr val="0000FF"/>
        </a:solidFill>
        <a:latin typeface="Arial" panose="020B0604020202020204" pitchFamily="34" charset="0"/>
        <a:ea typeface="標楷體" panose="03000509000000000000" pitchFamily="65" charset="-120"/>
        <a:cs typeface="+mn-cs"/>
      </a:defRPr>
    </a:lvl3pPr>
    <a:lvl4pPr marL="1371600" algn="l" rtl="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kern="1200">
        <a:solidFill>
          <a:srgbClr val="0000FF"/>
        </a:solidFill>
        <a:latin typeface="Arial" panose="020B0604020202020204" pitchFamily="34" charset="0"/>
        <a:ea typeface="標楷體" panose="03000509000000000000" pitchFamily="65" charset="-120"/>
        <a:cs typeface="+mn-cs"/>
      </a:defRPr>
    </a:lvl4pPr>
    <a:lvl5pPr marL="1828800" algn="l" rtl="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kern="1200">
        <a:solidFill>
          <a:srgbClr val="0000FF"/>
        </a:solidFill>
        <a:latin typeface="Arial" panose="020B0604020202020204" pitchFamily="34" charset="0"/>
        <a:ea typeface="標楷體" panose="03000509000000000000" pitchFamily="65" charset="-120"/>
        <a:cs typeface="+mn-cs"/>
      </a:defRPr>
    </a:lvl5pPr>
    <a:lvl6pPr marL="2286000" algn="l" defTabSz="914400" rtl="0" eaLnBrk="1" latinLnBrk="0" hangingPunct="1">
      <a:defRPr sz="2400" b="1" kern="1200">
        <a:solidFill>
          <a:srgbClr val="0000FF"/>
        </a:solidFill>
        <a:latin typeface="Arial" panose="020B0604020202020204" pitchFamily="34" charset="0"/>
        <a:ea typeface="標楷體" panose="03000509000000000000" pitchFamily="65" charset="-120"/>
        <a:cs typeface="+mn-cs"/>
      </a:defRPr>
    </a:lvl6pPr>
    <a:lvl7pPr marL="2743200" algn="l" defTabSz="914400" rtl="0" eaLnBrk="1" latinLnBrk="0" hangingPunct="1">
      <a:defRPr sz="2400" b="1" kern="1200">
        <a:solidFill>
          <a:srgbClr val="0000FF"/>
        </a:solidFill>
        <a:latin typeface="Arial" panose="020B0604020202020204" pitchFamily="34" charset="0"/>
        <a:ea typeface="標楷體" panose="03000509000000000000" pitchFamily="65" charset="-120"/>
        <a:cs typeface="+mn-cs"/>
      </a:defRPr>
    </a:lvl7pPr>
    <a:lvl8pPr marL="3200400" algn="l" defTabSz="914400" rtl="0" eaLnBrk="1" latinLnBrk="0" hangingPunct="1">
      <a:defRPr sz="2400" b="1" kern="1200">
        <a:solidFill>
          <a:srgbClr val="0000FF"/>
        </a:solidFill>
        <a:latin typeface="Arial" panose="020B0604020202020204" pitchFamily="34" charset="0"/>
        <a:ea typeface="標楷體" panose="03000509000000000000" pitchFamily="65" charset="-120"/>
        <a:cs typeface="+mn-cs"/>
      </a:defRPr>
    </a:lvl8pPr>
    <a:lvl9pPr marL="3657600" algn="l" defTabSz="914400" rtl="0" eaLnBrk="1" latinLnBrk="0" hangingPunct="1">
      <a:defRPr sz="2400" b="1" kern="1200">
        <a:solidFill>
          <a:srgbClr val="0000FF"/>
        </a:solidFill>
        <a:latin typeface="Arial" panose="020B0604020202020204" pitchFamily="34" charset="0"/>
        <a:ea typeface="標楷體" panose="03000509000000000000" pitchFamily="65"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000066"/>
    <a:srgbClr val="3C1E00"/>
    <a:srgbClr val="990033"/>
    <a:srgbClr val="CC0066"/>
    <a:srgbClr val="660033"/>
    <a:srgbClr val="C0C0C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31" autoAdjust="0"/>
    <p:restoredTop sz="94585" autoAdjust="0"/>
  </p:normalViewPr>
  <p:slideViewPr>
    <p:cSldViewPr>
      <p:cViewPr varScale="1">
        <p:scale>
          <a:sx n="81" d="100"/>
          <a:sy n="81" d="100"/>
        </p:scale>
        <p:origin x="130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72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59138" name="Rectangle 2">
            <a:extLst>
              <a:ext uri="{FF2B5EF4-FFF2-40B4-BE49-F238E27FC236}">
                <a16:creationId xmlns:a16="http://schemas.microsoft.com/office/drawing/2014/main" id="{4D1EE597-9D2F-4BBB-9031-98CC7E2C9A0F}"/>
              </a:ext>
            </a:extLst>
          </p:cNvPr>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5070" tIns="47535" rIns="95070" bIns="47535" numCol="1" anchor="t" anchorCtr="0" compatLnSpc="1">
            <a:prstTxWarp prst="textNoShape">
              <a:avLst/>
            </a:prstTxWarp>
          </a:bodyPr>
          <a:lstStyle>
            <a:lvl1pPr defTabSz="950913" eaLnBrk="1" hangingPunct="1">
              <a:lnSpc>
                <a:spcPct val="100000"/>
              </a:lnSpc>
              <a:spcAft>
                <a:spcPct val="0"/>
              </a:spcAft>
              <a:buClrTx/>
              <a:buSzTx/>
              <a:buFontTx/>
              <a:buNone/>
              <a:defRPr sz="1200" b="0">
                <a:solidFill>
                  <a:schemeClr val="tx1"/>
                </a:solidFill>
                <a:latin typeface="Times New Roman" pitchFamily="18" charset="0"/>
                <a:ea typeface="新細明體" pitchFamily="18" charset="-120"/>
              </a:defRPr>
            </a:lvl1pPr>
          </a:lstStyle>
          <a:p>
            <a:pPr>
              <a:defRPr/>
            </a:pPr>
            <a:endParaRPr lang="en-US" altLang="zh-TW"/>
          </a:p>
        </p:txBody>
      </p:sp>
      <p:sp>
        <p:nvSpPr>
          <p:cNvPr id="859139" name="Rectangle 3">
            <a:extLst>
              <a:ext uri="{FF2B5EF4-FFF2-40B4-BE49-F238E27FC236}">
                <a16:creationId xmlns:a16="http://schemas.microsoft.com/office/drawing/2014/main" id="{EC8B0AC4-BD92-40E2-8BCC-BE3F9EA196BD}"/>
              </a:ext>
            </a:extLst>
          </p:cNvPr>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5070" tIns="47535" rIns="95070" bIns="47535" numCol="1" anchor="t" anchorCtr="0" compatLnSpc="1">
            <a:prstTxWarp prst="textNoShape">
              <a:avLst/>
            </a:prstTxWarp>
          </a:bodyPr>
          <a:lstStyle>
            <a:lvl1pPr algn="r" defTabSz="950913" eaLnBrk="1" hangingPunct="1">
              <a:lnSpc>
                <a:spcPct val="100000"/>
              </a:lnSpc>
              <a:spcAft>
                <a:spcPct val="0"/>
              </a:spcAft>
              <a:buClrTx/>
              <a:buSzTx/>
              <a:buFontTx/>
              <a:buNone/>
              <a:defRPr sz="1200" b="0">
                <a:solidFill>
                  <a:schemeClr val="tx1"/>
                </a:solidFill>
                <a:latin typeface="Times New Roman" pitchFamily="18" charset="0"/>
                <a:ea typeface="新細明體" pitchFamily="18" charset="-120"/>
              </a:defRPr>
            </a:lvl1pPr>
          </a:lstStyle>
          <a:p>
            <a:pPr>
              <a:defRPr/>
            </a:pPr>
            <a:endParaRPr lang="en-US" altLang="zh-TW"/>
          </a:p>
        </p:txBody>
      </p:sp>
      <p:sp>
        <p:nvSpPr>
          <p:cNvPr id="859140" name="Rectangle 4">
            <a:extLst>
              <a:ext uri="{FF2B5EF4-FFF2-40B4-BE49-F238E27FC236}">
                <a16:creationId xmlns:a16="http://schemas.microsoft.com/office/drawing/2014/main" id="{C26E4CB5-FC95-47A3-8F87-254195204D88}"/>
              </a:ext>
            </a:extLst>
          </p:cNvPr>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5070" tIns="47535" rIns="95070" bIns="47535" numCol="1" anchor="b" anchorCtr="0" compatLnSpc="1">
            <a:prstTxWarp prst="textNoShape">
              <a:avLst/>
            </a:prstTxWarp>
          </a:bodyPr>
          <a:lstStyle>
            <a:lvl1pPr defTabSz="950913" eaLnBrk="1" hangingPunct="1">
              <a:lnSpc>
                <a:spcPct val="100000"/>
              </a:lnSpc>
              <a:spcAft>
                <a:spcPct val="0"/>
              </a:spcAft>
              <a:buClrTx/>
              <a:buSzTx/>
              <a:buFontTx/>
              <a:buNone/>
              <a:defRPr sz="1200" b="0">
                <a:solidFill>
                  <a:schemeClr val="tx1"/>
                </a:solidFill>
                <a:latin typeface="Times New Roman" pitchFamily="18" charset="0"/>
                <a:ea typeface="新細明體" pitchFamily="18" charset="-120"/>
              </a:defRPr>
            </a:lvl1pPr>
          </a:lstStyle>
          <a:p>
            <a:pPr>
              <a:defRPr/>
            </a:pPr>
            <a:endParaRPr lang="en-US" altLang="zh-TW"/>
          </a:p>
        </p:txBody>
      </p:sp>
      <p:sp>
        <p:nvSpPr>
          <p:cNvPr id="859141" name="Rectangle 5">
            <a:extLst>
              <a:ext uri="{FF2B5EF4-FFF2-40B4-BE49-F238E27FC236}">
                <a16:creationId xmlns:a16="http://schemas.microsoft.com/office/drawing/2014/main" id="{50424432-2C88-40B3-A742-B15D134F7270}"/>
              </a:ext>
            </a:extLst>
          </p:cNvPr>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5070" tIns="47535" rIns="95070" bIns="47535" numCol="1" anchor="b" anchorCtr="0" compatLnSpc="1">
            <a:prstTxWarp prst="textNoShape">
              <a:avLst/>
            </a:prstTxWarp>
          </a:bodyPr>
          <a:lstStyle>
            <a:lvl1pPr algn="r" defTabSz="950913" eaLnBrk="1" hangingPunct="1">
              <a:lnSpc>
                <a:spcPct val="100000"/>
              </a:lnSpc>
              <a:spcAft>
                <a:spcPct val="0"/>
              </a:spcAft>
              <a:buClrTx/>
              <a:buSzTx/>
              <a:buFontTx/>
              <a:buNone/>
              <a:defRPr sz="1200" b="0">
                <a:solidFill>
                  <a:schemeClr val="tx1"/>
                </a:solidFill>
                <a:latin typeface="Times New Roman" panose="02020603050405020304" pitchFamily="18" charset="0"/>
                <a:ea typeface="新細明體" panose="02020500000000000000" pitchFamily="18" charset="-120"/>
              </a:defRPr>
            </a:lvl1pPr>
          </a:lstStyle>
          <a:p>
            <a:fld id="{FED75FE0-CA55-4530-BB45-418D35D1D8C5}" type="slidenum">
              <a:rPr lang="zh-TW" altLang="en-US"/>
              <a:pPr/>
              <a:t>‹#›</a:t>
            </a:fld>
            <a:endParaRPr lang="en-US" altLang="zh-TW"/>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3778" name="Rectangle 2">
            <a:extLst>
              <a:ext uri="{FF2B5EF4-FFF2-40B4-BE49-F238E27FC236}">
                <a16:creationId xmlns:a16="http://schemas.microsoft.com/office/drawing/2014/main" id="{F6F7C2B7-8432-432A-B195-2A9E586E17B7}"/>
              </a:ext>
            </a:extLst>
          </p:cNvPr>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5070" tIns="47535" rIns="95070" bIns="47535" numCol="1" anchor="t" anchorCtr="0" compatLnSpc="1">
            <a:prstTxWarp prst="textNoShape">
              <a:avLst/>
            </a:prstTxWarp>
          </a:bodyPr>
          <a:lstStyle>
            <a:lvl1pPr defTabSz="950913" eaLnBrk="1" hangingPunct="1">
              <a:lnSpc>
                <a:spcPct val="100000"/>
              </a:lnSpc>
              <a:spcAft>
                <a:spcPct val="0"/>
              </a:spcAft>
              <a:buClrTx/>
              <a:buSzTx/>
              <a:buFontTx/>
              <a:buNone/>
              <a:defRPr sz="1200" b="0">
                <a:solidFill>
                  <a:schemeClr val="tx1"/>
                </a:solidFill>
                <a:latin typeface="Times New Roman" pitchFamily="18" charset="0"/>
                <a:ea typeface="新細明體" pitchFamily="18" charset="-120"/>
              </a:defRPr>
            </a:lvl1pPr>
          </a:lstStyle>
          <a:p>
            <a:pPr>
              <a:defRPr/>
            </a:pPr>
            <a:endParaRPr lang="en-US" altLang="zh-TW"/>
          </a:p>
        </p:txBody>
      </p:sp>
      <p:sp>
        <p:nvSpPr>
          <p:cNvPr id="203779" name="Rectangle 3">
            <a:extLst>
              <a:ext uri="{FF2B5EF4-FFF2-40B4-BE49-F238E27FC236}">
                <a16:creationId xmlns:a16="http://schemas.microsoft.com/office/drawing/2014/main" id="{3C8CC335-A577-4B9F-8113-C758AAA20C08}"/>
              </a:ext>
            </a:extLst>
          </p:cNvPr>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5070" tIns="47535" rIns="95070" bIns="47535" numCol="1" anchor="t" anchorCtr="0" compatLnSpc="1">
            <a:prstTxWarp prst="textNoShape">
              <a:avLst/>
            </a:prstTxWarp>
          </a:bodyPr>
          <a:lstStyle>
            <a:lvl1pPr algn="r" defTabSz="950913" eaLnBrk="1" hangingPunct="1">
              <a:lnSpc>
                <a:spcPct val="100000"/>
              </a:lnSpc>
              <a:spcAft>
                <a:spcPct val="0"/>
              </a:spcAft>
              <a:buClrTx/>
              <a:buSzTx/>
              <a:buFontTx/>
              <a:buNone/>
              <a:defRPr sz="1200" b="0">
                <a:solidFill>
                  <a:schemeClr val="tx1"/>
                </a:solidFill>
                <a:latin typeface="Times New Roman" pitchFamily="18" charset="0"/>
                <a:ea typeface="新細明體" pitchFamily="18" charset="-120"/>
              </a:defRPr>
            </a:lvl1pPr>
          </a:lstStyle>
          <a:p>
            <a:pPr>
              <a:defRPr/>
            </a:pPr>
            <a:endParaRPr lang="en-US" altLang="zh-TW"/>
          </a:p>
        </p:txBody>
      </p:sp>
      <p:sp>
        <p:nvSpPr>
          <p:cNvPr id="55300" name="Rectangle 4">
            <a:extLst>
              <a:ext uri="{FF2B5EF4-FFF2-40B4-BE49-F238E27FC236}">
                <a16:creationId xmlns:a16="http://schemas.microsoft.com/office/drawing/2014/main" id="{F83689C7-2BA6-4C4F-A896-6CD893A11FA1}"/>
              </a:ext>
            </a:extLst>
          </p:cNvPr>
          <p:cNvSpPr>
            <a:spLocks noRot="1" noChangeArrowheads="1" noTextEdit="1"/>
          </p:cNvSpPr>
          <p:nvPr>
            <p:ph type="sldImg" idx="2"/>
          </p:nvPr>
        </p:nvSpPr>
        <p:spPr bwMode="auto">
          <a:xfrm>
            <a:off x="992188" y="768350"/>
            <a:ext cx="5116512"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3781" name="Rectangle 5">
            <a:extLst>
              <a:ext uri="{FF2B5EF4-FFF2-40B4-BE49-F238E27FC236}">
                <a16:creationId xmlns:a16="http://schemas.microsoft.com/office/drawing/2014/main" id="{CB2B04D2-2520-46FC-AC3D-6257B06F1021}"/>
              </a:ext>
            </a:extLst>
          </p:cNvPr>
          <p:cNvSpPr>
            <a:spLocks noGrp="1" noChangeArrowheads="1"/>
          </p:cNvSpPr>
          <p:nvPr>
            <p:ph type="body" sz="quarter" idx="3"/>
          </p:nvPr>
        </p:nvSpPr>
        <p:spPr bwMode="auto">
          <a:xfrm>
            <a:off x="709613" y="4862513"/>
            <a:ext cx="5680075" cy="4605337"/>
          </a:xfrm>
          <a:prstGeom prst="rect">
            <a:avLst/>
          </a:prstGeom>
          <a:noFill/>
          <a:ln w="9525">
            <a:noFill/>
            <a:miter lim="800000"/>
            <a:headEnd/>
            <a:tailEnd/>
          </a:ln>
          <a:effectLst/>
        </p:spPr>
        <p:txBody>
          <a:bodyPr vert="horz" wrap="square" lIns="95070" tIns="47535" rIns="95070" bIns="47535" numCol="1" anchor="t" anchorCtr="0" compatLnSpc="1">
            <a:prstTxWarp prst="textNoShape">
              <a:avLst/>
            </a:prstTxWarp>
          </a:bodyPr>
          <a:lstStyle/>
          <a:p>
            <a:pPr lvl="0"/>
            <a:r>
              <a:rPr lang="zh-TW" altLang="en-US" noProof="0"/>
              <a:t>按一下以編輯母片</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203782" name="Rectangle 6">
            <a:extLst>
              <a:ext uri="{FF2B5EF4-FFF2-40B4-BE49-F238E27FC236}">
                <a16:creationId xmlns:a16="http://schemas.microsoft.com/office/drawing/2014/main" id="{99B10C4A-0006-42E3-86F8-8D06B4F01FC6}"/>
              </a:ext>
            </a:extLst>
          </p:cNvPr>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5070" tIns="47535" rIns="95070" bIns="47535" numCol="1" anchor="b" anchorCtr="0" compatLnSpc="1">
            <a:prstTxWarp prst="textNoShape">
              <a:avLst/>
            </a:prstTxWarp>
          </a:bodyPr>
          <a:lstStyle>
            <a:lvl1pPr defTabSz="950913" eaLnBrk="1" hangingPunct="1">
              <a:lnSpc>
                <a:spcPct val="100000"/>
              </a:lnSpc>
              <a:spcAft>
                <a:spcPct val="0"/>
              </a:spcAft>
              <a:buClrTx/>
              <a:buSzTx/>
              <a:buFontTx/>
              <a:buNone/>
              <a:defRPr sz="1200" b="0">
                <a:solidFill>
                  <a:schemeClr val="tx1"/>
                </a:solidFill>
                <a:latin typeface="Times New Roman" pitchFamily="18" charset="0"/>
                <a:ea typeface="新細明體" pitchFamily="18" charset="-120"/>
              </a:defRPr>
            </a:lvl1pPr>
          </a:lstStyle>
          <a:p>
            <a:pPr>
              <a:defRPr/>
            </a:pPr>
            <a:endParaRPr lang="en-US" altLang="zh-TW"/>
          </a:p>
        </p:txBody>
      </p:sp>
      <p:sp>
        <p:nvSpPr>
          <p:cNvPr id="203783" name="Rectangle 7">
            <a:extLst>
              <a:ext uri="{FF2B5EF4-FFF2-40B4-BE49-F238E27FC236}">
                <a16:creationId xmlns:a16="http://schemas.microsoft.com/office/drawing/2014/main" id="{E8301EA3-44E8-4507-B586-42B0FE6832D5}"/>
              </a:ext>
            </a:extLst>
          </p:cNvPr>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5070" tIns="47535" rIns="95070" bIns="47535" numCol="1" anchor="b" anchorCtr="0" compatLnSpc="1">
            <a:prstTxWarp prst="textNoShape">
              <a:avLst/>
            </a:prstTxWarp>
          </a:bodyPr>
          <a:lstStyle>
            <a:lvl1pPr algn="r" defTabSz="950913" eaLnBrk="1" hangingPunct="1">
              <a:lnSpc>
                <a:spcPct val="100000"/>
              </a:lnSpc>
              <a:spcAft>
                <a:spcPct val="0"/>
              </a:spcAft>
              <a:buClrTx/>
              <a:buSzTx/>
              <a:buFontTx/>
              <a:buNone/>
              <a:defRPr sz="1200" b="0">
                <a:solidFill>
                  <a:schemeClr val="tx1"/>
                </a:solidFill>
                <a:latin typeface="Times New Roman" panose="02020603050405020304" pitchFamily="18" charset="0"/>
                <a:ea typeface="新細明體" panose="02020500000000000000" pitchFamily="18" charset="-120"/>
              </a:defRPr>
            </a:lvl1pPr>
          </a:lstStyle>
          <a:p>
            <a:fld id="{FB88427E-B78F-439E-9A3D-95B3D33DD4CB}" type="slidenum">
              <a:rPr lang="zh-TW" altLang="en-US"/>
              <a:pPr/>
              <a:t>‹#›</a:t>
            </a:fld>
            <a:endParaRPr lang="en-US" altLang="zh-TW"/>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標題投影片">
    <p:spTree>
      <p:nvGrpSpPr>
        <p:cNvPr id="1" name=""/>
        <p:cNvGrpSpPr/>
        <p:nvPr/>
      </p:nvGrpSpPr>
      <p:grpSpPr>
        <a:xfrm>
          <a:off x="0" y="0"/>
          <a:ext cx="0" cy="0"/>
          <a:chOff x="0" y="0"/>
          <a:chExt cx="0" cy="0"/>
        </a:xfrm>
      </p:grpSpPr>
      <p:grpSp>
        <p:nvGrpSpPr>
          <p:cNvPr id="6" name="Group 80">
            <a:extLst>
              <a:ext uri="{FF2B5EF4-FFF2-40B4-BE49-F238E27FC236}">
                <a16:creationId xmlns:a16="http://schemas.microsoft.com/office/drawing/2014/main" id="{98E82460-0007-4238-9E02-2DC18D52A18F}"/>
              </a:ext>
            </a:extLst>
          </p:cNvPr>
          <p:cNvGrpSpPr>
            <a:grpSpLocks/>
          </p:cNvGrpSpPr>
          <p:nvPr/>
        </p:nvGrpSpPr>
        <p:grpSpPr bwMode="auto">
          <a:xfrm>
            <a:off x="6575425" y="219075"/>
            <a:ext cx="2411413" cy="1292225"/>
            <a:chOff x="672" y="912"/>
            <a:chExt cx="4535" cy="2746"/>
          </a:xfrm>
        </p:grpSpPr>
        <p:grpSp>
          <p:nvGrpSpPr>
            <p:cNvPr id="7" name="Group 81">
              <a:extLst>
                <a:ext uri="{FF2B5EF4-FFF2-40B4-BE49-F238E27FC236}">
                  <a16:creationId xmlns:a16="http://schemas.microsoft.com/office/drawing/2014/main" id="{C0B25A1E-087E-42AA-9B42-0BC6B88DFB8C}"/>
                </a:ext>
              </a:extLst>
            </p:cNvPr>
            <p:cNvGrpSpPr>
              <a:grpSpLocks/>
            </p:cNvGrpSpPr>
            <p:nvPr/>
          </p:nvGrpSpPr>
          <p:grpSpPr bwMode="auto">
            <a:xfrm>
              <a:off x="672" y="999"/>
              <a:ext cx="2645" cy="2460"/>
              <a:chOff x="672" y="999"/>
              <a:chExt cx="2645" cy="2460"/>
            </a:xfrm>
          </p:grpSpPr>
          <p:sp>
            <p:nvSpPr>
              <p:cNvPr id="31" name="Freeform 82">
                <a:extLst>
                  <a:ext uri="{FF2B5EF4-FFF2-40B4-BE49-F238E27FC236}">
                    <a16:creationId xmlns:a16="http://schemas.microsoft.com/office/drawing/2014/main" id="{94BF0410-48E9-4732-A8E4-1F8B70CE4C16}"/>
                  </a:ext>
                </a:extLst>
              </p:cNvPr>
              <p:cNvSpPr>
                <a:spLocks/>
              </p:cNvSpPr>
              <p:nvPr/>
            </p:nvSpPr>
            <p:spPr bwMode="gray">
              <a:xfrm>
                <a:off x="672" y="1013"/>
                <a:ext cx="2645" cy="2135"/>
              </a:xfrm>
              <a:custGeom>
                <a:avLst/>
                <a:gdLst>
                  <a:gd name="T0" fmla="*/ 1494 w 2645"/>
                  <a:gd name="T1" fmla="*/ 104 h 2136"/>
                  <a:gd name="T2" fmla="*/ 1301 w 2645"/>
                  <a:gd name="T3" fmla="*/ 299 h 2136"/>
                  <a:gd name="T4" fmla="*/ 1205 w 2645"/>
                  <a:gd name="T5" fmla="*/ 249 h 2136"/>
                  <a:gd name="T6" fmla="*/ 1211 w 2645"/>
                  <a:gd name="T7" fmla="*/ 389 h 2136"/>
                  <a:gd name="T8" fmla="*/ 1212 w 2645"/>
                  <a:gd name="T9" fmla="*/ 500 h 2136"/>
                  <a:gd name="T10" fmla="*/ 1152 w 2645"/>
                  <a:gd name="T11" fmla="*/ 482 h 2136"/>
                  <a:gd name="T12" fmla="*/ 1176 w 2645"/>
                  <a:gd name="T13" fmla="*/ 266 h 2136"/>
                  <a:gd name="T14" fmla="*/ 1091 w 2645"/>
                  <a:gd name="T15" fmla="*/ 384 h 2136"/>
                  <a:gd name="T16" fmla="*/ 1004 w 2645"/>
                  <a:gd name="T17" fmla="*/ 399 h 2136"/>
                  <a:gd name="T18" fmla="*/ 824 w 2645"/>
                  <a:gd name="T19" fmla="*/ 462 h 2136"/>
                  <a:gd name="T20" fmla="*/ 785 w 2645"/>
                  <a:gd name="T21" fmla="*/ 489 h 2136"/>
                  <a:gd name="T22" fmla="*/ 687 w 2645"/>
                  <a:gd name="T23" fmla="*/ 543 h 2136"/>
                  <a:gd name="T24" fmla="*/ 720 w 2645"/>
                  <a:gd name="T25" fmla="*/ 393 h 2136"/>
                  <a:gd name="T26" fmla="*/ 616 w 2645"/>
                  <a:gd name="T27" fmla="*/ 315 h 2136"/>
                  <a:gd name="T28" fmla="*/ 345 w 2645"/>
                  <a:gd name="T29" fmla="*/ 579 h 2136"/>
                  <a:gd name="T30" fmla="*/ 397 w 2645"/>
                  <a:gd name="T31" fmla="*/ 741 h 2136"/>
                  <a:gd name="T32" fmla="*/ 522 w 2645"/>
                  <a:gd name="T33" fmla="*/ 557 h 2136"/>
                  <a:gd name="T34" fmla="*/ 598 w 2645"/>
                  <a:gd name="T35" fmla="*/ 653 h 2136"/>
                  <a:gd name="T36" fmla="*/ 507 w 2645"/>
                  <a:gd name="T37" fmla="*/ 746 h 2136"/>
                  <a:gd name="T38" fmla="*/ 373 w 2645"/>
                  <a:gd name="T39" fmla="*/ 726 h 2136"/>
                  <a:gd name="T40" fmla="*/ 186 w 2645"/>
                  <a:gd name="T41" fmla="*/ 932 h 2136"/>
                  <a:gd name="T42" fmla="*/ 153 w 2645"/>
                  <a:gd name="T43" fmla="*/ 1137 h 2136"/>
                  <a:gd name="T44" fmla="*/ 342 w 2645"/>
                  <a:gd name="T45" fmla="*/ 1025 h 2136"/>
                  <a:gd name="T46" fmla="*/ 444 w 2645"/>
                  <a:gd name="T47" fmla="*/ 1115 h 2136"/>
                  <a:gd name="T48" fmla="*/ 493 w 2645"/>
                  <a:gd name="T49" fmla="*/ 1062 h 2136"/>
                  <a:gd name="T50" fmla="*/ 624 w 2645"/>
                  <a:gd name="T51" fmla="*/ 1152 h 2136"/>
                  <a:gd name="T52" fmla="*/ 489 w 2645"/>
                  <a:gd name="T53" fmla="*/ 1211 h 2136"/>
                  <a:gd name="T54" fmla="*/ 388 w 2645"/>
                  <a:gd name="T55" fmla="*/ 1152 h 2136"/>
                  <a:gd name="T56" fmla="*/ 91 w 2645"/>
                  <a:gd name="T57" fmla="*/ 1256 h 2136"/>
                  <a:gd name="T58" fmla="*/ 0 w 2645"/>
                  <a:gd name="T59" fmla="*/ 1439 h 2136"/>
                  <a:gd name="T60" fmla="*/ 339 w 2645"/>
                  <a:gd name="T61" fmla="*/ 1658 h 2136"/>
                  <a:gd name="T62" fmla="*/ 451 w 2645"/>
                  <a:gd name="T63" fmla="*/ 2121 h 2136"/>
                  <a:gd name="T64" fmla="*/ 682 w 2645"/>
                  <a:gd name="T65" fmla="*/ 1916 h 2136"/>
                  <a:gd name="T66" fmla="*/ 775 w 2645"/>
                  <a:gd name="T67" fmla="*/ 1661 h 2136"/>
                  <a:gd name="T68" fmla="*/ 760 w 2645"/>
                  <a:gd name="T69" fmla="*/ 1460 h 2136"/>
                  <a:gd name="T70" fmla="*/ 682 w 2645"/>
                  <a:gd name="T71" fmla="*/ 1266 h 2136"/>
                  <a:gd name="T72" fmla="*/ 873 w 2645"/>
                  <a:gd name="T73" fmla="*/ 1464 h 2136"/>
                  <a:gd name="T74" fmla="*/ 975 w 2645"/>
                  <a:gd name="T75" fmla="*/ 1329 h 2136"/>
                  <a:gd name="T76" fmla="*/ 819 w 2645"/>
                  <a:gd name="T77" fmla="*/ 1259 h 2136"/>
                  <a:gd name="T78" fmla="*/ 996 w 2645"/>
                  <a:gd name="T79" fmla="*/ 1331 h 2136"/>
                  <a:gd name="T80" fmla="*/ 1120 w 2645"/>
                  <a:gd name="T81" fmla="*/ 1379 h 2136"/>
                  <a:gd name="T82" fmla="*/ 1240 w 2645"/>
                  <a:gd name="T83" fmla="*/ 1469 h 2136"/>
                  <a:gd name="T84" fmla="*/ 1425 w 2645"/>
                  <a:gd name="T85" fmla="*/ 1419 h 2136"/>
                  <a:gd name="T86" fmla="*/ 1561 w 2645"/>
                  <a:gd name="T87" fmla="*/ 1644 h 2136"/>
                  <a:gd name="T88" fmla="*/ 1543 w 2645"/>
                  <a:gd name="T89" fmla="*/ 1515 h 2136"/>
                  <a:gd name="T90" fmla="*/ 1621 w 2645"/>
                  <a:gd name="T91" fmla="*/ 1371 h 2136"/>
                  <a:gd name="T92" fmla="*/ 1780 w 2645"/>
                  <a:gd name="T93" fmla="*/ 1248 h 2136"/>
                  <a:gd name="T94" fmla="*/ 1740 w 2645"/>
                  <a:gd name="T95" fmla="*/ 1097 h 2136"/>
                  <a:gd name="T96" fmla="*/ 1828 w 2645"/>
                  <a:gd name="T97" fmla="*/ 1169 h 2136"/>
                  <a:gd name="T98" fmla="*/ 1962 w 2645"/>
                  <a:gd name="T99" fmla="*/ 998 h 2136"/>
                  <a:gd name="T100" fmla="*/ 2120 w 2645"/>
                  <a:gd name="T101" fmla="*/ 689 h 2136"/>
                  <a:gd name="T102" fmla="*/ 2308 w 2645"/>
                  <a:gd name="T103" fmla="*/ 624 h 2136"/>
                  <a:gd name="T104" fmla="*/ 2228 w 2645"/>
                  <a:gd name="T105" fmla="*/ 884 h 2136"/>
                  <a:gd name="T106" fmla="*/ 2396 w 2645"/>
                  <a:gd name="T107" fmla="*/ 665 h 2136"/>
                  <a:gd name="T108" fmla="*/ 2591 w 2645"/>
                  <a:gd name="T109" fmla="*/ 555 h 2136"/>
                  <a:gd name="T110" fmla="*/ 2465 w 2645"/>
                  <a:gd name="T111" fmla="*/ 381 h 2136"/>
                  <a:gd name="T112" fmla="*/ 2354 w 2645"/>
                  <a:gd name="T113" fmla="*/ 390 h 2136"/>
                  <a:gd name="T114" fmla="*/ 2100 w 2645"/>
                  <a:gd name="T115" fmla="*/ 305 h 2136"/>
                  <a:gd name="T116" fmla="*/ 1923 w 2645"/>
                  <a:gd name="T117" fmla="*/ 302 h 2136"/>
                  <a:gd name="T118" fmla="*/ 1668 w 2645"/>
                  <a:gd name="T119" fmla="*/ 207 h 2136"/>
                  <a:gd name="T120" fmla="*/ 1674 w 2645"/>
                  <a:gd name="T121" fmla="*/ 80 h 21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645" h="2136">
                    <a:moveTo>
                      <a:pt x="1572" y="3"/>
                    </a:moveTo>
                    <a:cubicBezTo>
                      <a:pt x="1539" y="0"/>
                      <a:pt x="1543" y="39"/>
                      <a:pt x="1530" y="51"/>
                    </a:cubicBezTo>
                    <a:lnTo>
                      <a:pt x="1514" y="75"/>
                    </a:lnTo>
                    <a:lnTo>
                      <a:pt x="1493" y="75"/>
                    </a:lnTo>
                    <a:lnTo>
                      <a:pt x="1526" y="105"/>
                    </a:lnTo>
                    <a:lnTo>
                      <a:pt x="1521" y="135"/>
                    </a:lnTo>
                    <a:cubicBezTo>
                      <a:pt x="1516" y="135"/>
                      <a:pt x="1504" y="111"/>
                      <a:pt x="1494" y="104"/>
                    </a:cubicBezTo>
                    <a:cubicBezTo>
                      <a:pt x="1484" y="97"/>
                      <a:pt x="1476" y="91"/>
                      <a:pt x="1460" y="92"/>
                    </a:cubicBezTo>
                    <a:cubicBezTo>
                      <a:pt x="1436" y="86"/>
                      <a:pt x="1416" y="96"/>
                      <a:pt x="1397" y="108"/>
                    </a:cubicBezTo>
                    <a:lnTo>
                      <a:pt x="1343" y="165"/>
                    </a:lnTo>
                    <a:lnTo>
                      <a:pt x="1323" y="204"/>
                    </a:lnTo>
                    <a:lnTo>
                      <a:pt x="1271" y="227"/>
                    </a:lnTo>
                    <a:lnTo>
                      <a:pt x="1271" y="282"/>
                    </a:lnTo>
                    <a:lnTo>
                      <a:pt x="1301" y="299"/>
                    </a:lnTo>
                    <a:lnTo>
                      <a:pt x="1311" y="344"/>
                    </a:lnTo>
                    <a:lnTo>
                      <a:pt x="1300" y="384"/>
                    </a:lnTo>
                    <a:lnTo>
                      <a:pt x="1284" y="366"/>
                    </a:lnTo>
                    <a:lnTo>
                      <a:pt x="1290" y="303"/>
                    </a:lnTo>
                    <a:lnTo>
                      <a:pt x="1259" y="294"/>
                    </a:lnTo>
                    <a:lnTo>
                      <a:pt x="1215" y="284"/>
                    </a:lnTo>
                    <a:lnTo>
                      <a:pt x="1205" y="249"/>
                    </a:lnTo>
                    <a:lnTo>
                      <a:pt x="1188" y="254"/>
                    </a:lnTo>
                    <a:lnTo>
                      <a:pt x="1194" y="293"/>
                    </a:lnTo>
                    <a:lnTo>
                      <a:pt x="1173" y="309"/>
                    </a:lnTo>
                    <a:lnTo>
                      <a:pt x="1190" y="347"/>
                    </a:lnTo>
                    <a:lnTo>
                      <a:pt x="1173" y="372"/>
                    </a:lnTo>
                    <a:cubicBezTo>
                      <a:pt x="1170" y="382"/>
                      <a:pt x="1169" y="404"/>
                      <a:pt x="1175" y="407"/>
                    </a:cubicBezTo>
                    <a:cubicBezTo>
                      <a:pt x="1181" y="410"/>
                      <a:pt x="1202" y="390"/>
                      <a:pt x="1211" y="389"/>
                    </a:cubicBezTo>
                    <a:lnTo>
                      <a:pt x="1227" y="402"/>
                    </a:lnTo>
                    <a:lnTo>
                      <a:pt x="1239" y="453"/>
                    </a:lnTo>
                    <a:lnTo>
                      <a:pt x="1272" y="467"/>
                    </a:lnTo>
                    <a:lnTo>
                      <a:pt x="1250" y="483"/>
                    </a:lnTo>
                    <a:lnTo>
                      <a:pt x="1252" y="528"/>
                    </a:lnTo>
                    <a:lnTo>
                      <a:pt x="1229" y="476"/>
                    </a:lnTo>
                    <a:lnTo>
                      <a:pt x="1212" y="500"/>
                    </a:lnTo>
                    <a:lnTo>
                      <a:pt x="1221" y="428"/>
                    </a:lnTo>
                    <a:lnTo>
                      <a:pt x="1214" y="404"/>
                    </a:lnTo>
                    <a:lnTo>
                      <a:pt x="1184" y="422"/>
                    </a:lnTo>
                    <a:lnTo>
                      <a:pt x="1179" y="486"/>
                    </a:lnTo>
                    <a:lnTo>
                      <a:pt x="1152" y="501"/>
                    </a:lnTo>
                    <a:lnTo>
                      <a:pt x="1115" y="492"/>
                    </a:lnTo>
                    <a:lnTo>
                      <a:pt x="1152" y="482"/>
                    </a:lnTo>
                    <a:lnTo>
                      <a:pt x="1151" y="458"/>
                    </a:lnTo>
                    <a:lnTo>
                      <a:pt x="1175" y="423"/>
                    </a:lnTo>
                    <a:lnTo>
                      <a:pt x="1163" y="419"/>
                    </a:lnTo>
                    <a:lnTo>
                      <a:pt x="1161" y="402"/>
                    </a:lnTo>
                    <a:lnTo>
                      <a:pt x="1164" y="344"/>
                    </a:lnTo>
                    <a:lnTo>
                      <a:pt x="1157" y="296"/>
                    </a:lnTo>
                    <a:lnTo>
                      <a:pt x="1176" y="266"/>
                    </a:lnTo>
                    <a:lnTo>
                      <a:pt x="1167" y="252"/>
                    </a:lnTo>
                    <a:lnTo>
                      <a:pt x="1145" y="254"/>
                    </a:lnTo>
                    <a:lnTo>
                      <a:pt x="1122" y="257"/>
                    </a:lnTo>
                    <a:lnTo>
                      <a:pt x="1112" y="294"/>
                    </a:lnTo>
                    <a:lnTo>
                      <a:pt x="1097" y="300"/>
                    </a:lnTo>
                    <a:lnTo>
                      <a:pt x="1082" y="335"/>
                    </a:lnTo>
                    <a:lnTo>
                      <a:pt x="1091" y="384"/>
                    </a:lnTo>
                    <a:lnTo>
                      <a:pt x="1089" y="410"/>
                    </a:lnTo>
                    <a:lnTo>
                      <a:pt x="1060" y="384"/>
                    </a:lnTo>
                    <a:lnTo>
                      <a:pt x="1029" y="374"/>
                    </a:lnTo>
                    <a:lnTo>
                      <a:pt x="1014" y="383"/>
                    </a:lnTo>
                    <a:lnTo>
                      <a:pt x="1022" y="405"/>
                    </a:lnTo>
                    <a:lnTo>
                      <a:pt x="1004" y="419"/>
                    </a:lnTo>
                    <a:lnTo>
                      <a:pt x="1004" y="399"/>
                    </a:lnTo>
                    <a:lnTo>
                      <a:pt x="989" y="398"/>
                    </a:lnTo>
                    <a:lnTo>
                      <a:pt x="978" y="420"/>
                    </a:lnTo>
                    <a:lnTo>
                      <a:pt x="938" y="422"/>
                    </a:lnTo>
                    <a:lnTo>
                      <a:pt x="930" y="407"/>
                    </a:lnTo>
                    <a:lnTo>
                      <a:pt x="863" y="437"/>
                    </a:lnTo>
                    <a:lnTo>
                      <a:pt x="852" y="473"/>
                    </a:lnTo>
                    <a:lnTo>
                      <a:pt x="824" y="462"/>
                    </a:lnTo>
                    <a:lnTo>
                      <a:pt x="843" y="441"/>
                    </a:lnTo>
                    <a:lnTo>
                      <a:pt x="831" y="411"/>
                    </a:lnTo>
                    <a:lnTo>
                      <a:pt x="797" y="411"/>
                    </a:lnTo>
                    <a:lnTo>
                      <a:pt x="803" y="429"/>
                    </a:lnTo>
                    <a:lnTo>
                      <a:pt x="801" y="461"/>
                    </a:lnTo>
                    <a:lnTo>
                      <a:pt x="813" y="494"/>
                    </a:lnTo>
                    <a:lnTo>
                      <a:pt x="785" y="489"/>
                    </a:lnTo>
                    <a:lnTo>
                      <a:pt x="747" y="521"/>
                    </a:lnTo>
                    <a:lnTo>
                      <a:pt x="762" y="543"/>
                    </a:lnTo>
                    <a:lnTo>
                      <a:pt x="740" y="543"/>
                    </a:lnTo>
                    <a:lnTo>
                      <a:pt x="716" y="515"/>
                    </a:lnTo>
                    <a:lnTo>
                      <a:pt x="708" y="525"/>
                    </a:lnTo>
                    <a:lnTo>
                      <a:pt x="724" y="576"/>
                    </a:lnTo>
                    <a:lnTo>
                      <a:pt x="687" y="543"/>
                    </a:lnTo>
                    <a:lnTo>
                      <a:pt x="692" y="504"/>
                    </a:lnTo>
                    <a:lnTo>
                      <a:pt x="662" y="480"/>
                    </a:lnTo>
                    <a:lnTo>
                      <a:pt x="722" y="507"/>
                    </a:lnTo>
                    <a:lnTo>
                      <a:pt x="767" y="494"/>
                    </a:lnTo>
                    <a:lnTo>
                      <a:pt x="771" y="449"/>
                    </a:lnTo>
                    <a:lnTo>
                      <a:pt x="743" y="426"/>
                    </a:lnTo>
                    <a:lnTo>
                      <a:pt x="720" y="393"/>
                    </a:lnTo>
                    <a:lnTo>
                      <a:pt x="675" y="389"/>
                    </a:lnTo>
                    <a:lnTo>
                      <a:pt x="658" y="377"/>
                    </a:lnTo>
                    <a:lnTo>
                      <a:pt x="673" y="375"/>
                    </a:lnTo>
                    <a:lnTo>
                      <a:pt x="660" y="359"/>
                    </a:lnTo>
                    <a:lnTo>
                      <a:pt x="622" y="357"/>
                    </a:lnTo>
                    <a:lnTo>
                      <a:pt x="646" y="347"/>
                    </a:lnTo>
                    <a:lnTo>
                      <a:pt x="616" y="315"/>
                    </a:lnTo>
                    <a:lnTo>
                      <a:pt x="564" y="315"/>
                    </a:lnTo>
                    <a:lnTo>
                      <a:pt x="520" y="348"/>
                    </a:lnTo>
                    <a:lnTo>
                      <a:pt x="498" y="345"/>
                    </a:lnTo>
                    <a:lnTo>
                      <a:pt x="466" y="375"/>
                    </a:lnTo>
                    <a:lnTo>
                      <a:pt x="441" y="435"/>
                    </a:lnTo>
                    <a:lnTo>
                      <a:pt x="396" y="537"/>
                    </a:lnTo>
                    <a:lnTo>
                      <a:pt x="345" y="579"/>
                    </a:lnTo>
                    <a:lnTo>
                      <a:pt x="309" y="632"/>
                    </a:lnTo>
                    <a:lnTo>
                      <a:pt x="319" y="657"/>
                    </a:lnTo>
                    <a:lnTo>
                      <a:pt x="312" y="690"/>
                    </a:lnTo>
                    <a:lnTo>
                      <a:pt x="340" y="729"/>
                    </a:lnTo>
                    <a:lnTo>
                      <a:pt x="366" y="708"/>
                    </a:lnTo>
                    <a:lnTo>
                      <a:pt x="394" y="668"/>
                    </a:lnTo>
                    <a:lnTo>
                      <a:pt x="397" y="741"/>
                    </a:lnTo>
                    <a:lnTo>
                      <a:pt x="420" y="785"/>
                    </a:lnTo>
                    <a:lnTo>
                      <a:pt x="459" y="759"/>
                    </a:lnTo>
                    <a:lnTo>
                      <a:pt x="468" y="708"/>
                    </a:lnTo>
                    <a:lnTo>
                      <a:pt x="495" y="674"/>
                    </a:lnTo>
                    <a:lnTo>
                      <a:pt x="477" y="627"/>
                    </a:lnTo>
                    <a:lnTo>
                      <a:pt x="490" y="585"/>
                    </a:lnTo>
                    <a:lnTo>
                      <a:pt x="522" y="557"/>
                    </a:lnTo>
                    <a:cubicBezTo>
                      <a:pt x="527" y="548"/>
                      <a:pt x="514" y="536"/>
                      <a:pt x="520" y="528"/>
                    </a:cubicBezTo>
                    <a:cubicBezTo>
                      <a:pt x="526" y="520"/>
                      <a:pt x="552" y="504"/>
                      <a:pt x="559" y="507"/>
                    </a:cubicBezTo>
                    <a:cubicBezTo>
                      <a:pt x="572" y="502"/>
                      <a:pt x="571" y="529"/>
                      <a:pt x="564" y="543"/>
                    </a:cubicBezTo>
                    <a:lnTo>
                      <a:pt x="516" y="591"/>
                    </a:lnTo>
                    <a:lnTo>
                      <a:pt x="517" y="654"/>
                    </a:lnTo>
                    <a:lnTo>
                      <a:pt x="547" y="669"/>
                    </a:lnTo>
                    <a:lnTo>
                      <a:pt x="598" y="653"/>
                    </a:lnTo>
                    <a:lnTo>
                      <a:pt x="628" y="672"/>
                    </a:lnTo>
                    <a:lnTo>
                      <a:pt x="592" y="677"/>
                    </a:lnTo>
                    <a:lnTo>
                      <a:pt x="546" y="684"/>
                    </a:lnTo>
                    <a:lnTo>
                      <a:pt x="550" y="714"/>
                    </a:lnTo>
                    <a:lnTo>
                      <a:pt x="552" y="743"/>
                    </a:lnTo>
                    <a:lnTo>
                      <a:pt x="525" y="726"/>
                    </a:lnTo>
                    <a:lnTo>
                      <a:pt x="507" y="746"/>
                    </a:lnTo>
                    <a:lnTo>
                      <a:pt x="508" y="788"/>
                    </a:lnTo>
                    <a:lnTo>
                      <a:pt x="471" y="797"/>
                    </a:lnTo>
                    <a:lnTo>
                      <a:pt x="429" y="812"/>
                    </a:lnTo>
                    <a:lnTo>
                      <a:pt x="409" y="798"/>
                    </a:lnTo>
                    <a:lnTo>
                      <a:pt x="388" y="816"/>
                    </a:lnTo>
                    <a:lnTo>
                      <a:pt x="379" y="746"/>
                    </a:lnTo>
                    <a:cubicBezTo>
                      <a:pt x="377" y="731"/>
                      <a:pt x="379" y="725"/>
                      <a:pt x="373" y="726"/>
                    </a:cubicBezTo>
                    <a:cubicBezTo>
                      <a:pt x="367" y="727"/>
                      <a:pt x="350" y="737"/>
                      <a:pt x="345" y="752"/>
                    </a:cubicBezTo>
                    <a:lnTo>
                      <a:pt x="358" y="813"/>
                    </a:lnTo>
                    <a:lnTo>
                      <a:pt x="312" y="821"/>
                    </a:lnTo>
                    <a:lnTo>
                      <a:pt x="292" y="864"/>
                    </a:lnTo>
                    <a:lnTo>
                      <a:pt x="250" y="897"/>
                    </a:lnTo>
                    <a:lnTo>
                      <a:pt x="199" y="912"/>
                    </a:lnTo>
                    <a:lnTo>
                      <a:pt x="186" y="932"/>
                    </a:lnTo>
                    <a:lnTo>
                      <a:pt x="226" y="963"/>
                    </a:lnTo>
                    <a:lnTo>
                      <a:pt x="228" y="1007"/>
                    </a:lnTo>
                    <a:lnTo>
                      <a:pt x="204" y="1016"/>
                    </a:lnTo>
                    <a:lnTo>
                      <a:pt x="148" y="1008"/>
                    </a:lnTo>
                    <a:lnTo>
                      <a:pt x="126" y="1026"/>
                    </a:lnTo>
                    <a:lnTo>
                      <a:pt x="124" y="1107"/>
                    </a:lnTo>
                    <a:lnTo>
                      <a:pt x="153" y="1137"/>
                    </a:lnTo>
                    <a:lnTo>
                      <a:pt x="220" y="1130"/>
                    </a:lnTo>
                    <a:lnTo>
                      <a:pt x="244" y="1104"/>
                    </a:lnTo>
                    <a:lnTo>
                      <a:pt x="247" y="1071"/>
                    </a:lnTo>
                    <a:lnTo>
                      <a:pt x="270" y="1059"/>
                    </a:lnTo>
                    <a:lnTo>
                      <a:pt x="292" y="1046"/>
                    </a:lnTo>
                    <a:lnTo>
                      <a:pt x="304" y="1028"/>
                    </a:lnTo>
                    <a:lnTo>
                      <a:pt x="342" y="1025"/>
                    </a:lnTo>
                    <a:lnTo>
                      <a:pt x="369" y="1014"/>
                    </a:lnTo>
                    <a:lnTo>
                      <a:pt x="391" y="1044"/>
                    </a:lnTo>
                    <a:lnTo>
                      <a:pt x="447" y="1091"/>
                    </a:lnTo>
                    <a:lnTo>
                      <a:pt x="433" y="1106"/>
                    </a:lnTo>
                    <a:lnTo>
                      <a:pt x="397" y="1116"/>
                    </a:lnTo>
                    <a:lnTo>
                      <a:pt x="429" y="1137"/>
                    </a:lnTo>
                    <a:lnTo>
                      <a:pt x="444" y="1115"/>
                    </a:lnTo>
                    <a:lnTo>
                      <a:pt x="454" y="1121"/>
                    </a:lnTo>
                    <a:lnTo>
                      <a:pt x="468" y="1091"/>
                    </a:lnTo>
                    <a:lnTo>
                      <a:pt x="484" y="1104"/>
                    </a:lnTo>
                    <a:lnTo>
                      <a:pt x="469" y="1068"/>
                    </a:lnTo>
                    <a:lnTo>
                      <a:pt x="405" y="1001"/>
                    </a:lnTo>
                    <a:lnTo>
                      <a:pt x="418" y="996"/>
                    </a:lnTo>
                    <a:lnTo>
                      <a:pt x="493" y="1062"/>
                    </a:lnTo>
                    <a:lnTo>
                      <a:pt x="505" y="1122"/>
                    </a:lnTo>
                    <a:lnTo>
                      <a:pt x="532" y="1152"/>
                    </a:lnTo>
                    <a:lnTo>
                      <a:pt x="555" y="1088"/>
                    </a:lnTo>
                    <a:lnTo>
                      <a:pt x="579" y="1082"/>
                    </a:lnTo>
                    <a:lnTo>
                      <a:pt x="579" y="1106"/>
                    </a:lnTo>
                    <a:lnTo>
                      <a:pt x="589" y="1137"/>
                    </a:lnTo>
                    <a:lnTo>
                      <a:pt x="624" y="1152"/>
                    </a:lnTo>
                    <a:lnTo>
                      <a:pt x="685" y="1151"/>
                    </a:lnTo>
                    <a:lnTo>
                      <a:pt x="694" y="1176"/>
                    </a:lnTo>
                    <a:lnTo>
                      <a:pt x="678" y="1223"/>
                    </a:lnTo>
                    <a:lnTo>
                      <a:pt x="633" y="1224"/>
                    </a:lnTo>
                    <a:lnTo>
                      <a:pt x="591" y="1227"/>
                    </a:lnTo>
                    <a:lnTo>
                      <a:pt x="540" y="1209"/>
                    </a:lnTo>
                    <a:lnTo>
                      <a:pt x="489" y="1211"/>
                    </a:lnTo>
                    <a:lnTo>
                      <a:pt x="484" y="1248"/>
                    </a:lnTo>
                    <a:lnTo>
                      <a:pt x="445" y="1236"/>
                    </a:lnTo>
                    <a:lnTo>
                      <a:pt x="427" y="1200"/>
                    </a:lnTo>
                    <a:lnTo>
                      <a:pt x="394" y="1190"/>
                    </a:lnTo>
                    <a:lnTo>
                      <a:pt x="370" y="1181"/>
                    </a:lnTo>
                    <a:lnTo>
                      <a:pt x="373" y="1158"/>
                    </a:lnTo>
                    <a:lnTo>
                      <a:pt x="388" y="1152"/>
                    </a:lnTo>
                    <a:lnTo>
                      <a:pt x="355" y="1121"/>
                    </a:lnTo>
                    <a:lnTo>
                      <a:pt x="333" y="1128"/>
                    </a:lnTo>
                    <a:lnTo>
                      <a:pt x="256" y="1134"/>
                    </a:lnTo>
                    <a:lnTo>
                      <a:pt x="192" y="1163"/>
                    </a:lnTo>
                    <a:lnTo>
                      <a:pt x="151" y="1152"/>
                    </a:lnTo>
                    <a:lnTo>
                      <a:pt x="135" y="1179"/>
                    </a:lnTo>
                    <a:lnTo>
                      <a:pt x="91" y="1256"/>
                    </a:lnTo>
                    <a:lnTo>
                      <a:pt x="72" y="1253"/>
                    </a:lnTo>
                    <a:lnTo>
                      <a:pt x="48" y="1290"/>
                    </a:lnTo>
                    <a:lnTo>
                      <a:pt x="37" y="1326"/>
                    </a:lnTo>
                    <a:lnTo>
                      <a:pt x="16" y="1341"/>
                    </a:lnTo>
                    <a:lnTo>
                      <a:pt x="6" y="1385"/>
                    </a:lnTo>
                    <a:lnTo>
                      <a:pt x="19" y="1412"/>
                    </a:lnTo>
                    <a:lnTo>
                      <a:pt x="0" y="1439"/>
                    </a:lnTo>
                    <a:lnTo>
                      <a:pt x="19" y="1482"/>
                    </a:lnTo>
                    <a:lnTo>
                      <a:pt x="109" y="1581"/>
                    </a:lnTo>
                    <a:lnTo>
                      <a:pt x="174" y="1580"/>
                    </a:lnTo>
                    <a:lnTo>
                      <a:pt x="249" y="1571"/>
                    </a:lnTo>
                    <a:lnTo>
                      <a:pt x="337" y="1589"/>
                    </a:lnTo>
                    <a:lnTo>
                      <a:pt x="364" y="1611"/>
                    </a:lnTo>
                    <a:lnTo>
                      <a:pt x="339" y="1658"/>
                    </a:lnTo>
                    <a:lnTo>
                      <a:pt x="352" y="1680"/>
                    </a:lnTo>
                    <a:lnTo>
                      <a:pt x="382" y="1742"/>
                    </a:lnTo>
                    <a:lnTo>
                      <a:pt x="402" y="1793"/>
                    </a:lnTo>
                    <a:lnTo>
                      <a:pt x="370" y="1887"/>
                    </a:lnTo>
                    <a:lnTo>
                      <a:pt x="406" y="1979"/>
                    </a:lnTo>
                    <a:lnTo>
                      <a:pt x="448" y="2079"/>
                    </a:lnTo>
                    <a:lnTo>
                      <a:pt x="451" y="2121"/>
                    </a:lnTo>
                    <a:lnTo>
                      <a:pt x="484" y="2136"/>
                    </a:lnTo>
                    <a:lnTo>
                      <a:pt x="531" y="2123"/>
                    </a:lnTo>
                    <a:lnTo>
                      <a:pt x="580" y="2112"/>
                    </a:lnTo>
                    <a:lnTo>
                      <a:pt x="657" y="2018"/>
                    </a:lnTo>
                    <a:lnTo>
                      <a:pt x="658" y="1997"/>
                    </a:lnTo>
                    <a:lnTo>
                      <a:pt x="682" y="1985"/>
                    </a:lnTo>
                    <a:lnTo>
                      <a:pt x="682" y="1916"/>
                    </a:lnTo>
                    <a:lnTo>
                      <a:pt x="717" y="1886"/>
                    </a:lnTo>
                    <a:lnTo>
                      <a:pt x="753" y="1860"/>
                    </a:lnTo>
                    <a:lnTo>
                      <a:pt x="747" y="1800"/>
                    </a:lnTo>
                    <a:lnTo>
                      <a:pt x="727" y="1770"/>
                    </a:lnTo>
                    <a:lnTo>
                      <a:pt x="723" y="1725"/>
                    </a:lnTo>
                    <a:lnTo>
                      <a:pt x="745" y="1695"/>
                    </a:lnTo>
                    <a:lnTo>
                      <a:pt x="775" y="1661"/>
                    </a:lnTo>
                    <a:lnTo>
                      <a:pt x="847" y="1583"/>
                    </a:lnTo>
                    <a:lnTo>
                      <a:pt x="883" y="1497"/>
                    </a:lnTo>
                    <a:lnTo>
                      <a:pt x="858" y="1496"/>
                    </a:lnTo>
                    <a:lnTo>
                      <a:pt x="775" y="1512"/>
                    </a:lnTo>
                    <a:lnTo>
                      <a:pt x="765" y="1494"/>
                    </a:lnTo>
                    <a:lnTo>
                      <a:pt x="778" y="1485"/>
                    </a:lnTo>
                    <a:lnTo>
                      <a:pt x="760" y="1460"/>
                    </a:lnTo>
                    <a:lnTo>
                      <a:pt x="738" y="1440"/>
                    </a:lnTo>
                    <a:lnTo>
                      <a:pt x="717" y="1398"/>
                    </a:lnTo>
                    <a:lnTo>
                      <a:pt x="699" y="1356"/>
                    </a:lnTo>
                    <a:lnTo>
                      <a:pt x="676" y="1296"/>
                    </a:lnTo>
                    <a:lnTo>
                      <a:pt x="661" y="1269"/>
                    </a:lnTo>
                    <a:lnTo>
                      <a:pt x="678" y="1280"/>
                    </a:lnTo>
                    <a:lnTo>
                      <a:pt x="682" y="1266"/>
                    </a:lnTo>
                    <a:lnTo>
                      <a:pt x="718" y="1326"/>
                    </a:lnTo>
                    <a:lnTo>
                      <a:pt x="774" y="1436"/>
                    </a:lnTo>
                    <a:lnTo>
                      <a:pt x="783" y="1464"/>
                    </a:lnTo>
                    <a:lnTo>
                      <a:pt x="793" y="1488"/>
                    </a:lnTo>
                    <a:lnTo>
                      <a:pt x="820" y="1488"/>
                    </a:lnTo>
                    <a:lnTo>
                      <a:pt x="849" y="1469"/>
                    </a:lnTo>
                    <a:lnTo>
                      <a:pt x="873" y="1464"/>
                    </a:lnTo>
                    <a:lnTo>
                      <a:pt x="894" y="1439"/>
                    </a:lnTo>
                    <a:lnTo>
                      <a:pt x="934" y="1427"/>
                    </a:lnTo>
                    <a:lnTo>
                      <a:pt x="961" y="1403"/>
                    </a:lnTo>
                    <a:lnTo>
                      <a:pt x="991" y="1368"/>
                    </a:lnTo>
                    <a:lnTo>
                      <a:pt x="996" y="1350"/>
                    </a:lnTo>
                    <a:lnTo>
                      <a:pt x="981" y="1340"/>
                    </a:lnTo>
                    <a:lnTo>
                      <a:pt x="975" y="1329"/>
                    </a:lnTo>
                    <a:lnTo>
                      <a:pt x="955" y="1335"/>
                    </a:lnTo>
                    <a:lnTo>
                      <a:pt x="925" y="1340"/>
                    </a:lnTo>
                    <a:lnTo>
                      <a:pt x="912" y="1337"/>
                    </a:lnTo>
                    <a:lnTo>
                      <a:pt x="910" y="1323"/>
                    </a:lnTo>
                    <a:lnTo>
                      <a:pt x="891" y="1323"/>
                    </a:lnTo>
                    <a:lnTo>
                      <a:pt x="853" y="1271"/>
                    </a:lnTo>
                    <a:lnTo>
                      <a:pt x="819" y="1259"/>
                    </a:lnTo>
                    <a:lnTo>
                      <a:pt x="865" y="1247"/>
                    </a:lnTo>
                    <a:lnTo>
                      <a:pt x="903" y="1287"/>
                    </a:lnTo>
                    <a:lnTo>
                      <a:pt x="942" y="1295"/>
                    </a:lnTo>
                    <a:lnTo>
                      <a:pt x="951" y="1293"/>
                    </a:lnTo>
                    <a:lnTo>
                      <a:pt x="963" y="1319"/>
                    </a:lnTo>
                    <a:lnTo>
                      <a:pt x="976" y="1316"/>
                    </a:lnTo>
                    <a:lnTo>
                      <a:pt x="996" y="1331"/>
                    </a:lnTo>
                    <a:lnTo>
                      <a:pt x="1027" y="1317"/>
                    </a:lnTo>
                    <a:lnTo>
                      <a:pt x="1062" y="1320"/>
                    </a:lnTo>
                    <a:lnTo>
                      <a:pt x="1087" y="1341"/>
                    </a:lnTo>
                    <a:lnTo>
                      <a:pt x="1116" y="1337"/>
                    </a:lnTo>
                    <a:lnTo>
                      <a:pt x="1099" y="1358"/>
                    </a:lnTo>
                    <a:lnTo>
                      <a:pt x="1107" y="1377"/>
                    </a:lnTo>
                    <a:lnTo>
                      <a:pt x="1120" y="1379"/>
                    </a:lnTo>
                    <a:lnTo>
                      <a:pt x="1135" y="1370"/>
                    </a:lnTo>
                    <a:lnTo>
                      <a:pt x="1144" y="1436"/>
                    </a:lnTo>
                    <a:lnTo>
                      <a:pt x="1191" y="1535"/>
                    </a:lnTo>
                    <a:lnTo>
                      <a:pt x="1216" y="1545"/>
                    </a:lnTo>
                    <a:lnTo>
                      <a:pt x="1239" y="1509"/>
                    </a:lnTo>
                    <a:lnTo>
                      <a:pt x="1249" y="1491"/>
                    </a:lnTo>
                    <a:lnTo>
                      <a:pt x="1240" y="1469"/>
                    </a:lnTo>
                    <a:lnTo>
                      <a:pt x="1249" y="1440"/>
                    </a:lnTo>
                    <a:lnTo>
                      <a:pt x="1308" y="1409"/>
                    </a:lnTo>
                    <a:lnTo>
                      <a:pt x="1342" y="1364"/>
                    </a:lnTo>
                    <a:lnTo>
                      <a:pt x="1374" y="1361"/>
                    </a:lnTo>
                    <a:lnTo>
                      <a:pt x="1392" y="1358"/>
                    </a:lnTo>
                    <a:lnTo>
                      <a:pt x="1410" y="1406"/>
                    </a:lnTo>
                    <a:lnTo>
                      <a:pt x="1425" y="1419"/>
                    </a:lnTo>
                    <a:lnTo>
                      <a:pt x="1426" y="1454"/>
                    </a:lnTo>
                    <a:lnTo>
                      <a:pt x="1458" y="1436"/>
                    </a:lnTo>
                    <a:lnTo>
                      <a:pt x="1471" y="1457"/>
                    </a:lnTo>
                    <a:lnTo>
                      <a:pt x="1467" y="1547"/>
                    </a:lnTo>
                    <a:lnTo>
                      <a:pt x="1500" y="1605"/>
                    </a:lnTo>
                    <a:lnTo>
                      <a:pt x="1540" y="1632"/>
                    </a:lnTo>
                    <a:lnTo>
                      <a:pt x="1561" y="1644"/>
                    </a:lnTo>
                    <a:lnTo>
                      <a:pt x="1545" y="1613"/>
                    </a:lnTo>
                    <a:lnTo>
                      <a:pt x="1533" y="1578"/>
                    </a:lnTo>
                    <a:lnTo>
                      <a:pt x="1492" y="1536"/>
                    </a:lnTo>
                    <a:lnTo>
                      <a:pt x="1492" y="1508"/>
                    </a:lnTo>
                    <a:lnTo>
                      <a:pt x="1500" y="1463"/>
                    </a:lnTo>
                    <a:lnTo>
                      <a:pt x="1521" y="1500"/>
                    </a:lnTo>
                    <a:lnTo>
                      <a:pt x="1543" y="1515"/>
                    </a:lnTo>
                    <a:lnTo>
                      <a:pt x="1585" y="1514"/>
                    </a:lnTo>
                    <a:lnTo>
                      <a:pt x="1614" y="1478"/>
                    </a:lnTo>
                    <a:lnTo>
                      <a:pt x="1609" y="1440"/>
                    </a:lnTo>
                    <a:lnTo>
                      <a:pt x="1588" y="1416"/>
                    </a:lnTo>
                    <a:lnTo>
                      <a:pt x="1566" y="1392"/>
                    </a:lnTo>
                    <a:lnTo>
                      <a:pt x="1596" y="1365"/>
                    </a:lnTo>
                    <a:lnTo>
                      <a:pt x="1621" y="1371"/>
                    </a:lnTo>
                    <a:lnTo>
                      <a:pt x="1608" y="1400"/>
                    </a:lnTo>
                    <a:lnTo>
                      <a:pt x="1632" y="1403"/>
                    </a:lnTo>
                    <a:lnTo>
                      <a:pt x="1635" y="1370"/>
                    </a:lnTo>
                    <a:lnTo>
                      <a:pt x="1666" y="1355"/>
                    </a:lnTo>
                    <a:lnTo>
                      <a:pt x="1707" y="1349"/>
                    </a:lnTo>
                    <a:lnTo>
                      <a:pt x="1749" y="1314"/>
                    </a:lnTo>
                    <a:lnTo>
                      <a:pt x="1780" y="1248"/>
                    </a:lnTo>
                    <a:lnTo>
                      <a:pt x="1764" y="1191"/>
                    </a:lnTo>
                    <a:lnTo>
                      <a:pt x="1741" y="1163"/>
                    </a:lnTo>
                    <a:lnTo>
                      <a:pt x="1785" y="1133"/>
                    </a:lnTo>
                    <a:lnTo>
                      <a:pt x="1777" y="1118"/>
                    </a:lnTo>
                    <a:lnTo>
                      <a:pt x="1744" y="1125"/>
                    </a:lnTo>
                    <a:lnTo>
                      <a:pt x="1708" y="1100"/>
                    </a:lnTo>
                    <a:lnTo>
                      <a:pt x="1740" y="1097"/>
                    </a:lnTo>
                    <a:lnTo>
                      <a:pt x="1765" y="1082"/>
                    </a:lnTo>
                    <a:lnTo>
                      <a:pt x="1761" y="1104"/>
                    </a:lnTo>
                    <a:lnTo>
                      <a:pt x="1780" y="1104"/>
                    </a:lnTo>
                    <a:lnTo>
                      <a:pt x="1798" y="1089"/>
                    </a:lnTo>
                    <a:lnTo>
                      <a:pt x="1804" y="1110"/>
                    </a:lnTo>
                    <a:lnTo>
                      <a:pt x="1831" y="1127"/>
                    </a:lnTo>
                    <a:lnTo>
                      <a:pt x="1828" y="1169"/>
                    </a:lnTo>
                    <a:lnTo>
                      <a:pt x="1866" y="1166"/>
                    </a:lnTo>
                    <a:lnTo>
                      <a:pt x="1872" y="1125"/>
                    </a:lnTo>
                    <a:lnTo>
                      <a:pt x="1843" y="1092"/>
                    </a:lnTo>
                    <a:lnTo>
                      <a:pt x="1876" y="1056"/>
                    </a:lnTo>
                    <a:lnTo>
                      <a:pt x="1900" y="1022"/>
                    </a:lnTo>
                    <a:lnTo>
                      <a:pt x="1923" y="1043"/>
                    </a:lnTo>
                    <a:lnTo>
                      <a:pt x="1962" y="998"/>
                    </a:lnTo>
                    <a:lnTo>
                      <a:pt x="2020" y="864"/>
                    </a:lnTo>
                    <a:lnTo>
                      <a:pt x="2020" y="816"/>
                    </a:lnTo>
                    <a:lnTo>
                      <a:pt x="1984" y="815"/>
                    </a:lnTo>
                    <a:lnTo>
                      <a:pt x="1956" y="797"/>
                    </a:lnTo>
                    <a:lnTo>
                      <a:pt x="2048" y="696"/>
                    </a:lnTo>
                    <a:lnTo>
                      <a:pt x="2121" y="705"/>
                    </a:lnTo>
                    <a:lnTo>
                      <a:pt x="2120" y="689"/>
                    </a:lnTo>
                    <a:lnTo>
                      <a:pt x="2145" y="687"/>
                    </a:lnTo>
                    <a:lnTo>
                      <a:pt x="2160" y="710"/>
                    </a:lnTo>
                    <a:lnTo>
                      <a:pt x="2199" y="690"/>
                    </a:lnTo>
                    <a:lnTo>
                      <a:pt x="2265" y="630"/>
                    </a:lnTo>
                    <a:lnTo>
                      <a:pt x="2255" y="663"/>
                    </a:lnTo>
                    <a:lnTo>
                      <a:pt x="2273" y="660"/>
                    </a:lnTo>
                    <a:lnTo>
                      <a:pt x="2308" y="624"/>
                    </a:lnTo>
                    <a:lnTo>
                      <a:pt x="2294" y="660"/>
                    </a:lnTo>
                    <a:lnTo>
                      <a:pt x="2265" y="681"/>
                    </a:lnTo>
                    <a:lnTo>
                      <a:pt x="2253" y="717"/>
                    </a:lnTo>
                    <a:lnTo>
                      <a:pt x="2216" y="747"/>
                    </a:lnTo>
                    <a:lnTo>
                      <a:pt x="2201" y="794"/>
                    </a:lnTo>
                    <a:lnTo>
                      <a:pt x="2212" y="864"/>
                    </a:lnTo>
                    <a:lnTo>
                      <a:pt x="2228" y="884"/>
                    </a:lnTo>
                    <a:lnTo>
                      <a:pt x="2271" y="809"/>
                    </a:lnTo>
                    <a:lnTo>
                      <a:pt x="2288" y="806"/>
                    </a:lnTo>
                    <a:lnTo>
                      <a:pt x="2295" y="756"/>
                    </a:lnTo>
                    <a:lnTo>
                      <a:pt x="2298" y="707"/>
                    </a:lnTo>
                    <a:lnTo>
                      <a:pt x="2331" y="684"/>
                    </a:lnTo>
                    <a:lnTo>
                      <a:pt x="2373" y="659"/>
                    </a:lnTo>
                    <a:lnTo>
                      <a:pt x="2396" y="665"/>
                    </a:lnTo>
                    <a:lnTo>
                      <a:pt x="2436" y="633"/>
                    </a:lnTo>
                    <a:lnTo>
                      <a:pt x="2456" y="617"/>
                    </a:lnTo>
                    <a:lnTo>
                      <a:pt x="2500" y="624"/>
                    </a:lnTo>
                    <a:lnTo>
                      <a:pt x="2510" y="600"/>
                    </a:lnTo>
                    <a:lnTo>
                      <a:pt x="2483" y="566"/>
                    </a:lnTo>
                    <a:lnTo>
                      <a:pt x="2525" y="504"/>
                    </a:lnTo>
                    <a:lnTo>
                      <a:pt x="2591" y="555"/>
                    </a:lnTo>
                    <a:lnTo>
                      <a:pt x="2607" y="558"/>
                    </a:lnTo>
                    <a:cubicBezTo>
                      <a:pt x="2610" y="553"/>
                      <a:pt x="2584" y="523"/>
                      <a:pt x="2607" y="524"/>
                    </a:cubicBezTo>
                    <a:cubicBezTo>
                      <a:pt x="2630" y="525"/>
                      <a:pt x="2645" y="512"/>
                      <a:pt x="2640" y="504"/>
                    </a:cubicBezTo>
                    <a:lnTo>
                      <a:pt x="2577" y="476"/>
                    </a:lnTo>
                    <a:lnTo>
                      <a:pt x="2548" y="432"/>
                    </a:lnTo>
                    <a:lnTo>
                      <a:pt x="2498" y="413"/>
                    </a:lnTo>
                    <a:lnTo>
                      <a:pt x="2465" y="381"/>
                    </a:lnTo>
                    <a:lnTo>
                      <a:pt x="2438" y="378"/>
                    </a:lnTo>
                    <a:lnTo>
                      <a:pt x="2409" y="366"/>
                    </a:lnTo>
                    <a:lnTo>
                      <a:pt x="2393" y="420"/>
                    </a:lnTo>
                    <a:lnTo>
                      <a:pt x="2376" y="405"/>
                    </a:lnTo>
                    <a:lnTo>
                      <a:pt x="2391" y="384"/>
                    </a:lnTo>
                    <a:lnTo>
                      <a:pt x="2387" y="374"/>
                    </a:lnTo>
                    <a:lnTo>
                      <a:pt x="2354" y="390"/>
                    </a:lnTo>
                    <a:lnTo>
                      <a:pt x="2304" y="380"/>
                    </a:lnTo>
                    <a:lnTo>
                      <a:pt x="2279" y="398"/>
                    </a:lnTo>
                    <a:lnTo>
                      <a:pt x="2265" y="342"/>
                    </a:lnTo>
                    <a:lnTo>
                      <a:pt x="2237" y="332"/>
                    </a:lnTo>
                    <a:lnTo>
                      <a:pt x="2154" y="329"/>
                    </a:lnTo>
                    <a:lnTo>
                      <a:pt x="2130" y="276"/>
                    </a:lnTo>
                    <a:lnTo>
                      <a:pt x="2100" y="305"/>
                    </a:lnTo>
                    <a:lnTo>
                      <a:pt x="2091" y="272"/>
                    </a:lnTo>
                    <a:lnTo>
                      <a:pt x="2040" y="260"/>
                    </a:lnTo>
                    <a:lnTo>
                      <a:pt x="2013" y="278"/>
                    </a:lnTo>
                    <a:lnTo>
                      <a:pt x="2006" y="320"/>
                    </a:lnTo>
                    <a:lnTo>
                      <a:pt x="1967" y="306"/>
                    </a:lnTo>
                    <a:lnTo>
                      <a:pt x="1949" y="315"/>
                    </a:lnTo>
                    <a:lnTo>
                      <a:pt x="1923" y="302"/>
                    </a:lnTo>
                    <a:lnTo>
                      <a:pt x="1899" y="336"/>
                    </a:lnTo>
                    <a:cubicBezTo>
                      <a:pt x="1894" y="328"/>
                      <a:pt x="1898" y="266"/>
                      <a:pt x="1893" y="251"/>
                    </a:cubicBezTo>
                    <a:cubicBezTo>
                      <a:pt x="1888" y="234"/>
                      <a:pt x="1880" y="249"/>
                      <a:pt x="1869" y="246"/>
                    </a:cubicBezTo>
                    <a:cubicBezTo>
                      <a:pt x="1858" y="243"/>
                      <a:pt x="1840" y="230"/>
                      <a:pt x="1827" y="231"/>
                    </a:cubicBezTo>
                    <a:lnTo>
                      <a:pt x="1793" y="249"/>
                    </a:lnTo>
                    <a:lnTo>
                      <a:pt x="1730" y="222"/>
                    </a:lnTo>
                    <a:lnTo>
                      <a:pt x="1668" y="207"/>
                    </a:lnTo>
                    <a:cubicBezTo>
                      <a:pt x="1658" y="200"/>
                      <a:pt x="1676" y="177"/>
                      <a:pt x="1671" y="177"/>
                    </a:cubicBezTo>
                    <a:cubicBezTo>
                      <a:pt x="1651" y="159"/>
                      <a:pt x="1646" y="197"/>
                      <a:pt x="1635" y="206"/>
                    </a:cubicBezTo>
                    <a:lnTo>
                      <a:pt x="1607" y="234"/>
                    </a:lnTo>
                    <a:lnTo>
                      <a:pt x="1598" y="201"/>
                    </a:lnTo>
                    <a:lnTo>
                      <a:pt x="1623" y="198"/>
                    </a:lnTo>
                    <a:lnTo>
                      <a:pt x="1668" y="125"/>
                    </a:lnTo>
                    <a:lnTo>
                      <a:pt x="1674" y="80"/>
                    </a:lnTo>
                    <a:lnTo>
                      <a:pt x="1649" y="53"/>
                    </a:lnTo>
                    <a:lnTo>
                      <a:pt x="1584" y="77"/>
                    </a:lnTo>
                    <a:lnTo>
                      <a:pt x="1588" y="48"/>
                    </a:lnTo>
                    <a:cubicBezTo>
                      <a:pt x="1586" y="36"/>
                      <a:pt x="1605" y="6"/>
                      <a:pt x="1572" y="3"/>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2" name="Freeform 83">
                <a:extLst>
                  <a:ext uri="{FF2B5EF4-FFF2-40B4-BE49-F238E27FC236}">
                    <a16:creationId xmlns:a16="http://schemas.microsoft.com/office/drawing/2014/main" id="{9892BF1B-58D4-4B3B-970F-CB19DF218399}"/>
                  </a:ext>
                </a:extLst>
              </p:cNvPr>
              <p:cNvSpPr>
                <a:spLocks/>
              </p:cNvSpPr>
              <p:nvPr/>
            </p:nvSpPr>
            <p:spPr bwMode="gray">
              <a:xfrm>
                <a:off x="2341" y="2832"/>
                <a:ext cx="511" cy="422"/>
              </a:xfrm>
              <a:custGeom>
                <a:avLst/>
                <a:gdLst>
                  <a:gd name="T0" fmla="*/ 227 w 510"/>
                  <a:gd name="T1" fmla="*/ 7 h 422"/>
                  <a:gd name="T2" fmla="*/ 233 w 510"/>
                  <a:gd name="T3" fmla="*/ 28 h 422"/>
                  <a:gd name="T4" fmla="*/ 206 w 510"/>
                  <a:gd name="T5" fmla="*/ 32 h 422"/>
                  <a:gd name="T6" fmla="*/ 204 w 510"/>
                  <a:gd name="T7" fmla="*/ 53 h 422"/>
                  <a:gd name="T8" fmla="*/ 195 w 510"/>
                  <a:gd name="T9" fmla="*/ 73 h 422"/>
                  <a:gd name="T10" fmla="*/ 162 w 510"/>
                  <a:gd name="T11" fmla="*/ 56 h 422"/>
                  <a:gd name="T12" fmla="*/ 135 w 510"/>
                  <a:gd name="T13" fmla="*/ 80 h 422"/>
                  <a:gd name="T14" fmla="*/ 108 w 510"/>
                  <a:gd name="T15" fmla="*/ 101 h 422"/>
                  <a:gd name="T16" fmla="*/ 98 w 510"/>
                  <a:gd name="T17" fmla="*/ 142 h 422"/>
                  <a:gd name="T18" fmla="*/ 42 w 510"/>
                  <a:gd name="T19" fmla="*/ 149 h 422"/>
                  <a:gd name="T20" fmla="*/ 0 w 510"/>
                  <a:gd name="T21" fmla="*/ 172 h 422"/>
                  <a:gd name="T22" fmla="*/ 5 w 510"/>
                  <a:gd name="T23" fmla="*/ 218 h 422"/>
                  <a:gd name="T24" fmla="*/ 0 w 510"/>
                  <a:gd name="T25" fmla="*/ 259 h 422"/>
                  <a:gd name="T26" fmla="*/ 32 w 510"/>
                  <a:gd name="T27" fmla="*/ 311 h 422"/>
                  <a:gd name="T28" fmla="*/ 14 w 510"/>
                  <a:gd name="T29" fmla="*/ 352 h 422"/>
                  <a:gd name="T30" fmla="*/ 53 w 510"/>
                  <a:gd name="T31" fmla="*/ 364 h 422"/>
                  <a:gd name="T32" fmla="*/ 110 w 510"/>
                  <a:gd name="T33" fmla="*/ 352 h 422"/>
                  <a:gd name="T34" fmla="*/ 177 w 510"/>
                  <a:gd name="T35" fmla="*/ 316 h 422"/>
                  <a:gd name="T36" fmla="*/ 242 w 510"/>
                  <a:gd name="T37" fmla="*/ 307 h 422"/>
                  <a:gd name="T38" fmla="*/ 282 w 510"/>
                  <a:gd name="T39" fmla="*/ 341 h 422"/>
                  <a:gd name="T40" fmla="*/ 318 w 510"/>
                  <a:gd name="T41" fmla="*/ 344 h 422"/>
                  <a:gd name="T42" fmla="*/ 347 w 510"/>
                  <a:gd name="T43" fmla="*/ 406 h 422"/>
                  <a:gd name="T44" fmla="*/ 390 w 510"/>
                  <a:gd name="T45" fmla="*/ 409 h 422"/>
                  <a:gd name="T46" fmla="*/ 416 w 510"/>
                  <a:gd name="T47" fmla="*/ 422 h 422"/>
                  <a:gd name="T48" fmla="*/ 470 w 510"/>
                  <a:gd name="T49" fmla="*/ 392 h 422"/>
                  <a:gd name="T50" fmla="*/ 462 w 510"/>
                  <a:gd name="T51" fmla="*/ 352 h 422"/>
                  <a:gd name="T52" fmla="*/ 494 w 510"/>
                  <a:gd name="T53" fmla="*/ 304 h 422"/>
                  <a:gd name="T54" fmla="*/ 510 w 510"/>
                  <a:gd name="T55" fmla="*/ 290 h 422"/>
                  <a:gd name="T56" fmla="*/ 506 w 510"/>
                  <a:gd name="T57" fmla="*/ 193 h 422"/>
                  <a:gd name="T58" fmla="*/ 456 w 510"/>
                  <a:gd name="T59" fmla="*/ 154 h 422"/>
                  <a:gd name="T60" fmla="*/ 422 w 510"/>
                  <a:gd name="T61" fmla="*/ 109 h 422"/>
                  <a:gd name="T62" fmla="*/ 393 w 510"/>
                  <a:gd name="T63" fmla="*/ 52 h 422"/>
                  <a:gd name="T64" fmla="*/ 380 w 510"/>
                  <a:gd name="T65" fmla="*/ 52 h 422"/>
                  <a:gd name="T66" fmla="*/ 377 w 510"/>
                  <a:gd name="T67" fmla="*/ 11 h 422"/>
                  <a:gd name="T68" fmla="*/ 359 w 510"/>
                  <a:gd name="T69" fmla="*/ 10 h 422"/>
                  <a:gd name="T70" fmla="*/ 341 w 510"/>
                  <a:gd name="T71" fmla="*/ 97 h 422"/>
                  <a:gd name="T72" fmla="*/ 284 w 510"/>
                  <a:gd name="T73" fmla="*/ 62 h 422"/>
                  <a:gd name="T74" fmla="*/ 306 w 510"/>
                  <a:gd name="T75" fmla="*/ 41 h 422"/>
                  <a:gd name="T76" fmla="*/ 297 w 510"/>
                  <a:gd name="T77" fmla="*/ 26 h 422"/>
                  <a:gd name="T78" fmla="*/ 270 w 510"/>
                  <a:gd name="T79" fmla="*/ 26 h 422"/>
                  <a:gd name="T80" fmla="*/ 261 w 510"/>
                  <a:gd name="T81" fmla="*/ 13 h 422"/>
                  <a:gd name="T82" fmla="*/ 249 w 510"/>
                  <a:gd name="T83" fmla="*/ 11 h 422"/>
                  <a:gd name="T84" fmla="*/ 227 w 510"/>
                  <a:gd name="T85" fmla="*/ 7 h 42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10" h="422">
                    <a:moveTo>
                      <a:pt x="227" y="7"/>
                    </a:moveTo>
                    <a:cubicBezTo>
                      <a:pt x="216" y="14"/>
                      <a:pt x="236" y="24"/>
                      <a:pt x="233" y="28"/>
                    </a:cubicBezTo>
                    <a:lnTo>
                      <a:pt x="206" y="32"/>
                    </a:lnTo>
                    <a:lnTo>
                      <a:pt x="204" y="53"/>
                    </a:lnTo>
                    <a:lnTo>
                      <a:pt x="195" y="73"/>
                    </a:lnTo>
                    <a:lnTo>
                      <a:pt x="162" y="56"/>
                    </a:lnTo>
                    <a:lnTo>
                      <a:pt x="135" y="80"/>
                    </a:lnTo>
                    <a:lnTo>
                      <a:pt x="108" y="101"/>
                    </a:lnTo>
                    <a:lnTo>
                      <a:pt x="98" y="142"/>
                    </a:lnTo>
                    <a:lnTo>
                      <a:pt x="42" y="149"/>
                    </a:lnTo>
                    <a:lnTo>
                      <a:pt x="0" y="172"/>
                    </a:lnTo>
                    <a:lnTo>
                      <a:pt x="5" y="218"/>
                    </a:lnTo>
                    <a:lnTo>
                      <a:pt x="0" y="259"/>
                    </a:lnTo>
                    <a:lnTo>
                      <a:pt x="32" y="311"/>
                    </a:lnTo>
                    <a:lnTo>
                      <a:pt x="14" y="352"/>
                    </a:lnTo>
                    <a:lnTo>
                      <a:pt x="53" y="364"/>
                    </a:lnTo>
                    <a:lnTo>
                      <a:pt x="110" y="352"/>
                    </a:lnTo>
                    <a:lnTo>
                      <a:pt x="177" y="316"/>
                    </a:lnTo>
                    <a:lnTo>
                      <a:pt x="242" y="307"/>
                    </a:lnTo>
                    <a:lnTo>
                      <a:pt x="282" y="341"/>
                    </a:lnTo>
                    <a:lnTo>
                      <a:pt x="318" y="344"/>
                    </a:lnTo>
                    <a:lnTo>
                      <a:pt x="347" y="406"/>
                    </a:lnTo>
                    <a:lnTo>
                      <a:pt x="390" y="409"/>
                    </a:lnTo>
                    <a:lnTo>
                      <a:pt x="416" y="422"/>
                    </a:lnTo>
                    <a:lnTo>
                      <a:pt x="470" y="392"/>
                    </a:lnTo>
                    <a:lnTo>
                      <a:pt x="462" y="352"/>
                    </a:lnTo>
                    <a:lnTo>
                      <a:pt x="494" y="304"/>
                    </a:lnTo>
                    <a:lnTo>
                      <a:pt x="510" y="290"/>
                    </a:lnTo>
                    <a:lnTo>
                      <a:pt x="506" y="193"/>
                    </a:lnTo>
                    <a:lnTo>
                      <a:pt x="456" y="154"/>
                    </a:lnTo>
                    <a:lnTo>
                      <a:pt x="422" y="109"/>
                    </a:lnTo>
                    <a:lnTo>
                      <a:pt x="393" y="52"/>
                    </a:lnTo>
                    <a:lnTo>
                      <a:pt x="380" y="52"/>
                    </a:lnTo>
                    <a:lnTo>
                      <a:pt x="377" y="11"/>
                    </a:lnTo>
                    <a:lnTo>
                      <a:pt x="359" y="10"/>
                    </a:lnTo>
                    <a:lnTo>
                      <a:pt x="341" y="97"/>
                    </a:lnTo>
                    <a:lnTo>
                      <a:pt x="284" y="62"/>
                    </a:lnTo>
                    <a:lnTo>
                      <a:pt x="306" y="41"/>
                    </a:lnTo>
                    <a:lnTo>
                      <a:pt x="297" y="26"/>
                    </a:lnTo>
                    <a:lnTo>
                      <a:pt x="270" y="26"/>
                    </a:lnTo>
                    <a:lnTo>
                      <a:pt x="261" y="13"/>
                    </a:lnTo>
                    <a:lnTo>
                      <a:pt x="249" y="11"/>
                    </a:lnTo>
                    <a:cubicBezTo>
                      <a:pt x="243" y="10"/>
                      <a:pt x="238" y="0"/>
                      <a:pt x="227" y="7"/>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3" name="Freeform 84">
                <a:extLst>
                  <a:ext uri="{FF2B5EF4-FFF2-40B4-BE49-F238E27FC236}">
                    <a16:creationId xmlns:a16="http://schemas.microsoft.com/office/drawing/2014/main" id="{9C0237D7-6586-4190-8CE9-492F93BB1ED5}"/>
                  </a:ext>
                </a:extLst>
              </p:cNvPr>
              <p:cNvSpPr>
                <a:spLocks/>
              </p:cNvSpPr>
              <p:nvPr/>
            </p:nvSpPr>
            <p:spPr bwMode="gray">
              <a:xfrm>
                <a:off x="2726" y="3263"/>
                <a:ext cx="69" cy="71"/>
              </a:xfrm>
              <a:custGeom>
                <a:avLst/>
                <a:gdLst>
                  <a:gd name="T0" fmla="*/ 58 w 68"/>
                  <a:gd name="T1" fmla="*/ 5 h 71"/>
                  <a:gd name="T2" fmla="*/ 37 w 68"/>
                  <a:gd name="T3" fmla="*/ 14 h 71"/>
                  <a:gd name="T4" fmla="*/ 4 w 68"/>
                  <a:gd name="T5" fmla="*/ 16 h 71"/>
                  <a:gd name="T6" fmla="*/ 15 w 68"/>
                  <a:gd name="T7" fmla="*/ 50 h 71"/>
                  <a:gd name="T8" fmla="*/ 45 w 68"/>
                  <a:gd name="T9" fmla="*/ 71 h 71"/>
                  <a:gd name="T10" fmla="*/ 66 w 68"/>
                  <a:gd name="T11" fmla="*/ 44 h 71"/>
                  <a:gd name="T12" fmla="*/ 58 w 68"/>
                  <a:gd name="T13" fmla="*/ 5 h 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 h="71">
                    <a:moveTo>
                      <a:pt x="58" y="5"/>
                    </a:moveTo>
                    <a:cubicBezTo>
                      <a:pt x="53" y="0"/>
                      <a:pt x="46" y="12"/>
                      <a:pt x="37" y="14"/>
                    </a:cubicBezTo>
                    <a:cubicBezTo>
                      <a:pt x="28" y="16"/>
                      <a:pt x="8" y="10"/>
                      <a:pt x="4" y="16"/>
                    </a:cubicBezTo>
                    <a:cubicBezTo>
                      <a:pt x="0" y="22"/>
                      <a:pt x="8" y="41"/>
                      <a:pt x="15" y="50"/>
                    </a:cubicBezTo>
                    <a:lnTo>
                      <a:pt x="45" y="71"/>
                    </a:lnTo>
                    <a:lnTo>
                      <a:pt x="66" y="44"/>
                    </a:lnTo>
                    <a:cubicBezTo>
                      <a:pt x="68" y="33"/>
                      <a:pt x="63" y="10"/>
                      <a:pt x="58" y="5"/>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4" name="Freeform 85">
                <a:extLst>
                  <a:ext uri="{FF2B5EF4-FFF2-40B4-BE49-F238E27FC236}">
                    <a16:creationId xmlns:a16="http://schemas.microsoft.com/office/drawing/2014/main" id="{C530F90D-B270-4EA4-9D08-BC6E32B59CDE}"/>
                  </a:ext>
                </a:extLst>
              </p:cNvPr>
              <p:cNvSpPr>
                <a:spLocks/>
              </p:cNvSpPr>
              <p:nvPr/>
            </p:nvSpPr>
            <p:spPr bwMode="gray">
              <a:xfrm>
                <a:off x="2938" y="3351"/>
                <a:ext cx="102" cy="108"/>
              </a:xfrm>
              <a:custGeom>
                <a:avLst/>
                <a:gdLst>
                  <a:gd name="T0" fmla="*/ 82 w 100"/>
                  <a:gd name="T1" fmla="*/ 5 h 109"/>
                  <a:gd name="T2" fmla="*/ 59 w 100"/>
                  <a:gd name="T3" fmla="*/ 34 h 109"/>
                  <a:gd name="T4" fmla="*/ 14 w 100"/>
                  <a:gd name="T5" fmla="*/ 74 h 109"/>
                  <a:gd name="T6" fmla="*/ 1 w 100"/>
                  <a:gd name="T7" fmla="*/ 100 h 109"/>
                  <a:gd name="T8" fmla="*/ 20 w 100"/>
                  <a:gd name="T9" fmla="*/ 109 h 109"/>
                  <a:gd name="T10" fmla="*/ 55 w 100"/>
                  <a:gd name="T11" fmla="*/ 107 h 109"/>
                  <a:gd name="T12" fmla="*/ 64 w 100"/>
                  <a:gd name="T13" fmla="*/ 71 h 109"/>
                  <a:gd name="T14" fmla="*/ 97 w 100"/>
                  <a:gd name="T15" fmla="*/ 17 h 109"/>
                  <a:gd name="T16" fmla="*/ 82 w 100"/>
                  <a:gd name="T17" fmla="*/ 5 h 1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0" h="109">
                    <a:moveTo>
                      <a:pt x="82" y="5"/>
                    </a:moveTo>
                    <a:cubicBezTo>
                      <a:pt x="77" y="0"/>
                      <a:pt x="74" y="22"/>
                      <a:pt x="59" y="34"/>
                    </a:cubicBezTo>
                    <a:cubicBezTo>
                      <a:pt x="48" y="45"/>
                      <a:pt x="24" y="63"/>
                      <a:pt x="14" y="74"/>
                    </a:cubicBezTo>
                    <a:cubicBezTo>
                      <a:pt x="6" y="84"/>
                      <a:pt x="0" y="94"/>
                      <a:pt x="1" y="100"/>
                    </a:cubicBezTo>
                    <a:cubicBezTo>
                      <a:pt x="2" y="106"/>
                      <a:pt x="11" y="108"/>
                      <a:pt x="20" y="109"/>
                    </a:cubicBezTo>
                    <a:lnTo>
                      <a:pt x="55" y="107"/>
                    </a:lnTo>
                    <a:lnTo>
                      <a:pt x="64" y="71"/>
                    </a:lnTo>
                    <a:cubicBezTo>
                      <a:pt x="71" y="56"/>
                      <a:pt x="94" y="28"/>
                      <a:pt x="97" y="17"/>
                    </a:cubicBezTo>
                    <a:cubicBezTo>
                      <a:pt x="100" y="6"/>
                      <a:pt x="85" y="7"/>
                      <a:pt x="82" y="5"/>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5" name="Freeform 86">
                <a:extLst>
                  <a:ext uri="{FF2B5EF4-FFF2-40B4-BE49-F238E27FC236}">
                    <a16:creationId xmlns:a16="http://schemas.microsoft.com/office/drawing/2014/main" id="{22D2EE22-D923-4DEC-A7D9-4895E0FA3E03}"/>
                  </a:ext>
                </a:extLst>
              </p:cNvPr>
              <p:cNvSpPr>
                <a:spLocks/>
              </p:cNvSpPr>
              <p:nvPr/>
            </p:nvSpPr>
            <p:spPr bwMode="gray">
              <a:xfrm>
                <a:off x="3004" y="3226"/>
                <a:ext cx="84" cy="138"/>
              </a:xfrm>
              <a:custGeom>
                <a:avLst/>
                <a:gdLst>
                  <a:gd name="T0" fmla="*/ 36 w 83"/>
                  <a:gd name="T1" fmla="*/ 49 h 137"/>
                  <a:gd name="T2" fmla="*/ 8 w 83"/>
                  <a:gd name="T3" fmla="*/ 34 h 137"/>
                  <a:gd name="T4" fmla="*/ 26 w 83"/>
                  <a:gd name="T5" fmla="*/ 72 h 137"/>
                  <a:gd name="T6" fmla="*/ 24 w 83"/>
                  <a:gd name="T7" fmla="*/ 103 h 137"/>
                  <a:gd name="T8" fmla="*/ 41 w 83"/>
                  <a:gd name="T9" fmla="*/ 136 h 137"/>
                  <a:gd name="T10" fmla="*/ 57 w 83"/>
                  <a:gd name="T11" fmla="*/ 111 h 137"/>
                  <a:gd name="T12" fmla="*/ 75 w 83"/>
                  <a:gd name="T13" fmla="*/ 100 h 137"/>
                  <a:gd name="T14" fmla="*/ 81 w 83"/>
                  <a:gd name="T15" fmla="*/ 76 h 137"/>
                  <a:gd name="T16" fmla="*/ 60 w 83"/>
                  <a:gd name="T17" fmla="*/ 81 h 137"/>
                  <a:gd name="T18" fmla="*/ 36 w 83"/>
                  <a:gd name="T19" fmla="*/ 49 h 1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3" h="137">
                    <a:moveTo>
                      <a:pt x="36" y="49"/>
                    </a:moveTo>
                    <a:cubicBezTo>
                      <a:pt x="32" y="49"/>
                      <a:pt x="0" y="0"/>
                      <a:pt x="8" y="34"/>
                    </a:cubicBezTo>
                    <a:cubicBezTo>
                      <a:pt x="2" y="57"/>
                      <a:pt x="15" y="48"/>
                      <a:pt x="26" y="72"/>
                    </a:cubicBezTo>
                    <a:cubicBezTo>
                      <a:pt x="32" y="115"/>
                      <a:pt x="22" y="90"/>
                      <a:pt x="24" y="103"/>
                    </a:cubicBezTo>
                    <a:cubicBezTo>
                      <a:pt x="26" y="116"/>
                      <a:pt x="37" y="98"/>
                      <a:pt x="41" y="136"/>
                    </a:cubicBezTo>
                    <a:cubicBezTo>
                      <a:pt x="46" y="137"/>
                      <a:pt x="51" y="117"/>
                      <a:pt x="57" y="111"/>
                    </a:cubicBezTo>
                    <a:lnTo>
                      <a:pt x="75" y="100"/>
                    </a:lnTo>
                    <a:cubicBezTo>
                      <a:pt x="79" y="94"/>
                      <a:pt x="83" y="79"/>
                      <a:pt x="81" y="76"/>
                    </a:cubicBezTo>
                    <a:cubicBezTo>
                      <a:pt x="79" y="73"/>
                      <a:pt x="67" y="85"/>
                      <a:pt x="60" y="81"/>
                    </a:cubicBezTo>
                    <a:cubicBezTo>
                      <a:pt x="53" y="77"/>
                      <a:pt x="41" y="56"/>
                      <a:pt x="36" y="49"/>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6" name="Freeform 87">
                <a:extLst>
                  <a:ext uri="{FF2B5EF4-FFF2-40B4-BE49-F238E27FC236}">
                    <a16:creationId xmlns:a16="http://schemas.microsoft.com/office/drawing/2014/main" id="{6494DA2A-F4CB-4E96-B127-4317D9EE9610}"/>
                  </a:ext>
                </a:extLst>
              </p:cNvPr>
              <p:cNvSpPr>
                <a:spLocks/>
              </p:cNvSpPr>
              <p:nvPr/>
            </p:nvSpPr>
            <p:spPr bwMode="gray">
              <a:xfrm>
                <a:off x="2789" y="2673"/>
                <a:ext cx="69" cy="67"/>
              </a:xfrm>
              <a:custGeom>
                <a:avLst/>
                <a:gdLst>
                  <a:gd name="T0" fmla="*/ 59 w 66"/>
                  <a:gd name="T1" fmla="*/ 5 h 65"/>
                  <a:gd name="T2" fmla="*/ 38 w 66"/>
                  <a:gd name="T3" fmla="*/ 32 h 65"/>
                  <a:gd name="T4" fmla="*/ 8 w 66"/>
                  <a:gd name="T5" fmla="*/ 44 h 65"/>
                  <a:gd name="T6" fmla="*/ 8 w 66"/>
                  <a:gd name="T7" fmla="*/ 63 h 65"/>
                  <a:gd name="T8" fmla="*/ 44 w 66"/>
                  <a:gd name="T9" fmla="*/ 54 h 65"/>
                  <a:gd name="T10" fmla="*/ 58 w 66"/>
                  <a:gd name="T11" fmla="*/ 41 h 65"/>
                  <a:gd name="T12" fmla="*/ 66 w 66"/>
                  <a:gd name="T13" fmla="*/ 15 h 65"/>
                  <a:gd name="T14" fmla="*/ 59 w 66"/>
                  <a:gd name="T15" fmla="*/ 5 h 6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 h="65">
                    <a:moveTo>
                      <a:pt x="59" y="5"/>
                    </a:moveTo>
                    <a:cubicBezTo>
                      <a:pt x="54" y="0"/>
                      <a:pt x="46" y="26"/>
                      <a:pt x="38" y="32"/>
                    </a:cubicBezTo>
                    <a:cubicBezTo>
                      <a:pt x="30" y="38"/>
                      <a:pt x="13" y="39"/>
                      <a:pt x="8" y="44"/>
                    </a:cubicBezTo>
                    <a:cubicBezTo>
                      <a:pt x="0" y="54"/>
                      <a:pt x="2" y="61"/>
                      <a:pt x="8" y="63"/>
                    </a:cubicBezTo>
                    <a:cubicBezTo>
                      <a:pt x="14" y="65"/>
                      <a:pt x="36" y="58"/>
                      <a:pt x="44" y="54"/>
                    </a:cubicBezTo>
                    <a:lnTo>
                      <a:pt x="58" y="41"/>
                    </a:lnTo>
                    <a:cubicBezTo>
                      <a:pt x="62" y="35"/>
                      <a:pt x="66" y="21"/>
                      <a:pt x="66" y="15"/>
                    </a:cubicBezTo>
                    <a:cubicBezTo>
                      <a:pt x="66" y="9"/>
                      <a:pt x="60" y="7"/>
                      <a:pt x="59" y="5"/>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7" name="Freeform 88">
                <a:extLst>
                  <a:ext uri="{FF2B5EF4-FFF2-40B4-BE49-F238E27FC236}">
                    <a16:creationId xmlns:a16="http://schemas.microsoft.com/office/drawing/2014/main" id="{01F5C034-8736-443C-AEC3-E7236081557C}"/>
                  </a:ext>
                </a:extLst>
              </p:cNvPr>
              <p:cNvSpPr>
                <a:spLocks/>
              </p:cNvSpPr>
              <p:nvPr/>
            </p:nvSpPr>
            <p:spPr bwMode="gray">
              <a:xfrm>
                <a:off x="2565" y="2663"/>
                <a:ext cx="257" cy="142"/>
              </a:xfrm>
              <a:custGeom>
                <a:avLst/>
                <a:gdLst>
                  <a:gd name="T0" fmla="*/ 133 w 256"/>
                  <a:gd name="T1" fmla="*/ 36 h 142"/>
                  <a:gd name="T2" fmla="*/ 83 w 256"/>
                  <a:gd name="T3" fmla="*/ 15 h 142"/>
                  <a:gd name="T4" fmla="*/ 71 w 256"/>
                  <a:gd name="T5" fmla="*/ 39 h 142"/>
                  <a:gd name="T6" fmla="*/ 47 w 256"/>
                  <a:gd name="T7" fmla="*/ 39 h 142"/>
                  <a:gd name="T8" fmla="*/ 28 w 256"/>
                  <a:gd name="T9" fmla="*/ 4 h 142"/>
                  <a:gd name="T10" fmla="*/ 1 w 256"/>
                  <a:gd name="T11" fmla="*/ 16 h 142"/>
                  <a:gd name="T12" fmla="*/ 22 w 256"/>
                  <a:gd name="T13" fmla="*/ 51 h 142"/>
                  <a:gd name="T14" fmla="*/ 76 w 256"/>
                  <a:gd name="T15" fmla="*/ 64 h 142"/>
                  <a:gd name="T16" fmla="*/ 119 w 256"/>
                  <a:gd name="T17" fmla="*/ 109 h 142"/>
                  <a:gd name="T18" fmla="*/ 145 w 256"/>
                  <a:gd name="T19" fmla="*/ 117 h 142"/>
                  <a:gd name="T20" fmla="*/ 175 w 256"/>
                  <a:gd name="T21" fmla="*/ 102 h 142"/>
                  <a:gd name="T22" fmla="*/ 221 w 256"/>
                  <a:gd name="T23" fmla="*/ 136 h 142"/>
                  <a:gd name="T24" fmla="*/ 256 w 256"/>
                  <a:gd name="T25" fmla="*/ 142 h 142"/>
                  <a:gd name="T26" fmla="*/ 208 w 256"/>
                  <a:gd name="T27" fmla="*/ 91 h 142"/>
                  <a:gd name="T28" fmla="*/ 220 w 256"/>
                  <a:gd name="T29" fmla="*/ 82 h 142"/>
                  <a:gd name="T30" fmla="*/ 161 w 256"/>
                  <a:gd name="T31" fmla="*/ 39 h 142"/>
                  <a:gd name="T32" fmla="*/ 133 w 256"/>
                  <a:gd name="T33" fmla="*/ 36 h 1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6" h="142">
                    <a:moveTo>
                      <a:pt x="133" y="36"/>
                    </a:moveTo>
                    <a:cubicBezTo>
                      <a:pt x="128" y="31"/>
                      <a:pt x="91" y="9"/>
                      <a:pt x="83" y="15"/>
                    </a:cubicBezTo>
                    <a:cubicBezTo>
                      <a:pt x="73" y="15"/>
                      <a:pt x="77" y="35"/>
                      <a:pt x="71" y="39"/>
                    </a:cubicBezTo>
                    <a:cubicBezTo>
                      <a:pt x="69" y="49"/>
                      <a:pt x="45" y="30"/>
                      <a:pt x="47" y="39"/>
                    </a:cubicBezTo>
                    <a:cubicBezTo>
                      <a:pt x="40" y="33"/>
                      <a:pt x="36" y="8"/>
                      <a:pt x="28" y="4"/>
                    </a:cubicBezTo>
                    <a:cubicBezTo>
                      <a:pt x="20" y="0"/>
                      <a:pt x="2" y="8"/>
                      <a:pt x="1" y="16"/>
                    </a:cubicBezTo>
                    <a:cubicBezTo>
                      <a:pt x="0" y="24"/>
                      <a:pt x="10" y="43"/>
                      <a:pt x="22" y="51"/>
                    </a:cubicBezTo>
                    <a:cubicBezTo>
                      <a:pt x="34" y="59"/>
                      <a:pt x="60" y="54"/>
                      <a:pt x="76" y="64"/>
                    </a:cubicBezTo>
                    <a:cubicBezTo>
                      <a:pt x="92" y="74"/>
                      <a:pt x="107" y="100"/>
                      <a:pt x="119" y="109"/>
                    </a:cubicBezTo>
                    <a:cubicBezTo>
                      <a:pt x="131" y="118"/>
                      <a:pt x="136" y="118"/>
                      <a:pt x="145" y="117"/>
                    </a:cubicBezTo>
                    <a:cubicBezTo>
                      <a:pt x="154" y="116"/>
                      <a:pt x="162" y="99"/>
                      <a:pt x="175" y="102"/>
                    </a:cubicBezTo>
                    <a:lnTo>
                      <a:pt x="221" y="136"/>
                    </a:lnTo>
                    <a:lnTo>
                      <a:pt x="256" y="142"/>
                    </a:lnTo>
                    <a:cubicBezTo>
                      <a:pt x="254" y="135"/>
                      <a:pt x="214" y="101"/>
                      <a:pt x="208" y="91"/>
                    </a:cubicBezTo>
                    <a:cubicBezTo>
                      <a:pt x="202" y="81"/>
                      <a:pt x="228" y="91"/>
                      <a:pt x="220" y="82"/>
                    </a:cubicBezTo>
                    <a:cubicBezTo>
                      <a:pt x="212" y="73"/>
                      <a:pt x="176" y="47"/>
                      <a:pt x="161" y="39"/>
                    </a:cubicBezTo>
                    <a:cubicBezTo>
                      <a:pt x="146" y="31"/>
                      <a:pt x="139" y="37"/>
                      <a:pt x="133" y="36"/>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8" name="Freeform 89">
                <a:extLst>
                  <a:ext uri="{FF2B5EF4-FFF2-40B4-BE49-F238E27FC236}">
                    <a16:creationId xmlns:a16="http://schemas.microsoft.com/office/drawing/2014/main" id="{D7D1F0C1-D534-46E7-A4E7-F4B5FAD41E8F}"/>
                  </a:ext>
                </a:extLst>
              </p:cNvPr>
              <p:cNvSpPr>
                <a:spLocks/>
              </p:cNvSpPr>
              <p:nvPr/>
            </p:nvSpPr>
            <p:spPr bwMode="gray">
              <a:xfrm>
                <a:off x="833" y="1705"/>
                <a:ext cx="110" cy="206"/>
              </a:xfrm>
              <a:custGeom>
                <a:avLst/>
                <a:gdLst>
                  <a:gd name="T0" fmla="*/ 16 w 111"/>
                  <a:gd name="T1" fmla="*/ 22 h 205"/>
                  <a:gd name="T2" fmla="*/ 8 w 111"/>
                  <a:gd name="T3" fmla="*/ 50 h 205"/>
                  <a:gd name="T4" fmla="*/ 3 w 111"/>
                  <a:gd name="T5" fmla="*/ 65 h 205"/>
                  <a:gd name="T6" fmla="*/ 24 w 111"/>
                  <a:gd name="T7" fmla="*/ 80 h 205"/>
                  <a:gd name="T8" fmla="*/ 23 w 111"/>
                  <a:gd name="T9" fmla="*/ 102 h 205"/>
                  <a:gd name="T10" fmla="*/ 36 w 111"/>
                  <a:gd name="T11" fmla="*/ 107 h 205"/>
                  <a:gd name="T12" fmla="*/ 39 w 111"/>
                  <a:gd name="T13" fmla="*/ 131 h 205"/>
                  <a:gd name="T14" fmla="*/ 19 w 111"/>
                  <a:gd name="T15" fmla="*/ 132 h 205"/>
                  <a:gd name="T16" fmla="*/ 12 w 111"/>
                  <a:gd name="T17" fmla="*/ 159 h 205"/>
                  <a:gd name="T18" fmla="*/ 15 w 111"/>
                  <a:gd name="T19" fmla="*/ 167 h 205"/>
                  <a:gd name="T20" fmla="*/ 33 w 111"/>
                  <a:gd name="T21" fmla="*/ 170 h 205"/>
                  <a:gd name="T22" fmla="*/ 1 w 111"/>
                  <a:gd name="T23" fmla="*/ 201 h 205"/>
                  <a:gd name="T24" fmla="*/ 13 w 111"/>
                  <a:gd name="T25" fmla="*/ 205 h 205"/>
                  <a:gd name="T26" fmla="*/ 41 w 111"/>
                  <a:gd name="T27" fmla="*/ 198 h 205"/>
                  <a:gd name="T28" fmla="*/ 75 w 111"/>
                  <a:gd name="T29" fmla="*/ 192 h 205"/>
                  <a:gd name="T30" fmla="*/ 106 w 111"/>
                  <a:gd name="T31" fmla="*/ 179 h 205"/>
                  <a:gd name="T32" fmla="*/ 105 w 111"/>
                  <a:gd name="T33" fmla="*/ 156 h 205"/>
                  <a:gd name="T34" fmla="*/ 91 w 111"/>
                  <a:gd name="T35" fmla="*/ 143 h 205"/>
                  <a:gd name="T36" fmla="*/ 87 w 111"/>
                  <a:gd name="T37" fmla="*/ 122 h 205"/>
                  <a:gd name="T38" fmla="*/ 62 w 111"/>
                  <a:gd name="T39" fmla="*/ 97 h 205"/>
                  <a:gd name="T40" fmla="*/ 63 w 111"/>
                  <a:gd name="T41" fmla="*/ 75 h 205"/>
                  <a:gd name="T42" fmla="*/ 49 w 111"/>
                  <a:gd name="T43" fmla="*/ 71 h 205"/>
                  <a:gd name="T44" fmla="*/ 61 w 111"/>
                  <a:gd name="T45" fmla="*/ 53 h 205"/>
                  <a:gd name="T46" fmla="*/ 45 w 111"/>
                  <a:gd name="T47" fmla="*/ 36 h 205"/>
                  <a:gd name="T48" fmla="*/ 49 w 111"/>
                  <a:gd name="T49" fmla="*/ 15 h 205"/>
                  <a:gd name="T50" fmla="*/ 32 w 111"/>
                  <a:gd name="T51" fmla="*/ 1 h 205"/>
                  <a:gd name="T52" fmla="*/ 20 w 111"/>
                  <a:gd name="T53" fmla="*/ 11 h 205"/>
                  <a:gd name="T54" fmla="*/ 16 w 111"/>
                  <a:gd name="T55" fmla="*/ 22 h 20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11" h="205">
                    <a:moveTo>
                      <a:pt x="16" y="22"/>
                    </a:moveTo>
                    <a:cubicBezTo>
                      <a:pt x="14" y="29"/>
                      <a:pt x="7" y="37"/>
                      <a:pt x="8" y="50"/>
                    </a:cubicBezTo>
                    <a:cubicBezTo>
                      <a:pt x="7" y="57"/>
                      <a:pt x="0" y="60"/>
                      <a:pt x="3" y="65"/>
                    </a:cubicBezTo>
                    <a:cubicBezTo>
                      <a:pt x="6" y="70"/>
                      <a:pt x="21" y="74"/>
                      <a:pt x="24" y="80"/>
                    </a:cubicBezTo>
                    <a:cubicBezTo>
                      <a:pt x="27" y="86"/>
                      <a:pt x="21" y="98"/>
                      <a:pt x="23" y="102"/>
                    </a:cubicBezTo>
                    <a:cubicBezTo>
                      <a:pt x="29" y="98"/>
                      <a:pt x="31" y="101"/>
                      <a:pt x="36" y="107"/>
                    </a:cubicBezTo>
                    <a:cubicBezTo>
                      <a:pt x="40" y="123"/>
                      <a:pt x="46" y="124"/>
                      <a:pt x="39" y="131"/>
                    </a:cubicBezTo>
                    <a:cubicBezTo>
                      <a:pt x="30" y="129"/>
                      <a:pt x="21" y="118"/>
                      <a:pt x="19" y="132"/>
                    </a:cubicBezTo>
                    <a:cubicBezTo>
                      <a:pt x="21" y="151"/>
                      <a:pt x="24" y="156"/>
                      <a:pt x="12" y="159"/>
                    </a:cubicBezTo>
                    <a:cubicBezTo>
                      <a:pt x="12" y="162"/>
                      <a:pt x="14" y="166"/>
                      <a:pt x="15" y="167"/>
                    </a:cubicBezTo>
                    <a:cubicBezTo>
                      <a:pt x="17" y="170"/>
                      <a:pt x="33" y="170"/>
                      <a:pt x="33" y="170"/>
                    </a:cubicBezTo>
                    <a:cubicBezTo>
                      <a:pt x="32" y="183"/>
                      <a:pt x="3" y="189"/>
                      <a:pt x="1" y="201"/>
                    </a:cubicBezTo>
                    <a:cubicBezTo>
                      <a:pt x="2" y="203"/>
                      <a:pt x="11" y="204"/>
                      <a:pt x="13" y="205"/>
                    </a:cubicBezTo>
                    <a:cubicBezTo>
                      <a:pt x="20" y="205"/>
                      <a:pt x="32" y="199"/>
                      <a:pt x="41" y="198"/>
                    </a:cubicBezTo>
                    <a:cubicBezTo>
                      <a:pt x="49" y="195"/>
                      <a:pt x="67" y="187"/>
                      <a:pt x="75" y="192"/>
                    </a:cubicBezTo>
                    <a:cubicBezTo>
                      <a:pt x="86" y="189"/>
                      <a:pt x="101" y="185"/>
                      <a:pt x="106" y="179"/>
                    </a:cubicBezTo>
                    <a:cubicBezTo>
                      <a:pt x="111" y="173"/>
                      <a:pt x="109" y="164"/>
                      <a:pt x="105" y="156"/>
                    </a:cubicBezTo>
                    <a:cubicBezTo>
                      <a:pt x="104" y="148"/>
                      <a:pt x="95" y="148"/>
                      <a:pt x="91" y="143"/>
                    </a:cubicBezTo>
                    <a:cubicBezTo>
                      <a:pt x="88" y="137"/>
                      <a:pt x="92" y="130"/>
                      <a:pt x="87" y="122"/>
                    </a:cubicBezTo>
                    <a:cubicBezTo>
                      <a:pt x="81" y="108"/>
                      <a:pt x="73" y="103"/>
                      <a:pt x="62" y="97"/>
                    </a:cubicBezTo>
                    <a:cubicBezTo>
                      <a:pt x="60" y="92"/>
                      <a:pt x="66" y="78"/>
                      <a:pt x="63" y="75"/>
                    </a:cubicBezTo>
                    <a:cubicBezTo>
                      <a:pt x="59" y="70"/>
                      <a:pt x="53" y="76"/>
                      <a:pt x="49" y="71"/>
                    </a:cubicBezTo>
                    <a:cubicBezTo>
                      <a:pt x="42" y="65"/>
                      <a:pt x="47" y="55"/>
                      <a:pt x="61" y="53"/>
                    </a:cubicBezTo>
                    <a:cubicBezTo>
                      <a:pt x="66" y="29"/>
                      <a:pt x="59" y="34"/>
                      <a:pt x="45" y="36"/>
                    </a:cubicBezTo>
                    <a:cubicBezTo>
                      <a:pt x="43" y="29"/>
                      <a:pt x="49" y="15"/>
                      <a:pt x="49" y="15"/>
                    </a:cubicBezTo>
                    <a:cubicBezTo>
                      <a:pt x="45" y="5"/>
                      <a:pt x="39" y="4"/>
                      <a:pt x="32" y="1"/>
                    </a:cubicBezTo>
                    <a:cubicBezTo>
                      <a:pt x="24" y="4"/>
                      <a:pt x="23" y="0"/>
                      <a:pt x="20" y="11"/>
                    </a:cubicBezTo>
                    <a:cubicBezTo>
                      <a:pt x="16" y="25"/>
                      <a:pt x="19" y="28"/>
                      <a:pt x="16" y="22"/>
                    </a:cubicBezTo>
                    <a:close/>
                  </a:path>
                </a:pathLst>
              </a:custGeom>
              <a:solidFill>
                <a:srgbClr val="FFFFFF">
                  <a:alpha val="50195"/>
                </a:srgbClr>
              </a:solidFill>
              <a:ln>
                <a:noFill/>
              </a:ln>
              <a:extLst>
                <a:ext uri="{91240B29-F687-4F45-9708-019B960494DF}">
                  <a14:hiddenLine xmlns:a14="http://schemas.microsoft.com/office/drawing/2010/main" w="6350" cap="flat" cmpd="sng">
                    <a:solidFill>
                      <a:srgbClr val="000000"/>
                    </a:solidFill>
                    <a:prstDash val="solid"/>
                    <a:round/>
                    <a:headEnd type="none" w="med" len="med"/>
                    <a:tailEnd type="none" w="med" len="med"/>
                  </a14:hiddenLine>
                </a:ext>
              </a:extLst>
            </p:spPr>
            <p:txBody>
              <a:bodyPr/>
              <a:lstStyle/>
              <a:p>
                <a:endParaRPr lang="zh-TW" altLang="en-US"/>
              </a:p>
            </p:txBody>
          </p:sp>
          <p:sp>
            <p:nvSpPr>
              <p:cNvPr id="39" name="Freeform 90">
                <a:extLst>
                  <a:ext uri="{FF2B5EF4-FFF2-40B4-BE49-F238E27FC236}">
                    <a16:creationId xmlns:a16="http://schemas.microsoft.com/office/drawing/2014/main" id="{3B47A77C-F6D5-4AFD-A882-8F04F45C3C50}"/>
                  </a:ext>
                </a:extLst>
              </p:cNvPr>
              <p:cNvSpPr>
                <a:spLocks/>
              </p:cNvSpPr>
              <p:nvPr/>
            </p:nvSpPr>
            <p:spPr bwMode="gray">
              <a:xfrm>
                <a:off x="771" y="1789"/>
                <a:ext cx="81" cy="91"/>
              </a:xfrm>
              <a:custGeom>
                <a:avLst/>
                <a:gdLst>
                  <a:gd name="T0" fmla="*/ 40 w 81"/>
                  <a:gd name="T1" fmla="*/ 8 h 94"/>
                  <a:gd name="T2" fmla="*/ 59 w 81"/>
                  <a:gd name="T3" fmla="*/ 5 h 94"/>
                  <a:gd name="T4" fmla="*/ 72 w 81"/>
                  <a:gd name="T5" fmla="*/ 16 h 94"/>
                  <a:gd name="T6" fmla="*/ 71 w 81"/>
                  <a:gd name="T7" fmla="*/ 46 h 94"/>
                  <a:gd name="T8" fmla="*/ 46 w 81"/>
                  <a:gd name="T9" fmla="*/ 78 h 94"/>
                  <a:gd name="T10" fmla="*/ 38 w 81"/>
                  <a:gd name="T11" fmla="*/ 89 h 94"/>
                  <a:gd name="T12" fmla="*/ 15 w 81"/>
                  <a:gd name="T13" fmla="*/ 81 h 94"/>
                  <a:gd name="T14" fmla="*/ 23 w 81"/>
                  <a:gd name="T15" fmla="*/ 71 h 94"/>
                  <a:gd name="T16" fmla="*/ 0 w 81"/>
                  <a:gd name="T17" fmla="*/ 38 h 94"/>
                  <a:gd name="T18" fmla="*/ 31 w 81"/>
                  <a:gd name="T19" fmla="*/ 32 h 94"/>
                  <a:gd name="T20" fmla="*/ 40 w 81"/>
                  <a:gd name="T21" fmla="*/ 8 h 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1" h="94">
                    <a:moveTo>
                      <a:pt x="40" y="8"/>
                    </a:moveTo>
                    <a:cubicBezTo>
                      <a:pt x="45" y="0"/>
                      <a:pt x="50" y="1"/>
                      <a:pt x="59" y="5"/>
                    </a:cubicBezTo>
                    <a:cubicBezTo>
                      <a:pt x="68" y="17"/>
                      <a:pt x="67" y="6"/>
                      <a:pt x="72" y="16"/>
                    </a:cubicBezTo>
                    <a:cubicBezTo>
                      <a:pt x="73" y="26"/>
                      <a:pt x="72" y="35"/>
                      <a:pt x="71" y="46"/>
                    </a:cubicBezTo>
                    <a:cubicBezTo>
                      <a:pt x="81" y="65"/>
                      <a:pt x="56" y="71"/>
                      <a:pt x="46" y="78"/>
                    </a:cubicBezTo>
                    <a:cubicBezTo>
                      <a:pt x="43" y="89"/>
                      <a:pt x="45" y="82"/>
                      <a:pt x="38" y="89"/>
                    </a:cubicBezTo>
                    <a:cubicBezTo>
                      <a:pt x="31" y="89"/>
                      <a:pt x="12" y="94"/>
                      <a:pt x="15" y="81"/>
                    </a:cubicBezTo>
                    <a:cubicBezTo>
                      <a:pt x="17" y="76"/>
                      <a:pt x="23" y="71"/>
                      <a:pt x="23" y="71"/>
                    </a:cubicBezTo>
                    <a:cubicBezTo>
                      <a:pt x="23" y="61"/>
                      <a:pt x="7" y="44"/>
                      <a:pt x="0" y="38"/>
                    </a:cubicBezTo>
                    <a:cubicBezTo>
                      <a:pt x="0" y="22"/>
                      <a:pt x="23" y="42"/>
                      <a:pt x="31" y="32"/>
                    </a:cubicBezTo>
                    <a:cubicBezTo>
                      <a:pt x="40" y="19"/>
                      <a:pt x="38" y="26"/>
                      <a:pt x="40" y="8"/>
                    </a:cubicBezTo>
                    <a:close/>
                  </a:path>
                </a:pathLst>
              </a:custGeom>
              <a:solidFill>
                <a:srgbClr val="FFFFFF">
                  <a:alpha val="50195"/>
                </a:srgbClr>
              </a:solidFill>
              <a:ln>
                <a:noFill/>
              </a:ln>
              <a:extLst>
                <a:ext uri="{91240B29-F687-4F45-9708-019B960494DF}">
                  <a14:hiddenLine xmlns:a14="http://schemas.microsoft.com/office/drawing/2010/main" w="6350" cap="flat" cmpd="sng">
                    <a:solidFill>
                      <a:srgbClr val="000000"/>
                    </a:solidFill>
                    <a:prstDash val="solid"/>
                    <a:round/>
                    <a:headEnd type="none" w="med" len="med"/>
                    <a:tailEnd type="none" w="med" len="med"/>
                  </a14:hiddenLine>
                </a:ext>
              </a:extLst>
            </p:spPr>
            <p:txBody>
              <a:bodyPr/>
              <a:lstStyle/>
              <a:p>
                <a:endParaRPr lang="zh-TW" altLang="en-US"/>
              </a:p>
            </p:txBody>
          </p:sp>
          <p:grpSp>
            <p:nvGrpSpPr>
              <p:cNvPr id="40" name="Group 91">
                <a:extLst>
                  <a:ext uri="{FF2B5EF4-FFF2-40B4-BE49-F238E27FC236}">
                    <a16:creationId xmlns:a16="http://schemas.microsoft.com/office/drawing/2014/main" id="{A43536CE-3366-44E0-8BED-E16923DFF53D}"/>
                  </a:ext>
                </a:extLst>
              </p:cNvPr>
              <p:cNvGrpSpPr>
                <a:grpSpLocks/>
              </p:cNvGrpSpPr>
              <p:nvPr/>
            </p:nvGrpSpPr>
            <p:grpSpPr bwMode="auto">
              <a:xfrm rot="1863484">
                <a:off x="2594" y="1848"/>
                <a:ext cx="182" cy="432"/>
                <a:chOff x="2710" y="2015"/>
                <a:chExt cx="134" cy="376"/>
              </a:xfrm>
            </p:grpSpPr>
            <p:sp>
              <p:nvSpPr>
                <p:cNvPr id="66" name="Freeform 92">
                  <a:extLst>
                    <a:ext uri="{FF2B5EF4-FFF2-40B4-BE49-F238E27FC236}">
                      <a16:creationId xmlns:a16="http://schemas.microsoft.com/office/drawing/2014/main" id="{85890BD8-49D6-4182-AF4C-4CCAD3E37384}"/>
                    </a:ext>
                  </a:extLst>
                </p:cNvPr>
                <p:cNvSpPr>
                  <a:spLocks/>
                </p:cNvSpPr>
                <p:nvPr/>
              </p:nvSpPr>
              <p:spPr bwMode="gray">
                <a:xfrm>
                  <a:off x="2709" y="2014"/>
                  <a:ext cx="77" cy="109"/>
                </a:xfrm>
                <a:custGeom>
                  <a:avLst/>
                  <a:gdLst>
                    <a:gd name="T0" fmla="*/ 6 w 102"/>
                    <a:gd name="T1" fmla="*/ 0 h 152"/>
                    <a:gd name="T2" fmla="*/ 0 w 102"/>
                    <a:gd name="T3" fmla="*/ 18 h 152"/>
                    <a:gd name="T4" fmla="*/ 14 w 102"/>
                    <a:gd name="T5" fmla="*/ 42 h 152"/>
                    <a:gd name="T6" fmla="*/ 32 w 102"/>
                    <a:gd name="T7" fmla="*/ 72 h 152"/>
                    <a:gd name="T8" fmla="*/ 36 w 102"/>
                    <a:gd name="T9" fmla="*/ 104 h 152"/>
                    <a:gd name="T10" fmla="*/ 80 w 102"/>
                    <a:gd name="T11" fmla="*/ 152 h 152"/>
                    <a:gd name="T12" fmla="*/ 86 w 102"/>
                    <a:gd name="T13" fmla="*/ 124 h 152"/>
                    <a:gd name="T14" fmla="*/ 74 w 102"/>
                    <a:gd name="T15" fmla="*/ 102 h 152"/>
                    <a:gd name="T16" fmla="*/ 62 w 102"/>
                    <a:gd name="T17" fmla="*/ 92 h 152"/>
                    <a:gd name="T18" fmla="*/ 52 w 102"/>
                    <a:gd name="T19" fmla="*/ 74 h 152"/>
                    <a:gd name="T20" fmla="*/ 42 w 102"/>
                    <a:gd name="T21" fmla="*/ 44 h 152"/>
                    <a:gd name="T22" fmla="*/ 4 w 102"/>
                    <a:gd name="T23" fmla="*/ 12 h 152"/>
                    <a:gd name="T24" fmla="*/ 6 w 102"/>
                    <a:gd name="T25" fmla="*/ 0 h 1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solidFill>
                  <a:srgbClr val="FFFFFF">
                    <a:alpha val="50195"/>
                  </a:srgbClr>
                </a:solidFill>
                <a:ln>
                  <a:noFill/>
                </a:ln>
                <a:extLst>
                  <a:ext uri="{91240B29-F687-4F45-9708-019B960494DF}">
                    <a14:hiddenLine xmlns:a14="http://schemas.microsoft.com/office/drawing/2010/main" w="6350" cap="flat" cmpd="sng">
                      <a:solidFill>
                        <a:srgbClr val="000000"/>
                      </a:solidFill>
                      <a:prstDash val="solid"/>
                      <a:round/>
                      <a:headEnd type="none" w="med" len="med"/>
                      <a:tailEnd type="none" w="med" len="med"/>
                    </a14:hiddenLine>
                  </a:ext>
                </a:extLst>
              </p:spPr>
              <p:txBody>
                <a:bodyPr/>
                <a:lstStyle/>
                <a:p>
                  <a:endParaRPr lang="zh-TW" altLang="en-US"/>
                </a:p>
              </p:txBody>
            </p:sp>
            <p:sp>
              <p:nvSpPr>
                <p:cNvPr id="67" name="Freeform 93">
                  <a:extLst>
                    <a:ext uri="{FF2B5EF4-FFF2-40B4-BE49-F238E27FC236}">
                      <a16:creationId xmlns:a16="http://schemas.microsoft.com/office/drawing/2014/main" id="{351ACAE6-0BBB-49CF-930E-BD9B84DE33E8}"/>
                    </a:ext>
                  </a:extLst>
                </p:cNvPr>
                <p:cNvSpPr>
                  <a:spLocks/>
                </p:cNvSpPr>
                <p:nvPr/>
              </p:nvSpPr>
              <p:spPr bwMode="gray">
                <a:xfrm>
                  <a:off x="2770" y="2129"/>
                  <a:ext cx="55" cy="76"/>
                </a:xfrm>
                <a:custGeom>
                  <a:avLst/>
                  <a:gdLst>
                    <a:gd name="T0" fmla="*/ 64 w 74"/>
                    <a:gd name="T1" fmla="*/ 22 h 103"/>
                    <a:gd name="T2" fmla="*/ 74 w 74"/>
                    <a:gd name="T3" fmla="*/ 40 h 103"/>
                    <a:gd name="T4" fmla="*/ 30 w 74"/>
                    <a:gd name="T5" fmla="*/ 84 h 103"/>
                    <a:gd name="T6" fmla="*/ 32 w 74"/>
                    <a:gd name="T7" fmla="*/ 100 h 103"/>
                    <a:gd name="T8" fmla="*/ 20 w 74"/>
                    <a:gd name="T9" fmla="*/ 94 h 103"/>
                    <a:gd name="T10" fmla="*/ 6 w 74"/>
                    <a:gd name="T11" fmla="*/ 84 h 103"/>
                    <a:gd name="T12" fmla="*/ 0 w 74"/>
                    <a:gd name="T13" fmla="*/ 82 h 103"/>
                    <a:gd name="T14" fmla="*/ 10 w 74"/>
                    <a:gd name="T15" fmla="*/ 58 h 103"/>
                    <a:gd name="T16" fmla="*/ 12 w 74"/>
                    <a:gd name="T17" fmla="*/ 52 h 103"/>
                    <a:gd name="T18" fmla="*/ 2 w 74"/>
                    <a:gd name="T19" fmla="*/ 24 h 103"/>
                    <a:gd name="T20" fmla="*/ 4 w 74"/>
                    <a:gd name="T21" fmla="*/ 14 h 103"/>
                    <a:gd name="T22" fmla="*/ 26 w 74"/>
                    <a:gd name="T23" fmla="*/ 22 h 103"/>
                    <a:gd name="T24" fmla="*/ 36 w 74"/>
                    <a:gd name="T25" fmla="*/ 36 h 103"/>
                    <a:gd name="T26" fmla="*/ 64 w 74"/>
                    <a:gd name="T27" fmla="*/ 22 h 1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solidFill>
                  <a:srgbClr val="FFFFFF">
                    <a:alpha val="50195"/>
                  </a:srgbClr>
                </a:solidFill>
                <a:ln>
                  <a:noFill/>
                </a:ln>
                <a:extLst>
                  <a:ext uri="{91240B29-F687-4F45-9708-019B960494DF}">
                    <a14:hiddenLine xmlns:a14="http://schemas.microsoft.com/office/drawing/2010/main" w="6350" cap="flat" cmpd="sng">
                      <a:solidFill>
                        <a:srgbClr val="000000"/>
                      </a:solidFill>
                      <a:prstDash val="solid"/>
                      <a:round/>
                      <a:headEnd type="none" w="med" len="med"/>
                      <a:tailEnd type="none" w="med" len="med"/>
                    </a14:hiddenLine>
                  </a:ext>
                </a:extLst>
              </p:spPr>
              <p:txBody>
                <a:bodyPr/>
                <a:lstStyle/>
                <a:p>
                  <a:endParaRPr lang="zh-TW" altLang="en-US"/>
                </a:p>
              </p:txBody>
            </p:sp>
            <p:sp>
              <p:nvSpPr>
                <p:cNvPr id="68" name="Freeform 94">
                  <a:extLst>
                    <a:ext uri="{FF2B5EF4-FFF2-40B4-BE49-F238E27FC236}">
                      <a16:creationId xmlns:a16="http://schemas.microsoft.com/office/drawing/2014/main" id="{210E5333-B30F-4234-94DD-231477FE626D}"/>
                    </a:ext>
                  </a:extLst>
                </p:cNvPr>
                <p:cNvSpPr>
                  <a:spLocks/>
                </p:cNvSpPr>
                <p:nvPr/>
              </p:nvSpPr>
              <p:spPr bwMode="gray">
                <a:xfrm>
                  <a:off x="2737" y="2209"/>
                  <a:ext cx="108" cy="182"/>
                </a:xfrm>
                <a:custGeom>
                  <a:avLst/>
                  <a:gdLst>
                    <a:gd name="T0" fmla="*/ 82 w 146"/>
                    <a:gd name="T1" fmla="*/ 100 h 252"/>
                    <a:gd name="T2" fmla="*/ 66 w 146"/>
                    <a:gd name="T3" fmla="*/ 106 h 252"/>
                    <a:gd name="T4" fmla="*/ 64 w 146"/>
                    <a:gd name="T5" fmla="*/ 132 h 252"/>
                    <a:gd name="T6" fmla="*/ 22 w 146"/>
                    <a:gd name="T7" fmla="*/ 146 h 252"/>
                    <a:gd name="T8" fmla="*/ 8 w 146"/>
                    <a:gd name="T9" fmla="*/ 168 h 252"/>
                    <a:gd name="T10" fmla="*/ 20 w 146"/>
                    <a:gd name="T11" fmla="*/ 182 h 252"/>
                    <a:gd name="T12" fmla="*/ 8 w 146"/>
                    <a:gd name="T13" fmla="*/ 198 h 252"/>
                    <a:gd name="T14" fmla="*/ 24 w 146"/>
                    <a:gd name="T15" fmla="*/ 252 h 252"/>
                    <a:gd name="T16" fmla="*/ 28 w 146"/>
                    <a:gd name="T17" fmla="*/ 214 h 252"/>
                    <a:gd name="T18" fmla="*/ 22 w 146"/>
                    <a:gd name="T19" fmla="*/ 192 h 252"/>
                    <a:gd name="T20" fmla="*/ 42 w 146"/>
                    <a:gd name="T21" fmla="*/ 176 h 252"/>
                    <a:gd name="T22" fmla="*/ 52 w 146"/>
                    <a:gd name="T23" fmla="*/ 158 h 252"/>
                    <a:gd name="T24" fmla="*/ 66 w 146"/>
                    <a:gd name="T25" fmla="*/ 174 h 252"/>
                    <a:gd name="T26" fmla="*/ 44 w 146"/>
                    <a:gd name="T27" fmla="*/ 190 h 252"/>
                    <a:gd name="T28" fmla="*/ 56 w 146"/>
                    <a:gd name="T29" fmla="*/ 200 h 252"/>
                    <a:gd name="T30" fmla="*/ 68 w 146"/>
                    <a:gd name="T31" fmla="*/ 178 h 252"/>
                    <a:gd name="T32" fmla="*/ 84 w 146"/>
                    <a:gd name="T33" fmla="*/ 184 h 252"/>
                    <a:gd name="T34" fmla="*/ 104 w 146"/>
                    <a:gd name="T35" fmla="*/ 148 h 252"/>
                    <a:gd name="T36" fmla="*/ 114 w 146"/>
                    <a:gd name="T37" fmla="*/ 156 h 252"/>
                    <a:gd name="T38" fmla="*/ 136 w 146"/>
                    <a:gd name="T39" fmla="*/ 148 h 252"/>
                    <a:gd name="T40" fmla="*/ 146 w 146"/>
                    <a:gd name="T41" fmla="*/ 130 h 252"/>
                    <a:gd name="T42" fmla="*/ 142 w 146"/>
                    <a:gd name="T43" fmla="*/ 110 h 252"/>
                    <a:gd name="T44" fmla="*/ 134 w 146"/>
                    <a:gd name="T45" fmla="*/ 98 h 252"/>
                    <a:gd name="T46" fmla="*/ 122 w 146"/>
                    <a:gd name="T47" fmla="*/ 40 h 252"/>
                    <a:gd name="T48" fmla="*/ 94 w 146"/>
                    <a:gd name="T49" fmla="*/ 0 h 252"/>
                    <a:gd name="T50" fmla="*/ 78 w 146"/>
                    <a:gd name="T51" fmla="*/ 12 h 252"/>
                    <a:gd name="T52" fmla="*/ 96 w 146"/>
                    <a:gd name="T53" fmla="*/ 34 h 252"/>
                    <a:gd name="T54" fmla="*/ 96 w 146"/>
                    <a:gd name="T55" fmla="*/ 64 h 252"/>
                    <a:gd name="T56" fmla="*/ 82 w 146"/>
                    <a:gd name="T57" fmla="*/ 100 h 2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solidFill>
                  <a:srgbClr val="FFFFFF">
                    <a:alpha val="50195"/>
                  </a:srgbClr>
                </a:solidFill>
                <a:ln>
                  <a:noFill/>
                </a:ln>
                <a:extLst>
                  <a:ext uri="{91240B29-F687-4F45-9708-019B960494DF}">
                    <a14:hiddenLine xmlns:a14="http://schemas.microsoft.com/office/drawing/2010/main" w="6350" cap="flat" cmpd="sng">
                      <a:solidFill>
                        <a:srgbClr val="000000"/>
                      </a:solidFill>
                      <a:prstDash val="solid"/>
                      <a:round/>
                      <a:headEnd type="none" w="med" len="med"/>
                      <a:tailEnd type="none" w="med" len="med"/>
                    </a14:hiddenLine>
                  </a:ext>
                </a:extLst>
              </p:spPr>
              <p:txBody>
                <a:bodyPr/>
                <a:lstStyle/>
                <a:p>
                  <a:endParaRPr lang="zh-TW" altLang="en-US"/>
                </a:p>
              </p:txBody>
            </p:sp>
          </p:grpSp>
          <p:sp>
            <p:nvSpPr>
              <p:cNvPr id="41" name="Freeform 95">
                <a:extLst>
                  <a:ext uri="{FF2B5EF4-FFF2-40B4-BE49-F238E27FC236}">
                    <a16:creationId xmlns:a16="http://schemas.microsoft.com/office/drawing/2014/main" id="{6B64A8BA-5972-4558-85ED-F3CEC3AA8EAA}"/>
                  </a:ext>
                </a:extLst>
              </p:cNvPr>
              <p:cNvSpPr>
                <a:spLocks/>
              </p:cNvSpPr>
              <p:nvPr/>
            </p:nvSpPr>
            <p:spPr bwMode="gray">
              <a:xfrm>
                <a:off x="878" y="1722"/>
                <a:ext cx="9" cy="13"/>
              </a:xfrm>
              <a:custGeom>
                <a:avLst/>
                <a:gdLst>
                  <a:gd name="T0" fmla="*/ 10 w 13"/>
                  <a:gd name="T1" fmla="*/ 5 h 20"/>
                  <a:gd name="T2" fmla="*/ 1 w 13"/>
                  <a:gd name="T3" fmla="*/ 11 h 20"/>
                  <a:gd name="T4" fmla="*/ 9 w 13"/>
                  <a:gd name="T5" fmla="*/ 20 h 20"/>
                  <a:gd name="T6" fmla="*/ 10 w 13"/>
                  <a:gd name="T7" fmla="*/ 5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FFFFF">
                  <a:alpha val="50195"/>
                </a:srgbClr>
              </a:solidFill>
              <a:ln>
                <a:noFill/>
              </a:ln>
              <a:effectLst>
                <a:outerShdw dist="40161" dir="4293903" algn="ctr" rotWithShape="0">
                  <a:srgbClr val="333333">
                    <a:alpha val="50000"/>
                  </a:srgbClr>
                </a:outerShdw>
              </a:effectLst>
              <a:extLst>
                <a:ext uri="{91240B29-F687-4F45-9708-019B960494DF}">
                  <a14:hiddenLine xmlns:a14="http://schemas.microsoft.com/office/drawing/2010/main" w="6350" cap="flat" cmpd="sng">
                    <a:solidFill>
                      <a:srgbClr val="000000"/>
                    </a:solidFill>
                    <a:prstDash val="dash"/>
                    <a:round/>
                    <a:headEnd type="none" w="med" len="med"/>
                    <a:tailEnd type="none" w="med" len="med"/>
                  </a14:hiddenLine>
                </a:ext>
              </a:extLst>
            </p:spPr>
            <p:txBody>
              <a:bodyPr/>
              <a:lstStyle/>
              <a:p>
                <a:endParaRPr lang="zh-TW" altLang="en-US"/>
              </a:p>
            </p:txBody>
          </p:sp>
          <p:grpSp>
            <p:nvGrpSpPr>
              <p:cNvPr id="42" name="Group 96">
                <a:extLst>
                  <a:ext uri="{FF2B5EF4-FFF2-40B4-BE49-F238E27FC236}">
                    <a16:creationId xmlns:a16="http://schemas.microsoft.com/office/drawing/2014/main" id="{450D1953-B628-48B7-83E4-FC78EED1E2A8}"/>
                  </a:ext>
                </a:extLst>
              </p:cNvPr>
              <p:cNvGrpSpPr>
                <a:grpSpLocks/>
              </p:cNvGrpSpPr>
              <p:nvPr/>
            </p:nvGrpSpPr>
            <p:grpSpPr bwMode="auto">
              <a:xfrm rot="-385409">
                <a:off x="1428" y="2692"/>
                <a:ext cx="206" cy="301"/>
                <a:chOff x="3095" y="2636"/>
                <a:chExt cx="206" cy="301"/>
              </a:xfrm>
            </p:grpSpPr>
            <p:sp>
              <p:nvSpPr>
                <p:cNvPr id="57" name="Freeform 97">
                  <a:extLst>
                    <a:ext uri="{FF2B5EF4-FFF2-40B4-BE49-F238E27FC236}">
                      <a16:creationId xmlns:a16="http://schemas.microsoft.com/office/drawing/2014/main" id="{67A9685E-7906-4499-B707-5388229A678C}"/>
                    </a:ext>
                  </a:extLst>
                </p:cNvPr>
                <p:cNvSpPr>
                  <a:spLocks/>
                </p:cNvSpPr>
                <p:nvPr/>
              </p:nvSpPr>
              <p:spPr bwMode="gray">
                <a:xfrm>
                  <a:off x="3092" y="2740"/>
                  <a:ext cx="125" cy="196"/>
                </a:xfrm>
                <a:custGeom>
                  <a:avLst/>
                  <a:gdLst>
                    <a:gd name="T0" fmla="*/ 128 w 164"/>
                    <a:gd name="T1" fmla="*/ 0 h 268"/>
                    <a:gd name="T2" fmla="*/ 104 w 164"/>
                    <a:gd name="T3" fmla="*/ 28 h 268"/>
                    <a:gd name="T4" fmla="*/ 88 w 164"/>
                    <a:gd name="T5" fmla="*/ 64 h 268"/>
                    <a:gd name="T6" fmla="*/ 36 w 164"/>
                    <a:gd name="T7" fmla="*/ 84 h 268"/>
                    <a:gd name="T8" fmla="*/ 28 w 164"/>
                    <a:gd name="T9" fmla="*/ 96 h 268"/>
                    <a:gd name="T10" fmla="*/ 16 w 164"/>
                    <a:gd name="T11" fmla="*/ 100 h 268"/>
                    <a:gd name="T12" fmla="*/ 20 w 164"/>
                    <a:gd name="T13" fmla="*/ 132 h 268"/>
                    <a:gd name="T14" fmla="*/ 28 w 164"/>
                    <a:gd name="T15" fmla="*/ 156 h 268"/>
                    <a:gd name="T16" fmla="*/ 0 w 164"/>
                    <a:gd name="T17" fmla="*/ 200 h 268"/>
                    <a:gd name="T18" fmla="*/ 28 w 164"/>
                    <a:gd name="T19" fmla="*/ 260 h 268"/>
                    <a:gd name="T20" fmla="*/ 52 w 164"/>
                    <a:gd name="T21" fmla="*/ 268 h 268"/>
                    <a:gd name="T22" fmla="*/ 88 w 164"/>
                    <a:gd name="T23" fmla="*/ 216 h 268"/>
                    <a:gd name="T24" fmla="*/ 104 w 164"/>
                    <a:gd name="T25" fmla="*/ 192 h 268"/>
                    <a:gd name="T26" fmla="*/ 128 w 164"/>
                    <a:gd name="T27" fmla="*/ 116 h 268"/>
                    <a:gd name="T28" fmla="*/ 140 w 164"/>
                    <a:gd name="T29" fmla="*/ 76 h 268"/>
                    <a:gd name="T30" fmla="*/ 164 w 164"/>
                    <a:gd name="T31" fmla="*/ 72 h 268"/>
                    <a:gd name="T32" fmla="*/ 128 w 164"/>
                    <a:gd name="T33" fmla="*/ 0 h 2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solidFill>
                  <a:srgbClr val="FFFFFF">
                    <a:alpha val="50195"/>
                  </a:srgbClr>
                </a:solidFill>
                <a:ln>
                  <a:noFill/>
                </a:ln>
                <a:extLst>
                  <a:ext uri="{91240B29-F687-4F45-9708-019B960494DF}">
                    <a14:hiddenLine xmlns:a14="http://schemas.microsoft.com/office/drawing/2010/main" w="6350" cap="flat" cmpd="sng">
                      <a:solidFill>
                        <a:srgbClr val="000000"/>
                      </a:solidFill>
                      <a:prstDash val="solid"/>
                      <a:round/>
                      <a:headEnd type="none" w="med" len="med"/>
                      <a:tailEnd type="none" w="med" len="med"/>
                    </a14:hiddenLine>
                  </a:ext>
                </a:extLst>
              </p:spPr>
              <p:txBody>
                <a:bodyPr/>
                <a:lstStyle/>
                <a:p>
                  <a:endParaRPr lang="zh-TW" altLang="en-US"/>
                </a:p>
              </p:txBody>
            </p:sp>
            <p:sp>
              <p:nvSpPr>
                <p:cNvPr id="58" name="Freeform 98">
                  <a:extLst>
                    <a:ext uri="{FF2B5EF4-FFF2-40B4-BE49-F238E27FC236}">
                      <a16:creationId xmlns:a16="http://schemas.microsoft.com/office/drawing/2014/main" id="{DE679CDB-1C0E-46FB-BB24-45C6A966393A}"/>
                    </a:ext>
                  </a:extLst>
                </p:cNvPr>
                <p:cNvSpPr>
                  <a:spLocks/>
                </p:cNvSpPr>
                <p:nvPr/>
              </p:nvSpPr>
              <p:spPr bwMode="gray">
                <a:xfrm>
                  <a:off x="3247" y="2865"/>
                  <a:ext cx="33" cy="17"/>
                </a:xfrm>
                <a:custGeom>
                  <a:avLst/>
                  <a:gdLst>
                    <a:gd name="T0" fmla="*/ 30 w 41"/>
                    <a:gd name="T1" fmla="*/ 0 h 24"/>
                    <a:gd name="T2" fmla="*/ 26 w 41"/>
                    <a:gd name="T3" fmla="*/ 24 h 24"/>
                    <a:gd name="T4" fmla="*/ 30 w 41"/>
                    <a:gd name="T5" fmla="*/ 0 h 24"/>
                    <a:gd name="T6" fmla="*/ 0 60000 65536"/>
                    <a:gd name="T7" fmla="*/ 0 60000 65536"/>
                    <a:gd name="T8" fmla="*/ 0 60000 65536"/>
                  </a:gdLst>
                  <a:ahLst/>
                  <a:cxnLst>
                    <a:cxn ang="T6">
                      <a:pos x="T0" y="T1"/>
                    </a:cxn>
                    <a:cxn ang="T7">
                      <a:pos x="T2" y="T3"/>
                    </a:cxn>
                    <a:cxn ang="T8">
                      <a:pos x="T4" y="T5"/>
                    </a:cxn>
                  </a:cxnLst>
                  <a:rect l="0" t="0" r="r" b="b"/>
                  <a:pathLst>
                    <a:path w="41" h="24">
                      <a:moveTo>
                        <a:pt x="30" y="0"/>
                      </a:moveTo>
                      <a:cubicBezTo>
                        <a:pt x="4" y="4"/>
                        <a:pt x="0" y="17"/>
                        <a:pt x="26" y="24"/>
                      </a:cubicBezTo>
                      <a:cubicBezTo>
                        <a:pt x="41" y="19"/>
                        <a:pt x="38" y="10"/>
                        <a:pt x="30" y="0"/>
                      </a:cubicBezTo>
                      <a:close/>
                    </a:path>
                  </a:pathLst>
                </a:custGeom>
                <a:solidFill>
                  <a:srgbClr val="FFFFFF">
                    <a:alpha val="50195"/>
                  </a:srgbClr>
                </a:solidFill>
                <a:ln>
                  <a:noFill/>
                </a:ln>
                <a:extLst>
                  <a:ext uri="{91240B29-F687-4F45-9708-019B960494DF}">
                    <a14:hiddenLine xmlns:a14="http://schemas.microsoft.com/office/drawing/2010/main" w="6350" cap="flat" cmpd="sng">
                      <a:solidFill>
                        <a:srgbClr val="000000"/>
                      </a:solidFill>
                      <a:prstDash val="solid"/>
                      <a:round/>
                      <a:headEnd type="none" w="med" len="med"/>
                      <a:tailEnd type="none" w="med" len="med"/>
                    </a14:hiddenLine>
                  </a:ext>
                </a:extLst>
              </p:spPr>
              <p:txBody>
                <a:bodyPr/>
                <a:lstStyle/>
                <a:p>
                  <a:endParaRPr lang="zh-TW" altLang="en-US"/>
                </a:p>
              </p:txBody>
            </p:sp>
            <p:sp>
              <p:nvSpPr>
                <p:cNvPr id="59" name="Freeform 99">
                  <a:extLst>
                    <a:ext uri="{FF2B5EF4-FFF2-40B4-BE49-F238E27FC236}">
                      <a16:creationId xmlns:a16="http://schemas.microsoft.com/office/drawing/2014/main" id="{72399E20-7BBE-423E-9F4B-8974106EC3AD}"/>
                    </a:ext>
                  </a:extLst>
                </p:cNvPr>
                <p:cNvSpPr>
                  <a:spLocks/>
                </p:cNvSpPr>
                <p:nvPr/>
              </p:nvSpPr>
              <p:spPr bwMode="gray">
                <a:xfrm>
                  <a:off x="3290" y="2859"/>
                  <a:ext cx="9" cy="13"/>
                </a:xfrm>
                <a:custGeom>
                  <a:avLst/>
                  <a:gdLst>
                    <a:gd name="T0" fmla="*/ 10 w 13"/>
                    <a:gd name="T1" fmla="*/ 5 h 20"/>
                    <a:gd name="T2" fmla="*/ 1 w 13"/>
                    <a:gd name="T3" fmla="*/ 11 h 20"/>
                    <a:gd name="T4" fmla="*/ 9 w 13"/>
                    <a:gd name="T5" fmla="*/ 20 h 20"/>
                    <a:gd name="T6" fmla="*/ 10 w 13"/>
                    <a:gd name="T7" fmla="*/ 5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FFFFF">
                    <a:alpha val="50195"/>
                  </a:srgbClr>
                </a:solidFill>
                <a:ln>
                  <a:noFill/>
                </a:ln>
                <a:extLst>
                  <a:ext uri="{91240B29-F687-4F45-9708-019B960494DF}">
                    <a14:hiddenLine xmlns:a14="http://schemas.microsoft.com/office/drawing/2010/main" w="6350" cap="flat" cmpd="sng">
                      <a:solidFill>
                        <a:srgbClr val="000000"/>
                      </a:solidFill>
                      <a:prstDash val="solid"/>
                      <a:round/>
                      <a:headEnd type="none" w="med" len="med"/>
                      <a:tailEnd type="none" w="med" len="med"/>
                    </a14:hiddenLine>
                  </a:ext>
                </a:extLst>
              </p:spPr>
              <p:txBody>
                <a:bodyPr/>
                <a:lstStyle/>
                <a:p>
                  <a:endParaRPr lang="zh-TW" altLang="en-US"/>
                </a:p>
              </p:txBody>
            </p:sp>
            <p:sp>
              <p:nvSpPr>
                <p:cNvPr id="60" name="Freeform 100">
                  <a:extLst>
                    <a:ext uri="{FF2B5EF4-FFF2-40B4-BE49-F238E27FC236}">
                      <a16:creationId xmlns:a16="http://schemas.microsoft.com/office/drawing/2014/main" id="{9E7C7E61-2776-4813-A9D7-5CDB6C53A6B3}"/>
                    </a:ext>
                  </a:extLst>
                </p:cNvPr>
                <p:cNvSpPr>
                  <a:spLocks/>
                </p:cNvSpPr>
                <p:nvPr/>
              </p:nvSpPr>
              <p:spPr bwMode="gray">
                <a:xfrm>
                  <a:off x="3221" y="2708"/>
                  <a:ext cx="9" cy="17"/>
                </a:xfrm>
                <a:custGeom>
                  <a:avLst/>
                  <a:gdLst>
                    <a:gd name="T0" fmla="*/ 10 w 13"/>
                    <a:gd name="T1" fmla="*/ 5 h 20"/>
                    <a:gd name="T2" fmla="*/ 1 w 13"/>
                    <a:gd name="T3" fmla="*/ 11 h 20"/>
                    <a:gd name="T4" fmla="*/ 9 w 13"/>
                    <a:gd name="T5" fmla="*/ 20 h 20"/>
                    <a:gd name="T6" fmla="*/ 10 w 13"/>
                    <a:gd name="T7" fmla="*/ 5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FFFFF">
                    <a:alpha val="50195"/>
                  </a:srgbClr>
                </a:solidFill>
                <a:ln>
                  <a:noFill/>
                </a:ln>
                <a:extLst>
                  <a:ext uri="{91240B29-F687-4F45-9708-019B960494DF}">
                    <a14:hiddenLine xmlns:a14="http://schemas.microsoft.com/office/drawing/2010/main" w="6350" cap="flat" cmpd="sng">
                      <a:solidFill>
                        <a:srgbClr val="000000"/>
                      </a:solidFill>
                      <a:prstDash val="solid"/>
                      <a:round/>
                      <a:headEnd type="none" w="med" len="med"/>
                      <a:tailEnd type="none" w="med" len="med"/>
                    </a14:hiddenLine>
                  </a:ext>
                </a:extLst>
              </p:spPr>
              <p:txBody>
                <a:bodyPr/>
                <a:lstStyle/>
                <a:p>
                  <a:endParaRPr lang="zh-TW" altLang="en-US"/>
                </a:p>
              </p:txBody>
            </p:sp>
            <p:sp>
              <p:nvSpPr>
                <p:cNvPr id="61" name="Freeform 101">
                  <a:extLst>
                    <a:ext uri="{FF2B5EF4-FFF2-40B4-BE49-F238E27FC236}">
                      <a16:creationId xmlns:a16="http://schemas.microsoft.com/office/drawing/2014/main" id="{6543264F-A1C9-4CB1-9A3D-95D46084CC61}"/>
                    </a:ext>
                  </a:extLst>
                </p:cNvPr>
                <p:cNvSpPr>
                  <a:spLocks/>
                </p:cNvSpPr>
                <p:nvPr/>
              </p:nvSpPr>
              <p:spPr bwMode="gray">
                <a:xfrm>
                  <a:off x="3282" y="2634"/>
                  <a:ext cx="12" cy="20"/>
                </a:xfrm>
                <a:custGeom>
                  <a:avLst/>
                  <a:gdLst>
                    <a:gd name="T0" fmla="*/ 6 w 14"/>
                    <a:gd name="T1" fmla="*/ 0 h 25"/>
                    <a:gd name="T2" fmla="*/ 0 w 14"/>
                    <a:gd name="T3" fmla="*/ 13 h 25"/>
                    <a:gd name="T4" fmla="*/ 12 w 14"/>
                    <a:gd name="T5" fmla="*/ 24 h 25"/>
                    <a:gd name="T6" fmla="*/ 6 w 14"/>
                    <a:gd name="T7" fmla="*/ 0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FFFFFF">
                    <a:alpha val="50195"/>
                  </a:srgbClr>
                </a:solidFill>
                <a:ln>
                  <a:noFill/>
                </a:ln>
                <a:extLst>
                  <a:ext uri="{91240B29-F687-4F45-9708-019B960494DF}">
                    <a14:hiddenLine xmlns:a14="http://schemas.microsoft.com/office/drawing/2010/main" w="6350" cap="flat" cmpd="sng">
                      <a:solidFill>
                        <a:srgbClr val="000000"/>
                      </a:solidFill>
                      <a:prstDash val="solid"/>
                      <a:round/>
                      <a:headEnd type="none" w="med" len="med"/>
                      <a:tailEnd type="none" w="med" len="med"/>
                    </a14:hiddenLine>
                  </a:ext>
                </a:extLst>
              </p:spPr>
              <p:txBody>
                <a:bodyPr/>
                <a:lstStyle/>
                <a:p>
                  <a:endParaRPr lang="zh-TW" altLang="en-US"/>
                </a:p>
              </p:txBody>
            </p:sp>
            <p:sp>
              <p:nvSpPr>
                <p:cNvPr id="62" name="Freeform 102">
                  <a:extLst>
                    <a:ext uri="{FF2B5EF4-FFF2-40B4-BE49-F238E27FC236}">
                      <a16:creationId xmlns:a16="http://schemas.microsoft.com/office/drawing/2014/main" id="{EB28BD31-EFA8-4424-91EE-A659BC07D182}"/>
                    </a:ext>
                  </a:extLst>
                </p:cNvPr>
                <p:cNvSpPr>
                  <a:spLocks/>
                </p:cNvSpPr>
                <p:nvPr/>
              </p:nvSpPr>
              <p:spPr bwMode="gray">
                <a:xfrm>
                  <a:off x="3258" y="2635"/>
                  <a:ext cx="12" cy="20"/>
                </a:xfrm>
                <a:custGeom>
                  <a:avLst/>
                  <a:gdLst>
                    <a:gd name="T0" fmla="*/ 6 w 14"/>
                    <a:gd name="T1" fmla="*/ 0 h 25"/>
                    <a:gd name="T2" fmla="*/ 0 w 14"/>
                    <a:gd name="T3" fmla="*/ 13 h 25"/>
                    <a:gd name="T4" fmla="*/ 12 w 14"/>
                    <a:gd name="T5" fmla="*/ 24 h 25"/>
                    <a:gd name="T6" fmla="*/ 6 w 14"/>
                    <a:gd name="T7" fmla="*/ 0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FFFFFF">
                    <a:alpha val="50195"/>
                  </a:srgbClr>
                </a:solidFill>
                <a:ln>
                  <a:noFill/>
                </a:ln>
                <a:extLst>
                  <a:ext uri="{91240B29-F687-4F45-9708-019B960494DF}">
                    <a14:hiddenLine xmlns:a14="http://schemas.microsoft.com/office/drawing/2010/main" w="6350" cap="flat" cmpd="sng">
                      <a:solidFill>
                        <a:srgbClr val="000000"/>
                      </a:solidFill>
                      <a:prstDash val="solid"/>
                      <a:round/>
                      <a:headEnd type="none" w="med" len="med"/>
                      <a:tailEnd type="none" w="med" len="med"/>
                    </a14:hiddenLine>
                  </a:ext>
                </a:extLst>
              </p:spPr>
              <p:txBody>
                <a:bodyPr/>
                <a:lstStyle/>
                <a:p>
                  <a:endParaRPr lang="zh-TW" altLang="en-US"/>
                </a:p>
              </p:txBody>
            </p:sp>
            <p:sp>
              <p:nvSpPr>
                <p:cNvPr id="63" name="Freeform 103">
                  <a:extLst>
                    <a:ext uri="{FF2B5EF4-FFF2-40B4-BE49-F238E27FC236}">
                      <a16:creationId xmlns:a16="http://schemas.microsoft.com/office/drawing/2014/main" id="{7547941E-1102-41D6-AA08-99B810EDB177}"/>
                    </a:ext>
                  </a:extLst>
                </p:cNvPr>
                <p:cNvSpPr>
                  <a:spLocks/>
                </p:cNvSpPr>
                <p:nvPr/>
              </p:nvSpPr>
              <p:spPr bwMode="gray">
                <a:xfrm>
                  <a:off x="3244" y="2660"/>
                  <a:ext cx="12" cy="13"/>
                </a:xfrm>
                <a:custGeom>
                  <a:avLst/>
                  <a:gdLst>
                    <a:gd name="T0" fmla="*/ 10 w 13"/>
                    <a:gd name="T1" fmla="*/ 5 h 20"/>
                    <a:gd name="T2" fmla="*/ 1 w 13"/>
                    <a:gd name="T3" fmla="*/ 11 h 20"/>
                    <a:gd name="T4" fmla="*/ 9 w 13"/>
                    <a:gd name="T5" fmla="*/ 20 h 20"/>
                    <a:gd name="T6" fmla="*/ 10 w 13"/>
                    <a:gd name="T7" fmla="*/ 5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FFFFF">
                    <a:alpha val="50195"/>
                  </a:srgbClr>
                </a:solidFill>
                <a:ln>
                  <a:noFill/>
                </a:ln>
                <a:extLst>
                  <a:ext uri="{91240B29-F687-4F45-9708-019B960494DF}">
                    <a14:hiddenLine xmlns:a14="http://schemas.microsoft.com/office/drawing/2010/main" w="6350" cap="flat" cmpd="sng">
                      <a:solidFill>
                        <a:srgbClr val="000000"/>
                      </a:solidFill>
                      <a:prstDash val="solid"/>
                      <a:round/>
                      <a:headEnd type="none" w="med" len="med"/>
                      <a:tailEnd type="none" w="med" len="med"/>
                    </a14:hiddenLine>
                  </a:ext>
                </a:extLst>
              </p:spPr>
              <p:txBody>
                <a:bodyPr/>
                <a:lstStyle/>
                <a:p>
                  <a:endParaRPr lang="zh-TW" altLang="en-US"/>
                </a:p>
              </p:txBody>
            </p:sp>
            <p:sp>
              <p:nvSpPr>
                <p:cNvPr id="64" name="Freeform 104">
                  <a:extLst>
                    <a:ext uri="{FF2B5EF4-FFF2-40B4-BE49-F238E27FC236}">
                      <a16:creationId xmlns:a16="http://schemas.microsoft.com/office/drawing/2014/main" id="{5A584231-01A0-4D33-9019-0B2579404720}"/>
                    </a:ext>
                  </a:extLst>
                </p:cNvPr>
                <p:cNvSpPr>
                  <a:spLocks/>
                </p:cNvSpPr>
                <p:nvPr/>
              </p:nvSpPr>
              <p:spPr bwMode="gray">
                <a:xfrm>
                  <a:off x="3223" y="2691"/>
                  <a:ext cx="9" cy="17"/>
                </a:xfrm>
                <a:custGeom>
                  <a:avLst/>
                  <a:gdLst>
                    <a:gd name="T0" fmla="*/ 10 w 13"/>
                    <a:gd name="T1" fmla="*/ 5 h 20"/>
                    <a:gd name="T2" fmla="*/ 1 w 13"/>
                    <a:gd name="T3" fmla="*/ 11 h 20"/>
                    <a:gd name="T4" fmla="*/ 9 w 13"/>
                    <a:gd name="T5" fmla="*/ 20 h 20"/>
                    <a:gd name="T6" fmla="*/ 10 w 13"/>
                    <a:gd name="T7" fmla="*/ 5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FFFFF">
                    <a:alpha val="50195"/>
                  </a:srgbClr>
                </a:solidFill>
                <a:ln>
                  <a:noFill/>
                </a:ln>
                <a:extLst>
                  <a:ext uri="{91240B29-F687-4F45-9708-019B960494DF}">
                    <a14:hiddenLine xmlns:a14="http://schemas.microsoft.com/office/drawing/2010/main" w="6350" cap="flat" cmpd="sng">
                      <a:solidFill>
                        <a:srgbClr val="000000"/>
                      </a:solidFill>
                      <a:prstDash val="solid"/>
                      <a:round/>
                      <a:headEnd type="none" w="med" len="med"/>
                      <a:tailEnd type="none" w="med" len="med"/>
                    </a14:hiddenLine>
                  </a:ext>
                </a:extLst>
              </p:spPr>
              <p:txBody>
                <a:bodyPr/>
                <a:lstStyle/>
                <a:p>
                  <a:endParaRPr lang="zh-TW" altLang="en-US"/>
                </a:p>
              </p:txBody>
            </p:sp>
            <p:sp>
              <p:nvSpPr>
                <p:cNvPr id="65" name="Freeform 105">
                  <a:extLst>
                    <a:ext uri="{FF2B5EF4-FFF2-40B4-BE49-F238E27FC236}">
                      <a16:creationId xmlns:a16="http://schemas.microsoft.com/office/drawing/2014/main" id="{2E848D7C-D531-484C-B4BC-E0D32B26A533}"/>
                    </a:ext>
                  </a:extLst>
                </p:cNvPr>
                <p:cNvSpPr>
                  <a:spLocks/>
                </p:cNvSpPr>
                <p:nvPr/>
              </p:nvSpPr>
              <p:spPr bwMode="gray">
                <a:xfrm>
                  <a:off x="3239" y="2680"/>
                  <a:ext cx="12" cy="13"/>
                </a:xfrm>
                <a:custGeom>
                  <a:avLst/>
                  <a:gdLst>
                    <a:gd name="T0" fmla="*/ 10 w 13"/>
                    <a:gd name="T1" fmla="*/ 5 h 20"/>
                    <a:gd name="T2" fmla="*/ 1 w 13"/>
                    <a:gd name="T3" fmla="*/ 11 h 20"/>
                    <a:gd name="T4" fmla="*/ 9 w 13"/>
                    <a:gd name="T5" fmla="*/ 20 h 20"/>
                    <a:gd name="T6" fmla="*/ 10 w 13"/>
                    <a:gd name="T7" fmla="*/ 5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FFFFF">
                    <a:alpha val="50195"/>
                  </a:srgbClr>
                </a:solidFill>
                <a:ln>
                  <a:noFill/>
                </a:ln>
                <a:extLst>
                  <a:ext uri="{91240B29-F687-4F45-9708-019B960494DF}">
                    <a14:hiddenLine xmlns:a14="http://schemas.microsoft.com/office/drawing/2010/main" w="6350" cap="flat" cmpd="sng">
                      <a:solidFill>
                        <a:srgbClr val="000000"/>
                      </a:solidFill>
                      <a:prstDash val="solid"/>
                      <a:round/>
                      <a:headEnd type="none" w="med" len="med"/>
                      <a:tailEnd type="none" w="med" len="med"/>
                    </a14:hiddenLine>
                  </a:ext>
                </a:extLst>
              </p:spPr>
              <p:txBody>
                <a:bodyPr/>
                <a:lstStyle/>
                <a:p>
                  <a:endParaRPr lang="zh-TW" altLang="en-US"/>
                </a:p>
              </p:txBody>
            </p:sp>
          </p:grpSp>
          <p:sp>
            <p:nvSpPr>
              <p:cNvPr id="43" name="Freeform 106">
                <a:extLst>
                  <a:ext uri="{FF2B5EF4-FFF2-40B4-BE49-F238E27FC236}">
                    <a16:creationId xmlns:a16="http://schemas.microsoft.com/office/drawing/2014/main" id="{129E627F-5D23-41FB-92B1-5498275977D3}"/>
                  </a:ext>
                </a:extLst>
              </p:cNvPr>
              <p:cNvSpPr>
                <a:spLocks/>
              </p:cNvSpPr>
              <p:nvPr/>
            </p:nvSpPr>
            <p:spPr bwMode="gray">
              <a:xfrm>
                <a:off x="1018" y="2039"/>
                <a:ext cx="24" cy="74"/>
              </a:xfrm>
              <a:custGeom>
                <a:avLst/>
                <a:gdLst>
                  <a:gd name="T0" fmla="*/ 19 w 24"/>
                  <a:gd name="T1" fmla="*/ 31 h 72"/>
                  <a:gd name="T2" fmla="*/ 24 w 24"/>
                  <a:gd name="T3" fmla="*/ 15 h 72"/>
                  <a:gd name="T4" fmla="*/ 13 w 24"/>
                  <a:gd name="T5" fmla="*/ 0 h 72"/>
                  <a:gd name="T6" fmla="*/ 1 w 24"/>
                  <a:gd name="T7" fmla="*/ 7 h 72"/>
                  <a:gd name="T8" fmla="*/ 12 w 24"/>
                  <a:gd name="T9" fmla="*/ 28 h 72"/>
                  <a:gd name="T10" fmla="*/ 0 w 24"/>
                  <a:gd name="T11" fmla="*/ 39 h 72"/>
                  <a:gd name="T12" fmla="*/ 3 w 24"/>
                  <a:gd name="T13" fmla="*/ 72 h 72"/>
                  <a:gd name="T14" fmla="*/ 21 w 24"/>
                  <a:gd name="T15" fmla="*/ 66 h 72"/>
                  <a:gd name="T16" fmla="*/ 19 w 24"/>
                  <a:gd name="T17" fmla="*/ 31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72">
                    <a:moveTo>
                      <a:pt x="19" y="31"/>
                    </a:moveTo>
                    <a:lnTo>
                      <a:pt x="24" y="15"/>
                    </a:lnTo>
                    <a:lnTo>
                      <a:pt x="13" y="0"/>
                    </a:lnTo>
                    <a:lnTo>
                      <a:pt x="1" y="7"/>
                    </a:lnTo>
                    <a:lnTo>
                      <a:pt x="12" y="28"/>
                    </a:lnTo>
                    <a:lnTo>
                      <a:pt x="0" y="39"/>
                    </a:lnTo>
                    <a:lnTo>
                      <a:pt x="3" y="72"/>
                    </a:lnTo>
                    <a:lnTo>
                      <a:pt x="21" y="66"/>
                    </a:lnTo>
                    <a:lnTo>
                      <a:pt x="19" y="31"/>
                    </a:ln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4" name="Freeform 107">
                <a:extLst>
                  <a:ext uri="{FF2B5EF4-FFF2-40B4-BE49-F238E27FC236}">
                    <a16:creationId xmlns:a16="http://schemas.microsoft.com/office/drawing/2014/main" id="{7F521097-4FCF-4D24-94FC-218825B56581}"/>
                  </a:ext>
                </a:extLst>
              </p:cNvPr>
              <p:cNvSpPr>
                <a:spLocks/>
              </p:cNvSpPr>
              <p:nvPr/>
            </p:nvSpPr>
            <p:spPr bwMode="gray">
              <a:xfrm>
                <a:off x="2278" y="2558"/>
                <a:ext cx="134" cy="159"/>
              </a:xfrm>
              <a:custGeom>
                <a:avLst/>
                <a:gdLst>
                  <a:gd name="T0" fmla="*/ 110 w 134"/>
                  <a:gd name="T1" fmla="*/ 0 h 158"/>
                  <a:gd name="T2" fmla="*/ 83 w 134"/>
                  <a:gd name="T3" fmla="*/ 22 h 158"/>
                  <a:gd name="T4" fmla="*/ 74 w 134"/>
                  <a:gd name="T5" fmla="*/ 53 h 158"/>
                  <a:gd name="T6" fmla="*/ 56 w 134"/>
                  <a:gd name="T7" fmla="*/ 55 h 158"/>
                  <a:gd name="T8" fmla="*/ 35 w 134"/>
                  <a:gd name="T9" fmla="*/ 84 h 158"/>
                  <a:gd name="T10" fmla="*/ 14 w 134"/>
                  <a:gd name="T11" fmla="*/ 88 h 158"/>
                  <a:gd name="T12" fmla="*/ 6 w 134"/>
                  <a:gd name="T13" fmla="*/ 124 h 158"/>
                  <a:gd name="T14" fmla="*/ 49 w 134"/>
                  <a:gd name="T15" fmla="*/ 147 h 158"/>
                  <a:gd name="T16" fmla="*/ 62 w 134"/>
                  <a:gd name="T17" fmla="*/ 154 h 158"/>
                  <a:gd name="T18" fmla="*/ 80 w 134"/>
                  <a:gd name="T19" fmla="*/ 157 h 158"/>
                  <a:gd name="T20" fmla="*/ 84 w 134"/>
                  <a:gd name="T21" fmla="*/ 135 h 158"/>
                  <a:gd name="T22" fmla="*/ 108 w 134"/>
                  <a:gd name="T23" fmla="*/ 119 h 158"/>
                  <a:gd name="T24" fmla="*/ 113 w 134"/>
                  <a:gd name="T25" fmla="*/ 100 h 158"/>
                  <a:gd name="T26" fmla="*/ 126 w 134"/>
                  <a:gd name="T27" fmla="*/ 87 h 158"/>
                  <a:gd name="T28" fmla="*/ 110 w 134"/>
                  <a:gd name="T29" fmla="*/ 79 h 158"/>
                  <a:gd name="T30" fmla="*/ 112 w 134"/>
                  <a:gd name="T31" fmla="*/ 48 h 158"/>
                  <a:gd name="T32" fmla="*/ 134 w 134"/>
                  <a:gd name="T33" fmla="*/ 38 h 158"/>
                  <a:gd name="T34" fmla="*/ 118 w 134"/>
                  <a:gd name="T35" fmla="*/ 16 h 158"/>
                  <a:gd name="T36" fmla="*/ 110 w 134"/>
                  <a:gd name="T37" fmla="*/ 0 h 15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4" h="158">
                    <a:moveTo>
                      <a:pt x="110" y="0"/>
                    </a:moveTo>
                    <a:cubicBezTo>
                      <a:pt x="106" y="1"/>
                      <a:pt x="89" y="13"/>
                      <a:pt x="83" y="22"/>
                    </a:cubicBezTo>
                    <a:cubicBezTo>
                      <a:pt x="77" y="31"/>
                      <a:pt x="78" y="48"/>
                      <a:pt x="74" y="53"/>
                    </a:cubicBezTo>
                    <a:cubicBezTo>
                      <a:pt x="71" y="58"/>
                      <a:pt x="61" y="53"/>
                      <a:pt x="56" y="55"/>
                    </a:cubicBezTo>
                    <a:cubicBezTo>
                      <a:pt x="49" y="58"/>
                      <a:pt x="35" y="84"/>
                      <a:pt x="35" y="84"/>
                    </a:cubicBezTo>
                    <a:cubicBezTo>
                      <a:pt x="29" y="91"/>
                      <a:pt x="19" y="81"/>
                      <a:pt x="14" y="88"/>
                    </a:cubicBezTo>
                    <a:cubicBezTo>
                      <a:pt x="9" y="95"/>
                      <a:pt x="0" y="114"/>
                      <a:pt x="6" y="124"/>
                    </a:cubicBezTo>
                    <a:cubicBezTo>
                      <a:pt x="8" y="133"/>
                      <a:pt x="46" y="138"/>
                      <a:pt x="49" y="147"/>
                    </a:cubicBezTo>
                    <a:cubicBezTo>
                      <a:pt x="51" y="151"/>
                      <a:pt x="59" y="152"/>
                      <a:pt x="62" y="154"/>
                    </a:cubicBezTo>
                    <a:cubicBezTo>
                      <a:pt x="66" y="158"/>
                      <a:pt x="80" y="157"/>
                      <a:pt x="80" y="157"/>
                    </a:cubicBezTo>
                    <a:cubicBezTo>
                      <a:pt x="101" y="155"/>
                      <a:pt x="86" y="150"/>
                      <a:pt x="84" y="135"/>
                    </a:cubicBezTo>
                    <a:cubicBezTo>
                      <a:pt x="89" y="126"/>
                      <a:pt x="108" y="119"/>
                      <a:pt x="108" y="119"/>
                    </a:cubicBezTo>
                    <a:cubicBezTo>
                      <a:pt x="113" y="115"/>
                      <a:pt x="112" y="112"/>
                      <a:pt x="113" y="100"/>
                    </a:cubicBezTo>
                    <a:cubicBezTo>
                      <a:pt x="116" y="95"/>
                      <a:pt x="126" y="90"/>
                      <a:pt x="126" y="87"/>
                    </a:cubicBezTo>
                    <a:cubicBezTo>
                      <a:pt x="126" y="84"/>
                      <a:pt x="112" y="85"/>
                      <a:pt x="110" y="79"/>
                    </a:cubicBezTo>
                    <a:cubicBezTo>
                      <a:pt x="108" y="73"/>
                      <a:pt x="108" y="55"/>
                      <a:pt x="112" y="48"/>
                    </a:cubicBezTo>
                    <a:cubicBezTo>
                      <a:pt x="133" y="46"/>
                      <a:pt x="127" y="51"/>
                      <a:pt x="134" y="38"/>
                    </a:cubicBezTo>
                    <a:cubicBezTo>
                      <a:pt x="133" y="29"/>
                      <a:pt x="118" y="16"/>
                      <a:pt x="118" y="16"/>
                    </a:cubicBezTo>
                    <a:cubicBezTo>
                      <a:pt x="114" y="4"/>
                      <a:pt x="117" y="9"/>
                      <a:pt x="110" y="0"/>
                    </a:cubicBezTo>
                    <a:close/>
                  </a:path>
                </a:pathLst>
              </a:custGeom>
              <a:solidFill>
                <a:srgbClr val="FFFFFF">
                  <a:alpha val="50195"/>
                </a:srgbClr>
              </a:solidFill>
              <a:ln>
                <a:noFill/>
              </a:ln>
              <a:extLst>
                <a:ext uri="{91240B29-F687-4F45-9708-019B960494DF}">
                  <a14:hiddenLine xmlns:a14="http://schemas.microsoft.com/office/drawing/2010/main" w="6350" cap="flat" cmpd="sng">
                    <a:solidFill>
                      <a:srgbClr val="000000"/>
                    </a:solidFill>
                    <a:prstDash val="solid"/>
                    <a:round/>
                    <a:headEnd type="none" w="med" len="med"/>
                    <a:tailEnd type="none" w="med" len="med"/>
                  </a14:hiddenLine>
                </a:ext>
              </a:extLst>
            </p:spPr>
            <p:txBody>
              <a:bodyPr/>
              <a:lstStyle/>
              <a:p>
                <a:endParaRPr lang="zh-TW" altLang="en-US"/>
              </a:p>
            </p:txBody>
          </p:sp>
          <p:sp>
            <p:nvSpPr>
              <p:cNvPr id="45" name="Freeform 108">
                <a:extLst>
                  <a:ext uri="{FF2B5EF4-FFF2-40B4-BE49-F238E27FC236}">
                    <a16:creationId xmlns:a16="http://schemas.microsoft.com/office/drawing/2014/main" id="{465F435C-86F6-4F6B-930E-860D2BEB6201}"/>
                  </a:ext>
                </a:extLst>
              </p:cNvPr>
              <p:cNvSpPr>
                <a:spLocks/>
              </p:cNvSpPr>
              <p:nvPr/>
            </p:nvSpPr>
            <p:spPr bwMode="gray">
              <a:xfrm>
                <a:off x="2407" y="2622"/>
                <a:ext cx="90" cy="108"/>
              </a:xfrm>
              <a:custGeom>
                <a:avLst/>
                <a:gdLst>
                  <a:gd name="T0" fmla="*/ 82 w 90"/>
                  <a:gd name="T1" fmla="*/ 9 h 109"/>
                  <a:gd name="T2" fmla="*/ 64 w 90"/>
                  <a:gd name="T3" fmla="*/ 12 h 109"/>
                  <a:gd name="T4" fmla="*/ 26 w 90"/>
                  <a:gd name="T5" fmla="*/ 9 h 109"/>
                  <a:gd name="T6" fmla="*/ 17 w 90"/>
                  <a:gd name="T7" fmla="*/ 20 h 109"/>
                  <a:gd name="T8" fmla="*/ 1 w 90"/>
                  <a:gd name="T9" fmla="*/ 59 h 109"/>
                  <a:gd name="T10" fmla="*/ 12 w 90"/>
                  <a:gd name="T11" fmla="*/ 68 h 109"/>
                  <a:gd name="T12" fmla="*/ 10 w 90"/>
                  <a:gd name="T13" fmla="*/ 87 h 109"/>
                  <a:gd name="T14" fmla="*/ 21 w 90"/>
                  <a:gd name="T15" fmla="*/ 105 h 109"/>
                  <a:gd name="T16" fmla="*/ 34 w 90"/>
                  <a:gd name="T17" fmla="*/ 69 h 109"/>
                  <a:gd name="T18" fmla="*/ 34 w 90"/>
                  <a:gd name="T19" fmla="*/ 94 h 109"/>
                  <a:gd name="T20" fmla="*/ 38 w 90"/>
                  <a:gd name="T21" fmla="*/ 109 h 109"/>
                  <a:gd name="T22" fmla="*/ 65 w 90"/>
                  <a:gd name="T23" fmla="*/ 98 h 109"/>
                  <a:gd name="T24" fmla="*/ 41 w 90"/>
                  <a:gd name="T25" fmla="*/ 58 h 109"/>
                  <a:gd name="T26" fmla="*/ 56 w 90"/>
                  <a:gd name="T27" fmla="*/ 35 h 109"/>
                  <a:gd name="T28" fmla="*/ 39 w 90"/>
                  <a:gd name="T29" fmla="*/ 41 h 109"/>
                  <a:gd name="T30" fmla="*/ 29 w 90"/>
                  <a:gd name="T31" fmla="*/ 39 h 109"/>
                  <a:gd name="T32" fmla="*/ 36 w 90"/>
                  <a:gd name="T33" fmla="*/ 27 h 109"/>
                  <a:gd name="T34" fmla="*/ 51 w 90"/>
                  <a:gd name="T35" fmla="*/ 17 h 109"/>
                  <a:gd name="T36" fmla="*/ 78 w 90"/>
                  <a:gd name="T37" fmla="*/ 30 h 109"/>
                  <a:gd name="T38" fmla="*/ 90 w 90"/>
                  <a:gd name="T39" fmla="*/ 21 h 109"/>
                  <a:gd name="T40" fmla="*/ 82 w 90"/>
                  <a:gd name="T41" fmla="*/ 9 h 10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0" h="109">
                    <a:moveTo>
                      <a:pt x="82" y="9"/>
                    </a:moveTo>
                    <a:cubicBezTo>
                      <a:pt x="66" y="6"/>
                      <a:pt x="73" y="13"/>
                      <a:pt x="64" y="12"/>
                    </a:cubicBezTo>
                    <a:cubicBezTo>
                      <a:pt x="62" y="12"/>
                      <a:pt x="29" y="0"/>
                      <a:pt x="26" y="9"/>
                    </a:cubicBezTo>
                    <a:cubicBezTo>
                      <a:pt x="26" y="17"/>
                      <a:pt x="24" y="18"/>
                      <a:pt x="17" y="20"/>
                    </a:cubicBezTo>
                    <a:cubicBezTo>
                      <a:pt x="13" y="28"/>
                      <a:pt x="2" y="51"/>
                      <a:pt x="1" y="59"/>
                    </a:cubicBezTo>
                    <a:cubicBezTo>
                      <a:pt x="0" y="63"/>
                      <a:pt x="11" y="63"/>
                      <a:pt x="12" y="68"/>
                    </a:cubicBezTo>
                    <a:cubicBezTo>
                      <a:pt x="13" y="73"/>
                      <a:pt x="12" y="82"/>
                      <a:pt x="10" y="87"/>
                    </a:cubicBezTo>
                    <a:cubicBezTo>
                      <a:pt x="11" y="93"/>
                      <a:pt x="17" y="108"/>
                      <a:pt x="21" y="105"/>
                    </a:cubicBezTo>
                    <a:cubicBezTo>
                      <a:pt x="23" y="93"/>
                      <a:pt x="20" y="74"/>
                      <a:pt x="34" y="69"/>
                    </a:cubicBezTo>
                    <a:cubicBezTo>
                      <a:pt x="34" y="78"/>
                      <a:pt x="28" y="86"/>
                      <a:pt x="34" y="94"/>
                    </a:cubicBezTo>
                    <a:cubicBezTo>
                      <a:pt x="33" y="100"/>
                      <a:pt x="33" y="105"/>
                      <a:pt x="38" y="109"/>
                    </a:cubicBezTo>
                    <a:cubicBezTo>
                      <a:pt x="43" y="102"/>
                      <a:pt x="65" y="106"/>
                      <a:pt x="65" y="98"/>
                    </a:cubicBezTo>
                    <a:cubicBezTo>
                      <a:pt x="70" y="88"/>
                      <a:pt x="28" y="61"/>
                      <a:pt x="41" y="58"/>
                    </a:cubicBezTo>
                    <a:cubicBezTo>
                      <a:pt x="47" y="52"/>
                      <a:pt x="59" y="41"/>
                      <a:pt x="56" y="35"/>
                    </a:cubicBezTo>
                    <a:cubicBezTo>
                      <a:pt x="56" y="32"/>
                      <a:pt x="43" y="40"/>
                      <a:pt x="39" y="41"/>
                    </a:cubicBezTo>
                    <a:cubicBezTo>
                      <a:pt x="35" y="42"/>
                      <a:pt x="30" y="41"/>
                      <a:pt x="29" y="39"/>
                    </a:cubicBezTo>
                    <a:cubicBezTo>
                      <a:pt x="28" y="31"/>
                      <a:pt x="27" y="27"/>
                      <a:pt x="36" y="27"/>
                    </a:cubicBezTo>
                    <a:cubicBezTo>
                      <a:pt x="42" y="25"/>
                      <a:pt x="44" y="15"/>
                      <a:pt x="51" y="17"/>
                    </a:cubicBezTo>
                    <a:cubicBezTo>
                      <a:pt x="58" y="17"/>
                      <a:pt x="72" y="29"/>
                      <a:pt x="78" y="30"/>
                    </a:cubicBezTo>
                    <a:cubicBezTo>
                      <a:pt x="84" y="28"/>
                      <a:pt x="86" y="24"/>
                      <a:pt x="90" y="21"/>
                    </a:cubicBezTo>
                    <a:cubicBezTo>
                      <a:pt x="88" y="16"/>
                      <a:pt x="85" y="12"/>
                      <a:pt x="82" y="9"/>
                    </a:cubicBezTo>
                    <a:close/>
                  </a:path>
                </a:pathLst>
              </a:custGeom>
              <a:solidFill>
                <a:srgbClr val="FFFFFF">
                  <a:alpha val="50195"/>
                </a:srgbClr>
              </a:solidFill>
              <a:ln>
                <a:noFill/>
              </a:ln>
              <a:extLst>
                <a:ext uri="{91240B29-F687-4F45-9708-019B960494DF}">
                  <a14:hiddenLine xmlns:a14="http://schemas.microsoft.com/office/drawing/2010/main" w="6350" cap="flat" cmpd="sng">
                    <a:solidFill>
                      <a:srgbClr val="000000"/>
                    </a:solidFill>
                    <a:prstDash val="solid"/>
                    <a:round/>
                    <a:headEnd type="none" w="med" len="med"/>
                    <a:tailEnd type="none" w="med" len="med"/>
                  </a14:hiddenLine>
                </a:ext>
              </a:extLst>
            </p:spPr>
            <p:txBody>
              <a:bodyPr/>
              <a:lstStyle/>
              <a:p>
                <a:endParaRPr lang="zh-TW" altLang="en-US"/>
              </a:p>
            </p:txBody>
          </p:sp>
          <p:sp>
            <p:nvSpPr>
              <p:cNvPr id="46" name="Freeform 109">
                <a:extLst>
                  <a:ext uri="{FF2B5EF4-FFF2-40B4-BE49-F238E27FC236}">
                    <a16:creationId xmlns:a16="http://schemas.microsoft.com/office/drawing/2014/main" id="{22F6FF8B-577F-4D51-A22B-823D92E52E83}"/>
                  </a:ext>
                </a:extLst>
              </p:cNvPr>
              <p:cNvSpPr>
                <a:spLocks/>
              </p:cNvSpPr>
              <p:nvPr/>
            </p:nvSpPr>
            <p:spPr bwMode="gray">
              <a:xfrm>
                <a:off x="2439" y="2538"/>
                <a:ext cx="63" cy="51"/>
              </a:xfrm>
              <a:custGeom>
                <a:avLst/>
                <a:gdLst>
                  <a:gd name="T0" fmla="*/ 40 w 63"/>
                  <a:gd name="T1" fmla="*/ 0 h 51"/>
                  <a:gd name="T2" fmla="*/ 16 w 63"/>
                  <a:gd name="T3" fmla="*/ 10 h 51"/>
                  <a:gd name="T4" fmla="*/ 7 w 63"/>
                  <a:gd name="T5" fmla="*/ 17 h 51"/>
                  <a:gd name="T6" fmla="*/ 0 w 63"/>
                  <a:gd name="T7" fmla="*/ 32 h 51"/>
                  <a:gd name="T8" fmla="*/ 24 w 63"/>
                  <a:gd name="T9" fmla="*/ 30 h 51"/>
                  <a:gd name="T10" fmla="*/ 36 w 63"/>
                  <a:gd name="T11" fmla="*/ 48 h 51"/>
                  <a:gd name="T12" fmla="*/ 51 w 63"/>
                  <a:gd name="T13" fmla="*/ 32 h 51"/>
                  <a:gd name="T14" fmla="*/ 63 w 63"/>
                  <a:gd name="T15" fmla="*/ 30 h 51"/>
                  <a:gd name="T16" fmla="*/ 59 w 63"/>
                  <a:gd name="T17" fmla="*/ 13 h 51"/>
                  <a:gd name="T18" fmla="*/ 40 w 63"/>
                  <a:gd name="T19" fmla="*/ 0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51">
                    <a:moveTo>
                      <a:pt x="40" y="0"/>
                    </a:moveTo>
                    <a:cubicBezTo>
                      <a:pt x="34" y="3"/>
                      <a:pt x="22" y="7"/>
                      <a:pt x="16" y="10"/>
                    </a:cubicBezTo>
                    <a:cubicBezTo>
                      <a:pt x="13" y="12"/>
                      <a:pt x="10" y="15"/>
                      <a:pt x="7" y="17"/>
                    </a:cubicBezTo>
                    <a:cubicBezTo>
                      <a:pt x="2" y="27"/>
                      <a:pt x="3" y="14"/>
                      <a:pt x="0" y="32"/>
                    </a:cubicBezTo>
                    <a:cubicBezTo>
                      <a:pt x="3" y="34"/>
                      <a:pt x="18" y="27"/>
                      <a:pt x="24" y="30"/>
                    </a:cubicBezTo>
                    <a:cubicBezTo>
                      <a:pt x="23" y="37"/>
                      <a:pt x="26" y="45"/>
                      <a:pt x="36" y="48"/>
                    </a:cubicBezTo>
                    <a:cubicBezTo>
                      <a:pt x="45" y="51"/>
                      <a:pt x="41" y="35"/>
                      <a:pt x="51" y="32"/>
                    </a:cubicBezTo>
                    <a:cubicBezTo>
                      <a:pt x="56" y="32"/>
                      <a:pt x="57" y="33"/>
                      <a:pt x="63" y="30"/>
                    </a:cubicBezTo>
                    <a:cubicBezTo>
                      <a:pt x="63" y="23"/>
                      <a:pt x="62" y="19"/>
                      <a:pt x="59" y="13"/>
                    </a:cubicBezTo>
                    <a:cubicBezTo>
                      <a:pt x="55" y="8"/>
                      <a:pt x="47" y="0"/>
                      <a:pt x="40" y="0"/>
                    </a:cubicBezTo>
                    <a:close/>
                  </a:path>
                </a:pathLst>
              </a:custGeom>
              <a:solidFill>
                <a:srgbClr val="FFFFFF">
                  <a:alpha val="50195"/>
                </a:srgbClr>
              </a:solidFill>
              <a:ln>
                <a:noFill/>
              </a:ln>
              <a:extLst>
                <a:ext uri="{91240B29-F687-4F45-9708-019B960494DF}">
                  <a14:hiddenLine xmlns:a14="http://schemas.microsoft.com/office/drawing/2010/main" w="6350" cap="flat" cmpd="sng">
                    <a:solidFill>
                      <a:srgbClr val="000000"/>
                    </a:solidFill>
                    <a:prstDash val="solid"/>
                    <a:round/>
                    <a:headEnd type="none" w="med" len="med"/>
                    <a:tailEnd type="none" w="med" len="med"/>
                  </a14:hiddenLine>
                </a:ext>
              </a:extLst>
            </p:spPr>
            <p:txBody>
              <a:bodyPr/>
              <a:lstStyle/>
              <a:p>
                <a:endParaRPr lang="zh-TW" altLang="en-US"/>
              </a:p>
            </p:txBody>
          </p:sp>
          <p:sp>
            <p:nvSpPr>
              <p:cNvPr id="47" name="Freeform 110">
                <a:extLst>
                  <a:ext uri="{FF2B5EF4-FFF2-40B4-BE49-F238E27FC236}">
                    <a16:creationId xmlns:a16="http://schemas.microsoft.com/office/drawing/2014/main" id="{7681B064-15D2-4BDD-9843-B3C9B654ED50}"/>
                  </a:ext>
                </a:extLst>
              </p:cNvPr>
              <p:cNvSpPr>
                <a:spLocks/>
              </p:cNvSpPr>
              <p:nvPr/>
            </p:nvSpPr>
            <p:spPr bwMode="gray">
              <a:xfrm>
                <a:off x="2419" y="2410"/>
                <a:ext cx="39" cy="101"/>
              </a:xfrm>
              <a:custGeom>
                <a:avLst/>
                <a:gdLst>
                  <a:gd name="T0" fmla="*/ 6 w 39"/>
                  <a:gd name="T1" fmla="*/ 11 h 102"/>
                  <a:gd name="T2" fmla="*/ 0 w 39"/>
                  <a:gd name="T3" fmla="*/ 44 h 102"/>
                  <a:gd name="T4" fmla="*/ 3 w 39"/>
                  <a:gd name="T5" fmla="*/ 75 h 102"/>
                  <a:gd name="T6" fmla="*/ 18 w 39"/>
                  <a:gd name="T7" fmla="*/ 102 h 102"/>
                  <a:gd name="T8" fmla="*/ 27 w 39"/>
                  <a:gd name="T9" fmla="*/ 86 h 102"/>
                  <a:gd name="T10" fmla="*/ 39 w 39"/>
                  <a:gd name="T11" fmla="*/ 6 h 102"/>
                  <a:gd name="T12" fmla="*/ 15 w 39"/>
                  <a:gd name="T13" fmla="*/ 0 h 102"/>
                  <a:gd name="T14" fmla="*/ 6 w 39"/>
                  <a:gd name="T15" fmla="*/ 11 h 10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9" h="102">
                    <a:moveTo>
                      <a:pt x="6" y="11"/>
                    </a:moveTo>
                    <a:lnTo>
                      <a:pt x="0" y="44"/>
                    </a:lnTo>
                    <a:lnTo>
                      <a:pt x="3" y="75"/>
                    </a:lnTo>
                    <a:lnTo>
                      <a:pt x="18" y="102"/>
                    </a:lnTo>
                    <a:lnTo>
                      <a:pt x="27" y="86"/>
                    </a:lnTo>
                    <a:lnTo>
                      <a:pt x="39" y="6"/>
                    </a:lnTo>
                    <a:lnTo>
                      <a:pt x="15" y="0"/>
                    </a:lnTo>
                    <a:lnTo>
                      <a:pt x="6" y="11"/>
                    </a:lnTo>
                    <a:close/>
                  </a:path>
                </a:pathLst>
              </a:custGeom>
              <a:solidFill>
                <a:srgbClr val="FFFFFF">
                  <a:alpha val="50195"/>
                </a:srgbClr>
              </a:solidFill>
              <a:ln>
                <a:noFill/>
              </a:ln>
              <a:extLst>
                <a:ext uri="{91240B29-F687-4F45-9708-019B960494DF}">
                  <a14:hiddenLine xmlns:a14="http://schemas.microsoft.com/office/drawing/2010/main" w="6350" cmpd="sng">
                    <a:solidFill>
                      <a:srgbClr val="000000"/>
                    </a:solidFill>
                    <a:round/>
                    <a:headEnd/>
                    <a:tailEnd/>
                  </a14:hiddenLine>
                </a:ext>
              </a:extLst>
            </p:spPr>
            <p:txBody>
              <a:bodyPr/>
              <a:lstStyle/>
              <a:p>
                <a:endParaRPr lang="zh-TW" altLang="en-US"/>
              </a:p>
            </p:txBody>
          </p:sp>
          <p:sp>
            <p:nvSpPr>
              <p:cNvPr id="48" name="Freeform 111">
                <a:extLst>
                  <a:ext uri="{FF2B5EF4-FFF2-40B4-BE49-F238E27FC236}">
                    <a16:creationId xmlns:a16="http://schemas.microsoft.com/office/drawing/2014/main" id="{06383233-AADC-491B-9BE6-C9B25786DCC0}"/>
                  </a:ext>
                </a:extLst>
              </p:cNvPr>
              <p:cNvSpPr>
                <a:spLocks/>
              </p:cNvSpPr>
              <p:nvPr/>
            </p:nvSpPr>
            <p:spPr bwMode="gray">
              <a:xfrm>
                <a:off x="2096" y="2589"/>
                <a:ext cx="146" cy="152"/>
              </a:xfrm>
              <a:custGeom>
                <a:avLst/>
                <a:gdLst>
                  <a:gd name="T0" fmla="*/ 138 w 145"/>
                  <a:gd name="T1" fmla="*/ 110 h 153"/>
                  <a:gd name="T2" fmla="*/ 123 w 145"/>
                  <a:gd name="T3" fmla="*/ 96 h 153"/>
                  <a:gd name="T4" fmla="*/ 98 w 145"/>
                  <a:gd name="T5" fmla="*/ 60 h 153"/>
                  <a:gd name="T6" fmla="*/ 59 w 145"/>
                  <a:gd name="T7" fmla="*/ 33 h 153"/>
                  <a:gd name="T8" fmla="*/ 33 w 145"/>
                  <a:gd name="T9" fmla="*/ 2 h 153"/>
                  <a:gd name="T10" fmla="*/ 11 w 145"/>
                  <a:gd name="T11" fmla="*/ 0 h 153"/>
                  <a:gd name="T12" fmla="*/ 0 w 145"/>
                  <a:gd name="T13" fmla="*/ 3 h 153"/>
                  <a:gd name="T14" fmla="*/ 27 w 145"/>
                  <a:gd name="T15" fmla="*/ 32 h 153"/>
                  <a:gd name="T16" fmla="*/ 86 w 145"/>
                  <a:gd name="T17" fmla="*/ 119 h 153"/>
                  <a:gd name="T18" fmla="*/ 113 w 145"/>
                  <a:gd name="T19" fmla="*/ 144 h 153"/>
                  <a:gd name="T20" fmla="*/ 135 w 145"/>
                  <a:gd name="T21" fmla="*/ 153 h 153"/>
                  <a:gd name="T22" fmla="*/ 145 w 145"/>
                  <a:gd name="T23" fmla="*/ 135 h 153"/>
                  <a:gd name="T24" fmla="*/ 138 w 145"/>
                  <a:gd name="T25" fmla="*/ 110 h 1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5" h="153">
                    <a:moveTo>
                      <a:pt x="138" y="110"/>
                    </a:moveTo>
                    <a:lnTo>
                      <a:pt x="123" y="96"/>
                    </a:lnTo>
                    <a:lnTo>
                      <a:pt x="98" y="60"/>
                    </a:lnTo>
                    <a:lnTo>
                      <a:pt x="59" y="33"/>
                    </a:lnTo>
                    <a:lnTo>
                      <a:pt x="33" y="2"/>
                    </a:lnTo>
                    <a:lnTo>
                      <a:pt x="11" y="0"/>
                    </a:lnTo>
                    <a:lnTo>
                      <a:pt x="0" y="3"/>
                    </a:lnTo>
                    <a:lnTo>
                      <a:pt x="27" y="32"/>
                    </a:lnTo>
                    <a:lnTo>
                      <a:pt x="86" y="119"/>
                    </a:lnTo>
                    <a:lnTo>
                      <a:pt x="113" y="144"/>
                    </a:lnTo>
                    <a:lnTo>
                      <a:pt x="135" y="153"/>
                    </a:lnTo>
                    <a:lnTo>
                      <a:pt x="145" y="135"/>
                    </a:lnTo>
                    <a:lnTo>
                      <a:pt x="138" y="110"/>
                    </a:lnTo>
                    <a:close/>
                  </a:path>
                </a:pathLst>
              </a:custGeom>
              <a:solidFill>
                <a:srgbClr val="FFFFFF">
                  <a:alpha val="50195"/>
                </a:srgbClr>
              </a:solidFill>
              <a:ln>
                <a:noFill/>
              </a:ln>
              <a:extLst>
                <a:ext uri="{91240B29-F687-4F45-9708-019B960494DF}">
                  <a14:hiddenLine xmlns:a14="http://schemas.microsoft.com/office/drawing/2010/main" w="6350" cmpd="sng">
                    <a:solidFill>
                      <a:srgbClr val="000000"/>
                    </a:solidFill>
                    <a:round/>
                    <a:headEnd/>
                    <a:tailEnd/>
                  </a14:hiddenLine>
                </a:ext>
              </a:extLst>
            </p:spPr>
            <p:txBody>
              <a:bodyPr/>
              <a:lstStyle/>
              <a:p>
                <a:endParaRPr lang="zh-TW" altLang="en-US"/>
              </a:p>
            </p:txBody>
          </p:sp>
          <p:sp>
            <p:nvSpPr>
              <p:cNvPr id="49" name="Freeform 112">
                <a:extLst>
                  <a:ext uri="{FF2B5EF4-FFF2-40B4-BE49-F238E27FC236}">
                    <a16:creationId xmlns:a16="http://schemas.microsoft.com/office/drawing/2014/main" id="{EB23CB97-97C3-4862-9DD5-66FBD3028898}"/>
                  </a:ext>
                </a:extLst>
              </p:cNvPr>
              <p:cNvSpPr>
                <a:spLocks/>
              </p:cNvSpPr>
              <p:nvPr/>
            </p:nvSpPr>
            <p:spPr bwMode="gray">
              <a:xfrm>
                <a:off x="2383" y="2514"/>
                <a:ext cx="39" cy="30"/>
              </a:xfrm>
              <a:custGeom>
                <a:avLst/>
                <a:gdLst>
                  <a:gd name="T0" fmla="*/ 0 w 38"/>
                  <a:gd name="T1" fmla="*/ 24 h 30"/>
                  <a:gd name="T2" fmla="*/ 17 w 38"/>
                  <a:gd name="T3" fmla="*/ 30 h 30"/>
                  <a:gd name="T4" fmla="*/ 32 w 38"/>
                  <a:gd name="T5" fmla="*/ 15 h 30"/>
                  <a:gd name="T6" fmla="*/ 38 w 38"/>
                  <a:gd name="T7" fmla="*/ 0 h 30"/>
                  <a:gd name="T8" fmla="*/ 20 w 38"/>
                  <a:gd name="T9" fmla="*/ 3 h 30"/>
                  <a:gd name="T10" fmla="*/ 0 w 38"/>
                  <a:gd name="T11" fmla="*/ 24 h 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 h="30">
                    <a:moveTo>
                      <a:pt x="0" y="24"/>
                    </a:moveTo>
                    <a:lnTo>
                      <a:pt x="17" y="30"/>
                    </a:lnTo>
                    <a:lnTo>
                      <a:pt x="32" y="15"/>
                    </a:lnTo>
                    <a:lnTo>
                      <a:pt x="38" y="0"/>
                    </a:lnTo>
                    <a:lnTo>
                      <a:pt x="20" y="3"/>
                    </a:lnTo>
                    <a:lnTo>
                      <a:pt x="0" y="24"/>
                    </a:lnTo>
                    <a:close/>
                  </a:path>
                </a:pathLst>
              </a:custGeom>
              <a:solidFill>
                <a:srgbClr val="FFFFFF">
                  <a:alpha val="50195"/>
                </a:srgbClr>
              </a:solidFill>
              <a:ln>
                <a:noFill/>
              </a:ln>
              <a:extLst>
                <a:ext uri="{91240B29-F687-4F45-9708-019B960494DF}">
                  <a14:hiddenLine xmlns:a14="http://schemas.microsoft.com/office/drawing/2010/main" w="6350" cmpd="sng">
                    <a:solidFill>
                      <a:srgbClr val="000000"/>
                    </a:solidFill>
                    <a:round/>
                    <a:headEnd/>
                    <a:tailEnd/>
                  </a14:hiddenLine>
                </a:ext>
              </a:extLst>
            </p:spPr>
            <p:txBody>
              <a:bodyPr/>
              <a:lstStyle/>
              <a:p>
                <a:endParaRPr lang="zh-TW" altLang="en-US"/>
              </a:p>
            </p:txBody>
          </p:sp>
          <p:sp>
            <p:nvSpPr>
              <p:cNvPr id="50" name="Freeform 113">
                <a:extLst>
                  <a:ext uri="{FF2B5EF4-FFF2-40B4-BE49-F238E27FC236}">
                    <a16:creationId xmlns:a16="http://schemas.microsoft.com/office/drawing/2014/main" id="{88046886-78D1-4A7A-BF6D-92AB5C62D86B}"/>
                  </a:ext>
                </a:extLst>
              </p:cNvPr>
              <p:cNvSpPr>
                <a:spLocks/>
              </p:cNvSpPr>
              <p:nvPr/>
            </p:nvSpPr>
            <p:spPr bwMode="gray">
              <a:xfrm>
                <a:off x="2233" y="2737"/>
                <a:ext cx="119" cy="34"/>
              </a:xfrm>
              <a:custGeom>
                <a:avLst/>
                <a:gdLst>
                  <a:gd name="T0" fmla="*/ 0 w 120"/>
                  <a:gd name="T1" fmla="*/ 12 h 35"/>
                  <a:gd name="T2" fmla="*/ 18 w 120"/>
                  <a:gd name="T3" fmla="*/ 27 h 35"/>
                  <a:gd name="T4" fmla="*/ 60 w 120"/>
                  <a:gd name="T5" fmla="*/ 27 h 35"/>
                  <a:gd name="T6" fmla="*/ 93 w 120"/>
                  <a:gd name="T7" fmla="*/ 33 h 35"/>
                  <a:gd name="T8" fmla="*/ 120 w 120"/>
                  <a:gd name="T9" fmla="*/ 35 h 35"/>
                  <a:gd name="T10" fmla="*/ 120 w 120"/>
                  <a:gd name="T11" fmla="*/ 27 h 35"/>
                  <a:gd name="T12" fmla="*/ 78 w 120"/>
                  <a:gd name="T13" fmla="*/ 6 h 35"/>
                  <a:gd name="T14" fmla="*/ 49 w 120"/>
                  <a:gd name="T15" fmla="*/ 5 h 35"/>
                  <a:gd name="T16" fmla="*/ 15 w 120"/>
                  <a:gd name="T17" fmla="*/ 0 h 35"/>
                  <a:gd name="T18" fmla="*/ 0 w 120"/>
                  <a:gd name="T19" fmla="*/ 12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0" h="35">
                    <a:moveTo>
                      <a:pt x="0" y="12"/>
                    </a:moveTo>
                    <a:lnTo>
                      <a:pt x="18" y="27"/>
                    </a:lnTo>
                    <a:lnTo>
                      <a:pt x="60" y="27"/>
                    </a:lnTo>
                    <a:lnTo>
                      <a:pt x="93" y="33"/>
                    </a:lnTo>
                    <a:lnTo>
                      <a:pt x="120" y="35"/>
                    </a:lnTo>
                    <a:lnTo>
                      <a:pt x="120" y="27"/>
                    </a:lnTo>
                    <a:lnTo>
                      <a:pt x="78" y="6"/>
                    </a:lnTo>
                    <a:lnTo>
                      <a:pt x="49" y="5"/>
                    </a:lnTo>
                    <a:lnTo>
                      <a:pt x="15" y="0"/>
                    </a:lnTo>
                    <a:lnTo>
                      <a:pt x="0" y="12"/>
                    </a:lnTo>
                    <a:close/>
                  </a:path>
                </a:pathLst>
              </a:custGeom>
              <a:solidFill>
                <a:srgbClr val="FFFFFF">
                  <a:alpha val="50195"/>
                </a:srgbClr>
              </a:solidFill>
              <a:ln>
                <a:noFill/>
              </a:ln>
              <a:extLst>
                <a:ext uri="{91240B29-F687-4F45-9708-019B960494DF}">
                  <a14:hiddenLine xmlns:a14="http://schemas.microsoft.com/office/drawing/2010/main" w="6350" cmpd="sng">
                    <a:solidFill>
                      <a:srgbClr val="000000"/>
                    </a:solidFill>
                    <a:round/>
                    <a:headEnd/>
                    <a:tailEnd/>
                  </a14:hiddenLine>
                </a:ext>
              </a:extLst>
            </p:spPr>
            <p:txBody>
              <a:bodyPr/>
              <a:lstStyle/>
              <a:p>
                <a:endParaRPr lang="zh-TW" altLang="en-US"/>
              </a:p>
            </p:txBody>
          </p:sp>
          <p:sp>
            <p:nvSpPr>
              <p:cNvPr id="51" name="Freeform 114">
                <a:extLst>
                  <a:ext uri="{FF2B5EF4-FFF2-40B4-BE49-F238E27FC236}">
                    <a16:creationId xmlns:a16="http://schemas.microsoft.com/office/drawing/2014/main" id="{F9971679-4D2C-4B61-8D27-20F1E0D6905F}"/>
                  </a:ext>
                </a:extLst>
              </p:cNvPr>
              <p:cNvSpPr>
                <a:spLocks/>
              </p:cNvSpPr>
              <p:nvPr/>
            </p:nvSpPr>
            <p:spPr bwMode="gray">
              <a:xfrm rot="1828510">
                <a:off x="2490" y="2180"/>
                <a:ext cx="9" cy="17"/>
              </a:xfrm>
              <a:custGeom>
                <a:avLst/>
                <a:gdLst>
                  <a:gd name="T0" fmla="*/ 6 w 14"/>
                  <a:gd name="T1" fmla="*/ 0 h 25"/>
                  <a:gd name="T2" fmla="*/ 0 w 14"/>
                  <a:gd name="T3" fmla="*/ 13 h 25"/>
                  <a:gd name="T4" fmla="*/ 12 w 14"/>
                  <a:gd name="T5" fmla="*/ 24 h 25"/>
                  <a:gd name="T6" fmla="*/ 6 w 14"/>
                  <a:gd name="T7" fmla="*/ 0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FFFFFF">
                  <a:alpha val="50195"/>
                </a:srgbClr>
              </a:solidFill>
              <a:ln>
                <a:noFill/>
              </a:ln>
              <a:extLst>
                <a:ext uri="{91240B29-F687-4F45-9708-019B960494DF}">
                  <a14:hiddenLine xmlns:a14="http://schemas.microsoft.com/office/drawing/2010/main" w="6350" cap="flat" cmpd="sng">
                    <a:solidFill>
                      <a:srgbClr val="000000"/>
                    </a:solidFill>
                    <a:prstDash val="solid"/>
                    <a:round/>
                    <a:headEnd type="none" w="med" len="med"/>
                    <a:tailEnd type="none" w="med" len="med"/>
                  </a14:hiddenLine>
                </a:ext>
              </a:extLst>
            </p:spPr>
            <p:txBody>
              <a:bodyPr/>
              <a:lstStyle/>
              <a:p>
                <a:endParaRPr lang="zh-TW" altLang="en-US"/>
              </a:p>
            </p:txBody>
          </p:sp>
          <p:sp>
            <p:nvSpPr>
              <p:cNvPr id="52" name="Freeform 115">
                <a:extLst>
                  <a:ext uri="{FF2B5EF4-FFF2-40B4-BE49-F238E27FC236}">
                    <a16:creationId xmlns:a16="http://schemas.microsoft.com/office/drawing/2014/main" id="{AC375702-FB22-48A9-9D19-07CC6A2E118B}"/>
                  </a:ext>
                </a:extLst>
              </p:cNvPr>
              <p:cNvSpPr>
                <a:spLocks/>
              </p:cNvSpPr>
              <p:nvPr/>
            </p:nvSpPr>
            <p:spPr bwMode="gray">
              <a:xfrm>
                <a:off x="1102" y="1037"/>
                <a:ext cx="119" cy="226"/>
              </a:xfrm>
              <a:custGeom>
                <a:avLst/>
                <a:gdLst>
                  <a:gd name="T0" fmla="*/ 58 w 117"/>
                  <a:gd name="T1" fmla="*/ 34 h 228"/>
                  <a:gd name="T2" fmla="*/ 40 w 117"/>
                  <a:gd name="T3" fmla="*/ 24 h 228"/>
                  <a:gd name="T4" fmla="*/ 30 w 117"/>
                  <a:gd name="T5" fmla="*/ 39 h 228"/>
                  <a:gd name="T6" fmla="*/ 15 w 117"/>
                  <a:gd name="T7" fmla="*/ 19 h 228"/>
                  <a:gd name="T8" fmla="*/ 0 w 117"/>
                  <a:gd name="T9" fmla="*/ 25 h 228"/>
                  <a:gd name="T10" fmla="*/ 9 w 117"/>
                  <a:gd name="T11" fmla="*/ 93 h 228"/>
                  <a:gd name="T12" fmla="*/ 30 w 117"/>
                  <a:gd name="T13" fmla="*/ 117 h 228"/>
                  <a:gd name="T14" fmla="*/ 52 w 117"/>
                  <a:gd name="T15" fmla="*/ 102 h 228"/>
                  <a:gd name="T16" fmla="*/ 69 w 117"/>
                  <a:gd name="T17" fmla="*/ 109 h 228"/>
                  <a:gd name="T18" fmla="*/ 36 w 117"/>
                  <a:gd name="T19" fmla="*/ 139 h 228"/>
                  <a:gd name="T20" fmla="*/ 48 w 117"/>
                  <a:gd name="T21" fmla="*/ 156 h 228"/>
                  <a:gd name="T22" fmla="*/ 37 w 117"/>
                  <a:gd name="T23" fmla="*/ 171 h 228"/>
                  <a:gd name="T24" fmla="*/ 72 w 117"/>
                  <a:gd name="T25" fmla="*/ 220 h 228"/>
                  <a:gd name="T26" fmla="*/ 96 w 117"/>
                  <a:gd name="T27" fmla="*/ 151 h 228"/>
                  <a:gd name="T28" fmla="*/ 105 w 117"/>
                  <a:gd name="T29" fmla="*/ 123 h 228"/>
                  <a:gd name="T30" fmla="*/ 114 w 117"/>
                  <a:gd name="T31" fmla="*/ 84 h 228"/>
                  <a:gd name="T32" fmla="*/ 108 w 117"/>
                  <a:gd name="T33" fmla="*/ 57 h 228"/>
                  <a:gd name="T34" fmla="*/ 102 w 117"/>
                  <a:gd name="T35" fmla="*/ 27 h 228"/>
                  <a:gd name="T36" fmla="*/ 79 w 117"/>
                  <a:gd name="T37" fmla="*/ 4 h 228"/>
                  <a:gd name="T38" fmla="*/ 63 w 117"/>
                  <a:gd name="T39" fmla="*/ 7 h 228"/>
                  <a:gd name="T40" fmla="*/ 58 w 117"/>
                  <a:gd name="T41" fmla="*/ 34 h 2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7" h="228">
                    <a:moveTo>
                      <a:pt x="58" y="34"/>
                    </a:moveTo>
                    <a:cubicBezTo>
                      <a:pt x="51" y="35"/>
                      <a:pt x="45" y="23"/>
                      <a:pt x="40" y="24"/>
                    </a:cubicBezTo>
                    <a:cubicBezTo>
                      <a:pt x="35" y="25"/>
                      <a:pt x="34" y="40"/>
                      <a:pt x="30" y="39"/>
                    </a:cubicBezTo>
                    <a:cubicBezTo>
                      <a:pt x="26" y="38"/>
                      <a:pt x="20" y="21"/>
                      <a:pt x="15" y="19"/>
                    </a:cubicBezTo>
                    <a:cubicBezTo>
                      <a:pt x="10" y="17"/>
                      <a:pt x="1" y="13"/>
                      <a:pt x="0" y="25"/>
                    </a:cubicBezTo>
                    <a:cubicBezTo>
                      <a:pt x="5" y="29"/>
                      <a:pt x="4" y="99"/>
                      <a:pt x="9" y="93"/>
                    </a:cubicBezTo>
                    <a:cubicBezTo>
                      <a:pt x="11" y="93"/>
                      <a:pt x="34" y="110"/>
                      <a:pt x="30" y="117"/>
                    </a:cubicBezTo>
                    <a:cubicBezTo>
                      <a:pt x="27" y="122"/>
                      <a:pt x="52" y="102"/>
                      <a:pt x="52" y="102"/>
                    </a:cubicBezTo>
                    <a:cubicBezTo>
                      <a:pt x="50" y="103"/>
                      <a:pt x="69" y="105"/>
                      <a:pt x="69" y="109"/>
                    </a:cubicBezTo>
                    <a:cubicBezTo>
                      <a:pt x="70" y="114"/>
                      <a:pt x="39" y="131"/>
                      <a:pt x="36" y="139"/>
                    </a:cubicBezTo>
                    <a:cubicBezTo>
                      <a:pt x="33" y="147"/>
                      <a:pt x="48" y="151"/>
                      <a:pt x="48" y="156"/>
                    </a:cubicBezTo>
                    <a:cubicBezTo>
                      <a:pt x="45" y="173"/>
                      <a:pt x="31" y="178"/>
                      <a:pt x="37" y="171"/>
                    </a:cubicBezTo>
                    <a:cubicBezTo>
                      <a:pt x="44" y="163"/>
                      <a:pt x="60" y="228"/>
                      <a:pt x="72" y="220"/>
                    </a:cubicBezTo>
                    <a:cubicBezTo>
                      <a:pt x="90" y="219"/>
                      <a:pt x="90" y="156"/>
                      <a:pt x="96" y="151"/>
                    </a:cubicBezTo>
                    <a:cubicBezTo>
                      <a:pt x="102" y="151"/>
                      <a:pt x="101" y="128"/>
                      <a:pt x="105" y="123"/>
                    </a:cubicBezTo>
                    <a:cubicBezTo>
                      <a:pt x="106" y="111"/>
                      <a:pt x="117" y="94"/>
                      <a:pt x="114" y="84"/>
                    </a:cubicBezTo>
                    <a:cubicBezTo>
                      <a:pt x="113" y="80"/>
                      <a:pt x="108" y="57"/>
                      <a:pt x="108" y="57"/>
                    </a:cubicBezTo>
                    <a:cubicBezTo>
                      <a:pt x="106" y="48"/>
                      <a:pt x="107" y="36"/>
                      <a:pt x="102" y="27"/>
                    </a:cubicBezTo>
                    <a:cubicBezTo>
                      <a:pt x="100" y="22"/>
                      <a:pt x="85" y="7"/>
                      <a:pt x="79" y="4"/>
                    </a:cubicBezTo>
                    <a:cubicBezTo>
                      <a:pt x="73" y="1"/>
                      <a:pt x="66" y="2"/>
                      <a:pt x="63" y="7"/>
                    </a:cubicBezTo>
                    <a:cubicBezTo>
                      <a:pt x="58" y="0"/>
                      <a:pt x="66" y="30"/>
                      <a:pt x="58" y="34"/>
                    </a:cubicBezTo>
                    <a:close/>
                  </a:path>
                </a:pathLst>
              </a:custGeom>
              <a:solidFill>
                <a:srgbClr val="FFFFFF">
                  <a:alpha val="50195"/>
                </a:srgbClr>
              </a:solidFill>
              <a:ln>
                <a:noFill/>
              </a:ln>
              <a:extLst>
                <a:ext uri="{91240B29-F687-4F45-9708-019B960494DF}">
                  <a14:hiddenLine xmlns:a14="http://schemas.microsoft.com/office/drawing/2010/main" w="3175" cap="flat" cmpd="sng">
                    <a:solidFill>
                      <a:srgbClr val="000000"/>
                    </a:solidFill>
                    <a:prstDash val="solid"/>
                    <a:round/>
                    <a:headEnd type="none" w="med" len="med"/>
                    <a:tailEnd type="none" w="med" len="med"/>
                  </a14:hiddenLine>
                </a:ext>
              </a:extLst>
            </p:spPr>
            <p:txBody>
              <a:bodyPr/>
              <a:lstStyle/>
              <a:p>
                <a:endParaRPr lang="zh-TW" altLang="en-US"/>
              </a:p>
            </p:txBody>
          </p:sp>
          <p:sp>
            <p:nvSpPr>
              <p:cNvPr id="53" name="Freeform 116">
                <a:extLst>
                  <a:ext uri="{FF2B5EF4-FFF2-40B4-BE49-F238E27FC236}">
                    <a16:creationId xmlns:a16="http://schemas.microsoft.com/office/drawing/2014/main" id="{A6FE8DE5-C6A7-4C0C-A04C-66A52BA1BF8A}"/>
                  </a:ext>
                </a:extLst>
              </p:cNvPr>
              <p:cNvSpPr>
                <a:spLocks/>
              </p:cNvSpPr>
              <p:nvPr/>
            </p:nvSpPr>
            <p:spPr bwMode="gray">
              <a:xfrm>
                <a:off x="1218" y="1162"/>
                <a:ext cx="60" cy="54"/>
              </a:xfrm>
              <a:custGeom>
                <a:avLst/>
                <a:gdLst>
                  <a:gd name="T0" fmla="*/ 19 w 61"/>
                  <a:gd name="T1" fmla="*/ 0 h 54"/>
                  <a:gd name="T2" fmla="*/ 6 w 61"/>
                  <a:gd name="T3" fmla="*/ 16 h 54"/>
                  <a:gd name="T4" fmla="*/ 36 w 61"/>
                  <a:gd name="T5" fmla="*/ 51 h 54"/>
                  <a:gd name="T6" fmla="*/ 51 w 61"/>
                  <a:gd name="T7" fmla="*/ 33 h 54"/>
                  <a:gd name="T8" fmla="*/ 54 w 61"/>
                  <a:gd name="T9" fmla="*/ 25 h 54"/>
                  <a:gd name="T10" fmla="*/ 19 w 61"/>
                  <a:gd name="T11" fmla="*/ 0 h 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 h="54">
                    <a:moveTo>
                      <a:pt x="19" y="0"/>
                    </a:moveTo>
                    <a:cubicBezTo>
                      <a:pt x="16" y="9"/>
                      <a:pt x="14" y="13"/>
                      <a:pt x="6" y="16"/>
                    </a:cubicBezTo>
                    <a:cubicBezTo>
                      <a:pt x="0" y="24"/>
                      <a:pt x="29" y="50"/>
                      <a:pt x="36" y="51"/>
                    </a:cubicBezTo>
                    <a:cubicBezTo>
                      <a:pt x="43" y="54"/>
                      <a:pt x="48" y="37"/>
                      <a:pt x="51" y="33"/>
                    </a:cubicBezTo>
                    <a:cubicBezTo>
                      <a:pt x="54" y="29"/>
                      <a:pt x="59" y="30"/>
                      <a:pt x="54" y="25"/>
                    </a:cubicBezTo>
                    <a:cubicBezTo>
                      <a:pt x="61" y="22"/>
                      <a:pt x="19" y="2"/>
                      <a:pt x="19" y="0"/>
                    </a:cubicBezTo>
                    <a:close/>
                  </a:path>
                </a:pathLst>
              </a:custGeom>
              <a:solidFill>
                <a:srgbClr val="FFFFFF">
                  <a:alpha val="50195"/>
                </a:srgbClr>
              </a:solidFill>
              <a:ln>
                <a:noFill/>
              </a:ln>
              <a:extLst>
                <a:ext uri="{91240B29-F687-4F45-9708-019B960494DF}">
                  <a14:hiddenLine xmlns:a14="http://schemas.microsoft.com/office/drawing/2010/main" w="3175" cap="flat" cmpd="sng">
                    <a:solidFill>
                      <a:srgbClr val="000000"/>
                    </a:solidFill>
                    <a:prstDash val="solid"/>
                    <a:round/>
                    <a:headEnd type="none" w="med" len="med"/>
                    <a:tailEnd type="none" w="med" len="med"/>
                  </a14:hiddenLine>
                </a:ext>
              </a:extLst>
            </p:spPr>
            <p:txBody>
              <a:bodyPr/>
              <a:lstStyle/>
              <a:p>
                <a:endParaRPr lang="zh-TW" altLang="en-US"/>
              </a:p>
            </p:txBody>
          </p:sp>
          <p:sp>
            <p:nvSpPr>
              <p:cNvPr id="54" name="Freeform 117">
                <a:extLst>
                  <a:ext uri="{FF2B5EF4-FFF2-40B4-BE49-F238E27FC236}">
                    <a16:creationId xmlns:a16="http://schemas.microsoft.com/office/drawing/2014/main" id="{64D9F7D3-2F0A-4A26-972D-10EF3AB4C7BA}"/>
                  </a:ext>
                </a:extLst>
              </p:cNvPr>
              <p:cNvSpPr>
                <a:spLocks/>
              </p:cNvSpPr>
              <p:nvPr/>
            </p:nvSpPr>
            <p:spPr bwMode="gray">
              <a:xfrm rot="-840682">
                <a:off x="1615" y="1185"/>
                <a:ext cx="140" cy="189"/>
              </a:xfrm>
              <a:custGeom>
                <a:avLst/>
                <a:gdLst>
                  <a:gd name="T0" fmla="*/ 171 w 189"/>
                  <a:gd name="T1" fmla="*/ 4 h 144"/>
                  <a:gd name="T2" fmla="*/ 185 w 189"/>
                  <a:gd name="T3" fmla="*/ 4 h 144"/>
                  <a:gd name="T4" fmla="*/ 189 w 189"/>
                  <a:gd name="T5" fmla="*/ 16 h 144"/>
                  <a:gd name="T6" fmla="*/ 187 w 189"/>
                  <a:gd name="T7" fmla="*/ 24 h 144"/>
                  <a:gd name="T8" fmla="*/ 131 w 189"/>
                  <a:gd name="T9" fmla="*/ 44 h 144"/>
                  <a:gd name="T10" fmla="*/ 109 w 189"/>
                  <a:gd name="T11" fmla="*/ 58 h 144"/>
                  <a:gd name="T12" fmla="*/ 97 w 189"/>
                  <a:gd name="T13" fmla="*/ 62 h 144"/>
                  <a:gd name="T14" fmla="*/ 71 w 189"/>
                  <a:gd name="T15" fmla="*/ 82 h 144"/>
                  <a:gd name="T16" fmla="*/ 75 w 189"/>
                  <a:gd name="T17" fmla="*/ 92 h 144"/>
                  <a:gd name="T18" fmla="*/ 83 w 189"/>
                  <a:gd name="T19" fmla="*/ 116 h 144"/>
                  <a:gd name="T20" fmla="*/ 107 w 189"/>
                  <a:gd name="T21" fmla="*/ 126 h 144"/>
                  <a:gd name="T22" fmla="*/ 93 w 189"/>
                  <a:gd name="T23" fmla="*/ 140 h 144"/>
                  <a:gd name="T24" fmla="*/ 83 w 189"/>
                  <a:gd name="T25" fmla="*/ 130 h 144"/>
                  <a:gd name="T26" fmla="*/ 71 w 189"/>
                  <a:gd name="T27" fmla="*/ 134 h 144"/>
                  <a:gd name="T28" fmla="*/ 21 w 189"/>
                  <a:gd name="T29" fmla="*/ 122 h 144"/>
                  <a:gd name="T30" fmla="*/ 19 w 189"/>
                  <a:gd name="T31" fmla="*/ 106 h 144"/>
                  <a:gd name="T32" fmla="*/ 47 w 189"/>
                  <a:gd name="T33" fmla="*/ 90 h 144"/>
                  <a:gd name="T34" fmla="*/ 51 w 189"/>
                  <a:gd name="T35" fmla="*/ 76 h 144"/>
                  <a:gd name="T36" fmla="*/ 47 w 189"/>
                  <a:gd name="T37" fmla="*/ 64 h 144"/>
                  <a:gd name="T38" fmla="*/ 73 w 189"/>
                  <a:gd name="T39" fmla="*/ 46 h 144"/>
                  <a:gd name="T40" fmla="*/ 97 w 189"/>
                  <a:gd name="T41" fmla="*/ 36 h 144"/>
                  <a:gd name="T42" fmla="*/ 113 w 189"/>
                  <a:gd name="T43" fmla="*/ 24 h 144"/>
                  <a:gd name="T44" fmla="*/ 171 w 189"/>
                  <a:gd name="T45" fmla="*/ 4 h 1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solidFill>
                <a:srgbClr val="FFFFFF">
                  <a:alpha val="50195"/>
                </a:srgbClr>
              </a:solidFill>
              <a:ln>
                <a:noFill/>
              </a:ln>
              <a:extLst>
                <a:ext uri="{91240B29-F687-4F45-9708-019B960494DF}">
                  <a14:hiddenLine xmlns:a14="http://schemas.microsoft.com/office/drawing/2010/main" w="3175" cap="flat" cmpd="sng">
                    <a:solidFill>
                      <a:srgbClr val="000000"/>
                    </a:solidFill>
                    <a:prstDash val="solid"/>
                    <a:round/>
                    <a:headEnd type="none" w="med" len="med"/>
                    <a:tailEnd type="none" w="med" len="med"/>
                  </a14:hiddenLine>
                </a:ext>
              </a:extLst>
            </p:spPr>
            <p:txBody>
              <a:bodyPr/>
              <a:lstStyle/>
              <a:p>
                <a:endParaRPr lang="zh-TW" altLang="en-US"/>
              </a:p>
            </p:txBody>
          </p:sp>
          <p:sp>
            <p:nvSpPr>
              <p:cNvPr id="55" name="Freeform 118">
                <a:extLst>
                  <a:ext uri="{FF2B5EF4-FFF2-40B4-BE49-F238E27FC236}">
                    <a16:creationId xmlns:a16="http://schemas.microsoft.com/office/drawing/2014/main" id="{4F595E01-E2F7-474B-AEC7-113822BCDB77}"/>
                  </a:ext>
                </a:extLst>
              </p:cNvPr>
              <p:cNvSpPr>
                <a:spLocks/>
              </p:cNvSpPr>
              <p:nvPr/>
            </p:nvSpPr>
            <p:spPr bwMode="gray">
              <a:xfrm>
                <a:off x="1472" y="1020"/>
                <a:ext cx="119" cy="74"/>
              </a:xfrm>
              <a:custGeom>
                <a:avLst/>
                <a:gdLst>
                  <a:gd name="T0" fmla="*/ 28 w 121"/>
                  <a:gd name="T1" fmla="*/ 19 h 76"/>
                  <a:gd name="T2" fmla="*/ 50 w 121"/>
                  <a:gd name="T3" fmla="*/ 2 h 76"/>
                  <a:gd name="T4" fmla="*/ 76 w 121"/>
                  <a:gd name="T5" fmla="*/ 7 h 76"/>
                  <a:gd name="T6" fmla="*/ 62 w 121"/>
                  <a:gd name="T7" fmla="*/ 29 h 76"/>
                  <a:gd name="T8" fmla="*/ 89 w 121"/>
                  <a:gd name="T9" fmla="*/ 29 h 76"/>
                  <a:gd name="T10" fmla="*/ 121 w 121"/>
                  <a:gd name="T11" fmla="*/ 23 h 76"/>
                  <a:gd name="T12" fmla="*/ 101 w 121"/>
                  <a:gd name="T13" fmla="*/ 49 h 76"/>
                  <a:gd name="T14" fmla="*/ 80 w 121"/>
                  <a:gd name="T15" fmla="*/ 76 h 76"/>
                  <a:gd name="T16" fmla="*/ 52 w 121"/>
                  <a:gd name="T17" fmla="*/ 47 h 76"/>
                  <a:gd name="T18" fmla="*/ 26 w 121"/>
                  <a:gd name="T19" fmla="*/ 46 h 76"/>
                  <a:gd name="T20" fmla="*/ 8 w 121"/>
                  <a:gd name="T21" fmla="*/ 35 h 76"/>
                  <a:gd name="T22" fmla="*/ 28 w 121"/>
                  <a:gd name="T23" fmla="*/ 19 h 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1" h="76">
                    <a:moveTo>
                      <a:pt x="28" y="19"/>
                    </a:moveTo>
                    <a:cubicBezTo>
                      <a:pt x="35" y="16"/>
                      <a:pt x="35" y="1"/>
                      <a:pt x="50" y="2"/>
                    </a:cubicBezTo>
                    <a:cubicBezTo>
                      <a:pt x="58" y="0"/>
                      <a:pt x="74" y="3"/>
                      <a:pt x="76" y="7"/>
                    </a:cubicBezTo>
                    <a:cubicBezTo>
                      <a:pt x="78" y="11"/>
                      <a:pt x="60" y="25"/>
                      <a:pt x="62" y="29"/>
                    </a:cubicBezTo>
                    <a:cubicBezTo>
                      <a:pt x="64" y="33"/>
                      <a:pt x="79" y="30"/>
                      <a:pt x="89" y="29"/>
                    </a:cubicBezTo>
                    <a:cubicBezTo>
                      <a:pt x="99" y="28"/>
                      <a:pt x="119" y="20"/>
                      <a:pt x="121" y="23"/>
                    </a:cubicBezTo>
                    <a:cubicBezTo>
                      <a:pt x="118" y="28"/>
                      <a:pt x="107" y="48"/>
                      <a:pt x="101" y="49"/>
                    </a:cubicBezTo>
                    <a:cubicBezTo>
                      <a:pt x="98" y="60"/>
                      <a:pt x="87" y="72"/>
                      <a:pt x="80" y="76"/>
                    </a:cubicBezTo>
                    <a:cubicBezTo>
                      <a:pt x="74" y="75"/>
                      <a:pt x="58" y="47"/>
                      <a:pt x="52" y="47"/>
                    </a:cubicBezTo>
                    <a:cubicBezTo>
                      <a:pt x="51" y="47"/>
                      <a:pt x="25" y="48"/>
                      <a:pt x="26" y="46"/>
                    </a:cubicBezTo>
                    <a:cubicBezTo>
                      <a:pt x="14" y="43"/>
                      <a:pt x="0" y="37"/>
                      <a:pt x="8" y="35"/>
                    </a:cubicBezTo>
                    <a:cubicBezTo>
                      <a:pt x="12" y="28"/>
                      <a:pt x="22" y="25"/>
                      <a:pt x="28" y="19"/>
                    </a:cubicBezTo>
                    <a:close/>
                  </a:path>
                </a:pathLst>
              </a:custGeom>
              <a:solidFill>
                <a:srgbClr val="FFFFFF">
                  <a:alpha val="50195"/>
                </a:srgbClr>
              </a:solidFill>
              <a:ln>
                <a:noFill/>
              </a:ln>
              <a:extLst>
                <a:ext uri="{91240B29-F687-4F45-9708-019B960494DF}">
                  <a14:hiddenLine xmlns:a14="http://schemas.microsoft.com/office/drawing/2010/main" w="3175" cap="flat" cmpd="sng">
                    <a:solidFill>
                      <a:srgbClr val="000000"/>
                    </a:solidFill>
                    <a:prstDash val="solid"/>
                    <a:round/>
                    <a:headEnd type="none" w="med" len="med"/>
                    <a:tailEnd type="none" w="med" len="med"/>
                  </a14:hiddenLine>
                </a:ext>
              </a:extLst>
            </p:spPr>
            <p:txBody>
              <a:bodyPr/>
              <a:lstStyle/>
              <a:p>
                <a:endParaRPr lang="zh-TW" altLang="en-US"/>
              </a:p>
            </p:txBody>
          </p:sp>
          <p:sp>
            <p:nvSpPr>
              <p:cNvPr id="56" name="Freeform 119">
                <a:extLst>
                  <a:ext uri="{FF2B5EF4-FFF2-40B4-BE49-F238E27FC236}">
                    <a16:creationId xmlns:a16="http://schemas.microsoft.com/office/drawing/2014/main" id="{15825484-AFA5-44E1-8874-DBD4C6798ACE}"/>
                  </a:ext>
                </a:extLst>
              </p:cNvPr>
              <p:cNvSpPr>
                <a:spLocks/>
              </p:cNvSpPr>
              <p:nvPr/>
            </p:nvSpPr>
            <p:spPr bwMode="gray">
              <a:xfrm>
                <a:off x="1194" y="1000"/>
                <a:ext cx="128" cy="101"/>
              </a:xfrm>
              <a:custGeom>
                <a:avLst/>
                <a:gdLst>
                  <a:gd name="T0" fmla="*/ 16 w 129"/>
                  <a:gd name="T1" fmla="*/ 54 h 100"/>
                  <a:gd name="T2" fmla="*/ 24 w 129"/>
                  <a:gd name="T3" fmla="*/ 67 h 100"/>
                  <a:gd name="T4" fmla="*/ 34 w 129"/>
                  <a:gd name="T5" fmla="*/ 93 h 100"/>
                  <a:gd name="T6" fmla="*/ 64 w 129"/>
                  <a:gd name="T7" fmla="*/ 87 h 100"/>
                  <a:gd name="T8" fmla="*/ 85 w 129"/>
                  <a:gd name="T9" fmla="*/ 93 h 100"/>
                  <a:gd name="T10" fmla="*/ 123 w 129"/>
                  <a:gd name="T11" fmla="*/ 45 h 100"/>
                  <a:gd name="T12" fmla="*/ 118 w 129"/>
                  <a:gd name="T13" fmla="*/ 24 h 100"/>
                  <a:gd name="T14" fmla="*/ 58 w 129"/>
                  <a:gd name="T15" fmla="*/ 4 h 100"/>
                  <a:gd name="T16" fmla="*/ 48 w 129"/>
                  <a:gd name="T17" fmla="*/ 10 h 100"/>
                  <a:gd name="T18" fmla="*/ 19 w 129"/>
                  <a:gd name="T19" fmla="*/ 1 h 100"/>
                  <a:gd name="T20" fmla="*/ 16 w 129"/>
                  <a:gd name="T21" fmla="*/ 19 h 100"/>
                  <a:gd name="T22" fmla="*/ 0 w 129"/>
                  <a:gd name="T23" fmla="*/ 31 h 100"/>
                  <a:gd name="T24" fmla="*/ 16 w 129"/>
                  <a:gd name="T25" fmla="*/ 54 h 1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9" h="100">
                    <a:moveTo>
                      <a:pt x="16" y="54"/>
                    </a:moveTo>
                    <a:cubicBezTo>
                      <a:pt x="13" y="63"/>
                      <a:pt x="32" y="64"/>
                      <a:pt x="24" y="67"/>
                    </a:cubicBezTo>
                    <a:cubicBezTo>
                      <a:pt x="24" y="71"/>
                      <a:pt x="27" y="90"/>
                      <a:pt x="34" y="93"/>
                    </a:cubicBezTo>
                    <a:cubicBezTo>
                      <a:pt x="41" y="96"/>
                      <a:pt x="56" y="87"/>
                      <a:pt x="64" y="87"/>
                    </a:cubicBezTo>
                    <a:cubicBezTo>
                      <a:pt x="71" y="90"/>
                      <a:pt x="75" y="100"/>
                      <a:pt x="85" y="93"/>
                    </a:cubicBezTo>
                    <a:cubicBezTo>
                      <a:pt x="95" y="86"/>
                      <a:pt x="118" y="56"/>
                      <a:pt x="123" y="45"/>
                    </a:cubicBezTo>
                    <a:cubicBezTo>
                      <a:pt x="128" y="34"/>
                      <a:pt x="129" y="31"/>
                      <a:pt x="118" y="24"/>
                    </a:cubicBezTo>
                    <a:cubicBezTo>
                      <a:pt x="96" y="27"/>
                      <a:pt x="71" y="0"/>
                      <a:pt x="58" y="4"/>
                    </a:cubicBezTo>
                    <a:cubicBezTo>
                      <a:pt x="46" y="2"/>
                      <a:pt x="54" y="10"/>
                      <a:pt x="48" y="10"/>
                    </a:cubicBezTo>
                    <a:cubicBezTo>
                      <a:pt x="42" y="10"/>
                      <a:pt x="24" y="0"/>
                      <a:pt x="19" y="1"/>
                    </a:cubicBezTo>
                    <a:cubicBezTo>
                      <a:pt x="14" y="2"/>
                      <a:pt x="19" y="14"/>
                      <a:pt x="16" y="19"/>
                    </a:cubicBezTo>
                    <a:cubicBezTo>
                      <a:pt x="13" y="24"/>
                      <a:pt x="0" y="25"/>
                      <a:pt x="0" y="31"/>
                    </a:cubicBezTo>
                    <a:cubicBezTo>
                      <a:pt x="0" y="37"/>
                      <a:pt x="13" y="49"/>
                      <a:pt x="16" y="54"/>
                    </a:cubicBezTo>
                    <a:close/>
                  </a:path>
                </a:pathLst>
              </a:custGeom>
              <a:solidFill>
                <a:srgbClr val="FFFFFF">
                  <a:alpha val="50195"/>
                </a:srgbClr>
              </a:solidFill>
              <a:ln>
                <a:noFill/>
              </a:ln>
              <a:extLst>
                <a:ext uri="{91240B29-F687-4F45-9708-019B960494DF}">
                  <a14:hiddenLine xmlns:a14="http://schemas.microsoft.com/office/drawing/2010/main" w="3175" cap="flat" cmpd="sng">
                    <a:solidFill>
                      <a:srgbClr val="000000"/>
                    </a:solidFill>
                    <a:prstDash val="solid"/>
                    <a:round/>
                    <a:headEnd type="none" w="med" len="med"/>
                    <a:tailEnd type="none" w="med" len="med"/>
                  </a14:hiddenLine>
                </a:ext>
              </a:extLst>
            </p:spPr>
            <p:txBody>
              <a:bodyPr/>
              <a:lstStyle/>
              <a:p>
                <a:endParaRPr lang="zh-TW" altLang="en-US"/>
              </a:p>
            </p:txBody>
          </p:sp>
        </p:grpSp>
        <p:grpSp>
          <p:nvGrpSpPr>
            <p:cNvPr id="8" name="Group 120">
              <a:extLst>
                <a:ext uri="{FF2B5EF4-FFF2-40B4-BE49-F238E27FC236}">
                  <a16:creationId xmlns:a16="http://schemas.microsoft.com/office/drawing/2014/main" id="{F7FEB288-7E7A-406E-B3A3-2A2A862784A1}"/>
                </a:ext>
              </a:extLst>
            </p:cNvPr>
            <p:cNvGrpSpPr>
              <a:grpSpLocks/>
            </p:cNvGrpSpPr>
            <p:nvPr/>
          </p:nvGrpSpPr>
          <p:grpSpPr bwMode="auto">
            <a:xfrm>
              <a:off x="3356" y="912"/>
              <a:ext cx="1851" cy="2746"/>
              <a:chOff x="3356" y="912"/>
              <a:chExt cx="1851" cy="2746"/>
            </a:xfrm>
          </p:grpSpPr>
          <p:sp>
            <p:nvSpPr>
              <p:cNvPr id="9" name="Freeform 121">
                <a:extLst>
                  <a:ext uri="{FF2B5EF4-FFF2-40B4-BE49-F238E27FC236}">
                    <a16:creationId xmlns:a16="http://schemas.microsoft.com/office/drawing/2014/main" id="{BF829D9E-1B02-4E1B-8E2A-B3C44B7000B1}"/>
                  </a:ext>
                </a:extLst>
              </p:cNvPr>
              <p:cNvSpPr>
                <a:spLocks/>
              </p:cNvSpPr>
              <p:nvPr/>
            </p:nvSpPr>
            <p:spPr bwMode="gray">
              <a:xfrm>
                <a:off x="3356" y="1317"/>
                <a:ext cx="1747" cy="2341"/>
              </a:xfrm>
              <a:custGeom>
                <a:avLst/>
                <a:gdLst>
                  <a:gd name="T0" fmla="*/ 73 w 1747"/>
                  <a:gd name="T1" fmla="*/ 204 h 2341"/>
                  <a:gd name="T2" fmla="*/ 103 w 1747"/>
                  <a:gd name="T3" fmla="*/ 279 h 2341"/>
                  <a:gd name="T4" fmla="*/ 75 w 1747"/>
                  <a:gd name="T5" fmla="*/ 387 h 2341"/>
                  <a:gd name="T6" fmla="*/ 117 w 1747"/>
                  <a:gd name="T7" fmla="*/ 492 h 2341"/>
                  <a:gd name="T8" fmla="*/ 255 w 1747"/>
                  <a:gd name="T9" fmla="*/ 343 h 2341"/>
                  <a:gd name="T10" fmla="*/ 292 w 1747"/>
                  <a:gd name="T11" fmla="*/ 367 h 2341"/>
                  <a:gd name="T12" fmla="*/ 469 w 1747"/>
                  <a:gd name="T13" fmla="*/ 468 h 2341"/>
                  <a:gd name="T14" fmla="*/ 559 w 1747"/>
                  <a:gd name="T15" fmla="*/ 790 h 2341"/>
                  <a:gd name="T16" fmla="*/ 690 w 1747"/>
                  <a:gd name="T17" fmla="*/ 936 h 2341"/>
                  <a:gd name="T18" fmla="*/ 808 w 1747"/>
                  <a:gd name="T19" fmla="*/ 1116 h 2341"/>
                  <a:gd name="T20" fmla="*/ 1036 w 1747"/>
                  <a:gd name="T21" fmla="*/ 1195 h 2341"/>
                  <a:gd name="T22" fmla="*/ 1138 w 1747"/>
                  <a:gd name="T23" fmla="*/ 1272 h 2341"/>
                  <a:gd name="T24" fmla="*/ 1111 w 1747"/>
                  <a:gd name="T25" fmla="*/ 1386 h 2341"/>
                  <a:gd name="T26" fmla="*/ 1240 w 1747"/>
                  <a:gd name="T27" fmla="*/ 1758 h 2341"/>
                  <a:gd name="T28" fmla="*/ 1228 w 1747"/>
                  <a:gd name="T29" fmla="*/ 1918 h 2341"/>
                  <a:gd name="T30" fmla="*/ 1204 w 1747"/>
                  <a:gd name="T31" fmla="*/ 2047 h 2341"/>
                  <a:gd name="T32" fmla="*/ 1236 w 1747"/>
                  <a:gd name="T33" fmla="*/ 2262 h 2341"/>
                  <a:gd name="T34" fmla="*/ 1254 w 1747"/>
                  <a:gd name="T35" fmla="*/ 2331 h 2341"/>
                  <a:gd name="T36" fmla="*/ 1326 w 1747"/>
                  <a:gd name="T37" fmla="*/ 2335 h 2341"/>
                  <a:gd name="T38" fmla="*/ 1288 w 1747"/>
                  <a:gd name="T39" fmla="*/ 2181 h 2341"/>
                  <a:gd name="T40" fmla="*/ 1342 w 1747"/>
                  <a:gd name="T41" fmla="*/ 2035 h 2341"/>
                  <a:gd name="T42" fmla="*/ 1438 w 1747"/>
                  <a:gd name="T43" fmla="*/ 1932 h 2341"/>
                  <a:gd name="T44" fmla="*/ 1548 w 1747"/>
                  <a:gd name="T45" fmla="*/ 1735 h 2341"/>
                  <a:gd name="T46" fmla="*/ 1747 w 1747"/>
                  <a:gd name="T47" fmla="*/ 1444 h 2341"/>
                  <a:gd name="T48" fmla="*/ 1542 w 1747"/>
                  <a:gd name="T49" fmla="*/ 1347 h 2341"/>
                  <a:gd name="T50" fmla="*/ 1384 w 1747"/>
                  <a:gd name="T51" fmla="*/ 1204 h 2341"/>
                  <a:gd name="T52" fmla="*/ 1194 w 1747"/>
                  <a:gd name="T53" fmla="*/ 1188 h 2341"/>
                  <a:gd name="T54" fmla="*/ 1099 w 1747"/>
                  <a:gd name="T55" fmla="*/ 1239 h 2341"/>
                  <a:gd name="T56" fmla="*/ 1038 w 1747"/>
                  <a:gd name="T57" fmla="*/ 1107 h 2341"/>
                  <a:gd name="T58" fmla="*/ 918 w 1747"/>
                  <a:gd name="T59" fmla="*/ 1099 h 2341"/>
                  <a:gd name="T60" fmla="*/ 1077 w 1747"/>
                  <a:gd name="T61" fmla="*/ 955 h 2341"/>
                  <a:gd name="T62" fmla="*/ 1117 w 1747"/>
                  <a:gd name="T63" fmla="*/ 927 h 2341"/>
                  <a:gd name="T64" fmla="*/ 1197 w 1747"/>
                  <a:gd name="T65" fmla="*/ 813 h 2341"/>
                  <a:gd name="T66" fmla="*/ 1243 w 1747"/>
                  <a:gd name="T67" fmla="*/ 745 h 2341"/>
                  <a:gd name="T68" fmla="*/ 1366 w 1747"/>
                  <a:gd name="T69" fmla="*/ 709 h 2341"/>
                  <a:gd name="T70" fmla="*/ 1249 w 1747"/>
                  <a:gd name="T71" fmla="*/ 666 h 2341"/>
                  <a:gd name="T72" fmla="*/ 1443 w 1747"/>
                  <a:gd name="T73" fmla="*/ 522 h 2341"/>
                  <a:gd name="T74" fmla="*/ 1273 w 1747"/>
                  <a:gd name="T75" fmla="*/ 408 h 2341"/>
                  <a:gd name="T76" fmla="*/ 1161 w 1747"/>
                  <a:gd name="T77" fmla="*/ 364 h 2341"/>
                  <a:gd name="T78" fmla="*/ 1128 w 1747"/>
                  <a:gd name="T79" fmla="*/ 589 h 2341"/>
                  <a:gd name="T80" fmla="*/ 969 w 1747"/>
                  <a:gd name="T81" fmla="*/ 420 h 2341"/>
                  <a:gd name="T82" fmla="*/ 1053 w 1747"/>
                  <a:gd name="T83" fmla="*/ 222 h 2341"/>
                  <a:gd name="T84" fmla="*/ 1110 w 1747"/>
                  <a:gd name="T85" fmla="*/ 138 h 2341"/>
                  <a:gd name="T86" fmla="*/ 1056 w 1747"/>
                  <a:gd name="T87" fmla="*/ 138 h 2341"/>
                  <a:gd name="T88" fmla="*/ 1003 w 1747"/>
                  <a:gd name="T89" fmla="*/ 64 h 2341"/>
                  <a:gd name="T90" fmla="*/ 954 w 1747"/>
                  <a:gd name="T91" fmla="*/ 114 h 2341"/>
                  <a:gd name="T92" fmla="*/ 901 w 1747"/>
                  <a:gd name="T93" fmla="*/ 127 h 2341"/>
                  <a:gd name="T94" fmla="*/ 804 w 1747"/>
                  <a:gd name="T95" fmla="*/ 108 h 2341"/>
                  <a:gd name="T96" fmla="*/ 694 w 1747"/>
                  <a:gd name="T97" fmla="*/ 153 h 2341"/>
                  <a:gd name="T98" fmla="*/ 573 w 1747"/>
                  <a:gd name="T99" fmla="*/ 61 h 2341"/>
                  <a:gd name="T100" fmla="*/ 448 w 1747"/>
                  <a:gd name="T101" fmla="*/ 96 h 2341"/>
                  <a:gd name="T102" fmla="*/ 241 w 1747"/>
                  <a:gd name="T103" fmla="*/ 64 h 234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747" h="2341">
                    <a:moveTo>
                      <a:pt x="106" y="40"/>
                    </a:moveTo>
                    <a:lnTo>
                      <a:pt x="76" y="88"/>
                    </a:lnTo>
                    <a:cubicBezTo>
                      <a:pt x="63" y="101"/>
                      <a:pt x="29" y="101"/>
                      <a:pt x="30" y="117"/>
                    </a:cubicBezTo>
                    <a:cubicBezTo>
                      <a:pt x="32" y="134"/>
                      <a:pt x="72" y="168"/>
                      <a:pt x="84" y="186"/>
                    </a:cubicBezTo>
                    <a:cubicBezTo>
                      <a:pt x="91" y="200"/>
                      <a:pt x="79" y="203"/>
                      <a:pt x="73" y="204"/>
                    </a:cubicBezTo>
                    <a:cubicBezTo>
                      <a:pt x="67" y="205"/>
                      <a:pt x="56" y="186"/>
                      <a:pt x="45" y="190"/>
                    </a:cubicBezTo>
                    <a:cubicBezTo>
                      <a:pt x="34" y="194"/>
                      <a:pt x="6" y="215"/>
                      <a:pt x="7" y="226"/>
                    </a:cubicBezTo>
                    <a:cubicBezTo>
                      <a:pt x="0" y="238"/>
                      <a:pt x="41" y="235"/>
                      <a:pt x="48" y="258"/>
                    </a:cubicBezTo>
                    <a:cubicBezTo>
                      <a:pt x="64" y="262"/>
                      <a:pt x="94" y="246"/>
                      <a:pt x="103" y="249"/>
                    </a:cubicBezTo>
                    <a:cubicBezTo>
                      <a:pt x="112" y="252"/>
                      <a:pt x="110" y="268"/>
                      <a:pt x="103" y="279"/>
                    </a:cubicBezTo>
                    <a:cubicBezTo>
                      <a:pt x="96" y="290"/>
                      <a:pt x="74" y="303"/>
                      <a:pt x="61" y="313"/>
                    </a:cubicBezTo>
                    <a:cubicBezTo>
                      <a:pt x="48" y="323"/>
                      <a:pt x="25" y="330"/>
                      <a:pt x="24" y="339"/>
                    </a:cubicBezTo>
                    <a:cubicBezTo>
                      <a:pt x="23" y="348"/>
                      <a:pt x="46" y="359"/>
                      <a:pt x="52" y="367"/>
                    </a:cubicBezTo>
                    <a:lnTo>
                      <a:pt x="57" y="390"/>
                    </a:lnTo>
                    <a:lnTo>
                      <a:pt x="75" y="387"/>
                    </a:lnTo>
                    <a:lnTo>
                      <a:pt x="90" y="423"/>
                    </a:lnTo>
                    <a:lnTo>
                      <a:pt x="147" y="405"/>
                    </a:lnTo>
                    <a:lnTo>
                      <a:pt x="141" y="433"/>
                    </a:lnTo>
                    <a:lnTo>
                      <a:pt x="73" y="498"/>
                    </a:lnTo>
                    <a:lnTo>
                      <a:pt x="117" y="492"/>
                    </a:lnTo>
                    <a:lnTo>
                      <a:pt x="169" y="442"/>
                    </a:lnTo>
                    <a:lnTo>
                      <a:pt x="202" y="418"/>
                    </a:lnTo>
                    <a:lnTo>
                      <a:pt x="196" y="391"/>
                    </a:lnTo>
                    <a:lnTo>
                      <a:pt x="228" y="343"/>
                    </a:lnTo>
                    <a:lnTo>
                      <a:pt x="255" y="343"/>
                    </a:lnTo>
                    <a:lnTo>
                      <a:pt x="225" y="370"/>
                    </a:lnTo>
                    <a:lnTo>
                      <a:pt x="220" y="405"/>
                    </a:lnTo>
                    <a:lnTo>
                      <a:pt x="265" y="387"/>
                    </a:lnTo>
                    <a:lnTo>
                      <a:pt x="273" y="355"/>
                    </a:lnTo>
                    <a:lnTo>
                      <a:pt x="292" y="367"/>
                    </a:lnTo>
                    <a:lnTo>
                      <a:pt x="357" y="387"/>
                    </a:lnTo>
                    <a:lnTo>
                      <a:pt x="376" y="385"/>
                    </a:lnTo>
                    <a:lnTo>
                      <a:pt x="418" y="441"/>
                    </a:lnTo>
                    <a:lnTo>
                      <a:pt x="438" y="415"/>
                    </a:lnTo>
                    <a:lnTo>
                      <a:pt x="469" y="468"/>
                    </a:lnTo>
                    <a:lnTo>
                      <a:pt x="489" y="489"/>
                    </a:lnTo>
                    <a:lnTo>
                      <a:pt x="492" y="528"/>
                    </a:lnTo>
                    <a:lnTo>
                      <a:pt x="528" y="585"/>
                    </a:lnTo>
                    <a:lnTo>
                      <a:pt x="577" y="607"/>
                    </a:lnTo>
                    <a:lnTo>
                      <a:pt x="559" y="790"/>
                    </a:lnTo>
                    <a:cubicBezTo>
                      <a:pt x="566" y="836"/>
                      <a:pt x="605" y="867"/>
                      <a:pt x="619" y="885"/>
                    </a:cubicBezTo>
                    <a:cubicBezTo>
                      <a:pt x="633" y="903"/>
                      <a:pt x="632" y="882"/>
                      <a:pt x="645" y="901"/>
                    </a:cubicBezTo>
                    <a:cubicBezTo>
                      <a:pt x="658" y="920"/>
                      <a:pt x="680" y="975"/>
                      <a:pt x="699" y="1002"/>
                    </a:cubicBezTo>
                    <a:cubicBezTo>
                      <a:pt x="718" y="1029"/>
                      <a:pt x="762" y="1074"/>
                      <a:pt x="760" y="1063"/>
                    </a:cubicBezTo>
                    <a:cubicBezTo>
                      <a:pt x="778" y="1078"/>
                      <a:pt x="702" y="961"/>
                      <a:pt x="690" y="936"/>
                    </a:cubicBezTo>
                    <a:lnTo>
                      <a:pt x="699" y="934"/>
                    </a:lnTo>
                    <a:lnTo>
                      <a:pt x="732" y="991"/>
                    </a:lnTo>
                    <a:lnTo>
                      <a:pt x="751" y="1000"/>
                    </a:lnTo>
                    <a:lnTo>
                      <a:pt x="798" y="1057"/>
                    </a:lnTo>
                    <a:lnTo>
                      <a:pt x="808" y="1116"/>
                    </a:lnTo>
                    <a:lnTo>
                      <a:pt x="868" y="1135"/>
                    </a:lnTo>
                    <a:lnTo>
                      <a:pt x="924" y="1161"/>
                    </a:lnTo>
                    <a:lnTo>
                      <a:pt x="963" y="1156"/>
                    </a:lnTo>
                    <a:lnTo>
                      <a:pt x="994" y="1191"/>
                    </a:lnTo>
                    <a:lnTo>
                      <a:pt x="1036" y="1195"/>
                    </a:lnTo>
                    <a:lnTo>
                      <a:pt x="1053" y="1245"/>
                    </a:lnTo>
                    <a:lnTo>
                      <a:pt x="1066" y="1245"/>
                    </a:lnTo>
                    <a:lnTo>
                      <a:pt x="1089" y="1266"/>
                    </a:lnTo>
                    <a:lnTo>
                      <a:pt x="1116" y="1260"/>
                    </a:lnTo>
                    <a:lnTo>
                      <a:pt x="1138" y="1272"/>
                    </a:lnTo>
                    <a:lnTo>
                      <a:pt x="1149" y="1249"/>
                    </a:lnTo>
                    <a:lnTo>
                      <a:pt x="1165" y="1264"/>
                    </a:lnTo>
                    <a:lnTo>
                      <a:pt x="1158" y="1317"/>
                    </a:lnTo>
                    <a:lnTo>
                      <a:pt x="1138" y="1341"/>
                    </a:lnTo>
                    <a:lnTo>
                      <a:pt x="1111" y="1386"/>
                    </a:lnTo>
                    <a:lnTo>
                      <a:pt x="1101" y="1426"/>
                    </a:lnTo>
                    <a:lnTo>
                      <a:pt x="1125" y="1467"/>
                    </a:lnTo>
                    <a:lnTo>
                      <a:pt x="1177" y="1573"/>
                    </a:lnTo>
                    <a:lnTo>
                      <a:pt x="1252" y="1615"/>
                    </a:lnTo>
                    <a:lnTo>
                      <a:pt x="1240" y="1758"/>
                    </a:lnTo>
                    <a:lnTo>
                      <a:pt x="1225" y="1845"/>
                    </a:lnTo>
                    <a:lnTo>
                      <a:pt x="1204" y="1933"/>
                    </a:lnTo>
                    <a:lnTo>
                      <a:pt x="1207" y="1968"/>
                    </a:lnTo>
                    <a:lnTo>
                      <a:pt x="1216" y="1942"/>
                    </a:lnTo>
                    <a:lnTo>
                      <a:pt x="1228" y="1918"/>
                    </a:lnTo>
                    <a:lnTo>
                      <a:pt x="1222" y="1971"/>
                    </a:lnTo>
                    <a:lnTo>
                      <a:pt x="1207" y="1980"/>
                    </a:lnTo>
                    <a:lnTo>
                      <a:pt x="1216" y="1990"/>
                    </a:lnTo>
                    <a:lnTo>
                      <a:pt x="1197" y="2017"/>
                    </a:lnTo>
                    <a:lnTo>
                      <a:pt x="1204" y="2047"/>
                    </a:lnTo>
                    <a:lnTo>
                      <a:pt x="1204" y="2086"/>
                    </a:lnTo>
                    <a:lnTo>
                      <a:pt x="1174" y="2172"/>
                    </a:lnTo>
                    <a:lnTo>
                      <a:pt x="1180" y="2236"/>
                    </a:lnTo>
                    <a:lnTo>
                      <a:pt x="1213" y="2274"/>
                    </a:lnTo>
                    <a:lnTo>
                      <a:pt x="1236" y="2262"/>
                    </a:lnTo>
                    <a:lnTo>
                      <a:pt x="1251" y="2274"/>
                    </a:lnTo>
                    <a:lnTo>
                      <a:pt x="1236" y="2293"/>
                    </a:lnTo>
                    <a:lnTo>
                      <a:pt x="1234" y="2316"/>
                    </a:lnTo>
                    <a:lnTo>
                      <a:pt x="1251" y="2313"/>
                    </a:lnTo>
                    <a:lnTo>
                      <a:pt x="1254" y="2331"/>
                    </a:lnTo>
                    <a:lnTo>
                      <a:pt x="1270" y="2334"/>
                    </a:lnTo>
                    <a:lnTo>
                      <a:pt x="1278" y="2320"/>
                    </a:lnTo>
                    <a:lnTo>
                      <a:pt x="1284" y="2341"/>
                    </a:lnTo>
                    <a:lnTo>
                      <a:pt x="1302" y="2329"/>
                    </a:lnTo>
                    <a:lnTo>
                      <a:pt x="1326" y="2335"/>
                    </a:lnTo>
                    <a:lnTo>
                      <a:pt x="1335" y="2319"/>
                    </a:lnTo>
                    <a:lnTo>
                      <a:pt x="1312" y="2284"/>
                    </a:lnTo>
                    <a:lnTo>
                      <a:pt x="1278" y="2272"/>
                    </a:lnTo>
                    <a:lnTo>
                      <a:pt x="1270" y="2214"/>
                    </a:lnTo>
                    <a:lnTo>
                      <a:pt x="1288" y="2181"/>
                    </a:lnTo>
                    <a:lnTo>
                      <a:pt x="1309" y="2167"/>
                    </a:lnTo>
                    <a:lnTo>
                      <a:pt x="1315" y="2137"/>
                    </a:lnTo>
                    <a:lnTo>
                      <a:pt x="1293" y="2116"/>
                    </a:lnTo>
                    <a:lnTo>
                      <a:pt x="1300" y="2095"/>
                    </a:lnTo>
                    <a:lnTo>
                      <a:pt x="1342" y="2035"/>
                    </a:lnTo>
                    <a:lnTo>
                      <a:pt x="1329" y="2007"/>
                    </a:lnTo>
                    <a:lnTo>
                      <a:pt x="1354" y="2005"/>
                    </a:lnTo>
                    <a:lnTo>
                      <a:pt x="1368" y="1966"/>
                    </a:lnTo>
                    <a:lnTo>
                      <a:pt x="1410" y="1966"/>
                    </a:lnTo>
                    <a:lnTo>
                      <a:pt x="1438" y="1932"/>
                    </a:lnTo>
                    <a:lnTo>
                      <a:pt x="1428" y="1897"/>
                    </a:lnTo>
                    <a:lnTo>
                      <a:pt x="1441" y="1897"/>
                    </a:lnTo>
                    <a:lnTo>
                      <a:pt x="1489" y="1881"/>
                    </a:lnTo>
                    <a:lnTo>
                      <a:pt x="1524" y="1812"/>
                    </a:lnTo>
                    <a:lnTo>
                      <a:pt x="1548" y="1735"/>
                    </a:lnTo>
                    <a:lnTo>
                      <a:pt x="1588" y="1711"/>
                    </a:lnTo>
                    <a:lnTo>
                      <a:pt x="1666" y="1657"/>
                    </a:lnTo>
                    <a:lnTo>
                      <a:pt x="1689" y="1566"/>
                    </a:lnTo>
                    <a:lnTo>
                      <a:pt x="1729" y="1494"/>
                    </a:lnTo>
                    <a:lnTo>
                      <a:pt x="1747" y="1444"/>
                    </a:lnTo>
                    <a:lnTo>
                      <a:pt x="1734" y="1417"/>
                    </a:lnTo>
                    <a:lnTo>
                      <a:pt x="1681" y="1398"/>
                    </a:lnTo>
                    <a:lnTo>
                      <a:pt x="1602" y="1369"/>
                    </a:lnTo>
                    <a:lnTo>
                      <a:pt x="1594" y="1359"/>
                    </a:lnTo>
                    <a:lnTo>
                      <a:pt x="1542" y="1347"/>
                    </a:lnTo>
                    <a:lnTo>
                      <a:pt x="1507" y="1369"/>
                    </a:lnTo>
                    <a:lnTo>
                      <a:pt x="1536" y="1329"/>
                    </a:lnTo>
                    <a:lnTo>
                      <a:pt x="1510" y="1288"/>
                    </a:lnTo>
                    <a:lnTo>
                      <a:pt x="1432" y="1252"/>
                    </a:lnTo>
                    <a:lnTo>
                      <a:pt x="1384" y="1204"/>
                    </a:lnTo>
                    <a:lnTo>
                      <a:pt x="1348" y="1186"/>
                    </a:lnTo>
                    <a:lnTo>
                      <a:pt x="1303" y="1203"/>
                    </a:lnTo>
                    <a:lnTo>
                      <a:pt x="1264" y="1162"/>
                    </a:lnTo>
                    <a:lnTo>
                      <a:pt x="1228" y="1171"/>
                    </a:lnTo>
                    <a:lnTo>
                      <a:pt x="1194" y="1188"/>
                    </a:lnTo>
                    <a:lnTo>
                      <a:pt x="1167" y="1216"/>
                    </a:lnTo>
                    <a:lnTo>
                      <a:pt x="1165" y="1242"/>
                    </a:lnTo>
                    <a:lnTo>
                      <a:pt x="1153" y="1237"/>
                    </a:lnTo>
                    <a:lnTo>
                      <a:pt x="1126" y="1246"/>
                    </a:lnTo>
                    <a:lnTo>
                      <a:pt x="1099" y="1239"/>
                    </a:lnTo>
                    <a:lnTo>
                      <a:pt x="1083" y="1218"/>
                    </a:lnTo>
                    <a:lnTo>
                      <a:pt x="1087" y="1180"/>
                    </a:lnTo>
                    <a:lnTo>
                      <a:pt x="1086" y="1153"/>
                    </a:lnTo>
                    <a:lnTo>
                      <a:pt x="1032" y="1143"/>
                    </a:lnTo>
                    <a:lnTo>
                      <a:pt x="1038" y="1107"/>
                    </a:lnTo>
                    <a:lnTo>
                      <a:pt x="1053" y="1075"/>
                    </a:lnTo>
                    <a:lnTo>
                      <a:pt x="999" y="1074"/>
                    </a:lnTo>
                    <a:lnTo>
                      <a:pt x="990" y="1102"/>
                    </a:lnTo>
                    <a:lnTo>
                      <a:pt x="958" y="1111"/>
                    </a:lnTo>
                    <a:lnTo>
                      <a:pt x="918" y="1099"/>
                    </a:lnTo>
                    <a:lnTo>
                      <a:pt x="906" y="1030"/>
                    </a:lnTo>
                    <a:lnTo>
                      <a:pt x="916" y="984"/>
                    </a:lnTo>
                    <a:lnTo>
                      <a:pt x="969" y="961"/>
                    </a:lnTo>
                    <a:lnTo>
                      <a:pt x="1015" y="952"/>
                    </a:lnTo>
                    <a:lnTo>
                      <a:pt x="1077" y="955"/>
                    </a:lnTo>
                    <a:lnTo>
                      <a:pt x="1098" y="1011"/>
                    </a:lnTo>
                    <a:lnTo>
                      <a:pt x="1132" y="1038"/>
                    </a:lnTo>
                    <a:lnTo>
                      <a:pt x="1140" y="1015"/>
                    </a:lnTo>
                    <a:lnTo>
                      <a:pt x="1120" y="961"/>
                    </a:lnTo>
                    <a:lnTo>
                      <a:pt x="1117" y="927"/>
                    </a:lnTo>
                    <a:lnTo>
                      <a:pt x="1156" y="895"/>
                    </a:lnTo>
                    <a:lnTo>
                      <a:pt x="1179" y="873"/>
                    </a:lnTo>
                    <a:lnTo>
                      <a:pt x="1188" y="859"/>
                    </a:lnTo>
                    <a:lnTo>
                      <a:pt x="1182" y="837"/>
                    </a:lnTo>
                    <a:lnTo>
                      <a:pt x="1197" y="813"/>
                    </a:lnTo>
                    <a:lnTo>
                      <a:pt x="1210" y="826"/>
                    </a:lnTo>
                    <a:lnTo>
                      <a:pt x="1210" y="780"/>
                    </a:lnTo>
                    <a:lnTo>
                      <a:pt x="1234" y="772"/>
                    </a:lnTo>
                    <a:lnTo>
                      <a:pt x="1264" y="766"/>
                    </a:lnTo>
                    <a:lnTo>
                      <a:pt x="1243" y="745"/>
                    </a:lnTo>
                    <a:lnTo>
                      <a:pt x="1300" y="703"/>
                    </a:lnTo>
                    <a:lnTo>
                      <a:pt x="1330" y="694"/>
                    </a:lnTo>
                    <a:lnTo>
                      <a:pt x="1311" y="715"/>
                    </a:lnTo>
                    <a:lnTo>
                      <a:pt x="1312" y="730"/>
                    </a:lnTo>
                    <a:lnTo>
                      <a:pt x="1366" y="709"/>
                    </a:lnTo>
                    <a:lnTo>
                      <a:pt x="1330" y="664"/>
                    </a:lnTo>
                    <a:lnTo>
                      <a:pt x="1326" y="651"/>
                    </a:lnTo>
                    <a:lnTo>
                      <a:pt x="1333" y="627"/>
                    </a:lnTo>
                    <a:lnTo>
                      <a:pt x="1311" y="619"/>
                    </a:lnTo>
                    <a:lnTo>
                      <a:pt x="1249" y="666"/>
                    </a:lnTo>
                    <a:lnTo>
                      <a:pt x="1309" y="604"/>
                    </a:lnTo>
                    <a:lnTo>
                      <a:pt x="1407" y="603"/>
                    </a:lnTo>
                    <a:lnTo>
                      <a:pt x="1414" y="573"/>
                    </a:lnTo>
                    <a:lnTo>
                      <a:pt x="1440" y="568"/>
                    </a:lnTo>
                    <a:lnTo>
                      <a:pt x="1443" y="522"/>
                    </a:lnTo>
                    <a:lnTo>
                      <a:pt x="1423" y="498"/>
                    </a:lnTo>
                    <a:lnTo>
                      <a:pt x="1396" y="502"/>
                    </a:lnTo>
                    <a:cubicBezTo>
                      <a:pt x="1381" y="481"/>
                      <a:pt x="1347" y="388"/>
                      <a:pt x="1333" y="372"/>
                    </a:cubicBezTo>
                    <a:cubicBezTo>
                      <a:pt x="1319" y="356"/>
                      <a:pt x="1324" y="417"/>
                      <a:pt x="1311" y="408"/>
                    </a:cubicBezTo>
                    <a:lnTo>
                      <a:pt x="1273" y="408"/>
                    </a:lnTo>
                    <a:lnTo>
                      <a:pt x="1276" y="361"/>
                    </a:lnTo>
                    <a:lnTo>
                      <a:pt x="1254" y="331"/>
                    </a:lnTo>
                    <a:lnTo>
                      <a:pt x="1228" y="310"/>
                    </a:lnTo>
                    <a:cubicBezTo>
                      <a:pt x="1212" y="308"/>
                      <a:pt x="1167" y="310"/>
                      <a:pt x="1156" y="319"/>
                    </a:cubicBezTo>
                    <a:cubicBezTo>
                      <a:pt x="1144" y="328"/>
                      <a:pt x="1161" y="332"/>
                      <a:pt x="1161" y="364"/>
                    </a:cubicBezTo>
                    <a:cubicBezTo>
                      <a:pt x="1161" y="379"/>
                      <a:pt x="1155" y="389"/>
                      <a:pt x="1155" y="408"/>
                    </a:cubicBezTo>
                    <a:cubicBezTo>
                      <a:pt x="1155" y="427"/>
                      <a:pt x="1167" y="458"/>
                      <a:pt x="1164" y="477"/>
                    </a:cubicBezTo>
                    <a:lnTo>
                      <a:pt x="1135" y="520"/>
                    </a:lnTo>
                    <a:lnTo>
                      <a:pt x="1150" y="571"/>
                    </a:lnTo>
                    <a:lnTo>
                      <a:pt x="1128" y="589"/>
                    </a:lnTo>
                    <a:lnTo>
                      <a:pt x="1090" y="519"/>
                    </a:lnTo>
                    <a:lnTo>
                      <a:pt x="1084" y="492"/>
                    </a:lnTo>
                    <a:lnTo>
                      <a:pt x="1030" y="493"/>
                    </a:lnTo>
                    <a:lnTo>
                      <a:pt x="996" y="466"/>
                    </a:lnTo>
                    <a:lnTo>
                      <a:pt x="969" y="420"/>
                    </a:lnTo>
                    <a:cubicBezTo>
                      <a:pt x="960" y="407"/>
                      <a:pt x="938" y="405"/>
                      <a:pt x="940" y="388"/>
                    </a:cubicBezTo>
                    <a:cubicBezTo>
                      <a:pt x="943" y="373"/>
                      <a:pt x="970" y="339"/>
                      <a:pt x="982" y="319"/>
                    </a:cubicBezTo>
                    <a:lnTo>
                      <a:pt x="1005" y="295"/>
                    </a:lnTo>
                    <a:lnTo>
                      <a:pt x="1027" y="300"/>
                    </a:lnTo>
                    <a:lnTo>
                      <a:pt x="1053" y="222"/>
                    </a:lnTo>
                    <a:lnTo>
                      <a:pt x="1024" y="199"/>
                    </a:lnTo>
                    <a:lnTo>
                      <a:pt x="1074" y="207"/>
                    </a:lnTo>
                    <a:lnTo>
                      <a:pt x="1111" y="195"/>
                    </a:lnTo>
                    <a:lnTo>
                      <a:pt x="1129" y="156"/>
                    </a:lnTo>
                    <a:lnTo>
                      <a:pt x="1110" y="138"/>
                    </a:lnTo>
                    <a:lnTo>
                      <a:pt x="1129" y="108"/>
                    </a:lnTo>
                    <a:lnTo>
                      <a:pt x="1108" y="79"/>
                    </a:lnTo>
                    <a:lnTo>
                      <a:pt x="1086" y="72"/>
                    </a:lnTo>
                    <a:lnTo>
                      <a:pt x="1074" y="139"/>
                    </a:lnTo>
                    <a:lnTo>
                      <a:pt x="1056" y="138"/>
                    </a:lnTo>
                    <a:lnTo>
                      <a:pt x="1047" y="93"/>
                    </a:lnTo>
                    <a:lnTo>
                      <a:pt x="1027" y="118"/>
                    </a:lnTo>
                    <a:lnTo>
                      <a:pt x="1018" y="93"/>
                    </a:lnTo>
                    <a:lnTo>
                      <a:pt x="999" y="97"/>
                    </a:lnTo>
                    <a:lnTo>
                      <a:pt x="1003" y="64"/>
                    </a:lnTo>
                    <a:lnTo>
                      <a:pt x="972" y="0"/>
                    </a:lnTo>
                    <a:lnTo>
                      <a:pt x="946" y="16"/>
                    </a:lnTo>
                    <a:lnTo>
                      <a:pt x="936" y="60"/>
                    </a:lnTo>
                    <a:lnTo>
                      <a:pt x="960" y="90"/>
                    </a:lnTo>
                    <a:lnTo>
                      <a:pt x="954" y="114"/>
                    </a:lnTo>
                    <a:lnTo>
                      <a:pt x="981" y="132"/>
                    </a:lnTo>
                    <a:lnTo>
                      <a:pt x="960" y="150"/>
                    </a:lnTo>
                    <a:lnTo>
                      <a:pt x="933" y="154"/>
                    </a:lnTo>
                    <a:lnTo>
                      <a:pt x="931" y="123"/>
                    </a:lnTo>
                    <a:lnTo>
                      <a:pt x="901" y="127"/>
                    </a:lnTo>
                    <a:lnTo>
                      <a:pt x="906" y="150"/>
                    </a:lnTo>
                    <a:lnTo>
                      <a:pt x="856" y="156"/>
                    </a:lnTo>
                    <a:lnTo>
                      <a:pt x="838" y="133"/>
                    </a:lnTo>
                    <a:lnTo>
                      <a:pt x="817" y="130"/>
                    </a:lnTo>
                    <a:lnTo>
                      <a:pt x="804" y="108"/>
                    </a:lnTo>
                    <a:lnTo>
                      <a:pt x="772" y="127"/>
                    </a:lnTo>
                    <a:lnTo>
                      <a:pt x="777" y="187"/>
                    </a:lnTo>
                    <a:lnTo>
                      <a:pt x="751" y="141"/>
                    </a:lnTo>
                    <a:lnTo>
                      <a:pt x="726" y="154"/>
                    </a:lnTo>
                    <a:lnTo>
                      <a:pt x="694" y="153"/>
                    </a:lnTo>
                    <a:lnTo>
                      <a:pt x="706" y="120"/>
                    </a:lnTo>
                    <a:lnTo>
                      <a:pt x="685" y="97"/>
                    </a:lnTo>
                    <a:lnTo>
                      <a:pt x="678" y="115"/>
                    </a:lnTo>
                    <a:lnTo>
                      <a:pt x="600" y="69"/>
                    </a:lnTo>
                    <a:lnTo>
                      <a:pt x="573" y="61"/>
                    </a:lnTo>
                    <a:lnTo>
                      <a:pt x="570" y="79"/>
                    </a:lnTo>
                    <a:cubicBezTo>
                      <a:pt x="563" y="76"/>
                      <a:pt x="544" y="36"/>
                      <a:pt x="532" y="42"/>
                    </a:cubicBezTo>
                    <a:cubicBezTo>
                      <a:pt x="520" y="48"/>
                      <a:pt x="542" y="53"/>
                      <a:pt x="526" y="67"/>
                    </a:cubicBezTo>
                    <a:lnTo>
                      <a:pt x="508" y="60"/>
                    </a:lnTo>
                    <a:lnTo>
                      <a:pt x="448" y="96"/>
                    </a:lnTo>
                    <a:lnTo>
                      <a:pt x="420" y="106"/>
                    </a:lnTo>
                    <a:lnTo>
                      <a:pt x="345" y="67"/>
                    </a:lnTo>
                    <a:lnTo>
                      <a:pt x="309" y="70"/>
                    </a:lnTo>
                    <a:cubicBezTo>
                      <a:pt x="292" y="66"/>
                      <a:pt x="252" y="41"/>
                      <a:pt x="241" y="40"/>
                    </a:cubicBezTo>
                    <a:cubicBezTo>
                      <a:pt x="230" y="39"/>
                      <a:pt x="248" y="65"/>
                      <a:pt x="241" y="64"/>
                    </a:cubicBezTo>
                    <a:lnTo>
                      <a:pt x="196" y="31"/>
                    </a:lnTo>
                    <a:lnTo>
                      <a:pt x="166" y="19"/>
                    </a:lnTo>
                    <a:lnTo>
                      <a:pt x="145" y="31"/>
                    </a:lnTo>
                    <a:lnTo>
                      <a:pt x="106" y="40"/>
                    </a:ln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 name="Freeform 122">
                <a:extLst>
                  <a:ext uri="{FF2B5EF4-FFF2-40B4-BE49-F238E27FC236}">
                    <a16:creationId xmlns:a16="http://schemas.microsoft.com/office/drawing/2014/main" id="{05BB4815-D8D9-44A9-A83B-9A986421DF8C}"/>
                  </a:ext>
                </a:extLst>
              </p:cNvPr>
              <p:cNvSpPr>
                <a:spLocks/>
              </p:cNvSpPr>
              <p:nvPr/>
            </p:nvSpPr>
            <p:spPr bwMode="gray">
              <a:xfrm>
                <a:off x="4004" y="1253"/>
                <a:ext cx="239" cy="182"/>
              </a:xfrm>
              <a:custGeom>
                <a:avLst/>
                <a:gdLst>
                  <a:gd name="T0" fmla="*/ 30 w 239"/>
                  <a:gd name="T1" fmla="*/ 14 h 182"/>
                  <a:gd name="T2" fmla="*/ 2 w 239"/>
                  <a:gd name="T3" fmla="*/ 67 h 182"/>
                  <a:gd name="T4" fmla="*/ 44 w 239"/>
                  <a:gd name="T5" fmla="*/ 79 h 182"/>
                  <a:gd name="T6" fmla="*/ 6 w 239"/>
                  <a:gd name="T7" fmla="*/ 94 h 182"/>
                  <a:gd name="T8" fmla="*/ 39 w 239"/>
                  <a:gd name="T9" fmla="*/ 114 h 182"/>
                  <a:gd name="T10" fmla="*/ 50 w 239"/>
                  <a:gd name="T11" fmla="*/ 106 h 182"/>
                  <a:gd name="T12" fmla="*/ 75 w 239"/>
                  <a:gd name="T13" fmla="*/ 103 h 182"/>
                  <a:gd name="T14" fmla="*/ 83 w 239"/>
                  <a:gd name="T15" fmla="*/ 126 h 182"/>
                  <a:gd name="T16" fmla="*/ 30 w 239"/>
                  <a:gd name="T17" fmla="*/ 127 h 182"/>
                  <a:gd name="T18" fmla="*/ 26 w 239"/>
                  <a:gd name="T19" fmla="*/ 150 h 182"/>
                  <a:gd name="T20" fmla="*/ 99 w 239"/>
                  <a:gd name="T21" fmla="*/ 180 h 182"/>
                  <a:gd name="T22" fmla="*/ 110 w 239"/>
                  <a:gd name="T23" fmla="*/ 182 h 182"/>
                  <a:gd name="T24" fmla="*/ 128 w 239"/>
                  <a:gd name="T25" fmla="*/ 169 h 182"/>
                  <a:gd name="T26" fmla="*/ 155 w 239"/>
                  <a:gd name="T27" fmla="*/ 162 h 182"/>
                  <a:gd name="T28" fmla="*/ 173 w 239"/>
                  <a:gd name="T29" fmla="*/ 165 h 182"/>
                  <a:gd name="T30" fmla="*/ 215 w 239"/>
                  <a:gd name="T31" fmla="*/ 162 h 182"/>
                  <a:gd name="T32" fmla="*/ 193 w 239"/>
                  <a:gd name="T33" fmla="*/ 143 h 182"/>
                  <a:gd name="T34" fmla="*/ 233 w 239"/>
                  <a:gd name="T35" fmla="*/ 145 h 182"/>
                  <a:gd name="T36" fmla="*/ 230 w 239"/>
                  <a:gd name="T37" fmla="*/ 126 h 182"/>
                  <a:gd name="T38" fmla="*/ 183 w 239"/>
                  <a:gd name="T39" fmla="*/ 109 h 182"/>
                  <a:gd name="T40" fmla="*/ 176 w 239"/>
                  <a:gd name="T41" fmla="*/ 78 h 182"/>
                  <a:gd name="T42" fmla="*/ 171 w 239"/>
                  <a:gd name="T43" fmla="*/ 43 h 182"/>
                  <a:gd name="T44" fmla="*/ 152 w 239"/>
                  <a:gd name="T45" fmla="*/ 21 h 182"/>
                  <a:gd name="T46" fmla="*/ 138 w 239"/>
                  <a:gd name="T47" fmla="*/ 28 h 182"/>
                  <a:gd name="T48" fmla="*/ 117 w 239"/>
                  <a:gd name="T49" fmla="*/ 13 h 182"/>
                  <a:gd name="T50" fmla="*/ 102 w 239"/>
                  <a:gd name="T51" fmla="*/ 31 h 182"/>
                  <a:gd name="T52" fmla="*/ 89 w 239"/>
                  <a:gd name="T53" fmla="*/ 7 h 182"/>
                  <a:gd name="T54" fmla="*/ 69 w 239"/>
                  <a:gd name="T55" fmla="*/ 34 h 182"/>
                  <a:gd name="T56" fmla="*/ 65 w 239"/>
                  <a:gd name="T57" fmla="*/ 3 h 182"/>
                  <a:gd name="T58" fmla="*/ 51 w 239"/>
                  <a:gd name="T59" fmla="*/ 0 h 182"/>
                  <a:gd name="T60" fmla="*/ 30 w 239"/>
                  <a:gd name="T61" fmla="*/ 14 h 18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39" h="182">
                    <a:moveTo>
                      <a:pt x="30" y="14"/>
                    </a:moveTo>
                    <a:cubicBezTo>
                      <a:pt x="0" y="30"/>
                      <a:pt x="12" y="51"/>
                      <a:pt x="2" y="67"/>
                    </a:cubicBezTo>
                    <a:cubicBezTo>
                      <a:pt x="0" y="72"/>
                      <a:pt x="47" y="74"/>
                      <a:pt x="44" y="79"/>
                    </a:cubicBezTo>
                    <a:cubicBezTo>
                      <a:pt x="43" y="81"/>
                      <a:pt x="6" y="94"/>
                      <a:pt x="6" y="94"/>
                    </a:cubicBezTo>
                    <a:cubicBezTo>
                      <a:pt x="17" y="118"/>
                      <a:pt x="25" y="110"/>
                      <a:pt x="39" y="114"/>
                    </a:cubicBezTo>
                    <a:cubicBezTo>
                      <a:pt x="42" y="114"/>
                      <a:pt x="50" y="106"/>
                      <a:pt x="50" y="106"/>
                    </a:cubicBezTo>
                    <a:cubicBezTo>
                      <a:pt x="56" y="97"/>
                      <a:pt x="72" y="117"/>
                      <a:pt x="75" y="103"/>
                    </a:cubicBezTo>
                    <a:cubicBezTo>
                      <a:pt x="80" y="106"/>
                      <a:pt x="88" y="119"/>
                      <a:pt x="83" y="126"/>
                    </a:cubicBezTo>
                    <a:cubicBezTo>
                      <a:pt x="84" y="141"/>
                      <a:pt x="22" y="125"/>
                      <a:pt x="30" y="127"/>
                    </a:cubicBezTo>
                    <a:cubicBezTo>
                      <a:pt x="25" y="131"/>
                      <a:pt x="14" y="141"/>
                      <a:pt x="26" y="150"/>
                    </a:cubicBezTo>
                    <a:cubicBezTo>
                      <a:pt x="38" y="159"/>
                      <a:pt x="85" y="175"/>
                      <a:pt x="99" y="180"/>
                    </a:cubicBezTo>
                    <a:cubicBezTo>
                      <a:pt x="102" y="179"/>
                      <a:pt x="110" y="182"/>
                      <a:pt x="110" y="182"/>
                    </a:cubicBezTo>
                    <a:cubicBezTo>
                      <a:pt x="121" y="174"/>
                      <a:pt x="121" y="181"/>
                      <a:pt x="128" y="169"/>
                    </a:cubicBezTo>
                    <a:cubicBezTo>
                      <a:pt x="136" y="167"/>
                      <a:pt x="147" y="161"/>
                      <a:pt x="155" y="162"/>
                    </a:cubicBezTo>
                    <a:cubicBezTo>
                      <a:pt x="160" y="163"/>
                      <a:pt x="173" y="165"/>
                      <a:pt x="173" y="165"/>
                    </a:cubicBezTo>
                    <a:cubicBezTo>
                      <a:pt x="179" y="166"/>
                      <a:pt x="212" y="166"/>
                      <a:pt x="215" y="162"/>
                    </a:cubicBezTo>
                    <a:cubicBezTo>
                      <a:pt x="218" y="158"/>
                      <a:pt x="190" y="146"/>
                      <a:pt x="193" y="143"/>
                    </a:cubicBezTo>
                    <a:cubicBezTo>
                      <a:pt x="199" y="138"/>
                      <a:pt x="227" y="148"/>
                      <a:pt x="233" y="145"/>
                    </a:cubicBezTo>
                    <a:cubicBezTo>
                      <a:pt x="239" y="142"/>
                      <a:pt x="238" y="132"/>
                      <a:pt x="230" y="126"/>
                    </a:cubicBezTo>
                    <a:cubicBezTo>
                      <a:pt x="226" y="118"/>
                      <a:pt x="183" y="118"/>
                      <a:pt x="183" y="109"/>
                    </a:cubicBezTo>
                    <a:cubicBezTo>
                      <a:pt x="183" y="102"/>
                      <a:pt x="176" y="78"/>
                      <a:pt x="176" y="78"/>
                    </a:cubicBezTo>
                    <a:cubicBezTo>
                      <a:pt x="173" y="62"/>
                      <a:pt x="180" y="61"/>
                      <a:pt x="171" y="43"/>
                    </a:cubicBezTo>
                    <a:cubicBezTo>
                      <a:pt x="165" y="34"/>
                      <a:pt x="160" y="19"/>
                      <a:pt x="152" y="21"/>
                    </a:cubicBezTo>
                    <a:cubicBezTo>
                      <a:pt x="146" y="27"/>
                      <a:pt x="146" y="30"/>
                      <a:pt x="138" y="28"/>
                    </a:cubicBezTo>
                    <a:cubicBezTo>
                      <a:pt x="132" y="32"/>
                      <a:pt x="123" y="12"/>
                      <a:pt x="117" y="13"/>
                    </a:cubicBezTo>
                    <a:cubicBezTo>
                      <a:pt x="111" y="14"/>
                      <a:pt x="107" y="32"/>
                      <a:pt x="102" y="31"/>
                    </a:cubicBezTo>
                    <a:cubicBezTo>
                      <a:pt x="97" y="30"/>
                      <a:pt x="99" y="4"/>
                      <a:pt x="89" y="7"/>
                    </a:cubicBezTo>
                    <a:cubicBezTo>
                      <a:pt x="79" y="10"/>
                      <a:pt x="73" y="35"/>
                      <a:pt x="69" y="34"/>
                    </a:cubicBezTo>
                    <a:cubicBezTo>
                      <a:pt x="60" y="41"/>
                      <a:pt x="75" y="3"/>
                      <a:pt x="65" y="3"/>
                    </a:cubicBezTo>
                    <a:cubicBezTo>
                      <a:pt x="62" y="1"/>
                      <a:pt x="54" y="0"/>
                      <a:pt x="51" y="0"/>
                    </a:cubicBezTo>
                    <a:cubicBezTo>
                      <a:pt x="45" y="0"/>
                      <a:pt x="41" y="24"/>
                      <a:pt x="30" y="14"/>
                    </a:cubicBezTo>
                    <a:close/>
                  </a:path>
                </a:pathLst>
              </a:custGeom>
              <a:solidFill>
                <a:srgbClr val="FFFFFF">
                  <a:alpha val="50195"/>
                </a:srgbClr>
              </a:solidFill>
              <a:ln>
                <a:noFill/>
              </a:ln>
              <a:extLst>
                <a:ext uri="{91240B29-F687-4F45-9708-019B960494DF}">
                  <a14:hiddenLine xmlns:a14="http://schemas.microsoft.com/office/drawing/2010/main" w="3175" cap="flat" cmpd="sng">
                    <a:solidFill>
                      <a:srgbClr val="000000"/>
                    </a:solidFill>
                    <a:prstDash val="solid"/>
                    <a:round/>
                    <a:headEnd type="none" w="med" len="med"/>
                    <a:tailEnd type="none" w="med" len="med"/>
                  </a14:hiddenLine>
                </a:ext>
              </a:extLst>
            </p:spPr>
            <p:txBody>
              <a:bodyPr/>
              <a:lstStyle/>
              <a:p>
                <a:endParaRPr lang="zh-TW" altLang="en-US"/>
              </a:p>
            </p:txBody>
          </p:sp>
          <p:sp>
            <p:nvSpPr>
              <p:cNvPr id="11" name="Freeform 123">
                <a:extLst>
                  <a:ext uri="{FF2B5EF4-FFF2-40B4-BE49-F238E27FC236}">
                    <a16:creationId xmlns:a16="http://schemas.microsoft.com/office/drawing/2014/main" id="{91E99B5B-4F0F-402F-B299-F93FBC731823}"/>
                  </a:ext>
                </a:extLst>
              </p:cNvPr>
              <p:cNvSpPr>
                <a:spLocks/>
              </p:cNvSpPr>
              <p:nvPr/>
            </p:nvSpPr>
            <p:spPr bwMode="gray">
              <a:xfrm>
                <a:off x="4470" y="1286"/>
                <a:ext cx="284" cy="334"/>
              </a:xfrm>
              <a:custGeom>
                <a:avLst/>
                <a:gdLst>
                  <a:gd name="T0" fmla="*/ 12 w 284"/>
                  <a:gd name="T1" fmla="*/ 24 h 332"/>
                  <a:gd name="T2" fmla="*/ 8 w 284"/>
                  <a:gd name="T3" fmla="*/ 49 h 332"/>
                  <a:gd name="T4" fmla="*/ 0 w 284"/>
                  <a:gd name="T5" fmla="*/ 73 h 332"/>
                  <a:gd name="T6" fmla="*/ 45 w 284"/>
                  <a:gd name="T7" fmla="*/ 123 h 332"/>
                  <a:gd name="T8" fmla="*/ 67 w 284"/>
                  <a:gd name="T9" fmla="*/ 127 h 332"/>
                  <a:gd name="T10" fmla="*/ 91 w 284"/>
                  <a:gd name="T11" fmla="*/ 139 h 332"/>
                  <a:gd name="T12" fmla="*/ 96 w 284"/>
                  <a:gd name="T13" fmla="*/ 113 h 332"/>
                  <a:gd name="T14" fmla="*/ 116 w 284"/>
                  <a:gd name="T15" fmla="*/ 130 h 332"/>
                  <a:gd name="T16" fmla="*/ 137 w 284"/>
                  <a:gd name="T17" fmla="*/ 164 h 332"/>
                  <a:gd name="T18" fmla="*/ 156 w 284"/>
                  <a:gd name="T19" fmla="*/ 207 h 332"/>
                  <a:gd name="T20" fmla="*/ 144 w 284"/>
                  <a:gd name="T21" fmla="*/ 244 h 332"/>
                  <a:gd name="T22" fmla="*/ 118 w 284"/>
                  <a:gd name="T23" fmla="*/ 245 h 332"/>
                  <a:gd name="T24" fmla="*/ 112 w 284"/>
                  <a:gd name="T25" fmla="*/ 256 h 332"/>
                  <a:gd name="T26" fmla="*/ 115 w 284"/>
                  <a:gd name="T27" fmla="*/ 277 h 332"/>
                  <a:gd name="T28" fmla="*/ 139 w 284"/>
                  <a:gd name="T29" fmla="*/ 277 h 332"/>
                  <a:gd name="T30" fmla="*/ 157 w 284"/>
                  <a:gd name="T31" fmla="*/ 285 h 332"/>
                  <a:gd name="T32" fmla="*/ 189 w 284"/>
                  <a:gd name="T33" fmla="*/ 317 h 332"/>
                  <a:gd name="T34" fmla="*/ 198 w 284"/>
                  <a:gd name="T35" fmla="*/ 319 h 332"/>
                  <a:gd name="T36" fmla="*/ 208 w 284"/>
                  <a:gd name="T37" fmla="*/ 320 h 332"/>
                  <a:gd name="T38" fmla="*/ 226 w 284"/>
                  <a:gd name="T39" fmla="*/ 332 h 332"/>
                  <a:gd name="T40" fmla="*/ 217 w 284"/>
                  <a:gd name="T41" fmla="*/ 306 h 332"/>
                  <a:gd name="T42" fmla="*/ 247 w 284"/>
                  <a:gd name="T43" fmla="*/ 321 h 332"/>
                  <a:gd name="T44" fmla="*/ 249 w 284"/>
                  <a:gd name="T45" fmla="*/ 283 h 332"/>
                  <a:gd name="T46" fmla="*/ 217 w 284"/>
                  <a:gd name="T47" fmla="*/ 261 h 332"/>
                  <a:gd name="T48" fmla="*/ 208 w 284"/>
                  <a:gd name="T49" fmla="*/ 234 h 332"/>
                  <a:gd name="T50" fmla="*/ 220 w 284"/>
                  <a:gd name="T51" fmla="*/ 223 h 332"/>
                  <a:gd name="T52" fmla="*/ 235 w 284"/>
                  <a:gd name="T53" fmla="*/ 259 h 332"/>
                  <a:gd name="T54" fmla="*/ 265 w 284"/>
                  <a:gd name="T55" fmla="*/ 249 h 332"/>
                  <a:gd name="T56" fmla="*/ 283 w 284"/>
                  <a:gd name="T57" fmla="*/ 234 h 332"/>
                  <a:gd name="T58" fmla="*/ 261 w 284"/>
                  <a:gd name="T59" fmla="*/ 214 h 332"/>
                  <a:gd name="T60" fmla="*/ 223 w 284"/>
                  <a:gd name="T61" fmla="*/ 181 h 332"/>
                  <a:gd name="T62" fmla="*/ 211 w 284"/>
                  <a:gd name="T63" fmla="*/ 174 h 332"/>
                  <a:gd name="T64" fmla="*/ 231 w 284"/>
                  <a:gd name="T65" fmla="*/ 157 h 332"/>
                  <a:gd name="T66" fmla="*/ 219 w 284"/>
                  <a:gd name="T67" fmla="*/ 126 h 332"/>
                  <a:gd name="T68" fmla="*/ 193 w 284"/>
                  <a:gd name="T69" fmla="*/ 101 h 332"/>
                  <a:gd name="T70" fmla="*/ 177 w 284"/>
                  <a:gd name="T71" fmla="*/ 94 h 332"/>
                  <a:gd name="T72" fmla="*/ 151 w 284"/>
                  <a:gd name="T73" fmla="*/ 78 h 332"/>
                  <a:gd name="T74" fmla="*/ 133 w 284"/>
                  <a:gd name="T75" fmla="*/ 55 h 332"/>
                  <a:gd name="T76" fmla="*/ 99 w 284"/>
                  <a:gd name="T77" fmla="*/ 49 h 332"/>
                  <a:gd name="T78" fmla="*/ 85 w 284"/>
                  <a:gd name="T79" fmla="*/ 49 h 332"/>
                  <a:gd name="T80" fmla="*/ 85 w 284"/>
                  <a:gd name="T81" fmla="*/ 19 h 332"/>
                  <a:gd name="T82" fmla="*/ 55 w 284"/>
                  <a:gd name="T83" fmla="*/ 36 h 332"/>
                  <a:gd name="T84" fmla="*/ 70 w 284"/>
                  <a:gd name="T85" fmla="*/ 99 h 332"/>
                  <a:gd name="T86" fmla="*/ 51 w 284"/>
                  <a:gd name="T87" fmla="*/ 78 h 332"/>
                  <a:gd name="T88" fmla="*/ 49 w 284"/>
                  <a:gd name="T89" fmla="*/ 15 h 332"/>
                  <a:gd name="T90" fmla="*/ 12 w 284"/>
                  <a:gd name="T91" fmla="*/ 24 h 33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84" h="332">
                    <a:moveTo>
                      <a:pt x="12" y="24"/>
                    </a:moveTo>
                    <a:cubicBezTo>
                      <a:pt x="13" y="33"/>
                      <a:pt x="8" y="49"/>
                      <a:pt x="8" y="49"/>
                    </a:cubicBezTo>
                    <a:cubicBezTo>
                      <a:pt x="11" y="67"/>
                      <a:pt x="4" y="64"/>
                      <a:pt x="0" y="73"/>
                    </a:cubicBezTo>
                    <a:cubicBezTo>
                      <a:pt x="9" y="93"/>
                      <a:pt x="30" y="126"/>
                      <a:pt x="45" y="123"/>
                    </a:cubicBezTo>
                    <a:cubicBezTo>
                      <a:pt x="59" y="138"/>
                      <a:pt x="59" y="135"/>
                      <a:pt x="67" y="127"/>
                    </a:cubicBezTo>
                    <a:cubicBezTo>
                      <a:pt x="74" y="128"/>
                      <a:pt x="83" y="137"/>
                      <a:pt x="91" y="139"/>
                    </a:cubicBezTo>
                    <a:cubicBezTo>
                      <a:pt x="97" y="130"/>
                      <a:pt x="91" y="122"/>
                      <a:pt x="96" y="113"/>
                    </a:cubicBezTo>
                    <a:cubicBezTo>
                      <a:pt x="103" y="117"/>
                      <a:pt x="108" y="121"/>
                      <a:pt x="116" y="130"/>
                    </a:cubicBezTo>
                    <a:cubicBezTo>
                      <a:pt x="124" y="151"/>
                      <a:pt x="121" y="155"/>
                      <a:pt x="137" y="164"/>
                    </a:cubicBezTo>
                    <a:cubicBezTo>
                      <a:pt x="157" y="183"/>
                      <a:pt x="159" y="198"/>
                      <a:pt x="156" y="207"/>
                    </a:cubicBezTo>
                    <a:cubicBezTo>
                      <a:pt x="158" y="221"/>
                      <a:pt x="148" y="234"/>
                      <a:pt x="144" y="244"/>
                    </a:cubicBezTo>
                    <a:cubicBezTo>
                      <a:pt x="138" y="245"/>
                      <a:pt x="124" y="246"/>
                      <a:pt x="118" y="245"/>
                    </a:cubicBezTo>
                    <a:cubicBezTo>
                      <a:pt x="115" y="245"/>
                      <a:pt x="112" y="256"/>
                      <a:pt x="112" y="256"/>
                    </a:cubicBezTo>
                    <a:cubicBezTo>
                      <a:pt x="109" y="264"/>
                      <a:pt x="110" y="263"/>
                      <a:pt x="115" y="277"/>
                    </a:cubicBezTo>
                    <a:cubicBezTo>
                      <a:pt x="117" y="283"/>
                      <a:pt x="139" y="277"/>
                      <a:pt x="139" y="277"/>
                    </a:cubicBezTo>
                    <a:cubicBezTo>
                      <a:pt x="146" y="278"/>
                      <a:pt x="149" y="278"/>
                      <a:pt x="157" y="285"/>
                    </a:cubicBezTo>
                    <a:cubicBezTo>
                      <a:pt x="169" y="292"/>
                      <a:pt x="177" y="300"/>
                      <a:pt x="189" y="317"/>
                    </a:cubicBezTo>
                    <a:cubicBezTo>
                      <a:pt x="191" y="322"/>
                      <a:pt x="195" y="318"/>
                      <a:pt x="198" y="319"/>
                    </a:cubicBezTo>
                    <a:cubicBezTo>
                      <a:pt x="201" y="319"/>
                      <a:pt x="208" y="320"/>
                      <a:pt x="208" y="320"/>
                    </a:cubicBezTo>
                    <a:cubicBezTo>
                      <a:pt x="216" y="329"/>
                      <a:pt x="219" y="331"/>
                      <a:pt x="226" y="332"/>
                    </a:cubicBezTo>
                    <a:cubicBezTo>
                      <a:pt x="234" y="327"/>
                      <a:pt x="232" y="328"/>
                      <a:pt x="217" y="306"/>
                    </a:cubicBezTo>
                    <a:cubicBezTo>
                      <a:pt x="207" y="282"/>
                      <a:pt x="235" y="315"/>
                      <a:pt x="247" y="321"/>
                    </a:cubicBezTo>
                    <a:cubicBezTo>
                      <a:pt x="258" y="312"/>
                      <a:pt x="259" y="310"/>
                      <a:pt x="249" y="283"/>
                    </a:cubicBezTo>
                    <a:cubicBezTo>
                      <a:pt x="247" y="271"/>
                      <a:pt x="221" y="271"/>
                      <a:pt x="217" y="261"/>
                    </a:cubicBezTo>
                    <a:cubicBezTo>
                      <a:pt x="210" y="253"/>
                      <a:pt x="210" y="241"/>
                      <a:pt x="208" y="234"/>
                    </a:cubicBezTo>
                    <a:cubicBezTo>
                      <a:pt x="209" y="228"/>
                      <a:pt x="216" y="227"/>
                      <a:pt x="220" y="223"/>
                    </a:cubicBezTo>
                    <a:cubicBezTo>
                      <a:pt x="227" y="228"/>
                      <a:pt x="227" y="249"/>
                      <a:pt x="235" y="259"/>
                    </a:cubicBezTo>
                    <a:cubicBezTo>
                      <a:pt x="238" y="266"/>
                      <a:pt x="260" y="245"/>
                      <a:pt x="265" y="249"/>
                    </a:cubicBezTo>
                    <a:cubicBezTo>
                      <a:pt x="270" y="254"/>
                      <a:pt x="281" y="237"/>
                      <a:pt x="283" y="234"/>
                    </a:cubicBezTo>
                    <a:cubicBezTo>
                      <a:pt x="284" y="226"/>
                      <a:pt x="265" y="224"/>
                      <a:pt x="261" y="214"/>
                    </a:cubicBezTo>
                    <a:cubicBezTo>
                      <a:pt x="251" y="205"/>
                      <a:pt x="231" y="188"/>
                      <a:pt x="223" y="181"/>
                    </a:cubicBezTo>
                    <a:cubicBezTo>
                      <a:pt x="220" y="165"/>
                      <a:pt x="220" y="180"/>
                      <a:pt x="211" y="174"/>
                    </a:cubicBezTo>
                    <a:cubicBezTo>
                      <a:pt x="191" y="153"/>
                      <a:pt x="247" y="154"/>
                      <a:pt x="231" y="157"/>
                    </a:cubicBezTo>
                    <a:cubicBezTo>
                      <a:pt x="232" y="151"/>
                      <a:pt x="225" y="135"/>
                      <a:pt x="219" y="126"/>
                    </a:cubicBezTo>
                    <a:cubicBezTo>
                      <a:pt x="213" y="117"/>
                      <a:pt x="200" y="106"/>
                      <a:pt x="193" y="101"/>
                    </a:cubicBezTo>
                    <a:cubicBezTo>
                      <a:pt x="194" y="97"/>
                      <a:pt x="177" y="94"/>
                      <a:pt x="177" y="94"/>
                    </a:cubicBezTo>
                    <a:cubicBezTo>
                      <a:pt x="173" y="71"/>
                      <a:pt x="163" y="76"/>
                      <a:pt x="151" y="78"/>
                    </a:cubicBezTo>
                    <a:cubicBezTo>
                      <a:pt x="143" y="69"/>
                      <a:pt x="141" y="65"/>
                      <a:pt x="133" y="55"/>
                    </a:cubicBezTo>
                    <a:cubicBezTo>
                      <a:pt x="117" y="52"/>
                      <a:pt x="112" y="51"/>
                      <a:pt x="99" y="49"/>
                    </a:cubicBezTo>
                    <a:cubicBezTo>
                      <a:pt x="92" y="56"/>
                      <a:pt x="87" y="32"/>
                      <a:pt x="85" y="49"/>
                    </a:cubicBezTo>
                    <a:cubicBezTo>
                      <a:pt x="69" y="31"/>
                      <a:pt x="78" y="31"/>
                      <a:pt x="85" y="19"/>
                    </a:cubicBezTo>
                    <a:cubicBezTo>
                      <a:pt x="72" y="0"/>
                      <a:pt x="64" y="29"/>
                      <a:pt x="55" y="36"/>
                    </a:cubicBezTo>
                    <a:cubicBezTo>
                      <a:pt x="49" y="37"/>
                      <a:pt x="72" y="101"/>
                      <a:pt x="70" y="99"/>
                    </a:cubicBezTo>
                    <a:cubicBezTo>
                      <a:pt x="69" y="106"/>
                      <a:pt x="55" y="92"/>
                      <a:pt x="51" y="78"/>
                    </a:cubicBezTo>
                    <a:cubicBezTo>
                      <a:pt x="43" y="69"/>
                      <a:pt x="56" y="24"/>
                      <a:pt x="49" y="15"/>
                    </a:cubicBezTo>
                    <a:cubicBezTo>
                      <a:pt x="43" y="6"/>
                      <a:pt x="21" y="22"/>
                      <a:pt x="12" y="24"/>
                    </a:cubicBezTo>
                    <a:close/>
                  </a:path>
                </a:pathLst>
              </a:custGeom>
              <a:solidFill>
                <a:srgbClr val="FFFFFF">
                  <a:alpha val="50195"/>
                </a:srgbClr>
              </a:solidFill>
              <a:ln>
                <a:noFill/>
              </a:ln>
              <a:extLst>
                <a:ext uri="{91240B29-F687-4F45-9708-019B960494DF}">
                  <a14:hiddenLine xmlns:a14="http://schemas.microsoft.com/office/drawing/2010/main" w="3175" cap="flat" cmpd="sng">
                    <a:solidFill>
                      <a:srgbClr val="000000"/>
                    </a:solidFill>
                    <a:prstDash val="solid"/>
                    <a:round/>
                    <a:headEnd type="none" w="med" len="med"/>
                    <a:tailEnd type="none" w="med" len="med"/>
                  </a14:hiddenLine>
                </a:ext>
              </a:extLst>
            </p:spPr>
            <p:txBody>
              <a:bodyPr/>
              <a:lstStyle/>
              <a:p>
                <a:endParaRPr lang="zh-TW" altLang="en-US"/>
              </a:p>
            </p:txBody>
          </p:sp>
          <p:sp>
            <p:nvSpPr>
              <p:cNvPr id="12" name="Freeform 124">
                <a:extLst>
                  <a:ext uri="{FF2B5EF4-FFF2-40B4-BE49-F238E27FC236}">
                    <a16:creationId xmlns:a16="http://schemas.microsoft.com/office/drawing/2014/main" id="{FA2E14AD-8746-41AB-87D0-843DD1AEBA73}"/>
                  </a:ext>
                </a:extLst>
              </p:cNvPr>
              <p:cNvSpPr>
                <a:spLocks/>
              </p:cNvSpPr>
              <p:nvPr/>
            </p:nvSpPr>
            <p:spPr bwMode="gray">
              <a:xfrm>
                <a:off x="4279" y="1131"/>
                <a:ext cx="51" cy="47"/>
              </a:xfrm>
              <a:custGeom>
                <a:avLst/>
                <a:gdLst>
                  <a:gd name="T0" fmla="*/ 13 w 51"/>
                  <a:gd name="T1" fmla="*/ 0 h 24"/>
                  <a:gd name="T2" fmla="*/ 7 w 51"/>
                  <a:gd name="T3" fmla="*/ 18 h 24"/>
                  <a:gd name="T4" fmla="*/ 27 w 51"/>
                  <a:gd name="T5" fmla="*/ 24 h 24"/>
                  <a:gd name="T6" fmla="*/ 33 w 51"/>
                  <a:gd name="T7" fmla="*/ 4 h 24"/>
                  <a:gd name="T8" fmla="*/ 13 w 51"/>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FFFFF">
                  <a:alpha val="50195"/>
                </a:srgbClr>
              </a:solidFill>
              <a:ln>
                <a:noFill/>
              </a:ln>
              <a:extLst>
                <a:ext uri="{91240B29-F687-4F45-9708-019B960494DF}">
                  <a14:hiddenLine xmlns:a14="http://schemas.microsoft.com/office/drawing/2010/main" w="3175" cap="flat" cmpd="sng">
                    <a:solidFill>
                      <a:srgbClr val="000000"/>
                    </a:solidFill>
                    <a:prstDash val="solid"/>
                    <a:round/>
                    <a:headEnd type="none" w="med" len="med"/>
                    <a:tailEnd type="none" w="med" len="med"/>
                  </a14:hiddenLine>
                </a:ext>
              </a:extLst>
            </p:spPr>
            <p:txBody>
              <a:bodyPr/>
              <a:lstStyle/>
              <a:p>
                <a:endParaRPr lang="zh-TW" altLang="en-US"/>
              </a:p>
            </p:txBody>
          </p:sp>
          <p:sp>
            <p:nvSpPr>
              <p:cNvPr id="13" name="Freeform 125">
                <a:extLst>
                  <a:ext uri="{FF2B5EF4-FFF2-40B4-BE49-F238E27FC236}">
                    <a16:creationId xmlns:a16="http://schemas.microsoft.com/office/drawing/2014/main" id="{C37DF0CF-C54A-40FD-8B15-72F53C1A7F71}"/>
                  </a:ext>
                </a:extLst>
              </p:cNvPr>
              <p:cNvSpPr>
                <a:spLocks/>
              </p:cNvSpPr>
              <p:nvPr/>
            </p:nvSpPr>
            <p:spPr bwMode="gray">
              <a:xfrm>
                <a:off x="4341" y="952"/>
                <a:ext cx="54" cy="64"/>
              </a:xfrm>
              <a:custGeom>
                <a:avLst/>
                <a:gdLst>
                  <a:gd name="T0" fmla="*/ 15 w 52"/>
                  <a:gd name="T1" fmla="*/ 0 h 62"/>
                  <a:gd name="T2" fmla="*/ 7 w 52"/>
                  <a:gd name="T3" fmla="*/ 52 h 62"/>
                  <a:gd name="T4" fmla="*/ 28 w 52"/>
                  <a:gd name="T5" fmla="*/ 59 h 62"/>
                  <a:gd name="T6" fmla="*/ 34 w 52"/>
                  <a:gd name="T7" fmla="*/ 24 h 62"/>
                  <a:gd name="T8" fmla="*/ 15 w 52"/>
                  <a:gd name="T9" fmla="*/ 0 h 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 h="62">
                    <a:moveTo>
                      <a:pt x="15" y="0"/>
                    </a:moveTo>
                    <a:cubicBezTo>
                      <a:pt x="14" y="5"/>
                      <a:pt x="0" y="38"/>
                      <a:pt x="7" y="52"/>
                    </a:cubicBezTo>
                    <a:cubicBezTo>
                      <a:pt x="12" y="62"/>
                      <a:pt x="28" y="59"/>
                      <a:pt x="28" y="59"/>
                    </a:cubicBezTo>
                    <a:cubicBezTo>
                      <a:pt x="45" y="54"/>
                      <a:pt x="52" y="53"/>
                      <a:pt x="34" y="24"/>
                    </a:cubicBezTo>
                    <a:cubicBezTo>
                      <a:pt x="30" y="16"/>
                      <a:pt x="16" y="0"/>
                      <a:pt x="15" y="0"/>
                    </a:cubicBezTo>
                    <a:close/>
                  </a:path>
                </a:pathLst>
              </a:custGeom>
              <a:solidFill>
                <a:srgbClr val="FFFFFF">
                  <a:alpha val="50195"/>
                </a:srgbClr>
              </a:solidFill>
              <a:ln>
                <a:noFill/>
              </a:ln>
              <a:extLst>
                <a:ext uri="{91240B29-F687-4F45-9708-019B960494DF}">
                  <a14:hiddenLine xmlns:a14="http://schemas.microsoft.com/office/drawing/2010/main" w="3175" cap="flat" cmpd="sng">
                    <a:solidFill>
                      <a:srgbClr val="000000"/>
                    </a:solidFill>
                    <a:prstDash val="solid"/>
                    <a:round/>
                    <a:headEnd type="none" w="med" len="med"/>
                    <a:tailEnd type="none" w="med" len="med"/>
                  </a14:hiddenLine>
                </a:ext>
              </a:extLst>
            </p:spPr>
            <p:txBody>
              <a:bodyPr/>
              <a:lstStyle/>
              <a:p>
                <a:endParaRPr lang="zh-TW" altLang="en-US"/>
              </a:p>
            </p:txBody>
          </p:sp>
          <p:sp>
            <p:nvSpPr>
              <p:cNvPr id="14" name="Freeform 126">
                <a:extLst>
                  <a:ext uri="{FF2B5EF4-FFF2-40B4-BE49-F238E27FC236}">
                    <a16:creationId xmlns:a16="http://schemas.microsoft.com/office/drawing/2014/main" id="{22ECA17D-9396-41B0-A0D1-D05BBE89F238}"/>
                  </a:ext>
                </a:extLst>
              </p:cNvPr>
              <p:cNvSpPr>
                <a:spLocks/>
              </p:cNvSpPr>
              <p:nvPr/>
            </p:nvSpPr>
            <p:spPr bwMode="gray">
              <a:xfrm>
                <a:off x="5064" y="1560"/>
                <a:ext cx="143" cy="98"/>
              </a:xfrm>
              <a:custGeom>
                <a:avLst/>
                <a:gdLst>
                  <a:gd name="T0" fmla="*/ 81 w 144"/>
                  <a:gd name="T1" fmla="*/ 18 h 100"/>
                  <a:gd name="T2" fmla="*/ 66 w 144"/>
                  <a:gd name="T3" fmla="*/ 7 h 100"/>
                  <a:gd name="T4" fmla="*/ 50 w 144"/>
                  <a:gd name="T5" fmla="*/ 12 h 100"/>
                  <a:gd name="T6" fmla="*/ 48 w 144"/>
                  <a:gd name="T7" fmla="*/ 25 h 100"/>
                  <a:gd name="T8" fmla="*/ 19 w 144"/>
                  <a:gd name="T9" fmla="*/ 1 h 100"/>
                  <a:gd name="T10" fmla="*/ 6 w 144"/>
                  <a:gd name="T11" fmla="*/ 34 h 100"/>
                  <a:gd name="T12" fmla="*/ 19 w 144"/>
                  <a:gd name="T13" fmla="*/ 50 h 100"/>
                  <a:gd name="T14" fmla="*/ 10 w 144"/>
                  <a:gd name="T15" fmla="*/ 71 h 100"/>
                  <a:gd name="T16" fmla="*/ 28 w 144"/>
                  <a:gd name="T17" fmla="*/ 74 h 100"/>
                  <a:gd name="T18" fmla="*/ 50 w 144"/>
                  <a:gd name="T19" fmla="*/ 99 h 100"/>
                  <a:gd name="T20" fmla="*/ 75 w 144"/>
                  <a:gd name="T21" fmla="*/ 95 h 100"/>
                  <a:gd name="T22" fmla="*/ 105 w 144"/>
                  <a:gd name="T23" fmla="*/ 88 h 100"/>
                  <a:gd name="T24" fmla="*/ 141 w 144"/>
                  <a:gd name="T25" fmla="*/ 66 h 100"/>
                  <a:gd name="T26" fmla="*/ 120 w 144"/>
                  <a:gd name="T27" fmla="*/ 31 h 100"/>
                  <a:gd name="T28" fmla="*/ 110 w 144"/>
                  <a:gd name="T29" fmla="*/ 12 h 100"/>
                  <a:gd name="T30" fmla="*/ 81 w 144"/>
                  <a:gd name="T31" fmla="*/ 18 h 1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4" h="100">
                    <a:moveTo>
                      <a:pt x="81" y="18"/>
                    </a:moveTo>
                    <a:cubicBezTo>
                      <a:pt x="73" y="19"/>
                      <a:pt x="71" y="8"/>
                      <a:pt x="66" y="7"/>
                    </a:cubicBezTo>
                    <a:cubicBezTo>
                      <a:pt x="61" y="6"/>
                      <a:pt x="53" y="9"/>
                      <a:pt x="50" y="12"/>
                    </a:cubicBezTo>
                    <a:cubicBezTo>
                      <a:pt x="43" y="10"/>
                      <a:pt x="53" y="27"/>
                      <a:pt x="48" y="25"/>
                    </a:cubicBezTo>
                    <a:cubicBezTo>
                      <a:pt x="43" y="23"/>
                      <a:pt x="26" y="0"/>
                      <a:pt x="19" y="1"/>
                    </a:cubicBezTo>
                    <a:cubicBezTo>
                      <a:pt x="15" y="3"/>
                      <a:pt x="6" y="26"/>
                      <a:pt x="6" y="34"/>
                    </a:cubicBezTo>
                    <a:cubicBezTo>
                      <a:pt x="6" y="42"/>
                      <a:pt x="18" y="44"/>
                      <a:pt x="19" y="50"/>
                    </a:cubicBezTo>
                    <a:cubicBezTo>
                      <a:pt x="22" y="65"/>
                      <a:pt x="0" y="53"/>
                      <a:pt x="10" y="71"/>
                    </a:cubicBezTo>
                    <a:cubicBezTo>
                      <a:pt x="19" y="76"/>
                      <a:pt x="27" y="74"/>
                      <a:pt x="28" y="74"/>
                    </a:cubicBezTo>
                    <a:cubicBezTo>
                      <a:pt x="35" y="78"/>
                      <a:pt x="44" y="95"/>
                      <a:pt x="50" y="99"/>
                    </a:cubicBezTo>
                    <a:cubicBezTo>
                      <a:pt x="54" y="100"/>
                      <a:pt x="75" y="95"/>
                      <a:pt x="75" y="95"/>
                    </a:cubicBezTo>
                    <a:cubicBezTo>
                      <a:pt x="87" y="94"/>
                      <a:pt x="94" y="100"/>
                      <a:pt x="105" y="88"/>
                    </a:cubicBezTo>
                    <a:cubicBezTo>
                      <a:pt x="120" y="82"/>
                      <a:pt x="123" y="82"/>
                      <a:pt x="141" y="66"/>
                    </a:cubicBezTo>
                    <a:cubicBezTo>
                      <a:pt x="144" y="34"/>
                      <a:pt x="132" y="38"/>
                      <a:pt x="120" y="31"/>
                    </a:cubicBezTo>
                    <a:cubicBezTo>
                      <a:pt x="118" y="20"/>
                      <a:pt x="117" y="16"/>
                      <a:pt x="110" y="12"/>
                    </a:cubicBezTo>
                    <a:cubicBezTo>
                      <a:pt x="109" y="12"/>
                      <a:pt x="84" y="22"/>
                      <a:pt x="81" y="18"/>
                    </a:cubicBezTo>
                    <a:close/>
                  </a:path>
                </a:pathLst>
              </a:custGeom>
              <a:solidFill>
                <a:srgbClr val="FFFFFF">
                  <a:alpha val="50195"/>
                </a:srgbClr>
              </a:solidFill>
              <a:ln>
                <a:noFill/>
              </a:ln>
              <a:extLst>
                <a:ext uri="{91240B29-F687-4F45-9708-019B960494DF}">
                  <a14:hiddenLine xmlns:a14="http://schemas.microsoft.com/office/drawing/2010/main" w="3175" cap="flat" cmpd="sng">
                    <a:solidFill>
                      <a:srgbClr val="000000"/>
                    </a:solidFill>
                    <a:prstDash val="solid"/>
                    <a:round/>
                    <a:headEnd type="none" w="med" len="med"/>
                    <a:tailEnd type="none" w="med" len="med"/>
                  </a14:hiddenLine>
                </a:ext>
              </a:extLst>
            </p:spPr>
            <p:txBody>
              <a:bodyPr/>
              <a:lstStyle/>
              <a:p>
                <a:endParaRPr lang="zh-TW" altLang="en-US"/>
              </a:p>
            </p:txBody>
          </p:sp>
          <p:sp>
            <p:nvSpPr>
              <p:cNvPr id="15" name="Freeform 127">
                <a:extLst>
                  <a:ext uri="{FF2B5EF4-FFF2-40B4-BE49-F238E27FC236}">
                    <a16:creationId xmlns:a16="http://schemas.microsoft.com/office/drawing/2014/main" id="{DE3C5472-8B50-4A06-AC48-947DFC1A01EB}"/>
                  </a:ext>
                </a:extLst>
              </p:cNvPr>
              <p:cNvSpPr>
                <a:spLocks/>
              </p:cNvSpPr>
              <p:nvPr/>
            </p:nvSpPr>
            <p:spPr bwMode="gray">
              <a:xfrm>
                <a:off x="5049" y="1249"/>
                <a:ext cx="54" cy="57"/>
              </a:xfrm>
              <a:custGeom>
                <a:avLst/>
                <a:gdLst>
                  <a:gd name="T0" fmla="*/ 36 w 53"/>
                  <a:gd name="T1" fmla="*/ 7 h 57"/>
                  <a:gd name="T2" fmla="*/ 15 w 53"/>
                  <a:gd name="T3" fmla="*/ 3 h 57"/>
                  <a:gd name="T4" fmla="*/ 6 w 53"/>
                  <a:gd name="T5" fmla="*/ 27 h 57"/>
                  <a:gd name="T6" fmla="*/ 18 w 53"/>
                  <a:gd name="T7" fmla="*/ 46 h 57"/>
                  <a:gd name="T8" fmla="*/ 50 w 53"/>
                  <a:gd name="T9" fmla="*/ 54 h 57"/>
                  <a:gd name="T10" fmla="*/ 30 w 53"/>
                  <a:gd name="T11" fmla="*/ 27 h 57"/>
                  <a:gd name="T12" fmla="*/ 36 w 53"/>
                  <a:gd name="T13" fmla="*/ 7 h 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 h="57">
                    <a:moveTo>
                      <a:pt x="36" y="7"/>
                    </a:moveTo>
                    <a:cubicBezTo>
                      <a:pt x="34" y="6"/>
                      <a:pt x="20" y="0"/>
                      <a:pt x="15" y="3"/>
                    </a:cubicBezTo>
                    <a:cubicBezTo>
                      <a:pt x="10" y="6"/>
                      <a:pt x="6" y="20"/>
                      <a:pt x="6" y="27"/>
                    </a:cubicBezTo>
                    <a:cubicBezTo>
                      <a:pt x="0" y="46"/>
                      <a:pt x="11" y="44"/>
                      <a:pt x="18" y="46"/>
                    </a:cubicBezTo>
                    <a:cubicBezTo>
                      <a:pt x="23" y="44"/>
                      <a:pt x="45" y="57"/>
                      <a:pt x="50" y="54"/>
                    </a:cubicBezTo>
                    <a:cubicBezTo>
                      <a:pt x="53" y="50"/>
                      <a:pt x="34" y="37"/>
                      <a:pt x="30" y="27"/>
                    </a:cubicBezTo>
                    <a:cubicBezTo>
                      <a:pt x="28" y="19"/>
                      <a:pt x="38" y="8"/>
                      <a:pt x="36" y="7"/>
                    </a:cubicBezTo>
                    <a:close/>
                  </a:path>
                </a:pathLst>
              </a:custGeom>
              <a:solidFill>
                <a:srgbClr val="FFFFFF">
                  <a:alpha val="50195"/>
                </a:srgbClr>
              </a:solidFill>
              <a:ln>
                <a:noFill/>
              </a:ln>
              <a:extLst>
                <a:ext uri="{91240B29-F687-4F45-9708-019B960494DF}">
                  <a14:hiddenLine xmlns:a14="http://schemas.microsoft.com/office/drawing/2010/main" w="3175" cap="flat" cmpd="sng">
                    <a:solidFill>
                      <a:srgbClr val="000000"/>
                    </a:solidFill>
                    <a:prstDash val="solid"/>
                    <a:round/>
                    <a:headEnd type="none" w="med" len="med"/>
                    <a:tailEnd type="none" w="med" len="med"/>
                  </a14:hiddenLine>
                </a:ext>
              </a:extLst>
            </p:spPr>
            <p:txBody>
              <a:bodyPr/>
              <a:lstStyle/>
              <a:p>
                <a:endParaRPr lang="zh-TW" altLang="en-US"/>
              </a:p>
            </p:txBody>
          </p:sp>
          <p:sp>
            <p:nvSpPr>
              <p:cNvPr id="16" name="Freeform 128">
                <a:extLst>
                  <a:ext uri="{FF2B5EF4-FFF2-40B4-BE49-F238E27FC236}">
                    <a16:creationId xmlns:a16="http://schemas.microsoft.com/office/drawing/2014/main" id="{88ED63B3-202B-4637-A44B-43C5B6E3BF28}"/>
                  </a:ext>
                </a:extLst>
              </p:cNvPr>
              <p:cNvSpPr>
                <a:spLocks/>
              </p:cNvSpPr>
              <p:nvPr/>
            </p:nvSpPr>
            <p:spPr bwMode="gray">
              <a:xfrm>
                <a:off x="4526" y="1425"/>
                <a:ext cx="36" cy="44"/>
              </a:xfrm>
              <a:custGeom>
                <a:avLst/>
                <a:gdLst>
                  <a:gd name="T0" fmla="*/ 13 w 51"/>
                  <a:gd name="T1" fmla="*/ 0 h 24"/>
                  <a:gd name="T2" fmla="*/ 7 w 51"/>
                  <a:gd name="T3" fmla="*/ 18 h 24"/>
                  <a:gd name="T4" fmla="*/ 27 w 51"/>
                  <a:gd name="T5" fmla="*/ 24 h 24"/>
                  <a:gd name="T6" fmla="*/ 33 w 51"/>
                  <a:gd name="T7" fmla="*/ 4 h 24"/>
                  <a:gd name="T8" fmla="*/ 13 w 51"/>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FFFFF">
                  <a:alpha val="50195"/>
                </a:srgbClr>
              </a:solidFill>
              <a:ln>
                <a:noFill/>
              </a:ln>
              <a:extLst>
                <a:ext uri="{91240B29-F687-4F45-9708-019B960494DF}">
                  <a14:hiddenLine xmlns:a14="http://schemas.microsoft.com/office/drawing/2010/main" w="3175" cap="flat" cmpd="sng">
                    <a:solidFill>
                      <a:srgbClr val="000000"/>
                    </a:solidFill>
                    <a:prstDash val="solid"/>
                    <a:round/>
                    <a:headEnd type="none" w="med" len="med"/>
                    <a:tailEnd type="none" w="med" len="med"/>
                  </a14:hiddenLine>
                </a:ext>
              </a:extLst>
            </p:spPr>
            <p:txBody>
              <a:bodyPr/>
              <a:lstStyle/>
              <a:p>
                <a:endParaRPr lang="zh-TW" altLang="en-US"/>
              </a:p>
            </p:txBody>
          </p:sp>
          <p:sp>
            <p:nvSpPr>
              <p:cNvPr id="17" name="Freeform 129">
                <a:extLst>
                  <a:ext uri="{FF2B5EF4-FFF2-40B4-BE49-F238E27FC236}">
                    <a16:creationId xmlns:a16="http://schemas.microsoft.com/office/drawing/2014/main" id="{C4C70FFA-4D03-4464-AECF-E075004E644E}"/>
                  </a:ext>
                </a:extLst>
              </p:cNvPr>
              <p:cNvSpPr>
                <a:spLocks/>
              </p:cNvSpPr>
              <p:nvPr/>
            </p:nvSpPr>
            <p:spPr bwMode="gray">
              <a:xfrm>
                <a:off x="4225" y="1388"/>
                <a:ext cx="69" cy="44"/>
              </a:xfrm>
              <a:custGeom>
                <a:avLst/>
                <a:gdLst>
                  <a:gd name="T0" fmla="*/ 30 w 67"/>
                  <a:gd name="T1" fmla="*/ 0 h 46"/>
                  <a:gd name="T2" fmla="*/ 31 w 67"/>
                  <a:gd name="T3" fmla="*/ 15 h 46"/>
                  <a:gd name="T4" fmla="*/ 4 w 67"/>
                  <a:gd name="T5" fmla="*/ 39 h 46"/>
                  <a:gd name="T6" fmla="*/ 54 w 67"/>
                  <a:gd name="T7" fmla="*/ 43 h 46"/>
                  <a:gd name="T8" fmla="*/ 45 w 67"/>
                  <a:gd name="T9" fmla="*/ 7 h 46"/>
                  <a:gd name="T10" fmla="*/ 30 w 67"/>
                  <a:gd name="T11" fmla="*/ 0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 h="46">
                    <a:moveTo>
                      <a:pt x="30" y="0"/>
                    </a:moveTo>
                    <a:cubicBezTo>
                      <a:pt x="26" y="1"/>
                      <a:pt x="35" y="9"/>
                      <a:pt x="31" y="15"/>
                    </a:cubicBezTo>
                    <a:cubicBezTo>
                      <a:pt x="27" y="21"/>
                      <a:pt x="0" y="34"/>
                      <a:pt x="4" y="39"/>
                    </a:cubicBezTo>
                    <a:cubicBezTo>
                      <a:pt x="8" y="46"/>
                      <a:pt x="54" y="43"/>
                      <a:pt x="54" y="43"/>
                    </a:cubicBezTo>
                    <a:cubicBezTo>
                      <a:pt x="67" y="40"/>
                      <a:pt x="58" y="26"/>
                      <a:pt x="45" y="7"/>
                    </a:cubicBezTo>
                    <a:cubicBezTo>
                      <a:pt x="42" y="2"/>
                      <a:pt x="30" y="0"/>
                      <a:pt x="30" y="0"/>
                    </a:cubicBezTo>
                    <a:close/>
                  </a:path>
                </a:pathLst>
              </a:custGeom>
              <a:solidFill>
                <a:srgbClr val="FFFFFF">
                  <a:alpha val="50195"/>
                </a:srgbClr>
              </a:solidFill>
              <a:ln>
                <a:noFill/>
              </a:ln>
              <a:extLst>
                <a:ext uri="{91240B29-F687-4F45-9708-019B960494DF}">
                  <a14:hiddenLine xmlns:a14="http://schemas.microsoft.com/office/drawing/2010/main" w="3175" cap="flat" cmpd="sng">
                    <a:solidFill>
                      <a:srgbClr val="000000"/>
                    </a:solidFill>
                    <a:prstDash val="solid"/>
                    <a:round/>
                    <a:headEnd type="none" w="med" len="med"/>
                    <a:tailEnd type="none" w="med" len="med"/>
                  </a14:hiddenLine>
                </a:ext>
              </a:extLst>
            </p:spPr>
            <p:txBody>
              <a:bodyPr/>
              <a:lstStyle/>
              <a:p>
                <a:endParaRPr lang="zh-TW" altLang="en-US"/>
              </a:p>
            </p:txBody>
          </p:sp>
          <p:sp>
            <p:nvSpPr>
              <p:cNvPr id="18" name="Freeform 130">
                <a:extLst>
                  <a:ext uri="{FF2B5EF4-FFF2-40B4-BE49-F238E27FC236}">
                    <a16:creationId xmlns:a16="http://schemas.microsoft.com/office/drawing/2014/main" id="{078EA3E9-FE4B-4CC7-B28F-3B3D391F45CC}"/>
                  </a:ext>
                </a:extLst>
              </p:cNvPr>
              <p:cNvSpPr>
                <a:spLocks/>
              </p:cNvSpPr>
              <p:nvPr/>
            </p:nvSpPr>
            <p:spPr bwMode="gray">
              <a:xfrm>
                <a:off x="4514" y="939"/>
                <a:ext cx="236" cy="263"/>
              </a:xfrm>
              <a:custGeom>
                <a:avLst/>
                <a:gdLst>
                  <a:gd name="T0" fmla="*/ 100 w 237"/>
                  <a:gd name="T1" fmla="*/ 24 h 263"/>
                  <a:gd name="T2" fmla="*/ 52 w 237"/>
                  <a:gd name="T3" fmla="*/ 44 h 263"/>
                  <a:gd name="T4" fmla="*/ 52 w 237"/>
                  <a:gd name="T5" fmla="*/ 68 h 263"/>
                  <a:gd name="T6" fmla="*/ 84 w 237"/>
                  <a:gd name="T7" fmla="*/ 83 h 263"/>
                  <a:gd name="T8" fmla="*/ 135 w 237"/>
                  <a:gd name="T9" fmla="*/ 83 h 263"/>
                  <a:gd name="T10" fmla="*/ 88 w 237"/>
                  <a:gd name="T11" fmla="*/ 98 h 263"/>
                  <a:gd name="T12" fmla="*/ 90 w 237"/>
                  <a:gd name="T13" fmla="*/ 141 h 263"/>
                  <a:gd name="T14" fmla="*/ 72 w 237"/>
                  <a:gd name="T15" fmla="*/ 113 h 263"/>
                  <a:gd name="T16" fmla="*/ 55 w 237"/>
                  <a:gd name="T17" fmla="*/ 129 h 263"/>
                  <a:gd name="T18" fmla="*/ 63 w 237"/>
                  <a:gd name="T19" fmla="*/ 143 h 263"/>
                  <a:gd name="T20" fmla="*/ 51 w 237"/>
                  <a:gd name="T21" fmla="*/ 170 h 263"/>
                  <a:gd name="T22" fmla="*/ 67 w 237"/>
                  <a:gd name="T23" fmla="*/ 174 h 263"/>
                  <a:gd name="T24" fmla="*/ 34 w 237"/>
                  <a:gd name="T25" fmla="*/ 188 h 263"/>
                  <a:gd name="T26" fmla="*/ 43 w 237"/>
                  <a:gd name="T27" fmla="*/ 221 h 263"/>
                  <a:gd name="T28" fmla="*/ 19 w 237"/>
                  <a:gd name="T29" fmla="*/ 218 h 263"/>
                  <a:gd name="T30" fmla="*/ 4 w 237"/>
                  <a:gd name="T31" fmla="*/ 243 h 263"/>
                  <a:gd name="T32" fmla="*/ 45 w 237"/>
                  <a:gd name="T33" fmla="*/ 261 h 263"/>
                  <a:gd name="T34" fmla="*/ 88 w 237"/>
                  <a:gd name="T35" fmla="*/ 257 h 263"/>
                  <a:gd name="T36" fmla="*/ 88 w 237"/>
                  <a:gd name="T37" fmla="*/ 234 h 263"/>
                  <a:gd name="T38" fmla="*/ 126 w 237"/>
                  <a:gd name="T39" fmla="*/ 203 h 263"/>
                  <a:gd name="T40" fmla="*/ 120 w 237"/>
                  <a:gd name="T41" fmla="*/ 185 h 263"/>
                  <a:gd name="T42" fmla="*/ 162 w 237"/>
                  <a:gd name="T43" fmla="*/ 156 h 263"/>
                  <a:gd name="T44" fmla="*/ 223 w 237"/>
                  <a:gd name="T45" fmla="*/ 116 h 263"/>
                  <a:gd name="T46" fmla="*/ 210 w 237"/>
                  <a:gd name="T47" fmla="*/ 98 h 263"/>
                  <a:gd name="T48" fmla="*/ 237 w 237"/>
                  <a:gd name="T49" fmla="*/ 84 h 263"/>
                  <a:gd name="T50" fmla="*/ 225 w 237"/>
                  <a:gd name="T51" fmla="*/ 59 h 263"/>
                  <a:gd name="T52" fmla="*/ 207 w 237"/>
                  <a:gd name="T53" fmla="*/ 20 h 263"/>
                  <a:gd name="T54" fmla="*/ 181 w 237"/>
                  <a:gd name="T55" fmla="*/ 8 h 263"/>
                  <a:gd name="T56" fmla="*/ 144 w 237"/>
                  <a:gd name="T57" fmla="*/ 3 h 263"/>
                  <a:gd name="T58" fmla="*/ 100 w 237"/>
                  <a:gd name="T59" fmla="*/ 24 h 26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37" h="263">
                    <a:moveTo>
                      <a:pt x="100" y="24"/>
                    </a:moveTo>
                    <a:cubicBezTo>
                      <a:pt x="80" y="38"/>
                      <a:pt x="74" y="40"/>
                      <a:pt x="52" y="44"/>
                    </a:cubicBezTo>
                    <a:cubicBezTo>
                      <a:pt x="49" y="45"/>
                      <a:pt x="45" y="55"/>
                      <a:pt x="52" y="68"/>
                    </a:cubicBezTo>
                    <a:cubicBezTo>
                      <a:pt x="61" y="85"/>
                      <a:pt x="73" y="68"/>
                      <a:pt x="84" y="83"/>
                    </a:cubicBezTo>
                    <a:cubicBezTo>
                      <a:pt x="90" y="88"/>
                      <a:pt x="136" y="72"/>
                      <a:pt x="135" y="83"/>
                    </a:cubicBezTo>
                    <a:cubicBezTo>
                      <a:pt x="136" y="85"/>
                      <a:pt x="95" y="88"/>
                      <a:pt x="88" y="98"/>
                    </a:cubicBezTo>
                    <a:cubicBezTo>
                      <a:pt x="81" y="108"/>
                      <a:pt x="93" y="139"/>
                      <a:pt x="90" y="141"/>
                    </a:cubicBezTo>
                    <a:cubicBezTo>
                      <a:pt x="95" y="146"/>
                      <a:pt x="58" y="120"/>
                      <a:pt x="72" y="113"/>
                    </a:cubicBezTo>
                    <a:cubicBezTo>
                      <a:pt x="66" y="111"/>
                      <a:pt x="56" y="124"/>
                      <a:pt x="55" y="129"/>
                    </a:cubicBezTo>
                    <a:cubicBezTo>
                      <a:pt x="54" y="134"/>
                      <a:pt x="64" y="136"/>
                      <a:pt x="63" y="143"/>
                    </a:cubicBezTo>
                    <a:cubicBezTo>
                      <a:pt x="62" y="150"/>
                      <a:pt x="50" y="165"/>
                      <a:pt x="51" y="170"/>
                    </a:cubicBezTo>
                    <a:cubicBezTo>
                      <a:pt x="52" y="175"/>
                      <a:pt x="70" y="171"/>
                      <a:pt x="67" y="174"/>
                    </a:cubicBezTo>
                    <a:cubicBezTo>
                      <a:pt x="64" y="177"/>
                      <a:pt x="38" y="180"/>
                      <a:pt x="34" y="188"/>
                    </a:cubicBezTo>
                    <a:cubicBezTo>
                      <a:pt x="30" y="196"/>
                      <a:pt x="46" y="216"/>
                      <a:pt x="43" y="221"/>
                    </a:cubicBezTo>
                    <a:cubicBezTo>
                      <a:pt x="40" y="226"/>
                      <a:pt x="25" y="214"/>
                      <a:pt x="19" y="218"/>
                    </a:cubicBezTo>
                    <a:cubicBezTo>
                      <a:pt x="13" y="222"/>
                      <a:pt x="0" y="236"/>
                      <a:pt x="4" y="243"/>
                    </a:cubicBezTo>
                    <a:cubicBezTo>
                      <a:pt x="8" y="250"/>
                      <a:pt x="31" y="259"/>
                      <a:pt x="45" y="261"/>
                    </a:cubicBezTo>
                    <a:cubicBezTo>
                      <a:pt x="59" y="263"/>
                      <a:pt x="81" y="261"/>
                      <a:pt x="88" y="257"/>
                    </a:cubicBezTo>
                    <a:cubicBezTo>
                      <a:pt x="97" y="252"/>
                      <a:pt x="73" y="262"/>
                      <a:pt x="88" y="234"/>
                    </a:cubicBezTo>
                    <a:cubicBezTo>
                      <a:pt x="94" y="225"/>
                      <a:pt x="121" y="211"/>
                      <a:pt x="126" y="203"/>
                    </a:cubicBezTo>
                    <a:cubicBezTo>
                      <a:pt x="131" y="195"/>
                      <a:pt x="114" y="193"/>
                      <a:pt x="120" y="185"/>
                    </a:cubicBezTo>
                    <a:cubicBezTo>
                      <a:pt x="126" y="177"/>
                      <a:pt x="145" y="167"/>
                      <a:pt x="162" y="156"/>
                    </a:cubicBezTo>
                    <a:cubicBezTo>
                      <a:pt x="170" y="143"/>
                      <a:pt x="222" y="132"/>
                      <a:pt x="223" y="116"/>
                    </a:cubicBezTo>
                    <a:cubicBezTo>
                      <a:pt x="231" y="106"/>
                      <a:pt x="208" y="103"/>
                      <a:pt x="210" y="98"/>
                    </a:cubicBezTo>
                    <a:cubicBezTo>
                      <a:pt x="212" y="93"/>
                      <a:pt x="235" y="90"/>
                      <a:pt x="237" y="84"/>
                    </a:cubicBezTo>
                    <a:cubicBezTo>
                      <a:pt x="234" y="80"/>
                      <a:pt x="225" y="59"/>
                      <a:pt x="225" y="59"/>
                    </a:cubicBezTo>
                    <a:cubicBezTo>
                      <a:pt x="226" y="42"/>
                      <a:pt x="222" y="25"/>
                      <a:pt x="207" y="20"/>
                    </a:cubicBezTo>
                    <a:cubicBezTo>
                      <a:pt x="200" y="12"/>
                      <a:pt x="191" y="11"/>
                      <a:pt x="181" y="8"/>
                    </a:cubicBezTo>
                    <a:cubicBezTo>
                      <a:pt x="171" y="5"/>
                      <a:pt x="157" y="0"/>
                      <a:pt x="144" y="3"/>
                    </a:cubicBezTo>
                    <a:cubicBezTo>
                      <a:pt x="124" y="9"/>
                      <a:pt x="108" y="7"/>
                      <a:pt x="100" y="24"/>
                    </a:cubicBezTo>
                    <a:close/>
                  </a:path>
                </a:pathLst>
              </a:custGeom>
              <a:solidFill>
                <a:srgbClr val="FFFFFF">
                  <a:alpha val="50195"/>
                </a:srgbClr>
              </a:solidFill>
              <a:ln>
                <a:noFill/>
              </a:ln>
              <a:extLst>
                <a:ext uri="{91240B29-F687-4F45-9708-019B960494DF}">
                  <a14:hiddenLine xmlns:a14="http://schemas.microsoft.com/office/drawing/2010/main" w="3175" cap="flat" cmpd="sng">
                    <a:solidFill>
                      <a:srgbClr val="000000"/>
                    </a:solidFill>
                    <a:prstDash val="solid"/>
                    <a:round/>
                    <a:headEnd type="none" w="med" len="med"/>
                    <a:tailEnd type="none" w="med" len="med"/>
                  </a14:hiddenLine>
                </a:ext>
              </a:extLst>
            </p:spPr>
            <p:txBody>
              <a:bodyPr/>
              <a:lstStyle/>
              <a:p>
                <a:endParaRPr lang="zh-TW" altLang="en-US"/>
              </a:p>
            </p:txBody>
          </p:sp>
          <p:sp>
            <p:nvSpPr>
              <p:cNvPr id="19" name="Freeform 131">
                <a:extLst>
                  <a:ext uri="{FF2B5EF4-FFF2-40B4-BE49-F238E27FC236}">
                    <a16:creationId xmlns:a16="http://schemas.microsoft.com/office/drawing/2014/main" id="{86CAC3AF-811A-4A58-B8BB-B00C23CF8080}"/>
                  </a:ext>
                </a:extLst>
              </p:cNvPr>
              <p:cNvSpPr>
                <a:spLocks/>
              </p:cNvSpPr>
              <p:nvPr/>
            </p:nvSpPr>
            <p:spPr bwMode="gray">
              <a:xfrm>
                <a:off x="4473" y="966"/>
                <a:ext cx="75" cy="159"/>
              </a:xfrm>
              <a:custGeom>
                <a:avLst/>
                <a:gdLst>
                  <a:gd name="T0" fmla="*/ 16 w 75"/>
                  <a:gd name="T1" fmla="*/ 0 h 157"/>
                  <a:gd name="T2" fmla="*/ 6 w 75"/>
                  <a:gd name="T3" fmla="*/ 36 h 157"/>
                  <a:gd name="T4" fmla="*/ 1 w 75"/>
                  <a:gd name="T5" fmla="*/ 77 h 157"/>
                  <a:gd name="T6" fmla="*/ 12 w 75"/>
                  <a:gd name="T7" fmla="*/ 108 h 157"/>
                  <a:gd name="T8" fmla="*/ 15 w 75"/>
                  <a:gd name="T9" fmla="*/ 146 h 157"/>
                  <a:gd name="T10" fmla="*/ 49 w 75"/>
                  <a:gd name="T11" fmla="*/ 147 h 157"/>
                  <a:gd name="T12" fmla="*/ 72 w 75"/>
                  <a:gd name="T13" fmla="*/ 86 h 157"/>
                  <a:gd name="T14" fmla="*/ 58 w 75"/>
                  <a:gd name="T15" fmla="*/ 75 h 157"/>
                  <a:gd name="T16" fmla="*/ 61 w 75"/>
                  <a:gd name="T17" fmla="*/ 54 h 157"/>
                  <a:gd name="T18" fmla="*/ 40 w 75"/>
                  <a:gd name="T19" fmla="*/ 24 h 157"/>
                  <a:gd name="T20" fmla="*/ 16 w 75"/>
                  <a:gd name="T21" fmla="*/ 0 h 1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5" h="157">
                    <a:moveTo>
                      <a:pt x="16" y="0"/>
                    </a:moveTo>
                    <a:cubicBezTo>
                      <a:pt x="7" y="3"/>
                      <a:pt x="11" y="20"/>
                      <a:pt x="6" y="36"/>
                    </a:cubicBezTo>
                    <a:cubicBezTo>
                      <a:pt x="3" y="47"/>
                      <a:pt x="0" y="65"/>
                      <a:pt x="1" y="77"/>
                    </a:cubicBezTo>
                    <a:cubicBezTo>
                      <a:pt x="2" y="89"/>
                      <a:pt x="10" y="97"/>
                      <a:pt x="12" y="108"/>
                    </a:cubicBezTo>
                    <a:cubicBezTo>
                      <a:pt x="18" y="111"/>
                      <a:pt x="15" y="146"/>
                      <a:pt x="15" y="146"/>
                    </a:cubicBezTo>
                    <a:cubicBezTo>
                      <a:pt x="20" y="147"/>
                      <a:pt x="40" y="157"/>
                      <a:pt x="49" y="147"/>
                    </a:cubicBezTo>
                    <a:cubicBezTo>
                      <a:pt x="58" y="137"/>
                      <a:pt x="70" y="98"/>
                      <a:pt x="72" y="86"/>
                    </a:cubicBezTo>
                    <a:cubicBezTo>
                      <a:pt x="75" y="72"/>
                      <a:pt x="63" y="85"/>
                      <a:pt x="58" y="75"/>
                    </a:cubicBezTo>
                    <a:cubicBezTo>
                      <a:pt x="56" y="70"/>
                      <a:pt x="64" y="62"/>
                      <a:pt x="61" y="54"/>
                    </a:cubicBezTo>
                    <a:cubicBezTo>
                      <a:pt x="58" y="46"/>
                      <a:pt x="48" y="33"/>
                      <a:pt x="40" y="24"/>
                    </a:cubicBezTo>
                    <a:cubicBezTo>
                      <a:pt x="38" y="21"/>
                      <a:pt x="16" y="8"/>
                      <a:pt x="16" y="0"/>
                    </a:cubicBezTo>
                    <a:close/>
                  </a:path>
                </a:pathLst>
              </a:custGeom>
              <a:solidFill>
                <a:srgbClr val="FFFFFF">
                  <a:alpha val="50195"/>
                </a:srgbClr>
              </a:solidFill>
              <a:ln>
                <a:noFill/>
              </a:ln>
              <a:extLst>
                <a:ext uri="{91240B29-F687-4F45-9708-019B960494DF}">
                  <a14:hiddenLine xmlns:a14="http://schemas.microsoft.com/office/drawing/2010/main" w="3175" cap="flat" cmpd="sng">
                    <a:solidFill>
                      <a:srgbClr val="000000"/>
                    </a:solidFill>
                    <a:prstDash val="solid"/>
                    <a:round/>
                    <a:headEnd type="none" w="med" len="med"/>
                    <a:tailEnd type="none" w="med" len="med"/>
                  </a14:hiddenLine>
                </a:ext>
              </a:extLst>
            </p:spPr>
            <p:txBody>
              <a:bodyPr/>
              <a:lstStyle/>
              <a:p>
                <a:endParaRPr lang="zh-TW" altLang="en-US"/>
              </a:p>
            </p:txBody>
          </p:sp>
          <p:sp>
            <p:nvSpPr>
              <p:cNvPr id="20" name="Freeform 132">
                <a:extLst>
                  <a:ext uri="{FF2B5EF4-FFF2-40B4-BE49-F238E27FC236}">
                    <a16:creationId xmlns:a16="http://schemas.microsoft.com/office/drawing/2014/main" id="{9574ED04-C1F7-450B-A453-D66FB7983ED2}"/>
                  </a:ext>
                </a:extLst>
              </p:cNvPr>
              <p:cNvSpPr>
                <a:spLocks/>
              </p:cNvSpPr>
              <p:nvPr/>
            </p:nvSpPr>
            <p:spPr bwMode="gray">
              <a:xfrm>
                <a:off x="4476" y="1219"/>
                <a:ext cx="90" cy="47"/>
              </a:xfrm>
              <a:custGeom>
                <a:avLst/>
                <a:gdLst>
                  <a:gd name="T0" fmla="*/ 73 w 91"/>
                  <a:gd name="T1" fmla="*/ 13 h 46"/>
                  <a:gd name="T2" fmla="*/ 57 w 91"/>
                  <a:gd name="T3" fmla="*/ 1 h 46"/>
                  <a:gd name="T4" fmla="*/ 24 w 91"/>
                  <a:gd name="T5" fmla="*/ 4 h 46"/>
                  <a:gd name="T6" fmla="*/ 9 w 91"/>
                  <a:gd name="T7" fmla="*/ 28 h 46"/>
                  <a:gd name="T8" fmla="*/ 36 w 91"/>
                  <a:gd name="T9" fmla="*/ 41 h 46"/>
                  <a:gd name="T10" fmla="*/ 69 w 91"/>
                  <a:gd name="T11" fmla="*/ 46 h 46"/>
                  <a:gd name="T12" fmla="*/ 73 w 91"/>
                  <a:gd name="T13" fmla="*/ 13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1" h="46">
                    <a:moveTo>
                      <a:pt x="73" y="13"/>
                    </a:moveTo>
                    <a:cubicBezTo>
                      <a:pt x="74" y="8"/>
                      <a:pt x="65" y="2"/>
                      <a:pt x="57" y="1"/>
                    </a:cubicBezTo>
                    <a:cubicBezTo>
                      <a:pt x="49" y="0"/>
                      <a:pt x="32" y="0"/>
                      <a:pt x="24" y="4"/>
                    </a:cubicBezTo>
                    <a:cubicBezTo>
                      <a:pt x="0" y="9"/>
                      <a:pt x="11" y="18"/>
                      <a:pt x="9" y="28"/>
                    </a:cubicBezTo>
                    <a:cubicBezTo>
                      <a:pt x="21" y="39"/>
                      <a:pt x="22" y="35"/>
                      <a:pt x="36" y="41"/>
                    </a:cubicBezTo>
                    <a:cubicBezTo>
                      <a:pt x="41" y="43"/>
                      <a:pt x="69" y="46"/>
                      <a:pt x="69" y="46"/>
                    </a:cubicBezTo>
                    <a:cubicBezTo>
                      <a:pt x="91" y="43"/>
                      <a:pt x="64" y="25"/>
                      <a:pt x="73" y="13"/>
                    </a:cubicBezTo>
                    <a:close/>
                  </a:path>
                </a:pathLst>
              </a:custGeom>
              <a:solidFill>
                <a:srgbClr val="FFFFFF">
                  <a:alpha val="50195"/>
                </a:srgbClr>
              </a:solidFill>
              <a:ln>
                <a:noFill/>
              </a:ln>
              <a:extLst>
                <a:ext uri="{91240B29-F687-4F45-9708-019B960494DF}">
                  <a14:hiddenLine xmlns:a14="http://schemas.microsoft.com/office/drawing/2010/main" w="3175" cap="flat" cmpd="sng">
                    <a:solidFill>
                      <a:srgbClr val="000000"/>
                    </a:solidFill>
                    <a:prstDash val="solid"/>
                    <a:round/>
                    <a:headEnd type="none" w="med" len="med"/>
                    <a:tailEnd type="none" w="med" len="med"/>
                  </a14:hiddenLine>
                </a:ext>
              </a:extLst>
            </p:spPr>
            <p:txBody>
              <a:bodyPr/>
              <a:lstStyle/>
              <a:p>
                <a:endParaRPr lang="zh-TW" altLang="en-US"/>
              </a:p>
            </p:txBody>
          </p:sp>
          <p:sp>
            <p:nvSpPr>
              <p:cNvPr id="21" name="Freeform 133">
                <a:extLst>
                  <a:ext uri="{FF2B5EF4-FFF2-40B4-BE49-F238E27FC236}">
                    <a16:creationId xmlns:a16="http://schemas.microsoft.com/office/drawing/2014/main" id="{0AB42D8A-8299-4264-A9AC-2D806C507579}"/>
                  </a:ext>
                </a:extLst>
              </p:cNvPr>
              <p:cNvSpPr>
                <a:spLocks/>
              </p:cNvSpPr>
              <p:nvPr/>
            </p:nvSpPr>
            <p:spPr bwMode="gray">
              <a:xfrm>
                <a:off x="4201" y="1212"/>
                <a:ext cx="93" cy="135"/>
              </a:xfrm>
              <a:custGeom>
                <a:avLst/>
                <a:gdLst>
                  <a:gd name="T0" fmla="*/ 23 w 94"/>
                  <a:gd name="T1" fmla="*/ 13 h 134"/>
                  <a:gd name="T2" fmla="*/ 38 w 94"/>
                  <a:gd name="T3" fmla="*/ 55 h 134"/>
                  <a:gd name="T4" fmla="*/ 2 w 94"/>
                  <a:gd name="T5" fmla="*/ 61 h 134"/>
                  <a:gd name="T6" fmla="*/ 23 w 94"/>
                  <a:gd name="T7" fmla="*/ 88 h 134"/>
                  <a:gd name="T8" fmla="*/ 47 w 94"/>
                  <a:gd name="T9" fmla="*/ 117 h 134"/>
                  <a:gd name="T10" fmla="*/ 71 w 94"/>
                  <a:gd name="T11" fmla="*/ 118 h 134"/>
                  <a:gd name="T12" fmla="*/ 92 w 94"/>
                  <a:gd name="T13" fmla="*/ 106 h 134"/>
                  <a:gd name="T14" fmla="*/ 86 w 94"/>
                  <a:gd name="T15" fmla="*/ 55 h 134"/>
                  <a:gd name="T16" fmla="*/ 66 w 94"/>
                  <a:gd name="T17" fmla="*/ 55 h 134"/>
                  <a:gd name="T18" fmla="*/ 87 w 94"/>
                  <a:gd name="T19" fmla="*/ 21 h 134"/>
                  <a:gd name="T20" fmla="*/ 68 w 94"/>
                  <a:gd name="T21" fmla="*/ 0 h 134"/>
                  <a:gd name="T22" fmla="*/ 23 w 94"/>
                  <a:gd name="T23" fmla="*/ 13 h 1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4" h="134">
                    <a:moveTo>
                      <a:pt x="23" y="13"/>
                    </a:moveTo>
                    <a:cubicBezTo>
                      <a:pt x="9" y="23"/>
                      <a:pt x="51" y="65"/>
                      <a:pt x="38" y="55"/>
                    </a:cubicBezTo>
                    <a:cubicBezTo>
                      <a:pt x="22" y="58"/>
                      <a:pt x="6" y="34"/>
                      <a:pt x="2" y="61"/>
                    </a:cubicBezTo>
                    <a:cubicBezTo>
                      <a:pt x="0" y="68"/>
                      <a:pt x="16" y="79"/>
                      <a:pt x="23" y="88"/>
                    </a:cubicBezTo>
                    <a:cubicBezTo>
                      <a:pt x="30" y="97"/>
                      <a:pt x="39" y="112"/>
                      <a:pt x="47" y="117"/>
                    </a:cubicBezTo>
                    <a:cubicBezTo>
                      <a:pt x="54" y="134"/>
                      <a:pt x="59" y="126"/>
                      <a:pt x="71" y="118"/>
                    </a:cubicBezTo>
                    <a:cubicBezTo>
                      <a:pt x="75" y="114"/>
                      <a:pt x="90" y="116"/>
                      <a:pt x="92" y="106"/>
                    </a:cubicBezTo>
                    <a:cubicBezTo>
                      <a:pt x="94" y="96"/>
                      <a:pt x="90" y="64"/>
                      <a:pt x="86" y="55"/>
                    </a:cubicBezTo>
                    <a:cubicBezTo>
                      <a:pt x="85" y="48"/>
                      <a:pt x="68" y="60"/>
                      <a:pt x="66" y="55"/>
                    </a:cubicBezTo>
                    <a:cubicBezTo>
                      <a:pt x="65" y="45"/>
                      <a:pt x="87" y="30"/>
                      <a:pt x="87" y="21"/>
                    </a:cubicBezTo>
                    <a:cubicBezTo>
                      <a:pt x="87" y="12"/>
                      <a:pt x="79" y="1"/>
                      <a:pt x="68" y="0"/>
                    </a:cubicBezTo>
                    <a:cubicBezTo>
                      <a:pt x="62" y="5"/>
                      <a:pt x="36" y="0"/>
                      <a:pt x="23" y="13"/>
                    </a:cubicBezTo>
                    <a:close/>
                  </a:path>
                </a:pathLst>
              </a:custGeom>
              <a:solidFill>
                <a:srgbClr val="FFFFFF">
                  <a:alpha val="50195"/>
                </a:srgbClr>
              </a:solidFill>
              <a:ln>
                <a:noFill/>
              </a:ln>
              <a:extLst>
                <a:ext uri="{91240B29-F687-4F45-9708-019B960494DF}">
                  <a14:hiddenLine xmlns:a14="http://schemas.microsoft.com/office/drawing/2010/main" w="3175" cap="flat" cmpd="sng">
                    <a:solidFill>
                      <a:srgbClr val="000000"/>
                    </a:solidFill>
                    <a:prstDash val="solid"/>
                    <a:round/>
                    <a:headEnd type="none" w="med" len="med"/>
                    <a:tailEnd type="none" w="med" len="med"/>
                  </a14:hiddenLine>
                </a:ext>
              </a:extLst>
            </p:spPr>
            <p:txBody>
              <a:bodyPr/>
              <a:lstStyle/>
              <a:p>
                <a:endParaRPr lang="zh-TW" altLang="en-US"/>
              </a:p>
            </p:txBody>
          </p:sp>
          <p:sp>
            <p:nvSpPr>
              <p:cNvPr id="22" name="Freeform 134">
                <a:extLst>
                  <a:ext uri="{FF2B5EF4-FFF2-40B4-BE49-F238E27FC236}">
                    <a16:creationId xmlns:a16="http://schemas.microsoft.com/office/drawing/2014/main" id="{2D456B2C-A346-4CCB-A988-FBC89FC2AF8C}"/>
                  </a:ext>
                </a:extLst>
              </p:cNvPr>
              <p:cNvSpPr>
                <a:spLocks/>
              </p:cNvSpPr>
              <p:nvPr/>
            </p:nvSpPr>
            <p:spPr bwMode="gray">
              <a:xfrm>
                <a:off x="4326" y="1118"/>
                <a:ext cx="176" cy="115"/>
              </a:xfrm>
              <a:custGeom>
                <a:avLst/>
                <a:gdLst>
                  <a:gd name="T0" fmla="*/ 6 w 178"/>
                  <a:gd name="T1" fmla="*/ 0 h 115"/>
                  <a:gd name="T2" fmla="*/ 9 w 178"/>
                  <a:gd name="T3" fmla="*/ 27 h 115"/>
                  <a:gd name="T4" fmla="*/ 42 w 178"/>
                  <a:gd name="T5" fmla="*/ 36 h 115"/>
                  <a:gd name="T6" fmla="*/ 42 w 178"/>
                  <a:gd name="T7" fmla="*/ 78 h 115"/>
                  <a:gd name="T8" fmla="*/ 73 w 178"/>
                  <a:gd name="T9" fmla="*/ 93 h 115"/>
                  <a:gd name="T10" fmla="*/ 123 w 178"/>
                  <a:gd name="T11" fmla="*/ 101 h 115"/>
                  <a:gd name="T12" fmla="*/ 160 w 178"/>
                  <a:gd name="T13" fmla="*/ 89 h 115"/>
                  <a:gd name="T14" fmla="*/ 168 w 178"/>
                  <a:gd name="T15" fmla="*/ 53 h 115"/>
                  <a:gd name="T16" fmla="*/ 115 w 178"/>
                  <a:gd name="T17" fmla="*/ 55 h 115"/>
                  <a:gd name="T18" fmla="*/ 95 w 178"/>
                  <a:gd name="T19" fmla="*/ 52 h 115"/>
                  <a:gd name="T20" fmla="*/ 79 w 178"/>
                  <a:gd name="T21" fmla="*/ 41 h 115"/>
                  <a:gd name="T22" fmla="*/ 55 w 178"/>
                  <a:gd name="T23" fmla="*/ 12 h 115"/>
                  <a:gd name="T24" fmla="*/ 6 w 178"/>
                  <a:gd name="T25" fmla="*/ 0 h 1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8" h="115">
                    <a:moveTo>
                      <a:pt x="6" y="0"/>
                    </a:moveTo>
                    <a:cubicBezTo>
                      <a:pt x="0" y="13"/>
                      <a:pt x="17" y="17"/>
                      <a:pt x="9" y="27"/>
                    </a:cubicBezTo>
                    <a:cubicBezTo>
                      <a:pt x="25" y="49"/>
                      <a:pt x="49" y="21"/>
                      <a:pt x="42" y="36"/>
                    </a:cubicBezTo>
                    <a:cubicBezTo>
                      <a:pt x="47" y="50"/>
                      <a:pt x="32" y="70"/>
                      <a:pt x="42" y="78"/>
                    </a:cubicBezTo>
                    <a:cubicBezTo>
                      <a:pt x="48" y="92"/>
                      <a:pt x="77" y="85"/>
                      <a:pt x="73" y="93"/>
                    </a:cubicBezTo>
                    <a:cubicBezTo>
                      <a:pt x="90" y="115"/>
                      <a:pt x="116" y="104"/>
                      <a:pt x="123" y="101"/>
                    </a:cubicBezTo>
                    <a:cubicBezTo>
                      <a:pt x="143" y="112"/>
                      <a:pt x="149" y="101"/>
                      <a:pt x="160" y="89"/>
                    </a:cubicBezTo>
                    <a:cubicBezTo>
                      <a:pt x="162" y="88"/>
                      <a:pt x="178" y="79"/>
                      <a:pt x="168" y="53"/>
                    </a:cubicBezTo>
                    <a:cubicBezTo>
                      <a:pt x="132" y="36"/>
                      <a:pt x="151" y="39"/>
                      <a:pt x="115" y="55"/>
                    </a:cubicBezTo>
                    <a:cubicBezTo>
                      <a:pt x="95" y="40"/>
                      <a:pt x="121" y="58"/>
                      <a:pt x="95" y="52"/>
                    </a:cubicBezTo>
                    <a:cubicBezTo>
                      <a:pt x="90" y="51"/>
                      <a:pt x="84" y="44"/>
                      <a:pt x="79" y="41"/>
                    </a:cubicBezTo>
                    <a:cubicBezTo>
                      <a:pt x="70" y="29"/>
                      <a:pt x="53" y="22"/>
                      <a:pt x="55" y="12"/>
                    </a:cubicBezTo>
                    <a:cubicBezTo>
                      <a:pt x="49" y="1"/>
                      <a:pt x="16" y="11"/>
                      <a:pt x="6" y="0"/>
                    </a:cubicBezTo>
                    <a:close/>
                  </a:path>
                </a:pathLst>
              </a:custGeom>
              <a:solidFill>
                <a:srgbClr val="FFFFFF">
                  <a:alpha val="50195"/>
                </a:srgbClr>
              </a:solidFill>
              <a:ln>
                <a:noFill/>
              </a:ln>
              <a:extLst>
                <a:ext uri="{91240B29-F687-4F45-9708-019B960494DF}">
                  <a14:hiddenLine xmlns:a14="http://schemas.microsoft.com/office/drawing/2010/main" w="3175" cap="flat" cmpd="sng">
                    <a:solidFill>
                      <a:srgbClr val="000000"/>
                    </a:solidFill>
                    <a:prstDash val="solid"/>
                    <a:round/>
                    <a:headEnd type="none" w="med" len="med"/>
                    <a:tailEnd type="none" w="med" len="med"/>
                  </a14:hiddenLine>
                </a:ext>
              </a:extLst>
            </p:spPr>
            <p:txBody>
              <a:bodyPr/>
              <a:lstStyle/>
              <a:p>
                <a:endParaRPr lang="zh-TW" altLang="en-US"/>
              </a:p>
            </p:txBody>
          </p:sp>
          <p:sp>
            <p:nvSpPr>
              <p:cNvPr id="23" name="Freeform 135">
                <a:extLst>
                  <a:ext uri="{FF2B5EF4-FFF2-40B4-BE49-F238E27FC236}">
                    <a16:creationId xmlns:a16="http://schemas.microsoft.com/office/drawing/2014/main" id="{61A25E22-2741-4C16-9F5B-EEDC207F755C}"/>
                  </a:ext>
                </a:extLst>
              </p:cNvPr>
              <p:cNvSpPr>
                <a:spLocks/>
              </p:cNvSpPr>
              <p:nvPr/>
            </p:nvSpPr>
            <p:spPr bwMode="gray">
              <a:xfrm>
                <a:off x="4347" y="1222"/>
                <a:ext cx="78" cy="121"/>
              </a:xfrm>
              <a:custGeom>
                <a:avLst/>
                <a:gdLst>
                  <a:gd name="T0" fmla="*/ 74 w 77"/>
                  <a:gd name="T1" fmla="*/ 13 h 121"/>
                  <a:gd name="T2" fmla="*/ 41 w 77"/>
                  <a:gd name="T3" fmla="*/ 8 h 121"/>
                  <a:gd name="T4" fmla="*/ 21 w 77"/>
                  <a:gd name="T5" fmla="*/ 4 h 121"/>
                  <a:gd name="T6" fmla="*/ 2 w 77"/>
                  <a:gd name="T7" fmla="*/ 34 h 121"/>
                  <a:gd name="T8" fmla="*/ 9 w 77"/>
                  <a:gd name="T9" fmla="*/ 99 h 121"/>
                  <a:gd name="T10" fmla="*/ 11 w 77"/>
                  <a:gd name="T11" fmla="*/ 110 h 121"/>
                  <a:gd name="T12" fmla="*/ 23 w 77"/>
                  <a:gd name="T13" fmla="*/ 115 h 121"/>
                  <a:gd name="T14" fmla="*/ 26 w 77"/>
                  <a:gd name="T15" fmla="*/ 74 h 121"/>
                  <a:gd name="T16" fmla="*/ 50 w 77"/>
                  <a:gd name="T17" fmla="*/ 64 h 121"/>
                  <a:gd name="T18" fmla="*/ 63 w 77"/>
                  <a:gd name="T19" fmla="*/ 47 h 121"/>
                  <a:gd name="T20" fmla="*/ 74 w 77"/>
                  <a:gd name="T21" fmla="*/ 13 h 1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7" h="121">
                    <a:moveTo>
                      <a:pt x="74" y="13"/>
                    </a:moveTo>
                    <a:cubicBezTo>
                      <a:pt x="71" y="6"/>
                      <a:pt x="50" y="9"/>
                      <a:pt x="41" y="8"/>
                    </a:cubicBezTo>
                    <a:cubicBezTo>
                      <a:pt x="32" y="7"/>
                      <a:pt x="27" y="0"/>
                      <a:pt x="21" y="4"/>
                    </a:cubicBezTo>
                    <a:cubicBezTo>
                      <a:pt x="12" y="8"/>
                      <a:pt x="4" y="18"/>
                      <a:pt x="2" y="34"/>
                    </a:cubicBezTo>
                    <a:cubicBezTo>
                      <a:pt x="0" y="50"/>
                      <a:pt x="7" y="86"/>
                      <a:pt x="9" y="99"/>
                    </a:cubicBezTo>
                    <a:cubicBezTo>
                      <a:pt x="11" y="111"/>
                      <a:pt x="9" y="107"/>
                      <a:pt x="11" y="110"/>
                    </a:cubicBezTo>
                    <a:cubicBezTo>
                      <a:pt x="13" y="113"/>
                      <a:pt x="21" y="121"/>
                      <a:pt x="23" y="115"/>
                    </a:cubicBezTo>
                    <a:cubicBezTo>
                      <a:pt x="30" y="105"/>
                      <a:pt x="24" y="89"/>
                      <a:pt x="26" y="74"/>
                    </a:cubicBezTo>
                    <a:cubicBezTo>
                      <a:pt x="24" y="46"/>
                      <a:pt x="61" y="81"/>
                      <a:pt x="50" y="64"/>
                    </a:cubicBezTo>
                    <a:cubicBezTo>
                      <a:pt x="55" y="59"/>
                      <a:pt x="59" y="55"/>
                      <a:pt x="63" y="47"/>
                    </a:cubicBezTo>
                    <a:cubicBezTo>
                      <a:pt x="67" y="39"/>
                      <a:pt x="77" y="20"/>
                      <a:pt x="74" y="13"/>
                    </a:cubicBezTo>
                    <a:close/>
                  </a:path>
                </a:pathLst>
              </a:custGeom>
              <a:solidFill>
                <a:srgbClr val="FFFFFF">
                  <a:alpha val="50195"/>
                </a:srgbClr>
              </a:solidFill>
              <a:ln>
                <a:noFill/>
              </a:ln>
              <a:extLst>
                <a:ext uri="{91240B29-F687-4F45-9708-019B960494DF}">
                  <a14:hiddenLine xmlns:a14="http://schemas.microsoft.com/office/drawing/2010/main" w="3175" cap="flat" cmpd="sng">
                    <a:solidFill>
                      <a:srgbClr val="000000"/>
                    </a:solidFill>
                    <a:prstDash val="solid"/>
                    <a:round/>
                    <a:headEnd type="none" w="med" len="med"/>
                    <a:tailEnd type="none" w="med" len="med"/>
                  </a14:hiddenLine>
                </a:ext>
              </a:extLst>
            </p:spPr>
            <p:txBody>
              <a:bodyPr/>
              <a:lstStyle/>
              <a:p>
                <a:endParaRPr lang="zh-TW" altLang="en-US"/>
              </a:p>
            </p:txBody>
          </p:sp>
          <p:sp>
            <p:nvSpPr>
              <p:cNvPr id="24" name="Freeform 136">
                <a:extLst>
                  <a:ext uri="{FF2B5EF4-FFF2-40B4-BE49-F238E27FC236}">
                    <a16:creationId xmlns:a16="http://schemas.microsoft.com/office/drawing/2014/main" id="{0A74DB1B-64C1-4691-B810-713EC36B7955}"/>
                  </a:ext>
                </a:extLst>
              </p:cNvPr>
              <p:cNvSpPr>
                <a:spLocks/>
              </p:cNvSpPr>
              <p:nvPr/>
            </p:nvSpPr>
            <p:spPr bwMode="gray">
              <a:xfrm>
                <a:off x="4655" y="1003"/>
                <a:ext cx="451" cy="668"/>
              </a:xfrm>
              <a:custGeom>
                <a:avLst/>
                <a:gdLst>
                  <a:gd name="T0" fmla="*/ 375 w 450"/>
                  <a:gd name="T1" fmla="*/ 270 h 668"/>
                  <a:gd name="T2" fmla="*/ 387 w 450"/>
                  <a:gd name="T3" fmla="*/ 189 h 668"/>
                  <a:gd name="T4" fmla="*/ 414 w 450"/>
                  <a:gd name="T5" fmla="*/ 179 h 668"/>
                  <a:gd name="T6" fmla="*/ 423 w 450"/>
                  <a:gd name="T7" fmla="*/ 141 h 668"/>
                  <a:gd name="T8" fmla="*/ 449 w 450"/>
                  <a:gd name="T9" fmla="*/ 90 h 668"/>
                  <a:gd name="T10" fmla="*/ 417 w 450"/>
                  <a:gd name="T11" fmla="*/ 83 h 668"/>
                  <a:gd name="T12" fmla="*/ 374 w 450"/>
                  <a:gd name="T13" fmla="*/ 137 h 668"/>
                  <a:gd name="T14" fmla="*/ 401 w 450"/>
                  <a:gd name="T15" fmla="*/ 69 h 668"/>
                  <a:gd name="T16" fmla="*/ 374 w 450"/>
                  <a:gd name="T17" fmla="*/ 63 h 668"/>
                  <a:gd name="T18" fmla="*/ 336 w 450"/>
                  <a:gd name="T19" fmla="*/ 71 h 668"/>
                  <a:gd name="T20" fmla="*/ 377 w 450"/>
                  <a:gd name="T21" fmla="*/ 39 h 668"/>
                  <a:gd name="T22" fmla="*/ 339 w 450"/>
                  <a:gd name="T23" fmla="*/ 30 h 668"/>
                  <a:gd name="T24" fmla="*/ 311 w 450"/>
                  <a:gd name="T25" fmla="*/ 27 h 668"/>
                  <a:gd name="T26" fmla="*/ 314 w 450"/>
                  <a:gd name="T27" fmla="*/ 3 h 668"/>
                  <a:gd name="T28" fmla="*/ 251 w 450"/>
                  <a:gd name="T29" fmla="*/ 12 h 668"/>
                  <a:gd name="T30" fmla="*/ 162 w 450"/>
                  <a:gd name="T31" fmla="*/ 68 h 668"/>
                  <a:gd name="T32" fmla="*/ 110 w 450"/>
                  <a:gd name="T33" fmla="*/ 83 h 668"/>
                  <a:gd name="T34" fmla="*/ 95 w 450"/>
                  <a:gd name="T35" fmla="*/ 126 h 668"/>
                  <a:gd name="T36" fmla="*/ 53 w 450"/>
                  <a:gd name="T37" fmla="*/ 150 h 668"/>
                  <a:gd name="T38" fmla="*/ 71 w 450"/>
                  <a:gd name="T39" fmla="*/ 162 h 668"/>
                  <a:gd name="T40" fmla="*/ 71 w 450"/>
                  <a:gd name="T41" fmla="*/ 188 h 668"/>
                  <a:gd name="T42" fmla="*/ 51 w 450"/>
                  <a:gd name="T43" fmla="*/ 204 h 668"/>
                  <a:gd name="T44" fmla="*/ 5 w 450"/>
                  <a:gd name="T45" fmla="*/ 233 h 668"/>
                  <a:gd name="T46" fmla="*/ 32 w 450"/>
                  <a:gd name="T47" fmla="*/ 258 h 668"/>
                  <a:gd name="T48" fmla="*/ 56 w 450"/>
                  <a:gd name="T49" fmla="*/ 264 h 668"/>
                  <a:gd name="T50" fmla="*/ 38 w 450"/>
                  <a:gd name="T51" fmla="*/ 281 h 668"/>
                  <a:gd name="T52" fmla="*/ 18 w 450"/>
                  <a:gd name="T53" fmla="*/ 290 h 668"/>
                  <a:gd name="T54" fmla="*/ 50 w 450"/>
                  <a:gd name="T55" fmla="*/ 326 h 668"/>
                  <a:gd name="T56" fmla="*/ 71 w 450"/>
                  <a:gd name="T57" fmla="*/ 316 h 668"/>
                  <a:gd name="T58" fmla="*/ 111 w 450"/>
                  <a:gd name="T59" fmla="*/ 309 h 668"/>
                  <a:gd name="T60" fmla="*/ 143 w 450"/>
                  <a:gd name="T61" fmla="*/ 360 h 668"/>
                  <a:gd name="T62" fmla="*/ 143 w 450"/>
                  <a:gd name="T63" fmla="*/ 386 h 668"/>
                  <a:gd name="T64" fmla="*/ 149 w 450"/>
                  <a:gd name="T65" fmla="*/ 413 h 668"/>
                  <a:gd name="T66" fmla="*/ 138 w 450"/>
                  <a:gd name="T67" fmla="*/ 444 h 668"/>
                  <a:gd name="T68" fmla="*/ 162 w 450"/>
                  <a:gd name="T69" fmla="*/ 434 h 668"/>
                  <a:gd name="T70" fmla="*/ 183 w 450"/>
                  <a:gd name="T71" fmla="*/ 467 h 668"/>
                  <a:gd name="T72" fmla="*/ 156 w 450"/>
                  <a:gd name="T73" fmla="*/ 459 h 668"/>
                  <a:gd name="T74" fmla="*/ 177 w 450"/>
                  <a:gd name="T75" fmla="*/ 486 h 668"/>
                  <a:gd name="T76" fmla="*/ 153 w 450"/>
                  <a:gd name="T77" fmla="*/ 533 h 668"/>
                  <a:gd name="T78" fmla="*/ 176 w 450"/>
                  <a:gd name="T79" fmla="*/ 620 h 668"/>
                  <a:gd name="T80" fmla="*/ 197 w 450"/>
                  <a:gd name="T81" fmla="*/ 650 h 668"/>
                  <a:gd name="T82" fmla="*/ 239 w 450"/>
                  <a:gd name="T83" fmla="*/ 663 h 668"/>
                  <a:gd name="T84" fmla="*/ 251 w 450"/>
                  <a:gd name="T85" fmla="*/ 618 h 668"/>
                  <a:gd name="T86" fmla="*/ 276 w 450"/>
                  <a:gd name="T87" fmla="*/ 569 h 668"/>
                  <a:gd name="T88" fmla="*/ 329 w 450"/>
                  <a:gd name="T89" fmla="*/ 524 h 668"/>
                  <a:gd name="T90" fmla="*/ 396 w 450"/>
                  <a:gd name="T91" fmla="*/ 471 h 668"/>
                  <a:gd name="T92" fmla="*/ 356 w 450"/>
                  <a:gd name="T93" fmla="*/ 468 h 668"/>
                  <a:gd name="T94" fmla="*/ 368 w 450"/>
                  <a:gd name="T95" fmla="*/ 459 h 668"/>
                  <a:gd name="T96" fmla="*/ 371 w 450"/>
                  <a:gd name="T97" fmla="*/ 438 h 668"/>
                  <a:gd name="T98" fmla="*/ 404 w 450"/>
                  <a:gd name="T99" fmla="*/ 455 h 668"/>
                  <a:gd name="T100" fmla="*/ 390 w 450"/>
                  <a:gd name="T101" fmla="*/ 410 h 668"/>
                  <a:gd name="T102" fmla="*/ 410 w 450"/>
                  <a:gd name="T103" fmla="*/ 369 h 668"/>
                  <a:gd name="T104" fmla="*/ 434 w 450"/>
                  <a:gd name="T105" fmla="*/ 341 h 668"/>
                  <a:gd name="T106" fmla="*/ 413 w 450"/>
                  <a:gd name="T107" fmla="*/ 309 h 668"/>
                  <a:gd name="T108" fmla="*/ 389 w 450"/>
                  <a:gd name="T109" fmla="*/ 317 h 668"/>
                  <a:gd name="T110" fmla="*/ 389 w 450"/>
                  <a:gd name="T111" fmla="*/ 281 h 668"/>
                  <a:gd name="T112" fmla="*/ 375 w 450"/>
                  <a:gd name="T113" fmla="*/ 270 h 66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50" h="668">
                    <a:moveTo>
                      <a:pt x="375" y="270"/>
                    </a:moveTo>
                    <a:cubicBezTo>
                      <a:pt x="373" y="248"/>
                      <a:pt x="393" y="229"/>
                      <a:pt x="387" y="189"/>
                    </a:cubicBezTo>
                    <a:cubicBezTo>
                      <a:pt x="393" y="174"/>
                      <a:pt x="408" y="187"/>
                      <a:pt x="414" y="179"/>
                    </a:cubicBezTo>
                    <a:cubicBezTo>
                      <a:pt x="420" y="171"/>
                      <a:pt x="417" y="156"/>
                      <a:pt x="423" y="141"/>
                    </a:cubicBezTo>
                    <a:cubicBezTo>
                      <a:pt x="429" y="126"/>
                      <a:pt x="450" y="100"/>
                      <a:pt x="449" y="90"/>
                    </a:cubicBezTo>
                    <a:cubicBezTo>
                      <a:pt x="448" y="80"/>
                      <a:pt x="430" y="75"/>
                      <a:pt x="417" y="83"/>
                    </a:cubicBezTo>
                    <a:cubicBezTo>
                      <a:pt x="404" y="91"/>
                      <a:pt x="377" y="139"/>
                      <a:pt x="374" y="137"/>
                    </a:cubicBezTo>
                    <a:cubicBezTo>
                      <a:pt x="371" y="135"/>
                      <a:pt x="401" y="81"/>
                      <a:pt x="401" y="69"/>
                    </a:cubicBezTo>
                    <a:cubicBezTo>
                      <a:pt x="401" y="57"/>
                      <a:pt x="385" y="63"/>
                      <a:pt x="374" y="63"/>
                    </a:cubicBezTo>
                    <a:cubicBezTo>
                      <a:pt x="363" y="63"/>
                      <a:pt x="336" y="75"/>
                      <a:pt x="336" y="71"/>
                    </a:cubicBezTo>
                    <a:cubicBezTo>
                      <a:pt x="336" y="67"/>
                      <a:pt x="377" y="46"/>
                      <a:pt x="377" y="39"/>
                    </a:cubicBezTo>
                    <a:cubicBezTo>
                      <a:pt x="377" y="32"/>
                      <a:pt x="350" y="32"/>
                      <a:pt x="339" y="30"/>
                    </a:cubicBezTo>
                    <a:cubicBezTo>
                      <a:pt x="328" y="28"/>
                      <a:pt x="315" y="31"/>
                      <a:pt x="311" y="27"/>
                    </a:cubicBezTo>
                    <a:cubicBezTo>
                      <a:pt x="307" y="23"/>
                      <a:pt x="324" y="6"/>
                      <a:pt x="314" y="3"/>
                    </a:cubicBezTo>
                    <a:cubicBezTo>
                      <a:pt x="304" y="0"/>
                      <a:pt x="276" y="1"/>
                      <a:pt x="251" y="12"/>
                    </a:cubicBezTo>
                    <a:cubicBezTo>
                      <a:pt x="226" y="23"/>
                      <a:pt x="186" y="56"/>
                      <a:pt x="162" y="68"/>
                    </a:cubicBezTo>
                    <a:cubicBezTo>
                      <a:pt x="138" y="80"/>
                      <a:pt x="121" y="73"/>
                      <a:pt x="110" y="83"/>
                    </a:cubicBezTo>
                    <a:cubicBezTo>
                      <a:pt x="99" y="93"/>
                      <a:pt x="105" y="115"/>
                      <a:pt x="95" y="126"/>
                    </a:cubicBezTo>
                    <a:cubicBezTo>
                      <a:pt x="85" y="137"/>
                      <a:pt x="57" y="144"/>
                      <a:pt x="53" y="150"/>
                    </a:cubicBezTo>
                    <a:cubicBezTo>
                      <a:pt x="49" y="156"/>
                      <a:pt x="68" y="156"/>
                      <a:pt x="71" y="162"/>
                    </a:cubicBezTo>
                    <a:cubicBezTo>
                      <a:pt x="74" y="168"/>
                      <a:pt x="74" y="181"/>
                      <a:pt x="71" y="188"/>
                    </a:cubicBezTo>
                    <a:cubicBezTo>
                      <a:pt x="68" y="195"/>
                      <a:pt x="62" y="197"/>
                      <a:pt x="51" y="204"/>
                    </a:cubicBezTo>
                    <a:cubicBezTo>
                      <a:pt x="40" y="211"/>
                      <a:pt x="8" y="224"/>
                      <a:pt x="5" y="233"/>
                    </a:cubicBezTo>
                    <a:cubicBezTo>
                      <a:pt x="0" y="237"/>
                      <a:pt x="24" y="253"/>
                      <a:pt x="32" y="258"/>
                    </a:cubicBezTo>
                    <a:cubicBezTo>
                      <a:pt x="40" y="263"/>
                      <a:pt x="55" y="260"/>
                      <a:pt x="56" y="264"/>
                    </a:cubicBezTo>
                    <a:cubicBezTo>
                      <a:pt x="57" y="268"/>
                      <a:pt x="44" y="277"/>
                      <a:pt x="38" y="281"/>
                    </a:cubicBezTo>
                    <a:cubicBezTo>
                      <a:pt x="32" y="285"/>
                      <a:pt x="16" y="283"/>
                      <a:pt x="18" y="290"/>
                    </a:cubicBezTo>
                    <a:cubicBezTo>
                      <a:pt x="20" y="302"/>
                      <a:pt x="41" y="322"/>
                      <a:pt x="50" y="326"/>
                    </a:cubicBezTo>
                    <a:cubicBezTo>
                      <a:pt x="59" y="330"/>
                      <a:pt x="61" y="319"/>
                      <a:pt x="71" y="316"/>
                    </a:cubicBezTo>
                    <a:cubicBezTo>
                      <a:pt x="78" y="306"/>
                      <a:pt x="109" y="324"/>
                      <a:pt x="111" y="309"/>
                    </a:cubicBezTo>
                    <a:cubicBezTo>
                      <a:pt x="109" y="281"/>
                      <a:pt x="154" y="377"/>
                      <a:pt x="143" y="360"/>
                    </a:cubicBezTo>
                    <a:cubicBezTo>
                      <a:pt x="148" y="376"/>
                      <a:pt x="140" y="378"/>
                      <a:pt x="143" y="386"/>
                    </a:cubicBezTo>
                    <a:cubicBezTo>
                      <a:pt x="144" y="395"/>
                      <a:pt x="150" y="403"/>
                      <a:pt x="149" y="413"/>
                    </a:cubicBezTo>
                    <a:cubicBezTo>
                      <a:pt x="148" y="423"/>
                      <a:pt x="136" y="441"/>
                      <a:pt x="138" y="444"/>
                    </a:cubicBezTo>
                    <a:cubicBezTo>
                      <a:pt x="140" y="447"/>
                      <a:pt x="154" y="430"/>
                      <a:pt x="162" y="434"/>
                    </a:cubicBezTo>
                    <a:cubicBezTo>
                      <a:pt x="170" y="438"/>
                      <a:pt x="184" y="463"/>
                      <a:pt x="183" y="467"/>
                    </a:cubicBezTo>
                    <a:cubicBezTo>
                      <a:pt x="182" y="471"/>
                      <a:pt x="165" y="444"/>
                      <a:pt x="156" y="459"/>
                    </a:cubicBezTo>
                    <a:cubicBezTo>
                      <a:pt x="147" y="474"/>
                      <a:pt x="176" y="475"/>
                      <a:pt x="177" y="486"/>
                    </a:cubicBezTo>
                    <a:cubicBezTo>
                      <a:pt x="176" y="498"/>
                      <a:pt x="153" y="511"/>
                      <a:pt x="153" y="533"/>
                    </a:cubicBezTo>
                    <a:cubicBezTo>
                      <a:pt x="153" y="555"/>
                      <a:pt x="169" y="601"/>
                      <a:pt x="176" y="620"/>
                    </a:cubicBezTo>
                    <a:cubicBezTo>
                      <a:pt x="183" y="639"/>
                      <a:pt x="186" y="643"/>
                      <a:pt x="197" y="650"/>
                    </a:cubicBezTo>
                    <a:cubicBezTo>
                      <a:pt x="208" y="657"/>
                      <a:pt x="230" y="668"/>
                      <a:pt x="239" y="663"/>
                    </a:cubicBezTo>
                    <a:cubicBezTo>
                      <a:pt x="248" y="658"/>
                      <a:pt x="245" y="634"/>
                      <a:pt x="251" y="618"/>
                    </a:cubicBezTo>
                    <a:cubicBezTo>
                      <a:pt x="257" y="602"/>
                      <a:pt x="263" y="585"/>
                      <a:pt x="276" y="569"/>
                    </a:cubicBezTo>
                    <a:cubicBezTo>
                      <a:pt x="289" y="553"/>
                      <a:pt x="309" y="540"/>
                      <a:pt x="329" y="524"/>
                    </a:cubicBezTo>
                    <a:cubicBezTo>
                      <a:pt x="349" y="508"/>
                      <a:pt x="391" y="480"/>
                      <a:pt x="396" y="471"/>
                    </a:cubicBezTo>
                    <a:cubicBezTo>
                      <a:pt x="401" y="462"/>
                      <a:pt x="361" y="470"/>
                      <a:pt x="356" y="468"/>
                    </a:cubicBezTo>
                    <a:cubicBezTo>
                      <a:pt x="351" y="466"/>
                      <a:pt x="366" y="464"/>
                      <a:pt x="368" y="459"/>
                    </a:cubicBezTo>
                    <a:cubicBezTo>
                      <a:pt x="370" y="454"/>
                      <a:pt x="365" y="439"/>
                      <a:pt x="371" y="438"/>
                    </a:cubicBezTo>
                    <a:cubicBezTo>
                      <a:pt x="377" y="437"/>
                      <a:pt x="401" y="460"/>
                      <a:pt x="404" y="455"/>
                    </a:cubicBezTo>
                    <a:cubicBezTo>
                      <a:pt x="407" y="450"/>
                      <a:pt x="389" y="424"/>
                      <a:pt x="390" y="410"/>
                    </a:cubicBezTo>
                    <a:cubicBezTo>
                      <a:pt x="391" y="396"/>
                      <a:pt x="403" y="381"/>
                      <a:pt x="410" y="369"/>
                    </a:cubicBezTo>
                    <a:cubicBezTo>
                      <a:pt x="417" y="357"/>
                      <a:pt x="434" y="351"/>
                      <a:pt x="434" y="341"/>
                    </a:cubicBezTo>
                    <a:cubicBezTo>
                      <a:pt x="434" y="331"/>
                      <a:pt x="420" y="313"/>
                      <a:pt x="413" y="309"/>
                    </a:cubicBezTo>
                    <a:cubicBezTo>
                      <a:pt x="406" y="305"/>
                      <a:pt x="393" y="322"/>
                      <a:pt x="389" y="317"/>
                    </a:cubicBezTo>
                    <a:cubicBezTo>
                      <a:pt x="385" y="312"/>
                      <a:pt x="391" y="289"/>
                      <a:pt x="389" y="281"/>
                    </a:cubicBezTo>
                    <a:cubicBezTo>
                      <a:pt x="387" y="273"/>
                      <a:pt x="378" y="272"/>
                      <a:pt x="375" y="270"/>
                    </a:cubicBezTo>
                    <a:close/>
                  </a:path>
                </a:pathLst>
              </a:custGeom>
              <a:solidFill>
                <a:srgbClr val="FFFFFF">
                  <a:alpha val="50195"/>
                </a:srgbClr>
              </a:solidFill>
              <a:ln>
                <a:noFill/>
              </a:ln>
              <a:extLst>
                <a:ext uri="{91240B29-F687-4F45-9708-019B960494DF}">
                  <a14:hiddenLine xmlns:a14="http://schemas.microsoft.com/office/drawing/2010/main" w="3175" cap="flat" cmpd="sng">
                    <a:solidFill>
                      <a:srgbClr val="000000"/>
                    </a:solidFill>
                    <a:prstDash val="solid"/>
                    <a:round/>
                    <a:headEnd type="none" w="med" len="med"/>
                    <a:tailEnd type="none" w="med" len="med"/>
                  </a14:hiddenLine>
                </a:ext>
              </a:extLst>
            </p:spPr>
            <p:txBody>
              <a:bodyPr/>
              <a:lstStyle/>
              <a:p>
                <a:endParaRPr lang="zh-TW" altLang="en-US"/>
              </a:p>
            </p:txBody>
          </p:sp>
          <p:sp>
            <p:nvSpPr>
              <p:cNvPr id="25" name="Freeform 137">
                <a:extLst>
                  <a:ext uri="{FF2B5EF4-FFF2-40B4-BE49-F238E27FC236}">
                    <a16:creationId xmlns:a16="http://schemas.microsoft.com/office/drawing/2014/main" id="{244305C7-3B5D-472F-828C-4474300301D5}"/>
                  </a:ext>
                </a:extLst>
              </p:cNvPr>
              <p:cNvSpPr>
                <a:spLocks/>
              </p:cNvSpPr>
              <p:nvPr/>
            </p:nvSpPr>
            <p:spPr bwMode="gray">
              <a:xfrm>
                <a:off x="3947" y="1195"/>
                <a:ext cx="116" cy="125"/>
              </a:xfrm>
              <a:custGeom>
                <a:avLst/>
                <a:gdLst>
                  <a:gd name="T0" fmla="*/ 15 w 116"/>
                  <a:gd name="T1" fmla="*/ 9 h 124"/>
                  <a:gd name="T2" fmla="*/ 19 w 116"/>
                  <a:gd name="T3" fmla="*/ 37 h 124"/>
                  <a:gd name="T4" fmla="*/ 7 w 116"/>
                  <a:gd name="T5" fmla="*/ 66 h 124"/>
                  <a:gd name="T6" fmla="*/ 9 w 116"/>
                  <a:gd name="T7" fmla="*/ 97 h 124"/>
                  <a:gd name="T8" fmla="*/ 34 w 116"/>
                  <a:gd name="T9" fmla="*/ 120 h 124"/>
                  <a:gd name="T10" fmla="*/ 66 w 116"/>
                  <a:gd name="T11" fmla="*/ 72 h 124"/>
                  <a:gd name="T12" fmla="*/ 112 w 116"/>
                  <a:gd name="T13" fmla="*/ 37 h 124"/>
                  <a:gd name="T14" fmla="*/ 88 w 116"/>
                  <a:gd name="T15" fmla="*/ 13 h 124"/>
                  <a:gd name="T16" fmla="*/ 70 w 116"/>
                  <a:gd name="T17" fmla="*/ 18 h 124"/>
                  <a:gd name="T18" fmla="*/ 48 w 116"/>
                  <a:gd name="T19" fmla="*/ 1 h 124"/>
                  <a:gd name="T20" fmla="*/ 15 w 116"/>
                  <a:gd name="T21" fmla="*/ 9 h 1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6" h="124">
                    <a:moveTo>
                      <a:pt x="15" y="9"/>
                    </a:moveTo>
                    <a:cubicBezTo>
                      <a:pt x="10" y="18"/>
                      <a:pt x="24" y="29"/>
                      <a:pt x="19" y="37"/>
                    </a:cubicBezTo>
                    <a:cubicBezTo>
                      <a:pt x="13" y="27"/>
                      <a:pt x="13" y="58"/>
                      <a:pt x="7" y="66"/>
                    </a:cubicBezTo>
                    <a:cubicBezTo>
                      <a:pt x="4" y="84"/>
                      <a:pt x="0" y="91"/>
                      <a:pt x="9" y="97"/>
                    </a:cubicBezTo>
                    <a:cubicBezTo>
                      <a:pt x="16" y="103"/>
                      <a:pt x="25" y="124"/>
                      <a:pt x="34" y="120"/>
                    </a:cubicBezTo>
                    <a:cubicBezTo>
                      <a:pt x="43" y="116"/>
                      <a:pt x="53" y="86"/>
                      <a:pt x="66" y="72"/>
                    </a:cubicBezTo>
                    <a:cubicBezTo>
                      <a:pt x="69" y="62"/>
                      <a:pt x="112" y="37"/>
                      <a:pt x="112" y="37"/>
                    </a:cubicBezTo>
                    <a:cubicBezTo>
                      <a:pt x="116" y="29"/>
                      <a:pt x="95" y="16"/>
                      <a:pt x="88" y="13"/>
                    </a:cubicBezTo>
                    <a:cubicBezTo>
                      <a:pt x="81" y="10"/>
                      <a:pt x="77" y="20"/>
                      <a:pt x="70" y="18"/>
                    </a:cubicBezTo>
                    <a:cubicBezTo>
                      <a:pt x="63" y="16"/>
                      <a:pt x="57" y="2"/>
                      <a:pt x="48" y="1"/>
                    </a:cubicBezTo>
                    <a:cubicBezTo>
                      <a:pt x="39" y="8"/>
                      <a:pt x="20" y="0"/>
                      <a:pt x="15" y="9"/>
                    </a:cubicBezTo>
                    <a:close/>
                  </a:path>
                </a:pathLst>
              </a:custGeom>
              <a:solidFill>
                <a:srgbClr val="FFFFFF">
                  <a:alpha val="50195"/>
                </a:srgbClr>
              </a:solidFill>
              <a:ln>
                <a:noFill/>
              </a:ln>
              <a:extLst>
                <a:ext uri="{91240B29-F687-4F45-9708-019B960494DF}">
                  <a14:hiddenLine xmlns:a14="http://schemas.microsoft.com/office/drawing/2010/main" w="3175" cap="flat" cmpd="sng">
                    <a:solidFill>
                      <a:srgbClr val="000000"/>
                    </a:solidFill>
                    <a:prstDash val="solid"/>
                    <a:round/>
                    <a:headEnd type="none" w="med" len="med"/>
                    <a:tailEnd type="none" w="med" len="med"/>
                  </a14:hiddenLine>
                </a:ext>
              </a:extLst>
            </p:spPr>
            <p:txBody>
              <a:bodyPr/>
              <a:lstStyle/>
              <a:p>
                <a:endParaRPr lang="zh-TW" altLang="en-US"/>
              </a:p>
            </p:txBody>
          </p:sp>
          <p:sp>
            <p:nvSpPr>
              <p:cNvPr id="26" name="Freeform 138">
                <a:extLst>
                  <a:ext uri="{FF2B5EF4-FFF2-40B4-BE49-F238E27FC236}">
                    <a16:creationId xmlns:a16="http://schemas.microsoft.com/office/drawing/2014/main" id="{B7C91B49-27F1-4725-A44F-4020A64BCC20}"/>
                  </a:ext>
                </a:extLst>
              </p:cNvPr>
              <p:cNvSpPr>
                <a:spLocks/>
              </p:cNvSpPr>
              <p:nvPr/>
            </p:nvSpPr>
            <p:spPr bwMode="gray">
              <a:xfrm>
                <a:off x="4195" y="1077"/>
                <a:ext cx="87" cy="105"/>
              </a:xfrm>
              <a:custGeom>
                <a:avLst/>
                <a:gdLst>
                  <a:gd name="T0" fmla="*/ 52 w 86"/>
                  <a:gd name="T1" fmla="*/ 35 h 103"/>
                  <a:gd name="T2" fmla="*/ 19 w 86"/>
                  <a:gd name="T3" fmla="*/ 6 h 103"/>
                  <a:gd name="T4" fmla="*/ 12 w 86"/>
                  <a:gd name="T5" fmla="*/ 38 h 103"/>
                  <a:gd name="T6" fmla="*/ 34 w 86"/>
                  <a:gd name="T7" fmla="*/ 51 h 103"/>
                  <a:gd name="T8" fmla="*/ 48 w 86"/>
                  <a:gd name="T9" fmla="*/ 72 h 103"/>
                  <a:gd name="T10" fmla="*/ 70 w 86"/>
                  <a:gd name="T11" fmla="*/ 91 h 103"/>
                  <a:gd name="T12" fmla="*/ 68 w 86"/>
                  <a:gd name="T13" fmla="*/ 51 h 103"/>
                  <a:gd name="T14" fmla="*/ 83 w 86"/>
                  <a:gd name="T15" fmla="*/ 21 h 103"/>
                  <a:gd name="T16" fmla="*/ 50 w 86"/>
                  <a:gd name="T17" fmla="*/ 0 h 103"/>
                  <a:gd name="T18" fmla="*/ 52 w 86"/>
                  <a:gd name="T19" fmla="*/ 35 h 1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6" h="103">
                    <a:moveTo>
                      <a:pt x="52" y="35"/>
                    </a:moveTo>
                    <a:cubicBezTo>
                      <a:pt x="34" y="49"/>
                      <a:pt x="35" y="20"/>
                      <a:pt x="19" y="6"/>
                    </a:cubicBezTo>
                    <a:cubicBezTo>
                      <a:pt x="0" y="10"/>
                      <a:pt x="17" y="0"/>
                      <a:pt x="12" y="38"/>
                    </a:cubicBezTo>
                    <a:cubicBezTo>
                      <a:pt x="13" y="48"/>
                      <a:pt x="28" y="45"/>
                      <a:pt x="34" y="51"/>
                    </a:cubicBezTo>
                    <a:cubicBezTo>
                      <a:pt x="40" y="57"/>
                      <a:pt x="42" y="65"/>
                      <a:pt x="48" y="72"/>
                    </a:cubicBezTo>
                    <a:cubicBezTo>
                      <a:pt x="57" y="96"/>
                      <a:pt x="56" y="103"/>
                      <a:pt x="70" y="91"/>
                    </a:cubicBezTo>
                    <a:cubicBezTo>
                      <a:pt x="75" y="72"/>
                      <a:pt x="62" y="68"/>
                      <a:pt x="68" y="51"/>
                    </a:cubicBezTo>
                    <a:cubicBezTo>
                      <a:pt x="67" y="42"/>
                      <a:pt x="86" y="29"/>
                      <a:pt x="83" y="21"/>
                    </a:cubicBezTo>
                    <a:cubicBezTo>
                      <a:pt x="80" y="9"/>
                      <a:pt x="50" y="0"/>
                      <a:pt x="50" y="0"/>
                    </a:cubicBezTo>
                    <a:cubicBezTo>
                      <a:pt x="43" y="7"/>
                      <a:pt x="48" y="13"/>
                      <a:pt x="52" y="35"/>
                    </a:cubicBezTo>
                    <a:close/>
                  </a:path>
                </a:pathLst>
              </a:custGeom>
              <a:solidFill>
                <a:srgbClr val="FFFFFF">
                  <a:alpha val="50195"/>
                </a:srgbClr>
              </a:solidFill>
              <a:ln>
                <a:noFill/>
              </a:ln>
              <a:extLst>
                <a:ext uri="{91240B29-F687-4F45-9708-019B960494DF}">
                  <a14:hiddenLine xmlns:a14="http://schemas.microsoft.com/office/drawing/2010/main" w="3175" cap="flat" cmpd="sng">
                    <a:solidFill>
                      <a:srgbClr val="000000"/>
                    </a:solidFill>
                    <a:prstDash val="solid"/>
                    <a:round/>
                    <a:headEnd type="none" w="med" len="med"/>
                    <a:tailEnd type="none" w="med" len="med"/>
                  </a14:hiddenLine>
                </a:ext>
              </a:extLst>
            </p:spPr>
            <p:txBody>
              <a:bodyPr/>
              <a:lstStyle/>
              <a:p>
                <a:endParaRPr lang="zh-TW" altLang="en-US"/>
              </a:p>
            </p:txBody>
          </p:sp>
          <p:sp>
            <p:nvSpPr>
              <p:cNvPr id="27" name="Freeform 139">
                <a:extLst>
                  <a:ext uri="{FF2B5EF4-FFF2-40B4-BE49-F238E27FC236}">
                    <a16:creationId xmlns:a16="http://schemas.microsoft.com/office/drawing/2014/main" id="{E35238F9-885F-4EB2-9517-6971EC928C53}"/>
                  </a:ext>
                </a:extLst>
              </p:cNvPr>
              <p:cNvSpPr>
                <a:spLocks/>
              </p:cNvSpPr>
              <p:nvPr/>
            </p:nvSpPr>
            <p:spPr bwMode="gray">
              <a:xfrm>
                <a:off x="4243" y="912"/>
                <a:ext cx="87" cy="118"/>
              </a:xfrm>
              <a:custGeom>
                <a:avLst/>
                <a:gdLst>
                  <a:gd name="T0" fmla="*/ 40 w 86"/>
                  <a:gd name="T1" fmla="*/ 25 h 117"/>
                  <a:gd name="T2" fmla="*/ 23 w 86"/>
                  <a:gd name="T3" fmla="*/ 7 h 117"/>
                  <a:gd name="T4" fmla="*/ 1 w 86"/>
                  <a:gd name="T5" fmla="*/ 10 h 117"/>
                  <a:gd name="T6" fmla="*/ 19 w 86"/>
                  <a:gd name="T7" fmla="*/ 39 h 117"/>
                  <a:gd name="T8" fmla="*/ 41 w 86"/>
                  <a:gd name="T9" fmla="*/ 70 h 117"/>
                  <a:gd name="T10" fmla="*/ 62 w 86"/>
                  <a:gd name="T11" fmla="*/ 79 h 117"/>
                  <a:gd name="T12" fmla="*/ 83 w 86"/>
                  <a:gd name="T13" fmla="*/ 108 h 117"/>
                  <a:gd name="T14" fmla="*/ 82 w 86"/>
                  <a:gd name="T15" fmla="*/ 69 h 117"/>
                  <a:gd name="T16" fmla="*/ 83 w 86"/>
                  <a:gd name="T17" fmla="*/ 27 h 117"/>
                  <a:gd name="T18" fmla="*/ 65 w 86"/>
                  <a:gd name="T19" fmla="*/ 45 h 117"/>
                  <a:gd name="T20" fmla="*/ 62 w 86"/>
                  <a:gd name="T21" fmla="*/ 19 h 117"/>
                  <a:gd name="T22" fmla="*/ 47 w 86"/>
                  <a:gd name="T23" fmla="*/ 13 h 117"/>
                  <a:gd name="T24" fmla="*/ 40 w 86"/>
                  <a:gd name="T25" fmla="*/ 25 h 1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6" h="117">
                    <a:moveTo>
                      <a:pt x="40" y="25"/>
                    </a:moveTo>
                    <a:cubicBezTo>
                      <a:pt x="37" y="30"/>
                      <a:pt x="26" y="0"/>
                      <a:pt x="23" y="7"/>
                    </a:cubicBezTo>
                    <a:cubicBezTo>
                      <a:pt x="17" y="5"/>
                      <a:pt x="2" y="5"/>
                      <a:pt x="1" y="10"/>
                    </a:cubicBezTo>
                    <a:cubicBezTo>
                      <a:pt x="0" y="15"/>
                      <a:pt x="12" y="29"/>
                      <a:pt x="19" y="39"/>
                    </a:cubicBezTo>
                    <a:cubicBezTo>
                      <a:pt x="25" y="47"/>
                      <a:pt x="34" y="63"/>
                      <a:pt x="41" y="70"/>
                    </a:cubicBezTo>
                    <a:cubicBezTo>
                      <a:pt x="48" y="77"/>
                      <a:pt x="55" y="73"/>
                      <a:pt x="62" y="79"/>
                    </a:cubicBezTo>
                    <a:cubicBezTo>
                      <a:pt x="71" y="79"/>
                      <a:pt x="79" y="117"/>
                      <a:pt x="83" y="108"/>
                    </a:cubicBezTo>
                    <a:cubicBezTo>
                      <a:pt x="86" y="106"/>
                      <a:pt x="82" y="82"/>
                      <a:pt x="82" y="69"/>
                    </a:cubicBezTo>
                    <a:cubicBezTo>
                      <a:pt x="82" y="56"/>
                      <a:pt x="86" y="31"/>
                      <a:pt x="83" y="27"/>
                    </a:cubicBezTo>
                    <a:cubicBezTo>
                      <a:pt x="80" y="19"/>
                      <a:pt x="74" y="47"/>
                      <a:pt x="65" y="45"/>
                    </a:cubicBezTo>
                    <a:cubicBezTo>
                      <a:pt x="62" y="44"/>
                      <a:pt x="65" y="24"/>
                      <a:pt x="62" y="19"/>
                    </a:cubicBezTo>
                    <a:cubicBezTo>
                      <a:pt x="59" y="14"/>
                      <a:pt x="51" y="12"/>
                      <a:pt x="47" y="13"/>
                    </a:cubicBezTo>
                    <a:cubicBezTo>
                      <a:pt x="43" y="14"/>
                      <a:pt x="43" y="20"/>
                      <a:pt x="40" y="25"/>
                    </a:cubicBezTo>
                    <a:close/>
                  </a:path>
                </a:pathLst>
              </a:custGeom>
              <a:solidFill>
                <a:srgbClr val="FFFFFF">
                  <a:alpha val="50195"/>
                </a:srgbClr>
              </a:solidFill>
              <a:ln>
                <a:noFill/>
              </a:ln>
              <a:extLst>
                <a:ext uri="{91240B29-F687-4F45-9708-019B960494DF}">
                  <a14:hiddenLine xmlns:a14="http://schemas.microsoft.com/office/drawing/2010/main" w="3175" cap="flat" cmpd="sng">
                    <a:solidFill>
                      <a:srgbClr val="000000"/>
                    </a:solidFill>
                    <a:prstDash val="solid"/>
                    <a:round/>
                    <a:headEnd type="none" w="med" len="med"/>
                    <a:tailEnd type="none" w="med" len="med"/>
                  </a14:hiddenLine>
                </a:ext>
              </a:extLst>
            </p:spPr>
            <p:txBody>
              <a:bodyPr/>
              <a:lstStyle/>
              <a:p>
                <a:endParaRPr lang="zh-TW" altLang="en-US"/>
              </a:p>
            </p:txBody>
          </p:sp>
          <p:sp>
            <p:nvSpPr>
              <p:cNvPr id="28" name="Freeform 140">
                <a:extLst>
                  <a:ext uri="{FF2B5EF4-FFF2-40B4-BE49-F238E27FC236}">
                    <a16:creationId xmlns:a16="http://schemas.microsoft.com/office/drawing/2014/main" id="{EBC979EA-4FC1-48AE-9548-B6134DA07AD1}"/>
                  </a:ext>
                </a:extLst>
              </p:cNvPr>
              <p:cNvSpPr>
                <a:spLocks/>
              </p:cNvSpPr>
              <p:nvPr/>
            </p:nvSpPr>
            <p:spPr bwMode="gray">
              <a:xfrm>
                <a:off x="4073" y="1135"/>
                <a:ext cx="119" cy="101"/>
              </a:xfrm>
              <a:custGeom>
                <a:avLst/>
                <a:gdLst>
                  <a:gd name="T0" fmla="*/ 17 w 117"/>
                  <a:gd name="T1" fmla="*/ 25 h 103"/>
                  <a:gd name="T2" fmla="*/ 7 w 117"/>
                  <a:gd name="T3" fmla="*/ 51 h 103"/>
                  <a:gd name="T4" fmla="*/ 18 w 117"/>
                  <a:gd name="T5" fmla="*/ 80 h 103"/>
                  <a:gd name="T6" fmla="*/ 57 w 117"/>
                  <a:gd name="T7" fmla="*/ 75 h 103"/>
                  <a:gd name="T8" fmla="*/ 23 w 117"/>
                  <a:gd name="T9" fmla="*/ 99 h 103"/>
                  <a:gd name="T10" fmla="*/ 53 w 117"/>
                  <a:gd name="T11" fmla="*/ 100 h 103"/>
                  <a:gd name="T12" fmla="*/ 80 w 117"/>
                  <a:gd name="T13" fmla="*/ 81 h 103"/>
                  <a:gd name="T14" fmla="*/ 107 w 117"/>
                  <a:gd name="T15" fmla="*/ 78 h 103"/>
                  <a:gd name="T16" fmla="*/ 117 w 117"/>
                  <a:gd name="T17" fmla="*/ 51 h 103"/>
                  <a:gd name="T18" fmla="*/ 93 w 117"/>
                  <a:gd name="T19" fmla="*/ 51 h 103"/>
                  <a:gd name="T20" fmla="*/ 83 w 117"/>
                  <a:gd name="T21" fmla="*/ 6 h 103"/>
                  <a:gd name="T22" fmla="*/ 66 w 117"/>
                  <a:gd name="T23" fmla="*/ 16 h 103"/>
                  <a:gd name="T24" fmla="*/ 59 w 117"/>
                  <a:gd name="T25" fmla="*/ 49 h 103"/>
                  <a:gd name="T26" fmla="*/ 44 w 117"/>
                  <a:gd name="T27" fmla="*/ 28 h 103"/>
                  <a:gd name="T28" fmla="*/ 17 w 117"/>
                  <a:gd name="T29" fmla="*/ 25 h 10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7" h="103">
                    <a:moveTo>
                      <a:pt x="17" y="25"/>
                    </a:moveTo>
                    <a:cubicBezTo>
                      <a:pt x="9" y="35"/>
                      <a:pt x="15" y="41"/>
                      <a:pt x="7" y="51"/>
                    </a:cubicBezTo>
                    <a:cubicBezTo>
                      <a:pt x="0" y="75"/>
                      <a:pt x="10" y="74"/>
                      <a:pt x="18" y="80"/>
                    </a:cubicBezTo>
                    <a:cubicBezTo>
                      <a:pt x="24" y="85"/>
                      <a:pt x="42" y="75"/>
                      <a:pt x="57" y="75"/>
                    </a:cubicBezTo>
                    <a:cubicBezTo>
                      <a:pt x="58" y="78"/>
                      <a:pt x="24" y="95"/>
                      <a:pt x="23" y="99"/>
                    </a:cubicBezTo>
                    <a:cubicBezTo>
                      <a:pt x="22" y="103"/>
                      <a:pt x="44" y="103"/>
                      <a:pt x="53" y="100"/>
                    </a:cubicBezTo>
                    <a:cubicBezTo>
                      <a:pt x="62" y="97"/>
                      <a:pt x="71" y="85"/>
                      <a:pt x="80" y="81"/>
                    </a:cubicBezTo>
                    <a:cubicBezTo>
                      <a:pt x="89" y="77"/>
                      <a:pt x="101" y="83"/>
                      <a:pt x="107" y="78"/>
                    </a:cubicBezTo>
                    <a:cubicBezTo>
                      <a:pt x="111" y="75"/>
                      <a:pt x="117" y="51"/>
                      <a:pt x="117" y="51"/>
                    </a:cubicBezTo>
                    <a:cubicBezTo>
                      <a:pt x="116" y="42"/>
                      <a:pt x="99" y="58"/>
                      <a:pt x="93" y="51"/>
                    </a:cubicBezTo>
                    <a:cubicBezTo>
                      <a:pt x="87" y="44"/>
                      <a:pt x="88" y="12"/>
                      <a:pt x="83" y="6"/>
                    </a:cubicBezTo>
                    <a:cubicBezTo>
                      <a:pt x="78" y="0"/>
                      <a:pt x="70" y="9"/>
                      <a:pt x="66" y="16"/>
                    </a:cubicBezTo>
                    <a:cubicBezTo>
                      <a:pt x="62" y="23"/>
                      <a:pt x="63" y="47"/>
                      <a:pt x="59" y="49"/>
                    </a:cubicBezTo>
                    <a:cubicBezTo>
                      <a:pt x="55" y="51"/>
                      <a:pt x="51" y="32"/>
                      <a:pt x="44" y="28"/>
                    </a:cubicBezTo>
                    <a:cubicBezTo>
                      <a:pt x="37" y="24"/>
                      <a:pt x="23" y="26"/>
                      <a:pt x="17" y="25"/>
                    </a:cubicBezTo>
                    <a:close/>
                  </a:path>
                </a:pathLst>
              </a:custGeom>
              <a:solidFill>
                <a:srgbClr val="FFFFFF">
                  <a:alpha val="50195"/>
                </a:srgbClr>
              </a:solidFill>
              <a:ln>
                <a:noFill/>
              </a:ln>
              <a:extLst>
                <a:ext uri="{91240B29-F687-4F45-9708-019B960494DF}">
                  <a14:hiddenLine xmlns:a14="http://schemas.microsoft.com/office/drawing/2010/main" w="3175" cap="flat" cmpd="sng">
                    <a:solidFill>
                      <a:srgbClr val="000000"/>
                    </a:solidFill>
                    <a:prstDash val="solid"/>
                    <a:round/>
                    <a:headEnd type="none" w="med" len="med"/>
                    <a:tailEnd type="none" w="med" len="med"/>
                  </a14:hiddenLine>
                </a:ext>
              </a:extLst>
            </p:spPr>
            <p:txBody>
              <a:bodyPr/>
              <a:lstStyle/>
              <a:p>
                <a:endParaRPr lang="zh-TW" altLang="en-US"/>
              </a:p>
            </p:txBody>
          </p:sp>
          <p:sp>
            <p:nvSpPr>
              <p:cNvPr id="29" name="Freeform 141">
                <a:extLst>
                  <a:ext uri="{FF2B5EF4-FFF2-40B4-BE49-F238E27FC236}">
                    <a16:creationId xmlns:a16="http://schemas.microsoft.com/office/drawing/2014/main" id="{7F49A16A-FFF6-4166-BCBA-8D5141363DAE}"/>
                  </a:ext>
                </a:extLst>
              </p:cNvPr>
              <p:cNvSpPr>
                <a:spLocks/>
              </p:cNvSpPr>
              <p:nvPr/>
            </p:nvSpPr>
            <p:spPr bwMode="gray">
              <a:xfrm>
                <a:off x="4422" y="2366"/>
                <a:ext cx="146" cy="54"/>
              </a:xfrm>
              <a:custGeom>
                <a:avLst/>
                <a:gdLst>
                  <a:gd name="T0" fmla="*/ 4 w 144"/>
                  <a:gd name="T1" fmla="*/ 8 h 55"/>
                  <a:gd name="T2" fmla="*/ 10 w 144"/>
                  <a:gd name="T3" fmla="*/ 25 h 55"/>
                  <a:gd name="T4" fmla="*/ 37 w 144"/>
                  <a:gd name="T5" fmla="*/ 20 h 55"/>
                  <a:gd name="T6" fmla="*/ 86 w 144"/>
                  <a:gd name="T7" fmla="*/ 40 h 55"/>
                  <a:gd name="T8" fmla="*/ 95 w 144"/>
                  <a:gd name="T9" fmla="*/ 55 h 55"/>
                  <a:gd name="T10" fmla="*/ 137 w 144"/>
                  <a:gd name="T11" fmla="*/ 53 h 55"/>
                  <a:gd name="T12" fmla="*/ 137 w 144"/>
                  <a:gd name="T13" fmla="*/ 43 h 55"/>
                  <a:gd name="T14" fmla="*/ 110 w 144"/>
                  <a:gd name="T15" fmla="*/ 25 h 55"/>
                  <a:gd name="T16" fmla="*/ 92 w 144"/>
                  <a:gd name="T17" fmla="*/ 24 h 55"/>
                  <a:gd name="T18" fmla="*/ 56 w 144"/>
                  <a:gd name="T19" fmla="*/ 4 h 55"/>
                  <a:gd name="T20" fmla="*/ 34 w 144"/>
                  <a:gd name="T21" fmla="*/ 2 h 55"/>
                  <a:gd name="T22" fmla="*/ 4 w 144"/>
                  <a:gd name="T23" fmla="*/ 8 h 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55">
                    <a:moveTo>
                      <a:pt x="4" y="8"/>
                    </a:moveTo>
                    <a:cubicBezTo>
                      <a:pt x="0" y="12"/>
                      <a:pt x="5" y="23"/>
                      <a:pt x="10" y="25"/>
                    </a:cubicBezTo>
                    <a:cubicBezTo>
                      <a:pt x="15" y="27"/>
                      <a:pt x="24" y="18"/>
                      <a:pt x="37" y="20"/>
                    </a:cubicBezTo>
                    <a:cubicBezTo>
                      <a:pt x="47" y="23"/>
                      <a:pt x="74" y="35"/>
                      <a:pt x="86" y="40"/>
                    </a:cubicBezTo>
                    <a:cubicBezTo>
                      <a:pt x="96" y="46"/>
                      <a:pt x="87" y="53"/>
                      <a:pt x="95" y="55"/>
                    </a:cubicBezTo>
                    <a:cubicBezTo>
                      <a:pt x="102" y="49"/>
                      <a:pt x="130" y="55"/>
                      <a:pt x="137" y="53"/>
                    </a:cubicBezTo>
                    <a:cubicBezTo>
                      <a:pt x="144" y="51"/>
                      <a:pt x="141" y="48"/>
                      <a:pt x="137" y="43"/>
                    </a:cubicBezTo>
                    <a:cubicBezTo>
                      <a:pt x="133" y="38"/>
                      <a:pt x="117" y="28"/>
                      <a:pt x="110" y="25"/>
                    </a:cubicBezTo>
                    <a:cubicBezTo>
                      <a:pt x="103" y="20"/>
                      <a:pt x="98" y="27"/>
                      <a:pt x="92" y="24"/>
                    </a:cubicBezTo>
                    <a:cubicBezTo>
                      <a:pt x="83" y="20"/>
                      <a:pt x="66" y="8"/>
                      <a:pt x="56" y="4"/>
                    </a:cubicBezTo>
                    <a:cubicBezTo>
                      <a:pt x="46" y="0"/>
                      <a:pt x="43" y="1"/>
                      <a:pt x="34" y="2"/>
                    </a:cubicBezTo>
                    <a:cubicBezTo>
                      <a:pt x="25" y="3"/>
                      <a:pt x="10" y="7"/>
                      <a:pt x="4" y="8"/>
                    </a:cubicBezTo>
                    <a:close/>
                  </a:path>
                </a:pathLst>
              </a:custGeom>
              <a:solidFill>
                <a:srgbClr val="FFFFFF">
                  <a:alpha val="50195"/>
                </a:srgbClr>
              </a:solidFill>
              <a:ln>
                <a:noFill/>
              </a:ln>
              <a:extLst>
                <a:ext uri="{91240B29-F687-4F45-9708-019B960494DF}">
                  <a14:hiddenLine xmlns:a14="http://schemas.microsoft.com/office/drawing/2010/main" w="3175" cap="flat" cmpd="sng">
                    <a:solidFill>
                      <a:srgbClr val="000000"/>
                    </a:solidFill>
                    <a:prstDash val="solid"/>
                    <a:round/>
                    <a:headEnd type="none" w="med" len="med"/>
                    <a:tailEnd type="none" w="med" len="med"/>
                  </a14:hiddenLine>
                </a:ext>
              </a:extLst>
            </p:spPr>
            <p:txBody>
              <a:bodyPr/>
              <a:lstStyle/>
              <a:p>
                <a:endParaRPr lang="zh-TW" altLang="en-US"/>
              </a:p>
            </p:txBody>
          </p:sp>
          <p:sp>
            <p:nvSpPr>
              <p:cNvPr id="30" name="Freeform 142">
                <a:extLst>
                  <a:ext uri="{FF2B5EF4-FFF2-40B4-BE49-F238E27FC236}">
                    <a16:creationId xmlns:a16="http://schemas.microsoft.com/office/drawing/2014/main" id="{D8E64E3E-6E18-4647-BD6D-3956C81BF53A}"/>
                  </a:ext>
                </a:extLst>
              </p:cNvPr>
              <p:cNvSpPr>
                <a:spLocks/>
              </p:cNvSpPr>
              <p:nvPr/>
            </p:nvSpPr>
            <p:spPr bwMode="gray">
              <a:xfrm>
                <a:off x="4559" y="2410"/>
                <a:ext cx="84" cy="44"/>
              </a:xfrm>
              <a:custGeom>
                <a:avLst/>
                <a:gdLst>
                  <a:gd name="T0" fmla="*/ 10 w 84"/>
                  <a:gd name="T1" fmla="*/ 4 h 43"/>
                  <a:gd name="T2" fmla="*/ 28 w 84"/>
                  <a:gd name="T3" fmla="*/ 16 h 43"/>
                  <a:gd name="T4" fmla="*/ 7 w 84"/>
                  <a:gd name="T5" fmla="*/ 16 h 43"/>
                  <a:gd name="T6" fmla="*/ 1 w 84"/>
                  <a:gd name="T7" fmla="*/ 28 h 43"/>
                  <a:gd name="T8" fmla="*/ 16 w 84"/>
                  <a:gd name="T9" fmla="*/ 26 h 43"/>
                  <a:gd name="T10" fmla="*/ 37 w 84"/>
                  <a:gd name="T11" fmla="*/ 40 h 43"/>
                  <a:gd name="T12" fmla="*/ 70 w 84"/>
                  <a:gd name="T13" fmla="*/ 31 h 43"/>
                  <a:gd name="T14" fmla="*/ 81 w 84"/>
                  <a:gd name="T15" fmla="*/ 20 h 43"/>
                  <a:gd name="T16" fmla="*/ 52 w 84"/>
                  <a:gd name="T17" fmla="*/ 8 h 43"/>
                  <a:gd name="T18" fmla="*/ 36 w 84"/>
                  <a:gd name="T19" fmla="*/ 1 h 43"/>
                  <a:gd name="T20" fmla="*/ 10 w 84"/>
                  <a:gd name="T21" fmla="*/ 4 h 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4" h="43">
                    <a:moveTo>
                      <a:pt x="10" y="4"/>
                    </a:moveTo>
                    <a:cubicBezTo>
                      <a:pt x="9" y="6"/>
                      <a:pt x="29" y="14"/>
                      <a:pt x="28" y="16"/>
                    </a:cubicBezTo>
                    <a:cubicBezTo>
                      <a:pt x="27" y="18"/>
                      <a:pt x="11" y="14"/>
                      <a:pt x="7" y="16"/>
                    </a:cubicBezTo>
                    <a:cubicBezTo>
                      <a:pt x="3" y="18"/>
                      <a:pt x="0" y="26"/>
                      <a:pt x="1" y="28"/>
                    </a:cubicBezTo>
                    <a:cubicBezTo>
                      <a:pt x="2" y="30"/>
                      <a:pt x="10" y="24"/>
                      <a:pt x="16" y="26"/>
                    </a:cubicBezTo>
                    <a:cubicBezTo>
                      <a:pt x="22" y="28"/>
                      <a:pt x="28" y="39"/>
                      <a:pt x="37" y="40"/>
                    </a:cubicBezTo>
                    <a:cubicBezTo>
                      <a:pt x="47" y="43"/>
                      <a:pt x="61" y="35"/>
                      <a:pt x="70" y="31"/>
                    </a:cubicBezTo>
                    <a:cubicBezTo>
                      <a:pt x="77" y="28"/>
                      <a:pt x="84" y="24"/>
                      <a:pt x="81" y="20"/>
                    </a:cubicBezTo>
                    <a:cubicBezTo>
                      <a:pt x="78" y="16"/>
                      <a:pt x="59" y="11"/>
                      <a:pt x="52" y="8"/>
                    </a:cubicBezTo>
                    <a:cubicBezTo>
                      <a:pt x="45" y="5"/>
                      <a:pt x="43" y="2"/>
                      <a:pt x="36" y="1"/>
                    </a:cubicBezTo>
                    <a:cubicBezTo>
                      <a:pt x="29" y="0"/>
                      <a:pt x="15" y="3"/>
                      <a:pt x="10" y="4"/>
                    </a:cubicBezTo>
                    <a:close/>
                  </a:path>
                </a:pathLst>
              </a:custGeom>
              <a:solidFill>
                <a:srgbClr val="FFFFFF">
                  <a:alpha val="50195"/>
                </a:srgbClr>
              </a:solidFill>
              <a:ln>
                <a:noFill/>
              </a:ln>
              <a:extLst>
                <a:ext uri="{91240B29-F687-4F45-9708-019B960494DF}">
                  <a14:hiddenLine xmlns:a14="http://schemas.microsoft.com/office/drawing/2010/main" w="3175" cap="flat" cmpd="sng">
                    <a:solidFill>
                      <a:srgbClr val="000000"/>
                    </a:solidFill>
                    <a:prstDash val="solid"/>
                    <a:round/>
                    <a:headEnd type="none" w="med" len="med"/>
                    <a:tailEnd type="none" w="med" len="med"/>
                  </a14:hiddenLine>
                </a:ext>
              </a:extLst>
            </p:spPr>
            <p:txBody>
              <a:bodyPr/>
              <a:lstStyle/>
              <a:p>
                <a:endParaRPr lang="zh-TW" altLang="en-US"/>
              </a:p>
            </p:txBody>
          </p:sp>
        </p:grpSp>
      </p:grpSp>
      <p:pic>
        <p:nvPicPr>
          <p:cNvPr id="70" name="Picture 144" descr="16">
            <a:extLst>
              <a:ext uri="{FF2B5EF4-FFF2-40B4-BE49-F238E27FC236}">
                <a16:creationId xmlns:a16="http://schemas.microsoft.com/office/drawing/2014/main" id="{1341D6ED-9748-4B8E-AA58-940D68082C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2523"/>
          <a:stretch>
            <a:fillRect/>
          </a:stretch>
        </p:blipFill>
        <p:spPr bwMode="gray">
          <a:xfrm>
            <a:off x="3538538" y="204788"/>
            <a:ext cx="5584825" cy="137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8" name="Group 81">
            <a:extLst>
              <a:ext uri="{FF2B5EF4-FFF2-40B4-BE49-F238E27FC236}">
                <a16:creationId xmlns:a16="http://schemas.microsoft.com/office/drawing/2014/main" id="{97402E23-383C-4CF4-886B-AB6113A58651}"/>
              </a:ext>
            </a:extLst>
          </p:cNvPr>
          <p:cNvGrpSpPr>
            <a:grpSpLocks/>
          </p:cNvGrpSpPr>
          <p:nvPr/>
        </p:nvGrpSpPr>
        <p:grpSpPr bwMode="auto">
          <a:xfrm>
            <a:off x="4095750" y="2949575"/>
            <a:ext cx="4918075" cy="2976563"/>
            <a:chOff x="672" y="912"/>
            <a:chExt cx="4535" cy="2746"/>
          </a:xfrm>
        </p:grpSpPr>
        <p:grpSp>
          <p:nvGrpSpPr>
            <p:cNvPr id="79" name="Group 82">
              <a:extLst>
                <a:ext uri="{FF2B5EF4-FFF2-40B4-BE49-F238E27FC236}">
                  <a16:creationId xmlns:a16="http://schemas.microsoft.com/office/drawing/2014/main" id="{C03B31E7-0C5D-4421-B58A-3B663460F238}"/>
                </a:ext>
              </a:extLst>
            </p:cNvPr>
            <p:cNvGrpSpPr>
              <a:grpSpLocks/>
            </p:cNvGrpSpPr>
            <p:nvPr/>
          </p:nvGrpSpPr>
          <p:grpSpPr bwMode="auto">
            <a:xfrm>
              <a:off x="672" y="999"/>
              <a:ext cx="2645" cy="2460"/>
              <a:chOff x="672" y="999"/>
              <a:chExt cx="2645" cy="2460"/>
            </a:xfrm>
          </p:grpSpPr>
          <p:sp>
            <p:nvSpPr>
              <p:cNvPr id="103" name="Freeform 83">
                <a:extLst>
                  <a:ext uri="{FF2B5EF4-FFF2-40B4-BE49-F238E27FC236}">
                    <a16:creationId xmlns:a16="http://schemas.microsoft.com/office/drawing/2014/main" id="{23470E33-D6A0-478D-AE21-F2DF88CB38F2}"/>
                  </a:ext>
                </a:extLst>
              </p:cNvPr>
              <p:cNvSpPr>
                <a:spLocks/>
              </p:cNvSpPr>
              <p:nvPr/>
            </p:nvSpPr>
            <p:spPr bwMode="gray">
              <a:xfrm>
                <a:off x="672" y="1012"/>
                <a:ext cx="2645" cy="2137"/>
              </a:xfrm>
              <a:custGeom>
                <a:avLst/>
                <a:gdLst>
                  <a:gd name="T0" fmla="*/ 1494 w 2645"/>
                  <a:gd name="T1" fmla="*/ 104 h 2136"/>
                  <a:gd name="T2" fmla="*/ 1301 w 2645"/>
                  <a:gd name="T3" fmla="*/ 299 h 2136"/>
                  <a:gd name="T4" fmla="*/ 1205 w 2645"/>
                  <a:gd name="T5" fmla="*/ 249 h 2136"/>
                  <a:gd name="T6" fmla="*/ 1211 w 2645"/>
                  <a:gd name="T7" fmla="*/ 389 h 2136"/>
                  <a:gd name="T8" fmla="*/ 1212 w 2645"/>
                  <a:gd name="T9" fmla="*/ 500 h 2136"/>
                  <a:gd name="T10" fmla="*/ 1152 w 2645"/>
                  <a:gd name="T11" fmla="*/ 482 h 2136"/>
                  <a:gd name="T12" fmla="*/ 1176 w 2645"/>
                  <a:gd name="T13" fmla="*/ 266 h 2136"/>
                  <a:gd name="T14" fmla="*/ 1091 w 2645"/>
                  <a:gd name="T15" fmla="*/ 384 h 2136"/>
                  <a:gd name="T16" fmla="*/ 1004 w 2645"/>
                  <a:gd name="T17" fmla="*/ 399 h 2136"/>
                  <a:gd name="T18" fmla="*/ 824 w 2645"/>
                  <a:gd name="T19" fmla="*/ 462 h 2136"/>
                  <a:gd name="T20" fmla="*/ 785 w 2645"/>
                  <a:gd name="T21" fmla="*/ 489 h 2136"/>
                  <a:gd name="T22" fmla="*/ 687 w 2645"/>
                  <a:gd name="T23" fmla="*/ 543 h 2136"/>
                  <a:gd name="T24" fmla="*/ 720 w 2645"/>
                  <a:gd name="T25" fmla="*/ 393 h 2136"/>
                  <a:gd name="T26" fmla="*/ 616 w 2645"/>
                  <a:gd name="T27" fmla="*/ 315 h 2136"/>
                  <a:gd name="T28" fmla="*/ 345 w 2645"/>
                  <a:gd name="T29" fmla="*/ 579 h 2136"/>
                  <a:gd name="T30" fmla="*/ 397 w 2645"/>
                  <a:gd name="T31" fmla="*/ 741 h 2136"/>
                  <a:gd name="T32" fmla="*/ 522 w 2645"/>
                  <a:gd name="T33" fmla="*/ 557 h 2136"/>
                  <a:gd name="T34" fmla="*/ 598 w 2645"/>
                  <a:gd name="T35" fmla="*/ 653 h 2136"/>
                  <a:gd name="T36" fmla="*/ 507 w 2645"/>
                  <a:gd name="T37" fmla="*/ 746 h 2136"/>
                  <a:gd name="T38" fmla="*/ 373 w 2645"/>
                  <a:gd name="T39" fmla="*/ 726 h 2136"/>
                  <a:gd name="T40" fmla="*/ 186 w 2645"/>
                  <a:gd name="T41" fmla="*/ 932 h 2136"/>
                  <a:gd name="T42" fmla="*/ 153 w 2645"/>
                  <a:gd name="T43" fmla="*/ 1137 h 2136"/>
                  <a:gd name="T44" fmla="*/ 342 w 2645"/>
                  <a:gd name="T45" fmla="*/ 1025 h 2136"/>
                  <a:gd name="T46" fmla="*/ 444 w 2645"/>
                  <a:gd name="T47" fmla="*/ 1115 h 2136"/>
                  <a:gd name="T48" fmla="*/ 493 w 2645"/>
                  <a:gd name="T49" fmla="*/ 1062 h 2136"/>
                  <a:gd name="T50" fmla="*/ 624 w 2645"/>
                  <a:gd name="T51" fmla="*/ 1152 h 2136"/>
                  <a:gd name="T52" fmla="*/ 489 w 2645"/>
                  <a:gd name="T53" fmla="*/ 1211 h 2136"/>
                  <a:gd name="T54" fmla="*/ 388 w 2645"/>
                  <a:gd name="T55" fmla="*/ 1152 h 2136"/>
                  <a:gd name="T56" fmla="*/ 91 w 2645"/>
                  <a:gd name="T57" fmla="*/ 1256 h 2136"/>
                  <a:gd name="T58" fmla="*/ 0 w 2645"/>
                  <a:gd name="T59" fmla="*/ 1439 h 2136"/>
                  <a:gd name="T60" fmla="*/ 339 w 2645"/>
                  <a:gd name="T61" fmla="*/ 1658 h 2136"/>
                  <a:gd name="T62" fmla="*/ 451 w 2645"/>
                  <a:gd name="T63" fmla="*/ 2121 h 2136"/>
                  <a:gd name="T64" fmla="*/ 682 w 2645"/>
                  <a:gd name="T65" fmla="*/ 1916 h 2136"/>
                  <a:gd name="T66" fmla="*/ 775 w 2645"/>
                  <a:gd name="T67" fmla="*/ 1661 h 2136"/>
                  <a:gd name="T68" fmla="*/ 760 w 2645"/>
                  <a:gd name="T69" fmla="*/ 1460 h 2136"/>
                  <a:gd name="T70" fmla="*/ 682 w 2645"/>
                  <a:gd name="T71" fmla="*/ 1266 h 2136"/>
                  <a:gd name="T72" fmla="*/ 873 w 2645"/>
                  <a:gd name="T73" fmla="*/ 1464 h 2136"/>
                  <a:gd name="T74" fmla="*/ 975 w 2645"/>
                  <a:gd name="T75" fmla="*/ 1329 h 2136"/>
                  <a:gd name="T76" fmla="*/ 819 w 2645"/>
                  <a:gd name="T77" fmla="*/ 1259 h 2136"/>
                  <a:gd name="T78" fmla="*/ 996 w 2645"/>
                  <a:gd name="T79" fmla="*/ 1331 h 2136"/>
                  <a:gd name="T80" fmla="*/ 1120 w 2645"/>
                  <a:gd name="T81" fmla="*/ 1379 h 2136"/>
                  <a:gd name="T82" fmla="*/ 1240 w 2645"/>
                  <a:gd name="T83" fmla="*/ 1469 h 2136"/>
                  <a:gd name="T84" fmla="*/ 1425 w 2645"/>
                  <a:gd name="T85" fmla="*/ 1419 h 2136"/>
                  <a:gd name="T86" fmla="*/ 1561 w 2645"/>
                  <a:gd name="T87" fmla="*/ 1644 h 2136"/>
                  <a:gd name="T88" fmla="*/ 1543 w 2645"/>
                  <a:gd name="T89" fmla="*/ 1515 h 2136"/>
                  <a:gd name="T90" fmla="*/ 1621 w 2645"/>
                  <a:gd name="T91" fmla="*/ 1371 h 2136"/>
                  <a:gd name="T92" fmla="*/ 1780 w 2645"/>
                  <a:gd name="T93" fmla="*/ 1248 h 2136"/>
                  <a:gd name="T94" fmla="*/ 1740 w 2645"/>
                  <a:gd name="T95" fmla="*/ 1097 h 2136"/>
                  <a:gd name="T96" fmla="*/ 1828 w 2645"/>
                  <a:gd name="T97" fmla="*/ 1169 h 2136"/>
                  <a:gd name="T98" fmla="*/ 1962 w 2645"/>
                  <a:gd name="T99" fmla="*/ 998 h 2136"/>
                  <a:gd name="T100" fmla="*/ 2120 w 2645"/>
                  <a:gd name="T101" fmla="*/ 689 h 2136"/>
                  <a:gd name="T102" fmla="*/ 2308 w 2645"/>
                  <a:gd name="T103" fmla="*/ 624 h 2136"/>
                  <a:gd name="T104" fmla="*/ 2228 w 2645"/>
                  <a:gd name="T105" fmla="*/ 884 h 2136"/>
                  <a:gd name="T106" fmla="*/ 2396 w 2645"/>
                  <a:gd name="T107" fmla="*/ 665 h 2136"/>
                  <a:gd name="T108" fmla="*/ 2591 w 2645"/>
                  <a:gd name="T109" fmla="*/ 555 h 2136"/>
                  <a:gd name="T110" fmla="*/ 2465 w 2645"/>
                  <a:gd name="T111" fmla="*/ 381 h 2136"/>
                  <a:gd name="T112" fmla="*/ 2354 w 2645"/>
                  <a:gd name="T113" fmla="*/ 390 h 2136"/>
                  <a:gd name="T114" fmla="*/ 2100 w 2645"/>
                  <a:gd name="T115" fmla="*/ 305 h 2136"/>
                  <a:gd name="T116" fmla="*/ 1923 w 2645"/>
                  <a:gd name="T117" fmla="*/ 302 h 2136"/>
                  <a:gd name="T118" fmla="*/ 1668 w 2645"/>
                  <a:gd name="T119" fmla="*/ 207 h 2136"/>
                  <a:gd name="T120" fmla="*/ 1674 w 2645"/>
                  <a:gd name="T121" fmla="*/ 80 h 21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645" h="2136">
                    <a:moveTo>
                      <a:pt x="1572" y="3"/>
                    </a:moveTo>
                    <a:cubicBezTo>
                      <a:pt x="1539" y="0"/>
                      <a:pt x="1543" y="39"/>
                      <a:pt x="1530" y="51"/>
                    </a:cubicBezTo>
                    <a:lnTo>
                      <a:pt x="1514" y="75"/>
                    </a:lnTo>
                    <a:lnTo>
                      <a:pt x="1493" y="75"/>
                    </a:lnTo>
                    <a:lnTo>
                      <a:pt x="1526" y="105"/>
                    </a:lnTo>
                    <a:lnTo>
                      <a:pt x="1521" y="135"/>
                    </a:lnTo>
                    <a:cubicBezTo>
                      <a:pt x="1516" y="135"/>
                      <a:pt x="1504" y="111"/>
                      <a:pt x="1494" y="104"/>
                    </a:cubicBezTo>
                    <a:cubicBezTo>
                      <a:pt x="1484" y="97"/>
                      <a:pt x="1476" y="91"/>
                      <a:pt x="1460" y="92"/>
                    </a:cubicBezTo>
                    <a:cubicBezTo>
                      <a:pt x="1436" y="86"/>
                      <a:pt x="1416" y="96"/>
                      <a:pt x="1397" y="108"/>
                    </a:cubicBezTo>
                    <a:lnTo>
                      <a:pt x="1343" y="165"/>
                    </a:lnTo>
                    <a:lnTo>
                      <a:pt x="1323" y="204"/>
                    </a:lnTo>
                    <a:lnTo>
                      <a:pt x="1271" y="227"/>
                    </a:lnTo>
                    <a:lnTo>
                      <a:pt x="1271" y="282"/>
                    </a:lnTo>
                    <a:lnTo>
                      <a:pt x="1301" y="299"/>
                    </a:lnTo>
                    <a:lnTo>
                      <a:pt x="1311" y="344"/>
                    </a:lnTo>
                    <a:lnTo>
                      <a:pt x="1300" y="384"/>
                    </a:lnTo>
                    <a:lnTo>
                      <a:pt x="1284" y="366"/>
                    </a:lnTo>
                    <a:lnTo>
                      <a:pt x="1290" y="303"/>
                    </a:lnTo>
                    <a:lnTo>
                      <a:pt x="1259" y="294"/>
                    </a:lnTo>
                    <a:lnTo>
                      <a:pt x="1215" y="284"/>
                    </a:lnTo>
                    <a:lnTo>
                      <a:pt x="1205" y="249"/>
                    </a:lnTo>
                    <a:lnTo>
                      <a:pt x="1188" y="254"/>
                    </a:lnTo>
                    <a:lnTo>
                      <a:pt x="1194" y="293"/>
                    </a:lnTo>
                    <a:lnTo>
                      <a:pt x="1173" y="309"/>
                    </a:lnTo>
                    <a:lnTo>
                      <a:pt x="1190" y="347"/>
                    </a:lnTo>
                    <a:lnTo>
                      <a:pt x="1173" y="372"/>
                    </a:lnTo>
                    <a:cubicBezTo>
                      <a:pt x="1170" y="382"/>
                      <a:pt x="1169" y="404"/>
                      <a:pt x="1175" y="407"/>
                    </a:cubicBezTo>
                    <a:cubicBezTo>
                      <a:pt x="1181" y="410"/>
                      <a:pt x="1202" y="390"/>
                      <a:pt x="1211" y="389"/>
                    </a:cubicBezTo>
                    <a:lnTo>
                      <a:pt x="1227" y="402"/>
                    </a:lnTo>
                    <a:lnTo>
                      <a:pt x="1239" y="453"/>
                    </a:lnTo>
                    <a:lnTo>
                      <a:pt x="1272" y="467"/>
                    </a:lnTo>
                    <a:lnTo>
                      <a:pt x="1250" y="483"/>
                    </a:lnTo>
                    <a:lnTo>
                      <a:pt x="1252" y="528"/>
                    </a:lnTo>
                    <a:lnTo>
                      <a:pt x="1229" y="476"/>
                    </a:lnTo>
                    <a:lnTo>
                      <a:pt x="1212" y="500"/>
                    </a:lnTo>
                    <a:lnTo>
                      <a:pt x="1221" y="428"/>
                    </a:lnTo>
                    <a:lnTo>
                      <a:pt x="1214" y="404"/>
                    </a:lnTo>
                    <a:lnTo>
                      <a:pt x="1184" y="422"/>
                    </a:lnTo>
                    <a:lnTo>
                      <a:pt x="1179" y="486"/>
                    </a:lnTo>
                    <a:lnTo>
                      <a:pt x="1152" y="501"/>
                    </a:lnTo>
                    <a:lnTo>
                      <a:pt x="1115" y="492"/>
                    </a:lnTo>
                    <a:lnTo>
                      <a:pt x="1152" y="482"/>
                    </a:lnTo>
                    <a:lnTo>
                      <a:pt x="1151" y="458"/>
                    </a:lnTo>
                    <a:lnTo>
                      <a:pt x="1175" y="423"/>
                    </a:lnTo>
                    <a:lnTo>
                      <a:pt x="1163" y="419"/>
                    </a:lnTo>
                    <a:lnTo>
                      <a:pt x="1161" y="402"/>
                    </a:lnTo>
                    <a:lnTo>
                      <a:pt x="1164" y="344"/>
                    </a:lnTo>
                    <a:lnTo>
                      <a:pt x="1157" y="296"/>
                    </a:lnTo>
                    <a:lnTo>
                      <a:pt x="1176" y="266"/>
                    </a:lnTo>
                    <a:lnTo>
                      <a:pt x="1167" y="252"/>
                    </a:lnTo>
                    <a:lnTo>
                      <a:pt x="1145" y="254"/>
                    </a:lnTo>
                    <a:lnTo>
                      <a:pt x="1122" y="257"/>
                    </a:lnTo>
                    <a:lnTo>
                      <a:pt x="1112" y="294"/>
                    </a:lnTo>
                    <a:lnTo>
                      <a:pt x="1097" y="300"/>
                    </a:lnTo>
                    <a:lnTo>
                      <a:pt x="1082" y="335"/>
                    </a:lnTo>
                    <a:lnTo>
                      <a:pt x="1091" y="384"/>
                    </a:lnTo>
                    <a:lnTo>
                      <a:pt x="1089" y="410"/>
                    </a:lnTo>
                    <a:lnTo>
                      <a:pt x="1060" y="384"/>
                    </a:lnTo>
                    <a:lnTo>
                      <a:pt x="1029" y="374"/>
                    </a:lnTo>
                    <a:lnTo>
                      <a:pt x="1014" y="383"/>
                    </a:lnTo>
                    <a:lnTo>
                      <a:pt x="1022" y="405"/>
                    </a:lnTo>
                    <a:lnTo>
                      <a:pt x="1004" y="419"/>
                    </a:lnTo>
                    <a:lnTo>
                      <a:pt x="1004" y="399"/>
                    </a:lnTo>
                    <a:lnTo>
                      <a:pt x="989" y="398"/>
                    </a:lnTo>
                    <a:lnTo>
                      <a:pt x="978" y="420"/>
                    </a:lnTo>
                    <a:lnTo>
                      <a:pt x="938" y="422"/>
                    </a:lnTo>
                    <a:lnTo>
                      <a:pt x="930" y="407"/>
                    </a:lnTo>
                    <a:lnTo>
                      <a:pt x="863" y="437"/>
                    </a:lnTo>
                    <a:lnTo>
                      <a:pt x="852" y="473"/>
                    </a:lnTo>
                    <a:lnTo>
                      <a:pt x="824" y="462"/>
                    </a:lnTo>
                    <a:lnTo>
                      <a:pt x="843" y="441"/>
                    </a:lnTo>
                    <a:lnTo>
                      <a:pt x="831" y="411"/>
                    </a:lnTo>
                    <a:lnTo>
                      <a:pt x="797" y="411"/>
                    </a:lnTo>
                    <a:lnTo>
                      <a:pt x="803" y="429"/>
                    </a:lnTo>
                    <a:lnTo>
                      <a:pt x="801" y="461"/>
                    </a:lnTo>
                    <a:lnTo>
                      <a:pt x="813" y="494"/>
                    </a:lnTo>
                    <a:lnTo>
                      <a:pt x="785" y="489"/>
                    </a:lnTo>
                    <a:lnTo>
                      <a:pt x="747" y="521"/>
                    </a:lnTo>
                    <a:lnTo>
                      <a:pt x="762" y="543"/>
                    </a:lnTo>
                    <a:lnTo>
                      <a:pt x="740" y="543"/>
                    </a:lnTo>
                    <a:lnTo>
                      <a:pt x="716" y="515"/>
                    </a:lnTo>
                    <a:lnTo>
                      <a:pt x="708" y="525"/>
                    </a:lnTo>
                    <a:lnTo>
                      <a:pt x="724" y="576"/>
                    </a:lnTo>
                    <a:lnTo>
                      <a:pt x="687" y="543"/>
                    </a:lnTo>
                    <a:lnTo>
                      <a:pt x="692" y="504"/>
                    </a:lnTo>
                    <a:lnTo>
                      <a:pt x="662" y="480"/>
                    </a:lnTo>
                    <a:lnTo>
                      <a:pt x="722" y="507"/>
                    </a:lnTo>
                    <a:lnTo>
                      <a:pt x="767" y="494"/>
                    </a:lnTo>
                    <a:lnTo>
                      <a:pt x="771" y="449"/>
                    </a:lnTo>
                    <a:lnTo>
                      <a:pt x="743" y="426"/>
                    </a:lnTo>
                    <a:lnTo>
                      <a:pt x="720" y="393"/>
                    </a:lnTo>
                    <a:lnTo>
                      <a:pt x="675" y="389"/>
                    </a:lnTo>
                    <a:lnTo>
                      <a:pt x="658" y="377"/>
                    </a:lnTo>
                    <a:lnTo>
                      <a:pt x="673" y="375"/>
                    </a:lnTo>
                    <a:lnTo>
                      <a:pt x="660" y="359"/>
                    </a:lnTo>
                    <a:lnTo>
                      <a:pt x="622" y="357"/>
                    </a:lnTo>
                    <a:lnTo>
                      <a:pt x="646" y="347"/>
                    </a:lnTo>
                    <a:lnTo>
                      <a:pt x="616" y="315"/>
                    </a:lnTo>
                    <a:lnTo>
                      <a:pt x="564" y="315"/>
                    </a:lnTo>
                    <a:lnTo>
                      <a:pt x="520" y="348"/>
                    </a:lnTo>
                    <a:lnTo>
                      <a:pt x="498" y="345"/>
                    </a:lnTo>
                    <a:lnTo>
                      <a:pt x="466" y="375"/>
                    </a:lnTo>
                    <a:lnTo>
                      <a:pt x="441" y="435"/>
                    </a:lnTo>
                    <a:lnTo>
                      <a:pt x="396" y="537"/>
                    </a:lnTo>
                    <a:lnTo>
                      <a:pt x="345" y="579"/>
                    </a:lnTo>
                    <a:lnTo>
                      <a:pt x="309" y="632"/>
                    </a:lnTo>
                    <a:lnTo>
                      <a:pt x="319" y="657"/>
                    </a:lnTo>
                    <a:lnTo>
                      <a:pt x="312" y="690"/>
                    </a:lnTo>
                    <a:lnTo>
                      <a:pt x="340" y="729"/>
                    </a:lnTo>
                    <a:lnTo>
                      <a:pt x="366" y="708"/>
                    </a:lnTo>
                    <a:lnTo>
                      <a:pt x="394" y="668"/>
                    </a:lnTo>
                    <a:lnTo>
                      <a:pt x="397" y="741"/>
                    </a:lnTo>
                    <a:lnTo>
                      <a:pt x="420" y="785"/>
                    </a:lnTo>
                    <a:lnTo>
                      <a:pt x="459" y="759"/>
                    </a:lnTo>
                    <a:lnTo>
                      <a:pt x="468" y="708"/>
                    </a:lnTo>
                    <a:lnTo>
                      <a:pt x="495" y="674"/>
                    </a:lnTo>
                    <a:lnTo>
                      <a:pt x="477" y="627"/>
                    </a:lnTo>
                    <a:lnTo>
                      <a:pt x="490" y="585"/>
                    </a:lnTo>
                    <a:lnTo>
                      <a:pt x="522" y="557"/>
                    </a:lnTo>
                    <a:cubicBezTo>
                      <a:pt x="527" y="548"/>
                      <a:pt x="514" y="536"/>
                      <a:pt x="520" y="528"/>
                    </a:cubicBezTo>
                    <a:cubicBezTo>
                      <a:pt x="526" y="520"/>
                      <a:pt x="552" y="504"/>
                      <a:pt x="559" y="507"/>
                    </a:cubicBezTo>
                    <a:cubicBezTo>
                      <a:pt x="572" y="502"/>
                      <a:pt x="571" y="529"/>
                      <a:pt x="564" y="543"/>
                    </a:cubicBezTo>
                    <a:lnTo>
                      <a:pt x="516" y="591"/>
                    </a:lnTo>
                    <a:lnTo>
                      <a:pt x="517" y="654"/>
                    </a:lnTo>
                    <a:lnTo>
                      <a:pt x="547" y="669"/>
                    </a:lnTo>
                    <a:lnTo>
                      <a:pt x="598" y="653"/>
                    </a:lnTo>
                    <a:lnTo>
                      <a:pt x="628" y="672"/>
                    </a:lnTo>
                    <a:lnTo>
                      <a:pt x="592" y="677"/>
                    </a:lnTo>
                    <a:lnTo>
                      <a:pt x="546" y="684"/>
                    </a:lnTo>
                    <a:lnTo>
                      <a:pt x="550" y="714"/>
                    </a:lnTo>
                    <a:lnTo>
                      <a:pt x="552" y="743"/>
                    </a:lnTo>
                    <a:lnTo>
                      <a:pt x="525" y="726"/>
                    </a:lnTo>
                    <a:lnTo>
                      <a:pt x="507" y="746"/>
                    </a:lnTo>
                    <a:lnTo>
                      <a:pt x="508" y="788"/>
                    </a:lnTo>
                    <a:lnTo>
                      <a:pt x="471" y="797"/>
                    </a:lnTo>
                    <a:lnTo>
                      <a:pt x="429" y="812"/>
                    </a:lnTo>
                    <a:lnTo>
                      <a:pt x="409" y="798"/>
                    </a:lnTo>
                    <a:lnTo>
                      <a:pt x="388" y="816"/>
                    </a:lnTo>
                    <a:lnTo>
                      <a:pt x="379" y="746"/>
                    </a:lnTo>
                    <a:cubicBezTo>
                      <a:pt x="377" y="731"/>
                      <a:pt x="379" y="725"/>
                      <a:pt x="373" y="726"/>
                    </a:cubicBezTo>
                    <a:cubicBezTo>
                      <a:pt x="367" y="727"/>
                      <a:pt x="350" y="737"/>
                      <a:pt x="345" y="752"/>
                    </a:cubicBezTo>
                    <a:lnTo>
                      <a:pt x="358" y="813"/>
                    </a:lnTo>
                    <a:lnTo>
                      <a:pt x="312" y="821"/>
                    </a:lnTo>
                    <a:lnTo>
                      <a:pt x="292" y="864"/>
                    </a:lnTo>
                    <a:lnTo>
                      <a:pt x="250" y="897"/>
                    </a:lnTo>
                    <a:lnTo>
                      <a:pt x="199" y="912"/>
                    </a:lnTo>
                    <a:lnTo>
                      <a:pt x="186" y="932"/>
                    </a:lnTo>
                    <a:lnTo>
                      <a:pt x="226" y="963"/>
                    </a:lnTo>
                    <a:lnTo>
                      <a:pt x="228" y="1007"/>
                    </a:lnTo>
                    <a:lnTo>
                      <a:pt x="204" y="1016"/>
                    </a:lnTo>
                    <a:lnTo>
                      <a:pt x="148" y="1008"/>
                    </a:lnTo>
                    <a:lnTo>
                      <a:pt x="126" y="1026"/>
                    </a:lnTo>
                    <a:lnTo>
                      <a:pt x="124" y="1107"/>
                    </a:lnTo>
                    <a:lnTo>
                      <a:pt x="153" y="1137"/>
                    </a:lnTo>
                    <a:lnTo>
                      <a:pt x="220" y="1130"/>
                    </a:lnTo>
                    <a:lnTo>
                      <a:pt x="244" y="1104"/>
                    </a:lnTo>
                    <a:lnTo>
                      <a:pt x="247" y="1071"/>
                    </a:lnTo>
                    <a:lnTo>
                      <a:pt x="270" y="1059"/>
                    </a:lnTo>
                    <a:lnTo>
                      <a:pt x="292" y="1046"/>
                    </a:lnTo>
                    <a:lnTo>
                      <a:pt x="304" y="1028"/>
                    </a:lnTo>
                    <a:lnTo>
                      <a:pt x="342" y="1025"/>
                    </a:lnTo>
                    <a:lnTo>
                      <a:pt x="369" y="1014"/>
                    </a:lnTo>
                    <a:lnTo>
                      <a:pt x="391" y="1044"/>
                    </a:lnTo>
                    <a:lnTo>
                      <a:pt x="447" y="1091"/>
                    </a:lnTo>
                    <a:lnTo>
                      <a:pt x="433" y="1106"/>
                    </a:lnTo>
                    <a:lnTo>
                      <a:pt x="397" y="1116"/>
                    </a:lnTo>
                    <a:lnTo>
                      <a:pt x="429" y="1137"/>
                    </a:lnTo>
                    <a:lnTo>
                      <a:pt x="444" y="1115"/>
                    </a:lnTo>
                    <a:lnTo>
                      <a:pt x="454" y="1121"/>
                    </a:lnTo>
                    <a:lnTo>
                      <a:pt x="468" y="1091"/>
                    </a:lnTo>
                    <a:lnTo>
                      <a:pt x="484" y="1104"/>
                    </a:lnTo>
                    <a:lnTo>
                      <a:pt x="469" y="1068"/>
                    </a:lnTo>
                    <a:lnTo>
                      <a:pt x="405" y="1001"/>
                    </a:lnTo>
                    <a:lnTo>
                      <a:pt x="418" y="996"/>
                    </a:lnTo>
                    <a:lnTo>
                      <a:pt x="493" y="1062"/>
                    </a:lnTo>
                    <a:lnTo>
                      <a:pt x="505" y="1122"/>
                    </a:lnTo>
                    <a:lnTo>
                      <a:pt x="532" y="1152"/>
                    </a:lnTo>
                    <a:lnTo>
                      <a:pt x="555" y="1088"/>
                    </a:lnTo>
                    <a:lnTo>
                      <a:pt x="579" y="1082"/>
                    </a:lnTo>
                    <a:lnTo>
                      <a:pt x="579" y="1106"/>
                    </a:lnTo>
                    <a:lnTo>
                      <a:pt x="589" y="1137"/>
                    </a:lnTo>
                    <a:lnTo>
                      <a:pt x="624" y="1152"/>
                    </a:lnTo>
                    <a:lnTo>
                      <a:pt x="685" y="1151"/>
                    </a:lnTo>
                    <a:lnTo>
                      <a:pt x="694" y="1176"/>
                    </a:lnTo>
                    <a:lnTo>
                      <a:pt x="678" y="1223"/>
                    </a:lnTo>
                    <a:lnTo>
                      <a:pt x="633" y="1224"/>
                    </a:lnTo>
                    <a:lnTo>
                      <a:pt x="591" y="1227"/>
                    </a:lnTo>
                    <a:lnTo>
                      <a:pt x="540" y="1209"/>
                    </a:lnTo>
                    <a:lnTo>
                      <a:pt x="489" y="1211"/>
                    </a:lnTo>
                    <a:lnTo>
                      <a:pt x="484" y="1248"/>
                    </a:lnTo>
                    <a:lnTo>
                      <a:pt x="445" y="1236"/>
                    </a:lnTo>
                    <a:lnTo>
                      <a:pt x="427" y="1200"/>
                    </a:lnTo>
                    <a:lnTo>
                      <a:pt x="394" y="1190"/>
                    </a:lnTo>
                    <a:lnTo>
                      <a:pt x="370" y="1181"/>
                    </a:lnTo>
                    <a:lnTo>
                      <a:pt x="373" y="1158"/>
                    </a:lnTo>
                    <a:lnTo>
                      <a:pt x="388" y="1152"/>
                    </a:lnTo>
                    <a:lnTo>
                      <a:pt x="355" y="1121"/>
                    </a:lnTo>
                    <a:lnTo>
                      <a:pt x="333" y="1128"/>
                    </a:lnTo>
                    <a:lnTo>
                      <a:pt x="256" y="1134"/>
                    </a:lnTo>
                    <a:lnTo>
                      <a:pt x="192" y="1163"/>
                    </a:lnTo>
                    <a:lnTo>
                      <a:pt x="151" y="1152"/>
                    </a:lnTo>
                    <a:lnTo>
                      <a:pt x="135" y="1179"/>
                    </a:lnTo>
                    <a:lnTo>
                      <a:pt x="91" y="1256"/>
                    </a:lnTo>
                    <a:lnTo>
                      <a:pt x="72" y="1253"/>
                    </a:lnTo>
                    <a:lnTo>
                      <a:pt x="48" y="1290"/>
                    </a:lnTo>
                    <a:lnTo>
                      <a:pt x="37" y="1326"/>
                    </a:lnTo>
                    <a:lnTo>
                      <a:pt x="16" y="1341"/>
                    </a:lnTo>
                    <a:lnTo>
                      <a:pt x="6" y="1385"/>
                    </a:lnTo>
                    <a:lnTo>
                      <a:pt x="19" y="1412"/>
                    </a:lnTo>
                    <a:lnTo>
                      <a:pt x="0" y="1439"/>
                    </a:lnTo>
                    <a:lnTo>
                      <a:pt x="19" y="1482"/>
                    </a:lnTo>
                    <a:lnTo>
                      <a:pt x="109" y="1581"/>
                    </a:lnTo>
                    <a:lnTo>
                      <a:pt x="174" y="1580"/>
                    </a:lnTo>
                    <a:lnTo>
                      <a:pt x="249" y="1571"/>
                    </a:lnTo>
                    <a:lnTo>
                      <a:pt x="337" y="1589"/>
                    </a:lnTo>
                    <a:lnTo>
                      <a:pt x="364" y="1611"/>
                    </a:lnTo>
                    <a:lnTo>
                      <a:pt x="339" y="1658"/>
                    </a:lnTo>
                    <a:lnTo>
                      <a:pt x="352" y="1680"/>
                    </a:lnTo>
                    <a:lnTo>
                      <a:pt x="382" y="1742"/>
                    </a:lnTo>
                    <a:lnTo>
                      <a:pt x="402" y="1793"/>
                    </a:lnTo>
                    <a:lnTo>
                      <a:pt x="370" y="1887"/>
                    </a:lnTo>
                    <a:lnTo>
                      <a:pt x="406" y="1979"/>
                    </a:lnTo>
                    <a:lnTo>
                      <a:pt x="448" y="2079"/>
                    </a:lnTo>
                    <a:lnTo>
                      <a:pt x="451" y="2121"/>
                    </a:lnTo>
                    <a:lnTo>
                      <a:pt x="484" y="2136"/>
                    </a:lnTo>
                    <a:lnTo>
                      <a:pt x="531" y="2123"/>
                    </a:lnTo>
                    <a:lnTo>
                      <a:pt x="580" y="2112"/>
                    </a:lnTo>
                    <a:lnTo>
                      <a:pt x="657" y="2018"/>
                    </a:lnTo>
                    <a:lnTo>
                      <a:pt x="658" y="1997"/>
                    </a:lnTo>
                    <a:lnTo>
                      <a:pt x="682" y="1985"/>
                    </a:lnTo>
                    <a:lnTo>
                      <a:pt x="682" y="1916"/>
                    </a:lnTo>
                    <a:lnTo>
                      <a:pt x="717" y="1886"/>
                    </a:lnTo>
                    <a:lnTo>
                      <a:pt x="753" y="1860"/>
                    </a:lnTo>
                    <a:lnTo>
                      <a:pt x="747" y="1800"/>
                    </a:lnTo>
                    <a:lnTo>
                      <a:pt x="727" y="1770"/>
                    </a:lnTo>
                    <a:lnTo>
                      <a:pt x="723" y="1725"/>
                    </a:lnTo>
                    <a:lnTo>
                      <a:pt x="745" y="1695"/>
                    </a:lnTo>
                    <a:lnTo>
                      <a:pt x="775" y="1661"/>
                    </a:lnTo>
                    <a:lnTo>
                      <a:pt x="847" y="1583"/>
                    </a:lnTo>
                    <a:lnTo>
                      <a:pt x="883" y="1497"/>
                    </a:lnTo>
                    <a:lnTo>
                      <a:pt x="858" y="1496"/>
                    </a:lnTo>
                    <a:lnTo>
                      <a:pt x="775" y="1512"/>
                    </a:lnTo>
                    <a:lnTo>
                      <a:pt x="765" y="1494"/>
                    </a:lnTo>
                    <a:lnTo>
                      <a:pt x="778" y="1485"/>
                    </a:lnTo>
                    <a:lnTo>
                      <a:pt x="760" y="1460"/>
                    </a:lnTo>
                    <a:lnTo>
                      <a:pt x="738" y="1440"/>
                    </a:lnTo>
                    <a:lnTo>
                      <a:pt x="717" y="1398"/>
                    </a:lnTo>
                    <a:lnTo>
                      <a:pt x="699" y="1356"/>
                    </a:lnTo>
                    <a:lnTo>
                      <a:pt x="676" y="1296"/>
                    </a:lnTo>
                    <a:lnTo>
                      <a:pt x="661" y="1269"/>
                    </a:lnTo>
                    <a:lnTo>
                      <a:pt x="678" y="1280"/>
                    </a:lnTo>
                    <a:lnTo>
                      <a:pt x="682" y="1266"/>
                    </a:lnTo>
                    <a:lnTo>
                      <a:pt x="718" y="1326"/>
                    </a:lnTo>
                    <a:lnTo>
                      <a:pt x="774" y="1436"/>
                    </a:lnTo>
                    <a:lnTo>
                      <a:pt x="783" y="1464"/>
                    </a:lnTo>
                    <a:lnTo>
                      <a:pt x="793" y="1488"/>
                    </a:lnTo>
                    <a:lnTo>
                      <a:pt x="820" y="1488"/>
                    </a:lnTo>
                    <a:lnTo>
                      <a:pt x="849" y="1469"/>
                    </a:lnTo>
                    <a:lnTo>
                      <a:pt x="873" y="1464"/>
                    </a:lnTo>
                    <a:lnTo>
                      <a:pt x="894" y="1439"/>
                    </a:lnTo>
                    <a:lnTo>
                      <a:pt x="934" y="1427"/>
                    </a:lnTo>
                    <a:lnTo>
                      <a:pt x="961" y="1403"/>
                    </a:lnTo>
                    <a:lnTo>
                      <a:pt x="991" y="1368"/>
                    </a:lnTo>
                    <a:lnTo>
                      <a:pt x="996" y="1350"/>
                    </a:lnTo>
                    <a:lnTo>
                      <a:pt x="981" y="1340"/>
                    </a:lnTo>
                    <a:lnTo>
                      <a:pt x="975" y="1329"/>
                    </a:lnTo>
                    <a:lnTo>
                      <a:pt x="955" y="1335"/>
                    </a:lnTo>
                    <a:lnTo>
                      <a:pt x="925" y="1340"/>
                    </a:lnTo>
                    <a:lnTo>
                      <a:pt x="912" y="1337"/>
                    </a:lnTo>
                    <a:lnTo>
                      <a:pt x="910" y="1323"/>
                    </a:lnTo>
                    <a:lnTo>
                      <a:pt x="891" y="1323"/>
                    </a:lnTo>
                    <a:lnTo>
                      <a:pt x="853" y="1271"/>
                    </a:lnTo>
                    <a:lnTo>
                      <a:pt x="819" y="1259"/>
                    </a:lnTo>
                    <a:lnTo>
                      <a:pt x="865" y="1247"/>
                    </a:lnTo>
                    <a:lnTo>
                      <a:pt x="903" y="1287"/>
                    </a:lnTo>
                    <a:lnTo>
                      <a:pt x="942" y="1295"/>
                    </a:lnTo>
                    <a:lnTo>
                      <a:pt x="951" y="1293"/>
                    </a:lnTo>
                    <a:lnTo>
                      <a:pt x="963" y="1319"/>
                    </a:lnTo>
                    <a:lnTo>
                      <a:pt x="976" y="1316"/>
                    </a:lnTo>
                    <a:lnTo>
                      <a:pt x="996" y="1331"/>
                    </a:lnTo>
                    <a:lnTo>
                      <a:pt x="1027" y="1317"/>
                    </a:lnTo>
                    <a:lnTo>
                      <a:pt x="1062" y="1320"/>
                    </a:lnTo>
                    <a:lnTo>
                      <a:pt x="1087" y="1341"/>
                    </a:lnTo>
                    <a:lnTo>
                      <a:pt x="1116" y="1337"/>
                    </a:lnTo>
                    <a:lnTo>
                      <a:pt x="1099" y="1358"/>
                    </a:lnTo>
                    <a:lnTo>
                      <a:pt x="1107" y="1377"/>
                    </a:lnTo>
                    <a:lnTo>
                      <a:pt x="1120" y="1379"/>
                    </a:lnTo>
                    <a:lnTo>
                      <a:pt x="1135" y="1370"/>
                    </a:lnTo>
                    <a:lnTo>
                      <a:pt x="1144" y="1436"/>
                    </a:lnTo>
                    <a:lnTo>
                      <a:pt x="1191" y="1535"/>
                    </a:lnTo>
                    <a:lnTo>
                      <a:pt x="1216" y="1545"/>
                    </a:lnTo>
                    <a:lnTo>
                      <a:pt x="1239" y="1509"/>
                    </a:lnTo>
                    <a:lnTo>
                      <a:pt x="1249" y="1491"/>
                    </a:lnTo>
                    <a:lnTo>
                      <a:pt x="1240" y="1469"/>
                    </a:lnTo>
                    <a:lnTo>
                      <a:pt x="1249" y="1440"/>
                    </a:lnTo>
                    <a:lnTo>
                      <a:pt x="1308" y="1409"/>
                    </a:lnTo>
                    <a:lnTo>
                      <a:pt x="1342" y="1364"/>
                    </a:lnTo>
                    <a:lnTo>
                      <a:pt x="1374" y="1361"/>
                    </a:lnTo>
                    <a:lnTo>
                      <a:pt x="1392" y="1358"/>
                    </a:lnTo>
                    <a:lnTo>
                      <a:pt x="1410" y="1406"/>
                    </a:lnTo>
                    <a:lnTo>
                      <a:pt x="1425" y="1419"/>
                    </a:lnTo>
                    <a:lnTo>
                      <a:pt x="1426" y="1454"/>
                    </a:lnTo>
                    <a:lnTo>
                      <a:pt x="1458" y="1436"/>
                    </a:lnTo>
                    <a:lnTo>
                      <a:pt x="1471" y="1457"/>
                    </a:lnTo>
                    <a:lnTo>
                      <a:pt x="1467" y="1547"/>
                    </a:lnTo>
                    <a:lnTo>
                      <a:pt x="1500" y="1605"/>
                    </a:lnTo>
                    <a:lnTo>
                      <a:pt x="1540" y="1632"/>
                    </a:lnTo>
                    <a:lnTo>
                      <a:pt x="1561" y="1644"/>
                    </a:lnTo>
                    <a:lnTo>
                      <a:pt x="1545" y="1613"/>
                    </a:lnTo>
                    <a:lnTo>
                      <a:pt x="1533" y="1578"/>
                    </a:lnTo>
                    <a:lnTo>
                      <a:pt x="1492" y="1536"/>
                    </a:lnTo>
                    <a:lnTo>
                      <a:pt x="1492" y="1508"/>
                    </a:lnTo>
                    <a:lnTo>
                      <a:pt x="1500" y="1463"/>
                    </a:lnTo>
                    <a:lnTo>
                      <a:pt x="1521" y="1500"/>
                    </a:lnTo>
                    <a:lnTo>
                      <a:pt x="1543" y="1515"/>
                    </a:lnTo>
                    <a:lnTo>
                      <a:pt x="1585" y="1514"/>
                    </a:lnTo>
                    <a:lnTo>
                      <a:pt x="1614" y="1478"/>
                    </a:lnTo>
                    <a:lnTo>
                      <a:pt x="1609" y="1440"/>
                    </a:lnTo>
                    <a:lnTo>
                      <a:pt x="1588" y="1416"/>
                    </a:lnTo>
                    <a:lnTo>
                      <a:pt x="1566" y="1392"/>
                    </a:lnTo>
                    <a:lnTo>
                      <a:pt x="1596" y="1365"/>
                    </a:lnTo>
                    <a:lnTo>
                      <a:pt x="1621" y="1371"/>
                    </a:lnTo>
                    <a:lnTo>
                      <a:pt x="1608" y="1400"/>
                    </a:lnTo>
                    <a:lnTo>
                      <a:pt x="1632" y="1403"/>
                    </a:lnTo>
                    <a:lnTo>
                      <a:pt x="1635" y="1370"/>
                    </a:lnTo>
                    <a:lnTo>
                      <a:pt x="1666" y="1355"/>
                    </a:lnTo>
                    <a:lnTo>
                      <a:pt x="1707" y="1349"/>
                    </a:lnTo>
                    <a:lnTo>
                      <a:pt x="1749" y="1314"/>
                    </a:lnTo>
                    <a:lnTo>
                      <a:pt x="1780" y="1248"/>
                    </a:lnTo>
                    <a:lnTo>
                      <a:pt x="1764" y="1191"/>
                    </a:lnTo>
                    <a:lnTo>
                      <a:pt x="1741" y="1163"/>
                    </a:lnTo>
                    <a:lnTo>
                      <a:pt x="1785" y="1133"/>
                    </a:lnTo>
                    <a:lnTo>
                      <a:pt x="1777" y="1118"/>
                    </a:lnTo>
                    <a:lnTo>
                      <a:pt x="1744" y="1125"/>
                    </a:lnTo>
                    <a:lnTo>
                      <a:pt x="1708" y="1100"/>
                    </a:lnTo>
                    <a:lnTo>
                      <a:pt x="1740" y="1097"/>
                    </a:lnTo>
                    <a:lnTo>
                      <a:pt x="1765" y="1082"/>
                    </a:lnTo>
                    <a:lnTo>
                      <a:pt x="1761" y="1104"/>
                    </a:lnTo>
                    <a:lnTo>
                      <a:pt x="1780" y="1104"/>
                    </a:lnTo>
                    <a:lnTo>
                      <a:pt x="1798" y="1089"/>
                    </a:lnTo>
                    <a:lnTo>
                      <a:pt x="1804" y="1110"/>
                    </a:lnTo>
                    <a:lnTo>
                      <a:pt x="1831" y="1127"/>
                    </a:lnTo>
                    <a:lnTo>
                      <a:pt x="1828" y="1169"/>
                    </a:lnTo>
                    <a:lnTo>
                      <a:pt x="1866" y="1166"/>
                    </a:lnTo>
                    <a:lnTo>
                      <a:pt x="1872" y="1125"/>
                    </a:lnTo>
                    <a:lnTo>
                      <a:pt x="1843" y="1092"/>
                    </a:lnTo>
                    <a:lnTo>
                      <a:pt x="1876" y="1056"/>
                    </a:lnTo>
                    <a:lnTo>
                      <a:pt x="1900" y="1022"/>
                    </a:lnTo>
                    <a:lnTo>
                      <a:pt x="1923" y="1043"/>
                    </a:lnTo>
                    <a:lnTo>
                      <a:pt x="1962" y="998"/>
                    </a:lnTo>
                    <a:lnTo>
                      <a:pt x="2020" y="864"/>
                    </a:lnTo>
                    <a:lnTo>
                      <a:pt x="2020" y="816"/>
                    </a:lnTo>
                    <a:lnTo>
                      <a:pt x="1984" y="815"/>
                    </a:lnTo>
                    <a:lnTo>
                      <a:pt x="1956" y="797"/>
                    </a:lnTo>
                    <a:lnTo>
                      <a:pt x="2048" y="696"/>
                    </a:lnTo>
                    <a:lnTo>
                      <a:pt x="2121" y="705"/>
                    </a:lnTo>
                    <a:lnTo>
                      <a:pt x="2120" y="689"/>
                    </a:lnTo>
                    <a:lnTo>
                      <a:pt x="2145" y="687"/>
                    </a:lnTo>
                    <a:lnTo>
                      <a:pt x="2160" y="710"/>
                    </a:lnTo>
                    <a:lnTo>
                      <a:pt x="2199" y="690"/>
                    </a:lnTo>
                    <a:lnTo>
                      <a:pt x="2265" y="630"/>
                    </a:lnTo>
                    <a:lnTo>
                      <a:pt x="2255" y="663"/>
                    </a:lnTo>
                    <a:lnTo>
                      <a:pt x="2273" y="660"/>
                    </a:lnTo>
                    <a:lnTo>
                      <a:pt x="2308" y="624"/>
                    </a:lnTo>
                    <a:lnTo>
                      <a:pt x="2294" y="660"/>
                    </a:lnTo>
                    <a:lnTo>
                      <a:pt x="2265" y="681"/>
                    </a:lnTo>
                    <a:lnTo>
                      <a:pt x="2253" y="717"/>
                    </a:lnTo>
                    <a:lnTo>
                      <a:pt x="2216" y="747"/>
                    </a:lnTo>
                    <a:lnTo>
                      <a:pt x="2201" y="794"/>
                    </a:lnTo>
                    <a:lnTo>
                      <a:pt x="2212" y="864"/>
                    </a:lnTo>
                    <a:lnTo>
                      <a:pt x="2228" y="884"/>
                    </a:lnTo>
                    <a:lnTo>
                      <a:pt x="2271" y="809"/>
                    </a:lnTo>
                    <a:lnTo>
                      <a:pt x="2288" y="806"/>
                    </a:lnTo>
                    <a:lnTo>
                      <a:pt x="2295" y="756"/>
                    </a:lnTo>
                    <a:lnTo>
                      <a:pt x="2298" y="707"/>
                    </a:lnTo>
                    <a:lnTo>
                      <a:pt x="2331" y="684"/>
                    </a:lnTo>
                    <a:lnTo>
                      <a:pt x="2373" y="659"/>
                    </a:lnTo>
                    <a:lnTo>
                      <a:pt x="2396" y="665"/>
                    </a:lnTo>
                    <a:lnTo>
                      <a:pt x="2436" y="633"/>
                    </a:lnTo>
                    <a:lnTo>
                      <a:pt x="2456" y="617"/>
                    </a:lnTo>
                    <a:lnTo>
                      <a:pt x="2500" y="624"/>
                    </a:lnTo>
                    <a:lnTo>
                      <a:pt x="2510" y="600"/>
                    </a:lnTo>
                    <a:lnTo>
                      <a:pt x="2483" y="566"/>
                    </a:lnTo>
                    <a:lnTo>
                      <a:pt x="2525" y="504"/>
                    </a:lnTo>
                    <a:lnTo>
                      <a:pt x="2591" y="555"/>
                    </a:lnTo>
                    <a:lnTo>
                      <a:pt x="2607" y="558"/>
                    </a:lnTo>
                    <a:cubicBezTo>
                      <a:pt x="2610" y="553"/>
                      <a:pt x="2584" y="523"/>
                      <a:pt x="2607" y="524"/>
                    </a:cubicBezTo>
                    <a:cubicBezTo>
                      <a:pt x="2630" y="525"/>
                      <a:pt x="2645" y="512"/>
                      <a:pt x="2640" y="504"/>
                    </a:cubicBezTo>
                    <a:lnTo>
                      <a:pt x="2577" y="476"/>
                    </a:lnTo>
                    <a:lnTo>
                      <a:pt x="2548" y="432"/>
                    </a:lnTo>
                    <a:lnTo>
                      <a:pt x="2498" y="413"/>
                    </a:lnTo>
                    <a:lnTo>
                      <a:pt x="2465" y="381"/>
                    </a:lnTo>
                    <a:lnTo>
                      <a:pt x="2438" y="378"/>
                    </a:lnTo>
                    <a:lnTo>
                      <a:pt x="2409" y="366"/>
                    </a:lnTo>
                    <a:lnTo>
                      <a:pt x="2393" y="420"/>
                    </a:lnTo>
                    <a:lnTo>
                      <a:pt x="2376" y="405"/>
                    </a:lnTo>
                    <a:lnTo>
                      <a:pt x="2391" y="384"/>
                    </a:lnTo>
                    <a:lnTo>
                      <a:pt x="2387" y="374"/>
                    </a:lnTo>
                    <a:lnTo>
                      <a:pt x="2354" y="390"/>
                    </a:lnTo>
                    <a:lnTo>
                      <a:pt x="2304" y="380"/>
                    </a:lnTo>
                    <a:lnTo>
                      <a:pt x="2279" y="398"/>
                    </a:lnTo>
                    <a:lnTo>
                      <a:pt x="2265" y="342"/>
                    </a:lnTo>
                    <a:lnTo>
                      <a:pt x="2237" y="332"/>
                    </a:lnTo>
                    <a:lnTo>
                      <a:pt x="2154" y="329"/>
                    </a:lnTo>
                    <a:lnTo>
                      <a:pt x="2130" y="276"/>
                    </a:lnTo>
                    <a:lnTo>
                      <a:pt x="2100" y="305"/>
                    </a:lnTo>
                    <a:lnTo>
                      <a:pt x="2091" y="272"/>
                    </a:lnTo>
                    <a:lnTo>
                      <a:pt x="2040" y="260"/>
                    </a:lnTo>
                    <a:lnTo>
                      <a:pt x="2013" y="278"/>
                    </a:lnTo>
                    <a:lnTo>
                      <a:pt x="2006" y="320"/>
                    </a:lnTo>
                    <a:lnTo>
                      <a:pt x="1967" y="306"/>
                    </a:lnTo>
                    <a:lnTo>
                      <a:pt x="1949" y="315"/>
                    </a:lnTo>
                    <a:lnTo>
                      <a:pt x="1923" y="302"/>
                    </a:lnTo>
                    <a:lnTo>
                      <a:pt x="1899" y="336"/>
                    </a:lnTo>
                    <a:cubicBezTo>
                      <a:pt x="1894" y="328"/>
                      <a:pt x="1898" y="266"/>
                      <a:pt x="1893" y="251"/>
                    </a:cubicBezTo>
                    <a:cubicBezTo>
                      <a:pt x="1888" y="234"/>
                      <a:pt x="1880" y="249"/>
                      <a:pt x="1869" y="246"/>
                    </a:cubicBezTo>
                    <a:cubicBezTo>
                      <a:pt x="1858" y="243"/>
                      <a:pt x="1840" y="230"/>
                      <a:pt x="1827" y="231"/>
                    </a:cubicBezTo>
                    <a:lnTo>
                      <a:pt x="1793" y="249"/>
                    </a:lnTo>
                    <a:lnTo>
                      <a:pt x="1730" y="222"/>
                    </a:lnTo>
                    <a:lnTo>
                      <a:pt x="1668" y="207"/>
                    </a:lnTo>
                    <a:cubicBezTo>
                      <a:pt x="1658" y="200"/>
                      <a:pt x="1676" y="177"/>
                      <a:pt x="1671" y="177"/>
                    </a:cubicBezTo>
                    <a:cubicBezTo>
                      <a:pt x="1651" y="159"/>
                      <a:pt x="1646" y="197"/>
                      <a:pt x="1635" y="206"/>
                    </a:cubicBezTo>
                    <a:lnTo>
                      <a:pt x="1607" y="234"/>
                    </a:lnTo>
                    <a:lnTo>
                      <a:pt x="1598" y="201"/>
                    </a:lnTo>
                    <a:lnTo>
                      <a:pt x="1623" y="198"/>
                    </a:lnTo>
                    <a:lnTo>
                      <a:pt x="1668" y="125"/>
                    </a:lnTo>
                    <a:lnTo>
                      <a:pt x="1674" y="80"/>
                    </a:lnTo>
                    <a:lnTo>
                      <a:pt x="1649" y="53"/>
                    </a:lnTo>
                    <a:lnTo>
                      <a:pt x="1584" y="77"/>
                    </a:lnTo>
                    <a:lnTo>
                      <a:pt x="1588" y="48"/>
                    </a:lnTo>
                    <a:cubicBezTo>
                      <a:pt x="1586" y="36"/>
                      <a:pt x="1605" y="6"/>
                      <a:pt x="1572" y="3"/>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 name="Freeform 84">
                <a:extLst>
                  <a:ext uri="{FF2B5EF4-FFF2-40B4-BE49-F238E27FC236}">
                    <a16:creationId xmlns:a16="http://schemas.microsoft.com/office/drawing/2014/main" id="{E77C7936-39CA-4A15-B41C-436EDB95EB33}"/>
                  </a:ext>
                </a:extLst>
              </p:cNvPr>
              <p:cNvSpPr>
                <a:spLocks/>
              </p:cNvSpPr>
              <p:nvPr/>
            </p:nvSpPr>
            <p:spPr bwMode="gray">
              <a:xfrm>
                <a:off x="2341" y="2831"/>
                <a:ext cx="509" cy="422"/>
              </a:xfrm>
              <a:custGeom>
                <a:avLst/>
                <a:gdLst>
                  <a:gd name="T0" fmla="*/ 227 w 510"/>
                  <a:gd name="T1" fmla="*/ 7 h 422"/>
                  <a:gd name="T2" fmla="*/ 233 w 510"/>
                  <a:gd name="T3" fmla="*/ 28 h 422"/>
                  <a:gd name="T4" fmla="*/ 206 w 510"/>
                  <a:gd name="T5" fmla="*/ 32 h 422"/>
                  <a:gd name="T6" fmla="*/ 204 w 510"/>
                  <a:gd name="T7" fmla="*/ 53 h 422"/>
                  <a:gd name="T8" fmla="*/ 195 w 510"/>
                  <a:gd name="T9" fmla="*/ 73 h 422"/>
                  <a:gd name="T10" fmla="*/ 162 w 510"/>
                  <a:gd name="T11" fmla="*/ 56 h 422"/>
                  <a:gd name="T12" fmla="*/ 135 w 510"/>
                  <a:gd name="T13" fmla="*/ 80 h 422"/>
                  <a:gd name="T14" fmla="*/ 108 w 510"/>
                  <a:gd name="T15" fmla="*/ 101 h 422"/>
                  <a:gd name="T16" fmla="*/ 98 w 510"/>
                  <a:gd name="T17" fmla="*/ 142 h 422"/>
                  <a:gd name="T18" fmla="*/ 42 w 510"/>
                  <a:gd name="T19" fmla="*/ 149 h 422"/>
                  <a:gd name="T20" fmla="*/ 0 w 510"/>
                  <a:gd name="T21" fmla="*/ 172 h 422"/>
                  <a:gd name="T22" fmla="*/ 5 w 510"/>
                  <a:gd name="T23" fmla="*/ 218 h 422"/>
                  <a:gd name="T24" fmla="*/ 0 w 510"/>
                  <a:gd name="T25" fmla="*/ 259 h 422"/>
                  <a:gd name="T26" fmla="*/ 32 w 510"/>
                  <a:gd name="T27" fmla="*/ 311 h 422"/>
                  <a:gd name="T28" fmla="*/ 14 w 510"/>
                  <a:gd name="T29" fmla="*/ 352 h 422"/>
                  <a:gd name="T30" fmla="*/ 53 w 510"/>
                  <a:gd name="T31" fmla="*/ 364 h 422"/>
                  <a:gd name="T32" fmla="*/ 110 w 510"/>
                  <a:gd name="T33" fmla="*/ 352 h 422"/>
                  <a:gd name="T34" fmla="*/ 177 w 510"/>
                  <a:gd name="T35" fmla="*/ 316 h 422"/>
                  <a:gd name="T36" fmla="*/ 242 w 510"/>
                  <a:gd name="T37" fmla="*/ 307 h 422"/>
                  <a:gd name="T38" fmla="*/ 282 w 510"/>
                  <a:gd name="T39" fmla="*/ 341 h 422"/>
                  <a:gd name="T40" fmla="*/ 318 w 510"/>
                  <a:gd name="T41" fmla="*/ 344 h 422"/>
                  <a:gd name="T42" fmla="*/ 347 w 510"/>
                  <a:gd name="T43" fmla="*/ 406 h 422"/>
                  <a:gd name="T44" fmla="*/ 390 w 510"/>
                  <a:gd name="T45" fmla="*/ 409 h 422"/>
                  <a:gd name="T46" fmla="*/ 416 w 510"/>
                  <a:gd name="T47" fmla="*/ 422 h 422"/>
                  <a:gd name="T48" fmla="*/ 470 w 510"/>
                  <a:gd name="T49" fmla="*/ 392 h 422"/>
                  <a:gd name="T50" fmla="*/ 462 w 510"/>
                  <a:gd name="T51" fmla="*/ 352 h 422"/>
                  <a:gd name="T52" fmla="*/ 494 w 510"/>
                  <a:gd name="T53" fmla="*/ 304 h 422"/>
                  <a:gd name="T54" fmla="*/ 510 w 510"/>
                  <a:gd name="T55" fmla="*/ 290 h 422"/>
                  <a:gd name="T56" fmla="*/ 506 w 510"/>
                  <a:gd name="T57" fmla="*/ 193 h 422"/>
                  <a:gd name="T58" fmla="*/ 456 w 510"/>
                  <a:gd name="T59" fmla="*/ 154 h 422"/>
                  <a:gd name="T60" fmla="*/ 422 w 510"/>
                  <a:gd name="T61" fmla="*/ 109 h 422"/>
                  <a:gd name="T62" fmla="*/ 393 w 510"/>
                  <a:gd name="T63" fmla="*/ 52 h 422"/>
                  <a:gd name="T64" fmla="*/ 380 w 510"/>
                  <a:gd name="T65" fmla="*/ 52 h 422"/>
                  <a:gd name="T66" fmla="*/ 377 w 510"/>
                  <a:gd name="T67" fmla="*/ 11 h 422"/>
                  <a:gd name="T68" fmla="*/ 359 w 510"/>
                  <a:gd name="T69" fmla="*/ 10 h 422"/>
                  <a:gd name="T70" fmla="*/ 341 w 510"/>
                  <a:gd name="T71" fmla="*/ 97 h 422"/>
                  <a:gd name="T72" fmla="*/ 284 w 510"/>
                  <a:gd name="T73" fmla="*/ 62 h 422"/>
                  <a:gd name="T74" fmla="*/ 306 w 510"/>
                  <a:gd name="T75" fmla="*/ 41 h 422"/>
                  <a:gd name="T76" fmla="*/ 297 w 510"/>
                  <a:gd name="T77" fmla="*/ 26 h 422"/>
                  <a:gd name="T78" fmla="*/ 270 w 510"/>
                  <a:gd name="T79" fmla="*/ 26 h 422"/>
                  <a:gd name="T80" fmla="*/ 261 w 510"/>
                  <a:gd name="T81" fmla="*/ 13 h 422"/>
                  <a:gd name="T82" fmla="*/ 249 w 510"/>
                  <a:gd name="T83" fmla="*/ 11 h 422"/>
                  <a:gd name="T84" fmla="*/ 227 w 510"/>
                  <a:gd name="T85" fmla="*/ 7 h 42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10" h="422">
                    <a:moveTo>
                      <a:pt x="227" y="7"/>
                    </a:moveTo>
                    <a:cubicBezTo>
                      <a:pt x="216" y="14"/>
                      <a:pt x="236" y="24"/>
                      <a:pt x="233" y="28"/>
                    </a:cubicBezTo>
                    <a:lnTo>
                      <a:pt x="206" y="32"/>
                    </a:lnTo>
                    <a:lnTo>
                      <a:pt x="204" y="53"/>
                    </a:lnTo>
                    <a:lnTo>
                      <a:pt x="195" y="73"/>
                    </a:lnTo>
                    <a:lnTo>
                      <a:pt x="162" y="56"/>
                    </a:lnTo>
                    <a:lnTo>
                      <a:pt x="135" y="80"/>
                    </a:lnTo>
                    <a:lnTo>
                      <a:pt x="108" y="101"/>
                    </a:lnTo>
                    <a:lnTo>
                      <a:pt x="98" y="142"/>
                    </a:lnTo>
                    <a:lnTo>
                      <a:pt x="42" y="149"/>
                    </a:lnTo>
                    <a:lnTo>
                      <a:pt x="0" y="172"/>
                    </a:lnTo>
                    <a:lnTo>
                      <a:pt x="5" y="218"/>
                    </a:lnTo>
                    <a:lnTo>
                      <a:pt x="0" y="259"/>
                    </a:lnTo>
                    <a:lnTo>
                      <a:pt x="32" y="311"/>
                    </a:lnTo>
                    <a:lnTo>
                      <a:pt x="14" y="352"/>
                    </a:lnTo>
                    <a:lnTo>
                      <a:pt x="53" y="364"/>
                    </a:lnTo>
                    <a:lnTo>
                      <a:pt x="110" y="352"/>
                    </a:lnTo>
                    <a:lnTo>
                      <a:pt x="177" y="316"/>
                    </a:lnTo>
                    <a:lnTo>
                      <a:pt x="242" y="307"/>
                    </a:lnTo>
                    <a:lnTo>
                      <a:pt x="282" y="341"/>
                    </a:lnTo>
                    <a:lnTo>
                      <a:pt x="318" y="344"/>
                    </a:lnTo>
                    <a:lnTo>
                      <a:pt x="347" y="406"/>
                    </a:lnTo>
                    <a:lnTo>
                      <a:pt x="390" y="409"/>
                    </a:lnTo>
                    <a:lnTo>
                      <a:pt x="416" y="422"/>
                    </a:lnTo>
                    <a:lnTo>
                      <a:pt x="470" y="392"/>
                    </a:lnTo>
                    <a:lnTo>
                      <a:pt x="462" y="352"/>
                    </a:lnTo>
                    <a:lnTo>
                      <a:pt x="494" y="304"/>
                    </a:lnTo>
                    <a:lnTo>
                      <a:pt x="510" y="290"/>
                    </a:lnTo>
                    <a:lnTo>
                      <a:pt x="506" y="193"/>
                    </a:lnTo>
                    <a:lnTo>
                      <a:pt x="456" y="154"/>
                    </a:lnTo>
                    <a:lnTo>
                      <a:pt x="422" y="109"/>
                    </a:lnTo>
                    <a:lnTo>
                      <a:pt x="393" y="52"/>
                    </a:lnTo>
                    <a:lnTo>
                      <a:pt x="380" y="52"/>
                    </a:lnTo>
                    <a:lnTo>
                      <a:pt x="377" y="11"/>
                    </a:lnTo>
                    <a:lnTo>
                      <a:pt x="359" y="10"/>
                    </a:lnTo>
                    <a:lnTo>
                      <a:pt x="341" y="97"/>
                    </a:lnTo>
                    <a:lnTo>
                      <a:pt x="284" y="62"/>
                    </a:lnTo>
                    <a:lnTo>
                      <a:pt x="306" y="41"/>
                    </a:lnTo>
                    <a:lnTo>
                      <a:pt x="297" y="26"/>
                    </a:lnTo>
                    <a:lnTo>
                      <a:pt x="270" y="26"/>
                    </a:lnTo>
                    <a:lnTo>
                      <a:pt x="261" y="13"/>
                    </a:lnTo>
                    <a:lnTo>
                      <a:pt x="249" y="11"/>
                    </a:lnTo>
                    <a:cubicBezTo>
                      <a:pt x="243" y="10"/>
                      <a:pt x="238" y="0"/>
                      <a:pt x="227" y="7"/>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 name="Freeform 85">
                <a:extLst>
                  <a:ext uri="{FF2B5EF4-FFF2-40B4-BE49-F238E27FC236}">
                    <a16:creationId xmlns:a16="http://schemas.microsoft.com/office/drawing/2014/main" id="{6D7C3EE4-0B61-4FA6-BEE1-D66CC969BF13}"/>
                  </a:ext>
                </a:extLst>
              </p:cNvPr>
              <p:cNvSpPr>
                <a:spLocks/>
              </p:cNvSpPr>
              <p:nvPr/>
            </p:nvSpPr>
            <p:spPr bwMode="gray">
              <a:xfrm>
                <a:off x="2726" y="3263"/>
                <a:ext cx="69" cy="72"/>
              </a:xfrm>
              <a:custGeom>
                <a:avLst/>
                <a:gdLst>
                  <a:gd name="T0" fmla="*/ 58 w 68"/>
                  <a:gd name="T1" fmla="*/ 5 h 71"/>
                  <a:gd name="T2" fmla="*/ 37 w 68"/>
                  <a:gd name="T3" fmla="*/ 14 h 71"/>
                  <a:gd name="T4" fmla="*/ 4 w 68"/>
                  <a:gd name="T5" fmla="*/ 16 h 71"/>
                  <a:gd name="T6" fmla="*/ 15 w 68"/>
                  <a:gd name="T7" fmla="*/ 50 h 71"/>
                  <a:gd name="T8" fmla="*/ 45 w 68"/>
                  <a:gd name="T9" fmla="*/ 71 h 71"/>
                  <a:gd name="T10" fmla="*/ 66 w 68"/>
                  <a:gd name="T11" fmla="*/ 44 h 71"/>
                  <a:gd name="T12" fmla="*/ 58 w 68"/>
                  <a:gd name="T13" fmla="*/ 5 h 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 h="71">
                    <a:moveTo>
                      <a:pt x="58" y="5"/>
                    </a:moveTo>
                    <a:cubicBezTo>
                      <a:pt x="53" y="0"/>
                      <a:pt x="46" y="12"/>
                      <a:pt x="37" y="14"/>
                    </a:cubicBezTo>
                    <a:cubicBezTo>
                      <a:pt x="28" y="16"/>
                      <a:pt x="8" y="10"/>
                      <a:pt x="4" y="16"/>
                    </a:cubicBezTo>
                    <a:cubicBezTo>
                      <a:pt x="0" y="22"/>
                      <a:pt x="8" y="41"/>
                      <a:pt x="15" y="50"/>
                    </a:cubicBezTo>
                    <a:lnTo>
                      <a:pt x="45" y="71"/>
                    </a:lnTo>
                    <a:lnTo>
                      <a:pt x="66" y="44"/>
                    </a:lnTo>
                    <a:cubicBezTo>
                      <a:pt x="68" y="33"/>
                      <a:pt x="63" y="10"/>
                      <a:pt x="58" y="5"/>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6" name="Freeform 86">
                <a:extLst>
                  <a:ext uri="{FF2B5EF4-FFF2-40B4-BE49-F238E27FC236}">
                    <a16:creationId xmlns:a16="http://schemas.microsoft.com/office/drawing/2014/main" id="{809D1547-152E-448D-9EFA-C81EB3CB63DE}"/>
                  </a:ext>
                </a:extLst>
              </p:cNvPr>
              <p:cNvSpPr>
                <a:spLocks/>
              </p:cNvSpPr>
              <p:nvPr/>
            </p:nvSpPr>
            <p:spPr bwMode="gray">
              <a:xfrm>
                <a:off x="2938" y="3350"/>
                <a:ext cx="100" cy="108"/>
              </a:xfrm>
              <a:custGeom>
                <a:avLst/>
                <a:gdLst>
                  <a:gd name="T0" fmla="*/ 82 w 100"/>
                  <a:gd name="T1" fmla="*/ 5 h 109"/>
                  <a:gd name="T2" fmla="*/ 59 w 100"/>
                  <a:gd name="T3" fmla="*/ 34 h 109"/>
                  <a:gd name="T4" fmla="*/ 14 w 100"/>
                  <a:gd name="T5" fmla="*/ 74 h 109"/>
                  <a:gd name="T6" fmla="*/ 1 w 100"/>
                  <a:gd name="T7" fmla="*/ 100 h 109"/>
                  <a:gd name="T8" fmla="*/ 20 w 100"/>
                  <a:gd name="T9" fmla="*/ 109 h 109"/>
                  <a:gd name="T10" fmla="*/ 55 w 100"/>
                  <a:gd name="T11" fmla="*/ 107 h 109"/>
                  <a:gd name="T12" fmla="*/ 64 w 100"/>
                  <a:gd name="T13" fmla="*/ 71 h 109"/>
                  <a:gd name="T14" fmla="*/ 97 w 100"/>
                  <a:gd name="T15" fmla="*/ 17 h 109"/>
                  <a:gd name="T16" fmla="*/ 82 w 100"/>
                  <a:gd name="T17" fmla="*/ 5 h 1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0" h="109">
                    <a:moveTo>
                      <a:pt x="82" y="5"/>
                    </a:moveTo>
                    <a:cubicBezTo>
                      <a:pt x="77" y="0"/>
                      <a:pt x="74" y="22"/>
                      <a:pt x="59" y="34"/>
                    </a:cubicBezTo>
                    <a:cubicBezTo>
                      <a:pt x="48" y="45"/>
                      <a:pt x="24" y="63"/>
                      <a:pt x="14" y="74"/>
                    </a:cubicBezTo>
                    <a:cubicBezTo>
                      <a:pt x="6" y="84"/>
                      <a:pt x="0" y="94"/>
                      <a:pt x="1" y="100"/>
                    </a:cubicBezTo>
                    <a:cubicBezTo>
                      <a:pt x="2" y="106"/>
                      <a:pt x="11" y="108"/>
                      <a:pt x="20" y="109"/>
                    </a:cubicBezTo>
                    <a:lnTo>
                      <a:pt x="55" y="107"/>
                    </a:lnTo>
                    <a:lnTo>
                      <a:pt x="64" y="71"/>
                    </a:lnTo>
                    <a:cubicBezTo>
                      <a:pt x="71" y="56"/>
                      <a:pt x="94" y="28"/>
                      <a:pt x="97" y="17"/>
                    </a:cubicBezTo>
                    <a:cubicBezTo>
                      <a:pt x="100" y="6"/>
                      <a:pt x="85" y="7"/>
                      <a:pt x="82" y="5"/>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7" name="Freeform 87">
                <a:extLst>
                  <a:ext uri="{FF2B5EF4-FFF2-40B4-BE49-F238E27FC236}">
                    <a16:creationId xmlns:a16="http://schemas.microsoft.com/office/drawing/2014/main" id="{D6D1E6F8-A0F6-49FD-9D7D-4C36CBE36A09}"/>
                  </a:ext>
                </a:extLst>
              </p:cNvPr>
              <p:cNvSpPr>
                <a:spLocks/>
              </p:cNvSpPr>
              <p:nvPr/>
            </p:nvSpPr>
            <p:spPr bwMode="gray">
              <a:xfrm>
                <a:off x="3005" y="3226"/>
                <a:ext cx="83" cy="136"/>
              </a:xfrm>
              <a:custGeom>
                <a:avLst/>
                <a:gdLst>
                  <a:gd name="T0" fmla="*/ 36 w 83"/>
                  <a:gd name="T1" fmla="*/ 49 h 137"/>
                  <a:gd name="T2" fmla="*/ 8 w 83"/>
                  <a:gd name="T3" fmla="*/ 34 h 137"/>
                  <a:gd name="T4" fmla="*/ 26 w 83"/>
                  <a:gd name="T5" fmla="*/ 72 h 137"/>
                  <a:gd name="T6" fmla="*/ 24 w 83"/>
                  <a:gd name="T7" fmla="*/ 103 h 137"/>
                  <a:gd name="T8" fmla="*/ 41 w 83"/>
                  <a:gd name="T9" fmla="*/ 136 h 137"/>
                  <a:gd name="T10" fmla="*/ 57 w 83"/>
                  <a:gd name="T11" fmla="*/ 111 h 137"/>
                  <a:gd name="T12" fmla="*/ 75 w 83"/>
                  <a:gd name="T13" fmla="*/ 100 h 137"/>
                  <a:gd name="T14" fmla="*/ 81 w 83"/>
                  <a:gd name="T15" fmla="*/ 76 h 137"/>
                  <a:gd name="T16" fmla="*/ 60 w 83"/>
                  <a:gd name="T17" fmla="*/ 81 h 137"/>
                  <a:gd name="T18" fmla="*/ 36 w 83"/>
                  <a:gd name="T19" fmla="*/ 49 h 1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3" h="137">
                    <a:moveTo>
                      <a:pt x="36" y="49"/>
                    </a:moveTo>
                    <a:cubicBezTo>
                      <a:pt x="32" y="49"/>
                      <a:pt x="0" y="0"/>
                      <a:pt x="8" y="34"/>
                    </a:cubicBezTo>
                    <a:cubicBezTo>
                      <a:pt x="2" y="57"/>
                      <a:pt x="15" y="48"/>
                      <a:pt x="26" y="72"/>
                    </a:cubicBezTo>
                    <a:cubicBezTo>
                      <a:pt x="32" y="115"/>
                      <a:pt x="22" y="90"/>
                      <a:pt x="24" y="103"/>
                    </a:cubicBezTo>
                    <a:cubicBezTo>
                      <a:pt x="26" y="116"/>
                      <a:pt x="37" y="98"/>
                      <a:pt x="41" y="136"/>
                    </a:cubicBezTo>
                    <a:cubicBezTo>
                      <a:pt x="46" y="137"/>
                      <a:pt x="51" y="117"/>
                      <a:pt x="57" y="111"/>
                    </a:cubicBezTo>
                    <a:lnTo>
                      <a:pt x="75" y="100"/>
                    </a:lnTo>
                    <a:cubicBezTo>
                      <a:pt x="79" y="94"/>
                      <a:pt x="83" y="79"/>
                      <a:pt x="81" y="76"/>
                    </a:cubicBezTo>
                    <a:cubicBezTo>
                      <a:pt x="79" y="73"/>
                      <a:pt x="67" y="85"/>
                      <a:pt x="60" y="81"/>
                    </a:cubicBezTo>
                    <a:cubicBezTo>
                      <a:pt x="53" y="77"/>
                      <a:pt x="41" y="56"/>
                      <a:pt x="36" y="49"/>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8" name="Freeform 88">
                <a:extLst>
                  <a:ext uri="{FF2B5EF4-FFF2-40B4-BE49-F238E27FC236}">
                    <a16:creationId xmlns:a16="http://schemas.microsoft.com/office/drawing/2014/main" id="{5DF25EF7-4CDB-4BC5-9561-2E484B32F2D9}"/>
                  </a:ext>
                </a:extLst>
              </p:cNvPr>
              <p:cNvSpPr>
                <a:spLocks/>
              </p:cNvSpPr>
              <p:nvPr/>
            </p:nvSpPr>
            <p:spPr bwMode="gray">
              <a:xfrm>
                <a:off x="2790" y="2674"/>
                <a:ext cx="66" cy="64"/>
              </a:xfrm>
              <a:custGeom>
                <a:avLst/>
                <a:gdLst>
                  <a:gd name="T0" fmla="*/ 59 w 66"/>
                  <a:gd name="T1" fmla="*/ 5 h 65"/>
                  <a:gd name="T2" fmla="*/ 38 w 66"/>
                  <a:gd name="T3" fmla="*/ 32 h 65"/>
                  <a:gd name="T4" fmla="*/ 8 w 66"/>
                  <a:gd name="T5" fmla="*/ 44 h 65"/>
                  <a:gd name="T6" fmla="*/ 8 w 66"/>
                  <a:gd name="T7" fmla="*/ 63 h 65"/>
                  <a:gd name="T8" fmla="*/ 44 w 66"/>
                  <a:gd name="T9" fmla="*/ 54 h 65"/>
                  <a:gd name="T10" fmla="*/ 58 w 66"/>
                  <a:gd name="T11" fmla="*/ 41 h 65"/>
                  <a:gd name="T12" fmla="*/ 66 w 66"/>
                  <a:gd name="T13" fmla="*/ 15 h 65"/>
                  <a:gd name="T14" fmla="*/ 59 w 66"/>
                  <a:gd name="T15" fmla="*/ 5 h 6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 h="65">
                    <a:moveTo>
                      <a:pt x="59" y="5"/>
                    </a:moveTo>
                    <a:cubicBezTo>
                      <a:pt x="54" y="0"/>
                      <a:pt x="46" y="26"/>
                      <a:pt x="38" y="32"/>
                    </a:cubicBezTo>
                    <a:cubicBezTo>
                      <a:pt x="30" y="38"/>
                      <a:pt x="13" y="39"/>
                      <a:pt x="8" y="44"/>
                    </a:cubicBezTo>
                    <a:cubicBezTo>
                      <a:pt x="0" y="54"/>
                      <a:pt x="2" y="61"/>
                      <a:pt x="8" y="63"/>
                    </a:cubicBezTo>
                    <a:cubicBezTo>
                      <a:pt x="14" y="65"/>
                      <a:pt x="36" y="58"/>
                      <a:pt x="44" y="54"/>
                    </a:cubicBezTo>
                    <a:lnTo>
                      <a:pt x="58" y="41"/>
                    </a:lnTo>
                    <a:cubicBezTo>
                      <a:pt x="62" y="35"/>
                      <a:pt x="66" y="21"/>
                      <a:pt x="66" y="15"/>
                    </a:cubicBezTo>
                    <a:cubicBezTo>
                      <a:pt x="66" y="9"/>
                      <a:pt x="60" y="7"/>
                      <a:pt x="59" y="5"/>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9" name="Freeform 89">
                <a:extLst>
                  <a:ext uri="{FF2B5EF4-FFF2-40B4-BE49-F238E27FC236}">
                    <a16:creationId xmlns:a16="http://schemas.microsoft.com/office/drawing/2014/main" id="{C23C4D78-6FD6-4C2C-BB63-65B7E437CCE4}"/>
                  </a:ext>
                </a:extLst>
              </p:cNvPr>
              <p:cNvSpPr>
                <a:spLocks/>
              </p:cNvSpPr>
              <p:nvPr/>
            </p:nvSpPr>
            <p:spPr bwMode="gray">
              <a:xfrm>
                <a:off x="2566" y="2661"/>
                <a:ext cx="256" cy="142"/>
              </a:xfrm>
              <a:custGeom>
                <a:avLst/>
                <a:gdLst>
                  <a:gd name="T0" fmla="*/ 133 w 256"/>
                  <a:gd name="T1" fmla="*/ 36 h 142"/>
                  <a:gd name="T2" fmla="*/ 83 w 256"/>
                  <a:gd name="T3" fmla="*/ 15 h 142"/>
                  <a:gd name="T4" fmla="*/ 71 w 256"/>
                  <a:gd name="T5" fmla="*/ 39 h 142"/>
                  <a:gd name="T6" fmla="*/ 47 w 256"/>
                  <a:gd name="T7" fmla="*/ 39 h 142"/>
                  <a:gd name="T8" fmla="*/ 28 w 256"/>
                  <a:gd name="T9" fmla="*/ 4 h 142"/>
                  <a:gd name="T10" fmla="*/ 1 w 256"/>
                  <a:gd name="T11" fmla="*/ 16 h 142"/>
                  <a:gd name="T12" fmla="*/ 22 w 256"/>
                  <a:gd name="T13" fmla="*/ 51 h 142"/>
                  <a:gd name="T14" fmla="*/ 76 w 256"/>
                  <a:gd name="T15" fmla="*/ 64 h 142"/>
                  <a:gd name="T16" fmla="*/ 119 w 256"/>
                  <a:gd name="T17" fmla="*/ 109 h 142"/>
                  <a:gd name="T18" fmla="*/ 145 w 256"/>
                  <a:gd name="T19" fmla="*/ 117 h 142"/>
                  <a:gd name="T20" fmla="*/ 175 w 256"/>
                  <a:gd name="T21" fmla="*/ 102 h 142"/>
                  <a:gd name="T22" fmla="*/ 221 w 256"/>
                  <a:gd name="T23" fmla="*/ 136 h 142"/>
                  <a:gd name="T24" fmla="*/ 256 w 256"/>
                  <a:gd name="T25" fmla="*/ 142 h 142"/>
                  <a:gd name="T26" fmla="*/ 208 w 256"/>
                  <a:gd name="T27" fmla="*/ 91 h 142"/>
                  <a:gd name="T28" fmla="*/ 220 w 256"/>
                  <a:gd name="T29" fmla="*/ 82 h 142"/>
                  <a:gd name="T30" fmla="*/ 161 w 256"/>
                  <a:gd name="T31" fmla="*/ 39 h 142"/>
                  <a:gd name="T32" fmla="*/ 133 w 256"/>
                  <a:gd name="T33" fmla="*/ 36 h 1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6" h="142">
                    <a:moveTo>
                      <a:pt x="133" y="36"/>
                    </a:moveTo>
                    <a:cubicBezTo>
                      <a:pt x="128" y="31"/>
                      <a:pt x="91" y="9"/>
                      <a:pt x="83" y="15"/>
                    </a:cubicBezTo>
                    <a:cubicBezTo>
                      <a:pt x="73" y="15"/>
                      <a:pt x="77" y="35"/>
                      <a:pt x="71" y="39"/>
                    </a:cubicBezTo>
                    <a:cubicBezTo>
                      <a:pt x="69" y="49"/>
                      <a:pt x="45" y="30"/>
                      <a:pt x="47" y="39"/>
                    </a:cubicBezTo>
                    <a:cubicBezTo>
                      <a:pt x="40" y="33"/>
                      <a:pt x="36" y="8"/>
                      <a:pt x="28" y="4"/>
                    </a:cubicBezTo>
                    <a:cubicBezTo>
                      <a:pt x="20" y="0"/>
                      <a:pt x="2" y="8"/>
                      <a:pt x="1" y="16"/>
                    </a:cubicBezTo>
                    <a:cubicBezTo>
                      <a:pt x="0" y="24"/>
                      <a:pt x="10" y="43"/>
                      <a:pt x="22" y="51"/>
                    </a:cubicBezTo>
                    <a:cubicBezTo>
                      <a:pt x="34" y="59"/>
                      <a:pt x="60" y="54"/>
                      <a:pt x="76" y="64"/>
                    </a:cubicBezTo>
                    <a:cubicBezTo>
                      <a:pt x="92" y="74"/>
                      <a:pt x="107" y="100"/>
                      <a:pt x="119" y="109"/>
                    </a:cubicBezTo>
                    <a:cubicBezTo>
                      <a:pt x="131" y="118"/>
                      <a:pt x="136" y="118"/>
                      <a:pt x="145" y="117"/>
                    </a:cubicBezTo>
                    <a:cubicBezTo>
                      <a:pt x="154" y="116"/>
                      <a:pt x="162" y="99"/>
                      <a:pt x="175" y="102"/>
                    </a:cubicBezTo>
                    <a:lnTo>
                      <a:pt x="221" y="136"/>
                    </a:lnTo>
                    <a:lnTo>
                      <a:pt x="256" y="142"/>
                    </a:lnTo>
                    <a:cubicBezTo>
                      <a:pt x="254" y="135"/>
                      <a:pt x="214" y="101"/>
                      <a:pt x="208" y="91"/>
                    </a:cubicBezTo>
                    <a:cubicBezTo>
                      <a:pt x="202" y="81"/>
                      <a:pt x="228" y="91"/>
                      <a:pt x="220" y="82"/>
                    </a:cubicBezTo>
                    <a:cubicBezTo>
                      <a:pt x="212" y="73"/>
                      <a:pt x="176" y="47"/>
                      <a:pt x="161" y="39"/>
                    </a:cubicBezTo>
                    <a:cubicBezTo>
                      <a:pt x="146" y="31"/>
                      <a:pt x="139" y="37"/>
                      <a:pt x="133" y="36"/>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0" name="Freeform 90">
                <a:extLst>
                  <a:ext uri="{FF2B5EF4-FFF2-40B4-BE49-F238E27FC236}">
                    <a16:creationId xmlns:a16="http://schemas.microsoft.com/office/drawing/2014/main" id="{1BBB2D93-68F2-4188-8E96-FF5C7E1FA8F2}"/>
                  </a:ext>
                </a:extLst>
              </p:cNvPr>
              <p:cNvSpPr>
                <a:spLocks/>
              </p:cNvSpPr>
              <p:nvPr/>
            </p:nvSpPr>
            <p:spPr bwMode="gray">
              <a:xfrm>
                <a:off x="833" y="1704"/>
                <a:ext cx="111" cy="205"/>
              </a:xfrm>
              <a:custGeom>
                <a:avLst/>
                <a:gdLst>
                  <a:gd name="T0" fmla="*/ 16 w 111"/>
                  <a:gd name="T1" fmla="*/ 22 h 205"/>
                  <a:gd name="T2" fmla="*/ 8 w 111"/>
                  <a:gd name="T3" fmla="*/ 50 h 205"/>
                  <a:gd name="T4" fmla="*/ 3 w 111"/>
                  <a:gd name="T5" fmla="*/ 65 h 205"/>
                  <a:gd name="T6" fmla="*/ 24 w 111"/>
                  <a:gd name="T7" fmla="*/ 80 h 205"/>
                  <a:gd name="T8" fmla="*/ 23 w 111"/>
                  <a:gd name="T9" fmla="*/ 102 h 205"/>
                  <a:gd name="T10" fmla="*/ 36 w 111"/>
                  <a:gd name="T11" fmla="*/ 107 h 205"/>
                  <a:gd name="T12" fmla="*/ 39 w 111"/>
                  <a:gd name="T13" fmla="*/ 131 h 205"/>
                  <a:gd name="T14" fmla="*/ 19 w 111"/>
                  <a:gd name="T15" fmla="*/ 132 h 205"/>
                  <a:gd name="T16" fmla="*/ 12 w 111"/>
                  <a:gd name="T17" fmla="*/ 159 h 205"/>
                  <a:gd name="T18" fmla="*/ 15 w 111"/>
                  <a:gd name="T19" fmla="*/ 167 h 205"/>
                  <a:gd name="T20" fmla="*/ 33 w 111"/>
                  <a:gd name="T21" fmla="*/ 170 h 205"/>
                  <a:gd name="T22" fmla="*/ 1 w 111"/>
                  <a:gd name="T23" fmla="*/ 201 h 205"/>
                  <a:gd name="T24" fmla="*/ 13 w 111"/>
                  <a:gd name="T25" fmla="*/ 205 h 205"/>
                  <a:gd name="T26" fmla="*/ 41 w 111"/>
                  <a:gd name="T27" fmla="*/ 198 h 205"/>
                  <a:gd name="T28" fmla="*/ 75 w 111"/>
                  <a:gd name="T29" fmla="*/ 192 h 205"/>
                  <a:gd name="T30" fmla="*/ 106 w 111"/>
                  <a:gd name="T31" fmla="*/ 179 h 205"/>
                  <a:gd name="T32" fmla="*/ 105 w 111"/>
                  <a:gd name="T33" fmla="*/ 156 h 205"/>
                  <a:gd name="T34" fmla="*/ 91 w 111"/>
                  <a:gd name="T35" fmla="*/ 143 h 205"/>
                  <a:gd name="T36" fmla="*/ 87 w 111"/>
                  <a:gd name="T37" fmla="*/ 122 h 205"/>
                  <a:gd name="T38" fmla="*/ 62 w 111"/>
                  <a:gd name="T39" fmla="*/ 97 h 205"/>
                  <a:gd name="T40" fmla="*/ 63 w 111"/>
                  <a:gd name="T41" fmla="*/ 75 h 205"/>
                  <a:gd name="T42" fmla="*/ 49 w 111"/>
                  <a:gd name="T43" fmla="*/ 71 h 205"/>
                  <a:gd name="T44" fmla="*/ 61 w 111"/>
                  <a:gd name="T45" fmla="*/ 53 h 205"/>
                  <a:gd name="T46" fmla="*/ 45 w 111"/>
                  <a:gd name="T47" fmla="*/ 36 h 205"/>
                  <a:gd name="T48" fmla="*/ 49 w 111"/>
                  <a:gd name="T49" fmla="*/ 15 h 205"/>
                  <a:gd name="T50" fmla="*/ 32 w 111"/>
                  <a:gd name="T51" fmla="*/ 1 h 205"/>
                  <a:gd name="T52" fmla="*/ 20 w 111"/>
                  <a:gd name="T53" fmla="*/ 11 h 205"/>
                  <a:gd name="T54" fmla="*/ 16 w 111"/>
                  <a:gd name="T55" fmla="*/ 22 h 20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11" h="205">
                    <a:moveTo>
                      <a:pt x="16" y="22"/>
                    </a:moveTo>
                    <a:cubicBezTo>
                      <a:pt x="14" y="29"/>
                      <a:pt x="7" y="37"/>
                      <a:pt x="8" y="50"/>
                    </a:cubicBezTo>
                    <a:cubicBezTo>
                      <a:pt x="7" y="57"/>
                      <a:pt x="0" y="60"/>
                      <a:pt x="3" y="65"/>
                    </a:cubicBezTo>
                    <a:cubicBezTo>
                      <a:pt x="6" y="70"/>
                      <a:pt x="21" y="74"/>
                      <a:pt x="24" y="80"/>
                    </a:cubicBezTo>
                    <a:cubicBezTo>
                      <a:pt x="27" y="86"/>
                      <a:pt x="21" y="98"/>
                      <a:pt x="23" y="102"/>
                    </a:cubicBezTo>
                    <a:cubicBezTo>
                      <a:pt x="29" y="98"/>
                      <a:pt x="31" y="101"/>
                      <a:pt x="36" y="107"/>
                    </a:cubicBezTo>
                    <a:cubicBezTo>
                      <a:pt x="40" y="123"/>
                      <a:pt x="46" y="124"/>
                      <a:pt x="39" y="131"/>
                    </a:cubicBezTo>
                    <a:cubicBezTo>
                      <a:pt x="30" y="129"/>
                      <a:pt x="21" y="118"/>
                      <a:pt x="19" y="132"/>
                    </a:cubicBezTo>
                    <a:cubicBezTo>
                      <a:pt x="21" y="151"/>
                      <a:pt x="24" y="156"/>
                      <a:pt x="12" y="159"/>
                    </a:cubicBezTo>
                    <a:cubicBezTo>
                      <a:pt x="12" y="162"/>
                      <a:pt x="14" y="166"/>
                      <a:pt x="15" y="167"/>
                    </a:cubicBezTo>
                    <a:cubicBezTo>
                      <a:pt x="17" y="170"/>
                      <a:pt x="33" y="170"/>
                      <a:pt x="33" y="170"/>
                    </a:cubicBezTo>
                    <a:cubicBezTo>
                      <a:pt x="32" y="183"/>
                      <a:pt x="3" y="189"/>
                      <a:pt x="1" y="201"/>
                    </a:cubicBezTo>
                    <a:cubicBezTo>
                      <a:pt x="2" y="203"/>
                      <a:pt x="11" y="204"/>
                      <a:pt x="13" y="205"/>
                    </a:cubicBezTo>
                    <a:cubicBezTo>
                      <a:pt x="20" y="205"/>
                      <a:pt x="32" y="199"/>
                      <a:pt x="41" y="198"/>
                    </a:cubicBezTo>
                    <a:cubicBezTo>
                      <a:pt x="49" y="195"/>
                      <a:pt x="67" y="187"/>
                      <a:pt x="75" y="192"/>
                    </a:cubicBezTo>
                    <a:cubicBezTo>
                      <a:pt x="86" y="189"/>
                      <a:pt x="101" y="185"/>
                      <a:pt x="106" y="179"/>
                    </a:cubicBezTo>
                    <a:cubicBezTo>
                      <a:pt x="111" y="173"/>
                      <a:pt x="109" y="164"/>
                      <a:pt x="105" y="156"/>
                    </a:cubicBezTo>
                    <a:cubicBezTo>
                      <a:pt x="104" y="148"/>
                      <a:pt x="95" y="148"/>
                      <a:pt x="91" y="143"/>
                    </a:cubicBezTo>
                    <a:cubicBezTo>
                      <a:pt x="88" y="137"/>
                      <a:pt x="92" y="130"/>
                      <a:pt x="87" y="122"/>
                    </a:cubicBezTo>
                    <a:cubicBezTo>
                      <a:pt x="81" y="108"/>
                      <a:pt x="73" y="103"/>
                      <a:pt x="62" y="97"/>
                    </a:cubicBezTo>
                    <a:cubicBezTo>
                      <a:pt x="60" y="92"/>
                      <a:pt x="66" y="78"/>
                      <a:pt x="63" y="75"/>
                    </a:cubicBezTo>
                    <a:cubicBezTo>
                      <a:pt x="59" y="70"/>
                      <a:pt x="53" y="76"/>
                      <a:pt x="49" y="71"/>
                    </a:cubicBezTo>
                    <a:cubicBezTo>
                      <a:pt x="42" y="65"/>
                      <a:pt x="47" y="55"/>
                      <a:pt x="61" y="53"/>
                    </a:cubicBezTo>
                    <a:cubicBezTo>
                      <a:pt x="66" y="29"/>
                      <a:pt x="59" y="34"/>
                      <a:pt x="45" y="36"/>
                    </a:cubicBezTo>
                    <a:cubicBezTo>
                      <a:pt x="43" y="29"/>
                      <a:pt x="49" y="15"/>
                      <a:pt x="49" y="15"/>
                    </a:cubicBezTo>
                    <a:cubicBezTo>
                      <a:pt x="45" y="5"/>
                      <a:pt x="39" y="4"/>
                      <a:pt x="32" y="1"/>
                    </a:cubicBezTo>
                    <a:cubicBezTo>
                      <a:pt x="24" y="4"/>
                      <a:pt x="23" y="0"/>
                      <a:pt x="20" y="11"/>
                    </a:cubicBezTo>
                    <a:cubicBezTo>
                      <a:pt x="16" y="25"/>
                      <a:pt x="19" y="28"/>
                      <a:pt x="16" y="22"/>
                    </a:cubicBezTo>
                    <a:close/>
                  </a:path>
                </a:pathLst>
              </a:custGeom>
              <a:solidFill>
                <a:srgbClr val="FFFFFF">
                  <a:alpha val="50195"/>
                </a:srgbClr>
              </a:solidFill>
              <a:ln>
                <a:noFill/>
              </a:ln>
              <a:extLst>
                <a:ext uri="{91240B29-F687-4F45-9708-019B960494DF}">
                  <a14:hiddenLine xmlns:a14="http://schemas.microsoft.com/office/drawing/2010/main" w="6350" cap="flat" cmpd="sng">
                    <a:solidFill>
                      <a:srgbClr val="000000"/>
                    </a:solidFill>
                    <a:prstDash val="solid"/>
                    <a:round/>
                    <a:headEnd type="none" w="med" len="med"/>
                    <a:tailEnd type="none" w="med" len="med"/>
                  </a14:hiddenLine>
                </a:ext>
              </a:extLst>
            </p:spPr>
            <p:txBody>
              <a:bodyPr/>
              <a:lstStyle/>
              <a:p>
                <a:endParaRPr lang="zh-TW" altLang="en-US"/>
              </a:p>
            </p:txBody>
          </p:sp>
          <p:sp>
            <p:nvSpPr>
              <p:cNvPr id="111" name="Freeform 91">
                <a:extLst>
                  <a:ext uri="{FF2B5EF4-FFF2-40B4-BE49-F238E27FC236}">
                    <a16:creationId xmlns:a16="http://schemas.microsoft.com/office/drawing/2014/main" id="{DAF3A3C3-66BC-40DC-96D4-AE85BCF70D5C}"/>
                  </a:ext>
                </a:extLst>
              </p:cNvPr>
              <p:cNvSpPr>
                <a:spLocks/>
              </p:cNvSpPr>
              <p:nvPr/>
            </p:nvSpPr>
            <p:spPr bwMode="gray">
              <a:xfrm>
                <a:off x="772" y="1786"/>
                <a:ext cx="81" cy="94"/>
              </a:xfrm>
              <a:custGeom>
                <a:avLst/>
                <a:gdLst>
                  <a:gd name="T0" fmla="*/ 40 w 81"/>
                  <a:gd name="T1" fmla="*/ 8 h 94"/>
                  <a:gd name="T2" fmla="*/ 59 w 81"/>
                  <a:gd name="T3" fmla="*/ 5 h 94"/>
                  <a:gd name="T4" fmla="*/ 72 w 81"/>
                  <a:gd name="T5" fmla="*/ 16 h 94"/>
                  <a:gd name="T6" fmla="*/ 71 w 81"/>
                  <a:gd name="T7" fmla="*/ 46 h 94"/>
                  <a:gd name="T8" fmla="*/ 46 w 81"/>
                  <a:gd name="T9" fmla="*/ 78 h 94"/>
                  <a:gd name="T10" fmla="*/ 38 w 81"/>
                  <a:gd name="T11" fmla="*/ 89 h 94"/>
                  <a:gd name="T12" fmla="*/ 15 w 81"/>
                  <a:gd name="T13" fmla="*/ 81 h 94"/>
                  <a:gd name="T14" fmla="*/ 23 w 81"/>
                  <a:gd name="T15" fmla="*/ 71 h 94"/>
                  <a:gd name="T16" fmla="*/ 0 w 81"/>
                  <a:gd name="T17" fmla="*/ 38 h 94"/>
                  <a:gd name="T18" fmla="*/ 31 w 81"/>
                  <a:gd name="T19" fmla="*/ 32 h 94"/>
                  <a:gd name="T20" fmla="*/ 40 w 81"/>
                  <a:gd name="T21" fmla="*/ 8 h 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1" h="94">
                    <a:moveTo>
                      <a:pt x="40" y="8"/>
                    </a:moveTo>
                    <a:cubicBezTo>
                      <a:pt x="45" y="0"/>
                      <a:pt x="50" y="1"/>
                      <a:pt x="59" y="5"/>
                    </a:cubicBezTo>
                    <a:cubicBezTo>
                      <a:pt x="68" y="17"/>
                      <a:pt x="67" y="6"/>
                      <a:pt x="72" y="16"/>
                    </a:cubicBezTo>
                    <a:cubicBezTo>
                      <a:pt x="73" y="26"/>
                      <a:pt x="72" y="35"/>
                      <a:pt x="71" y="46"/>
                    </a:cubicBezTo>
                    <a:cubicBezTo>
                      <a:pt x="81" y="65"/>
                      <a:pt x="56" y="71"/>
                      <a:pt x="46" y="78"/>
                    </a:cubicBezTo>
                    <a:cubicBezTo>
                      <a:pt x="43" y="89"/>
                      <a:pt x="45" y="82"/>
                      <a:pt x="38" y="89"/>
                    </a:cubicBezTo>
                    <a:cubicBezTo>
                      <a:pt x="31" y="89"/>
                      <a:pt x="12" y="94"/>
                      <a:pt x="15" y="81"/>
                    </a:cubicBezTo>
                    <a:cubicBezTo>
                      <a:pt x="17" y="76"/>
                      <a:pt x="23" y="71"/>
                      <a:pt x="23" y="71"/>
                    </a:cubicBezTo>
                    <a:cubicBezTo>
                      <a:pt x="23" y="61"/>
                      <a:pt x="7" y="44"/>
                      <a:pt x="0" y="38"/>
                    </a:cubicBezTo>
                    <a:cubicBezTo>
                      <a:pt x="0" y="22"/>
                      <a:pt x="23" y="42"/>
                      <a:pt x="31" y="32"/>
                    </a:cubicBezTo>
                    <a:cubicBezTo>
                      <a:pt x="40" y="19"/>
                      <a:pt x="38" y="26"/>
                      <a:pt x="40" y="8"/>
                    </a:cubicBezTo>
                    <a:close/>
                  </a:path>
                </a:pathLst>
              </a:custGeom>
              <a:solidFill>
                <a:srgbClr val="FFFFFF">
                  <a:alpha val="50195"/>
                </a:srgbClr>
              </a:solidFill>
              <a:ln>
                <a:noFill/>
              </a:ln>
              <a:extLst>
                <a:ext uri="{91240B29-F687-4F45-9708-019B960494DF}">
                  <a14:hiddenLine xmlns:a14="http://schemas.microsoft.com/office/drawing/2010/main" w="6350" cap="flat" cmpd="sng">
                    <a:solidFill>
                      <a:srgbClr val="000000"/>
                    </a:solidFill>
                    <a:prstDash val="solid"/>
                    <a:round/>
                    <a:headEnd type="none" w="med" len="med"/>
                    <a:tailEnd type="none" w="med" len="med"/>
                  </a14:hiddenLine>
                </a:ext>
              </a:extLst>
            </p:spPr>
            <p:txBody>
              <a:bodyPr/>
              <a:lstStyle/>
              <a:p>
                <a:endParaRPr lang="zh-TW" altLang="en-US"/>
              </a:p>
            </p:txBody>
          </p:sp>
          <p:grpSp>
            <p:nvGrpSpPr>
              <p:cNvPr id="112" name="Group 92">
                <a:extLst>
                  <a:ext uri="{FF2B5EF4-FFF2-40B4-BE49-F238E27FC236}">
                    <a16:creationId xmlns:a16="http://schemas.microsoft.com/office/drawing/2014/main" id="{818ED7B7-3911-4D03-A137-1496479D697A}"/>
                  </a:ext>
                </a:extLst>
              </p:cNvPr>
              <p:cNvGrpSpPr>
                <a:grpSpLocks/>
              </p:cNvGrpSpPr>
              <p:nvPr/>
            </p:nvGrpSpPr>
            <p:grpSpPr bwMode="auto">
              <a:xfrm rot="1863484">
                <a:off x="2614" y="1854"/>
                <a:ext cx="183" cy="431"/>
                <a:chOff x="2710" y="2015"/>
                <a:chExt cx="134" cy="376"/>
              </a:xfrm>
            </p:grpSpPr>
            <p:sp>
              <p:nvSpPr>
                <p:cNvPr id="138" name="Freeform 93">
                  <a:extLst>
                    <a:ext uri="{FF2B5EF4-FFF2-40B4-BE49-F238E27FC236}">
                      <a16:creationId xmlns:a16="http://schemas.microsoft.com/office/drawing/2014/main" id="{7A2133DF-3814-456B-AE19-23ADED88529D}"/>
                    </a:ext>
                  </a:extLst>
                </p:cNvPr>
                <p:cNvSpPr>
                  <a:spLocks/>
                </p:cNvSpPr>
                <p:nvPr/>
              </p:nvSpPr>
              <p:spPr bwMode="gray">
                <a:xfrm>
                  <a:off x="2709" y="2014"/>
                  <a:ext cx="77" cy="110"/>
                </a:xfrm>
                <a:custGeom>
                  <a:avLst/>
                  <a:gdLst>
                    <a:gd name="T0" fmla="*/ 6 w 102"/>
                    <a:gd name="T1" fmla="*/ 0 h 152"/>
                    <a:gd name="T2" fmla="*/ 0 w 102"/>
                    <a:gd name="T3" fmla="*/ 18 h 152"/>
                    <a:gd name="T4" fmla="*/ 14 w 102"/>
                    <a:gd name="T5" fmla="*/ 42 h 152"/>
                    <a:gd name="T6" fmla="*/ 32 w 102"/>
                    <a:gd name="T7" fmla="*/ 72 h 152"/>
                    <a:gd name="T8" fmla="*/ 36 w 102"/>
                    <a:gd name="T9" fmla="*/ 104 h 152"/>
                    <a:gd name="T10" fmla="*/ 80 w 102"/>
                    <a:gd name="T11" fmla="*/ 152 h 152"/>
                    <a:gd name="T12" fmla="*/ 86 w 102"/>
                    <a:gd name="T13" fmla="*/ 124 h 152"/>
                    <a:gd name="T14" fmla="*/ 74 w 102"/>
                    <a:gd name="T15" fmla="*/ 102 h 152"/>
                    <a:gd name="T16" fmla="*/ 62 w 102"/>
                    <a:gd name="T17" fmla="*/ 92 h 152"/>
                    <a:gd name="T18" fmla="*/ 52 w 102"/>
                    <a:gd name="T19" fmla="*/ 74 h 152"/>
                    <a:gd name="T20" fmla="*/ 42 w 102"/>
                    <a:gd name="T21" fmla="*/ 44 h 152"/>
                    <a:gd name="T22" fmla="*/ 4 w 102"/>
                    <a:gd name="T23" fmla="*/ 12 h 152"/>
                    <a:gd name="T24" fmla="*/ 6 w 102"/>
                    <a:gd name="T25" fmla="*/ 0 h 1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solidFill>
                  <a:srgbClr val="FFFFFF">
                    <a:alpha val="50195"/>
                  </a:srgbClr>
                </a:solidFill>
                <a:ln>
                  <a:noFill/>
                </a:ln>
                <a:extLst>
                  <a:ext uri="{91240B29-F687-4F45-9708-019B960494DF}">
                    <a14:hiddenLine xmlns:a14="http://schemas.microsoft.com/office/drawing/2010/main" w="6350" cap="flat" cmpd="sng">
                      <a:solidFill>
                        <a:srgbClr val="000000"/>
                      </a:solidFill>
                      <a:prstDash val="solid"/>
                      <a:round/>
                      <a:headEnd type="none" w="med" len="med"/>
                      <a:tailEnd type="none" w="med" len="med"/>
                    </a14:hiddenLine>
                  </a:ext>
                </a:extLst>
              </p:spPr>
              <p:txBody>
                <a:bodyPr/>
                <a:lstStyle/>
                <a:p>
                  <a:endParaRPr lang="zh-TW" altLang="en-US"/>
                </a:p>
              </p:txBody>
            </p:sp>
            <p:sp>
              <p:nvSpPr>
                <p:cNvPr id="139" name="Freeform 94">
                  <a:extLst>
                    <a:ext uri="{FF2B5EF4-FFF2-40B4-BE49-F238E27FC236}">
                      <a16:creationId xmlns:a16="http://schemas.microsoft.com/office/drawing/2014/main" id="{A99FCBF5-6862-4991-BA41-46A90CDF12A8}"/>
                    </a:ext>
                  </a:extLst>
                </p:cNvPr>
                <p:cNvSpPr>
                  <a:spLocks/>
                </p:cNvSpPr>
                <p:nvPr/>
              </p:nvSpPr>
              <p:spPr bwMode="gray">
                <a:xfrm>
                  <a:off x="2771" y="2128"/>
                  <a:ext cx="55" cy="77"/>
                </a:xfrm>
                <a:custGeom>
                  <a:avLst/>
                  <a:gdLst>
                    <a:gd name="T0" fmla="*/ 64 w 74"/>
                    <a:gd name="T1" fmla="*/ 22 h 103"/>
                    <a:gd name="T2" fmla="*/ 74 w 74"/>
                    <a:gd name="T3" fmla="*/ 40 h 103"/>
                    <a:gd name="T4" fmla="*/ 30 w 74"/>
                    <a:gd name="T5" fmla="*/ 84 h 103"/>
                    <a:gd name="T6" fmla="*/ 32 w 74"/>
                    <a:gd name="T7" fmla="*/ 100 h 103"/>
                    <a:gd name="T8" fmla="*/ 20 w 74"/>
                    <a:gd name="T9" fmla="*/ 94 h 103"/>
                    <a:gd name="T10" fmla="*/ 6 w 74"/>
                    <a:gd name="T11" fmla="*/ 84 h 103"/>
                    <a:gd name="T12" fmla="*/ 0 w 74"/>
                    <a:gd name="T13" fmla="*/ 82 h 103"/>
                    <a:gd name="T14" fmla="*/ 10 w 74"/>
                    <a:gd name="T15" fmla="*/ 58 h 103"/>
                    <a:gd name="T16" fmla="*/ 12 w 74"/>
                    <a:gd name="T17" fmla="*/ 52 h 103"/>
                    <a:gd name="T18" fmla="*/ 2 w 74"/>
                    <a:gd name="T19" fmla="*/ 24 h 103"/>
                    <a:gd name="T20" fmla="*/ 4 w 74"/>
                    <a:gd name="T21" fmla="*/ 14 h 103"/>
                    <a:gd name="T22" fmla="*/ 26 w 74"/>
                    <a:gd name="T23" fmla="*/ 22 h 103"/>
                    <a:gd name="T24" fmla="*/ 36 w 74"/>
                    <a:gd name="T25" fmla="*/ 36 h 103"/>
                    <a:gd name="T26" fmla="*/ 64 w 74"/>
                    <a:gd name="T27" fmla="*/ 22 h 1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solidFill>
                  <a:srgbClr val="FFFFFF">
                    <a:alpha val="50195"/>
                  </a:srgbClr>
                </a:solidFill>
                <a:ln>
                  <a:noFill/>
                </a:ln>
                <a:extLst>
                  <a:ext uri="{91240B29-F687-4F45-9708-019B960494DF}">
                    <a14:hiddenLine xmlns:a14="http://schemas.microsoft.com/office/drawing/2010/main" w="6350" cap="flat" cmpd="sng">
                      <a:solidFill>
                        <a:srgbClr val="000000"/>
                      </a:solidFill>
                      <a:prstDash val="solid"/>
                      <a:round/>
                      <a:headEnd type="none" w="med" len="med"/>
                      <a:tailEnd type="none" w="med" len="med"/>
                    </a14:hiddenLine>
                  </a:ext>
                </a:extLst>
              </p:spPr>
              <p:txBody>
                <a:bodyPr/>
                <a:lstStyle/>
                <a:p>
                  <a:endParaRPr lang="zh-TW" altLang="en-US"/>
                </a:p>
              </p:txBody>
            </p:sp>
            <p:sp>
              <p:nvSpPr>
                <p:cNvPr id="140" name="Freeform 95">
                  <a:extLst>
                    <a:ext uri="{FF2B5EF4-FFF2-40B4-BE49-F238E27FC236}">
                      <a16:creationId xmlns:a16="http://schemas.microsoft.com/office/drawing/2014/main" id="{A1E91109-F2D9-4E5C-8502-9699B80A1A32}"/>
                    </a:ext>
                  </a:extLst>
                </p:cNvPr>
                <p:cNvSpPr>
                  <a:spLocks/>
                </p:cNvSpPr>
                <p:nvPr/>
              </p:nvSpPr>
              <p:spPr bwMode="gray">
                <a:xfrm>
                  <a:off x="2735" y="2207"/>
                  <a:ext cx="108" cy="183"/>
                </a:xfrm>
                <a:custGeom>
                  <a:avLst/>
                  <a:gdLst>
                    <a:gd name="T0" fmla="*/ 82 w 146"/>
                    <a:gd name="T1" fmla="*/ 100 h 252"/>
                    <a:gd name="T2" fmla="*/ 66 w 146"/>
                    <a:gd name="T3" fmla="*/ 106 h 252"/>
                    <a:gd name="T4" fmla="*/ 64 w 146"/>
                    <a:gd name="T5" fmla="*/ 132 h 252"/>
                    <a:gd name="T6" fmla="*/ 22 w 146"/>
                    <a:gd name="T7" fmla="*/ 146 h 252"/>
                    <a:gd name="T8" fmla="*/ 8 w 146"/>
                    <a:gd name="T9" fmla="*/ 168 h 252"/>
                    <a:gd name="T10" fmla="*/ 20 w 146"/>
                    <a:gd name="T11" fmla="*/ 182 h 252"/>
                    <a:gd name="T12" fmla="*/ 8 w 146"/>
                    <a:gd name="T13" fmla="*/ 198 h 252"/>
                    <a:gd name="T14" fmla="*/ 24 w 146"/>
                    <a:gd name="T15" fmla="*/ 252 h 252"/>
                    <a:gd name="T16" fmla="*/ 28 w 146"/>
                    <a:gd name="T17" fmla="*/ 214 h 252"/>
                    <a:gd name="T18" fmla="*/ 22 w 146"/>
                    <a:gd name="T19" fmla="*/ 192 h 252"/>
                    <a:gd name="T20" fmla="*/ 42 w 146"/>
                    <a:gd name="T21" fmla="*/ 176 h 252"/>
                    <a:gd name="T22" fmla="*/ 52 w 146"/>
                    <a:gd name="T23" fmla="*/ 158 h 252"/>
                    <a:gd name="T24" fmla="*/ 66 w 146"/>
                    <a:gd name="T25" fmla="*/ 174 h 252"/>
                    <a:gd name="T26" fmla="*/ 44 w 146"/>
                    <a:gd name="T27" fmla="*/ 190 h 252"/>
                    <a:gd name="T28" fmla="*/ 56 w 146"/>
                    <a:gd name="T29" fmla="*/ 200 h 252"/>
                    <a:gd name="T30" fmla="*/ 68 w 146"/>
                    <a:gd name="T31" fmla="*/ 178 h 252"/>
                    <a:gd name="T32" fmla="*/ 84 w 146"/>
                    <a:gd name="T33" fmla="*/ 184 h 252"/>
                    <a:gd name="T34" fmla="*/ 104 w 146"/>
                    <a:gd name="T35" fmla="*/ 148 h 252"/>
                    <a:gd name="T36" fmla="*/ 114 w 146"/>
                    <a:gd name="T37" fmla="*/ 156 h 252"/>
                    <a:gd name="T38" fmla="*/ 136 w 146"/>
                    <a:gd name="T39" fmla="*/ 148 h 252"/>
                    <a:gd name="T40" fmla="*/ 146 w 146"/>
                    <a:gd name="T41" fmla="*/ 130 h 252"/>
                    <a:gd name="T42" fmla="*/ 142 w 146"/>
                    <a:gd name="T43" fmla="*/ 110 h 252"/>
                    <a:gd name="T44" fmla="*/ 134 w 146"/>
                    <a:gd name="T45" fmla="*/ 98 h 252"/>
                    <a:gd name="T46" fmla="*/ 122 w 146"/>
                    <a:gd name="T47" fmla="*/ 40 h 252"/>
                    <a:gd name="T48" fmla="*/ 94 w 146"/>
                    <a:gd name="T49" fmla="*/ 0 h 252"/>
                    <a:gd name="T50" fmla="*/ 78 w 146"/>
                    <a:gd name="T51" fmla="*/ 12 h 252"/>
                    <a:gd name="T52" fmla="*/ 96 w 146"/>
                    <a:gd name="T53" fmla="*/ 34 h 252"/>
                    <a:gd name="T54" fmla="*/ 96 w 146"/>
                    <a:gd name="T55" fmla="*/ 64 h 252"/>
                    <a:gd name="T56" fmla="*/ 82 w 146"/>
                    <a:gd name="T57" fmla="*/ 100 h 2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solidFill>
                  <a:srgbClr val="FFFFFF">
                    <a:alpha val="50195"/>
                  </a:srgbClr>
                </a:solidFill>
                <a:ln>
                  <a:noFill/>
                </a:ln>
                <a:extLst>
                  <a:ext uri="{91240B29-F687-4F45-9708-019B960494DF}">
                    <a14:hiddenLine xmlns:a14="http://schemas.microsoft.com/office/drawing/2010/main" w="6350" cap="flat" cmpd="sng">
                      <a:solidFill>
                        <a:srgbClr val="000000"/>
                      </a:solidFill>
                      <a:prstDash val="solid"/>
                      <a:round/>
                      <a:headEnd type="none" w="med" len="med"/>
                      <a:tailEnd type="none" w="med" len="med"/>
                    </a14:hiddenLine>
                  </a:ext>
                </a:extLst>
              </p:spPr>
              <p:txBody>
                <a:bodyPr/>
                <a:lstStyle/>
                <a:p>
                  <a:endParaRPr lang="zh-TW" altLang="en-US"/>
                </a:p>
              </p:txBody>
            </p:sp>
          </p:grpSp>
          <p:sp>
            <p:nvSpPr>
              <p:cNvPr id="113" name="Freeform 96">
                <a:extLst>
                  <a:ext uri="{FF2B5EF4-FFF2-40B4-BE49-F238E27FC236}">
                    <a16:creationId xmlns:a16="http://schemas.microsoft.com/office/drawing/2014/main" id="{4DCE7453-8B06-4133-86D3-65638DA3FAAE}"/>
                  </a:ext>
                </a:extLst>
              </p:cNvPr>
              <p:cNvSpPr>
                <a:spLocks/>
              </p:cNvSpPr>
              <p:nvPr/>
            </p:nvSpPr>
            <p:spPr bwMode="gray">
              <a:xfrm>
                <a:off x="877" y="1722"/>
                <a:ext cx="9" cy="13"/>
              </a:xfrm>
              <a:custGeom>
                <a:avLst/>
                <a:gdLst>
                  <a:gd name="T0" fmla="*/ 10 w 13"/>
                  <a:gd name="T1" fmla="*/ 5 h 20"/>
                  <a:gd name="T2" fmla="*/ 1 w 13"/>
                  <a:gd name="T3" fmla="*/ 11 h 20"/>
                  <a:gd name="T4" fmla="*/ 9 w 13"/>
                  <a:gd name="T5" fmla="*/ 20 h 20"/>
                  <a:gd name="T6" fmla="*/ 10 w 13"/>
                  <a:gd name="T7" fmla="*/ 5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FFFFF">
                  <a:alpha val="50195"/>
                </a:srgbClr>
              </a:solidFill>
              <a:ln>
                <a:noFill/>
              </a:ln>
              <a:effectLst>
                <a:outerShdw dist="40161" dir="4293903" algn="ctr" rotWithShape="0">
                  <a:srgbClr val="333333">
                    <a:alpha val="50000"/>
                  </a:srgbClr>
                </a:outerShdw>
              </a:effectLst>
              <a:extLst>
                <a:ext uri="{91240B29-F687-4F45-9708-019B960494DF}">
                  <a14:hiddenLine xmlns:a14="http://schemas.microsoft.com/office/drawing/2010/main" w="6350" cap="flat" cmpd="sng">
                    <a:solidFill>
                      <a:srgbClr val="000000"/>
                    </a:solidFill>
                    <a:prstDash val="dash"/>
                    <a:round/>
                    <a:headEnd type="none" w="med" len="med"/>
                    <a:tailEnd type="none" w="med" len="med"/>
                  </a14:hiddenLine>
                </a:ext>
              </a:extLst>
            </p:spPr>
            <p:txBody>
              <a:bodyPr/>
              <a:lstStyle/>
              <a:p>
                <a:endParaRPr lang="zh-TW" altLang="en-US"/>
              </a:p>
            </p:txBody>
          </p:sp>
          <p:grpSp>
            <p:nvGrpSpPr>
              <p:cNvPr id="114" name="Group 97">
                <a:extLst>
                  <a:ext uri="{FF2B5EF4-FFF2-40B4-BE49-F238E27FC236}">
                    <a16:creationId xmlns:a16="http://schemas.microsoft.com/office/drawing/2014/main" id="{D0B082EE-D35A-485E-B4AA-6B692F5A9EF9}"/>
                  </a:ext>
                </a:extLst>
              </p:cNvPr>
              <p:cNvGrpSpPr>
                <a:grpSpLocks/>
              </p:cNvGrpSpPr>
              <p:nvPr/>
            </p:nvGrpSpPr>
            <p:grpSpPr bwMode="auto">
              <a:xfrm rot="-385409">
                <a:off x="1428" y="2691"/>
                <a:ext cx="206" cy="301"/>
                <a:chOff x="3095" y="2636"/>
                <a:chExt cx="206" cy="301"/>
              </a:xfrm>
            </p:grpSpPr>
            <p:sp>
              <p:nvSpPr>
                <p:cNvPr id="129" name="Freeform 98">
                  <a:extLst>
                    <a:ext uri="{FF2B5EF4-FFF2-40B4-BE49-F238E27FC236}">
                      <a16:creationId xmlns:a16="http://schemas.microsoft.com/office/drawing/2014/main" id="{0B23F496-AD40-4257-8E1A-14012746AD95}"/>
                    </a:ext>
                  </a:extLst>
                </p:cNvPr>
                <p:cNvSpPr>
                  <a:spLocks/>
                </p:cNvSpPr>
                <p:nvPr/>
              </p:nvSpPr>
              <p:spPr bwMode="gray">
                <a:xfrm>
                  <a:off x="3094" y="2740"/>
                  <a:ext cx="124" cy="195"/>
                </a:xfrm>
                <a:custGeom>
                  <a:avLst/>
                  <a:gdLst>
                    <a:gd name="T0" fmla="*/ 128 w 164"/>
                    <a:gd name="T1" fmla="*/ 0 h 268"/>
                    <a:gd name="T2" fmla="*/ 104 w 164"/>
                    <a:gd name="T3" fmla="*/ 28 h 268"/>
                    <a:gd name="T4" fmla="*/ 88 w 164"/>
                    <a:gd name="T5" fmla="*/ 64 h 268"/>
                    <a:gd name="T6" fmla="*/ 36 w 164"/>
                    <a:gd name="T7" fmla="*/ 84 h 268"/>
                    <a:gd name="T8" fmla="*/ 28 w 164"/>
                    <a:gd name="T9" fmla="*/ 96 h 268"/>
                    <a:gd name="T10" fmla="*/ 16 w 164"/>
                    <a:gd name="T11" fmla="*/ 100 h 268"/>
                    <a:gd name="T12" fmla="*/ 20 w 164"/>
                    <a:gd name="T13" fmla="*/ 132 h 268"/>
                    <a:gd name="T14" fmla="*/ 28 w 164"/>
                    <a:gd name="T15" fmla="*/ 156 h 268"/>
                    <a:gd name="T16" fmla="*/ 0 w 164"/>
                    <a:gd name="T17" fmla="*/ 200 h 268"/>
                    <a:gd name="T18" fmla="*/ 28 w 164"/>
                    <a:gd name="T19" fmla="*/ 260 h 268"/>
                    <a:gd name="T20" fmla="*/ 52 w 164"/>
                    <a:gd name="T21" fmla="*/ 268 h 268"/>
                    <a:gd name="T22" fmla="*/ 88 w 164"/>
                    <a:gd name="T23" fmla="*/ 216 h 268"/>
                    <a:gd name="T24" fmla="*/ 104 w 164"/>
                    <a:gd name="T25" fmla="*/ 192 h 268"/>
                    <a:gd name="T26" fmla="*/ 128 w 164"/>
                    <a:gd name="T27" fmla="*/ 116 h 268"/>
                    <a:gd name="T28" fmla="*/ 140 w 164"/>
                    <a:gd name="T29" fmla="*/ 76 h 268"/>
                    <a:gd name="T30" fmla="*/ 164 w 164"/>
                    <a:gd name="T31" fmla="*/ 72 h 268"/>
                    <a:gd name="T32" fmla="*/ 128 w 164"/>
                    <a:gd name="T33" fmla="*/ 0 h 2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solidFill>
                  <a:srgbClr val="FFFFFF">
                    <a:alpha val="50195"/>
                  </a:srgbClr>
                </a:solidFill>
                <a:ln>
                  <a:noFill/>
                </a:ln>
                <a:extLst>
                  <a:ext uri="{91240B29-F687-4F45-9708-019B960494DF}">
                    <a14:hiddenLine xmlns:a14="http://schemas.microsoft.com/office/drawing/2010/main" w="6350" cap="flat" cmpd="sng">
                      <a:solidFill>
                        <a:srgbClr val="000000"/>
                      </a:solidFill>
                      <a:prstDash val="solid"/>
                      <a:round/>
                      <a:headEnd type="none" w="med" len="med"/>
                      <a:tailEnd type="none" w="med" len="med"/>
                    </a14:hiddenLine>
                  </a:ext>
                </a:extLst>
              </p:spPr>
              <p:txBody>
                <a:bodyPr/>
                <a:lstStyle/>
                <a:p>
                  <a:endParaRPr lang="zh-TW" altLang="en-US"/>
                </a:p>
              </p:txBody>
            </p:sp>
            <p:sp>
              <p:nvSpPr>
                <p:cNvPr id="130" name="Freeform 99">
                  <a:extLst>
                    <a:ext uri="{FF2B5EF4-FFF2-40B4-BE49-F238E27FC236}">
                      <a16:creationId xmlns:a16="http://schemas.microsoft.com/office/drawing/2014/main" id="{D22C8D41-7794-4BDD-8E01-AC5BFDDDEACC}"/>
                    </a:ext>
                  </a:extLst>
                </p:cNvPr>
                <p:cNvSpPr>
                  <a:spLocks/>
                </p:cNvSpPr>
                <p:nvPr/>
              </p:nvSpPr>
              <p:spPr bwMode="gray">
                <a:xfrm>
                  <a:off x="3251" y="2864"/>
                  <a:ext cx="31" cy="18"/>
                </a:xfrm>
                <a:custGeom>
                  <a:avLst/>
                  <a:gdLst>
                    <a:gd name="T0" fmla="*/ 30 w 41"/>
                    <a:gd name="T1" fmla="*/ 0 h 24"/>
                    <a:gd name="T2" fmla="*/ 26 w 41"/>
                    <a:gd name="T3" fmla="*/ 24 h 24"/>
                    <a:gd name="T4" fmla="*/ 30 w 41"/>
                    <a:gd name="T5" fmla="*/ 0 h 24"/>
                    <a:gd name="T6" fmla="*/ 0 60000 65536"/>
                    <a:gd name="T7" fmla="*/ 0 60000 65536"/>
                    <a:gd name="T8" fmla="*/ 0 60000 65536"/>
                  </a:gdLst>
                  <a:ahLst/>
                  <a:cxnLst>
                    <a:cxn ang="T6">
                      <a:pos x="T0" y="T1"/>
                    </a:cxn>
                    <a:cxn ang="T7">
                      <a:pos x="T2" y="T3"/>
                    </a:cxn>
                    <a:cxn ang="T8">
                      <a:pos x="T4" y="T5"/>
                    </a:cxn>
                  </a:cxnLst>
                  <a:rect l="0" t="0" r="r" b="b"/>
                  <a:pathLst>
                    <a:path w="41" h="24">
                      <a:moveTo>
                        <a:pt x="30" y="0"/>
                      </a:moveTo>
                      <a:cubicBezTo>
                        <a:pt x="4" y="4"/>
                        <a:pt x="0" y="17"/>
                        <a:pt x="26" y="24"/>
                      </a:cubicBezTo>
                      <a:cubicBezTo>
                        <a:pt x="41" y="19"/>
                        <a:pt x="38" y="10"/>
                        <a:pt x="30" y="0"/>
                      </a:cubicBezTo>
                      <a:close/>
                    </a:path>
                  </a:pathLst>
                </a:custGeom>
                <a:solidFill>
                  <a:srgbClr val="FFFFFF">
                    <a:alpha val="50195"/>
                  </a:srgbClr>
                </a:solidFill>
                <a:ln>
                  <a:noFill/>
                </a:ln>
                <a:extLst>
                  <a:ext uri="{91240B29-F687-4F45-9708-019B960494DF}">
                    <a14:hiddenLine xmlns:a14="http://schemas.microsoft.com/office/drawing/2010/main" w="6350" cap="flat" cmpd="sng">
                      <a:solidFill>
                        <a:srgbClr val="000000"/>
                      </a:solidFill>
                      <a:prstDash val="solid"/>
                      <a:round/>
                      <a:headEnd type="none" w="med" len="med"/>
                      <a:tailEnd type="none" w="med" len="med"/>
                    </a14:hiddenLine>
                  </a:ext>
                </a:extLst>
              </p:spPr>
              <p:txBody>
                <a:bodyPr/>
                <a:lstStyle/>
                <a:p>
                  <a:endParaRPr lang="zh-TW" altLang="en-US"/>
                </a:p>
              </p:txBody>
            </p:sp>
            <p:sp>
              <p:nvSpPr>
                <p:cNvPr id="131" name="Freeform 100">
                  <a:extLst>
                    <a:ext uri="{FF2B5EF4-FFF2-40B4-BE49-F238E27FC236}">
                      <a16:creationId xmlns:a16="http://schemas.microsoft.com/office/drawing/2014/main" id="{C9AD4252-6ECC-4D89-A973-0C29DD5DF879}"/>
                    </a:ext>
                  </a:extLst>
                </p:cNvPr>
                <p:cNvSpPr>
                  <a:spLocks/>
                </p:cNvSpPr>
                <p:nvPr/>
              </p:nvSpPr>
              <p:spPr bwMode="gray">
                <a:xfrm>
                  <a:off x="3290" y="2857"/>
                  <a:ext cx="10" cy="15"/>
                </a:xfrm>
                <a:custGeom>
                  <a:avLst/>
                  <a:gdLst>
                    <a:gd name="T0" fmla="*/ 10 w 13"/>
                    <a:gd name="T1" fmla="*/ 5 h 20"/>
                    <a:gd name="T2" fmla="*/ 1 w 13"/>
                    <a:gd name="T3" fmla="*/ 11 h 20"/>
                    <a:gd name="T4" fmla="*/ 9 w 13"/>
                    <a:gd name="T5" fmla="*/ 20 h 20"/>
                    <a:gd name="T6" fmla="*/ 10 w 13"/>
                    <a:gd name="T7" fmla="*/ 5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FFFFF">
                    <a:alpha val="50195"/>
                  </a:srgbClr>
                </a:solidFill>
                <a:ln>
                  <a:noFill/>
                </a:ln>
                <a:extLst>
                  <a:ext uri="{91240B29-F687-4F45-9708-019B960494DF}">
                    <a14:hiddenLine xmlns:a14="http://schemas.microsoft.com/office/drawing/2010/main" w="6350" cap="flat" cmpd="sng">
                      <a:solidFill>
                        <a:srgbClr val="000000"/>
                      </a:solidFill>
                      <a:prstDash val="solid"/>
                      <a:round/>
                      <a:headEnd type="none" w="med" len="med"/>
                      <a:tailEnd type="none" w="med" len="med"/>
                    </a14:hiddenLine>
                  </a:ext>
                </a:extLst>
              </p:spPr>
              <p:txBody>
                <a:bodyPr/>
                <a:lstStyle/>
                <a:p>
                  <a:endParaRPr lang="zh-TW" altLang="en-US"/>
                </a:p>
              </p:txBody>
            </p:sp>
            <p:sp>
              <p:nvSpPr>
                <p:cNvPr id="132" name="Freeform 101">
                  <a:extLst>
                    <a:ext uri="{FF2B5EF4-FFF2-40B4-BE49-F238E27FC236}">
                      <a16:creationId xmlns:a16="http://schemas.microsoft.com/office/drawing/2014/main" id="{FD7426B8-AE3B-4821-B174-54EADBB41A61}"/>
                    </a:ext>
                  </a:extLst>
                </p:cNvPr>
                <p:cNvSpPr>
                  <a:spLocks/>
                </p:cNvSpPr>
                <p:nvPr/>
              </p:nvSpPr>
              <p:spPr bwMode="gray">
                <a:xfrm>
                  <a:off x="3222" y="2708"/>
                  <a:ext cx="9" cy="16"/>
                </a:xfrm>
                <a:custGeom>
                  <a:avLst/>
                  <a:gdLst>
                    <a:gd name="T0" fmla="*/ 10 w 13"/>
                    <a:gd name="T1" fmla="*/ 5 h 20"/>
                    <a:gd name="T2" fmla="*/ 1 w 13"/>
                    <a:gd name="T3" fmla="*/ 11 h 20"/>
                    <a:gd name="T4" fmla="*/ 9 w 13"/>
                    <a:gd name="T5" fmla="*/ 20 h 20"/>
                    <a:gd name="T6" fmla="*/ 10 w 13"/>
                    <a:gd name="T7" fmla="*/ 5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FFFFF">
                    <a:alpha val="50195"/>
                  </a:srgbClr>
                </a:solidFill>
                <a:ln>
                  <a:noFill/>
                </a:ln>
                <a:extLst>
                  <a:ext uri="{91240B29-F687-4F45-9708-019B960494DF}">
                    <a14:hiddenLine xmlns:a14="http://schemas.microsoft.com/office/drawing/2010/main" w="6350" cap="flat" cmpd="sng">
                      <a:solidFill>
                        <a:srgbClr val="000000"/>
                      </a:solidFill>
                      <a:prstDash val="solid"/>
                      <a:round/>
                      <a:headEnd type="none" w="med" len="med"/>
                      <a:tailEnd type="none" w="med" len="med"/>
                    </a14:hiddenLine>
                  </a:ext>
                </a:extLst>
              </p:spPr>
              <p:txBody>
                <a:bodyPr/>
                <a:lstStyle/>
                <a:p>
                  <a:endParaRPr lang="zh-TW" altLang="en-US"/>
                </a:p>
              </p:txBody>
            </p:sp>
            <p:sp>
              <p:nvSpPr>
                <p:cNvPr id="133" name="Freeform 102">
                  <a:extLst>
                    <a:ext uri="{FF2B5EF4-FFF2-40B4-BE49-F238E27FC236}">
                      <a16:creationId xmlns:a16="http://schemas.microsoft.com/office/drawing/2014/main" id="{D3CBBF78-F3C4-42E5-A03F-05B79BF08E6D}"/>
                    </a:ext>
                  </a:extLst>
                </p:cNvPr>
                <p:cNvSpPr>
                  <a:spLocks/>
                </p:cNvSpPr>
                <p:nvPr/>
              </p:nvSpPr>
              <p:spPr bwMode="gray">
                <a:xfrm>
                  <a:off x="3282" y="2637"/>
                  <a:ext cx="12" cy="19"/>
                </a:xfrm>
                <a:custGeom>
                  <a:avLst/>
                  <a:gdLst>
                    <a:gd name="T0" fmla="*/ 6 w 14"/>
                    <a:gd name="T1" fmla="*/ 0 h 25"/>
                    <a:gd name="T2" fmla="*/ 0 w 14"/>
                    <a:gd name="T3" fmla="*/ 13 h 25"/>
                    <a:gd name="T4" fmla="*/ 12 w 14"/>
                    <a:gd name="T5" fmla="*/ 24 h 25"/>
                    <a:gd name="T6" fmla="*/ 6 w 14"/>
                    <a:gd name="T7" fmla="*/ 0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FFFFFF">
                    <a:alpha val="50195"/>
                  </a:srgbClr>
                </a:solidFill>
                <a:ln>
                  <a:noFill/>
                </a:ln>
                <a:extLst>
                  <a:ext uri="{91240B29-F687-4F45-9708-019B960494DF}">
                    <a14:hiddenLine xmlns:a14="http://schemas.microsoft.com/office/drawing/2010/main" w="6350" cap="flat" cmpd="sng">
                      <a:solidFill>
                        <a:srgbClr val="000000"/>
                      </a:solidFill>
                      <a:prstDash val="solid"/>
                      <a:round/>
                      <a:headEnd type="none" w="med" len="med"/>
                      <a:tailEnd type="none" w="med" len="med"/>
                    </a14:hiddenLine>
                  </a:ext>
                </a:extLst>
              </p:spPr>
              <p:txBody>
                <a:bodyPr/>
                <a:lstStyle/>
                <a:p>
                  <a:endParaRPr lang="zh-TW" altLang="en-US"/>
                </a:p>
              </p:txBody>
            </p:sp>
            <p:sp>
              <p:nvSpPr>
                <p:cNvPr id="134" name="Freeform 103">
                  <a:extLst>
                    <a:ext uri="{FF2B5EF4-FFF2-40B4-BE49-F238E27FC236}">
                      <a16:creationId xmlns:a16="http://schemas.microsoft.com/office/drawing/2014/main" id="{3A41C94C-6764-485A-9737-C57EEF49A00F}"/>
                    </a:ext>
                  </a:extLst>
                </p:cNvPr>
                <p:cNvSpPr>
                  <a:spLocks/>
                </p:cNvSpPr>
                <p:nvPr/>
              </p:nvSpPr>
              <p:spPr bwMode="gray">
                <a:xfrm>
                  <a:off x="3258" y="2636"/>
                  <a:ext cx="10" cy="19"/>
                </a:xfrm>
                <a:custGeom>
                  <a:avLst/>
                  <a:gdLst>
                    <a:gd name="T0" fmla="*/ 6 w 14"/>
                    <a:gd name="T1" fmla="*/ 0 h 25"/>
                    <a:gd name="T2" fmla="*/ 0 w 14"/>
                    <a:gd name="T3" fmla="*/ 13 h 25"/>
                    <a:gd name="T4" fmla="*/ 12 w 14"/>
                    <a:gd name="T5" fmla="*/ 24 h 25"/>
                    <a:gd name="T6" fmla="*/ 6 w 14"/>
                    <a:gd name="T7" fmla="*/ 0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FFFFFF">
                    <a:alpha val="50195"/>
                  </a:srgbClr>
                </a:solidFill>
                <a:ln>
                  <a:noFill/>
                </a:ln>
                <a:extLst>
                  <a:ext uri="{91240B29-F687-4F45-9708-019B960494DF}">
                    <a14:hiddenLine xmlns:a14="http://schemas.microsoft.com/office/drawing/2010/main" w="6350" cap="flat" cmpd="sng">
                      <a:solidFill>
                        <a:srgbClr val="000000"/>
                      </a:solidFill>
                      <a:prstDash val="solid"/>
                      <a:round/>
                      <a:headEnd type="none" w="med" len="med"/>
                      <a:tailEnd type="none" w="med" len="med"/>
                    </a14:hiddenLine>
                  </a:ext>
                </a:extLst>
              </p:spPr>
              <p:txBody>
                <a:bodyPr/>
                <a:lstStyle/>
                <a:p>
                  <a:endParaRPr lang="zh-TW" altLang="en-US"/>
                </a:p>
              </p:txBody>
            </p:sp>
            <p:sp>
              <p:nvSpPr>
                <p:cNvPr id="135" name="Freeform 104">
                  <a:extLst>
                    <a:ext uri="{FF2B5EF4-FFF2-40B4-BE49-F238E27FC236}">
                      <a16:creationId xmlns:a16="http://schemas.microsoft.com/office/drawing/2014/main" id="{388E7B50-0EE6-42BF-AF00-BC5FB7DB6040}"/>
                    </a:ext>
                  </a:extLst>
                </p:cNvPr>
                <p:cNvSpPr>
                  <a:spLocks/>
                </p:cNvSpPr>
                <p:nvPr/>
              </p:nvSpPr>
              <p:spPr bwMode="gray">
                <a:xfrm>
                  <a:off x="3247" y="2658"/>
                  <a:ext cx="10" cy="15"/>
                </a:xfrm>
                <a:custGeom>
                  <a:avLst/>
                  <a:gdLst>
                    <a:gd name="T0" fmla="*/ 10 w 13"/>
                    <a:gd name="T1" fmla="*/ 5 h 20"/>
                    <a:gd name="T2" fmla="*/ 1 w 13"/>
                    <a:gd name="T3" fmla="*/ 11 h 20"/>
                    <a:gd name="T4" fmla="*/ 9 w 13"/>
                    <a:gd name="T5" fmla="*/ 20 h 20"/>
                    <a:gd name="T6" fmla="*/ 10 w 13"/>
                    <a:gd name="T7" fmla="*/ 5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FFFFF">
                    <a:alpha val="50195"/>
                  </a:srgbClr>
                </a:solidFill>
                <a:ln>
                  <a:noFill/>
                </a:ln>
                <a:extLst>
                  <a:ext uri="{91240B29-F687-4F45-9708-019B960494DF}">
                    <a14:hiddenLine xmlns:a14="http://schemas.microsoft.com/office/drawing/2010/main" w="6350" cap="flat" cmpd="sng">
                      <a:solidFill>
                        <a:srgbClr val="000000"/>
                      </a:solidFill>
                      <a:prstDash val="solid"/>
                      <a:round/>
                      <a:headEnd type="none" w="med" len="med"/>
                      <a:tailEnd type="none" w="med" len="med"/>
                    </a14:hiddenLine>
                  </a:ext>
                </a:extLst>
              </p:spPr>
              <p:txBody>
                <a:bodyPr/>
                <a:lstStyle/>
                <a:p>
                  <a:endParaRPr lang="zh-TW" altLang="en-US"/>
                </a:p>
              </p:txBody>
            </p:sp>
            <p:sp>
              <p:nvSpPr>
                <p:cNvPr id="136" name="Freeform 105">
                  <a:extLst>
                    <a:ext uri="{FF2B5EF4-FFF2-40B4-BE49-F238E27FC236}">
                      <a16:creationId xmlns:a16="http://schemas.microsoft.com/office/drawing/2014/main" id="{984D4F52-1A71-4835-8D8B-B50877D15F16}"/>
                    </a:ext>
                  </a:extLst>
                </p:cNvPr>
                <p:cNvSpPr>
                  <a:spLocks/>
                </p:cNvSpPr>
                <p:nvPr/>
              </p:nvSpPr>
              <p:spPr bwMode="gray">
                <a:xfrm>
                  <a:off x="3223" y="2690"/>
                  <a:ext cx="9" cy="16"/>
                </a:xfrm>
                <a:custGeom>
                  <a:avLst/>
                  <a:gdLst>
                    <a:gd name="T0" fmla="*/ 10 w 13"/>
                    <a:gd name="T1" fmla="*/ 5 h 20"/>
                    <a:gd name="T2" fmla="*/ 1 w 13"/>
                    <a:gd name="T3" fmla="*/ 11 h 20"/>
                    <a:gd name="T4" fmla="*/ 9 w 13"/>
                    <a:gd name="T5" fmla="*/ 20 h 20"/>
                    <a:gd name="T6" fmla="*/ 10 w 13"/>
                    <a:gd name="T7" fmla="*/ 5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FFFFF">
                    <a:alpha val="50195"/>
                  </a:srgbClr>
                </a:solidFill>
                <a:ln>
                  <a:noFill/>
                </a:ln>
                <a:extLst>
                  <a:ext uri="{91240B29-F687-4F45-9708-019B960494DF}">
                    <a14:hiddenLine xmlns:a14="http://schemas.microsoft.com/office/drawing/2010/main" w="6350" cap="flat" cmpd="sng">
                      <a:solidFill>
                        <a:srgbClr val="000000"/>
                      </a:solidFill>
                      <a:prstDash val="solid"/>
                      <a:round/>
                      <a:headEnd type="none" w="med" len="med"/>
                      <a:tailEnd type="none" w="med" len="med"/>
                    </a14:hiddenLine>
                  </a:ext>
                </a:extLst>
              </p:spPr>
              <p:txBody>
                <a:bodyPr/>
                <a:lstStyle/>
                <a:p>
                  <a:endParaRPr lang="zh-TW" altLang="en-US"/>
                </a:p>
              </p:txBody>
            </p:sp>
            <p:sp>
              <p:nvSpPr>
                <p:cNvPr id="137" name="Freeform 106">
                  <a:extLst>
                    <a:ext uri="{FF2B5EF4-FFF2-40B4-BE49-F238E27FC236}">
                      <a16:creationId xmlns:a16="http://schemas.microsoft.com/office/drawing/2014/main" id="{3B01E5AC-4D87-4EBA-AC91-0268D261F65F}"/>
                    </a:ext>
                  </a:extLst>
                </p:cNvPr>
                <p:cNvSpPr>
                  <a:spLocks/>
                </p:cNvSpPr>
                <p:nvPr/>
              </p:nvSpPr>
              <p:spPr bwMode="gray">
                <a:xfrm>
                  <a:off x="3242" y="2678"/>
                  <a:ext cx="10" cy="15"/>
                </a:xfrm>
                <a:custGeom>
                  <a:avLst/>
                  <a:gdLst>
                    <a:gd name="T0" fmla="*/ 10 w 13"/>
                    <a:gd name="T1" fmla="*/ 5 h 20"/>
                    <a:gd name="T2" fmla="*/ 1 w 13"/>
                    <a:gd name="T3" fmla="*/ 11 h 20"/>
                    <a:gd name="T4" fmla="*/ 9 w 13"/>
                    <a:gd name="T5" fmla="*/ 20 h 20"/>
                    <a:gd name="T6" fmla="*/ 10 w 13"/>
                    <a:gd name="T7" fmla="*/ 5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FFFFF">
                    <a:alpha val="50195"/>
                  </a:srgbClr>
                </a:solidFill>
                <a:ln>
                  <a:noFill/>
                </a:ln>
                <a:extLst>
                  <a:ext uri="{91240B29-F687-4F45-9708-019B960494DF}">
                    <a14:hiddenLine xmlns:a14="http://schemas.microsoft.com/office/drawing/2010/main" w="6350" cap="flat" cmpd="sng">
                      <a:solidFill>
                        <a:srgbClr val="000000"/>
                      </a:solidFill>
                      <a:prstDash val="solid"/>
                      <a:round/>
                      <a:headEnd type="none" w="med" len="med"/>
                      <a:tailEnd type="none" w="med" len="med"/>
                    </a14:hiddenLine>
                  </a:ext>
                </a:extLst>
              </p:spPr>
              <p:txBody>
                <a:bodyPr/>
                <a:lstStyle/>
                <a:p>
                  <a:endParaRPr lang="zh-TW" altLang="en-US"/>
                </a:p>
              </p:txBody>
            </p:sp>
          </p:grpSp>
          <p:sp>
            <p:nvSpPr>
              <p:cNvPr id="115" name="Freeform 107">
                <a:extLst>
                  <a:ext uri="{FF2B5EF4-FFF2-40B4-BE49-F238E27FC236}">
                    <a16:creationId xmlns:a16="http://schemas.microsoft.com/office/drawing/2014/main" id="{A8E41B52-F2A0-4A5E-9BD3-60CFCD0EB791}"/>
                  </a:ext>
                </a:extLst>
              </p:cNvPr>
              <p:cNvSpPr>
                <a:spLocks/>
              </p:cNvSpPr>
              <p:nvPr/>
            </p:nvSpPr>
            <p:spPr bwMode="gray">
              <a:xfrm>
                <a:off x="1019" y="2040"/>
                <a:ext cx="23" cy="72"/>
              </a:xfrm>
              <a:custGeom>
                <a:avLst/>
                <a:gdLst>
                  <a:gd name="T0" fmla="*/ 19 w 24"/>
                  <a:gd name="T1" fmla="*/ 31 h 72"/>
                  <a:gd name="T2" fmla="*/ 24 w 24"/>
                  <a:gd name="T3" fmla="*/ 15 h 72"/>
                  <a:gd name="T4" fmla="*/ 13 w 24"/>
                  <a:gd name="T5" fmla="*/ 0 h 72"/>
                  <a:gd name="T6" fmla="*/ 1 w 24"/>
                  <a:gd name="T7" fmla="*/ 7 h 72"/>
                  <a:gd name="T8" fmla="*/ 12 w 24"/>
                  <a:gd name="T9" fmla="*/ 28 h 72"/>
                  <a:gd name="T10" fmla="*/ 0 w 24"/>
                  <a:gd name="T11" fmla="*/ 39 h 72"/>
                  <a:gd name="T12" fmla="*/ 3 w 24"/>
                  <a:gd name="T13" fmla="*/ 72 h 72"/>
                  <a:gd name="T14" fmla="*/ 21 w 24"/>
                  <a:gd name="T15" fmla="*/ 66 h 72"/>
                  <a:gd name="T16" fmla="*/ 19 w 24"/>
                  <a:gd name="T17" fmla="*/ 31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72">
                    <a:moveTo>
                      <a:pt x="19" y="31"/>
                    </a:moveTo>
                    <a:lnTo>
                      <a:pt x="24" y="15"/>
                    </a:lnTo>
                    <a:lnTo>
                      <a:pt x="13" y="0"/>
                    </a:lnTo>
                    <a:lnTo>
                      <a:pt x="1" y="7"/>
                    </a:lnTo>
                    <a:lnTo>
                      <a:pt x="12" y="28"/>
                    </a:lnTo>
                    <a:lnTo>
                      <a:pt x="0" y="39"/>
                    </a:lnTo>
                    <a:lnTo>
                      <a:pt x="3" y="72"/>
                    </a:lnTo>
                    <a:lnTo>
                      <a:pt x="21" y="66"/>
                    </a:lnTo>
                    <a:lnTo>
                      <a:pt x="19" y="31"/>
                    </a:ln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6" name="Freeform 108">
                <a:extLst>
                  <a:ext uri="{FF2B5EF4-FFF2-40B4-BE49-F238E27FC236}">
                    <a16:creationId xmlns:a16="http://schemas.microsoft.com/office/drawing/2014/main" id="{BD386BC3-F2FB-48ED-AFAD-21B89253CD17}"/>
                  </a:ext>
                </a:extLst>
              </p:cNvPr>
              <p:cNvSpPr>
                <a:spLocks/>
              </p:cNvSpPr>
              <p:nvPr/>
            </p:nvSpPr>
            <p:spPr bwMode="gray">
              <a:xfrm>
                <a:off x="2276" y="2558"/>
                <a:ext cx="135" cy="158"/>
              </a:xfrm>
              <a:custGeom>
                <a:avLst/>
                <a:gdLst>
                  <a:gd name="T0" fmla="*/ 110 w 134"/>
                  <a:gd name="T1" fmla="*/ 0 h 158"/>
                  <a:gd name="T2" fmla="*/ 83 w 134"/>
                  <a:gd name="T3" fmla="*/ 22 h 158"/>
                  <a:gd name="T4" fmla="*/ 74 w 134"/>
                  <a:gd name="T5" fmla="*/ 53 h 158"/>
                  <a:gd name="T6" fmla="*/ 56 w 134"/>
                  <a:gd name="T7" fmla="*/ 55 h 158"/>
                  <a:gd name="T8" fmla="*/ 35 w 134"/>
                  <a:gd name="T9" fmla="*/ 84 h 158"/>
                  <a:gd name="T10" fmla="*/ 14 w 134"/>
                  <a:gd name="T11" fmla="*/ 88 h 158"/>
                  <a:gd name="T12" fmla="*/ 6 w 134"/>
                  <a:gd name="T13" fmla="*/ 124 h 158"/>
                  <a:gd name="T14" fmla="*/ 49 w 134"/>
                  <a:gd name="T15" fmla="*/ 147 h 158"/>
                  <a:gd name="T16" fmla="*/ 62 w 134"/>
                  <a:gd name="T17" fmla="*/ 154 h 158"/>
                  <a:gd name="T18" fmla="*/ 80 w 134"/>
                  <a:gd name="T19" fmla="*/ 157 h 158"/>
                  <a:gd name="T20" fmla="*/ 84 w 134"/>
                  <a:gd name="T21" fmla="*/ 135 h 158"/>
                  <a:gd name="T22" fmla="*/ 108 w 134"/>
                  <a:gd name="T23" fmla="*/ 119 h 158"/>
                  <a:gd name="T24" fmla="*/ 113 w 134"/>
                  <a:gd name="T25" fmla="*/ 100 h 158"/>
                  <a:gd name="T26" fmla="*/ 126 w 134"/>
                  <a:gd name="T27" fmla="*/ 87 h 158"/>
                  <a:gd name="T28" fmla="*/ 110 w 134"/>
                  <a:gd name="T29" fmla="*/ 79 h 158"/>
                  <a:gd name="T30" fmla="*/ 112 w 134"/>
                  <a:gd name="T31" fmla="*/ 48 h 158"/>
                  <a:gd name="T32" fmla="*/ 134 w 134"/>
                  <a:gd name="T33" fmla="*/ 38 h 158"/>
                  <a:gd name="T34" fmla="*/ 118 w 134"/>
                  <a:gd name="T35" fmla="*/ 16 h 158"/>
                  <a:gd name="T36" fmla="*/ 110 w 134"/>
                  <a:gd name="T37" fmla="*/ 0 h 15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4" h="158">
                    <a:moveTo>
                      <a:pt x="110" y="0"/>
                    </a:moveTo>
                    <a:cubicBezTo>
                      <a:pt x="106" y="1"/>
                      <a:pt x="89" y="13"/>
                      <a:pt x="83" y="22"/>
                    </a:cubicBezTo>
                    <a:cubicBezTo>
                      <a:pt x="77" y="31"/>
                      <a:pt x="78" y="48"/>
                      <a:pt x="74" y="53"/>
                    </a:cubicBezTo>
                    <a:cubicBezTo>
                      <a:pt x="71" y="58"/>
                      <a:pt x="61" y="53"/>
                      <a:pt x="56" y="55"/>
                    </a:cubicBezTo>
                    <a:cubicBezTo>
                      <a:pt x="49" y="58"/>
                      <a:pt x="35" y="84"/>
                      <a:pt x="35" y="84"/>
                    </a:cubicBezTo>
                    <a:cubicBezTo>
                      <a:pt x="29" y="91"/>
                      <a:pt x="19" y="81"/>
                      <a:pt x="14" y="88"/>
                    </a:cubicBezTo>
                    <a:cubicBezTo>
                      <a:pt x="9" y="95"/>
                      <a:pt x="0" y="114"/>
                      <a:pt x="6" y="124"/>
                    </a:cubicBezTo>
                    <a:cubicBezTo>
                      <a:pt x="8" y="133"/>
                      <a:pt x="46" y="138"/>
                      <a:pt x="49" y="147"/>
                    </a:cubicBezTo>
                    <a:cubicBezTo>
                      <a:pt x="51" y="151"/>
                      <a:pt x="59" y="152"/>
                      <a:pt x="62" y="154"/>
                    </a:cubicBezTo>
                    <a:cubicBezTo>
                      <a:pt x="66" y="158"/>
                      <a:pt x="80" y="157"/>
                      <a:pt x="80" y="157"/>
                    </a:cubicBezTo>
                    <a:cubicBezTo>
                      <a:pt x="101" y="155"/>
                      <a:pt x="86" y="150"/>
                      <a:pt x="84" y="135"/>
                    </a:cubicBezTo>
                    <a:cubicBezTo>
                      <a:pt x="89" y="126"/>
                      <a:pt x="108" y="119"/>
                      <a:pt x="108" y="119"/>
                    </a:cubicBezTo>
                    <a:cubicBezTo>
                      <a:pt x="113" y="115"/>
                      <a:pt x="112" y="112"/>
                      <a:pt x="113" y="100"/>
                    </a:cubicBezTo>
                    <a:cubicBezTo>
                      <a:pt x="116" y="95"/>
                      <a:pt x="126" y="90"/>
                      <a:pt x="126" y="87"/>
                    </a:cubicBezTo>
                    <a:cubicBezTo>
                      <a:pt x="126" y="84"/>
                      <a:pt x="112" y="85"/>
                      <a:pt x="110" y="79"/>
                    </a:cubicBezTo>
                    <a:cubicBezTo>
                      <a:pt x="108" y="73"/>
                      <a:pt x="108" y="55"/>
                      <a:pt x="112" y="48"/>
                    </a:cubicBezTo>
                    <a:cubicBezTo>
                      <a:pt x="133" y="46"/>
                      <a:pt x="127" y="51"/>
                      <a:pt x="134" y="38"/>
                    </a:cubicBezTo>
                    <a:cubicBezTo>
                      <a:pt x="133" y="29"/>
                      <a:pt x="118" y="16"/>
                      <a:pt x="118" y="16"/>
                    </a:cubicBezTo>
                    <a:cubicBezTo>
                      <a:pt x="114" y="4"/>
                      <a:pt x="117" y="9"/>
                      <a:pt x="110" y="0"/>
                    </a:cubicBezTo>
                    <a:close/>
                  </a:path>
                </a:pathLst>
              </a:custGeom>
              <a:solidFill>
                <a:srgbClr val="FFFFFF">
                  <a:alpha val="50195"/>
                </a:srgbClr>
              </a:solidFill>
              <a:ln>
                <a:noFill/>
              </a:ln>
              <a:extLst>
                <a:ext uri="{91240B29-F687-4F45-9708-019B960494DF}">
                  <a14:hiddenLine xmlns:a14="http://schemas.microsoft.com/office/drawing/2010/main" w="6350" cap="flat" cmpd="sng">
                    <a:solidFill>
                      <a:srgbClr val="000000"/>
                    </a:solidFill>
                    <a:prstDash val="solid"/>
                    <a:round/>
                    <a:headEnd type="none" w="med" len="med"/>
                    <a:tailEnd type="none" w="med" len="med"/>
                  </a14:hiddenLine>
                </a:ext>
              </a:extLst>
            </p:spPr>
            <p:txBody>
              <a:bodyPr/>
              <a:lstStyle/>
              <a:p>
                <a:endParaRPr lang="zh-TW" altLang="en-US"/>
              </a:p>
            </p:txBody>
          </p:sp>
          <p:sp>
            <p:nvSpPr>
              <p:cNvPr id="117" name="Freeform 109">
                <a:extLst>
                  <a:ext uri="{FF2B5EF4-FFF2-40B4-BE49-F238E27FC236}">
                    <a16:creationId xmlns:a16="http://schemas.microsoft.com/office/drawing/2014/main" id="{FE8A024D-E950-4D08-BA63-70F9AED88229}"/>
                  </a:ext>
                </a:extLst>
              </p:cNvPr>
              <p:cNvSpPr>
                <a:spLocks/>
              </p:cNvSpPr>
              <p:nvPr/>
            </p:nvSpPr>
            <p:spPr bwMode="gray">
              <a:xfrm>
                <a:off x="2407" y="2621"/>
                <a:ext cx="89" cy="108"/>
              </a:xfrm>
              <a:custGeom>
                <a:avLst/>
                <a:gdLst>
                  <a:gd name="T0" fmla="*/ 82 w 90"/>
                  <a:gd name="T1" fmla="*/ 9 h 109"/>
                  <a:gd name="T2" fmla="*/ 64 w 90"/>
                  <a:gd name="T3" fmla="*/ 12 h 109"/>
                  <a:gd name="T4" fmla="*/ 26 w 90"/>
                  <a:gd name="T5" fmla="*/ 9 h 109"/>
                  <a:gd name="T6" fmla="*/ 17 w 90"/>
                  <a:gd name="T7" fmla="*/ 20 h 109"/>
                  <a:gd name="T8" fmla="*/ 1 w 90"/>
                  <a:gd name="T9" fmla="*/ 59 h 109"/>
                  <a:gd name="T10" fmla="*/ 12 w 90"/>
                  <a:gd name="T11" fmla="*/ 68 h 109"/>
                  <a:gd name="T12" fmla="*/ 10 w 90"/>
                  <a:gd name="T13" fmla="*/ 87 h 109"/>
                  <a:gd name="T14" fmla="*/ 21 w 90"/>
                  <a:gd name="T15" fmla="*/ 105 h 109"/>
                  <a:gd name="T16" fmla="*/ 34 w 90"/>
                  <a:gd name="T17" fmla="*/ 69 h 109"/>
                  <a:gd name="T18" fmla="*/ 34 w 90"/>
                  <a:gd name="T19" fmla="*/ 94 h 109"/>
                  <a:gd name="T20" fmla="*/ 38 w 90"/>
                  <a:gd name="T21" fmla="*/ 109 h 109"/>
                  <a:gd name="T22" fmla="*/ 65 w 90"/>
                  <a:gd name="T23" fmla="*/ 98 h 109"/>
                  <a:gd name="T24" fmla="*/ 41 w 90"/>
                  <a:gd name="T25" fmla="*/ 58 h 109"/>
                  <a:gd name="T26" fmla="*/ 56 w 90"/>
                  <a:gd name="T27" fmla="*/ 35 h 109"/>
                  <a:gd name="T28" fmla="*/ 39 w 90"/>
                  <a:gd name="T29" fmla="*/ 41 h 109"/>
                  <a:gd name="T30" fmla="*/ 29 w 90"/>
                  <a:gd name="T31" fmla="*/ 39 h 109"/>
                  <a:gd name="T32" fmla="*/ 36 w 90"/>
                  <a:gd name="T33" fmla="*/ 27 h 109"/>
                  <a:gd name="T34" fmla="*/ 51 w 90"/>
                  <a:gd name="T35" fmla="*/ 17 h 109"/>
                  <a:gd name="T36" fmla="*/ 78 w 90"/>
                  <a:gd name="T37" fmla="*/ 30 h 109"/>
                  <a:gd name="T38" fmla="*/ 90 w 90"/>
                  <a:gd name="T39" fmla="*/ 21 h 109"/>
                  <a:gd name="T40" fmla="*/ 82 w 90"/>
                  <a:gd name="T41" fmla="*/ 9 h 10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0" h="109">
                    <a:moveTo>
                      <a:pt x="82" y="9"/>
                    </a:moveTo>
                    <a:cubicBezTo>
                      <a:pt x="66" y="6"/>
                      <a:pt x="73" y="13"/>
                      <a:pt x="64" y="12"/>
                    </a:cubicBezTo>
                    <a:cubicBezTo>
                      <a:pt x="62" y="12"/>
                      <a:pt x="29" y="0"/>
                      <a:pt x="26" y="9"/>
                    </a:cubicBezTo>
                    <a:cubicBezTo>
                      <a:pt x="26" y="17"/>
                      <a:pt x="24" y="18"/>
                      <a:pt x="17" y="20"/>
                    </a:cubicBezTo>
                    <a:cubicBezTo>
                      <a:pt x="13" y="28"/>
                      <a:pt x="2" y="51"/>
                      <a:pt x="1" y="59"/>
                    </a:cubicBezTo>
                    <a:cubicBezTo>
                      <a:pt x="0" y="63"/>
                      <a:pt x="11" y="63"/>
                      <a:pt x="12" y="68"/>
                    </a:cubicBezTo>
                    <a:cubicBezTo>
                      <a:pt x="13" y="73"/>
                      <a:pt x="12" y="82"/>
                      <a:pt x="10" y="87"/>
                    </a:cubicBezTo>
                    <a:cubicBezTo>
                      <a:pt x="11" y="93"/>
                      <a:pt x="17" y="108"/>
                      <a:pt x="21" y="105"/>
                    </a:cubicBezTo>
                    <a:cubicBezTo>
                      <a:pt x="23" y="93"/>
                      <a:pt x="20" y="74"/>
                      <a:pt x="34" y="69"/>
                    </a:cubicBezTo>
                    <a:cubicBezTo>
                      <a:pt x="34" y="78"/>
                      <a:pt x="28" y="86"/>
                      <a:pt x="34" y="94"/>
                    </a:cubicBezTo>
                    <a:cubicBezTo>
                      <a:pt x="33" y="100"/>
                      <a:pt x="33" y="105"/>
                      <a:pt x="38" y="109"/>
                    </a:cubicBezTo>
                    <a:cubicBezTo>
                      <a:pt x="43" y="102"/>
                      <a:pt x="65" y="106"/>
                      <a:pt x="65" y="98"/>
                    </a:cubicBezTo>
                    <a:cubicBezTo>
                      <a:pt x="70" y="88"/>
                      <a:pt x="28" y="61"/>
                      <a:pt x="41" y="58"/>
                    </a:cubicBezTo>
                    <a:cubicBezTo>
                      <a:pt x="47" y="52"/>
                      <a:pt x="59" y="41"/>
                      <a:pt x="56" y="35"/>
                    </a:cubicBezTo>
                    <a:cubicBezTo>
                      <a:pt x="56" y="32"/>
                      <a:pt x="43" y="40"/>
                      <a:pt x="39" y="41"/>
                    </a:cubicBezTo>
                    <a:cubicBezTo>
                      <a:pt x="35" y="42"/>
                      <a:pt x="30" y="41"/>
                      <a:pt x="29" y="39"/>
                    </a:cubicBezTo>
                    <a:cubicBezTo>
                      <a:pt x="28" y="31"/>
                      <a:pt x="27" y="27"/>
                      <a:pt x="36" y="27"/>
                    </a:cubicBezTo>
                    <a:cubicBezTo>
                      <a:pt x="42" y="25"/>
                      <a:pt x="44" y="15"/>
                      <a:pt x="51" y="17"/>
                    </a:cubicBezTo>
                    <a:cubicBezTo>
                      <a:pt x="58" y="17"/>
                      <a:pt x="72" y="29"/>
                      <a:pt x="78" y="30"/>
                    </a:cubicBezTo>
                    <a:cubicBezTo>
                      <a:pt x="84" y="28"/>
                      <a:pt x="86" y="24"/>
                      <a:pt x="90" y="21"/>
                    </a:cubicBezTo>
                    <a:cubicBezTo>
                      <a:pt x="88" y="16"/>
                      <a:pt x="85" y="12"/>
                      <a:pt x="82" y="9"/>
                    </a:cubicBezTo>
                    <a:close/>
                  </a:path>
                </a:pathLst>
              </a:custGeom>
              <a:solidFill>
                <a:srgbClr val="FFFFFF">
                  <a:alpha val="50195"/>
                </a:srgbClr>
              </a:solidFill>
              <a:ln>
                <a:noFill/>
              </a:ln>
              <a:extLst>
                <a:ext uri="{91240B29-F687-4F45-9708-019B960494DF}">
                  <a14:hiddenLine xmlns:a14="http://schemas.microsoft.com/office/drawing/2010/main" w="6350" cap="flat" cmpd="sng">
                    <a:solidFill>
                      <a:srgbClr val="000000"/>
                    </a:solidFill>
                    <a:prstDash val="solid"/>
                    <a:round/>
                    <a:headEnd type="none" w="med" len="med"/>
                    <a:tailEnd type="none" w="med" len="med"/>
                  </a14:hiddenLine>
                </a:ext>
              </a:extLst>
            </p:spPr>
            <p:txBody>
              <a:bodyPr/>
              <a:lstStyle/>
              <a:p>
                <a:endParaRPr lang="zh-TW" altLang="en-US"/>
              </a:p>
            </p:txBody>
          </p:sp>
          <p:sp>
            <p:nvSpPr>
              <p:cNvPr id="118" name="Freeform 110">
                <a:extLst>
                  <a:ext uri="{FF2B5EF4-FFF2-40B4-BE49-F238E27FC236}">
                    <a16:creationId xmlns:a16="http://schemas.microsoft.com/office/drawing/2014/main" id="{7392AFDF-8FD5-4523-84E4-92FD15EBBA0C}"/>
                  </a:ext>
                </a:extLst>
              </p:cNvPr>
              <p:cNvSpPr>
                <a:spLocks/>
              </p:cNvSpPr>
              <p:nvPr/>
            </p:nvSpPr>
            <p:spPr bwMode="gray">
              <a:xfrm>
                <a:off x="2440" y="2536"/>
                <a:ext cx="63" cy="51"/>
              </a:xfrm>
              <a:custGeom>
                <a:avLst/>
                <a:gdLst>
                  <a:gd name="T0" fmla="*/ 40 w 63"/>
                  <a:gd name="T1" fmla="*/ 0 h 51"/>
                  <a:gd name="T2" fmla="*/ 16 w 63"/>
                  <a:gd name="T3" fmla="*/ 10 h 51"/>
                  <a:gd name="T4" fmla="*/ 7 w 63"/>
                  <a:gd name="T5" fmla="*/ 17 h 51"/>
                  <a:gd name="T6" fmla="*/ 0 w 63"/>
                  <a:gd name="T7" fmla="*/ 32 h 51"/>
                  <a:gd name="T8" fmla="*/ 24 w 63"/>
                  <a:gd name="T9" fmla="*/ 30 h 51"/>
                  <a:gd name="T10" fmla="*/ 36 w 63"/>
                  <a:gd name="T11" fmla="*/ 48 h 51"/>
                  <a:gd name="T12" fmla="*/ 51 w 63"/>
                  <a:gd name="T13" fmla="*/ 32 h 51"/>
                  <a:gd name="T14" fmla="*/ 63 w 63"/>
                  <a:gd name="T15" fmla="*/ 30 h 51"/>
                  <a:gd name="T16" fmla="*/ 59 w 63"/>
                  <a:gd name="T17" fmla="*/ 13 h 51"/>
                  <a:gd name="T18" fmla="*/ 40 w 63"/>
                  <a:gd name="T19" fmla="*/ 0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51">
                    <a:moveTo>
                      <a:pt x="40" y="0"/>
                    </a:moveTo>
                    <a:cubicBezTo>
                      <a:pt x="34" y="3"/>
                      <a:pt x="22" y="7"/>
                      <a:pt x="16" y="10"/>
                    </a:cubicBezTo>
                    <a:cubicBezTo>
                      <a:pt x="13" y="12"/>
                      <a:pt x="10" y="15"/>
                      <a:pt x="7" y="17"/>
                    </a:cubicBezTo>
                    <a:cubicBezTo>
                      <a:pt x="2" y="27"/>
                      <a:pt x="3" y="14"/>
                      <a:pt x="0" y="32"/>
                    </a:cubicBezTo>
                    <a:cubicBezTo>
                      <a:pt x="3" y="34"/>
                      <a:pt x="18" y="27"/>
                      <a:pt x="24" y="30"/>
                    </a:cubicBezTo>
                    <a:cubicBezTo>
                      <a:pt x="23" y="37"/>
                      <a:pt x="26" y="45"/>
                      <a:pt x="36" y="48"/>
                    </a:cubicBezTo>
                    <a:cubicBezTo>
                      <a:pt x="45" y="51"/>
                      <a:pt x="41" y="35"/>
                      <a:pt x="51" y="32"/>
                    </a:cubicBezTo>
                    <a:cubicBezTo>
                      <a:pt x="56" y="32"/>
                      <a:pt x="57" y="33"/>
                      <a:pt x="63" y="30"/>
                    </a:cubicBezTo>
                    <a:cubicBezTo>
                      <a:pt x="63" y="23"/>
                      <a:pt x="62" y="19"/>
                      <a:pt x="59" y="13"/>
                    </a:cubicBezTo>
                    <a:cubicBezTo>
                      <a:pt x="55" y="8"/>
                      <a:pt x="47" y="0"/>
                      <a:pt x="40" y="0"/>
                    </a:cubicBezTo>
                    <a:close/>
                  </a:path>
                </a:pathLst>
              </a:custGeom>
              <a:solidFill>
                <a:srgbClr val="FFFFFF">
                  <a:alpha val="50195"/>
                </a:srgbClr>
              </a:solidFill>
              <a:ln>
                <a:noFill/>
              </a:ln>
              <a:extLst>
                <a:ext uri="{91240B29-F687-4F45-9708-019B960494DF}">
                  <a14:hiddenLine xmlns:a14="http://schemas.microsoft.com/office/drawing/2010/main" w="6350" cap="flat" cmpd="sng">
                    <a:solidFill>
                      <a:srgbClr val="000000"/>
                    </a:solidFill>
                    <a:prstDash val="solid"/>
                    <a:round/>
                    <a:headEnd type="none" w="med" len="med"/>
                    <a:tailEnd type="none" w="med" len="med"/>
                  </a14:hiddenLine>
                </a:ext>
              </a:extLst>
            </p:spPr>
            <p:txBody>
              <a:bodyPr/>
              <a:lstStyle/>
              <a:p>
                <a:endParaRPr lang="zh-TW" altLang="en-US"/>
              </a:p>
            </p:txBody>
          </p:sp>
          <p:sp>
            <p:nvSpPr>
              <p:cNvPr id="119" name="Freeform 111">
                <a:extLst>
                  <a:ext uri="{FF2B5EF4-FFF2-40B4-BE49-F238E27FC236}">
                    <a16:creationId xmlns:a16="http://schemas.microsoft.com/office/drawing/2014/main" id="{F8D4A068-1CAC-4A92-90FC-1A0D4CDC54C6}"/>
                  </a:ext>
                </a:extLst>
              </p:cNvPr>
              <p:cNvSpPr>
                <a:spLocks/>
              </p:cNvSpPr>
              <p:nvPr/>
            </p:nvSpPr>
            <p:spPr bwMode="gray">
              <a:xfrm>
                <a:off x="2417" y="2410"/>
                <a:ext cx="40" cy="101"/>
              </a:xfrm>
              <a:custGeom>
                <a:avLst/>
                <a:gdLst>
                  <a:gd name="T0" fmla="*/ 6 w 39"/>
                  <a:gd name="T1" fmla="*/ 11 h 102"/>
                  <a:gd name="T2" fmla="*/ 0 w 39"/>
                  <a:gd name="T3" fmla="*/ 44 h 102"/>
                  <a:gd name="T4" fmla="*/ 3 w 39"/>
                  <a:gd name="T5" fmla="*/ 75 h 102"/>
                  <a:gd name="T6" fmla="*/ 18 w 39"/>
                  <a:gd name="T7" fmla="*/ 102 h 102"/>
                  <a:gd name="T8" fmla="*/ 27 w 39"/>
                  <a:gd name="T9" fmla="*/ 86 h 102"/>
                  <a:gd name="T10" fmla="*/ 39 w 39"/>
                  <a:gd name="T11" fmla="*/ 6 h 102"/>
                  <a:gd name="T12" fmla="*/ 15 w 39"/>
                  <a:gd name="T13" fmla="*/ 0 h 102"/>
                  <a:gd name="T14" fmla="*/ 6 w 39"/>
                  <a:gd name="T15" fmla="*/ 11 h 10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9" h="102">
                    <a:moveTo>
                      <a:pt x="6" y="11"/>
                    </a:moveTo>
                    <a:lnTo>
                      <a:pt x="0" y="44"/>
                    </a:lnTo>
                    <a:lnTo>
                      <a:pt x="3" y="75"/>
                    </a:lnTo>
                    <a:lnTo>
                      <a:pt x="18" y="102"/>
                    </a:lnTo>
                    <a:lnTo>
                      <a:pt x="27" y="86"/>
                    </a:lnTo>
                    <a:lnTo>
                      <a:pt x="39" y="6"/>
                    </a:lnTo>
                    <a:lnTo>
                      <a:pt x="15" y="0"/>
                    </a:lnTo>
                    <a:lnTo>
                      <a:pt x="6" y="11"/>
                    </a:lnTo>
                    <a:close/>
                  </a:path>
                </a:pathLst>
              </a:custGeom>
              <a:solidFill>
                <a:srgbClr val="FFFFFF">
                  <a:alpha val="50195"/>
                </a:srgbClr>
              </a:solidFill>
              <a:ln>
                <a:noFill/>
              </a:ln>
              <a:extLst>
                <a:ext uri="{91240B29-F687-4F45-9708-019B960494DF}">
                  <a14:hiddenLine xmlns:a14="http://schemas.microsoft.com/office/drawing/2010/main" w="6350" cmpd="sng">
                    <a:solidFill>
                      <a:srgbClr val="000000"/>
                    </a:solidFill>
                    <a:round/>
                    <a:headEnd/>
                    <a:tailEnd/>
                  </a14:hiddenLine>
                </a:ext>
              </a:extLst>
            </p:spPr>
            <p:txBody>
              <a:bodyPr/>
              <a:lstStyle/>
              <a:p>
                <a:endParaRPr lang="zh-TW" altLang="en-US"/>
              </a:p>
            </p:txBody>
          </p:sp>
          <p:sp>
            <p:nvSpPr>
              <p:cNvPr id="120" name="Freeform 112">
                <a:extLst>
                  <a:ext uri="{FF2B5EF4-FFF2-40B4-BE49-F238E27FC236}">
                    <a16:creationId xmlns:a16="http://schemas.microsoft.com/office/drawing/2014/main" id="{60314387-FD2A-4910-843A-EB857DEB3C79}"/>
                  </a:ext>
                </a:extLst>
              </p:cNvPr>
              <p:cNvSpPr>
                <a:spLocks/>
              </p:cNvSpPr>
              <p:nvPr/>
            </p:nvSpPr>
            <p:spPr bwMode="gray">
              <a:xfrm>
                <a:off x="2098" y="2586"/>
                <a:ext cx="145" cy="154"/>
              </a:xfrm>
              <a:custGeom>
                <a:avLst/>
                <a:gdLst>
                  <a:gd name="T0" fmla="*/ 138 w 145"/>
                  <a:gd name="T1" fmla="*/ 110 h 153"/>
                  <a:gd name="T2" fmla="*/ 123 w 145"/>
                  <a:gd name="T3" fmla="*/ 96 h 153"/>
                  <a:gd name="T4" fmla="*/ 98 w 145"/>
                  <a:gd name="T5" fmla="*/ 60 h 153"/>
                  <a:gd name="T6" fmla="*/ 59 w 145"/>
                  <a:gd name="T7" fmla="*/ 33 h 153"/>
                  <a:gd name="T8" fmla="*/ 33 w 145"/>
                  <a:gd name="T9" fmla="*/ 2 h 153"/>
                  <a:gd name="T10" fmla="*/ 11 w 145"/>
                  <a:gd name="T11" fmla="*/ 0 h 153"/>
                  <a:gd name="T12" fmla="*/ 0 w 145"/>
                  <a:gd name="T13" fmla="*/ 3 h 153"/>
                  <a:gd name="T14" fmla="*/ 27 w 145"/>
                  <a:gd name="T15" fmla="*/ 32 h 153"/>
                  <a:gd name="T16" fmla="*/ 86 w 145"/>
                  <a:gd name="T17" fmla="*/ 119 h 153"/>
                  <a:gd name="T18" fmla="*/ 113 w 145"/>
                  <a:gd name="T19" fmla="*/ 144 h 153"/>
                  <a:gd name="T20" fmla="*/ 135 w 145"/>
                  <a:gd name="T21" fmla="*/ 153 h 153"/>
                  <a:gd name="T22" fmla="*/ 145 w 145"/>
                  <a:gd name="T23" fmla="*/ 135 h 153"/>
                  <a:gd name="T24" fmla="*/ 138 w 145"/>
                  <a:gd name="T25" fmla="*/ 110 h 1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5" h="153">
                    <a:moveTo>
                      <a:pt x="138" y="110"/>
                    </a:moveTo>
                    <a:lnTo>
                      <a:pt x="123" y="96"/>
                    </a:lnTo>
                    <a:lnTo>
                      <a:pt x="98" y="60"/>
                    </a:lnTo>
                    <a:lnTo>
                      <a:pt x="59" y="33"/>
                    </a:lnTo>
                    <a:lnTo>
                      <a:pt x="33" y="2"/>
                    </a:lnTo>
                    <a:lnTo>
                      <a:pt x="11" y="0"/>
                    </a:lnTo>
                    <a:lnTo>
                      <a:pt x="0" y="3"/>
                    </a:lnTo>
                    <a:lnTo>
                      <a:pt x="27" y="32"/>
                    </a:lnTo>
                    <a:lnTo>
                      <a:pt x="86" y="119"/>
                    </a:lnTo>
                    <a:lnTo>
                      <a:pt x="113" y="144"/>
                    </a:lnTo>
                    <a:lnTo>
                      <a:pt x="135" y="153"/>
                    </a:lnTo>
                    <a:lnTo>
                      <a:pt x="145" y="135"/>
                    </a:lnTo>
                    <a:lnTo>
                      <a:pt x="138" y="110"/>
                    </a:lnTo>
                    <a:close/>
                  </a:path>
                </a:pathLst>
              </a:custGeom>
              <a:solidFill>
                <a:srgbClr val="FFFFFF">
                  <a:alpha val="50195"/>
                </a:srgbClr>
              </a:solidFill>
              <a:ln>
                <a:noFill/>
              </a:ln>
              <a:extLst>
                <a:ext uri="{91240B29-F687-4F45-9708-019B960494DF}">
                  <a14:hiddenLine xmlns:a14="http://schemas.microsoft.com/office/drawing/2010/main" w="6350" cmpd="sng">
                    <a:solidFill>
                      <a:srgbClr val="000000"/>
                    </a:solidFill>
                    <a:round/>
                    <a:headEnd/>
                    <a:tailEnd/>
                  </a14:hiddenLine>
                </a:ext>
              </a:extLst>
            </p:spPr>
            <p:txBody>
              <a:bodyPr/>
              <a:lstStyle/>
              <a:p>
                <a:endParaRPr lang="zh-TW" altLang="en-US"/>
              </a:p>
            </p:txBody>
          </p:sp>
          <p:sp>
            <p:nvSpPr>
              <p:cNvPr id="121" name="Freeform 113">
                <a:extLst>
                  <a:ext uri="{FF2B5EF4-FFF2-40B4-BE49-F238E27FC236}">
                    <a16:creationId xmlns:a16="http://schemas.microsoft.com/office/drawing/2014/main" id="{1674BAC3-F6FA-4F6F-9004-5D24BA1806C1}"/>
                  </a:ext>
                </a:extLst>
              </p:cNvPr>
              <p:cNvSpPr>
                <a:spLocks/>
              </p:cNvSpPr>
              <p:nvPr/>
            </p:nvSpPr>
            <p:spPr bwMode="gray">
              <a:xfrm>
                <a:off x="2382" y="2514"/>
                <a:ext cx="38" cy="31"/>
              </a:xfrm>
              <a:custGeom>
                <a:avLst/>
                <a:gdLst>
                  <a:gd name="T0" fmla="*/ 0 w 38"/>
                  <a:gd name="T1" fmla="*/ 24 h 30"/>
                  <a:gd name="T2" fmla="*/ 17 w 38"/>
                  <a:gd name="T3" fmla="*/ 30 h 30"/>
                  <a:gd name="T4" fmla="*/ 32 w 38"/>
                  <a:gd name="T5" fmla="*/ 15 h 30"/>
                  <a:gd name="T6" fmla="*/ 38 w 38"/>
                  <a:gd name="T7" fmla="*/ 0 h 30"/>
                  <a:gd name="T8" fmla="*/ 20 w 38"/>
                  <a:gd name="T9" fmla="*/ 3 h 30"/>
                  <a:gd name="T10" fmla="*/ 0 w 38"/>
                  <a:gd name="T11" fmla="*/ 24 h 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 h="30">
                    <a:moveTo>
                      <a:pt x="0" y="24"/>
                    </a:moveTo>
                    <a:lnTo>
                      <a:pt x="17" y="30"/>
                    </a:lnTo>
                    <a:lnTo>
                      <a:pt x="32" y="15"/>
                    </a:lnTo>
                    <a:lnTo>
                      <a:pt x="38" y="0"/>
                    </a:lnTo>
                    <a:lnTo>
                      <a:pt x="20" y="3"/>
                    </a:lnTo>
                    <a:lnTo>
                      <a:pt x="0" y="24"/>
                    </a:lnTo>
                    <a:close/>
                  </a:path>
                </a:pathLst>
              </a:custGeom>
              <a:solidFill>
                <a:srgbClr val="FFFFFF">
                  <a:alpha val="50195"/>
                </a:srgbClr>
              </a:solidFill>
              <a:ln>
                <a:noFill/>
              </a:ln>
              <a:extLst>
                <a:ext uri="{91240B29-F687-4F45-9708-019B960494DF}">
                  <a14:hiddenLine xmlns:a14="http://schemas.microsoft.com/office/drawing/2010/main" w="6350" cmpd="sng">
                    <a:solidFill>
                      <a:srgbClr val="000000"/>
                    </a:solidFill>
                    <a:round/>
                    <a:headEnd/>
                    <a:tailEnd/>
                  </a14:hiddenLine>
                </a:ext>
              </a:extLst>
            </p:spPr>
            <p:txBody>
              <a:bodyPr/>
              <a:lstStyle/>
              <a:p>
                <a:endParaRPr lang="zh-TW" altLang="en-US"/>
              </a:p>
            </p:txBody>
          </p:sp>
          <p:sp>
            <p:nvSpPr>
              <p:cNvPr id="122" name="Freeform 114">
                <a:extLst>
                  <a:ext uri="{FF2B5EF4-FFF2-40B4-BE49-F238E27FC236}">
                    <a16:creationId xmlns:a16="http://schemas.microsoft.com/office/drawing/2014/main" id="{26F2E39B-25DD-46F0-A486-0BB7E66186F5}"/>
                  </a:ext>
                </a:extLst>
              </p:cNvPr>
              <p:cNvSpPr>
                <a:spLocks/>
              </p:cNvSpPr>
              <p:nvPr/>
            </p:nvSpPr>
            <p:spPr bwMode="gray">
              <a:xfrm>
                <a:off x="2234" y="2737"/>
                <a:ext cx="120" cy="35"/>
              </a:xfrm>
              <a:custGeom>
                <a:avLst/>
                <a:gdLst>
                  <a:gd name="T0" fmla="*/ 0 w 120"/>
                  <a:gd name="T1" fmla="*/ 12 h 35"/>
                  <a:gd name="T2" fmla="*/ 18 w 120"/>
                  <a:gd name="T3" fmla="*/ 27 h 35"/>
                  <a:gd name="T4" fmla="*/ 60 w 120"/>
                  <a:gd name="T5" fmla="*/ 27 h 35"/>
                  <a:gd name="T6" fmla="*/ 93 w 120"/>
                  <a:gd name="T7" fmla="*/ 33 h 35"/>
                  <a:gd name="T8" fmla="*/ 120 w 120"/>
                  <a:gd name="T9" fmla="*/ 35 h 35"/>
                  <a:gd name="T10" fmla="*/ 120 w 120"/>
                  <a:gd name="T11" fmla="*/ 27 h 35"/>
                  <a:gd name="T12" fmla="*/ 78 w 120"/>
                  <a:gd name="T13" fmla="*/ 6 h 35"/>
                  <a:gd name="T14" fmla="*/ 49 w 120"/>
                  <a:gd name="T15" fmla="*/ 5 h 35"/>
                  <a:gd name="T16" fmla="*/ 15 w 120"/>
                  <a:gd name="T17" fmla="*/ 0 h 35"/>
                  <a:gd name="T18" fmla="*/ 0 w 120"/>
                  <a:gd name="T19" fmla="*/ 12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0" h="35">
                    <a:moveTo>
                      <a:pt x="0" y="12"/>
                    </a:moveTo>
                    <a:lnTo>
                      <a:pt x="18" y="27"/>
                    </a:lnTo>
                    <a:lnTo>
                      <a:pt x="60" y="27"/>
                    </a:lnTo>
                    <a:lnTo>
                      <a:pt x="93" y="33"/>
                    </a:lnTo>
                    <a:lnTo>
                      <a:pt x="120" y="35"/>
                    </a:lnTo>
                    <a:lnTo>
                      <a:pt x="120" y="27"/>
                    </a:lnTo>
                    <a:lnTo>
                      <a:pt x="78" y="6"/>
                    </a:lnTo>
                    <a:lnTo>
                      <a:pt x="49" y="5"/>
                    </a:lnTo>
                    <a:lnTo>
                      <a:pt x="15" y="0"/>
                    </a:lnTo>
                    <a:lnTo>
                      <a:pt x="0" y="12"/>
                    </a:lnTo>
                    <a:close/>
                  </a:path>
                </a:pathLst>
              </a:custGeom>
              <a:solidFill>
                <a:srgbClr val="FFFFFF">
                  <a:alpha val="50195"/>
                </a:srgbClr>
              </a:solidFill>
              <a:ln>
                <a:noFill/>
              </a:ln>
              <a:extLst>
                <a:ext uri="{91240B29-F687-4F45-9708-019B960494DF}">
                  <a14:hiddenLine xmlns:a14="http://schemas.microsoft.com/office/drawing/2010/main" w="6350" cmpd="sng">
                    <a:solidFill>
                      <a:srgbClr val="000000"/>
                    </a:solidFill>
                    <a:round/>
                    <a:headEnd/>
                    <a:tailEnd/>
                  </a14:hiddenLine>
                </a:ext>
              </a:extLst>
            </p:spPr>
            <p:txBody>
              <a:bodyPr/>
              <a:lstStyle/>
              <a:p>
                <a:endParaRPr lang="zh-TW" altLang="en-US"/>
              </a:p>
            </p:txBody>
          </p:sp>
          <p:sp>
            <p:nvSpPr>
              <p:cNvPr id="123" name="Freeform 115">
                <a:extLst>
                  <a:ext uri="{FF2B5EF4-FFF2-40B4-BE49-F238E27FC236}">
                    <a16:creationId xmlns:a16="http://schemas.microsoft.com/office/drawing/2014/main" id="{719B1AE1-7FDF-4B40-A4A5-EF40F36E532D}"/>
                  </a:ext>
                </a:extLst>
              </p:cNvPr>
              <p:cNvSpPr>
                <a:spLocks/>
              </p:cNvSpPr>
              <p:nvPr/>
            </p:nvSpPr>
            <p:spPr bwMode="gray">
              <a:xfrm rot="1828510">
                <a:off x="2489" y="2179"/>
                <a:ext cx="12" cy="18"/>
              </a:xfrm>
              <a:custGeom>
                <a:avLst/>
                <a:gdLst>
                  <a:gd name="T0" fmla="*/ 6 w 14"/>
                  <a:gd name="T1" fmla="*/ 0 h 25"/>
                  <a:gd name="T2" fmla="*/ 0 w 14"/>
                  <a:gd name="T3" fmla="*/ 13 h 25"/>
                  <a:gd name="T4" fmla="*/ 12 w 14"/>
                  <a:gd name="T5" fmla="*/ 24 h 25"/>
                  <a:gd name="T6" fmla="*/ 6 w 14"/>
                  <a:gd name="T7" fmla="*/ 0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FFFFFF">
                  <a:alpha val="50195"/>
                </a:srgbClr>
              </a:solidFill>
              <a:ln>
                <a:noFill/>
              </a:ln>
              <a:extLst>
                <a:ext uri="{91240B29-F687-4F45-9708-019B960494DF}">
                  <a14:hiddenLine xmlns:a14="http://schemas.microsoft.com/office/drawing/2010/main" w="6350" cap="flat" cmpd="sng">
                    <a:solidFill>
                      <a:srgbClr val="000000"/>
                    </a:solidFill>
                    <a:prstDash val="solid"/>
                    <a:round/>
                    <a:headEnd type="none" w="med" len="med"/>
                    <a:tailEnd type="none" w="med" len="med"/>
                  </a14:hiddenLine>
                </a:ext>
              </a:extLst>
            </p:spPr>
            <p:txBody>
              <a:bodyPr/>
              <a:lstStyle/>
              <a:p>
                <a:endParaRPr lang="zh-TW" altLang="en-US"/>
              </a:p>
            </p:txBody>
          </p:sp>
          <p:sp>
            <p:nvSpPr>
              <p:cNvPr id="124" name="Freeform 116">
                <a:extLst>
                  <a:ext uri="{FF2B5EF4-FFF2-40B4-BE49-F238E27FC236}">
                    <a16:creationId xmlns:a16="http://schemas.microsoft.com/office/drawing/2014/main" id="{BB283EB7-EC50-414F-B6F9-3FFA46CA0113}"/>
                  </a:ext>
                </a:extLst>
              </p:cNvPr>
              <p:cNvSpPr>
                <a:spLocks/>
              </p:cNvSpPr>
              <p:nvPr/>
            </p:nvSpPr>
            <p:spPr bwMode="gray">
              <a:xfrm>
                <a:off x="1102" y="1035"/>
                <a:ext cx="117" cy="227"/>
              </a:xfrm>
              <a:custGeom>
                <a:avLst/>
                <a:gdLst>
                  <a:gd name="T0" fmla="*/ 58 w 117"/>
                  <a:gd name="T1" fmla="*/ 34 h 228"/>
                  <a:gd name="T2" fmla="*/ 40 w 117"/>
                  <a:gd name="T3" fmla="*/ 24 h 228"/>
                  <a:gd name="T4" fmla="*/ 30 w 117"/>
                  <a:gd name="T5" fmla="*/ 39 h 228"/>
                  <a:gd name="T6" fmla="*/ 15 w 117"/>
                  <a:gd name="T7" fmla="*/ 19 h 228"/>
                  <a:gd name="T8" fmla="*/ 0 w 117"/>
                  <a:gd name="T9" fmla="*/ 25 h 228"/>
                  <a:gd name="T10" fmla="*/ 9 w 117"/>
                  <a:gd name="T11" fmla="*/ 93 h 228"/>
                  <a:gd name="T12" fmla="*/ 30 w 117"/>
                  <a:gd name="T13" fmla="*/ 117 h 228"/>
                  <a:gd name="T14" fmla="*/ 52 w 117"/>
                  <a:gd name="T15" fmla="*/ 102 h 228"/>
                  <a:gd name="T16" fmla="*/ 69 w 117"/>
                  <a:gd name="T17" fmla="*/ 109 h 228"/>
                  <a:gd name="T18" fmla="*/ 36 w 117"/>
                  <a:gd name="T19" fmla="*/ 139 h 228"/>
                  <a:gd name="T20" fmla="*/ 48 w 117"/>
                  <a:gd name="T21" fmla="*/ 156 h 228"/>
                  <a:gd name="T22" fmla="*/ 37 w 117"/>
                  <a:gd name="T23" fmla="*/ 171 h 228"/>
                  <a:gd name="T24" fmla="*/ 72 w 117"/>
                  <a:gd name="T25" fmla="*/ 220 h 228"/>
                  <a:gd name="T26" fmla="*/ 96 w 117"/>
                  <a:gd name="T27" fmla="*/ 151 h 228"/>
                  <a:gd name="T28" fmla="*/ 105 w 117"/>
                  <a:gd name="T29" fmla="*/ 123 h 228"/>
                  <a:gd name="T30" fmla="*/ 114 w 117"/>
                  <a:gd name="T31" fmla="*/ 84 h 228"/>
                  <a:gd name="T32" fmla="*/ 108 w 117"/>
                  <a:gd name="T33" fmla="*/ 57 h 228"/>
                  <a:gd name="T34" fmla="*/ 102 w 117"/>
                  <a:gd name="T35" fmla="*/ 27 h 228"/>
                  <a:gd name="T36" fmla="*/ 79 w 117"/>
                  <a:gd name="T37" fmla="*/ 4 h 228"/>
                  <a:gd name="T38" fmla="*/ 63 w 117"/>
                  <a:gd name="T39" fmla="*/ 7 h 228"/>
                  <a:gd name="T40" fmla="*/ 58 w 117"/>
                  <a:gd name="T41" fmla="*/ 34 h 2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7" h="228">
                    <a:moveTo>
                      <a:pt x="58" y="34"/>
                    </a:moveTo>
                    <a:cubicBezTo>
                      <a:pt x="51" y="35"/>
                      <a:pt x="45" y="23"/>
                      <a:pt x="40" y="24"/>
                    </a:cubicBezTo>
                    <a:cubicBezTo>
                      <a:pt x="35" y="25"/>
                      <a:pt x="34" y="40"/>
                      <a:pt x="30" y="39"/>
                    </a:cubicBezTo>
                    <a:cubicBezTo>
                      <a:pt x="26" y="38"/>
                      <a:pt x="20" y="21"/>
                      <a:pt x="15" y="19"/>
                    </a:cubicBezTo>
                    <a:cubicBezTo>
                      <a:pt x="10" y="17"/>
                      <a:pt x="1" y="13"/>
                      <a:pt x="0" y="25"/>
                    </a:cubicBezTo>
                    <a:cubicBezTo>
                      <a:pt x="5" y="29"/>
                      <a:pt x="4" y="99"/>
                      <a:pt x="9" y="93"/>
                    </a:cubicBezTo>
                    <a:cubicBezTo>
                      <a:pt x="11" y="93"/>
                      <a:pt x="34" y="110"/>
                      <a:pt x="30" y="117"/>
                    </a:cubicBezTo>
                    <a:cubicBezTo>
                      <a:pt x="27" y="122"/>
                      <a:pt x="52" y="102"/>
                      <a:pt x="52" y="102"/>
                    </a:cubicBezTo>
                    <a:cubicBezTo>
                      <a:pt x="50" y="103"/>
                      <a:pt x="69" y="105"/>
                      <a:pt x="69" y="109"/>
                    </a:cubicBezTo>
                    <a:cubicBezTo>
                      <a:pt x="70" y="114"/>
                      <a:pt x="39" y="131"/>
                      <a:pt x="36" y="139"/>
                    </a:cubicBezTo>
                    <a:cubicBezTo>
                      <a:pt x="33" y="147"/>
                      <a:pt x="48" y="151"/>
                      <a:pt x="48" y="156"/>
                    </a:cubicBezTo>
                    <a:cubicBezTo>
                      <a:pt x="45" y="173"/>
                      <a:pt x="31" y="178"/>
                      <a:pt x="37" y="171"/>
                    </a:cubicBezTo>
                    <a:cubicBezTo>
                      <a:pt x="44" y="163"/>
                      <a:pt x="60" y="228"/>
                      <a:pt x="72" y="220"/>
                    </a:cubicBezTo>
                    <a:cubicBezTo>
                      <a:pt x="90" y="219"/>
                      <a:pt x="90" y="156"/>
                      <a:pt x="96" y="151"/>
                    </a:cubicBezTo>
                    <a:cubicBezTo>
                      <a:pt x="102" y="151"/>
                      <a:pt x="101" y="128"/>
                      <a:pt x="105" y="123"/>
                    </a:cubicBezTo>
                    <a:cubicBezTo>
                      <a:pt x="106" y="111"/>
                      <a:pt x="117" y="94"/>
                      <a:pt x="114" y="84"/>
                    </a:cubicBezTo>
                    <a:cubicBezTo>
                      <a:pt x="113" y="80"/>
                      <a:pt x="108" y="57"/>
                      <a:pt x="108" y="57"/>
                    </a:cubicBezTo>
                    <a:cubicBezTo>
                      <a:pt x="106" y="48"/>
                      <a:pt x="107" y="36"/>
                      <a:pt x="102" y="27"/>
                    </a:cubicBezTo>
                    <a:cubicBezTo>
                      <a:pt x="100" y="22"/>
                      <a:pt x="85" y="7"/>
                      <a:pt x="79" y="4"/>
                    </a:cubicBezTo>
                    <a:cubicBezTo>
                      <a:pt x="73" y="1"/>
                      <a:pt x="66" y="2"/>
                      <a:pt x="63" y="7"/>
                    </a:cubicBezTo>
                    <a:cubicBezTo>
                      <a:pt x="58" y="0"/>
                      <a:pt x="66" y="30"/>
                      <a:pt x="58" y="34"/>
                    </a:cubicBezTo>
                    <a:close/>
                  </a:path>
                </a:pathLst>
              </a:custGeom>
              <a:solidFill>
                <a:srgbClr val="FFFFFF">
                  <a:alpha val="50195"/>
                </a:srgbClr>
              </a:solidFill>
              <a:ln>
                <a:noFill/>
              </a:ln>
              <a:extLst>
                <a:ext uri="{91240B29-F687-4F45-9708-019B960494DF}">
                  <a14:hiddenLine xmlns:a14="http://schemas.microsoft.com/office/drawing/2010/main" w="3175" cap="flat" cmpd="sng">
                    <a:solidFill>
                      <a:srgbClr val="000000"/>
                    </a:solidFill>
                    <a:prstDash val="solid"/>
                    <a:round/>
                    <a:headEnd type="none" w="med" len="med"/>
                    <a:tailEnd type="none" w="med" len="med"/>
                  </a14:hiddenLine>
                </a:ext>
              </a:extLst>
            </p:spPr>
            <p:txBody>
              <a:bodyPr/>
              <a:lstStyle/>
              <a:p>
                <a:endParaRPr lang="zh-TW" altLang="en-US"/>
              </a:p>
            </p:txBody>
          </p:sp>
          <p:sp>
            <p:nvSpPr>
              <p:cNvPr id="125" name="Freeform 117">
                <a:extLst>
                  <a:ext uri="{FF2B5EF4-FFF2-40B4-BE49-F238E27FC236}">
                    <a16:creationId xmlns:a16="http://schemas.microsoft.com/office/drawing/2014/main" id="{718BA548-F779-4C6E-8512-DA3C80F5F4B3}"/>
                  </a:ext>
                </a:extLst>
              </p:cNvPr>
              <p:cNvSpPr>
                <a:spLocks/>
              </p:cNvSpPr>
              <p:nvPr/>
            </p:nvSpPr>
            <p:spPr bwMode="gray">
              <a:xfrm>
                <a:off x="1217" y="1161"/>
                <a:ext cx="61" cy="54"/>
              </a:xfrm>
              <a:custGeom>
                <a:avLst/>
                <a:gdLst>
                  <a:gd name="T0" fmla="*/ 19 w 61"/>
                  <a:gd name="T1" fmla="*/ 0 h 54"/>
                  <a:gd name="T2" fmla="*/ 6 w 61"/>
                  <a:gd name="T3" fmla="*/ 16 h 54"/>
                  <a:gd name="T4" fmla="*/ 36 w 61"/>
                  <a:gd name="T5" fmla="*/ 51 h 54"/>
                  <a:gd name="T6" fmla="*/ 51 w 61"/>
                  <a:gd name="T7" fmla="*/ 33 h 54"/>
                  <a:gd name="T8" fmla="*/ 54 w 61"/>
                  <a:gd name="T9" fmla="*/ 25 h 54"/>
                  <a:gd name="T10" fmla="*/ 19 w 61"/>
                  <a:gd name="T11" fmla="*/ 0 h 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 h="54">
                    <a:moveTo>
                      <a:pt x="19" y="0"/>
                    </a:moveTo>
                    <a:cubicBezTo>
                      <a:pt x="16" y="9"/>
                      <a:pt x="14" y="13"/>
                      <a:pt x="6" y="16"/>
                    </a:cubicBezTo>
                    <a:cubicBezTo>
                      <a:pt x="0" y="24"/>
                      <a:pt x="29" y="50"/>
                      <a:pt x="36" y="51"/>
                    </a:cubicBezTo>
                    <a:cubicBezTo>
                      <a:pt x="43" y="54"/>
                      <a:pt x="48" y="37"/>
                      <a:pt x="51" y="33"/>
                    </a:cubicBezTo>
                    <a:cubicBezTo>
                      <a:pt x="54" y="29"/>
                      <a:pt x="59" y="30"/>
                      <a:pt x="54" y="25"/>
                    </a:cubicBezTo>
                    <a:cubicBezTo>
                      <a:pt x="61" y="22"/>
                      <a:pt x="19" y="2"/>
                      <a:pt x="19" y="0"/>
                    </a:cubicBezTo>
                    <a:close/>
                  </a:path>
                </a:pathLst>
              </a:custGeom>
              <a:solidFill>
                <a:srgbClr val="FFFFFF">
                  <a:alpha val="50195"/>
                </a:srgbClr>
              </a:solidFill>
              <a:ln>
                <a:noFill/>
              </a:ln>
              <a:extLst>
                <a:ext uri="{91240B29-F687-4F45-9708-019B960494DF}">
                  <a14:hiddenLine xmlns:a14="http://schemas.microsoft.com/office/drawing/2010/main" w="3175" cap="flat" cmpd="sng">
                    <a:solidFill>
                      <a:srgbClr val="000000"/>
                    </a:solidFill>
                    <a:prstDash val="solid"/>
                    <a:round/>
                    <a:headEnd type="none" w="med" len="med"/>
                    <a:tailEnd type="none" w="med" len="med"/>
                  </a14:hiddenLine>
                </a:ext>
              </a:extLst>
            </p:spPr>
            <p:txBody>
              <a:bodyPr/>
              <a:lstStyle/>
              <a:p>
                <a:endParaRPr lang="zh-TW" altLang="en-US"/>
              </a:p>
            </p:txBody>
          </p:sp>
          <p:sp>
            <p:nvSpPr>
              <p:cNvPr id="126" name="Freeform 118">
                <a:extLst>
                  <a:ext uri="{FF2B5EF4-FFF2-40B4-BE49-F238E27FC236}">
                    <a16:creationId xmlns:a16="http://schemas.microsoft.com/office/drawing/2014/main" id="{14F05305-20A0-4B78-9BE3-71BE1B2A89BD}"/>
                  </a:ext>
                </a:extLst>
              </p:cNvPr>
              <p:cNvSpPr>
                <a:spLocks/>
              </p:cNvSpPr>
              <p:nvPr/>
            </p:nvSpPr>
            <p:spPr bwMode="gray">
              <a:xfrm rot="-840682">
                <a:off x="1616" y="1186"/>
                <a:ext cx="141" cy="187"/>
              </a:xfrm>
              <a:custGeom>
                <a:avLst/>
                <a:gdLst>
                  <a:gd name="T0" fmla="*/ 171 w 189"/>
                  <a:gd name="T1" fmla="*/ 4 h 144"/>
                  <a:gd name="T2" fmla="*/ 185 w 189"/>
                  <a:gd name="T3" fmla="*/ 4 h 144"/>
                  <a:gd name="T4" fmla="*/ 189 w 189"/>
                  <a:gd name="T5" fmla="*/ 16 h 144"/>
                  <a:gd name="T6" fmla="*/ 187 w 189"/>
                  <a:gd name="T7" fmla="*/ 24 h 144"/>
                  <a:gd name="T8" fmla="*/ 131 w 189"/>
                  <a:gd name="T9" fmla="*/ 44 h 144"/>
                  <a:gd name="T10" fmla="*/ 109 w 189"/>
                  <a:gd name="T11" fmla="*/ 58 h 144"/>
                  <a:gd name="T12" fmla="*/ 97 w 189"/>
                  <a:gd name="T13" fmla="*/ 62 h 144"/>
                  <a:gd name="T14" fmla="*/ 71 w 189"/>
                  <a:gd name="T15" fmla="*/ 82 h 144"/>
                  <a:gd name="T16" fmla="*/ 75 w 189"/>
                  <a:gd name="T17" fmla="*/ 92 h 144"/>
                  <a:gd name="T18" fmla="*/ 83 w 189"/>
                  <a:gd name="T19" fmla="*/ 116 h 144"/>
                  <a:gd name="T20" fmla="*/ 107 w 189"/>
                  <a:gd name="T21" fmla="*/ 126 h 144"/>
                  <a:gd name="T22" fmla="*/ 93 w 189"/>
                  <a:gd name="T23" fmla="*/ 140 h 144"/>
                  <a:gd name="T24" fmla="*/ 83 w 189"/>
                  <a:gd name="T25" fmla="*/ 130 h 144"/>
                  <a:gd name="T26" fmla="*/ 71 w 189"/>
                  <a:gd name="T27" fmla="*/ 134 h 144"/>
                  <a:gd name="T28" fmla="*/ 21 w 189"/>
                  <a:gd name="T29" fmla="*/ 122 h 144"/>
                  <a:gd name="T30" fmla="*/ 19 w 189"/>
                  <a:gd name="T31" fmla="*/ 106 h 144"/>
                  <a:gd name="T32" fmla="*/ 47 w 189"/>
                  <a:gd name="T33" fmla="*/ 90 h 144"/>
                  <a:gd name="T34" fmla="*/ 51 w 189"/>
                  <a:gd name="T35" fmla="*/ 76 h 144"/>
                  <a:gd name="T36" fmla="*/ 47 w 189"/>
                  <a:gd name="T37" fmla="*/ 64 h 144"/>
                  <a:gd name="T38" fmla="*/ 73 w 189"/>
                  <a:gd name="T39" fmla="*/ 46 h 144"/>
                  <a:gd name="T40" fmla="*/ 97 w 189"/>
                  <a:gd name="T41" fmla="*/ 36 h 144"/>
                  <a:gd name="T42" fmla="*/ 113 w 189"/>
                  <a:gd name="T43" fmla="*/ 24 h 144"/>
                  <a:gd name="T44" fmla="*/ 171 w 189"/>
                  <a:gd name="T45" fmla="*/ 4 h 1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solidFill>
                <a:srgbClr val="FFFFFF">
                  <a:alpha val="50195"/>
                </a:srgbClr>
              </a:solidFill>
              <a:ln>
                <a:noFill/>
              </a:ln>
              <a:extLst>
                <a:ext uri="{91240B29-F687-4F45-9708-019B960494DF}">
                  <a14:hiddenLine xmlns:a14="http://schemas.microsoft.com/office/drawing/2010/main" w="3175" cap="flat" cmpd="sng">
                    <a:solidFill>
                      <a:srgbClr val="000000"/>
                    </a:solidFill>
                    <a:prstDash val="solid"/>
                    <a:round/>
                    <a:headEnd type="none" w="med" len="med"/>
                    <a:tailEnd type="none" w="med" len="med"/>
                  </a14:hiddenLine>
                </a:ext>
              </a:extLst>
            </p:spPr>
            <p:txBody>
              <a:bodyPr/>
              <a:lstStyle/>
              <a:p>
                <a:endParaRPr lang="zh-TW" altLang="en-US"/>
              </a:p>
            </p:txBody>
          </p:sp>
          <p:sp>
            <p:nvSpPr>
              <p:cNvPr id="127" name="Freeform 119">
                <a:extLst>
                  <a:ext uri="{FF2B5EF4-FFF2-40B4-BE49-F238E27FC236}">
                    <a16:creationId xmlns:a16="http://schemas.microsoft.com/office/drawing/2014/main" id="{8416E6F4-EA1C-41B3-A32F-D57B9759EA9C}"/>
                  </a:ext>
                </a:extLst>
              </p:cNvPr>
              <p:cNvSpPr>
                <a:spLocks/>
              </p:cNvSpPr>
              <p:nvPr/>
            </p:nvSpPr>
            <p:spPr bwMode="gray">
              <a:xfrm>
                <a:off x="1471" y="1019"/>
                <a:ext cx="121" cy="76"/>
              </a:xfrm>
              <a:custGeom>
                <a:avLst/>
                <a:gdLst>
                  <a:gd name="T0" fmla="*/ 28 w 121"/>
                  <a:gd name="T1" fmla="*/ 19 h 76"/>
                  <a:gd name="T2" fmla="*/ 50 w 121"/>
                  <a:gd name="T3" fmla="*/ 2 h 76"/>
                  <a:gd name="T4" fmla="*/ 76 w 121"/>
                  <a:gd name="T5" fmla="*/ 7 h 76"/>
                  <a:gd name="T6" fmla="*/ 62 w 121"/>
                  <a:gd name="T7" fmla="*/ 29 h 76"/>
                  <a:gd name="T8" fmla="*/ 89 w 121"/>
                  <a:gd name="T9" fmla="*/ 29 h 76"/>
                  <a:gd name="T10" fmla="*/ 121 w 121"/>
                  <a:gd name="T11" fmla="*/ 23 h 76"/>
                  <a:gd name="T12" fmla="*/ 101 w 121"/>
                  <a:gd name="T13" fmla="*/ 49 h 76"/>
                  <a:gd name="T14" fmla="*/ 80 w 121"/>
                  <a:gd name="T15" fmla="*/ 76 h 76"/>
                  <a:gd name="T16" fmla="*/ 52 w 121"/>
                  <a:gd name="T17" fmla="*/ 47 h 76"/>
                  <a:gd name="T18" fmla="*/ 26 w 121"/>
                  <a:gd name="T19" fmla="*/ 46 h 76"/>
                  <a:gd name="T20" fmla="*/ 8 w 121"/>
                  <a:gd name="T21" fmla="*/ 35 h 76"/>
                  <a:gd name="T22" fmla="*/ 28 w 121"/>
                  <a:gd name="T23" fmla="*/ 19 h 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1" h="76">
                    <a:moveTo>
                      <a:pt x="28" y="19"/>
                    </a:moveTo>
                    <a:cubicBezTo>
                      <a:pt x="35" y="16"/>
                      <a:pt x="35" y="1"/>
                      <a:pt x="50" y="2"/>
                    </a:cubicBezTo>
                    <a:cubicBezTo>
                      <a:pt x="58" y="0"/>
                      <a:pt x="74" y="3"/>
                      <a:pt x="76" y="7"/>
                    </a:cubicBezTo>
                    <a:cubicBezTo>
                      <a:pt x="78" y="11"/>
                      <a:pt x="60" y="25"/>
                      <a:pt x="62" y="29"/>
                    </a:cubicBezTo>
                    <a:cubicBezTo>
                      <a:pt x="64" y="33"/>
                      <a:pt x="79" y="30"/>
                      <a:pt x="89" y="29"/>
                    </a:cubicBezTo>
                    <a:cubicBezTo>
                      <a:pt x="99" y="28"/>
                      <a:pt x="119" y="20"/>
                      <a:pt x="121" y="23"/>
                    </a:cubicBezTo>
                    <a:cubicBezTo>
                      <a:pt x="118" y="28"/>
                      <a:pt x="107" y="48"/>
                      <a:pt x="101" y="49"/>
                    </a:cubicBezTo>
                    <a:cubicBezTo>
                      <a:pt x="98" y="60"/>
                      <a:pt x="87" y="72"/>
                      <a:pt x="80" y="76"/>
                    </a:cubicBezTo>
                    <a:cubicBezTo>
                      <a:pt x="74" y="75"/>
                      <a:pt x="58" y="47"/>
                      <a:pt x="52" y="47"/>
                    </a:cubicBezTo>
                    <a:cubicBezTo>
                      <a:pt x="51" y="47"/>
                      <a:pt x="25" y="48"/>
                      <a:pt x="26" y="46"/>
                    </a:cubicBezTo>
                    <a:cubicBezTo>
                      <a:pt x="14" y="43"/>
                      <a:pt x="0" y="37"/>
                      <a:pt x="8" y="35"/>
                    </a:cubicBezTo>
                    <a:cubicBezTo>
                      <a:pt x="12" y="28"/>
                      <a:pt x="22" y="25"/>
                      <a:pt x="28" y="19"/>
                    </a:cubicBezTo>
                    <a:close/>
                  </a:path>
                </a:pathLst>
              </a:custGeom>
              <a:solidFill>
                <a:srgbClr val="FFFFFF">
                  <a:alpha val="50195"/>
                </a:srgbClr>
              </a:solidFill>
              <a:ln>
                <a:noFill/>
              </a:ln>
              <a:extLst>
                <a:ext uri="{91240B29-F687-4F45-9708-019B960494DF}">
                  <a14:hiddenLine xmlns:a14="http://schemas.microsoft.com/office/drawing/2010/main" w="3175" cap="flat" cmpd="sng">
                    <a:solidFill>
                      <a:srgbClr val="000000"/>
                    </a:solidFill>
                    <a:prstDash val="solid"/>
                    <a:round/>
                    <a:headEnd type="none" w="med" len="med"/>
                    <a:tailEnd type="none" w="med" len="med"/>
                  </a14:hiddenLine>
                </a:ext>
              </a:extLst>
            </p:spPr>
            <p:txBody>
              <a:bodyPr/>
              <a:lstStyle/>
              <a:p>
                <a:endParaRPr lang="zh-TW" altLang="en-US"/>
              </a:p>
            </p:txBody>
          </p:sp>
          <p:sp>
            <p:nvSpPr>
              <p:cNvPr id="128" name="Freeform 120">
                <a:extLst>
                  <a:ext uri="{FF2B5EF4-FFF2-40B4-BE49-F238E27FC236}">
                    <a16:creationId xmlns:a16="http://schemas.microsoft.com/office/drawing/2014/main" id="{B0D04C28-7372-4AF5-885A-F559AB8C6AFF}"/>
                  </a:ext>
                </a:extLst>
              </p:cNvPr>
              <p:cNvSpPr>
                <a:spLocks/>
              </p:cNvSpPr>
              <p:nvPr/>
            </p:nvSpPr>
            <p:spPr bwMode="gray">
              <a:xfrm>
                <a:off x="1193" y="998"/>
                <a:ext cx="129" cy="100"/>
              </a:xfrm>
              <a:custGeom>
                <a:avLst/>
                <a:gdLst>
                  <a:gd name="T0" fmla="*/ 16 w 129"/>
                  <a:gd name="T1" fmla="*/ 54 h 100"/>
                  <a:gd name="T2" fmla="*/ 24 w 129"/>
                  <a:gd name="T3" fmla="*/ 67 h 100"/>
                  <a:gd name="T4" fmla="*/ 34 w 129"/>
                  <a:gd name="T5" fmla="*/ 93 h 100"/>
                  <a:gd name="T6" fmla="*/ 64 w 129"/>
                  <a:gd name="T7" fmla="*/ 87 h 100"/>
                  <a:gd name="T8" fmla="*/ 85 w 129"/>
                  <a:gd name="T9" fmla="*/ 93 h 100"/>
                  <a:gd name="T10" fmla="*/ 123 w 129"/>
                  <a:gd name="T11" fmla="*/ 45 h 100"/>
                  <a:gd name="T12" fmla="*/ 118 w 129"/>
                  <a:gd name="T13" fmla="*/ 24 h 100"/>
                  <a:gd name="T14" fmla="*/ 58 w 129"/>
                  <a:gd name="T15" fmla="*/ 4 h 100"/>
                  <a:gd name="T16" fmla="*/ 48 w 129"/>
                  <a:gd name="T17" fmla="*/ 10 h 100"/>
                  <a:gd name="T18" fmla="*/ 19 w 129"/>
                  <a:gd name="T19" fmla="*/ 1 h 100"/>
                  <a:gd name="T20" fmla="*/ 16 w 129"/>
                  <a:gd name="T21" fmla="*/ 19 h 100"/>
                  <a:gd name="T22" fmla="*/ 0 w 129"/>
                  <a:gd name="T23" fmla="*/ 31 h 100"/>
                  <a:gd name="T24" fmla="*/ 16 w 129"/>
                  <a:gd name="T25" fmla="*/ 54 h 1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9" h="100">
                    <a:moveTo>
                      <a:pt x="16" y="54"/>
                    </a:moveTo>
                    <a:cubicBezTo>
                      <a:pt x="13" y="63"/>
                      <a:pt x="32" y="64"/>
                      <a:pt x="24" y="67"/>
                    </a:cubicBezTo>
                    <a:cubicBezTo>
                      <a:pt x="24" y="71"/>
                      <a:pt x="27" y="90"/>
                      <a:pt x="34" y="93"/>
                    </a:cubicBezTo>
                    <a:cubicBezTo>
                      <a:pt x="41" y="96"/>
                      <a:pt x="56" y="87"/>
                      <a:pt x="64" y="87"/>
                    </a:cubicBezTo>
                    <a:cubicBezTo>
                      <a:pt x="71" y="90"/>
                      <a:pt x="75" y="100"/>
                      <a:pt x="85" y="93"/>
                    </a:cubicBezTo>
                    <a:cubicBezTo>
                      <a:pt x="95" y="86"/>
                      <a:pt x="118" y="56"/>
                      <a:pt x="123" y="45"/>
                    </a:cubicBezTo>
                    <a:cubicBezTo>
                      <a:pt x="128" y="34"/>
                      <a:pt x="129" y="31"/>
                      <a:pt x="118" y="24"/>
                    </a:cubicBezTo>
                    <a:cubicBezTo>
                      <a:pt x="96" y="27"/>
                      <a:pt x="71" y="0"/>
                      <a:pt x="58" y="4"/>
                    </a:cubicBezTo>
                    <a:cubicBezTo>
                      <a:pt x="46" y="2"/>
                      <a:pt x="54" y="10"/>
                      <a:pt x="48" y="10"/>
                    </a:cubicBezTo>
                    <a:cubicBezTo>
                      <a:pt x="42" y="10"/>
                      <a:pt x="24" y="0"/>
                      <a:pt x="19" y="1"/>
                    </a:cubicBezTo>
                    <a:cubicBezTo>
                      <a:pt x="14" y="2"/>
                      <a:pt x="19" y="14"/>
                      <a:pt x="16" y="19"/>
                    </a:cubicBezTo>
                    <a:cubicBezTo>
                      <a:pt x="13" y="24"/>
                      <a:pt x="0" y="25"/>
                      <a:pt x="0" y="31"/>
                    </a:cubicBezTo>
                    <a:cubicBezTo>
                      <a:pt x="0" y="37"/>
                      <a:pt x="13" y="49"/>
                      <a:pt x="16" y="54"/>
                    </a:cubicBezTo>
                    <a:close/>
                  </a:path>
                </a:pathLst>
              </a:custGeom>
              <a:solidFill>
                <a:srgbClr val="FFFFFF">
                  <a:alpha val="50195"/>
                </a:srgbClr>
              </a:solidFill>
              <a:ln>
                <a:noFill/>
              </a:ln>
              <a:extLst>
                <a:ext uri="{91240B29-F687-4F45-9708-019B960494DF}">
                  <a14:hiddenLine xmlns:a14="http://schemas.microsoft.com/office/drawing/2010/main" w="3175" cap="flat" cmpd="sng">
                    <a:solidFill>
                      <a:srgbClr val="000000"/>
                    </a:solidFill>
                    <a:prstDash val="solid"/>
                    <a:round/>
                    <a:headEnd type="none" w="med" len="med"/>
                    <a:tailEnd type="none" w="med" len="med"/>
                  </a14:hiddenLine>
                </a:ext>
              </a:extLst>
            </p:spPr>
            <p:txBody>
              <a:bodyPr/>
              <a:lstStyle/>
              <a:p>
                <a:endParaRPr lang="zh-TW" altLang="en-US"/>
              </a:p>
            </p:txBody>
          </p:sp>
        </p:grpSp>
        <p:grpSp>
          <p:nvGrpSpPr>
            <p:cNvPr id="80" name="Group 121">
              <a:extLst>
                <a:ext uri="{FF2B5EF4-FFF2-40B4-BE49-F238E27FC236}">
                  <a16:creationId xmlns:a16="http://schemas.microsoft.com/office/drawing/2014/main" id="{265A2ED8-865F-45E5-8C8A-4CBA1F2C2215}"/>
                </a:ext>
              </a:extLst>
            </p:cNvPr>
            <p:cNvGrpSpPr>
              <a:grpSpLocks/>
            </p:cNvGrpSpPr>
            <p:nvPr/>
          </p:nvGrpSpPr>
          <p:grpSpPr bwMode="auto">
            <a:xfrm>
              <a:off x="3356" y="912"/>
              <a:ext cx="1851" cy="2746"/>
              <a:chOff x="3356" y="912"/>
              <a:chExt cx="1851" cy="2746"/>
            </a:xfrm>
          </p:grpSpPr>
          <p:sp>
            <p:nvSpPr>
              <p:cNvPr id="81" name="Freeform 122">
                <a:extLst>
                  <a:ext uri="{FF2B5EF4-FFF2-40B4-BE49-F238E27FC236}">
                    <a16:creationId xmlns:a16="http://schemas.microsoft.com/office/drawing/2014/main" id="{21C309D3-8705-4C39-ADF7-21027DD84142}"/>
                  </a:ext>
                </a:extLst>
              </p:cNvPr>
              <p:cNvSpPr>
                <a:spLocks/>
              </p:cNvSpPr>
              <p:nvPr/>
            </p:nvSpPr>
            <p:spPr bwMode="gray">
              <a:xfrm>
                <a:off x="3357" y="1318"/>
                <a:ext cx="1746" cy="2340"/>
              </a:xfrm>
              <a:custGeom>
                <a:avLst/>
                <a:gdLst>
                  <a:gd name="T0" fmla="*/ 73 w 1747"/>
                  <a:gd name="T1" fmla="*/ 204 h 2341"/>
                  <a:gd name="T2" fmla="*/ 103 w 1747"/>
                  <a:gd name="T3" fmla="*/ 279 h 2341"/>
                  <a:gd name="T4" fmla="*/ 75 w 1747"/>
                  <a:gd name="T5" fmla="*/ 387 h 2341"/>
                  <a:gd name="T6" fmla="*/ 117 w 1747"/>
                  <a:gd name="T7" fmla="*/ 492 h 2341"/>
                  <a:gd name="T8" fmla="*/ 255 w 1747"/>
                  <a:gd name="T9" fmla="*/ 343 h 2341"/>
                  <a:gd name="T10" fmla="*/ 292 w 1747"/>
                  <a:gd name="T11" fmla="*/ 367 h 2341"/>
                  <a:gd name="T12" fmla="*/ 469 w 1747"/>
                  <a:gd name="T13" fmla="*/ 468 h 2341"/>
                  <a:gd name="T14" fmla="*/ 559 w 1747"/>
                  <a:gd name="T15" fmla="*/ 790 h 2341"/>
                  <a:gd name="T16" fmla="*/ 690 w 1747"/>
                  <a:gd name="T17" fmla="*/ 936 h 2341"/>
                  <a:gd name="T18" fmla="*/ 808 w 1747"/>
                  <a:gd name="T19" fmla="*/ 1116 h 2341"/>
                  <a:gd name="T20" fmla="*/ 1036 w 1747"/>
                  <a:gd name="T21" fmla="*/ 1195 h 2341"/>
                  <a:gd name="T22" fmla="*/ 1138 w 1747"/>
                  <a:gd name="T23" fmla="*/ 1272 h 2341"/>
                  <a:gd name="T24" fmla="*/ 1111 w 1747"/>
                  <a:gd name="T25" fmla="*/ 1386 h 2341"/>
                  <a:gd name="T26" fmla="*/ 1240 w 1747"/>
                  <a:gd name="T27" fmla="*/ 1758 h 2341"/>
                  <a:gd name="T28" fmla="*/ 1228 w 1747"/>
                  <a:gd name="T29" fmla="*/ 1918 h 2341"/>
                  <a:gd name="T30" fmla="*/ 1204 w 1747"/>
                  <a:gd name="T31" fmla="*/ 2047 h 2341"/>
                  <a:gd name="T32" fmla="*/ 1236 w 1747"/>
                  <a:gd name="T33" fmla="*/ 2262 h 2341"/>
                  <a:gd name="T34" fmla="*/ 1254 w 1747"/>
                  <a:gd name="T35" fmla="*/ 2331 h 2341"/>
                  <a:gd name="T36" fmla="*/ 1326 w 1747"/>
                  <a:gd name="T37" fmla="*/ 2335 h 2341"/>
                  <a:gd name="T38" fmla="*/ 1288 w 1747"/>
                  <a:gd name="T39" fmla="*/ 2181 h 2341"/>
                  <a:gd name="T40" fmla="*/ 1342 w 1747"/>
                  <a:gd name="T41" fmla="*/ 2035 h 2341"/>
                  <a:gd name="T42" fmla="*/ 1438 w 1747"/>
                  <a:gd name="T43" fmla="*/ 1932 h 2341"/>
                  <a:gd name="T44" fmla="*/ 1548 w 1747"/>
                  <a:gd name="T45" fmla="*/ 1735 h 2341"/>
                  <a:gd name="T46" fmla="*/ 1747 w 1747"/>
                  <a:gd name="T47" fmla="*/ 1444 h 2341"/>
                  <a:gd name="T48" fmla="*/ 1542 w 1747"/>
                  <a:gd name="T49" fmla="*/ 1347 h 2341"/>
                  <a:gd name="T50" fmla="*/ 1384 w 1747"/>
                  <a:gd name="T51" fmla="*/ 1204 h 2341"/>
                  <a:gd name="T52" fmla="*/ 1194 w 1747"/>
                  <a:gd name="T53" fmla="*/ 1188 h 2341"/>
                  <a:gd name="T54" fmla="*/ 1099 w 1747"/>
                  <a:gd name="T55" fmla="*/ 1239 h 2341"/>
                  <a:gd name="T56" fmla="*/ 1038 w 1747"/>
                  <a:gd name="T57" fmla="*/ 1107 h 2341"/>
                  <a:gd name="T58" fmla="*/ 918 w 1747"/>
                  <a:gd name="T59" fmla="*/ 1099 h 2341"/>
                  <a:gd name="T60" fmla="*/ 1077 w 1747"/>
                  <a:gd name="T61" fmla="*/ 955 h 2341"/>
                  <a:gd name="T62" fmla="*/ 1117 w 1747"/>
                  <a:gd name="T63" fmla="*/ 927 h 2341"/>
                  <a:gd name="T64" fmla="*/ 1197 w 1747"/>
                  <a:gd name="T65" fmla="*/ 813 h 2341"/>
                  <a:gd name="T66" fmla="*/ 1243 w 1747"/>
                  <a:gd name="T67" fmla="*/ 745 h 2341"/>
                  <a:gd name="T68" fmla="*/ 1366 w 1747"/>
                  <a:gd name="T69" fmla="*/ 709 h 2341"/>
                  <a:gd name="T70" fmla="*/ 1249 w 1747"/>
                  <a:gd name="T71" fmla="*/ 666 h 2341"/>
                  <a:gd name="T72" fmla="*/ 1443 w 1747"/>
                  <a:gd name="T73" fmla="*/ 522 h 2341"/>
                  <a:gd name="T74" fmla="*/ 1273 w 1747"/>
                  <a:gd name="T75" fmla="*/ 408 h 2341"/>
                  <a:gd name="T76" fmla="*/ 1161 w 1747"/>
                  <a:gd name="T77" fmla="*/ 364 h 2341"/>
                  <a:gd name="T78" fmla="*/ 1128 w 1747"/>
                  <a:gd name="T79" fmla="*/ 589 h 2341"/>
                  <a:gd name="T80" fmla="*/ 969 w 1747"/>
                  <a:gd name="T81" fmla="*/ 420 h 2341"/>
                  <a:gd name="T82" fmla="*/ 1053 w 1747"/>
                  <a:gd name="T83" fmla="*/ 222 h 2341"/>
                  <a:gd name="T84" fmla="*/ 1110 w 1747"/>
                  <a:gd name="T85" fmla="*/ 138 h 2341"/>
                  <a:gd name="T86" fmla="*/ 1056 w 1747"/>
                  <a:gd name="T87" fmla="*/ 138 h 2341"/>
                  <a:gd name="T88" fmla="*/ 1003 w 1747"/>
                  <a:gd name="T89" fmla="*/ 64 h 2341"/>
                  <a:gd name="T90" fmla="*/ 954 w 1747"/>
                  <a:gd name="T91" fmla="*/ 114 h 2341"/>
                  <a:gd name="T92" fmla="*/ 901 w 1747"/>
                  <a:gd name="T93" fmla="*/ 127 h 2341"/>
                  <a:gd name="T94" fmla="*/ 804 w 1747"/>
                  <a:gd name="T95" fmla="*/ 108 h 2341"/>
                  <a:gd name="T96" fmla="*/ 694 w 1747"/>
                  <a:gd name="T97" fmla="*/ 153 h 2341"/>
                  <a:gd name="T98" fmla="*/ 573 w 1747"/>
                  <a:gd name="T99" fmla="*/ 61 h 2341"/>
                  <a:gd name="T100" fmla="*/ 448 w 1747"/>
                  <a:gd name="T101" fmla="*/ 96 h 2341"/>
                  <a:gd name="T102" fmla="*/ 241 w 1747"/>
                  <a:gd name="T103" fmla="*/ 64 h 234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747" h="2341">
                    <a:moveTo>
                      <a:pt x="106" y="40"/>
                    </a:moveTo>
                    <a:lnTo>
                      <a:pt x="76" y="88"/>
                    </a:lnTo>
                    <a:cubicBezTo>
                      <a:pt x="63" y="101"/>
                      <a:pt x="29" y="101"/>
                      <a:pt x="30" y="117"/>
                    </a:cubicBezTo>
                    <a:cubicBezTo>
                      <a:pt x="32" y="134"/>
                      <a:pt x="72" y="168"/>
                      <a:pt x="84" y="186"/>
                    </a:cubicBezTo>
                    <a:cubicBezTo>
                      <a:pt x="91" y="200"/>
                      <a:pt x="79" y="203"/>
                      <a:pt x="73" y="204"/>
                    </a:cubicBezTo>
                    <a:cubicBezTo>
                      <a:pt x="67" y="205"/>
                      <a:pt x="56" y="186"/>
                      <a:pt x="45" y="190"/>
                    </a:cubicBezTo>
                    <a:cubicBezTo>
                      <a:pt x="34" y="194"/>
                      <a:pt x="6" y="215"/>
                      <a:pt x="7" y="226"/>
                    </a:cubicBezTo>
                    <a:cubicBezTo>
                      <a:pt x="0" y="238"/>
                      <a:pt x="41" y="235"/>
                      <a:pt x="48" y="258"/>
                    </a:cubicBezTo>
                    <a:cubicBezTo>
                      <a:pt x="64" y="262"/>
                      <a:pt x="94" y="246"/>
                      <a:pt x="103" y="249"/>
                    </a:cubicBezTo>
                    <a:cubicBezTo>
                      <a:pt x="112" y="252"/>
                      <a:pt x="110" y="268"/>
                      <a:pt x="103" y="279"/>
                    </a:cubicBezTo>
                    <a:cubicBezTo>
                      <a:pt x="96" y="290"/>
                      <a:pt x="74" y="303"/>
                      <a:pt x="61" y="313"/>
                    </a:cubicBezTo>
                    <a:cubicBezTo>
                      <a:pt x="48" y="323"/>
                      <a:pt x="25" y="330"/>
                      <a:pt x="24" y="339"/>
                    </a:cubicBezTo>
                    <a:cubicBezTo>
                      <a:pt x="23" y="348"/>
                      <a:pt x="46" y="359"/>
                      <a:pt x="52" y="367"/>
                    </a:cubicBezTo>
                    <a:lnTo>
                      <a:pt x="57" y="390"/>
                    </a:lnTo>
                    <a:lnTo>
                      <a:pt x="75" y="387"/>
                    </a:lnTo>
                    <a:lnTo>
                      <a:pt x="90" y="423"/>
                    </a:lnTo>
                    <a:lnTo>
                      <a:pt x="147" y="405"/>
                    </a:lnTo>
                    <a:lnTo>
                      <a:pt x="141" y="433"/>
                    </a:lnTo>
                    <a:lnTo>
                      <a:pt x="73" y="498"/>
                    </a:lnTo>
                    <a:lnTo>
                      <a:pt x="117" y="492"/>
                    </a:lnTo>
                    <a:lnTo>
                      <a:pt x="169" y="442"/>
                    </a:lnTo>
                    <a:lnTo>
                      <a:pt x="202" y="418"/>
                    </a:lnTo>
                    <a:lnTo>
                      <a:pt x="196" y="391"/>
                    </a:lnTo>
                    <a:lnTo>
                      <a:pt x="228" y="343"/>
                    </a:lnTo>
                    <a:lnTo>
                      <a:pt x="255" y="343"/>
                    </a:lnTo>
                    <a:lnTo>
                      <a:pt x="225" y="370"/>
                    </a:lnTo>
                    <a:lnTo>
                      <a:pt x="220" y="405"/>
                    </a:lnTo>
                    <a:lnTo>
                      <a:pt x="265" y="387"/>
                    </a:lnTo>
                    <a:lnTo>
                      <a:pt x="273" y="355"/>
                    </a:lnTo>
                    <a:lnTo>
                      <a:pt x="292" y="367"/>
                    </a:lnTo>
                    <a:lnTo>
                      <a:pt x="357" y="387"/>
                    </a:lnTo>
                    <a:lnTo>
                      <a:pt x="376" y="385"/>
                    </a:lnTo>
                    <a:lnTo>
                      <a:pt x="418" y="441"/>
                    </a:lnTo>
                    <a:lnTo>
                      <a:pt x="438" y="415"/>
                    </a:lnTo>
                    <a:lnTo>
                      <a:pt x="469" y="468"/>
                    </a:lnTo>
                    <a:lnTo>
                      <a:pt x="489" y="489"/>
                    </a:lnTo>
                    <a:lnTo>
                      <a:pt x="492" y="528"/>
                    </a:lnTo>
                    <a:lnTo>
                      <a:pt x="528" y="585"/>
                    </a:lnTo>
                    <a:lnTo>
                      <a:pt x="577" y="607"/>
                    </a:lnTo>
                    <a:lnTo>
                      <a:pt x="559" y="790"/>
                    </a:lnTo>
                    <a:cubicBezTo>
                      <a:pt x="566" y="836"/>
                      <a:pt x="605" y="867"/>
                      <a:pt x="619" y="885"/>
                    </a:cubicBezTo>
                    <a:cubicBezTo>
                      <a:pt x="633" y="903"/>
                      <a:pt x="632" y="882"/>
                      <a:pt x="645" y="901"/>
                    </a:cubicBezTo>
                    <a:cubicBezTo>
                      <a:pt x="658" y="920"/>
                      <a:pt x="680" y="975"/>
                      <a:pt x="699" y="1002"/>
                    </a:cubicBezTo>
                    <a:cubicBezTo>
                      <a:pt x="718" y="1029"/>
                      <a:pt x="762" y="1074"/>
                      <a:pt x="760" y="1063"/>
                    </a:cubicBezTo>
                    <a:cubicBezTo>
                      <a:pt x="778" y="1078"/>
                      <a:pt x="702" y="961"/>
                      <a:pt x="690" y="936"/>
                    </a:cubicBezTo>
                    <a:lnTo>
                      <a:pt x="699" y="934"/>
                    </a:lnTo>
                    <a:lnTo>
                      <a:pt x="732" y="991"/>
                    </a:lnTo>
                    <a:lnTo>
                      <a:pt x="751" y="1000"/>
                    </a:lnTo>
                    <a:lnTo>
                      <a:pt x="798" y="1057"/>
                    </a:lnTo>
                    <a:lnTo>
                      <a:pt x="808" y="1116"/>
                    </a:lnTo>
                    <a:lnTo>
                      <a:pt x="868" y="1135"/>
                    </a:lnTo>
                    <a:lnTo>
                      <a:pt x="924" y="1161"/>
                    </a:lnTo>
                    <a:lnTo>
                      <a:pt x="963" y="1156"/>
                    </a:lnTo>
                    <a:lnTo>
                      <a:pt x="994" y="1191"/>
                    </a:lnTo>
                    <a:lnTo>
                      <a:pt x="1036" y="1195"/>
                    </a:lnTo>
                    <a:lnTo>
                      <a:pt x="1053" y="1245"/>
                    </a:lnTo>
                    <a:lnTo>
                      <a:pt x="1066" y="1245"/>
                    </a:lnTo>
                    <a:lnTo>
                      <a:pt x="1089" y="1266"/>
                    </a:lnTo>
                    <a:lnTo>
                      <a:pt x="1116" y="1260"/>
                    </a:lnTo>
                    <a:lnTo>
                      <a:pt x="1138" y="1272"/>
                    </a:lnTo>
                    <a:lnTo>
                      <a:pt x="1149" y="1249"/>
                    </a:lnTo>
                    <a:lnTo>
                      <a:pt x="1165" y="1264"/>
                    </a:lnTo>
                    <a:lnTo>
                      <a:pt x="1158" y="1317"/>
                    </a:lnTo>
                    <a:lnTo>
                      <a:pt x="1138" y="1341"/>
                    </a:lnTo>
                    <a:lnTo>
                      <a:pt x="1111" y="1386"/>
                    </a:lnTo>
                    <a:lnTo>
                      <a:pt x="1101" y="1426"/>
                    </a:lnTo>
                    <a:lnTo>
                      <a:pt x="1125" y="1467"/>
                    </a:lnTo>
                    <a:lnTo>
                      <a:pt x="1177" y="1573"/>
                    </a:lnTo>
                    <a:lnTo>
                      <a:pt x="1252" y="1615"/>
                    </a:lnTo>
                    <a:lnTo>
                      <a:pt x="1240" y="1758"/>
                    </a:lnTo>
                    <a:lnTo>
                      <a:pt x="1225" y="1845"/>
                    </a:lnTo>
                    <a:lnTo>
                      <a:pt x="1204" y="1933"/>
                    </a:lnTo>
                    <a:lnTo>
                      <a:pt x="1207" y="1968"/>
                    </a:lnTo>
                    <a:lnTo>
                      <a:pt x="1216" y="1942"/>
                    </a:lnTo>
                    <a:lnTo>
                      <a:pt x="1228" y="1918"/>
                    </a:lnTo>
                    <a:lnTo>
                      <a:pt x="1222" y="1971"/>
                    </a:lnTo>
                    <a:lnTo>
                      <a:pt x="1207" y="1980"/>
                    </a:lnTo>
                    <a:lnTo>
                      <a:pt x="1216" y="1990"/>
                    </a:lnTo>
                    <a:lnTo>
                      <a:pt x="1197" y="2017"/>
                    </a:lnTo>
                    <a:lnTo>
                      <a:pt x="1204" y="2047"/>
                    </a:lnTo>
                    <a:lnTo>
                      <a:pt x="1204" y="2086"/>
                    </a:lnTo>
                    <a:lnTo>
                      <a:pt x="1174" y="2172"/>
                    </a:lnTo>
                    <a:lnTo>
                      <a:pt x="1180" y="2236"/>
                    </a:lnTo>
                    <a:lnTo>
                      <a:pt x="1213" y="2274"/>
                    </a:lnTo>
                    <a:lnTo>
                      <a:pt x="1236" y="2262"/>
                    </a:lnTo>
                    <a:lnTo>
                      <a:pt x="1251" y="2274"/>
                    </a:lnTo>
                    <a:lnTo>
                      <a:pt x="1236" y="2293"/>
                    </a:lnTo>
                    <a:lnTo>
                      <a:pt x="1234" y="2316"/>
                    </a:lnTo>
                    <a:lnTo>
                      <a:pt x="1251" y="2313"/>
                    </a:lnTo>
                    <a:lnTo>
                      <a:pt x="1254" y="2331"/>
                    </a:lnTo>
                    <a:lnTo>
                      <a:pt x="1270" y="2334"/>
                    </a:lnTo>
                    <a:lnTo>
                      <a:pt x="1278" y="2320"/>
                    </a:lnTo>
                    <a:lnTo>
                      <a:pt x="1284" y="2341"/>
                    </a:lnTo>
                    <a:lnTo>
                      <a:pt x="1302" y="2329"/>
                    </a:lnTo>
                    <a:lnTo>
                      <a:pt x="1326" y="2335"/>
                    </a:lnTo>
                    <a:lnTo>
                      <a:pt x="1335" y="2319"/>
                    </a:lnTo>
                    <a:lnTo>
                      <a:pt x="1312" y="2284"/>
                    </a:lnTo>
                    <a:lnTo>
                      <a:pt x="1278" y="2272"/>
                    </a:lnTo>
                    <a:lnTo>
                      <a:pt x="1270" y="2214"/>
                    </a:lnTo>
                    <a:lnTo>
                      <a:pt x="1288" y="2181"/>
                    </a:lnTo>
                    <a:lnTo>
                      <a:pt x="1309" y="2167"/>
                    </a:lnTo>
                    <a:lnTo>
                      <a:pt x="1315" y="2137"/>
                    </a:lnTo>
                    <a:lnTo>
                      <a:pt x="1293" y="2116"/>
                    </a:lnTo>
                    <a:lnTo>
                      <a:pt x="1300" y="2095"/>
                    </a:lnTo>
                    <a:lnTo>
                      <a:pt x="1342" y="2035"/>
                    </a:lnTo>
                    <a:lnTo>
                      <a:pt x="1329" y="2007"/>
                    </a:lnTo>
                    <a:lnTo>
                      <a:pt x="1354" y="2005"/>
                    </a:lnTo>
                    <a:lnTo>
                      <a:pt x="1368" y="1966"/>
                    </a:lnTo>
                    <a:lnTo>
                      <a:pt x="1410" y="1966"/>
                    </a:lnTo>
                    <a:lnTo>
                      <a:pt x="1438" y="1932"/>
                    </a:lnTo>
                    <a:lnTo>
                      <a:pt x="1428" y="1897"/>
                    </a:lnTo>
                    <a:lnTo>
                      <a:pt x="1441" y="1897"/>
                    </a:lnTo>
                    <a:lnTo>
                      <a:pt x="1489" y="1881"/>
                    </a:lnTo>
                    <a:lnTo>
                      <a:pt x="1524" y="1812"/>
                    </a:lnTo>
                    <a:lnTo>
                      <a:pt x="1548" y="1735"/>
                    </a:lnTo>
                    <a:lnTo>
                      <a:pt x="1588" y="1711"/>
                    </a:lnTo>
                    <a:lnTo>
                      <a:pt x="1666" y="1657"/>
                    </a:lnTo>
                    <a:lnTo>
                      <a:pt x="1689" y="1566"/>
                    </a:lnTo>
                    <a:lnTo>
                      <a:pt x="1729" y="1494"/>
                    </a:lnTo>
                    <a:lnTo>
                      <a:pt x="1747" y="1444"/>
                    </a:lnTo>
                    <a:lnTo>
                      <a:pt x="1734" y="1417"/>
                    </a:lnTo>
                    <a:lnTo>
                      <a:pt x="1681" y="1398"/>
                    </a:lnTo>
                    <a:lnTo>
                      <a:pt x="1602" y="1369"/>
                    </a:lnTo>
                    <a:lnTo>
                      <a:pt x="1594" y="1359"/>
                    </a:lnTo>
                    <a:lnTo>
                      <a:pt x="1542" y="1347"/>
                    </a:lnTo>
                    <a:lnTo>
                      <a:pt x="1507" y="1369"/>
                    </a:lnTo>
                    <a:lnTo>
                      <a:pt x="1536" y="1329"/>
                    </a:lnTo>
                    <a:lnTo>
                      <a:pt x="1510" y="1288"/>
                    </a:lnTo>
                    <a:lnTo>
                      <a:pt x="1432" y="1252"/>
                    </a:lnTo>
                    <a:lnTo>
                      <a:pt x="1384" y="1204"/>
                    </a:lnTo>
                    <a:lnTo>
                      <a:pt x="1348" y="1186"/>
                    </a:lnTo>
                    <a:lnTo>
                      <a:pt x="1303" y="1203"/>
                    </a:lnTo>
                    <a:lnTo>
                      <a:pt x="1264" y="1162"/>
                    </a:lnTo>
                    <a:lnTo>
                      <a:pt x="1228" y="1171"/>
                    </a:lnTo>
                    <a:lnTo>
                      <a:pt x="1194" y="1188"/>
                    </a:lnTo>
                    <a:lnTo>
                      <a:pt x="1167" y="1216"/>
                    </a:lnTo>
                    <a:lnTo>
                      <a:pt x="1165" y="1242"/>
                    </a:lnTo>
                    <a:lnTo>
                      <a:pt x="1153" y="1237"/>
                    </a:lnTo>
                    <a:lnTo>
                      <a:pt x="1126" y="1246"/>
                    </a:lnTo>
                    <a:lnTo>
                      <a:pt x="1099" y="1239"/>
                    </a:lnTo>
                    <a:lnTo>
                      <a:pt x="1083" y="1218"/>
                    </a:lnTo>
                    <a:lnTo>
                      <a:pt x="1087" y="1180"/>
                    </a:lnTo>
                    <a:lnTo>
                      <a:pt x="1086" y="1153"/>
                    </a:lnTo>
                    <a:lnTo>
                      <a:pt x="1032" y="1143"/>
                    </a:lnTo>
                    <a:lnTo>
                      <a:pt x="1038" y="1107"/>
                    </a:lnTo>
                    <a:lnTo>
                      <a:pt x="1053" y="1075"/>
                    </a:lnTo>
                    <a:lnTo>
                      <a:pt x="999" y="1074"/>
                    </a:lnTo>
                    <a:lnTo>
                      <a:pt x="990" y="1102"/>
                    </a:lnTo>
                    <a:lnTo>
                      <a:pt x="958" y="1111"/>
                    </a:lnTo>
                    <a:lnTo>
                      <a:pt x="918" y="1099"/>
                    </a:lnTo>
                    <a:lnTo>
                      <a:pt x="906" y="1030"/>
                    </a:lnTo>
                    <a:lnTo>
                      <a:pt x="916" y="984"/>
                    </a:lnTo>
                    <a:lnTo>
                      <a:pt x="969" y="961"/>
                    </a:lnTo>
                    <a:lnTo>
                      <a:pt x="1015" y="952"/>
                    </a:lnTo>
                    <a:lnTo>
                      <a:pt x="1077" y="955"/>
                    </a:lnTo>
                    <a:lnTo>
                      <a:pt x="1098" y="1011"/>
                    </a:lnTo>
                    <a:lnTo>
                      <a:pt x="1132" y="1038"/>
                    </a:lnTo>
                    <a:lnTo>
                      <a:pt x="1140" y="1015"/>
                    </a:lnTo>
                    <a:lnTo>
                      <a:pt x="1120" y="961"/>
                    </a:lnTo>
                    <a:lnTo>
                      <a:pt x="1117" y="927"/>
                    </a:lnTo>
                    <a:lnTo>
                      <a:pt x="1156" y="895"/>
                    </a:lnTo>
                    <a:lnTo>
                      <a:pt x="1179" y="873"/>
                    </a:lnTo>
                    <a:lnTo>
                      <a:pt x="1188" y="859"/>
                    </a:lnTo>
                    <a:lnTo>
                      <a:pt x="1182" y="837"/>
                    </a:lnTo>
                    <a:lnTo>
                      <a:pt x="1197" y="813"/>
                    </a:lnTo>
                    <a:lnTo>
                      <a:pt x="1210" y="826"/>
                    </a:lnTo>
                    <a:lnTo>
                      <a:pt x="1210" y="780"/>
                    </a:lnTo>
                    <a:lnTo>
                      <a:pt x="1234" y="772"/>
                    </a:lnTo>
                    <a:lnTo>
                      <a:pt x="1264" y="766"/>
                    </a:lnTo>
                    <a:lnTo>
                      <a:pt x="1243" y="745"/>
                    </a:lnTo>
                    <a:lnTo>
                      <a:pt x="1300" y="703"/>
                    </a:lnTo>
                    <a:lnTo>
                      <a:pt x="1330" y="694"/>
                    </a:lnTo>
                    <a:lnTo>
                      <a:pt x="1311" y="715"/>
                    </a:lnTo>
                    <a:lnTo>
                      <a:pt x="1312" y="730"/>
                    </a:lnTo>
                    <a:lnTo>
                      <a:pt x="1366" y="709"/>
                    </a:lnTo>
                    <a:lnTo>
                      <a:pt x="1330" y="664"/>
                    </a:lnTo>
                    <a:lnTo>
                      <a:pt x="1326" y="651"/>
                    </a:lnTo>
                    <a:lnTo>
                      <a:pt x="1333" y="627"/>
                    </a:lnTo>
                    <a:lnTo>
                      <a:pt x="1311" y="619"/>
                    </a:lnTo>
                    <a:lnTo>
                      <a:pt x="1249" y="666"/>
                    </a:lnTo>
                    <a:lnTo>
                      <a:pt x="1309" y="604"/>
                    </a:lnTo>
                    <a:lnTo>
                      <a:pt x="1407" y="603"/>
                    </a:lnTo>
                    <a:lnTo>
                      <a:pt x="1414" y="573"/>
                    </a:lnTo>
                    <a:lnTo>
                      <a:pt x="1440" y="568"/>
                    </a:lnTo>
                    <a:lnTo>
                      <a:pt x="1443" y="522"/>
                    </a:lnTo>
                    <a:lnTo>
                      <a:pt x="1423" y="498"/>
                    </a:lnTo>
                    <a:lnTo>
                      <a:pt x="1396" y="502"/>
                    </a:lnTo>
                    <a:cubicBezTo>
                      <a:pt x="1381" y="481"/>
                      <a:pt x="1347" y="388"/>
                      <a:pt x="1333" y="372"/>
                    </a:cubicBezTo>
                    <a:cubicBezTo>
                      <a:pt x="1319" y="356"/>
                      <a:pt x="1324" y="417"/>
                      <a:pt x="1311" y="408"/>
                    </a:cubicBezTo>
                    <a:lnTo>
                      <a:pt x="1273" y="408"/>
                    </a:lnTo>
                    <a:lnTo>
                      <a:pt x="1276" y="361"/>
                    </a:lnTo>
                    <a:lnTo>
                      <a:pt x="1254" y="331"/>
                    </a:lnTo>
                    <a:lnTo>
                      <a:pt x="1228" y="310"/>
                    </a:lnTo>
                    <a:cubicBezTo>
                      <a:pt x="1212" y="308"/>
                      <a:pt x="1167" y="310"/>
                      <a:pt x="1156" y="319"/>
                    </a:cubicBezTo>
                    <a:cubicBezTo>
                      <a:pt x="1144" y="328"/>
                      <a:pt x="1161" y="332"/>
                      <a:pt x="1161" y="364"/>
                    </a:cubicBezTo>
                    <a:cubicBezTo>
                      <a:pt x="1161" y="379"/>
                      <a:pt x="1155" y="389"/>
                      <a:pt x="1155" y="408"/>
                    </a:cubicBezTo>
                    <a:cubicBezTo>
                      <a:pt x="1155" y="427"/>
                      <a:pt x="1167" y="458"/>
                      <a:pt x="1164" y="477"/>
                    </a:cubicBezTo>
                    <a:lnTo>
                      <a:pt x="1135" y="520"/>
                    </a:lnTo>
                    <a:lnTo>
                      <a:pt x="1150" y="571"/>
                    </a:lnTo>
                    <a:lnTo>
                      <a:pt x="1128" y="589"/>
                    </a:lnTo>
                    <a:lnTo>
                      <a:pt x="1090" y="519"/>
                    </a:lnTo>
                    <a:lnTo>
                      <a:pt x="1084" y="492"/>
                    </a:lnTo>
                    <a:lnTo>
                      <a:pt x="1030" y="493"/>
                    </a:lnTo>
                    <a:lnTo>
                      <a:pt x="996" y="466"/>
                    </a:lnTo>
                    <a:lnTo>
                      <a:pt x="969" y="420"/>
                    </a:lnTo>
                    <a:cubicBezTo>
                      <a:pt x="960" y="407"/>
                      <a:pt x="938" y="405"/>
                      <a:pt x="940" y="388"/>
                    </a:cubicBezTo>
                    <a:cubicBezTo>
                      <a:pt x="943" y="373"/>
                      <a:pt x="970" y="339"/>
                      <a:pt x="982" y="319"/>
                    </a:cubicBezTo>
                    <a:lnTo>
                      <a:pt x="1005" y="295"/>
                    </a:lnTo>
                    <a:lnTo>
                      <a:pt x="1027" y="300"/>
                    </a:lnTo>
                    <a:lnTo>
                      <a:pt x="1053" y="222"/>
                    </a:lnTo>
                    <a:lnTo>
                      <a:pt x="1024" y="199"/>
                    </a:lnTo>
                    <a:lnTo>
                      <a:pt x="1074" y="207"/>
                    </a:lnTo>
                    <a:lnTo>
                      <a:pt x="1111" y="195"/>
                    </a:lnTo>
                    <a:lnTo>
                      <a:pt x="1129" y="156"/>
                    </a:lnTo>
                    <a:lnTo>
                      <a:pt x="1110" y="138"/>
                    </a:lnTo>
                    <a:lnTo>
                      <a:pt x="1129" y="108"/>
                    </a:lnTo>
                    <a:lnTo>
                      <a:pt x="1108" y="79"/>
                    </a:lnTo>
                    <a:lnTo>
                      <a:pt x="1086" y="72"/>
                    </a:lnTo>
                    <a:lnTo>
                      <a:pt x="1074" y="139"/>
                    </a:lnTo>
                    <a:lnTo>
                      <a:pt x="1056" y="138"/>
                    </a:lnTo>
                    <a:lnTo>
                      <a:pt x="1047" y="93"/>
                    </a:lnTo>
                    <a:lnTo>
                      <a:pt x="1027" y="118"/>
                    </a:lnTo>
                    <a:lnTo>
                      <a:pt x="1018" y="93"/>
                    </a:lnTo>
                    <a:lnTo>
                      <a:pt x="999" y="97"/>
                    </a:lnTo>
                    <a:lnTo>
                      <a:pt x="1003" y="64"/>
                    </a:lnTo>
                    <a:lnTo>
                      <a:pt x="972" y="0"/>
                    </a:lnTo>
                    <a:lnTo>
                      <a:pt x="946" y="16"/>
                    </a:lnTo>
                    <a:lnTo>
                      <a:pt x="936" y="60"/>
                    </a:lnTo>
                    <a:lnTo>
                      <a:pt x="960" y="90"/>
                    </a:lnTo>
                    <a:lnTo>
                      <a:pt x="954" y="114"/>
                    </a:lnTo>
                    <a:lnTo>
                      <a:pt x="981" y="132"/>
                    </a:lnTo>
                    <a:lnTo>
                      <a:pt x="960" y="150"/>
                    </a:lnTo>
                    <a:lnTo>
                      <a:pt x="933" y="154"/>
                    </a:lnTo>
                    <a:lnTo>
                      <a:pt x="931" y="123"/>
                    </a:lnTo>
                    <a:lnTo>
                      <a:pt x="901" y="127"/>
                    </a:lnTo>
                    <a:lnTo>
                      <a:pt x="906" y="150"/>
                    </a:lnTo>
                    <a:lnTo>
                      <a:pt x="856" y="156"/>
                    </a:lnTo>
                    <a:lnTo>
                      <a:pt x="838" y="133"/>
                    </a:lnTo>
                    <a:lnTo>
                      <a:pt x="817" y="130"/>
                    </a:lnTo>
                    <a:lnTo>
                      <a:pt x="804" y="108"/>
                    </a:lnTo>
                    <a:lnTo>
                      <a:pt x="772" y="127"/>
                    </a:lnTo>
                    <a:lnTo>
                      <a:pt x="777" y="187"/>
                    </a:lnTo>
                    <a:lnTo>
                      <a:pt x="751" y="141"/>
                    </a:lnTo>
                    <a:lnTo>
                      <a:pt x="726" y="154"/>
                    </a:lnTo>
                    <a:lnTo>
                      <a:pt x="694" y="153"/>
                    </a:lnTo>
                    <a:lnTo>
                      <a:pt x="706" y="120"/>
                    </a:lnTo>
                    <a:lnTo>
                      <a:pt x="685" y="97"/>
                    </a:lnTo>
                    <a:lnTo>
                      <a:pt x="678" y="115"/>
                    </a:lnTo>
                    <a:lnTo>
                      <a:pt x="600" y="69"/>
                    </a:lnTo>
                    <a:lnTo>
                      <a:pt x="573" y="61"/>
                    </a:lnTo>
                    <a:lnTo>
                      <a:pt x="570" y="79"/>
                    </a:lnTo>
                    <a:cubicBezTo>
                      <a:pt x="563" y="76"/>
                      <a:pt x="544" y="36"/>
                      <a:pt x="532" y="42"/>
                    </a:cubicBezTo>
                    <a:cubicBezTo>
                      <a:pt x="520" y="48"/>
                      <a:pt x="542" y="53"/>
                      <a:pt x="526" y="67"/>
                    </a:cubicBezTo>
                    <a:lnTo>
                      <a:pt x="508" y="60"/>
                    </a:lnTo>
                    <a:lnTo>
                      <a:pt x="448" y="96"/>
                    </a:lnTo>
                    <a:lnTo>
                      <a:pt x="420" y="106"/>
                    </a:lnTo>
                    <a:lnTo>
                      <a:pt x="345" y="67"/>
                    </a:lnTo>
                    <a:lnTo>
                      <a:pt x="309" y="70"/>
                    </a:lnTo>
                    <a:cubicBezTo>
                      <a:pt x="292" y="66"/>
                      <a:pt x="252" y="41"/>
                      <a:pt x="241" y="40"/>
                    </a:cubicBezTo>
                    <a:cubicBezTo>
                      <a:pt x="230" y="39"/>
                      <a:pt x="248" y="65"/>
                      <a:pt x="241" y="64"/>
                    </a:cubicBezTo>
                    <a:lnTo>
                      <a:pt x="196" y="31"/>
                    </a:lnTo>
                    <a:lnTo>
                      <a:pt x="166" y="19"/>
                    </a:lnTo>
                    <a:lnTo>
                      <a:pt x="145" y="31"/>
                    </a:lnTo>
                    <a:lnTo>
                      <a:pt x="106" y="40"/>
                    </a:ln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82" name="Freeform 123">
                <a:extLst>
                  <a:ext uri="{FF2B5EF4-FFF2-40B4-BE49-F238E27FC236}">
                    <a16:creationId xmlns:a16="http://schemas.microsoft.com/office/drawing/2014/main" id="{35439E2D-9AFC-4F81-9898-EFC9AEE2417C}"/>
                  </a:ext>
                </a:extLst>
              </p:cNvPr>
              <p:cNvSpPr>
                <a:spLocks/>
              </p:cNvSpPr>
              <p:nvPr/>
            </p:nvSpPr>
            <p:spPr bwMode="gray">
              <a:xfrm>
                <a:off x="4005" y="1255"/>
                <a:ext cx="239" cy="182"/>
              </a:xfrm>
              <a:custGeom>
                <a:avLst/>
                <a:gdLst>
                  <a:gd name="T0" fmla="*/ 30 w 239"/>
                  <a:gd name="T1" fmla="*/ 14 h 182"/>
                  <a:gd name="T2" fmla="*/ 2 w 239"/>
                  <a:gd name="T3" fmla="*/ 67 h 182"/>
                  <a:gd name="T4" fmla="*/ 44 w 239"/>
                  <a:gd name="T5" fmla="*/ 79 h 182"/>
                  <a:gd name="T6" fmla="*/ 6 w 239"/>
                  <a:gd name="T7" fmla="*/ 94 h 182"/>
                  <a:gd name="T8" fmla="*/ 39 w 239"/>
                  <a:gd name="T9" fmla="*/ 114 h 182"/>
                  <a:gd name="T10" fmla="*/ 50 w 239"/>
                  <a:gd name="T11" fmla="*/ 106 h 182"/>
                  <a:gd name="T12" fmla="*/ 75 w 239"/>
                  <a:gd name="T13" fmla="*/ 103 h 182"/>
                  <a:gd name="T14" fmla="*/ 83 w 239"/>
                  <a:gd name="T15" fmla="*/ 126 h 182"/>
                  <a:gd name="T16" fmla="*/ 30 w 239"/>
                  <a:gd name="T17" fmla="*/ 127 h 182"/>
                  <a:gd name="T18" fmla="*/ 26 w 239"/>
                  <a:gd name="T19" fmla="*/ 150 h 182"/>
                  <a:gd name="T20" fmla="*/ 99 w 239"/>
                  <a:gd name="T21" fmla="*/ 180 h 182"/>
                  <a:gd name="T22" fmla="*/ 110 w 239"/>
                  <a:gd name="T23" fmla="*/ 182 h 182"/>
                  <a:gd name="T24" fmla="*/ 128 w 239"/>
                  <a:gd name="T25" fmla="*/ 169 h 182"/>
                  <a:gd name="T26" fmla="*/ 155 w 239"/>
                  <a:gd name="T27" fmla="*/ 162 h 182"/>
                  <a:gd name="T28" fmla="*/ 173 w 239"/>
                  <a:gd name="T29" fmla="*/ 165 h 182"/>
                  <a:gd name="T30" fmla="*/ 215 w 239"/>
                  <a:gd name="T31" fmla="*/ 162 h 182"/>
                  <a:gd name="T32" fmla="*/ 193 w 239"/>
                  <a:gd name="T33" fmla="*/ 143 h 182"/>
                  <a:gd name="T34" fmla="*/ 233 w 239"/>
                  <a:gd name="T35" fmla="*/ 145 h 182"/>
                  <a:gd name="T36" fmla="*/ 230 w 239"/>
                  <a:gd name="T37" fmla="*/ 126 h 182"/>
                  <a:gd name="T38" fmla="*/ 183 w 239"/>
                  <a:gd name="T39" fmla="*/ 109 h 182"/>
                  <a:gd name="T40" fmla="*/ 176 w 239"/>
                  <a:gd name="T41" fmla="*/ 78 h 182"/>
                  <a:gd name="T42" fmla="*/ 171 w 239"/>
                  <a:gd name="T43" fmla="*/ 43 h 182"/>
                  <a:gd name="T44" fmla="*/ 152 w 239"/>
                  <a:gd name="T45" fmla="*/ 21 h 182"/>
                  <a:gd name="T46" fmla="*/ 138 w 239"/>
                  <a:gd name="T47" fmla="*/ 28 h 182"/>
                  <a:gd name="T48" fmla="*/ 117 w 239"/>
                  <a:gd name="T49" fmla="*/ 13 h 182"/>
                  <a:gd name="T50" fmla="*/ 102 w 239"/>
                  <a:gd name="T51" fmla="*/ 31 h 182"/>
                  <a:gd name="T52" fmla="*/ 89 w 239"/>
                  <a:gd name="T53" fmla="*/ 7 h 182"/>
                  <a:gd name="T54" fmla="*/ 69 w 239"/>
                  <a:gd name="T55" fmla="*/ 34 h 182"/>
                  <a:gd name="T56" fmla="*/ 65 w 239"/>
                  <a:gd name="T57" fmla="*/ 3 h 182"/>
                  <a:gd name="T58" fmla="*/ 51 w 239"/>
                  <a:gd name="T59" fmla="*/ 0 h 182"/>
                  <a:gd name="T60" fmla="*/ 30 w 239"/>
                  <a:gd name="T61" fmla="*/ 14 h 18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39" h="182">
                    <a:moveTo>
                      <a:pt x="30" y="14"/>
                    </a:moveTo>
                    <a:cubicBezTo>
                      <a:pt x="0" y="30"/>
                      <a:pt x="12" y="51"/>
                      <a:pt x="2" y="67"/>
                    </a:cubicBezTo>
                    <a:cubicBezTo>
                      <a:pt x="0" y="72"/>
                      <a:pt x="47" y="74"/>
                      <a:pt x="44" y="79"/>
                    </a:cubicBezTo>
                    <a:cubicBezTo>
                      <a:pt x="43" y="81"/>
                      <a:pt x="6" y="94"/>
                      <a:pt x="6" y="94"/>
                    </a:cubicBezTo>
                    <a:cubicBezTo>
                      <a:pt x="17" y="118"/>
                      <a:pt x="25" y="110"/>
                      <a:pt x="39" y="114"/>
                    </a:cubicBezTo>
                    <a:cubicBezTo>
                      <a:pt x="42" y="114"/>
                      <a:pt x="50" y="106"/>
                      <a:pt x="50" y="106"/>
                    </a:cubicBezTo>
                    <a:cubicBezTo>
                      <a:pt x="56" y="97"/>
                      <a:pt x="72" y="117"/>
                      <a:pt x="75" y="103"/>
                    </a:cubicBezTo>
                    <a:cubicBezTo>
                      <a:pt x="80" y="106"/>
                      <a:pt x="88" y="119"/>
                      <a:pt x="83" y="126"/>
                    </a:cubicBezTo>
                    <a:cubicBezTo>
                      <a:pt x="84" y="141"/>
                      <a:pt x="22" y="125"/>
                      <a:pt x="30" y="127"/>
                    </a:cubicBezTo>
                    <a:cubicBezTo>
                      <a:pt x="25" y="131"/>
                      <a:pt x="14" y="141"/>
                      <a:pt x="26" y="150"/>
                    </a:cubicBezTo>
                    <a:cubicBezTo>
                      <a:pt x="38" y="159"/>
                      <a:pt x="85" y="175"/>
                      <a:pt x="99" y="180"/>
                    </a:cubicBezTo>
                    <a:cubicBezTo>
                      <a:pt x="102" y="179"/>
                      <a:pt x="110" y="182"/>
                      <a:pt x="110" y="182"/>
                    </a:cubicBezTo>
                    <a:cubicBezTo>
                      <a:pt x="121" y="174"/>
                      <a:pt x="121" y="181"/>
                      <a:pt x="128" y="169"/>
                    </a:cubicBezTo>
                    <a:cubicBezTo>
                      <a:pt x="136" y="167"/>
                      <a:pt x="147" y="161"/>
                      <a:pt x="155" y="162"/>
                    </a:cubicBezTo>
                    <a:cubicBezTo>
                      <a:pt x="160" y="163"/>
                      <a:pt x="173" y="165"/>
                      <a:pt x="173" y="165"/>
                    </a:cubicBezTo>
                    <a:cubicBezTo>
                      <a:pt x="179" y="166"/>
                      <a:pt x="212" y="166"/>
                      <a:pt x="215" y="162"/>
                    </a:cubicBezTo>
                    <a:cubicBezTo>
                      <a:pt x="218" y="158"/>
                      <a:pt x="190" y="146"/>
                      <a:pt x="193" y="143"/>
                    </a:cubicBezTo>
                    <a:cubicBezTo>
                      <a:pt x="199" y="138"/>
                      <a:pt x="227" y="148"/>
                      <a:pt x="233" y="145"/>
                    </a:cubicBezTo>
                    <a:cubicBezTo>
                      <a:pt x="239" y="142"/>
                      <a:pt x="238" y="132"/>
                      <a:pt x="230" y="126"/>
                    </a:cubicBezTo>
                    <a:cubicBezTo>
                      <a:pt x="226" y="118"/>
                      <a:pt x="183" y="118"/>
                      <a:pt x="183" y="109"/>
                    </a:cubicBezTo>
                    <a:cubicBezTo>
                      <a:pt x="183" y="102"/>
                      <a:pt x="176" y="78"/>
                      <a:pt x="176" y="78"/>
                    </a:cubicBezTo>
                    <a:cubicBezTo>
                      <a:pt x="173" y="62"/>
                      <a:pt x="180" y="61"/>
                      <a:pt x="171" y="43"/>
                    </a:cubicBezTo>
                    <a:cubicBezTo>
                      <a:pt x="165" y="34"/>
                      <a:pt x="160" y="19"/>
                      <a:pt x="152" y="21"/>
                    </a:cubicBezTo>
                    <a:cubicBezTo>
                      <a:pt x="146" y="27"/>
                      <a:pt x="146" y="30"/>
                      <a:pt x="138" y="28"/>
                    </a:cubicBezTo>
                    <a:cubicBezTo>
                      <a:pt x="132" y="32"/>
                      <a:pt x="123" y="12"/>
                      <a:pt x="117" y="13"/>
                    </a:cubicBezTo>
                    <a:cubicBezTo>
                      <a:pt x="111" y="14"/>
                      <a:pt x="107" y="32"/>
                      <a:pt x="102" y="31"/>
                    </a:cubicBezTo>
                    <a:cubicBezTo>
                      <a:pt x="97" y="30"/>
                      <a:pt x="99" y="4"/>
                      <a:pt x="89" y="7"/>
                    </a:cubicBezTo>
                    <a:cubicBezTo>
                      <a:pt x="79" y="10"/>
                      <a:pt x="73" y="35"/>
                      <a:pt x="69" y="34"/>
                    </a:cubicBezTo>
                    <a:cubicBezTo>
                      <a:pt x="60" y="41"/>
                      <a:pt x="75" y="3"/>
                      <a:pt x="65" y="3"/>
                    </a:cubicBezTo>
                    <a:cubicBezTo>
                      <a:pt x="62" y="1"/>
                      <a:pt x="54" y="0"/>
                      <a:pt x="51" y="0"/>
                    </a:cubicBezTo>
                    <a:cubicBezTo>
                      <a:pt x="45" y="0"/>
                      <a:pt x="41" y="24"/>
                      <a:pt x="30" y="14"/>
                    </a:cubicBezTo>
                    <a:close/>
                  </a:path>
                </a:pathLst>
              </a:custGeom>
              <a:solidFill>
                <a:srgbClr val="FFFFFF">
                  <a:alpha val="50195"/>
                </a:srgbClr>
              </a:solidFill>
              <a:ln>
                <a:noFill/>
              </a:ln>
              <a:extLst>
                <a:ext uri="{91240B29-F687-4F45-9708-019B960494DF}">
                  <a14:hiddenLine xmlns:a14="http://schemas.microsoft.com/office/drawing/2010/main" w="3175" cap="flat" cmpd="sng">
                    <a:solidFill>
                      <a:srgbClr val="000000"/>
                    </a:solidFill>
                    <a:prstDash val="solid"/>
                    <a:round/>
                    <a:headEnd type="none" w="med" len="med"/>
                    <a:tailEnd type="none" w="med" len="med"/>
                  </a14:hiddenLine>
                </a:ext>
              </a:extLst>
            </p:spPr>
            <p:txBody>
              <a:bodyPr/>
              <a:lstStyle/>
              <a:p>
                <a:endParaRPr lang="zh-TW" altLang="en-US"/>
              </a:p>
            </p:txBody>
          </p:sp>
          <p:sp>
            <p:nvSpPr>
              <p:cNvPr id="83" name="Freeform 124">
                <a:extLst>
                  <a:ext uri="{FF2B5EF4-FFF2-40B4-BE49-F238E27FC236}">
                    <a16:creationId xmlns:a16="http://schemas.microsoft.com/office/drawing/2014/main" id="{A9DFBFDB-F891-495E-86F3-397DBF4456B4}"/>
                  </a:ext>
                </a:extLst>
              </p:cNvPr>
              <p:cNvSpPr>
                <a:spLocks/>
              </p:cNvSpPr>
              <p:nvPr/>
            </p:nvSpPr>
            <p:spPr bwMode="gray">
              <a:xfrm>
                <a:off x="4469" y="1287"/>
                <a:ext cx="284" cy="332"/>
              </a:xfrm>
              <a:custGeom>
                <a:avLst/>
                <a:gdLst>
                  <a:gd name="T0" fmla="*/ 12 w 284"/>
                  <a:gd name="T1" fmla="*/ 24 h 332"/>
                  <a:gd name="T2" fmla="*/ 8 w 284"/>
                  <a:gd name="T3" fmla="*/ 49 h 332"/>
                  <a:gd name="T4" fmla="*/ 0 w 284"/>
                  <a:gd name="T5" fmla="*/ 73 h 332"/>
                  <a:gd name="T6" fmla="*/ 45 w 284"/>
                  <a:gd name="T7" fmla="*/ 123 h 332"/>
                  <a:gd name="T8" fmla="*/ 67 w 284"/>
                  <a:gd name="T9" fmla="*/ 127 h 332"/>
                  <a:gd name="T10" fmla="*/ 91 w 284"/>
                  <a:gd name="T11" fmla="*/ 139 h 332"/>
                  <a:gd name="T12" fmla="*/ 96 w 284"/>
                  <a:gd name="T13" fmla="*/ 113 h 332"/>
                  <a:gd name="T14" fmla="*/ 116 w 284"/>
                  <a:gd name="T15" fmla="*/ 130 h 332"/>
                  <a:gd name="T16" fmla="*/ 137 w 284"/>
                  <a:gd name="T17" fmla="*/ 164 h 332"/>
                  <a:gd name="T18" fmla="*/ 156 w 284"/>
                  <a:gd name="T19" fmla="*/ 207 h 332"/>
                  <a:gd name="T20" fmla="*/ 144 w 284"/>
                  <a:gd name="T21" fmla="*/ 244 h 332"/>
                  <a:gd name="T22" fmla="*/ 118 w 284"/>
                  <a:gd name="T23" fmla="*/ 245 h 332"/>
                  <a:gd name="T24" fmla="*/ 112 w 284"/>
                  <a:gd name="T25" fmla="*/ 256 h 332"/>
                  <a:gd name="T26" fmla="*/ 115 w 284"/>
                  <a:gd name="T27" fmla="*/ 277 h 332"/>
                  <a:gd name="T28" fmla="*/ 139 w 284"/>
                  <a:gd name="T29" fmla="*/ 277 h 332"/>
                  <a:gd name="T30" fmla="*/ 157 w 284"/>
                  <a:gd name="T31" fmla="*/ 285 h 332"/>
                  <a:gd name="T32" fmla="*/ 189 w 284"/>
                  <a:gd name="T33" fmla="*/ 317 h 332"/>
                  <a:gd name="T34" fmla="*/ 198 w 284"/>
                  <a:gd name="T35" fmla="*/ 319 h 332"/>
                  <a:gd name="T36" fmla="*/ 208 w 284"/>
                  <a:gd name="T37" fmla="*/ 320 h 332"/>
                  <a:gd name="T38" fmla="*/ 226 w 284"/>
                  <a:gd name="T39" fmla="*/ 332 h 332"/>
                  <a:gd name="T40" fmla="*/ 217 w 284"/>
                  <a:gd name="T41" fmla="*/ 306 h 332"/>
                  <a:gd name="T42" fmla="*/ 247 w 284"/>
                  <a:gd name="T43" fmla="*/ 321 h 332"/>
                  <a:gd name="T44" fmla="*/ 249 w 284"/>
                  <a:gd name="T45" fmla="*/ 283 h 332"/>
                  <a:gd name="T46" fmla="*/ 217 w 284"/>
                  <a:gd name="T47" fmla="*/ 261 h 332"/>
                  <a:gd name="T48" fmla="*/ 208 w 284"/>
                  <a:gd name="T49" fmla="*/ 234 h 332"/>
                  <a:gd name="T50" fmla="*/ 220 w 284"/>
                  <a:gd name="T51" fmla="*/ 223 h 332"/>
                  <a:gd name="T52" fmla="*/ 235 w 284"/>
                  <a:gd name="T53" fmla="*/ 259 h 332"/>
                  <a:gd name="T54" fmla="*/ 265 w 284"/>
                  <a:gd name="T55" fmla="*/ 249 h 332"/>
                  <a:gd name="T56" fmla="*/ 283 w 284"/>
                  <a:gd name="T57" fmla="*/ 234 h 332"/>
                  <a:gd name="T58" fmla="*/ 261 w 284"/>
                  <a:gd name="T59" fmla="*/ 214 h 332"/>
                  <a:gd name="T60" fmla="*/ 223 w 284"/>
                  <a:gd name="T61" fmla="*/ 181 h 332"/>
                  <a:gd name="T62" fmla="*/ 211 w 284"/>
                  <a:gd name="T63" fmla="*/ 174 h 332"/>
                  <a:gd name="T64" fmla="*/ 231 w 284"/>
                  <a:gd name="T65" fmla="*/ 157 h 332"/>
                  <a:gd name="T66" fmla="*/ 219 w 284"/>
                  <a:gd name="T67" fmla="*/ 126 h 332"/>
                  <a:gd name="T68" fmla="*/ 193 w 284"/>
                  <a:gd name="T69" fmla="*/ 101 h 332"/>
                  <a:gd name="T70" fmla="*/ 177 w 284"/>
                  <a:gd name="T71" fmla="*/ 94 h 332"/>
                  <a:gd name="T72" fmla="*/ 151 w 284"/>
                  <a:gd name="T73" fmla="*/ 78 h 332"/>
                  <a:gd name="T74" fmla="*/ 133 w 284"/>
                  <a:gd name="T75" fmla="*/ 55 h 332"/>
                  <a:gd name="T76" fmla="*/ 99 w 284"/>
                  <a:gd name="T77" fmla="*/ 49 h 332"/>
                  <a:gd name="T78" fmla="*/ 85 w 284"/>
                  <a:gd name="T79" fmla="*/ 49 h 332"/>
                  <a:gd name="T80" fmla="*/ 85 w 284"/>
                  <a:gd name="T81" fmla="*/ 19 h 332"/>
                  <a:gd name="T82" fmla="*/ 55 w 284"/>
                  <a:gd name="T83" fmla="*/ 36 h 332"/>
                  <a:gd name="T84" fmla="*/ 70 w 284"/>
                  <a:gd name="T85" fmla="*/ 99 h 332"/>
                  <a:gd name="T86" fmla="*/ 51 w 284"/>
                  <a:gd name="T87" fmla="*/ 78 h 332"/>
                  <a:gd name="T88" fmla="*/ 49 w 284"/>
                  <a:gd name="T89" fmla="*/ 15 h 332"/>
                  <a:gd name="T90" fmla="*/ 12 w 284"/>
                  <a:gd name="T91" fmla="*/ 24 h 33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84" h="332">
                    <a:moveTo>
                      <a:pt x="12" y="24"/>
                    </a:moveTo>
                    <a:cubicBezTo>
                      <a:pt x="13" y="33"/>
                      <a:pt x="8" y="49"/>
                      <a:pt x="8" y="49"/>
                    </a:cubicBezTo>
                    <a:cubicBezTo>
                      <a:pt x="11" y="67"/>
                      <a:pt x="4" y="64"/>
                      <a:pt x="0" y="73"/>
                    </a:cubicBezTo>
                    <a:cubicBezTo>
                      <a:pt x="9" y="93"/>
                      <a:pt x="30" y="126"/>
                      <a:pt x="45" y="123"/>
                    </a:cubicBezTo>
                    <a:cubicBezTo>
                      <a:pt x="59" y="138"/>
                      <a:pt x="59" y="135"/>
                      <a:pt x="67" y="127"/>
                    </a:cubicBezTo>
                    <a:cubicBezTo>
                      <a:pt x="74" y="128"/>
                      <a:pt x="83" y="137"/>
                      <a:pt x="91" y="139"/>
                    </a:cubicBezTo>
                    <a:cubicBezTo>
                      <a:pt x="97" y="130"/>
                      <a:pt x="91" y="122"/>
                      <a:pt x="96" y="113"/>
                    </a:cubicBezTo>
                    <a:cubicBezTo>
                      <a:pt x="103" y="117"/>
                      <a:pt x="108" y="121"/>
                      <a:pt x="116" y="130"/>
                    </a:cubicBezTo>
                    <a:cubicBezTo>
                      <a:pt x="124" y="151"/>
                      <a:pt x="121" y="155"/>
                      <a:pt x="137" y="164"/>
                    </a:cubicBezTo>
                    <a:cubicBezTo>
                      <a:pt x="157" y="183"/>
                      <a:pt x="159" y="198"/>
                      <a:pt x="156" y="207"/>
                    </a:cubicBezTo>
                    <a:cubicBezTo>
                      <a:pt x="158" y="221"/>
                      <a:pt x="148" y="234"/>
                      <a:pt x="144" y="244"/>
                    </a:cubicBezTo>
                    <a:cubicBezTo>
                      <a:pt x="138" y="245"/>
                      <a:pt x="124" y="246"/>
                      <a:pt x="118" y="245"/>
                    </a:cubicBezTo>
                    <a:cubicBezTo>
                      <a:pt x="115" y="245"/>
                      <a:pt x="112" y="256"/>
                      <a:pt x="112" y="256"/>
                    </a:cubicBezTo>
                    <a:cubicBezTo>
                      <a:pt x="109" y="264"/>
                      <a:pt x="110" y="263"/>
                      <a:pt x="115" y="277"/>
                    </a:cubicBezTo>
                    <a:cubicBezTo>
                      <a:pt x="117" y="283"/>
                      <a:pt x="139" y="277"/>
                      <a:pt x="139" y="277"/>
                    </a:cubicBezTo>
                    <a:cubicBezTo>
                      <a:pt x="146" y="278"/>
                      <a:pt x="149" y="278"/>
                      <a:pt x="157" y="285"/>
                    </a:cubicBezTo>
                    <a:cubicBezTo>
                      <a:pt x="169" y="292"/>
                      <a:pt x="177" y="300"/>
                      <a:pt x="189" y="317"/>
                    </a:cubicBezTo>
                    <a:cubicBezTo>
                      <a:pt x="191" y="322"/>
                      <a:pt x="195" y="318"/>
                      <a:pt x="198" y="319"/>
                    </a:cubicBezTo>
                    <a:cubicBezTo>
                      <a:pt x="201" y="319"/>
                      <a:pt x="208" y="320"/>
                      <a:pt x="208" y="320"/>
                    </a:cubicBezTo>
                    <a:cubicBezTo>
                      <a:pt x="216" y="329"/>
                      <a:pt x="219" y="331"/>
                      <a:pt x="226" y="332"/>
                    </a:cubicBezTo>
                    <a:cubicBezTo>
                      <a:pt x="234" y="327"/>
                      <a:pt x="232" y="328"/>
                      <a:pt x="217" y="306"/>
                    </a:cubicBezTo>
                    <a:cubicBezTo>
                      <a:pt x="207" y="282"/>
                      <a:pt x="235" y="315"/>
                      <a:pt x="247" y="321"/>
                    </a:cubicBezTo>
                    <a:cubicBezTo>
                      <a:pt x="258" y="312"/>
                      <a:pt x="259" y="310"/>
                      <a:pt x="249" y="283"/>
                    </a:cubicBezTo>
                    <a:cubicBezTo>
                      <a:pt x="247" y="271"/>
                      <a:pt x="221" y="271"/>
                      <a:pt x="217" y="261"/>
                    </a:cubicBezTo>
                    <a:cubicBezTo>
                      <a:pt x="210" y="253"/>
                      <a:pt x="210" y="241"/>
                      <a:pt x="208" y="234"/>
                    </a:cubicBezTo>
                    <a:cubicBezTo>
                      <a:pt x="209" y="228"/>
                      <a:pt x="216" y="227"/>
                      <a:pt x="220" y="223"/>
                    </a:cubicBezTo>
                    <a:cubicBezTo>
                      <a:pt x="227" y="228"/>
                      <a:pt x="227" y="249"/>
                      <a:pt x="235" y="259"/>
                    </a:cubicBezTo>
                    <a:cubicBezTo>
                      <a:pt x="238" y="266"/>
                      <a:pt x="260" y="245"/>
                      <a:pt x="265" y="249"/>
                    </a:cubicBezTo>
                    <a:cubicBezTo>
                      <a:pt x="270" y="254"/>
                      <a:pt x="281" y="237"/>
                      <a:pt x="283" y="234"/>
                    </a:cubicBezTo>
                    <a:cubicBezTo>
                      <a:pt x="284" y="226"/>
                      <a:pt x="265" y="224"/>
                      <a:pt x="261" y="214"/>
                    </a:cubicBezTo>
                    <a:cubicBezTo>
                      <a:pt x="251" y="205"/>
                      <a:pt x="231" y="188"/>
                      <a:pt x="223" y="181"/>
                    </a:cubicBezTo>
                    <a:cubicBezTo>
                      <a:pt x="220" y="165"/>
                      <a:pt x="220" y="180"/>
                      <a:pt x="211" y="174"/>
                    </a:cubicBezTo>
                    <a:cubicBezTo>
                      <a:pt x="191" y="153"/>
                      <a:pt x="247" y="154"/>
                      <a:pt x="231" y="157"/>
                    </a:cubicBezTo>
                    <a:cubicBezTo>
                      <a:pt x="232" y="151"/>
                      <a:pt x="225" y="135"/>
                      <a:pt x="219" y="126"/>
                    </a:cubicBezTo>
                    <a:cubicBezTo>
                      <a:pt x="213" y="117"/>
                      <a:pt x="200" y="106"/>
                      <a:pt x="193" y="101"/>
                    </a:cubicBezTo>
                    <a:cubicBezTo>
                      <a:pt x="194" y="97"/>
                      <a:pt x="177" y="94"/>
                      <a:pt x="177" y="94"/>
                    </a:cubicBezTo>
                    <a:cubicBezTo>
                      <a:pt x="173" y="71"/>
                      <a:pt x="163" y="76"/>
                      <a:pt x="151" y="78"/>
                    </a:cubicBezTo>
                    <a:cubicBezTo>
                      <a:pt x="143" y="69"/>
                      <a:pt x="141" y="65"/>
                      <a:pt x="133" y="55"/>
                    </a:cubicBezTo>
                    <a:cubicBezTo>
                      <a:pt x="117" y="52"/>
                      <a:pt x="112" y="51"/>
                      <a:pt x="99" y="49"/>
                    </a:cubicBezTo>
                    <a:cubicBezTo>
                      <a:pt x="92" y="56"/>
                      <a:pt x="87" y="32"/>
                      <a:pt x="85" y="49"/>
                    </a:cubicBezTo>
                    <a:cubicBezTo>
                      <a:pt x="69" y="31"/>
                      <a:pt x="78" y="31"/>
                      <a:pt x="85" y="19"/>
                    </a:cubicBezTo>
                    <a:cubicBezTo>
                      <a:pt x="72" y="0"/>
                      <a:pt x="64" y="29"/>
                      <a:pt x="55" y="36"/>
                    </a:cubicBezTo>
                    <a:cubicBezTo>
                      <a:pt x="49" y="37"/>
                      <a:pt x="72" y="101"/>
                      <a:pt x="70" y="99"/>
                    </a:cubicBezTo>
                    <a:cubicBezTo>
                      <a:pt x="69" y="106"/>
                      <a:pt x="55" y="92"/>
                      <a:pt x="51" y="78"/>
                    </a:cubicBezTo>
                    <a:cubicBezTo>
                      <a:pt x="43" y="69"/>
                      <a:pt x="56" y="24"/>
                      <a:pt x="49" y="15"/>
                    </a:cubicBezTo>
                    <a:cubicBezTo>
                      <a:pt x="43" y="6"/>
                      <a:pt x="21" y="22"/>
                      <a:pt x="12" y="24"/>
                    </a:cubicBezTo>
                    <a:close/>
                  </a:path>
                </a:pathLst>
              </a:custGeom>
              <a:solidFill>
                <a:srgbClr val="FFFFFF">
                  <a:alpha val="50195"/>
                </a:srgbClr>
              </a:solidFill>
              <a:ln>
                <a:noFill/>
              </a:ln>
              <a:extLst>
                <a:ext uri="{91240B29-F687-4F45-9708-019B960494DF}">
                  <a14:hiddenLine xmlns:a14="http://schemas.microsoft.com/office/drawing/2010/main" w="3175" cap="flat" cmpd="sng">
                    <a:solidFill>
                      <a:srgbClr val="000000"/>
                    </a:solidFill>
                    <a:prstDash val="solid"/>
                    <a:round/>
                    <a:headEnd type="none" w="med" len="med"/>
                    <a:tailEnd type="none" w="med" len="med"/>
                  </a14:hiddenLine>
                </a:ext>
              </a:extLst>
            </p:spPr>
            <p:txBody>
              <a:bodyPr/>
              <a:lstStyle/>
              <a:p>
                <a:endParaRPr lang="zh-TW" altLang="en-US"/>
              </a:p>
            </p:txBody>
          </p:sp>
          <p:sp>
            <p:nvSpPr>
              <p:cNvPr id="84" name="Freeform 125">
                <a:extLst>
                  <a:ext uri="{FF2B5EF4-FFF2-40B4-BE49-F238E27FC236}">
                    <a16:creationId xmlns:a16="http://schemas.microsoft.com/office/drawing/2014/main" id="{1F1E1E17-7326-41B5-8CA6-5232C5DE65D7}"/>
                  </a:ext>
                </a:extLst>
              </p:cNvPr>
              <p:cNvSpPr>
                <a:spLocks/>
              </p:cNvSpPr>
              <p:nvPr/>
            </p:nvSpPr>
            <p:spPr bwMode="gray">
              <a:xfrm>
                <a:off x="4279" y="1132"/>
                <a:ext cx="51" cy="47"/>
              </a:xfrm>
              <a:custGeom>
                <a:avLst/>
                <a:gdLst>
                  <a:gd name="T0" fmla="*/ 13 w 51"/>
                  <a:gd name="T1" fmla="*/ 0 h 24"/>
                  <a:gd name="T2" fmla="*/ 7 w 51"/>
                  <a:gd name="T3" fmla="*/ 18 h 24"/>
                  <a:gd name="T4" fmla="*/ 27 w 51"/>
                  <a:gd name="T5" fmla="*/ 24 h 24"/>
                  <a:gd name="T6" fmla="*/ 33 w 51"/>
                  <a:gd name="T7" fmla="*/ 4 h 24"/>
                  <a:gd name="T8" fmla="*/ 13 w 51"/>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FFFFF">
                  <a:alpha val="50195"/>
                </a:srgbClr>
              </a:solidFill>
              <a:ln>
                <a:noFill/>
              </a:ln>
              <a:extLst>
                <a:ext uri="{91240B29-F687-4F45-9708-019B960494DF}">
                  <a14:hiddenLine xmlns:a14="http://schemas.microsoft.com/office/drawing/2010/main" w="3175" cap="flat" cmpd="sng">
                    <a:solidFill>
                      <a:srgbClr val="000000"/>
                    </a:solidFill>
                    <a:prstDash val="solid"/>
                    <a:round/>
                    <a:headEnd type="none" w="med" len="med"/>
                    <a:tailEnd type="none" w="med" len="med"/>
                  </a14:hiddenLine>
                </a:ext>
              </a:extLst>
            </p:spPr>
            <p:txBody>
              <a:bodyPr/>
              <a:lstStyle/>
              <a:p>
                <a:endParaRPr lang="zh-TW" altLang="en-US"/>
              </a:p>
            </p:txBody>
          </p:sp>
          <p:sp>
            <p:nvSpPr>
              <p:cNvPr id="85" name="Freeform 126">
                <a:extLst>
                  <a:ext uri="{FF2B5EF4-FFF2-40B4-BE49-F238E27FC236}">
                    <a16:creationId xmlns:a16="http://schemas.microsoft.com/office/drawing/2014/main" id="{12E23139-F59B-4C96-96AA-FD1E50B25951}"/>
                  </a:ext>
                </a:extLst>
              </p:cNvPr>
              <p:cNvSpPr>
                <a:spLocks/>
              </p:cNvSpPr>
              <p:nvPr/>
            </p:nvSpPr>
            <p:spPr bwMode="gray">
              <a:xfrm>
                <a:off x="4342" y="954"/>
                <a:ext cx="53" cy="62"/>
              </a:xfrm>
              <a:custGeom>
                <a:avLst/>
                <a:gdLst>
                  <a:gd name="T0" fmla="*/ 15 w 52"/>
                  <a:gd name="T1" fmla="*/ 0 h 62"/>
                  <a:gd name="T2" fmla="*/ 7 w 52"/>
                  <a:gd name="T3" fmla="*/ 52 h 62"/>
                  <a:gd name="T4" fmla="*/ 28 w 52"/>
                  <a:gd name="T5" fmla="*/ 59 h 62"/>
                  <a:gd name="T6" fmla="*/ 34 w 52"/>
                  <a:gd name="T7" fmla="*/ 24 h 62"/>
                  <a:gd name="T8" fmla="*/ 15 w 52"/>
                  <a:gd name="T9" fmla="*/ 0 h 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 h="62">
                    <a:moveTo>
                      <a:pt x="15" y="0"/>
                    </a:moveTo>
                    <a:cubicBezTo>
                      <a:pt x="14" y="5"/>
                      <a:pt x="0" y="38"/>
                      <a:pt x="7" y="52"/>
                    </a:cubicBezTo>
                    <a:cubicBezTo>
                      <a:pt x="12" y="62"/>
                      <a:pt x="28" y="59"/>
                      <a:pt x="28" y="59"/>
                    </a:cubicBezTo>
                    <a:cubicBezTo>
                      <a:pt x="45" y="54"/>
                      <a:pt x="52" y="53"/>
                      <a:pt x="34" y="24"/>
                    </a:cubicBezTo>
                    <a:cubicBezTo>
                      <a:pt x="30" y="16"/>
                      <a:pt x="16" y="0"/>
                      <a:pt x="15" y="0"/>
                    </a:cubicBezTo>
                    <a:close/>
                  </a:path>
                </a:pathLst>
              </a:custGeom>
              <a:solidFill>
                <a:srgbClr val="FFFFFF">
                  <a:alpha val="50195"/>
                </a:srgbClr>
              </a:solidFill>
              <a:ln>
                <a:noFill/>
              </a:ln>
              <a:extLst>
                <a:ext uri="{91240B29-F687-4F45-9708-019B960494DF}">
                  <a14:hiddenLine xmlns:a14="http://schemas.microsoft.com/office/drawing/2010/main" w="3175" cap="flat" cmpd="sng">
                    <a:solidFill>
                      <a:srgbClr val="000000"/>
                    </a:solidFill>
                    <a:prstDash val="solid"/>
                    <a:round/>
                    <a:headEnd type="none" w="med" len="med"/>
                    <a:tailEnd type="none" w="med" len="med"/>
                  </a14:hiddenLine>
                </a:ext>
              </a:extLst>
            </p:spPr>
            <p:txBody>
              <a:bodyPr/>
              <a:lstStyle/>
              <a:p>
                <a:endParaRPr lang="zh-TW" altLang="en-US"/>
              </a:p>
            </p:txBody>
          </p:sp>
          <p:sp>
            <p:nvSpPr>
              <p:cNvPr id="86" name="Freeform 127">
                <a:extLst>
                  <a:ext uri="{FF2B5EF4-FFF2-40B4-BE49-F238E27FC236}">
                    <a16:creationId xmlns:a16="http://schemas.microsoft.com/office/drawing/2014/main" id="{E14A70A2-AC00-44C2-9670-19F6F29C184F}"/>
                  </a:ext>
                </a:extLst>
              </p:cNvPr>
              <p:cNvSpPr>
                <a:spLocks/>
              </p:cNvSpPr>
              <p:nvPr/>
            </p:nvSpPr>
            <p:spPr bwMode="gray">
              <a:xfrm>
                <a:off x="5064" y="1559"/>
                <a:ext cx="143" cy="100"/>
              </a:xfrm>
              <a:custGeom>
                <a:avLst/>
                <a:gdLst>
                  <a:gd name="T0" fmla="*/ 81 w 144"/>
                  <a:gd name="T1" fmla="*/ 18 h 100"/>
                  <a:gd name="T2" fmla="*/ 66 w 144"/>
                  <a:gd name="T3" fmla="*/ 7 h 100"/>
                  <a:gd name="T4" fmla="*/ 50 w 144"/>
                  <a:gd name="T5" fmla="*/ 12 h 100"/>
                  <a:gd name="T6" fmla="*/ 48 w 144"/>
                  <a:gd name="T7" fmla="*/ 25 h 100"/>
                  <a:gd name="T8" fmla="*/ 19 w 144"/>
                  <a:gd name="T9" fmla="*/ 1 h 100"/>
                  <a:gd name="T10" fmla="*/ 6 w 144"/>
                  <a:gd name="T11" fmla="*/ 34 h 100"/>
                  <a:gd name="T12" fmla="*/ 19 w 144"/>
                  <a:gd name="T13" fmla="*/ 50 h 100"/>
                  <a:gd name="T14" fmla="*/ 10 w 144"/>
                  <a:gd name="T15" fmla="*/ 71 h 100"/>
                  <a:gd name="T16" fmla="*/ 28 w 144"/>
                  <a:gd name="T17" fmla="*/ 74 h 100"/>
                  <a:gd name="T18" fmla="*/ 50 w 144"/>
                  <a:gd name="T19" fmla="*/ 99 h 100"/>
                  <a:gd name="T20" fmla="*/ 75 w 144"/>
                  <a:gd name="T21" fmla="*/ 95 h 100"/>
                  <a:gd name="T22" fmla="*/ 105 w 144"/>
                  <a:gd name="T23" fmla="*/ 88 h 100"/>
                  <a:gd name="T24" fmla="*/ 141 w 144"/>
                  <a:gd name="T25" fmla="*/ 66 h 100"/>
                  <a:gd name="T26" fmla="*/ 120 w 144"/>
                  <a:gd name="T27" fmla="*/ 31 h 100"/>
                  <a:gd name="T28" fmla="*/ 110 w 144"/>
                  <a:gd name="T29" fmla="*/ 12 h 100"/>
                  <a:gd name="T30" fmla="*/ 81 w 144"/>
                  <a:gd name="T31" fmla="*/ 18 h 1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4" h="100">
                    <a:moveTo>
                      <a:pt x="81" y="18"/>
                    </a:moveTo>
                    <a:cubicBezTo>
                      <a:pt x="73" y="19"/>
                      <a:pt x="71" y="8"/>
                      <a:pt x="66" y="7"/>
                    </a:cubicBezTo>
                    <a:cubicBezTo>
                      <a:pt x="61" y="6"/>
                      <a:pt x="53" y="9"/>
                      <a:pt x="50" y="12"/>
                    </a:cubicBezTo>
                    <a:cubicBezTo>
                      <a:pt x="43" y="10"/>
                      <a:pt x="53" y="27"/>
                      <a:pt x="48" y="25"/>
                    </a:cubicBezTo>
                    <a:cubicBezTo>
                      <a:pt x="43" y="23"/>
                      <a:pt x="26" y="0"/>
                      <a:pt x="19" y="1"/>
                    </a:cubicBezTo>
                    <a:cubicBezTo>
                      <a:pt x="15" y="3"/>
                      <a:pt x="6" y="26"/>
                      <a:pt x="6" y="34"/>
                    </a:cubicBezTo>
                    <a:cubicBezTo>
                      <a:pt x="6" y="42"/>
                      <a:pt x="18" y="44"/>
                      <a:pt x="19" y="50"/>
                    </a:cubicBezTo>
                    <a:cubicBezTo>
                      <a:pt x="22" y="65"/>
                      <a:pt x="0" y="53"/>
                      <a:pt x="10" y="71"/>
                    </a:cubicBezTo>
                    <a:cubicBezTo>
                      <a:pt x="19" y="76"/>
                      <a:pt x="27" y="74"/>
                      <a:pt x="28" y="74"/>
                    </a:cubicBezTo>
                    <a:cubicBezTo>
                      <a:pt x="35" y="78"/>
                      <a:pt x="44" y="95"/>
                      <a:pt x="50" y="99"/>
                    </a:cubicBezTo>
                    <a:cubicBezTo>
                      <a:pt x="54" y="100"/>
                      <a:pt x="75" y="95"/>
                      <a:pt x="75" y="95"/>
                    </a:cubicBezTo>
                    <a:cubicBezTo>
                      <a:pt x="87" y="94"/>
                      <a:pt x="94" y="100"/>
                      <a:pt x="105" y="88"/>
                    </a:cubicBezTo>
                    <a:cubicBezTo>
                      <a:pt x="120" y="82"/>
                      <a:pt x="123" y="82"/>
                      <a:pt x="141" y="66"/>
                    </a:cubicBezTo>
                    <a:cubicBezTo>
                      <a:pt x="144" y="34"/>
                      <a:pt x="132" y="38"/>
                      <a:pt x="120" y="31"/>
                    </a:cubicBezTo>
                    <a:cubicBezTo>
                      <a:pt x="118" y="20"/>
                      <a:pt x="117" y="16"/>
                      <a:pt x="110" y="12"/>
                    </a:cubicBezTo>
                    <a:cubicBezTo>
                      <a:pt x="109" y="12"/>
                      <a:pt x="84" y="22"/>
                      <a:pt x="81" y="18"/>
                    </a:cubicBezTo>
                    <a:close/>
                  </a:path>
                </a:pathLst>
              </a:custGeom>
              <a:solidFill>
                <a:srgbClr val="FFFFFF">
                  <a:alpha val="50195"/>
                </a:srgbClr>
              </a:solidFill>
              <a:ln>
                <a:noFill/>
              </a:ln>
              <a:extLst>
                <a:ext uri="{91240B29-F687-4F45-9708-019B960494DF}">
                  <a14:hiddenLine xmlns:a14="http://schemas.microsoft.com/office/drawing/2010/main" w="3175" cap="flat" cmpd="sng">
                    <a:solidFill>
                      <a:srgbClr val="000000"/>
                    </a:solidFill>
                    <a:prstDash val="solid"/>
                    <a:round/>
                    <a:headEnd type="none" w="med" len="med"/>
                    <a:tailEnd type="none" w="med" len="med"/>
                  </a14:hiddenLine>
                </a:ext>
              </a:extLst>
            </p:spPr>
            <p:txBody>
              <a:bodyPr/>
              <a:lstStyle/>
              <a:p>
                <a:endParaRPr lang="zh-TW" altLang="en-US"/>
              </a:p>
            </p:txBody>
          </p:sp>
          <p:sp>
            <p:nvSpPr>
              <p:cNvPr id="87" name="Freeform 128">
                <a:extLst>
                  <a:ext uri="{FF2B5EF4-FFF2-40B4-BE49-F238E27FC236}">
                    <a16:creationId xmlns:a16="http://schemas.microsoft.com/office/drawing/2014/main" id="{0DE5EA2B-9D97-4DFF-B18C-DA888588FD49}"/>
                  </a:ext>
                </a:extLst>
              </p:cNvPr>
              <p:cNvSpPr>
                <a:spLocks/>
              </p:cNvSpPr>
              <p:nvPr/>
            </p:nvSpPr>
            <p:spPr bwMode="gray">
              <a:xfrm>
                <a:off x="5049" y="1250"/>
                <a:ext cx="53" cy="57"/>
              </a:xfrm>
              <a:custGeom>
                <a:avLst/>
                <a:gdLst>
                  <a:gd name="T0" fmla="*/ 36 w 53"/>
                  <a:gd name="T1" fmla="*/ 7 h 57"/>
                  <a:gd name="T2" fmla="*/ 15 w 53"/>
                  <a:gd name="T3" fmla="*/ 3 h 57"/>
                  <a:gd name="T4" fmla="*/ 6 w 53"/>
                  <a:gd name="T5" fmla="*/ 27 h 57"/>
                  <a:gd name="T6" fmla="*/ 18 w 53"/>
                  <a:gd name="T7" fmla="*/ 46 h 57"/>
                  <a:gd name="T8" fmla="*/ 50 w 53"/>
                  <a:gd name="T9" fmla="*/ 54 h 57"/>
                  <a:gd name="T10" fmla="*/ 30 w 53"/>
                  <a:gd name="T11" fmla="*/ 27 h 57"/>
                  <a:gd name="T12" fmla="*/ 36 w 53"/>
                  <a:gd name="T13" fmla="*/ 7 h 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 h="57">
                    <a:moveTo>
                      <a:pt x="36" y="7"/>
                    </a:moveTo>
                    <a:cubicBezTo>
                      <a:pt x="34" y="6"/>
                      <a:pt x="20" y="0"/>
                      <a:pt x="15" y="3"/>
                    </a:cubicBezTo>
                    <a:cubicBezTo>
                      <a:pt x="10" y="6"/>
                      <a:pt x="6" y="20"/>
                      <a:pt x="6" y="27"/>
                    </a:cubicBezTo>
                    <a:cubicBezTo>
                      <a:pt x="0" y="46"/>
                      <a:pt x="11" y="44"/>
                      <a:pt x="18" y="46"/>
                    </a:cubicBezTo>
                    <a:cubicBezTo>
                      <a:pt x="23" y="44"/>
                      <a:pt x="45" y="57"/>
                      <a:pt x="50" y="54"/>
                    </a:cubicBezTo>
                    <a:cubicBezTo>
                      <a:pt x="53" y="50"/>
                      <a:pt x="34" y="37"/>
                      <a:pt x="30" y="27"/>
                    </a:cubicBezTo>
                    <a:cubicBezTo>
                      <a:pt x="28" y="19"/>
                      <a:pt x="38" y="8"/>
                      <a:pt x="36" y="7"/>
                    </a:cubicBezTo>
                    <a:close/>
                  </a:path>
                </a:pathLst>
              </a:custGeom>
              <a:solidFill>
                <a:srgbClr val="FFFFFF">
                  <a:alpha val="50195"/>
                </a:srgbClr>
              </a:solidFill>
              <a:ln>
                <a:noFill/>
              </a:ln>
              <a:extLst>
                <a:ext uri="{91240B29-F687-4F45-9708-019B960494DF}">
                  <a14:hiddenLine xmlns:a14="http://schemas.microsoft.com/office/drawing/2010/main" w="3175" cap="flat" cmpd="sng">
                    <a:solidFill>
                      <a:srgbClr val="000000"/>
                    </a:solidFill>
                    <a:prstDash val="solid"/>
                    <a:round/>
                    <a:headEnd type="none" w="med" len="med"/>
                    <a:tailEnd type="none" w="med" len="med"/>
                  </a14:hiddenLine>
                </a:ext>
              </a:extLst>
            </p:spPr>
            <p:txBody>
              <a:bodyPr/>
              <a:lstStyle/>
              <a:p>
                <a:endParaRPr lang="zh-TW" altLang="en-US"/>
              </a:p>
            </p:txBody>
          </p:sp>
          <p:sp>
            <p:nvSpPr>
              <p:cNvPr id="88" name="Freeform 129">
                <a:extLst>
                  <a:ext uri="{FF2B5EF4-FFF2-40B4-BE49-F238E27FC236}">
                    <a16:creationId xmlns:a16="http://schemas.microsoft.com/office/drawing/2014/main" id="{26309096-59A0-4F8E-9B92-86FD85DCA0B9}"/>
                  </a:ext>
                </a:extLst>
              </p:cNvPr>
              <p:cNvSpPr>
                <a:spLocks/>
              </p:cNvSpPr>
              <p:nvPr/>
            </p:nvSpPr>
            <p:spPr bwMode="gray">
              <a:xfrm>
                <a:off x="4525" y="1426"/>
                <a:ext cx="38" cy="41"/>
              </a:xfrm>
              <a:custGeom>
                <a:avLst/>
                <a:gdLst>
                  <a:gd name="T0" fmla="*/ 13 w 51"/>
                  <a:gd name="T1" fmla="*/ 0 h 24"/>
                  <a:gd name="T2" fmla="*/ 7 w 51"/>
                  <a:gd name="T3" fmla="*/ 18 h 24"/>
                  <a:gd name="T4" fmla="*/ 27 w 51"/>
                  <a:gd name="T5" fmla="*/ 24 h 24"/>
                  <a:gd name="T6" fmla="*/ 33 w 51"/>
                  <a:gd name="T7" fmla="*/ 4 h 24"/>
                  <a:gd name="T8" fmla="*/ 13 w 51"/>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FFFFF">
                  <a:alpha val="50195"/>
                </a:srgbClr>
              </a:solidFill>
              <a:ln>
                <a:noFill/>
              </a:ln>
              <a:extLst>
                <a:ext uri="{91240B29-F687-4F45-9708-019B960494DF}">
                  <a14:hiddenLine xmlns:a14="http://schemas.microsoft.com/office/drawing/2010/main" w="3175" cap="flat" cmpd="sng">
                    <a:solidFill>
                      <a:srgbClr val="000000"/>
                    </a:solidFill>
                    <a:prstDash val="solid"/>
                    <a:round/>
                    <a:headEnd type="none" w="med" len="med"/>
                    <a:tailEnd type="none" w="med" len="med"/>
                  </a14:hiddenLine>
                </a:ext>
              </a:extLst>
            </p:spPr>
            <p:txBody>
              <a:bodyPr/>
              <a:lstStyle/>
              <a:p>
                <a:endParaRPr lang="zh-TW" altLang="en-US"/>
              </a:p>
            </p:txBody>
          </p:sp>
          <p:sp>
            <p:nvSpPr>
              <p:cNvPr id="89" name="Freeform 130">
                <a:extLst>
                  <a:ext uri="{FF2B5EF4-FFF2-40B4-BE49-F238E27FC236}">
                    <a16:creationId xmlns:a16="http://schemas.microsoft.com/office/drawing/2014/main" id="{F996D7A7-A1E0-4D35-9E02-A9747E54BC3F}"/>
                  </a:ext>
                </a:extLst>
              </p:cNvPr>
              <p:cNvSpPr>
                <a:spLocks/>
              </p:cNvSpPr>
              <p:nvPr/>
            </p:nvSpPr>
            <p:spPr bwMode="gray">
              <a:xfrm>
                <a:off x="4226" y="1387"/>
                <a:ext cx="67" cy="45"/>
              </a:xfrm>
              <a:custGeom>
                <a:avLst/>
                <a:gdLst>
                  <a:gd name="T0" fmla="*/ 30 w 67"/>
                  <a:gd name="T1" fmla="*/ 0 h 46"/>
                  <a:gd name="T2" fmla="*/ 31 w 67"/>
                  <a:gd name="T3" fmla="*/ 15 h 46"/>
                  <a:gd name="T4" fmla="*/ 4 w 67"/>
                  <a:gd name="T5" fmla="*/ 39 h 46"/>
                  <a:gd name="T6" fmla="*/ 54 w 67"/>
                  <a:gd name="T7" fmla="*/ 43 h 46"/>
                  <a:gd name="T8" fmla="*/ 45 w 67"/>
                  <a:gd name="T9" fmla="*/ 7 h 46"/>
                  <a:gd name="T10" fmla="*/ 30 w 67"/>
                  <a:gd name="T11" fmla="*/ 0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 h="46">
                    <a:moveTo>
                      <a:pt x="30" y="0"/>
                    </a:moveTo>
                    <a:cubicBezTo>
                      <a:pt x="26" y="1"/>
                      <a:pt x="35" y="9"/>
                      <a:pt x="31" y="15"/>
                    </a:cubicBezTo>
                    <a:cubicBezTo>
                      <a:pt x="27" y="21"/>
                      <a:pt x="0" y="34"/>
                      <a:pt x="4" y="39"/>
                    </a:cubicBezTo>
                    <a:cubicBezTo>
                      <a:pt x="8" y="46"/>
                      <a:pt x="54" y="43"/>
                      <a:pt x="54" y="43"/>
                    </a:cubicBezTo>
                    <a:cubicBezTo>
                      <a:pt x="67" y="40"/>
                      <a:pt x="58" y="26"/>
                      <a:pt x="45" y="7"/>
                    </a:cubicBezTo>
                    <a:cubicBezTo>
                      <a:pt x="42" y="2"/>
                      <a:pt x="30" y="0"/>
                      <a:pt x="30" y="0"/>
                    </a:cubicBezTo>
                    <a:close/>
                  </a:path>
                </a:pathLst>
              </a:custGeom>
              <a:solidFill>
                <a:srgbClr val="FFFFFF">
                  <a:alpha val="50195"/>
                </a:srgbClr>
              </a:solidFill>
              <a:ln>
                <a:noFill/>
              </a:ln>
              <a:extLst>
                <a:ext uri="{91240B29-F687-4F45-9708-019B960494DF}">
                  <a14:hiddenLine xmlns:a14="http://schemas.microsoft.com/office/drawing/2010/main" w="3175" cap="flat" cmpd="sng">
                    <a:solidFill>
                      <a:srgbClr val="000000"/>
                    </a:solidFill>
                    <a:prstDash val="solid"/>
                    <a:round/>
                    <a:headEnd type="none" w="med" len="med"/>
                    <a:tailEnd type="none" w="med" len="med"/>
                  </a14:hiddenLine>
                </a:ext>
              </a:extLst>
            </p:spPr>
            <p:txBody>
              <a:bodyPr/>
              <a:lstStyle/>
              <a:p>
                <a:endParaRPr lang="zh-TW" altLang="en-US"/>
              </a:p>
            </p:txBody>
          </p:sp>
          <p:sp>
            <p:nvSpPr>
              <p:cNvPr id="90" name="Freeform 131">
                <a:extLst>
                  <a:ext uri="{FF2B5EF4-FFF2-40B4-BE49-F238E27FC236}">
                    <a16:creationId xmlns:a16="http://schemas.microsoft.com/office/drawing/2014/main" id="{3B87C539-DA7A-42E5-8370-A6ABFAB75AA9}"/>
                  </a:ext>
                </a:extLst>
              </p:cNvPr>
              <p:cNvSpPr>
                <a:spLocks/>
              </p:cNvSpPr>
              <p:nvPr/>
            </p:nvSpPr>
            <p:spPr bwMode="gray">
              <a:xfrm>
                <a:off x="4515" y="940"/>
                <a:ext cx="237" cy="264"/>
              </a:xfrm>
              <a:custGeom>
                <a:avLst/>
                <a:gdLst>
                  <a:gd name="T0" fmla="*/ 100 w 237"/>
                  <a:gd name="T1" fmla="*/ 24 h 263"/>
                  <a:gd name="T2" fmla="*/ 52 w 237"/>
                  <a:gd name="T3" fmla="*/ 44 h 263"/>
                  <a:gd name="T4" fmla="*/ 52 w 237"/>
                  <a:gd name="T5" fmla="*/ 68 h 263"/>
                  <a:gd name="T6" fmla="*/ 84 w 237"/>
                  <a:gd name="T7" fmla="*/ 83 h 263"/>
                  <a:gd name="T8" fmla="*/ 135 w 237"/>
                  <a:gd name="T9" fmla="*/ 83 h 263"/>
                  <a:gd name="T10" fmla="*/ 88 w 237"/>
                  <a:gd name="T11" fmla="*/ 98 h 263"/>
                  <a:gd name="T12" fmla="*/ 90 w 237"/>
                  <a:gd name="T13" fmla="*/ 141 h 263"/>
                  <a:gd name="T14" fmla="*/ 72 w 237"/>
                  <a:gd name="T15" fmla="*/ 113 h 263"/>
                  <a:gd name="T16" fmla="*/ 55 w 237"/>
                  <a:gd name="T17" fmla="*/ 129 h 263"/>
                  <a:gd name="T18" fmla="*/ 63 w 237"/>
                  <a:gd name="T19" fmla="*/ 143 h 263"/>
                  <a:gd name="T20" fmla="*/ 51 w 237"/>
                  <a:gd name="T21" fmla="*/ 170 h 263"/>
                  <a:gd name="T22" fmla="*/ 67 w 237"/>
                  <a:gd name="T23" fmla="*/ 174 h 263"/>
                  <a:gd name="T24" fmla="*/ 34 w 237"/>
                  <a:gd name="T25" fmla="*/ 188 h 263"/>
                  <a:gd name="T26" fmla="*/ 43 w 237"/>
                  <a:gd name="T27" fmla="*/ 221 h 263"/>
                  <a:gd name="T28" fmla="*/ 19 w 237"/>
                  <a:gd name="T29" fmla="*/ 218 h 263"/>
                  <a:gd name="T30" fmla="*/ 4 w 237"/>
                  <a:gd name="T31" fmla="*/ 243 h 263"/>
                  <a:gd name="T32" fmla="*/ 45 w 237"/>
                  <a:gd name="T33" fmla="*/ 261 h 263"/>
                  <a:gd name="T34" fmla="*/ 88 w 237"/>
                  <a:gd name="T35" fmla="*/ 257 h 263"/>
                  <a:gd name="T36" fmla="*/ 88 w 237"/>
                  <a:gd name="T37" fmla="*/ 234 h 263"/>
                  <a:gd name="T38" fmla="*/ 126 w 237"/>
                  <a:gd name="T39" fmla="*/ 203 h 263"/>
                  <a:gd name="T40" fmla="*/ 120 w 237"/>
                  <a:gd name="T41" fmla="*/ 185 h 263"/>
                  <a:gd name="T42" fmla="*/ 162 w 237"/>
                  <a:gd name="T43" fmla="*/ 156 h 263"/>
                  <a:gd name="T44" fmla="*/ 223 w 237"/>
                  <a:gd name="T45" fmla="*/ 116 h 263"/>
                  <a:gd name="T46" fmla="*/ 210 w 237"/>
                  <a:gd name="T47" fmla="*/ 98 h 263"/>
                  <a:gd name="T48" fmla="*/ 237 w 237"/>
                  <a:gd name="T49" fmla="*/ 84 h 263"/>
                  <a:gd name="T50" fmla="*/ 225 w 237"/>
                  <a:gd name="T51" fmla="*/ 59 h 263"/>
                  <a:gd name="T52" fmla="*/ 207 w 237"/>
                  <a:gd name="T53" fmla="*/ 20 h 263"/>
                  <a:gd name="T54" fmla="*/ 181 w 237"/>
                  <a:gd name="T55" fmla="*/ 8 h 263"/>
                  <a:gd name="T56" fmla="*/ 144 w 237"/>
                  <a:gd name="T57" fmla="*/ 3 h 263"/>
                  <a:gd name="T58" fmla="*/ 100 w 237"/>
                  <a:gd name="T59" fmla="*/ 24 h 26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37" h="263">
                    <a:moveTo>
                      <a:pt x="100" y="24"/>
                    </a:moveTo>
                    <a:cubicBezTo>
                      <a:pt x="80" y="38"/>
                      <a:pt x="74" y="40"/>
                      <a:pt x="52" y="44"/>
                    </a:cubicBezTo>
                    <a:cubicBezTo>
                      <a:pt x="49" y="45"/>
                      <a:pt x="45" y="55"/>
                      <a:pt x="52" y="68"/>
                    </a:cubicBezTo>
                    <a:cubicBezTo>
                      <a:pt x="61" y="85"/>
                      <a:pt x="73" y="68"/>
                      <a:pt x="84" y="83"/>
                    </a:cubicBezTo>
                    <a:cubicBezTo>
                      <a:pt x="90" y="88"/>
                      <a:pt x="136" y="72"/>
                      <a:pt x="135" y="83"/>
                    </a:cubicBezTo>
                    <a:cubicBezTo>
                      <a:pt x="136" y="85"/>
                      <a:pt x="95" y="88"/>
                      <a:pt x="88" y="98"/>
                    </a:cubicBezTo>
                    <a:cubicBezTo>
                      <a:pt x="81" y="108"/>
                      <a:pt x="93" y="139"/>
                      <a:pt x="90" y="141"/>
                    </a:cubicBezTo>
                    <a:cubicBezTo>
                      <a:pt x="95" y="146"/>
                      <a:pt x="58" y="120"/>
                      <a:pt x="72" y="113"/>
                    </a:cubicBezTo>
                    <a:cubicBezTo>
                      <a:pt x="66" y="111"/>
                      <a:pt x="56" y="124"/>
                      <a:pt x="55" y="129"/>
                    </a:cubicBezTo>
                    <a:cubicBezTo>
                      <a:pt x="54" y="134"/>
                      <a:pt x="64" y="136"/>
                      <a:pt x="63" y="143"/>
                    </a:cubicBezTo>
                    <a:cubicBezTo>
                      <a:pt x="62" y="150"/>
                      <a:pt x="50" y="165"/>
                      <a:pt x="51" y="170"/>
                    </a:cubicBezTo>
                    <a:cubicBezTo>
                      <a:pt x="52" y="175"/>
                      <a:pt x="70" y="171"/>
                      <a:pt x="67" y="174"/>
                    </a:cubicBezTo>
                    <a:cubicBezTo>
                      <a:pt x="64" y="177"/>
                      <a:pt x="38" y="180"/>
                      <a:pt x="34" y="188"/>
                    </a:cubicBezTo>
                    <a:cubicBezTo>
                      <a:pt x="30" y="196"/>
                      <a:pt x="46" y="216"/>
                      <a:pt x="43" y="221"/>
                    </a:cubicBezTo>
                    <a:cubicBezTo>
                      <a:pt x="40" y="226"/>
                      <a:pt x="25" y="214"/>
                      <a:pt x="19" y="218"/>
                    </a:cubicBezTo>
                    <a:cubicBezTo>
                      <a:pt x="13" y="222"/>
                      <a:pt x="0" y="236"/>
                      <a:pt x="4" y="243"/>
                    </a:cubicBezTo>
                    <a:cubicBezTo>
                      <a:pt x="8" y="250"/>
                      <a:pt x="31" y="259"/>
                      <a:pt x="45" y="261"/>
                    </a:cubicBezTo>
                    <a:cubicBezTo>
                      <a:pt x="59" y="263"/>
                      <a:pt x="81" y="261"/>
                      <a:pt x="88" y="257"/>
                    </a:cubicBezTo>
                    <a:cubicBezTo>
                      <a:pt x="97" y="252"/>
                      <a:pt x="73" y="262"/>
                      <a:pt x="88" y="234"/>
                    </a:cubicBezTo>
                    <a:cubicBezTo>
                      <a:pt x="94" y="225"/>
                      <a:pt x="121" y="211"/>
                      <a:pt x="126" y="203"/>
                    </a:cubicBezTo>
                    <a:cubicBezTo>
                      <a:pt x="131" y="195"/>
                      <a:pt x="114" y="193"/>
                      <a:pt x="120" y="185"/>
                    </a:cubicBezTo>
                    <a:cubicBezTo>
                      <a:pt x="126" y="177"/>
                      <a:pt x="145" y="167"/>
                      <a:pt x="162" y="156"/>
                    </a:cubicBezTo>
                    <a:cubicBezTo>
                      <a:pt x="170" y="143"/>
                      <a:pt x="222" y="132"/>
                      <a:pt x="223" y="116"/>
                    </a:cubicBezTo>
                    <a:cubicBezTo>
                      <a:pt x="231" y="106"/>
                      <a:pt x="208" y="103"/>
                      <a:pt x="210" y="98"/>
                    </a:cubicBezTo>
                    <a:cubicBezTo>
                      <a:pt x="212" y="93"/>
                      <a:pt x="235" y="90"/>
                      <a:pt x="237" y="84"/>
                    </a:cubicBezTo>
                    <a:cubicBezTo>
                      <a:pt x="234" y="80"/>
                      <a:pt x="225" y="59"/>
                      <a:pt x="225" y="59"/>
                    </a:cubicBezTo>
                    <a:cubicBezTo>
                      <a:pt x="226" y="42"/>
                      <a:pt x="222" y="25"/>
                      <a:pt x="207" y="20"/>
                    </a:cubicBezTo>
                    <a:cubicBezTo>
                      <a:pt x="200" y="12"/>
                      <a:pt x="191" y="11"/>
                      <a:pt x="181" y="8"/>
                    </a:cubicBezTo>
                    <a:cubicBezTo>
                      <a:pt x="171" y="5"/>
                      <a:pt x="157" y="0"/>
                      <a:pt x="144" y="3"/>
                    </a:cubicBezTo>
                    <a:cubicBezTo>
                      <a:pt x="124" y="9"/>
                      <a:pt x="108" y="7"/>
                      <a:pt x="100" y="24"/>
                    </a:cubicBezTo>
                    <a:close/>
                  </a:path>
                </a:pathLst>
              </a:custGeom>
              <a:solidFill>
                <a:srgbClr val="FFFFFF">
                  <a:alpha val="50195"/>
                </a:srgbClr>
              </a:solidFill>
              <a:ln>
                <a:noFill/>
              </a:ln>
              <a:extLst>
                <a:ext uri="{91240B29-F687-4F45-9708-019B960494DF}">
                  <a14:hiddenLine xmlns:a14="http://schemas.microsoft.com/office/drawing/2010/main" w="3175" cap="flat" cmpd="sng">
                    <a:solidFill>
                      <a:srgbClr val="000000"/>
                    </a:solidFill>
                    <a:prstDash val="solid"/>
                    <a:round/>
                    <a:headEnd type="none" w="med" len="med"/>
                    <a:tailEnd type="none" w="med" len="med"/>
                  </a14:hiddenLine>
                </a:ext>
              </a:extLst>
            </p:spPr>
            <p:txBody>
              <a:bodyPr/>
              <a:lstStyle/>
              <a:p>
                <a:endParaRPr lang="zh-TW" altLang="en-US"/>
              </a:p>
            </p:txBody>
          </p:sp>
          <p:sp>
            <p:nvSpPr>
              <p:cNvPr id="91" name="Freeform 132">
                <a:extLst>
                  <a:ext uri="{FF2B5EF4-FFF2-40B4-BE49-F238E27FC236}">
                    <a16:creationId xmlns:a16="http://schemas.microsoft.com/office/drawing/2014/main" id="{EB38410A-AF03-4365-B234-2075FF2807F9}"/>
                  </a:ext>
                </a:extLst>
              </p:cNvPr>
              <p:cNvSpPr>
                <a:spLocks/>
              </p:cNvSpPr>
              <p:nvPr/>
            </p:nvSpPr>
            <p:spPr bwMode="gray">
              <a:xfrm>
                <a:off x="4472" y="968"/>
                <a:ext cx="75" cy="157"/>
              </a:xfrm>
              <a:custGeom>
                <a:avLst/>
                <a:gdLst>
                  <a:gd name="T0" fmla="*/ 16 w 75"/>
                  <a:gd name="T1" fmla="*/ 0 h 157"/>
                  <a:gd name="T2" fmla="*/ 6 w 75"/>
                  <a:gd name="T3" fmla="*/ 36 h 157"/>
                  <a:gd name="T4" fmla="*/ 1 w 75"/>
                  <a:gd name="T5" fmla="*/ 77 h 157"/>
                  <a:gd name="T6" fmla="*/ 12 w 75"/>
                  <a:gd name="T7" fmla="*/ 108 h 157"/>
                  <a:gd name="T8" fmla="*/ 15 w 75"/>
                  <a:gd name="T9" fmla="*/ 146 h 157"/>
                  <a:gd name="T10" fmla="*/ 49 w 75"/>
                  <a:gd name="T11" fmla="*/ 147 h 157"/>
                  <a:gd name="T12" fmla="*/ 72 w 75"/>
                  <a:gd name="T13" fmla="*/ 86 h 157"/>
                  <a:gd name="T14" fmla="*/ 58 w 75"/>
                  <a:gd name="T15" fmla="*/ 75 h 157"/>
                  <a:gd name="T16" fmla="*/ 61 w 75"/>
                  <a:gd name="T17" fmla="*/ 54 h 157"/>
                  <a:gd name="T18" fmla="*/ 40 w 75"/>
                  <a:gd name="T19" fmla="*/ 24 h 157"/>
                  <a:gd name="T20" fmla="*/ 16 w 75"/>
                  <a:gd name="T21" fmla="*/ 0 h 1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5" h="157">
                    <a:moveTo>
                      <a:pt x="16" y="0"/>
                    </a:moveTo>
                    <a:cubicBezTo>
                      <a:pt x="7" y="3"/>
                      <a:pt x="11" y="20"/>
                      <a:pt x="6" y="36"/>
                    </a:cubicBezTo>
                    <a:cubicBezTo>
                      <a:pt x="3" y="47"/>
                      <a:pt x="0" y="65"/>
                      <a:pt x="1" y="77"/>
                    </a:cubicBezTo>
                    <a:cubicBezTo>
                      <a:pt x="2" y="89"/>
                      <a:pt x="10" y="97"/>
                      <a:pt x="12" y="108"/>
                    </a:cubicBezTo>
                    <a:cubicBezTo>
                      <a:pt x="18" y="111"/>
                      <a:pt x="15" y="146"/>
                      <a:pt x="15" y="146"/>
                    </a:cubicBezTo>
                    <a:cubicBezTo>
                      <a:pt x="20" y="147"/>
                      <a:pt x="40" y="157"/>
                      <a:pt x="49" y="147"/>
                    </a:cubicBezTo>
                    <a:cubicBezTo>
                      <a:pt x="58" y="137"/>
                      <a:pt x="70" y="98"/>
                      <a:pt x="72" y="86"/>
                    </a:cubicBezTo>
                    <a:cubicBezTo>
                      <a:pt x="75" y="72"/>
                      <a:pt x="63" y="85"/>
                      <a:pt x="58" y="75"/>
                    </a:cubicBezTo>
                    <a:cubicBezTo>
                      <a:pt x="56" y="70"/>
                      <a:pt x="64" y="62"/>
                      <a:pt x="61" y="54"/>
                    </a:cubicBezTo>
                    <a:cubicBezTo>
                      <a:pt x="58" y="46"/>
                      <a:pt x="48" y="33"/>
                      <a:pt x="40" y="24"/>
                    </a:cubicBezTo>
                    <a:cubicBezTo>
                      <a:pt x="38" y="21"/>
                      <a:pt x="16" y="8"/>
                      <a:pt x="16" y="0"/>
                    </a:cubicBezTo>
                    <a:close/>
                  </a:path>
                </a:pathLst>
              </a:custGeom>
              <a:solidFill>
                <a:srgbClr val="FFFFFF">
                  <a:alpha val="50195"/>
                </a:srgbClr>
              </a:solidFill>
              <a:ln>
                <a:noFill/>
              </a:ln>
              <a:extLst>
                <a:ext uri="{91240B29-F687-4F45-9708-019B960494DF}">
                  <a14:hiddenLine xmlns:a14="http://schemas.microsoft.com/office/drawing/2010/main" w="3175" cap="flat" cmpd="sng">
                    <a:solidFill>
                      <a:srgbClr val="000000"/>
                    </a:solidFill>
                    <a:prstDash val="solid"/>
                    <a:round/>
                    <a:headEnd type="none" w="med" len="med"/>
                    <a:tailEnd type="none" w="med" len="med"/>
                  </a14:hiddenLine>
                </a:ext>
              </a:extLst>
            </p:spPr>
            <p:txBody>
              <a:bodyPr/>
              <a:lstStyle/>
              <a:p>
                <a:endParaRPr lang="zh-TW" altLang="en-US"/>
              </a:p>
            </p:txBody>
          </p:sp>
          <p:sp>
            <p:nvSpPr>
              <p:cNvPr id="92" name="Freeform 133">
                <a:extLst>
                  <a:ext uri="{FF2B5EF4-FFF2-40B4-BE49-F238E27FC236}">
                    <a16:creationId xmlns:a16="http://schemas.microsoft.com/office/drawing/2014/main" id="{781F1673-727F-4F33-B608-AA07AB3C4FFA}"/>
                  </a:ext>
                </a:extLst>
              </p:cNvPr>
              <p:cNvSpPr>
                <a:spLocks/>
              </p:cNvSpPr>
              <p:nvPr/>
            </p:nvSpPr>
            <p:spPr bwMode="gray">
              <a:xfrm>
                <a:off x="4475" y="1220"/>
                <a:ext cx="91" cy="47"/>
              </a:xfrm>
              <a:custGeom>
                <a:avLst/>
                <a:gdLst>
                  <a:gd name="T0" fmla="*/ 73 w 91"/>
                  <a:gd name="T1" fmla="*/ 13 h 46"/>
                  <a:gd name="T2" fmla="*/ 57 w 91"/>
                  <a:gd name="T3" fmla="*/ 1 h 46"/>
                  <a:gd name="T4" fmla="*/ 24 w 91"/>
                  <a:gd name="T5" fmla="*/ 4 h 46"/>
                  <a:gd name="T6" fmla="*/ 9 w 91"/>
                  <a:gd name="T7" fmla="*/ 28 h 46"/>
                  <a:gd name="T8" fmla="*/ 36 w 91"/>
                  <a:gd name="T9" fmla="*/ 41 h 46"/>
                  <a:gd name="T10" fmla="*/ 69 w 91"/>
                  <a:gd name="T11" fmla="*/ 46 h 46"/>
                  <a:gd name="T12" fmla="*/ 73 w 91"/>
                  <a:gd name="T13" fmla="*/ 13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1" h="46">
                    <a:moveTo>
                      <a:pt x="73" y="13"/>
                    </a:moveTo>
                    <a:cubicBezTo>
                      <a:pt x="74" y="8"/>
                      <a:pt x="65" y="2"/>
                      <a:pt x="57" y="1"/>
                    </a:cubicBezTo>
                    <a:cubicBezTo>
                      <a:pt x="49" y="0"/>
                      <a:pt x="32" y="0"/>
                      <a:pt x="24" y="4"/>
                    </a:cubicBezTo>
                    <a:cubicBezTo>
                      <a:pt x="0" y="9"/>
                      <a:pt x="11" y="18"/>
                      <a:pt x="9" y="28"/>
                    </a:cubicBezTo>
                    <a:cubicBezTo>
                      <a:pt x="21" y="39"/>
                      <a:pt x="22" y="35"/>
                      <a:pt x="36" y="41"/>
                    </a:cubicBezTo>
                    <a:cubicBezTo>
                      <a:pt x="41" y="43"/>
                      <a:pt x="69" y="46"/>
                      <a:pt x="69" y="46"/>
                    </a:cubicBezTo>
                    <a:cubicBezTo>
                      <a:pt x="91" y="43"/>
                      <a:pt x="64" y="25"/>
                      <a:pt x="73" y="13"/>
                    </a:cubicBezTo>
                    <a:close/>
                  </a:path>
                </a:pathLst>
              </a:custGeom>
              <a:solidFill>
                <a:srgbClr val="FFFFFF">
                  <a:alpha val="50195"/>
                </a:srgbClr>
              </a:solidFill>
              <a:ln>
                <a:noFill/>
              </a:ln>
              <a:extLst>
                <a:ext uri="{91240B29-F687-4F45-9708-019B960494DF}">
                  <a14:hiddenLine xmlns:a14="http://schemas.microsoft.com/office/drawing/2010/main" w="3175" cap="flat" cmpd="sng">
                    <a:solidFill>
                      <a:srgbClr val="000000"/>
                    </a:solidFill>
                    <a:prstDash val="solid"/>
                    <a:round/>
                    <a:headEnd type="none" w="med" len="med"/>
                    <a:tailEnd type="none" w="med" len="med"/>
                  </a14:hiddenLine>
                </a:ext>
              </a:extLst>
            </p:spPr>
            <p:txBody>
              <a:bodyPr/>
              <a:lstStyle/>
              <a:p>
                <a:endParaRPr lang="zh-TW" altLang="en-US"/>
              </a:p>
            </p:txBody>
          </p:sp>
          <p:sp>
            <p:nvSpPr>
              <p:cNvPr id="93" name="Freeform 134">
                <a:extLst>
                  <a:ext uri="{FF2B5EF4-FFF2-40B4-BE49-F238E27FC236}">
                    <a16:creationId xmlns:a16="http://schemas.microsoft.com/office/drawing/2014/main" id="{B2AB0909-D26F-4F98-A251-F5DB288742D7}"/>
                  </a:ext>
                </a:extLst>
              </p:cNvPr>
              <p:cNvSpPr>
                <a:spLocks/>
              </p:cNvSpPr>
              <p:nvPr/>
            </p:nvSpPr>
            <p:spPr bwMode="gray">
              <a:xfrm>
                <a:off x="4200" y="1212"/>
                <a:ext cx="95" cy="133"/>
              </a:xfrm>
              <a:custGeom>
                <a:avLst/>
                <a:gdLst>
                  <a:gd name="T0" fmla="*/ 23 w 94"/>
                  <a:gd name="T1" fmla="*/ 13 h 134"/>
                  <a:gd name="T2" fmla="*/ 38 w 94"/>
                  <a:gd name="T3" fmla="*/ 55 h 134"/>
                  <a:gd name="T4" fmla="*/ 2 w 94"/>
                  <a:gd name="T5" fmla="*/ 61 h 134"/>
                  <a:gd name="T6" fmla="*/ 23 w 94"/>
                  <a:gd name="T7" fmla="*/ 88 h 134"/>
                  <a:gd name="T8" fmla="*/ 47 w 94"/>
                  <a:gd name="T9" fmla="*/ 117 h 134"/>
                  <a:gd name="T10" fmla="*/ 71 w 94"/>
                  <a:gd name="T11" fmla="*/ 118 h 134"/>
                  <a:gd name="T12" fmla="*/ 92 w 94"/>
                  <a:gd name="T13" fmla="*/ 106 h 134"/>
                  <a:gd name="T14" fmla="*/ 86 w 94"/>
                  <a:gd name="T15" fmla="*/ 55 h 134"/>
                  <a:gd name="T16" fmla="*/ 66 w 94"/>
                  <a:gd name="T17" fmla="*/ 55 h 134"/>
                  <a:gd name="T18" fmla="*/ 87 w 94"/>
                  <a:gd name="T19" fmla="*/ 21 h 134"/>
                  <a:gd name="T20" fmla="*/ 68 w 94"/>
                  <a:gd name="T21" fmla="*/ 0 h 134"/>
                  <a:gd name="T22" fmla="*/ 23 w 94"/>
                  <a:gd name="T23" fmla="*/ 13 h 1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4" h="134">
                    <a:moveTo>
                      <a:pt x="23" y="13"/>
                    </a:moveTo>
                    <a:cubicBezTo>
                      <a:pt x="9" y="23"/>
                      <a:pt x="51" y="65"/>
                      <a:pt x="38" y="55"/>
                    </a:cubicBezTo>
                    <a:cubicBezTo>
                      <a:pt x="22" y="58"/>
                      <a:pt x="6" y="34"/>
                      <a:pt x="2" y="61"/>
                    </a:cubicBezTo>
                    <a:cubicBezTo>
                      <a:pt x="0" y="68"/>
                      <a:pt x="16" y="79"/>
                      <a:pt x="23" y="88"/>
                    </a:cubicBezTo>
                    <a:cubicBezTo>
                      <a:pt x="30" y="97"/>
                      <a:pt x="39" y="112"/>
                      <a:pt x="47" y="117"/>
                    </a:cubicBezTo>
                    <a:cubicBezTo>
                      <a:pt x="54" y="134"/>
                      <a:pt x="59" y="126"/>
                      <a:pt x="71" y="118"/>
                    </a:cubicBezTo>
                    <a:cubicBezTo>
                      <a:pt x="75" y="114"/>
                      <a:pt x="90" y="116"/>
                      <a:pt x="92" y="106"/>
                    </a:cubicBezTo>
                    <a:cubicBezTo>
                      <a:pt x="94" y="96"/>
                      <a:pt x="90" y="64"/>
                      <a:pt x="86" y="55"/>
                    </a:cubicBezTo>
                    <a:cubicBezTo>
                      <a:pt x="85" y="48"/>
                      <a:pt x="68" y="60"/>
                      <a:pt x="66" y="55"/>
                    </a:cubicBezTo>
                    <a:cubicBezTo>
                      <a:pt x="65" y="45"/>
                      <a:pt x="87" y="30"/>
                      <a:pt x="87" y="21"/>
                    </a:cubicBezTo>
                    <a:cubicBezTo>
                      <a:pt x="87" y="12"/>
                      <a:pt x="79" y="1"/>
                      <a:pt x="68" y="0"/>
                    </a:cubicBezTo>
                    <a:cubicBezTo>
                      <a:pt x="62" y="5"/>
                      <a:pt x="36" y="0"/>
                      <a:pt x="23" y="13"/>
                    </a:cubicBezTo>
                    <a:close/>
                  </a:path>
                </a:pathLst>
              </a:custGeom>
              <a:solidFill>
                <a:srgbClr val="FFFFFF">
                  <a:alpha val="50195"/>
                </a:srgbClr>
              </a:solidFill>
              <a:ln>
                <a:noFill/>
              </a:ln>
              <a:extLst>
                <a:ext uri="{91240B29-F687-4F45-9708-019B960494DF}">
                  <a14:hiddenLine xmlns:a14="http://schemas.microsoft.com/office/drawing/2010/main" w="3175" cap="flat" cmpd="sng">
                    <a:solidFill>
                      <a:srgbClr val="000000"/>
                    </a:solidFill>
                    <a:prstDash val="solid"/>
                    <a:round/>
                    <a:headEnd type="none" w="med" len="med"/>
                    <a:tailEnd type="none" w="med" len="med"/>
                  </a14:hiddenLine>
                </a:ext>
              </a:extLst>
            </p:spPr>
            <p:txBody>
              <a:bodyPr/>
              <a:lstStyle/>
              <a:p>
                <a:endParaRPr lang="zh-TW" altLang="en-US"/>
              </a:p>
            </p:txBody>
          </p:sp>
          <p:sp>
            <p:nvSpPr>
              <p:cNvPr id="94" name="Freeform 135">
                <a:extLst>
                  <a:ext uri="{FF2B5EF4-FFF2-40B4-BE49-F238E27FC236}">
                    <a16:creationId xmlns:a16="http://schemas.microsoft.com/office/drawing/2014/main" id="{2DCD6705-3185-4574-8546-2EF49ED7BE26}"/>
                  </a:ext>
                </a:extLst>
              </p:cNvPr>
              <p:cNvSpPr>
                <a:spLocks/>
              </p:cNvSpPr>
              <p:nvPr/>
            </p:nvSpPr>
            <p:spPr bwMode="gray">
              <a:xfrm>
                <a:off x="4326" y="1117"/>
                <a:ext cx="177" cy="114"/>
              </a:xfrm>
              <a:custGeom>
                <a:avLst/>
                <a:gdLst>
                  <a:gd name="T0" fmla="*/ 6 w 178"/>
                  <a:gd name="T1" fmla="*/ 0 h 115"/>
                  <a:gd name="T2" fmla="*/ 9 w 178"/>
                  <a:gd name="T3" fmla="*/ 27 h 115"/>
                  <a:gd name="T4" fmla="*/ 42 w 178"/>
                  <a:gd name="T5" fmla="*/ 36 h 115"/>
                  <a:gd name="T6" fmla="*/ 42 w 178"/>
                  <a:gd name="T7" fmla="*/ 78 h 115"/>
                  <a:gd name="T8" fmla="*/ 73 w 178"/>
                  <a:gd name="T9" fmla="*/ 93 h 115"/>
                  <a:gd name="T10" fmla="*/ 123 w 178"/>
                  <a:gd name="T11" fmla="*/ 101 h 115"/>
                  <a:gd name="T12" fmla="*/ 160 w 178"/>
                  <a:gd name="T13" fmla="*/ 89 h 115"/>
                  <a:gd name="T14" fmla="*/ 168 w 178"/>
                  <a:gd name="T15" fmla="*/ 53 h 115"/>
                  <a:gd name="T16" fmla="*/ 115 w 178"/>
                  <a:gd name="T17" fmla="*/ 55 h 115"/>
                  <a:gd name="T18" fmla="*/ 95 w 178"/>
                  <a:gd name="T19" fmla="*/ 52 h 115"/>
                  <a:gd name="T20" fmla="*/ 79 w 178"/>
                  <a:gd name="T21" fmla="*/ 41 h 115"/>
                  <a:gd name="T22" fmla="*/ 55 w 178"/>
                  <a:gd name="T23" fmla="*/ 12 h 115"/>
                  <a:gd name="T24" fmla="*/ 6 w 178"/>
                  <a:gd name="T25" fmla="*/ 0 h 1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8" h="115">
                    <a:moveTo>
                      <a:pt x="6" y="0"/>
                    </a:moveTo>
                    <a:cubicBezTo>
                      <a:pt x="0" y="13"/>
                      <a:pt x="17" y="17"/>
                      <a:pt x="9" y="27"/>
                    </a:cubicBezTo>
                    <a:cubicBezTo>
                      <a:pt x="25" y="49"/>
                      <a:pt x="49" y="21"/>
                      <a:pt x="42" y="36"/>
                    </a:cubicBezTo>
                    <a:cubicBezTo>
                      <a:pt x="47" y="50"/>
                      <a:pt x="32" y="70"/>
                      <a:pt x="42" y="78"/>
                    </a:cubicBezTo>
                    <a:cubicBezTo>
                      <a:pt x="48" y="92"/>
                      <a:pt x="77" y="85"/>
                      <a:pt x="73" y="93"/>
                    </a:cubicBezTo>
                    <a:cubicBezTo>
                      <a:pt x="90" y="115"/>
                      <a:pt x="116" y="104"/>
                      <a:pt x="123" y="101"/>
                    </a:cubicBezTo>
                    <a:cubicBezTo>
                      <a:pt x="143" y="112"/>
                      <a:pt x="149" y="101"/>
                      <a:pt x="160" y="89"/>
                    </a:cubicBezTo>
                    <a:cubicBezTo>
                      <a:pt x="162" y="88"/>
                      <a:pt x="178" y="79"/>
                      <a:pt x="168" y="53"/>
                    </a:cubicBezTo>
                    <a:cubicBezTo>
                      <a:pt x="132" y="36"/>
                      <a:pt x="151" y="39"/>
                      <a:pt x="115" y="55"/>
                    </a:cubicBezTo>
                    <a:cubicBezTo>
                      <a:pt x="95" y="40"/>
                      <a:pt x="121" y="58"/>
                      <a:pt x="95" y="52"/>
                    </a:cubicBezTo>
                    <a:cubicBezTo>
                      <a:pt x="90" y="51"/>
                      <a:pt x="84" y="44"/>
                      <a:pt x="79" y="41"/>
                    </a:cubicBezTo>
                    <a:cubicBezTo>
                      <a:pt x="70" y="29"/>
                      <a:pt x="53" y="22"/>
                      <a:pt x="55" y="12"/>
                    </a:cubicBezTo>
                    <a:cubicBezTo>
                      <a:pt x="49" y="1"/>
                      <a:pt x="16" y="11"/>
                      <a:pt x="6" y="0"/>
                    </a:cubicBezTo>
                    <a:close/>
                  </a:path>
                </a:pathLst>
              </a:custGeom>
              <a:solidFill>
                <a:srgbClr val="FFFFFF">
                  <a:alpha val="50195"/>
                </a:srgbClr>
              </a:solidFill>
              <a:ln>
                <a:noFill/>
              </a:ln>
              <a:extLst>
                <a:ext uri="{91240B29-F687-4F45-9708-019B960494DF}">
                  <a14:hiddenLine xmlns:a14="http://schemas.microsoft.com/office/drawing/2010/main" w="3175" cap="flat" cmpd="sng">
                    <a:solidFill>
                      <a:srgbClr val="000000"/>
                    </a:solidFill>
                    <a:prstDash val="solid"/>
                    <a:round/>
                    <a:headEnd type="none" w="med" len="med"/>
                    <a:tailEnd type="none" w="med" len="med"/>
                  </a14:hiddenLine>
                </a:ext>
              </a:extLst>
            </p:spPr>
            <p:txBody>
              <a:bodyPr/>
              <a:lstStyle/>
              <a:p>
                <a:endParaRPr lang="zh-TW" altLang="en-US"/>
              </a:p>
            </p:txBody>
          </p:sp>
          <p:sp>
            <p:nvSpPr>
              <p:cNvPr id="95" name="Freeform 136">
                <a:extLst>
                  <a:ext uri="{FF2B5EF4-FFF2-40B4-BE49-F238E27FC236}">
                    <a16:creationId xmlns:a16="http://schemas.microsoft.com/office/drawing/2014/main" id="{D9BF506C-C402-4C79-9AB1-C26840382503}"/>
                  </a:ext>
                </a:extLst>
              </p:cNvPr>
              <p:cNvSpPr>
                <a:spLocks/>
              </p:cNvSpPr>
              <p:nvPr/>
            </p:nvSpPr>
            <p:spPr bwMode="gray">
              <a:xfrm>
                <a:off x="4348" y="1222"/>
                <a:ext cx="76" cy="122"/>
              </a:xfrm>
              <a:custGeom>
                <a:avLst/>
                <a:gdLst>
                  <a:gd name="T0" fmla="*/ 74 w 77"/>
                  <a:gd name="T1" fmla="*/ 13 h 121"/>
                  <a:gd name="T2" fmla="*/ 41 w 77"/>
                  <a:gd name="T3" fmla="*/ 8 h 121"/>
                  <a:gd name="T4" fmla="*/ 21 w 77"/>
                  <a:gd name="T5" fmla="*/ 4 h 121"/>
                  <a:gd name="T6" fmla="*/ 2 w 77"/>
                  <a:gd name="T7" fmla="*/ 34 h 121"/>
                  <a:gd name="T8" fmla="*/ 9 w 77"/>
                  <a:gd name="T9" fmla="*/ 99 h 121"/>
                  <a:gd name="T10" fmla="*/ 11 w 77"/>
                  <a:gd name="T11" fmla="*/ 110 h 121"/>
                  <a:gd name="T12" fmla="*/ 23 w 77"/>
                  <a:gd name="T13" fmla="*/ 115 h 121"/>
                  <a:gd name="T14" fmla="*/ 26 w 77"/>
                  <a:gd name="T15" fmla="*/ 74 h 121"/>
                  <a:gd name="T16" fmla="*/ 50 w 77"/>
                  <a:gd name="T17" fmla="*/ 64 h 121"/>
                  <a:gd name="T18" fmla="*/ 63 w 77"/>
                  <a:gd name="T19" fmla="*/ 47 h 121"/>
                  <a:gd name="T20" fmla="*/ 74 w 77"/>
                  <a:gd name="T21" fmla="*/ 13 h 1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7" h="121">
                    <a:moveTo>
                      <a:pt x="74" y="13"/>
                    </a:moveTo>
                    <a:cubicBezTo>
                      <a:pt x="71" y="6"/>
                      <a:pt x="50" y="9"/>
                      <a:pt x="41" y="8"/>
                    </a:cubicBezTo>
                    <a:cubicBezTo>
                      <a:pt x="32" y="7"/>
                      <a:pt x="27" y="0"/>
                      <a:pt x="21" y="4"/>
                    </a:cubicBezTo>
                    <a:cubicBezTo>
                      <a:pt x="12" y="8"/>
                      <a:pt x="4" y="18"/>
                      <a:pt x="2" y="34"/>
                    </a:cubicBezTo>
                    <a:cubicBezTo>
                      <a:pt x="0" y="50"/>
                      <a:pt x="7" y="86"/>
                      <a:pt x="9" y="99"/>
                    </a:cubicBezTo>
                    <a:cubicBezTo>
                      <a:pt x="11" y="111"/>
                      <a:pt x="9" y="107"/>
                      <a:pt x="11" y="110"/>
                    </a:cubicBezTo>
                    <a:cubicBezTo>
                      <a:pt x="13" y="113"/>
                      <a:pt x="21" y="121"/>
                      <a:pt x="23" y="115"/>
                    </a:cubicBezTo>
                    <a:cubicBezTo>
                      <a:pt x="30" y="105"/>
                      <a:pt x="24" y="89"/>
                      <a:pt x="26" y="74"/>
                    </a:cubicBezTo>
                    <a:cubicBezTo>
                      <a:pt x="24" y="46"/>
                      <a:pt x="61" y="81"/>
                      <a:pt x="50" y="64"/>
                    </a:cubicBezTo>
                    <a:cubicBezTo>
                      <a:pt x="55" y="59"/>
                      <a:pt x="59" y="55"/>
                      <a:pt x="63" y="47"/>
                    </a:cubicBezTo>
                    <a:cubicBezTo>
                      <a:pt x="67" y="39"/>
                      <a:pt x="77" y="20"/>
                      <a:pt x="74" y="13"/>
                    </a:cubicBezTo>
                    <a:close/>
                  </a:path>
                </a:pathLst>
              </a:custGeom>
              <a:solidFill>
                <a:srgbClr val="FFFFFF">
                  <a:alpha val="50195"/>
                </a:srgbClr>
              </a:solidFill>
              <a:ln>
                <a:noFill/>
              </a:ln>
              <a:extLst>
                <a:ext uri="{91240B29-F687-4F45-9708-019B960494DF}">
                  <a14:hiddenLine xmlns:a14="http://schemas.microsoft.com/office/drawing/2010/main" w="3175" cap="flat" cmpd="sng">
                    <a:solidFill>
                      <a:srgbClr val="000000"/>
                    </a:solidFill>
                    <a:prstDash val="solid"/>
                    <a:round/>
                    <a:headEnd type="none" w="med" len="med"/>
                    <a:tailEnd type="none" w="med" len="med"/>
                  </a14:hiddenLine>
                </a:ext>
              </a:extLst>
            </p:spPr>
            <p:txBody>
              <a:bodyPr/>
              <a:lstStyle/>
              <a:p>
                <a:endParaRPr lang="zh-TW" altLang="en-US"/>
              </a:p>
            </p:txBody>
          </p:sp>
          <p:sp>
            <p:nvSpPr>
              <p:cNvPr id="96" name="Freeform 137">
                <a:extLst>
                  <a:ext uri="{FF2B5EF4-FFF2-40B4-BE49-F238E27FC236}">
                    <a16:creationId xmlns:a16="http://schemas.microsoft.com/office/drawing/2014/main" id="{A2F46419-78F9-4D11-A88C-0A1E520D667F}"/>
                  </a:ext>
                </a:extLst>
              </p:cNvPr>
              <p:cNvSpPr>
                <a:spLocks/>
              </p:cNvSpPr>
              <p:nvPr/>
            </p:nvSpPr>
            <p:spPr bwMode="gray">
              <a:xfrm>
                <a:off x="4657" y="1003"/>
                <a:ext cx="449" cy="668"/>
              </a:xfrm>
              <a:custGeom>
                <a:avLst/>
                <a:gdLst>
                  <a:gd name="T0" fmla="*/ 375 w 450"/>
                  <a:gd name="T1" fmla="*/ 270 h 668"/>
                  <a:gd name="T2" fmla="*/ 387 w 450"/>
                  <a:gd name="T3" fmla="*/ 189 h 668"/>
                  <a:gd name="T4" fmla="*/ 414 w 450"/>
                  <a:gd name="T5" fmla="*/ 179 h 668"/>
                  <a:gd name="T6" fmla="*/ 423 w 450"/>
                  <a:gd name="T7" fmla="*/ 141 h 668"/>
                  <a:gd name="T8" fmla="*/ 449 w 450"/>
                  <a:gd name="T9" fmla="*/ 90 h 668"/>
                  <a:gd name="T10" fmla="*/ 417 w 450"/>
                  <a:gd name="T11" fmla="*/ 83 h 668"/>
                  <a:gd name="T12" fmla="*/ 374 w 450"/>
                  <a:gd name="T13" fmla="*/ 137 h 668"/>
                  <a:gd name="T14" fmla="*/ 401 w 450"/>
                  <a:gd name="T15" fmla="*/ 69 h 668"/>
                  <a:gd name="T16" fmla="*/ 374 w 450"/>
                  <a:gd name="T17" fmla="*/ 63 h 668"/>
                  <a:gd name="T18" fmla="*/ 336 w 450"/>
                  <a:gd name="T19" fmla="*/ 71 h 668"/>
                  <a:gd name="T20" fmla="*/ 377 w 450"/>
                  <a:gd name="T21" fmla="*/ 39 h 668"/>
                  <a:gd name="T22" fmla="*/ 339 w 450"/>
                  <a:gd name="T23" fmla="*/ 30 h 668"/>
                  <a:gd name="T24" fmla="*/ 311 w 450"/>
                  <a:gd name="T25" fmla="*/ 27 h 668"/>
                  <a:gd name="T26" fmla="*/ 314 w 450"/>
                  <a:gd name="T27" fmla="*/ 3 h 668"/>
                  <a:gd name="T28" fmla="*/ 251 w 450"/>
                  <a:gd name="T29" fmla="*/ 12 h 668"/>
                  <a:gd name="T30" fmla="*/ 162 w 450"/>
                  <a:gd name="T31" fmla="*/ 68 h 668"/>
                  <a:gd name="T32" fmla="*/ 110 w 450"/>
                  <a:gd name="T33" fmla="*/ 83 h 668"/>
                  <a:gd name="T34" fmla="*/ 95 w 450"/>
                  <a:gd name="T35" fmla="*/ 126 h 668"/>
                  <a:gd name="T36" fmla="*/ 53 w 450"/>
                  <a:gd name="T37" fmla="*/ 150 h 668"/>
                  <a:gd name="T38" fmla="*/ 71 w 450"/>
                  <a:gd name="T39" fmla="*/ 162 h 668"/>
                  <a:gd name="T40" fmla="*/ 71 w 450"/>
                  <a:gd name="T41" fmla="*/ 188 h 668"/>
                  <a:gd name="T42" fmla="*/ 51 w 450"/>
                  <a:gd name="T43" fmla="*/ 204 h 668"/>
                  <a:gd name="T44" fmla="*/ 5 w 450"/>
                  <a:gd name="T45" fmla="*/ 233 h 668"/>
                  <a:gd name="T46" fmla="*/ 32 w 450"/>
                  <a:gd name="T47" fmla="*/ 258 h 668"/>
                  <a:gd name="T48" fmla="*/ 56 w 450"/>
                  <a:gd name="T49" fmla="*/ 264 h 668"/>
                  <a:gd name="T50" fmla="*/ 38 w 450"/>
                  <a:gd name="T51" fmla="*/ 281 h 668"/>
                  <a:gd name="T52" fmla="*/ 18 w 450"/>
                  <a:gd name="T53" fmla="*/ 290 h 668"/>
                  <a:gd name="T54" fmla="*/ 50 w 450"/>
                  <a:gd name="T55" fmla="*/ 326 h 668"/>
                  <a:gd name="T56" fmla="*/ 71 w 450"/>
                  <a:gd name="T57" fmla="*/ 316 h 668"/>
                  <a:gd name="T58" fmla="*/ 111 w 450"/>
                  <a:gd name="T59" fmla="*/ 309 h 668"/>
                  <a:gd name="T60" fmla="*/ 143 w 450"/>
                  <a:gd name="T61" fmla="*/ 360 h 668"/>
                  <a:gd name="T62" fmla="*/ 143 w 450"/>
                  <a:gd name="T63" fmla="*/ 386 h 668"/>
                  <a:gd name="T64" fmla="*/ 149 w 450"/>
                  <a:gd name="T65" fmla="*/ 413 h 668"/>
                  <a:gd name="T66" fmla="*/ 138 w 450"/>
                  <a:gd name="T67" fmla="*/ 444 h 668"/>
                  <a:gd name="T68" fmla="*/ 162 w 450"/>
                  <a:gd name="T69" fmla="*/ 434 h 668"/>
                  <a:gd name="T70" fmla="*/ 183 w 450"/>
                  <a:gd name="T71" fmla="*/ 467 h 668"/>
                  <a:gd name="T72" fmla="*/ 156 w 450"/>
                  <a:gd name="T73" fmla="*/ 459 h 668"/>
                  <a:gd name="T74" fmla="*/ 177 w 450"/>
                  <a:gd name="T75" fmla="*/ 486 h 668"/>
                  <a:gd name="T76" fmla="*/ 153 w 450"/>
                  <a:gd name="T77" fmla="*/ 533 h 668"/>
                  <a:gd name="T78" fmla="*/ 176 w 450"/>
                  <a:gd name="T79" fmla="*/ 620 h 668"/>
                  <a:gd name="T80" fmla="*/ 197 w 450"/>
                  <a:gd name="T81" fmla="*/ 650 h 668"/>
                  <a:gd name="T82" fmla="*/ 239 w 450"/>
                  <a:gd name="T83" fmla="*/ 663 h 668"/>
                  <a:gd name="T84" fmla="*/ 251 w 450"/>
                  <a:gd name="T85" fmla="*/ 618 h 668"/>
                  <a:gd name="T86" fmla="*/ 276 w 450"/>
                  <a:gd name="T87" fmla="*/ 569 h 668"/>
                  <a:gd name="T88" fmla="*/ 329 w 450"/>
                  <a:gd name="T89" fmla="*/ 524 h 668"/>
                  <a:gd name="T90" fmla="*/ 396 w 450"/>
                  <a:gd name="T91" fmla="*/ 471 h 668"/>
                  <a:gd name="T92" fmla="*/ 356 w 450"/>
                  <a:gd name="T93" fmla="*/ 468 h 668"/>
                  <a:gd name="T94" fmla="*/ 368 w 450"/>
                  <a:gd name="T95" fmla="*/ 459 h 668"/>
                  <a:gd name="T96" fmla="*/ 371 w 450"/>
                  <a:gd name="T97" fmla="*/ 438 h 668"/>
                  <a:gd name="T98" fmla="*/ 404 w 450"/>
                  <a:gd name="T99" fmla="*/ 455 h 668"/>
                  <a:gd name="T100" fmla="*/ 390 w 450"/>
                  <a:gd name="T101" fmla="*/ 410 h 668"/>
                  <a:gd name="T102" fmla="*/ 410 w 450"/>
                  <a:gd name="T103" fmla="*/ 369 h 668"/>
                  <a:gd name="T104" fmla="*/ 434 w 450"/>
                  <a:gd name="T105" fmla="*/ 341 h 668"/>
                  <a:gd name="T106" fmla="*/ 413 w 450"/>
                  <a:gd name="T107" fmla="*/ 309 h 668"/>
                  <a:gd name="T108" fmla="*/ 389 w 450"/>
                  <a:gd name="T109" fmla="*/ 317 h 668"/>
                  <a:gd name="T110" fmla="*/ 389 w 450"/>
                  <a:gd name="T111" fmla="*/ 281 h 668"/>
                  <a:gd name="T112" fmla="*/ 375 w 450"/>
                  <a:gd name="T113" fmla="*/ 270 h 66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50" h="668">
                    <a:moveTo>
                      <a:pt x="375" y="270"/>
                    </a:moveTo>
                    <a:cubicBezTo>
                      <a:pt x="373" y="248"/>
                      <a:pt x="393" y="229"/>
                      <a:pt x="387" y="189"/>
                    </a:cubicBezTo>
                    <a:cubicBezTo>
                      <a:pt x="393" y="174"/>
                      <a:pt x="408" y="187"/>
                      <a:pt x="414" y="179"/>
                    </a:cubicBezTo>
                    <a:cubicBezTo>
                      <a:pt x="420" y="171"/>
                      <a:pt x="417" y="156"/>
                      <a:pt x="423" y="141"/>
                    </a:cubicBezTo>
                    <a:cubicBezTo>
                      <a:pt x="429" y="126"/>
                      <a:pt x="450" y="100"/>
                      <a:pt x="449" y="90"/>
                    </a:cubicBezTo>
                    <a:cubicBezTo>
                      <a:pt x="448" y="80"/>
                      <a:pt x="430" y="75"/>
                      <a:pt x="417" y="83"/>
                    </a:cubicBezTo>
                    <a:cubicBezTo>
                      <a:pt x="404" y="91"/>
                      <a:pt x="377" y="139"/>
                      <a:pt x="374" y="137"/>
                    </a:cubicBezTo>
                    <a:cubicBezTo>
                      <a:pt x="371" y="135"/>
                      <a:pt x="401" y="81"/>
                      <a:pt x="401" y="69"/>
                    </a:cubicBezTo>
                    <a:cubicBezTo>
                      <a:pt x="401" y="57"/>
                      <a:pt x="385" y="63"/>
                      <a:pt x="374" y="63"/>
                    </a:cubicBezTo>
                    <a:cubicBezTo>
                      <a:pt x="363" y="63"/>
                      <a:pt x="336" y="75"/>
                      <a:pt x="336" y="71"/>
                    </a:cubicBezTo>
                    <a:cubicBezTo>
                      <a:pt x="336" y="67"/>
                      <a:pt x="377" y="46"/>
                      <a:pt x="377" y="39"/>
                    </a:cubicBezTo>
                    <a:cubicBezTo>
                      <a:pt x="377" y="32"/>
                      <a:pt x="350" y="32"/>
                      <a:pt x="339" y="30"/>
                    </a:cubicBezTo>
                    <a:cubicBezTo>
                      <a:pt x="328" y="28"/>
                      <a:pt x="315" y="31"/>
                      <a:pt x="311" y="27"/>
                    </a:cubicBezTo>
                    <a:cubicBezTo>
                      <a:pt x="307" y="23"/>
                      <a:pt x="324" y="6"/>
                      <a:pt x="314" y="3"/>
                    </a:cubicBezTo>
                    <a:cubicBezTo>
                      <a:pt x="304" y="0"/>
                      <a:pt x="276" y="1"/>
                      <a:pt x="251" y="12"/>
                    </a:cubicBezTo>
                    <a:cubicBezTo>
                      <a:pt x="226" y="23"/>
                      <a:pt x="186" y="56"/>
                      <a:pt x="162" y="68"/>
                    </a:cubicBezTo>
                    <a:cubicBezTo>
                      <a:pt x="138" y="80"/>
                      <a:pt x="121" y="73"/>
                      <a:pt x="110" y="83"/>
                    </a:cubicBezTo>
                    <a:cubicBezTo>
                      <a:pt x="99" y="93"/>
                      <a:pt x="105" y="115"/>
                      <a:pt x="95" y="126"/>
                    </a:cubicBezTo>
                    <a:cubicBezTo>
                      <a:pt x="85" y="137"/>
                      <a:pt x="57" y="144"/>
                      <a:pt x="53" y="150"/>
                    </a:cubicBezTo>
                    <a:cubicBezTo>
                      <a:pt x="49" y="156"/>
                      <a:pt x="68" y="156"/>
                      <a:pt x="71" y="162"/>
                    </a:cubicBezTo>
                    <a:cubicBezTo>
                      <a:pt x="74" y="168"/>
                      <a:pt x="74" y="181"/>
                      <a:pt x="71" y="188"/>
                    </a:cubicBezTo>
                    <a:cubicBezTo>
                      <a:pt x="68" y="195"/>
                      <a:pt x="62" y="197"/>
                      <a:pt x="51" y="204"/>
                    </a:cubicBezTo>
                    <a:cubicBezTo>
                      <a:pt x="40" y="211"/>
                      <a:pt x="8" y="224"/>
                      <a:pt x="5" y="233"/>
                    </a:cubicBezTo>
                    <a:cubicBezTo>
                      <a:pt x="0" y="237"/>
                      <a:pt x="24" y="253"/>
                      <a:pt x="32" y="258"/>
                    </a:cubicBezTo>
                    <a:cubicBezTo>
                      <a:pt x="40" y="263"/>
                      <a:pt x="55" y="260"/>
                      <a:pt x="56" y="264"/>
                    </a:cubicBezTo>
                    <a:cubicBezTo>
                      <a:pt x="57" y="268"/>
                      <a:pt x="44" y="277"/>
                      <a:pt x="38" y="281"/>
                    </a:cubicBezTo>
                    <a:cubicBezTo>
                      <a:pt x="32" y="285"/>
                      <a:pt x="16" y="283"/>
                      <a:pt x="18" y="290"/>
                    </a:cubicBezTo>
                    <a:cubicBezTo>
                      <a:pt x="20" y="302"/>
                      <a:pt x="41" y="322"/>
                      <a:pt x="50" y="326"/>
                    </a:cubicBezTo>
                    <a:cubicBezTo>
                      <a:pt x="59" y="330"/>
                      <a:pt x="61" y="319"/>
                      <a:pt x="71" y="316"/>
                    </a:cubicBezTo>
                    <a:cubicBezTo>
                      <a:pt x="78" y="306"/>
                      <a:pt x="109" y="324"/>
                      <a:pt x="111" y="309"/>
                    </a:cubicBezTo>
                    <a:cubicBezTo>
                      <a:pt x="109" y="281"/>
                      <a:pt x="154" y="377"/>
                      <a:pt x="143" y="360"/>
                    </a:cubicBezTo>
                    <a:cubicBezTo>
                      <a:pt x="148" y="376"/>
                      <a:pt x="140" y="378"/>
                      <a:pt x="143" y="386"/>
                    </a:cubicBezTo>
                    <a:cubicBezTo>
                      <a:pt x="144" y="395"/>
                      <a:pt x="150" y="403"/>
                      <a:pt x="149" y="413"/>
                    </a:cubicBezTo>
                    <a:cubicBezTo>
                      <a:pt x="148" y="423"/>
                      <a:pt x="136" y="441"/>
                      <a:pt x="138" y="444"/>
                    </a:cubicBezTo>
                    <a:cubicBezTo>
                      <a:pt x="140" y="447"/>
                      <a:pt x="154" y="430"/>
                      <a:pt x="162" y="434"/>
                    </a:cubicBezTo>
                    <a:cubicBezTo>
                      <a:pt x="170" y="438"/>
                      <a:pt x="184" y="463"/>
                      <a:pt x="183" y="467"/>
                    </a:cubicBezTo>
                    <a:cubicBezTo>
                      <a:pt x="182" y="471"/>
                      <a:pt x="165" y="444"/>
                      <a:pt x="156" y="459"/>
                    </a:cubicBezTo>
                    <a:cubicBezTo>
                      <a:pt x="147" y="474"/>
                      <a:pt x="176" y="475"/>
                      <a:pt x="177" y="486"/>
                    </a:cubicBezTo>
                    <a:cubicBezTo>
                      <a:pt x="176" y="498"/>
                      <a:pt x="153" y="511"/>
                      <a:pt x="153" y="533"/>
                    </a:cubicBezTo>
                    <a:cubicBezTo>
                      <a:pt x="153" y="555"/>
                      <a:pt x="169" y="601"/>
                      <a:pt x="176" y="620"/>
                    </a:cubicBezTo>
                    <a:cubicBezTo>
                      <a:pt x="183" y="639"/>
                      <a:pt x="186" y="643"/>
                      <a:pt x="197" y="650"/>
                    </a:cubicBezTo>
                    <a:cubicBezTo>
                      <a:pt x="208" y="657"/>
                      <a:pt x="230" y="668"/>
                      <a:pt x="239" y="663"/>
                    </a:cubicBezTo>
                    <a:cubicBezTo>
                      <a:pt x="248" y="658"/>
                      <a:pt x="245" y="634"/>
                      <a:pt x="251" y="618"/>
                    </a:cubicBezTo>
                    <a:cubicBezTo>
                      <a:pt x="257" y="602"/>
                      <a:pt x="263" y="585"/>
                      <a:pt x="276" y="569"/>
                    </a:cubicBezTo>
                    <a:cubicBezTo>
                      <a:pt x="289" y="553"/>
                      <a:pt x="309" y="540"/>
                      <a:pt x="329" y="524"/>
                    </a:cubicBezTo>
                    <a:cubicBezTo>
                      <a:pt x="349" y="508"/>
                      <a:pt x="391" y="480"/>
                      <a:pt x="396" y="471"/>
                    </a:cubicBezTo>
                    <a:cubicBezTo>
                      <a:pt x="401" y="462"/>
                      <a:pt x="361" y="470"/>
                      <a:pt x="356" y="468"/>
                    </a:cubicBezTo>
                    <a:cubicBezTo>
                      <a:pt x="351" y="466"/>
                      <a:pt x="366" y="464"/>
                      <a:pt x="368" y="459"/>
                    </a:cubicBezTo>
                    <a:cubicBezTo>
                      <a:pt x="370" y="454"/>
                      <a:pt x="365" y="439"/>
                      <a:pt x="371" y="438"/>
                    </a:cubicBezTo>
                    <a:cubicBezTo>
                      <a:pt x="377" y="437"/>
                      <a:pt x="401" y="460"/>
                      <a:pt x="404" y="455"/>
                    </a:cubicBezTo>
                    <a:cubicBezTo>
                      <a:pt x="407" y="450"/>
                      <a:pt x="389" y="424"/>
                      <a:pt x="390" y="410"/>
                    </a:cubicBezTo>
                    <a:cubicBezTo>
                      <a:pt x="391" y="396"/>
                      <a:pt x="403" y="381"/>
                      <a:pt x="410" y="369"/>
                    </a:cubicBezTo>
                    <a:cubicBezTo>
                      <a:pt x="417" y="357"/>
                      <a:pt x="434" y="351"/>
                      <a:pt x="434" y="341"/>
                    </a:cubicBezTo>
                    <a:cubicBezTo>
                      <a:pt x="434" y="331"/>
                      <a:pt x="420" y="313"/>
                      <a:pt x="413" y="309"/>
                    </a:cubicBezTo>
                    <a:cubicBezTo>
                      <a:pt x="406" y="305"/>
                      <a:pt x="393" y="322"/>
                      <a:pt x="389" y="317"/>
                    </a:cubicBezTo>
                    <a:cubicBezTo>
                      <a:pt x="385" y="312"/>
                      <a:pt x="391" y="289"/>
                      <a:pt x="389" y="281"/>
                    </a:cubicBezTo>
                    <a:cubicBezTo>
                      <a:pt x="387" y="273"/>
                      <a:pt x="378" y="272"/>
                      <a:pt x="375" y="270"/>
                    </a:cubicBezTo>
                    <a:close/>
                  </a:path>
                </a:pathLst>
              </a:custGeom>
              <a:solidFill>
                <a:srgbClr val="FFFFFF">
                  <a:alpha val="50195"/>
                </a:srgbClr>
              </a:solidFill>
              <a:ln>
                <a:noFill/>
              </a:ln>
              <a:extLst>
                <a:ext uri="{91240B29-F687-4F45-9708-019B960494DF}">
                  <a14:hiddenLine xmlns:a14="http://schemas.microsoft.com/office/drawing/2010/main" w="3175" cap="flat" cmpd="sng">
                    <a:solidFill>
                      <a:srgbClr val="000000"/>
                    </a:solidFill>
                    <a:prstDash val="solid"/>
                    <a:round/>
                    <a:headEnd type="none" w="med" len="med"/>
                    <a:tailEnd type="none" w="med" len="med"/>
                  </a14:hiddenLine>
                </a:ext>
              </a:extLst>
            </p:spPr>
            <p:txBody>
              <a:bodyPr/>
              <a:lstStyle/>
              <a:p>
                <a:endParaRPr lang="zh-TW" altLang="en-US"/>
              </a:p>
            </p:txBody>
          </p:sp>
          <p:sp>
            <p:nvSpPr>
              <p:cNvPr id="97" name="Freeform 138">
                <a:extLst>
                  <a:ext uri="{FF2B5EF4-FFF2-40B4-BE49-F238E27FC236}">
                    <a16:creationId xmlns:a16="http://schemas.microsoft.com/office/drawing/2014/main" id="{204E5AFE-5B1D-4047-BE1C-82CA3A6299DD}"/>
                  </a:ext>
                </a:extLst>
              </p:cNvPr>
              <p:cNvSpPr>
                <a:spLocks/>
              </p:cNvSpPr>
              <p:nvPr/>
            </p:nvSpPr>
            <p:spPr bwMode="gray">
              <a:xfrm>
                <a:off x="3948" y="1198"/>
                <a:ext cx="116" cy="123"/>
              </a:xfrm>
              <a:custGeom>
                <a:avLst/>
                <a:gdLst>
                  <a:gd name="T0" fmla="*/ 15 w 116"/>
                  <a:gd name="T1" fmla="*/ 9 h 124"/>
                  <a:gd name="T2" fmla="*/ 19 w 116"/>
                  <a:gd name="T3" fmla="*/ 37 h 124"/>
                  <a:gd name="T4" fmla="*/ 7 w 116"/>
                  <a:gd name="T5" fmla="*/ 66 h 124"/>
                  <a:gd name="T6" fmla="*/ 9 w 116"/>
                  <a:gd name="T7" fmla="*/ 97 h 124"/>
                  <a:gd name="T8" fmla="*/ 34 w 116"/>
                  <a:gd name="T9" fmla="*/ 120 h 124"/>
                  <a:gd name="T10" fmla="*/ 66 w 116"/>
                  <a:gd name="T11" fmla="*/ 72 h 124"/>
                  <a:gd name="T12" fmla="*/ 112 w 116"/>
                  <a:gd name="T13" fmla="*/ 37 h 124"/>
                  <a:gd name="T14" fmla="*/ 88 w 116"/>
                  <a:gd name="T15" fmla="*/ 13 h 124"/>
                  <a:gd name="T16" fmla="*/ 70 w 116"/>
                  <a:gd name="T17" fmla="*/ 18 h 124"/>
                  <a:gd name="T18" fmla="*/ 48 w 116"/>
                  <a:gd name="T19" fmla="*/ 1 h 124"/>
                  <a:gd name="T20" fmla="*/ 15 w 116"/>
                  <a:gd name="T21" fmla="*/ 9 h 1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6" h="124">
                    <a:moveTo>
                      <a:pt x="15" y="9"/>
                    </a:moveTo>
                    <a:cubicBezTo>
                      <a:pt x="10" y="18"/>
                      <a:pt x="24" y="29"/>
                      <a:pt x="19" y="37"/>
                    </a:cubicBezTo>
                    <a:cubicBezTo>
                      <a:pt x="13" y="27"/>
                      <a:pt x="13" y="58"/>
                      <a:pt x="7" y="66"/>
                    </a:cubicBezTo>
                    <a:cubicBezTo>
                      <a:pt x="4" y="84"/>
                      <a:pt x="0" y="91"/>
                      <a:pt x="9" y="97"/>
                    </a:cubicBezTo>
                    <a:cubicBezTo>
                      <a:pt x="16" y="103"/>
                      <a:pt x="25" y="124"/>
                      <a:pt x="34" y="120"/>
                    </a:cubicBezTo>
                    <a:cubicBezTo>
                      <a:pt x="43" y="116"/>
                      <a:pt x="53" y="86"/>
                      <a:pt x="66" y="72"/>
                    </a:cubicBezTo>
                    <a:cubicBezTo>
                      <a:pt x="69" y="62"/>
                      <a:pt x="112" y="37"/>
                      <a:pt x="112" y="37"/>
                    </a:cubicBezTo>
                    <a:cubicBezTo>
                      <a:pt x="116" y="29"/>
                      <a:pt x="95" y="16"/>
                      <a:pt x="88" y="13"/>
                    </a:cubicBezTo>
                    <a:cubicBezTo>
                      <a:pt x="81" y="10"/>
                      <a:pt x="77" y="20"/>
                      <a:pt x="70" y="18"/>
                    </a:cubicBezTo>
                    <a:cubicBezTo>
                      <a:pt x="63" y="16"/>
                      <a:pt x="57" y="2"/>
                      <a:pt x="48" y="1"/>
                    </a:cubicBezTo>
                    <a:cubicBezTo>
                      <a:pt x="39" y="8"/>
                      <a:pt x="20" y="0"/>
                      <a:pt x="15" y="9"/>
                    </a:cubicBezTo>
                    <a:close/>
                  </a:path>
                </a:pathLst>
              </a:custGeom>
              <a:solidFill>
                <a:srgbClr val="FFFFFF">
                  <a:alpha val="50195"/>
                </a:srgbClr>
              </a:solidFill>
              <a:ln>
                <a:noFill/>
              </a:ln>
              <a:extLst>
                <a:ext uri="{91240B29-F687-4F45-9708-019B960494DF}">
                  <a14:hiddenLine xmlns:a14="http://schemas.microsoft.com/office/drawing/2010/main" w="3175" cap="flat" cmpd="sng">
                    <a:solidFill>
                      <a:srgbClr val="000000"/>
                    </a:solidFill>
                    <a:prstDash val="solid"/>
                    <a:round/>
                    <a:headEnd type="none" w="med" len="med"/>
                    <a:tailEnd type="none" w="med" len="med"/>
                  </a14:hiddenLine>
                </a:ext>
              </a:extLst>
            </p:spPr>
            <p:txBody>
              <a:bodyPr/>
              <a:lstStyle/>
              <a:p>
                <a:endParaRPr lang="zh-TW" altLang="en-US"/>
              </a:p>
            </p:txBody>
          </p:sp>
          <p:sp>
            <p:nvSpPr>
              <p:cNvPr id="98" name="Freeform 139">
                <a:extLst>
                  <a:ext uri="{FF2B5EF4-FFF2-40B4-BE49-F238E27FC236}">
                    <a16:creationId xmlns:a16="http://schemas.microsoft.com/office/drawing/2014/main" id="{63F062B2-AA63-4527-A927-8591972E883C}"/>
                  </a:ext>
                </a:extLst>
              </p:cNvPr>
              <p:cNvSpPr>
                <a:spLocks/>
              </p:cNvSpPr>
              <p:nvPr/>
            </p:nvSpPr>
            <p:spPr bwMode="gray">
              <a:xfrm>
                <a:off x="4195" y="1077"/>
                <a:ext cx="86" cy="104"/>
              </a:xfrm>
              <a:custGeom>
                <a:avLst/>
                <a:gdLst>
                  <a:gd name="T0" fmla="*/ 52 w 86"/>
                  <a:gd name="T1" fmla="*/ 35 h 103"/>
                  <a:gd name="T2" fmla="*/ 19 w 86"/>
                  <a:gd name="T3" fmla="*/ 6 h 103"/>
                  <a:gd name="T4" fmla="*/ 12 w 86"/>
                  <a:gd name="T5" fmla="*/ 38 h 103"/>
                  <a:gd name="T6" fmla="*/ 34 w 86"/>
                  <a:gd name="T7" fmla="*/ 51 h 103"/>
                  <a:gd name="T8" fmla="*/ 48 w 86"/>
                  <a:gd name="T9" fmla="*/ 72 h 103"/>
                  <a:gd name="T10" fmla="*/ 70 w 86"/>
                  <a:gd name="T11" fmla="*/ 91 h 103"/>
                  <a:gd name="T12" fmla="*/ 68 w 86"/>
                  <a:gd name="T13" fmla="*/ 51 h 103"/>
                  <a:gd name="T14" fmla="*/ 83 w 86"/>
                  <a:gd name="T15" fmla="*/ 21 h 103"/>
                  <a:gd name="T16" fmla="*/ 50 w 86"/>
                  <a:gd name="T17" fmla="*/ 0 h 103"/>
                  <a:gd name="T18" fmla="*/ 52 w 86"/>
                  <a:gd name="T19" fmla="*/ 35 h 1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6" h="103">
                    <a:moveTo>
                      <a:pt x="52" y="35"/>
                    </a:moveTo>
                    <a:cubicBezTo>
                      <a:pt x="34" y="49"/>
                      <a:pt x="35" y="20"/>
                      <a:pt x="19" y="6"/>
                    </a:cubicBezTo>
                    <a:cubicBezTo>
                      <a:pt x="0" y="10"/>
                      <a:pt x="17" y="0"/>
                      <a:pt x="12" y="38"/>
                    </a:cubicBezTo>
                    <a:cubicBezTo>
                      <a:pt x="13" y="48"/>
                      <a:pt x="28" y="45"/>
                      <a:pt x="34" y="51"/>
                    </a:cubicBezTo>
                    <a:cubicBezTo>
                      <a:pt x="40" y="57"/>
                      <a:pt x="42" y="65"/>
                      <a:pt x="48" y="72"/>
                    </a:cubicBezTo>
                    <a:cubicBezTo>
                      <a:pt x="57" y="96"/>
                      <a:pt x="56" y="103"/>
                      <a:pt x="70" y="91"/>
                    </a:cubicBezTo>
                    <a:cubicBezTo>
                      <a:pt x="75" y="72"/>
                      <a:pt x="62" y="68"/>
                      <a:pt x="68" y="51"/>
                    </a:cubicBezTo>
                    <a:cubicBezTo>
                      <a:pt x="67" y="42"/>
                      <a:pt x="86" y="29"/>
                      <a:pt x="83" y="21"/>
                    </a:cubicBezTo>
                    <a:cubicBezTo>
                      <a:pt x="80" y="9"/>
                      <a:pt x="50" y="0"/>
                      <a:pt x="50" y="0"/>
                    </a:cubicBezTo>
                    <a:cubicBezTo>
                      <a:pt x="43" y="7"/>
                      <a:pt x="48" y="13"/>
                      <a:pt x="52" y="35"/>
                    </a:cubicBezTo>
                    <a:close/>
                  </a:path>
                </a:pathLst>
              </a:custGeom>
              <a:solidFill>
                <a:srgbClr val="FFFFFF">
                  <a:alpha val="50195"/>
                </a:srgbClr>
              </a:solidFill>
              <a:ln>
                <a:noFill/>
              </a:ln>
              <a:extLst>
                <a:ext uri="{91240B29-F687-4F45-9708-019B960494DF}">
                  <a14:hiddenLine xmlns:a14="http://schemas.microsoft.com/office/drawing/2010/main" w="3175" cap="flat" cmpd="sng">
                    <a:solidFill>
                      <a:srgbClr val="000000"/>
                    </a:solidFill>
                    <a:prstDash val="solid"/>
                    <a:round/>
                    <a:headEnd type="none" w="med" len="med"/>
                    <a:tailEnd type="none" w="med" len="med"/>
                  </a14:hiddenLine>
                </a:ext>
              </a:extLst>
            </p:spPr>
            <p:txBody>
              <a:bodyPr/>
              <a:lstStyle/>
              <a:p>
                <a:endParaRPr lang="zh-TW" altLang="en-US"/>
              </a:p>
            </p:txBody>
          </p:sp>
          <p:sp>
            <p:nvSpPr>
              <p:cNvPr id="99" name="Freeform 140">
                <a:extLst>
                  <a:ext uri="{FF2B5EF4-FFF2-40B4-BE49-F238E27FC236}">
                    <a16:creationId xmlns:a16="http://schemas.microsoft.com/office/drawing/2014/main" id="{FEA29824-6ADC-48C1-9C86-8160760207BB}"/>
                  </a:ext>
                </a:extLst>
              </p:cNvPr>
              <p:cNvSpPr>
                <a:spLocks/>
              </p:cNvSpPr>
              <p:nvPr/>
            </p:nvSpPr>
            <p:spPr bwMode="gray">
              <a:xfrm>
                <a:off x="4244" y="912"/>
                <a:ext cx="85" cy="117"/>
              </a:xfrm>
              <a:custGeom>
                <a:avLst/>
                <a:gdLst>
                  <a:gd name="T0" fmla="*/ 40 w 86"/>
                  <a:gd name="T1" fmla="*/ 25 h 117"/>
                  <a:gd name="T2" fmla="*/ 23 w 86"/>
                  <a:gd name="T3" fmla="*/ 7 h 117"/>
                  <a:gd name="T4" fmla="*/ 1 w 86"/>
                  <a:gd name="T5" fmla="*/ 10 h 117"/>
                  <a:gd name="T6" fmla="*/ 19 w 86"/>
                  <a:gd name="T7" fmla="*/ 39 h 117"/>
                  <a:gd name="T8" fmla="*/ 41 w 86"/>
                  <a:gd name="T9" fmla="*/ 70 h 117"/>
                  <a:gd name="T10" fmla="*/ 62 w 86"/>
                  <a:gd name="T11" fmla="*/ 79 h 117"/>
                  <a:gd name="T12" fmla="*/ 83 w 86"/>
                  <a:gd name="T13" fmla="*/ 108 h 117"/>
                  <a:gd name="T14" fmla="*/ 82 w 86"/>
                  <a:gd name="T15" fmla="*/ 69 h 117"/>
                  <a:gd name="T16" fmla="*/ 83 w 86"/>
                  <a:gd name="T17" fmla="*/ 27 h 117"/>
                  <a:gd name="T18" fmla="*/ 65 w 86"/>
                  <a:gd name="T19" fmla="*/ 45 h 117"/>
                  <a:gd name="T20" fmla="*/ 62 w 86"/>
                  <a:gd name="T21" fmla="*/ 19 h 117"/>
                  <a:gd name="T22" fmla="*/ 47 w 86"/>
                  <a:gd name="T23" fmla="*/ 13 h 117"/>
                  <a:gd name="T24" fmla="*/ 40 w 86"/>
                  <a:gd name="T25" fmla="*/ 25 h 1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6" h="117">
                    <a:moveTo>
                      <a:pt x="40" y="25"/>
                    </a:moveTo>
                    <a:cubicBezTo>
                      <a:pt x="37" y="30"/>
                      <a:pt x="26" y="0"/>
                      <a:pt x="23" y="7"/>
                    </a:cubicBezTo>
                    <a:cubicBezTo>
                      <a:pt x="17" y="5"/>
                      <a:pt x="2" y="5"/>
                      <a:pt x="1" y="10"/>
                    </a:cubicBezTo>
                    <a:cubicBezTo>
                      <a:pt x="0" y="15"/>
                      <a:pt x="12" y="29"/>
                      <a:pt x="19" y="39"/>
                    </a:cubicBezTo>
                    <a:cubicBezTo>
                      <a:pt x="25" y="47"/>
                      <a:pt x="34" y="63"/>
                      <a:pt x="41" y="70"/>
                    </a:cubicBezTo>
                    <a:cubicBezTo>
                      <a:pt x="48" y="77"/>
                      <a:pt x="55" y="73"/>
                      <a:pt x="62" y="79"/>
                    </a:cubicBezTo>
                    <a:cubicBezTo>
                      <a:pt x="71" y="79"/>
                      <a:pt x="79" y="117"/>
                      <a:pt x="83" y="108"/>
                    </a:cubicBezTo>
                    <a:cubicBezTo>
                      <a:pt x="86" y="106"/>
                      <a:pt x="82" y="82"/>
                      <a:pt x="82" y="69"/>
                    </a:cubicBezTo>
                    <a:cubicBezTo>
                      <a:pt x="82" y="56"/>
                      <a:pt x="86" y="31"/>
                      <a:pt x="83" y="27"/>
                    </a:cubicBezTo>
                    <a:cubicBezTo>
                      <a:pt x="80" y="19"/>
                      <a:pt x="74" y="47"/>
                      <a:pt x="65" y="45"/>
                    </a:cubicBezTo>
                    <a:cubicBezTo>
                      <a:pt x="62" y="44"/>
                      <a:pt x="65" y="24"/>
                      <a:pt x="62" y="19"/>
                    </a:cubicBezTo>
                    <a:cubicBezTo>
                      <a:pt x="59" y="14"/>
                      <a:pt x="51" y="12"/>
                      <a:pt x="47" y="13"/>
                    </a:cubicBezTo>
                    <a:cubicBezTo>
                      <a:pt x="43" y="14"/>
                      <a:pt x="43" y="20"/>
                      <a:pt x="40" y="25"/>
                    </a:cubicBezTo>
                    <a:close/>
                  </a:path>
                </a:pathLst>
              </a:custGeom>
              <a:solidFill>
                <a:srgbClr val="FFFFFF">
                  <a:alpha val="50195"/>
                </a:srgbClr>
              </a:solidFill>
              <a:ln>
                <a:noFill/>
              </a:ln>
              <a:extLst>
                <a:ext uri="{91240B29-F687-4F45-9708-019B960494DF}">
                  <a14:hiddenLine xmlns:a14="http://schemas.microsoft.com/office/drawing/2010/main" w="3175" cap="flat" cmpd="sng">
                    <a:solidFill>
                      <a:srgbClr val="000000"/>
                    </a:solidFill>
                    <a:prstDash val="solid"/>
                    <a:round/>
                    <a:headEnd type="none" w="med" len="med"/>
                    <a:tailEnd type="none" w="med" len="med"/>
                  </a14:hiddenLine>
                </a:ext>
              </a:extLst>
            </p:spPr>
            <p:txBody>
              <a:bodyPr/>
              <a:lstStyle/>
              <a:p>
                <a:endParaRPr lang="zh-TW" altLang="en-US"/>
              </a:p>
            </p:txBody>
          </p:sp>
          <p:sp>
            <p:nvSpPr>
              <p:cNvPr id="100" name="Freeform 141">
                <a:extLst>
                  <a:ext uri="{FF2B5EF4-FFF2-40B4-BE49-F238E27FC236}">
                    <a16:creationId xmlns:a16="http://schemas.microsoft.com/office/drawing/2014/main" id="{28DCA785-B43B-41BF-9A7E-14D832E199AD}"/>
                  </a:ext>
                </a:extLst>
              </p:cNvPr>
              <p:cNvSpPr>
                <a:spLocks/>
              </p:cNvSpPr>
              <p:nvPr/>
            </p:nvSpPr>
            <p:spPr bwMode="gray">
              <a:xfrm>
                <a:off x="4074" y="1135"/>
                <a:ext cx="117" cy="103"/>
              </a:xfrm>
              <a:custGeom>
                <a:avLst/>
                <a:gdLst>
                  <a:gd name="T0" fmla="*/ 17 w 117"/>
                  <a:gd name="T1" fmla="*/ 25 h 103"/>
                  <a:gd name="T2" fmla="*/ 7 w 117"/>
                  <a:gd name="T3" fmla="*/ 51 h 103"/>
                  <a:gd name="T4" fmla="*/ 18 w 117"/>
                  <a:gd name="T5" fmla="*/ 80 h 103"/>
                  <a:gd name="T6" fmla="*/ 57 w 117"/>
                  <a:gd name="T7" fmla="*/ 75 h 103"/>
                  <a:gd name="T8" fmla="*/ 23 w 117"/>
                  <a:gd name="T9" fmla="*/ 99 h 103"/>
                  <a:gd name="T10" fmla="*/ 53 w 117"/>
                  <a:gd name="T11" fmla="*/ 100 h 103"/>
                  <a:gd name="T12" fmla="*/ 80 w 117"/>
                  <a:gd name="T13" fmla="*/ 81 h 103"/>
                  <a:gd name="T14" fmla="*/ 107 w 117"/>
                  <a:gd name="T15" fmla="*/ 78 h 103"/>
                  <a:gd name="T16" fmla="*/ 117 w 117"/>
                  <a:gd name="T17" fmla="*/ 51 h 103"/>
                  <a:gd name="T18" fmla="*/ 93 w 117"/>
                  <a:gd name="T19" fmla="*/ 51 h 103"/>
                  <a:gd name="T20" fmla="*/ 83 w 117"/>
                  <a:gd name="T21" fmla="*/ 6 h 103"/>
                  <a:gd name="T22" fmla="*/ 66 w 117"/>
                  <a:gd name="T23" fmla="*/ 16 h 103"/>
                  <a:gd name="T24" fmla="*/ 59 w 117"/>
                  <a:gd name="T25" fmla="*/ 49 h 103"/>
                  <a:gd name="T26" fmla="*/ 44 w 117"/>
                  <a:gd name="T27" fmla="*/ 28 h 103"/>
                  <a:gd name="T28" fmla="*/ 17 w 117"/>
                  <a:gd name="T29" fmla="*/ 25 h 10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7" h="103">
                    <a:moveTo>
                      <a:pt x="17" y="25"/>
                    </a:moveTo>
                    <a:cubicBezTo>
                      <a:pt x="9" y="35"/>
                      <a:pt x="15" y="41"/>
                      <a:pt x="7" y="51"/>
                    </a:cubicBezTo>
                    <a:cubicBezTo>
                      <a:pt x="0" y="75"/>
                      <a:pt x="10" y="74"/>
                      <a:pt x="18" y="80"/>
                    </a:cubicBezTo>
                    <a:cubicBezTo>
                      <a:pt x="24" y="85"/>
                      <a:pt x="42" y="75"/>
                      <a:pt x="57" y="75"/>
                    </a:cubicBezTo>
                    <a:cubicBezTo>
                      <a:pt x="58" y="78"/>
                      <a:pt x="24" y="95"/>
                      <a:pt x="23" y="99"/>
                    </a:cubicBezTo>
                    <a:cubicBezTo>
                      <a:pt x="22" y="103"/>
                      <a:pt x="44" y="103"/>
                      <a:pt x="53" y="100"/>
                    </a:cubicBezTo>
                    <a:cubicBezTo>
                      <a:pt x="62" y="97"/>
                      <a:pt x="71" y="85"/>
                      <a:pt x="80" y="81"/>
                    </a:cubicBezTo>
                    <a:cubicBezTo>
                      <a:pt x="89" y="77"/>
                      <a:pt x="101" y="83"/>
                      <a:pt x="107" y="78"/>
                    </a:cubicBezTo>
                    <a:cubicBezTo>
                      <a:pt x="111" y="75"/>
                      <a:pt x="117" y="51"/>
                      <a:pt x="117" y="51"/>
                    </a:cubicBezTo>
                    <a:cubicBezTo>
                      <a:pt x="116" y="42"/>
                      <a:pt x="99" y="58"/>
                      <a:pt x="93" y="51"/>
                    </a:cubicBezTo>
                    <a:cubicBezTo>
                      <a:pt x="87" y="44"/>
                      <a:pt x="88" y="12"/>
                      <a:pt x="83" y="6"/>
                    </a:cubicBezTo>
                    <a:cubicBezTo>
                      <a:pt x="78" y="0"/>
                      <a:pt x="70" y="9"/>
                      <a:pt x="66" y="16"/>
                    </a:cubicBezTo>
                    <a:cubicBezTo>
                      <a:pt x="62" y="23"/>
                      <a:pt x="63" y="47"/>
                      <a:pt x="59" y="49"/>
                    </a:cubicBezTo>
                    <a:cubicBezTo>
                      <a:pt x="55" y="51"/>
                      <a:pt x="51" y="32"/>
                      <a:pt x="44" y="28"/>
                    </a:cubicBezTo>
                    <a:cubicBezTo>
                      <a:pt x="37" y="24"/>
                      <a:pt x="23" y="26"/>
                      <a:pt x="17" y="25"/>
                    </a:cubicBezTo>
                    <a:close/>
                  </a:path>
                </a:pathLst>
              </a:custGeom>
              <a:solidFill>
                <a:srgbClr val="FFFFFF">
                  <a:alpha val="50195"/>
                </a:srgbClr>
              </a:solidFill>
              <a:ln>
                <a:noFill/>
              </a:ln>
              <a:extLst>
                <a:ext uri="{91240B29-F687-4F45-9708-019B960494DF}">
                  <a14:hiddenLine xmlns:a14="http://schemas.microsoft.com/office/drawing/2010/main" w="3175" cap="flat" cmpd="sng">
                    <a:solidFill>
                      <a:srgbClr val="000000"/>
                    </a:solidFill>
                    <a:prstDash val="solid"/>
                    <a:round/>
                    <a:headEnd type="none" w="med" len="med"/>
                    <a:tailEnd type="none" w="med" len="med"/>
                  </a14:hiddenLine>
                </a:ext>
              </a:extLst>
            </p:spPr>
            <p:txBody>
              <a:bodyPr/>
              <a:lstStyle/>
              <a:p>
                <a:endParaRPr lang="zh-TW" altLang="en-US"/>
              </a:p>
            </p:txBody>
          </p:sp>
          <p:sp>
            <p:nvSpPr>
              <p:cNvPr id="101" name="Freeform 142">
                <a:extLst>
                  <a:ext uri="{FF2B5EF4-FFF2-40B4-BE49-F238E27FC236}">
                    <a16:creationId xmlns:a16="http://schemas.microsoft.com/office/drawing/2014/main" id="{F4CB054A-7A85-4679-B5AC-0C0E6FC1E564}"/>
                  </a:ext>
                </a:extLst>
              </p:cNvPr>
              <p:cNvSpPr>
                <a:spLocks/>
              </p:cNvSpPr>
              <p:nvPr/>
            </p:nvSpPr>
            <p:spPr bwMode="gray">
              <a:xfrm>
                <a:off x="4424" y="2366"/>
                <a:ext cx="143" cy="54"/>
              </a:xfrm>
              <a:custGeom>
                <a:avLst/>
                <a:gdLst>
                  <a:gd name="T0" fmla="*/ 4 w 144"/>
                  <a:gd name="T1" fmla="*/ 8 h 55"/>
                  <a:gd name="T2" fmla="*/ 10 w 144"/>
                  <a:gd name="T3" fmla="*/ 25 h 55"/>
                  <a:gd name="T4" fmla="*/ 37 w 144"/>
                  <a:gd name="T5" fmla="*/ 20 h 55"/>
                  <a:gd name="T6" fmla="*/ 86 w 144"/>
                  <a:gd name="T7" fmla="*/ 40 h 55"/>
                  <a:gd name="T8" fmla="*/ 95 w 144"/>
                  <a:gd name="T9" fmla="*/ 55 h 55"/>
                  <a:gd name="T10" fmla="*/ 137 w 144"/>
                  <a:gd name="T11" fmla="*/ 53 h 55"/>
                  <a:gd name="T12" fmla="*/ 137 w 144"/>
                  <a:gd name="T13" fmla="*/ 43 h 55"/>
                  <a:gd name="T14" fmla="*/ 110 w 144"/>
                  <a:gd name="T15" fmla="*/ 25 h 55"/>
                  <a:gd name="T16" fmla="*/ 92 w 144"/>
                  <a:gd name="T17" fmla="*/ 24 h 55"/>
                  <a:gd name="T18" fmla="*/ 56 w 144"/>
                  <a:gd name="T19" fmla="*/ 4 h 55"/>
                  <a:gd name="T20" fmla="*/ 34 w 144"/>
                  <a:gd name="T21" fmla="*/ 2 h 55"/>
                  <a:gd name="T22" fmla="*/ 4 w 144"/>
                  <a:gd name="T23" fmla="*/ 8 h 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55">
                    <a:moveTo>
                      <a:pt x="4" y="8"/>
                    </a:moveTo>
                    <a:cubicBezTo>
                      <a:pt x="0" y="12"/>
                      <a:pt x="5" y="23"/>
                      <a:pt x="10" y="25"/>
                    </a:cubicBezTo>
                    <a:cubicBezTo>
                      <a:pt x="15" y="27"/>
                      <a:pt x="24" y="18"/>
                      <a:pt x="37" y="20"/>
                    </a:cubicBezTo>
                    <a:cubicBezTo>
                      <a:pt x="47" y="23"/>
                      <a:pt x="74" y="35"/>
                      <a:pt x="86" y="40"/>
                    </a:cubicBezTo>
                    <a:cubicBezTo>
                      <a:pt x="96" y="46"/>
                      <a:pt x="87" y="53"/>
                      <a:pt x="95" y="55"/>
                    </a:cubicBezTo>
                    <a:cubicBezTo>
                      <a:pt x="102" y="49"/>
                      <a:pt x="130" y="55"/>
                      <a:pt x="137" y="53"/>
                    </a:cubicBezTo>
                    <a:cubicBezTo>
                      <a:pt x="144" y="51"/>
                      <a:pt x="141" y="48"/>
                      <a:pt x="137" y="43"/>
                    </a:cubicBezTo>
                    <a:cubicBezTo>
                      <a:pt x="133" y="38"/>
                      <a:pt x="117" y="28"/>
                      <a:pt x="110" y="25"/>
                    </a:cubicBezTo>
                    <a:cubicBezTo>
                      <a:pt x="103" y="20"/>
                      <a:pt x="98" y="27"/>
                      <a:pt x="92" y="24"/>
                    </a:cubicBezTo>
                    <a:cubicBezTo>
                      <a:pt x="83" y="20"/>
                      <a:pt x="66" y="8"/>
                      <a:pt x="56" y="4"/>
                    </a:cubicBezTo>
                    <a:cubicBezTo>
                      <a:pt x="46" y="0"/>
                      <a:pt x="43" y="1"/>
                      <a:pt x="34" y="2"/>
                    </a:cubicBezTo>
                    <a:cubicBezTo>
                      <a:pt x="25" y="3"/>
                      <a:pt x="10" y="7"/>
                      <a:pt x="4" y="8"/>
                    </a:cubicBezTo>
                    <a:close/>
                  </a:path>
                </a:pathLst>
              </a:custGeom>
              <a:solidFill>
                <a:srgbClr val="FFFFFF">
                  <a:alpha val="50195"/>
                </a:srgbClr>
              </a:solidFill>
              <a:ln>
                <a:noFill/>
              </a:ln>
              <a:extLst>
                <a:ext uri="{91240B29-F687-4F45-9708-019B960494DF}">
                  <a14:hiddenLine xmlns:a14="http://schemas.microsoft.com/office/drawing/2010/main" w="3175" cap="flat" cmpd="sng">
                    <a:solidFill>
                      <a:srgbClr val="000000"/>
                    </a:solidFill>
                    <a:prstDash val="solid"/>
                    <a:round/>
                    <a:headEnd type="none" w="med" len="med"/>
                    <a:tailEnd type="none" w="med" len="med"/>
                  </a14:hiddenLine>
                </a:ext>
              </a:extLst>
            </p:spPr>
            <p:txBody>
              <a:bodyPr/>
              <a:lstStyle/>
              <a:p>
                <a:endParaRPr lang="zh-TW" altLang="en-US"/>
              </a:p>
            </p:txBody>
          </p:sp>
          <p:sp>
            <p:nvSpPr>
              <p:cNvPr id="102" name="Freeform 143">
                <a:extLst>
                  <a:ext uri="{FF2B5EF4-FFF2-40B4-BE49-F238E27FC236}">
                    <a16:creationId xmlns:a16="http://schemas.microsoft.com/office/drawing/2014/main" id="{E57E70AB-B695-4C77-A431-59A8EF53C2B1}"/>
                  </a:ext>
                </a:extLst>
              </p:cNvPr>
              <p:cNvSpPr>
                <a:spLocks/>
              </p:cNvSpPr>
              <p:nvPr/>
            </p:nvSpPr>
            <p:spPr bwMode="gray">
              <a:xfrm>
                <a:off x="4559" y="2412"/>
                <a:ext cx="85" cy="42"/>
              </a:xfrm>
              <a:custGeom>
                <a:avLst/>
                <a:gdLst>
                  <a:gd name="T0" fmla="*/ 10 w 84"/>
                  <a:gd name="T1" fmla="*/ 4 h 43"/>
                  <a:gd name="T2" fmla="*/ 28 w 84"/>
                  <a:gd name="T3" fmla="*/ 16 h 43"/>
                  <a:gd name="T4" fmla="*/ 7 w 84"/>
                  <a:gd name="T5" fmla="*/ 16 h 43"/>
                  <a:gd name="T6" fmla="*/ 1 w 84"/>
                  <a:gd name="T7" fmla="*/ 28 h 43"/>
                  <a:gd name="T8" fmla="*/ 16 w 84"/>
                  <a:gd name="T9" fmla="*/ 26 h 43"/>
                  <a:gd name="T10" fmla="*/ 37 w 84"/>
                  <a:gd name="T11" fmla="*/ 40 h 43"/>
                  <a:gd name="T12" fmla="*/ 70 w 84"/>
                  <a:gd name="T13" fmla="*/ 31 h 43"/>
                  <a:gd name="T14" fmla="*/ 81 w 84"/>
                  <a:gd name="T15" fmla="*/ 20 h 43"/>
                  <a:gd name="T16" fmla="*/ 52 w 84"/>
                  <a:gd name="T17" fmla="*/ 8 h 43"/>
                  <a:gd name="T18" fmla="*/ 36 w 84"/>
                  <a:gd name="T19" fmla="*/ 1 h 43"/>
                  <a:gd name="T20" fmla="*/ 10 w 84"/>
                  <a:gd name="T21" fmla="*/ 4 h 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4" h="43">
                    <a:moveTo>
                      <a:pt x="10" y="4"/>
                    </a:moveTo>
                    <a:cubicBezTo>
                      <a:pt x="9" y="6"/>
                      <a:pt x="29" y="14"/>
                      <a:pt x="28" y="16"/>
                    </a:cubicBezTo>
                    <a:cubicBezTo>
                      <a:pt x="27" y="18"/>
                      <a:pt x="11" y="14"/>
                      <a:pt x="7" y="16"/>
                    </a:cubicBezTo>
                    <a:cubicBezTo>
                      <a:pt x="3" y="18"/>
                      <a:pt x="0" y="26"/>
                      <a:pt x="1" y="28"/>
                    </a:cubicBezTo>
                    <a:cubicBezTo>
                      <a:pt x="2" y="30"/>
                      <a:pt x="10" y="24"/>
                      <a:pt x="16" y="26"/>
                    </a:cubicBezTo>
                    <a:cubicBezTo>
                      <a:pt x="22" y="28"/>
                      <a:pt x="28" y="39"/>
                      <a:pt x="37" y="40"/>
                    </a:cubicBezTo>
                    <a:cubicBezTo>
                      <a:pt x="47" y="43"/>
                      <a:pt x="61" y="35"/>
                      <a:pt x="70" y="31"/>
                    </a:cubicBezTo>
                    <a:cubicBezTo>
                      <a:pt x="77" y="28"/>
                      <a:pt x="84" y="24"/>
                      <a:pt x="81" y="20"/>
                    </a:cubicBezTo>
                    <a:cubicBezTo>
                      <a:pt x="78" y="16"/>
                      <a:pt x="59" y="11"/>
                      <a:pt x="52" y="8"/>
                    </a:cubicBezTo>
                    <a:cubicBezTo>
                      <a:pt x="45" y="5"/>
                      <a:pt x="43" y="2"/>
                      <a:pt x="36" y="1"/>
                    </a:cubicBezTo>
                    <a:cubicBezTo>
                      <a:pt x="29" y="0"/>
                      <a:pt x="15" y="3"/>
                      <a:pt x="10" y="4"/>
                    </a:cubicBezTo>
                    <a:close/>
                  </a:path>
                </a:pathLst>
              </a:custGeom>
              <a:solidFill>
                <a:srgbClr val="FFFFFF">
                  <a:alpha val="50195"/>
                </a:srgbClr>
              </a:solidFill>
              <a:ln>
                <a:noFill/>
              </a:ln>
              <a:extLst>
                <a:ext uri="{91240B29-F687-4F45-9708-019B960494DF}">
                  <a14:hiddenLine xmlns:a14="http://schemas.microsoft.com/office/drawing/2010/main" w="3175" cap="flat" cmpd="sng">
                    <a:solidFill>
                      <a:srgbClr val="000000"/>
                    </a:solidFill>
                    <a:prstDash val="solid"/>
                    <a:round/>
                    <a:headEnd type="none" w="med" len="med"/>
                    <a:tailEnd type="none" w="med" len="med"/>
                  </a14:hiddenLine>
                </a:ext>
              </a:extLst>
            </p:spPr>
            <p:txBody>
              <a:bodyPr/>
              <a:lstStyle/>
              <a:p>
                <a:endParaRPr lang="zh-TW" altLang="en-US"/>
              </a:p>
            </p:txBody>
          </p:sp>
        </p:grpSp>
      </p:grpSp>
      <p:sp>
        <p:nvSpPr>
          <p:cNvPr id="159" name="Freeform 162">
            <a:extLst>
              <a:ext uri="{FF2B5EF4-FFF2-40B4-BE49-F238E27FC236}">
                <a16:creationId xmlns:a16="http://schemas.microsoft.com/office/drawing/2014/main" id="{F05AD97C-8A9A-452B-9EA5-84143B621E8A}"/>
              </a:ext>
            </a:extLst>
          </p:cNvPr>
          <p:cNvSpPr>
            <a:spLocks/>
          </p:cNvSpPr>
          <p:nvPr/>
        </p:nvSpPr>
        <p:spPr bwMode="gray">
          <a:xfrm flipH="1">
            <a:off x="4173538" y="1916113"/>
            <a:ext cx="4970462" cy="433387"/>
          </a:xfrm>
          <a:custGeom>
            <a:avLst/>
            <a:gdLst>
              <a:gd name="T0" fmla="*/ 0 w 3258"/>
              <a:gd name="T1" fmla="*/ 0 h 130"/>
              <a:gd name="T2" fmla="*/ 3258 w 3258"/>
              <a:gd name="T3" fmla="*/ 0 h 130"/>
              <a:gd name="T4" fmla="*/ 3067 w 3258"/>
              <a:gd name="T5" fmla="*/ 130 h 130"/>
              <a:gd name="T6" fmla="*/ 0 60000 65536"/>
              <a:gd name="T7" fmla="*/ 0 60000 65536"/>
              <a:gd name="T8" fmla="*/ 0 60000 65536"/>
            </a:gdLst>
            <a:ahLst/>
            <a:cxnLst>
              <a:cxn ang="T6">
                <a:pos x="T0" y="T1"/>
              </a:cxn>
              <a:cxn ang="T7">
                <a:pos x="T2" y="T3"/>
              </a:cxn>
              <a:cxn ang="T8">
                <a:pos x="T4" y="T5"/>
              </a:cxn>
            </a:cxnLst>
            <a:rect l="0" t="0" r="r" b="b"/>
            <a:pathLst>
              <a:path w="3258" h="130">
                <a:moveTo>
                  <a:pt x="0" y="0"/>
                </a:moveTo>
                <a:lnTo>
                  <a:pt x="3258" y="0"/>
                </a:lnTo>
                <a:lnTo>
                  <a:pt x="3067" y="130"/>
                </a:lnTo>
              </a:path>
            </a:pathLst>
          </a:cu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pic>
        <p:nvPicPr>
          <p:cNvPr id="161" name="圖片 163">
            <a:extLst>
              <a:ext uri="{FF2B5EF4-FFF2-40B4-BE49-F238E27FC236}">
                <a16:creationId xmlns:a16="http://schemas.microsoft.com/office/drawing/2014/main" id="{EB787C95-6F1A-409F-A346-251C9E9FA7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802957" y="6165850"/>
            <a:ext cx="1562986"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2" name="矩形 161">
            <a:extLst>
              <a:ext uri="{FF2B5EF4-FFF2-40B4-BE49-F238E27FC236}">
                <a16:creationId xmlns:a16="http://schemas.microsoft.com/office/drawing/2014/main" id="{57A76992-17C7-466F-B81A-1CE2C8A91A92}"/>
              </a:ext>
            </a:extLst>
          </p:cNvPr>
          <p:cNvSpPr/>
          <p:nvPr/>
        </p:nvSpPr>
        <p:spPr>
          <a:xfrm>
            <a:off x="3972543" y="5499229"/>
            <a:ext cx="5062604" cy="1323439"/>
          </a:xfrm>
          <a:prstGeom prst="rect">
            <a:avLst/>
          </a:prstGeom>
          <a:noFill/>
        </p:spPr>
        <p:txBody>
          <a:bodyPr wrap="none">
            <a:spAutoFit/>
          </a:bodyPr>
          <a:lstStyle/>
          <a:p>
            <a:pPr algn="ctr">
              <a:lnSpc>
                <a:spcPct val="100000"/>
              </a:lnSpc>
              <a:spcAft>
                <a:spcPts val="0"/>
              </a:spcAft>
              <a:buFont typeface="Wingdings" panose="05000000000000000000" pitchFamily="2" charset="2"/>
              <a:buNone/>
              <a:defRPr/>
            </a:pPr>
            <a:r>
              <a:rPr lang="zh-TW" altLang="en-US" sz="3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dobe 黑体 Std R" pitchFamily="34" charset="-128"/>
                <a:ea typeface="Adobe 黑体 Std R" pitchFamily="34" charset="-128"/>
              </a:rPr>
              <a:t>商業智慧 </a:t>
            </a:r>
            <a:r>
              <a:rPr lang="en-US" altLang="zh-TW"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dobe 黑体 Std R" pitchFamily="34" charset="-128"/>
                <a:ea typeface="Adobe 黑体 Std R" pitchFamily="34" charset="-128"/>
              </a:rPr>
              <a:t>Business Intelligence</a:t>
            </a:r>
          </a:p>
          <a:p>
            <a:pPr algn="ctr">
              <a:lnSpc>
                <a:spcPct val="100000"/>
              </a:lnSpc>
              <a:spcAft>
                <a:spcPts val="0"/>
              </a:spcAft>
              <a:buFont typeface="Wingdings" panose="05000000000000000000" pitchFamily="2" charset="2"/>
              <a:buNone/>
              <a:defRPr/>
            </a:pPr>
            <a:r>
              <a:rPr lang="zh-TW" altLang="en-US"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dobe 黑体 Std R" pitchFamily="34" charset="-128"/>
                <a:ea typeface="Adobe 黑体 Std R" pitchFamily="34" charset="-128"/>
              </a:rPr>
              <a:t>國立中央大學管理學院</a:t>
            </a:r>
            <a:r>
              <a:rPr lang="en-US" altLang="zh-TW"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dobe 黑体 Std R" pitchFamily="34" charset="-128"/>
                <a:ea typeface="Adobe 黑体 Std R" pitchFamily="34" charset="-128"/>
              </a:rPr>
              <a:t>ERP</a:t>
            </a:r>
            <a:r>
              <a:rPr lang="zh-TW" altLang="en-US"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dobe 黑体 Std R" pitchFamily="34" charset="-128"/>
                <a:ea typeface="Adobe 黑体 Std R" pitchFamily="34" charset="-128"/>
              </a:rPr>
              <a:t>中心 著</a:t>
            </a:r>
            <a:endParaRPr lang="en-US" altLang="zh-TW"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dobe 黑体 Std R" pitchFamily="34" charset="-128"/>
              <a:ea typeface="Adobe 黑体 Std R" pitchFamily="34" charset="-128"/>
            </a:endParaRPr>
          </a:p>
          <a:p>
            <a:pPr algn="ctr">
              <a:lnSpc>
                <a:spcPct val="100000"/>
              </a:lnSpc>
              <a:spcAft>
                <a:spcPts val="0"/>
              </a:spcAft>
              <a:buFont typeface="Wingdings" panose="05000000000000000000" pitchFamily="2" charset="2"/>
              <a:buNone/>
              <a:defRPr/>
            </a:pPr>
            <a:r>
              <a:rPr lang="en-US" altLang="zh-TW"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dobe 黑体 Std R" pitchFamily="34" charset="-128"/>
                <a:ea typeface="Adobe 黑体 Std R" pitchFamily="34" charset="-128"/>
              </a:rPr>
              <a:t>(</a:t>
            </a:r>
            <a:r>
              <a:rPr lang="zh-TW" altLang="en-US"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dobe 黑体 Std R" pitchFamily="34" charset="-128"/>
                <a:ea typeface="Adobe 黑体 Std R" pitchFamily="34" charset="-128"/>
              </a:rPr>
              <a:t>資管系 許智誠著</a:t>
            </a:r>
            <a:r>
              <a:rPr lang="en-US" altLang="zh-TW"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dobe 黑体 Std R" pitchFamily="34" charset="-128"/>
                <a:ea typeface="Adobe 黑体 Std R" pitchFamily="34" charset="-128"/>
              </a:rPr>
              <a:t>)</a:t>
            </a:r>
            <a:endParaRPr lang="zh-TW" altLang="en-US"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dobe 黑体 Std R" pitchFamily="34" charset="-128"/>
              <a:ea typeface="Adobe 黑体 Std R" pitchFamily="34" charset="-128"/>
            </a:endParaRPr>
          </a:p>
        </p:txBody>
      </p:sp>
      <p:sp>
        <p:nvSpPr>
          <p:cNvPr id="50339" name="Rectangle 163"/>
          <p:cNvSpPr>
            <a:spLocks noGrp="1" noChangeArrowheads="1"/>
          </p:cNvSpPr>
          <p:nvPr>
            <p:ph type="ctrTitle"/>
          </p:nvPr>
        </p:nvSpPr>
        <p:spPr bwMode="auto">
          <a:xfrm>
            <a:off x="3733800" y="990601"/>
            <a:ext cx="5105400" cy="854224"/>
          </a:xfrm>
          <a:ln algn="ctr"/>
        </p:spPr>
        <p:txBody>
          <a:bodyPr anchor="b"/>
          <a:lstStyle>
            <a:lvl1pPr algn="ctr" eaLnBrk="1" hangingPunct="1">
              <a:defRPr sz="4400" smtClean="0">
                <a:solidFill>
                  <a:schemeClr val="tx2"/>
                </a:solidFill>
              </a:defRPr>
            </a:lvl1pPr>
          </a:lstStyle>
          <a:p>
            <a:r>
              <a:rPr lang="zh-TW" altLang="en-US"/>
              <a:t>按一下以編輯母片標題樣式</a:t>
            </a:r>
            <a:endParaRPr lang="en-US" altLang="zh-TW" dirty="0"/>
          </a:p>
        </p:txBody>
      </p:sp>
      <p:sp>
        <p:nvSpPr>
          <p:cNvPr id="50340" name="Rectangle 164"/>
          <p:cNvSpPr>
            <a:spLocks noGrp="1" noChangeArrowheads="1"/>
          </p:cNvSpPr>
          <p:nvPr>
            <p:ph type="subTitle" idx="1"/>
          </p:nvPr>
        </p:nvSpPr>
        <p:spPr>
          <a:xfrm>
            <a:off x="4495800" y="2000895"/>
            <a:ext cx="4343400" cy="1212081"/>
          </a:xfrm>
          <a:ln algn="ctr"/>
        </p:spPr>
        <p:txBody>
          <a:bodyPr/>
          <a:lstStyle>
            <a:lvl1pPr marL="0" indent="0" algn="l" eaLnBrk="1" hangingPunct="1">
              <a:buFontTx/>
              <a:buNone/>
              <a:defRPr sz="4000" b="1" i="0" smtClean="0"/>
            </a:lvl1pPr>
          </a:lstStyle>
          <a:p>
            <a:r>
              <a:rPr lang="zh-TW" altLang="en-US"/>
              <a:t>按一下以編輯母片副標題樣式</a:t>
            </a:r>
            <a:endParaRPr lang="en-US" altLang="zh-TW" dirty="0"/>
          </a:p>
        </p:txBody>
      </p:sp>
      <p:sp>
        <p:nvSpPr>
          <p:cNvPr id="163" name="Rectangle 165">
            <a:extLst>
              <a:ext uri="{FF2B5EF4-FFF2-40B4-BE49-F238E27FC236}">
                <a16:creationId xmlns:a16="http://schemas.microsoft.com/office/drawing/2014/main" id="{62F4FBC9-5727-4EF2-9052-C6B9B3F53231}"/>
              </a:ext>
            </a:extLst>
          </p:cNvPr>
          <p:cNvSpPr>
            <a:spLocks noGrp="1" noChangeArrowheads="1"/>
          </p:cNvSpPr>
          <p:nvPr>
            <p:ph type="dt" sz="half" idx="10"/>
          </p:nvPr>
        </p:nvSpPr>
        <p:spPr>
          <a:xfrm>
            <a:off x="4267200" y="6518275"/>
            <a:ext cx="1600200" cy="236538"/>
          </a:xfrm>
        </p:spPr>
        <p:txBody>
          <a:bodyPr/>
          <a:lstStyle>
            <a:lvl1pPr>
              <a:defRPr sz="1200"/>
            </a:lvl1pPr>
          </a:lstStyle>
          <a:p>
            <a:pPr>
              <a:defRPr/>
            </a:pPr>
            <a:r>
              <a:rPr lang="en-US" altLang="zh-TW"/>
              <a:t>3/30/2011</a:t>
            </a:r>
          </a:p>
        </p:txBody>
      </p:sp>
      <p:sp>
        <p:nvSpPr>
          <p:cNvPr id="164" name="Rectangle 166">
            <a:extLst>
              <a:ext uri="{FF2B5EF4-FFF2-40B4-BE49-F238E27FC236}">
                <a16:creationId xmlns:a16="http://schemas.microsoft.com/office/drawing/2014/main" id="{64CFF542-B7E1-4A45-96D8-74EE2EE38545}"/>
              </a:ext>
            </a:extLst>
          </p:cNvPr>
          <p:cNvSpPr>
            <a:spLocks noGrp="1" noChangeArrowheads="1"/>
          </p:cNvSpPr>
          <p:nvPr>
            <p:ph type="ftr" sz="quarter" idx="11"/>
          </p:nvPr>
        </p:nvSpPr>
        <p:spPr>
          <a:xfrm>
            <a:off x="6019800" y="6518275"/>
            <a:ext cx="2895600" cy="236538"/>
          </a:xfrm>
        </p:spPr>
        <p:txBody>
          <a:bodyPr/>
          <a:lstStyle>
            <a:lvl1pPr algn="ctr">
              <a:defRPr sz="1200"/>
            </a:lvl1pPr>
          </a:lstStyle>
          <a:p>
            <a:pPr>
              <a:defRPr/>
            </a:pPr>
            <a:r>
              <a:rPr lang="en-US" altLang="zh-TW"/>
              <a:t>© </a:t>
            </a:r>
            <a:r>
              <a:rPr lang="zh-TW" altLang="en-US"/>
              <a:t>滄海圖書</a:t>
            </a:r>
            <a:endParaRPr lang="en-US" altLang="zh-TW"/>
          </a:p>
        </p:txBody>
      </p:sp>
      <p:sp>
        <p:nvSpPr>
          <p:cNvPr id="165" name="Rectangle 167">
            <a:extLst>
              <a:ext uri="{FF2B5EF4-FFF2-40B4-BE49-F238E27FC236}">
                <a16:creationId xmlns:a16="http://schemas.microsoft.com/office/drawing/2014/main" id="{76328D4B-0EB9-4AA8-9A8A-AF1603CA4F15}"/>
              </a:ext>
            </a:extLst>
          </p:cNvPr>
          <p:cNvSpPr>
            <a:spLocks noGrp="1" noChangeArrowheads="1"/>
          </p:cNvSpPr>
          <p:nvPr>
            <p:ph type="sldNum" sz="quarter" idx="12"/>
          </p:nvPr>
        </p:nvSpPr>
        <p:spPr>
          <a:xfrm>
            <a:off x="153988" y="5407025"/>
            <a:ext cx="609600" cy="236538"/>
          </a:xfrm>
        </p:spPr>
        <p:txBody>
          <a:bodyPr/>
          <a:lstStyle>
            <a:lvl1pPr>
              <a:defRPr sz="1200"/>
            </a:lvl1pPr>
          </a:lstStyle>
          <a:p>
            <a:fld id="{628C632A-AD2E-4D19-ABB5-51F5D98BC343}" type="slidenum">
              <a:rPr lang="zh-TW" altLang="en-US"/>
              <a:pPr/>
              <a:t>‹#›</a:t>
            </a:fld>
            <a:endParaRPr lang="en-US" altLang="zh-TW"/>
          </a:p>
        </p:txBody>
      </p:sp>
    </p:spTree>
    <p:extLst>
      <p:ext uri="{BB962C8B-B14F-4D97-AF65-F5344CB8AC3E}">
        <p14:creationId xmlns:p14="http://schemas.microsoft.com/office/powerpoint/2010/main" val="143716477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p:cTn id="7" dur="1000" fill="hold"/>
                                        <p:tgtEl>
                                          <p:spTgt spid="78"/>
                                        </p:tgtEl>
                                        <p:attrNameLst>
                                          <p:attrName>ppt_w</p:attrName>
                                        </p:attrNameLst>
                                      </p:cBhvr>
                                      <p:tavLst>
                                        <p:tav tm="0">
                                          <p:val>
                                            <p:fltVal val="0"/>
                                          </p:val>
                                        </p:tav>
                                        <p:tav tm="100000">
                                          <p:val>
                                            <p:strVal val="#ppt_w"/>
                                          </p:val>
                                        </p:tav>
                                      </p:tavLst>
                                    </p:anim>
                                    <p:anim calcmode="lin" valueType="num">
                                      <p:cBhvr>
                                        <p:cTn id="8" dur="1000" fill="hold"/>
                                        <p:tgtEl>
                                          <p:spTgt spid="78"/>
                                        </p:tgtEl>
                                        <p:attrNameLst>
                                          <p:attrName>ppt_h</p:attrName>
                                        </p:attrNameLst>
                                      </p:cBhvr>
                                      <p:tavLst>
                                        <p:tav tm="0">
                                          <p:val>
                                            <p:fltVal val="0"/>
                                          </p:val>
                                        </p:tav>
                                        <p:tav tm="100000">
                                          <p:val>
                                            <p:strVal val="#ppt_h"/>
                                          </p:val>
                                        </p:tav>
                                      </p:tavLst>
                                    </p:anim>
                                    <p:animEffect transition="in" filter="fade">
                                      <p:cBhvr>
                                        <p:cTn id="9" dur="1000"/>
                                        <p:tgtEl>
                                          <p:spTgt spid="78"/>
                                        </p:tgtEl>
                                      </p:cBhvr>
                                    </p:animEffect>
                                  </p:childTnLst>
                                </p:cTn>
                              </p:par>
                              <p:par>
                                <p:cTn id="10" presetID="22" presetClass="entr" presetSubtype="2" fill="hold" nodeType="withEffect">
                                  <p:stCondLst>
                                    <p:cond delay="0"/>
                                  </p:stCondLst>
                                  <p:childTnLst>
                                    <p:set>
                                      <p:cBhvr>
                                        <p:cTn id="11" dur="1" fill="hold">
                                          <p:stCondLst>
                                            <p:cond delay="0"/>
                                          </p:stCondLst>
                                        </p:cTn>
                                        <p:tgtEl>
                                          <p:spTgt spid="159"/>
                                        </p:tgtEl>
                                        <p:attrNameLst>
                                          <p:attrName>style.visibility</p:attrName>
                                        </p:attrNameLst>
                                      </p:cBhvr>
                                      <p:to>
                                        <p:strVal val="visible"/>
                                      </p:to>
                                    </p:set>
                                    <p:animEffect transition="in" filter="wipe(right)">
                                      <p:cBhvr>
                                        <p:cTn id="12" dur="10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Rectangle 149">
            <a:extLst>
              <a:ext uri="{FF2B5EF4-FFF2-40B4-BE49-F238E27FC236}">
                <a16:creationId xmlns:a16="http://schemas.microsoft.com/office/drawing/2014/main" id="{78156726-F627-4E67-A653-FF173B147AB3}"/>
              </a:ext>
            </a:extLst>
          </p:cNvPr>
          <p:cNvSpPr>
            <a:spLocks noGrp="1" noChangeArrowheads="1"/>
          </p:cNvSpPr>
          <p:nvPr>
            <p:ph type="dt" sz="half" idx="10"/>
          </p:nvPr>
        </p:nvSpPr>
        <p:spPr/>
        <p:txBody>
          <a:bodyPr/>
          <a:lstStyle>
            <a:lvl1pPr>
              <a:defRPr/>
            </a:lvl1pPr>
          </a:lstStyle>
          <a:p>
            <a:pPr>
              <a:defRPr/>
            </a:pPr>
            <a:r>
              <a:rPr lang="en-US" altLang="zh-TW"/>
              <a:t>3/30/2011</a:t>
            </a:r>
          </a:p>
        </p:txBody>
      </p:sp>
      <p:sp>
        <p:nvSpPr>
          <p:cNvPr id="5" name="Rectangle 150">
            <a:extLst>
              <a:ext uri="{FF2B5EF4-FFF2-40B4-BE49-F238E27FC236}">
                <a16:creationId xmlns:a16="http://schemas.microsoft.com/office/drawing/2014/main" id="{E5EF6C00-8C59-4638-AC23-0B8A98476357}"/>
              </a:ext>
            </a:extLst>
          </p:cNvPr>
          <p:cNvSpPr>
            <a:spLocks noGrp="1" noChangeArrowheads="1"/>
          </p:cNvSpPr>
          <p:nvPr>
            <p:ph type="ftr" sz="quarter" idx="11"/>
          </p:nvPr>
        </p:nvSpPr>
        <p:spPr/>
        <p:txBody>
          <a:bodyPr/>
          <a:lstStyle>
            <a:lvl1pPr algn="ctr">
              <a:defRPr/>
            </a:lvl1pPr>
          </a:lstStyle>
          <a:p>
            <a:pPr>
              <a:defRPr/>
            </a:pPr>
            <a:r>
              <a:rPr lang="en-US" altLang="zh-TW"/>
              <a:t>© </a:t>
            </a:r>
            <a:r>
              <a:rPr lang="zh-TW" altLang="en-US"/>
              <a:t>滄海圖書</a:t>
            </a:r>
            <a:endParaRPr lang="en-US" altLang="zh-TW"/>
          </a:p>
        </p:txBody>
      </p:sp>
      <p:sp>
        <p:nvSpPr>
          <p:cNvPr id="6" name="Rectangle 152">
            <a:extLst>
              <a:ext uri="{FF2B5EF4-FFF2-40B4-BE49-F238E27FC236}">
                <a16:creationId xmlns:a16="http://schemas.microsoft.com/office/drawing/2014/main" id="{D1B4D9B7-ED9A-473A-B291-498BBAD60459}"/>
              </a:ext>
            </a:extLst>
          </p:cNvPr>
          <p:cNvSpPr>
            <a:spLocks noGrp="1" noChangeArrowheads="1"/>
          </p:cNvSpPr>
          <p:nvPr>
            <p:ph type="sldNum" sz="quarter" idx="12"/>
          </p:nvPr>
        </p:nvSpPr>
        <p:spPr/>
        <p:txBody>
          <a:bodyPr/>
          <a:lstStyle>
            <a:lvl1pPr>
              <a:defRPr/>
            </a:lvl1pPr>
          </a:lstStyle>
          <a:p>
            <a:fld id="{73F900A0-E3CD-4479-9E36-B1E1383547CC}" type="slidenum">
              <a:rPr lang="zh-TW" altLang="en-US"/>
              <a:pPr/>
              <a:t>‹#›</a:t>
            </a:fld>
            <a:endParaRPr lang="en-US" altLang="zh-TW"/>
          </a:p>
        </p:txBody>
      </p:sp>
    </p:spTree>
    <p:extLst>
      <p:ext uri="{BB962C8B-B14F-4D97-AF65-F5344CB8AC3E}">
        <p14:creationId xmlns:p14="http://schemas.microsoft.com/office/powerpoint/2010/main" val="2021309545"/>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zh-TW" altLang="en-US"/>
              <a:t>按一下以編輯母片標題樣式</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Rectangle 149">
            <a:extLst>
              <a:ext uri="{FF2B5EF4-FFF2-40B4-BE49-F238E27FC236}">
                <a16:creationId xmlns:a16="http://schemas.microsoft.com/office/drawing/2014/main" id="{16DF27E8-311E-44DB-B47C-80E99A5C238B}"/>
              </a:ext>
            </a:extLst>
          </p:cNvPr>
          <p:cNvSpPr>
            <a:spLocks noGrp="1" noChangeArrowheads="1"/>
          </p:cNvSpPr>
          <p:nvPr>
            <p:ph type="dt" sz="half" idx="10"/>
          </p:nvPr>
        </p:nvSpPr>
        <p:spPr/>
        <p:txBody>
          <a:bodyPr/>
          <a:lstStyle>
            <a:lvl1pPr>
              <a:defRPr/>
            </a:lvl1pPr>
          </a:lstStyle>
          <a:p>
            <a:pPr>
              <a:defRPr/>
            </a:pPr>
            <a:r>
              <a:rPr lang="en-US" altLang="zh-TW"/>
              <a:t>3/30/2011</a:t>
            </a:r>
          </a:p>
        </p:txBody>
      </p:sp>
      <p:sp>
        <p:nvSpPr>
          <p:cNvPr id="5" name="Rectangle 150">
            <a:extLst>
              <a:ext uri="{FF2B5EF4-FFF2-40B4-BE49-F238E27FC236}">
                <a16:creationId xmlns:a16="http://schemas.microsoft.com/office/drawing/2014/main" id="{236C4FE4-6765-4FE1-BC92-881AE31E8CEA}"/>
              </a:ext>
            </a:extLst>
          </p:cNvPr>
          <p:cNvSpPr>
            <a:spLocks noGrp="1" noChangeArrowheads="1"/>
          </p:cNvSpPr>
          <p:nvPr>
            <p:ph type="ftr" sz="quarter" idx="11"/>
          </p:nvPr>
        </p:nvSpPr>
        <p:spPr/>
        <p:txBody>
          <a:bodyPr/>
          <a:lstStyle>
            <a:lvl1pPr algn="ctr">
              <a:defRPr/>
            </a:lvl1pPr>
          </a:lstStyle>
          <a:p>
            <a:pPr>
              <a:defRPr/>
            </a:pPr>
            <a:r>
              <a:rPr lang="en-US" altLang="zh-TW"/>
              <a:t>© </a:t>
            </a:r>
            <a:r>
              <a:rPr lang="zh-TW" altLang="en-US"/>
              <a:t>滄海圖書</a:t>
            </a:r>
            <a:endParaRPr lang="en-US" altLang="zh-TW"/>
          </a:p>
        </p:txBody>
      </p:sp>
      <p:sp>
        <p:nvSpPr>
          <p:cNvPr id="6" name="Rectangle 152">
            <a:extLst>
              <a:ext uri="{FF2B5EF4-FFF2-40B4-BE49-F238E27FC236}">
                <a16:creationId xmlns:a16="http://schemas.microsoft.com/office/drawing/2014/main" id="{04C7CC2A-150D-452D-8036-8699C29CFACB}"/>
              </a:ext>
            </a:extLst>
          </p:cNvPr>
          <p:cNvSpPr>
            <a:spLocks noGrp="1" noChangeArrowheads="1"/>
          </p:cNvSpPr>
          <p:nvPr>
            <p:ph type="sldNum" sz="quarter" idx="12"/>
          </p:nvPr>
        </p:nvSpPr>
        <p:spPr/>
        <p:txBody>
          <a:bodyPr/>
          <a:lstStyle>
            <a:lvl1pPr>
              <a:defRPr/>
            </a:lvl1pPr>
          </a:lstStyle>
          <a:p>
            <a:fld id="{5C0D3411-6FA0-4D74-BC3D-597F4AFA19A3}" type="slidenum">
              <a:rPr lang="zh-TW" altLang="en-US"/>
              <a:pPr/>
              <a:t>‹#›</a:t>
            </a:fld>
            <a:endParaRPr lang="en-US" altLang="zh-TW"/>
          </a:p>
        </p:txBody>
      </p:sp>
    </p:spTree>
    <p:extLst>
      <p:ext uri="{BB962C8B-B14F-4D97-AF65-F5344CB8AC3E}">
        <p14:creationId xmlns:p14="http://schemas.microsoft.com/office/powerpoint/2010/main" val="1983558323"/>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標題及圖表">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172200" cy="1036637"/>
          </a:xfrm>
        </p:spPr>
        <p:txBody>
          <a:bodyPr/>
          <a:lstStyle/>
          <a:p>
            <a:r>
              <a:rPr lang="zh-TW" altLang="en-US"/>
              <a:t>按一下以編輯母片標題樣式</a:t>
            </a:r>
            <a:endParaRPr lang="en-US"/>
          </a:p>
        </p:txBody>
      </p:sp>
      <p:sp>
        <p:nvSpPr>
          <p:cNvPr id="3" name="Chart Placeholder 2"/>
          <p:cNvSpPr>
            <a:spLocks noGrp="1"/>
          </p:cNvSpPr>
          <p:nvPr>
            <p:ph type="chart" idx="1"/>
          </p:nvPr>
        </p:nvSpPr>
        <p:spPr>
          <a:xfrm>
            <a:off x="457200" y="1600200"/>
            <a:ext cx="8229600" cy="4525963"/>
          </a:xfrm>
        </p:spPr>
        <p:txBody>
          <a:bodyPr/>
          <a:lstStyle/>
          <a:p>
            <a:pPr lvl="0"/>
            <a:r>
              <a:rPr lang="zh-TW" altLang="en-US" noProof="0"/>
              <a:t>按一下圖示以新增圖表</a:t>
            </a:r>
            <a:endParaRPr lang="en-US" noProof="0"/>
          </a:p>
        </p:txBody>
      </p:sp>
      <p:sp>
        <p:nvSpPr>
          <p:cNvPr id="4" name="Rectangle 149">
            <a:extLst>
              <a:ext uri="{FF2B5EF4-FFF2-40B4-BE49-F238E27FC236}">
                <a16:creationId xmlns:a16="http://schemas.microsoft.com/office/drawing/2014/main" id="{DBEAADD2-5CA2-44C4-82D1-F2ADDDB9B7ED}"/>
              </a:ext>
            </a:extLst>
          </p:cNvPr>
          <p:cNvSpPr>
            <a:spLocks noGrp="1" noChangeArrowheads="1"/>
          </p:cNvSpPr>
          <p:nvPr>
            <p:ph type="dt" sz="half" idx="10"/>
          </p:nvPr>
        </p:nvSpPr>
        <p:spPr/>
        <p:txBody>
          <a:bodyPr/>
          <a:lstStyle>
            <a:lvl1pPr>
              <a:defRPr/>
            </a:lvl1pPr>
          </a:lstStyle>
          <a:p>
            <a:pPr>
              <a:defRPr/>
            </a:pPr>
            <a:r>
              <a:rPr lang="en-US" altLang="zh-TW"/>
              <a:t>3/30/2011</a:t>
            </a:r>
          </a:p>
        </p:txBody>
      </p:sp>
      <p:sp>
        <p:nvSpPr>
          <p:cNvPr id="5" name="Rectangle 150">
            <a:extLst>
              <a:ext uri="{FF2B5EF4-FFF2-40B4-BE49-F238E27FC236}">
                <a16:creationId xmlns:a16="http://schemas.microsoft.com/office/drawing/2014/main" id="{8DC4539A-DDB7-4D04-875F-76062B817C1A}"/>
              </a:ext>
            </a:extLst>
          </p:cNvPr>
          <p:cNvSpPr>
            <a:spLocks noGrp="1" noChangeArrowheads="1"/>
          </p:cNvSpPr>
          <p:nvPr>
            <p:ph type="ftr" sz="quarter" idx="11"/>
          </p:nvPr>
        </p:nvSpPr>
        <p:spPr/>
        <p:txBody>
          <a:bodyPr/>
          <a:lstStyle>
            <a:lvl1pPr algn="ctr">
              <a:defRPr/>
            </a:lvl1pPr>
          </a:lstStyle>
          <a:p>
            <a:pPr>
              <a:defRPr/>
            </a:pPr>
            <a:r>
              <a:rPr lang="en-US" altLang="zh-TW"/>
              <a:t>© </a:t>
            </a:r>
            <a:r>
              <a:rPr lang="zh-TW" altLang="en-US"/>
              <a:t>滄海圖書</a:t>
            </a:r>
            <a:endParaRPr lang="en-US" altLang="zh-TW"/>
          </a:p>
        </p:txBody>
      </p:sp>
      <p:sp>
        <p:nvSpPr>
          <p:cNvPr id="6" name="Rectangle 152">
            <a:extLst>
              <a:ext uri="{FF2B5EF4-FFF2-40B4-BE49-F238E27FC236}">
                <a16:creationId xmlns:a16="http://schemas.microsoft.com/office/drawing/2014/main" id="{DB2988EE-9EFB-486B-9749-7176F1F3720D}"/>
              </a:ext>
            </a:extLst>
          </p:cNvPr>
          <p:cNvSpPr>
            <a:spLocks noGrp="1" noChangeArrowheads="1"/>
          </p:cNvSpPr>
          <p:nvPr>
            <p:ph type="sldNum" sz="quarter" idx="12"/>
          </p:nvPr>
        </p:nvSpPr>
        <p:spPr/>
        <p:txBody>
          <a:bodyPr/>
          <a:lstStyle>
            <a:lvl1pPr>
              <a:defRPr/>
            </a:lvl1pPr>
          </a:lstStyle>
          <a:p>
            <a:fld id="{83109261-B356-4929-9A06-B2AB47897323}" type="slidenum">
              <a:rPr lang="zh-TW" altLang="en-US"/>
              <a:pPr/>
              <a:t>‹#›</a:t>
            </a:fld>
            <a:endParaRPr lang="en-US" altLang="zh-TW"/>
          </a:p>
        </p:txBody>
      </p:sp>
    </p:spTree>
    <p:extLst>
      <p:ext uri="{BB962C8B-B14F-4D97-AF65-F5344CB8AC3E}">
        <p14:creationId xmlns:p14="http://schemas.microsoft.com/office/powerpoint/2010/main" val="132162262"/>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851104" cy="1036637"/>
          </a:xfrm>
        </p:spPr>
        <p:txBody>
          <a:bodyPr/>
          <a:lstStyle>
            <a:lvl1pPr>
              <a:defRPr sz="4000"/>
            </a:lvl1pPr>
          </a:lstStyle>
          <a:p>
            <a:r>
              <a:rPr lang="zh-TW" altLang="en-US"/>
              <a:t>按一下以編輯母片標題樣式</a:t>
            </a:r>
            <a:endParaRPr lang="en-US"/>
          </a:p>
        </p:txBody>
      </p:sp>
      <p:sp>
        <p:nvSpPr>
          <p:cNvPr id="3" name="Content Placeholder 2"/>
          <p:cNvSpPr>
            <a:spLocks noGrp="1"/>
          </p:cNvSpPr>
          <p:nvPr>
            <p:ph idx="1"/>
          </p:nvPr>
        </p:nvSpPr>
        <p:spPr/>
        <p:txBody>
          <a:bodyPr/>
          <a:lstStyle>
            <a:lvl1pPr>
              <a:defRPr b="1"/>
            </a:lvl1pPr>
            <a:lvl2pPr>
              <a:defRPr b="1"/>
            </a:lvl2pPr>
            <a:lvl3pPr>
              <a:defRPr b="1"/>
            </a:lvl3pPr>
            <a:lvl4pPr>
              <a:defRPr b="1"/>
            </a:lvl4pPr>
            <a:lvl5pPr>
              <a:defRPr b="1"/>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Rectangle 149">
            <a:extLst>
              <a:ext uri="{FF2B5EF4-FFF2-40B4-BE49-F238E27FC236}">
                <a16:creationId xmlns:a16="http://schemas.microsoft.com/office/drawing/2014/main" id="{EEEE324E-982B-4374-A35F-59D60340E091}"/>
              </a:ext>
            </a:extLst>
          </p:cNvPr>
          <p:cNvSpPr>
            <a:spLocks noGrp="1" noChangeArrowheads="1"/>
          </p:cNvSpPr>
          <p:nvPr>
            <p:ph type="dt" sz="half" idx="10"/>
          </p:nvPr>
        </p:nvSpPr>
        <p:spPr>
          <a:ln/>
        </p:spPr>
        <p:txBody>
          <a:bodyPr/>
          <a:lstStyle>
            <a:lvl1pPr>
              <a:defRPr/>
            </a:lvl1pPr>
          </a:lstStyle>
          <a:p>
            <a:pPr>
              <a:defRPr/>
            </a:pPr>
            <a:r>
              <a:rPr lang="en-US" altLang="zh-TW"/>
              <a:t>3/30/2011</a:t>
            </a:r>
          </a:p>
        </p:txBody>
      </p:sp>
      <p:sp>
        <p:nvSpPr>
          <p:cNvPr id="5" name="Rectangle 150">
            <a:extLst>
              <a:ext uri="{FF2B5EF4-FFF2-40B4-BE49-F238E27FC236}">
                <a16:creationId xmlns:a16="http://schemas.microsoft.com/office/drawing/2014/main" id="{2D3F437C-A9F3-498A-9FF8-78CEB7AEF40A}"/>
              </a:ext>
            </a:extLst>
          </p:cNvPr>
          <p:cNvSpPr>
            <a:spLocks noGrp="1" noChangeArrowheads="1"/>
          </p:cNvSpPr>
          <p:nvPr>
            <p:ph type="ftr" sz="quarter" idx="11"/>
          </p:nvPr>
        </p:nvSpPr>
        <p:spPr>
          <a:ln/>
        </p:spPr>
        <p:txBody>
          <a:bodyPr/>
          <a:lstStyle>
            <a:lvl1pPr>
              <a:defRPr/>
            </a:lvl1pPr>
          </a:lstStyle>
          <a:p>
            <a:pPr>
              <a:defRPr/>
            </a:pPr>
            <a:r>
              <a:rPr lang="en-US" altLang="zh-TW"/>
              <a:t>© </a:t>
            </a:r>
            <a:r>
              <a:rPr lang="zh-TW" altLang="en-US"/>
              <a:t>滄海圖書</a:t>
            </a:r>
            <a:endParaRPr lang="en-US" altLang="zh-TW" dirty="0"/>
          </a:p>
        </p:txBody>
      </p:sp>
      <p:sp>
        <p:nvSpPr>
          <p:cNvPr id="6" name="Rectangle 152">
            <a:extLst>
              <a:ext uri="{FF2B5EF4-FFF2-40B4-BE49-F238E27FC236}">
                <a16:creationId xmlns:a16="http://schemas.microsoft.com/office/drawing/2014/main" id="{150171DD-F950-4BE8-9274-C4CC64EA4FDE}"/>
              </a:ext>
            </a:extLst>
          </p:cNvPr>
          <p:cNvSpPr>
            <a:spLocks noGrp="1" noChangeArrowheads="1"/>
          </p:cNvSpPr>
          <p:nvPr>
            <p:ph type="sldNum" sz="quarter" idx="12"/>
          </p:nvPr>
        </p:nvSpPr>
        <p:spPr>
          <a:ln/>
        </p:spPr>
        <p:txBody>
          <a:bodyPr/>
          <a:lstStyle>
            <a:lvl1pPr>
              <a:defRPr/>
            </a:lvl1pPr>
          </a:lstStyle>
          <a:p>
            <a:fld id="{DF7D860A-6057-4A8C-A092-538E4197B521}" type="slidenum">
              <a:rPr lang="zh-TW" altLang="en-US"/>
              <a:pPr/>
              <a:t>‹#›</a:t>
            </a:fld>
            <a:endParaRPr lang="en-US" altLang="zh-TW"/>
          </a:p>
        </p:txBody>
      </p:sp>
    </p:spTree>
    <p:extLst>
      <p:ext uri="{BB962C8B-B14F-4D97-AF65-F5344CB8AC3E}">
        <p14:creationId xmlns:p14="http://schemas.microsoft.com/office/powerpoint/2010/main" val="2505971809"/>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149">
            <a:extLst>
              <a:ext uri="{FF2B5EF4-FFF2-40B4-BE49-F238E27FC236}">
                <a16:creationId xmlns:a16="http://schemas.microsoft.com/office/drawing/2014/main" id="{DE215A3E-1013-4004-932C-F7C5E3E03B98}"/>
              </a:ext>
            </a:extLst>
          </p:cNvPr>
          <p:cNvSpPr>
            <a:spLocks noGrp="1" noChangeArrowheads="1"/>
          </p:cNvSpPr>
          <p:nvPr>
            <p:ph type="dt" sz="half" idx="10"/>
          </p:nvPr>
        </p:nvSpPr>
        <p:spPr/>
        <p:txBody>
          <a:bodyPr/>
          <a:lstStyle>
            <a:lvl1pPr>
              <a:defRPr/>
            </a:lvl1pPr>
          </a:lstStyle>
          <a:p>
            <a:pPr>
              <a:defRPr/>
            </a:pPr>
            <a:r>
              <a:rPr lang="en-US" altLang="zh-TW"/>
              <a:t>3/30/2011</a:t>
            </a:r>
          </a:p>
        </p:txBody>
      </p:sp>
      <p:sp>
        <p:nvSpPr>
          <p:cNvPr id="5" name="Rectangle 150">
            <a:extLst>
              <a:ext uri="{FF2B5EF4-FFF2-40B4-BE49-F238E27FC236}">
                <a16:creationId xmlns:a16="http://schemas.microsoft.com/office/drawing/2014/main" id="{96801C29-25C2-4079-AF3F-DAB0669AE66D}"/>
              </a:ext>
            </a:extLst>
          </p:cNvPr>
          <p:cNvSpPr>
            <a:spLocks noGrp="1" noChangeArrowheads="1"/>
          </p:cNvSpPr>
          <p:nvPr>
            <p:ph type="ftr" sz="quarter" idx="11"/>
          </p:nvPr>
        </p:nvSpPr>
        <p:spPr/>
        <p:txBody>
          <a:bodyPr/>
          <a:lstStyle>
            <a:lvl1pPr algn="ctr">
              <a:defRPr/>
            </a:lvl1pPr>
          </a:lstStyle>
          <a:p>
            <a:pPr>
              <a:defRPr/>
            </a:pPr>
            <a:r>
              <a:rPr lang="en-US" altLang="zh-TW"/>
              <a:t>© </a:t>
            </a:r>
            <a:r>
              <a:rPr lang="zh-TW" altLang="en-US"/>
              <a:t>滄海圖書</a:t>
            </a:r>
            <a:endParaRPr lang="en-US" altLang="zh-TW"/>
          </a:p>
        </p:txBody>
      </p:sp>
      <p:sp>
        <p:nvSpPr>
          <p:cNvPr id="6" name="Rectangle 152">
            <a:extLst>
              <a:ext uri="{FF2B5EF4-FFF2-40B4-BE49-F238E27FC236}">
                <a16:creationId xmlns:a16="http://schemas.microsoft.com/office/drawing/2014/main" id="{26198D94-A37B-4802-BC5F-E22B992E4001}"/>
              </a:ext>
            </a:extLst>
          </p:cNvPr>
          <p:cNvSpPr>
            <a:spLocks noGrp="1" noChangeArrowheads="1"/>
          </p:cNvSpPr>
          <p:nvPr>
            <p:ph type="sldNum" sz="quarter" idx="12"/>
          </p:nvPr>
        </p:nvSpPr>
        <p:spPr/>
        <p:txBody>
          <a:bodyPr/>
          <a:lstStyle>
            <a:lvl1pPr>
              <a:defRPr/>
            </a:lvl1pPr>
          </a:lstStyle>
          <a:p>
            <a:fld id="{685DDB8A-F75B-442F-8314-E045510DC856}" type="slidenum">
              <a:rPr lang="zh-TW" altLang="en-US"/>
              <a:pPr/>
              <a:t>‹#›</a:t>
            </a:fld>
            <a:endParaRPr lang="en-US" altLang="zh-TW"/>
          </a:p>
        </p:txBody>
      </p:sp>
    </p:spTree>
    <p:extLst>
      <p:ext uri="{BB962C8B-B14F-4D97-AF65-F5344CB8AC3E}">
        <p14:creationId xmlns:p14="http://schemas.microsoft.com/office/powerpoint/2010/main" val="4193119109"/>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Rectangle 149">
            <a:extLst>
              <a:ext uri="{FF2B5EF4-FFF2-40B4-BE49-F238E27FC236}">
                <a16:creationId xmlns:a16="http://schemas.microsoft.com/office/drawing/2014/main" id="{8BEB9BC6-32A8-4E46-A135-9922DE0CB99B}"/>
              </a:ext>
            </a:extLst>
          </p:cNvPr>
          <p:cNvSpPr>
            <a:spLocks noGrp="1" noChangeArrowheads="1"/>
          </p:cNvSpPr>
          <p:nvPr>
            <p:ph type="dt" sz="half" idx="10"/>
          </p:nvPr>
        </p:nvSpPr>
        <p:spPr/>
        <p:txBody>
          <a:bodyPr/>
          <a:lstStyle>
            <a:lvl1pPr>
              <a:defRPr/>
            </a:lvl1pPr>
          </a:lstStyle>
          <a:p>
            <a:pPr>
              <a:defRPr/>
            </a:pPr>
            <a:r>
              <a:rPr lang="en-US" altLang="zh-TW"/>
              <a:t>3/30/2011</a:t>
            </a:r>
          </a:p>
        </p:txBody>
      </p:sp>
      <p:sp>
        <p:nvSpPr>
          <p:cNvPr id="6" name="Rectangle 150">
            <a:extLst>
              <a:ext uri="{FF2B5EF4-FFF2-40B4-BE49-F238E27FC236}">
                <a16:creationId xmlns:a16="http://schemas.microsoft.com/office/drawing/2014/main" id="{2CED4E96-EA37-4756-8437-6E36C99E1F9C}"/>
              </a:ext>
            </a:extLst>
          </p:cNvPr>
          <p:cNvSpPr>
            <a:spLocks noGrp="1" noChangeArrowheads="1"/>
          </p:cNvSpPr>
          <p:nvPr>
            <p:ph type="ftr" sz="quarter" idx="11"/>
          </p:nvPr>
        </p:nvSpPr>
        <p:spPr/>
        <p:txBody>
          <a:bodyPr/>
          <a:lstStyle>
            <a:lvl1pPr algn="ctr">
              <a:defRPr/>
            </a:lvl1pPr>
          </a:lstStyle>
          <a:p>
            <a:pPr>
              <a:defRPr/>
            </a:pPr>
            <a:r>
              <a:rPr lang="en-US" altLang="zh-TW"/>
              <a:t>© </a:t>
            </a:r>
            <a:r>
              <a:rPr lang="zh-TW" altLang="en-US"/>
              <a:t>滄海圖書</a:t>
            </a:r>
            <a:endParaRPr lang="en-US" altLang="zh-TW"/>
          </a:p>
        </p:txBody>
      </p:sp>
      <p:sp>
        <p:nvSpPr>
          <p:cNvPr id="7" name="Rectangle 152">
            <a:extLst>
              <a:ext uri="{FF2B5EF4-FFF2-40B4-BE49-F238E27FC236}">
                <a16:creationId xmlns:a16="http://schemas.microsoft.com/office/drawing/2014/main" id="{AB2E9429-EA7D-4E04-B977-5930CFD9FFCD}"/>
              </a:ext>
            </a:extLst>
          </p:cNvPr>
          <p:cNvSpPr>
            <a:spLocks noGrp="1" noChangeArrowheads="1"/>
          </p:cNvSpPr>
          <p:nvPr>
            <p:ph type="sldNum" sz="quarter" idx="12"/>
          </p:nvPr>
        </p:nvSpPr>
        <p:spPr/>
        <p:txBody>
          <a:bodyPr/>
          <a:lstStyle>
            <a:lvl1pPr>
              <a:defRPr/>
            </a:lvl1pPr>
          </a:lstStyle>
          <a:p>
            <a:fld id="{A69F1537-EBE1-4A0B-8E6C-4A75DE2E14B5}" type="slidenum">
              <a:rPr lang="zh-TW" altLang="en-US"/>
              <a:pPr/>
              <a:t>‹#›</a:t>
            </a:fld>
            <a:endParaRPr lang="en-US" altLang="zh-TW"/>
          </a:p>
        </p:txBody>
      </p:sp>
    </p:spTree>
    <p:extLst>
      <p:ext uri="{BB962C8B-B14F-4D97-AF65-F5344CB8AC3E}">
        <p14:creationId xmlns:p14="http://schemas.microsoft.com/office/powerpoint/2010/main" val="877274652"/>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Rectangle 149">
            <a:extLst>
              <a:ext uri="{FF2B5EF4-FFF2-40B4-BE49-F238E27FC236}">
                <a16:creationId xmlns:a16="http://schemas.microsoft.com/office/drawing/2014/main" id="{FBB800E2-77E2-4BF2-9B33-A1CDA223736F}"/>
              </a:ext>
            </a:extLst>
          </p:cNvPr>
          <p:cNvSpPr>
            <a:spLocks noGrp="1" noChangeArrowheads="1"/>
          </p:cNvSpPr>
          <p:nvPr>
            <p:ph type="dt" sz="half" idx="10"/>
          </p:nvPr>
        </p:nvSpPr>
        <p:spPr/>
        <p:txBody>
          <a:bodyPr/>
          <a:lstStyle>
            <a:lvl1pPr>
              <a:defRPr/>
            </a:lvl1pPr>
          </a:lstStyle>
          <a:p>
            <a:pPr>
              <a:defRPr/>
            </a:pPr>
            <a:r>
              <a:rPr lang="en-US" altLang="zh-TW"/>
              <a:t>3/30/2011</a:t>
            </a:r>
          </a:p>
        </p:txBody>
      </p:sp>
      <p:sp>
        <p:nvSpPr>
          <p:cNvPr id="8" name="Rectangle 150">
            <a:extLst>
              <a:ext uri="{FF2B5EF4-FFF2-40B4-BE49-F238E27FC236}">
                <a16:creationId xmlns:a16="http://schemas.microsoft.com/office/drawing/2014/main" id="{31A347ED-F57C-4765-BCBB-79E58E84221E}"/>
              </a:ext>
            </a:extLst>
          </p:cNvPr>
          <p:cNvSpPr>
            <a:spLocks noGrp="1" noChangeArrowheads="1"/>
          </p:cNvSpPr>
          <p:nvPr>
            <p:ph type="ftr" sz="quarter" idx="11"/>
          </p:nvPr>
        </p:nvSpPr>
        <p:spPr/>
        <p:txBody>
          <a:bodyPr/>
          <a:lstStyle>
            <a:lvl1pPr algn="ctr">
              <a:defRPr/>
            </a:lvl1pPr>
          </a:lstStyle>
          <a:p>
            <a:pPr>
              <a:defRPr/>
            </a:pPr>
            <a:r>
              <a:rPr lang="en-US" altLang="zh-TW"/>
              <a:t>© </a:t>
            </a:r>
            <a:r>
              <a:rPr lang="zh-TW" altLang="en-US"/>
              <a:t>滄海圖書</a:t>
            </a:r>
            <a:endParaRPr lang="en-US" altLang="zh-TW"/>
          </a:p>
        </p:txBody>
      </p:sp>
      <p:sp>
        <p:nvSpPr>
          <p:cNvPr id="9" name="Rectangle 152">
            <a:extLst>
              <a:ext uri="{FF2B5EF4-FFF2-40B4-BE49-F238E27FC236}">
                <a16:creationId xmlns:a16="http://schemas.microsoft.com/office/drawing/2014/main" id="{8ED54FEF-35AF-417D-8BBE-345CA70399FF}"/>
              </a:ext>
            </a:extLst>
          </p:cNvPr>
          <p:cNvSpPr>
            <a:spLocks noGrp="1" noChangeArrowheads="1"/>
          </p:cNvSpPr>
          <p:nvPr>
            <p:ph type="sldNum" sz="quarter" idx="12"/>
          </p:nvPr>
        </p:nvSpPr>
        <p:spPr/>
        <p:txBody>
          <a:bodyPr/>
          <a:lstStyle>
            <a:lvl1pPr>
              <a:defRPr/>
            </a:lvl1pPr>
          </a:lstStyle>
          <a:p>
            <a:fld id="{BBF02598-8EDB-4A97-A950-C08F23EC9E86}" type="slidenum">
              <a:rPr lang="zh-TW" altLang="en-US"/>
              <a:pPr/>
              <a:t>‹#›</a:t>
            </a:fld>
            <a:endParaRPr lang="en-US" altLang="zh-TW"/>
          </a:p>
        </p:txBody>
      </p:sp>
    </p:spTree>
    <p:extLst>
      <p:ext uri="{BB962C8B-B14F-4D97-AF65-F5344CB8AC3E}">
        <p14:creationId xmlns:p14="http://schemas.microsoft.com/office/powerpoint/2010/main" val="1518540132"/>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i="0">
                <a:solidFill>
                  <a:schemeClr val="tx1"/>
                </a:solidFill>
                <a:effectLst>
                  <a:outerShdw blurRad="38100" dist="38100" dir="2700000" algn="tl">
                    <a:srgbClr val="000000">
                      <a:alpha val="43137"/>
                    </a:srgbClr>
                  </a:outerShdw>
                </a:effectLst>
              </a:defRPr>
            </a:lvl1pPr>
          </a:lstStyle>
          <a:p>
            <a:r>
              <a:rPr lang="zh-TW" altLang="en-US" dirty="0"/>
              <a:t>按一下以編輯母片標題樣式</a:t>
            </a:r>
            <a:endParaRPr lang="en-US" dirty="0"/>
          </a:p>
        </p:txBody>
      </p:sp>
      <p:sp>
        <p:nvSpPr>
          <p:cNvPr id="3" name="Rectangle 149">
            <a:extLst>
              <a:ext uri="{FF2B5EF4-FFF2-40B4-BE49-F238E27FC236}">
                <a16:creationId xmlns:a16="http://schemas.microsoft.com/office/drawing/2014/main" id="{5A8EFCED-B399-4064-999B-A5CFDB43C0DE}"/>
              </a:ext>
            </a:extLst>
          </p:cNvPr>
          <p:cNvSpPr>
            <a:spLocks noGrp="1" noChangeArrowheads="1"/>
          </p:cNvSpPr>
          <p:nvPr>
            <p:ph type="dt" sz="half" idx="10"/>
          </p:nvPr>
        </p:nvSpPr>
        <p:spPr/>
        <p:txBody>
          <a:bodyPr/>
          <a:lstStyle>
            <a:lvl1pPr>
              <a:defRPr/>
            </a:lvl1pPr>
          </a:lstStyle>
          <a:p>
            <a:pPr>
              <a:defRPr/>
            </a:pPr>
            <a:r>
              <a:rPr lang="en-US" altLang="zh-TW"/>
              <a:t>3/30/2011</a:t>
            </a:r>
          </a:p>
        </p:txBody>
      </p:sp>
      <p:sp>
        <p:nvSpPr>
          <p:cNvPr id="4" name="Rectangle 150">
            <a:extLst>
              <a:ext uri="{FF2B5EF4-FFF2-40B4-BE49-F238E27FC236}">
                <a16:creationId xmlns:a16="http://schemas.microsoft.com/office/drawing/2014/main" id="{6C9AB9DC-6B46-4475-8CFB-313D8CBE2FD8}"/>
              </a:ext>
            </a:extLst>
          </p:cNvPr>
          <p:cNvSpPr>
            <a:spLocks noGrp="1" noChangeArrowheads="1"/>
          </p:cNvSpPr>
          <p:nvPr>
            <p:ph type="ftr" sz="quarter" idx="11"/>
          </p:nvPr>
        </p:nvSpPr>
        <p:spPr/>
        <p:txBody>
          <a:bodyPr/>
          <a:lstStyle>
            <a:lvl1pPr algn="ctr">
              <a:defRPr/>
            </a:lvl1pPr>
          </a:lstStyle>
          <a:p>
            <a:pPr>
              <a:defRPr/>
            </a:pPr>
            <a:r>
              <a:rPr lang="en-US" altLang="zh-TW"/>
              <a:t>© </a:t>
            </a:r>
            <a:r>
              <a:rPr lang="zh-TW" altLang="en-US"/>
              <a:t>滄海圖書</a:t>
            </a:r>
            <a:endParaRPr lang="en-US" altLang="zh-TW" dirty="0"/>
          </a:p>
        </p:txBody>
      </p:sp>
      <p:sp>
        <p:nvSpPr>
          <p:cNvPr id="5" name="Rectangle 152">
            <a:extLst>
              <a:ext uri="{FF2B5EF4-FFF2-40B4-BE49-F238E27FC236}">
                <a16:creationId xmlns:a16="http://schemas.microsoft.com/office/drawing/2014/main" id="{1D918734-76F5-41D9-AA78-F295DC47780A}"/>
              </a:ext>
            </a:extLst>
          </p:cNvPr>
          <p:cNvSpPr>
            <a:spLocks noGrp="1" noChangeArrowheads="1"/>
          </p:cNvSpPr>
          <p:nvPr>
            <p:ph type="sldNum" sz="quarter" idx="12"/>
          </p:nvPr>
        </p:nvSpPr>
        <p:spPr/>
        <p:txBody>
          <a:bodyPr/>
          <a:lstStyle>
            <a:lvl1pPr>
              <a:defRPr/>
            </a:lvl1pPr>
          </a:lstStyle>
          <a:p>
            <a:fld id="{E6366D47-BC6F-4E2D-AFB5-A4D3C40FC983}" type="slidenum">
              <a:rPr lang="zh-TW" altLang="en-US"/>
              <a:pPr/>
              <a:t>‹#›</a:t>
            </a:fld>
            <a:endParaRPr lang="en-US" altLang="zh-TW"/>
          </a:p>
        </p:txBody>
      </p:sp>
    </p:spTree>
    <p:extLst>
      <p:ext uri="{BB962C8B-B14F-4D97-AF65-F5344CB8AC3E}">
        <p14:creationId xmlns:p14="http://schemas.microsoft.com/office/powerpoint/2010/main" val="3054401874"/>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49">
            <a:extLst>
              <a:ext uri="{FF2B5EF4-FFF2-40B4-BE49-F238E27FC236}">
                <a16:creationId xmlns:a16="http://schemas.microsoft.com/office/drawing/2014/main" id="{70BDD124-6075-484B-A753-1690F6A9D8FB}"/>
              </a:ext>
            </a:extLst>
          </p:cNvPr>
          <p:cNvSpPr>
            <a:spLocks noGrp="1" noChangeArrowheads="1"/>
          </p:cNvSpPr>
          <p:nvPr>
            <p:ph type="dt" sz="half" idx="10"/>
          </p:nvPr>
        </p:nvSpPr>
        <p:spPr/>
        <p:txBody>
          <a:bodyPr/>
          <a:lstStyle>
            <a:lvl1pPr>
              <a:defRPr/>
            </a:lvl1pPr>
          </a:lstStyle>
          <a:p>
            <a:pPr>
              <a:defRPr/>
            </a:pPr>
            <a:r>
              <a:rPr lang="en-US" altLang="zh-TW"/>
              <a:t>3/30/2011</a:t>
            </a:r>
          </a:p>
        </p:txBody>
      </p:sp>
      <p:sp>
        <p:nvSpPr>
          <p:cNvPr id="3" name="Rectangle 150">
            <a:extLst>
              <a:ext uri="{FF2B5EF4-FFF2-40B4-BE49-F238E27FC236}">
                <a16:creationId xmlns:a16="http://schemas.microsoft.com/office/drawing/2014/main" id="{C9C56D19-3A1C-467E-8861-5771889A4B46}"/>
              </a:ext>
            </a:extLst>
          </p:cNvPr>
          <p:cNvSpPr>
            <a:spLocks noGrp="1" noChangeArrowheads="1"/>
          </p:cNvSpPr>
          <p:nvPr>
            <p:ph type="ftr" sz="quarter" idx="11"/>
          </p:nvPr>
        </p:nvSpPr>
        <p:spPr/>
        <p:txBody>
          <a:bodyPr/>
          <a:lstStyle>
            <a:lvl1pPr algn="ctr">
              <a:defRPr/>
            </a:lvl1pPr>
          </a:lstStyle>
          <a:p>
            <a:pPr>
              <a:defRPr/>
            </a:pPr>
            <a:r>
              <a:rPr lang="en-US" altLang="zh-TW"/>
              <a:t>© </a:t>
            </a:r>
            <a:r>
              <a:rPr lang="zh-TW" altLang="en-US"/>
              <a:t>滄海圖書</a:t>
            </a:r>
            <a:endParaRPr lang="en-US" altLang="zh-TW"/>
          </a:p>
        </p:txBody>
      </p:sp>
      <p:sp>
        <p:nvSpPr>
          <p:cNvPr id="4" name="Rectangle 152">
            <a:extLst>
              <a:ext uri="{FF2B5EF4-FFF2-40B4-BE49-F238E27FC236}">
                <a16:creationId xmlns:a16="http://schemas.microsoft.com/office/drawing/2014/main" id="{8F867CFC-BE01-4BC2-BE8B-37FBF1E73656}"/>
              </a:ext>
            </a:extLst>
          </p:cNvPr>
          <p:cNvSpPr>
            <a:spLocks noGrp="1" noChangeArrowheads="1"/>
          </p:cNvSpPr>
          <p:nvPr>
            <p:ph type="sldNum" sz="quarter" idx="12"/>
          </p:nvPr>
        </p:nvSpPr>
        <p:spPr/>
        <p:txBody>
          <a:bodyPr/>
          <a:lstStyle>
            <a:lvl1pPr>
              <a:defRPr/>
            </a:lvl1pPr>
          </a:lstStyle>
          <a:p>
            <a:fld id="{85545DF6-9302-4294-92F1-E1A83E1DEF34}" type="slidenum">
              <a:rPr lang="zh-TW" altLang="en-US"/>
              <a:pPr/>
              <a:t>‹#›</a:t>
            </a:fld>
            <a:endParaRPr lang="en-US" altLang="zh-TW"/>
          </a:p>
        </p:txBody>
      </p:sp>
    </p:spTree>
    <p:extLst>
      <p:ext uri="{BB962C8B-B14F-4D97-AF65-F5344CB8AC3E}">
        <p14:creationId xmlns:p14="http://schemas.microsoft.com/office/powerpoint/2010/main" val="3059668324"/>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149">
            <a:extLst>
              <a:ext uri="{FF2B5EF4-FFF2-40B4-BE49-F238E27FC236}">
                <a16:creationId xmlns:a16="http://schemas.microsoft.com/office/drawing/2014/main" id="{59D97F4D-EC2A-42DE-ABEB-76E465C389C9}"/>
              </a:ext>
            </a:extLst>
          </p:cNvPr>
          <p:cNvSpPr>
            <a:spLocks noGrp="1" noChangeArrowheads="1"/>
          </p:cNvSpPr>
          <p:nvPr>
            <p:ph type="dt" sz="half" idx="10"/>
          </p:nvPr>
        </p:nvSpPr>
        <p:spPr/>
        <p:txBody>
          <a:bodyPr/>
          <a:lstStyle>
            <a:lvl1pPr>
              <a:defRPr/>
            </a:lvl1pPr>
          </a:lstStyle>
          <a:p>
            <a:pPr>
              <a:defRPr/>
            </a:pPr>
            <a:r>
              <a:rPr lang="en-US" altLang="zh-TW"/>
              <a:t>3/30/2011</a:t>
            </a:r>
          </a:p>
        </p:txBody>
      </p:sp>
      <p:sp>
        <p:nvSpPr>
          <p:cNvPr id="6" name="Rectangle 150">
            <a:extLst>
              <a:ext uri="{FF2B5EF4-FFF2-40B4-BE49-F238E27FC236}">
                <a16:creationId xmlns:a16="http://schemas.microsoft.com/office/drawing/2014/main" id="{0F5BC01D-8C88-4810-A756-DFE1C668D331}"/>
              </a:ext>
            </a:extLst>
          </p:cNvPr>
          <p:cNvSpPr>
            <a:spLocks noGrp="1" noChangeArrowheads="1"/>
          </p:cNvSpPr>
          <p:nvPr>
            <p:ph type="ftr" sz="quarter" idx="11"/>
          </p:nvPr>
        </p:nvSpPr>
        <p:spPr/>
        <p:txBody>
          <a:bodyPr/>
          <a:lstStyle>
            <a:lvl1pPr algn="ctr">
              <a:defRPr/>
            </a:lvl1pPr>
          </a:lstStyle>
          <a:p>
            <a:pPr>
              <a:defRPr/>
            </a:pPr>
            <a:r>
              <a:rPr lang="en-US" altLang="zh-TW"/>
              <a:t>© </a:t>
            </a:r>
            <a:r>
              <a:rPr lang="zh-TW" altLang="en-US"/>
              <a:t>滄海圖書</a:t>
            </a:r>
            <a:endParaRPr lang="en-US" altLang="zh-TW"/>
          </a:p>
        </p:txBody>
      </p:sp>
      <p:sp>
        <p:nvSpPr>
          <p:cNvPr id="7" name="Rectangle 152">
            <a:extLst>
              <a:ext uri="{FF2B5EF4-FFF2-40B4-BE49-F238E27FC236}">
                <a16:creationId xmlns:a16="http://schemas.microsoft.com/office/drawing/2014/main" id="{62DA2193-5A9E-4125-A218-97167D02F568}"/>
              </a:ext>
            </a:extLst>
          </p:cNvPr>
          <p:cNvSpPr>
            <a:spLocks noGrp="1" noChangeArrowheads="1"/>
          </p:cNvSpPr>
          <p:nvPr>
            <p:ph type="sldNum" sz="quarter" idx="12"/>
          </p:nvPr>
        </p:nvSpPr>
        <p:spPr/>
        <p:txBody>
          <a:bodyPr/>
          <a:lstStyle>
            <a:lvl1pPr>
              <a:defRPr/>
            </a:lvl1pPr>
          </a:lstStyle>
          <a:p>
            <a:fld id="{F62E7472-4E94-4B6A-87E4-C523B3E359F7}" type="slidenum">
              <a:rPr lang="zh-TW" altLang="en-US"/>
              <a:pPr/>
              <a:t>‹#›</a:t>
            </a:fld>
            <a:endParaRPr lang="en-US" altLang="zh-TW"/>
          </a:p>
        </p:txBody>
      </p:sp>
    </p:spTree>
    <p:extLst>
      <p:ext uri="{BB962C8B-B14F-4D97-AF65-F5344CB8AC3E}">
        <p14:creationId xmlns:p14="http://schemas.microsoft.com/office/powerpoint/2010/main" val="4002248115"/>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149">
            <a:extLst>
              <a:ext uri="{FF2B5EF4-FFF2-40B4-BE49-F238E27FC236}">
                <a16:creationId xmlns:a16="http://schemas.microsoft.com/office/drawing/2014/main" id="{E9BD9599-3A92-4DC5-B56D-7F35F18B473D}"/>
              </a:ext>
            </a:extLst>
          </p:cNvPr>
          <p:cNvSpPr>
            <a:spLocks noGrp="1" noChangeArrowheads="1"/>
          </p:cNvSpPr>
          <p:nvPr>
            <p:ph type="dt" sz="half" idx="10"/>
          </p:nvPr>
        </p:nvSpPr>
        <p:spPr/>
        <p:txBody>
          <a:bodyPr/>
          <a:lstStyle>
            <a:lvl1pPr>
              <a:defRPr/>
            </a:lvl1pPr>
          </a:lstStyle>
          <a:p>
            <a:pPr>
              <a:defRPr/>
            </a:pPr>
            <a:r>
              <a:rPr lang="en-US" altLang="zh-TW"/>
              <a:t>3/30/2011</a:t>
            </a:r>
          </a:p>
        </p:txBody>
      </p:sp>
      <p:sp>
        <p:nvSpPr>
          <p:cNvPr id="6" name="Rectangle 150">
            <a:extLst>
              <a:ext uri="{FF2B5EF4-FFF2-40B4-BE49-F238E27FC236}">
                <a16:creationId xmlns:a16="http://schemas.microsoft.com/office/drawing/2014/main" id="{968C1D30-B31B-4144-9679-75DA88CF817F}"/>
              </a:ext>
            </a:extLst>
          </p:cNvPr>
          <p:cNvSpPr>
            <a:spLocks noGrp="1" noChangeArrowheads="1"/>
          </p:cNvSpPr>
          <p:nvPr>
            <p:ph type="ftr" sz="quarter" idx="11"/>
          </p:nvPr>
        </p:nvSpPr>
        <p:spPr/>
        <p:txBody>
          <a:bodyPr/>
          <a:lstStyle>
            <a:lvl1pPr algn="ctr">
              <a:defRPr/>
            </a:lvl1pPr>
          </a:lstStyle>
          <a:p>
            <a:pPr>
              <a:defRPr/>
            </a:pPr>
            <a:r>
              <a:rPr lang="en-US" altLang="zh-TW"/>
              <a:t>© </a:t>
            </a:r>
            <a:r>
              <a:rPr lang="zh-TW" altLang="en-US"/>
              <a:t>滄海圖書</a:t>
            </a:r>
            <a:endParaRPr lang="en-US" altLang="zh-TW"/>
          </a:p>
        </p:txBody>
      </p:sp>
      <p:sp>
        <p:nvSpPr>
          <p:cNvPr id="7" name="Rectangle 152">
            <a:extLst>
              <a:ext uri="{FF2B5EF4-FFF2-40B4-BE49-F238E27FC236}">
                <a16:creationId xmlns:a16="http://schemas.microsoft.com/office/drawing/2014/main" id="{3AAD95E4-57C4-4968-A7B3-FE2CD698CD2D}"/>
              </a:ext>
            </a:extLst>
          </p:cNvPr>
          <p:cNvSpPr>
            <a:spLocks noGrp="1" noChangeArrowheads="1"/>
          </p:cNvSpPr>
          <p:nvPr>
            <p:ph type="sldNum" sz="quarter" idx="12"/>
          </p:nvPr>
        </p:nvSpPr>
        <p:spPr/>
        <p:txBody>
          <a:bodyPr/>
          <a:lstStyle>
            <a:lvl1pPr>
              <a:defRPr/>
            </a:lvl1pPr>
          </a:lstStyle>
          <a:p>
            <a:fld id="{3201CECD-B142-413C-89E8-1735529A370C}" type="slidenum">
              <a:rPr lang="zh-TW" altLang="en-US"/>
              <a:pPr/>
              <a:t>‹#›</a:t>
            </a:fld>
            <a:endParaRPr lang="en-US" altLang="zh-TW"/>
          </a:p>
        </p:txBody>
      </p:sp>
    </p:spTree>
    <p:extLst>
      <p:ext uri="{BB962C8B-B14F-4D97-AF65-F5344CB8AC3E}">
        <p14:creationId xmlns:p14="http://schemas.microsoft.com/office/powerpoint/2010/main" val="1331121748"/>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195" name="Rectangle 147">
            <a:extLst>
              <a:ext uri="{FF2B5EF4-FFF2-40B4-BE49-F238E27FC236}">
                <a16:creationId xmlns:a16="http://schemas.microsoft.com/office/drawing/2014/main" id="{6C6E9432-94BC-452E-8003-0469965E647D}"/>
              </a:ext>
            </a:extLst>
          </p:cNvPr>
          <p:cNvSpPr>
            <a:spLocks noGrp="1" noChangeArrowheads="1"/>
          </p:cNvSpPr>
          <p:nvPr>
            <p:ph type="title"/>
          </p:nvPr>
        </p:nvSpPr>
        <p:spPr bwMode="gray">
          <a:xfrm>
            <a:off x="457200" y="274638"/>
            <a:ext cx="6172200" cy="10366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TW" altLang="en-US" dirty="0"/>
              <a:t>按一下以編輯母片標題樣式</a:t>
            </a:r>
            <a:endParaRPr lang="en-US" altLang="zh-TW" dirty="0"/>
          </a:p>
        </p:txBody>
      </p:sp>
      <p:sp>
        <p:nvSpPr>
          <p:cNvPr id="1034" name="Rectangle 148">
            <a:extLst>
              <a:ext uri="{FF2B5EF4-FFF2-40B4-BE49-F238E27FC236}">
                <a16:creationId xmlns:a16="http://schemas.microsoft.com/office/drawing/2014/main" id="{E32B4816-EA94-4A84-80B4-099ACB86418D}"/>
              </a:ext>
            </a:extLst>
          </p:cNvPr>
          <p:cNvSpPr>
            <a:spLocks noGrp="1" noChangeArrowheads="1"/>
          </p:cNvSpPr>
          <p:nvPr>
            <p:ph type="body" idx="1"/>
          </p:nvPr>
        </p:nvSpPr>
        <p:spPr bwMode="gray">
          <a:xfrm>
            <a:off x="457200" y="1412875"/>
            <a:ext cx="8229600" cy="471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ltLang="zh-TW"/>
          </a:p>
        </p:txBody>
      </p:sp>
      <p:sp>
        <p:nvSpPr>
          <p:cNvPr id="2197" name="Rectangle 149">
            <a:extLst>
              <a:ext uri="{FF2B5EF4-FFF2-40B4-BE49-F238E27FC236}">
                <a16:creationId xmlns:a16="http://schemas.microsoft.com/office/drawing/2014/main" id="{F6097996-CDF0-4D4D-8768-71A53741CD1E}"/>
              </a:ext>
            </a:extLst>
          </p:cNvPr>
          <p:cNvSpPr>
            <a:spLocks noGrp="1" noChangeArrowheads="1"/>
          </p:cNvSpPr>
          <p:nvPr>
            <p:ph type="dt" sz="half" idx="2"/>
          </p:nvPr>
        </p:nvSpPr>
        <p:spPr bwMode="gray">
          <a:xfrm>
            <a:off x="3124200" y="6400800"/>
            <a:ext cx="2133600"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buNone/>
              <a:defRPr sz="1000">
                <a:solidFill>
                  <a:schemeClr val="tx1"/>
                </a:solidFill>
                <a:latin typeface="Arial" pitchFamily="34" charset="0"/>
                <a:ea typeface="新細明體" pitchFamily="18" charset="-120"/>
              </a:defRPr>
            </a:lvl1pPr>
          </a:lstStyle>
          <a:p>
            <a:pPr>
              <a:defRPr/>
            </a:pPr>
            <a:r>
              <a:rPr lang="en-US" altLang="zh-TW"/>
              <a:t>3/30/2011</a:t>
            </a:r>
          </a:p>
        </p:txBody>
      </p:sp>
      <p:sp>
        <p:nvSpPr>
          <p:cNvPr id="2198" name="Rectangle 150">
            <a:extLst>
              <a:ext uri="{FF2B5EF4-FFF2-40B4-BE49-F238E27FC236}">
                <a16:creationId xmlns:a16="http://schemas.microsoft.com/office/drawing/2014/main" id="{407C6523-0BCC-4CB2-ADC8-CD4524C62828}"/>
              </a:ext>
            </a:extLst>
          </p:cNvPr>
          <p:cNvSpPr>
            <a:spLocks noGrp="1" noChangeArrowheads="1"/>
          </p:cNvSpPr>
          <p:nvPr>
            <p:ph type="ftr" sz="quarter" idx="3"/>
          </p:nvPr>
        </p:nvSpPr>
        <p:spPr bwMode="gray">
          <a:xfrm>
            <a:off x="5791200" y="6400800"/>
            <a:ext cx="2895600"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None/>
              <a:defRPr sz="1000">
                <a:solidFill>
                  <a:schemeClr val="tx1"/>
                </a:solidFill>
                <a:latin typeface="Arial" pitchFamily="34" charset="0"/>
                <a:ea typeface="新細明體" pitchFamily="18" charset="-120"/>
              </a:defRPr>
            </a:lvl1pPr>
          </a:lstStyle>
          <a:p>
            <a:pPr>
              <a:defRPr/>
            </a:pPr>
            <a:r>
              <a:rPr lang="en-US" altLang="zh-TW"/>
              <a:t>© </a:t>
            </a:r>
            <a:r>
              <a:rPr lang="zh-TW" altLang="en-US"/>
              <a:t>滄海圖書</a:t>
            </a:r>
            <a:endParaRPr lang="en-US" altLang="zh-TW" dirty="0"/>
          </a:p>
        </p:txBody>
      </p:sp>
      <p:sp>
        <p:nvSpPr>
          <p:cNvPr id="1037" name="AutoShape 151">
            <a:extLst>
              <a:ext uri="{FF2B5EF4-FFF2-40B4-BE49-F238E27FC236}">
                <a16:creationId xmlns:a16="http://schemas.microsoft.com/office/drawing/2014/main" id="{BBB35A2D-52D8-454D-9014-A879E08F91C3}"/>
              </a:ext>
            </a:extLst>
          </p:cNvPr>
          <p:cNvSpPr>
            <a:spLocks noChangeArrowheads="1"/>
          </p:cNvSpPr>
          <p:nvPr/>
        </p:nvSpPr>
        <p:spPr bwMode="gray">
          <a:xfrm rot="10800000">
            <a:off x="146050" y="6051550"/>
            <a:ext cx="644525" cy="644525"/>
          </a:xfrm>
          <a:prstGeom prst="rtTriangle">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rgbClr val="0000FF"/>
                </a:solidFill>
                <a:latin typeface="Arial" panose="020B0604020202020204" pitchFamily="34" charset="0"/>
                <a:ea typeface="標楷體" panose="03000509000000000000" pitchFamily="65" charset="-120"/>
              </a:defRPr>
            </a:lvl1pPr>
            <a:lvl2pPr marL="742950" indent="-285750">
              <a:defRPr sz="2400" b="1">
                <a:solidFill>
                  <a:srgbClr val="0000FF"/>
                </a:solidFill>
                <a:latin typeface="Arial" panose="020B0604020202020204" pitchFamily="34" charset="0"/>
                <a:ea typeface="標楷體" panose="03000509000000000000" pitchFamily="65" charset="-120"/>
              </a:defRPr>
            </a:lvl2pPr>
            <a:lvl3pPr marL="1143000" indent="-228600">
              <a:defRPr sz="2400" b="1">
                <a:solidFill>
                  <a:srgbClr val="0000FF"/>
                </a:solidFill>
                <a:latin typeface="Arial" panose="020B0604020202020204" pitchFamily="34" charset="0"/>
                <a:ea typeface="標楷體" panose="03000509000000000000" pitchFamily="65" charset="-120"/>
              </a:defRPr>
            </a:lvl3pPr>
            <a:lvl4pPr marL="1600200" indent="-228600">
              <a:defRPr sz="2400" b="1">
                <a:solidFill>
                  <a:srgbClr val="0000FF"/>
                </a:solidFill>
                <a:latin typeface="Arial" panose="020B0604020202020204" pitchFamily="34" charset="0"/>
                <a:ea typeface="標楷體" panose="03000509000000000000" pitchFamily="65" charset="-120"/>
              </a:defRPr>
            </a:lvl4pPr>
            <a:lvl5pPr marL="2057400" indent="-228600">
              <a:defRPr sz="2400" b="1">
                <a:solidFill>
                  <a:srgbClr val="0000FF"/>
                </a:solidFill>
                <a:latin typeface="Arial" panose="020B0604020202020204" pitchFamily="34" charset="0"/>
                <a:ea typeface="標楷體" panose="03000509000000000000" pitchFamily="65" charset="-120"/>
              </a:defRPr>
            </a:lvl5pPr>
            <a:lvl6pPr marL="25146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6pPr>
            <a:lvl7pPr marL="29718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7pPr>
            <a:lvl8pPr marL="34290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8pPr>
            <a:lvl9pPr marL="38862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9pPr>
          </a:lstStyle>
          <a:p>
            <a:endParaRPr lang="zh-TW" altLang="en-US"/>
          </a:p>
        </p:txBody>
      </p:sp>
      <p:sp>
        <p:nvSpPr>
          <p:cNvPr id="2200" name="Rectangle 152">
            <a:extLst>
              <a:ext uri="{FF2B5EF4-FFF2-40B4-BE49-F238E27FC236}">
                <a16:creationId xmlns:a16="http://schemas.microsoft.com/office/drawing/2014/main" id="{820E8747-8E93-4D93-A3E5-220A0139599B}"/>
              </a:ext>
            </a:extLst>
          </p:cNvPr>
          <p:cNvSpPr>
            <a:spLocks noGrp="1" noChangeArrowheads="1"/>
          </p:cNvSpPr>
          <p:nvPr>
            <p:ph type="sldNum" sz="quarter" idx="4"/>
          </p:nvPr>
        </p:nvSpPr>
        <p:spPr bwMode="gray">
          <a:xfrm>
            <a:off x="228600" y="6096000"/>
            <a:ext cx="533400"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Font typeface="Wingdings" panose="05000000000000000000" pitchFamily="2" charset="2"/>
              <a:buNone/>
              <a:defRPr sz="1000">
                <a:solidFill>
                  <a:schemeClr val="bg1"/>
                </a:solidFill>
                <a:ea typeface="新細明體" panose="02020500000000000000" pitchFamily="18" charset="-120"/>
              </a:defRPr>
            </a:lvl1pPr>
          </a:lstStyle>
          <a:p>
            <a:fld id="{06AA3D61-434D-4DD8-A1E3-B718676C42A7}" type="slidenum">
              <a:rPr lang="zh-TW" altLang="en-US"/>
              <a:pPr/>
              <a:t>‹#›</a:t>
            </a:fld>
            <a:endParaRPr lang="en-US" altLang="zh-TW"/>
          </a:p>
        </p:txBody>
      </p:sp>
    </p:spTree>
  </p:cSld>
  <p:clrMap bg1="lt1" tx1="dk1" bg2="lt2" tx2="dk2" accent1="accent1" accent2="accent2" accent3="accent3" accent4="accent4" accent5="accent5" accent6="accent6" hlink="hlink" folHlink="folHlink"/>
  <p:sldLayoutIdLst>
    <p:sldLayoutId id="2147483747" r:id="rId1"/>
    <p:sldLayoutId id="2147483746"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Lst>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195"/>
                                        </p:tgtEl>
                                        <p:attrNameLst>
                                          <p:attrName>style.visibility</p:attrName>
                                        </p:attrNameLst>
                                      </p:cBhvr>
                                      <p:to>
                                        <p:strVal val="visible"/>
                                      </p:to>
                                    </p:set>
                                    <p:animEffect transition="in" filter="wipe(left)">
                                      <p:cBhvr>
                                        <p:cTn id="7" dur="1500"/>
                                        <p:tgtEl>
                                          <p:spTgt spid="2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5" grpId="0"/>
    </p:bldLst>
  </p:timing>
  <p:hf hdr="0" dt="0"/>
  <p:txStyles>
    <p:titleStyle>
      <a:lvl1pPr algn="l" rtl="0" eaLnBrk="0" fontAlgn="base" hangingPunct="0">
        <a:spcBef>
          <a:spcPct val="0"/>
        </a:spcBef>
        <a:spcAft>
          <a:spcPct val="0"/>
        </a:spcAft>
        <a:defRPr sz="4000" b="1">
          <a:solidFill>
            <a:schemeClr val="tx1"/>
          </a:solidFill>
          <a:effectLst>
            <a:outerShdw blurRad="38100" dist="38100" dir="2700000" algn="tl">
              <a:srgbClr val="000000">
                <a:alpha val="43137"/>
              </a:srgbClr>
            </a:outerShdw>
          </a:effectLst>
          <a:latin typeface="Times New Roman" pitchFamily="18" charset="0"/>
          <a:ea typeface="標楷體" pitchFamily="65" charset="-120"/>
          <a:cs typeface="+mj-cs"/>
        </a:defRPr>
      </a:lvl1pPr>
      <a:lvl2pPr algn="l" rtl="0" eaLnBrk="0" fontAlgn="base" hangingPunct="0">
        <a:spcBef>
          <a:spcPct val="0"/>
        </a:spcBef>
        <a:spcAft>
          <a:spcPct val="0"/>
        </a:spcAft>
        <a:defRPr sz="4000" b="1">
          <a:solidFill>
            <a:schemeClr val="bg1"/>
          </a:solidFill>
          <a:latin typeface="Times New Roman" pitchFamily="18" charset="0"/>
          <a:ea typeface="標楷體" pitchFamily="65" charset="-120"/>
        </a:defRPr>
      </a:lvl2pPr>
      <a:lvl3pPr algn="l" rtl="0" eaLnBrk="0" fontAlgn="base" hangingPunct="0">
        <a:spcBef>
          <a:spcPct val="0"/>
        </a:spcBef>
        <a:spcAft>
          <a:spcPct val="0"/>
        </a:spcAft>
        <a:defRPr sz="4000" b="1">
          <a:solidFill>
            <a:schemeClr val="bg1"/>
          </a:solidFill>
          <a:latin typeface="Times New Roman" pitchFamily="18" charset="0"/>
          <a:ea typeface="標楷體" pitchFamily="65" charset="-120"/>
        </a:defRPr>
      </a:lvl3pPr>
      <a:lvl4pPr algn="l" rtl="0" eaLnBrk="0" fontAlgn="base" hangingPunct="0">
        <a:spcBef>
          <a:spcPct val="0"/>
        </a:spcBef>
        <a:spcAft>
          <a:spcPct val="0"/>
        </a:spcAft>
        <a:defRPr sz="4000" b="1">
          <a:solidFill>
            <a:schemeClr val="bg1"/>
          </a:solidFill>
          <a:latin typeface="Times New Roman" pitchFamily="18" charset="0"/>
          <a:ea typeface="標楷體" pitchFamily="65" charset="-120"/>
        </a:defRPr>
      </a:lvl4pPr>
      <a:lvl5pPr algn="l" rtl="0" eaLnBrk="0" fontAlgn="base" hangingPunct="0">
        <a:spcBef>
          <a:spcPct val="0"/>
        </a:spcBef>
        <a:spcAft>
          <a:spcPct val="0"/>
        </a:spcAft>
        <a:defRPr sz="4000" b="1">
          <a:solidFill>
            <a:schemeClr val="bg1"/>
          </a:solidFill>
          <a:latin typeface="Times New Roman" pitchFamily="18" charset="0"/>
          <a:ea typeface="標楷體" pitchFamily="65" charset="-120"/>
        </a:defRPr>
      </a:lvl5pPr>
      <a:lvl6pPr marL="457200" algn="l" rtl="0" eaLnBrk="1" fontAlgn="base" hangingPunct="1">
        <a:spcBef>
          <a:spcPct val="0"/>
        </a:spcBef>
        <a:spcAft>
          <a:spcPct val="0"/>
        </a:spcAft>
        <a:defRPr sz="3600" b="1" i="1">
          <a:solidFill>
            <a:schemeClr val="bg1"/>
          </a:solidFill>
          <a:latin typeface="Arial" charset="0"/>
        </a:defRPr>
      </a:lvl6pPr>
      <a:lvl7pPr marL="914400" algn="l" rtl="0" eaLnBrk="1" fontAlgn="base" hangingPunct="1">
        <a:spcBef>
          <a:spcPct val="0"/>
        </a:spcBef>
        <a:spcAft>
          <a:spcPct val="0"/>
        </a:spcAft>
        <a:defRPr sz="3600" b="1" i="1">
          <a:solidFill>
            <a:schemeClr val="bg1"/>
          </a:solidFill>
          <a:latin typeface="Arial" charset="0"/>
        </a:defRPr>
      </a:lvl7pPr>
      <a:lvl8pPr marL="1371600" algn="l" rtl="0" eaLnBrk="1" fontAlgn="base" hangingPunct="1">
        <a:spcBef>
          <a:spcPct val="0"/>
        </a:spcBef>
        <a:spcAft>
          <a:spcPct val="0"/>
        </a:spcAft>
        <a:defRPr sz="3600" b="1" i="1">
          <a:solidFill>
            <a:schemeClr val="bg1"/>
          </a:solidFill>
          <a:latin typeface="Arial" charset="0"/>
        </a:defRPr>
      </a:lvl8pPr>
      <a:lvl9pPr marL="1828800" algn="l" rtl="0" eaLnBrk="1" fontAlgn="base" hangingPunct="1">
        <a:spcBef>
          <a:spcPct val="0"/>
        </a:spcBef>
        <a:spcAft>
          <a:spcPct val="0"/>
        </a:spcAft>
        <a:defRPr sz="3600" b="1" i="1">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b="1">
          <a:solidFill>
            <a:schemeClr val="tx1"/>
          </a:solidFill>
          <a:latin typeface="Times New Roman" pitchFamily="18" charset="0"/>
          <a:ea typeface="標楷體" pitchFamily="65" charset="-120"/>
          <a:cs typeface="+mn-cs"/>
        </a:defRPr>
      </a:lvl1pPr>
      <a:lvl2pPr marL="742950" indent="-285750" algn="l" rtl="0" eaLnBrk="0" fontAlgn="base" hangingPunct="0">
        <a:spcBef>
          <a:spcPct val="20000"/>
        </a:spcBef>
        <a:spcAft>
          <a:spcPct val="0"/>
        </a:spcAft>
        <a:buChar char="–"/>
        <a:defRPr sz="2800" b="1">
          <a:solidFill>
            <a:srgbClr val="002060"/>
          </a:solidFill>
          <a:latin typeface="Times New Roman" pitchFamily="18" charset="0"/>
          <a:ea typeface="標楷體" pitchFamily="65" charset="-120"/>
        </a:defRPr>
      </a:lvl2pPr>
      <a:lvl3pPr marL="1143000" indent="-228600" algn="l" rtl="0" eaLnBrk="0" fontAlgn="base" hangingPunct="0">
        <a:spcBef>
          <a:spcPct val="20000"/>
        </a:spcBef>
        <a:spcAft>
          <a:spcPct val="0"/>
        </a:spcAft>
        <a:buChar char="•"/>
        <a:defRPr sz="2400" b="1">
          <a:solidFill>
            <a:schemeClr val="tx1"/>
          </a:solidFill>
          <a:latin typeface="Times New Roman" pitchFamily="18" charset="0"/>
          <a:ea typeface="標楷體" pitchFamily="65" charset="-120"/>
        </a:defRPr>
      </a:lvl3pPr>
      <a:lvl4pPr marL="1600200" indent="-228600" algn="l" rtl="0" eaLnBrk="0" fontAlgn="base" hangingPunct="0">
        <a:spcBef>
          <a:spcPct val="20000"/>
        </a:spcBef>
        <a:spcAft>
          <a:spcPct val="0"/>
        </a:spcAft>
        <a:buChar char="–"/>
        <a:defRPr sz="2000" b="1">
          <a:solidFill>
            <a:schemeClr val="tx1"/>
          </a:solidFill>
          <a:latin typeface="Times New Roman" pitchFamily="18" charset="0"/>
          <a:ea typeface="標楷體" pitchFamily="65" charset="-120"/>
        </a:defRPr>
      </a:lvl4pPr>
      <a:lvl5pPr marL="2057400" indent="-228600" algn="l" rtl="0" eaLnBrk="0" fontAlgn="base" hangingPunct="0">
        <a:spcBef>
          <a:spcPct val="20000"/>
        </a:spcBef>
        <a:spcAft>
          <a:spcPct val="0"/>
        </a:spcAft>
        <a:buChar char="»"/>
        <a:defRPr sz="2000" b="1">
          <a:solidFill>
            <a:schemeClr val="tx1"/>
          </a:solidFill>
          <a:latin typeface="Times New Roman" pitchFamily="18" charset="0"/>
          <a:ea typeface="標楷體" pitchFamily="65" charset="-12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a16="http://schemas.microsoft.com/office/drawing/2014/main" id="{5682F06E-33B5-417D-B4AF-A9ADF1226D39}"/>
              </a:ext>
            </a:extLst>
          </p:cNvPr>
          <p:cNvSpPr>
            <a:spLocks noGrp="1"/>
          </p:cNvSpPr>
          <p:nvPr>
            <p:ph type="ctrTitle"/>
          </p:nvPr>
        </p:nvSpPr>
        <p:spPr>
          <a:xfrm>
            <a:off x="3733800" y="990600"/>
            <a:ext cx="5105400" cy="854075"/>
          </a:xfrm>
        </p:spPr>
        <p:txBody>
          <a:bodyPr/>
          <a:lstStyle/>
          <a:p>
            <a:pPr>
              <a:defRPr/>
            </a:pPr>
            <a:r>
              <a:rPr lang="zh-TW" altLang="en-US" dirty="0"/>
              <a:t>第</a:t>
            </a:r>
            <a:r>
              <a:rPr lang="en-US" altLang="zh-TW" dirty="0"/>
              <a:t>4</a:t>
            </a:r>
            <a:r>
              <a:rPr lang="zh-TW" altLang="en-US" dirty="0"/>
              <a:t>章</a:t>
            </a:r>
          </a:p>
        </p:txBody>
      </p:sp>
      <p:sp>
        <p:nvSpPr>
          <p:cNvPr id="13315" name="副標題 5">
            <a:extLst>
              <a:ext uri="{FF2B5EF4-FFF2-40B4-BE49-F238E27FC236}">
                <a16:creationId xmlns:a16="http://schemas.microsoft.com/office/drawing/2014/main" id="{0F0C303A-6504-4E02-8FAE-57553CA4526F}"/>
              </a:ext>
            </a:extLst>
          </p:cNvPr>
          <p:cNvSpPr>
            <a:spLocks noGrp="1"/>
          </p:cNvSpPr>
          <p:nvPr>
            <p:ph type="subTitle" idx="1"/>
          </p:nvPr>
        </p:nvSpPr>
        <p:spPr>
          <a:xfrm>
            <a:off x="4495800" y="2000250"/>
            <a:ext cx="4343400" cy="1212850"/>
          </a:xfrm>
          <a:ln/>
          <a:extLst>
            <a:ext uri="{91240B29-F687-4F45-9708-019B960494DF}">
              <a14:hiddenLine xmlns:a14="http://schemas.microsoft.com/office/drawing/2010/main" w="9525" algn="ctr">
                <a:solidFill>
                  <a:srgbClr val="000000"/>
                </a:solidFill>
                <a:miter lim="800000"/>
                <a:headEnd/>
                <a:tailEnd/>
              </a14:hiddenLine>
            </a:ext>
          </a:extLst>
        </p:spPr>
        <p:txBody>
          <a:bodyPr/>
          <a:lstStyle/>
          <a:p>
            <a:r>
              <a:rPr lang="zh-TW" altLang="en-US"/>
              <a:t>資料立方體與資料報表呈現</a:t>
            </a:r>
          </a:p>
        </p:txBody>
      </p:sp>
    </p:spTree>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標題 1">
            <a:extLst>
              <a:ext uri="{FF2B5EF4-FFF2-40B4-BE49-F238E27FC236}">
                <a16:creationId xmlns:a16="http://schemas.microsoft.com/office/drawing/2014/main" id="{DE2EB354-8E87-4318-BCA6-7773732571BE}"/>
              </a:ext>
            </a:extLst>
          </p:cNvPr>
          <p:cNvSpPr>
            <a:spLocks noGrp="1"/>
          </p:cNvSpPr>
          <p:nvPr>
            <p:ph type="title"/>
          </p:nvPr>
        </p:nvSpPr>
        <p:spPr>
          <a:xfrm>
            <a:off x="457200" y="274638"/>
            <a:ext cx="6851650" cy="1036637"/>
          </a:xfrm>
        </p:spPr>
        <p:txBody>
          <a:bodyPr/>
          <a:lstStyle/>
          <a:p>
            <a:pPr eaLnBrk="1" hangingPunct="1">
              <a:defRPr/>
            </a:pPr>
            <a:r>
              <a:rPr lang="zh-TW" altLang="en-US"/>
              <a:t>資料立方體的組成元件</a:t>
            </a:r>
          </a:p>
        </p:txBody>
      </p:sp>
      <p:sp>
        <p:nvSpPr>
          <p:cNvPr id="22531" name="內容版面配置區 2">
            <a:extLst>
              <a:ext uri="{FF2B5EF4-FFF2-40B4-BE49-F238E27FC236}">
                <a16:creationId xmlns:a16="http://schemas.microsoft.com/office/drawing/2014/main" id="{16C0D076-3D0F-4295-9E61-AA402CA1BED1}"/>
              </a:ext>
            </a:extLst>
          </p:cNvPr>
          <p:cNvSpPr>
            <a:spLocks noGrp="1"/>
          </p:cNvSpPr>
          <p:nvPr>
            <p:ph idx="1"/>
          </p:nvPr>
        </p:nvSpPr>
        <p:spPr/>
        <p:txBody>
          <a:bodyPr/>
          <a:lstStyle/>
          <a:p>
            <a:pPr lvl="1" eaLnBrk="1" hangingPunct="1"/>
            <a:r>
              <a:rPr lang="zh-TW" altLang="en-US"/>
              <a:t>組成維度</a:t>
            </a:r>
          </a:p>
          <a:p>
            <a:pPr lvl="2" eaLnBrk="1" hangingPunct="1"/>
            <a:r>
              <a:rPr lang="zh-TW" altLang="en-US"/>
              <a:t>維度表：例如時間、產品等維度</a:t>
            </a:r>
            <a:endParaRPr lang="en-US" altLang="zh-TW"/>
          </a:p>
          <a:p>
            <a:pPr lvl="2" eaLnBrk="1" hangingPunct="1"/>
            <a:r>
              <a:rPr lang="zh-TW" altLang="en-US"/>
              <a:t>維度表的組成屬性：</a:t>
            </a:r>
            <a:endParaRPr lang="en-US" altLang="zh-TW"/>
          </a:p>
          <a:p>
            <a:pPr lvl="3" eaLnBrk="1" hangingPunct="1"/>
            <a:r>
              <a:rPr lang="zh-TW" altLang="en-US"/>
              <a:t>用來描述某一維度的所有屬性</a:t>
            </a:r>
            <a:endParaRPr lang="en-US" altLang="zh-TW"/>
          </a:p>
          <a:p>
            <a:pPr lvl="2" eaLnBrk="1" hangingPunct="1"/>
            <a:r>
              <a:rPr lang="zh-TW" altLang="en-US"/>
              <a:t>維度對應關係：</a:t>
            </a:r>
            <a:endParaRPr lang="en-US" altLang="zh-TW"/>
          </a:p>
          <a:p>
            <a:pPr lvl="3" eaLnBrk="1" hangingPunct="1"/>
            <a:r>
              <a:rPr lang="zh-TW" altLang="en-US"/>
              <a:t>若維度表的組成是由雪花狀 的多個資料表組成的，則在定義資料立方體的維度時，需要解釋如何將多個雪花狀關係的資料表變成一個單一的維度</a:t>
            </a:r>
          </a:p>
        </p:txBody>
      </p:sp>
      <p:sp>
        <p:nvSpPr>
          <p:cNvPr id="22532" name="投影片編號版面配置區 3">
            <a:extLst>
              <a:ext uri="{FF2B5EF4-FFF2-40B4-BE49-F238E27FC236}">
                <a16:creationId xmlns:a16="http://schemas.microsoft.com/office/drawing/2014/main" id="{9C311F34-1A71-4388-9C0B-2206F04B713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0000FF"/>
                </a:solidFill>
                <a:latin typeface="Arial" panose="020B0604020202020204" pitchFamily="34" charset="0"/>
                <a:ea typeface="標楷體" panose="03000509000000000000" pitchFamily="65" charset="-120"/>
              </a:defRPr>
            </a:lvl1pPr>
            <a:lvl2pPr marL="742950" indent="-285750">
              <a:defRPr sz="2400" b="1">
                <a:solidFill>
                  <a:srgbClr val="0000FF"/>
                </a:solidFill>
                <a:latin typeface="Arial" panose="020B0604020202020204" pitchFamily="34" charset="0"/>
                <a:ea typeface="標楷體" panose="03000509000000000000" pitchFamily="65" charset="-120"/>
              </a:defRPr>
            </a:lvl2pPr>
            <a:lvl3pPr marL="1143000" indent="-228600">
              <a:defRPr sz="2400" b="1">
                <a:solidFill>
                  <a:srgbClr val="0000FF"/>
                </a:solidFill>
                <a:latin typeface="Arial" panose="020B0604020202020204" pitchFamily="34" charset="0"/>
                <a:ea typeface="標楷體" panose="03000509000000000000" pitchFamily="65" charset="-120"/>
              </a:defRPr>
            </a:lvl3pPr>
            <a:lvl4pPr marL="1600200" indent="-228600">
              <a:defRPr sz="2400" b="1">
                <a:solidFill>
                  <a:srgbClr val="0000FF"/>
                </a:solidFill>
                <a:latin typeface="Arial" panose="020B0604020202020204" pitchFamily="34" charset="0"/>
                <a:ea typeface="標楷體" panose="03000509000000000000" pitchFamily="65" charset="-120"/>
              </a:defRPr>
            </a:lvl4pPr>
            <a:lvl5pPr marL="2057400" indent="-228600">
              <a:defRPr sz="2400" b="1">
                <a:solidFill>
                  <a:srgbClr val="0000FF"/>
                </a:solidFill>
                <a:latin typeface="Arial" panose="020B0604020202020204" pitchFamily="34" charset="0"/>
                <a:ea typeface="標楷體" panose="03000509000000000000" pitchFamily="65" charset="-120"/>
              </a:defRPr>
            </a:lvl5pPr>
            <a:lvl6pPr marL="25146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6pPr>
            <a:lvl7pPr marL="29718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7pPr>
            <a:lvl8pPr marL="34290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8pPr>
            <a:lvl9pPr marL="38862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9pPr>
          </a:lstStyle>
          <a:p>
            <a:fld id="{D379FCA4-B294-434B-8004-FD93FFCAAF3F}" type="slidenum">
              <a:rPr lang="zh-TW" altLang="en-US" sz="1000">
                <a:solidFill>
                  <a:schemeClr val="bg1"/>
                </a:solidFill>
                <a:ea typeface="新細明體" panose="02020500000000000000" pitchFamily="18" charset="-120"/>
              </a:rPr>
              <a:pPr/>
              <a:t>10</a:t>
            </a:fld>
            <a:endParaRPr lang="en-US" altLang="zh-TW" sz="1000">
              <a:solidFill>
                <a:schemeClr val="bg1"/>
              </a:solidFill>
              <a:ea typeface="新細明體" panose="02020500000000000000" pitchFamily="18" charset="-120"/>
            </a:endParaRPr>
          </a:p>
        </p:txBody>
      </p:sp>
      <p:sp>
        <p:nvSpPr>
          <p:cNvPr id="22533" name="頁尾版面配置區 4">
            <a:extLst>
              <a:ext uri="{FF2B5EF4-FFF2-40B4-BE49-F238E27FC236}">
                <a16:creationId xmlns:a16="http://schemas.microsoft.com/office/drawing/2014/main" id="{76808719-495B-4E64-8983-A151027A7AAE}"/>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0000FF"/>
                </a:solidFill>
                <a:latin typeface="Arial" panose="020B0604020202020204" pitchFamily="34" charset="0"/>
                <a:ea typeface="標楷體" panose="03000509000000000000" pitchFamily="65" charset="-120"/>
              </a:defRPr>
            </a:lvl1pPr>
            <a:lvl2pPr marL="742950" indent="-285750">
              <a:defRPr sz="2400" b="1">
                <a:solidFill>
                  <a:srgbClr val="0000FF"/>
                </a:solidFill>
                <a:latin typeface="Arial" panose="020B0604020202020204" pitchFamily="34" charset="0"/>
                <a:ea typeface="標楷體" panose="03000509000000000000" pitchFamily="65" charset="-120"/>
              </a:defRPr>
            </a:lvl2pPr>
            <a:lvl3pPr marL="1143000" indent="-228600">
              <a:defRPr sz="2400" b="1">
                <a:solidFill>
                  <a:srgbClr val="0000FF"/>
                </a:solidFill>
                <a:latin typeface="Arial" panose="020B0604020202020204" pitchFamily="34" charset="0"/>
                <a:ea typeface="標楷體" panose="03000509000000000000" pitchFamily="65" charset="-120"/>
              </a:defRPr>
            </a:lvl3pPr>
            <a:lvl4pPr marL="1600200" indent="-228600">
              <a:defRPr sz="2400" b="1">
                <a:solidFill>
                  <a:srgbClr val="0000FF"/>
                </a:solidFill>
                <a:latin typeface="Arial" panose="020B0604020202020204" pitchFamily="34" charset="0"/>
                <a:ea typeface="標楷體" panose="03000509000000000000" pitchFamily="65" charset="-120"/>
              </a:defRPr>
            </a:lvl4pPr>
            <a:lvl5pPr marL="2057400" indent="-228600">
              <a:defRPr sz="2400" b="1">
                <a:solidFill>
                  <a:srgbClr val="0000FF"/>
                </a:solidFill>
                <a:latin typeface="Arial" panose="020B0604020202020204" pitchFamily="34" charset="0"/>
                <a:ea typeface="標楷體" panose="03000509000000000000" pitchFamily="65" charset="-120"/>
              </a:defRPr>
            </a:lvl5pPr>
            <a:lvl6pPr marL="25146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6pPr>
            <a:lvl7pPr marL="29718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7pPr>
            <a:lvl8pPr marL="34290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8pPr>
            <a:lvl9pPr marL="38862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9pPr>
          </a:lstStyle>
          <a:p>
            <a:r>
              <a:rPr lang="en-US" altLang="zh-TW" sz="1000">
                <a:solidFill>
                  <a:schemeClr val="tx1"/>
                </a:solidFill>
                <a:ea typeface="新細明體" panose="02020500000000000000" pitchFamily="18" charset="-120"/>
              </a:rPr>
              <a:t>© </a:t>
            </a:r>
            <a:r>
              <a:rPr lang="zh-TW" altLang="en-US" sz="1000">
                <a:solidFill>
                  <a:schemeClr val="tx1"/>
                </a:solidFill>
                <a:ea typeface="新細明體" panose="02020500000000000000" pitchFamily="18" charset="-120"/>
              </a:rPr>
              <a:t>滄海圖書</a:t>
            </a:r>
            <a:endParaRPr lang="en-US" altLang="zh-TW" sz="1000">
              <a:solidFill>
                <a:schemeClr val="tx1"/>
              </a:solidFill>
              <a:ea typeface="新細明體" panose="02020500000000000000" pitchFamily="18" charset="-120"/>
            </a:endParaRPr>
          </a:p>
        </p:txBody>
      </p:sp>
    </p:spTree>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5D25A2B2-8F44-4583-AFEE-69E81A4B92FF}"/>
              </a:ext>
            </a:extLst>
          </p:cNvPr>
          <p:cNvSpPr>
            <a:spLocks noGrp="1"/>
          </p:cNvSpPr>
          <p:nvPr>
            <p:ph type="title"/>
          </p:nvPr>
        </p:nvSpPr>
        <p:spPr>
          <a:xfrm>
            <a:off x="457200" y="274638"/>
            <a:ext cx="8435975" cy="1036637"/>
          </a:xfrm>
        </p:spPr>
        <p:txBody>
          <a:bodyPr/>
          <a:lstStyle/>
          <a:p>
            <a:pPr eaLnBrk="1" hangingPunct="1">
              <a:defRPr/>
            </a:pPr>
            <a:r>
              <a:rPr lang="zh-TW" altLang="en-US" dirty="0"/>
              <a:t>資料立方體的組成元件 （</a:t>
            </a:r>
            <a:r>
              <a:rPr lang="en-US" altLang="zh-TW" dirty="0"/>
              <a:t>cont.)</a:t>
            </a:r>
            <a:endParaRPr lang="zh-TW" altLang="en-US" dirty="0"/>
          </a:p>
        </p:txBody>
      </p:sp>
      <p:sp>
        <p:nvSpPr>
          <p:cNvPr id="23555" name="內容版面配置區 2">
            <a:extLst>
              <a:ext uri="{FF2B5EF4-FFF2-40B4-BE49-F238E27FC236}">
                <a16:creationId xmlns:a16="http://schemas.microsoft.com/office/drawing/2014/main" id="{BE7E90C5-74E4-466A-A9C3-65FF572A3603}"/>
              </a:ext>
            </a:extLst>
          </p:cNvPr>
          <p:cNvSpPr>
            <a:spLocks noGrp="1"/>
          </p:cNvSpPr>
          <p:nvPr>
            <p:ph idx="1"/>
          </p:nvPr>
        </p:nvSpPr>
        <p:spPr/>
        <p:txBody>
          <a:bodyPr/>
          <a:lstStyle/>
          <a:p>
            <a:pPr eaLnBrk="1" hangingPunct="1"/>
            <a:r>
              <a:rPr lang="zh-TW" altLang="en-US"/>
              <a:t>資料立方體的組成元件 </a:t>
            </a:r>
            <a:r>
              <a:rPr lang="en-US" altLang="zh-TW"/>
              <a:t>(cont.)</a:t>
            </a:r>
          </a:p>
          <a:p>
            <a:pPr lvl="1" eaLnBrk="1" hangingPunct="1"/>
            <a:r>
              <a:rPr lang="zh-TW" altLang="en-US"/>
              <a:t>維度中的屬性之階層分析</a:t>
            </a:r>
            <a:endParaRPr lang="zh-TW" altLang="en-US" sz="1400"/>
          </a:p>
          <a:p>
            <a:pPr lvl="2" eaLnBrk="1" hangingPunct="1"/>
            <a:r>
              <a:rPr lang="zh-TW" altLang="en-US"/>
              <a:t>某一使用者希望能根據如圖 </a:t>
            </a:r>
            <a:r>
              <a:rPr lang="en-US" altLang="zh-TW"/>
              <a:t>4-2 </a:t>
            </a:r>
            <a:r>
              <a:rPr lang="zh-TW" altLang="en-US"/>
              <a:t>這樣的方法來分析時間、產品與顧客這些維度</a:t>
            </a:r>
            <a:endParaRPr lang="en-US" altLang="zh-TW"/>
          </a:p>
          <a:p>
            <a:pPr lvl="2" eaLnBrk="1" hangingPunct="1"/>
            <a:r>
              <a:rPr lang="zh-TW" altLang="en-US"/>
              <a:t>另外一個使用者想要用不同於圖 </a:t>
            </a:r>
            <a:r>
              <a:rPr lang="en-US" altLang="zh-TW"/>
              <a:t>4-2 </a:t>
            </a:r>
            <a:r>
              <a:rPr lang="zh-TW" altLang="en-US"/>
              <a:t>這樣的屬性階層來產生報表 </a:t>
            </a:r>
            <a:r>
              <a:rPr lang="en-US" altLang="zh-TW"/>
              <a:t>(</a:t>
            </a:r>
            <a:r>
              <a:rPr lang="zh-TW" altLang="en-US"/>
              <a:t>例如不同的產品分類法：由奢侈品與否變成用原料來區分產品</a:t>
            </a:r>
            <a:r>
              <a:rPr lang="en-US" altLang="zh-TW"/>
              <a:t>)</a:t>
            </a:r>
          </a:p>
          <a:p>
            <a:pPr lvl="1" eaLnBrk="1" hangingPunct="1"/>
            <a:r>
              <a:rPr lang="zh-TW" altLang="en-US"/>
              <a:t>資料立方體計算與儲存的方法與時機</a:t>
            </a:r>
            <a:endParaRPr lang="en-US" altLang="zh-TW"/>
          </a:p>
          <a:p>
            <a:pPr lvl="2" eaLnBrk="1" hangingPunct="1"/>
            <a:r>
              <a:rPr lang="zh-TW" altLang="en-US"/>
              <a:t>何時將資料表內的資料取出，並產生資料立方體，</a:t>
            </a:r>
            <a:endParaRPr lang="en-US" altLang="zh-TW"/>
          </a:p>
          <a:p>
            <a:pPr lvl="2" eaLnBrk="1" hangingPunct="1"/>
            <a:r>
              <a:rPr lang="zh-TW" altLang="en-US"/>
              <a:t>這些產生的資料立方體是否要全部另外儲存起來，</a:t>
            </a:r>
            <a:endParaRPr lang="en-US" altLang="zh-TW"/>
          </a:p>
          <a:p>
            <a:pPr lvl="2" eaLnBrk="1" hangingPunct="1"/>
            <a:r>
              <a:rPr lang="zh-TW" altLang="en-US"/>
              <a:t>立方體的儲存格式</a:t>
            </a:r>
          </a:p>
        </p:txBody>
      </p:sp>
      <p:sp>
        <p:nvSpPr>
          <p:cNvPr id="23556" name="投影片編號版面配置區 3">
            <a:extLst>
              <a:ext uri="{FF2B5EF4-FFF2-40B4-BE49-F238E27FC236}">
                <a16:creationId xmlns:a16="http://schemas.microsoft.com/office/drawing/2014/main" id="{34893C74-7D4F-4240-AF67-EFE3BDBD475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0000FF"/>
                </a:solidFill>
                <a:latin typeface="Arial" panose="020B0604020202020204" pitchFamily="34" charset="0"/>
                <a:ea typeface="標楷體" panose="03000509000000000000" pitchFamily="65" charset="-120"/>
              </a:defRPr>
            </a:lvl1pPr>
            <a:lvl2pPr marL="742950" indent="-285750">
              <a:defRPr sz="2400" b="1">
                <a:solidFill>
                  <a:srgbClr val="0000FF"/>
                </a:solidFill>
                <a:latin typeface="Arial" panose="020B0604020202020204" pitchFamily="34" charset="0"/>
                <a:ea typeface="標楷體" panose="03000509000000000000" pitchFamily="65" charset="-120"/>
              </a:defRPr>
            </a:lvl2pPr>
            <a:lvl3pPr marL="1143000" indent="-228600">
              <a:defRPr sz="2400" b="1">
                <a:solidFill>
                  <a:srgbClr val="0000FF"/>
                </a:solidFill>
                <a:latin typeface="Arial" panose="020B0604020202020204" pitchFamily="34" charset="0"/>
                <a:ea typeface="標楷體" panose="03000509000000000000" pitchFamily="65" charset="-120"/>
              </a:defRPr>
            </a:lvl3pPr>
            <a:lvl4pPr marL="1600200" indent="-228600">
              <a:defRPr sz="2400" b="1">
                <a:solidFill>
                  <a:srgbClr val="0000FF"/>
                </a:solidFill>
                <a:latin typeface="Arial" panose="020B0604020202020204" pitchFamily="34" charset="0"/>
                <a:ea typeface="標楷體" panose="03000509000000000000" pitchFamily="65" charset="-120"/>
              </a:defRPr>
            </a:lvl4pPr>
            <a:lvl5pPr marL="2057400" indent="-228600">
              <a:defRPr sz="2400" b="1">
                <a:solidFill>
                  <a:srgbClr val="0000FF"/>
                </a:solidFill>
                <a:latin typeface="Arial" panose="020B0604020202020204" pitchFamily="34" charset="0"/>
                <a:ea typeface="標楷體" panose="03000509000000000000" pitchFamily="65" charset="-120"/>
              </a:defRPr>
            </a:lvl5pPr>
            <a:lvl6pPr marL="25146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6pPr>
            <a:lvl7pPr marL="29718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7pPr>
            <a:lvl8pPr marL="34290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8pPr>
            <a:lvl9pPr marL="38862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9pPr>
          </a:lstStyle>
          <a:p>
            <a:fld id="{98561B5A-77B3-45FD-B4E9-D2158C9104A9}" type="slidenum">
              <a:rPr lang="zh-TW" altLang="en-US" sz="1000">
                <a:solidFill>
                  <a:schemeClr val="bg1"/>
                </a:solidFill>
                <a:ea typeface="新細明體" panose="02020500000000000000" pitchFamily="18" charset="-120"/>
              </a:rPr>
              <a:pPr/>
              <a:t>11</a:t>
            </a:fld>
            <a:endParaRPr lang="en-US" altLang="zh-TW" sz="1000">
              <a:solidFill>
                <a:schemeClr val="bg1"/>
              </a:solidFill>
              <a:ea typeface="新細明體" panose="02020500000000000000" pitchFamily="18" charset="-120"/>
            </a:endParaRPr>
          </a:p>
        </p:txBody>
      </p:sp>
      <p:sp>
        <p:nvSpPr>
          <p:cNvPr id="23557" name="頁尾版面配置區 4">
            <a:extLst>
              <a:ext uri="{FF2B5EF4-FFF2-40B4-BE49-F238E27FC236}">
                <a16:creationId xmlns:a16="http://schemas.microsoft.com/office/drawing/2014/main" id="{EC51E8C9-EA71-4F6F-9563-EF3015798196}"/>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0000FF"/>
                </a:solidFill>
                <a:latin typeface="Arial" panose="020B0604020202020204" pitchFamily="34" charset="0"/>
                <a:ea typeface="標楷體" panose="03000509000000000000" pitchFamily="65" charset="-120"/>
              </a:defRPr>
            </a:lvl1pPr>
            <a:lvl2pPr marL="742950" indent="-285750">
              <a:defRPr sz="2400" b="1">
                <a:solidFill>
                  <a:srgbClr val="0000FF"/>
                </a:solidFill>
                <a:latin typeface="Arial" panose="020B0604020202020204" pitchFamily="34" charset="0"/>
                <a:ea typeface="標楷體" panose="03000509000000000000" pitchFamily="65" charset="-120"/>
              </a:defRPr>
            </a:lvl2pPr>
            <a:lvl3pPr marL="1143000" indent="-228600">
              <a:defRPr sz="2400" b="1">
                <a:solidFill>
                  <a:srgbClr val="0000FF"/>
                </a:solidFill>
                <a:latin typeface="Arial" panose="020B0604020202020204" pitchFamily="34" charset="0"/>
                <a:ea typeface="標楷體" panose="03000509000000000000" pitchFamily="65" charset="-120"/>
              </a:defRPr>
            </a:lvl3pPr>
            <a:lvl4pPr marL="1600200" indent="-228600">
              <a:defRPr sz="2400" b="1">
                <a:solidFill>
                  <a:srgbClr val="0000FF"/>
                </a:solidFill>
                <a:latin typeface="Arial" panose="020B0604020202020204" pitchFamily="34" charset="0"/>
                <a:ea typeface="標楷體" panose="03000509000000000000" pitchFamily="65" charset="-120"/>
              </a:defRPr>
            </a:lvl4pPr>
            <a:lvl5pPr marL="2057400" indent="-228600">
              <a:defRPr sz="2400" b="1">
                <a:solidFill>
                  <a:srgbClr val="0000FF"/>
                </a:solidFill>
                <a:latin typeface="Arial" panose="020B0604020202020204" pitchFamily="34" charset="0"/>
                <a:ea typeface="標楷體" panose="03000509000000000000" pitchFamily="65" charset="-120"/>
              </a:defRPr>
            </a:lvl5pPr>
            <a:lvl6pPr marL="25146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6pPr>
            <a:lvl7pPr marL="29718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7pPr>
            <a:lvl8pPr marL="34290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8pPr>
            <a:lvl9pPr marL="38862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9pPr>
          </a:lstStyle>
          <a:p>
            <a:r>
              <a:rPr lang="en-US" altLang="zh-TW" sz="1000">
                <a:solidFill>
                  <a:schemeClr val="tx1"/>
                </a:solidFill>
                <a:ea typeface="新細明體" panose="02020500000000000000" pitchFamily="18" charset="-120"/>
              </a:rPr>
              <a:t>© </a:t>
            </a:r>
            <a:r>
              <a:rPr lang="zh-TW" altLang="en-US" sz="1000">
                <a:solidFill>
                  <a:schemeClr val="tx1"/>
                </a:solidFill>
                <a:ea typeface="新細明體" panose="02020500000000000000" pitchFamily="18" charset="-120"/>
              </a:rPr>
              <a:t>滄海圖書</a:t>
            </a:r>
            <a:endParaRPr lang="en-US" altLang="zh-TW" sz="1000">
              <a:solidFill>
                <a:schemeClr val="tx1"/>
              </a:solidFill>
              <a:ea typeface="新細明體" panose="02020500000000000000" pitchFamily="18" charset="-120"/>
            </a:endParaRPr>
          </a:p>
        </p:txBody>
      </p:sp>
    </p:spTree>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標題 1">
            <a:extLst>
              <a:ext uri="{FF2B5EF4-FFF2-40B4-BE49-F238E27FC236}">
                <a16:creationId xmlns:a16="http://schemas.microsoft.com/office/drawing/2014/main" id="{4065986E-AAEB-4B64-B3E6-66281C0715AE}"/>
              </a:ext>
            </a:extLst>
          </p:cNvPr>
          <p:cNvSpPr>
            <a:spLocks noGrp="1"/>
          </p:cNvSpPr>
          <p:nvPr>
            <p:ph type="title"/>
          </p:nvPr>
        </p:nvSpPr>
        <p:spPr>
          <a:xfrm>
            <a:off x="457200" y="274638"/>
            <a:ext cx="8218488" cy="1036637"/>
          </a:xfrm>
        </p:spPr>
        <p:txBody>
          <a:bodyPr/>
          <a:lstStyle/>
          <a:p>
            <a:pPr eaLnBrk="1" hangingPunct="1">
              <a:defRPr/>
            </a:pPr>
            <a:r>
              <a:rPr lang="zh-TW" altLang="en-US" dirty="0"/>
              <a:t>三種常見的報表產生與呈現方式</a:t>
            </a:r>
          </a:p>
        </p:txBody>
      </p:sp>
      <p:sp>
        <p:nvSpPr>
          <p:cNvPr id="24579" name="內容版面配置區 2">
            <a:extLst>
              <a:ext uri="{FF2B5EF4-FFF2-40B4-BE49-F238E27FC236}">
                <a16:creationId xmlns:a16="http://schemas.microsoft.com/office/drawing/2014/main" id="{1F473DD5-74E5-4065-8DF1-21AFF33926E4}"/>
              </a:ext>
            </a:extLst>
          </p:cNvPr>
          <p:cNvSpPr>
            <a:spLocks noGrp="1"/>
          </p:cNvSpPr>
          <p:nvPr>
            <p:ph idx="1"/>
          </p:nvPr>
        </p:nvSpPr>
        <p:spPr/>
        <p:txBody>
          <a:bodyPr/>
          <a:lstStyle/>
          <a:p>
            <a:pPr eaLnBrk="1" hangingPunct="1"/>
            <a:r>
              <a:rPr lang="zh-TW" altLang="en-US"/>
              <a:t>一般報表</a:t>
            </a:r>
            <a:endParaRPr lang="en-US" altLang="zh-TW"/>
          </a:p>
          <a:p>
            <a:pPr eaLnBrk="1" hangingPunct="1"/>
            <a:r>
              <a:rPr lang="zh-TW" altLang="en-US"/>
              <a:t>線上即時報表分析</a:t>
            </a:r>
            <a:endParaRPr lang="en-US" altLang="zh-TW"/>
          </a:p>
          <a:p>
            <a:pPr eaLnBrk="1" hangingPunct="1"/>
            <a:r>
              <a:rPr lang="zh-TW" altLang="en-US"/>
              <a:t>儀表板</a:t>
            </a:r>
          </a:p>
        </p:txBody>
      </p:sp>
      <p:sp>
        <p:nvSpPr>
          <p:cNvPr id="24580" name="投影片編號版面配置區 3">
            <a:extLst>
              <a:ext uri="{FF2B5EF4-FFF2-40B4-BE49-F238E27FC236}">
                <a16:creationId xmlns:a16="http://schemas.microsoft.com/office/drawing/2014/main" id="{3027AEA1-53AC-4CA4-858A-286D5040FBC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0000FF"/>
                </a:solidFill>
                <a:latin typeface="Arial" panose="020B0604020202020204" pitchFamily="34" charset="0"/>
                <a:ea typeface="標楷體" panose="03000509000000000000" pitchFamily="65" charset="-120"/>
              </a:defRPr>
            </a:lvl1pPr>
            <a:lvl2pPr marL="742950" indent="-285750">
              <a:defRPr sz="2400" b="1">
                <a:solidFill>
                  <a:srgbClr val="0000FF"/>
                </a:solidFill>
                <a:latin typeface="Arial" panose="020B0604020202020204" pitchFamily="34" charset="0"/>
                <a:ea typeface="標楷體" panose="03000509000000000000" pitchFamily="65" charset="-120"/>
              </a:defRPr>
            </a:lvl2pPr>
            <a:lvl3pPr marL="1143000" indent="-228600">
              <a:defRPr sz="2400" b="1">
                <a:solidFill>
                  <a:srgbClr val="0000FF"/>
                </a:solidFill>
                <a:latin typeface="Arial" panose="020B0604020202020204" pitchFamily="34" charset="0"/>
                <a:ea typeface="標楷體" panose="03000509000000000000" pitchFamily="65" charset="-120"/>
              </a:defRPr>
            </a:lvl3pPr>
            <a:lvl4pPr marL="1600200" indent="-228600">
              <a:defRPr sz="2400" b="1">
                <a:solidFill>
                  <a:srgbClr val="0000FF"/>
                </a:solidFill>
                <a:latin typeface="Arial" panose="020B0604020202020204" pitchFamily="34" charset="0"/>
                <a:ea typeface="標楷體" panose="03000509000000000000" pitchFamily="65" charset="-120"/>
              </a:defRPr>
            </a:lvl4pPr>
            <a:lvl5pPr marL="2057400" indent="-228600">
              <a:defRPr sz="2400" b="1">
                <a:solidFill>
                  <a:srgbClr val="0000FF"/>
                </a:solidFill>
                <a:latin typeface="Arial" panose="020B0604020202020204" pitchFamily="34" charset="0"/>
                <a:ea typeface="標楷體" panose="03000509000000000000" pitchFamily="65" charset="-120"/>
              </a:defRPr>
            </a:lvl5pPr>
            <a:lvl6pPr marL="25146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6pPr>
            <a:lvl7pPr marL="29718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7pPr>
            <a:lvl8pPr marL="34290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8pPr>
            <a:lvl9pPr marL="38862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9pPr>
          </a:lstStyle>
          <a:p>
            <a:fld id="{3666D527-99EA-4533-A894-313EAA5A4B59}" type="slidenum">
              <a:rPr lang="zh-TW" altLang="en-US" sz="1000">
                <a:solidFill>
                  <a:schemeClr val="bg1"/>
                </a:solidFill>
                <a:ea typeface="新細明體" panose="02020500000000000000" pitchFamily="18" charset="-120"/>
              </a:rPr>
              <a:pPr/>
              <a:t>12</a:t>
            </a:fld>
            <a:endParaRPr lang="en-US" altLang="zh-TW" sz="1000">
              <a:solidFill>
                <a:schemeClr val="bg1"/>
              </a:solidFill>
              <a:ea typeface="新細明體" panose="02020500000000000000" pitchFamily="18" charset="-120"/>
            </a:endParaRPr>
          </a:p>
        </p:txBody>
      </p:sp>
      <p:sp>
        <p:nvSpPr>
          <p:cNvPr id="24581" name="頁尾版面配置區 4">
            <a:extLst>
              <a:ext uri="{FF2B5EF4-FFF2-40B4-BE49-F238E27FC236}">
                <a16:creationId xmlns:a16="http://schemas.microsoft.com/office/drawing/2014/main" id="{4AD592C4-495C-4E63-90BB-1E1E7EBBA100}"/>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0000FF"/>
                </a:solidFill>
                <a:latin typeface="Arial" panose="020B0604020202020204" pitchFamily="34" charset="0"/>
                <a:ea typeface="標楷體" panose="03000509000000000000" pitchFamily="65" charset="-120"/>
              </a:defRPr>
            </a:lvl1pPr>
            <a:lvl2pPr marL="742950" indent="-285750">
              <a:defRPr sz="2400" b="1">
                <a:solidFill>
                  <a:srgbClr val="0000FF"/>
                </a:solidFill>
                <a:latin typeface="Arial" panose="020B0604020202020204" pitchFamily="34" charset="0"/>
                <a:ea typeface="標楷體" panose="03000509000000000000" pitchFamily="65" charset="-120"/>
              </a:defRPr>
            </a:lvl2pPr>
            <a:lvl3pPr marL="1143000" indent="-228600">
              <a:defRPr sz="2400" b="1">
                <a:solidFill>
                  <a:srgbClr val="0000FF"/>
                </a:solidFill>
                <a:latin typeface="Arial" panose="020B0604020202020204" pitchFamily="34" charset="0"/>
                <a:ea typeface="標楷體" panose="03000509000000000000" pitchFamily="65" charset="-120"/>
              </a:defRPr>
            </a:lvl3pPr>
            <a:lvl4pPr marL="1600200" indent="-228600">
              <a:defRPr sz="2400" b="1">
                <a:solidFill>
                  <a:srgbClr val="0000FF"/>
                </a:solidFill>
                <a:latin typeface="Arial" panose="020B0604020202020204" pitchFamily="34" charset="0"/>
                <a:ea typeface="標楷體" panose="03000509000000000000" pitchFamily="65" charset="-120"/>
              </a:defRPr>
            </a:lvl4pPr>
            <a:lvl5pPr marL="2057400" indent="-228600">
              <a:defRPr sz="2400" b="1">
                <a:solidFill>
                  <a:srgbClr val="0000FF"/>
                </a:solidFill>
                <a:latin typeface="Arial" panose="020B0604020202020204" pitchFamily="34" charset="0"/>
                <a:ea typeface="標楷體" panose="03000509000000000000" pitchFamily="65" charset="-120"/>
              </a:defRPr>
            </a:lvl5pPr>
            <a:lvl6pPr marL="25146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6pPr>
            <a:lvl7pPr marL="29718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7pPr>
            <a:lvl8pPr marL="34290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8pPr>
            <a:lvl9pPr marL="38862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9pPr>
          </a:lstStyle>
          <a:p>
            <a:r>
              <a:rPr lang="en-US" altLang="zh-TW" sz="1000">
                <a:solidFill>
                  <a:schemeClr val="tx1"/>
                </a:solidFill>
                <a:ea typeface="新細明體" panose="02020500000000000000" pitchFamily="18" charset="-120"/>
              </a:rPr>
              <a:t>© </a:t>
            </a:r>
            <a:r>
              <a:rPr lang="zh-TW" altLang="en-US" sz="1000">
                <a:solidFill>
                  <a:schemeClr val="tx1"/>
                </a:solidFill>
                <a:ea typeface="新細明體" panose="02020500000000000000" pitchFamily="18" charset="-120"/>
              </a:rPr>
              <a:t>滄海圖書</a:t>
            </a:r>
            <a:endParaRPr lang="en-US" altLang="zh-TW" sz="1000">
              <a:solidFill>
                <a:schemeClr val="tx1"/>
              </a:solidFill>
              <a:ea typeface="新細明體" panose="02020500000000000000" pitchFamily="18" charset="-120"/>
            </a:endParaRPr>
          </a:p>
        </p:txBody>
      </p:sp>
    </p:spTree>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標題 1">
            <a:extLst>
              <a:ext uri="{FF2B5EF4-FFF2-40B4-BE49-F238E27FC236}">
                <a16:creationId xmlns:a16="http://schemas.microsoft.com/office/drawing/2014/main" id="{60B35983-66F5-488B-B9D6-1C0259DC9D15}"/>
              </a:ext>
            </a:extLst>
          </p:cNvPr>
          <p:cNvSpPr>
            <a:spLocks noGrp="1"/>
          </p:cNvSpPr>
          <p:nvPr>
            <p:ph type="title"/>
          </p:nvPr>
        </p:nvSpPr>
        <p:spPr>
          <a:xfrm>
            <a:off x="457200" y="274638"/>
            <a:ext cx="6851650" cy="1036637"/>
          </a:xfrm>
        </p:spPr>
        <p:txBody>
          <a:bodyPr/>
          <a:lstStyle/>
          <a:p>
            <a:pPr eaLnBrk="1" hangingPunct="1">
              <a:defRPr/>
            </a:pPr>
            <a:r>
              <a:rPr lang="zh-TW" altLang="en-US"/>
              <a:t>一般報表</a:t>
            </a:r>
          </a:p>
        </p:txBody>
      </p:sp>
      <p:sp>
        <p:nvSpPr>
          <p:cNvPr id="25603" name="內容版面配置區 2">
            <a:extLst>
              <a:ext uri="{FF2B5EF4-FFF2-40B4-BE49-F238E27FC236}">
                <a16:creationId xmlns:a16="http://schemas.microsoft.com/office/drawing/2014/main" id="{01FEFEBF-3697-492F-82AE-1D71532E9EEB}"/>
              </a:ext>
            </a:extLst>
          </p:cNvPr>
          <p:cNvSpPr>
            <a:spLocks noGrp="1"/>
          </p:cNvSpPr>
          <p:nvPr>
            <p:ph idx="1"/>
          </p:nvPr>
        </p:nvSpPr>
        <p:spPr/>
        <p:txBody>
          <a:bodyPr/>
          <a:lstStyle/>
          <a:p>
            <a:pPr eaLnBrk="1" hangingPunct="1"/>
            <a:r>
              <a:rPr lang="zh-TW" altLang="en-US"/>
              <a:t>將資料倉儲系統內的資料，依據使用者的需要，列印出制式的報表來</a:t>
            </a:r>
            <a:endParaRPr lang="en-US" altLang="zh-TW"/>
          </a:p>
          <a:p>
            <a:pPr eaLnBrk="1" hangingPunct="1"/>
            <a:r>
              <a:rPr lang="zh-TW" altLang="en-US"/>
              <a:t>用來提供使用者靜態且經常性的資料讀取</a:t>
            </a:r>
            <a:endParaRPr lang="en-US" altLang="zh-TW"/>
          </a:p>
          <a:p>
            <a:pPr eaLnBrk="1" hangingPunct="1"/>
            <a:r>
              <a:rPr lang="zh-TW" altLang="en-US"/>
              <a:t>制式的報表已經包含使用者每天都需要的資料及所需的呈現圖表</a:t>
            </a:r>
            <a:endParaRPr lang="en-US" altLang="zh-TW"/>
          </a:p>
          <a:p>
            <a:pPr lvl="1" eaLnBrk="1" hangingPunct="1"/>
            <a:r>
              <a:rPr lang="zh-TW" altLang="en-US"/>
              <a:t>例如一個賣場的點貨人員，每天早上都要印出該日的預期進貨清單，然後按照該報表清單一一核對當日的進貨</a:t>
            </a:r>
          </a:p>
        </p:txBody>
      </p:sp>
      <p:sp>
        <p:nvSpPr>
          <p:cNvPr id="25604" name="投影片編號版面配置區 3">
            <a:extLst>
              <a:ext uri="{FF2B5EF4-FFF2-40B4-BE49-F238E27FC236}">
                <a16:creationId xmlns:a16="http://schemas.microsoft.com/office/drawing/2014/main" id="{D3684F0D-121B-4B43-A57F-42FAE0D6C9D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0000FF"/>
                </a:solidFill>
                <a:latin typeface="Arial" panose="020B0604020202020204" pitchFamily="34" charset="0"/>
                <a:ea typeface="標楷體" panose="03000509000000000000" pitchFamily="65" charset="-120"/>
              </a:defRPr>
            </a:lvl1pPr>
            <a:lvl2pPr marL="742950" indent="-285750">
              <a:defRPr sz="2400" b="1">
                <a:solidFill>
                  <a:srgbClr val="0000FF"/>
                </a:solidFill>
                <a:latin typeface="Arial" panose="020B0604020202020204" pitchFamily="34" charset="0"/>
                <a:ea typeface="標楷體" panose="03000509000000000000" pitchFamily="65" charset="-120"/>
              </a:defRPr>
            </a:lvl2pPr>
            <a:lvl3pPr marL="1143000" indent="-228600">
              <a:defRPr sz="2400" b="1">
                <a:solidFill>
                  <a:srgbClr val="0000FF"/>
                </a:solidFill>
                <a:latin typeface="Arial" panose="020B0604020202020204" pitchFamily="34" charset="0"/>
                <a:ea typeface="標楷體" panose="03000509000000000000" pitchFamily="65" charset="-120"/>
              </a:defRPr>
            </a:lvl3pPr>
            <a:lvl4pPr marL="1600200" indent="-228600">
              <a:defRPr sz="2400" b="1">
                <a:solidFill>
                  <a:srgbClr val="0000FF"/>
                </a:solidFill>
                <a:latin typeface="Arial" panose="020B0604020202020204" pitchFamily="34" charset="0"/>
                <a:ea typeface="標楷體" panose="03000509000000000000" pitchFamily="65" charset="-120"/>
              </a:defRPr>
            </a:lvl4pPr>
            <a:lvl5pPr marL="2057400" indent="-228600">
              <a:defRPr sz="2400" b="1">
                <a:solidFill>
                  <a:srgbClr val="0000FF"/>
                </a:solidFill>
                <a:latin typeface="Arial" panose="020B0604020202020204" pitchFamily="34" charset="0"/>
                <a:ea typeface="標楷體" panose="03000509000000000000" pitchFamily="65" charset="-120"/>
              </a:defRPr>
            </a:lvl5pPr>
            <a:lvl6pPr marL="25146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6pPr>
            <a:lvl7pPr marL="29718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7pPr>
            <a:lvl8pPr marL="34290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8pPr>
            <a:lvl9pPr marL="38862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9pPr>
          </a:lstStyle>
          <a:p>
            <a:fld id="{1C7AB5D8-BF3F-4B32-93B8-449E7BDF6DF4}" type="slidenum">
              <a:rPr lang="zh-TW" altLang="en-US" sz="1000">
                <a:solidFill>
                  <a:schemeClr val="bg1"/>
                </a:solidFill>
                <a:ea typeface="新細明體" panose="02020500000000000000" pitchFamily="18" charset="-120"/>
              </a:rPr>
              <a:pPr/>
              <a:t>13</a:t>
            </a:fld>
            <a:endParaRPr lang="en-US" altLang="zh-TW" sz="1000">
              <a:solidFill>
                <a:schemeClr val="bg1"/>
              </a:solidFill>
              <a:ea typeface="新細明體" panose="02020500000000000000" pitchFamily="18" charset="-120"/>
            </a:endParaRPr>
          </a:p>
        </p:txBody>
      </p:sp>
      <p:sp>
        <p:nvSpPr>
          <p:cNvPr id="25605" name="頁尾版面配置區 4">
            <a:extLst>
              <a:ext uri="{FF2B5EF4-FFF2-40B4-BE49-F238E27FC236}">
                <a16:creationId xmlns:a16="http://schemas.microsoft.com/office/drawing/2014/main" id="{44340D60-CAB9-4790-8233-363F1477EB4D}"/>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0000FF"/>
                </a:solidFill>
                <a:latin typeface="Arial" panose="020B0604020202020204" pitchFamily="34" charset="0"/>
                <a:ea typeface="標楷體" panose="03000509000000000000" pitchFamily="65" charset="-120"/>
              </a:defRPr>
            </a:lvl1pPr>
            <a:lvl2pPr marL="742950" indent="-285750">
              <a:defRPr sz="2400" b="1">
                <a:solidFill>
                  <a:srgbClr val="0000FF"/>
                </a:solidFill>
                <a:latin typeface="Arial" panose="020B0604020202020204" pitchFamily="34" charset="0"/>
                <a:ea typeface="標楷體" panose="03000509000000000000" pitchFamily="65" charset="-120"/>
              </a:defRPr>
            </a:lvl2pPr>
            <a:lvl3pPr marL="1143000" indent="-228600">
              <a:defRPr sz="2400" b="1">
                <a:solidFill>
                  <a:srgbClr val="0000FF"/>
                </a:solidFill>
                <a:latin typeface="Arial" panose="020B0604020202020204" pitchFamily="34" charset="0"/>
                <a:ea typeface="標楷體" panose="03000509000000000000" pitchFamily="65" charset="-120"/>
              </a:defRPr>
            </a:lvl3pPr>
            <a:lvl4pPr marL="1600200" indent="-228600">
              <a:defRPr sz="2400" b="1">
                <a:solidFill>
                  <a:srgbClr val="0000FF"/>
                </a:solidFill>
                <a:latin typeface="Arial" panose="020B0604020202020204" pitchFamily="34" charset="0"/>
                <a:ea typeface="標楷體" panose="03000509000000000000" pitchFamily="65" charset="-120"/>
              </a:defRPr>
            </a:lvl4pPr>
            <a:lvl5pPr marL="2057400" indent="-228600">
              <a:defRPr sz="2400" b="1">
                <a:solidFill>
                  <a:srgbClr val="0000FF"/>
                </a:solidFill>
                <a:latin typeface="Arial" panose="020B0604020202020204" pitchFamily="34" charset="0"/>
                <a:ea typeface="標楷體" panose="03000509000000000000" pitchFamily="65" charset="-120"/>
              </a:defRPr>
            </a:lvl5pPr>
            <a:lvl6pPr marL="25146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6pPr>
            <a:lvl7pPr marL="29718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7pPr>
            <a:lvl8pPr marL="34290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8pPr>
            <a:lvl9pPr marL="38862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9pPr>
          </a:lstStyle>
          <a:p>
            <a:r>
              <a:rPr lang="en-US" altLang="zh-TW" sz="1000">
                <a:solidFill>
                  <a:schemeClr val="tx1"/>
                </a:solidFill>
                <a:ea typeface="新細明體" panose="02020500000000000000" pitchFamily="18" charset="-120"/>
              </a:rPr>
              <a:t>© </a:t>
            </a:r>
            <a:r>
              <a:rPr lang="zh-TW" altLang="en-US" sz="1000">
                <a:solidFill>
                  <a:schemeClr val="tx1"/>
                </a:solidFill>
                <a:ea typeface="新細明體" panose="02020500000000000000" pitchFamily="18" charset="-120"/>
              </a:rPr>
              <a:t>滄海圖書</a:t>
            </a:r>
            <a:endParaRPr lang="en-US" altLang="zh-TW" sz="1000">
              <a:solidFill>
                <a:schemeClr val="tx1"/>
              </a:solidFill>
              <a:ea typeface="新細明體" panose="02020500000000000000" pitchFamily="18" charset="-120"/>
            </a:endParaRPr>
          </a:p>
        </p:txBody>
      </p:sp>
    </p:spTree>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標題 1">
            <a:extLst>
              <a:ext uri="{FF2B5EF4-FFF2-40B4-BE49-F238E27FC236}">
                <a16:creationId xmlns:a16="http://schemas.microsoft.com/office/drawing/2014/main" id="{A4B548A8-586E-423F-9CE8-852ABEA15847}"/>
              </a:ext>
            </a:extLst>
          </p:cNvPr>
          <p:cNvSpPr>
            <a:spLocks noGrp="1"/>
          </p:cNvSpPr>
          <p:nvPr>
            <p:ph type="title"/>
          </p:nvPr>
        </p:nvSpPr>
        <p:spPr>
          <a:xfrm>
            <a:off x="457200" y="274638"/>
            <a:ext cx="6851650" cy="1036637"/>
          </a:xfrm>
        </p:spPr>
        <p:txBody>
          <a:bodyPr/>
          <a:lstStyle/>
          <a:p>
            <a:pPr eaLnBrk="1" hangingPunct="1">
              <a:defRPr/>
            </a:pPr>
            <a:r>
              <a:rPr lang="zh-TW" altLang="en-US"/>
              <a:t>一般報表的組成</a:t>
            </a:r>
          </a:p>
        </p:txBody>
      </p:sp>
      <p:sp>
        <p:nvSpPr>
          <p:cNvPr id="15363" name="內容版面配置區 2">
            <a:extLst>
              <a:ext uri="{FF2B5EF4-FFF2-40B4-BE49-F238E27FC236}">
                <a16:creationId xmlns:a16="http://schemas.microsoft.com/office/drawing/2014/main" id="{FC0210E9-C53C-4332-9118-00ED89DBD147}"/>
              </a:ext>
            </a:extLst>
          </p:cNvPr>
          <p:cNvSpPr>
            <a:spLocks noGrp="1"/>
          </p:cNvSpPr>
          <p:nvPr>
            <p:ph idx="1"/>
          </p:nvPr>
        </p:nvSpPr>
        <p:spPr/>
        <p:txBody>
          <a:bodyPr>
            <a:normAutofit lnSpcReduction="10000"/>
          </a:bodyPr>
          <a:lstStyle/>
          <a:p>
            <a:pPr eaLnBrk="1" hangingPunct="1">
              <a:defRPr/>
            </a:pPr>
            <a:r>
              <a:rPr lang="zh-TW" altLang="en-US" dirty="0"/>
              <a:t>「一般報表」是由一個資料查詢 </a:t>
            </a:r>
            <a:r>
              <a:rPr lang="en-US" altLang="zh-TW" dirty="0"/>
              <a:t>(Query)</a:t>
            </a:r>
            <a:r>
              <a:rPr lang="zh-TW" altLang="en-US" dirty="0"/>
              <a:t>，以及一個排版</a:t>
            </a:r>
            <a:r>
              <a:rPr lang="en-US" altLang="zh-TW" dirty="0"/>
              <a:t>(Layout) </a:t>
            </a:r>
            <a:r>
              <a:rPr lang="zh-TW" altLang="en-US" dirty="0"/>
              <a:t>所定義的資料倉儲資料呈現</a:t>
            </a:r>
            <a:endParaRPr lang="en-US" altLang="zh-TW" dirty="0"/>
          </a:p>
          <a:p>
            <a:pPr eaLnBrk="1" hangingPunct="1">
              <a:defRPr/>
            </a:pPr>
            <a:r>
              <a:rPr lang="en-US" altLang="zh-TW" dirty="0"/>
              <a:t>Query</a:t>
            </a:r>
            <a:r>
              <a:rPr lang="zh-TW" altLang="en-US" dirty="0"/>
              <a:t>：</a:t>
            </a:r>
            <a:r>
              <a:rPr lang="en-US" altLang="zh-TW" dirty="0"/>
              <a:t>	</a:t>
            </a:r>
          </a:p>
          <a:p>
            <a:pPr lvl="1" eaLnBrk="1" hangingPunct="1">
              <a:defRPr/>
            </a:pPr>
            <a:r>
              <a:rPr lang="zh-TW" altLang="en-US" dirty="0"/>
              <a:t>針對資料倉儲系統裡的多維度資料 （或對應的立方體），設定了 </a:t>
            </a:r>
            <a:r>
              <a:rPr lang="en-US" altLang="zh-TW" dirty="0"/>
              <a:t>(1) </a:t>
            </a:r>
            <a:r>
              <a:rPr lang="zh-TW" altLang="en-US" dirty="0"/>
              <a:t>資料查詢限制，以及 </a:t>
            </a:r>
            <a:r>
              <a:rPr lang="en-US" altLang="zh-TW" dirty="0"/>
              <a:t>(2) </a:t>
            </a:r>
            <a:r>
              <a:rPr lang="zh-TW" altLang="en-US" dirty="0"/>
              <a:t>資料匯總</a:t>
            </a:r>
            <a:endParaRPr lang="en-US" altLang="zh-TW" dirty="0"/>
          </a:p>
          <a:p>
            <a:pPr eaLnBrk="1" hangingPunct="1">
              <a:defRPr/>
            </a:pPr>
            <a:r>
              <a:rPr lang="en-US" altLang="zh-TW" dirty="0"/>
              <a:t>Layout</a:t>
            </a:r>
            <a:r>
              <a:rPr lang="zh-TW" altLang="en-US" dirty="0"/>
              <a:t>：</a:t>
            </a:r>
            <a:endParaRPr lang="en-US" altLang="zh-TW" dirty="0"/>
          </a:p>
          <a:p>
            <a:pPr lvl="1" eaLnBrk="1" hangingPunct="1">
              <a:defRPr/>
            </a:pPr>
            <a:r>
              <a:rPr lang="zh-TW" altLang="en-US" dirty="0"/>
              <a:t>一個排版可以是一個表格、一個圖 </a:t>
            </a:r>
            <a:r>
              <a:rPr lang="en-US" altLang="zh-TW" dirty="0"/>
              <a:t>(</a:t>
            </a:r>
            <a:r>
              <a:rPr lang="zh-TW" altLang="en-US" dirty="0"/>
              <a:t>長條圖、圓餅圖等等</a:t>
            </a:r>
            <a:r>
              <a:rPr lang="en-US" altLang="zh-TW" dirty="0"/>
              <a:t>)</a:t>
            </a:r>
            <a:r>
              <a:rPr lang="zh-TW" altLang="en-US" dirty="0"/>
              <a:t>，或是幾個相關表格與圖形的綜合。</a:t>
            </a:r>
          </a:p>
        </p:txBody>
      </p:sp>
      <p:sp>
        <p:nvSpPr>
          <p:cNvPr id="26628" name="投影片編號版面配置區 3">
            <a:extLst>
              <a:ext uri="{FF2B5EF4-FFF2-40B4-BE49-F238E27FC236}">
                <a16:creationId xmlns:a16="http://schemas.microsoft.com/office/drawing/2014/main" id="{89164CEC-86F1-4495-AC9D-E744E2B8ECB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0000FF"/>
                </a:solidFill>
                <a:latin typeface="Arial" panose="020B0604020202020204" pitchFamily="34" charset="0"/>
                <a:ea typeface="標楷體" panose="03000509000000000000" pitchFamily="65" charset="-120"/>
              </a:defRPr>
            </a:lvl1pPr>
            <a:lvl2pPr marL="742950" indent="-285750">
              <a:defRPr sz="2400" b="1">
                <a:solidFill>
                  <a:srgbClr val="0000FF"/>
                </a:solidFill>
                <a:latin typeface="Arial" panose="020B0604020202020204" pitchFamily="34" charset="0"/>
                <a:ea typeface="標楷體" panose="03000509000000000000" pitchFamily="65" charset="-120"/>
              </a:defRPr>
            </a:lvl2pPr>
            <a:lvl3pPr marL="1143000" indent="-228600">
              <a:defRPr sz="2400" b="1">
                <a:solidFill>
                  <a:srgbClr val="0000FF"/>
                </a:solidFill>
                <a:latin typeface="Arial" panose="020B0604020202020204" pitchFamily="34" charset="0"/>
                <a:ea typeface="標楷體" panose="03000509000000000000" pitchFamily="65" charset="-120"/>
              </a:defRPr>
            </a:lvl3pPr>
            <a:lvl4pPr marL="1600200" indent="-228600">
              <a:defRPr sz="2400" b="1">
                <a:solidFill>
                  <a:srgbClr val="0000FF"/>
                </a:solidFill>
                <a:latin typeface="Arial" panose="020B0604020202020204" pitchFamily="34" charset="0"/>
                <a:ea typeface="標楷體" panose="03000509000000000000" pitchFamily="65" charset="-120"/>
              </a:defRPr>
            </a:lvl4pPr>
            <a:lvl5pPr marL="2057400" indent="-228600">
              <a:defRPr sz="2400" b="1">
                <a:solidFill>
                  <a:srgbClr val="0000FF"/>
                </a:solidFill>
                <a:latin typeface="Arial" panose="020B0604020202020204" pitchFamily="34" charset="0"/>
                <a:ea typeface="標楷體" panose="03000509000000000000" pitchFamily="65" charset="-120"/>
              </a:defRPr>
            </a:lvl5pPr>
            <a:lvl6pPr marL="25146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6pPr>
            <a:lvl7pPr marL="29718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7pPr>
            <a:lvl8pPr marL="34290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8pPr>
            <a:lvl9pPr marL="38862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9pPr>
          </a:lstStyle>
          <a:p>
            <a:fld id="{5DC70521-6254-4EDA-895A-5AA3219AEB45}" type="slidenum">
              <a:rPr lang="zh-TW" altLang="en-US" sz="1000">
                <a:solidFill>
                  <a:schemeClr val="bg1"/>
                </a:solidFill>
                <a:ea typeface="新細明體" panose="02020500000000000000" pitchFamily="18" charset="-120"/>
              </a:rPr>
              <a:pPr/>
              <a:t>14</a:t>
            </a:fld>
            <a:endParaRPr lang="en-US" altLang="zh-TW" sz="1000">
              <a:solidFill>
                <a:schemeClr val="bg1"/>
              </a:solidFill>
              <a:ea typeface="新細明體" panose="02020500000000000000" pitchFamily="18" charset="-120"/>
            </a:endParaRPr>
          </a:p>
        </p:txBody>
      </p:sp>
      <p:sp>
        <p:nvSpPr>
          <p:cNvPr id="26629" name="頁尾版面配置區 4">
            <a:extLst>
              <a:ext uri="{FF2B5EF4-FFF2-40B4-BE49-F238E27FC236}">
                <a16:creationId xmlns:a16="http://schemas.microsoft.com/office/drawing/2014/main" id="{6B1D9624-BA55-447E-B041-219B168EAB9C}"/>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0000FF"/>
                </a:solidFill>
                <a:latin typeface="Arial" panose="020B0604020202020204" pitchFamily="34" charset="0"/>
                <a:ea typeface="標楷體" panose="03000509000000000000" pitchFamily="65" charset="-120"/>
              </a:defRPr>
            </a:lvl1pPr>
            <a:lvl2pPr marL="742950" indent="-285750">
              <a:defRPr sz="2400" b="1">
                <a:solidFill>
                  <a:srgbClr val="0000FF"/>
                </a:solidFill>
                <a:latin typeface="Arial" panose="020B0604020202020204" pitchFamily="34" charset="0"/>
                <a:ea typeface="標楷體" panose="03000509000000000000" pitchFamily="65" charset="-120"/>
              </a:defRPr>
            </a:lvl2pPr>
            <a:lvl3pPr marL="1143000" indent="-228600">
              <a:defRPr sz="2400" b="1">
                <a:solidFill>
                  <a:srgbClr val="0000FF"/>
                </a:solidFill>
                <a:latin typeface="Arial" panose="020B0604020202020204" pitchFamily="34" charset="0"/>
                <a:ea typeface="標楷體" panose="03000509000000000000" pitchFamily="65" charset="-120"/>
              </a:defRPr>
            </a:lvl3pPr>
            <a:lvl4pPr marL="1600200" indent="-228600">
              <a:defRPr sz="2400" b="1">
                <a:solidFill>
                  <a:srgbClr val="0000FF"/>
                </a:solidFill>
                <a:latin typeface="Arial" panose="020B0604020202020204" pitchFamily="34" charset="0"/>
                <a:ea typeface="標楷體" panose="03000509000000000000" pitchFamily="65" charset="-120"/>
              </a:defRPr>
            </a:lvl4pPr>
            <a:lvl5pPr marL="2057400" indent="-228600">
              <a:defRPr sz="2400" b="1">
                <a:solidFill>
                  <a:srgbClr val="0000FF"/>
                </a:solidFill>
                <a:latin typeface="Arial" panose="020B0604020202020204" pitchFamily="34" charset="0"/>
                <a:ea typeface="標楷體" panose="03000509000000000000" pitchFamily="65" charset="-120"/>
              </a:defRPr>
            </a:lvl5pPr>
            <a:lvl6pPr marL="25146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6pPr>
            <a:lvl7pPr marL="29718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7pPr>
            <a:lvl8pPr marL="34290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8pPr>
            <a:lvl9pPr marL="38862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9pPr>
          </a:lstStyle>
          <a:p>
            <a:r>
              <a:rPr lang="en-US" altLang="zh-TW" sz="1000">
                <a:solidFill>
                  <a:schemeClr val="tx1"/>
                </a:solidFill>
                <a:ea typeface="新細明體" panose="02020500000000000000" pitchFamily="18" charset="-120"/>
              </a:rPr>
              <a:t>© </a:t>
            </a:r>
            <a:r>
              <a:rPr lang="zh-TW" altLang="en-US" sz="1000">
                <a:solidFill>
                  <a:schemeClr val="tx1"/>
                </a:solidFill>
                <a:ea typeface="新細明體" panose="02020500000000000000" pitchFamily="18" charset="-120"/>
              </a:rPr>
              <a:t>滄海圖書</a:t>
            </a:r>
            <a:endParaRPr lang="en-US" altLang="zh-TW" sz="1000">
              <a:solidFill>
                <a:schemeClr val="tx1"/>
              </a:solidFill>
              <a:ea typeface="新細明體" panose="02020500000000000000" pitchFamily="18" charset="-120"/>
            </a:endParaRPr>
          </a:p>
        </p:txBody>
      </p:sp>
    </p:spTree>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標題 1">
            <a:extLst>
              <a:ext uri="{FF2B5EF4-FFF2-40B4-BE49-F238E27FC236}">
                <a16:creationId xmlns:a16="http://schemas.microsoft.com/office/drawing/2014/main" id="{36F75D97-569B-481F-9C27-BEDC8E980689}"/>
              </a:ext>
            </a:extLst>
          </p:cNvPr>
          <p:cNvSpPr>
            <a:spLocks noGrp="1"/>
          </p:cNvSpPr>
          <p:nvPr>
            <p:ph type="title"/>
          </p:nvPr>
        </p:nvSpPr>
        <p:spPr>
          <a:xfrm>
            <a:off x="457200" y="274638"/>
            <a:ext cx="6851650" cy="1036637"/>
          </a:xfrm>
        </p:spPr>
        <p:txBody>
          <a:bodyPr/>
          <a:lstStyle/>
          <a:p>
            <a:pPr eaLnBrk="1" hangingPunct="1">
              <a:defRPr/>
            </a:pPr>
            <a:r>
              <a:rPr lang="zh-TW" altLang="en-US"/>
              <a:t>一般報表的範例</a:t>
            </a:r>
          </a:p>
        </p:txBody>
      </p:sp>
      <p:sp>
        <p:nvSpPr>
          <p:cNvPr id="27651" name="內容版面配置區 2">
            <a:extLst>
              <a:ext uri="{FF2B5EF4-FFF2-40B4-BE49-F238E27FC236}">
                <a16:creationId xmlns:a16="http://schemas.microsoft.com/office/drawing/2014/main" id="{6814FAFB-6419-41B8-B73C-5E25166543A0}"/>
              </a:ext>
            </a:extLst>
          </p:cNvPr>
          <p:cNvSpPr>
            <a:spLocks noGrp="1"/>
          </p:cNvSpPr>
          <p:nvPr>
            <p:ph idx="1"/>
          </p:nvPr>
        </p:nvSpPr>
        <p:spPr/>
        <p:txBody>
          <a:bodyPr/>
          <a:lstStyle/>
          <a:p>
            <a:pPr eaLnBrk="1" hangingPunct="1"/>
            <a:endParaRPr lang="zh-TW" altLang="en-US"/>
          </a:p>
        </p:txBody>
      </p:sp>
      <p:sp>
        <p:nvSpPr>
          <p:cNvPr id="27652" name="投影片編號版面配置區 3">
            <a:extLst>
              <a:ext uri="{FF2B5EF4-FFF2-40B4-BE49-F238E27FC236}">
                <a16:creationId xmlns:a16="http://schemas.microsoft.com/office/drawing/2014/main" id="{83586276-2E81-49C7-A776-FEEA3C61621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0000FF"/>
                </a:solidFill>
                <a:latin typeface="Arial" panose="020B0604020202020204" pitchFamily="34" charset="0"/>
                <a:ea typeface="標楷體" panose="03000509000000000000" pitchFamily="65" charset="-120"/>
              </a:defRPr>
            </a:lvl1pPr>
            <a:lvl2pPr marL="742950" indent="-285750">
              <a:defRPr sz="2400" b="1">
                <a:solidFill>
                  <a:srgbClr val="0000FF"/>
                </a:solidFill>
                <a:latin typeface="Arial" panose="020B0604020202020204" pitchFamily="34" charset="0"/>
                <a:ea typeface="標楷體" panose="03000509000000000000" pitchFamily="65" charset="-120"/>
              </a:defRPr>
            </a:lvl2pPr>
            <a:lvl3pPr marL="1143000" indent="-228600">
              <a:defRPr sz="2400" b="1">
                <a:solidFill>
                  <a:srgbClr val="0000FF"/>
                </a:solidFill>
                <a:latin typeface="Arial" panose="020B0604020202020204" pitchFamily="34" charset="0"/>
                <a:ea typeface="標楷體" panose="03000509000000000000" pitchFamily="65" charset="-120"/>
              </a:defRPr>
            </a:lvl3pPr>
            <a:lvl4pPr marL="1600200" indent="-228600">
              <a:defRPr sz="2400" b="1">
                <a:solidFill>
                  <a:srgbClr val="0000FF"/>
                </a:solidFill>
                <a:latin typeface="Arial" panose="020B0604020202020204" pitchFamily="34" charset="0"/>
                <a:ea typeface="標楷體" panose="03000509000000000000" pitchFamily="65" charset="-120"/>
              </a:defRPr>
            </a:lvl4pPr>
            <a:lvl5pPr marL="2057400" indent="-228600">
              <a:defRPr sz="2400" b="1">
                <a:solidFill>
                  <a:srgbClr val="0000FF"/>
                </a:solidFill>
                <a:latin typeface="Arial" panose="020B0604020202020204" pitchFamily="34" charset="0"/>
                <a:ea typeface="標楷體" panose="03000509000000000000" pitchFamily="65" charset="-120"/>
              </a:defRPr>
            </a:lvl5pPr>
            <a:lvl6pPr marL="25146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6pPr>
            <a:lvl7pPr marL="29718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7pPr>
            <a:lvl8pPr marL="34290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8pPr>
            <a:lvl9pPr marL="38862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9pPr>
          </a:lstStyle>
          <a:p>
            <a:fld id="{E3342056-F1C8-4AFE-8F67-8AE404219245}" type="slidenum">
              <a:rPr lang="zh-TW" altLang="en-US" sz="1000">
                <a:solidFill>
                  <a:schemeClr val="bg1"/>
                </a:solidFill>
                <a:ea typeface="新細明體" panose="02020500000000000000" pitchFamily="18" charset="-120"/>
              </a:rPr>
              <a:pPr/>
              <a:t>15</a:t>
            </a:fld>
            <a:endParaRPr lang="en-US" altLang="zh-TW" sz="1000">
              <a:solidFill>
                <a:schemeClr val="bg1"/>
              </a:solidFill>
              <a:ea typeface="新細明體" panose="02020500000000000000" pitchFamily="18" charset="-120"/>
            </a:endParaRPr>
          </a:p>
        </p:txBody>
      </p:sp>
      <p:sp>
        <p:nvSpPr>
          <p:cNvPr id="27653" name="頁尾版面配置區 5">
            <a:extLst>
              <a:ext uri="{FF2B5EF4-FFF2-40B4-BE49-F238E27FC236}">
                <a16:creationId xmlns:a16="http://schemas.microsoft.com/office/drawing/2014/main" id="{5F51C02B-6A82-42F9-AAB9-ED7A4308392F}"/>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0000FF"/>
                </a:solidFill>
                <a:latin typeface="Arial" panose="020B0604020202020204" pitchFamily="34" charset="0"/>
                <a:ea typeface="標楷體" panose="03000509000000000000" pitchFamily="65" charset="-120"/>
              </a:defRPr>
            </a:lvl1pPr>
            <a:lvl2pPr marL="742950" indent="-285750">
              <a:defRPr sz="2400" b="1">
                <a:solidFill>
                  <a:srgbClr val="0000FF"/>
                </a:solidFill>
                <a:latin typeface="Arial" panose="020B0604020202020204" pitchFamily="34" charset="0"/>
                <a:ea typeface="標楷體" panose="03000509000000000000" pitchFamily="65" charset="-120"/>
              </a:defRPr>
            </a:lvl2pPr>
            <a:lvl3pPr marL="1143000" indent="-228600">
              <a:defRPr sz="2400" b="1">
                <a:solidFill>
                  <a:srgbClr val="0000FF"/>
                </a:solidFill>
                <a:latin typeface="Arial" panose="020B0604020202020204" pitchFamily="34" charset="0"/>
                <a:ea typeface="標楷體" panose="03000509000000000000" pitchFamily="65" charset="-120"/>
              </a:defRPr>
            </a:lvl3pPr>
            <a:lvl4pPr marL="1600200" indent="-228600">
              <a:defRPr sz="2400" b="1">
                <a:solidFill>
                  <a:srgbClr val="0000FF"/>
                </a:solidFill>
                <a:latin typeface="Arial" panose="020B0604020202020204" pitchFamily="34" charset="0"/>
                <a:ea typeface="標楷體" panose="03000509000000000000" pitchFamily="65" charset="-120"/>
              </a:defRPr>
            </a:lvl4pPr>
            <a:lvl5pPr marL="2057400" indent="-228600">
              <a:defRPr sz="2400" b="1">
                <a:solidFill>
                  <a:srgbClr val="0000FF"/>
                </a:solidFill>
                <a:latin typeface="Arial" panose="020B0604020202020204" pitchFamily="34" charset="0"/>
                <a:ea typeface="標楷體" panose="03000509000000000000" pitchFamily="65" charset="-120"/>
              </a:defRPr>
            </a:lvl5pPr>
            <a:lvl6pPr marL="25146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6pPr>
            <a:lvl7pPr marL="29718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7pPr>
            <a:lvl8pPr marL="34290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8pPr>
            <a:lvl9pPr marL="38862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9pPr>
          </a:lstStyle>
          <a:p>
            <a:r>
              <a:rPr lang="en-US" altLang="zh-TW" sz="1000">
                <a:solidFill>
                  <a:schemeClr val="tx1"/>
                </a:solidFill>
                <a:ea typeface="新細明體" panose="02020500000000000000" pitchFamily="18" charset="-120"/>
              </a:rPr>
              <a:t>© </a:t>
            </a:r>
            <a:r>
              <a:rPr lang="zh-TW" altLang="en-US" sz="1000">
                <a:solidFill>
                  <a:schemeClr val="tx1"/>
                </a:solidFill>
                <a:ea typeface="新細明體" panose="02020500000000000000" pitchFamily="18" charset="-120"/>
              </a:rPr>
              <a:t>滄海圖書</a:t>
            </a:r>
            <a:endParaRPr lang="en-US" altLang="zh-TW" sz="1000">
              <a:solidFill>
                <a:schemeClr val="tx1"/>
              </a:solidFill>
              <a:ea typeface="新細明體" panose="02020500000000000000" pitchFamily="18" charset="-120"/>
            </a:endParaRPr>
          </a:p>
        </p:txBody>
      </p:sp>
      <p:pic>
        <p:nvPicPr>
          <p:cNvPr id="27654" name="Picture 7" descr="D:\khsu\Teaching\projects\2012\BiBookRevision\4 _ 2ndEdition\4_1.jpg">
            <a:extLst>
              <a:ext uri="{FF2B5EF4-FFF2-40B4-BE49-F238E27FC236}">
                <a16:creationId xmlns:a16="http://schemas.microsoft.com/office/drawing/2014/main" id="{58747ECB-5C25-48D8-9473-145B30853A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2060575"/>
            <a:ext cx="4765675"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標題 1">
            <a:extLst>
              <a:ext uri="{FF2B5EF4-FFF2-40B4-BE49-F238E27FC236}">
                <a16:creationId xmlns:a16="http://schemas.microsoft.com/office/drawing/2014/main" id="{223C139D-F5EE-4718-9C06-B6EBBF278730}"/>
              </a:ext>
            </a:extLst>
          </p:cNvPr>
          <p:cNvSpPr>
            <a:spLocks noGrp="1"/>
          </p:cNvSpPr>
          <p:nvPr>
            <p:ph type="title"/>
          </p:nvPr>
        </p:nvSpPr>
        <p:spPr>
          <a:xfrm>
            <a:off x="457200" y="274638"/>
            <a:ext cx="6851650" cy="1036637"/>
          </a:xfrm>
        </p:spPr>
        <p:txBody>
          <a:bodyPr/>
          <a:lstStyle/>
          <a:p>
            <a:pPr eaLnBrk="1" hangingPunct="1">
              <a:defRPr/>
            </a:pPr>
            <a:r>
              <a:rPr lang="zh-TW" altLang="en-US"/>
              <a:t>一般報表的派送</a:t>
            </a:r>
          </a:p>
        </p:txBody>
      </p:sp>
      <p:sp>
        <p:nvSpPr>
          <p:cNvPr id="28675" name="內容版面配置區 2">
            <a:extLst>
              <a:ext uri="{FF2B5EF4-FFF2-40B4-BE49-F238E27FC236}">
                <a16:creationId xmlns:a16="http://schemas.microsoft.com/office/drawing/2014/main" id="{37C7ACF7-CCAD-4D5C-ACBB-F4F78CC73C68}"/>
              </a:ext>
            </a:extLst>
          </p:cNvPr>
          <p:cNvSpPr>
            <a:spLocks noGrp="1"/>
          </p:cNvSpPr>
          <p:nvPr>
            <p:ph idx="1"/>
          </p:nvPr>
        </p:nvSpPr>
        <p:spPr/>
        <p:txBody>
          <a:bodyPr/>
          <a:lstStyle/>
          <a:p>
            <a:pPr eaLnBrk="1" hangingPunct="1"/>
            <a:r>
              <a:rPr lang="zh-TW" altLang="en-US"/>
              <a:t>一般報表需能靈活地使用各種遞送方式，將這些報表依據需要分送到所需的人手中</a:t>
            </a:r>
            <a:endParaRPr lang="en-US" altLang="zh-TW"/>
          </a:p>
          <a:p>
            <a:pPr lvl="1" eaLnBrk="1" hangingPunct="1"/>
            <a:r>
              <a:rPr lang="zh-TW" altLang="en-US"/>
              <a:t>使用者自行產生該報表</a:t>
            </a:r>
            <a:endParaRPr lang="en-US" altLang="zh-TW"/>
          </a:p>
          <a:p>
            <a:pPr lvl="1" eaLnBrk="1" hangingPunct="1"/>
            <a:r>
              <a:rPr lang="zh-TW" altLang="en-US"/>
              <a:t>資料倉儲系統自動產生該報表並規定資料倉儲系統自動送給各個需要的人，包括使用電子郵件，或一般網頁的自動呈現。</a:t>
            </a:r>
          </a:p>
        </p:txBody>
      </p:sp>
      <p:sp>
        <p:nvSpPr>
          <p:cNvPr id="28676" name="投影片編號版面配置區 3">
            <a:extLst>
              <a:ext uri="{FF2B5EF4-FFF2-40B4-BE49-F238E27FC236}">
                <a16:creationId xmlns:a16="http://schemas.microsoft.com/office/drawing/2014/main" id="{1B0F3751-ECCE-47A0-AD8F-2132C1F1FF5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0000FF"/>
                </a:solidFill>
                <a:latin typeface="Arial" panose="020B0604020202020204" pitchFamily="34" charset="0"/>
                <a:ea typeface="標楷體" panose="03000509000000000000" pitchFamily="65" charset="-120"/>
              </a:defRPr>
            </a:lvl1pPr>
            <a:lvl2pPr marL="742950" indent="-285750">
              <a:defRPr sz="2400" b="1">
                <a:solidFill>
                  <a:srgbClr val="0000FF"/>
                </a:solidFill>
                <a:latin typeface="Arial" panose="020B0604020202020204" pitchFamily="34" charset="0"/>
                <a:ea typeface="標楷體" panose="03000509000000000000" pitchFamily="65" charset="-120"/>
              </a:defRPr>
            </a:lvl2pPr>
            <a:lvl3pPr marL="1143000" indent="-228600">
              <a:defRPr sz="2400" b="1">
                <a:solidFill>
                  <a:srgbClr val="0000FF"/>
                </a:solidFill>
                <a:latin typeface="Arial" panose="020B0604020202020204" pitchFamily="34" charset="0"/>
                <a:ea typeface="標楷體" panose="03000509000000000000" pitchFamily="65" charset="-120"/>
              </a:defRPr>
            </a:lvl3pPr>
            <a:lvl4pPr marL="1600200" indent="-228600">
              <a:defRPr sz="2400" b="1">
                <a:solidFill>
                  <a:srgbClr val="0000FF"/>
                </a:solidFill>
                <a:latin typeface="Arial" panose="020B0604020202020204" pitchFamily="34" charset="0"/>
                <a:ea typeface="標楷體" panose="03000509000000000000" pitchFamily="65" charset="-120"/>
              </a:defRPr>
            </a:lvl4pPr>
            <a:lvl5pPr marL="2057400" indent="-228600">
              <a:defRPr sz="2400" b="1">
                <a:solidFill>
                  <a:srgbClr val="0000FF"/>
                </a:solidFill>
                <a:latin typeface="Arial" panose="020B0604020202020204" pitchFamily="34" charset="0"/>
                <a:ea typeface="標楷體" panose="03000509000000000000" pitchFamily="65" charset="-120"/>
              </a:defRPr>
            </a:lvl5pPr>
            <a:lvl6pPr marL="25146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6pPr>
            <a:lvl7pPr marL="29718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7pPr>
            <a:lvl8pPr marL="34290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8pPr>
            <a:lvl9pPr marL="38862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9pPr>
          </a:lstStyle>
          <a:p>
            <a:fld id="{EB105A33-CB87-4863-BBFE-E43CA8B0B9E0}" type="slidenum">
              <a:rPr lang="zh-TW" altLang="en-US" sz="1000">
                <a:solidFill>
                  <a:schemeClr val="bg1"/>
                </a:solidFill>
                <a:ea typeface="新細明體" panose="02020500000000000000" pitchFamily="18" charset="-120"/>
              </a:rPr>
              <a:pPr/>
              <a:t>16</a:t>
            </a:fld>
            <a:endParaRPr lang="en-US" altLang="zh-TW" sz="1000">
              <a:solidFill>
                <a:schemeClr val="bg1"/>
              </a:solidFill>
              <a:ea typeface="新細明體" panose="02020500000000000000" pitchFamily="18" charset="-120"/>
            </a:endParaRPr>
          </a:p>
        </p:txBody>
      </p:sp>
      <p:sp>
        <p:nvSpPr>
          <p:cNvPr id="28677" name="頁尾版面配置區 4">
            <a:extLst>
              <a:ext uri="{FF2B5EF4-FFF2-40B4-BE49-F238E27FC236}">
                <a16:creationId xmlns:a16="http://schemas.microsoft.com/office/drawing/2014/main" id="{062D935C-1184-476F-9F03-BF7480B8C7BF}"/>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0000FF"/>
                </a:solidFill>
                <a:latin typeface="Arial" panose="020B0604020202020204" pitchFamily="34" charset="0"/>
                <a:ea typeface="標楷體" panose="03000509000000000000" pitchFamily="65" charset="-120"/>
              </a:defRPr>
            </a:lvl1pPr>
            <a:lvl2pPr marL="742950" indent="-285750">
              <a:defRPr sz="2400" b="1">
                <a:solidFill>
                  <a:srgbClr val="0000FF"/>
                </a:solidFill>
                <a:latin typeface="Arial" panose="020B0604020202020204" pitchFamily="34" charset="0"/>
                <a:ea typeface="標楷體" panose="03000509000000000000" pitchFamily="65" charset="-120"/>
              </a:defRPr>
            </a:lvl2pPr>
            <a:lvl3pPr marL="1143000" indent="-228600">
              <a:defRPr sz="2400" b="1">
                <a:solidFill>
                  <a:srgbClr val="0000FF"/>
                </a:solidFill>
                <a:latin typeface="Arial" panose="020B0604020202020204" pitchFamily="34" charset="0"/>
                <a:ea typeface="標楷體" panose="03000509000000000000" pitchFamily="65" charset="-120"/>
              </a:defRPr>
            </a:lvl3pPr>
            <a:lvl4pPr marL="1600200" indent="-228600">
              <a:defRPr sz="2400" b="1">
                <a:solidFill>
                  <a:srgbClr val="0000FF"/>
                </a:solidFill>
                <a:latin typeface="Arial" panose="020B0604020202020204" pitchFamily="34" charset="0"/>
                <a:ea typeface="標楷體" panose="03000509000000000000" pitchFamily="65" charset="-120"/>
              </a:defRPr>
            </a:lvl4pPr>
            <a:lvl5pPr marL="2057400" indent="-228600">
              <a:defRPr sz="2400" b="1">
                <a:solidFill>
                  <a:srgbClr val="0000FF"/>
                </a:solidFill>
                <a:latin typeface="Arial" panose="020B0604020202020204" pitchFamily="34" charset="0"/>
                <a:ea typeface="標楷體" panose="03000509000000000000" pitchFamily="65" charset="-120"/>
              </a:defRPr>
            </a:lvl5pPr>
            <a:lvl6pPr marL="25146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6pPr>
            <a:lvl7pPr marL="29718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7pPr>
            <a:lvl8pPr marL="34290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8pPr>
            <a:lvl9pPr marL="38862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9pPr>
          </a:lstStyle>
          <a:p>
            <a:r>
              <a:rPr lang="en-US" altLang="zh-TW" sz="1000">
                <a:solidFill>
                  <a:schemeClr val="tx1"/>
                </a:solidFill>
                <a:ea typeface="新細明體" panose="02020500000000000000" pitchFamily="18" charset="-120"/>
              </a:rPr>
              <a:t>© </a:t>
            </a:r>
            <a:r>
              <a:rPr lang="zh-TW" altLang="en-US" sz="1000">
                <a:solidFill>
                  <a:schemeClr val="tx1"/>
                </a:solidFill>
                <a:ea typeface="新細明體" panose="02020500000000000000" pitchFamily="18" charset="-120"/>
              </a:rPr>
              <a:t>滄海圖書</a:t>
            </a:r>
            <a:endParaRPr lang="en-US" altLang="zh-TW" sz="1000">
              <a:solidFill>
                <a:schemeClr val="tx1"/>
              </a:solidFill>
              <a:ea typeface="新細明體" panose="02020500000000000000" pitchFamily="18" charset="-120"/>
            </a:endParaRPr>
          </a:p>
        </p:txBody>
      </p:sp>
    </p:spTree>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標題 1">
            <a:extLst>
              <a:ext uri="{FF2B5EF4-FFF2-40B4-BE49-F238E27FC236}">
                <a16:creationId xmlns:a16="http://schemas.microsoft.com/office/drawing/2014/main" id="{A3BCE0F1-1F22-4644-B84D-C4FD90AA1E34}"/>
              </a:ext>
            </a:extLst>
          </p:cNvPr>
          <p:cNvSpPr>
            <a:spLocks noGrp="1"/>
          </p:cNvSpPr>
          <p:nvPr>
            <p:ph type="title"/>
          </p:nvPr>
        </p:nvSpPr>
        <p:spPr>
          <a:xfrm>
            <a:off x="457200" y="274638"/>
            <a:ext cx="6851650" cy="1036637"/>
          </a:xfrm>
        </p:spPr>
        <p:txBody>
          <a:bodyPr/>
          <a:lstStyle/>
          <a:p>
            <a:pPr eaLnBrk="1" hangingPunct="1">
              <a:defRPr/>
            </a:pPr>
            <a:r>
              <a:rPr lang="zh-TW" altLang="en-US"/>
              <a:t>資料倉儲的一般報表與傳統一般報表的差異</a:t>
            </a:r>
          </a:p>
        </p:txBody>
      </p:sp>
      <p:sp>
        <p:nvSpPr>
          <p:cNvPr id="29699" name="內容版面配置區 2">
            <a:extLst>
              <a:ext uri="{FF2B5EF4-FFF2-40B4-BE49-F238E27FC236}">
                <a16:creationId xmlns:a16="http://schemas.microsoft.com/office/drawing/2014/main" id="{40913663-BBA5-43F1-A72B-AEF73AED0033}"/>
              </a:ext>
            </a:extLst>
          </p:cNvPr>
          <p:cNvSpPr>
            <a:spLocks noGrp="1"/>
          </p:cNvSpPr>
          <p:nvPr>
            <p:ph idx="1"/>
          </p:nvPr>
        </p:nvSpPr>
        <p:spPr/>
        <p:txBody>
          <a:bodyPr/>
          <a:lstStyle/>
          <a:p>
            <a:pPr eaLnBrk="1" hangingPunct="1"/>
            <a:r>
              <a:rPr lang="zh-TW" altLang="en-US"/>
              <a:t>資料倉儲系統內的資料是經過將各種相關資料整理和核對過的，所以正確性很高</a:t>
            </a:r>
            <a:endParaRPr lang="en-US" altLang="zh-TW"/>
          </a:p>
          <a:p>
            <a:pPr eaLnBrk="1" hangingPunct="1"/>
            <a:r>
              <a:rPr lang="zh-TW" altLang="en-US"/>
              <a:t>資料倉儲系統將資料收集與報表產生的過程完全分開，如此可使報表產生的效率提高</a:t>
            </a:r>
            <a:endParaRPr lang="en-US" altLang="zh-TW"/>
          </a:p>
          <a:p>
            <a:pPr eaLnBrk="1" hangingPunct="1"/>
            <a:r>
              <a:rPr lang="zh-TW" altLang="en-US"/>
              <a:t>報表的遞送方式可透過資料倉儲系統的規劃，所以在遞送的靈活度以及資料安全性上都能有效的提高</a:t>
            </a:r>
          </a:p>
        </p:txBody>
      </p:sp>
      <p:sp>
        <p:nvSpPr>
          <p:cNvPr id="29700" name="投影片編號版面配置區 3">
            <a:extLst>
              <a:ext uri="{FF2B5EF4-FFF2-40B4-BE49-F238E27FC236}">
                <a16:creationId xmlns:a16="http://schemas.microsoft.com/office/drawing/2014/main" id="{E2E4A8FE-C5F8-49A8-A574-DB86189B732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0000FF"/>
                </a:solidFill>
                <a:latin typeface="Arial" panose="020B0604020202020204" pitchFamily="34" charset="0"/>
                <a:ea typeface="標楷體" panose="03000509000000000000" pitchFamily="65" charset="-120"/>
              </a:defRPr>
            </a:lvl1pPr>
            <a:lvl2pPr marL="742950" indent="-285750">
              <a:defRPr sz="2400" b="1">
                <a:solidFill>
                  <a:srgbClr val="0000FF"/>
                </a:solidFill>
                <a:latin typeface="Arial" panose="020B0604020202020204" pitchFamily="34" charset="0"/>
                <a:ea typeface="標楷體" panose="03000509000000000000" pitchFamily="65" charset="-120"/>
              </a:defRPr>
            </a:lvl2pPr>
            <a:lvl3pPr marL="1143000" indent="-228600">
              <a:defRPr sz="2400" b="1">
                <a:solidFill>
                  <a:srgbClr val="0000FF"/>
                </a:solidFill>
                <a:latin typeface="Arial" panose="020B0604020202020204" pitchFamily="34" charset="0"/>
                <a:ea typeface="標楷體" panose="03000509000000000000" pitchFamily="65" charset="-120"/>
              </a:defRPr>
            </a:lvl3pPr>
            <a:lvl4pPr marL="1600200" indent="-228600">
              <a:defRPr sz="2400" b="1">
                <a:solidFill>
                  <a:srgbClr val="0000FF"/>
                </a:solidFill>
                <a:latin typeface="Arial" panose="020B0604020202020204" pitchFamily="34" charset="0"/>
                <a:ea typeface="標楷體" panose="03000509000000000000" pitchFamily="65" charset="-120"/>
              </a:defRPr>
            </a:lvl4pPr>
            <a:lvl5pPr marL="2057400" indent="-228600">
              <a:defRPr sz="2400" b="1">
                <a:solidFill>
                  <a:srgbClr val="0000FF"/>
                </a:solidFill>
                <a:latin typeface="Arial" panose="020B0604020202020204" pitchFamily="34" charset="0"/>
                <a:ea typeface="標楷體" panose="03000509000000000000" pitchFamily="65" charset="-120"/>
              </a:defRPr>
            </a:lvl5pPr>
            <a:lvl6pPr marL="25146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6pPr>
            <a:lvl7pPr marL="29718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7pPr>
            <a:lvl8pPr marL="34290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8pPr>
            <a:lvl9pPr marL="38862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9pPr>
          </a:lstStyle>
          <a:p>
            <a:fld id="{30059E92-952C-4D2D-88B2-13C0476D7E31}" type="slidenum">
              <a:rPr lang="zh-TW" altLang="en-US" sz="1000">
                <a:solidFill>
                  <a:schemeClr val="bg1"/>
                </a:solidFill>
                <a:ea typeface="新細明體" panose="02020500000000000000" pitchFamily="18" charset="-120"/>
              </a:rPr>
              <a:pPr/>
              <a:t>17</a:t>
            </a:fld>
            <a:endParaRPr lang="en-US" altLang="zh-TW" sz="1000">
              <a:solidFill>
                <a:schemeClr val="bg1"/>
              </a:solidFill>
              <a:ea typeface="新細明體" panose="02020500000000000000" pitchFamily="18" charset="-120"/>
            </a:endParaRPr>
          </a:p>
        </p:txBody>
      </p:sp>
      <p:sp>
        <p:nvSpPr>
          <p:cNvPr id="29701" name="頁尾版面配置區 4">
            <a:extLst>
              <a:ext uri="{FF2B5EF4-FFF2-40B4-BE49-F238E27FC236}">
                <a16:creationId xmlns:a16="http://schemas.microsoft.com/office/drawing/2014/main" id="{B715B684-456F-4838-94AE-1F82217D4BEB}"/>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0000FF"/>
                </a:solidFill>
                <a:latin typeface="Arial" panose="020B0604020202020204" pitchFamily="34" charset="0"/>
                <a:ea typeface="標楷體" panose="03000509000000000000" pitchFamily="65" charset="-120"/>
              </a:defRPr>
            </a:lvl1pPr>
            <a:lvl2pPr marL="742950" indent="-285750">
              <a:defRPr sz="2400" b="1">
                <a:solidFill>
                  <a:srgbClr val="0000FF"/>
                </a:solidFill>
                <a:latin typeface="Arial" panose="020B0604020202020204" pitchFamily="34" charset="0"/>
                <a:ea typeface="標楷體" panose="03000509000000000000" pitchFamily="65" charset="-120"/>
              </a:defRPr>
            </a:lvl2pPr>
            <a:lvl3pPr marL="1143000" indent="-228600">
              <a:defRPr sz="2400" b="1">
                <a:solidFill>
                  <a:srgbClr val="0000FF"/>
                </a:solidFill>
                <a:latin typeface="Arial" panose="020B0604020202020204" pitchFamily="34" charset="0"/>
                <a:ea typeface="標楷體" panose="03000509000000000000" pitchFamily="65" charset="-120"/>
              </a:defRPr>
            </a:lvl3pPr>
            <a:lvl4pPr marL="1600200" indent="-228600">
              <a:defRPr sz="2400" b="1">
                <a:solidFill>
                  <a:srgbClr val="0000FF"/>
                </a:solidFill>
                <a:latin typeface="Arial" panose="020B0604020202020204" pitchFamily="34" charset="0"/>
                <a:ea typeface="標楷體" panose="03000509000000000000" pitchFamily="65" charset="-120"/>
              </a:defRPr>
            </a:lvl4pPr>
            <a:lvl5pPr marL="2057400" indent="-228600">
              <a:defRPr sz="2400" b="1">
                <a:solidFill>
                  <a:srgbClr val="0000FF"/>
                </a:solidFill>
                <a:latin typeface="Arial" panose="020B0604020202020204" pitchFamily="34" charset="0"/>
                <a:ea typeface="標楷體" panose="03000509000000000000" pitchFamily="65" charset="-120"/>
              </a:defRPr>
            </a:lvl5pPr>
            <a:lvl6pPr marL="25146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6pPr>
            <a:lvl7pPr marL="29718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7pPr>
            <a:lvl8pPr marL="34290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8pPr>
            <a:lvl9pPr marL="38862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9pPr>
          </a:lstStyle>
          <a:p>
            <a:r>
              <a:rPr lang="en-US" altLang="zh-TW" sz="1000">
                <a:solidFill>
                  <a:schemeClr val="tx1"/>
                </a:solidFill>
                <a:ea typeface="新細明體" panose="02020500000000000000" pitchFamily="18" charset="-120"/>
              </a:rPr>
              <a:t>© </a:t>
            </a:r>
            <a:r>
              <a:rPr lang="zh-TW" altLang="en-US" sz="1000">
                <a:solidFill>
                  <a:schemeClr val="tx1"/>
                </a:solidFill>
                <a:ea typeface="新細明體" panose="02020500000000000000" pitchFamily="18" charset="-120"/>
              </a:rPr>
              <a:t>滄海圖書</a:t>
            </a:r>
            <a:endParaRPr lang="en-US" altLang="zh-TW" sz="1000">
              <a:solidFill>
                <a:schemeClr val="tx1"/>
              </a:solidFill>
              <a:ea typeface="新細明體" panose="02020500000000000000" pitchFamily="18" charset="-120"/>
            </a:endParaRPr>
          </a:p>
        </p:txBody>
      </p:sp>
    </p:spTree>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標題 1">
            <a:extLst>
              <a:ext uri="{FF2B5EF4-FFF2-40B4-BE49-F238E27FC236}">
                <a16:creationId xmlns:a16="http://schemas.microsoft.com/office/drawing/2014/main" id="{2131AE92-39CD-444B-B1C4-925E319769F6}"/>
              </a:ext>
            </a:extLst>
          </p:cNvPr>
          <p:cNvSpPr>
            <a:spLocks noGrp="1"/>
          </p:cNvSpPr>
          <p:nvPr>
            <p:ph type="title"/>
          </p:nvPr>
        </p:nvSpPr>
        <p:spPr>
          <a:xfrm>
            <a:off x="457200" y="274638"/>
            <a:ext cx="6851650" cy="1036637"/>
          </a:xfrm>
        </p:spPr>
        <p:txBody>
          <a:bodyPr/>
          <a:lstStyle/>
          <a:p>
            <a:pPr eaLnBrk="1" hangingPunct="1">
              <a:defRPr/>
            </a:pPr>
            <a:r>
              <a:rPr lang="zh-TW" altLang="en-US"/>
              <a:t>線上即時報表分析</a:t>
            </a:r>
          </a:p>
        </p:txBody>
      </p:sp>
      <p:sp>
        <p:nvSpPr>
          <p:cNvPr id="19459" name="內容版面配置區 2">
            <a:extLst>
              <a:ext uri="{FF2B5EF4-FFF2-40B4-BE49-F238E27FC236}">
                <a16:creationId xmlns:a16="http://schemas.microsoft.com/office/drawing/2014/main" id="{BB916D99-1EE0-46F9-9905-28FD60BD1593}"/>
              </a:ext>
            </a:extLst>
          </p:cNvPr>
          <p:cNvSpPr>
            <a:spLocks noGrp="1"/>
          </p:cNvSpPr>
          <p:nvPr>
            <p:ph idx="1"/>
          </p:nvPr>
        </p:nvSpPr>
        <p:spPr/>
        <p:txBody>
          <a:bodyPr>
            <a:normAutofit fontScale="92500" lnSpcReduction="10000"/>
          </a:bodyPr>
          <a:lstStyle/>
          <a:p>
            <a:pPr eaLnBrk="1" hangingPunct="1">
              <a:defRPr/>
            </a:pPr>
            <a:r>
              <a:rPr lang="zh-TW" altLang="en-US" dirty="0"/>
              <a:t>利用資料倉儲系統中的資訊的最主要方法</a:t>
            </a:r>
          </a:p>
          <a:p>
            <a:pPr eaLnBrk="1" hangingPunct="1">
              <a:defRPr/>
            </a:pPr>
            <a:r>
              <a:rPr lang="zh-TW" altLang="en-US" dirty="0"/>
              <a:t>對於複雜的商業資料分析，通常使用者很難事先將所需的分析說清楚，這時線上即時報表分析就是最好的方法</a:t>
            </a:r>
            <a:endParaRPr lang="en-US" altLang="zh-TW" dirty="0"/>
          </a:p>
          <a:p>
            <a:pPr eaLnBrk="1" hangingPunct="1">
              <a:defRPr/>
            </a:pPr>
            <a:r>
              <a:rPr lang="zh-TW" altLang="en-US" dirty="0"/>
              <a:t>使用者根據多維度資料的模型，在對話模式的基礎上，使用者可以一邊分析一邊瀏覽分析結果。</a:t>
            </a:r>
            <a:endParaRPr lang="en-US" altLang="zh-TW" dirty="0"/>
          </a:p>
          <a:p>
            <a:pPr eaLnBrk="1" hangingPunct="1">
              <a:defRPr/>
            </a:pPr>
            <a:r>
              <a:rPr lang="zh-TW" altLang="en-US" dirty="0"/>
              <a:t>資料倉儲系統提供直覺性的介面工具</a:t>
            </a:r>
            <a:endParaRPr lang="en-US" altLang="zh-TW" dirty="0"/>
          </a:p>
          <a:p>
            <a:pPr eaLnBrk="1" hangingPunct="1">
              <a:defRPr/>
            </a:pPr>
            <a:r>
              <a:rPr lang="zh-TW" altLang="en-US" dirty="0"/>
              <a:t>一個「線上即時報表分析過程」，包含了幾個連續的「線上即時報表分析步驟」</a:t>
            </a:r>
          </a:p>
        </p:txBody>
      </p:sp>
      <p:sp>
        <p:nvSpPr>
          <p:cNvPr id="30724" name="投影片編號版面配置區 3">
            <a:extLst>
              <a:ext uri="{FF2B5EF4-FFF2-40B4-BE49-F238E27FC236}">
                <a16:creationId xmlns:a16="http://schemas.microsoft.com/office/drawing/2014/main" id="{0BF296A4-D020-43FD-9331-0050152A35A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0000FF"/>
                </a:solidFill>
                <a:latin typeface="Arial" panose="020B0604020202020204" pitchFamily="34" charset="0"/>
                <a:ea typeface="標楷體" panose="03000509000000000000" pitchFamily="65" charset="-120"/>
              </a:defRPr>
            </a:lvl1pPr>
            <a:lvl2pPr marL="742950" indent="-285750">
              <a:defRPr sz="2400" b="1">
                <a:solidFill>
                  <a:srgbClr val="0000FF"/>
                </a:solidFill>
                <a:latin typeface="Arial" panose="020B0604020202020204" pitchFamily="34" charset="0"/>
                <a:ea typeface="標楷體" panose="03000509000000000000" pitchFamily="65" charset="-120"/>
              </a:defRPr>
            </a:lvl2pPr>
            <a:lvl3pPr marL="1143000" indent="-228600">
              <a:defRPr sz="2400" b="1">
                <a:solidFill>
                  <a:srgbClr val="0000FF"/>
                </a:solidFill>
                <a:latin typeface="Arial" panose="020B0604020202020204" pitchFamily="34" charset="0"/>
                <a:ea typeface="標楷體" panose="03000509000000000000" pitchFamily="65" charset="-120"/>
              </a:defRPr>
            </a:lvl3pPr>
            <a:lvl4pPr marL="1600200" indent="-228600">
              <a:defRPr sz="2400" b="1">
                <a:solidFill>
                  <a:srgbClr val="0000FF"/>
                </a:solidFill>
                <a:latin typeface="Arial" panose="020B0604020202020204" pitchFamily="34" charset="0"/>
                <a:ea typeface="標楷體" panose="03000509000000000000" pitchFamily="65" charset="-120"/>
              </a:defRPr>
            </a:lvl4pPr>
            <a:lvl5pPr marL="2057400" indent="-228600">
              <a:defRPr sz="2400" b="1">
                <a:solidFill>
                  <a:srgbClr val="0000FF"/>
                </a:solidFill>
                <a:latin typeface="Arial" panose="020B0604020202020204" pitchFamily="34" charset="0"/>
                <a:ea typeface="標楷體" panose="03000509000000000000" pitchFamily="65" charset="-120"/>
              </a:defRPr>
            </a:lvl5pPr>
            <a:lvl6pPr marL="25146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6pPr>
            <a:lvl7pPr marL="29718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7pPr>
            <a:lvl8pPr marL="34290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8pPr>
            <a:lvl9pPr marL="38862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9pPr>
          </a:lstStyle>
          <a:p>
            <a:fld id="{A81F16B9-7DCD-4ACF-97FD-FECBB9BFA1CD}" type="slidenum">
              <a:rPr lang="zh-TW" altLang="en-US" sz="1000">
                <a:solidFill>
                  <a:schemeClr val="bg1"/>
                </a:solidFill>
                <a:ea typeface="新細明體" panose="02020500000000000000" pitchFamily="18" charset="-120"/>
              </a:rPr>
              <a:pPr/>
              <a:t>18</a:t>
            </a:fld>
            <a:endParaRPr lang="en-US" altLang="zh-TW" sz="1000">
              <a:solidFill>
                <a:schemeClr val="bg1"/>
              </a:solidFill>
              <a:ea typeface="新細明體" panose="02020500000000000000" pitchFamily="18" charset="-120"/>
            </a:endParaRPr>
          </a:p>
        </p:txBody>
      </p:sp>
      <p:sp>
        <p:nvSpPr>
          <p:cNvPr id="30725" name="頁尾版面配置區 4">
            <a:extLst>
              <a:ext uri="{FF2B5EF4-FFF2-40B4-BE49-F238E27FC236}">
                <a16:creationId xmlns:a16="http://schemas.microsoft.com/office/drawing/2014/main" id="{2BDE9D4E-F8E8-40F2-9B7B-FE2C295E5C8F}"/>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0000FF"/>
                </a:solidFill>
                <a:latin typeface="Arial" panose="020B0604020202020204" pitchFamily="34" charset="0"/>
                <a:ea typeface="標楷體" panose="03000509000000000000" pitchFamily="65" charset="-120"/>
              </a:defRPr>
            </a:lvl1pPr>
            <a:lvl2pPr marL="742950" indent="-285750">
              <a:defRPr sz="2400" b="1">
                <a:solidFill>
                  <a:srgbClr val="0000FF"/>
                </a:solidFill>
                <a:latin typeface="Arial" panose="020B0604020202020204" pitchFamily="34" charset="0"/>
                <a:ea typeface="標楷體" panose="03000509000000000000" pitchFamily="65" charset="-120"/>
              </a:defRPr>
            </a:lvl2pPr>
            <a:lvl3pPr marL="1143000" indent="-228600">
              <a:defRPr sz="2400" b="1">
                <a:solidFill>
                  <a:srgbClr val="0000FF"/>
                </a:solidFill>
                <a:latin typeface="Arial" panose="020B0604020202020204" pitchFamily="34" charset="0"/>
                <a:ea typeface="標楷體" panose="03000509000000000000" pitchFamily="65" charset="-120"/>
              </a:defRPr>
            </a:lvl3pPr>
            <a:lvl4pPr marL="1600200" indent="-228600">
              <a:defRPr sz="2400" b="1">
                <a:solidFill>
                  <a:srgbClr val="0000FF"/>
                </a:solidFill>
                <a:latin typeface="Arial" panose="020B0604020202020204" pitchFamily="34" charset="0"/>
                <a:ea typeface="標楷體" panose="03000509000000000000" pitchFamily="65" charset="-120"/>
              </a:defRPr>
            </a:lvl4pPr>
            <a:lvl5pPr marL="2057400" indent="-228600">
              <a:defRPr sz="2400" b="1">
                <a:solidFill>
                  <a:srgbClr val="0000FF"/>
                </a:solidFill>
                <a:latin typeface="Arial" panose="020B0604020202020204" pitchFamily="34" charset="0"/>
                <a:ea typeface="標楷體" panose="03000509000000000000" pitchFamily="65" charset="-120"/>
              </a:defRPr>
            </a:lvl5pPr>
            <a:lvl6pPr marL="25146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6pPr>
            <a:lvl7pPr marL="29718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7pPr>
            <a:lvl8pPr marL="34290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8pPr>
            <a:lvl9pPr marL="38862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9pPr>
          </a:lstStyle>
          <a:p>
            <a:r>
              <a:rPr lang="en-US" altLang="zh-TW" sz="1000">
                <a:solidFill>
                  <a:schemeClr val="tx1"/>
                </a:solidFill>
                <a:ea typeface="新細明體" panose="02020500000000000000" pitchFamily="18" charset="-120"/>
              </a:rPr>
              <a:t>© </a:t>
            </a:r>
            <a:r>
              <a:rPr lang="zh-TW" altLang="en-US" sz="1000">
                <a:solidFill>
                  <a:schemeClr val="tx1"/>
                </a:solidFill>
                <a:ea typeface="新細明體" panose="02020500000000000000" pitchFamily="18" charset="-120"/>
              </a:rPr>
              <a:t>滄海圖書</a:t>
            </a:r>
            <a:endParaRPr lang="en-US" altLang="zh-TW" sz="1000">
              <a:solidFill>
                <a:schemeClr val="tx1"/>
              </a:solidFill>
              <a:ea typeface="新細明體" panose="02020500000000000000" pitchFamily="18" charset="-120"/>
            </a:endParaRPr>
          </a:p>
        </p:txBody>
      </p:sp>
    </p:spTree>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標題 1">
            <a:extLst>
              <a:ext uri="{FF2B5EF4-FFF2-40B4-BE49-F238E27FC236}">
                <a16:creationId xmlns:a16="http://schemas.microsoft.com/office/drawing/2014/main" id="{E9ADB448-B7E8-48E5-AA7B-212994D15713}"/>
              </a:ext>
            </a:extLst>
          </p:cNvPr>
          <p:cNvSpPr>
            <a:spLocks noGrp="1"/>
          </p:cNvSpPr>
          <p:nvPr>
            <p:ph type="title"/>
          </p:nvPr>
        </p:nvSpPr>
        <p:spPr>
          <a:xfrm>
            <a:off x="457200" y="274638"/>
            <a:ext cx="6851650" cy="1036637"/>
          </a:xfrm>
        </p:spPr>
        <p:txBody>
          <a:bodyPr/>
          <a:lstStyle/>
          <a:p>
            <a:pPr eaLnBrk="1" hangingPunct="1">
              <a:defRPr/>
            </a:pPr>
            <a:r>
              <a:rPr lang="zh-TW" altLang="en-US"/>
              <a:t>最常見的線上即時報表分析動作包括</a:t>
            </a:r>
          </a:p>
        </p:txBody>
      </p:sp>
      <p:sp>
        <p:nvSpPr>
          <p:cNvPr id="31747" name="內容版面配置區 2">
            <a:extLst>
              <a:ext uri="{FF2B5EF4-FFF2-40B4-BE49-F238E27FC236}">
                <a16:creationId xmlns:a16="http://schemas.microsoft.com/office/drawing/2014/main" id="{B188FAFD-0A39-4D36-877B-73E6790C690E}"/>
              </a:ext>
            </a:extLst>
          </p:cNvPr>
          <p:cNvSpPr>
            <a:spLocks noGrp="1"/>
          </p:cNvSpPr>
          <p:nvPr>
            <p:ph idx="1"/>
          </p:nvPr>
        </p:nvSpPr>
        <p:spPr/>
        <p:txBody>
          <a:bodyPr/>
          <a:lstStyle/>
          <a:p>
            <a:pPr lvl="1" eaLnBrk="1" hangingPunct="1"/>
            <a:r>
              <a:rPr lang="en-US" altLang="zh-TW"/>
              <a:t>Roll-up</a:t>
            </a:r>
          </a:p>
          <a:p>
            <a:pPr lvl="1" eaLnBrk="1" hangingPunct="1"/>
            <a:r>
              <a:rPr lang="en-US" altLang="zh-TW"/>
              <a:t>Drill-down</a:t>
            </a:r>
          </a:p>
          <a:p>
            <a:pPr lvl="1" eaLnBrk="1" hangingPunct="1"/>
            <a:r>
              <a:rPr lang="en-US" altLang="zh-TW"/>
              <a:t>Slice-and-dice</a:t>
            </a:r>
          </a:p>
          <a:p>
            <a:pPr lvl="1" eaLnBrk="1" hangingPunct="1"/>
            <a:r>
              <a:rPr lang="en-US" altLang="zh-TW"/>
              <a:t>Pivot</a:t>
            </a:r>
          </a:p>
          <a:p>
            <a:pPr lvl="1" eaLnBrk="1" hangingPunct="1"/>
            <a:r>
              <a:rPr lang="en-US" altLang="zh-TW"/>
              <a:t>Drill-across</a:t>
            </a:r>
            <a:endParaRPr lang="zh-TW" altLang="en-US"/>
          </a:p>
        </p:txBody>
      </p:sp>
      <p:sp>
        <p:nvSpPr>
          <p:cNvPr id="31748" name="投影片編號版面配置區 3">
            <a:extLst>
              <a:ext uri="{FF2B5EF4-FFF2-40B4-BE49-F238E27FC236}">
                <a16:creationId xmlns:a16="http://schemas.microsoft.com/office/drawing/2014/main" id="{BCE07620-1D9E-4F94-8670-E503BDC1179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0000FF"/>
                </a:solidFill>
                <a:latin typeface="Arial" panose="020B0604020202020204" pitchFamily="34" charset="0"/>
                <a:ea typeface="標楷體" panose="03000509000000000000" pitchFamily="65" charset="-120"/>
              </a:defRPr>
            </a:lvl1pPr>
            <a:lvl2pPr marL="742950" indent="-285750">
              <a:defRPr sz="2400" b="1">
                <a:solidFill>
                  <a:srgbClr val="0000FF"/>
                </a:solidFill>
                <a:latin typeface="Arial" panose="020B0604020202020204" pitchFamily="34" charset="0"/>
                <a:ea typeface="標楷體" panose="03000509000000000000" pitchFamily="65" charset="-120"/>
              </a:defRPr>
            </a:lvl2pPr>
            <a:lvl3pPr marL="1143000" indent="-228600">
              <a:defRPr sz="2400" b="1">
                <a:solidFill>
                  <a:srgbClr val="0000FF"/>
                </a:solidFill>
                <a:latin typeface="Arial" panose="020B0604020202020204" pitchFamily="34" charset="0"/>
                <a:ea typeface="標楷體" panose="03000509000000000000" pitchFamily="65" charset="-120"/>
              </a:defRPr>
            </a:lvl3pPr>
            <a:lvl4pPr marL="1600200" indent="-228600">
              <a:defRPr sz="2400" b="1">
                <a:solidFill>
                  <a:srgbClr val="0000FF"/>
                </a:solidFill>
                <a:latin typeface="Arial" panose="020B0604020202020204" pitchFamily="34" charset="0"/>
                <a:ea typeface="標楷體" panose="03000509000000000000" pitchFamily="65" charset="-120"/>
              </a:defRPr>
            </a:lvl4pPr>
            <a:lvl5pPr marL="2057400" indent="-228600">
              <a:defRPr sz="2400" b="1">
                <a:solidFill>
                  <a:srgbClr val="0000FF"/>
                </a:solidFill>
                <a:latin typeface="Arial" panose="020B0604020202020204" pitchFamily="34" charset="0"/>
                <a:ea typeface="標楷體" panose="03000509000000000000" pitchFamily="65" charset="-120"/>
              </a:defRPr>
            </a:lvl5pPr>
            <a:lvl6pPr marL="25146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6pPr>
            <a:lvl7pPr marL="29718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7pPr>
            <a:lvl8pPr marL="34290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8pPr>
            <a:lvl9pPr marL="38862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9pPr>
          </a:lstStyle>
          <a:p>
            <a:fld id="{A7F44306-21C7-40BA-9353-A6562CCEE462}" type="slidenum">
              <a:rPr lang="zh-TW" altLang="en-US" sz="1000">
                <a:solidFill>
                  <a:schemeClr val="bg1"/>
                </a:solidFill>
                <a:ea typeface="新細明體" panose="02020500000000000000" pitchFamily="18" charset="-120"/>
              </a:rPr>
              <a:pPr/>
              <a:t>19</a:t>
            </a:fld>
            <a:endParaRPr lang="en-US" altLang="zh-TW" sz="1000">
              <a:solidFill>
                <a:schemeClr val="bg1"/>
              </a:solidFill>
              <a:ea typeface="新細明體" panose="02020500000000000000" pitchFamily="18" charset="-120"/>
            </a:endParaRPr>
          </a:p>
        </p:txBody>
      </p:sp>
      <p:sp>
        <p:nvSpPr>
          <p:cNvPr id="31749" name="頁尾版面配置區 4">
            <a:extLst>
              <a:ext uri="{FF2B5EF4-FFF2-40B4-BE49-F238E27FC236}">
                <a16:creationId xmlns:a16="http://schemas.microsoft.com/office/drawing/2014/main" id="{9CA1312D-E376-4222-B450-B4B541C930A5}"/>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0000FF"/>
                </a:solidFill>
                <a:latin typeface="Arial" panose="020B0604020202020204" pitchFamily="34" charset="0"/>
                <a:ea typeface="標楷體" panose="03000509000000000000" pitchFamily="65" charset="-120"/>
              </a:defRPr>
            </a:lvl1pPr>
            <a:lvl2pPr marL="742950" indent="-285750">
              <a:defRPr sz="2400" b="1">
                <a:solidFill>
                  <a:srgbClr val="0000FF"/>
                </a:solidFill>
                <a:latin typeface="Arial" panose="020B0604020202020204" pitchFamily="34" charset="0"/>
                <a:ea typeface="標楷體" panose="03000509000000000000" pitchFamily="65" charset="-120"/>
              </a:defRPr>
            </a:lvl2pPr>
            <a:lvl3pPr marL="1143000" indent="-228600">
              <a:defRPr sz="2400" b="1">
                <a:solidFill>
                  <a:srgbClr val="0000FF"/>
                </a:solidFill>
                <a:latin typeface="Arial" panose="020B0604020202020204" pitchFamily="34" charset="0"/>
                <a:ea typeface="標楷體" panose="03000509000000000000" pitchFamily="65" charset="-120"/>
              </a:defRPr>
            </a:lvl3pPr>
            <a:lvl4pPr marL="1600200" indent="-228600">
              <a:defRPr sz="2400" b="1">
                <a:solidFill>
                  <a:srgbClr val="0000FF"/>
                </a:solidFill>
                <a:latin typeface="Arial" panose="020B0604020202020204" pitchFamily="34" charset="0"/>
                <a:ea typeface="標楷體" panose="03000509000000000000" pitchFamily="65" charset="-120"/>
              </a:defRPr>
            </a:lvl4pPr>
            <a:lvl5pPr marL="2057400" indent="-228600">
              <a:defRPr sz="2400" b="1">
                <a:solidFill>
                  <a:srgbClr val="0000FF"/>
                </a:solidFill>
                <a:latin typeface="Arial" panose="020B0604020202020204" pitchFamily="34" charset="0"/>
                <a:ea typeface="標楷體" panose="03000509000000000000" pitchFamily="65" charset="-120"/>
              </a:defRPr>
            </a:lvl5pPr>
            <a:lvl6pPr marL="25146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6pPr>
            <a:lvl7pPr marL="29718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7pPr>
            <a:lvl8pPr marL="34290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8pPr>
            <a:lvl9pPr marL="38862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9pPr>
          </a:lstStyle>
          <a:p>
            <a:r>
              <a:rPr lang="en-US" altLang="zh-TW" sz="1000">
                <a:solidFill>
                  <a:schemeClr val="tx1"/>
                </a:solidFill>
                <a:ea typeface="新細明體" panose="02020500000000000000" pitchFamily="18" charset="-120"/>
              </a:rPr>
              <a:t>© </a:t>
            </a:r>
            <a:r>
              <a:rPr lang="zh-TW" altLang="en-US" sz="1000">
                <a:solidFill>
                  <a:schemeClr val="tx1"/>
                </a:solidFill>
                <a:ea typeface="新細明體" panose="02020500000000000000" pitchFamily="18" charset="-120"/>
              </a:rPr>
              <a:t>滄海圖書</a:t>
            </a:r>
            <a:endParaRPr lang="en-US" altLang="zh-TW" sz="1000">
              <a:solidFill>
                <a:schemeClr val="tx1"/>
              </a:solidFill>
              <a:ea typeface="新細明體" panose="02020500000000000000" pitchFamily="18" charset="-120"/>
            </a:endParaRPr>
          </a:p>
        </p:txBody>
      </p:sp>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a:extLst>
              <a:ext uri="{FF2B5EF4-FFF2-40B4-BE49-F238E27FC236}">
                <a16:creationId xmlns:a16="http://schemas.microsoft.com/office/drawing/2014/main" id="{1DEE73D7-539D-496D-A307-0B522A75F084}"/>
              </a:ext>
            </a:extLst>
          </p:cNvPr>
          <p:cNvSpPr>
            <a:spLocks noGrp="1" noChangeArrowheads="1"/>
          </p:cNvSpPr>
          <p:nvPr>
            <p:ph type="title"/>
          </p:nvPr>
        </p:nvSpPr>
        <p:spPr>
          <a:xfrm>
            <a:off x="457200" y="274638"/>
            <a:ext cx="6851650" cy="1036637"/>
          </a:xfrm>
        </p:spPr>
        <p:txBody>
          <a:bodyPr/>
          <a:lstStyle/>
          <a:p>
            <a:pPr eaLnBrk="1" hangingPunct="1">
              <a:defRPr/>
            </a:pPr>
            <a:r>
              <a:rPr lang="zh-TW" altLang="en-US"/>
              <a:t>單元大綱</a:t>
            </a:r>
            <a:endParaRPr lang="en-US" altLang="zh-TW"/>
          </a:p>
        </p:txBody>
      </p:sp>
      <p:sp>
        <p:nvSpPr>
          <p:cNvPr id="14339" name="Rectangle 3">
            <a:extLst>
              <a:ext uri="{FF2B5EF4-FFF2-40B4-BE49-F238E27FC236}">
                <a16:creationId xmlns:a16="http://schemas.microsoft.com/office/drawing/2014/main" id="{F640DE04-778F-4EB2-A755-DE375CC0CB9F}"/>
              </a:ext>
            </a:extLst>
          </p:cNvPr>
          <p:cNvSpPr>
            <a:spLocks noGrp="1" noChangeArrowheads="1"/>
          </p:cNvSpPr>
          <p:nvPr>
            <p:ph idx="1"/>
          </p:nvPr>
        </p:nvSpPr>
        <p:spPr/>
        <p:txBody>
          <a:bodyPr/>
          <a:lstStyle/>
          <a:p>
            <a:pPr eaLnBrk="1" hangingPunct="1"/>
            <a:r>
              <a:rPr lang="zh-TW" altLang="en-US"/>
              <a:t>資料立方體簡介</a:t>
            </a:r>
            <a:endParaRPr lang="en-US" altLang="zh-TW"/>
          </a:p>
          <a:p>
            <a:pPr eaLnBrk="1" hangingPunct="1"/>
            <a:r>
              <a:rPr lang="zh-TW" altLang="en-US"/>
              <a:t>三種常見的報表產生與呈現方式：</a:t>
            </a:r>
            <a:endParaRPr lang="en-US" altLang="zh-TW"/>
          </a:p>
          <a:p>
            <a:pPr lvl="1" eaLnBrk="1" hangingPunct="1"/>
            <a:r>
              <a:rPr lang="zh-TW" altLang="en-US"/>
              <a:t>一般報表</a:t>
            </a:r>
            <a:endParaRPr lang="en-US" altLang="zh-TW"/>
          </a:p>
          <a:p>
            <a:pPr lvl="1" eaLnBrk="1" hangingPunct="1"/>
            <a:r>
              <a:rPr lang="zh-TW" altLang="en-US"/>
              <a:t>線上即時報表分析</a:t>
            </a:r>
            <a:endParaRPr lang="en-US" altLang="zh-TW"/>
          </a:p>
          <a:p>
            <a:pPr lvl="1" eaLnBrk="1" hangingPunct="1"/>
            <a:r>
              <a:rPr lang="zh-TW" altLang="en-US"/>
              <a:t>儀表板</a:t>
            </a:r>
            <a:endParaRPr lang="en-US" altLang="zh-TW"/>
          </a:p>
        </p:txBody>
      </p:sp>
      <p:sp>
        <p:nvSpPr>
          <p:cNvPr id="14340" name="投影片編號版面配置區 3">
            <a:extLst>
              <a:ext uri="{FF2B5EF4-FFF2-40B4-BE49-F238E27FC236}">
                <a16:creationId xmlns:a16="http://schemas.microsoft.com/office/drawing/2014/main" id="{AA375847-F310-4F16-83A5-CF4C6EE6A35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0000FF"/>
                </a:solidFill>
                <a:latin typeface="Arial" panose="020B0604020202020204" pitchFamily="34" charset="0"/>
                <a:ea typeface="標楷體" panose="03000509000000000000" pitchFamily="65" charset="-120"/>
              </a:defRPr>
            </a:lvl1pPr>
            <a:lvl2pPr marL="742950" indent="-285750">
              <a:defRPr sz="2400" b="1">
                <a:solidFill>
                  <a:srgbClr val="0000FF"/>
                </a:solidFill>
                <a:latin typeface="Arial" panose="020B0604020202020204" pitchFamily="34" charset="0"/>
                <a:ea typeface="標楷體" panose="03000509000000000000" pitchFamily="65" charset="-120"/>
              </a:defRPr>
            </a:lvl2pPr>
            <a:lvl3pPr marL="1143000" indent="-228600">
              <a:defRPr sz="2400" b="1">
                <a:solidFill>
                  <a:srgbClr val="0000FF"/>
                </a:solidFill>
                <a:latin typeface="Arial" panose="020B0604020202020204" pitchFamily="34" charset="0"/>
                <a:ea typeface="標楷體" panose="03000509000000000000" pitchFamily="65" charset="-120"/>
              </a:defRPr>
            </a:lvl3pPr>
            <a:lvl4pPr marL="1600200" indent="-228600">
              <a:defRPr sz="2400" b="1">
                <a:solidFill>
                  <a:srgbClr val="0000FF"/>
                </a:solidFill>
                <a:latin typeface="Arial" panose="020B0604020202020204" pitchFamily="34" charset="0"/>
                <a:ea typeface="標楷體" panose="03000509000000000000" pitchFamily="65" charset="-120"/>
              </a:defRPr>
            </a:lvl4pPr>
            <a:lvl5pPr marL="2057400" indent="-228600">
              <a:defRPr sz="2400" b="1">
                <a:solidFill>
                  <a:srgbClr val="0000FF"/>
                </a:solidFill>
                <a:latin typeface="Arial" panose="020B0604020202020204" pitchFamily="34" charset="0"/>
                <a:ea typeface="標楷體" panose="03000509000000000000" pitchFamily="65" charset="-120"/>
              </a:defRPr>
            </a:lvl5pPr>
            <a:lvl6pPr marL="25146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6pPr>
            <a:lvl7pPr marL="29718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7pPr>
            <a:lvl8pPr marL="34290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8pPr>
            <a:lvl9pPr marL="38862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9pPr>
          </a:lstStyle>
          <a:p>
            <a:fld id="{DA08FC93-3504-46F8-B40A-9926C5071F1F}" type="slidenum">
              <a:rPr lang="zh-TW" altLang="en-US" sz="1000">
                <a:solidFill>
                  <a:schemeClr val="bg1"/>
                </a:solidFill>
                <a:ea typeface="新細明體" panose="02020500000000000000" pitchFamily="18" charset="-120"/>
              </a:rPr>
              <a:pPr/>
              <a:t>2</a:t>
            </a:fld>
            <a:endParaRPr lang="en-US" altLang="zh-TW" sz="1000">
              <a:solidFill>
                <a:schemeClr val="bg1"/>
              </a:solidFill>
              <a:ea typeface="新細明體" panose="02020500000000000000" pitchFamily="18" charset="-120"/>
            </a:endParaRPr>
          </a:p>
        </p:txBody>
      </p:sp>
      <p:sp>
        <p:nvSpPr>
          <p:cNvPr id="14341" name="頁尾版面配置區 4">
            <a:extLst>
              <a:ext uri="{FF2B5EF4-FFF2-40B4-BE49-F238E27FC236}">
                <a16:creationId xmlns:a16="http://schemas.microsoft.com/office/drawing/2014/main" id="{26A13086-ECE8-4D56-B441-4B16FEDE5CFD}"/>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0000FF"/>
                </a:solidFill>
                <a:latin typeface="Arial" panose="020B0604020202020204" pitchFamily="34" charset="0"/>
                <a:ea typeface="標楷體" panose="03000509000000000000" pitchFamily="65" charset="-120"/>
              </a:defRPr>
            </a:lvl1pPr>
            <a:lvl2pPr marL="742950" indent="-285750">
              <a:defRPr sz="2400" b="1">
                <a:solidFill>
                  <a:srgbClr val="0000FF"/>
                </a:solidFill>
                <a:latin typeface="Arial" panose="020B0604020202020204" pitchFamily="34" charset="0"/>
                <a:ea typeface="標楷體" panose="03000509000000000000" pitchFamily="65" charset="-120"/>
              </a:defRPr>
            </a:lvl2pPr>
            <a:lvl3pPr marL="1143000" indent="-228600">
              <a:defRPr sz="2400" b="1">
                <a:solidFill>
                  <a:srgbClr val="0000FF"/>
                </a:solidFill>
                <a:latin typeface="Arial" panose="020B0604020202020204" pitchFamily="34" charset="0"/>
                <a:ea typeface="標楷體" panose="03000509000000000000" pitchFamily="65" charset="-120"/>
              </a:defRPr>
            </a:lvl3pPr>
            <a:lvl4pPr marL="1600200" indent="-228600">
              <a:defRPr sz="2400" b="1">
                <a:solidFill>
                  <a:srgbClr val="0000FF"/>
                </a:solidFill>
                <a:latin typeface="Arial" panose="020B0604020202020204" pitchFamily="34" charset="0"/>
                <a:ea typeface="標楷體" panose="03000509000000000000" pitchFamily="65" charset="-120"/>
              </a:defRPr>
            </a:lvl4pPr>
            <a:lvl5pPr marL="2057400" indent="-228600">
              <a:defRPr sz="2400" b="1">
                <a:solidFill>
                  <a:srgbClr val="0000FF"/>
                </a:solidFill>
                <a:latin typeface="Arial" panose="020B0604020202020204" pitchFamily="34" charset="0"/>
                <a:ea typeface="標楷體" panose="03000509000000000000" pitchFamily="65" charset="-120"/>
              </a:defRPr>
            </a:lvl5pPr>
            <a:lvl6pPr marL="25146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6pPr>
            <a:lvl7pPr marL="29718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7pPr>
            <a:lvl8pPr marL="34290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8pPr>
            <a:lvl9pPr marL="38862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9pPr>
          </a:lstStyle>
          <a:p>
            <a:r>
              <a:rPr lang="en-US" altLang="zh-TW" sz="1000">
                <a:solidFill>
                  <a:schemeClr val="tx1"/>
                </a:solidFill>
                <a:ea typeface="新細明體" panose="02020500000000000000" pitchFamily="18" charset="-120"/>
              </a:rPr>
              <a:t>© </a:t>
            </a:r>
            <a:r>
              <a:rPr lang="zh-TW" altLang="en-US" sz="1000">
                <a:solidFill>
                  <a:schemeClr val="tx1"/>
                </a:solidFill>
                <a:ea typeface="新細明體" panose="02020500000000000000" pitchFamily="18" charset="-120"/>
              </a:rPr>
              <a:t>滄海圖書</a:t>
            </a:r>
            <a:endParaRPr lang="en-US" altLang="zh-TW" sz="1000">
              <a:solidFill>
                <a:schemeClr val="tx1"/>
              </a:solidFill>
              <a:ea typeface="新細明體" panose="02020500000000000000" pitchFamily="18" charset="-120"/>
            </a:endParaRPr>
          </a:p>
        </p:txBody>
      </p:sp>
    </p:spTree>
  </p:cSld>
  <p:clrMapOvr>
    <a:masterClrMapping/>
  </p:clrMapOvr>
  <p:transition>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標題 1">
            <a:extLst>
              <a:ext uri="{FF2B5EF4-FFF2-40B4-BE49-F238E27FC236}">
                <a16:creationId xmlns:a16="http://schemas.microsoft.com/office/drawing/2014/main" id="{9ED5C835-7EDD-4E8D-AD7F-6E75A3C906B5}"/>
              </a:ext>
            </a:extLst>
          </p:cNvPr>
          <p:cNvSpPr>
            <a:spLocks noGrp="1"/>
          </p:cNvSpPr>
          <p:nvPr>
            <p:ph type="title"/>
          </p:nvPr>
        </p:nvSpPr>
        <p:spPr>
          <a:xfrm>
            <a:off x="457200" y="274638"/>
            <a:ext cx="6851650" cy="1036637"/>
          </a:xfrm>
        </p:spPr>
        <p:txBody>
          <a:bodyPr/>
          <a:lstStyle/>
          <a:p>
            <a:pPr eaLnBrk="1" hangingPunct="1">
              <a:defRPr/>
            </a:pPr>
            <a:r>
              <a:rPr lang="en-US" altLang="zh-TW"/>
              <a:t>Roll-up</a:t>
            </a:r>
            <a:endParaRPr lang="zh-TW" altLang="en-US"/>
          </a:p>
        </p:txBody>
      </p:sp>
      <p:sp>
        <p:nvSpPr>
          <p:cNvPr id="32771" name="內容版面配置區 2">
            <a:extLst>
              <a:ext uri="{FF2B5EF4-FFF2-40B4-BE49-F238E27FC236}">
                <a16:creationId xmlns:a16="http://schemas.microsoft.com/office/drawing/2014/main" id="{5611BF16-22CC-4D0E-912C-19239DFBDCBD}"/>
              </a:ext>
            </a:extLst>
          </p:cNvPr>
          <p:cNvSpPr>
            <a:spLocks noGrp="1"/>
          </p:cNvSpPr>
          <p:nvPr>
            <p:ph idx="1"/>
          </p:nvPr>
        </p:nvSpPr>
        <p:spPr/>
        <p:txBody>
          <a:bodyPr/>
          <a:lstStyle/>
          <a:p>
            <a:pPr eaLnBrk="1" hangingPunct="1"/>
            <a:r>
              <a:rPr lang="en-US" altLang="zh-TW"/>
              <a:t>Roll-up </a:t>
            </a:r>
            <a:r>
              <a:rPr lang="zh-TW" altLang="en-US"/>
              <a:t>動作會讓資料根據所規範的屬性及其階層做匯總</a:t>
            </a:r>
            <a:endParaRPr lang="en-US" altLang="zh-TW"/>
          </a:p>
          <a:p>
            <a:pPr eaLnBrk="1" hangingPunct="1"/>
            <a:r>
              <a:rPr lang="zh-TW" altLang="en-US"/>
              <a:t>報表維度有時會減少</a:t>
            </a:r>
          </a:p>
        </p:txBody>
      </p:sp>
      <p:sp>
        <p:nvSpPr>
          <p:cNvPr id="32772" name="投影片編號版面配置區 3">
            <a:extLst>
              <a:ext uri="{FF2B5EF4-FFF2-40B4-BE49-F238E27FC236}">
                <a16:creationId xmlns:a16="http://schemas.microsoft.com/office/drawing/2014/main" id="{28FDE37A-403F-4A01-9498-46A7E5CE810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0000FF"/>
                </a:solidFill>
                <a:latin typeface="Arial" panose="020B0604020202020204" pitchFamily="34" charset="0"/>
                <a:ea typeface="標楷體" panose="03000509000000000000" pitchFamily="65" charset="-120"/>
              </a:defRPr>
            </a:lvl1pPr>
            <a:lvl2pPr marL="742950" indent="-285750">
              <a:defRPr sz="2400" b="1">
                <a:solidFill>
                  <a:srgbClr val="0000FF"/>
                </a:solidFill>
                <a:latin typeface="Arial" panose="020B0604020202020204" pitchFamily="34" charset="0"/>
                <a:ea typeface="標楷體" panose="03000509000000000000" pitchFamily="65" charset="-120"/>
              </a:defRPr>
            </a:lvl2pPr>
            <a:lvl3pPr marL="1143000" indent="-228600">
              <a:defRPr sz="2400" b="1">
                <a:solidFill>
                  <a:srgbClr val="0000FF"/>
                </a:solidFill>
                <a:latin typeface="Arial" panose="020B0604020202020204" pitchFamily="34" charset="0"/>
                <a:ea typeface="標楷體" panose="03000509000000000000" pitchFamily="65" charset="-120"/>
              </a:defRPr>
            </a:lvl3pPr>
            <a:lvl4pPr marL="1600200" indent="-228600">
              <a:defRPr sz="2400" b="1">
                <a:solidFill>
                  <a:srgbClr val="0000FF"/>
                </a:solidFill>
                <a:latin typeface="Arial" panose="020B0604020202020204" pitchFamily="34" charset="0"/>
                <a:ea typeface="標楷體" panose="03000509000000000000" pitchFamily="65" charset="-120"/>
              </a:defRPr>
            </a:lvl4pPr>
            <a:lvl5pPr marL="2057400" indent="-228600">
              <a:defRPr sz="2400" b="1">
                <a:solidFill>
                  <a:srgbClr val="0000FF"/>
                </a:solidFill>
                <a:latin typeface="Arial" panose="020B0604020202020204" pitchFamily="34" charset="0"/>
                <a:ea typeface="標楷體" panose="03000509000000000000" pitchFamily="65" charset="-120"/>
              </a:defRPr>
            </a:lvl5pPr>
            <a:lvl6pPr marL="25146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6pPr>
            <a:lvl7pPr marL="29718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7pPr>
            <a:lvl8pPr marL="34290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8pPr>
            <a:lvl9pPr marL="38862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9pPr>
          </a:lstStyle>
          <a:p>
            <a:fld id="{49BD5AC9-CEF8-4BAC-8E41-DB2F5F6F5B80}" type="slidenum">
              <a:rPr lang="zh-TW" altLang="en-US" sz="1000">
                <a:solidFill>
                  <a:schemeClr val="bg1"/>
                </a:solidFill>
                <a:ea typeface="新細明體" panose="02020500000000000000" pitchFamily="18" charset="-120"/>
              </a:rPr>
              <a:pPr/>
              <a:t>20</a:t>
            </a:fld>
            <a:endParaRPr lang="en-US" altLang="zh-TW" sz="1000">
              <a:solidFill>
                <a:schemeClr val="bg1"/>
              </a:solidFill>
              <a:ea typeface="新細明體" panose="02020500000000000000" pitchFamily="18" charset="-120"/>
            </a:endParaRPr>
          </a:p>
        </p:txBody>
      </p:sp>
      <p:sp>
        <p:nvSpPr>
          <p:cNvPr id="32773" name="頁尾版面配置區 4">
            <a:extLst>
              <a:ext uri="{FF2B5EF4-FFF2-40B4-BE49-F238E27FC236}">
                <a16:creationId xmlns:a16="http://schemas.microsoft.com/office/drawing/2014/main" id="{B03E82F8-0181-4233-A947-1AA9BDE8AAA9}"/>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0000FF"/>
                </a:solidFill>
                <a:latin typeface="Arial" panose="020B0604020202020204" pitchFamily="34" charset="0"/>
                <a:ea typeface="標楷體" panose="03000509000000000000" pitchFamily="65" charset="-120"/>
              </a:defRPr>
            </a:lvl1pPr>
            <a:lvl2pPr marL="742950" indent="-285750">
              <a:defRPr sz="2400" b="1">
                <a:solidFill>
                  <a:srgbClr val="0000FF"/>
                </a:solidFill>
                <a:latin typeface="Arial" panose="020B0604020202020204" pitchFamily="34" charset="0"/>
                <a:ea typeface="標楷體" panose="03000509000000000000" pitchFamily="65" charset="-120"/>
              </a:defRPr>
            </a:lvl2pPr>
            <a:lvl3pPr marL="1143000" indent="-228600">
              <a:defRPr sz="2400" b="1">
                <a:solidFill>
                  <a:srgbClr val="0000FF"/>
                </a:solidFill>
                <a:latin typeface="Arial" panose="020B0604020202020204" pitchFamily="34" charset="0"/>
                <a:ea typeface="標楷體" panose="03000509000000000000" pitchFamily="65" charset="-120"/>
              </a:defRPr>
            </a:lvl3pPr>
            <a:lvl4pPr marL="1600200" indent="-228600">
              <a:defRPr sz="2400" b="1">
                <a:solidFill>
                  <a:srgbClr val="0000FF"/>
                </a:solidFill>
                <a:latin typeface="Arial" panose="020B0604020202020204" pitchFamily="34" charset="0"/>
                <a:ea typeface="標楷體" panose="03000509000000000000" pitchFamily="65" charset="-120"/>
              </a:defRPr>
            </a:lvl4pPr>
            <a:lvl5pPr marL="2057400" indent="-228600">
              <a:defRPr sz="2400" b="1">
                <a:solidFill>
                  <a:srgbClr val="0000FF"/>
                </a:solidFill>
                <a:latin typeface="Arial" panose="020B0604020202020204" pitchFamily="34" charset="0"/>
                <a:ea typeface="標楷體" panose="03000509000000000000" pitchFamily="65" charset="-120"/>
              </a:defRPr>
            </a:lvl5pPr>
            <a:lvl6pPr marL="25146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6pPr>
            <a:lvl7pPr marL="29718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7pPr>
            <a:lvl8pPr marL="34290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8pPr>
            <a:lvl9pPr marL="38862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9pPr>
          </a:lstStyle>
          <a:p>
            <a:r>
              <a:rPr lang="en-US" altLang="zh-TW" sz="1000">
                <a:solidFill>
                  <a:schemeClr val="tx1"/>
                </a:solidFill>
                <a:ea typeface="新細明體" panose="02020500000000000000" pitchFamily="18" charset="-120"/>
              </a:rPr>
              <a:t>© </a:t>
            </a:r>
            <a:r>
              <a:rPr lang="zh-TW" altLang="en-US" sz="1000">
                <a:solidFill>
                  <a:schemeClr val="tx1"/>
                </a:solidFill>
                <a:ea typeface="新細明體" panose="02020500000000000000" pitchFamily="18" charset="-120"/>
              </a:rPr>
              <a:t>滄海圖書</a:t>
            </a:r>
            <a:endParaRPr lang="en-US" altLang="zh-TW" sz="1000">
              <a:solidFill>
                <a:schemeClr val="tx1"/>
              </a:solidFill>
              <a:ea typeface="新細明體" panose="02020500000000000000" pitchFamily="18" charset="-120"/>
            </a:endParaRPr>
          </a:p>
        </p:txBody>
      </p:sp>
    </p:spTree>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標題 1">
            <a:extLst>
              <a:ext uri="{FF2B5EF4-FFF2-40B4-BE49-F238E27FC236}">
                <a16:creationId xmlns:a16="http://schemas.microsoft.com/office/drawing/2014/main" id="{C88DC752-3B0F-4519-86A0-CD5961D346B0}"/>
              </a:ext>
            </a:extLst>
          </p:cNvPr>
          <p:cNvSpPr>
            <a:spLocks noGrp="1"/>
          </p:cNvSpPr>
          <p:nvPr>
            <p:ph type="title"/>
          </p:nvPr>
        </p:nvSpPr>
        <p:spPr>
          <a:xfrm>
            <a:off x="457200" y="274638"/>
            <a:ext cx="6851650" cy="1036637"/>
          </a:xfrm>
        </p:spPr>
        <p:txBody>
          <a:bodyPr/>
          <a:lstStyle/>
          <a:p>
            <a:pPr eaLnBrk="1" hangingPunct="1">
              <a:defRPr/>
            </a:pPr>
            <a:r>
              <a:rPr lang="en-US" altLang="zh-TW"/>
              <a:t>Drill-down</a:t>
            </a:r>
            <a:endParaRPr lang="zh-TW" altLang="en-US"/>
          </a:p>
        </p:txBody>
      </p:sp>
      <p:sp>
        <p:nvSpPr>
          <p:cNvPr id="33795" name="內容版面配置區 2">
            <a:extLst>
              <a:ext uri="{FF2B5EF4-FFF2-40B4-BE49-F238E27FC236}">
                <a16:creationId xmlns:a16="http://schemas.microsoft.com/office/drawing/2014/main" id="{1D4BC150-8E90-4860-97F8-247F9F3AADC1}"/>
              </a:ext>
            </a:extLst>
          </p:cNvPr>
          <p:cNvSpPr>
            <a:spLocks noGrp="1"/>
          </p:cNvSpPr>
          <p:nvPr>
            <p:ph idx="1"/>
          </p:nvPr>
        </p:nvSpPr>
        <p:spPr/>
        <p:txBody>
          <a:bodyPr/>
          <a:lstStyle/>
          <a:p>
            <a:pPr eaLnBrk="1" hangingPunct="1"/>
            <a:r>
              <a:rPr lang="en-US" altLang="zh-TW"/>
              <a:t>Drill-down </a:t>
            </a:r>
            <a:r>
              <a:rPr lang="zh-TW" altLang="en-US"/>
              <a:t>則是針對資料做細部展開，以得到更詳細的資訊</a:t>
            </a:r>
            <a:endParaRPr lang="en-US" altLang="zh-TW"/>
          </a:p>
          <a:p>
            <a:pPr eaLnBrk="1" hangingPunct="1"/>
            <a:r>
              <a:rPr lang="zh-TW" altLang="en-US"/>
              <a:t>這跟</a:t>
            </a:r>
            <a:r>
              <a:rPr lang="en-US" altLang="zh-TW"/>
              <a:t>Roll-up </a:t>
            </a:r>
            <a:r>
              <a:rPr lang="zh-TW" altLang="en-US"/>
              <a:t>是相對的</a:t>
            </a:r>
            <a:endParaRPr lang="en-US" altLang="zh-TW"/>
          </a:p>
          <a:p>
            <a:pPr eaLnBrk="1" hangingPunct="1"/>
            <a:r>
              <a:rPr lang="en-US" altLang="zh-TW"/>
              <a:t>Roll-up </a:t>
            </a:r>
            <a:r>
              <a:rPr lang="zh-TW" altLang="en-US"/>
              <a:t>以及 </a:t>
            </a:r>
            <a:r>
              <a:rPr lang="en-US" altLang="zh-TW"/>
              <a:t>Drill-down </a:t>
            </a:r>
            <a:r>
              <a:rPr lang="zh-TW" altLang="en-US"/>
              <a:t>這兩個動作都要根據屬性階層來做這個動作</a:t>
            </a:r>
          </a:p>
          <a:p>
            <a:pPr eaLnBrk="1" hangingPunct="1"/>
            <a:endParaRPr lang="zh-TW" altLang="en-US"/>
          </a:p>
          <a:p>
            <a:pPr eaLnBrk="1" hangingPunct="1"/>
            <a:endParaRPr lang="zh-TW" altLang="en-US"/>
          </a:p>
          <a:p>
            <a:pPr eaLnBrk="1" hangingPunct="1"/>
            <a:endParaRPr lang="zh-TW" altLang="en-US"/>
          </a:p>
        </p:txBody>
      </p:sp>
      <p:sp>
        <p:nvSpPr>
          <p:cNvPr id="33796" name="投影片編號版面配置區 3">
            <a:extLst>
              <a:ext uri="{FF2B5EF4-FFF2-40B4-BE49-F238E27FC236}">
                <a16:creationId xmlns:a16="http://schemas.microsoft.com/office/drawing/2014/main" id="{7B071E2D-F663-4454-AE93-1BD1F025C3A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0000FF"/>
                </a:solidFill>
                <a:latin typeface="Arial" panose="020B0604020202020204" pitchFamily="34" charset="0"/>
                <a:ea typeface="標楷體" panose="03000509000000000000" pitchFamily="65" charset="-120"/>
              </a:defRPr>
            </a:lvl1pPr>
            <a:lvl2pPr marL="742950" indent="-285750">
              <a:defRPr sz="2400" b="1">
                <a:solidFill>
                  <a:srgbClr val="0000FF"/>
                </a:solidFill>
                <a:latin typeface="Arial" panose="020B0604020202020204" pitchFamily="34" charset="0"/>
                <a:ea typeface="標楷體" panose="03000509000000000000" pitchFamily="65" charset="-120"/>
              </a:defRPr>
            </a:lvl2pPr>
            <a:lvl3pPr marL="1143000" indent="-228600">
              <a:defRPr sz="2400" b="1">
                <a:solidFill>
                  <a:srgbClr val="0000FF"/>
                </a:solidFill>
                <a:latin typeface="Arial" panose="020B0604020202020204" pitchFamily="34" charset="0"/>
                <a:ea typeface="標楷體" panose="03000509000000000000" pitchFamily="65" charset="-120"/>
              </a:defRPr>
            </a:lvl3pPr>
            <a:lvl4pPr marL="1600200" indent="-228600">
              <a:defRPr sz="2400" b="1">
                <a:solidFill>
                  <a:srgbClr val="0000FF"/>
                </a:solidFill>
                <a:latin typeface="Arial" panose="020B0604020202020204" pitchFamily="34" charset="0"/>
                <a:ea typeface="標楷體" panose="03000509000000000000" pitchFamily="65" charset="-120"/>
              </a:defRPr>
            </a:lvl4pPr>
            <a:lvl5pPr marL="2057400" indent="-228600">
              <a:defRPr sz="2400" b="1">
                <a:solidFill>
                  <a:srgbClr val="0000FF"/>
                </a:solidFill>
                <a:latin typeface="Arial" panose="020B0604020202020204" pitchFamily="34" charset="0"/>
                <a:ea typeface="標楷體" panose="03000509000000000000" pitchFamily="65" charset="-120"/>
              </a:defRPr>
            </a:lvl5pPr>
            <a:lvl6pPr marL="25146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6pPr>
            <a:lvl7pPr marL="29718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7pPr>
            <a:lvl8pPr marL="34290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8pPr>
            <a:lvl9pPr marL="38862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9pPr>
          </a:lstStyle>
          <a:p>
            <a:fld id="{20654398-877C-4DE3-9425-311C0F55C044}" type="slidenum">
              <a:rPr lang="zh-TW" altLang="en-US" sz="1000">
                <a:solidFill>
                  <a:schemeClr val="bg1"/>
                </a:solidFill>
                <a:ea typeface="新細明體" panose="02020500000000000000" pitchFamily="18" charset="-120"/>
              </a:rPr>
              <a:pPr/>
              <a:t>21</a:t>
            </a:fld>
            <a:endParaRPr lang="en-US" altLang="zh-TW" sz="1000">
              <a:solidFill>
                <a:schemeClr val="bg1"/>
              </a:solidFill>
              <a:ea typeface="新細明體" panose="02020500000000000000" pitchFamily="18" charset="-120"/>
            </a:endParaRPr>
          </a:p>
        </p:txBody>
      </p:sp>
      <p:sp>
        <p:nvSpPr>
          <p:cNvPr id="33797" name="頁尾版面配置區 4">
            <a:extLst>
              <a:ext uri="{FF2B5EF4-FFF2-40B4-BE49-F238E27FC236}">
                <a16:creationId xmlns:a16="http://schemas.microsoft.com/office/drawing/2014/main" id="{995BFD82-7640-48E3-A446-CE606B286D5C}"/>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0000FF"/>
                </a:solidFill>
                <a:latin typeface="Arial" panose="020B0604020202020204" pitchFamily="34" charset="0"/>
                <a:ea typeface="標楷體" panose="03000509000000000000" pitchFamily="65" charset="-120"/>
              </a:defRPr>
            </a:lvl1pPr>
            <a:lvl2pPr marL="742950" indent="-285750">
              <a:defRPr sz="2400" b="1">
                <a:solidFill>
                  <a:srgbClr val="0000FF"/>
                </a:solidFill>
                <a:latin typeface="Arial" panose="020B0604020202020204" pitchFamily="34" charset="0"/>
                <a:ea typeface="標楷體" panose="03000509000000000000" pitchFamily="65" charset="-120"/>
              </a:defRPr>
            </a:lvl2pPr>
            <a:lvl3pPr marL="1143000" indent="-228600">
              <a:defRPr sz="2400" b="1">
                <a:solidFill>
                  <a:srgbClr val="0000FF"/>
                </a:solidFill>
                <a:latin typeface="Arial" panose="020B0604020202020204" pitchFamily="34" charset="0"/>
                <a:ea typeface="標楷體" panose="03000509000000000000" pitchFamily="65" charset="-120"/>
              </a:defRPr>
            </a:lvl3pPr>
            <a:lvl4pPr marL="1600200" indent="-228600">
              <a:defRPr sz="2400" b="1">
                <a:solidFill>
                  <a:srgbClr val="0000FF"/>
                </a:solidFill>
                <a:latin typeface="Arial" panose="020B0604020202020204" pitchFamily="34" charset="0"/>
                <a:ea typeface="標楷體" panose="03000509000000000000" pitchFamily="65" charset="-120"/>
              </a:defRPr>
            </a:lvl4pPr>
            <a:lvl5pPr marL="2057400" indent="-228600">
              <a:defRPr sz="2400" b="1">
                <a:solidFill>
                  <a:srgbClr val="0000FF"/>
                </a:solidFill>
                <a:latin typeface="Arial" panose="020B0604020202020204" pitchFamily="34" charset="0"/>
                <a:ea typeface="標楷體" panose="03000509000000000000" pitchFamily="65" charset="-120"/>
              </a:defRPr>
            </a:lvl5pPr>
            <a:lvl6pPr marL="25146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6pPr>
            <a:lvl7pPr marL="29718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7pPr>
            <a:lvl8pPr marL="34290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8pPr>
            <a:lvl9pPr marL="38862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9pPr>
          </a:lstStyle>
          <a:p>
            <a:r>
              <a:rPr lang="en-US" altLang="zh-TW" sz="1000">
                <a:solidFill>
                  <a:schemeClr val="tx1"/>
                </a:solidFill>
                <a:ea typeface="新細明體" panose="02020500000000000000" pitchFamily="18" charset="-120"/>
              </a:rPr>
              <a:t>© </a:t>
            </a:r>
            <a:r>
              <a:rPr lang="zh-TW" altLang="en-US" sz="1000">
                <a:solidFill>
                  <a:schemeClr val="tx1"/>
                </a:solidFill>
                <a:ea typeface="新細明體" panose="02020500000000000000" pitchFamily="18" charset="-120"/>
              </a:rPr>
              <a:t>滄海圖書</a:t>
            </a:r>
            <a:endParaRPr lang="en-US" altLang="zh-TW" sz="1000">
              <a:solidFill>
                <a:schemeClr val="tx1"/>
              </a:solidFill>
              <a:ea typeface="新細明體" panose="02020500000000000000" pitchFamily="18" charset="-120"/>
            </a:endParaRPr>
          </a:p>
        </p:txBody>
      </p:sp>
    </p:spTree>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標題 1">
            <a:extLst>
              <a:ext uri="{FF2B5EF4-FFF2-40B4-BE49-F238E27FC236}">
                <a16:creationId xmlns:a16="http://schemas.microsoft.com/office/drawing/2014/main" id="{C35D2874-2352-41CF-81E3-0AD91CD87273}"/>
              </a:ext>
            </a:extLst>
          </p:cNvPr>
          <p:cNvSpPr>
            <a:spLocks noGrp="1"/>
          </p:cNvSpPr>
          <p:nvPr>
            <p:ph type="title"/>
          </p:nvPr>
        </p:nvSpPr>
        <p:spPr>
          <a:xfrm>
            <a:off x="457200" y="274638"/>
            <a:ext cx="6851650" cy="1036637"/>
          </a:xfrm>
        </p:spPr>
        <p:txBody>
          <a:bodyPr/>
          <a:lstStyle/>
          <a:p>
            <a:pPr eaLnBrk="1" hangingPunct="1">
              <a:defRPr/>
            </a:pPr>
            <a:r>
              <a:rPr lang="en-US" altLang="zh-TW"/>
              <a:t>Slice-and-dice</a:t>
            </a:r>
            <a:endParaRPr lang="zh-TW" altLang="en-US"/>
          </a:p>
        </p:txBody>
      </p:sp>
      <p:sp>
        <p:nvSpPr>
          <p:cNvPr id="23555" name="內容版面配置區 2">
            <a:extLst>
              <a:ext uri="{FF2B5EF4-FFF2-40B4-BE49-F238E27FC236}">
                <a16:creationId xmlns:a16="http://schemas.microsoft.com/office/drawing/2014/main" id="{2099B3FE-6F09-4CA4-A7C3-E52A8965BFC3}"/>
              </a:ext>
            </a:extLst>
          </p:cNvPr>
          <p:cNvSpPr>
            <a:spLocks noGrp="1"/>
          </p:cNvSpPr>
          <p:nvPr>
            <p:ph idx="1"/>
          </p:nvPr>
        </p:nvSpPr>
        <p:spPr>
          <a:xfrm>
            <a:off x="457200" y="1412875"/>
            <a:ext cx="8229600" cy="5184775"/>
          </a:xfrm>
        </p:spPr>
        <p:txBody>
          <a:bodyPr>
            <a:normAutofit fontScale="92500" lnSpcReduction="20000"/>
          </a:bodyPr>
          <a:lstStyle/>
          <a:p>
            <a:pPr eaLnBrk="1" hangingPunct="1">
              <a:defRPr/>
            </a:pPr>
            <a:r>
              <a:rPr lang="en-US" altLang="zh-TW" dirty="0"/>
              <a:t>Slicing </a:t>
            </a:r>
            <a:r>
              <a:rPr lang="zh-TW" altLang="en-US" dirty="0"/>
              <a:t>和 </a:t>
            </a:r>
            <a:r>
              <a:rPr lang="en-US" altLang="zh-TW" dirty="0"/>
              <a:t>Dicing </a:t>
            </a:r>
            <a:r>
              <a:rPr lang="zh-TW" altLang="en-US" dirty="0"/>
              <a:t>將多維度模型中的資料，做進一步的資料限制，以讓報表中只呈現出使用者所想要的資料</a:t>
            </a:r>
            <a:endParaRPr lang="en-US" altLang="zh-TW" dirty="0"/>
          </a:p>
          <a:p>
            <a:pPr eaLnBrk="1" hangingPunct="1">
              <a:defRPr/>
            </a:pPr>
            <a:r>
              <a:rPr lang="en-US" altLang="zh-TW" dirty="0"/>
              <a:t>Slicing </a:t>
            </a:r>
            <a:r>
              <a:rPr lang="zh-TW" altLang="en-US" dirty="0"/>
              <a:t>的動作是指將某一個屬性的值規範在某一個值或某一個範圍，以用來過濾多維度模型中的資料</a:t>
            </a:r>
            <a:endParaRPr lang="en-US" altLang="zh-TW" dirty="0"/>
          </a:p>
          <a:p>
            <a:pPr eaLnBrk="1" hangingPunct="1">
              <a:defRPr/>
            </a:pPr>
            <a:r>
              <a:rPr lang="en-US" altLang="zh-TW" dirty="0"/>
              <a:t>Dicing </a:t>
            </a:r>
            <a:r>
              <a:rPr lang="zh-TW" altLang="en-US" dirty="0"/>
              <a:t>的動作是指我們透過一個可能包含多個屬性的條件，只取出多維度模型中資料某一個區塊的動作</a:t>
            </a:r>
          </a:p>
          <a:p>
            <a:pPr eaLnBrk="1" hangingPunct="1">
              <a:defRPr/>
            </a:pPr>
            <a:r>
              <a:rPr lang="zh-TW" altLang="en-US" dirty="0"/>
              <a:t>在實際線上即時報表分析的操作中，使用者只要確實下好資料過濾的條件，以確定最後報表中的資料一定是符合使用者條件的資料即可</a:t>
            </a:r>
          </a:p>
        </p:txBody>
      </p:sp>
      <p:sp>
        <p:nvSpPr>
          <p:cNvPr id="34820" name="投影片編號版面配置區 3">
            <a:extLst>
              <a:ext uri="{FF2B5EF4-FFF2-40B4-BE49-F238E27FC236}">
                <a16:creationId xmlns:a16="http://schemas.microsoft.com/office/drawing/2014/main" id="{D10DEB8B-EC5F-45F3-983E-42C8B9AF044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0000FF"/>
                </a:solidFill>
                <a:latin typeface="Arial" panose="020B0604020202020204" pitchFamily="34" charset="0"/>
                <a:ea typeface="標楷體" panose="03000509000000000000" pitchFamily="65" charset="-120"/>
              </a:defRPr>
            </a:lvl1pPr>
            <a:lvl2pPr marL="742950" indent="-285750">
              <a:defRPr sz="2400" b="1">
                <a:solidFill>
                  <a:srgbClr val="0000FF"/>
                </a:solidFill>
                <a:latin typeface="Arial" panose="020B0604020202020204" pitchFamily="34" charset="0"/>
                <a:ea typeface="標楷體" panose="03000509000000000000" pitchFamily="65" charset="-120"/>
              </a:defRPr>
            </a:lvl2pPr>
            <a:lvl3pPr marL="1143000" indent="-228600">
              <a:defRPr sz="2400" b="1">
                <a:solidFill>
                  <a:srgbClr val="0000FF"/>
                </a:solidFill>
                <a:latin typeface="Arial" panose="020B0604020202020204" pitchFamily="34" charset="0"/>
                <a:ea typeface="標楷體" panose="03000509000000000000" pitchFamily="65" charset="-120"/>
              </a:defRPr>
            </a:lvl3pPr>
            <a:lvl4pPr marL="1600200" indent="-228600">
              <a:defRPr sz="2400" b="1">
                <a:solidFill>
                  <a:srgbClr val="0000FF"/>
                </a:solidFill>
                <a:latin typeface="Arial" panose="020B0604020202020204" pitchFamily="34" charset="0"/>
                <a:ea typeface="標楷體" panose="03000509000000000000" pitchFamily="65" charset="-120"/>
              </a:defRPr>
            </a:lvl4pPr>
            <a:lvl5pPr marL="2057400" indent="-228600">
              <a:defRPr sz="2400" b="1">
                <a:solidFill>
                  <a:srgbClr val="0000FF"/>
                </a:solidFill>
                <a:latin typeface="Arial" panose="020B0604020202020204" pitchFamily="34" charset="0"/>
                <a:ea typeface="標楷體" panose="03000509000000000000" pitchFamily="65" charset="-120"/>
              </a:defRPr>
            </a:lvl5pPr>
            <a:lvl6pPr marL="25146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6pPr>
            <a:lvl7pPr marL="29718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7pPr>
            <a:lvl8pPr marL="34290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8pPr>
            <a:lvl9pPr marL="38862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9pPr>
          </a:lstStyle>
          <a:p>
            <a:fld id="{5917FA2F-E4EF-4508-BF71-7C8B0B9D4469}" type="slidenum">
              <a:rPr lang="zh-TW" altLang="en-US" sz="1000">
                <a:solidFill>
                  <a:schemeClr val="bg1"/>
                </a:solidFill>
                <a:ea typeface="新細明體" panose="02020500000000000000" pitchFamily="18" charset="-120"/>
              </a:rPr>
              <a:pPr/>
              <a:t>22</a:t>
            </a:fld>
            <a:endParaRPr lang="en-US" altLang="zh-TW" sz="1000">
              <a:solidFill>
                <a:schemeClr val="bg1"/>
              </a:solidFill>
              <a:ea typeface="新細明體" panose="02020500000000000000" pitchFamily="18" charset="-120"/>
            </a:endParaRPr>
          </a:p>
        </p:txBody>
      </p:sp>
      <p:sp>
        <p:nvSpPr>
          <p:cNvPr id="34821" name="頁尾版面配置區 4">
            <a:extLst>
              <a:ext uri="{FF2B5EF4-FFF2-40B4-BE49-F238E27FC236}">
                <a16:creationId xmlns:a16="http://schemas.microsoft.com/office/drawing/2014/main" id="{5279549F-233E-4F8C-9446-50764723B136}"/>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0000FF"/>
                </a:solidFill>
                <a:latin typeface="Arial" panose="020B0604020202020204" pitchFamily="34" charset="0"/>
                <a:ea typeface="標楷體" panose="03000509000000000000" pitchFamily="65" charset="-120"/>
              </a:defRPr>
            </a:lvl1pPr>
            <a:lvl2pPr marL="742950" indent="-285750">
              <a:defRPr sz="2400" b="1">
                <a:solidFill>
                  <a:srgbClr val="0000FF"/>
                </a:solidFill>
                <a:latin typeface="Arial" panose="020B0604020202020204" pitchFamily="34" charset="0"/>
                <a:ea typeface="標楷體" panose="03000509000000000000" pitchFamily="65" charset="-120"/>
              </a:defRPr>
            </a:lvl2pPr>
            <a:lvl3pPr marL="1143000" indent="-228600">
              <a:defRPr sz="2400" b="1">
                <a:solidFill>
                  <a:srgbClr val="0000FF"/>
                </a:solidFill>
                <a:latin typeface="Arial" panose="020B0604020202020204" pitchFamily="34" charset="0"/>
                <a:ea typeface="標楷體" panose="03000509000000000000" pitchFamily="65" charset="-120"/>
              </a:defRPr>
            </a:lvl3pPr>
            <a:lvl4pPr marL="1600200" indent="-228600">
              <a:defRPr sz="2400" b="1">
                <a:solidFill>
                  <a:srgbClr val="0000FF"/>
                </a:solidFill>
                <a:latin typeface="Arial" panose="020B0604020202020204" pitchFamily="34" charset="0"/>
                <a:ea typeface="標楷體" panose="03000509000000000000" pitchFamily="65" charset="-120"/>
              </a:defRPr>
            </a:lvl4pPr>
            <a:lvl5pPr marL="2057400" indent="-228600">
              <a:defRPr sz="2400" b="1">
                <a:solidFill>
                  <a:srgbClr val="0000FF"/>
                </a:solidFill>
                <a:latin typeface="Arial" panose="020B0604020202020204" pitchFamily="34" charset="0"/>
                <a:ea typeface="標楷體" panose="03000509000000000000" pitchFamily="65" charset="-120"/>
              </a:defRPr>
            </a:lvl5pPr>
            <a:lvl6pPr marL="25146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6pPr>
            <a:lvl7pPr marL="29718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7pPr>
            <a:lvl8pPr marL="34290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8pPr>
            <a:lvl9pPr marL="38862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9pPr>
          </a:lstStyle>
          <a:p>
            <a:r>
              <a:rPr lang="en-US" altLang="zh-TW" sz="1000">
                <a:solidFill>
                  <a:schemeClr val="tx1"/>
                </a:solidFill>
                <a:ea typeface="新細明體" panose="02020500000000000000" pitchFamily="18" charset="-120"/>
              </a:rPr>
              <a:t>© </a:t>
            </a:r>
            <a:r>
              <a:rPr lang="zh-TW" altLang="en-US" sz="1000">
                <a:solidFill>
                  <a:schemeClr val="tx1"/>
                </a:solidFill>
                <a:ea typeface="新細明體" panose="02020500000000000000" pitchFamily="18" charset="-120"/>
              </a:rPr>
              <a:t>滄海圖書</a:t>
            </a:r>
            <a:endParaRPr lang="en-US" altLang="zh-TW" sz="1000">
              <a:solidFill>
                <a:schemeClr val="tx1"/>
              </a:solidFill>
              <a:ea typeface="新細明體" panose="02020500000000000000" pitchFamily="18" charset="-120"/>
            </a:endParaRPr>
          </a:p>
        </p:txBody>
      </p:sp>
    </p:spTree>
  </p:cSld>
  <p:clrMapOvr>
    <a:masterClrMapping/>
  </p:clrMapOvr>
  <p:transition>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標題 1">
            <a:extLst>
              <a:ext uri="{FF2B5EF4-FFF2-40B4-BE49-F238E27FC236}">
                <a16:creationId xmlns:a16="http://schemas.microsoft.com/office/drawing/2014/main" id="{94D3B9A8-7289-44BD-BD9F-BB41ABF6C77E}"/>
              </a:ext>
            </a:extLst>
          </p:cNvPr>
          <p:cNvSpPr>
            <a:spLocks noGrp="1"/>
          </p:cNvSpPr>
          <p:nvPr>
            <p:ph type="title"/>
          </p:nvPr>
        </p:nvSpPr>
        <p:spPr>
          <a:xfrm>
            <a:off x="457200" y="274638"/>
            <a:ext cx="6851650" cy="1036637"/>
          </a:xfrm>
        </p:spPr>
        <p:txBody>
          <a:bodyPr/>
          <a:lstStyle/>
          <a:p>
            <a:pPr eaLnBrk="1" hangingPunct="1">
              <a:defRPr/>
            </a:pPr>
            <a:r>
              <a:rPr lang="en-US" altLang="zh-TW"/>
              <a:t>Pivot</a:t>
            </a:r>
            <a:endParaRPr lang="zh-TW" altLang="en-US"/>
          </a:p>
        </p:txBody>
      </p:sp>
      <p:sp>
        <p:nvSpPr>
          <p:cNvPr id="35843" name="內容版面配置區 2">
            <a:extLst>
              <a:ext uri="{FF2B5EF4-FFF2-40B4-BE49-F238E27FC236}">
                <a16:creationId xmlns:a16="http://schemas.microsoft.com/office/drawing/2014/main" id="{1D6D28A0-5C7F-433B-BBEA-4902A042564B}"/>
              </a:ext>
            </a:extLst>
          </p:cNvPr>
          <p:cNvSpPr>
            <a:spLocks noGrp="1"/>
          </p:cNvSpPr>
          <p:nvPr>
            <p:ph idx="1"/>
          </p:nvPr>
        </p:nvSpPr>
        <p:spPr/>
        <p:txBody>
          <a:bodyPr/>
          <a:lstStyle/>
          <a:p>
            <a:pPr eaLnBrk="1" hangingPunct="1"/>
            <a:r>
              <a:rPr lang="en-US" altLang="zh-TW"/>
              <a:t>Pivot </a:t>
            </a:r>
            <a:r>
              <a:rPr lang="zh-TW" altLang="en-US"/>
              <a:t>是一個會改變報表排列的動作</a:t>
            </a:r>
          </a:p>
          <a:p>
            <a:pPr eaLnBrk="1" hangingPunct="1"/>
            <a:r>
              <a:rPr lang="zh-TW" altLang="en-US"/>
              <a:t>原本的主要分析維度和陪襯的維度會在 </a:t>
            </a:r>
            <a:r>
              <a:rPr lang="en-US" altLang="zh-TW"/>
              <a:t>Pivot </a:t>
            </a:r>
            <a:r>
              <a:rPr lang="zh-TW" altLang="en-US"/>
              <a:t>動作中被對調，整個報表的重點也可能會有所改變</a:t>
            </a:r>
          </a:p>
          <a:p>
            <a:pPr eaLnBrk="1" hangingPunct="1"/>
            <a:endParaRPr lang="zh-TW" altLang="en-US"/>
          </a:p>
          <a:p>
            <a:pPr eaLnBrk="1" hangingPunct="1"/>
            <a:endParaRPr lang="zh-TW" altLang="en-US"/>
          </a:p>
        </p:txBody>
      </p:sp>
      <p:sp>
        <p:nvSpPr>
          <p:cNvPr id="35844" name="投影片編號版面配置區 3">
            <a:extLst>
              <a:ext uri="{FF2B5EF4-FFF2-40B4-BE49-F238E27FC236}">
                <a16:creationId xmlns:a16="http://schemas.microsoft.com/office/drawing/2014/main" id="{CA9EF3F4-CABE-4FA8-8A86-9A816F2FE7F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0000FF"/>
                </a:solidFill>
                <a:latin typeface="Arial" panose="020B0604020202020204" pitchFamily="34" charset="0"/>
                <a:ea typeface="標楷體" panose="03000509000000000000" pitchFamily="65" charset="-120"/>
              </a:defRPr>
            </a:lvl1pPr>
            <a:lvl2pPr marL="742950" indent="-285750">
              <a:defRPr sz="2400" b="1">
                <a:solidFill>
                  <a:srgbClr val="0000FF"/>
                </a:solidFill>
                <a:latin typeface="Arial" panose="020B0604020202020204" pitchFamily="34" charset="0"/>
                <a:ea typeface="標楷體" panose="03000509000000000000" pitchFamily="65" charset="-120"/>
              </a:defRPr>
            </a:lvl2pPr>
            <a:lvl3pPr marL="1143000" indent="-228600">
              <a:defRPr sz="2400" b="1">
                <a:solidFill>
                  <a:srgbClr val="0000FF"/>
                </a:solidFill>
                <a:latin typeface="Arial" panose="020B0604020202020204" pitchFamily="34" charset="0"/>
                <a:ea typeface="標楷體" panose="03000509000000000000" pitchFamily="65" charset="-120"/>
              </a:defRPr>
            </a:lvl3pPr>
            <a:lvl4pPr marL="1600200" indent="-228600">
              <a:defRPr sz="2400" b="1">
                <a:solidFill>
                  <a:srgbClr val="0000FF"/>
                </a:solidFill>
                <a:latin typeface="Arial" panose="020B0604020202020204" pitchFamily="34" charset="0"/>
                <a:ea typeface="標楷體" panose="03000509000000000000" pitchFamily="65" charset="-120"/>
              </a:defRPr>
            </a:lvl4pPr>
            <a:lvl5pPr marL="2057400" indent="-228600">
              <a:defRPr sz="2400" b="1">
                <a:solidFill>
                  <a:srgbClr val="0000FF"/>
                </a:solidFill>
                <a:latin typeface="Arial" panose="020B0604020202020204" pitchFamily="34" charset="0"/>
                <a:ea typeface="標楷體" panose="03000509000000000000" pitchFamily="65" charset="-120"/>
              </a:defRPr>
            </a:lvl5pPr>
            <a:lvl6pPr marL="25146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6pPr>
            <a:lvl7pPr marL="29718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7pPr>
            <a:lvl8pPr marL="34290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8pPr>
            <a:lvl9pPr marL="38862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9pPr>
          </a:lstStyle>
          <a:p>
            <a:fld id="{9D743456-4D25-4CD4-B32F-0194FCCAE53F}" type="slidenum">
              <a:rPr lang="zh-TW" altLang="en-US" sz="1000">
                <a:solidFill>
                  <a:schemeClr val="bg1"/>
                </a:solidFill>
                <a:ea typeface="新細明體" panose="02020500000000000000" pitchFamily="18" charset="-120"/>
              </a:rPr>
              <a:pPr/>
              <a:t>23</a:t>
            </a:fld>
            <a:endParaRPr lang="en-US" altLang="zh-TW" sz="1000">
              <a:solidFill>
                <a:schemeClr val="bg1"/>
              </a:solidFill>
              <a:ea typeface="新細明體" panose="02020500000000000000" pitchFamily="18" charset="-120"/>
            </a:endParaRPr>
          </a:p>
        </p:txBody>
      </p:sp>
      <p:sp>
        <p:nvSpPr>
          <p:cNvPr id="35845" name="頁尾版面配置區 4">
            <a:extLst>
              <a:ext uri="{FF2B5EF4-FFF2-40B4-BE49-F238E27FC236}">
                <a16:creationId xmlns:a16="http://schemas.microsoft.com/office/drawing/2014/main" id="{D3349CD9-5C10-4ECF-A508-4DD1A455A835}"/>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0000FF"/>
                </a:solidFill>
                <a:latin typeface="Arial" panose="020B0604020202020204" pitchFamily="34" charset="0"/>
                <a:ea typeface="標楷體" panose="03000509000000000000" pitchFamily="65" charset="-120"/>
              </a:defRPr>
            </a:lvl1pPr>
            <a:lvl2pPr marL="742950" indent="-285750">
              <a:defRPr sz="2400" b="1">
                <a:solidFill>
                  <a:srgbClr val="0000FF"/>
                </a:solidFill>
                <a:latin typeface="Arial" panose="020B0604020202020204" pitchFamily="34" charset="0"/>
                <a:ea typeface="標楷體" panose="03000509000000000000" pitchFamily="65" charset="-120"/>
              </a:defRPr>
            </a:lvl2pPr>
            <a:lvl3pPr marL="1143000" indent="-228600">
              <a:defRPr sz="2400" b="1">
                <a:solidFill>
                  <a:srgbClr val="0000FF"/>
                </a:solidFill>
                <a:latin typeface="Arial" panose="020B0604020202020204" pitchFamily="34" charset="0"/>
                <a:ea typeface="標楷體" panose="03000509000000000000" pitchFamily="65" charset="-120"/>
              </a:defRPr>
            </a:lvl3pPr>
            <a:lvl4pPr marL="1600200" indent="-228600">
              <a:defRPr sz="2400" b="1">
                <a:solidFill>
                  <a:srgbClr val="0000FF"/>
                </a:solidFill>
                <a:latin typeface="Arial" panose="020B0604020202020204" pitchFamily="34" charset="0"/>
                <a:ea typeface="標楷體" panose="03000509000000000000" pitchFamily="65" charset="-120"/>
              </a:defRPr>
            </a:lvl4pPr>
            <a:lvl5pPr marL="2057400" indent="-228600">
              <a:defRPr sz="2400" b="1">
                <a:solidFill>
                  <a:srgbClr val="0000FF"/>
                </a:solidFill>
                <a:latin typeface="Arial" panose="020B0604020202020204" pitchFamily="34" charset="0"/>
                <a:ea typeface="標楷體" panose="03000509000000000000" pitchFamily="65" charset="-120"/>
              </a:defRPr>
            </a:lvl5pPr>
            <a:lvl6pPr marL="25146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6pPr>
            <a:lvl7pPr marL="29718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7pPr>
            <a:lvl8pPr marL="34290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8pPr>
            <a:lvl9pPr marL="38862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9pPr>
          </a:lstStyle>
          <a:p>
            <a:r>
              <a:rPr lang="en-US" altLang="zh-TW" sz="1000">
                <a:solidFill>
                  <a:schemeClr val="tx1"/>
                </a:solidFill>
                <a:ea typeface="新細明體" panose="02020500000000000000" pitchFamily="18" charset="-120"/>
              </a:rPr>
              <a:t>© </a:t>
            </a:r>
            <a:r>
              <a:rPr lang="zh-TW" altLang="en-US" sz="1000">
                <a:solidFill>
                  <a:schemeClr val="tx1"/>
                </a:solidFill>
                <a:ea typeface="新細明體" panose="02020500000000000000" pitchFamily="18" charset="-120"/>
              </a:rPr>
              <a:t>滄海圖書</a:t>
            </a:r>
            <a:endParaRPr lang="en-US" altLang="zh-TW" sz="1000">
              <a:solidFill>
                <a:schemeClr val="tx1"/>
              </a:solidFill>
              <a:ea typeface="新細明體" panose="02020500000000000000" pitchFamily="18" charset="-120"/>
            </a:endParaRPr>
          </a:p>
        </p:txBody>
      </p:sp>
    </p:spTree>
  </p:cSld>
  <p:clrMapOvr>
    <a:masterClrMapping/>
  </p:clrMapOvr>
  <p:transition>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標題 1">
            <a:extLst>
              <a:ext uri="{FF2B5EF4-FFF2-40B4-BE49-F238E27FC236}">
                <a16:creationId xmlns:a16="http://schemas.microsoft.com/office/drawing/2014/main" id="{F7FF3630-577B-450C-84DF-40181A19CB58}"/>
              </a:ext>
            </a:extLst>
          </p:cNvPr>
          <p:cNvSpPr>
            <a:spLocks noGrp="1"/>
          </p:cNvSpPr>
          <p:nvPr>
            <p:ph type="title"/>
          </p:nvPr>
        </p:nvSpPr>
        <p:spPr>
          <a:xfrm>
            <a:off x="457200" y="274638"/>
            <a:ext cx="6851650" cy="1036637"/>
          </a:xfrm>
        </p:spPr>
        <p:txBody>
          <a:bodyPr/>
          <a:lstStyle/>
          <a:p>
            <a:pPr eaLnBrk="1" hangingPunct="1">
              <a:defRPr/>
            </a:pPr>
            <a:r>
              <a:rPr lang="en-US" altLang="zh-TW"/>
              <a:t>Drill-across</a:t>
            </a:r>
            <a:endParaRPr lang="zh-TW" altLang="en-US"/>
          </a:p>
        </p:txBody>
      </p:sp>
      <p:sp>
        <p:nvSpPr>
          <p:cNvPr id="36867" name="內容版面配置區 2">
            <a:extLst>
              <a:ext uri="{FF2B5EF4-FFF2-40B4-BE49-F238E27FC236}">
                <a16:creationId xmlns:a16="http://schemas.microsoft.com/office/drawing/2014/main" id="{BFE64E05-BE58-46B0-9822-C09F5845DB39}"/>
              </a:ext>
            </a:extLst>
          </p:cNvPr>
          <p:cNvSpPr>
            <a:spLocks noGrp="1"/>
          </p:cNvSpPr>
          <p:nvPr>
            <p:ph idx="1"/>
          </p:nvPr>
        </p:nvSpPr>
        <p:spPr/>
        <p:txBody>
          <a:bodyPr/>
          <a:lstStyle/>
          <a:p>
            <a:pPr eaLnBrk="1" hangingPunct="1"/>
            <a:r>
              <a:rPr lang="en-US" altLang="zh-TW"/>
              <a:t>Drill-across </a:t>
            </a:r>
            <a:r>
              <a:rPr lang="zh-TW" altLang="en-US"/>
              <a:t>動作指的是我們要將兩個或兩個以上的多維度資料模型建立關係，以用來比較兩個不同模型裡面的資料</a:t>
            </a:r>
            <a:endParaRPr lang="en-US" altLang="zh-TW"/>
          </a:p>
          <a:p>
            <a:pPr lvl="1" eaLnBrk="1" hangingPunct="1"/>
            <a:r>
              <a:rPr lang="zh-TW" altLang="en-US"/>
              <a:t>例如我們的報表中，需要計算一個新的值，而這需要來自兩個多維度資料模型中的不同值</a:t>
            </a:r>
          </a:p>
          <a:p>
            <a:pPr eaLnBrk="1" hangingPunct="1"/>
            <a:endParaRPr lang="zh-TW" altLang="en-US"/>
          </a:p>
          <a:p>
            <a:pPr eaLnBrk="1" hangingPunct="1"/>
            <a:endParaRPr lang="zh-TW" altLang="en-US"/>
          </a:p>
        </p:txBody>
      </p:sp>
      <p:sp>
        <p:nvSpPr>
          <p:cNvPr id="36868" name="投影片編號版面配置區 3">
            <a:extLst>
              <a:ext uri="{FF2B5EF4-FFF2-40B4-BE49-F238E27FC236}">
                <a16:creationId xmlns:a16="http://schemas.microsoft.com/office/drawing/2014/main" id="{5C386867-EC49-4463-92DD-116FC8FD9DB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0000FF"/>
                </a:solidFill>
                <a:latin typeface="Arial" panose="020B0604020202020204" pitchFamily="34" charset="0"/>
                <a:ea typeface="標楷體" panose="03000509000000000000" pitchFamily="65" charset="-120"/>
              </a:defRPr>
            </a:lvl1pPr>
            <a:lvl2pPr marL="742950" indent="-285750">
              <a:defRPr sz="2400" b="1">
                <a:solidFill>
                  <a:srgbClr val="0000FF"/>
                </a:solidFill>
                <a:latin typeface="Arial" panose="020B0604020202020204" pitchFamily="34" charset="0"/>
                <a:ea typeface="標楷體" panose="03000509000000000000" pitchFamily="65" charset="-120"/>
              </a:defRPr>
            </a:lvl2pPr>
            <a:lvl3pPr marL="1143000" indent="-228600">
              <a:defRPr sz="2400" b="1">
                <a:solidFill>
                  <a:srgbClr val="0000FF"/>
                </a:solidFill>
                <a:latin typeface="Arial" panose="020B0604020202020204" pitchFamily="34" charset="0"/>
                <a:ea typeface="標楷體" panose="03000509000000000000" pitchFamily="65" charset="-120"/>
              </a:defRPr>
            </a:lvl3pPr>
            <a:lvl4pPr marL="1600200" indent="-228600">
              <a:defRPr sz="2400" b="1">
                <a:solidFill>
                  <a:srgbClr val="0000FF"/>
                </a:solidFill>
                <a:latin typeface="Arial" panose="020B0604020202020204" pitchFamily="34" charset="0"/>
                <a:ea typeface="標楷體" panose="03000509000000000000" pitchFamily="65" charset="-120"/>
              </a:defRPr>
            </a:lvl4pPr>
            <a:lvl5pPr marL="2057400" indent="-228600">
              <a:defRPr sz="2400" b="1">
                <a:solidFill>
                  <a:srgbClr val="0000FF"/>
                </a:solidFill>
                <a:latin typeface="Arial" panose="020B0604020202020204" pitchFamily="34" charset="0"/>
                <a:ea typeface="標楷體" panose="03000509000000000000" pitchFamily="65" charset="-120"/>
              </a:defRPr>
            </a:lvl5pPr>
            <a:lvl6pPr marL="25146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6pPr>
            <a:lvl7pPr marL="29718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7pPr>
            <a:lvl8pPr marL="34290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8pPr>
            <a:lvl9pPr marL="38862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9pPr>
          </a:lstStyle>
          <a:p>
            <a:fld id="{047DE631-892D-4316-A864-4AA963E68ACD}" type="slidenum">
              <a:rPr lang="zh-TW" altLang="en-US" sz="1000">
                <a:solidFill>
                  <a:schemeClr val="bg1"/>
                </a:solidFill>
                <a:ea typeface="新細明體" panose="02020500000000000000" pitchFamily="18" charset="-120"/>
              </a:rPr>
              <a:pPr/>
              <a:t>24</a:t>
            </a:fld>
            <a:endParaRPr lang="en-US" altLang="zh-TW" sz="1000">
              <a:solidFill>
                <a:schemeClr val="bg1"/>
              </a:solidFill>
              <a:ea typeface="新細明體" panose="02020500000000000000" pitchFamily="18" charset="-120"/>
            </a:endParaRPr>
          </a:p>
        </p:txBody>
      </p:sp>
      <p:sp>
        <p:nvSpPr>
          <p:cNvPr id="36869" name="頁尾版面配置區 4">
            <a:extLst>
              <a:ext uri="{FF2B5EF4-FFF2-40B4-BE49-F238E27FC236}">
                <a16:creationId xmlns:a16="http://schemas.microsoft.com/office/drawing/2014/main" id="{F44C613E-82C5-40B6-9E37-83A216ADC5EC}"/>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0000FF"/>
                </a:solidFill>
                <a:latin typeface="Arial" panose="020B0604020202020204" pitchFamily="34" charset="0"/>
                <a:ea typeface="標楷體" panose="03000509000000000000" pitchFamily="65" charset="-120"/>
              </a:defRPr>
            </a:lvl1pPr>
            <a:lvl2pPr marL="742950" indent="-285750">
              <a:defRPr sz="2400" b="1">
                <a:solidFill>
                  <a:srgbClr val="0000FF"/>
                </a:solidFill>
                <a:latin typeface="Arial" panose="020B0604020202020204" pitchFamily="34" charset="0"/>
                <a:ea typeface="標楷體" panose="03000509000000000000" pitchFamily="65" charset="-120"/>
              </a:defRPr>
            </a:lvl2pPr>
            <a:lvl3pPr marL="1143000" indent="-228600">
              <a:defRPr sz="2400" b="1">
                <a:solidFill>
                  <a:srgbClr val="0000FF"/>
                </a:solidFill>
                <a:latin typeface="Arial" panose="020B0604020202020204" pitchFamily="34" charset="0"/>
                <a:ea typeface="標楷體" panose="03000509000000000000" pitchFamily="65" charset="-120"/>
              </a:defRPr>
            </a:lvl3pPr>
            <a:lvl4pPr marL="1600200" indent="-228600">
              <a:defRPr sz="2400" b="1">
                <a:solidFill>
                  <a:srgbClr val="0000FF"/>
                </a:solidFill>
                <a:latin typeface="Arial" panose="020B0604020202020204" pitchFamily="34" charset="0"/>
                <a:ea typeface="標楷體" panose="03000509000000000000" pitchFamily="65" charset="-120"/>
              </a:defRPr>
            </a:lvl4pPr>
            <a:lvl5pPr marL="2057400" indent="-228600">
              <a:defRPr sz="2400" b="1">
                <a:solidFill>
                  <a:srgbClr val="0000FF"/>
                </a:solidFill>
                <a:latin typeface="Arial" panose="020B0604020202020204" pitchFamily="34" charset="0"/>
                <a:ea typeface="標楷體" panose="03000509000000000000" pitchFamily="65" charset="-120"/>
              </a:defRPr>
            </a:lvl5pPr>
            <a:lvl6pPr marL="25146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6pPr>
            <a:lvl7pPr marL="29718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7pPr>
            <a:lvl8pPr marL="34290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8pPr>
            <a:lvl9pPr marL="38862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9pPr>
          </a:lstStyle>
          <a:p>
            <a:r>
              <a:rPr lang="en-US" altLang="zh-TW" sz="1000">
                <a:solidFill>
                  <a:schemeClr val="tx1"/>
                </a:solidFill>
                <a:ea typeface="新細明體" panose="02020500000000000000" pitchFamily="18" charset="-120"/>
              </a:rPr>
              <a:t>© </a:t>
            </a:r>
            <a:r>
              <a:rPr lang="zh-TW" altLang="en-US" sz="1000">
                <a:solidFill>
                  <a:schemeClr val="tx1"/>
                </a:solidFill>
                <a:ea typeface="新細明體" panose="02020500000000000000" pitchFamily="18" charset="-120"/>
              </a:rPr>
              <a:t>滄海圖書</a:t>
            </a:r>
            <a:endParaRPr lang="en-US" altLang="zh-TW" sz="1000">
              <a:solidFill>
                <a:schemeClr val="tx1"/>
              </a:solidFill>
              <a:ea typeface="新細明體" panose="02020500000000000000" pitchFamily="18" charset="-120"/>
            </a:endParaRPr>
          </a:p>
        </p:txBody>
      </p:sp>
    </p:spTree>
  </p:cSld>
  <p:clrMapOvr>
    <a:masterClrMapping/>
  </p:clrMapOvr>
  <p:transition>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標題 1">
            <a:extLst>
              <a:ext uri="{FF2B5EF4-FFF2-40B4-BE49-F238E27FC236}">
                <a16:creationId xmlns:a16="http://schemas.microsoft.com/office/drawing/2014/main" id="{126628D7-C6BE-4CC6-8C68-CA0EB76FE75E}"/>
              </a:ext>
            </a:extLst>
          </p:cNvPr>
          <p:cNvSpPr>
            <a:spLocks noGrp="1"/>
          </p:cNvSpPr>
          <p:nvPr>
            <p:ph type="title"/>
          </p:nvPr>
        </p:nvSpPr>
        <p:spPr>
          <a:xfrm>
            <a:off x="457200" y="274638"/>
            <a:ext cx="6851650" cy="1036637"/>
          </a:xfrm>
        </p:spPr>
        <p:txBody>
          <a:bodyPr/>
          <a:lstStyle/>
          <a:p>
            <a:pPr eaLnBrk="1" hangingPunct="1">
              <a:defRPr/>
            </a:pPr>
            <a:r>
              <a:rPr lang="zh-TW" altLang="en-US"/>
              <a:t>儀表板</a:t>
            </a:r>
          </a:p>
        </p:txBody>
      </p:sp>
      <p:sp>
        <p:nvSpPr>
          <p:cNvPr id="26627" name="內容版面配置區 2">
            <a:extLst>
              <a:ext uri="{FF2B5EF4-FFF2-40B4-BE49-F238E27FC236}">
                <a16:creationId xmlns:a16="http://schemas.microsoft.com/office/drawing/2014/main" id="{A3041244-0053-4434-9487-8D802DCF4AC5}"/>
              </a:ext>
            </a:extLst>
          </p:cNvPr>
          <p:cNvSpPr>
            <a:spLocks noGrp="1"/>
          </p:cNvSpPr>
          <p:nvPr>
            <p:ph idx="1"/>
          </p:nvPr>
        </p:nvSpPr>
        <p:spPr/>
        <p:txBody>
          <a:bodyPr>
            <a:normAutofit fontScale="85000" lnSpcReduction="10000"/>
          </a:bodyPr>
          <a:lstStyle/>
          <a:p>
            <a:pPr eaLnBrk="1" hangingPunct="1">
              <a:defRPr/>
            </a:pPr>
            <a:r>
              <a:rPr lang="zh-TW" altLang="en-US" dirty="0"/>
              <a:t>儀表板指的是將一些重要且相關的資訊，用顯眼且清楚的介面圖形組織起來，呈現給使用者看，以期達到一目了然的圖面式資料呈現</a:t>
            </a:r>
            <a:endParaRPr lang="en-US" altLang="zh-TW" dirty="0"/>
          </a:p>
          <a:p>
            <a:pPr eaLnBrk="1" hangingPunct="1">
              <a:defRPr/>
            </a:pPr>
            <a:r>
              <a:rPr lang="zh-TW" altLang="en-US" dirty="0"/>
              <a:t>透過顯眼且清楚的介面圖形得到所需的管理資料，所以儀表板的呈現方式非常適合給高階經理人使用</a:t>
            </a:r>
            <a:endParaRPr lang="en-US" altLang="zh-TW" dirty="0"/>
          </a:p>
          <a:p>
            <a:pPr eaLnBrk="1" hangingPunct="1">
              <a:defRPr/>
            </a:pPr>
            <a:r>
              <a:rPr lang="zh-TW" altLang="en-US" dirty="0"/>
              <a:t>儀表板只是用 </a:t>
            </a:r>
            <a:r>
              <a:rPr lang="en-US" altLang="zh-TW" dirty="0"/>
              <a:t>GUI </a:t>
            </a:r>
            <a:r>
              <a:rPr lang="zh-TW" altLang="en-US" dirty="0"/>
              <a:t>呈現出來的表現指標，其效果主要來自</a:t>
            </a:r>
            <a:endParaRPr lang="en-US" altLang="zh-TW" dirty="0"/>
          </a:p>
          <a:p>
            <a:pPr lvl="1" eaLnBrk="1" hangingPunct="1">
              <a:defRPr/>
            </a:pPr>
            <a:r>
              <a:rPr lang="zh-TW" altLang="en-US" dirty="0"/>
              <a:t>細心選擇有關的指標，</a:t>
            </a:r>
            <a:endParaRPr lang="en-US" altLang="zh-TW" dirty="0"/>
          </a:p>
          <a:p>
            <a:pPr lvl="1" eaLnBrk="1" hangingPunct="1">
              <a:defRPr/>
            </a:pPr>
            <a:r>
              <a:rPr lang="zh-TW" altLang="en-US" dirty="0"/>
              <a:t>並及時使用資料倉庫資料所達成的</a:t>
            </a:r>
            <a:endParaRPr lang="en-US" altLang="zh-TW" dirty="0"/>
          </a:p>
          <a:p>
            <a:pPr eaLnBrk="1" hangingPunct="1">
              <a:defRPr/>
            </a:pPr>
            <a:r>
              <a:rPr lang="zh-TW" altLang="en-US" dirty="0"/>
              <a:t>儀表板應該只是一個查看複雜資料倉儲資料的一個方法，而不是使用資料倉儲系統的主要目的</a:t>
            </a:r>
          </a:p>
        </p:txBody>
      </p:sp>
      <p:sp>
        <p:nvSpPr>
          <p:cNvPr id="37892" name="投影片編號版面配置區 3">
            <a:extLst>
              <a:ext uri="{FF2B5EF4-FFF2-40B4-BE49-F238E27FC236}">
                <a16:creationId xmlns:a16="http://schemas.microsoft.com/office/drawing/2014/main" id="{8F682C20-D694-4958-A108-9DE999B6D95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0000FF"/>
                </a:solidFill>
                <a:latin typeface="Arial" panose="020B0604020202020204" pitchFamily="34" charset="0"/>
                <a:ea typeface="標楷體" panose="03000509000000000000" pitchFamily="65" charset="-120"/>
              </a:defRPr>
            </a:lvl1pPr>
            <a:lvl2pPr marL="742950" indent="-285750">
              <a:defRPr sz="2400" b="1">
                <a:solidFill>
                  <a:srgbClr val="0000FF"/>
                </a:solidFill>
                <a:latin typeface="Arial" panose="020B0604020202020204" pitchFamily="34" charset="0"/>
                <a:ea typeface="標楷體" panose="03000509000000000000" pitchFamily="65" charset="-120"/>
              </a:defRPr>
            </a:lvl2pPr>
            <a:lvl3pPr marL="1143000" indent="-228600">
              <a:defRPr sz="2400" b="1">
                <a:solidFill>
                  <a:srgbClr val="0000FF"/>
                </a:solidFill>
                <a:latin typeface="Arial" panose="020B0604020202020204" pitchFamily="34" charset="0"/>
                <a:ea typeface="標楷體" panose="03000509000000000000" pitchFamily="65" charset="-120"/>
              </a:defRPr>
            </a:lvl3pPr>
            <a:lvl4pPr marL="1600200" indent="-228600">
              <a:defRPr sz="2400" b="1">
                <a:solidFill>
                  <a:srgbClr val="0000FF"/>
                </a:solidFill>
                <a:latin typeface="Arial" panose="020B0604020202020204" pitchFamily="34" charset="0"/>
                <a:ea typeface="標楷體" panose="03000509000000000000" pitchFamily="65" charset="-120"/>
              </a:defRPr>
            </a:lvl4pPr>
            <a:lvl5pPr marL="2057400" indent="-228600">
              <a:defRPr sz="2400" b="1">
                <a:solidFill>
                  <a:srgbClr val="0000FF"/>
                </a:solidFill>
                <a:latin typeface="Arial" panose="020B0604020202020204" pitchFamily="34" charset="0"/>
                <a:ea typeface="標楷體" panose="03000509000000000000" pitchFamily="65" charset="-120"/>
              </a:defRPr>
            </a:lvl5pPr>
            <a:lvl6pPr marL="25146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6pPr>
            <a:lvl7pPr marL="29718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7pPr>
            <a:lvl8pPr marL="34290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8pPr>
            <a:lvl9pPr marL="38862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9pPr>
          </a:lstStyle>
          <a:p>
            <a:fld id="{694155E9-7297-472F-B153-7C2D1741E447}" type="slidenum">
              <a:rPr lang="zh-TW" altLang="en-US" sz="1000">
                <a:solidFill>
                  <a:schemeClr val="bg1"/>
                </a:solidFill>
                <a:ea typeface="新細明體" panose="02020500000000000000" pitchFamily="18" charset="-120"/>
              </a:rPr>
              <a:pPr/>
              <a:t>25</a:t>
            </a:fld>
            <a:endParaRPr lang="en-US" altLang="zh-TW" sz="1000">
              <a:solidFill>
                <a:schemeClr val="bg1"/>
              </a:solidFill>
              <a:ea typeface="新細明體" panose="02020500000000000000" pitchFamily="18" charset="-120"/>
            </a:endParaRPr>
          </a:p>
        </p:txBody>
      </p:sp>
      <p:sp>
        <p:nvSpPr>
          <p:cNvPr id="37893" name="頁尾版面配置區 4">
            <a:extLst>
              <a:ext uri="{FF2B5EF4-FFF2-40B4-BE49-F238E27FC236}">
                <a16:creationId xmlns:a16="http://schemas.microsoft.com/office/drawing/2014/main" id="{CADC5641-29BC-47C5-A7DA-72CC205C993C}"/>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0000FF"/>
                </a:solidFill>
                <a:latin typeface="Arial" panose="020B0604020202020204" pitchFamily="34" charset="0"/>
                <a:ea typeface="標楷體" panose="03000509000000000000" pitchFamily="65" charset="-120"/>
              </a:defRPr>
            </a:lvl1pPr>
            <a:lvl2pPr marL="742950" indent="-285750">
              <a:defRPr sz="2400" b="1">
                <a:solidFill>
                  <a:srgbClr val="0000FF"/>
                </a:solidFill>
                <a:latin typeface="Arial" panose="020B0604020202020204" pitchFamily="34" charset="0"/>
                <a:ea typeface="標楷體" panose="03000509000000000000" pitchFamily="65" charset="-120"/>
              </a:defRPr>
            </a:lvl2pPr>
            <a:lvl3pPr marL="1143000" indent="-228600">
              <a:defRPr sz="2400" b="1">
                <a:solidFill>
                  <a:srgbClr val="0000FF"/>
                </a:solidFill>
                <a:latin typeface="Arial" panose="020B0604020202020204" pitchFamily="34" charset="0"/>
                <a:ea typeface="標楷體" panose="03000509000000000000" pitchFamily="65" charset="-120"/>
              </a:defRPr>
            </a:lvl3pPr>
            <a:lvl4pPr marL="1600200" indent="-228600">
              <a:defRPr sz="2400" b="1">
                <a:solidFill>
                  <a:srgbClr val="0000FF"/>
                </a:solidFill>
                <a:latin typeface="Arial" panose="020B0604020202020204" pitchFamily="34" charset="0"/>
                <a:ea typeface="標楷體" panose="03000509000000000000" pitchFamily="65" charset="-120"/>
              </a:defRPr>
            </a:lvl4pPr>
            <a:lvl5pPr marL="2057400" indent="-228600">
              <a:defRPr sz="2400" b="1">
                <a:solidFill>
                  <a:srgbClr val="0000FF"/>
                </a:solidFill>
                <a:latin typeface="Arial" panose="020B0604020202020204" pitchFamily="34" charset="0"/>
                <a:ea typeface="標楷體" panose="03000509000000000000" pitchFamily="65" charset="-120"/>
              </a:defRPr>
            </a:lvl5pPr>
            <a:lvl6pPr marL="25146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6pPr>
            <a:lvl7pPr marL="29718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7pPr>
            <a:lvl8pPr marL="34290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8pPr>
            <a:lvl9pPr marL="38862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9pPr>
          </a:lstStyle>
          <a:p>
            <a:r>
              <a:rPr lang="en-US" altLang="zh-TW" sz="1000">
                <a:solidFill>
                  <a:schemeClr val="tx1"/>
                </a:solidFill>
                <a:ea typeface="新細明體" panose="02020500000000000000" pitchFamily="18" charset="-120"/>
              </a:rPr>
              <a:t>© </a:t>
            </a:r>
            <a:r>
              <a:rPr lang="zh-TW" altLang="en-US" sz="1000">
                <a:solidFill>
                  <a:schemeClr val="tx1"/>
                </a:solidFill>
                <a:ea typeface="新細明體" panose="02020500000000000000" pitchFamily="18" charset="-120"/>
              </a:rPr>
              <a:t>滄海圖書</a:t>
            </a:r>
            <a:endParaRPr lang="en-US" altLang="zh-TW" sz="1000">
              <a:solidFill>
                <a:schemeClr val="tx1"/>
              </a:solidFill>
              <a:ea typeface="新細明體" panose="02020500000000000000" pitchFamily="18" charset="-120"/>
            </a:endParaRPr>
          </a:p>
        </p:txBody>
      </p:sp>
    </p:spTree>
  </p:cSld>
  <p:clrMapOvr>
    <a:masterClrMapping/>
  </p:clrMapOvr>
  <p:transition>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標題 1">
            <a:extLst>
              <a:ext uri="{FF2B5EF4-FFF2-40B4-BE49-F238E27FC236}">
                <a16:creationId xmlns:a16="http://schemas.microsoft.com/office/drawing/2014/main" id="{BD2E21B3-A8F3-4288-890D-8B266F0EF82B}"/>
              </a:ext>
            </a:extLst>
          </p:cNvPr>
          <p:cNvSpPr>
            <a:spLocks noGrp="1"/>
          </p:cNvSpPr>
          <p:nvPr>
            <p:ph type="title"/>
          </p:nvPr>
        </p:nvSpPr>
        <p:spPr>
          <a:xfrm>
            <a:off x="457200" y="274638"/>
            <a:ext cx="6851650" cy="1036637"/>
          </a:xfrm>
        </p:spPr>
        <p:txBody>
          <a:bodyPr/>
          <a:lstStyle/>
          <a:p>
            <a:pPr eaLnBrk="1" hangingPunct="1">
              <a:defRPr/>
            </a:pPr>
            <a:r>
              <a:rPr lang="zh-TW" altLang="en-US"/>
              <a:t>範例儀表板包括：</a:t>
            </a:r>
          </a:p>
        </p:txBody>
      </p:sp>
      <p:sp>
        <p:nvSpPr>
          <p:cNvPr id="38915" name="內容版面配置區 2">
            <a:extLst>
              <a:ext uri="{FF2B5EF4-FFF2-40B4-BE49-F238E27FC236}">
                <a16:creationId xmlns:a16="http://schemas.microsoft.com/office/drawing/2014/main" id="{90E6C542-EE65-4EF0-8C4C-01098AD57866}"/>
              </a:ext>
            </a:extLst>
          </p:cNvPr>
          <p:cNvSpPr>
            <a:spLocks noGrp="1"/>
          </p:cNvSpPr>
          <p:nvPr>
            <p:ph idx="1"/>
          </p:nvPr>
        </p:nvSpPr>
        <p:spPr/>
        <p:txBody>
          <a:bodyPr/>
          <a:lstStyle/>
          <a:p>
            <a:pPr eaLnBrk="1" hangingPunct="1"/>
            <a:r>
              <a:rPr lang="zh-TW" altLang="en-US"/>
              <a:t>地圖營運儀表板</a:t>
            </a:r>
            <a:endParaRPr lang="en-US" altLang="zh-TW"/>
          </a:p>
          <a:p>
            <a:pPr lvl="1" eaLnBrk="1" hangingPunct="1"/>
            <a:r>
              <a:rPr lang="zh-TW" altLang="en-US"/>
              <a:t>用地圖顯示各分公司、工廠的營運狀況</a:t>
            </a:r>
            <a:endParaRPr lang="en-US" altLang="zh-TW"/>
          </a:p>
          <a:p>
            <a:pPr eaLnBrk="1" hangingPunct="1"/>
            <a:r>
              <a:rPr lang="zh-TW" altLang="en-US"/>
              <a:t>計分卡的單一單位績效綜合看板</a:t>
            </a:r>
          </a:p>
          <a:p>
            <a:pPr eaLnBrk="1" hangingPunct="1"/>
            <a:r>
              <a:rPr lang="zh-TW" altLang="en-US"/>
              <a:t>單一單位的績效趨勢綜合看板</a:t>
            </a:r>
          </a:p>
          <a:p>
            <a:pPr eaLnBrk="1" hangingPunct="1"/>
            <a:r>
              <a:rPr lang="zh-TW" altLang="en-US"/>
              <a:t>總體趨勢看板</a:t>
            </a:r>
          </a:p>
          <a:p>
            <a:pPr eaLnBrk="1" hangingPunct="1"/>
            <a:r>
              <a:rPr lang="zh-TW" altLang="en-US"/>
              <a:t>緊急事件通知看板</a:t>
            </a:r>
          </a:p>
          <a:p>
            <a:pPr eaLnBrk="1" hangingPunct="1"/>
            <a:r>
              <a:rPr lang="zh-TW" altLang="en-US"/>
              <a:t>加入各種警戒色及連結的線上一般報表</a:t>
            </a:r>
          </a:p>
        </p:txBody>
      </p:sp>
      <p:sp>
        <p:nvSpPr>
          <p:cNvPr id="38916" name="投影片編號版面配置區 3">
            <a:extLst>
              <a:ext uri="{FF2B5EF4-FFF2-40B4-BE49-F238E27FC236}">
                <a16:creationId xmlns:a16="http://schemas.microsoft.com/office/drawing/2014/main" id="{7BD3056E-668B-4EA6-81BF-519F1C821BB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0000FF"/>
                </a:solidFill>
                <a:latin typeface="Arial" panose="020B0604020202020204" pitchFamily="34" charset="0"/>
                <a:ea typeface="標楷體" panose="03000509000000000000" pitchFamily="65" charset="-120"/>
              </a:defRPr>
            </a:lvl1pPr>
            <a:lvl2pPr marL="742950" indent="-285750">
              <a:defRPr sz="2400" b="1">
                <a:solidFill>
                  <a:srgbClr val="0000FF"/>
                </a:solidFill>
                <a:latin typeface="Arial" panose="020B0604020202020204" pitchFamily="34" charset="0"/>
                <a:ea typeface="標楷體" panose="03000509000000000000" pitchFamily="65" charset="-120"/>
              </a:defRPr>
            </a:lvl2pPr>
            <a:lvl3pPr marL="1143000" indent="-228600">
              <a:defRPr sz="2400" b="1">
                <a:solidFill>
                  <a:srgbClr val="0000FF"/>
                </a:solidFill>
                <a:latin typeface="Arial" panose="020B0604020202020204" pitchFamily="34" charset="0"/>
                <a:ea typeface="標楷體" panose="03000509000000000000" pitchFamily="65" charset="-120"/>
              </a:defRPr>
            </a:lvl3pPr>
            <a:lvl4pPr marL="1600200" indent="-228600">
              <a:defRPr sz="2400" b="1">
                <a:solidFill>
                  <a:srgbClr val="0000FF"/>
                </a:solidFill>
                <a:latin typeface="Arial" panose="020B0604020202020204" pitchFamily="34" charset="0"/>
                <a:ea typeface="標楷體" panose="03000509000000000000" pitchFamily="65" charset="-120"/>
              </a:defRPr>
            </a:lvl4pPr>
            <a:lvl5pPr marL="2057400" indent="-228600">
              <a:defRPr sz="2400" b="1">
                <a:solidFill>
                  <a:srgbClr val="0000FF"/>
                </a:solidFill>
                <a:latin typeface="Arial" panose="020B0604020202020204" pitchFamily="34" charset="0"/>
                <a:ea typeface="標楷體" panose="03000509000000000000" pitchFamily="65" charset="-120"/>
              </a:defRPr>
            </a:lvl5pPr>
            <a:lvl6pPr marL="25146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6pPr>
            <a:lvl7pPr marL="29718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7pPr>
            <a:lvl8pPr marL="34290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8pPr>
            <a:lvl9pPr marL="38862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9pPr>
          </a:lstStyle>
          <a:p>
            <a:fld id="{CBEF1FDA-4975-4C89-A3F1-5235FA94945B}" type="slidenum">
              <a:rPr lang="zh-TW" altLang="en-US" sz="1000">
                <a:solidFill>
                  <a:schemeClr val="bg1"/>
                </a:solidFill>
                <a:ea typeface="新細明體" panose="02020500000000000000" pitchFamily="18" charset="-120"/>
              </a:rPr>
              <a:pPr/>
              <a:t>26</a:t>
            </a:fld>
            <a:endParaRPr lang="en-US" altLang="zh-TW" sz="1000">
              <a:solidFill>
                <a:schemeClr val="bg1"/>
              </a:solidFill>
              <a:ea typeface="新細明體" panose="02020500000000000000" pitchFamily="18" charset="-120"/>
            </a:endParaRPr>
          </a:p>
        </p:txBody>
      </p:sp>
      <p:sp>
        <p:nvSpPr>
          <p:cNvPr id="38917" name="頁尾版面配置區 4">
            <a:extLst>
              <a:ext uri="{FF2B5EF4-FFF2-40B4-BE49-F238E27FC236}">
                <a16:creationId xmlns:a16="http://schemas.microsoft.com/office/drawing/2014/main" id="{B8583E76-627D-4C06-9A07-3CF67170F869}"/>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0000FF"/>
                </a:solidFill>
                <a:latin typeface="Arial" panose="020B0604020202020204" pitchFamily="34" charset="0"/>
                <a:ea typeface="標楷體" panose="03000509000000000000" pitchFamily="65" charset="-120"/>
              </a:defRPr>
            </a:lvl1pPr>
            <a:lvl2pPr marL="742950" indent="-285750">
              <a:defRPr sz="2400" b="1">
                <a:solidFill>
                  <a:srgbClr val="0000FF"/>
                </a:solidFill>
                <a:latin typeface="Arial" panose="020B0604020202020204" pitchFamily="34" charset="0"/>
                <a:ea typeface="標楷體" panose="03000509000000000000" pitchFamily="65" charset="-120"/>
              </a:defRPr>
            </a:lvl2pPr>
            <a:lvl3pPr marL="1143000" indent="-228600">
              <a:defRPr sz="2400" b="1">
                <a:solidFill>
                  <a:srgbClr val="0000FF"/>
                </a:solidFill>
                <a:latin typeface="Arial" panose="020B0604020202020204" pitchFamily="34" charset="0"/>
                <a:ea typeface="標楷體" panose="03000509000000000000" pitchFamily="65" charset="-120"/>
              </a:defRPr>
            </a:lvl3pPr>
            <a:lvl4pPr marL="1600200" indent="-228600">
              <a:defRPr sz="2400" b="1">
                <a:solidFill>
                  <a:srgbClr val="0000FF"/>
                </a:solidFill>
                <a:latin typeface="Arial" panose="020B0604020202020204" pitchFamily="34" charset="0"/>
                <a:ea typeface="標楷體" panose="03000509000000000000" pitchFamily="65" charset="-120"/>
              </a:defRPr>
            </a:lvl4pPr>
            <a:lvl5pPr marL="2057400" indent="-228600">
              <a:defRPr sz="2400" b="1">
                <a:solidFill>
                  <a:srgbClr val="0000FF"/>
                </a:solidFill>
                <a:latin typeface="Arial" panose="020B0604020202020204" pitchFamily="34" charset="0"/>
                <a:ea typeface="標楷體" panose="03000509000000000000" pitchFamily="65" charset="-120"/>
              </a:defRPr>
            </a:lvl5pPr>
            <a:lvl6pPr marL="25146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6pPr>
            <a:lvl7pPr marL="29718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7pPr>
            <a:lvl8pPr marL="34290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8pPr>
            <a:lvl9pPr marL="38862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9pPr>
          </a:lstStyle>
          <a:p>
            <a:r>
              <a:rPr lang="en-US" altLang="zh-TW" sz="1000">
                <a:solidFill>
                  <a:schemeClr val="tx1"/>
                </a:solidFill>
                <a:ea typeface="新細明體" panose="02020500000000000000" pitchFamily="18" charset="-120"/>
              </a:rPr>
              <a:t>© </a:t>
            </a:r>
            <a:r>
              <a:rPr lang="zh-TW" altLang="en-US" sz="1000">
                <a:solidFill>
                  <a:schemeClr val="tx1"/>
                </a:solidFill>
                <a:ea typeface="新細明體" panose="02020500000000000000" pitchFamily="18" charset="-120"/>
              </a:rPr>
              <a:t>滄海圖書</a:t>
            </a:r>
            <a:endParaRPr lang="en-US" altLang="zh-TW" sz="1000">
              <a:solidFill>
                <a:schemeClr val="tx1"/>
              </a:solidFill>
              <a:ea typeface="新細明體" panose="02020500000000000000" pitchFamily="18" charset="-120"/>
            </a:endParaRPr>
          </a:p>
        </p:txBody>
      </p:sp>
    </p:spTree>
  </p:cSld>
  <p:clrMapOvr>
    <a:masterClrMapping/>
  </p:clrMapOvr>
  <p:transition>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標題 1">
            <a:extLst>
              <a:ext uri="{FF2B5EF4-FFF2-40B4-BE49-F238E27FC236}">
                <a16:creationId xmlns:a16="http://schemas.microsoft.com/office/drawing/2014/main" id="{9FFB31E4-374E-4CAE-AB4B-2BB8BEEA10D4}"/>
              </a:ext>
            </a:extLst>
          </p:cNvPr>
          <p:cNvSpPr>
            <a:spLocks noGrp="1"/>
          </p:cNvSpPr>
          <p:nvPr>
            <p:ph type="title"/>
          </p:nvPr>
        </p:nvSpPr>
        <p:spPr>
          <a:xfrm>
            <a:off x="457200" y="274638"/>
            <a:ext cx="6851650" cy="1036637"/>
          </a:xfrm>
        </p:spPr>
        <p:txBody>
          <a:bodyPr/>
          <a:lstStyle/>
          <a:p>
            <a:pPr eaLnBrk="1" hangingPunct="1">
              <a:defRPr/>
            </a:pPr>
            <a:r>
              <a:rPr lang="zh-TW" altLang="en-US"/>
              <a:t>地圖營運儀表板</a:t>
            </a:r>
          </a:p>
        </p:txBody>
      </p:sp>
      <p:sp>
        <p:nvSpPr>
          <p:cNvPr id="28675" name="內容版面配置區 2">
            <a:extLst>
              <a:ext uri="{FF2B5EF4-FFF2-40B4-BE49-F238E27FC236}">
                <a16:creationId xmlns:a16="http://schemas.microsoft.com/office/drawing/2014/main" id="{04DFA05B-F9A9-4A8E-B670-07AB1B20499E}"/>
              </a:ext>
            </a:extLst>
          </p:cNvPr>
          <p:cNvSpPr>
            <a:spLocks noGrp="1"/>
          </p:cNvSpPr>
          <p:nvPr>
            <p:ph idx="1"/>
          </p:nvPr>
        </p:nvSpPr>
        <p:spPr>
          <a:xfrm>
            <a:off x="457200" y="1412875"/>
            <a:ext cx="8229600" cy="5111750"/>
          </a:xfrm>
        </p:spPr>
        <p:txBody>
          <a:bodyPr>
            <a:normAutofit fontScale="92500" lnSpcReduction="10000"/>
          </a:bodyPr>
          <a:lstStyle/>
          <a:p>
            <a:pPr eaLnBrk="1" hangingPunct="1">
              <a:defRPr/>
            </a:pPr>
            <a:r>
              <a:rPr lang="zh-TW" altLang="en-US" dirty="0"/>
              <a:t>使用情境</a:t>
            </a:r>
            <a:endParaRPr lang="en-US" altLang="zh-TW" dirty="0"/>
          </a:p>
          <a:p>
            <a:pPr lvl="1" eaLnBrk="1" hangingPunct="1">
              <a:defRPr/>
            </a:pPr>
            <a:r>
              <a:rPr lang="zh-TW" altLang="en-US" dirty="0"/>
              <a:t>用地圖顯示各分公司、工廠的營運狀況</a:t>
            </a:r>
            <a:endParaRPr lang="en-US" altLang="zh-TW" dirty="0"/>
          </a:p>
          <a:p>
            <a:pPr lvl="1" eaLnBrk="1" hangingPunct="1">
              <a:defRPr/>
            </a:pPr>
            <a:r>
              <a:rPr lang="zh-TW" altLang="en-US" dirty="0"/>
              <a:t>高階經理人需要看到將</a:t>
            </a:r>
            <a:r>
              <a:rPr lang="en-US" altLang="zh-TW" dirty="0"/>
              <a:t>KPI (</a:t>
            </a:r>
            <a:r>
              <a:rPr lang="zh-TW" altLang="en-US" dirty="0"/>
              <a:t>關鍵績效指標</a:t>
            </a:r>
            <a:r>
              <a:rPr lang="en-US" altLang="zh-TW" dirty="0"/>
              <a:t>)</a:t>
            </a:r>
            <a:r>
              <a:rPr lang="zh-TW" altLang="en-US" dirty="0"/>
              <a:t>，透過紅黃綠等顏色的簡明燈號，把這些被分析單位的 </a:t>
            </a:r>
            <a:r>
              <a:rPr lang="en-US" altLang="zh-TW" dirty="0"/>
              <a:t>KPI </a:t>
            </a:r>
            <a:r>
              <a:rPr lang="zh-TW" altLang="en-US" dirty="0"/>
              <a:t>展現在地圖上</a:t>
            </a:r>
            <a:endParaRPr lang="en-US" altLang="zh-TW" dirty="0"/>
          </a:p>
          <a:p>
            <a:pPr eaLnBrk="1" hangingPunct="1">
              <a:defRPr/>
            </a:pPr>
            <a:r>
              <a:rPr lang="zh-TW" altLang="en-US" dirty="0"/>
              <a:t>可調整之元件</a:t>
            </a:r>
            <a:endParaRPr lang="en-US" altLang="zh-TW" dirty="0"/>
          </a:p>
          <a:p>
            <a:pPr lvl="1" eaLnBrk="1" hangingPunct="1">
              <a:defRPr/>
            </a:pPr>
            <a:r>
              <a:rPr lang="zh-TW" altLang="en-US" dirty="0"/>
              <a:t>營運狀況的顏色</a:t>
            </a:r>
            <a:endParaRPr lang="en-US" altLang="zh-TW" dirty="0"/>
          </a:p>
          <a:p>
            <a:pPr eaLnBrk="1" hangingPunct="1">
              <a:defRPr/>
            </a:pPr>
            <a:r>
              <a:rPr lang="zh-TW" altLang="en-US" dirty="0"/>
              <a:t>對應到的資料</a:t>
            </a:r>
            <a:endParaRPr lang="en-US" altLang="zh-TW" dirty="0"/>
          </a:p>
          <a:p>
            <a:pPr lvl="1" eaLnBrk="1" hangingPunct="1">
              <a:defRPr/>
            </a:pPr>
            <a:r>
              <a:rPr lang="zh-TW" altLang="en-US" dirty="0"/>
              <a:t>關聯的報表是一個單一維度加上單一測量值的報表</a:t>
            </a:r>
            <a:endParaRPr lang="en-US" altLang="zh-TW" dirty="0"/>
          </a:p>
          <a:p>
            <a:pPr lvl="1" eaLnBrk="1" hangingPunct="1">
              <a:defRPr/>
            </a:pPr>
            <a:r>
              <a:rPr lang="zh-TW" altLang="en-US" dirty="0"/>
              <a:t>單一維度就是各個分析單位</a:t>
            </a:r>
          </a:p>
          <a:p>
            <a:pPr lvl="1" eaLnBrk="1" hangingPunct="1">
              <a:defRPr/>
            </a:pPr>
            <a:r>
              <a:rPr lang="zh-TW" altLang="en-US" dirty="0"/>
              <a:t>單一測量值就是地圖中的紅黃綠燈所追蹤的 </a:t>
            </a:r>
            <a:r>
              <a:rPr lang="en-US" altLang="zh-TW" dirty="0"/>
              <a:t>KPI</a:t>
            </a:r>
            <a:endParaRPr lang="zh-TW" altLang="en-US" dirty="0"/>
          </a:p>
        </p:txBody>
      </p:sp>
      <p:sp>
        <p:nvSpPr>
          <p:cNvPr id="39940" name="投影片編號版面配置區 3">
            <a:extLst>
              <a:ext uri="{FF2B5EF4-FFF2-40B4-BE49-F238E27FC236}">
                <a16:creationId xmlns:a16="http://schemas.microsoft.com/office/drawing/2014/main" id="{A127BF95-AC10-41CF-BABE-2209ACDA38C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0000FF"/>
                </a:solidFill>
                <a:latin typeface="Arial" panose="020B0604020202020204" pitchFamily="34" charset="0"/>
                <a:ea typeface="標楷體" panose="03000509000000000000" pitchFamily="65" charset="-120"/>
              </a:defRPr>
            </a:lvl1pPr>
            <a:lvl2pPr marL="742950" indent="-285750">
              <a:defRPr sz="2400" b="1">
                <a:solidFill>
                  <a:srgbClr val="0000FF"/>
                </a:solidFill>
                <a:latin typeface="Arial" panose="020B0604020202020204" pitchFamily="34" charset="0"/>
                <a:ea typeface="標楷體" panose="03000509000000000000" pitchFamily="65" charset="-120"/>
              </a:defRPr>
            </a:lvl2pPr>
            <a:lvl3pPr marL="1143000" indent="-228600">
              <a:defRPr sz="2400" b="1">
                <a:solidFill>
                  <a:srgbClr val="0000FF"/>
                </a:solidFill>
                <a:latin typeface="Arial" panose="020B0604020202020204" pitchFamily="34" charset="0"/>
                <a:ea typeface="標楷體" panose="03000509000000000000" pitchFamily="65" charset="-120"/>
              </a:defRPr>
            </a:lvl3pPr>
            <a:lvl4pPr marL="1600200" indent="-228600">
              <a:defRPr sz="2400" b="1">
                <a:solidFill>
                  <a:srgbClr val="0000FF"/>
                </a:solidFill>
                <a:latin typeface="Arial" panose="020B0604020202020204" pitchFamily="34" charset="0"/>
                <a:ea typeface="標楷體" panose="03000509000000000000" pitchFamily="65" charset="-120"/>
              </a:defRPr>
            </a:lvl4pPr>
            <a:lvl5pPr marL="2057400" indent="-228600">
              <a:defRPr sz="2400" b="1">
                <a:solidFill>
                  <a:srgbClr val="0000FF"/>
                </a:solidFill>
                <a:latin typeface="Arial" panose="020B0604020202020204" pitchFamily="34" charset="0"/>
                <a:ea typeface="標楷體" panose="03000509000000000000" pitchFamily="65" charset="-120"/>
              </a:defRPr>
            </a:lvl5pPr>
            <a:lvl6pPr marL="25146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6pPr>
            <a:lvl7pPr marL="29718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7pPr>
            <a:lvl8pPr marL="34290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8pPr>
            <a:lvl9pPr marL="38862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9pPr>
          </a:lstStyle>
          <a:p>
            <a:fld id="{A51B6BDE-5FEA-4A65-A789-C3F6FBD8663A}" type="slidenum">
              <a:rPr lang="zh-TW" altLang="en-US" sz="1000">
                <a:solidFill>
                  <a:schemeClr val="bg1"/>
                </a:solidFill>
                <a:ea typeface="新細明體" panose="02020500000000000000" pitchFamily="18" charset="-120"/>
              </a:rPr>
              <a:pPr/>
              <a:t>27</a:t>
            </a:fld>
            <a:endParaRPr lang="en-US" altLang="zh-TW" sz="1000">
              <a:solidFill>
                <a:schemeClr val="bg1"/>
              </a:solidFill>
              <a:ea typeface="新細明體" panose="02020500000000000000" pitchFamily="18" charset="-120"/>
            </a:endParaRPr>
          </a:p>
        </p:txBody>
      </p:sp>
      <p:sp>
        <p:nvSpPr>
          <p:cNvPr id="39941" name="頁尾版面配置區 4">
            <a:extLst>
              <a:ext uri="{FF2B5EF4-FFF2-40B4-BE49-F238E27FC236}">
                <a16:creationId xmlns:a16="http://schemas.microsoft.com/office/drawing/2014/main" id="{C41A8F6C-4838-4640-9607-74AD9881850C}"/>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0000FF"/>
                </a:solidFill>
                <a:latin typeface="Arial" panose="020B0604020202020204" pitchFamily="34" charset="0"/>
                <a:ea typeface="標楷體" panose="03000509000000000000" pitchFamily="65" charset="-120"/>
              </a:defRPr>
            </a:lvl1pPr>
            <a:lvl2pPr marL="742950" indent="-285750">
              <a:defRPr sz="2400" b="1">
                <a:solidFill>
                  <a:srgbClr val="0000FF"/>
                </a:solidFill>
                <a:latin typeface="Arial" panose="020B0604020202020204" pitchFamily="34" charset="0"/>
                <a:ea typeface="標楷體" panose="03000509000000000000" pitchFamily="65" charset="-120"/>
              </a:defRPr>
            </a:lvl2pPr>
            <a:lvl3pPr marL="1143000" indent="-228600">
              <a:defRPr sz="2400" b="1">
                <a:solidFill>
                  <a:srgbClr val="0000FF"/>
                </a:solidFill>
                <a:latin typeface="Arial" panose="020B0604020202020204" pitchFamily="34" charset="0"/>
                <a:ea typeface="標楷體" panose="03000509000000000000" pitchFamily="65" charset="-120"/>
              </a:defRPr>
            </a:lvl3pPr>
            <a:lvl4pPr marL="1600200" indent="-228600">
              <a:defRPr sz="2400" b="1">
                <a:solidFill>
                  <a:srgbClr val="0000FF"/>
                </a:solidFill>
                <a:latin typeface="Arial" panose="020B0604020202020204" pitchFamily="34" charset="0"/>
                <a:ea typeface="標楷體" panose="03000509000000000000" pitchFamily="65" charset="-120"/>
              </a:defRPr>
            </a:lvl4pPr>
            <a:lvl5pPr marL="2057400" indent="-228600">
              <a:defRPr sz="2400" b="1">
                <a:solidFill>
                  <a:srgbClr val="0000FF"/>
                </a:solidFill>
                <a:latin typeface="Arial" panose="020B0604020202020204" pitchFamily="34" charset="0"/>
                <a:ea typeface="標楷體" panose="03000509000000000000" pitchFamily="65" charset="-120"/>
              </a:defRPr>
            </a:lvl5pPr>
            <a:lvl6pPr marL="25146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6pPr>
            <a:lvl7pPr marL="29718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7pPr>
            <a:lvl8pPr marL="34290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8pPr>
            <a:lvl9pPr marL="38862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9pPr>
          </a:lstStyle>
          <a:p>
            <a:r>
              <a:rPr lang="en-US" altLang="zh-TW" sz="1000">
                <a:solidFill>
                  <a:schemeClr val="tx1"/>
                </a:solidFill>
                <a:ea typeface="新細明體" panose="02020500000000000000" pitchFamily="18" charset="-120"/>
              </a:rPr>
              <a:t>© </a:t>
            </a:r>
            <a:r>
              <a:rPr lang="zh-TW" altLang="en-US" sz="1000">
                <a:solidFill>
                  <a:schemeClr val="tx1"/>
                </a:solidFill>
                <a:ea typeface="新細明體" panose="02020500000000000000" pitchFamily="18" charset="-120"/>
              </a:rPr>
              <a:t>滄海圖書</a:t>
            </a:r>
            <a:endParaRPr lang="en-US" altLang="zh-TW" sz="1000">
              <a:solidFill>
                <a:schemeClr val="tx1"/>
              </a:solidFill>
              <a:ea typeface="新細明體" panose="02020500000000000000" pitchFamily="18" charset="-120"/>
            </a:endParaRPr>
          </a:p>
        </p:txBody>
      </p:sp>
    </p:spTree>
  </p:cSld>
  <p:clrMapOvr>
    <a:masterClrMapping/>
  </p:clrMapOvr>
  <p:transition>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標題 1">
            <a:extLst>
              <a:ext uri="{FF2B5EF4-FFF2-40B4-BE49-F238E27FC236}">
                <a16:creationId xmlns:a16="http://schemas.microsoft.com/office/drawing/2014/main" id="{5A2893FF-617B-4DD3-B90C-690F2E773D49}"/>
              </a:ext>
            </a:extLst>
          </p:cNvPr>
          <p:cNvSpPr>
            <a:spLocks noGrp="1"/>
          </p:cNvSpPr>
          <p:nvPr>
            <p:ph type="title"/>
          </p:nvPr>
        </p:nvSpPr>
        <p:spPr>
          <a:xfrm>
            <a:off x="457200" y="274638"/>
            <a:ext cx="6851650" cy="1036637"/>
          </a:xfrm>
        </p:spPr>
        <p:txBody>
          <a:bodyPr/>
          <a:lstStyle/>
          <a:p>
            <a:pPr eaLnBrk="1" hangingPunct="1">
              <a:defRPr/>
            </a:pPr>
            <a:endParaRPr lang="zh-TW" altLang="en-US"/>
          </a:p>
        </p:txBody>
      </p:sp>
      <p:sp>
        <p:nvSpPr>
          <p:cNvPr id="40963" name="內容版面配置區 2">
            <a:extLst>
              <a:ext uri="{FF2B5EF4-FFF2-40B4-BE49-F238E27FC236}">
                <a16:creationId xmlns:a16="http://schemas.microsoft.com/office/drawing/2014/main" id="{5C8B6C8E-153B-478F-A03B-F25D977DBB86}"/>
              </a:ext>
            </a:extLst>
          </p:cNvPr>
          <p:cNvSpPr>
            <a:spLocks noGrp="1"/>
          </p:cNvSpPr>
          <p:nvPr>
            <p:ph idx="1"/>
          </p:nvPr>
        </p:nvSpPr>
        <p:spPr/>
        <p:txBody>
          <a:bodyPr/>
          <a:lstStyle/>
          <a:p>
            <a:pPr eaLnBrk="1" hangingPunct="1"/>
            <a:endParaRPr lang="zh-TW" altLang="en-US"/>
          </a:p>
        </p:txBody>
      </p:sp>
      <p:sp>
        <p:nvSpPr>
          <p:cNvPr id="40964" name="投影片編號版面配置區 3">
            <a:extLst>
              <a:ext uri="{FF2B5EF4-FFF2-40B4-BE49-F238E27FC236}">
                <a16:creationId xmlns:a16="http://schemas.microsoft.com/office/drawing/2014/main" id="{04C2B41E-7342-4C73-8B80-CAD64BD30EF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0000FF"/>
                </a:solidFill>
                <a:latin typeface="Arial" panose="020B0604020202020204" pitchFamily="34" charset="0"/>
                <a:ea typeface="標楷體" panose="03000509000000000000" pitchFamily="65" charset="-120"/>
              </a:defRPr>
            </a:lvl1pPr>
            <a:lvl2pPr marL="742950" indent="-285750">
              <a:defRPr sz="2400" b="1">
                <a:solidFill>
                  <a:srgbClr val="0000FF"/>
                </a:solidFill>
                <a:latin typeface="Arial" panose="020B0604020202020204" pitchFamily="34" charset="0"/>
                <a:ea typeface="標楷體" panose="03000509000000000000" pitchFamily="65" charset="-120"/>
              </a:defRPr>
            </a:lvl2pPr>
            <a:lvl3pPr marL="1143000" indent="-228600">
              <a:defRPr sz="2400" b="1">
                <a:solidFill>
                  <a:srgbClr val="0000FF"/>
                </a:solidFill>
                <a:latin typeface="Arial" panose="020B0604020202020204" pitchFamily="34" charset="0"/>
                <a:ea typeface="標楷體" panose="03000509000000000000" pitchFamily="65" charset="-120"/>
              </a:defRPr>
            </a:lvl3pPr>
            <a:lvl4pPr marL="1600200" indent="-228600">
              <a:defRPr sz="2400" b="1">
                <a:solidFill>
                  <a:srgbClr val="0000FF"/>
                </a:solidFill>
                <a:latin typeface="Arial" panose="020B0604020202020204" pitchFamily="34" charset="0"/>
                <a:ea typeface="標楷體" panose="03000509000000000000" pitchFamily="65" charset="-120"/>
              </a:defRPr>
            </a:lvl4pPr>
            <a:lvl5pPr marL="2057400" indent="-228600">
              <a:defRPr sz="2400" b="1">
                <a:solidFill>
                  <a:srgbClr val="0000FF"/>
                </a:solidFill>
                <a:latin typeface="Arial" panose="020B0604020202020204" pitchFamily="34" charset="0"/>
                <a:ea typeface="標楷體" panose="03000509000000000000" pitchFamily="65" charset="-120"/>
              </a:defRPr>
            </a:lvl5pPr>
            <a:lvl6pPr marL="25146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6pPr>
            <a:lvl7pPr marL="29718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7pPr>
            <a:lvl8pPr marL="34290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8pPr>
            <a:lvl9pPr marL="38862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9pPr>
          </a:lstStyle>
          <a:p>
            <a:fld id="{0B431867-6223-41D7-802E-B58CD1509086}" type="slidenum">
              <a:rPr lang="zh-TW" altLang="en-US" sz="1000">
                <a:solidFill>
                  <a:schemeClr val="bg1"/>
                </a:solidFill>
                <a:ea typeface="新細明體" panose="02020500000000000000" pitchFamily="18" charset="-120"/>
              </a:rPr>
              <a:pPr/>
              <a:t>28</a:t>
            </a:fld>
            <a:endParaRPr lang="en-US" altLang="zh-TW" sz="1000">
              <a:solidFill>
                <a:schemeClr val="bg1"/>
              </a:solidFill>
              <a:ea typeface="新細明體" panose="02020500000000000000" pitchFamily="18" charset="-120"/>
            </a:endParaRPr>
          </a:p>
        </p:txBody>
      </p:sp>
      <p:sp>
        <p:nvSpPr>
          <p:cNvPr id="40965" name="頁尾版面配置區 5">
            <a:extLst>
              <a:ext uri="{FF2B5EF4-FFF2-40B4-BE49-F238E27FC236}">
                <a16:creationId xmlns:a16="http://schemas.microsoft.com/office/drawing/2014/main" id="{7C93EB53-EE35-4D40-ACD0-54CF76E4ADA7}"/>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0000FF"/>
                </a:solidFill>
                <a:latin typeface="Arial" panose="020B0604020202020204" pitchFamily="34" charset="0"/>
                <a:ea typeface="標楷體" panose="03000509000000000000" pitchFamily="65" charset="-120"/>
              </a:defRPr>
            </a:lvl1pPr>
            <a:lvl2pPr marL="742950" indent="-285750">
              <a:defRPr sz="2400" b="1">
                <a:solidFill>
                  <a:srgbClr val="0000FF"/>
                </a:solidFill>
                <a:latin typeface="Arial" panose="020B0604020202020204" pitchFamily="34" charset="0"/>
                <a:ea typeface="標楷體" panose="03000509000000000000" pitchFamily="65" charset="-120"/>
              </a:defRPr>
            </a:lvl2pPr>
            <a:lvl3pPr marL="1143000" indent="-228600">
              <a:defRPr sz="2400" b="1">
                <a:solidFill>
                  <a:srgbClr val="0000FF"/>
                </a:solidFill>
                <a:latin typeface="Arial" panose="020B0604020202020204" pitchFamily="34" charset="0"/>
                <a:ea typeface="標楷體" panose="03000509000000000000" pitchFamily="65" charset="-120"/>
              </a:defRPr>
            </a:lvl3pPr>
            <a:lvl4pPr marL="1600200" indent="-228600">
              <a:defRPr sz="2400" b="1">
                <a:solidFill>
                  <a:srgbClr val="0000FF"/>
                </a:solidFill>
                <a:latin typeface="Arial" panose="020B0604020202020204" pitchFamily="34" charset="0"/>
                <a:ea typeface="標楷體" panose="03000509000000000000" pitchFamily="65" charset="-120"/>
              </a:defRPr>
            </a:lvl4pPr>
            <a:lvl5pPr marL="2057400" indent="-228600">
              <a:defRPr sz="2400" b="1">
                <a:solidFill>
                  <a:srgbClr val="0000FF"/>
                </a:solidFill>
                <a:latin typeface="Arial" panose="020B0604020202020204" pitchFamily="34" charset="0"/>
                <a:ea typeface="標楷體" panose="03000509000000000000" pitchFamily="65" charset="-120"/>
              </a:defRPr>
            </a:lvl5pPr>
            <a:lvl6pPr marL="25146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6pPr>
            <a:lvl7pPr marL="29718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7pPr>
            <a:lvl8pPr marL="34290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8pPr>
            <a:lvl9pPr marL="38862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9pPr>
          </a:lstStyle>
          <a:p>
            <a:r>
              <a:rPr lang="en-US" altLang="zh-TW" sz="1000">
                <a:solidFill>
                  <a:schemeClr val="tx1"/>
                </a:solidFill>
                <a:ea typeface="新細明體" panose="02020500000000000000" pitchFamily="18" charset="-120"/>
              </a:rPr>
              <a:t>© </a:t>
            </a:r>
            <a:r>
              <a:rPr lang="zh-TW" altLang="en-US" sz="1000">
                <a:solidFill>
                  <a:schemeClr val="tx1"/>
                </a:solidFill>
                <a:ea typeface="新細明體" panose="02020500000000000000" pitchFamily="18" charset="-120"/>
              </a:rPr>
              <a:t>滄海圖書</a:t>
            </a:r>
            <a:endParaRPr lang="en-US" altLang="zh-TW" sz="1000">
              <a:solidFill>
                <a:schemeClr val="tx1"/>
              </a:solidFill>
              <a:ea typeface="新細明體" panose="02020500000000000000" pitchFamily="18" charset="-120"/>
            </a:endParaRPr>
          </a:p>
        </p:txBody>
      </p:sp>
      <p:pic>
        <p:nvPicPr>
          <p:cNvPr id="40966" name="Picture 8">
            <a:extLst>
              <a:ext uri="{FF2B5EF4-FFF2-40B4-BE49-F238E27FC236}">
                <a16:creationId xmlns:a16="http://schemas.microsoft.com/office/drawing/2014/main" id="{D4548FC0-D83E-4995-9B08-2A2E4D88F7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1989138"/>
            <a:ext cx="4959350" cy="416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標題 1">
            <a:extLst>
              <a:ext uri="{FF2B5EF4-FFF2-40B4-BE49-F238E27FC236}">
                <a16:creationId xmlns:a16="http://schemas.microsoft.com/office/drawing/2014/main" id="{AA6CB0B0-BD7B-48BD-8F8A-E8930DD3F7C4}"/>
              </a:ext>
            </a:extLst>
          </p:cNvPr>
          <p:cNvSpPr>
            <a:spLocks noGrp="1"/>
          </p:cNvSpPr>
          <p:nvPr>
            <p:ph type="title"/>
          </p:nvPr>
        </p:nvSpPr>
        <p:spPr>
          <a:xfrm>
            <a:off x="457200" y="274638"/>
            <a:ext cx="7859713" cy="1036637"/>
          </a:xfrm>
        </p:spPr>
        <p:txBody>
          <a:bodyPr/>
          <a:lstStyle/>
          <a:p>
            <a:pPr eaLnBrk="1" hangingPunct="1">
              <a:defRPr/>
            </a:pPr>
            <a:r>
              <a:rPr lang="zh-TW" altLang="en-US" dirty="0"/>
              <a:t>計分卡的單一單位績效綜合看板</a:t>
            </a:r>
          </a:p>
        </p:txBody>
      </p:sp>
      <p:sp>
        <p:nvSpPr>
          <p:cNvPr id="41987" name="內容版面配置區 2">
            <a:extLst>
              <a:ext uri="{FF2B5EF4-FFF2-40B4-BE49-F238E27FC236}">
                <a16:creationId xmlns:a16="http://schemas.microsoft.com/office/drawing/2014/main" id="{858A1777-5DC0-41F3-959E-37153FAF2AC6}"/>
              </a:ext>
            </a:extLst>
          </p:cNvPr>
          <p:cNvSpPr>
            <a:spLocks noGrp="1"/>
          </p:cNvSpPr>
          <p:nvPr>
            <p:ph idx="1"/>
          </p:nvPr>
        </p:nvSpPr>
        <p:spPr/>
        <p:txBody>
          <a:bodyPr/>
          <a:lstStyle/>
          <a:p>
            <a:pPr eaLnBrk="1" hangingPunct="1"/>
            <a:r>
              <a:rPr lang="zh-TW" altLang="en-US"/>
              <a:t>使用情境</a:t>
            </a:r>
            <a:endParaRPr lang="en-US" altLang="zh-TW"/>
          </a:p>
          <a:p>
            <a:pPr lvl="1" eaLnBrk="1" hangingPunct="1"/>
            <a:r>
              <a:rPr lang="zh-TW" altLang="en-US"/>
              <a:t>將分析一個單位的營運所要看到的各種不同績效指標一一列出</a:t>
            </a:r>
            <a:endParaRPr lang="en-US" altLang="zh-TW"/>
          </a:p>
          <a:p>
            <a:pPr lvl="1" eaLnBrk="1" hangingPunct="1"/>
            <a:r>
              <a:rPr lang="zh-TW" altLang="en-US"/>
              <a:t>並對這些不同的績效指標分別一一給定紅黃綠燈</a:t>
            </a:r>
            <a:endParaRPr lang="zh-TW" altLang="en-US" sz="1800"/>
          </a:p>
          <a:p>
            <a:pPr lvl="1" eaLnBrk="1" hangingPunct="1"/>
            <a:r>
              <a:rPr lang="zh-TW" altLang="en-US"/>
              <a:t>使用者可以對該分析單位此時此刻的各種營運狀況，透過各種不同績效指標的紅黃綠燈，而得到全面性的瞭解</a:t>
            </a:r>
            <a:endParaRPr lang="en-US" altLang="zh-TW"/>
          </a:p>
        </p:txBody>
      </p:sp>
      <p:sp>
        <p:nvSpPr>
          <p:cNvPr id="41988" name="投影片編號版面配置區 3">
            <a:extLst>
              <a:ext uri="{FF2B5EF4-FFF2-40B4-BE49-F238E27FC236}">
                <a16:creationId xmlns:a16="http://schemas.microsoft.com/office/drawing/2014/main" id="{B9F1715B-5774-4DF1-8ACC-CADFD9C539B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0000FF"/>
                </a:solidFill>
                <a:latin typeface="Arial" panose="020B0604020202020204" pitchFamily="34" charset="0"/>
                <a:ea typeface="標楷體" panose="03000509000000000000" pitchFamily="65" charset="-120"/>
              </a:defRPr>
            </a:lvl1pPr>
            <a:lvl2pPr marL="742950" indent="-285750">
              <a:defRPr sz="2400" b="1">
                <a:solidFill>
                  <a:srgbClr val="0000FF"/>
                </a:solidFill>
                <a:latin typeface="Arial" panose="020B0604020202020204" pitchFamily="34" charset="0"/>
                <a:ea typeface="標楷體" panose="03000509000000000000" pitchFamily="65" charset="-120"/>
              </a:defRPr>
            </a:lvl2pPr>
            <a:lvl3pPr marL="1143000" indent="-228600">
              <a:defRPr sz="2400" b="1">
                <a:solidFill>
                  <a:srgbClr val="0000FF"/>
                </a:solidFill>
                <a:latin typeface="Arial" panose="020B0604020202020204" pitchFamily="34" charset="0"/>
                <a:ea typeface="標楷體" panose="03000509000000000000" pitchFamily="65" charset="-120"/>
              </a:defRPr>
            </a:lvl3pPr>
            <a:lvl4pPr marL="1600200" indent="-228600">
              <a:defRPr sz="2400" b="1">
                <a:solidFill>
                  <a:srgbClr val="0000FF"/>
                </a:solidFill>
                <a:latin typeface="Arial" panose="020B0604020202020204" pitchFamily="34" charset="0"/>
                <a:ea typeface="標楷體" panose="03000509000000000000" pitchFamily="65" charset="-120"/>
              </a:defRPr>
            </a:lvl4pPr>
            <a:lvl5pPr marL="2057400" indent="-228600">
              <a:defRPr sz="2400" b="1">
                <a:solidFill>
                  <a:srgbClr val="0000FF"/>
                </a:solidFill>
                <a:latin typeface="Arial" panose="020B0604020202020204" pitchFamily="34" charset="0"/>
                <a:ea typeface="標楷體" panose="03000509000000000000" pitchFamily="65" charset="-120"/>
              </a:defRPr>
            </a:lvl5pPr>
            <a:lvl6pPr marL="25146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6pPr>
            <a:lvl7pPr marL="29718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7pPr>
            <a:lvl8pPr marL="34290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8pPr>
            <a:lvl9pPr marL="38862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9pPr>
          </a:lstStyle>
          <a:p>
            <a:fld id="{DDB008C7-0A16-40C8-9623-4CCF8D80F607}" type="slidenum">
              <a:rPr lang="zh-TW" altLang="en-US" sz="1000">
                <a:solidFill>
                  <a:schemeClr val="bg1"/>
                </a:solidFill>
                <a:ea typeface="新細明體" panose="02020500000000000000" pitchFamily="18" charset="-120"/>
              </a:rPr>
              <a:pPr/>
              <a:t>29</a:t>
            </a:fld>
            <a:endParaRPr lang="en-US" altLang="zh-TW" sz="1000">
              <a:solidFill>
                <a:schemeClr val="bg1"/>
              </a:solidFill>
              <a:ea typeface="新細明體" panose="02020500000000000000" pitchFamily="18" charset="-120"/>
            </a:endParaRPr>
          </a:p>
        </p:txBody>
      </p:sp>
      <p:sp>
        <p:nvSpPr>
          <p:cNvPr id="41989" name="頁尾版面配置區 4">
            <a:extLst>
              <a:ext uri="{FF2B5EF4-FFF2-40B4-BE49-F238E27FC236}">
                <a16:creationId xmlns:a16="http://schemas.microsoft.com/office/drawing/2014/main" id="{C7105DBA-E42E-46E5-807F-558BF99B7532}"/>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0000FF"/>
                </a:solidFill>
                <a:latin typeface="Arial" panose="020B0604020202020204" pitchFamily="34" charset="0"/>
                <a:ea typeface="標楷體" panose="03000509000000000000" pitchFamily="65" charset="-120"/>
              </a:defRPr>
            </a:lvl1pPr>
            <a:lvl2pPr marL="742950" indent="-285750">
              <a:defRPr sz="2400" b="1">
                <a:solidFill>
                  <a:srgbClr val="0000FF"/>
                </a:solidFill>
                <a:latin typeface="Arial" panose="020B0604020202020204" pitchFamily="34" charset="0"/>
                <a:ea typeface="標楷體" panose="03000509000000000000" pitchFamily="65" charset="-120"/>
              </a:defRPr>
            </a:lvl2pPr>
            <a:lvl3pPr marL="1143000" indent="-228600">
              <a:defRPr sz="2400" b="1">
                <a:solidFill>
                  <a:srgbClr val="0000FF"/>
                </a:solidFill>
                <a:latin typeface="Arial" panose="020B0604020202020204" pitchFamily="34" charset="0"/>
                <a:ea typeface="標楷體" panose="03000509000000000000" pitchFamily="65" charset="-120"/>
              </a:defRPr>
            </a:lvl3pPr>
            <a:lvl4pPr marL="1600200" indent="-228600">
              <a:defRPr sz="2400" b="1">
                <a:solidFill>
                  <a:srgbClr val="0000FF"/>
                </a:solidFill>
                <a:latin typeface="Arial" panose="020B0604020202020204" pitchFamily="34" charset="0"/>
                <a:ea typeface="標楷體" panose="03000509000000000000" pitchFamily="65" charset="-120"/>
              </a:defRPr>
            </a:lvl4pPr>
            <a:lvl5pPr marL="2057400" indent="-228600">
              <a:defRPr sz="2400" b="1">
                <a:solidFill>
                  <a:srgbClr val="0000FF"/>
                </a:solidFill>
                <a:latin typeface="Arial" panose="020B0604020202020204" pitchFamily="34" charset="0"/>
                <a:ea typeface="標楷體" panose="03000509000000000000" pitchFamily="65" charset="-120"/>
              </a:defRPr>
            </a:lvl5pPr>
            <a:lvl6pPr marL="25146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6pPr>
            <a:lvl7pPr marL="29718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7pPr>
            <a:lvl8pPr marL="34290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8pPr>
            <a:lvl9pPr marL="38862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9pPr>
          </a:lstStyle>
          <a:p>
            <a:r>
              <a:rPr lang="en-US" altLang="zh-TW" sz="1000">
                <a:solidFill>
                  <a:schemeClr val="tx1"/>
                </a:solidFill>
                <a:ea typeface="新細明體" panose="02020500000000000000" pitchFamily="18" charset="-120"/>
              </a:rPr>
              <a:t>© </a:t>
            </a:r>
            <a:r>
              <a:rPr lang="zh-TW" altLang="en-US" sz="1000">
                <a:solidFill>
                  <a:schemeClr val="tx1"/>
                </a:solidFill>
                <a:ea typeface="新細明體" panose="02020500000000000000" pitchFamily="18" charset="-120"/>
              </a:rPr>
              <a:t>滄海圖書</a:t>
            </a:r>
            <a:endParaRPr lang="en-US" altLang="zh-TW" sz="1000">
              <a:solidFill>
                <a:schemeClr val="tx1"/>
              </a:solidFill>
              <a:ea typeface="新細明體" panose="02020500000000000000" pitchFamily="18" charset="-120"/>
            </a:endParaRPr>
          </a:p>
        </p:txBody>
      </p:sp>
    </p:spTree>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a:extLst>
              <a:ext uri="{FF2B5EF4-FFF2-40B4-BE49-F238E27FC236}">
                <a16:creationId xmlns:a16="http://schemas.microsoft.com/office/drawing/2014/main" id="{E1F5790A-B759-4276-B93B-C832B4198CEC}"/>
              </a:ext>
            </a:extLst>
          </p:cNvPr>
          <p:cNvSpPr>
            <a:spLocks noGrp="1" noChangeArrowheads="1"/>
          </p:cNvSpPr>
          <p:nvPr>
            <p:ph type="title"/>
          </p:nvPr>
        </p:nvSpPr>
        <p:spPr>
          <a:xfrm>
            <a:off x="457200" y="274638"/>
            <a:ext cx="6851650" cy="1036637"/>
          </a:xfrm>
        </p:spPr>
        <p:txBody>
          <a:bodyPr/>
          <a:lstStyle/>
          <a:p>
            <a:pPr eaLnBrk="1" hangingPunct="1">
              <a:defRPr/>
            </a:pPr>
            <a:r>
              <a:rPr lang="zh-TW" altLang="en-US"/>
              <a:t>資料立方體簡介</a:t>
            </a:r>
            <a:endParaRPr lang="en-US" altLang="zh-TW"/>
          </a:p>
        </p:txBody>
      </p:sp>
      <p:sp>
        <p:nvSpPr>
          <p:cNvPr id="15363" name="Rectangle 3">
            <a:extLst>
              <a:ext uri="{FF2B5EF4-FFF2-40B4-BE49-F238E27FC236}">
                <a16:creationId xmlns:a16="http://schemas.microsoft.com/office/drawing/2014/main" id="{1A9EFACE-4B8B-4BD9-B186-C34584A6166F}"/>
              </a:ext>
            </a:extLst>
          </p:cNvPr>
          <p:cNvSpPr>
            <a:spLocks noGrp="1" noChangeArrowheads="1"/>
          </p:cNvSpPr>
          <p:nvPr>
            <p:ph idx="1"/>
          </p:nvPr>
        </p:nvSpPr>
        <p:spPr/>
        <p:txBody>
          <a:bodyPr/>
          <a:lstStyle/>
          <a:p>
            <a:pPr eaLnBrk="1" hangingPunct="1"/>
            <a:r>
              <a:rPr lang="zh-TW" altLang="en-US"/>
              <a:t>資料立方體與其他資料倉儲元件的關係</a:t>
            </a:r>
            <a:endParaRPr lang="en-US" altLang="zh-TW"/>
          </a:p>
          <a:p>
            <a:pPr eaLnBrk="1" hangingPunct="1"/>
            <a:r>
              <a:rPr lang="zh-TW" altLang="en-US"/>
              <a:t>從資料倉儲的四大區塊看立方體的功能</a:t>
            </a:r>
            <a:endParaRPr lang="en-US" altLang="zh-TW"/>
          </a:p>
          <a:p>
            <a:pPr eaLnBrk="1" hangingPunct="1"/>
            <a:r>
              <a:rPr lang="zh-TW" altLang="en-US"/>
              <a:t>資料立方體與多維度模型的比較</a:t>
            </a:r>
            <a:endParaRPr lang="en-US" altLang="zh-TW"/>
          </a:p>
          <a:p>
            <a:pPr eaLnBrk="1" hangingPunct="1"/>
            <a:r>
              <a:rPr lang="zh-TW" altLang="en-US"/>
              <a:t>屬性階層分析</a:t>
            </a:r>
            <a:endParaRPr lang="en-US" altLang="zh-TW"/>
          </a:p>
          <a:p>
            <a:pPr eaLnBrk="1" hangingPunct="1"/>
            <a:r>
              <a:rPr lang="zh-TW" altLang="en-US"/>
              <a:t>資料立方體的組成元件</a:t>
            </a:r>
            <a:endParaRPr lang="en-US" altLang="zh-TW"/>
          </a:p>
        </p:txBody>
      </p:sp>
      <p:sp>
        <p:nvSpPr>
          <p:cNvPr id="15364" name="投影片編號版面配置區 3">
            <a:extLst>
              <a:ext uri="{FF2B5EF4-FFF2-40B4-BE49-F238E27FC236}">
                <a16:creationId xmlns:a16="http://schemas.microsoft.com/office/drawing/2014/main" id="{54E84ADD-DFCA-4ECD-BBA1-926A3FF1831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0000FF"/>
                </a:solidFill>
                <a:latin typeface="Arial" panose="020B0604020202020204" pitchFamily="34" charset="0"/>
                <a:ea typeface="標楷體" panose="03000509000000000000" pitchFamily="65" charset="-120"/>
              </a:defRPr>
            </a:lvl1pPr>
            <a:lvl2pPr marL="742950" indent="-285750">
              <a:defRPr sz="2400" b="1">
                <a:solidFill>
                  <a:srgbClr val="0000FF"/>
                </a:solidFill>
                <a:latin typeface="Arial" panose="020B0604020202020204" pitchFamily="34" charset="0"/>
                <a:ea typeface="標楷體" panose="03000509000000000000" pitchFamily="65" charset="-120"/>
              </a:defRPr>
            </a:lvl2pPr>
            <a:lvl3pPr marL="1143000" indent="-228600">
              <a:defRPr sz="2400" b="1">
                <a:solidFill>
                  <a:srgbClr val="0000FF"/>
                </a:solidFill>
                <a:latin typeface="Arial" panose="020B0604020202020204" pitchFamily="34" charset="0"/>
                <a:ea typeface="標楷體" panose="03000509000000000000" pitchFamily="65" charset="-120"/>
              </a:defRPr>
            </a:lvl3pPr>
            <a:lvl4pPr marL="1600200" indent="-228600">
              <a:defRPr sz="2400" b="1">
                <a:solidFill>
                  <a:srgbClr val="0000FF"/>
                </a:solidFill>
                <a:latin typeface="Arial" panose="020B0604020202020204" pitchFamily="34" charset="0"/>
                <a:ea typeface="標楷體" panose="03000509000000000000" pitchFamily="65" charset="-120"/>
              </a:defRPr>
            </a:lvl4pPr>
            <a:lvl5pPr marL="2057400" indent="-228600">
              <a:defRPr sz="2400" b="1">
                <a:solidFill>
                  <a:srgbClr val="0000FF"/>
                </a:solidFill>
                <a:latin typeface="Arial" panose="020B0604020202020204" pitchFamily="34" charset="0"/>
                <a:ea typeface="標楷體" panose="03000509000000000000" pitchFamily="65" charset="-120"/>
              </a:defRPr>
            </a:lvl5pPr>
            <a:lvl6pPr marL="25146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6pPr>
            <a:lvl7pPr marL="29718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7pPr>
            <a:lvl8pPr marL="34290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8pPr>
            <a:lvl9pPr marL="38862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9pPr>
          </a:lstStyle>
          <a:p>
            <a:fld id="{BF48D191-CA85-424E-A615-91CA7BAA9E52}" type="slidenum">
              <a:rPr lang="zh-TW" altLang="en-US" sz="1000">
                <a:solidFill>
                  <a:schemeClr val="bg1"/>
                </a:solidFill>
                <a:ea typeface="新細明體" panose="02020500000000000000" pitchFamily="18" charset="-120"/>
              </a:rPr>
              <a:pPr/>
              <a:t>3</a:t>
            </a:fld>
            <a:endParaRPr lang="en-US" altLang="zh-TW" sz="1000">
              <a:solidFill>
                <a:schemeClr val="bg1"/>
              </a:solidFill>
              <a:ea typeface="新細明體" panose="02020500000000000000" pitchFamily="18" charset="-120"/>
            </a:endParaRPr>
          </a:p>
        </p:txBody>
      </p:sp>
      <p:sp>
        <p:nvSpPr>
          <p:cNvPr id="15365" name="頁尾版面配置區 4">
            <a:extLst>
              <a:ext uri="{FF2B5EF4-FFF2-40B4-BE49-F238E27FC236}">
                <a16:creationId xmlns:a16="http://schemas.microsoft.com/office/drawing/2014/main" id="{BFB77492-414B-4FE4-85F8-17D5F46E2C1D}"/>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0000FF"/>
                </a:solidFill>
                <a:latin typeface="Arial" panose="020B0604020202020204" pitchFamily="34" charset="0"/>
                <a:ea typeface="標楷體" panose="03000509000000000000" pitchFamily="65" charset="-120"/>
              </a:defRPr>
            </a:lvl1pPr>
            <a:lvl2pPr marL="742950" indent="-285750">
              <a:defRPr sz="2400" b="1">
                <a:solidFill>
                  <a:srgbClr val="0000FF"/>
                </a:solidFill>
                <a:latin typeface="Arial" panose="020B0604020202020204" pitchFamily="34" charset="0"/>
                <a:ea typeface="標楷體" panose="03000509000000000000" pitchFamily="65" charset="-120"/>
              </a:defRPr>
            </a:lvl2pPr>
            <a:lvl3pPr marL="1143000" indent="-228600">
              <a:defRPr sz="2400" b="1">
                <a:solidFill>
                  <a:srgbClr val="0000FF"/>
                </a:solidFill>
                <a:latin typeface="Arial" panose="020B0604020202020204" pitchFamily="34" charset="0"/>
                <a:ea typeface="標楷體" panose="03000509000000000000" pitchFamily="65" charset="-120"/>
              </a:defRPr>
            </a:lvl3pPr>
            <a:lvl4pPr marL="1600200" indent="-228600">
              <a:defRPr sz="2400" b="1">
                <a:solidFill>
                  <a:srgbClr val="0000FF"/>
                </a:solidFill>
                <a:latin typeface="Arial" panose="020B0604020202020204" pitchFamily="34" charset="0"/>
                <a:ea typeface="標楷體" panose="03000509000000000000" pitchFamily="65" charset="-120"/>
              </a:defRPr>
            </a:lvl4pPr>
            <a:lvl5pPr marL="2057400" indent="-228600">
              <a:defRPr sz="2400" b="1">
                <a:solidFill>
                  <a:srgbClr val="0000FF"/>
                </a:solidFill>
                <a:latin typeface="Arial" panose="020B0604020202020204" pitchFamily="34" charset="0"/>
                <a:ea typeface="標楷體" panose="03000509000000000000" pitchFamily="65" charset="-120"/>
              </a:defRPr>
            </a:lvl5pPr>
            <a:lvl6pPr marL="25146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6pPr>
            <a:lvl7pPr marL="29718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7pPr>
            <a:lvl8pPr marL="34290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8pPr>
            <a:lvl9pPr marL="38862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9pPr>
          </a:lstStyle>
          <a:p>
            <a:r>
              <a:rPr lang="en-US" altLang="zh-TW" sz="1000">
                <a:solidFill>
                  <a:schemeClr val="tx1"/>
                </a:solidFill>
                <a:ea typeface="新細明體" panose="02020500000000000000" pitchFamily="18" charset="-120"/>
              </a:rPr>
              <a:t>© </a:t>
            </a:r>
            <a:r>
              <a:rPr lang="zh-TW" altLang="en-US" sz="1000">
                <a:solidFill>
                  <a:schemeClr val="tx1"/>
                </a:solidFill>
                <a:ea typeface="新細明體" panose="02020500000000000000" pitchFamily="18" charset="-120"/>
              </a:rPr>
              <a:t>滄海圖書</a:t>
            </a:r>
            <a:endParaRPr lang="en-US" altLang="zh-TW" sz="1000">
              <a:solidFill>
                <a:schemeClr val="tx1"/>
              </a:solidFill>
              <a:ea typeface="新細明體" panose="02020500000000000000" pitchFamily="18" charset="-120"/>
            </a:endParaRPr>
          </a:p>
        </p:txBody>
      </p:sp>
    </p:spTree>
  </p:cSld>
  <p:clrMapOvr>
    <a:masterClrMapping/>
  </p:clrMapOvr>
  <p:transition>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標題 1">
            <a:extLst>
              <a:ext uri="{FF2B5EF4-FFF2-40B4-BE49-F238E27FC236}">
                <a16:creationId xmlns:a16="http://schemas.microsoft.com/office/drawing/2014/main" id="{0BD49798-C5D6-4895-8BFD-6C320BD43674}"/>
              </a:ext>
            </a:extLst>
          </p:cNvPr>
          <p:cNvSpPr>
            <a:spLocks noGrp="1"/>
          </p:cNvSpPr>
          <p:nvPr>
            <p:ph type="title"/>
          </p:nvPr>
        </p:nvSpPr>
        <p:spPr>
          <a:xfrm>
            <a:off x="457200" y="274638"/>
            <a:ext cx="8075613" cy="1036637"/>
          </a:xfrm>
        </p:spPr>
        <p:txBody>
          <a:bodyPr/>
          <a:lstStyle/>
          <a:p>
            <a:pPr eaLnBrk="1" hangingPunct="1">
              <a:defRPr/>
            </a:pPr>
            <a:r>
              <a:rPr lang="zh-TW" altLang="en-US" dirty="0"/>
              <a:t>計分卡的單一單位績效綜合看板</a:t>
            </a:r>
          </a:p>
        </p:txBody>
      </p:sp>
      <p:sp>
        <p:nvSpPr>
          <p:cNvPr id="43011" name="內容版面配置區 2">
            <a:extLst>
              <a:ext uri="{FF2B5EF4-FFF2-40B4-BE49-F238E27FC236}">
                <a16:creationId xmlns:a16="http://schemas.microsoft.com/office/drawing/2014/main" id="{F0AE6D45-C4FD-488F-8C05-70A084CAB40D}"/>
              </a:ext>
            </a:extLst>
          </p:cNvPr>
          <p:cNvSpPr>
            <a:spLocks noGrp="1"/>
          </p:cNvSpPr>
          <p:nvPr>
            <p:ph idx="1"/>
          </p:nvPr>
        </p:nvSpPr>
        <p:spPr/>
        <p:txBody>
          <a:bodyPr/>
          <a:lstStyle/>
          <a:p>
            <a:pPr eaLnBrk="1" hangingPunct="1"/>
            <a:r>
              <a:rPr lang="zh-TW" altLang="en-US"/>
              <a:t>可調整之元件</a:t>
            </a:r>
            <a:endParaRPr lang="en-US" altLang="zh-TW"/>
          </a:p>
          <a:p>
            <a:pPr lvl="1" eaLnBrk="1" hangingPunct="1"/>
            <a:r>
              <a:rPr lang="zh-TW" altLang="en-US"/>
              <a:t>營運狀況的顏色</a:t>
            </a:r>
            <a:endParaRPr lang="en-US" altLang="zh-TW"/>
          </a:p>
          <a:p>
            <a:pPr lvl="1" eaLnBrk="1" hangingPunct="1"/>
            <a:r>
              <a:rPr lang="zh-TW" altLang="en-US"/>
              <a:t>分析單位</a:t>
            </a:r>
            <a:endParaRPr lang="en-US" altLang="zh-TW"/>
          </a:p>
          <a:p>
            <a:pPr eaLnBrk="1" hangingPunct="1"/>
            <a:r>
              <a:rPr lang="zh-TW" altLang="en-US"/>
              <a:t>對應到的資料</a:t>
            </a:r>
            <a:endParaRPr lang="en-US" altLang="zh-TW"/>
          </a:p>
          <a:p>
            <a:pPr lvl="1" eaLnBrk="1" hangingPunct="1"/>
            <a:r>
              <a:rPr lang="zh-TW" altLang="en-US"/>
              <a:t>關聯的報表是一個單一維度加上單一測量值的報表</a:t>
            </a:r>
            <a:endParaRPr lang="en-US" altLang="zh-TW"/>
          </a:p>
          <a:p>
            <a:pPr lvl="1" eaLnBrk="1" hangingPunct="1"/>
            <a:r>
              <a:rPr lang="zh-TW" altLang="en-US"/>
              <a:t>單一維度就是各個分析單位</a:t>
            </a:r>
          </a:p>
          <a:p>
            <a:pPr lvl="1" eaLnBrk="1" hangingPunct="1"/>
            <a:r>
              <a:rPr lang="zh-TW" altLang="en-US"/>
              <a:t>單一測量值就是地圖中的紅黃綠燈所追蹤的 </a:t>
            </a:r>
            <a:r>
              <a:rPr lang="en-US" altLang="zh-TW"/>
              <a:t>KPI</a:t>
            </a:r>
            <a:endParaRPr lang="zh-TW" altLang="en-US"/>
          </a:p>
        </p:txBody>
      </p:sp>
      <p:sp>
        <p:nvSpPr>
          <p:cNvPr id="43012" name="投影片編號版面配置區 3">
            <a:extLst>
              <a:ext uri="{FF2B5EF4-FFF2-40B4-BE49-F238E27FC236}">
                <a16:creationId xmlns:a16="http://schemas.microsoft.com/office/drawing/2014/main" id="{3661FEDF-1BF5-407C-B51A-0058129DCE1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0000FF"/>
                </a:solidFill>
                <a:latin typeface="Arial" panose="020B0604020202020204" pitchFamily="34" charset="0"/>
                <a:ea typeface="標楷體" panose="03000509000000000000" pitchFamily="65" charset="-120"/>
              </a:defRPr>
            </a:lvl1pPr>
            <a:lvl2pPr marL="742950" indent="-285750">
              <a:defRPr sz="2400" b="1">
                <a:solidFill>
                  <a:srgbClr val="0000FF"/>
                </a:solidFill>
                <a:latin typeface="Arial" panose="020B0604020202020204" pitchFamily="34" charset="0"/>
                <a:ea typeface="標楷體" panose="03000509000000000000" pitchFamily="65" charset="-120"/>
              </a:defRPr>
            </a:lvl2pPr>
            <a:lvl3pPr marL="1143000" indent="-228600">
              <a:defRPr sz="2400" b="1">
                <a:solidFill>
                  <a:srgbClr val="0000FF"/>
                </a:solidFill>
                <a:latin typeface="Arial" panose="020B0604020202020204" pitchFamily="34" charset="0"/>
                <a:ea typeface="標楷體" panose="03000509000000000000" pitchFamily="65" charset="-120"/>
              </a:defRPr>
            </a:lvl3pPr>
            <a:lvl4pPr marL="1600200" indent="-228600">
              <a:defRPr sz="2400" b="1">
                <a:solidFill>
                  <a:srgbClr val="0000FF"/>
                </a:solidFill>
                <a:latin typeface="Arial" panose="020B0604020202020204" pitchFamily="34" charset="0"/>
                <a:ea typeface="標楷體" panose="03000509000000000000" pitchFamily="65" charset="-120"/>
              </a:defRPr>
            </a:lvl4pPr>
            <a:lvl5pPr marL="2057400" indent="-228600">
              <a:defRPr sz="2400" b="1">
                <a:solidFill>
                  <a:srgbClr val="0000FF"/>
                </a:solidFill>
                <a:latin typeface="Arial" panose="020B0604020202020204" pitchFamily="34" charset="0"/>
                <a:ea typeface="標楷體" panose="03000509000000000000" pitchFamily="65" charset="-120"/>
              </a:defRPr>
            </a:lvl5pPr>
            <a:lvl6pPr marL="25146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6pPr>
            <a:lvl7pPr marL="29718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7pPr>
            <a:lvl8pPr marL="34290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8pPr>
            <a:lvl9pPr marL="38862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9pPr>
          </a:lstStyle>
          <a:p>
            <a:fld id="{26A5C8EA-91C6-484D-A28F-A93133DDF369}" type="slidenum">
              <a:rPr lang="zh-TW" altLang="en-US" sz="1000">
                <a:solidFill>
                  <a:schemeClr val="bg1"/>
                </a:solidFill>
                <a:ea typeface="新細明體" panose="02020500000000000000" pitchFamily="18" charset="-120"/>
              </a:rPr>
              <a:pPr/>
              <a:t>30</a:t>
            </a:fld>
            <a:endParaRPr lang="en-US" altLang="zh-TW" sz="1000">
              <a:solidFill>
                <a:schemeClr val="bg1"/>
              </a:solidFill>
              <a:ea typeface="新細明體" panose="02020500000000000000" pitchFamily="18" charset="-120"/>
            </a:endParaRPr>
          </a:p>
        </p:txBody>
      </p:sp>
      <p:sp>
        <p:nvSpPr>
          <p:cNvPr id="43013" name="頁尾版面配置區 4">
            <a:extLst>
              <a:ext uri="{FF2B5EF4-FFF2-40B4-BE49-F238E27FC236}">
                <a16:creationId xmlns:a16="http://schemas.microsoft.com/office/drawing/2014/main" id="{9C353F1B-C962-4E62-97A8-4F419C479C64}"/>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0000FF"/>
                </a:solidFill>
                <a:latin typeface="Arial" panose="020B0604020202020204" pitchFamily="34" charset="0"/>
                <a:ea typeface="標楷體" panose="03000509000000000000" pitchFamily="65" charset="-120"/>
              </a:defRPr>
            </a:lvl1pPr>
            <a:lvl2pPr marL="742950" indent="-285750">
              <a:defRPr sz="2400" b="1">
                <a:solidFill>
                  <a:srgbClr val="0000FF"/>
                </a:solidFill>
                <a:latin typeface="Arial" panose="020B0604020202020204" pitchFamily="34" charset="0"/>
                <a:ea typeface="標楷體" panose="03000509000000000000" pitchFamily="65" charset="-120"/>
              </a:defRPr>
            </a:lvl2pPr>
            <a:lvl3pPr marL="1143000" indent="-228600">
              <a:defRPr sz="2400" b="1">
                <a:solidFill>
                  <a:srgbClr val="0000FF"/>
                </a:solidFill>
                <a:latin typeface="Arial" panose="020B0604020202020204" pitchFamily="34" charset="0"/>
                <a:ea typeface="標楷體" panose="03000509000000000000" pitchFamily="65" charset="-120"/>
              </a:defRPr>
            </a:lvl3pPr>
            <a:lvl4pPr marL="1600200" indent="-228600">
              <a:defRPr sz="2400" b="1">
                <a:solidFill>
                  <a:srgbClr val="0000FF"/>
                </a:solidFill>
                <a:latin typeface="Arial" panose="020B0604020202020204" pitchFamily="34" charset="0"/>
                <a:ea typeface="標楷體" panose="03000509000000000000" pitchFamily="65" charset="-120"/>
              </a:defRPr>
            </a:lvl4pPr>
            <a:lvl5pPr marL="2057400" indent="-228600">
              <a:defRPr sz="2400" b="1">
                <a:solidFill>
                  <a:srgbClr val="0000FF"/>
                </a:solidFill>
                <a:latin typeface="Arial" panose="020B0604020202020204" pitchFamily="34" charset="0"/>
                <a:ea typeface="標楷體" panose="03000509000000000000" pitchFamily="65" charset="-120"/>
              </a:defRPr>
            </a:lvl5pPr>
            <a:lvl6pPr marL="25146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6pPr>
            <a:lvl7pPr marL="29718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7pPr>
            <a:lvl8pPr marL="34290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8pPr>
            <a:lvl9pPr marL="38862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9pPr>
          </a:lstStyle>
          <a:p>
            <a:r>
              <a:rPr lang="en-US" altLang="zh-TW" sz="1000">
                <a:solidFill>
                  <a:schemeClr val="tx1"/>
                </a:solidFill>
                <a:ea typeface="新細明體" panose="02020500000000000000" pitchFamily="18" charset="-120"/>
              </a:rPr>
              <a:t>© </a:t>
            </a:r>
            <a:r>
              <a:rPr lang="zh-TW" altLang="en-US" sz="1000">
                <a:solidFill>
                  <a:schemeClr val="tx1"/>
                </a:solidFill>
                <a:ea typeface="新細明體" panose="02020500000000000000" pitchFamily="18" charset="-120"/>
              </a:rPr>
              <a:t>滄海圖書</a:t>
            </a:r>
            <a:endParaRPr lang="en-US" altLang="zh-TW" sz="1000">
              <a:solidFill>
                <a:schemeClr val="tx1"/>
              </a:solidFill>
              <a:ea typeface="新細明體" panose="02020500000000000000" pitchFamily="18" charset="-120"/>
            </a:endParaRPr>
          </a:p>
        </p:txBody>
      </p:sp>
    </p:spTree>
  </p:cSld>
  <p:clrMapOvr>
    <a:masterClrMapping/>
  </p:clrMapOvr>
  <p:transition>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標題 1">
            <a:extLst>
              <a:ext uri="{FF2B5EF4-FFF2-40B4-BE49-F238E27FC236}">
                <a16:creationId xmlns:a16="http://schemas.microsoft.com/office/drawing/2014/main" id="{2A0F9545-5A36-46CF-8A78-731183ED5C64}"/>
              </a:ext>
            </a:extLst>
          </p:cNvPr>
          <p:cNvSpPr>
            <a:spLocks noGrp="1"/>
          </p:cNvSpPr>
          <p:nvPr>
            <p:ph type="title"/>
          </p:nvPr>
        </p:nvSpPr>
        <p:spPr>
          <a:xfrm>
            <a:off x="457200" y="274638"/>
            <a:ext cx="6851650" cy="1036637"/>
          </a:xfrm>
        </p:spPr>
        <p:txBody>
          <a:bodyPr/>
          <a:lstStyle/>
          <a:p>
            <a:pPr eaLnBrk="1" hangingPunct="1">
              <a:defRPr/>
            </a:pPr>
            <a:endParaRPr lang="zh-TW" altLang="en-US"/>
          </a:p>
        </p:txBody>
      </p:sp>
      <p:sp>
        <p:nvSpPr>
          <p:cNvPr id="44035" name="內容版面配置區 2">
            <a:extLst>
              <a:ext uri="{FF2B5EF4-FFF2-40B4-BE49-F238E27FC236}">
                <a16:creationId xmlns:a16="http://schemas.microsoft.com/office/drawing/2014/main" id="{18588314-FB78-451E-81B8-11CB54371845}"/>
              </a:ext>
            </a:extLst>
          </p:cNvPr>
          <p:cNvSpPr>
            <a:spLocks noGrp="1"/>
          </p:cNvSpPr>
          <p:nvPr>
            <p:ph idx="1"/>
          </p:nvPr>
        </p:nvSpPr>
        <p:spPr/>
        <p:txBody>
          <a:bodyPr/>
          <a:lstStyle/>
          <a:p>
            <a:pPr eaLnBrk="1" hangingPunct="1"/>
            <a:endParaRPr lang="zh-TW" altLang="en-US"/>
          </a:p>
        </p:txBody>
      </p:sp>
      <p:sp>
        <p:nvSpPr>
          <p:cNvPr id="44036" name="投影片編號版面配置區 3">
            <a:extLst>
              <a:ext uri="{FF2B5EF4-FFF2-40B4-BE49-F238E27FC236}">
                <a16:creationId xmlns:a16="http://schemas.microsoft.com/office/drawing/2014/main" id="{FFFD3E01-9318-46F6-BA13-8AC97CCB2E2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0000FF"/>
                </a:solidFill>
                <a:latin typeface="Arial" panose="020B0604020202020204" pitchFamily="34" charset="0"/>
                <a:ea typeface="標楷體" panose="03000509000000000000" pitchFamily="65" charset="-120"/>
              </a:defRPr>
            </a:lvl1pPr>
            <a:lvl2pPr marL="742950" indent="-285750">
              <a:defRPr sz="2400" b="1">
                <a:solidFill>
                  <a:srgbClr val="0000FF"/>
                </a:solidFill>
                <a:latin typeface="Arial" panose="020B0604020202020204" pitchFamily="34" charset="0"/>
                <a:ea typeface="標楷體" panose="03000509000000000000" pitchFamily="65" charset="-120"/>
              </a:defRPr>
            </a:lvl2pPr>
            <a:lvl3pPr marL="1143000" indent="-228600">
              <a:defRPr sz="2400" b="1">
                <a:solidFill>
                  <a:srgbClr val="0000FF"/>
                </a:solidFill>
                <a:latin typeface="Arial" panose="020B0604020202020204" pitchFamily="34" charset="0"/>
                <a:ea typeface="標楷體" panose="03000509000000000000" pitchFamily="65" charset="-120"/>
              </a:defRPr>
            </a:lvl3pPr>
            <a:lvl4pPr marL="1600200" indent="-228600">
              <a:defRPr sz="2400" b="1">
                <a:solidFill>
                  <a:srgbClr val="0000FF"/>
                </a:solidFill>
                <a:latin typeface="Arial" panose="020B0604020202020204" pitchFamily="34" charset="0"/>
                <a:ea typeface="標楷體" panose="03000509000000000000" pitchFamily="65" charset="-120"/>
              </a:defRPr>
            </a:lvl4pPr>
            <a:lvl5pPr marL="2057400" indent="-228600">
              <a:defRPr sz="2400" b="1">
                <a:solidFill>
                  <a:srgbClr val="0000FF"/>
                </a:solidFill>
                <a:latin typeface="Arial" panose="020B0604020202020204" pitchFamily="34" charset="0"/>
                <a:ea typeface="標楷體" panose="03000509000000000000" pitchFamily="65" charset="-120"/>
              </a:defRPr>
            </a:lvl5pPr>
            <a:lvl6pPr marL="25146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6pPr>
            <a:lvl7pPr marL="29718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7pPr>
            <a:lvl8pPr marL="34290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8pPr>
            <a:lvl9pPr marL="38862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9pPr>
          </a:lstStyle>
          <a:p>
            <a:fld id="{35F42A2F-B1D8-45D7-8F6A-8BF3581088DC}" type="slidenum">
              <a:rPr lang="zh-TW" altLang="en-US" sz="1000">
                <a:solidFill>
                  <a:schemeClr val="bg1"/>
                </a:solidFill>
                <a:ea typeface="新細明體" panose="02020500000000000000" pitchFamily="18" charset="-120"/>
              </a:rPr>
              <a:pPr/>
              <a:t>31</a:t>
            </a:fld>
            <a:endParaRPr lang="en-US" altLang="zh-TW" sz="1000">
              <a:solidFill>
                <a:schemeClr val="bg1"/>
              </a:solidFill>
              <a:ea typeface="新細明體" panose="02020500000000000000" pitchFamily="18" charset="-120"/>
            </a:endParaRPr>
          </a:p>
        </p:txBody>
      </p:sp>
      <p:sp>
        <p:nvSpPr>
          <p:cNvPr id="44037" name="頁尾版面配置區 5">
            <a:extLst>
              <a:ext uri="{FF2B5EF4-FFF2-40B4-BE49-F238E27FC236}">
                <a16:creationId xmlns:a16="http://schemas.microsoft.com/office/drawing/2014/main" id="{D1896C9F-D105-47A7-905C-EECF4DFBE638}"/>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0000FF"/>
                </a:solidFill>
                <a:latin typeface="Arial" panose="020B0604020202020204" pitchFamily="34" charset="0"/>
                <a:ea typeface="標楷體" panose="03000509000000000000" pitchFamily="65" charset="-120"/>
              </a:defRPr>
            </a:lvl1pPr>
            <a:lvl2pPr marL="742950" indent="-285750">
              <a:defRPr sz="2400" b="1">
                <a:solidFill>
                  <a:srgbClr val="0000FF"/>
                </a:solidFill>
                <a:latin typeface="Arial" panose="020B0604020202020204" pitchFamily="34" charset="0"/>
                <a:ea typeface="標楷體" panose="03000509000000000000" pitchFamily="65" charset="-120"/>
              </a:defRPr>
            </a:lvl2pPr>
            <a:lvl3pPr marL="1143000" indent="-228600">
              <a:defRPr sz="2400" b="1">
                <a:solidFill>
                  <a:srgbClr val="0000FF"/>
                </a:solidFill>
                <a:latin typeface="Arial" panose="020B0604020202020204" pitchFamily="34" charset="0"/>
                <a:ea typeface="標楷體" panose="03000509000000000000" pitchFamily="65" charset="-120"/>
              </a:defRPr>
            </a:lvl3pPr>
            <a:lvl4pPr marL="1600200" indent="-228600">
              <a:defRPr sz="2400" b="1">
                <a:solidFill>
                  <a:srgbClr val="0000FF"/>
                </a:solidFill>
                <a:latin typeface="Arial" panose="020B0604020202020204" pitchFamily="34" charset="0"/>
                <a:ea typeface="標楷體" panose="03000509000000000000" pitchFamily="65" charset="-120"/>
              </a:defRPr>
            </a:lvl4pPr>
            <a:lvl5pPr marL="2057400" indent="-228600">
              <a:defRPr sz="2400" b="1">
                <a:solidFill>
                  <a:srgbClr val="0000FF"/>
                </a:solidFill>
                <a:latin typeface="Arial" panose="020B0604020202020204" pitchFamily="34" charset="0"/>
                <a:ea typeface="標楷體" panose="03000509000000000000" pitchFamily="65" charset="-120"/>
              </a:defRPr>
            </a:lvl5pPr>
            <a:lvl6pPr marL="25146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6pPr>
            <a:lvl7pPr marL="29718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7pPr>
            <a:lvl8pPr marL="34290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8pPr>
            <a:lvl9pPr marL="38862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9pPr>
          </a:lstStyle>
          <a:p>
            <a:r>
              <a:rPr lang="en-US" altLang="zh-TW" sz="1000">
                <a:solidFill>
                  <a:schemeClr val="tx1"/>
                </a:solidFill>
                <a:ea typeface="新細明體" panose="02020500000000000000" pitchFamily="18" charset="-120"/>
              </a:rPr>
              <a:t>© </a:t>
            </a:r>
            <a:r>
              <a:rPr lang="zh-TW" altLang="en-US" sz="1000">
                <a:solidFill>
                  <a:schemeClr val="tx1"/>
                </a:solidFill>
                <a:ea typeface="新細明體" panose="02020500000000000000" pitchFamily="18" charset="-120"/>
              </a:rPr>
              <a:t>滄海圖書</a:t>
            </a:r>
            <a:endParaRPr lang="en-US" altLang="zh-TW" sz="1000">
              <a:solidFill>
                <a:schemeClr val="tx1"/>
              </a:solidFill>
              <a:ea typeface="新細明體" panose="02020500000000000000" pitchFamily="18" charset="-120"/>
            </a:endParaRPr>
          </a:p>
        </p:txBody>
      </p:sp>
      <p:pic>
        <p:nvPicPr>
          <p:cNvPr id="44038" name="Picture 7">
            <a:extLst>
              <a:ext uri="{FF2B5EF4-FFF2-40B4-BE49-F238E27FC236}">
                <a16:creationId xmlns:a16="http://schemas.microsoft.com/office/drawing/2014/main" id="{AC174CD1-EF1A-4B74-8D0E-8BA713F3DC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075" y="1916113"/>
            <a:ext cx="4973638" cy="392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標題 1">
            <a:extLst>
              <a:ext uri="{FF2B5EF4-FFF2-40B4-BE49-F238E27FC236}">
                <a16:creationId xmlns:a16="http://schemas.microsoft.com/office/drawing/2014/main" id="{5DDEE25B-13F2-4CE4-8694-4677141750EF}"/>
              </a:ext>
            </a:extLst>
          </p:cNvPr>
          <p:cNvSpPr>
            <a:spLocks noGrp="1"/>
          </p:cNvSpPr>
          <p:nvPr>
            <p:ph type="title"/>
          </p:nvPr>
        </p:nvSpPr>
        <p:spPr>
          <a:xfrm>
            <a:off x="457200" y="274638"/>
            <a:ext cx="6851650" cy="1036637"/>
          </a:xfrm>
        </p:spPr>
        <p:txBody>
          <a:bodyPr/>
          <a:lstStyle/>
          <a:p>
            <a:pPr eaLnBrk="1" hangingPunct="1">
              <a:defRPr/>
            </a:pPr>
            <a:r>
              <a:rPr lang="zh-TW" altLang="en-US"/>
              <a:t>單一單位的績效趨勢綜合看板</a:t>
            </a:r>
          </a:p>
        </p:txBody>
      </p:sp>
      <p:sp>
        <p:nvSpPr>
          <p:cNvPr id="45059" name="內容版面配置區 2">
            <a:extLst>
              <a:ext uri="{FF2B5EF4-FFF2-40B4-BE49-F238E27FC236}">
                <a16:creationId xmlns:a16="http://schemas.microsoft.com/office/drawing/2014/main" id="{B55625A7-0E9D-4E68-8A96-2E9760F8A285}"/>
              </a:ext>
            </a:extLst>
          </p:cNvPr>
          <p:cNvSpPr>
            <a:spLocks noGrp="1"/>
          </p:cNvSpPr>
          <p:nvPr>
            <p:ph idx="1"/>
          </p:nvPr>
        </p:nvSpPr>
        <p:spPr/>
        <p:txBody>
          <a:bodyPr/>
          <a:lstStyle/>
          <a:p>
            <a:pPr eaLnBrk="1" hangingPunct="1"/>
            <a:r>
              <a:rPr lang="zh-TW" altLang="en-US"/>
              <a:t>使用情境</a:t>
            </a:r>
            <a:endParaRPr lang="en-US" altLang="zh-TW"/>
          </a:p>
          <a:p>
            <a:pPr lvl="1" eaLnBrk="1" hangingPunct="1"/>
            <a:r>
              <a:rPr lang="zh-TW" altLang="en-US"/>
              <a:t>分析某單位在某一個時段，各種營運績效的變化情形，讓高階經理人員瞭解</a:t>
            </a:r>
            <a:endParaRPr lang="en-US" altLang="zh-TW"/>
          </a:p>
          <a:p>
            <a:pPr lvl="2" eaLnBrk="1" hangingPunct="1"/>
            <a:r>
              <a:rPr lang="zh-TW" altLang="en-US"/>
              <a:t>該單位此時是否已經對各種績效做了改善，</a:t>
            </a:r>
            <a:endParaRPr lang="en-US" altLang="zh-TW"/>
          </a:p>
          <a:p>
            <a:pPr lvl="2" eaLnBrk="1" hangingPunct="1"/>
            <a:r>
              <a:rPr lang="zh-TW" altLang="en-US"/>
              <a:t>還是只有局部營運績效的改善，</a:t>
            </a:r>
            <a:endParaRPr lang="en-US" altLang="zh-TW"/>
          </a:p>
          <a:p>
            <a:pPr lvl="2" eaLnBrk="1" hangingPunct="1"/>
            <a:r>
              <a:rPr lang="zh-TW" altLang="en-US"/>
              <a:t>或者是因為某些環境因素的變化而導致營運績效的變化</a:t>
            </a:r>
            <a:endParaRPr lang="en-US" altLang="zh-TW"/>
          </a:p>
          <a:p>
            <a:pPr lvl="1" eaLnBrk="1" hangingPunct="1"/>
            <a:r>
              <a:rPr lang="zh-TW" altLang="en-US"/>
              <a:t>所展示的營運績效指標，通常跟計分卡的單一單位績效綜合看板會不太一樣</a:t>
            </a:r>
            <a:endParaRPr lang="en-US" altLang="zh-TW"/>
          </a:p>
          <a:p>
            <a:pPr lvl="2" eaLnBrk="1" hangingPunct="1"/>
            <a:r>
              <a:rPr lang="zh-TW" altLang="en-US"/>
              <a:t>重點在顯示每一個選中的營運績效的變化趨勢</a:t>
            </a:r>
            <a:endParaRPr lang="en-US" altLang="zh-TW"/>
          </a:p>
        </p:txBody>
      </p:sp>
      <p:sp>
        <p:nvSpPr>
          <p:cNvPr id="45060" name="頁尾版面配置區 4">
            <a:extLst>
              <a:ext uri="{FF2B5EF4-FFF2-40B4-BE49-F238E27FC236}">
                <a16:creationId xmlns:a16="http://schemas.microsoft.com/office/drawing/2014/main" id="{F4CFCC8D-FEBA-4F81-9C69-69EC51F7A6A3}"/>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0000FF"/>
                </a:solidFill>
                <a:latin typeface="Arial" panose="020B0604020202020204" pitchFamily="34" charset="0"/>
                <a:ea typeface="標楷體" panose="03000509000000000000" pitchFamily="65" charset="-120"/>
              </a:defRPr>
            </a:lvl1pPr>
            <a:lvl2pPr marL="742950" indent="-285750">
              <a:defRPr sz="2400" b="1">
                <a:solidFill>
                  <a:srgbClr val="0000FF"/>
                </a:solidFill>
                <a:latin typeface="Arial" panose="020B0604020202020204" pitchFamily="34" charset="0"/>
                <a:ea typeface="標楷體" panose="03000509000000000000" pitchFamily="65" charset="-120"/>
              </a:defRPr>
            </a:lvl2pPr>
            <a:lvl3pPr marL="1143000" indent="-228600">
              <a:defRPr sz="2400" b="1">
                <a:solidFill>
                  <a:srgbClr val="0000FF"/>
                </a:solidFill>
                <a:latin typeface="Arial" panose="020B0604020202020204" pitchFamily="34" charset="0"/>
                <a:ea typeface="標楷體" panose="03000509000000000000" pitchFamily="65" charset="-120"/>
              </a:defRPr>
            </a:lvl3pPr>
            <a:lvl4pPr marL="1600200" indent="-228600">
              <a:defRPr sz="2400" b="1">
                <a:solidFill>
                  <a:srgbClr val="0000FF"/>
                </a:solidFill>
                <a:latin typeface="Arial" panose="020B0604020202020204" pitchFamily="34" charset="0"/>
                <a:ea typeface="標楷體" panose="03000509000000000000" pitchFamily="65" charset="-120"/>
              </a:defRPr>
            </a:lvl4pPr>
            <a:lvl5pPr marL="2057400" indent="-228600">
              <a:defRPr sz="2400" b="1">
                <a:solidFill>
                  <a:srgbClr val="0000FF"/>
                </a:solidFill>
                <a:latin typeface="Arial" panose="020B0604020202020204" pitchFamily="34" charset="0"/>
                <a:ea typeface="標楷體" panose="03000509000000000000" pitchFamily="65" charset="-120"/>
              </a:defRPr>
            </a:lvl5pPr>
            <a:lvl6pPr marL="25146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6pPr>
            <a:lvl7pPr marL="29718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7pPr>
            <a:lvl8pPr marL="34290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8pPr>
            <a:lvl9pPr marL="38862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9pPr>
          </a:lstStyle>
          <a:p>
            <a:r>
              <a:rPr lang="en-US" altLang="zh-TW" sz="1000">
                <a:solidFill>
                  <a:schemeClr val="tx1"/>
                </a:solidFill>
                <a:ea typeface="新細明體" panose="02020500000000000000" pitchFamily="18" charset="-120"/>
              </a:rPr>
              <a:t>© </a:t>
            </a:r>
            <a:r>
              <a:rPr lang="zh-TW" altLang="en-US" sz="1000">
                <a:solidFill>
                  <a:schemeClr val="tx1"/>
                </a:solidFill>
                <a:ea typeface="新細明體" panose="02020500000000000000" pitchFamily="18" charset="-120"/>
              </a:rPr>
              <a:t>滄海圖書</a:t>
            </a:r>
            <a:endParaRPr lang="en-US" altLang="zh-TW" sz="1000">
              <a:solidFill>
                <a:schemeClr val="tx1"/>
              </a:solidFill>
              <a:ea typeface="新細明體" panose="02020500000000000000" pitchFamily="18" charset="-120"/>
            </a:endParaRPr>
          </a:p>
        </p:txBody>
      </p:sp>
      <p:sp>
        <p:nvSpPr>
          <p:cNvPr id="45061" name="投影片編號版面配置區 3">
            <a:extLst>
              <a:ext uri="{FF2B5EF4-FFF2-40B4-BE49-F238E27FC236}">
                <a16:creationId xmlns:a16="http://schemas.microsoft.com/office/drawing/2014/main" id="{ED288495-133A-4414-9C38-F1A597FF58E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0000FF"/>
                </a:solidFill>
                <a:latin typeface="Arial" panose="020B0604020202020204" pitchFamily="34" charset="0"/>
                <a:ea typeface="標楷體" panose="03000509000000000000" pitchFamily="65" charset="-120"/>
              </a:defRPr>
            </a:lvl1pPr>
            <a:lvl2pPr marL="742950" indent="-285750">
              <a:defRPr sz="2400" b="1">
                <a:solidFill>
                  <a:srgbClr val="0000FF"/>
                </a:solidFill>
                <a:latin typeface="Arial" panose="020B0604020202020204" pitchFamily="34" charset="0"/>
                <a:ea typeface="標楷體" panose="03000509000000000000" pitchFamily="65" charset="-120"/>
              </a:defRPr>
            </a:lvl2pPr>
            <a:lvl3pPr marL="1143000" indent="-228600">
              <a:defRPr sz="2400" b="1">
                <a:solidFill>
                  <a:srgbClr val="0000FF"/>
                </a:solidFill>
                <a:latin typeface="Arial" panose="020B0604020202020204" pitchFamily="34" charset="0"/>
                <a:ea typeface="標楷體" panose="03000509000000000000" pitchFamily="65" charset="-120"/>
              </a:defRPr>
            </a:lvl3pPr>
            <a:lvl4pPr marL="1600200" indent="-228600">
              <a:defRPr sz="2400" b="1">
                <a:solidFill>
                  <a:srgbClr val="0000FF"/>
                </a:solidFill>
                <a:latin typeface="Arial" panose="020B0604020202020204" pitchFamily="34" charset="0"/>
                <a:ea typeface="標楷體" panose="03000509000000000000" pitchFamily="65" charset="-120"/>
              </a:defRPr>
            </a:lvl4pPr>
            <a:lvl5pPr marL="2057400" indent="-228600">
              <a:defRPr sz="2400" b="1">
                <a:solidFill>
                  <a:srgbClr val="0000FF"/>
                </a:solidFill>
                <a:latin typeface="Arial" panose="020B0604020202020204" pitchFamily="34" charset="0"/>
                <a:ea typeface="標楷體" panose="03000509000000000000" pitchFamily="65" charset="-120"/>
              </a:defRPr>
            </a:lvl5pPr>
            <a:lvl6pPr marL="25146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6pPr>
            <a:lvl7pPr marL="29718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7pPr>
            <a:lvl8pPr marL="34290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8pPr>
            <a:lvl9pPr marL="38862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9pPr>
          </a:lstStyle>
          <a:p>
            <a:fld id="{4277F42B-ED7F-498A-8BA5-9BD2F445504F}" type="slidenum">
              <a:rPr lang="zh-TW" altLang="en-US" sz="1000">
                <a:solidFill>
                  <a:schemeClr val="bg1"/>
                </a:solidFill>
                <a:ea typeface="新細明體" panose="02020500000000000000" pitchFamily="18" charset="-120"/>
              </a:rPr>
              <a:pPr/>
              <a:t>32</a:t>
            </a:fld>
            <a:endParaRPr lang="en-US" altLang="zh-TW" sz="1000">
              <a:solidFill>
                <a:schemeClr val="bg1"/>
              </a:solidFill>
              <a:ea typeface="新細明體" panose="02020500000000000000" pitchFamily="18" charset="-120"/>
            </a:endParaRPr>
          </a:p>
        </p:txBody>
      </p:sp>
    </p:spTree>
  </p:cSld>
  <p:clrMapOvr>
    <a:masterClrMapping/>
  </p:clrMapOvr>
  <p:transition>
    <p:rand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標題 1">
            <a:extLst>
              <a:ext uri="{FF2B5EF4-FFF2-40B4-BE49-F238E27FC236}">
                <a16:creationId xmlns:a16="http://schemas.microsoft.com/office/drawing/2014/main" id="{238E328A-DC2A-4B1A-AEE4-41909C7098BE}"/>
              </a:ext>
            </a:extLst>
          </p:cNvPr>
          <p:cNvSpPr>
            <a:spLocks noGrp="1"/>
          </p:cNvSpPr>
          <p:nvPr>
            <p:ph type="title"/>
          </p:nvPr>
        </p:nvSpPr>
        <p:spPr>
          <a:xfrm>
            <a:off x="457200" y="274638"/>
            <a:ext cx="6851650" cy="1036637"/>
          </a:xfrm>
        </p:spPr>
        <p:txBody>
          <a:bodyPr/>
          <a:lstStyle/>
          <a:p>
            <a:pPr eaLnBrk="1" hangingPunct="1">
              <a:defRPr/>
            </a:pPr>
            <a:r>
              <a:rPr lang="zh-TW" altLang="en-US"/>
              <a:t>單一單位的績效趨勢綜合看板</a:t>
            </a:r>
          </a:p>
        </p:txBody>
      </p:sp>
      <p:sp>
        <p:nvSpPr>
          <p:cNvPr id="46083" name="內容版面配置區 2">
            <a:extLst>
              <a:ext uri="{FF2B5EF4-FFF2-40B4-BE49-F238E27FC236}">
                <a16:creationId xmlns:a16="http://schemas.microsoft.com/office/drawing/2014/main" id="{F60AAFA3-6779-4FFD-AF2E-377201108230}"/>
              </a:ext>
            </a:extLst>
          </p:cNvPr>
          <p:cNvSpPr>
            <a:spLocks noGrp="1"/>
          </p:cNvSpPr>
          <p:nvPr>
            <p:ph idx="1"/>
          </p:nvPr>
        </p:nvSpPr>
        <p:spPr/>
        <p:txBody>
          <a:bodyPr/>
          <a:lstStyle/>
          <a:p>
            <a:pPr eaLnBrk="1" hangingPunct="1"/>
            <a:r>
              <a:rPr lang="zh-TW" altLang="en-US"/>
              <a:t>可調整之元件</a:t>
            </a:r>
            <a:endParaRPr lang="en-US" altLang="zh-TW"/>
          </a:p>
          <a:p>
            <a:pPr eaLnBrk="1" hangingPunct="1"/>
            <a:r>
              <a:rPr lang="zh-TW" altLang="en-US"/>
              <a:t>對應到的資料</a:t>
            </a:r>
            <a:endParaRPr lang="en-US" altLang="zh-TW"/>
          </a:p>
          <a:p>
            <a:pPr lvl="1" eaLnBrk="1" hangingPunct="1"/>
            <a:r>
              <a:rPr lang="zh-TW" altLang="en-US"/>
              <a:t>每一個小看板對應的是一個二維度以及單一測量值的圖表</a:t>
            </a:r>
          </a:p>
          <a:p>
            <a:pPr lvl="1" eaLnBrk="1" hangingPunct="1"/>
            <a:r>
              <a:rPr lang="zh-TW" altLang="en-US"/>
              <a:t>二維度中其中有一個一定是時間，另一個維度則是所要詳細分析的不同物件</a:t>
            </a:r>
            <a:endParaRPr lang="zh-TW" altLang="en-US" sz="1800"/>
          </a:p>
          <a:p>
            <a:pPr lvl="1" eaLnBrk="1" hangingPunct="1"/>
            <a:endParaRPr lang="zh-TW" altLang="en-US"/>
          </a:p>
        </p:txBody>
      </p:sp>
      <p:sp>
        <p:nvSpPr>
          <p:cNvPr id="46084" name="頁尾版面配置區 4">
            <a:extLst>
              <a:ext uri="{FF2B5EF4-FFF2-40B4-BE49-F238E27FC236}">
                <a16:creationId xmlns:a16="http://schemas.microsoft.com/office/drawing/2014/main" id="{8F8F6F79-1D63-445C-900B-DF25A5930ABF}"/>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0000FF"/>
                </a:solidFill>
                <a:latin typeface="Arial" panose="020B0604020202020204" pitchFamily="34" charset="0"/>
                <a:ea typeface="標楷體" panose="03000509000000000000" pitchFamily="65" charset="-120"/>
              </a:defRPr>
            </a:lvl1pPr>
            <a:lvl2pPr marL="742950" indent="-285750">
              <a:defRPr sz="2400" b="1">
                <a:solidFill>
                  <a:srgbClr val="0000FF"/>
                </a:solidFill>
                <a:latin typeface="Arial" panose="020B0604020202020204" pitchFamily="34" charset="0"/>
                <a:ea typeface="標楷體" panose="03000509000000000000" pitchFamily="65" charset="-120"/>
              </a:defRPr>
            </a:lvl2pPr>
            <a:lvl3pPr marL="1143000" indent="-228600">
              <a:defRPr sz="2400" b="1">
                <a:solidFill>
                  <a:srgbClr val="0000FF"/>
                </a:solidFill>
                <a:latin typeface="Arial" panose="020B0604020202020204" pitchFamily="34" charset="0"/>
                <a:ea typeface="標楷體" panose="03000509000000000000" pitchFamily="65" charset="-120"/>
              </a:defRPr>
            </a:lvl3pPr>
            <a:lvl4pPr marL="1600200" indent="-228600">
              <a:defRPr sz="2400" b="1">
                <a:solidFill>
                  <a:srgbClr val="0000FF"/>
                </a:solidFill>
                <a:latin typeface="Arial" panose="020B0604020202020204" pitchFamily="34" charset="0"/>
                <a:ea typeface="標楷體" panose="03000509000000000000" pitchFamily="65" charset="-120"/>
              </a:defRPr>
            </a:lvl4pPr>
            <a:lvl5pPr marL="2057400" indent="-228600">
              <a:defRPr sz="2400" b="1">
                <a:solidFill>
                  <a:srgbClr val="0000FF"/>
                </a:solidFill>
                <a:latin typeface="Arial" panose="020B0604020202020204" pitchFamily="34" charset="0"/>
                <a:ea typeface="標楷體" panose="03000509000000000000" pitchFamily="65" charset="-120"/>
              </a:defRPr>
            </a:lvl5pPr>
            <a:lvl6pPr marL="25146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6pPr>
            <a:lvl7pPr marL="29718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7pPr>
            <a:lvl8pPr marL="34290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8pPr>
            <a:lvl9pPr marL="38862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9pPr>
          </a:lstStyle>
          <a:p>
            <a:r>
              <a:rPr lang="en-US" altLang="zh-TW" sz="1000">
                <a:solidFill>
                  <a:schemeClr val="tx1"/>
                </a:solidFill>
                <a:ea typeface="新細明體" panose="02020500000000000000" pitchFamily="18" charset="-120"/>
              </a:rPr>
              <a:t>© </a:t>
            </a:r>
            <a:r>
              <a:rPr lang="zh-TW" altLang="en-US" sz="1000">
                <a:solidFill>
                  <a:schemeClr val="tx1"/>
                </a:solidFill>
                <a:ea typeface="新細明體" panose="02020500000000000000" pitchFamily="18" charset="-120"/>
              </a:rPr>
              <a:t>滄海圖書</a:t>
            </a:r>
            <a:endParaRPr lang="en-US" altLang="zh-TW" sz="1000">
              <a:solidFill>
                <a:schemeClr val="tx1"/>
              </a:solidFill>
              <a:ea typeface="新細明體" panose="02020500000000000000" pitchFamily="18" charset="-120"/>
            </a:endParaRPr>
          </a:p>
        </p:txBody>
      </p:sp>
      <p:sp>
        <p:nvSpPr>
          <p:cNvPr id="46085" name="投影片編號版面配置區 3">
            <a:extLst>
              <a:ext uri="{FF2B5EF4-FFF2-40B4-BE49-F238E27FC236}">
                <a16:creationId xmlns:a16="http://schemas.microsoft.com/office/drawing/2014/main" id="{D58CB26F-5A20-4A8C-962C-C86D6F5A623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0000FF"/>
                </a:solidFill>
                <a:latin typeface="Arial" panose="020B0604020202020204" pitchFamily="34" charset="0"/>
                <a:ea typeface="標楷體" panose="03000509000000000000" pitchFamily="65" charset="-120"/>
              </a:defRPr>
            </a:lvl1pPr>
            <a:lvl2pPr marL="742950" indent="-285750">
              <a:defRPr sz="2400" b="1">
                <a:solidFill>
                  <a:srgbClr val="0000FF"/>
                </a:solidFill>
                <a:latin typeface="Arial" panose="020B0604020202020204" pitchFamily="34" charset="0"/>
                <a:ea typeface="標楷體" panose="03000509000000000000" pitchFamily="65" charset="-120"/>
              </a:defRPr>
            </a:lvl2pPr>
            <a:lvl3pPr marL="1143000" indent="-228600">
              <a:defRPr sz="2400" b="1">
                <a:solidFill>
                  <a:srgbClr val="0000FF"/>
                </a:solidFill>
                <a:latin typeface="Arial" panose="020B0604020202020204" pitchFamily="34" charset="0"/>
                <a:ea typeface="標楷體" panose="03000509000000000000" pitchFamily="65" charset="-120"/>
              </a:defRPr>
            </a:lvl3pPr>
            <a:lvl4pPr marL="1600200" indent="-228600">
              <a:defRPr sz="2400" b="1">
                <a:solidFill>
                  <a:srgbClr val="0000FF"/>
                </a:solidFill>
                <a:latin typeface="Arial" panose="020B0604020202020204" pitchFamily="34" charset="0"/>
                <a:ea typeface="標楷體" panose="03000509000000000000" pitchFamily="65" charset="-120"/>
              </a:defRPr>
            </a:lvl4pPr>
            <a:lvl5pPr marL="2057400" indent="-228600">
              <a:defRPr sz="2400" b="1">
                <a:solidFill>
                  <a:srgbClr val="0000FF"/>
                </a:solidFill>
                <a:latin typeface="Arial" panose="020B0604020202020204" pitchFamily="34" charset="0"/>
                <a:ea typeface="標楷體" panose="03000509000000000000" pitchFamily="65" charset="-120"/>
              </a:defRPr>
            </a:lvl5pPr>
            <a:lvl6pPr marL="25146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6pPr>
            <a:lvl7pPr marL="29718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7pPr>
            <a:lvl8pPr marL="34290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8pPr>
            <a:lvl9pPr marL="38862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9pPr>
          </a:lstStyle>
          <a:p>
            <a:fld id="{8302EA3A-2AC3-490E-9E73-49FAD1B25112}" type="slidenum">
              <a:rPr lang="zh-TW" altLang="en-US" sz="1000">
                <a:solidFill>
                  <a:schemeClr val="bg1"/>
                </a:solidFill>
                <a:ea typeface="新細明體" panose="02020500000000000000" pitchFamily="18" charset="-120"/>
              </a:rPr>
              <a:pPr/>
              <a:t>33</a:t>
            </a:fld>
            <a:endParaRPr lang="en-US" altLang="zh-TW" sz="1000">
              <a:solidFill>
                <a:schemeClr val="bg1"/>
              </a:solidFill>
              <a:ea typeface="新細明體" panose="02020500000000000000" pitchFamily="18" charset="-120"/>
            </a:endParaRPr>
          </a:p>
        </p:txBody>
      </p:sp>
    </p:spTree>
  </p:cSld>
  <p:clrMapOvr>
    <a:masterClrMapping/>
  </p:clrMapOvr>
  <p:transition>
    <p:rand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標題 1">
            <a:extLst>
              <a:ext uri="{FF2B5EF4-FFF2-40B4-BE49-F238E27FC236}">
                <a16:creationId xmlns:a16="http://schemas.microsoft.com/office/drawing/2014/main" id="{DEAAC74C-40D9-45B9-9697-8785953D05E9}"/>
              </a:ext>
            </a:extLst>
          </p:cNvPr>
          <p:cNvSpPr>
            <a:spLocks noGrp="1"/>
          </p:cNvSpPr>
          <p:nvPr>
            <p:ph type="title"/>
          </p:nvPr>
        </p:nvSpPr>
        <p:spPr>
          <a:xfrm>
            <a:off x="457200" y="274638"/>
            <a:ext cx="6851650" cy="1036637"/>
          </a:xfrm>
        </p:spPr>
        <p:txBody>
          <a:bodyPr/>
          <a:lstStyle/>
          <a:p>
            <a:pPr eaLnBrk="1" hangingPunct="1">
              <a:defRPr/>
            </a:pPr>
            <a:endParaRPr lang="zh-TW" altLang="en-US"/>
          </a:p>
        </p:txBody>
      </p:sp>
      <p:sp>
        <p:nvSpPr>
          <p:cNvPr id="47107" name="內容版面配置區 2">
            <a:extLst>
              <a:ext uri="{FF2B5EF4-FFF2-40B4-BE49-F238E27FC236}">
                <a16:creationId xmlns:a16="http://schemas.microsoft.com/office/drawing/2014/main" id="{FDEBAD94-0573-4031-9789-C38494560E78}"/>
              </a:ext>
            </a:extLst>
          </p:cNvPr>
          <p:cNvSpPr>
            <a:spLocks noGrp="1"/>
          </p:cNvSpPr>
          <p:nvPr>
            <p:ph idx="1"/>
          </p:nvPr>
        </p:nvSpPr>
        <p:spPr/>
        <p:txBody>
          <a:bodyPr/>
          <a:lstStyle/>
          <a:p>
            <a:pPr eaLnBrk="1" hangingPunct="1"/>
            <a:endParaRPr lang="zh-TW" altLang="en-US"/>
          </a:p>
        </p:txBody>
      </p:sp>
      <p:sp>
        <p:nvSpPr>
          <p:cNvPr id="47108" name="投影片編號版面配置區 3">
            <a:extLst>
              <a:ext uri="{FF2B5EF4-FFF2-40B4-BE49-F238E27FC236}">
                <a16:creationId xmlns:a16="http://schemas.microsoft.com/office/drawing/2014/main" id="{B6EEFAA9-2E10-4AB1-979D-A694D5EF4EA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0000FF"/>
                </a:solidFill>
                <a:latin typeface="Arial" panose="020B0604020202020204" pitchFamily="34" charset="0"/>
                <a:ea typeface="標楷體" panose="03000509000000000000" pitchFamily="65" charset="-120"/>
              </a:defRPr>
            </a:lvl1pPr>
            <a:lvl2pPr marL="742950" indent="-285750">
              <a:defRPr sz="2400" b="1">
                <a:solidFill>
                  <a:srgbClr val="0000FF"/>
                </a:solidFill>
                <a:latin typeface="Arial" panose="020B0604020202020204" pitchFamily="34" charset="0"/>
                <a:ea typeface="標楷體" panose="03000509000000000000" pitchFamily="65" charset="-120"/>
              </a:defRPr>
            </a:lvl2pPr>
            <a:lvl3pPr marL="1143000" indent="-228600">
              <a:defRPr sz="2400" b="1">
                <a:solidFill>
                  <a:srgbClr val="0000FF"/>
                </a:solidFill>
                <a:latin typeface="Arial" panose="020B0604020202020204" pitchFamily="34" charset="0"/>
                <a:ea typeface="標楷體" panose="03000509000000000000" pitchFamily="65" charset="-120"/>
              </a:defRPr>
            </a:lvl3pPr>
            <a:lvl4pPr marL="1600200" indent="-228600">
              <a:defRPr sz="2400" b="1">
                <a:solidFill>
                  <a:srgbClr val="0000FF"/>
                </a:solidFill>
                <a:latin typeface="Arial" panose="020B0604020202020204" pitchFamily="34" charset="0"/>
                <a:ea typeface="標楷體" panose="03000509000000000000" pitchFamily="65" charset="-120"/>
              </a:defRPr>
            </a:lvl4pPr>
            <a:lvl5pPr marL="2057400" indent="-228600">
              <a:defRPr sz="2400" b="1">
                <a:solidFill>
                  <a:srgbClr val="0000FF"/>
                </a:solidFill>
                <a:latin typeface="Arial" panose="020B0604020202020204" pitchFamily="34" charset="0"/>
                <a:ea typeface="標楷體" panose="03000509000000000000" pitchFamily="65" charset="-120"/>
              </a:defRPr>
            </a:lvl5pPr>
            <a:lvl6pPr marL="25146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6pPr>
            <a:lvl7pPr marL="29718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7pPr>
            <a:lvl8pPr marL="34290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8pPr>
            <a:lvl9pPr marL="38862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9pPr>
          </a:lstStyle>
          <a:p>
            <a:fld id="{7F0A0E1A-F388-4D21-B3AF-6B5946BB88EE}" type="slidenum">
              <a:rPr lang="zh-TW" altLang="en-US" sz="1000">
                <a:solidFill>
                  <a:schemeClr val="bg1"/>
                </a:solidFill>
                <a:ea typeface="新細明體" panose="02020500000000000000" pitchFamily="18" charset="-120"/>
              </a:rPr>
              <a:pPr/>
              <a:t>34</a:t>
            </a:fld>
            <a:endParaRPr lang="en-US" altLang="zh-TW" sz="1000">
              <a:solidFill>
                <a:schemeClr val="bg1"/>
              </a:solidFill>
              <a:ea typeface="新細明體" panose="02020500000000000000" pitchFamily="18" charset="-120"/>
            </a:endParaRPr>
          </a:p>
        </p:txBody>
      </p:sp>
      <p:pic>
        <p:nvPicPr>
          <p:cNvPr id="47109" name="Picture 2">
            <a:extLst>
              <a:ext uri="{FF2B5EF4-FFF2-40B4-BE49-F238E27FC236}">
                <a16:creationId xmlns:a16="http://schemas.microsoft.com/office/drawing/2014/main" id="{B6C6515F-A572-435F-8950-9DBA8A2BFA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1412875"/>
            <a:ext cx="5472113" cy="49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0" name="頁尾版面配置區 5">
            <a:extLst>
              <a:ext uri="{FF2B5EF4-FFF2-40B4-BE49-F238E27FC236}">
                <a16:creationId xmlns:a16="http://schemas.microsoft.com/office/drawing/2014/main" id="{D7D96921-0F6C-4239-88C5-D7F7C3B2130A}"/>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0000FF"/>
                </a:solidFill>
                <a:latin typeface="Arial" panose="020B0604020202020204" pitchFamily="34" charset="0"/>
                <a:ea typeface="標楷體" panose="03000509000000000000" pitchFamily="65" charset="-120"/>
              </a:defRPr>
            </a:lvl1pPr>
            <a:lvl2pPr marL="742950" indent="-285750">
              <a:defRPr sz="2400" b="1">
                <a:solidFill>
                  <a:srgbClr val="0000FF"/>
                </a:solidFill>
                <a:latin typeface="Arial" panose="020B0604020202020204" pitchFamily="34" charset="0"/>
                <a:ea typeface="標楷體" panose="03000509000000000000" pitchFamily="65" charset="-120"/>
              </a:defRPr>
            </a:lvl2pPr>
            <a:lvl3pPr marL="1143000" indent="-228600">
              <a:defRPr sz="2400" b="1">
                <a:solidFill>
                  <a:srgbClr val="0000FF"/>
                </a:solidFill>
                <a:latin typeface="Arial" panose="020B0604020202020204" pitchFamily="34" charset="0"/>
                <a:ea typeface="標楷體" panose="03000509000000000000" pitchFamily="65" charset="-120"/>
              </a:defRPr>
            </a:lvl3pPr>
            <a:lvl4pPr marL="1600200" indent="-228600">
              <a:defRPr sz="2400" b="1">
                <a:solidFill>
                  <a:srgbClr val="0000FF"/>
                </a:solidFill>
                <a:latin typeface="Arial" panose="020B0604020202020204" pitchFamily="34" charset="0"/>
                <a:ea typeface="標楷體" panose="03000509000000000000" pitchFamily="65" charset="-120"/>
              </a:defRPr>
            </a:lvl4pPr>
            <a:lvl5pPr marL="2057400" indent="-228600">
              <a:defRPr sz="2400" b="1">
                <a:solidFill>
                  <a:srgbClr val="0000FF"/>
                </a:solidFill>
                <a:latin typeface="Arial" panose="020B0604020202020204" pitchFamily="34" charset="0"/>
                <a:ea typeface="標楷體" panose="03000509000000000000" pitchFamily="65" charset="-120"/>
              </a:defRPr>
            </a:lvl5pPr>
            <a:lvl6pPr marL="25146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6pPr>
            <a:lvl7pPr marL="29718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7pPr>
            <a:lvl8pPr marL="34290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8pPr>
            <a:lvl9pPr marL="38862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9pPr>
          </a:lstStyle>
          <a:p>
            <a:r>
              <a:rPr lang="en-US" altLang="zh-TW" sz="1000">
                <a:solidFill>
                  <a:schemeClr val="tx1"/>
                </a:solidFill>
                <a:ea typeface="新細明體" panose="02020500000000000000" pitchFamily="18" charset="-120"/>
              </a:rPr>
              <a:t>© </a:t>
            </a:r>
            <a:r>
              <a:rPr lang="zh-TW" altLang="en-US" sz="1000">
                <a:solidFill>
                  <a:schemeClr val="tx1"/>
                </a:solidFill>
                <a:ea typeface="新細明體" panose="02020500000000000000" pitchFamily="18" charset="-120"/>
              </a:rPr>
              <a:t>滄海圖書</a:t>
            </a:r>
            <a:endParaRPr lang="en-US" altLang="zh-TW" sz="1000">
              <a:solidFill>
                <a:schemeClr val="tx1"/>
              </a:solidFill>
              <a:ea typeface="新細明體" panose="02020500000000000000" pitchFamily="18" charset="-120"/>
            </a:endParaRPr>
          </a:p>
        </p:txBody>
      </p:sp>
    </p:spTree>
  </p:cSld>
  <p:clrMapOvr>
    <a:masterClrMapping/>
  </p:clrMapOvr>
  <p:transition>
    <p:rand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標題 1">
            <a:extLst>
              <a:ext uri="{FF2B5EF4-FFF2-40B4-BE49-F238E27FC236}">
                <a16:creationId xmlns:a16="http://schemas.microsoft.com/office/drawing/2014/main" id="{C29014A6-7AA5-4792-8ED3-6D5FE7060100}"/>
              </a:ext>
            </a:extLst>
          </p:cNvPr>
          <p:cNvSpPr>
            <a:spLocks noGrp="1"/>
          </p:cNvSpPr>
          <p:nvPr>
            <p:ph type="title"/>
          </p:nvPr>
        </p:nvSpPr>
        <p:spPr>
          <a:xfrm>
            <a:off x="457200" y="274638"/>
            <a:ext cx="6851650" cy="1036637"/>
          </a:xfrm>
        </p:spPr>
        <p:txBody>
          <a:bodyPr/>
          <a:lstStyle/>
          <a:p>
            <a:pPr eaLnBrk="1" hangingPunct="1">
              <a:defRPr/>
            </a:pPr>
            <a:r>
              <a:rPr lang="zh-TW" altLang="en-US"/>
              <a:t>總體趨勢看板</a:t>
            </a:r>
          </a:p>
        </p:txBody>
      </p:sp>
      <p:sp>
        <p:nvSpPr>
          <p:cNvPr id="34819" name="內容版面配置區 2">
            <a:extLst>
              <a:ext uri="{FF2B5EF4-FFF2-40B4-BE49-F238E27FC236}">
                <a16:creationId xmlns:a16="http://schemas.microsoft.com/office/drawing/2014/main" id="{40951F45-3702-4791-AA8B-623B8D099C06}"/>
              </a:ext>
            </a:extLst>
          </p:cNvPr>
          <p:cNvSpPr>
            <a:spLocks noGrp="1"/>
          </p:cNvSpPr>
          <p:nvPr>
            <p:ph idx="1"/>
          </p:nvPr>
        </p:nvSpPr>
        <p:spPr/>
        <p:txBody>
          <a:bodyPr>
            <a:normAutofit fontScale="92500" lnSpcReduction="10000"/>
          </a:bodyPr>
          <a:lstStyle/>
          <a:p>
            <a:pPr eaLnBrk="1" hangingPunct="1">
              <a:defRPr/>
            </a:pPr>
            <a:r>
              <a:rPr lang="zh-TW" altLang="en-US" dirty="0"/>
              <a:t>使用情境</a:t>
            </a:r>
            <a:endParaRPr lang="en-US" altLang="zh-TW" dirty="0"/>
          </a:p>
          <a:p>
            <a:pPr lvl="1" eaLnBrk="1" hangingPunct="1">
              <a:defRPr/>
            </a:pPr>
            <a:r>
              <a:rPr lang="zh-TW" altLang="en-US" dirty="0"/>
              <a:t>將單一單位的績效趨勢綜合看板匯總到更高一個層級來看總體趨勢</a:t>
            </a:r>
          </a:p>
          <a:p>
            <a:pPr lvl="1" eaLnBrk="1" hangingPunct="1">
              <a:defRPr/>
            </a:pPr>
            <a:r>
              <a:rPr lang="zh-TW" altLang="en-US" dirty="0"/>
              <a:t>要看的總體營運績效指標會跟單一單位的績效趨勢綜合看板有時會有所不同</a:t>
            </a:r>
            <a:endParaRPr lang="en-US" altLang="zh-TW" dirty="0"/>
          </a:p>
          <a:p>
            <a:pPr eaLnBrk="1" hangingPunct="1">
              <a:defRPr/>
            </a:pPr>
            <a:r>
              <a:rPr lang="zh-TW" altLang="en-US" dirty="0"/>
              <a:t>可調整之元件</a:t>
            </a:r>
            <a:endParaRPr lang="en-US" altLang="zh-TW" dirty="0"/>
          </a:p>
          <a:p>
            <a:pPr eaLnBrk="1" hangingPunct="1">
              <a:defRPr/>
            </a:pPr>
            <a:r>
              <a:rPr lang="zh-TW" altLang="en-US" dirty="0"/>
              <a:t>對應到的資料</a:t>
            </a:r>
            <a:endParaRPr lang="en-US" altLang="zh-TW" dirty="0"/>
          </a:p>
          <a:p>
            <a:pPr lvl="1" eaLnBrk="1" hangingPunct="1">
              <a:defRPr/>
            </a:pPr>
            <a:r>
              <a:rPr lang="zh-TW" altLang="en-US" dirty="0"/>
              <a:t>每一個小看板對應的是一個二維度以及單一測量值的圖表</a:t>
            </a:r>
          </a:p>
          <a:p>
            <a:pPr lvl="1" eaLnBrk="1" hangingPunct="1">
              <a:defRPr/>
            </a:pPr>
            <a:r>
              <a:rPr lang="zh-TW" altLang="en-US" dirty="0"/>
              <a:t>二維度中其中有一個一定是時間，另一個維度則是所要詳細分析的不同物件</a:t>
            </a:r>
            <a:endParaRPr lang="zh-TW" altLang="en-US" sz="1800" dirty="0"/>
          </a:p>
          <a:p>
            <a:pPr eaLnBrk="1" hangingPunct="1">
              <a:defRPr/>
            </a:pPr>
            <a:endParaRPr lang="zh-TW" altLang="en-US" dirty="0"/>
          </a:p>
        </p:txBody>
      </p:sp>
      <p:sp>
        <p:nvSpPr>
          <p:cNvPr id="48132" name="頁尾版面配置區 4">
            <a:extLst>
              <a:ext uri="{FF2B5EF4-FFF2-40B4-BE49-F238E27FC236}">
                <a16:creationId xmlns:a16="http://schemas.microsoft.com/office/drawing/2014/main" id="{D36CE3DC-9355-452E-92BF-16B1CCD54A84}"/>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0000FF"/>
                </a:solidFill>
                <a:latin typeface="Arial" panose="020B0604020202020204" pitchFamily="34" charset="0"/>
                <a:ea typeface="標楷體" panose="03000509000000000000" pitchFamily="65" charset="-120"/>
              </a:defRPr>
            </a:lvl1pPr>
            <a:lvl2pPr marL="742950" indent="-285750">
              <a:defRPr sz="2400" b="1">
                <a:solidFill>
                  <a:srgbClr val="0000FF"/>
                </a:solidFill>
                <a:latin typeface="Arial" panose="020B0604020202020204" pitchFamily="34" charset="0"/>
                <a:ea typeface="標楷體" panose="03000509000000000000" pitchFamily="65" charset="-120"/>
              </a:defRPr>
            </a:lvl2pPr>
            <a:lvl3pPr marL="1143000" indent="-228600">
              <a:defRPr sz="2400" b="1">
                <a:solidFill>
                  <a:srgbClr val="0000FF"/>
                </a:solidFill>
                <a:latin typeface="Arial" panose="020B0604020202020204" pitchFamily="34" charset="0"/>
                <a:ea typeface="標楷體" panose="03000509000000000000" pitchFamily="65" charset="-120"/>
              </a:defRPr>
            </a:lvl3pPr>
            <a:lvl4pPr marL="1600200" indent="-228600">
              <a:defRPr sz="2400" b="1">
                <a:solidFill>
                  <a:srgbClr val="0000FF"/>
                </a:solidFill>
                <a:latin typeface="Arial" panose="020B0604020202020204" pitchFamily="34" charset="0"/>
                <a:ea typeface="標楷體" panose="03000509000000000000" pitchFamily="65" charset="-120"/>
              </a:defRPr>
            </a:lvl4pPr>
            <a:lvl5pPr marL="2057400" indent="-228600">
              <a:defRPr sz="2400" b="1">
                <a:solidFill>
                  <a:srgbClr val="0000FF"/>
                </a:solidFill>
                <a:latin typeface="Arial" panose="020B0604020202020204" pitchFamily="34" charset="0"/>
                <a:ea typeface="標楷體" panose="03000509000000000000" pitchFamily="65" charset="-120"/>
              </a:defRPr>
            </a:lvl5pPr>
            <a:lvl6pPr marL="25146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6pPr>
            <a:lvl7pPr marL="29718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7pPr>
            <a:lvl8pPr marL="34290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8pPr>
            <a:lvl9pPr marL="38862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9pPr>
          </a:lstStyle>
          <a:p>
            <a:r>
              <a:rPr lang="en-US" altLang="zh-TW" sz="1000">
                <a:solidFill>
                  <a:schemeClr val="tx1"/>
                </a:solidFill>
                <a:ea typeface="新細明體" panose="02020500000000000000" pitchFamily="18" charset="-120"/>
              </a:rPr>
              <a:t>© </a:t>
            </a:r>
            <a:r>
              <a:rPr lang="zh-TW" altLang="en-US" sz="1000">
                <a:solidFill>
                  <a:schemeClr val="tx1"/>
                </a:solidFill>
                <a:ea typeface="新細明體" panose="02020500000000000000" pitchFamily="18" charset="-120"/>
              </a:rPr>
              <a:t>滄海圖書</a:t>
            </a:r>
            <a:endParaRPr lang="en-US" altLang="zh-TW" sz="1000">
              <a:solidFill>
                <a:schemeClr val="tx1"/>
              </a:solidFill>
              <a:ea typeface="新細明體" panose="02020500000000000000" pitchFamily="18" charset="-120"/>
            </a:endParaRPr>
          </a:p>
        </p:txBody>
      </p:sp>
      <p:sp>
        <p:nvSpPr>
          <p:cNvPr id="48133" name="投影片編號版面配置區 3">
            <a:extLst>
              <a:ext uri="{FF2B5EF4-FFF2-40B4-BE49-F238E27FC236}">
                <a16:creationId xmlns:a16="http://schemas.microsoft.com/office/drawing/2014/main" id="{556FABAE-19AC-499C-8E7E-296F46882C5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0000FF"/>
                </a:solidFill>
                <a:latin typeface="Arial" panose="020B0604020202020204" pitchFamily="34" charset="0"/>
                <a:ea typeface="標楷體" panose="03000509000000000000" pitchFamily="65" charset="-120"/>
              </a:defRPr>
            </a:lvl1pPr>
            <a:lvl2pPr marL="742950" indent="-285750">
              <a:defRPr sz="2400" b="1">
                <a:solidFill>
                  <a:srgbClr val="0000FF"/>
                </a:solidFill>
                <a:latin typeface="Arial" panose="020B0604020202020204" pitchFamily="34" charset="0"/>
                <a:ea typeface="標楷體" panose="03000509000000000000" pitchFamily="65" charset="-120"/>
              </a:defRPr>
            </a:lvl2pPr>
            <a:lvl3pPr marL="1143000" indent="-228600">
              <a:defRPr sz="2400" b="1">
                <a:solidFill>
                  <a:srgbClr val="0000FF"/>
                </a:solidFill>
                <a:latin typeface="Arial" panose="020B0604020202020204" pitchFamily="34" charset="0"/>
                <a:ea typeface="標楷體" panose="03000509000000000000" pitchFamily="65" charset="-120"/>
              </a:defRPr>
            </a:lvl3pPr>
            <a:lvl4pPr marL="1600200" indent="-228600">
              <a:defRPr sz="2400" b="1">
                <a:solidFill>
                  <a:srgbClr val="0000FF"/>
                </a:solidFill>
                <a:latin typeface="Arial" panose="020B0604020202020204" pitchFamily="34" charset="0"/>
                <a:ea typeface="標楷體" panose="03000509000000000000" pitchFamily="65" charset="-120"/>
              </a:defRPr>
            </a:lvl4pPr>
            <a:lvl5pPr marL="2057400" indent="-228600">
              <a:defRPr sz="2400" b="1">
                <a:solidFill>
                  <a:srgbClr val="0000FF"/>
                </a:solidFill>
                <a:latin typeface="Arial" panose="020B0604020202020204" pitchFamily="34" charset="0"/>
                <a:ea typeface="標楷體" panose="03000509000000000000" pitchFamily="65" charset="-120"/>
              </a:defRPr>
            </a:lvl5pPr>
            <a:lvl6pPr marL="25146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6pPr>
            <a:lvl7pPr marL="29718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7pPr>
            <a:lvl8pPr marL="34290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8pPr>
            <a:lvl9pPr marL="38862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9pPr>
          </a:lstStyle>
          <a:p>
            <a:fld id="{8988F371-7593-4C24-B35A-DC04833855F0}" type="slidenum">
              <a:rPr lang="zh-TW" altLang="en-US" sz="1000">
                <a:solidFill>
                  <a:schemeClr val="bg1"/>
                </a:solidFill>
                <a:ea typeface="新細明體" panose="02020500000000000000" pitchFamily="18" charset="-120"/>
              </a:rPr>
              <a:pPr/>
              <a:t>35</a:t>
            </a:fld>
            <a:endParaRPr lang="en-US" altLang="zh-TW" sz="1000">
              <a:solidFill>
                <a:schemeClr val="bg1"/>
              </a:solidFill>
              <a:ea typeface="新細明體" panose="02020500000000000000" pitchFamily="18" charset="-120"/>
            </a:endParaRPr>
          </a:p>
        </p:txBody>
      </p:sp>
    </p:spTree>
  </p:cSld>
  <p:clrMapOvr>
    <a:masterClrMapping/>
  </p:clrMapOvr>
  <p:transition>
    <p:rand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標題 1">
            <a:extLst>
              <a:ext uri="{FF2B5EF4-FFF2-40B4-BE49-F238E27FC236}">
                <a16:creationId xmlns:a16="http://schemas.microsoft.com/office/drawing/2014/main" id="{FA8CD5CD-CE43-4E93-93FB-6BD56297F990}"/>
              </a:ext>
            </a:extLst>
          </p:cNvPr>
          <p:cNvSpPr>
            <a:spLocks noGrp="1"/>
          </p:cNvSpPr>
          <p:nvPr>
            <p:ph type="title"/>
          </p:nvPr>
        </p:nvSpPr>
        <p:spPr>
          <a:xfrm>
            <a:off x="457200" y="274638"/>
            <a:ext cx="6851650" cy="1036637"/>
          </a:xfrm>
        </p:spPr>
        <p:txBody>
          <a:bodyPr/>
          <a:lstStyle/>
          <a:p>
            <a:pPr eaLnBrk="1" hangingPunct="1">
              <a:defRPr/>
            </a:pPr>
            <a:endParaRPr lang="zh-TW" altLang="en-US"/>
          </a:p>
        </p:txBody>
      </p:sp>
      <p:sp>
        <p:nvSpPr>
          <p:cNvPr id="49155" name="內容版面配置區 2">
            <a:extLst>
              <a:ext uri="{FF2B5EF4-FFF2-40B4-BE49-F238E27FC236}">
                <a16:creationId xmlns:a16="http://schemas.microsoft.com/office/drawing/2014/main" id="{70281014-B2ED-4A51-B64C-5F56DF387C96}"/>
              </a:ext>
            </a:extLst>
          </p:cNvPr>
          <p:cNvSpPr>
            <a:spLocks noGrp="1"/>
          </p:cNvSpPr>
          <p:nvPr>
            <p:ph idx="1"/>
          </p:nvPr>
        </p:nvSpPr>
        <p:spPr/>
        <p:txBody>
          <a:bodyPr/>
          <a:lstStyle/>
          <a:p>
            <a:pPr eaLnBrk="1" hangingPunct="1"/>
            <a:endParaRPr lang="zh-TW" altLang="en-US"/>
          </a:p>
        </p:txBody>
      </p:sp>
      <p:sp>
        <p:nvSpPr>
          <p:cNvPr id="49156" name="投影片編號版面配置區 3">
            <a:extLst>
              <a:ext uri="{FF2B5EF4-FFF2-40B4-BE49-F238E27FC236}">
                <a16:creationId xmlns:a16="http://schemas.microsoft.com/office/drawing/2014/main" id="{8B38B273-4635-499E-8BD6-ED5C59EB528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0000FF"/>
                </a:solidFill>
                <a:latin typeface="Arial" panose="020B0604020202020204" pitchFamily="34" charset="0"/>
                <a:ea typeface="標楷體" panose="03000509000000000000" pitchFamily="65" charset="-120"/>
              </a:defRPr>
            </a:lvl1pPr>
            <a:lvl2pPr marL="742950" indent="-285750">
              <a:defRPr sz="2400" b="1">
                <a:solidFill>
                  <a:srgbClr val="0000FF"/>
                </a:solidFill>
                <a:latin typeface="Arial" panose="020B0604020202020204" pitchFamily="34" charset="0"/>
                <a:ea typeface="標楷體" panose="03000509000000000000" pitchFamily="65" charset="-120"/>
              </a:defRPr>
            </a:lvl2pPr>
            <a:lvl3pPr marL="1143000" indent="-228600">
              <a:defRPr sz="2400" b="1">
                <a:solidFill>
                  <a:srgbClr val="0000FF"/>
                </a:solidFill>
                <a:latin typeface="Arial" panose="020B0604020202020204" pitchFamily="34" charset="0"/>
                <a:ea typeface="標楷體" panose="03000509000000000000" pitchFamily="65" charset="-120"/>
              </a:defRPr>
            </a:lvl3pPr>
            <a:lvl4pPr marL="1600200" indent="-228600">
              <a:defRPr sz="2400" b="1">
                <a:solidFill>
                  <a:srgbClr val="0000FF"/>
                </a:solidFill>
                <a:latin typeface="Arial" panose="020B0604020202020204" pitchFamily="34" charset="0"/>
                <a:ea typeface="標楷體" panose="03000509000000000000" pitchFamily="65" charset="-120"/>
              </a:defRPr>
            </a:lvl4pPr>
            <a:lvl5pPr marL="2057400" indent="-228600">
              <a:defRPr sz="2400" b="1">
                <a:solidFill>
                  <a:srgbClr val="0000FF"/>
                </a:solidFill>
                <a:latin typeface="Arial" panose="020B0604020202020204" pitchFamily="34" charset="0"/>
                <a:ea typeface="標楷體" panose="03000509000000000000" pitchFamily="65" charset="-120"/>
              </a:defRPr>
            </a:lvl5pPr>
            <a:lvl6pPr marL="25146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6pPr>
            <a:lvl7pPr marL="29718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7pPr>
            <a:lvl8pPr marL="34290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8pPr>
            <a:lvl9pPr marL="38862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9pPr>
          </a:lstStyle>
          <a:p>
            <a:fld id="{F687BF9B-3BB9-474E-AE03-643C707B8AB7}" type="slidenum">
              <a:rPr lang="zh-TW" altLang="en-US" sz="1000">
                <a:solidFill>
                  <a:schemeClr val="bg1"/>
                </a:solidFill>
                <a:ea typeface="新細明體" panose="02020500000000000000" pitchFamily="18" charset="-120"/>
              </a:rPr>
              <a:pPr/>
              <a:t>36</a:t>
            </a:fld>
            <a:endParaRPr lang="en-US" altLang="zh-TW" sz="1000">
              <a:solidFill>
                <a:schemeClr val="bg1"/>
              </a:solidFill>
              <a:ea typeface="新細明體" panose="02020500000000000000" pitchFamily="18" charset="-120"/>
            </a:endParaRPr>
          </a:p>
        </p:txBody>
      </p:sp>
      <p:sp>
        <p:nvSpPr>
          <p:cNvPr id="49157" name="頁尾版面配置區 5">
            <a:extLst>
              <a:ext uri="{FF2B5EF4-FFF2-40B4-BE49-F238E27FC236}">
                <a16:creationId xmlns:a16="http://schemas.microsoft.com/office/drawing/2014/main" id="{D0363A59-2151-4435-B016-AB9B2720BDEE}"/>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0000FF"/>
                </a:solidFill>
                <a:latin typeface="Arial" panose="020B0604020202020204" pitchFamily="34" charset="0"/>
                <a:ea typeface="標楷體" panose="03000509000000000000" pitchFamily="65" charset="-120"/>
              </a:defRPr>
            </a:lvl1pPr>
            <a:lvl2pPr marL="742950" indent="-285750">
              <a:defRPr sz="2400" b="1">
                <a:solidFill>
                  <a:srgbClr val="0000FF"/>
                </a:solidFill>
                <a:latin typeface="Arial" panose="020B0604020202020204" pitchFamily="34" charset="0"/>
                <a:ea typeface="標楷體" panose="03000509000000000000" pitchFamily="65" charset="-120"/>
              </a:defRPr>
            </a:lvl2pPr>
            <a:lvl3pPr marL="1143000" indent="-228600">
              <a:defRPr sz="2400" b="1">
                <a:solidFill>
                  <a:srgbClr val="0000FF"/>
                </a:solidFill>
                <a:latin typeface="Arial" panose="020B0604020202020204" pitchFamily="34" charset="0"/>
                <a:ea typeface="標楷體" panose="03000509000000000000" pitchFamily="65" charset="-120"/>
              </a:defRPr>
            </a:lvl3pPr>
            <a:lvl4pPr marL="1600200" indent="-228600">
              <a:defRPr sz="2400" b="1">
                <a:solidFill>
                  <a:srgbClr val="0000FF"/>
                </a:solidFill>
                <a:latin typeface="Arial" panose="020B0604020202020204" pitchFamily="34" charset="0"/>
                <a:ea typeface="標楷體" panose="03000509000000000000" pitchFamily="65" charset="-120"/>
              </a:defRPr>
            </a:lvl4pPr>
            <a:lvl5pPr marL="2057400" indent="-228600">
              <a:defRPr sz="2400" b="1">
                <a:solidFill>
                  <a:srgbClr val="0000FF"/>
                </a:solidFill>
                <a:latin typeface="Arial" panose="020B0604020202020204" pitchFamily="34" charset="0"/>
                <a:ea typeface="標楷體" panose="03000509000000000000" pitchFamily="65" charset="-120"/>
              </a:defRPr>
            </a:lvl5pPr>
            <a:lvl6pPr marL="25146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6pPr>
            <a:lvl7pPr marL="29718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7pPr>
            <a:lvl8pPr marL="34290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8pPr>
            <a:lvl9pPr marL="38862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9pPr>
          </a:lstStyle>
          <a:p>
            <a:r>
              <a:rPr lang="en-US" altLang="zh-TW" sz="1000">
                <a:solidFill>
                  <a:schemeClr val="tx1"/>
                </a:solidFill>
                <a:ea typeface="新細明體" panose="02020500000000000000" pitchFamily="18" charset="-120"/>
              </a:rPr>
              <a:t>© </a:t>
            </a:r>
            <a:r>
              <a:rPr lang="zh-TW" altLang="en-US" sz="1000">
                <a:solidFill>
                  <a:schemeClr val="tx1"/>
                </a:solidFill>
                <a:ea typeface="新細明體" panose="02020500000000000000" pitchFamily="18" charset="-120"/>
              </a:rPr>
              <a:t>滄海圖書</a:t>
            </a:r>
            <a:endParaRPr lang="en-US" altLang="zh-TW" sz="1000">
              <a:solidFill>
                <a:schemeClr val="tx1"/>
              </a:solidFill>
              <a:ea typeface="新細明體" panose="02020500000000000000" pitchFamily="18" charset="-120"/>
            </a:endParaRPr>
          </a:p>
        </p:txBody>
      </p:sp>
      <p:pic>
        <p:nvPicPr>
          <p:cNvPr id="49158" name="Picture 7">
            <a:extLst>
              <a:ext uri="{FF2B5EF4-FFF2-40B4-BE49-F238E27FC236}">
                <a16:creationId xmlns:a16="http://schemas.microsoft.com/office/drawing/2014/main" id="{B6D8EAC0-C76E-483E-9A07-0597545B06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4913" y="1628775"/>
            <a:ext cx="6732587"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rand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標題 1">
            <a:extLst>
              <a:ext uri="{FF2B5EF4-FFF2-40B4-BE49-F238E27FC236}">
                <a16:creationId xmlns:a16="http://schemas.microsoft.com/office/drawing/2014/main" id="{C0EDA802-EDF1-4F64-9F00-B158EF568D61}"/>
              </a:ext>
            </a:extLst>
          </p:cNvPr>
          <p:cNvSpPr>
            <a:spLocks noGrp="1"/>
          </p:cNvSpPr>
          <p:nvPr>
            <p:ph type="title"/>
          </p:nvPr>
        </p:nvSpPr>
        <p:spPr>
          <a:xfrm>
            <a:off x="457200" y="274638"/>
            <a:ext cx="6851650" cy="1036637"/>
          </a:xfrm>
        </p:spPr>
        <p:txBody>
          <a:bodyPr/>
          <a:lstStyle/>
          <a:p>
            <a:pPr eaLnBrk="1" hangingPunct="1">
              <a:defRPr/>
            </a:pPr>
            <a:r>
              <a:rPr lang="zh-TW" altLang="en-US"/>
              <a:t>緊急事件通知看板</a:t>
            </a:r>
          </a:p>
        </p:txBody>
      </p:sp>
      <p:sp>
        <p:nvSpPr>
          <p:cNvPr id="50179" name="內容版面配置區 2">
            <a:extLst>
              <a:ext uri="{FF2B5EF4-FFF2-40B4-BE49-F238E27FC236}">
                <a16:creationId xmlns:a16="http://schemas.microsoft.com/office/drawing/2014/main" id="{4EAD0EF1-4162-4E2C-84FB-3CD2F0141DC9}"/>
              </a:ext>
            </a:extLst>
          </p:cNvPr>
          <p:cNvSpPr>
            <a:spLocks noGrp="1"/>
          </p:cNvSpPr>
          <p:nvPr>
            <p:ph idx="1"/>
          </p:nvPr>
        </p:nvSpPr>
        <p:spPr/>
        <p:txBody>
          <a:bodyPr/>
          <a:lstStyle/>
          <a:p>
            <a:pPr eaLnBrk="1" hangingPunct="1"/>
            <a:r>
              <a:rPr lang="zh-TW" altLang="en-US"/>
              <a:t>使用情境</a:t>
            </a:r>
            <a:endParaRPr lang="en-US" altLang="zh-TW"/>
          </a:p>
          <a:p>
            <a:pPr lvl="1" eaLnBrk="1" hangingPunct="1"/>
            <a:r>
              <a:rPr lang="zh-TW" altLang="en-US"/>
              <a:t>高階管理者心中的緊急事件，若發生時，希望在儀表板中能夠立即得到這些緊急事件的核心資料</a:t>
            </a:r>
            <a:endParaRPr lang="en-US" altLang="zh-TW"/>
          </a:p>
          <a:p>
            <a:pPr eaLnBrk="1" hangingPunct="1"/>
            <a:r>
              <a:rPr lang="zh-TW" altLang="en-US"/>
              <a:t>可調整之元件</a:t>
            </a:r>
            <a:endParaRPr lang="en-US" altLang="zh-TW"/>
          </a:p>
          <a:p>
            <a:pPr eaLnBrk="1" hangingPunct="1"/>
            <a:r>
              <a:rPr lang="zh-TW" altLang="en-US"/>
              <a:t>對應到的資料</a:t>
            </a:r>
            <a:endParaRPr lang="en-US" altLang="zh-TW"/>
          </a:p>
          <a:p>
            <a:pPr lvl="1" eaLnBrk="1" hangingPunct="1"/>
            <a:r>
              <a:rPr lang="zh-TW" altLang="en-US"/>
              <a:t>因為需能展現所有緊急事件的核心資料，所以通常是類似一般報表的結構</a:t>
            </a:r>
          </a:p>
        </p:txBody>
      </p:sp>
      <p:sp>
        <p:nvSpPr>
          <p:cNvPr id="50180" name="投影片編號版面配置區 3">
            <a:extLst>
              <a:ext uri="{FF2B5EF4-FFF2-40B4-BE49-F238E27FC236}">
                <a16:creationId xmlns:a16="http://schemas.microsoft.com/office/drawing/2014/main" id="{8A1D5B0B-1D1E-4CCA-92F1-D99A7E58449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0000FF"/>
                </a:solidFill>
                <a:latin typeface="Arial" panose="020B0604020202020204" pitchFamily="34" charset="0"/>
                <a:ea typeface="標楷體" panose="03000509000000000000" pitchFamily="65" charset="-120"/>
              </a:defRPr>
            </a:lvl1pPr>
            <a:lvl2pPr marL="742950" indent="-285750">
              <a:defRPr sz="2400" b="1">
                <a:solidFill>
                  <a:srgbClr val="0000FF"/>
                </a:solidFill>
                <a:latin typeface="Arial" panose="020B0604020202020204" pitchFamily="34" charset="0"/>
                <a:ea typeface="標楷體" panose="03000509000000000000" pitchFamily="65" charset="-120"/>
              </a:defRPr>
            </a:lvl2pPr>
            <a:lvl3pPr marL="1143000" indent="-228600">
              <a:defRPr sz="2400" b="1">
                <a:solidFill>
                  <a:srgbClr val="0000FF"/>
                </a:solidFill>
                <a:latin typeface="Arial" panose="020B0604020202020204" pitchFamily="34" charset="0"/>
                <a:ea typeface="標楷體" panose="03000509000000000000" pitchFamily="65" charset="-120"/>
              </a:defRPr>
            </a:lvl3pPr>
            <a:lvl4pPr marL="1600200" indent="-228600">
              <a:defRPr sz="2400" b="1">
                <a:solidFill>
                  <a:srgbClr val="0000FF"/>
                </a:solidFill>
                <a:latin typeface="Arial" panose="020B0604020202020204" pitchFamily="34" charset="0"/>
                <a:ea typeface="標楷體" panose="03000509000000000000" pitchFamily="65" charset="-120"/>
              </a:defRPr>
            </a:lvl4pPr>
            <a:lvl5pPr marL="2057400" indent="-228600">
              <a:defRPr sz="2400" b="1">
                <a:solidFill>
                  <a:srgbClr val="0000FF"/>
                </a:solidFill>
                <a:latin typeface="Arial" panose="020B0604020202020204" pitchFamily="34" charset="0"/>
                <a:ea typeface="標楷體" panose="03000509000000000000" pitchFamily="65" charset="-120"/>
              </a:defRPr>
            </a:lvl5pPr>
            <a:lvl6pPr marL="25146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6pPr>
            <a:lvl7pPr marL="29718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7pPr>
            <a:lvl8pPr marL="34290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8pPr>
            <a:lvl9pPr marL="38862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9pPr>
          </a:lstStyle>
          <a:p>
            <a:fld id="{B7C68C3E-B40D-4589-8AC0-3A45BDB74BC5}" type="slidenum">
              <a:rPr lang="zh-TW" altLang="en-US" sz="1000">
                <a:solidFill>
                  <a:schemeClr val="bg1"/>
                </a:solidFill>
                <a:ea typeface="新細明體" panose="02020500000000000000" pitchFamily="18" charset="-120"/>
              </a:rPr>
              <a:pPr/>
              <a:t>37</a:t>
            </a:fld>
            <a:endParaRPr lang="en-US" altLang="zh-TW" sz="1000">
              <a:solidFill>
                <a:schemeClr val="bg1"/>
              </a:solidFill>
              <a:ea typeface="新細明體" panose="02020500000000000000" pitchFamily="18" charset="-120"/>
            </a:endParaRPr>
          </a:p>
        </p:txBody>
      </p:sp>
      <p:sp>
        <p:nvSpPr>
          <p:cNvPr id="50181" name="頁尾版面配置區 4">
            <a:extLst>
              <a:ext uri="{FF2B5EF4-FFF2-40B4-BE49-F238E27FC236}">
                <a16:creationId xmlns:a16="http://schemas.microsoft.com/office/drawing/2014/main" id="{DD709C5D-2736-4D2C-A2B0-623A2D558091}"/>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0000FF"/>
                </a:solidFill>
                <a:latin typeface="Arial" panose="020B0604020202020204" pitchFamily="34" charset="0"/>
                <a:ea typeface="標楷體" panose="03000509000000000000" pitchFamily="65" charset="-120"/>
              </a:defRPr>
            </a:lvl1pPr>
            <a:lvl2pPr marL="742950" indent="-285750">
              <a:defRPr sz="2400" b="1">
                <a:solidFill>
                  <a:srgbClr val="0000FF"/>
                </a:solidFill>
                <a:latin typeface="Arial" panose="020B0604020202020204" pitchFamily="34" charset="0"/>
                <a:ea typeface="標楷體" panose="03000509000000000000" pitchFamily="65" charset="-120"/>
              </a:defRPr>
            </a:lvl2pPr>
            <a:lvl3pPr marL="1143000" indent="-228600">
              <a:defRPr sz="2400" b="1">
                <a:solidFill>
                  <a:srgbClr val="0000FF"/>
                </a:solidFill>
                <a:latin typeface="Arial" panose="020B0604020202020204" pitchFamily="34" charset="0"/>
                <a:ea typeface="標楷體" panose="03000509000000000000" pitchFamily="65" charset="-120"/>
              </a:defRPr>
            </a:lvl3pPr>
            <a:lvl4pPr marL="1600200" indent="-228600">
              <a:defRPr sz="2400" b="1">
                <a:solidFill>
                  <a:srgbClr val="0000FF"/>
                </a:solidFill>
                <a:latin typeface="Arial" panose="020B0604020202020204" pitchFamily="34" charset="0"/>
                <a:ea typeface="標楷體" panose="03000509000000000000" pitchFamily="65" charset="-120"/>
              </a:defRPr>
            </a:lvl4pPr>
            <a:lvl5pPr marL="2057400" indent="-228600">
              <a:defRPr sz="2400" b="1">
                <a:solidFill>
                  <a:srgbClr val="0000FF"/>
                </a:solidFill>
                <a:latin typeface="Arial" panose="020B0604020202020204" pitchFamily="34" charset="0"/>
                <a:ea typeface="標楷體" panose="03000509000000000000" pitchFamily="65" charset="-120"/>
              </a:defRPr>
            </a:lvl5pPr>
            <a:lvl6pPr marL="25146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6pPr>
            <a:lvl7pPr marL="29718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7pPr>
            <a:lvl8pPr marL="34290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8pPr>
            <a:lvl9pPr marL="38862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9pPr>
          </a:lstStyle>
          <a:p>
            <a:r>
              <a:rPr lang="en-US" altLang="zh-TW" sz="1000">
                <a:solidFill>
                  <a:schemeClr val="tx1"/>
                </a:solidFill>
                <a:ea typeface="新細明體" panose="02020500000000000000" pitchFamily="18" charset="-120"/>
              </a:rPr>
              <a:t>© </a:t>
            </a:r>
            <a:r>
              <a:rPr lang="zh-TW" altLang="en-US" sz="1000">
                <a:solidFill>
                  <a:schemeClr val="tx1"/>
                </a:solidFill>
                <a:ea typeface="新細明體" panose="02020500000000000000" pitchFamily="18" charset="-120"/>
              </a:rPr>
              <a:t>滄海圖書</a:t>
            </a:r>
            <a:endParaRPr lang="en-US" altLang="zh-TW" sz="1000">
              <a:solidFill>
                <a:schemeClr val="tx1"/>
              </a:solidFill>
              <a:ea typeface="新細明體" panose="02020500000000000000" pitchFamily="18" charset="-120"/>
            </a:endParaRPr>
          </a:p>
        </p:txBody>
      </p:sp>
    </p:spTree>
  </p:cSld>
  <p:clrMapOvr>
    <a:masterClrMapping/>
  </p:clrMapOvr>
  <p:transition>
    <p:rand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標題 1">
            <a:extLst>
              <a:ext uri="{FF2B5EF4-FFF2-40B4-BE49-F238E27FC236}">
                <a16:creationId xmlns:a16="http://schemas.microsoft.com/office/drawing/2014/main" id="{EDA67B18-8E29-439A-BFE7-93F719787525}"/>
              </a:ext>
            </a:extLst>
          </p:cNvPr>
          <p:cNvSpPr>
            <a:spLocks noGrp="1"/>
          </p:cNvSpPr>
          <p:nvPr>
            <p:ph type="title"/>
          </p:nvPr>
        </p:nvSpPr>
        <p:spPr>
          <a:xfrm>
            <a:off x="457200" y="274638"/>
            <a:ext cx="6851650" cy="1036637"/>
          </a:xfrm>
        </p:spPr>
        <p:txBody>
          <a:bodyPr/>
          <a:lstStyle/>
          <a:p>
            <a:pPr eaLnBrk="1" hangingPunct="1">
              <a:defRPr/>
            </a:pPr>
            <a:endParaRPr lang="zh-TW" altLang="en-US"/>
          </a:p>
        </p:txBody>
      </p:sp>
      <p:sp>
        <p:nvSpPr>
          <p:cNvPr id="51203" name="內容版面配置區 2">
            <a:extLst>
              <a:ext uri="{FF2B5EF4-FFF2-40B4-BE49-F238E27FC236}">
                <a16:creationId xmlns:a16="http://schemas.microsoft.com/office/drawing/2014/main" id="{D3AA2074-4F2D-4ABC-B99C-B19F7D001E20}"/>
              </a:ext>
            </a:extLst>
          </p:cNvPr>
          <p:cNvSpPr>
            <a:spLocks noGrp="1"/>
          </p:cNvSpPr>
          <p:nvPr>
            <p:ph idx="1"/>
          </p:nvPr>
        </p:nvSpPr>
        <p:spPr/>
        <p:txBody>
          <a:bodyPr/>
          <a:lstStyle/>
          <a:p>
            <a:pPr eaLnBrk="1" hangingPunct="1"/>
            <a:endParaRPr lang="zh-TW" altLang="en-US"/>
          </a:p>
        </p:txBody>
      </p:sp>
      <p:sp>
        <p:nvSpPr>
          <p:cNvPr id="51204" name="投影片編號版面配置區 3">
            <a:extLst>
              <a:ext uri="{FF2B5EF4-FFF2-40B4-BE49-F238E27FC236}">
                <a16:creationId xmlns:a16="http://schemas.microsoft.com/office/drawing/2014/main" id="{49C70B3F-C6AB-481A-B2D3-D2A4AB0E4A0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0000FF"/>
                </a:solidFill>
                <a:latin typeface="Arial" panose="020B0604020202020204" pitchFamily="34" charset="0"/>
                <a:ea typeface="標楷體" panose="03000509000000000000" pitchFamily="65" charset="-120"/>
              </a:defRPr>
            </a:lvl1pPr>
            <a:lvl2pPr marL="742950" indent="-285750">
              <a:defRPr sz="2400" b="1">
                <a:solidFill>
                  <a:srgbClr val="0000FF"/>
                </a:solidFill>
                <a:latin typeface="Arial" panose="020B0604020202020204" pitchFamily="34" charset="0"/>
                <a:ea typeface="標楷體" panose="03000509000000000000" pitchFamily="65" charset="-120"/>
              </a:defRPr>
            </a:lvl2pPr>
            <a:lvl3pPr marL="1143000" indent="-228600">
              <a:defRPr sz="2400" b="1">
                <a:solidFill>
                  <a:srgbClr val="0000FF"/>
                </a:solidFill>
                <a:latin typeface="Arial" panose="020B0604020202020204" pitchFamily="34" charset="0"/>
                <a:ea typeface="標楷體" panose="03000509000000000000" pitchFamily="65" charset="-120"/>
              </a:defRPr>
            </a:lvl3pPr>
            <a:lvl4pPr marL="1600200" indent="-228600">
              <a:defRPr sz="2400" b="1">
                <a:solidFill>
                  <a:srgbClr val="0000FF"/>
                </a:solidFill>
                <a:latin typeface="Arial" panose="020B0604020202020204" pitchFamily="34" charset="0"/>
                <a:ea typeface="標楷體" panose="03000509000000000000" pitchFamily="65" charset="-120"/>
              </a:defRPr>
            </a:lvl4pPr>
            <a:lvl5pPr marL="2057400" indent="-228600">
              <a:defRPr sz="2400" b="1">
                <a:solidFill>
                  <a:srgbClr val="0000FF"/>
                </a:solidFill>
                <a:latin typeface="Arial" panose="020B0604020202020204" pitchFamily="34" charset="0"/>
                <a:ea typeface="標楷體" panose="03000509000000000000" pitchFamily="65" charset="-120"/>
              </a:defRPr>
            </a:lvl5pPr>
            <a:lvl6pPr marL="25146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6pPr>
            <a:lvl7pPr marL="29718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7pPr>
            <a:lvl8pPr marL="34290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8pPr>
            <a:lvl9pPr marL="38862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9pPr>
          </a:lstStyle>
          <a:p>
            <a:fld id="{96560654-0F07-49DE-BAC5-24B09AAC4728}" type="slidenum">
              <a:rPr lang="zh-TW" altLang="en-US" sz="1000">
                <a:solidFill>
                  <a:schemeClr val="bg1"/>
                </a:solidFill>
                <a:ea typeface="新細明體" panose="02020500000000000000" pitchFamily="18" charset="-120"/>
              </a:rPr>
              <a:pPr/>
              <a:t>38</a:t>
            </a:fld>
            <a:endParaRPr lang="en-US" altLang="zh-TW" sz="1000">
              <a:solidFill>
                <a:schemeClr val="bg1"/>
              </a:solidFill>
              <a:ea typeface="新細明體" panose="02020500000000000000" pitchFamily="18" charset="-120"/>
            </a:endParaRPr>
          </a:p>
        </p:txBody>
      </p:sp>
      <p:sp>
        <p:nvSpPr>
          <p:cNvPr id="51205" name="頁尾版面配置區 5">
            <a:extLst>
              <a:ext uri="{FF2B5EF4-FFF2-40B4-BE49-F238E27FC236}">
                <a16:creationId xmlns:a16="http://schemas.microsoft.com/office/drawing/2014/main" id="{B335013F-06CF-4EDC-95DA-09EAAB9FE432}"/>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0000FF"/>
                </a:solidFill>
                <a:latin typeface="Arial" panose="020B0604020202020204" pitchFamily="34" charset="0"/>
                <a:ea typeface="標楷體" panose="03000509000000000000" pitchFamily="65" charset="-120"/>
              </a:defRPr>
            </a:lvl1pPr>
            <a:lvl2pPr marL="742950" indent="-285750">
              <a:defRPr sz="2400" b="1">
                <a:solidFill>
                  <a:srgbClr val="0000FF"/>
                </a:solidFill>
                <a:latin typeface="Arial" panose="020B0604020202020204" pitchFamily="34" charset="0"/>
                <a:ea typeface="標楷體" panose="03000509000000000000" pitchFamily="65" charset="-120"/>
              </a:defRPr>
            </a:lvl2pPr>
            <a:lvl3pPr marL="1143000" indent="-228600">
              <a:defRPr sz="2400" b="1">
                <a:solidFill>
                  <a:srgbClr val="0000FF"/>
                </a:solidFill>
                <a:latin typeface="Arial" panose="020B0604020202020204" pitchFamily="34" charset="0"/>
                <a:ea typeface="標楷體" panose="03000509000000000000" pitchFamily="65" charset="-120"/>
              </a:defRPr>
            </a:lvl3pPr>
            <a:lvl4pPr marL="1600200" indent="-228600">
              <a:defRPr sz="2400" b="1">
                <a:solidFill>
                  <a:srgbClr val="0000FF"/>
                </a:solidFill>
                <a:latin typeface="Arial" panose="020B0604020202020204" pitchFamily="34" charset="0"/>
                <a:ea typeface="標楷體" panose="03000509000000000000" pitchFamily="65" charset="-120"/>
              </a:defRPr>
            </a:lvl4pPr>
            <a:lvl5pPr marL="2057400" indent="-228600">
              <a:defRPr sz="2400" b="1">
                <a:solidFill>
                  <a:srgbClr val="0000FF"/>
                </a:solidFill>
                <a:latin typeface="Arial" panose="020B0604020202020204" pitchFamily="34" charset="0"/>
                <a:ea typeface="標楷體" panose="03000509000000000000" pitchFamily="65" charset="-120"/>
              </a:defRPr>
            </a:lvl5pPr>
            <a:lvl6pPr marL="25146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6pPr>
            <a:lvl7pPr marL="29718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7pPr>
            <a:lvl8pPr marL="34290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8pPr>
            <a:lvl9pPr marL="38862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9pPr>
          </a:lstStyle>
          <a:p>
            <a:r>
              <a:rPr lang="en-US" altLang="zh-TW" sz="1000">
                <a:solidFill>
                  <a:schemeClr val="tx1"/>
                </a:solidFill>
                <a:ea typeface="新細明體" panose="02020500000000000000" pitchFamily="18" charset="-120"/>
              </a:rPr>
              <a:t>© </a:t>
            </a:r>
            <a:r>
              <a:rPr lang="zh-TW" altLang="en-US" sz="1000">
                <a:solidFill>
                  <a:schemeClr val="tx1"/>
                </a:solidFill>
                <a:ea typeface="新細明體" panose="02020500000000000000" pitchFamily="18" charset="-120"/>
              </a:rPr>
              <a:t>滄海圖書</a:t>
            </a:r>
            <a:endParaRPr lang="en-US" altLang="zh-TW" sz="1000">
              <a:solidFill>
                <a:schemeClr val="tx1"/>
              </a:solidFill>
              <a:ea typeface="新細明體" panose="02020500000000000000" pitchFamily="18" charset="-120"/>
            </a:endParaRPr>
          </a:p>
        </p:txBody>
      </p:sp>
      <p:pic>
        <p:nvPicPr>
          <p:cNvPr id="51206" name="Picture 7">
            <a:extLst>
              <a:ext uri="{FF2B5EF4-FFF2-40B4-BE49-F238E27FC236}">
                <a16:creationId xmlns:a16="http://schemas.microsoft.com/office/drawing/2014/main" id="{365340FE-C17E-49ED-AFB0-5812559842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8238" y="2133600"/>
            <a:ext cx="6865937"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rand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標題 1">
            <a:extLst>
              <a:ext uri="{FF2B5EF4-FFF2-40B4-BE49-F238E27FC236}">
                <a16:creationId xmlns:a16="http://schemas.microsoft.com/office/drawing/2014/main" id="{3110FE43-6C5A-494C-91E9-864A891B9918}"/>
              </a:ext>
            </a:extLst>
          </p:cNvPr>
          <p:cNvSpPr>
            <a:spLocks noGrp="1"/>
          </p:cNvSpPr>
          <p:nvPr>
            <p:ph type="title"/>
          </p:nvPr>
        </p:nvSpPr>
        <p:spPr>
          <a:xfrm>
            <a:off x="457200" y="274638"/>
            <a:ext cx="6851650" cy="1036637"/>
          </a:xfrm>
        </p:spPr>
        <p:txBody>
          <a:bodyPr/>
          <a:lstStyle/>
          <a:p>
            <a:pPr eaLnBrk="1" hangingPunct="1">
              <a:defRPr/>
            </a:pPr>
            <a:r>
              <a:rPr lang="zh-TW" altLang="en-US"/>
              <a:t>加入各種警戒色及連結的線上一般報表</a:t>
            </a:r>
          </a:p>
        </p:txBody>
      </p:sp>
      <p:sp>
        <p:nvSpPr>
          <p:cNvPr id="52227" name="內容版面配置區 2">
            <a:extLst>
              <a:ext uri="{FF2B5EF4-FFF2-40B4-BE49-F238E27FC236}">
                <a16:creationId xmlns:a16="http://schemas.microsoft.com/office/drawing/2014/main" id="{12F874DA-8144-4B44-A071-F3DC65D52115}"/>
              </a:ext>
            </a:extLst>
          </p:cNvPr>
          <p:cNvSpPr>
            <a:spLocks noGrp="1"/>
          </p:cNvSpPr>
          <p:nvPr>
            <p:ph idx="1"/>
          </p:nvPr>
        </p:nvSpPr>
        <p:spPr/>
        <p:txBody>
          <a:bodyPr/>
          <a:lstStyle/>
          <a:p>
            <a:pPr eaLnBrk="1" hangingPunct="1"/>
            <a:r>
              <a:rPr lang="zh-TW" altLang="en-US"/>
              <a:t>使用情境</a:t>
            </a:r>
            <a:endParaRPr lang="en-US" altLang="zh-TW"/>
          </a:p>
          <a:p>
            <a:pPr lvl="1" eaLnBrk="1" hangingPunct="1"/>
            <a:r>
              <a:rPr lang="zh-TW" altLang="en-US"/>
              <a:t>改進一般報表成為可以得到資料的即時更新性</a:t>
            </a:r>
            <a:endParaRPr lang="en-US" altLang="zh-TW"/>
          </a:p>
          <a:p>
            <a:pPr lvl="2" eaLnBrk="1" hangingPunct="1"/>
            <a:r>
              <a:rPr lang="zh-TW" altLang="en-US"/>
              <a:t>隨時有機器當機時，只要資料進到資料倉儲系統，這種報表的資料就會立即得到更新</a:t>
            </a:r>
            <a:endParaRPr lang="en-US" altLang="zh-TW"/>
          </a:p>
          <a:p>
            <a:pPr lvl="1" eaLnBrk="1" hangingPunct="1"/>
            <a:r>
              <a:rPr lang="zh-TW" altLang="en-US"/>
              <a:t>這個看板跟一般報表的最大差別為 </a:t>
            </a:r>
            <a:endParaRPr lang="en-US" altLang="zh-TW"/>
          </a:p>
          <a:p>
            <a:pPr lvl="2" eaLnBrk="1" hangingPunct="1"/>
            <a:r>
              <a:rPr lang="zh-TW" altLang="en-US"/>
              <a:t>資料的即時更新性</a:t>
            </a:r>
            <a:endParaRPr lang="en-US" altLang="zh-TW"/>
          </a:p>
          <a:p>
            <a:pPr lvl="2" eaLnBrk="1" hangingPunct="1"/>
            <a:r>
              <a:rPr lang="zh-TW" altLang="en-US"/>
              <a:t>可在報表適當的地方加入警戒色</a:t>
            </a:r>
            <a:endParaRPr lang="en-US" altLang="zh-TW"/>
          </a:p>
          <a:p>
            <a:pPr lvl="2" eaLnBrk="1" hangingPunct="1"/>
            <a:r>
              <a:rPr lang="zh-TW" altLang="en-US"/>
              <a:t>針對報表中某些有問題的分析單元，可以設計連結到細部的相關報表</a:t>
            </a:r>
            <a:endParaRPr lang="en-US" altLang="zh-TW"/>
          </a:p>
        </p:txBody>
      </p:sp>
      <p:sp>
        <p:nvSpPr>
          <p:cNvPr id="52228" name="投影片編號版面配置區 3">
            <a:extLst>
              <a:ext uri="{FF2B5EF4-FFF2-40B4-BE49-F238E27FC236}">
                <a16:creationId xmlns:a16="http://schemas.microsoft.com/office/drawing/2014/main" id="{98F8A0DD-E422-4295-990F-642FA8DF8C8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0000FF"/>
                </a:solidFill>
                <a:latin typeface="Arial" panose="020B0604020202020204" pitchFamily="34" charset="0"/>
                <a:ea typeface="標楷體" panose="03000509000000000000" pitchFamily="65" charset="-120"/>
              </a:defRPr>
            </a:lvl1pPr>
            <a:lvl2pPr marL="742950" indent="-285750">
              <a:defRPr sz="2400" b="1">
                <a:solidFill>
                  <a:srgbClr val="0000FF"/>
                </a:solidFill>
                <a:latin typeface="Arial" panose="020B0604020202020204" pitchFamily="34" charset="0"/>
                <a:ea typeface="標楷體" panose="03000509000000000000" pitchFamily="65" charset="-120"/>
              </a:defRPr>
            </a:lvl2pPr>
            <a:lvl3pPr marL="1143000" indent="-228600">
              <a:defRPr sz="2400" b="1">
                <a:solidFill>
                  <a:srgbClr val="0000FF"/>
                </a:solidFill>
                <a:latin typeface="Arial" panose="020B0604020202020204" pitchFamily="34" charset="0"/>
                <a:ea typeface="標楷體" panose="03000509000000000000" pitchFamily="65" charset="-120"/>
              </a:defRPr>
            </a:lvl3pPr>
            <a:lvl4pPr marL="1600200" indent="-228600">
              <a:defRPr sz="2400" b="1">
                <a:solidFill>
                  <a:srgbClr val="0000FF"/>
                </a:solidFill>
                <a:latin typeface="Arial" panose="020B0604020202020204" pitchFamily="34" charset="0"/>
                <a:ea typeface="標楷體" panose="03000509000000000000" pitchFamily="65" charset="-120"/>
              </a:defRPr>
            </a:lvl4pPr>
            <a:lvl5pPr marL="2057400" indent="-228600">
              <a:defRPr sz="2400" b="1">
                <a:solidFill>
                  <a:srgbClr val="0000FF"/>
                </a:solidFill>
                <a:latin typeface="Arial" panose="020B0604020202020204" pitchFamily="34" charset="0"/>
                <a:ea typeface="標楷體" panose="03000509000000000000" pitchFamily="65" charset="-120"/>
              </a:defRPr>
            </a:lvl5pPr>
            <a:lvl6pPr marL="25146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6pPr>
            <a:lvl7pPr marL="29718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7pPr>
            <a:lvl8pPr marL="34290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8pPr>
            <a:lvl9pPr marL="38862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9pPr>
          </a:lstStyle>
          <a:p>
            <a:fld id="{B6874D22-2700-46F5-B02D-6279825B8B97}" type="slidenum">
              <a:rPr lang="zh-TW" altLang="en-US" sz="1000">
                <a:solidFill>
                  <a:schemeClr val="bg1"/>
                </a:solidFill>
                <a:ea typeface="新細明體" panose="02020500000000000000" pitchFamily="18" charset="-120"/>
              </a:rPr>
              <a:pPr/>
              <a:t>39</a:t>
            </a:fld>
            <a:endParaRPr lang="en-US" altLang="zh-TW" sz="1000">
              <a:solidFill>
                <a:schemeClr val="bg1"/>
              </a:solidFill>
              <a:ea typeface="新細明體" panose="02020500000000000000" pitchFamily="18" charset="-120"/>
            </a:endParaRPr>
          </a:p>
        </p:txBody>
      </p:sp>
      <p:sp>
        <p:nvSpPr>
          <p:cNvPr id="52229" name="頁尾版面配置區 4">
            <a:extLst>
              <a:ext uri="{FF2B5EF4-FFF2-40B4-BE49-F238E27FC236}">
                <a16:creationId xmlns:a16="http://schemas.microsoft.com/office/drawing/2014/main" id="{798EEEC9-944B-4A53-82AF-D3F741D6318C}"/>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0000FF"/>
                </a:solidFill>
                <a:latin typeface="Arial" panose="020B0604020202020204" pitchFamily="34" charset="0"/>
                <a:ea typeface="標楷體" panose="03000509000000000000" pitchFamily="65" charset="-120"/>
              </a:defRPr>
            </a:lvl1pPr>
            <a:lvl2pPr marL="742950" indent="-285750">
              <a:defRPr sz="2400" b="1">
                <a:solidFill>
                  <a:srgbClr val="0000FF"/>
                </a:solidFill>
                <a:latin typeface="Arial" panose="020B0604020202020204" pitchFamily="34" charset="0"/>
                <a:ea typeface="標楷體" panose="03000509000000000000" pitchFamily="65" charset="-120"/>
              </a:defRPr>
            </a:lvl2pPr>
            <a:lvl3pPr marL="1143000" indent="-228600">
              <a:defRPr sz="2400" b="1">
                <a:solidFill>
                  <a:srgbClr val="0000FF"/>
                </a:solidFill>
                <a:latin typeface="Arial" panose="020B0604020202020204" pitchFamily="34" charset="0"/>
                <a:ea typeface="標楷體" panose="03000509000000000000" pitchFamily="65" charset="-120"/>
              </a:defRPr>
            </a:lvl3pPr>
            <a:lvl4pPr marL="1600200" indent="-228600">
              <a:defRPr sz="2400" b="1">
                <a:solidFill>
                  <a:srgbClr val="0000FF"/>
                </a:solidFill>
                <a:latin typeface="Arial" panose="020B0604020202020204" pitchFamily="34" charset="0"/>
                <a:ea typeface="標楷體" panose="03000509000000000000" pitchFamily="65" charset="-120"/>
              </a:defRPr>
            </a:lvl4pPr>
            <a:lvl5pPr marL="2057400" indent="-228600">
              <a:defRPr sz="2400" b="1">
                <a:solidFill>
                  <a:srgbClr val="0000FF"/>
                </a:solidFill>
                <a:latin typeface="Arial" panose="020B0604020202020204" pitchFamily="34" charset="0"/>
                <a:ea typeface="標楷體" panose="03000509000000000000" pitchFamily="65" charset="-120"/>
              </a:defRPr>
            </a:lvl5pPr>
            <a:lvl6pPr marL="25146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6pPr>
            <a:lvl7pPr marL="29718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7pPr>
            <a:lvl8pPr marL="34290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8pPr>
            <a:lvl9pPr marL="38862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9pPr>
          </a:lstStyle>
          <a:p>
            <a:r>
              <a:rPr lang="en-US" altLang="zh-TW" sz="1000">
                <a:solidFill>
                  <a:schemeClr val="tx1"/>
                </a:solidFill>
                <a:ea typeface="新細明體" panose="02020500000000000000" pitchFamily="18" charset="-120"/>
              </a:rPr>
              <a:t>© </a:t>
            </a:r>
            <a:r>
              <a:rPr lang="zh-TW" altLang="en-US" sz="1000">
                <a:solidFill>
                  <a:schemeClr val="tx1"/>
                </a:solidFill>
                <a:ea typeface="新細明體" panose="02020500000000000000" pitchFamily="18" charset="-120"/>
              </a:rPr>
              <a:t>滄海圖書</a:t>
            </a:r>
            <a:endParaRPr lang="en-US" altLang="zh-TW" sz="1000">
              <a:solidFill>
                <a:schemeClr val="tx1"/>
              </a:solidFill>
              <a:ea typeface="新細明體" panose="02020500000000000000" pitchFamily="18" charset="-120"/>
            </a:endParaRPr>
          </a:p>
        </p:txBody>
      </p:sp>
    </p:spTree>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標題 1">
            <a:extLst>
              <a:ext uri="{FF2B5EF4-FFF2-40B4-BE49-F238E27FC236}">
                <a16:creationId xmlns:a16="http://schemas.microsoft.com/office/drawing/2014/main" id="{AE570213-6420-486C-A2E0-D8511FC2F4C5}"/>
              </a:ext>
            </a:extLst>
          </p:cNvPr>
          <p:cNvSpPr>
            <a:spLocks noGrp="1"/>
          </p:cNvSpPr>
          <p:nvPr>
            <p:ph type="title"/>
          </p:nvPr>
        </p:nvSpPr>
        <p:spPr>
          <a:xfrm>
            <a:off x="457200" y="274638"/>
            <a:ext cx="6851650" cy="1036637"/>
          </a:xfrm>
        </p:spPr>
        <p:txBody>
          <a:bodyPr/>
          <a:lstStyle/>
          <a:p>
            <a:pPr eaLnBrk="1" hangingPunct="1">
              <a:defRPr/>
            </a:pPr>
            <a:r>
              <a:rPr lang="zh-TW" altLang="en-US"/>
              <a:t>資料立方體與其他資料倉儲元件的關係 </a:t>
            </a:r>
          </a:p>
        </p:txBody>
      </p:sp>
      <p:sp>
        <p:nvSpPr>
          <p:cNvPr id="7171" name="內容版面配置區 2">
            <a:extLst>
              <a:ext uri="{FF2B5EF4-FFF2-40B4-BE49-F238E27FC236}">
                <a16:creationId xmlns:a16="http://schemas.microsoft.com/office/drawing/2014/main" id="{3F68A5D2-1409-460C-8E42-640952266F14}"/>
              </a:ext>
            </a:extLst>
          </p:cNvPr>
          <p:cNvSpPr>
            <a:spLocks noGrp="1"/>
          </p:cNvSpPr>
          <p:nvPr>
            <p:ph idx="1"/>
          </p:nvPr>
        </p:nvSpPr>
        <p:spPr>
          <a:xfrm>
            <a:off x="457200" y="1412875"/>
            <a:ext cx="8229600" cy="5184775"/>
          </a:xfrm>
        </p:spPr>
        <p:txBody>
          <a:bodyPr>
            <a:normAutofit fontScale="92500" lnSpcReduction="10000"/>
          </a:bodyPr>
          <a:lstStyle/>
          <a:p>
            <a:pPr eaLnBrk="1" hangingPunct="1">
              <a:defRPr/>
            </a:pPr>
            <a:r>
              <a:rPr lang="zh-TW" altLang="en-US" dirty="0"/>
              <a:t>報表是使用者最終想看的東西</a:t>
            </a:r>
            <a:endParaRPr lang="en-US" altLang="zh-TW" dirty="0"/>
          </a:p>
          <a:p>
            <a:pPr eaLnBrk="1" hangingPunct="1">
              <a:defRPr/>
            </a:pPr>
            <a:r>
              <a:rPr lang="zh-TW" altLang="en-US" dirty="0"/>
              <a:t>多維度模型是資料倉儲資料的儲存方式</a:t>
            </a:r>
            <a:endParaRPr lang="en-US" altLang="zh-TW" dirty="0"/>
          </a:p>
          <a:p>
            <a:pPr eaLnBrk="1" hangingPunct="1">
              <a:defRPr/>
            </a:pPr>
            <a:r>
              <a:rPr lang="zh-TW" altLang="en-US" dirty="0"/>
              <a:t>同一個多維度模型的資料可用來產生很多不同焦點的報表</a:t>
            </a:r>
            <a:endParaRPr lang="en-US" altLang="zh-TW" dirty="0"/>
          </a:p>
          <a:p>
            <a:pPr eaLnBrk="1" hangingPunct="1">
              <a:defRPr/>
            </a:pPr>
            <a:r>
              <a:rPr lang="zh-TW" altLang="en-US" dirty="0"/>
              <a:t>為不同類的使用者建立不同的立方體以求得最佳答案</a:t>
            </a:r>
            <a:endParaRPr lang="en-US" altLang="zh-TW" dirty="0"/>
          </a:p>
          <a:p>
            <a:pPr eaLnBrk="1" hangingPunct="1">
              <a:defRPr/>
            </a:pPr>
            <a:r>
              <a:rPr lang="zh-TW" altLang="en-US" dirty="0"/>
              <a:t>立方體的功能：</a:t>
            </a:r>
            <a:endParaRPr lang="en-US" altLang="zh-TW" dirty="0"/>
          </a:p>
          <a:p>
            <a:pPr lvl="1" eaLnBrk="1" hangingPunct="1">
              <a:defRPr/>
            </a:pPr>
            <a:r>
              <a:rPr lang="zh-TW" altLang="en-US" dirty="0"/>
              <a:t>分隔主題與使用者類別</a:t>
            </a:r>
            <a:endParaRPr lang="en-US" altLang="zh-TW" dirty="0"/>
          </a:p>
          <a:p>
            <a:pPr lvl="1" eaLnBrk="1" hangingPunct="1">
              <a:defRPr/>
            </a:pPr>
            <a:r>
              <a:rPr lang="zh-TW" altLang="en-US" dirty="0"/>
              <a:t>便利使用權限的設定</a:t>
            </a:r>
            <a:endParaRPr lang="en-US" altLang="zh-TW" dirty="0"/>
          </a:p>
          <a:p>
            <a:pPr lvl="1" eaLnBrk="1" hangingPunct="1">
              <a:defRPr/>
            </a:pPr>
            <a:r>
              <a:rPr lang="zh-TW" altLang="en-US" dirty="0"/>
              <a:t>設定</a:t>
            </a:r>
            <a:r>
              <a:rPr lang="en-US" altLang="zh-TW" dirty="0"/>
              <a:t>aggregate</a:t>
            </a:r>
            <a:r>
              <a:rPr lang="zh-TW" altLang="en-US" dirty="0"/>
              <a:t>及其計算</a:t>
            </a:r>
            <a:endParaRPr lang="en-US" altLang="zh-TW" dirty="0"/>
          </a:p>
          <a:p>
            <a:pPr lvl="1" eaLnBrk="1" hangingPunct="1">
              <a:defRPr/>
            </a:pPr>
            <a:r>
              <a:rPr lang="zh-TW" altLang="en-US" dirty="0"/>
              <a:t>設定屬性的階層分析</a:t>
            </a:r>
          </a:p>
        </p:txBody>
      </p:sp>
      <p:sp>
        <p:nvSpPr>
          <p:cNvPr id="16388" name="頁尾版面配置區 4">
            <a:extLst>
              <a:ext uri="{FF2B5EF4-FFF2-40B4-BE49-F238E27FC236}">
                <a16:creationId xmlns:a16="http://schemas.microsoft.com/office/drawing/2014/main" id="{4FAE577E-35C2-4B06-87F5-7FE7E0328422}"/>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0000FF"/>
                </a:solidFill>
                <a:latin typeface="Arial" panose="020B0604020202020204" pitchFamily="34" charset="0"/>
                <a:ea typeface="標楷體" panose="03000509000000000000" pitchFamily="65" charset="-120"/>
              </a:defRPr>
            </a:lvl1pPr>
            <a:lvl2pPr marL="742950" indent="-285750">
              <a:defRPr sz="2400" b="1">
                <a:solidFill>
                  <a:srgbClr val="0000FF"/>
                </a:solidFill>
                <a:latin typeface="Arial" panose="020B0604020202020204" pitchFamily="34" charset="0"/>
                <a:ea typeface="標楷體" panose="03000509000000000000" pitchFamily="65" charset="-120"/>
              </a:defRPr>
            </a:lvl2pPr>
            <a:lvl3pPr marL="1143000" indent="-228600">
              <a:defRPr sz="2400" b="1">
                <a:solidFill>
                  <a:srgbClr val="0000FF"/>
                </a:solidFill>
                <a:latin typeface="Arial" panose="020B0604020202020204" pitchFamily="34" charset="0"/>
                <a:ea typeface="標楷體" panose="03000509000000000000" pitchFamily="65" charset="-120"/>
              </a:defRPr>
            </a:lvl3pPr>
            <a:lvl4pPr marL="1600200" indent="-228600">
              <a:defRPr sz="2400" b="1">
                <a:solidFill>
                  <a:srgbClr val="0000FF"/>
                </a:solidFill>
                <a:latin typeface="Arial" panose="020B0604020202020204" pitchFamily="34" charset="0"/>
                <a:ea typeface="標楷體" panose="03000509000000000000" pitchFamily="65" charset="-120"/>
              </a:defRPr>
            </a:lvl4pPr>
            <a:lvl5pPr marL="2057400" indent="-228600">
              <a:defRPr sz="2400" b="1">
                <a:solidFill>
                  <a:srgbClr val="0000FF"/>
                </a:solidFill>
                <a:latin typeface="Arial" panose="020B0604020202020204" pitchFamily="34" charset="0"/>
                <a:ea typeface="標楷體" panose="03000509000000000000" pitchFamily="65" charset="-120"/>
              </a:defRPr>
            </a:lvl5pPr>
            <a:lvl6pPr marL="25146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6pPr>
            <a:lvl7pPr marL="29718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7pPr>
            <a:lvl8pPr marL="34290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8pPr>
            <a:lvl9pPr marL="38862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9pPr>
          </a:lstStyle>
          <a:p>
            <a:r>
              <a:rPr lang="en-US" altLang="zh-TW" sz="1000">
                <a:solidFill>
                  <a:schemeClr val="tx1"/>
                </a:solidFill>
                <a:ea typeface="新細明體" panose="02020500000000000000" pitchFamily="18" charset="-120"/>
              </a:rPr>
              <a:t>© </a:t>
            </a:r>
            <a:r>
              <a:rPr lang="zh-TW" altLang="en-US" sz="1000">
                <a:solidFill>
                  <a:schemeClr val="tx1"/>
                </a:solidFill>
                <a:ea typeface="新細明體" panose="02020500000000000000" pitchFamily="18" charset="-120"/>
              </a:rPr>
              <a:t>滄海圖書</a:t>
            </a:r>
            <a:endParaRPr lang="en-US" altLang="zh-TW" sz="1000">
              <a:solidFill>
                <a:schemeClr val="tx1"/>
              </a:solidFill>
              <a:ea typeface="新細明體" panose="02020500000000000000" pitchFamily="18" charset="-120"/>
            </a:endParaRPr>
          </a:p>
        </p:txBody>
      </p:sp>
      <p:sp>
        <p:nvSpPr>
          <p:cNvPr id="16389" name="投影片編號版面配置區 3">
            <a:extLst>
              <a:ext uri="{FF2B5EF4-FFF2-40B4-BE49-F238E27FC236}">
                <a16:creationId xmlns:a16="http://schemas.microsoft.com/office/drawing/2014/main" id="{8C35AB9D-154B-49BB-9F0D-7B16DDB99C6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0000FF"/>
                </a:solidFill>
                <a:latin typeface="Arial" panose="020B0604020202020204" pitchFamily="34" charset="0"/>
                <a:ea typeface="標楷體" panose="03000509000000000000" pitchFamily="65" charset="-120"/>
              </a:defRPr>
            </a:lvl1pPr>
            <a:lvl2pPr marL="742950" indent="-285750">
              <a:defRPr sz="2400" b="1">
                <a:solidFill>
                  <a:srgbClr val="0000FF"/>
                </a:solidFill>
                <a:latin typeface="Arial" panose="020B0604020202020204" pitchFamily="34" charset="0"/>
                <a:ea typeface="標楷體" panose="03000509000000000000" pitchFamily="65" charset="-120"/>
              </a:defRPr>
            </a:lvl2pPr>
            <a:lvl3pPr marL="1143000" indent="-228600">
              <a:defRPr sz="2400" b="1">
                <a:solidFill>
                  <a:srgbClr val="0000FF"/>
                </a:solidFill>
                <a:latin typeface="Arial" panose="020B0604020202020204" pitchFamily="34" charset="0"/>
                <a:ea typeface="標楷體" panose="03000509000000000000" pitchFamily="65" charset="-120"/>
              </a:defRPr>
            </a:lvl3pPr>
            <a:lvl4pPr marL="1600200" indent="-228600">
              <a:defRPr sz="2400" b="1">
                <a:solidFill>
                  <a:srgbClr val="0000FF"/>
                </a:solidFill>
                <a:latin typeface="Arial" panose="020B0604020202020204" pitchFamily="34" charset="0"/>
                <a:ea typeface="標楷體" panose="03000509000000000000" pitchFamily="65" charset="-120"/>
              </a:defRPr>
            </a:lvl4pPr>
            <a:lvl5pPr marL="2057400" indent="-228600">
              <a:defRPr sz="2400" b="1">
                <a:solidFill>
                  <a:srgbClr val="0000FF"/>
                </a:solidFill>
                <a:latin typeface="Arial" panose="020B0604020202020204" pitchFamily="34" charset="0"/>
                <a:ea typeface="標楷體" panose="03000509000000000000" pitchFamily="65" charset="-120"/>
              </a:defRPr>
            </a:lvl5pPr>
            <a:lvl6pPr marL="25146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6pPr>
            <a:lvl7pPr marL="29718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7pPr>
            <a:lvl8pPr marL="34290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8pPr>
            <a:lvl9pPr marL="38862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9pPr>
          </a:lstStyle>
          <a:p>
            <a:fld id="{17B72293-7AA4-487E-984D-B192F81FCA7B}" type="slidenum">
              <a:rPr lang="zh-TW" altLang="en-US" sz="1000">
                <a:solidFill>
                  <a:schemeClr val="bg1"/>
                </a:solidFill>
                <a:ea typeface="新細明體" panose="02020500000000000000" pitchFamily="18" charset="-120"/>
              </a:rPr>
              <a:pPr/>
              <a:t>4</a:t>
            </a:fld>
            <a:endParaRPr lang="en-US" altLang="zh-TW" sz="1000">
              <a:solidFill>
                <a:schemeClr val="bg1"/>
              </a:solidFill>
              <a:ea typeface="新細明體" panose="02020500000000000000" pitchFamily="18" charset="-120"/>
            </a:endParaRPr>
          </a:p>
        </p:txBody>
      </p:sp>
    </p:spTree>
  </p:cSld>
  <p:clrMapOvr>
    <a:masterClrMapping/>
  </p:clrMapOvr>
  <p:transition>
    <p:rand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標題 1">
            <a:extLst>
              <a:ext uri="{FF2B5EF4-FFF2-40B4-BE49-F238E27FC236}">
                <a16:creationId xmlns:a16="http://schemas.microsoft.com/office/drawing/2014/main" id="{0150E740-654B-4964-AAF3-8318B1FA395D}"/>
              </a:ext>
            </a:extLst>
          </p:cNvPr>
          <p:cNvSpPr>
            <a:spLocks noGrp="1"/>
          </p:cNvSpPr>
          <p:nvPr>
            <p:ph type="title"/>
          </p:nvPr>
        </p:nvSpPr>
        <p:spPr>
          <a:xfrm>
            <a:off x="457200" y="274638"/>
            <a:ext cx="6851650" cy="1036637"/>
          </a:xfrm>
        </p:spPr>
        <p:txBody>
          <a:bodyPr/>
          <a:lstStyle/>
          <a:p>
            <a:pPr eaLnBrk="1" hangingPunct="1">
              <a:defRPr/>
            </a:pPr>
            <a:r>
              <a:rPr lang="zh-TW" altLang="en-US"/>
              <a:t>加入各種警戒色及連結的線上一般報表</a:t>
            </a:r>
          </a:p>
        </p:txBody>
      </p:sp>
      <p:sp>
        <p:nvSpPr>
          <p:cNvPr id="53251" name="內容版面配置區 2">
            <a:extLst>
              <a:ext uri="{FF2B5EF4-FFF2-40B4-BE49-F238E27FC236}">
                <a16:creationId xmlns:a16="http://schemas.microsoft.com/office/drawing/2014/main" id="{DE8A07C1-CD43-4E27-AB3F-C7705B70AD6B}"/>
              </a:ext>
            </a:extLst>
          </p:cNvPr>
          <p:cNvSpPr>
            <a:spLocks noGrp="1"/>
          </p:cNvSpPr>
          <p:nvPr>
            <p:ph idx="1"/>
          </p:nvPr>
        </p:nvSpPr>
        <p:spPr/>
        <p:txBody>
          <a:bodyPr/>
          <a:lstStyle/>
          <a:p>
            <a:pPr eaLnBrk="1" hangingPunct="1"/>
            <a:r>
              <a:rPr lang="zh-TW" altLang="en-US"/>
              <a:t>可調整之元件</a:t>
            </a:r>
            <a:endParaRPr lang="en-US" altLang="zh-TW"/>
          </a:p>
          <a:p>
            <a:pPr eaLnBrk="1" hangingPunct="1"/>
            <a:r>
              <a:rPr lang="zh-TW" altLang="en-US"/>
              <a:t>對應到的資料</a:t>
            </a:r>
            <a:endParaRPr lang="en-US" altLang="zh-TW"/>
          </a:p>
          <a:p>
            <a:pPr lvl="1" eaLnBrk="1" hangingPunct="1"/>
            <a:r>
              <a:rPr lang="zh-TW" altLang="en-US"/>
              <a:t>因為需能展現所有緊急事件的核心資料，所以通常是類似一般報表的結構</a:t>
            </a:r>
          </a:p>
          <a:p>
            <a:pPr lvl="1" eaLnBrk="1" hangingPunct="1"/>
            <a:endParaRPr lang="zh-TW" altLang="en-US"/>
          </a:p>
        </p:txBody>
      </p:sp>
      <p:sp>
        <p:nvSpPr>
          <p:cNvPr id="53252" name="投影片編號版面配置區 3">
            <a:extLst>
              <a:ext uri="{FF2B5EF4-FFF2-40B4-BE49-F238E27FC236}">
                <a16:creationId xmlns:a16="http://schemas.microsoft.com/office/drawing/2014/main" id="{0334141F-3211-4067-A2D6-E93B36F8BB4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0000FF"/>
                </a:solidFill>
                <a:latin typeface="Arial" panose="020B0604020202020204" pitchFamily="34" charset="0"/>
                <a:ea typeface="標楷體" panose="03000509000000000000" pitchFamily="65" charset="-120"/>
              </a:defRPr>
            </a:lvl1pPr>
            <a:lvl2pPr marL="742950" indent="-285750">
              <a:defRPr sz="2400" b="1">
                <a:solidFill>
                  <a:srgbClr val="0000FF"/>
                </a:solidFill>
                <a:latin typeface="Arial" panose="020B0604020202020204" pitchFamily="34" charset="0"/>
                <a:ea typeface="標楷體" panose="03000509000000000000" pitchFamily="65" charset="-120"/>
              </a:defRPr>
            </a:lvl2pPr>
            <a:lvl3pPr marL="1143000" indent="-228600">
              <a:defRPr sz="2400" b="1">
                <a:solidFill>
                  <a:srgbClr val="0000FF"/>
                </a:solidFill>
                <a:latin typeface="Arial" panose="020B0604020202020204" pitchFamily="34" charset="0"/>
                <a:ea typeface="標楷體" panose="03000509000000000000" pitchFamily="65" charset="-120"/>
              </a:defRPr>
            </a:lvl3pPr>
            <a:lvl4pPr marL="1600200" indent="-228600">
              <a:defRPr sz="2400" b="1">
                <a:solidFill>
                  <a:srgbClr val="0000FF"/>
                </a:solidFill>
                <a:latin typeface="Arial" panose="020B0604020202020204" pitchFamily="34" charset="0"/>
                <a:ea typeface="標楷體" panose="03000509000000000000" pitchFamily="65" charset="-120"/>
              </a:defRPr>
            </a:lvl4pPr>
            <a:lvl5pPr marL="2057400" indent="-228600">
              <a:defRPr sz="2400" b="1">
                <a:solidFill>
                  <a:srgbClr val="0000FF"/>
                </a:solidFill>
                <a:latin typeface="Arial" panose="020B0604020202020204" pitchFamily="34" charset="0"/>
                <a:ea typeface="標楷體" panose="03000509000000000000" pitchFamily="65" charset="-120"/>
              </a:defRPr>
            </a:lvl5pPr>
            <a:lvl6pPr marL="25146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6pPr>
            <a:lvl7pPr marL="29718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7pPr>
            <a:lvl8pPr marL="34290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8pPr>
            <a:lvl9pPr marL="38862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9pPr>
          </a:lstStyle>
          <a:p>
            <a:fld id="{F12EA7D7-6505-406D-95AA-E13E32964D10}" type="slidenum">
              <a:rPr lang="zh-TW" altLang="en-US" sz="1000">
                <a:solidFill>
                  <a:schemeClr val="bg1"/>
                </a:solidFill>
                <a:ea typeface="新細明體" panose="02020500000000000000" pitchFamily="18" charset="-120"/>
              </a:rPr>
              <a:pPr/>
              <a:t>40</a:t>
            </a:fld>
            <a:endParaRPr lang="en-US" altLang="zh-TW" sz="1000">
              <a:solidFill>
                <a:schemeClr val="bg1"/>
              </a:solidFill>
              <a:ea typeface="新細明體" panose="02020500000000000000" pitchFamily="18" charset="-120"/>
            </a:endParaRPr>
          </a:p>
        </p:txBody>
      </p:sp>
      <p:sp>
        <p:nvSpPr>
          <p:cNvPr id="53253" name="頁尾版面配置區 4">
            <a:extLst>
              <a:ext uri="{FF2B5EF4-FFF2-40B4-BE49-F238E27FC236}">
                <a16:creationId xmlns:a16="http://schemas.microsoft.com/office/drawing/2014/main" id="{7F53854F-0F52-4E8B-980E-33890853B799}"/>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0000FF"/>
                </a:solidFill>
                <a:latin typeface="Arial" panose="020B0604020202020204" pitchFamily="34" charset="0"/>
                <a:ea typeface="標楷體" panose="03000509000000000000" pitchFamily="65" charset="-120"/>
              </a:defRPr>
            </a:lvl1pPr>
            <a:lvl2pPr marL="742950" indent="-285750">
              <a:defRPr sz="2400" b="1">
                <a:solidFill>
                  <a:srgbClr val="0000FF"/>
                </a:solidFill>
                <a:latin typeface="Arial" panose="020B0604020202020204" pitchFamily="34" charset="0"/>
                <a:ea typeface="標楷體" panose="03000509000000000000" pitchFamily="65" charset="-120"/>
              </a:defRPr>
            </a:lvl2pPr>
            <a:lvl3pPr marL="1143000" indent="-228600">
              <a:defRPr sz="2400" b="1">
                <a:solidFill>
                  <a:srgbClr val="0000FF"/>
                </a:solidFill>
                <a:latin typeface="Arial" panose="020B0604020202020204" pitchFamily="34" charset="0"/>
                <a:ea typeface="標楷體" panose="03000509000000000000" pitchFamily="65" charset="-120"/>
              </a:defRPr>
            </a:lvl3pPr>
            <a:lvl4pPr marL="1600200" indent="-228600">
              <a:defRPr sz="2400" b="1">
                <a:solidFill>
                  <a:srgbClr val="0000FF"/>
                </a:solidFill>
                <a:latin typeface="Arial" panose="020B0604020202020204" pitchFamily="34" charset="0"/>
                <a:ea typeface="標楷體" panose="03000509000000000000" pitchFamily="65" charset="-120"/>
              </a:defRPr>
            </a:lvl4pPr>
            <a:lvl5pPr marL="2057400" indent="-228600">
              <a:defRPr sz="2400" b="1">
                <a:solidFill>
                  <a:srgbClr val="0000FF"/>
                </a:solidFill>
                <a:latin typeface="Arial" panose="020B0604020202020204" pitchFamily="34" charset="0"/>
                <a:ea typeface="標楷體" panose="03000509000000000000" pitchFamily="65" charset="-120"/>
              </a:defRPr>
            </a:lvl5pPr>
            <a:lvl6pPr marL="25146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6pPr>
            <a:lvl7pPr marL="29718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7pPr>
            <a:lvl8pPr marL="34290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8pPr>
            <a:lvl9pPr marL="38862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9pPr>
          </a:lstStyle>
          <a:p>
            <a:r>
              <a:rPr lang="en-US" altLang="zh-TW" sz="1000">
                <a:solidFill>
                  <a:schemeClr val="tx1"/>
                </a:solidFill>
                <a:ea typeface="新細明體" panose="02020500000000000000" pitchFamily="18" charset="-120"/>
              </a:rPr>
              <a:t>© </a:t>
            </a:r>
            <a:r>
              <a:rPr lang="zh-TW" altLang="en-US" sz="1000">
                <a:solidFill>
                  <a:schemeClr val="tx1"/>
                </a:solidFill>
                <a:ea typeface="新細明體" panose="02020500000000000000" pitchFamily="18" charset="-120"/>
              </a:rPr>
              <a:t>滄海圖書</a:t>
            </a:r>
            <a:endParaRPr lang="en-US" altLang="zh-TW" sz="1000">
              <a:solidFill>
                <a:schemeClr val="tx1"/>
              </a:solidFill>
              <a:ea typeface="新細明體" panose="02020500000000000000" pitchFamily="18" charset="-120"/>
            </a:endParaRPr>
          </a:p>
        </p:txBody>
      </p:sp>
    </p:spTree>
  </p:cSld>
  <p:clrMapOvr>
    <a:masterClrMapping/>
  </p:clrMapOvr>
  <p:transition>
    <p:rand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標題 1">
            <a:extLst>
              <a:ext uri="{FF2B5EF4-FFF2-40B4-BE49-F238E27FC236}">
                <a16:creationId xmlns:a16="http://schemas.microsoft.com/office/drawing/2014/main" id="{0003A6A9-140F-465F-903F-38E7634D2354}"/>
              </a:ext>
            </a:extLst>
          </p:cNvPr>
          <p:cNvSpPr>
            <a:spLocks noGrp="1"/>
          </p:cNvSpPr>
          <p:nvPr>
            <p:ph type="title"/>
          </p:nvPr>
        </p:nvSpPr>
        <p:spPr>
          <a:xfrm>
            <a:off x="457200" y="274638"/>
            <a:ext cx="6851650" cy="1036637"/>
          </a:xfrm>
        </p:spPr>
        <p:txBody>
          <a:bodyPr/>
          <a:lstStyle/>
          <a:p>
            <a:pPr eaLnBrk="1" hangingPunct="1">
              <a:defRPr/>
            </a:pPr>
            <a:endParaRPr lang="zh-TW" altLang="en-US"/>
          </a:p>
        </p:txBody>
      </p:sp>
      <p:sp>
        <p:nvSpPr>
          <p:cNvPr id="54275" name="內容版面配置區 2">
            <a:extLst>
              <a:ext uri="{FF2B5EF4-FFF2-40B4-BE49-F238E27FC236}">
                <a16:creationId xmlns:a16="http://schemas.microsoft.com/office/drawing/2014/main" id="{642BE3ED-8EE7-4A1C-9E07-CA5DF5A1A290}"/>
              </a:ext>
            </a:extLst>
          </p:cNvPr>
          <p:cNvSpPr>
            <a:spLocks noGrp="1"/>
          </p:cNvSpPr>
          <p:nvPr>
            <p:ph idx="1"/>
          </p:nvPr>
        </p:nvSpPr>
        <p:spPr/>
        <p:txBody>
          <a:bodyPr/>
          <a:lstStyle/>
          <a:p>
            <a:pPr eaLnBrk="1" hangingPunct="1"/>
            <a:endParaRPr lang="zh-TW" altLang="en-US"/>
          </a:p>
        </p:txBody>
      </p:sp>
      <p:sp>
        <p:nvSpPr>
          <p:cNvPr id="54276" name="投影片編號版面配置區 3">
            <a:extLst>
              <a:ext uri="{FF2B5EF4-FFF2-40B4-BE49-F238E27FC236}">
                <a16:creationId xmlns:a16="http://schemas.microsoft.com/office/drawing/2014/main" id="{AF3727A8-4501-4413-8458-A90D3D84D24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0000FF"/>
                </a:solidFill>
                <a:latin typeface="Arial" panose="020B0604020202020204" pitchFamily="34" charset="0"/>
                <a:ea typeface="標楷體" panose="03000509000000000000" pitchFamily="65" charset="-120"/>
              </a:defRPr>
            </a:lvl1pPr>
            <a:lvl2pPr marL="742950" indent="-285750">
              <a:defRPr sz="2400" b="1">
                <a:solidFill>
                  <a:srgbClr val="0000FF"/>
                </a:solidFill>
                <a:latin typeface="Arial" panose="020B0604020202020204" pitchFamily="34" charset="0"/>
                <a:ea typeface="標楷體" panose="03000509000000000000" pitchFamily="65" charset="-120"/>
              </a:defRPr>
            </a:lvl2pPr>
            <a:lvl3pPr marL="1143000" indent="-228600">
              <a:defRPr sz="2400" b="1">
                <a:solidFill>
                  <a:srgbClr val="0000FF"/>
                </a:solidFill>
                <a:latin typeface="Arial" panose="020B0604020202020204" pitchFamily="34" charset="0"/>
                <a:ea typeface="標楷體" panose="03000509000000000000" pitchFamily="65" charset="-120"/>
              </a:defRPr>
            </a:lvl3pPr>
            <a:lvl4pPr marL="1600200" indent="-228600">
              <a:defRPr sz="2400" b="1">
                <a:solidFill>
                  <a:srgbClr val="0000FF"/>
                </a:solidFill>
                <a:latin typeface="Arial" panose="020B0604020202020204" pitchFamily="34" charset="0"/>
                <a:ea typeface="標楷體" panose="03000509000000000000" pitchFamily="65" charset="-120"/>
              </a:defRPr>
            </a:lvl4pPr>
            <a:lvl5pPr marL="2057400" indent="-228600">
              <a:defRPr sz="2400" b="1">
                <a:solidFill>
                  <a:srgbClr val="0000FF"/>
                </a:solidFill>
                <a:latin typeface="Arial" panose="020B0604020202020204" pitchFamily="34" charset="0"/>
                <a:ea typeface="標楷體" panose="03000509000000000000" pitchFamily="65" charset="-120"/>
              </a:defRPr>
            </a:lvl5pPr>
            <a:lvl6pPr marL="25146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6pPr>
            <a:lvl7pPr marL="29718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7pPr>
            <a:lvl8pPr marL="34290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8pPr>
            <a:lvl9pPr marL="38862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9pPr>
          </a:lstStyle>
          <a:p>
            <a:fld id="{F5330D90-9AC0-4DE9-BDD2-00233333F4F3}" type="slidenum">
              <a:rPr lang="zh-TW" altLang="en-US" sz="1000">
                <a:solidFill>
                  <a:schemeClr val="bg1"/>
                </a:solidFill>
                <a:ea typeface="新細明體" panose="02020500000000000000" pitchFamily="18" charset="-120"/>
              </a:rPr>
              <a:pPr/>
              <a:t>41</a:t>
            </a:fld>
            <a:endParaRPr lang="en-US" altLang="zh-TW" sz="1000">
              <a:solidFill>
                <a:schemeClr val="bg1"/>
              </a:solidFill>
              <a:ea typeface="新細明體" panose="02020500000000000000" pitchFamily="18" charset="-120"/>
            </a:endParaRPr>
          </a:p>
        </p:txBody>
      </p:sp>
      <p:sp>
        <p:nvSpPr>
          <p:cNvPr id="54277" name="頁尾版面配置區 5">
            <a:extLst>
              <a:ext uri="{FF2B5EF4-FFF2-40B4-BE49-F238E27FC236}">
                <a16:creationId xmlns:a16="http://schemas.microsoft.com/office/drawing/2014/main" id="{2B7F9F04-9EEA-4B0D-A444-9550BA6C6AB5}"/>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0000FF"/>
                </a:solidFill>
                <a:latin typeface="Arial" panose="020B0604020202020204" pitchFamily="34" charset="0"/>
                <a:ea typeface="標楷體" panose="03000509000000000000" pitchFamily="65" charset="-120"/>
              </a:defRPr>
            </a:lvl1pPr>
            <a:lvl2pPr marL="742950" indent="-285750">
              <a:defRPr sz="2400" b="1">
                <a:solidFill>
                  <a:srgbClr val="0000FF"/>
                </a:solidFill>
                <a:latin typeface="Arial" panose="020B0604020202020204" pitchFamily="34" charset="0"/>
                <a:ea typeface="標楷體" panose="03000509000000000000" pitchFamily="65" charset="-120"/>
              </a:defRPr>
            </a:lvl2pPr>
            <a:lvl3pPr marL="1143000" indent="-228600">
              <a:defRPr sz="2400" b="1">
                <a:solidFill>
                  <a:srgbClr val="0000FF"/>
                </a:solidFill>
                <a:latin typeface="Arial" panose="020B0604020202020204" pitchFamily="34" charset="0"/>
                <a:ea typeface="標楷體" panose="03000509000000000000" pitchFamily="65" charset="-120"/>
              </a:defRPr>
            </a:lvl3pPr>
            <a:lvl4pPr marL="1600200" indent="-228600">
              <a:defRPr sz="2400" b="1">
                <a:solidFill>
                  <a:srgbClr val="0000FF"/>
                </a:solidFill>
                <a:latin typeface="Arial" panose="020B0604020202020204" pitchFamily="34" charset="0"/>
                <a:ea typeface="標楷體" panose="03000509000000000000" pitchFamily="65" charset="-120"/>
              </a:defRPr>
            </a:lvl4pPr>
            <a:lvl5pPr marL="2057400" indent="-228600">
              <a:defRPr sz="2400" b="1">
                <a:solidFill>
                  <a:srgbClr val="0000FF"/>
                </a:solidFill>
                <a:latin typeface="Arial" panose="020B0604020202020204" pitchFamily="34" charset="0"/>
                <a:ea typeface="標楷體" panose="03000509000000000000" pitchFamily="65" charset="-120"/>
              </a:defRPr>
            </a:lvl5pPr>
            <a:lvl6pPr marL="25146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6pPr>
            <a:lvl7pPr marL="29718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7pPr>
            <a:lvl8pPr marL="34290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8pPr>
            <a:lvl9pPr marL="38862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9pPr>
          </a:lstStyle>
          <a:p>
            <a:r>
              <a:rPr lang="en-US" altLang="zh-TW" sz="1000">
                <a:solidFill>
                  <a:schemeClr val="tx1"/>
                </a:solidFill>
                <a:ea typeface="新細明體" panose="02020500000000000000" pitchFamily="18" charset="-120"/>
              </a:rPr>
              <a:t>© </a:t>
            </a:r>
            <a:r>
              <a:rPr lang="zh-TW" altLang="en-US" sz="1000">
                <a:solidFill>
                  <a:schemeClr val="tx1"/>
                </a:solidFill>
                <a:ea typeface="新細明體" panose="02020500000000000000" pitchFamily="18" charset="-120"/>
              </a:rPr>
              <a:t>滄海圖書</a:t>
            </a:r>
            <a:endParaRPr lang="en-US" altLang="zh-TW" sz="1000">
              <a:solidFill>
                <a:schemeClr val="tx1"/>
              </a:solidFill>
              <a:ea typeface="新細明體" panose="02020500000000000000" pitchFamily="18" charset="-120"/>
            </a:endParaRPr>
          </a:p>
        </p:txBody>
      </p:sp>
      <p:pic>
        <p:nvPicPr>
          <p:cNvPr id="54278" name="Picture 7">
            <a:extLst>
              <a:ext uri="{FF2B5EF4-FFF2-40B4-BE49-F238E27FC236}">
                <a16:creationId xmlns:a16="http://schemas.microsoft.com/office/drawing/2014/main" id="{AB451321-A1B7-49C6-A82E-FC978A1C8B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7300" y="1412875"/>
            <a:ext cx="6627813" cy="506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標題 1">
            <a:extLst>
              <a:ext uri="{FF2B5EF4-FFF2-40B4-BE49-F238E27FC236}">
                <a16:creationId xmlns:a16="http://schemas.microsoft.com/office/drawing/2014/main" id="{58F1A6E7-2A23-402F-BBC9-45FAD98D9FEE}"/>
              </a:ext>
            </a:extLst>
          </p:cNvPr>
          <p:cNvSpPr>
            <a:spLocks noGrp="1"/>
          </p:cNvSpPr>
          <p:nvPr>
            <p:ph type="title"/>
          </p:nvPr>
        </p:nvSpPr>
        <p:spPr>
          <a:xfrm>
            <a:off x="457200" y="274638"/>
            <a:ext cx="6851650" cy="1036637"/>
          </a:xfrm>
        </p:spPr>
        <p:txBody>
          <a:bodyPr/>
          <a:lstStyle/>
          <a:p>
            <a:pPr eaLnBrk="1" hangingPunct="1">
              <a:defRPr/>
            </a:pPr>
            <a:r>
              <a:rPr lang="zh-TW" altLang="en-US"/>
              <a:t>從資料倉儲的四大區塊看立方體的功能</a:t>
            </a:r>
          </a:p>
        </p:txBody>
      </p:sp>
      <p:sp>
        <p:nvSpPr>
          <p:cNvPr id="17411" name="投影片編號版面配置區 3">
            <a:extLst>
              <a:ext uri="{FF2B5EF4-FFF2-40B4-BE49-F238E27FC236}">
                <a16:creationId xmlns:a16="http://schemas.microsoft.com/office/drawing/2014/main" id="{F166A6EC-9D8A-4642-A3AC-91FBEE2A5BE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0000FF"/>
                </a:solidFill>
                <a:latin typeface="Arial" panose="020B0604020202020204" pitchFamily="34" charset="0"/>
                <a:ea typeface="標楷體" panose="03000509000000000000" pitchFamily="65" charset="-120"/>
              </a:defRPr>
            </a:lvl1pPr>
            <a:lvl2pPr marL="742950" indent="-285750">
              <a:defRPr sz="2400" b="1">
                <a:solidFill>
                  <a:srgbClr val="0000FF"/>
                </a:solidFill>
                <a:latin typeface="Arial" panose="020B0604020202020204" pitchFamily="34" charset="0"/>
                <a:ea typeface="標楷體" panose="03000509000000000000" pitchFamily="65" charset="-120"/>
              </a:defRPr>
            </a:lvl2pPr>
            <a:lvl3pPr marL="1143000" indent="-228600">
              <a:defRPr sz="2400" b="1">
                <a:solidFill>
                  <a:srgbClr val="0000FF"/>
                </a:solidFill>
                <a:latin typeface="Arial" panose="020B0604020202020204" pitchFamily="34" charset="0"/>
                <a:ea typeface="標楷體" panose="03000509000000000000" pitchFamily="65" charset="-120"/>
              </a:defRPr>
            </a:lvl3pPr>
            <a:lvl4pPr marL="1600200" indent="-228600">
              <a:defRPr sz="2400" b="1">
                <a:solidFill>
                  <a:srgbClr val="0000FF"/>
                </a:solidFill>
                <a:latin typeface="Arial" panose="020B0604020202020204" pitchFamily="34" charset="0"/>
                <a:ea typeface="標楷體" panose="03000509000000000000" pitchFamily="65" charset="-120"/>
              </a:defRPr>
            </a:lvl4pPr>
            <a:lvl5pPr marL="2057400" indent="-228600">
              <a:defRPr sz="2400" b="1">
                <a:solidFill>
                  <a:srgbClr val="0000FF"/>
                </a:solidFill>
                <a:latin typeface="Arial" panose="020B0604020202020204" pitchFamily="34" charset="0"/>
                <a:ea typeface="標楷體" panose="03000509000000000000" pitchFamily="65" charset="-120"/>
              </a:defRPr>
            </a:lvl5pPr>
            <a:lvl6pPr marL="25146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6pPr>
            <a:lvl7pPr marL="29718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7pPr>
            <a:lvl8pPr marL="34290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8pPr>
            <a:lvl9pPr marL="38862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9pPr>
          </a:lstStyle>
          <a:p>
            <a:fld id="{24F6CC98-4E89-45A9-8713-43F171A0E001}" type="slidenum">
              <a:rPr lang="zh-TW" altLang="en-US" sz="1000">
                <a:solidFill>
                  <a:schemeClr val="bg1"/>
                </a:solidFill>
                <a:ea typeface="新細明體" panose="02020500000000000000" pitchFamily="18" charset="-120"/>
              </a:rPr>
              <a:pPr/>
              <a:t>5</a:t>
            </a:fld>
            <a:endParaRPr lang="en-US" altLang="zh-TW" sz="1000">
              <a:solidFill>
                <a:schemeClr val="bg1"/>
              </a:solidFill>
              <a:ea typeface="新細明體" panose="02020500000000000000" pitchFamily="18" charset="-120"/>
            </a:endParaRPr>
          </a:p>
        </p:txBody>
      </p:sp>
      <p:pic>
        <p:nvPicPr>
          <p:cNvPr id="17412" name="Picture 2">
            <a:extLst>
              <a:ext uri="{FF2B5EF4-FFF2-40B4-BE49-F238E27FC236}">
                <a16:creationId xmlns:a16="http://schemas.microsoft.com/office/drawing/2014/main" id="{BB5E11F6-4873-403B-B6E2-BD0B15AEE9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700213"/>
            <a:ext cx="6769100" cy="452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17413" name="頁尾版面配置區 4">
            <a:extLst>
              <a:ext uri="{FF2B5EF4-FFF2-40B4-BE49-F238E27FC236}">
                <a16:creationId xmlns:a16="http://schemas.microsoft.com/office/drawing/2014/main" id="{81B71CA3-357F-4267-9278-9C9C922B4E29}"/>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0000FF"/>
                </a:solidFill>
                <a:latin typeface="Arial" panose="020B0604020202020204" pitchFamily="34" charset="0"/>
                <a:ea typeface="標楷體" panose="03000509000000000000" pitchFamily="65" charset="-120"/>
              </a:defRPr>
            </a:lvl1pPr>
            <a:lvl2pPr marL="742950" indent="-285750">
              <a:defRPr sz="2400" b="1">
                <a:solidFill>
                  <a:srgbClr val="0000FF"/>
                </a:solidFill>
                <a:latin typeface="Arial" panose="020B0604020202020204" pitchFamily="34" charset="0"/>
                <a:ea typeface="標楷體" panose="03000509000000000000" pitchFamily="65" charset="-120"/>
              </a:defRPr>
            </a:lvl2pPr>
            <a:lvl3pPr marL="1143000" indent="-228600">
              <a:defRPr sz="2400" b="1">
                <a:solidFill>
                  <a:srgbClr val="0000FF"/>
                </a:solidFill>
                <a:latin typeface="Arial" panose="020B0604020202020204" pitchFamily="34" charset="0"/>
                <a:ea typeface="標楷體" panose="03000509000000000000" pitchFamily="65" charset="-120"/>
              </a:defRPr>
            </a:lvl3pPr>
            <a:lvl4pPr marL="1600200" indent="-228600">
              <a:defRPr sz="2400" b="1">
                <a:solidFill>
                  <a:srgbClr val="0000FF"/>
                </a:solidFill>
                <a:latin typeface="Arial" panose="020B0604020202020204" pitchFamily="34" charset="0"/>
                <a:ea typeface="標楷體" panose="03000509000000000000" pitchFamily="65" charset="-120"/>
              </a:defRPr>
            </a:lvl4pPr>
            <a:lvl5pPr marL="2057400" indent="-228600">
              <a:defRPr sz="2400" b="1">
                <a:solidFill>
                  <a:srgbClr val="0000FF"/>
                </a:solidFill>
                <a:latin typeface="Arial" panose="020B0604020202020204" pitchFamily="34" charset="0"/>
                <a:ea typeface="標楷體" panose="03000509000000000000" pitchFamily="65" charset="-120"/>
              </a:defRPr>
            </a:lvl5pPr>
            <a:lvl6pPr marL="25146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6pPr>
            <a:lvl7pPr marL="29718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7pPr>
            <a:lvl8pPr marL="34290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8pPr>
            <a:lvl9pPr marL="38862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9pPr>
          </a:lstStyle>
          <a:p>
            <a:r>
              <a:rPr lang="en-US" altLang="zh-TW" sz="1000">
                <a:solidFill>
                  <a:schemeClr val="tx1"/>
                </a:solidFill>
                <a:ea typeface="新細明體" panose="02020500000000000000" pitchFamily="18" charset="-120"/>
              </a:rPr>
              <a:t>© </a:t>
            </a:r>
            <a:r>
              <a:rPr lang="zh-TW" altLang="en-US" sz="1000">
                <a:solidFill>
                  <a:schemeClr val="tx1"/>
                </a:solidFill>
                <a:ea typeface="新細明體" panose="02020500000000000000" pitchFamily="18" charset="-120"/>
              </a:rPr>
              <a:t>滄海圖書</a:t>
            </a:r>
            <a:endParaRPr lang="en-US" altLang="zh-TW" sz="1000">
              <a:solidFill>
                <a:schemeClr val="tx1"/>
              </a:solidFill>
              <a:ea typeface="新細明體" panose="02020500000000000000" pitchFamily="18" charset="-120"/>
            </a:endParaRPr>
          </a:p>
        </p:txBody>
      </p:sp>
    </p:spTree>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標題 1">
            <a:extLst>
              <a:ext uri="{FF2B5EF4-FFF2-40B4-BE49-F238E27FC236}">
                <a16:creationId xmlns:a16="http://schemas.microsoft.com/office/drawing/2014/main" id="{9D91223C-BC4B-4634-B87F-59BB7A0529DC}"/>
              </a:ext>
            </a:extLst>
          </p:cNvPr>
          <p:cNvSpPr>
            <a:spLocks noGrp="1"/>
          </p:cNvSpPr>
          <p:nvPr>
            <p:ph type="title"/>
          </p:nvPr>
        </p:nvSpPr>
        <p:spPr>
          <a:xfrm>
            <a:off x="457200" y="274638"/>
            <a:ext cx="6851650" cy="1036637"/>
          </a:xfrm>
        </p:spPr>
        <p:txBody>
          <a:bodyPr/>
          <a:lstStyle/>
          <a:p>
            <a:pPr eaLnBrk="1" hangingPunct="1">
              <a:defRPr/>
            </a:pPr>
            <a:r>
              <a:rPr lang="zh-TW" altLang="en-US"/>
              <a:t>資料立方體與多維度模型資料的比較</a:t>
            </a:r>
          </a:p>
        </p:txBody>
      </p:sp>
      <p:sp>
        <p:nvSpPr>
          <p:cNvPr id="18435" name="內容版面配置區 2">
            <a:extLst>
              <a:ext uri="{FF2B5EF4-FFF2-40B4-BE49-F238E27FC236}">
                <a16:creationId xmlns:a16="http://schemas.microsoft.com/office/drawing/2014/main" id="{7E730392-26C1-4FFD-95C3-78D23BB20B9C}"/>
              </a:ext>
            </a:extLst>
          </p:cNvPr>
          <p:cNvSpPr>
            <a:spLocks noGrp="1"/>
          </p:cNvSpPr>
          <p:nvPr>
            <p:ph idx="1"/>
          </p:nvPr>
        </p:nvSpPr>
        <p:spPr/>
        <p:txBody>
          <a:bodyPr/>
          <a:lstStyle/>
          <a:p>
            <a:pPr eaLnBrk="1" hangingPunct="1"/>
            <a:r>
              <a:rPr lang="zh-TW" altLang="en-US"/>
              <a:t>相同點</a:t>
            </a:r>
            <a:endParaRPr lang="en-US" altLang="zh-TW"/>
          </a:p>
          <a:p>
            <a:pPr lvl="1" eaLnBrk="1" hangingPunct="1"/>
            <a:r>
              <a:rPr lang="zh-TW" altLang="en-US"/>
              <a:t>都是由維度與事實兩者組成</a:t>
            </a:r>
            <a:endParaRPr lang="en-US" altLang="zh-TW"/>
          </a:p>
          <a:p>
            <a:pPr lvl="1" eaLnBrk="1" hangingPunct="1"/>
            <a:r>
              <a:rPr lang="zh-TW" altLang="en-US"/>
              <a:t>立方體的維度與事實都可以再額外定義衍生資料</a:t>
            </a:r>
            <a:endParaRPr lang="en-US" altLang="zh-TW"/>
          </a:p>
        </p:txBody>
      </p:sp>
      <p:sp>
        <p:nvSpPr>
          <p:cNvPr id="18436" name="投影片編號版面配置區 3">
            <a:extLst>
              <a:ext uri="{FF2B5EF4-FFF2-40B4-BE49-F238E27FC236}">
                <a16:creationId xmlns:a16="http://schemas.microsoft.com/office/drawing/2014/main" id="{2787FE38-9D25-468B-9E8C-696C446EB79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0000FF"/>
                </a:solidFill>
                <a:latin typeface="Arial" panose="020B0604020202020204" pitchFamily="34" charset="0"/>
                <a:ea typeface="標楷體" panose="03000509000000000000" pitchFamily="65" charset="-120"/>
              </a:defRPr>
            </a:lvl1pPr>
            <a:lvl2pPr marL="742950" indent="-285750">
              <a:defRPr sz="2400" b="1">
                <a:solidFill>
                  <a:srgbClr val="0000FF"/>
                </a:solidFill>
                <a:latin typeface="Arial" panose="020B0604020202020204" pitchFamily="34" charset="0"/>
                <a:ea typeface="標楷體" panose="03000509000000000000" pitchFamily="65" charset="-120"/>
              </a:defRPr>
            </a:lvl2pPr>
            <a:lvl3pPr marL="1143000" indent="-228600">
              <a:defRPr sz="2400" b="1">
                <a:solidFill>
                  <a:srgbClr val="0000FF"/>
                </a:solidFill>
                <a:latin typeface="Arial" panose="020B0604020202020204" pitchFamily="34" charset="0"/>
                <a:ea typeface="標楷體" panose="03000509000000000000" pitchFamily="65" charset="-120"/>
              </a:defRPr>
            </a:lvl3pPr>
            <a:lvl4pPr marL="1600200" indent="-228600">
              <a:defRPr sz="2400" b="1">
                <a:solidFill>
                  <a:srgbClr val="0000FF"/>
                </a:solidFill>
                <a:latin typeface="Arial" panose="020B0604020202020204" pitchFamily="34" charset="0"/>
                <a:ea typeface="標楷體" panose="03000509000000000000" pitchFamily="65" charset="-120"/>
              </a:defRPr>
            </a:lvl4pPr>
            <a:lvl5pPr marL="2057400" indent="-228600">
              <a:defRPr sz="2400" b="1">
                <a:solidFill>
                  <a:srgbClr val="0000FF"/>
                </a:solidFill>
                <a:latin typeface="Arial" panose="020B0604020202020204" pitchFamily="34" charset="0"/>
                <a:ea typeface="標楷體" panose="03000509000000000000" pitchFamily="65" charset="-120"/>
              </a:defRPr>
            </a:lvl5pPr>
            <a:lvl6pPr marL="25146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6pPr>
            <a:lvl7pPr marL="29718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7pPr>
            <a:lvl8pPr marL="34290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8pPr>
            <a:lvl9pPr marL="38862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9pPr>
          </a:lstStyle>
          <a:p>
            <a:fld id="{555C4C2B-B52B-4102-B452-BB5DD88C34C7}" type="slidenum">
              <a:rPr lang="zh-TW" altLang="en-US" sz="1000">
                <a:solidFill>
                  <a:schemeClr val="bg1"/>
                </a:solidFill>
                <a:ea typeface="新細明體" panose="02020500000000000000" pitchFamily="18" charset="-120"/>
              </a:rPr>
              <a:pPr/>
              <a:t>6</a:t>
            </a:fld>
            <a:endParaRPr lang="en-US" altLang="zh-TW" sz="1000">
              <a:solidFill>
                <a:schemeClr val="bg1"/>
              </a:solidFill>
              <a:ea typeface="新細明體" panose="02020500000000000000" pitchFamily="18" charset="-120"/>
            </a:endParaRPr>
          </a:p>
        </p:txBody>
      </p:sp>
      <p:sp>
        <p:nvSpPr>
          <p:cNvPr id="18437" name="頁尾版面配置區 4">
            <a:extLst>
              <a:ext uri="{FF2B5EF4-FFF2-40B4-BE49-F238E27FC236}">
                <a16:creationId xmlns:a16="http://schemas.microsoft.com/office/drawing/2014/main" id="{D65A56F9-A440-4C90-A074-4A31CFFD4DEC}"/>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0000FF"/>
                </a:solidFill>
                <a:latin typeface="Arial" panose="020B0604020202020204" pitchFamily="34" charset="0"/>
                <a:ea typeface="標楷體" panose="03000509000000000000" pitchFamily="65" charset="-120"/>
              </a:defRPr>
            </a:lvl1pPr>
            <a:lvl2pPr marL="742950" indent="-285750">
              <a:defRPr sz="2400" b="1">
                <a:solidFill>
                  <a:srgbClr val="0000FF"/>
                </a:solidFill>
                <a:latin typeface="Arial" panose="020B0604020202020204" pitchFamily="34" charset="0"/>
                <a:ea typeface="標楷體" panose="03000509000000000000" pitchFamily="65" charset="-120"/>
              </a:defRPr>
            </a:lvl2pPr>
            <a:lvl3pPr marL="1143000" indent="-228600">
              <a:defRPr sz="2400" b="1">
                <a:solidFill>
                  <a:srgbClr val="0000FF"/>
                </a:solidFill>
                <a:latin typeface="Arial" panose="020B0604020202020204" pitchFamily="34" charset="0"/>
                <a:ea typeface="標楷體" panose="03000509000000000000" pitchFamily="65" charset="-120"/>
              </a:defRPr>
            </a:lvl3pPr>
            <a:lvl4pPr marL="1600200" indent="-228600">
              <a:defRPr sz="2400" b="1">
                <a:solidFill>
                  <a:srgbClr val="0000FF"/>
                </a:solidFill>
                <a:latin typeface="Arial" panose="020B0604020202020204" pitchFamily="34" charset="0"/>
                <a:ea typeface="標楷體" panose="03000509000000000000" pitchFamily="65" charset="-120"/>
              </a:defRPr>
            </a:lvl4pPr>
            <a:lvl5pPr marL="2057400" indent="-228600">
              <a:defRPr sz="2400" b="1">
                <a:solidFill>
                  <a:srgbClr val="0000FF"/>
                </a:solidFill>
                <a:latin typeface="Arial" panose="020B0604020202020204" pitchFamily="34" charset="0"/>
                <a:ea typeface="標楷體" panose="03000509000000000000" pitchFamily="65" charset="-120"/>
              </a:defRPr>
            </a:lvl5pPr>
            <a:lvl6pPr marL="25146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6pPr>
            <a:lvl7pPr marL="29718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7pPr>
            <a:lvl8pPr marL="34290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8pPr>
            <a:lvl9pPr marL="38862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9pPr>
          </a:lstStyle>
          <a:p>
            <a:r>
              <a:rPr lang="en-US" altLang="zh-TW" sz="1000">
                <a:solidFill>
                  <a:schemeClr val="tx1"/>
                </a:solidFill>
                <a:ea typeface="新細明體" panose="02020500000000000000" pitchFamily="18" charset="-120"/>
              </a:rPr>
              <a:t>© </a:t>
            </a:r>
            <a:r>
              <a:rPr lang="zh-TW" altLang="en-US" sz="1000">
                <a:solidFill>
                  <a:schemeClr val="tx1"/>
                </a:solidFill>
                <a:ea typeface="新細明體" panose="02020500000000000000" pitchFamily="18" charset="-120"/>
              </a:rPr>
              <a:t>滄海圖書</a:t>
            </a:r>
            <a:endParaRPr lang="en-US" altLang="zh-TW" sz="1000">
              <a:solidFill>
                <a:schemeClr val="tx1"/>
              </a:solidFill>
              <a:ea typeface="新細明體" panose="02020500000000000000" pitchFamily="18" charset="-120"/>
            </a:endParaRPr>
          </a:p>
        </p:txBody>
      </p:sp>
    </p:spTree>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標題 1">
            <a:extLst>
              <a:ext uri="{FF2B5EF4-FFF2-40B4-BE49-F238E27FC236}">
                <a16:creationId xmlns:a16="http://schemas.microsoft.com/office/drawing/2014/main" id="{DA4213F4-EB4B-440E-ABAA-7E3ED89324EE}"/>
              </a:ext>
            </a:extLst>
          </p:cNvPr>
          <p:cNvSpPr>
            <a:spLocks noGrp="1"/>
          </p:cNvSpPr>
          <p:nvPr>
            <p:ph type="title"/>
          </p:nvPr>
        </p:nvSpPr>
        <p:spPr>
          <a:xfrm>
            <a:off x="457200" y="274638"/>
            <a:ext cx="6851650" cy="1036637"/>
          </a:xfrm>
        </p:spPr>
        <p:txBody>
          <a:bodyPr/>
          <a:lstStyle/>
          <a:p>
            <a:pPr eaLnBrk="1" hangingPunct="1">
              <a:defRPr/>
            </a:pPr>
            <a:r>
              <a:rPr lang="zh-TW" altLang="en-US"/>
              <a:t>資料立方體與多維度模型資料的比較</a:t>
            </a:r>
          </a:p>
        </p:txBody>
      </p:sp>
      <p:sp>
        <p:nvSpPr>
          <p:cNvPr id="19459" name="內容版面配置區 2">
            <a:extLst>
              <a:ext uri="{FF2B5EF4-FFF2-40B4-BE49-F238E27FC236}">
                <a16:creationId xmlns:a16="http://schemas.microsoft.com/office/drawing/2014/main" id="{29BF7CE2-7F97-424D-89DE-5AA3DFD67A7D}"/>
              </a:ext>
            </a:extLst>
          </p:cNvPr>
          <p:cNvSpPr>
            <a:spLocks noGrp="1"/>
          </p:cNvSpPr>
          <p:nvPr>
            <p:ph idx="1"/>
          </p:nvPr>
        </p:nvSpPr>
        <p:spPr/>
        <p:txBody>
          <a:bodyPr/>
          <a:lstStyle/>
          <a:p>
            <a:pPr eaLnBrk="1" hangingPunct="1"/>
            <a:r>
              <a:rPr lang="zh-TW" altLang="en-US"/>
              <a:t>不同點</a:t>
            </a:r>
            <a:endParaRPr lang="en-US" altLang="zh-TW"/>
          </a:p>
          <a:p>
            <a:pPr lvl="1" eaLnBrk="1" hangingPunct="1"/>
            <a:r>
              <a:rPr lang="zh-TW" altLang="en-US"/>
              <a:t>一般報表都是由立方體來製作，由多維度模型提供資料</a:t>
            </a:r>
            <a:endParaRPr lang="en-US" altLang="zh-TW"/>
          </a:p>
          <a:p>
            <a:pPr lvl="1" eaLnBrk="1" hangingPunct="1"/>
            <a:r>
              <a:rPr lang="zh-TW" altLang="en-US"/>
              <a:t>立方體的維度會詳細定義用來產生報表的屬性階層分析</a:t>
            </a:r>
            <a:endParaRPr lang="en-US" altLang="zh-TW"/>
          </a:p>
          <a:p>
            <a:pPr lvl="1" eaLnBrk="1" hangingPunct="1"/>
            <a:r>
              <a:rPr lang="zh-TW" altLang="en-US"/>
              <a:t>立方體的使用權限比較是以一般使用者為主，多維度模型的使用權限設定比較是以立方體的定義者為主</a:t>
            </a:r>
            <a:endParaRPr lang="en-US" altLang="zh-TW"/>
          </a:p>
          <a:p>
            <a:pPr lvl="1" eaLnBrk="1" hangingPunct="1"/>
            <a:r>
              <a:rPr lang="zh-TW" altLang="en-US"/>
              <a:t>多維度模型的維度可能會有許多雪花狀的結構，在立方體時，一般都已經被整理成單純的維度了</a:t>
            </a:r>
          </a:p>
        </p:txBody>
      </p:sp>
      <p:sp>
        <p:nvSpPr>
          <p:cNvPr id="19460" name="投影片編號版面配置區 3">
            <a:extLst>
              <a:ext uri="{FF2B5EF4-FFF2-40B4-BE49-F238E27FC236}">
                <a16:creationId xmlns:a16="http://schemas.microsoft.com/office/drawing/2014/main" id="{13C2578B-6599-4C55-AD4E-EBE5F4B81D1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0000FF"/>
                </a:solidFill>
                <a:latin typeface="Arial" panose="020B0604020202020204" pitchFamily="34" charset="0"/>
                <a:ea typeface="標楷體" panose="03000509000000000000" pitchFamily="65" charset="-120"/>
              </a:defRPr>
            </a:lvl1pPr>
            <a:lvl2pPr marL="742950" indent="-285750">
              <a:defRPr sz="2400" b="1">
                <a:solidFill>
                  <a:srgbClr val="0000FF"/>
                </a:solidFill>
                <a:latin typeface="Arial" panose="020B0604020202020204" pitchFamily="34" charset="0"/>
                <a:ea typeface="標楷體" panose="03000509000000000000" pitchFamily="65" charset="-120"/>
              </a:defRPr>
            </a:lvl2pPr>
            <a:lvl3pPr marL="1143000" indent="-228600">
              <a:defRPr sz="2400" b="1">
                <a:solidFill>
                  <a:srgbClr val="0000FF"/>
                </a:solidFill>
                <a:latin typeface="Arial" panose="020B0604020202020204" pitchFamily="34" charset="0"/>
                <a:ea typeface="標楷體" panose="03000509000000000000" pitchFamily="65" charset="-120"/>
              </a:defRPr>
            </a:lvl3pPr>
            <a:lvl4pPr marL="1600200" indent="-228600">
              <a:defRPr sz="2400" b="1">
                <a:solidFill>
                  <a:srgbClr val="0000FF"/>
                </a:solidFill>
                <a:latin typeface="Arial" panose="020B0604020202020204" pitchFamily="34" charset="0"/>
                <a:ea typeface="標楷體" panose="03000509000000000000" pitchFamily="65" charset="-120"/>
              </a:defRPr>
            </a:lvl4pPr>
            <a:lvl5pPr marL="2057400" indent="-228600">
              <a:defRPr sz="2400" b="1">
                <a:solidFill>
                  <a:srgbClr val="0000FF"/>
                </a:solidFill>
                <a:latin typeface="Arial" panose="020B0604020202020204" pitchFamily="34" charset="0"/>
                <a:ea typeface="標楷體" panose="03000509000000000000" pitchFamily="65" charset="-120"/>
              </a:defRPr>
            </a:lvl5pPr>
            <a:lvl6pPr marL="25146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6pPr>
            <a:lvl7pPr marL="29718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7pPr>
            <a:lvl8pPr marL="34290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8pPr>
            <a:lvl9pPr marL="38862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9pPr>
          </a:lstStyle>
          <a:p>
            <a:fld id="{DB39C31B-0F7A-4E03-87DC-F63315421BF1}" type="slidenum">
              <a:rPr lang="zh-TW" altLang="en-US" sz="1000">
                <a:solidFill>
                  <a:schemeClr val="bg1"/>
                </a:solidFill>
                <a:ea typeface="新細明體" panose="02020500000000000000" pitchFamily="18" charset="-120"/>
              </a:rPr>
              <a:pPr/>
              <a:t>7</a:t>
            </a:fld>
            <a:endParaRPr lang="en-US" altLang="zh-TW" sz="1000">
              <a:solidFill>
                <a:schemeClr val="bg1"/>
              </a:solidFill>
              <a:ea typeface="新細明體" panose="02020500000000000000" pitchFamily="18" charset="-120"/>
            </a:endParaRPr>
          </a:p>
        </p:txBody>
      </p:sp>
      <p:sp>
        <p:nvSpPr>
          <p:cNvPr id="19461" name="頁尾版面配置區 4">
            <a:extLst>
              <a:ext uri="{FF2B5EF4-FFF2-40B4-BE49-F238E27FC236}">
                <a16:creationId xmlns:a16="http://schemas.microsoft.com/office/drawing/2014/main" id="{13D5A9FA-9AA1-4EF2-B85D-D72A87395BA0}"/>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0000FF"/>
                </a:solidFill>
                <a:latin typeface="Arial" panose="020B0604020202020204" pitchFamily="34" charset="0"/>
                <a:ea typeface="標楷體" panose="03000509000000000000" pitchFamily="65" charset="-120"/>
              </a:defRPr>
            </a:lvl1pPr>
            <a:lvl2pPr marL="742950" indent="-285750">
              <a:defRPr sz="2400" b="1">
                <a:solidFill>
                  <a:srgbClr val="0000FF"/>
                </a:solidFill>
                <a:latin typeface="Arial" panose="020B0604020202020204" pitchFamily="34" charset="0"/>
                <a:ea typeface="標楷體" panose="03000509000000000000" pitchFamily="65" charset="-120"/>
              </a:defRPr>
            </a:lvl2pPr>
            <a:lvl3pPr marL="1143000" indent="-228600">
              <a:defRPr sz="2400" b="1">
                <a:solidFill>
                  <a:srgbClr val="0000FF"/>
                </a:solidFill>
                <a:latin typeface="Arial" panose="020B0604020202020204" pitchFamily="34" charset="0"/>
                <a:ea typeface="標楷體" panose="03000509000000000000" pitchFamily="65" charset="-120"/>
              </a:defRPr>
            </a:lvl3pPr>
            <a:lvl4pPr marL="1600200" indent="-228600">
              <a:defRPr sz="2400" b="1">
                <a:solidFill>
                  <a:srgbClr val="0000FF"/>
                </a:solidFill>
                <a:latin typeface="Arial" panose="020B0604020202020204" pitchFamily="34" charset="0"/>
                <a:ea typeface="標楷體" panose="03000509000000000000" pitchFamily="65" charset="-120"/>
              </a:defRPr>
            </a:lvl4pPr>
            <a:lvl5pPr marL="2057400" indent="-228600">
              <a:defRPr sz="2400" b="1">
                <a:solidFill>
                  <a:srgbClr val="0000FF"/>
                </a:solidFill>
                <a:latin typeface="Arial" panose="020B0604020202020204" pitchFamily="34" charset="0"/>
                <a:ea typeface="標楷體" panose="03000509000000000000" pitchFamily="65" charset="-120"/>
              </a:defRPr>
            </a:lvl5pPr>
            <a:lvl6pPr marL="25146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6pPr>
            <a:lvl7pPr marL="29718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7pPr>
            <a:lvl8pPr marL="34290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8pPr>
            <a:lvl9pPr marL="38862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9pPr>
          </a:lstStyle>
          <a:p>
            <a:r>
              <a:rPr lang="en-US" altLang="zh-TW" sz="1000">
                <a:solidFill>
                  <a:schemeClr val="tx1"/>
                </a:solidFill>
                <a:ea typeface="新細明體" panose="02020500000000000000" pitchFamily="18" charset="-120"/>
              </a:rPr>
              <a:t>© </a:t>
            </a:r>
            <a:r>
              <a:rPr lang="zh-TW" altLang="en-US" sz="1000">
                <a:solidFill>
                  <a:schemeClr val="tx1"/>
                </a:solidFill>
                <a:ea typeface="新細明體" panose="02020500000000000000" pitchFamily="18" charset="-120"/>
              </a:rPr>
              <a:t>滄海圖書</a:t>
            </a:r>
            <a:endParaRPr lang="en-US" altLang="zh-TW" sz="1000">
              <a:solidFill>
                <a:schemeClr val="tx1"/>
              </a:solidFill>
              <a:ea typeface="新細明體" panose="02020500000000000000" pitchFamily="18" charset="-120"/>
            </a:endParaRPr>
          </a:p>
        </p:txBody>
      </p:sp>
    </p:spTree>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標題 1">
            <a:extLst>
              <a:ext uri="{FF2B5EF4-FFF2-40B4-BE49-F238E27FC236}">
                <a16:creationId xmlns:a16="http://schemas.microsoft.com/office/drawing/2014/main" id="{B081397F-6B1A-4DBB-96FB-F59361BE673D}"/>
              </a:ext>
            </a:extLst>
          </p:cNvPr>
          <p:cNvSpPr>
            <a:spLocks noGrp="1"/>
          </p:cNvSpPr>
          <p:nvPr>
            <p:ph type="title"/>
          </p:nvPr>
        </p:nvSpPr>
        <p:spPr>
          <a:xfrm>
            <a:off x="457200" y="274638"/>
            <a:ext cx="6851650" cy="1036637"/>
          </a:xfrm>
        </p:spPr>
        <p:txBody>
          <a:bodyPr/>
          <a:lstStyle/>
          <a:p>
            <a:pPr eaLnBrk="1" hangingPunct="1">
              <a:defRPr/>
            </a:pPr>
            <a:r>
              <a:rPr lang="zh-TW" altLang="en-US"/>
              <a:t>屬性階層分析</a:t>
            </a:r>
          </a:p>
        </p:txBody>
      </p:sp>
      <p:sp>
        <p:nvSpPr>
          <p:cNvPr id="20483" name="內容版面配置區 5">
            <a:extLst>
              <a:ext uri="{FF2B5EF4-FFF2-40B4-BE49-F238E27FC236}">
                <a16:creationId xmlns:a16="http://schemas.microsoft.com/office/drawing/2014/main" id="{F952C911-96EA-4A35-B35C-B49732850349}"/>
              </a:ext>
            </a:extLst>
          </p:cNvPr>
          <p:cNvSpPr>
            <a:spLocks noGrp="1"/>
          </p:cNvSpPr>
          <p:nvPr>
            <p:ph idx="1"/>
          </p:nvPr>
        </p:nvSpPr>
        <p:spPr/>
        <p:txBody>
          <a:bodyPr/>
          <a:lstStyle/>
          <a:p>
            <a:pPr eaLnBrk="1" hangingPunct="1"/>
            <a:r>
              <a:rPr lang="zh-TW" altLang="en-US"/>
              <a:t>一個針對銷售資料立方體的時間，產品分類，與顧客區域三屬性，所做的範例屬性階層分析</a:t>
            </a:r>
          </a:p>
        </p:txBody>
      </p:sp>
      <p:sp>
        <p:nvSpPr>
          <p:cNvPr id="20484" name="投影片編號版面配置區 3">
            <a:extLst>
              <a:ext uri="{FF2B5EF4-FFF2-40B4-BE49-F238E27FC236}">
                <a16:creationId xmlns:a16="http://schemas.microsoft.com/office/drawing/2014/main" id="{D6883E95-CF78-4DD6-8806-92E3B3B25CA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0000FF"/>
                </a:solidFill>
                <a:latin typeface="Arial" panose="020B0604020202020204" pitchFamily="34" charset="0"/>
                <a:ea typeface="標楷體" panose="03000509000000000000" pitchFamily="65" charset="-120"/>
              </a:defRPr>
            </a:lvl1pPr>
            <a:lvl2pPr marL="742950" indent="-285750">
              <a:defRPr sz="2400" b="1">
                <a:solidFill>
                  <a:srgbClr val="0000FF"/>
                </a:solidFill>
                <a:latin typeface="Arial" panose="020B0604020202020204" pitchFamily="34" charset="0"/>
                <a:ea typeface="標楷體" panose="03000509000000000000" pitchFamily="65" charset="-120"/>
              </a:defRPr>
            </a:lvl2pPr>
            <a:lvl3pPr marL="1143000" indent="-228600">
              <a:defRPr sz="2400" b="1">
                <a:solidFill>
                  <a:srgbClr val="0000FF"/>
                </a:solidFill>
                <a:latin typeface="Arial" panose="020B0604020202020204" pitchFamily="34" charset="0"/>
                <a:ea typeface="標楷體" panose="03000509000000000000" pitchFamily="65" charset="-120"/>
              </a:defRPr>
            </a:lvl3pPr>
            <a:lvl4pPr marL="1600200" indent="-228600">
              <a:defRPr sz="2400" b="1">
                <a:solidFill>
                  <a:srgbClr val="0000FF"/>
                </a:solidFill>
                <a:latin typeface="Arial" panose="020B0604020202020204" pitchFamily="34" charset="0"/>
                <a:ea typeface="標楷體" panose="03000509000000000000" pitchFamily="65" charset="-120"/>
              </a:defRPr>
            </a:lvl4pPr>
            <a:lvl5pPr marL="2057400" indent="-228600">
              <a:defRPr sz="2400" b="1">
                <a:solidFill>
                  <a:srgbClr val="0000FF"/>
                </a:solidFill>
                <a:latin typeface="Arial" panose="020B0604020202020204" pitchFamily="34" charset="0"/>
                <a:ea typeface="標楷體" panose="03000509000000000000" pitchFamily="65" charset="-120"/>
              </a:defRPr>
            </a:lvl5pPr>
            <a:lvl6pPr marL="25146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6pPr>
            <a:lvl7pPr marL="29718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7pPr>
            <a:lvl8pPr marL="34290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8pPr>
            <a:lvl9pPr marL="38862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9pPr>
          </a:lstStyle>
          <a:p>
            <a:fld id="{4FC72BB3-D681-4B9F-8D7F-F8126A35BFB8}" type="slidenum">
              <a:rPr lang="zh-TW" altLang="en-US" sz="1000">
                <a:solidFill>
                  <a:schemeClr val="bg1"/>
                </a:solidFill>
                <a:ea typeface="新細明體" panose="02020500000000000000" pitchFamily="18" charset="-120"/>
              </a:rPr>
              <a:pPr/>
              <a:t>8</a:t>
            </a:fld>
            <a:endParaRPr lang="en-US" altLang="zh-TW" sz="1000">
              <a:solidFill>
                <a:schemeClr val="bg1"/>
              </a:solidFill>
              <a:ea typeface="新細明體" panose="02020500000000000000" pitchFamily="18" charset="-120"/>
            </a:endParaRPr>
          </a:p>
        </p:txBody>
      </p:sp>
      <p:pic>
        <p:nvPicPr>
          <p:cNvPr id="20485" name="Picture 3">
            <a:extLst>
              <a:ext uri="{FF2B5EF4-FFF2-40B4-BE49-F238E27FC236}">
                <a16:creationId xmlns:a16="http://schemas.microsoft.com/office/drawing/2014/main" id="{D59552BF-7652-4E13-A0F0-46BC36FB24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3068638"/>
            <a:ext cx="5635625" cy="337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20486" name="頁尾版面配置區 5">
            <a:extLst>
              <a:ext uri="{FF2B5EF4-FFF2-40B4-BE49-F238E27FC236}">
                <a16:creationId xmlns:a16="http://schemas.microsoft.com/office/drawing/2014/main" id="{61365605-3C58-44E7-97D3-DB51C3ACE64C}"/>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0000FF"/>
                </a:solidFill>
                <a:latin typeface="Arial" panose="020B0604020202020204" pitchFamily="34" charset="0"/>
                <a:ea typeface="標楷體" panose="03000509000000000000" pitchFamily="65" charset="-120"/>
              </a:defRPr>
            </a:lvl1pPr>
            <a:lvl2pPr marL="742950" indent="-285750">
              <a:defRPr sz="2400" b="1">
                <a:solidFill>
                  <a:srgbClr val="0000FF"/>
                </a:solidFill>
                <a:latin typeface="Arial" panose="020B0604020202020204" pitchFamily="34" charset="0"/>
                <a:ea typeface="標楷體" panose="03000509000000000000" pitchFamily="65" charset="-120"/>
              </a:defRPr>
            </a:lvl2pPr>
            <a:lvl3pPr marL="1143000" indent="-228600">
              <a:defRPr sz="2400" b="1">
                <a:solidFill>
                  <a:srgbClr val="0000FF"/>
                </a:solidFill>
                <a:latin typeface="Arial" panose="020B0604020202020204" pitchFamily="34" charset="0"/>
                <a:ea typeface="標楷體" panose="03000509000000000000" pitchFamily="65" charset="-120"/>
              </a:defRPr>
            </a:lvl3pPr>
            <a:lvl4pPr marL="1600200" indent="-228600">
              <a:defRPr sz="2400" b="1">
                <a:solidFill>
                  <a:srgbClr val="0000FF"/>
                </a:solidFill>
                <a:latin typeface="Arial" panose="020B0604020202020204" pitchFamily="34" charset="0"/>
                <a:ea typeface="標楷體" panose="03000509000000000000" pitchFamily="65" charset="-120"/>
              </a:defRPr>
            </a:lvl4pPr>
            <a:lvl5pPr marL="2057400" indent="-228600">
              <a:defRPr sz="2400" b="1">
                <a:solidFill>
                  <a:srgbClr val="0000FF"/>
                </a:solidFill>
                <a:latin typeface="Arial" panose="020B0604020202020204" pitchFamily="34" charset="0"/>
                <a:ea typeface="標楷體" panose="03000509000000000000" pitchFamily="65" charset="-120"/>
              </a:defRPr>
            </a:lvl5pPr>
            <a:lvl6pPr marL="25146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6pPr>
            <a:lvl7pPr marL="29718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7pPr>
            <a:lvl8pPr marL="34290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8pPr>
            <a:lvl9pPr marL="38862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9pPr>
          </a:lstStyle>
          <a:p>
            <a:r>
              <a:rPr lang="en-US" altLang="zh-TW" sz="1000">
                <a:solidFill>
                  <a:schemeClr val="tx1"/>
                </a:solidFill>
                <a:ea typeface="新細明體" panose="02020500000000000000" pitchFamily="18" charset="-120"/>
              </a:rPr>
              <a:t>© </a:t>
            </a:r>
            <a:r>
              <a:rPr lang="zh-TW" altLang="en-US" sz="1000">
                <a:solidFill>
                  <a:schemeClr val="tx1"/>
                </a:solidFill>
                <a:ea typeface="新細明體" panose="02020500000000000000" pitchFamily="18" charset="-120"/>
              </a:rPr>
              <a:t>滄海圖書</a:t>
            </a:r>
            <a:endParaRPr lang="en-US" altLang="zh-TW" sz="1000">
              <a:solidFill>
                <a:schemeClr val="tx1"/>
              </a:solidFill>
              <a:ea typeface="新細明體" panose="02020500000000000000" pitchFamily="18" charset="-120"/>
            </a:endParaRPr>
          </a:p>
        </p:txBody>
      </p:sp>
    </p:spTree>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標題 1">
            <a:extLst>
              <a:ext uri="{FF2B5EF4-FFF2-40B4-BE49-F238E27FC236}">
                <a16:creationId xmlns:a16="http://schemas.microsoft.com/office/drawing/2014/main" id="{796D7A16-95EE-4085-9AA7-A42C1F785EE8}"/>
              </a:ext>
            </a:extLst>
          </p:cNvPr>
          <p:cNvSpPr>
            <a:spLocks noGrp="1"/>
          </p:cNvSpPr>
          <p:nvPr>
            <p:ph type="title"/>
          </p:nvPr>
        </p:nvSpPr>
        <p:spPr>
          <a:xfrm>
            <a:off x="457200" y="274638"/>
            <a:ext cx="6851650" cy="1036637"/>
          </a:xfrm>
        </p:spPr>
        <p:txBody>
          <a:bodyPr/>
          <a:lstStyle/>
          <a:p>
            <a:pPr eaLnBrk="1" hangingPunct="1">
              <a:defRPr/>
            </a:pPr>
            <a:r>
              <a:rPr lang="zh-TW" altLang="en-US"/>
              <a:t>資料立方體的組成元件</a:t>
            </a:r>
          </a:p>
        </p:txBody>
      </p:sp>
      <p:sp>
        <p:nvSpPr>
          <p:cNvPr id="21507" name="內容版面配置區 2">
            <a:extLst>
              <a:ext uri="{FF2B5EF4-FFF2-40B4-BE49-F238E27FC236}">
                <a16:creationId xmlns:a16="http://schemas.microsoft.com/office/drawing/2014/main" id="{560D9C56-1100-4D24-900F-42B601D8950B}"/>
              </a:ext>
            </a:extLst>
          </p:cNvPr>
          <p:cNvSpPr>
            <a:spLocks noGrp="1"/>
          </p:cNvSpPr>
          <p:nvPr>
            <p:ph idx="1"/>
          </p:nvPr>
        </p:nvSpPr>
        <p:spPr/>
        <p:txBody>
          <a:bodyPr/>
          <a:lstStyle/>
          <a:p>
            <a:pPr eaLnBrk="1" hangingPunct="1"/>
            <a:r>
              <a:rPr lang="zh-TW" altLang="en-US"/>
              <a:t>資料立方體的組成元件</a:t>
            </a:r>
            <a:endParaRPr lang="en-US" altLang="zh-TW"/>
          </a:p>
          <a:p>
            <a:pPr lvl="1" eaLnBrk="1" hangingPunct="1"/>
            <a:r>
              <a:rPr lang="zh-TW" altLang="en-US"/>
              <a:t>組成事實</a:t>
            </a:r>
            <a:endParaRPr lang="en-US" altLang="zh-TW"/>
          </a:p>
          <a:p>
            <a:pPr lvl="2" eaLnBrk="1" hangingPunct="1"/>
            <a:r>
              <a:rPr lang="zh-TW" altLang="en-US"/>
              <a:t>組成本立方體的事實表</a:t>
            </a:r>
          </a:p>
          <a:p>
            <a:pPr lvl="2" eaLnBrk="1" hangingPunct="1"/>
            <a:r>
              <a:rPr lang="zh-TW" altLang="en-US"/>
              <a:t>事實表既有的衡量值</a:t>
            </a:r>
          </a:p>
          <a:p>
            <a:pPr lvl="2" eaLnBrk="1" hangingPunct="1"/>
            <a:r>
              <a:rPr lang="zh-TW" altLang="en-US"/>
              <a:t>需要進一步計算才能產生的新的衡量值</a:t>
            </a:r>
          </a:p>
        </p:txBody>
      </p:sp>
      <p:sp>
        <p:nvSpPr>
          <p:cNvPr id="21508" name="投影片編號版面配置區 3">
            <a:extLst>
              <a:ext uri="{FF2B5EF4-FFF2-40B4-BE49-F238E27FC236}">
                <a16:creationId xmlns:a16="http://schemas.microsoft.com/office/drawing/2014/main" id="{706C2D26-D64F-43CD-AC2E-AC0C91ADFE9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0000FF"/>
                </a:solidFill>
                <a:latin typeface="Arial" panose="020B0604020202020204" pitchFamily="34" charset="0"/>
                <a:ea typeface="標楷體" panose="03000509000000000000" pitchFamily="65" charset="-120"/>
              </a:defRPr>
            </a:lvl1pPr>
            <a:lvl2pPr marL="742950" indent="-285750">
              <a:defRPr sz="2400" b="1">
                <a:solidFill>
                  <a:srgbClr val="0000FF"/>
                </a:solidFill>
                <a:latin typeface="Arial" panose="020B0604020202020204" pitchFamily="34" charset="0"/>
                <a:ea typeface="標楷體" panose="03000509000000000000" pitchFamily="65" charset="-120"/>
              </a:defRPr>
            </a:lvl2pPr>
            <a:lvl3pPr marL="1143000" indent="-228600">
              <a:defRPr sz="2400" b="1">
                <a:solidFill>
                  <a:srgbClr val="0000FF"/>
                </a:solidFill>
                <a:latin typeface="Arial" panose="020B0604020202020204" pitchFamily="34" charset="0"/>
                <a:ea typeface="標楷體" panose="03000509000000000000" pitchFamily="65" charset="-120"/>
              </a:defRPr>
            </a:lvl3pPr>
            <a:lvl4pPr marL="1600200" indent="-228600">
              <a:defRPr sz="2400" b="1">
                <a:solidFill>
                  <a:srgbClr val="0000FF"/>
                </a:solidFill>
                <a:latin typeface="Arial" panose="020B0604020202020204" pitchFamily="34" charset="0"/>
                <a:ea typeface="標楷體" panose="03000509000000000000" pitchFamily="65" charset="-120"/>
              </a:defRPr>
            </a:lvl4pPr>
            <a:lvl5pPr marL="2057400" indent="-228600">
              <a:defRPr sz="2400" b="1">
                <a:solidFill>
                  <a:srgbClr val="0000FF"/>
                </a:solidFill>
                <a:latin typeface="Arial" panose="020B0604020202020204" pitchFamily="34" charset="0"/>
                <a:ea typeface="標楷體" panose="03000509000000000000" pitchFamily="65" charset="-120"/>
              </a:defRPr>
            </a:lvl5pPr>
            <a:lvl6pPr marL="25146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6pPr>
            <a:lvl7pPr marL="29718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7pPr>
            <a:lvl8pPr marL="34290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8pPr>
            <a:lvl9pPr marL="38862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9pPr>
          </a:lstStyle>
          <a:p>
            <a:fld id="{1B583773-525F-425F-AA91-FAE0FC95E4CA}" type="slidenum">
              <a:rPr lang="zh-TW" altLang="en-US" sz="1000">
                <a:solidFill>
                  <a:schemeClr val="bg1"/>
                </a:solidFill>
                <a:ea typeface="新細明體" panose="02020500000000000000" pitchFamily="18" charset="-120"/>
              </a:rPr>
              <a:pPr/>
              <a:t>9</a:t>
            </a:fld>
            <a:endParaRPr lang="en-US" altLang="zh-TW" sz="1000">
              <a:solidFill>
                <a:schemeClr val="bg1"/>
              </a:solidFill>
              <a:ea typeface="新細明體" panose="02020500000000000000" pitchFamily="18" charset="-120"/>
            </a:endParaRPr>
          </a:p>
        </p:txBody>
      </p:sp>
      <p:sp>
        <p:nvSpPr>
          <p:cNvPr id="21509" name="頁尾版面配置區 4">
            <a:extLst>
              <a:ext uri="{FF2B5EF4-FFF2-40B4-BE49-F238E27FC236}">
                <a16:creationId xmlns:a16="http://schemas.microsoft.com/office/drawing/2014/main" id="{9ABE3FB6-C1A4-4945-91A9-A7CAF6A9AFD1}"/>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0000FF"/>
                </a:solidFill>
                <a:latin typeface="Arial" panose="020B0604020202020204" pitchFamily="34" charset="0"/>
                <a:ea typeface="標楷體" panose="03000509000000000000" pitchFamily="65" charset="-120"/>
              </a:defRPr>
            </a:lvl1pPr>
            <a:lvl2pPr marL="742950" indent="-285750">
              <a:defRPr sz="2400" b="1">
                <a:solidFill>
                  <a:srgbClr val="0000FF"/>
                </a:solidFill>
                <a:latin typeface="Arial" panose="020B0604020202020204" pitchFamily="34" charset="0"/>
                <a:ea typeface="標楷體" panose="03000509000000000000" pitchFamily="65" charset="-120"/>
              </a:defRPr>
            </a:lvl2pPr>
            <a:lvl3pPr marL="1143000" indent="-228600">
              <a:defRPr sz="2400" b="1">
                <a:solidFill>
                  <a:srgbClr val="0000FF"/>
                </a:solidFill>
                <a:latin typeface="Arial" panose="020B0604020202020204" pitchFamily="34" charset="0"/>
                <a:ea typeface="標楷體" panose="03000509000000000000" pitchFamily="65" charset="-120"/>
              </a:defRPr>
            </a:lvl3pPr>
            <a:lvl4pPr marL="1600200" indent="-228600">
              <a:defRPr sz="2400" b="1">
                <a:solidFill>
                  <a:srgbClr val="0000FF"/>
                </a:solidFill>
                <a:latin typeface="Arial" panose="020B0604020202020204" pitchFamily="34" charset="0"/>
                <a:ea typeface="標楷體" panose="03000509000000000000" pitchFamily="65" charset="-120"/>
              </a:defRPr>
            </a:lvl4pPr>
            <a:lvl5pPr marL="2057400" indent="-228600">
              <a:defRPr sz="2400" b="1">
                <a:solidFill>
                  <a:srgbClr val="0000FF"/>
                </a:solidFill>
                <a:latin typeface="Arial" panose="020B0604020202020204" pitchFamily="34" charset="0"/>
                <a:ea typeface="標楷體" panose="03000509000000000000" pitchFamily="65" charset="-120"/>
              </a:defRPr>
            </a:lvl5pPr>
            <a:lvl6pPr marL="25146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6pPr>
            <a:lvl7pPr marL="29718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7pPr>
            <a:lvl8pPr marL="34290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8pPr>
            <a:lvl9pPr marL="3886200" indent="-228600" eaLnBrk="0" fontAlgn="base" hangingPunct="0">
              <a:lnSpc>
                <a:spcPct val="90000"/>
              </a:lnSpc>
              <a:spcBef>
                <a:spcPct val="0"/>
              </a:spcBef>
              <a:spcAft>
                <a:spcPct val="50000"/>
              </a:spcAft>
              <a:buClr>
                <a:srgbClr val="273C82"/>
              </a:buClr>
              <a:buSzPct val="100000"/>
              <a:buFont typeface="Wingdings" panose="05000000000000000000" pitchFamily="2" charset="2"/>
              <a:buChar char="Ø"/>
              <a:defRPr sz="2400" b="1">
                <a:solidFill>
                  <a:srgbClr val="0000FF"/>
                </a:solidFill>
                <a:latin typeface="Arial" panose="020B0604020202020204" pitchFamily="34" charset="0"/>
                <a:ea typeface="標楷體" panose="03000509000000000000" pitchFamily="65" charset="-120"/>
              </a:defRPr>
            </a:lvl9pPr>
          </a:lstStyle>
          <a:p>
            <a:r>
              <a:rPr lang="en-US" altLang="zh-TW" sz="1000">
                <a:solidFill>
                  <a:schemeClr val="tx1"/>
                </a:solidFill>
                <a:ea typeface="新細明體" panose="02020500000000000000" pitchFamily="18" charset="-120"/>
              </a:rPr>
              <a:t>© </a:t>
            </a:r>
            <a:r>
              <a:rPr lang="zh-TW" altLang="en-US" sz="1000">
                <a:solidFill>
                  <a:schemeClr val="tx1"/>
                </a:solidFill>
                <a:ea typeface="新細明體" panose="02020500000000000000" pitchFamily="18" charset="-120"/>
              </a:rPr>
              <a:t>滄海圖書</a:t>
            </a:r>
            <a:endParaRPr lang="en-US" altLang="zh-TW" sz="1000">
              <a:solidFill>
                <a:schemeClr val="tx1"/>
              </a:solidFill>
              <a:ea typeface="新細明體" panose="02020500000000000000" pitchFamily="18" charset="-120"/>
            </a:endParaRPr>
          </a:p>
        </p:txBody>
      </p:sp>
    </p:spTree>
  </p:cSld>
  <p:clrMapOvr>
    <a:masterClrMapping/>
  </p:clrMapOvr>
  <p:transition>
    <p:random/>
  </p:transition>
</p:sld>
</file>

<file path=ppt/theme/theme1.xml><?xml version="1.0" encoding="utf-8"?>
<a:theme xmlns:a="http://schemas.openxmlformats.org/drawingml/2006/main" name="940TGp_technology_light_ani">
  <a:themeElements>
    <a:clrScheme name="Custom 160">
      <a:dk1>
        <a:srgbClr val="000000"/>
      </a:dk1>
      <a:lt1>
        <a:srgbClr val="FFFFFF"/>
      </a:lt1>
      <a:dk2>
        <a:srgbClr val="157B9B"/>
      </a:dk2>
      <a:lt2>
        <a:srgbClr val="C0C0C0"/>
      </a:lt2>
      <a:accent1>
        <a:srgbClr val="58C8E2"/>
      </a:accent1>
      <a:accent2>
        <a:srgbClr val="5198D3"/>
      </a:accent2>
      <a:accent3>
        <a:srgbClr val="B99F85"/>
      </a:accent3>
      <a:accent4>
        <a:srgbClr val="CA7878"/>
      </a:accent4>
      <a:accent5>
        <a:srgbClr val="CA80B0"/>
      </a:accent5>
      <a:accent6>
        <a:srgbClr val="84BA4E"/>
      </a:accent6>
      <a:hlink>
        <a:srgbClr val="9481DB"/>
      </a:hlink>
      <a:folHlink>
        <a:srgbClr val="EA8F44"/>
      </a:folHlink>
    </a:clrScheme>
    <a:fontScheme name="Office 佈景主題">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D7D74"/>
        </a:dk2>
        <a:lt2>
          <a:srgbClr val="C0C0C0"/>
        </a:lt2>
        <a:accent1>
          <a:srgbClr val="4ABEB3"/>
        </a:accent1>
        <a:accent2>
          <a:srgbClr val="C76575"/>
        </a:accent2>
        <a:accent3>
          <a:srgbClr val="FFFFFF"/>
        </a:accent3>
        <a:accent4>
          <a:srgbClr val="000000"/>
        </a:accent4>
        <a:accent5>
          <a:srgbClr val="B1DBD6"/>
        </a:accent5>
        <a:accent6>
          <a:srgbClr val="B45B69"/>
        </a:accent6>
        <a:hlink>
          <a:srgbClr val="81AF43"/>
        </a:hlink>
        <a:folHlink>
          <a:srgbClr val="CA925A"/>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3F6679"/>
        </a:dk2>
        <a:lt2>
          <a:srgbClr val="C0C0C0"/>
        </a:lt2>
        <a:accent1>
          <a:srgbClr val="6396CF"/>
        </a:accent1>
        <a:accent2>
          <a:srgbClr val="79AC4A"/>
        </a:accent2>
        <a:accent3>
          <a:srgbClr val="FFFFFF"/>
        </a:accent3>
        <a:accent4>
          <a:srgbClr val="000000"/>
        </a:accent4>
        <a:accent5>
          <a:srgbClr val="B7C9E4"/>
        </a:accent5>
        <a:accent6>
          <a:srgbClr val="6D9B42"/>
        </a:accent6>
        <a:hlink>
          <a:srgbClr val="A37CCA"/>
        </a:hlink>
        <a:folHlink>
          <a:srgbClr val="50A69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157B9B"/>
        </a:dk2>
        <a:lt2>
          <a:srgbClr val="C0C0C0"/>
        </a:lt2>
        <a:accent1>
          <a:srgbClr val="58C8E2"/>
        </a:accent1>
        <a:accent2>
          <a:srgbClr val="5198D3"/>
        </a:accent2>
        <a:accent3>
          <a:srgbClr val="FFFFFF"/>
        </a:accent3>
        <a:accent4>
          <a:srgbClr val="000000"/>
        </a:accent4>
        <a:accent5>
          <a:srgbClr val="B4E0EE"/>
        </a:accent5>
        <a:accent6>
          <a:srgbClr val="4989BF"/>
        </a:accent6>
        <a:hlink>
          <a:srgbClr val="9481DB"/>
        </a:hlink>
        <a:folHlink>
          <a:srgbClr val="EA8F4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商業智慧</Template>
  <TotalTime>29</TotalTime>
  <Words>2214</Words>
  <Application>Microsoft Office PowerPoint</Application>
  <PresentationFormat>如螢幕大小 (4:3)</PresentationFormat>
  <Paragraphs>271</Paragraphs>
  <Slides>41</Slides>
  <Notes>0</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41</vt:i4>
      </vt:variant>
    </vt:vector>
  </HeadingPairs>
  <TitlesOfParts>
    <vt:vector size="47" baseType="lpstr">
      <vt:lpstr>Arial</vt:lpstr>
      <vt:lpstr>標楷體</vt:lpstr>
      <vt:lpstr>Wingdings</vt:lpstr>
      <vt:lpstr>Times New Roman</vt:lpstr>
      <vt:lpstr>新細明體</vt:lpstr>
      <vt:lpstr>940TGp_technology_light_ani</vt:lpstr>
      <vt:lpstr>第4章</vt:lpstr>
      <vt:lpstr>單元大綱</vt:lpstr>
      <vt:lpstr>資料立方體簡介</vt:lpstr>
      <vt:lpstr>資料立方體與其他資料倉儲元件的關係 </vt:lpstr>
      <vt:lpstr>從資料倉儲的四大區塊看立方體的功能</vt:lpstr>
      <vt:lpstr>資料立方體與多維度模型資料的比較</vt:lpstr>
      <vt:lpstr>資料立方體與多維度模型資料的比較</vt:lpstr>
      <vt:lpstr>屬性階層分析</vt:lpstr>
      <vt:lpstr>資料立方體的組成元件</vt:lpstr>
      <vt:lpstr>資料立方體的組成元件</vt:lpstr>
      <vt:lpstr>資料立方體的組成元件 （cont.)</vt:lpstr>
      <vt:lpstr>三種常見的報表產生與呈現方式</vt:lpstr>
      <vt:lpstr>一般報表</vt:lpstr>
      <vt:lpstr>一般報表的組成</vt:lpstr>
      <vt:lpstr>一般報表的範例</vt:lpstr>
      <vt:lpstr>一般報表的派送</vt:lpstr>
      <vt:lpstr>資料倉儲的一般報表與傳統一般報表的差異</vt:lpstr>
      <vt:lpstr>線上即時報表分析</vt:lpstr>
      <vt:lpstr>最常見的線上即時報表分析動作包括</vt:lpstr>
      <vt:lpstr>Roll-up</vt:lpstr>
      <vt:lpstr>Drill-down</vt:lpstr>
      <vt:lpstr>Slice-and-dice</vt:lpstr>
      <vt:lpstr>Pivot</vt:lpstr>
      <vt:lpstr>Drill-across</vt:lpstr>
      <vt:lpstr>儀表板</vt:lpstr>
      <vt:lpstr>範例儀表板包括：</vt:lpstr>
      <vt:lpstr>地圖營運儀表板</vt:lpstr>
      <vt:lpstr>PowerPoint 簡報</vt:lpstr>
      <vt:lpstr>計分卡的單一單位績效綜合看板</vt:lpstr>
      <vt:lpstr>計分卡的單一單位績效綜合看板</vt:lpstr>
      <vt:lpstr>PowerPoint 簡報</vt:lpstr>
      <vt:lpstr>單一單位的績效趨勢綜合看板</vt:lpstr>
      <vt:lpstr>單一單位的績效趨勢綜合看板</vt:lpstr>
      <vt:lpstr>PowerPoint 簡報</vt:lpstr>
      <vt:lpstr>總體趨勢看板</vt:lpstr>
      <vt:lpstr>PowerPoint 簡報</vt:lpstr>
      <vt:lpstr>緊急事件通知看板</vt:lpstr>
      <vt:lpstr>PowerPoint 簡報</vt:lpstr>
      <vt:lpstr>加入各種警戒色及連結的線上一般報表</vt:lpstr>
      <vt:lpstr>加入各種警戒色及連結的線上一般報表</vt:lpstr>
      <vt:lpstr>PowerPoint 簡報</vt:lpstr>
    </vt:vector>
  </TitlesOfParts>
  <Manager>Sales@office3d.com</Manager>
  <LinksUpToDate>false</LinksUpToDate>
  <SharedDoc>false</SharedDoc>
  <HyperlinkBase>http:\\www.office3d.com\presentpack</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第4章</dc:title>
  <dc:creator>Fenny Lee</dc:creator>
  <cp:keywords>PresentPack;Office3D;PowerPoint;Templates;BEXTech;Microsoft</cp:keywords>
  <dc:description>PresentPack Template: _x000d_
1. Full range of categories to simulate all your presentation scenarios. _x000d_
2. Your best partner in global communications. _x000d_
3. Hit the mark with amazing templates._x000d_
4. Impress your audience throughout the presentation.</dc:description>
  <cp:lastModifiedBy>Fenny Lee</cp:lastModifiedBy>
  <cp:revision>10</cp:revision>
  <cp:lastPrinted>1601-01-01T00:00:00Z</cp:lastPrinted>
  <dcterms:created xsi:type="dcterms:W3CDTF">2011-03-30T06:19:15Z</dcterms:created>
  <dcterms:modified xsi:type="dcterms:W3CDTF">2017-07-17T08:13:02Z</dcterms:modified>
  <cp:category>PowerPoint Templates</cp:category>
</cp:coreProperties>
</file>